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notesSlides/notesSlide6.xml" ContentType="application/vnd.openxmlformats-officedocument.presentationml.notesSlide+xml"/>
  <Override PartName="/ppt/tags/tag2.xml" ContentType="application/vnd.openxmlformats-officedocument.presentationml.tags+xml"/>
  <Override PartName="/ppt/notesSlides/notesSlide7.xml" ContentType="application/vnd.openxmlformats-officedocument.presentationml.notesSlide+xml"/>
  <Override PartName="/ppt/tags/tag3.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4.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5.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93" r:id="rId4"/>
    <p:sldMasterId id="2147483904" r:id="rId5"/>
    <p:sldMasterId id="2147483906" r:id="rId6"/>
    <p:sldMasterId id="2147483912" r:id="rId7"/>
  </p:sldMasterIdLst>
  <p:notesMasterIdLst>
    <p:notesMasterId r:id="rId145"/>
  </p:notesMasterIdLst>
  <p:handoutMasterIdLst>
    <p:handoutMasterId r:id="rId146"/>
  </p:handoutMasterIdLst>
  <p:sldIdLst>
    <p:sldId id="1656" r:id="rId8"/>
    <p:sldId id="1437" r:id="rId9"/>
    <p:sldId id="1438" r:id="rId10"/>
    <p:sldId id="1439" r:id="rId11"/>
    <p:sldId id="1528" r:id="rId12"/>
    <p:sldId id="1534" r:id="rId13"/>
    <p:sldId id="1536" r:id="rId14"/>
    <p:sldId id="1535" r:id="rId15"/>
    <p:sldId id="291" r:id="rId16"/>
    <p:sldId id="1754" r:id="rId17"/>
    <p:sldId id="1537" r:id="rId18"/>
    <p:sldId id="302" r:id="rId19"/>
    <p:sldId id="280" r:id="rId20"/>
    <p:sldId id="281" r:id="rId21"/>
    <p:sldId id="294" r:id="rId22"/>
    <p:sldId id="1557" r:id="rId23"/>
    <p:sldId id="344" r:id="rId24"/>
    <p:sldId id="292" r:id="rId25"/>
    <p:sldId id="546" r:id="rId26"/>
    <p:sldId id="1561" r:id="rId27"/>
    <p:sldId id="1472" r:id="rId28"/>
    <p:sldId id="1473" r:id="rId29"/>
    <p:sldId id="1755" r:id="rId30"/>
    <p:sldId id="334" r:id="rId31"/>
    <p:sldId id="1756" r:id="rId32"/>
    <p:sldId id="1757" r:id="rId33"/>
    <p:sldId id="1758" r:id="rId34"/>
    <p:sldId id="1479" r:id="rId35"/>
    <p:sldId id="1759" r:id="rId36"/>
    <p:sldId id="1760" r:id="rId37"/>
    <p:sldId id="1482" r:id="rId38"/>
    <p:sldId id="1761" r:id="rId39"/>
    <p:sldId id="1762" r:id="rId40"/>
    <p:sldId id="308" r:id="rId41"/>
    <p:sldId id="1562" r:id="rId42"/>
    <p:sldId id="310" r:id="rId43"/>
    <p:sldId id="315" r:id="rId44"/>
    <p:sldId id="312" r:id="rId45"/>
    <p:sldId id="1655" r:id="rId46"/>
    <p:sldId id="1657" r:id="rId47"/>
    <p:sldId id="1658" r:id="rId48"/>
    <p:sldId id="1659" r:id="rId49"/>
    <p:sldId id="1660" r:id="rId50"/>
    <p:sldId id="1661" r:id="rId51"/>
    <p:sldId id="1662" r:id="rId52"/>
    <p:sldId id="1663" r:id="rId53"/>
    <p:sldId id="1664" r:id="rId54"/>
    <p:sldId id="1665" r:id="rId55"/>
    <p:sldId id="1666" r:id="rId56"/>
    <p:sldId id="1667" r:id="rId57"/>
    <p:sldId id="1668" r:id="rId58"/>
    <p:sldId id="1669" r:id="rId59"/>
    <p:sldId id="1670" r:id="rId60"/>
    <p:sldId id="1671" r:id="rId61"/>
    <p:sldId id="1672" r:id="rId62"/>
    <p:sldId id="1673" r:id="rId63"/>
    <p:sldId id="1674" r:id="rId64"/>
    <p:sldId id="1675" r:id="rId65"/>
    <p:sldId id="1676" r:id="rId66"/>
    <p:sldId id="1677" r:id="rId67"/>
    <p:sldId id="1678" r:id="rId68"/>
    <p:sldId id="1679" r:id="rId69"/>
    <p:sldId id="1680" r:id="rId70"/>
    <p:sldId id="1681" r:id="rId71"/>
    <p:sldId id="1682" r:id="rId72"/>
    <p:sldId id="1683" r:id="rId73"/>
    <p:sldId id="1684" r:id="rId74"/>
    <p:sldId id="1685" r:id="rId75"/>
    <p:sldId id="1686" r:id="rId76"/>
    <p:sldId id="1687" r:id="rId77"/>
    <p:sldId id="1688" r:id="rId78"/>
    <p:sldId id="1689" r:id="rId79"/>
    <p:sldId id="1690" r:id="rId80"/>
    <p:sldId id="1691" r:id="rId81"/>
    <p:sldId id="1692" r:id="rId82"/>
    <p:sldId id="1693" r:id="rId83"/>
    <p:sldId id="1694" r:id="rId84"/>
    <p:sldId id="1695" r:id="rId85"/>
    <p:sldId id="1696" r:id="rId86"/>
    <p:sldId id="1697" r:id="rId87"/>
    <p:sldId id="1698" r:id="rId88"/>
    <p:sldId id="1699" r:id="rId89"/>
    <p:sldId id="1700" r:id="rId90"/>
    <p:sldId id="1701" r:id="rId91"/>
    <p:sldId id="1702" r:id="rId92"/>
    <p:sldId id="1703" r:id="rId93"/>
    <p:sldId id="1704" r:id="rId94"/>
    <p:sldId id="1705" r:id="rId95"/>
    <p:sldId id="1706" r:id="rId96"/>
    <p:sldId id="1707" r:id="rId97"/>
    <p:sldId id="1708" r:id="rId98"/>
    <p:sldId id="1709" r:id="rId99"/>
    <p:sldId id="1710" r:id="rId100"/>
    <p:sldId id="1711" r:id="rId101"/>
    <p:sldId id="1712" r:id="rId102"/>
    <p:sldId id="1713" r:id="rId103"/>
    <p:sldId id="1714" r:id="rId104"/>
    <p:sldId id="1715" r:id="rId105"/>
    <p:sldId id="1716" r:id="rId106"/>
    <p:sldId id="1717" r:id="rId107"/>
    <p:sldId id="1718" r:id="rId108"/>
    <p:sldId id="1719" r:id="rId109"/>
    <p:sldId id="1720" r:id="rId110"/>
    <p:sldId id="1721" r:id="rId111"/>
    <p:sldId id="1722" r:id="rId112"/>
    <p:sldId id="1723" r:id="rId113"/>
    <p:sldId id="1724" r:id="rId114"/>
    <p:sldId id="1725" r:id="rId115"/>
    <p:sldId id="1726" r:id="rId116"/>
    <p:sldId id="1727" r:id="rId117"/>
    <p:sldId id="1728" r:id="rId118"/>
    <p:sldId id="1729" r:id="rId119"/>
    <p:sldId id="1730" r:id="rId120"/>
    <p:sldId id="1731" r:id="rId121"/>
    <p:sldId id="1732" r:id="rId122"/>
    <p:sldId id="1733" r:id="rId123"/>
    <p:sldId id="1734" r:id="rId124"/>
    <p:sldId id="1735" r:id="rId125"/>
    <p:sldId id="1736" r:id="rId126"/>
    <p:sldId id="1737" r:id="rId127"/>
    <p:sldId id="1738" r:id="rId128"/>
    <p:sldId id="1739" r:id="rId129"/>
    <p:sldId id="1740" r:id="rId130"/>
    <p:sldId id="1741" r:id="rId131"/>
    <p:sldId id="1742" r:id="rId132"/>
    <p:sldId id="1743" r:id="rId133"/>
    <p:sldId id="1744" r:id="rId134"/>
    <p:sldId id="1745" r:id="rId135"/>
    <p:sldId id="1746" r:id="rId136"/>
    <p:sldId id="1747" r:id="rId137"/>
    <p:sldId id="1748" r:id="rId138"/>
    <p:sldId id="1749" r:id="rId139"/>
    <p:sldId id="1750" r:id="rId140"/>
    <p:sldId id="1751" r:id="rId141"/>
    <p:sldId id="1752" r:id="rId142"/>
    <p:sldId id="1753" r:id="rId143"/>
    <p:sldId id="285" r:id="rId144"/>
  </p:sldIdLst>
  <p:sldSz cx="12192000" cy="6858000"/>
  <p:notesSz cx="7010400" cy="9296400"/>
  <p:defaultTex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xululu (A)" initials="x(" lastIdx="4" clrIdx="6">
    <p:extLst>
      <p:ext uri="{19B8F6BF-5375-455C-9EA6-DF929625EA0E}">
        <p15:presenceInfo xmlns:p15="http://schemas.microsoft.com/office/powerpoint/2012/main" userId="S-1-5-21-147214757-305610072-1517763936-2990052" providerId="AD"/>
      </p:ext>
    </p:extLst>
  </p:cmAuthor>
  <p:cmAuthor id="1" name="Wu Monk" initials="WM" lastIdx="11" clrIdx="0">
    <p:extLst>
      <p:ext uri="{19B8F6BF-5375-455C-9EA6-DF929625EA0E}">
        <p15:presenceInfo xmlns:p15="http://schemas.microsoft.com/office/powerpoint/2012/main" userId="cd7b699acb0cb86b" providerId="Windows Live"/>
      </p:ext>
    </p:extLst>
  </p:cmAuthor>
  <p:cmAuthor id="8" name="w00438901" initials="w" lastIdx="2" clrIdx="7">
    <p:extLst>
      <p:ext uri="{19B8F6BF-5375-455C-9EA6-DF929625EA0E}">
        <p15:presenceInfo xmlns:p15="http://schemas.microsoft.com/office/powerpoint/2012/main" userId="w00438901" providerId="None"/>
      </p:ext>
    </p:extLst>
  </p:cmAuthor>
  <p:cmAuthor id="2" name="luyueyuezjhw" initials="l" lastIdx="61" clrIdx="1">
    <p:extLst>
      <p:ext uri="{19B8F6BF-5375-455C-9EA6-DF929625EA0E}">
        <p15:presenceInfo xmlns:p15="http://schemas.microsoft.com/office/powerpoint/2012/main" userId="S-1-5-21-147214757-305610072-1517763936-4736116" providerId="AD"/>
      </p:ext>
    </p:extLst>
  </p:cmAuthor>
  <p:cmAuthor id="9" name="yusheng" initials="y" lastIdx="6" clrIdx="8">
    <p:extLst>
      <p:ext uri="{19B8F6BF-5375-455C-9EA6-DF929625EA0E}">
        <p15:presenceInfo xmlns:p15="http://schemas.microsoft.com/office/powerpoint/2012/main" userId="S-1-5-21-147214757-305610072-1517763936-8608995" providerId="AD"/>
      </p:ext>
    </p:extLst>
  </p:cmAuthor>
  <p:cmAuthor id="3" name="Wuyuezjhw (Monk)" initials="W(" lastIdx="72" clrIdx="2">
    <p:extLst>
      <p:ext uri="{19B8F6BF-5375-455C-9EA6-DF929625EA0E}">
        <p15:presenceInfo xmlns:p15="http://schemas.microsoft.com/office/powerpoint/2012/main" userId="S-1-5-21-147214757-305610072-1517763936-3193612" providerId="AD"/>
      </p:ext>
    </p:extLst>
  </p:cmAuthor>
  <p:cmAuthor id="4" name="Monk Wu" initials="MW" lastIdx="1" clrIdx="3">
    <p:extLst>
      <p:ext uri="{19B8F6BF-5375-455C-9EA6-DF929625EA0E}">
        <p15:presenceInfo xmlns:p15="http://schemas.microsoft.com/office/powerpoint/2012/main" userId="Monk Wu" providerId="None"/>
      </p:ext>
    </p:extLst>
  </p:cmAuthor>
  <p:cmAuthor id="5" name="Lixianzhi (Nick)" initials="L(" lastIdx="64" clrIdx="4">
    <p:extLst>
      <p:ext uri="{19B8F6BF-5375-455C-9EA6-DF929625EA0E}">
        <p15:presenceInfo xmlns:p15="http://schemas.microsoft.com/office/powerpoint/2012/main" userId="S-1-5-21-147214757-305610072-1517763936-3312251" providerId="AD"/>
      </p:ext>
    </p:extLst>
  </p:cmAuthor>
  <p:cmAuthor id="6" name="wangwanda" initials="w" lastIdx="5" clrIdx="5">
    <p:extLst>
      <p:ext uri="{19B8F6BF-5375-455C-9EA6-DF929625EA0E}">
        <p15:presenceInfo xmlns:p15="http://schemas.microsoft.com/office/powerpoint/2012/main" userId="S-1-5-21-147214757-305610072-1517763936-538885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7000B"/>
    <a:srgbClr val="E28189"/>
    <a:srgbClr val="ED6D00"/>
    <a:srgbClr val="FDE397"/>
    <a:srgbClr val="56C4D2"/>
    <a:srgbClr val="BEE9EE"/>
    <a:srgbClr val="94DAE2"/>
    <a:srgbClr val="B5B5B5"/>
    <a:srgbClr val="DDDDDD"/>
    <a:srgbClr val="AFD89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29" autoAdjust="0"/>
    <p:restoredTop sz="94627" autoAdjust="0"/>
  </p:normalViewPr>
  <p:slideViewPr>
    <p:cSldViewPr snapToGrid="0" snapToObjects="1">
      <p:cViewPr>
        <p:scale>
          <a:sx n="100" d="100"/>
          <a:sy n="100" d="100"/>
        </p:scale>
        <p:origin x="72" y="144"/>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83" d="100"/>
          <a:sy n="83" d="100"/>
        </p:scale>
        <p:origin x="2982" y="102"/>
      </p:cViewPr>
      <p:guideLst>
        <p:guide orient="horz"/>
        <p:guide pos="2208"/>
      </p:guideLst>
    </p:cSldViewPr>
  </p:notesViewPr>
  <p:gridSpacing cx="72000" cy="72000"/>
</p:viewPr>
</file>

<file path=ppt/_rels/presentation.xml.rels><?xml version="1.0" encoding="UTF-8" standalone="yes"?>
<Relationships xmlns="http://schemas.openxmlformats.org/package/2006/relationships"><Relationship Id="rId117" Type="http://schemas.openxmlformats.org/officeDocument/2006/relationships/slide" Target="slides/slide110.xml"/><Relationship Id="rId21" Type="http://schemas.openxmlformats.org/officeDocument/2006/relationships/slide" Target="slides/slide14.xml"/><Relationship Id="rId42" Type="http://schemas.openxmlformats.org/officeDocument/2006/relationships/slide" Target="slides/slide35.xml"/><Relationship Id="rId63" Type="http://schemas.openxmlformats.org/officeDocument/2006/relationships/slide" Target="slides/slide56.xml"/><Relationship Id="rId84" Type="http://schemas.openxmlformats.org/officeDocument/2006/relationships/slide" Target="slides/slide77.xml"/><Relationship Id="rId138" Type="http://schemas.openxmlformats.org/officeDocument/2006/relationships/slide" Target="slides/slide131.xml"/><Relationship Id="rId107" Type="http://schemas.openxmlformats.org/officeDocument/2006/relationships/slide" Target="slides/slide100.xml"/><Relationship Id="rId11" Type="http://schemas.openxmlformats.org/officeDocument/2006/relationships/slide" Target="slides/slide4.xml"/><Relationship Id="rId32" Type="http://schemas.openxmlformats.org/officeDocument/2006/relationships/slide" Target="slides/slide25.xml"/><Relationship Id="rId53" Type="http://schemas.openxmlformats.org/officeDocument/2006/relationships/slide" Target="slides/slide46.xml"/><Relationship Id="rId74" Type="http://schemas.openxmlformats.org/officeDocument/2006/relationships/slide" Target="slides/slide67.xml"/><Relationship Id="rId128" Type="http://schemas.openxmlformats.org/officeDocument/2006/relationships/slide" Target="slides/slide121.xml"/><Relationship Id="rId149" Type="http://schemas.openxmlformats.org/officeDocument/2006/relationships/viewProps" Target="viewProps.xml"/><Relationship Id="rId5" Type="http://schemas.openxmlformats.org/officeDocument/2006/relationships/slideMaster" Target="slideMasters/slideMaster2.xml"/><Relationship Id="rId95" Type="http://schemas.openxmlformats.org/officeDocument/2006/relationships/slide" Target="slides/slide88.xml"/><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113" Type="http://schemas.openxmlformats.org/officeDocument/2006/relationships/slide" Target="slides/slide106.xml"/><Relationship Id="rId118" Type="http://schemas.openxmlformats.org/officeDocument/2006/relationships/slide" Target="slides/slide111.xml"/><Relationship Id="rId134" Type="http://schemas.openxmlformats.org/officeDocument/2006/relationships/slide" Target="slides/slide127.xml"/><Relationship Id="rId139" Type="http://schemas.openxmlformats.org/officeDocument/2006/relationships/slide" Target="slides/slide132.xml"/><Relationship Id="rId80" Type="http://schemas.openxmlformats.org/officeDocument/2006/relationships/slide" Target="slides/slide73.xml"/><Relationship Id="rId85" Type="http://schemas.openxmlformats.org/officeDocument/2006/relationships/slide" Target="slides/slide78.xml"/><Relationship Id="rId150" Type="http://schemas.openxmlformats.org/officeDocument/2006/relationships/theme" Target="theme/theme1.xml"/><Relationship Id="rId12" Type="http://schemas.openxmlformats.org/officeDocument/2006/relationships/slide" Target="slides/slide5.xml"/><Relationship Id="rId17" Type="http://schemas.openxmlformats.org/officeDocument/2006/relationships/slide" Target="slides/slide10.xml"/><Relationship Id="rId33" Type="http://schemas.openxmlformats.org/officeDocument/2006/relationships/slide" Target="slides/slide26.xml"/><Relationship Id="rId38" Type="http://schemas.openxmlformats.org/officeDocument/2006/relationships/slide" Target="slides/slide31.xml"/><Relationship Id="rId59" Type="http://schemas.openxmlformats.org/officeDocument/2006/relationships/slide" Target="slides/slide52.xml"/><Relationship Id="rId103" Type="http://schemas.openxmlformats.org/officeDocument/2006/relationships/slide" Target="slides/slide96.xml"/><Relationship Id="rId108" Type="http://schemas.openxmlformats.org/officeDocument/2006/relationships/slide" Target="slides/slide101.xml"/><Relationship Id="rId124" Type="http://schemas.openxmlformats.org/officeDocument/2006/relationships/slide" Target="slides/slide117.xml"/><Relationship Id="rId129" Type="http://schemas.openxmlformats.org/officeDocument/2006/relationships/slide" Target="slides/slide122.xml"/><Relationship Id="rId54" Type="http://schemas.openxmlformats.org/officeDocument/2006/relationships/slide" Target="slides/slide47.xml"/><Relationship Id="rId70" Type="http://schemas.openxmlformats.org/officeDocument/2006/relationships/slide" Target="slides/slide63.xml"/><Relationship Id="rId75" Type="http://schemas.openxmlformats.org/officeDocument/2006/relationships/slide" Target="slides/slide68.xml"/><Relationship Id="rId91" Type="http://schemas.openxmlformats.org/officeDocument/2006/relationships/slide" Target="slides/slide84.xml"/><Relationship Id="rId96" Type="http://schemas.openxmlformats.org/officeDocument/2006/relationships/slide" Target="slides/slide89.xml"/><Relationship Id="rId140" Type="http://schemas.openxmlformats.org/officeDocument/2006/relationships/slide" Target="slides/slide133.xml"/><Relationship Id="rId145"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23" Type="http://schemas.openxmlformats.org/officeDocument/2006/relationships/slide" Target="slides/slide16.xml"/><Relationship Id="rId28" Type="http://schemas.openxmlformats.org/officeDocument/2006/relationships/slide" Target="slides/slide21.xml"/><Relationship Id="rId49" Type="http://schemas.openxmlformats.org/officeDocument/2006/relationships/slide" Target="slides/slide42.xml"/><Relationship Id="rId114" Type="http://schemas.openxmlformats.org/officeDocument/2006/relationships/slide" Target="slides/slide107.xml"/><Relationship Id="rId119" Type="http://schemas.openxmlformats.org/officeDocument/2006/relationships/slide" Target="slides/slide112.xml"/><Relationship Id="rId44" Type="http://schemas.openxmlformats.org/officeDocument/2006/relationships/slide" Target="slides/slide37.xml"/><Relationship Id="rId60" Type="http://schemas.openxmlformats.org/officeDocument/2006/relationships/slide" Target="slides/slide53.xml"/><Relationship Id="rId65" Type="http://schemas.openxmlformats.org/officeDocument/2006/relationships/slide" Target="slides/slide58.xml"/><Relationship Id="rId81" Type="http://schemas.openxmlformats.org/officeDocument/2006/relationships/slide" Target="slides/slide74.xml"/><Relationship Id="rId86" Type="http://schemas.openxmlformats.org/officeDocument/2006/relationships/slide" Target="slides/slide79.xml"/><Relationship Id="rId130" Type="http://schemas.openxmlformats.org/officeDocument/2006/relationships/slide" Target="slides/slide123.xml"/><Relationship Id="rId135" Type="http://schemas.openxmlformats.org/officeDocument/2006/relationships/slide" Target="slides/slide128.xml"/><Relationship Id="rId151" Type="http://schemas.openxmlformats.org/officeDocument/2006/relationships/tableStyles" Target="tableStyles.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109" Type="http://schemas.openxmlformats.org/officeDocument/2006/relationships/slide" Target="slides/slide10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slide" Target="slides/slide90.xml"/><Relationship Id="rId104" Type="http://schemas.openxmlformats.org/officeDocument/2006/relationships/slide" Target="slides/slide97.xml"/><Relationship Id="rId120" Type="http://schemas.openxmlformats.org/officeDocument/2006/relationships/slide" Target="slides/slide113.xml"/><Relationship Id="rId125" Type="http://schemas.openxmlformats.org/officeDocument/2006/relationships/slide" Target="slides/slide118.xml"/><Relationship Id="rId141" Type="http://schemas.openxmlformats.org/officeDocument/2006/relationships/slide" Target="slides/slide134.xml"/><Relationship Id="rId146" Type="http://schemas.openxmlformats.org/officeDocument/2006/relationships/handoutMaster" Target="handoutMasters/handoutMaster1.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slide" Target="slides/slide85.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110" Type="http://schemas.openxmlformats.org/officeDocument/2006/relationships/slide" Target="slides/slide103.xml"/><Relationship Id="rId115" Type="http://schemas.openxmlformats.org/officeDocument/2006/relationships/slide" Target="slides/slide108.xml"/><Relationship Id="rId131" Type="http://schemas.openxmlformats.org/officeDocument/2006/relationships/slide" Target="slides/slide124.xml"/><Relationship Id="rId136" Type="http://schemas.openxmlformats.org/officeDocument/2006/relationships/slide" Target="slides/slide129.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slide" Target="slides/slide70.xml"/><Relationship Id="rId100" Type="http://schemas.openxmlformats.org/officeDocument/2006/relationships/slide" Target="slides/slide93.xml"/><Relationship Id="rId105" Type="http://schemas.openxmlformats.org/officeDocument/2006/relationships/slide" Target="slides/slide98.xml"/><Relationship Id="rId126" Type="http://schemas.openxmlformats.org/officeDocument/2006/relationships/slide" Target="slides/slide119.xml"/><Relationship Id="rId147" Type="http://schemas.openxmlformats.org/officeDocument/2006/relationships/commentAuthors" Target="commentAuthors.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93" Type="http://schemas.openxmlformats.org/officeDocument/2006/relationships/slide" Target="slides/slide86.xml"/><Relationship Id="rId98" Type="http://schemas.openxmlformats.org/officeDocument/2006/relationships/slide" Target="slides/slide91.xml"/><Relationship Id="rId121" Type="http://schemas.openxmlformats.org/officeDocument/2006/relationships/slide" Target="slides/slide114.xml"/><Relationship Id="rId142" Type="http://schemas.openxmlformats.org/officeDocument/2006/relationships/slide" Target="slides/slide135.xml"/><Relationship Id="rId3" Type="http://schemas.openxmlformats.org/officeDocument/2006/relationships/customXml" Target="../customXml/item3.xml"/><Relationship Id="rId25" Type="http://schemas.openxmlformats.org/officeDocument/2006/relationships/slide" Target="slides/slide18.xml"/><Relationship Id="rId46" Type="http://schemas.openxmlformats.org/officeDocument/2006/relationships/slide" Target="slides/slide39.xml"/><Relationship Id="rId67" Type="http://schemas.openxmlformats.org/officeDocument/2006/relationships/slide" Target="slides/slide60.xml"/><Relationship Id="rId116" Type="http://schemas.openxmlformats.org/officeDocument/2006/relationships/slide" Target="slides/slide109.xml"/><Relationship Id="rId137" Type="http://schemas.openxmlformats.org/officeDocument/2006/relationships/slide" Target="slides/slide130.xml"/><Relationship Id="rId20" Type="http://schemas.openxmlformats.org/officeDocument/2006/relationships/slide" Target="slides/slide13.xml"/><Relationship Id="rId41" Type="http://schemas.openxmlformats.org/officeDocument/2006/relationships/slide" Target="slides/slide34.xml"/><Relationship Id="rId62" Type="http://schemas.openxmlformats.org/officeDocument/2006/relationships/slide" Target="slides/slide55.xml"/><Relationship Id="rId83" Type="http://schemas.openxmlformats.org/officeDocument/2006/relationships/slide" Target="slides/slide76.xml"/><Relationship Id="rId88" Type="http://schemas.openxmlformats.org/officeDocument/2006/relationships/slide" Target="slides/slide81.xml"/><Relationship Id="rId111" Type="http://schemas.openxmlformats.org/officeDocument/2006/relationships/slide" Target="slides/slide104.xml"/><Relationship Id="rId132" Type="http://schemas.openxmlformats.org/officeDocument/2006/relationships/slide" Target="slides/slide125.xml"/><Relationship Id="rId15" Type="http://schemas.openxmlformats.org/officeDocument/2006/relationships/slide" Target="slides/slide8.xml"/><Relationship Id="rId36" Type="http://schemas.openxmlformats.org/officeDocument/2006/relationships/slide" Target="slides/slide29.xml"/><Relationship Id="rId57" Type="http://schemas.openxmlformats.org/officeDocument/2006/relationships/slide" Target="slides/slide50.xml"/><Relationship Id="rId106" Type="http://schemas.openxmlformats.org/officeDocument/2006/relationships/slide" Target="slides/slide99.xml"/><Relationship Id="rId127" Type="http://schemas.openxmlformats.org/officeDocument/2006/relationships/slide" Target="slides/slide120.xml"/><Relationship Id="rId10" Type="http://schemas.openxmlformats.org/officeDocument/2006/relationships/slide" Target="slides/slide3.xml"/><Relationship Id="rId31" Type="http://schemas.openxmlformats.org/officeDocument/2006/relationships/slide" Target="slides/slide24.xml"/><Relationship Id="rId52" Type="http://schemas.openxmlformats.org/officeDocument/2006/relationships/slide" Target="slides/slide45.xml"/><Relationship Id="rId73" Type="http://schemas.openxmlformats.org/officeDocument/2006/relationships/slide" Target="slides/slide66.xml"/><Relationship Id="rId78" Type="http://schemas.openxmlformats.org/officeDocument/2006/relationships/slide" Target="slides/slide71.xml"/><Relationship Id="rId94" Type="http://schemas.openxmlformats.org/officeDocument/2006/relationships/slide" Target="slides/slide87.xml"/><Relationship Id="rId99" Type="http://schemas.openxmlformats.org/officeDocument/2006/relationships/slide" Target="slides/slide92.xml"/><Relationship Id="rId101" Type="http://schemas.openxmlformats.org/officeDocument/2006/relationships/slide" Target="slides/slide94.xml"/><Relationship Id="rId122" Type="http://schemas.openxmlformats.org/officeDocument/2006/relationships/slide" Target="slides/slide115.xml"/><Relationship Id="rId143" Type="http://schemas.openxmlformats.org/officeDocument/2006/relationships/slide" Target="slides/slide136.xml"/><Relationship Id="rId148"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26" Type="http://schemas.openxmlformats.org/officeDocument/2006/relationships/slide" Target="slides/slide19.xml"/><Relationship Id="rId47" Type="http://schemas.openxmlformats.org/officeDocument/2006/relationships/slide" Target="slides/slide40.xml"/><Relationship Id="rId68" Type="http://schemas.openxmlformats.org/officeDocument/2006/relationships/slide" Target="slides/slide61.xml"/><Relationship Id="rId89" Type="http://schemas.openxmlformats.org/officeDocument/2006/relationships/slide" Target="slides/slide82.xml"/><Relationship Id="rId112" Type="http://schemas.openxmlformats.org/officeDocument/2006/relationships/slide" Target="slides/slide105.xml"/><Relationship Id="rId133" Type="http://schemas.openxmlformats.org/officeDocument/2006/relationships/slide" Target="slides/slide126.xml"/><Relationship Id="rId16" Type="http://schemas.openxmlformats.org/officeDocument/2006/relationships/slide" Target="slides/slide9.xml"/><Relationship Id="rId37" Type="http://schemas.openxmlformats.org/officeDocument/2006/relationships/slide" Target="slides/slide30.xml"/><Relationship Id="rId58" Type="http://schemas.openxmlformats.org/officeDocument/2006/relationships/slide" Target="slides/slide51.xml"/><Relationship Id="rId79" Type="http://schemas.openxmlformats.org/officeDocument/2006/relationships/slide" Target="slides/slide72.xml"/><Relationship Id="rId102" Type="http://schemas.openxmlformats.org/officeDocument/2006/relationships/slide" Target="slides/slide95.xml"/><Relationship Id="rId123" Type="http://schemas.openxmlformats.org/officeDocument/2006/relationships/slide" Target="slides/slide116.xml"/><Relationship Id="rId144" Type="http://schemas.openxmlformats.org/officeDocument/2006/relationships/slide" Target="slides/slide137.xml"/><Relationship Id="rId90" Type="http://schemas.openxmlformats.org/officeDocument/2006/relationships/slide" Target="slides/slide8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3037840" cy="466435"/>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970938" y="0"/>
            <a:ext cx="3037840" cy="466435"/>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11/19/2021</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8829968"/>
            <a:ext cx="3037840" cy="466434"/>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970938" y="8829968"/>
            <a:ext cx="3037840" cy="466434"/>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17550"/>
            <a:ext cx="5580062" cy="3125788"/>
          </a:xfrm>
          <a:prstGeom prst="rect">
            <a:avLst/>
          </a:prstGeom>
          <a:noFill/>
          <a:ln w="12700">
            <a:solidFill>
              <a:prstClr val="black"/>
            </a:solidFill>
          </a:ln>
        </p:spPr>
        <p:txBody>
          <a:bodyPr vert="horz" lIns="91440" tIns="45720" rIns="91440" bIns="45720" rtlCol="0" anchor="ctr"/>
          <a:lstStyle/>
          <a:p>
            <a:pPr marL="0" lvl="0"/>
            <a:endParaRPr lang="en-US" dirty="0">
              <a:latin typeface="Huawei Sans" panose="020C0503030203020204" pitchFamily="34" charset="0"/>
            </a:endParaRPr>
          </a:p>
        </p:txBody>
      </p:sp>
      <p:sp>
        <p:nvSpPr>
          <p:cNvPr id="5" name="Notes Placeholder 4"/>
          <p:cNvSpPr>
            <a:spLocks noGrp="1"/>
          </p:cNvSpPr>
          <p:nvPr>
            <p:ph type="body" sz="quarter" idx="3"/>
          </p:nvPr>
        </p:nvSpPr>
        <p:spPr>
          <a:xfrm>
            <a:off x="731838" y="4310765"/>
            <a:ext cx="5580062" cy="478407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lang="en-US"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7" pos="461" userDrawn="1">
          <p15:clr>
            <a:srgbClr val="F26B43"/>
          </p15:clr>
        </p15:guide>
        <p15:guide id="9" pos="2207" userDrawn="1">
          <p15:clr>
            <a:srgbClr val="F26B43"/>
          </p15:clr>
        </p15:guide>
        <p15:guide id="10" pos="3976"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38B16C0D-7456-4A09-A986-A9024ED1F0DC}"/>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 xmlns:a16="http://schemas.microsoft.com/office/drawing/2014/main" id="{22394555-8EE9-4334-8E4A-72860C82FD6A}"/>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2475397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2" cy="8366172"/>
          </a:xfrm>
        </p:spPr>
        <p:txBody>
          <a:bodyPr/>
          <a:lstStyle/>
          <a:p>
            <a:r>
              <a:rPr lang="en-US" dirty="0"/>
              <a:t>The Metro Ethernet Forum (MEF) is a non-profit organization dedicated to solving the technical problems of the Metro Ethernet. It aims to widely apply the Ethernet technology to the construction of the Metro Ethernet as switching and transmission technology. The objective of MEF is to promote the implementation of existing and new standards, Ethernet service definitions, test procedures, and technical specifications, developing Ethernet-based MANs into carrier-class networks. The major tasks of MEF also include providing LSO-based solutions (LSO is short for Lifecycle Service Orchestration) and architectures for carriers' managed service markets and defining northbound interfaces (NBIs) to enable multi-vendor interoperability.</a:t>
            </a:r>
            <a:endParaRPr lang="en-US" altLang="zh-CN" dirty="0"/>
          </a:p>
        </p:txBody>
      </p:sp>
    </p:spTree>
    <p:extLst>
      <p:ext uri="{BB962C8B-B14F-4D97-AF65-F5344CB8AC3E}">
        <p14:creationId xmlns:p14="http://schemas.microsoft.com/office/powerpoint/2010/main" val="4609533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
        <p:nvSpPr>
          <p:cNvPr id="5" name="Slide Image Placeholder 4">
            <a:extLst>
              <a:ext uri="{FF2B5EF4-FFF2-40B4-BE49-F238E27FC236}">
                <a16:creationId xmlns="" xmlns:a16="http://schemas.microsoft.com/office/drawing/2014/main" id="{37AFE184-275D-4309-A278-0B3665F036A6}"/>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756606680"/>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Image Placeholder 4">
            <a:extLst>
              <a:ext uri="{FF2B5EF4-FFF2-40B4-BE49-F238E27FC236}">
                <a16:creationId xmlns="" xmlns:a16="http://schemas.microsoft.com/office/drawing/2014/main" id="{BA6C079D-046A-49A9-A7C0-96B20E948493}"/>
              </a:ext>
            </a:extLst>
          </p:cNvPr>
          <p:cNvSpPr>
            <a:spLocks noGrp="1" noRot="1" noChangeAspect="1"/>
          </p:cNvSpPr>
          <p:nvPr>
            <p:ph type="sldImg"/>
          </p:nvPr>
        </p:nvSpPr>
        <p:spPr>
          <a:xfrm>
            <a:off x="742950" y="717550"/>
            <a:ext cx="5557838" cy="3125788"/>
          </a:xfrm>
        </p:spPr>
      </p:sp>
      <p:sp>
        <p:nvSpPr>
          <p:cNvPr id="6" name="Notes Placeholder 5">
            <a:extLst>
              <a:ext uri="{FF2B5EF4-FFF2-40B4-BE49-F238E27FC236}">
                <a16:creationId xmlns="" xmlns:a16="http://schemas.microsoft.com/office/drawing/2014/main" id="{853652A1-2E47-44DD-A75F-5A449387A725}"/>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858611373"/>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096400877"/>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A dedicated link is established between user-side interfaces on both the legacy CPE and SD-WAN CPE. The dedicated link runs a protocol such as BGP or OSPF to exchange routes between the legacy MPLS network and SD-WAN network. In this way, users on the two networks can communicate with each other through the dedicated link.</a:t>
            </a:r>
          </a:p>
        </p:txBody>
      </p:sp>
      <p:sp>
        <p:nvSpPr>
          <p:cNvPr id="5" name="Slide Image Placeholder 4">
            <a:extLst>
              <a:ext uri="{FF2B5EF4-FFF2-40B4-BE49-F238E27FC236}">
                <a16:creationId xmlns="" xmlns:a16="http://schemas.microsoft.com/office/drawing/2014/main" id="{746B0E9C-A667-4BA1-AA21-3339146629B8}"/>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661625186"/>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Multiple traffic models are supported in this scenario, and you can choose one based on your service requirements.</a:t>
            </a:r>
          </a:p>
          <a:p>
            <a:pPr lvl="1"/>
            <a:r>
              <a:rPr lang="en-US" dirty="0"/>
              <a:t>Distributed local access: This model applies if all SD-WAN sites can access legacy sites over the underlay MPLS network through local breakout. In this model, traffic of each site is directly forwarded through the local site, without the need of being forwarded through overlay tunnels.</a:t>
            </a:r>
          </a:p>
          <a:p>
            <a:pPr lvl="1"/>
            <a:r>
              <a:rPr lang="en-US" dirty="0"/>
              <a:t>Centralized local access: If some SD-WAN sites cannot access legacy sites through local breakout, you can configure a site that can communicate with the legacy sites as the centralized access site. Traffic from other SD-WAN sites is sent to the centralized access site through overlay tunnels, and then forwarded to the legacy sites through local breakout.</a:t>
            </a:r>
          </a:p>
          <a:p>
            <a:pPr lvl="1"/>
            <a:r>
              <a:rPr lang="en-US" dirty="0"/>
              <a:t>Hybrid local access: The SD-WAN Solution enables multi-link sites using the distributed local access model to use local access preferentially, with centralized local access as a backup. This enhances reliability. Traffic from a site that uses the distributed local access model is preferentially transmitted to a legacy site through local breakout. If the MPLS link for local access fails, traffic is automatically switched to the overlay tunnel of another link and transmitted to the centralized access site. The centralized access site then forwards the traffic to legacy sites.</a:t>
            </a:r>
          </a:p>
        </p:txBody>
      </p:sp>
      <p:sp>
        <p:nvSpPr>
          <p:cNvPr id="5" name="Slide Image Placeholder 4">
            <a:extLst>
              <a:ext uri="{FF2B5EF4-FFF2-40B4-BE49-F238E27FC236}">
                <a16:creationId xmlns="" xmlns:a16="http://schemas.microsoft.com/office/drawing/2014/main" id="{98A2BC1E-7085-49D0-A90E-5CF1B70D7CCC}"/>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443314625"/>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671365271"/>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507813260"/>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798114650"/>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42306918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1769649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FE5CE968-9C03-4AD8-8DAE-082967CBB63B}"/>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 xmlns:a16="http://schemas.microsoft.com/office/drawing/2014/main" id="{ED7E8194-8469-453A-902E-1C4DD97FC147}"/>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08679972"/>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8CC7E2D6-DB78-4265-B6D8-D313894F7224}"/>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7BEAF00B-5864-4CB9-8A0E-9D88DEEB1B05}"/>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95241040"/>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235626303"/>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240296052"/>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8CC7E2D6-DB78-4265-B6D8-D313894F7224}"/>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7BEAF00B-5864-4CB9-8A0E-9D88DEEB1B05}"/>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558632011"/>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891464536"/>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Notes Placeholder 4">
            <a:extLst>
              <a:ext uri="{FF2B5EF4-FFF2-40B4-BE49-F238E27FC236}">
                <a16:creationId xmlns="" xmlns:a16="http://schemas.microsoft.com/office/drawing/2014/main" id="{F6CFAACD-308B-4020-962B-571780742C3B}"/>
              </a:ext>
            </a:extLst>
          </p:cNvPr>
          <p:cNvSpPr>
            <a:spLocks noGrp="1"/>
          </p:cNvSpPr>
          <p:nvPr>
            <p:ph type="body" idx="1"/>
          </p:nvPr>
        </p:nvSpPr>
        <p:spPr/>
        <p:txBody>
          <a:bodyPr/>
          <a:lstStyle/>
          <a:p>
            <a:pPr lvl="0"/>
            <a:r>
              <a:rPr lang="en-US" altLang="zh-CN" dirty="0"/>
              <a:t>Active</a:t>
            </a:r>
            <a:r>
              <a:rPr lang="zh-CN" altLang="en-US" dirty="0"/>
              <a:t>-active </a:t>
            </a:r>
            <a:r>
              <a:rPr lang="en-US" altLang="zh-CN" dirty="0"/>
              <a:t>hub site</a:t>
            </a:r>
            <a:r>
              <a:rPr lang="zh-CN" altLang="en-US" dirty="0"/>
              <a:t> networking based on service network segments:</a:t>
            </a:r>
            <a:endParaRPr lang="en-US" altLang="zh-CN" dirty="0"/>
          </a:p>
          <a:p>
            <a:pPr lvl="1"/>
            <a:r>
              <a:rPr lang="en-US" altLang="zh-CN" dirty="0"/>
              <a:t>I</a:t>
            </a:r>
            <a:r>
              <a:rPr lang="zh-CN" altLang="en-US" dirty="0"/>
              <a:t>f </a:t>
            </a:r>
            <a:r>
              <a:rPr lang="en-US" altLang="zh-CN" dirty="0"/>
              <a:t>branch sites' access to DCs can be distinguished based on service network segments, active-active hub sites can be implemented based on the service network segments. Each of the hub sites functions as the active hub site for one service or standby hub site for another different service. </a:t>
            </a:r>
          </a:p>
          <a:p>
            <a:pPr lvl="0"/>
            <a:r>
              <a:rPr lang="en-US" altLang="zh-CN" dirty="0"/>
              <a:t>Active</a:t>
            </a:r>
            <a:r>
              <a:rPr lang="zh-CN" altLang="en-US" dirty="0"/>
              <a:t>-active </a:t>
            </a:r>
            <a:r>
              <a:rPr lang="en-US" altLang="zh-CN" dirty="0"/>
              <a:t>hub site</a:t>
            </a:r>
            <a:r>
              <a:rPr lang="zh-CN" altLang="en-US" dirty="0"/>
              <a:t> networking based on spoke sites:</a:t>
            </a:r>
            <a:endParaRPr lang="en-US" altLang="zh-CN" dirty="0"/>
          </a:p>
          <a:p>
            <a:pPr lvl="1"/>
            <a:r>
              <a:rPr lang="en-US" altLang="zh-CN" dirty="0"/>
              <a:t>If an enterprise's WAN spans a large physical distance and the enterprise's two DCs are far away from each other, active-active hub sites based on spoke sites are recommended. Each spoke site connects to both hub sites deployed in the DCs and preferentially accesses the nearer hub site for a better DC service access experience. The nearer hub site is the primary one, while the farther hub site is the backup one.</a:t>
            </a:r>
            <a:endParaRPr lang="en-US" dirty="0"/>
          </a:p>
        </p:txBody>
      </p:sp>
      <p:sp>
        <p:nvSpPr>
          <p:cNvPr id="3" name="Slide Image Placeholder 2">
            <a:extLst>
              <a:ext uri="{FF2B5EF4-FFF2-40B4-BE49-F238E27FC236}">
                <a16:creationId xmlns="" xmlns:a16="http://schemas.microsoft.com/office/drawing/2014/main" id="{1D1F31F7-6339-43B5-B03A-B12062CEDABE}"/>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068868024"/>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521945052"/>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148068463"/>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974201018"/>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8CC7E2D6-DB78-4265-B6D8-D313894F7224}"/>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7BEAF00B-5864-4CB9-8A0E-9D88DEEB1B05}"/>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0238791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B2478A55-FAB5-4FBC-890B-02BDF2BF79B0}"/>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6FAC4101-2AC6-4CB0-9B8F-6D3B7169181A}"/>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492418542"/>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721905031"/>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a:extLst>
              <a:ext uri="{FF2B5EF4-FFF2-40B4-BE49-F238E27FC236}">
                <a16:creationId xmlns="" xmlns:a16="http://schemas.microsoft.com/office/drawing/2014/main" id="{E0553971-97F6-4466-9490-B960C6EABC40}"/>
              </a:ext>
            </a:extLst>
          </p:cNvPr>
          <p:cNvSpPr>
            <a:spLocks noGrp="1" noRot="1" noChangeAspect="1"/>
          </p:cNvSpPr>
          <p:nvPr>
            <p:ph type="sldImg"/>
          </p:nvPr>
        </p:nvSpPr>
        <p:spPr>
          <a:xfrm>
            <a:off x="742950" y="717550"/>
            <a:ext cx="5557838" cy="3125788"/>
          </a:xfrm>
        </p:spPr>
      </p:sp>
      <p:sp>
        <p:nvSpPr>
          <p:cNvPr id="4" name="Notes Placeholder 3">
            <a:extLst>
              <a:ext uri="{FF2B5EF4-FFF2-40B4-BE49-F238E27FC236}">
                <a16:creationId xmlns="" xmlns:a16="http://schemas.microsoft.com/office/drawing/2014/main" id="{BDD30A44-479D-4C1F-A866-1AFDFBA06D23}"/>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988193303"/>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a:extLst>
              <a:ext uri="{FF2B5EF4-FFF2-40B4-BE49-F238E27FC236}">
                <a16:creationId xmlns="" xmlns:a16="http://schemas.microsoft.com/office/drawing/2014/main" id="{E4A450C1-FCDA-4DF3-B3FC-E1203EE58E10}"/>
              </a:ext>
            </a:extLst>
          </p:cNvPr>
          <p:cNvSpPr>
            <a:spLocks noGrp="1" noRot="1" noChangeAspect="1"/>
          </p:cNvSpPr>
          <p:nvPr>
            <p:ph type="sldImg"/>
          </p:nvPr>
        </p:nvSpPr>
        <p:spPr>
          <a:xfrm>
            <a:off x="742950" y="717550"/>
            <a:ext cx="5557838" cy="3125788"/>
          </a:xfrm>
        </p:spPr>
      </p:sp>
      <p:sp>
        <p:nvSpPr>
          <p:cNvPr id="4" name="Notes Placeholder 3">
            <a:extLst>
              <a:ext uri="{FF2B5EF4-FFF2-40B4-BE49-F238E27FC236}">
                <a16:creationId xmlns="" xmlns:a16="http://schemas.microsoft.com/office/drawing/2014/main" id="{24871AA6-73BE-49AA-AC4D-1DB9C222195F}"/>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836904377"/>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a:extLst>
              <a:ext uri="{FF2B5EF4-FFF2-40B4-BE49-F238E27FC236}">
                <a16:creationId xmlns="" xmlns:a16="http://schemas.microsoft.com/office/drawing/2014/main" id="{0500D2F5-268C-4D4E-9053-4E8F440BA74F}"/>
              </a:ext>
            </a:extLst>
          </p:cNvPr>
          <p:cNvSpPr>
            <a:spLocks noGrp="1" noRot="1" noChangeAspect="1"/>
          </p:cNvSpPr>
          <p:nvPr>
            <p:ph type="sldImg"/>
          </p:nvPr>
        </p:nvSpPr>
        <p:spPr>
          <a:xfrm>
            <a:off x="742950" y="717550"/>
            <a:ext cx="5557838" cy="3125788"/>
          </a:xfrm>
        </p:spPr>
      </p:sp>
      <p:sp>
        <p:nvSpPr>
          <p:cNvPr id="4" name="Notes Placeholder 3">
            <a:extLst>
              <a:ext uri="{FF2B5EF4-FFF2-40B4-BE49-F238E27FC236}">
                <a16:creationId xmlns="" xmlns:a16="http://schemas.microsoft.com/office/drawing/2014/main" id="{0E79E40A-ED99-497A-A4CD-7ECAFD946FD8}"/>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138708405"/>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a:extLst>
              <a:ext uri="{FF2B5EF4-FFF2-40B4-BE49-F238E27FC236}">
                <a16:creationId xmlns="" xmlns:a16="http://schemas.microsoft.com/office/drawing/2014/main" id="{5B07050C-408C-414D-8674-68CAC696D67F}"/>
              </a:ext>
            </a:extLst>
          </p:cNvPr>
          <p:cNvSpPr>
            <a:spLocks noGrp="1" noRot="1" noChangeAspect="1"/>
          </p:cNvSpPr>
          <p:nvPr>
            <p:ph type="sldImg"/>
          </p:nvPr>
        </p:nvSpPr>
        <p:spPr>
          <a:xfrm>
            <a:off x="742950" y="717550"/>
            <a:ext cx="5557838" cy="3125788"/>
          </a:xfrm>
        </p:spPr>
      </p:sp>
      <p:sp>
        <p:nvSpPr>
          <p:cNvPr id="4" name="Notes Placeholder 3">
            <a:extLst>
              <a:ext uri="{FF2B5EF4-FFF2-40B4-BE49-F238E27FC236}">
                <a16:creationId xmlns="" xmlns:a16="http://schemas.microsoft.com/office/drawing/2014/main" id="{40CFC255-B955-438F-806E-578E19DC4990}"/>
              </a:ext>
            </a:extLst>
          </p:cNvPr>
          <p:cNvSpPr>
            <a:spLocks noGrp="1"/>
          </p:cNvSpPr>
          <p:nvPr>
            <p:ph type="body" idx="1"/>
          </p:nvPr>
        </p:nvSpPr>
        <p:spPr/>
        <p:txBody>
          <a:bodyPr/>
          <a:lstStyle/>
          <a:p>
            <a:r>
              <a:rPr lang="en-US" dirty="0">
                <a:latin typeface="Huawei Sans" panose="020C0503030203020204" pitchFamily="34" charset="0"/>
              </a:rPr>
              <a:t>The active controller is deployed in the primary DC, and the standby controller in the backup DC. A heartbeat tunnel is established between the active and standby controllers to synchronize data and verify the controller status.</a:t>
            </a:r>
          </a:p>
          <a:p>
            <a:r>
              <a:rPr lang="en-US" dirty="0">
                <a:latin typeface="Huawei Sans" panose="020C0503030203020204" pitchFamily="34" charset="0"/>
              </a:rPr>
              <a:t>The active and standby controllers use the same southbound and northbound IP addresses. In public network scenarios, the same NAT address must also be configured.</a:t>
            </a:r>
          </a:p>
        </p:txBody>
      </p:sp>
    </p:spTree>
    <p:extLst>
      <p:ext uri="{BB962C8B-B14F-4D97-AF65-F5344CB8AC3E}">
        <p14:creationId xmlns:p14="http://schemas.microsoft.com/office/powerpoint/2010/main" val="1302474683"/>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8CC7E2D6-DB78-4265-B6D8-D313894F7224}"/>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7BEAF00B-5864-4CB9-8A0E-9D88DEEB1B05}"/>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849861007"/>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endParaRPr lang="zh-CN" altLang="en-US">
              <a:latin typeface="Huawei Sans" panose="020C0503030203020204" pitchFamily="34" charset="0"/>
            </a:endParaRPr>
          </a:p>
        </p:txBody>
      </p:sp>
      <p:sp>
        <p:nvSpPr>
          <p:cNvPr id="5" name="Slide Image Placeholder 4">
            <a:extLst>
              <a:ext uri="{FF2B5EF4-FFF2-40B4-BE49-F238E27FC236}">
                <a16:creationId xmlns="" xmlns:a16="http://schemas.microsoft.com/office/drawing/2014/main" id="{D4DDD145-83BA-4AB4-A08D-7F2C3AA9B22D}"/>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823135155"/>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endParaRPr lang="zh-CN" altLang="en-US">
              <a:latin typeface="Huawei Sans" panose="020C0503030203020204" pitchFamily="34" charset="0"/>
            </a:endParaRPr>
          </a:p>
        </p:txBody>
      </p:sp>
      <p:sp>
        <p:nvSpPr>
          <p:cNvPr id="5" name="Slide Image Placeholder 4">
            <a:extLst>
              <a:ext uri="{FF2B5EF4-FFF2-40B4-BE49-F238E27FC236}">
                <a16:creationId xmlns="" xmlns:a16="http://schemas.microsoft.com/office/drawing/2014/main" id="{D4DDD145-83BA-4AB4-A08D-7F2C3AA9B22D}"/>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204411324"/>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715845618"/>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2049810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a:t>The overall architecture of the SD-WAN solution consists of the network layer, control layer, and orchestration layer. The layers are associated with each other through standard interfaces and communication protocols.</a:t>
            </a:r>
          </a:p>
          <a:p>
            <a:pPr lvl="1"/>
            <a:r>
              <a:rPr lang="en-US" altLang="zh-CN" dirty="0"/>
              <a:t>Layer: The Agile Controller-Campus manages enterprise interconnection services in a refined manner. The Agile Controller-Campus manages network devices through NETCONF in the southbound direction. The Agile Controller-Campus provides standard RESTful interfaces to interwork with third-party applications in the northbound direction.</a:t>
            </a:r>
          </a:p>
          <a:p>
            <a:pPr lvl="1"/>
            <a:r>
              <a:rPr lang="en-US" altLang="zh-CN" dirty="0"/>
              <a:t>Control layer: The controller works with distributed control components to transfer routes between sites in an area and implement inter-area network interconnection.</a:t>
            </a:r>
            <a:endParaRPr lang="zh-CN" altLang="en-US" dirty="0"/>
          </a:p>
          <a:p>
            <a:pPr lvl="1"/>
            <a:r>
              <a:rPr lang="en-US" altLang="zh-CN" dirty="0"/>
              <a:t>Network layer: Cost-effective network devices and overlay technologies are used between branches, headquarters, and cloud platforms to build on-demand full-network connections based on any link, such as the Internet and traditional private lines.</a:t>
            </a:r>
            <a:endParaRPr lang="zh-CN" altLang="en-US" dirty="0"/>
          </a:p>
          <a:p>
            <a:r>
              <a:rPr lang="en-US" altLang="zh-CN" dirty="0"/>
              <a:t>iMaster NCE-WAN/iMaster NCE-Campus can be used as Huawei SD-WAN controllers.</a:t>
            </a:r>
          </a:p>
          <a:p>
            <a:r>
              <a:rPr lang="en-US" altLang="zh-CN" dirty="0"/>
              <a:t>Enterprise branches, headquarters, data centers, and IT infrastructure deployed on the cloud are collectively referred to as enterprise sites.</a:t>
            </a:r>
            <a:endParaRPr lang="zh-CN" altLang="en-US" dirty="0"/>
          </a:p>
        </p:txBody>
      </p:sp>
      <p:sp>
        <p:nvSpPr>
          <p:cNvPr id="4" name="Slide Image Placeholder 3">
            <a:extLst>
              <a:ext uri="{FF2B5EF4-FFF2-40B4-BE49-F238E27FC236}">
                <a16:creationId xmlns="" xmlns:a16="http://schemas.microsoft.com/office/drawing/2014/main" id="{8D3ED871-20D5-4F2F-B739-5D94A08FF882}"/>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261798465"/>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333521787"/>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077222017"/>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001532400"/>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764237554"/>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915870510"/>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altLang="zh-CN" dirty="0">
                <a:latin typeface="Huawei Sans" panose="020C0503030203020204" pitchFamily="34" charset="0"/>
              </a:rPr>
              <a:t>ABCD</a:t>
            </a:r>
          </a:p>
          <a:p>
            <a:pPr marL="228600" indent="-228600">
              <a:buFont typeface="+mj-lt"/>
              <a:buAutoNum type="arabicPeriod"/>
            </a:pPr>
            <a:r>
              <a:rPr lang="en-US" altLang="zh-CN" dirty="0">
                <a:latin typeface="Huawei Sans" panose="020C0503030203020204" pitchFamily="34" charset="0"/>
              </a:rPr>
              <a:t>A</a:t>
            </a:r>
            <a:endParaRPr lang="zh-CN" altLang="en-US" dirty="0">
              <a:latin typeface="Huawei Sans" panose="020C0503030203020204" pitchFamily="34" charset="0"/>
            </a:endParaRPr>
          </a:p>
        </p:txBody>
      </p:sp>
      <p:sp>
        <p:nvSpPr>
          <p:cNvPr id="5" name="Slide Image Placeholder 4">
            <a:extLst>
              <a:ext uri="{FF2B5EF4-FFF2-40B4-BE49-F238E27FC236}">
                <a16:creationId xmlns="" xmlns:a16="http://schemas.microsoft.com/office/drawing/2014/main" id="{88C90AE8-6BDB-4741-AD6F-6DA4B81E1876}"/>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007083575"/>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F38C3F1A-7510-44EF-9940-FF99794559F3}"/>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E324E5EC-95A7-4775-94A9-18BB02870242}"/>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407147880"/>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39052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8B113DAB-B20F-432E-B38E-889B0B825652}"/>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 xmlns:a16="http://schemas.microsoft.com/office/drawing/2014/main" id="{AA17C86F-3D55-4835-AA8A-4362F0C90F45}"/>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9543601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Multiple virtual networks can be deployed to provide different services for the same tenant (for example, services for multiple departments) or provide different services for different tenants.</a:t>
            </a:r>
            <a:endParaRPr lang="en-US" altLang="zh-CN" dirty="0"/>
          </a:p>
          <a:p>
            <a:r>
              <a:rPr lang="en-US" dirty="0"/>
              <a:t>In terms of network device functions, the network layer of the SD-WAN Solution consists of two types of NEs: CPE and gateway (GW).</a:t>
            </a:r>
          </a:p>
        </p:txBody>
      </p:sp>
      <p:sp>
        <p:nvSpPr>
          <p:cNvPr id="4" name="Slide Image Placeholder 3">
            <a:extLst>
              <a:ext uri="{FF2B5EF4-FFF2-40B4-BE49-F238E27FC236}">
                <a16:creationId xmlns="" xmlns:a16="http://schemas.microsoft.com/office/drawing/2014/main" id="{424D8FD1-4F18-4E58-94C4-9991CA7133EB}"/>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2285139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2C261DA0-4562-4421-888D-55F32E12396A}"/>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 xmlns:a16="http://schemas.microsoft.com/office/drawing/2014/main" id="{DB3EE7CD-B4A9-4581-A94C-B0117CFCA7B6}"/>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3917371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RR site: The CPE at the site functions as an RR and distributes EVPN routes between CPE gateways at edge sites based on VPN topology policy.</a:t>
            </a:r>
            <a:endParaRPr lang="en-US" altLang="zh-CN" dirty="0"/>
          </a:p>
          <a:p>
            <a:r>
              <a:rPr lang="en-US" dirty="0"/>
              <a:t>If the tenant administrator assigns the role of "gateway + RR" to an egress CPE when adding the CPE, the site where the CPE resides is an RR site. If no device at a site is assigned the "gateway + RR" role, the site is an edge site.</a:t>
            </a:r>
            <a:endParaRPr lang="en-US" altLang="zh-CN" dirty="0"/>
          </a:p>
          <a:p>
            <a:r>
              <a:rPr lang="en-US" dirty="0"/>
              <a:t>An edge site can establish IBGP peer relationships with two RRs that back up each other.</a:t>
            </a:r>
            <a:endParaRPr lang="en-US" altLang="zh-CN" dirty="0"/>
          </a:p>
          <a:p>
            <a:r>
              <a:rPr lang="en-US" dirty="0"/>
              <a:t>Multiple RRs can be deployed for a tenant. All RRs are connected in full-mesh mode on the control plane.</a:t>
            </a:r>
            <a:endParaRPr lang="en-US" altLang="zh-CN" dirty="0"/>
          </a:p>
        </p:txBody>
      </p:sp>
      <p:sp>
        <p:nvSpPr>
          <p:cNvPr id="4" name="Slide Image Placeholder 3">
            <a:extLst>
              <a:ext uri="{FF2B5EF4-FFF2-40B4-BE49-F238E27FC236}">
                <a16:creationId xmlns="" xmlns:a16="http://schemas.microsoft.com/office/drawing/2014/main" id="{78426914-6A2B-43A6-B621-ED49342042B9}"/>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2246779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a:t>A gateway has different roles in different service scenarios. For example, a gateway connected to a legacy site may be referred to as an interworking gateway (IWG), and a gateway connected to the cloud may be called a cloud gateway. These gateways can extend functions by interconnecting with each other to establish a Point of Presence (PoP) network, where these gateways are referred to as PoP gateways.</a:t>
            </a:r>
          </a:p>
        </p:txBody>
      </p:sp>
      <p:sp>
        <p:nvSpPr>
          <p:cNvPr id="4" name="Slide Image Placeholder 3">
            <a:extLst>
              <a:ext uri="{FF2B5EF4-FFF2-40B4-BE49-F238E27FC236}">
                <a16:creationId xmlns="" xmlns:a16="http://schemas.microsoft.com/office/drawing/2014/main" id="{5CCDF919-888E-47E9-8D6E-DB82501E5CD0}"/>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4138462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C3D83427-EB8B-4E1E-8551-6552373855B4}"/>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 xmlns:a16="http://schemas.microsoft.com/office/drawing/2014/main" id="{F11C298C-5108-4AEC-A09B-5192314635F3}"/>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2201043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B2A330D6-0FCB-4100-8215-8B9761C2B6D6}"/>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AEB7FF90-4DBB-478D-AA7D-64ECD720814F}"/>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5376959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52F60567-15EC-4561-BFE8-38721842994C}"/>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 xmlns:a16="http://schemas.microsoft.com/office/drawing/2014/main" id="{DED282A8-C466-4937-9E4F-87EA3140EA24}"/>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339738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ZTP: Multiple ZTP modes are available to enable EDGEs to quickly register with iMaster NCE-WAN.</a:t>
            </a:r>
            <a:endParaRPr lang="en-US" altLang="zh-CN" dirty="0"/>
          </a:p>
          <a:p>
            <a:r>
              <a:rPr lang="en-US" dirty="0"/>
              <a:t>Forwarding-control separation enables flexible networking: Each EDGE establishes a management channel with iMaster NCE-WAN through NETCONF, and iMaster NCE-WAN delivers configurations to EDGEs to establish IP overlay tunnels between the EDGEs.</a:t>
            </a:r>
            <a:endParaRPr lang="en-US" altLang="zh-CN" dirty="0"/>
          </a:p>
          <a:p>
            <a:r>
              <a:rPr lang="en-US" dirty="0"/>
              <a:t>Application optimization for service controllability and visibility: The service awareness (SA) technology is used to identify applications. TCP Flow Performance Measurement (FPM) and IP FPM technologies are used to implement application-based quality measurement. The IP FPM technology can also be used for link quality measurement. Smart Policy Routing (SPR) technology provides intelligent link switchover based on the application quality. </a:t>
            </a:r>
            <a:endParaRPr lang="en-US" altLang="zh-CN" dirty="0"/>
          </a:p>
          <a:p>
            <a:pPr lvl="0"/>
            <a:r>
              <a:rPr lang="en-US" dirty="0"/>
              <a:t>Complete security protection system ensures service security: Multiple VPN technologies, such as IPsec and MPLS, are leveraged to provide end-to-end protection. The firewall function is supported to provide comprehensive security protection at the hardware, pipe, and application levels.</a:t>
            </a:r>
            <a:endParaRPr lang="en-US" altLang="zh-CN" dirty="0"/>
          </a:p>
          <a:p>
            <a:pPr lvl="0"/>
            <a:r>
              <a:rPr lang="en-US" dirty="0"/>
              <a:t>Visualized O&amp;M for quick fault locating: iMaster NCE-WAN collects network-wide data and displays key indicators, helping O&amp;M personnel quickly locate faults.</a:t>
            </a:r>
          </a:p>
        </p:txBody>
      </p:sp>
      <p:sp>
        <p:nvSpPr>
          <p:cNvPr id="4" name="Slide Image Placeholder 3">
            <a:extLst>
              <a:ext uri="{FF2B5EF4-FFF2-40B4-BE49-F238E27FC236}">
                <a16:creationId xmlns="" xmlns:a16="http://schemas.microsoft.com/office/drawing/2014/main" id="{AE4AE301-B191-49C3-8322-AB78F204557B}"/>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2643071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Huawei SD-WAN Solution supports the following ZTP modes:</a:t>
            </a:r>
            <a:endParaRPr lang="en-US" altLang="zh-CN" dirty="0"/>
          </a:p>
          <a:p>
            <a:pPr lvl="1"/>
            <a:r>
              <a:rPr lang="en-US" dirty="0"/>
              <a:t>Email-based deployment</a:t>
            </a:r>
            <a:endParaRPr lang="en-US" altLang="zh-CN" dirty="0"/>
          </a:p>
          <a:p>
            <a:pPr lvl="1"/>
            <a:r>
              <a:rPr lang="en-US" dirty="0"/>
              <a:t>DHCP-based deployment</a:t>
            </a:r>
            <a:endParaRPr lang="en-US" altLang="zh-CN" dirty="0"/>
          </a:p>
          <a:p>
            <a:pPr lvl="1"/>
            <a:r>
              <a:rPr lang="en-US" dirty="0"/>
              <a:t>USB-based deployment</a:t>
            </a:r>
          </a:p>
        </p:txBody>
      </p:sp>
      <p:sp>
        <p:nvSpPr>
          <p:cNvPr id="4" name="Slide Image Placeholder 3">
            <a:extLst>
              <a:ext uri="{FF2B5EF4-FFF2-40B4-BE49-F238E27FC236}">
                <a16:creationId xmlns="" xmlns:a16="http://schemas.microsoft.com/office/drawing/2014/main" id="{E3BA947C-4B53-4156-A661-C89825F8228C}"/>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6193873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Files for USB-based, email-based, and DHCP-based deployment can be generated through </a:t>
            </a:r>
            <a:r>
              <a:rPr dirty="0" err="1">
                <a:latin typeface="Huawei Sans" panose="020C0503030203020204" pitchFamily="34" charset="0"/>
              </a:rPr>
              <a:t>iMaster</a:t>
            </a:r>
            <a:r>
              <a:rPr dirty="0">
                <a:latin typeface="Huawei Sans" panose="020C0503030203020204" pitchFamily="34" charset="0"/>
              </a:rPr>
              <a:t> NCE-WAN.</a:t>
            </a:r>
            <a:endParaRPr lang="en-US" altLang="zh-CN" dirty="0">
              <a:latin typeface="Huawei Sans" panose="020C0503030203020204" pitchFamily="34" charset="0"/>
            </a:endParaRPr>
          </a:p>
          <a:p>
            <a:r>
              <a:rPr dirty="0">
                <a:latin typeface="Huawei Sans" panose="020C0503030203020204" pitchFamily="34" charset="0"/>
              </a:rPr>
              <a:t>For details about each deployment mode, learn the course </a:t>
            </a:r>
            <a:r>
              <a:rPr i="1" dirty="0">
                <a:latin typeface="Huawei Sans" panose="020C0503030203020204" pitchFamily="34" charset="0"/>
              </a:rPr>
              <a:t>Management and O&amp;M</a:t>
            </a:r>
            <a:r>
              <a:rPr dirty="0">
                <a:latin typeface="Huawei Sans" panose="020C0503030203020204" pitchFamily="34" charset="0"/>
              </a:rPr>
              <a:t>.</a:t>
            </a:r>
            <a:endParaRPr lang="en-US" dirty="0">
              <a:latin typeface="Huawei Sans" panose="020C0503030203020204" pitchFamily="34" charset="0"/>
            </a:endParaRPr>
          </a:p>
        </p:txBody>
      </p:sp>
      <p:sp>
        <p:nvSpPr>
          <p:cNvPr id="5" name="Slide Image Placeholder 4">
            <a:extLst>
              <a:ext uri="{FF2B5EF4-FFF2-40B4-BE49-F238E27FC236}">
                <a16:creationId xmlns="" xmlns:a16="http://schemas.microsoft.com/office/drawing/2014/main" id="{31E01CD1-5D27-49AC-B542-8DD0A2932668}"/>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0643480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Management channel:</a:t>
            </a:r>
          </a:p>
          <a:p>
            <a:pPr lvl="1"/>
            <a:r>
              <a:rPr lang="en-US" dirty="0"/>
              <a:t>iMaster NCE-WAN sets up management channels with all devices through NETCONF, so as to manage NEs and orchestrate services on the entire network.</a:t>
            </a:r>
          </a:p>
          <a:p>
            <a:r>
              <a:rPr lang="en-US" dirty="0"/>
              <a:t>Control channel:</a:t>
            </a:r>
          </a:p>
          <a:p>
            <a:pPr lvl="1"/>
            <a:r>
              <a:rPr lang="en-US" dirty="0"/>
              <a:t>EDGEs set up control channels with the RR.</a:t>
            </a:r>
            <a:endParaRPr lang="en-US" altLang="zh-CN" dirty="0"/>
          </a:p>
          <a:p>
            <a:pPr lvl="1"/>
            <a:r>
              <a:rPr lang="en-US" dirty="0"/>
              <a:t>The RR centrally controls and distributes service routes between branch sites.</a:t>
            </a:r>
          </a:p>
          <a:p>
            <a:pPr lvl="1"/>
            <a:r>
              <a:rPr lang="en-US" dirty="0"/>
              <a:t>The enhanced BGP EVPN protocol is used to implement separate transmission of tenants' VPN route and next hop information, and IPsec SA negotiation.</a:t>
            </a:r>
          </a:p>
          <a:p>
            <a:r>
              <a:rPr lang="en-US" dirty="0"/>
              <a:t>Data channel:</a:t>
            </a:r>
          </a:p>
          <a:p>
            <a:pPr lvl="1"/>
            <a:r>
              <a:rPr lang="en-US" dirty="0"/>
              <a:t>EDGEs set up data channels with each other.</a:t>
            </a:r>
            <a:endParaRPr lang="en-US" altLang="zh-CN" dirty="0"/>
          </a:p>
          <a:p>
            <a:pPr lvl="1"/>
            <a:r>
              <a:rPr lang="en-US" dirty="0"/>
              <a:t>EDGEs forward data based on GRE or GRE over IPsec tunnels. The extended GRE header carries VN IDs to differentiate tenants or departments, thereby transmitting data of multiple VNs over the same tunnel.</a:t>
            </a:r>
          </a:p>
        </p:txBody>
      </p:sp>
      <p:sp>
        <p:nvSpPr>
          <p:cNvPr id="4" name="Slide Image Placeholder 3">
            <a:extLst>
              <a:ext uri="{FF2B5EF4-FFF2-40B4-BE49-F238E27FC236}">
                <a16:creationId xmlns="" xmlns:a16="http://schemas.microsoft.com/office/drawing/2014/main" id="{E34561C1-928F-42AC-8D33-A80828877015}"/>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888425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5C0493F0-F5E2-4C94-8D2E-9CEE40CFFE74}"/>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D50FD211-A514-4D1E-A835-17C78869BF48}"/>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6073760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A TNP is a WAN port on a CPE used</a:t>
            </a:r>
            <a:r>
              <a:rPr baseline="0" dirty="0">
                <a:latin typeface="Huawei Sans" panose="020C0503030203020204" pitchFamily="34" charset="0"/>
              </a:rPr>
              <a:t> </a:t>
            </a:r>
            <a:r>
              <a:rPr dirty="0">
                <a:latin typeface="Huawei Sans" panose="020C0503030203020204" pitchFamily="34" charset="0"/>
              </a:rPr>
              <a:t>for connecting</a:t>
            </a:r>
            <a:r>
              <a:rPr baseline="0" dirty="0">
                <a:latin typeface="Huawei Sans" panose="020C0503030203020204" pitchFamily="34" charset="0"/>
              </a:rPr>
              <a:t> to</a:t>
            </a:r>
            <a:r>
              <a:rPr dirty="0">
                <a:latin typeface="Huawei Sans" panose="020C0503030203020204" pitchFamily="34" charset="0"/>
              </a:rPr>
              <a:t> a transport network. The key </a:t>
            </a:r>
            <a:r>
              <a:rPr lang="en-US" dirty="0">
                <a:latin typeface="Huawei Sans" panose="020C0503030203020204" pitchFamily="34" charset="0"/>
              </a:rPr>
              <a:t>TNP </a:t>
            </a:r>
            <a:r>
              <a:rPr dirty="0">
                <a:latin typeface="Huawei Sans" panose="020C0503030203020204" pitchFamily="34" charset="0"/>
              </a:rPr>
              <a:t>information includes the site ID, CPE router ID, transport network ID, public IP address, private IP address, and tunnel encapsulation mode.</a:t>
            </a:r>
          </a:p>
        </p:txBody>
      </p:sp>
      <p:sp>
        <p:nvSpPr>
          <p:cNvPr id="5" name="Slide Image Placeholder 4">
            <a:extLst>
              <a:ext uri="{FF2B5EF4-FFF2-40B4-BE49-F238E27FC236}">
                <a16:creationId xmlns="" xmlns:a16="http://schemas.microsoft.com/office/drawing/2014/main" id="{12E6265E-913F-49E7-BEB5-CE69CAC8B335}"/>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8870422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B5A95515-0ED3-49B3-9EB9-4BFE03CCDFF5}"/>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A66EB546-2722-4F99-BEC3-704E2FCFB1B1}"/>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12944427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87976ABD-A024-4BDE-A1CF-5BFFD21C452C}"/>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 xmlns:a16="http://schemas.microsoft.com/office/drawing/2014/main" id="{4F7047E4-7715-4B78-84DB-D9C28D6E5916}"/>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5538241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For details about SAC and SPR, learn the course </a:t>
            </a:r>
            <a:r>
              <a:rPr i="1" dirty="0">
                <a:latin typeface="Huawei Sans" panose="020C0503030203020204" pitchFamily="34" charset="0"/>
              </a:rPr>
              <a:t>HA Technologies</a:t>
            </a:r>
            <a:r>
              <a:rPr dirty="0">
                <a:latin typeface="Huawei Sans" panose="020C0503030203020204" pitchFamily="34" charset="0"/>
              </a:rPr>
              <a:t>.</a:t>
            </a:r>
            <a:endParaRPr lang="zh-CN" altLang="en-US" dirty="0">
              <a:latin typeface="Huawei Sans" panose="020C0503030203020204" pitchFamily="34" charset="0"/>
            </a:endParaRPr>
          </a:p>
        </p:txBody>
      </p:sp>
      <p:sp>
        <p:nvSpPr>
          <p:cNvPr id="5" name="Slide Image Placeholder 4">
            <a:extLst>
              <a:ext uri="{FF2B5EF4-FFF2-40B4-BE49-F238E27FC236}">
                <a16:creationId xmlns="" xmlns:a16="http://schemas.microsoft.com/office/drawing/2014/main" id="{4AE5A487-4CC3-4041-BCF2-0A6251D9860E}"/>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0416514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258AACFA-E12C-40D3-8557-8654929D5D8F}"/>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 xmlns:a16="http://schemas.microsoft.com/office/drawing/2014/main" id="{CE1EE91A-69E3-40E0-8ECE-D8F79BF2235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14200790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A5B7CB4D-5BAF-4E80-BC4C-E51FD736EA30}"/>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4C061E74-6A31-412D-B6CB-98658FD67646}"/>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45873487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2DE8140B-A172-445E-8924-A75B4509FA78}"/>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 xmlns:a16="http://schemas.microsoft.com/office/drawing/2014/main" id="{23602C7F-5E0A-4E96-8B51-774165DE41F7}"/>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7979827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ADCC21EF-CF72-4C4A-B4EB-7540ECD1F8D4}"/>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5BC0EBF1-134B-46E5-901A-C2113B6AD406}"/>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827859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91DC2256-DF9B-4DEC-96FB-0D0351453B5E}"/>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C4B58731-75E1-420B-96A4-54F9D6977FDB}"/>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174175397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021D57DB-7BDF-4BB9-92D4-19008990FB15}"/>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2B58A731-1CD6-4AAE-AC13-20A0EA5FC82C}"/>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49809991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DF10D405-A7C8-4BF1-B0E0-35EFFEEE8817}"/>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 xmlns:a16="http://schemas.microsoft.com/office/drawing/2014/main" id="{5E979B49-C826-4E78-9F53-7F3430B77C4F}"/>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866386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73CA6D14-3751-4689-A8DE-39CA81C27F0C}"/>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5E82C5B2-0DA6-4FC8-AA74-B7EF4F23D3EC}"/>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6602017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9D8695E1-B841-4017-BD82-0BB99BCBAB96}"/>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FABF6E15-02A0-488A-B7FB-3E2E8EE2F6F1}"/>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82738511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E12D35D5-91C0-452A-9A70-263220789E49}"/>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2E993706-20F2-4DCC-8DC9-4DB41B8ED1E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62515117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12ECFCB4-388D-4FF8-B644-0D61986FD02F}"/>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2747F24F-7BF3-4205-ABC7-75954FA703CF}"/>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926309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94B3FF60-3E40-4C41-8C0F-5FAEF845E1B2}"/>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 xmlns:a16="http://schemas.microsoft.com/office/drawing/2014/main" id="{0D883A9C-58AF-4A9A-9BDB-367300411D94}"/>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19582494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D91DFB52-4661-4DE2-8EA6-0707CC0BAB7C}"/>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4F0B0D83-C444-456D-8386-8E688D8758DC}"/>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06400664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en-US" altLang="zh-CN" dirty="0">
              <a:latin typeface="Huawei Sans" panose="020C0503030203020204" pitchFamily="34" charset="0"/>
            </a:endParaRPr>
          </a:p>
        </p:txBody>
      </p:sp>
      <p:sp>
        <p:nvSpPr>
          <p:cNvPr id="5" name="Slide Image Placeholder 4">
            <a:extLst>
              <a:ext uri="{FF2B5EF4-FFF2-40B4-BE49-F238E27FC236}">
                <a16:creationId xmlns="" xmlns:a16="http://schemas.microsoft.com/office/drawing/2014/main" id="{A72FE792-7150-4D6E-A015-73A5BC5E3A2A}"/>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54334111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76308703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98376F4D-7D41-447A-8053-E5E01265B37C}"/>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A7500B16-20AB-4282-9629-F106C066E781}"/>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21032883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54946848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An SD-WAN site can be deployed with a single CPE or dual CPEs. For small sites, a single CPE can be deployed. For sites with high reliability requirements, dual CPEs are recommended to provide device-level redundancy.</a:t>
            </a:r>
          </a:p>
          <a:p>
            <a:r>
              <a:rPr lang="en-US" dirty="0"/>
              <a:t>It is recommended that multiple links be deployed on the WAN side of a CPE. These links can back up each other, offering link-level reliability. In addition, services can easily select the active and standby links among these WAN-side links with differentiated quality.</a:t>
            </a:r>
          </a:p>
          <a:p>
            <a:r>
              <a:rPr lang="en-US" dirty="0"/>
              <a:t>A maximum of 10 WAN links can be deployed for each CPE at an SD-WAN site. </a:t>
            </a:r>
            <a:r>
              <a:rPr lang="en-US" altLang="zh-CN" dirty="0"/>
              <a:t>During actual deployments, </a:t>
            </a:r>
            <a:r>
              <a:rPr lang="en-US" dirty="0"/>
              <a:t>to enhance reliability and facilitate O&amp;M, it is recommended that a maximum of three WAN links be deployed for a single CPE at a site, and a maximum of six WAN links be deployed for a site with two CPEs. </a:t>
            </a:r>
          </a:p>
        </p:txBody>
      </p:sp>
      <p:sp>
        <p:nvSpPr>
          <p:cNvPr id="5" name="Slide Image Placeholder 4">
            <a:extLst>
              <a:ext uri="{FF2B5EF4-FFF2-40B4-BE49-F238E27FC236}">
                <a16:creationId xmlns="" xmlns:a16="http://schemas.microsoft.com/office/drawing/2014/main" id="{F3347BFC-72D2-42AD-9FEE-180083FBF900}"/>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77133696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90384073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45835759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LAN side connected to Layer 2 networks:</a:t>
            </a:r>
          </a:p>
          <a:p>
            <a:pPr lvl="1"/>
            <a:r>
              <a:rPr lang="en-US" dirty="0"/>
              <a:t>At small sites with a simple intranet structure, and CPEs typically connect to the intranet of the site at Layer 2.</a:t>
            </a:r>
          </a:p>
          <a:p>
            <a:pPr lvl="0"/>
            <a:r>
              <a:rPr lang="en-US" dirty="0"/>
              <a:t>LAN side connected to Layer 3 networks:</a:t>
            </a:r>
          </a:p>
          <a:p>
            <a:pPr lvl="1"/>
            <a:r>
              <a:rPr lang="en-US" dirty="0"/>
              <a:t>In Layer 3 interconnection scenarios, SD-WAN routers support the direct connection, dual-homing, and partial-ring networking.</a:t>
            </a:r>
          </a:p>
          <a:p>
            <a:pPr lvl="1"/>
            <a:r>
              <a:rPr lang="en-US" dirty="0"/>
              <a:t>In such scenarios, routing protocols simply need to be configured for CPEs based on the requirements of the LAN device.</a:t>
            </a:r>
          </a:p>
        </p:txBody>
      </p:sp>
      <p:sp>
        <p:nvSpPr>
          <p:cNvPr id="5" name="Slide Image Placeholder 4">
            <a:extLst>
              <a:ext uri="{FF2B5EF4-FFF2-40B4-BE49-F238E27FC236}">
                <a16:creationId xmlns="" xmlns:a16="http://schemas.microsoft.com/office/drawing/2014/main" id="{605B8382-7FA3-471C-8B37-FA410D9C3D20}"/>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4025364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In the single-CPE structure, the LAN connection is simple.</a:t>
            </a:r>
          </a:p>
          <a:p>
            <a:pPr lvl="1"/>
            <a:r>
              <a:rPr lang="en-US" dirty="0"/>
              <a:t>For small sites, for example, SOHO sites, LAN-side interfaces can be directly connected to terminals at the sites.</a:t>
            </a:r>
          </a:p>
          <a:p>
            <a:pPr lvl="1"/>
            <a:r>
              <a:rPr lang="en-US" dirty="0"/>
              <a:t>If the number of required LAN-side interfaces is beyond the CPE specifications, access switches can be connected to the CPE. In this case, </a:t>
            </a:r>
            <a:r>
              <a:rPr lang="en-US" altLang="zh-CN" dirty="0"/>
              <a:t>access switches can be connected to the CPE in </a:t>
            </a:r>
            <a:r>
              <a:rPr lang="en-US" dirty="0"/>
              <a:t>one-armed mode.</a:t>
            </a:r>
          </a:p>
          <a:p>
            <a:r>
              <a:rPr lang="en-US" dirty="0"/>
              <a:t>In the dual-CPE architecture, VRRP is usually configured for the CPEs to prevent the dual-CPE architecture from affecting the LAN side.</a:t>
            </a:r>
          </a:p>
          <a:p>
            <a:pPr lvl="1"/>
            <a:r>
              <a:rPr lang="en-US" dirty="0"/>
              <a:t>Multiple switches can be deployed on the LAN side to form a stack. If two CPEs are deployed at a site, they can be interconnected directly or through the LAN.</a:t>
            </a:r>
          </a:p>
          <a:p>
            <a:pPr lvl="1"/>
            <a:r>
              <a:rPr lang="en-US" dirty="0"/>
              <a:t>CPEs can be directly connected through an Eth-Trunk link. In addition, an interlink needs to be established between the active and standby CPEs to forward service packets between the CPEs.</a:t>
            </a:r>
          </a:p>
        </p:txBody>
      </p:sp>
      <p:sp>
        <p:nvSpPr>
          <p:cNvPr id="4" name="Slide Image Placeholder 3">
            <a:extLst>
              <a:ext uri="{FF2B5EF4-FFF2-40B4-BE49-F238E27FC236}">
                <a16:creationId xmlns="" xmlns:a16="http://schemas.microsoft.com/office/drawing/2014/main" id="{E1C3497D-9027-45AC-8506-4436CAC9B56A}"/>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6793472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80D8319D-B2CE-4593-89EF-13A005DE5CFD}"/>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 xmlns:a16="http://schemas.microsoft.com/office/drawing/2014/main" id="{5BFC7783-6704-4BE3-A78C-6C445E936366}"/>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64313652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For large enterprise sites, the network structure is complex as Layer 3 core devices are deployed on the network. Therefore, egress routers must support interconnection with Layer 3 devices. They can be connected to a Layer 3 network directly or in dual-homing mode. BGP, OSPF, and static routes are supported.</a:t>
            </a:r>
          </a:p>
          <a:p>
            <a:pPr lvl="0"/>
            <a:r>
              <a:rPr lang="en-US" dirty="0"/>
              <a:t>In the Layer 3 interconnection scenario, if only one CPE is deployed, the network structure is simple. In such a scenario, only the routing protocol needs to be configured on the LAN side based on requirements of LAN-side devices.</a:t>
            </a:r>
          </a:p>
        </p:txBody>
      </p:sp>
      <p:sp>
        <p:nvSpPr>
          <p:cNvPr id="4" name="Slide Image Placeholder 3">
            <a:extLst>
              <a:ext uri="{FF2B5EF4-FFF2-40B4-BE49-F238E27FC236}">
                <a16:creationId xmlns="" xmlns:a16="http://schemas.microsoft.com/office/drawing/2014/main" id="{98A751A7-5AAE-48AF-94E3-F299F027AA17}"/>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25464725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52850261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pPr lvl="0"/>
            <a:r>
              <a:rPr lang="en-US" dirty="0">
                <a:latin typeface="Huawei Sans" panose="020C0503030203020204" pitchFamily="34" charset="0"/>
              </a:rPr>
              <a:t>Solution 1 is recommended. In this solution, the interlink and service links are independent of each other. When WAN-side links are adjusted, the interlink will not be affected, and the service flow direction is clear.</a:t>
            </a:r>
          </a:p>
        </p:txBody>
      </p:sp>
    </p:spTree>
    <p:extLst>
      <p:ext uri="{BB962C8B-B14F-4D97-AF65-F5344CB8AC3E}">
        <p14:creationId xmlns:p14="http://schemas.microsoft.com/office/powerpoint/2010/main" val="324644733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8CC7E2D6-DB78-4265-B6D8-D313894F7224}"/>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7BEAF00B-5864-4CB9-8A0E-9D88DEEB1B05}"/>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23815722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a:extLst>
              <a:ext uri="{FF2B5EF4-FFF2-40B4-BE49-F238E27FC236}">
                <a16:creationId xmlns="" xmlns:a16="http://schemas.microsoft.com/office/drawing/2014/main" id="{CE5AE7E3-1E8E-4E67-ACDC-D175A887BADF}"/>
              </a:ext>
            </a:extLst>
          </p:cNvPr>
          <p:cNvSpPr>
            <a:spLocks noGrp="1" noRot="1" noChangeAspect="1"/>
          </p:cNvSpPr>
          <p:nvPr>
            <p:ph type="sldImg"/>
          </p:nvPr>
        </p:nvSpPr>
        <p:spPr>
          <a:xfrm>
            <a:off x="742950" y="717550"/>
            <a:ext cx="5557838" cy="3125788"/>
          </a:xfrm>
        </p:spPr>
      </p:sp>
      <p:sp>
        <p:nvSpPr>
          <p:cNvPr id="4" name="Notes Placeholder 3">
            <a:extLst>
              <a:ext uri="{FF2B5EF4-FFF2-40B4-BE49-F238E27FC236}">
                <a16:creationId xmlns="" xmlns:a16="http://schemas.microsoft.com/office/drawing/2014/main" id="{A25E0FD0-371D-4EB0-BB97-496FF592294A}"/>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85526587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latin typeface="Huawei Sans" panose="020C0503030203020204" pitchFamily="34" charset="0"/>
              </a:rPr>
              <a:t>The TN and RD are used to set up overlay tunnels in enumerated mode.</a:t>
            </a:r>
          </a:p>
          <a:p>
            <a:r>
              <a:rPr lang="en-US" dirty="0">
                <a:latin typeface="Huawei Sans" panose="020C0503030203020204" pitchFamily="34" charset="0"/>
              </a:rPr>
              <a:t>The site ID is used as the next hop of a routing entry.</a:t>
            </a:r>
          </a:p>
          <a:p>
            <a:r>
              <a:rPr lang="en-US" dirty="0">
                <a:latin typeface="Huawei Sans" panose="020C0503030203020204" pitchFamily="34" charset="0"/>
              </a:rPr>
              <a:t>The CPE router ID is used to establish BGP peer relationships between different sites.</a:t>
            </a:r>
          </a:p>
          <a:p>
            <a:r>
              <a:rPr lang="en-US" dirty="0">
                <a:latin typeface="Huawei Sans" panose="020C0503030203020204" pitchFamily="34" charset="0"/>
              </a:rPr>
              <a:t>TNPs are used to establish tunnels.</a:t>
            </a:r>
          </a:p>
        </p:txBody>
      </p:sp>
      <p:sp>
        <p:nvSpPr>
          <p:cNvPr id="5" name="Slide Image Placeholder 4">
            <a:extLst>
              <a:ext uri="{FF2B5EF4-FFF2-40B4-BE49-F238E27FC236}">
                <a16:creationId xmlns="" xmlns:a16="http://schemas.microsoft.com/office/drawing/2014/main" id="{9FD3C491-85C7-4001-8908-08581AD7C27D}"/>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04176158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TNs and RDs are mainly used to enumerate tunnels.</a:t>
            </a:r>
          </a:p>
          <a:p>
            <a:pPr lvl="1"/>
            <a:r>
              <a:rPr lang="en-US" dirty="0"/>
              <a:t>Tunnel enumeration: All tunnels that can be established are enumerated.</a:t>
            </a:r>
          </a:p>
          <a:p>
            <a:r>
              <a:rPr lang="en-US" dirty="0"/>
              <a:t>Router IDs are mainly used to establish control channels.</a:t>
            </a:r>
          </a:p>
          <a:p>
            <a:r>
              <a:rPr lang="en-US" dirty="0"/>
              <a:t>A site ID is used as the next hop for data forwarding.</a:t>
            </a:r>
          </a:p>
          <a:p>
            <a:r>
              <a:rPr lang="en-US" dirty="0"/>
              <a:t>A TNP ID can be considered as the interface number.</a:t>
            </a:r>
          </a:p>
          <a:p>
            <a:r>
              <a:rPr lang="en-US" dirty="0"/>
              <a:t>The public and private IP addresses are used as the source or destination IP addresses of control and data channels.</a:t>
            </a:r>
          </a:p>
          <a:p>
            <a:pPr lvl="1"/>
            <a:r>
              <a:rPr lang="en-US" dirty="0"/>
              <a:t>Some CPEs are deployed behind the NAT device. To establish data channels between CPEs, you need to know the post-NAT public IP address.</a:t>
            </a:r>
          </a:p>
          <a:p>
            <a:pPr lvl="2"/>
            <a:r>
              <a:rPr lang="en-US" dirty="0"/>
              <a:t>CPEs typically use the Session Traversal Utilities for NAT (STUN) technology to detect public IP addresses.</a:t>
            </a:r>
          </a:p>
        </p:txBody>
      </p:sp>
      <p:sp>
        <p:nvSpPr>
          <p:cNvPr id="4" name="Slide Image Placeholder 3">
            <a:extLst>
              <a:ext uri="{FF2B5EF4-FFF2-40B4-BE49-F238E27FC236}">
                <a16:creationId xmlns="" xmlns:a16="http://schemas.microsoft.com/office/drawing/2014/main" id="{810EE269-05E8-4864-A31A-4C767F508852}"/>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05543919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Data tunnels are enumerated before being established to ensure that all available data </a:t>
            </a:r>
            <a:r>
              <a:rPr lang="en-US" altLang="zh-CN" dirty="0"/>
              <a:t>tunnels </a:t>
            </a:r>
            <a:r>
              <a:rPr lang="en-US" dirty="0"/>
              <a:t>are established.</a:t>
            </a:r>
          </a:p>
          <a:p>
            <a:r>
              <a:rPr lang="en-US" dirty="0"/>
              <a:t>Tunnels can be enumerated only when the following conditions are met:</a:t>
            </a:r>
          </a:p>
          <a:p>
            <a:pPr lvl="1"/>
            <a:r>
              <a:rPr lang="en-US" dirty="0"/>
              <a:t>The CPE has learned service routes of the peer site.</a:t>
            </a:r>
          </a:p>
          <a:p>
            <a:pPr lvl="1"/>
            <a:r>
              <a:rPr lang="en-US" dirty="0"/>
              <a:t>The CPE has learned the TNP information of the peer site.</a:t>
            </a:r>
          </a:p>
        </p:txBody>
      </p:sp>
      <p:sp>
        <p:nvSpPr>
          <p:cNvPr id="4" name="Slide Image Placeholder 3">
            <a:extLst>
              <a:ext uri="{FF2B5EF4-FFF2-40B4-BE49-F238E27FC236}">
                <a16:creationId xmlns="" xmlns:a16="http://schemas.microsoft.com/office/drawing/2014/main" id="{E6D53EF6-0199-4445-A660-EE517461762B}"/>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25724527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The management channel is used to establish control channels and deliver basic configurations.</a:t>
            </a:r>
          </a:p>
          <a:p>
            <a:r>
              <a:rPr lang="en-US" dirty="0"/>
              <a:t>Control channels are used to establish data channels.</a:t>
            </a:r>
          </a:p>
          <a:p>
            <a:pPr lvl="1"/>
            <a:r>
              <a:rPr lang="en-US" dirty="0"/>
              <a:t>Datagram Transport Layer Security (DTLS) is a security protocol for the packet transport layer, which is used to ensure TCP data security.</a:t>
            </a:r>
          </a:p>
          <a:p>
            <a:r>
              <a:rPr lang="en-US" dirty="0"/>
              <a:t>Data channels are used to transfer user data.</a:t>
            </a:r>
          </a:p>
          <a:p>
            <a:r>
              <a:rPr lang="en-US" dirty="0"/>
              <a:t>TNP information is exchanged twice:</a:t>
            </a:r>
          </a:p>
          <a:p>
            <a:pPr lvl="1"/>
            <a:r>
              <a:rPr lang="en-US" dirty="0"/>
              <a:t>During the control channel establishment phase, TNP information is exchanged to exchange information about channel establishment between RRs and EDGEs.</a:t>
            </a:r>
          </a:p>
          <a:p>
            <a:pPr lvl="1"/>
            <a:r>
              <a:rPr lang="en-US" dirty="0"/>
              <a:t>During the data channel establishment phase, TNP information is exchanged to exchange information about channel establishment between EDGEs.</a:t>
            </a:r>
          </a:p>
        </p:txBody>
      </p:sp>
      <p:sp>
        <p:nvSpPr>
          <p:cNvPr id="5" name="Slide Image Placeholder 4">
            <a:extLst>
              <a:ext uri="{FF2B5EF4-FFF2-40B4-BE49-F238E27FC236}">
                <a16:creationId xmlns="" xmlns:a16="http://schemas.microsoft.com/office/drawing/2014/main" id="{7667FA57-BEF6-4ED4-B80E-96CB75F74643}"/>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11131265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6353975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25584406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61268450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RR deployment suggestions are as follows:</a:t>
            </a:r>
          </a:p>
          <a:p>
            <a:pPr lvl="1"/>
            <a:r>
              <a:rPr lang="en-US" dirty="0"/>
              <a:t>To prevent site network adjustment from affecting the stability of RRs, you are advised to use method 2, that is, independent deployment of RRs.</a:t>
            </a:r>
          </a:p>
          <a:p>
            <a:pPr lvl="1"/>
            <a:r>
              <a:rPr lang="en-US" dirty="0"/>
              <a:t>Use high-performance devices as RRs. For details about the devices that can function as RRs, see the specifications list.</a:t>
            </a:r>
          </a:p>
          <a:p>
            <a:pPr lvl="1"/>
            <a:r>
              <a:rPr lang="en-US" dirty="0"/>
              <a:t>Configure a public IP address for an RR, or deploy a NAT device before the RR. Only 1:1 static NAT is supported.</a:t>
            </a:r>
          </a:p>
          <a:p>
            <a:pPr lvl="1"/>
            <a:r>
              <a:rPr lang="en-US" dirty="0"/>
              <a:t>An EDGE site can connect to a maximum of two RR sites. Two EDGEs can be deployed at each RR site deployed for a tenant. If there are a large number of EDGEs, multiple RRs can be deployed, and each RR serves some EDGE sites.</a:t>
            </a:r>
          </a:p>
          <a:p>
            <a:pPr lvl="1"/>
            <a:r>
              <a:rPr lang="en-US" dirty="0"/>
              <a:t>When one EDGE is connected to two RR sites, the EDGE establishes a BGP connection with each RR at the RR sites.</a:t>
            </a:r>
          </a:p>
          <a:p>
            <a:pPr lvl="1"/>
            <a:r>
              <a:rPr lang="en-US" dirty="0"/>
              <a:t>If a branch site has a standby link, for example, the branch or the RR has a standby link, and the active link is normal, no control channel is established for the standby link. When all active links from the branch site to the RR are down, the standby link is involved in the establishment of control channels.</a:t>
            </a:r>
          </a:p>
        </p:txBody>
      </p:sp>
      <p:sp>
        <p:nvSpPr>
          <p:cNvPr id="5" name="Slide Image Placeholder 4">
            <a:extLst>
              <a:ext uri="{FF2B5EF4-FFF2-40B4-BE49-F238E27FC236}">
                <a16:creationId xmlns="" xmlns:a16="http://schemas.microsoft.com/office/drawing/2014/main" id="{99194725-9F00-4467-81FB-F4ABD332CBD1}"/>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09912326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731838" y="728663"/>
            <a:ext cx="5580062" cy="8366172"/>
          </a:xfrm>
        </p:spPr>
        <p:txBody>
          <a:bodyPr/>
          <a:lstStyle/>
          <a:p>
            <a:pPr lvl="1"/>
            <a:r>
              <a:rPr lang="en-US" dirty="0"/>
              <a:t>It is not recommended that standby links be established at RR sites.</a:t>
            </a:r>
          </a:p>
          <a:p>
            <a:pPr lvl="1"/>
            <a:r>
              <a:rPr lang="en-US" dirty="0"/>
              <a:t>If the number of EDGEs on the network exceeds the RR control specification, you are advised to assign sites to different areas. An independent RR is deployed in each area, and BGP peer relationships are established between RRs in each area to exchange routes between areas.</a:t>
            </a:r>
          </a:p>
          <a:p>
            <a:pPr lvl="1"/>
            <a:r>
              <a:rPr lang="en-US" dirty="0"/>
              <a:t>When deploying RRs, consider the total number of routes on the LAN side of each site to prevent the route specifications of the RR from being exceeded.</a:t>
            </a:r>
          </a:p>
          <a:p>
            <a:pPr lvl="1"/>
            <a:r>
              <a:rPr lang="en-US" dirty="0"/>
              <a:t>The BGP peer relationship </a:t>
            </a:r>
            <a:r>
              <a:rPr lang="en-US" altLang="zh-CN" dirty="0"/>
              <a:t>is established </a:t>
            </a:r>
            <a:r>
              <a:rPr lang="en-US" dirty="0"/>
              <a:t>between the EDGE and RR using the loopback address. If multiple tunnel connections are available between the EDGE and RR, a random connection is used to establish the BGP peer relationship. When a WAN link fails, BGP automatically switches services to another link, and services between sites are not affected. When all RRs are faulty, the connections with EDGEs are unavailable, interrupting services between sites. Therefore, RR reliability must be ensured during actual deployment. For example, deploy two EDGEs at </a:t>
            </a:r>
            <a:r>
              <a:rPr lang="en-US" altLang="zh-CN" dirty="0"/>
              <a:t>an </a:t>
            </a:r>
            <a:r>
              <a:rPr lang="en-US" dirty="0"/>
              <a:t>RR site, specify two RR sites for the edge, and use distributed RR sites (each RR site is responsible for some EDGEs). This prevents network-wide service interruption caused because the only RR deployed on the network is faulty.</a:t>
            </a:r>
          </a:p>
        </p:txBody>
      </p:sp>
    </p:spTree>
    <p:extLst>
      <p:ext uri="{BB962C8B-B14F-4D97-AF65-F5344CB8AC3E}">
        <p14:creationId xmlns:p14="http://schemas.microsoft.com/office/powerpoint/2010/main" val="273699683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pPr lvl="0"/>
            <a:r>
              <a:rPr lang="en-US" dirty="0">
                <a:latin typeface="Huawei Sans" panose="020C0503030203020204" pitchFamily="34" charset="0"/>
              </a:rPr>
              <a:t>A EDGE can be connected to a maximum of two RR sites (four RRs).</a:t>
            </a:r>
          </a:p>
          <a:p>
            <a:pPr lvl="0"/>
            <a:r>
              <a:rPr lang="en-US" dirty="0">
                <a:latin typeface="Huawei Sans" panose="020C0503030203020204" pitchFamily="34" charset="0"/>
              </a:rPr>
              <a:t>For small networks (for example, a network with fewer than 50 sites), RRs and hubs can be deployed in co-located mode.</a:t>
            </a:r>
          </a:p>
          <a:p>
            <a:pPr lvl="0"/>
            <a:r>
              <a:rPr lang="en-US" dirty="0">
                <a:latin typeface="Huawei Sans" panose="020C0503030203020204" pitchFamily="34" charset="0"/>
              </a:rPr>
              <a:t>RRs require strong BGP connection capabilities (number of BGP </a:t>
            </a:r>
            <a:r>
              <a:rPr lang="en-US" altLang="zh-CN" sz="1100" dirty="0"/>
              <a:t>peers</a:t>
            </a:r>
            <a:r>
              <a:rPr lang="en-US" dirty="0">
                <a:latin typeface="Huawei Sans" panose="020C0503030203020204" pitchFamily="34" charset="0"/>
              </a:rPr>
              <a:t>), large number of EVPN connections, and high route reflection capability and efficiency. In actual deployments, select the RR models recommended in the specifications list, for example, AR6300/AR6280.</a:t>
            </a:r>
          </a:p>
        </p:txBody>
      </p:sp>
    </p:spTree>
    <p:extLst>
      <p:ext uri="{BB962C8B-B14F-4D97-AF65-F5344CB8AC3E}">
        <p14:creationId xmlns:p14="http://schemas.microsoft.com/office/powerpoint/2010/main" val="61058678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pPr lvl="0"/>
            <a:endParaRPr lang="zh-CN" altLang="en-US" dirty="0">
              <a:latin typeface="Huawei Sans" panose="020C0503030203020204" pitchFamily="34" charset="0"/>
            </a:endParaRPr>
          </a:p>
        </p:txBody>
      </p:sp>
    </p:spTree>
    <p:extLst>
      <p:ext uri="{BB962C8B-B14F-4D97-AF65-F5344CB8AC3E}">
        <p14:creationId xmlns:p14="http://schemas.microsoft.com/office/powerpoint/2010/main" val="372522472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US" dirty="0"/>
              <a:t>An MSP administrator deploys independent RRs as a service provided by carriers or MSPs for enterprise users to access. Two RR service modes are available: sharing and exclusive. In sharing mode, one RR is shared by multiple tenants. In exclusive mode, one RR is exclusively used by a tenant.</a:t>
            </a:r>
          </a:p>
          <a:p>
            <a:pPr lvl="1"/>
            <a:r>
              <a:rPr lang="en-US" dirty="0"/>
              <a:t>MSP RR sharing by multiple tenants: For small and midsize enterprises, it is recommended that one RR be shared by multiple tenants, if there are a small number of sites. Sites of different enterprise tenants are connected to the same multi-tenant RR, which carries the control plane.</a:t>
            </a:r>
          </a:p>
          <a:p>
            <a:pPr lvl="1"/>
            <a:r>
              <a:rPr lang="en-US" dirty="0"/>
              <a:t>MSP RR exclusive to a tenant: Carriers can specify an independent RR in an access area for a large enterprise with a large number of sites to use exclusively. Based on actual scenarios, carriers or MSPs can deploy RRs in co-deployment mode, independently, and based on areas for tenants.</a:t>
            </a:r>
          </a:p>
        </p:txBody>
      </p:sp>
      <p:sp>
        <p:nvSpPr>
          <p:cNvPr id="5" name="Slide Image Placeholder 4">
            <a:extLst>
              <a:ext uri="{FF2B5EF4-FFF2-40B4-BE49-F238E27FC236}">
                <a16:creationId xmlns="" xmlns:a16="http://schemas.microsoft.com/office/drawing/2014/main" id="{078FC39F-68EA-4EFC-9894-CCD0869B8B27}"/>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06225573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53407426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99478354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06675147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6673297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F996F498-4005-4B05-B035-09877865806A}"/>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 xmlns:a16="http://schemas.microsoft.com/office/drawing/2014/main" id="{2298D6E5-E330-4FFF-A746-B6718F5F7B4C}"/>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20371325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备注占位符 2"/>
              <p:cNvSpPr>
                <a:spLocks noGrp="1"/>
              </p:cNvSpPr>
              <p:nvPr>
                <p:ph type="body" idx="1"/>
              </p:nvPr>
            </p:nvSpPr>
            <p:spPr/>
            <p:txBody>
              <a:bodyPr/>
              <a:lstStyle/>
              <a:p>
                <a:r>
                  <a:rPr lang="en-US" dirty="0">
                    <a:latin typeface="Huawei Sans" panose="020C0503030203020204" pitchFamily="34" charset="0"/>
                  </a:rPr>
                  <a:t>Different device models have different BGP peer specifications and tunnel specifications.</a:t>
                </a:r>
              </a:p>
              <a:p>
                <a:r>
                  <a:rPr lang="en-US" dirty="0">
                    <a:latin typeface="Huawei Sans" panose="020C0503030203020204" pitchFamily="34" charset="0"/>
                  </a:rPr>
                  <a:t>For details about the product specifications, see the product documentation.</a:t>
                </a:r>
              </a:p>
            </p:txBody>
          </p:sp>
        </mc:Choice>
        <mc:Fallback xmlns="">
          <p:sp>
            <p:nvSpPr>
              <p:cNvPr id="3" name="备注占位符 2"/>
              <p:cNvSpPr>
                <a:spLocks noGrp="1"/>
              </p:cNvSpPr>
              <p:nvPr>
                <p:ph type="body" idx="1"/>
              </p:nvPr>
            </p:nvSpPr>
            <p:spPr/>
            <p:txBody>
              <a:bodyPr/>
              <a:lstStyle/>
              <a:p>
                <a:r>
                  <a:rPr lang="en-US" altLang="zh-CN" sz="1100" b="1" smtClean="0">
                    <a:solidFill>
                      <a:schemeClr val="tx1"/>
                    </a:solidFill>
                    <a:latin typeface="微软雅黑" pitchFamily="34" charset="-122"/>
                    <a:ea typeface="微软雅黑" pitchFamily="34" charset="-122"/>
                  </a:rPr>
                  <a:t>LAN</a:t>
                </a:r>
                <a:r>
                  <a:rPr lang="zh-CN" altLang="en-US" sz="1100" b="1" smtClean="0">
                    <a:solidFill>
                      <a:schemeClr val="tx1"/>
                    </a:solidFill>
                    <a:latin typeface="微软雅黑" pitchFamily="34" charset="-122"/>
                    <a:ea typeface="微软雅黑" pitchFamily="34" charset="-122"/>
                  </a:rPr>
                  <a:t>侧有效路由约束：</a:t>
                </a:r>
                <a:endParaRPr lang="en-US" altLang="zh-CN" sz="1100" b="1" smtClean="0">
                  <a:solidFill>
                    <a:schemeClr val="tx1"/>
                  </a:solidFill>
                  <a:latin typeface="微软雅黑" pitchFamily="34" charset="-122"/>
                  <a:ea typeface="微软雅黑" pitchFamily="34" charset="-122"/>
                </a:endParaRPr>
              </a:p>
              <a:p>
                <a:r>
                  <a:rPr lang="en-US" altLang="zh-CN" sz="1100" smtClean="0">
                    <a:solidFill>
                      <a:schemeClr val="tx1"/>
                    </a:solidFill>
                    <a:latin typeface="微软雅黑" pitchFamily="34" charset="-122"/>
                    <a:ea typeface="微软雅黑" pitchFamily="34" charset="-122"/>
                  </a:rPr>
                  <a:t>vRR</a:t>
                </a:r>
                <a:r>
                  <a:rPr lang="zh-CN" altLang="en-US" sz="1100" smtClean="0">
                    <a:solidFill>
                      <a:schemeClr val="tx1"/>
                    </a:solidFill>
                    <a:latin typeface="微软雅黑" pitchFamily="34" charset="-122"/>
                    <a:ea typeface="微软雅黑" pitchFamily="34" charset="-122"/>
                  </a:rPr>
                  <a:t>管理有效路由数量与该租户下的物理</a:t>
                </a:r>
                <a:r>
                  <a:rPr lang="en-US" altLang="zh-CN" sz="1100" smtClean="0">
                    <a:solidFill>
                      <a:schemeClr val="tx1"/>
                    </a:solidFill>
                    <a:latin typeface="微软雅黑" pitchFamily="34" charset="-122"/>
                    <a:ea typeface="微软雅黑" pitchFamily="34" charset="-122"/>
                  </a:rPr>
                  <a:t>vRR</a:t>
                </a:r>
                <a:r>
                  <a:rPr lang="zh-CN" altLang="en-US" sz="1100" smtClean="0">
                    <a:solidFill>
                      <a:schemeClr val="tx1"/>
                    </a:solidFill>
                    <a:latin typeface="微软雅黑" pitchFamily="34" charset="-122"/>
                    <a:ea typeface="微软雅黑" pitchFamily="34" charset="-122"/>
                  </a:rPr>
                  <a:t>数量成反比，即：</a:t>
                </a:r>
                <a:r>
                  <a:rPr lang="zh-CN" altLang="en-US" sz="1100" i="0">
                    <a:solidFill>
                      <a:schemeClr val="tx1"/>
                    </a:solidFill>
                    <a:latin typeface="Cambria Math" panose="02040503050406030204" pitchFamily="18" charset="0"/>
                    <a:ea typeface="微软雅黑" pitchFamily="34" charset="-122"/>
                  </a:rPr>
                  <a:t>单设备原管理路由规格</a:t>
                </a:r>
                <a:r>
                  <a:rPr lang="en-US" altLang="zh-CN" sz="1100" i="0">
                    <a:solidFill>
                      <a:schemeClr val="tx1"/>
                    </a:solidFill>
                    <a:latin typeface="Cambria Math" panose="02040503050406030204" pitchFamily="18" charset="0"/>
                    <a:ea typeface="微软雅黑" pitchFamily="34" charset="-122"/>
                  </a:rPr>
                  <a:t>/vRR</a:t>
                </a:r>
                <a:r>
                  <a:rPr lang="zh-CN" altLang="en-US" sz="1100" i="0">
                    <a:solidFill>
                      <a:schemeClr val="tx1"/>
                    </a:solidFill>
                    <a:latin typeface="Cambria Math" panose="02040503050406030204" pitchFamily="18" charset="0"/>
                    <a:ea typeface="微软雅黑" pitchFamily="34" charset="-122"/>
                  </a:rPr>
                  <a:t>物理设备数量</a:t>
                </a:r>
                <a:endParaRPr lang="en-US" altLang="zh-CN" dirty="0" smtClean="0"/>
              </a:p>
              <a:p>
                <a:pPr>
                  <a:lnSpc>
                    <a:spcPct val="150000"/>
                  </a:lnSpc>
                </a:pPr>
                <a:r>
                  <a:rPr lang="en-US" altLang="zh-CN" sz="1100" b="1" smtClean="0">
                    <a:solidFill>
                      <a:schemeClr val="tx1"/>
                    </a:solidFill>
                    <a:latin typeface="微软雅黑" pitchFamily="34" charset="-122"/>
                    <a:ea typeface="微软雅黑" pitchFamily="34" charset="-122"/>
                  </a:rPr>
                  <a:t>VRR</a:t>
                </a:r>
                <a:r>
                  <a:rPr lang="zh-CN" altLang="en-US" sz="1100" b="1" smtClean="0">
                    <a:solidFill>
                      <a:schemeClr val="tx1"/>
                    </a:solidFill>
                    <a:latin typeface="微软雅黑" pitchFamily="34" charset="-122"/>
                    <a:ea typeface="微软雅黑" pitchFamily="34" charset="-122"/>
                  </a:rPr>
                  <a:t>建议</a:t>
                </a:r>
                <a:r>
                  <a:rPr lang="zh-CN" altLang="en-US" sz="1100" smtClean="0">
                    <a:solidFill>
                      <a:schemeClr val="tx1"/>
                    </a:solidFill>
                    <a:latin typeface="微软雅黑" pitchFamily="34" charset="-122"/>
                    <a:ea typeface="微软雅黑" pitchFamily="34" charset="-122"/>
                  </a:rPr>
                  <a:t>：</a:t>
                </a:r>
                <a:endParaRPr lang="en-US" altLang="zh-CN" sz="1100" smtClean="0">
                  <a:solidFill>
                    <a:schemeClr val="tx1"/>
                  </a:solidFill>
                  <a:latin typeface="微软雅黑" pitchFamily="34" charset="-122"/>
                  <a:ea typeface="微软雅黑" pitchFamily="34" charset="-122"/>
                </a:endParaRPr>
              </a:p>
              <a:p>
                <a:pPr>
                  <a:lnSpc>
                    <a:spcPct val="150000"/>
                  </a:lnSpc>
                </a:pPr>
                <a:r>
                  <a:rPr lang="en-US" altLang="zh-CN" sz="1100" smtClean="0">
                    <a:solidFill>
                      <a:schemeClr val="tx1"/>
                    </a:solidFill>
                    <a:latin typeface="微软雅黑" pitchFamily="34" charset="-122"/>
                    <a:ea typeface="微软雅黑" pitchFamily="34" charset="-122"/>
                  </a:rPr>
                  <a:t>1</a:t>
                </a:r>
                <a:r>
                  <a:rPr lang="zh-CN" altLang="en-US" sz="1100" smtClean="0">
                    <a:solidFill>
                      <a:schemeClr val="tx1"/>
                    </a:solidFill>
                    <a:latin typeface="微软雅黑" pitchFamily="34" charset="-122"/>
                    <a:ea typeface="微软雅黑" pitchFamily="34" charset="-122"/>
                  </a:rPr>
                  <a:t>、在设备选型时，需要考虑设备的路由规格，以避免路由超规格，造成部分业务无法互通；</a:t>
                </a:r>
                <a:endParaRPr lang="en-US" altLang="zh-CN" sz="1100" smtClean="0">
                  <a:solidFill>
                    <a:schemeClr val="tx1"/>
                  </a:solidFill>
                  <a:latin typeface="微软雅黑" pitchFamily="34" charset="-122"/>
                  <a:ea typeface="微软雅黑" pitchFamily="34" charset="-122"/>
                </a:endParaRPr>
              </a:p>
              <a:p>
                <a:pPr>
                  <a:lnSpc>
                    <a:spcPct val="150000"/>
                  </a:lnSpc>
                </a:pPr>
                <a:r>
                  <a:rPr lang="en-US" altLang="zh-CN" sz="1100" smtClean="0">
                    <a:solidFill>
                      <a:schemeClr val="tx1"/>
                    </a:solidFill>
                    <a:latin typeface="微软雅黑" pitchFamily="34" charset="-122"/>
                    <a:ea typeface="微软雅黑" pitchFamily="34" charset="-122"/>
                  </a:rPr>
                  <a:t>2</a:t>
                </a:r>
                <a:r>
                  <a:rPr lang="zh-CN" altLang="en-US" sz="1100" smtClean="0">
                    <a:solidFill>
                      <a:schemeClr val="tx1"/>
                    </a:solidFill>
                    <a:latin typeface="微软雅黑" pitchFamily="34" charset="-122"/>
                    <a:ea typeface="微软雅黑" pitchFamily="34" charset="-122"/>
                  </a:rPr>
                  <a:t>、建议在站点</a:t>
                </a:r>
                <a:r>
                  <a:rPr lang="en-US" altLang="zh-CN" sz="1100" smtClean="0">
                    <a:solidFill>
                      <a:schemeClr val="tx1"/>
                    </a:solidFill>
                    <a:latin typeface="微软雅黑" pitchFamily="34" charset="-122"/>
                    <a:ea typeface="微软雅黑" pitchFamily="34" charset="-122"/>
                  </a:rPr>
                  <a:t>LAN</a:t>
                </a:r>
                <a:r>
                  <a:rPr lang="zh-CN" altLang="en-US" sz="1100" smtClean="0">
                    <a:solidFill>
                      <a:schemeClr val="tx1"/>
                    </a:solidFill>
                    <a:latin typeface="微软雅黑" pitchFamily="34" charset="-122"/>
                    <a:ea typeface="微软雅黑" pitchFamily="34" charset="-122"/>
                  </a:rPr>
                  <a:t>侧网络进行路由聚合，以避免全网路由条目过多，超出部分设备的路由表规格。分别连接到两个</a:t>
                </a:r>
                <a:r>
                  <a:rPr lang="en-US" altLang="zh-CN" sz="1100" smtClean="0">
                    <a:solidFill>
                      <a:schemeClr val="tx1"/>
                    </a:solidFill>
                    <a:latin typeface="微软雅黑" pitchFamily="34" charset="-122"/>
                    <a:ea typeface="微软雅黑" pitchFamily="34" charset="-122"/>
                  </a:rPr>
                  <a:t>RR</a:t>
                </a:r>
                <a:r>
                  <a:rPr lang="zh-CN" altLang="en-US" sz="1100" smtClean="0">
                    <a:solidFill>
                      <a:schemeClr val="tx1"/>
                    </a:solidFill>
                    <a:latin typeface="微软雅黑" pitchFamily="34" charset="-122"/>
                    <a:ea typeface="微软雅黑" pitchFamily="34" charset="-122"/>
                  </a:rPr>
                  <a:t>站点</a:t>
                </a:r>
                <a:endParaRPr lang="en-US" altLang="zh-CN" sz="1100" smtClean="0">
                  <a:solidFill>
                    <a:schemeClr val="tx1"/>
                  </a:solidFill>
                  <a:latin typeface="微软雅黑" pitchFamily="34" charset="-122"/>
                  <a:ea typeface="微软雅黑" pitchFamily="34" charset="-122"/>
                </a:endParaRPr>
              </a:p>
              <a:p>
                <a:endParaRPr lang="en-US" altLang="zh-CN" smtClean="0"/>
              </a:p>
              <a:p>
                <a:endParaRPr lang="en-US" altLang="zh-CN" smtClean="0"/>
              </a:p>
              <a:p>
                <a:pPr>
                  <a:lnSpc>
                    <a:spcPct val="150000"/>
                  </a:lnSpc>
                </a:pPr>
                <a:r>
                  <a:rPr lang="en-US" altLang="zh-CN" sz="1100" smtClean="0">
                    <a:latin typeface="微软雅黑" pitchFamily="34" charset="-122"/>
                    <a:ea typeface="微软雅黑" pitchFamily="34" charset="-122"/>
                  </a:rPr>
                  <a:t>BGP peers</a:t>
                </a:r>
                <a:r>
                  <a:rPr lang="zh-CN" altLang="en-US" sz="1100" smtClean="0">
                    <a:latin typeface="微软雅黑" pitchFamily="34" charset="-122"/>
                    <a:ea typeface="微软雅黑" pitchFamily="34" charset="-122"/>
                  </a:rPr>
                  <a:t>约束：</a:t>
                </a:r>
                <a:endParaRPr lang="en-US" altLang="zh-CN" sz="1100" smtClean="0">
                  <a:latin typeface="微软雅黑" pitchFamily="34" charset="-122"/>
                  <a:ea typeface="微软雅黑" pitchFamily="34" charset="-122"/>
                </a:endParaRPr>
              </a:p>
              <a:p>
                <a:pPr>
                  <a:lnSpc>
                    <a:spcPct val="150000"/>
                  </a:lnSpc>
                </a:pPr>
                <a:r>
                  <a:rPr lang="en-US" altLang="zh-CN" sz="1100" smtClean="0">
                    <a:latin typeface="微软雅黑" pitchFamily="34" charset="-122"/>
                    <a:ea typeface="微软雅黑" pitchFamily="34" charset="-122"/>
                  </a:rPr>
                  <a:t>CPE</a:t>
                </a:r>
                <a:r>
                  <a:rPr lang="zh-CN" altLang="en-US" sz="1100" smtClean="0">
                    <a:latin typeface="微软雅黑" pitchFamily="34" charset="-122"/>
                    <a:ea typeface="微软雅黑" pitchFamily="34" charset="-122"/>
                  </a:rPr>
                  <a:t>采用</a:t>
                </a:r>
                <a:r>
                  <a:rPr lang="en-US" altLang="zh-CN" sz="1100" smtClean="0">
                    <a:latin typeface="微软雅黑" pitchFamily="34" charset="-122"/>
                    <a:ea typeface="微软雅黑" pitchFamily="34" charset="-122"/>
                  </a:rPr>
                  <a:t>Loopback</a:t>
                </a:r>
                <a:r>
                  <a:rPr lang="zh-CN" altLang="en-US" sz="1100" smtClean="0">
                    <a:latin typeface="微软雅黑" pitchFamily="34" charset="-122"/>
                    <a:ea typeface="微软雅黑" pitchFamily="34" charset="-122"/>
                  </a:rPr>
                  <a:t>地址与</a:t>
                </a:r>
                <a:r>
                  <a:rPr lang="en-US" altLang="zh-CN" sz="1100" smtClean="0">
                    <a:latin typeface="微软雅黑" pitchFamily="34" charset="-122"/>
                    <a:ea typeface="微软雅黑" pitchFamily="34" charset="-122"/>
                  </a:rPr>
                  <a:t>RR</a:t>
                </a:r>
                <a:r>
                  <a:rPr lang="zh-CN" altLang="en-US" sz="1100" smtClean="0">
                    <a:latin typeface="微软雅黑" pitchFamily="34" charset="-122"/>
                    <a:ea typeface="微软雅黑" pitchFamily="34" charset="-122"/>
                  </a:rPr>
                  <a:t>建立</a:t>
                </a:r>
                <a:r>
                  <a:rPr lang="en-US" altLang="zh-CN" sz="1100" smtClean="0">
                    <a:latin typeface="微软雅黑" pitchFamily="34" charset="-122"/>
                    <a:ea typeface="微软雅黑" pitchFamily="34" charset="-122"/>
                  </a:rPr>
                  <a:t>BGP</a:t>
                </a:r>
                <a:r>
                  <a:rPr lang="zh-CN" altLang="en-US" sz="1100" smtClean="0">
                    <a:latin typeface="微软雅黑" pitchFamily="34" charset="-122"/>
                    <a:ea typeface="微软雅黑" pitchFamily="34" charset="-122"/>
                  </a:rPr>
                  <a:t>连接，每个分支</a:t>
                </a:r>
                <a:r>
                  <a:rPr lang="en-US" altLang="zh-CN" sz="1100" smtClean="0">
                    <a:latin typeface="微软雅黑" pitchFamily="34" charset="-122"/>
                    <a:ea typeface="微软雅黑" pitchFamily="34" charset="-122"/>
                  </a:rPr>
                  <a:t>cpe</a:t>
                </a:r>
                <a:r>
                  <a:rPr lang="zh-CN" altLang="en-US" sz="1100" smtClean="0">
                    <a:latin typeface="微软雅黑" pitchFamily="34" charset="-122"/>
                    <a:ea typeface="微软雅黑" pitchFamily="34" charset="-122"/>
                  </a:rPr>
                  <a:t>和</a:t>
                </a:r>
                <a:r>
                  <a:rPr lang="en-US" altLang="zh-CN" sz="1100" smtClean="0">
                    <a:latin typeface="微软雅黑" pitchFamily="34" charset="-122"/>
                    <a:ea typeface="微软雅黑" pitchFamily="34" charset="-122"/>
                  </a:rPr>
                  <a:t>RR</a:t>
                </a:r>
                <a:r>
                  <a:rPr lang="zh-CN" altLang="en-US" sz="1100" smtClean="0">
                    <a:latin typeface="微软雅黑" pitchFamily="34" charset="-122"/>
                    <a:ea typeface="微软雅黑" pitchFamily="34" charset="-122"/>
                  </a:rPr>
                  <a:t>之间建立</a:t>
                </a:r>
                <a:r>
                  <a:rPr lang="en-US" altLang="zh-CN" sz="1100" smtClean="0">
                    <a:latin typeface="微软雅黑" pitchFamily="34" charset="-122"/>
                    <a:ea typeface="微软雅黑" pitchFamily="34" charset="-122"/>
                  </a:rPr>
                  <a:t>1</a:t>
                </a:r>
                <a:r>
                  <a:rPr lang="zh-CN" altLang="en-US" sz="1100" smtClean="0">
                    <a:latin typeface="微软雅黑" pitchFamily="34" charset="-122"/>
                    <a:ea typeface="微软雅黑" pitchFamily="34" charset="-122"/>
                  </a:rPr>
                  <a:t>个</a:t>
                </a:r>
                <a:r>
                  <a:rPr lang="en-US" altLang="zh-CN" sz="1100" smtClean="0">
                    <a:latin typeface="微软雅黑" pitchFamily="34" charset="-122"/>
                    <a:ea typeface="微软雅黑" pitchFamily="34" charset="-122"/>
                  </a:rPr>
                  <a:t>BGP</a:t>
                </a:r>
                <a:r>
                  <a:rPr lang="zh-CN" altLang="en-US" sz="1100" smtClean="0">
                    <a:latin typeface="微软雅黑" pitchFamily="34" charset="-122"/>
                    <a:ea typeface="微软雅黑" pitchFamily="34" charset="-122"/>
                  </a:rPr>
                  <a:t>连接。</a:t>
                </a:r>
                <a:r>
                  <a:rPr lang="en-US" altLang="zh-CN" sz="1100" smtClean="0">
                    <a:latin typeface="微软雅黑" pitchFamily="34" charset="-122"/>
                    <a:ea typeface="微软雅黑" pitchFamily="34" charset="-122"/>
                  </a:rPr>
                  <a:t>BGP</a:t>
                </a:r>
                <a:r>
                  <a:rPr lang="zh-CN" altLang="en-US" sz="1100" smtClean="0">
                    <a:latin typeface="微软雅黑" pitchFamily="34" charset="-122"/>
                    <a:ea typeface="微软雅黑" pitchFamily="34" charset="-122"/>
                  </a:rPr>
                  <a:t>连接束与链路条目数多少无关，即使</a:t>
                </a:r>
                <a:r>
                  <a:rPr lang="en-US" altLang="zh-CN" sz="1100" smtClean="0">
                    <a:latin typeface="微软雅黑" pitchFamily="34" charset="-122"/>
                    <a:ea typeface="微软雅黑" pitchFamily="34" charset="-122"/>
                  </a:rPr>
                  <a:t>CPE</a:t>
                </a:r>
                <a:r>
                  <a:rPr lang="zh-CN" altLang="en-US" sz="1100" smtClean="0">
                    <a:latin typeface="微软雅黑" pitchFamily="34" charset="-122"/>
                    <a:ea typeface="微软雅黑" pitchFamily="34" charset="-122"/>
                  </a:rPr>
                  <a:t>与</a:t>
                </a:r>
                <a:r>
                  <a:rPr lang="en-US" altLang="zh-CN" sz="1100" smtClean="0">
                    <a:latin typeface="微软雅黑" pitchFamily="34" charset="-122"/>
                    <a:ea typeface="微软雅黑" pitchFamily="34" charset="-122"/>
                  </a:rPr>
                  <a:t>RR</a:t>
                </a:r>
                <a:r>
                  <a:rPr lang="zh-CN" altLang="en-US" sz="1100" smtClean="0">
                    <a:latin typeface="微软雅黑" pitchFamily="34" charset="-122"/>
                    <a:ea typeface="微软雅黑" pitchFamily="34" charset="-122"/>
                  </a:rPr>
                  <a:t>之间有多条链路，二者之间依然只有</a:t>
                </a:r>
                <a:r>
                  <a:rPr lang="en-US" altLang="zh-CN" sz="1100" smtClean="0">
                    <a:latin typeface="微软雅黑" pitchFamily="34" charset="-122"/>
                    <a:ea typeface="微软雅黑" pitchFamily="34" charset="-122"/>
                  </a:rPr>
                  <a:t>1</a:t>
                </a:r>
                <a:r>
                  <a:rPr lang="zh-CN" altLang="en-US" sz="1100" smtClean="0">
                    <a:latin typeface="微软雅黑" pitchFamily="34" charset="-122"/>
                    <a:ea typeface="微软雅黑" pitchFamily="34" charset="-122"/>
                  </a:rPr>
                  <a:t>个</a:t>
                </a:r>
                <a:r>
                  <a:rPr lang="en-US" altLang="zh-CN" sz="1100" smtClean="0">
                    <a:latin typeface="微软雅黑" pitchFamily="34" charset="-122"/>
                    <a:ea typeface="微软雅黑" pitchFamily="34" charset="-122"/>
                  </a:rPr>
                  <a:t>BGP</a:t>
                </a:r>
                <a:r>
                  <a:rPr lang="zh-CN" altLang="en-US" sz="1100" smtClean="0">
                    <a:latin typeface="微软雅黑" pitchFamily="34" charset="-122"/>
                    <a:ea typeface="微软雅黑" pitchFamily="34" charset="-122"/>
                  </a:rPr>
                  <a:t>连接（</a:t>
                </a:r>
                <a:r>
                  <a:rPr lang="en-US" altLang="zh-CN" sz="1100" smtClean="0">
                    <a:latin typeface="微软雅黑" pitchFamily="34" charset="-122"/>
                    <a:ea typeface="微软雅黑" pitchFamily="34" charset="-122"/>
                  </a:rPr>
                  <a:t>CPE</a:t>
                </a:r>
                <a:r>
                  <a:rPr lang="zh-CN" altLang="en-US" sz="1100" smtClean="0">
                    <a:latin typeface="微软雅黑" pitchFamily="34" charset="-122"/>
                    <a:ea typeface="微软雅黑" pitchFamily="34" charset="-122"/>
                  </a:rPr>
                  <a:t>与</a:t>
                </a:r>
                <a:r>
                  <a:rPr lang="en-US" altLang="zh-CN" sz="1100" smtClean="0">
                    <a:latin typeface="微软雅黑" pitchFamily="34" charset="-122"/>
                    <a:ea typeface="微软雅黑" pitchFamily="34" charset="-122"/>
                  </a:rPr>
                  <a:t>RR</a:t>
                </a:r>
                <a:r>
                  <a:rPr lang="zh-CN" altLang="en-US" sz="1100" smtClean="0">
                    <a:latin typeface="微软雅黑" pitchFamily="34" charset="-122"/>
                    <a:ea typeface="微软雅黑" pitchFamily="34" charset="-122"/>
                  </a:rPr>
                  <a:t>无法互通时，二者无法建立</a:t>
                </a:r>
                <a:r>
                  <a:rPr lang="en-US" altLang="zh-CN" sz="1100" smtClean="0">
                    <a:latin typeface="微软雅黑" pitchFamily="34" charset="-122"/>
                    <a:ea typeface="微软雅黑" pitchFamily="34" charset="-122"/>
                  </a:rPr>
                  <a:t>BGP</a:t>
                </a:r>
                <a:r>
                  <a:rPr lang="zh-CN" altLang="en-US" sz="1100" smtClean="0">
                    <a:latin typeface="微软雅黑" pitchFamily="34" charset="-122"/>
                    <a:ea typeface="微软雅黑" pitchFamily="34" charset="-122"/>
                  </a:rPr>
                  <a:t>邻居）。</a:t>
                </a:r>
                <a:endParaRPr lang="en-US" altLang="zh-CN" sz="1100" smtClean="0">
                  <a:latin typeface="微软雅黑" pitchFamily="34" charset="-122"/>
                  <a:ea typeface="微软雅黑" pitchFamily="34" charset="-122"/>
                </a:endParaRPr>
              </a:p>
              <a:p>
                <a:pPr>
                  <a:lnSpc>
                    <a:spcPct val="150000"/>
                  </a:lnSpc>
                </a:pPr>
                <a:r>
                  <a:rPr lang="en-US" altLang="zh-CN" sz="1100" smtClean="0">
                    <a:latin typeface="微软雅黑" pitchFamily="34" charset="-122"/>
                    <a:ea typeface="微软雅黑" pitchFamily="34" charset="-122"/>
                  </a:rPr>
                  <a:t>EVPN</a:t>
                </a:r>
                <a:r>
                  <a:rPr lang="zh-CN" altLang="en-US" sz="1100" smtClean="0">
                    <a:latin typeface="微软雅黑" pitchFamily="34" charset="-122"/>
                    <a:ea typeface="微软雅黑" pitchFamily="34" charset="-122"/>
                  </a:rPr>
                  <a:t>隧道规格约束：</a:t>
                </a:r>
                <a:endParaRPr lang="en-US" altLang="zh-CN" sz="1100" smtClean="0">
                  <a:latin typeface="微软雅黑" pitchFamily="34" charset="-122"/>
                  <a:ea typeface="微软雅黑" pitchFamily="34" charset="-122"/>
                </a:endParaRPr>
              </a:p>
              <a:p>
                <a:pPr>
                  <a:lnSpc>
                    <a:spcPct val="150000"/>
                  </a:lnSpc>
                </a:pPr>
                <a:r>
                  <a:rPr lang="en-US" altLang="zh-CN" sz="1100" smtClean="0">
                    <a:latin typeface="微软雅黑" pitchFamily="34" charset="-122"/>
                    <a:ea typeface="微软雅黑" pitchFamily="34" charset="-122"/>
                  </a:rPr>
                  <a:t>EVPN</a:t>
                </a:r>
                <a:r>
                  <a:rPr lang="zh-CN" altLang="en-US" sz="1100" smtClean="0">
                    <a:latin typeface="微软雅黑" pitchFamily="34" charset="-122"/>
                    <a:ea typeface="微软雅黑" pitchFamily="34" charset="-122"/>
                  </a:rPr>
                  <a:t>隧道数和链路数，以及链路所属的</a:t>
                </a:r>
                <a:r>
                  <a:rPr lang="en-US" altLang="zh-CN" sz="1100" smtClean="0">
                    <a:latin typeface="微软雅黑" pitchFamily="34" charset="-122"/>
                    <a:ea typeface="微软雅黑" pitchFamily="34" charset="-122"/>
                  </a:rPr>
                  <a:t>Routing Domain</a:t>
                </a:r>
                <a:r>
                  <a:rPr lang="zh-CN" altLang="en-US" sz="1100" smtClean="0">
                    <a:latin typeface="微软雅黑" pitchFamily="34" charset="-122"/>
                    <a:ea typeface="微软雅黑" pitchFamily="34" charset="-122"/>
                  </a:rPr>
                  <a:t>强相关，链路属于同一</a:t>
                </a:r>
                <a:r>
                  <a:rPr lang="en-US" altLang="zh-CN" sz="1100" smtClean="0">
                    <a:latin typeface="微软雅黑" pitchFamily="34" charset="-122"/>
                    <a:ea typeface="微软雅黑" pitchFamily="34" charset="-122"/>
                  </a:rPr>
                  <a:t>Routing Domain</a:t>
                </a:r>
                <a:r>
                  <a:rPr lang="zh-CN" altLang="en-US" sz="1100" smtClean="0">
                    <a:latin typeface="微软雅黑" pitchFamily="34" charset="-122"/>
                    <a:ea typeface="微软雅黑" pitchFamily="34" charset="-122"/>
                  </a:rPr>
                  <a:t>，两两之间均会建立</a:t>
                </a:r>
                <a:r>
                  <a:rPr lang="en-US" altLang="zh-CN" sz="1100" smtClean="0">
                    <a:latin typeface="微软雅黑" pitchFamily="34" charset="-122"/>
                    <a:ea typeface="微软雅黑" pitchFamily="34" charset="-122"/>
                  </a:rPr>
                  <a:t>EVPN</a:t>
                </a:r>
                <a:r>
                  <a:rPr lang="zh-CN" altLang="en-US" sz="1100" smtClean="0">
                    <a:latin typeface="微软雅黑" pitchFamily="34" charset="-122"/>
                    <a:ea typeface="微软雅黑" pitchFamily="34" charset="-122"/>
                  </a:rPr>
                  <a:t>隧道。站点采用双网关模式进行部署时，每台网关上消耗的</a:t>
                </a:r>
                <a:r>
                  <a:rPr lang="en-US" altLang="zh-CN" sz="1100" smtClean="0">
                    <a:latin typeface="微软雅黑" pitchFamily="34" charset="-122"/>
                    <a:ea typeface="微软雅黑" pitchFamily="34" charset="-122"/>
                  </a:rPr>
                  <a:t>EVPN</a:t>
                </a:r>
                <a:r>
                  <a:rPr lang="zh-CN" altLang="en-US" sz="1100" smtClean="0">
                    <a:latin typeface="微软雅黑" pitchFamily="34" charset="-122"/>
                    <a:ea typeface="微软雅黑" pitchFamily="34" charset="-122"/>
                  </a:rPr>
                  <a:t>隧道规格相同，均为该站点与其他站点建立的总的</a:t>
                </a:r>
                <a:r>
                  <a:rPr lang="en-US" altLang="zh-CN" sz="1100" smtClean="0">
                    <a:latin typeface="微软雅黑" pitchFamily="34" charset="-122"/>
                    <a:ea typeface="微软雅黑" pitchFamily="34" charset="-122"/>
                  </a:rPr>
                  <a:t>EVPN</a:t>
                </a:r>
                <a:r>
                  <a:rPr lang="zh-CN" altLang="en-US" sz="1100" smtClean="0">
                    <a:latin typeface="微软雅黑" pitchFamily="34" charset="-122"/>
                    <a:ea typeface="微软雅黑" pitchFamily="34" charset="-122"/>
                  </a:rPr>
                  <a:t>隧道数（原因：站点双网关时，两台网关之间需要进行</a:t>
                </a:r>
                <a:r>
                  <a:rPr lang="en-US" altLang="zh-CN" sz="1100" smtClean="0">
                    <a:latin typeface="微软雅黑" pitchFamily="34" charset="-122"/>
                    <a:ea typeface="微软雅黑" pitchFamily="34" charset="-122"/>
                  </a:rPr>
                  <a:t>EVPN</a:t>
                </a:r>
                <a:r>
                  <a:rPr lang="zh-CN" altLang="en-US" sz="1100" smtClean="0">
                    <a:latin typeface="微软雅黑" pitchFamily="34" charset="-122"/>
                    <a:ea typeface="微软雅黑" pitchFamily="34" charset="-122"/>
                  </a:rPr>
                  <a:t>隧道信息的同步，同步的</a:t>
                </a:r>
                <a:r>
                  <a:rPr lang="en-US" altLang="zh-CN" sz="1100" smtClean="0">
                    <a:latin typeface="微软雅黑" pitchFamily="34" charset="-122"/>
                    <a:ea typeface="微软雅黑" pitchFamily="34" charset="-122"/>
                  </a:rPr>
                  <a:t>EVPN</a:t>
                </a:r>
                <a:r>
                  <a:rPr lang="zh-CN" altLang="en-US" sz="1100" smtClean="0">
                    <a:latin typeface="微软雅黑" pitchFamily="34" charset="-122"/>
                    <a:ea typeface="微软雅黑" pitchFamily="34" charset="-122"/>
                  </a:rPr>
                  <a:t>隧道信息也占用网关的</a:t>
                </a:r>
                <a:r>
                  <a:rPr lang="en-US" altLang="zh-CN" sz="1100" smtClean="0">
                    <a:latin typeface="微软雅黑" pitchFamily="34" charset="-122"/>
                    <a:ea typeface="微软雅黑" pitchFamily="34" charset="-122"/>
                  </a:rPr>
                  <a:t>EVPN</a:t>
                </a:r>
                <a:r>
                  <a:rPr lang="zh-CN" altLang="en-US" sz="1100" smtClean="0">
                    <a:latin typeface="微软雅黑" pitchFamily="34" charset="-122"/>
                    <a:ea typeface="微软雅黑" pitchFamily="34" charset="-122"/>
                  </a:rPr>
                  <a:t>隧道规格，因此每台网关上的</a:t>
                </a:r>
                <a:r>
                  <a:rPr lang="en-US" altLang="zh-CN" sz="1100" smtClean="0">
                    <a:latin typeface="微软雅黑" pitchFamily="34" charset="-122"/>
                    <a:ea typeface="微软雅黑" pitchFamily="34" charset="-122"/>
                  </a:rPr>
                  <a:t>EVPN</a:t>
                </a:r>
                <a:r>
                  <a:rPr lang="zh-CN" altLang="en-US" sz="1100" smtClean="0">
                    <a:latin typeface="微软雅黑" pitchFamily="34" charset="-122"/>
                    <a:ea typeface="微软雅黑" pitchFamily="34" charset="-122"/>
                  </a:rPr>
                  <a:t>隧道规格消耗为两台网关实际建立</a:t>
                </a:r>
                <a:r>
                  <a:rPr lang="en-US" altLang="zh-CN" sz="1100" smtClean="0">
                    <a:latin typeface="微软雅黑" pitchFamily="34" charset="-122"/>
                    <a:ea typeface="微软雅黑" pitchFamily="34" charset="-122"/>
                  </a:rPr>
                  <a:t>EVPN</a:t>
                </a:r>
                <a:r>
                  <a:rPr lang="zh-CN" altLang="en-US" sz="1100" smtClean="0">
                    <a:latin typeface="微软雅黑" pitchFamily="34" charset="-122"/>
                    <a:ea typeface="微软雅黑" pitchFamily="34" charset="-122"/>
                  </a:rPr>
                  <a:t>隧道数量之和，即该站点的总</a:t>
                </a:r>
                <a:r>
                  <a:rPr lang="en-US" altLang="zh-CN" sz="1100" smtClean="0">
                    <a:latin typeface="微软雅黑" pitchFamily="34" charset="-122"/>
                    <a:ea typeface="微软雅黑" pitchFamily="34" charset="-122"/>
                  </a:rPr>
                  <a:t>EVPN</a:t>
                </a:r>
                <a:r>
                  <a:rPr lang="zh-CN" altLang="en-US" sz="1100" smtClean="0">
                    <a:latin typeface="微软雅黑" pitchFamily="34" charset="-122"/>
                    <a:ea typeface="微软雅黑" pitchFamily="34" charset="-122"/>
                  </a:rPr>
                  <a:t>隧道数）</a:t>
                </a:r>
              </a:p>
              <a:p>
                <a:endParaRPr lang="zh-CN" altLang="en-US" dirty="0"/>
              </a:p>
            </p:txBody>
          </p:sp>
        </mc:Fallback>
      </mc:AlternateContent>
      <p:sp>
        <p:nvSpPr>
          <p:cNvPr id="5" name="Slide Image Placeholder 4">
            <a:extLst>
              <a:ext uri="{FF2B5EF4-FFF2-40B4-BE49-F238E27FC236}">
                <a16:creationId xmlns="" xmlns:a16="http://schemas.microsoft.com/office/drawing/2014/main" id="{A41B8D7E-3E7B-465E-9CC3-FCFD8059F96F}"/>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07233530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Area-based networking:</a:t>
            </a:r>
          </a:p>
          <a:p>
            <a:pPr lvl="1"/>
            <a:r>
              <a:rPr lang="en-US" dirty="0"/>
              <a:t>Multiple areas are created under a tenant, and multiple hub sites are deployed in the HQ/DC. Each area is associated with one or two hub sites.</a:t>
            </a:r>
          </a:p>
          <a:p>
            <a:pPr lvl="1"/>
            <a:r>
              <a:rPr lang="en-US" dirty="0"/>
              <a:t>Branch sites are added to corresponding hub sites by area.</a:t>
            </a:r>
          </a:p>
          <a:p>
            <a:pPr lvl="1"/>
            <a:r>
              <a:rPr lang="en-US" dirty="0"/>
              <a:t>RRs can be independently deployed. Each pair of RRs are associated with sites in an area.</a:t>
            </a:r>
          </a:p>
          <a:p>
            <a:pPr lvl="1"/>
            <a:r>
              <a:rPr lang="en-US" dirty="0"/>
              <a:t>Traffic between inter-area sites is transmitted through the LAN side of the hub.</a:t>
            </a:r>
          </a:p>
          <a:p>
            <a:pPr lvl="0"/>
            <a:r>
              <a:rPr lang="en-US" dirty="0"/>
              <a:t>Tenant-based networking:</a:t>
            </a:r>
          </a:p>
          <a:p>
            <a:pPr lvl="1"/>
            <a:r>
              <a:rPr lang="en-US" dirty="0"/>
              <a:t>The MSP administrator creates multiple tenants, and multiple hub sites are deployed in the HQ/DC. Each tenant is associated with one or two hub sites.</a:t>
            </a:r>
          </a:p>
          <a:p>
            <a:pPr lvl="1"/>
            <a:r>
              <a:rPr lang="en-US" dirty="0"/>
              <a:t>Branch sites are grouped by their geographical areas and are added to different tenants.</a:t>
            </a:r>
          </a:p>
          <a:p>
            <a:pPr lvl="1"/>
            <a:r>
              <a:rPr lang="en-US" dirty="0"/>
              <a:t>RRs can be independently deployed. Each pair of RRs are associated with sites in an area.</a:t>
            </a:r>
          </a:p>
          <a:p>
            <a:pPr lvl="1"/>
            <a:r>
              <a:rPr lang="en-US" dirty="0"/>
              <a:t>Traffic between inter-area sites is transmitted through the LAN side of the hub.</a:t>
            </a:r>
          </a:p>
        </p:txBody>
      </p:sp>
      <p:sp>
        <p:nvSpPr>
          <p:cNvPr id="4" name="Slide Image Placeholder 3">
            <a:extLst>
              <a:ext uri="{FF2B5EF4-FFF2-40B4-BE49-F238E27FC236}">
                <a16:creationId xmlns="" xmlns:a16="http://schemas.microsoft.com/office/drawing/2014/main" id="{1EDBEC0B-2FFB-4440-B7EB-9BBEB3EA95DA}"/>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27231068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472B77EE-0F37-4F23-B3B8-64E10AAD5F88}"/>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3D409EC9-B2AC-42BB-BE11-3953D798F22C}"/>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03660502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422789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715415CB-F0F7-4B94-A62D-CF7A9D9B9BE4}"/>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7D0B0BF4-B1C0-493C-8B12-FDEC52AAF789}"/>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58245908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715415CB-F0F7-4B94-A62D-CF7A9D9B9BE4}"/>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7D0B0BF4-B1C0-493C-8B12-FDEC52AAF789}"/>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50460262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a:latin typeface="Huawei Sans" panose="020C0503030203020204" pitchFamily="34" charset="0"/>
              </a:rPr>
              <a:t>Hub-spoke:</a:t>
            </a:r>
          </a:p>
          <a:p>
            <a:pPr marL="363538" lvl="1" indent="-187325"/>
            <a:r>
              <a:rPr lang="en-US" dirty="0">
                <a:latin typeface="Huawei Sans" panose="020C0503030203020204" pitchFamily="34" charset="0"/>
              </a:rPr>
              <a:t>Generally, the enterprise HQ/DC functions as a hub site, and enterprise branches function as spoke sites. Server applications deployed in the HQ/DC are accessed through the WAN in a centralized manner.</a:t>
            </a:r>
          </a:p>
          <a:p>
            <a:pPr lvl="0"/>
            <a:r>
              <a:rPr lang="en-US" dirty="0">
                <a:latin typeface="Huawei Sans" panose="020C0503030203020204" pitchFamily="34" charset="0"/>
              </a:rPr>
              <a:t>Full-mesh:</a:t>
            </a:r>
          </a:p>
          <a:p>
            <a:pPr marL="363538" lvl="1" indent="-187325"/>
            <a:r>
              <a:rPr lang="en-US" dirty="0">
                <a:latin typeface="Huawei Sans" panose="020C0503030203020204" pitchFamily="34" charset="0"/>
              </a:rPr>
              <a:t>In the topology, different branches can directly communicate with each other, without the need to divert traffic through intermediate nodes.</a:t>
            </a:r>
          </a:p>
          <a:p>
            <a:pPr lvl="0"/>
            <a:r>
              <a:rPr lang="en-US" dirty="0">
                <a:latin typeface="Huawei Sans" panose="020C0503030203020204" pitchFamily="34" charset="0"/>
              </a:rPr>
              <a:t>Partial-mesh:</a:t>
            </a:r>
          </a:p>
          <a:p>
            <a:pPr marL="363538" lvl="1" indent="-187325"/>
            <a:r>
              <a:rPr lang="en-US" dirty="0">
                <a:latin typeface="Huawei Sans" panose="020C0503030203020204" pitchFamily="34" charset="0"/>
              </a:rPr>
              <a:t>Partial-mesh can be considered as a special type of full-mesh networking. If an underlay network is available between two sites, traffic can be directly transmitted between the two sites. Otherwise, the two sites communicate with each other through a redirect site.</a:t>
            </a:r>
          </a:p>
          <a:p>
            <a:pPr lvl="0"/>
            <a:r>
              <a:rPr lang="en-US" dirty="0">
                <a:latin typeface="Huawei Sans" panose="020C0503030203020204" pitchFamily="34" charset="0"/>
              </a:rPr>
              <a:t>Hierarchical networking:</a:t>
            </a:r>
          </a:p>
          <a:p>
            <a:pPr marL="363538" lvl="1" indent="-187325"/>
            <a:r>
              <a:rPr lang="en-US" dirty="0">
                <a:latin typeface="Huawei Sans" panose="020C0503030203020204" pitchFamily="34" charset="0"/>
              </a:rPr>
              <a:t>The hierarchical networking model can be considered as the combination of the single-layer networking model. A WAN is divided into multiple areas, which are interconnected through a centralized backbone area to implement inter-area communication between sites.</a:t>
            </a:r>
          </a:p>
          <a:p>
            <a:endParaRPr lang="zh-CN" altLang="en-US" dirty="0">
              <a:latin typeface="Huawei Sans" panose="020C0503030203020204" pitchFamily="34" charset="0"/>
            </a:endParaRPr>
          </a:p>
        </p:txBody>
      </p:sp>
      <p:sp>
        <p:nvSpPr>
          <p:cNvPr id="5" name="Slide Image Placeholder 4">
            <a:extLst>
              <a:ext uri="{FF2B5EF4-FFF2-40B4-BE49-F238E27FC236}">
                <a16:creationId xmlns="" xmlns:a16="http://schemas.microsoft.com/office/drawing/2014/main" id="{3600359E-E9DF-4F21-AA3F-E50F535C26B9}"/>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25354920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144BD778-288C-435D-AFF3-B4CB57224B0B}"/>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1D74FB33-1269-4AE3-8EEF-3853E8EEB018}"/>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93507060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61A7B47E-9999-480E-9404-E273DDE7E1D7}"/>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D2E91D05-80F0-4229-8EC5-846625369409}"/>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42281189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6D6F76ED-FB79-4844-9269-3EACE2FC66A1}"/>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7F08C385-1C12-4B98-8A8D-F1A81BAE5F01}"/>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5241475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D2EB08E6-00DD-46A0-A11C-59BF36C45786}"/>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656101B7-B813-477F-9947-6FF501E0EC4F}"/>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35383940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715415CB-F0F7-4B94-A62D-CF7A9D9B9BE4}"/>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7D0B0BF4-B1C0-493C-8B12-FDEC52AAF789}"/>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01870079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715415CB-F0F7-4B94-A62D-CF7A9D9B9BE4}"/>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7D0B0BF4-B1C0-493C-8B12-FDEC52AAF789}"/>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54981033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56254036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A0FF00B8-619D-48BA-8A75-C7F01FC037CF}"/>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E84A6AAD-8A7E-4715-8A09-93CBB7043935}"/>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4420173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en-US" altLang="zh-CN" dirty="0">
              <a:latin typeface="Huawei Sans" panose="020C0503030203020204" pitchFamily="34" charset="0"/>
            </a:endParaRPr>
          </a:p>
        </p:txBody>
      </p:sp>
      <p:sp>
        <p:nvSpPr>
          <p:cNvPr id="5" name="Slide Image Placeholder 4">
            <a:extLst>
              <a:ext uri="{FF2B5EF4-FFF2-40B4-BE49-F238E27FC236}">
                <a16:creationId xmlns="" xmlns:a16="http://schemas.microsoft.com/office/drawing/2014/main" id="{A72FE792-7150-4D6E-A015-73A5BC5E3A2A}"/>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41684656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93983933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A0FF00B8-619D-48BA-8A75-C7F01FC037CF}"/>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E84A6AAD-8A7E-4715-8A09-93CBB7043935}"/>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27776738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56474583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US" dirty="0"/>
              <a:t>After a packet enters the device, the device determines whether the corresponding application has been identified based on the 5-tuple information carried in the packet. If the application has been identified, the device forwards the packet at Layer 3 without identifying the application again. If the application has not been identified, the device performs the SAC application identification process. The device then processes the packet based on the SAC identification result and forwards the packet at Layer 3. </a:t>
            </a:r>
          </a:p>
          <a:p>
            <a:pPr lvl="0"/>
            <a:r>
              <a:rPr lang="en-US" dirty="0"/>
              <a:t>SAC identifies an application as follows: SAC first identifies an application according to ACL rules in FPI. If the application fails to be identified, the application is identified according to the DNS association table in FPI. If the application fails to be identified, the device identifies the application based on the protocol port table in the FPI. If the application still fails to be identified, the device attempts to identify the application using SA.</a:t>
            </a:r>
          </a:p>
        </p:txBody>
      </p:sp>
      <p:sp>
        <p:nvSpPr>
          <p:cNvPr id="5" name="Slide Image Placeholder 4">
            <a:extLst>
              <a:ext uri="{FF2B5EF4-FFF2-40B4-BE49-F238E27FC236}">
                <a16:creationId xmlns="" xmlns:a16="http://schemas.microsoft.com/office/drawing/2014/main" id="{46960D36-922A-4439-AEEB-D95F22A990EF}"/>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93075346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42190146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ONUG: refers to Open Networking User Group. ONUG is an influential user organization led by large enterprises and comprised mainly of IT users. It was founded by IT technical executives of well-known large enterprises in North America and is dedicated to driving IT implementation and network technology transformation for large enterprises. ONUG members include large enterprises in industries such as finance, insurance, medical care, and retail. ONUG serves as a platform for high-end customers in North America to discuss and communicate IT requirements.</a:t>
            </a:r>
            <a:endParaRPr lang="en-US" altLang="zh-CN" dirty="0"/>
          </a:p>
          <a:p>
            <a:r>
              <a:rPr lang="en-US" dirty="0"/>
              <a:t>Gartner: It is the world's most authoritative IT research and advisory company. Its research scope covers all IT industries. It provides objective and fair demonstration reports and market research reports for customers in terms of IT research, development, evaluation, application, and market, thereby assisting customers in market analysis, technology selection, project demonstration, and investment decision-making.</a:t>
            </a:r>
            <a:endParaRPr lang="en-US" altLang="zh-CN" dirty="0"/>
          </a:p>
        </p:txBody>
      </p:sp>
      <p:sp>
        <p:nvSpPr>
          <p:cNvPr id="5" name="Slide Image Placeholder 4">
            <a:extLst>
              <a:ext uri="{FF2B5EF4-FFF2-40B4-BE49-F238E27FC236}">
                <a16:creationId xmlns="" xmlns:a16="http://schemas.microsoft.com/office/drawing/2014/main" id="{A95F486D-B15A-4D6E-AFD5-62FDCD0427AC}"/>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19448896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72265916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66746828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dirty="0"/>
              <a:t>An enterprise usually has multiple departments of different importance. Traffic of each department needs to be isolated, and different bandwidths need to be allocated to each department.</a:t>
            </a:r>
          </a:p>
          <a:p>
            <a:pPr lvl="1"/>
            <a:r>
              <a:rPr lang="en-US" dirty="0"/>
              <a:t>A specified bandwidth quota is assigned to each department to meet its service requirements.</a:t>
            </a:r>
          </a:p>
          <a:p>
            <a:pPr lvl="1"/>
            <a:r>
              <a:rPr lang="en-US" dirty="0"/>
              <a:t>If some departments do not fully use their bandwidth quotas, the idle bandwidth resources can be used by other departments with insufficient bandwidth.</a:t>
            </a:r>
          </a:p>
          <a:p>
            <a:pPr lvl="1"/>
            <a:r>
              <a:rPr lang="en-US" dirty="0"/>
              <a:t>Internet access traffic and traffic for communication with legacy sites needs to be controlled separately.</a:t>
            </a:r>
          </a:p>
          <a:p>
            <a:endParaRPr lang="zh-CN" altLang="en-US" dirty="0"/>
          </a:p>
        </p:txBody>
      </p:sp>
      <p:sp>
        <p:nvSpPr>
          <p:cNvPr id="3" name="Slide Image Placeholder 2">
            <a:extLst>
              <a:ext uri="{FF2B5EF4-FFF2-40B4-BE49-F238E27FC236}">
                <a16:creationId xmlns="" xmlns:a16="http://schemas.microsoft.com/office/drawing/2014/main" id="{61A27C1C-91A6-4B37-9D51-005200319F72}"/>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464738854"/>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51372498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A0FF00B8-619D-48BA-8A75-C7F01FC037CF}"/>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E84A6AAD-8A7E-4715-8A09-93CBB7043935}"/>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79998479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89944280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endParaRPr lang="zh-CN" altLang="en-US" dirty="0">
              <a:latin typeface="Huawei Sans" panose="020C0503030203020204" pitchFamily="34" charset="0"/>
            </a:endParaRPr>
          </a:p>
        </p:txBody>
      </p:sp>
      <p:sp>
        <p:nvSpPr>
          <p:cNvPr id="5" name="Slide Image Placeholder 4">
            <a:extLst>
              <a:ext uri="{FF2B5EF4-FFF2-40B4-BE49-F238E27FC236}">
                <a16:creationId xmlns="" xmlns:a16="http://schemas.microsoft.com/office/drawing/2014/main" id="{D4DDD145-83BA-4AB4-A08D-7F2C3AA9B22D}"/>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95717147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a:t>Traffic cannot be transmitted to the Internet through multiple links in load balancing mode. The links can work only in active/standby mode based on their priorities.</a:t>
            </a:r>
          </a:p>
          <a:p>
            <a:pPr lvl="0"/>
            <a:r>
              <a:rPr lang="en-US" dirty="0"/>
              <a:t>If local Internet access is configured for specified application traffic and centralized Internet access is also configured, local Internet access for specified application traffic is implemented by orchestrating policy-based routing (PBR).</a:t>
            </a:r>
          </a:p>
          <a:p>
            <a:pPr lvl="0"/>
            <a:r>
              <a:rPr lang="en-US" dirty="0"/>
              <a:t>If local Internet access is enabled, the default route on the underlay WAN needs to be configured. The default route can be a static route (mainly for Internet access through the Internet network interface) or BGP/OSPF route (mainly for Internet access through the MPLS network interface).</a:t>
            </a:r>
          </a:p>
        </p:txBody>
      </p:sp>
      <p:sp>
        <p:nvSpPr>
          <p:cNvPr id="4" name="Slide Image Placeholder 3">
            <a:extLst>
              <a:ext uri="{FF2B5EF4-FFF2-40B4-BE49-F238E27FC236}">
                <a16:creationId xmlns="" xmlns:a16="http://schemas.microsoft.com/office/drawing/2014/main" id="{F27747A8-C895-45A7-9C32-B94E563A12FC}"/>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20836256"/>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
        <p:nvSpPr>
          <p:cNvPr id="5" name="Slide Image Placeholder 4">
            <a:extLst>
              <a:ext uri="{FF2B5EF4-FFF2-40B4-BE49-F238E27FC236}">
                <a16:creationId xmlns="" xmlns:a16="http://schemas.microsoft.com/office/drawing/2014/main" id="{812E4406-D28A-4792-9D13-CE753DE6DCF5}"/>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809571000"/>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endParaRPr lang="zh-CN" altLang="en-US" dirty="0">
              <a:latin typeface="Huawei Sans" panose="020C0503030203020204" pitchFamily="34" charset="0"/>
            </a:endParaRPr>
          </a:p>
        </p:txBody>
      </p:sp>
      <p:sp>
        <p:nvSpPr>
          <p:cNvPr id="5" name="Slide Image Placeholder 4">
            <a:extLst>
              <a:ext uri="{FF2B5EF4-FFF2-40B4-BE49-F238E27FC236}">
                <a16:creationId xmlns="" xmlns:a16="http://schemas.microsoft.com/office/drawing/2014/main" id="{258F59B5-1865-48A9-9B97-7A37F997FD98}"/>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8341556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176047170"/>
              </p:ext>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285279649"/>
              </p:ext>
            </p:extLst>
          </p:nvPr>
        </p:nvGraphicFramePr>
        <p:xfrm>
          <a:off x="1007533" y="2680416"/>
          <a:ext cx="10177140" cy="303847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V5R2</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V1.0</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848791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Tree>
    <p:extLst>
      <p:ext uri="{BB962C8B-B14F-4D97-AF65-F5344CB8AC3E}">
        <p14:creationId xmlns:p14="http://schemas.microsoft.com/office/powerpoint/2010/main" val="18545940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a:t>Click to Edit Title</a:t>
            </a:r>
            <a:endParaRPr lang="en-US" dirty="0"/>
          </a:p>
        </p:txBody>
      </p:sp>
      <p:sp>
        <p:nvSpPr>
          <p:cNvPr id="10" name="Text Placeholder 5">
            <a:extLst>
              <a:ext uri="{FF2B5EF4-FFF2-40B4-BE49-F238E27FC236}">
                <a16:creationId xmlns="" xmlns:a16="http://schemas.microsoft.com/office/drawing/2014/main"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a:t>Click to Edit Title</a:t>
            </a:r>
            <a:endParaRPr lang="en-US" dirty="0"/>
          </a:p>
        </p:txBody>
      </p:sp>
    </p:spTree>
    <p:extLst>
      <p:ext uri="{BB962C8B-B14F-4D97-AF65-F5344CB8AC3E}">
        <p14:creationId xmlns:p14="http://schemas.microsoft.com/office/powerpoint/2010/main" val="36429755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950407777"/>
      </p:ext>
    </p:extLst>
  </p:cSld>
  <p:clrMapOvr>
    <a:masterClrMapping/>
  </p:clrMapOvr>
  <p:extLst>
    <p:ext uri="{DCECCB84-F9BA-43D5-87BE-67443E8EF086}">
      <p15:sldGuideLst xmlns:p15="http://schemas.microsoft.com/office/powerpoint/2012/main">
        <p15:guide id="1" orient="horz" pos="935">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3009011482"/>
      </p:ext>
    </p:extLst>
  </p:cSld>
  <p:clrMapOvr>
    <a:masterClrMapping/>
  </p:clrMapOvr>
  <p:extLst>
    <p:ext uri="{DCECCB84-F9BA-43D5-87BE-67443E8EF086}">
      <p15:sldGuideLst xmlns:p15="http://schemas.microsoft.com/office/powerpoint/2012/main">
        <p15:guide id="0" orient="horz" pos="663">
          <p15:clr>
            <a:srgbClr val="FBAE40"/>
          </p15:clr>
        </p15:guide>
        <p15:guide id="1" orient="horz" pos="595">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11214440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3425213622"/>
      </p:ext>
    </p:extLst>
  </p:cSld>
  <p:clrMapOvr>
    <a:masterClrMapping/>
  </p:clrMapOvr>
  <p:extLst>
    <p:ext uri="{DCECCB84-F9BA-43D5-87BE-67443E8EF086}">
      <p15:sldGuideLst xmlns:p15="http://schemas.microsoft.com/office/powerpoint/2012/main">
        <p15:guide id="1" orient="horz" pos="595">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35503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9063692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a:t>The chapter describes ...</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354400852"/>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Tree>
    <p:extLst>
      <p:ext uri="{BB962C8B-B14F-4D97-AF65-F5344CB8AC3E}">
        <p14:creationId xmlns:p14="http://schemas.microsoft.com/office/powerpoint/2010/main" val="1610594883"/>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Tree>
    <p:extLst>
      <p:ext uri="{BB962C8B-B14F-4D97-AF65-F5344CB8AC3E}">
        <p14:creationId xmlns:p14="http://schemas.microsoft.com/office/powerpoint/2010/main" val="1181620124"/>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Tree>
    <p:extLst>
      <p:ext uri="{BB962C8B-B14F-4D97-AF65-F5344CB8AC3E}">
        <p14:creationId xmlns:p14="http://schemas.microsoft.com/office/powerpoint/2010/main" val="2152165865"/>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a:t>Question description.</a:t>
            </a:r>
          </a:p>
          <a:p>
            <a:pPr lvl="1"/>
            <a:endParaRPr lang="en-US" altLang="zh-CN" dirty="0"/>
          </a:p>
        </p:txBody>
      </p:sp>
      <p:cxnSp>
        <p:nvCxnSpPr>
          <p:cNvPr id="5"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p>
        </p:txBody>
      </p:sp>
    </p:spTree>
    <p:extLst>
      <p:ext uri="{BB962C8B-B14F-4D97-AF65-F5344CB8AC3E}">
        <p14:creationId xmlns:p14="http://schemas.microsoft.com/office/powerpoint/2010/main" val="1437795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a:t>Click here to edit summary</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Tree>
    <p:extLst>
      <p:ext uri="{BB962C8B-B14F-4D97-AF65-F5344CB8AC3E}">
        <p14:creationId xmlns:p14="http://schemas.microsoft.com/office/powerpoint/2010/main" val="1676123457"/>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Tree>
    <p:extLst>
      <p:ext uri="{BB962C8B-B14F-4D97-AF65-F5344CB8AC3E}">
        <p14:creationId xmlns:p14="http://schemas.microsoft.com/office/powerpoint/2010/main" val="34889815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a:t>More information for trainees</a:t>
            </a:r>
            <a:endParaRPr lang="zh-CN" altLang="en-US" dirty="0"/>
          </a:p>
          <a:p>
            <a:endParaRPr lang="zh-CN" altLang="en-US" dirty="0"/>
          </a:p>
        </p:txBody>
      </p:sp>
      <p:cxnSp>
        <p:nvCxnSpPr>
          <p:cNvPr id="12"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Tree>
    <p:extLst>
      <p:ext uri="{BB962C8B-B14F-4D97-AF65-F5344CB8AC3E}">
        <p14:creationId xmlns:p14="http://schemas.microsoft.com/office/powerpoint/2010/main" val="9838064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1001930599"/>
      </p:ext>
    </p:extLst>
  </p:cSld>
  <p:clrMap bg1="lt1" tx1="dk1" bg2="lt2" tx2="dk2" accent1="accent1" accent2="accent2" accent3="accent3" accent4="accent4" accent5="accent5" accent6="accent6" hlink="hlink" folHlink="folHlink"/>
  <p:sldLayoutIdLst>
    <p:sldLayoutId id="2147483894" r:id="rId1"/>
    <p:sldLayoutId id="2147483895" r:id="rId2"/>
    <p:sldLayoutId id="2147483896" r:id="rId3"/>
    <p:sldLayoutId id="2147483897" r:id="rId4"/>
    <p:sldLayoutId id="2147483898" r:id="rId5"/>
    <p:sldLayoutId id="2147483899" r:id="rId6"/>
    <p:sldLayoutId id="2147483900" r:id="rId7"/>
    <p:sldLayoutId id="2147483901" r:id="rId8"/>
    <p:sldLayoutId id="2147483902" r:id="rId9"/>
    <p:sldLayoutId id="2147483903" r:id="rId10"/>
  </p:sldLayoutIdLst>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860689541"/>
      </p:ext>
    </p:extLst>
  </p:cSld>
  <p:clrMap bg1="lt1" tx1="dk1" bg2="lt2" tx2="dk2" accent1="accent1" accent2="accent2" accent3="accent3" accent4="accent4" accent5="accent5" accent6="accent6" hlink="hlink" folHlink="folHlink"/>
  <p:sldLayoutIdLst>
    <p:sldLayoutId id="214748390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906">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a:t>单击此处编辑母版标题样式</a:t>
            </a:r>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5142489"/>
      </p:ext>
    </p:extLst>
  </p:cSld>
  <p:clrMap bg1="lt1" tx1="dk1" bg2="lt2" tx2="dk2" accent1="accent1" accent2="accent2" accent3="accent3" accent4="accent4" accent5="accent5" accent6="accent6" hlink="hlink" folHlink="folHlink"/>
  <p:sldLayoutIdLst>
    <p:sldLayoutId id="2147483907" r:id="rId1"/>
    <p:sldLayoutId id="2147483908" r:id="rId2"/>
    <p:sldLayoutId id="2147483909" r:id="rId3"/>
    <p:sldLayoutId id="2147483910" r:id="rId4"/>
    <p:sldLayoutId id="2147483911" r:id="rId5"/>
  </p:sldLayoutIdLst>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79">
          <p15:clr>
            <a:srgbClr val="F26B43"/>
          </p15:clr>
        </p15:guide>
        <p15:guide id="2" pos="740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mj-lt"/>
              </a:rPr>
              <a:t>Copyright©2021 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2001822044"/>
      </p:ext>
    </p:extLst>
  </p:cSld>
  <p:clrMap bg1="lt1" tx1="dk1" bg2="lt2" tx2="dk2" accent1="accent1" accent2="accent2" accent3="accent3" accent4="accent4" accent5="accent5" accent6="accent6" hlink="hlink" folHlink="folHlink"/>
  <p:sldLayoutIdLst>
    <p:sldLayoutId id="2147483913"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1">
          <p15:clr>
            <a:srgbClr val="F26B43"/>
          </p15:clr>
        </p15:guide>
        <p15:guide id="2" pos="3842">
          <p15:clr>
            <a:srgbClr val="F26B43"/>
          </p15:clr>
        </p15:guide>
        <p15:guide id="3" pos="46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00.xml"/><Relationship Id="rId1" Type="http://schemas.openxmlformats.org/officeDocument/2006/relationships/slideLayout" Target="../slideLayouts/slideLayout12.xml"/><Relationship Id="rId5" Type="http://schemas.openxmlformats.org/officeDocument/2006/relationships/image" Target="../media/image59.png"/><Relationship Id="rId4" Type="http://schemas.openxmlformats.org/officeDocument/2006/relationships/image" Target="../media/image32.png"/></Relationships>
</file>

<file path=ppt/slides/_rels/slide10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01.xml"/><Relationship Id="rId1" Type="http://schemas.openxmlformats.org/officeDocument/2006/relationships/slideLayout" Target="../slideLayouts/slideLayout13.xml"/><Relationship Id="rId5" Type="http://schemas.openxmlformats.org/officeDocument/2006/relationships/image" Target="../media/image59.png"/><Relationship Id="rId4" Type="http://schemas.openxmlformats.org/officeDocument/2006/relationships/image" Target="../media/image32.png"/></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3.xml"/></Relationships>
</file>

<file path=ppt/slides/_rels/slide10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3.xml"/><Relationship Id="rId1" Type="http://schemas.openxmlformats.org/officeDocument/2006/relationships/slideLayout" Target="../slideLayouts/slideLayout12.xml"/></Relationships>
</file>

<file path=ppt/slides/_rels/slide10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4.xml"/><Relationship Id="rId1" Type="http://schemas.openxmlformats.org/officeDocument/2006/relationships/slideLayout" Target="../slideLayouts/slideLayout13.xml"/></Relationships>
</file>

<file path=ppt/slides/_rels/slide10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5.xml"/><Relationship Id="rId1" Type="http://schemas.openxmlformats.org/officeDocument/2006/relationships/slideLayout" Target="../slideLayouts/slideLayout13.xml"/></Relationships>
</file>

<file path=ppt/slides/_rels/slide10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6.xml"/><Relationship Id="rId1" Type="http://schemas.openxmlformats.org/officeDocument/2006/relationships/slideLayout" Target="../slideLayouts/slideLayout13.xml"/></Relationships>
</file>

<file path=ppt/slides/_rels/slide10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7.xml"/><Relationship Id="rId1" Type="http://schemas.openxmlformats.org/officeDocument/2006/relationships/slideLayout" Target="../slideLayouts/slideLayout12.xml"/></Relationships>
</file>

<file path=ppt/slides/_rels/slide10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8.xml"/><Relationship Id="rId1" Type="http://schemas.openxmlformats.org/officeDocument/2006/relationships/slideLayout" Target="../slideLayouts/slideLayout1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1.xml"/><Relationship Id="rId1" Type="http://schemas.openxmlformats.org/officeDocument/2006/relationships/slideLayout" Target="../slideLayouts/slideLayout12.xml"/><Relationship Id="rId5" Type="http://schemas.openxmlformats.org/officeDocument/2006/relationships/image" Target="../media/image57.png"/><Relationship Id="rId4" Type="http://schemas.openxmlformats.org/officeDocument/2006/relationships/image" Target="../media/image7.png"/></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4.xml"/><Relationship Id="rId1" Type="http://schemas.openxmlformats.org/officeDocument/2006/relationships/slideLayout" Target="../slideLayouts/slideLayout13.xml"/><Relationship Id="rId4" Type="http://schemas.openxmlformats.org/officeDocument/2006/relationships/image" Target="../media/image57.png"/></Relationships>
</file>

<file path=ppt/slides/_rels/slide1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5.xml"/><Relationship Id="rId1" Type="http://schemas.openxmlformats.org/officeDocument/2006/relationships/slideLayout" Target="../slideLayouts/slideLayout13.xml"/><Relationship Id="rId5" Type="http://schemas.openxmlformats.org/officeDocument/2006/relationships/image" Target="../media/image4.emf"/><Relationship Id="rId4" Type="http://schemas.openxmlformats.org/officeDocument/2006/relationships/image" Target="../media/image75.png"/></Relationships>
</file>

<file path=ppt/slides/_rels/slide1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6.xml"/><Relationship Id="rId1" Type="http://schemas.openxmlformats.org/officeDocument/2006/relationships/slideLayout" Target="../slideLayouts/slideLayout13.xml"/></Relationships>
</file>

<file path=ppt/slides/_rels/slide1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7.xml"/><Relationship Id="rId1" Type="http://schemas.openxmlformats.org/officeDocument/2006/relationships/slideLayout" Target="../slideLayouts/slideLayout13.xml"/></Relationships>
</file>

<file path=ppt/slides/_rels/slide1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8.xml"/><Relationship Id="rId1" Type="http://schemas.openxmlformats.org/officeDocument/2006/relationships/slideLayout" Target="../slideLayouts/slideLayout13.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tiff"/><Relationship Id="rId4" Type="http://schemas.openxmlformats.org/officeDocument/2006/relationships/image" Target="../media/image12.png"/><Relationship Id="rId9" Type="http://schemas.openxmlformats.org/officeDocument/2006/relationships/image" Target="../media/image17.png"/></Relationships>
</file>

<file path=ppt/slides/_rels/slide1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0.xml"/><Relationship Id="rId1" Type="http://schemas.openxmlformats.org/officeDocument/2006/relationships/slideLayout" Target="../slideLayouts/slideLayout13.xml"/><Relationship Id="rId5" Type="http://schemas.openxmlformats.org/officeDocument/2006/relationships/image" Target="../media/image76.png"/><Relationship Id="rId4" Type="http://schemas.openxmlformats.org/officeDocument/2006/relationships/image" Target="../media/image26.png"/></Relationships>
</file>

<file path=ppt/slides/_rels/slide12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21.xml"/><Relationship Id="rId1" Type="http://schemas.openxmlformats.org/officeDocument/2006/relationships/slideLayout" Target="../slideLayouts/slideLayout13.xml"/><Relationship Id="rId4" Type="http://schemas.openxmlformats.org/officeDocument/2006/relationships/image" Target="../media/image77.png"/></Relationships>
</file>

<file path=ppt/slides/_rels/slide122.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22.xml"/><Relationship Id="rId1" Type="http://schemas.openxmlformats.org/officeDocument/2006/relationships/slideLayout" Target="../slideLayouts/slideLayout13.xml"/></Relationships>
</file>

<file path=ppt/slides/_rels/slide1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3.xml"/><Relationship Id="rId1" Type="http://schemas.openxmlformats.org/officeDocument/2006/relationships/slideLayout" Target="../slideLayouts/slideLayout13.xml"/><Relationship Id="rId4" Type="http://schemas.openxmlformats.org/officeDocument/2006/relationships/image" Target="../media/image34.png"/></Relationships>
</file>

<file path=ppt/slides/_rels/slide1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4.xml"/><Relationship Id="rId1" Type="http://schemas.openxmlformats.org/officeDocument/2006/relationships/slideLayout" Target="../slideLayouts/slideLayout12.xml"/><Relationship Id="rId4" Type="http://schemas.openxmlformats.org/officeDocument/2006/relationships/image" Target="../media/image34.png"/></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126.xml"/><Relationship Id="rId1" Type="http://schemas.openxmlformats.org/officeDocument/2006/relationships/slideLayout" Target="../slideLayouts/slideLayout13.xml"/><Relationship Id="rId5" Type="http://schemas.openxmlformats.org/officeDocument/2006/relationships/image" Target="../media/image32.png"/><Relationship Id="rId4" Type="http://schemas.openxmlformats.org/officeDocument/2006/relationships/image" Target="../media/image34.png"/></Relationships>
</file>

<file path=ppt/slides/_rels/slide127.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127.xml"/><Relationship Id="rId1" Type="http://schemas.openxmlformats.org/officeDocument/2006/relationships/slideLayout" Target="../slideLayouts/slideLayout12.xml"/><Relationship Id="rId5" Type="http://schemas.openxmlformats.org/officeDocument/2006/relationships/image" Target="../media/image32.png"/><Relationship Id="rId4" Type="http://schemas.openxmlformats.org/officeDocument/2006/relationships/image" Target="../media/image34.png"/></Relationships>
</file>

<file path=ppt/slides/_rels/slide1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28.xml"/><Relationship Id="rId1" Type="http://schemas.openxmlformats.org/officeDocument/2006/relationships/slideLayout" Target="../slideLayouts/slideLayout13.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notesSlide" Target="../notesSlides/notesSlide13.xml"/><Relationship Id="rId7" Type="http://schemas.openxmlformats.org/officeDocument/2006/relationships/image" Target="../media/image23.png"/><Relationship Id="rId2" Type="http://schemas.openxmlformats.org/officeDocument/2006/relationships/slideLayout" Target="../slideLayouts/slideLayout13.xml"/><Relationship Id="rId1" Type="http://schemas.openxmlformats.org/officeDocument/2006/relationships/tags" Target="../tags/tag4.xml"/><Relationship Id="rId6" Type="http://schemas.openxmlformats.org/officeDocument/2006/relationships/image" Target="../media/image22.png"/><Relationship Id="rId5" Type="http://schemas.openxmlformats.org/officeDocument/2006/relationships/image" Target="../media/image21.emf"/><Relationship Id="rId4" Type="http://schemas.openxmlformats.org/officeDocument/2006/relationships/image" Target="../media/image20.png"/></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13.xml"/></Relationships>
</file>

<file path=ppt/slides/_rels/slide13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31.xml"/><Relationship Id="rId1" Type="http://schemas.openxmlformats.org/officeDocument/2006/relationships/slideLayout" Target="../slideLayouts/slideLayout13.xml"/><Relationship Id="rId4" Type="http://schemas.openxmlformats.org/officeDocument/2006/relationships/image" Target="../media/image57.png"/></Relationships>
</file>

<file path=ppt/slides/_rels/slide13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32.xml"/><Relationship Id="rId1" Type="http://schemas.openxmlformats.org/officeDocument/2006/relationships/slideLayout" Target="../slideLayouts/slideLayout13.xml"/><Relationship Id="rId4" Type="http://schemas.openxmlformats.org/officeDocument/2006/relationships/image" Target="../media/image57.png"/></Relationships>
</file>

<file path=ppt/slides/_rels/slide133.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4.emf"/><Relationship Id="rId7" Type="http://schemas.openxmlformats.org/officeDocument/2006/relationships/image" Target="../media/image80.png"/><Relationship Id="rId2" Type="http://schemas.openxmlformats.org/officeDocument/2006/relationships/notesSlide" Target="../notesSlides/notesSlide133.xml"/><Relationship Id="rId1" Type="http://schemas.openxmlformats.org/officeDocument/2006/relationships/slideLayout" Target="../slideLayouts/slideLayout13.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49.png"/></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6.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8.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4.emf"/><Relationship Id="rId7" Type="http://schemas.openxmlformats.org/officeDocument/2006/relationships/image" Target="../media/image28.emf"/><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image" Target="../media/image27.png"/><Relationship Id="rId11" Type="http://schemas.openxmlformats.org/officeDocument/2006/relationships/image" Target="../media/image7.png"/><Relationship Id="rId5" Type="http://schemas.openxmlformats.org/officeDocument/2006/relationships/image" Target="../media/image26.png"/><Relationship Id="rId10" Type="http://schemas.openxmlformats.org/officeDocument/2006/relationships/image" Target="../media/image5.png"/><Relationship Id="rId4" Type="http://schemas.openxmlformats.org/officeDocument/2006/relationships/image" Target="../media/image25.png"/><Relationship Id="rId9" Type="http://schemas.openxmlformats.org/officeDocument/2006/relationships/image" Target="../media/image6.png"/></Relationships>
</file>

<file path=ppt/slides/_rels/slide1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30.png"/><Relationship Id="rId7"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image" Target="../media/image4.emf"/><Relationship Id="rId5" Type="http://schemas.openxmlformats.org/officeDocument/2006/relationships/image" Target="../media/image24.png"/><Relationship Id="rId4" Type="http://schemas.openxmlformats.org/officeDocument/2006/relationships/image" Target="../media/image31.png"/><Relationship Id="rId9"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13.xml"/><Relationship Id="rId5" Type="http://schemas.openxmlformats.org/officeDocument/2006/relationships/image" Target="../media/image34.png"/><Relationship Id="rId4" Type="http://schemas.openxmlformats.org/officeDocument/2006/relationships/image" Target="../media/image33.emf"/></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image" Target="../media/image32.png"/></Relationships>
</file>

<file path=ppt/slides/_rels/slide19.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notesSlide" Target="../notesSlides/notesSlide19.xml"/><Relationship Id="rId1" Type="http://schemas.openxmlformats.org/officeDocument/2006/relationships/slideLayout" Target="../slideLayouts/slideLayout13.xml"/><Relationship Id="rId6" Type="http://schemas.openxmlformats.org/officeDocument/2006/relationships/image" Target="../media/image39.png"/><Relationship Id="rId11" Type="http://schemas.openxmlformats.org/officeDocument/2006/relationships/image" Target="../media/image4.emf"/><Relationship Id="rId5" Type="http://schemas.openxmlformats.org/officeDocument/2006/relationships/image" Target="../media/image38.png"/><Relationship Id="rId10" Type="http://schemas.openxmlformats.org/officeDocument/2006/relationships/image" Target="../media/image43.png"/><Relationship Id="rId4" Type="http://schemas.openxmlformats.org/officeDocument/2006/relationships/image" Target="../media/image37.png"/><Relationship Id="rId9" Type="http://schemas.openxmlformats.org/officeDocument/2006/relationships/image" Target="../media/image4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8" Type="http://schemas.openxmlformats.org/officeDocument/2006/relationships/image" Target="../media/image28.emf"/><Relationship Id="rId13" Type="http://schemas.openxmlformats.org/officeDocument/2006/relationships/image" Target="../media/image24.png"/><Relationship Id="rId3" Type="http://schemas.openxmlformats.org/officeDocument/2006/relationships/notesSlide" Target="../notesSlides/notesSlide21.xml"/><Relationship Id="rId7" Type="http://schemas.openxmlformats.org/officeDocument/2006/relationships/image" Target="../media/image27.png"/><Relationship Id="rId12" Type="http://schemas.openxmlformats.org/officeDocument/2006/relationships/image" Target="../media/image7.png"/><Relationship Id="rId2" Type="http://schemas.openxmlformats.org/officeDocument/2006/relationships/slideLayout" Target="../slideLayouts/slideLayout13.xml"/><Relationship Id="rId1" Type="http://schemas.openxmlformats.org/officeDocument/2006/relationships/tags" Target="../tags/tag5.xml"/><Relationship Id="rId6" Type="http://schemas.openxmlformats.org/officeDocument/2006/relationships/image" Target="../media/image26.png"/><Relationship Id="rId11" Type="http://schemas.openxmlformats.org/officeDocument/2006/relationships/image" Target="../media/image5.png"/><Relationship Id="rId5" Type="http://schemas.openxmlformats.org/officeDocument/2006/relationships/image" Target="../media/image25.png"/><Relationship Id="rId10" Type="http://schemas.openxmlformats.org/officeDocument/2006/relationships/image" Target="../media/image6.png"/><Relationship Id="rId4" Type="http://schemas.openxmlformats.org/officeDocument/2006/relationships/image" Target="../media/image4.emf"/><Relationship Id="rId9" Type="http://schemas.openxmlformats.org/officeDocument/2006/relationships/image" Target="../media/image29.png"/></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13.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2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3.xml"/><Relationship Id="rId1" Type="http://schemas.openxmlformats.org/officeDocument/2006/relationships/slideLayout" Target="../slideLayouts/slideLayout13.xml"/><Relationship Id="rId5" Type="http://schemas.openxmlformats.org/officeDocument/2006/relationships/image" Target="../media/image32.png"/><Relationship Id="rId4" Type="http://schemas.openxmlformats.org/officeDocument/2006/relationships/image" Target="../media/image34.png"/></Relationships>
</file>

<file path=ppt/slides/_rels/slide24.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24.xml"/><Relationship Id="rId1" Type="http://schemas.openxmlformats.org/officeDocument/2006/relationships/slideLayout" Target="../slideLayouts/slideLayout13.xml"/><Relationship Id="rId5" Type="http://schemas.openxmlformats.org/officeDocument/2006/relationships/image" Target="../media/image32.png"/><Relationship Id="rId4" Type="http://schemas.openxmlformats.org/officeDocument/2006/relationships/image" Target="../media/image34.png"/></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5.xml"/><Relationship Id="rId1" Type="http://schemas.openxmlformats.org/officeDocument/2006/relationships/slideLayout" Target="../slideLayouts/slideLayout13.xml"/><Relationship Id="rId5" Type="http://schemas.openxmlformats.org/officeDocument/2006/relationships/image" Target="../media/image45.png"/><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6.xml"/><Relationship Id="rId1" Type="http://schemas.openxmlformats.org/officeDocument/2006/relationships/slideLayout" Target="../slideLayouts/slideLayout13.xml"/><Relationship Id="rId5" Type="http://schemas.openxmlformats.org/officeDocument/2006/relationships/image" Target="../media/image33.emf"/><Relationship Id="rId4" Type="http://schemas.openxmlformats.org/officeDocument/2006/relationships/image" Target="../media/image32.png"/></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7.xml"/><Relationship Id="rId1" Type="http://schemas.openxmlformats.org/officeDocument/2006/relationships/slideLayout" Target="../slideLayouts/slideLayout13.xml"/><Relationship Id="rId4" Type="http://schemas.openxmlformats.org/officeDocument/2006/relationships/image" Target="../media/image33.emf"/></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31.xml"/><Relationship Id="rId1" Type="http://schemas.openxmlformats.org/officeDocument/2006/relationships/slideLayout" Target="../slideLayouts/slideLayout13.xml"/><Relationship Id="rId5" Type="http://schemas.openxmlformats.org/officeDocument/2006/relationships/image" Target="../media/image32.png"/><Relationship Id="rId4" Type="http://schemas.openxmlformats.org/officeDocument/2006/relationships/image" Target="../media/image34.png"/></Relationships>
</file>

<file path=ppt/slides/_rels/slide32.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32.xml"/><Relationship Id="rId1" Type="http://schemas.openxmlformats.org/officeDocument/2006/relationships/slideLayout" Target="../slideLayouts/slideLayout13.xml"/><Relationship Id="rId5" Type="http://schemas.openxmlformats.org/officeDocument/2006/relationships/image" Target="../media/image32.png"/><Relationship Id="rId4" Type="http://schemas.openxmlformats.org/officeDocument/2006/relationships/image" Target="../media/image34.png"/></Relationships>
</file>

<file path=ppt/slides/_rels/slide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3.xml"/><Relationship Id="rId1" Type="http://schemas.openxmlformats.org/officeDocument/2006/relationships/slideLayout" Target="../slideLayouts/slideLayout13.xml"/><Relationship Id="rId6" Type="http://schemas.openxmlformats.org/officeDocument/2006/relationships/image" Target="../media/image34.png"/><Relationship Id="rId5" Type="http://schemas.openxmlformats.org/officeDocument/2006/relationships/image" Target="../media/image49.png"/><Relationship Id="rId4" Type="http://schemas.openxmlformats.org/officeDocument/2006/relationships/image" Target="../media/image48.png"/></Relationships>
</file>

<file path=ppt/slides/_rels/slide3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4.xml"/><Relationship Id="rId1" Type="http://schemas.openxmlformats.org/officeDocument/2006/relationships/slideLayout" Target="../slideLayouts/slideLayout13.xml"/><Relationship Id="rId5" Type="http://schemas.openxmlformats.org/officeDocument/2006/relationships/image" Target="../media/image52.png"/><Relationship Id="rId4" Type="http://schemas.openxmlformats.org/officeDocument/2006/relationships/image" Target="../media/image51.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png"/><Relationship Id="rId7" Type="http://schemas.openxmlformats.org/officeDocument/2006/relationships/image" Target="../media/image33.emf"/><Relationship Id="rId2" Type="http://schemas.openxmlformats.org/officeDocument/2006/relationships/notesSlide" Target="../notesSlides/notesSlide36.xml"/><Relationship Id="rId1" Type="http://schemas.openxmlformats.org/officeDocument/2006/relationships/slideLayout" Target="../slideLayouts/slideLayout13.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35.png"/></Relationships>
</file>

<file path=ppt/slides/_rels/slide37.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5.png"/><Relationship Id="rId7" Type="http://schemas.openxmlformats.org/officeDocument/2006/relationships/image" Target="../media/image33.emf"/><Relationship Id="rId2" Type="http://schemas.openxmlformats.org/officeDocument/2006/relationships/notesSlide" Target="../notesSlides/notesSlide37.xml"/><Relationship Id="rId1" Type="http://schemas.openxmlformats.org/officeDocument/2006/relationships/slideLayout" Target="../slideLayouts/slideLayout13.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35.png"/></Relationships>
</file>

<file path=ppt/slides/_rels/slide38.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notesSlide" Target="../notesSlides/notesSlide38.xml"/><Relationship Id="rId1" Type="http://schemas.openxmlformats.org/officeDocument/2006/relationships/slideLayout" Target="../slideLayouts/slideLayout13.xml"/><Relationship Id="rId5" Type="http://schemas.openxmlformats.org/officeDocument/2006/relationships/image" Target="../media/image35.png"/><Relationship Id="rId4" Type="http://schemas.openxmlformats.org/officeDocument/2006/relationships/image" Target="../media/image33.emf"/></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4.emf"/><Relationship Id="rId7" Type="http://schemas.openxmlformats.org/officeDocument/2006/relationships/image" Target="../media/image28.emf"/><Relationship Id="rId2" Type="http://schemas.openxmlformats.org/officeDocument/2006/relationships/notesSlide" Target="../notesSlides/notesSlide41.xml"/><Relationship Id="rId1" Type="http://schemas.openxmlformats.org/officeDocument/2006/relationships/slideLayout" Target="../slideLayouts/slideLayout12.xml"/><Relationship Id="rId6" Type="http://schemas.openxmlformats.org/officeDocument/2006/relationships/image" Target="../media/image27.png"/><Relationship Id="rId11" Type="http://schemas.openxmlformats.org/officeDocument/2006/relationships/image" Target="../media/image32.png"/><Relationship Id="rId5" Type="http://schemas.openxmlformats.org/officeDocument/2006/relationships/image" Target="../media/image26.png"/><Relationship Id="rId10" Type="http://schemas.openxmlformats.org/officeDocument/2006/relationships/image" Target="../media/image7.png"/><Relationship Id="rId4" Type="http://schemas.openxmlformats.org/officeDocument/2006/relationships/image" Target="../media/image25.png"/><Relationship Id="rId9" Type="http://schemas.openxmlformats.org/officeDocument/2006/relationships/image" Target="../media/image6.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4.xml"/><Relationship Id="rId1" Type="http://schemas.openxmlformats.org/officeDocument/2006/relationships/slideLayout" Target="../slideLayouts/slideLayout13.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4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62.png"/><Relationship Id="rId2" Type="http://schemas.openxmlformats.org/officeDocument/2006/relationships/notesSlide" Target="../notesSlides/notesSlide48.xml"/><Relationship Id="rId1" Type="http://schemas.openxmlformats.org/officeDocument/2006/relationships/slideLayout" Target="../slideLayouts/slideLayout13.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8.png"/></Relationships>
</file>

<file path=ppt/slides/_rels/slide4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9.xml"/><Relationship Id="rId1" Type="http://schemas.openxmlformats.org/officeDocument/2006/relationships/slideLayout" Target="../slideLayouts/slideLayout12.xml"/><Relationship Id="rId5" Type="http://schemas.openxmlformats.org/officeDocument/2006/relationships/image" Target="../media/image64.png"/><Relationship Id="rId4" Type="http://schemas.openxmlformats.org/officeDocument/2006/relationships/image" Target="../media/image6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0.xml"/><Relationship Id="rId1" Type="http://schemas.openxmlformats.org/officeDocument/2006/relationships/slideLayout" Target="../slideLayouts/slideLayout12.xml"/><Relationship Id="rId4" Type="http://schemas.openxmlformats.org/officeDocument/2006/relationships/image" Target="../media/image63.png"/></Relationships>
</file>

<file path=ppt/slides/_rels/slide5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2.xml"/><Relationship Id="rId1" Type="http://schemas.openxmlformats.org/officeDocument/2006/relationships/slideLayout" Target="../slideLayouts/slideLayout13.xml"/><Relationship Id="rId4" Type="http://schemas.openxmlformats.org/officeDocument/2006/relationships/image" Target="../media/image63.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4.xml"/><Relationship Id="rId1" Type="http://schemas.openxmlformats.org/officeDocument/2006/relationships/slideLayout" Target="../slideLayouts/slideLayout13.xml"/><Relationship Id="rId4" Type="http://schemas.openxmlformats.org/officeDocument/2006/relationships/image" Target="../media/image57.png"/></Relationships>
</file>

<file path=ppt/slides/_rels/slide55.xml.rels><?xml version="1.0" encoding="UTF-8" standalone="yes"?>
<Relationships xmlns="http://schemas.openxmlformats.org/package/2006/relationships"><Relationship Id="rId3" Type="http://schemas.openxmlformats.org/officeDocument/2006/relationships/image" Target="../media/image65.emf"/><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56.xml"/><Relationship Id="rId1" Type="http://schemas.openxmlformats.org/officeDocument/2006/relationships/slideLayout" Target="../slideLayouts/slideLayout13.xml"/><Relationship Id="rId4" Type="http://schemas.openxmlformats.org/officeDocument/2006/relationships/image" Target="../media/image65.emf"/></Relationships>
</file>

<file path=ppt/slides/_rels/slide57.xml.rels><?xml version="1.0" encoding="UTF-8" standalone="yes"?>
<Relationships xmlns="http://schemas.openxmlformats.org/package/2006/relationships"><Relationship Id="rId3" Type="http://schemas.openxmlformats.org/officeDocument/2006/relationships/image" Target="../media/image65.emf"/><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8.xml"/><Relationship Id="rId1" Type="http://schemas.openxmlformats.org/officeDocument/2006/relationships/slideLayout" Target="../slideLayouts/slideLayout13.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4.emf"/></Relationships>
</file>

<file path=ppt/slides/_rels/slide5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9.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7.png"/><Relationship Id="rId2" Type="http://schemas.openxmlformats.org/officeDocument/2006/relationships/slideLayout" Target="../slideLayouts/slideLayout12.xml"/><Relationship Id="rId1" Type="http://schemas.openxmlformats.org/officeDocument/2006/relationships/tags" Target="../tags/tag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emf"/></Relationships>
</file>

<file path=ppt/slides/_rels/slide6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0.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1.xml"/><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6.xml"/></Relationships>
</file>

<file path=ppt/slides/_rels/slide6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3.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4.xml"/><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5.xml"/><Relationship Id="rId1" Type="http://schemas.openxmlformats.org/officeDocument/2006/relationships/slideLayout" Target="../slideLayouts/slideLayout13.xml"/><Relationship Id="rId4" Type="http://schemas.openxmlformats.org/officeDocument/2006/relationships/image" Target="../media/image33.emf"/></Relationships>
</file>

<file path=ppt/slides/_rels/slide6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66.xml"/><Relationship Id="rId1" Type="http://schemas.openxmlformats.org/officeDocument/2006/relationships/slideLayout" Target="../slideLayouts/slideLayout13.xml"/><Relationship Id="rId4" Type="http://schemas.openxmlformats.org/officeDocument/2006/relationships/image" Target="../media/image59.png"/></Relationships>
</file>

<file path=ppt/slides/_rels/slide6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7.xml"/><Relationship Id="rId1" Type="http://schemas.openxmlformats.org/officeDocument/2006/relationships/slideLayout" Target="../slideLayouts/slideLayout12.xml"/><Relationship Id="rId5" Type="http://schemas.openxmlformats.org/officeDocument/2006/relationships/image" Target="../media/image24.png"/><Relationship Id="rId4" Type="http://schemas.openxmlformats.org/officeDocument/2006/relationships/image" Target="../media/image57.png"/></Relationships>
</file>

<file path=ppt/slides/_rels/slide6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8.xml"/><Relationship Id="rId1" Type="http://schemas.openxmlformats.org/officeDocument/2006/relationships/slideLayout" Target="../slideLayouts/slideLayout13.xml"/><Relationship Id="rId5" Type="http://schemas.openxmlformats.org/officeDocument/2006/relationships/image" Target="../media/image33.emf"/><Relationship Id="rId4" Type="http://schemas.openxmlformats.org/officeDocument/2006/relationships/image" Target="../media/image57.png"/></Relationships>
</file>

<file path=ppt/slides/_rels/slide6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9.xml"/><Relationship Id="rId1" Type="http://schemas.openxmlformats.org/officeDocument/2006/relationships/slideLayout" Target="../slideLayouts/slideLayout13.xml"/><Relationship Id="rId5" Type="http://schemas.openxmlformats.org/officeDocument/2006/relationships/image" Target="../media/image70.png"/><Relationship Id="rId4" Type="http://schemas.openxmlformats.org/officeDocument/2006/relationships/image" Target="../media/image57.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7" Type="http://schemas.microsoft.com/office/2007/relationships/hdphoto" Target="../media/hdphoto1.wdp"/><Relationship Id="rId2" Type="http://schemas.openxmlformats.org/officeDocument/2006/relationships/slideLayout" Target="../slideLayouts/slideLayout12.xml"/><Relationship Id="rId1" Type="http://schemas.openxmlformats.org/officeDocument/2006/relationships/tags" Target="../tags/tag2.xm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image" Target="../media/image8.jpeg"/></Relationships>
</file>

<file path=ppt/slides/_rels/slide7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70.xml"/><Relationship Id="rId1" Type="http://schemas.openxmlformats.org/officeDocument/2006/relationships/slideLayout" Target="../slideLayouts/slideLayout13.xml"/><Relationship Id="rId4" Type="http://schemas.openxmlformats.org/officeDocument/2006/relationships/image" Target="../media/image69.png"/></Relationships>
</file>

<file path=ppt/slides/_rels/slide7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1.xml"/><Relationship Id="rId1" Type="http://schemas.openxmlformats.org/officeDocument/2006/relationships/slideLayout" Target="../slideLayouts/slideLayout13.xml"/><Relationship Id="rId4" Type="http://schemas.openxmlformats.org/officeDocument/2006/relationships/image" Target="../media/image72.pn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73.xml"/><Relationship Id="rId1" Type="http://schemas.openxmlformats.org/officeDocument/2006/relationships/slideLayout" Target="../slideLayouts/slideLayout13.xml"/><Relationship Id="rId5" Type="http://schemas.openxmlformats.org/officeDocument/2006/relationships/image" Target="../media/image58.png"/><Relationship Id="rId4" Type="http://schemas.openxmlformats.org/officeDocument/2006/relationships/image" Target="../media/image4.emf"/></Relationships>
</file>

<file path=ppt/slides/_rels/slide7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4.xml"/><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76.xml"/><Relationship Id="rId1" Type="http://schemas.openxmlformats.org/officeDocument/2006/relationships/slideLayout" Target="../slideLayouts/slideLayout13.xml"/><Relationship Id="rId5" Type="http://schemas.openxmlformats.org/officeDocument/2006/relationships/image" Target="../media/image74.png"/><Relationship Id="rId4" Type="http://schemas.openxmlformats.org/officeDocument/2006/relationships/image" Target="../media/image26.png"/></Relationships>
</file>

<file path=ppt/slides/_rels/slide7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77.xml"/><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78.xml"/><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79.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tags" Target="../tags/tag3.xml"/><Relationship Id="rId4" Type="http://schemas.openxmlformats.org/officeDocument/2006/relationships/image" Target="../media/image6.png"/></Relationships>
</file>

<file path=ppt/slides/_rels/slide8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0.xml"/><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1.xml"/><Relationship Id="rId1" Type="http://schemas.openxmlformats.org/officeDocument/2006/relationships/slideLayout" Target="../slideLayouts/slideLayout13.xml"/><Relationship Id="rId4" Type="http://schemas.openxmlformats.org/officeDocument/2006/relationships/image" Target="../media/image58.png"/></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84.xml"/><Relationship Id="rId1" Type="http://schemas.openxmlformats.org/officeDocument/2006/relationships/slideLayout" Target="../slideLayouts/slideLayout13.xml"/><Relationship Id="rId5" Type="http://schemas.openxmlformats.org/officeDocument/2006/relationships/image" Target="../media/image7.png"/><Relationship Id="rId4" Type="http://schemas.openxmlformats.org/officeDocument/2006/relationships/image" Target="../media/image6.png"/></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7.xml"/><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9.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0.xml"/><Relationship Id="rId1" Type="http://schemas.openxmlformats.org/officeDocument/2006/relationships/slideLayout" Target="../slideLayouts/slideLayout12.xml"/></Relationships>
</file>

<file path=ppt/slides/_rels/slide9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1.xml"/><Relationship Id="rId1" Type="http://schemas.openxmlformats.org/officeDocument/2006/relationships/slideLayout" Target="../slideLayouts/slideLayout1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95.xml"/><Relationship Id="rId1" Type="http://schemas.openxmlformats.org/officeDocument/2006/relationships/slideLayout" Target="../slideLayouts/slideLayout13.xml"/><Relationship Id="rId5" Type="http://schemas.openxmlformats.org/officeDocument/2006/relationships/image" Target="../media/image4.emf"/><Relationship Id="rId4" Type="http://schemas.openxmlformats.org/officeDocument/2006/relationships/image" Target="../media/image48.png"/></Relationships>
</file>

<file path=ppt/slides/_rels/slide9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96.xml"/><Relationship Id="rId1" Type="http://schemas.openxmlformats.org/officeDocument/2006/relationships/slideLayout" Target="../slideLayouts/slideLayout13.xml"/><Relationship Id="rId4" Type="http://schemas.openxmlformats.org/officeDocument/2006/relationships/image" Target="../media/image48.png"/></Relationships>
</file>

<file path=ppt/slides/_rels/slide9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97.xml"/><Relationship Id="rId1" Type="http://schemas.openxmlformats.org/officeDocument/2006/relationships/slideLayout" Target="../slideLayouts/slideLayout13.xml"/><Relationship Id="rId6" Type="http://schemas.openxmlformats.org/officeDocument/2006/relationships/image" Target="../media/image23.png"/><Relationship Id="rId5" Type="http://schemas.openxmlformats.org/officeDocument/2006/relationships/image" Target="../media/image59.png"/><Relationship Id="rId4" Type="http://schemas.openxmlformats.org/officeDocument/2006/relationships/image" Target="../media/image32.png"/></Relationships>
</file>

<file path=ppt/slides/_rels/slide9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98.xml"/><Relationship Id="rId1" Type="http://schemas.openxmlformats.org/officeDocument/2006/relationships/slideLayout" Target="../slideLayouts/slideLayout13.xml"/><Relationship Id="rId5" Type="http://schemas.openxmlformats.org/officeDocument/2006/relationships/image" Target="../media/image59.png"/><Relationship Id="rId4" Type="http://schemas.openxmlformats.org/officeDocument/2006/relationships/image" Target="../media/image32.png"/></Relationships>
</file>

<file path=ppt/slides/_rels/slide9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99.xml"/><Relationship Id="rId1" Type="http://schemas.openxmlformats.org/officeDocument/2006/relationships/slideLayout" Target="../slideLayouts/slideLayout12.xml"/><Relationship Id="rId5" Type="http://schemas.openxmlformats.org/officeDocument/2006/relationships/image" Target="../media/image59.png"/><Relationship Id="rId4"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ext Placeholder 7">
            <a:extLst>
              <a:ext uri="{FF2B5EF4-FFF2-40B4-BE49-F238E27FC236}">
                <a16:creationId xmlns="" xmlns:a16="http://schemas.microsoft.com/office/drawing/2014/main" id="{862B5BCC-C669-4463-A27F-A507CE431104}"/>
              </a:ext>
            </a:extLst>
          </p:cNvPr>
          <p:cNvSpPr>
            <a:spLocks noGrp="1"/>
          </p:cNvSpPr>
          <p:nvPr>
            <p:ph type="body" sz="quarter" idx="17"/>
          </p:nvPr>
        </p:nvSpPr>
        <p:spPr bwMode="gray"/>
        <p:txBody>
          <a:bodyPr/>
          <a:lstStyle/>
          <a:p>
            <a:endParaRPr lang="en-US"/>
          </a:p>
        </p:txBody>
      </p:sp>
      <p:sp>
        <p:nvSpPr>
          <p:cNvPr id="44" name="文本占位符 9"/>
          <p:cNvSpPr>
            <a:spLocks noGrp="1"/>
          </p:cNvSpPr>
          <p:nvPr>
            <p:ph type="body" sz="quarter" idx="18"/>
          </p:nvPr>
        </p:nvSpPr>
        <p:spPr bwMode="gray">
          <a:xfrm>
            <a:off x="4079776" y="1954509"/>
            <a:ext cx="2110008" cy="504887"/>
          </a:xfrm>
        </p:spPr>
        <p:txBody>
          <a:bodyPr/>
          <a:lstStyle/>
          <a:p>
            <a:r>
              <a:rPr lang="en-US" altLang="zh-CN" dirty="0"/>
              <a:t>Datacom</a:t>
            </a:r>
            <a:endParaRPr lang="en-US" altLang="zh-CN" dirty="0">
              <a:sym typeface="Huawei Sans" panose="020C0503030203020204" pitchFamily="34" charset="0"/>
            </a:endParaRPr>
          </a:p>
        </p:txBody>
      </p:sp>
      <p:sp>
        <p:nvSpPr>
          <p:cNvPr id="9" name="Text Placeholder 8">
            <a:extLst>
              <a:ext uri="{FF2B5EF4-FFF2-40B4-BE49-F238E27FC236}">
                <a16:creationId xmlns="" xmlns:a16="http://schemas.microsoft.com/office/drawing/2014/main" id="{D509C0F3-E174-4E0F-9EA1-0B4A8C26AA6B}"/>
              </a:ext>
            </a:extLst>
          </p:cNvPr>
          <p:cNvSpPr>
            <a:spLocks noGrp="1"/>
          </p:cNvSpPr>
          <p:nvPr>
            <p:ph type="body" sz="quarter" idx="19"/>
          </p:nvPr>
        </p:nvSpPr>
        <p:spPr bwMode="gray"/>
        <p:txBody>
          <a:bodyPr/>
          <a:lstStyle/>
          <a:p>
            <a:r>
              <a:rPr lang="en-US" dirty="0"/>
              <a:t>General</a:t>
            </a:r>
          </a:p>
        </p:txBody>
      </p:sp>
      <p:sp>
        <p:nvSpPr>
          <p:cNvPr id="46" name="文本占位符 76"/>
          <p:cNvSpPr>
            <a:spLocks noGrp="1"/>
          </p:cNvSpPr>
          <p:nvPr>
            <p:ph type="body" sz="quarter" idx="20"/>
          </p:nvPr>
        </p:nvSpPr>
        <p:spPr bwMode="gray">
          <a:xfrm>
            <a:off x="9084333" y="1954509"/>
            <a:ext cx="2089190" cy="504887"/>
          </a:xfrm>
        </p:spPr>
        <p:txBody>
          <a:bodyPr/>
          <a:lstStyle/>
          <a:p>
            <a:r>
              <a:rPr lang="en-US" altLang="zh-CN" dirty="0"/>
              <a:t>V1.0</a:t>
            </a:r>
          </a:p>
        </p:txBody>
      </p:sp>
      <p:sp>
        <p:nvSpPr>
          <p:cNvPr id="47" name="文本占位符 3"/>
          <p:cNvSpPr>
            <a:spLocks noGrp="1"/>
          </p:cNvSpPr>
          <p:nvPr>
            <p:ph type="body" sz="quarter" idx="13"/>
          </p:nvPr>
        </p:nvSpPr>
        <p:spPr bwMode="gray">
          <a:xfrm>
            <a:off x="1007533" y="3239574"/>
            <a:ext cx="3071784" cy="504887"/>
          </a:xfrm>
        </p:spPr>
        <p:txBody>
          <a:bodyPr/>
          <a:lstStyle/>
          <a:p>
            <a:r>
              <a:rPr lang="en-US" altLang="zh-CN" dirty="0"/>
              <a:t>Wu Yue/WX291773</a:t>
            </a:r>
          </a:p>
        </p:txBody>
      </p:sp>
      <p:sp>
        <p:nvSpPr>
          <p:cNvPr id="48" name="文本占位符 4"/>
          <p:cNvSpPr>
            <a:spLocks noGrp="1"/>
          </p:cNvSpPr>
          <p:nvPr>
            <p:ph type="body" sz="quarter" idx="14"/>
          </p:nvPr>
        </p:nvSpPr>
        <p:spPr bwMode="gray">
          <a:xfrm>
            <a:off x="4079776" y="3239574"/>
            <a:ext cx="2160157" cy="504887"/>
          </a:xfrm>
        </p:spPr>
        <p:txBody>
          <a:bodyPr/>
          <a:lstStyle/>
          <a:p>
            <a:r>
              <a:rPr lang="en-US" dirty="0"/>
              <a:t>2021.03.19</a:t>
            </a:r>
            <a:endParaRPr lang="en-US" altLang="zh-CN" dirty="0">
              <a:sym typeface="Huawei Sans" panose="020C0503030203020204" pitchFamily="34" charset="0"/>
            </a:endParaRPr>
          </a:p>
        </p:txBody>
      </p:sp>
      <p:sp>
        <p:nvSpPr>
          <p:cNvPr id="49" name="文本占位符 5"/>
          <p:cNvSpPr>
            <a:spLocks noGrp="1"/>
          </p:cNvSpPr>
          <p:nvPr>
            <p:ph type="body" sz="quarter" idx="15"/>
          </p:nvPr>
        </p:nvSpPr>
        <p:spPr bwMode="gray">
          <a:xfrm>
            <a:off x="6239933" y="3239574"/>
            <a:ext cx="2928408" cy="504887"/>
          </a:xfrm>
        </p:spPr>
        <p:txBody>
          <a:bodyPr/>
          <a:lstStyle/>
          <a:p>
            <a:r>
              <a:rPr lang="en-US" altLang="zh-CN" dirty="0"/>
              <a:t>Li Xianzhi/00354681</a:t>
            </a:r>
          </a:p>
        </p:txBody>
      </p:sp>
      <p:sp>
        <p:nvSpPr>
          <p:cNvPr id="50" name="文本占位符 6"/>
          <p:cNvSpPr>
            <a:spLocks noGrp="1"/>
          </p:cNvSpPr>
          <p:nvPr>
            <p:ph type="body" sz="quarter" idx="16"/>
          </p:nvPr>
        </p:nvSpPr>
        <p:spPr bwMode="gray">
          <a:xfrm>
            <a:off x="9168341" y="3239574"/>
            <a:ext cx="2010757" cy="504887"/>
          </a:xfrm>
        </p:spPr>
        <p:txBody>
          <a:bodyPr/>
          <a:lstStyle/>
          <a:p>
            <a:r>
              <a:rPr lang="en-US" altLang="zh-CN" dirty="0"/>
              <a:t>New</a:t>
            </a:r>
            <a:endParaRPr lang="en-US" altLang="zh-CN" dirty="0">
              <a:sym typeface="Huawei Sans" panose="020C0503030203020204" pitchFamily="34" charset="0"/>
            </a:endParaRPr>
          </a:p>
        </p:txBody>
      </p:sp>
      <p:sp>
        <p:nvSpPr>
          <p:cNvPr id="10" name="Text Placeholder 9">
            <a:extLst>
              <a:ext uri="{FF2B5EF4-FFF2-40B4-BE49-F238E27FC236}">
                <a16:creationId xmlns="" xmlns:a16="http://schemas.microsoft.com/office/drawing/2014/main" id="{DC22FD39-7F99-4A2F-AA13-9D5ED2151DF2}"/>
              </a:ext>
            </a:extLst>
          </p:cNvPr>
          <p:cNvSpPr>
            <a:spLocks noGrp="1"/>
          </p:cNvSpPr>
          <p:nvPr>
            <p:ph type="body" sz="quarter" idx="21"/>
          </p:nvPr>
        </p:nvSpPr>
        <p:spPr bwMode="gray"/>
        <p:txBody>
          <a:bodyPr/>
          <a:lstStyle/>
          <a:p>
            <a:r>
              <a:rPr lang="en-US" dirty="0"/>
              <a:t>Wu Yue/WX291773</a:t>
            </a:r>
          </a:p>
        </p:txBody>
      </p:sp>
      <p:sp>
        <p:nvSpPr>
          <p:cNvPr id="11" name="Text Placeholder 10">
            <a:extLst>
              <a:ext uri="{FF2B5EF4-FFF2-40B4-BE49-F238E27FC236}">
                <a16:creationId xmlns="" xmlns:a16="http://schemas.microsoft.com/office/drawing/2014/main" id="{8C65EFD6-7A81-41E1-9C51-F7F1DD5DC4EA}"/>
              </a:ext>
            </a:extLst>
          </p:cNvPr>
          <p:cNvSpPr>
            <a:spLocks noGrp="1"/>
          </p:cNvSpPr>
          <p:nvPr>
            <p:ph type="body" sz="quarter" idx="22"/>
          </p:nvPr>
        </p:nvSpPr>
        <p:spPr bwMode="gray"/>
        <p:txBody>
          <a:bodyPr/>
          <a:lstStyle/>
          <a:p>
            <a:r>
              <a:rPr lang="en-US" dirty="0"/>
              <a:t>2021.09.29</a:t>
            </a:r>
          </a:p>
        </p:txBody>
      </p:sp>
      <p:sp>
        <p:nvSpPr>
          <p:cNvPr id="12" name="Text Placeholder 11">
            <a:extLst>
              <a:ext uri="{FF2B5EF4-FFF2-40B4-BE49-F238E27FC236}">
                <a16:creationId xmlns="" xmlns:a16="http://schemas.microsoft.com/office/drawing/2014/main" id="{5848DBB8-E15E-49BE-9963-F2A67B40AECB}"/>
              </a:ext>
            </a:extLst>
          </p:cNvPr>
          <p:cNvSpPr>
            <a:spLocks noGrp="1"/>
          </p:cNvSpPr>
          <p:nvPr>
            <p:ph type="body" sz="quarter" idx="23"/>
          </p:nvPr>
        </p:nvSpPr>
        <p:spPr bwMode="gray"/>
        <p:txBody>
          <a:bodyPr/>
          <a:lstStyle/>
          <a:p>
            <a:r>
              <a:rPr lang="en-US" dirty="0" smtClean="0"/>
              <a:t>Yu Sheng/WX1092303</a:t>
            </a:r>
            <a:endParaRPr lang="en-US" dirty="0"/>
          </a:p>
        </p:txBody>
      </p:sp>
      <p:sp>
        <p:nvSpPr>
          <p:cNvPr id="13" name="Text Placeholder 12">
            <a:extLst>
              <a:ext uri="{FF2B5EF4-FFF2-40B4-BE49-F238E27FC236}">
                <a16:creationId xmlns="" xmlns:a16="http://schemas.microsoft.com/office/drawing/2014/main" id="{32C8393C-0374-4D82-9DF6-F02B96CC7985}"/>
              </a:ext>
            </a:extLst>
          </p:cNvPr>
          <p:cNvSpPr>
            <a:spLocks noGrp="1"/>
          </p:cNvSpPr>
          <p:nvPr>
            <p:ph type="body" sz="quarter" idx="24"/>
          </p:nvPr>
        </p:nvSpPr>
        <p:spPr bwMode="gray"/>
        <p:txBody>
          <a:bodyPr/>
          <a:lstStyle/>
          <a:p>
            <a:r>
              <a:rPr lang="en-US" dirty="0"/>
              <a:t>Update</a:t>
            </a:r>
          </a:p>
        </p:txBody>
      </p:sp>
      <p:sp>
        <p:nvSpPr>
          <p:cNvPr id="14" name="Text Placeholder 13">
            <a:extLst>
              <a:ext uri="{FF2B5EF4-FFF2-40B4-BE49-F238E27FC236}">
                <a16:creationId xmlns="" xmlns:a16="http://schemas.microsoft.com/office/drawing/2014/main" id="{AC29E0B2-4037-445A-8A01-D97EB0E29C37}"/>
              </a:ext>
            </a:extLst>
          </p:cNvPr>
          <p:cNvSpPr>
            <a:spLocks noGrp="1"/>
          </p:cNvSpPr>
          <p:nvPr>
            <p:ph type="body" sz="quarter" idx="25"/>
          </p:nvPr>
        </p:nvSpPr>
        <p:spPr bwMode="gray"/>
        <p:txBody>
          <a:bodyPr/>
          <a:lstStyle/>
          <a:p>
            <a:endParaRPr lang="en-US"/>
          </a:p>
        </p:txBody>
      </p:sp>
      <p:sp>
        <p:nvSpPr>
          <p:cNvPr id="15" name="Text Placeholder 14">
            <a:extLst>
              <a:ext uri="{FF2B5EF4-FFF2-40B4-BE49-F238E27FC236}">
                <a16:creationId xmlns="" xmlns:a16="http://schemas.microsoft.com/office/drawing/2014/main" id="{7C7840D3-B467-4268-8A24-B9794622DA3F}"/>
              </a:ext>
            </a:extLst>
          </p:cNvPr>
          <p:cNvSpPr>
            <a:spLocks noGrp="1"/>
          </p:cNvSpPr>
          <p:nvPr>
            <p:ph type="body" sz="quarter" idx="26"/>
          </p:nvPr>
        </p:nvSpPr>
        <p:spPr bwMode="gray"/>
        <p:txBody>
          <a:bodyPr/>
          <a:lstStyle/>
          <a:p>
            <a:endParaRPr lang="en-US"/>
          </a:p>
        </p:txBody>
      </p:sp>
      <p:sp>
        <p:nvSpPr>
          <p:cNvPr id="16" name="Text Placeholder 15">
            <a:extLst>
              <a:ext uri="{FF2B5EF4-FFF2-40B4-BE49-F238E27FC236}">
                <a16:creationId xmlns="" xmlns:a16="http://schemas.microsoft.com/office/drawing/2014/main" id="{DB008D20-2EA0-494A-A2EA-F89363B3800F}"/>
              </a:ext>
            </a:extLst>
          </p:cNvPr>
          <p:cNvSpPr>
            <a:spLocks noGrp="1"/>
          </p:cNvSpPr>
          <p:nvPr>
            <p:ph type="body" sz="quarter" idx="27"/>
          </p:nvPr>
        </p:nvSpPr>
        <p:spPr bwMode="gray"/>
        <p:txBody>
          <a:bodyPr/>
          <a:lstStyle/>
          <a:p>
            <a:endParaRPr lang="en-US"/>
          </a:p>
        </p:txBody>
      </p:sp>
      <p:sp>
        <p:nvSpPr>
          <p:cNvPr id="17" name="Text Placeholder 16">
            <a:extLst>
              <a:ext uri="{FF2B5EF4-FFF2-40B4-BE49-F238E27FC236}">
                <a16:creationId xmlns="" xmlns:a16="http://schemas.microsoft.com/office/drawing/2014/main" id="{5D3060DF-57D9-4420-9A7A-F6020E012A08}"/>
              </a:ext>
            </a:extLst>
          </p:cNvPr>
          <p:cNvSpPr>
            <a:spLocks noGrp="1"/>
          </p:cNvSpPr>
          <p:nvPr>
            <p:ph type="body" sz="quarter" idx="28"/>
          </p:nvPr>
        </p:nvSpPr>
        <p:spPr bwMode="gray"/>
        <p:txBody>
          <a:bodyPr/>
          <a:lstStyle/>
          <a:p>
            <a:endParaRPr lang="en-US"/>
          </a:p>
        </p:txBody>
      </p:sp>
      <p:sp>
        <p:nvSpPr>
          <p:cNvPr id="18" name="Text Placeholder 17">
            <a:extLst>
              <a:ext uri="{FF2B5EF4-FFF2-40B4-BE49-F238E27FC236}">
                <a16:creationId xmlns="" xmlns:a16="http://schemas.microsoft.com/office/drawing/2014/main" id="{FC21E2C3-804A-47E1-8805-717003DE1F70}"/>
              </a:ext>
            </a:extLst>
          </p:cNvPr>
          <p:cNvSpPr>
            <a:spLocks noGrp="1"/>
          </p:cNvSpPr>
          <p:nvPr>
            <p:ph type="body" sz="quarter" idx="29"/>
          </p:nvPr>
        </p:nvSpPr>
        <p:spPr bwMode="gray"/>
        <p:txBody>
          <a:bodyPr/>
          <a:lstStyle/>
          <a:p>
            <a:endParaRPr lang="en-US"/>
          </a:p>
        </p:txBody>
      </p:sp>
      <p:sp>
        <p:nvSpPr>
          <p:cNvPr id="19" name="Text Placeholder 18">
            <a:extLst>
              <a:ext uri="{FF2B5EF4-FFF2-40B4-BE49-F238E27FC236}">
                <a16:creationId xmlns="" xmlns:a16="http://schemas.microsoft.com/office/drawing/2014/main" id="{664391DF-137C-48FA-8527-2EC7B127B7F5}"/>
              </a:ext>
            </a:extLst>
          </p:cNvPr>
          <p:cNvSpPr>
            <a:spLocks noGrp="1"/>
          </p:cNvSpPr>
          <p:nvPr>
            <p:ph type="body" sz="quarter" idx="30"/>
          </p:nvPr>
        </p:nvSpPr>
        <p:spPr bwMode="gray"/>
        <p:txBody>
          <a:bodyPr/>
          <a:lstStyle/>
          <a:p>
            <a:endParaRPr lang="en-US"/>
          </a:p>
        </p:txBody>
      </p:sp>
      <p:sp>
        <p:nvSpPr>
          <p:cNvPr id="38" name="Text Placeholder 37">
            <a:extLst>
              <a:ext uri="{FF2B5EF4-FFF2-40B4-BE49-F238E27FC236}">
                <a16:creationId xmlns="" xmlns:a16="http://schemas.microsoft.com/office/drawing/2014/main" id="{81F5017F-1041-434C-A7DE-582EBF60DDFD}"/>
              </a:ext>
            </a:extLst>
          </p:cNvPr>
          <p:cNvSpPr>
            <a:spLocks noGrp="1"/>
          </p:cNvSpPr>
          <p:nvPr>
            <p:ph type="body" sz="quarter" idx="31"/>
          </p:nvPr>
        </p:nvSpPr>
        <p:spPr bwMode="gray"/>
        <p:txBody>
          <a:bodyPr/>
          <a:lstStyle/>
          <a:p>
            <a:endParaRPr lang="en-US"/>
          </a:p>
        </p:txBody>
      </p:sp>
      <p:sp>
        <p:nvSpPr>
          <p:cNvPr id="39" name="Text Placeholder 38">
            <a:extLst>
              <a:ext uri="{FF2B5EF4-FFF2-40B4-BE49-F238E27FC236}">
                <a16:creationId xmlns="" xmlns:a16="http://schemas.microsoft.com/office/drawing/2014/main" id="{C01B7AA0-4269-4C56-8A60-1BFC29AB1DE1}"/>
              </a:ext>
            </a:extLst>
          </p:cNvPr>
          <p:cNvSpPr>
            <a:spLocks noGrp="1"/>
          </p:cNvSpPr>
          <p:nvPr>
            <p:ph type="body" sz="quarter" idx="32"/>
          </p:nvPr>
        </p:nvSpPr>
        <p:spPr bwMode="gray"/>
        <p:txBody>
          <a:bodyPr/>
          <a:lstStyle/>
          <a:p>
            <a:endParaRPr lang="en-US"/>
          </a:p>
        </p:txBody>
      </p:sp>
      <p:sp>
        <p:nvSpPr>
          <p:cNvPr id="40" name="Text Placeholder 39">
            <a:extLst>
              <a:ext uri="{FF2B5EF4-FFF2-40B4-BE49-F238E27FC236}">
                <a16:creationId xmlns="" xmlns:a16="http://schemas.microsoft.com/office/drawing/2014/main" id="{6E627C95-99A1-478D-B556-A8E6B8711B8B}"/>
              </a:ext>
            </a:extLst>
          </p:cNvPr>
          <p:cNvSpPr>
            <a:spLocks noGrp="1"/>
          </p:cNvSpPr>
          <p:nvPr>
            <p:ph type="body" sz="quarter" idx="33"/>
          </p:nvPr>
        </p:nvSpPr>
        <p:spPr bwMode="gray"/>
        <p:txBody>
          <a:bodyPr/>
          <a:lstStyle/>
          <a:p>
            <a:endParaRPr lang="en-US"/>
          </a:p>
        </p:txBody>
      </p:sp>
      <p:sp>
        <p:nvSpPr>
          <p:cNvPr id="41" name="Text Placeholder 40">
            <a:extLst>
              <a:ext uri="{FF2B5EF4-FFF2-40B4-BE49-F238E27FC236}">
                <a16:creationId xmlns="" xmlns:a16="http://schemas.microsoft.com/office/drawing/2014/main" id="{993EC713-A649-4109-9971-F83645AAC8AC}"/>
              </a:ext>
            </a:extLst>
          </p:cNvPr>
          <p:cNvSpPr>
            <a:spLocks noGrp="1"/>
          </p:cNvSpPr>
          <p:nvPr>
            <p:ph type="body" sz="quarter" idx="34"/>
          </p:nvPr>
        </p:nvSpPr>
        <p:spPr bwMode="gray"/>
        <p:txBody>
          <a:bodyPr/>
          <a:lstStyle/>
          <a:p>
            <a:endParaRPr lang="en-US"/>
          </a:p>
        </p:txBody>
      </p:sp>
      <p:sp>
        <p:nvSpPr>
          <p:cNvPr id="42" name="Text Placeholder 41">
            <a:extLst>
              <a:ext uri="{FF2B5EF4-FFF2-40B4-BE49-F238E27FC236}">
                <a16:creationId xmlns="" xmlns:a16="http://schemas.microsoft.com/office/drawing/2014/main" id="{EFB89689-5E2D-4756-9261-6196ADC22576}"/>
              </a:ext>
            </a:extLst>
          </p:cNvPr>
          <p:cNvSpPr>
            <a:spLocks noGrp="1"/>
          </p:cNvSpPr>
          <p:nvPr>
            <p:ph type="body" sz="quarter" idx="35"/>
          </p:nvPr>
        </p:nvSpPr>
        <p:spPr bwMode="gray"/>
        <p:txBody>
          <a:bodyPr/>
          <a:lstStyle/>
          <a:p>
            <a:endParaRPr lang="en-US"/>
          </a:p>
        </p:txBody>
      </p:sp>
      <p:sp>
        <p:nvSpPr>
          <p:cNvPr id="43" name="Text Placeholder 42">
            <a:extLst>
              <a:ext uri="{FF2B5EF4-FFF2-40B4-BE49-F238E27FC236}">
                <a16:creationId xmlns="" xmlns:a16="http://schemas.microsoft.com/office/drawing/2014/main" id="{3F4F794B-8AED-4CD9-BCAB-07A172C20F8C}"/>
              </a:ext>
            </a:extLst>
          </p:cNvPr>
          <p:cNvSpPr>
            <a:spLocks noGrp="1"/>
          </p:cNvSpPr>
          <p:nvPr>
            <p:ph type="body" sz="quarter" idx="36"/>
          </p:nvPr>
        </p:nvSpPr>
        <p:spPr bwMode="gray"/>
        <p:txBody>
          <a:bodyPr/>
          <a:lstStyle/>
          <a:p>
            <a:endParaRPr lang="en-US"/>
          </a:p>
        </p:txBody>
      </p:sp>
    </p:spTree>
    <p:extLst>
      <p:ext uri="{BB962C8B-B14F-4D97-AF65-F5344CB8AC3E}">
        <p14:creationId xmlns:p14="http://schemas.microsoft.com/office/powerpoint/2010/main" val="20770085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56913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dirty="0"/>
              <a:t>Hybrid Internet Access Design: Centralized Internet Access (Default) + Local Internet Access for Specified Traffic</a:t>
            </a:r>
          </a:p>
        </p:txBody>
      </p:sp>
      <p:cxnSp>
        <p:nvCxnSpPr>
          <p:cNvPr id="27" name="直接连接符 26"/>
          <p:cNvCxnSpPr/>
          <p:nvPr/>
        </p:nvCxnSpPr>
        <p:spPr bwMode="gray">
          <a:xfrm flipV="1">
            <a:off x="3385712" y="1904214"/>
            <a:ext cx="0" cy="68949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115712" y="1483352"/>
            <a:ext cx="540000" cy="442800"/>
          </a:xfrm>
          <a:prstGeom prst="rect">
            <a:avLst/>
          </a:prstGeom>
        </p:spPr>
      </p:pic>
      <p:pic>
        <p:nvPicPr>
          <p:cNvPr id="30" name="图片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309598" y="4186265"/>
            <a:ext cx="490909" cy="402545"/>
          </a:xfrm>
          <a:prstGeom prst="rect">
            <a:avLst/>
          </a:prstGeom>
        </p:spPr>
      </p:pic>
      <p:sp>
        <p:nvSpPr>
          <p:cNvPr id="31" name="文本框 30"/>
          <p:cNvSpPr txBox="1"/>
          <p:nvPr/>
        </p:nvSpPr>
        <p:spPr bwMode="gray">
          <a:xfrm>
            <a:off x="3716579" y="4262107"/>
            <a:ext cx="753732" cy="307777"/>
          </a:xfrm>
          <a:prstGeom prst="rect">
            <a:avLst/>
          </a:prstGeom>
          <a:noFill/>
        </p:spPr>
        <p:txBody>
          <a:bodyPr wrap="none" rtlCol="0">
            <a:spAutoFit/>
          </a:bodyPr>
          <a:lstStyle/>
          <a:p>
            <a:pPr fontAlgn="ctr"/>
            <a:r>
              <a:rPr lang="en-US" sz="1400" b="1" dirty="0">
                <a:solidFill>
                  <a:prstClr val="black"/>
                </a:solidFill>
                <a:latin typeface="Huawei Sans" panose="020C0503030203020204" pitchFamily="34" charset="0"/>
              </a:rPr>
              <a:t>EDGE2</a:t>
            </a:r>
          </a:p>
        </p:txBody>
      </p:sp>
      <p:pic>
        <p:nvPicPr>
          <p:cNvPr id="32" name="图片 31" descr="PC.png"/>
          <p:cNvPicPr>
            <a:picLocks noChangeAspect="1"/>
          </p:cNvPicPr>
          <p:nvPr/>
        </p:nvPicPr>
        <p:blipFill>
          <a:blip r:embed="rId5" cstate="print"/>
          <a:stretch>
            <a:fillRect/>
          </a:stretch>
        </p:blipFill>
        <p:spPr bwMode="gray">
          <a:xfrm>
            <a:off x="3332299" y="5001429"/>
            <a:ext cx="445506" cy="342149"/>
          </a:xfrm>
          <a:prstGeom prst="rect">
            <a:avLst/>
          </a:prstGeom>
        </p:spPr>
      </p:pic>
      <p:sp>
        <p:nvSpPr>
          <p:cNvPr id="33" name="圆角矩形 32"/>
          <p:cNvSpPr/>
          <p:nvPr/>
        </p:nvSpPr>
        <p:spPr bwMode="gray">
          <a:xfrm>
            <a:off x="2706599" y="4007189"/>
            <a:ext cx="1696907" cy="176252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prstClr val="black">
                  <a:lumMod val="75000"/>
                  <a:lumOff val="25000"/>
                </a:prstClr>
              </a:solidFill>
            </a:endParaRPr>
          </a:p>
        </p:txBody>
      </p:sp>
      <p:pic>
        <p:nvPicPr>
          <p:cNvPr id="34" name="图片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187731" y="4186265"/>
            <a:ext cx="490909" cy="402545"/>
          </a:xfrm>
          <a:prstGeom prst="rect">
            <a:avLst/>
          </a:prstGeom>
        </p:spPr>
      </p:pic>
      <p:sp>
        <p:nvSpPr>
          <p:cNvPr id="35" name="文本框 34"/>
          <p:cNvSpPr txBox="1"/>
          <p:nvPr/>
        </p:nvSpPr>
        <p:spPr bwMode="gray">
          <a:xfrm>
            <a:off x="1603001" y="4262107"/>
            <a:ext cx="753732" cy="307777"/>
          </a:xfrm>
          <a:prstGeom prst="rect">
            <a:avLst/>
          </a:prstGeom>
          <a:noFill/>
        </p:spPr>
        <p:txBody>
          <a:bodyPr wrap="none" rtlCol="0">
            <a:spAutoFit/>
          </a:bodyPr>
          <a:lstStyle/>
          <a:p>
            <a:pPr fontAlgn="ctr"/>
            <a:r>
              <a:rPr lang="en-US" sz="1400" b="1" dirty="0">
                <a:solidFill>
                  <a:prstClr val="black"/>
                </a:solidFill>
                <a:latin typeface="Huawei Sans" panose="020C0503030203020204" pitchFamily="34" charset="0"/>
              </a:rPr>
              <a:t>EDGE1</a:t>
            </a:r>
          </a:p>
        </p:txBody>
      </p:sp>
      <p:pic>
        <p:nvPicPr>
          <p:cNvPr id="36" name="图片 35" descr="PC.png"/>
          <p:cNvPicPr>
            <a:picLocks noChangeAspect="1"/>
          </p:cNvPicPr>
          <p:nvPr/>
        </p:nvPicPr>
        <p:blipFill>
          <a:blip r:embed="rId5" cstate="print"/>
          <a:stretch>
            <a:fillRect/>
          </a:stretch>
        </p:blipFill>
        <p:spPr bwMode="gray">
          <a:xfrm>
            <a:off x="1210432" y="5001429"/>
            <a:ext cx="445506" cy="342149"/>
          </a:xfrm>
          <a:prstGeom prst="rect">
            <a:avLst/>
          </a:prstGeom>
        </p:spPr>
      </p:pic>
      <p:sp>
        <p:nvSpPr>
          <p:cNvPr id="37" name="圆角矩形 36"/>
          <p:cNvSpPr/>
          <p:nvPr/>
        </p:nvSpPr>
        <p:spPr bwMode="gray">
          <a:xfrm>
            <a:off x="584732" y="4007189"/>
            <a:ext cx="1696907" cy="176252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prstClr val="black">
                  <a:lumMod val="75000"/>
                  <a:lumOff val="25000"/>
                </a:prstClr>
              </a:solidFill>
            </a:endParaRPr>
          </a:p>
        </p:txBody>
      </p:sp>
      <p:sp>
        <p:nvSpPr>
          <p:cNvPr id="38" name="文本框 37"/>
          <p:cNvSpPr txBox="1"/>
          <p:nvPr/>
        </p:nvSpPr>
        <p:spPr bwMode="gray">
          <a:xfrm>
            <a:off x="3583098" y="5448420"/>
            <a:ext cx="785793" cy="307777"/>
          </a:xfrm>
          <a:prstGeom prst="rect">
            <a:avLst/>
          </a:prstGeom>
          <a:noFill/>
        </p:spPr>
        <p:txBody>
          <a:bodyPr wrap="none" rtlCol="0">
            <a:spAutoFit/>
          </a:bodyPr>
          <a:lstStyle/>
          <a:p>
            <a:pPr algn="r" fontAlgn="ctr"/>
            <a:r>
              <a:rPr lang="en-US" sz="1400" b="1" dirty="0">
                <a:solidFill>
                  <a:prstClr val="black"/>
                </a:solidFill>
                <a:latin typeface="Huawei Sans" panose="020C0503030203020204" pitchFamily="34" charset="0"/>
              </a:rPr>
              <a:t>Branch</a:t>
            </a:r>
          </a:p>
        </p:txBody>
      </p:sp>
      <p:sp>
        <p:nvSpPr>
          <p:cNvPr id="39" name="文本框 38"/>
          <p:cNvSpPr txBox="1"/>
          <p:nvPr/>
        </p:nvSpPr>
        <p:spPr bwMode="gray">
          <a:xfrm>
            <a:off x="1778626" y="5448420"/>
            <a:ext cx="468398" cy="307777"/>
          </a:xfrm>
          <a:prstGeom prst="rect">
            <a:avLst/>
          </a:prstGeom>
          <a:noFill/>
        </p:spPr>
        <p:txBody>
          <a:bodyPr wrap="none" rtlCol="0">
            <a:spAutoFit/>
          </a:bodyPr>
          <a:lstStyle/>
          <a:p>
            <a:pPr algn="r" fontAlgn="ctr"/>
            <a:r>
              <a:rPr lang="en-US" sz="1400" b="1" dirty="0">
                <a:solidFill>
                  <a:prstClr val="black"/>
                </a:solidFill>
                <a:latin typeface="Huawei Sans" panose="020C0503030203020204" pitchFamily="34" charset="0"/>
              </a:rPr>
              <a:t>HQ</a:t>
            </a:r>
          </a:p>
        </p:txBody>
      </p:sp>
      <p:grpSp>
        <p:nvGrpSpPr>
          <p:cNvPr id="49" name="组合 48"/>
          <p:cNvGrpSpPr/>
          <p:nvPr/>
        </p:nvGrpSpPr>
        <p:grpSpPr bwMode="gray">
          <a:xfrm>
            <a:off x="1433184" y="3208867"/>
            <a:ext cx="2167425" cy="984442"/>
            <a:chOff x="10334607" y="2021997"/>
            <a:chExt cx="877561" cy="443671"/>
          </a:xfrm>
        </p:grpSpPr>
        <p:cxnSp>
          <p:nvCxnSpPr>
            <p:cNvPr id="50" name="直接连接符 49"/>
            <p:cNvCxnSpPr/>
            <p:nvPr/>
          </p:nvCxnSpPr>
          <p:spPr bwMode="gray">
            <a:xfrm rot="5400000" flipV="1">
              <a:off x="10597466" y="1841013"/>
              <a:ext cx="433716" cy="7956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bwMode="gray">
            <a:xfrm rot="5400000" flipH="1" flipV="1">
              <a:off x="10518724" y="1837880"/>
              <a:ext cx="433719" cy="80195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bwMode="gray">
            <a:xfrm rot="5400000" flipH="1">
              <a:off x="10957505" y="2201052"/>
              <a:ext cx="433718" cy="7560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bwMode="gray">
            <a:xfrm rot="5400000" flipH="1" flipV="1">
              <a:off x="10150577" y="2206028"/>
              <a:ext cx="443671" cy="7561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4" name="任意多边形 3"/>
          <p:cNvSpPr/>
          <p:nvPr/>
        </p:nvSpPr>
        <p:spPr bwMode="gray">
          <a:xfrm rot="21313276">
            <a:off x="1272983" y="2060919"/>
            <a:ext cx="2097618" cy="3014134"/>
          </a:xfrm>
          <a:custGeom>
            <a:avLst/>
            <a:gdLst>
              <a:gd name="connsiteX0" fmla="*/ 2518779 w 3001379"/>
              <a:gd name="connsiteY0" fmla="*/ 2785534 h 2785534"/>
              <a:gd name="connsiteX1" fmla="*/ 766179 w 3001379"/>
              <a:gd name="connsiteY1" fmla="*/ 787400 h 2785534"/>
              <a:gd name="connsiteX2" fmla="*/ 114246 w 3001379"/>
              <a:gd name="connsiteY2" fmla="*/ 2311400 h 2785534"/>
              <a:gd name="connsiteX3" fmla="*/ 3001379 w 3001379"/>
              <a:gd name="connsiteY3" fmla="*/ 0 h 2785534"/>
              <a:gd name="connsiteX0" fmla="*/ 2487381 w 2487381"/>
              <a:gd name="connsiteY0" fmla="*/ 3014134 h 3014134"/>
              <a:gd name="connsiteX1" fmla="*/ 734781 w 2487381"/>
              <a:gd name="connsiteY1" fmla="*/ 1016000 h 3014134"/>
              <a:gd name="connsiteX2" fmla="*/ 82848 w 2487381"/>
              <a:gd name="connsiteY2" fmla="*/ 2540000 h 3014134"/>
              <a:gd name="connsiteX3" fmla="*/ 2487381 w 2487381"/>
              <a:gd name="connsiteY3" fmla="*/ 0 h 3014134"/>
              <a:gd name="connsiteX0" fmla="*/ 2487381 w 2505841"/>
              <a:gd name="connsiteY0" fmla="*/ 3014134 h 3014134"/>
              <a:gd name="connsiteX1" fmla="*/ 734781 w 2505841"/>
              <a:gd name="connsiteY1" fmla="*/ 1016000 h 3014134"/>
              <a:gd name="connsiteX2" fmla="*/ 82848 w 2505841"/>
              <a:gd name="connsiteY2" fmla="*/ 2540000 h 3014134"/>
              <a:gd name="connsiteX3" fmla="*/ 2487381 w 2505841"/>
              <a:gd name="connsiteY3" fmla="*/ 0 h 3014134"/>
              <a:gd name="connsiteX0" fmla="*/ 2459148 w 2477079"/>
              <a:gd name="connsiteY0" fmla="*/ 3014134 h 3014134"/>
              <a:gd name="connsiteX1" fmla="*/ 706548 w 2477079"/>
              <a:gd name="connsiteY1" fmla="*/ 1016000 h 3014134"/>
              <a:gd name="connsiteX2" fmla="*/ 54615 w 2477079"/>
              <a:gd name="connsiteY2" fmla="*/ 2540000 h 3014134"/>
              <a:gd name="connsiteX3" fmla="*/ 2459148 w 2477079"/>
              <a:gd name="connsiteY3" fmla="*/ 0 h 3014134"/>
              <a:gd name="connsiteX0" fmla="*/ 2281700 w 2301074"/>
              <a:gd name="connsiteY0" fmla="*/ 3014134 h 3014134"/>
              <a:gd name="connsiteX1" fmla="*/ 529100 w 2301074"/>
              <a:gd name="connsiteY1" fmla="*/ 1016000 h 3014134"/>
              <a:gd name="connsiteX2" fmla="*/ 71900 w 2301074"/>
              <a:gd name="connsiteY2" fmla="*/ 2345267 h 3014134"/>
              <a:gd name="connsiteX3" fmla="*/ 2281700 w 2301074"/>
              <a:gd name="connsiteY3" fmla="*/ 0 h 3014134"/>
              <a:gd name="connsiteX0" fmla="*/ 2411473 w 2433572"/>
              <a:gd name="connsiteY0" fmla="*/ 3014134 h 3014134"/>
              <a:gd name="connsiteX1" fmla="*/ 658873 w 2433572"/>
              <a:gd name="connsiteY1" fmla="*/ 1016000 h 3014134"/>
              <a:gd name="connsiteX2" fmla="*/ 201673 w 2433572"/>
              <a:gd name="connsiteY2" fmla="*/ 2345267 h 3014134"/>
              <a:gd name="connsiteX3" fmla="*/ 2411473 w 2433572"/>
              <a:gd name="connsiteY3" fmla="*/ 0 h 3014134"/>
              <a:gd name="connsiteX0" fmla="*/ 2294448 w 2314311"/>
              <a:gd name="connsiteY0" fmla="*/ 3014134 h 3014134"/>
              <a:gd name="connsiteX1" fmla="*/ 634981 w 2314311"/>
              <a:gd name="connsiteY1" fmla="*/ 1100667 h 3014134"/>
              <a:gd name="connsiteX2" fmla="*/ 84648 w 2314311"/>
              <a:gd name="connsiteY2" fmla="*/ 2345267 h 3014134"/>
              <a:gd name="connsiteX3" fmla="*/ 2294448 w 2314311"/>
              <a:gd name="connsiteY3" fmla="*/ 0 h 3014134"/>
              <a:gd name="connsiteX0" fmla="*/ 2368635 w 2388498"/>
              <a:gd name="connsiteY0" fmla="*/ 3014134 h 3014134"/>
              <a:gd name="connsiteX1" fmla="*/ 709168 w 2388498"/>
              <a:gd name="connsiteY1" fmla="*/ 1100667 h 3014134"/>
              <a:gd name="connsiteX2" fmla="*/ 158835 w 2388498"/>
              <a:gd name="connsiteY2" fmla="*/ 2345267 h 3014134"/>
              <a:gd name="connsiteX3" fmla="*/ 2368635 w 2388498"/>
              <a:gd name="connsiteY3" fmla="*/ 0 h 3014134"/>
              <a:gd name="connsiteX0" fmla="*/ 2303357 w 2323220"/>
              <a:gd name="connsiteY0" fmla="*/ 3014134 h 3014134"/>
              <a:gd name="connsiteX1" fmla="*/ 643890 w 2323220"/>
              <a:gd name="connsiteY1" fmla="*/ 1100667 h 3014134"/>
              <a:gd name="connsiteX2" fmla="*/ 93557 w 2323220"/>
              <a:gd name="connsiteY2" fmla="*/ 2345267 h 3014134"/>
              <a:gd name="connsiteX3" fmla="*/ 2303357 w 2323220"/>
              <a:gd name="connsiteY3" fmla="*/ 0 h 3014134"/>
              <a:gd name="connsiteX0" fmla="*/ 2331543 w 2351571"/>
              <a:gd name="connsiteY0" fmla="*/ 3014134 h 3014134"/>
              <a:gd name="connsiteX1" fmla="*/ 553543 w 2351571"/>
              <a:gd name="connsiteY1" fmla="*/ 1041400 h 3014134"/>
              <a:gd name="connsiteX2" fmla="*/ 121743 w 2351571"/>
              <a:gd name="connsiteY2" fmla="*/ 2345267 h 3014134"/>
              <a:gd name="connsiteX3" fmla="*/ 2331543 w 2351571"/>
              <a:gd name="connsiteY3" fmla="*/ 0 h 3014134"/>
              <a:gd name="connsiteX0" fmla="*/ 2372368 w 2392396"/>
              <a:gd name="connsiteY0" fmla="*/ 3014134 h 3014134"/>
              <a:gd name="connsiteX1" fmla="*/ 594368 w 2392396"/>
              <a:gd name="connsiteY1" fmla="*/ 1041400 h 3014134"/>
              <a:gd name="connsiteX2" fmla="*/ 162568 w 2392396"/>
              <a:gd name="connsiteY2" fmla="*/ 2345267 h 3014134"/>
              <a:gd name="connsiteX3" fmla="*/ 2372368 w 2392396"/>
              <a:gd name="connsiteY3" fmla="*/ 0 h 3014134"/>
              <a:gd name="connsiteX0" fmla="*/ 2316216 w 2335231"/>
              <a:gd name="connsiteY0" fmla="*/ 3014134 h 3014134"/>
              <a:gd name="connsiteX1" fmla="*/ 538216 w 2335231"/>
              <a:gd name="connsiteY1" fmla="*/ 1041400 h 3014134"/>
              <a:gd name="connsiteX2" fmla="*/ 106416 w 2335231"/>
              <a:gd name="connsiteY2" fmla="*/ 2345267 h 3014134"/>
              <a:gd name="connsiteX3" fmla="*/ 2316216 w 2335231"/>
              <a:gd name="connsiteY3" fmla="*/ 0 h 3014134"/>
              <a:gd name="connsiteX0" fmla="*/ 2372368 w 2392396"/>
              <a:gd name="connsiteY0" fmla="*/ 3014134 h 3014134"/>
              <a:gd name="connsiteX1" fmla="*/ 594368 w 2392396"/>
              <a:gd name="connsiteY1" fmla="*/ 1041400 h 3014134"/>
              <a:gd name="connsiteX2" fmla="*/ 162568 w 2392396"/>
              <a:gd name="connsiteY2" fmla="*/ 2345267 h 3014134"/>
              <a:gd name="connsiteX3" fmla="*/ 2372368 w 2392396"/>
              <a:gd name="connsiteY3" fmla="*/ 0 h 3014134"/>
              <a:gd name="connsiteX0" fmla="*/ 2254901 w 2275602"/>
              <a:gd name="connsiteY0" fmla="*/ 3014134 h 3014134"/>
              <a:gd name="connsiteX1" fmla="*/ 476901 w 2275602"/>
              <a:gd name="connsiteY1" fmla="*/ 1041400 h 3014134"/>
              <a:gd name="connsiteX2" fmla="*/ 121301 w 2275602"/>
              <a:gd name="connsiteY2" fmla="*/ 2294467 h 3014134"/>
              <a:gd name="connsiteX3" fmla="*/ 2254901 w 2275602"/>
              <a:gd name="connsiteY3" fmla="*/ 0 h 3014134"/>
              <a:gd name="connsiteX0" fmla="*/ 2284247 w 2304948"/>
              <a:gd name="connsiteY0" fmla="*/ 3014134 h 3014134"/>
              <a:gd name="connsiteX1" fmla="*/ 506247 w 2304948"/>
              <a:gd name="connsiteY1" fmla="*/ 1041400 h 3014134"/>
              <a:gd name="connsiteX2" fmla="*/ 150647 w 2304948"/>
              <a:gd name="connsiteY2" fmla="*/ 2294467 h 3014134"/>
              <a:gd name="connsiteX3" fmla="*/ 2284247 w 2304948"/>
              <a:gd name="connsiteY3" fmla="*/ 0 h 3014134"/>
              <a:gd name="connsiteX0" fmla="*/ 2284247 w 2304948"/>
              <a:gd name="connsiteY0" fmla="*/ 3014134 h 3014134"/>
              <a:gd name="connsiteX1" fmla="*/ 506247 w 2304948"/>
              <a:gd name="connsiteY1" fmla="*/ 1041400 h 3014134"/>
              <a:gd name="connsiteX2" fmla="*/ 150647 w 2304948"/>
              <a:gd name="connsiteY2" fmla="*/ 2294467 h 3014134"/>
              <a:gd name="connsiteX3" fmla="*/ 2284247 w 2304948"/>
              <a:gd name="connsiteY3" fmla="*/ 0 h 3014134"/>
              <a:gd name="connsiteX0" fmla="*/ 2284247 w 2304948"/>
              <a:gd name="connsiteY0" fmla="*/ 3014134 h 3014134"/>
              <a:gd name="connsiteX1" fmla="*/ 506247 w 2304948"/>
              <a:gd name="connsiteY1" fmla="*/ 1041400 h 3014134"/>
              <a:gd name="connsiteX2" fmla="*/ 150647 w 2304948"/>
              <a:gd name="connsiteY2" fmla="*/ 2294467 h 3014134"/>
              <a:gd name="connsiteX3" fmla="*/ 2284247 w 2304948"/>
              <a:gd name="connsiteY3" fmla="*/ 0 h 3014134"/>
              <a:gd name="connsiteX0" fmla="*/ 2284247 w 2304948"/>
              <a:gd name="connsiteY0" fmla="*/ 3014134 h 3014134"/>
              <a:gd name="connsiteX1" fmla="*/ 506247 w 2304948"/>
              <a:gd name="connsiteY1" fmla="*/ 1041400 h 3014134"/>
              <a:gd name="connsiteX2" fmla="*/ 150647 w 2304948"/>
              <a:gd name="connsiteY2" fmla="*/ 2294467 h 3014134"/>
              <a:gd name="connsiteX3" fmla="*/ 2284247 w 2304948"/>
              <a:gd name="connsiteY3" fmla="*/ 0 h 3014134"/>
              <a:gd name="connsiteX0" fmla="*/ 2284247 w 2304948"/>
              <a:gd name="connsiteY0" fmla="*/ 3014134 h 3014134"/>
              <a:gd name="connsiteX1" fmla="*/ 506247 w 2304948"/>
              <a:gd name="connsiteY1" fmla="*/ 1041400 h 3014134"/>
              <a:gd name="connsiteX2" fmla="*/ 150647 w 2304948"/>
              <a:gd name="connsiteY2" fmla="*/ 2294467 h 3014134"/>
              <a:gd name="connsiteX3" fmla="*/ 2284247 w 2304948"/>
              <a:gd name="connsiteY3" fmla="*/ 0 h 3014134"/>
              <a:gd name="connsiteX0" fmla="*/ 2276607 w 2297308"/>
              <a:gd name="connsiteY0" fmla="*/ 3014134 h 3014134"/>
              <a:gd name="connsiteX1" fmla="*/ 498607 w 2297308"/>
              <a:gd name="connsiteY1" fmla="*/ 1041400 h 3014134"/>
              <a:gd name="connsiteX2" fmla="*/ 143007 w 2297308"/>
              <a:gd name="connsiteY2" fmla="*/ 2294467 h 3014134"/>
              <a:gd name="connsiteX3" fmla="*/ 2276607 w 2297308"/>
              <a:gd name="connsiteY3" fmla="*/ 0 h 3014134"/>
              <a:gd name="connsiteX0" fmla="*/ 2266005 w 2286706"/>
              <a:gd name="connsiteY0" fmla="*/ 3014134 h 3014134"/>
              <a:gd name="connsiteX1" fmla="*/ 488005 w 2286706"/>
              <a:gd name="connsiteY1" fmla="*/ 1041400 h 3014134"/>
              <a:gd name="connsiteX2" fmla="*/ 132405 w 2286706"/>
              <a:gd name="connsiteY2" fmla="*/ 2294467 h 3014134"/>
              <a:gd name="connsiteX3" fmla="*/ 2266005 w 2286706"/>
              <a:gd name="connsiteY3" fmla="*/ 0 h 3014134"/>
              <a:gd name="connsiteX0" fmla="*/ 2286230 w 2306931"/>
              <a:gd name="connsiteY0" fmla="*/ 3014134 h 3014134"/>
              <a:gd name="connsiteX1" fmla="*/ 508230 w 2306931"/>
              <a:gd name="connsiteY1" fmla="*/ 1041400 h 3014134"/>
              <a:gd name="connsiteX2" fmla="*/ 152630 w 2306931"/>
              <a:gd name="connsiteY2" fmla="*/ 2294467 h 3014134"/>
              <a:gd name="connsiteX3" fmla="*/ 2286230 w 2306931"/>
              <a:gd name="connsiteY3" fmla="*/ 0 h 3014134"/>
              <a:gd name="connsiteX0" fmla="*/ 2300907 w 2321608"/>
              <a:gd name="connsiteY0" fmla="*/ 3014134 h 3014134"/>
              <a:gd name="connsiteX1" fmla="*/ 522907 w 2321608"/>
              <a:gd name="connsiteY1" fmla="*/ 1041400 h 3014134"/>
              <a:gd name="connsiteX2" fmla="*/ 167307 w 2321608"/>
              <a:gd name="connsiteY2" fmla="*/ 2294467 h 3014134"/>
              <a:gd name="connsiteX3" fmla="*/ 2300907 w 2321608"/>
              <a:gd name="connsiteY3" fmla="*/ 0 h 3014134"/>
              <a:gd name="connsiteX0" fmla="*/ 2315833 w 2336841"/>
              <a:gd name="connsiteY0" fmla="*/ 3014134 h 3014134"/>
              <a:gd name="connsiteX1" fmla="*/ 537833 w 2336841"/>
              <a:gd name="connsiteY1" fmla="*/ 1041400 h 3014134"/>
              <a:gd name="connsiteX2" fmla="*/ 182233 w 2336841"/>
              <a:gd name="connsiteY2" fmla="*/ 2294467 h 3014134"/>
              <a:gd name="connsiteX3" fmla="*/ 2315833 w 2336841"/>
              <a:gd name="connsiteY3" fmla="*/ 0 h 3014134"/>
              <a:gd name="connsiteX0" fmla="*/ 2330775 w 2352100"/>
              <a:gd name="connsiteY0" fmla="*/ 3014134 h 3014134"/>
              <a:gd name="connsiteX1" fmla="*/ 552775 w 2352100"/>
              <a:gd name="connsiteY1" fmla="*/ 1041400 h 3014134"/>
              <a:gd name="connsiteX2" fmla="*/ 197175 w 2352100"/>
              <a:gd name="connsiteY2" fmla="*/ 2294467 h 3014134"/>
              <a:gd name="connsiteX3" fmla="*/ 2330775 w 2352100"/>
              <a:gd name="connsiteY3" fmla="*/ 0 h 3014134"/>
              <a:gd name="connsiteX0" fmla="*/ 2356955 w 2378857"/>
              <a:gd name="connsiteY0" fmla="*/ 3014134 h 3014134"/>
              <a:gd name="connsiteX1" fmla="*/ 578955 w 2378857"/>
              <a:gd name="connsiteY1" fmla="*/ 1041400 h 3014134"/>
              <a:gd name="connsiteX2" fmla="*/ 223355 w 2378857"/>
              <a:gd name="connsiteY2" fmla="*/ 2294467 h 3014134"/>
              <a:gd name="connsiteX3" fmla="*/ 2356955 w 2378857"/>
              <a:gd name="connsiteY3" fmla="*/ 0 h 3014134"/>
              <a:gd name="connsiteX0" fmla="*/ 2390659 w 2413349"/>
              <a:gd name="connsiteY0" fmla="*/ 3014134 h 3014134"/>
              <a:gd name="connsiteX1" fmla="*/ 612659 w 2413349"/>
              <a:gd name="connsiteY1" fmla="*/ 1041400 h 3014134"/>
              <a:gd name="connsiteX2" fmla="*/ 257059 w 2413349"/>
              <a:gd name="connsiteY2" fmla="*/ 2294467 h 3014134"/>
              <a:gd name="connsiteX3" fmla="*/ 2390659 w 2413349"/>
              <a:gd name="connsiteY3" fmla="*/ 0 h 3014134"/>
              <a:gd name="connsiteX0" fmla="*/ 2390659 w 2405166"/>
              <a:gd name="connsiteY0" fmla="*/ 3014134 h 3014134"/>
              <a:gd name="connsiteX1" fmla="*/ 612659 w 2405166"/>
              <a:gd name="connsiteY1" fmla="*/ 1041400 h 3014134"/>
              <a:gd name="connsiteX2" fmla="*/ 257059 w 2405166"/>
              <a:gd name="connsiteY2" fmla="*/ 2294467 h 3014134"/>
              <a:gd name="connsiteX3" fmla="*/ 2390659 w 2405166"/>
              <a:gd name="connsiteY3" fmla="*/ 0 h 3014134"/>
              <a:gd name="connsiteX0" fmla="*/ 2371930 w 2386437"/>
              <a:gd name="connsiteY0" fmla="*/ 3014134 h 3014134"/>
              <a:gd name="connsiteX1" fmla="*/ 593930 w 2386437"/>
              <a:gd name="connsiteY1" fmla="*/ 1041400 h 3014134"/>
              <a:gd name="connsiteX2" fmla="*/ 238330 w 2386437"/>
              <a:gd name="connsiteY2" fmla="*/ 2294467 h 3014134"/>
              <a:gd name="connsiteX3" fmla="*/ 2371930 w 2386437"/>
              <a:gd name="connsiteY3" fmla="*/ 0 h 3014134"/>
              <a:gd name="connsiteX0" fmla="*/ 2390659 w 2405166"/>
              <a:gd name="connsiteY0" fmla="*/ 3014134 h 3014134"/>
              <a:gd name="connsiteX1" fmla="*/ 612659 w 2405166"/>
              <a:gd name="connsiteY1" fmla="*/ 1041400 h 3014134"/>
              <a:gd name="connsiteX2" fmla="*/ 257059 w 2405166"/>
              <a:gd name="connsiteY2" fmla="*/ 2294467 h 3014134"/>
              <a:gd name="connsiteX3" fmla="*/ 2390659 w 2405166"/>
              <a:gd name="connsiteY3" fmla="*/ 0 h 3014134"/>
              <a:gd name="connsiteX0" fmla="*/ 2390659 w 2405166"/>
              <a:gd name="connsiteY0" fmla="*/ 3014134 h 3014134"/>
              <a:gd name="connsiteX1" fmla="*/ 612659 w 2405166"/>
              <a:gd name="connsiteY1" fmla="*/ 1041400 h 3014134"/>
              <a:gd name="connsiteX2" fmla="*/ 257059 w 2405166"/>
              <a:gd name="connsiteY2" fmla="*/ 2294467 h 3014134"/>
              <a:gd name="connsiteX3" fmla="*/ 2390659 w 2405166"/>
              <a:gd name="connsiteY3" fmla="*/ 0 h 3014134"/>
              <a:gd name="connsiteX0" fmla="*/ 2390659 w 2405166"/>
              <a:gd name="connsiteY0" fmla="*/ 3014134 h 3014134"/>
              <a:gd name="connsiteX1" fmla="*/ 612659 w 2405166"/>
              <a:gd name="connsiteY1" fmla="*/ 1041400 h 3014134"/>
              <a:gd name="connsiteX2" fmla="*/ 257059 w 2405166"/>
              <a:gd name="connsiteY2" fmla="*/ 2294467 h 3014134"/>
              <a:gd name="connsiteX3" fmla="*/ 2390659 w 2405166"/>
              <a:gd name="connsiteY3" fmla="*/ 0 h 3014134"/>
              <a:gd name="connsiteX0" fmla="*/ 2375675 w 2390182"/>
              <a:gd name="connsiteY0" fmla="*/ 3014134 h 3014134"/>
              <a:gd name="connsiteX1" fmla="*/ 597675 w 2390182"/>
              <a:gd name="connsiteY1" fmla="*/ 1041400 h 3014134"/>
              <a:gd name="connsiteX2" fmla="*/ 242075 w 2390182"/>
              <a:gd name="connsiteY2" fmla="*/ 2294467 h 3014134"/>
              <a:gd name="connsiteX3" fmla="*/ 2375675 w 2390182"/>
              <a:gd name="connsiteY3" fmla="*/ 0 h 3014134"/>
              <a:gd name="connsiteX0" fmla="*/ 2360699 w 2375206"/>
              <a:gd name="connsiteY0" fmla="*/ 3014134 h 3014134"/>
              <a:gd name="connsiteX1" fmla="*/ 582699 w 2375206"/>
              <a:gd name="connsiteY1" fmla="*/ 1041400 h 3014134"/>
              <a:gd name="connsiteX2" fmla="*/ 227099 w 2375206"/>
              <a:gd name="connsiteY2" fmla="*/ 2294467 h 3014134"/>
              <a:gd name="connsiteX3" fmla="*/ 2360699 w 2375206"/>
              <a:gd name="connsiteY3" fmla="*/ 0 h 3014134"/>
              <a:gd name="connsiteX0" fmla="*/ 2330776 w 2345283"/>
              <a:gd name="connsiteY0" fmla="*/ 3014134 h 3014134"/>
              <a:gd name="connsiteX1" fmla="*/ 552776 w 2345283"/>
              <a:gd name="connsiteY1" fmla="*/ 1041400 h 3014134"/>
              <a:gd name="connsiteX2" fmla="*/ 197176 w 2345283"/>
              <a:gd name="connsiteY2" fmla="*/ 2294467 h 3014134"/>
              <a:gd name="connsiteX3" fmla="*/ 2330776 w 2345283"/>
              <a:gd name="connsiteY3" fmla="*/ 0 h 3014134"/>
              <a:gd name="connsiteX0" fmla="*/ 2277666 w 2290414"/>
              <a:gd name="connsiteY0" fmla="*/ 3014134 h 3014134"/>
              <a:gd name="connsiteX1" fmla="*/ 499666 w 2290414"/>
              <a:gd name="connsiteY1" fmla="*/ 1041400 h 3014134"/>
              <a:gd name="connsiteX2" fmla="*/ 152533 w 2290414"/>
              <a:gd name="connsiteY2" fmla="*/ 2226733 h 3014134"/>
              <a:gd name="connsiteX3" fmla="*/ 2277666 w 2290414"/>
              <a:gd name="connsiteY3" fmla="*/ 0 h 3014134"/>
              <a:gd name="connsiteX0" fmla="*/ 2311256 w 2324004"/>
              <a:gd name="connsiteY0" fmla="*/ 3014134 h 3014134"/>
              <a:gd name="connsiteX1" fmla="*/ 533256 w 2324004"/>
              <a:gd name="connsiteY1" fmla="*/ 1041400 h 3014134"/>
              <a:gd name="connsiteX2" fmla="*/ 186123 w 2324004"/>
              <a:gd name="connsiteY2" fmla="*/ 2226733 h 3014134"/>
              <a:gd name="connsiteX3" fmla="*/ 2311256 w 2324004"/>
              <a:gd name="connsiteY3" fmla="*/ 0 h 3014134"/>
              <a:gd name="connsiteX0" fmla="*/ 2339730 w 2353544"/>
              <a:gd name="connsiteY0" fmla="*/ 3014134 h 3014134"/>
              <a:gd name="connsiteX1" fmla="*/ 561730 w 2353544"/>
              <a:gd name="connsiteY1" fmla="*/ 1041400 h 3014134"/>
              <a:gd name="connsiteX2" fmla="*/ 214597 w 2353544"/>
              <a:gd name="connsiteY2" fmla="*/ 2226733 h 3014134"/>
              <a:gd name="connsiteX3" fmla="*/ 2339730 w 2353544"/>
              <a:gd name="connsiteY3" fmla="*/ 0 h 3014134"/>
              <a:gd name="connsiteX0" fmla="*/ 2347702 w 2361810"/>
              <a:gd name="connsiteY0" fmla="*/ 3014134 h 3014134"/>
              <a:gd name="connsiteX1" fmla="*/ 569702 w 2361810"/>
              <a:gd name="connsiteY1" fmla="*/ 1041400 h 3014134"/>
              <a:gd name="connsiteX2" fmla="*/ 222569 w 2361810"/>
              <a:gd name="connsiteY2" fmla="*/ 2226733 h 3014134"/>
              <a:gd name="connsiteX3" fmla="*/ 2347702 w 2361810"/>
              <a:gd name="connsiteY3" fmla="*/ 0 h 3014134"/>
            </a:gdLst>
            <a:ahLst/>
            <a:cxnLst>
              <a:cxn ang="0">
                <a:pos x="connsiteX0" y="connsiteY0"/>
              </a:cxn>
              <a:cxn ang="0">
                <a:pos x="connsiteX1" y="connsiteY1"/>
              </a:cxn>
              <a:cxn ang="0">
                <a:pos x="connsiteX2" y="connsiteY2"/>
              </a:cxn>
              <a:cxn ang="0">
                <a:pos x="connsiteX3" y="connsiteY3"/>
              </a:cxn>
            </a:cxnLst>
            <a:rect l="l" t="t" r="r" b="b"/>
            <a:pathLst>
              <a:path w="2361810" h="3014134">
                <a:moveTo>
                  <a:pt x="2347702" y="3014134"/>
                </a:moveTo>
                <a:cubicBezTo>
                  <a:pt x="2518446" y="1732844"/>
                  <a:pt x="1093224" y="935567"/>
                  <a:pt x="569702" y="1041400"/>
                </a:cubicBezTo>
                <a:cubicBezTo>
                  <a:pt x="46180" y="1147233"/>
                  <a:pt x="-217698" y="2247900"/>
                  <a:pt x="222569" y="2226733"/>
                </a:cubicBezTo>
                <a:cubicBezTo>
                  <a:pt x="662836" y="2205566"/>
                  <a:pt x="2301135" y="1733549"/>
                  <a:pt x="2347702" y="0"/>
                </a:cubicBezTo>
              </a:path>
            </a:pathLst>
          </a:custGeom>
          <a:noFill/>
          <a:ln w="57150">
            <a:solidFill>
              <a:srgbClr val="92D050"/>
            </a:solidFill>
            <a:prstDash val="solid"/>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sp>
        <p:nvSpPr>
          <p:cNvPr id="54" name="圆角矩形 53"/>
          <p:cNvSpPr/>
          <p:nvPr/>
        </p:nvSpPr>
        <p:spPr bwMode="gray">
          <a:xfrm>
            <a:off x="5280005" y="3023243"/>
            <a:ext cx="6337575" cy="364249"/>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Description</a:t>
            </a:r>
          </a:p>
        </p:txBody>
      </p:sp>
      <p:sp>
        <p:nvSpPr>
          <p:cNvPr id="55" name="圆角矩形 54"/>
          <p:cNvSpPr/>
          <p:nvPr/>
        </p:nvSpPr>
        <p:spPr bwMode="gray">
          <a:xfrm>
            <a:off x="5280005" y="3440039"/>
            <a:ext cx="6337575" cy="248062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1800"/>
              </a:lnSpc>
              <a:spcAft>
                <a:spcPts val="600"/>
              </a:spcAft>
              <a:buFont typeface="Arial" panose="020B0604020202020204" pitchFamily="34" charset="0"/>
              <a:buChar char="•"/>
            </a:pPr>
            <a:r>
              <a:rPr lang="en-US" sz="1400" dirty="0">
                <a:solidFill>
                  <a:prstClr val="black"/>
                </a:solidFill>
              </a:rPr>
              <a:t>Configure both local Internet access and centralized Internet access on the SD-WAN network.</a:t>
            </a:r>
          </a:p>
          <a:p>
            <a:pPr marL="285750" indent="-200025" fontAlgn="ctr">
              <a:lnSpc>
                <a:spcPts val="1800"/>
              </a:lnSpc>
              <a:spcAft>
                <a:spcPts val="600"/>
              </a:spcAft>
              <a:buFont typeface="Arial" panose="020B0604020202020204" pitchFamily="34" charset="0"/>
              <a:buChar char="•"/>
            </a:pPr>
            <a:r>
              <a:rPr lang="en-US" sz="1400" dirty="0">
                <a:solidFill>
                  <a:prstClr val="black"/>
                </a:solidFill>
              </a:rPr>
              <a:t>Local Internet access is configured at the centralized Internet access site, where all traffic is routed out in local Internet access mode.</a:t>
            </a:r>
          </a:p>
          <a:p>
            <a:pPr marL="285750" indent="-200025" fontAlgn="ctr">
              <a:lnSpc>
                <a:spcPts val="1800"/>
              </a:lnSpc>
              <a:spcAft>
                <a:spcPts val="600"/>
              </a:spcAft>
              <a:buFont typeface="Arial" panose="020B0604020202020204" pitchFamily="34" charset="0"/>
              <a:buChar char="•"/>
            </a:pPr>
            <a:r>
              <a:rPr lang="en-US" sz="1400" dirty="0">
                <a:solidFill>
                  <a:prstClr val="black"/>
                </a:solidFill>
              </a:rPr>
              <a:t>Local Internet access is enabled at other sites and is configured for specified applications.</a:t>
            </a:r>
          </a:p>
          <a:p>
            <a:pPr marL="285750" indent="-200025" fontAlgn="ctr">
              <a:lnSpc>
                <a:spcPts val="1800"/>
              </a:lnSpc>
              <a:spcAft>
                <a:spcPts val="600"/>
              </a:spcAft>
              <a:buFont typeface="Arial" panose="020B0604020202020204" pitchFamily="34" charset="0"/>
              <a:buChar char="•"/>
            </a:pPr>
            <a:r>
              <a:rPr lang="en-US" sz="1400" dirty="0">
                <a:solidFill>
                  <a:prstClr val="black"/>
                </a:solidFill>
              </a:rPr>
              <a:t>By default, Internet access traffic is routed out through the centralized Internet access site, and specific experience-sensitive service traffic is directly transmitted to the Internet through the local WAN-side link.</a:t>
            </a:r>
          </a:p>
        </p:txBody>
      </p:sp>
      <p:sp>
        <p:nvSpPr>
          <p:cNvPr id="56" name="圆角矩形 55"/>
          <p:cNvSpPr/>
          <p:nvPr/>
        </p:nvSpPr>
        <p:spPr bwMode="gray">
          <a:xfrm>
            <a:off x="5280005" y="1594102"/>
            <a:ext cx="6337575" cy="364249"/>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Application scenario</a:t>
            </a:r>
          </a:p>
        </p:txBody>
      </p:sp>
      <p:sp>
        <p:nvSpPr>
          <p:cNvPr id="57" name="圆角矩形 56"/>
          <p:cNvSpPr/>
          <p:nvPr/>
        </p:nvSpPr>
        <p:spPr bwMode="gray">
          <a:xfrm>
            <a:off x="5280005" y="2010899"/>
            <a:ext cx="6337575" cy="818803"/>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1800"/>
              </a:lnSpc>
              <a:spcAft>
                <a:spcPts val="600"/>
              </a:spcAft>
              <a:buFont typeface="Arial" panose="020B0604020202020204" pitchFamily="34" charset="0"/>
              <a:buChar char="•"/>
            </a:pPr>
            <a:r>
              <a:rPr lang="en-US" sz="1400" dirty="0">
                <a:solidFill>
                  <a:prstClr val="black"/>
                </a:solidFill>
              </a:rPr>
              <a:t>This mode applies to the scenario where a site has Internet access links, most Internet access traffic needs to be centrally managed, and traffic of some applications can be directly routed out to meet SLA requirements.</a:t>
            </a:r>
          </a:p>
        </p:txBody>
      </p:sp>
      <p:sp>
        <p:nvSpPr>
          <p:cNvPr id="3" name="任意多边形 2"/>
          <p:cNvSpPr/>
          <p:nvPr/>
        </p:nvSpPr>
        <p:spPr bwMode="gray">
          <a:xfrm rot="21208244">
            <a:off x="3498175" y="1963684"/>
            <a:ext cx="265573" cy="3011647"/>
          </a:xfrm>
          <a:custGeom>
            <a:avLst/>
            <a:gdLst>
              <a:gd name="connsiteX0" fmla="*/ 1623 w 265573"/>
              <a:gd name="connsiteY0" fmla="*/ 2912883 h 2912883"/>
              <a:gd name="connsiteX1" fmla="*/ 39330 w 265573"/>
              <a:gd name="connsiteY1" fmla="*/ 857839 h 2912883"/>
              <a:gd name="connsiteX2" fmla="*/ 265573 w 265573"/>
              <a:gd name="connsiteY2" fmla="*/ 0 h 2912883"/>
            </a:gdLst>
            <a:ahLst/>
            <a:cxnLst>
              <a:cxn ang="0">
                <a:pos x="connsiteX0" y="connsiteY0"/>
              </a:cxn>
              <a:cxn ang="0">
                <a:pos x="connsiteX1" y="connsiteY1"/>
              </a:cxn>
              <a:cxn ang="0">
                <a:pos x="connsiteX2" y="connsiteY2"/>
              </a:cxn>
            </a:cxnLst>
            <a:rect l="l" t="t" r="r" b="b"/>
            <a:pathLst>
              <a:path w="265573" h="2912883">
                <a:moveTo>
                  <a:pt x="1623" y="2912883"/>
                </a:moveTo>
                <a:cubicBezTo>
                  <a:pt x="-1520" y="2128101"/>
                  <a:pt x="-4662" y="1343319"/>
                  <a:pt x="39330" y="857839"/>
                </a:cubicBezTo>
                <a:cubicBezTo>
                  <a:pt x="83322" y="372358"/>
                  <a:pt x="174447" y="186179"/>
                  <a:pt x="265573" y="0"/>
                </a:cubicBezTo>
              </a:path>
            </a:pathLst>
          </a:custGeom>
          <a:noFill/>
          <a:ln w="57150">
            <a:solidFill>
              <a:srgbClr val="FFC00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sp>
        <p:nvSpPr>
          <p:cNvPr id="40" name="五边形 2">
            <a:extLst>
              <a:ext uri="{FF2B5EF4-FFF2-40B4-BE49-F238E27FC236}">
                <a16:creationId xmlns="" xmlns:a16="http://schemas.microsoft.com/office/drawing/2014/main" id="{D0373CE1-7839-44CE-B1C6-85A472EF7999}"/>
              </a:ext>
            </a:extLst>
          </p:cNvPr>
          <p:cNvSpPr/>
          <p:nvPr/>
        </p:nvSpPr>
        <p:spPr bwMode="gray">
          <a:xfrm>
            <a:off x="7414260" y="88791"/>
            <a:ext cx="2214188" cy="25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sym typeface="Huawei Sans" panose="020C0503030203020204" pitchFamily="34" charset="0"/>
              </a:rPr>
              <a:t>Internet Access Design</a:t>
            </a:r>
          </a:p>
        </p:txBody>
      </p:sp>
      <p:sp>
        <p:nvSpPr>
          <p:cNvPr id="41" name="燕尾形 3">
            <a:extLst>
              <a:ext uri="{FF2B5EF4-FFF2-40B4-BE49-F238E27FC236}">
                <a16:creationId xmlns="" xmlns:a16="http://schemas.microsoft.com/office/drawing/2014/main" id="{A4AE7CA3-3435-44FA-9DD0-098AD6FE61DD}"/>
              </a:ext>
            </a:extLst>
          </p:cNvPr>
          <p:cNvSpPr/>
          <p:nvPr/>
        </p:nvSpPr>
        <p:spPr bwMode="gray">
          <a:xfrm>
            <a:off x="9534900" y="88791"/>
            <a:ext cx="2214188"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Legacy Site Access Design</a:t>
            </a:r>
          </a:p>
        </p:txBody>
      </p:sp>
      <p:sp>
        <p:nvSpPr>
          <p:cNvPr id="48" name="Freeform 159">
            <a:extLst>
              <a:ext uri="{FF2B5EF4-FFF2-40B4-BE49-F238E27FC236}">
                <a16:creationId xmlns="" xmlns:a16="http://schemas.microsoft.com/office/drawing/2014/main" id="{8C78DB60-5676-432A-B740-F2B07BE2F588}"/>
              </a:ext>
            </a:extLst>
          </p:cNvPr>
          <p:cNvSpPr/>
          <p:nvPr/>
        </p:nvSpPr>
        <p:spPr bwMode="gray">
          <a:xfrm flipH="1">
            <a:off x="2808711" y="2608446"/>
            <a:ext cx="1115783" cy="6037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dirty="0">
                <a:solidFill>
                  <a:prstClr val="black"/>
                </a:solidFill>
              </a:rPr>
              <a:t>Internet</a:t>
            </a:r>
          </a:p>
        </p:txBody>
      </p:sp>
      <p:sp>
        <p:nvSpPr>
          <p:cNvPr id="58" name="Freeform 159">
            <a:extLst>
              <a:ext uri="{FF2B5EF4-FFF2-40B4-BE49-F238E27FC236}">
                <a16:creationId xmlns="" xmlns:a16="http://schemas.microsoft.com/office/drawing/2014/main" id="{4DE9BE60-E961-46EA-AF8C-BFB33E288366}"/>
              </a:ext>
            </a:extLst>
          </p:cNvPr>
          <p:cNvSpPr/>
          <p:nvPr/>
        </p:nvSpPr>
        <p:spPr bwMode="gray">
          <a:xfrm flipH="1">
            <a:off x="950964" y="2608446"/>
            <a:ext cx="1115783" cy="6037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dirty="0">
                <a:solidFill>
                  <a:prstClr val="black"/>
                </a:solidFill>
              </a:rPr>
              <a:t>MPLS</a:t>
            </a:r>
          </a:p>
        </p:txBody>
      </p:sp>
    </p:spTree>
    <p:extLst>
      <p:ext uri="{BB962C8B-B14F-4D97-AF65-F5344CB8AC3E}">
        <p14:creationId xmlns:p14="http://schemas.microsoft.com/office/powerpoint/2010/main" val="4036262517"/>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t>Internet Access Link Reliability</a:t>
            </a:r>
          </a:p>
        </p:txBody>
      </p:sp>
      <p:sp>
        <p:nvSpPr>
          <p:cNvPr id="80" name="矩形 79"/>
          <p:cNvSpPr/>
          <p:nvPr/>
        </p:nvSpPr>
        <p:spPr bwMode="gray">
          <a:xfrm>
            <a:off x="5577026" y="1067551"/>
            <a:ext cx="6038524" cy="4478149"/>
          </a:xfrm>
          <a:prstGeom prst="rect">
            <a:avLst/>
          </a:prstGeom>
        </p:spPr>
        <p:txBody>
          <a:bodyPr wrap="square">
            <a:spAutoFit/>
          </a:bodyPr>
          <a:lstStyle/>
          <a:p>
            <a:pPr marL="284400" indent="-284400" fontAlgn="ctr">
              <a:lnSpc>
                <a:spcPts val="2200"/>
              </a:lnSpc>
              <a:spcAft>
                <a:spcPts val="600"/>
              </a:spcAft>
              <a:buFont typeface="Arial" panose="020B0604020202020204" pitchFamily="34" charset="0"/>
              <a:buChar char="•"/>
            </a:pPr>
            <a:r>
              <a:rPr lang="en-US" b="1" dirty="0">
                <a:solidFill>
                  <a:srgbClr val="333333"/>
                </a:solidFill>
                <a:latin typeface="Huawei Sans" panose="020C0503030203020204" pitchFamily="34" charset="0"/>
              </a:rPr>
              <a:t>Standby link solution design:</a:t>
            </a:r>
          </a:p>
          <a:p>
            <a:pPr marL="542925" lvl="1" indent="-247650" defTabSz="914034" fontAlgn="ctr">
              <a:lnSpc>
                <a:spcPts val="2200"/>
              </a:lnSpc>
              <a:spcBef>
                <a:spcPts val="792"/>
              </a:spcBef>
              <a:spcAft>
                <a:spcPts val="600"/>
              </a:spcAft>
              <a:buSzPct val="50000"/>
              <a:buFont typeface="Wingdings" panose="05000000000000000000" pitchFamily="2" charset="2"/>
              <a:buChar char=""/>
            </a:pPr>
            <a:r>
              <a:rPr lang="en-US" sz="1600" dirty="0">
                <a:solidFill>
                  <a:prstClr val="black"/>
                </a:solidFill>
                <a:latin typeface="Huawei Sans" panose="020C0503030203020204" pitchFamily="34" charset="0"/>
                <a:cs typeface="Huawei Sans" panose="020C0503030203020204" pitchFamily="34" charset="0"/>
              </a:rPr>
              <a:t>Links for Internet access are configured on a per-site basis. A maximum of three WAN links can be configured for Site-to-Internet access.</a:t>
            </a:r>
          </a:p>
          <a:p>
            <a:pPr marL="542925" lvl="1" indent="-247650" defTabSz="914034" fontAlgn="ctr">
              <a:lnSpc>
                <a:spcPts val="2200"/>
              </a:lnSpc>
              <a:spcBef>
                <a:spcPts val="792"/>
              </a:spcBef>
              <a:spcAft>
                <a:spcPts val="600"/>
              </a:spcAft>
              <a:buSzPct val="50000"/>
              <a:buFont typeface="Wingdings" panose="05000000000000000000" pitchFamily="2" charset="2"/>
              <a:buChar char=""/>
            </a:pPr>
            <a:r>
              <a:rPr lang="en-US" sz="1600" dirty="0">
                <a:solidFill>
                  <a:prstClr val="black"/>
                </a:solidFill>
                <a:latin typeface="Huawei Sans" panose="020C0503030203020204" pitchFamily="34" charset="0"/>
                <a:cs typeface="Huawei Sans" panose="020C0503030203020204" pitchFamily="34" charset="0"/>
              </a:rPr>
              <a:t>A priority is configured for each WAN link. Currently, each link has a unique priority. That is, only one WAN link is used as the active link for accessing the Internet at a time.</a:t>
            </a:r>
          </a:p>
          <a:p>
            <a:pPr marL="542925" lvl="1" indent="-247650" defTabSz="914034" fontAlgn="ctr">
              <a:lnSpc>
                <a:spcPts val="2200"/>
              </a:lnSpc>
              <a:spcBef>
                <a:spcPts val="792"/>
              </a:spcBef>
              <a:spcAft>
                <a:spcPts val="600"/>
              </a:spcAft>
              <a:buSzPct val="50000"/>
              <a:buFont typeface="Wingdings" panose="05000000000000000000" pitchFamily="2" charset="2"/>
              <a:buChar char=""/>
            </a:pPr>
            <a:r>
              <a:rPr lang="en-US" sz="1600" dirty="0">
                <a:solidFill>
                  <a:prstClr val="black"/>
                </a:solidFill>
                <a:latin typeface="Huawei Sans" panose="020C0503030203020204" pitchFamily="34" charset="0"/>
                <a:cs typeface="Huawei Sans" panose="020C0503030203020204" pitchFamily="34" charset="0"/>
              </a:rPr>
              <a:t>When a WAN link with the highest priority fails, traffic to the Internet is automatically switched to the link with the second highest priority.</a:t>
            </a:r>
          </a:p>
          <a:p>
            <a:pPr marL="542925" lvl="1" indent="-247650" defTabSz="914034" fontAlgn="ctr">
              <a:lnSpc>
                <a:spcPts val="2200"/>
              </a:lnSpc>
              <a:spcBef>
                <a:spcPts val="792"/>
              </a:spcBef>
              <a:spcAft>
                <a:spcPts val="600"/>
              </a:spcAft>
              <a:buSzPct val="50000"/>
              <a:buFont typeface="Wingdings" panose="05000000000000000000" pitchFamily="2" charset="2"/>
              <a:buChar char=""/>
            </a:pPr>
            <a:r>
              <a:rPr lang="en-US" sz="1600" dirty="0">
                <a:solidFill>
                  <a:prstClr val="black"/>
                </a:solidFill>
                <a:latin typeface="Huawei Sans" panose="020C0503030203020204" pitchFamily="34" charset="0"/>
                <a:cs typeface="Huawei Sans" panose="020C0503030203020204" pitchFamily="34" charset="0"/>
              </a:rPr>
              <a:t>The standby link and hybrid Internet access mode can be used together.</a:t>
            </a:r>
          </a:p>
        </p:txBody>
      </p:sp>
      <p:cxnSp>
        <p:nvCxnSpPr>
          <p:cNvPr id="77" name="直接连接符 76"/>
          <p:cNvCxnSpPr>
            <a:cxnSpLocks/>
            <a:stCxn id="31" idx="1"/>
          </p:cNvCxnSpPr>
          <p:nvPr/>
        </p:nvCxnSpPr>
        <p:spPr bwMode="gray">
          <a:xfrm flipH="1" flipV="1">
            <a:off x="3076884" y="1904214"/>
            <a:ext cx="61418" cy="71791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78" name="图片 7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806884" y="1483352"/>
            <a:ext cx="540000" cy="442800"/>
          </a:xfrm>
          <a:prstGeom prst="rect">
            <a:avLst/>
          </a:prstGeom>
        </p:spPr>
      </p:pic>
      <p:pic>
        <p:nvPicPr>
          <p:cNvPr id="83" name="图片 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000770" y="4186265"/>
            <a:ext cx="490909" cy="402545"/>
          </a:xfrm>
          <a:prstGeom prst="rect">
            <a:avLst/>
          </a:prstGeom>
        </p:spPr>
      </p:pic>
      <p:sp>
        <p:nvSpPr>
          <p:cNvPr id="84" name="文本框 83"/>
          <p:cNvSpPr txBox="1"/>
          <p:nvPr/>
        </p:nvSpPr>
        <p:spPr bwMode="gray">
          <a:xfrm>
            <a:off x="3403426" y="4233648"/>
            <a:ext cx="753732" cy="307777"/>
          </a:xfrm>
          <a:prstGeom prst="rect">
            <a:avLst/>
          </a:prstGeom>
          <a:noFill/>
        </p:spPr>
        <p:txBody>
          <a:bodyPr wrap="none" rtlCol="0">
            <a:spAutoFit/>
          </a:bodyPr>
          <a:lstStyle/>
          <a:p>
            <a:pPr fontAlgn="ctr"/>
            <a:r>
              <a:rPr lang="en-US" sz="1400" b="1" dirty="0">
                <a:solidFill>
                  <a:prstClr val="black"/>
                </a:solidFill>
                <a:latin typeface="Huawei Sans" panose="020C0503030203020204" pitchFamily="34" charset="0"/>
              </a:rPr>
              <a:t>EDGE2</a:t>
            </a:r>
          </a:p>
        </p:txBody>
      </p:sp>
      <p:pic>
        <p:nvPicPr>
          <p:cNvPr id="87" name="图片 86" descr="PC.png"/>
          <p:cNvPicPr>
            <a:picLocks noChangeAspect="1"/>
          </p:cNvPicPr>
          <p:nvPr/>
        </p:nvPicPr>
        <p:blipFill>
          <a:blip r:embed="rId5" cstate="print"/>
          <a:stretch>
            <a:fillRect/>
          </a:stretch>
        </p:blipFill>
        <p:spPr bwMode="gray">
          <a:xfrm>
            <a:off x="3023471" y="5001429"/>
            <a:ext cx="445506" cy="342149"/>
          </a:xfrm>
          <a:prstGeom prst="rect">
            <a:avLst/>
          </a:prstGeom>
        </p:spPr>
      </p:pic>
      <p:sp>
        <p:nvSpPr>
          <p:cNvPr id="88" name="圆角矩形 87"/>
          <p:cNvSpPr/>
          <p:nvPr/>
        </p:nvSpPr>
        <p:spPr bwMode="gray">
          <a:xfrm>
            <a:off x="2397771" y="4007189"/>
            <a:ext cx="1696907" cy="176252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prstClr val="black">
                  <a:lumMod val="75000"/>
                  <a:lumOff val="25000"/>
                </a:prstClr>
              </a:solidFill>
            </a:endParaRPr>
          </a:p>
        </p:txBody>
      </p:sp>
      <p:sp>
        <p:nvSpPr>
          <p:cNvPr id="89" name="文本框 88"/>
          <p:cNvSpPr txBox="1"/>
          <p:nvPr/>
        </p:nvSpPr>
        <p:spPr bwMode="gray">
          <a:xfrm>
            <a:off x="3304414" y="5448420"/>
            <a:ext cx="785793" cy="307777"/>
          </a:xfrm>
          <a:prstGeom prst="rect">
            <a:avLst/>
          </a:prstGeom>
          <a:noFill/>
        </p:spPr>
        <p:txBody>
          <a:bodyPr wrap="none" rtlCol="0">
            <a:spAutoFit/>
          </a:bodyPr>
          <a:lstStyle/>
          <a:p>
            <a:pPr algn="r" fontAlgn="ctr"/>
            <a:r>
              <a:rPr lang="en-US" sz="1400" b="1" dirty="0">
                <a:solidFill>
                  <a:prstClr val="black"/>
                </a:solidFill>
                <a:latin typeface="Huawei Sans" panose="020C0503030203020204" pitchFamily="34" charset="0"/>
              </a:rPr>
              <a:t>Branch</a:t>
            </a:r>
          </a:p>
        </p:txBody>
      </p:sp>
      <p:cxnSp>
        <p:nvCxnSpPr>
          <p:cNvPr id="117" name="直接连接符 116"/>
          <p:cNvCxnSpPr>
            <a:cxnSpLocks/>
            <a:stCxn id="83" idx="0"/>
          </p:cNvCxnSpPr>
          <p:nvPr/>
        </p:nvCxnSpPr>
        <p:spPr bwMode="gray">
          <a:xfrm flipH="1" flipV="1">
            <a:off x="3107360" y="3129650"/>
            <a:ext cx="138865" cy="105661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a:cxnSpLocks/>
            <a:stCxn id="83" idx="0"/>
          </p:cNvCxnSpPr>
          <p:nvPr/>
        </p:nvCxnSpPr>
        <p:spPr bwMode="gray">
          <a:xfrm flipH="1" flipV="1">
            <a:off x="1851309" y="3103904"/>
            <a:ext cx="1394916" cy="108236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cxnSpLocks/>
            <a:stCxn id="83" idx="0"/>
          </p:cNvCxnSpPr>
          <p:nvPr/>
        </p:nvCxnSpPr>
        <p:spPr bwMode="gray">
          <a:xfrm flipV="1">
            <a:off x="3246225" y="3141361"/>
            <a:ext cx="1085315" cy="104490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a:cxnSpLocks/>
            <a:stCxn id="29" idx="1"/>
            <a:endCxn id="78" idx="2"/>
          </p:cNvCxnSpPr>
          <p:nvPr/>
        </p:nvCxnSpPr>
        <p:spPr bwMode="gray">
          <a:xfrm flipV="1">
            <a:off x="1928251" y="1926152"/>
            <a:ext cx="1148633" cy="68426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a:cxnSpLocks/>
            <a:stCxn id="32" idx="0"/>
            <a:endCxn id="78" idx="2"/>
          </p:cNvCxnSpPr>
          <p:nvPr/>
        </p:nvCxnSpPr>
        <p:spPr bwMode="gray">
          <a:xfrm flipH="1" flipV="1">
            <a:off x="3076884" y="1926152"/>
            <a:ext cx="1140903" cy="61149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7" name="任意多边形 16"/>
          <p:cNvSpPr/>
          <p:nvPr/>
        </p:nvSpPr>
        <p:spPr bwMode="gray">
          <a:xfrm>
            <a:off x="3067379" y="1941683"/>
            <a:ext cx="235670" cy="3083449"/>
          </a:xfrm>
          <a:custGeom>
            <a:avLst/>
            <a:gdLst>
              <a:gd name="connsiteX0" fmla="*/ 235670 w 235670"/>
              <a:gd name="connsiteY0" fmla="*/ 3007151 h 3083449"/>
              <a:gd name="connsiteX1" fmla="*/ 197963 w 235670"/>
              <a:gd name="connsiteY1" fmla="*/ 2931736 h 3083449"/>
              <a:gd name="connsiteX2" fmla="*/ 56561 w 235670"/>
              <a:gd name="connsiteY2" fmla="*/ 1640264 h 3083449"/>
              <a:gd name="connsiteX3" fmla="*/ 0 w 235670"/>
              <a:gd name="connsiteY3" fmla="*/ 0 h 3083449"/>
            </a:gdLst>
            <a:ahLst/>
            <a:cxnLst>
              <a:cxn ang="0">
                <a:pos x="connsiteX0" y="connsiteY0"/>
              </a:cxn>
              <a:cxn ang="0">
                <a:pos x="connsiteX1" y="connsiteY1"/>
              </a:cxn>
              <a:cxn ang="0">
                <a:pos x="connsiteX2" y="connsiteY2"/>
              </a:cxn>
              <a:cxn ang="0">
                <a:pos x="connsiteX3" y="connsiteY3"/>
              </a:cxn>
            </a:cxnLst>
            <a:rect l="l" t="t" r="r" b="b"/>
            <a:pathLst>
              <a:path w="235670" h="3083449">
                <a:moveTo>
                  <a:pt x="235670" y="3007151"/>
                </a:moveTo>
                <a:cubicBezTo>
                  <a:pt x="231742" y="3083351"/>
                  <a:pt x="227815" y="3159551"/>
                  <a:pt x="197963" y="2931736"/>
                </a:cubicBezTo>
                <a:cubicBezTo>
                  <a:pt x="168111" y="2703921"/>
                  <a:pt x="89555" y="2128887"/>
                  <a:pt x="56561" y="1640264"/>
                </a:cubicBezTo>
                <a:cubicBezTo>
                  <a:pt x="23567" y="1151641"/>
                  <a:pt x="0" y="0"/>
                  <a:pt x="0" y="0"/>
                </a:cubicBezTo>
              </a:path>
            </a:pathLst>
          </a:custGeom>
          <a:noFill/>
          <a:ln w="57150">
            <a:solidFill>
              <a:schemeClr val="bg1">
                <a:lumMod val="50000"/>
              </a:schemeClr>
            </a:solidFill>
            <a:prstDash val="dash"/>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sp>
        <p:nvSpPr>
          <p:cNvPr id="19" name="任意多边形 18"/>
          <p:cNvSpPr/>
          <p:nvPr/>
        </p:nvSpPr>
        <p:spPr bwMode="gray">
          <a:xfrm>
            <a:off x="3242819" y="1989056"/>
            <a:ext cx="944650" cy="3016168"/>
          </a:xfrm>
          <a:custGeom>
            <a:avLst/>
            <a:gdLst>
              <a:gd name="connsiteX0" fmla="*/ 160256 w 944650"/>
              <a:gd name="connsiteY0" fmla="*/ 2988297 h 3016168"/>
              <a:gd name="connsiteX1" fmla="*/ 150829 w 944650"/>
              <a:gd name="connsiteY1" fmla="*/ 2912882 h 3016168"/>
              <a:gd name="connsiteX2" fmla="*/ 245097 w 944650"/>
              <a:gd name="connsiteY2" fmla="*/ 2149311 h 3016168"/>
              <a:gd name="connsiteX3" fmla="*/ 942680 w 944650"/>
              <a:gd name="connsiteY3" fmla="*/ 1027521 h 3016168"/>
              <a:gd name="connsiteX4" fmla="*/ 0 w 944650"/>
              <a:gd name="connsiteY4" fmla="*/ 0 h 30161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650" h="3016168">
                <a:moveTo>
                  <a:pt x="160256" y="2988297"/>
                </a:moveTo>
                <a:cubicBezTo>
                  <a:pt x="148472" y="3020505"/>
                  <a:pt x="136689" y="3052713"/>
                  <a:pt x="150829" y="2912882"/>
                </a:cubicBezTo>
                <a:cubicBezTo>
                  <a:pt x="164969" y="2773051"/>
                  <a:pt x="113122" y="2463538"/>
                  <a:pt x="245097" y="2149311"/>
                </a:cubicBezTo>
                <a:cubicBezTo>
                  <a:pt x="377072" y="1835084"/>
                  <a:pt x="983529" y="1385739"/>
                  <a:pt x="942680" y="1027521"/>
                </a:cubicBezTo>
                <a:cubicBezTo>
                  <a:pt x="901831" y="669303"/>
                  <a:pt x="450915" y="334651"/>
                  <a:pt x="0" y="0"/>
                </a:cubicBezTo>
              </a:path>
            </a:pathLst>
          </a:custGeom>
          <a:noFill/>
          <a:ln w="57150">
            <a:solidFill>
              <a:schemeClr val="bg1">
                <a:lumMod val="50000"/>
              </a:schemeClr>
            </a:solidFill>
            <a:prstDash val="dash"/>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sp>
        <p:nvSpPr>
          <p:cNvPr id="20" name="任意多边形 19"/>
          <p:cNvSpPr/>
          <p:nvPr/>
        </p:nvSpPr>
        <p:spPr bwMode="gray">
          <a:xfrm>
            <a:off x="1998465" y="1998482"/>
            <a:ext cx="1150086" cy="3024679"/>
          </a:xfrm>
          <a:custGeom>
            <a:avLst/>
            <a:gdLst>
              <a:gd name="connsiteX0" fmla="*/ 1150086 w 1150086"/>
              <a:gd name="connsiteY0" fmla="*/ 2978871 h 3024679"/>
              <a:gd name="connsiteX1" fmla="*/ 1112379 w 1150086"/>
              <a:gd name="connsiteY1" fmla="*/ 2912883 h 3024679"/>
              <a:gd name="connsiteX2" fmla="*/ 933269 w 1150086"/>
              <a:gd name="connsiteY2" fmla="*/ 2007910 h 3024679"/>
              <a:gd name="connsiteX3" fmla="*/ 16 w 1150086"/>
              <a:gd name="connsiteY3" fmla="*/ 1008669 h 3024679"/>
              <a:gd name="connsiteX4" fmla="*/ 914416 w 1150086"/>
              <a:gd name="connsiteY4" fmla="*/ 0 h 30246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086" h="3024679">
                <a:moveTo>
                  <a:pt x="1150086" y="2978871"/>
                </a:moveTo>
                <a:cubicBezTo>
                  <a:pt x="1149300" y="3026790"/>
                  <a:pt x="1148515" y="3074710"/>
                  <a:pt x="1112379" y="2912883"/>
                </a:cubicBezTo>
                <a:cubicBezTo>
                  <a:pt x="1076243" y="2751056"/>
                  <a:pt x="1118663" y="2325279"/>
                  <a:pt x="933269" y="2007910"/>
                </a:cubicBezTo>
                <a:cubicBezTo>
                  <a:pt x="747875" y="1690541"/>
                  <a:pt x="3158" y="1343321"/>
                  <a:pt x="16" y="1008669"/>
                </a:cubicBezTo>
                <a:cubicBezTo>
                  <a:pt x="-3126" y="674017"/>
                  <a:pt x="455645" y="337008"/>
                  <a:pt x="914416" y="0"/>
                </a:cubicBezTo>
              </a:path>
            </a:pathLst>
          </a:custGeom>
          <a:noFill/>
          <a:ln w="57150">
            <a:solidFill>
              <a:srgbClr val="92D05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sp>
        <p:nvSpPr>
          <p:cNvPr id="21" name="文本框 20"/>
          <p:cNvSpPr txBox="1"/>
          <p:nvPr/>
        </p:nvSpPr>
        <p:spPr bwMode="gray">
          <a:xfrm>
            <a:off x="1193157" y="3367305"/>
            <a:ext cx="1090363"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Priority = 1</a:t>
            </a:r>
          </a:p>
        </p:txBody>
      </p:sp>
      <p:sp>
        <p:nvSpPr>
          <p:cNvPr id="139" name="文本框 138"/>
          <p:cNvSpPr txBox="1"/>
          <p:nvPr/>
        </p:nvSpPr>
        <p:spPr bwMode="gray">
          <a:xfrm>
            <a:off x="2585022" y="3367306"/>
            <a:ext cx="1090363"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Priority = 2</a:t>
            </a:r>
          </a:p>
        </p:txBody>
      </p:sp>
      <p:sp>
        <p:nvSpPr>
          <p:cNvPr id="140" name="文本框 139"/>
          <p:cNvSpPr txBox="1"/>
          <p:nvPr/>
        </p:nvSpPr>
        <p:spPr bwMode="gray">
          <a:xfrm>
            <a:off x="4081024" y="3376084"/>
            <a:ext cx="1090363"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Priority = 3</a:t>
            </a:r>
          </a:p>
        </p:txBody>
      </p:sp>
      <p:sp>
        <p:nvSpPr>
          <p:cNvPr id="27" name="五边形 2">
            <a:extLst>
              <a:ext uri="{FF2B5EF4-FFF2-40B4-BE49-F238E27FC236}">
                <a16:creationId xmlns="" xmlns:a16="http://schemas.microsoft.com/office/drawing/2014/main" id="{D0373CE1-7839-44CE-B1C6-85A472EF7999}"/>
              </a:ext>
            </a:extLst>
          </p:cNvPr>
          <p:cNvSpPr/>
          <p:nvPr/>
        </p:nvSpPr>
        <p:spPr bwMode="gray">
          <a:xfrm>
            <a:off x="7414260" y="88791"/>
            <a:ext cx="2214188" cy="25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sym typeface="Huawei Sans" panose="020C0503030203020204" pitchFamily="34" charset="0"/>
              </a:rPr>
              <a:t>Internet Access Design</a:t>
            </a:r>
          </a:p>
        </p:txBody>
      </p:sp>
      <p:sp>
        <p:nvSpPr>
          <p:cNvPr id="28" name="燕尾形 3">
            <a:extLst>
              <a:ext uri="{FF2B5EF4-FFF2-40B4-BE49-F238E27FC236}">
                <a16:creationId xmlns="" xmlns:a16="http://schemas.microsoft.com/office/drawing/2014/main" id="{A4AE7CA3-3435-44FA-9DD0-098AD6FE61DD}"/>
              </a:ext>
            </a:extLst>
          </p:cNvPr>
          <p:cNvSpPr/>
          <p:nvPr/>
        </p:nvSpPr>
        <p:spPr bwMode="gray">
          <a:xfrm>
            <a:off x="9534900" y="88791"/>
            <a:ext cx="2214188"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Legacy Site Access Design</a:t>
            </a:r>
          </a:p>
        </p:txBody>
      </p:sp>
      <p:sp>
        <p:nvSpPr>
          <p:cNvPr id="29" name="Freeform 159">
            <a:extLst>
              <a:ext uri="{FF2B5EF4-FFF2-40B4-BE49-F238E27FC236}">
                <a16:creationId xmlns="" xmlns:a16="http://schemas.microsoft.com/office/drawing/2014/main" id="{4DB5E16C-3096-466F-BCA2-9712B696E4C5}"/>
              </a:ext>
            </a:extLst>
          </p:cNvPr>
          <p:cNvSpPr/>
          <p:nvPr/>
        </p:nvSpPr>
        <p:spPr bwMode="gray">
          <a:xfrm flipH="1">
            <a:off x="1295441" y="2525934"/>
            <a:ext cx="1115783" cy="6037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600" dirty="0">
                <a:solidFill>
                  <a:prstClr val="black"/>
                </a:solidFill>
              </a:rPr>
              <a:t>Internet 1</a:t>
            </a:r>
          </a:p>
        </p:txBody>
      </p:sp>
      <p:sp>
        <p:nvSpPr>
          <p:cNvPr id="31" name="Freeform 159">
            <a:extLst>
              <a:ext uri="{FF2B5EF4-FFF2-40B4-BE49-F238E27FC236}">
                <a16:creationId xmlns="" xmlns:a16="http://schemas.microsoft.com/office/drawing/2014/main" id="{F38A43AF-517B-4174-A0EA-EE5A8C64EFE8}"/>
              </a:ext>
            </a:extLst>
          </p:cNvPr>
          <p:cNvSpPr/>
          <p:nvPr/>
        </p:nvSpPr>
        <p:spPr bwMode="gray">
          <a:xfrm flipH="1">
            <a:off x="2505492" y="2537645"/>
            <a:ext cx="1115783" cy="6037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600" dirty="0">
                <a:solidFill>
                  <a:prstClr val="black"/>
                </a:solidFill>
              </a:rPr>
              <a:t>Internet 2</a:t>
            </a:r>
          </a:p>
        </p:txBody>
      </p:sp>
      <p:sp>
        <p:nvSpPr>
          <p:cNvPr id="32" name="Freeform 159">
            <a:extLst>
              <a:ext uri="{FF2B5EF4-FFF2-40B4-BE49-F238E27FC236}">
                <a16:creationId xmlns="" xmlns:a16="http://schemas.microsoft.com/office/drawing/2014/main" id="{F9003B29-6ECE-4E40-9824-CA776888C6C8}"/>
              </a:ext>
            </a:extLst>
          </p:cNvPr>
          <p:cNvSpPr/>
          <p:nvPr/>
        </p:nvSpPr>
        <p:spPr bwMode="gray">
          <a:xfrm flipH="1">
            <a:off x="3780292" y="2537645"/>
            <a:ext cx="1115783" cy="6037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600" dirty="0">
                <a:solidFill>
                  <a:prstClr val="black"/>
                </a:solidFill>
              </a:rPr>
              <a:t>Internet 3</a:t>
            </a:r>
          </a:p>
        </p:txBody>
      </p:sp>
    </p:spTree>
    <p:extLst>
      <p:ext uri="{BB962C8B-B14F-4D97-AF65-F5344CB8AC3E}">
        <p14:creationId xmlns:p14="http://schemas.microsoft.com/office/powerpoint/2010/main" val="2829493022"/>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F50942A-CFAC-48F2-AF78-3791AFA21005}"/>
              </a:ext>
            </a:extLst>
          </p:cNvPr>
          <p:cNvSpPr>
            <a:spLocks noGrp="1"/>
          </p:cNvSpPr>
          <p:nvPr>
            <p:ph type="title"/>
          </p:nvPr>
        </p:nvSpPr>
        <p:spPr bwMode="gray"/>
        <p:txBody>
          <a:bodyPr/>
          <a:lstStyle/>
          <a:p>
            <a:r>
              <a:rPr lang="en-US" dirty="0"/>
              <a:t>Legacy Site Communication Solution</a:t>
            </a:r>
          </a:p>
        </p:txBody>
      </p:sp>
      <p:sp>
        <p:nvSpPr>
          <p:cNvPr id="3" name="Text Placeholder 2">
            <a:extLst>
              <a:ext uri="{FF2B5EF4-FFF2-40B4-BE49-F238E27FC236}">
                <a16:creationId xmlns="" xmlns:a16="http://schemas.microsoft.com/office/drawing/2014/main" id="{ABABB204-8CBA-4083-8F5E-3B872B006983}"/>
              </a:ext>
            </a:extLst>
          </p:cNvPr>
          <p:cNvSpPr>
            <a:spLocks noGrp="1"/>
          </p:cNvSpPr>
          <p:nvPr>
            <p:ph type="body" sz="quarter" idx="10"/>
          </p:nvPr>
        </p:nvSpPr>
        <p:spPr bwMode="gray"/>
        <p:txBody>
          <a:bodyPr/>
          <a:lstStyle/>
          <a:p>
            <a:pPr algn="l"/>
            <a:r>
              <a:rPr lang="en-US" sz="1600" dirty="0"/>
              <a:t>Before deploying the SD-WAN Solution, enterprises may have legacy sites that are interconnected through traditional WAN private lines (such as MPLS). After the SD-WAN Solution is deployed, SD-WAN sites and legacy sites may need to communicate with each other. To implement this, a solution for communication with legacy sites must be deployed.</a:t>
            </a:r>
          </a:p>
          <a:p>
            <a:pPr algn="l"/>
            <a:r>
              <a:rPr lang="en-US" sz="1600" dirty="0"/>
              <a:t>Communication between SD-WAN sites and legacy sites involves the following scenarios:</a:t>
            </a:r>
          </a:p>
          <a:p>
            <a:pPr marL="542925" lvl="1" indent="-247650"/>
            <a:r>
              <a:rPr lang="en-US" sz="1400" dirty="0"/>
              <a:t>Communication through enterprise sites: Enterprise sites are directly connected to legacy networks. Two communication solutions are available in this scenario:</a:t>
            </a:r>
          </a:p>
          <a:p>
            <a:pPr marL="714375" lvl="2" indent="-171450"/>
            <a:r>
              <a:rPr lang="en-US" sz="1200" dirty="0"/>
              <a:t>Communication through dedicated lines</a:t>
            </a:r>
          </a:p>
          <a:p>
            <a:pPr marL="714375" lvl="2" indent="-171450"/>
            <a:r>
              <a:rPr lang="en-US" sz="1200" dirty="0"/>
              <a:t>Local access</a:t>
            </a:r>
          </a:p>
          <a:p>
            <a:pPr marL="542925" lvl="1" indent="-247650"/>
            <a:r>
              <a:rPr lang="en-US" sz="1400" dirty="0"/>
              <a:t>Communication through the IWG: Carriers use this mode to provide communication with legacy sites for multiple enterprises. Generally, three communication solutions are available in this scenario:</a:t>
            </a:r>
          </a:p>
          <a:p>
            <a:pPr marL="714375" lvl="2" indent="-171450"/>
            <a:r>
              <a:rPr lang="en-US" sz="1200" dirty="0"/>
              <a:t>Inter-AS Option B</a:t>
            </a:r>
          </a:p>
          <a:p>
            <a:pPr marL="714375" lvl="2" indent="-171450"/>
            <a:r>
              <a:rPr lang="en-US" sz="1200" dirty="0"/>
              <a:t>Inter-AS Option A (Layer 3 VXLAN)</a:t>
            </a:r>
          </a:p>
          <a:p>
            <a:pPr marL="714375" lvl="2" indent="-171450"/>
            <a:r>
              <a:rPr lang="en-US" sz="1200" dirty="0"/>
              <a:t>Inter-AS Option A (Layer 3 VLAN)</a:t>
            </a:r>
          </a:p>
        </p:txBody>
      </p:sp>
      <p:sp>
        <p:nvSpPr>
          <p:cNvPr id="6" name="五边形 2">
            <a:extLst>
              <a:ext uri="{FF2B5EF4-FFF2-40B4-BE49-F238E27FC236}">
                <a16:creationId xmlns="" xmlns:a16="http://schemas.microsoft.com/office/drawing/2014/main" id="{D0373CE1-7839-44CE-B1C6-85A472EF7999}"/>
              </a:ext>
            </a:extLst>
          </p:cNvPr>
          <p:cNvSpPr/>
          <p:nvPr/>
        </p:nvSpPr>
        <p:spPr bwMode="gray">
          <a:xfrm>
            <a:off x="7414260" y="88791"/>
            <a:ext cx="2214188" cy="252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Internet Access Design</a:t>
            </a:r>
          </a:p>
        </p:txBody>
      </p:sp>
      <p:sp>
        <p:nvSpPr>
          <p:cNvPr id="7" name="燕尾形 3">
            <a:extLst>
              <a:ext uri="{FF2B5EF4-FFF2-40B4-BE49-F238E27FC236}">
                <a16:creationId xmlns="" xmlns:a16="http://schemas.microsoft.com/office/drawing/2014/main" id="{A4AE7CA3-3435-44FA-9DD0-098AD6FE61DD}"/>
              </a:ext>
            </a:extLst>
          </p:cNvPr>
          <p:cNvSpPr/>
          <p:nvPr/>
        </p:nvSpPr>
        <p:spPr bwMode="gray">
          <a:xfrm>
            <a:off x="9534900" y="88791"/>
            <a:ext cx="2214188"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sym typeface="Huawei Sans" panose="020C0503030203020204" pitchFamily="34" charset="0"/>
              </a:rPr>
              <a:t>Legacy Site Access Design</a:t>
            </a:r>
          </a:p>
        </p:txBody>
      </p:sp>
    </p:spTree>
    <p:extLst>
      <p:ext uri="{BB962C8B-B14F-4D97-AF65-F5344CB8AC3E}">
        <p14:creationId xmlns:p14="http://schemas.microsoft.com/office/powerpoint/2010/main" val="80692474"/>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B756E6E-52F5-4E52-A7E0-BCD77B3181E9}"/>
              </a:ext>
            </a:extLst>
          </p:cNvPr>
          <p:cNvSpPr>
            <a:spLocks noGrp="1"/>
          </p:cNvSpPr>
          <p:nvPr>
            <p:ph type="title"/>
          </p:nvPr>
        </p:nvSpPr>
        <p:spPr bwMode="gray"/>
        <p:txBody>
          <a:bodyPr/>
          <a:lstStyle/>
          <a:p>
            <a:r>
              <a:rPr lang="en-US" dirty="0"/>
              <a:t>Communication Through Enterprise Sites: Communication Through Dedicated Lines</a:t>
            </a:r>
          </a:p>
        </p:txBody>
      </p:sp>
      <p:sp>
        <p:nvSpPr>
          <p:cNvPr id="3" name="Text Placeholder 2">
            <a:extLst>
              <a:ext uri="{FF2B5EF4-FFF2-40B4-BE49-F238E27FC236}">
                <a16:creationId xmlns="" xmlns:a16="http://schemas.microsoft.com/office/drawing/2014/main" id="{CB574A18-A757-4310-ACD5-79C9C9B8C0C6}"/>
              </a:ext>
            </a:extLst>
          </p:cNvPr>
          <p:cNvSpPr>
            <a:spLocks noGrp="1"/>
          </p:cNvSpPr>
          <p:nvPr>
            <p:ph type="body" sz="quarter" idx="10"/>
          </p:nvPr>
        </p:nvSpPr>
        <p:spPr bwMode="gray"/>
        <p:txBody>
          <a:bodyPr/>
          <a:lstStyle/>
          <a:p>
            <a:pPr algn="l">
              <a:lnSpc>
                <a:spcPct val="100000"/>
              </a:lnSpc>
            </a:pPr>
            <a:r>
              <a:rPr lang="en-US" sz="1600" dirty="0"/>
              <a:t>When the underlay network connected to an SD-WAN site cannot communicate with a legacy MPLS network, select an SD-WAN CPE and a legacy CPE, which are logically considered as a gateway site.</a:t>
            </a:r>
          </a:p>
        </p:txBody>
      </p:sp>
      <p:sp>
        <p:nvSpPr>
          <p:cNvPr id="40" name="Rectangle: Rounded Corners 39">
            <a:extLst>
              <a:ext uri="{FF2B5EF4-FFF2-40B4-BE49-F238E27FC236}">
                <a16:creationId xmlns="" xmlns:a16="http://schemas.microsoft.com/office/drawing/2014/main" id="{A3E1EAA8-4307-4ABB-AD9B-D2C43114D351}"/>
              </a:ext>
            </a:extLst>
          </p:cNvPr>
          <p:cNvSpPr/>
          <p:nvPr/>
        </p:nvSpPr>
        <p:spPr bwMode="gray">
          <a:xfrm>
            <a:off x="5023498" y="2926691"/>
            <a:ext cx="2368024" cy="603716"/>
          </a:xfrm>
          <a:prstGeom prst="roundRect">
            <a:avLst>
              <a:gd name="adj" fmla="val 3326"/>
            </a:avLst>
          </a:prstGeom>
          <a:solidFill>
            <a:schemeClr val="bg1">
              <a:lumMod val="85000"/>
            </a:schemeClr>
          </a:solidFill>
          <a:ln w="12700" cap="flat" cmpd="sng">
            <a:solidFill>
              <a:schemeClr val="bg1">
                <a:lumMod val="65000"/>
              </a:schemeClr>
            </a:solidFill>
            <a:prstDash val="solid"/>
          </a:ln>
        </p:spPr>
        <p:txBody>
          <a:bodyPr vert="horz" wrap="square" lIns="68580" tIns="34290" rIns="68580" bIns="34290" numCol="1" rtlCol="0" anchor="t" anchorCtr="0" compatLnSpc="1">
            <a:prstTxWarp prst="textNoShape">
              <a:avLst/>
            </a:prstTxWarp>
          </a:bodyPr>
          <a:lstStyle/>
          <a:p>
            <a:pPr algn="ctr" fontAlgn="ctr"/>
            <a:endParaRPr lang="en-US" sz="1400" dirty="0">
              <a:solidFill>
                <a:prstClr val="black"/>
              </a:solidFill>
              <a:latin typeface="Huawei Sans" panose="020C0503030203020204" pitchFamily="34" charset="0"/>
              <a:sym typeface="Huawei Sans" panose="020C0503030203020204" pitchFamily="34" charset="0"/>
            </a:endParaRPr>
          </a:p>
        </p:txBody>
      </p:sp>
      <p:sp>
        <p:nvSpPr>
          <p:cNvPr id="4" name="圆角矩形 53">
            <a:extLst>
              <a:ext uri="{FF2B5EF4-FFF2-40B4-BE49-F238E27FC236}">
                <a16:creationId xmlns="" xmlns:a16="http://schemas.microsoft.com/office/drawing/2014/main" id="{8488A8C9-F27C-4312-BA05-372395C8CC8C}"/>
              </a:ext>
            </a:extLst>
          </p:cNvPr>
          <p:cNvSpPr/>
          <p:nvPr/>
        </p:nvSpPr>
        <p:spPr bwMode="gray">
          <a:xfrm>
            <a:off x="839788" y="2110538"/>
            <a:ext cx="10884059" cy="360023"/>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Communication through dedicated lines</a:t>
            </a:r>
          </a:p>
        </p:txBody>
      </p:sp>
      <p:sp>
        <p:nvSpPr>
          <p:cNvPr id="6" name="Rectangle: Rounded Corners 5">
            <a:extLst>
              <a:ext uri="{FF2B5EF4-FFF2-40B4-BE49-F238E27FC236}">
                <a16:creationId xmlns="" xmlns:a16="http://schemas.microsoft.com/office/drawing/2014/main" id="{DBFB3DBF-0C39-4F04-A6C4-DE93C396B603}"/>
              </a:ext>
            </a:extLst>
          </p:cNvPr>
          <p:cNvSpPr/>
          <p:nvPr/>
        </p:nvSpPr>
        <p:spPr bwMode="gray">
          <a:xfrm>
            <a:off x="1139619" y="2578221"/>
            <a:ext cx="4934198" cy="2898654"/>
          </a:xfrm>
          <a:prstGeom prst="roundRect">
            <a:avLst>
              <a:gd name="adj" fmla="val 3326"/>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bodyPr>
          <a:lstStyle/>
          <a:p>
            <a:pPr algn="ctr" fontAlgn="ctr"/>
            <a:endParaRPr lang="en-US" sz="1400" dirty="0">
              <a:solidFill>
                <a:prstClr val="black"/>
              </a:solidFill>
              <a:latin typeface="Huawei Sans" panose="020C0503030203020204" pitchFamily="34" charset="0"/>
              <a:sym typeface="Huawei Sans" panose="020C0503030203020204" pitchFamily="34" charset="0"/>
            </a:endParaRPr>
          </a:p>
        </p:txBody>
      </p:sp>
      <p:sp>
        <p:nvSpPr>
          <p:cNvPr id="7" name="Rectangle: Rounded Corners 6">
            <a:extLst>
              <a:ext uri="{FF2B5EF4-FFF2-40B4-BE49-F238E27FC236}">
                <a16:creationId xmlns="" xmlns:a16="http://schemas.microsoft.com/office/drawing/2014/main" id="{3A88EE5C-A444-495E-896C-0A9140334EA7}"/>
              </a:ext>
            </a:extLst>
          </p:cNvPr>
          <p:cNvSpPr/>
          <p:nvPr/>
        </p:nvSpPr>
        <p:spPr bwMode="gray">
          <a:xfrm>
            <a:off x="6465247" y="2578220"/>
            <a:ext cx="4934198" cy="2898654"/>
          </a:xfrm>
          <a:prstGeom prst="roundRect">
            <a:avLst>
              <a:gd name="adj" fmla="val 3326"/>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bodyPr>
          <a:lstStyle/>
          <a:p>
            <a:pPr algn="ctr" fontAlgn="ctr"/>
            <a:endParaRPr lang="en-US" sz="1400" dirty="0">
              <a:solidFill>
                <a:prstClr val="black"/>
              </a:solidFill>
              <a:latin typeface="Huawei Sans" panose="020C0503030203020204" pitchFamily="34" charset="0"/>
              <a:sym typeface="Huawei Sans" panose="020C0503030203020204" pitchFamily="34" charset="0"/>
            </a:endParaRPr>
          </a:p>
        </p:txBody>
      </p:sp>
      <p:pic>
        <p:nvPicPr>
          <p:cNvPr id="8" name="Picture 12" descr="E:\2016.01\1.12 扁平化图标\蓝色\AR-蓝色最新-40.png">
            <a:extLst>
              <a:ext uri="{FF2B5EF4-FFF2-40B4-BE49-F238E27FC236}">
                <a16:creationId xmlns="" xmlns:a16="http://schemas.microsoft.com/office/drawing/2014/main" id="{8D34CB60-B969-40A3-8468-F3FEDED42ED6}"/>
              </a:ext>
            </a:extLst>
          </p:cNvPr>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gray">
          <a:xfrm>
            <a:off x="5174563" y="3063818"/>
            <a:ext cx="402674" cy="329461"/>
          </a:xfrm>
          <a:prstGeom prst="rect">
            <a:avLst/>
          </a:prstGeom>
          <a:noFill/>
        </p:spPr>
      </p:pic>
      <p:pic>
        <p:nvPicPr>
          <p:cNvPr id="9" name="Picture 12" descr="E:\2016.01\1.12 扁平化图标\蓝色\AR-蓝色最新-40.png">
            <a:extLst>
              <a:ext uri="{FF2B5EF4-FFF2-40B4-BE49-F238E27FC236}">
                <a16:creationId xmlns="" xmlns:a16="http://schemas.microsoft.com/office/drawing/2014/main" id="{3C9A1B97-2607-4EC4-BC18-763F247A84EC}"/>
              </a:ext>
            </a:extLst>
          </p:cNvPr>
          <p:cNvPicPr>
            <a:picLocks noChangeAspect="1" noChangeArrowheads="1"/>
          </p:cNvPicPr>
          <p:nvPr/>
        </p:nvPicPr>
        <p:blipFill>
          <a:blip r:embed="rId3" cstate="print"/>
          <a:srcRect/>
          <a:stretch>
            <a:fillRect/>
          </a:stretch>
        </p:blipFill>
        <p:spPr bwMode="gray">
          <a:xfrm>
            <a:off x="6875837" y="3063818"/>
            <a:ext cx="402674" cy="329461"/>
          </a:xfrm>
          <a:prstGeom prst="rect">
            <a:avLst/>
          </a:prstGeom>
          <a:noFill/>
        </p:spPr>
      </p:pic>
      <p:cxnSp>
        <p:nvCxnSpPr>
          <p:cNvPr id="16" name="直接连接符 121">
            <a:extLst>
              <a:ext uri="{FF2B5EF4-FFF2-40B4-BE49-F238E27FC236}">
                <a16:creationId xmlns="" xmlns:a16="http://schemas.microsoft.com/office/drawing/2014/main" id="{2B035C10-BBE0-4B4D-91A1-25A087D74747}"/>
              </a:ext>
            </a:extLst>
          </p:cNvPr>
          <p:cNvCxnSpPr>
            <a:cxnSpLocks/>
            <a:stCxn id="14" idx="7"/>
            <a:endCxn id="8" idx="1"/>
          </p:cNvCxnSpPr>
          <p:nvPr/>
        </p:nvCxnSpPr>
        <p:spPr bwMode="gray">
          <a:xfrm flipV="1">
            <a:off x="3829947" y="3228549"/>
            <a:ext cx="1344616" cy="28502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21">
            <a:extLst>
              <a:ext uri="{FF2B5EF4-FFF2-40B4-BE49-F238E27FC236}">
                <a16:creationId xmlns="" xmlns:a16="http://schemas.microsoft.com/office/drawing/2014/main" id="{50C5C81D-501F-460A-8402-C8A72459D2A0}"/>
              </a:ext>
            </a:extLst>
          </p:cNvPr>
          <p:cNvCxnSpPr>
            <a:cxnSpLocks/>
            <a:stCxn id="10" idx="0"/>
            <a:endCxn id="14" idx="15"/>
          </p:cNvCxnSpPr>
          <p:nvPr/>
        </p:nvCxnSpPr>
        <p:spPr bwMode="gray">
          <a:xfrm flipV="1">
            <a:off x="2351169" y="3881410"/>
            <a:ext cx="647776" cy="72878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121">
            <a:extLst>
              <a:ext uri="{FF2B5EF4-FFF2-40B4-BE49-F238E27FC236}">
                <a16:creationId xmlns="" xmlns:a16="http://schemas.microsoft.com/office/drawing/2014/main" id="{1E7941A4-39B1-4EA2-B380-5274FD278189}"/>
              </a:ext>
            </a:extLst>
          </p:cNvPr>
          <p:cNvCxnSpPr>
            <a:cxnSpLocks/>
            <a:stCxn id="11" idx="0"/>
            <a:endCxn id="14" idx="14"/>
          </p:cNvCxnSpPr>
          <p:nvPr/>
        </p:nvCxnSpPr>
        <p:spPr bwMode="gray">
          <a:xfrm flipH="1" flipV="1">
            <a:off x="3758581" y="3881410"/>
            <a:ext cx="545855" cy="72878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121">
            <a:extLst>
              <a:ext uri="{FF2B5EF4-FFF2-40B4-BE49-F238E27FC236}">
                <a16:creationId xmlns="" xmlns:a16="http://schemas.microsoft.com/office/drawing/2014/main" id="{F8FCDCD5-2A3F-45B0-A5C8-303F0DBB86DD}"/>
              </a:ext>
            </a:extLst>
          </p:cNvPr>
          <p:cNvCxnSpPr>
            <a:cxnSpLocks/>
            <a:stCxn id="15" idx="24"/>
            <a:endCxn id="9" idx="3"/>
          </p:cNvCxnSpPr>
          <p:nvPr/>
        </p:nvCxnSpPr>
        <p:spPr bwMode="gray">
          <a:xfrm flipH="1" flipV="1">
            <a:off x="7278511" y="3228549"/>
            <a:ext cx="1485524" cy="27945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121">
            <a:extLst>
              <a:ext uri="{FF2B5EF4-FFF2-40B4-BE49-F238E27FC236}">
                <a16:creationId xmlns="" xmlns:a16="http://schemas.microsoft.com/office/drawing/2014/main" id="{5F346CC6-E440-4C46-AEF0-DF4CBC05C1E8}"/>
              </a:ext>
            </a:extLst>
          </p:cNvPr>
          <p:cNvCxnSpPr>
            <a:cxnSpLocks/>
            <a:stCxn id="15" idx="15"/>
            <a:endCxn id="12" idx="0"/>
          </p:cNvCxnSpPr>
          <p:nvPr/>
        </p:nvCxnSpPr>
        <p:spPr bwMode="gray">
          <a:xfrm flipH="1">
            <a:off x="8138254" y="3881410"/>
            <a:ext cx="631702" cy="72878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121">
            <a:extLst>
              <a:ext uri="{FF2B5EF4-FFF2-40B4-BE49-F238E27FC236}">
                <a16:creationId xmlns="" xmlns:a16="http://schemas.microsoft.com/office/drawing/2014/main" id="{1F0D5CA5-153B-4BCE-BAA8-6F2AE80B4736}"/>
              </a:ext>
            </a:extLst>
          </p:cNvPr>
          <p:cNvCxnSpPr>
            <a:cxnSpLocks/>
            <a:stCxn id="15" idx="9"/>
            <a:endCxn id="13" idx="0"/>
          </p:cNvCxnSpPr>
          <p:nvPr/>
        </p:nvCxnSpPr>
        <p:spPr bwMode="gray">
          <a:xfrm>
            <a:off x="9548342" y="3880422"/>
            <a:ext cx="543179" cy="72977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121">
            <a:extLst>
              <a:ext uri="{FF2B5EF4-FFF2-40B4-BE49-F238E27FC236}">
                <a16:creationId xmlns="" xmlns:a16="http://schemas.microsoft.com/office/drawing/2014/main" id="{A63D4000-5FD2-4239-8A9E-6B86C174CE0E}"/>
              </a:ext>
            </a:extLst>
          </p:cNvPr>
          <p:cNvCxnSpPr>
            <a:cxnSpLocks/>
          </p:cNvCxnSpPr>
          <p:nvPr/>
        </p:nvCxnSpPr>
        <p:spPr bwMode="gray">
          <a:xfrm flipV="1">
            <a:off x="5577237" y="3142381"/>
            <a:ext cx="1298600"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121">
            <a:extLst>
              <a:ext uri="{FF2B5EF4-FFF2-40B4-BE49-F238E27FC236}">
                <a16:creationId xmlns="" xmlns:a16="http://schemas.microsoft.com/office/drawing/2014/main" id="{51119849-DD95-4DD3-BFE8-71684D29573F}"/>
              </a:ext>
            </a:extLst>
          </p:cNvPr>
          <p:cNvCxnSpPr>
            <a:cxnSpLocks/>
          </p:cNvCxnSpPr>
          <p:nvPr/>
        </p:nvCxnSpPr>
        <p:spPr bwMode="gray">
          <a:xfrm flipV="1">
            <a:off x="5574361" y="3309137"/>
            <a:ext cx="1298600"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 xmlns:a16="http://schemas.microsoft.com/office/drawing/2014/main" id="{90F2CA69-F46D-4B80-B098-819B85437912}"/>
              </a:ext>
            </a:extLst>
          </p:cNvPr>
          <p:cNvSpPr txBox="1"/>
          <p:nvPr/>
        </p:nvSpPr>
        <p:spPr bwMode="gray">
          <a:xfrm>
            <a:off x="1139619" y="2655220"/>
            <a:ext cx="1470274"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Legacy network</a:t>
            </a:r>
          </a:p>
        </p:txBody>
      </p:sp>
      <p:sp>
        <p:nvSpPr>
          <p:cNvPr id="39" name="TextBox 38">
            <a:extLst>
              <a:ext uri="{FF2B5EF4-FFF2-40B4-BE49-F238E27FC236}">
                <a16:creationId xmlns="" xmlns:a16="http://schemas.microsoft.com/office/drawing/2014/main" id="{D0BC3439-7680-4CE6-ACD0-880277E55B8C}"/>
              </a:ext>
            </a:extLst>
          </p:cNvPr>
          <p:cNvSpPr txBox="1"/>
          <p:nvPr/>
        </p:nvSpPr>
        <p:spPr bwMode="gray">
          <a:xfrm>
            <a:off x="9712928" y="2655220"/>
            <a:ext cx="1638590"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SD-WAN network</a:t>
            </a:r>
          </a:p>
        </p:txBody>
      </p:sp>
      <p:sp>
        <p:nvSpPr>
          <p:cNvPr id="41" name="Rectangle: Rounded Corners 40">
            <a:extLst>
              <a:ext uri="{FF2B5EF4-FFF2-40B4-BE49-F238E27FC236}">
                <a16:creationId xmlns="" xmlns:a16="http://schemas.microsoft.com/office/drawing/2014/main" id="{B64CB120-61A6-4F7C-B311-378ED4950583}"/>
              </a:ext>
            </a:extLst>
          </p:cNvPr>
          <p:cNvSpPr/>
          <p:nvPr/>
        </p:nvSpPr>
        <p:spPr bwMode="gray">
          <a:xfrm>
            <a:off x="5732745" y="2665423"/>
            <a:ext cx="1115783" cy="260466"/>
          </a:xfrm>
          <a:prstGeom prst="roundRect">
            <a:avLst>
              <a:gd name="adj" fmla="val 4012"/>
            </a:avLst>
          </a:prstGeom>
          <a:solidFill>
            <a:schemeClr val="bg1">
              <a:lumMod val="65000"/>
            </a:schemeClr>
          </a:solidFill>
          <a:ln w="1905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solidFill>
              </a:rPr>
              <a:t>Gateway site</a:t>
            </a:r>
          </a:p>
        </p:txBody>
      </p:sp>
      <p:sp>
        <p:nvSpPr>
          <p:cNvPr id="42" name="Oval 41">
            <a:extLst>
              <a:ext uri="{FF2B5EF4-FFF2-40B4-BE49-F238E27FC236}">
                <a16:creationId xmlns="" xmlns:a16="http://schemas.microsoft.com/office/drawing/2014/main" id="{C593925F-7BD8-4458-B960-7E64FD8D2E93}"/>
              </a:ext>
            </a:extLst>
          </p:cNvPr>
          <p:cNvSpPr>
            <a:spLocks noChangeAspect="1"/>
          </p:cNvSpPr>
          <p:nvPr/>
        </p:nvSpPr>
        <p:spPr bwMode="gray">
          <a:xfrm>
            <a:off x="5505878" y="3078904"/>
            <a:ext cx="123078" cy="123078"/>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43" name="Oval 42">
            <a:extLst>
              <a:ext uri="{FF2B5EF4-FFF2-40B4-BE49-F238E27FC236}">
                <a16:creationId xmlns="" xmlns:a16="http://schemas.microsoft.com/office/drawing/2014/main" id="{EE3F4966-5CA0-4065-8708-84881A055ED9}"/>
              </a:ext>
            </a:extLst>
          </p:cNvPr>
          <p:cNvSpPr>
            <a:spLocks noChangeAspect="1"/>
          </p:cNvSpPr>
          <p:nvPr/>
        </p:nvSpPr>
        <p:spPr bwMode="gray">
          <a:xfrm>
            <a:off x="6814128" y="3078904"/>
            <a:ext cx="123078" cy="123078"/>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44" name="Oval 43">
            <a:extLst>
              <a:ext uri="{FF2B5EF4-FFF2-40B4-BE49-F238E27FC236}">
                <a16:creationId xmlns="" xmlns:a16="http://schemas.microsoft.com/office/drawing/2014/main" id="{18F7E84F-579A-4754-8600-722BA5C5689F}"/>
              </a:ext>
            </a:extLst>
          </p:cNvPr>
          <p:cNvSpPr>
            <a:spLocks noChangeAspect="1"/>
          </p:cNvSpPr>
          <p:nvPr/>
        </p:nvSpPr>
        <p:spPr bwMode="gray">
          <a:xfrm>
            <a:off x="5503324" y="3248271"/>
            <a:ext cx="123078" cy="123078"/>
          </a:xfrm>
          <a:prstGeom prst="ellipse">
            <a:avLst/>
          </a:prstGeom>
          <a:pattFill prst="smGrid">
            <a:fgClr>
              <a:srgbClr val="C7000B"/>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45" name="Oval 44">
            <a:extLst>
              <a:ext uri="{FF2B5EF4-FFF2-40B4-BE49-F238E27FC236}">
                <a16:creationId xmlns="" xmlns:a16="http://schemas.microsoft.com/office/drawing/2014/main" id="{778698E0-FE4A-4FEB-8110-D605764444BA}"/>
              </a:ext>
            </a:extLst>
          </p:cNvPr>
          <p:cNvSpPr>
            <a:spLocks noChangeAspect="1"/>
          </p:cNvSpPr>
          <p:nvPr/>
        </p:nvSpPr>
        <p:spPr bwMode="gray">
          <a:xfrm>
            <a:off x="6811574" y="3248271"/>
            <a:ext cx="123078" cy="123078"/>
          </a:xfrm>
          <a:prstGeom prst="ellipse">
            <a:avLst/>
          </a:prstGeom>
          <a:pattFill prst="smGrid">
            <a:fgClr>
              <a:srgbClr val="C7000B"/>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46" name="Freeform: Shape 45">
            <a:extLst>
              <a:ext uri="{FF2B5EF4-FFF2-40B4-BE49-F238E27FC236}">
                <a16:creationId xmlns="" xmlns:a16="http://schemas.microsoft.com/office/drawing/2014/main" id="{768CBE6A-E579-40EC-8571-4C0456DB1FAA}"/>
              </a:ext>
            </a:extLst>
          </p:cNvPr>
          <p:cNvSpPr/>
          <p:nvPr/>
        </p:nvSpPr>
        <p:spPr bwMode="gray">
          <a:xfrm>
            <a:off x="2214087" y="3100124"/>
            <a:ext cx="7960092" cy="1479496"/>
          </a:xfrm>
          <a:custGeom>
            <a:avLst/>
            <a:gdLst>
              <a:gd name="connsiteX0" fmla="*/ 0 w 7960092"/>
              <a:gd name="connsiteY0" fmla="*/ 1511995 h 1540871"/>
              <a:gd name="connsiteX1" fmla="*/ 933650 w 7960092"/>
              <a:gd name="connsiteY1" fmla="*/ 424340 h 1540871"/>
              <a:gd name="connsiteX2" fmla="*/ 3108960 w 7960092"/>
              <a:gd name="connsiteY2" fmla="*/ 39330 h 1540871"/>
              <a:gd name="connsiteX3" fmla="*/ 5322770 w 7960092"/>
              <a:gd name="connsiteY3" fmla="*/ 68206 h 1540871"/>
              <a:gd name="connsiteX4" fmla="*/ 7141945 w 7960092"/>
              <a:gd name="connsiteY4" fmla="*/ 530218 h 1540871"/>
              <a:gd name="connsiteX5" fmla="*/ 7960092 w 7960092"/>
              <a:gd name="connsiteY5" fmla="*/ 1540871 h 1540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60092" h="1540871">
                <a:moveTo>
                  <a:pt x="0" y="1511995"/>
                </a:moveTo>
                <a:cubicBezTo>
                  <a:pt x="207745" y="1090889"/>
                  <a:pt x="415490" y="669784"/>
                  <a:pt x="933650" y="424340"/>
                </a:cubicBezTo>
                <a:cubicBezTo>
                  <a:pt x="1451810" y="178896"/>
                  <a:pt x="2377440" y="98686"/>
                  <a:pt x="3108960" y="39330"/>
                </a:cubicBezTo>
                <a:cubicBezTo>
                  <a:pt x="3840480" y="-20026"/>
                  <a:pt x="4650606" y="-13609"/>
                  <a:pt x="5322770" y="68206"/>
                </a:cubicBezTo>
                <a:cubicBezTo>
                  <a:pt x="5994934" y="150021"/>
                  <a:pt x="6702391" y="284774"/>
                  <a:pt x="7141945" y="530218"/>
                </a:cubicBezTo>
                <a:cubicBezTo>
                  <a:pt x="7581499" y="775662"/>
                  <a:pt x="7770795" y="1158266"/>
                  <a:pt x="7960092" y="1540871"/>
                </a:cubicBezTo>
              </a:path>
            </a:pathLst>
          </a:custGeom>
          <a:noFill/>
          <a:ln w="28575">
            <a:solidFill>
              <a:srgbClr val="E28189"/>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400" dirty="0">
              <a:solidFill>
                <a:prstClr val="white"/>
              </a:solidFill>
            </a:endParaRPr>
          </a:p>
        </p:txBody>
      </p:sp>
      <p:sp>
        <p:nvSpPr>
          <p:cNvPr id="47" name="Freeform: Shape 46">
            <a:extLst>
              <a:ext uri="{FF2B5EF4-FFF2-40B4-BE49-F238E27FC236}">
                <a16:creationId xmlns="" xmlns:a16="http://schemas.microsoft.com/office/drawing/2014/main" id="{A11D3002-3691-41FF-B5FB-FD7ACC85FC2B}"/>
              </a:ext>
            </a:extLst>
          </p:cNvPr>
          <p:cNvSpPr/>
          <p:nvPr/>
        </p:nvSpPr>
        <p:spPr bwMode="gray">
          <a:xfrm>
            <a:off x="3909180" y="3330358"/>
            <a:ext cx="4706010" cy="1239637"/>
          </a:xfrm>
          <a:custGeom>
            <a:avLst/>
            <a:gdLst>
              <a:gd name="connsiteX0" fmla="*/ 441715 w 4706010"/>
              <a:gd name="connsiteY0" fmla="*/ 1273591 h 1273591"/>
              <a:gd name="connsiteX1" fmla="*/ 27829 w 4706010"/>
              <a:gd name="connsiteY1" fmla="*/ 551696 h 1273591"/>
              <a:gd name="connsiteX2" fmla="*/ 1134734 w 4706010"/>
              <a:gd name="connsiteY2" fmla="*/ 60808 h 1273591"/>
              <a:gd name="connsiteX3" fmla="*/ 3329294 w 4706010"/>
              <a:gd name="connsiteY3" fmla="*/ 31932 h 1273591"/>
              <a:gd name="connsiteX4" fmla="*/ 4667206 w 4706010"/>
              <a:gd name="connsiteY4" fmla="*/ 282189 h 1273591"/>
              <a:gd name="connsiteX5" fmla="*/ 4214818 w 4706010"/>
              <a:gd name="connsiteY5" fmla="*/ 1254340 h 1273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06010" h="1273591">
                <a:moveTo>
                  <a:pt x="441715" y="1273591"/>
                </a:moveTo>
                <a:cubicBezTo>
                  <a:pt x="177020" y="1013708"/>
                  <a:pt x="-87674" y="753826"/>
                  <a:pt x="27829" y="551696"/>
                </a:cubicBezTo>
                <a:cubicBezTo>
                  <a:pt x="143332" y="349566"/>
                  <a:pt x="584490" y="147435"/>
                  <a:pt x="1134734" y="60808"/>
                </a:cubicBezTo>
                <a:cubicBezTo>
                  <a:pt x="1684978" y="-25819"/>
                  <a:pt x="2740549" y="-4965"/>
                  <a:pt x="3329294" y="31932"/>
                </a:cubicBezTo>
                <a:cubicBezTo>
                  <a:pt x="3918039" y="68829"/>
                  <a:pt x="4519619" y="78454"/>
                  <a:pt x="4667206" y="282189"/>
                </a:cubicBezTo>
                <a:cubicBezTo>
                  <a:pt x="4814793" y="485924"/>
                  <a:pt x="4514805" y="870132"/>
                  <a:pt x="4214818" y="1254340"/>
                </a:cubicBezTo>
              </a:path>
            </a:pathLst>
          </a:custGeom>
          <a:noFill/>
          <a:ln w="28575">
            <a:solidFill>
              <a:srgbClr val="56C4D2"/>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400" dirty="0">
              <a:solidFill>
                <a:prstClr val="white"/>
              </a:solidFill>
            </a:endParaRPr>
          </a:p>
        </p:txBody>
      </p:sp>
      <p:sp>
        <p:nvSpPr>
          <p:cNvPr id="50" name="Rectangular Callout 26">
            <a:extLst>
              <a:ext uri="{FF2B5EF4-FFF2-40B4-BE49-F238E27FC236}">
                <a16:creationId xmlns="" xmlns:a16="http://schemas.microsoft.com/office/drawing/2014/main" id="{B78424E3-5719-4DF2-BA27-7FCF2F5C2830}"/>
              </a:ext>
            </a:extLst>
          </p:cNvPr>
          <p:cNvSpPr/>
          <p:nvPr/>
        </p:nvSpPr>
        <p:spPr bwMode="gray">
          <a:xfrm>
            <a:off x="5022212" y="2648071"/>
            <a:ext cx="604190" cy="260467"/>
          </a:xfrm>
          <a:prstGeom prst="wedgeRectCallout">
            <a:avLst>
              <a:gd name="adj1" fmla="val 37967"/>
              <a:gd name="adj2" fmla="val 10283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lumMod val="50000"/>
                  </a:prstClr>
                </a:solidFill>
                <a:cs typeface="+mn-ea"/>
                <a:sym typeface="Huawei Sans" panose="020C0503030203020204" pitchFamily="34" charset="0"/>
              </a:rPr>
              <a:t>VPN1</a:t>
            </a:r>
          </a:p>
        </p:txBody>
      </p:sp>
      <p:sp>
        <p:nvSpPr>
          <p:cNvPr id="51" name="Rectangular Callout 26">
            <a:extLst>
              <a:ext uri="{FF2B5EF4-FFF2-40B4-BE49-F238E27FC236}">
                <a16:creationId xmlns="" xmlns:a16="http://schemas.microsoft.com/office/drawing/2014/main" id="{7F4F26A9-3011-4166-8AC0-6D8EA8C4C107}"/>
              </a:ext>
            </a:extLst>
          </p:cNvPr>
          <p:cNvSpPr/>
          <p:nvPr/>
        </p:nvSpPr>
        <p:spPr bwMode="gray">
          <a:xfrm>
            <a:off x="5022212" y="3561665"/>
            <a:ext cx="604190" cy="260467"/>
          </a:xfrm>
          <a:prstGeom prst="wedgeRectCallout">
            <a:avLst>
              <a:gd name="adj1" fmla="val 37967"/>
              <a:gd name="adj2" fmla="val -9829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lumMod val="50000"/>
                  </a:prstClr>
                </a:solidFill>
                <a:cs typeface="+mn-ea"/>
                <a:sym typeface="Huawei Sans" panose="020C0503030203020204" pitchFamily="34" charset="0"/>
              </a:rPr>
              <a:t>VPN2</a:t>
            </a:r>
          </a:p>
        </p:txBody>
      </p:sp>
      <p:sp>
        <p:nvSpPr>
          <p:cNvPr id="53" name="Freeform 159">
            <a:extLst>
              <a:ext uri="{FF2B5EF4-FFF2-40B4-BE49-F238E27FC236}">
                <a16:creationId xmlns="" xmlns:a16="http://schemas.microsoft.com/office/drawing/2014/main" id="{3B6C84C4-C729-4C77-8025-D08A68DEB3C4}"/>
              </a:ext>
            </a:extLst>
          </p:cNvPr>
          <p:cNvSpPr/>
          <p:nvPr/>
        </p:nvSpPr>
        <p:spPr bwMode="gray">
          <a:xfrm flipH="1">
            <a:off x="1793277" y="4841620"/>
            <a:ext cx="1032857" cy="558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Legacy site</a:t>
            </a:r>
          </a:p>
        </p:txBody>
      </p:sp>
      <p:sp>
        <p:nvSpPr>
          <p:cNvPr id="54" name="Freeform 159">
            <a:extLst>
              <a:ext uri="{FF2B5EF4-FFF2-40B4-BE49-F238E27FC236}">
                <a16:creationId xmlns="" xmlns:a16="http://schemas.microsoft.com/office/drawing/2014/main" id="{31D8D7FD-B21D-4CC1-9F15-87376B5D3426}"/>
              </a:ext>
            </a:extLst>
          </p:cNvPr>
          <p:cNvSpPr/>
          <p:nvPr/>
        </p:nvSpPr>
        <p:spPr bwMode="gray">
          <a:xfrm flipH="1">
            <a:off x="3719777" y="4841620"/>
            <a:ext cx="1032857" cy="558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Legacy site</a:t>
            </a:r>
          </a:p>
        </p:txBody>
      </p:sp>
      <p:sp>
        <p:nvSpPr>
          <p:cNvPr id="55" name="Freeform 159">
            <a:extLst>
              <a:ext uri="{FF2B5EF4-FFF2-40B4-BE49-F238E27FC236}">
                <a16:creationId xmlns="" xmlns:a16="http://schemas.microsoft.com/office/drawing/2014/main" id="{8CCE82B7-9918-4C94-9786-7899D69AA7CD}"/>
              </a:ext>
            </a:extLst>
          </p:cNvPr>
          <p:cNvSpPr/>
          <p:nvPr/>
        </p:nvSpPr>
        <p:spPr bwMode="gray">
          <a:xfrm flipH="1">
            <a:off x="7624410" y="4869519"/>
            <a:ext cx="1032857" cy="558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Ins="108000" rtlCol="0" anchor="ctr">
            <a:noAutofit/>
          </a:bodyPr>
          <a:lstStyle/>
          <a:p>
            <a:pPr algn="ctr" fontAlgn="ctr"/>
            <a:r>
              <a:rPr lang="en-US" sz="1400" dirty="0">
                <a:solidFill>
                  <a:prstClr val="black"/>
                </a:solidFill>
              </a:rPr>
              <a:t>SD-WAN site</a:t>
            </a:r>
          </a:p>
        </p:txBody>
      </p:sp>
      <p:sp>
        <p:nvSpPr>
          <p:cNvPr id="56" name="Freeform 159">
            <a:extLst>
              <a:ext uri="{FF2B5EF4-FFF2-40B4-BE49-F238E27FC236}">
                <a16:creationId xmlns="" xmlns:a16="http://schemas.microsoft.com/office/drawing/2014/main" id="{6C64D288-1114-4883-BDAB-3AEF47AB7226}"/>
              </a:ext>
            </a:extLst>
          </p:cNvPr>
          <p:cNvSpPr/>
          <p:nvPr/>
        </p:nvSpPr>
        <p:spPr bwMode="gray">
          <a:xfrm flipH="1">
            <a:off x="9613117" y="4869519"/>
            <a:ext cx="1032857" cy="558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Ins="108000" rtlCol="0" anchor="ctr">
            <a:noAutofit/>
          </a:bodyPr>
          <a:lstStyle/>
          <a:p>
            <a:pPr algn="ctr" fontAlgn="ctr"/>
            <a:r>
              <a:rPr lang="en-US" sz="1400" dirty="0">
                <a:solidFill>
                  <a:prstClr val="black"/>
                </a:solidFill>
              </a:rPr>
              <a:t>SD-WAN site</a:t>
            </a:r>
          </a:p>
        </p:txBody>
      </p:sp>
      <p:pic>
        <p:nvPicPr>
          <p:cNvPr id="11" name="Picture 12" descr="E:\2016.01\1.12 扁平化图标\蓝色\AR-蓝色最新-40.png">
            <a:extLst>
              <a:ext uri="{FF2B5EF4-FFF2-40B4-BE49-F238E27FC236}">
                <a16:creationId xmlns="" xmlns:a16="http://schemas.microsoft.com/office/drawing/2014/main" id="{838A6385-4179-4D51-8190-179587F7468A}"/>
              </a:ext>
            </a:extLst>
          </p:cNvPr>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gray">
          <a:xfrm>
            <a:off x="4103099" y="4610197"/>
            <a:ext cx="402674" cy="329461"/>
          </a:xfrm>
          <a:prstGeom prst="rect">
            <a:avLst/>
          </a:prstGeom>
          <a:noFill/>
        </p:spPr>
      </p:pic>
      <p:pic>
        <p:nvPicPr>
          <p:cNvPr id="12" name="Picture 12" descr="E:\2016.01\1.12 扁平化图标\蓝色\AR-蓝色最新-40.png">
            <a:extLst>
              <a:ext uri="{FF2B5EF4-FFF2-40B4-BE49-F238E27FC236}">
                <a16:creationId xmlns="" xmlns:a16="http://schemas.microsoft.com/office/drawing/2014/main" id="{1D01957A-2BAC-493D-8FD7-27B267311DD6}"/>
              </a:ext>
            </a:extLst>
          </p:cNvPr>
          <p:cNvPicPr>
            <a:picLocks noChangeAspect="1" noChangeArrowheads="1"/>
          </p:cNvPicPr>
          <p:nvPr/>
        </p:nvPicPr>
        <p:blipFill>
          <a:blip r:embed="rId3" cstate="print"/>
          <a:srcRect/>
          <a:stretch>
            <a:fillRect/>
          </a:stretch>
        </p:blipFill>
        <p:spPr bwMode="gray">
          <a:xfrm>
            <a:off x="7936917" y="4610198"/>
            <a:ext cx="402674" cy="329461"/>
          </a:xfrm>
          <a:prstGeom prst="rect">
            <a:avLst/>
          </a:prstGeom>
          <a:noFill/>
        </p:spPr>
      </p:pic>
      <p:pic>
        <p:nvPicPr>
          <p:cNvPr id="13" name="Picture 12" descr="E:\2016.01\1.12 扁平化图标\蓝色\AR-蓝色最新-40.png">
            <a:extLst>
              <a:ext uri="{FF2B5EF4-FFF2-40B4-BE49-F238E27FC236}">
                <a16:creationId xmlns="" xmlns:a16="http://schemas.microsoft.com/office/drawing/2014/main" id="{8A7B90A5-3B79-4E2D-B5C3-DCE546B733C0}"/>
              </a:ext>
            </a:extLst>
          </p:cNvPr>
          <p:cNvPicPr>
            <a:picLocks noChangeAspect="1" noChangeArrowheads="1"/>
          </p:cNvPicPr>
          <p:nvPr/>
        </p:nvPicPr>
        <p:blipFill>
          <a:blip r:embed="rId3" cstate="print"/>
          <a:srcRect/>
          <a:stretch>
            <a:fillRect/>
          </a:stretch>
        </p:blipFill>
        <p:spPr bwMode="gray">
          <a:xfrm>
            <a:off x="9890184" y="4610197"/>
            <a:ext cx="402674" cy="329461"/>
          </a:xfrm>
          <a:prstGeom prst="rect">
            <a:avLst/>
          </a:prstGeom>
          <a:noFill/>
        </p:spPr>
      </p:pic>
      <p:pic>
        <p:nvPicPr>
          <p:cNvPr id="10" name="Picture 12" descr="E:\2016.01\1.12 扁平化图标\蓝色\AR-蓝色最新-40.png">
            <a:extLst>
              <a:ext uri="{FF2B5EF4-FFF2-40B4-BE49-F238E27FC236}">
                <a16:creationId xmlns="" xmlns:a16="http://schemas.microsoft.com/office/drawing/2014/main" id="{13133E99-9ADD-4988-9574-160C696B8829}"/>
              </a:ext>
            </a:extLst>
          </p:cNvPr>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gray">
          <a:xfrm>
            <a:off x="2149832" y="4610198"/>
            <a:ext cx="402674" cy="329461"/>
          </a:xfrm>
          <a:prstGeom prst="rect">
            <a:avLst/>
          </a:prstGeom>
          <a:noFill/>
        </p:spPr>
      </p:pic>
      <p:sp>
        <p:nvSpPr>
          <p:cNvPr id="57" name="Rectangular Callout 26">
            <a:extLst>
              <a:ext uri="{FF2B5EF4-FFF2-40B4-BE49-F238E27FC236}">
                <a16:creationId xmlns="" xmlns:a16="http://schemas.microsoft.com/office/drawing/2014/main" id="{6D9299F9-DA1B-4BFE-8BAA-06F6C5D84F0F}"/>
              </a:ext>
            </a:extLst>
          </p:cNvPr>
          <p:cNvSpPr/>
          <p:nvPr/>
        </p:nvSpPr>
        <p:spPr bwMode="gray">
          <a:xfrm>
            <a:off x="6085302" y="3571356"/>
            <a:ext cx="1539107" cy="600594"/>
          </a:xfrm>
          <a:prstGeom prst="wedgeRectCallout">
            <a:avLst>
              <a:gd name="adj1" fmla="val -37646"/>
              <a:gd name="adj2" fmla="val -10232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lumMod val="50000"/>
                  </a:prstClr>
                </a:solidFill>
                <a:cs typeface="+mn-ea"/>
                <a:sym typeface="Huawei Sans" panose="020C0503030203020204" pitchFamily="34" charset="0"/>
              </a:rPr>
              <a:t>Routes are transmitted through OSPF/BGP.</a:t>
            </a:r>
          </a:p>
        </p:txBody>
      </p:sp>
      <p:sp>
        <p:nvSpPr>
          <p:cNvPr id="59" name="文本框 83">
            <a:extLst>
              <a:ext uri="{FF2B5EF4-FFF2-40B4-BE49-F238E27FC236}">
                <a16:creationId xmlns="" xmlns:a16="http://schemas.microsoft.com/office/drawing/2014/main" id="{DA7AD3AE-1E76-44EC-BD1B-7AD28D06692D}"/>
              </a:ext>
            </a:extLst>
          </p:cNvPr>
          <p:cNvSpPr txBox="1"/>
          <p:nvPr/>
        </p:nvSpPr>
        <p:spPr bwMode="gray">
          <a:xfrm>
            <a:off x="6663392" y="4661707"/>
            <a:ext cx="1300920" cy="307777"/>
          </a:xfrm>
          <a:prstGeom prst="rect">
            <a:avLst/>
          </a:prstGeom>
          <a:noFill/>
        </p:spPr>
        <p:txBody>
          <a:bodyPr wrap="square" rtlCol="0">
            <a:spAutoFit/>
          </a:bodyPr>
          <a:lstStyle/>
          <a:p>
            <a:pPr algn="ctr" fontAlgn="ctr"/>
            <a:r>
              <a:rPr lang="en-US" sz="1400" dirty="0">
                <a:solidFill>
                  <a:prstClr val="black"/>
                </a:solidFill>
                <a:latin typeface="Huawei Sans" panose="020C0503030203020204" pitchFamily="34" charset="0"/>
              </a:rPr>
              <a:t>SD-WAN CPE</a:t>
            </a:r>
          </a:p>
        </p:txBody>
      </p:sp>
      <p:sp>
        <p:nvSpPr>
          <p:cNvPr id="60" name="文本框 83">
            <a:extLst>
              <a:ext uri="{FF2B5EF4-FFF2-40B4-BE49-F238E27FC236}">
                <a16:creationId xmlns="" xmlns:a16="http://schemas.microsoft.com/office/drawing/2014/main" id="{D77F95AF-18EC-4CA9-BA4A-0039E2D0382A}"/>
              </a:ext>
            </a:extLst>
          </p:cNvPr>
          <p:cNvSpPr txBox="1"/>
          <p:nvPr/>
        </p:nvSpPr>
        <p:spPr bwMode="gray">
          <a:xfrm>
            <a:off x="4454676" y="4638472"/>
            <a:ext cx="1287265" cy="307777"/>
          </a:xfrm>
          <a:prstGeom prst="rect">
            <a:avLst/>
          </a:prstGeom>
          <a:noFill/>
        </p:spPr>
        <p:txBody>
          <a:bodyPr wrap="square" rtlCol="0">
            <a:spAutoFit/>
          </a:bodyPr>
          <a:lstStyle/>
          <a:p>
            <a:pPr algn="ctr" fontAlgn="ctr"/>
            <a:r>
              <a:rPr lang="en-US" sz="1400" dirty="0">
                <a:solidFill>
                  <a:prstClr val="black"/>
                </a:solidFill>
                <a:latin typeface="Huawei Sans" panose="020C0503030203020204" pitchFamily="34" charset="0"/>
              </a:rPr>
              <a:t>Legacy CPE</a:t>
            </a:r>
          </a:p>
        </p:txBody>
      </p:sp>
      <p:sp>
        <p:nvSpPr>
          <p:cNvPr id="61" name="文本框 83">
            <a:extLst>
              <a:ext uri="{FF2B5EF4-FFF2-40B4-BE49-F238E27FC236}">
                <a16:creationId xmlns="" xmlns:a16="http://schemas.microsoft.com/office/drawing/2014/main" id="{28040668-C87B-487D-B5DF-CE7CDE22C0F5}"/>
              </a:ext>
            </a:extLst>
          </p:cNvPr>
          <p:cNvSpPr txBox="1"/>
          <p:nvPr/>
        </p:nvSpPr>
        <p:spPr bwMode="gray">
          <a:xfrm>
            <a:off x="3984222" y="2876594"/>
            <a:ext cx="1334685" cy="307777"/>
          </a:xfrm>
          <a:prstGeom prst="rect">
            <a:avLst/>
          </a:prstGeom>
          <a:noFill/>
        </p:spPr>
        <p:txBody>
          <a:bodyPr wrap="square" rtlCol="0">
            <a:spAutoFit/>
          </a:bodyPr>
          <a:lstStyle/>
          <a:p>
            <a:pPr algn="ctr" fontAlgn="ctr"/>
            <a:r>
              <a:rPr lang="en-US" sz="1400" dirty="0">
                <a:solidFill>
                  <a:prstClr val="black"/>
                </a:solidFill>
                <a:latin typeface="Huawei Sans" panose="020C0503030203020204" pitchFamily="34" charset="0"/>
              </a:rPr>
              <a:t>Legacy CPE</a:t>
            </a:r>
          </a:p>
        </p:txBody>
      </p:sp>
      <p:sp>
        <p:nvSpPr>
          <p:cNvPr id="62" name="文本框 83">
            <a:extLst>
              <a:ext uri="{FF2B5EF4-FFF2-40B4-BE49-F238E27FC236}">
                <a16:creationId xmlns="" xmlns:a16="http://schemas.microsoft.com/office/drawing/2014/main" id="{83B99537-052F-40A8-B17E-370D9532130D}"/>
              </a:ext>
            </a:extLst>
          </p:cNvPr>
          <p:cNvSpPr txBox="1"/>
          <p:nvPr/>
        </p:nvSpPr>
        <p:spPr bwMode="gray">
          <a:xfrm>
            <a:off x="6998915" y="2873816"/>
            <a:ext cx="1671266" cy="307777"/>
          </a:xfrm>
          <a:prstGeom prst="rect">
            <a:avLst/>
          </a:prstGeom>
          <a:noFill/>
        </p:spPr>
        <p:txBody>
          <a:bodyPr wrap="square" rtlCol="0">
            <a:spAutoFit/>
          </a:bodyPr>
          <a:lstStyle/>
          <a:p>
            <a:pPr algn="ctr" fontAlgn="ctr"/>
            <a:r>
              <a:rPr lang="en-US" sz="1400" dirty="0">
                <a:solidFill>
                  <a:prstClr val="black"/>
                </a:solidFill>
                <a:latin typeface="Huawei Sans" panose="020C0503030203020204" pitchFamily="34" charset="0"/>
              </a:rPr>
              <a:t>SD-WAN CPE</a:t>
            </a:r>
          </a:p>
        </p:txBody>
      </p:sp>
      <p:sp>
        <p:nvSpPr>
          <p:cNvPr id="48" name="五边形 2">
            <a:extLst>
              <a:ext uri="{FF2B5EF4-FFF2-40B4-BE49-F238E27FC236}">
                <a16:creationId xmlns="" xmlns:a16="http://schemas.microsoft.com/office/drawing/2014/main" id="{D0373CE1-7839-44CE-B1C6-85A472EF7999}"/>
              </a:ext>
            </a:extLst>
          </p:cNvPr>
          <p:cNvSpPr/>
          <p:nvPr/>
        </p:nvSpPr>
        <p:spPr bwMode="gray">
          <a:xfrm>
            <a:off x="7414260" y="88791"/>
            <a:ext cx="2214188" cy="252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Internet Access Design</a:t>
            </a:r>
          </a:p>
        </p:txBody>
      </p:sp>
      <p:sp>
        <p:nvSpPr>
          <p:cNvPr id="49" name="燕尾形 3">
            <a:extLst>
              <a:ext uri="{FF2B5EF4-FFF2-40B4-BE49-F238E27FC236}">
                <a16:creationId xmlns="" xmlns:a16="http://schemas.microsoft.com/office/drawing/2014/main" id="{A4AE7CA3-3435-44FA-9DD0-098AD6FE61DD}"/>
              </a:ext>
            </a:extLst>
          </p:cNvPr>
          <p:cNvSpPr/>
          <p:nvPr/>
        </p:nvSpPr>
        <p:spPr bwMode="gray">
          <a:xfrm>
            <a:off x="9534900" y="88791"/>
            <a:ext cx="2214188"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sym typeface="Huawei Sans" panose="020C0503030203020204" pitchFamily="34" charset="0"/>
              </a:rPr>
              <a:t>Legacy Site Access Design</a:t>
            </a:r>
          </a:p>
        </p:txBody>
      </p:sp>
      <p:sp>
        <p:nvSpPr>
          <p:cNvPr id="5" name="圆角矩形 54">
            <a:extLst>
              <a:ext uri="{FF2B5EF4-FFF2-40B4-BE49-F238E27FC236}">
                <a16:creationId xmlns="" xmlns:a16="http://schemas.microsoft.com/office/drawing/2014/main" id="{C34924F5-6095-4848-95B3-DFC9EAED4995}"/>
              </a:ext>
            </a:extLst>
          </p:cNvPr>
          <p:cNvSpPr/>
          <p:nvPr/>
        </p:nvSpPr>
        <p:spPr bwMode="gray">
          <a:xfrm>
            <a:off x="839788" y="2527335"/>
            <a:ext cx="10884059" cy="3663916"/>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spcAft>
                <a:spcPts val="600"/>
              </a:spcAft>
              <a:buFont typeface="Arial" panose="020B0604020202020204" pitchFamily="34" charset="0"/>
              <a:buChar char="•"/>
            </a:pPr>
            <a:endParaRPr lang="en-US" altLang="zh-CN" sz="1400" dirty="0">
              <a:solidFill>
                <a:prstClr val="black"/>
              </a:solidFill>
            </a:endParaRPr>
          </a:p>
          <a:p>
            <a:pPr marL="285750" indent="-200025" fontAlgn="ctr">
              <a:spcAft>
                <a:spcPts val="600"/>
              </a:spcAft>
              <a:buFont typeface="Arial" panose="020B0604020202020204" pitchFamily="34" charset="0"/>
              <a:buChar char="•"/>
            </a:pPr>
            <a:endParaRPr lang="en-US" altLang="zh-CN" sz="1400" dirty="0">
              <a:solidFill>
                <a:prstClr val="black"/>
              </a:solidFill>
            </a:endParaRPr>
          </a:p>
          <a:p>
            <a:pPr marL="285750" indent="-200025" fontAlgn="ctr">
              <a:spcAft>
                <a:spcPts val="600"/>
              </a:spcAft>
              <a:buFont typeface="Arial" panose="020B0604020202020204" pitchFamily="34" charset="0"/>
              <a:buChar char="•"/>
            </a:pPr>
            <a:endParaRPr lang="en-US" altLang="zh-CN" sz="1400" dirty="0">
              <a:solidFill>
                <a:prstClr val="black"/>
              </a:solidFill>
            </a:endParaRPr>
          </a:p>
          <a:p>
            <a:pPr marL="285750" indent="-200025" fontAlgn="ctr">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10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10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10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1000"/>
              </a:lnSpc>
              <a:spcAft>
                <a:spcPts val="600"/>
              </a:spcAft>
              <a:buFont typeface="Arial" panose="020B0604020202020204" pitchFamily="34" charset="0"/>
              <a:buChar char="•"/>
            </a:pPr>
            <a:endParaRPr lang="en-US" altLang="zh-CN" sz="1400" dirty="0">
              <a:solidFill>
                <a:prstClr val="black"/>
              </a:solidFill>
            </a:endParaRPr>
          </a:p>
          <a:p>
            <a:pPr marL="285750" indent="-200025" fontAlgn="ctr">
              <a:spcAft>
                <a:spcPts val="600"/>
              </a:spcAft>
              <a:buFont typeface="Arial" panose="020B0604020202020204" pitchFamily="34" charset="0"/>
              <a:buChar char="•"/>
            </a:pPr>
            <a:endParaRPr lang="en-US" altLang="zh-CN" sz="1400" dirty="0">
              <a:solidFill>
                <a:prstClr val="black"/>
              </a:solidFill>
            </a:endParaRPr>
          </a:p>
          <a:p>
            <a:pPr marL="285750" indent="-200025" fontAlgn="ctr">
              <a:spcAft>
                <a:spcPts val="600"/>
              </a:spcAft>
              <a:buFont typeface="Arial" panose="020B0604020202020204" pitchFamily="34" charset="0"/>
              <a:buChar char="•"/>
            </a:pPr>
            <a:endParaRPr lang="en-US" altLang="zh-CN" sz="1400" dirty="0">
              <a:solidFill>
                <a:prstClr val="black"/>
              </a:solidFill>
            </a:endParaRPr>
          </a:p>
          <a:p>
            <a:pPr marL="285750" indent="-200025" fontAlgn="ctr">
              <a:spcAft>
                <a:spcPts val="600"/>
              </a:spcAft>
              <a:buFont typeface="Arial" panose="020B0604020202020204" pitchFamily="34" charset="0"/>
              <a:buChar char="•"/>
            </a:pPr>
            <a:endParaRPr lang="en-US" altLang="zh-CN" sz="1400" dirty="0">
              <a:solidFill>
                <a:prstClr val="black"/>
              </a:solidFill>
            </a:endParaRPr>
          </a:p>
          <a:p>
            <a:pPr marL="285750" indent="-200025" fontAlgn="ctr">
              <a:spcBef>
                <a:spcPts val="600"/>
              </a:spcBef>
              <a:spcAft>
                <a:spcPts val="600"/>
              </a:spcAft>
              <a:buFont typeface="Arial" panose="020B0604020202020204" pitchFamily="34" charset="0"/>
              <a:buChar char="•"/>
            </a:pPr>
            <a:r>
              <a:rPr lang="en-US" sz="1400" dirty="0">
                <a:solidFill>
                  <a:prstClr val="black"/>
                </a:solidFill>
              </a:rPr>
              <a:t>When an enterprise has multiple VPNs and users on the SD-WAN and legacy networks belong to the same VPN, multiple logical links can be created on the dedicated link of a gateway site and added to the VRFs corresponding to different VPNs. In this way, back-to-back communication between multiple VPNs is implemented.</a:t>
            </a:r>
          </a:p>
        </p:txBody>
      </p:sp>
      <p:sp>
        <p:nvSpPr>
          <p:cNvPr id="14" name="Freeform 159">
            <a:extLst>
              <a:ext uri="{FF2B5EF4-FFF2-40B4-BE49-F238E27FC236}">
                <a16:creationId xmlns="" xmlns:a16="http://schemas.microsoft.com/office/drawing/2014/main" id="{4D7D6E41-2E7D-42B1-95BB-62D42CA23B58}"/>
              </a:ext>
            </a:extLst>
          </p:cNvPr>
          <p:cNvSpPr/>
          <p:nvPr/>
        </p:nvSpPr>
        <p:spPr bwMode="gray">
          <a:xfrm flipH="1">
            <a:off x="2826134" y="3277694"/>
            <a:ext cx="1115783" cy="6037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MPLS 1</a:t>
            </a:r>
          </a:p>
        </p:txBody>
      </p:sp>
      <p:sp>
        <p:nvSpPr>
          <p:cNvPr id="15" name="Freeform 159">
            <a:extLst>
              <a:ext uri="{FF2B5EF4-FFF2-40B4-BE49-F238E27FC236}">
                <a16:creationId xmlns="" xmlns:a16="http://schemas.microsoft.com/office/drawing/2014/main" id="{8FBCA90C-7BE1-4AF1-8845-12A6AE78A8DE}"/>
              </a:ext>
            </a:extLst>
          </p:cNvPr>
          <p:cNvSpPr/>
          <p:nvPr/>
        </p:nvSpPr>
        <p:spPr bwMode="gray">
          <a:xfrm flipH="1">
            <a:off x="8597145" y="3277694"/>
            <a:ext cx="1115783" cy="6037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MPLS 2</a:t>
            </a:r>
          </a:p>
        </p:txBody>
      </p:sp>
    </p:spTree>
    <p:extLst>
      <p:ext uri="{BB962C8B-B14F-4D97-AF65-F5344CB8AC3E}">
        <p14:creationId xmlns:p14="http://schemas.microsoft.com/office/powerpoint/2010/main" val="1912251365"/>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B756E6E-52F5-4E52-A7E0-BCD77B3181E9}"/>
              </a:ext>
            </a:extLst>
          </p:cNvPr>
          <p:cNvSpPr>
            <a:spLocks noGrp="1"/>
          </p:cNvSpPr>
          <p:nvPr>
            <p:ph type="title"/>
          </p:nvPr>
        </p:nvSpPr>
        <p:spPr bwMode="gray"/>
        <p:txBody>
          <a:bodyPr/>
          <a:lstStyle/>
          <a:p>
            <a:r>
              <a:rPr lang="en-US" dirty="0"/>
              <a:t>Communication Through Enterprise Sites: Local Access</a:t>
            </a:r>
          </a:p>
        </p:txBody>
      </p:sp>
      <p:sp>
        <p:nvSpPr>
          <p:cNvPr id="3" name="Text Placeholder 2">
            <a:extLst>
              <a:ext uri="{FF2B5EF4-FFF2-40B4-BE49-F238E27FC236}">
                <a16:creationId xmlns="" xmlns:a16="http://schemas.microsoft.com/office/drawing/2014/main" id="{CB574A18-A757-4310-ACD5-79C9C9B8C0C6}"/>
              </a:ext>
            </a:extLst>
          </p:cNvPr>
          <p:cNvSpPr>
            <a:spLocks noGrp="1"/>
          </p:cNvSpPr>
          <p:nvPr>
            <p:ph type="body" sz="quarter" idx="10"/>
          </p:nvPr>
        </p:nvSpPr>
        <p:spPr bwMode="gray"/>
        <p:txBody>
          <a:bodyPr/>
          <a:lstStyle/>
          <a:p>
            <a:pPr algn="l"/>
            <a:r>
              <a:rPr lang="en-US" sz="1600" dirty="0"/>
              <a:t>When the underlay network connected to an SD-WAN site is the legacy MPLS network or can communicate with the legacy MPLS network, local breakout technology can be used to transmit user traffic of the SD-WAN site to the underlay MPLS network. Then the traffic is transmitted to the legacy sites over the underlay network.</a:t>
            </a:r>
          </a:p>
        </p:txBody>
      </p:sp>
      <p:sp>
        <p:nvSpPr>
          <p:cNvPr id="5" name="圆角矩形 54">
            <a:extLst>
              <a:ext uri="{FF2B5EF4-FFF2-40B4-BE49-F238E27FC236}">
                <a16:creationId xmlns="" xmlns:a16="http://schemas.microsoft.com/office/drawing/2014/main" id="{C34924F5-6095-4848-95B3-DFC9EAED4995}"/>
              </a:ext>
            </a:extLst>
          </p:cNvPr>
          <p:cNvSpPr/>
          <p:nvPr/>
        </p:nvSpPr>
        <p:spPr bwMode="gray">
          <a:xfrm>
            <a:off x="1137840" y="2563339"/>
            <a:ext cx="9916319" cy="3637436"/>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2600"/>
              </a:lnSpc>
              <a:spcAft>
                <a:spcPts val="600"/>
              </a:spcAft>
              <a:buFont typeface="Arial" panose="020B0604020202020204" pitchFamily="34" charset="0"/>
              <a:buChar char="•"/>
            </a:pPr>
            <a:r>
              <a:rPr lang="en-US" sz="1400" dirty="0">
                <a:solidFill>
                  <a:prstClr val="black"/>
                </a:solidFill>
              </a:rPr>
              <a:t>In the local access solution, only traffic of users in one SD-WAN VPN can be transmitted to users of the VPN at the corresponding legacy sites on the underlay network through local breakout.</a:t>
            </a:r>
          </a:p>
        </p:txBody>
      </p:sp>
      <p:sp>
        <p:nvSpPr>
          <p:cNvPr id="4" name="圆角矩形 53">
            <a:extLst>
              <a:ext uri="{FF2B5EF4-FFF2-40B4-BE49-F238E27FC236}">
                <a16:creationId xmlns="" xmlns:a16="http://schemas.microsoft.com/office/drawing/2014/main" id="{8488A8C9-F27C-4312-BA05-372395C8CC8C}"/>
              </a:ext>
            </a:extLst>
          </p:cNvPr>
          <p:cNvSpPr/>
          <p:nvPr/>
        </p:nvSpPr>
        <p:spPr bwMode="gray">
          <a:xfrm>
            <a:off x="1137840" y="2146543"/>
            <a:ext cx="9916319" cy="360023"/>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Local access design</a:t>
            </a:r>
          </a:p>
        </p:txBody>
      </p:sp>
      <p:sp>
        <p:nvSpPr>
          <p:cNvPr id="48" name="Rectangle: Rounded Corners 47">
            <a:extLst>
              <a:ext uri="{FF2B5EF4-FFF2-40B4-BE49-F238E27FC236}">
                <a16:creationId xmlns="" xmlns:a16="http://schemas.microsoft.com/office/drawing/2014/main" id="{9D6D13E4-E0F4-4E39-A224-DCE898C10B1B}"/>
              </a:ext>
            </a:extLst>
          </p:cNvPr>
          <p:cNvSpPr/>
          <p:nvPr/>
        </p:nvSpPr>
        <p:spPr bwMode="gray">
          <a:xfrm>
            <a:off x="2586390" y="2638554"/>
            <a:ext cx="3327441" cy="2819546"/>
          </a:xfrm>
          <a:prstGeom prst="roundRect">
            <a:avLst>
              <a:gd name="adj" fmla="val 3326"/>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bodyPr>
          <a:lstStyle/>
          <a:p>
            <a:pPr algn="ctr" fontAlgn="ctr"/>
            <a:endParaRPr lang="en-US" dirty="0">
              <a:solidFill>
                <a:prstClr val="black"/>
              </a:solidFill>
              <a:latin typeface="Huawei Sans" panose="020C0503030203020204" pitchFamily="34" charset="0"/>
              <a:sym typeface="Huawei Sans" panose="020C0503030203020204" pitchFamily="34" charset="0"/>
            </a:endParaRPr>
          </a:p>
        </p:txBody>
      </p:sp>
      <p:sp>
        <p:nvSpPr>
          <p:cNvPr id="49" name="Rectangle: Rounded Corners 48">
            <a:extLst>
              <a:ext uri="{FF2B5EF4-FFF2-40B4-BE49-F238E27FC236}">
                <a16:creationId xmlns="" xmlns:a16="http://schemas.microsoft.com/office/drawing/2014/main" id="{FA51747D-FEBD-4B73-A495-D78F8671729A}"/>
              </a:ext>
            </a:extLst>
          </p:cNvPr>
          <p:cNvSpPr/>
          <p:nvPr/>
        </p:nvSpPr>
        <p:spPr bwMode="gray">
          <a:xfrm>
            <a:off x="6347989" y="2638554"/>
            <a:ext cx="3327442" cy="2819546"/>
          </a:xfrm>
          <a:prstGeom prst="roundRect">
            <a:avLst>
              <a:gd name="adj" fmla="val 3326"/>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bodyPr>
          <a:lstStyle/>
          <a:p>
            <a:pPr algn="ctr" fontAlgn="ctr"/>
            <a:endParaRPr lang="en-US" dirty="0">
              <a:solidFill>
                <a:prstClr val="black"/>
              </a:solidFill>
              <a:latin typeface="Huawei Sans" panose="020C0503030203020204" pitchFamily="34" charset="0"/>
              <a:sym typeface="Huawei Sans" panose="020C0503030203020204" pitchFamily="34" charset="0"/>
            </a:endParaRPr>
          </a:p>
        </p:txBody>
      </p:sp>
      <p:sp>
        <p:nvSpPr>
          <p:cNvPr id="58" name="Freeform 159">
            <a:extLst>
              <a:ext uri="{FF2B5EF4-FFF2-40B4-BE49-F238E27FC236}">
                <a16:creationId xmlns="" xmlns:a16="http://schemas.microsoft.com/office/drawing/2014/main" id="{39E7CD4A-0138-4142-BC93-2187247B14BC}"/>
              </a:ext>
            </a:extLst>
          </p:cNvPr>
          <p:cNvSpPr/>
          <p:nvPr/>
        </p:nvSpPr>
        <p:spPr bwMode="gray">
          <a:xfrm flipH="1">
            <a:off x="5573019" y="3839786"/>
            <a:ext cx="1115783" cy="6037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600" dirty="0">
                <a:solidFill>
                  <a:prstClr val="black"/>
                </a:solidFill>
              </a:rPr>
              <a:t>MPLS 1</a:t>
            </a:r>
          </a:p>
        </p:txBody>
      </p:sp>
      <p:cxnSp>
        <p:nvCxnSpPr>
          <p:cNvPr id="61" name="直接连接符 121">
            <a:extLst>
              <a:ext uri="{FF2B5EF4-FFF2-40B4-BE49-F238E27FC236}">
                <a16:creationId xmlns="" xmlns:a16="http://schemas.microsoft.com/office/drawing/2014/main" id="{DEB8261A-2A92-4844-8854-4D8B651F485B}"/>
              </a:ext>
            </a:extLst>
          </p:cNvPr>
          <p:cNvCxnSpPr>
            <a:cxnSpLocks/>
            <a:stCxn id="54" idx="3"/>
            <a:endCxn id="58" idx="24"/>
          </p:cNvCxnSpPr>
          <p:nvPr/>
        </p:nvCxnSpPr>
        <p:spPr bwMode="gray">
          <a:xfrm>
            <a:off x="4141549" y="3470787"/>
            <a:ext cx="1598360" cy="59930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121">
            <a:extLst>
              <a:ext uri="{FF2B5EF4-FFF2-40B4-BE49-F238E27FC236}">
                <a16:creationId xmlns="" xmlns:a16="http://schemas.microsoft.com/office/drawing/2014/main" id="{01D31ECE-253E-47AF-8AAB-E98087539B24}"/>
              </a:ext>
            </a:extLst>
          </p:cNvPr>
          <p:cNvCxnSpPr>
            <a:cxnSpLocks/>
            <a:stCxn id="55" idx="3"/>
            <a:endCxn id="58" idx="15"/>
          </p:cNvCxnSpPr>
          <p:nvPr/>
        </p:nvCxnSpPr>
        <p:spPr bwMode="gray">
          <a:xfrm flipV="1">
            <a:off x="4148129" y="4443502"/>
            <a:ext cx="1597701" cy="56967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121">
            <a:extLst>
              <a:ext uri="{FF2B5EF4-FFF2-40B4-BE49-F238E27FC236}">
                <a16:creationId xmlns="" xmlns:a16="http://schemas.microsoft.com/office/drawing/2014/main" id="{191D6FAF-2C45-4749-BF9D-1D746AA502B2}"/>
              </a:ext>
            </a:extLst>
          </p:cNvPr>
          <p:cNvCxnSpPr>
            <a:cxnSpLocks/>
            <a:stCxn id="58" idx="7"/>
            <a:endCxn id="53" idx="1"/>
          </p:cNvCxnSpPr>
          <p:nvPr/>
        </p:nvCxnSpPr>
        <p:spPr bwMode="gray">
          <a:xfrm flipV="1">
            <a:off x="6576832" y="3464286"/>
            <a:ext cx="1454977" cy="61137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121">
            <a:extLst>
              <a:ext uri="{FF2B5EF4-FFF2-40B4-BE49-F238E27FC236}">
                <a16:creationId xmlns="" xmlns:a16="http://schemas.microsoft.com/office/drawing/2014/main" id="{200C6F14-7ECF-41ED-819A-EAC0F057708D}"/>
              </a:ext>
            </a:extLst>
          </p:cNvPr>
          <p:cNvCxnSpPr>
            <a:cxnSpLocks/>
            <a:stCxn id="58" idx="9"/>
            <a:endCxn id="56" idx="1"/>
          </p:cNvCxnSpPr>
          <p:nvPr/>
        </p:nvCxnSpPr>
        <p:spPr bwMode="gray">
          <a:xfrm>
            <a:off x="6524216" y="4442514"/>
            <a:ext cx="1507593" cy="56759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8" name="TextBox 67">
            <a:extLst>
              <a:ext uri="{FF2B5EF4-FFF2-40B4-BE49-F238E27FC236}">
                <a16:creationId xmlns="" xmlns:a16="http://schemas.microsoft.com/office/drawing/2014/main" id="{A9936D69-7B22-4DDB-881E-D9051C63F572}"/>
              </a:ext>
            </a:extLst>
          </p:cNvPr>
          <p:cNvSpPr txBox="1"/>
          <p:nvPr/>
        </p:nvSpPr>
        <p:spPr bwMode="gray">
          <a:xfrm>
            <a:off x="2586390" y="2649561"/>
            <a:ext cx="1470274"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Legacy network</a:t>
            </a:r>
          </a:p>
        </p:txBody>
      </p:sp>
      <p:sp>
        <p:nvSpPr>
          <p:cNvPr id="69" name="TextBox 68">
            <a:extLst>
              <a:ext uri="{FF2B5EF4-FFF2-40B4-BE49-F238E27FC236}">
                <a16:creationId xmlns="" xmlns:a16="http://schemas.microsoft.com/office/drawing/2014/main" id="{BE9DBA19-4BD0-4190-B89B-3BC82C4722C9}"/>
              </a:ext>
            </a:extLst>
          </p:cNvPr>
          <p:cNvSpPr txBox="1"/>
          <p:nvPr/>
        </p:nvSpPr>
        <p:spPr bwMode="gray">
          <a:xfrm>
            <a:off x="8052501" y="2649561"/>
            <a:ext cx="1638590"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SD-WAN network</a:t>
            </a:r>
          </a:p>
        </p:txBody>
      </p:sp>
      <p:sp>
        <p:nvSpPr>
          <p:cNvPr id="88" name="Freeform 159">
            <a:extLst>
              <a:ext uri="{FF2B5EF4-FFF2-40B4-BE49-F238E27FC236}">
                <a16:creationId xmlns="" xmlns:a16="http://schemas.microsoft.com/office/drawing/2014/main" id="{C7D6AEDD-B580-4C2F-BB8D-656069F85097}"/>
              </a:ext>
            </a:extLst>
          </p:cNvPr>
          <p:cNvSpPr/>
          <p:nvPr/>
        </p:nvSpPr>
        <p:spPr bwMode="gray">
          <a:xfrm flipH="1">
            <a:off x="2826352" y="3106920"/>
            <a:ext cx="1032857" cy="558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Legacy site</a:t>
            </a:r>
          </a:p>
        </p:txBody>
      </p:sp>
      <p:sp>
        <p:nvSpPr>
          <p:cNvPr id="89" name="Freeform 159">
            <a:extLst>
              <a:ext uri="{FF2B5EF4-FFF2-40B4-BE49-F238E27FC236}">
                <a16:creationId xmlns="" xmlns:a16="http://schemas.microsoft.com/office/drawing/2014/main" id="{603FEE61-B06C-403D-BC02-885D64A450BF}"/>
              </a:ext>
            </a:extLst>
          </p:cNvPr>
          <p:cNvSpPr/>
          <p:nvPr/>
        </p:nvSpPr>
        <p:spPr bwMode="gray">
          <a:xfrm flipH="1">
            <a:off x="2826352" y="4641941"/>
            <a:ext cx="1032857" cy="558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Legacy site</a:t>
            </a:r>
          </a:p>
        </p:txBody>
      </p:sp>
      <p:pic>
        <p:nvPicPr>
          <p:cNvPr id="54" name="Picture 12" descr="E:\2016.01\1.12 扁平化图标\蓝色\AR-蓝色最新-40.png">
            <a:extLst>
              <a:ext uri="{FF2B5EF4-FFF2-40B4-BE49-F238E27FC236}">
                <a16:creationId xmlns="" xmlns:a16="http://schemas.microsoft.com/office/drawing/2014/main" id="{3F7FDC90-77CF-42BF-A44C-7485177F7CE7}"/>
              </a:ext>
            </a:extLst>
          </p:cNvPr>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gray">
          <a:xfrm>
            <a:off x="3738875" y="3306056"/>
            <a:ext cx="402674" cy="329461"/>
          </a:xfrm>
          <a:prstGeom prst="rect">
            <a:avLst/>
          </a:prstGeom>
          <a:noFill/>
        </p:spPr>
      </p:pic>
      <p:pic>
        <p:nvPicPr>
          <p:cNvPr id="55" name="Picture 12" descr="E:\2016.01\1.12 扁平化图标\蓝色\AR-蓝色最新-40.png">
            <a:extLst>
              <a:ext uri="{FF2B5EF4-FFF2-40B4-BE49-F238E27FC236}">
                <a16:creationId xmlns="" xmlns:a16="http://schemas.microsoft.com/office/drawing/2014/main" id="{F7DF68BC-BAEF-4DDD-A8B1-849368BEB881}"/>
              </a:ext>
            </a:extLst>
          </p:cNvPr>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gray">
          <a:xfrm>
            <a:off x="3745455" y="4848442"/>
            <a:ext cx="402674" cy="329461"/>
          </a:xfrm>
          <a:prstGeom prst="rect">
            <a:avLst/>
          </a:prstGeom>
          <a:noFill/>
        </p:spPr>
      </p:pic>
      <p:sp>
        <p:nvSpPr>
          <p:cNvPr id="95" name="Freeform 159">
            <a:extLst>
              <a:ext uri="{FF2B5EF4-FFF2-40B4-BE49-F238E27FC236}">
                <a16:creationId xmlns="" xmlns:a16="http://schemas.microsoft.com/office/drawing/2014/main" id="{B3D21100-61C5-49EA-8E88-30D35164F2B5}"/>
              </a:ext>
            </a:extLst>
          </p:cNvPr>
          <p:cNvSpPr/>
          <p:nvPr/>
        </p:nvSpPr>
        <p:spPr bwMode="gray">
          <a:xfrm flipH="1">
            <a:off x="8331676" y="3106920"/>
            <a:ext cx="1032857" cy="558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tlCol="0" anchor="ctr">
            <a:noAutofit/>
          </a:bodyPr>
          <a:lstStyle/>
          <a:p>
            <a:pPr algn="ctr" fontAlgn="ctr"/>
            <a:r>
              <a:rPr lang="en-US" sz="1400" dirty="0">
                <a:solidFill>
                  <a:prstClr val="black"/>
                </a:solidFill>
              </a:rPr>
              <a:t>SD-WAN site</a:t>
            </a:r>
          </a:p>
        </p:txBody>
      </p:sp>
      <p:sp>
        <p:nvSpPr>
          <p:cNvPr id="96" name="Freeform 159">
            <a:extLst>
              <a:ext uri="{FF2B5EF4-FFF2-40B4-BE49-F238E27FC236}">
                <a16:creationId xmlns="" xmlns:a16="http://schemas.microsoft.com/office/drawing/2014/main" id="{E13C8D37-C2C8-4124-9C96-EA989EBCA532}"/>
              </a:ext>
            </a:extLst>
          </p:cNvPr>
          <p:cNvSpPr/>
          <p:nvPr/>
        </p:nvSpPr>
        <p:spPr bwMode="gray">
          <a:xfrm flipH="1">
            <a:off x="8347427" y="4641941"/>
            <a:ext cx="1032857" cy="558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tlCol="0" anchor="ctr">
            <a:noAutofit/>
          </a:bodyPr>
          <a:lstStyle/>
          <a:p>
            <a:pPr algn="ctr" fontAlgn="ctr"/>
            <a:r>
              <a:rPr lang="en-US" sz="1400" dirty="0">
                <a:solidFill>
                  <a:prstClr val="black"/>
                </a:solidFill>
              </a:rPr>
              <a:t>SD-WAN site</a:t>
            </a:r>
          </a:p>
        </p:txBody>
      </p:sp>
      <p:pic>
        <p:nvPicPr>
          <p:cNvPr id="53" name="Picture 12" descr="E:\2016.01\1.12 扁平化图标\蓝色\AR-蓝色最新-40.png">
            <a:extLst>
              <a:ext uri="{FF2B5EF4-FFF2-40B4-BE49-F238E27FC236}">
                <a16:creationId xmlns="" xmlns:a16="http://schemas.microsoft.com/office/drawing/2014/main" id="{DD72F436-F49A-43FE-A857-01EDCB9B21A2}"/>
              </a:ext>
            </a:extLst>
          </p:cNvPr>
          <p:cNvPicPr>
            <a:picLocks noChangeAspect="1" noChangeArrowheads="1"/>
          </p:cNvPicPr>
          <p:nvPr/>
        </p:nvPicPr>
        <p:blipFill>
          <a:blip r:embed="rId3" cstate="print"/>
          <a:srcRect/>
          <a:stretch>
            <a:fillRect/>
          </a:stretch>
        </p:blipFill>
        <p:spPr bwMode="gray">
          <a:xfrm>
            <a:off x="8031809" y="3299555"/>
            <a:ext cx="402674" cy="329461"/>
          </a:xfrm>
          <a:prstGeom prst="rect">
            <a:avLst/>
          </a:prstGeom>
          <a:noFill/>
        </p:spPr>
      </p:pic>
      <p:pic>
        <p:nvPicPr>
          <p:cNvPr id="56" name="Picture 12" descr="E:\2016.01\1.12 扁平化图标\蓝色\AR-蓝色最新-40.png">
            <a:extLst>
              <a:ext uri="{FF2B5EF4-FFF2-40B4-BE49-F238E27FC236}">
                <a16:creationId xmlns="" xmlns:a16="http://schemas.microsoft.com/office/drawing/2014/main" id="{4DD7D426-D796-4354-9B74-31D0F3D2A61F}"/>
              </a:ext>
            </a:extLst>
          </p:cNvPr>
          <p:cNvPicPr>
            <a:picLocks noChangeAspect="1" noChangeArrowheads="1"/>
          </p:cNvPicPr>
          <p:nvPr/>
        </p:nvPicPr>
        <p:blipFill>
          <a:blip r:embed="rId3" cstate="print"/>
          <a:srcRect/>
          <a:stretch>
            <a:fillRect/>
          </a:stretch>
        </p:blipFill>
        <p:spPr bwMode="gray">
          <a:xfrm>
            <a:off x="8031809" y="4845380"/>
            <a:ext cx="402674" cy="329461"/>
          </a:xfrm>
          <a:prstGeom prst="rect">
            <a:avLst/>
          </a:prstGeom>
          <a:noFill/>
        </p:spPr>
      </p:pic>
      <p:sp>
        <p:nvSpPr>
          <p:cNvPr id="97" name="流程图: 对照 91">
            <a:extLst>
              <a:ext uri="{FF2B5EF4-FFF2-40B4-BE49-F238E27FC236}">
                <a16:creationId xmlns="" xmlns:a16="http://schemas.microsoft.com/office/drawing/2014/main" id="{DF8EDC1E-8EDB-4A4D-96D9-41E96F3047C0}"/>
              </a:ext>
            </a:extLst>
          </p:cNvPr>
          <p:cNvSpPr/>
          <p:nvPr/>
        </p:nvSpPr>
        <p:spPr bwMode="gray">
          <a:xfrm>
            <a:off x="8169128" y="4556140"/>
            <a:ext cx="141588" cy="295445"/>
          </a:xfrm>
          <a:prstGeom prst="flowChartCollate">
            <a:avLst/>
          </a:prstGeom>
          <a:solidFill>
            <a:schemeClr val="tx1">
              <a:lumMod val="50000"/>
              <a:lumOff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buClr>
                <a:srgbClr val="CC9900"/>
              </a:buClr>
              <a:buFont typeface="Wingdings" pitchFamily="2" charset="2"/>
              <a:buChar char="n"/>
            </a:pPr>
            <a:endParaRPr lang="en-US" altLang="zh-CN" sz="2000" dirty="0">
              <a:solidFill>
                <a:srgbClr val="000000"/>
              </a:solidFill>
              <a:latin typeface="Huawei Sans" panose="020C0503030203020204" pitchFamily="34" charset="0"/>
              <a:ea typeface="宋体" charset="-122"/>
            </a:endParaRPr>
          </a:p>
        </p:txBody>
      </p:sp>
      <p:sp>
        <p:nvSpPr>
          <p:cNvPr id="98" name="Freeform: Shape 97">
            <a:extLst>
              <a:ext uri="{FF2B5EF4-FFF2-40B4-BE49-F238E27FC236}">
                <a16:creationId xmlns="" xmlns:a16="http://schemas.microsoft.com/office/drawing/2014/main" id="{059FB561-27EB-47F9-9DB9-03FD980BF530}"/>
              </a:ext>
            </a:extLst>
          </p:cNvPr>
          <p:cNvSpPr/>
          <p:nvPr/>
        </p:nvSpPr>
        <p:spPr bwMode="gray">
          <a:xfrm rot="21418357">
            <a:off x="4141473" y="4336643"/>
            <a:ext cx="4010463" cy="532862"/>
          </a:xfrm>
          <a:custGeom>
            <a:avLst/>
            <a:gdLst>
              <a:gd name="connsiteX0" fmla="*/ 0 w 5343525"/>
              <a:gd name="connsiteY0" fmla="*/ 610707 h 744057"/>
              <a:gd name="connsiteX1" fmla="*/ 2714625 w 5343525"/>
              <a:gd name="connsiteY1" fmla="*/ 1107 h 744057"/>
              <a:gd name="connsiteX2" fmla="*/ 5343525 w 5343525"/>
              <a:gd name="connsiteY2" fmla="*/ 744057 h 744057"/>
            </a:gdLst>
            <a:ahLst/>
            <a:cxnLst>
              <a:cxn ang="0">
                <a:pos x="connsiteX0" y="connsiteY0"/>
              </a:cxn>
              <a:cxn ang="0">
                <a:pos x="connsiteX1" y="connsiteY1"/>
              </a:cxn>
              <a:cxn ang="0">
                <a:pos x="connsiteX2" y="connsiteY2"/>
              </a:cxn>
            </a:cxnLst>
            <a:rect l="l" t="t" r="r" b="b"/>
            <a:pathLst>
              <a:path w="5343525" h="744057">
                <a:moveTo>
                  <a:pt x="0" y="610707"/>
                </a:moveTo>
                <a:cubicBezTo>
                  <a:pt x="912019" y="294794"/>
                  <a:pt x="1824038" y="-21118"/>
                  <a:pt x="2714625" y="1107"/>
                </a:cubicBezTo>
                <a:cubicBezTo>
                  <a:pt x="3605212" y="23332"/>
                  <a:pt x="4474368" y="383694"/>
                  <a:pt x="5343525" y="744057"/>
                </a:cubicBezTo>
              </a:path>
            </a:pathLst>
          </a:custGeom>
          <a:noFill/>
          <a:ln w="28575">
            <a:solidFill>
              <a:srgbClr val="56C4D2"/>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99" name="Freeform: Shape 98">
            <a:extLst>
              <a:ext uri="{FF2B5EF4-FFF2-40B4-BE49-F238E27FC236}">
                <a16:creationId xmlns="" xmlns:a16="http://schemas.microsoft.com/office/drawing/2014/main" id="{04E1F75A-0773-4A72-8F23-E683A7A85E06}"/>
              </a:ext>
            </a:extLst>
          </p:cNvPr>
          <p:cNvSpPr/>
          <p:nvPr/>
        </p:nvSpPr>
        <p:spPr bwMode="gray">
          <a:xfrm>
            <a:off x="8331676" y="4478819"/>
            <a:ext cx="540120" cy="473804"/>
          </a:xfrm>
          <a:custGeom>
            <a:avLst/>
            <a:gdLst>
              <a:gd name="connsiteX0" fmla="*/ 0 w 476250"/>
              <a:gd name="connsiteY0" fmla="*/ 235679 h 473804"/>
              <a:gd name="connsiteX1" fmla="*/ 257175 w 476250"/>
              <a:gd name="connsiteY1" fmla="*/ 7079 h 473804"/>
              <a:gd name="connsiteX2" fmla="*/ 476250 w 476250"/>
              <a:gd name="connsiteY2" fmla="*/ 473804 h 473804"/>
            </a:gdLst>
            <a:ahLst/>
            <a:cxnLst>
              <a:cxn ang="0">
                <a:pos x="connsiteX0" y="connsiteY0"/>
              </a:cxn>
              <a:cxn ang="0">
                <a:pos x="connsiteX1" y="connsiteY1"/>
              </a:cxn>
              <a:cxn ang="0">
                <a:pos x="connsiteX2" y="connsiteY2"/>
              </a:cxn>
            </a:cxnLst>
            <a:rect l="l" t="t" r="r" b="b"/>
            <a:pathLst>
              <a:path w="476250" h="473804">
                <a:moveTo>
                  <a:pt x="0" y="235679"/>
                </a:moveTo>
                <a:cubicBezTo>
                  <a:pt x="88900" y="101535"/>
                  <a:pt x="177800" y="-32608"/>
                  <a:pt x="257175" y="7079"/>
                </a:cubicBezTo>
                <a:cubicBezTo>
                  <a:pt x="336550" y="46766"/>
                  <a:pt x="406400" y="260285"/>
                  <a:pt x="476250" y="473804"/>
                </a:cubicBezTo>
              </a:path>
            </a:pathLst>
          </a:custGeom>
          <a:noFill/>
          <a:ln w="28575">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104" name="TextBox 103">
            <a:extLst>
              <a:ext uri="{FF2B5EF4-FFF2-40B4-BE49-F238E27FC236}">
                <a16:creationId xmlns="" xmlns:a16="http://schemas.microsoft.com/office/drawing/2014/main" id="{08397E1E-63D1-454D-A7E1-98C20D25EAAA}"/>
              </a:ext>
            </a:extLst>
          </p:cNvPr>
          <p:cNvSpPr txBox="1"/>
          <p:nvPr/>
        </p:nvSpPr>
        <p:spPr bwMode="gray">
          <a:xfrm>
            <a:off x="7571786" y="4200434"/>
            <a:ext cx="1446230" cy="307777"/>
          </a:xfrm>
          <a:prstGeom prst="rect">
            <a:avLst/>
          </a:prstGeom>
          <a:noFill/>
        </p:spPr>
        <p:txBody>
          <a:bodyPr wrap="none" rtlCol="0">
            <a:spAutoFit/>
          </a:bodyPr>
          <a:lstStyle/>
          <a:p>
            <a:pPr fontAlgn="ctr"/>
            <a:r>
              <a:rPr lang="en-US" sz="1400" dirty="0">
                <a:solidFill>
                  <a:srgbClr val="C7000B"/>
                </a:solidFill>
                <a:latin typeface="Huawei Sans" panose="020C0503030203020204" pitchFamily="34" charset="0"/>
              </a:rPr>
              <a:t>Local breakout</a:t>
            </a:r>
          </a:p>
        </p:txBody>
      </p:sp>
      <p:sp>
        <p:nvSpPr>
          <p:cNvPr id="105" name="文本框 83">
            <a:extLst>
              <a:ext uri="{FF2B5EF4-FFF2-40B4-BE49-F238E27FC236}">
                <a16:creationId xmlns="" xmlns:a16="http://schemas.microsoft.com/office/drawing/2014/main" id="{F0D8786C-8FEA-4674-829A-3E13E02001DA}"/>
              </a:ext>
            </a:extLst>
          </p:cNvPr>
          <p:cNvSpPr txBox="1"/>
          <p:nvPr/>
        </p:nvSpPr>
        <p:spPr bwMode="gray">
          <a:xfrm>
            <a:off x="3610181" y="3046059"/>
            <a:ext cx="1040037"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Legacy CPE</a:t>
            </a:r>
          </a:p>
        </p:txBody>
      </p:sp>
      <p:sp>
        <p:nvSpPr>
          <p:cNvPr id="106" name="文本框 83">
            <a:extLst>
              <a:ext uri="{FF2B5EF4-FFF2-40B4-BE49-F238E27FC236}">
                <a16:creationId xmlns="" xmlns:a16="http://schemas.microsoft.com/office/drawing/2014/main" id="{D072BD5B-FA69-4DA9-8CCF-A4DCA456CB23}"/>
              </a:ext>
            </a:extLst>
          </p:cNvPr>
          <p:cNvSpPr txBox="1"/>
          <p:nvPr/>
        </p:nvSpPr>
        <p:spPr bwMode="gray">
          <a:xfrm>
            <a:off x="7362381" y="3062665"/>
            <a:ext cx="1115783"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SD-WAN CPE</a:t>
            </a:r>
          </a:p>
        </p:txBody>
      </p:sp>
      <p:sp>
        <p:nvSpPr>
          <p:cNvPr id="31" name="五边形 2">
            <a:extLst>
              <a:ext uri="{FF2B5EF4-FFF2-40B4-BE49-F238E27FC236}">
                <a16:creationId xmlns="" xmlns:a16="http://schemas.microsoft.com/office/drawing/2014/main" id="{D0373CE1-7839-44CE-B1C6-85A472EF7999}"/>
              </a:ext>
            </a:extLst>
          </p:cNvPr>
          <p:cNvSpPr/>
          <p:nvPr/>
        </p:nvSpPr>
        <p:spPr bwMode="gray">
          <a:xfrm>
            <a:off x="7414260" y="88791"/>
            <a:ext cx="2214188" cy="252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Internet Access Design</a:t>
            </a:r>
          </a:p>
        </p:txBody>
      </p:sp>
      <p:sp>
        <p:nvSpPr>
          <p:cNvPr id="32" name="燕尾形 3">
            <a:extLst>
              <a:ext uri="{FF2B5EF4-FFF2-40B4-BE49-F238E27FC236}">
                <a16:creationId xmlns="" xmlns:a16="http://schemas.microsoft.com/office/drawing/2014/main" id="{A4AE7CA3-3435-44FA-9DD0-098AD6FE61DD}"/>
              </a:ext>
            </a:extLst>
          </p:cNvPr>
          <p:cNvSpPr/>
          <p:nvPr/>
        </p:nvSpPr>
        <p:spPr bwMode="gray">
          <a:xfrm>
            <a:off x="9534900" y="88791"/>
            <a:ext cx="2214188"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sym typeface="Huawei Sans" panose="020C0503030203020204" pitchFamily="34" charset="0"/>
              </a:rPr>
              <a:t>Legacy Site Access Design</a:t>
            </a:r>
          </a:p>
        </p:txBody>
      </p:sp>
    </p:spTree>
    <p:extLst>
      <p:ext uri="{BB962C8B-B14F-4D97-AF65-F5344CB8AC3E}">
        <p14:creationId xmlns:p14="http://schemas.microsoft.com/office/powerpoint/2010/main" val="336361078"/>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B756E6E-52F5-4E52-A7E0-BCD77B3181E9}"/>
              </a:ext>
            </a:extLst>
          </p:cNvPr>
          <p:cNvSpPr>
            <a:spLocks noGrp="1"/>
          </p:cNvSpPr>
          <p:nvPr>
            <p:ph type="title"/>
          </p:nvPr>
        </p:nvSpPr>
        <p:spPr bwMode="gray"/>
        <p:txBody>
          <a:bodyPr/>
          <a:lstStyle/>
          <a:p>
            <a:r>
              <a:rPr lang="en-US" dirty="0"/>
              <a:t>IWG</a:t>
            </a:r>
          </a:p>
        </p:txBody>
      </p:sp>
      <p:sp>
        <p:nvSpPr>
          <p:cNvPr id="3" name="Text Placeholder 2">
            <a:extLst>
              <a:ext uri="{FF2B5EF4-FFF2-40B4-BE49-F238E27FC236}">
                <a16:creationId xmlns="" xmlns:a16="http://schemas.microsoft.com/office/drawing/2014/main" id="{CB574A18-A757-4310-ACD5-79C9C9B8C0C6}"/>
              </a:ext>
            </a:extLst>
          </p:cNvPr>
          <p:cNvSpPr>
            <a:spLocks noGrp="1"/>
          </p:cNvSpPr>
          <p:nvPr>
            <p:ph type="body" sz="quarter" idx="10"/>
          </p:nvPr>
        </p:nvSpPr>
        <p:spPr bwMode="gray"/>
        <p:txBody>
          <a:bodyPr/>
          <a:lstStyle/>
          <a:p>
            <a:r>
              <a:rPr lang="en-US" sz="1600" dirty="0"/>
              <a:t>The IWG can connect both SD-WAN sites and legacy MPLS VPN sites for multiple enterprise tenants. Each time a tenant is added, only one MP-EBGP peer needs to be configured to interconnect with the peer ASBR-PE.s</a:t>
            </a:r>
          </a:p>
        </p:txBody>
      </p:sp>
      <p:sp>
        <p:nvSpPr>
          <p:cNvPr id="5" name="圆角矩形 54">
            <a:extLst>
              <a:ext uri="{FF2B5EF4-FFF2-40B4-BE49-F238E27FC236}">
                <a16:creationId xmlns="" xmlns:a16="http://schemas.microsoft.com/office/drawing/2014/main" id="{C34924F5-6095-4848-95B3-DFC9EAED4995}"/>
              </a:ext>
            </a:extLst>
          </p:cNvPr>
          <p:cNvSpPr/>
          <p:nvPr/>
        </p:nvSpPr>
        <p:spPr bwMode="gray">
          <a:xfrm>
            <a:off x="673115" y="2421967"/>
            <a:ext cx="10863660" cy="3511684"/>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p:txBody>
      </p:sp>
      <p:sp>
        <p:nvSpPr>
          <p:cNvPr id="4" name="圆角矩形 53">
            <a:extLst>
              <a:ext uri="{FF2B5EF4-FFF2-40B4-BE49-F238E27FC236}">
                <a16:creationId xmlns="" xmlns:a16="http://schemas.microsoft.com/office/drawing/2014/main" id="{8488A8C9-F27C-4312-BA05-372395C8CC8C}"/>
              </a:ext>
            </a:extLst>
          </p:cNvPr>
          <p:cNvSpPr/>
          <p:nvPr/>
        </p:nvSpPr>
        <p:spPr bwMode="gray">
          <a:xfrm>
            <a:off x="673115" y="2005170"/>
            <a:ext cx="10863660" cy="360023"/>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Solution design for multiple tenants to communicate with legacy sites</a:t>
            </a:r>
          </a:p>
        </p:txBody>
      </p:sp>
      <p:sp>
        <p:nvSpPr>
          <p:cNvPr id="28" name="Rectangle: Rounded Corners 27">
            <a:extLst>
              <a:ext uri="{FF2B5EF4-FFF2-40B4-BE49-F238E27FC236}">
                <a16:creationId xmlns="" xmlns:a16="http://schemas.microsoft.com/office/drawing/2014/main" id="{E2B1407D-EFFC-4342-9EFF-62AC614267FD}"/>
              </a:ext>
            </a:extLst>
          </p:cNvPr>
          <p:cNvSpPr/>
          <p:nvPr/>
        </p:nvSpPr>
        <p:spPr bwMode="gray">
          <a:xfrm>
            <a:off x="949038" y="2619377"/>
            <a:ext cx="4934198" cy="3076148"/>
          </a:xfrm>
          <a:prstGeom prst="roundRect">
            <a:avLst>
              <a:gd name="adj" fmla="val 3326"/>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bodyPr>
          <a:lstStyle/>
          <a:p>
            <a:pPr algn="ctr" fontAlgn="ctr"/>
            <a:endParaRPr lang="en-US" dirty="0">
              <a:solidFill>
                <a:prstClr val="black"/>
              </a:solidFill>
              <a:latin typeface="Huawei Sans" panose="020C0503030203020204" pitchFamily="34" charset="0"/>
              <a:sym typeface="Huawei Sans" panose="020C0503030203020204" pitchFamily="34" charset="0"/>
            </a:endParaRPr>
          </a:p>
        </p:txBody>
      </p:sp>
      <p:sp>
        <p:nvSpPr>
          <p:cNvPr id="29" name="Rectangle: Rounded Corners 28">
            <a:extLst>
              <a:ext uri="{FF2B5EF4-FFF2-40B4-BE49-F238E27FC236}">
                <a16:creationId xmlns="" xmlns:a16="http://schemas.microsoft.com/office/drawing/2014/main" id="{AEE920B0-F606-45E0-9A65-FB282F914522}"/>
              </a:ext>
            </a:extLst>
          </p:cNvPr>
          <p:cNvSpPr/>
          <p:nvPr/>
        </p:nvSpPr>
        <p:spPr bwMode="gray">
          <a:xfrm>
            <a:off x="6274666" y="2619376"/>
            <a:ext cx="4934198" cy="3076148"/>
          </a:xfrm>
          <a:prstGeom prst="roundRect">
            <a:avLst>
              <a:gd name="adj" fmla="val 3326"/>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bodyPr>
          <a:lstStyle/>
          <a:p>
            <a:pPr algn="ctr" fontAlgn="ctr"/>
            <a:endParaRPr lang="en-US" dirty="0">
              <a:solidFill>
                <a:prstClr val="black"/>
              </a:solidFill>
              <a:latin typeface="Huawei Sans" panose="020C0503030203020204" pitchFamily="34" charset="0"/>
              <a:sym typeface="Huawei Sans" panose="020C0503030203020204" pitchFamily="34" charset="0"/>
            </a:endParaRPr>
          </a:p>
        </p:txBody>
      </p:sp>
      <p:pic>
        <p:nvPicPr>
          <p:cNvPr id="30" name="Picture 12" descr="E:\2016.01\1.12 扁平化图标\蓝色\AR-蓝色最新-40.png">
            <a:extLst>
              <a:ext uri="{FF2B5EF4-FFF2-40B4-BE49-F238E27FC236}">
                <a16:creationId xmlns="" xmlns:a16="http://schemas.microsoft.com/office/drawing/2014/main" id="{2D5E02AF-F692-4185-9393-AAD6BCE6B142}"/>
              </a:ext>
            </a:extLst>
          </p:cNvPr>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gray">
          <a:xfrm>
            <a:off x="4983982" y="3158643"/>
            <a:ext cx="402674" cy="329461"/>
          </a:xfrm>
          <a:prstGeom prst="rect">
            <a:avLst/>
          </a:prstGeom>
          <a:noFill/>
        </p:spPr>
      </p:pic>
      <p:pic>
        <p:nvPicPr>
          <p:cNvPr id="31" name="Picture 12" descr="E:\2016.01\1.12 扁平化图标\蓝色\AR-蓝色最新-40.png">
            <a:extLst>
              <a:ext uri="{FF2B5EF4-FFF2-40B4-BE49-F238E27FC236}">
                <a16:creationId xmlns="" xmlns:a16="http://schemas.microsoft.com/office/drawing/2014/main" id="{BFF94ED8-6CAB-4259-AC74-92C1CC170A4D}"/>
              </a:ext>
            </a:extLst>
          </p:cNvPr>
          <p:cNvPicPr>
            <a:picLocks noChangeAspect="1" noChangeArrowheads="1"/>
          </p:cNvPicPr>
          <p:nvPr/>
        </p:nvPicPr>
        <p:blipFill>
          <a:blip r:embed="rId3" cstate="print"/>
          <a:srcRect/>
          <a:stretch>
            <a:fillRect/>
          </a:stretch>
        </p:blipFill>
        <p:spPr bwMode="gray">
          <a:xfrm>
            <a:off x="6685256" y="3158643"/>
            <a:ext cx="402674" cy="329461"/>
          </a:xfrm>
          <a:prstGeom prst="rect">
            <a:avLst/>
          </a:prstGeom>
          <a:noFill/>
        </p:spPr>
      </p:pic>
      <p:sp>
        <p:nvSpPr>
          <p:cNvPr id="32" name="Freeform 159">
            <a:extLst>
              <a:ext uri="{FF2B5EF4-FFF2-40B4-BE49-F238E27FC236}">
                <a16:creationId xmlns="" xmlns:a16="http://schemas.microsoft.com/office/drawing/2014/main" id="{751C3A0B-467F-4F2D-964E-98BD975E3985}"/>
              </a:ext>
            </a:extLst>
          </p:cNvPr>
          <p:cNvSpPr/>
          <p:nvPr/>
        </p:nvSpPr>
        <p:spPr bwMode="gray">
          <a:xfrm flipH="1">
            <a:off x="2635553" y="3372519"/>
            <a:ext cx="1115783" cy="6037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prstClr val="black"/>
                </a:solidFill>
              </a:rPr>
              <a:t>MPLS 1</a:t>
            </a:r>
          </a:p>
        </p:txBody>
      </p:sp>
      <p:sp>
        <p:nvSpPr>
          <p:cNvPr id="33" name="Freeform 159">
            <a:extLst>
              <a:ext uri="{FF2B5EF4-FFF2-40B4-BE49-F238E27FC236}">
                <a16:creationId xmlns="" xmlns:a16="http://schemas.microsoft.com/office/drawing/2014/main" id="{233B16C2-159A-4EAF-A0D3-6B2AEC40FE36}"/>
              </a:ext>
            </a:extLst>
          </p:cNvPr>
          <p:cNvSpPr/>
          <p:nvPr/>
        </p:nvSpPr>
        <p:spPr bwMode="gray">
          <a:xfrm flipH="1">
            <a:off x="8406564" y="3372519"/>
            <a:ext cx="1115783" cy="6037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prstClr val="black"/>
                </a:solidFill>
              </a:rPr>
              <a:t>MPLS 2</a:t>
            </a:r>
          </a:p>
        </p:txBody>
      </p:sp>
      <p:cxnSp>
        <p:nvCxnSpPr>
          <p:cNvPr id="34" name="直接连接符 121">
            <a:extLst>
              <a:ext uri="{FF2B5EF4-FFF2-40B4-BE49-F238E27FC236}">
                <a16:creationId xmlns="" xmlns:a16="http://schemas.microsoft.com/office/drawing/2014/main" id="{C61EC2DE-6E15-4D24-9268-DE9B75DACE83}"/>
              </a:ext>
            </a:extLst>
          </p:cNvPr>
          <p:cNvCxnSpPr>
            <a:cxnSpLocks/>
            <a:stCxn id="32" idx="7"/>
            <a:endCxn id="30" idx="1"/>
          </p:cNvCxnSpPr>
          <p:nvPr/>
        </p:nvCxnSpPr>
        <p:spPr bwMode="gray">
          <a:xfrm flipV="1">
            <a:off x="3639366" y="3323374"/>
            <a:ext cx="1344616" cy="28502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121">
            <a:extLst>
              <a:ext uri="{FF2B5EF4-FFF2-40B4-BE49-F238E27FC236}">
                <a16:creationId xmlns="" xmlns:a16="http://schemas.microsoft.com/office/drawing/2014/main" id="{E845436F-5810-4025-98C3-0880FFF68954}"/>
              </a:ext>
            </a:extLst>
          </p:cNvPr>
          <p:cNvCxnSpPr>
            <a:cxnSpLocks/>
            <a:stCxn id="73" idx="0"/>
            <a:endCxn id="79" idx="1"/>
          </p:cNvCxnSpPr>
          <p:nvPr/>
        </p:nvCxnSpPr>
        <p:spPr bwMode="gray">
          <a:xfrm flipV="1">
            <a:off x="2160588" y="3992138"/>
            <a:ext cx="801768" cy="71288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121">
            <a:extLst>
              <a:ext uri="{FF2B5EF4-FFF2-40B4-BE49-F238E27FC236}">
                <a16:creationId xmlns="" xmlns:a16="http://schemas.microsoft.com/office/drawing/2014/main" id="{36E507FF-022A-4A82-9949-F572E5CC6BF8}"/>
              </a:ext>
            </a:extLst>
          </p:cNvPr>
          <p:cNvCxnSpPr>
            <a:cxnSpLocks/>
            <a:stCxn id="70" idx="0"/>
            <a:endCxn id="79" idx="3"/>
          </p:cNvCxnSpPr>
          <p:nvPr/>
        </p:nvCxnSpPr>
        <p:spPr bwMode="gray">
          <a:xfrm flipH="1" flipV="1">
            <a:off x="3365030" y="3992138"/>
            <a:ext cx="748825" cy="71288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121">
            <a:extLst>
              <a:ext uri="{FF2B5EF4-FFF2-40B4-BE49-F238E27FC236}">
                <a16:creationId xmlns="" xmlns:a16="http://schemas.microsoft.com/office/drawing/2014/main" id="{83D59EC2-E13D-4547-B7AD-F80900981AF9}"/>
              </a:ext>
            </a:extLst>
          </p:cNvPr>
          <p:cNvCxnSpPr>
            <a:cxnSpLocks/>
            <a:stCxn id="33" idx="24"/>
            <a:endCxn id="31" idx="3"/>
          </p:cNvCxnSpPr>
          <p:nvPr/>
        </p:nvCxnSpPr>
        <p:spPr bwMode="gray">
          <a:xfrm flipH="1" flipV="1">
            <a:off x="7087930" y="3323374"/>
            <a:ext cx="1485524" cy="27945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121">
            <a:extLst>
              <a:ext uri="{FF2B5EF4-FFF2-40B4-BE49-F238E27FC236}">
                <a16:creationId xmlns="" xmlns:a16="http://schemas.microsoft.com/office/drawing/2014/main" id="{473BA0A5-88DC-49C5-91F3-BAD9B9EA4E0F}"/>
              </a:ext>
            </a:extLst>
          </p:cNvPr>
          <p:cNvCxnSpPr>
            <a:cxnSpLocks/>
            <a:stCxn id="33" idx="15"/>
            <a:endCxn id="71" idx="0"/>
          </p:cNvCxnSpPr>
          <p:nvPr/>
        </p:nvCxnSpPr>
        <p:spPr bwMode="gray">
          <a:xfrm flipH="1">
            <a:off x="7947673" y="3976235"/>
            <a:ext cx="631702" cy="72878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121">
            <a:extLst>
              <a:ext uri="{FF2B5EF4-FFF2-40B4-BE49-F238E27FC236}">
                <a16:creationId xmlns="" xmlns:a16="http://schemas.microsoft.com/office/drawing/2014/main" id="{DDB8AF8D-757B-4FB7-9976-A5521A1E9A7E}"/>
              </a:ext>
            </a:extLst>
          </p:cNvPr>
          <p:cNvCxnSpPr>
            <a:cxnSpLocks/>
            <a:stCxn id="33" idx="9"/>
            <a:endCxn id="72" idx="0"/>
          </p:cNvCxnSpPr>
          <p:nvPr/>
        </p:nvCxnSpPr>
        <p:spPr bwMode="gray">
          <a:xfrm>
            <a:off x="9357761" y="3975247"/>
            <a:ext cx="543179" cy="72977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121">
            <a:extLst>
              <a:ext uri="{FF2B5EF4-FFF2-40B4-BE49-F238E27FC236}">
                <a16:creationId xmlns="" xmlns:a16="http://schemas.microsoft.com/office/drawing/2014/main" id="{12BA2241-BBCC-4124-B54C-64EFBF387077}"/>
              </a:ext>
            </a:extLst>
          </p:cNvPr>
          <p:cNvCxnSpPr>
            <a:cxnSpLocks/>
          </p:cNvCxnSpPr>
          <p:nvPr/>
        </p:nvCxnSpPr>
        <p:spPr bwMode="gray">
          <a:xfrm>
            <a:off x="5386656" y="3256699"/>
            <a:ext cx="129860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 xmlns:a16="http://schemas.microsoft.com/office/drawing/2014/main" id="{4923B572-53E2-4D49-BD5D-4EF4C6AD31D1}"/>
              </a:ext>
            </a:extLst>
          </p:cNvPr>
          <p:cNvSpPr txBox="1"/>
          <p:nvPr/>
        </p:nvSpPr>
        <p:spPr bwMode="gray">
          <a:xfrm>
            <a:off x="949038" y="2873869"/>
            <a:ext cx="1470274"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Legacy network</a:t>
            </a:r>
          </a:p>
        </p:txBody>
      </p:sp>
      <p:sp>
        <p:nvSpPr>
          <p:cNvPr id="43" name="TextBox 42">
            <a:extLst>
              <a:ext uri="{FF2B5EF4-FFF2-40B4-BE49-F238E27FC236}">
                <a16:creationId xmlns="" xmlns:a16="http://schemas.microsoft.com/office/drawing/2014/main" id="{354A6FA2-CA8F-49E7-AA4D-0D998AF78710}"/>
              </a:ext>
            </a:extLst>
          </p:cNvPr>
          <p:cNvSpPr txBox="1"/>
          <p:nvPr/>
        </p:nvSpPr>
        <p:spPr bwMode="gray">
          <a:xfrm>
            <a:off x="9570274" y="2873870"/>
            <a:ext cx="1638590"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SD-WAN network</a:t>
            </a:r>
          </a:p>
        </p:txBody>
      </p:sp>
      <p:sp>
        <p:nvSpPr>
          <p:cNvPr id="60" name="Freeform 159">
            <a:extLst>
              <a:ext uri="{FF2B5EF4-FFF2-40B4-BE49-F238E27FC236}">
                <a16:creationId xmlns="" xmlns:a16="http://schemas.microsoft.com/office/drawing/2014/main" id="{EC0977F8-DADE-4457-82FA-3567E08025D3}"/>
              </a:ext>
            </a:extLst>
          </p:cNvPr>
          <p:cNvSpPr/>
          <p:nvPr/>
        </p:nvSpPr>
        <p:spPr bwMode="gray">
          <a:xfrm flipH="1">
            <a:off x="1602696" y="4936445"/>
            <a:ext cx="1032857" cy="558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288000" rIns="0" rtlCol="0" anchor="ctr">
            <a:noAutofit/>
          </a:bodyPr>
          <a:lstStyle/>
          <a:p>
            <a:pPr algn="ctr" fontAlgn="ctr"/>
            <a:r>
              <a:rPr lang="en-US" sz="1400" dirty="0">
                <a:solidFill>
                  <a:prstClr val="black"/>
                </a:solidFill>
              </a:rPr>
              <a:t>Enterprise A</a:t>
            </a:r>
          </a:p>
        </p:txBody>
      </p:sp>
      <p:sp>
        <p:nvSpPr>
          <p:cNvPr id="65" name="Freeform 159">
            <a:extLst>
              <a:ext uri="{FF2B5EF4-FFF2-40B4-BE49-F238E27FC236}">
                <a16:creationId xmlns="" xmlns:a16="http://schemas.microsoft.com/office/drawing/2014/main" id="{FDEA5C39-9BC4-4F1D-AA6E-51D22A5E52C3}"/>
              </a:ext>
            </a:extLst>
          </p:cNvPr>
          <p:cNvSpPr/>
          <p:nvPr/>
        </p:nvSpPr>
        <p:spPr bwMode="gray">
          <a:xfrm flipH="1">
            <a:off x="3529196" y="4936445"/>
            <a:ext cx="1032857" cy="558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288000" rIns="0" rtlCol="0" anchor="ctr">
            <a:noAutofit/>
          </a:bodyPr>
          <a:lstStyle/>
          <a:p>
            <a:pPr algn="ctr" fontAlgn="ctr"/>
            <a:r>
              <a:rPr lang="en-US" sz="1400" dirty="0">
                <a:solidFill>
                  <a:prstClr val="black"/>
                </a:solidFill>
              </a:rPr>
              <a:t>Enterprise B</a:t>
            </a:r>
          </a:p>
        </p:txBody>
      </p:sp>
      <p:sp>
        <p:nvSpPr>
          <p:cNvPr id="66" name="Freeform 159">
            <a:extLst>
              <a:ext uri="{FF2B5EF4-FFF2-40B4-BE49-F238E27FC236}">
                <a16:creationId xmlns="" xmlns:a16="http://schemas.microsoft.com/office/drawing/2014/main" id="{07ABEA85-5D0A-4FF9-A0E8-BE0EB3489A08}"/>
              </a:ext>
            </a:extLst>
          </p:cNvPr>
          <p:cNvSpPr/>
          <p:nvPr/>
        </p:nvSpPr>
        <p:spPr bwMode="gray">
          <a:xfrm flipH="1">
            <a:off x="7433829" y="4964344"/>
            <a:ext cx="1032857" cy="558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288000" rIns="0" rtlCol="0" anchor="ctr">
            <a:noAutofit/>
          </a:bodyPr>
          <a:lstStyle/>
          <a:p>
            <a:pPr algn="ctr" fontAlgn="ctr"/>
            <a:r>
              <a:rPr lang="en-US" sz="1400" dirty="0">
                <a:solidFill>
                  <a:prstClr val="black"/>
                </a:solidFill>
              </a:rPr>
              <a:t>Enterprise A</a:t>
            </a:r>
          </a:p>
        </p:txBody>
      </p:sp>
      <p:sp>
        <p:nvSpPr>
          <p:cNvPr id="67" name="Freeform 159">
            <a:extLst>
              <a:ext uri="{FF2B5EF4-FFF2-40B4-BE49-F238E27FC236}">
                <a16:creationId xmlns="" xmlns:a16="http://schemas.microsoft.com/office/drawing/2014/main" id="{EA4B09AC-A733-4C23-A6C3-D0F4B6689398}"/>
              </a:ext>
            </a:extLst>
          </p:cNvPr>
          <p:cNvSpPr/>
          <p:nvPr/>
        </p:nvSpPr>
        <p:spPr bwMode="gray">
          <a:xfrm flipH="1">
            <a:off x="9422536" y="4964344"/>
            <a:ext cx="1032857" cy="558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288000" rIns="0" rtlCol="0" anchor="ctr">
            <a:noAutofit/>
          </a:bodyPr>
          <a:lstStyle/>
          <a:p>
            <a:pPr algn="ctr" fontAlgn="ctr"/>
            <a:r>
              <a:rPr lang="en-US" sz="1400" dirty="0">
                <a:solidFill>
                  <a:prstClr val="black"/>
                </a:solidFill>
              </a:rPr>
              <a:t>Enterprise B</a:t>
            </a:r>
          </a:p>
        </p:txBody>
      </p:sp>
      <p:pic>
        <p:nvPicPr>
          <p:cNvPr id="70" name="Picture 12" descr="E:\2016.01\1.12 扁平化图标\蓝色\AR-蓝色最新-40.png">
            <a:extLst>
              <a:ext uri="{FF2B5EF4-FFF2-40B4-BE49-F238E27FC236}">
                <a16:creationId xmlns="" xmlns:a16="http://schemas.microsoft.com/office/drawing/2014/main" id="{1AF6BDD8-16CA-4F63-8CA2-58815BFCF405}"/>
              </a:ext>
            </a:extLst>
          </p:cNvPr>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gray">
          <a:xfrm>
            <a:off x="3912518" y="4705022"/>
            <a:ext cx="402674" cy="329461"/>
          </a:xfrm>
          <a:prstGeom prst="rect">
            <a:avLst/>
          </a:prstGeom>
          <a:noFill/>
        </p:spPr>
      </p:pic>
      <p:pic>
        <p:nvPicPr>
          <p:cNvPr id="71" name="Picture 12" descr="E:\2016.01\1.12 扁平化图标\蓝色\AR-蓝色最新-40.png">
            <a:extLst>
              <a:ext uri="{FF2B5EF4-FFF2-40B4-BE49-F238E27FC236}">
                <a16:creationId xmlns="" xmlns:a16="http://schemas.microsoft.com/office/drawing/2014/main" id="{C99A73E3-7D61-4598-A700-4A56244D5800}"/>
              </a:ext>
            </a:extLst>
          </p:cNvPr>
          <p:cNvPicPr>
            <a:picLocks noChangeAspect="1" noChangeArrowheads="1"/>
          </p:cNvPicPr>
          <p:nvPr/>
        </p:nvPicPr>
        <p:blipFill>
          <a:blip r:embed="rId3" cstate="print"/>
          <a:srcRect/>
          <a:stretch>
            <a:fillRect/>
          </a:stretch>
        </p:blipFill>
        <p:spPr bwMode="gray">
          <a:xfrm>
            <a:off x="7746336" y="4705023"/>
            <a:ext cx="402674" cy="329461"/>
          </a:xfrm>
          <a:prstGeom prst="rect">
            <a:avLst/>
          </a:prstGeom>
          <a:noFill/>
        </p:spPr>
      </p:pic>
      <p:pic>
        <p:nvPicPr>
          <p:cNvPr id="72" name="Picture 71" descr="E:\2016.01\1.12 扁平化图标\蓝色\AR-蓝色最新-40.png">
            <a:extLst>
              <a:ext uri="{FF2B5EF4-FFF2-40B4-BE49-F238E27FC236}">
                <a16:creationId xmlns="" xmlns:a16="http://schemas.microsoft.com/office/drawing/2014/main" id="{D31BAFFD-0CD9-42F9-901F-766D7AA1B629}"/>
              </a:ext>
            </a:extLst>
          </p:cNvPr>
          <p:cNvPicPr>
            <a:picLocks noChangeAspect="1" noChangeArrowheads="1"/>
          </p:cNvPicPr>
          <p:nvPr/>
        </p:nvPicPr>
        <p:blipFill>
          <a:blip r:embed="rId3" cstate="print"/>
          <a:srcRect/>
          <a:stretch>
            <a:fillRect/>
          </a:stretch>
        </p:blipFill>
        <p:spPr bwMode="gray">
          <a:xfrm>
            <a:off x="9699603" y="4705022"/>
            <a:ext cx="402674" cy="329461"/>
          </a:xfrm>
          <a:prstGeom prst="rect">
            <a:avLst/>
          </a:prstGeom>
          <a:noFill/>
        </p:spPr>
      </p:pic>
      <p:pic>
        <p:nvPicPr>
          <p:cNvPr id="73" name="Picture 12" descr="E:\2016.01\1.12 扁平化图标\蓝色\AR-蓝色最新-40.png">
            <a:extLst>
              <a:ext uri="{FF2B5EF4-FFF2-40B4-BE49-F238E27FC236}">
                <a16:creationId xmlns="" xmlns:a16="http://schemas.microsoft.com/office/drawing/2014/main" id="{546D0F43-14F4-4B8A-BF88-115388B4BBE5}"/>
              </a:ext>
            </a:extLst>
          </p:cNvPr>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gray">
          <a:xfrm>
            <a:off x="1959251" y="4705023"/>
            <a:ext cx="402674" cy="329461"/>
          </a:xfrm>
          <a:prstGeom prst="rect">
            <a:avLst/>
          </a:prstGeom>
          <a:noFill/>
        </p:spPr>
      </p:pic>
      <p:sp>
        <p:nvSpPr>
          <p:cNvPr id="75" name="文本框 83">
            <a:extLst>
              <a:ext uri="{FF2B5EF4-FFF2-40B4-BE49-F238E27FC236}">
                <a16:creationId xmlns="" xmlns:a16="http://schemas.microsoft.com/office/drawing/2014/main" id="{AF2F06EB-D6F9-4D70-832A-979FBB1560A1}"/>
              </a:ext>
            </a:extLst>
          </p:cNvPr>
          <p:cNvSpPr txBox="1"/>
          <p:nvPr/>
        </p:nvSpPr>
        <p:spPr bwMode="gray">
          <a:xfrm>
            <a:off x="7015213" y="3066790"/>
            <a:ext cx="540922" cy="276999"/>
          </a:xfrm>
          <a:prstGeom prst="rect">
            <a:avLst/>
          </a:prstGeom>
          <a:noFill/>
        </p:spPr>
        <p:txBody>
          <a:bodyPr wrap="square" rtlCol="0">
            <a:spAutoFit/>
          </a:bodyPr>
          <a:lstStyle/>
          <a:p>
            <a:pPr algn="ctr" fontAlgn="ctr"/>
            <a:r>
              <a:rPr lang="en-US" sz="1200" b="1" dirty="0">
                <a:solidFill>
                  <a:srgbClr val="C7000B"/>
                </a:solidFill>
                <a:latin typeface="Huawei Sans" panose="020C0503030203020204" pitchFamily="34" charset="0"/>
              </a:rPr>
              <a:t>IWG</a:t>
            </a:r>
          </a:p>
        </p:txBody>
      </p:sp>
      <p:sp>
        <p:nvSpPr>
          <p:cNvPr id="76" name="文本框 83">
            <a:extLst>
              <a:ext uri="{FF2B5EF4-FFF2-40B4-BE49-F238E27FC236}">
                <a16:creationId xmlns="" xmlns:a16="http://schemas.microsoft.com/office/drawing/2014/main" id="{FD263399-2F3E-4DAF-8EC6-D4F793D3BB49}"/>
              </a:ext>
            </a:extLst>
          </p:cNvPr>
          <p:cNvSpPr txBox="1"/>
          <p:nvPr/>
        </p:nvSpPr>
        <p:spPr bwMode="gray">
          <a:xfrm>
            <a:off x="4277028" y="4706968"/>
            <a:ext cx="988326"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Legacy CPE</a:t>
            </a:r>
          </a:p>
        </p:txBody>
      </p:sp>
      <p:sp>
        <p:nvSpPr>
          <p:cNvPr id="77" name="文本框 83">
            <a:extLst>
              <a:ext uri="{FF2B5EF4-FFF2-40B4-BE49-F238E27FC236}">
                <a16:creationId xmlns="" xmlns:a16="http://schemas.microsoft.com/office/drawing/2014/main" id="{AD4F6FE8-9D2C-4802-85FB-F27C680A011F}"/>
              </a:ext>
            </a:extLst>
          </p:cNvPr>
          <p:cNvSpPr txBox="1"/>
          <p:nvPr/>
        </p:nvSpPr>
        <p:spPr bwMode="gray">
          <a:xfrm>
            <a:off x="6680223" y="4732897"/>
            <a:ext cx="1115783"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SD-WAN CPE</a:t>
            </a:r>
          </a:p>
        </p:txBody>
      </p:sp>
      <p:sp>
        <p:nvSpPr>
          <p:cNvPr id="78" name="文本框 83">
            <a:extLst>
              <a:ext uri="{FF2B5EF4-FFF2-40B4-BE49-F238E27FC236}">
                <a16:creationId xmlns="" xmlns:a16="http://schemas.microsoft.com/office/drawing/2014/main" id="{CFA9F896-5294-4D54-BE8F-4F36A21063AE}"/>
              </a:ext>
            </a:extLst>
          </p:cNvPr>
          <p:cNvSpPr txBox="1"/>
          <p:nvPr/>
        </p:nvSpPr>
        <p:spPr bwMode="gray">
          <a:xfrm>
            <a:off x="2266326" y="4706968"/>
            <a:ext cx="988326"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Legacy CPE</a:t>
            </a:r>
          </a:p>
        </p:txBody>
      </p:sp>
      <p:pic>
        <p:nvPicPr>
          <p:cNvPr id="79" name="Picture 12" descr="E:\2016.01\1.12 扁平化图标\蓝色\AR-蓝色最新-40.png">
            <a:extLst>
              <a:ext uri="{FF2B5EF4-FFF2-40B4-BE49-F238E27FC236}">
                <a16:creationId xmlns="" xmlns:a16="http://schemas.microsoft.com/office/drawing/2014/main" id="{931930A6-BA85-42D3-9036-80ECDD6E4462}"/>
              </a:ext>
            </a:extLst>
          </p:cNvPr>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gray">
          <a:xfrm>
            <a:off x="2962356" y="3827407"/>
            <a:ext cx="402674" cy="329461"/>
          </a:xfrm>
          <a:prstGeom prst="rect">
            <a:avLst/>
          </a:prstGeom>
          <a:noFill/>
        </p:spPr>
      </p:pic>
      <p:sp>
        <p:nvSpPr>
          <p:cNvPr id="40" name="文本框 83">
            <a:extLst>
              <a:ext uri="{FF2B5EF4-FFF2-40B4-BE49-F238E27FC236}">
                <a16:creationId xmlns="" xmlns:a16="http://schemas.microsoft.com/office/drawing/2014/main" id="{85AFB634-977D-42CB-BD46-FF3CAF761B66}"/>
              </a:ext>
            </a:extLst>
          </p:cNvPr>
          <p:cNvSpPr txBox="1"/>
          <p:nvPr/>
        </p:nvSpPr>
        <p:spPr bwMode="gray">
          <a:xfrm>
            <a:off x="4228661" y="3072447"/>
            <a:ext cx="869861"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ASBR-PE</a:t>
            </a:r>
          </a:p>
        </p:txBody>
      </p:sp>
      <p:sp>
        <p:nvSpPr>
          <p:cNvPr id="44" name="文本框 83">
            <a:extLst>
              <a:ext uri="{FF2B5EF4-FFF2-40B4-BE49-F238E27FC236}">
                <a16:creationId xmlns="" xmlns:a16="http://schemas.microsoft.com/office/drawing/2014/main" id="{0699FF6A-EF77-41D1-90D7-C98CEB33D0AF}"/>
              </a:ext>
            </a:extLst>
          </p:cNvPr>
          <p:cNvSpPr txBox="1"/>
          <p:nvPr/>
        </p:nvSpPr>
        <p:spPr bwMode="gray">
          <a:xfrm>
            <a:off x="2948875" y="4152301"/>
            <a:ext cx="402674"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PE</a:t>
            </a:r>
          </a:p>
        </p:txBody>
      </p:sp>
      <p:sp>
        <p:nvSpPr>
          <p:cNvPr id="45" name="Freeform: Shape 44">
            <a:extLst>
              <a:ext uri="{FF2B5EF4-FFF2-40B4-BE49-F238E27FC236}">
                <a16:creationId xmlns="" xmlns:a16="http://schemas.microsoft.com/office/drawing/2014/main" id="{1F0B067A-412C-4D9F-9C80-F0655F9CBABE}"/>
              </a:ext>
            </a:extLst>
          </p:cNvPr>
          <p:cNvSpPr/>
          <p:nvPr/>
        </p:nvSpPr>
        <p:spPr bwMode="gray">
          <a:xfrm rot="20490686">
            <a:off x="3379528" y="3672951"/>
            <a:ext cx="1629673" cy="148414"/>
          </a:xfrm>
          <a:custGeom>
            <a:avLst/>
            <a:gdLst>
              <a:gd name="connsiteX0" fmla="*/ 0 w 1143000"/>
              <a:gd name="connsiteY0" fmla="*/ 0 h 171472"/>
              <a:gd name="connsiteX1" fmla="*/ 514350 w 1143000"/>
              <a:gd name="connsiteY1" fmla="*/ 171450 h 171472"/>
              <a:gd name="connsiteX2" fmla="*/ 1143000 w 1143000"/>
              <a:gd name="connsiteY2" fmla="*/ 9525 h 171472"/>
            </a:gdLst>
            <a:ahLst/>
            <a:cxnLst>
              <a:cxn ang="0">
                <a:pos x="connsiteX0" y="connsiteY0"/>
              </a:cxn>
              <a:cxn ang="0">
                <a:pos x="connsiteX1" y="connsiteY1"/>
              </a:cxn>
              <a:cxn ang="0">
                <a:pos x="connsiteX2" y="connsiteY2"/>
              </a:cxn>
            </a:cxnLst>
            <a:rect l="l" t="t" r="r" b="b"/>
            <a:pathLst>
              <a:path w="1143000" h="171472">
                <a:moveTo>
                  <a:pt x="0" y="0"/>
                </a:moveTo>
                <a:cubicBezTo>
                  <a:pt x="161925" y="84931"/>
                  <a:pt x="323850" y="169863"/>
                  <a:pt x="514350" y="171450"/>
                </a:cubicBezTo>
                <a:cubicBezTo>
                  <a:pt x="704850" y="173037"/>
                  <a:pt x="923925" y="91281"/>
                  <a:pt x="1143000" y="9525"/>
                </a:cubicBezTo>
              </a:path>
            </a:pathLst>
          </a:custGeom>
          <a:noFill/>
          <a:ln w="28575">
            <a:solidFill>
              <a:srgbClr val="E28189"/>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47" name="TextBox 46">
            <a:extLst>
              <a:ext uri="{FF2B5EF4-FFF2-40B4-BE49-F238E27FC236}">
                <a16:creationId xmlns="" xmlns:a16="http://schemas.microsoft.com/office/drawing/2014/main" id="{65898FCA-ABF5-412D-AAF2-18EC83BB9776}"/>
              </a:ext>
            </a:extLst>
          </p:cNvPr>
          <p:cNvSpPr txBox="1"/>
          <p:nvPr/>
        </p:nvSpPr>
        <p:spPr bwMode="gray">
          <a:xfrm rot="20279691">
            <a:off x="3959858" y="3736345"/>
            <a:ext cx="766557"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MP-BGP</a:t>
            </a:r>
          </a:p>
        </p:txBody>
      </p:sp>
      <p:sp>
        <p:nvSpPr>
          <p:cNvPr id="48" name="TextBox 47">
            <a:extLst>
              <a:ext uri="{FF2B5EF4-FFF2-40B4-BE49-F238E27FC236}">
                <a16:creationId xmlns="" xmlns:a16="http://schemas.microsoft.com/office/drawing/2014/main" id="{AF28CFC3-DE72-429D-80B7-21D17E253B28}"/>
              </a:ext>
            </a:extLst>
          </p:cNvPr>
          <p:cNvSpPr txBox="1"/>
          <p:nvPr/>
        </p:nvSpPr>
        <p:spPr bwMode="gray">
          <a:xfrm rot="19122783">
            <a:off x="2286090" y="4090819"/>
            <a:ext cx="54534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VRF1</a:t>
            </a:r>
          </a:p>
        </p:txBody>
      </p:sp>
      <p:sp>
        <p:nvSpPr>
          <p:cNvPr id="49" name="TextBox 48">
            <a:extLst>
              <a:ext uri="{FF2B5EF4-FFF2-40B4-BE49-F238E27FC236}">
                <a16:creationId xmlns="" xmlns:a16="http://schemas.microsoft.com/office/drawing/2014/main" id="{97AAC4AE-F007-4FE8-B033-19F5CCFC1190}"/>
              </a:ext>
            </a:extLst>
          </p:cNvPr>
          <p:cNvSpPr txBox="1"/>
          <p:nvPr/>
        </p:nvSpPr>
        <p:spPr bwMode="gray">
          <a:xfrm rot="2589562">
            <a:off x="3538639" y="4132300"/>
            <a:ext cx="54534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VRF2</a:t>
            </a:r>
          </a:p>
        </p:txBody>
      </p:sp>
      <p:cxnSp>
        <p:nvCxnSpPr>
          <p:cNvPr id="46" name="直接连接符 121">
            <a:extLst>
              <a:ext uri="{FF2B5EF4-FFF2-40B4-BE49-F238E27FC236}">
                <a16:creationId xmlns="" xmlns:a16="http://schemas.microsoft.com/office/drawing/2014/main" id="{FFE4920C-0544-4012-B4D1-BEAD45B0BBDD}"/>
              </a:ext>
            </a:extLst>
          </p:cNvPr>
          <p:cNvCxnSpPr>
            <a:cxnSpLocks/>
          </p:cNvCxnSpPr>
          <p:nvPr/>
        </p:nvCxnSpPr>
        <p:spPr bwMode="gray">
          <a:xfrm>
            <a:off x="5386656" y="3409099"/>
            <a:ext cx="129860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5" name="Oval 54">
            <a:extLst>
              <a:ext uri="{FF2B5EF4-FFF2-40B4-BE49-F238E27FC236}">
                <a16:creationId xmlns="" xmlns:a16="http://schemas.microsoft.com/office/drawing/2014/main" id="{BF1E7F9C-32EB-42DC-AB1E-E08E72F7B7C1}"/>
              </a:ext>
            </a:extLst>
          </p:cNvPr>
          <p:cNvSpPr>
            <a:spLocks noChangeAspect="1"/>
          </p:cNvSpPr>
          <p:nvPr/>
        </p:nvSpPr>
        <p:spPr bwMode="gray">
          <a:xfrm>
            <a:off x="5315297" y="3183254"/>
            <a:ext cx="123078" cy="123078"/>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56" name="Oval 55">
            <a:extLst>
              <a:ext uri="{FF2B5EF4-FFF2-40B4-BE49-F238E27FC236}">
                <a16:creationId xmlns="" xmlns:a16="http://schemas.microsoft.com/office/drawing/2014/main" id="{75C7A781-9167-4812-9257-9A7D1520D4B0}"/>
              </a:ext>
            </a:extLst>
          </p:cNvPr>
          <p:cNvSpPr>
            <a:spLocks noChangeAspect="1"/>
          </p:cNvSpPr>
          <p:nvPr/>
        </p:nvSpPr>
        <p:spPr bwMode="gray">
          <a:xfrm>
            <a:off x="6623547" y="3183254"/>
            <a:ext cx="123078" cy="123078"/>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57" name="Oval 56">
            <a:extLst>
              <a:ext uri="{FF2B5EF4-FFF2-40B4-BE49-F238E27FC236}">
                <a16:creationId xmlns="" xmlns:a16="http://schemas.microsoft.com/office/drawing/2014/main" id="{EB35CEE9-875E-4928-AE1A-11A9ADAFDECD}"/>
              </a:ext>
            </a:extLst>
          </p:cNvPr>
          <p:cNvSpPr>
            <a:spLocks noChangeAspect="1"/>
          </p:cNvSpPr>
          <p:nvPr/>
        </p:nvSpPr>
        <p:spPr bwMode="gray">
          <a:xfrm>
            <a:off x="5312743" y="3352621"/>
            <a:ext cx="123078" cy="123078"/>
          </a:xfrm>
          <a:prstGeom prst="ellipse">
            <a:avLst/>
          </a:prstGeom>
          <a:pattFill prst="smGrid">
            <a:fgClr>
              <a:srgbClr val="C7000B"/>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58" name="Oval 57">
            <a:extLst>
              <a:ext uri="{FF2B5EF4-FFF2-40B4-BE49-F238E27FC236}">
                <a16:creationId xmlns="" xmlns:a16="http://schemas.microsoft.com/office/drawing/2014/main" id="{8F482354-7546-4DDE-AFD4-0AE58417C02C}"/>
              </a:ext>
            </a:extLst>
          </p:cNvPr>
          <p:cNvSpPr>
            <a:spLocks noChangeAspect="1"/>
          </p:cNvSpPr>
          <p:nvPr/>
        </p:nvSpPr>
        <p:spPr bwMode="gray">
          <a:xfrm>
            <a:off x="6620993" y="3352621"/>
            <a:ext cx="123078" cy="123078"/>
          </a:xfrm>
          <a:prstGeom prst="ellipse">
            <a:avLst/>
          </a:prstGeom>
          <a:pattFill prst="smGrid">
            <a:fgClr>
              <a:srgbClr val="C7000B"/>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59" name="Rectangular Callout 26">
            <a:extLst>
              <a:ext uri="{FF2B5EF4-FFF2-40B4-BE49-F238E27FC236}">
                <a16:creationId xmlns="" xmlns:a16="http://schemas.microsoft.com/office/drawing/2014/main" id="{8828A65D-9871-4101-AC90-3EEAFA7EF9CA}"/>
              </a:ext>
            </a:extLst>
          </p:cNvPr>
          <p:cNvSpPr/>
          <p:nvPr/>
        </p:nvSpPr>
        <p:spPr bwMode="gray">
          <a:xfrm>
            <a:off x="4755532" y="2686050"/>
            <a:ext cx="1160726" cy="370715"/>
          </a:xfrm>
          <a:prstGeom prst="wedgeRectCallout">
            <a:avLst>
              <a:gd name="adj1" fmla="val 7077"/>
              <a:gd name="adj2" fmla="val 7724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lumMod val="50000"/>
                  </a:prstClr>
                </a:solidFill>
                <a:cs typeface="+mn-ea"/>
                <a:sym typeface="Huawei Sans" panose="020C0503030203020204" pitchFamily="34" charset="0"/>
              </a:rPr>
              <a:t>Tenant 1: VPN 1</a:t>
            </a:r>
          </a:p>
        </p:txBody>
      </p:sp>
      <p:sp>
        <p:nvSpPr>
          <p:cNvPr id="61" name="Rectangular Callout 26">
            <a:extLst>
              <a:ext uri="{FF2B5EF4-FFF2-40B4-BE49-F238E27FC236}">
                <a16:creationId xmlns="" xmlns:a16="http://schemas.microsoft.com/office/drawing/2014/main" id="{CFC1D643-F983-4C96-B80F-A7B3DBA442C7}"/>
              </a:ext>
            </a:extLst>
          </p:cNvPr>
          <p:cNvSpPr/>
          <p:nvPr/>
        </p:nvSpPr>
        <p:spPr bwMode="gray">
          <a:xfrm>
            <a:off x="4750940" y="3610168"/>
            <a:ext cx="1165318" cy="381970"/>
          </a:xfrm>
          <a:prstGeom prst="wedgeRectCallout">
            <a:avLst>
              <a:gd name="adj1" fmla="val 7470"/>
              <a:gd name="adj2" fmla="val -7122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lumMod val="50000"/>
                  </a:prstClr>
                </a:solidFill>
                <a:cs typeface="+mn-ea"/>
                <a:sym typeface="Huawei Sans" panose="020C0503030203020204" pitchFamily="34" charset="0"/>
              </a:rPr>
              <a:t>Tenant 2: VPN 2</a:t>
            </a:r>
          </a:p>
        </p:txBody>
      </p:sp>
      <p:sp>
        <p:nvSpPr>
          <p:cNvPr id="62" name="Rectangular Callout 26">
            <a:extLst>
              <a:ext uri="{FF2B5EF4-FFF2-40B4-BE49-F238E27FC236}">
                <a16:creationId xmlns="" xmlns:a16="http://schemas.microsoft.com/office/drawing/2014/main" id="{4A47CA19-44BB-42C4-A4A7-67BC10B0AFDE}"/>
              </a:ext>
            </a:extLst>
          </p:cNvPr>
          <p:cNvSpPr/>
          <p:nvPr/>
        </p:nvSpPr>
        <p:spPr bwMode="gray">
          <a:xfrm>
            <a:off x="6139327" y="3602824"/>
            <a:ext cx="1115783" cy="597441"/>
          </a:xfrm>
          <a:prstGeom prst="wedgeRectCallout">
            <a:avLst>
              <a:gd name="adj1" fmla="val -29162"/>
              <a:gd name="adj2" fmla="val -7887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lumMod val="50000"/>
                  </a:prstClr>
                </a:solidFill>
                <a:cs typeface="+mn-ea"/>
                <a:sym typeface="Huawei Sans" panose="020C0503030203020204" pitchFamily="34" charset="0"/>
              </a:rPr>
              <a:t>Establish BGP peer relationships</a:t>
            </a:r>
          </a:p>
        </p:txBody>
      </p:sp>
      <p:sp>
        <p:nvSpPr>
          <p:cNvPr id="50" name="五边形 2">
            <a:extLst>
              <a:ext uri="{FF2B5EF4-FFF2-40B4-BE49-F238E27FC236}">
                <a16:creationId xmlns="" xmlns:a16="http://schemas.microsoft.com/office/drawing/2014/main" id="{D0373CE1-7839-44CE-B1C6-85A472EF7999}"/>
              </a:ext>
            </a:extLst>
          </p:cNvPr>
          <p:cNvSpPr/>
          <p:nvPr/>
        </p:nvSpPr>
        <p:spPr bwMode="gray">
          <a:xfrm>
            <a:off x="7414260" y="88791"/>
            <a:ext cx="2214188" cy="252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Internet Access Design</a:t>
            </a:r>
          </a:p>
        </p:txBody>
      </p:sp>
      <p:sp>
        <p:nvSpPr>
          <p:cNvPr id="51" name="燕尾形 3">
            <a:extLst>
              <a:ext uri="{FF2B5EF4-FFF2-40B4-BE49-F238E27FC236}">
                <a16:creationId xmlns="" xmlns:a16="http://schemas.microsoft.com/office/drawing/2014/main" id="{A4AE7CA3-3435-44FA-9DD0-098AD6FE61DD}"/>
              </a:ext>
            </a:extLst>
          </p:cNvPr>
          <p:cNvSpPr/>
          <p:nvPr/>
        </p:nvSpPr>
        <p:spPr bwMode="gray">
          <a:xfrm>
            <a:off x="9534900" y="88791"/>
            <a:ext cx="2214188"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sym typeface="Huawei Sans" panose="020C0503030203020204" pitchFamily="34" charset="0"/>
              </a:rPr>
              <a:t>Legacy Site Access Design</a:t>
            </a:r>
          </a:p>
        </p:txBody>
      </p:sp>
    </p:spTree>
    <p:extLst>
      <p:ext uri="{BB962C8B-B14F-4D97-AF65-F5344CB8AC3E}">
        <p14:creationId xmlns:p14="http://schemas.microsoft.com/office/powerpoint/2010/main" val="4223949554"/>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B756E6E-52F5-4E52-A7E0-BCD77B3181E9}"/>
              </a:ext>
            </a:extLst>
          </p:cNvPr>
          <p:cNvSpPr>
            <a:spLocks noGrp="1"/>
          </p:cNvSpPr>
          <p:nvPr>
            <p:ph type="title"/>
          </p:nvPr>
        </p:nvSpPr>
        <p:spPr bwMode="gray"/>
        <p:txBody>
          <a:bodyPr/>
          <a:lstStyle/>
          <a:p>
            <a:r>
              <a:rPr lang="en-US" dirty="0"/>
              <a:t>Communication Through the IWG: Inter-AS Option B</a:t>
            </a:r>
          </a:p>
        </p:txBody>
      </p:sp>
      <p:sp>
        <p:nvSpPr>
          <p:cNvPr id="3" name="Text Placeholder 2">
            <a:extLst>
              <a:ext uri="{FF2B5EF4-FFF2-40B4-BE49-F238E27FC236}">
                <a16:creationId xmlns="" xmlns:a16="http://schemas.microsoft.com/office/drawing/2014/main" id="{CB574A18-A757-4310-ACD5-79C9C9B8C0C6}"/>
              </a:ext>
            </a:extLst>
          </p:cNvPr>
          <p:cNvSpPr>
            <a:spLocks noGrp="1"/>
          </p:cNvSpPr>
          <p:nvPr>
            <p:ph type="body" sz="quarter" idx="10"/>
          </p:nvPr>
        </p:nvSpPr>
        <p:spPr bwMode="gray"/>
        <p:txBody>
          <a:bodyPr/>
          <a:lstStyle/>
          <a:p>
            <a:pPr algn="l"/>
            <a:r>
              <a:rPr lang="en-US" sz="1600" dirty="0"/>
              <a:t>Similar to the inter-AS Option B solution in MPLS VPN, in the inter-AS Option B solution in SD-WAN, MP-EBGP is used between the IWG and ASBR-PE on legacy networks to exchange labeled VPN-IPv4 routes received from PEs in their respective ASs.</a:t>
            </a:r>
          </a:p>
        </p:txBody>
      </p:sp>
      <p:sp>
        <p:nvSpPr>
          <p:cNvPr id="5" name="圆角矩形 54">
            <a:extLst>
              <a:ext uri="{FF2B5EF4-FFF2-40B4-BE49-F238E27FC236}">
                <a16:creationId xmlns="" xmlns:a16="http://schemas.microsoft.com/office/drawing/2014/main" id="{C34924F5-6095-4848-95B3-DFC9EAED4995}"/>
              </a:ext>
            </a:extLst>
          </p:cNvPr>
          <p:cNvSpPr/>
          <p:nvPr/>
        </p:nvSpPr>
        <p:spPr bwMode="gray">
          <a:xfrm>
            <a:off x="679018" y="2594574"/>
            <a:ext cx="10863660" cy="3597409"/>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spcAft>
                <a:spcPts val="600"/>
              </a:spcAft>
              <a:buFont typeface="Arial" panose="020B0604020202020204" pitchFamily="34" charset="0"/>
              <a:buChar char="•"/>
            </a:pPr>
            <a:endParaRPr lang="en-US" altLang="zh-CN" sz="1400" dirty="0">
              <a:solidFill>
                <a:prstClr val="black"/>
              </a:solidFill>
            </a:endParaRPr>
          </a:p>
          <a:p>
            <a:pPr marL="285750" indent="-200025" fontAlgn="ctr">
              <a:spcAft>
                <a:spcPts val="600"/>
              </a:spcAft>
              <a:buFont typeface="Arial" panose="020B0604020202020204" pitchFamily="34" charset="0"/>
              <a:buChar char="•"/>
            </a:pPr>
            <a:endParaRPr lang="en-US" altLang="zh-CN" sz="1400" dirty="0">
              <a:solidFill>
                <a:prstClr val="black"/>
              </a:solidFill>
            </a:endParaRPr>
          </a:p>
          <a:p>
            <a:pPr marL="285750" indent="-200025" fontAlgn="ctr">
              <a:spcAft>
                <a:spcPts val="600"/>
              </a:spcAft>
              <a:buFont typeface="Arial" panose="020B0604020202020204" pitchFamily="34" charset="0"/>
              <a:buChar char="•"/>
            </a:pPr>
            <a:endParaRPr lang="en-US" altLang="zh-CN" sz="1400" dirty="0">
              <a:solidFill>
                <a:prstClr val="black"/>
              </a:solidFill>
            </a:endParaRPr>
          </a:p>
          <a:p>
            <a:pPr marL="285750" indent="-200025" fontAlgn="ctr">
              <a:spcAft>
                <a:spcPts val="600"/>
              </a:spcAft>
              <a:buFont typeface="Arial" panose="020B0604020202020204" pitchFamily="34" charset="0"/>
              <a:buChar char="•"/>
            </a:pPr>
            <a:endParaRPr lang="en-US" altLang="zh-CN" sz="1400" dirty="0">
              <a:solidFill>
                <a:prstClr val="black"/>
              </a:solidFill>
            </a:endParaRPr>
          </a:p>
          <a:p>
            <a:pPr marL="285750" indent="-200025" fontAlgn="ctr">
              <a:spcAft>
                <a:spcPts val="600"/>
              </a:spcAft>
              <a:buFont typeface="Arial" panose="020B0604020202020204" pitchFamily="34" charset="0"/>
              <a:buChar char="•"/>
            </a:pPr>
            <a:endParaRPr lang="en-US" altLang="zh-CN" sz="1400" dirty="0">
              <a:solidFill>
                <a:prstClr val="black"/>
              </a:solidFill>
            </a:endParaRPr>
          </a:p>
          <a:p>
            <a:pPr marL="285750" indent="-200025" fontAlgn="ctr">
              <a:spcAft>
                <a:spcPts val="600"/>
              </a:spcAft>
              <a:buFont typeface="Arial" panose="020B0604020202020204" pitchFamily="34" charset="0"/>
              <a:buChar char="•"/>
            </a:pPr>
            <a:endParaRPr lang="en-US" altLang="zh-CN" sz="1400" dirty="0">
              <a:solidFill>
                <a:prstClr val="black"/>
              </a:solidFill>
            </a:endParaRPr>
          </a:p>
          <a:p>
            <a:pPr marL="285750" indent="-200025" fontAlgn="ctr">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10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1000"/>
              </a:lnSpc>
              <a:spcAft>
                <a:spcPts val="600"/>
              </a:spcAft>
              <a:buFont typeface="Arial" panose="020B0604020202020204" pitchFamily="34" charset="0"/>
              <a:buChar char="•"/>
            </a:pPr>
            <a:endParaRPr lang="en-US" altLang="zh-CN" sz="1400" dirty="0">
              <a:solidFill>
                <a:prstClr val="black"/>
              </a:solidFill>
            </a:endParaRPr>
          </a:p>
          <a:p>
            <a:pPr marL="285750" indent="-200025" fontAlgn="ctr">
              <a:spcAft>
                <a:spcPts val="600"/>
              </a:spcAft>
              <a:buFont typeface="Arial" panose="020B0604020202020204" pitchFamily="34" charset="0"/>
              <a:buChar char="•"/>
            </a:pPr>
            <a:endParaRPr lang="en-US" altLang="zh-CN" sz="1400" dirty="0">
              <a:solidFill>
                <a:prstClr val="black"/>
              </a:solidFill>
            </a:endParaRPr>
          </a:p>
          <a:p>
            <a:pPr marL="285750" indent="-200025" fontAlgn="ctr">
              <a:spcAft>
                <a:spcPts val="600"/>
              </a:spcAft>
              <a:buFont typeface="Arial" panose="020B0604020202020204" pitchFamily="34" charset="0"/>
              <a:buChar char="•"/>
            </a:pPr>
            <a:endParaRPr lang="en-US" altLang="zh-CN" sz="1400" dirty="0">
              <a:solidFill>
                <a:prstClr val="black"/>
              </a:solidFill>
            </a:endParaRPr>
          </a:p>
          <a:p>
            <a:pPr marL="285750" indent="-200025" fontAlgn="ctr">
              <a:buFont typeface="Arial" panose="020B0604020202020204" pitchFamily="34" charset="0"/>
              <a:buChar char="•"/>
            </a:pPr>
            <a:r>
              <a:rPr lang="en-US" sz="1400" dirty="0">
                <a:solidFill>
                  <a:prstClr val="black"/>
                </a:solidFill>
              </a:rPr>
              <a:t>A pair of public interfaces are configured on the IWG and ASBR-PE, and MPLS is enabled. MP-EBGP is used to exchange labeled VPN-IPv4 routes. BGP is used to transmit inter-AS labels. Therefore, LDP is not required between the IWG and ASBR-PE.</a:t>
            </a:r>
          </a:p>
        </p:txBody>
      </p:sp>
      <p:sp>
        <p:nvSpPr>
          <p:cNvPr id="4" name="圆角矩形 53">
            <a:extLst>
              <a:ext uri="{FF2B5EF4-FFF2-40B4-BE49-F238E27FC236}">
                <a16:creationId xmlns="" xmlns:a16="http://schemas.microsoft.com/office/drawing/2014/main" id="{8488A8C9-F27C-4312-BA05-372395C8CC8C}"/>
              </a:ext>
            </a:extLst>
          </p:cNvPr>
          <p:cNvSpPr/>
          <p:nvPr/>
        </p:nvSpPr>
        <p:spPr bwMode="gray">
          <a:xfrm>
            <a:off x="679018" y="2177778"/>
            <a:ext cx="10863660" cy="360023"/>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Inter-AS Option B</a:t>
            </a:r>
          </a:p>
        </p:txBody>
      </p:sp>
      <p:sp>
        <p:nvSpPr>
          <p:cNvPr id="28" name="Rectangle: Rounded Corners 27">
            <a:extLst>
              <a:ext uri="{FF2B5EF4-FFF2-40B4-BE49-F238E27FC236}">
                <a16:creationId xmlns="" xmlns:a16="http://schemas.microsoft.com/office/drawing/2014/main" id="{E2B1407D-EFFC-4342-9EFF-62AC614267FD}"/>
              </a:ext>
            </a:extLst>
          </p:cNvPr>
          <p:cNvSpPr/>
          <p:nvPr/>
        </p:nvSpPr>
        <p:spPr bwMode="gray">
          <a:xfrm>
            <a:off x="954941" y="2655154"/>
            <a:ext cx="4934198" cy="2898653"/>
          </a:xfrm>
          <a:prstGeom prst="roundRect">
            <a:avLst>
              <a:gd name="adj" fmla="val 3326"/>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bodyPr>
          <a:lstStyle/>
          <a:p>
            <a:pPr algn="ctr" fontAlgn="ctr"/>
            <a:endParaRPr lang="en-US" dirty="0">
              <a:solidFill>
                <a:prstClr val="black"/>
              </a:solidFill>
              <a:latin typeface="Huawei Sans" panose="020C0503030203020204" pitchFamily="34" charset="0"/>
              <a:sym typeface="Huawei Sans" panose="020C0503030203020204" pitchFamily="34" charset="0"/>
            </a:endParaRPr>
          </a:p>
        </p:txBody>
      </p:sp>
      <p:sp>
        <p:nvSpPr>
          <p:cNvPr id="29" name="Rectangle: Rounded Corners 28">
            <a:extLst>
              <a:ext uri="{FF2B5EF4-FFF2-40B4-BE49-F238E27FC236}">
                <a16:creationId xmlns="" xmlns:a16="http://schemas.microsoft.com/office/drawing/2014/main" id="{AEE920B0-F606-45E0-9A65-FB282F914522}"/>
              </a:ext>
            </a:extLst>
          </p:cNvPr>
          <p:cNvSpPr/>
          <p:nvPr/>
        </p:nvSpPr>
        <p:spPr bwMode="gray">
          <a:xfrm>
            <a:off x="6280569" y="2655153"/>
            <a:ext cx="4934198" cy="2898653"/>
          </a:xfrm>
          <a:prstGeom prst="roundRect">
            <a:avLst>
              <a:gd name="adj" fmla="val 3326"/>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bodyPr>
          <a:lstStyle/>
          <a:p>
            <a:pPr algn="ctr" fontAlgn="ctr"/>
            <a:endParaRPr lang="en-US" dirty="0">
              <a:solidFill>
                <a:prstClr val="black"/>
              </a:solidFill>
              <a:latin typeface="Huawei Sans" panose="020C0503030203020204" pitchFamily="34" charset="0"/>
              <a:sym typeface="Huawei Sans" panose="020C0503030203020204" pitchFamily="34" charset="0"/>
            </a:endParaRPr>
          </a:p>
        </p:txBody>
      </p:sp>
      <p:pic>
        <p:nvPicPr>
          <p:cNvPr id="30" name="Picture 12" descr="E:\2016.01\1.12 扁平化图标\蓝色\AR-蓝色最新-40.png">
            <a:extLst>
              <a:ext uri="{FF2B5EF4-FFF2-40B4-BE49-F238E27FC236}">
                <a16:creationId xmlns="" xmlns:a16="http://schemas.microsoft.com/office/drawing/2014/main" id="{2D5E02AF-F692-4185-9393-AAD6BCE6B142}"/>
              </a:ext>
            </a:extLst>
          </p:cNvPr>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gray">
          <a:xfrm>
            <a:off x="4989885" y="3016926"/>
            <a:ext cx="402674" cy="329461"/>
          </a:xfrm>
          <a:prstGeom prst="rect">
            <a:avLst/>
          </a:prstGeom>
          <a:noFill/>
        </p:spPr>
      </p:pic>
      <p:pic>
        <p:nvPicPr>
          <p:cNvPr id="31" name="Picture 12" descr="E:\2016.01\1.12 扁平化图标\蓝色\AR-蓝色最新-40.png">
            <a:extLst>
              <a:ext uri="{FF2B5EF4-FFF2-40B4-BE49-F238E27FC236}">
                <a16:creationId xmlns="" xmlns:a16="http://schemas.microsoft.com/office/drawing/2014/main" id="{BFF94ED8-6CAB-4259-AC74-92C1CC170A4D}"/>
              </a:ext>
            </a:extLst>
          </p:cNvPr>
          <p:cNvPicPr>
            <a:picLocks noChangeAspect="1" noChangeArrowheads="1"/>
          </p:cNvPicPr>
          <p:nvPr/>
        </p:nvPicPr>
        <p:blipFill>
          <a:blip r:embed="rId3" cstate="print"/>
          <a:srcRect/>
          <a:stretch>
            <a:fillRect/>
          </a:stretch>
        </p:blipFill>
        <p:spPr bwMode="gray">
          <a:xfrm>
            <a:off x="6691159" y="3016926"/>
            <a:ext cx="402674" cy="329461"/>
          </a:xfrm>
          <a:prstGeom prst="rect">
            <a:avLst/>
          </a:prstGeom>
          <a:noFill/>
        </p:spPr>
      </p:pic>
      <p:sp>
        <p:nvSpPr>
          <p:cNvPr id="32" name="Freeform 159">
            <a:extLst>
              <a:ext uri="{FF2B5EF4-FFF2-40B4-BE49-F238E27FC236}">
                <a16:creationId xmlns="" xmlns:a16="http://schemas.microsoft.com/office/drawing/2014/main" id="{751C3A0B-467F-4F2D-964E-98BD975E3985}"/>
              </a:ext>
            </a:extLst>
          </p:cNvPr>
          <p:cNvSpPr/>
          <p:nvPr/>
        </p:nvSpPr>
        <p:spPr bwMode="gray">
          <a:xfrm flipH="1">
            <a:off x="2641456" y="3230802"/>
            <a:ext cx="1115783" cy="6037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prstClr val="black"/>
                </a:solidFill>
              </a:rPr>
              <a:t>MPLS 1</a:t>
            </a:r>
          </a:p>
        </p:txBody>
      </p:sp>
      <p:sp>
        <p:nvSpPr>
          <p:cNvPr id="33" name="Freeform 159">
            <a:extLst>
              <a:ext uri="{FF2B5EF4-FFF2-40B4-BE49-F238E27FC236}">
                <a16:creationId xmlns="" xmlns:a16="http://schemas.microsoft.com/office/drawing/2014/main" id="{233B16C2-159A-4EAF-A0D3-6B2AEC40FE36}"/>
              </a:ext>
            </a:extLst>
          </p:cNvPr>
          <p:cNvSpPr/>
          <p:nvPr/>
        </p:nvSpPr>
        <p:spPr bwMode="gray">
          <a:xfrm flipH="1">
            <a:off x="8412467" y="3230802"/>
            <a:ext cx="1115783" cy="6037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prstClr val="black"/>
                </a:solidFill>
              </a:rPr>
              <a:t>MPLS 2</a:t>
            </a:r>
          </a:p>
        </p:txBody>
      </p:sp>
      <p:cxnSp>
        <p:nvCxnSpPr>
          <p:cNvPr id="34" name="直接连接符 121">
            <a:extLst>
              <a:ext uri="{FF2B5EF4-FFF2-40B4-BE49-F238E27FC236}">
                <a16:creationId xmlns="" xmlns:a16="http://schemas.microsoft.com/office/drawing/2014/main" id="{C61EC2DE-6E15-4D24-9268-DE9B75DACE83}"/>
              </a:ext>
            </a:extLst>
          </p:cNvPr>
          <p:cNvCxnSpPr>
            <a:cxnSpLocks/>
            <a:stCxn id="32" idx="7"/>
            <a:endCxn id="30" idx="1"/>
          </p:cNvCxnSpPr>
          <p:nvPr/>
        </p:nvCxnSpPr>
        <p:spPr bwMode="gray">
          <a:xfrm flipV="1">
            <a:off x="3645269" y="3181657"/>
            <a:ext cx="1344616" cy="28502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121">
            <a:extLst>
              <a:ext uri="{FF2B5EF4-FFF2-40B4-BE49-F238E27FC236}">
                <a16:creationId xmlns="" xmlns:a16="http://schemas.microsoft.com/office/drawing/2014/main" id="{E845436F-5810-4025-98C3-0880FFF68954}"/>
              </a:ext>
            </a:extLst>
          </p:cNvPr>
          <p:cNvCxnSpPr>
            <a:cxnSpLocks/>
            <a:stCxn id="73" idx="0"/>
            <a:endCxn id="79" idx="1"/>
          </p:cNvCxnSpPr>
          <p:nvPr/>
        </p:nvCxnSpPr>
        <p:spPr bwMode="gray">
          <a:xfrm flipV="1">
            <a:off x="2166491" y="3850421"/>
            <a:ext cx="801768" cy="71288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121">
            <a:extLst>
              <a:ext uri="{FF2B5EF4-FFF2-40B4-BE49-F238E27FC236}">
                <a16:creationId xmlns="" xmlns:a16="http://schemas.microsoft.com/office/drawing/2014/main" id="{36E507FF-022A-4A82-9949-F572E5CC6BF8}"/>
              </a:ext>
            </a:extLst>
          </p:cNvPr>
          <p:cNvCxnSpPr>
            <a:cxnSpLocks/>
            <a:stCxn id="70" idx="0"/>
            <a:endCxn id="79" idx="3"/>
          </p:cNvCxnSpPr>
          <p:nvPr/>
        </p:nvCxnSpPr>
        <p:spPr bwMode="gray">
          <a:xfrm flipH="1" flipV="1">
            <a:off x="3370933" y="3850421"/>
            <a:ext cx="748825" cy="71288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121">
            <a:extLst>
              <a:ext uri="{FF2B5EF4-FFF2-40B4-BE49-F238E27FC236}">
                <a16:creationId xmlns="" xmlns:a16="http://schemas.microsoft.com/office/drawing/2014/main" id="{83D59EC2-E13D-4547-B7AD-F80900981AF9}"/>
              </a:ext>
            </a:extLst>
          </p:cNvPr>
          <p:cNvCxnSpPr>
            <a:cxnSpLocks/>
            <a:stCxn id="33" idx="24"/>
            <a:endCxn id="31" idx="3"/>
          </p:cNvCxnSpPr>
          <p:nvPr/>
        </p:nvCxnSpPr>
        <p:spPr bwMode="gray">
          <a:xfrm flipH="1" flipV="1">
            <a:off x="7093833" y="3181657"/>
            <a:ext cx="1485524" cy="27945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121">
            <a:extLst>
              <a:ext uri="{FF2B5EF4-FFF2-40B4-BE49-F238E27FC236}">
                <a16:creationId xmlns="" xmlns:a16="http://schemas.microsoft.com/office/drawing/2014/main" id="{473BA0A5-88DC-49C5-91F3-BAD9B9EA4E0F}"/>
              </a:ext>
            </a:extLst>
          </p:cNvPr>
          <p:cNvCxnSpPr>
            <a:cxnSpLocks/>
            <a:stCxn id="33" idx="15"/>
            <a:endCxn id="71" idx="0"/>
          </p:cNvCxnSpPr>
          <p:nvPr/>
        </p:nvCxnSpPr>
        <p:spPr bwMode="gray">
          <a:xfrm flipH="1">
            <a:off x="7953576" y="3834518"/>
            <a:ext cx="631702" cy="72878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121">
            <a:extLst>
              <a:ext uri="{FF2B5EF4-FFF2-40B4-BE49-F238E27FC236}">
                <a16:creationId xmlns="" xmlns:a16="http://schemas.microsoft.com/office/drawing/2014/main" id="{DDB8AF8D-757B-4FB7-9976-A5521A1E9A7E}"/>
              </a:ext>
            </a:extLst>
          </p:cNvPr>
          <p:cNvCxnSpPr>
            <a:cxnSpLocks/>
            <a:stCxn id="33" idx="9"/>
            <a:endCxn id="72" idx="0"/>
          </p:cNvCxnSpPr>
          <p:nvPr/>
        </p:nvCxnSpPr>
        <p:spPr bwMode="gray">
          <a:xfrm>
            <a:off x="9363664" y="3833530"/>
            <a:ext cx="543179" cy="72977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121">
            <a:extLst>
              <a:ext uri="{FF2B5EF4-FFF2-40B4-BE49-F238E27FC236}">
                <a16:creationId xmlns="" xmlns:a16="http://schemas.microsoft.com/office/drawing/2014/main" id="{12BA2241-BBCC-4124-B54C-64EFBF387077}"/>
              </a:ext>
            </a:extLst>
          </p:cNvPr>
          <p:cNvCxnSpPr>
            <a:cxnSpLocks/>
            <a:stCxn id="30" idx="3"/>
            <a:endCxn id="31" idx="1"/>
          </p:cNvCxnSpPr>
          <p:nvPr/>
        </p:nvCxnSpPr>
        <p:spPr bwMode="gray">
          <a:xfrm>
            <a:off x="5392559" y="3181657"/>
            <a:ext cx="129860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 xmlns:a16="http://schemas.microsoft.com/office/drawing/2014/main" id="{4923B572-53E2-4D49-BD5D-4EF4C6AD31D1}"/>
              </a:ext>
            </a:extLst>
          </p:cNvPr>
          <p:cNvSpPr txBox="1"/>
          <p:nvPr/>
        </p:nvSpPr>
        <p:spPr bwMode="gray">
          <a:xfrm>
            <a:off x="954941" y="2732152"/>
            <a:ext cx="1470274"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Legacy network</a:t>
            </a:r>
          </a:p>
        </p:txBody>
      </p:sp>
      <p:sp>
        <p:nvSpPr>
          <p:cNvPr id="43" name="TextBox 42">
            <a:extLst>
              <a:ext uri="{FF2B5EF4-FFF2-40B4-BE49-F238E27FC236}">
                <a16:creationId xmlns="" xmlns:a16="http://schemas.microsoft.com/office/drawing/2014/main" id="{354A6FA2-CA8F-49E7-AA4D-0D998AF78710}"/>
              </a:ext>
            </a:extLst>
          </p:cNvPr>
          <p:cNvSpPr txBox="1"/>
          <p:nvPr/>
        </p:nvSpPr>
        <p:spPr bwMode="gray">
          <a:xfrm>
            <a:off x="9576177" y="2732153"/>
            <a:ext cx="1638590"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SD-WAN network</a:t>
            </a:r>
          </a:p>
        </p:txBody>
      </p:sp>
      <p:sp>
        <p:nvSpPr>
          <p:cNvPr id="60" name="Freeform 159">
            <a:extLst>
              <a:ext uri="{FF2B5EF4-FFF2-40B4-BE49-F238E27FC236}">
                <a16:creationId xmlns="" xmlns:a16="http://schemas.microsoft.com/office/drawing/2014/main" id="{EC0977F8-DADE-4457-82FA-3567E08025D3}"/>
              </a:ext>
            </a:extLst>
          </p:cNvPr>
          <p:cNvSpPr/>
          <p:nvPr/>
        </p:nvSpPr>
        <p:spPr bwMode="gray">
          <a:xfrm flipH="1">
            <a:off x="1608599" y="4794728"/>
            <a:ext cx="1032857" cy="558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252000" rIns="0" rtlCol="0" anchor="ctr">
            <a:noAutofit/>
          </a:bodyPr>
          <a:lstStyle/>
          <a:p>
            <a:pPr algn="ctr" fontAlgn="ctr"/>
            <a:r>
              <a:rPr lang="en-US" sz="1400" dirty="0">
                <a:solidFill>
                  <a:prstClr val="black"/>
                </a:solidFill>
              </a:rPr>
              <a:t>Enterprise A</a:t>
            </a:r>
          </a:p>
        </p:txBody>
      </p:sp>
      <p:sp>
        <p:nvSpPr>
          <p:cNvPr id="65" name="Freeform 159">
            <a:extLst>
              <a:ext uri="{FF2B5EF4-FFF2-40B4-BE49-F238E27FC236}">
                <a16:creationId xmlns="" xmlns:a16="http://schemas.microsoft.com/office/drawing/2014/main" id="{FDEA5C39-9BC4-4F1D-AA6E-51D22A5E52C3}"/>
              </a:ext>
            </a:extLst>
          </p:cNvPr>
          <p:cNvSpPr/>
          <p:nvPr/>
        </p:nvSpPr>
        <p:spPr bwMode="gray">
          <a:xfrm flipH="1">
            <a:off x="3535099" y="4794728"/>
            <a:ext cx="1032857" cy="558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252000" rIns="0" rtlCol="0" anchor="ctr">
            <a:noAutofit/>
          </a:bodyPr>
          <a:lstStyle/>
          <a:p>
            <a:pPr algn="ctr" fontAlgn="ctr"/>
            <a:r>
              <a:rPr lang="en-US" sz="1400" dirty="0">
                <a:solidFill>
                  <a:prstClr val="black"/>
                </a:solidFill>
              </a:rPr>
              <a:t>Enterprise B</a:t>
            </a:r>
          </a:p>
        </p:txBody>
      </p:sp>
      <p:sp>
        <p:nvSpPr>
          <p:cNvPr id="66" name="Freeform 159">
            <a:extLst>
              <a:ext uri="{FF2B5EF4-FFF2-40B4-BE49-F238E27FC236}">
                <a16:creationId xmlns="" xmlns:a16="http://schemas.microsoft.com/office/drawing/2014/main" id="{07ABEA85-5D0A-4FF9-A0E8-BE0EB3489A08}"/>
              </a:ext>
            </a:extLst>
          </p:cNvPr>
          <p:cNvSpPr/>
          <p:nvPr/>
        </p:nvSpPr>
        <p:spPr bwMode="gray">
          <a:xfrm flipH="1">
            <a:off x="7439732" y="4822627"/>
            <a:ext cx="1032857" cy="558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252000" rIns="0" rtlCol="0" anchor="ctr">
            <a:noAutofit/>
          </a:bodyPr>
          <a:lstStyle/>
          <a:p>
            <a:pPr algn="ctr" fontAlgn="ctr"/>
            <a:r>
              <a:rPr lang="en-US" sz="1400" dirty="0">
                <a:solidFill>
                  <a:prstClr val="black"/>
                </a:solidFill>
              </a:rPr>
              <a:t>Enterprise A</a:t>
            </a:r>
          </a:p>
        </p:txBody>
      </p:sp>
      <p:sp>
        <p:nvSpPr>
          <p:cNvPr id="67" name="Freeform 159">
            <a:extLst>
              <a:ext uri="{FF2B5EF4-FFF2-40B4-BE49-F238E27FC236}">
                <a16:creationId xmlns="" xmlns:a16="http://schemas.microsoft.com/office/drawing/2014/main" id="{EA4B09AC-A733-4C23-A6C3-D0F4B6689398}"/>
              </a:ext>
            </a:extLst>
          </p:cNvPr>
          <p:cNvSpPr/>
          <p:nvPr/>
        </p:nvSpPr>
        <p:spPr bwMode="gray">
          <a:xfrm flipH="1">
            <a:off x="9428439" y="4822627"/>
            <a:ext cx="1032857" cy="558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252000" rIns="0" rtlCol="0" anchor="ctr">
            <a:noAutofit/>
          </a:bodyPr>
          <a:lstStyle/>
          <a:p>
            <a:pPr algn="ctr" fontAlgn="ctr"/>
            <a:r>
              <a:rPr lang="en-US" sz="1400" dirty="0">
                <a:solidFill>
                  <a:prstClr val="black"/>
                </a:solidFill>
              </a:rPr>
              <a:t>Enterprise B</a:t>
            </a:r>
          </a:p>
        </p:txBody>
      </p:sp>
      <p:pic>
        <p:nvPicPr>
          <p:cNvPr id="70" name="Picture 12" descr="E:\2016.01\1.12 扁平化图标\蓝色\AR-蓝色最新-40.png">
            <a:extLst>
              <a:ext uri="{FF2B5EF4-FFF2-40B4-BE49-F238E27FC236}">
                <a16:creationId xmlns="" xmlns:a16="http://schemas.microsoft.com/office/drawing/2014/main" id="{1AF6BDD8-16CA-4F63-8CA2-58815BFCF405}"/>
              </a:ext>
            </a:extLst>
          </p:cNvPr>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gray">
          <a:xfrm>
            <a:off x="3918421" y="4563305"/>
            <a:ext cx="402674" cy="329461"/>
          </a:xfrm>
          <a:prstGeom prst="rect">
            <a:avLst/>
          </a:prstGeom>
          <a:noFill/>
        </p:spPr>
      </p:pic>
      <p:pic>
        <p:nvPicPr>
          <p:cNvPr id="71" name="Picture 12" descr="E:\2016.01\1.12 扁平化图标\蓝色\AR-蓝色最新-40.png">
            <a:extLst>
              <a:ext uri="{FF2B5EF4-FFF2-40B4-BE49-F238E27FC236}">
                <a16:creationId xmlns="" xmlns:a16="http://schemas.microsoft.com/office/drawing/2014/main" id="{C99A73E3-7D61-4598-A700-4A56244D5800}"/>
              </a:ext>
            </a:extLst>
          </p:cNvPr>
          <p:cNvPicPr>
            <a:picLocks noChangeAspect="1" noChangeArrowheads="1"/>
          </p:cNvPicPr>
          <p:nvPr/>
        </p:nvPicPr>
        <p:blipFill>
          <a:blip r:embed="rId3" cstate="print"/>
          <a:srcRect/>
          <a:stretch>
            <a:fillRect/>
          </a:stretch>
        </p:blipFill>
        <p:spPr bwMode="gray">
          <a:xfrm>
            <a:off x="7752239" y="4563306"/>
            <a:ext cx="402674" cy="329461"/>
          </a:xfrm>
          <a:prstGeom prst="rect">
            <a:avLst/>
          </a:prstGeom>
          <a:noFill/>
        </p:spPr>
      </p:pic>
      <p:pic>
        <p:nvPicPr>
          <p:cNvPr id="72" name="Picture 71" descr="E:\2016.01\1.12 扁平化图标\蓝色\AR-蓝色最新-40.png">
            <a:extLst>
              <a:ext uri="{FF2B5EF4-FFF2-40B4-BE49-F238E27FC236}">
                <a16:creationId xmlns="" xmlns:a16="http://schemas.microsoft.com/office/drawing/2014/main" id="{D31BAFFD-0CD9-42F9-901F-766D7AA1B629}"/>
              </a:ext>
            </a:extLst>
          </p:cNvPr>
          <p:cNvPicPr>
            <a:picLocks noChangeAspect="1" noChangeArrowheads="1"/>
          </p:cNvPicPr>
          <p:nvPr/>
        </p:nvPicPr>
        <p:blipFill>
          <a:blip r:embed="rId3" cstate="print"/>
          <a:srcRect/>
          <a:stretch>
            <a:fillRect/>
          </a:stretch>
        </p:blipFill>
        <p:spPr bwMode="gray">
          <a:xfrm>
            <a:off x="9705506" y="4563305"/>
            <a:ext cx="402674" cy="329461"/>
          </a:xfrm>
          <a:prstGeom prst="rect">
            <a:avLst/>
          </a:prstGeom>
          <a:noFill/>
        </p:spPr>
      </p:pic>
      <p:pic>
        <p:nvPicPr>
          <p:cNvPr id="73" name="Picture 12" descr="E:\2016.01\1.12 扁平化图标\蓝色\AR-蓝色最新-40.png">
            <a:extLst>
              <a:ext uri="{FF2B5EF4-FFF2-40B4-BE49-F238E27FC236}">
                <a16:creationId xmlns="" xmlns:a16="http://schemas.microsoft.com/office/drawing/2014/main" id="{546D0F43-14F4-4B8A-BF88-115388B4BBE5}"/>
              </a:ext>
            </a:extLst>
          </p:cNvPr>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gray">
          <a:xfrm>
            <a:off x="1965154" y="4563306"/>
            <a:ext cx="402674" cy="329461"/>
          </a:xfrm>
          <a:prstGeom prst="rect">
            <a:avLst/>
          </a:prstGeom>
          <a:noFill/>
        </p:spPr>
      </p:pic>
      <p:sp>
        <p:nvSpPr>
          <p:cNvPr id="75" name="文本框 83">
            <a:extLst>
              <a:ext uri="{FF2B5EF4-FFF2-40B4-BE49-F238E27FC236}">
                <a16:creationId xmlns="" xmlns:a16="http://schemas.microsoft.com/office/drawing/2014/main" id="{AF2F06EB-D6F9-4D70-832A-979FBB1560A1}"/>
              </a:ext>
            </a:extLst>
          </p:cNvPr>
          <p:cNvSpPr txBox="1"/>
          <p:nvPr/>
        </p:nvSpPr>
        <p:spPr bwMode="gray">
          <a:xfrm>
            <a:off x="6622035" y="2758730"/>
            <a:ext cx="540922" cy="276999"/>
          </a:xfrm>
          <a:prstGeom prst="rect">
            <a:avLst/>
          </a:prstGeom>
          <a:noFill/>
        </p:spPr>
        <p:txBody>
          <a:bodyPr wrap="square" rtlCol="0">
            <a:spAutoFit/>
          </a:bodyPr>
          <a:lstStyle/>
          <a:p>
            <a:pPr algn="ctr" fontAlgn="ctr"/>
            <a:r>
              <a:rPr lang="en-US" sz="1200" b="1" dirty="0">
                <a:solidFill>
                  <a:srgbClr val="C7000B"/>
                </a:solidFill>
                <a:latin typeface="Huawei Sans" panose="020C0503030203020204" pitchFamily="34" charset="0"/>
              </a:rPr>
              <a:t>IWG</a:t>
            </a:r>
          </a:p>
        </p:txBody>
      </p:sp>
      <p:sp>
        <p:nvSpPr>
          <p:cNvPr id="76" name="文本框 83">
            <a:extLst>
              <a:ext uri="{FF2B5EF4-FFF2-40B4-BE49-F238E27FC236}">
                <a16:creationId xmlns="" xmlns:a16="http://schemas.microsoft.com/office/drawing/2014/main" id="{FD263399-2F3E-4DAF-8EC6-D4F793D3BB49}"/>
              </a:ext>
            </a:extLst>
          </p:cNvPr>
          <p:cNvSpPr txBox="1"/>
          <p:nvPr/>
        </p:nvSpPr>
        <p:spPr bwMode="gray">
          <a:xfrm>
            <a:off x="4282930" y="4589535"/>
            <a:ext cx="1022885"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Legacy CPE</a:t>
            </a:r>
          </a:p>
        </p:txBody>
      </p:sp>
      <p:sp>
        <p:nvSpPr>
          <p:cNvPr id="77" name="文本框 83">
            <a:extLst>
              <a:ext uri="{FF2B5EF4-FFF2-40B4-BE49-F238E27FC236}">
                <a16:creationId xmlns="" xmlns:a16="http://schemas.microsoft.com/office/drawing/2014/main" id="{AD4F6FE8-9D2C-4802-85FB-F27C680A011F}"/>
              </a:ext>
            </a:extLst>
          </p:cNvPr>
          <p:cNvSpPr txBox="1"/>
          <p:nvPr/>
        </p:nvSpPr>
        <p:spPr bwMode="gray">
          <a:xfrm>
            <a:off x="6686126" y="4591180"/>
            <a:ext cx="1115783"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SD-WAN CPE</a:t>
            </a:r>
          </a:p>
        </p:txBody>
      </p:sp>
      <p:sp>
        <p:nvSpPr>
          <p:cNvPr id="78" name="文本框 83">
            <a:extLst>
              <a:ext uri="{FF2B5EF4-FFF2-40B4-BE49-F238E27FC236}">
                <a16:creationId xmlns="" xmlns:a16="http://schemas.microsoft.com/office/drawing/2014/main" id="{CFA9F896-5294-4D54-BE8F-4F36A21063AE}"/>
              </a:ext>
            </a:extLst>
          </p:cNvPr>
          <p:cNvSpPr txBox="1"/>
          <p:nvPr/>
        </p:nvSpPr>
        <p:spPr bwMode="gray">
          <a:xfrm>
            <a:off x="2272228" y="4560017"/>
            <a:ext cx="1022885"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Legacy CPE</a:t>
            </a:r>
          </a:p>
        </p:txBody>
      </p:sp>
      <p:pic>
        <p:nvPicPr>
          <p:cNvPr id="79" name="Picture 12" descr="E:\2016.01\1.12 扁平化图标\蓝色\AR-蓝色最新-40.png">
            <a:extLst>
              <a:ext uri="{FF2B5EF4-FFF2-40B4-BE49-F238E27FC236}">
                <a16:creationId xmlns="" xmlns:a16="http://schemas.microsoft.com/office/drawing/2014/main" id="{931930A6-BA85-42D3-9036-80ECDD6E4462}"/>
              </a:ext>
            </a:extLst>
          </p:cNvPr>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gray">
          <a:xfrm>
            <a:off x="2968259" y="3685690"/>
            <a:ext cx="402674" cy="329461"/>
          </a:xfrm>
          <a:prstGeom prst="rect">
            <a:avLst/>
          </a:prstGeom>
          <a:noFill/>
        </p:spPr>
      </p:pic>
      <p:sp>
        <p:nvSpPr>
          <p:cNvPr id="40" name="文本框 83">
            <a:extLst>
              <a:ext uri="{FF2B5EF4-FFF2-40B4-BE49-F238E27FC236}">
                <a16:creationId xmlns="" xmlns:a16="http://schemas.microsoft.com/office/drawing/2014/main" id="{85AFB634-977D-42CB-BD46-FF3CAF761B66}"/>
              </a:ext>
            </a:extLst>
          </p:cNvPr>
          <p:cNvSpPr txBox="1"/>
          <p:nvPr/>
        </p:nvSpPr>
        <p:spPr bwMode="gray">
          <a:xfrm>
            <a:off x="4756291" y="2779276"/>
            <a:ext cx="869861"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ASBR-PE</a:t>
            </a:r>
          </a:p>
        </p:txBody>
      </p:sp>
      <p:sp>
        <p:nvSpPr>
          <p:cNvPr id="44" name="文本框 83">
            <a:extLst>
              <a:ext uri="{FF2B5EF4-FFF2-40B4-BE49-F238E27FC236}">
                <a16:creationId xmlns="" xmlns:a16="http://schemas.microsoft.com/office/drawing/2014/main" id="{0699FF6A-EF77-41D1-90D7-C98CEB33D0AF}"/>
              </a:ext>
            </a:extLst>
          </p:cNvPr>
          <p:cNvSpPr txBox="1"/>
          <p:nvPr/>
        </p:nvSpPr>
        <p:spPr bwMode="gray">
          <a:xfrm>
            <a:off x="2954778" y="4010584"/>
            <a:ext cx="402674"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PE</a:t>
            </a:r>
          </a:p>
        </p:txBody>
      </p:sp>
      <p:sp>
        <p:nvSpPr>
          <p:cNvPr id="6" name="Freeform: Shape 5">
            <a:extLst>
              <a:ext uri="{FF2B5EF4-FFF2-40B4-BE49-F238E27FC236}">
                <a16:creationId xmlns="" xmlns:a16="http://schemas.microsoft.com/office/drawing/2014/main" id="{1228A943-EC8C-4452-9976-3CCE2A24FE23}"/>
              </a:ext>
            </a:extLst>
          </p:cNvPr>
          <p:cNvSpPr/>
          <p:nvPr/>
        </p:nvSpPr>
        <p:spPr bwMode="gray">
          <a:xfrm>
            <a:off x="5446677" y="3324958"/>
            <a:ext cx="1216025" cy="171472"/>
          </a:xfrm>
          <a:custGeom>
            <a:avLst/>
            <a:gdLst>
              <a:gd name="connsiteX0" fmla="*/ 0 w 1143000"/>
              <a:gd name="connsiteY0" fmla="*/ 0 h 171472"/>
              <a:gd name="connsiteX1" fmla="*/ 514350 w 1143000"/>
              <a:gd name="connsiteY1" fmla="*/ 171450 h 171472"/>
              <a:gd name="connsiteX2" fmla="*/ 1143000 w 1143000"/>
              <a:gd name="connsiteY2" fmla="*/ 9525 h 171472"/>
            </a:gdLst>
            <a:ahLst/>
            <a:cxnLst>
              <a:cxn ang="0">
                <a:pos x="connsiteX0" y="connsiteY0"/>
              </a:cxn>
              <a:cxn ang="0">
                <a:pos x="connsiteX1" y="connsiteY1"/>
              </a:cxn>
              <a:cxn ang="0">
                <a:pos x="connsiteX2" y="connsiteY2"/>
              </a:cxn>
            </a:cxnLst>
            <a:rect l="l" t="t" r="r" b="b"/>
            <a:pathLst>
              <a:path w="1143000" h="171472">
                <a:moveTo>
                  <a:pt x="0" y="0"/>
                </a:moveTo>
                <a:cubicBezTo>
                  <a:pt x="161925" y="84931"/>
                  <a:pt x="323850" y="169863"/>
                  <a:pt x="514350" y="171450"/>
                </a:cubicBezTo>
                <a:cubicBezTo>
                  <a:pt x="704850" y="173037"/>
                  <a:pt x="923925" y="91281"/>
                  <a:pt x="1143000" y="9525"/>
                </a:cubicBezTo>
              </a:path>
            </a:pathLst>
          </a:custGeom>
          <a:noFill/>
          <a:ln w="28575">
            <a:solidFill>
              <a:srgbClr val="E28189"/>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45" name="Freeform: Shape 44">
            <a:extLst>
              <a:ext uri="{FF2B5EF4-FFF2-40B4-BE49-F238E27FC236}">
                <a16:creationId xmlns="" xmlns:a16="http://schemas.microsoft.com/office/drawing/2014/main" id="{1F0B067A-412C-4D9F-9C80-F0655F9CBABE}"/>
              </a:ext>
            </a:extLst>
          </p:cNvPr>
          <p:cNvSpPr/>
          <p:nvPr/>
        </p:nvSpPr>
        <p:spPr bwMode="gray">
          <a:xfrm rot="20490686">
            <a:off x="3385431" y="3531234"/>
            <a:ext cx="1629673" cy="148414"/>
          </a:xfrm>
          <a:custGeom>
            <a:avLst/>
            <a:gdLst>
              <a:gd name="connsiteX0" fmla="*/ 0 w 1143000"/>
              <a:gd name="connsiteY0" fmla="*/ 0 h 171472"/>
              <a:gd name="connsiteX1" fmla="*/ 514350 w 1143000"/>
              <a:gd name="connsiteY1" fmla="*/ 171450 h 171472"/>
              <a:gd name="connsiteX2" fmla="*/ 1143000 w 1143000"/>
              <a:gd name="connsiteY2" fmla="*/ 9525 h 171472"/>
            </a:gdLst>
            <a:ahLst/>
            <a:cxnLst>
              <a:cxn ang="0">
                <a:pos x="connsiteX0" y="connsiteY0"/>
              </a:cxn>
              <a:cxn ang="0">
                <a:pos x="connsiteX1" y="connsiteY1"/>
              </a:cxn>
              <a:cxn ang="0">
                <a:pos x="connsiteX2" y="connsiteY2"/>
              </a:cxn>
            </a:cxnLst>
            <a:rect l="l" t="t" r="r" b="b"/>
            <a:pathLst>
              <a:path w="1143000" h="171472">
                <a:moveTo>
                  <a:pt x="0" y="0"/>
                </a:moveTo>
                <a:cubicBezTo>
                  <a:pt x="161925" y="84931"/>
                  <a:pt x="323850" y="169863"/>
                  <a:pt x="514350" y="171450"/>
                </a:cubicBezTo>
                <a:cubicBezTo>
                  <a:pt x="704850" y="173037"/>
                  <a:pt x="923925" y="91281"/>
                  <a:pt x="1143000" y="9525"/>
                </a:cubicBezTo>
              </a:path>
            </a:pathLst>
          </a:custGeom>
          <a:noFill/>
          <a:ln w="28575">
            <a:solidFill>
              <a:srgbClr val="E28189"/>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46" name="TextBox 45">
            <a:extLst>
              <a:ext uri="{FF2B5EF4-FFF2-40B4-BE49-F238E27FC236}">
                <a16:creationId xmlns="" xmlns:a16="http://schemas.microsoft.com/office/drawing/2014/main" id="{B15B4F91-F95C-43EA-8135-C296DD6543E0}"/>
              </a:ext>
            </a:extLst>
          </p:cNvPr>
          <p:cNvSpPr txBox="1"/>
          <p:nvPr/>
        </p:nvSpPr>
        <p:spPr bwMode="gray">
          <a:xfrm>
            <a:off x="5658580" y="3501230"/>
            <a:ext cx="766557"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MP-BGP</a:t>
            </a:r>
          </a:p>
        </p:txBody>
      </p:sp>
      <p:sp>
        <p:nvSpPr>
          <p:cNvPr id="47" name="TextBox 46">
            <a:extLst>
              <a:ext uri="{FF2B5EF4-FFF2-40B4-BE49-F238E27FC236}">
                <a16:creationId xmlns="" xmlns:a16="http://schemas.microsoft.com/office/drawing/2014/main" id="{65898FCA-ABF5-412D-AAF2-18EC83BB9776}"/>
              </a:ext>
            </a:extLst>
          </p:cNvPr>
          <p:cNvSpPr txBox="1"/>
          <p:nvPr/>
        </p:nvSpPr>
        <p:spPr bwMode="gray">
          <a:xfrm rot="20279691">
            <a:off x="3965761" y="3594628"/>
            <a:ext cx="766557"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MP-BGP</a:t>
            </a:r>
          </a:p>
        </p:txBody>
      </p:sp>
      <p:sp>
        <p:nvSpPr>
          <p:cNvPr id="48" name="TextBox 47">
            <a:extLst>
              <a:ext uri="{FF2B5EF4-FFF2-40B4-BE49-F238E27FC236}">
                <a16:creationId xmlns="" xmlns:a16="http://schemas.microsoft.com/office/drawing/2014/main" id="{AF28CFC3-DE72-429D-80B7-21D17E253B28}"/>
              </a:ext>
            </a:extLst>
          </p:cNvPr>
          <p:cNvSpPr txBox="1"/>
          <p:nvPr/>
        </p:nvSpPr>
        <p:spPr bwMode="gray">
          <a:xfrm rot="19122783">
            <a:off x="2291993" y="3949102"/>
            <a:ext cx="54534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VRF1</a:t>
            </a:r>
          </a:p>
        </p:txBody>
      </p:sp>
      <p:sp>
        <p:nvSpPr>
          <p:cNvPr id="49" name="TextBox 48">
            <a:extLst>
              <a:ext uri="{FF2B5EF4-FFF2-40B4-BE49-F238E27FC236}">
                <a16:creationId xmlns="" xmlns:a16="http://schemas.microsoft.com/office/drawing/2014/main" id="{97AAC4AE-F007-4FE8-B033-19F5CCFC1190}"/>
              </a:ext>
            </a:extLst>
          </p:cNvPr>
          <p:cNvSpPr txBox="1"/>
          <p:nvPr/>
        </p:nvSpPr>
        <p:spPr bwMode="gray">
          <a:xfrm rot="2589562">
            <a:off x="3544542" y="3990583"/>
            <a:ext cx="54534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VRF2</a:t>
            </a:r>
          </a:p>
        </p:txBody>
      </p:sp>
      <p:sp>
        <p:nvSpPr>
          <p:cNvPr id="50" name="TextBox 49">
            <a:extLst>
              <a:ext uri="{FF2B5EF4-FFF2-40B4-BE49-F238E27FC236}">
                <a16:creationId xmlns="" xmlns:a16="http://schemas.microsoft.com/office/drawing/2014/main" id="{137042CB-4805-470B-9362-B3E54CF3C7DF}"/>
              </a:ext>
            </a:extLst>
          </p:cNvPr>
          <p:cNvSpPr txBox="1"/>
          <p:nvPr/>
        </p:nvSpPr>
        <p:spPr bwMode="gray">
          <a:xfrm>
            <a:off x="7090300" y="2748894"/>
            <a:ext cx="545342" cy="461665"/>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VRF1</a:t>
            </a:r>
          </a:p>
          <a:p>
            <a:pPr fontAlgn="ctr"/>
            <a:r>
              <a:rPr lang="en-US" sz="1200" dirty="0">
                <a:solidFill>
                  <a:prstClr val="black"/>
                </a:solidFill>
                <a:latin typeface="Huawei Sans" panose="020C0503030203020204" pitchFamily="34" charset="0"/>
              </a:rPr>
              <a:t>VRF2</a:t>
            </a:r>
          </a:p>
        </p:txBody>
      </p:sp>
      <p:sp>
        <p:nvSpPr>
          <p:cNvPr id="51" name="五边形 2">
            <a:extLst>
              <a:ext uri="{FF2B5EF4-FFF2-40B4-BE49-F238E27FC236}">
                <a16:creationId xmlns="" xmlns:a16="http://schemas.microsoft.com/office/drawing/2014/main" id="{D0373CE1-7839-44CE-B1C6-85A472EF7999}"/>
              </a:ext>
            </a:extLst>
          </p:cNvPr>
          <p:cNvSpPr/>
          <p:nvPr/>
        </p:nvSpPr>
        <p:spPr bwMode="gray">
          <a:xfrm>
            <a:off x="7414260" y="88791"/>
            <a:ext cx="2214188" cy="252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Internet Access Design</a:t>
            </a:r>
          </a:p>
        </p:txBody>
      </p:sp>
      <p:sp>
        <p:nvSpPr>
          <p:cNvPr id="52" name="燕尾形 3">
            <a:extLst>
              <a:ext uri="{FF2B5EF4-FFF2-40B4-BE49-F238E27FC236}">
                <a16:creationId xmlns="" xmlns:a16="http://schemas.microsoft.com/office/drawing/2014/main" id="{A4AE7CA3-3435-44FA-9DD0-098AD6FE61DD}"/>
              </a:ext>
            </a:extLst>
          </p:cNvPr>
          <p:cNvSpPr/>
          <p:nvPr/>
        </p:nvSpPr>
        <p:spPr bwMode="gray">
          <a:xfrm>
            <a:off x="9534900" y="88791"/>
            <a:ext cx="2214188"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sym typeface="Huawei Sans" panose="020C0503030203020204" pitchFamily="34" charset="0"/>
              </a:rPr>
              <a:t>Legacy Site Access Design</a:t>
            </a:r>
          </a:p>
        </p:txBody>
      </p:sp>
    </p:spTree>
    <p:extLst>
      <p:ext uri="{BB962C8B-B14F-4D97-AF65-F5344CB8AC3E}">
        <p14:creationId xmlns:p14="http://schemas.microsoft.com/office/powerpoint/2010/main" val="2993048847"/>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B756E6E-52F5-4E52-A7E0-BCD77B3181E9}"/>
              </a:ext>
            </a:extLst>
          </p:cNvPr>
          <p:cNvSpPr>
            <a:spLocks noGrp="1"/>
          </p:cNvSpPr>
          <p:nvPr>
            <p:ph type="title"/>
          </p:nvPr>
        </p:nvSpPr>
        <p:spPr bwMode="gray"/>
        <p:txBody>
          <a:bodyPr/>
          <a:lstStyle/>
          <a:p>
            <a:r>
              <a:rPr lang="en-US" dirty="0"/>
              <a:t>Communication Through the IWG: Inter-AS Option A (Layer 3 VXLAN)</a:t>
            </a:r>
          </a:p>
        </p:txBody>
      </p:sp>
      <p:sp>
        <p:nvSpPr>
          <p:cNvPr id="3" name="Text Placeholder 2">
            <a:extLst>
              <a:ext uri="{FF2B5EF4-FFF2-40B4-BE49-F238E27FC236}">
                <a16:creationId xmlns="" xmlns:a16="http://schemas.microsoft.com/office/drawing/2014/main" id="{CB574A18-A757-4310-ACD5-79C9C9B8C0C6}"/>
              </a:ext>
            </a:extLst>
          </p:cNvPr>
          <p:cNvSpPr>
            <a:spLocks noGrp="1"/>
          </p:cNvSpPr>
          <p:nvPr>
            <p:ph type="body" sz="quarter" idx="10"/>
          </p:nvPr>
        </p:nvSpPr>
        <p:spPr bwMode="gray"/>
        <p:txBody>
          <a:bodyPr/>
          <a:lstStyle/>
          <a:p>
            <a:pPr algn="l"/>
            <a:r>
              <a:rPr lang="en-US" sz="1600" dirty="0"/>
              <a:t>Similar to the inter-AS Option A solution in MPLS VPN, in the inter-AS Option A solution for SD-WAN, IWGs are interconnected with ASBR-PEs through Layer 3 VXLAN tunnels, and the EBGP or IBGP peer relationship is established at both ends of VXLAN tunnels to exchange routes between SD-WAN sites and legacy sites.</a:t>
            </a:r>
          </a:p>
        </p:txBody>
      </p:sp>
      <p:sp>
        <p:nvSpPr>
          <p:cNvPr id="5" name="圆角矩形 54">
            <a:extLst>
              <a:ext uri="{FF2B5EF4-FFF2-40B4-BE49-F238E27FC236}">
                <a16:creationId xmlns="" xmlns:a16="http://schemas.microsoft.com/office/drawing/2014/main" id="{C34924F5-6095-4848-95B3-DFC9EAED4995}"/>
              </a:ext>
            </a:extLst>
          </p:cNvPr>
          <p:cNvSpPr/>
          <p:nvPr/>
        </p:nvSpPr>
        <p:spPr bwMode="gray">
          <a:xfrm>
            <a:off x="668967" y="3022468"/>
            <a:ext cx="10863660" cy="3066834"/>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p:txBody>
      </p:sp>
      <p:sp>
        <p:nvSpPr>
          <p:cNvPr id="4" name="圆角矩形 53">
            <a:extLst>
              <a:ext uri="{FF2B5EF4-FFF2-40B4-BE49-F238E27FC236}">
                <a16:creationId xmlns="" xmlns:a16="http://schemas.microsoft.com/office/drawing/2014/main" id="{8488A8C9-F27C-4312-BA05-372395C8CC8C}"/>
              </a:ext>
            </a:extLst>
          </p:cNvPr>
          <p:cNvSpPr/>
          <p:nvPr/>
        </p:nvSpPr>
        <p:spPr bwMode="gray">
          <a:xfrm>
            <a:off x="668967" y="2605670"/>
            <a:ext cx="10863660" cy="360023"/>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Inter-AS Option A (Layer 3 VXLAN) solution design</a:t>
            </a:r>
          </a:p>
        </p:txBody>
      </p:sp>
      <p:sp>
        <p:nvSpPr>
          <p:cNvPr id="28" name="Rectangle: Rounded Corners 27">
            <a:extLst>
              <a:ext uri="{FF2B5EF4-FFF2-40B4-BE49-F238E27FC236}">
                <a16:creationId xmlns="" xmlns:a16="http://schemas.microsoft.com/office/drawing/2014/main" id="{E2B1407D-EFFC-4342-9EFF-62AC614267FD}"/>
              </a:ext>
            </a:extLst>
          </p:cNvPr>
          <p:cNvSpPr/>
          <p:nvPr/>
        </p:nvSpPr>
        <p:spPr bwMode="gray">
          <a:xfrm>
            <a:off x="944890" y="3107437"/>
            <a:ext cx="4934198" cy="2898653"/>
          </a:xfrm>
          <a:prstGeom prst="roundRect">
            <a:avLst>
              <a:gd name="adj" fmla="val 3326"/>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bodyPr>
          <a:lstStyle/>
          <a:p>
            <a:pPr algn="ctr" fontAlgn="ctr"/>
            <a:endParaRPr lang="en-US" dirty="0">
              <a:solidFill>
                <a:prstClr val="black"/>
              </a:solidFill>
              <a:latin typeface="Huawei Sans" panose="020C0503030203020204" pitchFamily="34" charset="0"/>
              <a:sym typeface="Huawei Sans" panose="020C0503030203020204" pitchFamily="34" charset="0"/>
            </a:endParaRPr>
          </a:p>
        </p:txBody>
      </p:sp>
      <p:sp>
        <p:nvSpPr>
          <p:cNvPr id="29" name="Rectangle: Rounded Corners 28">
            <a:extLst>
              <a:ext uri="{FF2B5EF4-FFF2-40B4-BE49-F238E27FC236}">
                <a16:creationId xmlns="" xmlns:a16="http://schemas.microsoft.com/office/drawing/2014/main" id="{AEE920B0-F606-45E0-9A65-FB282F914522}"/>
              </a:ext>
            </a:extLst>
          </p:cNvPr>
          <p:cNvSpPr/>
          <p:nvPr/>
        </p:nvSpPr>
        <p:spPr bwMode="gray">
          <a:xfrm>
            <a:off x="6270518" y="3107436"/>
            <a:ext cx="4934198" cy="2898653"/>
          </a:xfrm>
          <a:prstGeom prst="roundRect">
            <a:avLst>
              <a:gd name="adj" fmla="val 3326"/>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bodyPr>
          <a:lstStyle/>
          <a:p>
            <a:pPr algn="ctr" fontAlgn="ctr"/>
            <a:endParaRPr lang="en-US" dirty="0">
              <a:solidFill>
                <a:prstClr val="black"/>
              </a:solidFill>
              <a:latin typeface="Huawei Sans" panose="020C0503030203020204" pitchFamily="34" charset="0"/>
              <a:sym typeface="Huawei Sans" panose="020C0503030203020204" pitchFamily="34" charset="0"/>
            </a:endParaRPr>
          </a:p>
        </p:txBody>
      </p:sp>
      <p:pic>
        <p:nvPicPr>
          <p:cNvPr id="30" name="Picture 12" descr="E:\2016.01\1.12 扁平化图标\蓝色\AR-蓝色最新-40.png">
            <a:extLst>
              <a:ext uri="{FF2B5EF4-FFF2-40B4-BE49-F238E27FC236}">
                <a16:creationId xmlns="" xmlns:a16="http://schemas.microsoft.com/office/drawing/2014/main" id="{2D5E02AF-F692-4185-9393-AAD6BCE6B142}"/>
              </a:ext>
            </a:extLst>
          </p:cNvPr>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gray">
          <a:xfrm>
            <a:off x="4979834" y="3469209"/>
            <a:ext cx="402674" cy="329461"/>
          </a:xfrm>
          <a:prstGeom prst="rect">
            <a:avLst/>
          </a:prstGeom>
          <a:noFill/>
        </p:spPr>
      </p:pic>
      <p:pic>
        <p:nvPicPr>
          <p:cNvPr id="31" name="Picture 12" descr="E:\2016.01\1.12 扁平化图标\蓝色\AR-蓝色最新-40.png">
            <a:extLst>
              <a:ext uri="{FF2B5EF4-FFF2-40B4-BE49-F238E27FC236}">
                <a16:creationId xmlns="" xmlns:a16="http://schemas.microsoft.com/office/drawing/2014/main" id="{BFF94ED8-6CAB-4259-AC74-92C1CC170A4D}"/>
              </a:ext>
            </a:extLst>
          </p:cNvPr>
          <p:cNvPicPr>
            <a:picLocks noChangeAspect="1" noChangeArrowheads="1"/>
          </p:cNvPicPr>
          <p:nvPr/>
        </p:nvPicPr>
        <p:blipFill>
          <a:blip r:embed="rId3" cstate="print"/>
          <a:srcRect/>
          <a:stretch>
            <a:fillRect/>
          </a:stretch>
        </p:blipFill>
        <p:spPr bwMode="gray">
          <a:xfrm>
            <a:off x="6681108" y="3469209"/>
            <a:ext cx="402674" cy="329461"/>
          </a:xfrm>
          <a:prstGeom prst="rect">
            <a:avLst/>
          </a:prstGeom>
          <a:noFill/>
        </p:spPr>
      </p:pic>
      <p:sp>
        <p:nvSpPr>
          <p:cNvPr id="32" name="Freeform 159">
            <a:extLst>
              <a:ext uri="{FF2B5EF4-FFF2-40B4-BE49-F238E27FC236}">
                <a16:creationId xmlns="" xmlns:a16="http://schemas.microsoft.com/office/drawing/2014/main" id="{751C3A0B-467F-4F2D-964E-98BD975E3985}"/>
              </a:ext>
            </a:extLst>
          </p:cNvPr>
          <p:cNvSpPr/>
          <p:nvPr/>
        </p:nvSpPr>
        <p:spPr bwMode="gray">
          <a:xfrm flipH="1">
            <a:off x="2631405" y="3683085"/>
            <a:ext cx="1115783" cy="6037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prstClr val="black"/>
                </a:solidFill>
              </a:rPr>
              <a:t>MPLS 1</a:t>
            </a:r>
          </a:p>
        </p:txBody>
      </p:sp>
      <p:sp>
        <p:nvSpPr>
          <p:cNvPr id="33" name="Freeform 159">
            <a:extLst>
              <a:ext uri="{FF2B5EF4-FFF2-40B4-BE49-F238E27FC236}">
                <a16:creationId xmlns="" xmlns:a16="http://schemas.microsoft.com/office/drawing/2014/main" id="{233B16C2-159A-4EAF-A0D3-6B2AEC40FE36}"/>
              </a:ext>
            </a:extLst>
          </p:cNvPr>
          <p:cNvSpPr/>
          <p:nvPr/>
        </p:nvSpPr>
        <p:spPr bwMode="gray">
          <a:xfrm flipH="1">
            <a:off x="8402416" y="3683085"/>
            <a:ext cx="1115783" cy="6037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prstClr val="black"/>
                </a:solidFill>
              </a:rPr>
              <a:t>MPLS 2</a:t>
            </a:r>
          </a:p>
        </p:txBody>
      </p:sp>
      <p:cxnSp>
        <p:nvCxnSpPr>
          <p:cNvPr id="34" name="直接连接符 121">
            <a:extLst>
              <a:ext uri="{FF2B5EF4-FFF2-40B4-BE49-F238E27FC236}">
                <a16:creationId xmlns="" xmlns:a16="http://schemas.microsoft.com/office/drawing/2014/main" id="{C61EC2DE-6E15-4D24-9268-DE9B75DACE83}"/>
              </a:ext>
            </a:extLst>
          </p:cNvPr>
          <p:cNvCxnSpPr>
            <a:cxnSpLocks/>
            <a:stCxn id="32" idx="7"/>
            <a:endCxn id="30" idx="1"/>
          </p:cNvCxnSpPr>
          <p:nvPr/>
        </p:nvCxnSpPr>
        <p:spPr bwMode="gray">
          <a:xfrm flipV="1">
            <a:off x="3635218" y="3633940"/>
            <a:ext cx="1344616" cy="28502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121">
            <a:extLst>
              <a:ext uri="{FF2B5EF4-FFF2-40B4-BE49-F238E27FC236}">
                <a16:creationId xmlns="" xmlns:a16="http://schemas.microsoft.com/office/drawing/2014/main" id="{E845436F-5810-4025-98C3-0880FFF68954}"/>
              </a:ext>
            </a:extLst>
          </p:cNvPr>
          <p:cNvCxnSpPr>
            <a:cxnSpLocks/>
            <a:stCxn id="73" idx="0"/>
            <a:endCxn id="79" idx="1"/>
          </p:cNvCxnSpPr>
          <p:nvPr/>
        </p:nvCxnSpPr>
        <p:spPr bwMode="gray">
          <a:xfrm flipV="1">
            <a:off x="2156440" y="4302704"/>
            <a:ext cx="801768" cy="71288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121">
            <a:extLst>
              <a:ext uri="{FF2B5EF4-FFF2-40B4-BE49-F238E27FC236}">
                <a16:creationId xmlns="" xmlns:a16="http://schemas.microsoft.com/office/drawing/2014/main" id="{36E507FF-022A-4A82-9949-F572E5CC6BF8}"/>
              </a:ext>
            </a:extLst>
          </p:cNvPr>
          <p:cNvCxnSpPr>
            <a:cxnSpLocks/>
            <a:stCxn id="70" idx="0"/>
            <a:endCxn id="79" idx="3"/>
          </p:cNvCxnSpPr>
          <p:nvPr/>
        </p:nvCxnSpPr>
        <p:spPr bwMode="gray">
          <a:xfrm flipH="1" flipV="1">
            <a:off x="3360882" y="4302704"/>
            <a:ext cx="748825" cy="71288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121">
            <a:extLst>
              <a:ext uri="{FF2B5EF4-FFF2-40B4-BE49-F238E27FC236}">
                <a16:creationId xmlns="" xmlns:a16="http://schemas.microsoft.com/office/drawing/2014/main" id="{83D59EC2-E13D-4547-B7AD-F80900981AF9}"/>
              </a:ext>
            </a:extLst>
          </p:cNvPr>
          <p:cNvCxnSpPr>
            <a:cxnSpLocks/>
            <a:stCxn id="33" idx="24"/>
            <a:endCxn id="31" idx="3"/>
          </p:cNvCxnSpPr>
          <p:nvPr/>
        </p:nvCxnSpPr>
        <p:spPr bwMode="gray">
          <a:xfrm flipH="1" flipV="1">
            <a:off x="7083782" y="3633940"/>
            <a:ext cx="1485524" cy="27945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121">
            <a:extLst>
              <a:ext uri="{FF2B5EF4-FFF2-40B4-BE49-F238E27FC236}">
                <a16:creationId xmlns="" xmlns:a16="http://schemas.microsoft.com/office/drawing/2014/main" id="{473BA0A5-88DC-49C5-91F3-BAD9B9EA4E0F}"/>
              </a:ext>
            </a:extLst>
          </p:cNvPr>
          <p:cNvCxnSpPr>
            <a:cxnSpLocks/>
            <a:stCxn id="33" idx="15"/>
            <a:endCxn id="71" idx="0"/>
          </p:cNvCxnSpPr>
          <p:nvPr/>
        </p:nvCxnSpPr>
        <p:spPr bwMode="gray">
          <a:xfrm flipH="1">
            <a:off x="7943525" y="4286801"/>
            <a:ext cx="631702" cy="72878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121">
            <a:extLst>
              <a:ext uri="{FF2B5EF4-FFF2-40B4-BE49-F238E27FC236}">
                <a16:creationId xmlns="" xmlns:a16="http://schemas.microsoft.com/office/drawing/2014/main" id="{DDB8AF8D-757B-4FB7-9976-A5521A1E9A7E}"/>
              </a:ext>
            </a:extLst>
          </p:cNvPr>
          <p:cNvCxnSpPr>
            <a:cxnSpLocks/>
            <a:stCxn id="33" idx="9"/>
            <a:endCxn id="72" idx="0"/>
          </p:cNvCxnSpPr>
          <p:nvPr/>
        </p:nvCxnSpPr>
        <p:spPr bwMode="gray">
          <a:xfrm>
            <a:off x="9353613" y="4285813"/>
            <a:ext cx="543179" cy="72977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121">
            <a:extLst>
              <a:ext uri="{FF2B5EF4-FFF2-40B4-BE49-F238E27FC236}">
                <a16:creationId xmlns="" xmlns:a16="http://schemas.microsoft.com/office/drawing/2014/main" id="{12BA2241-BBCC-4124-B54C-64EFBF387077}"/>
              </a:ext>
            </a:extLst>
          </p:cNvPr>
          <p:cNvCxnSpPr>
            <a:cxnSpLocks/>
            <a:stCxn id="30" idx="3"/>
            <a:endCxn id="31" idx="1"/>
          </p:cNvCxnSpPr>
          <p:nvPr/>
        </p:nvCxnSpPr>
        <p:spPr bwMode="gray">
          <a:xfrm>
            <a:off x="5382508" y="3633940"/>
            <a:ext cx="129860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 xmlns:a16="http://schemas.microsoft.com/office/drawing/2014/main" id="{4923B572-53E2-4D49-BD5D-4EF4C6AD31D1}"/>
              </a:ext>
            </a:extLst>
          </p:cNvPr>
          <p:cNvSpPr txBox="1"/>
          <p:nvPr/>
        </p:nvSpPr>
        <p:spPr bwMode="gray">
          <a:xfrm>
            <a:off x="944890" y="3184435"/>
            <a:ext cx="1470274"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Legacy network</a:t>
            </a:r>
          </a:p>
        </p:txBody>
      </p:sp>
      <p:sp>
        <p:nvSpPr>
          <p:cNvPr id="43" name="TextBox 42">
            <a:extLst>
              <a:ext uri="{FF2B5EF4-FFF2-40B4-BE49-F238E27FC236}">
                <a16:creationId xmlns="" xmlns:a16="http://schemas.microsoft.com/office/drawing/2014/main" id="{354A6FA2-CA8F-49E7-AA4D-0D998AF78710}"/>
              </a:ext>
            </a:extLst>
          </p:cNvPr>
          <p:cNvSpPr txBox="1"/>
          <p:nvPr/>
        </p:nvSpPr>
        <p:spPr bwMode="gray">
          <a:xfrm>
            <a:off x="9579062" y="3184436"/>
            <a:ext cx="1638590"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SD-WAN network</a:t>
            </a:r>
          </a:p>
        </p:txBody>
      </p:sp>
      <p:sp>
        <p:nvSpPr>
          <p:cNvPr id="60" name="Freeform 159">
            <a:extLst>
              <a:ext uri="{FF2B5EF4-FFF2-40B4-BE49-F238E27FC236}">
                <a16:creationId xmlns="" xmlns:a16="http://schemas.microsoft.com/office/drawing/2014/main" id="{EC0977F8-DADE-4457-82FA-3567E08025D3}"/>
              </a:ext>
            </a:extLst>
          </p:cNvPr>
          <p:cNvSpPr/>
          <p:nvPr/>
        </p:nvSpPr>
        <p:spPr bwMode="gray">
          <a:xfrm flipH="1">
            <a:off x="1598548" y="5247011"/>
            <a:ext cx="1032857" cy="558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288000" rIns="0" rtlCol="0" anchor="ctr">
            <a:noAutofit/>
          </a:bodyPr>
          <a:lstStyle/>
          <a:p>
            <a:pPr algn="ctr" fontAlgn="ctr"/>
            <a:r>
              <a:rPr lang="en-US" sz="1400" dirty="0">
                <a:solidFill>
                  <a:prstClr val="black"/>
                </a:solidFill>
              </a:rPr>
              <a:t>Enterprise A</a:t>
            </a:r>
          </a:p>
        </p:txBody>
      </p:sp>
      <p:sp>
        <p:nvSpPr>
          <p:cNvPr id="65" name="Freeform 159">
            <a:extLst>
              <a:ext uri="{FF2B5EF4-FFF2-40B4-BE49-F238E27FC236}">
                <a16:creationId xmlns="" xmlns:a16="http://schemas.microsoft.com/office/drawing/2014/main" id="{FDEA5C39-9BC4-4F1D-AA6E-51D22A5E52C3}"/>
              </a:ext>
            </a:extLst>
          </p:cNvPr>
          <p:cNvSpPr/>
          <p:nvPr/>
        </p:nvSpPr>
        <p:spPr bwMode="gray">
          <a:xfrm flipH="1">
            <a:off x="3525048" y="5247011"/>
            <a:ext cx="1032857" cy="558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288000" rIns="0" rtlCol="0" anchor="ctr">
            <a:noAutofit/>
          </a:bodyPr>
          <a:lstStyle/>
          <a:p>
            <a:pPr algn="ctr" fontAlgn="ctr"/>
            <a:r>
              <a:rPr lang="en-US" sz="1400" dirty="0">
                <a:solidFill>
                  <a:prstClr val="black"/>
                </a:solidFill>
              </a:rPr>
              <a:t>Enterprise B</a:t>
            </a:r>
          </a:p>
        </p:txBody>
      </p:sp>
      <p:sp>
        <p:nvSpPr>
          <p:cNvPr id="66" name="Freeform 159">
            <a:extLst>
              <a:ext uri="{FF2B5EF4-FFF2-40B4-BE49-F238E27FC236}">
                <a16:creationId xmlns="" xmlns:a16="http://schemas.microsoft.com/office/drawing/2014/main" id="{07ABEA85-5D0A-4FF9-A0E8-BE0EB3489A08}"/>
              </a:ext>
            </a:extLst>
          </p:cNvPr>
          <p:cNvSpPr/>
          <p:nvPr/>
        </p:nvSpPr>
        <p:spPr bwMode="gray">
          <a:xfrm flipH="1">
            <a:off x="7429681" y="5274910"/>
            <a:ext cx="1032857" cy="558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288000" rIns="0" rtlCol="0" anchor="ctr">
            <a:noAutofit/>
          </a:bodyPr>
          <a:lstStyle/>
          <a:p>
            <a:pPr algn="ctr" fontAlgn="ctr"/>
            <a:r>
              <a:rPr lang="en-US" sz="1400" dirty="0">
                <a:solidFill>
                  <a:prstClr val="black"/>
                </a:solidFill>
              </a:rPr>
              <a:t>Enterprise A</a:t>
            </a:r>
          </a:p>
        </p:txBody>
      </p:sp>
      <p:sp>
        <p:nvSpPr>
          <p:cNvPr id="67" name="Freeform 159">
            <a:extLst>
              <a:ext uri="{FF2B5EF4-FFF2-40B4-BE49-F238E27FC236}">
                <a16:creationId xmlns="" xmlns:a16="http://schemas.microsoft.com/office/drawing/2014/main" id="{EA4B09AC-A733-4C23-A6C3-D0F4B6689398}"/>
              </a:ext>
            </a:extLst>
          </p:cNvPr>
          <p:cNvSpPr/>
          <p:nvPr/>
        </p:nvSpPr>
        <p:spPr bwMode="gray">
          <a:xfrm flipH="1">
            <a:off x="9418388" y="5274910"/>
            <a:ext cx="1032857" cy="558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288000" rIns="0" rtlCol="0" anchor="ctr">
            <a:noAutofit/>
          </a:bodyPr>
          <a:lstStyle/>
          <a:p>
            <a:pPr algn="ctr" fontAlgn="ctr"/>
            <a:r>
              <a:rPr lang="en-US" sz="1400" dirty="0">
                <a:solidFill>
                  <a:prstClr val="black"/>
                </a:solidFill>
              </a:rPr>
              <a:t>Enterprise B</a:t>
            </a:r>
          </a:p>
        </p:txBody>
      </p:sp>
      <p:pic>
        <p:nvPicPr>
          <p:cNvPr id="70" name="Picture 12" descr="E:\2016.01\1.12 扁平化图标\蓝色\AR-蓝色最新-40.png">
            <a:extLst>
              <a:ext uri="{FF2B5EF4-FFF2-40B4-BE49-F238E27FC236}">
                <a16:creationId xmlns="" xmlns:a16="http://schemas.microsoft.com/office/drawing/2014/main" id="{1AF6BDD8-16CA-4F63-8CA2-58815BFCF405}"/>
              </a:ext>
            </a:extLst>
          </p:cNvPr>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gray">
          <a:xfrm>
            <a:off x="3908370" y="5015588"/>
            <a:ext cx="402674" cy="329461"/>
          </a:xfrm>
          <a:prstGeom prst="rect">
            <a:avLst/>
          </a:prstGeom>
          <a:noFill/>
        </p:spPr>
      </p:pic>
      <p:pic>
        <p:nvPicPr>
          <p:cNvPr id="71" name="Picture 12" descr="E:\2016.01\1.12 扁平化图标\蓝色\AR-蓝色最新-40.png">
            <a:extLst>
              <a:ext uri="{FF2B5EF4-FFF2-40B4-BE49-F238E27FC236}">
                <a16:creationId xmlns="" xmlns:a16="http://schemas.microsoft.com/office/drawing/2014/main" id="{C99A73E3-7D61-4598-A700-4A56244D5800}"/>
              </a:ext>
            </a:extLst>
          </p:cNvPr>
          <p:cNvPicPr>
            <a:picLocks noChangeAspect="1" noChangeArrowheads="1"/>
          </p:cNvPicPr>
          <p:nvPr/>
        </p:nvPicPr>
        <p:blipFill>
          <a:blip r:embed="rId3" cstate="print"/>
          <a:srcRect/>
          <a:stretch>
            <a:fillRect/>
          </a:stretch>
        </p:blipFill>
        <p:spPr bwMode="gray">
          <a:xfrm>
            <a:off x="7742188" y="5015589"/>
            <a:ext cx="402674" cy="329461"/>
          </a:xfrm>
          <a:prstGeom prst="rect">
            <a:avLst/>
          </a:prstGeom>
          <a:noFill/>
        </p:spPr>
      </p:pic>
      <p:pic>
        <p:nvPicPr>
          <p:cNvPr id="72" name="Picture 71" descr="E:\2016.01\1.12 扁平化图标\蓝色\AR-蓝色最新-40.png">
            <a:extLst>
              <a:ext uri="{FF2B5EF4-FFF2-40B4-BE49-F238E27FC236}">
                <a16:creationId xmlns="" xmlns:a16="http://schemas.microsoft.com/office/drawing/2014/main" id="{D31BAFFD-0CD9-42F9-901F-766D7AA1B629}"/>
              </a:ext>
            </a:extLst>
          </p:cNvPr>
          <p:cNvPicPr>
            <a:picLocks noChangeAspect="1" noChangeArrowheads="1"/>
          </p:cNvPicPr>
          <p:nvPr/>
        </p:nvPicPr>
        <p:blipFill>
          <a:blip r:embed="rId3" cstate="print"/>
          <a:srcRect/>
          <a:stretch>
            <a:fillRect/>
          </a:stretch>
        </p:blipFill>
        <p:spPr bwMode="gray">
          <a:xfrm>
            <a:off x="9695455" y="5015588"/>
            <a:ext cx="402674" cy="329461"/>
          </a:xfrm>
          <a:prstGeom prst="rect">
            <a:avLst/>
          </a:prstGeom>
          <a:noFill/>
        </p:spPr>
      </p:pic>
      <p:pic>
        <p:nvPicPr>
          <p:cNvPr id="73" name="Picture 12" descr="E:\2016.01\1.12 扁平化图标\蓝色\AR-蓝色最新-40.png">
            <a:extLst>
              <a:ext uri="{FF2B5EF4-FFF2-40B4-BE49-F238E27FC236}">
                <a16:creationId xmlns="" xmlns:a16="http://schemas.microsoft.com/office/drawing/2014/main" id="{546D0F43-14F4-4B8A-BF88-115388B4BBE5}"/>
              </a:ext>
            </a:extLst>
          </p:cNvPr>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gray">
          <a:xfrm>
            <a:off x="1955103" y="5015589"/>
            <a:ext cx="402674" cy="329461"/>
          </a:xfrm>
          <a:prstGeom prst="rect">
            <a:avLst/>
          </a:prstGeom>
          <a:noFill/>
        </p:spPr>
      </p:pic>
      <p:sp>
        <p:nvSpPr>
          <p:cNvPr id="75" name="文本框 83">
            <a:extLst>
              <a:ext uri="{FF2B5EF4-FFF2-40B4-BE49-F238E27FC236}">
                <a16:creationId xmlns="" xmlns:a16="http://schemas.microsoft.com/office/drawing/2014/main" id="{AF2F06EB-D6F9-4D70-832A-979FBB1560A1}"/>
              </a:ext>
            </a:extLst>
          </p:cNvPr>
          <p:cNvSpPr txBox="1"/>
          <p:nvPr/>
        </p:nvSpPr>
        <p:spPr bwMode="gray">
          <a:xfrm>
            <a:off x="6611984" y="3211013"/>
            <a:ext cx="540922" cy="276999"/>
          </a:xfrm>
          <a:prstGeom prst="rect">
            <a:avLst/>
          </a:prstGeom>
          <a:noFill/>
        </p:spPr>
        <p:txBody>
          <a:bodyPr wrap="square" rtlCol="0">
            <a:spAutoFit/>
          </a:bodyPr>
          <a:lstStyle/>
          <a:p>
            <a:pPr algn="ctr" fontAlgn="ctr"/>
            <a:r>
              <a:rPr lang="en-US" sz="1200" b="1" dirty="0">
                <a:solidFill>
                  <a:srgbClr val="C7000B"/>
                </a:solidFill>
                <a:latin typeface="Huawei Sans" panose="020C0503030203020204" pitchFamily="34" charset="0"/>
              </a:rPr>
              <a:t>IWG</a:t>
            </a:r>
          </a:p>
        </p:txBody>
      </p:sp>
      <p:sp>
        <p:nvSpPr>
          <p:cNvPr id="76" name="文本框 83">
            <a:extLst>
              <a:ext uri="{FF2B5EF4-FFF2-40B4-BE49-F238E27FC236}">
                <a16:creationId xmlns="" xmlns:a16="http://schemas.microsoft.com/office/drawing/2014/main" id="{FD263399-2F3E-4DAF-8EC6-D4F793D3BB49}"/>
              </a:ext>
            </a:extLst>
          </p:cNvPr>
          <p:cNvSpPr txBox="1"/>
          <p:nvPr/>
        </p:nvSpPr>
        <p:spPr bwMode="gray">
          <a:xfrm>
            <a:off x="4272879" y="5041818"/>
            <a:ext cx="1022885"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Legacy CPE</a:t>
            </a:r>
          </a:p>
        </p:txBody>
      </p:sp>
      <p:sp>
        <p:nvSpPr>
          <p:cNvPr id="77" name="文本框 83">
            <a:extLst>
              <a:ext uri="{FF2B5EF4-FFF2-40B4-BE49-F238E27FC236}">
                <a16:creationId xmlns="" xmlns:a16="http://schemas.microsoft.com/office/drawing/2014/main" id="{AD4F6FE8-9D2C-4802-85FB-F27C680A011F}"/>
              </a:ext>
            </a:extLst>
          </p:cNvPr>
          <p:cNvSpPr txBox="1"/>
          <p:nvPr/>
        </p:nvSpPr>
        <p:spPr bwMode="gray">
          <a:xfrm>
            <a:off x="6676075" y="5043463"/>
            <a:ext cx="1115783"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SD-WAN CPE</a:t>
            </a:r>
          </a:p>
        </p:txBody>
      </p:sp>
      <p:sp>
        <p:nvSpPr>
          <p:cNvPr id="78" name="文本框 83">
            <a:extLst>
              <a:ext uri="{FF2B5EF4-FFF2-40B4-BE49-F238E27FC236}">
                <a16:creationId xmlns="" xmlns:a16="http://schemas.microsoft.com/office/drawing/2014/main" id="{CFA9F896-5294-4D54-BE8F-4F36A21063AE}"/>
              </a:ext>
            </a:extLst>
          </p:cNvPr>
          <p:cNvSpPr txBox="1"/>
          <p:nvPr/>
        </p:nvSpPr>
        <p:spPr bwMode="gray">
          <a:xfrm>
            <a:off x="2262177" y="5012300"/>
            <a:ext cx="1022885"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Legacy CPE</a:t>
            </a:r>
          </a:p>
        </p:txBody>
      </p:sp>
      <p:pic>
        <p:nvPicPr>
          <p:cNvPr id="79" name="Picture 12" descr="E:\2016.01\1.12 扁平化图标\蓝色\AR-蓝色最新-40.png">
            <a:extLst>
              <a:ext uri="{FF2B5EF4-FFF2-40B4-BE49-F238E27FC236}">
                <a16:creationId xmlns="" xmlns:a16="http://schemas.microsoft.com/office/drawing/2014/main" id="{931930A6-BA85-42D3-9036-80ECDD6E4462}"/>
              </a:ext>
            </a:extLst>
          </p:cNvPr>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gray">
          <a:xfrm>
            <a:off x="2958208" y="4137973"/>
            <a:ext cx="402674" cy="329461"/>
          </a:xfrm>
          <a:prstGeom prst="rect">
            <a:avLst/>
          </a:prstGeom>
          <a:noFill/>
        </p:spPr>
      </p:pic>
      <p:sp>
        <p:nvSpPr>
          <p:cNvPr id="40" name="文本框 83">
            <a:extLst>
              <a:ext uri="{FF2B5EF4-FFF2-40B4-BE49-F238E27FC236}">
                <a16:creationId xmlns="" xmlns:a16="http://schemas.microsoft.com/office/drawing/2014/main" id="{85AFB634-977D-42CB-BD46-FF3CAF761B66}"/>
              </a:ext>
            </a:extLst>
          </p:cNvPr>
          <p:cNvSpPr txBox="1"/>
          <p:nvPr/>
        </p:nvSpPr>
        <p:spPr bwMode="gray">
          <a:xfrm>
            <a:off x="4746240" y="3231559"/>
            <a:ext cx="869861"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ASBR-PE</a:t>
            </a:r>
          </a:p>
        </p:txBody>
      </p:sp>
      <p:sp>
        <p:nvSpPr>
          <p:cNvPr id="44" name="文本框 83">
            <a:extLst>
              <a:ext uri="{FF2B5EF4-FFF2-40B4-BE49-F238E27FC236}">
                <a16:creationId xmlns="" xmlns:a16="http://schemas.microsoft.com/office/drawing/2014/main" id="{0699FF6A-EF77-41D1-90D7-C98CEB33D0AF}"/>
              </a:ext>
            </a:extLst>
          </p:cNvPr>
          <p:cNvSpPr txBox="1"/>
          <p:nvPr/>
        </p:nvSpPr>
        <p:spPr bwMode="gray">
          <a:xfrm>
            <a:off x="2944727" y="4462867"/>
            <a:ext cx="402674"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PE</a:t>
            </a:r>
          </a:p>
        </p:txBody>
      </p:sp>
      <p:sp>
        <p:nvSpPr>
          <p:cNvPr id="45" name="Freeform: Shape 44">
            <a:extLst>
              <a:ext uri="{FF2B5EF4-FFF2-40B4-BE49-F238E27FC236}">
                <a16:creationId xmlns="" xmlns:a16="http://schemas.microsoft.com/office/drawing/2014/main" id="{1F0B067A-412C-4D9F-9C80-F0655F9CBABE}"/>
              </a:ext>
            </a:extLst>
          </p:cNvPr>
          <p:cNvSpPr/>
          <p:nvPr/>
        </p:nvSpPr>
        <p:spPr bwMode="gray">
          <a:xfrm rot="20490686">
            <a:off x="3375380" y="3983517"/>
            <a:ext cx="1629673" cy="148414"/>
          </a:xfrm>
          <a:custGeom>
            <a:avLst/>
            <a:gdLst>
              <a:gd name="connsiteX0" fmla="*/ 0 w 1143000"/>
              <a:gd name="connsiteY0" fmla="*/ 0 h 171472"/>
              <a:gd name="connsiteX1" fmla="*/ 514350 w 1143000"/>
              <a:gd name="connsiteY1" fmla="*/ 171450 h 171472"/>
              <a:gd name="connsiteX2" fmla="*/ 1143000 w 1143000"/>
              <a:gd name="connsiteY2" fmla="*/ 9525 h 171472"/>
            </a:gdLst>
            <a:ahLst/>
            <a:cxnLst>
              <a:cxn ang="0">
                <a:pos x="connsiteX0" y="connsiteY0"/>
              </a:cxn>
              <a:cxn ang="0">
                <a:pos x="connsiteX1" y="connsiteY1"/>
              </a:cxn>
              <a:cxn ang="0">
                <a:pos x="connsiteX2" y="connsiteY2"/>
              </a:cxn>
            </a:cxnLst>
            <a:rect l="l" t="t" r="r" b="b"/>
            <a:pathLst>
              <a:path w="1143000" h="171472">
                <a:moveTo>
                  <a:pt x="0" y="0"/>
                </a:moveTo>
                <a:cubicBezTo>
                  <a:pt x="161925" y="84931"/>
                  <a:pt x="323850" y="169863"/>
                  <a:pt x="514350" y="171450"/>
                </a:cubicBezTo>
                <a:cubicBezTo>
                  <a:pt x="704850" y="173037"/>
                  <a:pt x="923925" y="91281"/>
                  <a:pt x="1143000" y="9525"/>
                </a:cubicBezTo>
              </a:path>
            </a:pathLst>
          </a:custGeom>
          <a:noFill/>
          <a:ln w="28575">
            <a:solidFill>
              <a:srgbClr val="E28189"/>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47" name="TextBox 46">
            <a:extLst>
              <a:ext uri="{FF2B5EF4-FFF2-40B4-BE49-F238E27FC236}">
                <a16:creationId xmlns="" xmlns:a16="http://schemas.microsoft.com/office/drawing/2014/main" id="{65898FCA-ABF5-412D-AAF2-18EC83BB9776}"/>
              </a:ext>
            </a:extLst>
          </p:cNvPr>
          <p:cNvSpPr txBox="1"/>
          <p:nvPr/>
        </p:nvSpPr>
        <p:spPr bwMode="gray">
          <a:xfrm rot="20279691">
            <a:off x="3955710" y="4046911"/>
            <a:ext cx="766557"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MP-BGP</a:t>
            </a:r>
          </a:p>
        </p:txBody>
      </p:sp>
      <p:sp>
        <p:nvSpPr>
          <p:cNvPr id="48" name="TextBox 47">
            <a:extLst>
              <a:ext uri="{FF2B5EF4-FFF2-40B4-BE49-F238E27FC236}">
                <a16:creationId xmlns="" xmlns:a16="http://schemas.microsoft.com/office/drawing/2014/main" id="{AF28CFC3-DE72-429D-80B7-21D17E253B28}"/>
              </a:ext>
            </a:extLst>
          </p:cNvPr>
          <p:cNvSpPr txBox="1"/>
          <p:nvPr/>
        </p:nvSpPr>
        <p:spPr bwMode="gray">
          <a:xfrm rot="19122783">
            <a:off x="2281942" y="4401385"/>
            <a:ext cx="54534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VRF1</a:t>
            </a:r>
          </a:p>
        </p:txBody>
      </p:sp>
      <p:sp>
        <p:nvSpPr>
          <p:cNvPr id="49" name="TextBox 48">
            <a:extLst>
              <a:ext uri="{FF2B5EF4-FFF2-40B4-BE49-F238E27FC236}">
                <a16:creationId xmlns="" xmlns:a16="http://schemas.microsoft.com/office/drawing/2014/main" id="{97AAC4AE-F007-4FE8-B033-19F5CCFC1190}"/>
              </a:ext>
            </a:extLst>
          </p:cNvPr>
          <p:cNvSpPr txBox="1"/>
          <p:nvPr/>
        </p:nvSpPr>
        <p:spPr bwMode="gray">
          <a:xfrm rot="2589562">
            <a:off x="3534491" y="4442866"/>
            <a:ext cx="54534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VRF2</a:t>
            </a:r>
          </a:p>
        </p:txBody>
      </p:sp>
      <p:sp>
        <p:nvSpPr>
          <p:cNvPr id="50" name="TextBox 49">
            <a:extLst>
              <a:ext uri="{FF2B5EF4-FFF2-40B4-BE49-F238E27FC236}">
                <a16:creationId xmlns="" xmlns:a16="http://schemas.microsoft.com/office/drawing/2014/main" id="{137042CB-4805-470B-9362-B3E54CF3C7DF}"/>
              </a:ext>
            </a:extLst>
          </p:cNvPr>
          <p:cNvSpPr txBox="1"/>
          <p:nvPr/>
        </p:nvSpPr>
        <p:spPr bwMode="gray">
          <a:xfrm>
            <a:off x="7080249" y="3201177"/>
            <a:ext cx="545342" cy="461665"/>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VRF1</a:t>
            </a:r>
          </a:p>
          <a:p>
            <a:pPr fontAlgn="ctr"/>
            <a:r>
              <a:rPr lang="en-US" sz="1200" dirty="0">
                <a:solidFill>
                  <a:prstClr val="black"/>
                </a:solidFill>
                <a:latin typeface="Huawei Sans" panose="020C0503030203020204" pitchFamily="34" charset="0"/>
              </a:rPr>
              <a:t>VRF2</a:t>
            </a:r>
          </a:p>
        </p:txBody>
      </p:sp>
      <p:sp>
        <p:nvSpPr>
          <p:cNvPr id="51" name="Can 225">
            <a:extLst>
              <a:ext uri="{FF2B5EF4-FFF2-40B4-BE49-F238E27FC236}">
                <a16:creationId xmlns="" xmlns:a16="http://schemas.microsoft.com/office/drawing/2014/main" id="{6E89074E-13FC-40A8-B544-50DC47569EE2}"/>
              </a:ext>
            </a:extLst>
          </p:cNvPr>
          <p:cNvSpPr/>
          <p:nvPr/>
        </p:nvSpPr>
        <p:spPr bwMode="gray">
          <a:xfrm rot="5400000">
            <a:off x="5909912" y="3032043"/>
            <a:ext cx="266666" cy="1200035"/>
          </a:xfrm>
          <a:prstGeom prst="can">
            <a:avLst>
              <a:gd name="adj" fmla="val 48679"/>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cs typeface="+mn-ea"/>
              <a:sym typeface="Huawei Sans" panose="020C0503030203020204" pitchFamily="34" charset="0"/>
            </a:endParaRPr>
          </a:p>
        </p:txBody>
      </p:sp>
      <p:cxnSp>
        <p:nvCxnSpPr>
          <p:cNvPr id="8" name="Straight Arrow Connector 7">
            <a:extLst>
              <a:ext uri="{FF2B5EF4-FFF2-40B4-BE49-F238E27FC236}">
                <a16:creationId xmlns="" xmlns:a16="http://schemas.microsoft.com/office/drawing/2014/main" id="{7DE82DAA-05ED-4484-8D5A-F7B90EA66223}"/>
              </a:ext>
            </a:extLst>
          </p:cNvPr>
          <p:cNvCxnSpPr>
            <a:cxnSpLocks/>
          </p:cNvCxnSpPr>
          <p:nvPr/>
        </p:nvCxnSpPr>
        <p:spPr bwMode="gray">
          <a:xfrm>
            <a:off x="5414110" y="3561918"/>
            <a:ext cx="1252439" cy="0"/>
          </a:xfrm>
          <a:prstGeom prst="straightConnector1">
            <a:avLst/>
          </a:prstGeom>
          <a:ln w="19050">
            <a:solidFill>
              <a:srgbClr val="E28189"/>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 xmlns:a16="http://schemas.microsoft.com/office/drawing/2014/main" id="{00510267-C15E-4899-9427-13A8577FC7A2}"/>
              </a:ext>
            </a:extLst>
          </p:cNvPr>
          <p:cNvCxnSpPr>
            <a:cxnSpLocks/>
          </p:cNvCxnSpPr>
          <p:nvPr/>
        </p:nvCxnSpPr>
        <p:spPr bwMode="gray">
          <a:xfrm>
            <a:off x="5414110" y="3714318"/>
            <a:ext cx="1252439" cy="0"/>
          </a:xfrm>
          <a:prstGeom prst="straightConnector1">
            <a:avLst/>
          </a:prstGeom>
          <a:ln w="19050">
            <a:solidFill>
              <a:srgbClr val="E28189"/>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53" name="Rectangular Callout 26">
            <a:extLst>
              <a:ext uri="{FF2B5EF4-FFF2-40B4-BE49-F238E27FC236}">
                <a16:creationId xmlns="" xmlns:a16="http://schemas.microsoft.com/office/drawing/2014/main" id="{EA90A56C-DD0B-497E-9796-E5B3910A7947}"/>
              </a:ext>
            </a:extLst>
          </p:cNvPr>
          <p:cNvSpPr/>
          <p:nvPr/>
        </p:nvSpPr>
        <p:spPr bwMode="gray">
          <a:xfrm>
            <a:off x="6297302" y="3936863"/>
            <a:ext cx="1115783" cy="569494"/>
          </a:xfrm>
          <a:prstGeom prst="wedgeRectCallout">
            <a:avLst>
              <a:gd name="adj1" fmla="val -38820"/>
              <a:gd name="adj2" fmla="val -8940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lumMod val="50000"/>
                  </a:prstClr>
                </a:solidFill>
                <a:cs typeface="+mn-ea"/>
                <a:sym typeface="Huawei Sans" panose="020C0503030203020204" pitchFamily="34" charset="0"/>
              </a:rPr>
              <a:t>Establish BGP peer relationships</a:t>
            </a:r>
          </a:p>
        </p:txBody>
      </p:sp>
      <p:sp>
        <p:nvSpPr>
          <p:cNvPr id="54" name="Rectangular Callout 26">
            <a:extLst>
              <a:ext uri="{FF2B5EF4-FFF2-40B4-BE49-F238E27FC236}">
                <a16:creationId xmlns="" xmlns:a16="http://schemas.microsoft.com/office/drawing/2014/main" id="{3D4E5E44-E0BA-4EC9-A441-E67A7376802F}"/>
              </a:ext>
            </a:extLst>
          </p:cNvPr>
          <p:cNvSpPr/>
          <p:nvPr/>
        </p:nvSpPr>
        <p:spPr bwMode="gray">
          <a:xfrm>
            <a:off x="4908261" y="3920030"/>
            <a:ext cx="1115783" cy="409416"/>
          </a:xfrm>
          <a:prstGeom prst="wedgeRectCallout">
            <a:avLst>
              <a:gd name="adj1" fmla="val 17948"/>
              <a:gd name="adj2" fmla="val -7727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lumMod val="50000"/>
                  </a:prstClr>
                </a:solidFill>
                <a:cs typeface="+mn-ea"/>
                <a:sym typeface="Huawei Sans" panose="020C0503030203020204" pitchFamily="34" charset="0"/>
              </a:rPr>
              <a:t>VXLAN tunnel</a:t>
            </a:r>
          </a:p>
        </p:txBody>
      </p:sp>
      <p:sp>
        <p:nvSpPr>
          <p:cNvPr id="55" name="五边形 2">
            <a:extLst>
              <a:ext uri="{FF2B5EF4-FFF2-40B4-BE49-F238E27FC236}">
                <a16:creationId xmlns="" xmlns:a16="http://schemas.microsoft.com/office/drawing/2014/main" id="{D0373CE1-7839-44CE-B1C6-85A472EF7999}"/>
              </a:ext>
            </a:extLst>
          </p:cNvPr>
          <p:cNvSpPr/>
          <p:nvPr/>
        </p:nvSpPr>
        <p:spPr bwMode="gray">
          <a:xfrm>
            <a:off x="7414260" y="88791"/>
            <a:ext cx="2214188" cy="252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Internet Access Design</a:t>
            </a:r>
          </a:p>
        </p:txBody>
      </p:sp>
      <p:sp>
        <p:nvSpPr>
          <p:cNvPr id="56" name="燕尾形 3">
            <a:extLst>
              <a:ext uri="{FF2B5EF4-FFF2-40B4-BE49-F238E27FC236}">
                <a16:creationId xmlns="" xmlns:a16="http://schemas.microsoft.com/office/drawing/2014/main" id="{A4AE7CA3-3435-44FA-9DD0-098AD6FE61DD}"/>
              </a:ext>
            </a:extLst>
          </p:cNvPr>
          <p:cNvSpPr/>
          <p:nvPr/>
        </p:nvSpPr>
        <p:spPr bwMode="gray">
          <a:xfrm>
            <a:off x="9534900" y="88791"/>
            <a:ext cx="2214188"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sym typeface="Huawei Sans" panose="020C0503030203020204" pitchFamily="34" charset="0"/>
              </a:rPr>
              <a:t>Legacy Site Access Design</a:t>
            </a:r>
          </a:p>
        </p:txBody>
      </p:sp>
    </p:spTree>
    <p:extLst>
      <p:ext uri="{BB962C8B-B14F-4D97-AF65-F5344CB8AC3E}">
        <p14:creationId xmlns:p14="http://schemas.microsoft.com/office/powerpoint/2010/main" val="3682326514"/>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B756E6E-52F5-4E52-A7E0-BCD77B3181E9}"/>
              </a:ext>
            </a:extLst>
          </p:cNvPr>
          <p:cNvSpPr>
            <a:spLocks noGrp="1"/>
          </p:cNvSpPr>
          <p:nvPr>
            <p:ph type="title"/>
          </p:nvPr>
        </p:nvSpPr>
        <p:spPr bwMode="gray"/>
        <p:txBody>
          <a:bodyPr/>
          <a:lstStyle/>
          <a:p>
            <a:r>
              <a:rPr lang="en-US" dirty="0"/>
              <a:t>Communication Through the IWG: Inter-AS Option A (Layer 3 VLAN)</a:t>
            </a:r>
          </a:p>
        </p:txBody>
      </p:sp>
      <p:sp>
        <p:nvSpPr>
          <p:cNvPr id="3" name="Text Placeholder 2">
            <a:extLst>
              <a:ext uri="{FF2B5EF4-FFF2-40B4-BE49-F238E27FC236}">
                <a16:creationId xmlns="" xmlns:a16="http://schemas.microsoft.com/office/drawing/2014/main" id="{CB574A18-A757-4310-ACD5-79C9C9B8C0C6}"/>
              </a:ext>
            </a:extLst>
          </p:cNvPr>
          <p:cNvSpPr>
            <a:spLocks noGrp="1"/>
          </p:cNvSpPr>
          <p:nvPr>
            <p:ph type="body" sz="quarter" idx="10"/>
          </p:nvPr>
        </p:nvSpPr>
        <p:spPr bwMode="gray"/>
        <p:txBody>
          <a:bodyPr/>
          <a:lstStyle/>
          <a:p>
            <a:pPr algn="l"/>
            <a:r>
              <a:rPr lang="en-US" sz="1400" dirty="0"/>
              <a:t>Between the IWG of the SD-WAN network and the PE of the legacy MPLS network, a pair of specific interfaces (VLANIF interfaces or Ethernet sub-interfaces) are configured for each user VPN and are added to the corresponding VRF. In addition, EBGP is configured based on the VPN instance to exchange routes between the SD-WAN and MPLS domains.</a:t>
            </a:r>
          </a:p>
        </p:txBody>
      </p:sp>
      <p:sp>
        <p:nvSpPr>
          <p:cNvPr id="5" name="圆角矩形 54">
            <a:extLst>
              <a:ext uri="{FF2B5EF4-FFF2-40B4-BE49-F238E27FC236}">
                <a16:creationId xmlns="" xmlns:a16="http://schemas.microsoft.com/office/drawing/2014/main" id="{C34924F5-6095-4848-95B3-DFC9EAED4995}"/>
              </a:ext>
            </a:extLst>
          </p:cNvPr>
          <p:cNvSpPr/>
          <p:nvPr/>
        </p:nvSpPr>
        <p:spPr bwMode="gray">
          <a:xfrm>
            <a:off x="674114" y="2927217"/>
            <a:ext cx="10863660" cy="3182181"/>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a:p>
            <a:pPr marL="285750" indent="-200025" fontAlgn="ctr">
              <a:lnSpc>
                <a:spcPts val="2600"/>
              </a:lnSpc>
              <a:spcAft>
                <a:spcPts val="600"/>
              </a:spcAft>
              <a:buFont typeface="Arial" panose="020B0604020202020204" pitchFamily="34" charset="0"/>
              <a:buChar char="•"/>
            </a:pPr>
            <a:endParaRPr lang="en-US" altLang="zh-CN" sz="1400" dirty="0">
              <a:solidFill>
                <a:prstClr val="black"/>
              </a:solidFill>
            </a:endParaRPr>
          </a:p>
        </p:txBody>
      </p:sp>
      <p:sp>
        <p:nvSpPr>
          <p:cNvPr id="4" name="圆角矩形 53">
            <a:extLst>
              <a:ext uri="{FF2B5EF4-FFF2-40B4-BE49-F238E27FC236}">
                <a16:creationId xmlns="" xmlns:a16="http://schemas.microsoft.com/office/drawing/2014/main" id="{8488A8C9-F27C-4312-BA05-372395C8CC8C}"/>
              </a:ext>
            </a:extLst>
          </p:cNvPr>
          <p:cNvSpPr/>
          <p:nvPr/>
        </p:nvSpPr>
        <p:spPr bwMode="gray">
          <a:xfrm>
            <a:off x="674114" y="2510420"/>
            <a:ext cx="10863660" cy="360023"/>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Inter-AS Option A (Layer 3 VLAN) </a:t>
            </a:r>
            <a:r>
              <a:rPr lang="en-US" altLang="zh-CN" sz="1600" dirty="0">
                <a:solidFill>
                  <a:srgbClr val="30B5C5"/>
                </a:solidFill>
              </a:rPr>
              <a:t>s</a:t>
            </a:r>
            <a:r>
              <a:rPr lang="en-US" sz="1600" dirty="0">
                <a:solidFill>
                  <a:srgbClr val="30B5C5"/>
                </a:solidFill>
              </a:rPr>
              <a:t>olution design</a:t>
            </a:r>
          </a:p>
        </p:txBody>
      </p:sp>
      <p:sp>
        <p:nvSpPr>
          <p:cNvPr id="28" name="Rectangle: Rounded Corners 27">
            <a:extLst>
              <a:ext uri="{FF2B5EF4-FFF2-40B4-BE49-F238E27FC236}">
                <a16:creationId xmlns="" xmlns:a16="http://schemas.microsoft.com/office/drawing/2014/main" id="{E2B1407D-EFFC-4342-9EFF-62AC614267FD}"/>
              </a:ext>
            </a:extLst>
          </p:cNvPr>
          <p:cNvSpPr/>
          <p:nvPr/>
        </p:nvSpPr>
        <p:spPr bwMode="gray">
          <a:xfrm>
            <a:off x="950037" y="3031760"/>
            <a:ext cx="4934198" cy="2898653"/>
          </a:xfrm>
          <a:prstGeom prst="roundRect">
            <a:avLst>
              <a:gd name="adj" fmla="val 3326"/>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bodyPr>
          <a:lstStyle/>
          <a:p>
            <a:pPr algn="ctr" fontAlgn="ctr"/>
            <a:endParaRPr lang="en-US" dirty="0">
              <a:solidFill>
                <a:prstClr val="black"/>
              </a:solidFill>
              <a:latin typeface="Huawei Sans" panose="020C0503030203020204" pitchFamily="34" charset="0"/>
              <a:sym typeface="Huawei Sans" panose="020C0503030203020204" pitchFamily="34" charset="0"/>
            </a:endParaRPr>
          </a:p>
        </p:txBody>
      </p:sp>
      <p:sp>
        <p:nvSpPr>
          <p:cNvPr id="29" name="Rectangle: Rounded Corners 28">
            <a:extLst>
              <a:ext uri="{FF2B5EF4-FFF2-40B4-BE49-F238E27FC236}">
                <a16:creationId xmlns="" xmlns:a16="http://schemas.microsoft.com/office/drawing/2014/main" id="{AEE920B0-F606-45E0-9A65-FB282F914522}"/>
              </a:ext>
            </a:extLst>
          </p:cNvPr>
          <p:cNvSpPr/>
          <p:nvPr/>
        </p:nvSpPr>
        <p:spPr bwMode="gray">
          <a:xfrm>
            <a:off x="6275665" y="3031759"/>
            <a:ext cx="4934198" cy="2898653"/>
          </a:xfrm>
          <a:prstGeom prst="roundRect">
            <a:avLst>
              <a:gd name="adj" fmla="val 3326"/>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bodyPr>
          <a:lstStyle/>
          <a:p>
            <a:pPr algn="ctr" fontAlgn="ctr"/>
            <a:endParaRPr lang="en-US" dirty="0">
              <a:solidFill>
                <a:prstClr val="black"/>
              </a:solidFill>
              <a:latin typeface="Huawei Sans" panose="020C0503030203020204" pitchFamily="34" charset="0"/>
              <a:sym typeface="Huawei Sans" panose="020C0503030203020204" pitchFamily="34" charset="0"/>
            </a:endParaRPr>
          </a:p>
        </p:txBody>
      </p:sp>
      <p:pic>
        <p:nvPicPr>
          <p:cNvPr id="30" name="Picture 12" descr="E:\2016.01\1.12 扁平化图标\蓝色\AR-蓝色最新-40.png">
            <a:extLst>
              <a:ext uri="{FF2B5EF4-FFF2-40B4-BE49-F238E27FC236}">
                <a16:creationId xmlns="" xmlns:a16="http://schemas.microsoft.com/office/drawing/2014/main" id="{2D5E02AF-F692-4185-9393-AAD6BCE6B142}"/>
              </a:ext>
            </a:extLst>
          </p:cNvPr>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gray">
          <a:xfrm>
            <a:off x="4984981" y="3393532"/>
            <a:ext cx="402674" cy="329461"/>
          </a:xfrm>
          <a:prstGeom prst="rect">
            <a:avLst/>
          </a:prstGeom>
          <a:noFill/>
        </p:spPr>
      </p:pic>
      <p:pic>
        <p:nvPicPr>
          <p:cNvPr id="31" name="Picture 12" descr="E:\2016.01\1.12 扁平化图标\蓝色\AR-蓝色最新-40.png">
            <a:extLst>
              <a:ext uri="{FF2B5EF4-FFF2-40B4-BE49-F238E27FC236}">
                <a16:creationId xmlns="" xmlns:a16="http://schemas.microsoft.com/office/drawing/2014/main" id="{BFF94ED8-6CAB-4259-AC74-92C1CC170A4D}"/>
              </a:ext>
            </a:extLst>
          </p:cNvPr>
          <p:cNvPicPr>
            <a:picLocks noChangeAspect="1" noChangeArrowheads="1"/>
          </p:cNvPicPr>
          <p:nvPr/>
        </p:nvPicPr>
        <p:blipFill>
          <a:blip r:embed="rId3" cstate="print"/>
          <a:srcRect/>
          <a:stretch>
            <a:fillRect/>
          </a:stretch>
        </p:blipFill>
        <p:spPr bwMode="gray">
          <a:xfrm>
            <a:off x="6686255" y="3393532"/>
            <a:ext cx="402674" cy="329461"/>
          </a:xfrm>
          <a:prstGeom prst="rect">
            <a:avLst/>
          </a:prstGeom>
          <a:noFill/>
        </p:spPr>
      </p:pic>
      <p:sp>
        <p:nvSpPr>
          <p:cNvPr id="32" name="Freeform 159">
            <a:extLst>
              <a:ext uri="{FF2B5EF4-FFF2-40B4-BE49-F238E27FC236}">
                <a16:creationId xmlns="" xmlns:a16="http://schemas.microsoft.com/office/drawing/2014/main" id="{751C3A0B-467F-4F2D-964E-98BD975E3985}"/>
              </a:ext>
            </a:extLst>
          </p:cNvPr>
          <p:cNvSpPr/>
          <p:nvPr/>
        </p:nvSpPr>
        <p:spPr bwMode="gray">
          <a:xfrm flipH="1">
            <a:off x="2636552" y="3607408"/>
            <a:ext cx="1115783" cy="6037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prstClr val="black"/>
                </a:solidFill>
              </a:rPr>
              <a:t>MPLS 1</a:t>
            </a:r>
          </a:p>
        </p:txBody>
      </p:sp>
      <p:sp>
        <p:nvSpPr>
          <p:cNvPr id="33" name="Freeform 159">
            <a:extLst>
              <a:ext uri="{FF2B5EF4-FFF2-40B4-BE49-F238E27FC236}">
                <a16:creationId xmlns="" xmlns:a16="http://schemas.microsoft.com/office/drawing/2014/main" id="{233B16C2-159A-4EAF-A0D3-6B2AEC40FE36}"/>
              </a:ext>
            </a:extLst>
          </p:cNvPr>
          <p:cNvSpPr/>
          <p:nvPr/>
        </p:nvSpPr>
        <p:spPr bwMode="gray">
          <a:xfrm flipH="1">
            <a:off x="8407563" y="3607408"/>
            <a:ext cx="1115783" cy="6037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prstClr val="black"/>
                </a:solidFill>
              </a:rPr>
              <a:t>MPLS 2</a:t>
            </a:r>
          </a:p>
        </p:txBody>
      </p:sp>
      <p:cxnSp>
        <p:nvCxnSpPr>
          <p:cNvPr id="34" name="直接连接符 121">
            <a:extLst>
              <a:ext uri="{FF2B5EF4-FFF2-40B4-BE49-F238E27FC236}">
                <a16:creationId xmlns="" xmlns:a16="http://schemas.microsoft.com/office/drawing/2014/main" id="{C61EC2DE-6E15-4D24-9268-DE9B75DACE83}"/>
              </a:ext>
            </a:extLst>
          </p:cNvPr>
          <p:cNvCxnSpPr>
            <a:cxnSpLocks/>
            <a:stCxn id="32" idx="7"/>
            <a:endCxn id="30" idx="1"/>
          </p:cNvCxnSpPr>
          <p:nvPr/>
        </p:nvCxnSpPr>
        <p:spPr bwMode="gray">
          <a:xfrm flipV="1">
            <a:off x="3640365" y="3558263"/>
            <a:ext cx="1344616" cy="28502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121">
            <a:extLst>
              <a:ext uri="{FF2B5EF4-FFF2-40B4-BE49-F238E27FC236}">
                <a16:creationId xmlns="" xmlns:a16="http://schemas.microsoft.com/office/drawing/2014/main" id="{E845436F-5810-4025-98C3-0880FFF68954}"/>
              </a:ext>
            </a:extLst>
          </p:cNvPr>
          <p:cNvCxnSpPr>
            <a:cxnSpLocks/>
            <a:stCxn id="73" idx="0"/>
            <a:endCxn id="79" idx="1"/>
          </p:cNvCxnSpPr>
          <p:nvPr/>
        </p:nvCxnSpPr>
        <p:spPr bwMode="gray">
          <a:xfrm flipV="1">
            <a:off x="2161587" y="4227027"/>
            <a:ext cx="801768" cy="71288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121">
            <a:extLst>
              <a:ext uri="{FF2B5EF4-FFF2-40B4-BE49-F238E27FC236}">
                <a16:creationId xmlns="" xmlns:a16="http://schemas.microsoft.com/office/drawing/2014/main" id="{36E507FF-022A-4A82-9949-F572E5CC6BF8}"/>
              </a:ext>
            </a:extLst>
          </p:cNvPr>
          <p:cNvCxnSpPr>
            <a:cxnSpLocks/>
            <a:stCxn id="70" idx="0"/>
            <a:endCxn id="79" idx="3"/>
          </p:cNvCxnSpPr>
          <p:nvPr/>
        </p:nvCxnSpPr>
        <p:spPr bwMode="gray">
          <a:xfrm flipH="1" flipV="1">
            <a:off x="3366029" y="4227027"/>
            <a:ext cx="748825" cy="71288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121">
            <a:extLst>
              <a:ext uri="{FF2B5EF4-FFF2-40B4-BE49-F238E27FC236}">
                <a16:creationId xmlns="" xmlns:a16="http://schemas.microsoft.com/office/drawing/2014/main" id="{83D59EC2-E13D-4547-B7AD-F80900981AF9}"/>
              </a:ext>
            </a:extLst>
          </p:cNvPr>
          <p:cNvCxnSpPr>
            <a:cxnSpLocks/>
            <a:stCxn id="33" idx="24"/>
            <a:endCxn id="31" idx="3"/>
          </p:cNvCxnSpPr>
          <p:nvPr/>
        </p:nvCxnSpPr>
        <p:spPr bwMode="gray">
          <a:xfrm flipH="1" flipV="1">
            <a:off x="7088929" y="3558263"/>
            <a:ext cx="1485524" cy="27945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121">
            <a:extLst>
              <a:ext uri="{FF2B5EF4-FFF2-40B4-BE49-F238E27FC236}">
                <a16:creationId xmlns="" xmlns:a16="http://schemas.microsoft.com/office/drawing/2014/main" id="{473BA0A5-88DC-49C5-91F3-BAD9B9EA4E0F}"/>
              </a:ext>
            </a:extLst>
          </p:cNvPr>
          <p:cNvCxnSpPr>
            <a:cxnSpLocks/>
            <a:stCxn id="33" idx="15"/>
            <a:endCxn id="71" idx="0"/>
          </p:cNvCxnSpPr>
          <p:nvPr/>
        </p:nvCxnSpPr>
        <p:spPr bwMode="gray">
          <a:xfrm flipH="1">
            <a:off x="7948672" y="4211124"/>
            <a:ext cx="631702" cy="72878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121">
            <a:extLst>
              <a:ext uri="{FF2B5EF4-FFF2-40B4-BE49-F238E27FC236}">
                <a16:creationId xmlns="" xmlns:a16="http://schemas.microsoft.com/office/drawing/2014/main" id="{DDB8AF8D-757B-4FB7-9976-A5521A1E9A7E}"/>
              </a:ext>
            </a:extLst>
          </p:cNvPr>
          <p:cNvCxnSpPr>
            <a:cxnSpLocks/>
            <a:stCxn id="33" idx="9"/>
            <a:endCxn id="72" idx="0"/>
          </p:cNvCxnSpPr>
          <p:nvPr/>
        </p:nvCxnSpPr>
        <p:spPr bwMode="gray">
          <a:xfrm>
            <a:off x="9358760" y="4210136"/>
            <a:ext cx="543179" cy="72977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121">
            <a:extLst>
              <a:ext uri="{FF2B5EF4-FFF2-40B4-BE49-F238E27FC236}">
                <a16:creationId xmlns="" xmlns:a16="http://schemas.microsoft.com/office/drawing/2014/main" id="{12BA2241-BBCC-4124-B54C-64EFBF387077}"/>
              </a:ext>
            </a:extLst>
          </p:cNvPr>
          <p:cNvCxnSpPr>
            <a:cxnSpLocks/>
          </p:cNvCxnSpPr>
          <p:nvPr/>
        </p:nvCxnSpPr>
        <p:spPr bwMode="gray">
          <a:xfrm>
            <a:off x="5387655" y="3491588"/>
            <a:ext cx="129860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 xmlns:a16="http://schemas.microsoft.com/office/drawing/2014/main" id="{4923B572-53E2-4D49-BD5D-4EF4C6AD31D1}"/>
              </a:ext>
            </a:extLst>
          </p:cNvPr>
          <p:cNvSpPr txBox="1"/>
          <p:nvPr/>
        </p:nvSpPr>
        <p:spPr bwMode="gray">
          <a:xfrm>
            <a:off x="950037" y="3108758"/>
            <a:ext cx="1470274"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Legacy network</a:t>
            </a:r>
          </a:p>
        </p:txBody>
      </p:sp>
      <p:sp>
        <p:nvSpPr>
          <p:cNvPr id="43" name="TextBox 42">
            <a:extLst>
              <a:ext uri="{FF2B5EF4-FFF2-40B4-BE49-F238E27FC236}">
                <a16:creationId xmlns="" xmlns:a16="http://schemas.microsoft.com/office/drawing/2014/main" id="{354A6FA2-CA8F-49E7-AA4D-0D998AF78710}"/>
              </a:ext>
            </a:extLst>
          </p:cNvPr>
          <p:cNvSpPr txBox="1"/>
          <p:nvPr/>
        </p:nvSpPr>
        <p:spPr bwMode="gray">
          <a:xfrm>
            <a:off x="9596543" y="3108759"/>
            <a:ext cx="1638590"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SD-WAN network</a:t>
            </a:r>
          </a:p>
        </p:txBody>
      </p:sp>
      <p:sp>
        <p:nvSpPr>
          <p:cNvPr id="60" name="Freeform 159">
            <a:extLst>
              <a:ext uri="{FF2B5EF4-FFF2-40B4-BE49-F238E27FC236}">
                <a16:creationId xmlns="" xmlns:a16="http://schemas.microsoft.com/office/drawing/2014/main" id="{EC0977F8-DADE-4457-82FA-3567E08025D3}"/>
              </a:ext>
            </a:extLst>
          </p:cNvPr>
          <p:cNvSpPr/>
          <p:nvPr/>
        </p:nvSpPr>
        <p:spPr bwMode="gray">
          <a:xfrm flipH="1">
            <a:off x="1603695" y="5171334"/>
            <a:ext cx="1032857" cy="558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288000" rIns="0" rtlCol="0" anchor="ctr">
            <a:noAutofit/>
          </a:bodyPr>
          <a:lstStyle/>
          <a:p>
            <a:pPr algn="ctr" fontAlgn="ctr"/>
            <a:r>
              <a:rPr lang="en-US" sz="1400" dirty="0">
                <a:solidFill>
                  <a:prstClr val="black"/>
                </a:solidFill>
              </a:rPr>
              <a:t>Enterprise A</a:t>
            </a:r>
          </a:p>
        </p:txBody>
      </p:sp>
      <p:sp>
        <p:nvSpPr>
          <p:cNvPr id="65" name="Freeform 159">
            <a:extLst>
              <a:ext uri="{FF2B5EF4-FFF2-40B4-BE49-F238E27FC236}">
                <a16:creationId xmlns="" xmlns:a16="http://schemas.microsoft.com/office/drawing/2014/main" id="{FDEA5C39-9BC4-4F1D-AA6E-51D22A5E52C3}"/>
              </a:ext>
            </a:extLst>
          </p:cNvPr>
          <p:cNvSpPr/>
          <p:nvPr/>
        </p:nvSpPr>
        <p:spPr bwMode="gray">
          <a:xfrm flipH="1">
            <a:off x="3530195" y="5171334"/>
            <a:ext cx="1032857" cy="558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288000" rIns="0" rtlCol="0" anchor="ctr">
            <a:noAutofit/>
          </a:bodyPr>
          <a:lstStyle/>
          <a:p>
            <a:pPr algn="ctr" fontAlgn="ctr"/>
            <a:r>
              <a:rPr lang="en-US" sz="1400" dirty="0">
                <a:solidFill>
                  <a:prstClr val="black"/>
                </a:solidFill>
              </a:rPr>
              <a:t>Enterprise B</a:t>
            </a:r>
          </a:p>
        </p:txBody>
      </p:sp>
      <p:sp>
        <p:nvSpPr>
          <p:cNvPr id="66" name="Freeform 159">
            <a:extLst>
              <a:ext uri="{FF2B5EF4-FFF2-40B4-BE49-F238E27FC236}">
                <a16:creationId xmlns="" xmlns:a16="http://schemas.microsoft.com/office/drawing/2014/main" id="{07ABEA85-5D0A-4FF9-A0E8-BE0EB3489A08}"/>
              </a:ext>
            </a:extLst>
          </p:cNvPr>
          <p:cNvSpPr/>
          <p:nvPr/>
        </p:nvSpPr>
        <p:spPr bwMode="gray">
          <a:xfrm flipH="1">
            <a:off x="7434828" y="5199233"/>
            <a:ext cx="1032857" cy="558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288000" rIns="0" rtlCol="0" anchor="ctr">
            <a:noAutofit/>
          </a:bodyPr>
          <a:lstStyle/>
          <a:p>
            <a:pPr algn="ctr" fontAlgn="ctr"/>
            <a:r>
              <a:rPr lang="en-US" sz="1400" dirty="0">
                <a:solidFill>
                  <a:prstClr val="black"/>
                </a:solidFill>
              </a:rPr>
              <a:t>Enterprise A</a:t>
            </a:r>
          </a:p>
        </p:txBody>
      </p:sp>
      <p:sp>
        <p:nvSpPr>
          <p:cNvPr id="67" name="Freeform 159">
            <a:extLst>
              <a:ext uri="{FF2B5EF4-FFF2-40B4-BE49-F238E27FC236}">
                <a16:creationId xmlns="" xmlns:a16="http://schemas.microsoft.com/office/drawing/2014/main" id="{EA4B09AC-A733-4C23-A6C3-D0F4B6689398}"/>
              </a:ext>
            </a:extLst>
          </p:cNvPr>
          <p:cNvSpPr/>
          <p:nvPr/>
        </p:nvSpPr>
        <p:spPr bwMode="gray">
          <a:xfrm flipH="1">
            <a:off x="9423535" y="5199233"/>
            <a:ext cx="1032857" cy="558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288000" rIns="0" rtlCol="0" anchor="ctr">
            <a:noAutofit/>
          </a:bodyPr>
          <a:lstStyle/>
          <a:p>
            <a:pPr algn="ctr" fontAlgn="ctr"/>
            <a:r>
              <a:rPr lang="en-US" sz="1400" dirty="0">
                <a:solidFill>
                  <a:prstClr val="black"/>
                </a:solidFill>
              </a:rPr>
              <a:t>Enterprise B</a:t>
            </a:r>
          </a:p>
        </p:txBody>
      </p:sp>
      <p:pic>
        <p:nvPicPr>
          <p:cNvPr id="70" name="Picture 12" descr="E:\2016.01\1.12 扁平化图标\蓝色\AR-蓝色最新-40.png">
            <a:extLst>
              <a:ext uri="{FF2B5EF4-FFF2-40B4-BE49-F238E27FC236}">
                <a16:creationId xmlns="" xmlns:a16="http://schemas.microsoft.com/office/drawing/2014/main" id="{1AF6BDD8-16CA-4F63-8CA2-58815BFCF405}"/>
              </a:ext>
            </a:extLst>
          </p:cNvPr>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gray">
          <a:xfrm>
            <a:off x="3913517" y="4939911"/>
            <a:ext cx="402674" cy="329461"/>
          </a:xfrm>
          <a:prstGeom prst="rect">
            <a:avLst/>
          </a:prstGeom>
          <a:noFill/>
        </p:spPr>
      </p:pic>
      <p:pic>
        <p:nvPicPr>
          <p:cNvPr id="71" name="Picture 12" descr="E:\2016.01\1.12 扁平化图标\蓝色\AR-蓝色最新-40.png">
            <a:extLst>
              <a:ext uri="{FF2B5EF4-FFF2-40B4-BE49-F238E27FC236}">
                <a16:creationId xmlns="" xmlns:a16="http://schemas.microsoft.com/office/drawing/2014/main" id="{C99A73E3-7D61-4598-A700-4A56244D5800}"/>
              </a:ext>
            </a:extLst>
          </p:cNvPr>
          <p:cNvPicPr>
            <a:picLocks noChangeAspect="1" noChangeArrowheads="1"/>
          </p:cNvPicPr>
          <p:nvPr/>
        </p:nvPicPr>
        <p:blipFill>
          <a:blip r:embed="rId3" cstate="print"/>
          <a:srcRect/>
          <a:stretch>
            <a:fillRect/>
          </a:stretch>
        </p:blipFill>
        <p:spPr bwMode="gray">
          <a:xfrm>
            <a:off x="7747335" y="4939912"/>
            <a:ext cx="402674" cy="329461"/>
          </a:xfrm>
          <a:prstGeom prst="rect">
            <a:avLst/>
          </a:prstGeom>
          <a:noFill/>
        </p:spPr>
      </p:pic>
      <p:pic>
        <p:nvPicPr>
          <p:cNvPr id="72" name="Picture 71" descr="E:\2016.01\1.12 扁平化图标\蓝色\AR-蓝色最新-40.png">
            <a:extLst>
              <a:ext uri="{FF2B5EF4-FFF2-40B4-BE49-F238E27FC236}">
                <a16:creationId xmlns="" xmlns:a16="http://schemas.microsoft.com/office/drawing/2014/main" id="{D31BAFFD-0CD9-42F9-901F-766D7AA1B629}"/>
              </a:ext>
            </a:extLst>
          </p:cNvPr>
          <p:cNvPicPr>
            <a:picLocks noChangeAspect="1" noChangeArrowheads="1"/>
          </p:cNvPicPr>
          <p:nvPr/>
        </p:nvPicPr>
        <p:blipFill>
          <a:blip r:embed="rId3" cstate="print"/>
          <a:srcRect/>
          <a:stretch>
            <a:fillRect/>
          </a:stretch>
        </p:blipFill>
        <p:spPr bwMode="gray">
          <a:xfrm>
            <a:off x="9700602" y="4939911"/>
            <a:ext cx="402674" cy="329461"/>
          </a:xfrm>
          <a:prstGeom prst="rect">
            <a:avLst/>
          </a:prstGeom>
          <a:noFill/>
        </p:spPr>
      </p:pic>
      <p:pic>
        <p:nvPicPr>
          <p:cNvPr id="73" name="Picture 12" descr="E:\2016.01\1.12 扁平化图标\蓝色\AR-蓝色最新-40.png">
            <a:extLst>
              <a:ext uri="{FF2B5EF4-FFF2-40B4-BE49-F238E27FC236}">
                <a16:creationId xmlns="" xmlns:a16="http://schemas.microsoft.com/office/drawing/2014/main" id="{546D0F43-14F4-4B8A-BF88-115388B4BBE5}"/>
              </a:ext>
            </a:extLst>
          </p:cNvPr>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gray">
          <a:xfrm>
            <a:off x="1960250" y="4939912"/>
            <a:ext cx="402674" cy="329461"/>
          </a:xfrm>
          <a:prstGeom prst="rect">
            <a:avLst/>
          </a:prstGeom>
          <a:noFill/>
        </p:spPr>
      </p:pic>
      <p:sp>
        <p:nvSpPr>
          <p:cNvPr id="75" name="文本框 83">
            <a:extLst>
              <a:ext uri="{FF2B5EF4-FFF2-40B4-BE49-F238E27FC236}">
                <a16:creationId xmlns="" xmlns:a16="http://schemas.microsoft.com/office/drawing/2014/main" id="{AF2F06EB-D6F9-4D70-832A-979FBB1560A1}"/>
              </a:ext>
            </a:extLst>
          </p:cNvPr>
          <p:cNvSpPr txBox="1"/>
          <p:nvPr/>
        </p:nvSpPr>
        <p:spPr bwMode="gray">
          <a:xfrm>
            <a:off x="7016212" y="3301679"/>
            <a:ext cx="540922" cy="276999"/>
          </a:xfrm>
          <a:prstGeom prst="rect">
            <a:avLst/>
          </a:prstGeom>
          <a:noFill/>
        </p:spPr>
        <p:txBody>
          <a:bodyPr wrap="square" rtlCol="0">
            <a:spAutoFit/>
          </a:bodyPr>
          <a:lstStyle/>
          <a:p>
            <a:pPr algn="ctr" fontAlgn="ctr"/>
            <a:r>
              <a:rPr lang="en-US" sz="1200" b="1" dirty="0">
                <a:solidFill>
                  <a:srgbClr val="C7000B"/>
                </a:solidFill>
                <a:latin typeface="Huawei Sans" panose="020C0503030203020204" pitchFamily="34" charset="0"/>
              </a:rPr>
              <a:t>IWG</a:t>
            </a:r>
          </a:p>
        </p:txBody>
      </p:sp>
      <p:sp>
        <p:nvSpPr>
          <p:cNvPr id="76" name="文本框 83">
            <a:extLst>
              <a:ext uri="{FF2B5EF4-FFF2-40B4-BE49-F238E27FC236}">
                <a16:creationId xmlns="" xmlns:a16="http://schemas.microsoft.com/office/drawing/2014/main" id="{FD263399-2F3E-4DAF-8EC6-D4F793D3BB49}"/>
              </a:ext>
            </a:extLst>
          </p:cNvPr>
          <p:cNvSpPr txBox="1"/>
          <p:nvPr/>
        </p:nvSpPr>
        <p:spPr bwMode="gray">
          <a:xfrm>
            <a:off x="4278026" y="4966141"/>
            <a:ext cx="1129669"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Legacy CPE</a:t>
            </a:r>
          </a:p>
        </p:txBody>
      </p:sp>
      <p:sp>
        <p:nvSpPr>
          <p:cNvPr id="77" name="文本框 83">
            <a:extLst>
              <a:ext uri="{FF2B5EF4-FFF2-40B4-BE49-F238E27FC236}">
                <a16:creationId xmlns="" xmlns:a16="http://schemas.microsoft.com/office/drawing/2014/main" id="{AD4F6FE8-9D2C-4802-85FB-F27C680A011F}"/>
              </a:ext>
            </a:extLst>
          </p:cNvPr>
          <p:cNvSpPr txBox="1"/>
          <p:nvPr/>
        </p:nvSpPr>
        <p:spPr bwMode="gray">
          <a:xfrm>
            <a:off x="6681222" y="4967786"/>
            <a:ext cx="1115783"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SD-WAN CPE</a:t>
            </a:r>
          </a:p>
        </p:txBody>
      </p:sp>
      <p:sp>
        <p:nvSpPr>
          <p:cNvPr id="78" name="文本框 83">
            <a:extLst>
              <a:ext uri="{FF2B5EF4-FFF2-40B4-BE49-F238E27FC236}">
                <a16:creationId xmlns="" xmlns:a16="http://schemas.microsoft.com/office/drawing/2014/main" id="{CFA9F896-5294-4D54-BE8F-4F36A21063AE}"/>
              </a:ext>
            </a:extLst>
          </p:cNvPr>
          <p:cNvSpPr txBox="1"/>
          <p:nvPr/>
        </p:nvSpPr>
        <p:spPr bwMode="gray">
          <a:xfrm>
            <a:off x="2267325" y="4936623"/>
            <a:ext cx="1131726"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Legacy CPE</a:t>
            </a:r>
          </a:p>
        </p:txBody>
      </p:sp>
      <p:pic>
        <p:nvPicPr>
          <p:cNvPr id="79" name="Picture 12" descr="E:\2016.01\1.12 扁平化图标\蓝色\AR-蓝色最新-40.png">
            <a:extLst>
              <a:ext uri="{FF2B5EF4-FFF2-40B4-BE49-F238E27FC236}">
                <a16:creationId xmlns="" xmlns:a16="http://schemas.microsoft.com/office/drawing/2014/main" id="{931930A6-BA85-42D3-9036-80ECDD6E4462}"/>
              </a:ext>
            </a:extLst>
          </p:cNvPr>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gray">
          <a:xfrm>
            <a:off x="2963355" y="4062296"/>
            <a:ext cx="402674" cy="329461"/>
          </a:xfrm>
          <a:prstGeom prst="rect">
            <a:avLst/>
          </a:prstGeom>
          <a:noFill/>
        </p:spPr>
      </p:pic>
      <p:sp>
        <p:nvSpPr>
          <p:cNvPr id="40" name="文本框 83">
            <a:extLst>
              <a:ext uri="{FF2B5EF4-FFF2-40B4-BE49-F238E27FC236}">
                <a16:creationId xmlns="" xmlns:a16="http://schemas.microsoft.com/office/drawing/2014/main" id="{85AFB634-977D-42CB-BD46-FF3CAF761B66}"/>
              </a:ext>
            </a:extLst>
          </p:cNvPr>
          <p:cNvSpPr txBox="1"/>
          <p:nvPr/>
        </p:nvSpPr>
        <p:spPr bwMode="gray">
          <a:xfrm>
            <a:off x="4179777" y="3307336"/>
            <a:ext cx="869861"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ASBR-PE</a:t>
            </a:r>
          </a:p>
        </p:txBody>
      </p:sp>
      <p:sp>
        <p:nvSpPr>
          <p:cNvPr id="44" name="文本框 83">
            <a:extLst>
              <a:ext uri="{FF2B5EF4-FFF2-40B4-BE49-F238E27FC236}">
                <a16:creationId xmlns="" xmlns:a16="http://schemas.microsoft.com/office/drawing/2014/main" id="{0699FF6A-EF77-41D1-90D7-C98CEB33D0AF}"/>
              </a:ext>
            </a:extLst>
          </p:cNvPr>
          <p:cNvSpPr txBox="1"/>
          <p:nvPr/>
        </p:nvSpPr>
        <p:spPr bwMode="gray">
          <a:xfrm>
            <a:off x="2949874" y="4387190"/>
            <a:ext cx="402674"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PE</a:t>
            </a:r>
          </a:p>
        </p:txBody>
      </p:sp>
      <p:sp>
        <p:nvSpPr>
          <p:cNvPr id="45" name="Freeform: Shape 44">
            <a:extLst>
              <a:ext uri="{FF2B5EF4-FFF2-40B4-BE49-F238E27FC236}">
                <a16:creationId xmlns="" xmlns:a16="http://schemas.microsoft.com/office/drawing/2014/main" id="{1F0B067A-412C-4D9F-9C80-F0655F9CBABE}"/>
              </a:ext>
            </a:extLst>
          </p:cNvPr>
          <p:cNvSpPr/>
          <p:nvPr/>
        </p:nvSpPr>
        <p:spPr bwMode="gray">
          <a:xfrm rot="20490686">
            <a:off x="3380527" y="3907840"/>
            <a:ext cx="1629673" cy="148414"/>
          </a:xfrm>
          <a:custGeom>
            <a:avLst/>
            <a:gdLst>
              <a:gd name="connsiteX0" fmla="*/ 0 w 1143000"/>
              <a:gd name="connsiteY0" fmla="*/ 0 h 171472"/>
              <a:gd name="connsiteX1" fmla="*/ 514350 w 1143000"/>
              <a:gd name="connsiteY1" fmla="*/ 171450 h 171472"/>
              <a:gd name="connsiteX2" fmla="*/ 1143000 w 1143000"/>
              <a:gd name="connsiteY2" fmla="*/ 9525 h 171472"/>
            </a:gdLst>
            <a:ahLst/>
            <a:cxnLst>
              <a:cxn ang="0">
                <a:pos x="connsiteX0" y="connsiteY0"/>
              </a:cxn>
              <a:cxn ang="0">
                <a:pos x="connsiteX1" y="connsiteY1"/>
              </a:cxn>
              <a:cxn ang="0">
                <a:pos x="connsiteX2" y="connsiteY2"/>
              </a:cxn>
            </a:cxnLst>
            <a:rect l="l" t="t" r="r" b="b"/>
            <a:pathLst>
              <a:path w="1143000" h="171472">
                <a:moveTo>
                  <a:pt x="0" y="0"/>
                </a:moveTo>
                <a:cubicBezTo>
                  <a:pt x="161925" y="84931"/>
                  <a:pt x="323850" y="169863"/>
                  <a:pt x="514350" y="171450"/>
                </a:cubicBezTo>
                <a:cubicBezTo>
                  <a:pt x="704850" y="173037"/>
                  <a:pt x="923925" y="91281"/>
                  <a:pt x="1143000" y="9525"/>
                </a:cubicBezTo>
              </a:path>
            </a:pathLst>
          </a:custGeom>
          <a:noFill/>
          <a:ln w="28575">
            <a:solidFill>
              <a:srgbClr val="E28189"/>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47" name="TextBox 46">
            <a:extLst>
              <a:ext uri="{FF2B5EF4-FFF2-40B4-BE49-F238E27FC236}">
                <a16:creationId xmlns="" xmlns:a16="http://schemas.microsoft.com/office/drawing/2014/main" id="{65898FCA-ABF5-412D-AAF2-18EC83BB9776}"/>
              </a:ext>
            </a:extLst>
          </p:cNvPr>
          <p:cNvSpPr txBox="1"/>
          <p:nvPr/>
        </p:nvSpPr>
        <p:spPr bwMode="gray">
          <a:xfrm rot="20279691">
            <a:off x="3960857" y="3971234"/>
            <a:ext cx="766557"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MP-BGP</a:t>
            </a:r>
          </a:p>
        </p:txBody>
      </p:sp>
      <p:sp>
        <p:nvSpPr>
          <p:cNvPr id="48" name="TextBox 47">
            <a:extLst>
              <a:ext uri="{FF2B5EF4-FFF2-40B4-BE49-F238E27FC236}">
                <a16:creationId xmlns="" xmlns:a16="http://schemas.microsoft.com/office/drawing/2014/main" id="{AF28CFC3-DE72-429D-80B7-21D17E253B28}"/>
              </a:ext>
            </a:extLst>
          </p:cNvPr>
          <p:cNvSpPr txBox="1"/>
          <p:nvPr/>
        </p:nvSpPr>
        <p:spPr bwMode="gray">
          <a:xfrm rot="19122783">
            <a:off x="2287089" y="4325708"/>
            <a:ext cx="54534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VRF1</a:t>
            </a:r>
          </a:p>
        </p:txBody>
      </p:sp>
      <p:sp>
        <p:nvSpPr>
          <p:cNvPr id="49" name="TextBox 48">
            <a:extLst>
              <a:ext uri="{FF2B5EF4-FFF2-40B4-BE49-F238E27FC236}">
                <a16:creationId xmlns="" xmlns:a16="http://schemas.microsoft.com/office/drawing/2014/main" id="{97AAC4AE-F007-4FE8-B033-19F5CCFC1190}"/>
              </a:ext>
            </a:extLst>
          </p:cNvPr>
          <p:cNvSpPr txBox="1"/>
          <p:nvPr/>
        </p:nvSpPr>
        <p:spPr bwMode="gray">
          <a:xfrm rot="2589562">
            <a:off x="3539638" y="4367189"/>
            <a:ext cx="54534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VRF2</a:t>
            </a:r>
          </a:p>
        </p:txBody>
      </p:sp>
      <p:cxnSp>
        <p:nvCxnSpPr>
          <p:cNvPr id="46" name="直接连接符 121">
            <a:extLst>
              <a:ext uri="{FF2B5EF4-FFF2-40B4-BE49-F238E27FC236}">
                <a16:creationId xmlns="" xmlns:a16="http://schemas.microsoft.com/office/drawing/2014/main" id="{FFE4920C-0544-4012-B4D1-BEAD45B0BBDD}"/>
              </a:ext>
            </a:extLst>
          </p:cNvPr>
          <p:cNvCxnSpPr>
            <a:cxnSpLocks/>
          </p:cNvCxnSpPr>
          <p:nvPr/>
        </p:nvCxnSpPr>
        <p:spPr bwMode="gray">
          <a:xfrm>
            <a:off x="5387655" y="3643988"/>
            <a:ext cx="129860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5" name="Oval 54">
            <a:extLst>
              <a:ext uri="{FF2B5EF4-FFF2-40B4-BE49-F238E27FC236}">
                <a16:creationId xmlns="" xmlns:a16="http://schemas.microsoft.com/office/drawing/2014/main" id="{BF1E7F9C-32EB-42DC-AB1E-E08E72F7B7C1}"/>
              </a:ext>
            </a:extLst>
          </p:cNvPr>
          <p:cNvSpPr>
            <a:spLocks noChangeAspect="1"/>
          </p:cNvSpPr>
          <p:nvPr/>
        </p:nvSpPr>
        <p:spPr bwMode="gray">
          <a:xfrm>
            <a:off x="5316296" y="3418143"/>
            <a:ext cx="123078" cy="123078"/>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56" name="Oval 55">
            <a:extLst>
              <a:ext uri="{FF2B5EF4-FFF2-40B4-BE49-F238E27FC236}">
                <a16:creationId xmlns="" xmlns:a16="http://schemas.microsoft.com/office/drawing/2014/main" id="{75C7A781-9167-4812-9257-9A7D1520D4B0}"/>
              </a:ext>
            </a:extLst>
          </p:cNvPr>
          <p:cNvSpPr>
            <a:spLocks noChangeAspect="1"/>
          </p:cNvSpPr>
          <p:nvPr/>
        </p:nvSpPr>
        <p:spPr bwMode="gray">
          <a:xfrm>
            <a:off x="6624546" y="3418143"/>
            <a:ext cx="123078" cy="123078"/>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57" name="Oval 56">
            <a:extLst>
              <a:ext uri="{FF2B5EF4-FFF2-40B4-BE49-F238E27FC236}">
                <a16:creationId xmlns="" xmlns:a16="http://schemas.microsoft.com/office/drawing/2014/main" id="{EB35CEE9-875E-4928-AE1A-11A9ADAFDECD}"/>
              </a:ext>
            </a:extLst>
          </p:cNvPr>
          <p:cNvSpPr>
            <a:spLocks noChangeAspect="1"/>
          </p:cNvSpPr>
          <p:nvPr/>
        </p:nvSpPr>
        <p:spPr bwMode="gray">
          <a:xfrm>
            <a:off x="5313742" y="3587510"/>
            <a:ext cx="123078" cy="123078"/>
          </a:xfrm>
          <a:prstGeom prst="ellipse">
            <a:avLst/>
          </a:prstGeom>
          <a:pattFill prst="smGrid">
            <a:fgClr>
              <a:srgbClr val="C7000B"/>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58" name="Oval 57">
            <a:extLst>
              <a:ext uri="{FF2B5EF4-FFF2-40B4-BE49-F238E27FC236}">
                <a16:creationId xmlns="" xmlns:a16="http://schemas.microsoft.com/office/drawing/2014/main" id="{8F482354-7546-4DDE-AFD4-0AE58417C02C}"/>
              </a:ext>
            </a:extLst>
          </p:cNvPr>
          <p:cNvSpPr>
            <a:spLocks noChangeAspect="1"/>
          </p:cNvSpPr>
          <p:nvPr/>
        </p:nvSpPr>
        <p:spPr bwMode="gray">
          <a:xfrm>
            <a:off x="6621992" y="3587510"/>
            <a:ext cx="123078" cy="123078"/>
          </a:xfrm>
          <a:prstGeom prst="ellipse">
            <a:avLst/>
          </a:prstGeom>
          <a:pattFill prst="smGrid">
            <a:fgClr>
              <a:srgbClr val="C7000B"/>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59" name="Rectangular Callout 26">
            <a:extLst>
              <a:ext uri="{FF2B5EF4-FFF2-40B4-BE49-F238E27FC236}">
                <a16:creationId xmlns="" xmlns:a16="http://schemas.microsoft.com/office/drawing/2014/main" id="{8828A65D-9871-4101-AC90-3EEAFA7EF9CA}"/>
              </a:ext>
            </a:extLst>
          </p:cNvPr>
          <p:cNvSpPr/>
          <p:nvPr/>
        </p:nvSpPr>
        <p:spPr bwMode="gray">
          <a:xfrm>
            <a:off x="5198647" y="3061261"/>
            <a:ext cx="604190" cy="260467"/>
          </a:xfrm>
          <a:prstGeom prst="wedgeRectCallout">
            <a:avLst>
              <a:gd name="adj1" fmla="val -20363"/>
              <a:gd name="adj2" fmla="val 7724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lumMod val="50000"/>
                  </a:prstClr>
                </a:solidFill>
                <a:cs typeface="+mn-ea"/>
                <a:sym typeface="Huawei Sans" panose="020C0503030203020204" pitchFamily="34" charset="0"/>
              </a:rPr>
              <a:t>VPN1</a:t>
            </a:r>
          </a:p>
        </p:txBody>
      </p:sp>
      <p:sp>
        <p:nvSpPr>
          <p:cNvPr id="61" name="Rectangular Callout 26">
            <a:extLst>
              <a:ext uri="{FF2B5EF4-FFF2-40B4-BE49-F238E27FC236}">
                <a16:creationId xmlns="" xmlns:a16="http://schemas.microsoft.com/office/drawing/2014/main" id="{CFC1D643-F983-4C96-B80F-A7B3DBA442C7}"/>
              </a:ext>
            </a:extLst>
          </p:cNvPr>
          <p:cNvSpPr/>
          <p:nvPr/>
        </p:nvSpPr>
        <p:spPr bwMode="gray">
          <a:xfrm>
            <a:off x="5194055" y="3793295"/>
            <a:ext cx="604190" cy="260467"/>
          </a:xfrm>
          <a:prstGeom prst="wedgeRectCallout">
            <a:avLst>
              <a:gd name="adj1" fmla="val -18787"/>
              <a:gd name="adj2" fmla="val -7635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lumMod val="50000"/>
                  </a:prstClr>
                </a:solidFill>
                <a:cs typeface="+mn-ea"/>
                <a:sym typeface="Huawei Sans" panose="020C0503030203020204" pitchFamily="34" charset="0"/>
              </a:rPr>
              <a:t>VPN2</a:t>
            </a:r>
          </a:p>
        </p:txBody>
      </p:sp>
      <p:sp>
        <p:nvSpPr>
          <p:cNvPr id="62" name="Rectangular Callout 26">
            <a:extLst>
              <a:ext uri="{FF2B5EF4-FFF2-40B4-BE49-F238E27FC236}">
                <a16:creationId xmlns="" xmlns:a16="http://schemas.microsoft.com/office/drawing/2014/main" id="{4A47CA19-44BB-42C4-A4A7-67BC10B0AFDE}"/>
              </a:ext>
            </a:extLst>
          </p:cNvPr>
          <p:cNvSpPr/>
          <p:nvPr/>
        </p:nvSpPr>
        <p:spPr bwMode="gray">
          <a:xfrm>
            <a:off x="6189005" y="3879593"/>
            <a:ext cx="1115783" cy="574898"/>
          </a:xfrm>
          <a:prstGeom prst="wedgeRectCallout">
            <a:avLst>
              <a:gd name="adj1" fmla="val -28577"/>
              <a:gd name="adj2" fmla="val -8973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lumMod val="50000"/>
                  </a:prstClr>
                </a:solidFill>
                <a:cs typeface="+mn-ea"/>
                <a:sym typeface="Huawei Sans" panose="020C0503030203020204" pitchFamily="34" charset="0"/>
              </a:rPr>
              <a:t>Establish BGP peer relationships</a:t>
            </a:r>
          </a:p>
        </p:txBody>
      </p:sp>
      <p:sp>
        <p:nvSpPr>
          <p:cNvPr id="50" name="五边形 2">
            <a:extLst>
              <a:ext uri="{FF2B5EF4-FFF2-40B4-BE49-F238E27FC236}">
                <a16:creationId xmlns="" xmlns:a16="http://schemas.microsoft.com/office/drawing/2014/main" id="{D0373CE1-7839-44CE-B1C6-85A472EF7999}"/>
              </a:ext>
            </a:extLst>
          </p:cNvPr>
          <p:cNvSpPr/>
          <p:nvPr/>
        </p:nvSpPr>
        <p:spPr bwMode="gray">
          <a:xfrm>
            <a:off x="7414260" y="88791"/>
            <a:ext cx="2214188" cy="252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Internet Access Design</a:t>
            </a:r>
          </a:p>
        </p:txBody>
      </p:sp>
      <p:sp>
        <p:nvSpPr>
          <p:cNvPr id="51" name="燕尾形 3">
            <a:extLst>
              <a:ext uri="{FF2B5EF4-FFF2-40B4-BE49-F238E27FC236}">
                <a16:creationId xmlns="" xmlns:a16="http://schemas.microsoft.com/office/drawing/2014/main" id="{A4AE7CA3-3435-44FA-9DD0-098AD6FE61DD}"/>
              </a:ext>
            </a:extLst>
          </p:cNvPr>
          <p:cNvSpPr/>
          <p:nvPr/>
        </p:nvSpPr>
        <p:spPr bwMode="gray">
          <a:xfrm>
            <a:off x="9534900" y="88791"/>
            <a:ext cx="2214188"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sym typeface="Huawei Sans" panose="020C0503030203020204" pitchFamily="34" charset="0"/>
              </a:rPr>
              <a:t>Legacy Site Access Design</a:t>
            </a:r>
          </a:p>
        </p:txBody>
      </p:sp>
    </p:spTree>
    <p:extLst>
      <p:ext uri="{BB962C8B-B14F-4D97-AF65-F5344CB8AC3E}">
        <p14:creationId xmlns:p14="http://schemas.microsoft.com/office/powerpoint/2010/main" val="854046926"/>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0"/>
          </p:nvPr>
        </p:nvSpPr>
        <p:spPr bwMode="gray"/>
        <p:txBody>
          <a:bodyPr/>
          <a:lstStyle/>
          <a:p>
            <a:pPr algn="l"/>
            <a:r>
              <a:rPr lang="en-US" dirty="0"/>
              <a:t>SD-WAN service design includes application service design and network service design.</a:t>
            </a:r>
          </a:p>
          <a:p>
            <a:pPr lvl="1" algn="l"/>
            <a:r>
              <a:rPr lang="en-US" dirty="0"/>
              <a:t>Application service design: includes intelligent traffic steering design, QoS design, and packet loss optimization design.</a:t>
            </a:r>
          </a:p>
          <a:p>
            <a:pPr lvl="1" algn="l"/>
            <a:r>
              <a:rPr lang="en-US" dirty="0"/>
              <a:t>Network service design: includes Internet access design and legacy site access design.</a:t>
            </a:r>
          </a:p>
        </p:txBody>
      </p:sp>
    </p:spTree>
    <p:extLst>
      <p:ext uri="{BB962C8B-B14F-4D97-AF65-F5344CB8AC3E}">
        <p14:creationId xmlns:p14="http://schemas.microsoft.com/office/powerpoint/2010/main" val="8688756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1019175" y="1844675"/>
            <a:ext cx="10153650" cy="4068811"/>
          </a:xfrm>
        </p:spPr>
        <p:txBody>
          <a:bodyPr/>
          <a:lstStyle/>
          <a:p>
            <a:r>
              <a:rPr lang="en-US" sz="2000" dirty="0">
                <a:solidFill>
                  <a:schemeClr val="bg1">
                    <a:lumMod val="50000"/>
                  </a:schemeClr>
                </a:solidFill>
              </a:rPr>
              <a:t>Development Trends and Challenges Facing Enterprise WAN Interconnection</a:t>
            </a:r>
            <a:endParaRPr lang="en-US" altLang="zh-CN" sz="2000" dirty="0">
              <a:solidFill>
                <a:schemeClr val="bg1">
                  <a:lumMod val="50000"/>
                </a:schemeClr>
              </a:solidFill>
            </a:endParaRPr>
          </a:p>
          <a:p>
            <a:r>
              <a:rPr lang="en-US" sz="2000" b="1" dirty="0"/>
              <a:t>Overview of Huawei SD-WAN Solution</a:t>
            </a:r>
            <a:endParaRPr lang="en-US" altLang="zh-CN" sz="2000" b="1" dirty="0"/>
          </a:p>
          <a:p>
            <a:pPr lvl="1">
              <a:buFont typeface="Wingdings" panose="05000000000000000000" pitchFamily="2" charset="2"/>
              <a:buChar char="§"/>
            </a:pPr>
            <a:r>
              <a:rPr lang="en-US" sz="1800" dirty="0"/>
              <a:t>Huawei SD-WAN Solution</a:t>
            </a:r>
            <a:endParaRPr lang="en-US" altLang="zh-CN" sz="1800" dirty="0"/>
          </a:p>
          <a:p>
            <a:pPr lvl="1"/>
            <a:r>
              <a:rPr lang="en-US" sz="1800" dirty="0">
                <a:solidFill>
                  <a:schemeClr val="bg1">
                    <a:lumMod val="50000"/>
                  </a:schemeClr>
                </a:solidFill>
              </a:rPr>
              <a:t>Major Functions of Huawei SD-WAN Solution</a:t>
            </a:r>
            <a:endParaRPr lang="en-US" altLang="zh-CN" sz="1800" dirty="0">
              <a:solidFill>
                <a:schemeClr val="bg1">
                  <a:lumMod val="50000"/>
                </a:schemeClr>
              </a:solidFill>
            </a:endParaRPr>
          </a:p>
          <a:p>
            <a:pPr lvl="1"/>
            <a:r>
              <a:rPr lang="en-US" sz="1800" dirty="0">
                <a:solidFill>
                  <a:schemeClr val="bg1">
                    <a:lumMod val="50000"/>
                  </a:schemeClr>
                </a:solidFill>
              </a:rPr>
              <a:t>Application Scenarios of Huawei SD-WAN Solution</a:t>
            </a:r>
            <a:endParaRPr lang="en-US" altLang="zh-CN" sz="1800" dirty="0">
              <a:solidFill>
                <a:schemeClr val="bg1">
                  <a:lumMod val="50000"/>
                </a:schemeClr>
              </a:solidFill>
            </a:endParaRPr>
          </a:p>
          <a:p>
            <a:r>
              <a:rPr lang="en-US" sz="2000" dirty="0">
                <a:solidFill>
                  <a:schemeClr val="bg1">
                    <a:lumMod val="50000"/>
                  </a:schemeClr>
                </a:solidFill>
              </a:rPr>
              <a:t>Networking Design for Huawei SD-WAN Solution</a:t>
            </a:r>
            <a:endParaRPr lang="en-US" altLang="zh-CN" sz="2000" dirty="0">
              <a:solidFill>
                <a:schemeClr val="bg1">
                  <a:lumMod val="50000"/>
                </a:schemeClr>
              </a:solidFill>
            </a:endParaRPr>
          </a:p>
          <a:p>
            <a:r>
              <a:rPr lang="en-US" sz="2000" dirty="0">
                <a:solidFill>
                  <a:schemeClr val="bg1">
                    <a:lumMod val="50000"/>
                  </a:schemeClr>
                </a:solidFill>
              </a:rPr>
              <a:t>Service Design for Huawei SD-WAN Solution</a:t>
            </a:r>
            <a:endParaRPr lang="en-US" altLang="zh-CN" sz="2000" dirty="0">
              <a:solidFill>
                <a:schemeClr val="bg1">
                  <a:lumMod val="50000"/>
                </a:schemeClr>
              </a:solidFill>
            </a:endParaRPr>
          </a:p>
          <a:p>
            <a:r>
              <a:rPr lang="en-US" sz="2000" dirty="0">
                <a:solidFill>
                  <a:schemeClr val="bg1">
                    <a:lumMod val="50000"/>
                  </a:schemeClr>
                </a:solidFill>
              </a:rPr>
              <a:t>Reliability and Security Design for Huawei SD-WAN Solution</a:t>
            </a:r>
            <a:endParaRPr lang="en-US" altLang="zh-CN" sz="2000" dirty="0">
              <a:solidFill>
                <a:schemeClr val="bg1">
                  <a:lumMod val="50000"/>
                </a:schemeClr>
              </a:solidFill>
            </a:endParaRPr>
          </a:p>
        </p:txBody>
      </p:sp>
    </p:spTree>
    <p:extLst>
      <p:ext uri="{BB962C8B-B14F-4D97-AF65-F5344CB8AC3E}">
        <p14:creationId xmlns:p14="http://schemas.microsoft.com/office/powerpoint/2010/main" val="473170684"/>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1019175" y="1844675"/>
            <a:ext cx="10153650" cy="4068811"/>
          </a:xfrm>
        </p:spPr>
        <p:txBody>
          <a:bodyPr/>
          <a:lstStyle/>
          <a:p>
            <a:r>
              <a:rPr lang="en-US" altLang="zh-CN" sz="1800" dirty="0">
                <a:solidFill>
                  <a:schemeClr val="bg1">
                    <a:lumMod val="50000"/>
                  </a:schemeClr>
                </a:solidFill>
              </a:rPr>
              <a:t>Development Trends and Challenges Facing Enterprise WAN Interconnection</a:t>
            </a:r>
          </a:p>
          <a:p>
            <a:r>
              <a:rPr lang="en-US" altLang="zh-CN" sz="1800" dirty="0">
                <a:solidFill>
                  <a:schemeClr val="bg1">
                    <a:lumMod val="50000"/>
                  </a:schemeClr>
                </a:solidFill>
              </a:rPr>
              <a:t>Overview of Huawei SD-WAN Solution</a:t>
            </a:r>
          </a:p>
          <a:p>
            <a:r>
              <a:rPr lang="en-US" altLang="zh-CN" sz="1800" dirty="0">
                <a:solidFill>
                  <a:schemeClr val="bg1">
                    <a:lumMod val="50000"/>
                  </a:schemeClr>
                </a:solidFill>
              </a:rPr>
              <a:t>Networking Design for Huawei SD-WAN Solution</a:t>
            </a:r>
          </a:p>
          <a:p>
            <a:r>
              <a:rPr lang="en-US" altLang="zh-CN" sz="1800" dirty="0">
                <a:solidFill>
                  <a:schemeClr val="bg1">
                    <a:lumMod val="50000"/>
                  </a:schemeClr>
                </a:solidFill>
              </a:rPr>
              <a:t>Service Design for Huawei SD-WAN Solution</a:t>
            </a:r>
          </a:p>
          <a:p>
            <a:r>
              <a:rPr lang="en-US" altLang="zh-CN" sz="1800" b="1" dirty="0"/>
              <a:t>Reliability and Security Design for Huawei SD-WAN Solution</a:t>
            </a:r>
          </a:p>
          <a:p>
            <a:pPr lvl="1">
              <a:buFont typeface="Wingdings" panose="05000000000000000000" pitchFamily="2" charset="2"/>
              <a:buChar char="§"/>
            </a:pPr>
            <a:r>
              <a:rPr lang="en-US" altLang="zh-CN" sz="1600" dirty="0"/>
              <a:t>Reliability and Security Design Overview</a:t>
            </a:r>
          </a:p>
          <a:p>
            <a:pPr lvl="1"/>
            <a:r>
              <a:rPr lang="en-US" altLang="zh-CN" sz="1600" dirty="0">
                <a:solidFill>
                  <a:schemeClr val="bg1">
                    <a:lumMod val="50000"/>
                  </a:schemeClr>
                </a:solidFill>
              </a:rPr>
              <a:t>Site Reliability Design</a:t>
            </a:r>
          </a:p>
          <a:p>
            <a:pPr lvl="1"/>
            <a:r>
              <a:rPr lang="en-US" altLang="zh-CN" sz="1600" dirty="0">
                <a:solidFill>
                  <a:schemeClr val="bg1">
                    <a:lumMod val="50000"/>
                  </a:schemeClr>
                </a:solidFill>
              </a:rPr>
              <a:t>Controller Reliability Design</a:t>
            </a:r>
          </a:p>
          <a:p>
            <a:pPr lvl="1"/>
            <a:r>
              <a:rPr lang="en-US" altLang="zh-CN" sz="1600" dirty="0">
                <a:solidFill>
                  <a:schemeClr val="bg1">
                    <a:lumMod val="50000"/>
                  </a:schemeClr>
                </a:solidFill>
              </a:rPr>
              <a:t>Security Design</a:t>
            </a:r>
          </a:p>
        </p:txBody>
      </p:sp>
    </p:spTree>
    <p:extLst>
      <p:ext uri="{BB962C8B-B14F-4D97-AF65-F5344CB8AC3E}">
        <p14:creationId xmlns:p14="http://schemas.microsoft.com/office/powerpoint/2010/main" val="815703265"/>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D332A32D-DD3E-40B2-8DF4-1B711544535B}"/>
              </a:ext>
            </a:extLst>
          </p:cNvPr>
          <p:cNvSpPr>
            <a:spLocks noGrp="1"/>
          </p:cNvSpPr>
          <p:nvPr>
            <p:ph type="title"/>
          </p:nvPr>
        </p:nvSpPr>
        <p:spPr bwMode="gray"/>
        <p:txBody>
          <a:bodyPr>
            <a:normAutofit/>
          </a:bodyPr>
          <a:lstStyle/>
          <a:p>
            <a:r>
              <a:rPr lang="en-US" altLang="zh-CN" dirty="0">
                <a:sym typeface="微软雅黑" panose="020B0503020204020204" pitchFamily="34" charset="-122"/>
              </a:rPr>
              <a:t>Overview of Reliability and Security Design for Huawei SD-WAN Solution</a:t>
            </a:r>
            <a:endParaRPr lang="en-US" dirty="0"/>
          </a:p>
        </p:txBody>
      </p:sp>
      <p:sp>
        <p:nvSpPr>
          <p:cNvPr id="164" name="Text Placeholder 163">
            <a:extLst>
              <a:ext uri="{FF2B5EF4-FFF2-40B4-BE49-F238E27FC236}">
                <a16:creationId xmlns="" xmlns:a16="http://schemas.microsoft.com/office/drawing/2014/main" id="{8C527F74-1DF0-4D25-9B9E-857A9CC4A091}"/>
              </a:ext>
            </a:extLst>
          </p:cNvPr>
          <p:cNvSpPr>
            <a:spLocks noGrp="1"/>
          </p:cNvSpPr>
          <p:nvPr>
            <p:ph type="body" sz="quarter" idx="10"/>
          </p:nvPr>
        </p:nvSpPr>
        <p:spPr bwMode="gray"/>
        <p:txBody>
          <a:bodyPr/>
          <a:lstStyle/>
          <a:p>
            <a:pPr algn="l"/>
            <a:r>
              <a:rPr lang="en-US" altLang="zh-CN" sz="1600" dirty="0"/>
              <a:t>Reliability and security design for Huawei SD-WAN Solution mainly includes three parts: site reliability design, controller reliability design, and security design.</a:t>
            </a:r>
          </a:p>
        </p:txBody>
      </p:sp>
      <p:sp>
        <p:nvSpPr>
          <p:cNvPr id="70" name="Freeform 159">
            <a:extLst>
              <a:ext uri="{FF2B5EF4-FFF2-40B4-BE49-F238E27FC236}">
                <a16:creationId xmlns="" xmlns:a16="http://schemas.microsoft.com/office/drawing/2014/main" id="{584B8C3E-CC02-4FB2-9A86-44159C9A76E9}"/>
              </a:ext>
            </a:extLst>
          </p:cNvPr>
          <p:cNvSpPr/>
          <p:nvPr/>
        </p:nvSpPr>
        <p:spPr bwMode="gray">
          <a:xfrm flipH="1">
            <a:off x="7027839" y="5324452"/>
            <a:ext cx="1236906" cy="788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white"/>
              </a:solidFill>
            </a:endParaRPr>
          </a:p>
        </p:txBody>
      </p:sp>
      <p:sp>
        <p:nvSpPr>
          <p:cNvPr id="71" name="Freeform 159">
            <a:extLst>
              <a:ext uri="{FF2B5EF4-FFF2-40B4-BE49-F238E27FC236}">
                <a16:creationId xmlns="" xmlns:a16="http://schemas.microsoft.com/office/drawing/2014/main" id="{B21EE0A0-86AD-4896-BF8D-7E888E5DFCEE}"/>
              </a:ext>
            </a:extLst>
          </p:cNvPr>
          <p:cNvSpPr/>
          <p:nvPr/>
        </p:nvSpPr>
        <p:spPr bwMode="gray">
          <a:xfrm flipH="1">
            <a:off x="5059790" y="5324453"/>
            <a:ext cx="1236906" cy="788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white"/>
              </a:solidFill>
            </a:endParaRPr>
          </a:p>
        </p:txBody>
      </p:sp>
      <p:pic>
        <p:nvPicPr>
          <p:cNvPr id="72" name="Picture 12" descr="E:\2016.01\1.12 扁平化图标\蓝色\AR-蓝色最新-40.png">
            <a:extLst>
              <a:ext uri="{FF2B5EF4-FFF2-40B4-BE49-F238E27FC236}">
                <a16:creationId xmlns="" xmlns:a16="http://schemas.microsoft.com/office/drawing/2014/main" id="{9079EB10-1B96-4263-B932-A466262116DE}"/>
              </a:ext>
            </a:extLst>
          </p:cNvPr>
          <p:cNvPicPr>
            <a:picLocks noChangeAspect="1" noChangeArrowheads="1"/>
          </p:cNvPicPr>
          <p:nvPr/>
        </p:nvPicPr>
        <p:blipFill>
          <a:blip r:embed="rId3"/>
          <a:stretch>
            <a:fillRect/>
          </a:stretch>
        </p:blipFill>
        <p:spPr bwMode="gray">
          <a:xfrm>
            <a:off x="5379338" y="5264075"/>
            <a:ext cx="579130" cy="473834"/>
          </a:xfrm>
          <a:prstGeom prst="rect">
            <a:avLst/>
          </a:prstGeom>
          <a:noFill/>
        </p:spPr>
      </p:pic>
      <p:cxnSp>
        <p:nvCxnSpPr>
          <p:cNvPr id="73" name="Straight Connector 72">
            <a:extLst>
              <a:ext uri="{FF2B5EF4-FFF2-40B4-BE49-F238E27FC236}">
                <a16:creationId xmlns="" xmlns:a16="http://schemas.microsoft.com/office/drawing/2014/main" id="{696BD2C7-A36E-4D90-B659-33D3B2FBC09F}"/>
              </a:ext>
            </a:extLst>
          </p:cNvPr>
          <p:cNvCxnSpPr>
            <a:endCxn id="72" idx="0"/>
          </p:cNvCxnSpPr>
          <p:nvPr/>
        </p:nvCxnSpPr>
        <p:spPr bwMode="gray">
          <a:xfrm flipH="1">
            <a:off x="5668903" y="4470993"/>
            <a:ext cx="52302" cy="7930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 xmlns:a16="http://schemas.microsoft.com/office/drawing/2014/main" id="{7F499881-67A3-4273-981B-F43665DC2CF3}"/>
              </a:ext>
            </a:extLst>
          </p:cNvPr>
          <p:cNvCxnSpPr>
            <a:endCxn id="72" idx="0"/>
          </p:cNvCxnSpPr>
          <p:nvPr/>
        </p:nvCxnSpPr>
        <p:spPr bwMode="gray">
          <a:xfrm flipH="1">
            <a:off x="5668903" y="4707662"/>
            <a:ext cx="2163254" cy="556413"/>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5" name="TextBox 74">
            <a:extLst>
              <a:ext uri="{FF2B5EF4-FFF2-40B4-BE49-F238E27FC236}">
                <a16:creationId xmlns="" xmlns:a16="http://schemas.microsoft.com/office/drawing/2014/main" id="{4BFF53F8-F856-4937-8DEB-54AD1997B9C0}"/>
              </a:ext>
            </a:extLst>
          </p:cNvPr>
          <p:cNvSpPr txBox="1"/>
          <p:nvPr/>
        </p:nvSpPr>
        <p:spPr bwMode="gray">
          <a:xfrm>
            <a:off x="5368900" y="5688459"/>
            <a:ext cx="686138" cy="276999"/>
          </a:xfrm>
          <a:prstGeom prst="rect">
            <a:avLst/>
          </a:prstGeom>
          <a:noFill/>
        </p:spPr>
        <p:txBody>
          <a:bodyPr wrap="square" rtlCol="0">
            <a:spAutoFit/>
          </a:bodyPr>
          <a:lstStyle/>
          <a:p>
            <a:pPr fontAlgn="ctr"/>
            <a:r>
              <a:rPr lang="en-US" altLang="zh-CN" sz="1200" dirty="0">
                <a:solidFill>
                  <a:prstClr val="black"/>
                </a:solidFill>
                <a:latin typeface="Huawei Sans" panose="020C0503030203020204" pitchFamily="34" charset="0"/>
              </a:rPr>
              <a:t>Branch</a:t>
            </a:r>
          </a:p>
        </p:txBody>
      </p:sp>
      <p:sp>
        <p:nvSpPr>
          <p:cNvPr id="76" name="Freeform 159">
            <a:extLst>
              <a:ext uri="{FF2B5EF4-FFF2-40B4-BE49-F238E27FC236}">
                <a16:creationId xmlns="" xmlns:a16="http://schemas.microsoft.com/office/drawing/2014/main" id="{5E7C239F-A4EF-412B-A728-26FEF573FC5A}"/>
              </a:ext>
            </a:extLst>
          </p:cNvPr>
          <p:cNvSpPr/>
          <p:nvPr/>
        </p:nvSpPr>
        <p:spPr bwMode="gray">
          <a:xfrm flipH="1">
            <a:off x="5159806" y="3919254"/>
            <a:ext cx="1222008" cy="788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altLang="zh-CN" sz="1200" dirty="0">
                <a:solidFill>
                  <a:prstClr val="black"/>
                </a:solidFill>
              </a:rPr>
              <a:t>MPLS</a:t>
            </a:r>
            <a:endParaRPr lang="en-US" sz="1200" dirty="0">
              <a:solidFill>
                <a:prstClr val="black"/>
              </a:solidFill>
            </a:endParaRPr>
          </a:p>
        </p:txBody>
      </p:sp>
      <p:sp>
        <p:nvSpPr>
          <p:cNvPr id="77" name="Freeform 159">
            <a:extLst>
              <a:ext uri="{FF2B5EF4-FFF2-40B4-BE49-F238E27FC236}">
                <a16:creationId xmlns="" xmlns:a16="http://schemas.microsoft.com/office/drawing/2014/main" id="{E5E6AAD6-344E-4164-AED6-7C17BA9E4B08}"/>
              </a:ext>
            </a:extLst>
          </p:cNvPr>
          <p:cNvSpPr/>
          <p:nvPr/>
        </p:nvSpPr>
        <p:spPr bwMode="gray">
          <a:xfrm flipH="1">
            <a:off x="7152890" y="3886982"/>
            <a:ext cx="1222008" cy="788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black"/>
                </a:solidFill>
              </a:rPr>
              <a:t>Internet</a:t>
            </a:r>
          </a:p>
        </p:txBody>
      </p:sp>
      <p:sp>
        <p:nvSpPr>
          <p:cNvPr id="78" name="Freeform 159">
            <a:extLst>
              <a:ext uri="{FF2B5EF4-FFF2-40B4-BE49-F238E27FC236}">
                <a16:creationId xmlns="" xmlns:a16="http://schemas.microsoft.com/office/drawing/2014/main" id="{A66CF680-DC35-4049-9AAE-ACA5CB08A9E6}"/>
              </a:ext>
            </a:extLst>
          </p:cNvPr>
          <p:cNvSpPr/>
          <p:nvPr/>
        </p:nvSpPr>
        <p:spPr bwMode="gray">
          <a:xfrm flipH="1">
            <a:off x="5884212" y="2300892"/>
            <a:ext cx="1463242" cy="93268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white"/>
              </a:solidFill>
            </a:endParaRPr>
          </a:p>
        </p:txBody>
      </p:sp>
      <p:cxnSp>
        <p:nvCxnSpPr>
          <p:cNvPr id="79" name="Straight Connector 78">
            <a:extLst>
              <a:ext uri="{FF2B5EF4-FFF2-40B4-BE49-F238E27FC236}">
                <a16:creationId xmlns="" xmlns:a16="http://schemas.microsoft.com/office/drawing/2014/main" id="{7CD4B7D3-2BC1-49EC-9697-681DFA0AA015}"/>
              </a:ext>
            </a:extLst>
          </p:cNvPr>
          <p:cNvCxnSpPr>
            <a:stCxn id="82" idx="2"/>
            <a:endCxn id="77" idx="0"/>
          </p:cNvCxnSpPr>
          <p:nvPr/>
        </p:nvCxnSpPr>
        <p:spPr bwMode="gray">
          <a:xfrm>
            <a:off x="6825785" y="3091035"/>
            <a:ext cx="806251" cy="79594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 xmlns:a16="http://schemas.microsoft.com/office/drawing/2014/main" id="{86C89FFB-C414-4CC5-BE4A-BE66D6A7EE68}"/>
              </a:ext>
            </a:extLst>
          </p:cNvPr>
          <p:cNvCxnSpPr>
            <a:stCxn id="81" idx="2"/>
            <a:endCxn id="76" idx="0"/>
          </p:cNvCxnSpPr>
          <p:nvPr/>
        </p:nvCxnSpPr>
        <p:spPr bwMode="gray">
          <a:xfrm flipH="1">
            <a:off x="5638952" y="3091803"/>
            <a:ext cx="726191" cy="827451"/>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81" name="Picture 12" descr="E:\2016.01\1.12 扁平化图标\蓝色\AR-蓝色最新-40.png">
            <a:extLst>
              <a:ext uri="{FF2B5EF4-FFF2-40B4-BE49-F238E27FC236}">
                <a16:creationId xmlns="" xmlns:a16="http://schemas.microsoft.com/office/drawing/2014/main" id="{823CBD70-C5D7-42E6-B614-3F49B6C916D6}"/>
              </a:ext>
            </a:extLst>
          </p:cNvPr>
          <p:cNvPicPr>
            <a:picLocks noChangeAspect="1" noChangeArrowheads="1"/>
          </p:cNvPicPr>
          <p:nvPr/>
        </p:nvPicPr>
        <p:blipFill>
          <a:blip r:embed="rId3">
            <a:duotone>
              <a:schemeClr val="bg2">
                <a:shade val="45000"/>
                <a:satMod val="135000"/>
              </a:schemeClr>
              <a:prstClr val="white"/>
            </a:duotone>
          </a:blip>
          <a:stretch>
            <a:fillRect/>
          </a:stretch>
        </p:blipFill>
        <p:spPr bwMode="gray">
          <a:xfrm>
            <a:off x="6177934" y="2785461"/>
            <a:ext cx="374418" cy="306342"/>
          </a:xfrm>
          <a:prstGeom prst="rect">
            <a:avLst/>
          </a:prstGeom>
          <a:noFill/>
        </p:spPr>
      </p:pic>
      <p:pic>
        <p:nvPicPr>
          <p:cNvPr id="82" name="Picture 12" descr="E:\2016.01\1.12 扁平化图标\蓝色\AR-蓝色最新-40.png">
            <a:extLst>
              <a:ext uri="{FF2B5EF4-FFF2-40B4-BE49-F238E27FC236}">
                <a16:creationId xmlns="" xmlns:a16="http://schemas.microsoft.com/office/drawing/2014/main" id="{80AADB6B-4D9A-47AC-B2EF-127D77A3D10D}"/>
              </a:ext>
            </a:extLst>
          </p:cNvPr>
          <p:cNvPicPr>
            <a:picLocks noChangeAspect="1" noChangeArrowheads="1"/>
          </p:cNvPicPr>
          <p:nvPr/>
        </p:nvPicPr>
        <p:blipFill>
          <a:blip r:embed="rId3">
            <a:duotone>
              <a:schemeClr val="bg2">
                <a:shade val="45000"/>
                <a:satMod val="135000"/>
              </a:schemeClr>
              <a:prstClr val="white"/>
            </a:duotone>
          </a:blip>
          <a:stretch>
            <a:fillRect/>
          </a:stretch>
        </p:blipFill>
        <p:spPr bwMode="gray">
          <a:xfrm>
            <a:off x="6638576" y="2784693"/>
            <a:ext cx="374418" cy="306342"/>
          </a:xfrm>
          <a:prstGeom prst="rect">
            <a:avLst/>
          </a:prstGeom>
          <a:noFill/>
        </p:spPr>
      </p:pic>
      <p:sp>
        <p:nvSpPr>
          <p:cNvPr id="83" name="TextBox 82">
            <a:extLst>
              <a:ext uri="{FF2B5EF4-FFF2-40B4-BE49-F238E27FC236}">
                <a16:creationId xmlns="" xmlns:a16="http://schemas.microsoft.com/office/drawing/2014/main" id="{7E57E4EB-222A-4384-B1D8-65F6D2D2F8F7}"/>
              </a:ext>
            </a:extLst>
          </p:cNvPr>
          <p:cNvSpPr txBox="1"/>
          <p:nvPr/>
        </p:nvSpPr>
        <p:spPr bwMode="gray">
          <a:xfrm>
            <a:off x="6200769" y="2514961"/>
            <a:ext cx="856804" cy="276999"/>
          </a:xfrm>
          <a:prstGeom prst="rect">
            <a:avLst/>
          </a:prstGeom>
          <a:noFill/>
        </p:spPr>
        <p:txBody>
          <a:bodyPr wrap="square" rtlCol="0">
            <a:spAutoFit/>
          </a:bodyPr>
          <a:lstStyle/>
          <a:p>
            <a:pPr algn="ctr" fontAlgn="ctr"/>
            <a:r>
              <a:rPr lang="en-US" altLang="zh-CN" sz="1200" dirty="0">
                <a:solidFill>
                  <a:prstClr val="black"/>
                </a:solidFill>
                <a:latin typeface="Huawei Sans" panose="020C0503030203020204" pitchFamily="34" charset="0"/>
              </a:rPr>
              <a:t>Hub</a:t>
            </a:r>
          </a:p>
        </p:txBody>
      </p:sp>
      <p:pic>
        <p:nvPicPr>
          <p:cNvPr id="84" name="Picture 12" descr="E:\2016.01\1.12 扁平化图标\蓝色\AR-蓝色最新-40.png">
            <a:extLst>
              <a:ext uri="{FF2B5EF4-FFF2-40B4-BE49-F238E27FC236}">
                <a16:creationId xmlns="" xmlns:a16="http://schemas.microsoft.com/office/drawing/2014/main" id="{1A7E10E4-C835-44D4-9106-68B19327D831}"/>
              </a:ext>
            </a:extLst>
          </p:cNvPr>
          <p:cNvPicPr>
            <a:picLocks noChangeAspect="1" noChangeArrowheads="1"/>
          </p:cNvPicPr>
          <p:nvPr/>
        </p:nvPicPr>
        <p:blipFill>
          <a:blip r:embed="rId3"/>
          <a:stretch>
            <a:fillRect/>
          </a:stretch>
        </p:blipFill>
        <p:spPr bwMode="gray">
          <a:xfrm>
            <a:off x="7040095" y="5275687"/>
            <a:ext cx="579130" cy="473834"/>
          </a:xfrm>
          <a:prstGeom prst="rect">
            <a:avLst/>
          </a:prstGeom>
          <a:noFill/>
        </p:spPr>
      </p:pic>
      <p:pic>
        <p:nvPicPr>
          <p:cNvPr id="85" name="Picture 12" descr="E:\2016.01\1.12 扁平化图标\蓝色\AR-蓝色最新-40.png">
            <a:extLst>
              <a:ext uri="{FF2B5EF4-FFF2-40B4-BE49-F238E27FC236}">
                <a16:creationId xmlns="" xmlns:a16="http://schemas.microsoft.com/office/drawing/2014/main" id="{52CB6EC6-BFCF-4834-BB20-491F1FB3302E}"/>
              </a:ext>
            </a:extLst>
          </p:cNvPr>
          <p:cNvPicPr>
            <a:picLocks noChangeAspect="1" noChangeArrowheads="1"/>
          </p:cNvPicPr>
          <p:nvPr/>
        </p:nvPicPr>
        <p:blipFill>
          <a:blip r:embed="rId3"/>
          <a:stretch>
            <a:fillRect/>
          </a:stretch>
        </p:blipFill>
        <p:spPr bwMode="gray">
          <a:xfrm>
            <a:off x="7727552" y="5276749"/>
            <a:ext cx="579130" cy="473834"/>
          </a:xfrm>
          <a:prstGeom prst="rect">
            <a:avLst/>
          </a:prstGeom>
          <a:noFill/>
        </p:spPr>
      </p:pic>
      <p:sp>
        <p:nvSpPr>
          <p:cNvPr id="86" name="TextBox 85">
            <a:extLst>
              <a:ext uri="{FF2B5EF4-FFF2-40B4-BE49-F238E27FC236}">
                <a16:creationId xmlns="" xmlns:a16="http://schemas.microsoft.com/office/drawing/2014/main" id="{F22DEB48-3539-43BF-A514-EEE569804466}"/>
              </a:ext>
            </a:extLst>
          </p:cNvPr>
          <p:cNvSpPr txBox="1"/>
          <p:nvPr/>
        </p:nvSpPr>
        <p:spPr bwMode="gray">
          <a:xfrm>
            <a:off x="7347144" y="5700071"/>
            <a:ext cx="686138" cy="276999"/>
          </a:xfrm>
          <a:prstGeom prst="rect">
            <a:avLst/>
          </a:prstGeom>
          <a:noFill/>
        </p:spPr>
        <p:txBody>
          <a:bodyPr wrap="square" rtlCol="0">
            <a:spAutoFit/>
          </a:bodyPr>
          <a:lstStyle/>
          <a:p>
            <a:pPr fontAlgn="ctr"/>
            <a:r>
              <a:rPr lang="en-US" altLang="zh-CN" sz="1200" dirty="0">
                <a:solidFill>
                  <a:prstClr val="black"/>
                </a:solidFill>
                <a:latin typeface="Huawei Sans" panose="020C0503030203020204" pitchFamily="34" charset="0"/>
              </a:rPr>
              <a:t>Branch</a:t>
            </a:r>
          </a:p>
        </p:txBody>
      </p:sp>
      <p:cxnSp>
        <p:nvCxnSpPr>
          <p:cNvPr id="87" name="Straight Connector 86">
            <a:extLst>
              <a:ext uri="{FF2B5EF4-FFF2-40B4-BE49-F238E27FC236}">
                <a16:creationId xmlns="" xmlns:a16="http://schemas.microsoft.com/office/drawing/2014/main" id="{97027FA7-4205-401C-AD2F-7E93BA278B84}"/>
              </a:ext>
            </a:extLst>
          </p:cNvPr>
          <p:cNvCxnSpPr>
            <a:endCxn id="84" idx="0"/>
          </p:cNvCxnSpPr>
          <p:nvPr/>
        </p:nvCxnSpPr>
        <p:spPr bwMode="gray">
          <a:xfrm>
            <a:off x="5721204" y="4722573"/>
            <a:ext cx="1608456" cy="553114"/>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 xmlns:a16="http://schemas.microsoft.com/office/drawing/2014/main" id="{403D48CF-AFAB-48D6-B9EC-DD3BB3BDC324}"/>
              </a:ext>
            </a:extLst>
          </p:cNvPr>
          <p:cNvCxnSpPr>
            <a:endCxn id="85" idx="0"/>
          </p:cNvCxnSpPr>
          <p:nvPr/>
        </p:nvCxnSpPr>
        <p:spPr bwMode="gray">
          <a:xfrm>
            <a:off x="7832156" y="4707662"/>
            <a:ext cx="184961" cy="56908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 xmlns:a16="http://schemas.microsoft.com/office/drawing/2014/main" id="{8B466DC7-5D14-4BED-990A-F04C96F9DEB0}"/>
              </a:ext>
            </a:extLst>
          </p:cNvPr>
          <p:cNvCxnSpPr>
            <a:stCxn id="85" idx="1"/>
            <a:endCxn id="84" idx="3"/>
          </p:cNvCxnSpPr>
          <p:nvPr/>
        </p:nvCxnSpPr>
        <p:spPr bwMode="gray">
          <a:xfrm flipH="1" flipV="1">
            <a:off x="7619225" y="5512604"/>
            <a:ext cx="108327" cy="1062"/>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90" name="Picture 12" descr="E:\2016.01\1.12 扁平化图标\蓝色\AR-蓝色最新-40.png">
            <a:extLst>
              <a:ext uri="{FF2B5EF4-FFF2-40B4-BE49-F238E27FC236}">
                <a16:creationId xmlns="" xmlns:a16="http://schemas.microsoft.com/office/drawing/2014/main" id="{791C1C78-5AFD-4723-9ECA-8CB978536524}"/>
              </a:ext>
            </a:extLst>
          </p:cNvPr>
          <p:cNvPicPr>
            <a:picLocks noChangeAspect="1" noChangeArrowheads="1"/>
          </p:cNvPicPr>
          <p:nvPr/>
        </p:nvPicPr>
        <p:blipFill>
          <a:blip r:embed="rId3"/>
          <a:stretch>
            <a:fillRect/>
          </a:stretch>
        </p:blipFill>
        <p:spPr bwMode="gray">
          <a:xfrm>
            <a:off x="4314908" y="3418505"/>
            <a:ext cx="579130" cy="473834"/>
          </a:xfrm>
          <a:prstGeom prst="rect">
            <a:avLst/>
          </a:prstGeom>
          <a:noFill/>
        </p:spPr>
      </p:pic>
      <p:pic>
        <p:nvPicPr>
          <p:cNvPr id="91" name="Picture 12" descr="E:\2016.01\1.12 扁平化图标\蓝色\AR-蓝色最新-40.png">
            <a:extLst>
              <a:ext uri="{FF2B5EF4-FFF2-40B4-BE49-F238E27FC236}">
                <a16:creationId xmlns="" xmlns:a16="http://schemas.microsoft.com/office/drawing/2014/main" id="{66A4D4BC-A813-4258-B821-7C3FCC61D2AA}"/>
              </a:ext>
            </a:extLst>
          </p:cNvPr>
          <p:cNvPicPr>
            <a:picLocks noChangeAspect="1" noChangeArrowheads="1"/>
          </p:cNvPicPr>
          <p:nvPr/>
        </p:nvPicPr>
        <p:blipFill>
          <a:blip r:embed="rId3"/>
          <a:stretch>
            <a:fillRect/>
          </a:stretch>
        </p:blipFill>
        <p:spPr bwMode="gray">
          <a:xfrm>
            <a:off x="8354590" y="3375473"/>
            <a:ext cx="579130" cy="473834"/>
          </a:xfrm>
          <a:prstGeom prst="rect">
            <a:avLst/>
          </a:prstGeom>
          <a:noFill/>
        </p:spPr>
      </p:pic>
      <p:cxnSp>
        <p:nvCxnSpPr>
          <p:cNvPr id="92" name="Straight Connector 91">
            <a:extLst>
              <a:ext uri="{FF2B5EF4-FFF2-40B4-BE49-F238E27FC236}">
                <a16:creationId xmlns="" xmlns:a16="http://schemas.microsoft.com/office/drawing/2014/main" id="{7657C53E-5A1F-4586-B047-24EBA9892C47}"/>
              </a:ext>
            </a:extLst>
          </p:cNvPr>
          <p:cNvCxnSpPr>
            <a:stCxn id="76" idx="21"/>
            <a:endCxn id="90" idx="2"/>
          </p:cNvCxnSpPr>
          <p:nvPr/>
        </p:nvCxnSpPr>
        <p:spPr bwMode="gray">
          <a:xfrm flipH="1" flipV="1">
            <a:off x="4604473" y="3892339"/>
            <a:ext cx="555333" cy="57966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 xmlns:a16="http://schemas.microsoft.com/office/drawing/2014/main" id="{996C6F2E-4AA2-43B8-B462-2D3F87A7CDB3}"/>
              </a:ext>
            </a:extLst>
          </p:cNvPr>
          <p:cNvCxnSpPr>
            <a:stCxn id="77" idx="21"/>
            <a:endCxn id="90" idx="3"/>
          </p:cNvCxnSpPr>
          <p:nvPr/>
        </p:nvCxnSpPr>
        <p:spPr bwMode="gray">
          <a:xfrm flipH="1" flipV="1">
            <a:off x="4894038" y="3655422"/>
            <a:ext cx="2258852" cy="784313"/>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 xmlns:a16="http://schemas.microsoft.com/office/drawing/2014/main" id="{7D14FB1C-D2E5-4CE3-B0B9-5C9215589B82}"/>
              </a:ext>
            </a:extLst>
          </p:cNvPr>
          <p:cNvCxnSpPr>
            <a:stCxn id="91" idx="2"/>
            <a:endCxn id="77" idx="8"/>
          </p:cNvCxnSpPr>
          <p:nvPr/>
        </p:nvCxnSpPr>
        <p:spPr bwMode="gray">
          <a:xfrm flipH="1">
            <a:off x="8374898" y="3849307"/>
            <a:ext cx="269257" cy="57607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95" name="TextBox 94">
            <a:extLst>
              <a:ext uri="{FF2B5EF4-FFF2-40B4-BE49-F238E27FC236}">
                <a16:creationId xmlns="" xmlns:a16="http://schemas.microsoft.com/office/drawing/2014/main" id="{58B3EDD0-3068-41A3-8B70-11F19B284189}"/>
              </a:ext>
            </a:extLst>
          </p:cNvPr>
          <p:cNvSpPr txBox="1"/>
          <p:nvPr/>
        </p:nvSpPr>
        <p:spPr bwMode="gray">
          <a:xfrm>
            <a:off x="4417051" y="3198304"/>
            <a:ext cx="471206" cy="276999"/>
          </a:xfrm>
          <a:prstGeom prst="rect">
            <a:avLst/>
          </a:prstGeom>
          <a:noFill/>
        </p:spPr>
        <p:txBody>
          <a:bodyPr wrap="square" rtlCol="0">
            <a:spAutoFit/>
          </a:bodyPr>
          <a:lstStyle/>
          <a:p>
            <a:pPr fontAlgn="ctr"/>
            <a:r>
              <a:rPr lang="en-US" altLang="zh-CN" sz="1200" dirty="0">
                <a:solidFill>
                  <a:prstClr val="black"/>
                </a:solidFill>
                <a:latin typeface="Huawei Sans" panose="020C0503030203020204" pitchFamily="34" charset="0"/>
              </a:rPr>
              <a:t>RR1</a:t>
            </a:r>
          </a:p>
        </p:txBody>
      </p:sp>
      <p:sp>
        <p:nvSpPr>
          <p:cNvPr id="96" name="TextBox 95">
            <a:extLst>
              <a:ext uri="{FF2B5EF4-FFF2-40B4-BE49-F238E27FC236}">
                <a16:creationId xmlns="" xmlns:a16="http://schemas.microsoft.com/office/drawing/2014/main" id="{6F2AF931-27CB-4DAE-94FE-864ACCB514D9}"/>
              </a:ext>
            </a:extLst>
          </p:cNvPr>
          <p:cNvSpPr txBox="1"/>
          <p:nvPr/>
        </p:nvSpPr>
        <p:spPr bwMode="gray">
          <a:xfrm>
            <a:off x="8473271" y="3166548"/>
            <a:ext cx="471206" cy="276999"/>
          </a:xfrm>
          <a:prstGeom prst="rect">
            <a:avLst/>
          </a:prstGeom>
          <a:noFill/>
        </p:spPr>
        <p:txBody>
          <a:bodyPr wrap="square" rtlCol="0">
            <a:spAutoFit/>
          </a:bodyPr>
          <a:lstStyle/>
          <a:p>
            <a:pPr fontAlgn="ctr"/>
            <a:r>
              <a:rPr lang="en-US" altLang="zh-CN" sz="1200" dirty="0">
                <a:solidFill>
                  <a:prstClr val="black"/>
                </a:solidFill>
                <a:latin typeface="Huawei Sans" panose="020C0503030203020204" pitchFamily="34" charset="0"/>
              </a:rPr>
              <a:t>RR2</a:t>
            </a:r>
          </a:p>
        </p:txBody>
      </p:sp>
      <p:pic>
        <p:nvPicPr>
          <p:cNvPr id="97" name="Picture 12" descr="E:\2016.01\1.12 扁平化图标\蓝色\AR-蓝色最新-40.png">
            <a:extLst>
              <a:ext uri="{FF2B5EF4-FFF2-40B4-BE49-F238E27FC236}">
                <a16:creationId xmlns="" xmlns:a16="http://schemas.microsoft.com/office/drawing/2014/main" id="{B93DBB41-0FBC-423B-9D09-6BAE458BEE9B}"/>
              </a:ext>
            </a:extLst>
          </p:cNvPr>
          <p:cNvPicPr>
            <a:picLocks noChangeAspect="1" noChangeArrowheads="1"/>
          </p:cNvPicPr>
          <p:nvPr/>
        </p:nvPicPr>
        <p:blipFill>
          <a:blip r:embed="rId3"/>
          <a:stretch>
            <a:fillRect/>
          </a:stretch>
        </p:blipFill>
        <p:spPr bwMode="gray">
          <a:xfrm>
            <a:off x="5519870" y="2685230"/>
            <a:ext cx="579130" cy="473834"/>
          </a:xfrm>
          <a:prstGeom prst="rect">
            <a:avLst/>
          </a:prstGeom>
          <a:noFill/>
        </p:spPr>
      </p:pic>
      <p:pic>
        <p:nvPicPr>
          <p:cNvPr id="98" name="Picture 12" descr="E:\2016.01\1.12 扁平化图标\蓝色\AR-蓝色最新-40.png">
            <a:extLst>
              <a:ext uri="{FF2B5EF4-FFF2-40B4-BE49-F238E27FC236}">
                <a16:creationId xmlns="" xmlns:a16="http://schemas.microsoft.com/office/drawing/2014/main" id="{EC13DEF1-D967-40A5-BBAE-143FB774ED51}"/>
              </a:ext>
            </a:extLst>
          </p:cNvPr>
          <p:cNvPicPr>
            <a:picLocks noChangeAspect="1" noChangeArrowheads="1"/>
          </p:cNvPicPr>
          <p:nvPr/>
        </p:nvPicPr>
        <p:blipFill>
          <a:blip r:embed="rId3"/>
          <a:stretch>
            <a:fillRect/>
          </a:stretch>
        </p:blipFill>
        <p:spPr bwMode="gray">
          <a:xfrm>
            <a:off x="7076357" y="2686912"/>
            <a:ext cx="579130" cy="473834"/>
          </a:xfrm>
          <a:prstGeom prst="rect">
            <a:avLst/>
          </a:prstGeom>
          <a:noFill/>
        </p:spPr>
      </p:pic>
      <p:cxnSp>
        <p:nvCxnSpPr>
          <p:cNvPr id="99" name="Straight Connector 98">
            <a:extLst>
              <a:ext uri="{FF2B5EF4-FFF2-40B4-BE49-F238E27FC236}">
                <a16:creationId xmlns="" xmlns:a16="http://schemas.microsoft.com/office/drawing/2014/main" id="{837B66FD-26AB-4BA4-9E24-7C4B64222C6B}"/>
              </a:ext>
            </a:extLst>
          </p:cNvPr>
          <p:cNvCxnSpPr>
            <a:stCxn id="97" idx="3"/>
            <a:endCxn id="81" idx="1"/>
          </p:cNvCxnSpPr>
          <p:nvPr/>
        </p:nvCxnSpPr>
        <p:spPr bwMode="gray">
          <a:xfrm>
            <a:off x="6099000" y="2922147"/>
            <a:ext cx="78934" cy="1648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 xmlns:a16="http://schemas.microsoft.com/office/drawing/2014/main" id="{23F76246-5CF5-470D-81EE-C780E5E127D6}"/>
              </a:ext>
            </a:extLst>
          </p:cNvPr>
          <p:cNvCxnSpPr>
            <a:stCxn id="82" idx="3"/>
            <a:endCxn id="98" idx="1"/>
          </p:cNvCxnSpPr>
          <p:nvPr/>
        </p:nvCxnSpPr>
        <p:spPr bwMode="gray">
          <a:xfrm flipV="1">
            <a:off x="7012994" y="2923829"/>
            <a:ext cx="63363" cy="14035"/>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01" name="TextBox 100">
            <a:extLst>
              <a:ext uri="{FF2B5EF4-FFF2-40B4-BE49-F238E27FC236}">
                <a16:creationId xmlns="" xmlns:a16="http://schemas.microsoft.com/office/drawing/2014/main" id="{74D1EA01-37D3-43C1-A487-41BEB50A1BDE}"/>
              </a:ext>
            </a:extLst>
          </p:cNvPr>
          <p:cNvSpPr txBox="1"/>
          <p:nvPr/>
        </p:nvSpPr>
        <p:spPr bwMode="gray">
          <a:xfrm>
            <a:off x="4852525" y="5340366"/>
            <a:ext cx="589336" cy="277000"/>
          </a:xfrm>
          <a:prstGeom prst="rect">
            <a:avLst/>
          </a:prstGeom>
          <a:noFill/>
        </p:spPr>
        <p:txBody>
          <a:bodyPr wrap="square" rtlCol="0">
            <a:spAutoFit/>
          </a:bodyPr>
          <a:lstStyle/>
          <a:p>
            <a:pPr fontAlgn="ctr"/>
            <a:r>
              <a:rPr lang="en-US" altLang="zh-CN" sz="1200" dirty="0">
                <a:solidFill>
                  <a:prstClr val="black"/>
                </a:solidFill>
                <a:latin typeface="Huawei Sans" panose="020C0503030203020204" pitchFamily="34" charset="0"/>
              </a:rPr>
              <a:t>EDGE</a:t>
            </a:r>
          </a:p>
        </p:txBody>
      </p:sp>
      <p:sp>
        <p:nvSpPr>
          <p:cNvPr id="102" name="TextBox 101">
            <a:extLst>
              <a:ext uri="{FF2B5EF4-FFF2-40B4-BE49-F238E27FC236}">
                <a16:creationId xmlns="" xmlns:a16="http://schemas.microsoft.com/office/drawing/2014/main" id="{BB3A27E4-4765-4AF4-A118-9F234D297B4F}"/>
              </a:ext>
            </a:extLst>
          </p:cNvPr>
          <p:cNvSpPr txBox="1"/>
          <p:nvPr/>
        </p:nvSpPr>
        <p:spPr bwMode="gray">
          <a:xfrm>
            <a:off x="6535529" y="5350043"/>
            <a:ext cx="589336" cy="277000"/>
          </a:xfrm>
          <a:prstGeom prst="rect">
            <a:avLst/>
          </a:prstGeom>
          <a:noFill/>
        </p:spPr>
        <p:txBody>
          <a:bodyPr wrap="square" rtlCol="0">
            <a:spAutoFit/>
          </a:bodyPr>
          <a:lstStyle/>
          <a:p>
            <a:pPr fontAlgn="ctr"/>
            <a:r>
              <a:rPr lang="en-US" altLang="zh-CN" sz="1200" dirty="0">
                <a:solidFill>
                  <a:prstClr val="black"/>
                </a:solidFill>
                <a:latin typeface="Huawei Sans" panose="020C0503030203020204" pitchFamily="34" charset="0"/>
              </a:rPr>
              <a:t>EDGE</a:t>
            </a:r>
          </a:p>
        </p:txBody>
      </p:sp>
      <p:sp>
        <p:nvSpPr>
          <p:cNvPr id="103" name="TextBox 102">
            <a:extLst>
              <a:ext uri="{FF2B5EF4-FFF2-40B4-BE49-F238E27FC236}">
                <a16:creationId xmlns="" xmlns:a16="http://schemas.microsoft.com/office/drawing/2014/main" id="{D8FDAD40-0DF7-42F3-A864-0AC8F1232424}"/>
              </a:ext>
            </a:extLst>
          </p:cNvPr>
          <p:cNvSpPr txBox="1"/>
          <p:nvPr/>
        </p:nvSpPr>
        <p:spPr bwMode="gray">
          <a:xfrm>
            <a:off x="8237622" y="5350043"/>
            <a:ext cx="589336" cy="277000"/>
          </a:xfrm>
          <a:prstGeom prst="rect">
            <a:avLst/>
          </a:prstGeom>
          <a:noFill/>
        </p:spPr>
        <p:txBody>
          <a:bodyPr wrap="square" rtlCol="0">
            <a:spAutoFit/>
          </a:bodyPr>
          <a:lstStyle/>
          <a:p>
            <a:pPr fontAlgn="ctr"/>
            <a:r>
              <a:rPr lang="en-US" altLang="zh-CN" sz="1200" dirty="0">
                <a:solidFill>
                  <a:prstClr val="black"/>
                </a:solidFill>
                <a:latin typeface="Huawei Sans" panose="020C0503030203020204" pitchFamily="34" charset="0"/>
              </a:rPr>
              <a:t>EDGE</a:t>
            </a:r>
          </a:p>
        </p:txBody>
      </p:sp>
      <p:sp>
        <p:nvSpPr>
          <p:cNvPr id="104" name="TextBox 103">
            <a:extLst>
              <a:ext uri="{FF2B5EF4-FFF2-40B4-BE49-F238E27FC236}">
                <a16:creationId xmlns="" xmlns:a16="http://schemas.microsoft.com/office/drawing/2014/main" id="{8F8D1F3A-BB07-4C72-9321-002D41BE31E6}"/>
              </a:ext>
            </a:extLst>
          </p:cNvPr>
          <p:cNvSpPr txBox="1"/>
          <p:nvPr/>
        </p:nvSpPr>
        <p:spPr bwMode="gray">
          <a:xfrm>
            <a:off x="5431521" y="2462498"/>
            <a:ext cx="843644" cy="277000"/>
          </a:xfrm>
          <a:prstGeom prst="rect">
            <a:avLst/>
          </a:prstGeom>
          <a:noFill/>
        </p:spPr>
        <p:txBody>
          <a:bodyPr wrap="square" rtlCol="0">
            <a:spAutoFit/>
          </a:bodyPr>
          <a:lstStyle/>
          <a:p>
            <a:pPr fontAlgn="ctr"/>
            <a:r>
              <a:rPr lang="en-US" altLang="zh-CN" sz="1200" dirty="0">
                <a:solidFill>
                  <a:prstClr val="black"/>
                </a:solidFill>
                <a:latin typeface="Huawei Sans" panose="020C0503030203020204" pitchFamily="34" charset="0"/>
              </a:rPr>
              <a:t>EDGE/RR</a:t>
            </a:r>
          </a:p>
        </p:txBody>
      </p:sp>
      <p:sp>
        <p:nvSpPr>
          <p:cNvPr id="105" name="TextBox 104">
            <a:extLst>
              <a:ext uri="{FF2B5EF4-FFF2-40B4-BE49-F238E27FC236}">
                <a16:creationId xmlns="" xmlns:a16="http://schemas.microsoft.com/office/drawing/2014/main" id="{F66ADEF1-F6F6-4BB2-BEE8-934F8FC0F526}"/>
              </a:ext>
            </a:extLst>
          </p:cNvPr>
          <p:cNvSpPr txBox="1"/>
          <p:nvPr/>
        </p:nvSpPr>
        <p:spPr bwMode="gray">
          <a:xfrm>
            <a:off x="6997067" y="2479772"/>
            <a:ext cx="843644" cy="277000"/>
          </a:xfrm>
          <a:prstGeom prst="rect">
            <a:avLst/>
          </a:prstGeom>
          <a:noFill/>
        </p:spPr>
        <p:txBody>
          <a:bodyPr wrap="square" rtlCol="0">
            <a:spAutoFit/>
          </a:bodyPr>
          <a:lstStyle/>
          <a:p>
            <a:pPr fontAlgn="ctr"/>
            <a:r>
              <a:rPr lang="en-US" altLang="zh-CN" sz="1200" dirty="0">
                <a:solidFill>
                  <a:prstClr val="black"/>
                </a:solidFill>
                <a:latin typeface="Huawei Sans" panose="020C0503030203020204" pitchFamily="34" charset="0"/>
              </a:rPr>
              <a:t>EDGE/RR</a:t>
            </a:r>
          </a:p>
        </p:txBody>
      </p:sp>
      <p:cxnSp>
        <p:nvCxnSpPr>
          <p:cNvPr id="106" name="Straight Connector 105">
            <a:extLst>
              <a:ext uri="{FF2B5EF4-FFF2-40B4-BE49-F238E27FC236}">
                <a16:creationId xmlns="" xmlns:a16="http://schemas.microsoft.com/office/drawing/2014/main" id="{8C83C753-077C-44FB-B4BF-1C6DCE84EEB3}"/>
              </a:ext>
            </a:extLst>
          </p:cNvPr>
          <p:cNvCxnSpPr>
            <a:stCxn id="82" idx="1"/>
            <a:endCxn id="81" idx="3"/>
          </p:cNvCxnSpPr>
          <p:nvPr/>
        </p:nvCxnSpPr>
        <p:spPr bwMode="gray">
          <a:xfrm flipH="1">
            <a:off x="6552352" y="2937864"/>
            <a:ext cx="86224" cy="76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09" name="Rectangular Callout 26">
            <a:extLst>
              <a:ext uri="{FF2B5EF4-FFF2-40B4-BE49-F238E27FC236}">
                <a16:creationId xmlns="" xmlns:a16="http://schemas.microsoft.com/office/drawing/2014/main" id="{6864FDCD-B8C6-487D-BD87-AE96E1D8E6A7}"/>
              </a:ext>
            </a:extLst>
          </p:cNvPr>
          <p:cNvSpPr/>
          <p:nvPr/>
        </p:nvSpPr>
        <p:spPr bwMode="gray">
          <a:xfrm>
            <a:off x="8937038" y="3002751"/>
            <a:ext cx="1011484" cy="488770"/>
          </a:xfrm>
          <a:prstGeom prst="wedgeRectCallout">
            <a:avLst>
              <a:gd name="adj1" fmla="val -41587"/>
              <a:gd name="adj2" fmla="val 7594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lumMod val="50000"/>
                </a:prstClr>
              </a:solidFill>
              <a:cs typeface="+mn-ea"/>
              <a:sym typeface="Huawei Sans" panose="020C0503030203020204" pitchFamily="34" charset="0"/>
            </a:endParaRPr>
          </a:p>
        </p:txBody>
      </p:sp>
      <p:pic>
        <p:nvPicPr>
          <p:cNvPr id="110" name="图片 14" descr="交换机.png">
            <a:extLst>
              <a:ext uri="{FF2B5EF4-FFF2-40B4-BE49-F238E27FC236}">
                <a16:creationId xmlns="" xmlns:a16="http://schemas.microsoft.com/office/drawing/2014/main" id="{E29FB87C-5190-46FC-BE63-72979510A3CB}"/>
              </a:ext>
            </a:extLst>
          </p:cNvPr>
          <p:cNvPicPr>
            <a:picLocks noChangeAspect="1"/>
          </p:cNvPicPr>
          <p:nvPr/>
        </p:nvPicPr>
        <p:blipFill>
          <a:blip r:embed="rId4"/>
          <a:stretch>
            <a:fillRect/>
          </a:stretch>
        </p:blipFill>
        <p:spPr bwMode="gray">
          <a:xfrm>
            <a:off x="4461842" y="2480462"/>
            <a:ext cx="579132" cy="473834"/>
          </a:xfrm>
          <a:prstGeom prst="rect">
            <a:avLst/>
          </a:prstGeom>
        </p:spPr>
      </p:pic>
      <p:cxnSp>
        <p:nvCxnSpPr>
          <p:cNvPr id="111" name="Straight Connector 110">
            <a:extLst>
              <a:ext uri="{FF2B5EF4-FFF2-40B4-BE49-F238E27FC236}">
                <a16:creationId xmlns="" xmlns:a16="http://schemas.microsoft.com/office/drawing/2014/main" id="{F249BBDC-1EA6-4CD5-9B3F-4E1CE9040A92}"/>
              </a:ext>
            </a:extLst>
          </p:cNvPr>
          <p:cNvCxnSpPr>
            <a:stCxn id="110" idx="2"/>
            <a:endCxn id="76" idx="0"/>
          </p:cNvCxnSpPr>
          <p:nvPr/>
        </p:nvCxnSpPr>
        <p:spPr bwMode="gray">
          <a:xfrm>
            <a:off x="4751408" y="2954296"/>
            <a:ext cx="887544" cy="96495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2" name="Rectangular Callout 26">
            <a:extLst>
              <a:ext uri="{FF2B5EF4-FFF2-40B4-BE49-F238E27FC236}">
                <a16:creationId xmlns="" xmlns:a16="http://schemas.microsoft.com/office/drawing/2014/main" id="{574741E5-D623-4918-9B97-55674F13F94E}"/>
              </a:ext>
            </a:extLst>
          </p:cNvPr>
          <p:cNvSpPr/>
          <p:nvPr/>
        </p:nvSpPr>
        <p:spPr bwMode="gray">
          <a:xfrm>
            <a:off x="3099712" y="2572020"/>
            <a:ext cx="1279678" cy="579572"/>
          </a:xfrm>
          <a:prstGeom prst="wedgeRectCallout">
            <a:avLst>
              <a:gd name="adj1" fmla="val 61082"/>
              <a:gd name="adj2" fmla="val -2857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lumMod val="50000"/>
                </a:prstClr>
              </a:solidFill>
              <a:cs typeface="+mn-ea"/>
              <a:sym typeface="Huawei Sans" panose="020C0503030203020204" pitchFamily="34" charset="0"/>
            </a:endParaRPr>
          </a:p>
        </p:txBody>
      </p:sp>
      <p:pic>
        <p:nvPicPr>
          <p:cNvPr id="113" name="图片 21">
            <a:extLst>
              <a:ext uri="{FF2B5EF4-FFF2-40B4-BE49-F238E27FC236}">
                <a16:creationId xmlns="" xmlns:a16="http://schemas.microsoft.com/office/drawing/2014/main" id="{2437AB42-A871-4BBE-B22E-6CC0AFA5D36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7473812" y="4423909"/>
            <a:ext cx="570546" cy="467188"/>
          </a:xfrm>
          <a:prstGeom prst="rect">
            <a:avLst/>
          </a:prstGeom>
        </p:spPr>
      </p:pic>
      <p:sp>
        <p:nvSpPr>
          <p:cNvPr id="114" name="TextBox 113">
            <a:extLst>
              <a:ext uri="{FF2B5EF4-FFF2-40B4-BE49-F238E27FC236}">
                <a16:creationId xmlns="" xmlns:a16="http://schemas.microsoft.com/office/drawing/2014/main" id="{C906B6DF-120B-43B1-B8D0-62F856B3AFF1}"/>
              </a:ext>
            </a:extLst>
          </p:cNvPr>
          <p:cNvSpPr txBox="1"/>
          <p:nvPr/>
        </p:nvSpPr>
        <p:spPr bwMode="gray">
          <a:xfrm>
            <a:off x="7987150" y="4588911"/>
            <a:ext cx="996228" cy="276999"/>
          </a:xfrm>
          <a:prstGeom prst="rect">
            <a:avLst/>
          </a:prstGeom>
          <a:noFill/>
        </p:spPr>
        <p:txBody>
          <a:bodyPr wrap="square" rtlCol="0">
            <a:spAutoFit/>
          </a:bodyPr>
          <a:lstStyle/>
          <a:p>
            <a:pPr fontAlgn="ctr"/>
            <a:r>
              <a:rPr lang="en-US" altLang="zh-CN" sz="1200" dirty="0">
                <a:solidFill>
                  <a:prstClr val="black"/>
                </a:solidFill>
                <a:latin typeface="Huawei Sans" panose="020C0503030203020204" pitchFamily="34" charset="0"/>
              </a:rPr>
              <a:t>NAT device</a:t>
            </a:r>
          </a:p>
        </p:txBody>
      </p:sp>
      <p:cxnSp>
        <p:nvCxnSpPr>
          <p:cNvPr id="116" name="Straight Connector 115">
            <a:extLst>
              <a:ext uri="{FF2B5EF4-FFF2-40B4-BE49-F238E27FC236}">
                <a16:creationId xmlns="" xmlns:a16="http://schemas.microsoft.com/office/drawing/2014/main" id="{C010B479-E2C2-4235-B374-6D16CB5EAABC}"/>
              </a:ext>
            </a:extLst>
          </p:cNvPr>
          <p:cNvCxnSpPr>
            <a:stCxn id="91" idx="1"/>
            <a:endCxn id="76" idx="8"/>
          </p:cNvCxnSpPr>
          <p:nvPr/>
        </p:nvCxnSpPr>
        <p:spPr bwMode="gray">
          <a:xfrm flipH="1">
            <a:off x="6381814" y="3612390"/>
            <a:ext cx="1972776" cy="845267"/>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8" name="TextBox 117">
            <a:extLst>
              <a:ext uri="{FF2B5EF4-FFF2-40B4-BE49-F238E27FC236}">
                <a16:creationId xmlns="" xmlns:a16="http://schemas.microsoft.com/office/drawing/2014/main" id="{6D4B5E6A-A027-4D05-9510-682B480A3565}"/>
              </a:ext>
            </a:extLst>
          </p:cNvPr>
          <p:cNvSpPr txBox="1"/>
          <p:nvPr/>
        </p:nvSpPr>
        <p:spPr bwMode="gray">
          <a:xfrm>
            <a:off x="4069402" y="2233500"/>
            <a:ext cx="1519610" cy="276999"/>
          </a:xfrm>
          <a:prstGeom prst="rect">
            <a:avLst/>
          </a:prstGeom>
          <a:noFill/>
        </p:spPr>
        <p:txBody>
          <a:bodyPr wrap="square" rtlCol="0">
            <a:spAutoFit/>
          </a:bodyPr>
          <a:lstStyle/>
          <a:p>
            <a:pPr fontAlgn="ctr"/>
            <a:r>
              <a:rPr lang="en-US" altLang="zh-CN" sz="1200" dirty="0">
                <a:solidFill>
                  <a:prstClr val="black"/>
                </a:solidFill>
                <a:latin typeface="Huawei Sans" panose="020C0503030203020204" pitchFamily="34" charset="0"/>
              </a:rPr>
              <a:t>iMaster NCE-WAN</a:t>
            </a:r>
          </a:p>
        </p:txBody>
      </p:sp>
      <p:sp>
        <p:nvSpPr>
          <p:cNvPr id="56" name="Rectangular Callout 26">
            <a:extLst>
              <a:ext uri="{FF2B5EF4-FFF2-40B4-BE49-F238E27FC236}">
                <a16:creationId xmlns="" xmlns:a16="http://schemas.microsoft.com/office/drawing/2014/main" id="{D2BF3506-173C-42C5-B234-F48EA8AC5CC6}"/>
              </a:ext>
            </a:extLst>
          </p:cNvPr>
          <p:cNvSpPr/>
          <p:nvPr/>
        </p:nvSpPr>
        <p:spPr bwMode="gray">
          <a:xfrm>
            <a:off x="7789230" y="2254487"/>
            <a:ext cx="1011484" cy="503360"/>
          </a:xfrm>
          <a:prstGeom prst="wedgeRectCallout">
            <a:avLst>
              <a:gd name="adj1" fmla="val -60421"/>
              <a:gd name="adj2" fmla="val 6837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lumMod val="50000"/>
                </a:prstClr>
              </a:solidFill>
              <a:cs typeface="+mn-ea"/>
              <a:sym typeface="Huawei Sans" panose="020C0503030203020204" pitchFamily="34" charset="0"/>
            </a:endParaRPr>
          </a:p>
        </p:txBody>
      </p:sp>
      <p:cxnSp>
        <p:nvCxnSpPr>
          <p:cNvPr id="53" name="Straight Connector 52">
            <a:extLst>
              <a:ext uri="{FF2B5EF4-FFF2-40B4-BE49-F238E27FC236}">
                <a16:creationId xmlns="" xmlns:a16="http://schemas.microsoft.com/office/drawing/2014/main" id="{0C53851E-5A0B-4D1C-959B-4CA337B482A4}"/>
              </a:ext>
            </a:extLst>
          </p:cNvPr>
          <p:cNvCxnSpPr>
            <a:stCxn id="76" idx="21"/>
            <a:endCxn id="52" idx="3"/>
          </p:cNvCxnSpPr>
          <p:nvPr/>
        </p:nvCxnSpPr>
        <p:spPr bwMode="gray">
          <a:xfrm flipH="1">
            <a:off x="4659485" y="4472007"/>
            <a:ext cx="500321" cy="17883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7" name="Freeform 159">
            <a:extLst>
              <a:ext uri="{FF2B5EF4-FFF2-40B4-BE49-F238E27FC236}">
                <a16:creationId xmlns="" xmlns:a16="http://schemas.microsoft.com/office/drawing/2014/main" id="{A0ADAE46-6C74-4BD6-8684-BE1C90CE4C77}"/>
              </a:ext>
            </a:extLst>
          </p:cNvPr>
          <p:cNvSpPr/>
          <p:nvPr/>
        </p:nvSpPr>
        <p:spPr bwMode="gray">
          <a:xfrm flipH="1">
            <a:off x="3206750" y="4222393"/>
            <a:ext cx="1222008" cy="788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altLang="zh-CN" sz="1200" dirty="0">
                <a:solidFill>
                  <a:prstClr val="black"/>
                </a:solidFill>
              </a:rPr>
              <a:t>MPLS</a:t>
            </a:r>
            <a:endParaRPr lang="en-US" sz="1200" dirty="0">
              <a:solidFill>
                <a:prstClr val="black"/>
              </a:solidFill>
            </a:endParaRPr>
          </a:p>
        </p:txBody>
      </p:sp>
      <p:pic>
        <p:nvPicPr>
          <p:cNvPr id="52" name="Picture 12" descr="E:\2016.01\1.12 扁平化图标\蓝色\AR-蓝色最新-40.png">
            <a:extLst>
              <a:ext uri="{FF2B5EF4-FFF2-40B4-BE49-F238E27FC236}">
                <a16:creationId xmlns="" xmlns:a16="http://schemas.microsoft.com/office/drawing/2014/main" id="{7900DCAD-1FA2-4866-83A8-AB36B2EC5A88}"/>
              </a:ext>
            </a:extLst>
          </p:cNvPr>
          <p:cNvPicPr>
            <a:picLocks noChangeAspect="1" noChangeArrowheads="1"/>
          </p:cNvPicPr>
          <p:nvPr/>
        </p:nvPicPr>
        <p:blipFill>
          <a:blip r:embed="rId3">
            <a:duotone>
              <a:schemeClr val="accent4">
                <a:shade val="45000"/>
                <a:satMod val="135000"/>
              </a:schemeClr>
              <a:prstClr val="white"/>
            </a:duotone>
          </a:blip>
          <a:stretch>
            <a:fillRect/>
          </a:stretch>
        </p:blipFill>
        <p:spPr bwMode="gray">
          <a:xfrm>
            <a:off x="4080355" y="4413928"/>
            <a:ext cx="579130" cy="473834"/>
          </a:xfrm>
          <a:prstGeom prst="rect">
            <a:avLst/>
          </a:prstGeom>
          <a:noFill/>
        </p:spPr>
      </p:pic>
      <p:cxnSp>
        <p:nvCxnSpPr>
          <p:cNvPr id="60" name="Straight Connector 59">
            <a:extLst>
              <a:ext uri="{FF2B5EF4-FFF2-40B4-BE49-F238E27FC236}">
                <a16:creationId xmlns="" xmlns:a16="http://schemas.microsoft.com/office/drawing/2014/main" id="{D12043B8-2F37-4C41-A8FA-04BA795BC655}"/>
              </a:ext>
            </a:extLst>
          </p:cNvPr>
          <p:cNvCxnSpPr>
            <a:stCxn id="57" idx="21"/>
            <a:endCxn id="58" idx="0"/>
          </p:cNvCxnSpPr>
          <p:nvPr/>
        </p:nvCxnSpPr>
        <p:spPr bwMode="gray">
          <a:xfrm flipH="1">
            <a:off x="2572639" y="4775146"/>
            <a:ext cx="634111" cy="300623"/>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4" name="Freeform 159">
            <a:extLst>
              <a:ext uri="{FF2B5EF4-FFF2-40B4-BE49-F238E27FC236}">
                <a16:creationId xmlns="" xmlns:a16="http://schemas.microsoft.com/office/drawing/2014/main" id="{59B9E1C4-157B-4678-BC95-6B59BD22C3E5}"/>
              </a:ext>
            </a:extLst>
          </p:cNvPr>
          <p:cNvSpPr/>
          <p:nvPr/>
        </p:nvSpPr>
        <p:spPr bwMode="gray">
          <a:xfrm flipH="1">
            <a:off x="1997914" y="5148879"/>
            <a:ext cx="1236906" cy="788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black"/>
              </a:solidFill>
            </a:endParaRPr>
          </a:p>
        </p:txBody>
      </p:sp>
      <p:pic>
        <p:nvPicPr>
          <p:cNvPr id="58" name="Picture 12" descr="E:\2016.01\1.12 扁平化图标\蓝色\AR-蓝色最新-40.png">
            <a:extLst>
              <a:ext uri="{FF2B5EF4-FFF2-40B4-BE49-F238E27FC236}">
                <a16:creationId xmlns="" xmlns:a16="http://schemas.microsoft.com/office/drawing/2014/main" id="{7077BBA6-E1FE-481D-AC70-08EA54F6408C}"/>
              </a:ext>
            </a:extLst>
          </p:cNvPr>
          <p:cNvPicPr>
            <a:picLocks noChangeAspect="1" noChangeArrowheads="1"/>
          </p:cNvPicPr>
          <p:nvPr/>
        </p:nvPicPr>
        <p:blipFill>
          <a:blip r:embed="rId3">
            <a:duotone>
              <a:schemeClr val="accent4">
                <a:shade val="45000"/>
                <a:satMod val="135000"/>
              </a:schemeClr>
              <a:prstClr val="white"/>
            </a:duotone>
          </a:blip>
          <a:stretch>
            <a:fillRect/>
          </a:stretch>
        </p:blipFill>
        <p:spPr bwMode="gray">
          <a:xfrm>
            <a:off x="2283074" y="5075769"/>
            <a:ext cx="579130" cy="473834"/>
          </a:xfrm>
          <a:prstGeom prst="rect">
            <a:avLst/>
          </a:prstGeom>
          <a:noFill/>
        </p:spPr>
      </p:pic>
      <p:sp>
        <p:nvSpPr>
          <p:cNvPr id="65" name="TextBox 64">
            <a:extLst>
              <a:ext uri="{FF2B5EF4-FFF2-40B4-BE49-F238E27FC236}">
                <a16:creationId xmlns="" xmlns:a16="http://schemas.microsoft.com/office/drawing/2014/main" id="{D2DD1CE2-A3FF-4BC9-BC8E-BDE9F5302FD7}"/>
              </a:ext>
            </a:extLst>
          </p:cNvPr>
          <p:cNvSpPr txBox="1"/>
          <p:nvPr/>
        </p:nvSpPr>
        <p:spPr bwMode="gray">
          <a:xfrm>
            <a:off x="4181039" y="4188718"/>
            <a:ext cx="497456" cy="277000"/>
          </a:xfrm>
          <a:prstGeom prst="rect">
            <a:avLst/>
          </a:prstGeom>
          <a:noFill/>
        </p:spPr>
        <p:txBody>
          <a:bodyPr wrap="square" rtlCol="0">
            <a:spAutoFit/>
          </a:bodyPr>
          <a:lstStyle/>
          <a:p>
            <a:pPr fontAlgn="ctr"/>
            <a:r>
              <a:rPr lang="en-US" altLang="zh-CN" sz="1200" dirty="0">
                <a:solidFill>
                  <a:prstClr val="black"/>
                </a:solidFill>
                <a:latin typeface="Huawei Sans" panose="020C0503030203020204" pitchFamily="34" charset="0"/>
              </a:rPr>
              <a:t>IWG</a:t>
            </a:r>
          </a:p>
        </p:txBody>
      </p:sp>
      <p:sp>
        <p:nvSpPr>
          <p:cNvPr id="66" name="Rectangular Callout 26">
            <a:extLst>
              <a:ext uri="{FF2B5EF4-FFF2-40B4-BE49-F238E27FC236}">
                <a16:creationId xmlns="" xmlns:a16="http://schemas.microsoft.com/office/drawing/2014/main" id="{B3A10DB9-9E5E-455A-968E-C5AD578B6479}"/>
              </a:ext>
            </a:extLst>
          </p:cNvPr>
          <p:cNvSpPr/>
          <p:nvPr/>
        </p:nvSpPr>
        <p:spPr bwMode="gray">
          <a:xfrm>
            <a:off x="3607323" y="4951462"/>
            <a:ext cx="1011484" cy="488770"/>
          </a:xfrm>
          <a:prstGeom prst="wedgeRectCallout">
            <a:avLst>
              <a:gd name="adj1" fmla="val 18712"/>
              <a:gd name="adj2" fmla="val -8055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lumMod val="50000"/>
                </a:prstClr>
              </a:solidFill>
              <a:cs typeface="+mn-ea"/>
              <a:sym typeface="Huawei Sans" panose="020C0503030203020204" pitchFamily="34" charset="0"/>
            </a:endParaRPr>
          </a:p>
        </p:txBody>
      </p:sp>
      <p:sp>
        <p:nvSpPr>
          <p:cNvPr id="59" name="Rectangular Callout 26">
            <a:extLst>
              <a:ext uri="{FF2B5EF4-FFF2-40B4-BE49-F238E27FC236}">
                <a16:creationId xmlns="" xmlns:a16="http://schemas.microsoft.com/office/drawing/2014/main" id="{1190601C-8DDD-46BB-9763-CF18C66D7475}"/>
              </a:ext>
            </a:extLst>
          </p:cNvPr>
          <p:cNvSpPr/>
          <p:nvPr/>
        </p:nvSpPr>
        <p:spPr bwMode="gray">
          <a:xfrm>
            <a:off x="8353781" y="4865185"/>
            <a:ext cx="919312" cy="488770"/>
          </a:xfrm>
          <a:prstGeom prst="wedgeRectCallout">
            <a:avLst>
              <a:gd name="adj1" fmla="val -65535"/>
              <a:gd name="adj2" fmla="val 3564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prstClr val="white">
                    <a:lumMod val="50000"/>
                  </a:prstClr>
                </a:solidFill>
                <a:cs typeface="+mn-ea"/>
                <a:sym typeface="Huawei Sans" panose="020C0503030203020204" pitchFamily="34" charset="0"/>
              </a:rPr>
              <a:t>Security design</a:t>
            </a:r>
          </a:p>
        </p:txBody>
      </p:sp>
      <p:sp>
        <p:nvSpPr>
          <p:cNvPr id="61" name="antivirus_139783">
            <a:extLst>
              <a:ext uri="{FF2B5EF4-FFF2-40B4-BE49-F238E27FC236}">
                <a16:creationId xmlns="" xmlns:a16="http://schemas.microsoft.com/office/drawing/2014/main" id="{87D79E76-A243-4C5A-9101-F63B28D26801}"/>
              </a:ext>
            </a:extLst>
          </p:cNvPr>
          <p:cNvSpPr>
            <a:spLocks noChangeAspect="1"/>
          </p:cNvSpPr>
          <p:nvPr/>
        </p:nvSpPr>
        <p:spPr bwMode="gray">
          <a:xfrm>
            <a:off x="7909270" y="5109114"/>
            <a:ext cx="288594" cy="375626"/>
          </a:xfrm>
          <a:custGeom>
            <a:avLst/>
            <a:gdLst>
              <a:gd name="connsiteX0" fmla="*/ 227062 w 466280"/>
              <a:gd name="connsiteY0" fmla="*/ 80509 h 606895"/>
              <a:gd name="connsiteX1" fmla="*/ 238458 w 466280"/>
              <a:gd name="connsiteY1" fmla="*/ 80509 h 606895"/>
              <a:gd name="connsiteX2" fmla="*/ 396487 w 466280"/>
              <a:gd name="connsiteY2" fmla="*/ 138155 h 606895"/>
              <a:gd name="connsiteX3" fmla="*/ 405604 w 466280"/>
              <a:gd name="connsiteY3" fmla="*/ 148016 h 606895"/>
              <a:gd name="connsiteX4" fmla="*/ 405604 w 466280"/>
              <a:gd name="connsiteY4" fmla="*/ 283790 h 606895"/>
              <a:gd name="connsiteX5" fmla="*/ 301518 w 466280"/>
              <a:gd name="connsiteY5" fmla="*/ 504517 h 606895"/>
              <a:gd name="connsiteX6" fmla="*/ 236939 w 466280"/>
              <a:gd name="connsiteY6" fmla="*/ 541684 h 606895"/>
              <a:gd name="connsiteX7" fmla="*/ 233140 w 466280"/>
              <a:gd name="connsiteY7" fmla="*/ 542442 h 606895"/>
              <a:gd name="connsiteX8" fmla="*/ 229341 w 466280"/>
              <a:gd name="connsiteY8" fmla="*/ 541684 h 606895"/>
              <a:gd name="connsiteX9" fmla="*/ 164762 w 466280"/>
              <a:gd name="connsiteY9" fmla="*/ 504517 h 606895"/>
              <a:gd name="connsiteX10" fmla="*/ 60676 w 466280"/>
              <a:gd name="connsiteY10" fmla="*/ 283790 h 606895"/>
              <a:gd name="connsiteX11" fmla="*/ 60676 w 466280"/>
              <a:gd name="connsiteY11" fmla="*/ 148016 h 606895"/>
              <a:gd name="connsiteX12" fmla="*/ 69793 w 466280"/>
              <a:gd name="connsiteY12" fmla="*/ 138155 h 606895"/>
              <a:gd name="connsiteX13" fmla="*/ 227062 w 466280"/>
              <a:gd name="connsiteY13" fmla="*/ 80509 h 606895"/>
              <a:gd name="connsiteX14" fmla="*/ 233140 w 466280"/>
              <a:gd name="connsiteY14" fmla="*/ 24457 h 606895"/>
              <a:gd name="connsiteX15" fmla="*/ 20504 w 466280"/>
              <a:gd name="connsiteY15" fmla="*/ 101054 h 606895"/>
              <a:gd name="connsiteX16" fmla="*/ 20504 w 466280"/>
              <a:gd name="connsiteY16" fmla="*/ 283824 h 606895"/>
              <a:gd name="connsiteX17" fmla="*/ 139732 w 466280"/>
              <a:gd name="connsiteY17" fmla="*/ 536365 h 606895"/>
              <a:gd name="connsiteX18" fmla="*/ 233140 w 466280"/>
              <a:gd name="connsiteY18" fmla="*/ 585660 h 606895"/>
              <a:gd name="connsiteX19" fmla="*/ 326548 w 466280"/>
              <a:gd name="connsiteY19" fmla="*/ 536365 h 606895"/>
              <a:gd name="connsiteX20" fmla="*/ 445776 w 466280"/>
              <a:gd name="connsiteY20" fmla="*/ 283824 h 606895"/>
              <a:gd name="connsiteX21" fmla="*/ 445776 w 466280"/>
              <a:gd name="connsiteY21" fmla="*/ 101054 h 606895"/>
              <a:gd name="connsiteX22" fmla="*/ 233140 w 466280"/>
              <a:gd name="connsiteY22" fmla="*/ 24457 h 606895"/>
              <a:gd name="connsiteX23" fmla="*/ 225546 w 466280"/>
              <a:gd name="connsiteY23" fmla="*/ 3981 h 606895"/>
              <a:gd name="connsiteX24" fmla="*/ 240734 w 466280"/>
              <a:gd name="connsiteY24" fmla="*/ 3981 h 606895"/>
              <a:gd name="connsiteX25" fmla="*/ 455648 w 466280"/>
              <a:gd name="connsiteY25" fmla="*/ 80577 h 606895"/>
              <a:gd name="connsiteX26" fmla="*/ 466280 w 466280"/>
              <a:gd name="connsiteY26" fmla="*/ 91195 h 606895"/>
              <a:gd name="connsiteX27" fmla="*/ 466280 w 466280"/>
              <a:gd name="connsiteY27" fmla="*/ 283824 h 606895"/>
              <a:gd name="connsiteX28" fmla="*/ 338698 w 466280"/>
              <a:gd name="connsiteY28" fmla="*/ 552292 h 606895"/>
              <a:gd name="connsiteX29" fmla="*/ 236178 w 466280"/>
              <a:gd name="connsiteY29" fmla="*/ 606137 h 606895"/>
              <a:gd name="connsiteX30" fmla="*/ 233140 w 466280"/>
              <a:gd name="connsiteY30" fmla="*/ 606895 h 606895"/>
              <a:gd name="connsiteX31" fmla="*/ 230102 w 466280"/>
              <a:gd name="connsiteY31" fmla="*/ 606137 h 606895"/>
              <a:gd name="connsiteX32" fmla="*/ 126822 w 466280"/>
              <a:gd name="connsiteY32" fmla="*/ 552292 h 606895"/>
              <a:gd name="connsiteX33" fmla="*/ 0 w 466280"/>
              <a:gd name="connsiteY33" fmla="*/ 283824 h 606895"/>
              <a:gd name="connsiteX34" fmla="*/ 0 w 466280"/>
              <a:gd name="connsiteY34" fmla="*/ 91195 h 606895"/>
              <a:gd name="connsiteX35" fmla="*/ 10632 w 466280"/>
              <a:gd name="connsiteY35" fmla="*/ 80577 h 606895"/>
              <a:gd name="connsiteX36" fmla="*/ 225546 w 466280"/>
              <a:gd name="connsiteY36" fmla="*/ 3981 h 606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66280" h="606895">
                <a:moveTo>
                  <a:pt x="227062" y="80509"/>
                </a:moveTo>
                <a:cubicBezTo>
                  <a:pt x="230861" y="78233"/>
                  <a:pt x="235419" y="78233"/>
                  <a:pt x="238458" y="80509"/>
                </a:cubicBezTo>
                <a:cubicBezTo>
                  <a:pt x="269608" y="101747"/>
                  <a:pt x="321271" y="128295"/>
                  <a:pt x="396487" y="138155"/>
                </a:cubicBezTo>
                <a:cubicBezTo>
                  <a:pt x="401805" y="138155"/>
                  <a:pt x="405604" y="142707"/>
                  <a:pt x="405604" y="148016"/>
                </a:cubicBezTo>
                <a:lnTo>
                  <a:pt x="405604" y="283790"/>
                </a:lnTo>
                <a:cubicBezTo>
                  <a:pt x="405604" y="371018"/>
                  <a:pt x="366097" y="453696"/>
                  <a:pt x="301518" y="504517"/>
                </a:cubicBezTo>
                <a:cubicBezTo>
                  <a:pt x="281004" y="520445"/>
                  <a:pt x="258972" y="533340"/>
                  <a:pt x="236939" y="541684"/>
                </a:cubicBezTo>
                <a:cubicBezTo>
                  <a:pt x="235419" y="542442"/>
                  <a:pt x="234660" y="542442"/>
                  <a:pt x="233140" y="542442"/>
                </a:cubicBezTo>
                <a:cubicBezTo>
                  <a:pt x="231620" y="542442"/>
                  <a:pt x="230861" y="542442"/>
                  <a:pt x="229341" y="541684"/>
                </a:cubicBezTo>
                <a:cubicBezTo>
                  <a:pt x="207308" y="533340"/>
                  <a:pt x="185276" y="520445"/>
                  <a:pt x="164762" y="504517"/>
                </a:cubicBezTo>
                <a:cubicBezTo>
                  <a:pt x="99423" y="453696"/>
                  <a:pt x="60676" y="371018"/>
                  <a:pt x="60676" y="283790"/>
                </a:cubicBezTo>
                <a:lnTo>
                  <a:pt x="60676" y="148016"/>
                </a:lnTo>
                <a:cubicBezTo>
                  <a:pt x="60676" y="142707"/>
                  <a:pt x="64475" y="138155"/>
                  <a:pt x="69793" y="138155"/>
                </a:cubicBezTo>
                <a:cubicBezTo>
                  <a:pt x="145009" y="128295"/>
                  <a:pt x="196672" y="101747"/>
                  <a:pt x="227062" y="80509"/>
                </a:cubicBezTo>
                <a:close/>
                <a:moveTo>
                  <a:pt x="233140" y="24457"/>
                </a:moveTo>
                <a:cubicBezTo>
                  <a:pt x="211117" y="45692"/>
                  <a:pt x="144289" y="98020"/>
                  <a:pt x="20504" y="101054"/>
                </a:cubicBezTo>
                <a:lnTo>
                  <a:pt x="20504" y="283824"/>
                </a:lnTo>
                <a:cubicBezTo>
                  <a:pt x="20504" y="383172"/>
                  <a:pt x="65310" y="477970"/>
                  <a:pt x="139732" y="536365"/>
                </a:cubicBezTo>
                <a:cubicBezTo>
                  <a:pt x="168590" y="559117"/>
                  <a:pt x="200485" y="575801"/>
                  <a:pt x="233140" y="585660"/>
                </a:cubicBezTo>
                <a:cubicBezTo>
                  <a:pt x="265795" y="575801"/>
                  <a:pt x="296931" y="559117"/>
                  <a:pt x="326548" y="536365"/>
                </a:cubicBezTo>
                <a:cubicBezTo>
                  <a:pt x="400970" y="477970"/>
                  <a:pt x="445776" y="383172"/>
                  <a:pt x="445776" y="283824"/>
                </a:cubicBezTo>
                <a:lnTo>
                  <a:pt x="445776" y="101054"/>
                </a:lnTo>
                <a:cubicBezTo>
                  <a:pt x="321991" y="98020"/>
                  <a:pt x="254404" y="45692"/>
                  <a:pt x="233140" y="24457"/>
                </a:cubicBezTo>
                <a:close/>
                <a:moveTo>
                  <a:pt x="225546" y="3981"/>
                </a:moveTo>
                <a:cubicBezTo>
                  <a:pt x="229343" y="-1328"/>
                  <a:pt x="236937" y="-1328"/>
                  <a:pt x="240734" y="3981"/>
                </a:cubicBezTo>
                <a:cubicBezTo>
                  <a:pt x="241494" y="4739"/>
                  <a:pt x="307563" y="80577"/>
                  <a:pt x="455648" y="80577"/>
                </a:cubicBezTo>
                <a:cubicBezTo>
                  <a:pt x="461724" y="80577"/>
                  <a:pt x="466280" y="85128"/>
                  <a:pt x="466280" y="91195"/>
                </a:cubicBezTo>
                <a:lnTo>
                  <a:pt x="466280" y="283824"/>
                </a:lnTo>
                <a:cubicBezTo>
                  <a:pt x="466280" y="389239"/>
                  <a:pt x="418437" y="490104"/>
                  <a:pt x="338698" y="552292"/>
                </a:cubicBezTo>
                <a:cubicBezTo>
                  <a:pt x="306803" y="577318"/>
                  <a:pt x="271870" y="595519"/>
                  <a:pt x="236178" y="606137"/>
                </a:cubicBezTo>
                <a:cubicBezTo>
                  <a:pt x="234659" y="606895"/>
                  <a:pt x="233899" y="606895"/>
                  <a:pt x="233140" y="606895"/>
                </a:cubicBezTo>
                <a:cubicBezTo>
                  <a:pt x="232381" y="606895"/>
                  <a:pt x="230862" y="606895"/>
                  <a:pt x="230102" y="606137"/>
                </a:cubicBezTo>
                <a:cubicBezTo>
                  <a:pt x="193650" y="595519"/>
                  <a:pt x="159477" y="577318"/>
                  <a:pt x="126822" y="552292"/>
                </a:cubicBezTo>
                <a:cubicBezTo>
                  <a:pt x="47843" y="490104"/>
                  <a:pt x="0" y="389239"/>
                  <a:pt x="0" y="283824"/>
                </a:cubicBezTo>
                <a:lnTo>
                  <a:pt x="0" y="91195"/>
                </a:lnTo>
                <a:cubicBezTo>
                  <a:pt x="0" y="85128"/>
                  <a:pt x="4556" y="80577"/>
                  <a:pt x="10632" y="80577"/>
                </a:cubicBezTo>
                <a:cubicBezTo>
                  <a:pt x="158717" y="80577"/>
                  <a:pt x="224786" y="4739"/>
                  <a:pt x="225546" y="3981"/>
                </a:cubicBezTo>
                <a:close/>
              </a:path>
            </a:pathLst>
          </a:custGeom>
          <a:solidFill>
            <a:srgbClr val="56C4D2"/>
          </a:solidFill>
          <a:ln>
            <a:noFill/>
          </a:ln>
        </p:spPr>
        <p:txBody>
          <a:bodyPr/>
          <a:lstStyle/>
          <a:p>
            <a:pPr fontAlgn="ct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4" name="矩形 3"/>
          <p:cNvSpPr/>
          <p:nvPr/>
        </p:nvSpPr>
        <p:spPr bwMode="gray">
          <a:xfrm>
            <a:off x="2144280" y="5500478"/>
            <a:ext cx="976540" cy="276999"/>
          </a:xfrm>
          <a:prstGeom prst="rect">
            <a:avLst/>
          </a:prstGeom>
        </p:spPr>
        <p:txBody>
          <a:bodyPr wrap="square">
            <a:spAutoFit/>
          </a:bodyPr>
          <a:lstStyle/>
          <a:p>
            <a:pPr algn="ctr" fontAlgn="ctr"/>
            <a:r>
              <a:rPr lang="en-US" altLang="zh-CN" sz="1200" dirty="0">
                <a:solidFill>
                  <a:prstClr val="black"/>
                </a:solidFill>
                <a:latin typeface="Huawei Sans" panose="020C0503030203020204" pitchFamily="34" charset="0"/>
              </a:rPr>
              <a:t>Legacy site</a:t>
            </a:r>
          </a:p>
        </p:txBody>
      </p:sp>
      <p:sp>
        <p:nvSpPr>
          <p:cNvPr id="6" name="矩形 5"/>
          <p:cNvSpPr/>
          <p:nvPr/>
        </p:nvSpPr>
        <p:spPr bwMode="gray">
          <a:xfrm>
            <a:off x="3499815" y="4971507"/>
            <a:ext cx="1228472" cy="461665"/>
          </a:xfrm>
          <a:prstGeom prst="rect">
            <a:avLst/>
          </a:prstGeom>
        </p:spPr>
        <p:txBody>
          <a:bodyPr wrap="square">
            <a:spAutoFit/>
          </a:bodyPr>
          <a:lstStyle/>
          <a:p>
            <a:pPr algn="ctr" fontAlgn="ctr"/>
            <a:r>
              <a:rPr lang="en-US" altLang="zh-CN" sz="1200" dirty="0">
                <a:solidFill>
                  <a:prstClr val="white">
                    <a:lumMod val="50000"/>
                  </a:prstClr>
                </a:solidFill>
                <a:latin typeface="Huawei Sans" panose="020C0503030203020204" pitchFamily="34" charset="0"/>
                <a:cs typeface="+mn-ea"/>
                <a:sym typeface="Huawei Sans" panose="020C0503030203020204" pitchFamily="34" charset="0"/>
              </a:rPr>
              <a:t>Site reliability design</a:t>
            </a:r>
          </a:p>
        </p:txBody>
      </p:sp>
      <p:sp>
        <p:nvSpPr>
          <p:cNvPr id="8" name="矩形 7"/>
          <p:cNvSpPr/>
          <p:nvPr/>
        </p:nvSpPr>
        <p:spPr bwMode="gray">
          <a:xfrm>
            <a:off x="3047519" y="2608003"/>
            <a:ext cx="1394832" cy="461668"/>
          </a:xfrm>
          <a:prstGeom prst="rect">
            <a:avLst/>
          </a:prstGeom>
        </p:spPr>
        <p:txBody>
          <a:bodyPr wrap="square">
            <a:spAutoFit/>
          </a:bodyPr>
          <a:lstStyle/>
          <a:p>
            <a:pPr algn="ctr" fontAlgn="ctr"/>
            <a:r>
              <a:rPr lang="en-US" altLang="zh-CN" sz="1200" dirty="0">
                <a:solidFill>
                  <a:prstClr val="white">
                    <a:lumMod val="50000"/>
                  </a:prstClr>
                </a:solidFill>
                <a:latin typeface="Huawei Sans" panose="020C0503030203020204" pitchFamily="34" charset="0"/>
                <a:cs typeface="+mn-ea"/>
                <a:sym typeface="Huawei Sans" panose="020C0503030203020204" pitchFamily="34" charset="0"/>
              </a:rPr>
              <a:t>Controller reliability design</a:t>
            </a:r>
          </a:p>
        </p:txBody>
      </p:sp>
      <p:sp>
        <p:nvSpPr>
          <p:cNvPr id="67" name="矩形 66"/>
          <p:cNvSpPr/>
          <p:nvPr/>
        </p:nvSpPr>
        <p:spPr bwMode="gray">
          <a:xfrm>
            <a:off x="7714525" y="2275796"/>
            <a:ext cx="1189476" cy="461665"/>
          </a:xfrm>
          <a:prstGeom prst="rect">
            <a:avLst/>
          </a:prstGeom>
        </p:spPr>
        <p:txBody>
          <a:bodyPr wrap="square">
            <a:spAutoFit/>
          </a:bodyPr>
          <a:lstStyle/>
          <a:p>
            <a:pPr algn="ctr" fontAlgn="ctr"/>
            <a:r>
              <a:rPr lang="en-US" altLang="zh-CN" sz="1200" dirty="0">
                <a:solidFill>
                  <a:prstClr val="white">
                    <a:lumMod val="50000"/>
                  </a:prstClr>
                </a:solidFill>
                <a:latin typeface="Huawei Sans" panose="020C0503030203020204" pitchFamily="34" charset="0"/>
                <a:cs typeface="+mn-ea"/>
                <a:sym typeface="Huawei Sans" panose="020C0503030203020204" pitchFamily="34" charset="0"/>
              </a:rPr>
              <a:t>Site reliability design</a:t>
            </a:r>
          </a:p>
        </p:txBody>
      </p:sp>
      <p:sp>
        <p:nvSpPr>
          <p:cNvPr id="68" name="矩形 67"/>
          <p:cNvSpPr/>
          <p:nvPr/>
        </p:nvSpPr>
        <p:spPr bwMode="gray">
          <a:xfrm>
            <a:off x="8845996" y="3016303"/>
            <a:ext cx="1189476" cy="461665"/>
          </a:xfrm>
          <a:prstGeom prst="rect">
            <a:avLst/>
          </a:prstGeom>
        </p:spPr>
        <p:txBody>
          <a:bodyPr wrap="square">
            <a:spAutoFit/>
          </a:bodyPr>
          <a:lstStyle/>
          <a:p>
            <a:pPr algn="ctr" fontAlgn="ctr"/>
            <a:r>
              <a:rPr lang="en-US" altLang="zh-CN" sz="1200" dirty="0">
                <a:solidFill>
                  <a:prstClr val="white">
                    <a:lumMod val="50000"/>
                  </a:prstClr>
                </a:solidFill>
                <a:latin typeface="Huawei Sans" panose="020C0503030203020204" pitchFamily="34" charset="0"/>
                <a:cs typeface="+mn-ea"/>
                <a:sym typeface="Huawei Sans" panose="020C0503030203020204" pitchFamily="34" charset="0"/>
              </a:rPr>
              <a:t>Site reliability design</a:t>
            </a:r>
          </a:p>
        </p:txBody>
      </p:sp>
    </p:spTree>
    <p:extLst>
      <p:ext uri="{BB962C8B-B14F-4D97-AF65-F5344CB8AC3E}">
        <p14:creationId xmlns:p14="http://schemas.microsoft.com/office/powerpoint/2010/main" val="2563306658"/>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D332A32D-DD3E-40B2-8DF4-1B711544535B}"/>
              </a:ext>
            </a:extLst>
          </p:cNvPr>
          <p:cNvSpPr>
            <a:spLocks noGrp="1"/>
          </p:cNvSpPr>
          <p:nvPr>
            <p:ph type="title"/>
          </p:nvPr>
        </p:nvSpPr>
        <p:spPr bwMode="gray"/>
        <p:txBody>
          <a:bodyPr/>
          <a:lstStyle/>
          <a:p>
            <a:r>
              <a:rPr lang="en-US" altLang="zh-CN" dirty="0">
                <a:sym typeface="微软雅黑" panose="020B0503020204020204" pitchFamily="34" charset="-122"/>
              </a:rPr>
              <a:t>Reliability and Security Design Process for Huawei SD-WAN Solution</a:t>
            </a:r>
            <a:endParaRPr lang="en-US" altLang="en-US" dirty="0"/>
          </a:p>
        </p:txBody>
      </p:sp>
      <p:sp>
        <p:nvSpPr>
          <p:cNvPr id="54" name="圆角矩形 3">
            <a:extLst>
              <a:ext uri="{FF2B5EF4-FFF2-40B4-BE49-F238E27FC236}">
                <a16:creationId xmlns="" xmlns:a16="http://schemas.microsoft.com/office/drawing/2014/main" id="{DEAD9CEE-D1D6-4DA8-95DD-F7EC03301FA9}"/>
              </a:ext>
            </a:extLst>
          </p:cNvPr>
          <p:cNvSpPr/>
          <p:nvPr/>
        </p:nvSpPr>
        <p:spPr bwMode="gray">
          <a:xfrm>
            <a:off x="1657747" y="1714690"/>
            <a:ext cx="2789367" cy="364249"/>
          </a:xfrm>
          <a:prstGeom prst="roundRect">
            <a:avLst/>
          </a:prstGeom>
          <a:solidFill>
            <a:srgbClr val="56C4D2"/>
          </a:solidFill>
          <a:ln>
            <a:solidFill>
              <a:srgbClr val="30B5C5"/>
            </a:solidFill>
          </a:ln>
        </p:spPr>
        <p:txBody>
          <a:bodyPr wrap="square" rtlCol="0" anchor="ctr" anchorCtr="0">
            <a:noAutofit/>
          </a:bodyPr>
          <a:lstStyle/>
          <a:p>
            <a:pPr algn="ctr" fontAlgn="ctr"/>
            <a:r>
              <a:rPr lang="en-US" altLang="zh-CN" sz="1400" b="1" dirty="0">
                <a:solidFill>
                  <a:prstClr val="white"/>
                </a:solidFill>
                <a:latin typeface="Huawei Sans" panose="020C0503030203020204" pitchFamily="34" charset="0"/>
                <a:sym typeface="Huawei Sans" panose="020C0503030203020204" pitchFamily="34" charset="0"/>
              </a:rPr>
              <a:t>1. Site reliability design</a:t>
            </a:r>
          </a:p>
        </p:txBody>
      </p:sp>
      <p:sp>
        <p:nvSpPr>
          <p:cNvPr id="55" name="圆角矩形 4">
            <a:extLst>
              <a:ext uri="{FF2B5EF4-FFF2-40B4-BE49-F238E27FC236}">
                <a16:creationId xmlns="" xmlns:a16="http://schemas.microsoft.com/office/drawing/2014/main" id="{6D7F9A07-B0A6-42D5-9A44-CDE248F9F23F}"/>
              </a:ext>
            </a:extLst>
          </p:cNvPr>
          <p:cNvSpPr/>
          <p:nvPr/>
        </p:nvSpPr>
        <p:spPr bwMode="gray">
          <a:xfrm>
            <a:off x="1657747" y="2205517"/>
            <a:ext cx="2789367" cy="2137884"/>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dirty="0">
              <a:solidFill>
                <a:prstClr val="black">
                  <a:lumMod val="75000"/>
                  <a:lumOff val="25000"/>
                </a:prstClr>
              </a:solidFill>
              <a:sym typeface="Huawei Sans" panose="020C0503030203020204" pitchFamily="34" charset="0"/>
            </a:endParaRPr>
          </a:p>
        </p:txBody>
      </p:sp>
      <p:sp>
        <p:nvSpPr>
          <p:cNvPr id="59" name="圆角矩形 9">
            <a:extLst>
              <a:ext uri="{FF2B5EF4-FFF2-40B4-BE49-F238E27FC236}">
                <a16:creationId xmlns="" xmlns:a16="http://schemas.microsoft.com/office/drawing/2014/main" id="{A7899219-7ED3-49C4-863D-58FEDD37D4CB}"/>
              </a:ext>
            </a:extLst>
          </p:cNvPr>
          <p:cNvSpPr/>
          <p:nvPr/>
        </p:nvSpPr>
        <p:spPr bwMode="gray">
          <a:xfrm>
            <a:off x="4701316" y="1714690"/>
            <a:ext cx="2789367" cy="364249"/>
          </a:xfrm>
          <a:prstGeom prst="roundRect">
            <a:avLst/>
          </a:prstGeom>
          <a:solidFill>
            <a:srgbClr val="56C4D2"/>
          </a:solidFill>
          <a:ln>
            <a:solidFill>
              <a:srgbClr val="30B5C5"/>
            </a:solidFill>
          </a:ln>
        </p:spPr>
        <p:txBody>
          <a:bodyPr wrap="square" rtlCol="0" anchor="ctr" anchorCtr="0">
            <a:noAutofit/>
          </a:bodyPr>
          <a:lstStyle/>
          <a:p>
            <a:pPr algn="ctr" fontAlgn="ctr"/>
            <a:r>
              <a:rPr lang="en-US" altLang="zh-CN" sz="1400" b="1" dirty="0">
                <a:solidFill>
                  <a:prstClr val="white"/>
                </a:solidFill>
                <a:latin typeface="Huawei Sans" panose="020C0503030203020204" pitchFamily="34" charset="0"/>
                <a:sym typeface="Huawei Sans" panose="020C0503030203020204" pitchFamily="34" charset="0"/>
              </a:rPr>
              <a:t>2. Controller reliability design</a:t>
            </a:r>
          </a:p>
        </p:txBody>
      </p:sp>
      <p:sp>
        <p:nvSpPr>
          <p:cNvPr id="60" name="圆角矩形 10">
            <a:extLst>
              <a:ext uri="{FF2B5EF4-FFF2-40B4-BE49-F238E27FC236}">
                <a16:creationId xmlns="" xmlns:a16="http://schemas.microsoft.com/office/drawing/2014/main" id="{115E57CB-5B8A-4EF1-9370-F4127B83CC4E}"/>
              </a:ext>
            </a:extLst>
          </p:cNvPr>
          <p:cNvSpPr/>
          <p:nvPr/>
        </p:nvSpPr>
        <p:spPr bwMode="gray">
          <a:xfrm>
            <a:off x="4701316" y="2205517"/>
            <a:ext cx="2789367" cy="2137883"/>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dirty="0">
              <a:solidFill>
                <a:prstClr val="black">
                  <a:lumMod val="75000"/>
                  <a:lumOff val="25000"/>
                </a:prstClr>
              </a:solidFill>
              <a:sym typeface="Huawei Sans" panose="020C0503030203020204" pitchFamily="34" charset="0"/>
            </a:endParaRPr>
          </a:p>
        </p:txBody>
      </p:sp>
      <p:sp>
        <p:nvSpPr>
          <p:cNvPr id="64" name="圆角矩形 6">
            <a:extLst>
              <a:ext uri="{FF2B5EF4-FFF2-40B4-BE49-F238E27FC236}">
                <a16:creationId xmlns="" xmlns:a16="http://schemas.microsoft.com/office/drawing/2014/main" id="{F889FB25-1A64-4A9B-AF27-BF8B1217A87C}"/>
              </a:ext>
            </a:extLst>
          </p:cNvPr>
          <p:cNvSpPr/>
          <p:nvPr/>
        </p:nvSpPr>
        <p:spPr bwMode="gray">
          <a:xfrm>
            <a:off x="4919285" y="2360212"/>
            <a:ext cx="2366130" cy="432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altLang="zh-CN" sz="1400" dirty="0">
                <a:solidFill>
                  <a:srgbClr val="30B5C5"/>
                </a:solidFill>
                <a:sym typeface="Huawei Sans" panose="020C0503030203020204" pitchFamily="34" charset="0"/>
              </a:rPr>
              <a:t>Controller deployment reliability design</a:t>
            </a:r>
          </a:p>
        </p:txBody>
      </p:sp>
      <p:sp>
        <p:nvSpPr>
          <p:cNvPr id="66" name="圆角矩形 11">
            <a:extLst>
              <a:ext uri="{FF2B5EF4-FFF2-40B4-BE49-F238E27FC236}">
                <a16:creationId xmlns="" xmlns:a16="http://schemas.microsoft.com/office/drawing/2014/main" id="{575506A2-51D7-43F4-A567-E0201D70ECE9}"/>
              </a:ext>
            </a:extLst>
          </p:cNvPr>
          <p:cNvSpPr/>
          <p:nvPr/>
        </p:nvSpPr>
        <p:spPr bwMode="gray">
          <a:xfrm>
            <a:off x="4919285" y="2979431"/>
            <a:ext cx="2366130" cy="432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altLang="zh-CN" sz="1400" dirty="0">
                <a:solidFill>
                  <a:srgbClr val="30B5C5"/>
                </a:solidFill>
                <a:sym typeface="Huawei Sans" panose="020C0503030203020204" pitchFamily="34" charset="0"/>
              </a:rPr>
              <a:t>Controller networking reliability design</a:t>
            </a:r>
          </a:p>
        </p:txBody>
      </p:sp>
      <p:sp>
        <p:nvSpPr>
          <p:cNvPr id="67" name="圆角矩形 6">
            <a:extLst>
              <a:ext uri="{FF2B5EF4-FFF2-40B4-BE49-F238E27FC236}">
                <a16:creationId xmlns="" xmlns:a16="http://schemas.microsoft.com/office/drawing/2014/main" id="{36CADD81-F1B6-4089-A809-4F65FF923E38}"/>
              </a:ext>
            </a:extLst>
          </p:cNvPr>
          <p:cNvSpPr/>
          <p:nvPr/>
        </p:nvSpPr>
        <p:spPr bwMode="gray">
          <a:xfrm>
            <a:off x="1855358" y="2360212"/>
            <a:ext cx="2366130" cy="432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altLang="zh-CN" sz="1400" dirty="0">
                <a:solidFill>
                  <a:srgbClr val="30B5C5"/>
                </a:solidFill>
                <a:sym typeface="Huawei Sans" panose="020C0503030203020204" pitchFamily="34" charset="0"/>
              </a:rPr>
              <a:t>Hub site reliability design</a:t>
            </a:r>
          </a:p>
        </p:txBody>
      </p:sp>
      <p:sp>
        <p:nvSpPr>
          <p:cNvPr id="117" name="圆角矩形 6">
            <a:extLst>
              <a:ext uri="{FF2B5EF4-FFF2-40B4-BE49-F238E27FC236}">
                <a16:creationId xmlns="" xmlns:a16="http://schemas.microsoft.com/office/drawing/2014/main" id="{17726A2F-0B04-4BF8-A371-F1E7E66618A1}"/>
              </a:ext>
            </a:extLst>
          </p:cNvPr>
          <p:cNvSpPr/>
          <p:nvPr/>
        </p:nvSpPr>
        <p:spPr bwMode="gray">
          <a:xfrm>
            <a:off x="1855358" y="2979431"/>
            <a:ext cx="2366130" cy="432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altLang="zh-CN" sz="1400" dirty="0">
                <a:solidFill>
                  <a:srgbClr val="30B5C5"/>
                </a:solidFill>
                <a:sym typeface="Huawei Sans" panose="020C0503030203020204" pitchFamily="34" charset="0"/>
              </a:rPr>
              <a:t>RR site reliability design</a:t>
            </a:r>
          </a:p>
        </p:txBody>
      </p:sp>
      <p:sp>
        <p:nvSpPr>
          <p:cNvPr id="119" name="圆角矩形 6">
            <a:extLst>
              <a:ext uri="{FF2B5EF4-FFF2-40B4-BE49-F238E27FC236}">
                <a16:creationId xmlns="" xmlns:a16="http://schemas.microsoft.com/office/drawing/2014/main" id="{1DF45903-610C-4CFD-B651-48ED271F549A}"/>
              </a:ext>
            </a:extLst>
          </p:cNvPr>
          <p:cNvSpPr/>
          <p:nvPr/>
        </p:nvSpPr>
        <p:spPr bwMode="gray">
          <a:xfrm>
            <a:off x="1855358" y="3598649"/>
            <a:ext cx="2366130" cy="432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altLang="zh-CN" sz="1400" dirty="0">
                <a:solidFill>
                  <a:srgbClr val="30B5C5"/>
                </a:solidFill>
                <a:sym typeface="Huawei Sans" panose="020C0503030203020204" pitchFamily="34" charset="0"/>
              </a:rPr>
              <a:t>IWG site reliability design</a:t>
            </a:r>
          </a:p>
        </p:txBody>
      </p:sp>
      <p:sp>
        <p:nvSpPr>
          <p:cNvPr id="12" name="圆角矩形 9">
            <a:extLst>
              <a:ext uri="{FF2B5EF4-FFF2-40B4-BE49-F238E27FC236}">
                <a16:creationId xmlns="" xmlns:a16="http://schemas.microsoft.com/office/drawing/2014/main" id="{25B7DDE5-9F82-4F09-9223-AD2555960AB0}"/>
              </a:ext>
            </a:extLst>
          </p:cNvPr>
          <p:cNvSpPr/>
          <p:nvPr/>
        </p:nvSpPr>
        <p:spPr bwMode="gray">
          <a:xfrm>
            <a:off x="7708652" y="1714691"/>
            <a:ext cx="2789367" cy="364249"/>
          </a:xfrm>
          <a:prstGeom prst="roundRect">
            <a:avLst/>
          </a:prstGeom>
          <a:solidFill>
            <a:srgbClr val="56C4D2"/>
          </a:solidFill>
          <a:ln>
            <a:solidFill>
              <a:srgbClr val="30B5C5"/>
            </a:solidFill>
          </a:ln>
        </p:spPr>
        <p:txBody>
          <a:bodyPr wrap="square" rtlCol="0" anchor="ctr" anchorCtr="0">
            <a:noAutofit/>
          </a:bodyPr>
          <a:lstStyle/>
          <a:p>
            <a:pPr algn="ctr" fontAlgn="ctr"/>
            <a:r>
              <a:rPr lang="en-US" altLang="zh-CN" sz="1400" b="1" dirty="0">
                <a:solidFill>
                  <a:prstClr val="white"/>
                </a:solidFill>
                <a:latin typeface="Huawei Sans" panose="020C0503030203020204" pitchFamily="34" charset="0"/>
                <a:sym typeface="Huawei Sans" panose="020C0503030203020204" pitchFamily="34" charset="0"/>
              </a:rPr>
              <a:t>3. Security design</a:t>
            </a:r>
          </a:p>
        </p:txBody>
      </p:sp>
      <p:sp>
        <p:nvSpPr>
          <p:cNvPr id="13" name="圆角矩形 10">
            <a:extLst>
              <a:ext uri="{FF2B5EF4-FFF2-40B4-BE49-F238E27FC236}">
                <a16:creationId xmlns="" xmlns:a16="http://schemas.microsoft.com/office/drawing/2014/main" id="{B6C50FBB-D580-4CAB-A0CE-9F444A65BFE9}"/>
              </a:ext>
            </a:extLst>
          </p:cNvPr>
          <p:cNvSpPr/>
          <p:nvPr/>
        </p:nvSpPr>
        <p:spPr bwMode="gray">
          <a:xfrm>
            <a:off x="7708652" y="2205518"/>
            <a:ext cx="2789367" cy="2137883"/>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dirty="0">
              <a:solidFill>
                <a:prstClr val="black">
                  <a:lumMod val="75000"/>
                  <a:lumOff val="25000"/>
                </a:prstClr>
              </a:solidFill>
              <a:sym typeface="Huawei Sans" panose="020C0503030203020204" pitchFamily="34" charset="0"/>
            </a:endParaRPr>
          </a:p>
        </p:txBody>
      </p:sp>
      <p:sp>
        <p:nvSpPr>
          <p:cNvPr id="14" name="圆角矩形 6">
            <a:extLst>
              <a:ext uri="{FF2B5EF4-FFF2-40B4-BE49-F238E27FC236}">
                <a16:creationId xmlns="" xmlns:a16="http://schemas.microsoft.com/office/drawing/2014/main" id="{4CF190BB-6CCE-4DEA-B400-3361668FE3A4}"/>
              </a:ext>
            </a:extLst>
          </p:cNvPr>
          <p:cNvSpPr/>
          <p:nvPr/>
        </p:nvSpPr>
        <p:spPr bwMode="gray">
          <a:xfrm>
            <a:off x="7926621" y="2360213"/>
            <a:ext cx="2366130" cy="432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altLang="zh-CN" sz="1400" dirty="0">
                <a:solidFill>
                  <a:srgbClr val="30B5C5"/>
                </a:solidFill>
                <a:sym typeface="Huawei Sans" panose="020C0503030203020204" pitchFamily="34" charset="0"/>
              </a:rPr>
              <a:t>System security design</a:t>
            </a:r>
          </a:p>
        </p:txBody>
      </p:sp>
      <p:sp>
        <p:nvSpPr>
          <p:cNvPr id="15" name="圆角矩形 11">
            <a:extLst>
              <a:ext uri="{FF2B5EF4-FFF2-40B4-BE49-F238E27FC236}">
                <a16:creationId xmlns="" xmlns:a16="http://schemas.microsoft.com/office/drawing/2014/main" id="{42010BC2-B18B-4283-92A8-7A499920EA61}"/>
              </a:ext>
            </a:extLst>
          </p:cNvPr>
          <p:cNvSpPr/>
          <p:nvPr/>
        </p:nvSpPr>
        <p:spPr bwMode="gray">
          <a:xfrm>
            <a:off x="7926621" y="2979431"/>
            <a:ext cx="2366130" cy="432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altLang="zh-CN" sz="1400" dirty="0">
                <a:solidFill>
                  <a:srgbClr val="30B5C5"/>
                </a:solidFill>
                <a:sym typeface="Huawei Sans" panose="020C0503030203020204" pitchFamily="34" charset="0"/>
              </a:rPr>
              <a:t>Service security design</a:t>
            </a:r>
          </a:p>
        </p:txBody>
      </p:sp>
    </p:spTree>
    <p:extLst>
      <p:ext uri="{BB962C8B-B14F-4D97-AF65-F5344CB8AC3E}">
        <p14:creationId xmlns:p14="http://schemas.microsoft.com/office/powerpoint/2010/main" val="453961972"/>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1019175" y="1844675"/>
            <a:ext cx="10153650" cy="4068811"/>
          </a:xfrm>
        </p:spPr>
        <p:txBody>
          <a:bodyPr/>
          <a:lstStyle/>
          <a:p>
            <a:r>
              <a:rPr lang="en-US" altLang="zh-CN" sz="1800" dirty="0">
                <a:solidFill>
                  <a:schemeClr val="bg1">
                    <a:lumMod val="50000"/>
                  </a:schemeClr>
                </a:solidFill>
              </a:rPr>
              <a:t>Development Trends and Challenges Facing Enterprise WAN Interconnection</a:t>
            </a:r>
          </a:p>
          <a:p>
            <a:r>
              <a:rPr lang="en-US" altLang="zh-CN" sz="1800" dirty="0">
                <a:solidFill>
                  <a:schemeClr val="bg1">
                    <a:lumMod val="50000"/>
                  </a:schemeClr>
                </a:solidFill>
              </a:rPr>
              <a:t>Overview of Huawei SD-WAN Solution</a:t>
            </a:r>
          </a:p>
          <a:p>
            <a:r>
              <a:rPr lang="en-US" altLang="zh-CN" sz="1800" dirty="0">
                <a:solidFill>
                  <a:schemeClr val="bg1">
                    <a:lumMod val="50000"/>
                  </a:schemeClr>
                </a:solidFill>
              </a:rPr>
              <a:t>Networking Design for Huawei SD-WAN Solution</a:t>
            </a:r>
          </a:p>
          <a:p>
            <a:r>
              <a:rPr lang="en-US" altLang="zh-CN" sz="1800" dirty="0">
                <a:solidFill>
                  <a:schemeClr val="bg1">
                    <a:lumMod val="50000"/>
                  </a:schemeClr>
                </a:solidFill>
              </a:rPr>
              <a:t>Service Design for Huawei SD-WAN Solution</a:t>
            </a:r>
          </a:p>
          <a:p>
            <a:r>
              <a:rPr lang="en-US" altLang="zh-CN" sz="1800" b="1" dirty="0"/>
              <a:t>Reliability and Security Design for Huawei SD-WAN Solution</a:t>
            </a:r>
          </a:p>
          <a:p>
            <a:pPr lvl="1"/>
            <a:r>
              <a:rPr lang="en-US" altLang="zh-CN" sz="1600" dirty="0">
                <a:solidFill>
                  <a:schemeClr val="bg1">
                    <a:lumMod val="50000"/>
                  </a:schemeClr>
                </a:solidFill>
              </a:rPr>
              <a:t>Reliability and Security Design Overview</a:t>
            </a:r>
          </a:p>
          <a:p>
            <a:pPr lvl="1">
              <a:buFont typeface="Wingdings" panose="05000000000000000000" pitchFamily="2" charset="2"/>
              <a:buChar char="§"/>
            </a:pPr>
            <a:r>
              <a:rPr lang="en-US" altLang="zh-CN" sz="1600" dirty="0"/>
              <a:t>Site Reliability Design</a:t>
            </a:r>
          </a:p>
          <a:p>
            <a:pPr lvl="1"/>
            <a:r>
              <a:rPr lang="en-US" altLang="zh-CN" sz="1600" dirty="0">
                <a:solidFill>
                  <a:schemeClr val="bg1">
                    <a:lumMod val="50000"/>
                  </a:schemeClr>
                </a:solidFill>
              </a:rPr>
              <a:t>Controller Reliability Design</a:t>
            </a:r>
          </a:p>
          <a:p>
            <a:pPr lvl="1"/>
            <a:r>
              <a:rPr lang="en-US" altLang="zh-CN" sz="1600" dirty="0">
                <a:solidFill>
                  <a:schemeClr val="bg1">
                    <a:lumMod val="50000"/>
                  </a:schemeClr>
                </a:solidFill>
              </a:rPr>
              <a:t>Security Design</a:t>
            </a:r>
          </a:p>
        </p:txBody>
      </p:sp>
    </p:spTree>
    <p:extLst>
      <p:ext uri="{BB962C8B-B14F-4D97-AF65-F5344CB8AC3E}">
        <p14:creationId xmlns:p14="http://schemas.microsoft.com/office/powerpoint/2010/main" val="2384879517"/>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06439B0F-140D-4331-94EC-CAC552235724}"/>
              </a:ext>
            </a:extLst>
          </p:cNvPr>
          <p:cNvSpPr>
            <a:spLocks noGrp="1"/>
          </p:cNvSpPr>
          <p:nvPr>
            <p:ph type="title"/>
          </p:nvPr>
        </p:nvSpPr>
        <p:spPr bwMode="gray"/>
        <p:txBody>
          <a:bodyPr/>
          <a:lstStyle/>
          <a:p>
            <a:r>
              <a:rPr lang="en-US" altLang="zh-CN" dirty="0"/>
              <a:t>Site Reliability Design Overview</a:t>
            </a:r>
            <a:endParaRPr lang="en-US" altLang="en-US" dirty="0"/>
          </a:p>
        </p:txBody>
      </p:sp>
      <p:sp>
        <p:nvSpPr>
          <p:cNvPr id="4" name="Text Placeholder 3">
            <a:extLst>
              <a:ext uri="{FF2B5EF4-FFF2-40B4-BE49-F238E27FC236}">
                <a16:creationId xmlns="" xmlns:a16="http://schemas.microsoft.com/office/drawing/2014/main" id="{F9DCFCB2-ADDC-4527-8A10-80CB5C01F04F}"/>
              </a:ext>
            </a:extLst>
          </p:cNvPr>
          <p:cNvSpPr>
            <a:spLocks noGrp="1"/>
          </p:cNvSpPr>
          <p:nvPr>
            <p:ph type="body" sz="quarter" idx="10"/>
          </p:nvPr>
        </p:nvSpPr>
        <p:spPr bwMode="gray"/>
        <p:txBody>
          <a:bodyPr/>
          <a:lstStyle/>
          <a:p>
            <a:pPr algn="l"/>
            <a:r>
              <a:rPr lang="en-US" altLang="zh-CN" sz="1600" dirty="0"/>
              <a:t>SD-WAN sites are typically classified into edge sites, hub sites, and RR sites, as well as gateway sites connected to traditional networks. In Huawei SD-WAN Solution, hub sites, RR sites, and gateway sites are key sites, and their reliability greatly affects the reliability of the entire SD-WAN network.</a:t>
            </a:r>
          </a:p>
          <a:p>
            <a:pPr algn="l"/>
            <a:r>
              <a:rPr lang="en-US" altLang="zh-CN" sz="1600" dirty="0"/>
              <a:t>Site reliability design generally covers:</a:t>
            </a:r>
          </a:p>
          <a:p>
            <a:pPr marL="536575" lvl="1" indent="-220663"/>
            <a:r>
              <a:rPr lang="en-US" altLang="zh-CN" sz="1400" dirty="0"/>
              <a:t>Hub site reliability design</a:t>
            </a:r>
          </a:p>
          <a:p>
            <a:pPr marL="536575" lvl="1" indent="-220663"/>
            <a:r>
              <a:rPr lang="en-US" altLang="zh-CN" sz="1400" dirty="0"/>
              <a:t>RR site reliability design</a:t>
            </a:r>
          </a:p>
          <a:p>
            <a:pPr marL="536575" lvl="1" indent="-220663"/>
            <a:r>
              <a:rPr lang="en-US" altLang="zh-CN" sz="1400" dirty="0"/>
              <a:t>IWG site reliability design</a:t>
            </a:r>
          </a:p>
        </p:txBody>
      </p:sp>
      <p:sp>
        <p:nvSpPr>
          <p:cNvPr id="96" name="Rectangle: Rounded Corners 95">
            <a:extLst>
              <a:ext uri="{FF2B5EF4-FFF2-40B4-BE49-F238E27FC236}">
                <a16:creationId xmlns="" xmlns:a16="http://schemas.microsoft.com/office/drawing/2014/main" id="{38B88A9D-4B06-49C3-A402-5031A683CE0E}"/>
              </a:ext>
            </a:extLst>
          </p:cNvPr>
          <p:cNvSpPr/>
          <p:nvPr/>
        </p:nvSpPr>
        <p:spPr bwMode="gray">
          <a:xfrm>
            <a:off x="9593544" y="3328978"/>
            <a:ext cx="1380213" cy="512247"/>
          </a:xfrm>
          <a:prstGeom prst="roundRect">
            <a:avLst>
              <a:gd name="adj" fmla="val 3326"/>
            </a:avLst>
          </a:prstGeom>
          <a:solidFill>
            <a:schemeClr val="bg1">
              <a:lumMod val="85000"/>
            </a:schemeClr>
          </a:solidFill>
          <a:ln w="12700" cap="flat" cmpd="sng">
            <a:solidFill>
              <a:schemeClr val="bg1">
                <a:lumMod val="65000"/>
              </a:schemeClr>
            </a:solidFill>
            <a:prstDash val="solid"/>
          </a:ln>
        </p:spPr>
        <p:txBody>
          <a:bodyPr vert="horz" wrap="square" lIns="68580" tIns="34290" rIns="68580" bIns="34290" numCol="1" rtlCol="0" anchor="t" anchorCtr="0" compatLnSpc="1">
            <a:prstTxWarp prst="textNoShape">
              <a:avLst/>
            </a:prstTxWarp>
          </a:bodyPr>
          <a:lstStyle/>
          <a:p>
            <a:pPr algn="ctr" fontAlgn="ctr"/>
            <a:endParaRPr lang="en-US" sz="1200" dirty="0">
              <a:solidFill>
                <a:prstClr val="black"/>
              </a:solidFill>
              <a:latin typeface="Huawei Sans" panose="020C0503030203020204" pitchFamily="34" charset="0"/>
              <a:sym typeface="Huawei Sans" panose="020C0503030203020204" pitchFamily="34" charset="0"/>
            </a:endParaRPr>
          </a:p>
        </p:txBody>
      </p:sp>
      <p:sp>
        <p:nvSpPr>
          <p:cNvPr id="87" name="Rectangle: Rounded Corners 86">
            <a:extLst>
              <a:ext uri="{FF2B5EF4-FFF2-40B4-BE49-F238E27FC236}">
                <a16:creationId xmlns="" xmlns:a16="http://schemas.microsoft.com/office/drawing/2014/main" id="{EC8A0EF7-BB3B-4B6C-A4FA-EA7A156AD9E5}"/>
              </a:ext>
            </a:extLst>
          </p:cNvPr>
          <p:cNvSpPr/>
          <p:nvPr/>
        </p:nvSpPr>
        <p:spPr bwMode="gray">
          <a:xfrm>
            <a:off x="4927354" y="3328978"/>
            <a:ext cx="1380213" cy="512247"/>
          </a:xfrm>
          <a:prstGeom prst="roundRect">
            <a:avLst>
              <a:gd name="adj" fmla="val 3326"/>
            </a:avLst>
          </a:prstGeom>
          <a:solidFill>
            <a:schemeClr val="bg1">
              <a:lumMod val="85000"/>
            </a:schemeClr>
          </a:solidFill>
          <a:ln w="12700" cap="flat" cmpd="sng">
            <a:solidFill>
              <a:schemeClr val="bg1">
                <a:lumMod val="65000"/>
              </a:schemeClr>
            </a:solidFill>
            <a:prstDash val="solid"/>
          </a:ln>
        </p:spPr>
        <p:txBody>
          <a:bodyPr vert="horz" wrap="square" lIns="68580" tIns="34290" rIns="68580" bIns="34290" numCol="1" rtlCol="0" anchor="t" anchorCtr="0" compatLnSpc="1">
            <a:prstTxWarp prst="textNoShape">
              <a:avLst/>
            </a:prstTxWarp>
          </a:bodyPr>
          <a:lstStyle/>
          <a:p>
            <a:pPr algn="ctr" fontAlgn="ctr"/>
            <a:endParaRPr lang="en-US" sz="1200" dirty="0">
              <a:solidFill>
                <a:prstClr val="black"/>
              </a:solidFill>
              <a:latin typeface="Huawei Sans" panose="020C0503030203020204" pitchFamily="34" charset="0"/>
              <a:sym typeface="Huawei Sans" panose="020C0503030203020204" pitchFamily="34" charset="0"/>
            </a:endParaRPr>
          </a:p>
        </p:txBody>
      </p:sp>
      <p:sp>
        <p:nvSpPr>
          <p:cNvPr id="6" name="Freeform 159">
            <a:extLst>
              <a:ext uri="{FF2B5EF4-FFF2-40B4-BE49-F238E27FC236}">
                <a16:creationId xmlns="" xmlns:a16="http://schemas.microsoft.com/office/drawing/2014/main" id="{AFD778A3-F9BE-4559-858A-8793B79748F9}"/>
              </a:ext>
            </a:extLst>
          </p:cNvPr>
          <p:cNvSpPr/>
          <p:nvPr/>
        </p:nvSpPr>
        <p:spPr bwMode="gray">
          <a:xfrm flipH="1">
            <a:off x="8280045" y="5319725"/>
            <a:ext cx="1208491"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white"/>
              </a:solidFill>
            </a:endParaRPr>
          </a:p>
        </p:txBody>
      </p:sp>
      <p:sp>
        <p:nvSpPr>
          <p:cNvPr id="7" name="Freeform 159">
            <a:extLst>
              <a:ext uri="{FF2B5EF4-FFF2-40B4-BE49-F238E27FC236}">
                <a16:creationId xmlns="" xmlns:a16="http://schemas.microsoft.com/office/drawing/2014/main" id="{B0B573C1-7388-4C32-9EC9-3CCAAB4C8814}"/>
              </a:ext>
            </a:extLst>
          </p:cNvPr>
          <p:cNvSpPr/>
          <p:nvPr/>
        </p:nvSpPr>
        <p:spPr bwMode="gray">
          <a:xfrm flipH="1">
            <a:off x="6311996" y="5319726"/>
            <a:ext cx="1208491"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white"/>
              </a:solidFill>
            </a:endParaRPr>
          </a:p>
        </p:txBody>
      </p:sp>
      <p:pic>
        <p:nvPicPr>
          <p:cNvPr id="8" name="Picture 12" descr="E:\2016.01\1.12 扁平化图标\蓝色\AR-蓝色最新-40.png">
            <a:extLst>
              <a:ext uri="{FF2B5EF4-FFF2-40B4-BE49-F238E27FC236}">
                <a16:creationId xmlns="" xmlns:a16="http://schemas.microsoft.com/office/drawing/2014/main" id="{F5D05993-CC43-423A-AB7D-F9537F567592}"/>
              </a:ext>
            </a:extLst>
          </p:cNvPr>
          <p:cNvPicPr>
            <a:picLocks noChangeAspect="1" noChangeArrowheads="1"/>
          </p:cNvPicPr>
          <p:nvPr/>
        </p:nvPicPr>
        <p:blipFill>
          <a:blip r:embed="rId3"/>
          <a:stretch>
            <a:fillRect/>
          </a:stretch>
        </p:blipFill>
        <p:spPr bwMode="gray">
          <a:xfrm>
            <a:off x="6707732" y="5202528"/>
            <a:ext cx="474524" cy="388247"/>
          </a:xfrm>
          <a:prstGeom prst="rect">
            <a:avLst/>
          </a:prstGeom>
          <a:noFill/>
        </p:spPr>
      </p:pic>
      <p:cxnSp>
        <p:nvCxnSpPr>
          <p:cNvPr id="9" name="Straight Connector 8">
            <a:extLst>
              <a:ext uri="{FF2B5EF4-FFF2-40B4-BE49-F238E27FC236}">
                <a16:creationId xmlns="" xmlns:a16="http://schemas.microsoft.com/office/drawing/2014/main" id="{25A774F4-F3BA-4486-8FFA-37E11DA3C43D}"/>
              </a:ext>
            </a:extLst>
          </p:cNvPr>
          <p:cNvCxnSpPr>
            <a:endCxn id="8" idx="0"/>
          </p:cNvCxnSpPr>
          <p:nvPr/>
        </p:nvCxnSpPr>
        <p:spPr bwMode="gray">
          <a:xfrm flipH="1">
            <a:off x="6944994" y="4323861"/>
            <a:ext cx="0" cy="87866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 xmlns:a16="http://schemas.microsoft.com/office/drawing/2014/main" id="{9856D531-D19B-4FFF-AF69-EB328B3C9B5E}"/>
              </a:ext>
            </a:extLst>
          </p:cNvPr>
          <p:cNvCxnSpPr>
            <a:endCxn id="8" idx="0"/>
          </p:cNvCxnSpPr>
          <p:nvPr/>
        </p:nvCxnSpPr>
        <p:spPr bwMode="gray">
          <a:xfrm flipH="1">
            <a:off x="6944994" y="4338994"/>
            <a:ext cx="2056725" cy="8635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 xmlns:a16="http://schemas.microsoft.com/office/drawing/2014/main" id="{8B87D5E3-C09D-4C69-86EA-6274AF9B08B1}"/>
              </a:ext>
            </a:extLst>
          </p:cNvPr>
          <p:cNvSpPr txBox="1"/>
          <p:nvPr/>
        </p:nvSpPr>
        <p:spPr bwMode="gray">
          <a:xfrm>
            <a:off x="6636830" y="5617933"/>
            <a:ext cx="670376"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Branch</a:t>
            </a:r>
          </a:p>
        </p:txBody>
      </p:sp>
      <p:sp>
        <p:nvSpPr>
          <p:cNvPr id="12" name="Freeform 159">
            <a:extLst>
              <a:ext uri="{FF2B5EF4-FFF2-40B4-BE49-F238E27FC236}">
                <a16:creationId xmlns="" xmlns:a16="http://schemas.microsoft.com/office/drawing/2014/main" id="{6202802B-C845-4744-A6BB-078168A518DE}"/>
              </a:ext>
            </a:extLst>
          </p:cNvPr>
          <p:cNvSpPr/>
          <p:nvPr/>
        </p:nvSpPr>
        <p:spPr bwMode="gray">
          <a:xfrm flipH="1">
            <a:off x="6411667" y="3677859"/>
            <a:ext cx="1193937"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altLang="zh-CN" sz="1200" dirty="0">
                <a:solidFill>
                  <a:prstClr val="black"/>
                </a:solidFill>
              </a:rPr>
              <a:t>MPLS</a:t>
            </a:r>
            <a:endParaRPr lang="en-US" sz="1200" dirty="0">
              <a:solidFill>
                <a:prstClr val="black"/>
              </a:solidFill>
            </a:endParaRPr>
          </a:p>
        </p:txBody>
      </p:sp>
      <p:sp>
        <p:nvSpPr>
          <p:cNvPr id="13" name="Freeform 159">
            <a:extLst>
              <a:ext uri="{FF2B5EF4-FFF2-40B4-BE49-F238E27FC236}">
                <a16:creationId xmlns="" xmlns:a16="http://schemas.microsoft.com/office/drawing/2014/main" id="{A69256CC-CAC6-49CF-9169-61F8F47E3D73}"/>
              </a:ext>
            </a:extLst>
          </p:cNvPr>
          <p:cNvSpPr/>
          <p:nvPr/>
        </p:nvSpPr>
        <p:spPr bwMode="gray">
          <a:xfrm flipH="1">
            <a:off x="8404751" y="3677858"/>
            <a:ext cx="1193937"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black"/>
                </a:solidFill>
              </a:rPr>
              <a:t>Internet</a:t>
            </a:r>
          </a:p>
        </p:txBody>
      </p:sp>
      <p:sp>
        <p:nvSpPr>
          <p:cNvPr id="14" name="Freeform 159">
            <a:extLst>
              <a:ext uri="{FF2B5EF4-FFF2-40B4-BE49-F238E27FC236}">
                <a16:creationId xmlns="" xmlns:a16="http://schemas.microsoft.com/office/drawing/2014/main" id="{211F3C10-4211-4904-953E-38ECCBB2BAEB}"/>
              </a:ext>
            </a:extLst>
          </p:cNvPr>
          <p:cNvSpPr/>
          <p:nvPr/>
        </p:nvSpPr>
        <p:spPr bwMode="gray">
          <a:xfrm flipH="1">
            <a:off x="5992917" y="2291419"/>
            <a:ext cx="1429629" cy="76421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white"/>
              </a:solidFill>
            </a:endParaRPr>
          </a:p>
        </p:txBody>
      </p:sp>
      <p:cxnSp>
        <p:nvCxnSpPr>
          <p:cNvPr id="15" name="Straight Connector 14">
            <a:extLst>
              <a:ext uri="{FF2B5EF4-FFF2-40B4-BE49-F238E27FC236}">
                <a16:creationId xmlns="" xmlns:a16="http://schemas.microsoft.com/office/drawing/2014/main" id="{5FDE44D0-57AC-4319-B3C9-1D54A586C61B}"/>
              </a:ext>
            </a:extLst>
          </p:cNvPr>
          <p:cNvCxnSpPr>
            <a:stCxn id="18" idx="2"/>
            <a:endCxn id="13" idx="0"/>
          </p:cNvCxnSpPr>
          <p:nvPr/>
        </p:nvCxnSpPr>
        <p:spPr bwMode="gray">
          <a:xfrm>
            <a:off x="6934691" y="2913098"/>
            <a:ext cx="1938199" cy="76476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 xmlns:a16="http://schemas.microsoft.com/office/drawing/2014/main" id="{67EE4211-C299-449C-8B26-2E6AA5298BA0}"/>
              </a:ext>
            </a:extLst>
          </p:cNvPr>
          <p:cNvCxnSpPr>
            <a:stCxn id="17" idx="2"/>
            <a:endCxn id="12" idx="0"/>
          </p:cNvCxnSpPr>
          <p:nvPr/>
        </p:nvCxnSpPr>
        <p:spPr bwMode="gray">
          <a:xfrm>
            <a:off x="6474049" y="2913866"/>
            <a:ext cx="405757" cy="763993"/>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7" name="Picture 12" descr="E:\2016.01\1.12 扁平化图标\蓝色\AR-蓝色最新-40.png">
            <a:extLst>
              <a:ext uri="{FF2B5EF4-FFF2-40B4-BE49-F238E27FC236}">
                <a16:creationId xmlns="" xmlns:a16="http://schemas.microsoft.com/office/drawing/2014/main" id="{126350F2-3EBB-4DC7-A073-8CD3CC6FA4A0}"/>
              </a:ext>
            </a:extLst>
          </p:cNvPr>
          <p:cNvPicPr>
            <a:picLocks noChangeAspect="1" noChangeArrowheads="1"/>
          </p:cNvPicPr>
          <p:nvPr/>
        </p:nvPicPr>
        <p:blipFill>
          <a:blip r:embed="rId3">
            <a:duotone>
              <a:schemeClr val="bg2">
                <a:shade val="45000"/>
                <a:satMod val="135000"/>
              </a:schemeClr>
              <a:prstClr val="white"/>
            </a:duotone>
          </a:blip>
          <a:stretch>
            <a:fillRect/>
          </a:stretch>
        </p:blipFill>
        <p:spPr bwMode="gray">
          <a:xfrm>
            <a:off x="6320654" y="2662857"/>
            <a:ext cx="306789" cy="251009"/>
          </a:xfrm>
          <a:prstGeom prst="rect">
            <a:avLst/>
          </a:prstGeom>
          <a:noFill/>
        </p:spPr>
      </p:pic>
      <p:pic>
        <p:nvPicPr>
          <p:cNvPr id="18" name="Picture 12" descr="E:\2016.01\1.12 扁平化图标\蓝色\AR-蓝色最新-40.png">
            <a:extLst>
              <a:ext uri="{FF2B5EF4-FFF2-40B4-BE49-F238E27FC236}">
                <a16:creationId xmlns="" xmlns:a16="http://schemas.microsoft.com/office/drawing/2014/main" id="{6E22F82E-8C85-4AA1-8791-F26A53F9E322}"/>
              </a:ext>
            </a:extLst>
          </p:cNvPr>
          <p:cNvPicPr>
            <a:picLocks noChangeAspect="1" noChangeArrowheads="1"/>
          </p:cNvPicPr>
          <p:nvPr/>
        </p:nvPicPr>
        <p:blipFill>
          <a:blip r:embed="rId3">
            <a:duotone>
              <a:schemeClr val="bg2">
                <a:shade val="45000"/>
                <a:satMod val="135000"/>
              </a:schemeClr>
              <a:prstClr val="white"/>
            </a:duotone>
          </a:blip>
          <a:stretch>
            <a:fillRect/>
          </a:stretch>
        </p:blipFill>
        <p:spPr bwMode="gray">
          <a:xfrm>
            <a:off x="6781296" y="2662089"/>
            <a:ext cx="306789" cy="251009"/>
          </a:xfrm>
          <a:prstGeom prst="rect">
            <a:avLst/>
          </a:prstGeom>
          <a:noFill/>
        </p:spPr>
      </p:pic>
      <p:sp>
        <p:nvSpPr>
          <p:cNvPr id="19" name="TextBox 18">
            <a:extLst>
              <a:ext uri="{FF2B5EF4-FFF2-40B4-BE49-F238E27FC236}">
                <a16:creationId xmlns="" xmlns:a16="http://schemas.microsoft.com/office/drawing/2014/main" id="{6E26D620-F3B4-4FA2-B27B-747474C66AA1}"/>
              </a:ext>
            </a:extLst>
          </p:cNvPr>
          <p:cNvSpPr txBox="1"/>
          <p:nvPr/>
        </p:nvSpPr>
        <p:spPr bwMode="gray">
          <a:xfrm>
            <a:off x="6295543" y="2398085"/>
            <a:ext cx="837122" cy="276999"/>
          </a:xfrm>
          <a:prstGeom prst="rect">
            <a:avLst/>
          </a:prstGeom>
          <a:noFill/>
        </p:spPr>
        <p:txBody>
          <a:bodyPr wrap="square" rtlCol="0">
            <a:spAutoFit/>
          </a:bodyPr>
          <a:lstStyle/>
          <a:p>
            <a:pPr algn="ctr" fontAlgn="ctr"/>
            <a:r>
              <a:rPr lang="en-US" altLang="zh-CN" sz="1200" dirty="0">
                <a:solidFill>
                  <a:prstClr val="black"/>
                </a:solidFill>
                <a:latin typeface="Huawei Sans" panose="020C0503030203020204" pitchFamily="34" charset="0"/>
              </a:rPr>
              <a:t>Hub1</a:t>
            </a:r>
          </a:p>
        </p:txBody>
      </p:sp>
      <p:pic>
        <p:nvPicPr>
          <p:cNvPr id="20" name="Picture 12" descr="E:\2016.01\1.12 扁平化图标\蓝色\AR-蓝色最新-40.png">
            <a:extLst>
              <a:ext uri="{FF2B5EF4-FFF2-40B4-BE49-F238E27FC236}">
                <a16:creationId xmlns="" xmlns:a16="http://schemas.microsoft.com/office/drawing/2014/main" id="{898C04AC-5C14-4040-B5CB-E0EE9909DD6B}"/>
              </a:ext>
            </a:extLst>
          </p:cNvPr>
          <p:cNvPicPr>
            <a:picLocks noChangeAspect="1" noChangeArrowheads="1"/>
          </p:cNvPicPr>
          <p:nvPr/>
        </p:nvPicPr>
        <p:blipFill>
          <a:blip r:embed="rId3"/>
          <a:stretch>
            <a:fillRect/>
          </a:stretch>
        </p:blipFill>
        <p:spPr bwMode="gray">
          <a:xfrm>
            <a:off x="8368489" y="5214140"/>
            <a:ext cx="474524" cy="388247"/>
          </a:xfrm>
          <a:prstGeom prst="rect">
            <a:avLst/>
          </a:prstGeom>
          <a:noFill/>
        </p:spPr>
      </p:pic>
      <p:pic>
        <p:nvPicPr>
          <p:cNvPr id="21" name="Picture 12" descr="E:\2016.01\1.12 扁平化图标\蓝色\AR-蓝色最新-40.png">
            <a:extLst>
              <a:ext uri="{FF2B5EF4-FFF2-40B4-BE49-F238E27FC236}">
                <a16:creationId xmlns="" xmlns:a16="http://schemas.microsoft.com/office/drawing/2014/main" id="{C4CF9A0B-DE4D-4BFB-BCDC-231879FEEEEC}"/>
              </a:ext>
            </a:extLst>
          </p:cNvPr>
          <p:cNvPicPr>
            <a:picLocks noChangeAspect="1" noChangeArrowheads="1"/>
          </p:cNvPicPr>
          <p:nvPr/>
        </p:nvPicPr>
        <p:blipFill>
          <a:blip r:embed="rId3"/>
          <a:stretch>
            <a:fillRect/>
          </a:stretch>
        </p:blipFill>
        <p:spPr bwMode="gray">
          <a:xfrm>
            <a:off x="9055946" y="5215202"/>
            <a:ext cx="474524" cy="388247"/>
          </a:xfrm>
          <a:prstGeom prst="rect">
            <a:avLst/>
          </a:prstGeom>
          <a:noFill/>
        </p:spPr>
      </p:pic>
      <p:sp>
        <p:nvSpPr>
          <p:cNvPr id="22" name="TextBox 21">
            <a:extLst>
              <a:ext uri="{FF2B5EF4-FFF2-40B4-BE49-F238E27FC236}">
                <a16:creationId xmlns="" xmlns:a16="http://schemas.microsoft.com/office/drawing/2014/main" id="{6CF8184F-FD2E-4278-8B76-461F208711E9}"/>
              </a:ext>
            </a:extLst>
          </p:cNvPr>
          <p:cNvSpPr txBox="1"/>
          <p:nvPr/>
        </p:nvSpPr>
        <p:spPr bwMode="gray">
          <a:xfrm>
            <a:off x="8598056" y="5643045"/>
            <a:ext cx="670376"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Branch</a:t>
            </a:r>
          </a:p>
        </p:txBody>
      </p:sp>
      <p:cxnSp>
        <p:nvCxnSpPr>
          <p:cNvPr id="23" name="Straight Connector 22">
            <a:extLst>
              <a:ext uri="{FF2B5EF4-FFF2-40B4-BE49-F238E27FC236}">
                <a16:creationId xmlns="" xmlns:a16="http://schemas.microsoft.com/office/drawing/2014/main" id="{F1EBCB82-1B21-4D50-8A21-F5EB64E098DA}"/>
              </a:ext>
            </a:extLst>
          </p:cNvPr>
          <p:cNvCxnSpPr>
            <a:endCxn id="20" idx="0"/>
          </p:cNvCxnSpPr>
          <p:nvPr/>
        </p:nvCxnSpPr>
        <p:spPr bwMode="gray">
          <a:xfrm>
            <a:off x="7000464" y="4338995"/>
            <a:ext cx="1605287" cy="87514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 xmlns:a16="http://schemas.microsoft.com/office/drawing/2014/main" id="{E44451D1-3F14-46C0-A76F-1EC98479664B}"/>
              </a:ext>
            </a:extLst>
          </p:cNvPr>
          <p:cNvCxnSpPr>
            <a:endCxn id="21" idx="0"/>
          </p:cNvCxnSpPr>
          <p:nvPr/>
        </p:nvCxnSpPr>
        <p:spPr bwMode="gray">
          <a:xfrm>
            <a:off x="9067083" y="4324710"/>
            <a:ext cx="226125" cy="89049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 xmlns:a16="http://schemas.microsoft.com/office/drawing/2014/main" id="{D4C5D002-C340-42F0-9D32-9373DD22FAAA}"/>
              </a:ext>
            </a:extLst>
          </p:cNvPr>
          <p:cNvCxnSpPr>
            <a:stCxn id="21" idx="1"/>
            <a:endCxn id="20" idx="3"/>
          </p:cNvCxnSpPr>
          <p:nvPr/>
        </p:nvCxnSpPr>
        <p:spPr bwMode="gray">
          <a:xfrm flipH="1" flipV="1">
            <a:off x="8843013" y="5408264"/>
            <a:ext cx="212933" cy="1062"/>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26" name="Picture 12" descr="E:\2016.01\1.12 扁平化图标\蓝色\AR-蓝色最新-40.png">
            <a:extLst>
              <a:ext uri="{FF2B5EF4-FFF2-40B4-BE49-F238E27FC236}">
                <a16:creationId xmlns="" xmlns:a16="http://schemas.microsoft.com/office/drawing/2014/main" id="{51A26561-A7FA-4ED4-8594-7CFC52315EB3}"/>
              </a:ext>
            </a:extLst>
          </p:cNvPr>
          <p:cNvPicPr>
            <a:picLocks noChangeAspect="1" noChangeArrowheads="1"/>
          </p:cNvPicPr>
          <p:nvPr/>
        </p:nvPicPr>
        <p:blipFill>
          <a:blip r:embed="rId3"/>
          <a:stretch>
            <a:fillRect/>
          </a:stretch>
        </p:blipFill>
        <p:spPr bwMode="gray">
          <a:xfrm>
            <a:off x="5066304" y="3399990"/>
            <a:ext cx="474524" cy="388247"/>
          </a:xfrm>
          <a:prstGeom prst="rect">
            <a:avLst/>
          </a:prstGeom>
          <a:noFill/>
        </p:spPr>
      </p:pic>
      <p:pic>
        <p:nvPicPr>
          <p:cNvPr id="27" name="Picture 12" descr="E:\2016.01\1.12 扁平化图标\蓝色\AR-蓝色最新-40.png">
            <a:extLst>
              <a:ext uri="{FF2B5EF4-FFF2-40B4-BE49-F238E27FC236}">
                <a16:creationId xmlns="" xmlns:a16="http://schemas.microsoft.com/office/drawing/2014/main" id="{23EE8CC6-ECD3-4B5B-BCA9-D89803744C8E}"/>
              </a:ext>
            </a:extLst>
          </p:cNvPr>
          <p:cNvPicPr>
            <a:picLocks noChangeAspect="1" noChangeArrowheads="1"/>
          </p:cNvPicPr>
          <p:nvPr/>
        </p:nvPicPr>
        <p:blipFill>
          <a:blip r:embed="rId3"/>
          <a:stretch>
            <a:fillRect/>
          </a:stretch>
        </p:blipFill>
        <p:spPr bwMode="gray">
          <a:xfrm>
            <a:off x="9682984" y="3399990"/>
            <a:ext cx="474524" cy="388247"/>
          </a:xfrm>
          <a:prstGeom prst="rect">
            <a:avLst/>
          </a:prstGeom>
          <a:noFill/>
        </p:spPr>
      </p:pic>
      <p:cxnSp>
        <p:nvCxnSpPr>
          <p:cNvPr id="28" name="Straight Connector 27">
            <a:extLst>
              <a:ext uri="{FF2B5EF4-FFF2-40B4-BE49-F238E27FC236}">
                <a16:creationId xmlns="" xmlns:a16="http://schemas.microsoft.com/office/drawing/2014/main" id="{5D089C6E-D80C-46DE-AFC6-03648E5697F9}"/>
              </a:ext>
            </a:extLst>
          </p:cNvPr>
          <p:cNvCxnSpPr>
            <a:stCxn id="12" idx="21"/>
            <a:endCxn id="26" idx="2"/>
          </p:cNvCxnSpPr>
          <p:nvPr/>
        </p:nvCxnSpPr>
        <p:spPr bwMode="gray">
          <a:xfrm flipH="1" flipV="1">
            <a:off x="5303566" y="3788237"/>
            <a:ext cx="1108101" cy="34253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 xmlns:a16="http://schemas.microsoft.com/office/drawing/2014/main" id="{10A4F1B7-AA5B-4C6B-9ABC-A1F9A6F67A70}"/>
              </a:ext>
            </a:extLst>
          </p:cNvPr>
          <p:cNvCxnSpPr>
            <a:stCxn id="13" idx="21"/>
            <a:endCxn id="82" idx="2"/>
          </p:cNvCxnSpPr>
          <p:nvPr/>
        </p:nvCxnSpPr>
        <p:spPr bwMode="gray">
          <a:xfrm flipH="1" flipV="1">
            <a:off x="5919970" y="3786091"/>
            <a:ext cx="2484781" cy="34467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 xmlns:a16="http://schemas.microsoft.com/office/drawing/2014/main" id="{08F58BF8-BDE1-4E57-A445-96E4BD45049A}"/>
              </a:ext>
            </a:extLst>
          </p:cNvPr>
          <p:cNvCxnSpPr>
            <a:stCxn id="88" idx="2"/>
            <a:endCxn id="13" idx="8"/>
          </p:cNvCxnSpPr>
          <p:nvPr/>
        </p:nvCxnSpPr>
        <p:spPr bwMode="gray">
          <a:xfrm flipH="1">
            <a:off x="9598688" y="3788237"/>
            <a:ext cx="1057010" cy="330773"/>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 xmlns:a16="http://schemas.microsoft.com/office/drawing/2014/main" id="{313801BC-EB00-454F-93A9-E07BF6EDEC07}"/>
              </a:ext>
            </a:extLst>
          </p:cNvPr>
          <p:cNvSpPr txBox="1"/>
          <p:nvPr/>
        </p:nvSpPr>
        <p:spPr bwMode="gray">
          <a:xfrm>
            <a:off x="5227688" y="3085339"/>
            <a:ext cx="814647"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RR site 1</a:t>
            </a:r>
          </a:p>
        </p:txBody>
      </p:sp>
      <p:sp>
        <p:nvSpPr>
          <p:cNvPr id="32" name="TextBox 31">
            <a:extLst>
              <a:ext uri="{FF2B5EF4-FFF2-40B4-BE49-F238E27FC236}">
                <a16:creationId xmlns="" xmlns:a16="http://schemas.microsoft.com/office/drawing/2014/main" id="{BA06A28B-EA42-4913-AA60-489AEC8C9158}"/>
              </a:ext>
            </a:extLst>
          </p:cNvPr>
          <p:cNvSpPr txBox="1"/>
          <p:nvPr/>
        </p:nvSpPr>
        <p:spPr bwMode="gray">
          <a:xfrm>
            <a:off x="9903149" y="3091424"/>
            <a:ext cx="814647"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RR site 2</a:t>
            </a:r>
          </a:p>
        </p:txBody>
      </p:sp>
      <p:pic>
        <p:nvPicPr>
          <p:cNvPr id="33" name="Picture 12" descr="E:\2016.01\1.12 扁平化图标\蓝色\AR-蓝色最新-40.png">
            <a:extLst>
              <a:ext uri="{FF2B5EF4-FFF2-40B4-BE49-F238E27FC236}">
                <a16:creationId xmlns="" xmlns:a16="http://schemas.microsoft.com/office/drawing/2014/main" id="{FD29640B-D2C8-4299-86B0-32023D1A7249}"/>
              </a:ext>
            </a:extLst>
          </p:cNvPr>
          <p:cNvPicPr>
            <a:picLocks noChangeAspect="1" noChangeArrowheads="1"/>
          </p:cNvPicPr>
          <p:nvPr/>
        </p:nvPicPr>
        <p:blipFill>
          <a:blip r:embed="rId3"/>
          <a:stretch>
            <a:fillRect/>
          </a:stretch>
        </p:blipFill>
        <p:spPr bwMode="gray">
          <a:xfrm>
            <a:off x="5699566" y="2592879"/>
            <a:ext cx="474524" cy="388247"/>
          </a:xfrm>
          <a:prstGeom prst="rect">
            <a:avLst/>
          </a:prstGeom>
          <a:noFill/>
        </p:spPr>
      </p:pic>
      <p:pic>
        <p:nvPicPr>
          <p:cNvPr id="34" name="Picture 12" descr="E:\2016.01\1.12 扁平化图标\蓝色\AR-蓝色最新-40.png">
            <a:extLst>
              <a:ext uri="{FF2B5EF4-FFF2-40B4-BE49-F238E27FC236}">
                <a16:creationId xmlns="" xmlns:a16="http://schemas.microsoft.com/office/drawing/2014/main" id="{E133FB46-B4F1-45D4-8EA6-CE69629F0EEE}"/>
              </a:ext>
            </a:extLst>
          </p:cNvPr>
          <p:cNvPicPr>
            <a:picLocks noChangeAspect="1" noChangeArrowheads="1"/>
          </p:cNvPicPr>
          <p:nvPr/>
        </p:nvPicPr>
        <p:blipFill>
          <a:blip r:embed="rId3"/>
          <a:stretch>
            <a:fillRect/>
          </a:stretch>
        </p:blipFill>
        <p:spPr bwMode="gray">
          <a:xfrm>
            <a:off x="7256053" y="2594561"/>
            <a:ext cx="474524" cy="388247"/>
          </a:xfrm>
          <a:prstGeom prst="rect">
            <a:avLst/>
          </a:prstGeom>
          <a:noFill/>
        </p:spPr>
      </p:pic>
      <p:cxnSp>
        <p:nvCxnSpPr>
          <p:cNvPr id="35" name="Straight Connector 34">
            <a:extLst>
              <a:ext uri="{FF2B5EF4-FFF2-40B4-BE49-F238E27FC236}">
                <a16:creationId xmlns="" xmlns:a16="http://schemas.microsoft.com/office/drawing/2014/main" id="{F2A49EF8-AF37-49D0-8AFA-83E3EA650CD9}"/>
              </a:ext>
            </a:extLst>
          </p:cNvPr>
          <p:cNvCxnSpPr>
            <a:stCxn id="33" idx="3"/>
            <a:endCxn id="17" idx="1"/>
          </p:cNvCxnSpPr>
          <p:nvPr/>
        </p:nvCxnSpPr>
        <p:spPr bwMode="gray">
          <a:xfrm>
            <a:off x="6174090" y="2787003"/>
            <a:ext cx="146564" cy="135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 xmlns:a16="http://schemas.microsoft.com/office/drawing/2014/main" id="{918AE291-BA1A-4143-B8DD-9FC4155FF15F}"/>
              </a:ext>
            </a:extLst>
          </p:cNvPr>
          <p:cNvCxnSpPr>
            <a:stCxn id="18" idx="3"/>
            <a:endCxn id="34" idx="1"/>
          </p:cNvCxnSpPr>
          <p:nvPr/>
        </p:nvCxnSpPr>
        <p:spPr bwMode="gray">
          <a:xfrm>
            <a:off x="7088085" y="2787594"/>
            <a:ext cx="167968" cy="109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 xmlns:a16="http://schemas.microsoft.com/office/drawing/2014/main" id="{76B13482-AF3D-4605-BB44-81D3ACD5CB3C}"/>
              </a:ext>
            </a:extLst>
          </p:cNvPr>
          <p:cNvSpPr txBox="1"/>
          <p:nvPr/>
        </p:nvSpPr>
        <p:spPr bwMode="gray">
          <a:xfrm>
            <a:off x="6205497" y="5264228"/>
            <a:ext cx="575799"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EDGE</a:t>
            </a:r>
          </a:p>
        </p:txBody>
      </p:sp>
      <p:sp>
        <p:nvSpPr>
          <p:cNvPr id="38" name="TextBox 37">
            <a:extLst>
              <a:ext uri="{FF2B5EF4-FFF2-40B4-BE49-F238E27FC236}">
                <a16:creationId xmlns="" xmlns:a16="http://schemas.microsoft.com/office/drawing/2014/main" id="{6CA804B3-DA63-4900-BA20-3583D01DB34F}"/>
              </a:ext>
            </a:extLst>
          </p:cNvPr>
          <p:cNvSpPr txBox="1"/>
          <p:nvPr/>
        </p:nvSpPr>
        <p:spPr bwMode="gray">
          <a:xfrm>
            <a:off x="7862917" y="5263971"/>
            <a:ext cx="575799"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EDGE</a:t>
            </a:r>
          </a:p>
        </p:txBody>
      </p:sp>
      <p:sp>
        <p:nvSpPr>
          <p:cNvPr id="39" name="TextBox 38">
            <a:extLst>
              <a:ext uri="{FF2B5EF4-FFF2-40B4-BE49-F238E27FC236}">
                <a16:creationId xmlns="" xmlns:a16="http://schemas.microsoft.com/office/drawing/2014/main" id="{B13589E9-15DA-4E9B-82CE-309DC6769EC6}"/>
              </a:ext>
            </a:extLst>
          </p:cNvPr>
          <p:cNvSpPr txBox="1"/>
          <p:nvPr/>
        </p:nvSpPr>
        <p:spPr bwMode="gray">
          <a:xfrm>
            <a:off x="9455450" y="5263971"/>
            <a:ext cx="575799"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EDGE</a:t>
            </a:r>
          </a:p>
        </p:txBody>
      </p:sp>
      <p:sp>
        <p:nvSpPr>
          <p:cNvPr id="40" name="TextBox 39">
            <a:extLst>
              <a:ext uri="{FF2B5EF4-FFF2-40B4-BE49-F238E27FC236}">
                <a16:creationId xmlns="" xmlns:a16="http://schemas.microsoft.com/office/drawing/2014/main" id="{63570BF4-2F4F-48EF-989A-34723C76780B}"/>
              </a:ext>
            </a:extLst>
          </p:cNvPr>
          <p:cNvSpPr txBox="1"/>
          <p:nvPr/>
        </p:nvSpPr>
        <p:spPr bwMode="gray">
          <a:xfrm>
            <a:off x="5507837" y="2345622"/>
            <a:ext cx="824265"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EDGE/RR</a:t>
            </a:r>
          </a:p>
        </p:txBody>
      </p:sp>
      <p:sp>
        <p:nvSpPr>
          <p:cNvPr id="41" name="TextBox 40">
            <a:extLst>
              <a:ext uri="{FF2B5EF4-FFF2-40B4-BE49-F238E27FC236}">
                <a16:creationId xmlns="" xmlns:a16="http://schemas.microsoft.com/office/drawing/2014/main" id="{C02CEED4-E255-42EF-AFB9-39EB4E2FE499}"/>
              </a:ext>
            </a:extLst>
          </p:cNvPr>
          <p:cNvSpPr txBox="1"/>
          <p:nvPr/>
        </p:nvSpPr>
        <p:spPr bwMode="gray">
          <a:xfrm>
            <a:off x="7081686" y="2362896"/>
            <a:ext cx="824265"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EDGE/RR</a:t>
            </a:r>
          </a:p>
        </p:txBody>
      </p:sp>
      <p:cxnSp>
        <p:nvCxnSpPr>
          <p:cNvPr id="42" name="Straight Connector 41">
            <a:extLst>
              <a:ext uri="{FF2B5EF4-FFF2-40B4-BE49-F238E27FC236}">
                <a16:creationId xmlns="" xmlns:a16="http://schemas.microsoft.com/office/drawing/2014/main" id="{18A9B8F5-3D11-4633-990F-7B8115F0DFCA}"/>
              </a:ext>
            </a:extLst>
          </p:cNvPr>
          <p:cNvCxnSpPr>
            <a:stCxn id="18" idx="1"/>
            <a:endCxn id="17" idx="3"/>
          </p:cNvCxnSpPr>
          <p:nvPr/>
        </p:nvCxnSpPr>
        <p:spPr bwMode="gray">
          <a:xfrm flipH="1">
            <a:off x="6627443" y="2787594"/>
            <a:ext cx="153853" cy="768"/>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47" name="图片 21">
            <a:extLst>
              <a:ext uri="{FF2B5EF4-FFF2-40B4-BE49-F238E27FC236}">
                <a16:creationId xmlns="" xmlns:a16="http://schemas.microsoft.com/office/drawing/2014/main" id="{CEE6F437-C202-48B6-A514-D5A2FD3B3BD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8800656" y="4156766"/>
            <a:ext cx="467490" cy="382800"/>
          </a:xfrm>
          <a:prstGeom prst="rect">
            <a:avLst/>
          </a:prstGeom>
        </p:spPr>
      </p:pic>
      <p:sp>
        <p:nvSpPr>
          <p:cNvPr id="48" name="TextBox 47">
            <a:extLst>
              <a:ext uri="{FF2B5EF4-FFF2-40B4-BE49-F238E27FC236}">
                <a16:creationId xmlns="" xmlns:a16="http://schemas.microsoft.com/office/drawing/2014/main" id="{1A2A5277-5A46-48B4-A7E2-A0C32BE161BD}"/>
              </a:ext>
            </a:extLst>
          </p:cNvPr>
          <p:cNvSpPr txBox="1"/>
          <p:nvPr/>
        </p:nvSpPr>
        <p:spPr bwMode="gray">
          <a:xfrm>
            <a:off x="9233824" y="4298442"/>
            <a:ext cx="973343"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NAT device</a:t>
            </a:r>
          </a:p>
        </p:txBody>
      </p:sp>
      <p:cxnSp>
        <p:nvCxnSpPr>
          <p:cNvPr id="50" name="Straight Connector 49">
            <a:extLst>
              <a:ext uri="{FF2B5EF4-FFF2-40B4-BE49-F238E27FC236}">
                <a16:creationId xmlns="" xmlns:a16="http://schemas.microsoft.com/office/drawing/2014/main" id="{9AAC2F4F-20A5-4BAD-ADE8-B2C8689D2812}"/>
              </a:ext>
            </a:extLst>
          </p:cNvPr>
          <p:cNvCxnSpPr>
            <a:stCxn id="27" idx="2"/>
            <a:endCxn id="12" idx="8"/>
          </p:cNvCxnSpPr>
          <p:nvPr/>
        </p:nvCxnSpPr>
        <p:spPr bwMode="gray">
          <a:xfrm flipH="1">
            <a:off x="7605604" y="3788237"/>
            <a:ext cx="2314642" cy="330774"/>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 xmlns:a16="http://schemas.microsoft.com/office/drawing/2014/main" id="{EBAEC82F-CEA4-4D24-AFF1-7E507D144212}"/>
              </a:ext>
            </a:extLst>
          </p:cNvPr>
          <p:cNvCxnSpPr>
            <a:stCxn id="12" idx="21"/>
            <a:endCxn id="55" idx="3"/>
          </p:cNvCxnSpPr>
          <p:nvPr/>
        </p:nvCxnSpPr>
        <p:spPr bwMode="gray">
          <a:xfrm flipH="1">
            <a:off x="6141723" y="4130769"/>
            <a:ext cx="269944" cy="21577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4" name="Freeform 159">
            <a:extLst>
              <a:ext uri="{FF2B5EF4-FFF2-40B4-BE49-F238E27FC236}">
                <a16:creationId xmlns="" xmlns:a16="http://schemas.microsoft.com/office/drawing/2014/main" id="{B08C5B0C-3301-4596-A686-572F3117708F}"/>
              </a:ext>
            </a:extLst>
          </p:cNvPr>
          <p:cNvSpPr/>
          <p:nvPr/>
        </p:nvSpPr>
        <p:spPr bwMode="gray">
          <a:xfrm flipH="1">
            <a:off x="4792100" y="4217666"/>
            <a:ext cx="1193937"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altLang="zh-CN" sz="1200" dirty="0">
                <a:solidFill>
                  <a:prstClr val="black"/>
                </a:solidFill>
              </a:rPr>
              <a:t>MPLS</a:t>
            </a:r>
            <a:endParaRPr lang="en-US" sz="1200" dirty="0">
              <a:solidFill>
                <a:prstClr val="black"/>
              </a:solidFill>
            </a:endParaRPr>
          </a:p>
        </p:txBody>
      </p:sp>
      <p:pic>
        <p:nvPicPr>
          <p:cNvPr id="55" name="Picture 12" descr="E:\2016.01\1.12 扁平化图标\蓝色\AR-蓝色最新-40.png">
            <a:extLst>
              <a:ext uri="{FF2B5EF4-FFF2-40B4-BE49-F238E27FC236}">
                <a16:creationId xmlns="" xmlns:a16="http://schemas.microsoft.com/office/drawing/2014/main" id="{B28A1956-C01E-4240-95B2-8C07A2DC4BDE}"/>
              </a:ext>
            </a:extLst>
          </p:cNvPr>
          <p:cNvPicPr>
            <a:picLocks noChangeAspect="1" noChangeArrowheads="1"/>
          </p:cNvPicPr>
          <p:nvPr/>
        </p:nvPicPr>
        <p:blipFill>
          <a:blip r:embed="rId3">
            <a:duotone>
              <a:schemeClr val="accent4">
                <a:shade val="45000"/>
                <a:satMod val="135000"/>
              </a:schemeClr>
              <a:prstClr val="white"/>
            </a:duotone>
          </a:blip>
          <a:stretch>
            <a:fillRect/>
          </a:stretch>
        </p:blipFill>
        <p:spPr bwMode="gray">
          <a:xfrm>
            <a:off x="5667199" y="4152415"/>
            <a:ext cx="474524" cy="388247"/>
          </a:xfrm>
          <a:prstGeom prst="rect">
            <a:avLst/>
          </a:prstGeom>
          <a:noFill/>
        </p:spPr>
      </p:pic>
      <p:cxnSp>
        <p:nvCxnSpPr>
          <p:cNvPr id="56" name="Straight Connector 55">
            <a:extLst>
              <a:ext uri="{FF2B5EF4-FFF2-40B4-BE49-F238E27FC236}">
                <a16:creationId xmlns="" xmlns:a16="http://schemas.microsoft.com/office/drawing/2014/main" id="{8CB81DB6-3428-4A74-B968-70CA5E16B899}"/>
              </a:ext>
            </a:extLst>
          </p:cNvPr>
          <p:cNvCxnSpPr>
            <a:stCxn id="54" idx="21"/>
            <a:endCxn id="58" idx="0"/>
          </p:cNvCxnSpPr>
          <p:nvPr/>
        </p:nvCxnSpPr>
        <p:spPr bwMode="gray">
          <a:xfrm flipH="1">
            <a:off x="4182219" y="4670576"/>
            <a:ext cx="609881" cy="343646"/>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7" name="Freeform 159">
            <a:extLst>
              <a:ext uri="{FF2B5EF4-FFF2-40B4-BE49-F238E27FC236}">
                <a16:creationId xmlns="" xmlns:a16="http://schemas.microsoft.com/office/drawing/2014/main" id="{3FC7CACA-FF5D-4D80-997B-ECCACACB4C4B}"/>
              </a:ext>
            </a:extLst>
          </p:cNvPr>
          <p:cNvSpPr/>
          <p:nvPr/>
        </p:nvSpPr>
        <p:spPr bwMode="gray">
          <a:xfrm flipH="1">
            <a:off x="3583609" y="5215202"/>
            <a:ext cx="1208491"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black"/>
              </a:solidFill>
            </a:endParaRPr>
          </a:p>
        </p:txBody>
      </p:sp>
      <p:pic>
        <p:nvPicPr>
          <p:cNvPr id="58" name="Picture 12" descr="E:\2016.01\1.12 扁平化图标\蓝色\AR-蓝色最新-40.png">
            <a:extLst>
              <a:ext uri="{FF2B5EF4-FFF2-40B4-BE49-F238E27FC236}">
                <a16:creationId xmlns="" xmlns:a16="http://schemas.microsoft.com/office/drawing/2014/main" id="{429AA907-8E76-4715-BD85-44F028504F13}"/>
              </a:ext>
            </a:extLst>
          </p:cNvPr>
          <p:cNvPicPr>
            <a:picLocks noChangeAspect="1" noChangeArrowheads="1"/>
          </p:cNvPicPr>
          <p:nvPr/>
        </p:nvPicPr>
        <p:blipFill>
          <a:blip r:embed="rId3">
            <a:duotone>
              <a:schemeClr val="accent4">
                <a:shade val="45000"/>
                <a:satMod val="135000"/>
              </a:schemeClr>
              <a:prstClr val="white"/>
            </a:duotone>
          </a:blip>
          <a:stretch>
            <a:fillRect/>
          </a:stretch>
        </p:blipFill>
        <p:spPr bwMode="gray">
          <a:xfrm>
            <a:off x="3944957" y="5014222"/>
            <a:ext cx="474524" cy="388247"/>
          </a:xfrm>
          <a:prstGeom prst="rect">
            <a:avLst/>
          </a:prstGeom>
          <a:noFill/>
        </p:spPr>
      </p:pic>
      <p:sp>
        <p:nvSpPr>
          <p:cNvPr id="59" name="TextBox 58">
            <a:extLst>
              <a:ext uri="{FF2B5EF4-FFF2-40B4-BE49-F238E27FC236}">
                <a16:creationId xmlns="" xmlns:a16="http://schemas.microsoft.com/office/drawing/2014/main" id="{B470EA71-65E3-48A3-A810-8F535D1D2A71}"/>
              </a:ext>
            </a:extLst>
          </p:cNvPr>
          <p:cNvSpPr txBox="1"/>
          <p:nvPr/>
        </p:nvSpPr>
        <p:spPr bwMode="gray">
          <a:xfrm>
            <a:off x="5197558" y="3911621"/>
            <a:ext cx="957313"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Active IWG</a:t>
            </a:r>
          </a:p>
        </p:txBody>
      </p:sp>
      <p:sp>
        <p:nvSpPr>
          <p:cNvPr id="62" name="Freeform 159">
            <a:extLst>
              <a:ext uri="{FF2B5EF4-FFF2-40B4-BE49-F238E27FC236}">
                <a16:creationId xmlns="" xmlns:a16="http://schemas.microsoft.com/office/drawing/2014/main" id="{96C741CE-914E-430D-9E68-E8691621B978}"/>
              </a:ext>
            </a:extLst>
          </p:cNvPr>
          <p:cNvSpPr/>
          <p:nvPr/>
        </p:nvSpPr>
        <p:spPr bwMode="gray">
          <a:xfrm flipH="1">
            <a:off x="8427125" y="2291419"/>
            <a:ext cx="1429629" cy="76421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white"/>
              </a:solidFill>
            </a:endParaRPr>
          </a:p>
        </p:txBody>
      </p:sp>
      <p:pic>
        <p:nvPicPr>
          <p:cNvPr id="63" name="Picture 12" descr="E:\2016.01\1.12 扁平化图标\蓝色\AR-蓝色最新-40.png">
            <a:extLst>
              <a:ext uri="{FF2B5EF4-FFF2-40B4-BE49-F238E27FC236}">
                <a16:creationId xmlns="" xmlns:a16="http://schemas.microsoft.com/office/drawing/2014/main" id="{31AADB4E-14F5-4ABE-9E49-3BEB5320FAA5}"/>
              </a:ext>
            </a:extLst>
          </p:cNvPr>
          <p:cNvPicPr>
            <a:picLocks noChangeAspect="1" noChangeArrowheads="1"/>
          </p:cNvPicPr>
          <p:nvPr/>
        </p:nvPicPr>
        <p:blipFill>
          <a:blip r:embed="rId3">
            <a:duotone>
              <a:schemeClr val="bg2">
                <a:shade val="45000"/>
                <a:satMod val="135000"/>
              </a:schemeClr>
              <a:prstClr val="white"/>
            </a:duotone>
          </a:blip>
          <a:stretch>
            <a:fillRect/>
          </a:stretch>
        </p:blipFill>
        <p:spPr bwMode="gray">
          <a:xfrm>
            <a:off x="8754862" y="2662857"/>
            <a:ext cx="306789" cy="251009"/>
          </a:xfrm>
          <a:prstGeom prst="rect">
            <a:avLst/>
          </a:prstGeom>
          <a:noFill/>
        </p:spPr>
      </p:pic>
      <p:pic>
        <p:nvPicPr>
          <p:cNvPr id="64" name="Picture 12" descr="E:\2016.01\1.12 扁平化图标\蓝色\AR-蓝色最新-40.png">
            <a:extLst>
              <a:ext uri="{FF2B5EF4-FFF2-40B4-BE49-F238E27FC236}">
                <a16:creationId xmlns="" xmlns:a16="http://schemas.microsoft.com/office/drawing/2014/main" id="{EE042319-C71E-468C-92CB-2ACBAE67D810}"/>
              </a:ext>
            </a:extLst>
          </p:cNvPr>
          <p:cNvPicPr>
            <a:picLocks noChangeAspect="1" noChangeArrowheads="1"/>
          </p:cNvPicPr>
          <p:nvPr/>
        </p:nvPicPr>
        <p:blipFill>
          <a:blip r:embed="rId3">
            <a:duotone>
              <a:schemeClr val="bg2">
                <a:shade val="45000"/>
                <a:satMod val="135000"/>
              </a:schemeClr>
              <a:prstClr val="white"/>
            </a:duotone>
          </a:blip>
          <a:stretch>
            <a:fillRect/>
          </a:stretch>
        </p:blipFill>
        <p:spPr bwMode="gray">
          <a:xfrm>
            <a:off x="9215504" y="2662089"/>
            <a:ext cx="306789" cy="251009"/>
          </a:xfrm>
          <a:prstGeom prst="rect">
            <a:avLst/>
          </a:prstGeom>
          <a:noFill/>
        </p:spPr>
      </p:pic>
      <p:sp>
        <p:nvSpPr>
          <p:cNvPr id="65" name="TextBox 64">
            <a:extLst>
              <a:ext uri="{FF2B5EF4-FFF2-40B4-BE49-F238E27FC236}">
                <a16:creationId xmlns="" xmlns:a16="http://schemas.microsoft.com/office/drawing/2014/main" id="{0DDFFD0E-5A54-4C84-867F-E18A73BE1083}"/>
              </a:ext>
            </a:extLst>
          </p:cNvPr>
          <p:cNvSpPr txBox="1"/>
          <p:nvPr/>
        </p:nvSpPr>
        <p:spPr bwMode="gray">
          <a:xfrm>
            <a:off x="8729751" y="2398085"/>
            <a:ext cx="837122" cy="276999"/>
          </a:xfrm>
          <a:prstGeom prst="rect">
            <a:avLst/>
          </a:prstGeom>
          <a:noFill/>
        </p:spPr>
        <p:txBody>
          <a:bodyPr wrap="square" rtlCol="0">
            <a:spAutoFit/>
          </a:bodyPr>
          <a:lstStyle/>
          <a:p>
            <a:pPr algn="ctr" fontAlgn="ctr"/>
            <a:r>
              <a:rPr lang="en-US" altLang="zh-CN" sz="1200" dirty="0">
                <a:solidFill>
                  <a:prstClr val="black"/>
                </a:solidFill>
                <a:latin typeface="Huawei Sans" panose="020C0503030203020204" pitchFamily="34" charset="0"/>
              </a:rPr>
              <a:t>Hub2</a:t>
            </a:r>
          </a:p>
        </p:txBody>
      </p:sp>
      <p:pic>
        <p:nvPicPr>
          <p:cNvPr id="66" name="Picture 12" descr="E:\2016.01\1.12 扁平化图标\蓝色\AR-蓝色最新-40.png">
            <a:extLst>
              <a:ext uri="{FF2B5EF4-FFF2-40B4-BE49-F238E27FC236}">
                <a16:creationId xmlns="" xmlns:a16="http://schemas.microsoft.com/office/drawing/2014/main" id="{BA145A70-6F8A-4BB9-AD37-E81D6774F04D}"/>
              </a:ext>
            </a:extLst>
          </p:cNvPr>
          <p:cNvPicPr>
            <a:picLocks noChangeAspect="1" noChangeArrowheads="1"/>
          </p:cNvPicPr>
          <p:nvPr/>
        </p:nvPicPr>
        <p:blipFill>
          <a:blip r:embed="rId3"/>
          <a:stretch>
            <a:fillRect/>
          </a:stretch>
        </p:blipFill>
        <p:spPr bwMode="gray">
          <a:xfrm>
            <a:off x="8133774" y="2592879"/>
            <a:ext cx="474524" cy="388247"/>
          </a:xfrm>
          <a:prstGeom prst="rect">
            <a:avLst/>
          </a:prstGeom>
          <a:noFill/>
        </p:spPr>
      </p:pic>
      <p:pic>
        <p:nvPicPr>
          <p:cNvPr id="67" name="Picture 12" descr="E:\2016.01\1.12 扁平化图标\蓝色\AR-蓝色最新-40.png">
            <a:extLst>
              <a:ext uri="{FF2B5EF4-FFF2-40B4-BE49-F238E27FC236}">
                <a16:creationId xmlns="" xmlns:a16="http://schemas.microsoft.com/office/drawing/2014/main" id="{EEA2A4DE-5991-4335-8D8E-A0DCCA0A0DE4}"/>
              </a:ext>
            </a:extLst>
          </p:cNvPr>
          <p:cNvPicPr>
            <a:picLocks noChangeAspect="1" noChangeArrowheads="1"/>
          </p:cNvPicPr>
          <p:nvPr/>
        </p:nvPicPr>
        <p:blipFill>
          <a:blip r:embed="rId3"/>
          <a:stretch>
            <a:fillRect/>
          </a:stretch>
        </p:blipFill>
        <p:spPr bwMode="gray">
          <a:xfrm>
            <a:off x="9690261" y="2594561"/>
            <a:ext cx="474524" cy="388247"/>
          </a:xfrm>
          <a:prstGeom prst="rect">
            <a:avLst/>
          </a:prstGeom>
          <a:noFill/>
        </p:spPr>
      </p:pic>
      <p:cxnSp>
        <p:nvCxnSpPr>
          <p:cNvPr id="68" name="Straight Connector 67">
            <a:extLst>
              <a:ext uri="{FF2B5EF4-FFF2-40B4-BE49-F238E27FC236}">
                <a16:creationId xmlns="" xmlns:a16="http://schemas.microsoft.com/office/drawing/2014/main" id="{6BEBDEFE-EBDB-4E29-91B8-8E548846F31B}"/>
              </a:ext>
            </a:extLst>
          </p:cNvPr>
          <p:cNvCxnSpPr>
            <a:stCxn id="66" idx="3"/>
            <a:endCxn id="63" idx="1"/>
          </p:cNvCxnSpPr>
          <p:nvPr/>
        </p:nvCxnSpPr>
        <p:spPr bwMode="gray">
          <a:xfrm>
            <a:off x="8608298" y="2787003"/>
            <a:ext cx="146564" cy="135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 xmlns:a16="http://schemas.microsoft.com/office/drawing/2014/main" id="{B750D428-CEFA-4E5A-8E98-40F4AE5D53A3}"/>
              </a:ext>
            </a:extLst>
          </p:cNvPr>
          <p:cNvCxnSpPr>
            <a:stCxn id="64" idx="3"/>
            <a:endCxn id="67" idx="1"/>
          </p:cNvCxnSpPr>
          <p:nvPr/>
        </p:nvCxnSpPr>
        <p:spPr bwMode="gray">
          <a:xfrm>
            <a:off x="9522293" y="2787594"/>
            <a:ext cx="167968" cy="109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0" name="TextBox 69">
            <a:extLst>
              <a:ext uri="{FF2B5EF4-FFF2-40B4-BE49-F238E27FC236}">
                <a16:creationId xmlns="" xmlns:a16="http://schemas.microsoft.com/office/drawing/2014/main" id="{06B1174E-EBA9-4643-8974-8CFB937F4CDE}"/>
              </a:ext>
            </a:extLst>
          </p:cNvPr>
          <p:cNvSpPr txBox="1"/>
          <p:nvPr/>
        </p:nvSpPr>
        <p:spPr bwMode="gray">
          <a:xfrm>
            <a:off x="7930597" y="2345622"/>
            <a:ext cx="824265"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EDGE/RR</a:t>
            </a:r>
          </a:p>
        </p:txBody>
      </p:sp>
      <p:sp>
        <p:nvSpPr>
          <p:cNvPr id="71" name="TextBox 70">
            <a:extLst>
              <a:ext uri="{FF2B5EF4-FFF2-40B4-BE49-F238E27FC236}">
                <a16:creationId xmlns="" xmlns:a16="http://schemas.microsoft.com/office/drawing/2014/main" id="{115DB1BE-E5FB-468E-93DB-C292AD417DD2}"/>
              </a:ext>
            </a:extLst>
          </p:cNvPr>
          <p:cNvSpPr txBox="1"/>
          <p:nvPr/>
        </p:nvSpPr>
        <p:spPr bwMode="gray">
          <a:xfrm>
            <a:off x="9515390" y="2362896"/>
            <a:ext cx="824265"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EDGE/RR</a:t>
            </a:r>
          </a:p>
        </p:txBody>
      </p:sp>
      <p:cxnSp>
        <p:nvCxnSpPr>
          <p:cNvPr id="72" name="Straight Connector 71">
            <a:extLst>
              <a:ext uri="{FF2B5EF4-FFF2-40B4-BE49-F238E27FC236}">
                <a16:creationId xmlns="" xmlns:a16="http://schemas.microsoft.com/office/drawing/2014/main" id="{B9DDA7D0-81BF-4184-A71E-4E659CC0AC99}"/>
              </a:ext>
            </a:extLst>
          </p:cNvPr>
          <p:cNvCxnSpPr>
            <a:stCxn id="64" idx="1"/>
            <a:endCxn id="63" idx="3"/>
          </p:cNvCxnSpPr>
          <p:nvPr/>
        </p:nvCxnSpPr>
        <p:spPr bwMode="gray">
          <a:xfrm flipH="1">
            <a:off x="9061651" y="2787594"/>
            <a:ext cx="153853" cy="76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 xmlns:a16="http://schemas.microsoft.com/office/drawing/2014/main" id="{D6277855-A4BF-41D0-8D9D-DB4943497653}"/>
              </a:ext>
            </a:extLst>
          </p:cNvPr>
          <p:cNvCxnSpPr>
            <a:stCxn id="64" idx="2"/>
            <a:endCxn id="13" idx="0"/>
          </p:cNvCxnSpPr>
          <p:nvPr/>
        </p:nvCxnSpPr>
        <p:spPr bwMode="gray">
          <a:xfrm flipH="1">
            <a:off x="8872890" y="2913098"/>
            <a:ext cx="496009" cy="76476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 xmlns:a16="http://schemas.microsoft.com/office/drawing/2014/main" id="{4C61F441-5371-4EB8-9866-732C432CDFB1}"/>
              </a:ext>
            </a:extLst>
          </p:cNvPr>
          <p:cNvCxnSpPr>
            <a:stCxn id="63" idx="2"/>
            <a:endCxn id="12" idx="0"/>
          </p:cNvCxnSpPr>
          <p:nvPr/>
        </p:nvCxnSpPr>
        <p:spPr bwMode="gray">
          <a:xfrm flipH="1">
            <a:off x="6879806" y="2913866"/>
            <a:ext cx="2028451" cy="763993"/>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82" name="Picture 12" descr="E:\2016.01\1.12 扁平化图标\蓝色\AR-蓝色最新-40.png">
            <a:extLst>
              <a:ext uri="{FF2B5EF4-FFF2-40B4-BE49-F238E27FC236}">
                <a16:creationId xmlns="" xmlns:a16="http://schemas.microsoft.com/office/drawing/2014/main" id="{F2F6DAAF-A1A3-485C-97A5-CB2F963F2E16}"/>
              </a:ext>
            </a:extLst>
          </p:cNvPr>
          <p:cNvPicPr>
            <a:picLocks noChangeAspect="1" noChangeArrowheads="1"/>
          </p:cNvPicPr>
          <p:nvPr/>
        </p:nvPicPr>
        <p:blipFill>
          <a:blip r:embed="rId3"/>
          <a:stretch>
            <a:fillRect/>
          </a:stretch>
        </p:blipFill>
        <p:spPr bwMode="gray">
          <a:xfrm>
            <a:off x="5682708" y="3397844"/>
            <a:ext cx="474524" cy="388247"/>
          </a:xfrm>
          <a:prstGeom prst="rect">
            <a:avLst/>
          </a:prstGeom>
          <a:noFill/>
        </p:spPr>
      </p:pic>
      <p:cxnSp>
        <p:nvCxnSpPr>
          <p:cNvPr id="84" name="Straight Connector 83">
            <a:extLst>
              <a:ext uri="{FF2B5EF4-FFF2-40B4-BE49-F238E27FC236}">
                <a16:creationId xmlns="" xmlns:a16="http://schemas.microsoft.com/office/drawing/2014/main" id="{9B8FCB80-7A44-4FC3-B486-D00363C943C3}"/>
              </a:ext>
            </a:extLst>
          </p:cNvPr>
          <p:cNvCxnSpPr>
            <a:stCxn id="82" idx="1"/>
            <a:endCxn id="26" idx="3"/>
          </p:cNvCxnSpPr>
          <p:nvPr/>
        </p:nvCxnSpPr>
        <p:spPr bwMode="gray">
          <a:xfrm flipH="1">
            <a:off x="5540828" y="3591968"/>
            <a:ext cx="141880" cy="2146"/>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88" name="Picture 12" descr="E:\2016.01\1.12 扁平化图标\蓝色\AR-蓝色最新-40.png">
            <a:extLst>
              <a:ext uri="{FF2B5EF4-FFF2-40B4-BE49-F238E27FC236}">
                <a16:creationId xmlns="" xmlns:a16="http://schemas.microsoft.com/office/drawing/2014/main" id="{FC57A566-30B1-410E-85E1-B7A8FEC94D5D}"/>
              </a:ext>
            </a:extLst>
          </p:cNvPr>
          <p:cNvPicPr>
            <a:picLocks noChangeAspect="1" noChangeArrowheads="1"/>
          </p:cNvPicPr>
          <p:nvPr/>
        </p:nvPicPr>
        <p:blipFill>
          <a:blip r:embed="rId3"/>
          <a:stretch>
            <a:fillRect/>
          </a:stretch>
        </p:blipFill>
        <p:spPr bwMode="gray">
          <a:xfrm>
            <a:off x="10418436" y="3399990"/>
            <a:ext cx="474524" cy="388247"/>
          </a:xfrm>
          <a:prstGeom prst="rect">
            <a:avLst/>
          </a:prstGeom>
          <a:noFill/>
        </p:spPr>
      </p:pic>
      <p:cxnSp>
        <p:nvCxnSpPr>
          <p:cNvPr id="91" name="Straight Connector 90">
            <a:extLst>
              <a:ext uri="{FF2B5EF4-FFF2-40B4-BE49-F238E27FC236}">
                <a16:creationId xmlns="" xmlns:a16="http://schemas.microsoft.com/office/drawing/2014/main" id="{C94B6AE0-3684-46A0-B717-5E632DE8F3E8}"/>
              </a:ext>
            </a:extLst>
          </p:cNvPr>
          <p:cNvCxnSpPr>
            <a:stCxn id="88" idx="1"/>
            <a:endCxn id="27" idx="3"/>
          </p:cNvCxnSpPr>
          <p:nvPr/>
        </p:nvCxnSpPr>
        <p:spPr bwMode="gray">
          <a:xfrm flipH="1">
            <a:off x="10157508" y="3594114"/>
            <a:ext cx="260928"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98" name="Picture 12" descr="E:\2016.01\1.12 扁平化图标\蓝色\AR-蓝色最新-40.png">
            <a:extLst>
              <a:ext uri="{FF2B5EF4-FFF2-40B4-BE49-F238E27FC236}">
                <a16:creationId xmlns="" xmlns:a16="http://schemas.microsoft.com/office/drawing/2014/main" id="{AC14A669-3AB1-4FA4-820D-D96167CA0A40}"/>
              </a:ext>
            </a:extLst>
          </p:cNvPr>
          <p:cNvPicPr>
            <a:picLocks noChangeAspect="1" noChangeArrowheads="1"/>
          </p:cNvPicPr>
          <p:nvPr/>
        </p:nvPicPr>
        <p:blipFill>
          <a:blip r:embed="rId3">
            <a:duotone>
              <a:schemeClr val="accent4">
                <a:shade val="45000"/>
                <a:satMod val="135000"/>
              </a:schemeClr>
              <a:prstClr val="white"/>
            </a:duotone>
          </a:blip>
          <a:stretch>
            <a:fillRect/>
          </a:stretch>
        </p:blipFill>
        <p:spPr bwMode="gray">
          <a:xfrm>
            <a:off x="5670049" y="4677083"/>
            <a:ext cx="474524" cy="388247"/>
          </a:xfrm>
          <a:prstGeom prst="rect">
            <a:avLst/>
          </a:prstGeom>
          <a:noFill/>
        </p:spPr>
      </p:pic>
      <p:sp>
        <p:nvSpPr>
          <p:cNvPr id="99" name="TextBox 98">
            <a:extLst>
              <a:ext uri="{FF2B5EF4-FFF2-40B4-BE49-F238E27FC236}">
                <a16:creationId xmlns="" xmlns:a16="http://schemas.microsoft.com/office/drawing/2014/main" id="{76ECC8B0-5518-4C39-A816-08C151EB8D4D}"/>
              </a:ext>
            </a:extLst>
          </p:cNvPr>
          <p:cNvSpPr txBox="1"/>
          <p:nvPr/>
        </p:nvSpPr>
        <p:spPr bwMode="gray">
          <a:xfrm>
            <a:off x="4805326" y="5045448"/>
            <a:ext cx="1185421" cy="276999"/>
          </a:xfrm>
          <a:prstGeom prst="rect">
            <a:avLst/>
          </a:prstGeom>
          <a:noFill/>
        </p:spPr>
        <p:txBody>
          <a:bodyPr wrap="square" rtlCol="0">
            <a:spAutoFit/>
          </a:bodyPr>
          <a:lstStyle/>
          <a:p>
            <a:pPr fontAlgn="ctr"/>
            <a:r>
              <a:rPr lang="en-US" altLang="zh-CN" sz="1200" dirty="0">
                <a:solidFill>
                  <a:prstClr val="black"/>
                </a:solidFill>
                <a:latin typeface="Huawei Sans" panose="020C0503030203020204" pitchFamily="34" charset="0"/>
              </a:rPr>
              <a:t>Standby IWG</a:t>
            </a:r>
          </a:p>
        </p:txBody>
      </p:sp>
      <p:cxnSp>
        <p:nvCxnSpPr>
          <p:cNvPr id="100" name="Straight Connector 99">
            <a:extLst>
              <a:ext uri="{FF2B5EF4-FFF2-40B4-BE49-F238E27FC236}">
                <a16:creationId xmlns="" xmlns:a16="http://schemas.microsoft.com/office/drawing/2014/main" id="{F99D347F-85E6-425E-8531-CA25634F6EF2}"/>
              </a:ext>
            </a:extLst>
          </p:cNvPr>
          <p:cNvCxnSpPr>
            <a:endCxn id="98" idx="3"/>
          </p:cNvCxnSpPr>
          <p:nvPr/>
        </p:nvCxnSpPr>
        <p:spPr bwMode="gray">
          <a:xfrm flipH="1">
            <a:off x="6144573" y="4323861"/>
            <a:ext cx="790118" cy="547346"/>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04" name="Rectangular Callout 26">
            <a:extLst>
              <a:ext uri="{FF2B5EF4-FFF2-40B4-BE49-F238E27FC236}">
                <a16:creationId xmlns="" xmlns:a16="http://schemas.microsoft.com/office/drawing/2014/main" id="{39E0A525-0EB3-40EF-B314-09B75F3922E0}"/>
              </a:ext>
            </a:extLst>
          </p:cNvPr>
          <p:cNvSpPr/>
          <p:nvPr/>
        </p:nvSpPr>
        <p:spPr bwMode="gray">
          <a:xfrm>
            <a:off x="10365544" y="2102631"/>
            <a:ext cx="1025039" cy="614192"/>
          </a:xfrm>
          <a:prstGeom prst="wedgeRectCallout">
            <a:avLst>
              <a:gd name="adj1" fmla="val -69011"/>
              <a:gd name="adj2" fmla="val 3720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prstClr val="white">
                    <a:lumMod val="50000"/>
                  </a:prstClr>
                </a:solidFill>
                <a:cs typeface="+mn-ea"/>
                <a:sym typeface="Huawei Sans" panose="020C0503030203020204" pitchFamily="34" charset="0"/>
              </a:rPr>
              <a:t>Hub site reliability design</a:t>
            </a:r>
          </a:p>
        </p:txBody>
      </p:sp>
      <p:sp>
        <p:nvSpPr>
          <p:cNvPr id="105" name="Rectangular Callout 26">
            <a:extLst>
              <a:ext uri="{FF2B5EF4-FFF2-40B4-BE49-F238E27FC236}">
                <a16:creationId xmlns="" xmlns:a16="http://schemas.microsoft.com/office/drawing/2014/main" id="{9129F36E-36D6-4F3F-A800-37D2B682BB84}"/>
              </a:ext>
            </a:extLst>
          </p:cNvPr>
          <p:cNvSpPr/>
          <p:nvPr/>
        </p:nvSpPr>
        <p:spPr bwMode="gray">
          <a:xfrm>
            <a:off x="10349261" y="4008069"/>
            <a:ext cx="1330651" cy="437116"/>
          </a:xfrm>
          <a:prstGeom prst="wedgeRectCallout">
            <a:avLst>
              <a:gd name="adj1" fmla="val -29983"/>
              <a:gd name="adj2" fmla="val -8932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prstClr val="white">
                    <a:lumMod val="50000"/>
                  </a:prstClr>
                </a:solidFill>
                <a:cs typeface="+mn-ea"/>
                <a:sym typeface="Huawei Sans" panose="020C0503030203020204" pitchFamily="34" charset="0"/>
              </a:rPr>
              <a:t>RR site reliability design</a:t>
            </a:r>
          </a:p>
        </p:txBody>
      </p:sp>
      <p:sp>
        <p:nvSpPr>
          <p:cNvPr id="106" name="Rectangular Callout 26">
            <a:extLst>
              <a:ext uri="{FF2B5EF4-FFF2-40B4-BE49-F238E27FC236}">
                <a16:creationId xmlns="" xmlns:a16="http://schemas.microsoft.com/office/drawing/2014/main" id="{5880937B-B388-4FCE-9DEE-802A0EEC6646}"/>
              </a:ext>
            </a:extLst>
          </p:cNvPr>
          <p:cNvSpPr/>
          <p:nvPr/>
        </p:nvSpPr>
        <p:spPr bwMode="gray">
          <a:xfrm>
            <a:off x="5032540" y="5441573"/>
            <a:ext cx="1025039" cy="554847"/>
          </a:xfrm>
          <a:prstGeom prst="wedgeRectCallout">
            <a:avLst>
              <a:gd name="adj1" fmla="val 48001"/>
              <a:gd name="adj2" fmla="val -11397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lumMod val="50000"/>
                </a:prstClr>
              </a:solidFill>
              <a:cs typeface="+mn-ea"/>
              <a:sym typeface="Huawei Sans" panose="020C0503030203020204" pitchFamily="34" charset="0"/>
            </a:endParaRPr>
          </a:p>
        </p:txBody>
      </p:sp>
      <p:sp>
        <p:nvSpPr>
          <p:cNvPr id="76" name="矩形 75"/>
          <p:cNvSpPr/>
          <p:nvPr/>
        </p:nvSpPr>
        <p:spPr bwMode="gray">
          <a:xfrm>
            <a:off x="3776162" y="5504226"/>
            <a:ext cx="954107" cy="276999"/>
          </a:xfrm>
          <a:prstGeom prst="rect">
            <a:avLst/>
          </a:prstGeom>
        </p:spPr>
        <p:txBody>
          <a:bodyPr wrap="none">
            <a:spAutoFit/>
          </a:bodyPr>
          <a:lstStyle/>
          <a:p>
            <a:pPr algn="ctr" fontAlgn="ctr"/>
            <a:r>
              <a:rPr lang="en-US" altLang="zh-CN" sz="1200" dirty="0">
                <a:solidFill>
                  <a:prstClr val="black"/>
                </a:solidFill>
                <a:latin typeface="Huawei Sans" panose="020C0503030203020204" pitchFamily="34" charset="0"/>
              </a:rPr>
              <a:t>Legacy site</a:t>
            </a:r>
          </a:p>
        </p:txBody>
      </p:sp>
      <p:sp>
        <p:nvSpPr>
          <p:cNvPr id="5" name="矩形 4"/>
          <p:cNvSpPr/>
          <p:nvPr/>
        </p:nvSpPr>
        <p:spPr bwMode="gray">
          <a:xfrm>
            <a:off x="4926600" y="5386807"/>
            <a:ext cx="1261371" cy="646331"/>
          </a:xfrm>
          <a:prstGeom prst="rect">
            <a:avLst/>
          </a:prstGeom>
        </p:spPr>
        <p:txBody>
          <a:bodyPr wrap="square">
            <a:spAutoFit/>
          </a:bodyPr>
          <a:lstStyle/>
          <a:p>
            <a:pPr algn="ctr" fontAlgn="ctr"/>
            <a:r>
              <a:rPr lang="en-US" altLang="zh-CN" sz="1200" dirty="0">
                <a:solidFill>
                  <a:prstClr val="white">
                    <a:lumMod val="50000"/>
                  </a:prstClr>
                </a:solidFill>
                <a:latin typeface="Huawei Sans" panose="020C0503030203020204" pitchFamily="34" charset="0"/>
                <a:cs typeface="+mn-ea"/>
                <a:sym typeface="Huawei Sans" panose="020C0503030203020204" pitchFamily="34" charset="0"/>
              </a:rPr>
              <a:t>IWG site reliability design</a:t>
            </a:r>
          </a:p>
        </p:txBody>
      </p:sp>
    </p:spTree>
    <p:extLst>
      <p:ext uri="{BB962C8B-B14F-4D97-AF65-F5344CB8AC3E}">
        <p14:creationId xmlns:p14="http://schemas.microsoft.com/office/powerpoint/2010/main" val="1646378253"/>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Freeform 159">
            <a:extLst>
              <a:ext uri="{FF2B5EF4-FFF2-40B4-BE49-F238E27FC236}">
                <a16:creationId xmlns="" xmlns:a16="http://schemas.microsoft.com/office/drawing/2014/main" id="{7B06FCA9-CC6D-488C-B8B0-1BD186DC7C5E}"/>
              </a:ext>
            </a:extLst>
          </p:cNvPr>
          <p:cNvSpPr/>
          <p:nvPr/>
        </p:nvSpPr>
        <p:spPr bwMode="gray">
          <a:xfrm flipH="1">
            <a:off x="7222500" y="2252500"/>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altLang="zh-CN" sz="1200" kern="0" dirty="0">
                <a:solidFill>
                  <a:srgbClr val="000000"/>
                </a:solidFill>
              </a:rPr>
              <a:t>DC</a:t>
            </a:r>
          </a:p>
        </p:txBody>
      </p:sp>
      <p:sp>
        <p:nvSpPr>
          <p:cNvPr id="147" name="Freeform 159">
            <a:extLst>
              <a:ext uri="{FF2B5EF4-FFF2-40B4-BE49-F238E27FC236}">
                <a16:creationId xmlns="" xmlns:a16="http://schemas.microsoft.com/office/drawing/2014/main" id="{81C5FEDF-A48B-4133-9975-C3B1CEB29FD2}"/>
              </a:ext>
            </a:extLst>
          </p:cNvPr>
          <p:cNvSpPr/>
          <p:nvPr/>
        </p:nvSpPr>
        <p:spPr bwMode="gray">
          <a:xfrm flipH="1">
            <a:off x="9171868" y="2252500"/>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altLang="zh-CN" sz="1200" kern="0" dirty="0">
                <a:solidFill>
                  <a:srgbClr val="000000"/>
                </a:solidFill>
              </a:rPr>
              <a:t>DC</a:t>
            </a:r>
          </a:p>
        </p:txBody>
      </p:sp>
      <p:sp>
        <p:nvSpPr>
          <p:cNvPr id="134" name="Freeform 159">
            <a:extLst>
              <a:ext uri="{FF2B5EF4-FFF2-40B4-BE49-F238E27FC236}">
                <a16:creationId xmlns="" xmlns:a16="http://schemas.microsoft.com/office/drawing/2014/main" id="{7A49FE53-D7FB-448F-A572-F5D6700256CE}"/>
              </a:ext>
            </a:extLst>
          </p:cNvPr>
          <p:cNvSpPr/>
          <p:nvPr/>
        </p:nvSpPr>
        <p:spPr bwMode="gray">
          <a:xfrm flipH="1">
            <a:off x="1919272" y="2383008"/>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altLang="zh-CN" sz="1200" kern="0" dirty="0">
                <a:solidFill>
                  <a:srgbClr val="000000"/>
                </a:solidFill>
              </a:rPr>
              <a:t>DC</a:t>
            </a:r>
          </a:p>
        </p:txBody>
      </p:sp>
      <p:sp>
        <p:nvSpPr>
          <p:cNvPr id="135" name="Freeform 159">
            <a:extLst>
              <a:ext uri="{FF2B5EF4-FFF2-40B4-BE49-F238E27FC236}">
                <a16:creationId xmlns="" xmlns:a16="http://schemas.microsoft.com/office/drawing/2014/main" id="{8FFC6958-CA07-4A36-9636-F920892B305A}"/>
              </a:ext>
            </a:extLst>
          </p:cNvPr>
          <p:cNvSpPr/>
          <p:nvPr/>
        </p:nvSpPr>
        <p:spPr bwMode="gray">
          <a:xfrm flipH="1">
            <a:off x="3868640" y="2383008"/>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altLang="zh-CN" sz="1200" kern="0" dirty="0">
                <a:solidFill>
                  <a:srgbClr val="000000"/>
                </a:solidFill>
              </a:rPr>
              <a:t>DC</a:t>
            </a:r>
          </a:p>
        </p:txBody>
      </p:sp>
      <p:pic>
        <p:nvPicPr>
          <p:cNvPr id="120" name="图片 14" descr="交换机.png">
            <a:extLst>
              <a:ext uri="{FF2B5EF4-FFF2-40B4-BE49-F238E27FC236}">
                <a16:creationId xmlns="" xmlns:a16="http://schemas.microsoft.com/office/drawing/2014/main" id="{92827137-E5D9-46B3-BE22-040CCEC818A9}"/>
              </a:ext>
            </a:extLst>
          </p:cNvPr>
          <p:cNvPicPr>
            <a:picLocks noChangeAspect="1"/>
          </p:cNvPicPr>
          <p:nvPr/>
        </p:nvPicPr>
        <p:blipFill>
          <a:blip r:embed="rId3"/>
          <a:stretch>
            <a:fillRect/>
          </a:stretch>
        </p:blipFill>
        <p:spPr bwMode="gray">
          <a:xfrm>
            <a:off x="2153803" y="2146725"/>
            <a:ext cx="420077" cy="343698"/>
          </a:xfrm>
          <a:prstGeom prst="rect">
            <a:avLst/>
          </a:prstGeom>
        </p:spPr>
      </p:pic>
      <p:pic>
        <p:nvPicPr>
          <p:cNvPr id="121" name="图片 14" descr="交换机.png">
            <a:extLst>
              <a:ext uri="{FF2B5EF4-FFF2-40B4-BE49-F238E27FC236}">
                <a16:creationId xmlns="" xmlns:a16="http://schemas.microsoft.com/office/drawing/2014/main" id="{25B51D04-DAEA-49D0-A559-020D86F7718D}"/>
              </a:ext>
            </a:extLst>
          </p:cNvPr>
          <p:cNvPicPr>
            <a:picLocks noChangeAspect="1"/>
          </p:cNvPicPr>
          <p:nvPr/>
        </p:nvPicPr>
        <p:blipFill>
          <a:blip r:embed="rId3"/>
          <a:stretch>
            <a:fillRect/>
          </a:stretch>
        </p:blipFill>
        <p:spPr bwMode="gray">
          <a:xfrm>
            <a:off x="4145947" y="2136420"/>
            <a:ext cx="420077" cy="343698"/>
          </a:xfrm>
          <a:prstGeom prst="rect">
            <a:avLst/>
          </a:prstGeom>
        </p:spPr>
      </p:pic>
      <p:pic>
        <p:nvPicPr>
          <p:cNvPr id="122" name="图片 14" descr="交换机.png">
            <a:extLst>
              <a:ext uri="{FF2B5EF4-FFF2-40B4-BE49-F238E27FC236}">
                <a16:creationId xmlns="" xmlns:a16="http://schemas.microsoft.com/office/drawing/2014/main" id="{528CDEB1-537C-499F-AD9B-12E27242A27C}"/>
              </a:ext>
            </a:extLst>
          </p:cNvPr>
          <p:cNvPicPr>
            <a:picLocks noChangeAspect="1"/>
          </p:cNvPicPr>
          <p:nvPr/>
        </p:nvPicPr>
        <p:blipFill>
          <a:blip r:embed="rId3"/>
          <a:stretch>
            <a:fillRect/>
          </a:stretch>
        </p:blipFill>
        <p:spPr bwMode="gray">
          <a:xfrm>
            <a:off x="7536731" y="2042040"/>
            <a:ext cx="420077" cy="343698"/>
          </a:xfrm>
          <a:prstGeom prst="rect">
            <a:avLst/>
          </a:prstGeom>
        </p:spPr>
      </p:pic>
      <p:pic>
        <p:nvPicPr>
          <p:cNvPr id="136" name="图片 14" descr="交换机.png">
            <a:extLst>
              <a:ext uri="{FF2B5EF4-FFF2-40B4-BE49-F238E27FC236}">
                <a16:creationId xmlns="" xmlns:a16="http://schemas.microsoft.com/office/drawing/2014/main" id="{04E280EA-AC8E-4E3B-82E3-97071E293FD1}"/>
              </a:ext>
            </a:extLst>
          </p:cNvPr>
          <p:cNvPicPr>
            <a:picLocks noChangeAspect="1"/>
          </p:cNvPicPr>
          <p:nvPr/>
        </p:nvPicPr>
        <p:blipFill>
          <a:blip r:embed="rId3"/>
          <a:stretch>
            <a:fillRect/>
          </a:stretch>
        </p:blipFill>
        <p:spPr bwMode="gray">
          <a:xfrm>
            <a:off x="9494997" y="2033284"/>
            <a:ext cx="420077" cy="343698"/>
          </a:xfrm>
          <a:prstGeom prst="rect">
            <a:avLst/>
          </a:prstGeom>
        </p:spPr>
      </p:pic>
      <p:sp>
        <p:nvSpPr>
          <p:cNvPr id="142" name="Freeform 159">
            <a:extLst>
              <a:ext uri="{FF2B5EF4-FFF2-40B4-BE49-F238E27FC236}">
                <a16:creationId xmlns="" xmlns:a16="http://schemas.microsoft.com/office/drawing/2014/main" id="{8254F229-D3E3-4968-843C-FF6D892434F7}"/>
              </a:ext>
            </a:extLst>
          </p:cNvPr>
          <p:cNvSpPr/>
          <p:nvPr/>
        </p:nvSpPr>
        <p:spPr bwMode="gray">
          <a:xfrm flipH="1">
            <a:off x="7622021" y="3608912"/>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altLang="zh-CN" sz="1200" kern="0" dirty="0">
                <a:solidFill>
                  <a:srgbClr val="000000"/>
                </a:solidFill>
              </a:rPr>
              <a:t>MPLS</a:t>
            </a:r>
          </a:p>
        </p:txBody>
      </p:sp>
      <p:sp>
        <p:nvSpPr>
          <p:cNvPr id="143" name="Freeform 159">
            <a:extLst>
              <a:ext uri="{FF2B5EF4-FFF2-40B4-BE49-F238E27FC236}">
                <a16:creationId xmlns="" xmlns:a16="http://schemas.microsoft.com/office/drawing/2014/main" id="{543CAB35-1C32-485C-BA3D-B4DF8AA2FDBB}"/>
              </a:ext>
            </a:extLst>
          </p:cNvPr>
          <p:cNvSpPr/>
          <p:nvPr/>
        </p:nvSpPr>
        <p:spPr bwMode="gray">
          <a:xfrm flipH="1">
            <a:off x="8660743" y="3597169"/>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altLang="zh-CN" sz="1200" kern="0" dirty="0">
                <a:solidFill>
                  <a:srgbClr val="000000"/>
                </a:solidFill>
              </a:rPr>
              <a:t>Internet</a:t>
            </a:r>
          </a:p>
        </p:txBody>
      </p:sp>
      <p:sp>
        <p:nvSpPr>
          <p:cNvPr id="144" name="Freeform 159">
            <a:extLst>
              <a:ext uri="{FF2B5EF4-FFF2-40B4-BE49-F238E27FC236}">
                <a16:creationId xmlns="" xmlns:a16="http://schemas.microsoft.com/office/drawing/2014/main" id="{FA2BE659-571B-4ABE-8033-1B574F215ACA}"/>
              </a:ext>
            </a:extLst>
          </p:cNvPr>
          <p:cNvSpPr/>
          <p:nvPr/>
        </p:nvSpPr>
        <p:spPr bwMode="gray">
          <a:xfrm flipH="1">
            <a:off x="7435618" y="5047538"/>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endParaRPr>
          </a:p>
        </p:txBody>
      </p:sp>
      <p:sp>
        <p:nvSpPr>
          <p:cNvPr id="145" name="Freeform 159">
            <a:extLst>
              <a:ext uri="{FF2B5EF4-FFF2-40B4-BE49-F238E27FC236}">
                <a16:creationId xmlns="" xmlns:a16="http://schemas.microsoft.com/office/drawing/2014/main" id="{52715345-A518-4F9F-9F77-7B86BE5523BE}"/>
              </a:ext>
            </a:extLst>
          </p:cNvPr>
          <p:cNvSpPr/>
          <p:nvPr/>
        </p:nvSpPr>
        <p:spPr bwMode="gray">
          <a:xfrm flipH="1">
            <a:off x="9021034" y="5067585"/>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endParaRPr>
          </a:p>
        </p:txBody>
      </p:sp>
      <p:sp>
        <p:nvSpPr>
          <p:cNvPr id="130" name="Freeform 159">
            <a:extLst>
              <a:ext uri="{FF2B5EF4-FFF2-40B4-BE49-F238E27FC236}">
                <a16:creationId xmlns="" xmlns:a16="http://schemas.microsoft.com/office/drawing/2014/main" id="{5785E0A9-1D1C-4E43-9E43-933C86217D9A}"/>
              </a:ext>
            </a:extLst>
          </p:cNvPr>
          <p:cNvSpPr/>
          <p:nvPr/>
        </p:nvSpPr>
        <p:spPr bwMode="gray">
          <a:xfrm flipH="1">
            <a:off x="2318793" y="3739420"/>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altLang="zh-CN" sz="1200" kern="0" dirty="0">
                <a:solidFill>
                  <a:srgbClr val="000000"/>
                </a:solidFill>
              </a:rPr>
              <a:t>MPLS</a:t>
            </a:r>
          </a:p>
        </p:txBody>
      </p:sp>
      <p:sp>
        <p:nvSpPr>
          <p:cNvPr id="131" name="Freeform 159">
            <a:extLst>
              <a:ext uri="{FF2B5EF4-FFF2-40B4-BE49-F238E27FC236}">
                <a16:creationId xmlns="" xmlns:a16="http://schemas.microsoft.com/office/drawing/2014/main" id="{0D7C49A3-086C-43E5-B319-6DA30E790416}"/>
              </a:ext>
            </a:extLst>
          </p:cNvPr>
          <p:cNvSpPr/>
          <p:nvPr/>
        </p:nvSpPr>
        <p:spPr bwMode="gray">
          <a:xfrm flipH="1">
            <a:off x="3357515" y="3727677"/>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altLang="zh-CN" sz="1200" kern="0" dirty="0">
                <a:solidFill>
                  <a:srgbClr val="000000"/>
                </a:solidFill>
              </a:rPr>
              <a:t>Internet</a:t>
            </a:r>
          </a:p>
        </p:txBody>
      </p:sp>
      <p:sp>
        <p:nvSpPr>
          <p:cNvPr id="132" name="Freeform 159">
            <a:extLst>
              <a:ext uri="{FF2B5EF4-FFF2-40B4-BE49-F238E27FC236}">
                <a16:creationId xmlns="" xmlns:a16="http://schemas.microsoft.com/office/drawing/2014/main" id="{74A49C4C-638D-456B-A761-71E60D878C89}"/>
              </a:ext>
            </a:extLst>
          </p:cNvPr>
          <p:cNvSpPr/>
          <p:nvPr/>
        </p:nvSpPr>
        <p:spPr bwMode="gray">
          <a:xfrm flipH="1">
            <a:off x="2132390" y="5178046"/>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endParaRPr>
          </a:p>
        </p:txBody>
      </p:sp>
      <p:sp>
        <p:nvSpPr>
          <p:cNvPr id="133" name="Freeform 159">
            <a:extLst>
              <a:ext uri="{FF2B5EF4-FFF2-40B4-BE49-F238E27FC236}">
                <a16:creationId xmlns="" xmlns:a16="http://schemas.microsoft.com/office/drawing/2014/main" id="{F36F2600-9B26-4246-BF77-A678DFC585BB}"/>
              </a:ext>
            </a:extLst>
          </p:cNvPr>
          <p:cNvSpPr/>
          <p:nvPr/>
        </p:nvSpPr>
        <p:spPr bwMode="gray">
          <a:xfrm flipH="1">
            <a:off x="3717806" y="5198093"/>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endParaRPr>
          </a:p>
        </p:txBody>
      </p:sp>
      <p:sp>
        <p:nvSpPr>
          <p:cNvPr id="3" name="标题 2"/>
          <p:cNvSpPr>
            <a:spLocks noGrp="1"/>
          </p:cNvSpPr>
          <p:nvPr>
            <p:ph type="title"/>
          </p:nvPr>
        </p:nvSpPr>
        <p:spPr bwMode="gray"/>
        <p:txBody>
          <a:bodyPr/>
          <a:lstStyle/>
          <a:p>
            <a:r>
              <a:rPr lang="en-US" altLang="zh-CN" dirty="0"/>
              <a:t>Hub Site Reliability Design</a:t>
            </a:r>
          </a:p>
        </p:txBody>
      </p:sp>
      <p:pic>
        <p:nvPicPr>
          <p:cNvPr id="7" name="Picture 725" descr="图片325"/>
          <p:cNvPicPr>
            <a:picLocks noChangeAspect="1" noChangeArrowheads="1"/>
          </p:cNvPicPr>
          <p:nvPr/>
        </p:nvPicPr>
        <p:blipFill>
          <a:blip r:embed="rId4"/>
          <a:stretch>
            <a:fillRect/>
          </a:stretch>
        </p:blipFill>
        <p:spPr bwMode="gray">
          <a:xfrm>
            <a:off x="9255760" y="5432262"/>
            <a:ext cx="315391" cy="262513"/>
          </a:xfrm>
          <a:prstGeom prst="rect">
            <a:avLst/>
          </a:prstGeom>
          <a:noFill/>
        </p:spPr>
      </p:pic>
      <p:pic>
        <p:nvPicPr>
          <p:cNvPr id="8" name="Picture 725" descr="图片325"/>
          <p:cNvPicPr>
            <a:picLocks noChangeAspect="1" noChangeArrowheads="1"/>
          </p:cNvPicPr>
          <p:nvPr/>
        </p:nvPicPr>
        <p:blipFill>
          <a:blip r:embed="rId4"/>
          <a:stretch>
            <a:fillRect/>
          </a:stretch>
        </p:blipFill>
        <p:spPr bwMode="gray">
          <a:xfrm>
            <a:off x="7453237" y="5411210"/>
            <a:ext cx="315391" cy="262513"/>
          </a:xfrm>
          <a:prstGeom prst="rect">
            <a:avLst/>
          </a:prstGeom>
          <a:noFill/>
        </p:spPr>
      </p:pic>
      <p:cxnSp>
        <p:nvCxnSpPr>
          <p:cNvPr id="9" name="直接连接符 8"/>
          <p:cNvCxnSpPr/>
          <p:nvPr/>
        </p:nvCxnSpPr>
        <p:spPr bwMode="gray">
          <a:xfrm>
            <a:off x="2562653" y="5172443"/>
            <a:ext cx="140764" cy="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3" name="图片 12"/>
          <p:cNvPicPr>
            <a:picLocks noChangeAspect="1"/>
          </p:cNvPicPr>
          <p:nvPr/>
        </p:nvPicPr>
        <p:blipFill>
          <a:blip r:embed="rId5"/>
          <a:stretch>
            <a:fillRect/>
          </a:stretch>
        </p:blipFill>
        <p:spPr bwMode="gray">
          <a:xfrm>
            <a:off x="2181504" y="4978001"/>
            <a:ext cx="466668" cy="389308"/>
          </a:xfrm>
          <a:prstGeom prst="rect">
            <a:avLst/>
          </a:prstGeom>
        </p:spPr>
      </p:pic>
      <p:sp>
        <p:nvSpPr>
          <p:cNvPr id="14" name="文本框 13"/>
          <p:cNvSpPr txBox="1"/>
          <p:nvPr/>
        </p:nvSpPr>
        <p:spPr bwMode="gray">
          <a:xfrm>
            <a:off x="1419097" y="4987777"/>
            <a:ext cx="854529"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Spoke</a:t>
            </a:r>
          </a:p>
        </p:txBody>
      </p:sp>
      <p:cxnSp>
        <p:nvCxnSpPr>
          <p:cNvPr id="16" name="直接连接符 15"/>
          <p:cNvCxnSpPr>
            <a:stCxn id="31" idx="0"/>
          </p:cNvCxnSpPr>
          <p:nvPr/>
        </p:nvCxnSpPr>
        <p:spPr bwMode="gray">
          <a:xfrm flipV="1">
            <a:off x="2898103" y="4216027"/>
            <a:ext cx="961307" cy="761973"/>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直接连接符 16"/>
          <p:cNvCxnSpPr>
            <a:stCxn id="29" idx="2"/>
          </p:cNvCxnSpPr>
          <p:nvPr/>
        </p:nvCxnSpPr>
        <p:spPr bwMode="gray">
          <a:xfrm>
            <a:off x="2637735" y="3166344"/>
            <a:ext cx="1221675" cy="554279"/>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直接连接符 17"/>
          <p:cNvCxnSpPr>
            <a:stCxn id="13" idx="0"/>
          </p:cNvCxnSpPr>
          <p:nvPr/>
        </p:nvCxnSpPr>
        <p:spPr bwMode="gray">
          <a:xfrm flipV="1">
            <a:off x="2414839" y="4260110"/>
            <a:ext cx="390937" cy="717891"/>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1" name="图片 20"/>
          <p:cNvPicPr>
            <a:picLocks noChangeAspect="1"/>
          </p:cNvPicPr>
          <p:nvPr/>
        </p:nvPicPr>
        <p:blipFill>
          <a:blip r:embed="rId5"/>
          <a:stretch>
            <a:fillRect/>
          </a:stretch>
        </p:blipFill>
        <p:spPr bwMode="gray">
          <a:xfrm>
            <a:off x="4007961" y="4978001"/>
            <a:ext cx="466668" cy="389308"/>
          </a:xfrm>
          <a:prstGeom prst="rect">
            <a:avLst/>
          </a:prstGeom>
        </p:spPr>
      </p:pic>
      <p:cxnSp>
        <p:nvCxnSpPr>
          <p:cNvPr id="22" name="直接连接符 21"/>
          <p:cNvCxnSpPr>
            <a:stCxn id="21" idx="0"/>
          </p:cNvCxnSpPr>
          <p:nvPr/>
        </p:nvCxnSpPr>
        <p:spPr bwMode="gray">
          <a:xfrm flipH="1" flipV="1">
            <a:off x="2805775" y="4260110"/>
            <a:ext cx="1435520" cy="717891"/>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直接连接符 22"/>
          <p:cNvCxnSpPr>
            <a:stCxn id="21" idx="0"/>
          </p:cNvCxnSpPr>
          <p:nvPr/>
        </p:nvCxnSpPr>
        <p:spPr bwMode="gray">
          <a:xfrm flipH="1" flipV="1">
            <a:off x="3859410" y="4216027"/>
            <a:ext cx="381885" cy="761973"/>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直接连接符 23"/>
          <p:cNvCxnSpPr/>
          <p:nvPr/>
        </p:nvCxnSpPr>
        <p:spPr bwMode="gray">
          <a:xfrm>
            <a:off x="2259960" y="2960527"/>
            <a:ext cx="189199" cy="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6" name="图片 25"/>
          <p:cNvPicPr>
            <a:picLocks noChangeAspect="1"/>
          </p:cNvPicPr>
          <p:nvPr/>
        </p:nvPicPr>
        <p:blipFill>
          <a:blip r:embed="rId5"/>
          <a:stretch>
            <a:fillRect/>
          </a:stretch>
        </p:blipFill>
        <p:spPr bwMode="gray">
          <a:xfrm>
            <a:off x="1898120" y="2777932"/>
            <a:ext cx="466668" cy="389308"/>
          </a:xfrm>
          <a:prstGeom prst="rect">
            <a:avLst/>
          </a:prstGeom>
        </p:spPr>
      </p:pic>
      <p:sp>
        <p:nvSpPr>
          <p:cNvPr id="27" name="文本框 26"/>
          <p:cNvSpPr txBox="1"/>
          <p:nvPr/>
        </p:nvSpPr>
        <p:spPr bwMode="gray">
          <a:xfrm>
            <a:off x="1184402" y="2810624"/>
            <a:ext cx="868159"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Hub1</a:t>
            </a:r>
          </a:p>
        </p:txBody>
      </p:sp>
      <p:pic>
        <p:nvPicPr>
          <p:cNvPr id="29" name="图片 28"/>
          <p:cNvPicPr>
            <a:picLocks noChangeAspect="1"/>
          </p:cNvPicPr>
          <p:nvPr/>
        </p:nvPicPr>
        <p:blipFill>
          <a:blip r:embed="rId5"/>
          <a:stretch>
            <a:fillRect/>
          </a:stretch>
        </p:blipFill>
        <p:spPr bwMode="gray">
          <a:xfrm>
            <a:off x="2404401" y="2777036"/>
            <a:ext cx="466668" cy="389308"/>
          </a:xfrm>
          <a:prstGeom prst="rect">
            <a:avLst/>
          </a:prstGeom>
        </p:spPr>
      </p:pic>
      <p:cxnSp>
        <p:nvCxnSpPr>
          <p:cNvPr id="30" name="直接连接符 29"/>
          <p:cNvCxnSpPr>
            <a:stCxn id="26" idx="2"/>
          </p:cNvCxnSpPr>
          <p:nvPr/>
        </p:nvCxnSpPr>
        <p:spPr bwMode="gray">
          <a:xfrm>
            <a:off x="2131455" y="3167240"/>
            <a:ext cx="674321" cy="514833"/>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1" name="图片 30"/>
          <p:cNvPicPr>
            <a:picLocks noChangeAspect="1"/>
          </p:cNvPicPr>
          <p:nvPr/>
        </p:nvPicPr>
        <p:blipFill>
          <a:blip r:embed="rId5"/>
          <a:stretch>
            <a:fillRect/>
          </a:stretch>
        </p:blipFill>
        <p:spPr bwMode="gray">
          <a:xfrm>
            <a:off x="2664769" y="4978001"/>
            <a:ext cx="466668" cy="389308"/>
          </a:xfrm>
          <a:prstGeom prst="rect">
            <a:avLst/>
          </a:prstGeom>
        </p:spPr>
      </p:pic>
      <p:cxnSp>
        <p:nvCxnSpPr>
          <p:cNvPr id="32" name="直接连接符 31"/>
          <p:cNvCxnSpPr/>
          <p:nvPr/>
        </p:nvCxnSpPr>
        <p:spPr bwMode="gray">
          <a:xfrm>
            <a:off x="4135270" y="2942466"/>
            <a:ext cx="189199" cy="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4" name="图片 33"/>
          <p:cNvPicPr>
            <a:picLocks noChangeAspect="1"/>
          </p:cNvPicPr>
          <p:nvPr/>
        </p:nvPicPr>
        <p:blipFill>
          <a:blip r:embed="rId5"/>
          <a:stretch>
            <a:fillRect/>
          </a:stretch>
        </p:blipFill>
        <p:spPr bwMode="gray">
          <a:xfrm>
            <a:off x="3773430" y="2759870"/>
            <a:ext cx="466668" cy="389308"/>
          </a:xfrm>
          <a:prstGeom prst="rect">
            <a:avLst/>
          </a:prstGeom>
        </p:spPr>
      </p:pic>
      <p:sp>
        <p:nvSpPr>
          <p:cNvPr id="35" name="文本框 34"/>
          <p:cNvSpPr txBox="1"/>
          <p:nvPr/>
        </p:nvSpPr>
        <p:spPr bwMode="gray">
          <a:xfrm>
            <a:off x="4567635" y="2804086"/>
            <a:ext cx="868159"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Hub2</a:t>
            </a:r>
          </a:p>
        </p:txBody>
      </p:sp>
      <p:pic>
        <p:nvPicPr>
          <p:cNvPr id="37" name="图片 36"/>
          <p:cNvPicPr>
            <a:picLocks noChangeAspect="1"/>
          </p:cNvPicPr>
          <p:nvPr/>
        </p:nvPicPr>
        <p:blipFill>
          <a:blip r:embed="rId5"/>
          <a:stretch>
            <a:fillRect/>
          </a:stretch>
        </p:blipFill>
        <p:spPr bwMode="gray">
          <a:xfrm>
            <a:off x="4279712" y="2758974"/>
            <a:ext cx="466668" cy="389308"/>
          </a:xfrm>
          <a:prstGeom prst="rect">
            <a:avLst/>
          </a:prstGeom>
        </p:spPr>
      </p:pic>
      <p:cxnSp>
        <p:nvCxnSpPr>
          <p:cNvPr id="38" name="直接连接符 37"/>
          <p:cNvCxnSpPr>
            <a:stCxn id="37" idx="2"/>
          </p:cNvCxnSpPr>
          <p:nvPr/>
        </p:nvCxnSpPr>
        <p:spPr bwMode="gray">
          <a:xfrm flipH="1">
            <a:off x="3859410" y="3148282"/>
            <a:ext cx="653636" cy="57234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 name="直接连接符 38"/>
          <p:cNvCxnSpPr>
            <a:stCxn id="34" idx="2"/>
          </p:cNvCxnSpPr>
          <p:nvPr/>
        </p:nvCxnSpPr>
        <p:spPr bwMode="gray">
          <a:xfrm flipH="1">
            <a:off x="2805775" y="3149178"/>
            <a:ext cx="1200989" cy="532895"/>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 name="直接连接符 39"/>
          <p:cNvCxnSpPr/>
          <p:nvPr/>
        </p:nvCxnSpPr>
        <p:spPr bwMode="gray">
          <a:xfrm flipV="1">
            <a:off x="2862695" y="2609945"/>
            <a:ext cx="952592" cy="18061"/>
          </a:xfrm>
          <a:prstGeom prst="line">
            <a:avLst/>
          </a:prstGeom>
          <a:noFill/>
          <a:ln w="1587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1" name="文本框 40"/>
          <p:cNvSpPr txBox="1"/>
          <p:nvPr/>
        </p:nvSpPr>
        <p:spPr bwMode="gray">
          <a:xfrm>
            <a:off x="2902474" y="2319656"/>
            <a:ext cx="868159"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DCI</a:t>
            </a:r>
          </a:p>
        </p:txBody>
      </p:sp>
      <p:sp>
        <p:nvSpPr>
          <p:cNvPr id="42" name="矩形 41"/>
          <p:cNvSpPr/>
          <p:nvPr/>
        </p:nvSpPr>
        <p:spPr bwMode="gray">
          <a:xfrm>
            <a:off x="2522391" y="5684687"/>
            <a:ext cx="1055667" cy="461665"/>
          </a:xfrm>
          <a:prstGeom prst="rect">
            <a:avLst/>
          </a:prstGeom>
        </p:spPr>
        <p:txBody>
          <a:bodyPr wrap="square">
            <a:spAutoFit/>
          </a:bodyPr>
          <a:lstStyle/>
          <a:p>
            <a:pPr algn="ctr" fontAlgn="ctr"/>
            <a:r>
              <a:rPr lang="en-US" altLang="zh-CN" sz="1200" dirty="0">
                <a:solidFill>
                  <a:prstClr val="black"/>
                </a:solidFill>
                <a:latin typeface="Huawei Sans" panose="020C0503030203020204" pitchFamily="34" charset="0"/>
              </a:rPr>
              <a:t>Production services</a:t>
            </a:r>
          </a:p>
        </p:txBody>
      </p:sp>
      <p:sp>
        <p:nvSpPr>
          <p:cNvPr id="43" name="文本框 42"/>
          <p:cNvSpPr txBox="1"/>
          <p:nvPr/>
        </p:nvSpPr>
        <p:spPr bwMode="gray">
          <a:xfrm>
            <a:off x="1809528" y="1746250"/>
            <a:ext cx="1189749" cy="276999"/>
          </a:xfrm>
          <a:prstGeom prst="rect">
            <a:avLst/>
          </a:prstGeom>
          <a:noFill/>
        </p:spPr>
        <p:txBody>
          <a:bodyPr wrap="none" rtlCol="0">
            <a:spAutoFit/>
          </a:bodyPr>
          <a:lstStyle/>
          <a:p>
            <a:pPr algn="ctr" fontAlgn="ctr"/>
            <a:r>
              <a:rPr lang="en-US" altLang="zh-CN" sz="1200" dirty="0">
                <a:solidFill>
                  <a:prstClr val="black"/>
                </a:solidFill>
                <a:latin typeface="Huawei Sans" panose="020C0503030203020204" pitchFamily="34" charset="0"/>
              </a:rPr>
              <a:t>Office services</a:t>
            </a:r>
          </a:p>
        </p:txBody>
      </p:sp>
      <p:sp>
        <p:nvSpPr>
          <p:cNvPr id="44" name="文本框 43"/>
          <p:cNvSpPr txBox="1"/>
          <p:nvPr/>
        </p:nvSpPr>
        <p:spPr bwMode="gray">
          <a:xfrm>
            <a:off x="3578058" y="1746250"/>
            <a:ext cx="1524776" cy="276999"/>
          </a:xfrm>
          <a:prstGeom prst="rect">
            <a:avLst/>
          </a:prstGeom>
          <a:noFill/>
        </p:spPr>
        <p:txBody>
          <a:bodyPr wrap="none" rtlCol="0">
            <a:spAutoFit/>
          </a:bodyPr>
          <a:lstStyle/>
          <a:p>
            <a:pPr algn="ctr" fontAlgn="ctr"/>
            <a:r>
              <a:rPr lang="en-US" altLang="zh-CN" sz="1200" dirty="0">
                <a:solidFill>
                  <a:prstClr val="black"/>
                </a:solidFill>
                <a:latin typeface="Huawei Sans" panose="020C0503030203020204" pitchFamily="34" charset="0"/>
              </a:rPr>
              <a:t>Production services</a:t>
            </a:r>
          </a:p>
        </p:txBody>
      </p:sp>
      <p:sp>
        <p:nvSpPr>
          <p:cNvPr id="45" name="矩形 44"/>
          <p:cNvSpPr/>
          <p:nvPr/>
        </p:nvSpPr>
        <p:spPr bwMode="gray">
          <a:xfrm>
            <a:off x="1665675" y="5684687"/>
            <a:ext cx="889955" cy="461665"/>
          </a:xfrm>
          <a:prstGeom prst="rect">
            <a:avLst/>
          </a:prstGeom>
        </p:spPr>
        <p:txBody>
          <a:bodyPr wrap="square">
            <a:spAutoFit/>
          </a:bodyPr>
          <a:lstStyle/>
          <a:p>
            <a:pPr algn="ctr" fontAlgn="ctr"/>
            <a:r>
              <a:rPr lang="en-US" altLang="zh-CN" sz="1200" dirty="0">
                <a:solidFill>
                  <a:prstClr val="black"/>
                </a:solidFill>
                <a:latin typeface="Huawei Sans" panose="020C0503030203020204" pitchFamily="34" charset="0"/>
              </a:rPr>
              <a:t>Office services</a:t>
            </a:r>
          </a:p>
        </p:txBody>
      </p:sp>
      <p:pic>
        <p:nvPicPr>
          <p:cNvPr id="46" name="Picture 725" descr="图片325"/>
          <p:cNvPicPr>
            <a:picLocks noChangeAspect="1" noChangeArrowheads="1"/>
          </p:cNvPicPr>
          <p:nvPr/>
        </p:nvPicPr>
        <p:blipFill>
          <a:blip r:embed="rId4"/>
          <a:stretch>
            <a:fillRect/>
          </a:stretch>
        </p:blipFill>
        <p:spPr bwMode="gray">
          <a:xfrm>
            <a:off x="2860368" y="5449016"/>
            <a:ext cx="315391" cy="262513"/>
          </a:xfrm>
          <a:prstGeom prst="rect">
            <a:avLst/>
          </a:prstGeom>
          <a:noFill/>
        </p:spPr>
      </p:pic>
      <p:pic>
        <p:nvPicPr>
          <p:cNvPr id="47" name="Picture 725" descr="图片325"/>
          <p:cNvPicPr>
            <a:picLocks noChangeAspect="1" noChangeArrowheads="1"/>
          </p:cNvPicPr>
          <p:nvPr/>
        </p:nvPicPr>
        <p:blipFill>
          <a:blip r:embed="rId4"/>
          <a:stretch>
            <a:fillRect/>
          </a:stretch>
        </p:blipFill>
        <p:spPr bwMode="gray">
          <a:xfrm>
            <a:off x="1991166" y="5454101"/>
            <a:ext cx="315391" cy="262513"/>
          </a:xfrm>
          <a:prstGeom prst="rect">
            <a:avLst/>
          </a:prstGeom>
          <a:noFill/>
        </p:spPr>
      </p:pic>
      <p:cxnSp>
        <p:nvCxnSpPr>
          <p:cNvPr id="48" name="直接连接符 47"/>
          <p:cNvCxnSpPr/>
          <p:nvPr/>
        </p:nvCxnSpPr>
        <p:spPr bwMode="gray">
          <a:xfrm>
            <a:off x="7910185" y="5038625"/>
            <a:ext cx="140764" cy="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51" name="图片 50"/>
          <p:cNvPicPr>
            <a:picLocks noChangeAspect="1"/>
          </p:cNvPicPr>
          <p:nvPr/>
        </p:nvPicPr>
        <p:blipFill>
          <a:blip r:embed="rId5"/>
          <a:stretch>
            <a:fillRect/>
          </a:stretch>
        </p:blipFill>
        <p:spPr bwMode="gray">
          <a:xfrm>
            <a:off x="7529036" y="4844183"/>
            <a:ext cx="466668" cy="389308"/>
          </a:xfrm>
          <a:prstGeom prst="rect">
            <a:avLst/>
          </a:prstGeom>
        </p:spPr>
      </p:pic>
      <p:sp>
        <p:nvSpPr>
          <p:cNvPr id="52" name="文本框 51"/>
          <p:cNvSpPr txBox="1"/>
          <p:nvPr/>
        </p:nvSpPr>
        <p:spPr bwMode="gray">
          <a:xfrm>
            <a:off x="6782292" y="4853959"/>
            <a:ext cx="854529"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Spoke</a:t>
            </a:r>
          </a:p>
        </p:txBody>
      </p:sp>
      <p:cxnSp>
        <p:nvCxnSpPr>
          <p:cNvPr id="54" name="直接连接符 53"/>
          <p:cNvCxnSpPr>
            <a:stCxn id="68" idx="0"/>
          </p:cNvCxnSpPr>
          <p:nvPr/>
        </p:nvCxnSpPr>
        <p:spPr bwMode="gray">
          <a:xfrm flipV="1">
            <a:off x="8245635" y="4082210"/>
            <a:ext cx="961307" cy="761973"/>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5" name="直接连接符 54"/>
          <p:cNvCxnSpPr>
            <a:stCxn id="66" idx="2"/>
          </p:cNvCxnSpPr>
          <p:nvPr/>
        </p:nvCxnSpPr>
        <p:spPr bwMode="gray">
          <a:xfrm>
            <a:off x="7985267" y="3032526"/>
            <a:ext cx="1221675" cy="554279"/>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 name="直接连接符 55"/>
          <p:cNvCxnSpPr>
            <a:stCxn id="51" idx="0"/>
          </p:cNvCxnSpPr>
          <p:nvPr/>
        </p:nvCxnSpPr>
        <p:spPr bwMode="gray">
          <a:xfrm flipV="1">
            <a:off x="7762371" y="4126292"/>
            <a:ext cx="390937" cy="717891"/>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58" name="图片 57"/>
          <p:cNvPicPr>
            <a:picLocks noChangeAspect="1"/>
          </p:cNvPicPr>
          <p:nvPr/>
        </p:nvPicPr>
        <p:blipFill>
          <a:blip r:embed="rId5"/>
          <a:stretch>
            <a:fillRect/>
          </a:stretch>
        </p:blipFill>
        <p:spPr bwMode="gray">
          <a:xfrm>
            <a:off x="9355493" y="4844183"/>
            <a:ext cx="466668" cy="389308"/>
          </a:xfrm>
          <a:prstGeom prst="rect">
            <a:avLst/>
          </a:prstGeom>
        </p:spPr>
      </p:pic>
      <p:cxnSp>
        <p:nvCxnSpPr>
          <p:cNvPr id="59" name="直接连接符 58"/>
          <p:cNvCxnSpPr>
            <a:stCxn id="58" idx="0"/>
          </p:cNvCxnSpPr>
          <p:nvPr/>
        </p:nvCxnSpPr>
        <p:spPr bwMode="gray">
          <a:xfrm flipH="1" flipV="1">
            <a:off x="8153307" y="4126292"/>
            <a:ext cx="1435520" cy="717891"/>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 name="直接连接符 59"/>
          <p:cNvCxnSpPr>
            <a:stCxn id="58" idx="0"/>
          </p:cNvCxnSpPr>
          <p:nvPr/>
        </p:nvCxnSpPr>
        <p:spPr bwMode="gray">
          <a:xfrm flipH="1" flipV="1">
            <a:off x="9206942" y="4082210"/>
            <a:ext cx="381885" cy="761973"/>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 name="直接连接符 60"/>
          <p:cNvCxnSpPr/>
          <p:nvPr/>
        </p:nvCxnSpPr>
        <p:spPr bwMode="gray">
          <a:xfrm>
            <a:off x="7607492" y="2826709"/>
            <a:ext cx="189199" cy="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63" name="图片 62"/>
          <p:cNvPicPr>
            <a:picLocks noChangeAspect="1"/>
          </p:cNvPicPr>
          <p:nvPr/>
        </p:nvPicPr>
        <p:blipFill>
          <a:blip r:embed="rId5"/>
          <a:stretch>
            <a:fillRect/>
          </a:stretch>
        </p:blipFill>
        <p:spPr bwMode="gray">
          <a:xfrm>
            <a:off x="7245652" y="2644114"/>
            <a:ext cx="466668" cy="389308"/>
          </a:xfrm>
          <a:prstGeom prst="rect">
            <a:avLst/>
          </a:prstGeom>
        </p:spPr>
      </p:pic>
      <p:sp>
        <p:nvSpPr>
          <p:cNvPr id="64" name="文本框 63"/>
          <p:cNvSpPr txBox="1"/>
          <p:nvPr/>
        </p:nvSpPr>
        <p:spPr bwMode="gray">
          <a:xfrm>
            <a:off x="6426242" y="2653205"/>
            <a:ext cx="868159"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Hub1</a:t>
            </a:r>
          </a:p>
        </p:txBody>
      </p:sp>
      <p:pic>
        <p:nvPicPr>
          <p:cNvPr id="66" name="图片 65"/>
          <p:cNvPicPr>
            <a:picLocks noChangeAspect="1"/>
          </p:cNvPicPr>
          <p:nvPr/>
        </p:nvPicPr>
        <p:blipFill>
          <a:blip r:embed="rId5"/>
          <a:stretch>
            <a:fillRect/>
          </a:stretch>
        </p:blipFill>
        <p:spPr bwMode="gray">
          <a:xfrm>
            <a:off x="7751933" y="2643218"/>
            <a:ext cx="466668" cy="389308"/>
          </a:xfrm>
          <a:prstGeom prst="rect">
            <a:avLst/>
          </a:prstGeom>
        </p:spPr>
      </p:pic>
      <p:cxnSp>
        <p:nvCxnSpPr>
          <p:cNvPr id="67" name="直接连接符 66"/>
          <p:cNvCxnSpPr>
            <a:stCxn id="63" idx="2"/>
          </p:cNvCxnSpPr>
          <p:nvPr/>
        </p:nvCxnSpPr>
        <p:spPr bwMode="gray">
          <a:xfrm>
            <a:off x="7478987" y="3033422"/>
            <a:ext cx="674321" cy="514833"/>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68" name="图片 67"/>
          <p:cNvPicPr>
            <a:picLocks noChangeAspect="1"/>
          </p:cNvPicPr>
          <p:nvPr/>
        </p:nvPicPr>
        <p:blipFill>
          <a:blip r:embed="rId5"/>
          <a:stretch>
            <a:fillRect/>
          </a:stretch>
        </p:blipFill>
        <p:spPr bwMode="gray">
          <a:xfrm>
            <a:off x="8012301" y="4844183"/>
            <a:ext cx="466668" cy="389308"/>
          </a:xfrm>
          <a:prstGeom prst="rect">
            <a:avLst/>
          </a:prstGeom>
        </p:spPr>
      </p:pic>
      <p:cxnSp>
        <p:nvCxnSpPr>
          <p:cNvPr id="69" name="直接连接符 68"/>
          <p:cNvCxnSpPr/>
          <p:nvPr/>
        </p:nvCxnSpPr>
        <p:spPr bwMode="gray">
          <a:xfrm>
            <a:off x="9482803" y="2808648"/>
            <a:ext cx="189199" cy="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71" name="图片 70"/>
          <p:cNvPicPr>
            <a:picLocks noChangeAspect="1"/>
          </p:cNvPicPr>
          <p:nvPr/>
        </p:nvPicPr>
        <p:blipFill>
          <a:blip r:embed="rId5"/>
          <a:stretch>
            <a:fillRect/>
          </a:stretch>
        </p:blipFill>
        <p:spPr bwMode="gray">
          <a:xfrm>
            <a:off x="9120963" y="2626053"/>
            <a:ext cx="466668" cy="389308"/>
          </a:xfrm>
          <a:prstGeom prst="rect">
            <a:avLst/>
          </a:prstGeom>
        </p:spPr>
      </p:pic>
      <p:sp>
        <p:nvSpPr>
          <p:cNvPr id="72" name="文本框 71"/>
          <p:cNvSpPr txBox="1"/>
          <p:nvPr/>
        </p:nvSpPr>
        <p:spPr bwMode="gray">
          <a:xfrm>
            <a:off x="10013297" y="2628277"/>
            <a:ext cx="868159"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Hub2</a:t>
            </a:r>
          </a:p>
        </p:txBody>
      </p:sp>
      <p:pic>
        <p:nvPicPr>
          <p:cNvPr id="74" name="图片 73"/>
          <p:cNvPicPr>
            <a:picLocks noChangeAspect="1"/>
          </p:cNvPicPr>
          <p:nvPr/>
        </p:nvPicPr>
        <p:blipFill>
          <a:blip r:embed="rId5"/>
          <a:stretch>
            <a:fillRect/>
          </a:stretch>
        </p:blipFill>
        <p:spPr bwMode="gray">
          <a:xfrm>
            <a:off x="9627244" y="2625157"/>
            <a:ext cx="466668" cy="389308"/>
          </a:xfrm>
          <a:prstGeom prst="rect">
            <a:avLst/>
          </a:prstGeom>
        </p:spPr>
      </p:pic>
      <p:cxnSp>
        <p:nvCxnSpPr>
          <p:cNvPr id="75" name="直接连接符 74"/>
          <p:cNvCxnSpPr>
            <a:stCxn id="74" idx="2"/>
          </p:cNvCxnSpPr>
          <p:nvPr/>
        </p:nvCxnSpPr>
        <p:spPr bwMode="gray">
          <a:xfrm flipH="1">
            <a:off x="9206943" y="3014465"/>
            <a:ext cx="653636" cy="57234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6" name="直接连接符 75"/>
          <p:cNvCxnSpPr>
            <a:stCxn id="71" idx="2"/>
          </p:cNvCxnSpPr>
          <p:nvPr/>
        </p:nvCxnSpPr>
        <p:spPr bwMode="gray">
          <a:xfrm flipH="1">
            <a:off x="8153308" y="3015361"/>
            <a:ext cx="1200989" cy="532895"/>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7" name="直接连接符 76"/>
          <p:cNvCxnSpPr/>
          <p:nvPr/>
        </p:nvCxnSpPr>
        <p:spPr bwMode="gray">
          <a:xfrm flipV="1">
            <a:off x="8210227" y="2476127"/>
            <a:ext cx="952592" cy="18061"/>
          </a:xfrm>
          <a:prstGeom prst="line">
            <a:avLst/>
          </a:prstGeom>
          <a:noFill/>
          <a:ln w="1587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8" name="文本框 77"/>
          <p:cNvSpPr txBox="1"/>
          <p:nvPr/>
        </p:nvSpPr>
        <p:spPr bwMode="gray">
          <a:xfrm>
            <a:off x="8250005" y="2185838"/>
            <a:ext cx="868159"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DCI</a:t>
            </a:r>
          </a:p>
        </p:txBody>
      </p:sp>
      <p:sp>
        <p:nvSpPr>
          <p:cNvPr id="79" name="矩形 78"/>
          <p:cNvSpPr/>
          <p:nvPr/>
        </p:nvSpPr>
        <p:spPr bwMode="gray">
          <a:xfrm>
            <a:off x="6238390" y="1781770"/>
            <a:ext cx="2459696" cy="4119097"/>
          </a:xfrm>
          <a:prstGeom prst="rect">
            <a:avLst/>
          </a:prstGeom>
          <a:noFill/>
          <a:ln w="9525" cap="flat" cmpd="sng" algn="ctr">
            <a:solidFill>
              <a:schemeClr val="tx1">
                <a:lumMod val="50000"/>
                <a:lumOff val="50000"/>
              </a:schemeClr>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anose="05000000000000000000" pitchFamily="2" charset="2"/>
              <a:buChar char="n"/>
            </a:pPr>
            <a:endParaRPr lang="en-US" altLang="zh-CN" sz="1200" dirty="0">
              <a:solidFill>
                <a:prstClr val="black"/>
              </a:solidFill>
              <a:latin typeface="Huawei Sans" panose="020C0503030203020204" pitchFamily="34" charset="0"/>
            </a:endParaRPr>
          </a:p>
        </p:txBody>
      </p:sp>
      <p:sp>
        <p:nvSpPr>
          <p:cNvPr id="80" name="矩形 79"/>
          <p:cNvSpPr/>
          <p:nvPr/>
        </p:nvSpPr>
        <p:spPr bwMode="gray">
          <a:xfrm>
            <a:off x="8855690" y="1781770"/>
            <a:ext cx="2459696" cy="4119097"/>
          </a:xfrm>
          <a:prstGeom prst="rect">
            <a:avLst/>
          </a:prstGeom>
          <a:noFill/>
          <a:ln w="9525" cap="flat" cmpd="sng" algn="ctr">
            <a:solidFill>
              <a:schemeClr val="tx1">
                <a:lumMod val="50000"/>
                <a:lumOff val="50000"/>
              </a:schemeClr>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anose="05000000000000000000" pitchFamily="2" charset="2"/>
              <a:buChar char="n"/>
            </a:pPr>
            <a:endParaRPr lang="en-US" altLang="zh-CN" sz="1200" dirty="0">
              <a:solidFill>
                <a:prstClr val="black"/>
              </a:solidFill>
              <a:latin typeface="Huawei Sans" panose="020C0503030203020204" pitchFamily="34" charset="0"/>
            </a:endParaRPr>
          </a:p>
        </p:txBody>
      </p:sp>
      <p:sp>
        <p:nvSpPr>
          <p:cNvPr id="81" name="文本框 80"/>
          <p:cNvSpPr txBox="1"/>
          <p:nvPr/>
        </p:nvSpPr>
        <p:spPr bwMode="gray">
          <a:xfrm>
            <a:off x="6196455" y="1856588"/>
            <a:ext cx="1050968"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Region A</a:t>
            </a:r>
          </a:p>
        </p:txBody>
      </p:sp>
      <p:sp>
        <p:nvSpPr>
          <p:cNvPr id="82" name="文本框 81"/>
          <p:cNvSpPr txBox="1"/>
          <p:nvPr/>
        </p:nvSpPr>
        <p:spPr bwMode="gray">
          <a:xfrm>
            <a:off x="10264134" y="1866579"/>
            <a:ext cx="1050968"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Region B</a:t>
            </a:r>
          </a:p>
        </p:txBody>
      </p:sp>
      <p:sp>
        <p:nvSpPr>
          <p:cNvPr id="83" name="文本框 82"/>
          <p:cNvSpPr txBox="1"/>
          <p:nvPr/>
        </p:nvSpPr>
        <p:spPr bwMode="gray">
          <a:xfrm>
            <a:off x="9709352" y="4844326"/>
            <a:ext cx="854529"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Spoke</a:t>
            </a:r>
          </a:p>
        </p:txBody>
      </p:sp>
      <p:sp>
        <p:nvSpPr>
          <p:cNvPr id="86" name="任意多边形 85"/>
          <p:cNvSpPr/>
          <p:nvPr/>
        </p:nvSpPr>
        <p:spPr bwMode="gray">
          <a:xfrm>
            <a:off x="2246606" y="2400468"/>
            <a:ext cx="1878597" cy="3191436"/>
          </a:xfrm>
          <a:custGeom>
            <a:avLst/>
            <a:gdLst>
              <a:gd name="connsiteX0" fmla="*/ 0 w 1408948"/>
              <a:gd name="connsiteY0" fmla="*/ 2393577 h 2393577"/>
              <a:gd name="connsiteX1" fmla="*/ 658906 w 1408948"/>
              <a:gd name="connsiteY1" fmla="*/ 1021977 h 2393577"/>
              <a:gd name="connsiteX2" fmla="*/ 1344706 w 1408948"/>
              <a:gd name="connsiteY2" fmla="*/ 490818 h 2393577"/>
              <a:gd name="connsiteX3" fmla="*/ 1270747 w 1408948"/>
              <a:gd name="connsiteY3" fmla="*/ 221877 h 2393577"/>
              <a:gd name="connsiteX4" fmla="*/ 383241 w 1408948"/>
              <a:gd name="connsiteY4" fmla="*/ 215153 h 2393577"/>
              <a:gd name="connsiteX5" fmla="*/ 215153 w 1408948"/>
              <a:gd name="connsiteY5" fmla="*/ 0 h 239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8948" h="2393577">
                <a:moveTo>
                  <a:pt x="0" y="2393577"/>
                </a:moveTo>
                <a:cubicBezTo>
                  <a:pt x="217394" y="1866340"/>
                  <a:pt x="434788" y="1339103"/>
                  <a:pt x="658906" y="1021977"/>
                </a:cubicBezTo>
                <a:cubicBezTo>
                  <a:pt x="883024" y="704851"/>
                  <a:pt x="1242733" y="624168"/>
                  <a:pt x="1344706" y="490818"/>
                </a:cubicBezTo>
                <a:cubicBezTo>
                  <a:pt x="1446679" y="357468"/>
                  <a:pt x="1430991" y="267821"/>
                  <a:pt x="1270747" y="221877"/>
                </a:cubicBezTo>
                <a:cubicBezTo>
                  <a:pt x="1110503" y="175933"/>
                  <a:pt x="559173" y="252132"/>
                  <a:pt x="383241" y="215153"/>
                </a:cubicBezTo>
                <a:cubicBezTo>
                  <a:pt x="207309" y="178173"/>
                  <a:pt x="211231" y="89086"/>
                  <a:pt x="215153" y="0"/>
                </a:cubicBezTo>
              </a:path>
            </a:pathLst>
          </a:custGeom>
          <a:noFill/>
          <a:ln w="25400" cap="flat" cmpd="sng" algn="ctr">
            <a:solidFill>
              <a:schemeClr val="tx1">
                <a:lumMod val="50000"/>
                <a:lumOff val="50000"/>
              </a:schemeClr>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anose="05000000000000000000" pitchFamily="2" charset="2"/>
              <a:buChar char="n"/>
            </a:pPr>
            <a:endParaRPr lang="en-US" altLang="zh-CN" sz="1200" dirty="0">
              <a:solidFill>
                <a:prstClr val="black"/>
              </a:solidFill>
              <a:latin typeface="Huawei Sans" panose="020C0503030203020204" pitchFamily="34" charset="0"/>
            </a:endParaRPr>
          </a:p>
        </p:txBody>
      </p:sp>
      <p:sp>
        <p:nvSpPr>
          <p:cNvPr id="87" name="任意多边形 86"/>
          <p:cNvSpPr/>
          <p:nvPr/>
        </p:nvSpPr>
        <p:spPr bwMode="gray">
          <a:xfrm>
            <a:off x="7486405" y="2345467"/>
            <a:ext cx="612995" cy="2510119"/>
          </a:xfrm>
          <a:custGeom>
            <a:avLst/>
            <a:gdLst>
              <a:gd name="connsiteX0" fmla="*/ 168272 w 459746"/>
              <a:gd name="connsiteY0" fmla="*/ 1882589 h 1882589"/>
              <a:gd name="connsiteX1" fmla="*/ 457384 w 459746"/>
              <a:gd name="connsiteY1" fmla="*/ 1149724 h 1882589"/>
              <a:gd name="connsiteX2" fmla="*/ 27078 w 459746"/>
              <a:gd name="connsiteY2" fmla="*/ 484095 h 1882589"/>
              <a:gd name="connsiteX3" fmla="*/ 80866 w 459746"/>
              <a:gd name="connsiteY3" fmla="*/ 0 h 1882589"/>
            </a:gdLst>
            <a:ahLst/>
            <a:cxnLst>
              <a:cxn ang="0">
                <a:pos x="connsiteX0" y="connsiteY0"/>
              </a:cxn>
              <a:cxn ang="0">
                <a:pos x="connsiteX1" y="connsiteY1"/>
              </a:cxn>
              <a:cxn ang="0">
                <a:pos x="connsiteX2" y="connsiteY2"/>
              </a:cxn>
              <a:cxn ang="0">
                <a:pos x="connsiteX3" y="connsiteY3"/>
              </a:cxn>
            </a:cxnLst>
            <a:rect l="l" t="t" r="r" b="b"/>
            <a:pathLst>
              <a:path w="459745" h="1882589">
                <a:moveTo>
                  <a:pt x="168272" y="1882589"/>
                </a:moveTo>
                <a:cubicBezTo>
                  <a:pt x="324594" y="1632697"/>
                  <a:pt x="480916" y="1382806"/>
                  <a:pt x="457384" y="1149724"/>
                </a:cubicBezTo>
                <a:cubicBezTo>
                  <a:pt x="433852" y="916642"/>
                  <a:pt x="89831" y="675716"/>
                  <a:pt x="27078" y="484095"/>
                </a:cubicBezTo>
                <a:cubicBezTo>
                  <a:pt x="-35675" y="292474"/>
                  <a:pt x="22595" y="146237"/>
                  <a:pt x="80866" y="0"/>
                </a:cubicBezTo>
              </a:path>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anose="05000000000000000000" pitchFamily="2" charset="2"/>
              <a:buChar char="n"/>
            </a:pPr>
            <a:endParaRPr lang="en-US" altLang="zh-CN" sz="1200" dirty="0">
              <a:solidFill>
                <a:prstClr val="black"/>
              </a:solidFill>
              <a:latin typeface="Huawei Sans" panose="020C0503030203020204" pitchFamily="34" charset="0"/>
            </a:endParaRPr>
          </a:p>
        </p:txBody>
      </p:sp>
      <p:sp>
        <p:nvSpPr>
          <p:cNvPr id="88" name="任意多边形 87"/>
          <p:cNvSpPr/>
          <p:nvPr/>
        </p:nvSpPr>
        <p:spPr bwMode="gray">
          <a:xfrm>
            <a:off x="8291437" y="2390291"/>
            <a:ext cx="1649567" cy="3119717"/>
          </a:xfrm>
          <a:custGeom>
            <a:avLst/>
            <a:gdLst>
              <a:gd name="connsiteX0" fmla="*/ 915928 w 1237175"/>
              <a:gd name="connsiteY0" fmla="*/ 2339788 h 2339788"/>
              <a:gd name="connsiteX1" fmla="*/ 841969 w 1237175"/>
              <a:gd name="connsiteY1" fmla="*/ 1795182 h 2339788"/>
              <a:gd name="connsiteX2" fmla="*/ 1528 w 1237175"/>
              <a:gd name="connsiteY2" fmla="*/ 1122830 h 2339788"/>
              <a:gd name="connsiteX3" fmla="*/ 1077292 w 1237175"/>
              <a:gd name="connsiteY3" fmla="*/ 194982 h 2339788"/>
              <a:gd name="connsiteX4" fmla="*/ 1211763 w 1237175"/>
              <a:gd name="connsiteY4" fmla="*/ 0 h 2339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175" h="2339788">
                <a:moveTo>
                  <a:pt x="915928" y="2339788"/>
                </a:moveTo>
                <a:cubicBezTo>
                  <a:pt x="955148" y="2168898"/>
                  <a:pt x="994369" y="1998008"/>
                  <a:pt x="841969" y="1795182"/>
                </a:cubicBezTo>
                <a:cubicBezTo>
                  <a:pt x="689569" y="1592356"/>
                  <a:pt x="-37692" y="1389530"/>
                  <a:pt x="1528" y="1122830"/>
                </a:cubicBezTo>
                <a:cubicBezTo>
                  <a:pt x="40748" y="856130"/>
                  <a:pt x="875586" y="382120"/>
                  <a:pt x="1077292" y="194982"/>
                </a:cubicBezTo>
                <a:cubicBezTo>
                  <a:pt x="1278998" y="7844"/>
                  <a:pt x="1245380" y="3922"/>
                  <a:pt x="1211763" y="0"/>
                </a:cubicBezTo>
              </a:path>
            </a:pathLst>
          </a:custGeom>
          <a:noFill/>
          <a:ln w="25400" cap="flat" cmpd="sng" algn="ctr">
            <a:solidFill>
              <a:srgbClr val="E28189"/>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anose="05000000000000000000" pitchFamily="2" charset="2"/>
              <a:buChar char="n"/>
            </a:pPr>
            <a:endParaRPr lang="en-US" altLang="zh-CN" sz="1200" dirty="0">
              <a:solidFill>
                <a:prstClr val="black"/>
              </a:solidFill>
              <a:latin typeface="Huawei Sans" panose="020C0503030203020204" pitchFamily="34" charset="0"/>
            </a:endParaRPr>
          </a:p>
        </p:txBody>
      </p:sp>
      <p:sp>
        <p:nvSpPr>
          <p:cNvPr id="89" name="任意多边形 88"/>
          <p:cNvSpPr/>
          <p:nvPr/>
        </p:nvSpPr>
        <p:spPr bwMode="gray">
          <a:xfrm>
            <a:off x="7660385" y="2318574"/>
            <a:ext cx="1936728" cy="3182471"/>
          </a:xfrm>
          <a:custGeom>
            <a:avLst/>
            <a:gdLst>
              <a:gd name="connsiteX0" fmla="*/ 1321981 w 1452546"/>
              <a:gd name="connsiteY0" fmla="*/ 2386853 h 2386853"/>
              <a:gd name="connsiteX1" fmla="*/ 1328705 w 1452546"/>
              <a:gd name="connsiteY1" fmla="*/ 1956547 h 2386853"/>
              <a:gd name="connsiteX2" fmla="*/ 400858 w 1452546"/>
              <a:gd name="connsiteY2" fmla="*/ 1311088 h 2386853"/>
              <a:gd name="connsiteX3" fmla="*/ 37787 w 1452546"/>
              <a:gd name="connsiteY3" fmla="*/ 221876 h 2386853"/>
              <a:gd name="connsiteX4" fmla="*/ 1254746 w 1452546"/>
              <a:gd name="connsiteY4" fmla="*/ 141194 h 2386853"/>
              <a:gd name="connsiteX5" fmla="*/ 1436281 w 1452546"/>
              <a:gd name="connsiteY5" fmla="*/ 0 h 2386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2546" h="2386853">
                <a:moveTo>
                  <a:pt x="1321981" y="2386853"/>
                </a:moveTo>
                <a:cubicBezTo>
                  <a:pt x="1402103" y="2261347"/>
                  <a:pt x="1482225" y="2135841"/>
                  <a:pt x="1328705" y="1956547"/>
                </a:cubicBezTo>
                <a:cubicBezTo>
                  <a:pt x="1175185" y="1777253"/>
                  <a:pt x="616011" y="1600200"/>
                  <a:pt x="400858" y="1311088"/>
                </a:cubicBezTo>
                <a:cubicBezTo>
                  <a:pt x="185705" y="1021976"/>
                  <a:pt x="-104528" y="416858"/>
                  <a:pt x="37787" y="221876"/>
                </a:cubicBezTo>
                <a:cubicBezTo>
                  <a:pt x="180102" y="26894"/>
                  <a:pt x="1021664" y="178173"/>
                  <a:pt x="1254746" y="141194"/>
                </a:cubicBezTo>
                <a:cubicBezTo>
                  <a:pt x="1487828" y="104215"/>
                  <a:pt x="1462054" y="52107"/>
                  <a:pt x="1436281" y="0"/>
                </a:cubicBezTo>
              </a:path>
            </a:pathLst>
          </a:custGeom>
          <a:noFill/>
          <a:ln w="25400" cap="flat" cmpd="sng" algn="ctr">
            <a:solidFill>
              <a:srgbClr val="E28189"/>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anose="05000000000000000000" pitchFamily="2" charset="2"/>
              <a:buChar char="n"/>
            </a:pPr>
            <a:endParaRPr lang="en-US" altLang="zh-CN" sz="1200" dirty="0">
              <a:solidFill>
                <a:prstClr val="black"/>
              </a:solidFill>
              <a:latin typeface="Huawei Sans" panose="020C0503030203020204" pitchFamily="34" charset="0"/>
            </a:endParaRPr>
          </a:p>
        </p:txBody>
      </p:sp>
      <p:sp>
        <p:nvSpPr>
          <p:cNvPr id="102" name="任意多边形 101"/>
          <p:cNvSpPr/>
          <p:nvPr/>
        </p:nvSpPr>
        <p:spPr bwMode="gray">
          <a:xfrm>
            <a:off x="2118376" y="2324786"/>
            <a:ext cx="532080" cy="3164541"/>
          </a:xfrm>
          <a:custGeom>
            <a:avLst/>
            <a:gdLst>
              <a:gd name="connsiteX0" fmla="*/ 69344 w 399060"/>
              <a:gd name="connsiteY0" fmla="*/ 2373406 h 2373406"/>
              <a:gd name="connsiteX1" fmla="*/ 398797 w 399060"/>
              <a:gd name="connsiteY1" fmla="*/ 1465729 h 2373406"/>
              <a:gd name="connsiteX2" fmla="*/ 22279 w 399060"/>
              <a:gd name="connsiteY2" fmla="*/ 584947 h 2373406"/>
              <a:gd name="connsiteX3" fmla="*/ 76068 w 399060"/>
              <a:gd name="connsiteY3" fmla="*/ 0 h 2373406"/>
            </a:gdLst>
            <a:ahLst/>
            <a:cxnLst>
              <a:cxn ang="0">
                <a:pos x="connsiteX0" y="connsiteY0"/>
              </a:cxn>
              <a:cxn ang="0">
                <a:pos x="connsiteX1" y="connsiteY1"/>
              </a:cxn>
              <a:cxn ang="0">
                <a:pos x="connsiteX2" y="connsiteY2"/>
              </a:cxn>
              <a:cxn ang="0">
                <a:pos x="connsiteX3" y="connsiteY3"/>
              </a:cxn>
            </a:cxnLst>
            <a:rect l="l" t="t" r="r" b="b"/>
            <a:pathLst>
              <a:path w="399060" h="2373406">
                <a:moveTo>
                  <a:pt x="69344" y="2373406"/>
                </a:moveTo>
                <a:cubicBezTo>
                  <a:pt x="237992" y="2068605"/>
                  <a:pt x="406641" y="1763805"/>
                  <a:pt x="398797" y="1465729"/>
                </a:cubicBezTo>
                <a:cubicBezTo>
                  <a:pt x="390953" y="1167653"/>
                  <a:pt x="76067" y="829235"/>
                  <a:pt x="22279" y="584947"/>
                </a:cubicBezTo>
                <a:cubicBezTo>
                  <a:pt x="-31509" y="340659"/>
                  <a:pt x="22279" y="170329"/>
                  <a:pt x="76068" y="0"/>
                </a:cubicBezTo>
              </a:path>
            </a:pathLst>
          </a:custGeom>
          <a:noFill/>
          <a:ln w="25400" cap="flat" cmpd="sng" algn="ctr">
            <a:solidFill>
              <a:schemeClr val="tx1">
                <a:lumMod val="50000"/>
                <a:lumOff val="50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anose="05000000000000000000" pitchFamily="2" charset="2"/>
              <a:buChar char="n"/>
            </a:pPr>
            <a:endParaRPr lang="en-US" altLang="zh-CN" sz="1200" dirty="0">
              <a:solidFill>
                <a:prstClr val="black"/>
              </a:solidFill>
              <a:latin typeface="Huawei Sans" panose="020C0503030203020204" pitchFamily="34" charset="0"/>
            </a:endParaRPr>
          </a:p>
        </p:txBody>
      </p:sp>
      <p:sp>
        <p:nvSpPr>
          <p:cNvPr id="103" name="任意多边形 102"/>
          <p:cNvSpPr/>
          <p:nvPr/>
        </p:nvSpPr>
        <p:spPr bwMode="gray">
          <a:xfrm>
            <a:off x="2640842" y="2324786"/>
            <a:ext cx="1838064" cy="3164541"/>
          </a:xfrm>
          <a:custGeom>
            <a:avLst/>
            <a:gdLst>
              <a:gd name="connsiteX0" fmla="*/ 282613 w 1378548"/>
              <a:gd name="connsiteY0" fmla="*/ 2373406 h 2373406"/>
              <a:gd name="connsiteX1" fmla="*/ 225 w 1378548"/>
              <a:gd name="connsiteY1" fmla="*/ 2030506 h 2373406"/>
              <a:gd name="connsiteX2" fmla="*/ 322954 w 1378548"/>
              <a:gd name="connsiteY2" fmla="*/ 1324535 h 2373406"/>
              <a:gd name="connsiteX3" fmla="*/ 1116330 w 1378548"/>
              <a:gd name="connsiteY3" fmla="*/ 598394 h 2373406"/>
              <a:gd name="connsiteX4" fmla="*/ 1378548 w 1378548"/>
              <a:gd name="connsiteY4" fmla="*/ 0 h 23734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8548" h="2373406">
                <a:moveTo>
                  <a:pt x="282613" y="2373406"/>
                </a:moveTo>
                <a:cubicBezTo>
                  <a:pt x="138057" y="2289362"/>
                  <a:pt x="-6499" y="2205318"/>
                  <a:pt x="225" y="2030506"/>
                </a:cubicBezTo>
                <a:cubicBezTo>
                  <a:pt x="6948" y="1855694"/>
                  <a:pt x="136936" y="1563220"/>
                  <a:pt x="322954" y="1324535"/>
                </a:cubicBezTo>
                <a:cubicBezTo>
                  <a:pt x="508972" y="1085850"/>
                  <a:pt x="940398" y="819150"/>
                  <a:pt x="1116330" y="598394"/>
                </a:cubicBezTo>
                <a:cubicBezTo>
                  <a:pt x="1292262" y="377638"/>
                  <a:pt x="1335405" y="188819"/>
                  <a:pt x="1378548" y="0"/>
                </a:cubicBezTo>
              </a:path>
            </a:pathLst>
          </a:custGeom>
          <a:noFill/>
          <a:ln w="25400" cap="flat" cmpd="sng" algn="ctr">
            <a:solidFill>
              <a:srgbClr val="E28189"/>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anose="05000000000000000000" pitchFamily="2" charset="2"/>
              <a:buChar char="n"/>
            </a:pPr>
            <a:endParaRPr lang="en-US" altLang="zh-CN" sz="1200" dirty="0">
              <a:solidFill>
                <a:prstClr val="black"/>
              </a:solidFill>
              <a:latin typeface="Huawei Sans" panose="020C0503030203020204" pitchFamily="34" charset="0"/>
            </a:endParaRPr>
          </a:p>
        </p:txBody>
      </p:sp>
      <p:sp>
        <p:nvSpPr>
          <p:cNvPr id="104" name="任意多边形 103"/>
          <p:cNvSpPr/>
          <p:nvPr/>
        </p:nvSpPr>
        <p:spPr bwMode="gray">
          <a:xfrm>
            <a:off x="2264528" y="2333751"/>
            <a:ext cx="1882767" cy="3163153"/>
          </a:xfrm>
          <a:custGeom>
            <a:avLst/>
            <a:gdLst>
              <a:gd name="connsiteX0" fmla="*/ 477443 w 1412075"/>
              <a:gd name="connsiteY0" fmla="*/ 2366683 h 2372365"/>
              <a:gd name="connsiteX1" fmla="*/ 195055 w 1412075"/>
              <a:gd name="connsiteY1" fmla="*/ 2171700 h 2372365"/>
              <a:gd name="connsiteX2" fmla="*/ 336249 w 1412075"/>
              <a:gd name="connsiteY2" fmla="*/ 1048871 h 2372365"/>
              <a:gd name="connsiteX3" fmla="*/ 72 w 1412075"/>
              <a:gd name="connsiteY3" fmla="*/ 564777 h 2372365"/>
              <a:gd name="connsiteX4" fmla="*/ 316078 w 1412075"/>
              <a:gd name="connsiteY4" fmla="*/ 302559 h 2372365"/>
              <a:gd name="connsiteX5" fmla="*/ 1230478 w 1412075"/>
              <a:gd name="connsiteY5" fmla="*/ 309283 h 2372365"/>
              <a:gd name="connsiteX6" fmla="*/ 1412014 w 1412075"/>
              <a:gd name="connsiteY6" fmla="*/ 0 h 2372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2075" h="2372365">
                <a:moveTo>
                  <a:pt x="477443" y="2366683"/>
                </a:moveTo>
                <a:cubicBezTo>
                  <a:pt x="348015" y="2379009"/>
                  <a:pt x="218587" y="2391335"/>
                  <a:pt x="195055" y="2171700"/>
                </a:cubicBezTo>
                <a:cubicBezTo>
                  <a:pt x="171523" y="1952065"/>
                  <a:pt x="368746" y="1316691"/>
                  <a:pt x="336249" y="1048871"/>
                </a:cubicBezTo>
                <a:cubicBezTo>
                  <a:pt x="303752" y="781051"/>
                  <a:pt x="3434" y="689162"/>
                  <a:pt x="72" y="564777"/>
                </a:cubicBezTo>
                <a:cubicBezTo>
                  <a:pt x="-3290" y="440392"/>
                  <a:pt x="111010" y="345141"/>
                  <a:pt x="316078" y="302559"/>
                </a:cubicBezTo>
                <a:cubicBezTo>
                  <a:pt x="521146" y="259977"/>
                  <a:pt x="1047822" y="359709"/>
                  <a:pt x="1230478" y="309283"/>
                </a:cubicBezTo>
                <a:cubicBezTo>
                  <a:pt x="1413134" y="258857"/>
                  <a:pt x="1412574" y="129428"/>
                  <a:pt x="1412014" y="0"/>
                </a:cubicBezTo>
              </a:path>
            </a:pathLst>
          </a:custGeom>
          <a:noFill/>
          <a:ln w="25400" cap="flat" cmpd="sng" algn="ctr">
            <a:solidFill>
              <a:srgbClr val="E28189"/>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anose="05000000000000000000" pitchFamily="2" charset="2"/>
              <a:buChar char="n"/>
            </a:pPr>
            <a:endParaRPr lang="en-US" altLang="zh-CN" sz="1200" dirty="0">
              <a:solidFill>
                <a:prstClr val="black"/>
              </a:solidFill>
              <a:latin typeface="Huawei Sans" panose="020C0503030203020204" pitchFamily="34" charset="0"/>
            </a:endParaRPr>
          </a:p>
        </p:txBody>
      </p:sp>
      <p:sp>
        <p:nvSpPr>
          <p:cNvPr id="105" name="任意多边形 104"/>
          <p:cNvSpPr/>
          <p:nvPr/>
        </p:nvSpPr>
        <p:spPr bwMode="gray">
          <a:xfrm>
            <a:off x="7543958" y="2203630"/>
            <a:ext cx="532080" cy="3164541"/>
          </a:xfrm>
          <a:custGeom>
            <a:avLst/>
            <a:gdLst>
              <a:gd name="connsiteX0" fmla="*/ 69344 w 399060"/>
              <a:gd name="connsiteY0" fmla="*/ 2373406 h 2373406"/>
              <a:gd name="connsiteX1" fmla="*/ 398797 w 399060"/>
              <a:gd name="connsiteY1" fmla="*/ 1465729 h 2373406"/>
              <a:gd name="connsiteX2" fmla="*/ 22279 w 399060"/>
              <a:gd name="connsiteY2" fmla="*/ 584947 h 2373406"/>
              <a:gd name="connsiteX3" fmla="*/ 76068 w 399060"/>
              <a:gd name="connsiteY3" fmla="*/ 0 h 2373406"/>
            </a:gdLst>
            <a:ahLst/>
            <a:cxnLst>
              <a:cxn ang="0">
                <a:pos x="connsiteX0" y="connsiteY0"/>
              </a:cxn>
              <a:cxn ang="0">
                <a:pos x="connsiteX1" y="connsiteY1"/>
              </a:cxn>
              <a:cxn ang="0">
                <a:pos x="connsiteX2" y="connsiteY2"/>
              </a:cxn>
              <a:cxn ang="0">
                <a:pos x="connsiteX3" y="connsiteY3"/>
              </a:cxn>
            </a:cxnLst>
            <a:rect l="l" t="t" r="r" b="b"/>
            <a:pathLst>
              <a:path w="399060" h="2373406">
                <a:moveTo>
                  <a:pt x="69344" y="2373406"/>
                </a:moveTo>
                <a:cubicBezTo>
                  <a:pt x="237992" y="2068605"/>
                  <a:pt x="406641" y="1763805"/>
                  <a:pt x="398797" y="1465729"/>
                </a:cubicBezTo>
                <a:cubicBezTo>
                  <a:pt x="390953" y="1167653"/>
                  <a:pt x="76067" y="829235"/>
                  <a:pt x="22279" y="584947"/>
                </a:cubicBezTo>
                <a:cubicBezTo>
                  <a:pt x="-31509" y="340659"/>
                  <a:pt x="22279" y="170329"/>
                  <a:pt x="76068" y="0"/>
                </a:cubicBezTo>
              </a:path>
            </a:pathLst>
          </a:custGeom>
          <a:noFill/>
          <a:ln w="25400" cap="flat" cmpd="sng" algn="ctr">
            <a:solidFill>
              <a:schemeClr val="tx1">
                <a:lumMod val="50000"/>
                <a:lumOff val="50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anose="05000000000000000000" pitchFamily="2" charset="2"/>
              <a:buChar char="n"/>
            </a:pPr>
            <a:endParaRPr lang="en-US" altLang="zh-CN" sz="1200" dirty="0">
              <a:solidFill>
                <a:prstClr val="black"/>
              </a:solidFill>
              <a:latin typeface="Huawei Sans" panose="020C0503030203020204" pitchFamily="34" charset="0"/>
            </a:endParaRPr>
          </a:p>
        </p:txBody>
      </p:sp>
      <p:sp>
        <p:nvSpPr>
          <p:cNvPr id="106" name="任意多边形 105"/>
          <p:cNvSpPr/>
          <p:nvPr/>
        </p:nvSpPr>
        <p:spPr bwMode="gray">
          <a:xfrm>
            <a:off x="7672188" y="2279311"/>
            <a:ext cx="1878597" cy="3191436"/>
          </a:xfrm>
          <a:custGeom>
            <a:avLst/>
            <a:gdLst>
              <a:gd name="connsiteX0" fmla="*/ 0 w 1408948"/>
              <a:gd name="connsiteY0" fmla="*/ 2393577 h 2393577"/>
              <a:gd name="connsiteX1" fmla="*/ 658906 w 1408948"/>
              <a:gd name="connsiteY1" fmla="*/ 1021977 h 2393577"/>
              <a:gd name="connsiteX2" fmla="*/ 1344706 w 1408948"/>
              <a:gd name="connsiteY2" fmla="*/ 490818 h 2393577"/>
              <a:gd name="connsiteX3" fmla="*/ 1270747 w 1408948"/>
              <a:gd name="connsiteY3" fmla="*/ 221877 h 2393577"/>
              <a:gd name="connsiteX4" fmla="*/ 383241 w 1408948"/>
              <a:gd name="connsiteY4" fmla="*/ 215153 h 2393577"/>
              <a:gd name="connsiteX5" fmla="*/ 215153 w 1408948"/>
              <a:gd name="connsiteY5" fmla="*/ 0 h 239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8948" h="2393577">
                <a:moveTo>
                  <a:pt x="0" y="2393577"/>
                </a:moveTo>
                <a:cubicBezTo>
                  <a:pt x="217394" y="1866340"/>
                  <a:pt x="434788" y="1339103"/>
                  <a:pt x="658906" y="1021977"/>
                </a:cubicBezTo>
                <a:cubicBezTo>
                  <a:pt x="883024" y="704851"/>
                  <a:pt x="1242733" y="624168"/>
                  <a:pt x="1344706" y="490818"/>
                </a:cubicBezTo>
                <a:cubicBezTo>
                  <a:pt x="1446679" y="357468"/>
                  <a:pt x="1430991" y="267821"/>
                  <a:pt x="1270747" y="221877"/>
                </a:cubicBezTo>
                <a:cubicBezTo>
                  <a:pt x="1110503" y="175933"/>
                  <a:pt x="559173" y="252132"/>
                  <a:pt x="383241" y="215153"/>
                </a:cubicBezTo>
                <a:cubicBezTo>
                  <a:pt x="207309" y="178173"/>
                  <a:pt x="211231" y="89086"/>
                  <a:pt x="215153" y="0"/>
                </a:cubicBezTo>
              </a:path>
            </a:pathLst>
          </a:custGeom>
          <a:noFill/>
          <a:ln w="25400" cap="flat" cmpd="sng" algn="ctr">
            <a:solidFill>
              <a:schemeClr val="tx1">
                <a:lumMod val="50000"/>
                <a:lumOff val="50000"/>
              </a:schemeClr>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anose="05000000000000000000" pitchFamily="2" charset="2"/>
              <a:buChar char="n"/>
            </a:pPr>
            <a:endParaRPr lang="en-US" altLang="zh-CN" sz="1200" dirty="0">
              <a:solidFill>
                <a:prstClr val="black"/>
              </a:solidFill>
              <a:latin typeface="Huawei Sans" panose="020C0503030203020204" pitchFamily="34" charset="0"/>
            </a:endParaRPr>
          </a:p>
        </p:txBody>
      </p:sp>
      <p:sp>
        <p:nvSpPr>
          <p:cNvPr id="113" name="圆角矩形 75"/>
          <p:cNvSpPr/>
          <p:nvPr/>
        </p:nvSpPr>
        <p:spPr bwMode="gray">
          <a:xfrm>
            <a:off x="6134472" y="1123624"/>
            <a:ext cx="5325691" cy="46783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altLang="zh-CN" sz="1400" dirty="0">
                <a:solidFill>
                  <a:srgbClr val="30B5C5"/>
                </a:solidFill>
              </a:rPr>
              <a:t>Active-active hub site networking based on spoke sites</a:t>
            </a:r>
          </a:p>
        </p:txBody>
      </p:sp>
      <p:sp>
        <p:nvSpPr>
          <p:cNvPr id="114" name="圆角矩形 75"/>
          <p:cNvSpPr/>
          <p:nvPr/>
        </p:nvSpPr>
        <p:spPr bwMode="gray">
          <a:xfrm>
            <a:off x="674225" y="1125415"/>
            <a:ext cx="5383304" cy="46783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altLang="zh-CN" sz="1400" dirty="0">
                <a:solidFill>
                  <a:srgbClr val="30B5C5"/>
                </a:solidFill>
              </a:rPr>
              <a:t>Active-active hub site networking based on service network segments</a:t>
            </a:r>
          </a:p>
        </p:txBody>
      </p:sp>
      <p:sp>
        <p:nvSpPr>
          <p:cNvPr id="115" name="圆角矩形 75"/>
          <p:cNvSpPr/>
          <p:nvPr/>
        </p:nvSpPr>
        <p:spPr bwMode="gray">
          <a:xfrm>
            <a:off x="6134472" y="1637022"/>
            <a:ext cx="5325691" cy="448020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200" b="1" dirty="0">
              <a:solidFill>
                <a:prstClr val="black">
                  <a:lumMod val="75000"/>
                  <a:lumOff val="25000"/>
                </a:prstClr>
              </a:solidFill>
              <a:ea typeface="微软雅黑" pitchFamily="34" charset="-122"/>
            </a:endParaRPr>
          </a:p>
        </p:txBody>
      </p:sp>
      <p:sp>
        <p:nvSpPr>
          <p:cNvPr id="116" name="圆角矩形 75"/>
          <p:cNvSpPr/>
          <p:nvPr/>
        </p:nvSpPr>
        <p:spPr bwMode="gray">
          <a:xfrm>
            <a:off x="674225" y="1637022"/>
            <a:ext cx="5383304" cy="448020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200" b="1" dirty="0">
              <a:solidFill>
                <a:prstClr val="black">
                  <a:lumMod val="75000"/>
                  <a:lumOff val="25000"/>
                </a:prstClr>
              </a:solidFill>
              <a:ea typeface="微软雅黑" pitchFamily="34" charset="-122"/>
            </a:endParaRPr>
          </a:p>
        </p:txBody>
      </p:sp>
      <p:sp>
        <p:nvSpPr>
          <p:cNvPr id="2" name="矩形 1"/>
          <p:cNvSpPr/>
          <p:nvPr/>
        </p:nvSpPr>
        <p:spPr bwMode="gray">
          <a:xfrm>
            <a:off x="888582" y="3690780"/>
            <a:ext cx="1336486" cy="626701"/>
          </a:xfrm>
          <a:prstGeom prst="rect">
            <a:avLst/>
          </a:prstGeom>
          <a:solidFill>
            <a:srgbClr val="FFFFCC"/>
          </a:solidFill>
          <a:ln>
            <a:noFill/>
          </a:ln>
        </p:spPr>
        <p:txBody>
          <a:bodyPr wrap="square" lIns="36000" tIns="36000" rIns="36000" bIns="36000" anchor="ctr" anchorCtr="0">
            <a:spAutoFit/>
          </a:bodyPr>
          <a:lstStyle/>
          <a:p>
            <a:pPr algn="ctr" fontAlgn="ctr"/>
            <a:r>
              <a:rPr lang="en-US" altLang="zh-CN" sz="1200" dirty="0">
                <a:solidFill>
                  <a:prstClr val="black"/>
                </a:solidFill>
                <a:latin typeface="Huawei Sans" panose="020C0503030203020204" pitchFamily="34" charset="0"/>
              </a:rPr>
              <a:t>Office services are mainly destined for Hub1.</a:t>
            </a:r>
          </a:p>
        </p:txBody>
      </p:sp>
      <p:sp>
        <p:nvSpPr>
          <p:cNvPr id="117" name="矩形 116"/>
          <p:cNvSpPr/>
          <p:nvPr/>
        </p:nvSpPr>
        <p:spPr bwMode="gray">
          <a:xfrm>
            <a:off x="4475822" y="3690780"/>
            <a:ext cx="1395184" cy="626701"/>
          </a:xfrm>
          <a:prstGeom prst="rect">
            <a:avLst/>
          </a:prstGeom>
          <a:solidFill>
            <a:srgbClr val="FFFFCC"/>
          </a:solidFill>
          <a:ln>
            <a:noFill/>
          </a:ln>
        </p:spPr>
        <p:txBody>
          <a:bodyPr wrap="square" lIns="36000" tIns="36000" rIns="36000" bIns="36000" anchor="ctr" anchorCtr="0">
            <a:spAutoFit/>
          </a:bodyPr>
          <a:lstStyle/>
          <a:p>
            <a:pPr algn="ctr" fontAlgn="ctr"/>
            <a:r>
              <a:rPr lang="en-US" altLang="zh-CN" sz="1200" dirty="0">
                <a:solidFill>
                  <a:prstClr val="black"/>
                </a:solidFill>
                <a:latin typeface="Huawei Sans" panose="020C0503030203020204" pitchFamily="34" charset="0"/>
              </a:rPr>
              <a:t>Production services are mainly destined for Hub2.</a:t>
            </a:r>
          </a:p>
        </p:txBody>
      </p:sp>
      <p:sp>
        <p:nvSpPr>
          <p:cNvPr id="118" name="矩形 117"/>
          <p:cNvSpPr/>
          <p:nvPr/>
        </p:nvSpPr>
        <p:spPr bwMode="gray">
          <a:xfrm>
            <a:off x="6282296" y="3598447"/>
            <a:ext cx="1304237" cy="811367"/>
          </a:xfrm>
          <a:prstGeom prst="rect">
            <a:avLst/>
          </a:prstGeom>
          <a:solidFill>
            <a:srgbClr val="FFFFCC"/>
          </a:solidFill>
          <a:ln>
            <a:noFill/>
          </a:ln>
        </p:spPr>
        <p:txBody>
          <a:bodyPr wrap="square" lIns="36000" tIns="36000" rIns="36000" bIns="36000" anchor="ctr" anchorCtr="0">
            <a:spAutoFit/>
          </a:bodyPr>
          <a:lstStyle/>
          <a:p>
            <a:pPr algn="ctr" fontAlgn="ctr"/>
            <a:r>
              <a:rPr lang="en-US" altLang="zh-CN" sz="1200" dirty="0">
                <a:solidFill>
                  <a:prstClr val="black"/>
                </a:solidFill>
                <a:latin typeface="Huawei Sans" panose="020C0503030203020204" pitchFamily="34" charset="0"/>
              </a:rPr>
              <a:t>Branch services in Region A are mainly destined for Hub1.</a:t>
            </a:r>
          </a:p>
        </p:txBody>
      </p:sp>
      <p:sp>
        <p:nvSpPr>
          <p:cNvPr id="119" name="矩形 118"/>
          <p:cNvSpPr/>
          <p:nvPr/>
        </p:nvSpPr>
        <p:spPr bwMode="gray">
          <a:xfrm>
            <a:off x="9713540" y="3690780"/>
            <a:ext cx="1493849" cy="626701"/>
          </a:xfrm>
          <a:prstGeom prst="rect">
            <a:avLst/>
          </a:prstGeom>
          <a:solidFill>
            <a:srgbClr val="FFFFCC"/>
          </a:solidFill>
          <a:ln>
            <a:noFill/>
          </a:ln>
        </p:spPr>
        <p:txBody>
          <a:bodyPr wrap="square" lIns="36000" tIns="36000" rIns="36000" bIns="36000" anchor="ctr" anchorCtr="0">
            <a:spAutoFit/>
          </a:bodyPr>
          <a:lstStyle/>
          <a:p>
            <a:pPr algn="ctr" fontAlgn="ctr"/>
            <a:r>
              <a:rPr lang="en-US" altLang="zh-CN" sz="1200" dirty="0">
                <a:solidFill>
                  <a:prstClr val="black"/>
                </a:solidFill>
                <a:latin typeface="Huawei Sans" panose="020C0503030203020204" pitchFamily="34" charset="0"/>
              </a:rPr>
              <a:t>Branch services in Region B are mainly destined for Hub2.</a:t>
            </a:r>
          </a:p>
        </p:txBody>
      </p:sp>
      <p:sp>
        <p:nvSpPr>
          <p:cNvPr id="124" name="文本框 34">
            <a:extLst>
              <a:ext uri="{FF2B5EF4-FFF2-40B4-BE49-F238E27FC236}">
                <a16:creationId xmlns="" xmlns:a16="http://schemas.microsoft.com/office/drawing/2014/main" id="{95FDA119-D9F7-4724-933A-FF2E556C7EE5}"/>
              </a:ext>
            </a:extLst>
          </p:cNvPr>
          <p:cNvSpPr txBox="1"/>
          <p:nvPr/>
        </p:nvSpPr>
        <p:spPr bwMode="gray">
          <a:xfrm>
            <a:off x="5184197" y="5088869"/>
            <a:ext cx="1027483" cy="461665"/>
          </a:xfrm>
          <a:prstGeom prst="rect">
            <a:avLst/>
          </a:prstGeom>
          <a:noFill/>
        </p:spPr>
        <p:txBody>
          <a:bodyPr wrap="square" rtlCol="0">
            <a:spAutoFit/>
          </a:bodyPr>
          <a:lstStyle/>
          <a:p>
            <a:pPr fontAlgn="ctr"/>
            <a:r>
              <a:rPr lang="en-US" altLang="zh-CN" sz="1200" dirty="0">
                <a:solidFill>
                  <a:srgbClr val="000000"/>
                </a:solidFill>
                <a:latin typeface="Huawei Sans" panose="020C0503030203020204" pitchFamily="34" charset="0"/>
              </a:rPr>
              <a:t>Primary path</a:t>
            </a:r>
          </a:p>
        </p:txBody>
      </p:sp>
      <p:sp>
        <p:nvSpPr>
          <p:cNvPr id="125" name="文本框 34">
            <a:extLst>
              <a:ext uri="{FF2B5EF4-FFF2-40B4-BE49-F238E27FC236}">
                <a16:creationId xmlns="" xmlns:a16="http://schemas.microsoft.com/office/drawing/2014/main" id="{175D8085-39FB-4631-83D8-284298A6F275}"/>
              </a:ext>
            </a:extLst>
          </p:cNvPr>
          <p:cNvSpPr txBox="1"/>
          <p:nvPr/>
        </p:nvSpPr>
        <p:spPr bwMode="gray">
          <a:xfrm>
            <a:off x="5184198" y="5510591"/>
            <a:ext cx="967574" cy="461665"/>
          </a:xfrm>
          <a:prstGeom prst="rect">
            <a:avLst/>
          </a:prstGeom>
          <a:noFill/>
        </p:spPr>
        <p:txBody>
          <a:bodyPr wrap="square" rtlCol="0">
            <a:spAutoFit/>
          </a:bodyPr>
          <a:lstStyle/>
          <a:p>
            <a:pPr fontAlgn="ctr"/>
            <a:r>
              <a:rPr lang="en-US" altLang="zh-CN" sz="1200" dirty="0">
                <a:solidFill>
                  <a:srgbClr val="000000"/>
                </a:solidFill>
                <a:latin typeface="Huawei Sans" panose="020C0503030203020204" pitchFamily="34" charset="0"/>
              </a:rPr>
              <a:t>Backup path</a:t>
            </a:r>
          </a:p>
        </p:txBody>
      </p:sp>
      <p:sp>
        <p:nvSpPr>
          <p:cNvPr id="148" name="五边形 2">
            <a:extLst>
              <a:ext uri="{FF2B5EF4-FFF2-40B4-BE49-F238E27FC236}">
                <a16:creationId xmlns="" xmlns:a16="http://schemas.microsoft.com/office/drawing/2014/main" id="{6189DFC1-9A9B-4A45-A1F8-5BD312DE3DF5}"/>
              </a:ext>
            </a:extLst>
          </p:cNvPr>
          <p:cNvSpPr/>
          <p:nvPr/>
        </p:nvSpPr>
        <p:spPr bwMode="gray">
          <a:xfrm>
            <a:off x="6860801" y="36276"/>
            <a:ext cx="1698974" cy="378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altLang="zh-CN" sz="1200" b="1" kern="0" dirty="0">
                <a:solidFill>
                  <a:srgbClr val="FFFFFF"/>
                </a:solidFill>
                <a:latin typeface="Huawei Sans" panose="020C0503030203020204" pitchFamily="34" charset="0"/>
                <a:sym typeface="Huawei Sans" panose="020C0503030203020204" pitchFamily="34" charset="0"/>
              </a:rPr>
              <a:t>Hub Site Reliability Design</a:t>
            </a:r>
          </a:p>
        </p:txBody>
      </p:sp>
      <p:sp>
        <p:nvSpPr>
          <p:cNvPr id="149" name="燕尾形 3">
            <a:extLst>
              <a:ext uri="{FF2B5EF4-FFF2-40B4-BE49-F238E27FC236}">
                <a16:creationId xmlns="" xmlns:a16="http://schemas.microsoft.com/office/drawing/2014/main" id="{704FB2C0-51A9-45F5-89FA-96CF25422FBD}"/>
              </a:ext>
            </a:extLst>
          </p:cNvPr>
          <p:cNvSpPr/>
          <p:nvPr/>
        </p:nvSpPr>
        <p:spPr bwMode="gray">
          <a:xfrm>
            <a:off x="10039350" y="36276"/>
            <a:ext cx="1709739"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lnSpc>
                <a:spcPct val="90000"/>
              </a:lnSpc>
            </a:pPr>
            <a:r>
              <a:rPr lang="en-US" altLang="zh-CN" sz="1200" kern="0" dirty="0">
                <a:solidFill>
                  <a:prstClr val="black"/>
                </a:solidFill>
                <a:latin typeface="Huawei Sans" panose="020C0503030203020204" pitchFamily="34" charset="0"/>
                <a:sym typeface="Huawei Sans" panose="020C0503030203020204" pitchFamily="34" charset="0"/>
              </a:rPr>
              <a:t>IWG Site Reliability Design</a:t>
            </a:r>
            <a:endParaRPr lang="en-US" altLang="zh-CN" sz="2400" kern="0" dirty="0">
              <a:solidFill>
                <a:prstClr val="black"/>
              </a:solidFill>
              <a:latin typeface="Huawei Sans" panose="020C0503030203020204" pitchFamily="34" charset="0"/>
              <a:sym typeface="Huawei Sans" panose="020C0503030203020204" pitchFamily="34" charset="0"/>
            </a:endParaRPr>
          </a:p>
        </p:txBody>
      </p:sp>
      <p:sp>
        <p:nvSpPr>
          <p:cNvPr id="150" name="燕尾形 3">
            <a:extLst>
              <a:ext uri="{FF2B5EF4-FFF2-40B4-BE49-F238E27FC236}">
                <a16:creationId xmlns="" xmlns:a16="http://schemas.microsoft.com/office/drawing/2014/main" id="{1A804F15-8578-45A9-9F12-887F4ACF9BA4}"/>
              </a:ext>
            </a:extLst>
          </p:cNvPr>
          <p:cNvSpPr/>
          <p:nvPr/>
        </p:nvSpPr>
        <p:spPr bwMode="gray">
          <a:xfrm>
            <a:off x="8413118" y="36276"/>
            <a:ext cx="1772890"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altLang="zh-CN" sz="1200" kern="0" dirty="0">
                <a:solidFill>
                  <a:prstClr val="black"/>
                </a:solidFill>
                <a:latin typeface="Huawei Sans" panose="020C0503030203020204" pitchFamily="34" charset="0"/>
                <a:sym typeface="Huawei Sans" panose="020C0503030203020204" pitchFamily="34" charset="0"/>
              </a:rPr>
              <a:t>RR Site Reliability Design</a:t>
            </a:r>
          </a:p>
        </p:txBody>
      </p:sp>
      <p:sp>
        <p:nvSpPr>
          <p:cNvPr id="5" name="矩形 4"/>
          <p:cNvSpPr/>
          <p:nvPr/>
        </p:nvSpPr>
        <p:spPr bwMode="gray">
          <a:xfrm>
            <a:off x="2255430" y="5434530"/>
            <a:ext cx="670376" cy="276999"/>
          </a:xfrm>
          <a:prstGeom prst="rect">
            <a:avLst/>
          </a:prstGeom>
        </p:spPr>
        <p:txBody>
          <a:bodyPr wrap="non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108" name="矩形 107"/>
          <p:cNvSpPr/>
          <p:nvPr/>
        </p:nvSpPr>
        <p:spPr bwMode="gray">
          <a:xfrm>
            <a:off x="3989281" y="5386930"/>
            <a:ext cx="670376" cy="276999"/>
          </a:xfrm>
          <a:prstGeom prst="rect">
            <a:avLst/>
          </a:prstGeom>
        </p:spPr>
        <p:txBody>
          <a:bodyPr wrap="non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109" name="矩形 108"/>
          <p:cNvSpPr/>
          <p:nvPr/>
        </p:nvSpPr>
        <p:spPr bwMode="gray">
          <a:xfrm>
            <a:off x="7751933" y="5263710"/>
            <a:ext cx="670376" cy="276999"/>
          </a:xfrm>
          <a:prstGeom prst="rect">
            <a:avLst/>
          </a:prstGeom>
        </p:spPr>
        <p:txBody>
          <a:bodyPr wrap="non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110" name="矩形 109"/>
          <p:cNvSpPr/>
          <p:nvPr/>
        </p:nvSpPr>
        <p:spPr bwMode="gray">
          <a:xfrm>
            <a:off x="9227400" y="5215903"/>
            <a:ext cx="670376" cy="276999"/>
          </a:xfrm>
          <a:prstGeom prst="rect">
            <a:avLst/>
          </a:prstGeom>
        </p:spPr>
        <p:txBody>
          <a:bodyPr wrap="non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111" name="文本框 34">
            <a:extLst>
              <a:ext uri="{FF2B5EF4-FFF2-40B4-BE49-F238E27FC236}">
                <a16:creationId xmlns="" xmlns:a16="http://schemas.microsoft.com/office/drawing/2014/main" id="{95FDA119-D9F7-4724-933A-FF2E556C7EE5}"/>
              </a:ext>
            </a:extLst>
          </p:cNvPr>
          <p:cNvSpPr txBox="1"/>
          <p:nvPr/>
        </p:nvSpPr>
        <p:spPr bwMode="gray">
          <a:xfrm>
            <a:off x="10458464" y="5088869"/>
            <a:ext cx="932907" cy="461665"/>
          </a:xfrm>
          <a:prstGeom prst="rect">
            <a:avLst/>
          </a:prstGeom>
          <a:noFill/>
        </p:spPr>
        <p:txBody>
          <a:bodyPr wrap="square" rtlCol="0">
            <a:spAutoFit/>
          </a:bodyPr>
          <a:lstStyle/>
          <a:p>
            <a:pPr fontAlgn="ctr"/>
            <a:r>
              <a:rPr lang="en-US" altLang="zh-CN" sz="1200" dirty="0">
                <a:solidFill>
                  <a:srgbClr val="000000"/>
                </a:solidFill>
                <a:latin typeface="Huawei Sans" panose="020C0503030203020204" pitchFamily="34" charset="0"/>
              </a:rPr>
              <a:t>Primary path</a:t>
            </a:r>
          </a:p>
        </p:txBody>
      </p:sp>
      <p:sp>
        <p:nvSpPr>
          <p:cNvPr id="112" name="文本框 34">
            <a:extLst>
              <a:ext uri="{FF2B5EF4-FFF2-40B4-BE49-F238E27FC236}">
                <a16:creationId xmlns="" xmlns:a16="http://schemas.microsoft.com/office/drawing/2014/main" id="{175D8085-39FB-4631-83D8-284298A6F275}"/>
              </a:ext>
            </a:extLst>
          </p:cNvPr>
          <p:cNvSpPr txBox="1"/>
          <p:nvPr/>
        </p:nvSpPr>
        <p:spPr bwMode="gray">
          <a:xfrm>
            <a:off x="10458464" y="5489325"/>
            <a:ext cx="920496" cy="461665"/>
          </a:xfrm>
          <a:prstGeom prst="rect">
            <a:avLst/>
          </a:prstGeom>
          <a:noFill/>
        </p:spPr>
        <p:txBody>
          <a:bodyPr wrap="square" rtlCol="0">
            <a:spAutoFit/>
          </a:bodyPr>
          <a:lstStyle/>
          <a:p>
            <a:pPr fontAlgn="ctr"/>
            <a:r>
              <a:rPr lang="en-US" altLang="zh-CN" sz="1200" dirty="0">
                <a:solidFill>
                  <a:srgbClr val="000000"/>
                </a:solidFill>
                <a:latin typeface="Huawei Sans" panose="020C0503030203020204" pitchFamily="34" charset="0"/>
              </a:rPr>
              <a:t>Backup path</a:t>
            </a:r>
          </a:p>
        </p:txBody>
      </p:sp>
      <p:cxnSp>
        <p:nvCxnSpPr>
          <p:cNvPr id="128" name="Straight Arrow Connector 127">
            <a:extLst>
              <a:ext uri="{FF2B5EF4-FFF2-40B4-BE49-F238E27FC236}">
                <a16:creationId xmlns="" xmlns:a16="http://schemas.microsoft.com/office/drawing/2014/main" id="{2CB6195F-E10F-44D8-A59F-C5F6EFDC18DB}"/>
              </a:ext>
            </a:extLst>
          </p:cNvPr>
          <p:cNvCxnSpPr/>
          <p:nvPr/>
        </p:nvCxnSpPr>
        <p:spPr bwMode="gray">
          <a:xfrm>
            <a:off x="4750133" y="5264043"/>
            <a:ext cx="475013" cy="0"/>
          </a:xfrm>
          <a:prstGeom prst="straightConnector1">
            <a:avLst/>
          </a:prstGeom>
          <a:noFill/>
          <a:ln w="25400" cap="flat" cmpd="sng" algn="ctr">
            <a:solidFill>
              <a:schemeClr val="tx1">
                <a:lumMod val="50000"/>
                <a:lumOff val="50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9" name="Straight Arrow Connector 128">
            <a:extLst>
              <a:ext uri="{FF2B5EF4-FFF2-40B4-BE49-F238E27FC236}">
                <a16:creationId xmlns="" xmlns:a16="http://schemas.microsoft.com/office/drawing/2014/main" id="{E109E496-015E-44D2-88C8-43832827927C}"/>
              </a:ext>
            </a:extLst>
          </p:cNvPr>
          <p:cNvCxnSpPr/>
          <p:nvPr/>
        </p:nvCxnSpPr>
        <p:spPr bwMode="gray">
          <a:xfrm>
            <a:off x="4750133" y="5713327"/>
            <a:ext cx="475013" cy="0"/>
          </a:xfrm>
          <a:prstGeom prst="straightConnector1">
            <a:avLst/>
          </a:prstGeom>
          <a:noFill/>
          <a:ln w="25400" cap="flat" cmpd="sng" algn="ctr">
            <a:solidFill>
              <a:schemeClr val="tx1">
                <a:lumMod val="50000"/>
                <a:lumOff val="50000"/>
              </a:schemeClr>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7" name="Straight Arrow Connector 136">
            <a:extLst>
              <a:ext uri="{FF2B5EF4-FFF2-40B4-BE49-F238E27FC236}">
                <a16:creationId xmlns="" xmlns:a16="http://schemas.microsoft.com/office/drawing/2014/main" id="{F3B5BFA3-A419-4EC7-9A72-386DB136E373}"/>
              </a:ext>
            </a:extLst>
          </p:cNvPr>
          <p:cNvCxnSpPr/>
          <p:nvPr/>
        </p:nvCxnSpPr>
        <p:spPr bwMode="gray">
          <a:xfrm>
            <a:off x="4750133" y="5416443"/>
            <a:ext cx="475013" cy="0"/>
          </a:xfrm>
          <a:prstGeom prst="straightConnector1">
            <a:avLst/>
          </a:prstGeom>
          <a:noFill/>
          <a:ln w="25400" cap="flat" cmpd="sng" algn="ctr">
            <a:solidFill>
              <a:srgbClr val="E28189"/>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8" name="Straight Arrow Connector 137">
            <a:extLst>
              <a:ext uri="{FF2B5EF4-FFF2-40B4-BE49-F238E27FC236}">
                <a16:creationId xmlns="" xmlns:a16="http://schemas.microsoft.com/office/drawing/2014/main" id="{C50F15C8-C02F-484C-AC9F-70F1188A5D49}"/>
              </a:ext>
            </a:extLst>
          </p:cNvPr>
          <p:cNvCxnSpPr/>
          <p:nvPr/>
        </p:nvCxnSpPr>
        <p:spPr bwMode="gray">
          <a:xfrm>
            <a:off x="4746668" y="5834554"/>
            <a:ext cx="475013" cy="0"/>
          </a:xfrm>
          <a:prstGeom prst="straightConnector1">
            <a:avLst/>
          </a:prstGeom>
          <a:noFill/>
          <a:ln w="25400" cap="flat" cmpd="sng" algn="ctr">
            <a:solidFill>
              <a:srgbClr val="E28189"/>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9" name="Straight Arrow Connector 138">
            <a:extLst>
              <a:ext uri="{FF2B5EF4-FFF2-40B4-BE49-F238E27FC236}">
                <a16:creationId xmlns="" xmlns:a16="http://schemas.microsoft.com/office/drawing/2014/main" id="{96F762C7-C997-48C8-97C4-6BDAEAAD6A0C}"/>
              </a:ext>
            </a:extLst>
          </p:cNvPr>
          <p:cNvCxnSpPr/>
          <p:nvPr/>
        </p:nvCxnSpPr>
        <p:spPr bwMode="gray">
          <a:xfrm>
            <a:off x="10033290" y="5247072"/>
            <a:ext cx="475013" cy="0"/>
          </a:xfrm>
          <a:prstGeom prst="straightConnector1">
            <a:avLst/>
          </a:prstGeom>
          <a:noFill/>
          <a:ln w="25400" cap="flat" cmpd="sng" algn="ctr">
            <a:solidFill>
              <a:schemeClr val="tx1">
                <a:lumMod val="50000"/>
                <a:lumOff val="50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0" name="Straight Arrow Connector 139">
            <a:extLst>
              <a:ext uri="{FF2B5EF4-FFF2-40B4-BE49-F238E27FC236}">
                <a16:creationId xmlns="" xmlns:a16="http://schemas.microsoft.com/office/drawing/2014/main" id="{BA0490DE-2C60-44C6-9975-CA393EAA14CB}"/>
              </a:ext>
            </a:extLst>
          </p:cNvPr>
          <p:cNvCxnSpPr/>
          <p:nvPr/>
        </p:nvCxnSpPr>
        <p:spPr bwMode="gray">
          <a:xfrm>
            <a:off x="10033290" y="5696356"/>
            <a:ext cx="475013" cy="0"/>
          </a:xfrm>
          <a:prstGeom prst="straightConnector1">
            <a:avLst/>
          </a:prstGeom>
          <a:noFill/>
          <a:ln w="25400" cap="flat" cmpd="sng" algn="ctr">
            <a:solidFill>
              <a:schemeClr val="tx1">
                <a:lumMod val="50000"/>
                <a:lumOff val="50000"/>
              </a:schemeClr>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1" name="Straight Arrow Connector 140">
            <a:extLst>
              <a:ext uri="{FF2B5EF4-FFF2-40B4-BE49-F238E27FC236}">
                <a16:creationId xmlns="" xmlns:a16="http://schemas.microsoft.com/office/drawing/2014/main" id="{AC77E597-C7D3-4935-96B9-EE0BBC1C4CE0}"/>
              </a:ext>
            </a:extLst>
          </p:cNvPr>
          <p:cNvCxnSpPr/>
          <p:nvPr/>
        </p:nvCxnSpPr>
        <p:spPr bwMode="gray">
          <a:xfrm>
            <a:off x="10033290" y="5399472"/>
            <a:ext cx="475013" cy="0"/>
          </a:xfrm>
          <a:prstGeom prst="straightConnector1">
            <a:avLst/>
          </a:prstGeom>
          <a:noFill/>
          <a:ln w="25400" cap="flat" cmpd="sng" algn="ctr">
            <a:solidFill>
              <a:srgbClr val="E28189"/>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1" name="Straight Arrow Connector 150">
            <a:extLst>
              <a:ext uri="{FF2B5EF4-FFF2-40B4-BE49-F238E27FC236}">
                <a16:creationId xmlns="" xmlns:a16="http://schemas.microsoft.com/office/drawing/2014/main" id="{442C17AA-49BA-4EA9-BB16-30D7EA37500B}"/>
              </a:ext>
            </a:extLst>
          </p:cNvPr>
          <p:cNvCxnSpPr/>
          <p:nvPr/>
        </p:nvCxnSpPr>
        <p:spPr bwMode="gray">
          <a:xfrm>
            <a:off x="10029825" y="5817583"/>
            <a:ext cx="475013" cy="0"/>
          </a:xfrm>
          <a:prstGeom prst="straightConnector1">
            <a:avLst/>
          </a:prstGeom>
          <a:noFill/>
          <a:ln w="25400" cap="flat" cmpd="sng" algn="ctr">
            <a:solidFill>
              <a:srgbClr val="E28189"/>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510187800"/>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Rectangle: Rounded Corners 65">
            <a:extLst>
              <a:ext uri="{FF2B5EF4-FFF2-40B4-BE49-F238E27FC236}">
                <a16:creationId xmlns="" xmlns:a16="http://schemas.microsoft.com/office/drawing/2014/main" id="{3F44B2BF-5C34-49AB-9664-1824AAF5D043}"/>
              </a:ext>
            </a:extLst>
          </p:cNvPr>
          <p:cNvSpPr/>
          <p:nvPr/>
        </p:nvSpPr>
        <p:spPr bwMode="gray">
          <a:xfrm>
            <a:off x="6551061" y="2620456"/>
            <a:ext cx="863205" cy="603716"/>
          </a:xfrm>
          <a:prstGeom prst="roundRect">
            <a:avLst>
              <a:gd name="adj" fmla="val 3326"/>
            </a:avLst>
          </a:prstGeom>
          <a:solidFill>
            <a:schemeClr val="bg1">
              <a:lumMod val="85000"/>
            </a:schemeClr>
          </a:solidFill>
          <a:ln w="12700" cap="flat" cmpd="sng">
            <a:solidFill>
              <a:schemeClr val="bg1">
                <a:lumMod val="65000"/>
              </a:schemeClr>
            </a:solidFill>
            <a:prstDash val="solid"/>
          </a:ln>
        </p:spPr>
        <p:txBody>
          <a:bodyPr vert="horz" wrap="square" lIns="68580" tIns="34290" rIns="68580" bIns="34290" numCol="1" rtlCol="0" anchor="t" anchorCtr="0" compatLnSpc="1">
            <a:prstTxWarp prst="textNoShape">
              <a:avLst/>
            </a:prstTxWarp>
          </a:bodyPr>
          <a:lstStyle/>
          <a:p>
            <a:pPr algn="ctr" fontAlgn="ctr"/>
            <a:endParaRPr lang="en-US" sz="1200" dirty="0">
              <a:solidFill>
                <a:prstClr val="black"/>
              </a:solidFill>
              <a:latin typeface="Huawei Sans" panose="020C0503030203020204" pitchFamily="34" charset="0"/>
              <a:sym typeface="Huawei Sans" panose="020C0503030203020204" pitchFamily="34" charset="0"/>
            </a:endParaRPr>
          </a:p>
        </p:txBody>
      </p:sp>
      <p:sp>
        <p:nvSpPr>
          <p:cNvPr id="67" name="Rectangle: Rounded Corners 66">
            <a:extLst>
              <a:ext uri="{FF2B5EF4-FFF2-40B4-BE49-F238E27FC236}">
                <a16:creationId xmlns="" xmlns:a16="http://schemas.microsoft.com/office/drawing/2014/main" id="{5051B6F3-073D-47AE-B250-EFFA33A7E31D}"/>
              </a:ext>
            </a:extLst>
          </p:cNvPr>
          <p:cNvSpPr/>
          <p:nvPr/>
        </p:nvSpPr>
        <p:spPr bwMode="gray">
          <a:xfrm>
            <a:off x="6595063" y="2409785"/>
            <a:ext cx="771946" cy="200884"/>
          </a:xfrm>
          <a:prstGeom prst="roundRect">
            <a:avLst>
              <a:gd name="adj" fmla="val 4012"/>
            </a:avLst>
          </a:prstGeom>
          <a:solidFill>
            <a:schemeClr val="bg1">
              <a:lumMod val="65000"/>
            </a:schemeClr>
          </a:solidFill>
          <a:ln w="1905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prstClr val="white"/>
                </a:solidFill>
              </a:rPr>
              <a:t>RR site</a:t>
            </a:r>
            <a:endParaRPr lang="en-US" sz="1200" dirty="0">
              <a:solidFill>
                <a:prstClr val="white"/>
              </a:solidFill>
            </a:endParaRPr>
          </a:p>
        </p:txBody>
      </p:sp>
      <p:sp>
        <p:nvSpPr>
          <p:cNvPr id="2" name="Title 1">
            <a:extLst>
              <a:ext uri="{FF2B5EF4-FFF2-40B4-BE49-F238E27FC236}">
                <a16:creationId xmlns="" xmlns:a16="http://schemas.microsoft.com/office/drawing/2014/main" id="{7F96DD29-8B2C-4CD6-8A6E-B6E958545163}"/>
              </a:ext>
            </a:extLst>
          </p:cNvPr>
          <p:cNvSpPr>
            <a:spLocks noGrp="1"/>
          </p:cNvSpPr>
          <p:nvPr>
            <p:ph type="title"/>
          </p:nvPr>
        </p:nvSpPr>
        <p:spPr bwMode="gray"/>
        <p:txBody>
          <a:bodyPr/>
          <a:lstStyle/>
          <a:p>
            <a:r>
              <a:rPr lang="en-US" dirty="0"/>
              <a:t>RR Site Reliability Design: RR Redundancy</a:t>
            </a:r>
          </a:p>
        </p:txBody>
      </p:sp>
      <p:sp>
        <p:nvSpPr>
          <p:cNvPr id="3" name="Text Placeholder 2">
            <a:extLst>
              <a:ext uri="{FF2B5EF4-FFF2-40B4-BE49-F238E27FC236}">
                <a16:creationId xmlns="" xmlns:a16="http://schemas.microsoft.com/office/drawing/2014/main" id="{BAC8A782-37FB-4F18-8009-4FA629DFAB73}"/>
              </a:ext>
            </a:extLst>
          </p:cNvPr>
          <p:cNvSpPr>
            <a:spLocks noGrp="1"/>
          </p:cNvSpPr>
          <p:nvPr>
            <p:ph type="body" sz="quarter" idx="10"/>
          </p:nvPr>
        </p:nvSpPr>
        <p:spPr bwMode="gray"/>
        <p:txBody>
          <a:bodyPr/>
          <a:lstStyle/>
          <a:p>
            <a:pPr algn="l"/>
            <a:r>
              <a:rPr lang="en-US" altLang="zh-CN" sz="1600" dirty="0"/>
              <a:t>One EDGE can be connected to two RR sites (four RRs) at most. The following figures from left to right show the RR site deployment modes in three scenarios, where reliability is enhanced in ascending order.</a:t>
            </a:r>
            <a:endParaRPr lang="en-US" sz="1600" dirty="0"/>
          </a:p>
        </p:txBody>
      </p:sp>
      <p:sp>
        <p:nvSpPr>
          <p:cNvPr id="6" name="Freeform 159">
            <a:extLst>
              <a:ext uri="{FF2B5EF4-FFF2-40B4-BE49-F238E27FC236}">
                <a16:creationId xmlns="" xmlns:a16="http://schemas.microsoft.com/office/drawing/2014/main" id="{E9FC46ED-8122-4543-BAAF-B7A95CC851FF}"/>
              </a:ext>
            </a:extLst>
          </p:cNvPr>
          <p:cNvSpPr/>
          <p:nvPr/>
        </p:nvSpPr>
        <p:spPr bwMode="gray">
          <a:xfrm flipH="1">
            <a:off x="1213970" y="3876700"/>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altLang="zh-CN" sz="1200" kern="0" dirty="0">
                <a:solidFill>
                  <a:srgbClr val="000000"/>
                </a:solidFill>
              </a:rPr>
              <a:t>MPLS</a:t>
            </a:r>
          </a:p>
        </p:txBody>
      </p:sp>
      <p:sp>
        <p:nvSpPr>
          <p:cNvPr id="7" name="Freeform 159">
            <a:extLst>
              <a:ext uri="{FF2B5EF4-FFF2-40B4-BE49-F238E27FC236}">
                <a16:creationId xmlns="" xmlns:a16="http://schemas.microsoft.com/office/drawing/2014/main" id="{16D82DC9-B6D6-4B82-A017-EAD601389001}"/>
              </a:ext>
            </a:extLst>
          </p:cNvPr>
          <p:cNvSpPr/>
          <p:nvPr/>
        </p:nvSpPr>
        <p:spPr bwMode="gray">
          <a:xfrm flipH="1">
            <a:off x="2401984" y="3876700"/>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56C4D2"/>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altLang="zh-CN" sz="1200" kern="0" dirty="0">
                <a:solidFill>
                  <a:srgbClr val="000000"/>
                </a:solidFill>
              </a:rPr>
              <a:t>Internet</a:t>
            </a:r>
          </a:p>
        </p:txBody>
      </p:sp>
      <p:sp>
        <p:nvSpPr>
          <p:cNvPr id="9" name="圆角矩形 75">
            <a:extLst>
              <a:ext uri="{FF2B5EF4-FFF2-40B4-BE49-F238E27FC236}">
                <a16:creationId xmlns="" xmlns:a16="http://schemas.microsoft.com/office/drawing/2014/main" id="{4CF7B142-82CD-46FA-BA94-05E6BFE55B66}"/>
              </a:ext>
            </a:extLst>
          </p:cNvPr>
          <p:cNvSpPr/>
          <p:nvPr/>
        </p:nvSpPr>
        <p:spPr bwMode="gray">
          <a:xfrm>
            <a:off x="539607" y="1881653"/>
            <a:ext cx="3554875"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altLang="zh-CN" sz="1600" dirty="0">
                <a:solidFill>
                  <a:srgbClr val="30B5C5"/>
                </a:solidFill>
              </a:rPr>
              <a:t>One RR site, two RRs at such site</a:t>
            </a:r>
          </a:p>
        </p:txBody>
      </p:sp>
      <p:sp>
        <p:nvSpPr>
          <p:cNvPr id="10" name="圆角矩形 75">
            <a:extLst>
              <a:ext uri="{FF2B5EF4-FFF2-40B4-BE49-F238E27FC236}">
                <a16:creationId xmlns="" xmlns:a16="http://schemas.microsoft.com/office/drawing/2014/main" id="{9944EF2B-FDE3-48D3-9E15-E5BCA18F4E48}"/>
              </a:ext>
            </a:extLst>
          </p:cNvPr>
          <p:cNvSpPr/>
          <p:nvPr/>
        </p:nvSpPr>
        <p:spPr bwMode="gray">
          <a:xfrm>
            <a:off x="539607" y="2321430"/>
            <a:ext cx="3554875" cy="335407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200" b="1" dirty="0">
              <a:solidFill>
                <a:prstClr val="black">
                  <a:lumMod val="75000"/>
                  <a:lumOff val="25000"/>
                </a:prstClr>
              </a:solidFill>
              <a:ea typeface="微软雅黑" pitchFamily="34" charset="-122"/>
            </a:endParaRPr>
          </a:p>
        </p:txBody>
      </p:sp>
      <p:sp>
        <p:nvSpPr>
          <p:cNvPr id="11" name="圆角矩形 75">
            <a:extLst>
              <a:ext uri="{FF2B5EF4-FFF2-40B4-BE49-F238E27FC236}">
                <a16:creationId xmlns="" xmlns:a16="http://schemas.microsoft.com/office/drawing/2014/main" id="{A656A0CE-144C-4F06-92B0-0A807FA8E3B7}"/>
              </a:ext>
            </a:extLst>
          </p:cNvPr>
          <p:cNvSpPr/>
          <p:nvPr/>
        </p:nvSpPr>
        <p:spPr bwMode="gray">
          <a:xfrm>
            <a:off x="4313095" y="1881653"/>
            <a:ext cx="3554875"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altLang="zh-CN" sz="1600" dirty="0">
                <a:solidFill>
                  <a:srgbClr val="30B5C5"/>
                </a:solidFill>
              </a:rPr>
              <a:t>Two RR sites, one RR at each site</a:t>
            </a:r>
          </a:p>
        </p:txBody>
      </p:sp>
      <p:sp>
        <p:nvSpPr>
          <p:cNvPr id="12" name="圆角矩形 75">
            <a:extLst>
              <a:ext uri="{FF2B5EF4-FFF2-40B4-BE49-F238E27FC236}">
                <a16:creationId xmlns="" xmlns:a16="http://schemas.microsoft.com/office/drawing/2014/main" id="{045F3F24-52BB-435C-B7F5-FAAE1EE095D9}"/>
              </a:ext>
            </a:extLst>
          </p:cNvPr>
          <p:cNvSpPr/>
          <p:nvPr/>
        </p:nvSpPr>
        <p:spPr bwMode="gray">
          <a:xfrm>
            <a:off x="4313095" y="2321430"/>
            <a:ext cx="3554875" cy="335407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200" b="1" dirty="0">
              <a:solidFill>
                <a:prstClr val="black">
                  <a:lumMod val="75000"/>
                  <a:lumOff val="25000"/>
                </a:prstClr>
              </a:solidFill>
              <a:ea typeface="微软雅黑" pitchFamily="34" charset="-122"/>
            </a:endParaRPr>
          </a:p>
        </p:txBody>
      </p:sp>
      <p:sp>
        <p:nvSpPr>
          <p:cNvPr id="13" name="圆角矩形 75">
            <a:extLst>
              <a:ext uri="{FF2B5EF4-FFF2-40B4-BE49-F238E27FC236}">
                <a16:creationId xmlns="" xmlns:a16="http://schemas.microsoft.com/office/drawing/2014/main" id="{E8C0BFC7-D032-443B-A486-40F444774148}"/>
              </a:ext>
            </a:extLst>
          </p:cNvPr>
          <p:cNvSpPr/>
          <p:nvPr/>
        </p:nvSpPr>
        <p:spPr bwMode="gray">
          <a:xfrm>
            <a:off x="8067594" y="1883380"/>
            <a:ext cx="3554875"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altLang="zh-CN" sz="1600" dirty="0">
                <a:solidFill>
                  <a:srgbClr val="30B5C5"/>
                </a:solidFill>
              </a:rPr>
              <a:t>Two RR sites, two RRs at each site</a:t>
            </a:r>
          </a:p>
        </p:txBody>
      </p:sp>
      <p:sp>
        <p:nvSpPr>
          <p:cNvPr id="14" name="圆角矩形 75">
            <a:extLst>
              <a:ext uri="{FF2B5EF4-FFF2-40B4-BE49-F238E27FC236}">
                <a16:creationId xmlns="" xmlns:a16="http://schemas.microsoft.com/office/drawing/2014/main" id="{8B218DC8-1C3F-451E-B963-5A324DEBA5B4}"/>
              </a:ext>
            </a:extLst>
          </p:cNvPr>
          <p:cNvSpPr/>
          <p:nvPr/>
        </p:nvSpPr>
        <p:spPr bwMode="gray">
          <a:xfrm>
            <a:off x="8067594" y="2323157"/>
            <a:ext cx="3554875" cy="335407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200" b="1" dirty="0">
              <a:solidFill>
                <a:prstClr val="black">
                  <a:lumMod val="75000"/>
                  <a:lumOff val="25000"/>
                </a:prstClr>
              </a:solidFill>
              <a:ea typeface="微软雅黑" pitchFamily="34" charset="-122"/>
            </a:endParaRPr>
          </a:p>
        </p:txBody>
      </p:sp>
      <p:sp>
        <p:nvSpPr>
          <p:cNvPr id="18" name="Freeform 159">
            <a:extLst>
              <a:ext uri="{FF2B5EF4-FFF2-40B4-BE49-F238E27FC236}">
                <a16:creationId xmlns="" xmlns:a16="http://schemas.microsoft.com/office/drawing/2014/main" id="{510B19A4-6C1C-44B0-8CB6-52ADC96B57CF}"/>
              </a:ext>
            </a:extLst>
          </p:cNvPr>
          <p:cNvSpPr/>
          <p:nvPr/>
        </p:nvSpPr>
        <p:spPr bwMode="gray">
          <a:xfrm flipH="1">
            <a:off x="813474" y="5073724"/>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endParaRPr>
          </a:p>
        </p:txBody>
      </p:sp>
      <p:pic>
        <p:nvPicPr>
          <p:cNvPr id="16" name="Picture 12" descr="E:\2016.01\1.12 扁平化图标\蓝色\AR-蓝色最新-40.png">
            <a:extLst>
              <a:ext uri="{FF2B5EF4-FFF2-40B4-BE49-F238E27FC236}">
                <a16:creationId xmlns="" xmlns:a16="http://schemas.microsoft.com/office/drawing/2014/main" id="{7A222592-D5F5-4120-BF0F-59819D9FDAF8}"/>
              </a:ext>
            </a:extLst>
          </p:cNvPr>
          <p:cNvPicPr>
            <a:picLocks noChangeAspect="1" noChangeArrowheads="1"/>
          </p:cNvPicPr>
          <p:nvPr/>
        </p:nvPicPr>
        <p:blipFill>
          <a:blip r:embed="rId3"/>
          <a:stretch>
            <a:fillRect/>
          </a:stretch>
        </p:blipFill>
        <p:spPr bwMode="gray">
          <a:xfrm>
            <a:off x="1076867" y="4812029"/>
            <a:ext cx="474524" cy="388247"/>
          </a:xfrm>
          <a:prstGeom prst="rect">
            <a:avLst/>
          </a:prstGeom>
          <a:noFill/>
        </p:spPr>
      </p:pic>
      <p:sp>
        <p:nvSpPr>
          <p:cNvPr id="19" name="Freeform 159">
            <a:extLst>
              <a:ext uri="{FF2B5EF4-FFF2-40B4-BE49-F238E27FC236}">
                <a16:creationId xmlns="" xmlns:a16="http://schemas.microsoft.com/office/drawing/2014/main" id="{BE500093-0FC3-4F59-8529-091AB432A9DC}"/>
              </a:ext>
            </a:extLst>
          </p:cNvPr>
          <p:cNvSpPr/>
          <p:nvPr/>
        </p:nvSpPr>
        <p:spPr bwMode="gray">
          <a:xfrm flipH="1">
            <a:off x="2728753" y="5073724"/>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endParaRPr>
          </a:p>
        </p:txBody>
      </p:sp>
      <p:pic>
        <p:nvPicPr>
          <p:cNvPr id="20" name="Picture 12" descr="E:\2016.01\1.12 扁平化图标\蓝色\AR-蓝色最新-40.png">
            <a:extLst>
              <a:ext uri="{FF2B5EF4-FFF2-40B4-BE49-F238E27FC236}">
                <a16:creationId xmlns="" xmlns:a16="http://schemas.microsoft.com/office/drawing/2014/main" id="{696C32D6-C01D-449A-9330-78D54CC167FD}"/>
              </a:ext>
            </a:extLst>
          </p:cNvPr>
          <p:cNvPicPr>
            <a:picLocks noChangeAspect="1" noChangeArrowheads="1"/>
          </p:cNvPicPr>
          <p:nvPr/>
        </p:nvPicPr>
        <p:blipFill>
          <a:blip r:embed="rId3"/>
          <a:stretch>
            <a:fillRect/>
          </a:stretch>
        </p:blipFill>
        <p:spPr bwMode="gray">
          <a:xfrm>
            <a:off x="2992146" y="4812029"/>
            <a:ext cx="474524" cy="388247"/>
          </a:xfrm>
          <a:prstGeom prst="rect">
            <a:avLst/>
          </a:prstGeom>
          <a:noFill/>
        </p:spPr>
      </p:pic>
      <p:sp>
        <p:nvSpPr>
          <p:cNvPr id="21" name="Rectangle: Rounded Corners 20">
            <a:extLst>
              <a:ext uri="{FF2B5EF4-FFF2-40B4-BE49-F238E27FC236}">
                <a16:creationId xmlns="" xmlns:a16="http://schemas.microsoft.com/office/drawing/2014/main" id="{603B031B-8730-4BD3-A882-44AD811CD392}"/>
              </a:ext>
            </a:extLst>
          </p:cNvPr>
          <p:cNvSpPr/>
          <p:nvPr/>
        </p:nvSpPr>
        <p:spPr bwMode="gray">
          <a:xfrm>
            <a:off x="1507389" y="2606095"/>
            <a:ext cx="1638300" cy="603716"/>
          </a:xfrm>
          <a:prstGeom prst="roundRect">
            <a:avLst>
              <a:gd name="adj" fmla="val 3326"/>
            </a:avLst>
          </a:prstGeom>
          <a:solidFill>
            <a:schemeClr val="bg1">
              <a:lumMod val="85000"/>
            </a:schemeClr>
          </a:solidFill>
          <a:ln w="12700" cap="flat" cmpd="sng">
            <a:solidFill>
              <a:schemeClr val="bg1">
                <a:lumMod val="65000"/>
              </a:schemeClr>
            </a:solidFill>
            <a:prstDash val="solid"/>
          </a:ln>
        </p:spPr>
        <p:txBody>
          <a:bodyPr vert="horz" wrap="square" lIns="68580" tIns="34290" rIns="68580" bIns="34290" numCol="1" rtlCol="0" anchor="t" anchorCtr="0" compatLnSpc="1">
            <a:prstTxWarp prst="textNoShape">
              <a:avLst/>
            </a:prstTxWarp>
          </a:bodyPr>
          <a:lstStyle/>
          <a:p>
            <a:pPr algn="ctr" fontAlgn="ctr"/>
            <a:endParaRPr lang="en-US" sz="1200" dirty="0">
              <a:solidFill>
                <a:prstClr val="black"/>
              </a:solidFill>
              <a:latin typeface="Huawei Sans" panose="020C0503030203020204" pitchFamily="34" charset="0"/>
              <a:sym typeface="Huawei Sans" panose="020C0503030203020204" pitchFamily="34" charset="0"/>
            </a:endParaRPr>
          </a:p>
        </p:txBody>
      </p:sp>
      <p:sp>
        <p:nvSpPr>
          <p:cNvPr id="22" name="Rectangle: Rounded Corners 21">
            <a:extLst>
              <a:ext uri="{FF2B5EF4-FFF2-40B4-BE49-F238E27FC236}">
                <a16:creationId xmlns="" xmlns:a16="http://schemas.microsoft.com/office/drawing/2014/main" id="{83B76828-38F7-46D4-87CE-F6750B6337F6}"/>
              </a:ext>
            </a:extLst>
          </p:cNvPr>
          <p:cNvSpPr/>
          <p:nvPr/>
        </p:nvSpPr>
        <p:spPr bwMode="gray">
          <a:xfrm>
            <a:off x="1564595" y="2395424"/>
            <a:ext cx="771946" cy="200884"/>
          </a:xfrm>
          <a:prstGeom prst="roundRect">
            <a:avLst>
              <a:gd name="adj" fmla="val 4012"/>
            </a:avLst>
          </a:prstGeom>
          <a:solidFill>
            <a:schemeClr val="bg1">
              <a:lumMod val="65000"/>
            </a:schemeClr>
          </a:solidFill>
          <a:ln w="1905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prstClr val="white"/>
                </a:solidFill>
              </a:rPr>
              <a:t>RR site</a:t>
            </a:r>
            <a:endParaRPr lang="en-US" sz="1200" dirty="0">
              <a:solidFill>
                <a:prstClr val="white"/>
              </a:solidFill>
            </a:endParaRPr>
          </a:p>
        </p:txBody>
      </p:sp>
      <p:pic>
        <p:nvPicPr>
          <p:cNvPr id="8" name="Picture 12" descr="E:\2016.01\1.12 扁平化图标\蓝色\AR-蓝色最新-40.png">
            <a:extLst>
              <a:ext uri="{FF2B5EF4-FFF2-40B4-BE49-F238E27FC236}">
                <a16:creationId xmlns="" xmlns:a16="http://schemas.microsoft.com/office/drawing/2014/main" id="{538605D8-7A2A-42FA-BFC3-D529F4AF795F}"/>
              </a:ext>
            </a:extLst>
          </p:cNvPr>
          <p:cNvPicPr>
            <a:picLocks noChangeAspect="1" noChangeArrowheads="1"/>
          </p:cNvPicPr>
          <p:nvPr/>
        </p:nvPicPr>
        <p:blipFill>
          <a:blip r:embed="rId3"/>
          <a:stretch>
            <a:fillRect/>
          </a:stretch>
        </p:blipFill>
        <p:spPr bwMode="gray">
          <a:xfrm>
            <a:off x="1685884" y="2708936"/>
            <a:ext cx="474524" cy="388247"/>
          </a:xfrm>
          <a:prstGeom prst="rect">
            <a:avLst/>
          </a:prstGeom>
          <a:noFill/>
        </p:spPr>
      </p:pic>
      <p:pic>
        <p:nvPicPr>
          <p:cNvPr id="15" name="Picture 12" descr="E:\2016.01\1.12 扁平化图标\蓝色\AR-蓝色最新-40.png">
            <a:extLst>
              <a:ext uri="{FF2B5EF4-FFF2-40B4-BE49-F238E27FC236}">
                <a16:creationId xmlns="" xmlns:a16="http://schemas.microsoft.com/office/drawing/2014/main" id="{A6E3BA04-D079-44CE-8FB7-1AB2CB0BA0FD}"/>
              </a:ext>
            </a:extLst>
          </p:cNvPr>
          <p:cNvPicPr>
            <a:picLocks noChangeAspect="1" noChangeArrowheads="1"/>
          </p:cNvPicPr>
          <p:nvPr/>
        </p:nvPicPr>
        <p:blipFill>
          <a:blip r:embed="rId3"/>
          <a:stretch>
            <a:fillRect/>
          </a:stretch>
        </p:blipFill>
        <p:spPr bwMode="gray">
          <a:xfrm>
            <a:off x="2497212" y="2712392"/>
            <a:ext cx="474524" cy="388247"/>
          </a:xfrm>
          <a:prstGeom prst="rect">
            <a:avLst/>
          </a:prstGeom>
          <a:noFill/>
        </p:spPr>
      </p:pic>
      <p:cxnSp>
        <p:nvCxnSpPr>
          <p:cNvPr id="23" name="直接连接符 37">
            <a:extLst>
              <a:ext uri="{FF2B5EF4-FFF2-40B4-BE49-F238E27FC236}">
                <a16:creationId xmlns="" xmlns:a16="http://schemas.microsoft.com/office/drawing/2014/main" id="{8EA6BD65-2971-4EC1-A4CC-22527449AEEE}"/>
              </a:ext>
            </a:extLst>
          </p:cNvPr>
          <p:cNvCxnSpPr>
            <a:stCxn id="8" idx="2"/>
            <a:endCxn id="6" idx="1"/>
          </p:cNvCxnSpPr>
          <p:nvPr/>
        </p:nvCxnSpPr>
        <p:spPr bwMode="gray">
          <a:xfrm flipH="1">
            <a:off x="1753184" y="3097183"/>
            <a:ext cx="169962" cy="84906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 name="直接连接符 37">
            <a:extLst>
              <a:ext uri="{FF2B5EF4-FFF2-40B4-BE49-F238E27FC236}">
                <a16:creationId xmlns="" xmlns:a16="http://schemas.microsoft.com/office/drawing/2014/main" id="{C63D0274-14E5-4B6C-8B1F-4F82D309D7CE}"/>
              </a:ext>
            </a:extLst>
          </p:cNvPr>
          <p:cNvCxnSpPr>
            <a:endCxn id="16" idx="0"/>
          </p:cNvCxnSpPr>
          <p:nvPr/>
        </p:nvCxnSpPr>
        <p:spPr bwMode="gray">
          <a:xfrm flipH="1">
            <a:off x="1314129" y="4373686"/>
            <a:ext cx="371755" cy="43834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 name="直接连接符 37">
            <a:extLst>
              <a:ext uri="{FF2B5EF4-FFF2-40B4-BE49-F238E27FC236}">
                <a16:creationId xmlns="" xmlns:a16="http://schemas.microsoft.com/office/drawing/2014/main" id="{F3F122A5-3D1B-4ECF-AB1F-9A3AB1AA8E75}"/>
              </a:ext>
            </a:extLst>
          </p:cNvPr>
          <p:cNvCxnSpPr>
            <a:stCxn id="20" idx="0"/>
          </p:cNvCxnSpPr>
          <p:nvPr/>
        </p:nvCxnSpPr>
        <p:spPr bwMode="gray">
          <a:xfrm flipH="1" flipV="1">
            <a:off x="2895600" y="4373686"/>
            <a:ext cx="333808" cy="43834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 name="直接连接符 37">
            <a:extLst>
              <a:ext uri="{FF2B5EF4-FFF2-40B4-BE49-F238E27FC236}">
                <a16:creationId xmlns="" xmlns:a16="http://schemas.microsoft.com/office/drawing/2014/main" id="{7E2F24E0-4075-4434-A04D-5671EB51D18C}"/>
              </a:ext>
            </a:extLst>
          </p:cNvPr>
          <p:cNvCxnSpPr>
            <a:stCxn id="20" idx="0"/>
          </p:cNvCxnSpPr>
          <p:nvPr/>
        </p:nvCxnSpPr>
        <p:spPr bwMode="gray">
          <a:xfrm flipH="1" flipV="1">
            <a:off x="1685884" y="4373686"/>
            <a:ext cx="1543524" cy="43834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 name="直接连接符 37">
            <a:extLst>
              <a:ext uri="{FF2B5EF4-FFF2-40B4-BE49-F238E27FC236}">
                <a16:creationId xmlns="" xmlns:a16="http://schemas.microsoft.com/office/drawing/2014/main" id="{C3140C80-8456-4906-8E96-9A703994A144}"/>
              </a:ext>
            </a:extLst>
          </p:cNvPr>
          <p:cNvCxnSpPr>
            <a:endCxn id="16" idx="0"/>
          </p:cNvCxnSpPr>
          <p:nvPr/>
        </p:nvCxnSpPr>
        <p:spPr bwMode="gray">
          <a:xfrm flipH="1">
            <a:off x="1314129" y="4373686"/>
            <a:ext cx="1581471" cy="43834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8" name="直接连接符 37">
            <a:extLst>
              <a:ext uri="{FF2B5EF4-FFF2-40B4-BE49-F238E27FC236}">
                <a16:creationId xmlns="" xmlns:a16="http://schemas.microsoft.com/office/drawing/2014/main" id="{8615F118-1107-484B-B41A-E221007DE944}"/>
              </a:ext>
            </a:extLst>
          </p:cNvPr>
          <p:cNvCxnSpPr>
            <a:stCxn id="15" idx="2"/>
            <a:endCxn id="7" idx="2"/>
          </p:cNvCxnSpPr>
          <p:nvPr/>
        </p:nvCxnSpPr>
        <p:spPr bwMode="gray">
          <a:xfrm>
            <a:off x="2734474" y="3100639"/>
            <a:ext cx="219295" cy="860977"/>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2" name="直接连接符 37">
            <a:extLst>
              <a:ext uri="{FF2B5EF4-FFF2-40B4-BE49-F238E27FC236}">
                <a16:creationId xmlns="" xmlns:a16="http://schemas.microsoft.com/office/drawing/2014/main" id="{963B0574-F757-4973-8401-403B46D5BE59}"/>
              </a:ext>
            </a:extLst>
          </p:cNvPr>
          <p:cNvCxnSpPr>
            <a:stCxn id="15" idx="2"/>
            <a:endCxn id="6" idx="3"/>
          </p:cNvCxnSpPr>
          <p:nvPr/>
        </p:nvCxnSpPr>
        <p:spPr bwMode="gray">
          <a:xfrm flipH="1">
            <a:off x="1775209" y="3100639"/>
            <a:ext cx="959265" cy="853824"/>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5" name="直接连接符 37">
            <a:extLst>
              <a:ext uri="{FF2B5EF4-FFF2-40B4-BE49-F238E27FC236}">
                <a16:creationId xmlns="" xmlns:a16="http://schemas.microsoft.com/office/drawing/2014/main" id="{D45F8EA9-7A49-42AA-83C2-CDCB867E8234}"/>
              </a:ext>
            </a:extLst>
          </p:cNvPr>
          <p:cNvCxnSpPr>
            <a:stCxn id="8" idx="2"/>
            <a:endCxn id="7" idx="1"/>
          </p:cNvCxnSpPr>
          <p:nvPr/>
        </p:nvCxnSpPr>
        <p:spPr bwMode="gray">
          <a:xfrm>
            <a:off x="1923146" y="3097183"/>
            <a:ext cx="1018052" cy="84906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8" name="Freeform 159">
            <a:extLst>
              <a:ext uri="{FF2B5EF4-FFF2-40B4-BE49-F238E27FC236}">
                <a16:creationId xmlns="" xmlns:a16="http://schemas.microsoft.com/office/drawing/2014/main" id="{E1490EB4-56D8-4C47-9BC7-5D4A40972689}"/>
              </a:ext>
            </a:extLst>
          </p:cNvPr>
          <p:cNvSpPr/>
          <p:nvPr/>
        </p:nvSpPr>
        <p:spPr bwMode="gray">
          <a:xfrm flipH="1">
            <a:off x="5014485" y="3885532"/>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altLang="zh-CN" sz="1200" kern="0" dirty="0">
                <a:solidFill>
                  <a:srgbClr val="000000"/>
                </a:solidFill>
              </a:rPr>
              <a:t>MPLS</a:t>
            </a:r>
          </a:p>
        </p:txBody>
      </p:sp>
      <p:sp>
        <p:nvSpPr>
          <p:cNvPr id="49" name="Freeform 159">
            <a:extLst>
              <a:ext uri="{FF2B5EF4-FFF2-40B4-BE49-F238E27FC236}">
                <a16:creationId xmlns="" xmlns:a16="http://schemas.microsoft.com/office/drawing/2014/main" id="{A76A91E0-EF19-4486-B745-3441478179E3}"/>
              </a:ext>
            </a:extLst>
          </p:cNvPr>
          <p:cNvSpPr/>
          <p:nvPr/>
        </p:nvSpPr>
        <p:spPr bwMode="gray">
          <a:xfrm flipH="1">
            <a:off x="6202499" y="3885532"/>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56C4D2"/>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altLang="zh-CN" sz="1200" kern="0" dirty="0">
                <a:solidFill>
                  <a:srgbClr val="000000"/>
                </a:solidFill>
              </a:rPr>
              <a:t>Internet</a:t>
            </a:r>
          </a:p>
        </p:txBody>
      </p:sp>
      <p:sp>
        <p:nvSpPr>
          <p:cNvPr id="50" name="Freeform 159">
            <a:extLst>
              <a:ext uri="{FF2B5EF4-FFF2-40B4-BE49-F238E27FC236}">
                <a16:creationId xmlns="" xmlns:a16="http://schemas.microsoft.com/office/drawing/2014/main" id="{922147A5-1453-4304-8E89-A674BD4556AD}"/>
              </a:ext>
            </a:extLst>
          </p:cNvPr>
          <p:cNvSpPr/>
          <p:nvPr/>
        </p:nvSpPr>
        <p:spPr bwMode="gray">
          <a:xfrm flipH="1">
            <a:off x="4613989" y="5082556"/>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endParaRPr>
          </a:p>
        </p:txBody>
      </p:sp>
      <p:pic>
        <p:nvPicPr>
          <p:cNvPr id="51" name="Picture 12" descr="E:\2016.01\1.12 扁平化图标\蓝色\AR-蓝色最新-40.png">
            <a:extLst>
              <a:ext uri="{FF2B5EF4-FFF2-40B4-BE49-F238E27FC236}">
                <a16:creationId xmlns="" xmlns:a16="http://schemas.microsoft.com/office/drawing/2014/main" id="{8469473C-8D08-43CF-80D4-FE06EED2DFE4}"/>
              </a:ext>
            </a:extLst>
          </p:cNvPr>
          <p:cNvPicPr>
            <a:picLocks noChangeAspect="1" noChangeArrowheads="1"/>
          </p:cNvPicPr>
          <p:nvPr/>
        </p:nvPicPr>
        <p:blipFill>
          <a:blip r:embed="rId3"/>
          <a:stretch>
            <a:fillRect/>
          </a:stretch>
        </p:blipFill>
        <p:spPr bwMode="gray">
          <a:xfrm>
            <a:off x="4877382" y="4820861"/>
            <a:ext cx="474524" cy="388247"/>
          </a:xfrm>
          <a:prstGeom prst="rect">
            <a:avLst/>
          </a:prstGeom>
          <a:noFill/>
        </p:spPr>
      </p:pic>
      <p:sp>
        <p:nvSpPr>
          <p:cNvPr id="52" name="Freeform 159">
            <a:extLst>
              <a:ext uri="{FF2B5EF4-FFF2-40B4-BE49-F238E27FC236}">
                <a16:creationId xmlns="" xmlns:a16="http://schemas.microsoft.com/office/drawing/2014/main" id="{931791F2-6D01-4FB6-A7FE-069534B13763}"/>
              </a:ext>
            </a:extLst>
          </p:cNvPr>
          <p:cNvSpPr/>
          <p:nvPr/>
        </p:nvSpPr>
        <p:spPr bwMode="gray">
          <a:xfrm flipH="1">
            <a:off x="6529268" y="5082556"/>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endParaRPr>
          </a:p>
        </p:txBody>
      </p:sp>
      <p:pic>
        <p:nvPicPr>
          <p:cNvPr id="53" name="Picture 12" descr="E:\2016.01\1.12 扁平化图标\蓝色\AR-蓝色最新-40.png">
            <a:extLst>
              <a:ext uri="{FF2B5EF4-FFF2-40B4-BE49-F238E27FC236}">
                <a16:creationId xmlns="" xmlns:a16="http://schemas.microsoft.com/office/drawing/2014/main" id="{1DE9E5D0-D98A-4C72-AF76-8EC3F932C480}"/>
              </a:ext>
            </a:extLst>
          </p:cNvPr>
          <p:cNvPicPr>
            <a:picLocks noChangeAspect="1" noChangeArrowheads="1"/>
          </p:cNvPicPr>
          <p:nvPr/>
        </p:nvPicPr>
        <p:blipFill>
          <a:blip r:embed="rId3"/>
          <a:stretch>
            <a:fillRect/>
          </a:stretch>
        </p:blipFill>
        <p:spPr bwMode="gray">
          <a:xfrm>
            <a:off x="6792661" y="4820861"/>
            <a:ext cx="474524" cy="388247"/>
          </a:xfrm>
          <a:prstGeom prst="rect">
            <a:avLst/>
          </a:prstGeom>
          <a:noFill/>
        </p:spPr>
      </p:pic>
      <p:sp>
        <p:nvSpPr>
          <p:cNvPr id="54" name="Rectangle: Rounded Corners 53">
            <a:extLst>
              <a:ext uri="{FF2B5EF4-FFF2-40B4-BE49-F238E27FC236}">
                <a16:creationId xmlns="" xmlns:a16="http://schemas.microsoft.com/office/drawing/2014/main" id="{0C817601-C4D8-40B3-8733-AC418582C5A4}"/>
              </a:ext>
            </a:extLst>
          </p:cNvPr>
          <p:cNvSpPr/>
          <p:nvPr/>
        </p:nvSpPr>
        <p:spPr bwMode="gray">
          <a:xfrm>
            <a:off x="4707829" y="2614927"/>
            <a:ext cx="863205" cy="603716"/>
          </a:xfrm>
          <a:prstGeom prst="roundRect">
            <a:avLst>
              <a:gd name="adj" fmla="val 3326"/>
            </a:avLst>
          </a:prstGeom>
          <a:solidFill>
            <a:schemeClr val="bg1">
              <a:lumMod val="85000"/>
            </a:schemeClr>
          </a:solidFill>
          <a:ln w="12700" cap="flat" cmpd="sng">
            <a:solidFill>
              <a:schemeClr val="bg1">
                <a:lumMod val="65000"/>
              </a:schemeClr>
            </a:solidFill>
            <a:prstDash val="solid"/>
          </a:ln>
        </p:spPr>
        <p:txBody>
          <a:bodyPr vert="horz" wrap="square" lIns="68580" tIns="34290" rIns="68580" bIns="34290" numCol="1" rtlCol="0" anchor="t" anchorCtr="0" compatLnSpc="1">
            <a:prstTxWarp prst="textNoShape">
              <a:avLst/>
            </a:prstTxWarp>
          </a:bodyPr>
          <a:lstStyle/>
          <a:p>
            <a:pPr algn="ctr" fontAlgn="ctr"/>
            <a:endParaRPr lang="en-US" sz="1200" dirty="0">
              <a:solidFill>
                <a:prstClr val="black"/>
              </a:solidFill>
              <a:latin typeface="Huawei Sans" panose="020C0503030203020204" pitchFamily="34" charset="0"/>
              <a:sym typeface="Huawei Sans" panose="020C0503030203020204" pitchFamily="34" charset="0"/>
            </a:endParaRPr>
          </a:p>
        </p:txBody>
      </p:sp>
      <p:sp>
        <p:nvSpPr>
          <p:cNvPr id="55" name="Rectangle: Rounded Corners 54">
            <a:extLst>
              <a:ext uri="{FF2B5EF4-FFF2-40B4-BE49-F238E27FC236}">
                <a16:creationId xmlns="" xmlns:a16="http://schemas.microsoft.com/office/drawing/2014/main" id="{2C385026-0F0D-423E-B37B-8F19F995BC1F}"/>
              </a:ext>
            </a:extLst>
          </p:cNvPr>
          <p:cNvSpPr/>
          <p:nvPr/>
        </p:nvSpPr>
        <p:spPr bwMode="gray">
          <a:xfrm>
            <a:off x="4751831" y="2404256"/>
            <a:ext cx="771946" cy="200884"/>
          </a:xfrm>
          <a:prstGeom prst="roundRect">
            <a:avLst>
              <a:gd name="adj" fmla="val 4012"/>
            </a:avLst>
          </a:prstGeom>
          <a:solidFill>
            <a:schemeClr val="bg1">
              <a:lumMod val="65000"/>
            </a:schemeClr>
          </a:solidFill>
          <a:ln w="1905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prstClr val="white"/>
                </a:solidFill>
              </a:rPr>
              <a:t>RR site</a:t>
            </a:r>
            <a:endParaRPr lang="en-US" sz="1200" dirty="0">
              <a:solidFill>
                <a:prstClr val="white"/>
              </a:solidFill>
            </a:endParaRPr>
          </a:p>
        </p:txBody>
      </p:sp>
      <p:pic>
        <p:nvPicPr>
          <p:cNvPr id="56" name="Picture 12" descr="E:\2016.01\1.12 扁平化图标\蓝色\AR-蓝色最新-40.png">
            <a:extLst>
              <a:ext uri="{FF2B5EF4-FFF2-40B4-BE49-F238E27FC236}">
                <a16:creationId xmlns="" xmlns:a16="http://schemas.microsoft.com/office/drawing/2014/main" id="{9832D37C-13CF-4895-8788-61BE92D931B9}"/>
              </a:ext>
            </a:extLst>
          </p:cNvPr>
          <p:cNvPicPr>
            <a:picLocks noChangeAspect="1" noChangeArrowheads="1"/>
          </p:cNvPicPr>
          <p:nvPr/>
        </p:nvPicPr>
        <p:blipFill>
          <a:blip r:embed="rId3"/>
          <a:stretch>
            <a:fillRect/>
          </a:stretch>
        </p:blipFill>
        <p:spPr bwMode="gray">
          <a:xfrm>
            <a:off x="4886324" y="2717768"/>
            <a:ext cx="474524" cy="388247"/>
          </a:xfrm>
          <a:prstGeom prst="rect">
            <a:avLst/>
          </a:prstGeom>
          <a:noFill/>
        </p:spPr>
      </p:pic>
      <p:pic>
        <p:nvPicPr>
          <p:cNvPr id="57" name="Picture 12" descr="E:\2016.01\1.12 扁平化图标\蓝色\AR-蓝色最新-40.png">
            <a:extLst>
              <a:ext uri="{FF2B5EF4-FFF2-40B4-BE49-F238E27FC236}">
                <a16:creationId xmlns="" xmlns:a16="http://schemas.microsoft.com/office/drawing/2014/main" id="{98F9D48C-2B23-4CB6-9F15-4D824162AFA3}"/>
              </a:ext>
            </a:extLst>
          </p:cNvPr>
          <p:cNvPicPr>
            <a:picLocks noChangeAspect="1" noChangeArrowheads="1"/>
          </p:cNvPicPr>
          <p:nvPr/>
        </p:nvPicPr>
        <p:blipFill>
          <a:blip r:embed="rId3"/>
          <a:stretch>
            <a:fillRect/>
          </a:stretch>
        </p:blipFill>
        <p:spPr bwMode="gray">
          <a:xfrm>
            <a:off x="6745402" y="2721224"/>
            <a:ext cx="474524" cy="388247"/>
          </a:xfrm>
          <a:prstGeom prst="rect">
            <a:avLst/>
          </a:prstGeom>
          <a:noFill/>
        </p:spPr>
      </p:pic>
      <p:cxnSp>
        <p:nvCxnSpPr>
          <p:cNvPr id="58" name="直接连接符 37">
            <a:extLst>
              <a:ext uri="{FF2B5EF4-FFF2-40B4-BE49-F238E27FC236}">
                <a16:creationId xmlns="" xmlns:a16="http://schemas.microsoft.com/office/drawing/2014/main" id="{52283C8F-074B-4B2B-B49C-FF1B4FD6F2D3}"/>
              </a:ext>
            </a:extLst>
          </p:cNvPr>
          <p:cNvCxnSpPr>
            <a:stCxn id="56" idx="2"/>
            <a:endCxn id="48" idx="1"/>
          </p:cNvCxnSpPr>
          <p:nvPr/>
        </p:nvCxnSpPr>
        <p:spPr bwMode="gray">
          <a:xfrm>
            <a:off x="5123586" y="3106015"/>
            <a:ext cx="430113" cy="84906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 name="直接连接符 37">
            <a:extLst>
              <a:ext uri="{FF2B5EF4-FFF2-40B4-BE49-F238E27FC236}">
                <a16:creationId xmlns="" xmlns:a16="http://schemas.microsoft.com/office/drawing/2014/main" id="{6F007647-C9FB-4C1A-B0EF-D4E50B611238}"/>
              </a:ext>
            </a:extLst>
          </p:cNvPr>
          <p:cNvCxnSpPr>
            <a:endCxn id="51" idx="0"/>
          </p:cNvCxnSpPr>
          <p:nvPr/>
        </p:nvCxnSpPr>
        <p:spPr bwMode="gray">
          <a:xfrm flipH="1">
            <a:off x="5114644" y="4382518"/>
            <a:ext cx="371755" cy="43834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 name="直接连接符 37">
            <a:extLst>
              <a:ext uri="{FF2B5EF4-FFF2-40B4-BE49-F238E27FC236}">
                <a16:creationId xmlns="" xmlns:a16="http://schemas.microsoft.com/office/drawing/2014/main" id="{A7B57609-6A89-4ABB-8B61-FD28FDC1EFFB}"/>
              </a:ext>
            </a:extLst>
          </p:cNvPr>
          <p:cNvCxnSpPr>
            <a:stCxn id="53" idx="0"/>
          </p:cNvCxnSpPr>
          <p:nvPr/>
        </p:nvCxnSpPr>
        <p:spPr bwMode="gray">
          <a:xfrm flipH="1" flipV="1">
            <a:off x="6696115" y="4382518"/>
            <a:ext cx="333808" cy="43834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 name="直接连接符 37">
            <a:extLst>
              <a:ext uri="{FF2B5EF4-FFF2-40B4-BE49-F238E27FC236}">
                <a16:creationId xmlns="" xmlns:a16="http://schemas.microsoft.com/office/drawing/2014/main" id="{864E9143-63DB-447D-A2B8-1C70A7788D7F}"/>
              </a:ext>
            </a:extLst>
          </p:cNvPr>
          <p:cNvCxnSpPr>
            <a:stCxn id="53" idx="0"/>
          </p:cNvCxnSpPr>
          <p:nvPr/>
        </p:nvCxnSpPr>
        <p:spPr bwMode="gray">
          <a:xfrm flipH="1" flipV="1">
            <a:off x="5486399" y="4382518"/>
            <a:ext cx="1543524" cy="43834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 name="直接连接符 37">
            <a:extLst>
              <a:ext uri="{FF2B5EF4-FFF2-40B4-BE49-F238E27FC236}">
                <a16:creationId xmlns="" xmlns:a16="http://schemas.microsoft.com/office/drawing/2014/main" id="{AB0EC6F5-B4E9-4DDD-9B8B-CDDAFF6501A4}"/>
              </a:ext>
            </a:extLst>
          </p:cNvPr>
          <p:cNvCxnSpPr>
            <a:endCxn id="51" idx="0"/>
          </p:cNvCxnSpPr>
          <p:nvPr/>
        </p:nvCxnSpPr>
        <p:spPr bwMode="gray">
          <a:xfrm flipH="1">
            <a:off x="5114644" y="4382518"/>
            <a:ext cx="1581471" cy="43834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3" name="直接连接符 37">
            <a:extLst>
              <a:ext uri="{FF2B5EF4-FFF2-40B4-BE49-F238E27FC236}">
                <a16:creationId xmlns="" xmlns:a16="http://schemas.microsoft.com/office/drawing/2014/main" id="{DA98AA9D-F323-427C-B5AA-2B3F383B604F}"/>
              </a:ext>
            </a:extLst>
          </p:cNvPr>
          <p:cNvCxnSpPr>
            <a:stCxn id="57" idx="2"/>
            <a:endCxn id="49" idx="2"/>
          </p:cNvCxnSpPr>
          <p:nvPr/>
        </p:nvCxnSpPr>
        <p:spPr bwMode="gray">
          <a:xfrm flipH="1">
            <a:off x="6754284" y="3109471"/>
            <a:ext cx="228380" cy="860977"/>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 name="直接连接符 37">
            <a:extLst>
              <a:ext uri="{FF2B5EF4-FFF2-40B4-BE49-F238E27FC236}">
                <a16:creationId xmlns="" xmlns:a16="http://schemas.microsoft.com/office/drawing/2014/main" id="{02B80C19-0E5B-404B-AFA0-D7F11CF064BD}"/>
              </a:ext>
            </a:extLst>
          </p:cNvPr>
          <p:cNvCxnSpPr>
            <a:stCxn id="57" idx="2"/>
            <a:endCxn id="48" idx="3"/>
          </p:cNvCxnSpPr>
          <p:nvPr/>
        </p:nvCxnSpPr>
        <p:spPr bwMode="gray">
          <a:xfrm flipH="1">
            <a:off x="5575724" y="3109471"/>
            <a:ext cx="1406940" cy="853824"/>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 name="直接连接符 37">
            <a:extLst>
              <a:ext uri="{FF2B5EF4-FFF2-40B4-BE49-F238E27FC236}">
                <a16:creationId xmlns="" xmlns:a16="http://schemas.microsoft.com/office/drawing/2014/main" id="{A5C81B4C-366D-427F-9830-CE00C8C81305}"/>
              </a:ext>
            </a:extLst>
          </p:cNvPr>
          <p:cNvCxnSpPr>
            <a:stCxn id="56" idx="2"/>
            <a:endCxn id="49" idx="1"/>
          </p:cNvCxnSpPr>
          <p:nvPr/>
        </p:nvCxnSpPr>
        <p:spPr bwMode="gray">
          <a:xfrm>
            <a:off x="5123586" y="3106015"/>
            <a:ext cx="1618127" cy="84906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8" name="Freeform 159">
            <a:extLst>
              <a:ext uri="{FF2B5EF4-FFF2-40B4-BE49-F238E27FC236}">
                <a16:creationId xmlns="" xmlns:a16="http://schemas.microsoft.com/office/drawing/2014/main" id="{59BFA21D-D039-4CEC-89EE-AFBD88FD66CC}"/>
              </a:ext>
            </a:extLst>
          </p:cNvPr>
          <p:cNvSpPr/>
          <p:nvPr/>
        </p:nvSpPr>
        <p:spPr bwMode="gray">
          <a:xfrm flipH="1">
            <a:off x="8893006" y="3885532"/>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altLang="zh-CN" sz="1200" kern="0" dirty="0">
                <a:solidFill>
                  <a:srgbClr val="000000"/>
                </a:solidFill>
              </a:rPr>
              <a:t>MPLS</a:t>
            </a:r>
          </a:p>
        </p:txBody>
      </p:sp>
      <p:sp>
        <p:nvSpPr>
          <p:cNvPr id="69" name="Freeform 159">
            <a:extLst>
              <a:ext uri="{FF2B5EF4-FFF2-40B4-BE49-F238E27FC236}">
                <a16:creationId xmlns="" xmlns:a16="http://schemas.microsoft.com/office/drawing/2014/main" id="{B65AD793-C792-47C1-A75D-8FC9F62A7BCE}"/>
              </a:ext>
            </a:extLst>
          </p:cNvPr>
          <p:cNvSpPr/>
          <p:nvPr/>
        </p:nvSpPr>
        <p:spPr bwMode="gray">
          <a:xfrm flipH="1">
            <a:off x="10081020" y="3885532"/>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56C4D2"/>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altLang="zh-CN" sz="1200" kern="0" dirty="0">
                <a:solidFill>
                  <a:srgbClr val="000000"/>
                </a:solidFill>
              </a:rPr>
              <a:t>Internet</a:t>
            </a:r>
          </a:p>
        </p:txBody>
      </p:sp>
      <p:sp>
        <p:nvSpPr>
          <p:cNvPr id="70" name="Freeform 159">
            <a:extLst>
              <a:ext uri="{FF2B5EF4-FFF2-40B4-BE49-F238E27FC236}">
                <a16:creationId xmlns="" xmlns:a16="http://schemas.microsoft.com/office/drawing/2014/main" id="{53EDDA23-7BB1-42DA-AF72-6C5454DA48A6}"/>
              </a:ext>
            </a:extLst>
          </p:cNvPr>
          <p:cNvSpPr/>
          <p:nvPr/>
        </p:nvSpPr>
        <p:spPr bwMode="gray">
          <a:xfrm flipH="1">
            <a:off x="8492510" y="5082556"/>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endParaRPr>
          </a:p>
        </p:txBody>
      </p:sp>
      <p:pic>
        <p:nvPicPr>
          <p:cNvPr id="71" name="Picture 12" descr="E:\2016.01\1.12 扁平化图标\蓝色\AR-蓝色最新-40.png">
            <a:extLst>
              <a:ext uri="{FF2B5EF4-FFF2-40B4-BE49-F238E27FC236}">
                <a16:creationId xmlns="" xmlns:a16="http://schemas.microsoft.com/office/drawing/2014/main" id="{26A7626D-0607-45DF-8E27-2FD44CA865E1}"/>
              </a:ext>
            </a:extLst>
          </p:cNvPr>
          <p:cNvPicPr>
            <a:picLocks noChangeAspect="1" noChangeArrowheads="1"/>
          </p:cNvPicPr>
          <p:nvPr/>
        </p:nvPicPr>
        <p:blipFill>
          <a:blip r:embed="rId3"/>
          <a:stretch>
            <a:fillRect/>
          </a:stretch>
        </p:blipFill>
        <p:spPr bwMode="gray">
          <a:xfrm>
            <a:off x="8755903" y="4820861"/>
            <a:ext cx="474524" cy="388247"/>
          </a:xfrm>
          <a:prstGeom prst="rect">
            <a:avLst/>
          </a:prstGeom>
          <a:noFill/>
        </p:spPr>
      </p:pic>
      <p:sp>
        <p:nvSpPr>
          <p:cNvPr id="72" name="Freeform 159">
            <a:extLst>
              <a:ext uri="{FF2B5EF4-FFF2-40B4-BE49-F238E27FC236}">
                <a16:creationId xmlns="" xmlns:a16="http://schemas.microsoft.com/office/drawing/2014/main" id="{FC6DC6BD-2A76-4B8F-A402-D85EB1AD6A16}"/>
              </a:ext>
            </a:extLst>
          </p:cNvPr>
          <p:cNvSpPr/>
          <p:nvPr/>
        </p:nvSpPr>
        <p:spPr bwMode="gray">
          <a:xfrm flipH="1">
            <a:off x="10407789" y="5082556"/>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endParaRPr>
          </a:p>
        </p:txBody>
      </p:sp>
      <p:pic>
        <p:nvPicPr>
          <p:cNvPr id="73" name="Picture 12" descr="E:\2016.01\1.12 扁平化图标\蓝色\AR-蓝色最新-40.png">
            <a:extLst>
              <a:ext uri="{FF2B5EF4-FFF2-40B4-BE49-F238E27FC236}">
                <a16:creationId xmlns="" xmlns:a16="http://schemas.microsoft.com/office/drawing/2014/main" id="{3B0BE807-BB4D-4DC5-80F9-1BB7B5786947}"/>
              </a:ext>
            </a:extLst>
          </p:cNvPr>
          <p:cNvPicPr>
            <a:picLocks noChangeAspect="1" noChangeArrowheads="1"/>
          </p:cNvPicPr>
          <p:nvPr/>
        </p:nvPicPr>
        <p:blipFill>
          <a:blip r:embed="rId3"/>
          <a:stretch>
            <a:fillRect/>
          </a:stretch>
        </p:blipFill>
        <p:spPr bwMode="gray">
          <a:xfrm>
            <a:off x="10671182" y="4820861"/>
            <a:ext cx="474524" cy="388247"/>
          </a:xfrm>
          <a:prstGeom prst="rect">
            <a:avLst/>
          </a:prstGeom>
          <a:noFill/>
        </p:spPr>
      </p:pic>
      <p:sp>
        <p:nvSpPr>
          <p:cNvPr id="74" name="Rectangle: Rounded Corners 73">
            <a:extLst>
              <a:ext uri="{FF2B5EF4-FFF2-40B4-BE49-F238E27FC236}">
                <a16:creationId xmlns="" xmlns:a16="http://schemas.microsoft.com/office/drawing/2014/main" id="{0DF3E29C-4508-4424-AFCD-8A4797FD24D8}"/>
              </a:ext>
            </a:extLst>
          </p:cNvPr>
          <p:cNvSpPr/>
          <p:nvPr/>
        </p:nvSpPr>
        <p:spPr bwMode="gray">
          <a:xfrm>
            <a:off x="8129150" y="2614927"/>
            <a:ext cx="1638300" cy="603716"/>
          </a:xfrm>
          <a:prstGeom prst="roundRect">
            <a:avLst>
              <a:gd name="adj" fmla="val 3326"/>
            </a:avLst>
          </a:prstGeom>
          <a:solidFill>
            <a:schemeClr val="bg1">
              <a:lumMod val="85000"/>
            </a:schemeClr>
          </a:solidFill>
          <a:ln w="12700" cap="flat" cmpd="sng">
            <a:solidFill>
              <a:schemeClr val="bg1">
                <a:lumMod val="65000"/>
              </a:schemeClr>
            </a:solidFill>
            <a:prstDash val="solid"/>
          </a:ln>
        </p:spPr>
        <p:txBody>
          <a:bodyPr vert="horz" wrap="square" lIns="68580" tIns="34290" rIns="68580" bIns="34290" numCol="1" rtlCol="0" anchor="t" anchorCtr="0" compatLnSpc="1">
            <a:prstTxWarp prst="textNoShape">
              <a:avLst/>
            </a:prstTxWarp>
          </a:bodyPr>
          <a:lstStyle/>
          <a:p>
            <a:pPr algn="ctr" fontAlgn="ctr"/>
            <a:endParaRPr lang="en-US" sz="1200" dirty="0">
              <a:solidFill>
                <a:prstClr val="black"/>
              </a:solidFill>
              <a:latin typeface="Huawei Sans" panose="020C0503030203020204" pitchFamily="34" charset="0"/>
              <a:sym typeface="Huawei Sans" panose="020C0503030203020204" pitchFamily="34" charset="0"/>
            </a:endParaRPr>
          </a:p>
        </p:txBody>
      </p:sp>
      <p:sp>
        <p:nvSpPr>
          <p:cNvPr id="75" name="Rectangle: Rounded Corners 74">
            <a:extLst>
              <a:ext uri="{FF2B5EF4-FFF2-40B4-BE49-F238E27FC236}">
                <a16:creationId xmlns="" xmlns:a16="http://schemas.microsoft.com/office/drawing/2014/main" id="{A2DDF2AF-7C93-4A9C-BC77-468D52D7F645}"/>
              </a:ext>
            </a:extLst>
          </p:cNvPr>
          <p:cNvSpPr/>
          <p:nvPr/>
        </p:nvSpPr>
        <p:spPr bwMode="gray">
          <a:xfrm>
            <a:off x="8186356" y="2404256"/>
            <a:ext cx="771946" cy="200884"/>
          </a:xfrm>
          <a:prstGeom prst="roundRect">
            <a:avLst>
              <a:gd name="adj" fmla="val 4012"/>
            </a:avLst>
          </a:prstGeom>
          <a:solidFill>
            <a:schemeClr val="bg1">
              <a:lumMod val="65000"/>
            </a:schemeClr>
          </a:solidFill>
          <a:ln w="1905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prstClr val="white"/>
                </a:solidFill>
              </a:rPr>
              <a:t>RR site</a:t>
            </a:r>
            <a:endParaRPr lang="en-US" sz="1200" dirty="0">
              <a:solidFill>
                <a:prstClr val="white"/>
              </a:solidFill>
            </a:endParaRPr>
          </a:p>
        </p:txBody>
      </p:sp>
      <p:pic>
        <p:nvPicPr>
          <p:cNvPr id="76" name="Picture 12" descr="E:\2016.01\1.12 扁平化图标\蓝色\AR-蓝色最新-40.png">
            <a:extLst>
              <a:ext uri="{FF2B5EF4-FFF2-40B4-BE49-F238E27FC236}">
                <a16:creationId xmlns="" xmlns:a16="http://schemas.microsoft.com/office/drawing/2014/main" id="{B6323399-FAAA-4B11-BC26-C86F1A3B076D}"/>
              </a:ext>
            </a:extLst>
          </p:cNvPr>
          <p:cNvPicPr>
            <a:picLocks noChangeAspect="1" noChangeArrowheads="1"/>
          </p:cNvPicPr>
          <p:nvPr/>
        </p:nvPicPr>
        <p:blipFill>
          <a:blip r:embed="rId3"/>
          <a:stretch>
            <a:fillRect/>
          </a:stretch>
        </p:blipFill>
        <p:spPr bwMode="gray">
          <a:xfrm>
            <a:off x="8307645" y="2717768"/>
            <a:ext cx="474524" cy="388247"/>
          </a:xfrm>
          <a:prstGeom prst="rect">
            <a:avLst/>
          </a:prstGeom>
          <a:noFill/>
        </p:spPr>
      </p:pic>
      <p:pic>
        <p:nvPicPr>
          <p:cNvPr id="77" name="Picture 12" descr="E:\2016.01\1.12 扁平化图标\蓝色\AR-蓝色最新-40.png">
            <a:extLst>
              <a:ext uri="{FF2B5EF4-FFF2-40B4-BE49-F238E27FC236}">
                <a16:creationId xmlns="" xmlns:a16="http://schemas.microsoft.com/office/drawing/2014/main" id="{1507234B-0D6A-4939-B863-942066567769}"/>
              </a:ext>
            </a:extLst>
          </p:cNvPr>
          <p:cNvPicPr>
            <a:picLocks noChangeAspect="1" noChangeArrowheads="1"/>
          </p:cNvPicPr>
          <p:nvPr/>
        </p:nvPicPr>
        <p:blipFill>
          <a:blip r:embed="rId3"/>
          <a:stretch>
            <a:fillRect/>
          </a:stretch>
        </p:blipFill>
        <p:spPr bwMode="gray">
          <a:xfrm>
            <a:off x="9118973" y="2721224"/>
            <a:ext cx="474524" cy="388247"/>
          </a:xfrm>
          <a:prstGeom prst="rect">
            <a:avLst/>
          </a:prstGeom>
          <a:noFill/>
        </p:spPr>
      </p:pic>
      <p:cxnSp>
        <p:nvCxnSpPr>
          <p:cNvPr id="78" name="直接连接符 37">
            <a:extLst>
              <a:ext uri="{FF2B5EF4-FFF2-40B4-BE49-F238E27FC236}">
                <a16:creationId xmlns="" xmlns:a16="http://schemas.microsoft.com/office/drawing/2014/main" id="{967EAB7A-8766-4C28-AF76-B8CDA7599B36}"/>
              </a:ext>
            </a:extLst>
          </p:cNvPr>
          <p:cNvCxnSpPr>
            <a:stCxn id="76" idx="2"/>
            <a:endCxn id="68" idx="1"/>
          </p:cNvCxnSpPr>
          <p:nvPr/>
        </p:nvCxnSpPr>
        <p:spPr bwMode="gray">
          <a:xfrm>
            <a:off x="8544907" y="3106015"/>
            <a:ext cx="887313" cy="84906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9" name="直接连接符 37">
            <a:extLst>
              <a:ext uri="{FF2B5EF4-FFF2-40B4-BE49-F238E27FC236}">
                <a16:creationId xmlns="" xmlns:a16="http://schemas.microsoft.com/office/drawing/2014/main" id="{531847ED-BBC9-4006-B1EE-64086043B1AF}"/>
              </a:ext>
            </a:extLst>
          </p:cNvPr>
          <p:cNvCxnSpPr>
            <a:endCxn id="71" idx="0"/>
          </p:cNvCxnSpPr>
          <p:nvPr/>
        </p:nvCxnSpPr>
        <p:spPr bwMode="gray">
          <a:xfrm flipH="1">
            <a:off x="8993165" y="4382518"/>
            <a:ext cx="371755" cy="43834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0" name="直接连接符 37">
            <a:extLst>
              <a:ext uri="{FF2B5EF4-FFF2-40B4-BE49-F238E27FC236}">
                <a16:creationId xmlns="" xmlns:a16="http://schemas.microsoft.com/office/drawing/2014/main" id="{A348BD87-6241-466A-8A66-5481F9F2C3B7}"/>
              </a:ext>
            </a:extLst>
          </p:cNvPr>
          <p:cNvCxnSpPr>
            <a:stCxn id="73" idx="0"/>
          </p:cNvCxnSpPr>
          <p:nvPr/>
        </p:nvCxnSpPr>
        <p:spPr bwMode="gray">
          <a:xfrm flipH="1" flipV="1">
            <a:off x="10574636" y="4382518"/>
            <a:ext cx="333808" cy="43834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1" name="直接连接符 37">
            <a:extLst>
              <a:ext uri="{FF2B5EF4-FFF2-40B4-BE49-F238E27FC236}">
                <a16:creationId xmlns="" xmlns:a16="http://schemas.microsoft.com/office/drawing/2014/main" id="{8C0BF24D-D5B8-4E33-BAE8-73851490308F}"/>
              </a:ext>
            </a:extLst>
          </p:cNvPr>
          <p:cNvCxnSpPr>
            <a:stCxn id="73" idx="0"/>
          </p:cNvCxnSpPr>
          <p:nvPr/>
        </p:nvCxnSpPr>
        <p:spPr bwMode="gray">
          <a:xfrm flipH="1" flipV="1">
            <a:off x="9364920" y="4382518"/>
            <a:ext cx="1543524" cy="43834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2" name="直接连接符 37">
            <a:extLst>
              <a:ext uri="{FF2B5EF4-FFF2-40B4-BE49-F238E27FC236}">
                <a16:creationId xmlns="" xmlns:a16="http://schemas.microsoft.com/office/drawing/2014/main" id="{94A0FF16-16D2-4A4A-BF2C-8B2D6C1A67B5}"/>
              </a:ext>
            </a:extLst>
          </p:cNvPr>
          <p:cNvCxnSpPr>
            <a:endCxn id="71" idx="0"/>
          </p:cNvCxnSpPr>
          <p:nvPr/>
        </p:nvCxnSpPr>
        <p:spPr bwMode="gray">
          <a:xfrm flipH="1">
            <a:off x="8993165" y="4382518"/>
            <a:ext cx="1581471" cy="43834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3" name="直接连接符 37">
            <a:extLst>
              <a:ext uri="{FF2B5EF4-FFF2-40B4-BE49-F238E27FC236}">
                <a16:creationId xmlns="" xmlns:a16="http://schemas.microsoft.com/office/drawing/2014/main" id="{AAA10682-25BB-4483-BBC0-181B404C43D6}"/>
              </a:ext>
            </a:extLst>
          </p:cNvPr>
          <p:cNvCxnSpPr>
            <a:stCxn id="77" idx="2"/>
            <a:endCxn id="69" idx="2"/>
          </p:cNvCxnSpPr>
          <p:nvPr/>
        </p:nvCxnSpPr>
        <p:spPr bwMode="gray">
          <a:xfrm>
            <a:off x="9356235" y="3109471"/>
            <a:ext cx="1276570" cy="860977"/>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6" name="Rectangle: Rounded Corners 85">
            <a:extLst>
              <a:ext uri="{FF2B5EF4-FFF2-40B4-BE49-F238E27FC236}">
                <a16:creationId xmlns="" xmlns:a16="http://schemas.microsoft.com/office/drawing/2014/main" id="{5F9F7BE1-2366-427D-915A-A5D53F904578}"/>
              </a:ext>
            </a:extLst>
          </p:cNvPr>
          <p:cNvSpPr/>
          <p:nvPr/>
        </p:nvSpPr>
        <p:spPr bwMode="gray">
          <a:xfrm>
            <a:off x="9893787" y="2614927"/>
            <a:ext cx="1638300" cy="603716"/>
          </a:xfrm>
          <a:prstGeom prst="roundRect">
            <a:avLst>
              <a:gd name="adj" fmla="val 3326"/>
            </a:avLst>
          </a:prstGeom>
          <a:solidFill>
            <a:schemeClr val="bg1">
              <a:lumMod val="85000"/>
            </a:schemeClr>
          </a:solidFill>
          <a:ln w="12700" cap="flat" cmpd="sng">
            <a:solidFill>
              <a:schemeClr val="bg1">
                <a:lumMod val="65000"/>
              </a:schemeClr>
            </a:solidFill>
            <a:prstDash val="solid"/>
          </a:ln>
        </p:spPr>
        <p:txBody>
          <a:bodyPr vert="horz" wrap="square" lIns="68580" tIns="34290" rIns="68580" bIns="34290" numCol="1" rtlCol="0" anchor="t" anchorCtr="0" compatLnSpc="1">
            <a:prstTxWarp prst="textNoShape">
              <a:avLst/>
            </a:prstTxWarp>
          </a:bodyPr>
          <a:lstStyle/>
          <a:p>
            <a:pPr algn="ctr" fontAlgn="ctr"/>
            <a:endParaRPr lang="en-US" sz="1200" dirty="0">
              <a:solidFill>
                <a:prstClr val="black"/>
              </a:solidFill>
              <a:latin typeface="Huawei Sans" panose="020C0503030203020204" pitchFamily="34" charset="0"/>
              <a:sym typeface="Huawei Sans" panose="020C0503030203020204" pitchFamily="34" charset="0"/>
            </a:endParaRPr>
          </a:p>
        </p:txBody>
      </p:sp>
      <p:sp>
        <p:nvSpPr>
          <p:cNvPr id="87" name="Rectangle: Rounded Corners 86">
            <a:extLst>
              <a:ext uri="{FF2B5EF4-FFF2-40B4-BE49-F238E27FC236}">
                <a16:creationId xmlns="" xmlns:a16="http://schemas.microsoft.com/office/drawing/2014/main" id="{F5458F49-9A59-4F01-AC29-A19BEE873429}"/>
              </a:ext>
            </a:extLst>
          </p:cNvPr>
          <p:cNvSpPr/>
          <p:nvPr/>
        </p:nvSpPr>
        <p:spPr bwMode="gray">
          <a:xfrm>
            <a:off x="9950993" y="2404256"/>
            <a:ext cx="771946" cy="200884"/>
          </a:xfrm>
          <a:prstGeom prst="roundRect">
            <a:avLst>
              <a:gd name="adj" fmla="val 4012"/>
            </a:avLst>
          </a:prstGeom>
          <a:solidFill>
            <a:schemeClr val="bg1">
              <a:lumMod val="65000"/>
            </a:schemeClr>
          </a:solidFill>
          <a:ln w="1905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prstClr val="white"/>
                </a:solidFill>
              </a:rPr>
              <a:t>RR site</a:t>
            </a:r>
            <a:endParaRPr lang="en-US" sz="1200" dirty="0">
              <a:solidFill>
                <a:prstClr val="white"/>
              </a:solidFill>
            </a:endParaRPr>
          </a:p>
        </p:txBody>
      </p:sp>
      <p:pic>
        <p:nvPicPr>
          <p:cNvPr id="88" name="Picture 12" descr="E:\2016.01\1.12 扁平化图标\蓝色\AR-蓝色最新-40.png">
            <a:extLst>
              <a:ext uri="{FF2B5EF4-FFF2-40B4-BE49-F238E27FC236}">
                <a16:creationId xmlns="" xmlns:a16="http://schemas.microsoft.com/office/drawing/2014/main" id="{0F8D8F8B-DE20-442B-80EA-44E9A5433A20}"/>
              </a:ext>
            </a:extLst>
          </p:cNvPr>
          <p:cNvPicPr>
            <a:picLocks noChangeAspect="1" noChangeArrowheads="1"/>
          </p:cNvPicPr>
          <p:nvPr/>
        </p:nvPicPr>
        <p:blipFill>
          <a:blip r:embed="rId3"/>
          <a:stretch>
            <a:fillRect/>
          </a:stretch>
        </p:blipFill>
        <p:spPr bwMode="gray">
          <a:xfrm>
            <a:off x="10072282" y="2717768"/>
            <a:ext cx="474524" cy="388247"/>
          </a:xfrm>
          <a:prstGeom prst="rect">
            <a:avLst/>
          </a:prstGeom>
          <a:noFill/>
        </p:spPr>
      </p:pic>
      <p:pic>
        <p:nvPicPr>
          <p:cNvPr id="89" name="Picture 12" descr="E:\2016.01\1.12 扁平化图标\蓝色\AR-蓝色最新-40.png">
            <a:extLst>
              <a:ext uri="{FF2B5EF4-FFF2-40B4-BE49-F238E27FC236}">
                <a16:creationId xmlns="" xmlns:a16="http://schemas.microsoft.com/office/drawing/2014/main" id="{2DBDCCE9-3649-4024-AEAA-866698DCE578}"/>
              </a:ext>
            </a:extLst>
          </p:cNvPr>
          <p:cNvPicPr>
            <a:picLocks noChangeAspect="1" noChangeArrowheads="1"/>
          </p:cNvPicPr>
          <p:nvPr/>
        </p:nvPicPr>
        <p:blipFill>
          <a:blip r:embed="rId3"/>
          <a:stretch>
            <a:fillRect/>
          </a:stretch>
        </p:blipFill>
        <p:spPr bwMode="gray">
          <a:xfrm>
            <a:off x="10883610" y="2721224"/>
            <a:ext cx="474524" cy="388247"/>
          </a:xfrm>
          <a:prstGeom prst="rect">
            <a:avLst/>
          </a:prstGeom>
          <a:noFill/>
        </p:spPr>
      </p:pic>
      <p:cxnSp>
        <p:nvCxnSpPr>
          <p:cNvPr id="90" name="直接连接符 37">
            <a:extLst>
              <a:ext uri="{FF2B5EF4-FFF2-40B4-BE49-F238E27FC236}">
                <a16:creationId xmlns="" xmlns:a16="http://schemas.microsoft.com/office/drawing/2014/main" id="{E6AA33C9-33B9-45E3-92D5-999B4A2371F5}"/>
              </a:ext>
            </a:extLst>
          </p:cNvPr>
          <p:cNvCxnSpPr>
            <a:stCxn id="8" idx="3"/>
            <a:endCxn id="15" idx="1"/>
          </p:cNvCxnSpPr>
          <p:nvPr/>
        </p:nvCxnSpPr>
        <p:spPr bwMode="gray">
          <a:xfrm>
            <a:off x="2160408" y="2903060"/>
            <a:ext cx="336804" cy="3456"/>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3" name="直接连接符 37">
            <a:extLst>
              <a:ext uri="{FF2B5EF4-FFF2-40B4-BE49-F238E27FC236}">
                <a16:creationId xmlns="" xmlns:a16="http://schemas.microsoft.com/office/drawing/2014/main" id="{D51E6C30-0053-4EEE-B3DC-8C24FCF01ABB}"/>
              </a:ext>
            </a:extLst>
          </p:cNvPr>
          <p:cNvCxnSpPr>
            <a:stCxn id="76" idx="3"/>
            <a:endCxn id="77" idx="1"/>
          </p:cNvCxnSpPr>
          <p:nvPr/>
        </p:nvCxnSpPr>
        <p:spPr bwMode="gray">
          <a:xfrm>
            <a:off x="8782169" y="2911892"/>
            <a:ext cx="336804" cy="3456"/>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6" name="直接连接符 37">
            <a:extLst>
              <a:ext uri="{FF2B5EF4-FFF2-40B4-BE49-F238E27FC236}">
                <a16:creationId xmlns="" xmlns:a16="http://schemas.microsoft.com/office/drawing/2014/main" id="{F007C4A5-A1F6-4480-BD4B-F2DF5FE84F3A}"/>
              </a:ext>
            </a:extLst>
          </p:cNvPr>
          <p:cNvCxnSpPr>
            <a:stCxn id="88" idx="3"/>
            <a:endCxn id="89" idx="1"/>
          </p:cNvCxnSpPr>
          <p:nvPr/>
        </p:nvCxnSpPr>
        <p:spPr bwMode="gray">
          <a:xfrm>
            <a:off x="10546806" y="2911892"/>
            <a:ext cx="336804" cy="3456"/>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9" name="直接连接符 37">
            <a:extLst>
              <a:ext uri="{FF2B5EF4-FFF2-40B4-BE49-F238E27FC236}">
                <a16:creationId xmlns="" xmlns:a16="http://schemas.microsoft.com/office/drawing/2014/main" id="{7D2CFE11-AF34-4869-BF1A-2F379F10FD79}"/>
              </a:ext>
            </a:extLst>
          </p:cNvPr>
          <p:cNvCxnSpPr>
            <a:stCxn id="88" idx="2"/>
            <a:endCxn id="68" idx="2"/>
          </p:cNvCxnSpPr>
          <p:nvPr/>
        </p:nvCxnSpPr>
        <p:spPr bwMode="gray">
          <a:xfrm flipH="1">
            <a:off x="9444791" y="3106015"/>
            <a:ext cx="864753" cy="86443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2" name="直接连接符 37">
            <a:extLst>
              <a:ext uri="{FF2B5EF4-FFF2-40B4-BE49-F238E27FC236}">
                <a16:creationId xmlns="" xmlns:a16="http://schemas.microsoft.com/office/drawing/2014/main" id="{B77220CE-B550-40B5-983D-9A889CA8FA9D}"/>
              </a:ext>
            </a:extLst>
          </p:cNvPr>
          <p:cNvCxnSpPr>
            <a:stCxn id="89" idx="2"/>
            <a:endCxn id="69" idx="2"/>
          </p:cNvCxnSpPr>
          <p:nvPr/>
        </p:nvCxnSpPr>
        <p:spPr bwMode="gray">
          <a:xfrm flipH="1">
            <a:off x="10632805" y="3109471"/>
            <a:ext cx="488067" cy="860977"/>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5" name="Arrow: Right 104">
            <a:extLst>
              <a:ext uri="{FF2B5EF4-FFF2-40B4-BE49-F238E27FC236}">
                <a16:creationId xmlns="" xmlns:a16="http://schemas.microsoft.com/office/drawing/2014/main" id="{5F0D42E6-35C4-44ED-87C8-F406D9D3A15D}"/>
              </a:ext>
            </a:extLst>
          </p:cNvPr>
          <p:cNvSpPr/>
          <p:nvPr/>
        </p:nvSpPr>
        <p:spPr bwMode="gray">
          <a:xfrm>
            <a:off x="1030063" y="5723133"/>
            <a:ext cx="10144571" cy="461318"/>
          </a:xfrm>
          <a:prstGeom prst="rightArrow">
            <a:avLst>
              <a:gd name="adj1" fmla="val 57807"/>
              <a:gd name="adj2" fmla="val 50000"/>
            </a:avLst>
          </a:prstGeom>
          <a:solidFill>
            <a:srgbClr val="FDE397"/>
          </a:solidFill>
          <a:ln>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600" dirty="0">
                <a:solidFill>
                  <a:prstClr val="black"/>
                </a:solidFill>
              </a:rPr>
              <a:t>Enhanced reliability in ascending order</a:t>
            </a:r>
            <a:endParaRPr lang="en-US" sz="2400" dirty="0">
              <a:solidFill>
                <a:prstClr val="black"/>
              </a:solidFill>
            </a:endParaRPr>
          </a:p>
        </p:txBody>
      </p:sp>
      <p:sp>
        <p:nvSpPr>
          <p:cNvPr id="106" name="文本框 26">
            <a:extLst>
              <a:ext uri="{FF2B5EF4-FFF2-40B4-BE49-F238E27FC236}">
                <a16:creationId xmlns="" xmlns:a16="http://schemas.microsoft.com/office/drawing/2014/main" id="{6B7B7195-A48B-4F96-BABA-B366728DB59F}"/>
              </a:ext>
            </a:extLst>
          </p:cNvPr>
          <p:cNvSpPr txBox="1"/>
          <p:nvPr/>
        </p:nvSpPr>
        <p:spPr bwMode="gray">
          <a:xfrm>
            <a:off x="555172" y="4870672"/>
            <a:ext cx="598571"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EDGE</a:t>
            </a:r>
          </a:p>
        </p:txBody>
      </p:sp>
      <p:sp>
        <p:nvSpPr>
          <p:cNvPr id="107" name="文本框 26">
            <a:extLst>
              <a:ext uri="{FF2B5EF4-FFF2-40B4-BE49-F238E27FC236}">
                <a16:creationId xmlns="" xmlns:a16="http://schemas.microsoft.com/office/drawing/2014/main" id="{6F8C4D89-24E0-479E-8AC3-186B1FCEF5D2}"/>
              </a:ext>
            </a:extLst>
          </p:cNvPr>
          <p:cNvSpPr txBox="1"/>
          <p:nvPr/>
        </p:nvSpPr>
        <p:spPr bwMode="gray">
          <a:xfrm>
            <a:off x="2485086" y="4870672"/>
            <a:ext cx="584043"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EDGE</a:t>
            </a:r>
          </a:p>
        </p:txBody>
      </p:sp>
      <p:sp>
        <p:nvSpPr>
          <p:cNvPr id="110" name="文本框 26">
            <a:extLst>
              <a:ext uri="{FF2B5EF4-FFF2-40B4-BE49-F238E27FC236}">
                <a16:creationId xmlns="" xmlns:a16="http://schemas.microsoft.com/office/drawing/2014/main" id="{8B85D99B-2104-4EBD-A5A7-CB8C76729116}"/>
              </a:ext>
            </a:extLst>
          </p:cNvPr>
          <p:cNvSpPr txBox="1"/>
          <p:nvPr/>
        </p:nvSpPr>
        <p:spPr bwMode="gray">
          <a:xfrm>
            <a:off x="4367814" y="4877713"/>
            <a:ext cx="576467"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EDGE</a:t>
            </a:r>
          </a:p>
        </p:txBody>
      </p:sp>
      <p:sp>
        <p:nvSpPr>
          <p:cNvPr id="111" name="文本框 26">
            <a:extLst>
              <a:ext uri="{FF2B5EF4-FFF2-40B4-BE49-F238E27FC236}">
                <a16:creationId xmlns="" xmlns:a16="http://schemas.microsoft.com/office/drawing/2014/main" id="{4176027F-E414-471E-A41F-F6B166D3D71B}"/>
              </a:ext>
            </a:extLst>
          </p:cNvPr>
          <p:cNvSpPr txBox="1"/>
          <p:nvPr/>
        </p:nvSpPr>
        <p:spPr bwMode="gray">
          <a:xfrm>
            <a:off x="6273996" y="4896431"/>
            <a:ext cx="585672"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EDGE</a:t>
            </a:r>
          </a:p>
        </p:txBody>
      </p:sp>
      <p:sp>
        <p:nvSpPr>
          <p:cNvPr id="114" name="文本框 26">
            <a:extLst>
              <a:ext uri="{FF2B5EF4-FFF2-40B4-BE49-F238E27FC236}">
                <a16:creationId xmlns="" xmlns:a16="http://schemas.microsoft.com/office/drawing/2014/main" id="{2F753974-B9E7-4348-8C9A-0AF5E896CC2F}"/>
              </a:ext>
            </a:extLst>
          </p:cNvPr>
          <p:cNvSpPr txBox="1"/>
          <p:nvPr/>
        </p:nvSpPr>
        <p:spPr bwMode="gray">
          <a:xfrm>
            <a:off x="8235447" y="4901058"/>
            <a:ext cx="572342"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EDGE</a:t>
            </a:r>
          </a:p>
        </p:txBody>
      </p:sp>
      <p:sp>
        <p:nvSpPr>
          <p:cNvPr id="115" name="文本框 26">
            <a:extLst>
              <a:ext uri="{FF2B5EF4-FFF2-40B4-BE49-F238E27FC236}">
                <a16:creationId xmlns="" xmlns:a16="http://schemas.microsoft.com/office/drawing/2014/main" id="{38CC09A7-4BB1-42CA-A613-40D88970EF88}"/>
              </a:ext>
            </a:extLst>
          </p:cNvPr>
          <p:cNvSpPr txBox="1"/>
          <p:nvPr/>
        </p:nvSpPr>
        <p:spPr bwMode="gray">
          <a:xfrm>
            <a:off x="10131571" y="4919776"/>
            <a:ext cx="591605"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EDGE</a:t>
            </a:r>
          </a:p>
        </p:txBody>
      </p:sp>
      <p:sp>
        <p:nvSpPr>
          <p:cNvPr id="92" name="矩形 91"/>
          <p:cNvSpPr/>
          <p:nvPr/>
        </p:nvSpPr>
        <p:spPr bwMode="gray">
          <a:xfrm>
            <a:off x="970149" y="5223680"/>
            <a:ext cx="670376" cy="276999"/>
          </a:xfrm>
          <a:prstGeom prst="rect">
            <a:avLst/>
          </a:prstGeom>
        </p:spPr>
        <p:txBody>
          <a:bodyPr wrap="non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94" name="矩形 93"/>
          <p:cNvSpPr/>
          <p:nvPr/>
        </p:nvSpPr>
        <p:spPr bwMode="gray">
          <a:xfrm>
            <a:off x="2900063" y="5223680"/>
            <a:ext cx="670376" cy="276999"/>
          </a:xfrm>
          <a:prstGeom prst="rect">
            <a:avLst/>
          </a:prstGeom>
        </p:spPr>
        <p:txBody>
          <a:bodyPr wrap="non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95" name="矩形 94"/>
          <p:cNvSpPr/>
          <p:nvPr/>
        </p:nvSpPr>
        <p:spPr bwMode="gray">
          <a:xfrm>
            <a:off x="4816023" y="5223680"/>
            <a:ext cx="670376" cy="276999"/>
          </a:xfrm>
          <a:prstGeom prst="rect">
            <a:avLst/>
          </a:prstGeom>
        </p:spPr>
        <p:txBody>
          <a:bodyPr wrap="non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97" name="矩形 96"/>
          <p:cNvSpPr/>
          <p:nvPr/>
        </p:nvSpPr>
        <p:spPr bwMode="gray">
          <a:xfrm>
            <a:off x="6696633" y="5223680"/>
            <a:ext cx="670376" cy="276999"/>
          </a:xfrm>
          <a:prstGeom prst="rect">
            <a:avLst/>
          </a:prstGeom>
        </p:spPr>
        <p:txBody>
          <a:bodyPr wrap="non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98" name="矩形 97"/>
          <p:cNvSpPr/>
          <p:nvPr/>
        </p:nvSpPr>
        <p:spPr bwMode="gray">
          <a:xfrm>
            <a:off x="8657977" y="5223680"/>
            <a:ext cx="670376" cy="276999"/>
          </a:xfrm>
          <a:prstGeom prst="rect">
            <a:avLst/>
          </a:prstGeom>
        </p:spPr>
        <p:txBody>
          <a:bodyPr wrap="non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100" name="矩形 99"/>
          <p:cNvSpPr/>
          <p:nvPr/>
        </p:nvSpPr>
        <p:spPr bwMode="gray">
          <a:xfrm>
            <a:off x="10580052" y="5223680"/>
            <a:ext cx="670376" cy="276999"/>
          </a:xfrm>
          <a:prstGeom prst="rect">
            <a:avLst/>
          </a:prstGeom>
        </p:spPr>
        <p:txBody>
          <a:bodyPr wrap="non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101" name="五边形 2">
            <a:extLst>
              <a:ext uri="{FF2B5EF4-FFF2-40B4-BE49-F238E27FC236}">
                <a16:creationId xmlns="" xmlns:a16="http://schemas.microsoft.com/office/drawing/2014/main" id="{6189DFC1-9A9B-4A45-A1F8-5BD312DE3DF5}"/>
              </a:ext>
            </a:extLst>
          </p:cNvPr>
          <p:cNvSpPr/>
          <p:nvPr/>
        </p:nvSpPr>
        <p:spPr bwMode="gray">
          <a:xfrm>
            <a:off x="6860801" y="36276"/>
            <a:ext cx="1698974" cy="37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altLang="zh-CN" sz="1200" kern="0" dirty="0">
                <a:solidFill>
                  <a:prstClr val="black"/>
                </a:solidFill>
                <a:latin typeface="Huawei Sans" panose="020C0503030203020204" pitchFamily="34" charset="0"/>
                <a:sym typeface="Huawei Sans" panose="020C0503030203020204" pitchFamily="34" charset="0"/>
              </a:rPr>
              <a:t>Hub Site Reliability Design</a:t>
            </a:r>
          </a:p>
        </p:txBody>
      </p:sp>
      <p:sp>
        <p:nvSpPr>
          <p:cNvPr id="103" name="燕尾形 3">
            <a:extLst>
              <a:ext uri="{FF2B5EF4-FFF2-40B4-BE49-F238E27FC236}">
                <a16:creationId xmlns="" xmlns:a16="http://schemas.microsoft.com/office/drawing/2014/main" id="{704FB2C0-51A9-45F5-89FA-96CF25422FBD}"/>
              </a:ext>
            </a:extLst>
          </p:cNvPr>
          <p:cNvSpPr/>
          <p:nvPr/>
        </p:nvSpPr>
        <p:spPr bwMode="gray">
          <a:xfrm>
            <a:off x="10039350" y="36276"/>
            <a:ext cx="1709739"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lnSpc>
                <a:spcPct val="90000"/>
              </a:lnSpc>
            </a:pPr>
            <a:r>
              <a:rPr lang="en-US" altLang="zh-CN" sz="1200" kern="0" dirty="0">
                <a:solidFill>
                  <a:prstClr val="black"/>
                </a:solidFill>
                <a:latin typeface="Huawei Sans" panose="020C0503030203020204" pitchFamily="34" charset="0"/>
                <a:sym typeface="Huawei Sans" panose="020C0503030203020204" pitchFamily="34" charset="0"/>
              </a:rPr>
              <a:t>IWG Site Reliability Design</a:t>
            </a:r>
            <a:endParaRPr lang="en-US" altLang="zh-CN" sz="2400" kern="0" dirty="0">
              <a:solidFill>
                <a:prstClr val="black"/>
              </a:solidFill>
              <a:latin typeface="Huawei Sans" panose="020C0503030203020204" pitchFamily="34" charset="0"/>
              <a:sym typeface="Huawei Sans" panose="020C0503030203020204" pitchFamily="34" charset="0"/>
            </a:endParaRPr>
          </a:p>
        </p:txBody>
      </p:sp>
      <p:sp>
        <p:nvSpPr>
          <p:cNvPr id="104" name="燕尾形 3">
            <a:extLst>
              <a:ext uri="{FF2B5EF4-FFF2-40B4-BE49-F238E27FC236}">
                <a16:creationId xmlns="" xmlns:a16="http://schemas.microsoft.com/office/drawing/2014/main" id="{1A804F15-8578-45A9-9F12-887F4ACF9BA4}"/>
              </a:ext>
            </a:extLst>
          </p:cNvPr>
          <p:cNvSpPr/>
          <p:nvPr/>
        </p:nvSpPr>
        <p:spPr bwMode="gray">
          <a:xfrm>
            <a:off x="8413118" y="36276"/>
            <a:ext cx="1772890" cy="37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altLang="zh-CN" sz="1200" b="1" kern="0" dirty="0">
                <a:solidFill>
                  <a:prstClr val="white"/>
                </a:solidFill>
                <a:latin typeface="Huawei Sans" panose="020C0503030203020204" pitchFamily="34" charset="0"/>
                <a:sym typeface="Huawei Sans" panose="020C0503030203020204" pitchFamily="34" charset="0"/>
              </a:rPr>
              <a:t>RR Site Reliability Design</a:t>
            </a:r>
          </a:p>
        </p:txBody>
      </p:sp>
    </p:spTree>
    <p:extLst>
      <p:ext uri="{BB962C8B-B14F-4D97-AF65-F5344CB8AC3E}">
        <p14:creationId xmlns:p14="http://schemas.microsoft.com/office/powerpoint/2010/main" val="1313560566"/>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F96DD29-8B2C-4CD6-8A6E-B6E958545163}"/>
              </a:ext>
            </a:extLst>
          </p:cNvPr>
          <p:cNvSpPr>
            <a:spLocks noGrp="1"/>
          </p:cNvSpPr>
          <p:nvPr>
            <p:ph type="title"/>
          </p:nvPr>
        </p:nvSpPr>
        <p:spPr bwMode="gray"/>
        <p:txBody>
          <a:bodyPr/>
          <a:lstStyle/>
          <a:p>
            <a:r>
              <a:rPr lang="en-US" dirty="0"/>
              <a:t>RR Site Reliability Design: RR Link Redundancy</a:t>
            </a:r>
          </a:p>
        </p:txBody>
      </p:sp>
      <p:sp>
        <p:nvSpPr>
          <p:cNvPr id="3" name="Text Placeholder 2">
            <a:extLst>
              <a:ext uri="{FF2B5EF4-FFF2-40B4-BE49-F238E27FC236}">
                <a16:creationId xmlns="" xmlns:a16="http://schemas.microsoft.com/office/drawing/2014/main" id="{BAC8A782-37FB-4F18-8009-4FA629DFAB73}"/>
              </a:ext>
            </a:extLst>
          </p:cNvPr>
          <p:cNvSpPr>
            <a:spLocks noGrp="1"/>
          </p:cNvSpPr>
          <p:nvPr>
            <p:ph type="body" sz="quarter" idx="10"/>
          </p:nvPr>
        </p:nvSpPr>
        <p:spPr bwMode="gray"/>
        <p:txBody>
          <a:bodyPr/>
          <a:lstStyle/>
          <a:p>
            <a:pPr algn="l"/>
            <a:r>
              <a:rPr lang="en-US" altLang="zh-CN" sz="1800" dirty="0"/>
              <a:t>The edge site needs to be dual-uplinked to the RR site.</a:t>
            </a:r>
            <a:endParaRPr lang="en-US" sz="1800" dirty="0"/>
          </a:p>
        </p:txBody>
      </p:sp>
      <p:sp>
        <p:nvSpPr>
          <p:cNvPr id="10" name="圆角矩形 75">
            <a:extLst>
              <a:ext uri="{FF2B5EF4-FFF2-40B4-BE49-F238E27FC236}">
                <a16:creationId xmlns="" xmlns:a16="http://schemas.microsoft.com/office/drawing/2014/main" id="{9944EF2B-FDE3-48D3-9E15-E5BCA18F4E48}"/>
              </a:ext>
            </a:extLst>
          </p:cNvPr>
          <p:cNvSpPr/>
          <p:nvPr/>
        </p:nvSpPr>
        <p:spPr bwMode="gray">
          <a:xfrm>
            <a:off x="539607" y="2009302"/>
            <a:ext cx="3554875" cy="409836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fontAlgn="ctr">
              <a:lnSpc>
                <a:spcPts val="1800"/>
              </a:lnSpc>
            </a:pPr>
            <a:endParaRPr lang="en-US" altLang="zh-CN" b="1" dirty="0">
              <a:solidFill>
                <a:prstClr val="black">
                  <a:lumMod val="75000"/>
                  <a:lumOff val="25000"/>
                </a:prstClr>
              </a:solidFill>
              <a:ea typeface="微软雅黑" pitchFamily="34" charset="-122"/>
            </a:endParaRPr>
          </a:p>
          <a:p>
            <a:pPr fontAlgn="ctr">
              <a:lnSpc>
                <a:spcPts val="1800"/>
              </a:lnSpc>
            </a:pPr>
            <a:endParaRPr lang="en-US" altLang="zh-CN" b="1" dirty="0">
              <a:solidFill>
                <a:prstClr val="black">
                  <a:lumMod val="75000"/>
                  <a:lumOff val="25000"/>
                </a:prstClr>
              </a:solidFill>
              <a:ea typeface="微软雅黑" pitchFamily="34" charset="-122"/>
            </a:endParaRPr>
          </a:p>
          <a:p>
            <a:pPr fontAlgn="ctr">
              <a:lnSpc>
                <a:spcPts val="1800"/>
              </a:lnSpc>
            </a:pPr>
            <a:endParaRPr lang="en-US" altLang="zh-CN" b="1" dirty="0">
              <a:solidFill>
                <a:prstClr val="black">
                  <a:lumMod val="75000"/>
                  <a:lumOff val="25000"/>
                </a:prstClr>
              </a:solidFill>
              <a:ea typeface="微软雅黑" pitchFamily="34" charset="-122"/>
            </a:endParaRPr>
          </a:p>
          <a:p>
            <a:pPr fontAlgn="ctr">
              <a:lnSpc>
                <a:spcPts val="1800"/>
              </a:lnSpc>
            </a:pPr>
            <a:endParaRPr lang="en-US" altLang="zh-CN" b="1" dirty="0">
              <a:solidFill>
                <a:prstClr val="black">
                  <a:lumMod val="75000"/>
                  <a:lumOff val="25000"/>
                </a:prstClr>
              </a:solidFill>
              <a:ea typeface="微软雅黑" pitchFamily="34" charset="-122"/>
            </a:endParaRPr>
          </a:p>
          <a:p>
            <a:pPr fontAlgn="ctr">
              <a:lnSpc>
                <a:spcPts val="1800"/>
              </a:lnSpc>
            </a:pPr>
            <a:endParaRPr lang="en-US" altLang="zh-CN" b="1" dirty="0">
              <a:solidFill>
                <a:prstClr val="black">
                  <a:lumMod val="75000"/>
                  <a:lumOff val="25000"/>
                </a:prstClr>
              </a:solidFill>
              <a:ea typeface="微软雅黑" pitchFamily="34" charset="-122"/>
            </a:endParaRPr>
          </a:p>
          <a:p>
            <a:pPr fontAlgn="ctr">
              <a:lnSpc>
                <a:spcPts val="1800"/>
              </a:lnSpc>
            </a:pPr>
            <a:endParaRPr lang="en-US" altLang="zh-CN" b="1" dirty="0">
              <a:solidFill>
                <a:prstClr val="black">
                  <a:lumMod val="75000"/>
                  <a:lumOff val="25000"/>
                </a:prstClr>
              </a:solidFill>
              <a:ea typeface="微软雅黑" pitchFamily="34" charset="-122"/>
            </a:endParaRPr>
          </a:p>
          <a:p>
            <a:pPr fontAlgn="ctr">
              <a:lnSpc>
                <a:spcPts val="1800"/>
              </a:lnSpc>
            </a:pPr>
            <a:endParaRPr lang="en-US" altLang="zh-CN" b="1" dirty="0">
              <a:solidFill>
                <a:prstClr val="black">
                  <a:lumMod val="75000"/>
                  <a:lumOff val="25000"/>
                </a:prstClr>
              </a:solidFill>
              <a:ea typeface="微软雅黑" pitchFamily="34" charset="-122"/>
            </a:endParaRPr>
          </a:p>
          <a:p>
            <a:pPr fontAlgn="ctr">
              <a:lnSpc>
                <a:spcPts val="1800"/>
              </a:lnSpc>
            </a:pPr>
            <a:endParaRPr lang="en-US" altLang="zh-CN" b="1" dirty="0">
              <a:solidFill>
                <a:prstClr val="black">
                  <a:lumMod val="75000"/>
                  <a:lumOff val="25000"/>
                </a:prstClr>
              </a:solidFill>
              <a:ea typeface="微软雅黑" pitchFamily="34" charset="-122"/>
            </a:endParaRPr>
          </a:p>
          <a:p>
            <a:pPr fontAlgn="ctr">
              <a:lnSpc>
                <a:spcPts val="1800"/>
              </a:lnSpc>
            </a:pPr>
            <a:endParaRPr lang="en-US" altLang="zh-CN" b="1" dirty="0">
              <a:solidFill>
                <a:prstClr val="black">
                  <a:lumMod val="75000"/>
                  <a:lumOff val="25000"/>
                </a:prstClr>
              </a:solidFill>
              <a:ea typeface="微软雅黑" pitchFamily="34" charset="-122"/>
            </a:endParaRPr>
          </a:p>
          <a:p>
            <a:pPr fontAlgn="ctr">
              <a:lnSpc>
                <a:spcPts val="1800"/>
              </a:lnSpc>
            </a:pPr>
            <a:endParaRPr lang="en-US" altLang="zh-CN" b="1" dirty="0">
              <a:solidFill>
                <a:prstClr val="black">
                  <a:lumMod val="75000"/>
                  <a:lumOff val="25000"/>
                </a:prstClr>
              </a:solidFill>
              <a:ea typeface="微软雅黑" pitchFamily="34" charset="-122"/>
            </a:endParaRPr>
          </a:p>
          <a:p>
            <a:pPr fontAlgn="ctr">
              <a:lnSpc>
                <a:spcPts val="1800"/>
              </a:lnSpc>
            </a:pPr>
            <a:endParaRPr lang="en-US" altLang="zh-CN" b="1" dirty="0">
              <a:solidFill>
                <a:prstClr val="black">
                  <a:lumMod val="75000"/>
                  <a:lumOff val="25000"/>
                </a:prstClr>
              </a:solidFill>
              <a:ea typeface="微软雅黑" pitchFamily="34" charset="-122"/>
            </a:endParaRPr>
          </a:p>
          <a:p>
            <a:pPr fontAlgn="ctr">
              <a:lnSpc>
                <a:spcPts val="1800"/>
              </a:lnSpc>
            </a:pPr>
            <a:endParaRPr lang="en-US" altLang="zh-CN" b="1" dirty="0">
              <a:solidFill>
                <a:prstClr val="black">
                  <a:lumMod val="75000"/>
                  <a:lumOff val="25000"/>
                </a:prstClr>
              </a:solidFill>
              <a:ea typeface="微软雅黑" pitchFamily="34" charset="-122"/>
            </a:endParaRPr>
          </a:p>
          <a:p>
            <a:pPr fontAlgn="ctr">
              <a:lnSpc>
                <a:spcPts val="1800"/>
              </a:lnSpc>
            </a:pPr>
            <a:endParaRPr lang="en-US" altLang="zh-CN" b="1" dirty="0">
              <a:solidFill>
                <a:prstClr val="black">
                  <a:lumMod val="75000"/>
                  <a:lumOff val="25000"/>
                </a:prstClr>
              </a:solidFill>
              <a:ea typeface="微软雅黑" pitchFamily="34" charset="-122"/>
            </a:endParaRPr>
          </a:p>
          <a:p>
            <a:pPr fontAlgn="ctr">
              <a:lnSpc>
                <a:spcPts val="1800"/>
              </a:lnSpc>
            </a:pPr>
            <a:endParaRPr lang="en-US" altLang="zh-CN" b="1" dirty="0">
              <a:solidFill>
                <a:prstClr val="black">
                  <a:lumMod val="75000"/>
                  <a:lumOff val="25000"/>
                </a:prstClr>
              </a:solidFill>
              <a:ea typeface="微软雅黑" pitchFamily="34" charset="-122"/>
            </a:endParaRPr>
          </a:p>
          <a:p>
            <a:pPr marL="285750" indent="-200025" fontAlgn="ctr">
              <a:lnSpc>
                <a:spcPts val="1800"/>
              </a:lnSpc>
              <a:spcAft>
                <a:spcPts val="600"/>
              </a:spcAft>
              <a:buFont typeface="Arial" panose="020B0604020202020204" pitchFamily="34" charset="0"/>
              <a:buChar char="•"/>
            </a:pPr>
            <a:r>
              <a:rPr lang="en-US" altLang="zh-CN" sz="1200" dirty="0">
                <a:solidFill>
                  <a:prstClr val="black"/>
                </a:solidFill>
              </a:rPr>
              <a:t>Low reliability: If one RR is faulty, some branch sites will lose connection with the RR site, causing service interruptions.</a:t>
            </a:r>
            <a:endParaRPr lang="en-US" altLang="zh-CN" sz="1600" dirty="0">
              <a:solidFill>
                <a:prstClr val="black"/>
              </a:solidFill>
            </a:endParaRPr>
          </a:p>
        </p:txBody>
      </p:sp>
      <p:sp>
        <p:nvSpPr>
          <p:cNvPr id="12" name="圆角矩形 75">
            <a:extLst>
              <a:ext uri="{FF2B5EF4-FFF2-40B4-BE49-F238E27FC236}">
                <a16:creationId xmlns="" xmlns:a16="http://schemas.microsoft.com/office/drawing/2014/main" id="{045F3F24-52BB-435C-B7F5-FAAE1EE095D9}"/>
              </a:ext>
            </a:extLst>
          </p:cNvPr>
          <p:cNvSpPr/>
          <p:nvPr/>
        </p:nvSpPr>
        <p:spPr bwMode="gray">
          <a:xfrm>
            <a:off x="4313095" y="2009302"/>
            <a:ext cx="3554875" cy="409836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lnSpc>
                <a:spcPts val="1800"/>
              </a:lnSpc>
            </a:pPr>
            <a:endParaRPr lang="en-US" altLang="zh-CN" b="1" dirty="0">
              <a:solidFill>
                <a:prstClr val="black">
                  <a:lumMod val="75000"/>
                  <a:lumOff val="25000"/>
                </a:prstClr>
              </a:solidFill>
              <a:ea typeface="微软雅黑" pitchFamily="34" charset="-122"/>
            </a:endParaRPr>
          </a:p>
          <a:p>
            <a:pPr algn="ctr" fontAlgn="ctr">
              <a:lnSpc>
                <a:spcPts val="1800"/>
              </a:lnSpc>
            </a:pPr>
            <a:endParaRPr lang="en-US" altLang="zh-CN" b="1" dirty="0">
              <a:solidFill>
                <a:prstClr val="black">
                  <a:lumMod val="75000"/>
                  <a:lumOff val="25000"/>
                </a:prstClr>
              </a:solidFill>
              <a:ea typeface="微软雅黑" pitchFamily="34" charset="-122"/>
            </a:endParaRPr>
          </a:p>
          <a:p>
            <a:pPr algn="ctr" fontAlgn="ctr">
              <a:lnSpc>
                <a:spcPts val="1800"/>
              </a:lnSpc>
            </a:pPr>
            <a:endParaRPr lang="en-US" altLang="zh-CN" b="1" dirty="0">
              <a:solidFill>
                <a:prstClr val="black">
                  <a:lumMod val="75000"/>
                  <a:lumOff val="25000"/>
                </a:prstClr>
              </a:solidFill>
              <a:ea typeface="微软雅黑" pitchFamily="34" charset="-122"/>
            </a:endParaRPr>
          </a:p>
          <a:p>
            <a:pPr algn="ctr" fontAlgn="ctr">
              <a:lnSpc>
                <a:spcPts val="1800"/>
              </a:lnSpc>
            </a:pPr>
            <a:endParaRPr lang="en-US" altLang="zh-CN" b="1" dirty="0">
              <a:solidFill>
                <a:prstClr val="black">
                  <a:lumMod val="75000"/>
                  <a:lumOff val="25000"/>
                </a:prstClr>
              </a:solidFill>
              <a:ea typeface="微软雅黑" pitchFamily="34" charset="-122"/>
            </a:endParaRPr>
          </a:p>
          <a:p>
            <a:pPr algn="ctr" fontAlgn="ctr">
              <a:lnSpc>
                <a:spcPts val="1800"/>
              </a:lnSpc>
            </a:pPr>
            <a:endParaRPr lang="en-US" altLang="zh-CN" b="1" dirty="0">
              <a:solidFill>
                <a:prstClr val="black">
                  <a:lumMod val="75000"/>
                  <a:lumOff val="25000"/>
                </a:prstClr>
              </a:solidFill>
              <a:ea typeface="微软雅黑" pitchFamily="34" charset="-122"/>
            </a:endParaRPr>
          </a:p>
          <a:p>
            <a:pPr algn="ctr" fontAlgn="ctr">
              <a:lnSpc>
                <a:spcPts val="1800"/>
              </a:lnSpc>
            </a:pPr>
            <a:endParaRPr lang="en-US" altLang="zh-CN" b="1" dirty="0">
              <a:solidFill>
                <a:prstClr val="black">
                  <a:lumMod val="75000"/>
                  <a:lumOff val="25000"/>
                </a:prstClr>
              </a:solidFill>
              <a:ea typeface="微软雅黑" pitchFamily="34" charset="-122"/>
            </a:endParaRPr>
          </a:p>
          <a:p>
            <a:pPr algn="ctr" fontAlgn="ctr">
              <a:lnSpc>
                <a:spcPts val="1800"/>
              </a:lnSpc>
            </a:pPr>
            <a:endParaRPr lang="en-US" altLang="zh-CN" b="1" dirty="0">
              <a:solidFill>
                <a:prstClr val="black">
                  <a:lumMod val="75000"/>
                  <a:lumOff val="25000"/>
                </a:prstClr>
              </a:solidFill>
              <a:ea typeface="微软雅黑" pitchFamily="34" charset="-122"/>
            </a:endParaRPr>
          </a:p>
          <a:p>
            <a:pPr algn="ctr" fontAlgn="ctr">
              <a:lnSpc>
                <a:spcPts val="1800"/>
              </a:lnSpc>
            </a:pPr>
            <a:endParaRPr lang="en-US" altLang="zh-CN" b="1" dirty="0">
              <a:solidFill>
                <a:prstClr val="black">
                  <a:lumMod val="75000"/>
                  <a:lumOff val="25000"/>
                </a:prstClr>
              </a:solidFill>
              <a:ea typeface="微软雅黑" pitchFamily="34" charset="-122"/>
            </a:endParaRPr>
          </a:p>
          <a:p>
            <a:pPr algn="ctr" fontAlgn="ctr">
              <a:lnSpc>
                <a:spcPts val="1800"/>
              </a:lnSpc>
            </a:pPr>
            <a:endParaRPr lang="en-US" altLang="zh-CN" b="1" dirty="0">
              <a:solidFill>
                <a:prstClr val="black">
                  <a:lumMod val="75000"/>
                  <a:lumOff val="25000"/>
                </a:prstClr>
              </a:solidFill>
              <a:ea typeface="微软雅黑" pitchFamily="34" charset="-122"/>
            </a:endParaRPr>
          </a:p>
          <a:p>
            <a:pPr algn="ctr" fontAlgn="ctr">
              <a:lnSpc>
                <a:spcPts val="1800"/>
              </a:lnSpc>
            </a:pPr>
            <a:endParaRPr lang="en-US" altLang="zh-CN" b="1" dirty="0">
              <a:solidFill>
                <a:prstClr val="black">
                  <a:lumMod val="75000"/>
                  <a:lumOff val="25000"/>
                </a:prstClr>
              </a:solidFill>
              <a:ea typeface="微软雅黑" pitchFamily="34" charset="-122"/>
            </a:endParaRPr>
          </a:p>
          <a:p>
            <a:pPr fontAlgn="ctr">
              <a:lnSpc>
                <a:spcPts val="1800"/>
              </a:lnSpc>
            </a:pPr>
            <a:endParaRPr lang="en-US" altLang="zh-CN" dirty="0">
              <a:solidFill>
                <a:prstClr val="black"/>
              </a:solidFill>
            </a:endParaRPr>
          </a:p>
          <a:p>
            <a:pPr fontAlgn="ctr">
              <a:lnSpc>
                <a:spcPts val="1800"/>
              </a:lnSpc>
            </a:pPr>
            <a:endParaRPr lang="en-US" altLang="zh-CN" dirty="0">
              <a:solidFill>
                <a:prstClr val="black"/>
              </a:solidFill>
            </a:endParaRPr>
          </a:p>
          <a:p>
            <a:pPr fontAlgn="ctr">
              <a:lnSpc>
                <a:spcPts val="1800"/>
              </a:lnSpc>
            </a:pPr>
            <a:endParaRPr lang="en-US" altLang="zh-CN" dirty="0">
              <a:solidFill>
                <a:prstClr val="black"/>
              </a:solidFill>
            </a:endParaRPr>
          </a:p>
          <a:p>
            <a:pPr fontAlgn="ctr">
              <a:lnSpc>
                <a:spcPts val="1800"/>
              </a:lnSpc>
            </a:pPr>
            <a:endParaRPr lang="en-US" altLang="zh-CN" dirty="0">
              <a:solidFill>
                <a:prstClr val="black"/>
              </a:solidFill>
            </a:endParaRPr>
          </a:p>
          <a:p>
            <a:pPr marL="285750" indent="-200025" fontAlgn="ctr">
              <a:lnSpc>
                <a:spcPts val="1800"/>
              </a:lnSpc>
              <a:spcAft>
                <a:spcPts val="600"/>
              </a:spcAft>
              <a:buFont typeface="Arial" panose="020B0604020202020204" pitchFamily="34" charset="0"/>
              <a:buChar char="•"/>
            </a:pPr>
            <a:r>
              <a:rPr lang="en-US" altLang="zh-CN" sz="1200" dirty="0">
                <a:solidFill>
                  <a:prstClr val="black"/>
                </a:solidFill>
              </a:rPr>
              <a:t>Multiple links are deployed on the RR side. This ensures reliable connections between EDGEs and RRs.</a:t>
            </a:r>
            <a:endParaRPr lang="en-US" altLang="zh-CN" sz="1600" dirty="0">
              <a:solidFill>
                <a:prstClr val="black"/>
              </a:solidFill>
            </a:endParaRPr>
          </a:p>
        </p:txBody>
      </p:sp>
      <p:sp>
        <p:nvSpPr>
          <p:cNvPr id="14" name="圆角矩形 75">
            <a:extLst>
              <a:ext uri="{FF2B5EF4-FFF2-40B4-BE49-F238E27FC236}">
                <a16:creationId xmlns="" xmlns:a16="http://schemas.microsoft.com/office/drawing/2014/main" id="{8B218DC8-1C3F-451E-B963-5A324DEBA5B4}"/>
              </a:ext>
            </a:extLst>
          </p:cNvPr>
          <p:cNvSpPr/>
          <p:nvPr/>
        </p:nvSpPr>
        <p:spPr bwMode="gray">
          <a:xfrm>
            <a:off x="8067594" y="2011029"/>
            <a:ext cx="3554875" cy="409836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fontAlgn="ctr">
              <a:lnSpc>
                <a:spcPts val="1800"/>
              </a:lnSpc>
            </a:pPr>
            <a:endParaRPr lang="en-US" altLang="zh-CN" dirty="0">
              <a:solidFill>
                <a:prstClr val="black"/>
              </a:solidFill>
            </a:endParaRPr>
          </a:p>
          <a:p>
            <a:pPr fontAlgn="ctr">
              <a:lnSpc>
                <a:spcPts val="1800"/>
              </a:lnSpc>
            </a:pPr>
            <a:endParaRPr lang="en-US" altLang="zh-CN" dirty="0">
              <a:solidFill>
                <a:prstClr val="black"/>
              </a:solidFill>
            </a:endParaRPr>
          </a:p>
          <a:p>
            <a:pPr fontAlgn="ctr">
              <a:lnSpc>
                <a:spcPts val="1800"/>
              </a:lnSpc>
            </a:pPr>
            <a:endParaRPr lang="en-US" altLang="zh-CN" dirty="0">
              <a:solidFill>
                <a:prstClr val="black"/>
              </a:solidFill>
            </a:endParaRPr>
          </a:p>
          <a:p>
            <a:pPr fontAlgn="ctr">
              <a:lnSpc>
                <a:spcPts val="1800"/>
              </a:lnSpc>
            </a:pPr>
            <a:endParaRPr lang="en-US" altLang="zh-CN" dirty="0">
              <a:solidFill>
                <a:prstClr val="black"/>
              </a:solidFill>
            </a:endParaRPr>
          </a:p>
          <a:p>
            <a:pPr fontAlgn="ctr">
              <a:lnSpc>
                <a:spcPts val="1800"/>
              </a:lnSpc>
            </a:pPr>
            <a:endParaRPr lang="en-US" altLang="zh-CN" dirty="0">
              <a:solidFill>
                <a:prstClr val="black"/>
              </a:solidFill>
            </a:endParaRPr>
          </a:p>
          <a:p>
            <a:pPr fontAlgn="ctr">
              <a:lnSpc>
                <a:spcPts val="1800"/>
              </a:lnSpc>
            </a:pPr>
            <a:endParaRPr lang="en-US" altLang="zh-CN" dirty="0">
              <a:solidFill>
                <a:prstClr val="black"/>
              </a:solidFill>
            </a:endParaRPr>
          </a:p>
          <a:p>
            <a:pPr fontAlgn="ctr">
              <a:lnSpc>
                <a:spcPts val="1800"/>
              </a:lnSpc>
            </a:pPr>
            <a:endParaRPr lang="en-US" altLang="zh-CN" dirty="0">
              <a:solidFill>
                <a:prstClr val="black"/>
              </a:solidFill>
            </a:endParaRPr>
          </a:p>
          <a:p>
            <a:pPr fontAlgn="ctr">
              <a:lnSpc>
                <a:spcPts val="1800"/>
              </a:lnSpc>
            </a:pPr>
            <a:endParaRPr lang="en-US" altLang="zh-CN" dirty="0">
              <a:solidFill>
                <a:prstClr val="black"/>
              </a:solidFill>
            </a:endParaRPr>
          </a:p>
          <a:p>
            <a:pPr fontAlgn="ctr">
              <a:lnSpc>
                <a:spcPts val="1800"/>
              </a:lnSpc>
            </a:pPr>
            <a:endParaRPr lang="en-US" altLang="zh-CN" dirty="0">
              <a:solidFill>
                <a:prstClr val="black"/>
              </a:solidFill>
            </a:endParaRPr>
          </a:p>
          <a:p>
            <a:pPr fontAlgn="ctr">
              <a:lnSpc>
                <a:spcPts val="1800"/>
              </a:lnSpc>
            </a:pPr>
            <a:endParaRPr lang="en-US" altLang="zh-CN" dirty="0">
              <a:solidFill>
                <a:prstClr val="black"/>
              </a:solidFill>
            </a:endParaRPr>
          </a:p>
          <a:p>
            <a:pPr fontAlgn="ctr">
              <a:lnSpc>
                <a:spcPts val="1800"/>
              </a:lnSpc>
            </a:pPr>
            <a:endParaRPr lang="en-US" altLang="zh-CN" dirty="0">
              <a:solidFill>
                <a:prstClr val="black"/>
              </a:solidFill>
            </a:endParaRPr>
          </a:p>
          <a:p>
            <a:pPr fontAlgn="ctr">
              <a:lnSpc>
                <a:spcPts val="1800"/>
              </a:lnSpc>
            </a:pPr>
            <a:endParaRPr lang="en-US" altLang="zh-CN" dirty="0">
              <a:solidFill>
                <a:prstClr val="black"/>
              </a:solidFill>
            </a:endParaRPr>
          </a:p>
          <a:p>
            <a:pPr fontAlgn="ctr">
              <a:lnSpc>
                <a:spcPts val="1800"/>
              </a:lnSpc>
            </a:pPr>
            <a:endParaRPr lang="en-US" altLang="zh-CN" dirty="0">
              <a:solidFill>
                <a:prstClr val="black"/>
              </a:solidFill>
            </a:endParaRPr>
          </a:p>
          <a:p>
            <a:pPr fontAlgn="ctr">
              <a:lnSpc>
                <a:spcPts val="1800"/>
              </a:lnSpc>
            </a:pPr>
            <a:endParaRPr lang="en-US" altLang="zh-CN" dirty="0">
              <a:solidFill>
                <a:prstClr val="black"/>
              </a:solidFill>
            </a:endParaRPr>
          </a:p>
          <a:p>
            <a:pPr marL="285750" indent="-200025" fontAlgn="ctr">
              <a:lnSpc>
                <a:spcPts val="1800"/>
              </a:lnSpc>
              <a:spcAft>
                <a:spcPts val="600"/>
              </a:spcAft>
              <a:buFont typeface="Arial" panose="020B0604020202020204" pitchFamily="34" charset="0"/>
              <a:buChar char="•"/>
            </a:pPr>
            <a:r>
              <a:rPr lang="en-US" altLang="zh-CN" sz="1200" dirty="0">
                <a:solidFill>
                  <a:prstClr val="black"/>
                </a:solidFill>
              </a:rPr>
              <a:t>Multiple links are deployed at the branch site. This ensures reliable connections between EDGEs and RRs.</a:t>
            </a:r>
            <a:endParaRPr lang="en-US" altLang="zh-CN" sz="1600" dirty="0">
              <a:solidFill>
                <a:prstClr val="black"/>
              </a:solidFill>
            </a:endParaRPr>
          </a:p>
        </p:txBody>
      </p:sp>
      <p:sp>
        <p:nvSpPr>
          <p:cNvPr id="6" name="Freeform 159">
            <a:extLst>
              <a:ext uri="{FF2B5EF4-FFF2-40B4-BE49-F238E27FC236}">
                <a16:creationId xmlns="" xmlns:a16="http://schemas.microsoft.com/office/drawing/2014/main" id="{E9FC46ED-8122-4543-BAAF-B7A95CC851FF}"/>
              </a:ext>
            </a:extLst>
          </p:cNvPr>
          <p:cNvSpPr/>
          <p:nvPr/>
        </p:nvSpPr>
        <p:spPr bwMode="gray">
          <a:xfrm flipH="1">
            <a:off x="1213970" y="3564574"/>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altLang="zh-CN" sz="1200" kern="0" dirty="0">
                <a:solidFill>
                  <a:srgbClr val="000000"/>
                </a:solidFill>
              </a:rPr>
              <a:t>MPLS</a:t>
            </a:r>
          </a:p>
        </p:txBody>
      </p:sp>
      <p:sp>
        <p:nvSpPr>
          <p:cNvPr id="7" name="Freeform 159">
            <a:extLst>
              <a:ext uri="{FF2B5EF4-FFF2-40B4-BE49-F238E27FC236}">
                <a16:creationId xmlns="" xmlns:a16="http://schemas.microsoft.com/office/drawing/2014/main" id="{16D82DC9-B6D6-4B82-A017-EAD601389001}"/>
              </a:ext>
            </a:extLst>
          </p:cNvPr>
          <p:cNvSpPr/>
          <p:nvPr/>
        </p:nvSpPr>
        <p:spPr bwMode="gray">
          <a:xfrm flipH="1">
            <a:off x="2401984" y="3564574"/>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56C4D2"/>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altLang="zh-CN" sz="1200" kern="0" dirty="0">
                <a:solidFill>
                  <a:srgbClr val="000000"/>
                </a:solidFill>
              </a:rPr>
              <a:t>Internet</a:t>
            </a:r>
          </a:p>
        </p:txBody>
      </p:sp>
      <p:sp>
        <p:nvSpPr>
          <p:cNvPr id="9" name="圆角矩形 75">
            <a:extLst>
              <a:ext uri="{FF2B5EF4-FFF2-40B4-BE49-F238E27FC236}">
                <a16:creationId xmlns="" xmlns:a16="http://schemas.microsoft.com/office/drawing/2014/main" id="{4CF7B142-82CD-46FA-BA94-05E6BFE55B66}"/>
              </a:ext>
            </a:extLst>
          </p:cNvPr>
          <p:cNvSpPr/>
          <p:nvPr/>
        </p:nvSpPr>
        <p:spPr bwMode="gray">
          <a:xfrm>
            <a:off x="539607" y="1569527"/>
            <a:ext cx="3554875"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altLang="zh-CN" sz="1400" dirty="0">
                <a:solidFill>
                  <a:srgbClr val="30B5C5"/>
                </a:solidFill>
              </a:rPr>
              <a:t>Single link</a:t>
            </a:r>
          </a:p>
        </p:txBody>
      </p:sp>
      <p:sp>
        <p:nvSpPr>
          <p:cNvPr id="11" name="圆角矩形 75">
            <a:extLst>
              <a:ext uri="{FF2B5EF4-FFF2-40B4-BE49-F238E27FC236}">
                <a16:creationId xmlns="" xmlns:a16="http://schemas.microsoft.com/office/drawing/2014/main" id="{A656A0CE-144C-4F06-92B0-0A807FA8E3B7}"/>
              </a:ext>
            </a:extLst>
          </p:cNvPr>
          <p:cNvSpPr/>
          <p:nvPr/>
        </p:nvSpPr>
        <p:spPr bwMode="gray">
          <a:xfrm>
            <a:off x="4313095" y="1569527"/>
            <a:ext cx="3554875"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altLang="zh-CN" sz="1400" dirty="0">
                <a:solidFill>
                  <a:srgbClr val="30B5C5"/>
                </a:solidFill>
              </a:rPr>
              <a:t>Multi-link (topology 1)</a:t>
            </a:r>
          </a:p>
        </p:txBody>
      </p:sp>
      <p:sp>
        <p:nvSpPr>
          <p:cNvPr id="13" name="圆角矩形 75">
            <a:extLst>
              <a:ext uri="{FF2B5EF4-FFF2-40B4-BE49-F238E27FC236}">
                <a16:creationId xmlns="" xmlns:a16="http://schemas.microsoft.com/office/drawing/2014/main" id="{E8C0BFC7-D032-443B-A486-40F444774148}"/>
              </a:ext>
            </a:extLst>
          </p:cNvPr>
          <p:cNvSpPr/>
          <p:nvPr/>
        </p:nvSpPr>
        <p:spPr bwMode="gray">
          <a:xfrm>
            <a:off x="8067594" y="1571254"/>
            <a:ext cx="3554875"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altLang="zh-CN" sz="1400" dirty="0">
                <a:solidFill>
                  <a:srgbClr val="30B5C5"/>
                </a:solidFill>
              </a:rPr>
              <a:t>Multi-link (topology 2)</a:t>
            </a:r>
          </a:p>
        </p:txBody>
      </p:sp>
      <p:sp>
        <p:nvSpPr>
          <p:cNvPr id="18" name="Freeform 159">
            <a:extLst>
              <a:ext uri="{FF2B5EF4-FFF2-40B4-BE49-F238E27FC236}">
                <a16:creationId xmlns="" xmlns:a16="http://schemas.microsoft.com/office/drawing/2014/main" id="{510B19A4-6C1C-44B0-8CB6-52ADC96B57CF}"/>
              </a:ext>
            </a:extLst>
          </p:cNvPr>
          <p:cNvSpPr/>
          <p:nvPr/>
        </p:nvSpPr>
        <p:spPr bwMode="gray">
          <a:xfrm flipH="1">
            <a:off x="813474" y="4761598"/>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endParaRPr>
          </a:p>
        </p:txBody>
      </p:sp>
      <p:pic>
        <p:nvPicPr>
          <p:cNvPr id="16" name="Picture 12" descr="E:\2016.01\1.12 扁平化图标\蓝色\AR-蓝色最新-40.png">
            <a:extLst>
              <a:ext uri="{FF2B5EF4-FFF2-40B4-BE49-F238E27FC236}">
                <a16:creationId xmlns="" xmlns:a16="http://schemas.microsoft.com/office/drawing/2014/main" id="{7A222592-D5F5-4120-BF0F-59819D9FDAF8}"/>
              </a:ext>
            </a:extLst>
          </p:cNvPr>
          <p:cNvPicPr>
            <a:picLocks noChangeAspect="1" noChangeArrowheads="1"/>
          </p:cNvPicPr>
          <p:nvPr/>
        </p:nvPicPr>
        <p:blipFill>
          <a:blip r:embed="rId3"/>
          <a:stretch>
            <a:fillRect/>
          </a:stretch>
        </p:blipFill>
        <p:spPr bwMode="gray">
          <a:xfrm>
            <a:off x="1076867" y="4499903"/>
            <a:ext cx="474524" cy="388247"/>
          </a:xfrm>
          <a:prstGeom prst="rect">
            <a:avLst/>
          </a:prstGeom>
          <a:noFill/>
        </p:spPr>
      </p:pic>
      <p:sp>
        <p:nvSpPr>
          <p:cNvPr id="19" name="Freeform 159">
            <a:extLst>
              <a:ext uri="{FF2B5EF4-FFF2-40B4-BE49-F238E27FC236}">
                <a16:creationId xmlns="" xmlns:a16="http://schemas.microsoft.com/office/drawing/2014/main" id="{BE500093-0FC3-4F59-8529-091AB432A9DC}"/>
              </a:ext>
            </a:extLst>
          </p:cNvPr>
          <p:cNvSpPr/>
          <p:nvPr/>
        </p:nvSpPr>
        <p:spPr bwMode="gray">
          <a:xfrm flipH="1">
            <a:off x="2728753" y="4761598"/>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endParaRPr>
          </a:p>
        </p:txBody>
      </p:sp>
      <p:pic>
        <p:nvPicPr>
          <p:cNvPr id="20" name="Picture 12" descr="E:\2016.01\1.12 扁平化图标\蓝色\AR-蓝色最新-40.png">
            <a:extLst>
              <a:ext uri="{FF2B5EF4-FFF2-40B4-BE49-F238E27FC236}">
                <a16:creationId xmlns="" xmlns:a16="http://schemas.microsoft.com/office/drawing/2014/main" id="{696C32D6-C01D-449A-9330-78D54CC167FD}"/>
              </a:ext>
            </a:extLst>
          </p:cNvPr>
          <p:cNvPicPr>
            <a:picLocks noChangeAspect="1" noChangeArrowheads="1"/>
          </p:cNvPicPr>
          <p:nvPr/>
        </p:nvPicPr>
        <p:blipFill>
          <a:blip r:embed="rId3"/>
          <a:stretch>
            <a:fillRect/>
          </a:stretch>
        </p:blipFill>
        <p:spPr bwMode="gray">
          <a:xfrm>
            <a:off x="2992146" y="4499903"/>
            <a:ext cx="474524" cy="388247"/>
          </a:xfrm>
          <a:prstGeom prst="rect">
            <a:avLst/>
          </a:prstGeom>
          <a:noFill/>
        </p:spPr>
      </p:pic>
      <p:sp>
        <p:nvSpPr>
          <p:cNvPr id="21" name="Rectangle: Rounded Corners 20">
            <a:extLst>
              <a:ext uri="{FF2B5EF4-FFF2-40B4-BE49-F238E27FC236}">
                <a16:creationId xmlns="" xmlns:a16="http://schemas.microsoft.com/office/drawing/2014/main" id="{603B031B-8730-4BD3-A882-44AD811CD392}"/>
              </a:ext>
            </a:extLst>
          </p:cNvPr>
          <p:cNvSpPr/>
          <p:nvPr/>
        </p:nvSpPr>
        <p:spPr bwMode="gray">
          <a:xfrm>
            <a:off x="1507389" y="2293969"/>
            <a:ext cx="1638300" cy="603716"/>
          </a:xfrm>
          <a:prstGeom prst="roundRect">
            <a:avLst>
              <a:gd name="adj" fmla="val 3326"/>
            </a:avLst>
          </a:prstGeom>
          <a:solidFill>
            <a:schemeClr val="bg1">
              <a:lumMod val="85000"/>
            </a:schemeClr>
          </a:solidFill>
          <a:ln w="12700" cap="flat" cmpd="sng">
            <a:solidFill>
              <a:schemeClr val="bg1">
                <a:lumMod val="65000"/>
              </a:schemeClr>
            </a:solidFill>
            <a:prstDash val="solid"/>
          </a:ln>
        </p:spPr>
        <p:txBody>
          <a:bodyPr vert="horz" wrap="square" lIns="68580" tIns="34290" rIns="68580" bIns="34290" numCol="1" rtlCol="0" anchor="t" anchorCtr="0" compatLnSpc="1">
            <a:prstTxWarp prst="textNoShape">
              <a:avLst/>
            </a:prstTxWarp>
          </a:bodyPr>
          <a:lstStyle/>
          <a:p>
            <a:pPr algn="ctr" fontAlgn="ctr"/>
            <a:endParaRPr lang="en-US" sz="1200" dirty="0">
              <a:solidFill>
                <a:prstClr val="black"/>
              </a:solidFill>
              <a:latin typeface="Huawei Sans" panose="020C0503030203020204" pitchFamily="34" charset="0"/>
              <a:sym typeface="Huawei Sans" panose="020C0503030203020204" pitchFamily="34" charset="0"/>
            </a:endParaRPr>
          </a:p>
        </p:txBody>
      </p:sp>
      <p:sp>
        <p:nvSpPr>
          <p:cNvPr id="22" name="Rectangle: Rounded Corners 21">
            <a:extLst>
              <a:ext uri="{FF2B5EF4-FFF2-40B4-BE49-F238E27FC236}">
                <a16:creationId xmlns="" xmlns:a16="http://schemas.microsoft.com/office/drawing/2014/main" id="{83B76828-38F7-46D4-87CE-F6750B6337F6}"/>
              </a:ext>
            </a:extLst>
          </p:cNvPr>
          <p:cNvSpPr/>
          <p:nvPr/>
        </p:nvSpPr>
        <p:spPr bwMode="gray">
          <a:xfrm>
            <a:off x="1564595" y="2083298"/>
            <a:ext cx="771946" cy="200884"/>
          </a:xfrm>
          <a:prstGeom prst="roundRect">
            <a:avLst>
              <a:gd name="adj" fmla="val 4012"/>
            </a:avLst>
          </a:prstGeom>
          <a:solidFill>
            <a:schemeClr val="bg1">
              <a:lumMod val="65000"/>
            </a:schemeClr>
          </a:solidFill>
          <a:ln w="1905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prstClr val="white"/>
                </a:solidFill>
              </a:rPr>
              <a:t>RR site</a:t>
            </a:r>
            <a:endParaRPr lang="en-US" sz="1200" dirty="0">
              <a:solidFill>
                <a:prstClr val="white"/>
              </a:solidFill>
            </a:endParaRPr>
          </a:p>
        </p:txBody>
      </p:sp>
      <p:pic>
        <p:nvPicPr>
          <p:cNvPr id="8" name="Picture 12" descr="E:\2016.01\1.12 扁平化图标\蓝色\AR-蓝色最新-40.png">
            <a:extLst>
              <a:ext uri="{FF2B5EF4-FFF2-40B4-BE49-F238E27FC236}">
                <a16:creationId xmlns="" xmlns:a16="http://schemas.microsoft.com/office/drawing/2014/main" id="{538605D8-7A2A-42FA-BFC3-D529F4AF795F}"/>
              </a:ext>
            </a:extLst>
          </p:cNvPr>
          <p:cNvPicPr>
            <a:picLocks noChangeAspect="1" noChangeArrowheads="1"/>
          </p:cNvPicPr>
          <p:nvPr/>
        </p:nvPicPr>
        <p:blipFill>
          <a:blip r:embed="rId3"/>
          <a:stretch>
            <a:fillRect/>
          </a:stretch>
        </p:blipFill>
        <p:spPr bwMode="gray">
          <a:xfrm>
            <a:off x="1685884" y="2396810"/>
            <a:ext cx="474524" cy="388247"/>
          </a:xfrm>
          <a:prstGeom prst="rect">
            <a:avLst/>
          </a:prstGeom>
          <a:noFill/>
        </p:spPr>
      </p:pic>
      <p:pic>
        <p:nvPicPr>
          <p:cNvPr id="15" name="Picture 12" descr="E:\2016.01\1.12 扁平化图标\蓝色\AR-蓝色最新-40.png">
            <a:extLst>
              <a:ext uri="{FF2B5EF4-FFF2-40B4-BE49-F238E27FC236}">
                <a16:creationId xmlns="" xmlns:a16="http://schemas.microsoft.com/office/drawing/2014/main" id="{A6E3BA04-D079-44CE-8FB7-1AB2CB0BA0FD}"/>
              </a:ext>
            </a:extLst>
          </p:cNvPr>
          <p:cNvPicPr>
            <a:picLocks noChangeAspect="1" noChangeArrowheads="1"/>
          </p:cNvPicPr>
          <p:nvPr/>
        </p:nvPicPr>
        <p:blipFill>
          <a:blip r:embed="rId3"/>
          <a:stretch>
            <a:fillRect/>
          </a:stretch>
        </p:blipFill>
        <p:spPr bwMode="gray">
          <a:xfrm>
            <a:off x="2497212" y="2400266"/>
            <a:ext cx="474524" cy="388247"/>
          </a:xfrm>
          <a:prstGeom prst="rect">
            <a:avLst/>
          </a:prstGeom>
          <a:noFill/>
        </p:spPr>
      </p:pic>
      <p:cxnSp>
        <p:nvCxnSpPr>
          <p:cNvPr id="23" name="直接连接符 37">
            <a:extLst>
              <a:ext uri="{FF2B5EF4-FFF2-40B4-BE49-F238E27FC236}">
                <a16:creationId xmlns="" xmlns:a16="http://schemas.microsoft.com/office/drawing/2014/main" id="{8EA6BD65-2971-4EC1-A4CC-22527449AEEE}"/>
              </a:ext>
            </a:extLst>
          </p:cNvPr>
          <p:cNvCxnSpPr>
            <a:stCxn id="8" idx="2"/>
            <a:endCxn id="6" idx="1"/>
          </p:cNvCxnSpPr>
          <p:nvPr/>
        </p:nvCxnSpPr>
        <p:spPr bwMode="gray">
          <a:xfrm flipH="1">
            <a:off x="1753184" y="2785057"/>
            <a:ext cx="169962" cy="84906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 name="直接连接符 37">
            <a:extLst>
              <a:ext uri="{FF2B5EF4-FFF2-40B4-BE49-F238E27FC236}">
                <a16:creationId xmlns="" xmlns:a16="http://schemas.microsoft.com/office/drawing/2014/main" id="{C63D0274-14E5-4B6C-8B1F-4F82D309D7CE}"/>
              </a:ext>
            </a:extLst>
          </p:cNvPr>
          <p:cNvCxnSpPr>
            <a:endCxn id="16" idx="0"/>
          </p:cNvCxnSpPr>
          <p:nvPr/>
        </p:nvCxnSpPr>
        <p:spPr bwMode="gray">
          <a:xfrm flipH="1">
            <a:off x="1314129" y="4061560"/>
            <a:ext cx="371755" cy="43834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 name="直接连接符 37">
            <a:extLst>
              <a:ext uri="{FF2B5EF4-FFF2-40B4-BE49-F238E27FC236}">
                <a16:creationId xmlns="" xmlns:a16="http://schemas.microsoft.com/office/drawing/2014/main" id="{F3F122A5-3D1B-4ECF-AB1F-9A3AB1AA8E75}"/>
              </a:ext>
            </a:extLst>
          </p:cNvPr>
          <p:cNvCxnSpPr>
            <a:stCxn id="20" idx="0"/>
          </p:cNvCxnSpPr>
          <p:nvPr/>
        </p:nvCxnSpPr>
        <p:spPr bwMode="gray">
          <a:xfrm flipH="1" flipV="1">
            <a:off x="2895600" y="4061560"/>
            <a:ext cx="333808" cy="43834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8" name="直接连接符 37">
            <a:extLst>
              <a:ext uri="{FF2B5EF4-FFF2-40B4-BE49-F238E27FC236}">
                <a16:creationId xmlns="" xmlns:a16="http://schemas.microsoft.com/office/drawing/2014/main" id="{8615F118-1107-484B-B41A-E221007DE944}"/>
              </a:ext>
            </a:extLst>
          </p:cNvPr>
          <p:cNvCxnSpPr>
            <a:stCxn id="15" idx="2"/>
            <a:endCxn id="7" idx="2"/>
          </p:cNvCxnSpPr>
          <p:nvPr/>
        </p:nvCxnSpPr>
        <p:spPr bwMode="gray">
          <a:xfrm>
            <a:off x="2734474" y="2788513"/>
            <a:ext cx="219295" cy="860977"/>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0" name="直接连接符 37">
            <a:extLst>
              <a:ext uri="{FF2B5EF4-FFF2-40B4-BE49-F238E27FC236}">
                <a16:creationId xmlns="" xmlns:a16="http://schemas.microsoft.com/office/drawing/2014/main" id="{E6AA33C9-33B9-45E3-92D5-999B4A2371F5}"/>
              </a:ext>
            </a:extLst>
          </p:cNvPr>
          <p:cNvCxnSpPr>
            <a:stCxn id="8" idx="3"/>
            <a:endCxn id="15" idx="1"/>
          </p:cNvCxnSpPr>
          <p:nvPr/>
        </p:nvCxnSpPr>
        <p:spPr bwMode="gray">
          <a:xfrm>
            <a:off x="2160408" y="2590934"/>
            <a:ext cx="336804" cy="3456"/>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4" name="Freeform 159">
            <a:extLst>
              <a:ext uri="{FF2B5EF4-FFF2-40B4-BE49-F238E27FC236}">
                <a16:creationId xmlns="" xmlns:a16="http://schemas.microsoft.com/office/drawing/2014/main" id="{48A210E8-9657-4245-9923-46E97F183D09}"/>
              </a:ext>
            </a:extLst>
          </p:cNvPr>
          <p:cNvSpPr/>
          <p:nvPr/>
        </p:nvSpPr>
        <p:spPr bwMode="gray">
          <a:xfrm flipH="1">
            <a:off x="4980035" y="3564574"/>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altLang="zh-CN" sz="1200" kern="0" dirty="0">
                <a:solidFill>
                  <a:srgbClr val="000000"/>
                </a:solidFill>
              </a:rPr>
              <a:t>MPLS</a:t>
            </a:r>
          </a:p>
        </p:txBody>
      </p:sp>
      <p:sp>
        <p:nvSpPr>
          <p:cNvPr id="85" name="Freeform 159">
            <a:extLst>
              <a:ext uri="{FF2B5EF4-FFF2-40B4-BE49-F238E27FC236}">
                <a16:creationId xmlns="" xmlns:a16="http://schemas.microsoft.com/office/drawing/2014/main" id="{EA4AA57B-D206-4DC0-B708-EEC1484BAF35}"/>
              </a:ext>
            </a:extLst>
          </p:cNvPr>
          <p:cNvSpPr/>
          <p:nvPr/>
        </p:nvSpPr>
        <p:spPr bwMode="gray">
          <a:xfrm flipH="1">
            <a:off x="6168049" y="3564574"/>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56C4D2"/>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altLang="zh-CN" sz="1200" kern="0" dirty="0">
                <a:solidFill>
                  <a:srgbClr val="000000"/>
                </a:solidFill>
              </a:rPr>
              <a:t>Internet</a:t>
            </a:r>
          </a:p>
        </p:txBody>
      </p:sp>
      <p:sp>
        <p:nvSpPr>
          <p:cNvPr id="91" name="Freeform 159">
            <a:extLst>
              <a:ext uri="{FF2B5EF4-FFF2-40B4-BE49-F238E27FC236}">
                <a16:creationId xmlns="" xmlns:a16="http://schemas.microsoft.com/office/drawing/2014/main" id="{F9825477-E20D-4E09-B4A3-0DCE0E535608}"/>
              </a:ext>
            </a:extLst>
          </p:cNvPr>
          <p:cNvSpPr/>
          <p:nvPr/>
        </p:nvSpPr>
        <p:spPr bwMode="gray">
          <a:xfrm flipH="1">
            <a:off x="4579539" y="4761598"/>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endParaRPr>
          </a:p>
        </p:txBody>
      </p:sp>
      <p:pic>
        <p:nvPicPr>
          <p:cNvPr id="92" name="Picture 12" descr="E:\2016.01\1.12 扁平化图标\蓝色\AR-蓝色最新-40.png">
            <a:extLst>
              <a:ext uri="{FF2B5EF4-FFF2-40B4-BE49-F238E27FC236}">
                <a16:creationId xmlns="" xmlns:a16="http://schemas.microsoft.com/office/drawing/2014/main" id="{49A95DFD-7596-4E42-B416-808B36DEF740}"/>
              </a:ext>
            </a:extLst>
          </p:cNvPr>
          <p:cNvPicPr>
            <a:picLocks noChangeAspect="1" noChangeArrowheads="1"/>
          </p:cNvPicPr>
          <p:nvPr/>
        </p:nvPicPr>
        <p:blipFill>
          <a:blip r:embed="rId3"/>
          <a:stretch>
            <a:fillRect/>
          </a:stretch>
        </p:blipFill>
        <p:spPr bwMode="gray">
          <a:xfrm>
            <a:off x="4842932" y="4499903"/>
            <a:ext cx="474524" cy="388247"/>
          </a:xfrm>
          <a:prstGeom prst="rect">
            <a:avLst/>
          </a:prstGeom>
          <a:noFill/>
        </p:spPr>
      </p:pic>
      <p:sp>
        <p:nvSpPr>
          <p:cNvPr id="94" name="Freeform 159">
            <a:extLst>
              <a:ext uri="{FF2B5EF4-FFF2-40B4-BE49-F238E27FC236}">
                <a16:creationId xmlns="" xmlns:a16="http://schemas.microsoft.com/office/drawing/2014/main" id="{389ED7EA-67E1-46B4-BF63-1F1C14D5BD31}"/>
              </a:ext>
            </a:extLst>
          </p:cNvPr>
          <p:cNvSpPr/>
          <p:nvPr/>
        </p:nvSpPr>
        <p:spPr bwMode="gray">
          <a:xfrm flipH="1">
            <a:off x="6494818" y="4761598"/>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endParaRPr>
          </a:p>
        </p:txBody>
      </p:sp>
      <p:pic>
        <p:nvPicPr>
          <p:cNvPr id="95" name="Picture 12" descr="E:\2016.01\1.12 扁平化图标\蓝色\AR-蓝色最新-40.png">
            <a:extLst>
              <a:ext uri="{FF2B5EF4-FFF2-40B4-BE49-F238E27FC236}">
                <a16:creationId xmlns="" xmlns:a16="http://schemas.microsoft.com/office/drawing/2014/main" id="{0CBDE9AE-5A06-4C60-87E8-EB4BC900DB47}"/>
              </a:ext>
            </a:extLst>
          </p:cNvPr>
          <p:cNvPicPr>
            <a:picLocks noChangeAspect="1" noChangeArrowheads="1"/>
          </p:cNvPicPr>
          <p:nvPr/>
        </p:nvPicPr>
        <p:blipFill>
          <a:blip r:embed="rId3"/>
          <a:stretch>
            <a:fillRect/>
          </a:stretch>
        </p:blipFill>
        <p:spPr bwMode="gray">
          <a:xfrm>
            <a:off x="6758211" y="4499903"/>
            <a:ext cx="474524" cy="388247"/>
          </a:xfrm>
          <a:prstGeom prst="rect">
            <a:avLst/>
          </a:prstGeom>
          <a:noFill/>
        </p:spPr>
      </p:pic>
      <p:sp>
        <p:nvSpPr>
          <p:cNvPr id="97" name="Rectangle: Rounded Corners 96">
            <a:extLst>
              <a:ext uri="{FF2B5EF4-FFF2-40B4-BE49-F238E27FC236}">
                <a16:creationId xmlns="" xmlns:a16="http://schemas.microsoft.com/office/drawing/2014/main" id="{6E88DE54-D07E-4340-BDFD-DB34A53409DC}"/>
              </a:ext>
            </a:extLst>
          </p:cNvPr>
          <p:cNvSpPr/>
          <p:nvPr/>
        </p:nvSpPr>
        <p:spPr bwMode="gray">
          <a:xfrm>
            <a:off x="5273454" y="2293969"/>
            <a:ext cx="1638300" cy="603716"/>
          </a:xfrm>
          <a:prstGeom prst="roundRect">
            <a:avLst>
              <a:gd name="adj" fmla="val 3326"/>
            </a:avLst>
          </a:prstGeom>
          <a:solidFill>
            <a:schemeClr val="bg1">
              <a:lumMod val="85000"/>
            </a:schemeClr>
          </a:solidFill>
          <a:ln w="12700" cap="flat" cmpd="sng">
            <a:solidFill>
              <a:schemeClr val="bg1">
                <a:lumMod val="65000"/>
              </a:schemeClr>
            </a:solidFill>
            <a:prstDash val="solid"/>
          </a:ln>
        </p:spPr>
        <p:txBody>
          <a:bodyPr vert="horz" wrap="square" lIns="68580" tIns="34290" rIns="68580" bIns="34290" numCol="1" rtlCol="0" anchor="t" anchorCtr="0" compatLnSpc="1">
            <a:prstTxWarp prst="textNoShape">
              <a:avLst/>
            </a:prstTxWarp>
          </a:bodyPr>
          <a:lstStyle/>
          <a:p>
            <a:pPr algn="ctr" fontAlgn="ctr"/>
            <a:endParaRPr lang="en-US" sz="1200" dirty="0">
              <a:solidFill>
                <a:prstClr val="black"/>
              </a:solidFill>
              <a:latin typeface="Huawei Sans" panose="020C0503030203020204" pitchFamily="34" charset="0"/>
              <a:sym typeface="Huawei Sans" panose="020C0503030203020204" pitchFamily="34" charset="0"/>
            </a:endParaRPr>
          </a:p>
        </p:txBody>
      </p:sp>
      <p:sp>
        <p:nvSpPr>
          <p:cNvPr id="98" name="Rectangle: Rounded Corners 97">
            <a:extLst>
              <a:ext uri="{FF2B5EF4-FFF2-40B4-BE49-F238E27FC236}">
                <a16:creationId xmlns="" xmlns:a16="http://schemas.microsoft.com/office/drawing/2014/main" id="{8260FCB6-2784-46BC-A2ED-C32FEFBEAE19}"/>
              </a:ext>
            </a:extLst>
          </p:cNvPr>
          <p:cNvSpPr/>
          <p:nvPr/>
        </p:nvSpPr>
        <p:spPr bwMode="gray">
          <a:xfrm>
            <a:off x="5330660" y="2083298"/>
            <a:ext cx="771946" cy="200884"/>
          </a:xfrm>
          <a:prstGeom prst="roundRect">
            <a:avLst>
              <a:gd name="adj" fmla="val 4012"/>
            </a:avLst>
          </a:prstGeom>
          <a:solidFill>
            <a:schemeClr val="bg1">
              <a:lumMod val="65000"/>
            </a:schemeClr>
          </a:solidFill>
          <a:ln w="1905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prstClr val="white"/>
                </a:solidFill>
              </a:rPr>
              <a:t>RR site</a:t>
            </a:r>
            <a:endParaRPr lang="en-US" sz="1200" dirty="0">
              <a:solidFill>
                <a:prstClr val="white"/>
              </a:solidFill>
            </a:endParaRPr>
          </a:p>
        </p:txBody>
      </p:sp>
      <p:pic>
        <p:nvPicPr>
          <p:cNvPr id="100" name="Picture 12" descr="E:\2016.01\1.12 扁平化图标\蓝色\AR-蓝色最新-40.png">
            <a:extLst>
              <a:ext uri="{FF2B5EF4-FFF2-40B4-BE49-F238E27FC236}">
                <a16:creationId xmlns="" xmlns:a16="http://schemas.microsoft.com/office/drawing/2014/main" id="{6D0AB8D4-9BDC-4A31-AD0B-6BEA3ABC2C5A}"/>
              </a:ext>
            </a:extLst>
          </p:cNvPr>
          <p:cNvPicPr>
            <a:picLocks noChangeAspect="1" noChangeArrowheads="1"/>
          </p:cNvPicPr>
          <p:nvPr/>
        </p:nvPicPr>
        <p:blipFill>
          <a:blip r:embed="rId3"/>
          <a:stretch>
            <a:fillRect/>
          </a:stretch>
        </p:blipFill>
        <p:spPr bwMode="gray">
          <a:xfrm>
            <a:off x="5451949" y="2396810"/>
            <a:ext cx="474524" cy="388247"/>
          </a:xfrm>
          <a:prstGeom prst="rect">
            <a:avLst/>
          </a:prstGeom>
          <a:noFill/>
        </p:spPr>
      </p:pic>
      <p:pic>
        <p:nvPicPr>
          <p:cNvPr id="101" name="Picture 12" descr="E:\2016.01\1.12 扁平化图标\蓝色\AR-蓝色最新-40.png">
            <a:extLst>
              <a:ext uri="{FF2B5EF4-FFF2-40B4-BE49-F238E27FC236}">
                <a16:creationId xmlns="" xmlns:a16="http://schemas.microsoft.com/office/drawing/2014/main" id="{49BF54D7-05E1-4809-A62B-20B3821311AF}"/>
              </a:ext>
            </a:extLst>
          </p:cNvPr>
          <p:cNvPicPr>
            <a:picLocks noChangeAspect="1" noChangeArrowheads="1"/>
          </p:cNvPicPr>
          <p:nvPr/>
        </p:nvPicPr>
        <p:blipFill>
          <a:blip r:embed="rId3"/>
          <a:stretch>
            <a:fillRect/>
          </a:stretch>
        </p:blipFill>
        <p:spPr bwMode="gray">
          <a:xfrm>
            <a:off x="6263277" y="2400266"/>
            <a:ext cx="474524" cy="388247"/>
          </a:xfrm>
          <a:prstGeom prst="rect">
            <a:avLst/>
          </a:prstGeom>
          <a:noFill/>
        </p:spPr>
      </p:pic>
      <p:cxnSp>
        <p:nvCxnSpPr>
          <p:cNvPr id="103" name="直接连接符 37">
            <a:extLst>
              <a:ext uri="{FF2B5EF4-FFF2-40B4-BE49-F238E27FC236}">
                <a16:creationId xmlns="" xmlns:a16="http://schemas.microsoft.com/office/drawing/2014/main" id="{D62B1B67-12DD-4AFB-9CDA-F69E3094F216}"/>
              </a:ext>
            </a:extLst>
          </p:cNvPr>
          <p:cNvCxnSpPr>
            <a:stCxn id="100" idx="2"/>
            <a:endCxn id="84" idx="1"/>
          </p:cNvCxnSpPr>
          <p:nvPr/>
        </p:nvCxnSpPr>
        <p:spPr bwMode="gray">
          <a:xfrm flipH="1">
            <a:off x="5519249" y="2785057"/>
            <a:ext cx="169962" cy="84906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4" name="直接连接符 37">
            <a:extLst>
              <a:ext uri="{FF2B5EF4-FFF2-40B4-BE49-F238E27FC236}">
                <a16:creationId xmlns="" xmlns:a16="http://schemas.microsoft.com/office/drawing/2014/main" id="{413C8048-3A1E-465E-8961-B697D5040C77}"/>
              </a:ext>
            </a:extLst>
          </p:cNvPr>
          <p:cNvCxnSpPr>
            <a:endCxn id="92" idx="0"/>
          </p:cNvCxnSpPr>
          <p:nvPr/>
        </p:nvCxnSpPr>
        <p:spPr bwMode="gray">
          <a:xfrm flipH="1">
            <a:off x="5080194" y="4061560"/>
            <a:ext cx="371755" cy="43834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6" name="直接连接符 37">
            <a:extLst>
              <a:ext uri="{FF2B5EF4-FFF2-40B4-BE49-F238E27FC236}">
                <a16:creationId xmlns="" xmlns:a16="http://schemas.microsoft.com/office/drawing/2014/main" id="{8D16449A-4285-47B0-A34B-2B436CD0103A}"/>
              </a:ext>
            </a:extLst>
          </p:cNvPr>
          <p:cNvCxnSpPr>
            <a:stCxn id="95" idx="0"/>
          </p:cNvCxnSpPr>
          <p:nvPr/>
        </p:nvCxnSpPr>
        <p:spPr bwMode="gray">
          <a:xfrm flipH="1" flipV="1">
            <a:off x="6661665" y="4061560"/>
            <a:ext cx="333808" cy="43834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7" name="直接连接符 37">
            <a:extLst>
              <a:ext uri="{FF2B5EF4-FFF2-40B4-BE49-F238E27FC236}">
                <a16:creationId xmlns="" xmlns:a16="http://schemas.microsoft.com/office/drawing/2014/main" id="{7CCD2CAE-1225-48B1-8BED-3F28BD3D3CE5}"/>
              </a:ext>
            </a:extLst>
          </p:cNvPr>
          <p:cNvCxnSpPr>
            <a:stCxn id="101" idx="2"/>
            <a:endCxn id="85" idx="2"/>
          </p:cNvCxnSpPr>
          <p:nvPr/>
        </p:nvCxnSpPr>
        <p:spPr bwMode="gray">
          <a:xfrm>
            <a:off x="6500539" y="2788513"/>
            <a:ext cx="219295" cy="860977"/>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8" name="直接连接符 37">
            <a:extLst>
              <a:ext uri="{FF2B5EF4-FFF2-40B4-BE49-F238E27FC236}">
                <a16:creationId xmlns="" xmlns:a16="http://schemas.microsoft.com/office/drawing/2014/main" id="{EC00E18C-AE0E-4931-96D5-76A1005497B2}"/>
              </a:ext>
            </a:extLst>
          </p:cNvPr>
          <p:cNvCxnSpPr>
            <a:stCxn id="100" idx="3"/>
            <a:endCxn id="101" idx="1"/>
          </p:cNvCxnSpPr>
          <p:nvPr/>
        </p:nvCxnSpPr>
        <p:spPr bwMode="gray">
          <a:xfrm>
            <a:off x="5926473" y="2590934"/>
            <a:ext cx="336804" cy="3456"/>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9" name="直接连接符 37">
            <a:extLst>
              <a:ext uri="{FF2B5EF4-FFF2-40B4-BE49-F238E27FC236}">
                <a16:creationId xmlns="" xmlns:a16="http://schemas.microsoft.com/office/drawing/2014/main" id="{A9D5F706-8A3B-446C-9553-C763CE86AE33}"/>
              </a:ext>
            </a:extLst>
          </p:cNvPr>
          <p:cNvCxnSpPr>
            <a:stCxn id="85" idx="3"/>
            <a:endCxn id="100" idx="2"/>
          </p:cNvCxnSpPr>
          <p:nvPr/>
        </p:nvCxnSpPr>
        <p:spPr bwMode="gray">
          <a:xfrm flipH="1" flipV="1">
            <a:off x="5689211" y="2785057"/>
            <a:ext cx="1040077" cy="857280"/>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0" name="直接连接符 37">
            <a:extLst>
              <a:ext uri="{FF2B5EF4-FFF2-40B4-BE49-F238E27FC236}">
                <a16:creationId xmlns="" xmlns:a16="http://schemas.microsoft.com/office/drawing/2014/main" id="{364A0CF0-F2C4-4937-9235-65561DE48329}"/>
              </a:ext>
            </a:extLst>
          </p:cNvPr>
          <p:cNvCxnSpPr>
            <a:stCxn id="84" idx="3"/>
            <a:endCxn id="101" idx="2"/>
          </p:cNvCxnSpPr>
          <p:nvPr/>
        </p:nvCxnSpPr>
        <p:spPr bwMode="gray">
          <a:xfrm flipV="1">
            <a:off x="5541274" y="2788513"/>
            <a:ext cx="959265" cy="853824"/>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1" name="Freeform 159">
            <a:extLst>
              <a:ext uri="{FF2B5EF4-FFF2-40B4-BE49-F238E27FC236}">
                <a16:creationId xmlns="" xmlns:a16="http://schemas.microsoft.com/office/drawing/2014/main" id="{99576A9E-938E-459D-9AAB-D2AFECEE3AEE}"/>
              </a:ext>
            </a:extLst>
          </p:cNvPr>
          <p:cNvSpPr/>
          <p:nvPr/>
        </p:nvSpPr>
        <p:spPr bwMode="gray">
          <a:xfrm flipH="1">
            <a:off x="8790017" y="3564574"/>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altLang="zh-CN" sz="1200" kern="0" dirty="0">
                <a:solidFill>
                  <a:srgbClr val="000000"/>
                </a:solidFill>
              </a:rPr>
              <a:t>MPLS</a:t>
            </a:r>
          </a:p>
        </p:txBody>
      </p:sp>
      <p:sp>
        <p:nvSpPr>
          <p:cNvPr id="112" name="Freeform 159">
            <a:extLst>
              <a:ext uri="{FF2B5EF4-FFF2-40B4-BE49-F238E27FC236}">
                <a16:creationId xmlns="" xmlns:a16="http://schemas.microsoft.com/office/drawing/2014/main" id="{51111D05-CA71-402A-91AD-EA68C6F65DE9}"/>
              </a:ext>
            </a:extLst>
          </p:cNvPr>
          <p:cNvSpPr/>
          <p:nvPr/>
        </p:nvSpPr>
        <p:spPr bwMode="gray">
          <a:xfrm flipH="1">
            <a:off x="9978031" y="3564574"/>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56C4D2"/>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altLang="zh-CN" sz="1200" kern="0" dirty="0">
                <a:solidFill>
                  <a:srgbClr val="000000"/>
                </a:solidFill>
              </a:rPr>
              <a:t>Internet</a:t>
            </a:r>
          </a:p>
        </p:txBody>
      </p:sp>
      <p:sp>
        <p:nvSpPr>
          <p:cNvPr id="113" name="Freeform 159">
            <a:extLst>
              <a:ext uri="{FF2B5EF4-FFF2-40B4-BE49-F238E27FC236}">
                <a16:creationId xmlns="" xmlns:a16="http://schemas.microsoft.com/office/drawing/2014/main" id="{5539E0AD-34E9-41AA-BA1B-16EA7DF3BDE1}"/>
              </a:ext>
            </a:extLst>
          </p:cNvPr>
          <p:cNvSpPr/>
          <p:nvPr/>
        </p:nvSpPr>
        <p:spPr bwMode="gray">
          <a:xfrm flipH="1">
            <a:off x="8389521" y="4761598"/>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endParaRPr>
          </a:p>
        </p:txBody>
      </p:sp>
      <p:pic>
        <p:nvPicPr>
          <p:cNvPr id="114" name="Picture 12" descr="E:\2016.01\1.12 扁平化图标\蓝色\AR-蓝色最新-40.png">
            <a:extLst>
              <a:ext uri="{FF2B5EF4-FFF2-40B4-BE49-F238E27FC236}">
                <a16:creationId xmlns="" xmlns:a16="http://schemas.microsoft.com/office/drawing/2014/main" id="{12C5D1BF-D3F2-4C5C-9B7E-25F2D84BF3CF}"/>
              </a:ext>
            </a:extLst>
          </p:cNvPr>
          <p:cNvPicPr>
            <a:picLocks noChangeAspect="1" noChangeArrowheads="1"/>
          </p:cNvPicPr>
          <p:nvPr/>
        </p:nvPicPr>
        <p:blipFill>
          <a:blip r:embed="rId3"/>
          <a:stretch>
            <a:fillRect/>
          </a:stretch>
        </p:blipFill>
        <p:spPr bwMode="gray">
          <a:xfrm>
            <a:off x="8652914" y="4499903"/>
            <a:ext cx="474524" cy="388247"/>
          </a:xfrm>
          <a:prstGeom prst="rect">
            <a:avLst/>
          </a:prstGeom>
          <a:noFill/>
        </p:spPr>
      </p:pic>
      <p:sp>
        <p:nvSpPr>
          <p:cNvPr id="115" name="Freeform 159">
            <a:extLst>
              <a:ext uri="{FF2B5EF4-FFF2-40B4-BE49-F238E27FC236}">
                <a16:creationId xmlns="" xmlns:a16="http://schemas.microsoft.com/office/drawing/2014/main" id="{C99B2395-446E-4590-A052-57E3D47D79A0}"/>
              </a:ext>
            </a:extLst>
          </p:cNvPr>
          <p:cNvSpPr/>
          <p:nvPr/>
        </p:nvSpPr>
        <p:spPr bwMode="gray">
          <a:xfrm flipH="1">
            <a:off x="10304800" y="4761598"/>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endParaRPr>
          </a:p>
        </p:txBody>
      </p:sp>
      <p:pic>
        <p:nvPicPr>
          <p:cNvPr id="116" name="Picture 12" descr="E:\2016.01\1.12 扁平化图标\蓝色\AR-蓝色最新-40.png">
            <a:extLst>
              <a:ext uri="{FF2B5EF4-FFF2-40B4-BE49-F238E27FC236}">
                <a16:creationId xmlns="" xmlns:a16="http://schemas.microsoft.com/office/drawing/2014/main" id="{84BBD7BA-ABE8-4A8D-82F7-9FA15CA100B8}"/>
              </a:ext>
            </a:extLst>
          </p:cNvPr>
          <p:cNvPicPr>
            <a:picLocks noChangeAspect="1" noChangeArrowheads="1"/>
          </p:cNvPicPr>
          <p:nvPr/>
        </p:nvPicPr>
        <p:blipFill>
          <a:blip r:embed="rId3"/>
          <a:stretch>
            <a:fillRect/>
          </a:stretch>
        </p:blipFill>
        <p:spPr bwMode="gray">
          <a:xfrm>
            <a:off x="10568193" y="4499903"/>
            <a:ext cx="474524" cy="388247"/>
          </a:xfrm>
          <a:prstGeom prst="rect">
            <a:avLst/>
          </a:prstGeom>
          <a:noFill/>
        </p:spPr>
      </p:pic>
      <p:sp>
        <p:nvSpPr>
          <p:cNvPr id="117" name="Rectangle: Rounded Corners 116">
            <a:extLst>
              <a:ext uri="{FF2B5EF4-FFF2-40B4-BE49-F238E27FC236}">
                <a16:creationId xmlns="" xmlns:a16="http://schemas.microsoft.com/office/drawing/2014/main" id="{DD0E0104-9DE7-4C71-9183-0996D9190319}"/>
              </a:ext>
            </a:extLst>
          </p:cNvPr>
          <p:cNvSpPr/>
          <p:nvPr/>
        </p:nvSpPr>
        <p:spPr bwMode="gray">
          <a:xfrm>
            <a:off x="9083436" y="2293969"/>
            <a:ext cx="1638300" cy="603716"/>
          </a:xfrm>
          <a:prstGeom prst="roundRect">
            <a:avLst>
              <a:gd name="adj" fmla="val 3326"/>
            </a:avLst>
          </a:prstGeom>
          <a:solidFill>
            <a:schemeClr val="bg1">
              <a:lumMod val="85000"/>
            </a:schemeClr>
          </a:solidFill>
          <a:ln w="12700" cap="flat" cmpd="sng">
            <a:solidFill>
              <a:schemeClr val="bg1">
                <a:lumMod val="65000"/>
              </a:schemeClr>
            </a:solidFill>
            <a:prstDash val="solid"/>
          </a:ln>
        </p:spPr>
        <p:txBody>
          <a:bodyPr vert="horz" wrap="square" lIns="68580" tIns="34290" rIns="68580" bIns="34290" numCol="1" rtlCol="0" anchor="t" anchorCtr="0" compatLnSpc="1">
            <a:prstTxWarp prst="textNoShape">
              <a:avLst/>
            </a:prstTxWarp>
          </a:bodyPr>
          <a:lstStyle/>
          <a:p>
            <a:pPr algn="ctr" fontAlgn="ctr"/>
            <a:endParaRPr lang="en-US" sz="1200" dirty="0">
              <a:solidFill>
                <a:prstClr val="black"/>
              </a:solidFill>
              <a:latin typeface="Huawei Sans" panose="020C0503030203020204" pitchFamily="34" charset="0"/>
              <a:sym typeface="Huawei Sans" panose="020C0503030203020204" pitchFamily="34" charset="0"/>
            </a:endParaRPr>
          </a:p>
        </p:txBody>
      </p:sp>
      <p:sp>
        <p:nvSpPr>
          <p:cNvPr id="118" name="Rectangle: Rounded Corners 117">
            <a:extLst>
              <a:ext uri="{FF2B5EF4-FFF2-40B4-BE49-F238E27FC236}">
                <a16:creationId xmlns="" xmlns:a16="http://schemas.microsoft.com/office/drawing/2014/main" id="{C238281C-CA56-4837-8F1B-45C58C2909A2}"/>
              </a:ext>
            </a:extLst>
          </p:cNvPr>
          <p:cNvSpPr/>
          <p:nvPr/>
        </p:nvSpPr>
        <p:spPr bwMode="gray">
          <a:xfrm>
            <a:off x="9140642" y="2083298"/>
            <a:ext cx="771946" cy="200884"/>
          </a:xfrm>
          <a:prstGeom prst="roundRect">
            <a:avLst>
              <a:gd name="adj" fmla="val 4012"/>
            </a:avLst>
          </a:prstGeom>
          <a:solidFill>
            <a:schemeClr val="bg1">
              <a:lumMod val="65000"/>
            </a:schemeClr>
          </a:solidFill>
          <a:ln w="1905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prstClr val="white"/>
                </a:solidFill>
              </a:rPr>
              <a:t>RR site</a:t>
            </a:r>
            <a:endParaRPr lang="en-US" sz="1200" dirty="0">
              <a:solidFill>
                <a:prstClr val="white"/>
              </a:solidFill>
            </a:endParaRPr>
          </a:p>
        </p:txBody>
      </p:sp>
      <p:pic>
        <p:nvPicPr>
          <p:cNvPr id="119" name="Picture 12" descr="E:\2016.01\1.12 扁平化图标\蓝色\AR-蓝色最新-40.png">
            <a:extLst>
              <a:ext uri="{FF2B5EF4-FFF2-40B4-BE49-F238E27FC236}">
                <a16:creationId xmlns="" xmlns:a16="http://schemas.microsoft.com/office/drawing/2014/main" id="{07E1ABD8-44FB-4E41-A70F-B14DDA5D90D8}"/>
              </a:ext>
            </a:extLst>
          </p:cNvPr>
          <p:cNvPicPr>
            <a:picLocks noChangeAspect="1" noChangeArrowheads="1"/>
          </p:cNvPicPr>
          <p:nvPr/>
        </p:nvPicPr>
        <p:blipFill>
          <a:blip r:embed="rId3"/>
          <a:stretch>
            <a:fillRect/>
          </a:stretch>
        </p:blipFill>
        <p:spPr bwMode="gray">
          <a:xfrm>
            <a:off x="9261931" y="2396810"/>
            <a:ext cx="474524" cy="388247"/>
          </a:xfrm>
          <a:prstGeom prst="rect">
            <a:avLst/>
          </a:prstGeom>
          <a:noFill/>
        </p:spPr>
      </p:pic>
      <p:pic>
        <p:nvPicPr>
          <p:cNvPr id="120" name="Picture 12" descr="E:\2016.01\1.12 扁平化图标\蓝色\AR-蓝色最新-40.png">
            <a:extLst>
              <a:ext uri="{FF2B5EF4-FFF2-40B4-BE49-F238E27FC236}">
                <a16:creationId xmlns="" xmlns:a16="http://schemas.microsoft.com/office/drawing/2014/main" id="{BA050A4C-42E9-4C5C-91FB-A4F4CE4DFCEC}"/>
              </a:ext>
            </a:extLst>
          </p:cNvPr>
          <p:cNvPicPr>
            <a:picLocks noChangeAspect="1" noChangeArrowheads="1"/>
          </p:cNvPicPr>
          <p:nvPr/>
        </p:nvPicPr>
        <p:blipFill>
          <a:blip r:embed="rId3"/>
          <a:stretch>
            <a:fillRect/>
          </a:stretch>
        </p:blipFill>
        <p:spPr bwMode="gray">
          <a:xfrm>
            <a:off x="10073259" y="2400266"/>
            <a:ext cx="474524" cy="388247"/>
          </a:xfrm>
          <a:prstGeom prst="rect">
            <a:avLst/>
          </a:prstGeom>
          <a:noFill/>
        </p:spPr>
      </p:pic>
      <p:cxnSp>
        <p:nvCxnSpPr>
          <p:cNvPr id="121" name="直接连接符 37">
            <a:extLst>
              <a:ext uri="{FF2B5EF4-FFF2-40B4-BE49-F238E27FC236}">
                <a16:creationId xmlns="" xmlns:a16="http://schemas.microsoft.com/office/drawing/2014/main" id="{693A60D6-D61D-481A-A520-0FE7D1073B3C}"/>
              </a:ext>
            </a:extLst>
          </p:cNvPr>
          <p:cNvCxnSpPr>
            <a:stCxn id="119" idx="2"/>
            <a:endCxn id="111" idx="1"/>
          </p:cNvCxnSpPr>
          <p:nvPr/>
        </p:nvCxnSpPr>
        <p:spPr bwMode="gray">
          <a:xfrm flipH="1">
            <a:off x="9329231" y="2785057"/>
            <a:ext cx="169962" cy="84906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2" name="直接连接符 37">
            <a:extLst>
              <a:ext uri="{FF2B5EF4-FFF2-40B4-BE49-F238E27FC236}">
                <a16:creationId xmlns="" xmlns:a16="http://schemas.microsoft.com/office/drawing/2014/main" id="{42C1A836-35A8-4C6C-9D36-088A87C1259F}"/>
              </a:ext>
            </a:extLst>
          </p:cNvPr>
          <p:cNvCxnSpPr>
            <a:endCxn id="114" idx="0"/>
          </p:cNvCxnSpPr>
          <p:nvPr/>
        </p:nvCxnSpPr>
        <p:spPr bwMode="gray">
          <a:xfrm flipH="1">
            <a:off x="8890176" y="4061560"/>
            <a:ext cx="371755" cy="43834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3" name="直接连接符 37">
            <a:extLst>
              <a:ext uri="{FF2B5EF4-FFF2-40B4-BE49-F238E27FC236}">
                <a16:creationId xmlns="" xmlns:a16="http://schemas.microsoft.com/office/drawing/2014/main" id="{95C65F3E-2505-4073-AD48-AEC72C8C1848}"/>
              </a:ext>
            </a:extLst>
          </p:cNvPr>
          <p:cNvCxnSpPr>
            <a:stCxn id="116" idx="0"/>
          </p:cNvCxnSpPr>
          <p:nvPr/>
        </p:nvCxnSpPr>
        <p:spPr bwMode="gray">
          <a:xfrm flipH="1" flipV="1">
            <a:off x="10471647" y="4061560"/>
            <a:ext cx="333808" cy="43834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4" name="直接连接符 37">
            <a:extLst>
              <a:ext uri="{FF2B5EF4-FFF2-40B4-BE49-F238E27FC236}">
                <a16:creationId xmlns="" xmlns:a16="http://schemas.microsoft.com/office/drawing/2014/main" id="{3FC27823-8E2C-420A-83EE-BE5447C31CF7}"/>
              </a:ext>
            </a:extLst>
          </p:cNvPr>
          <p:cNvCxnSpPr>
            <a:stCxn id="120" idx="2"/>
            <a:endCxn id="112" idx="2"/>
          </p:cNvCxnSpPr>
          <p:nvPr/>
        </p:nvCxnSpPr>
        <p:spPr bwMode="gray">
          <a:xfrm>
            <a:off x="10310521" y="2788513"/>
            <a:ext cx="219295" cy="860977"/>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5" name="直接连接符 37">
            <a:extLst>
              <a:ext uri="{FF2B5EF4-FFF2-40B4-BE49-F238E27FC236}">
                <a16:creationId xmlns="" xmlns:a16="http://schemas.microsoft.com/office/drawing/2014/main" id="{EFC9BC17-7964-4423-A68B-47261E770AF4}"/>
              </a:ext>
            </a:extLst>
          </p:cNvPr>
          <p:cNvCxnSpPr>
            <a:stCxn id="119" idx="3"/>
            <a:endCxn id="120" idx="1"/>
          </p:cNvCxnSpPr>
          <p:nvPr/>
        </p:nvCxnSpPr>
        <p:spPr bwMode="gray">
          <a:xfrm>
            <a:off x="9736455" y="2590934"/>
            <a:ext cx="336804" cy="3456"/>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8" name="直接连接符 37">
            <a:extLst>
              <a:ext uri="{FF2B5EF4-FFF2-40B4-BE49-F238E27FC236}">
                <a16:creationId xmlns="" xmlns:a16="http://schemas.microsoft.com/office/drawing/2014/main" id="{091CA416-739B-4400-893F-88ECD3284051}"/>
              </a:ext>
            </a:extLst>
          </p:cNvPr>
          <p:cNvCxnSpPr>
            <a:stCxn id="114" idx="0"/>
          </p:cNvCxnSpPr>
          <p:nvPr/>
        </p:nvCxnSpPr>
        <p:spPr bwMode="gray">
          <a:xfrm flipV="1">
            <a:off x="8890176" y="4061560"/>
            <a:ext cx="1572017" cy="438343"/>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9" name="直接连接符 37">
            <a:extLst>
              <a:ext uri="{FF2B5EF4-FFF2-40B4-BE49-F238E27FC236}">
                <a16:creationId xmlns="" xmlns:a16="http://schemas.microsoft.com/office/drawing/2014/main" id="{69E6366F-86D1-4C2F-B8EB-7FD35CB6499D}"/>
              </a:ext>
            </a:extLst>
          </p:cNvPr>
          <p:cNvCxnSpPr>
            <a:endCxn id="116" idx="0"/>
          </p:cNvCxnSpPr>
          <p:nvPr/>
        </p:nvCxnSpPr>
        <p:spPr bwMode="gray">
          <a:xfrm>
            <a:off x="9261931" y="4058996"/>
            <a:ext cx="1543524" cy="440907"/>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0" name="文本框 26">
            <a:extLst>
              <a:ext uri="{FF2B5EF4-FFF2-40B4-BE49-F238E27FC236}">
                <a16:creationId xmlns="" xmlns:a16="http://schemas.microsoft.com/office/drawing/2014/main" id="{2FB490AD-0C58-4570-87ED-7557404E15AA}"/>
              </a:ext>
            </a:extLst>
          </p:cNvPr>
          <p:cNvSpPr txBox="1"/>
          <p:nvPr/>
        </p:nvSpPr>
        <p:spPr bwMode="gray">
          <a:xfrm>
            <a:off x="556542" y="4560122"/>
            <a:ext cx="587196"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EDGE</a:t>
            </a:r>
          </a:p>
        </p:txBody>
      </p:sp>
      <p:sp>
        <p:nvSpPr>
          <p:cNvPr id="131" name="文本框 26">
            <a:extLst>
              <a:ext uri="{FF2B5EF4-FFF2-40B4-BE49-F238E27FC236}">
                <a16:creationId xmlns="" xmlns:a16="http://schemas.microsoft.com/office/drawing/2014/main" id="{3CBA43FE-9A32-4422-BCD7-7946A8187C2F}"/>
              </a:ext>
            </a:extLst>
          </p:cNvPr>
          <p:cNvSpPr txBox="1"/>
          <p:nvPr/>
        </p:nvSpPr>
        <p:spPr bwMode="gray">
          <a:xfrm>
            <a:off x="2472638" y="4578840"/>
            <a:ext cx="586485"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EDGE</a:t>
            </a:r>
          </a:p>
        </p:txBody>
      </p:sp>
      <p:sp>
        <p:nvSpPr>
          <p:cNvPr id="132" name="文本框 26">
            <a:extLst>
              <a:ext uri="{FF2B5EF4-FFF2-40B4-BE49-F238E27FC236}">
                <a16:creationId xmlns="" xmlns:a16="http://schemas.microsoft.com/office/drawing/2014/main" id="{198ABDBD-44AA-4FFF-9E20-678F53404C20}"/>
              </a:ext>
            </a:extLst>
          </p:cNvPr>
          <p:cNvSpPr txBox="1"/>
          <p:nvPr/>
        </p:nvSpPr>
        <p:spPr bwMode="gray">
          <a:xfrm>
            <a:off x="4313096" y="4541404"/>
            <a:ext cx="603312"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EDGE</a:t>
            </a:r>
          </a:p>
        </p:txBody>
      </p:sp>
      <p:sp>
        <p:nvSpPr>
          <p:cNvPr id="133" name="文本框 26">
            <a:extLst>
              <a:ext uri="{FF2B5EF4-FFF2-40B4-BE49-F238E27FC236}">
                <a16:creationId xmlns="" xmlns:a16="http://schemas.microsoft.com/office/drawing/2014/main" id="{7BD4DFFD-0CD8-4F34-9FEB-A3704CD7635F}"/>
              </a:ext>
            </a:extLst>
          </p:cNvPr>
          <p:cNvSpPr txBox="1"/>
          <p:nvPr/>
        </p:nvSpPr>
        <p:spPr bwMode="gray">
          <a:xfrm>
            <a:off x="6222671" y="4560122"/>
            <a:ext cx="609124"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EDGE</a:t>
            </a:r>
          </a:p>
        </p:txBody>
      </p:sp>
      <p:sp>
        <p:nvSpPr>
          <p:cNvPr id="134" name="文本框 26">
            <a:extLst>
              <a:ext uri="{FF2B5EF4-FFF2-40B4-BE49-F238E27FC236}">
                <a16:creationId xmlns="" xmlns:a16="http://schemas.microsoft.com/office/drawing/2014/main" id="{A8242C45-6390-463C-BFB7-B7A33B311365}"/>
              </a:ext>
            </a:extLst>
          </p:cNvPr>
          <p:cNvSpPr txBox="1"/>
          <p:nvPr/>
        </p:nvSpPr>
        <p:spPr bwMode="gray">
          <a:xfrm>
            <a:off x="8114779" y="4555304"/>
            <a:ext cx="582233"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EDGE</a:t>
            </a:r>
          </a:p>
        </p:txBody>
      </p:sp>
      <p:sp>
        <p:nvSpPr>
          <p:cNvPr id="135" name="文本框 26">
            <a:extLst>
              <a:ext uri="{FF2B5EF4-FFF2-40B4-BE49-F238E27FC236}">
                <a16:creationId xmlns="" xmlns:a16="http://schemas.microsoft.com/office/drawing/2014/main" id="{EF31A3F4-8B1E-4321-8548-2ECB7FA98F34}"/>
              </a:ext>
            </a:extLst>
          </p:cNvPr>
          <p:cNvSpPr txBox="1"/>
          <p:nvPr/>
        </p:nvSpPr>
        <p:spPr bwMode="gray">
          <a:xfrm>
            <a:off x="10039350" y="4574022"/>
            <a:ext cx="573049"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EDGE</a:t>
            </a:r>
          </a:p>
        </p:txBody>
      </p:sp>
      <p:sp>
        <p:nvSpPr>
          <p:cNvPr id="70" name="矩形 69"/>
          <p:cNvSpPr/>
          <p:nvPr/>
        </p:nvSpPr>
        <p:spPr bwMode="gray">
          <a:xfrm>
            <a:off x="978941" y="4930462"/>
            <a:ext cx="670376" cy="276999"/>
          </a:xfrm>
          <a:prstGeom prst="rect">
            <a:avLst/>
          </a:prstGeom>
        </p:spPr>
        <p:txBody>
          <a:bodyPr wrap="non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71" name="矩形 70"/>
          <p:cNvSpPr/>
          <p:nvPr/>
        </p:nvSpPr>
        <p:spPr bwMode="gray">
          <a:xfrm>
            <a:off x="2873687" y="4930462"/>
            <a:ext cx="670376" cy="276999"/>
          </a:xfrm>
          <a:prstGeom prst="rect">
            <a:avLst/>
          </a:prstGeom>
        </p:spPr>
        <p:txBody>
          <a:bodyPr wrap="non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72" name="矩形 71"/>
          <p:cNvSpPr/>
          <p:nvPr/>
        </p:nvSpPr>
        <p:spPr bwMode="gray">
          <a:xfrm>
            <a:off x="4735927" y="4930462"/>
            <a:ext cx="670376" cy="276999"/>
          </a:xfrm>
          <a:prstGeom prst="rect">
            <a:avLst/>
          </a:prstGeom>
        </p:spPr>
        <p:txBody>
          <a:bodyPr wrap="non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73" name="矩形 72"/>
          <p:cNvSpPr/>
          <p:nvPr/>
        </p:nvSpPr>
        <p:spPr bwMode="gray">
          <a:xfrm>
            <a:off x="6658564" y="4930462"/>
            <a:ext cx="670376" cy="276999"/>
          </a:xfrm>
          <a:prstGeom prst="rect">
            <a:avLst/>
          </a:prstGeom>
        </p:spPr>
        <p:txBody>
          <a:bodyPr wrap="non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74" name="矩形 73"/>
          <p:cNvSpPr/>
          <p:nvPr/>
        </p:nvSpPr>
        <p:spPr bwMode="gray">
          <a:xfrm>
            <a:off x="8545097" y="4930462"/>
            <a:ext cx="670376" cy="276999"/>
          </a:xfrm>
          <a:prstGeom prst="rect">
            <a:avLst/>
          </a:prstGeom>
        </p:spPr>
        <p:txBody>
          <a:bodyPr wrap="non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75" name="矩形 74"/>
          <p:cNvSpPr/>
          <p:nvPr/>
        </p:nvSpPr>
        <p:spPr bwMode="gray">
          <a:xfrm>
            <a:off x="10475011" y="4930462"/>
            <a:ext cx="670376" cy="276999"/>
          </a:xfrm>
          <a:prstGeom prst="rect">
            <a:avLst/>
          </a:prstGeom>
        </p:spPr>
        <p:txBody>
          <a:bodyPr wrap="non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76" name="五边形 2">
            <a:extLst>
              <a:ext uri="{FF2B5EF4-FFF2-40B4-BE49-F238E27FC236}">
                <a16:creationId xmlns="" xmlns:a16="http://schemas.microsoft.com/office/drawing/2014/main" id="{6189DFC1-9A9B-4A45-A1F8-5BD312DE3DF5}"/>
              </a:ext>
            </a:extLst>
          </p:cNvPr>
          <p:cNvSpPr/>
          <p:nvPr/>
        </p:nvSpPr>
        <p:spPr bwMode="gray">
          <a:xfrm>
            <a:off x="6860801" y="36276"/>
            <a:ext cx="1698974" cy="37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altLang="zh-CN" sz="1200" kern="0" dirty="0">
                <a:solidFill>
                  <a:prstClr val="black"/>
                </a:solidFill>
                <a:latin typeface="Huawei Sans" panose="020C0503030203020204" pitchFamily="34" charset="0"/>
                <a:sym typeface="Huawei Sans" panose="020C0503030203020204" pitchFamily="34" charset="0"/>
              </a:rPr>
              <a:t>Hub Site Reliability Design</a:t>
            </a:r>
          </a:p>
        </p:txBody>
      </p:sp>
      <p:sp>
        <p:nvSpPr>
          <p:cNvPr id="77" name="燕尾形 3">
            <a:extLst>
              <a:ext uri="{FF2B5EF4-FFF2-40B4-BE49-F238E27FC236}">
                <a16:creationId xmlns="" xmlns:a16="http://schemas.microsoft.com/office/drawing/2014/main" id="{704FB2C0-51A9-45F5-89FA-96CF25422FBD}"/>
              </a:ext>
            </a:extLst>
          </p:cNvPr>
          <p:cNvSpPr/>
          <p:nvPr/>
        </p:nvSpPr>
        <p:spPr bwMode="gray">
          <a:xfrm>
            <a:off x="10039350" y="36276"/>
            <a:ext cx="1709739"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lnSpc>
                <a:spcPct val="90000"/>
              </a:lnSpc>
            </a:pPr>
            <a:r>
              <a:rPr lang="en-US" altLang="zh-CN" sz="1200" kern="0" dirty="0">
                <a:solidFill>
                  <a:prstClr val="black"/>
                </a:solidFill>
                <a:latin typeface="Huawei Sans" panose="020C0503030203020204" pitchFamily="34" charset="0"/>
                <a:sym typeface="Huawei Sans" panose="020C0503030203020204" pitchFamily="34" charset="0"/>
              </a:rPr>
              <a:t>IWG Site Reliability Design</a:t>
            </a:r>
            <a:endParaRPr lang="en-US" altLang="zh-CN" sz="2400" kern="0" dirty="0">
              <a:solidFill>
                <a:prstClr val="black"/>
              </a:solidFill>
              <a:latin typeface="Huawei Sans" panose="020C0503030203020204" pitchFamily="34" charset="0"/>
              <a:sym typeface="Huawei Sans" panose="020C0503030203020204" pitchFamily="34" charset="0"/>
            </a:endParaRPr>
          </a:p>
        </p:txBody>
      </p:sp>
      <p:sp>
        <p:nvSpPr>
          <p:cNvPr id="78" name="燕尾形 3">
            <a:extLst>
              <a:ext uri="{FF2B5EF4-FFF2-40B4-BE49-F238E27FC236}">
                <a16:creationId xmlns="" xmlns:a16="http://schemas.microsoft.com/office/drawing/2014/main" id="{1A804F15-8578-45A9-9F12-887F4ACF9BA4}"/>
              </a:ext>
            </a:extLst>
          </p:cNvPr>
          <p:cNvSpPr/>
          <p:nvPr/>
        </p:nvSpPr>
        <p:spPr bwMode="gray">
          <a:xfrm>
            <a:off x="8413118" y="36276"/>
            <a:ext cx="1772890" cy="37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altLang="zh-CN" sz="1200" b="1" kern="0" dirty="0">
                <a:solidFill>
                  <a:prstClr val="white"/>
                </a:solidFill>
                <a:latin typeface="Huawei Sans" panose="020C0503030203020204" pitchFamily="34" charset="0"/>
                <a:sym typeface="Huawei Sans" panose="020C0503030203020204" pitchFamily="34" charset="0"/>
              </a:rPr>
              <a:t>RR Site Reliability Design</a:t>
            </a:r>
          </a:p>
        </p:txBody>
      </p:sp>
    </p:spTree>
    <p:extLst>
      <p:ext uri="{BB962C8B-B14F-4D97-AF65-F5344CB8AC3E}">
        <p14:creationId xmlns:p14="http://schemas.microsoft.com/office/powerpoint/2010/main" val="3821756978"/>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Freeform 159">
            <a:extLst>
              <a:ext uri="{FF2B5EF4-FFF2-40B4-BE49-F238E27FC236}">
                <a16:creationId xmlns="" xmlns:a16="http://schemas.microsoft.com/office/drawing/2014/main" id="{7F989916-98FA-46E5-AA15-9FE4235A768F}"/>
              </a:ext>
            </a:extLst>
          </p:cNvPr>
          <p:cNvSpPr/>
          <p:nvPr/>
        </p:nvSpPr>
        <p:spPr bwMode="gray">
          <a:xfrm flipH="1">
            <a:off x="1279755" y="2958294"/>
            <a:ext cx="953866" cy="49861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endParaRPr>
          </a:p>
        </p:txBody>
      </p:sp>
      <p:sp>
        <p:nvSpPr>
          <p:cNvPr id="133" name="Freeform 159">
            <a:extLst>
              <a:ext uri="{FF2B5EF4-FFF2-40B4-BE49-F238E27FC236}">
                <a16:creationId xmlns="" xmlns:a16="http://schemas.microsoft.com/office/drawing/2014/main" id="{80AA7641-B795-4222-BF34-6961A959E0EF}"/>
              </a:ext>
            </a:extLst>
          </p:cNvPr>
          <p:cNvSpPr/>
          <p:nvPr/>
        </p:nvSpPr>
        <p:spPr bwMode="gray">
          <a:xfrm flipH="1">
            <a:off x="1279755" y="5377823"/>
            <a:ext cx="953866" cy="49861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endParaRPr>
          </a:p>
        </p:txBody>
      </p:sp>
      <p:sp>
        <p:nvSpPr>
          <p:cNvPr id="134" name="Freeform 159">
            <a:extLst>
              <a:ext uri="{FF2B5EF4-FFF2-40B4-BE49-F238E27FC236}">
                <a16:creationId xmlns="" xmlns:a16="http://schemas.microsoft.com/office/drawing/2014/main" id="{6F25EEE1-6A6C-4D21-9159-034EC49F544F}"/>
              </a:ext>
            </a:extLst>
          </p:cNvPr>
          <p:cNvSpPr/>
          <p:nvPr/>
        </p:nvSpPr>
        <p:spPr bwMode="gray">
          <a:xfrm flipH="1">
            <a:off x="10060728" y="4295668"/>
            <a:ext cx="953866" cy="49861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endParaRPr>
          </a:p>
        </p:txBody>
      </p:sp>
      <p:sp>
        <p:nvSpPr>
          <p:cNvPr id="2" name="Title 1">
            <a:extLst>
              <a:ext uri="{FF2B5EF4-FFF2-40B4-BE49-F238E27FC236}">
                <a16:creationId xmlns="" xmlns:a16="http://schemas.microsoft.com/office/drawing/2014/main" id="{7F96DD29-8B2C-4CD6-8A6E-B6E958545163}"/>
              </a:ext>
            </a:extLst>
          </p:cNvPr>
          <p:cNvSpPr>
            <a:spLocks noGrp="1"/>
          </p:cNvSpPr>
          <p:nvPr>
            <p:ph type="title"/>
          </p:nvPr>
        </p:nvSpPr>
        <p:spPr bwMode="gray"/>
        <p:txBody>
          <a:bodyPr/>
          <a:lstStyle/>
          <a:p>
            <a:r>
              <a:rPr lang="en-US" dirty="0"/>
              <a:t>IWG Reliability Design</a:t>
            </a:r>
          </a:p>
        </p:txBody>
      </p:sp>
      <p:sp>
        <p:nvSpPr>
          <p:cNvPr id="3" name="Text Placeholder 2">
            <a:extLst>
              <a:ext uri="{FF2B5EF4-FFF2-40B4-BE49-F238E27FC236}">
                <a16:creationId xmlns="" xmlns:a16="http://schemas.microsoft.com/office/drawing/2014/main" id="{BAC8A782-37FB-4F18-8009-4FA629DFAB73}"/>
              </a:ext>
            </a:extLst>
          </p:cNvPr>
          <p:cNvSpPr>
            <a:spLocks noGrp="1"/>
          </p:cNvSpPr>
          <p:nvPr>
            <p:ph type="body" sz="quarter" idx="10"/>
          </p:nvPr>
        </p:nvSpPr>
        <p:spPr bwMode="gray"/>
        <p:txBody>
          <a:bodyPr/>
          <a:lstStyle/>
          <a:p>
            <a:pPr algn="l"/>
            <a:r>
              <a:rPr lang="en-US" altLang="zh-CN" sz="1600" dirty="0"/>
              <a:t>Branch sites are specified with active and standby IWGs to establish IWG tunnels. On the active and standby IWGs, BGP routing policies are automatically orchestrated to control the preference of BGP routes originated from the legacy network. </a:t>
            </a:r>
          </a:p>
          <a:p>
            <a:pPr algn="l"/>
            <a:r>
              <a:rPr lang="en-US" altLang="zh-CN" sz="1600" dirty="0"/>
              <a:t>The preference of BGP routes on the active IWG is higher than that of BGP routes on the standby IWG.</a:t>
            </a:r>
            <a:endParaRPr lang="en-US" sz="1600" dirty="0"/>
          </a:p>
        </p:txBody>
      </p:sp>
      <p:pic>
        <p:nvPicPr>
          <p:cNvPr id="61" name="Picture 12" descr="E:\2016.01\1.12 扁平化图标\蓝色\AR-蓝色最新-40.png">
            <a:extLst>
              <a:ext uri="{FF2B5EF4-FFF2-40B4-BE49-F238E27FC236}">
                <a16:creationId xmlns="" xmlns:a16="http://schemas.microsoft.com/office/drawing/2014/main" id="{44E23C96-7EC3-4131-A1A7-E9BBA5430F48}"/>
              </a:ext>
            </a:extLst>
          </p:cNvPr>
          <p:cNvPicPr>
            <a:picLocks noChangeAspect="1" noChangeArrowheads="1"/>
          </p:cNvPicPr>
          <p:nvPr/>
        </p:nvPicPr>
        <p:blipFill>
          <a:blip r:embed="rId3"/>
          <a:stretch>
            <a:fillRect/>
          </a:stretch>
        </p:blipFill>
        <p:spPr bwMode="gray">
          <a:xfrm>
            <a:off x="2160519" y="3049790"/>
            <a:ext cx="474524" cy="388247"/>
          </a:xfrm>
          <a:prstGeom prst="rect">
            <a:avLst/>
          </a:prstGeom>
          <a:noFill/>
        </p:spPr>
      </p:pic>
      <p:pic>
        <p:nvPicPr>
          <p:cNvPr id="62" name="Picture 12" descr="E:\2016.01\1.12 扁平化图标\蓝色\AR-蓝色最新-40.png">
            <a:extLst>
              <a:ext uri="{FF2B5EF4-FFF2-40B4-BE49-F238E27FC236}">
                <a16:creationId xmlns="" xmlns:a16="http://schemas.microsoft.com/office/drawing/2014/main" id="{D083FE48-ED9C-471C-B4B3-C9088410DB5F}"/>
              </a:ext>
            </a:extLst>
          </p:cNvPr>
          <p:cNvPicPr>
            <a:picLocks noChangeAspect="1" noChangeArrowheads="1"/>
          </p:cNvPicPr>
          <p:nvPr/>
        </p:nvPicPr>
        <p:blipFill>
          <a:blip r:embed="rId3"/>
          <a:stretch>
            <a:fillRect/>
          </a:stretch>
        </p:blipFill>
        <p:spPr bwMode="gray">
          <a:xfrm>
            <a:off x="2160519" y="5478665"/>
            <a:ext cx="474524" cy="388247"/>
          </a:xfrm>
          <a:prstGeom prst="rect">
            <a:avLst/>
          </a:prstGeom>
          <a:noFill/>
        </p:spPr>
      </p:pic>
      <p:pic>
        <p:nvPicPr>
          <p:cNvPr id="63" name="Picture 12" descr="E:\2016.01\1.12 扁平化图标\蓝色\AR-蓝色最新-40.png">
            <a:extLst>
              <a:ext uri="{FF2B5EF4-FFF2-40B4-BE49-F238E27FC236}">
                <a16:creationId xmlns="" xmlns:a16="http://schemas.microsoft.com/office/drawing/2014/main" id="{C02B7D70-8836-4FD4-96E6-DD6B64DBD8E0}"/>
              </a:ext>
            </a:extLst>
          </p:cNvPr>
          <p:cNvPicPr>
            <a:picLocks noChangeAspect="1" noChangeArrowheads="1"/>
          </p:cNvPicPr>
          <p:nvPr/>
        </p:nvPicPr>
        <p:blipFill>
          <a:blip r:embed="rId3"/>
          <a:stretch>
            <a:fillRect/>
          </a:stretch>
        </p:blipFill>
        <p:spPr bwMode="gray">
          <a:xfrm>
            <a:off x="4867345" y="3590437"/>
            <a:ext cx="474524" cy="388247"/>
          </a:xfrm>
          <a:prstGeom prst="rect">
            <a:avLst/>
          </a:prstGeom>
          <a:noFill/>
        </p:spPr>
      </p:pic>
      <p:pic>
        <p:nvPicPr>
          <p:cNvPr id="64" name="Picture 12" descr="E:\2016.01\1.12 扁平化图标\蓝色\AR-蓝色最新-40.png">
            <a:extLst>
              <a:ext uri="{FF2B5EF4-FFF2-40B4-BE49-F238E27FC236}">
                <a16:creationId xmlns="" xmlns:a16="http://schemas.microsoft.com/office/drawing/2014/main" id="{1BFF8211-CB68-48E4-A234-7D2FDD8DEC49}"/>
              </a:ext>
            </a:extLst>
          </p:cNvPr>
          <p:cNvPicPr>
            <a:picLocks noChangeAspect="1" noChangeArrowheads="1"/>
          </p:cNvPicPr>
          <p:nvPr/>
        </p:nvPicPr>
        <p:blipFill>
          <a:blip r:embed="rId3"/>
          <a:stretch>
            <a:fillRect/>
          </a:stretch>
        </p:blipFill>
        <p:spPr bwMode="gray">
          <a:xfrm>
            <a:off x="4867345" y="5090418"/>
            <a:ext cx="474524" cy="388247"/>
          </a:xfrm>
          <a:prstGeom prst="rect">
            <a:avLst/>
          </a:prstGeom>
          <a:noFill/>
        </p:spPr>
      </p:pic>
      <p:pic>
        <p:nvPicPr>
          <p:cNvPr id="65" name="Picture 12" descr="E:\2016.01\1.12 扁平化图标\蓝色\AR-蓝色最新-40.png">
            <a:extLst>
              <a:ext uri="{FF2B5EF4-FFF2-40B4-BE49-F238E27FC236}">
                <a16:creationId xmlns="" xmlns:a16="http://schemas.microsoft.com/office/drawing/2014/main" id="{7091E08B-43C9-44DE-94F0-55B977924538}"/>
              </a:ext>
            </a:extLst>
          </p:cNvPr>
          <p:cNvPicPr>
            <a:picLocks noChangeAspect="1" noChangeArrowheads="1"/>
          </p:cNvPicPr>
          <p:nvPr/>
        </p:nvPicPr>
        <p:blipFill>
          <a:blip r:embed="rId3"/>
          <a:stretch>
            <a:fillRect/>
          </a:stretch>
        </p:blipFill>
        <p:spPr bwMode="gray">
          <a:xfrm>
            <a:off x="6172270" y="3590436"/>
            <a:ext cx="474524" cy="388247"/>
          </a:xfrm>
          <a:prstGeom prst="rect">
            <a:avLst/>
          </a:prstGeom>
          <a:noFill/>
        </p:spPr>
      </p:pic>
      <p:pic>
        <p:nvPicPr>
          <p:cNvPr id="66" name="Picture 12" descr="E:\2016.01\1.12 扁平化图标\蓝色\AR-蓝色最新-40.png">
            <a:extLst>
              <a:ext uri="{FF2B5EF4-FFF2-40B4-BE49-F238E27FC236}">
                <a16:creationId xmlns="" xmlns:a16="http://schemas.microsoft.com/office/drawing/2014/main" id="{B7BC89B7-715E-49B8-9CFF-58F0D46E646B}"/>
              </a:ext>
            </a:extLst>
          </p:cNvPr>
          <p:cNvPicPr>
            <a:picLocks noChangeAspect="1" noChangeArrowheads="1"/>
          </p:cNvPicPr>
          <p:nvPr/>
        </p:nvPicPr>
        <p:blipFill>
          <a:blip r:embed="rId3"/>
          <a:stretch>
            <a:fillRect/>
          </a:stretch>
        </p:blipFill>
        <p:spPr bwMode="gray">
          <a:xfrm>
            <a:off x="6172270" y="5090417"/>
            <a:ext cx="474524" cy="388247"/>
          </a:xfrm>
          <a:prstGeom prst="rect">
            <a:avLst/>
          </a:prstGeom>
          <a:noFill/>
        </p:spPr>
      </p:pic>
      <p:pic>
        <p:nvPicPr>
          <p:cNvPr id="67" name="Picture 12" descr="E:\2016.01\1.12 扁平化图标\蓝色\AR-蓝色最新-40.png">
            <a:extLst>
              <a:ext uri="{FF2B5EF4-FFF2-40B4-BE49-F238E27FC236}">
                <a16:creationId xmlns="" xmlns:a16="http://schemas.microsoft.com/office/drawing/2014/main" id="{B99AF664-9086-435F-A223-07AE33D443AB}"/>
              </a:ext>
            </a:extLst>
          </p:cNvPr>
          <p:cNvPicPr>
            <a:picLocks noChangeAspect="1" noChangeArrowheads="1"/>
          </p:cNvPicPr>
          <p:nvPr/>
        </p:nvPicPr>
        <p:blipFill>
          <a:blip r:embed="rId3"/>
          <a:stretch>
            <a:fillRect/>
          </a:stretch>
        </p:blipFill>
        <p:spPr bwMode="gray">
          <a:xfrm>
            <a:off x="8761344" y="4377151"/>
            <a:ext cx="474524" cy="388247"/>
          </a:xfrm>
          <a:prstGeom prst="rect">
            <a:avLst/>
          </a:prstGeom>
          <a:noFill/>
        </p:spPr>
      </p:pic>
      <p:pic>
        <p:nvPicPr>
          <p:cNvPr id="68" name="Picture 12" descr="E:\2016.01\1.12 扁平化图标\蓝色\AR-蓝色最新-40.png">
            <a:extLst>
              <a:ext uri="{FF2B5EF4-FFF2-40B4-BE49-F238E27FC236}">
                <a16:creationId xmlns="" xmlns:a16="http://schemas.microsoft.com/office/drawing/2014/main" id="{AB065F4E-10BA-49B7-87E3-81818327F0B5}"/>
              </a:ext>
            </a:extLst>
          </p:cNvPr>
          <p:cNvPicPr>
            <a:picLocks noChangeAspect="1" noChangeArrowheads="1"/>
          </p:cNvPicPr>
          <p:nvPr/>
        </p:nvPicPr>
        <p:blipFill>
          <a:blip r:embed="rId3"/>
          <a:stretch>
            <a:fillRect/>
          </a:stretch>
        </p:blipFill>
        <p:spPr bwMode="gray">
          <a:xfrm>
            <a:off x="9762974" y="4377151"/>
            <a:ext cx="474524" cy="388247"/>
          </a:xfrm>
          <a:prstGeom prst="rect">
            <a:avLst/>
          </a:prstGeom>
          <a:noFill/>
        </p:spPr>
      </p:pic>
      <p:sp>
        <p:nvSpPr>
          <p:cNvPr id="69" name="Freeform 159">
            <a:extLst>
              <a:ext uri="{FF2B5EF4-FFF2-40B4-BE49-F238E27FC236}">
                <a16:creationId xmlns="" xmlns:a16="http://schemas.microsoft.com/office/drawing/2014/main" id="{D3DC748E-F55E-4330-A5D1-D8D25B0C9FD2}"/>
              </a:ext>
            </a:extLst>
          </p:cNvPr>
          <p:cNvSpPr/>
          <p:nvPr/>
        </p:nvSpPr>
        <p:spPr bwMode="gray">
          <a:xfrm flipH="1">
            <a:off x="3185129" y="3447446"/>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endParaRPr lang="en-US" altLang="zh-CN" sz="1200" kern="0" dirty="0">
              <a:solidFill>
                <a:srgbClr val="000000"/>
              </a:solidFill>
            </a:endParaRPr>
          </a:p>
        </p:txBody>
      </p:sp>
      <p:sp>
        <p:nvSpPr>
          <p:cNvPr id="70" name="Freeform 159">
            <a:extLst>
              <a:ext uri="{FF2B5EF4-FFF2-40B4-BE49-F238E27FC236}">
                <a16:creationId xmlns="" xmlns:a16="http://schemas.microsoft.com/office/drawing/2014/main" id="{DF333450-5581-4655-B017-5CB3F559F674}"/>
              </a:ext>
            </a:extLst>
          </p:cNvPr>
          <p:cNvSpPr/>
          <p:nvPr/>
        </p:nvSpPr>
        <p:spPr bwMode="gray">
          <a:xfrm flipH="1">
            <a:off x="3185129" y="4943579"/>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56C4D2"/>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altLang="zh-CN" sz="1200" kern="0" dirty="0">
                <a:solidFill>
                  <a:srgbClr val="000000"/>
                </a:solidFill>
              </a:rPr>
              <a:t>Internet</a:t>
            </a:r>
          </a:p>
        </p:txBody>
      </p:sp>
      <p:sp>
        <p:nvSpPr>
          <p:cNvPr id="71" name="Freeform 159">
            <a:extLst>
              <a:ext uri="{FF2B5EF4-FFF2-40B4-BE49-F238E27FC236}">
                <a16:creationId xmlns="" xmlns:a16="http://schemas.microsoft.com/office/drawing/2014/main" id="{0E9EE870-04EC-433A-85B0-0032824FD8A6}"/>
              </a:ext>
            </a:extLst>
          </p:cNvPr>
          <p:cNvSpPr/>
          <p:nvPr/>
        </p:nvSpPr>
        <p:spPr bwMode="gray">
          <a:xfrm flipH="1">
            <a:off x="6974728" y="4080342"/>
            <a:ext cx="1369825" cy="71604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altLang="zh-CN" sz="1200" kern="0" dirty="0">
                <a:solidFill>
                  <a:srgbClr val="000000"/>
                </a:solidFill>
              </a:rPr>
              <a:t>MPLS</a:t>
            </a:r>
          </a:p>
        </p:txBody>
      </p:sp>
      <p:cxnSp>
        <p:nvCxnSpPr>
          <p:cNvPr id="72" name="直接连接符 37">
            <a:extLst>
              <a:ext uri="{FF2B5EF4-FFF2-40B4-BE49-F238E27FC236}">
                <a16:creationId xmlns="" xmlns:a16="http://schemas.microsoft.com/office/drawing/2014/main" id="{121114A6-2EEA-4AE4-A472-4F24FBD11A71}"/>
              </a:ext>
            </a:extLst>
          </p:cNvPr>
          <p:cNvCxnSpPr>
            <a:stCxn id="61" idx="3"/>
            <a:endCxn id="69" idx="21"/>
          </p:cNvCxnSpPr>
          <p:nvPr/>
        </p:nvCxnSpPr>
        <p:spPr bwMode="gray">
          <a:xfrm>
            <a:off x="2635043" y="3243914"/>
            <a:ext cx="550086" cy="551967"/>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6" name="直接连接符 37">
            <a:extLst>
              <a:ext uri="{FF2B5EF4-FFF2-40B4-BE49-F238E27FC236}">
                <a16:creationId xmlns="" xmlns:a16="http://schemas.microsoft.com/office/drawing/2014/main" id="{F2E2A77B-FDF1-4D50-AC21-A9A67CCA6A06}"/>
              </a:ext>
            </a:extLst>
          </p:cNvPr>
          <p:cNvCxnSpPr>
            <a:stCxn id="62" idx="3"/>
            <a:endCxn id="70" idx="21"/>
          </p:cNvCxnSpPr>
          <p:nvPr/>
        </p:nvCxnSpPr>
        <p:spPr bwMode="gray">
          <a:xfrm flipV="1">
            <a:off x="2635043" y="5292014"/>
            <a:ext cx="550086" cy="380775"/>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2" name="直接连接符 37">
            <a:extLst>
              <a:ext uri="{FF2B5EF4-FFF2-40B4-BE49-F238E27FC236}">
                <a16:creationId xmlns="" xmlns:a16="http://schemas.microsoft.com/office/drawing/2014/main" id="{35CEBBC1-5F60-4E7B-A347-60CAD357AED4}"/>
              </a:ext>
            </a:extLst>
          </p:cNvPr>
          <p:cNvCxnSpPr>
            <a:stCxn id="63" idx="1"/>
            <a:endCxn id="69" idx="8"/>
          </p:cNvCxnSpPr>
          <p:nvPr/>
        </p:nvCxnSpPr>
        <p:spPr bwMode="gray">
          <a:xfrm flipH="1">
            <a:off x="4135881" y="3784561"/>
            <a:ext cx="731464" cy="2274"/>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6" name="直接连接符 37">
            <a:extLst>
              <a:ext uri="{FF2B5EF4-FFF2-40B4-BE49-F238E27FC236}">
                <a16:creationId xmlns="" xmlns:a16="http://schemas.microsoft.com/office/drawing/2014/main" id="{1ABEED8B-2DDD-46A2-819D-E4300363A2C4}"/>
              </a:ext>
            </a:extLst>
          </p:cNvPr>
          <p:cNvCxnSpPr>
            <a:stCxn id="64" idx="1"/>
            <a:endCxn id="70" idx="8"/>
          </p:cNvCxnSpPr>
          <p:nvPr/>
        </p:nvCxnSpPr>
        <p:spPr bwMode="gray">
          <a:xfrm flipH="1" flipV="1">
            <a:off x="4135881" y="5282968"/>
            <a:ext cx="731464" cy="1574"/>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8" name="直接连接符 37">
            <a:extLst>
              <a:ext uri="{FF2B5EF4-FFF2-40B4-BE49-F238E27FC236}">
                <a16:creationId xmlns="" xmlns:a16="http://schemas.microsoft.com/office/drawing/2014/main" id="{B26E799A-2ECF-435A-93B1-4EFDE9EFE6A4}"/>
              </a:ext>
            </a:extLst>
          </p:cNvPr>
          <p:cNvCxnSpPr>
            <a:stCxn id="61" idx="3"/>
            <a:endCxn id="70" idx="21"/>
          </p:cNvCxnSpPr>
          <p:nvPr/>
        </p:nvCxnSpPr>
        <p:spPr bwMode="gray">
          <a:xfrm>
            <a:off x="2635043" y="3243914"/>
            <a:ext cx="550086" cy="2048100"/>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3" name="直接连接符 37">
            <a:extLst>
              <a:ext uri="{FF2B5EF4-FFF2-40B4-BE49-F238E27FC236}">
                <a16:creationId xmlns="" xmlns:a16="http://schemas.microsoft.com/office/drawing/2014/main" id="{DE3B2949-C9CB-46E8-BD84-DE587864117C}"/>
              </a:ext>
            </a:extLst>
          </p:cNvPr>
          <p:cNvCxnSpPr>
            <a:stCxn id="62" idx="3"/>
            <a:endCxn id="69" idx="21"/>
          </p:cNvCxnSpPr>
          <p:nvPr/>
        </p:nvCxnSpPr>
        <p:spPr bwMode="gray">
          <a:xfrm flipV="1">
            <a:off x="2635043" y="3795881"/>
            <a:ext cx="550086" cy="1876908"/>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6" name="直接连接符 37">
            <a:extLst>
              <a:ext uri="{FF2B5EF4-FFF2-40B4-BE49-F238E27FC236}">
                <a16:creationId xmlns="" xmlns:a16="http://schemas.microsoft.com/office/drawing/2014/main" id="{9782A742-1580-4B27-A92A-6DF562E282F9}"/>
              </a:ext>
            </a:extLst>
          </p:cNvPr>
          <p:cNvCxnSpPr>
            <a:stCxn id="65" idx="1"/>
            <a:endCxn id="63" idx="3"/>
          </p:cNvCxnSpPr>
          <p:nvPr/>
        </p:nvCxnSpPr>
        <p:spPr bwMode="gray">
          <a:xfrm flipH="1">
            <a:off x="5341869" y="3784560"/>
            <a:ext cx="830401" cy="1"/>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9" name="直接连接符 37">
            <a:extLst>
              <a:ext uri="{FF2B5EF4-FFF2-40B4-BE49-F238E27FC236}">
                <a16:creationId xmlns="" xmlns:a16="http://schemas.microsoft.com/office/drawing/2014/main" id="{ED268B11-4422-4A34-A345-A6CCAAEF3E38}"/>
              </a:ext>
            </a:extLst>
          </p:cNvPr>
          <p:cNvCxnSpPr>
            <a:stCxn id="66" idx="1"/>
            <a:endCxn id="64" idx="3"/>
          </p:cNvCxnSpPr>
          <p:nvPr/>
        </p:nvCxnSpPr>
        <p:spPr bwMode="gray">
          <a:xfrm flipH="1">
            <a:off x="5341869" y="5284541"/>
            <a:ext cx="830401" cy="1"/>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2" name="直接连接符 37">
            <a:extLst>
              <a:ext uri="{FF2B5EF4-FFF2-40B4-BE49-F238E27FC236}">
                <a16:creationId xmlns="" xmlns:a16="http://schemas.microsoft.com/office/drawing/2014/main" id="{2DB8B6B6-062B-4DBB-96F7-5DF8956F72BC}"/>
              </a:ext>
            </a:extLst>
          </p:cNvPr>
          <p:cNvCxnSpPr>
            <a:stCxn id="64" idx="1"/>
            <a:endCxn id="69" idx="8"/>
          </p:cNvCxnSpPr>
          <p:nvPr/>
        </p:nvCxnSpPr>
        <p:spPr bwMode="gray">
          <a:xfrm flipH="1" flipV="1">
            <a:off x="4135881" y="3786835"/>
            <a:ext cx="731464" cy="1497707"/>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5" name="直接连接符 37">
            <a:extLst>
              <a:ext uri="{FF2B5EF4-FFF2-40B4-BE49-F238E27FC236}">
                <a16:creationId xmlns="" xmlns:a16="http://schemas.microsoft.com/office/drawing/2014/main" id="{665A34FB-7915-4FFE-AD39-8FFF0ED51803}"/>
              </a:ext>
            </a:extLst>
          </p:cNvPr>
          <p:cNvCxnSpPr>
            <a:stCxn id="70" idx="8"/>
            <a:endCxn id="63" idx="1"/>
          </p:cNvCxnSpPr>
          <p:nvPr/>
        </p:nvCxnSpPr>
        <p:spPr bwMode="gray">
          <a:xfrm flipV="1">
            <a:off x="4135881" y="3784561"/>
            <a:ext cx="731464" cy="1498407"/>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6" name="直接连接符 37">
            <a:extLst>
              <a:ext uri="{FF2B5EF4-FFF2-40B4-BE49-F238E27FC236}">
                <a16:creationId xmlns="" xmlns:a16="http://schemas.microsoft.com/office/drawing/2014/main" id="{0025C34C-9D9A-48A5-ACED-DE33C3650E8A}"/>
              </a:ext>
            </a:extLst>
          </p:cNvPr>
          <p:cNvCxnSpPr>
            <a:stCxn id="65" idx="3"/>
            <a:endCxn id="71" idx="24"/>
          </p:cNvCxnSpPr>
          <p:nvPr/>
        </p:nvCxnSpPr>
        <p:spPr bwMode="gray">
          <a:xfrm>
            <a:off x="6646794" y="3784560"/>
            <a:ext cx="532821" cy="568940"/>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7" name="直接连接符 37">
            <a:extLst>
              <a:ext uri="{FF2B5EF4-FFF2-40B4-BE49-F238E27FC236}">
                <a16:creationId xmlns="" xmlns:a16="http://schemas.microsoft.com/office/drawing/2014/main" id="{EC68C945-64DB-41F6-ABD4-3E4513F4A65E}"/>
              </a:ext>
            </a:extLst>
          </p:cNvPr>
          <p:cNvCxnSpPr>
            <a:stCxn id="66" idx="3"/>
            <a:endCxn id="71" idx="18"/>
          </p:cNvCxnSpPr>
          <p:nvPr/>
        </p:nvCxnSpPr>
        <p:spPr bwMode="gray">
          <a:xfrm flipV="1">
            <a:off x="6646794" y="4796390"/>
            <a:ext cx="526635" cy="488151"/>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0" name="直接连接符 37">
            <a:extLst>
              <a:ext uri="{FF2B5EF4-FFF2-40B4-BE49-F238E27FC236}">
                <a16:creationId xmlns="" xmlns:a16="http://schemas.microsoft.com/office/drawing/2014/main" id="{CA90E62E-E1C9-41D9-8358-FC5C82BE7369}"/>
              </a:ext>
            </a:extLst>
          </p:cNvPr>
          <p:cNvCxnSpPr>
            <a:stCxn id="67" idx="1"/>
            <a:endCxn id="71" idx="8"/>
          </p:cNvCxnSpPr>
          <p:nvPr/>
        </p:nvCxnSpPr>
        <p:spPr bwMode="gray">
          <a:xfrm flipH="1" flipV="1">
            <a:off x="8344553" y="4569328"/>
            <a:ext cx="416791" cy="1947"/>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1" name="直接连接符 37">
            <a:extLst>
              <a:ext uri="{FF2B5EF4-FFF2-40B4-BE49-F238E27FC236}">
                <a16:creationId xmlns="" xmlns:a16="http://schemas.microsoft.com/office/drawing/2014/main" id="{40D4E143-81A0-46B7-A9A7-059EDEAD0044}"/>
              </a:ext>
            </a:extLst>
          </p:cNvPr>
          <p:cNvCxnSpPr>
            <a:stCxn id="68" idx="1"/>
            <a:endCxn id="67" idx="3"/>
          </p:cNvCxnSpPr>
          <p:nvPr/>
        </p:nvCxnSpPr>
        <p:spPr bwMode="gray">
          <a:xfrm flipH="1">
            <a:off x="9235868" y="4571275"/>
            <a:ext cx="527106" cy="0"/>
          </a:xfrm>
          <a:prstGeom prst="line">
            <a:avLst/>
          </a:prstGeom>
          <a:noFill/>
          <a:ln w="19050"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5" name="文本框 26">
            <a:extLst>
              <a:ext uri="{FF2B5EF4-FFF2-40B4-BE49-F238E27FC236}">
                <a16:creationId xmlns="" xmlns:a16="http://schemas.microsoft.com/office/drawing/2014/main" id="{64D819BD-AC5E-407B-A876-94CCF0D4014F}"/>
              </a:ext>
            </a:extLst>
          </p:cNvPr>
          <p:cNvSpPr txBox="1"/>
          <p:nvPr/>
        </p:nvSpPr>
        <p:spPr bwMode="gray">
          <a:xfrm>
            <a:off x="2090532" y="5233976"/>
            <a:ext cx="609476"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EDGE</a:t>
            </a:r>
          </a:p>
        </p:txBody>
      </p:sp>
      <p:sp>
        <p:nvSpPr>
          <p:cNvPr id="136" name="文本框 26">
            <a:extLst>
              <a:ext uri="{FF2B5EF4-FFF2-40B4-BE49-F238E27FC236}">
                <a16:creationId xmlns="" xmlns:a16="http://schemas.microsoft.com/office/drawing/2014/main" id="{042A45B8-5491-42D0-8016-1773668D91D2}"/>
              </a:ext>
            </a:extLst>
          </p:cNvPr>
          <p:cNvSpPr txBox="1"/>
          <p:nvPr/>
        </p:nvSpPr>
        <p:spPr bwMode="gray">
          <a:xfrm>
            <a:off x="2040742" y="2815675"/>
            <a:ext cx="699112"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EDGE</a:t>
            </a:r>
          </a:p>
        </p:txBody>
      </p:sp>
      <p:sp>
        <p:nvSpPr>
          <p:cNvPr id="137" name="文本框 26">
            <a:extLst>
              <a:ext uri="{FF2B5EF4-FFF2-40B4-BE49-F238E27FC236}">
                <a16:creationId xmlns="" xmlns:a16="http://schemas.microsoft.com/office/drawing/2014/main" id="{9C12160A-0BA7-421D-A303-6803F71ACD81}"/>
              </a:ext>
            </a:extLst>
          </p:cNvPr>
          <p:cNvSpPr txBox="1"/>
          <p:nvPr/>
        </p:nvSpPr>
        <p:spPr bwMode="gray">
          <a:xfrm>
            <a:off x="4761654" y="3155799"/>
            <a:ext cx="685905" cy="461665"/>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Active IWG</a:t>
            </a:r>
          </a:p>
        </p:txBody>
      </p:sp>
      <p:sp>
        <p:nvSpPr>
          <p:cNvPr id="138" name="文本框 26">
            <a:extLst>
              <a:ext uri="{FF2B5EF4-FFF2-40B4-BE49-F238E27FC236}">
                <a16:creationId xmlns="" xmlns:a16="http://schemas.microsoft.com/office/drawing/2014/main" id="{E4808211-8FE3-402C-82D4-C895355055F6}"/>
              </a:ext>
            </a:extLst>
          </p:cNvPr>
          <p:cNvSpPr txBox="1"/>
          <p:nvPr/>
        </p:nvSpPr>
        <p:spPr bwMode="gray">
          <a:xfrm>
            <a:off x="4739693" y="4650017"/>
            <a:ext cx="786572" cy="461665"/>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Standby IWG</a:t>
            </a:r>
          </a:p>
        </p:txBody>
      </p:sp>
      <p:sp>
        <p:nvSpPr>
          <p:cNvPr id="139" name="文本框 26">
            <a:extLst>
              <a:ext uri="{FF2B5EF4-FFF2-40B4-BE49-F238E27FC236}">
                <a16:creationId xmlns="" xmlns:a16="http://schemas.microsoft.com/office/drawing/2014/main" id="{B4B5CA27-DCA1-4BBD-BF28-5C74084A1E67}"/>
              </a:ext>
            </a:extLst>
          </p:cNvPr>
          <p:cNvSpPr txBox="1"/>
          <p:nvPr/>
        </p:nvSpPr>
        <p:spPr bwMode="gray">
          <a:xfrm>
            <a:off x="6030332" y="3331458"/>
            <a:ext cx="783167"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ASBR-PE</a:t>
            </a:r>
          </a:p>
        </p:txBody>
      </p:sp>
      <p:sp>
        <p:nvSpPr>
          <p:cNvPr id="140" name="文本框 26">
            <a:extLst>
              <a:ext uri="{FF2B5EF4-FFF2-40B4-BE49-F238E27FC236}">
                <a16:creationId xmlns="" xmlns:a16="http://schemas.microsoft.com/office/drawing/2014/main" id="{5AE5B741-70AF-47DC-BB3A-57795C7A724B}"/>
              </a:ext>
            </a:extLst>
          </p:cNvPr>
          <p:cNvSpPr txBox="1"/>
          <p:nvPr/>
        </p:nvSpPr>
        <p:spPr bwMode="gray">
          <a:xfrm>
            <a:off x="6030332" y="4840150"/>
            <a:ext cx="783167"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ASBR-PE</a:t>
            </a:r>
          </a:p>
        </p:txBody>
      </p:sp>
      <p:sp>
        <p:nvSpPr>
          <p:cNvPr id="141" name="文本框 26">
            <a:extLst>
              <a:ext uri="{FF2B5EF4-FFF2-40B4-BE49-F238E27FC236}">
                <a16:creationId xmlns="" xmlns:a16="http://schemas.microsoft.com/office/drawing/2014/main" id="{C2587B8C-5606-4EC0-976E-5AD70D50CE5E}"/>
              </a:ext>
            </a:extLst>
          </p:cNvPr>
          <p:cNvSpPr txBox="1"/>
          <p:nvPr/>
        </p:nvSpPr>
        <p:spPr bwMode="gray">
          <a:xfrm>
            <a:off x="8655653" y="4124351"/>
            <a:ext cx="685905"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PE</a:t>
            </a:r>
          </a:p>
        </p:txBody>
      </p:sp>
      <p:sp>
        <p:nvSpPr>
          <p:cNvPr id="142" name="文本框 26">
            <a:extLst>
              <a:ext uri="{FF2B5EF4-FFF2-40B4-BE49-F238E27FC236}">
                <a16:creationId xmlns="" xmlns:a16="http://schemas.microsoft.com/office/drawing/2014/main" id="{8D7A71DF-4A68-4471-8346-EAA921728649}"/>
              </a:ext>
            </a:extLst>
          </p:cNvPr>
          <p:cNvSpPr txBox="1"/>
          <p:nvPr/>
        </p:nvSpPr>
        <p:spPr bwMode="gray">
          <a:xfrm>
            <a:off x="9733201" y="4120016"/>
            <a:ext cx="474998"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CE</a:t>
            </a:r>
          </a:p>
        </p:txBody>
      </p:sp>
      <p:sp>
        <p:nvSpPr>
          <p:cNvPr id="143" name="Rectangle: Rounded Corners 142">
            <a:extLst>
              <a:ext uri="{FF2B5EF4-FFF2-40B4-BE49-F238E27FC236}">
                <a16:creationId xmlns="" xmlns:a16="http://schemas.microsoft.com/office/drawing/2014/main" id="{BE87498E-B759-4DCE-A6B5-6E503FF5BA80}"/>
              </a:ext>
            </a:extLst>
          </p:cNvPr>
          <p:cNvSpPr/>
          <p:nvPr/>
        </p:nvSpPr>
        <p:spPr bwMode="gray">
          <a:xfrm>
            <a:off x="871411" y="2664688"/>
            <a:ext cx="4798991" cy="3370820"/>
          </a:xfrm>
          <a:prstGeom prst="roundRect">
            <a:avLst>
              <a:gd name="adj" fmla="val 3326"/>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bodyPr>
          <a:lstStyle/>
          <a:p>
            <a:pPr algn="ctr" fontAlgn="ctr"/>
            <a:endParaRPr lang="en-US" sz="1200" dirty="0">
              <a:solidFill>
                <a:prstClr val="black"/>
              </a:solidFill>
              <a:latin typeface="Huawei Sans" panose="020C0503030203020204" pitchFamily="34" charset="0"/>
              <a:sym typeface="Huawei Sans" panose="020C0503030203020204" pitchFamily="34" charset="0"/>
            </a:endParaRPr>
          </a:p>
        </p:txBody>
      </p:sp>
      <p:sp>
        <p:nvSpPr>
          <p:cNvPr id="144" name="Rectangle: Rounded Corners 143">
            <a:extLst>
              <a:ext uri="{FF2B5EF4-FFF2-40B4-BE49-F238E27FC236}">
                <a16:creationId xmlns="" xmlns:a16="http://schemas.microsoft.com/office/drawing/2014/main" id="{9D1E8029-638F-429A-984A-60347D0FDABD}"/>
              </a:ext>
            </a:extLst>
          </p:cNvPr>
          <p:cNvSpPr/>
          <p:nvPr/>
        </p:nvSpPr>
        <p:spPr bwMode="gray">
          <a:xfrm>
            <a:off x="5968156" y="2645637"/>
            <a:ext cx="5176587" cy="3389871"/>
          </a:xfrm>
          <a:prstGeom prst="roundRect">
            <a:avLst>
              <a:gd name="adj" fmla="val 3326"/>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bodyPr>
          <a:lstStyle/>
          <a:p>
            <a:pPr algn="ctr" fontAlgn="ctr"/>
            <a:endParaRPr lang="en-US" sz="1200" dirty="0">
              <a:solidFill>
                <a:prstClr val="black"/>
              </a:solidFill>
              <a:latin typeface="Huawei Sans" panose="020C0503030203020204" pitchFamily="34" charset="0"/>
              <a:sym typeface="Huawei Sans" panose="020C0503030203020204" pitchFamily="34" charset="0"/>
            </a:endParaRPr>
          </a:p>
        </p:txBody>
      </p:sp>
      <p:sp>
        <p:nvSpPr>
          <p:cNvPr id="145" name="TextBox 144">
            <a:extLst>
              <a:ext uri="{FF2B5EF4-FFF2-40B4-BE49-F238E27FC236}">
                <a16:creationId xmlns="" xmlns:a16="http://schemas.microsoft.com/office/drawing/2014/main" id="{24205926-A153-4483-85C6-AEB4C24D5E5E}"/>
              </a:ext>
            </a:extLst>
          </p:cNvPr>
          <p:cNvSpPr txBox="1"/>
          <p:nvPr/>
        </p:nvSpPr>
        <p:spPr bwMode="gray">
          <a:xfrm>
            <a:off x="9727062" y="2657434"/>
            <a:ext cx="1287532"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Legacy network</a:t>
            </a:r>
          </a:p>
        </p:txBody>
      </p:sp>
      <p:sp>
        <p:nvSpPr>
          <p:cNvPr id="146" name="TextBox 145">
            <a:extLst>
              <a:ext uri="{FF2B5EF4-FFF2-40B4-BE49-F238E27FC236}">
                <a16:creationId xmlns="" xmlns:a16="http://schemas.microsoft.com/office/drawing/2014/main" id="{327EF82E-3DBB-42CF-92D9-27D868DCEE13}"/>
              </a:ext>
            </a:extLst>
          </p:cNvPr>
          <p:cNvSpPr txBox="1"/>
          <p:nvPr/>
        </p:nvSpPr>
        <p:spPr bwMode="gray">
          <a:xfrm>
            <a:off x="4152245" y="2681295"/>
            <a:ext cx="1430200"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SD-WAN network</a:t>
            </a:r>
          </a:p>
        </p:txBody>
      </p:sp>
      <p:sp>
        <p:nvSpPr>
          <p:cNvPr id="78" name="Freeform: Shape 77">
            <a:extLst>
              <a:ext uri="{FF2B5EF4-FFF2-40B4-BE49-F238E27FC236}">
                <a16:creationId xmlns="" xmlns:a16="http://schemas.microsoft.com/office/drawing/2014/main" id="{0D6B80E9-6FB3-4DAE-898E-071A1F8FECD2}"/>
              </a:ext>
            </a:extLst>
          </p:cNvPr>
          <p:cNvSpPr/>
          <p:nvPr/>
        </p:nvSpPr>
        <p:spPr bwMode="gray">
          <a:xfrm>
            <a:off x="2274277" y="3207612"/>
            <a:ext cx="8020050" cy="1276690"/>
          </a:xfrm>
          <a:custGeom>
            <a:avLst/>
            <a:gdLst>
              <a:gd name="connsiteX0" fmla="*/ 0 w 8020050"/>
              <a:gd name="connsiteY0" fmla="*/ 0 h 1276690"/>
              <a:gd name="connsiteX1" fmla="*/ 847725 w 8020050"/>
              <a:gd name="connsiteY1" fmla="*/ 542925 h 1276690"/>
              <a:gd name="connsiteX2" fmla="*/ 3133725 w 8020050"/>
              <a:gd name="connsiteY2" fmla="*/ 542925 h 1276690"/>
              <a:gd name="connsiteX3" fmla="*/ 4381500 w 8020050"/>
              <a:gd name="connsiteY3" fmla="*/ 457200 h 1276690"/>
              <a:gd name="connsiteX4" fmla="*/ 5591175 w 8020050"/>
              <a:gd name="connsiteY4" fmla="*/ 1143000 h 1276690"/>
              <a:gd name="connsiteX5" fmla="*/ 8020050 w 8020050"/>
              <a:gd name="connsiteY5" fmla="*/ 1276350 h 1276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20050" h="1276690">
                <a:moveTo>
                  <a:pt x="0" y="0"/>
                </a:moveTo>
                <a:cubicBezTo>
                  <a:pt x="162719" y="226219"/>
                  <a:pt x="325438" y="452438"/>
                  <a:pt x="847725" y="542925"/>
                </a:cubicBezTo>
                <a:cubicBezTo>
                  <a:pt x="1370012" y="633412"/>
                  <a:pt x="2544763" y="557212"/>
                  <a:pt x="3133725" y="542925"/>
                </a:cubicBezTo>
                <a:cubicBezTo>
                  <a:pt x="3722687" y="528638"/>
                  <a:pt x="3971925" y="357188"/>
                  <a:pt x="4381500" y="457200"/>
                </a:cubicBezTo>
                <a:cubicBezTo>
                  <a:pt x="4791075" y="557212"/>
                  <a:pt x="4984750" y="1006475"/>
                  <a:pt x="5591175" y="1143000"/>
                </a:cubicBezTo>
                <a:cubicBezTo>
                  <a:pt x="6197600" y="1279525"/>
                  <a:pt x="7108825" y="1277937"/>
                  <a:pt x="8020050" y="127635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200" dirty="0">
              <a:solidFill>
                <a:prstClr val="white"/>
              </a:solidFill>
            </a:endParaRPr>
          </a:p>
        </p:txBody>
      </p:sp>
      <p:sp>
        <p:nvSpPr>
          <p:cNvPr id="79" name="Freeform: Shape 78">
            <a:extLst>
              <a:ext uri="{FF2B5EF4-FFF2-40B4-BE49-F238E27FC236}">
                <a16:creationId xmlns="" xmlns:a16="http://schemas.microsoft.com/office/drawing/2014/main" id="{E6753260-068A-4AD9-9870-A5D60E4D79FC}"/>
              </a:ext>
            </a:extLst>
          </p:cNvPr>
          <p:cNvSpPr/>
          <p:nvPr/>
        </p:nvSpPr>
        <p:spPr bwMode="gray">
          <a:xfrm>
            <a:off x="2340952" y="3398112"/>
            <a:ext cx="7991475" cy="1778964"/>
          </a:xfrm>
          <a:custGeom>
            <a:avLst/>
            <a:gdLst>
              <a:gd name="connsiteX0" fmla="*/ 0 w 7991475"/>
              <a:gd name="connsiteY0" fmla="*/ 0 h 1778964"/>
              <a:gd name="connsiteX1" fmla="*/ 1038225 w 7991475"/>
              <a:gd name="connsiteY1" fmla="*/ 800100 h 1778964"/>
              <a:gd name="connsiteX2" fmla="*/ 1895475 w 7991475"/>
              <a:gd name="connsiteY2" fmla="*/ 952500 h 1778964"/>
              <a:gd name="connsiteX3" fmla="*/ 2619375 w 7991475"/>
              <a:gd name="connsiteY3" fmla="*/ 1695450 h 1778964"/>
              <a:gd name="connsiteX4" fmla="*/ 4314825 w 7991475"/>
              <a:gd name="connsiteY4" fmla="*/ 1714500 h 1778964"/>
              <a:gd name="connsiteX5" fmla="*/ 5534025 w 7991475"/>
              <a:gd name="connsiteY5" fmla="*/ 1276350 h 1778964"/>
              <a:gd name="connsiteX6" fmla="*/ 7991475 w 7991475"/>
              <a:gd name="connsiteY6" fmla="*/ 1219200 h 1778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91475" h="1778964">
                <a:moveTo>
                  <a:pt x="0" y="0"/>
                </a:moveTo>
                <a:cubicBezTo>
                  <a:pt x="361156" y="320675"/>
                  <a:pt x="722313" y="641350"/>
                  <a:pt x="1038225" y="800100"/>
                </a:cubicBezTo>
                <a:cubicBezTo>
                  <a:pt x="1354137" y="958850"/>
                  <a:pt x="1631950" y="803275"/>
                  <a:pt x="1895475" y="952500"/>
                </a:cubicBezTo>
                <a:cubicBezTo>
                  <a:pt x="2159000" y="1101725"/>
                  <a:pt x="2216150" y="1568450"/>
                  <a:pt x="2619375" y="1695450"/>
                </a:cubicBezTo>
                <a:cubicBezTo>
                  <a:pt x="3022600" y="1822450"/>
                  <a:pt x="3829050" y="1784350"/>
                  <a:pt x="4314825" y="1714500"/>
                </a:cubicBezTo>
                <a:cubicBezTo>
                  <a:pt x="4800600" y="1644650"/>
                  <a:pt x="4921250" y="1358900"/>
                  <a:pt x="5534025" y="1276350"/>
                </a:cubicBezTo>
                <a:cubicBezTo>
                  <a:pt x="6146800" y="1193800"/>
                  <a:pt x="7069137" y="1206500"/>
                  <a:pt x="7991475" y="1219200"/>
                </a:cubicBezTo>
              </a:path>
            </a:pathLst>
          </a:custGeom>
          <a:noFill/>
          <a:ln w="28575">
            <a:solidFill>
              <a:srgbClr val="E28189"/>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200" dirty="0">
              <a:solidFill>
                <a:prstClr val="white"/>
              </a:solidFill>
            </a:endParaRPr>
          </a:p>
        </p:txBody>
      </p:sp>
      <p:sp>
        <p:nvSpPr>
          <p:cNvPr id="49" name="矩形 48"/>
          <p:cNvSpPr/>
          <p:nvPr/>
        </p:nvSpPr>
        <p:spPr bwMode="gray">
          <a:xfrm>
            <a:off x="1421417" y="5535524"/>
            <a:ext cx="670376" cy="276999"/>
          </a:xfrm>
          <a:prstGeom prst="rect">
            <a:avLst/>
          </a:prstGeom>
        </p:spPr>
        <p:txBody>
          <a:bodyPr wrap="squar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50" name="矩形 49"/>
          <p:cNvSpPr/>
          <p:nvPr/>
        </p:nvSpPr>
        <p:spPr bwMode="gray">
          <a:xfrm>
            <a:off x="1418135" y="3106075"/>
            <a:ext cx="670376" cy="276999"/>
          </a:xfrm>
          <a:prstGeom prst="rect">
            <a:avLst/>
          </a:prstGeom>
        </p:spPr>
        <p:txBody>
          <a:bodyPr wrap="squar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51" name="矩形 50"/>
          <p:cNvSpPr/>
          <p:nvPr/>
        </p:nvSpPr>
        <p:spPr bwMode="gray">
          <a:xfrm>
            <a:off x="10306683" y="4445040"/>
            <a:ext cx="670376" cy="276999"/>
          </a:xfrm>
          <a:prstGeom prst="rect">
            <a:avLst/>
          </a:prstGeom>
        </p:spPr>
        <p:txBody>
          <a:bodyPr wrap="squar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54" name="五边形 2">
            <a:extLst>
              <a:ext uri="{FF2B5EF4-FFF2-40B4-BE49-F238E27FC236}">
                <a16:creationId xmlns="" xmlns:a16="http://schemas.microsoft.com/office/drawing/2014/main" id="{6189DFC1-9A9B-4A45-A1F8-5BD312DE3DF5}"/>
              </a:ext>
            </a:extLst>
          </p:cNvPr>
          <p:cNvSpPr/>
          <p:nvPr/>
        </p:nvSpPr>
        <p:spPr bwMode="gray">
          <a:xfrm>
            <a:off x="6860801" y="36276"/>
            <a:ext cx="1698974" cy="37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altLang="zh-CN" sz="1200" kern="0" dirty="0">
                <a:solidFill>
                  <a:prstClr val="black"/>
                </a:solidFill>
                <a:latin typeface="Huawei Sans" panose="020C0503030203020204" pitchFamily="34" charset="0"/>
                <a:sym typeface="Huawei Sans" panose="020C0503030203020204" pitchFamily="34" charset="0"/>
              </a:rPr>
              <a:t>Hub Site Reliability Design</a:t>
            </a:r>
          </a:p>
        </p:txBody>
      </p:sp>
      <p:sp>
        <p:nvSpPr>
          <p:cNvPr id="55" name="燕尾形 3">
            <a:extLst>
              <a:ext uri="{FF2B5EF4-FFF2-40B4-BE49-F238E27FC236}">
                <a16:creationId xmlns="" xmlns:a16="http://schemas.microsoft.com/office/drawing/2014/main" id="{704FB2C0-51A9-45F5-89FA-96CF25422FBD}"/>
              </a:ext>
            </a:extLst>
          </p:cNvPr>
          <p:cNvSpPr/>
          <p:nvPr/>
        </p:nvSpPr>
        <p:spPr bwMode="gray">
          <a:xfrm>
            <a:off x="10039350" y="36276"/>
            <a:ext cx="1709739" cy="37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altLang="zh-CN" sz="1200" b="1" kern="0" dirty="0">
                <a:solidFill>
                  <a:prstClr val="white"/>
                </a:solidFill>
                <a:latin typeface="Huawei Sans" panose="020C0503030203020204" pitchFamily="34" charset="0"/>
                <a:sym typeface="Huawei Sans" panose="020C0503030203020204" pitchFamily="34" charset="0"/>
              </a:rPr>
              <a:t>IWG Site Reliability Design</a:t>
            </a:r>
            <a:endParaRPr lang="en-US" altLang="zh-CN" sz="2400" b="1" kern="0" dirty="0">
              <a:solidFill>
                <a:prstClr val="white"/>
              </a:solidFill>
              <a:latin typeface="Huawei Sans" panose="020C0503030203020204" pitchFamily="34" charset="0"/>
              <a:sym typeface="Huawei Sans" panose="020C0503030203020204" pitchFamily="34" charset="0"/>
            </a:endParaRPr>
          </a:p>
        </p:txBody>
      </p:sp>
      <p:sp>
        <p:nvSpPr>
          <p:cNvPr id="56" name="燕尾形 3">
            <a:extLst>
              <a:ext uri="{FF2B5EF4-FFF2-40B4-BE49-F238E27FC236}">
                <a16:creationId xmlns="" xmlns:a16="http://schemas.microsoft.com/office/drawing/2014/main" id="{1A804F15-8578-45A9-9F12-887F4ACF9BA4}"/>
              </a:ext>
            </a:extLst>
          </p:cNvPr>
          <p:cNvSpPr/>
          <p:nvPr/>
        </p:nvSpPr>
        <p:spPr bwMode="gray">
          <a:xfrm>
            <a:off x="8413118" y="36276"/>
            <a:ext cx="1772890"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altLang="zh-CN" sz="1200" kern="0" dirty="0">
                <a:solidFill>
                  <a:prstClr val="black"/>
                </a:solidFill>
                <a:latin typeface="Huawei Sans" panose="020C0503030203020204" pitchFamily="34" charset="0"/>
                <a:sym typeface="Huawei Sans" panose="020C0503030203020204" pitchFamily="34" charset="0"/>
              </a:rPr>
              <a:t>RR Site Reliability Design</a:t>
            </a:r>
          </a:p>
        </p:txBody>
      </p:sp>
      <p:sp>
        <p:nvSpPr>
          <p:cNvPr id="5" name="矩形 4"/>
          <p:cNvSpPr/>
          <p:nvPr/>
        </p:nvSpPr>
        <p:spPr bwMode="gray">
          <a:xfrm>
            <a:off x="3373364" y="3512225"/>
            <a:ext cx="575799" cy="276999"/>
          </a:xfrm>
          <a:prstGeom prst="rect">
            <a:avLst/>
          </a:prstGeom>
        </p:spPr>
        <p:txBody>
          <a:bodyPr wrap="none">
            <a:spAutoFit/>
          </a:bodyPr>
          <a:lstStyle/>
          <a:p>
            <a:pPr algn="ctr" fontAlgn="ctr">
              <a:defRPr/>
            </a:pPr>
            <a:r>
              <a:rPr lang="en-US" altLang="zh-CN" sz="1200" kern="0" dirty="0">
                <a:solidFill>
                  <a:srgbClr val="000000"/>
                </a:solidFill>
                <a:latin typeface="Huawei Sans" panose="020C0503030203020204" pitchFamily="34" charset="0"/>
              </a:rPr>
              <a:t>MPLS</a:t>
            </a:r>
          </a:p>
        </p:txBody>
      </p:sp>
    </p:spTree>
    <p:extLst>
      <p:ext uri="{BB962C8B-B14F-4D97-AF65-F5344CB8AC3E}">
        <p14:creationId xmlns:p14="http://schemas.microsoft.com/office/powerpoint/2010/main" val="2261734994"/>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1019175" y="1844675"/>
            <a:ext cx="10153650" cy="4068811"/>
          </a:xfrm>
        </p:spPr>
        <p:txBody>
          <a:bodyPr/>
          <a:lstStyle/>
          <a:p>
            <a:r>
              <a:rPr lang="en-US" altLang="zh-CN" sz="1800" dirty="0">
                <a:solidFill>
                  <a:schemeClr val="bg1">
                    <a:lumMod val="50000"/>
                  </a:schemeClr>
                </a:solidFill>
              </a:rPr>
              <a:t>Development Trends and Challenges Facing Enterprise WAN Interconnection</a:t>
            </a:r>
          </a:p>
          <a:p>
            <a:r>
              <a:rPr lang="en-US" altLang="zh-CN" sz="1800" dirty="0">
                <a:solidFill>
                  <a:schemeClr val="bg1">
                    <a:lumMod val="50000"/>
                  </a:schemeClr>
                </a:solidFill>
              </a:rPr>
              <a:t>Overview of Huawei SD-WAN Solution</a:t>
            </a:r>
          </a:p>
          <a:p>
            <a:r>
              <a:rPr lang="en-US" altLang="zh-CN" sz="1800" dirty="0">
                <a:solidFill>
                  <a:schemeClr val="bg1">
                    <a:lumMod val="50000"/>
                  </a:schemeClr>
                </a:solidFill>
              </a:rPr>
              <a:t>Networking Design for Huawei SD-WAN Solution</a:t>
            </a:r>
          </a:p>
          <a:p>
            <a:r>
              <a:rPr lang="en-US" altLang="zh-CN" sz="1800" dirty="0">
                <a:solidFill>
                  <a:schemeClr val="bg1">
                    <a:lumMod val="50000"/>
                  </a:schemeClr>
                </a:solidFill>
              </a:rPr>
              <a:t>Service Design for Huawei SD-WAN Solution</a:t>
            </a:r>
          </a:p>
          <a:p>
            <a:r>
              <a:rPr lang="en-US" altLang="zh-CN" sz="1800" b="1" dirty="0"/>
              <a:t>Reliability and Security Design for Huawei SD-WAN Solution</a:t>
            </a:r>
          </a:p>
          <a:p>
            <a:pPr lvl="1"/>
            <a:r>
              <a:rPr lang="en-US" altLang="zh-CN" sz="1600" dirty="0">
                <a:solidFill>
                  <a:schemeClr val="bg1">
                    <a:lumMod val="50000"/>
                  </a:schemeClr>
                </a:solidFill>
              </a:rPr>
              <a:t>Reliability and Security Design Overview</a:t>
            </a:r>
          </a:p>
          <a:p>
            <a:pPr lvl="1"/>
            <a:r>
              <a:rPr lang="en-US" altLang="zh-CN" sz="1600" dirty="0">
                <a:solidFill>
                  <a:schemeClr val="bg1">
                    <a:lumMod val="50000"/>
                  </a:schemeClr>
                </a:solidFill>
              </a:rPr>
              <a:t>Site Reliability Design</a:t>
            </a:r>
          </a:p>
          <a:p>
            <a:pPr lvl="1">
              <a:buFont typeface="Wingdings" panose="05000000000000000000" pitchFamily="2" charset="2"/>
              <a:buChar char="§"/>
            </a:pPr>
            <a:r>
              <a:rPr lang="en-US" altLang="zh-CN" sz="1600" dirty="0"/>
              <a:t>Controller Reliability Design</a:t>
            </a:r>
          </a:p>
          <a:p>
            <a:pPr lvl="1"/>
            <a:r>
              <a:rPr lang="en-US" altLang="zh-CN" sz="1600" dirty="0">
                <a:solidFill>
                  <a:schemeClr val="bg1">
                    <a:lumMod val="50000"/>
                  </a:schemeClr>
                </a:solidFill>
              </a:rPr>
              <a:t>Security Design</a:t>
            </a:r>
          </a:p>
        </p:txBody>
      </p:sp>
    </p:spTree>
    <p:extLst>
      <p:ext uri="{BB962C8B-B14F-4D97-AF65-F5344CB8AC3E}">
        <p14:creationId xmlns:p14="http://schemas.microsoft.com/office/powerpoint/2010/main" val="239539040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E7839F9-1E2E-43CB-9DDB-45A4851D4047}"/>
              </a:ext>
            </a:extLst>
          </p:cNvPr>
          <p:cNvSpPr>
            <a:spLocks noGrp="1"/>
          </p:cNvSpPr>
          <p:nvPr>
            <p:ph type="title"/>
          </p:nvPr>
        </p:nvSpPr>
        <p:spPr bwMode="gray"/>
        <p:txBody>
          <a:bodyPr/>
          <a:lstStyle/>
          <a:p>
            <a:r>
              <a:rPr lang="en-US" dirty="0"/>
              <a:t>Overview of Huawei SD-WAN Solution</a:t>
            </a:r>
          </a:p>
        </p:txBody>
      </p:sp>
      <p:pic>
        <p:nvPicPr>
          <p:cNvPr id="554" name="Picture 2" descr="D:\南太\资料\品牌\HC2017\光8528.png"/>
          <p:cNvPicPr>
            <a:picLocks noChangeAspect="1" noChangeArrowheads="1"/>
          </p:cNvPicPr>
          <p:nvPr/>
        </p:nvPicPr>
        <p:blipFill>
          <a:blip r:embed="rId3">
            <a:extLst>
              <a:ext uri="{28A0092B-C50C-407E-A947-70E740481C1C}">
                <a14:useLocalDpi xmlns:a14="http://schemas.microsoft.com/office/drawing/2010/main"/>
              </a:ext>
            </a:extLst>
          </a:blip>
          <a:srcRect l="4577" t="27347" r="7365" b="38942"/>
          <a:stretch>
            <a:fillRect/>
          </a:stretch>
        </p:blipFill>
        <p:spPr bwMode="gray">
          <a:xfrm>
            <a:off x="2286000" y="3466732"/>
            <a:ext cx="6951306" cy="2183363"/>
          </a:xfrm>
          <a:prstGeom prst="rect">
            <a:avLst/>
          </a:prstGeom>
          <a:noFill/>
        </p:spPr>
      </p:pic>
      <p:sp>
        <p:nvSpPr>
          <p:cNvPr id="556" name="椭圆 555"/>
          <p:cNvSpPr/>
          <p:nvPr/>
        </p:nvSpPr>
        <p:spPr bwMode="gray">
          <a:xfrm>
            <a:off x="6611173" y="1209394"/>
            <a:ext cx="539664" cy="539664"/>
          </a:xfrm>
          <a:prstGeom prst="ellipse">
            <a:avLst/>
          </a:prstGeom>
          <a:solidFill>
            <a:srgbClr val="26B7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3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57" name="椭圆 556"/>
          <p:cNvSpPr/>
          <p:nvPr/>
        </p:nvSpPr>
        <p:spPr bwMode="gray">
          <a:xfrm>
            <a:off x="4880390" y="1208287"/>
            <a:ext cx="539664" cy="539664"/>
          </a:xfrm>
          <a:prstGeom prst="ellipse">
            <a:avLst/>
          </a:prstGeom>
          <a:solidFill>
            <a:srgbClr val="26B7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3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58" name="梯形 557"/>
          <p:cNvSpPr/>
          <p:nvPr/>
        </p:nvSpPr>
        <p:spPr bwMode="gray">
          <a:xfrm>
            <a:off x="3755740" y="1758732"/>
            <a:ext cx="4246674" cy="331421"/>
          </a:xfrm>
          <a:prstGeom prst="trapezoid">
            <a:avLst>
              <a:gd name="adj" fmla="val 135325"/>
            </a:avLst>
          </a:prstGeom>
          <a:gradFill flip="none" rotWithShape="1">
            <a:gsLst>
              <a:gs pos="0">
                <a:schemeClr val="bg1"/>
              </a:gs>
              <a:gs pos="100000">
                <a:srgbClr val="94DAE2">
                  <a:alpha val="26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mn-ea"/>
            </a:endParaRPr>
          </a:p>
        </p:txBody>
      </p:sp>
      <p:grpSp>
        <p:nvGrpSpPr>
          <p:cNvPr id="559" name="组合 9"/>
          <p:cNvGrpSpPr/>
          <p:nvPr/>
        </p:nvGrpSpPr>
        <p:grpSpPr bwMode="gray">
          <a:xfrm>
            <a:off x="5035122" y="1310401"/>
            <a:ext cx="230199" cy="335437"/>
            <a:chOff x="4150450" y="1823489"/>
            <a:chExt cx="218702" cy="213640"/>
          </a:xfrm>
          <a:solidFill>
            <a:schemeClr val="bg1"/>
          </a:solidFill>
        </p:grpSpPr>
        <p:sp>
          <p:nvSpPr>
            <p:cNvPr id="722" name="Freeform 35"/>
            <p:cNvSpPr>
              <a:spLocks noEditPoints="1"/>
            </p:cNvSpPr>
            <p:nvPr/>
          </p:nvSpPr>
          <p:spPr bwMode="gray">
            <a:xfrm>
              <a:off x="4186945" y="1890102"/>
              <a:ext cx="153495" cy="9311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p:spPr>
          <p:txBody>
            <a:bodyPr vert="horz" wrap="square" lIns="51399" tIns="25700" rIns="51399" bIns="25700" numCol="1"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defTabSz="1218712" fontAlgn="ctr"/>
              <a:endParaRPr lang="en-US" altLang="zh-CN" sz="3698"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723" name="AutoShape 97"/>
            <p:cNvSpPr/>
            <p:nvPr/>
          </p:nvSpPr>
          <p:spPr bwMode="gray">
            <a:xfrm>
              <a:off x="4150450" y="1823489"/>
              <a:ext cx="218702" cy="2136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p:spPr>
          <p:txBody>
            <a:bodyPr lIns="10709" tIns="10709" rIns="10709" bIns="10709"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algn="ctr" defTabSz="171290" fontAlgn="ctr" hangingPunct="0"/>
              <a:endParaRPr lang="en-US" sz="3198" dirty="0">
                <a:solidFill>
                  <a:prstClr val="white"/>
                </a:solidFill>
                <a:effectLst>
                  <a:outerShdw blurRad="38100" dist="38100" dir="2700000" algn="tl">
                    <a:srgbClr val="000000"/>
                  </a:outerShdw>
                </a:effectLst>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724" name="AutoShape 98"/>
            <p:cNvSpPr/>
            <p:nvPr/>
          </p:nvSpPr>
          <p:spPr bwMode="gray">
            <a:xfrm>
              <a:off x="4239672" y="1849890"/>
              <a:ext cx="40258" cy="65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0709" tIns="10709" rIns="10709" bIns="10709"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algn="ctr" defTabSz="171290" fontAlgn="ctr" hangingPunct="0"/>
              <a:endParaRPr lang="en-US" sz="3198" dirty="0">
                <a:solidFill>
                  <a:prstClr val="white"/>
                </a:solidFill>
                <a:effectLst>
                  <a:outerShdw blurRad="38100" dist="38100" dir="2700000" algn="tl">
                    <a:srgbClr val="000000"/>
                  </a:outerShdw>
                </a:effectLst>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725" name="AutoShape 99"/>
            <p:cNvSpPr/>
            <p:nvPr/>
          </p:nvSpPr>
          <p:spPr bwMode="gray">
            <a:xfrm>
              <a:off x="4250009" y="2016865"/>
              <a:ext cx="19584" cy="65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0709" tIns="10709" rIns="10709" bIns="10709"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algn="ctr" defTabSz="171290" fontAlgn="ctr" hangingPunct="0"/>
              <a:endParaRPr lang="en-US" sz="3198" dirty="0">
                <a:solidFill>
                  <a:prstClr val="white"/>
                </a:solidFill>
                <a:effectLst>
                  <a:outerShdw blurRad="38100" dist="38100" dir="2700000" algn="tl">
                    <a:srgbClr val="000000"/>
                  </a:outerShdw>
                </a:effectLst>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grpSp>
      <p:sp>
        <p:nvSpPr>
          <p:cNvPr id="560" name="1680508374"/>
          <p:cNvSpPr txBox="1">
            <a:spLocks noChangeArrowheads="1"/>
          </p:cNvSpPr>
          <p:nvPr/>
        </p:nvSpPr>
        <p:spPr bwMode="gray">
          <a:xfrm>
            <a:off x="4385514" y="1826350"/>
            <a:ext cx="1549080" cy="184666"/>
          </a:xfrm>
          <a:prstGeom prst="rect">
            <a:avLst/>
          </a:prstGeom>
          <a:noFill/>
          <a:ln w="9525">
            <a:noFill/>
            <a:miter lim="800000"/>
          </a:ln>
        </p:spPr>
        <p:txBody>
          <a:bodyPr wrap="square" lIns="0" tIns="0" rIns="0" bIns="0" anchor="ctr">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algn="ctr" defTabSz="1218712" fontAlgn="ctr">
              <a:buSzTx/>
            </a:pPr>
            <a:r>
              <a:rPr lang="en-US" sz="1200" dirty="0">
                <a:latin typeface="Huawei Sans" panose="020C0503030203020204" pitchFamily="34" charset="0"/>
              </a:rPr>
              <a:t>Cloud applications</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grpSp>
        <p:nvGrpSpPr>
          <p:cNvPr id="561" name="组合 8"/>
          <p:cNvGrpSpPr/>
          <p:nvPr/>
        </p:nvGrpSpPr>
        <p:grpSpPr bwMode="gray">
          <a:xfrm>
            <a:off x="6703902" y="1341090"/>
            <a:ext cx="354209" cy="276272"/>
            <a:chOff x="5180359" y="1859572"/>
            <a:chExt cx="220251" cy="183909"/>
          </a:xfrm>
          <a:solidFill>
            <a:schemeClr val="bg1"/>
          </a:solidFill>
        </p:grpSpPr>
        <p:sp>
          <p:nvSpPr>
            <p:cNvPr id="713" name="Freeform 15"/>
            <p:cNvSpPr>
              <a:spLocks noEditPoints="1"/>
            </p:cNvSpPr>
            <p:nvPr/>
          </p:nvSpPr>
          <p:spPr bwMode="gray">
            <a:xfrm>
              <a:off x="5292358" y="1905848"/>
              <a:ext cx="82406" cy="87367"/>
            </a:xfrm>
            <a:custGeom>
              <a:avLst/>
              <a:gdLst/>
              <a:ahLst/>
              <a:cxnLst>
                <a:cxn ang="0">
                  <a:pos x="336" y="2"/>
                </a:cxn>
                <a:cxn ang="0">
                  <a:pos x="316" y="63"/>
                </a:cxn>
                <a:cxn ang="0">
                  <a:pos x="288" y="86"/>
                </a:cxn>
                <a:cxn ang="0">
                  <a:pos x="245" y="42"/>
                </a:cxn>
                <a:cxn ang="0">
                  <a:pos x="156" y="68"/>
                </a:cxn>
                <a:cxn ang="0">
                  <a:pos x="169" y="131"/>
                </a:cxn>
                <a:cxn ang="0">
                  <a:pos x="156" y="165"/>
                </a:cxn>
                <a:cxn ang="0">
                  <a:pos x="97" y="151"/>
                </a:cxn>
                <a:cxn ang="0">
                  <a:pos x="33" y="217"/>
                </a:cxn>
                <a:cxn ang="0">
                  <a:pos x="75" y="264"/>
                </a:cxn>
                <a:cxn ang="0">
                  <a:pos x="83" y="300"/>
                </a:cxn>
                <a:cxn ang="0">
                  <a:pos x="23" y="316"/>
                </a:cxn>
                <a:cxn ang="0">
                  <a:pos x="0" y="371"/>
                </a:cxn>
                <a:cxn ang="0">
                  <a:pos x="23" y="426"/>
                </a:cxn>
                <a:cxn ang="0">
                  <a:pos x="83" y="442"/>
                </a:cxn>
                <a:cxn ang="0">
                  <a:pos x="75" y="478"/>
                </a:cxn>
                <a:cxn ang="0">
                  <a:pos x="33" y="524"/>
                </a:cxn>
                <a:cxn ang="0">
                  <a:pos x="97" y="591"/>
                </a:cxn>
                <a:cxn ang="0">
                  <a:pos x="156" y="576"/>
                </a:cxn>
                <a:cxn ang="0">
                  <a:pos x="169" y="611"/>
                </a:cxn>
                <a:cxn ang="0">
                  <a:pos x="156" y="673"/>
                </a:cxn>
                <a:cxn ang="0">
                  <a:pos x="245" y="699"/>
                </a:cxn>
                <a:cxn ang="0">
                  <a:pos x="288" y="656"/>
                </a:cxn>
                <a:cxn ang="0">
                  <a:pos x="316" y="679"/>
                </a:cxn>
                <a:cxn ang="0">
                  <a:pos x="336" y="740"/>
                </a:cxn>
                <a:cxn ang="0">
                  <a:pos x="405" y="740"/>
                </a:cxn>
                <a:cxn ang="0">
                  <a:pos x="426" y="679"/>
                </a:cxn>
                <a:cxn ang="0">
                  <a:pos x="453" y="656"/>
                </a:cxn>
                <a:cxn ang="0">
                  <a:pos x="497" y="699"/>
                </a:cxn>
                <a:cxn ang="0">
                  <a:pos x="585" y="673"/>
                </a:cxn>
                <a:cxn ang="0">
                  <a:pos x="572" y="611"/>
                </a:cxn>
                <a:cxn ang="0">
                  <a:pos x="585" y="576"/>
                </a:cxn>
                <a:cxn ang="0">
                  <a:pos x="644" y="591"/>
                </a:cxn>
                <a:cxn ang="0">
                  <a:pos x="708" y="524"/>
                </a:cxn>
                <a:cxn ang="0">
                  <a:pos x="666" y="478"/>
                </a:cxn>
                <a:cxn ang="0">
                  <a:pos x="659" y="442"/>
                </a:cxn>
                <a:cxn ang="0">
                  <a:pos x="718" y="426"/>
                </a:cxn>
                <a:cxn ang="0">
                  <a:pos x="741" y="371"/>
                </a:cxn>
                <a:cxn ang="0">
                  <a:pos x="718" y="316"/>
                </a:cxn>
                <a:cxn ang="0">
                  <a:pos x="659" y="300"/>
                </a:cxn>
                <a:cxn ang="0">
                  <a:pos x="666" y="264"/>
                </a:cxn>
                <a:cxn ang="0">
                  <a:pos x="708" y="217"/>
                </a:cxn>
                <a:cxn ang="0">
                  <a:pos x="644" y="151"/>
                </a:cxn>
                <a:cxn ang="0">
                  <a:pos x="585" y="165"/>
                </a:cxn>
                <a:cxn ang="0">
                  <a:pos x="572" y="131"/>
                </a:cxn>
                <a:cxn ang="0">
                  <a:pos x="585" y="68"/>
                </a:cxn>
                <a:cxn ang="0">
                  <a:pos x="497" y="42"/>
                </a:cxn>
                <a:cxn ang="0">
                  <a:pos x="453" y="86"/>
                </a:cxn>
                <a:cxn ang="0">
                  <a:pos x="426" y="63"/>
                </a:cxn>
                <a:cxn ang="0">
                  <a:pos x="405" y="2"/>
                </a:cxn>
                <a:cxn ang="0">
                  <a:pos x="371" y="174"/>
                </a:cxn>
                <a:cxn ang="0">
                  <a:pos x="371" y="568"/>
                </a:cxn>
                <a:cxn ang="0">
                  <a:pos x="371" y="174"/>
                </a:cxn>
              </a:cxnLst>
              <a:rect l="0" t="0" r="r" b="b"/>
              <a:pathLst>
                <a:path w="741" h="741">
                  <a:moveTo>
                    <a:pt x="371" y="0"/>
                  </a:moveTo>
                  <a:cubicBezTo>
                    <a:pt x="359" y="0"/>
                    <a:pt x="347" y="0"/>
                    <a:pt x="336" y="2"/>
                  </a:cubicBezTo>
                  <a:cubicBezTo>
                    <a:pt x="324" y="3"/>
                    <a:pt x="316" y="12"/>
                    <a:pt x="316" y="23"/>
                  </a:cubicBezTo>
                  <a:cubicBezTo>
                    <a:pt x="316" y="63"/>
                    <a:pt x="316" y="63"/>
                    <a:pt x="316" y="63"/>
                  </a:cubicBezTo>
                  <a:cubicBezTo>
                    <a:pt x="316" y="73"/>
                    <a:pt x="310" y="80"/>
                    <a:pt x="300" y="83"/>
                  </a:cubicBezTo>
                  <a:cubicBezTo>
                    <a:pt x="295" y="84"/>
                    <a:pt x="293" y="84"/>
                    <a:pt x="288" y="86"/>
                  </a:cubicBezTo>
                  <a:cubicBezTo>
                    <a:pt x="278" y="89"/>
                    <a:pt x="269" y="85"/>
                    <a:pt x="264" y="76"/>
                  </a:cubicBezTo>
                  <a:cubicBezTo>
                    <a:pt x="245" y="42"/>
                    <a:pt x="245" y="42"/>
                    <a:pt x="245" y="42"/>
                  </a:cubicBezTo>
                  <a:cubicBezTo>
                    <a:pt x="239" y="32"/>
                    <a:pt x="227" y="29"/>
                    <a:pt x="217" y="34"/>
                  </a:cubicBezTo>
                  <a:cubicBezTo>
                    <a:pt x="195" y="43"/>
                    <a:pt x="175" y="55"/>
                    <a:pt x="156" y="68"/>
                  </a:cubicBezTo>
                  <a:cubicBezTo>
                    <a:pt x="147" y="75"/>
                    <a:pt x="145" y="87"/>
                    <a:pt x="151" y="97"/>
                  </a:cubicBezTo>
                  <a:cubicBezTo>
                    <a:pt x="169" y="131"/>
                    <a:pt x="169" y="131"/>
                    <a:pt x="169" y="131"/>
                  </a:cubicBezTo>
                  <a:cubicBezTo>
                    <a:pt x="174" y="139"/>
                    <a:pt x="172" y="149"/>
                    <a:pt x="165" y="157"/>
                  </a:cubicBezTo>
                  <a:cubicBezTo>
                    <a:pt x="162" y="159"/>
                    <a:pt x="159" y="162"/>
                    <a:pt x="156" y="165"/>
                  </a:cubicBezTo>
                  <a:cubicBezTo>
                    <a:pt x="149" y="172"/>
                    <a:pt x="139" y="174"/>
                    <a:pt x="130" y="170"/>
                  </a:cubicBezTo>
                  <a:cubicBezTo>
                    <a:pt x="97" y="151"/>
                    <a:pt x="97" y="151"/>
                    <a:pt x="97" y="151"/>
                  </a:cubicBezTo>
                  <a:cubicBezTo>
                    <a:pt x="87" y="145"/>
                    <a:pt x="74" y="148"/>
                    <a:pt x="68" y="157"/>
                  </a:cubicBezTo>
                  <a:cubicBezTo>
                    <a:pt x="55" y="175"/>
                    <a:pt x="43" y="196"/>
                    <a:pt x="33" y="217"/>
                  </a:cubicBezTo>
                  <a:cubicBezTo>
                    <a:pt x="29" y="227"/>
                    <a:pt x="32" y="239"/>
                    <a:pt x="42" y="245"/>
                  </a:cubicBezTo>
                  <a:cubicBezTo>
                    <a:pt x="75" y="264"/>
                    <a:pt x="75" y="264"/>
                    <a:pt x="75" y="264"/>
                  </a:cubicBezTo>
                  <a:cubicBezTo>
                    <a:pt x="84" y="268"/>
                    <a:pt x="89" y="278"/>
                    <a:pt x="86" y="288"/>
                  </a:cubicBezTo>
                  <a:cubicBezTo>
                    <a:pt x="84" y="293"/>
                    <a:pt x="84" y="295"/>
                    <a:pt x="83" y="300"/>
                  </a:cubicBezTo>
                  <a:cubicBezTo>
                    <a:pt x="81" y="308"/>
                    <a:pt x="72" y="316"/>
                    <a:pt x="62" y="316"/>
                  </a:cubicBezTo>
                  <a:cubicBezTo>
                    <a:pt x="23" y="316"/>
                    <a:pt x="23" y="316"/>
                    <a:pt x="23" y="316"/>
                  </a:cubicBezTo>
                  <a:cubicBezTo>
                    <a:pt x="12" y="316"/>
                    <a:pt x="3" y="324"/>
                    <a:pt x="2" y="336"/>
                  </a:cubicBezTo>
                  <a:cubicBezTo>
                    <a:pt x="0" y="348"/>
                    <a:pt x="0" y="359"/>
                    <a:pt x="0" y="371"/>
                  </a:cubicBezTo>
                  <a:cubicBezTo>
                    <a:pt x="0" y="382"/>
                    <a:pt x="0" y="394"/>
                    <a:pt x="2" y="405"/>
                  </a:cubicBezTo>
                  <a:cubicBezTo>
                    <a:pt x="3" y="417"/>
                    <a:pt x="12" y="426"/>
                    <a:pt x="23" y="426"/>
                  </a:cubicBezTo>
                  <a:cubicBezTo>
                    <a:pt x="62" y="426"/>
                    <a:pt x="62" y="426"/>
                    <a:pt x="62" y="426"/>
                  </a:cubicBezTo>
                  <a:cubicBezTo>
                    <a:pt x="72" y="426"/>
                    <a:pt x="80" y="432"/>
                    <a:pt x="83" y="442"/>
                  </a:cubicBezTo>
                  <a:cubicBezTo>
                    <a:pt x="84" y="446"/>
                    <a:pt x="84" y="449"/>
                    <a:pt x="86" y="453"/>
                  </a:cubicBezTo>
                  <a:cubicBezTo>
                    <a:pt x="89" y="463"/>
                    <a:pt x="84" y="473"/>
                    <a:pt x="75" y="478"/>
                  </a:cubicBezTo>
                  <a:cubicBezTo>
                    <a:pt x="42" y="497"/>
                    <a:pt x="42" y="497"/>
                    <a:pt x="42" y="497"/>
                  </a:cubicBezTo>
                  <a:cubicBezTo>
                    <a:pt x="32" y="502"/>
                    <a:pt x="29" y="514"/>
                    <a:pt x="33" y="524"/>
                  </a:cubicBezTo>
                  <a:cubicBezTo>
                    <a:pt x="43" y="546"/>
                    <a:pt x="55" y="567"/>
                    <a:pt x="68" y="585"/>
                  </a:cubicBezTo>
                  <a:cubicBezTo>
                    <a:pt x="75" y="594"/>
                    <a:pt x="87" y="596"/>
                    <a:pt x="97" y="591"/>
                  </a:cubicBezTo>
                  <a:cubicBezTo>
                    <a:pt x="130" y="572"/>
                    <a:pt x="130" y="572"/>
                    <a:pt x="130" y="572"/>
                  </a:cubicBezTo>
                  <a:cubicBezTo>
                    <a:pt x="139" y="567"/>
                    <a:pt x="149" y="569"/>
                    <a:pt x="156" y="576"/>
                  </a:cubicBezTo>
                  <a:cubicBezTo>
                    <a:pt x="159" y="579"/>
                    <a:pt x="162" y="582"/>
                    <a:pt x="165" y="585"/>
                  </a:cubicBezTo>
                  <a:cubicBezTo>
                    <a:pt x="172" y="592"/>
                    <a:pt x="174" y="603"/>
                    <a:pt x="169" y="611"/>
                  </a:cubicBezTo>
                  <a:cubicBezTo>
                    <a:pt x="151" y="644"/>
                    <a:pt x="151" y="644"/>
                    <a:pt x="151" y="644"/>
                  </a:cubicBezTo>
                  <a:cubicBezTo>
                    <a:pt x="145" y="654"/>
                    <a:pt x="148" y="667"/>
                    <a:pt x="156" y="673"/>
                  </a:cubicBezTo>
                  <a:cubicBezTo>
                    <a:pt x="175" y="686"/>
                    <a:pt x="195" y="698"/>
                    <a:pt x="217" y="708"/>
                  </a:cubicBezTo>
                  <a:cubicBezTo>
                    <a:pt x="227" y="713"/>
                    <a:pt x="239" y="709"/>
                    <a:pt x="245" y="699"/>
                  </a:cubicBezTo>
                  <a:cubicBezTo>
                    <a:pt x="264" y="666"/>
                    <a:pt x="264" y="666"/>
                    <a:pt x="264" y="666"/>
                  </a:cubicBezTo>
                  <a:cubicBezTo>
                    <a:pt x="268" y="658"/>
                    <a:pt x="278" y="653"/>
                    <a:pt x="288" y="656"/>
                  </a:cubicBezTo>
                  <a:cubicBezTo>
                    <a:pt x="293" y="657"/>
                    <a:pt x="295" y="658"/>
                    <a:pt x="300" y="659"/>
                  </a:cubicBezTo>
                  <a:cubicBezTo>
                    <a:pt x="308" y="661"/>
                    <a:pt x="316" y="669"/>
                    <a:pt x="316" y="679"/>
                  </a:cubicBezTo>
                  <a:cubicBezTo>
                    <a:pt x="316" y="718"/>
                    <a:pt x="316" y="718"/>
                    <a:pt x="316" y="718"/>
                  </a:cubicBezTo>
                  <a:cubicBezTo>
                    <a:pt x="316" y="730"/>
                    <a:pt x="324" y="738"/>
                    <a:pt x="336" y="740"/>
                  </a:cubicBezTo>
                  <a:cubicBezTo>
                    <a:pt x="347" y="741"/>
                    <a:pt x="359" y="741"/>
                    <a:pt x="371" y="741"/>
                  </a:cubicBezTo>
                  <a:cubicBezTo>
                    <a:pt x="382" y="741"/>
                    <a:pt x="394" y="741"/>
                    <a:pt x="405" y="740"/>
                  </a:cubicBezTo>
                  <a:cubicBezTo>
                    <a:pt x="417" y="738"/>
                    <a:pt x="426" y="730"/>
                    <a:pt x="426" y="718"/>
                  </a:cubicBezTo>
                  <a:cubicBezTo>
                    <a:pt x="426" y="679"/>
                    <a:pt x="426" y="679"/>
                    <a:pt x="426" y="679"/>
                  </a:cubicBezTo>
                  <a:cubicBezTo>
                    <a:pt x="426" y="669"/>
                    <a:pt x="431" y="662"/>
                    <a:pt x="442" y="659"/>
                  </a:cubicBezTo>
                  <a:cubicBezTo>
                    <a:pt x="446" y="657"/>
                    <a:pt x="449" y="657"/>
                    <a:pt x="453" y="656"/>
                  </a:cubicBezTo>
                  <a:cubicBezTo>
                    <a:pt x="463" y="653"/>
                    <a:pt x="473" y="657"/>
                    <a:pt x="478" y="666"/>
                  </a:cubicBezTo>
                  <a:cubicBezTo>
                    <a:pt x="497" y="699"/>
                    <a:pt x="497" y="699"/>
                    <a:pt x="497" y="699"/>
                  </a:cubicBezTo>
                  <a:cubicBezTo>
                    <a:pt x="502" y="709"/>
                    <a:pt x="514" y="713"/>
                    <a:pt x="524" y="708"/>
                  </a:cubicBezTo>
                  <a:cubicBezTo>
                    <a:pt x="546" y="698"/>
                    <a:pt x="566" y="687"/>
                    <a:pt x="585" y="673"/>
                  </a:cubicBezTo>
                  <a:cubicBezTo>
                    <a:pt x="594" y="667"/>
                    <a:pt x="596" y="654"/>
                    <a:pt x="591" y="644"/>
                  </a:cubicBezTo>
                  <a:cubicBezTo>
                    <a:pt x="572" y="611"/>
                    <a:pt x="572" y="611"/>
                    <a:pt x="572" y="611"/>
                  </a:cubicBezTo>
                  <a:cubicBezTo>
                    <a:pt x="567" y="603"/>
                    <a:pt x="569" y="592"/>
                    <a:pt x="576" y="585"/>
                  </a:cubicBezTo>
                  <a:cubicBezTo>
                    <a:pt x="579" y="582"/>
                    <a:pt x="582" y="579"/>
                    <a:pt x="585" y="576"/>
                  </a:cubicBezTo>
                  <a:cubicBezTo>
                    <a:pt x="592" y="569"/>
                    <a:pt x="602" y="567"/>
                    <a:pt x="611" y="572"/>
                  </a:cubicBezTo>
                  <a:cubicBezTo>
                    <a:pt x="644" y="591"/>
                    <a:pt x="644" y="591"/>
                    <a:pt x="644" y="591"/>
                  </a:cubicBezTo>
                  <a:cubicBezTo>
                    <a:pt x="654" y="596"/>
                    <a:pt x="667" y="594"/>
                    <a:pt x="673" y="585"/>
                  </a:cubicBezTo>
                  <a:cubicBezTo>
                    <a:pt x="686" y="566"/>
                    <a:pt x="698" y="546"/>
                    <a:pt x="708" y="524"/>
                  </a:cubicBezTo>
                  <a:cubicBezTo>
                    <a:pt x="712" y="514"/>
                    <a:pt x="709" y="502"/>
                    <a:pt x="699" y="497"/>
                  </a:cubicBezTo>
                  <a:cubicBezTo>
                    <a:pt x="666" y="478"/>
                    <a:pt x="666" y="478"/>
                    <a:pt x="666" y="478"/>
                  </a:cubicBezTo>
                  <a:cubicBezTo>
                    <a:pt x="657" y="473"/>
                    <a:pt x="653" y="463"/>
                    <a:pt x="656" y="453"/>
                  </a:cubicBezTo>
                  <a:cubicBezTo>
                    <a:pt x="657" y="449"/>
                    <a:pt x="658" y="446"/>
                    <a:pt x="659" y="442"/>
                  </a:cubicBezTo>
                  <a:cubicBezTo>
                    <a:pt x="661" y="433"/>
                    <a:pt x="669" y="426"/>
                    <a:pt x="679" y="426"/>
                  </a:cubicBezTo>
                  <a:cubicBezTo>
                    <a:pt x="718" y="426"/>
                    <a:pt x="718" y="426"/>
                    <a:pt x="718" y="426"/>
                  </a:cubicBezTo>
                  <a:cubicBezTo>
                    <a:pt x="730" y="426"/>
                    <a:pt x="738" y="417"/>
                    <a:pt x="740" y="405"/>
                  </a:cubicBezTo>
                  <a:cubicBezTo>
                    <a:pt x="741" y="394"/>
                    <a:pt x="741" y="382"/>
                    <a:pt x="741" y="371"/>
                  </a:cubicBezTo>
                  <a:cubicBezTo>
                    <a:pt x="741" y="359"/>
                    <a:pt x="741" y="348"/>
                    <a:pt x="740" y="336"/>
                  </a:cubicBezTo>
                  <a:cubicBezTo>
                    <a:pt x="738" y="324"/>
                    <a:pt x="730" y="316"/>
                    <a:pt x="718" y="316"/>
                  </a:cubicBezTo>
                  <a:cubicBezTo>
                    <a:pt x="679" y="316"/>
                    <a:pt x="679" y="316"/>
                    <a:pt x="679" y="316"/>
                  </a:cubicBezTo>
                  <a:cubicBezTo>
                    <a:pt x="669" y="316"/>
                    <a:pt x="662" y="310"/>
                    <a:pt x="659" y="300"/>
                  </a:cubicBezTo>
                  <a:cubicBezTo>
                    <a:pt x="657" y="295"/>
                    <a:pt x="657" y="293"/>
                    <a:pt x="656" y="288"/>
                  </a:cubicBezTo>
                  <a:cubicBezTo>
                    <a:pt x="653" y="278"/>
                    <a:pt x="657" y="269"/>
                    <a:pt x="666" y="264"/>
                  </a:cubicBezTo>
                  <a:cubicBezTo>
                    <a:pt x="699" y="245"/>
                    <a:pt x="699" y="245"/>
                    <a:pt x="699" y="245"/>
                  </a:cubicBezTo>
                  <a:cubicBezTo>
                    <a:pt x="709" y="239"/>
                    <a:pt x="712" y="227"/>
                    <a:pt x="708" y="217"/>
                  </a:cubicBezTo>
                  <a:cubicBezTo>
                    <a:pt x="698" y="196"/>
                    <a:pt x="687" y="175"/>
                    <a:pt x="673" y="157"/>
                  </a:cubicBezTo>
                  <a:cubicBezTo>
                    <a:pt x="666" y="147"/>
                    <a:pt x="654" y="145"/>
                    <a:pt x="644" y="151"/>
                  </a:cubicBezTo>
                  <a:cubicBezTo>
                    <a:pt x="611" y="170"/>
                    <a:pt x="611" y="170"/>
                    <a:pt x="611" y="170"/>
                  </a:cubicBezTo>
                  <a:cubicBezTo>
                    <a:pt x="602" y="174"/>
                    <a:pt x="592" y="172"/>
                    <a:pt x="585" y="165"/>
                  </a:cubicBezTo>
                  <a:cubicBezTo>
                    <a:pt x="582" y="162"/>
                    <a:pt x="579" y="159"/>
                    <a:pt x="576" y="157"/>
                  </a:cubicBezTo>
                  <a:cubicBezTo>
                    <a:pt x="569" y="149"/>
                    <a:pt x="567" y="139"/>
                    <a:pt x="572" y="131"/>
                  </a:cubicBezTo>
                  <a:cubicBezTo>
                    <a:pt x="591" y="97"/>
                    <a:pt x="591" y="97"/>
                    <a:pt x="591" y="97"/>
                  </a:cubicBezTo>
                  <a:cubicBezTo>
                    <a:pt x="596" y="87"/>
                    <a:pt x="593" y="74"/>
                    <a:pt x="585" y="68"/>
                  </a:cubicBezTo>
                  <a:cubicBezTo>
                    <a:pt x="566" y="55"/>
                    <a:pt x="546" y="43"/>
                    <a:pt x="524" y="34"/>
                  </a:cubicBezTo>
                  <a:cubicBezTo>
                    <a:pt x="514" y="29"/>
                    <a:pt x="502" y="32"/>
                    <a:pt x="497" y="42"/>
                  </a:cubicBezTo>
                  <a:cubicBezTo>
                    <a:pt x="478" y="76"/>
                    <a:pt x="478" y="76"/>
                    <a:pt x="478" y="76"/>
                  </a:cubicBezTo>
                  <a:cubicBezTo>
                    <a:pt x="473" y="84"/>
                    <a:pt x="463" y="89"/>
                    <a:pt x="453" y="86"/>
                  </a:cubicBezTo>
                  <a:cubicBezTo>
                    <a:pt x="449" y="84"/>
                    <a:pt x="446" y="84"/>
                    <a:pt x="442" y="83"/>
                  </a:cubicBezTo>
                  <a:cubicBezTo>
                    <a:pt x="433" y="81"/>
                    <a:pt x="426" y="73"/>
                    <a:pt x="426" y="63"/>
                  </a:cubicBezTo>
                  <a:cubicBezTo>
                    <a:pt x="426" y="23"/>
                    <a:pt x="426" y="23"/>
                    <a:pt x="426" y="23"/>
                  </a:cubicBezTo>
                  <a:cubicBezTo>
                    <a:pt x="426" y="12"/>
                    <a:pt x="417" y="3"/>
                    <a:pt x="405" y="2"/>
                  </a:cubicBezTo>
                  <a:cubicBezTo>
                    <a:pt x="394" y="0"/>
                    <a:pt x="382" y="0"/>
                    <a:pt x="371" y="0"/>
                  </a:cubicBezTo>
                  <a:close/>
                  <a:moveTo>
                    <a:pt x="371" y="174"/>
                  </a:moveTo>
                  <a:cubicBezTo>
                    <a:pt x="479" y="174"/>
                    <a:pt x="567" y="262"/>
                    <a:pt x="567" y="371"/>
                  </a:cubicBezTo>
                  <a:cubicBezTo>
                    <a:pt x="567" y="479"/>
                    <a:pt x="479" y="568"/>
                    <a:pt x="371" y="568"/>
                  </a:cubicBezTo>
                  <a:cubicBezTo>
                    <a:pt x="262" y="568"/>
                    <a:pt x="174" y="479"/>
                    <a:pt x="174" y="371"/>
                  </a:cubicBezTo>
                  <a:cubicBezTo>
                    <a:pt x="174" y="262"/>
                    <a:pt x="262" y="174"/>
                    <a:pt x="371" y="174"/>
                  </a:cubicBezTo>
                  <a:close/>
                </a:path>
              </a:pathLst>
            </a:custGeom>
            <a:grpFill/>
            <a:ln>
              <a:noFill/>
            </a:ln>
            <a:effectLst/>
          </p:spPr>
          <p:txBody>
            <a:bodyPr vert="horz" wrap="square" lIns="51399" tIns="25700" rIns="51399" bIns="25700" numCol="1" rtlCol="0"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defTabSz="1218712" fontAlgn="ctr">
                <a:buClr>
                  <a:srgbClr val="CC9900"/>
                </a:buClr>
                <a:buFont typeface="Wingdings" pitchFamily="2" charset="2"/>
                <a:buChar char="n"/>
              </a:pPr>
              <a:endParaRPr lang="en-US" altLang="zh-CN" sz="3198"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714" name="Freeform 16"/>
            <p:cNvSpPr/>
            <p:nvPr/>
          </p:nvSpPr>
          <p:spPr bwMode="gray">
            <a:xfrm>
              <a:off x="5258270" y="2012365"/>
              <a:ext cx="64427" cy="23538"/>
            </a:xfrm>
            <a:custGeom>
              <a:avLst/>
              <a:gdLst/>
              <a:ahLst/>
              <a:cxnLst>
                <a:cxn ang="0">
                  <a:pos x="0" y="0"/>
                </a:cxn>
                <a:cxn ang="0">
                  <a:pos x="0" y="153"/>
                </a:cxn>
                <a:cxn ang="0">
                  <a:pos x="29" y="200"/>
                </a:cxn>
                <a:cxn ang="0">
                  <a:pos x="551" y="200"/>
                </a:cxn>
                <a:cxn ang="0">
                  <a:pos x="580" y="153"/>
                </a:cxn>
                <a:cxn ang="0">
                  <a:pos x="580" y="1"/>
                </a:cxn>
                <a:cxn ang="0">
                  <a:pos x="0" y="0"/>
                </a:cxn>
              </a:cxnLst>
              <a:rect l="0" t="0" r="r" b="b"/>
              <a:pathLst>
                <a:path w="580" h="200">
                  <a:moveTo>
                    <a:pt x="0" y="0"/>
                  </a:moveTo>
                  <a:cubicBezTo>
                    <a:pt x="0" y="153"/>
                    <a:pt x="0" y="153"/>
                    <a:pt x="0" y="153"/>
                  </a:cubicBezTo>
                  <a:cubicBezTo>
                    <a:pt x="0" y="179"/>
                    <a:pt x="13" y="200"/>
                    <a:pt x="29" y="200"/>
                  </a:cubicBezTo>
                  <a:cubicBezTo>
                    <a:pt x="551" y="200"/>
                    <a:pt x="551" y="200"/>
                    <a:pt x="551" y="200"/>
                  </a:cubicBezTo>
                  <a:cubicBezTo>
                    <a:pt x="567" y="200"/>
                    <a:pt x="580" y="179"/>
                    <a:pt x="580" y="153"/>
                  </a:cubicBezTo>
                  <a:cubicBezTo>
                    <a:pt x="580" y="1"/>
                    <a:pt x="580" y="1"/>
                    <a:pt x="580" y="1"/>
                  </a:cubicBezTo>
                  <a:cubicBezTo>
                    <a:pt x="387" y="1"/>
                    <a:pt x="193" y="1"/>
                    <a:pt x="0" y="0"/>
                  </a:cubicBezTo>
                  <a:close/>
                </a:path>
              </a:pathLst>
            </a:custGeom>
            <a:grpFill/>
            <a:ln>
              <a:noFill/>
            </a:ln>
            <a:effectLst/>
          </p:spPr>
          <p:txBody>
            <a:bodyPr vert="horz" wrap="square" lIns="51399" tIns="25700" rIns="51399" bIns="25700" numCol="1" rtlCol="0"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defTabSz="1218712" fontAlgn="ctr">
                <a:buClr>
                  <a:srgbClr val="CC9900"/>
                </a:buClr>
                <a:buFont typeface="Wingdings" pitchFamily="2" charset="2"/>
                <a:buChar char="n"/>
              </a:pPr>
              <a:endParaRPr lang="en-US" altLang="zh-CN" sz="3198"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715" name="Freeform 17"/>
            <p:cNvSpPr/>
            <p:nvPr/>
          </p:nvSpPr>
          <p:spPr bwMode="gray">
            <a:xfrm>
              <a:off x="5238043" y="2030715"/>
              <a:ext cx="104882" cy="12766"/>
            </a:xfrm>
            <a:custGeom>
              <a:avLst/>
              <a:gdLst/>
              <a:ahLst/>
              <a:cxnLst>
                <a:cxn ang="0">
                  <a:pos x="64" y="0"/>
                </a:cxn>
                <a:cxn ang="0">
                  <a:pos x="0" y="53"/>
                </a:cxn>
                <a:cxn ang="0">
                  <a:pos x="64" y="106"/>
                </a:cxn>
                <a:cxn ang="0">
                  <a:pos x="884" y="106"/>
                </a:cxn>
                <a:cxn ang="0">
                  <a:pos x="948" y="53"/>
                </a:cxn>
                <a:cxn ang="0">
                  <a:pos x="884" y="0"/>
                </a:cxn>
                <a:cxn ang="0">
                  <a:pos x="64" y="0"/>
                </a:cxn>
              </a:cxnLst>
              <a:rect l="0" t="0" r="r" b="b"/>
              <a:pathLst>
                <a:path w="947" h="105">
                  <a:moveTo>
                    <a:pt x="64" y="0"/>
                  </a:moveTo>
                  <a:cubicBezTo>
                    <a:pt x="29" y="0"/>
                    <a:pt x="0" y="24"/>
                    <a:pt x="0" y="53"/>
                  </a:cubicBezTo>
                  <a:cubicBezTo>
                    <a:pt x="0" y="82"/>
                    <a:pt x="29" y="106"/>
                    <a:pt x="64" y="106"/>
                  </a:cubicBezTo>
                  <a:cubicBezTo>
                    <a:pt x="884" y="106"/>
                    <a:pt x="884" y="106"/>
                    <a:pt x="884" y="106"/>
                  </a:cubicBezTo>
                  <a:cubicBezTo>
                    <a:pt x="920" y="106"/>
                    <a:pt x="948" y="82"/>
                    <a:pt x="948" y="53"/>
                  </a:cubicBezTo>
                  <a:cubicBezTo>
                    <a:pt x="948" y="24"/>
                    <a:pt x="920" y="0"/>
                    <a:pt x="884" y="0"/>
                  </a:cubicBezTo>
                  <a:lnTo>
                    <a:pt x="64" y="0"/>
                  </a:lnTo>
                  <a:close/>
                </a:path>
              </a:pathLst>
            </a:custGeom>
            <a:grpFill/>
            <a:ln>
              <a:noFill/>
            </a:ln>
            <a:effectLst/>
          </p:spPr>
          <p:txBody>
            <a:bodyPr vert="horz" wrap="square" lIns="51399" tIns="25700" rIns="51399" bIns="25700" numCol="1" rtlCol="0"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defTabSz="1218712" fontAlgn="ctr">
                <a:buClr>
                  <a:srgbClr val="CC9900"/>
                </a:buClr>
                <a:buFont typeface="Wingdings" pitchFamily="2" charset="2"/>
                <a:buChar char="n"/>
              </a:pPr>
              <a:endParaRPr lang="en-US" altLang="zh-CN" sz="3198"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716" name="Freeform 18"/>
            <p:cNvSpPr>
              <a:spLocks noEditPoints="1"/>
            </p:cNvSpPr>
            <p:nvPr/>
          </p:nvSpPr>
          <p:spPr bwMode="gray">
            <a:xfrm>
              <a:off x="5180359" y="1859572"/>
              <a:ext cx="220251" cy="149999"/>
            </a:xfrm>
            <a:custGeom>
              <a:avLst/>
              <a:gdLst/>
              <a:ahLst/>
              <a:cxnLst>
                <a:cxn ang="0">
                  <a:pos x="131" y="0"/>
                </a:cxn>
                <a:cxn ang="0">
                  <a:pos x="0" y="130"/>
                </a:cxn>
                <a:cxn ang="0">
                  <a:pos x="0" y="1138"/>
                </a:cxn>
                <a:cxn ang="0">
                  <a:pos x="131" y="1269"/>
                </a:cxn>
                <a:cxn ang="0">
                  <a:pos x="1853" y="1269"/>
                </a:cxn>
                <a:cxn ang="0">
                  <a:pos x="1984" y="1138"/>
                </a:cxn>
                <a:cxn ang="0">
                  <a:pos x="1984" y="130"/>
                </a:cxn>
                <a:cxn ang="0">
                  <a:pos x="1853" y="0"/>
                </a:cxn>
                <a:cxn ang="0">
                  <a:pos x="131" y="0"/>
                </a:cxn>
                <a:cxn ang="0">
                  <a:pos x="131" y="63"/>
                </a:cxn>
                <a:cxn ang="0">
                  <a:pos x="1853" y="63"/>
                </a:cxn>
                <a:cxn ang="0">
                  <a:pos x="1921" y="130"/>
                </a:cxn>
                <a:cxn ang="0">
                  <a:pos x="1921" y="1138"/>
                </a:cxn>
                <a:cxn ang="0">
                  <a:pos x="1853" y="1206"/>
                </a:cxn>
                <a:cxn ang="0">
                  <a:pos x="131" y="1206"/>
                </a:cxn>
                <a:cxn ang="0">
                  <a:pos x="64" y="1138"/>
                </a:cxn>
                <a:cxn ang="0">
                  <a:pos x="64" y="130"/>
                </a:cxn>
                <a:cxn ang="0">
                  <a:pos x="131" y="63"/>
                </a:cxn>
              </a:cxnLst>
              <a:rect l="0" t="0" r="r" b="b"/>
              <a:pathLst>
                <a:path w="1984" h="1269">
                  <a:moveTo>
                    <a:pt x="131" y="0"/>
                  </a:moveTo>
                  <a:cubicBezTo>
                    <a:pt x="59" y="0"/>
                    <a:pt x="0" y="58"/>
                    <a:pt x="0" y="130"/>
                  </a:cubicBezTo>
                  <a:cubicBezTo>
                    <a:pt x="0" y="1138"/>
                    <a:pt x="0" y="1138"/>
                    <a:pt x="0" y="1138"/>
                  </a:cubicBezTo>
                  <a:cubicBezTo>
                    <a:pt x="0" y="1210"/>
                    <a:pt x="59" y="1269"/>
                    <a:pt x="131" y="1269"/>
                  </a:cubicBezTo>
                  <a:cubicBezTo>
                    <a:pt x="1853" y="1269"/>
                    <a:pt x="1853" y="1269"/>
                    <a:pt x="1853" y="1269"/>
                  </a:cubicBezTo>
                  <a:cubicBezTo>
                    <a:pt x="1925" y="1269"/>
                    <a:pt x="1984" y="1210"/>
                    <a:pt x="1984" y="1138"/>
                  </a:cubicBezTo>
                  <a:cubicBezTo>
                    <a:pt x="1984" y="130"/>
                    <a:pt x="1984" y="130"/>
                    <a:pt x="1984" y="130"/>
                  </a:cubicBezTo>
                  <a:cubicBezTo>
                    <a:pt x="1984" y="58"/>
                    <a:pt x="1925" y="0"/>
                    <a:pt x="1853" y="0"/>
                  </a:cubicBezTo>
                  <a:cubicBezTo>
                    <a:pt x="131" y="0"/>
                    <a:pt x="131" y="0"/>
                    <a:pt x="131" y="0"/>
                  </a:cubicBezTo>
                  <a:close/>
                  <a:moveTo>
                    <a:pt x="131" y="63"/>
                  </a:moveTo>
                  <a:cubicBezTo>
                    <a:pt x="1853" y="63"/>
                    <a:pt x="1853" y="63"/>
                    <a:pt x="1853" y="63"/>
                  </a:cubicBezTo>
                  <a:cubicBezTo>
                    <a:pt x="1891" y="63"/>
                    <a:pt x="1921" y="93"/>
                    <a:pt x="1921" y="130"/>
                  </a:cubicBezTo>
                  <a:cubicBezTo>
                    <a:pt x="1921" y="1138"/>
                    <a:pt x="1921" y="1138"/>
                    <a:pt x="1921" y="1138"/>
                  </a:cubicBezTo>
                  <a:cubicBezTo>
                    <a:pt x="1921" y="1176"/>
                    <a:pt x="1891" y="1206"/>
                    <a:pt x="1853" y="1206"/>
                  </a:cubicBezTo>
                  <a:cubicBezTo>
                    <a:pt x="131" y="1206"/>
                    <a:pt x="131" y="1206"/>
                    <a:pt x="131" y="1206"/>
                  </a:cubicBezTo>
                  <a:cubicBezTo>
                    <a:pt x="93" y="1206"/>
                    <a:pt x="64" y="1176"/>
                    <a:pt x="64" y="1138"/>
                  </a:cubicBezTo>
                  <a:cubicBezTo>
                    <a:pt x="64" y="130"/>
                    <a:pt x="64" y="130"/>
                    <a:pt x="64" y="130"/>
                  </a:cubicBezTo>
                  <a:cubicBezTo>
                    <a:pt x="64" y="93"/>
                    <a:pt x="93" y="63"/>
                    <a:pt x="131" y="63"/>
                  </a:cubicBezTo>
                  <a:close/>
                </a:path>
              </a:pathLst>
            </a:custGeom>
            <a:grpFill/>
            <a:ln>
              <a:noFill/>
            </a:ln>
            <a:effectLst/>
          </p:spPr>
          <p:txBody>
            <a:bodyPr vert="horz" wrap="square" lIns="51399" tIns="25700" rIns="51399" bIns="25700" numCol="1" rtlCol="0"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defTabSz="1218712" fontAlgn="ctr">
                <a:buClr>
                  <a:srgbClr val="CC9900"/>
                </a:buClr>
                <a:buFont typeface="Wingdings" pitchFamily="2" charset="2"/>
                <a:buChar char="n"/>
              </a:pPr>
              <a:endParaRPr lang="en-US" altLang="zh-CN" sz="3198"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717" name="Freeform 19"/>
            <p:cNvSpPr/>
            <p:nvPr/>
          </p:nvSpPr>
          <p:spPr bwMode="gray">
            <a:xfrm>
              <a:off x="5236545" y="1885502"/>
              <a:ext cx="22850" cy="94149"/>
            </a:xfrm>
            <a:custGeom>
              <a:avLst/>
              <a:gdLst/>
              <a:ahLst/>
              <a:cxnLst>
                <a:cxn ang="0">
                  <a:pos x="32" y="0"/>
                </a:cxn>
                <a:cxn ang="0">
                  <a:pos x="0" y="32"/>
                </a:cxn>
                <a:cxn ang="0">
                  <a:pos x="0" y="765"/>
                </a:cxn>
                <a:cxn ang="0">
                  <a:pos x="32" y="797"/>
                </a:cxn>
                <a:cxn ang="0">
                  <a:pos x="175" y="797"/>
                </a:cxn>
                <a:cxn ang="0">
                  <a:pos x="206" y="765"/>
                </a:cxn>
                <a:cxn ang="0">
                  <a:pos x="206" y="32"/>
                </a:cxn>
                <a:cxn ang="0">
                  <a:pos x="175" y="0"/>
                </a:cxn>
                <a:cxn ang="0">
                  <a:pos x="32" y="0"/>
                </a:cxn>
              </a:cxnLst>
              <a:rect l="0" t="0" r="r" b="b"/>
              <a:pathLst>
                <a:path w="206" h="797">
                  <a:moveTo>
                    <a:pt x="32" y="0"/>
                  </a:moveTo>
                  <a:cubicBezTo>
                    <a:pt x="15" y="0"/>
                    <a:pt x="0" y="15"/>
                    <a:pt x="0" y="32"/>
                  </a:cubicBezTo>
                  <a:cubicBezTo>
                    <a:pt x="0" y="765"/>
                    <a:pt x="0" y="765"/>
                    <a:pt x="0" y="765"/>
                  </a:cubicBezTo>
                  <a:cubicBezTo>
                    <a:pt x="0" y="782"/>
                    <a:pt x="15" y="797"/>
                    <a:pt x="32" y="797"/>
                  </a:cubicBezTo>
                  <a:cubicBezTo>
                    <a:pt x="175" y="797"/>
                    <a:pt x="175" y="797"/>
                    <a:pt x="175" y="797"/>
                  </a:cubicBezTo>
                  <a:cubicBezTo>
                    <a:pt x="191" y="797"/>
                    <a:pt x="206" y="782"/>
                    <a:pt x="206" y="765"/>
                  </a:cubicBezTo>
                  <a:cubicBezTo>
                    <a:pt x="206" y="32"/>
                    <a:pt x="206" y="32"/>
                    <a:pt x="206" y="32"/>
                  </a:cubicBezTo>
                  <a:cubicBezTo>
                    <a:pt x="206" y="15"/>
                    <a:pt x="191" y="0"/>
                    <a:pt x="175" y="0"/>
                  </a:cubicBezTo>
                  <a:lnTo>
                    <a:pt x="32" y="0"/>
                  </a:lnTo>
                  <a:close/>
                </a:path>
              </a:pathLst>
            </a:custGeom>
            <a:grpFill/>
            <a:ln>
              <a:noFill/>
            </a:ln>
            <a:effectLst/>
          </p:spPr>
          <p:txBody>
            <a:bodyPr vert="horz" wrap="square" lIns="51399" tIns="25700" rIns="51399" bIns="25700" numCol="1" rtlCol="0"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defTabSz="1218712" fontAlgn="ctr">
                <a:buClr>
                  <a:srgbClr val="CC9900"/>
                </a:buClr>
                <a:buFont typeface="Wingdings" pitchFamily="2" charset="2"/>
                <a:buChar char="n"/>
              </a:pPr>
              <a:endParaRPr lang="en-US" altLang="zh-CN" sz="3198"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718" name="Freeform 20"/>
            <p:cNvSpPr/>
            <p:nvPr/>
          </p:nvSpPr>
          <p:spPr bwMode="gray">
            <a:xfrm>
              <a:off x="5266510" y="1893480"/>
              <a:ext cx="22850" cy="86170"/>
            </a:xfrm>
            <a:custGeom>
              <a:avLst/>
              <a:gdLst/>
              <a:ahLst/>
              <a:cxnLst>
                <a:cxn ang="0">
                  <a:pos x="32" y="0"/>
                </a:cxn>
                <a:cxn ang="0">
                  <a:pos x="0" y="32"/>
                </a:cxn>
                <a:cxn ang="0">
                  <a:pos x="0" y="699"/>
                </a:cxn>
                <a:cxn ang="0">
                  <a:pos x="32" y="731"/>
                </a:cxn>
                <a:cxn ang="0">
                  <a:pos x="175" y="731"/>
                </a:cxn>
                <a:cxn ang="0">
                  <a:pos x="207" y="699"/>
                </a:cxn>
                <a:cxn ang="0">
                  <a:pos x="207" y="32"/>
                </a:cxn>
                <a:cxn ang="0">
                  <a:pos x="175" y="0"/>
                </a:cxn>
                <a:cxn ang="0">
                  <a:pos x="32" y="0"/>
                </a:cxn>
              </a:cxnLst>
              <a:rect l="0" t="0" r="r" b="b"/>
              <a:pathLst>
                <a:path w="206" h="731">
                  <a:moveTo>
                    <a:pt x="32" y="0"/>
                  </a:moveTo>
                  <a:cubicBezTo>
                    <a:pt x="15" y="0"/>
                    <a:pt x="0" y="16"/>
                    <a:pt x="0" y="32"/>
                  </a:cubicBezTo>
                  <a:cubicBezTo>
                    <a:pt x="0" y="699"/>
                    <a:pt x="0" y="699"/>
                    <a:pt x="0" y="699"/>
                  </a:cubicBezTo>
                  <a:cubicBezTo>
                    <a:pt x="0" y="716"/>
                    <a:pt x="15" y="731"/>
                    <a:pt x="32" y="731"/>
                  </a:cubicBezTo>
                  <a:cubicBezTo>
                    <a:pt x="175" y="731"/>
                    <a:pt x="175" y="731"/>
                    <a:pt x="175" y="731"/>
                  </a:cubicBezTo>
                  <a:cubicBezTo>
                    <a:pt x="191" y="731"/>
                    <a:pt x="207" y="716"/>
                    <a:pt x="207" y="699"/>
                  </a:cubicBezTo>
                  <a:cubicBezTo>
                    <a:pt x="207" y="32"/>
                    <a:pt x="207" y="32"/>
                    <a:pt x="207" y="32"/>
                  </a:cubicBezTo>
                  <a:cubicBezTo>
                    <a:pt x="207" y="16"/>
                    <a:pt x="191" y="0"/>
                    <a:pt x="175" y="0"/>
                  </a:cubicBezTo>
                  <a:lnTo>
                    <a:pt x="32" y="0"/>
                  </a:lnTo>
                  <a:close/>
                </a:path>
              </a:pathLst>
            </a:custGeom>
            <a:grpFill/>
            <a:ln>
              <a:noFill/>
            </a:ln>
            <a:effectLst/>
          </p:spPr>
          <p:txBody>
            <a:bodyPr vert="horz" wrap="square" lIns="51399" tIns="25700" rIns="51399" bIns="25700" numCol="1" rtlCol="0"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defTabSz="1218712" fontAlgn="ctr">
                <a:buClr>
                  <a:srgbClr val="CC9900"/>
                </a:buClr>
                <a:buFont typeface="Wingdings" pitchFamily="2" charset="2"/>
                <a:buChar char="n"/>
              </a:pPr>
              <a:endParaRPr lang="en-US" altLang="zh-CN" sz="3198"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719" name="Freeform 21"/>
            <p:cNvSpPr/>
            <p:nvPr/>
          </p:nvSpPr>
          <p:spPr bwMode="gray">
            <a:xfrm>
              <a:off x="5296477" y="1883109"/>
              <a:ext cx="22850" cy="39893"/>
            </a:xfrm>
            <a:custGeom>
              <a:avLst/>
              <a:gdLst/>
              <a:ahLst/>
              <a:cxnLst>
                <a:cxn ang="0">
                  <a:pos x="32" y="0"/>
                </a:cxn>
                <a:cxn ang="0">
                  <a:pos x="0" y="32"/>
                </a:cxn>
                <a:cxn ang="0">
                  <a:pos x="0" y="338"/>
                </a:cxn>
                <a:cxn ang="0">
                  <a:pos x="94" y="240"/>
                </a:cxn>
                <a:cxn ang="0">
                  <a:pos x="105" y="232"/>
                </a:cxn>
                <a:cxn ang="0">
                  <a:pos x="118" y="223"/>
                </a:cxn>
                <a:cxn ang="0">
                  <a:pos x="126" y="219"/>
                </a:cxn>
                <a:cxn ang="0">
                  <a:pos x="130" y="216"/>
                </a:cxn>
                <a:cxn ang="0">
                  <a:pos x="134" y="214"/>
                </a:cxn>
                <a:cxn ang="0">
                  <a:pos x="146" y="207"/>
                </a:cxn>
                <a:cxn ang="0">
                  <a:pos x="147" y="206"/>
                </a:cxn>
                <a:cxn ang="0">
                  <a:pos x="161" y="199"/>
                </a:cxn>
                <a:cxn ang="0">
                  <a:pos x="207" y="180"/>
                </a:cxn>
                <a:cxn ang="0">
                  <a:pos x="207" y="32"/>
                </a:cxn>
                <a:cxn ang="0">
                  <a:pos x="175" y="0"/>
                </a:cxn>
                <a:cxn ang="0">
                  <a:pos x="32" y="0"/>
                </a:cxn>
              </a:cxnLst>
              <a:rect l="0" t="0" r="r" b="b"/>
              <a:pathLst>
                <a:path w="206" h="338">
                  <a:moveTo>
                    <a:pt x="32" y="0"/>
                  </a:moveTo>
                  <a:cubicBezTo>
                    <a:pt x="16" y="0"/>
                    <a:pt x="0" y="15"/>
                    <a:pt x="0" y="32"/>
                  </a:cubicBezTo>
                  <a:cubicBezTo>
                    <a:pt x="0" y="338"/>
                    <a:pt x="0" y="338"/>
                    <a:pt x="0" y="338"/>
                  </a:cubicBezTo>
                  <a:cubicBezTo>
                    <a:pt x="26" y="301"/>
                    <a:pt x="58" y="268"/>
                    <a:pt x="94" y="240"/>
                  </a:cubicBezTo>
                  <a:cubicBezTo>
                    <a:pt x="98" y="238"/>
                    <a:pt x="102" y="235"/>
                    <a:pt x="105" y="232"/>
                  </a:cubicBezTo>
                  <a:cubicBezTo>
                    <a:pt x="110" y="229"/>
                    <a:pt x="114" y="226"/>
                    <a:pt x="118" y="223"/>
                  </a:cubicBezTo>
                  <a:cubicBezTo>
                    <a:pt x="121" y="222"/>
                    <a:pt x="123" y="220"/>
                    <a:pt x="126" y="219"/>
                  </a:cubicBezTo>
                  <a:cubicBezTo>
                    <a:pt x="127" y="218"/>
                    <a:pt x="129" y="217"/>
                    <a:pt x="130" y="216"/>
                  </a:cubicBezTo>
                  <a:cubicBezTo>
                    <a:pt x="132" y="215"/>
                    <a:pt x="133" y="214"/>
                    <a:pt x="134" y="214"/>
                  </a:cubicBezTo>
                  <a:cubicBezTo>
                    <a:pt x="138" y="211"/>
                    <a:pt x="142" y="209"/>
                    <a:pt x="146" y="207"/>
                  </a:cubicBezTo>
                  <a:cubicBezTo>
                    <a:pt x="146" y="207"/>
                    <a:pt x="147" y="206"/>
                    <a:pt x="147" y="206"/>
                  </a:cubicBezTo>
                  <a:cubicBezTo>
                    <a:pt x="151" y="204"/>
                    <a:pt x="156" y="201"/>
                    <a:pt x="161" y="199"/>
                  </a:cubicBezTo>
                  <a:cubicBezTo>
                    <a:pt x="176" y="192"/>
                    <a:pt x="191" y="185"/>
                    <a:pt x="207" y="180"/>
                  </a:cubicBezTo>
                  <a:cubicBezTo>
                    <a:pt x="207" y="32"/>
                    <a:pt x="207" y="32"/>
                    <a:pt x="207" y="32"/>
                  </a:cubicBezTo>
                  <a:cubicBezTo>
                    <a:pt x="207" y="15"/>
                    <a:pt x="192" y="0"/>
                    <a:pt x="175" y="0"/>
                  </a:cubicBezTo>
                  <a:lnTo>
                    <a:pt x="32" y="0"/>
                  </a:lnTo>
                  <a:close/>
                </a:path>
              </a:pathLst>
            </a:custGeom>
            <a:grpFill/>
            <a:ln>
              <a:noFill/>
            </a:ln>
            <a:effectLst/>
          </p:spPr>
          <p:txBody>
            <a:bodyPr vert="horz" wrap="square" lIns="51399" tIns="25700" rIns="51399" bIns="25700" numCol="1" rtlCol="0"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defTabSz="1218712" fontAlgn="ctr">
                <a:buClr>
                  <a:srgbClr val="CC9900"/>
                </a:buClr>
                <a:buFont typeface="Wingdings" pitchFamily="2" charset="2"/>
                <a:buChar char="n"/>
              </a:pPr>
              <a:endParaRPr lang="en-US" altLang="zh-CN" sz="3198"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720" name="Freeform 22"/>
            <p:cNvSpPr/>
            <p:nvPr/>
          </p:nvSpPr>
          <p:spPr bwMode="gray">
            <a:xfrm>
              <a:off x="5206204" y="1917018"/>
              <a:ext cx="22850" cy="62633"/>
            </a:xfrm>
            <a:custGeom>
              <a:avLst/>
              <a:gdLst/>
              <a:ahLst/>
              <a:cxnLst>
                <a:cxn ang="0">
                  <a:pos x="32" y="0"/>
                </a:cxn>
                <a:cxn ang="0">
                  <a:pos x="0" y="32"/>
                </a:cxn>
                <a:cxn ang="0">
                  <a:pos x="0" y="498"/>
                </a:cxn>
                <a:cxn ang="0">
                  <a:pos x="32" y="530"/>
                </a:cxn>
                <a:cxn ang="0">
                  <a:pos x="175" y="530"/>
                </a:cxn>
                <a:cxn ang="0">
                  <a:pos x="206" y="498"/>
                </a:cxn>
                <a:cxn ang="0">
                  <a:pos x="206" y="32"/>
                </a:cxn>
                <a:cxn ang="0">
                  <a:pos x="175" y="0"/>
                </a:cxn>
                <a:cxn ang="0">
                  <a:pos x="32" y="0"/>
                </a:cxn>
              </a:cxnLst>
              <a:rect l="0" t="0" r="r" b="b"/>
              <a:pathLst>
                <a:path w="206" h="530">
                  <a:moveTo>
                    <a:pt x="32" y="0"/>
                  </a:moveTo>
                  <a:cubicBezTo>
                    <a:pt x="15" y="0"/>
                    <a:pt x="0" y="15"/>
                    <a:pt x="0" y="32"/>
                  </a:cubicBezTo>
                  <a:cubicBezTo>
                    <a:pt x="0" y="498"/>
                    <a:pt x="0" y="498"/>
                    <a:pt x="0" y="498"/>
                  </a:cubicBezTo>
                  <a:cubicBezTo>
                    <a:pt x="0" y="515"/>
                    <a:pt x="15" y="530"/>
                    <a:pt x="32" y="530"/>
                  </a:cubicBezTo>
                  <a:cubicBezTo>
                    <a:pt x="175" y="530"/>
                    <a:pt x="175" y="530"/>
                    <a:pt x="175" y="530"/>
                  </a:cubicBezTo>
                  <a:cubicBezTo>
                    <a:pt x="191" y="530"/>
                    <a:pt x="206" y="515"/>
                    <a:pt x="206" y="498"/>
                  </a:cubicBezTo>
                  <a:cubicBezTo>
                    <a:pt x="206" y="32"/>
                    <a:pt x="206" y="32"/>
                    <a:pt x="206" y="32"/>
                  </a:cubicBezTo>
                  <a:cubicBezTo>
                    <a:pt x="206" y="15"/>
                    <a:pt x="191" y="0"/>
                    <a:pt x="175" y="0"/>
                  </a:cubicBezTo>
                  <a:lnTo>
                    <a:pt x="32" y="0"/>
                  </a:lnTo>
                  <a:close/>
                </a:path>
              </a:pathLst>
            </a:custGeom>
            <a:grpFill/>
            <a:ln>
              <a:noFill/>
            </a:ln>
            <a:effectLst/>
          </p:spPr>
          <p:txBody>
            <a:bodyPr vert="horz" wrap="square" lIns="51399" tIns="25700" rIns="51399" bIns="25700" numCol="1" rtlCol="0"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defTabSz="1218712" fontAlgn="ctr">
                <a:buClr>
                  <a:srgbClr val="CC9900"/>
                </a:buClr>
                <a:buFont typeface="Wingdings" pitchFamily="2" charset="2"/>
                <a:buChar char="n"/>
              </a:pPr>
              <a:endParaRPr lang="en-US" altLang="zh-CN" sz="3198"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721" name="Freeform 23"/>
            <p:cNvSpPr/>
            <p:nvPr/>
          </p:nvSpPr>
          <p:spPr bwMode="gray">
            <a:xfrm>
              <a:off x="5327192" y="1875928"/>
              <a:ext cx="22850" cy="29521"/>
            </a:xfrm>
            <a:custGeom>
              <a:avLst/>
              <a:gdLst/>
              <a:ahLst/>
              <a:cxnLst>
                <a:cxn ang="0">
                  <a:pos x="32" y="0"/>
                </a:cxn>
                <a:cxn ang="0">
                  <a:pos x="0" y="32"/>
                </a:cxn>
                <a:cxn ang="0">
                  <a:pos x="0" y="226"/>
                </a:cxn>
                <a:cxn ang="0">
                  <a:pos x="55" y="222"/>
                </a:cxn>
                <a:cxn ang="0">
                  <a:pos x="68" y="222"/>
                </a:cxn>
                <a:cxn ang="0">
                  <a:pos x="206" y="251"/>
                </a:cxn>
                <a:cxn ang="0">
                  <a:pos x="206" y="32"/>
                </a:cxn>
                <a:cxn ang="0">
                  <a:pos x="175" y="0"/>
                </a:cxn>
                <a:cxn ang="0">
                  <a:pos x="32" y="0"/>
                </a:cxn>
              </a:cxnLst>
              <a:rect l="0" t="0" r="r" b="b"/>
              <a:pathLst>
                <a:path w="206" h="251">
                  <a:moveTo>
                    <a:pt x="32" y="0"/>
                  </a:moveTo>
                  <a:cubicBezTo>
                    <a:pt x="15" y="0"/>
                    <a:pt x="0" y="15"/>
                    <a:pt x="0" y="32"/>
                  </a:cubicBezTo>
                  <a:cubicBezTo>
                    <a:pt x="0" y="226"/>
                    <a:pt x="0" y="226"/>
                    <a:pt x="0" y="226"/>
                  </a:cubicBezTo>
                  <a:cubicBezTo>
                    <a:pt x="18" y="223"/>
                    <a:pt x="37" y="222"/>
                    <a:pt x="55" y="222"/>
                  </a:cubicBezTo>
                  <a:cubicBezTo>
                    <a:pt x="59" y="222"/>
                    <a:pt x="63" y="222"/>
                    <a:pt x="68" y="222"/>
                  </a:cubicBezTo>
                  <a:cubicBezTo>
                    <a:pt x="115" y="223"/>
                    <a:pt x="163" y="233"/>
                    <a:pt x="206" y="251"/>
                  </a:cubicBezTo>
                  <a:cubicBezTo>
                    <a:pt x="206" y="32"/>
                    <a:pt x="206" y="32"/>
                    <a:pt x="206" y="32"/>
                  </a:cubicBezTo>
                  <a:cubicBezTo>
                    <a:pt x="206" y="15"/>
                    <a:pt x="191" y="0"/>
                    <a:pt x="175" y="0"/>
                  </a:cubicBezTo>
                  <a:cubicBezTo>
                    <a:pt x="32" y="0"/>
                    <a:pt x="32" y="0"/>
                    <a:pt x="32" y="0"/>
                  </a:cubicBezTo>
                  <a:close/>
                </a:path>
              </a:pathLst>
            </a:custGeom>
            <a:grpFill/>
            <a:ln>
              <a:noFill/>
            </a:ln>
            <a:effectLst/>
          </p:spPr>
          <p:txBody>
            <a:bodyPr vert="horz" wrap="square" lIns="51399" tIns="25700" rIns="51399" bIns="25700" numCol="1" rtlCol="0"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defTabSz="1218712" fontAlgn="ctr">
                <a:buClr>
                  <a:srgbClr val="CC9900"/>
                </a:buClr>
                <a:buFont typeface="Wingdings" pitchFamily="2" charset="2"/>
                <a:buChar char="n"/>
              </a:pPr>
              <a:endParaRPr lang="en-US" altLang="zh-CN" sz="3198"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grpSp>
      <p:sp>
        <p:nvSpPr>
          <p:cNvPr id="562" name="453896541"/>
          <p:cNvSpPr txBox="1">
            <a:spLocks noChangeArrowheads="1"/>
          </p:cNvSpPr>
          <p:nvPr/>
        </p:nvSpPr>
        <p:spPr bwMode="gray">
          <a:xfrm>
            <a:off x="6171886" y="1827457"/>
            <a:ext cx="1418241" cy="184666"/>
          </a:xfrm>
          <a:prstGeom prst="rect">
            <a:avLst/>
          </a:prstGeom>
          <a:noFill/>
          <a:ln w="9525">
            <a:noFill/>
            <a:miter lim="800000"/>
          </a:ln>
        </p:spPr>
        <p:txBody>
          <a:bodyPr wrap="square" lIns="0" tIns="0" rIns="0" bIns="0" anchor="ctr">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algn="ctr" defTabSz="1218712" fontAlgn="ctr">
              <a:buSzTx/>
            </a:pPr>
            <a:r>
              <a:rPr lang="en-US" sz="1200" dirty="0">
                <a:latin typeface="Huawei Sans" panose="020C0503030203020204" pitchFamily="34" charset="0"/>
              </a:rPr>
              <a:t>Self-service portal</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565" name="1125557403"/>
          <p:cNvSpPr txBox="1"/>
          <p:nvPr/>
        </p:nvSpPr>
        <p:spPr bwMode="gray">
          <a:xfrm>
            <a:off x="7411511" y="1420253"/>
            <a:ext cx="139462" cy="246093"/>
          </a:xfrm>
          <a:prstGeom prst="rect">
            <a:avLst/>
          </a:prstGeom>
          <a:noFill/>
        </p:spPr>
        <p:txBody>
          <a:bodyPr wrap="none" lIns="0" tIns="0" rIns="0" bIns="0" rtlCol="0">
            <a:spAutoFit/>
          </a:bodyPr>
          <a:lstStyle/>
          <a:p>
            <a:pPr defTabSz="1218712" fontAlgn="ctr">
              <a:spcBef>
                <a:spcPct val="0"/>
              </a:spcBef>
              <a:spcAft>
                <a:spcPct val="0"/>
              </a:spcAft>
            </a:pPr>
            <a:r>
              <a:rPr lang="en-US" sz="1599" dirty="0">
                <a:latin typeface="Huawei Sans" panose="020C0503030203020204" pitchFamily="34" charset="0"/>
              </a:rPr>
              <a:t>...</a:t>
            </a:r>
            <a:endParaRPr lang="en-US" altLang="zh-CN" sz="1599" dirty="0">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566" name="梯形 565"/>
          <p:cNvSpPr/>
          <p:nvPr/>
        </p:nvSpPr>
        <p:spPr bwMode="gray">
          <a:xfrm>
            <a:off x="4022710" y="4806597"/>
            <a:ext cx="3800407" cy="1337290"/>
          </a:xfrm>
          <a:prstGeom prst="trapezoid">
            <a:avLst>
              <a:gd name="adj" fmla="val 42477"/>
            </a:avLst>
          </a:prstGeom>
          <a:solidFill>
            <a:srgbClr val="26B7C8">
              <a:alpha val="46000"/>
            </a:srgbClr>
          </a:solidFill>
        </p:spPr>
        <p:txBody>
          <a:bodyPr wrap="square" lIns="121868" tIns="60934" rIns="121868" bIns="60934" rtlCol="0" anchor="ctr" anchorCtr="1">
            <a:noAutofit/>
          </a:bodyPr>
          <a:lstStyle/>
          <a:p>
            <a:pPr indent="717215" defTabSz="1218712" fontAlgn="ctr">
              <a:spcBef>
                <a:spcPct val="0"/>
              </a:spcBef>
              <a:spcAft>
                <a:spcPct val="0"/>
              </a:spcAft>
              <a:buClr>
                <a:srgbClr val="FFC000"/>
              </a:buClr>
              <a:buSzPct val="60000"/>
              <a:buFont typeface="Wingdings" pitchFamily="2" charset="2"/>
              <a:buChar char="n"/>
            </a:pPr>
            <a:endParaRPr lang="en-US" altLang="zh-CN" sz="2099"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67" name="梯形 566"/>
          <p:cNvSpPr/>
          <p:nvPr/>
        </p:nvSpPr>
        <p:spPr bwMode="gray">
          <a:xfrm>
            <a:off x="871113" y="4508018"/>
            <a:ext cx="10156014" cy="1680508"/>
          </a:xfrm>
          <a:prstGeom prst="trapezoid">
            <a:avLst>
              <a:gd name="adj" fmla="val 110080"/>
            </a:avLst>
          </a:prstGeom>
          <a:gradFill flip="none" rotWithShape="1">
            <a:gsLst>
              <a:gs pos="0">
                <a:srgbClr val="26B7C8">
                  <a:alpha val="82000"/>
                </a:srgbClr>
              </a:gs>
              <a:gs pos="100000">
                <a:srgbClr val="26B7C8">
                  <a:alpha val="0"/>
                </a:srgbClr>
              </a:gs>
            </a:gsLst>
            <a:lin ang="16200000" scaled="1"/>
          </a:gradFill>
          <a:ln w="3175">
            <a:gradFill>
              <a:gsLst>
                <a:gs pos="0">
                  <a:srgbClr val="26B7C8">
                    <a:alpha val="0"/>
                  </a:srgbClr>
                </a:gs>
                <a:gs pos="50000">
                  <a:srgbClr val="26B7C8">
                    <a:alpha val="25000"/>
                  </a:srgbClr>
                </a:gs>
                <a:gs pos="100000">
                  <a:srgbClr val="26B7C8"/>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68127" algn="ctr" defTabSz="1218712" fontAlgn="ctr">
              <a:spcBef>
                <a:spcPct val="20000"/>
              </a:spcBef>
              <a:spcAft>
                <a:spcPts val="2399"/>
              </a:spcAft>
              <a:buClr>
                <a:prstClr val="white"/>
              </a:buClr>
              <a:buSzPct val="60000"/>
            </a:pPr>
            <a:endParaRPr lang="en-US" altLang="zh-CN" sz="1200" b="1" dirty="0">
              <a:solidFill>
                <a:srgbClr val="FFC000"/>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68" name="Freeform 17"/>
          <p:cNvSpPr/>
          <p:nvPr/>
        </p:nvSpPr>
        <p:spPr bwMode="gray">
          <a:xfrm>
            <a:off x="1454373" y="5523776"/>
            <a:ext cx="2188528" cy="506120"/>
          </a:xfrm>
          <a:custGeom>
            <a:avLst/>
            <a:gdLst>
              <a:gd name="T0" fmla="*/ 480 w 1916"/>
              <a:gd name="T1" fmla="*/ 0 h 359"/>
              <a:gd name="T2" fmla="*/ 0 w 1916"/>
              <a:gd name="T3" fmla="*/ 359 h 359"/>
              <a:gd name="T4" fmla="*/ 1651 w 1916"/>
              <a:gd name="T5" fmla="*/ 359 h 359"/>
              <a:gd name="T6" fmla="*/ 1916 w 1916"/>
              <a:gd name="T7" fmla="*/ 0 h 359"/>
              <a:gd name="T8" fmla="*/ 480 w 1916"/>
              <a:gd name="T9" fmla="*/ 0 h 359"/>
            </a:gdLst>
            <a:ahLst/>
            <a:cxnLst>
              <a:cxn ang="0">
                <a:pos x="T0" y="T1"/>
              </a:cxn>
              <a:cxn ang="0">
                <a:pos x="T2" y="T3"/>
              </a:cxn>
              <a:cxn ang="0">
                <a:pos x="T4" y="T5"/>
              </a:cxn>
              <a:cxn ang="0">
                <a:pos x="T6" y="T7"/>
              </a:cxn>
              <a:cxn ang="0">
                <a:pos x="T8" y="T9"/>
              </a:cxn>
            </a:cxnLst>
            <a:rect l="0" t="0" r="r" b="b"/>
            <a:pathLst>
              <a:path w="1916" h="359">
                <a:moveTo>
                  <a:pt x="480" y="0"/>
                </a:moveTo>
                <a:lnTo>
                  <a:pt x="0" y="359"/>
                </a:lnTo>
                <a:lnTo>
                  <a:pt x="1651" y="359"/>
                </a:lnTo>
                <a:lnTo>
                  <a:pt x="1916" y="0"/>
                </a:lnTo>
                <a:lnTo>
                  <a:pt x="480" y="0"/>
                </a:lnTo>
                <a:close/>
              </a:path>
            </a:pathLst>
          </a:custGeom>
          <a:solidFill>
            <a:srgbClr val="26B7C8">
              <a:alpha val="52000"/>
            </a:srgbClr>
          </a:solidFill>
        </p:spPr>
        <p:txBody>
          <a:bodyPr wrap="square" lIns="121868" tIns="60934" rIns="121868" bIns="60934" rtlCol="0" anchor="ctr" anchorCtr="1">
            <a:noAutofit/>
          </a:bodyPr>
          <a:lstStyle/>
          <a:p>
            <a:pPr indent="717215" defTabSz="1218712" fontAlgn="ctr">
              <a:spcBef>
                <a:spcPct val="0"/>
              </a:spcBef>
              <a:spcAft>
                <a:spcPct val="0"/>
              </a:spcAft>
              <a:buClr>
                <a:srgbClr val="FFC000"/>
              </a:buClr>
              <a:buSzPct val="60000"/>
              <a:buFont typeface="Wingdings" pitchFamily="2" charset="2"/>
              <a:buChar char="n"/>
            </a:pPr>
            <a:endParaRPr lang="en-US" altLang="zh-CN" sz="2099"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569" name="组合 621"/>
          <p:cNvGrpSpPr/>
          <p:nvPr/>
        </p:nvGrpSpPr>
        <p:grpSpPr bwMode="gray">
          <a:xfrm>
            <a:off x="3190107" y="5580359"/>
            <a:ext cx="197702" cy="153624"/>
            <a:chOff x="-983298" y="1666240"/>
            <a:chExt cx="547688" cy="309564"/>
          </a:xfrm>
          <a:solidFill>
            <a:srgbClr val="FFC000"/>
          </a:solidFill>
        </p:grpSpPr>
        <p:sp>
          <p:nvSpPr>
            <p:cNvPr id="711" name="Freeform 21"/>
            <p:cNvSpPr/>
            <p:nvPr/>
          </p:nvSpPr>
          <p:spPr bwMode="gray">
            <a:xfrm>
              <a:off x="-983298" y="1798004"/>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8"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15875">
              <a:noFill/>
              <a:round/>
            </a:ln>
          </p:spPr>
          <p:txBody>
            <a:bodyPr vert="horz" wrap="square" lIns="103142" tIns="51573" rIns="103142" bIns="51573" numCol="1" anchor="t" anchorCtr="0" compatLnSpc="1">
              <a:prstTxWarp prst="textNoShape">
                <a:avLst/>
              </a:prstTxWarp>
            </a:bodyPr>
            <a:lstStyle/>
            <a:p>
              <a:pPr defTabSz="1373918" fontAlgn="ctr">
                <a:spcBef>
                  <a:spcPct val="0"/>
                </a:spcBef>
                <a:spcAft>
                  <a:spcPct val="0"/>
                </a:spcAft>
                <a:defRPr/>
              </a:pPr>
              <a:endParaRPr lang="en-US" altLang="zh-CN" sz="1399"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712"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15875">
              <a:noFill/>
              <a:round/>
            </a:ln>
          </p:spPr>
          <p:txBody>
            <a:bodyPr vert="horz" wrap="square" lIns="103142" tIns="51573" rIns="103142" bIns="51573" numCol="1" anchor="t" anchorCtr="0" compatLnSpc="1">
              <a:prstTxWarp prst="textNoShape">
                <a:avLst/>
              </a:prstTxWarp>
            </a:bodyPr>
            <a:lstStyle/>
            <a:p>
              <a:pPr defTabSz="1373918" fontAlgn="ctr">
                <a:spcBef>
                  <a:spcPct val="0"/>
                </a:spcBef>
                <a:spcAft>
                  <a:spcPct val="0"/>
                </a:spcAft>
                <a:defRPr/>
              </a:pPr>
              <a:endParaRPr lang="en-US" altLang="zh-CN" sz="1399"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grpSp>
      <p:sp>
        <p:nvSpPr>
          <p:cNvPr id="570" name="矩形 569"/>
          <p:cNvSpPr/>
          <p:nvPr/>
        </p:nvSpPr>
        <p:spPr bwMode="gray">
          <a:xfrm>
            <a:off x="3081439" y="5612865"/>
            <a:ext cx="246181" cy="353762"/>
          </a:xfrm>
          <a:prstGeom prst="rect">
            <a:avLst/>
          </a:prstGeom>
        </p:spPr>
        <p:txBody>
          <a:bodyPr wrap="none" lIns="121868" tIns="60934" rIns="121868" bIns="60934">
            <a:spAutoFit/>
          </a:bodyPr>
          <a:lstStyle/>
          <a:p>
            <a:pPr defTabSz="1218712" fontAlgn="ctr">
              <a:spcBef>
                <a:spcPts val="800"/>
              </a:spcBef>
              <a:spcAft>
                <a:spcPct val="0"/>
              </a:spcAft>
            </a:pPr>
            <a:endParaRPr lang="en-US" altLang="zh-CN" sz="1499"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571" name="文本框 570"/>
          <p:cNvSpPr txBox="1"/>
          <p:nvPr/>
        </p:nvSpPr>
        <p:spPr bwMode="gray">
          <a:xfrm>
            <a:off x="2362351" y="5675314"/>
            <a:ext cx="799992" cy="184666"/>
          </a:xfrm>
          <a:prstGeom prst="rect">
            <a:avLst/>
          </a:prstGeom>
          <a:noFill/>
        </p:spPr>
        <p:txBody>
          <a:bodyPr wrap="square" lIns="0" tIns="0" rIns="0" bIns="0" rtlCol="0">
            <a:spAutoFit/>
          </a:bodyPr>
          <a:lstStyle/>
          <a:p>
            <a:pPr algn="ctr" defTabSz="1218712" fontAlgn="ctr">
              <a:spcBef>
                <a:spcPct val="0"/>
              </a:spcBef>
              <a:spcAft>
                <a:spcPct val="0"/>
              </a:spcAft>
            </a:pPr>
            <a:r>
              <a:rPr lang="en-US" sz="1200" dirty="0">
                <a:solidFill>
                  <a:schemeClr val="bg1"/>
                </a:solidFill>
                <a:latin typeface="Huawei Sans" panose="020C0503030203020204" pitchFamily="34" charset="0"/>
              </a:rPr>
              <a:t>Branch 2</a:t>
            </a:r>
            <a:endParaRPr lang="en-US" altLang="zh-CN" sz="12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72" name="Freeform 27"/>
          <p:cNvSpPr>
            <a:spLocks noEditPoints="1"/>
          </p:cNvSpPr>
          <p:nvPr/>
        </p:nvSpPr>
        <p:spPr bwMode="gray">
          <a:xfrm>
            <a:off x="3423973" y="5598959"/>
            <a:ext cx="153315" cy="153311"/>
          </a:xfrm>
          <a:custGeom>
            <a:avLst/>
            <a:gdLst/>
            <a:ahLst/>
            <a:cxnLst>
              <a:cxn ang="0">
                <a:pos x="338" y="346"/>
              </a:cxn>
              <a:cxn ang="0">
                <a:pos x="314" y="416"/>
              </a:cxn>
              <a:cxn ang="0">
                <a:pos x="348" y="484"/>
              </a:cxn>
              <a:cxn ang="0">
                <a:pos x="436" y="504"/>
              </a:cxn>
              <a:cxn ang="0">
                <a:pos x="496" y="458"/>
              </a:cxn>
              <a:cxn ang="0">
                <a:pos x="508" y="410"/>
              </a:cxn>
              <a:cxn ang="0">
                <a:pos x="498" y="366"/>
              </a:cxn>
              <a:cxn ang="0">
                <a:pos x="424" y="314"/>
              </a:cxn>
              <a:cxn ang="0">
                <a:pos x="792" y="250"/>
              </a:cxn>
              <a:cxn ang="0">
                <a:pos x="766" y="224"/>
              </a:cxn>
              <a:cxn ang="0">
                <a:pos x="666" y="240"/>
              </a:cxn>
              <a:cxn ang="0">
                <a:pos x="680" y="128"/>
              </a:cxn>
              <a:cxn ang="0">
                <a:pos x="678" y="98"/>
              </a:cxn>
              <a:cxn ang="0">
                <a:pos x="560" y="24"/>
              </a:cxn>
              <a:cxn ang="0">
                <a:pos x="522" y="38"/>
              </a:cxn>
              <a:cxn ang="0">
                <a:pos x="432" y="104"/>
              </a:cxn>
              <a:cxn ang="0">
                <a:pos x="394" y="10"/>
              </a:cxn>
              <a:cxn ang="0">
                <a:pos x="250" y="30"/>
              </a:cxn>
              <a:cxn ang="0">
                <a:pos x="226" y="62"/>
              </a:cxn>
              <a:cxn ang="0">
                <a:pos x="240" y="152"/>
              </a:cxn>
              <a:cxn ang="0">
                <a:pos x="130" y="142"/>
              </a:cxn>
              <a:cxn ang="0">
                <a:pos x="90" y="152"/>
              </a:cxn>
              <a:cxn ang="0">
                <a:pos x="24" y="272"/>
              </a:cxn>
              <a:cxn ang="0">
                <a:pos x="38" y="300"/>
              </a:cxn>
              <a:cxn ang="0">
                <a:pos x="100" y="392"/>
              </a:cxn>
              <a:cxn ang="0">
                <a:pos x="6" y="432"/>
              </a:cxn>
              <a:cxn ang="0">
                <a:pos x="32" y="572"/>
              </a:cxn>
              <a:cxn ang="0">
                <a:pos x="58" y="596"/>
              </a:cxn>
              <a:cxn ang="0">
                <a:pos x="148" y="582"/>
              </a:cxn>
              <a:cxn ang="0">
                <a:pos x="144" y="692"/>
              </a:cxn>
              <a:cxn ang="0">
                <a:pos x="144" y="724"/>
              </a:cxn>
              <a:cxn ang="0">
                <a:pos x="262" y="796"/>
              </a:cxn>
              <a:cxn ang="0">
                <a:pos x="302" y="782"/>
              </a:cxn>
              <a:cxn ang="0">
                <a:pos x="394" y="724"/>
              </a:cxn>
              <a:cxn ang="0">
                <a:pos x="428" y="810"/>
              </a:cxn>
              <a:cxn ang="0">
                <a:pos x="572" y="790"/>
              </a:cxn>
              <a:cxn ang="0">
                <a:pos x="598" y="758"/>
              </a:cxn>
              <a:cxn ang="0">
                <a:pos x="582" y="670"/>
              </a:cxn>
              <a:cxn ang="0">
                <a:pos x="694" y="678"/>
              </a:cxn>
              <a:cxn ang="0">
                <a:pos x="734" y="670"/>
              </a:cxn>
              <a:cxn ang="0">
                <a:pos x="798" y="548"/>
              </a:cxn>
              <a:cxn ang="0">
                <a:pos x="784" y="520"/>
              </a:cxn>
              <a:cxn ang="0">
                <a:pos x="718" y="430"/>
              </a:cxn>
              <a:cxn ang="0">
                <a:pos x="816" y="388"/>
              </a:cxn>
              <a:cxn ang="0">
                <a:pos x="822" y="360"/>
              </a:cxn>
              <a:cxn ang="0">
                <a:pos x="404" y="576"/>
              </a:cxn>
              <a:cxn ang="0">
                <a:pos x="328" y="554"/>
              </a:cxn>
              <a:cxn ang="0">
                <a:pos x="272" y="498"/>
              </a:cxn>
              <a:cxn ang="0">
                <a:pos x="248" y="436"/>
              </a:cxn>
              <a:cxn ang="0">
                <a:pos x="254" y="358"/>
              </a:cxn>
              <a:cxn ang="0">
                <a:pos x="288" y="300"/>
              </a:cxn>
              <a:cxn ang="0">
                <a:pos x="352" y="256"/>
              </a:cxn>
              <a:cxn ang="0">
                <a:pos x="418" y="244"/>
              </a:cxn>
              <a:cxn ang="0">
                <a:pos x="494" y="266"/>
              </a:cxn>
              <a:cxn ang="0">
                <a:pos x="552" y="322"/>
              </a:cxn>
              <a:cxn ang="0">
                <a:pos x="574" y="384"/>
              </a:cxn>
              <a:cxn ang="0">
                <a:pos x="568" y="464"/>
              </a:cxn>
              <a:cxn ang="0">
                <a:pos x="526" y="530"/>
              </a:cxn>
              <a:cxn ang="0">
                <a:pos x="454" y="570"/>
              </a:cxn>
            </a:cxnLst>
            <a:rect l="0" t="0" r="r" b="b"/>
            <a:pathLst>
              <a:path w="822" h="822">
                <a:moveTo>
                  <a:pt x="386" y="316"/>
                </a:moveTo>
                <a:lnTo>
                  <a:pt x="386" y="316"/>
                </a:lnTo>
                <a:lnTo>
                  <a:pt x="368" y="322"/>
                </a:lnTo>
                <a:lnTo>
                  <a:pt x="352" y="332"/>
                </a:lnTo>
                <a:lnTo>
                  <a:pt x="338" y="346"/>
                </a:lnTo>
                <a:lnTo>
                  <a:pt x="326" y="362"/>
                </a:lnTo>
                <a:lnTo>
                  <a:pt x="326" y="362"/>
                </a:lnTo>
                <a:lnTo>
                  <a:pt x="320" y="380"/>
                </a:lnTo>
                <a:lnTo>
                  <a:pt x="314" y="398"/>
                </a:lnTo>
                <a:lnTo>
                  <a:pt x="314" y="416"/>
                </a:lnTo>
                <a:lnTo>
                  <a:pt x="318" y="436"/>
                </a:lnTo>
                <a:lnTo>
                  <a:pt x="318" y="436"/>
                </a:lnTo>
                <a:lnTo>
                  <a:pt x="324" y="454"/>
                </a:lnTo>
                <a:lnTo>
                  <a:pt x="334" y="470"/>
                </a:lnTo>
                <a:lnTo>
                  <a:pt x="348" y="484"/>
                </a:lnTo>
                <a:lnTo>
                  <a:pt x="362" y="494"/>
                </a:lnTo>
                <a:lnTo>
                  <a:pt x="380" y="502"/>
                </a:lnTo>
                <a:lnTo>
                  <a:pt x="398" y="506"/>
                </a:lnTo>
                <a:lnTo>
                  <a:pt x="418" y="508"/>
                </a:lnTo>
                <a:lnTo>
                  <a:pt x="436" y="504"/>
                </a:lnTo>
                <a:lnTo>
                  <a:pt x="436" y="504"/>
                </a:lnTo>
                <a:lnTo>
                  <a:pt x="454" y="498"/>
                </a:lnTo>
                <a:lnTo>
                  <a:pt x="470" y="488"/>
                </a:lnTo>
                <a:lnTo>
                  <a:pt x="484" y="474"/>
                </a:lnTo>
                <a:lnTo>
                  <a:pt x="496" y="458"/>
                </a:lnTo>
                <a:lnTo>
                  <a:pt x="496" y="458"/>
                </a:lnTo>
                <a:lnTo>
                  <a:pt x="502" y="448"/>
                </a:lnTo>
                <a:lnTo>
                  <a:pt x="506" y="436"/>
                </a:lnTo>
                <a:lnTo>
                  <a:pt x="508" y="422"/>
                </a:lnTo>
                <a:lnTo>
                  <a:pt x="508" y="410"/>
                </a:lnTo>
                <a:lnTo>
                  <a:pt x="508" y="410"/>
                </a:lnTo>
                <a:lnTo>
                  <a:pt x="508" y="398"/>
                </a:lnTo>
                <a:lnTo>
                  <a:pt x="506" y="386"/>
                </a:lnTo>
                <a:lnTo>
                  <a:pt x="506" y="386"/>
                </a:lnTo>
                <a:lnTo>
                  <a:pt x="498" y="366"/>
                </a:lnTo>
                <a:lnTo>
                  <a:pt x="488" y="350"/>
                </a:lnTo>
                <a:lnTo>
                  <a:pt x="476" y="336"/>
                </a:lnTo>
                <a:lnTo>
                  <a:pt x="460" y="326"/>
                </a:lnTo>
                <a:lnTo>
                  <a:pt x="444" y="318"/>
                </a:lnTo>
                <a:lnTo>
                  <a:pt x="424" y="314"/>
                </a:lnTo>
                <a:lnTo>
                  <a:pt x="406" y="312"/>
                </a:lnTo>
                <a:lnTo>
                  <a:pt x="386" y="316"/>
                </a:lnTo>
                <a:lnTo>
                  <a:pt x="386" y="316"/>
                </a:lnTo>
                <a:close/>
                <a:moveTo>
                  <a:pt x="822" y="360"/>
                </a:moveTo>
                <a:lnTo>
                  <a:pt x="792" y="250"/>
                </a:lnTo>
                <a:lnTo>
                  <a:pt x="792" y="250"/>
                </a:lnTo>
                <a:lnTo>
                  <a:pt x="790" y="244"/>
                </a:lnTo>
                <a:lnTo>
                  <a:pt x="786" y="238"/>
                </a:lnTo>
                <a:lnTo>
                  <a:pt x="778" y="230"/>
                </a:lnTo>
                <a:lnTo>
                  <a:pt x="766" y="224"/>
                </a:lnTo>
                <a:lnTo>
                  <a:pt x="760" y="224"/>
                </a:lnTo>
                <a:lnTo>
                  <a:pt x="752" y="224"/>
                </a:lnTo>
                <a:lnTo>
                  <a:pt x="752" y="224"/>
                </a:lnTo>
                <a:lnTo>
                  <a:pt x="666" y="240"/>
                </a:lnTo>
                <a:lnTo>
                  <a:pt x="666" y="240"/>
                </a:lnTo>
                <a:lnTo>
                  <a:pt x="654" y="224"/>
                </a:lnTo>
                <a:lnTo>
                  <a:pt x="642" y="208"/>
                </a:lnTo>
                <a:lnTo>
                  <a:pt x="642" y="208"/>
                </a:lnTo>
                <a:lnTo>
                  <a:pt x="680" y="128"/>
                </a:lnTo>
                <a:lnTo>
                  <a:pt x="680" y="128"/>
                </a:lnTo>
                <a:lnTo>
                  <a:pt x="682" y="122"/>
                </a:lnTo>
                <a:lnTo>
                  <a:pt x="682" y="114"/>
                </a:lnTo>
                <a:lnTo>
                  <a:pt x="682" y="114"/>
                </a:lnTo>
                <a:lnTo>
                  <a:pt x="682" y="106"/>
                </a:lnTo>
                <a:lnTo>
                  <a:pt x="678" y="98"/>
                </a:lnTo>
                <a:lnTo>
                  <a:pt x="672" y="90"/>
                </a:lnTo>
                <a:lnTo>
                  <a:pt x="666" y="84"/>
                </a:lnTo>
                <a:lnTo>
                  <a:pt x="566" y="28"/>
                </a:lnTo>
                <a:lnTo>
                  <a:pt x="566" y="28"/>
                </a:lnTo>
                <a:lnTo>
                  <a:pt x="560" y="24"/>
                </a:lnTo>
                <a:lnTo>
                  <a:pt x="554" y="24"/>
                </a:lnTo>
                <a:lnTo>
                  <a:pt x="542" y="24"/>
                </a:lnTo>
                <a:lnTo>
                  <a:pt x="530" y="28"/>
                </a:lnTo>
                <a:lnTo>
                  <a:pt x="526" y="32"/>
                </a:lnTo>
                <a:lnTo>
                  <a:pt x="522" y="38"/>
                </a:lnTo>
                <a:lnTo>
                  <a:pt x="522" y="38"/>
                </a:lnTo>
                <a:lnTo>
                  <a:pt x="472" y="108"/>
                </a:lnTo>
                <a:lnTo>
                  <a:pt x="472" y="108"/>
                </a:lnTo>
                <a:lnTo>
                  <a:pt x="452" y="106"/>
                </a:lnTo>
                <a:lnTo>
                  <a:pt x="432" y="104"/>
                </a:lnTo>
                <a:lnTo>
                  <a:pt x="432" y="104"/>
                </a:lnTo>
                <a:lnTo>
                  <a:pt x="402" y="22"/>
                </a:lnTo>
                <a:lnTo>
                  <a:pt x="402" y="22"/>
                </a:lnTo>
                <a:lnTo>
                  <a:pt x="398" y="16"/>
                </a:lnTo>
                <a:lnTo>
                  <a:pt x="394" y="10"/>
                </a:lnTo>
                <a:lnTo>
                  <a:pt x="386" y="4"/>
                </a:lnTo>
                <a:lnTo>
                  <a:pt x="374" y="0"/>
                </a:lnTo>
                <a:lnTo>
                  <a:pt x="366" y="0"/>
                </a:lnTo>
                <a:lnTo>
                  <a:pt x="360" y="0"/>
                </a:lnTo>
                <a:lnTo>
                  <a:pt x="250" y="30"/>
                </a:lnTo>
                <a:lnTo>
                  <a:pt x="250" y="30"/>
                </a:lnTo>
                <a:lnTo>
                  <a:pt x="240" y="34"/>
                </a:lnTo>
                <a:lnTo>
                  <a:pt x="232" y="42"/>
                </a:lnTo>
                <a:lnTo>
                  <a:pt x="228" y="52"/>
                </a:lnTo>
                <a:lnTo>
                  <a:pt x="226" y="62"/>
                </a:lnTo>
                <a:lnTo>
                  <a:pt x="226" y="62"/>
                </a:lnTo>
                <a:lnTo>
                  <a:pt x="226" y="68"/>
                </a:lnTo>
                <a:lnTo>
                  <a:pt x="226" y="68"/>
                </a:lnTo>
                <a:lnTo>
                  <a:pt x="240" y="152"/>
                </a:lnTo>
                <a:lnTo>
                  <a:pt x="240" y="152"/>
                </a:lnTo>
                <a:lnTo>
                  <a:pt x="222" y="164"/>
                </a:lnTo>
                <a:lnTo>
                  <a:pt x="206" y="178"/>
                </a:lnTo>
                <a:lnTo>
                  <a:pt x="206" y="178"/>
                </a:lnTo>
                <a:lnTo>
                  <a:pt x="130" y="142"/>
                </a:lnTo>
                <a:lnTo>
                  <a:pt x="130" y="142"/>
                </a:lnTo>
                <a:lnTo>
                  <a:pt x="124" y="140"/>
                </a:lnTo>
                <a:lnTo>
                  <a:pt x="118" y="140"/>
                </a:lnTo>
                <a:lnTo>
                  <a:pt x="104" y="140"/>
                </a:lnTo>
                <a:lnTo>
                  <a:pt x="94" y="146"/>
                </a:lnTo>
                <a:lnTo>
                  <a:pt x="90" y="152"/>
                </a:lnTo>
                <a:lnTo>
                  <a:pt x="86" y="156"/>
                </a:lnTo>
                <a:lnTo>
                  <a:pt x="28" y="256"/>
                </a:lnTo>
                <a:lnTo>
                  <a:pt x="28" y="256"/>
                </a:lnTo>
                <a:lnTo>
                  <a:pt x="26" y="264"/>
                </a:lnTo>
                <a:lnTo>
                  <a:pt x="24" y="272"/>
                </a:lnTo>
                <a:lnTo>
                  <a:pt x="24" y="272"/>
                </a:lnTo>
                <a:lnTo>
                  <a:pt x="26" y="280"/>
                </a:lnTo>
                <a:lnTo>
                  <a:pt x="28" y="288"/>
                </a:lnTo>
                <a:lnTo>
                  <a:pt x="32" y="294"/>
                </a:lnTo>
                <a:lnTo>
                  <a:pt x="38" y="300"/>
                </a:lnTo>
                <a:lnTo>
                  <a:pt x="38" y="300"/>
                </a:lnTo>
                <a:lnTo>
                  <a:pt x="106" y="346"/>
                </a:lnTo>
                <a:lnTo>
                  <a:pt x="106" y="346"/>
                </a:lnTo>
                <a:lnTo>
                  <a:pt x="102" y="370"/>
                </a:lnTo>
                <a:lnTo>
                  <a:pt x="100" y="392"/>
                </a:lnTo>
                <a:lnTo>
                  <a:pt x="100" y="392"/>
                </a:lnTo>
                <a:lnTo>
                  <a:pt x="22" y="420"/>
                </a:lnTo>
                <a:lnTo>
                  <a:pt x="22" y="420"/>
                </a:lnTo>
                <a:lnTo>
                  <a:pt x="14" y="426"/>
                </a:lnTo>
                <a:lnTo>
                  <a:pt x="6" y="432"/>
                </a:lnTo>
                <a:lnTo>
                  <a:pt x="2" y="442"/>
                </a:lnTo>
                <a:lnTo>
                  <a:pt x="0" y="452"/>
                </a:lnTo>
                <a:lnTo>
                  <a:pt x="0" y="452"/>
                </a:lnTo>
                <a:lnTo>
                  <a:pt x="2" y="462"/>
                </a:lnTo>
                <a:lnTo>
                  <a:pt x="32" y="572"/>
                </a:lnTo>
                <a:lnTo>
                  <a:pt x="32" y="572"/>
                </a:lnTo>
                <a:lnTo>
                  <a:pt x="34" y="578"/>
                </a:lnTo>
                <a:lnTo>
                  <a:pt x="36" y="582"/>
                </a:lnTo>
                <a:lnTo>
                  <a:pt x="46" y="590"/>
                </a:lnTo>
                <a:lnTo>
                  <a:pt x="58" y="596"/>
                </a:lnTo>
                <a:lnTo>
                  <a:pt x="64" y="596"/>
                </a:lnTo>
                <a:lnTo>
                  <a:pt x="70" y="596"/>
                </a:lnTo>
                <a:lnTo>
                  <a:pt x="70" y="596"/>
                </a:lnTo>
                <a:lnTo>
                  <a:pt x="148" y="582"/>
                </a:lnTo>
                <a:lnTo>
                  <a:pt x="148" y="582"/>
                </a:lnTo>
                <a:lnTo>
                  <a:pt x="162" y="602"/>
                </a:lnTo>
                <a:lnTo>
                  <a:pt x="178" y="620"/>
                </a:lnTo>
                <a:lnTo>
                  <a:pt x="178" y="620"/>
                </a:lnTo>
                <a:lnTo>
                  <a:pt x="144" y="692"/>
                </a:lnTo>
                <a:lnTo>
                  <a:pt x="144" y="692"/>
                </a:lnTo>
                <a:lnTo>
                  <a:pt x="142" y="700"/>
                </a:lnTo>
                <a:lnTo>
                  <a:pt x="140" y="706"/>
                </a:lnTo>
                <a:lnTo>
                  <a:pt x="140" y="706"/>
                </a:lnTo>
                <a:lnTo>
                  <a:pt x="142" y="716"/>
                </a:lnTo>
                <a:lnTo>
                  <a:pt x="144" y="724"/>
                </a:lnTo>
                <a:lnTo>
                  <a:pt x="150" y="730"/>
                </a:lnTo>
                <a:lnTo>
                  <a:pt x="158" y="736"/>
                </a:lnTo>
                <a:lnTo>
                  <a:pt x="256" y="792"/>
                </a:lnTo>
                <a:lnTo>
                  <a:pt x="256" y="792"/>
                </a:lnTo>
                <a:lnTo>
                  <a:pt x="262" y="796"/>
                </a:lnTo>
                <a:lnTo>
                  <a:pt x="268" y="798"/>
                </a:lnTo>
                <a:lnTo>
                  <a:pt x="280" y="796"/>
                </a:lnTo>
                <a:lnTo>
                  <a:pt x="292" y="792"/>
                </a:lnTo>
                <a:lnTo>
                  <a:pt x="296" y="788"/>
                </a:lnTo>
                <a:lnTo>
                  <a:pt x="302" y="782"/>
                </a:lnTo>
                <a:lnTo>
                  <a:pt x="302" y="782"/>
                </a:lnTo>
                <a:lnTo>
                  <a:pt x="348" y="718"/>
                </a:lnTo>
                <a:lnTo>
                  <a:pt x="348" y="718"/>
                </a:lnTo>
                <a:lnTo>
                  <a:pt x="370" y="722"/>
                </a:lnTo>
                <a:lnTo>
                  <a:pt x="394" y="724"/>
                </a:lnTo>
                <a:lnTo>
                  <a:pt x="394" y="724"/>
                </a:lnTo>
                <a:lnTo>
                  <a:pt x="422" y="798"/>
                </a:lnTo>
                <a:lnTo>
                  <a:pt x="422" y="798"/>
                </a:lnTo>
                <a:lnTo>
                  <a:pt x="424" y="804"/>
                </a:lnTo>
                <a:lnTo>
                  <a:pt x="428" y="810"/>
                </a:lnTo>
                <a:lnTo>
                  <a:pt x="438" y="818"/>
                </a:lnTo>
                <a:lnTo>
                  <a:pt x="450" y="820"/>
                </a:lnTo>
                <a:lnTo>
                  <a:pt x="456" y="822"/>
                </a:lnTo>
                <a:lnTo>
                  <a:pt x="462" y="820"/>
                </a:lnTo>
                <a:lnTo>
                  <a:pt x="572" y="790"/>
                </a:lnTo>
                <a:lnTo>
                  <a:pt x="572" y="790"/>
                </a:lnTo>
                <a:lnTo>
                  <a:pt x="582" y="786"/>
                </a:lnTo>
                <a:lnTo>
                  <a:pt x="590" y="778"/>
                </a:lnTo>
                <a:lnTo>
                  <a:pt x="596" y="768"/>
                </a:lnTo>
                <a:lnTo>
                  <a:pt x="598" y="758"/>
                </a:lnTo>
                <a:lnTo>
                  <a:pt x="598" y="758"/>
                </a:lnTo>
                <a:lnTo>
                  <a:pt x="596" y="752"/>
                </a:lnTo>
                <a:lnTo>
                  <a:pt x="596" y="752"/>
                </a:lnTo>
                <a:lnTo>
                  <a:pt x="582" y="670"/>
                </a:lnTo>
                <a:lnTo>
                  <a:pt x="582" y="670"/>
                </a:lnTo>
                <a:lnTo>
                  <a:pt x="600" y="658"/>
                </a:lnTo>
                <a:lnTo>
                  <a:pt x="618" y="642"/>
                </a:lnTo>
                <a:lnTo>
                  <a:pt x="618" y="642"/>
                </a:lnTo>
                <a:lnTo>
                  <a:pt x="694" y="678"/>
                </a:lnTo>
                <a:lnTo>
                  <a:pt x="694" y="678"/>
                </a:lnTo>
                <a:lnTo>
                  <a:pt x="700" y="680"/>
                </a:lnTo>
                <a:lnTo>
                  <a:pt x="706" y="682"/>
                </a:lnTo>
                <a:lnTo>
                  <a:pt x="718" y="680"/>
                </a:lnTo>
                <a:lnTo>
                  <a:pt x="728" y="674"/>
                </a:lnTo>
                <a:lnTo>
                  <a:pt x="734" y="670"/>
                </a:lnTo>
                <a:lnTo>
                  <a:pt x="738" y="664"/>
                </a:lnTo>
                <a:lnTo>
                  <a:pt x="794" y="566"/>
                </a:lnTo>
                <a:lnTo>
                  <a:pt x="794" y="566"/>
                </a:lnTo>
                <a:lnTo>
                  <a:pt x="798" y="558"/>
                </a:lnTo>
                <a:lnTo>
                  <a:pt x="798" y="548"/>
                </a:lnTo>
                <a:lnTo>
                  <a:pt x="798" y="548"/>
                </a:lnTo>
                <a:lnTo>
                  <a:pt x="798" y="540"/>
                </a:lnTo>
                <a:lnTo>
                  <a:pt x="794" y="532"/>
                </a:lnTo>
                <a:lnTo>
                  <a:pt x="790" y="526"/>
                </a:lnTo>
                <a:lnTo>
                  <a:pt x="784" y="520"/>
                </a:lnTo>
                <a:lnTo>
                  <a:pt x="784" y="520"/>
                </a:lnTo>
                <a:lnTo>
                  <a:pt x="712" y="470"/>
                </a:lnTo>
                <a:lnTo>
                  <a:pt x="712" y="470"/>
                </a:lnTo>
                <a:lnTo>
                  <a:pt x="716" y="450"/>
                </a:lnTo>
                <a:lnTo>
                  <a:pt x="718" y="430"/>
                </a:lnTo>
                <a:lnTo>
                  <a:pt x="718" y="430"/>
                </a:lnTo>
                <a:lnTo>
                  <a:pt x="800" y="400"/>
                </a:lnTo>
                <a:lnTo>
                  <a:pt x="800" y="400"/>
                </a:lnTo>
                <a:lnTo>
                  <a:pt x="810" y="396"/>
                </a:lnTo>
                <a:lnTo>
                  <a:pt x="816" y="388"/>
                </a:lnTo>
                <a:lnTo>
                  <a:pt x="820" y="378"/>
                </a:lnTo>
                <a:lnTo>
                  <a:pt x="822" y="368"/>
                </a:lnTo>
                <a:lnTo>
                  <a:pt x="822" y="368"/>
                </a:lnTo>
                <a:lnTo>
                  <a:pt x="822" y="360"/>
                </a:lnTo>
                <a:lnTo>
                  <a:pt x="822" y="360"/>
                </a:lnTo>
                <a:close/>
                <a:moveTo>
                  <a:pt x="454" y="570"/>
                </a:moveTo>
                <a:lnTo>
                  <a:pt x="454" y="570"/>
                </a:lnTo>
                <a:lnTo>
                  <a:pt x="438" y="574"/>
                </a:lnTo>
                <a:lnTo>
                  <a:pt x="422" y="576"/>
                </a:lnTo>
                <a:lnTo>
                  <a:pt x="404" y="576"/>
                </a:lnTo>
                <a:lnTo>
                  <a:pt x="388" y="574"/>
                </a:lnTo>
                <a:lnTo>
                  <a:pt x="372" y="572"/>
                </a:lnTo>
                <a:lnTo>
                  <a:pt x="358" y="566"/>
                </a:lnTo>
                <a:lnTo>
                  <a:pt x="342" y="560"/>
                </a:lnTo>
                <a:lnTo>
                  <a:pt x="328" y="554"/>
                </a:lnTo>
                <a:lnTo>
                  <a:pt x="316" y="544"/>
                </a:lnTo>
                <a:lnTo>
                  <a:pt x="302" y="536"/>
                </a:lnTo>
                <a:lnTo>
                  <a:pt x="292" y="524"/>
                </a:lnTo>
                <a:lnTo>
                  <a:pt x="280" y="512"/>
                </a:lnTo>
                <a:lnTo>
                  <a:pt x="272" y="498"/>
                </a:lnTo>
                <a:lnTo>
                  <a:pt x="264" y="484"/>
                </a:lnTo>
                <a:lnTo>
                  <a:pt x="256" y="470"/>
                </a:lnTo>
                <a:lnTo>
                  <a:pt x="252" y="454"/>
                </a:lnTo>
                <a:lnTo>
                  <a:pt x="252" y="454"/>
                </a:lnTo>
                <a:lnTo>
                  <a:pt x="248" y="436"/>
                </a:lnTo>
                <a:lnTo>
                  <a:pt x="246" y="420"/>
                </a:lnTo>
                <a:lnTo>
                  <a:pt x="246" y="404"/>
                </a:lnTo>
                <a:lnTo>
                  <a:pt x="248" y="388"/>
                </a:lnTo>
                <a:lnTo>
                  <a:pt x="250" y="372"/>
                </a:lnTo>
                <a:lnTo>
                  <a:pt x="254" y="358"/>
                </a:lnTo>
                <a:lnTo>
                  <a:pt x="260" y="342"/>
                </a:lnTo>
                <a:lnTo>
                  <a:pt x="268" y="328"/>
                </a:lnTo>
                <a:lnTo>
                  <a:pt x="268" y="328"/>
                </a:lnTo>
                <a:lnTo>
                  <a:pt x="276" y="314"/>
                </a:lnTo>
                <a:lnTo>
                  <a:pt x="288" y="300"/>
                </a:lnTo>
                <a:lnTo>
                  <a:pt x="298" y="290"/>
                </a:lnTo>
                <a:lnTo>
                  <a:pt x="310" y="278"/>
                </a:lnTo>
                <a:lnTo>
                  <a:pt x="324" y="270"/>
                </a:lnTo>
                <a:lnTo>
                  <a:pt x="338" y="262"/>
                </a:lnTo>
                <a:lnTo>
                  <a:pt x="352" y="256"/>
                </a:lnTo>
                <a:lnTo>
                  <a:pt x="368" y="250"/>
                </a:lnTo>
                <a:lnTo>
                  <a:pt x="368" y="250"/>
                </a:lnTo>
                <a:lnTo>
                  <a:pt x="386" y="246"/>
                </a:lnTo>
                <a:lnTo>
                  <a:pt x="402" y="246"/>
                </a:lnTo>
                <a:lnTo>
                  <a:pt x="418" y="244"/>
                </a:lnTo>
                <a:lnTo>
                  <a:pt x="434" y="246"/>
                </a:lnTo>
                <a:lnTo>
                  <a:pt x="450" y="250"/>
                </a:lnTo>
                <a:lnTo>
                  <a:pt x="466" y="254"/>
                </a:lnTo>
                <a:lnTo>
                  <a:pt x="480" y="260"/>
                </a:lnTo>
                <a:lnTo>
                  <a:pt x="494" y="266"/>
                </a:lnTo>
                <a:lnTo>
                  <a:pt x="508" y="276"/>
                </a:lnTo>
                <a:lnTo>
                  <a:pt x="520" y="286"/>
                </a:lnTo>
                <a:lnTo>
                  <a:pt x="532" y="296"/>
                </a:lnTo>
                <a:lnTo>
                  <a:pt x="542" y="308"/>
                </a:lnTo>
                <a:lnTo>
                  <a:pt x="552" y="322"/>
                </a:lnTo>
                <a:lnTo>
                  <a:pt x="560" y="336"/>
                </a:lnTo>
                <a:lnTo>
                  <a:pt x="566" y="352"/>
                </a:lnTo>
                <a:lnTo>
                  <a:pt x="572" y="368"/>
                </a:lnTo>
                <a:lnTo>
                  <a:pt x="572" y="368"/>
                </a:lnTo>
                <a:lnTo>
                  <a:pt x="574" y="384"/>
                </a:lnTo>
                <a:lnTo>
                  <a:pt x="576" y="400"/>
                </a:lnTo>
                <a:lnTo>
                  <a:pt x="576" y="416"/>
                </a:lnTo>
                <a:lnTo>
                  <a:pt x="576" y="432"/>
                </a:lnTo>
                <a:lnTo>
                  <a:pt x="572" y="448"/>
                </a:lnTo>
                <a:lnTo>
                  <a:pt x="568" y="464"/>
                </a:lnTo>
                <a:lnTo>
                  <a:pt x="562" y="478"/>
                </a:lnTo>
                <a:lnTo>
                  <a:pt x="554" y="492"/>
                </a:lnTo>
                <a:lnTo>
                  <a:pt x="546" y="506"/>
                </a:lnTo>
                <a:lnTo>
                  <a:pt x="536" y="518"/>
                </a:lnTo>
                <a:lnTo>
                  <a:pt x="526" y="530"/>
                </a:lnTo>
                <a:lnTo>
                  <a:pt x="512" y="540"/>
                </a:lnTo>
                <a:lnTo>
                  <a:pt x="500" y="550"/>
                </a:lnTo>
                <a:lnTo>
                  <a:pt x="486" y="558"/>
                </a:lnTo>
                <a:lnTo>
                  <a:pt x="470" y="564"/>
                </a:lnTo>
                <a:lnTo>
                  <a:pt x="454" y="570"/>
                </a:lnTo>
                <a:lnTo>
                  <a:pt x="454" y="570"/>
                </a:lnTo>
                <a:close/>
              </a:path>
            </a:pathLst>
          </a:custGeom>
          <a:solidFill>
            <a:srgbClr val="26B7C8"/>
          </a:solidFill>
          <a:ln w="9525">
            <a:noFill/>
            <a:round/>
          </a:ln>
        </p:spPr>
        <p:txBody>
          <a:bodyPr vert="horz" wrap="square" lIns="121864" tIns="60933" rIns="121864" bIns="60933" numCol="1" anchor="t" anchorCtr="0" compatLnSpc="1">
            <a:prstTxWarp prst="textNoShape">
              <a:avLst/>
            </a:prstTxWarp>
          </a:bodyPr>
          <a:lstStyle/>
          <a:p>
            <a:pPr defTabSz="1218712" fontAlgn="ctr">
              <a:spcBef>
                <a:spcPct val="0"/>
              </a:spcBef>
              <a:spcAft>
                <a:spcPct val="0"/>
              </a:spcAft>
            </a:pPr>
            <a:endParaRPr lang="en-US" altLang="zh-CN" sz="3198"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73" name="文本框 572"/>
          <p:cNvSpPr txBox="1"/>
          <p:nvPr/>
        </p:nvSpPr>
        <p:spPr bwMode="gray">
          <a:xfrm>
            <a:off x="5186993" y="4417724"/>
            <a:ext cx="1578018" cy="213421"/>
          </a:xfrm>
          <a:prstGeom prst="rect">
            <a:avLst/>
          </a:prstGeom>
          <a:noFill/>
        </p:spPr>
        <p:txBody>
          <a:bodyPr wrap="square" lIns="0" tIns="0" rIns="0" bIns="0" rtlCol="0">
            <a:spAutoFit/>
          </a:bodyPr>
          <a:lstStyle/>
          <a:p>
            <a:pPr algn="ctr" defTabSz="1218712" fontAlgn="ctr">
              <a:spcBef>
                <a:spcPct val="0"/>
              </a:spcBef>
              <a:spcAft>
                <a:spcPct val="0"/>
              </a:spcAft>
            </a:pPr>
            <a:r>
              <a:rPr lang="en-US" sz="1399" b="1" dirty="0">
                <a:solidFill>
                  <a:prstClr val="white"/>
                </a:solidFill>
                <a:latin typeface="Huawei Sans" panose="020C0503030203020204" pitchFamily="34" charset="0"/>
              </a:rPr>
              <a:t>Hybrid WAN</a:t>
            </a:r>
            <a:endParaRPr lang="en-US" altLang="zh-CN" sz="1399"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574" name="组合 573"/>
          <p:cNvGrpSpPr/>
          <p:nvPr/>
        </p:nvGrpSpPr>
        <p:grpSpPr bwMode="gray">
          <a:xfrm>
            <a:off x="3479006" y="5635366"/>
            <a:ext cx="745951" cy="68864"/>
            <a:chOff x="3478964" y="5781069"/>
            <a:chExt cx="746415" cy="92683"/>
          </a:xfrm>
        </p:grpSpPr>
        <p:sp>
          <p:nvSpPr>
            <p:cNvPr id="708" name="Shape 449"/>
            <p:cNvSpPr/>
            <p:nvPr/>
          </p:nvSpPr>
          <p:spPr bwMode="gray">
            <a:xfrm>
              <a:off x="3541303" y="5781069"/>
              <a:ext cx="684076" cy="0"/>
            </a:xfrm>
            <a:prstGeom prst="line">
              <a:avLst/>
            </a:prstGeom>
            <a:noFill/>
            <a:ln w="9525" cap="flat">
              <a:solidFill>
                <a:srgbClr val="26B7C8">
                  <a:alpha val="78000"/>
                </a:srgbClr>
              </a:solidFill>
              <a:prstDash val="solid"/>
              <a:miter lim="800000"/>
            </a:ln>
            <a:effectLst/>
          </p:spPr>
          <p:txBody>
            <a:bodyPr wrap="square" lIns="68533" tIns="68533" rIns="68533" bIns="68533" numCol="1" anchor="t">
              <a:noAutofit/>
            </a:bodyPr>
            <a:lstStyle/>
            <a:p>
              <a:pPr defTabSz="1218712" fontAlgn="ctr">
                <a:spcBef>
                  <a:spcPct val="0"/>
                </a:spcBef>
                <a:spcAft>
                  <a:spcPct val="0"/>
                </a:spcAft>
              </a:pPr>
              <a:endParaRPr lang="en-US" sz="1599"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09" name="Shape 449"/>
            <p:cNvSpPr/>
            <p:nvPr/>
          </p:nvSpPr>
          <p:spPr bwMode="gray">
            <a:xfrm flipV="1">
              <a:off x="3559615" y="5827411"/>
              <a:ext cx="629760" cy="0"/>
            </a:xfrm>
            <a:prstGeom prst="line">
              <a:avLst/>
            </a:prstGeom>
            <a:noFill/>
            <a:ln w="9525" cap="flat">
              <a:solidFill>
                <a:srgbClr val="26B7C8">
                  <a:alpha val="78000"/>
                </a:srgbClr>
              </a:solidFill>
              <a:prstDash val="solid"/>
              <a:miter lim="800000"/>
            </a:ln>
            <a:effectLst/>
          </p:spPr>
          <p:txBody>
            <a:bodyPr wrap="square" lIns="68533" tIns="68533" rIns="68533" bIns="68533" numCol="1" anchor="t">
              <a:noAutofit/>
            </a:bodyPr>
            <a:lstStyle/>
            <a:p>
              <a:pPr defTabSz="1218712" fontAlgn="ctr">
                <a:spcBef>
                  <a:spcPct val="0"/>
                </a:spcBef>
                <a:spcAft>
                  <a:spcPct val="0"/>
                </a:spcAft>
              </a:pPr>
              <a:endParaRPr lang="en-US" sz="1599"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10" name="Shape 449"/>
            <p:cNvSpPr/>
            <p:nvPr/>
          </p:nvSpPr>
          <p:spPr bwMode="gray">
            <a:xfrm>
              <a:off x="3478964" y="5873752"/>
              <a:ext cx="710411" cy="0"/>
            </a:xfrm>
            <a:prstGeom prst="line">
              <a:avLst/>
            </a:prstGeom>
            <a:noFill/>
            <a:ln w="9525" cap="flat">
              <a:solidFill>
                <a:srgbClr val="26B7C8">
                  <a:alpha val="78000"/>
                </a:srgbClr>
              </a:solidFill>
              <a:prstDash val="solid"/>
              <a:miter lim="800000"/>
            </a:ln>
            <a:effectLst/>
          </p:spPr>
          <p:txBody>
            <a:bodyPr wrap="square" lIns="68533" tIns="68533" rIns="68533" bIns="68533" numCol="1" anchor="t">
              <a:noAutofit/>
            </a:bodyPr>
            <a:lstStyle/>
            <a:p>
              <a:pPr defTabSz="1218712" fontAlgn="ctr">
                <a:spcBef>
                  <a:spcPct val="0"/>
                </a:spcBef>
                <a:spcAft>
                  <a:spcPct val="0"/>
                </a:spcAft>
              </a:pPr>
              <a:endParaRPr lang="en-US" sz="1599"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sp>
        <p:nvSpPr>
          <p:cNvPr id="575" name="椭圆 574"/>
          <p:cNvSpPr/>
          <p:nvPr/>
        </p:nvSpPr>
        <p:spPr bwMode="gray">
          <a:xfrm flipH="1">
            <a:off x="3814153" y="5598959"/>
            <a:ext cx="58685" cy="149975"/>
          </a:xfrm>
          <a:prstGeom prst="ellipse">
            <a:avLst/>
          </a:prstGeom>
          <a:noFill/>
          <a:ln w="63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121868" tIns="60934" rIns="121868" bIns="60934" rtlCol="0" anchor="ctr"/>
          <a:lstStyle/>
          <a:p>
            <a:pPr algn="ctr" defTabSz="1218712" fontAlgn="ctr">
              <a:spcBef>
                <a:spcPct val="0"/>
              </a:spcBef>
              <a:spcAft>
                <a:spcPct val="0"/>
              </a:spcAft>
            </a:pPr>
            <a:endParaRPr lang="en-US" sz="20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76" name="Freeform 17"/>
          <p:cNvSpPr/>
          <p:nvPr/>
        </p:nvSpPr>
        <p:spPr bwMode="gray">
          <a:xfrm>
            <a:off x="2138024" y="4848803"/>
            <a:ext cx="1807373" cy="508821"/>
          </a:xfrm>
          <a:custGeom>
            <a:avLst/>
            <a:gdLst>
              <a:gd name="T0" fmla="*/ 480 w 1916"/>
              <a:gd name="T1" fmla="*/ 0 h 359"/>
              <a:gd name="T2" fmla="*/ 0 w 1916"/>
              <a:gd name="T3" fmla="*/ 359 h 359"/>
              <a:gd name="T4" fmla="*/ 1651 w 1916"/>
              <a:gd name="T5" fmla="*/ 359 h 359"/>
              <a:gd name="T6" fmla="*/ 1916 w 1916"/>
              <a:gd name="T7" fmla="*/ 0 h 359"/>
              <a:gd name="T8" fmla="*/ 480 w 1916"/>
              <a:gd name="T9" fmla="*/ 0 h 359"/>
            </a:gdLst>
            <a:ahLst/>
            <a:cxnLst>
              <a:cxn ang="0">
                <a:pos x="T0" y="T1"/>
              </a:cxn>
              <a:cxn ang="0">
                <a:pos x="T2" y="T3"/>
              </a:cxn>
              <a:cxn ang="0">
                <a:pos x="T4" y="T5"/>
              </a:cxn>
              <a:cxn ang="0">
                <a:pos x="T6" y="T7"/>
              </a:cxn>
              <a:cxn ang="0">
                <a:pos x="T8" y="T9"/>
              </a:cxn>
            </a:cxnLst>
            <a:rect l="0" t="0" r="r" b="b"/>
            <a:pathLst>
              <a:path w="1916" h="359">
                <a:moveTo>
                  <a:pt x="480" y="0"/>
                </a:moveTo>
                <a:lnTo>
                  <a:pt x="0" y="359"/>
                </a:lnTo>
                <a:lnTo>
                  <a:pt x="1651" y="359"/>
                </a:lnTo>
                <a:lnTo>
                  <a:pt x="1916" y="0"/>
                </a:lnTo>
                <a:lnTo>
                  <a:pt x="480" y="0"/>
                </a:lnTo>
                <a:close/>
              </a:path>
            </a:pathLst>
          </a:custGeom>
          <a:solidFill>
            <a:srgbClr val="26B7C8">
              <a:alpha val="43000"/>
            </a:srgbClr>
          </a:solidFill>
        </p:spPr>
        <p:txBody>
          <a:bodyPr wrap="square" lIns="121868" tIns="60934" rIns="121868" bIns="60934" rtlCol="0" anchor="ctr" anchorCtr="1">
            <a:noAutofit/>
          </a:bodyPr>
          <a:lstStyle/>
          <a:p>
            <a:pPr indent="717215" defTabSz="1218712" fontAlgn="ctr">
              <a:spcBef>
                <a:spcPct val="0"/>
              </a:spcBef>
              <a:spcAft>
                <a:spcPct val="0"/>
              </a:spcAft>
              <a:buClr>
                <a:srgbClr val="FFC000"/>
              </a:buClr>
              <a:buSzPct val="60000"/>
              <a:buFont typeface="Wingdings" pitchFamily="2" charset="2"/>
              <a:buChar char="n"/>
            </a:pPr>
            <a:endParaRPr lang="en-US" altLang="zh-CN" sz="2099"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577" name="组合 621"/>
          <p:cNvGrpSpPr/>
          <p:nvPr/>
        </p:nvGrpSpPr>
        <p:grpSpPr bwMode="gray">
          <a:xfrm>
            <a:off x="3445601" y="4859328"/>
            <a:ext cx="197702" cy="153624"/>
            <a:chOff x="-983298" y="1666240"/>
            <a:chExt cx="547688" cy="309564"/>
          </a:xfrm>
          <a:solidFill>
            <a:srgbClr val="FFC000"/>
          </a:solidFill>
        </p:grpSpPr>
        <p:sp>
          <p:nvSpPr>
            <p:cNvPr id="706" name="Freeform 21"/>
            <p:cNvSpPr/>
            <p:nvPr/>
          </p:nvSpPr>
          <p:spPr bwMode="gray">
            <a:xfrm>
              <a:off x="-983298" y="1798004"/>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8"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15875">
              <a:noFill/>
              <a:round/>
            </a:ln>
          </p:spPr>
          <p:txBody>
            <a:bodyPr vert="horz" wrap="square" lIns="103142" tIns="51573" rIns="103142" bIns="51573" numCol="1" anchor="t" anchorCtr="0" compatLnSpc="1">
              <a:prstTxWarp prst="textNoShape">
                <a:avLst/>
              </a:prstTxWarp>
            </a:bodyPr>
            <a:lstStyle/>
            <a:p>
              <a:pPr defTabSz="1373918" fontAlgn="ctr">
                <a:spcBef>
                  <a:spcPct val="0"/>
                </a:spcBef>
                <a:spcAft>
                  <a:spcPct val="0"/>
                </a:spcAft>
                <a:defRPr/>
              </a:pPr>
              <a:endParaRPr lang="en-US" altLang="zh-CN" sz="1399"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707"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15875">
              <a:noFill/>
              <a:round/>
            </a:ln>
          </p:spPr>
          <p:txBody>
            <a:bodyPr vert="horz" wrap="square" lIns="103142" tIns="51573" rIns="103142" bIns="51573" numCol="1" anchor="t" anchorCtr="0" compatLnSpc="1">
              <a:prstTxWarp prst="textNoShape">
                <a:avLst/>
              </a:prstTxWarp>
            </a:bodyPr>
            <a:lstStyle/>
            <a:p>
              <a:pPr defTabSz="1373918" fontAlgn="ctr">
                <a:spcBef>
                  <a:spcPct val="0"/>
                </a:spcBef>
                <a:spcAft>
                  <a:spcPct val="0"/>
                </a:spcAft>
                <a:defRPr/>
              </a:pPr>
              <a:endParaRPr lang="en-US" altLang="zh-CN" sz="1399"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grpSp>
      <p:sp>
        <p:nvSpPr>
          <p:cNvPr id="578" name="矩形 577"/>
          <p:cNvSpPr/>
          <p:nvPr/>
        </p:nvSpPr>
        <p:spPr bwMode="gray">
          <a:xfrm>
            <a:off x="3389996" y="4940592"/>
            <a:ext cx="246181" cy="353762"/>
          </a:xfrm>
          <a:prstGeom prst="rect">
            <a:avLst/>
          </a:prstGeom>
        </p:spPr>
        <p:txBody>
          <a:bodyPr wrap="none" lIns="121868" tIns="60934" rIns="121868" bIns="60934">
            <a:spAutoFit/>
          </a:bodyPr>
          <a:lstStyle/>
          <a:p>
            <a:pPr defTabSz="1218712" fontAlgn="ctr">
              <a:spcBef>
                <a:spcPts val="800"/>
              </a:spcBef>
              <a:spcAft>
                <a:spcPct val="0"/>
              </a:spcAft>
            </a:pPr>
            <a:endParaRPr lang="en-US" altLang="zh-CN" sz="1499"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579" name="文本框 578"/>
          <p:cNvSpPr txBox="1"/>
          <p:nvPr/>
        </p:nvSpPr>
        <p:spPr bwMode="gray">
          <a:xfrm>
            <a:off x="2499556" y="4990731"/>
            <a:ext cx="799992" cy="184666"/>
          </a:xfrm>
          <a:prstGeom prst="rect">
            <a:avLst/>
          </a:prstGeom>
          <a:noFill/>
        </p:spPr>
        <p:txBody>
          <a:bodyPr wrap="square" lIns="0" tIns="0" rIns="0" bIns="0" rtlCol="0">
            <a:spAutoFit/>
          </a:bodyPr>
          <a:lstStyle/>
          <a:p>
            <a:pPr algn="ctr" defTabSz="1218712" fontAlgn="ctr">
              <a:spcBef>
                <a:spcPct val="0"/>
              </a:spcBef>
              <a:spcAft>
                <a:spcPct val="0"/>
              </a:spcAft>
            </a:pPr>
            <a:r>
              <a:rPr lang="en-US" sz="1200" dirty="0">
                <a:solidFill>
                  <a:schemeClr val="bg1"/>
                </a:solidFill>
                <a:latin typeface="Huawei Sans" panose="020C0503030203020204" pitchFamily="34" charset="0"/>
              </a:rPr>
              <a:t>Branch 1</a:t>
            </a:r>
            <a:endParaRPr lang="en-US" altLang="zh-CN" sz="12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580" name="组合 346"/>
          <p:cNvGrpSpPr/>
          <p:nvPr/>
        </p:nvGrpSpPr>
        <p:grpSpPr bwMode="gray">
          <a:xfrm>
            <a:off x="3808421" y="5075923"/>
            <a:ext cx="668408" cy="68864"/>
            <a:chOff x="3478964" y="5781069"/>
            <a:chExt cx="746415" cy="92683"/>
          </a:xfrm>
        </p:grpSpPr>
        <p:sp>
          <p:nvSpPr>
            <p:cNvPr id="703" name="Shape 449"/>
            <p:cNvSpPr/>
            <p:nvPr/>
          </p:nvSpPr>
          <p:spPr bwMode="gray">
            <a:xfrm>
              <a:off x="3514062" y="5781069"/>
              <a:ext cx="711317" cy="0"/>
            </a:xfrm>
            <a:prstGeom prst="line">
              <a:avLst/>
            </a:prstGeom>
            <a:noFill/>
            <a:ln w="9525" cap="flat">
              <a:solidFill>
                <a:srgbClr val="26B7C8">
                  <a:alpha val="78000"/>
                </a:srgbClr>
              </a:solidFill>
              <a:prstDash val="solid"/>
              <a:miter lim="800000"/>
            </a:ln>
            <a:effectLst/>
          </p:spPr>
          <p:txBody>
            <a:bodyPr wrap="square" lIns="68533" tIns="68533" rIns="68533" bIns="68533" numCol="1" anchor="t">
              <a:noAutofit/>
            </a:bodyPr>
            <a:lstStyle/>
            <a:p>
              <a:pPr defTabSz="1218712" fontAlgn="ctr">
                <a:spcBef>
                  <a:spcPct val="0"/>
                </a:spcBef>
                <a:spcAft>
                  <a:spcPct val="0"/>
                </a:spcAft>
              </a:pPr>
              <a:endParaRPr lang="en-US" sz="1599"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04" name="Shape 449"/>
            <p:cNvSpPr/>
            <p:nvPr/>
          </p:nvSpPr>
          <p:spPr bwMode="gray">
            <a:xfrm flipV="1">
              <a:off x="3504550" y="5827411"/>
              <a:ext cx="684825" cy="0"/>
            </a:xfrm>
            <a:prstGeom prst="line">
              <a:avLst/>
            </a:prstGeom>
            <a:noFill/>
            <a:ln w="9525" cap="flat">
              <a:solidFill>
                <a:srgbClr val="26B7C8">
                  <a:alpha val="78000"/>
                </a:srgbClr>
              </a:solidFill>
              <a:prstDash val="solid"/>
              <a:miter lim="800000"/>
            </a:ln>
            <a:effectLst/>
          </p:spPr>
          <p:txBody>
            <a:bodyPr wrap="square" lIns="68533" tIns="68533" rIns="68533" bIns="68533" numCol="1" anchor="t">
              <a:noAutofit/>
            </a:bodyPr>
            <a:lstStyle/>
            <a:p>
              <a:pPr defTabSz="1218712" fontAlgn="ctr">
                <a:spcBef>
                  <a:spcPct val="0"/>
                </a:spcBef>
                <a:spcAft>
                  <a:spcPct val="0"/>
                </a:spcAft>
              </a:pPr>
              <a:endParaRPr lang="en-US" sz="1599"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05" name="Shape 449"/>
            <p:cNvSpPr/>
            <p:nvPr/>
          </p:nvSpPr>
          <p:spPr bwMode="gray">
            <a:xfrm>
              <a:off x="3478964" y="5873752"/>
              <a:ext cx="710411" cy="0"/>
            </a:xfrm>
            <a:prstGeom prst="line">
              <a:avLst/>
            </a:prstGeom>
            <a:noFill/>
            <a:ln w="9525" cap="flat">
              <a:solidFill>
                <a:srgbClr val="26B7C8">
                  <a:alpha val="78000"/>
                </a:srgbClr>
              </a:solidFill>
              <a:prstDash val="solid"/>
              <a:miter lim="800000"/>
            </a:ln>
            <a:effectLst/>
          </p:spPr>
          <p:txBody>
            <a:bodyPr wrap="square" lIns="68533" tIns="68533" rIns="68533" bIns="68533" numCol="1" anchor="t">
              <a:noAutofit/>
            </a:bodyPr>
            <a:lstStyle/>
            <a:p>
              <a:pPr defTabSz="1218712" fontAlgn="ctr">
                <a:spcBef>
                  <a:spcPct val="0"/>
                </a:spcBef>
                <a:spcAft>
                  <a:spcPct val="0"/>
                </a:spcAft>
              </a:pPr>
              <a:endParaRPr lang="en-US" sz="1599"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sp>
        <p:nvSpPr>
          <p:cNvPr id="581" name="椭圆 580"/>
          <p:cNvSpPr/>
          <p:nvPr/>
        </p:nvSpPr>
        <p:spPr bwMode="gray">
          <a:xfrm flipH="1">
            <a:off x="4013077" y="5036706"/>
            <a:ext cx="58685" cy="149975"/>
          </a:xfrm>
          <a:prstGeom prst="ellipse">
            <a:avLst/>
          </a:prstGeom>
          <a:noFill/>
          <a:ln w="63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121868" tIns="60934" rIns="121868" bIns="60934" rtlCol="0" anchor="ctr"/>
          <a:lstStyle/>
          <a:p>
            <a:pPr algn="ctr" defTabSz="1218712" fontAlgn="ctr">
              <a:spcBef>
                <a:spcPct val="0"/>
              </a:spcBef>
              <a:spcAft>
                <a:spcPct val="0"/>
              </a:spcAft>
            </a:pPr>
            <a:endParaRPr lang="en-US" sz="20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82" name="椭圆 581"/>
          <p:cNvSpPr/>
          <p:nvPr/>
        </p:nvSpPr>
        <p:spPr bwMode="gray">
          <a:xfrm>
            <a:off x="4404323" y="5056593"/>
            <a:ext cx="107945" cy="10752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3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583" name="组合 621"/>
          <p:cNvGrpSpPr/>
          <p:nvPr/>
        </p:nvGrpSpPr>
        <p:grpSpPr bwMode="gray">
          <a:xfrm>
            <a:off x="3409992" y="5092447"/>
            <a:ext cx="197702" cy="153624"/>
            <a:chOff x="-983298" y="1666240"/>
            <a:chExt cx="547688" cy="309564"/>
          </a:xfrm>
          <a:solidFill>
            <a:srgbClr val="FFC000"/>
          </a:solidFill>
        </p:grpSpPr>
        <p:sp>
          <p:nvSpPr>
            <p:cNvPr id="701" name="Freeform 21"/>
            <p:cNvSpPr/>
            <p:nvPr/>
          </p:nvSpPr>
          <p:spPr bwMode="gray">
            <a:xfrm>
              <a:off x="-983298" y="1798004"/>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8"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15875">
              <a:noFill/>
              <a:round/>
            </a:ln>
          </p:spPr>
          <p:txBody>
            <a:bodyPr vert="horz" wrap="square" lIns="103142" tIns="51573" rIns="103142" bIns="51573" numCol="1" anchor="t" anchorCtr="0" compatLnSpc="1">
              <a:prstTxWarp prst="textNoShape">
                <a:avLst/>
              </a:prstTxWarp>
            </a:bodyPr>
            <a:lstStyle/>
            <a:p>
              <a:pPr defTabSz="1373918" fontAlgn="ctr">
                <a:spcBef>
                  <a:spcPct val="0"/>
                </a:spcBef>
                <a:spcAft>
                  <a:spcPct val="0"/>
                </a:spcAft>
                <a:defRPr/>
              </a:pPr>
              <a:endParaRPr lang="en-US" altLang="zh-CN" sz="1399"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702"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15875">
              <a:noFill/>
              <a:round/>
            </a:ln>
          </p:spPr>
          <p:txBody>
            <a:bodyPr vert="horz" wrap="square" lIns="103142" tIns="51573" rIns="103142" bIns="51573" numCol="1" anchor="t" anchorCtr="0" compatLnSpc="1">
              <a:prstTxWarp prst="textNoShape">
                <a:avLst/>
              </a:prstTxWarp>
            </a:bodyPr>
            <a:lstStyle/>
            <a:p>
              <a:pPr defTabSz="1373918" fontAlgn="ctr">
                <a:spcBef>
                  <a:spcPct val="0"/>
                </a:spcBef>
                <a:spcAft>
                  <a:spcPct val="0"/>
                </a:spcAft>
                <a:defRPr/>
              </a:pPr>
              <a:endParaRPr lang="en-US" altLang="zh-CN" sz="1399"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grpSp>
      <p:cxnSp>
        <p:nvCxnSpPr>
          <p:cNvPr id="584" name="直接连接符 583"/>
          <p:cNvCxnSpPr/>
          <p:nvPr/>
        </p:nvCxnSpPr>
        <p:spPr bwMode="gray">
          <a:xfrm flipH="1">
            <a:off x="3478958" y="4967678"/>
            <a:ext cx="71797" cy="133939"/>
          </a:xfrm>
          <a:prstGeom prst="line">
            <a:avLst/>
          </a:prstGeom>
          <a:ln>
            <a:solidFill>
              <a:srgbClr val="FFC000"/>
            </a:solidFill>
            <a:prstDash val="sysDash"/>
          </a:ln>
        </p:spPr>
        <p:style>
          <a:lnRef idx="1">
            <a:schemeClr val="accent1"/>
          </a:lnRef>
          <a:fillRef idx="0">
            <a:schemeClr val="accent1"/>
          </a:fillRef>
          <a:effectRef idx="0">
            <a:schemeClr val="accent1"/>
          </a:effectRef>
          <a:fontRef idx="minor">
            <a:schemeClr val="tx1"/>
          </a:fontRef>
        </p:style>
      </p:cxnSp>
      <p:sp>
        <p:nvSpPr>
          <p:cNvPr id="585" name="Freeform 27"/>
          <p:cNvSpPr>
            <a:spLocks noEditPoints="1"/>
          </p:cNvSpPr>
          <p:nvPr/>
        </p:nvSpPr>
        <p:spPr bwMode="gray">
          <a:xfrm>
            <a:off x="3720323" y="5024962"/>
            <a:ext cx="153315" cy="153311"/>
          </a:xfrm>
          <a:custGeom>
            <a:avLst/>
            <a:gdLst/>
            <a:ahLst/>
            <a:cxnLst>
              <a:cxn ang="0">
                <a:pos x="338" y="346"/>
              </a:cxn>
              <a:cxn ang="0">
                <a:pos x="314" y="416"/>
              </a:cxn>
              <a:cxn ang="0">
                <a:pos x="348" y="484"/>
              </a:cxn>
              <a:cxn ang="0">
                <a:pos x="436" y="504"/>
              </a:cxn>
              <a:cxn ang="0">
                <a:pos x="496" y="458"/>
              </a:cxn>
              <a:cxn ang="0">
                <a:pos x="508" y="410"/>
              </a:cxn>
              <a:cxn ang="0">
                <a:pos x="498" y="366"/>
              </a:cxn>
              <a:cxn ang="0">
                <a:pos x="424" y="314"/>
              </a:cxn>
              <a:cxn ang="0">
                <a:pos x="792" y="250"/>
              </a:cxn>
              <a:cxn ang="0">
                <a:pos x="766" y="224"/>
              </a:cxn>
              <a:cxn ang="0">
                <a:pos x="666" y="240"/>
              </a:cxn>
              <a:cxn ang="0">
                <a:pos x="680" y="128"/>
              </a:cxn>
              <a:cxn ang="0">
                <a:pos x="678" y="98"/>
              </a:cxn>
              <a:cxn ang="0">
                <a:pos x="560" y="24"/>
              </a:cxn>
              <a:cxn ang="0">
                <a:pos x="522" y="38"/>
              </a:cxn>
              <a:cxn ang="0">
                <a:pos x="432" y="104"/>
              </a:cxn>
              <a:cxn ang="0">
                <a:pos x="394" y="10"/>
              </a:cxn>
              <a:cxn ang="0">
                <a:pos x="250" y="30"/>
              </a:cxn>
              <a:cxn ang="0">
                <a:pos x="226" y="62"/>
              </a:cxn>
              <a:cxn ang="0">
                <a:pos x="240" y="152"/>
              </a:cxn>
              <a:cxn ang="0">
                <a:pos x="130" y="142"/>
              </a:cxn>
              <a:cxn ang="0">
                <a:pos x="90" y="152"/>
              </a:cxn>
              <a:cxn ang="0">
                <a:pos x="24" y="272"/>
              </a:cxn>
              <a:cxn ang="0">
                <a:pos x="38" y="300"/>
              </a:cxn>
              <a:cxn ang="0">
                <a:pos x="100" y="392"/>
              </a:cxn>
              <a:cxn ang="0">
                <a:pos x="6" y="432"/>
              </a:cxn>
              <a:cxn ang="0">
                <a:pos x="32" y="572"/>
              </a:cxn>
              <a:cxn ang="0">
                <a:pos x="58" y="596"/>
              </a:cxn>
              <a:cxn ang="0">
                <a:pos x="148" y="582"/>
              </a:cxn>
              <a:cxn ang="0">
                <a:pos x="144" y="692"/>
              </a:cxn>
              <a:cxn ang="0">
                <a:pos x="144" y="724"/>
              </a:cxn>
              <a:cxn ang="0">
                <a:pos x="262" y="796"/>
              </a:cxn>
              <a:cxn ang="0">
                <a:pos x="302" y="782"/>
              </a:cxn>
              <a:cxn ang="0">
                <a:pos x="394" y="724"/>
              </a:cxn>
              <a:cxn ang="0">
                <a:pos x="428" y="810"/>
              </a:cxn>
              <a:cxn ang="0">
                <a:pos x="572" y="790"/>
              </a:cxn>
              <a:cxn ang="0">
                <a:pos x="598" y="758"/>
              </a:cxn>
              <a:cxn ang="0">
                <a:pos x="582" y="670"/>
              </a:cxn>
              <a:cxn ang="0">
                <a:pos x="694" y="678"/>
              </a:cxn>
              <a:cxn ang="0">
                <a:pos x="734" y="670"/>
              </a:cxn>
              <a:cxn ang="0">
                <a:pos x="798" y="548"/>
              </a:cxn>
              <a:cxn ang="0">
                <a:pos x="784" y="520"/>
              </a:cxn>
              <a:cxn ang="0">
                <a:pos x="718" y="430"/>
              </a:cxn>
              <a:cxn ang="0">
                <a:pos x="816" y="388"/>
              </a:cxn>
              <a:cxn ang="0">
                <a:pos x="822" y="360"/>
              </a:cxn>
              <a:cxn ang="0">
                <a:pos x="404" y="576"/>
              </a:cxn>
              <a:cxn ang="0">
                <a:pos x="328" y="554"/>
              </a:cxn>
              <a:cxn ang="0">
                <a:pos x="272" y="498"/>
              </a:cxn>
              <a:cxn ang="0">
                <a:pos x="248" y="436"/>
              </a:cxn>
              <a:cxn ang="0">
                <a:pos x="254" y="358"/>
              </a:cxn>
              <a:cxn ang="0">
                <a:pos x="288" y="300"/>
              </a:cxn>
              <a:cxn ang="0">
                <a:pos x="352" y="256"/>
              </a:cxn>
              <a:cxn ang="0">
                <a:pos x="418" y="244"/>
              </a:cxn>
              <a:cxn ang="0">
                <a:pos x="494" y="266"/>
              </a:cxn>
              <a:cxn ang="0">
                <a:pos x="552" y="322"/>
              </a:cxn>
              <a:cxn ang="0">
                <a:pos x="574" y="384"/>
              </a:cxn>
              <a:cxn ang="0">
                <a:pos x="568" y="464"/>
              </a:cxn>
              <a:cxn ang="0">
                <a:pos x="526" y="530"/>
              </a:cxn>
              <a:cxn ang="0">
                <a:pos x="454" y="570"/>
              </a:cxn>
            </a:cxnLst>
            <a:rect l="0" t="0" r="r" b="b"/>
            <a:pathLst>
              <a:path w="822" h="822">
                <a:moveTo>
                  <a:pt x="386" y="316"/>
                </a:moveTo>
                <a:lnTo>
                  <a:pt x="386" y="316"/>
                </a:lnTo>
                <a:lnTo>
                  <a:pt x="368" y="322"/>
                </a:lnTo>
                <a:lnTo>
                  <a:pt x="352" y="332"/>
                </a:lnTo>
                <a:lnTo>
                  <a:pt x="338" y="346"/>
                </a:lnTo>
                <a:lnTo>
                  <a:pt x="326" y="362"/>
                </a:lnTo>
                <a:lnTo>
                  <a:pt x="326" y="362"/>
                </a:lnTo>
                <a:lnTo>
                  <a:pt x="320" y="380"/>
                </a:lnTo>
                <a:lnTo>
                  <a:pt x="314" y="398"/>
                </a:lnTo>
                <a:lnTo>
                  <a:pt x="314" y="416"/>
                </a:lnTo>
                <a:lnTo>
                  <a:pt x="318" y="436"/>
                </a:lnTo>
                <a:lnTo>
                  <a:pt x="318" y="436"/>
                </a:lnTo>
                <a:lnTo>
                  <a:pt x="324" y="454"/>
                </a:lnTo>
                <a:lnTo>
                  <a:pt x="334" y="470"/>
                </a:lnTo>
                <a:lnTo>
                  <a:pt x="348" y="484"/>
                </a:lnTo>
                <a:lnTo>
                  <a:pt x="362" y="494"/>
                </a:lnTo>
                <a:lnTo>
                  <a:pt x="380" y="502"/>
                </a:lnTo>
                <a:lnTo>
                  <a:pt x="398" y="506"/>
                </a:lnTo>
                <a:lnTo>
                  <a:pt x="418" y="508"/>
                </a:lnTo>
                <a:lnTo>
                  <a:pt x="436" y="504"/>
                </a:lnTo>
                <a:lnTo>
                  <a:pt x="436" y="504"/>
                </a:lnTo>
                <a:lnTo>
                  <a:pt x="454" y="498"/>
                </a:lnTo>
                <a:lnTo>
                  <a:pt x="470" y="488"/>
                </a:lnTo>
                <a:lnTo>
                  <a:pt x="484" y="474"/>
                </a:lnTo>
                <a:lnTo>
                  <a:pt x="496" y="458"/>
                </a:lnTo>
                <a:lnTo>
                  <a:pt x="496" y="458"/>
                </a:lnTo>
                <a:lnTo>
                  <a:pt x="502" y="448"/>
                </a:lnTo>
                <a:lnTo>
                  <a:pt x="506" y="436"/>
                </a:lnTo>
                <a:lnTo>
                  <a:pt x="508" y="422"/>
                </a:lnTo>
                <a:lnTo>
                  <a:pt x="508" y="410"/>
                </a:lnTo>
                <a:lnTo>
                  <a:pt x="508" y="410"/>
                </a:lnTo>
                <a:lnTo>
                  <a:pt x="508" y="398"/>
                </a:lnTo>
                <a:lnTo>
                  <a:pt x="506" y="386"/>
                </a:lnTo>
                <a:lnTo>
                  <a:pt x="506" y="386"/>
                </a:lnTo>
                <a:lnTo>
                  <a:pt x="498" y="366"/>
                </a:lnTo>
                <a:lnTo>
                  <a:pt x="488" y="350"/>
                </a:lnTo>
                <a:lnTo>
                  <a:pt x="476" y="336"/>
                </a:lnTo>
                <a:lnTo>
                  <a:pt x="460" y="326"/>
                </a:lnTo>
                <a:lnTo>
                  <a:pt x="444" y="318"/>
                </a:lnTo>
                <a:lnTo>
                  <a:pt x="424" y="314"/>
                </a:lnTo>
                <a:lnTo>
                  <a:pt x="406" y="312"/>
                </a:lnTo>
                <a:lnTo>
                  <a:pt x="386" y="316"/>
                </a:lnTo>
                <a:lnTo>
                  <a:pt x="386" y="316"/>
                </a:lnTo>
                <a:close/>
                <a:moveTo>
                  <a:pt x="822" y="360"/>
                </a:moveTo>
                <a:lnTo>
                  <a:pt x="792" y="250"/>
                </a:lnTo>
                <a:lnTo>
                  <a:pt x="792" y="250"/>
                </a:lnTo>
                <a:lnTo>
                  <a:pt x="790" y="244"/>
                </a:lnTo>
                <a:lnTo>
                  <a:pt x="786" y="238"/>
                </a:lnTo>
                <a:lnTo>
                  <a:pt x="778" y="230"/>
                </a:lnTo>
                <a:lnTo>
                  <a:pt x="766" y="224"/>
                </a:lnTo>
                <a:lnTo>
                  <a:pt x="760" y="224"/>
                </a:lnTo>
                <a:lnTo>
                  <a:pt x="752" y="224"/>
                </a:lnTo>
                <a:lnTo>
                  <a:pt x="752" y="224"/>
                </a:lnTo>
                <a:lnTo>
                  <a:pt x="666" y="240"/>
                </a:lnTo>
                <a:lnTo>
                  <a:pt x="666" y="240"/>
                </a:lnTo>
                <a:lnTo>
                  <a:pt x="654" y="224"/>
                </a:lnTo>
                <a:lnTo>
                  <a:pt x="642" y="208"/>
                </a:lnTo>
                <a:lnTo>
                  <a:pt x="642" y="208"/>
                </a:lnTo>
                <a:lnTo>
                  <a:pt x="680" y="128"/>
                </a:lnTo>
                <a:lnTo>
                  <a:pt x="680" y="128"/>
                </a:lnTo>
                <a:lnTo>
                  <a:pt x="682" y="122"/>
                </a:lnTo>
                <a:lnTo>
                  <a:pt x="682" y="114"/>
                </a:lnTo>
                <a:lnTo>
                  <a:pt x="682" y="114"/>
                </a:lnTo>
                <a:lnTo>
                  <a:pt x="682" y="106"/>
                </a:lnTo>
                <a:lnTo>
                  <a:pt x="678" y="98"/>
                </a:lnTo>
                <a:lnTo>
                  <a:pt x="672" y="90"/>
                </a:lnTo>
                <a:lnTo>
                  <a:pt x="666" y="84"/>
                </a:lnTo>
                <a:lnTo>
                  <a:pt x="566" y="28"/>
                </a:lnTo>
                <a:lnTo>
                  <a:pt x="566" y="28"/>
                </a:lnTo>
                <a:lnTo>
                  <a:pt x="560" y="24"/>
                </a:lnTo>
                <a:lnTo>
                  <a:pt x="554" y="24"/>
                </a:lnTo>
                <a:lnTo>
                  <a:pt x="542" y="24"/>
                </a:lnTo>
                <a:lnTo>
                  <a:pt x="530" y="28"/>
                </a:lnTo>
                <a:lnTo>
                  <a:pt x="526" y="32"/>
                </a:lnTo>
                <a:lnTo>
                  <a:pt x="522" y="38"/>
                </a:lnTo>
                <a:lnTo>
                  <a:pt x="522" y="38"/>
                </a:lnTo>
                <a:lnTo>
                  <a:pt x="472" y="108"/>
                </a:lnTo>
                <a:lnTo>
                  <a:pt x="472" y="108"/>
                </a:lnTo>
                <a:lnTo>
                  <a:pt x="452" y="106"/>
                </a:lnTo>
                <a:lnTo>
                  <a:pt x="432" y="104"/>
                </a:lnTo>
                <a:lnTo>
                  <a:pt x="432" y="104"/>
                </a:lnTo>
                <a:lnTo>
                  <a:pt x="402" y="22"/>
                </a:lnTo>
                <a:lnTo>
                  <a:pt x="402" y="22"/>
                </a:lnTo>
                <a:lnTo>
                  <a:pt x="398" y="16"/>
                </a:lnTo>
                <a:lnTo>
                  <a:pt x="394" y="10"/>
                </a:lnTo>
                <a:lnTo>
                  <a:pt x="386" y="4"/>
                </a:lnTo>
                <a:lnTo>
                  <a:pt x="374" y="0"/>
                </a:lnTo>
                <a:lnTo>
                  <a:pt x="366" y="0"/>
                </a:lnTo>
                <a:lnTo>
                  <a:pt x="360" y="0"/>
                </a:lnTo>
                <a:lnTo>
                  <a:pt x="250" y="30"/>
                </a:lnTo>
                <a:lnTo>
                  <a:pt x="250" y="30"/>
                </a:lnTo>
                <a:lnTo>
                  <a:pt x="240" y="34"/>
                </a:lnTo>
                <a:lnTo>
                  <a:pt x="232" y="42"/>
                </a:lnTo>
                <a:lnTo>
                  <a:pt x="228" y="52"/>
                </a:lnTo>
                <a:lnTo>
                  <a:pt x="226" y="62"/>
                </a:lnTo>
                <a:lnTo>
                  <a:pt x="226" y="62"/>
                </a:lnTo>
                <a:lnTo>
                  <a:pt x="226" y="68"/>
                </a:lnTo>
                <a:lnTo>
                  <a:pt x="226" y="68"/>
                </a:lnTo>
                <a:lnTo>
                  <a:pt x="240" y="152"/>
                </a:lnTo>
                <a:lnTo>
                  <a:pt x="240" y="152"/>
                </a:lnTo>
                <a:lnTo>
                  <a:pt x="222" y="164"/>
                </a:lnTo>
                <a:lnTo>
                  <a:pt x="206" y="178"/>
                </a:lnTo>
                <a:lnTo>
                  <a:pt x="206" y="178"/>
                </a:lnTo>
                <a:lnTo>
                  <a:pt x="130" y="142"/>
                </a:lnTo>
                <a:lnTo>
                  <a:pt x="130" y="142"/>
                </a:lnTo>
                <a:lnTo>
                  <a:pt x="124" y="140"/>
                </a:lnTo>
                <a:lnTo>
                  <a:pt x="118" y="140"/>
                </a:lnTo>
                <a:lnTo>
                  <a:pt x="104" y="140"/>
                </a:lnTo>
                <a:lnTo>
                  <a:pt x="94" y="146"/>
                </a:lnTo>
                <a:lnTo>
                  <a:pt x="90" y="152"/>
                </a:lnTo>
                <a:lnTo>
                  <a:pt x="86" y="156"/>
                </a:lnTo>
                <a:lnTo>
                  <a:pt x="28" y="256"/>
                </a:lnTo>
                <a:lnTo>
                  <a:pt x="28" y="256"/>
                </a:lnTo>
                <a:lnTo>
                  <a:pt x="26" y="264"/>
                </a:lnTo>
                <a:lnTo>
                  <a:pt x="24" y="272"/>
                </a:lnTo>
                <a:lnTo>
                  <a:pt x="24" y="272"/>
                </a:lnTo>
                <a:lnTo>
                  <a:pt x="26" y="280"/>
                </a:lnTo>
                <a:lnTo>
                  <a:pt x="28" y="288"/>
                </a:lnTo>
                <a:lnTo>
                  <a:pt x="32" y="294"/>
                </a:lnTo>
                <a:lnTo>
                  <a:pt x="38" y="300"/>
                </a:lnTo>
                <a:lnTo>
                  <a:pt x="38" y="300"/>
                </a:lnTo>
                <a:lnTo>
                  <a:pt x="106" y="346"/>
                </a:lnTo>
                <a:lnTo>
                  <a:pt x="106" y="346"/>
                </a:lnTo>
                <a:lnTo>
                  <a:pt x="102" y="370"/>
                </a:lnTo>
                <a:lnTo>
                  <a:pt x="100" y="392"/>
                </a:lnTo>
                <a:lnTo>
                  <a:pt x="100" y="392"/>
                </a:lnTo>
                <a:lnTo>
                  <a:pt x="22" y="420"/>
                </a:lnTo>
                <a:lnTo>
                  <a:pt x="22" y="420"/>
                </a:lnTo>
                <a:lnTo>
                  <a:pt x="14" y="426"/>
                </a:lnTo>
                <a:lnTo>
                  <a:pt x="6" y="432"/>
                </a:lnTo>
                <a:lnTo>
                  <a:pt x="2" y="442"/>
                </a:lnTo>
                <a:lnTo>
                  <a:pt x="0" y="452"/>
                </a:lnTo>
                <a:lnTo>
                  <a:pt x="0" y="452"/>
                </a:lnTo>
                <a:lnTo>
                  <a:pt x="2" y="462"/>
                </a:lnTo>
                <a:lnTo>
                  <a:pt x="32" y="572"/>
                </a:lnTo>
                <a:lnTo>
                  <a:pt x="32" y="572"/>
                </a:lnTo>
                <a:lnTo>
                  <a:pt x="34" y="578"/>
                </a:lnTo>
                <a:lnTo>
                  <a:pt x="36" y="582"/>
                </a:lnTo>
                <a:lnTo>
                  <a:pt x="46" y="590"/>
                </a:lnTo>
                <a:lnTo>
                  <a:pt x="58" y="596"/>
                </a:lnTo>
                <a:lnTo>
                  <a:pt x="64" y="596"/>
                </a:lnTo>
                <a:lnTo>
                  <a:pt x="70" y="596"/>
                </a:lnTo>
                <a:lnTo>
                  <a:pt x="70" y="596"/>
                </a:lnTo>
                <a:lnTo>
                  <a:pt x="148" y="582"/>
                </a:lnTo>
                <a:lnTo>
                  <a:pt x="148" y="582"/>
                </a:lnTo>
                <a:lnTo>
                  <a:pt x="162" y="602"/>
                </a:lnTo>
                <a:lnTo>
                  <a:pt x="178" y="620"/>
                </a:lnTo>
                <a:lnTo>
                  <a:pt x="178" y="620"/>
                </a:lnTo>
                <a:lnTo>
                  <a:pt x="144" y="692"/>
                </a:lnTo>
                <a:lnTo>
                  <a:pt x="144" y="692"/>
                </a:lnTo>
                <a:lnTo>
                  <a:pt x="142" y="700"/>
                </a:lnTo>
                <a:lnTo>
                  <a:pt x="140" y="706"/>
                </a:lnTo>
                <a:lnTo>
                  <a:pt x="140" y="706"/>
                </a:lnTo>
                <a:lnTo>
                  <a:pt x="142" y="716"/>
                </a:lnTo>
                <a:lnTo>
                  <a:pt x="144" y="724"/>
                </a:lnTo>
                <a:lnTo>
                  <a:pt x="150" y="730"/>
                </a:lnTo>
                <a:lnTo>
                  <a:pt x="158" y="736"/>
                </a:lnTo>
                <a:lnTo>
                  <a:pt x="256" y="792"/>
                </a:lnTo>
                <a:lnTo>
                  <a:pt x="256" y="792"/>
                </a:lnTo>
                <a:lnTo>
                  <a:pt x="262" y="796"/>
                </a:lnTo>
                <a:lnTo>
                  <a:pt x="268" y="798"/>
                </a:lnTo>
                <a:lnTo>
                  <a:pt x="280" y="796"/>
                </a:lnTo>
                <a:lnTo>
                  <a:pt x="292" y="792"/>
                </a:lnTo>
                <a:lnTo>
                  <a:pt x="296" y="788"/>
                </a:lnTo>
                <a:lnTo>
                  <a:pt x="302" y="782"/>
                </a:lnTo>
                <a:lnTo>
                  <a:pt x="302" y="782"/>
                </a:lnTo>
                <a:lnTo>
                  <a:pt x="348" y="718"/>
                </a:lnTo>
                <a:lnTo>
                  <a:pt x="348" y="718"/>
                </a:lnTo>
                <a:lnTo>
                  <a:pt x="370" y="722"/>
                </a:lnTo>
                <a:lnTo>
                  <a:pt x="394" y="724"/>
                </a:lnTo>
                <a:lnTo>
                  <a:pt x="394" y="724"/>
                </a:lnTo>
                <a:lnTo>
                  <a:pt x="422" y="798"/>
                </a:lnTo>
                <a:lnTo>
                  <a:pt x="422" y="798"/>
                </a:lnTo>
                <a:lnTo>
                  <a:pt x="424" y="804"/>
                </a:lnTo>
                <a:lnTo>
                  <a:pt x="428" y="810"/>
                </a:lnTo>
                <a:lnTo>
                  <a:pt x="438" y="818"/>
                </a:lnTo>
                <a:lnTo>
                  <a:pt x="450" y="820"/>
                </a:lnTo>
                <a:lnTo>
                  <a:pt x="456" y="822"/>
                </a:lnTo>
                <a:lnTo>
                  <a:pt x="462" y="820"/>
                </a:lnTo>
                <a:lnTo>
                  <a:pt x="572" y="790"/>
                </a:lnTo>
                <a:lnTo>
                  <a:pt x="572" y="790"/>
                </a:lnTo>
                <a:lnTo>
                  <a:pt x="582" y="786"/>
                </a:lnTo>
                <a:lnTo>
                  <a:pt x="590" y="778"/>
                </a:lnTo>
                <a:lnTo>
                  <a:pt x="596" y="768"/>
                </a:lnTo>
                <a:lnTo>
                  <a:pt x="598" y="758"/>
                </a:lnTo>
                <a:lnTo>
                  <a:pt x="598" y="758"/>
                </a:lnTo>
                <a:lnTo>
                  <a:pt x="596" y="752"/>
                </a:lnTo>
                <a:lnTo>
                  <a:pt x="596" y="752"/>
                </a:lnTo>
                <a:lnTo>
                  <a:pt x="582" y="670"/>
                </a:lnTo>
                <a:lnTo>
                  <a:pt x="582" y="670"/>
                </a:lnTo>
                <a:lnTo>
                  <a:pt x="600" y="658"/>
                </a:lnTo>
                <a:lnTo>
                  <a:pt x="618" y="642"/>
                </a:lnTo>
                <a:lnTo>
                  <a:pt x="618" y="642"/>
                </a:lnTo>
                <a:lnTo>
                  <a:pt x="694" y="678"/>
                </a:lnTo>
                <a:lnTo>
                  <a:pt x="694" y="678"/>
                </a:lnTo>
                <a:lnTo>
                  <a:pt x="700" y="680"/>
                </a:lnTo>
                <a:lnTo>
                  <a:pt x="706" y="682"/>
                </a:lnTo>
                <a:lnTo>
                  <a:pt x="718" y="680"/>
                </a:lnTo>
                <a:lnTo>
                  <a:pt x="728" y="674"/>
                </a:lnTo>
                <a:lnTo>
                  <a:pt x="734" y="670"/>
                </a:lnTo>
                <a:lnTo>
                  <a:pt x="738" y="664"/>
                </a:lnTo>
                <a:lnTo>
                  <a:pt x="794" y="566"/>
                </a:lnTo>
                <a:lnTo>
                  <a:pt x="794" y="566"/>
                </a:lnTo>
                <a:lnTo>
                  <a:pt x="798" y="558"/>
                </a:lnTo>
                <a:lnTo>
                  <a:pt x="798" y="548"/>
                </a:lnTo>
                <a:lnTo>
                  <a:pt x="798" y="548"/>
                </a:lnTo>
                <a:lnTo>
                  <a:pt x="798" y="540"/>
                </a:lnTo>
                <a:lnTo>
                  <a:pt x="794" y="532"/>
                </a:lnTo>
                <a:lnTo>
                  <a:pt x="790" y="526"/>
                </a:lnTo>
                <a:lnTo>
                  <a:pt x="784" y="520"/>
                </a:lnTo>
                <a:lnTo>
                  <a:pt x="784" y="520"/>
                </a:lnTo>
                <a:lnTo>
                  <a:pt x="712" y="470"/>
                </a:lnTo>
                <a:lnTo>
                  <a:pt x="712" y="470"/>
                </a:lnTo>
                <a:lnTo>
                  <a:pt x="716" y="450"/>
                </a:lnTo>
                <a:lnTo>
                  <a:pt x="718" y="430"/>
                </a:lnTo>
                <a:lnTo>
                  <a:pt x="718" y="430"/>
                </a:lnTo>
                <a:lnTo>
                  <a:pt x="800" y="400"/>
                </a:lnTo>
                <a:lnTo>
                  <a:pt x="800" y="400"/>
                </a:lnTo>
                <a:lnTo>
                  <a:pt x="810" y="396"/>
                </a:lnTo>
                <a:lnTo>
                  <a:pt x="816" y="388"/>
                </a:lnTo>
                <a:lnTo>
                  <a:pt x="820" y="378"/>
                </a:lnTo>
                <a:lnTo>
                  <a:pt x="822" y="368"/>
                </a:lnTo>
                <a:lnTo>
                  <a:pt x="822" y="368"/>
                </a:lnTo>
                <a:lnTo>
                  <a:pt x="822" y="360"/>
                </a:lnTo>
                <a:lnTo>
                  <a:pt x="822" y="360"/>
                </a:lnTo>
                <a:close/>
                <a:moveTo>
                  <a:pt x="454" y="570"/>
                </a:moveTo>
                <a:lnTo>
                  <a:pt x="454" y="570"/>
                </a:lnTo>
                <a:lnTo>
                  <a:pt x="438" y="574"/>
                </a:lnTo>
                <a:lnTo>
                  <a:pt x="422" y="576"/>
                </a:lnTo>
                <a:lnTo>
                  <a:pt x="404" y="576"/>
                </a:lnTo>
                <a:lnTo>
                  <a:pt x="388" y="574"/>
                </a:lnTo>
                <a:lnTo>
                  <a:pt x="372" y="572"/>
                </a:lnTo>
                <a:lnTo>
                  <a:pt x="358" y="566"/>
                </a:lnTo>
                <a:lnTo>
                  <a:pt x="342" y="560"/>
                </a:lnTo>
                <a:lnTo>
                  <a:pt x="328" y="554"/>
                </a:lnTo>
                <a:lnTo>
                  <a:pt x="316" y="544"/>
                </a:lnTo>
                <a:lnTo>
                  <a:pt x="302" y="536"/>
                </a:lnTo>
                <a:lnTo>
                  <a:pt x="292" y="524"/>
                </a:lnTo>
                <a:lnTo>
                  <a:pt x="280" y="512"/>
                </a:lnTo>
                <a:lnTo>
                  <a:pt x="272" y="498"/>
                </a:lnTo>
                <a:lnTo>
                  <a:pt x="264" y="484"/>
                </a:lnTo>
                <a:lnTo>
                  <a:pt x="256" y="470"/>
                </a:lnTo>
                <a:lnTo>
                  <a:pt x="252" y="454"/>
                </a:lnTo>
                <a:lnTo>
                  <a:pt x="252" y="454"/>
                </a:lnTo>
                <a:lnTo>
                  <a:pt x="248" y="436"/>
                </a:lnTo>
                <a:lnTo>
                  <a:pt x="246" y="420"/>
                </a:lnTo>
                <a:lnTo>
                  <a:pt x="246" y="404"/>
                </a:lnTo>
                <a:lnTo>
                  <a:pt x="248" y="388"/>
                </a:lnTo>
                <a:lnTo>
                  <a:pt x="250" y="372"/>
                </a:lnTo>
                <a:lnTo>
                  <a:pt x="254" y="358"/>
                </a:lnTo>
                <a:lnTo>
                  <a:pt x="260" y="342"/>
                </a:lnTo>
                <a:lnTo>
                  <a:pt x="268" y="328"/>
                </a:lnTo>
                <a:lnTo>
                  <a:pt x="268" y="328"/>
                </a:lnTo>
                <a:lnTo>
                  <a:pt x="276" y="314"/>
                </a:lnTo>
                <a:lnTo>
                  <a:pt x="288" y="300"/>
                </a:lnTo>
                <a:lnTo>
                  <a:pt x="298" y="290"/>
                </a:lnTo>
                <a:lnTo>
                  <a:pt x="310" y="278"/>
                </a:lnTo>
                <a:lnTo>
                  <a:pt x="324" y="270"/>
                </a:lnTo>
                <a:lnTo>
                  <a:pt x="338" y="262"/>
                </a:lnTo>
                <a:lnTo>
                  <a:pt x="352" y="256"/>
                </a:lnTo>
                <a:lnTo>
                  <a:pt x="368" y="250"/>
                </a:lnTo>
                <a:lnTo>
                  <a:pt x="368" y="250"/>
                </a:lnTo>
                <a:lnTo>
                  <a:pt x="386" y="246"/>
                </a:lnTo>
                <a:lnTo>
                  <a:pt x="402" y="246"/>
                </a:lnTo>
                <a:lnTo>
                  <a:pt x="418" y="244"/>
                </a:lnTo>
                <a:lnTo>
                  <a:pt x="434" y="246"/>
                </a:lnTo>
                <a:lnTo>
                  <a:pt x="450" y="250"/>
                </a:lnTo>
                <a:lnTo>
                  <a:pt x="466" y="254"/>
                </a:lnTo>
                <a:lnTo>
                  <a:pt x="480" y="260"/>
                </a:lnTo>
                <a:lnTo>
                  <a:pt x="494" y="266"/>
                </a:lnTo>
                <a:lnTo>
                  <a:pt x="508" y="276"/>
                </a:lnTo>
                <a:lnTo>
                  <a:pt x="520" y="286"/>
                </a:lnTo>
                <a:lnTo>
                  <a:pt x="532" y="296"/>
                </a:lnTo>
                <a:lnTo>
                  <a:pt x="542" y="308"/>
                </a:lnTo>
                <a:lnTo>
                  <a:pt x="552" y="322"/>
                </a:lnTo>
                <a:lnTo>
                  <a:pt x="560" y="336"/>
                </a:lnTo>
                <a:lnTo>
                  <a:pt x="566" y="352"/>
                </a:lnTo>
                <a:lnTo>
                  <a:pt x="572" y="368"/>
                </a:lnTo>
                <a:lnTo>
                  <a:pt x="572" y="368"/>
                </a:lnTo>
                <a:lnTo>
                  <a:pt x="574" y="384"/>
                </a:lnTo>
                <a:lnTo>
                  <a:pt x="576" y="400"/>
                </a:lnTo>
                <a:lnTo>
                  <a:pt x="576" y="416"/>
                </a:lnTo>
                <a:lnTo>
                  <a:pt x="576" y="432"/>
                </a:lnTo>
                <a:lnTo>
                  <a:pt x="572" y="448"/>
                </a:lnTo>
                <a:lnTo>
                  <a:pt x="568" y="464"/>
                </a:lnTo>
                <a:lnTo>
                  <a:pt x="562" y="478"/>
                </a:lnTo>
                <a:lnTo>
                  <a:pt x="554" y="492"/>
                </a:lnTo>
                <a:lnTo>
                  <a:pt x="546" y="506"/>
                </a:lnTo>
                <a:lnTo>
                  <a:pt x="536" y="518"/>
                </a:lnTo>
                <a:lnTo>
                  <a:pt x="526" y="530"/>
                </a:lnTo>
                <a:lnTo>
                  <a:pt x="512" y="540"/>
                </a:lnTo>
                <a:lnTo>
                  <a:pt x="500" y="550"/>
                </a:lnTo>
                <a:lnTo>
                  <a:pt x="486" y="558"/>
                </a:lnTo>
                <a:lnTo>
                  <a:pt x="470" y="564"/>
                </a:lnTo>
                <a:lnTo>
                  <a:pt x="454" y="570"/>
                </a:lnTo>
                <a:lnTo>
                  <a:pt x="454" y="570"/>
                </a:lnTo>
                <a:close/>
              </a:path>
            </a:pathLst>
          </a:custGeom>
          <a:solidFill>
            <a:srgbClr val="26B7C8"/>
          </a:solidFill>
          <a:ln w="9525">
            <a:noFill/>
            <a:round/>
          </a:ln>
        </p:spPr>
        <p:txBody>
          <a:bodyPr vert="horz" wrap="square" lIns="121864" tIns="60933" rIns="121864" bIns="60933" numCol="1" anchor="t" anchorCtr="0" compatLnSpc="1">
            <a:prstTxWarp prst="textNoShape">
              <a:avLst/>
            </a:prstTxWarp>
          </a:bodyPr>
          <a:lstStyle/>
          <a:p>
            <a:pPr defTabSz="1218712" fontAlgn="ctr">
              <a:spcBef>
                <a:spcPct val="0"/>
              </a:spcBef>
              <a:spcAft>
                <a:spcPct val="0"/>
              </a:spcAft>
            </a:pPr>
            <a:endParaRPr lang="en-US" altLang="zh-CN" sz="3198"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86" name="椭圆 585"/>
          <p:cNvSpPr/>
          <p:nvPr/>
        </p:nvSpPr>
        <p:spPr bwMode="gray">
          <a:xfrm>
            <a:off x="4158340" y="5620184"/>
            <a:ext cx="107945" cy="10752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3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87" name="Freeform 15"/>
          <p:cNvSpPr/>
          <p:nvPr/>
        </p:nvSpPr>
        <p:spPr bwMode="gray">
          <a:xfrm>
            <a:off x="7871225" y="4794301"/>
            <a:ext cx="1745573" cy="391353"/>
          </a:xfrm>
          <a:custGeom>
            <a:avLst/>
            <a:gdLst>
              <a:gd name="T0" fmla="*/ 0 w 2233"/>
              <a:gd name="T1" fmla="*/ 0 h 789"/>
              <a:gd name="T2" fmla="*/ 1179 w 2233"/>
              <a:gd name="T3" fmla="*/ 0 h 789"/>
              <a:gd name="T4" fmla="*/ 2233 w 2233"/>
              <a:gd name="T5" fmla="*/ 789 h 789"/>
              <a:gd name="T6" fmla="*/ 581 w 2233"/>
              <a:gd name="T7" fmla="*/ 789 h 789"/>
              <a:gd name="T8" fmla="*/ 0 w 2233"/>
              <a:gd name="T9" fmla="*/ 0 h 789"/>
              <a:gd name="T10" fmla="*/ 0 w 2233"/>
              <a:gd name="T11" fmla="*/ 0 h 789"/>
              <a:gd name="connsiteX0" fmla="*/ 0 w 10368"/>
              <a:gd name="connsiteY0" fmla="*/ 0 h 10000"/>
              <a:gd name="connsiteX1" fmla="*/ 8454 w 10368"/>
              <a:gd name="connsiteY1" fmla="*/ 237 h 10000"/>
              <a:gd name="connsiteX2" fmla="*/ 10368 w 10368"/>
              <a:gd name="connsiteY2" fmla="*/ 9607 h 10000"/>
              <a:gd name="connsiteX3" fmla="*/ 1372 w 10368"/>
              <a:gd name="connsiteY3" fmla="*/ 10000 h 10000"/>
              <a:gd name="connsiteX4" fmla="*/ 0 w 10368"/>
              <a:gd name="connsiteY4" fmla="*/ 0 h 10000"/>
              <a:gd name="connsiteX5" fmla="*/ 0 w 10368"/>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68" h="10000">
                <a:moveTo>
                  <a:pt x="0" y="0"/>
                </a:moveTo>
                <a:lnTo>
                  <a:pt x="8454" y="237"/>
                </a:lnTo>
                <a:lnTo>
                  <a:pt x="10368" y="9607"/>
                </a:lnTo>
                <a:lnTo>
                  <a:pt x="1372" y="10000"/>
                </a:lnTo>
                <a:lnTo>
                  <a:pt x="0" y="0"/>
                </a:lnTo>
                <a:lnTo>
                  <a:pt x="0" y="0"/>
                </a:lnTo>
                <a:close/>
              </a:path>
            </a:pathLst>
          </a:custGeom>
          <a:solidFill>
            <a:srgbClr val="26B7C8">
              <a:alpha val="45000"/>
            </a:srgbClr>
          </a:solidFill>
        </p:spPr>
        <p:txBody>
          <a:bodyPr wrap="square" lIns="121868" tIns="60934" rIns="121868" bIns="60934" rtlCol="0" anchor="ctr" anchorCtr="1">
            <a:noAutofit/>
          </a:bodyPr>
          <a:lstStyle/>
          <a:p>
            <a:pPr indent="717215" defTabSz="1218712" fontAlgn="ctr">
              <a:spcBef>
                <a:spcPct val="0"/>
              </a:spcBef>
              <a:spcAft>
                <a:spcPct val="0"/>
              </a:spcAft>
              <a:buClr>
                <a:srgbClr val="FFC000"/>
              </a:buClr>
              <a:buSzPct val="60000"/>
              <a:buFont typeface="Wingdings" pitchFamily="2" charset="2"/>
              <a:buChar char="n"/>
            </a:pPr>
            <a:endParaRPr lang="en-US" altLang="zh-CN" sz="2099"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588" name="图片 16"/>
          <p:cNvPicPr>
            <a:picLocks noChangeAspect="1"/>
          </p:cNvPicPr>
          <p:nvPr/>
        </p:nvPicPr>
        <p:blipFill>
          <a:blip r:embed="rId4">
            <a:extLst>
              <a:ext uri="{28A0092B-C50C-407E-A947-70E740481C1C}">
                <a14:useLocalDpi xmlns:a14="http://schemas.microsoft.com/office/drawing/2010/main"/>
              </a:ext>
            </a:extLst>
          </a:blip>
          <a:stretch>
            <a:fillRect/>
          </a:stretch>
        </p:blipFill>
        <p:spPr bwMode="gray">
          <a:xfrm>
            <a:off x="8015389" y="4830294"/>
            <a:ext cx="968577" cy="350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1" name="Freeform 15"/>
          <p:cNvSpPr/>
          <p:nvPr/>
        </p:nvSpPr>
        <p:spPr bwMode="gray">
          <a:xfrm>
            <a:off x="8123934" y="5268985"/>
            <a:ext cx="1822098" cy="391353"/>
          </a:xfrm>
          <a:custGeom>
            <a:avLst/>
            <a:gdLst>
              <a:gd name="T0" fmla="*/ 0 w 2233"/>
              <a:gd name="T1" fmla="*/ 0 h 789"/>
              <a:gd name="T2" fmla="*/ 1179 w 2233"/>
              <a:gd name="T3" fmla="*/ 0 h 789"/>
              <a:gd name="T4" fmla="*/ 2233 w 2233"/>
              <a:gd name="T5" fmla="*/ 789 h 789"/>
              <a:gd name="T6" fmla="*/ 581 w 2233"/>
              <a:gd name="T7" fmla="*/ 789 h 789"/>
              <a:gd name="T8" fmla="*/ 0 w 2233"/>
              <a:gd name="T9" fmla="*/ 0 h 789"/>
              <a:gd name="T10" fmla="*/ 0 w 2233"/>
              <a:gd name="T11" fmla="*/ 0 h 789"/>
              <a:gd name="connsiteX0" fmla="*/ 0 w 10368"/>
              <a:gd name="connsiteY0" fmla="*/ 0 h 10000"/>
              <a:gd name="connsiteX1" fmla="*/ 8454 w 10368"/>
              <a:gd name="connsiteY1" fmla="*/ 237 h 10000"/>
              <a:gd name="connsiteX2" fmla="*/ 10368 w 10368"/>
              <a:gd name="connsiteY2" fmla="*/ 9607 h 10000"/>
              <a:gd name="connsiteX3" fmla="*/ 1372 w 10368"/>
              <a:gd name="connsiteY3" fmla="*/ 10000 h 10000"/>
              <a:gd name="connsiteX4" fmla="*/ 0 w 10368"/>
              <a:gd name="connsiteY4" fmla="*/ 0 h 10000"/>
              <a:gd name="connsiteX5" fmla="*/ 0 w 10368"/>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68" h="10000">
                <a:moveTo>
                  <a:pt x="0" y="0"/>
                </a:moveTo>
                <a:lnTo>
                  <a:pt x="8454" y="237"/>
                </a:lnTo>
                <a:lnTo>
                  <a:pt x="10368" y="9607"/>
                </a:lnTo>
                <a:lnTo>
                  <a:pt x="1372" y="10000"/>
                </a:lnTo>
                <a:lnTo>
                  <a:pt x="0" y="0"/>
                </a:lnTo>
                <a:lnTo>
                  <a:pt x="0" y="0"/>
                </a:lnTo>
                <a:close/>
              </a:path>
            </a:pathLst>
          </a:custGeom>
          <a:solidFill>
            <a:srgbClr val="26B7C8">
              <a:alpha val="40000"/>
            </a:srgbClr>
          </a:solidFill>
        </p:spPr>
        <p:txBody>
          <a:bodyPr wrap="square" lIns="121868" tIns="60934" rIns="121868" bIns="60934" rtlCol="0" anchor="ctr" anchorCtr="1">
            <a:noAutofit/>
          </a:bodyPr>
          <a:lstStyle/>
          <a:p>
            <a:pPr indent="717215" defTabSz="1218712" fontAlgn="ctr">
              <a:spcBef>
                <a:spcPct val="0"/>
              </a:spcBef>
              <a:spcAft>
                <a:spcPct val="0"/>
              </a:spcAft>
              <a:buClr>
                <a:srgbClr val="FFC000"/>
              </a:buClr>
              <a:buSzPct val="60000"/>
              <a:buFont typeface="Wingdings" pitchFamily="2" charset="2"/>
              <a:buChar char="n"/>
            </a:pPr>
            <a:endParaRPr lang="en-US" altLang="zh-CN" sz="2099"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92" name="Freeform 247"/>
          <p:cNvSpPr/>
          <p:nvPr/>
        </p:nvSpPr>
        <p:spPr bwMode="gray">
          <a:xfrm>
            <a:off x="8494298" y="5294334"/>
            <a:ext cx="670447" cy="326184"/>
          </a:xfrm>
          <a:custGeom>
            <a:avLst/>
            <a:gdLst>
              <a:gd name="T0" fmla="*/ 229 w 488"/>
              <a:gd name="T1" fmla="*/ 0 h 325"/>
              <a:gd name="T2" fmla="*/ 252 w 488"/>
              <a:gd name="T3" fmla="*/ 2 h 325"/>
              <a:gd name="T4" fmla="*/ 273 w 488"/>
              <a:gd name="T5" fmla="*/ 8 h 325"/>
              <a:gd name="T6" fmla="*/ 294 w 488"/>
              <a:gd name="T7" fmla="*/ 15 h 325"/>
              <a:gd name="T8" fmla="*/ 312 w 488"/>
              <a:gd name="T9" fmla="*/ 26 h 325"/>
              <a:gd name="T10" fmla="*/ 330 w 488"/>
              <a:gd name="T11" fmla="*/ 40 h 325"/>
              <a:gd name="T12" fmla="*/ 344 w 488"/>
              <a:gd name="T13" fmla="*/ 55 h 325"/>
              <a:gd name="T14" fmla="*/ 357 w 488"/>
              <a:gd name="T15" fmla="*/ 74 h 325"/>
              <a:gd name="T16" fmla="*/ 367 w 488"/>
              <a:gd name="T17" fmla="*/ 93 h 325"/>
              <a:gd name="T18" fmla="*/ 372 w 488"/>
              <a:gd name="T19" fmla="*/ 93 h 325"/>
              <a:gd name="T20" fmla="*/ 384 w 488"/>
              <a:gd name="T21" fmla="*/ 93 h 325"/>
              <a:gd name="T22" fmla="*/ 407 w 488"/>
              <a:gd name="T23" fmla="*/ 99 h 325"/>
              <a:gd name="T24" fmla="*/ 427 w 488"/>
              <a:gd name="T25" fmla="*/ 107 h 325"/>
              <a:gd name="T26" fmla="*/ 446 w 488"/>
              <a:gd name="T27" fmla="*/ 119 h 325"/>
              <a:gd name="T28" fmla="*/ 462 w 488"/>
              <a:gd name="T29" fmla="*/ 136 h 325"/>
              <a:gd name="T30" fmla="*/ 474 w 488"/>
              <a:gd name="T31" fmla="*/ 154 h 325"/>
              <a:gd name="T32" fmla="*/ 483 w 488"/>
              <a:gd name="T33" fmla="*/ 175 h 325"/>
              <a:gd name="T34" fmla="*/ 487 w 488"/>
              <a:gd name="T35" fmla="*/ 197 h 325"/>
              <a:gd name="T36" fmla="*/ 488 w 488"/>
              <a:gd name="T37" fmla="*/ 209 h 325"/>
              <a:gd name="T38" fmla="*/ 486 w 488"/>
              <a:gd name="T39" fmla="*/ 232 h 325"/>
              <a:gd name="T40" fmla="*/ 479 w 488"/>
              <a:gd name="T41" fmla="*/ 254 h 325"/>
              <a:gd name="T42" fmla="*/ 469 w 488"/>
              <a:gd name="T43" fmla="*/ 273 h 325"/>
              <a:gd name="T44" fmla="*/ 454 w 488"/>
              <a:gd name="T45" fmla="*/ 291 h 325"/>
              <a:gd name="T46" fmla="*/ 437 w 488"/>
              <a:gd name="T47" fmla="*/ 305 h 325"/>
              <a:gd name="T48" fmla="*/ 418 w 488"/>
              <a:gd name="T49" fmla="*/ 316 h 325"/>
              <a:gd name="T50" fmla="*/ 396 w 488"/>
              <a:gd name="T51" fmla="*/ 322 h 325"/>
              <a:gd name="T52" fmla="*/ 372 w 488"/>
              <a:gd name="T53" fmla="*/ 325 h 325"/>
              <a:gd name="T54" fmla="*/ 97 w 488"/>
              <a:gd name="T55" fmla="*/ 325 h 325"/>
              <a:gd name="T56" fmla="*/ 77 w 488"/>
              <a:gd name="T57" fmla="*/ 323 h 325"/>
              <a:gd name="T58" fmla="*/ 59 w 488"/>
              <a:gd name="T59" fmla="*/ 318 h 325"/>
              <a:gd name="T60" fmla="*/ 42 w 488"/>
              <a:gd name="T61" fmla="*/ 308 h 325"/>
              <a:gd name="T62" fmla="*/ 28 w 488"/>
              <a:gd name="T63" fmla="*/ 297 h 325"/>
              <a:gd name="T64" fmla="*/ 16 w 488"/>
              <a:gd name="T65" fmla="*/ 282 h 325"/>
              <a:gd name="T66" fmla="*/ 8 w 488"/>
              <a:gd name="T67" fmla="*/ 266 h 325"/>
              <a:gd name="T68" fmla="*/ 2 w 488"/>
              <a:gd name="T69" fmla="*/ 248 h 325"/>
              <a:gd name="T70" fmla="*/ 0 w 488"/>
              <a:gd name="T71" fmla="*/ 229 h 325"/>
              <a:gd name="T72" fmla="*/ 0 w 488"/>
              <a:gd name="T73" fmla="*/ 219 h 325"/>
              <a:gd name="T74" fmla="*/ 3 w 488"/>
              <a:gd name="T75" fmla="*/ 203 h 325"/>
              <a:gd name="T76" fmla="*/ 10 w 488"/>
              <a:gd name="T77" fmla="*/ 187 h 325"/>
              <a:gd name="T78" fmla="*/ 18 w 488"/>
              <a:gd name="T79" fmla="*/ 173 h 325"/>
              <a:gd name="T80" fmla="*/ 29 w 488"/>
              <a:gd name="T81" fmla="*/ 160 h 325"/>
              <a:gd name="T82" fmla="*/ 42 w 488"/>
              <a:gd name="T83" fmla="*/ 149 h 325"/>
              <a:gd name="T84" fmla="*/ 56 w 488"/>
              <a:gd name="T85" fmla="*/ 141 h 325"/>
              <a:gd name="T86" fmla="*/ 73 w 488"/>
              <a:gd name="T87" fmla="*/ 135 h 325"/>
              <a:gd name="T88" fmla="*/ 81 w 488"/>
              <a:gd name="T89" fmla="*/ 134 h 325"/>
              <a:gd name="T90" fmla="*/ 87 w 488"/>
              <a:gd name="T91" fmla="*/ 106 h 325"/>
              <a:gd name="T92" fmla="*/ 97 w 488"/>
              <a:gd name="T93" fmla="*/ 81 h 325"/>
              <a:gd name="T94" fmla="*/ 111 w 488"/>
              <a:gd name="T95" fmla="*/ 59 h 325"/>
              <a:gd name="T96" fmla="*/ 129 w 488"/>
              <a:gd name="T97" fmla="*/ 39 h 325"/>
              <a:gd name="T98" fmla="*/ 151 w 488"/>
              <a:gd name="T99" fmla="*/ 23 h 325"/>
              <a:gd name="T100" fmla="*/ 175 w 488"/>
              <a:gd name="T101" fmla="*/ 11 h 325"/>
              <a:gd name="T102" fmla="*/ 201 w 488"/>
              <a:gd name="T103" fmla="*/ 3 h 325"/>
              <a:gd name="T104" fmla="*/ 229 w 488"/>
              <a:gd name="T105" fmla="*/ 0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8" h="325">
                <a:moveTo>
                  <a:pt x="229" y="0"/>
                </a:moveTo>
                <a:lnTo>
                  <a:pt x="229" y="0"/>
                </a:lnTo>
                <a:lnTo>
                  <a:pt x="240" y="1"/>
                </a:lnTo>
                <a:lnTo>
                  <a:pt x="252" y="2"/>
                </a:lnTo>
                <a:lnTo>
                  <a:pt x="262" y="4"/>
                </a:lnTo>
                <a:lnTo>
                  <a:pt x="273" y="8"/>
                </a:lnTo>
                <a:lnTo>
                  <a:pt x="284" y="11"/>
                </a:lnTo>
                <a:lnTo>
                  <a:pt x="294" y="15"/>
                </a:lnTo>
                <a:lnTo>
                  <a:pt x="304" y="21"/>
                </a:lnTo>
                <a:lnTo>
                  <a:pt x="312" y="26"/>
                </a:lnTo>
                <a:lnTo>
                  <a:pt x="321" y="33"/>
                </a:lnTo>
                <a:lnTo>
                  <a:pt x="330" y="40"/>
                </a:lnTo>
                <a:lnTo>
                  <a:pt x="337" y="48"/>
                </a:lnTo>
                <a:lnTo>
                  <a:pt x="344" y="55"/>
                </a:lnTo>
                <a:lnTo>
                  <a:pt x="350" y="64"/>
                </a:lnTo>
                <a:lnTo>
                  <a:pt x="357" y="74"/>
                </a:lnTo>
                <a:lnTo>
                  <a:pt x="362" y="84"/>
                </a:lnTo>
                <a:lnTo>
                  <a:pt x="367" y="93"/>
                </a:lnTo>
                <a:lnTo>
                  <a:pt x="367" y="93"/>
                </a:lnTo>
                <a:lnTo>
                  <a:pt x="372" y="93"/>
                </a:lnTo>
                <a:lnTo>
                  <a:pt x="372" y="93"/>
                </a:lnTo>
                <a:lnTo>
                  <a:pt x="384" y="93"/>
                </a:lnTo>
                <a:lnTo>
                  <a:pt x="396" y="96"/>
                </a:lnTo>
                <a:lnTo>
                  <a:pt x="407" y="99"/>
                </a:lnTo>
                <a:lnTo>
                  <a:pt x="418" y="102"/>
                </a:lnTo>
                <a:lnTo>
                  <a:pt x="427" y="107"/>
                </a:lnTo>
                <a:lnTo>
                  <a:pt x="437" y="113"/>
                </a:lnTo>
                <a:lnTo>
                  <a:pt x="446" y="119"/>
                </a:lnTo>
                <a:lnTo>
                  <a:pt x="454" y="127"/>
                </a:lnTo>
                <a:lnTo>
                  <a:pt x="462" y="136"/>
                </a:lnTo>
                <a:lnTo>
                  <a:pt x="469" y="144"/>
                </a:lnTo>
                <a:lnTo>
                  <a:pt x="474" y="154"/>
                </a:lnTo>
                <a:lnTo>
                  <a:pt x="479" y="164"/>
                </a:lnTo>
                <a:lnTo>
                  <a:pt x="483" y="175"/>
                </a:lnTo>
                <a:lnTo>
                  <a:pt x="486" y="186"/>
                </a:lnTo>
                <a:lnTo>
                  <a:pt x="487" y="197"/>
                </a:lnTo>
                <a:lnTo>
                  <a:pt x="488" y="209"/>
                </a:lnTo>
                <a:lnTo>
                  <a:pt x="488" y="209"/>
                </a:lnTo>
                <a:lnTo>
                  <a:pt x="487" y="221"/>
                </a:lnTo>
                <a:lnTo>
                  <a:pt x="486" y="232"/>
                </a:lnTo>
                <a:lnTo>
                  <a:pt x="483" y="243"/>
                </a:lnTo>
                <a:lnTo>
                  <a:pt x="479" y="254"/>
                </a:lnTo>
                <a:lnTo>
                  <a:pt x="474" y="265"/>
                </a:lnTo>
                <a:lnTo>
                  <a:pt x="469" y="273"/>
                </a:lnTo>
                <a:lnTo>
                  <a:pt x="462" y="283"/>
                </a:lnTo>
                <a:lnTo>
                  <a:pt x="454" y="291"/>
                </a:lnTo>
                <a:lnTo>
                  <a:pt x="446" y="298"/>
                </a:lnTo>
                <a:lnTo>
                  <a:pt x="437" y="305"/>
                </a:lnTo>
                <a:lnTo>
                  <a:pt x="427" y="311"/>
                </a:lnTo>
                <a:lnTo>
                  <a:pt x="418" y="316"/>
                </a:lnTo>
                <a:lnTo>
                  <a:pt x="407" y="320"/>
                </a:lnTo>
                <a:lnTo>
                  <a:pt x="396" y="322"/>
                </a:lnTo>
                <a:lnTo>
                  <a:pt x="384" y="324"/>
                </a:lnTo>
                <a:lnTo>
                  <a:pt x="372" y="325"/>
                </a:lnTo>
                <a:lnTo>
                  <a:pt x="97" y="325"/>
                </a:lnTo>
                <a:lnTo>
                  <a:pt x="97" y="325"/>
                </a:lnTo>
                <a:lnTo>
                  <a:pt x="87" y="324"/>
                </a:lnTo>
                <a:lnTo>
                  <a:pt x="77" y="323"/>
                </a:lnTo>
                <a:lnTo>
                  <a:pt x="68" y="321"/>
                </a:lnTo>
                <a:lnTo>
                  <a:pt x="59" y="318"/>
                </a:lnTo>
                <a:lnTo>
                  <a:pt x="51" y="314"/>
                </a:lnTo>
                <a:lnTo>
                  <a:pt x="42" y="308"/>
                </a:lnTo>
                <a:lnTo>
                  <a:pt x="35" y="303"/>
                </a:lnTo>
                <a:lnTo>
                  <a:pt x="28" y="297"/>
                </a:lnTo>
                <a:lnTo>
                  <a:pt x="22" y="290"/>
                </a:lnTo>
                <a:lnTo>
                  <a:pt x="16" y="282"/>
                </a:lnTo>
                <a:lnTo>
                  <a:pt x="12" y="274"/>
                </a:lnTo>
                <a:lnTo>
                  <a:pt x="8" y="266"/>
                </a:lnTo>
                <a:lnTo>
                  <a:pt x="4" y="257"/>
                </a:lnTo>
                <a:lnTo>
                  <a:pt x="2" y="248"/>
                </a:lnTo>
                <a:lnTo>
                  <a:pt x="1" y="239"/>
                </a:lnTo>
                <a:lnTo>
                  <a:pt x="0" y="229"/>
                </a:lnTo>
                <a:lnTo>
                  <a:pt x="0" y="229"/>
                </a:lnTo>
                <a:lnTo>
                  <a:pt x="0" y="219"/>
                </a:lnTo>
                <a:lnTo>
                  <a:pt x="2" y="211"/>
                </a:lnTo>
                <a:lnTo>
                  <a:pt x="3" y="203"/>
                </a:lnTo>
                <a:lnTo>
                  <a:pt x="7" y="194"/>
                </a:lnTo>
                <a:lnTo>
                  <a:pt x="10" y="187"/>
                </a:lnTo>
                <a:lnTo>
                  <a:pt x="14" y="179"/>
                </a:lnTo>
                <a:lnTo>
                  <a:pt x="18" y="173"/>
                </a:lnTo>
                <a:lnTo>
                  <a:pt x="24" y="166"/>
                </a:lnTo>
                <a:lnTo>
                  <a:pt x="29" y="160"/>
                </a:lnTo>
                <a:lnTo>
                  <a:pt x="35" y="154"/>
                </a:lnTo>
                <a:lnTo>
                  <a:pt x="42" y="149"/>
                </a:lnTo>
                <a:lnTo>
                  <a:pt x="49" y="144"/>
                </a:lnTo>
                <a:lnTo>
                  <a:pt x="56" y="141"/>
                </a:lnTo>
                <a:lnTo>
                  <a:pt x="64" y="138"/>
                </a:lnTo>
                <a:lnTo>
                  <a:pt x="73" y="135"/>
                </a:lnTo>
                <a:lnTo>
                  <a:pt x="81" y="134"/>
                </a:lnTo>
                <a:lnTo>
                  <a:pt x="81" y="134"/>
                </a:lnTo>
                <a:lnTo>
                  <a:pt x="84" y="119"/>
                </a:lnTo>
                <a:lnTo>
                  <a:pt x="87" y="106"/>
                </a:lnTo>
                <a:lnTo>
                  <a:pt x="91" y="93"/>
                </a:lnTo>
                <a:lnTo>
                  <a:pt x="97" y="81"/>
                </a:lnTo>
                <a:lnTo>
                  <a:pt x="103" y="70"/>
                </a:lnTo>
                <a:lnTo>
                  <a:pt x="111" y="59"/>
                </a:lnTo>
                <a:lnTo>
                  <a:pt x="119" y="48"/>
                </a:lnTo>
                <a:lnTo>
                  <a:pt x="129" y="39"/>
                </a:lnTo>
                <a:lnTo>
                  <a:pt x="139" y="30"/>
                </a:lnTo>
                <a:lnTo>
                  <a:pt x="151" y="23"/>
                </a:lnTo>
                <a:lnTo>
                  <a:pt x="162" y="16"/>
                </a:lnTo>
                <a:lnTo>
                  <a:pt x="175" y="11"/>
                </a:lnTo>
                <a:lnTo>
                  <a:pt x="188" y="7"/>
                </a:lnTo>
                <a:lnTo>
                  <a:pt x="201" y="3"/>
                </a:lnTo>
                <a:lnTo>
                  <a:pt x="215" y="1"/>
                </a:lnTo>
                <a:lnTo>
                  <a:pt x="229" y="0"/>
                </a:lnTo>
                <a:lnTo>
                  <a:pt x="229" y="0"/>
                </a:lnTo>
                <a:close/>
              </a:path>
            </a:pathLst>
          </a:custGeom>
          <a:solidFill>
            <a:srgbClr val="002060">
              <a:alpha val="50196"/>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82741" tIns="91369" rIns="182741" bIns="91369" rtlCol="0" anchor="ctr"/>
          <a:lstStyle/>
          <a:p>
            <a:pPr algn="ctr" defTabSz="1218712" fontAlgn="ctr">
              <a:spcBef>
                <a:spcPct val="0"/>
              </a:spcBef>
              <a:spcAft>
                <a:spcPct val="0"/>
              </a:spcAft>
              <a:buClr>
                <a:srgbClr val="CC9900"/>
              </a:buClr>
            </a:pPr>
            <a:endParaRPr lang="en-US" altLang="zh-CN" sz="10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93" name="1228760009"/>
          <p:cNvSpPr txBox="1"/>
          <p:nvPr/>
        </p:nvSpPr>
        <p:spPr bwMode="gray">
          <a:xfrm>
            <a:off x="8537939" y="5274983"/>
            <a:ext cx="539386" cy="369332"/>
          </a:xfrm>
          <a:prstGeom prst="rect">
            <a:avLst/>
          </a:prstGeom>
          <a:noFill/>
        </p:spPr>
        <p:txBody>
          <a:bodyPr wrap="square" lIns="0" tIns="0" rIns="0" bIns="0" rtlCol="0">
            <a:spAutoFit/>
          </a:bodyPr>
          <a:lstStyle/>
          <a:p>
            <a:pPr algn="ctr" defTabSz="1218712" fontAlgn="ctr">
              <a:spcBef>
                <a:spcPct val="0"/>
              </a:spcBef>
              <a:spcAft>
                <a:spcPct val="0"/>
              </a:spcAft>
            </a:pPr>
            <a:r>
              <a:rPr lang="en-US" sz="1200" b="1" dirty="0">
                <a:solidFill>
                  <a:prstClr val="white"/>
                </a:solidFill>
                <a:latin typeface="Huawei Sans" panose="020C0503030203020204" pitchFamily="34" charset="0"/>
              </a:rPr>
              <a:t>ERP, video...</a:t>
            </a:r>
            <a:endParaRPr lang="en-US" altLang="zh-CN" sz="1200"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594" name="Freeform 15"/>
          <p:cNvSpPr/>
          <p:nvPr/>
        </p:nvSpPr>
        <p:spPr bwMode="gray">
          <a:xfrm>
            <a:off x="8408176" y="5745463"/>
            <a:ext cx="1933655" cy="391353"/>
          </a:xfrm>
          <a:custGeom>
            <a:avLst/>
            <a:gdLst>
              <a:gd name="T0" fmla="*/ 0 w 2233"/>
              <a:gd name="T1" fmla="*/ 0 h 789"/>
              <a:gd name="T2" fmla="*/ 1179 w 2233"/>
              <a:gd name="T3" fmla="*/ 0 h 789"/>
              <a:gd name="T4" fmla="*/ 2233 w 2233"/>
              <a:gd name="T5" fmla="*/ 789 h 789"/>
              <a:gd name="T6" fmla="*/ 581 w 2233"/>
              <a:gd name="T7" fmla="*/ 789 h 789"/>
              <a:gd name="T8" fmla="*/ 0 w 2233"/>
              <a:gd name="T9" fmla="*/ 0 h 789"/>
              <a:gd name="T10" fmla="*/ 0 w 2233"/>
              <a:gd name="T11" fmla="*/ 0 h 789"/>
              <a:gd name="connsiteX0" fmla="*/ 0 w 10368"/>
              <a:gd name="connsiteY0" fmla="*/ 0 h 10000"/>
              <a:gd name="connsiteX1" fmla="*/ 8454 w 10368"/>
              <a:gd name="connsiteY1" fmla="*/ 237 h 10000"/>
              <a:gd name="connsiteX2" fmla="*/ 10368 w 10368"/>
              <a:gd name="connsiteY2" fmla="*/ 9607 h 10000"/>
              <a:gd name="connsiteX3" fmla="*/ 1372 w 10368"/>
              <a:gd name="connsiteY3" fmla="*/ 10000 h 10000"/>
              <a:gd name="connsiteX4" fmla="*/ 0 w 10368"/>
              <a:gd name="connsiteY4" fmla="*/ 0 h 10000"/>
              <a:gd name="connsiteX5" fmla="*/ 0 w 10368"/>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68" h="10000">
                <a:moveTo>
                  <a:pt x="0" y="0"/>
                </a:moveTo>
                <a:lnTo>
                  <a:pt x="8454" y="237"/>
                </a:lnTo>
                <a:lnTo>
                  <a:pt x="10368" y="9607"/>
                </a:lnTo>
                <a:lnTo>
                  <a:pt x="1372" y="10000"/>
                </a:lnTo>
                <a:lnTo>
                  <a:pt x="0" y="0"/>
                </a:lnTo>
                <a:lnTo>
                  <a:pt x="0" y="0"/>
                </a:lnTo>
                <a:close/>
              </a:path>
            </a:pathLst>
          </a:custGeom>
          <a:solidFill>
            <a:srgbClr val="26B7C8">
              <a:alpha val="76000"/>
            </a:srgbClr>
          </a:solidFill>
        </p:spPr>
        <p:txBody>
          <a:bodyPr wrap="square" lIns="121868" tIns="60934" rIns="121868" bIns="60934" rtlCol="0" anchor="ctr" anchorCtr="1">
            <a:noAutofit/>
          </a:bodyPr>
          <a:lstStyle/>
          <a:p>
            <a:pPr indent="717215" defTabSz="1218712" fontAlgn="ctr">
              <a:spcBef>
                <a:spcPct val="0"/>
              </a:spcBef>
              <a:spcAft>
                <a:spcPct val="0"/>
              </a:spcAft>
              <a:buClr>
                <a:srgbClr val="FFC000"/>
              </a:buClr>
              <a:buSzPct val="60000"/>
              <a:buFont typeface="Wingdings" pitchFamily="2" charset="2"/>
              <a:buChar char="n"/>
            </a:pPr>
            <a:endParaRPr lang="en-US" altLang="zh-CN" sz="2099"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595" name="组合 621"/>
          <p:cNvGrpSpPr/>
          <p:nvPr/>
        </p:nvGrpSpPr>
        <p:grpSpPr bwMode="gray">
          <a:xfrm>
            <a:off x="8436730" y="5790764"/>
            <a:ext cx="197702" cy="153624"/>
            <a:chOff x="-983298" y="1666240"/>
            <a:chExt cx="547688" cy="309564"/>
          </a:xfrm>
          <a:solidFill>
            <a:srgbClr val="FFC000"/>
          </a:solidFill>
        </p:grpSpPr>
        <p:sp>
          <p:nvSpPr>
            <p:cNvPr id="699" name="Freeform 21"/>
            <p:cNvSpPr/>
            <p:nvPr/>
          </p:nvSpPr>
          <p:spPr bwMode="gray">
            <a:xfrm>
              <a:off x="-983298" y="1798004"/>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8"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15875">
              <a:noFill/>
              <a:round/>
            </a:ln>
          </p:spPr>
          <p:txBody>
            <a:bodyPr vert="horz" wrap="square" lIns="103142" tIns="51573" rIns="103142" bIns="51573" numCol="1" anchor="t" anchorCtr="0" compatLnSpc="1">
              <a:prstTxWarp prst="textNoShape">
                <a:avLst/>
              </a:prstTxWarp>
            </a:bodyPr>
            <a:lstStyle/>
            <a:p>
              <a:pPr defTabSz="1373918" fontAlgn="ctr">
                <a:spcBef>
                  <a:spcPct val="0"/>
                </a:spcBef>
                <a:spcAft>
                  <a:spcPct val="0"/>
                </a:spcAft>
                <a:defRPr/>
              </a:pPr>
              <a:endParaRPr lang="en-US" altLang="zh-CN" sz="1399"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700"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15875">
              <a:noFill/>
              <a:round/>
            </a:ln>
          </p:spPr>
          <p:txBody>
            <a:bodyPr vert="horz" wrap="square" lIns="103142" tIns="51573" rIns="103142" bIns="51573" numCol="1" anchor="t" anchorCtr="0" compatLnSpc="1">
              <a:prstTxWarp prst="textNoShape">
                <a:avLst/>
              </a:prstTxWarp>
            </a:bodyPr>
            <a:lstStyle/>
            <a:p>
              <a:pPr defTabSz="1373918" fontAlgn="ctr">
                <a:spcBef>
                  <a:spcPct val="0"/>
                </a:spcBef>
                <a:spcAft>
                  <a:spcPct val="0"/>
                </a:spcAft>
                <a:defRPr/>
              </a:pPr>
              <a:endParaRPr lang="en-US" altLang="zh-CN" sz="1399"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grpSp>
      <p:grpSp>
        <p:nvGrpSpPr>
          <p:cNvPr id="596" name="组合 621"/>
          <p:cNvGrpSpPr/>
          <p:nvPr/>
        </p:nvGrpSpPr>
        <p:grpSpPr bwMode="gray">
          <a:xfrm>
            <a:off x="8532500" y="5959358"/>
            <a:ext cx="197702" cy="153624"/>
            <a:chOff x="-983298" y="1666240"/>
            <a:chExt cx="547688" cy="309564"/>
          </a:xfrm>
          <a:solidFill>
            <a:srgbClr val="FFC000"/>
          </a:solidFill>
        </p:grpSpPr>
        <p:sp>
          <p:nvSpPr>
            <p:cNvPr id="697" name="Freeform 21"/>
            <p:cNvSpPr/>
            <p:nvPr/>
          </p:nvSpPr>
          <p:spPr bwMode="gray">
            <a:xfrm>
              <a:off x="-983298" y="1798004"/>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8"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15875">
              <a:noFill/>
              <a:round/>
            </a:ln>
          </p:spPr>
          <p:txBody>
            <a:bodyPr vert="horz" wrap="square" lIns="103142" tIns="51573" rIns="103142" bIns="51573" numCol="1" anchor="t" anchorCtr="0" compatLnSpc="1">
              <a:prstTxWarp prst="textNoShape">
                <a:avLst/>
              </a:prstTxWarp>
            </a:bodyPr>
            <a:lstStyle/>
            <a:p>
              <a:pPr defTabSz="1373918" fontAlgn="ctr">
                <a:spcBef>
                  <a:spcPct val="0"/>
                </a:spcBef>
                <a:spcAft>
                  <a:spcPct val="0"/>
                </a:spcAft>
                <a:defRPr/>
              </a:pPr>
              <a:endParaRPr lang="en-US" altLang="zh-CN" sz="1399"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698"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15875">
              <a:noFill/>
              <a:round/>
            </a:ln>
          </p:spPr>
          <p:txBody>
            <a:bodyPr vert="horz" wrap="square" lIns="103142" tIns="51573" rIns="103142" bIns="51573" numCol="1" anchor="t" anchorCtr="0" compatLnSpc="1">
              <a:prstTxWarp prst="textNoShape">
                <a:avLst/>
              </a:prstTxWarp>
            </a:bodyPr>
            <a:lstStyle/>
            <a:p>
              <a:pPr defTabSz="1373918" fontAlgn="ctr">
                <a:spcBef>
                  <a:spcPct val="0"/>
                </a:spcBef>
                <a:spcAft>
                  <a:spcPct val="0"/>
                </a:spcAft>
                <a:defRPr/>
              </a:pPr>
              <a:endParaRPr lang="en-US" altLang="zh-CN" sz="1399"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grpSp>
      <p:cxnSp>
        <p:nvCxnSpPr>
          <p:cNvPr id="597" name="直接连接符 596"/>
          <p:cNvCxnSpPr/>
          <p:nvPr/>
        </p:nvCxnSpPr>
        <p:spPr bwMode="gray">
          <a:xfrm>
            <a:off x="8570273" y="5934074"/>
            <a:ext cx="26458" cy="54629"/>
          </a:xfrm>
          <a:prstGeom prst="line">
            <a:avLst/>
          </a:prstGeom>
          <a:ln>
            <a:solidFill>
              <a:srgbClr val="FFC000"/>
            </a:solidFill>
            <a:prstDash val="sysDash"/>
          </a:ln>
        </p:spPr>
        <p:style>
          <a:lnRef idx="1">
            <a:schemeClr val="accent1"/>
          </a:lnRef>
          <a:fillRef idx="0">
            <a:schemeClr val="accent1"/>
          </a:fillRef>
          <a:effectRef idx="0">
            <a:schemeClr val="accent1"/>
          </a:effectRef>
          <a:fontRef idx="minor">
            <a:schemeClr val="tx1"/>
          </a:fontRef>
        </p:style>
      </p:cxnSp>
      <p:sp>
        <p:nvSpPr>
          <p:cNvPr id="598" name="文本框 597"/>
          <p:cNvSpPr txBox="1"/>
          <p:nvPr/>
        </p:nvSpPr>
        <p:spPr bwMode="gray">
          <a:xfrm>
            <a:off x="9063091" y="5752270"/>
            <a:ext cx="1147934" cy="369332"/>
          </a:xfrm>
          <a:prstGeom prst="rect">
            <a:avLst/>
          </a:prstGeom>
          <a:noFill/>
        </p:spPr>
        <p:txBody>
          <a:bodyPr wrap="square" lIns="0" tIns="0" rIns="0" bIns="0" rtlCol="0">
            <a:spAutoFit/>
          </a:bodyPr>
          <a:lstStyle/>
          <a:p>
            <a:pPr algn="ctr" defTabSz="1218712" fontAlgn="ctr">
              <a:spcBef>
                <a:spcPct val="0"/>
              </a:spcBef>
              <a:spcAft>
                <a:spcPct val="0"/>
              </a:spcAft>
            </a:pPr>
            <a:r>
              <a:rPr lang="en-US" sz="1200" dirty="0">
                <a:solidFill>
                  <a:prstClr val="white"/>
                </a:solidFill>
                <a:latin typeface="Huawei Sans" panose="020C0503030203020204" pitchFamily="34" charset="0"/>
              </a:rPr>
              <a:t>Legacy </a:t>
            </a:r>
          </a:p>
          <a:p>
            <a:pPr algn="ctr" defTabSz="1218712" fontAlgn="ctr">
              <a:spcBef>
                <a:spcPct val="0"/>
              </a:spcBef>
              <a:spcAft>
                <a:spcPct val="0"/>
              </a:spcAft>
            </a:pPr>
            <a:r>
              <a:rPr lang="en-US" sz="1200" dirty="0">
                <a:solidFill>
                  <a:prstClr val="white"/>
                </a:solidFill>
                <a:latin typeface="Huawei Sans" panose="020C0503030203020204" pitchFamily="34" charset="0"/>
              </a:rPr>
              <a:t>network</a:t>
            </a:r>
            <a:endParaRPr lang="en-US" sz="12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99" name="椭圆 598"/>
          <p:cNvSpPr/>
          <p:nvPr/>
        </p:nvSpPr>
        <p:spPr bwMode="gray">
          <a:xfrm>
            <a:off x="7292231" y="4961518"/>
            <a:ext cx="107945" cy="10752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3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00" name="椭圆 599"/>
          <p:cNvSpPr/>
          <p:nvPr/>
        </p:nvSpPr>
        <p:spPr bwMode="gray">
          <a:xfrm>
            <a:off x="7671261" y="5937909"/>
            <a:ext cx="107945" cy="10752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3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01" name="椭圆 600"/>
          <p:cNvSpPr/>
          <p:nvPr/>
        </p:nvSpPr>
        <p:spPr bwMode="gray">
          <a:xfrm>
            <a:off x="7489417" y="5399220"/>
            <a:ext cx="107945" cy="10752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3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02" name="Shape 449"/>
          <p:cNvSpPr/>
          <p:nvPr/>
        </p:nvSpPr>
        <p:spPr bwMode="gray">
          <a:xfrm flipV="1">
            <a:off x="7580840" y="5448181"/>
            <a:ext cx="658188" cy="10191"/>
          </a:xfrm>
          <a:prstGeom prst="line">
            <a:avLst/>
          </a:prstGeom>
          <a:noFill/>
          <a:ln w="22225" cap="flat">
            <a:solidFill>
              <a:srgbClr val="00B0F0">
                <a:alpha val="60000"/>
              </a:srgbClr>
            </a:solidFill>
            <a:prstDash val="solid"/>
            <a:miter lim="800000"/>
          </a:ln>
          <a:effectLst/>
        </p:spPr>
        <p:txBody>
          <a:bodyPr wrap="square" lIns="68533" tIns="68533" rIns="68533" bIns="68533" numCol="1" anchor="t">
            <a:noAutofit/>
          </a:bodyPr>
          <a:lstStyle/>
          <a:p>
            <a:pPr defTabSz="1218712" fontAlgn="ctr">
              <a:spcBef>
                <a:spcPct val="0"/>
              </a:spcBef>
              <a:spcAft>
                <a:spcPct val="0"/>
              </a:spcAft>
            </a:pPr>
            <a:endParaRPr lang="en-US" sz="1599"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603" name="组合 237"/>
          <p:cNvGrpSpPr/>
          <p:nvPr/>
        </p:nvGrpSpPr>
        <p:grpSpPr bwMode="gray">
          <a:xfrm>
            <a:off x="7894740" y="4918845"/>
            <a:ext cx="279988" cy="161263"/>
            <a:chOff x="9259024" y="3397520"/>
            <a:chExt cx="702328" cy="404529"/>
          </a:xfrm>
        </p:grpSpPr>
        <p:sp>
          <p:nvSpPr>
            <p:cNvPr id="686" name="Freeform 27"/>
            <p:cNvSpPr>
              <a:spLocks noEditPoints="1"/>
            </p:cNvSpPr>
            <p:nvPr/>
          </p:nvSpPr>
          <p:spPr bwMode="gray">
            <a:xfrm>
              <a:off x="9259024" y="3397520"/>
              <a:ext cx="702328" cy="404529"/>
            </a:xfrm>
            <a:custGeom>
              <a:avLst/>
              <a:gdLst/>
              <a:ahLst/>
              <a:cxnLst>
                <a:cxn ang="0">
                  <a:pos x="8324" y="38"/>
                </a:cxn>
                <a:cxn ang="0">
                  <a:pos x="9087" y="203"/>
                </a:cxn>
                <a:cxn ang="0">
                  <a:pos x="9799" y="487"/>
                </a:cxn>
                <a:cxn ang="0">
                  <a:pos x="10451" y="880"/>
                </a:cxn>
                <a:cxn ang="0">
                  <a:pos x="11031" y="1370"/>
                </a:cxn>
                <a:cxn ang="0">
                  <a:pos x="11529" y="1947"/>
                </a:cxn>
                <a:cxn ang="0">
                  <a:pos x="11934" y="2598"/>
                </a:cxn>
                <a:cxn ang="0">
                  <a:pos x="12234" y="3314"/>
                </a:cxn>
                <a:cxn ang="0">
                  <a:pos x="12378" y="3497"/>
                </a:cxn>
                <a:cxn ang="0">
                  <a:pos x="12496" y="3494"/>
                </a:cxn>
                <a:cxn ang="0">
                  <a:pos x="13119" y="3540"/>
                </a:cxn>
                <a:cxn ang="0">
                  <a:pos x="13870" y="3738"/>
                </a:cxn>
                <a:cxn ang="0">
                  <a:pos x="14554" y="4074"/>
                </a:cxn>
                <a:cxn ang="0">
                  <a:pos x="15156" y="4535"/>
                </a:cxn>
                <a:cxn ang="0">
                  <a:pos x="15663" y="5102"/>
                </a:cxn>
                <a:cxn ang="0">
                  <a:pos x="16056" y="5761"/>
                </a:cxn>
                <a:cxn ang="0">
                  <a:pos x="16320" y="6494"/>
                </a:cxn>
                <a:cxn ang="0">
                  <a:pos x="16438" y="7286"/>
                </a:cxn>
                <a:cxn ang="0">
                  <a:pos x="16401" y="8075"/>
                </a:cxn>
                <a:cxn ang="0">
                  <a:pos x="16222" y="8813"/>
                </a:cxn>
                <a:cxn ang="0">
                  <a:pos x="15915" y="9491"/>
                </a:cxn>
                <a:cxn ang="0">
                  <a:pos x="15494" y="10093"/>
                </a:cxn>
                <a:cxn ang="0">
                  <a:pos x="14974" y="10606"/>
                </a:cxn>
                <a:cxn ang="0">
                  <a:pos x="14369" y="11014"/>
                </a:cxn>
                <a:cxn ang="0">
                  <a:pos x="13693" y="11305"/>
                </a:cxn>
                <a:cxn ang="0">
                  <a:pos x="12960" y="11462"/>
                </a:cxn>
                <a:cxn ang="0">
                  <a:pos x="3341" y="11487"/>
                </a:cxn>
                <a:cxn ang="0">
                  <a:pos x="2760" y="11436"/>
                </a:cxn>
                <a:cxn ang="0">
                  <a:pos x="2156" y="11265"/>
                </a:cxn>
                <a:cxn ang="0">
                  <a:pos x="1603" y="10987"/>
                </a:cxn>
                <a:cxn ang="0">
                  <a:pos x="1113" y="10615"/>
                </a:cxn>
                <a:cxn ang="0">
                  <a:pos x="697" y="10159"/>
                </a:cxn>
                <a:cxn ang="0">
                  <a:pos x="368" y="9631"/>
                </a:cxn>
                <a:cxn ang="0">
                  <a:pos x="137" y="9044"/>
                </a:cxn>
                <a:cxn ang="0">
                  <a:pos x="15" y="8410"/>
                </a:cxn>
                <a:cxn ang="0">
                  <a:pos x="15" y="7754"/>
                </a:cxn>
                <a:cxn ang="0">
                  <a:pos x="132" y="7132"/>
                </a:cxn>
                <a:cxn ang="0">
                  <a:pos x="354" y="6556"/>
                </a:cxn>
                <a:cxn ang="0">
                  <a:pos x="671" y="6034"/>
                </a:cxn>
                <a:cxn ang="0">
                  <a:pos x="1072" y="5582"/>
                </a:cxn>
                <a:cxn ang="0">
                  <a:pos x="1546" y="5208"/>
                </a:cxn>
                <a:cxn ang="0">
                  <a:pos x="2082" y="4924"/>
                </a:cxn>
                <a:cxn ang="0">
                  <a:pos x="2668" y="4741"/>
                </a:cxn>
                <a:cxn ang="0">
                  <a:pos x="3015" y="4212"/>
                </a:cxn>
                <a:cxn ang="0">
                  <a:pos x="3225" y="3295"/>
                </a:cxn>
                <a:cxn ang="0">
                  <a:pos x="3597" y="2453"/>
                </a:cxn>
                <a:cxn ang="0">
                  <a:pos x="4113" y="1704"/>
                </a:cxn>
                <a:cxn ang="0">
                  <a:pos x="4754" y="1069"/>
                </a:cxn>
                <a:cxn ang="0">
                  <a:pos x="5503" y="565"/>
                </a:cxn>
                <a:cxn ang="0">
                  <a:pos x="6342" y="211"/>
                </a:cxn>
                <a:cxn ang="0">
                  <a:pos x="7250" y="25"/>
                </a:cxn>
                <a:cxn ang="0">
                  <a:pos x="9148" y="9515"/>
                </a:cxn>
                <a:cxn ang="0">
                  <a:pos x="9106" y="9484"/>
                </a:cxn>
                <a:cxn ang="0">
                  <a:pos x="9023" y="9509"/>
                </a:cxn>
                <a:cxn ang="0">
                  <a:pos x="9156" y="9528"/>
                </a:cxn>
                <a:cxn ang="0">
                  <a:pos x="6408" y="9503"/>
                </a:cxn>
                <a:cxn ang="0">
                  <a:pos x="6368" y="9519"/>
                </a:cxn>
              </a:cxnLst>
              <a:rect l="0" t="0" r="r" b="b"/>
              <a:pathLst>
                <a:path w="16443" h="11487">
                  <a:moveTo>
                    <a:pt x="7726" y="0"/>
                  </a:moveTo>
                  <a:lnTo>
                    <a:pt x="7928" y="4"/>
                  </a:lnTo>
                  <a:lnTo>
                    <a:pt x="8127" y="17"/>
                  </a:lnTo>
                  <a:lnTo>
                    <a:pt x="8324" y="38"/>
                  </a:lnTo>
                  <a:lnTo>
                    <a:pt x="8519" y="68"/>
                  </a:lnTo>
                  <a:lnTo>
                    <a:pt x="8711" y="105"/>
                  </a:lnTo>
                  <a:lnTo>
                    <a:pt x="8900" y="150"/>
                  </a:lnTo>
                  <a:lnTo>
                    <a:pt x="9087" y="203"/>
                  </a:lnTo>
                  <a:lnTo>
                    <a:pt x="9270" y="263"/>
                  </a:lnTo>
                  <a:lnTo>
                    <a:pt x="9450" y="331"/>
                  </a:lnTo>
                  <a:lnTo>
                    <a:pt x="9626" y="406"/>
                  </a:lnTo>
                  <a:lnTo>
                    <a:pt x="9799" y="487"/>
                  </a:lnTo>
                  <a:lnTo>
                    <a:pt x="9969" y="576"/>
                  </a:lnTo>
                  <a:lnTo>
                    <a:pt x="10133" y="670"/>
                  </a:lnTo>
                  <a:lnTo>
                    <a:pt x="10294" y="772"/>
                  </a:lnTo>
                  <a:lnTo>
                    <a:pt x="10451" y="880"/>
                  </a:lnTo>
                  <a:lnTo>
                    <a:pt x="10604" y="994"/>
                  </a:lnTo>
                  <a:lnTo>
                    <a:pt x="10751" y="1113"/>
                  </a:lnTo>
                  <a:lnTo>
                    <a:pt x="10893" y="1239"/>
                  </a:lnTo>
                  <a:lnTo>
                    <a:pt x="11031" y="1370"/>
                  </a:lnTo>
                  <a:lnTo>
                    <a:pt x="11164" y="1507"/>
                  </a:lnTo>
                  <a:lnTo>
                    <a:pt x="11291" y="1648"/>
                  </a:lnTo>
                  <a:lnTo>
                    <a:pt x="11412" y="1795"/>
                  </a:lnTo>
                  <a:lnTo>
                    <a:pt x="11529" y="1947"/>
                  </a:lnTo>
                  <a:lnTo>
                    <a:pt x="11640" y="2102"/>
                  </a:lnTo>
                  <a:lnTo>
                    <a:pt x="11743" y="2264"/>
                  </a:lnTo>
                  <a:lnTo>
                    <a:pt x="11842" y="2429"/>
                  </a:lnTo>
                  <a:lnTo>
                    <a:pt x="11934" y="2598"/>
                  </a:lnTo>
                  <a:lnTo>
                    <a:pt x="12019" y="2772"/>
                  </a:lnTo>
                  <a:lnTo>
                    <a:pt x="12097" y="2948"/>
                  </a:lnTo>
                  <a:lnTo>
                    <a:pt x="12169" y="3129"/>
                  </a:lnTo>
                  <a:lnTo>
                    <a:pt x="12234" y="3314"/>
                  </a:lnTo>
                  <a:lnTo>
                    <a:pt x="12291" y="3501"/>
                  </a:lnTo>
                  <a:lnTo>
                    <a:pt x="12320" y="3499"/>
                  </a:lnTo>
                  <a:lnTo>
                    <a:pt x="12349" y="3498"/>
                  </a:lnTo>
                  <a:lnTo>
                    <a:pt x="12378" y="3497"/>
                  </a:lnTo>
                  <a:lnTo>
                    <a:pt x="12407" y="3496"/>
                  </a:lnTo>
                  <a:lnTo>
                    <a:pt x="12437" y="3495"/>
                  </a:lnTo>
                  <a:lnTo>
                    <a:pt x="12466" y="3494"/>
                  </a:lnTo>
                  <a:lnTo>
                    <a:pt x="12496" y="3494"/>
                  </a:lnTo>
                  <a:lnTo>
                    <a:pt x="12524" y="3494"/>
                  </a:lnTo>
                  <a:lnTo>
                    <a:pt x="12726" y="3499"/>
                  </a:lnTo>
                  <a:lnTo>
                    <a:pt x="12924" y="3515"/>
                  </a:lnTo>
                  <a:lnTo>
                    <a:pt x="13119" y="3540"/>
                  </a:lnTo>
                  <a:lnTo>
                    <a:pt x="13313" y="3575"/>
                  </a:lnTo>
                  <a:lnTo>
                    <a:pt x="13502" y="3621"/>
                  </a:lnTo>
                  <a:lnTo>
                    <a:pt x="13688" y="3674"/>
                  </a:lnTo>
                  <a:lnTo>
                    <a:pt x="13870" y="3738"/>
                  </a:lnTo>
                  <a:lnTo>
                    <a:pt x="14047" y="3809"/>
                  </a:lnTo>
                  <a:lnTo>
                    <a:pt x="14221" y="3889"/>
                  </a:lnTo>
                  <a:lnTo>
                    <a:pt x="14390" y="3977"/>
                  </a:lnTo>
                  <a:lnTo>
                    <a:pt x="14554" y="4074"/>
                  </a:lnTo>
                  <a:lnTo>
                    <a:pt x="14712" y="4179"/>
                  </a:lnTo>
                  <a:lnTo>
                    <a:pt x="14867" y="4290"/>
                  </a:lnTo>
                  <a:lnTo>
                    <a:pt x="15015" y="4409"/>
                  </a:lnTo>
                  <a:lnTo>
                    <a:pt x="15156" y="4535"/>
                  </a:lnTo>
                  <a:lnTo>
                    <a:pt x="15293" y="4667"/>
                  </a:lnTo>
                  <a:lnTo>
                    <a:pt x="15423" y="4806"/>
                  </a:lnTo>
                  <a:lnTo>
                    <a:pt x="15546" y="4951"/>
                  </a:lnTo>
                  <a:lnTo>
                    <a:pt x="15663" y="5102"/>
                  </a:lnTo>
                  <a:lnTo>
                    <a:pt x="15772" y="5259"/>
                  </a:lnTo>
                  <a:lnTo>
                    <a:pt x="15875" y="5421"/>
                  </a:lnTo>
                  <a:lnTo>
                    <a:pt x="15969" y="5588"/>
                  </a:lnTo>
                  <a:lnTo>
                    <a:pt x="16056" y="5761"/>
                  </a:lnTo>
                  <a:lnTo>
                    <a:pt x="16134" y="5938"/>
                  </a:lnTo>
                  <a:lnTo>
                    <a:pt x="16205" y="6119"/>
                  </a:lnTo>
                  <a:lnTo>
                    <a:pt x="16266" y="6305"/>
                  </a:lnTo>
                  <a:lnTo>
                    <a:pt x="16320" y="6494"/>
                  </a:lnTo>
                  <a:lnTo>
                    <a:pt x="16363" y="6687"/>
                  </a:lnTo>
                  <a:lnTo>
                    <a:pt x="16398" y="6884"/>
                  </a:lnTo>
                  <a:lnTo>
                    <a:pt x="16422" y="7083"/>
                  </a:lnTo>
                  <a:lnTo>
                    <a:pt x="16438" y="7286"/>
                  </a:lnTo>
                  <a:lnTo>
                    <a:pt x="16443" y="7490"/>
                  </a:lnTo>
                  <a:lnTo>
                    <a:pt x="16438" y="7688"/>
                  </a:lnTo>
                  <a:lnTo>
                    <a:pt x="16425" y="7883"/>
                  </a:lnTo>
                  <a:lnTo>
                    <a:pt x="16401" y="8075"/>
                  </a:lnTo>
                  <a:lnTo>
                    <a:pt x="16369" y="8264"/>
                  </a:lnTo>
                  <a:lnTo>
                    <a:pt x="16328" y="8451"/>
                  </a:lnTo>
                  <a:lnTo>
                    <a:pt x="16280" y="8634"/>
                  </a:lnTo>
                  <a:lnTo>
                    <a:pt x="16222" y="8813"/>
                  </a:lnTo>
                  <a:lnTo>
                    <a:pt x="16156" y="8989"/>
                  </a:lnTo>
                  <a:lnTo>
                    <a:pt x="16083" y="9161"/>
                  </a:lnTo>
                  <a:lnTo>
                    <a:pt x="16003" y="9328"/>
                  </a:lnTo>
                  <a:lnTo>
                    <a:pt x="15915" y="9491"/>
                  </a:lnTo>
                  <a:lnTo>
                    <a:pt x="15820" y="9649"/>
                  </a:lnTo>
                  <a:lnTo>
                    <a:pt x="15717" y="9802"/>
                  </a:lnTo>
                  <a:lnTo>
                    <a:pt x="15610" y="9950"/>
                  </a:lnTo>
                  <a:lnTo>
                    <a:pt x="15494" y="10093"/>
                  </a:lnTo>
                  <a:lnTo>
                    <a:pt x="15373" y="10230"/>
                  </a:lnTo>
                  <a:lnTo>
                    <a:pt x="15246" y="10361"/>
                  </a:lnTo>
                  <a:lnTo>
                    <a:pt x="15113" y="10487"/>
                  </a:lnTo>
                  <a:lnTo>
                    <a:pt x="14974" y="10606"/>
                  </a:lnTo>
                  <a:lnTo>
                    <a:pt x="14831" y="10718"/>
                  </a:lnTo>
                  <a:lnTo>
                    <a:pt x="14682" y="10824"/>
                  </a:lnTo>
                  <a:lnTo>
                    <a:pt x="14527" y="10923"/>
                  </a:lnTo>
                  <a:lnTo>
                    <a:pt x="14369" y="11014"/>
                  </a:lnTo>
                  <a:lnTo>
                    <a:pt x="14206" y="11098"/>
                  </a:lnTo>
                  <a:lnTo>
                    <a:pt x="14039" y="11176"/>
                  </a:lnTo>
                  <a:lnTo>
                    <a:pt x="13868" y="11244"/>
                  </a:lnTo>
                  <a:lnTo>
                    <a:pt x="13693" y="11305"/>
                  </a:lnTo>
                  <a:lnTo>
                    <a:pt x="13514" y="11357"/>
                  </a:lnTo>
                  <a:lnTo>
                    <a:pt x="13332" y="11401"/>
                  </a:lnTo>
                  <a:lnTo>
                    <a:pt x="13147" y="11436"/>
                  </a:lnTo>
                  <a:lnTo>
                    <a:pt x="12960" y="11462"/>
                  </a:lnTo>
                  <a:lnTo>
                    <a:pt x="12770" y="11479"/>
                  </a:lnTo>
                  <a:lnTo>
                    <a:pt x="12770" y="11487"/>
                  </a:lnTo>
                  <a:lnTo>
                    <a:pt x="12524" y="11487"/>
                  </a:lnTo>
                  <a:lnTo>
                    <a:pt x="3341" y="11487"/>
                  </a:lnTo>
                  <a:lnTo>
                    <a:pt x="3079" y="11487"/>
                  </a:lnTo>
                  <a:lnTo>
                    <a:pt x="3079" y="11477"/>
                  </a:lnTo>
                  <a:lnTo>
                    <a:pt x="2919" y="11459"/>
                  </a:lnTo>
                  <a:lnTo>
                    <a:pt x="2760" y="11436"/>
                  </a:lnTo>
                  <a:lnTo>
                    <a:pt x="2605" y="11404"/>
                  </a:lnTo>
                  <a:lnTo>
                    <a:pt x="2453" y="11365"/>
                  </a:lnTo>
                  <a:lnTo>
                    <a:pt x="2303" y="11318"/>
                  </a:lnTo>
                  <a:lnTo>
                    <a:pt x="2156" y="11265"/>
                  </a:lnTo>
                  <a:lnTo>
                    <a:pt x="2013" y="11205"/>
                  </a:lnTo>
                  <a:lnTo>
                    <a:pt x="1872" y="11139"/>
                  </a:lnTo>
                  <a:lnTo>
                    <a:pt x="1736" y="11067"/>
                  </a:lnTo>
                  <a:lnTo>
                    <a:pt x="1603" y="10987"/>
                  </a:lnTo>
                  <a:lnTo>
                    <a:pt x="1474" y="10903"/>
                  </a:lnTo>
                  <a:lnTo>
                    <a:pt x="1349" y="10813"/>
                  </a:lnTo>
                  <a:lnTo>
                    <a:pt x="1229" y="10716"/>
                  </a:lnTo>
                  <a:lnTo>
                    <a:pt x="1113" y="10615"/>
                  </a:lnTo>
                  <a:lnTo>
                    <a:pt x="1001" y="10508"/>
                  </a:lnTo>
                  <a:lnTo>
                    <a:pt x="895" y="10396"/>
                  </a:lnTo>
                  <a:lnTo>
                    <a:pt x="793" y="10280"/>
                  </a:lnTo>
                  <a:lnTo>
                    <a:pt x="697" y="10159"/>
                  </a:lnTo>
                  <a:lnTo>
                    <a:pt x="606" y="10033"/>
                  </a:lnTo>
                  <a:lnTo>
                    <a:pt x="521" y="9903"/>
                  </a:lnTo>
                  <a:lnTo>
                    <a:pt x="441" y="9769"/>
                  </a:lnTo>
                  <a:lnTo>
                    <a:pt x="368" y="9631"/>
                  </a:lnTo>
                  <a:lnTo>
                    <a:pt x="300" y="9490"/>
                  </a:lnTo>
                  <a:lnTo>
                    <a:pt x="239" y="9345"/>
                  </a:lnTo>
                  <a:lnTo>
                    <a:pt x="185" y="9197"/>
                  </a:lnTo>
                  <a:lnTo>
                    <a:pt x="137" y="9044"/>
                  </a:lnTo>
                  <a:lnTo>
                    <a:pt x="96" y="8890"/>
                  </a:lnTo>
                  <a:lnTo>
                    <a:pt x="62" y="8733"/>
                  </a:lnTo>
                  <a:lnTo>
                    <a:pt x="35" y="8573"/>
                  </a:lnTo>
                  <a:lnTo>
                    <a:pt x="15" y="8410"/>
                  </a:lnTo>
                  <a:lnTo>
                    <a:pt x="4" y="8246"/>
                  </a:lnTo>
                  <a:lnTo>
                    <a:pt x="0" y="8079"/>
                  </a:lnTo>
                  <a:lnTo>
                    <a:pt x="4" y="7916"/>
                  </a:lnTo>
                  <a:lnTo>
                    <a:pt x="15" y="7754"/>
                  </a:lnTo>
                  <a:lnTo>
                    <a:pt x="34" y="7596"/>
                  </a:lnTo>
                  <a:lnTo>
                    <a:pt x="60" y="7439"/>
                  </a:lnTo>
                  <a:lnTo>
                    <a:pt x="92" y="7284"/>
                  </a:lnTo>
                  <a:lnTo>
                    <a:pt x="132" y="7132"/>
                  </a:lnTo>
                  <a:lnTo>
                    <a:pt x="178" y="6983"/>
                  </a:lnTo>
                  <a:lnTo>
                    <a:pt x="230" y="6837"/>
                  </a:lnTo>
                  <a:lnTo>
                    <a:pt x="289" y="6694"/>
                  </a:lnTo>
                  <a:lnTo>
                    <a:pt x="354" y="6556"/>
                  </a:lnTo>
                  <a:lnTo>
                    <a:pt x="424" y="6420"/>
                  </a:lnTo>
                  <a:lnTo>
                    <a:pt x="502" y="6287"/>
                  </a:lnTo>
                  <a:lnTo>
                    <a:pt x="584" y="6159"/>
                  </a:lnTo>
                  <a:lnTo>
                    <a:pt x="671" y="6034"/>
                  </a:lnTo>
                  <a:lnTo>
                    <a:pt x="765" y="5914"/>
                  </a:lnTo>
                  <a:lnTo>
                    <a:pt x="862" y="5799"/>
                  </a:lnTo>
                  <a:lnTo>
                    <a:pt x="965" y="5688"/>
                  </a:lnTo>
                  <a:lnTo>
                    <a:pt x="1072" y="5582"/>
                  </a:lnTo>
                  <a:lnTo>
                    <a:pt x="1184" y="5480"/>
                  </a:lnTo>
                  <a:lnTo>
                    <a:pt x="1301" y="5384"/>
                  </a:lnTo>
                  <a:lnTo>
                    <a:pt x="1421" y="5293"/>
                  </a:lnTo>
                  <a:lnTo>
                    <a:pt x="1546" y="5208"/>
                  </a:lnTo>
                  <a:lnTo>
                    <a:pt x="1675" y="5128"/>
                  </a:lnTo>
                  <a:lnTo>
                    <a:pt x="1807" y="5054"/>
                  </a:lnTo>
                  <a:lnTo>
                    <a:pt x="1942" y="4986"/>
                  </a:lnTo>
                  <a:lnTo>
                    <a:pt x="2082" y="4924"/>
                  </a:lnTo>
                  <a:lnTo>
                    <a:pt x="2224" y="4869"/>
                  </a:lnTo>
                  <a:lnTo>
                    <a:pt x="2369" y="4819"/>
                  </a:lnTo>
                  <a:lnTo>
                    <a:pt x="2517" y="4777"/>
                  </a:lnTo>
                  <a:lnTo>
                    <a:pt x="2668" y="4741"/>
                  </a:lnTo>
                  <a:lnTo>
                    <a:pt x="2821" y="4713"/>
                  </a:lnTo>
                  <a:lnTo>
                    <a:pt x="2976" y="4692"/>
                  </a:lnTo>
                  <a:lnTo>
                    <a:pt x="2990" y="4450"/>
                  </a:lnTo>
                  <a:lnTo>
                    <a:pt x="3015" y="4212"/>
                  </a:lnTo>
                  <a:lnTo>
                    <a:pt x="3051" y="3976"/>
                  </a:lnTo>
                  <a:lnTo>
                    <a:pt x="3098" y="3744"/>
                  </a:lnTo>
                  <a:lnTo>
                    <a:pt x="3156" y="3517"/>
                  </a:lnTo>
                  <a:lnTo>
                    <a:pt x="3225" y="3295"/>
                  </a:lnTo>
                  <a:lnTo>
                    <a:pt x="3303" y="3076"/>
                  </a:lnTo>
                  <a:lnTo>
                    <a:pt x="3391" y="2863"/>
                  </a:lnTo>
                  <a:lnTo>
                    <a:pt x="3489" y="2655"/>
                  </a:lnTo>
                  <a:lnTo>
                    <a:pt x="3597" y="2453"/>
                  </a:lnTo>
                  <a:lnTo>
                    <a:pt x="3713" y="2256"/>
                  </a:lnTo>
                  <a:lnTo>
                    <a:pt x="3837" y="2065"/>
                  </a:lnTo>
                  <a:lnTo>
                    <a:pt x="3971" y="1882"/>
                  </a:lnTo>
                  <a:lnTo>
                    <a:pt x="4113" y="1704"/>
                  </a:lnTo>
                  <a:lnTo>
                    <a:pt x="4262" y="1535"/>
                  </a:lnTo>
                  <a:lnTo>
                    <a:pt x="4419" y="1371"/>
                  </a:lnTo>
                  <a:lnTo>
                    <a:pt x="4583" y="1216"/>
                  </a:lnTo>
                  <a:lnTo>
                    <a:pt x="4754" y="1069"/>
                  </a:lnTo>
                  <a:lnTo>
                    <a:pt x="4932" y="930"/>
                  </a:lnTo>
                  <a:lnTo>
                    <a:pt x="5117" y="800"/>
                  </a:lnTo>
                  <a:lnTo>
                    <a:pt x="5307" y="677"/>
                  </a:lnTo>
                  <a:lnTo>
                    <a:pt x="5503" y="565"/>
                  </a:lnTo>
                  <a:lnTo>
                    <a:pt x="5705" y="462"/>
                  </a:lnTo>
                  <a:lnTo>
                    <a:pt x="5912" y="368"/>
                  </a:lnTo>
                  <a:lnTo>
                    <a:pt x="6124" y="284"/>
                  </a:lnTo>
                  <a:lnTo>
                    <a:pt x="6342" y="211"/>
                  </a:lnTo>
                  <a:lnTo>
                    <a:pt x="6563" y="147"/>
                  </a:lnTo>
                  <a:lnTo>
                    <a:pt x="6788" y="95"/>
                  </a:lnTo>
                  <a:lnTo>
                    <a:pt x="7018" y="54"/>
                  </a:lnTo>
                  <a:lnTo>
                    <a:pt x="7250" y="25"/>
                  </a:lnTo>
                  <a:lnTo>
                    <a:pt x="7487" y="6"/>
                  </a:lnTo>
                  <a:lnTo>
                    <a:pt x="7726" y="0"/>
                  </a:lnTo>
                  <a:close/>
                  <a:moveTo>
                    <a:pt x="9156" y="9528"/>
                  </a:moveTo>
                  <a:lnTo>
                    <a:pt x="9148" y="9515"/>
                  </a:lnTo>
                  <a:lnTo>
                    <a:pt x="9141" y="9503"/>
                  </a:lnTo>
                  <a:lnTo>
                    <a:pt x="9134" y="9491"/>
                  </a:lnTo>
                  <a:lnTo>
                    <a:pt x="9127" y="9478"/>
                  </a:lnTo>
                  <a:lnTo>
                    <a:pt x="9106" y="9484"/>
                  </a:lnTo>
                  <a:lnTo>
                    <a:pt x="9086" y="9491"/>
                  </a:lnTo>
                  <a:lnTo>
                    <a:pt x="9065" y="9498"/>
                  </a:lnTo>
                  <a:lnTo>
                    <a:pt x="9045" y="9503"/>
                  </a:lnTo>
                  <a:lnTo>
                    <a:pt x="9023" y="9509"/>
                  </a:lnTo>
                  <a:lnTo>
                    <a:pt x="9003" y="9515"/>
                  </a:lnTo>
                  <a:lnTo>
                    <a:pt x="8982" y="9521"/>
                  </a:lnTo>
                  <a:lnTo>
                    <a:pt x="8961" y="9528"/>
                  </a:lnTo>
                  <a:lnTo>
                    <a:pt x="9156" y="9528"/>
                  </a:lnTo>
                  <a:close/>
                  <a:moveTo>
                    <a:pt x="6492" y="9528"/>
                  </a:moveTo>
                  <a:lnTo>
                    <a:pt x="6464" y="9519"/>
                  </a:lnTo>
                  <a:lnTo>
                    <a:pt x="6435" y="9511"/>
                  </a:lnTo>
                  <a:lnTo>
                    <a:pt x="6408" y="9503"/>
                  </a:lnTo>
                  <a:lnTo>
                    <a:pt x="6379" y="9495"/>
                  </a:lnTo>
                  <a:lnTo>
                    <a:pt x="6376" y="9503"/>
                  </a:lnTo>
                  <a:lnTo>
                    <a:pt x="6372" y="9511"/>
                  </a:lnTo>
                  <a:lnTo>
                    <a:pt x="6368" y="9519"/>
                  </a:lnTo>
                  <a:lnTo>
                    <a:pt x="6364" y="9528"/>
                  </a:lnTo>
                  <a:lnTo>
                    <a:pt x="6492" y="9528"/>
                  </a:lnTo>
                  <a:close/>
                </a:path>
              </a:pathLst>
            </a:custGeom>
            <a:solidFill>
              <a:srgbClr val="FFC000"/>
            </a:solidFill>
            <a:ln>
              <a:noFill/>
            </a:ln>
            <a:effectLst/>
          </p:spPr>
          <p:txBody>
            <a:bodyPr vert="horz" wrap="square" lIns="91380" tIns="45690" rIns="91380" bIns="45690" numCol="1" rtlCol="0" anchor="t" anchorCtr="0" compatLnSpc="1">
              <a:prstTxWarp prst="textNoShape">
                <a:avLst/>
              </a:prstTxWarp>
            </a:bodyPr>
            <a:lstStyle/>
            <a:p>
              <a:pPr defTabSz="1218712" fontAlgn="ctr">
                <a:spcBef>
                  <a:spcPct val="0"/>
                </a:spcBef>
                <a:spcAft>
                  <a:spcPct val="0"/>
                </a:spcAft>
                <a:buClr>
                  <a:srgbClr val="CC9900"/>
                </a:buClr>
                <a:buFont typeface="Wingdings" pitchFamily="2" charset="2"/>
                <a:buChar char="n"/>
              </a:pPr>
              <a:endParaRPr lang="en-US" altLang="zh-CN" sz="15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687" name="组合 322"/>
            <p:cNvGrpSpPr/>
            <p:nvPr/>
          </p:nvGrpSpPr>
          <p:grpSpPr bwMode="gray">
            <a:xfrm>
              <a:off x="9461078" y="3490037"/>
              <a:ext cx="275747" cy="275619"/>
              <a:chOff x="3089275" y="2441575"/>
              <a:chExt cx="447676" cy="447675"/>
            </a:xfrm>
            <a:solidFill>
              <a:srgbClr val="FFFFFF">
                <a:alpha val="85000"/>
              </a:srgbClr>
            </a:solidFill>
          </p:grpSpPr>
          <p:sp>
            <p:nvSpPr>
              <p:cNvPr id="688" name="Freeform 228"/>
              <p:cNvSpPr/>
              <p:nvPr/>
            </p:nvSpPr>
            <p:spPr bwMode="gray">
              <a:xfrm>
                <a:off x="3089275" y="2441575"/>
                <a:ext cx="133350" cy="131763"/>
              </a:xfrm>
              <a:custGeom>
                <a:avLst/>
                <a:gdLst>
                  <a:gd name="T0" fmla="*/ 2147483646 w 316"/>
                  <a:gd name="T1" fmla="*/ 2147483646 h 313"/>
                  <a:gd name="T2" fmla="*/ 2147483646 w 316"/>
                  <a:gd name="T3" fmla="*/ 2147483646 h 313"/>
                  <a:gd name="T4" fmla="*/ 2147483646 w 316"/>
                  <a:gd name="T5" fmla="*/ 2147483646 h 313"/>
                  <a:gd name="T6" fmla="*/ 2147483646 w 316"/>
                  <a:gd name="T7" fmla="*/ 2147483646 h 313"/>
                  <a:gd name="T8" fmla="*/ 2147483646 w 316"/>
                  <a:gd name="T9" fmla="*/ 2147483646 h 313"/>
                  <a:gd name="T10" fmla="*/ 2147483646 w 316"/>
                  <a:gd name="T11" fmla="*/ 2147483646 h 313"/>
                  <a:gd name="T12" fmla="*/ 2147483646 w 316"/>
                  <a:gd name="T13" fmla="*/ 2147483646 h 313"/>
                  <a:gd name="T14" fmla="*/ 2147483646 w 316"/>
                  <a:gd name="T15" fmla="*/ 2147483646 h 313"/>
                  <a:gd name="T16" fmla="*/ 2147483646 w 316"/>
                  <a:gd name="T17" fmla="*/ 2147483646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313"/>
                  <a:gd name="T29" fmla="*/ 316 w 316"/>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313">
                    <a:moveTo>
                      <a:pt x="279" y="313"/>
                    </a:moveTo>
                    <a:lnTo>
                      <a:pt x="279" y="313"/>
                    </a:lnTo>
                    <a:cubicBezTo>
                      <a:pt x="271" y="313"/>
                      <a:pt x="262" y="309"/>
                      <a:pt x="256" y="303"/>
                    </a:cubicBezTo>
                    <a:lnTo>
                      <a:pt x="13" y="60"/>
                    </a:lnTo>
                    <a:cubicBezTo>
                      <a:pt x="0" y="47"/>
                      <a:pt x="0" y="26"/>
                      <a:pt x="13" y="13"/>
                    </a:cubicBezTo>
                    <a:cubicBezTo>
                      <a:pt x="26" y="0"/>
                      <a:pt x="47" y="0"/>
                      <a:pt x="60" y="13"/>
                    </a:cubicBezTo>
                    <a:lnTo>
                      <a:pt x="303" y="256"/>
                    </a:lnTo>
                    <a:cubicBezTo>
                      <a:pt x="316" y="269"/>
                      <a:pt x="316" y="290"/>
                      <a:pt x="303" y="303"/>
                    </a:cubicBezTo>
                    <a:cubicBezTo>
                      <a:pt x="296" y="309"/>
                      <a:pt x="288" y="313"/>
                      <a:pt x="279" y="31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1218712" fontAlgn="ctr">
                  <a:spcBef>
                    <a:spcPct val="0"/>
                  </a:spcBef>
                  <a:spcAft>
                    <a:spcPct val="0"/>
                  </a:spcAft>
                </a:pPr>
                <a:endParaRPr lang="en-US" sz="1599"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89" name="Freeform 229"/>
              <p:cNvSpPr/>
              <p:nvPr/>
            </p:nvSpPr>
            <p:spPr bwMode="gray">
              <a:xfrm>
                <a:off x="3089275" y="2759075"/>
                <a:ext cx="131763" cy="130175"/>
              </a:xfrm>
              <a:custGeom>
                <a:avLst/>
                <a:gdLst>
                  <a:gd name="T0" fmla="*/ 2147483646 w 316"/>
                  <a:gd name="T1" fmla="*/ 2147483646 h 313"/>
                  <a:gd name="T2" fmla="*/ 2147483646 w 316"/>
                  <a:gd name="T3" fmla="*/ 2147483646 h 313"/>
                  <a:gd name="T4" fmla="*/ 2147483646 w 316"/>
                  <a:gd name="T5" fmla="*/ 2147483646 h 313"/>
                  <a:gd name="T6" fmla="*/ 2147483646 w 316"/>
                  <a:gd name="T7" fmla="*/ 2147483646 h 313"/>
                  <a:gd name="T8" fmla="*/ 2147483646 w 316"/>
                  <a:gd name="T9" fmla="*/ 2147483646 h 313"/>
                  <a:gd name="T10" fmla="*/ 2147483646 w 316"/>
                  <a:gd name="T11" fmla="*/ 2147483646 h 313"/>
                  <a:gd name="T12" fmla="*/ 2147483646 w 316"/>
                  <a:gd name="T13" fmla="*/ 2147483646 h 313"/>
                  <a:gd name="T14" fmla="*/ 2147483646 w 316"/>
                  <a:gd name="T15" fmla="*/ 2147483646 h 313"/>
                  <a:gd name="T16" fmla="*/ 2147483646 w 316"/>
                  <a:gd name="T17" fmla="*/ 2147483646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313"/>
                  <a:gd name="T29" fmla="*/ 316 w 316"/>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313">
                    <a:moveTo>
                      <a:pt x="36" y="313"/>
                    </a:moveTo>
                    <a:lnTo>
                      <a:pt x="36" y="313"/>
                    </a:lnTo>
                    <a:cubicBezTo>
                      <a:pt x="28" y="313"/>
                      <a:pt x="19" y="309"/>
                      <a:pt x="13" y="303"/>
                    </a:cubicBezTo>
                    <a:cubicBezTo>
                      <a:pt x="0" y="290"/>
                      <a:pt x="0" y="269"/>
                      <a:pt x="13" y="256"/>
                    </a:cubicBezTo>
                    <a:lnTo>
                      <a:pt x="256" y="13"/>
                    </a:lnTo>
                    <a:cubicBezTo>
                      <a:pt x="269" y="0"/>
                      <a:pt x="290" y="0"/>
                      <a:pt x="303" y="13"/>
                    </a:cubicBezTo>
                    <a:cubicBezTo>
                      <a:pt x="316" y="26"/>
                      <a:pt x="316" y="47"/>
                      <a:pt x="303" y="60"/>
                    </a:cubicBezTo>
                    <a:lnTo>
                      <a:pt x="60" y="303"/>
                    </a:lnTo>
                    <a:cubicBezTo>
                      <a:pt x="53" y="309"/>
                      <a:pt x="45" y="313"/>
                      <a:pt x="36" y="31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1218712" fontAlgn="ctr">
                  <a:spcBef>
                    <a:spcPct val="0"/>
                  </a:spcBef>
                  <a:spcAft>
                    <a:spcPct val="0"/>
                  </a:spcAft>
                </a:pPr>
                <a:endParaRPr lang="en-US" sz="1599"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90" name="Freeform 230"/>
              <p:cNvSpPr/>
              <p:nvPr/>
            </p:nvSpPr>
            <p:spPr bwMode="gray">
              <a:xfrm>
                <a:off x="3233738" y="2587626"/>
                <a:ext cx="158750" cy="158750"/>
              </a:xfrm>
              <a:custGeom>
                <a:avLst/>
                <a:gdLst>
                  <a:gd name="T0" fmla="*/ 2147483646 w 379"/>
                  <a:gd name="T1" fmla="*/ 2147483646 h 379"/>
                  <a:gd name="T2" fmla="*/ 2147483646 w 379"/>
                  <a:gd name="T3" fmla="*/ 2147483646 h 379"/>
                  <a:gd name="T4" fmla="*/ 2147483646 w 379"/>
                  <a:gd name="T5" fmla="*/ 2147483646 h 379"/>
                  <a:gd name="T6" fmla="*/ 2147483646 w 379"/>
                  <a:gd name="T7" fmla="*/ 2147483646 h 379"/>
                  <a:gd name="T8" fmla="*/ 2147483646 w 379"/>
                  <a:gd name="T9" fmla="*/ 2147483646 h 379"/>
                  <a:gd name="T10" fmla="*/ 2147483646 w 379"/>
                  <a:gd name="T11" fmla="*/ 2147483646 h 379"/>
                  <a:gd name="T12" fmla="*/ 0 60000 65536"/>
                  <a:gd name="T13" fmla="*/ 0 60000 65536"/>
                  <a:gd name="T14" fmla="*/ 0 60000 65536"/>
                  <a:gd name="T15" fmla="*/ 0 60000 65536"/>
                  <a:gd name="T16" fmla="*/ 0 60000 65536"/>
                  <a:gd name="T17" fmla="*/ 0 60000 65536"/>
                  <a:gd name="T18" fmla="*/ 0 w 379"/>
                  <a:gd name="T19" fmla="*/ 0 h 379"/>
                  <a:gd name="T20" fmla="*/ 379 w 379"/>
                  <a:gd name="T21" fmla="*/ 379 h 379"/>
                </a:gdLst>
                <a:ahLst/>
                <a:cxnLst>
                  <a:cxn ang="T12">
                    <a:pos x="T0" y="T1"/>
                  </a:cxn>
                  <a:cxn ang="T13">
                    <a:pos x="T2" y="T3"/>
                  </a:cxn>
                  <a:cxn ang="T14">
                    <a:pos x="T4" y="T5"/>
                  </a:cxn>
                  <a:cxn ang="T15">
                    <a:pos x="T6" y="T7"/>
                  </a:cxn>
                  <a:cxn ang="T16">
                    <a:pos x="T8" y="T9"/>
                  </a:cxn>
                  <a:cxn ang="T17">
                    <a:pos x="T10" y="T11"/>
                  </a:cxn>
                </a:cxnLst>
                <a:rect l="T18" t="T19" r="T20" b="T21"/>
                <a:pathLst>
                  <a:path w="379" h="379">
                    <a:moveTo>
                      <a:pt x="312" y="68"/>
                    </a:moveTo>
                    <a:lnTo>
                      <a:pt x="312" y="68"/>
                    </a:lnTo>
                    <a:cubicBezTo>
                      <a:pt x="379" y="135"/>
                      <a:pt x="379" y="244"/>
                      <a:pt x="312" y="312"/>
                    </a:cubicBezTo>
                    <a:cubicBezTo>
                      <a:pt x="244" y="379"/>
                      <a:pt x="135" y="379"/>
                      <a:pt x="68" y="312"/>
                    </a:cubicBezTo>
                    <a:cubicBezTo>
                      <a:pt x="0" y="244"/>
                      <a:pt x="0" y="135"/>
                      <a:pt x="68" y="68"/>
                    </a:cubicBezTo>
                    <a:cubicBezTo>
                      <a:pt x="135" y="0"/>
                      <a:pt x="244" y="0"/>
                      <a:pt x="312" y="68"/>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1218712" fontAlgn="ctr">
                  <a:spcBef>
                    <a:spcPct val="0"/>
                  </a:spcBef>
                  <a:spcAft>
                    <a:spcPct val="0"/>
                  </a:spcAft>
                </a:pPr>
                <a:endParaRPr lang="en-US" sz="1599"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91" name="Freeform 231"/>
              <p:cNvSpPr/>
              <p:nvPr/>
            </p:nvSpPr>
            <p:spPr bwMode="gray">
              <a:xfrm>
                <a:off x="3128963" y="2733675"/>
                <a:ext cx="115888" cy="115888"/>
              </a:xfrm>
              <a:custGeom>
                <a:avLst/>
                <a:gdLst>
                  <a:gd name="T0" fmla="*/ 0 w 277"/>
                  <a:gd name="T1" fmla="*/ 2147483646 h 276"/>
                  <a:gd name="T2" fmla="*/ 0 w 277"/>
                  <a:gd name="T3" fmla="*/ 2147483646 h 276"/>
                  <a:gd name="T4" fmla="*/ 2147483646 w 277"/>
                  <a:gd name="T5" fmla="*/ 0 h 276"/>
                  <a:gd name="T6" fmla="*/ 2147483646 w 277"/>
                  <a:gd name="T7" fmla="*/ 2147483646 h 276"/>
                  <a:gd name="T8" fmla="*/ 0 w 277"/>
                  <a:gd name="T9" fmla="*/ 2147483646 h 276"/>
                  <a:gd name="T10" fmla="*/ 0 60000 65536"/>
                  <a:gd name="T11" fmla="*/ 0 60000 65536"/>
                  <a:gd name="T12" fmla="*/ 0 60000 65536"/>
                  <a:gd name="T13" fmla="*/ 0 60000 65536"/>
                  <a:gd name="T14" fmla="*/ 0 60000 65536"/>
                  <a:gd name="T15" fmla="*/ 0 w 277"/>
                  <a:gd name="T16" fmla="*/ 0 h 276"/>
                  <a:gd name="T17" fmla="*/ 277 w 277"/>
                  <a:gd name="T18" fmla="*/ 276 h 276"/>
                </a:gdLst>
                <a:ahLst/>
                <a:cxnLst>
                  <a:cxn ang="T10">
                    <a:pos x="T0" y="T1"/>
                  </a:cxn>
                  <a:cxn ang="T11">
                    <a:pos x="T2" y="T3"/>
                  </a:cxn>
                  <a:cxn ang="T12">
                    <a:pos x="T4" y="T5"/>
                  </a:cxn>
                  <a:cxn ang="T13">
                    <a:pos x="T6" y="T7"/>
                  </a:cxn>
                  <a:cxn ang="T14">
                    <a:pos x="T8" y="T9"/>
                  </a:cxn>
                </a:cxnLst>
                <a:rect l="T15" t="T16" r="T17" b="T18"/>
                <a:pathLst>
                  <a:path w="277" h="276">
                    <a:moveTo>
                      <a:pt x="0" y="17"/>
                    </a:moveTo>
                    <a:lnTo>
                      <a:pt x="0" y="17"/>
                    </a:lnTo>
                    <a:lnTo>
                      <a:pt x="277" y="0"/>
                    </a:lnTo>
                    <a:lnTo>
                      <a:pt x="260" y="276"/>
                    </a:lnTo>
                    <a:lnTo>
                      <a:pt x="0" y="17"/>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1218712" fontAlgn="ctr">
                  <a:spcBef>
                    <a:spcPct val="0"/>
                  </a:spcBef>
                  <a:spcAft>
                    <a:spcPct val="0"/>
                  </a:spcAft>
                </a:pPr>
                <a:endParaRPr lang="en-US" sz="1599"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92" name="Freeform 232"/>
              <p:cNvSpPr/>
              <p:nvPr/>
            </p:nvSpPr>
            <p:spPr bwMode="gray">
              <a:xfrm>
                <a:off x="3405188" y="2441575"/>
                <a:ext cx="131763" cy="131763"/>
              </a:xfrm>
              <a:custGeom>
                <a:avLst/>
                <a:gdLst>
                  <a:gd name="T0" fmla="*/ 2147483646 w 316"/>
                  <a:gd name="T1" fmla="*/ 2147483646 h 313"/>
                  <a:gd name="T2" fmla="*/ 2147483646 w 316"/>
                  <a:gd name="T3" fmla="*/ 2147483646 h 313"/>
                  <a:gd name="T4" fmla="*/ 2147483646 w 316"/>
                  <a:gd name="T5" fmla="*/ 2147483646 h 313"/>
                  <a:gd name="T6" fmla="*/ 2147483646 w 316"/>
                  <a:gd name="T7" fmla="*/ 2147483646 h 313"/>
                  <a:gd name="T8" fmla="*/ 2147483646 w 316"/>
                  <a:gd name="T9" fmla="*/ 2147483646 h 313"/>
                  <a:gd name="T10" fmla="*/ 2147483646 w 316"/>
                  <a:gd name="T11" fmla="*/ 2147483646 h 313"/>
                  <a:gd name="T12" fmla="*/ 2147483646 w 316"/>
                  <a:gd name="T13" fmla="*/ 2147483646 h 313"/>
                  <a:gd name="T14" fmla="*/ 2147483646 w 316"/>
                  <a:gd name="T15" fmla="*/ 2147483646 h 313"/>
                  <a:gd name="T16" fmla="*/ 2147483646 w 316"/>
                  <a:gd name="T17" fmla="*/ 2147483646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313"/>
                  <a:gd name="T29" fmla="*/ 316 w 316"/>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313">
                    <a:moveTo>
                      <a:pt x="37" y="313"/>
                    </a:moveTo>
                    <a:lnTo>
                      <a:pt x="37" y="313"/>
                    </a:lnTo>
                    <a:cubicBezTo>
                      <a:pt x="28" y="313"/>
                      <a:pt x="20" y="310"/>
                      <a:pt x="13" y="303"/>
                    </a:cubicBezTo>
                    <a:cubicBezTo>
                      <a:pt x="0" y="290"/>
                      <a:pt x="0" y="269"/>
                      <a:pt x="13" y="256"/>
                    </a:cubicBezTo>
                    <a:lnTo>
                      <a:pt x="256" y="13"/>
                    </a:lnTo>
                    <a:cubicBezTo>
                      <a:pt x="269" y="0"/>
                      <a:pt x="290" y="0"/>
                      <a:pt x="303" y="13"/>
                    </a:cubicBezTo>
                    <a:cubicBezTo>
                      <a:pt x="316" y="26"/>
                      <a:pt x="316" y="48"/>
                      <a:pt x="303" y="61"/>
                    </a:cubicBezTo>
                    <a:lnTo>
                      <a:pt x="60" y="303"/>
                    </a:lnTo>
                    <a:cubicBezTo>
                      <a:pt x="54" y="310"/>
                      <a:pt x="45" y="313"/>
                      <a:pt x="37" y="31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1218712" fontAlgn="ctr">
                  <a:spcBef>
                    <a:spcPct val="0"/>
                  </a:spcBef>
                  <a:spcAft>
                    <a:spcPct val="0"/>
                  </a:spcAft>
                </a:pPr>
                <a:endParaRPr lang="en-US" sz="1599"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93" name="Freeform 233"/>
              <p:cNvSpPr/>
              <p:nvPr/>
            </p:nvSpPr>
            <p:spPr bwMode="gray">
              <a:xfrm>
                <a:off x="3381375" y="2482850"/>
                <a:ext cx="115888" cy="115888"/>
              </a:xfrm>
              <a:custGeom>
                <a:avLst/>
                <a:gdLst>
                  <a:gd name="T0" fmla="*/ 2147483646 w 277"/>
                  <a:gd name="T1" fmla="*/ 0 h 276"/>
                  <a:gd name="T2" fmla="*/ 2147483646 w 277"/>
                  <a:gd name="T3" fmla="*/ 0 h 276"/>
                  <a:gd name="T4" fmla="*/ 0 w 277"/>
                  <a:gd name="T5" fmla="*/ 2147483646 h 276"/>
                  <a:gd name="T6" fmla="*/ 2147483646 w 277"/>
                  <a:gd name="T7" fmla="*/ 2147483646 h 276"/>
                  <a:gd name="T8" fmla="*/ 2147483646 w 277"/>
                  <a:gd name="T9" fmla="*/ 0 h 276"/>
                  <a:gd name="T10" fmla="*/ 0 60000 65536"/>
                  <a:gd name="T11" fmla="*/ 0 60000 65536"/>
                  <a:gd name="T12" fmla="*/ 0 60000 65536"/>
                  <a:gd name="T13" fmla="*/ 0 60000 65536"/>
                  <a:gd name="T14" fmla="*/ 0 60000 65536"/>
                  <a:gd name="T15" fmla="*/ 0 w 277"/>
                  <a:gd name="T16" fmla="*/ 0 h 276"/>
                  <a:gd name="T17" fmla="*/ 277 w 277"/>
                  <a:gd name="T18" fmla="*/ 276 h 276"/>
                </a:gdLst>
                <a:ahLst/>
                <a:cxnLst>
                  <a:cxn ang="T10">
                    <a:pos x="T0" y="T1"/>
                  </a:cxn>
                  <a:cxn ang="T11">
                    <a:pos x="T2" y="T3"/>
                  </a:cxn>
                  <a:cxn ang="T12">
                    <a:pos x="T4" y="T5"/>
                  </a:cxn>
                  <a:cxn ang="T13">
                    <a:pos x="T6" y="T7"/>
                  </a:cxn>
                  <a:cxn ang="T14">
                    <a:pos x="T8" y="T9"/>
                  </a:cxn>
                </a:cxnLst>
                <a:rect l="T15" t="T16" r="T17" b="T18"/>
                <a:pathLst>
                  <a:path w="277" h="276">
                    <a:moveTo>
                      <a:pt x="17" y="0"/>
                    </a:moveTo>
                    <a:lnTo>
                      <a:pt x="17" y="0"/>
                    </a:lnTo>
                    <a:lnTo>
                      <a:pt x="0" y="276"/>
                    </a:lnTo>
                    <a:lnTo>
                      <a:pt x="277" y="259"/>
                    </a:lnTo>
                    <a:lnTo>
                      <a:pt x="17"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1218712" fontAlgn="ctr">
                  <a:spcBef>
                    <a:spcPct val="0"/>
                  </a:spcBef>
                  <a:spcAft>
                    <a:spcPct val="0"/>
                  </a:spcAft>
                </a:pPr>
                <a:endParaRPr lang="en-US" sz="1599"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94" name="Freeform 234"/>
              <p:cNvSpPr/>
              <p:nvPr/>
            </p:nvSpPr>
            <p:spPr bwMode="gray">
              <a:xfrm>
                <a:off x="3125788" y="2479675"/>
                <a:ext cx="115888" cy="115888"/>
              </a:xfrm>
              <a:custGeom>
                <a:avLst/>
                <a:gdLst>
                  <a:gd name="T0" fmla="*/ 2147483646 w 277"/>
                  <a:gd name="T1" fmla="*/ 0 h 277"/>
                  <a:gd name="T2" fmla="*/ 2147483646 w 277"/>
                  <a:gd name="T3" fmla="*/ 0 h 277"/>
                  <a:gd name="T4" fmla="*/ 2147483646 w 277"/>
                  <a:gd name="T5" fmla="*/ 2147483646 h 277"/>
                  <a:gd name="T6" fmla="*/ 0 w 277"/>
                  <a:gd name="T7" fmla="*/ 2147483646 h 277"/>
                  <a:gd name="T8" fmla="*/ 2147483646 w 277"/>
                  <a:gd name="T9" fmla="*/ 0 h 277"/>
                  <a:gd name="T10" fmla="*/ 0 60000 65536"/>
                  <a:gd name="T11" fmla="*/ 0 60000 65536"/>
                  <a:gd name="T12" fmla="*/ 0 60000 65536"/>
                  <a:gd name="T13" fmla="*/ 0 60000 65536"/>
                  <a:gd name="T14" fmla="*/ 0 60000 65536"/>
                  <a:gd name="T15" fmla="*/ 0 w 277"/>
                  <a:gd name="T16" fmla="*/ 0 h 277"/>
                  <a:gd name="T17" fmla="*/ 277 w 277"/>
                  <a:gd name="T18" fmla="*/ 277 h 277"/>
                </a:gdLst>
                <a:ahLst/>
                <a:cxnLst>
                  <a:cxn ang="T10">
                    <a:pos x="T0" y="T1"/>
                  </a:cxn>
                  <a:cxn ang="T11">
                    <a:pos x="T2" y="T3"/>
                  </a:cxn>
                  <a:cxn ang="T12">
                    <a:pos x="T4" y="T5"/>
                  </a:cxn>
                  <a:cxn ang="T13">
                    <a:pos x="T6" y="T7"/>
                  </a:cxn>
                  <a:cxn ang="T14">
                    <a:pos x="T8" y="T9"/>
                  </a:cxn>
                </a:cxnLst>
                <a:rect l="T15" t="T16" r="T17" b="T18"/>
                <a:pathLst>
                  <a:path w="277" h="277">
                    <a:moveTo>
                      <a:pt x="260" y="0"/>
                    </a:moveTo>
                    <a:lnTo>
                      <a:pt x="260" y="0"/>
                    </a:lnTo>
                    <a:lnTo>
                      <a:pt x="277" y="277"/>
                    </a:lnTo>
                    <a:lnTo>
                      <a:pt x="0" y="260"/>
                    </a:lnTo>
                    <a:lnTo>
                      <a:pt x="260"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1218712" fontAlgn="ctr">
                  <a:spcBef>
                    <a:spcPct val="0"/>
                  </a:spcBef>
                  <a:spcAft>
                    <a:spcPct val="0"/>
                  </a:spcAft>
                </a:pPr>
                <a:endParaRPr lang="en-US" sz="1599"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95" name="Freeform 238"/>
              <p:cNvSpPr/>
              <p:nvPr/>
            </p:nvSpPr>
            <p:spPr bwMode="gray">
              <a:xfrm>
                <a:off x="3405188" y="2759075"/>
                <a:ext cx="131763" cy="130175"/>
              </a:xfrm>
              <a:custGeom>
                <a:avLst/>
                <a:gdLst>
                  <a:gd name="T0" fmla="*/ 2147483646 w 316"/>
                  <a:gd name="T1" fmla="*/ 2147483646 h 313"/>
                  <a:gd name="T2" fmla="*/ 2147483646 w 316"/>
                  <a:gd name="T3" fmla="*/ 2147483646 h 313"/>
                  <a:gd name="T4" fmla="*/ 2147483646 w 316"/>
                  <a:gd name="T5" fmla="*/ 2147483646 h 313"/>
                  <a:gd name="T6" fmla="*/ 2147483646 w 316"/>
                  <a:gd name="T7" fmla="*/ 2147483646 h 313"/>
                  <a:gd name="T8" fmla="*/ 2147483646 w 316"/>
                  <a:gd name="T9" fmla="*/ 2147483646 h 313"/>
                  <a:gd name="T10" fmla="*/ 2147483646 w 316"/>
                  <a:gd name="T11" fmla="*/ 2147483646 h 313"/>
                  <a:gd name="T12" fmla="*/ 2147483646 w 316"/>
                  <a:gd name="T13" fmla="*/ 2147483646 h 313"/>
                  <a:gd name="T14" fmla="*/ 2147483646 w 316"/>
                  <a:gd name="T15" fmla="*/ 2147483646 h 313"/>
                  <a:gd name="T16" fmla="*/ 2147483646 w 316"/>
                  <a:gd name="T17" fmla="*/ 2147483646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313"/>
                  <a:gd name="T29" fmla="*/ 316 w 316"/>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313">
                    <a:moveTo>
                      <a:pt x="280" y="313"/>
                    </a:moveTo>
                    <a:lnTo>
                      <a:pt x="280" y="313"/>
                    </a:lnTo>
                    <a:cubicBezTo>
                      <a:pt x="271" y="313"/>
                      <a:pt x="263" y="309"/>
                      <a:pt x="256" y="303"/>
                    </a:cubicBezTo>
                    <a:lnTo>
                      <a:pt x="13" y="60"/>
                    </a:lnTo>
                    <a:cubicBezTo>
                      <a:pt x="0" y="47"/>
                      <a:pt x="0" y="26"/>
                      <a:pt x="13" y="13"/>
                    </a:cubicBezTo>
                    <a:cubicBezTo>
                      <a:pt x="26" y="0"/>
                      <a:pt x="47" y="0"/>
                      <a:pt x="60" y="13"/>
                    </a:cubicBezTo>
                    <a:lnTo>
                      <a:pt x="303" y="256"/>
                    </a:lnTo>
                    <a:cubicBezTo>
                      <a:pt x="316" y="269"/>
                      <a:pt x="316" y="290"/>
                      <a:pt x="303" y="303"/>
                    </a:cubicBezTo>
                    <a:cubicBezTo>
                      <a:pt x="297" y="309"/>
                      <a:pt x="288" y="313"/>
                      <a:pt x="280" y="31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1218712" fontAlgn="ctr">
                  <a:spcBef>
                    <a:spcPct val="0"/>
                  </a:spcBef>
                  <a:spcAft>
                    <a:spcPct val="0"/>
                  </a:spcAft>
                </a:pPr>
                <a:endParaRPr lang="en-US" sz="1599"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96" name="Freeform 239"/>
              <p:cNvSpPr/>
              <p:nvPr/>
            </p:nvSpPr>
            <p:spPr bwMode="gray">
              <a:xfrm>
                <a:off x="3381375" y="2733675"/>
                <a:ext cx="115888" cy="115888"/>
              </a:xfrm>
              <a:custGeom>
                <a:avLst/>
                <a:gdLst>
                  <a:gd name="T0" fmla="*/ 2147483646 w 277"/>
                  <a:gd name="T1" fmla="*/ 2147483646 h 276"/>
                  <a:gd name="T2" fmla="*/ 2147483646 w 277"/>
                  <a:gd name="T3" fmla="*/ 2147483646 h 276"/>
                  <a:gd name="T4" fmla="*/ 0 w 277"/>
                  <a:gd name="T5" fmla="*/ 0 h 276"/>
                  <a:gd name="T6" fmla="*/ 2147483646 w 277"/>
                  <a:gd name="T7" fmla="*/ 2147483646 h 276"/>
                  <a:gd name="T8" fmla="*/ 2147483646 w 277"/>
                  <a:gd name="T9" fmla="*/ 2147483646 h 276"/>
                  <a:gd name="T10" fmla="*/ 0 60000 65536"/>
                  <a:gd name="T11" fmla="*/ 0 60000 65536"/>
                  <a:gd name="T12" fmla="*/ 0 60000 65536"/>
                  <a:gd name="T13" fmla="*/ 0 60000 65536"/>
                  <a:gd name="T14" fmla="*/ 0 60000 65536"/>
                  <a:gd name="T15" fmla="*/ 0 w 277"/>
                  <a:gd name="T16" fmla="*/ 0 h 276"/>
                  <a:gd name="T17" fmla="*/ 277 w 277"/>
                  <a:gd name="T18" fmla="*/ 276 h 276"/>
                </a:gdLst>
                <a:ahLst/>
                <a:cxnLst>
                  <a:cxn ang="T10">
                    <a:pos x="T0" y="T1"/>
                  </a:cxn>
                  <a:cxn ang="T11">
                    <a:pos x="T2" y="T3"/>
                  </a:cxn>
                  <a:cxn ang="T12">
                    <a:pos x="T4" y="T5"/>
                  </a:cxn>
                  <a:cxn ang="T13">
                    <a:pos x="T6" y="T7"/>
                  </a:cxn>
                  <a:cxn ang="T14">
                    <a:pos x="T8" y="T9"/>
                  </a:cxn>
                </a:cxnLst>
                <a:rect l="T15" t="T16" r="T17" b="T18"/>
                <a:pathLst>
                  <a:path w="277" h="276">
                    <a:moveTo>
                      <a:pt x="277" y="17"/>
                    </a:moveTo>
                    <a:lnTo>
                      <a:pt x="277" y="17"/>
                    </a:lnTo>
                    <a:lnTo>
                      <a:pt x="0" y="0"/>
                    </a:lnTo>
                    <a:lnTo>
                      <a:pt x="17" y="276"/>
                    </a:lnTo>
                    <a:lnTo>
                      <a:pt x="277" y="17"/>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defTabSz="1218712" fontAlgn="ctr">
                  <a:spcBef>
                    <a:spcPct val="0"/>
                  </a:spcBef>
                  <a:spcAft>
                    <a:spcPct val="0"/>
                  </a:spcAft>
                </a:pPr>
                <a:endParaRPr lang="en-US" sz="1599"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grpSp>
      <p:sp>
        <p:nvSpPr>
          <p:cNvPr id="604" name="Shape 449"/>
          <p:cNvSpPr/>
          <p:nvPr/>
        </p:nvSpPr>
        <p:spPr bwMode="gray">
          <a:xfrm>
            <a:off x="7364771" y="5025008"/>
            <a:ext cx="529968" cy="0"/>
          </a:xfrm>
          <a:prstGeom prst="line">
            <a:avLst/>
          </a:prstGeom>
          <a:noFill/>
          <a:ln w="22225" cap="flat">
            <a:solidFill>
              <a:srgbClr val="00B0F0">
                <a:alpha val="60000"/>
              </a:srgbClr>
            </a:solidFill>
            <a:prstDash val="solid"/>
            <a:miter lim="800000"/>
          </a:ln>
          <a:effectLst/>
        </p:spPr>
        <p:txBody>
          <a:bodyPr wrap="square" lIns="68533" tIns="68533" rIns="68533" bIns="68533" numCol="1" anchor="t">
            <a:noAutofit/>
          </a:bodyPr>
          <a:lstStyle/>
          <a:p>
            <a:pPr defTabSz="1218712" fontAlgn="ctr">
              <a:spcBef>
                <a:spcPct val="0"/>
              </a:spcBef>
              <a:spcAft>
                <a:spcPct val="0"/>
              </a:spcAft>
            </a:pPr>
            <a:endParaRPr lang="en-US" sz="1599"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05" name="椭圆 604"/>
          <p:cNvSpPr/>
          <p:nvPr/>
        </p:nvSpPr>
        <p:spPr bwMode="gray">
          <a:xfrm>
            <a:off x="5897691" y="4747467"/>
            <a:ext cx="107945" cy="10752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3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06" name="椭圆 605"/>
          <p:cNvSpPr/>
          <p:nvPr/>
        </p:nvSpPr>
        <p:spPr bwMode="gray">
          <a:xfrm>
            <a:off x="5366383" y="6102259"/>
            <a:ext cx="107945" cy="10752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3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07" name="任意多边形 606"/>
          <p:cNvSpPr/>
          <p:nvPr/>
        </p:nvSpPr>
        <p:spPr bwMode="gray">
          <a:xfrm>
            <a:off x="4514248" y="5125115"/>
            <a:ext cx="3020720" cy="455245"/>
          </a:xfrm>
          <a:custGeom>
            <a:avLst/>
            <a:gdLst>
              <a:gd name="connsiteX0" fmla="*/ 0 w 3022600"/>
              <a:gd name="connsiteY0" fmla="*/ 0 h 534873"/>
              <a:gd name="connsiteX1" fmla="*/ 495300 w 3022600"/>
              <a:gd name="connsiteY1" fmla="*/ 260350 h 534873"/>
              <a:gd name="connsiteX2" fmla="*/ 1562100 w 3022600"/>
              <a:gd name="connsiteY2" fmla="*/ 533400 h 534873"/>
              <a:gd name="connsiteX3" fmla="*/ 3022600 w 3022600"/>
              <a:gd name="connsiteY3" fmla="*/ 349250 h 534873"/>
            </a:gdLst>
            <a:ahLst/>
            <a:cxnLst>
              <a:cxn ang="0">
                <a:pos x="connsiteX0" y="connsiteY0"/>
              </a:cxn>
              <a:cxn ang="0">
                <a:pos x="connsiteX1" y="connsiteY1"/>
              </a:cxn>
              <a:cxn ang="0">
                <a:pos x="connsiteX2" y="connsiteY2"/>
              </a:cxn>
              <a:cxn ang="0">
                <a:pos x="connsiteX3" y="connsiteY3"/>
              </a:cxn>
            </a:cxnLst>
            <a:rect l="l" t="t" r="r" b="b"/>
            <a:pathLst>
              <a:path w="3022600" h="534873">
                <a:moveTo>
                  <a:pt x="0" y="0"/>
                </a:moveTo>
                <a:cubicBezTo>
                  <a:pt x="117475" y="85725"/>
                  <a:pt x="234950" y="171450"/>
                  <a:pt x="495300" y="260350"/>
                </a:cubicBezTo>
                <a:cubicBezTo>
                  <a:pt x="755650" y="349250"/>
                  <a:pt x="1140883" y="518583"/>
                  <a:pt x="1562100" y="533400"/>
                </a:cubicBezTo>
                <a:cubicBezTo>
                  <a:pt x="1983317" y="548217"/>
                  <a:pt x="2502958" y="448733"/>
                  <a:pt x="3022600" y="349250"/>
                </a:cubicBezTo>
              </a:path>
            </a:pathLst>
          </a:custGeom>
          <a:noFill/>
          <a:ln w="6350">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3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608" name="组合 63"/>
          <p:cNvGrpSpPr/>
          <p:nvPr/>
        </p:nvGrpSpPr>
        <p:grpSpPr bwMode="gray">
          <a:xfrm>
            <a:off x="4259938" y="4778870"/>
            <a:ext cx="3421065" cy="1385113"/>
            <a:chOff x="4260381" y="4924040"/>
            <a:chExt cx="3423193" cy="1385975"/>
          </a:xfrm>
        </p:grpSpPr>
        <p:grpSp>
          <p:nvGrpSpPr>
            <p:cNvPr id="668" name="Group 338"/>
            <p:cNvGrpSpPr/>
            <p:nvPr/>
          </p:nvGrpSpPr>
          <p:grpSpPr bwMode="gray">
            <a:xfrm>
              <a:off x="4260381" y="4924040"/>
              <a:ext cx="3423193" cy="1385975"/>
              <a:chOff x="3914219" y="2315459"/>
              <a:chExt cx="2584320" cy="1247012"/>
            </a:xfrm>
          </p:grpSpPr>
          <p:sp>
            <p:nvSpPr>
              <p:cNvPr id="673" name="Freeform 339"/>
              <p:cNvSpPr/>
              <p:nvPr/>
            </p:nvSpPr>
            <p:spPr bwMode="gray">
              <a:xfrm>
                <a:off x="4776721" y="2564833"/>
                <a:ext cx="1414046" cy="997637"/>
              </a:xfrm>
              <a:custGeom>
                <a:avLst/>
                <a:gdLst>
                  <a:gd name="connsiteX0" fmla="*/ 1441450 w 1441450"/>
                  <a:gd name="connsiteY0" fmla="*/ 0 h 876300"/>
                  <a:gd name="connsiteX1" fmla="*/ 673100 w 1441450"/>
                  <a:gd name="connsiteY1" fmla="*/ 368300 h 876300"/>
                  <a:gd name="connsiteX2" fmla="*/ 0 w 1441450"/>
                  <a:gd name="connsiteY2" fmla="*/ 876300 h 876300"/>
                </a:gdLst>
                <a:ahLst/>
                <a:cxnLst>
                  <a:cxn ang="0">
                    <a:pos x="connsiteX0" y="connsiteY0"/>
                  </a:cxn>
                  <a:cxn ang="0">
                    <a:pos x="connsiteX1" y="connsiteY1"/>
                  </a:cxn>
                  <a:cxn ang="0">
                    <a:pos x="connsiteX2" y="connsiteY2"/>
                  </a:cxn>
                </a:cxnLst>
                <a:rect l="l" t="t" r="r" b="b"/>
                <a:pathLst>
                  <a:path w="1441450" h="876300">
                    <a:moveTo>
                      <a:pt x="1441450" y="0"/>
                    </a:moveTo>
                    <a:cubicBezTo>
                      <a:pt x="1177396" y="111125"/>
                      <a:pt x="913342" y="222250"/>
                      <a:pt x="673100" y="368300"/>
                    </a:cubicBezTo>
                    <a:cubicBezTo>
                      <a:pt x="432858" y="514350"/>
                      <a:pt x="0" y="876300"/>
                      <a:pt x="0" y="876300"/>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83" tIns="45691" rIns="91383" bIns="45691" numCol="1" spcCol="0" rtlCol="0" fromWordArt="0" anchor="ctr" anchorCtr="0" forceAA="0" compatLnSpc="1">
                <a:prstTxWarp prst="textNoShape">
                  <a:avLst/>
                </a:prstTxWarp>
                <a:noAutofit/>
              </a:bodyPr>
              <a:lstStyle/>
              <a:p>
                <a:pPr algn="ctr" defTabSz="1218712" fontAlgn="ctr">
                  <a:spcBef>
                    <a:spcPct val="0"/>
                  </a:spcBef>
                  <a:spcAft>
                    <a:spcPct val="0"/>
                  </a:spcAft>
                </a:pPr>
                <a:endParaRPr lang="en-US" sz="23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674" name="Group 340"/>
              <p:cNvGrpSpPr/>
              <p:nvPr/>
            </p:nvGrpSpPr>
            <p:grpSpPr bwMode="gray">
              <a:xfrm>
                <a:off x="3914219" y="2315459"/>
                <a:ext cx="2584320" cy="1247012"/>
                <a:chOff x="3914219" y="2315459"/>
                <a:chExt cx="2584320" cy="1247012"/>
              </a:xfrm>
            </p:grpSpPr>
            <p:sp>
              <p:nvSpPr>
                <p:cNvPr id="675" name="Freeform 341"/>
                <p:cNvSpPr/>
                <p:nvPr/>
              </p:nvSpPr>
              <p:spPr bwMode="gray">
                <a:xfrm>
                  <a:off x="3926292" y="3152879"/>
                  <a:ext cx="859604" cy="409592"/>
                </a:xfrm>
                <a:custGeom>
                  <a:avLst/>
                  <a:gdLst>
                    <a:gd name="connsiteX0" fmla="*/ 0 w 539750"/>
                    <a:gd name="connsiteY0" fmla="*/ 0 h 355600"/>
                    <a:gd name="connsiteX1" fmla="*/ 374650 w 539750"/>
                    <a:gd name="connsiteY1" fmla="*/ 114300 h 355600"/>
                    <a:gd name="connsiteX2" fmla="*/ 539750 w 539750"/>
                    <a:gd name="connsiteY2" fmla="*/ 355600 h 355600"/>
                  </a:gdLst>
                  <a:ahLst/>
                  <a:cxnLst>
                    <a:cxn ang="0">
                      <a:pos x="connsiteX0" y="connsiteY0"/>
                    </a:cxn>
                    <a:cxn ang="0">
                      <a:pos x="connsiteX1" y="connsiteY1"/>
                    </a:cxn>
                    <a:cxn ang="0">
                      <a:pos x="connsiteX2" y="connsiteY2"/>
                    </a:cxn>
                  </a:cxnLst>
                  <a:rect l="l" t="t" r="r" b="b"/>
                  <a:pathLst>
                    <a:path w="539750" h="355600">
                      <a:moveTo>
                        <a:pt x="0" y="0"/>
                      </a:moveTo>
                      <a:cubicBezTo>
                        <a:pt x="142346" y="27516"/>
                        <a:pt x="284692" y="55033"/>
                        <a:pt x="374650" y="114300"/>
                      </a:cubicBezTo>
                      <a:cubicBezTo>
                        <a:pt x="464608" y="173567"/>
                        <a:pt x="539750" y="355600"/>
                        <a:pt x="539750" y="355600"/>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83" tIns="45691" rIns="91383" bIns="45691" numCol="1" spcCol="0" rtlCol="0" fromWordArt="0" anchor="ctr" anchorCtr="0" forceAA="0" compatLnSpc="1">
                  <a:prstTxWarp prst="textNoShape">
                    <a:avLst/>
                  </a:prstTxWarp>
                  <a:noAutofit/>
                </a:bodyPr>
                <a:lstStyle/>
                <a:p>
                  <a:pPr algn="ctr" defTabSz="1218712" fontAlgn="ctr">
                    <a:spcBef>
                      <a:spcPct val="0"/>
                    </a:spcBef>
                    <a:spcAft>
                      <a:spcPct val="0"/>
                    </a:spcAft>
                  </a:pPr>
                  <a:endParaRPr lang="en-US" sz="23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76" name="Freeform 342"/>
                <p:cNvSpPr/>
                <p:nvPr/>
              </p:nvSpPr>
              <p:spPr bwMode="gray">
                <a:xfrm>
                  <a:off x="3918908" y="2523207"/>
                  <a:ext cx="2321247" cy="600498"/>
                </a:xfrm>
                <a:custGeom>
                  <a:avLst/>
                  <a:gdLst>
                    <a:gd name="connsiteX0" fmla="*/ 0 w 1993900"/>
                    <a:gd name="connsiteY0" fmla="*/ 520700 h 520700"/>
                    <a:gd name="connsiteX1" fmla="*/ 1009650 w 1993900"/>
                    <a:gd name="connsiteY1" fmla="*/ 361950 h 520700"/>
                    <a:gd name="connsiteX2" fmla="*/ 1993900 w 1993900"/>
                    <a:gd name="connsiteY2" fmla="*/ 0 h 520700"/>
                  </a:gdLst>
                  <a:ahLst/>
                  <a:cxnLst>
                    <a:cxn ang="0">
                      <a:pos x="connsiteX0" y="connsiteY0"/>
                    </a:cxn>
                    <a:cxn ang="0">
                      <a:pos x="connsiteX1" y="connsiteY1"/>
                    </a:cxn>
                    <a:cxn ang="0">
                      <a:pos x="connsiteX2" y="connsiteY2"/>
                    </a:cxn>
                  </a:cxnLst>
                  <a:rect l="l" t="t" r="r" b="b"/>
                  <a:pathLst>
                    <a:path w="1993900" h="520700">
                      <a:moveTo>
                        <a:pt x="0" y="520700"/>
                      </a:moveTo>
                      <a:cubicBezTo>
                        <a:pt x="338666" y="484716"/>
                        <a:pt x="677333" y="448733"/>
                        <a:pt x="1009650" y="361950"/>
                      </a:cubicBezTo>
                      <a:cubicBezTo>
                        <a:pt x="1341967" y="275167"/>
                        <a:pt x="1993900" y="0"/>
                        <a:pt x="1993900" y="0"/>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83" tIns="45691" rIns="91383" bIns="45691" numCol="1" spcCol="0" rtlCol="0" fromWordArt="0" anchor="ctr" anchorCtr="0" forceAA="0" compatLnSpc="1">
                  <a:prstTxWarp prst="textNoShape">
                    <a:avLst/>
                  </a:prstTxWarp>
                  <a:noAutofit/>
                </a:bodyPr>
                <a:lstStyle/>
                <a:p>
                  <a:pPr algn="ctr" defTabSz="1218712" fontAlgn="ctr">
                    <a:spcBef>
                      <a:spcPct val="0"/>
                    </a:spcBef>
                    <a:spcAft>
                      <a:spcPct val="0"/>
                    </a:spcAft>
                  </a:pPr>
                  <a:endParaRPr lang="en-US" sz="23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677" name="Group 343"/>
                <p:cNvGrpSpPr/>
                <p:nvPr/>
              </p:nvGrpSpPr>
              <p:grpSpPr bwMode="gray">
                <a:xfrm>
                  <a:off x="3914219" y="2315459"/>
                  <a:ext cx="2584320" cy="1239844"/>
                  <a:chOff x="3914219" y="2315459"/>
                  <a:chExt cx="2584320" cy="1239844"/>
                </a:xfrm>
              </p:grpSpPr>
              <p:sp>
                <p:nvSpPr>
                  <p:cNvPr id="678" name="Freeform 344"/>
                  <p:cNvSpPr/>
                  <p:nvPr/>
                </p:nvSpPr>
                <p:spPr bwMode="gray">
                  <a:xfrm>
                    <a:off x="3914219" y="3097960"/>
                    <a:ext cx="2571410" cy="331372"/>
                  </a:xfrm>
                  <a:custGeom>
                    <a:avLst/>
                    <a:gdLst>
                      <a:gd name="connsiteX0" fmla="*/ 0 w 1813188"/>
                      <a:gd name="connsiteY0" fmla="*/ 31614 h 226243"/>
                      <a:gd name="connsiteX1" fmla="*/ 1013088 w 1813188"/>
                      <a:gd name="connsiteY1" fmla="*/ 16693 h 226243"/>
                      <a:gd name="connsiteX2" fmla="*/ 1813188 w 1813188"/>
                      <a:gd name="connsiteY2" fmla="*/ 226243 h 226243"/>
                    </a:gdLst>
                    <a:ahLst/>
                    <a:cxnLst>
                      <a:cxn ang="0">
                        <a:pos x="connsiteX0" y="connsiteY0"/>
                      </a:cxn>
                      <a:cxn ang="0">
                        <a:pos x="connsiteX1" y="connsiteY1"/>
                      </a:cxn>
                      <a:cxn ang="0">
                        <a:pos x="connsiteX2" y="connsiteY2"/>
                      </a:cxn>
                    </a:cxnLst>
                    <a:rect l="l" t="t" r="r" b="b"/>
                    <a:pathLst>
                      <a:path w="1813188" h="226242">
                        <a:moveTo>
                          <a:pt x="0" y="31614"/>
                        </a:moveTo>
                        <a:cubicBezTo>
                          <a:pt x="354012" y="-1724"/>
                          <a:pt x="711463" y="-11882"/>
                          <a:pt x="1013088" y="16693"/>
                        </a:cubicBezTo>
                        <a:cubicBezTo>
                          <a:pt x="1314713" y="45268"/>
                          <a:pt x="1813188" y="226243"/>
                          <a:pt x="1813188" y="226243"/>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83" tIns="45691" rIns="91383" bIns="45691" numCol="1" spcCol="0" rtlCol="0" fromWordArt="0" anchor="ctr" anchorCtr="0" forceAA="0" compatLnSpc="1">
                    <a:prstTxWarp prst="textNoShape">
                      <a:avLst/>
                    </a:prstTxWarp>
                    <a:noAutofit/>
                  </a:bodyPr>
                  <a:lstStyle/>
                  <a:p>
                    <a:pPr algn="ctr" defTabSz="1218712" fontAlgn="ctr">
                      <a:spcBef>
                        <a:spcPct val="0"/>
                      </a:spcBef>
                      <a:spcAft>
                        <a:spcPct val="0"/>
                      </a:spcAft>
                    </a:pPr>
                    <a:endParaRPr lang="en-US" sz="23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679" name="Group 345"/>
                  <p:cNvGrpSpPr/>
                  <p:nvPr/>
                </p:nvGrpSpPr>
                <p:grpSpPr bwMode="gray">
                  <a:xfrm>
                    <a:off x="3926293" y="2315459"/>
                    <a:ext cx="2572246" cy="1239844"/>
                    <a:chOff x="3926293" y="2315459"/>
                    <a:chExt cx="2572246" cy="1239844"/>
                  </a:xfrm>
                </p:grpSpPr>
                <p:grpSp>
                  <p:nvGrpSpPr>
                    <p:cNvPr id="680" name="Group 347"/>
                    <p:cNvGrpSpPr/>
                    <p:nvPr/>
                  </p:nvGrpSpPr>
                  <p:grpSpPr bwMode="gray">
                    <a:xfrm>
                      <a:off x="3926293" y="2315459"/>
                      <a:ext cx="2561355" cy="1232679"/>
                      <a:chOff x="1049927" y="2533651"/>
                      <a:chExt cx="2223036" cy="1092199"/>
                    </a:xfrm>
                  </p:grpSpPr>
                  <p:sp>
                    <p:nvSpPr>
                      <p:cNvPr id="682" name="Freeform 349"/>
                      <p:cNvSpPr/>
                      <p:nvPr/>
                    </p:nvSpPr>
                    <p:spPr bwMode="gray">
                      <a:xfrm>
                        <a:off x="1049927" y="2533651"/>
                        <a:ext cx="1100183" cy="708297"/>
                      </a:xfrm>
                      <a:custGeom>
                        <a:avLst/>
                        <a:gdLst>
                          <a:gd name="connsiteX0" fmla="*/ 0 w 1085850"/>
                          <a:gd name="connsiteY0" fmla="*/ 749300 h 749300"/>
                          <a:gd name="connsiteX1" fmla="*/ 622300 w 1085850"/>
                          <a:gd name="connsiteY1" fmla="*/ 508000 h 749300"/>
                          <a:gd name="connsiteX2" fmla="*/ 1085850 w 1085850"/>
                          <a:gd name="connsiteY2" fmla="*/ 0 h 749300"/>
                        </a:gdLst>
                        <a:ahLst/>
                        <a:cxnLst>
                          <a:cxn ang="0">
                            <a:pos x="connsiteX0" y="connsiteY0"/>
                          </a:cxn>
                          <a:cxn ang="0">
                            <a:pos x="connsiteX1" y="connsiteY1"/>
                          </a:cxn>
                          <a:cxn ang="0">
                            <a:pos x="connsiteX2" y="connsiteY2"/>
                          </a:cxn>
                        </a:cxnLst>
                        <a:rect l="l" t="t" r="r" b="b"/>
                        <a:pathLst>
                          <a:path w="1085850" h="749300">
                            <a:moveTo>
                              <a:pt x="0" y="749300"/>
                            </a:moveTo>
                            <a:cubicBezTo>
                              <a:pt x="220662" y="691091"/>
                              <a:pt x="441325" y="632883"/>
                              <a:pt x="622300" y="508000"/>
                            </a:cubicBezTo>
                            <a:cubicBezTo>
                              <a:pt x="803275" y="383117"/>
                              <a:pt x="1085850" y="0"/>
                              <a:pt x="1085850" y="0"/>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83" tIns="45691" rIns="91383" bIns="45691" numCol="1" spcCol="0" rtlCol="0" fromWordArt="0" anchor="ctr" anchorCtr="0" forceAA="0" compatLnSpc="1">
                        <a:prstTxWarp prst="textNoShape">
                          <a:avLst/>
                        </a:prstTxWarp>
                        <a:noAutofit/>
                      </a:bodyPr>
                      <a:lstStyle/>
                      <a:p>
                        <a:pPr algn="ctr" defTabSz="1218712" fontAlgn="ctr">
                          <a:spcBef>
                            <a:spcPct val="0"/>
                          </a:spcBef>
                          <a:spcAft>
                            <a:spcPct val="0"/>
                          </a:spcAft>
                        </a:pPr>
                        <a:endParaRPr lang="en-US" sz="23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83" name="Freeform 350"/>
                      <p:cNvSpPr/>
                      <p:nvPr/>
                    </p:nvSpPr>
                    <p:spPr bwMode="gray">
                      <a:xfrm>
                        <a:off x="2137410" y="2533651"/>
                        <a:ext cx="930950" cy="224799"/>
                      </a:xfrm>
                      <a:custGeom>
                        <a:avLst/>
                        <a:gdLst>
                          <a:gd name="connsiteX0" fmla="*/ 0 w 927100"/>
                          <a:gd name="connsiteY0" fmla="*/ 0 h 294745"/>
                          <a:gd name="connsiteX1" fmla="*/ 419100 w 927100"/>
                          <a:gd name="connsiteY1" fmla="*/ 285750 h 294745"/>
                          <a:gd name="connsiteX2" fmla="*/ 927100 w 927100"/>
                          <a:gd name="connsiteY2" fmla="*/ 228600 h 294745"/>
                        </a:gdLst>
                        <a:ahLst/>
                        <a:cxnLst>
                          <a:cxn ang="0">
                            <a:pos x="connsiteX0" y="connsiteY0"/>
                          </a:cxn>
                          <a:cxn ang="0">
                            <a:pos x="connsiteX1" y="connsiteY1"/>
                          </a:cxn>
                          <a:cxn ang="0">
                            <a:pos x="connsiteX2" y="connsiteY2"/>
                          </a:cxn>
                        </a:cxnLst>
                        <a:rect l="l" t="t" r="r" b="b"/>
                        <a:pathLst>
                          <a:path w="927100" h="294745">
                            <a:moveTo>
                              <a:pt x="0" y="0"/>
                            </a:moveTo>
                            <a:cubicBezTo>
                              <a:pt x="132291" y="123825"/>
                              <a:pt x="264583" y="247650"/>
                              <a:pt x="419100" y="285750"/>
                            </a:cubicBezTo>
                            <a:cubicBezTo>
                              <a:pt x="573617" y="323850"/>
                              <a:pt x="927100" y="228600"/>
                              <a:pt x="927100" y="228600"/>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83" tIns="45691" rIns="91383" bIns="45691" numCol="1" spcCol="0" rtlCol="0" fromWordArt="0" anchor="ctr" anchorCtr="0" forceAA="0" compatLnSpc="1">
                        <a:prstTxWarp prst="textNoShape">
                          <a:avLst/>
                        </a:prstTxWarp>
                        <a:noAutofit/>
                      </a:bodyPr>
                      <a:lstStyle/>
                      <a:p>
                        <a:pPr algn="ctr" defTabSz="1218712" fontAlgn="ctr">
                          <a:spcBef>
                            <a:spcPct val="0"/>
                          </a:spcBef>
                          <a:spcAft>
                            <a:spcPct val="0"/>
                          </a:spcAft>
                        </a:pPr>
                        <a:endParaRPr lang="en-US" sz="23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84" name="Freeform 351"/>
                      <p:cNvSpPr/>
                      <p:nvPr/>
                    </p:nvSpPr>
                    <p:spPr bwMode="gray">
                      <a:xfrm>
                        <a:off x="1795989" y="2552700"/>
                        <a:ext cx="350945" cy="1073150"/>
                      </a:xfrm>
                      <a:custGeom>
                        <a:avLst/>
                        <a:gdLst>
                          <a:gd name="connsiteX0" fmla="*/ 508000 w 508000"/>
                          <a:gd name="connsiteY0" fmla="*/ 0 h 1073150"/>
                          <a:gd name="connsiteX1" fmla="*/ 419100 w 508000"/>
                          <a:gd name="connsiteY1" fmla="*/ 488950 h 1073150"/>
                          <a:gd name="connsiteX2" fmla="*/ 0 w 508000"/>
                          <a:gd name="connsiteY2" fmla="*/ 1073150 h 1073150"/>
                        </a:gdLst>
                        <a:ahLst/>
                        <a:cxnLst>
                          <a:cxn ang="0">
                            <a:pos x="connsiteX0" y="connsiteY0"/>
                          </a:cxn>
                          <a:cxn ang="0">
                            <a:pos x="connsiteX1" y="connsiteY1"/>
                          </a:cxn>
                          <a:cxn ang="0">
                            <a:pos x="connsiteX2" y="connsiteY2"/>
                          </a:cxn>
                        </a:cxnLst>
                        <a:rect l="l" t="t" r="r" b="b"/>
                        <a:pathLst>
                          <a:path w="508000" h="1073150">
                            <a:moveTo>
                              <a:pt x="508000" y="0"/>
                            </a:moveTo>
                            <a:cubicBezTo>
                              <a:pt x="505883" y="155046"/>
                              <a:pt x="503767" y="310092"/>
                              <a:pt x="419100" y="488950"/>
                            </a:cubicBezTo>
                            <a:cubicBezTo>
                              <a:pt x="334433" y="667808"/>
                              <a:pt x="0" y="1073150"/>
                              <a:pt x="0" y="1073150"/>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83" tIns="45691" rIns="91383" bIns="45691" numCol="1" spcCol="0" rtlCol="0" fromWordArt="0" anchor="ctr" anchorCtr="0" forceAA="0" compatLnSpc="1">
                        <a:prstTxWarp prst="textNoShape">
                          <a:avLst/>
                        </a:prstTxWarp>
                        <a:noAutofit/>
                      </a:bodyPr>
                      <a:lstStyle/>
                      <a:p>
                        <a:pPr algn="ctr" defTabSz="1218712" fontAlgn="ctr">
                          <a:spcBef>
                            <a:spcPct val="0"/>
                          </a:spcBef>
                          <a:spcAft>
                            <a:spcPct val="0"/>
                          </a:spcAft>
                        </a:pPr>
                        <a:endParaRPr lang="en-US" sz="23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85" name="Freeform 352"/>
                      <p:cNvSpPr/>
                      <p:nvPr/>
                    </p:nvSpPr>
                    <p:spPr bwMode="gray">
                      <a:xfrm>
                        <a:off x="2158459" y="2602824"/>
                        <a:ext cx="1114504" cy="895906"/>
                      </a:xfrm>
                      <a:custGeom>
                        <a:avLst/>
                        <a:gdLst>
                          <a:gd name="connsiteX0" fmla="*/ 717550 w 717550"/>
                          <a:gd name="connsiteY0" fmla="*/ 889000 h 889000"/>
                          <a:gd name="connsiteX1" fmla="*/ 234950 w 717550"/>
                          <a:gd name="connsiteY1" fmla="*/ 539750 h 889000"/>
                          <a:gd name="connsiteX2" fmla="*/ 0 w 717550"/>
                          <a:gd name="connsiteY2" fmla="*/ 0 h 889000"/>
                        </a:gdLst>
                        <a:ahLst/>
                        <a:cxnLst>
                          <a:cxn ang="0">
                            <a:pos x="connsiteX0" y="connsiteY0"/>
                          </a:cxn>
                          <a:cxn ang="0">
                            <a:pos x="connsiteX1" y="connsiteY1"/>
                          </a:cxn>
                          <a:cxn ang="0">
                            <a:pos x="connsiteX2" y="connsiteY2"/>
                          </a:cxn>
                        </a:cxnLst>
                        <a:rect l="l" t="t" r="r" b="b"/>
                        <a:pathLst>
                          <a:path w="717550" h="889000">
                            <a:moveTo>
                              <a:pt x="717550" y="889000"/>
                            </a:moveTo>
                            <a:cubicBezTo>
                              <a:pt x="536046" y="788458"/>
                              <a:pt x="354542" y="687917"/>
                              <a:pt x="234950" y="539750"/>
                            </a:cubicBezTo>
                            <a:cubicBezTo>
                              <a:pt x="115358" y="391583"/>
                              <a:pt x="0" y="0"/>
                              <a:pt x="0" y="0"/>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83" tIns="45691" rIns="91383" bIns="45691" numCol="1" spcCol="0" rtlCol="0" fromWordArt="0" anchor="ctr" anchorCtr="0" forceAA="0" compatLnSpc="1">
                        <a:prstTxWarp prst="textNoShape">
                          <a:avLst/>
                        </a:prstTxWarp>
                        <a:noAutofit/>
                      </a:bodyPr>
                      <a:lstStyle/>
                      <a:p>
                        <a:pPr algn="ctr" defTabSz="1218712" fontAlgn="ctr">
                          <a:spcBef>
                            <a:spcPct val="0"/>
                          </a:spcBef>
                          <a:spcAft>
                            <a:spcPct val="0"/>
                          </a:spcAft>
                        </a:pPr>
                        <a:endParaRPr lang="en-US" sz="23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sp>
                  <p:nvSpPr>
                    <p:cNvPr id="681" name="Freeform 348"/>
                    <p:cNvSpPr/>
                    <p:nvPr/>
                  </p:nvSpPr>
                  <p:spPr bwMode="gray">
                    <a:xfrm>
                      <a:off x="4776720" y="3264587"/>
                      <a:ext cx="1721819" cy="290716"/>
                    </a:xfrm>
                    <a:custGeom>
                      <a:avLst/>
                      <a:gdLst>
                        <a:gd name="connsiteX0" fmla="*/ 0 w 1260086"/>
                        <a:gd name="connsiteY0" fmla="*/ 257585 h 257585"/>
                        <a:gd name="connsiteX1" fmla="*/ 577850 w 1260086"/>
                        <a:gd name="connsiteY1" fmla="*/ 3585 h 257585"/>
                        <a:gd name="connsiteX2" fmla="*/ 1260086 w 1260086"/>
                        <a:gd name="connsiteY2" fmla="*/ 149368 h 257585"/>
                      </a:gdLst>
                      <a:ahLst/>
                      <a:cxnLst>
                        <a:cxn ang="0">
                          <a:pos x="connsiteX0" y="connsiteY0"/>
                        </a:cxn>
                        <a:cxn ang="0">
                          <a:pos x="connsiteX1" y="connsiteY1"/>
                        </a:cxn>
                        <a:cxn ang="0">
                          <a:pos x="connsiteX2" y="connsiteY2"/>
                        </a:cxn>
                      </a:cxnLst>
                      <a:rect l="l" t="t" r="r" b="b"/>
                      <a:pathLst>
                        <a:path w="1260086" h="257585">
                          <a:moveTo>
                            <a:pt x="0" y="257585"/>
                          </a:moveTo>
                          <a:cubicBezTo>
                            <a:pt x="186796" y="145931"/>
                            <a:pt x="373592" y="34277"/>
                            <a:pt x="577850" y="3585"/>
                          </a:cubicBezTo>
                          <a:cubicBezTo>
                            <a:pt x="782108" y="-27107"/>
                            <a:pt x="1260086" y="149368"/>
                            <a:pt x="1260086" y="149368"/>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83" tIns="45691" rIns="91383" bIns="45691" numCol="1" spcCol="0" rtlCol="0" fromWordArt="0" anchor="ctr" anchorCtr="0" forceAA="0" compatLnSpc="1">
                      <a:prstTxWarp prst="textNoShape">
                        <a:avLst/>
                      </a:prstTxWarp>
                      <a:noAutofit/>
                    </a:bodyPr>
                    <a:lstStyle/>
                    <a:p>
                      <a:pPr algn="ctr" defTabSz="1218712" fontAlgn="ctr">
                        <a:spcBef>
                          <a:spcPct val="0"/>
                        </a:spcBef>
                        <a:spcAft>
                          <a:spcPct val="0"/>
                        </a:spcAft>
                      </a:pPr>
                      <a:endParaRPr lang="en-US" sz="23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grpSp>
          </p:grpSp>
        </p:grpSp>
        <p:sp>
          <p:nvSpPr>
            <p:cNvPr id="669" name="任意多边形 668"/>
            <p:cNvSpPr/>
            <p:nvPr/>
          </p:nvSpPr>
          <p:spPr bwMode="gray">
            <a:xfrm>
              <a:off x="7310061" y="5200650"/>
              <a:ext cx="167064" cy="390525"/>
            </a:xfrm>
            <a:custGeom>
              <a:avLst/>
              <a:gdLst>
                <a:gd name="connsiteX0" fmla="*/ 14664 w 167064"/>
                <a:gd name="connsiteY0" fmla="*/ 0 h 390525"/>
                <a:gd name="connsiteX1" fmla="*/ 14664 w 167064"/>
                <a:gd name="connsiteY1" fmla="*/ 171450 h 390525"/>
                <a:gd name="connsiteX2" fmla="*/ 167064 w 167064"/>
                <a:gd name="connsiteY2" fmla="*/ 390525 h 390525"/>
              </a:gdLst>
              <a:ahLst/>
              <a:cxnLst>
                <a:cxn ang="0">
                  <a:pos x="connsiteX0" y="connsiteY0"/>
                </a:cxn>
                <a:cxn ang="0">
                  <a:pos x="connsiteX1" y="connsiteY1"/>
                </a:cxn>
                <a:cxn ang="0">
                  <a:pos x="connsiteX2" y="connsiteY2"/>
                </a:cxn>
              </a:cxnLst>
              <a:rect l="l" t="t" r="r" b="b"/>
              <a:pathLst>
                <a:path w="167064" h="390525">
                  <a:moveTo>
                    <a:pt x="14664" y="0"/>
                  </a:moveTo>
                  <a:cubicBezTo>
                    <a:pt x="1964" y="53181"/>
                    <a:pt x="-10736" y="106363"/>
                    <a:pt x="14664" y="171450"/>
                  </a:cubicBezTo>
                  <a:cubicBezTo>
                    <a:pt x="40064" y="236538"/>
                    <a:pt x="103564" y="313531"/>
                    <a:pt x="167064" y="390525"/>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3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70" name="任意多边形 669"/>
            <p:cNvSpPr/>
            <p:nvPr/>
          </p:nvSpPr>
          <p:spPr bwMode="gray">
            <a:xfrm>
              <a:off x="7233540" y="5224463"/>
              <a:ext cx="438848" cy="900112"/>
            </a:xfrm>
            <a:custGeom>
              <a:avLst/>
              <a:gdLst>
                <a:gd name="connsiteX0" fmla="*/ 58797 w 430272"/>
                <a:gd name="connsiteY0" fmla="*/ 0 h 900112"/>
                <a:gd name="connsiteX1" fmla="*/ 30222 w 430272"/>
                <a:gd name="connsiteY1" fmla="*/ 333375 h 900112"/>
                <a:gd name="connsiteX2" fmla="*/ 430272 w 430272"/>
                <a:gd name="connsiteY2" fmla="*/ 900112 h 900112"/>
              </a:gdLst>
              <a:ahLst/>
              <a:cxnLst>
                <a:cxn ang="0">
                  <a:pos x="connsiteX0" y="connsiteY0"/>
                </a:cxn>
                <a:cxn ang="0">
                  <a:pos x="connsiteX1" y="connsiteY1"/>
                </a:cxn>
                <a:cxn ang="0">
                  <a:pos x="connsiteX2" y="connsiteY2"/>
                </a:cxn>
              </a:cxnLst>
              <a:rect l="l" t="t" r="r" b="b"/>
              <a:pathLst>
                <a:path w="430272" h="900112">
                  <a:moveTo>
                    <a:pt x="58797" y="0"/>
                  </a:moveTo>
                  <a:cubicBezTo>
                    <a:pt x="13553" y="91678"/>
                    <a:pt x="-31690" y="183356"/>
                    <a:pt x="30222" y="333375"/>
                  </a:cubicBezTo>
                  <a:cubicBezTo>
                    <a:pt x="92134" y="483394"/>
                    <a:pt x="361216" y="805656"/>
                    <a:pt x="430272" y="900112"/>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3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71" name="任意多边形 670"/>
            <p:cNvSpPr/>
            <p:nvPr/>
          </p:nvSpPr>
          <p:spPr bwMode="gray">
            <a:xfrm>
              <a:off x="4281488" y="5300663"/>
              <a:ext cx="267914" cy="500062"/>
            </a:xfrm>
            <a:custGeom>
              <a:avLst/>
              <a:gdLst>
                <a:gd name="connsiteX0" fmla="*/ 219075 w 267914"/>
                <a:gd name="connsiteY0" fmla="*/ 0 h 500062"/>
                <a:gd name="connsiteX1" fmla="*/ 252412 w 267914"/>
                <a:gd name="connsiteY1" fmla="*/ 242887 h 500062"/>
                <a:gd name="connsiteX2" fmla="*/ 0 w 267914"/>
                <a:gd name="connsiteY2" fmla="*/ 500062 h 500062"/>
              </a:gdLst>
              <a:ahLst/>
              <a:cxnLst>
                <a:cxn ang="0">
                  <a:pos x="connsiteX0" y="connsiteY0"/>
                </a:cxn>
                <a:cxn ang="0">
                  <a:pos x="connsiteX1" y="connsiteY1"/>
                </a:cxn>
                <a:cxn ang="0">
                  <a:pos x="connsiteX2" y="connsiteY2"/>
                </a:cxn>
              </a:cxnLst>
              <a:rect l="l" t="t" r="r" b="b"/>
              <a:pathLst>
                <a:path w="267914" h="500062">
                  <a:moveTo>
                    <a:pt x="219075" y="0"/>
                  </a:moveTo>
                  <a:cubicBezTo>
                    <a:pt x="254000" y="79771"/>
                    <a:pt x="288925" y="159543"/>
                    <a:pt x="252412" y="242887"/>
                  </a:cubicBezTo>
                  <a:cubicBezTo>
                    <a:pt x="215899" y="326231"/>
                    <a:pt x="107949" y="413146"/>
                    <a:pt x="0" y="500062"/>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3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72" name="任意多边形 671"/>
            <p:cNvSpPr/>
            <p:nvPr/>
          </p:nvSpPr>
          <p:spPr bwMode="gray">
            <a:xfrm>
              <a:off x="4524375" y="4972050"/>
              <a:ext cx="1376363" cy="347032"/>
            </a:xfrm>
            <a:custGeom>
              <a:avLst/>
              <a:gdLst>
                <a:gd name="connsiteX0" fmla="*/ 0 w 1376363"/>
                <a:gd name="connsiteY0" fmla="*/ 300038 h 347032"/>
                <a:gd name="connsiteX1" fmla="*/ 200025 w 1376363"/>
                <a:gd name="connsiteY1" fmla="*/ 328613 h 347032"/>
                <a:gd name="connsiteX2" fmla="*/ 766763 w 1376363"/>
                <a:gd name="connsiteY2" fmla="*/ 319088 h 347032"/>
                <a:gd name="connsiteX3" fmla="*/ 1376363 w 1376363"/>
                <a:gd name="connsiteY3" fmla="*/ 0 h 347032"/>
              </a:gdLst>
              <a:ahLst/>
              <a:cxnLst>
                <a:cxn ang="0">
                  <a:pos x="connsiteX0" y="connsiteY0"/>
                </a:cxn>
                <a:cxn ang="0">
                  <a:pos x="connsiteX1" y="connsiteY1"/>
                </a:cxn>
                <a:cxn ang="0">
                  <a:pos x="connsiteX2" y="connsiteY2"/>
                </a:cxn>
                <a:cxn ang="0">
                  <a:pos x="connsiteX3" y="connsiteY3"/>
                </a:cxn>
              </a:cxnLst>
              <a:rect l="l" t="t" r="r" b="b"/>
              <a:pathLst>
                <a:path w="1376363" h="347032">
                  <a:moveTo>
                    <a:pt x="0" y="300038"/>
                  </a:moveTo>
                  <a:cubicBezTo>
                    <a:pt x="36115" y="312738"/>
                    <a:pt x="200025" y="328613"/>
                    <a:pt x="200025" y="328613"/>
                  </a:cubicBezTo>
                  <a:cubicBezTo>
                    <a:pt x="327819" y="331788"/>
                    <a:pt x="570707" y="373857"/>
                    <a:pt x="766763" y="319088"/>
                  </a:cubicBezTo>
                  <a:cubicBezTo>
                    <a:pt x="962819" y="264319"/>
                    <a:pt x="1376363" y="0"/>
                    <a:pt x="1376363" y="0"/>
                  </a:cubicBezTo>
                </a:path>
              </a:pathLst>
            </a:custGeom>
            <a:noFill/>
            <a:ln w="9525">
              <a:solidFill>
                <a:srgbClr val="00B0F0">
                  <a:alpha val="43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712" fontAlgn="ctr">
                <a:spcBef>
                  <a:spcPct val="0"/>
                </a:spcBef>
                <a:spcAft>
                  <a:spcPct val="0"/>
                </a:spcAft>
              </a:pPr>
              <a:endParaRPr lang="en-US" sz="2399"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sp>
        <p:nvSpPr>
          <p:cNvPr id="609" name="Shape 423"/>
          <p:cNvSpPr/>
          <p:nvPr/>
        </p:nvSpPr>
        <p:spPr bwMode="gray">
          <a:xfrm>
            <a:off x="7831618" y="5088635"/>
            <a:ext cx="373431" cy="184666"/>
          </a:xfrm>
          <a:prstGeom prst="rect">
            <a:avLst/>
          </a:prstGeom>
          <a:ln w="12700">
            <a:miter lim="400000"/>
          </a:ln>
          <a:extLst>
            <a:ext uri="{C572A759-6A51-4108-AA02-DFA0A04FC94B}">
              <ma14:wrappingTextBoxFlag xmlns:p14="http://schemas.microsoft.com/office/powerpoint/2010/main" xmlns:a14="http://schemas.microsoft.com/office/drawing/2010/main" xmlns:p15="http://schemas.microsoft.com/office/powerpoint/2012/main" xmlns:ma14="http://schemas.microsoft.com/office/mac/drawingml/2011/main" xmlns="" val="1"/>
            </a:ext>
          </a:extLst>
        </p:spPr>
        <p:txBody>
          <a:bodyPr wrap="square" lIns="0" tIns="0" rIns="0" bIns="0" anchor="ctr">
            <a:spAutoFit/>
          </a:bodyPr>
          <a:lstStyle>
            <a:lvl1pPr defTabSz="516747">
              <a:defRPr sz="1600">
                <a:solidFill>
                  <a:srgbClr val="FFFFFF"/>
                </a:solidFill>
                <a:latin typeface="Arial"/>
                <a:ea typeface="+mn-ea"/>
                <a:cs typeface="+mn-cs"/>
                <a:sym typeface="Helvetica"/>
              </a:defRPr>
            </a:lvl1pPr>
          </a:lstStyle>
          <a:p>
            <a:pPr algn="ctr" fontAlgn="ctr">
              <a:spcBef>
                <a:spcPct val="0"/>
              </a:spcBef>
              <a:spcAft>
                <a:spcPct val="0"/>
              </a:spcAft>
            </a:pPr>
            <a:r>
              <a:rPr lang="en-US" sz="1200" b="1" dirty="0">
                <a:solidFill>
                  <a:srgbClr val="FFC000"/>
                </a:solidFill>
                <a:latin typeface="Huawei Sans" panose="020C0503030203020204" pitchFamily="34" charset="0"/>
              </a:rPr>
              <a:t>Edge</a:t>
            </a:r>
            <a:endParaRPr lang="en-US" sz="1200" b="1" dirty="0">
              <a:solidFill>
                <a:srgbClr val="FFC000"/>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10" name="Shape 423"/>
          <p:cNvSpPr/>
          <p:nvPr/>
        </p:nvSpPr>
        <p:spPr bwMode="gray">
          <a:xfrm>
            <a:off x="7931094" y="5434184"/>
            <a:ext cx="377400" cy="184666"/>
          </a:xfrm>
          <a:prstGeom prst="rect">
            <a:avLst/>
          </a:prstGeom>
          <a:ln w="12700">
            <a:miter lim="400000"/>
          </a:ln>
          <a:extLst>
            <a:ext uri="{C572A759-6A51-4108-AA02-DFA0A04FC94B}">
              <ma14:wrappingTextBoxFlag xmlns:p14="http://schemas.microsoft.com/office/powerpoint/2010/main" xmlns:a14="http://schemas.microsoft.com/office/drawing/2010/main" xmlns:p15="http://schemas.microsoft.com/office/powerpoint/2012/main" xmlns:ma14="http://schemas.microsoft.com/office/mac/drawingml/2011/main" xmlns="" val="1"/>
            </a:ext>
          </a:extLst>
        </p:spPr>
        <p:txBody>
          <a:bodyPr wrap="square" lIns="0" tIns="0" rIns="0" bIns="0" anchor="ctr">
            <a:spAutoFit/>
          </a:bodyPr>
          <a:lstStyle>
            <a:lvl1pPr defTabSz="516747">
              <a:defRPr sz="1600">
                <a:solidFill>
                  <a:srgbClr val="FFFFFF"/>
                </a:solidFill>
                <a:latin typeface="Arial"/>
                <a:ea typeface="+mn-ea"/>
                <a:cs typeface="+mn-cs"/>
                <a:sym typeface="Helvetica"/>
              </a:defRPr>
            </a:lvl1pPr>
          </a:lstStyle>
          <a:p>
            <a:pPr algn="ctr" fontAlgn="ctr">
              <a:spcBef>
                <a:spcPct val="0"/>
              </a:spcBef>
              <a:spcAft>
                <a:spcPct val="0"/>
              </a:spcAft>
            </a:pPr>
            <a:r>
              <a:rPr lang="en-US" sz="1200" b="1" dirty="0">
                <a:solidFill>
                  <a:srgbClr val="FFC000"/>
                </a:solidFill>
                <a:latin typeface="Huawei Sans" panose="020C0503030203020204" pitchFamily="34" charset="0"/>
              </a:rPr>
              <a:t>Edge</a:t>
            </a:r>
            <a:endParaRPr lang="en-US" sz="1200" b="1" dirty="0">
              <a:solidFill>
                <a:srgbClr val="FFC000"/>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11" name="Shape 423"/>
          <p:cNvSpPr/>
          <p:nvPr/>
        </p:nvSpPr>
        <p:spPr bwMode="gray">
          <a:xfrm>
            <a:off x="8049744" y="5970229"/>
            <a:ext cx="578272" cy="184666"/>
          </a:xfrm>
          <a:prstGeom prst="rect">
            <a:avLst/>
          </a:prstGeom>
          <a:ln w="12700">
            <a:miter lim="400000"/>
          </a:ln>
          <a:extLst>
            <a:ext uri="{C572A759-6A51-4108-AA02-DFA0A04FC94B}">
              <ma14:wrappingTextBoxFlag xmlns:p14="http://schemas.microsoft.com/office/powerpoint/2010/main" xmlns:a14="http://schemas.microsoft.com/office/drawing/2010/main" xmlns:p15="http://schemas.microsoft.com/office/powerpoint/2012/main" xmlns:ma14="http://schemas.microsoft.com/office/mac/drawingml/2011/main" xmlns="" val="1"/>
            </a:ext>
          </a:extLst>
        </p:spPr>
        <p:txBody>
          <a:bodyPr wrap="square" lIns="0" tIns="0" rIns="0" bIns="0" anchor="ctr">
            <a:spAutoFit/>
          </a:bodyPr>
          <a:lstStyle>
            <a:lvl1pPr defTabSz="516747">
              <a:defRPr sz="1600">
                <a:solidFill>
                  <a:srgbClr val="FFFFFF"/>
                </a:solidFill>
                <a:latin typeface="Arial"/>
                <a:ea typeface="+mn-ea"/>
                <a:cs typeface="+mn-cs"/>
                <a:sym typeface="Helvetica"/>
              </a:defRPr>
            </a:lvl1pPr>
          </a:lstStyle>
          <a:p>
            <a:pPr algn="ctr" fontAlgn="ctr">
              <a:spcBef>
                <a:spcPct val="0"/>
              </a:spcBef>
              <a:spcAft>
                <a:spcPct val="0"/>
              </a:spcAft>
            </a:pPr>
            <a:r>
              <a:rPr lang="en-US" sz="1200" b="1" dirty="0">
                <a:solidFill>
                  <a:srgbClr val="FFC000"/>
                </a:solidFill>
                <a:latin typeface="Huawei Sans" panose="020C0503030203020204" pitchFamily="34" charset="0"/>
              </a:rPr>
              <a:t>IWG</a:t>
            </a:r>
            <a:endParaRPr lang="en-US" sz="1200" b="1" dirty="0">
              <a:solidFill>
                <a:srgbClr val="FFC000"/>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12" name="Shape 423"/>
          <p:cNvSpPr/>
          <p:nvPr/>
        </p:nvSpPr>
        <p:spPr bwMode="gray">
          <a:xfrm>
            <a:off x="3609147" y="5160586"/>
            <a:ext cx="1073720" cy="369332"/>
          </a:xfrm>
          <a:prstGeom prst="rect">
            <a:avLst/>
          </a:prstGeom>
          <a:ln w="12700">
            <a:miter lim="400000"/>
          </a:ln>
          <a:extLst>
            <a:ext uri="{C572A759-6A51-4108-AA02-DFA0A04FC94B}">
              <ma14:wrappingTextBoxFlag xmlns:p14="http://schemas.microsoft.com/office/powerpoint/2010/main" xmlns:a14="http://schemas.microsoft.com/office/drawing/2010/main" xmlns:p15="http://schemas.microsoft.com/office/powerpoint/2012/main" xmlns:ma14="http://schemas.microsoft.com/office/mac/drawingml/2011/main" xmlns="" val="1"/>
            </a:ext>
          </a:extLst>
        </p:spPr>
        <p:txBody>
          <a:bodyPr wrap="square" lIns="0" tIns="0" rIns="0" bIns="0" anchor="ctr">
            <a:spAutoFit/>
          </a:bodyPr>
          <a:lstStyle>
            <a:lvl1pPr defTabSz="516747">
              <a:defRPr sz="1600">
                <a:solidFill>
                  <a:srgbClr val="FFFFFF"/>
                </a:solidFill>
                <a:latin typeface="Arial"/>
                <a:ea typeface="+mn-ea"/>
                <a:cs typeface="+mn-cs"/>
                <a:sym typeface="Helvetica"/>
              </a:defRPr>
            </a:lvl1pPr>
          </a:lstStyle>
          <a:p>
            <a:pPr algn="ctr" fontAlgn="ctr">
              <a:spcBef>
                <a:spcPct val="0"/>
              </a:spcBef>
              <a:spcAft>
                <a:spcPct val="0"/>
              </a:spcAft>
            </a:pPr>
            <a:r>
              <a:rPr lang="en-US" sz="1200" dirty="0">
                <a:solidFill>
                  <a:schemeClr val="tx1"/>
                </a:solidFill>
                <a:latin typeface="Huawei Sans" panose="020C0503030203020204" pitchFamily="34" charset="0"/>
              </a:rPr>
              <a:t>xDSL/Ethernet</a:t>
            </a: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algn="ctr" fontAlgn="ctr">
              <a:spcBef>
                <a:spcPct val="0"/>
              </a:spcBef>
              <a:spcAft>
                <a:spcPct val="0"/>
              </a:spcAft>
            </a:pPr>
            <a:r>
              <a:rPr lang="en-US" sz="1200" dirty="0">
                <a:solidFill>
                  <a:schemeClr val="tx1"/>
                </a:solidFill>
                <a:latin typeface="Huawei Sans" panose="020C0503030203020204" pitchFamily="34" charset="0"/>
              </a:rPr>
              <a:t>/LTE...</a:t>
            </a:r>
            <a:endParaRPr lang="en-US"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613" name="组合 5"/>
          <p:cNvGrpSpPr/>
          <p:nvPr/>
        </p:nvGrpSpPr>
        <p:grpSpPr bwMode="gray">
          <a:xfrm>
            <a:off x="4503907" y="4939033"/>
            <a:ext cx="2646930" cy="1109968"/>
            <a:chOff x="5447254" y="5431539"/>
            <a:chExt cx="1777498" cy="688300"/>
          </a:xfrm>
          <a:solidFill>
            <a:srgbClr val="00B0F0">
              <a:alpha val="30000"/>
            </a:srgbClr>
          </a:solidFill>
        </p:grpSpPr>
        <p:grpSp>
          <p:nvGrpSpPr>
            <p:cNvPr id="659" name="组合 2"/>
            <p:cNvGrpSpPr/>
            <p:nvPr/>
          </p:nvGrpSpPr>
          <p:grpSpPr bwMode="gray">
            <a:xfrm>
              <a:off x="6100513" y="5431539"/>
              <a:ext cx="686359" cy="307965"/>
              <a:chOff x="6559237" y="5143609"/>
              <a:chExt cx="686359" cy="307965"/>
            </a:xfrm>
            <a:grpFill/>
          </p:grpSpPr>
          <p:sp>
            <p:nvSpPr>
              <p:cNvPr id="666" name="云形 665"/>
              <p:cNvSpPr/>
              <p:nvPr/>
            </p:nvSpPr>
            <p:spPr bwMode="gray">
              <a:xfrm>
                <a:off x="6559237" y="5143609"/>
                <a:ext cx="686359" cy="307965"/>
              </a:xfrm>
              <a:prstGeom prst="cloud">
                <a:avLst/>
              </a:prstGeom>
            </p:spPr>
            <p:style>
              <a:lnRef idx="1">
                <a:schemeClr val="accent1"/>
              </a:lnRef>
              <a:fillRef idx="3">
                <a:schemeClr val="accent1"/>
              </a:fillRef>
              <a:effectRef idx="2">
                <a:schemeClr val="accent1"/>
              </a:effectRef>
              <a:fontRef idx="minor">
                <a:schemeClr val="lt1"/>
              </a:fontRef>
            </p:style>
            <p:txBody>
              <a:bodyPr lIns="182741" tIns="91369" rIns="182741" bIns="91369" rtlCol="0" anchor="ctr"/>
              <a:lstStyle/>
              <a:p>
                <a:pPr algn="ctr" defTabSz="1218712" fontAlgn="ctr">
                  <a:spcBef>
                    <a:spcPct val="0"/>
                  </a:spcBef>
                  <a:spcAft>
                    <a:spcPct val="0"/>
                  </a:spcAft>
                  <a:buClr>
                    <a:srgbClr val="CC9900"/>
                  </a:buClr>
                </a:pPr>
                <a:endParaRPr lang="en-US" altLang="zh-CN" sz="1799" dirty="0">
                  <a:solidFill>
                    <a:prstClr val="white">
                      <a:lumMod val="85000"/>
                    </a:prstClr>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667" name="Shape 423"/>
              <p:cNvSpPr/>
              <p:nvPr/>
            </p:nvSpPr>
            <p:spPr bwMode="gray">
              <a:xfrm>
                <a:off x="6716935" y="5236231"/>
                <a:ext cx="373535" cy="114513"/>
              </a:xfrm>
              <a:prstGeom prst="rect">
                <a:avLst/>
              </a:prstGeom>
              <a:ln>
                <a:noFill/>
              </a:ln>
              <a:extLst>
                <a:ext uri="{C572A759-6A51-4108-AA02-DFA0A04FC94B}">
                  <ma14:wrappingTextBoxFlag xmlns:p14="http://schemas.microsoft.com/office/powerpoint/2010/main" xmlns:a14="http://schemas.microsoft.com/office/drawing/2010/main" xmlns:p15="http://schemas.microsoft.com/office/powerpoint/2012/main" xmlns:ma14="http://schemas.microsoft.com/office/mac/drawingml/2011/main" xmlns="" val="1"/>
                </a:ext>
              </a:extLst>
            </p:spPr>
            <p:style>
              <a:lnRef idx="1">
                <a:schemeClr val="accent1"/>
              </a:lnRef>
              <a:fillRef idx="3">
                <a:schemeClr val="accent1"/>
              </a:fillRef>
              <a:effectRef idx="2">
                <a:schemeClr val="accent1"/>
              </a:effectRef>
              <a:fontRef idx="minor">
                <a:schemeClr val="lt1"/>
              </a:fontRef>
            </p:style>
            <p:txBody>
              <a:bodyPr wrap="none" lIns="0" tIns="0" rIns="0" bIns="0" anchor="ctr">
                <a:spAutoFit/>
              </a:bodyPr>
              <a:lstStyle>
                <a:lvl1pPr defTabSz="516747">
                  <a:defRPr sz="1600">
                    <a:solidFill>
                      <a:srgbClr val="FFFFFF"/>
                    </a:solidFill>
                    <a:latin typeface="Arial"/>
                    <a:ea typeface="+mn-ea"/>
                    <a:cs typeface="+mn-cs"/>
                    <a:sym typeface="Helvetica"/>
                  </a:defRPr>
                </a:lvl1pPr>
              </a:lstStyle>
              <a:p>
                <a:pPr algn="ctr" fontAlgn="ctr">
                  <a:spcBef>
                    <a:spcPct val="0"/>
                  </a:spcBef>
                  <a:spcAft>
                    <a:spcPct val="0"/>
                  </a:spcAft>
                </a:pPr>
                <a:r>
                  <a:rPr lang="en-US" sz="1200" dirty="0">
                    <a:solidFill>
                      <a:schemeClr val="bg1"/>
                    </a:solidFill>
                    <a:latin typeface="Huawei Sans" panose="020C0503030203020204" pitchFamily="34" charset="0"/>
                  </a:rPr>
                  <a:t>Internet</a:t>
                </a:r>
              </a:p>
            </p:txBody>
          </p:sp>
        </p:grpSp>
        <p:grpSp>
          <p:nvGrpSpPr>
            <p:cNvPr id="660" name="组合 4"/>
            <p:cNvGrpSpPr/>
            <p:nvPr/>
          </p:nvGrpSpPr>
          <p:grpSpPr bwMode="gray">
            <a:xfrm>
              <a:off x="6483740" y="5787350"/>
              <a:ext cx="741012" cy="332489"/>
              <a:chOff x="5764257" y="5696786"/>
              <a:chExt cx="741012" cy="332489"/>
            </a:xfrm>
            <a:grpFill/>
          </p:grpSpPr>
          <p:sp>
            <p:nvSpPr>
              <p:cNvPr id="664" name="云形 663"/>
              <p:cNvSpPr/>
              <p:nvPr/>
            </p:nvSpPr>
            <p:spPr bwMode="gray">
              <a:xfrm>
                <a:off x="5764257" y="5696786"/>
                <a:ext cx="741012" cy="332489"/>
              </a:xfrm>
              <a:prstGeom prst="cloud">
                <a:avLst/>
              </a:prstGeom>
            </p:spPr>
            <p:style>
              <a:lnRef idx="1">
                <a:schemeClr val="accent1"/>
              </a:lnRef>
              <a:fillRef idx="3">
                <a:schemeClr val="accent1"/>
              </a:fillRef>
              <a:effectRef idx="2">
                <a:schemeClr val="accent1"/>
              </a:effectRef>
              <a:fontRef idx="minor">
                <a:schemeClr val="lt1"/>
              </a:fontRef>
            </p:style>
            <p:txBody>
              <a:bodyPr lIns="182741" tIns="91369" rIns="182741" bIns="91369" rtlCol="0" anchor="ctr"/>
              <a:lstStyle/>
              <a:p>
                <a:pPr algn="ctr" defTabSz="1218712" fontAlgn="ctr">
                  <a:spcBef>
                    <a:spcPct val="0"/>
                  </a:spcBef>
                  <a:spcAft>
                    <a:spcPct val="0"/>
                  </a:spcAft>
                  <a:buClr>
                    <a:srgbClr val="CC9900"/>
                  </a:buClr>
                </a:pPr>
                <a:endParaRPr lang="en-US" altLang="zh-CN" sz="1799" dirty="0">
                  <a:solidFill>
                    <a:prstClr val="white">
                      <a:lumMod val="85000"/>
                    </a:prstClr>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665" name="Shape 423"/>
              <p:cNvSpPr/>
              <p:nvPr/>
            </p:nvSpPr>
            <p:spPr bwMode="gray">
              <a:xfrm>
                <a:off x="6050799" y="5805774"/>
                <a:ext cx="167929" cy="114513"/>
              </a:xfrm>
              <a:prstGeom prst="rect">
                <a:avLst/>
              </a:prstGeom>
              <a:ln>
                <a:noFill/>
              </a:ln>
              <a:extLst>
                <a:ext uri="{C572A759-6A51-4108-AA02-DFA0A04FC94B}">
                  <ma14:wrappingTextBoxFlag xmlns:p14="http://schemas.microsoft.com/office/powerpoint/2010/main" xmlns:a14="http://schemas.microsoft.com/office/drawing/2010/main" xmlns:p15="http://schemas.microsoft.com/office/powerpoint/2012/main" xmlns:ma14="http://schemas.microsoft.com/office/mac/drawingml/2011/main" xmlns="" val="1"/>
                </a:ext>
              </a:extLst>
            </p:spPr>
            <p:style>
              <a:lnRef idx="1">
                <a:schemeClr val="accent1"/>
              </a:lnRef>
              <a:fillRef idx="3">
                <a:schemeClr val="accent1"/>
              </a:fillRef>
              <a:effectRef idx="2">
                <a:schemeClr val="accent1"/>
              </a:effectRef>
              <a:fontRef idx="minor">
                <a:schemeClr val="lt1"/>
              </a:fontRef>
            </p:style>
            <p:txBody>
              <a:bodyPr wrap="none" lIns="0" tIns="0" rIns="0" bIns="0" anchor="ctr">
                <a:spAutoFit/>
              </a:bodyPr>
              <a:lstStyle>
                <a:lvl1pPr defTabSz="516747">
                  <a:defRPr sz="1600">
                    <a:solidFill>
                      <a:srgbClr val="FFFFFF"/>
                    </a:solidFill>
                    <a:latin typeface="Arial"/>
                    <a:ea typeface="+mn-ea"/>
                    <a:cs typeface="+mn-cs"/>
                    <a:sym typeface="Helvetica"/>
                  </a:defRPr>
                </a:lvl1pPr>
              </a:lstStyle>
              <a:p>
                <a:pPr algn="ctr" fontAlgn="ctr">
                  <a:spcBef>
                    <a:spcPct val="0"/>
                  </a:spcBef>
                  <a:spcAft>
                    <a:spcPct val="0"/>
                  </a:spcAft>
                </a:pPr>
                <a:r>
                  <a:rPr lang="en-US" sz="1200" dirty="0">
                    <a:solidFill>
                      <a:schemeClr val="bg1"/>
                    </a:solidFill>
                    <a:latin typeface="Huawei Sans" panose="020C0503030203020204" pitchFamily="34" charset="0"/>
                  </a:rPr>
                  <a:t>LTE</a:t>
                </a:r>
              </a:p>
            </p:txBody>
          </p:sp>
        </p:grpSp>
        <p:grpSp>
          <p:nvGrpSpPr>
            <p:cNvPr id="661" name="组合 3"/>
            <p:cNvGrpSpPr/>
            <p:nvPr/>
          </p:nvGrpSpPr>
          <p:grpSpPr bwMode="gray">
            <a:xfrm>
              <a:off x="5447254" y="5711464"/>
              <a:ext cx="686359" cy="333592"/>
              <a:chOff x="5601062" y="5128013"/>
              <a:chExt cx="686359" cy="333592"/>
            </a:xfrm>
            <a:grpFill/>
          </p:grpSpPr>
          <p:sp>
            <p:nvSpPr>
              <p:cNvPr id="662" name="云形 661"/>
              <p:cNvSpPr/>
              <p:nvPr/>
            </p:nvSpPr>
            <p:spPr bwMode="gray">
              <a:xfrm>
                <a:off x="5601062" y="5128013"/>
                <a:ext cx="686359" cy="333592"/>
              </a:xfrm>
              <a:prstGeom prst="cloud">
                <a:avLst/>
              </a:prstGeom>
            </p:spPr>
            <p:style>
              <a:lnRef idx="1">
                <a:schemeClr val="accent1"/>
              </a:lnRef>
              <a:fillRef idx="3">
                <a:schemeClr val="accent1"/>
              </a:fillRef>
              <a:effectRef idx="2">
                <a:schemeClr val="accent1"/>
              </a:effectRef>
              <a:fontRef idx="minor">
                <a:schemeClr val="lt1"/>
              </a:fontRef>
            </p:style>
            <p:txBody>
              <a:bodyPr lIns="182741" tIns="91369" rIns="182741" bIns="91369" rtlCol="0" anchor="ctr"/>
              <a:lstStyle/>
              <a:p>
                <a:pPr algn="ctr" defTabSz="1218712" fontAlgn="ctr">
                  <a:spcBef>
                    <a:spcPct val="0"/>
                  </a:spcBef>
                  <a:spcAft>
                    <a:spcPct val="0"/>
                  </a:spcAft>
                  <a:buClr>
                    <a:srgbClr val="CC9900"/>
                  </a:buClr>
                </a:pPr>
                <a:endParaRPr lang="en-US" altLang="zh-CN" sz="1799" dirty="0">
                  <a:solidFill>
                    <a:prstClr val="white">
                      <a:lumMod val="85000"/>
                    </a:prstClr>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663" name="Shape 423"/>
              <p:cNvSpPr/>
              <p:nvPr/>
            </p:nvSpPr>
            <p:spPr bwMode="gray">
              <a:xfrm>
                <a:off x="5838224" y="5233343"/>
                <a:ext cx="262659" cy="114513"/>
              </a:xfrm>
              <a:prstGeom prst="rect">
                <a:avLst/>
              </a:prstGeom>
              <a:extLst>
                <a:ext uri="{C572A759-6A51-4108-AA02-DFA0A04FC94B}">
                  <ma14:wrappingTextBoxFlag xmlns:p14="http://schemas.microsoft.com/office/powerpoint/2010/main" xmlns:a14="http://schemas.microsoft.com/office/drawing/2010/main" xmlns:p15="http://schemas.microsoft.com/office/powerpoint/2012/main" xmlns:ma14="http://schemas.microsoft.com/office/mac/drawingml/2011/main" xmlns="" val="1"/>
                </a:ext>
              </a:extLst>
            </p:spPr>
            <p:style>
              <a:lnRef idx="1">
                <a:schemeClr val="accent1"/>
              </a:lnRef>
              <a:fillRef idx="3">
                <a:schemeClr val="accent1"/>
              </a:fillRef>
              <a:effectRef idx="2">
                <a:schemeClr val="accent1"/>
              </a:effectRef>
              <a:fontRef idx="minor">
                <a:schemeClr val="lt1"/>
              </a:fontRef>
            </p:style>
            <p:txBody>
              <a:bodyPr wrap="none" lIns="0" tIns="0" rIns="0" bIns="0" anchor="ctr">
                <a:spAutoFit/>
              </a:bodyPr>
              <a:lstStyle>
                <a:lvl1pPr defTabSz="516747">
                  <a:defRPr sz="1600">
                    <a:solidFill>
                      <a:srgbClr val="FFFFFF"/>
                    </a:solidFill>
                    <a:latin typeface="Arial"/>
                    <a:ea typeface="+mn-ea"/>
                    <a:cs typeface="+mn-cs"/>
                    <a:sym typeface="Helvetica"/>
                  </a:defRPr>
                </a:lvl1pPr>
              </a:lstStyle>
              <a:p>
                <a:pPr algn="ctr" fontAlgn="ctr">
                  <a:spcBef>
                    <a:spcPct val="0"/>
                  </a:spcBef>
                  <a:spcAft>
                    <a:spcPct val="0"/>
                  </a:spcAft>
                </a:pPr>
                <a:r>
                  <a:rPr lang="en-US" sz="1200" dirty="0">
                    <a:solidFill>
                      <a:schemeClr val="bg1"/>
                    </a:solidFill>
                    <a:latin typeface="Huawei Sans" panose="020C0503030203020204" pitchFamily="34" charset="0"/>
                  </a:rPr>
                  <a:t>MPLS</a:t>
                </a:r>
                <a:endParaRPr lang="en-US" sz="12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grpSp>
      <p:sp>
        <p:nvSpPr>
          <p:cNvPr id="614" name="Shape 449"/>
          <p:cNvSpPr/>
          <p:nvPr/>
        </p:nvSpPr>
        <p:spPr bwMode="gray">
          <a:xfrm flipV="1">
            <a:off x="7771317" y="5968644"/>
            <a:ext cx="722980" cy="10014"/>
          </a:xfrm>
          <a:prstGeom prst="line">
            <a:avLst/>
          </a:prstGeom>
          <a:noFill/>
          <a:ln w="22225" cap="flat">
            <a:solidFill>
              <a:srgbClr val="00B0F0">
                <a:alpha val="60000"/>
              </a:srgbClr>
            </a:solidFill>
            <a:prstDash val="solid"/>
            <a:miter lim="800000"/>
          </a:ln>
          <a:effectLst/>
        </p:spPr>
        <p:txBody>
          <a:bodyPr wrap="square" lIns="68533" tIns="68533" rIns="68533" bIns="68533" numCol="1" anchor="t">
            <a:noAutofit/>
          </a:bodyPr>
          <a:lstStyle/>
          <a:p>
            <a:pPr defTabSz="1218712" fontAlgn="ctr">
              <a:spcBef>
                <a:spcPct val="0"/>
              </a:spcBef>
              <a:spcAft>
                <a:spcPct val="0"/>
              </a:spcAft>
            </a:pPr>
            <a:endParaRPr lang="en-US" sz="1599"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15" name="文本框 614"/>
          <p:cNvSpPr txBox="1"/>
          <p:nvPr/>
        </p:nvSpPr>
        <p:spPr bwMode="gray">
          <a:xfrm>
            <a:off x="8718743" y="4824340"/>
            <a:ext cx="732924" cy="369332"/>
          </a:xfrm>
          <a:prstGeom prst="rect">
            <a:avLst/>
          </a:prstGeom>
          <a:noFill/>
        </p:spPr>
        <p:txBody>
          <a:bodyPr wrap="square" lIns="0" tIns="0" rIns="0" bIns="0" rtlCol="0">
            <a:spAutoFit/>
          </a:bodyPr>
          <a:lstStyle/>
          <a:p>
            <a:pPr algn="ctr" defTabSz="1218712" fontAlgn="ctr">
              <a:spcBef>
                <a:spcPct val="0"/>
              </a:spcBef>
              <a:spcAft>
                <a:spcPct val="0"/>
              </a:spcAft>
            </a:pPr>
            <a:r>
              <a:rPr lang="en-US" sz="1200" dirty="0">
                <a:solidFill>
                  <a:prstClr val="white"/>
                </a:solidFill>
                <a:latin typeface="Huawei Sans" panose="020C0503030203020204" pitchFamily="34" charset="0"/>
              </a:rPr>
              <a:t>Public cloud</a:t>
            </a:r>
            <a:endParaRPr lang="en-US" sz="12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16" name="文本框 615"/>
          <p:cNvSpPr txBox="1"/>
          <p:nvPr/>
        </p:nvSpPr>
        <p:spPr bwMode="gray">
          <a:xfrm>
            <a:off x="9011508" y="5276416"/>
            <a:ext cx="763073" cy="369332"/>
          </a:xfrm>
          <a:prstGeom prst="rect">
            <a:avLst/>
          </a:prstGeom>
          <a:noFill/>
        </p:spPr>
        <p:txBody>
          <a:bodyPr wrap="square" lIns="0" tIns="0" rIns="0" bIns="0" rtlCol="0">
            <a:spAutoFit/>
          </a:bodyPr>
          <a:lstStyle/>
          <a:p>
            <a:pPr algn="ctr" defTabSz="1218712" fontAlgn="ctr">
              <a:spcBef>
                <a:spcPct val="0"/>
              </a:spcBef>
              <a:spcAft>
                <a:spcPct val="0"/>
              </a:spcAft>
            </a:pPr>
            <a:r>
              <a:rPr lang="en-US" sz="1200" dirty="0">
                <a:solidFill>
                  <a:prstClr val="white"/>
                </a:solidFill>
                <a:latin typeface="Huawei Sans" panose="020C0503030203020204" pitchFamily="34" charset="0"/>
              </a:rPr>
              <a:t>HQ/DC site</a:t>
            </a:r>
            <a:endParaRPr lang="en-US" sz="12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617" name="组合 285"/>
          <p:cNvGrpSpPr/>
          <p:nvPr/>
        </p:nvGrpSpPr>
        <p:grpSpPr bwMode="gray">
          <a:xfrm>
            <a:off x="8992570" y="5763723"/>
            <a:ext cx="324985" cy="318233"/>
            <a:chOff x="12326938" y="3265488"/>
            <a:chExt cx="1146175" cy="1122363"/>
          </a:xfrm>
          <a:solidFill>
            <a:srgbClr val="002060">
              <a:alpha val="49000"/>
            </a:srgbClr>
          </a:solidFill>
          <a:scene3d>
            <a:camera prst="orthographicFront">
              <a:rot lat="1800000" lon="0" rev="0"/>
            </a:camera>
            <a:lightRig rig="threePt" dir="t"/>
          </a:scene3d>
        </p:grpSpPr>
        <p:sp>
          <p:nvSpPr>
            <p:cNvPr id="654" name="Freeform 67"/>
            <p:cNvSpPr/>
            <p:nvPr/>
          </p:nvSpPr>
          <p:spPr bwMode="gray">
            <a:xfrm>
              <a:off x="13228638" y="3870325"/>
              <a:ext cx="244475" cy="268288"/>
            </a:xfrm>
            <a:custGeom>
              <a:avLst/>
              <a:gdLst/>
              <a:ahLst/>
              <a:cxnLst>
                <a:cxn ang="0">
                  <a:pos x="220" y="89"/>
                </a:cxn>
                <a:cxn ang="0">
                  <a:pos x="177" y="53"/>
                </a:cxn>
                <a:cxn ang="0">
                  <a:pos x="129" y="27"/>
                </a:cxn>
                <a:cxn ang="0">
                  <a:pos x="75" y="8"/>
                </a:cxn>
                <a:cxn ang="0">
                  <a:pos x="19" y="0"/>
                </a:cxn>
                <a:cxn ang="0">
                  <a:pos x="12" y="1"/>
                </a:cxn>
                <a:cxn ang="0">
                  <a:pos x="4" y="10"/>
                </a:cxn>
                <a:cxn ang="0">
                  <a:pos x="0" y="57"/>
                </a:cxn>
                <a:cxn ang="0">
                  <a:pos x="0" y="64"/>
                </a:cxn>
                <a:cxn ang="0">
                  <a:pos x="4" y="69"/>
                </a:cxn>
                <a:cxn ang="0">
                  <a:pos x="16" y="74"/>
                </a:cxn>
                <a:cxn ang="0">
                  <a:pos x="36" y="75"/>
                </a:cxn>
                <a:cxn ang="0">
                  <a:pos x="78" y="84"/>
                </a:cxn>
                <a:cxn ang="0">
                  <a:pos x="117" y="102"/>
                </a:cxn>
                <a:cxn ang="0">
                  <a:pos x="152" y="126"/>
                </a:cxn>
                <a:cxn ang="0">
                  <a:pos x="169" y="141"/>
                </a:cxn>
                <a:cxn ang="0">
                  <a:pos x="177" y="151"/>
                </a:cxn>
                <a:cxn ang="0">
                  <a:pos x="204" y="188"/>
                </a:cxn>
                <a:cxn ang="0">
                  <a:pos x="225" y="229"/>
                </a:cxn>
                <a:cxn ang="0">
                  <a:pos x="235" y="273"/>
                </a:cxn>
                <a:cxn ang="0">
                  <a:pos x="237" y="318"/>
                </a:cxn>
                <a:cxn ang="0">
                  <a:pos x="237" y="325"/>
                </a:cxn>
                <a:cxn ang="0">
                  <a:pos x="242" y="332"/>
                </a:cxn>
                <a:cxn ang="0">
                  <a:pos x="252" y="335"/>
                </a:cxn>
                <a:cxn ang="0">
                  <a:pos x="292" y="339"/>
                </a:cxn>
                <a:cxn ang="0">
                  <a:pos x="304" y="335"/>
                </a:cxn>
                <a:cxn ang="0">
                  <a:pos x="307" y="330"/>
                </a:cxn>
                <a:cxn ang="0">
                  <a:pos x="309" y="323"/>
                </a:cxn>
                <a:cxn ang="0">
                  <a:pos x="307" y="263"/>
                </a:cxn>
                <a:cxn ang="0">
                  <a:pos x="292" y="205"/>
                </a:cxn>
                <a:cxn ang="0">
                  <a:pos x="269" y="151"/>
                </a:cxn>
                <a:cxn ang="0">
                  <a:pos x="233" y="102"/>
                </a:cxn>
                <a:cxn ang="0">
                  <a:pos x="220" y="89"/>
                </a:cxn>
              </a:cxnLst>
              <a:rect l="0" t="0" r="r" b="b"/>
              <a:pathLst>
                <a:path w="309" h="339">
                  <a:moveTo>
                    <a:pt x="220" y="89"/>
                  </a:moveTo>
                  <a:lnTo>
                    <a:pt x="220" y="89"/>
                  </a:lnTo>
                  <a:lnTo>
                    <a:pt x="199" y="70"/>
                  </a:lnTo>
                  <a:lnTo>
                    <a:pt x="177" y="53"/>
                  </a:lnTo>
                  <a:lnTo>
                    <a:pt x="152" y="38"/>
                  </a:lnTo>
                  <a:lnTo>
                    <a:pt x="129" y="27"/>
                  </a:lnTo>
                  <a:lnTo>
                    <a:pt x="102" y="16"/>
                  </a:lnTo>
                  <a:lnTo>
                    <a:pt x="75" y="8"/>
                  </a:lnTo>
                  <a:lnTo>
                    <a:pt x="48" y="3"/>
                  </a:lnTo>
                  <a:lnTo>
                    <a:pt x="19" y="0"/>
                  </a:lnTo>
                  <a:lnTo>
                    <a:pt x="19" y="0"/>
                  </a:lnTo>
                  <a:lnTo>
                    <a:pt x="12" y="1"/>
                  </a:lnTo>
                  <a:lnTo>
                    <a:pt x="7" y="5"/>
                  </a:lnTo>
                  <a:lnTo>
                    <a:pt x="4" y="10"/>
                  </a:lnTo>
                  <a:lnTo>
                    <a:pt x="2" y="15"/>
                  </a:lnTo>
                  <a:lnTo>
                    <a:pt x="0" y="57"/>
                  </a:lnTo>
                  <a:lnTo>
                    <a:pt x="0" y="57"/>
                  </a:lnTo>
                  <a:lnTo>
                    <a:pt x="0" y="64"/>
                  </a:lnTo>
                  <a:lnTo>
                    <a:pt x="4" y="69"/>
                  </a:lnTo>
                  <a:lnTo>
                    <a:pt x="4" y="69"/>
                  </a:lnTo>
                  <a:lnTo>
                    <a:pt x="9" y="72"/>
                  </a:lnTo>
                  <a:lnTo>
                    <a:pt x="16" y="74"/>
                  </a:lnTo>
                  <a:lnTo>
                    <a:pt x="16" y="74"/>
                  </a:lnTo>
                  <a:lnTo>
                    <a:pt x="36" y="75"/>
                  </a:lnTo>
                  <a:lnTo>
                    <a:pt x="58" y="79"/>
                  </a:lnTo>
                  <a:lnTo>
                    <a:pt x="78" y="84"/>
                  </a:lnTo>
                  <a:lnTo>
                    <a:pt x="98" y="92"/>
                  </a:lnTo>
                  <a:lnTo>
                    <a:pt x="117" y="102"/>
                  </a:lnTo>
                  <a:lnTo>
                    <a:pt x="135" y="113"/>
                  </a:lnTo>
                  <a:lnTo>
                    <a:pt x="152" y="126"/>
                  </a:lnTo>
                  <a:lnTo>
                    <a:pt x="169" y="141"/>
                  </a:lnTo>
                  <a:lnTo>
                    <a:pt x="169" y="141"/>
                  </a:lnTo>
                  <a:lnTo>
                    <a:pt x="177" y="151"/>
                  </a:lnTo>
                  <a:lnTo>
                    <a:pt x="177" y="151"/>
                  </a:lnTo>
                  <a:lnTo>
                    <a:pt x="193" y="168"/>
                  </a:lnTo>
                  <a:lnTo>
                    <a:pt x="204" y="188"/>
                  </a:lnTo>
                  <a:lnTo>
                    <a:pt x="216" y="209"/>
                  </a:lnTo>
                  <a:lnTo>
                    <a:pt x="225" y="229"/>
                  </a:lnTo>
                  <a:lnTo>
                    <a:pt x="230" y="251"/>
                  </a:lnTo>
                  <a:lnTo>
                    <a:pt x="235" y="273"/>
                  </a:lnTo>
                  <a:lnTo>
                    <a:pt x="237" y="296"/>
                  </a:lnTo>
                  <a:lnTo>
                    <a:pt x="237" y="318"/>
                  </a:lnTo>
                  <a:lnTo>
                    <a:pt x="237" y="318"/>
                  </a:lnTo>
                  <a:lnTo>
                    <a:pt x="237" y="325"/>
                  </a:lnTo>
                  <a:lnTo>
                    <a:pt x="242" y="332"/>
                  </a:lnTo>
                  <a:lnTo>
                    <a:pt x="242" y="332"/>
                  </a:lnTo>
                  <a:lnTo>
                    <a:pt x="245" y="334"/>
                  </a:lnTo>
                  <a:lnTo>
                    <a:pt x="252" y="335"/>
                  </a:lnTo>
                  <a:lnTo>
                    <a:pt x="292" y="339"/>
                  </a:lnTo>
                  <a:lnTo>
                    <a:pt x="292" y="339"/>
                  </a:lnTo>
                  <a:lnTo>
                    <a:pt x="299" y="339"/>
                  </a:lnTo>
                  <a:lnTo>
                    <a:pt x="304" y="335"/>
                  </a:lnTo>
                  <a:lnTo>
                    <a:pt x="304" y="335"/>
                  </a:lnTo>
                  <a:lnTo>
                    <a:pt x="307" y="330"/>
                  </a:lnTo>
                  <a:lnTo>
                    <a:pt x="309" y="323"/>
                  </a:lnTo>
                  <a:lnTo>
                    <a:pt x="309" y="323"/>
                  </a:lnTo>
                  <a:lnTo>
                    <a:pt x="309" y="293"/>
                  </a:lnTo>
                  <a:lnTo>
                    <a:pt x="307" y="263"/>
                  </a:lnTo>
                  <a:lnTo>
                    <a:pt x="301" y="234"/>
                  </a:lnTo>
                  <a:lnTo>
                    <a:pt x="292" y="205"/>
                  </a:lnTo>
                  <a:lnTo>
                    <a:pt x="282" y="178"/>
                  </a:lnTo>
                  <a:lnTo>
                    <a:pt x="269" y="151"/>
                  </a:lnTo>
                  <a:lnTo>
                    <a:pt x="252" y="126"/>
                  </a:lnTo>
                  <a:lnTo>
                    <a:pt x="233" y="102"/>
                  </a:lnTo>
                  <a:lnTo>
                    <a:pt x="233" y="102"/>
                  </a:lnTo>
                  <a:lnTo>
                    <a:pt x="220" y="89"/>
                  </a:lnTo>
                  <a:lnTo>
                    <a:pt x="220" y="89"/>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lIns="182741" tIns="91369" rIns="182741" bIns="91369" rtlCol="0" anchor="ctr"/>
            <a:lstStyle/>
            <a:p>
              <a:pPr algn="ctr" defTabSz="1218712" fontAlgn="ctr">
                <a:spcBef>
                  <a:spcPct val="0"/>
                </a:spcBef>
                <a:spcAft>
                  <a:spcPct val="0"/>
                </a:spcAft>
                <a:buClr>
                  <a:srgbClr val="CC9900"/>
                </a:buClr>
              </a:pPr>
              <a:endParaRPr lang="en-US" altLang="zh-CN" sz="10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55" name="Freeform 68"/>
            <p:cNvSpPr/>
            <p:nvPr/>
          </p:nvSpPr>
          <p:spPr bwMode="gray">
            <a:xfrm>
              <a:off x="13231812" y="3970338"/>
              <a:ext cx="142875" cy="152400"/>
            </a:xfrm>
            <a:custGeom>
              <a:avLst/>
              <a:gdLst/>
              <a:ahLst/>
              <a:cxnLst>
                <a:cxn ang="0">
                  <a:pos x="130" y="49"/>
                </a:cxn>
                <a:cxn ang="0">
                  <a:pos x="130" y="49"/>
                </a:cxn>
                <a:cxn ang="0">
                  <a:pos x="118" y="39"/>
                </a:cxn>
                <a:cxn ang="0">
                  <a:pos x="107" y="29"/>
                </a:cxn>
                <a:cxn ang="0">
                  <a:pos x="93" y="22"/>
                </a:cxn>
                <a:cxn ang="0">
                  <a:pos x="78" y="14"/>
                </a:cxn>
                <a:cxn ang="0">
                  <a:pos x="65" y="8"/>
                </a:cxn>
                <a:cxn ang="0">
                  <a:pos x="49" y="5"/>
                </a:cxn>
                <a:cxn ang="0">
                  <a:pos x="34" y="2"/>
                </a:cxn>
                <a:cxn ang="0">
                  <a:pos x="17" y="0"/>
                </a:cxn>
                <a:cxn ang="0">
                  <a:pos x="17" y="0"/>
                </a:cxn>
                <a:cxn ang="0">
                  <a:pos x="12" y="2"/>
                </a:cxn>
                <a:cxn ang="0">
                  <a:pos x="7" y="5"/>
                </a:cxn>
                <a:cxn ang="0">
                  <a:pos x="4" y="8"/>
                </a:cxn>
                <a:cxn ang="0">
                  <a:pos x="2" y="15"/>
                </a:cxn>
                <a:cxn ang="0">
                  <a:pos x="0" y="57"/>
                </a:cxn>
                <a:cxn ang="0">
                  <a:pos x="0" y="57"/>
                </a:cxn>
                <a:cxn ang="0">
                  <a:pos x="0" y="62"/>
                </a:cxn>
                <a:cxn ang="0">
                  <a:pos x="4" y="68"/>
                </a:cxn>
                <a:cxn ang="0">
                  <a:pos x="4" y="68"/>
                </a:cxn>
                <a:cxn ang="0">
                  <a:pos x="9" y="71"/>
                </a:cxn>
                <a:cxn ang="0">
                  <a:pos x="16" y="73"/>
                </a:cxn>
                <a:cxn ang="0">
                  <a:pos x="16" y="73"/>
                </a:cxn>
                <a:cxn ang="0">
                  <a:pos x="32" y="76"/>
                </a:cxn>
                <a:cxn ang="0">
                  <a:pos x="49" y="81"/>
                </a:cxn>
                <a:cxn ang="0">
                  <a:pos x="65" y="89"/>
                </a:cxn>
                <a:cxn ang="0">
                  <a:pos x="78" y="101"/>
                </a:cxn>
                <a:cxn ang="0">
                  <a:pos x="78" y="101"/>
                </a:cxn>
                <a:cxn ang="0">
                  <a:pos x="83" y="105"/>
                </a:cxn>
                <a:cxn ang="0">
                  <a:pos x="83" y="105"/>
                </a:cxn>
                <a:cxn ang="0">
                  <a:pos x="93" y="120"/>
                </a:cxn>
                <a:cxn ang="0">
                  <a:pos x="102" y="137"/>
                </a:cxn>
                <a:cxn ang="0">
                  <a:pos x="107" y="155"/>
                </a:cxn>
                <a:cxn ang="0">
                  <a:pos x="107" y="174"/>
                </a:cxn>
                <a:cxn ang="0">
                  <a:pos x="107" y="174"/>
                </a:cxn>
                <a:cxn ang="0">
                  <a:pos x="108" y="181"/>
                </a:cxn>
                <a:cxn ang="0">
                  <a:pos x="112" y="186"/>
                </a:cxn>
                <a:cxn ang="0">
                  <a:pos x="112" y="186"/>
                </a:cxn>
                <a:cxn ang="0">
                  <a:pos x="117" y="189"/>
                </a:cxn>
                <a:cxn ang="0">
                  <a:pos x="122" y="191"/>
                </a:cxn>
                <a:cxn ang="0">
                  <a:pos x="162" y="192"/>
                </a:cxn>
                <a:cxn ang="0">
                  <a:pos x="162" y="192"/>
                </a:cxn>
                <a:cxn ang="0">
                  <a:pos x="169" y="192"/>
                </a:cxn>
                <a:cxn ang="0">
                  <a:pos x="174" y="189"/>
                </a:cxn>
                <a:cxn ang="0">
                  <a:pos x="174" y="189"/>
                </a:cxn>
                <a:cxn ang="0">
                  <a:pos x="178" y="184"/>
                </a:cxn>
                <a:cxn ang="0">
                  <a:pos x="179" y="179"/>
                </a:cxn>
                <a:cxn ang="0">
                  <a:pos x="179" y="179"/>
                </a:cxn>
                <a:cxn ang="0">
                  <a:pos x="179" y="162"/>
                </a:cxn>
                <a:cxn ang="0">
                  <a:pos x="178" y="145"/>
                </a:cxn>
                <a:cxn ang="0">
                  <a:pos x="176" y="130"/>
                </a:cxn>
                <a:cxn ang="0">
                  <a:pos x="171" y="113"/>
                </a:cxn>
                <a:cxn ang="0">
                  <a:pos x="164" y="98"/>
                </a:cxn>
                <a:cxn ang="0">
                  <a:pos x="157" y="84"/>
                </a:cxn>
                <a:cxn ang="0">
                  <a:pos x="147" y="69"/>
                </a:cxn>
                <a:cxn ang="0">
                  <a:pos x="137" y="57"/>
                </a:cxn>
                <a:cxn ang="0">
                  <a:pos x="137" y="57"/>
                </a:cxn>
                <a:cxn ang="0">
                  <a:pos x="130" y="49"/>
                </a:cxn>
                <a:cxn ang="0">
                  <a:pos x="130" y="49"/>
                </a:cxn>
              </a:cxnLst>
              <a:rect l="0" t="0" r="r" b="b"/>
              <a:pathLst>
                <a:path w="179" h="192">
                  <a:moveTo>
                    <a:pt x="130" y="49"/>
                  </a:moveTo>
                  <a:lnTo>
                    <a:pt x="130" y="49"/>
                  </a:lnTo>
                  <a:lnTo>
                    <a:pt x="118" y="39"/>
                  </a:lnTo>
                  <a:lnTo>
                    <a:pt x="107" y="29"/>
                  </a:lnTo>
                  <a:lnTo>
                    <a:pt x="93" y="22"/>
                  </a:lnTo>
                  <a:lnTo>
                    <a:pt x="78" y="14"/>
                  </a:lnTo>
                  <a:lnTo>
                    <a:pt x="65" y="8"/>
                  </a:lnTo>
                  <a:lnTo>
                    <a:pt x="49" y="5"/>
                  </a:lnTo>
                  <a:lnTo>
                    <a:pt x="34" y="2"/>
                  </a:lnTo>
                  <a:lnTo>
                    <a:pt x="17" y="0"/>
                  </a:lnTo>
                  <a:lnTo>
                    <a:pt x="17" y="0"/>
                  </a:lnTo>
                  <a:lnTo>
                    <a:pt x="12" y="2"/>
                  </a:lnTo>
                  <a:lnTo>
                    <a:pt x="7" y="5"/>
                  </a:lnTo>
                  <a:lnTo>
                    <a:pt x="4" y="8"/>
                  </a:lnTo>
                  <a:lnTo>
                    <a:pt x="2" y="15"/>
                  </a:lnTo>
                  <a:lnTo>
                    <a:pt x="0" y="57"/>
                  </a:lnTo>
                  <a:lnTo>
                    <a:pt x="0" y="57"/>
                  </a:lnTo>
                  <a:lnTo>
                    <a:pt x="0" y="62"/>
                  </a:lnTo>
                  <a:lnTo>
                    <a:pt x="4" y="68"/>
                  </a:lnTo>
                  <a:lnTo>
                    <a:pt x="4" y="68"/>
                  </a:lnTo>
                  <a:lnTo>
                    <a:pt x="9" y="71"/>
                  </a:lnTo>
                  <a:lnTo>
                    <a:pt x="16" y="73"/>
                  </a:lnTo>
                  <a:lnTo>
                    <a:pt x="16" y="73"/>
                  </a:lnTo>
                  <a:lnTo>
                    <a:pt x="32" y="76"/>
                  </a:lnTo>
                  <a:lnTo>
                    <a:pt x="49" y="81"/>
                  </a:lnTo>
                  <a:lnTo>
                    <a:pt x="65" y="89"/>
                  </a:lnTo>
                  <a:lnTo>
                    <a:pt x="78" y="101"/>
                  </a:lnTo>
                  <a:lnTo>
                    <a:pt x="78" y="101"/>
                  </a:lnTo>
                  <a:lnTo>
                    <a:pt x="83" y="105"/>
                  </a:lnTo>
                  <a:lnTo>
                    <a:pt x="83" y="105"/>
                  </a:lnTo>
                  <a:lnTo>
                    <a:pt x="93" y="120"/>
                  </a:lnTo>
                  <a:lnTo>
                    <a:pt x="102" y="137"/>
                  </a:lnTo>
                  <a:lnTo>
                    <a:pt x="107" y="155"/>
                  </a:lnTo>
                  <a:lnTo>
                    <a:pt x="107" y="174"/>
                  </a:lnTo>
                  <a:lnTo>
                    <a:pt x="107" y="174"/>
                  </a:lnTo>
                  <a:lnTo>
                    <a:pt x="108" y="181"/>
                  </a:lnTo>
                  <a:lnTo>
                    <a:pt x="112" y="186"/>
                  </a:lnTo>
                  <a:lnTo>
                    <a:pt x="112" y="186"/>
                  </a:lnTo>
                  <a:lnTo>
                    <a:pt x="117" y="189"/>
                  </a:lnTo>
                  <a:lnTo>
                    <a:pt x="122" y="191"/>
                  </a:lnTo>
                  <a:lnTo>
                    <a:pt x="162" y="192"/>
                  </a:lnTo>
                  <a:lnTo>
                    <a:pt x="162" y="192"/>
                  </a:lnTo>
                  <a:lnTo>
                    <a:pt x="169" y="192"/>
                  </a:lnTo>
                  <a:lnTo>
                    <a:pt x="174" y="189"/>
                  </a:lnTo>
                  <a:lnTo>
                    <a:pt x="174" y="189"/>
                  </a:lnTo>
                  <a:lnTo>
                    <a:pt x="178" y="184"/>
                  </a:lnTo>
                  <a:lnTo>
                    <a:pt x="179" y="179"/>
                  </a:lnTo>
                  <a:lnTo>
                    <a:pt x="179" y="179"/>
                  </a:lnTo>
                  <a:lnTo>
                    <a:pt x="179" y="162"/>
                  </a:lnTo>
                  <a:lnTo>
                    <a:pt x="178" y="145"/>
                  </a:lnTo>
                  <a:lnTo>
                    <a:pt x="176" y="130"/>
                  </a:lnTo>
                  <a:lnTo>
                    <a:pt x="171" y="113"/>
                  </a:lnTo>
                  <a:lnTo>
                    <a:pt x="164" y="98"/>
                  </a:lnTo>
                  <a:lnTo>
                    <a:pt x="157" y="84"/>
                  </a:lnTo>
                  <a:lnTo>
                    <a:pt x="147" y="69"/>
                  </a:lnTo>
                  <a:lnTo>
                    <a:pt x="137" y="57"/>
                  </a:lnTo>
                  <a:lnTo>
                    <a:pt x="137" y="57"/>
                  </a:lnTo>
                  <a:lnTo>
                    <a:pt x="130" y="49"/>
                  </a:lnTo>
                  <a:lnTo>
                    <a:pt x="130" y="49"/>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lIns="182741" tIns="91369" rIns="182741" bIns="91369" rtlCol="0" anchor="ctr"/>
            <a:lstStyle/>
            <a:p>
              <a:pPr algn="ctr" defTabSz="1218712" fontAlgn="ctr">
                <a:spcBef>
                  <a:spcPct val="0"/>
                </a:spcBef>
                <a:spcAft>
                  <a:spcPct val="0"/>
                </a:spcAft>
                <a:buClr>
                  <a:srgbClr val="CC9900"/>
                </a:buClr>
              </a:pPr>
              <a:endParaRPr lang="en-US" altLang="zh-CN" sz="10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56" name="Freeform 69"/>
            <p:cNvSpPr/>
            <p:nvPr/>
          </p:nvSpPr>
          <p:spPr bwMode="gray">
            <a:xfrm>
              <a:off x="12326938" y="3529013"/>
              <a:ext cx="246063" cy="268288"/>
            </a:xfrm>
            <a:custGeom>
              <a:avLst/>
              <a:gdLst/>
              <a:ahLst/>
              <a:cxnLst>
                <a:cxn ang="0">
                  <a:pos x="132" y="150"/>
                </a:cxn>
                <a:cxn ang="0">
                  <a:pos x="142" y="140"/>
                </a:cxn>
                <a:cxn ang="0">
                  <a:pos x="174" y="113"/>
                </a:cxn>
                <a:cxn ang="0">
                  <a:pos x="213" y="93"/>
                </a:cxn>
                <a:cxn ang="0">
                  <a:pos x="253" y="80"/>
                </a:cxn>
                <a:cxn ang="0">
                  <a:pos x="295" y="73"/>
                </a:cxn>
                <a:cxn ang="0">
                  <a:pos x="300" y="71"/>
                </a:cxn>
                <a:cxn ang="0">
                  <a:pos x="305" y="68"/>
                </a:cxn>
                <a:cxn ang="0">
                  <a:pos x="311" y="56"/>
                </a:cxn>
                <a:cxn ang="0">
                  <a:pos x="309" y="16"/>
                </a:cxn>
                <a:cxn ang="0">
                  <a:pos x="304" y="5"/>
                </a:cxn>
                <a:cxn ang="0">
                  <a:pos x="292" y="0"/>
                </a:cxn>
                <a:cxn ang="0">
                  <a:pos x="263" y="4"/>
                </a:cxn>
                <a:cxn ang="0">
                  <a:pos x="208" y="16"/>
                </a:cxn>
                <a:cxn ang="0">
                  <a:pos x="157" y="39"/>
                </a:cxn>
                <a:cxn ang="0">
                  <a:pos x="111" y="69"/>
                </a:cxn>
                <a:cxn ang="0">
                  <a:pos x="90" y="90"/>
                </a:cxn>
                <a:cxn ang="0">
                  <a:pos x="78" y="103"/>
                </a:cxn>
                <a:cxn ang="0">
                  <a:pos x="42" y="152"/>
                </a:cxn>
                <a:cxn ang="0">
                  <a:pos x="17" y="206"/>
                </a:cxn>
                <a:cxn ang="0">
                  <a:pos x="4" y="263"/>
                </a:cxn>
                <a:cxn ang="0">
                  <a:pos x="2" y="324"/>
                </a:cxn>
                <a:cxn ang="0">
                  <a:pos x="4" y="329"/>
                </a:cxn>
                <a:cxn ang="0">
                  <a:pos x="7" y="334"/>
                </a:cxn>
                <a:cxn ang="0">
                  <a:pos x="19" y="339"/>
                </a:cxn>
                <a:cxn ang="0">
                  <a:pos x="59" y="336"/>
                </a:cxn>
                <a:cxn ang="0">
                  <a:pos x="69" y="331"/>
                </a:cxn>
                <a:cxn ang="0">
                  <a:pos x="73" y="326"/>
                </a:cxn>
                <a:cxn ang="0">
                  <a:pos x="74" y="319"/>
                </a:cxn>
                <a:cxn ang="0">
                  <a:pos x="76" y="274"/>
                </a:cxn>
                <a:cxn ang="0">
                  <a:pos x="86" y="230"/>
                </a:cxn>
                <a:cxn ang="0">
                  <a:pos x="105" y="188"/>
                </a:cxn>
                <a:cxn ang="0">
                  <a:pos x="132" y="150"/>
                </a:cxn>
              </a:cxnLst>
              <a:rect l="0" t="0" r="r" b="b"/>
              <a:pathLst>
                <a:path w="311" h="339">
                  <a:moveTo>
                    <a:pt x="132" y="150"/>
                  </a:moveTo>
                  <a:lnTo>
                    <a:pt x="132" y="150"/>
                  </a:lnTo>
                  <a:lnTo>
                    <a:pt x="142" y="140"/>
                  </a:lnTo>
                  <a:lnTo>
                    <a:pt x="142" y="140"/>
                  </a:lnTo>
                  <a:lnTo>
                    <a:pt x="157" y="127"/>
                  </a:lnTo>
                  <a:lnTo>
                    <a:pt x="174" y="113"/>
                  </a:lnTo>
                  <a:lnTo>
                    <a:pt x="192" y="102"/>
                  </a:lnTo>
                  <a:lnTo>
                    <a:pt x="213" y="93"/>
                  </a:lnTo>
                  <a:lnTo>
                    <a:pt x="231" y="85"/>
                  </a:lnTo>
                  <a:lnTo>
                    <a:pt x="253" y="80"/>
                  </a:lnTo>
                  <a:lnTo>
                    <a:pt x="273" y="75"/>
                  </a:lnTo>
                  <a:lnTo>
                    <a:pt x="295" y="73"/>
                  </a:lnTo>
                  <a:lnTo>
                    <a:pt x="295" y="73"/>
                  </a:lnTo>
                  <a:lnTo>
                    <a:pt x="300" y="71"/>
                  </a:lnTo>
                  <a:lnTo>
                    <a:pt x="305" y="68"/>
                  </a:lnTo>
                  <a:lnTo>
                    <a:pt x="305" y="68"/>
                  </a:lnTo>
                  <a:lnTo>
                    <a:pt x="309" y="63"/>
                  </a:lnTo>
                  <a:lnTo>
                    <a:pt x="311" y="56"/>
                  </a:lnTo>
                  <a:lnTo>
                    <a:pt x="309" y="16"/>
                  </a:lnTo>
                  <a:lnTo>
                    <a:pt x="309" y="16"/>
                  </a:lnTo>
                  <a:lnTo>
                    <a:pt x="307" y="9"/>
                  </a:lnTo>
                  <a:lnTo>
                    <a:pt x="304" y="5"/>
                  </a:lnTo>
                  <a:lnTo>
                    <a:pt x="299" y="2"/>
                  </a:lnTo>
                  <a:lnTo>
                    <a:pt x="292" y="0"/>
                  </a:lnTo>
                  <a:lnTo>
                    <a:pt x="292" y="0"/>
                  </a:lnTo>
                  <a:lnTo>
                    <a:pt x="263" y="4"/>
                  </a:lnTo>
                  <a:lnTo>
                    <a:pt x="236" y="9"/>
                  </a:lnTo>
                  <a:lnTo>
                    <a:pt x="208" y="16"/>
                  </a:lnTo>
                  <a:lnTo>
                    <a:pt x="182" y="26"/>
                  </a:lnTo>
                  <a:lnTo>
                    <a:pt x="157" y="39"/>
                  </a:lnTo>
                  <a:lnTo>
                    <a:pt x="133" y="53"/>
                  </a:lnTo>
                  <a:lnTo>
                    <a:pt x="111" y="69"/>
                  </a:lnTo>
                  <a:lnTo>
                    <a:pt x="90" y="90"/>
                  </a:lnTo>
                  <a:lnTo>
                    <a:pt x="90" y="90"/>
                  </a:lnTo>
                  <a:lnTo>
                    <a:pt x="78" y="103"/>
                  </a:lnTo>
                  <a:lnTo>
                    <a:pt x="78" y="103"/>
                  </a:lnTo>
                  <a:lnTo>
                    <a:pt x="59" y="127"/>
                  </a:lnTo>
                  <a:lnTo>
                    <a:pt x="42" y="152"/>
                  </a:lnTo>
                  <a:lnTo>
                    <a:pt x="29" y="177"/>
                  </a:lnTo>
                  <a:lnTo>
                    <a:pt x="17" y="206"/>
                  </a:lnTo>
                  <a:lnTo>
                    <a:pt x="9" y="235"/>
                  </a:lnTo>
                  <a:lnTo>
                    <a:pt x="4" y="263"/>
                  </a:lnTo>
                  <a:lnTo>
                    <a:pt x="0" y="294"/>
                  </a:lnTo>
                  <a:lnTo>
                    <a:pt x="2" y="324"/>
                  </a:lnTo>
                  <a:lnTo>
                    <a:pt x="2" y="324"/>
                  </a:lnTo>
                  <a:lnTo>
                    <a:pt x="4" y="329"/>
                  </a:lnTo>
                  <a:lnTo>
                    <a:pt x="7" y="334"/>
                  </a:lnTo>
                  <a:lnTo>
                    <a:pt x="7" y="334"/>
                  </a:lnTo>
                  <a:lnTo>
                    <a:pt x="12" y="338"/>
                  </a:lnTo>
                  <a:lnTo>
                    <a:pt x="19" y="339"/>
                  </a:lnTo>
                  <a:lnTo>
                    <a:pt x="59" y="336"/>
                  </a:lnTo>
                  <a:lnTo>
                    <a:pt x="59" y="336"/>
                  </a:lnTo>
                  <a:lnTo>
                    <a:pt x="64" y="334"/>
                  </a:lnTo>
                  <a:lnTo>
                    <a:pt x="69" y="331"/>
                  </a:lnTo>
                  <a:lnTo>
                    <a:pt x="69" y="331"/>
                  </a:lnTo>
                  <a:lnTo>
                    <a:pt x="73" y="326"/>
                  </a:lnTo>
                  <a:lnTo>
                    <a:pt x="74" y="319"/>
                  </a:lnTo>
                  <a:lnTo>
                    <a:pt x="74" y="319"/>
                  </a:lnTo>
                  <a:lnTo>
                    <a:pt x="74" y="296"/>
                  </a:lnTo>
                  <a:lnTo>
                    <a:pt x="76" y="274"/>
                  </a:lnTo>
                  <a:lnTo>
                    <a:pt x="79" y="252"/>
                  </a:lnTo>
                  <a:lnTo>
                    <a:pt x="86" y="230"/>
                  </a:lnTo>
                  <a:lnTo>
                    <a:pt x="95" y="208"/>
                  </a:lnTo>
                  <a:lnTo>
                    <a:pt x="105" y="188"/>
                  </a:lnTo>
                  <a:lnTo>
                    <a:pt x="118" y="169"/>
                  </a:lnTo>
                  <a:lnTo>
                    <a:pt x="132" y="150"/>
                  </a:lnTo>
                  <a:lnTo>
                    <a:pt x="132" y="150"/>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lIns="182741" tIns="91369" rIns="182741" bIns="91369" rtlCol="0" anchor="ctr"/>
            <a:lstStyle/>
            <a:p>
              <a:pPr algn="ctr" defTabSz="1218712" fontAlgn="ctr">
                <a:spcBef>
                  <a:spcPct val="0"/>
                </a:spcBef>
                <a:spcAft>
                  <a:spcPct val="0"/>
                </a:spcAft>
                <a:buClr>
                  <a:srgbClr val="CC9900"/>
                </a:buClr>
              </a:pPr>
              <a:endParaRPr lang="en-US" altLang="zh-CN" sz="10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57" name="Freeform 70"/>
            <p:cNvSpPr/>
            <p:nvPr/>
          </p:nvSpPr>
          <p:spPr bwMode="gray">
            <a:xfrm>
              <a:off x="12425363" y="3629025"/>
              <a:ext cx="144463" cy="152400"/>
            </a:xfrm>
            <a:custGeom>
              <a:avLst/>
              <a:gdLst/>
              <a:ahLst/>
              <a:cxnLst>
                <a:cxn ang="0">
                  <a:pos x="175" y="67"/>
                </a:cxn>
                <a:cxn ang="0">
                  <a:pos x="175" y="67"/>
                </a:cxn>
                <a:cxn ang="0">
                  <a:pos x="179" y="62"/>
                </a:cxn>
                <a:cxn ang="0">
                  <a:pos x="180" y="56"/>
                </a:cxn>
                <a:cxn ang="0">
                  <a:pos x="179" y="15"/>
                </a:cxn>
                <a:cxn ang="0">
                  <a:pos x="179" y="15"/>
                </a:cxn>
                <a:cxn ang="0">
                  <a:pos x="177" y="8"/>
                </a:cxn>
                <a:cxn ang="0">
                  <a:pos x="174" y="3"/>
                </a:cxn>
                <a:cxn ang="0">
                  <a:pos x="169" y="0"/>
                </a:cxn>
                <a:cxn ang="0">
                  <a:pos x="162" y="0"/>
                </a:cxn>
                <a:cxn ang="0">
                  <a:pos x="162" y="0"/>
                </a:cxn>
                <a:cxn ang="0">
                  <a:pos x="147" y="2"/>
                </a:cxn>
                <a:cxn ang="0">
                  <a:pos x="132" y="3"/>
                </a:cxn>
                <a:cxn ang="0">
                  <a:pos x="116" y="8"/>
                </a:cxn>
                <a:cxn ang="0">
                  <a:pos x="101" y="13"/>
                </a:cxn>
                <a:cxn ang="0">
                  <a:pos x="88" y="20"/>
                </a:cxn>
                <a:cxn ang="0">
                  <a:pos x="74" y="29"/>
                </a:cxn>
                <a:cxn ang="0">
                  <a:pos x="61" y="39"/>
                </a:cxn>
                <a:cxn ang="0">
                  <a:pos x="51" y="49"/>
                </a:cxn>
                <a:cxn ang="0">
                  <a:pos x="51" y="49"/>
                </a:cxn>
                <a:cxn ang="0">
                  <a:pos x="42" y="56"/>
                </a:cxn>
                <a:cxn ang="0">
                  <a:pos x="42" y="56"/>
                </a:cxn>
                <a:cxn ang="0">
                  <a:pos x="32" y="69"/>
                </a:cxn>
                <a:cxn ang="0">
                  <a:pos x="24" y="83"/>
                </a:cxn>
                <a:cxn ang="0">
                  <a:pos x="15" y="98"/>
                </a:cxn>
                <a:cxn ang="0">
                  <a:pos x="10" y="113"/>
                </a:cxn>
                <a:cxn ang="0">
                  <a:pos x="5" y="128"/>
                </a:cxn>
                <a:cxn ang="0">
                  <a:pos x="2" y="145"/>
                </a:cxn>
                <a:cxn ang="0">
                  <a:pos x="0" y="162"/>
                </a:cxn>
                <a:cxn ang="0">
                  <a:pos x="0" y="179"/>
                </a:cxn>
                <a:cxn ang="0">
                  <a:pos x="0" y="179"/>
                </a:cxn>
                <a:cxn ang="0">
                  <a:pos x="2" y="184"/>
                </a:cxn>
                <a:cxn ang="0">
                  <a:pos x="5" y="189"/>
                </a:cxn>
                <a:cxn ang="0">
                  <a:pos x="5" y="189"/>
                </a:cxn>
                <a:cxn ang="0">
                  <a:pos x="12" y="192"/>
                </a:cxn>
                <a:cxn ang="0">
                  <a:pos x="17" y="192"/>
                </a:cxn>
                <a:cxn ang="0">
                  <a:pos x="59" y="189"/>
                </a:cxn>
                <a:cxn ang="0">
                  <a:pos x="59" y="189"/>
                </a:cxn>
                <a:cxn ang="0">
                  <a:pos x="64" y="189"/>
                </a:cxn>
                <a:cxn ang="0">
                  <a:pos x="69" y="185"/>
                </a:cxn>
                <a:cxn ang="0">
                  <a:pos x="69" y="185"/>
                </a:cxn>
                <a:cxn ang="0">
                  <a:pos x="72" y="179"/>
                </a:cxn>
                <a:cxn ang="0">
                  <a:pos x="72" y="172"/>
                </a:cxn>
                <a:cxn ang="0">
                  <a:pos x="72" y="172"/>
                </a:cxn>
                <a:cxn ang="0">
                  <a:pos x="74" y="153"/>
                </a:cxn>
                <a:cxn ang="0">
                  <a:pos x="79" y="136"/>
                </a:cxn>
                <a:cxn ang="0">
                  <a:pos x="86" y="120"/>
                </a:cxn>
                <a:cxn ang="0">
                  <a:pos x="98" y="104"/>
                </a:cxn>
                <a:cxn ang="0">
                  <a:pos x="98" y="104"/>
                </a:cxn>
                <a:cxn ang="0">
                  <a:pos x="101" y="101"/>
                </a:cxn>
                <a:cxn ang="0">
                  <a:pos x="101" y="101"/>
                </a:cxn>
                <a:cxn ang="0">
                  <a:pos x="115" y="89"/>
                </a:cxn>
                <a:cxn ang="0">
                  <a:pos x="130" y="81"/>
                </a:cxn>
                <a:cxn ang="0">
                  <a:pos x="147" y="74"/>
                </a:cxn>
                <a:cxn ang="0">
                  <a:pos x="165" y="72"/>
                </a:cxn>
                <a:cxn ang="0">
                  <a:pos x="165" y="72"/>
                </a:cxn>
                <a:cxn ang="0">
                  <a:pos x="170" y="71"/>
                </a:cxn>
                <a:cxn ang="0">
                  <a:pos x="175" y="67"/>
                </a:cxn>
                <a:cxn ang="0">
                  <a:pos x="175" y="67"/>
                </a:cxn>
              </a:cxnLst>
              <a:rect l="0" t="0" r="r" b="b"/>
              <a:pathLst>
                <a:path w="180" h="192">
                  <a:moveTo>
                    <a:pt x="175" y="67"/>
                  </a:moveTo>
                  <a:lnTo>
                    <a:pt x="175" y="67"/>
                  </a:lnTo>
                  <a:lnTo>
                    <a:pt x="179" y="62"/>
                  </a:lnTo>
                  <a:lnTo>
                    <a:pt x="180" y="56"/>
                  </a:lnTo>
                  <a:lnTo>
                    <a:pt x="179" y="15"/>
                  </a:lnTo>
                  <a:lnTo>
                    <a:pt x="179" y="15"/>
                  </a:lnTo>
                  <a:lnTo>
                    <a:pt x="177" y="8"/>
                  </a:lnTo>
                  <a:lnTo>
                    <a:pt x="174" y="3"/>
                  </a:lnTo>
                  <a:lnTo>
                    <a:pt x="169" y="0"/>
                  </a:lnTo>
                  <a:lnTo>
                    <a:pt x="162" y="0"/>
                  </a:lnTo>
                  <a:lnTo>
                    <a:pt x="162" y="0"/>
                  </a:lnTo>
                  <a:lnTo>
                    <a:pt x="147" y="2"/>
                  </a:lnTo>
                  <a:lnTo>
                    <a:pt x="132" y="3"/>
                  </a:lnTo>
                  <a:lnTo>
                    <a:pt x="116" y="8"/>
                  </a:lnTo>
                  <a:lnTo>
                    <a:pt x="101" y="13"/>
                  </a:lnTo>
                  <a:lnTo>
                    <a:pt x="88" y="20"/>
                  </a:lnTo>
                  <a:lnTo>
                    <a:pt x="74" y="29"/>
                  </a:lnTo>
                  <a:lnTo>
                    <a:pt x="61" y="39"/>
                  </a:lnTo>
                  <a:lnTo>
                    <a:pt x="51" y="49"/>
                  </a:lnTo>
                  <a:lnTo>
                    <a:pt x="51" y="49"/>
                  </a:lnTo>
                  <a:lnTo>
                    <a:pt x="42" y="56"/>
                  </a:lnTo>
                  <a:lnTo>
                    <a:pt x="42" y="56"/>
                  </a:lnTo>
                  <a:lnTo>
                    <a:pt x="32" y="69"/>
                  </a:lnTo>
                  <a:lnTo>
                    <a:pt x="24" y="83"/>
                  </a:lnTo>
                  <a:lnTo>
                    <a:pt x="15" y="98"/>
                  </a:lnTo>
                  <a:lnTo>
                    <a:pt x="10" y="113"/>
                  </a:lnTo>
                  <a:lnTo>
                    <a:pt x="5" y="128"/>
                  </a:lnTo>
                  <a:lnTo>
                    <a:pt x="2" y="145"/>
                  </a:lnTo>
                  <a:lnTo>
                    <a:pt x="0" y="162"/>
                  </a:lnTo>
                  <a:lnTo>
                    <a:pt x="0" y="179"/>
                  </a:lnTo>
                  <a:lnTo>
                    <a:pt x="0" y="179"/>
                  </a:lnTo>
                  <a:lnTo>
                    <a:pt x="2" y="184"/>
                  </a:lnTo>
                  <a:lnTo>
                    <a:pt x="5" y="189"/>
                  </a:lnTo>
                  <a:lnTo>
                    <a:pt x="5" y="189"/>
                  </a:lnTo>
                  <a:lnTo>
                    <a:pt x="12" y="192"/>
                  </a:lnTo>
                  <a:lnTo>
                    <a:pt x="17" y="192"/>
                  </a:lnTo>
                  <a:lnTo>
                    <a:pt x="59" y="189"/>
                  </a:lnTo>
                  <a:lnTo>
                    <a:pt x="59" y="189"/>
                  </a:lnTo>
                  <a:lnTo>
                    <a:pt x="64" y="189"/>
                  </a:lnTo>
                  <a:lnTo>
                    <a:pt x="69" y="185"/>
                  </a:lnTo>
                  <a:lnTo>
                    <a:pt x="69" y="185"/>
                  </a:lnTo>
                  <a:lnTo>
                    <a:pt x="72" y="179"/>
                  </a:lnTo>
                  <a:lnTo>
                    <a:pt x="72" y="172"/>
                  </a:lnTo>
                  <a:lnTo>
                    <a:pt x="72" y="172"/>
                  </a:lnTo>
                  <a:lnTo>
                    <a:pt x="74" y="153"/>
                  </a:lnTo>
                  <a:lnTo>
                    <a:pt x="79" y="136"/>
                  </a:lnTo>
                  <a:lnTo>
                    <a:pt x="86" y="120"/>
                  </a:lnTo>
                  <a:lnTo>
                    <a:pt x="98" y="104"/>
                  </a:lnTo>
                  <a:lnTo>
                    <a:pt x="98" y="104"/>
                  </a:lnTo>
                  <a:lnTo>
                    <a:pt x="101" y="101"/>
                  </a:lnTo>
                  <a:lnTo>
                    <a:pt x="101" y="101"/>
                  </a:lnTo>
                  <a:lnTo>
                    <a:pt x="115" y="89"/>
                  </a:lnTo>
                  <a:lnTo>
                    <a:pt x="130" y="81"/>
                  </a:lnTo>
                  <a:lnTo>
                    <a:pt x="147" y="74"/>
                  </a:lnTo>
                  <a:lnTo>
                    <a:pt x="165" y="72"/>
                  </a:lnTo>
                  <a:lnTo>
                    <a:pt x="165" y="72"/>
                  </a:lnTo>
                  <a:lnTo>
                    <a:pt x="170" y="71"/>
                  </a:lnTo>
                  <a:lnTo>
                    <a:pt x="175" y="67"/>
                  </a:lnTo>
                  <a:lnTo>
                    <a:pt x="175" y="67"/>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lIns="182741" tIns="91369" rIns="182741" bIns="91369" rtlCol="0" anchor="ctr"/>
            <a:lstStyle/>
            <a:p>
              <a:pPr algn="ctr" defTabSz="1218712" fontAlgn="ctr">
                <a:spcBef>
                  <a:spcPct val="0"/>
                </a:spcBef>
                <a:spcAft>
                  <a:spcPct val="0"/>
                </a:spcAft>
                <a:buClr>
                  <a:srgbClr val="CC9900"/>
                </a:buClr>
              </a:pPr>
              <a:endParaRPr lang="en-US" altLang="zh-CN" sz="10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58" name="Freeform 71"/>
            <p:cNvSpPr>
              <a:spLocks noEditPoints="1"/>
            </p:cNvSpPr>
            <p:nvPr/>
          </p:nvSpPr>
          <p:spPr bwMode="gray">
            <a:xfrm>
              <a:off x="12517438" y="3265488"/>
              <a:ext cx="746125" cy="1122363"/>
            </a:xfrm>
            <a:custGeom>
              <a:avLst/>
              <a:gdLst/>
              <a:ahLst/>
              <a:cxnLst>
                <a:cxn ang="0">
                  <a:pos x="877" y="1278"/>
                </a:cxn>
                <a:cxn ang="0">
                  <a:pos x="862" y="1272"/>
                </a:cxn>
                <a:cxn ang="0">
                  <a:pos x="711" y="145"/>
                </a:cxn>
                <a:cxn ang="0">
                  <a:pos x="711" y="5"/>
                </a:cxn>
                <a:cxn ang="0">
                  <a:pos x="700" y="0"/>
                </a:cxn>
                <a:cxn ang="0">
                  <a:pos x="372" y="55"/>
                </a:cxn>
                <a:cxn ang="0">
                  <a:pos x="366" y="69"/>
                </a:cxn>
                <a:cxn ang="0">
                  <a:pos x="180" y="1272"/>
                </a:cxn>
                <a:cxn ang="0">
                  <a:pos x="72" y="1272"/>
                </a:cxn>
                <a:cxn ang="0">
                  <a:pos x="59" y="1282"/>
                </a:cxn>
                <a:cxn ang="0">
                  <a:pos x="0" y="1407"/>
                </a:cxn>
                <a:cxn ang="0">
                  <a:pos x="6" y="1413"/>
                </a:cxn>
                <a:cxn ang="0">
                  <a:pos x="936" y="1413"/>
                </a:cxn>
                <a:cxn ang="0">
                  <a:pos x="939" y="1403"/>
                </a:cxn>
                <a:cxn ang="0">
                  <a:pos x="570" y="673"/>
                </a:cxn>
                <a:cxn ang="0">
                  <a:pos x="561" y="669"/>
                </a:cxn>
                <a:cxn ang="0">
                  <a:pos x="558" y="553"/>
                </a:cxn>
                <a:cxn ang="0">
                  <a:pos x="561" y="545"/>
                </a:cxn>
                <a:cxn ang="0">
                  <a:pos x="679" y="541"/>
                </a:cxn>
                <a:cxn ang="0">
                  <a:pos x="688" y="545"/>
                </a:cxn>
                <a:cxn ang="0">
                  <a:pos x="691" y="661"/>
                </a:cxn>
                <a:cxn ang="0">
                  <a:pos x="688" y="669"/>
                </a:cxn>
                <a:cxn ang="0">
                  <a:pos x="679" y="673"/>
                </a:cxn>
                <a:cxn ang="0">
                  <a:pos x="691" y="1186"/>
                </a:cxn>
                <a:cxn ang="0">
                  <a:pos x="685" y="1196"/>
                </a:cxn>
                <a:cxn ang="0">
                  <a:pos x="570" y="1197"/>
                </a:cxn>
                <a:cxn ang="0">
                  <a:pos x="558" y="1191"/>
                </a:cxn>
                <a:cxn ang="0">
                  <a:pos x="558" y="1078"/>
                </a:cxn>
                <a:cxn ang="0">
                  <a:pos x="565" y="1068"/>
                </a:cxn>
                <a:cxn ang="0">
                  <a:pos x="679" y="1066"/>
                </a:cxn>
                <a:cxn ang="0">
                  <a:pos x="691" y="1074"/>
                </a:cxn>
                <a:cxn ang="0">
                  <a:pos x="438" y="862"/>
                </a:cxn>
                <a:cxn ang="0">
                  <a:pos x="437" y="973"/>
                </a:cxn>
                <a:cxn ang="0">
                  <a:pos x="426" y="980"/>
                </a:cxn>
                <a:cxn ang="0">
                  <a:pos x="312" y="980"/>
                </a:cxn>
                <a:cxn ang="0">
                  <a:pos x="303" y="968"/>
                </a:cxn>
                <a:cxn ang="0">
                  <a:pos x="305" y="857"/>
                </a:cxn>
                <a:cxn ang="0">
                  <a:pos x="315" y="850"/>
                </a:cxn>
                <a:cxn ang="0">
                  <a:pos x="431" y="850"/>
                </a:cxn>
                <a:cxn ang="0">
                  <a:pos x="438" y="862"/>
                </a:cxn>
                <a:cxn ang="0">
                  <a:pos x="278" y="344"/>
                </a:cxn>
                <a:cxn ang="0">
                  <a:pos x="286" y="332"/>
                </a:cxn>
                <a:cxn ang="0">
                  <a:pos x="401" y="330"/>
                </a:cxn>
                <a:cxn ang="0">
                  <a:pos x="413" y="339"/>
                </a:cxn>
                <a:cxn ang="0">
                  <a:pos x="413" y="450"/>
                </a:cxn>
                <a:cxn ang="0">
                  <a:pos x="406" y="462"/>
                </a:cxn>
                <a:cxn ang="0">
                  <a:pos x="291" y="462"/>
                </a:cxn>
                <a:cxn ang="0">
                  <a:pos x="280" y="455"/>
                </a:cxn>
              </a:cxnLst>
              <a:rect l="0" t="0" r="r" b="b"/>
              <a:pathLst>
                <a:path w="939" h="1413">
                  <a:moveTo>
                    <a:pt x="880" y="1282"/>
                  </a:moveTo>
                  <a:lnTo>
                    <a:pt x="880" y="1282"/>
                  </a:lnTo>
                  <a:lnTo>
                    <a:pt x="877" y="1278"/>
                  </a:lnTo>
                  <a:lnTo>
                    <a:pt x="872" y="1275"/>
                  </a:lnTo>
                  <a:lnTo>
                    <a:pt x="867" y="1272"/>
                  </a:lnTo>
                  <a:lnTo>
                    <a:pt x="862" y="1272"/>
                  </a:lnTo>
                  <a:lnTo>
                    <a:pt x="784" y="1272"/>
                  </a:lnTo>
                  <a:lnTo>
                    <a:pt x="784" y="145"/>
                  </a:lnTo>
                  <a:lnTo>
                    <a:pt x="711" y="145"/>
                  </a:lnTo>
                  <a:lnTo>
                    <a:pt x="711" y="10"/>
                  </a:lnTo>
                  <a:lnTo>
                    <a:pt x="711" y="10"/>
                  </a:lnTo>
                  <a:lnTo>
                    <a:pt x="711" y="5"/>
                  </a:lnTo>
                  <a:lnTo>
                    <a:pt x="708" y="1"/>
                  </a:lnTo>
                  <a:lnTo>
                    <a:pt x="705" y="0"/>
                  </a:lnTo>
                  <a:lnTo>
                    <a:pt x="700" y="0"/>
                  </a:lnTo>
                  <a:lnTo>
                    <a:pt x="378" y="54"/>
                  </a:lnTo>
                  <a:lnTo>
                    <a:pt x="378" y="54"/>
                  </a:lnTo>
                  <a:lnTo>
                    <a:pt x="372" y="55"/>
                  </a:lnTo>
                  <a:lnTo>
                    <a:pt x="369" y="59"/>
                  </a:lnTo>
                  <a:lnTo>
                    <a:pt x="366" y="64"/>
                  </a:lnTo>
                  <a:lnTo>
                    <a:pt x="366" y="69"/>
                  </a:lnTo>
                  <a:lnTo>
                    <a:pt x="366" y="145"/>
                  </a:lnTo>
                  <a:lnTo>
                    <a:pt x="180" y="145"/>
                  </a:lnTo>
                  <a:lnTo>
                    <a:pt x="180" y="1272"/>
                  </a:lnTo>
                  <a:lnTo>
                    <a:pt x="77" y="1272"/>
                  </a:lnTo>
                  <a:lnTo>
                    <a:pt x="77" y="1272"/>
                  </a:lnTo>
                  <a:lnTo>
                    <a:pt x="72" y="1272"/>
                  </a:lnTo>
                  <a:lnTo>
                    <a:pt x="67" y="1275"/>
                  </a:lnTo>
                  <a:lnTo>
                    <a:pt x="62" y="1278"/>
                  </a:lnTo>
                  <a:lnTo>
                    <a:pt x="59" y="1282"/>
                  </a:lnTo>
                  <a:lnTo>
                    <a:pt x="0" y="1403"/>
                  </a:lnTo>
                  <a:lnTo>
                    <a:pt x="0" y="1403"/>
                  </a:lnTo>
                  <a:lnTo>
                    <a:pt x="0" y="1407"/>
                  </a:lnTo>
                  <a:lnTo>
                    <a:pt x="0" y="1410"/>
                  </a:lnTo>
                  <a:lnTo>
                    <a:pt x="3" y="1413"/>
                  </a:lnTo>
                  <a:lnTo>
                    <a:pt x="6" y="1413"/>
                  </a:lnTo>
                  <a:lnTo>
                    <a:pt x="932" y="1413"/>
                  </a:lnTo>
                  <a:lnTo>
                    <a:pt x="932" y="1413"/>
                  </a:lnTo>
                  <a:lnTo>
                    <a:pt x="936" y="1413"/>
                  </a:lnTo>
                  <a:lnTo>
                    <a:pt x="939" y="1410"/>
                  </a:lnTo>
                  <a:lnTo>
                    <a:pt x="939" y="1407"/>
                  </a:lnTo>
                  <a:lnTo>
                    <a:pt x="939" y="1403"/>
                  </a:lnTo>
                  <a:lnTo>
                    <a:pt x="880" y="1282"/>
                  </a:lnTo>
                  <a:close/>
                  <a:moveTo>
                    <a:pt x="679" y="673"/>
                  </a:moveTo>
                  <a:lnTo>
                    <a:pt x="570" y="673"/>
                  </a:lnTo>
                  <a:lnTo>
                    <a:pt x="570" y="673"/>
                  </a:lnTo>
                  <a:lnTo>
                    <a:pt x="565" y="671"/>
                  </a:lnTo>
                  <a:lnTo>
                    <a:pt x="561" y="669"/>
                  </a:lnTo>
                  <a:lnTo>
                    <a:pt x="558" y="666"/>
                  </a:lnTo>
                  <a:lnTo>
                    <a:pt x="558" y="661"/>
                  </a:lnTo>
                  <a:lnTo>
                    <a:pt x="558" y="553"/>
                  </a:lnTo>
                  <a:lnTo>
                    <a:pt x="558" y="553"/>
                  </a:lnTo>
                  <a:lnTo>
                    <a:pt x="558" y="550"/>
                  </a:lnTo>
                  <a:lnTo>
                    <a:pt x="561" y="545"/>
                  </a:lnTo>
                  <a:lnTo>
                    <a:pt x="565" y="543"/>
                  </a:lnTo>
                  <a:lnTo>
                    <a:pt x="570" y="541"/>
                  </a:lnTo>
                  <a:lnTo>
                    <a:pt x="679" y="541"/>
                  </a:lnTo>
                  <a:lnTo>
                    <a:pt x="679" y="541"/>
                  </a:lnTo>
                  <a:lnTo>
                    <a:pt x="685" y="543"/>
                  </a:lnTo>
                  <a:lnTo>
                    <a:pt x="688" y="545"/>
                  </a:lnTo>
                  <a:lnTo>
                    <a:pt x="691" y="550"/>
                  </a:lnTo>
                  <a:lnTo>
                    <a:pt x="691" y="553"/>
                  </a:lnTo>
                  <a:lnTo>
                    <a:pt x="691" y="661"/>
                  </a:lnTo>
                  <a:lnTo>
                    <a:pt x="691" y="661"/>
                  </a:lnTo>
                  <a:lnTo>
                    <a:pt x="691" y="666"/>
                  </a:lnTo>
                  <a:lnTo>
                    <a:pt x="688" y="669"/>
                  </a:lnTo>
                  <a:lnTo>
                    <a:pt x="685" y="671"/>
                  </a:lnTo>
                  <a:lnTo>
                    <a:pt x="679" y="673"/>
                  </a:lnTo>
                  <a:lnTo>
                    <a:pt x="679" y="673"/>
                  </a:lnTo>
                  <a:close/>
                  <a:moveTo>
                    <a:pt x="691" y="1078"/>
                  </a:moveTo>
                  <a:lnTo>
                    <a:pt x="691" y="1186"/>
                  </a:lnTo>
                  <a:lnTo>
                    <a:pt x="691" y="1186"/>
                  </a:lnTo>
                  <a:lnTo>
                    <a:pt x="691" y="1191"/>
                  </a:lnTo>
                  <a:lnTo>
                    <a:pt x="688" y="1194"/>
                  </a:lnTo>
                  <a:lnTo>
                    <a:pt x="685" y="1196"/>
                  </a:lnTo>
                  <a:lnTo>
                    <a:pt x="679" y="1197"/>
                  </a:lnTo>
                  <a:lnTo>
                    <a:pt x="570" y="1197"/>
                  </a:lnTo>
                  <a:lnTo>
                    <a:pt x="570" y="1197"/>
                  </a:lnTo>
                  <a:lnTo>
                    <a:pt x="565" y="1196"/>
                  </a:lnTo>
                  <a:lnTo>
                    <a:pt x="561" y="1194"/>
                  </a:lnTo>
                  <a:lnTo>
                    <a:pt x="558" y="1191"/>
                  </a:lnTo>
                  <a:lnTo>
                    <a:pt x="558" y="1186"/>
                  </a:lnTo>
                  <a:lnTo>
                    <a:pt x="558" y="1078"/>
                  </a:lnTo>
                  <a:lnTo>
                    <a:pt x="558" y="1078"/>
                  </a:lnTo>
                  <a:lnTo>
                    <a:pt x="558" y="1074"/>
                  </a:lnTo>
                  <a:lnTo>
                    <a:pt x="561" y="1069"/>
                  </a:lnTo>
                  <a:lnTo>
                    <a:pt x="565" y="1068"/>
                  </a:lnTo>
                  <a:lnTo>
                    <a:pt x="570" y="1066"/>
                  </a:lnTo>
                  <a:lnTo>
                    <a:pt x="679" y="1066"/>
                  </a:lnTo>
                  <a:lnTo>
                    <a:pt x="679" y="1066"/>
                  </a:lnTo>
                  <a:lnTo>
                    <a:pt x="685" y="1068"/>
                  </a:lnTo>
                  <a:lnTo>
                    <a:pt x="688" y="1069"/>
                  </a:lnTo>
                  <a:lnTo>
                    <a:pt x="691" y="1074"/>
                  </a:lnTo>
                  <a:lnTo>
                    <a:pt x="691" y="1078"/>
                  </a:lnTo>
                  <a:lnTo>
                    <a:pt x="691" y="1078"/>
                  </a:lnTo>
                  <a:close/>
                  <a:moveTo>
                    <a:pt x="438" y="862"/>
                  </a:moveTo>
                  <a:lnTo>
                    <a:pt x="438" y="968"/>
                  </a:lnTo>
                  <a:lnTo>
                    <a:pt x="438" y="968"/>
                  </a:lnTo>
                  <a:lnTo>
                    <a:pt x="437" y="973"/>
                  </a:lnTo>
                  <a:lnTo>
                    <a:pt x="435" y="976"/>
                  </a:lnTo>
                  <a:lnTo>
                    <a:pt x="431" y="980"/>
                  </a:lnTo>
                  <a:lnTo>
                    <a:pt x="426" y="980"/>
                  </a:lnTo>
                  <a:lnTo>
                    <a:pt x="315" y="980"/>
                  </a:lnTo>
                  <a:lnTo>
                    <a:pt x="315" y="980"/>
                  </a:lnTo>
                  <a:lnTo>
                    <a:pt x="312" y="980"/>
                  </a:lnTo>
                  <a:lnTo>
                    <a:pt x="307" y="976"/>
                  </a:lnTo>
                  <a:lnTo>
                    <a:pt x="305" y="973"/>
                  </a:lnTo>
                  <a:lnTo>
                    <a:pt x="303" y="968"/>
                  </a:lnTo>
                  <a:lnTo>
                    <a:pt x="303" y="862"/>
                  </a:lnTo>
                  <a:lnTo>
                    <a:pt x="303" y="862"/>
                  </a:lnTo>
                  <a:lnTo>
                    <a:pt x="305" y="857"/>
                  </a:lnTo>
                  <a:lnTo>
                    <a:pt x="307" y="853"/>
                  </a:lnTo>
                  <a:lnTo>
                    <a:pt x="312" y="850"/>
                  </a:lnTo>
                  <a:lnTo>
                    <a:pt x="315" y="850"/>
                  </a:lnTo>
                  <a:lnTo>
                    <a:pt x="426" y="850"/>
                  </a:lnTo>
                  <a:lnTo>
                    <a:pt x="426" y="850"/>
                  </a:lnTo>
                  <a:lnTo>
                    <a:pt x="431" y="850"/>
                  </a:lnTo>
                  <a:lnTo>
                    <a:pt x="435" y="853"/>
                  </a:lnTo>
                  <a:lnTo>
                    <a:pt x="437" y="857"/>
                  </a:lnTo>
                  <a:lnTo>
                    <a:pt x="438" y="862"/>
                  </a:lnTo>
                  <a:lnTo>
                    <a:pt x="438" y="862"/>
                  </a:lnTo>
                  <a:close/>
                  <a:moveTo>
                    <a:pt x="278" y="344"/>
                  </a:moveTo>
                  <a:lnTo>
                    <a:pt x="278" y="344"/>
                  </a:lnTo>
                  <a:lnTo>
                    <a:pt x="280" y="339"/>
                  </a:lnTo>
                  <a:lnTo>
                    <a:pt x="283" y="335"/>
                  </a:lnTo>
                  <a:lnTo>
                    <a:pt x="286" y="332"/>
                  </a:lnTo>
                  <a:lnTo>
                    <a:pt x="291" y="330"/>
                  </a:lnTo>
                  <a:lnTo>
                    <a:pt x="401" y="330"/>
                  </a:lnTo>
                  <a:lnTo>
                    <a:pt x="401" y="330"/>
                  </a:lnTo>
                  <a:lnTo>
                    <a:pt x="406" y="332"/>
                  </a:lnTo>
                  <a:lnTo>
                    <a:pt x="410" y="335"/>
                  </a:lnTo>
                  <a:lnTo>
                    <a:pt x="413" y="339"/>
                  </a:lnTo>
                  <a:lnTo>
                    <a:pt x="413" y="344"/>
                  </a:lnTo>
                  <a:lnTo>
                    <a:pt x="413" y="450"/>
                  </a:lnTo>
                  <a:lnTo>
                    <a:pt x="413" y="450"/>
                  </a:lnTo>
                  <a:lnTo>
                    <a:pt x="413" y="455"/>
                  </a:lnTo>
                  <a:lnTo>
                    <a:pt x="410" y="459"/>
                  </a:lnTo>
                  <a:lnTo>
                    <a:pt x="406" y="462"/>
                  </a:lnTo>
                  <a:lnTo>
                    <a:pt x="401" y="462"/>
                  </a:lnTo>
                  <a:lnTo>
                    <a:pt x="291" y="462"/>
                  </a:lnTo>
                  <a:lnTo>
                    <a:pt x="291" y="462"/>
                  </a:lnTo>
                  <a:lnTo>
                    <a:pt x="286" y="462"/>
                  </a:lnTo>
                  <a:lnTo>
                    <a:pt x="283" y="459"/>
                  </a:lnTo>
                  <a:lnTo>
                    <a:pt x="280" y="455"/>
                  </a:lnTo>
                  <a:lnTo>
                    <a:pt x="278" y="450"/>
                  </a:lnTo>
                  <a:lnTo>
                    <a:pt x="278" y="344"/>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lIns="182741" tIns="91369" rIns="182741" bIns="91369" rtlCol="0" anchor="ctr"/>
            <a:lstStyle/>
            <a:p>
              <a:pPr algn="ctr" defTabSz="1218712" fontAlgn="ctr">
                <a:spcBef>
                  <a:spcPct val="0"/>
                </a:spcBef>
                <a:spcAft>
                  <a:spcPct val="0"/>
                </a:spcAft>
                <a:buClr>
                  <a:srgbClr val="CC9900"/>
                </a:buClr>
              </a:pPr>
              <a:endParaRPr lang="en-US" altLang="zh-CN" sz="10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pic>
        <p:nvPicPr>
          <p:cNvPr id="618" name="Picture 74" descr="C:\Users\Administrator\Desktop\云.png"/>
          <p:cNvPicPr>
            <a:picLocks noChangeAspect="1" noChangeArrowheads="1"/>
          </p:cNvPicPr>
          <p:nvPr/>
        </p:nvPicPr>
        <p:blipFill>
          <a:blip r:embed="rId5"/>
          <a:srcRect l="9005" t="14693" r="12624" b="20100"/>
          <a:stretch>
            <a:fillRect/>
          </a:stretch>
        </p:blipFill>
        <p:spPr bwMode="gray">
          <a:xfrm>
            <a:off x="3881535" y="2113794"/>
            <a:ext cx="4012163" cy="1987420"/>
          </a:xfrm>
          <a:prstGeom prst="rect">
            <a:avLst/>
          </a:prstGeom>
          <a:noFill/>
        </p:spPr>
      </p:pic>
      <p:sp>
        <p:nvSpPr>
          <p:cNvPr id="619" name="1578803189"/>
          <p:cNvSpPr/>
          <p:nvPr/>
        </p:nvSpPr>
        <p:spPr bwMode="gray">
          <a:xfrm>
            <a:off x="5227061" y="2841402"/>
            <a:ext cx="971677" cy="201572"/>
          </a:xfrm>
          <a:prstGeom prst="roundRect">
            <a:avLst/>
          </a:prstGeo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algn="ctr" defTabSz="205307" fontAlgn="ctr">
              <a:spcBef>
                <a:spcPct val="0"/>
              </a:spcBef>
              <a:spcAft>
                <a:spcPct val="0"/>
              </a:spcAft>
              <a:buClr>
                <a:srgbClr val="CC9900"/>
              </a:buClr>
            </a:pPr>
            <a:r>
              <a:rPr lang="en-US" sz="1200" dirty="0">
                <a:solidFill>
                  <a:prstClr val="white"/>
                </a:solidFill>
                <a:latin typeface="Huawei Sans" panose="020C0503030203020204" pitchFamily="34" charset="0"/>
              </a:rPr>
              <a:t>Subscription</a:t>
            </a:r>
            <a:endParaRPr lang="en-US" altLang="zh-CN" sz="1200"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grpSp>
        <p:nvGrpSpPr>
          <p:cNvPr id="620" name="组合 120"/>
          <p:cNvGrpSpPr/>
          <p:nvPr/>
        </p:nvGrpSpPr>
        <p:grpSpPr bwMode="gray">
          <a:xfrm>
            <a:off x="6050343" y="3014335"/>
            <a:ext cx="1039780" cy="355918"/>
            <a:chOff x="6104839" y="4156253"/>
            <a:chExt cx="825050" cy="291168"/>
          </a:xfrm>
        </p:grpSpPr>
        <p:pic>
          <p:nvPicPr>
            <p:cNvPr id="649" name="pasted-image.pdf"/>
            <p:cNvPicPr>
              <a:picLocks noChangeAspect="1" noChangeArrowheads="1"/>
            </p:cNvPicPr>
            <p:nvPr/>
          </p:nvPicPr>
          <p:blipFill>
            <a:blip r:embed="rId6">
              <a:duotone>
                <a:schemeClr val="bg2">
                  <a:shade val="45000"/>
                  <a:satMod val="135000"/>
                </a:schemeClr>
                <a:prstClr val="white"/>
              </a:duotone>
              <a:lum bright="40000"/>
              <a:extLst>
                <a:ext uri="{28A0092B-C50C-407E-A947-70E740481C1C}">
                  <a14:useLocalDpi xmlns:a14="http://schemas.microsoft.com/office/drawing/2010/main"/>
                </a:ext>
              </a:extLst>
            </a:blip>
            <a:stretch>
              <a:fillRect/>
            </a:stretch>
          </p:blipFill>
          <p:spPr bwMode="gray">
            <a:xfrm rot="1128874">
              <a:off x="6403414" y="4156253"/>
              <a:ext cx="201437" cy="182457"/>
            </a:xfrm>
            <a:prstGeom prst="rect">
              <a:avLst/>
            </a:prstGeom>
            <a:noFill/>
            <a:ln w="3175">
              <a:noFill/>
              <a:miter lim="400000"/>
            </a:ln>
          </p:spPr>
        </p:pic>
        <p:pic>
          <p:nvPicPr>
            <p:cNvPr id="650" name="243512752"/>
            <p:cNvPicPr>
              <a:picLocks noChangeAspect="1" noChangeArrowheads="1"/>
            </p:cNvPicPr>
            <p:nvPr/>
          </p:nvPicPr>
          <p:blipFill>
            <a:blip r:embed="rId7">
              <a:duotone>
                <a:schemeClr val="bg2">
                  <a:shade val="45000"/>
                  <a:satMod val="135000"/>
                </a:schemeClr>
                <a:prstClr val="white"/>
              </a:duotone>
              <a:lum bright="40000"/>
              <a:extLst>
                <a:ext uri="{28A0092B-C50C-407E-A947-70E740481C1C}">
                  <a14:useLocalDpi xmlns:a14="http://schemas.microsoft.com/office/drawing/2010/main"/>
                </a:ext>
              </a:extLst>
            </a:blip>
            <a:stretch>
              <a:fillRect/>
            </a:stretch>
          </p:blipFill>
          <p:spPr bwMode="gray">
            <a:xfrm rot="1128874">
              <a:off x="6263974" y="4264965"/>
              <a:ext cx="201438" cy="182456"/>
            </a:xfrm>
            <a:prstGeom prst="rect">
              <a:avLst/>
            </a:prstGeom>
            <a:noFill/>
            <a:ln w="3175">
              <a:noFill/>
              <a:miter lim="400000"/>
            </a:ln>
          </p:spPr>
        </p:pic>
        <p:pic>
          <p:nvPicPr>
            <p:cNvPr id="651" name="686914736"/>
            <p:cNvPicPr>
              <a:picLocks noChangeAspect="1" noChangeArrowheads="1"/>
            </p:cNvPicPr>
            <p:nvPr/>
          </p:nvPicPr>
          <p:blipFill>
            <a:blip r:embed="rId8">
              <a:duotone>
                <a:schemeClr val="bg2">
                  <a:shade val="45000"/>
                  <a:satMod val="135000"/>
                </a:schemeClr>
                <a:prstClr val="white"/>
              </a:duotone>
              <a:lum bright="40000"/>
              <a:extLst>
                <a:ext uri="{28A0092B-C50C-407E-A947-70E740481C1C}">
                  <a14:useLocalDpi xmlns:a14="http://schemas.microsoft.com/office/drawing/2010/main"/>
                </a:ext>
              </a:extLst>
            </a:blip>
            <a:stretch>
              <a:fillRect/>
            </a:stretch>
          </p:blipFill>
          <p:spPr bwMode="gray">
            <a:xfrm rot="1128874">
              <a:off x="6104839" y="4173987"/>
              <a:ext cx="201438" cy="182456"/>
            </a:xfrm>
            <a:prstGeom prst="rect">
              <a:avLst/>
            </a:prstGeom>
            <a:noFill/>
            <a:ln w="3175">
              <a:noFill/>
              <a:miter lim="400000"/>
            </a:ln>
          </p:spPr>
        </p:pic>
        <p:pic>
          <p:nvPicPr>
            <p:cNvPr id="652" name="1502673500"/>
            <p:cNvPicPr>
              <a:picLocks noChangeAspect="1" noChangeArrowheads="1"/>
            </p:cNvPicPr>
            <p:nvPr/>
          </p:nvPicPr>
          <p:blipFill>
            <a:blip r:embed="rId9">
              <a:duotone>
                <a:schemeClr val="bg2">
                  <a:shade val="45000"/>
                  <a:satMod val="135000"/>
                </a:schemeClr>
                <a:prstClr val="white"/>
              </a:duotone>
              <a:lum bright="40000"/>
              <a:extLst>
                <a:ext uri="{28A0092B-C50C-407E-A947-70E740481C1C}">
                  <a14:useLocalDpi xmlns:a14="http://schemas.microsoft.com/office/drawing/2010/main"/>
                </a:ext>
              </a:extLst>
            </a:blip>
            <a:stretch>
              <a:fillRect/>
            </a:stretch>
          </p:blipFill>
          <p:spPr bwMode="gray">
            <a:xfrm rot="1128874">
              <a:off x="6559409" y="4239215"/>
              <a:ext cx="201437" cy="182457"/>
            </a:xfrm>
            <a:prstGeom prst="rect">
              <a:avLst/>
            </a:prstGeom>
            <a:noFill/>
            <a:ln w="3175">
              <a:noFill/>
              <a:miter lim="400000"/>
            </a:ln>
          </p:spPr>
        </p:pic>
        <p:pic>
          <p:nvPicPr>
            <p:cNvPr id="653" name="812541537"/>
            <p:cNvPicPr>
              <a:picLocks noChangeAspect="1" noChangeArrowheads="1"/>
            </p:cNvPicPr>
            <p:nvPr/>
          </p:nvPicPr>
          <p:blipFill>
            <a:blip r:embed="rId6">
              <a:duotone>
                <a:schemeClr val="bg2">
                  <a:shade val="45000"/>
                  <a:satMod val="135000"/>
                </a:schemeClr>
                <a:prstClr val="white"/>
              </a:duotone>
              <a:lum bright="40000"/>
              <a:extLst>
                <a:ext uri="{28A0092B-C50C-407E-A947-70E740481C1C}">
                  <a14:useLocalDpi xmlns:a14="http://schemas.microsoft.com/office/drawing/2010/main"/>
                </a:ext>
              </a:extLst>
            </a:blip>
            <a:stretch>
              <a:fillRect/>
            </a:stretch>
          </p:blipFill>
          <p:spPr bwMode="gray">
            <a:xfrm rot="1128874">
              <a:off x="6728452" y="4198188"/>
              <a:ext cx="201437" cy="182457"/>
            </a:xfrm>
            <a:prstGeom prst="rect">
              <a:avLst/>
            </a:prstGeom>
            <a:noFill/>
            <a:ln w="3175">
              <a:noFill/>
              <a:miter lim="400000"/>
            </a:ln>
          </p:spPr>
        </p:pic>
      </p:grpSp>
      <p:sp>
        <p:nvSpPr>
          <p:cNvPr id="621" name="1380110985"/>
          <p:cNvSpPr/>
          <p:nvPr/>
        </p:nvSpPr>
        <p:spPr bwMode="gray">
          <a:xfrm>
            <a:off x="5711530" y="3411122"/>
            <a:ext cx="957684" cy="181599"/>
          </a:xfrm>
          <a:prstGeom prst="roundRect">
            <a:avLst/>
          </a:prstGeo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36523" tIns="18263" rIns="36523" bIns="18263" numCol="1" rtlCol="0" anchor="ctr"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algn="ctr" defTabSz="205307" fontAlgn="ctr">
              <a:buClr>
                <a:srgbClr val="CC9900"/>
              </a:buClr>
            </a:pPr>
            <a:r>
              <a:rPr lang="en-US" sz="1200" dirty="0">
                <a:solidFill>
                  <a:prstClr val="white"/>
                </a:solidFill>
                <a:latin typeface="Huawei Sans" panose="020C0503030203020204" pitchFamily="34" charset="0"/>
              </a:rPr>
              <a:t>Deployment</a:t>
            </a:r>
            <a:endParaRPr lang="en-US" altLang="zh-CN" sz="1200"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622" name="1616442799"/>
          <p:cNvSpPr/>
          <p:nvPr/>
        </p:nvSpPr>
        <p:spPr bwMode="gray">
          <a:xfrm>
            <a:off x="6126600" y="2803206"/>
            <a:ext cx="522587" cy="138982"/>
          </a:xfrm>
          <a:prstGeom prst="roundRect">
            <a:avLst/>
          </a:prstGeo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36523" tIns="18263" rIns="36523" bIns="18263" numCol="1" rtlCol="0" anchor="ctr"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algn="ctr" defTabSz="205307" fontAlgn="ctr">
              <a:buClr>
                <a:srgbClr val="CC9900"/>
              </a:buClr>
            </a:pPr>
            <a:r>
              <a:rPr lang="en-US" sz="1200" dirty="0">
                <a:solidFill>
                  <a:prstClr val="white"/>
                </a:solidFill>
                <a:latin typeface="Huawei Sans" panose="020C0503030203020204" pitchFamily="34" charset="0"/>
              </a:rPr>
              <a:t>O&amp;M</a:t>
            </a:r>
            <a:endParaRPr lang="en-US" altLang="zh-CN" sz="1200"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623" name="581201994"/>
          <p:cNvSpPr/>
          <p:nvPr/>
        </p:nvSpPr>
        <p:spPr bwMode="gray">
          <a:xfrm>
            <a:off x="6614174" y="3382859"/>
            <a:ext cx="1010545" cy="238124"/>
          </a:xfrm>
          <a:prstGeom prst="roundRect">
            <a:avLst/>
          </a:prstGeo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36523" tIns="18263" rIns="36523" bIns="18263" numCol="1" rtlCol="0" anchor="ctr"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algn="ctr" defTabSz="205307" fontAlgn="ctr">
              <a:buClr>
                <a:srgbClr val="CC9900"/>
              </a:buClr>
            </a:pPr>
            <a:r>
              <a:rPr lang="en-US" sz="1200" dirty="0">
                <a:solidFill>
                  <a:prstClr val="white"/>
                </a:solidFill>
                <a:latin typeface="Huawei Sans" panose="020C0503030203020204" pitchFamily="34" charset="0"/>
              </a:rPr>
              <a:t>Adjustment</a:t>
            </a:r>
          </a:p>
        </p:txBody>
      </p:sp>
      <p:sp>
        <p:nvSpPr>
          <p:cNvPr id="624" name="1088253176"/>
          <p:cNvSpPr/>
          <p:nvPr/>
        </p:nvSpPr>
        <p:spPr bwMode="gray">
          <a:xfrm>
            <a:off x="6030685" y="2553714"/>
            <a:ext cx="1144505" cy="241746"/>
          </a:xfrm>
          <a:prstGeom prst="roundRect">
            <a:avLst/>
          </a:prstGeo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36523" tIns="18263" rIns="36523" bIns="18263" numCol="1" rtlCol="0" anchor="ctr"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006" algn="l" rtl="0" fontAlgn="base">
              <a:spcBef>
                <a:spcPct val="0"/>
              </a:spcBef>
              <a:spcAft>
                <a:spcPct val="0"/>
              </a:spcAft>
              <a:defRPr kern="1200">
                <a:solidFill>
                  <a:schemeClr val="tx1"/>
                </a:solidFill>
                <a:latin typeface="Arial" pitchFamily="34" charset="0"/>
                <a:ea typeface="宋体" pitchFamily="2" charset="-122"/>
                <a:cs typeface="+mn-cs"/>
              </a:defRPr>
            </a:lvl2pPr>
            <a:lvl3pPr marL="914011" algn="l" rtl="0" fontAlgn="base">
              <a:spcBef>
                <a:spcPct val="0"/>
              </a:spcBef>
              <a:spcAft>
                <a:spcPct val="0"/>
              </a:spcAft>
              <a:defRPr kern="1200">
                <a:solidFill>
                  <a:schemeClr val="tx1"/>
                </a:solidFill>
                <a:latin typeface="Arial" pitchFamily="34" charset="0"/>
                <a:ea typeface="宋体" pitchFamily="2" charset="-122"/>
                <a:cs typeface="+mn-cs"/>
              </a:defRPr>
            </a:lvl3pPr>
            <a:lvl4pPr marL="1371018" algn="l" rtl="0" fontAlgn="base">
              <a:spcBef>
                <a:spcPct val="0"/>
              </a:spcBef>
              <a:spcAft>
                <a:spcPct val="0"/>
              </a:spcAft>
              <a:defRPr kern="1200">
                <a:solidFill>
                  <a:schemeClr val="tx1"/>
                </a:solidFill>
                <a:latin typeface="Arial" pitchFamily="34" charset="0"/>
                <a:ea typeface="宋体" pitchFamily="2" charset="-122"/>
                <a:cs typeface="+mn-cs"/>
              </a:defRPr>
            </a:lvl4pPr>
            <a:lvl5pPr marL="1828023" algn="l" rtl="0" fontAlgn="base">
              <a:spcBef>
                <a:spcPct val="0"/>
              </a:spcBef>
              <a:spcAft>
                <a:spcPct val="0"/>
              </a:spcAft>
              <a:defRPr kern="1200">
                <a:solidFill>
                  <a:schemeClr val="tx1"/>
                </a:solidFill>
                <a:latin typeface="Arial" pitchFamily="34" charset="0"/>
                <a:ea typeface="宋体" pitchFamily="2" charset="-122"/>
                <a:cs typeface="+mn-cs"/>
              </a:defRPr>
            </a:lvl5pPr>
            <a:lvl6pPr marL="2285028" algn="l" defTabSz="914011" rtl="0" eaLnBrk="1" latinLnBrk="0" hangingPunct="1">
              <a:defRPr kern="1200">
                <a:solidFill>
                  <a:schemeClr val="tx1"/>
                </a:solidFill>
                <a:latin typeface="Arial" pitchFamily="34" charset="0"/>
                <a:ea typeface="宋体" pitchFamily="2" charset="-122"/>
                <a:cs typeface="+mn-cs"/>
              </a:defRPr>
            </a:lvl6pPr>
            <a:lvl7pPr marL="2742034" algn="l" defTabSz="914011" rtl="0" eaLnBrk="1" latinLnBrk="0" hangingPunct="1">
              <a:defRPr kern="1200">
                <a:solidFill>
                  <a:schemeClr val="tx1"/>
                </a:solidFill>
                <a:latin typeface="Arial" pitchFamily="34" charset="0"/>
                <a:ea typeface="宋体" pitchFamily="2" charset="-122"/>
                <a:cs typeface="+mn-cs"/>
              </a:defRPr>
            </a:lvl7pPr>
            <a:lvl8pPr marL="3199040" algn="l" defTabSz="914011" rtl="0" eaLnBrk="1" latinLnBrk="0" hangingPunct="1">
              <a:defRPr kern="1200">
                <a:solidFill>
                  <a:schemeClr val="tx1"/>
                </a:solidFill>
                <a:latin typeface="Arial" pitchFamily="34" charset="0"/>
                <a:ea typeface="宋体" pitchFamily="2" charset="-122"/>
                <a:cs typeface="+mn-cs"/>
              </a:defRPr>
            </a:lvl8pPr>
            <a:lvl9pPr marL="3656046" algn="l" defTabSz="914011" rtl="0" eaLnBrk="1" latinLnBrk="0" hangingPunct="1">
              <a:defRPr kern="1200">
                <a:solidFill>
                  <a:schemeClr val="tx1"/>
                </a:solidFill>
                <a:latin typeface="Arial" pitchFamily="34" charset="0"/>
                <a:ea typeface="宋体" pitchFamily="2" charset="-122"/>
                <a:cs typeface="+mn-cs"/>
              </a:defRPr>
            </a:lvl9pPr>
          </a:lstStyle>
          <a:p>
            <a:pPr algn="ctr" defTabSz="205307" fontAlgn="ctr">
              <a:buClr>
                <a:srgbClr val="CC9900"/>
              </a:buClr>
            </a:pPr>
            <a:r>
              <a:rPr lang="en-US" sz="1200" dirty="0">
                <a:solidFill>
                  <a:prstClr val="white"/>
                </a:solidFill>
                <a:latin typeface="Huawei Sans" panose="020C0503030203020204" pitchFamily="34" charset="0"/>
              </a:rPr>
              <a:t>Optimization</a:t>
            </a:r>
            <a:endParaRPr lang="en-US" altLang="zh-CN" sz="1200"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625" name="Freeform 57"/>
          <p:cNvSpPr>
            <a:spLocks noEditPoints="1"/>
          </p:cNvSpPr>
          <p:nvPr/>
        </p:nvSpPr>
        <p:spPr bwMode="gray">
          <a:xfrm>
            <a:off x="4435451" y="3622360"/>
            <a:ext cx="215028" cy="219321"/>
          </a:xfrm>
          <a:custGeom>
            <a:avLst/>
            <a:gdLst/>
            <a:ahLst/>
            <a:cxnLst>
              <a:cxn ang="0">
                <a:pos x="153" y="80"/>
              </a:cxn>
              <a:cxn ang="0">
                <a:pos x="137" y="70"/>
              </a:cxn>
              <a:cxn ang="0">
                <a:pos x="155" y="61"/>
              </a:cxn>
              <a:cxn ang="0">
                <a:pos x="146" y="38"/>
              </a:cxn>
              <a:cxn ang="0">
                <a:pos x="140" y="36"/>
              </a:cxn>
              <a:cxn ang="0">
                <a:pos x="121" y="38"/>
              </a:cxn>
              <a:cxn ang="0">
                <a:pos x="130" y="20"/>
              </a:cxn>
              <a:cxn ang="0">
                <a:pos x="110" y="6"/>
              </a:cxn>
              <a:cxn ang="0">
                <a:pos x="95" y="22"/>
              </a:cxn>
              <a:cxn ang="0">
                <a:pos x="87" y="4"/>
              </a:cxn>
              <a:cxn ang="0">
                <a:pos x="82" y="0"/>
              </a:cxn>
              <a:cxn ang="0">
                <a:pos x="57" y="7"/>
              </a:cxn>
              <a:cxn ang="0">
                <a:pos x="53" y="26"/>
              </a:cxn>
              <a:cxn ang="0">
                <a:pos x="36" y="13"/>
              </a:cxn>
              <a:cxn ang="0">
                <a:pos x="18" y="29"/>
              </a:cxn>
              <a:cxn ang="0">
                <a:pos x="30" y="45"/>
              </a:cxn>
              <a:cxn ang="0">
                <a:pos x="10" y="47"/>
              </a:cxn>
              <a:cxn ang="0">
                <a:pos x="5" y="50"/>
              </a:cxn>
              <a:cxn ang="0">
                <a:pos x="1" y="74"/>
              </a:cxn>
              <a:cxn ang="0">
                <a:pos x="20" y="80"/>
              </a:cxn>
              <a:cxn ang="0">
                <a:pos x="5" y="93"/>
              </a:cxn>
              <a:cxn ang="0">
                <a:pos x="11" y="118"/>
              </a:cxn>
              <a:cxn ang="0">
                <a:pos x="17" y="121"/>
              </a:cxn>
              <a:cxn ang="0">
                <a:pos x="37" y="119"/>
              </a:cxn>
              <a:cxn ang="0">
                <a:pos x="29" y="140"/>
              </a:cxn>
              <a:cxn ang="0">
                <a:pos x="51" y="151"/>
              </a:cxn>
              <a:cxn ang="0">
                <a:pos x="62" y="134"/>
              </a:cxn>
              <a:cxn ang="0">
                <a:pos x="70" y="153"/>
              </a:cxn>
              <a:cxn ang="0">
                <a:pos x="73" y="157"/>
              </a:cxn>
              <a:cxn ang="0">
                <a:pos x="96" y="155"/>
              </a:cxn>
              <a:cxn ang="0">
                <a:pos x="100" y="150"/>
              </a:cxn>
              <a:cxn ang="0">
                <a:pos x="104" y="131"/>
              </a:cxn>
              <a:cxn ang="0">
                <a:pos x="119" y="145"/>
              </a:cxn>
              <a:cxn ang="0">
                <a:pos x="138" y="130"/>
              </a:cxn>
              <a:cxn ang="0">
                <a:pos x="138" y="124"/>
              </a:cxn>
              <a:cxn ang="0">
                <a:pos x="130" y="106"/>
              </a:cxn>
              <a:cxn ang="0">
                <a:pos x="150" y="109"/>
              </a:cxn>
              <a:cxn ang="0">
                <a:pos x="157" y="86"/>
              </a:cxn>
              <a:cxn ang="0">
                <a:pos x="99" y="83"/>
              </a:cxn>
              <a:cxn ang="0">
                <a:pos x="58" y="74"/>
              </a:cxn>
              <a:cxn ang="0">
                <a:pos x="99" y="83"/>
              </a:cxn>
            </a:cxnLst>
            <a:rect l="0" t="0" r="r" b="b"/>
            <a:pathLst>
              <a:path w="157" h="157">
                <a:moveTo>
                  <a:pt x="156" y="82"/>
                </a:moveTo>
                <a:cubicBezTo>
                  <a:pt x="156" y="81"/>
                  <a:pt x="155" y="81"/>
                  <a:pt x="153" y="80"/>
                </a:cubicBezTo>
                <a:cubicBezTo>
                  <a:pt x="137" y="77"/>
                  <a:pt x="137" y="77"/>
                  <a:pt x="137" y="77"/>
                </a:cubicBezTo>
                <a:cubicBezTo>
                  <a:pt x="137" y="70"/>
                  <a:pt x="137" y="70"/>
                  <a:pt x="137" y="70"/>
                </a:cubicBezTo>
                <a:cubicBezTo>
                  <a:pt x="152" y="63"/>
                  <a:pt x="152" y="63"/>
                  <a:pt x="152" y="63"/>
                </a:cubicBezTo>
                <a:cubicBezTo>
                  <a:pt x="153" y="63"/>
                  <a:pt x="154" y="62"/>
                  <a:pt x="155" y="61"/>
                </a:cubicBezTo>
                <a:cubicBezTo>
                  <a:pt x="155" y="60"/>
                  <a:pt x="155" y="59"/>
                  <a:pt x="154" y="58"/>
                </a:cubicBezTo>
                <a:cubicBezTo>
                  <a:pt x="146" y="38"/>
                  <a:pt x="146" y="38"/>
                  <a:pt x="146" y="38"/>
                </a:cubicBezTo>
                <a:cubicBezTo>
                  <a:pt x="146" y="37"/>
                  <a:pt x="145" y="36"/>
                  <a:pt x="144" y="36"/>
                </a:cubicBezTo>
                <a:cubicBezTo>
                  <a:pt x="143" y="35"/>
                  <a:pt x="141" y="36"/>
                  <a:pt x="140" y="36"/>
                </a:cubicBezTo>
                <a:cubicBezTo>
                  <a:pt x="125" y="43"/>
                  <a:pt x="125" y="43"/>
                  <a:pt x="125" y="43"/>
                </a:cubicBezTo>
                <a:cubicBezTo>
                  <a:pt x="121" y="38"/>
                  <a:pt x="121" y="38"/>
                  <a:pt x="121" y="38"/>
                </a:cubicBezTo>
                <a:cubicBezTo>
                  <a:pt x="129" y="23"/>
                  <a:pt x="129" y="23"/>
                  <a:pt x="129" y="23"/>
                </a:cubicBezTo>
                <a:cubicBezTo>
                  <a:pt x="130" y="22"/>
                  <a:pt x="130" y="21"/>
                  <a:pt x="130" y="20"/>
                </a:cubicBezTo>
                <a:cubicBezTo>
                  <a:pt x="130" y="19"/>
                  <a:pt x="129" y="18"/>
                  <a:pt x="128" y="17"/>
                </a:cubicBezTo>
                <a:cubicBezTo>
                  <a:pt x="110" y="6"/>
                  <a:pt x="110" y="6"/>
                  <a:pt x="110" y="6"/>
                </a:cubicBezTo>
                <a:cubicBezTo>
                  <a:pt x="108" y="5"/>
                  <a:pt x="105" y="6"/>
                  <a:pt x="104" y="8"/>
                </a:cubicBezTo>
                <a:cubicBezTo>
                  <a:pt x="95" y="22"/>
                  <a:pt x="95" y="22"/>
                  <a:pt x="95" y="22"/>
                </a:cubicBezTo>
                <a:cubicBezTo>
                  <a:pt x="89" y="21"/>
                  <a:pt x="89" y="21"/>
                  <a:pt x="89" y="21"/>
                </a:cubicBezTo>
                <a:cubicBezTo>
                  <a:pt x="87" y="4"/>
                  <a:pt x="87" y="4"/>
                  <a:pt x="87" y="4"/>
                </a:cubicBezTo>
                <a:cubicBezTo>
                  <a:pt x="87" y="3"/>
                  <a:pt x="87" y="2"/>
                  <a:pt x="86" y="1"/>
                </a:cubicBezTo>
                <a:cubicBezTo>
                  <a:pt x="85" y="0"/>
                  <a:pt x="84" y="0"/>
                  <a:pt x="82" y="0"/>
                </a:cubicBezTo>
                <a:cubicBezTo>
                  <a:pt x="61" y="2"/>
                  <a:pt x="61" y="2"/>
                  <a:pt x="61" y="2"/>
                </a:cubicBezTo>
                <a:cubicBezTo>
                  <a:pt x="59" y="2"/>
                  <a:pt x="57" y="4"/>
                  <a:pt x="57" y="7"/>
                </a:cubicBezTo>
                <a:cubicBezTo>
                  <a:pt x="59" y="23"/>
                  <a:pt x="59" y="23"/>
                  <a:pt x="59" y="23"/>
                </a:cubicBezTo>
                <a:cubicBezTo>
                  <a:pt x="53" y="26"/>
                  <a:pt x="53" y="26"/>
                  <a:pt x="53" y="26"/>
                </a:cubicBezTo>
                <a:cubicBezTo>
                  <a:pt x="42" y="13"/>
                  <a:pt x="42" y="13"/>
                  <a:pt x="42" y="13"/>
                </a:cubicBezTo>
                <a:cubicBezTo>
                  <a:pt x="40" y="11"/>
                  <a:pt x="37" y="11"/>
                  <a:pt x="36" y="13"/>
                </a:cubicBezTo>
                <a:cubicBezTo>
                  <a:pt x="20" y="26"/>
                  <a:pt x="20" y="26"/>
                  <a:pt x="20" y="26"/>
                </a:cubicBezTo>
                <a:cubicBezTo>
                  <a:pt x="19" y="27"/>
                  <a:pt x="18" y="28"/>
                  <a:pt x="18" y="29"/>
                </a:cubicBezTo>
                <a:cubicBezTo>
                  <a:pt x="18" y="31"/>
                  <a:pt x="19" y="32"/>
                  <a:pt x="19" y="33"/>
                </a:cubicBezTo>
                <a:cubicBezTo>
                  <a:pt x="30" y="45"/>
                  <a:pt x="30" y="45"/>
                  <a:pt x="30" y="45"/>
                </a:cubicBezTo>
                <a:cubicBezTo>
                  <a:pt x="27" y="51"/>
                  <a:pt x="27" y="51"/>
                  <a:pt x="27" y="51"/>
                </a:cubicBezTo>
                <a:cubicBezTo>
                  <a:pt x="10" y="47"/>
                  <a:pt x="10" y="47"/>
                  <a:pt x="10" y="47"/>
                </a:cubicBezTo>
                <a:cubicBezTo>
                  <a:pt x="9" y="47"/>
                  <a:pt x="8" y="47"/>
                  <a:pt x="7" y="48"/>
                </a:cubicBezTo>
                <a:cubicBezTo>
                  <a:pt x="6" y="48"/>
                  <a:pt x="5" y="49"/>
                  <a:pt x="5" y="50"/>
                </a:cubicBezTo>
                <a:cubicBezTo>
                  <a:pt x="1" y="71"/>
                  <a:pt x="1" y="71"/>
                  <a:pt x="1" y="71"/>
                </a:cubicBezTo>
                <a:cubicBezTo>
                  <a:pt x="0" y="72"/>
                  <a:pt x="1" y="73"/>
                  <a:pt x="1" y="74"/>
                </a:cubicBezTo>
                <a:cubicBezTo>
                  <a:pt x="2" y="75"/>
                  <a:pt x="3" y="76"/>
                  <a:pt x="4" y="76"/>
                </a:cubicBezTo>
                <a:cubicBezTo>
                  <a:pt x="20" y="80"/>
                  <a:pt x="20" y="80"/>
                  <a:pt x="20" y="80"/>
                </a:cubicBezTo>
                <a:cubicBezTo>
                  <a:pt x="21" y="86"/>
                  <a:pt x="21" y="86"/>
                  <a:pt x="21" y="86"/>
                </a:cubicBezTo>
                <a:cubicBezTo>
                  <a:pt x="5" y="93"/>
                  <a:pt x="5" y="93"/>
                  <a:pt x="5" y="93"/>
                </a:cubicBezTo>
                <a:cubicBezTo>
                  <a:pt x="3" y="94"/>
                  <a:pt x="2" y="97"/>
                  <a:pt x="3" y="99"/>
                </a:cubicBezTo>
                <a:cubicBezTo>
                  <a:pt x="11" y="118"/>
                  <a:pt x="11" y="118"/>
                  <a:pt x="11" y="118"/>
                </a:cubicBezTo>
                <a:cubicBezTo>
                  <a:pt x="12" y="119"/>
                  <a:pt x="13" y="120"/>
                  <a:pt x="14" y="121"/>
                </a:cubicBezTo>
                <a:cubicBezTo>
                  <a:pt x="15" y="121"/>
                  <a:pt x="16" y="121"/>
                  <a:pt x="17" y="121"/>
                </a:cubicBezTo>
                <a:cubicBezTo>
                  <a:pt x="32" y="114"/>
                  <a:pt x="32" y="114"/>
                  <a:pt x="32" y="114"/>
                </a:cubicBezTo>
                <a:cubicBezTo>
                  <a:pt x="37" y="119"/>
                  <a:pt x="37" y="119"/>
                  <a:pt x="37" y="119"/>
                </a:cubicBezTo>
                <a:cubicBezTo>
                  <a:pt x="28" y="134"/>
                  <a:pt x="28" y="134"/>
                  <a:pt x="28" y="134"/>
                </a:cubicBezTo>
                <a:cubicBezTo>
                  <a:pt x="27" y="136"/>
                  <a:pt x="27" y="138"/>
                  <a:pt x="29" y="140"/>
                </a:cubicBezTo>
                <a:cubicBezTo>
                  <a:pt x="48" y="150"/>
                  <a:pt x="48" y="150"/>
                  <a:pt x="48" y="150"/>
                </a:cubicBezTo>
                <a:cubicBezTo>
                  <a:pt x="49" y="151"/>
                  <a:pt x="50" y="151"/>
                  <a:pt x="51" y="151"/>
                </a:cubicBezTo>
                <a:cubicBezTo>
                  <a:pt x="52" y="150"/>
                  <a:pt x="53" y="150"/>
                  <a:pt x="54" y="149"/>
                </a:cubicBezTo>
                <a:cubicBezTo>
                  <a:pt x="62" y="134"/>
                  <a:pt x="62" y="134"/>
                  <a:pt x="62" y="134"/>
                </a:cubicBezTo>
                <a:cubicBezTo>
                  <a:pt x="69" y="136"/>
                  <a:pt x="69" y="136"/>
                  <a:pt x="69" y="136"/>
                </a:cubicBezTo>
                <a:cubicBezTo>
                  <a:pt x="70" y="153"/>
                  <a:pt x="70" y="153"/>
                  <a:pt x="70" y="153"/>
                </a:cubicBezTo>
                <a:cubicBezTo>
                  <a:pt x="70" y="154"/>
                  <a:pt x="71" y="155"/>
                  <a:pt x="72" y="156"/>
                </a:cubicBezTo>
                <a:cubicBezTo>
                  <a:pt x="72" y="156"/>
                  <a:pt x="73" y="157"/>
                  <a:pt x="73" y="157"/>
                </a:cubicBezTo>
                <a:cubicBezTo>
                  <a:pt x="74" y="157"/>
                  <a:pt x="74" y="157"/>
                  <a:pt x="75" y="157"/>
                </a:cubicBezTo>
                <a:cubicBezTo>
                  <a:pt x="96" y="155"/>
                  <a:pt x="96" y="155"/>
                  <a:pt x="96" y="155"/>
                </a:cubicBezTo>
                <a:cubicBezTo>
                  <a:pt x="97" y="155"/>
                  <a:pt x="98" y="154"/>
                  <a:pt x="99" y="153"/>
                </a:cubicBezTo>
                <a:cubicBezTo>
                  <a:pt x="100" y="152"/>
                  <a:pt x="100" y="151"/>
                  <a:pt x="100" y="150"/>
                </a:cubicBezTo>
                <a:cubicBezTo>
                  <a:pt x="98" y="133"/>
                  <a:pt x="98" y="133"/>
                  <a:pt x="98" y="133"/>
                </a:cubicBezTo>
                <a:cubicBezTo>
                  <a:pt x="104" y="131"/>
                  <a:pt x="104" y="131"/>
                  <a:pt x="104" y="131"/>
                </a:cubicBezTo>
                <a:cubicBezTo>
                  <a:pt x="116" y="144"/>
                  <a:pt x="116" y="144"/>
                  <a:pt x="116" y="144"/>
                </a:cubicBezTo>
                <a:cubicBezTo>
                  <a:pt x="116" y="144"/>
                  <a:pt x="117" y="145"/>
                  <a:pt x="119" y="145"/>
                </a:cubicBezTo>
                <a:cubicBezTo>
                  <a:pt x="120" y="145"/>
                  <a:pt x="121" y="145"/>
                  <a:pt x="122" y="144"/>
                </a:cubicBezTo>
                <a:cubicBezTo>
                  <a:pt x="138" y="130"/>
                  <a:pt x="138" y="130"/>
                  <a:pt x="138" y="130"/>
                </a:cubicBezTo>
                <a:cubicBezTo>
                  <a:pt x="138" y="129"/>
                  <a:pt x="139" y="128"/>
                  <a:pt x="139" y="127"/>
                </a:cubicBezTo>
                <a:cubicBezTo>
                  <a:pt x="139" y="126"/>
                  <a:pt x="139" y="125"/>
                  <a:pt x="138" y="124"/>
                </a:cubicBezTo>
                <a:cubicBezTo>
                  <a:pt x="127" y="111"/>
                  <a:pt x="127" y="111"/>
                  <a:pt x="127" y="111"/>
                </a:cubicBezTo>
                <a:cubicBezTo>
                  <a:pt x="130" y="106"/>
                  <a:pt x="130" y="106"/>
                  <a:pt x="130" y="106"/>
                </a:cubicBezTo>
                <a:cubicBezTo>
                  <a:pt x="147" y="109"/>
                  <a:pt x="147" y="109"/>
                  <a:pt x="147" y="109"/>
                </a:cubicBezTo>
                <a:cubicBezTo>
                  <a:pt x="148" y="110"/>
                  <a:pt x="149" y="109"/>
                  <a:pt x="150" y="109"/>
                </a:cubicBezTo>
                <a:cubicBezTo>
                  <a:pt x="151" y="108"/>
                  <a:pt x="152" y="107"/>
                  <a:pt x="152" y="106"/>
                </a:cubicBezTo>
                <a:cubicBezTo>
                  <a:pt x="157" y="86"/>
                  <a:pt x="157" y="86"/>
                  <a:pt x="157" y="86"/>
                </a:cubicBezTo>
                <a:cubicBezTo>
                  <a:pt x="157" y="84"/>
                  <a:pt x="157" y="83"/>
                  <a:pt x="156" y="82"/>
                </a:cubicBezTo>
                <a:close/>
                <a:moveTo>
                  <a:pt x="99" y="83"/>
                </a:moveTo>
                <a:cubicBezTo>
                  <a:pt x="97" y="94"/>
                  <a:pt x="85" y="102"/>
                  <a:pt x="74" y="99"/>
                </a:cubicBezTo>
                <a:cubicBezTo>
                  <a:pt x="63" y="96"/>
                  <a:pt x="55" y="85"/>
                  <a:pt x="58" y="74"/>
                </a:cubicBezTo>
                <a:cubicBezTo>
                  <a:pt x="60" y="62"/>
                  <a:pt x="72" y="55"/>
                  <a:pt x="83" y="58"/>
                </a:cubicBezTo>
                <a:cubicBezTo>
                  <a:pt x="95" y="60"/>
                  <a:pt x="102" y="71"/>
                  <a:pt x="99" y="83"/>
                </a:cubicBezTo>
                <a:close/>
              </a:path>
            </a:pathLst>
          </a:custGeom>
          <a:solidFill>
            <a:schemeClr val="bg1"/>
          </a:solidFill>
          <a:ln w="6350">
            <a:noFill/>
          </a:ln>
        </p:spPr>
        <p:txBody>
          <a:bodyPr vert="horz" wrap="square" lIns="121864" tIns="60933" rIns="121864" bIns="60933" numCol="1" anchor="t" anchorCtr="0" compatLnSpc="1">
            <a:prstTxWarp prst="textNoShape">
              <a:avLst/>
            </a:prstTxWarp>
          </a:bodyPr>
          <a:lstStyle/>
          <a:p>
            <a:pPr defTabSz="456816" fontAlgn="ctr">
              <a:spcBef>
                <a:spcPct val="0"/>
              </a:spcBef>
              <a:spcAft>
                <a:spcPct val="0"/>
              </a:spcAft>
              <a:defRPr/>
            </a:pPr>
            <a:endParaRPr lang="en-US" sz="1499" b="1"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26" name="1228760009"/>
          <p:cNvSpPr txBox="1"/>
          <p:nvPr/>
        </p:nvSpPr>
        <p:spPr bwMode="gray">
          <a:xfrm>
            <a:off x="4627548" y="3633166"/>
            <a:ext cx="850605" cy="184666"/>
          </a:xfrm>
          <a:prstGeom prst="rect">
            <a:avLst/>
          </a:prstGeom>
          <a:noFill/>
        </p:spPr>
        <p:txBody>
          <a:bodyPr wrap="square" lIns="0" tIns="0" rIns="0" bIns="0" rtlCol="0">
            <a:spAutoFit/>
          </a:bodyPr>
          <a:lstStyle/>
          <a:p>
            <a:pPr algn="ctr" defTabSz="205307" fontAlgn="ctr">
              <a:spcBef>
                <a:spcPct val="0"/>
              </a:spcBef>
              <a:spcAft>
                <a:spcPct val="0"/>
              </a:spcAft>
              <a:buClr>
                <a:srgbClr val="CC9900"/>
              </a:buClr>
            </a:pPr>
            <a:r>
              <a:rPr lang="en-US" sz="1200" dirty="0">
                <a:solidFill>
                  <a:prstClr val="white"/>
                </a:solidFill>
                <a:latin typeface="Huawei Sans" panose="020C0503030203020204" pitchFamily="34" charset="0"/>
              </a:rPr>
              <a:t>Automation</a:t>
            </a:r>
            <a:endParaRPr lang="en-US" altLang="zh-CN" sz="1200"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cxnSp>
        <p:nvCxnSpPr>
          <p:cNvPr id="627" name="直接连接符 626"/>
          <p:cNvCxnSpPr/>
          <p:nvPr/>
        </p:nvCxnSpPr>
        <p:spPr bwMode="gray">
          <a:xfrm flipH="1">
            <a:off x="5761577" y="3646532"/>
            <a:ext cx="0" cy="271452"/>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628" name="1228760009"/>
          <p:cNvSpPr txBox="1"/>
          <p:nvPr/>
        </p:nvSpPr>
        <p:spPr bwMode="gray">
          <a:xfrm>
            <a:off x="5752157" y="3639652"/>
            <a:ext cx="658905" cy="184666"/>
          </a:xfrm>
          <a:prstGeom prst="rect">
            <a:avLst/>
          </a:prstGeom>
          <a:noFill/>
        </p:spPr>
        <p:txBody>
          <a:bodyPr wrap="square" lIns="0" tIns="0" rIns="0" bIns="0" rtlCol="0">
            <a:spAutoFit/>
          </a:bodyPr>
          <a:lstStyle/>
          <a:p>
            <a:pPr algn="ctr" defTabSz="205307" fontAlgn="ctr">
              <a:spcBef>
                <a:spcPct val="0"/>
              </a:spcBef>
              <a:spcAft>
                <a:spcPct val="0"/>
              </a:spcAft>
              <a:buClr>
                <a:srgbClr val="CC9900"/>
              </a:buClr>
            </a:pPr>
            <a:r>
              <a:rPr lang="en-US" sz="1200" dirty="0">
                <a:solidFill>
                  <a:prstClr val="white"/>
                </a:solidFill>
                <a:latin typeface="Huawei Sans" panose="020C0503030203020204" pitchFamily="34" charset="0"/>
              </a:rPr>
              <a:t>Insights</a:t>
            </a:r>
            <a:endParaRPr lang="en-US" altLang="zh-CN" sz="1200"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grpSp>
        <p:nvGrpSpPr>
          <p:cNvPr id="629" name="组合 208"/>
          <p:cNvGrpSpPr/>
          <p:nvPr/>
        </p:nvGrpSpPr>
        <p:grpSpPr bwMode="gray">
          <a:xfrm>
            <a:off x="5601310" y="3622274"/>
            <a:ext cx="219054" cy="225235"/>
            <a:chOff x="4780105" y="2489342"/>
            <a:chExt cx="204140" cy="209907"/>
          </a:xfrm>
          <a:solidFill>
            <a:schemeClr val="bg1"/>
          </a:solidFill>
        </p:grpSpPr>
        <p:sp>
          <p:nvSpPr>
            <p:cNvPr id="647" name="Oval 23"/>
            <p:cNvSpPr>
              <a:spLocks noChangeAspect="1"/>
            </p:cNvSpPr>
            <p:nvPr/>
          </p:nvSpPr>
          <p:spPr bwMode="gray">
            <a:xfrm>
              <a:off x="4810180" y="2550058"/>
              <a:ext cx="113535" cy="92862"/>
            </a:xfrm>
            <a:custGeom>
              <a:avLst/>
              <a:gdLst/>
              <a:ahLst/>
              <a:cxnLst/>
              <a:rect l="l" t="t" r="r" b="b"/>
              <a:pathLst>
                <a:path w="477122" h="379911">
                  <a:moveTo>
                    <a:pt x="252554" y="155898"/>
                  </a:moveTo>
                  <a:lnTo>
                    <a:pt x="350844" y="155898"/>
                  </a:lnTo>
                  <a:lnTo>
                    <a:pt x="350844" y="355189"/>
                  </a:lnTo>
                  <a:lnTo>
                    <a:pt x="343244" y="359314"/>
                  </a:lnTo>
                  <a:cubicBezTo>
                    <a:pt x="326713" y="366306"/>
                    <a:pt x="309360" y="371736"/>
                    <a:pt x="291370" y="375417"/>
                  </a:cubicBezTo>
                  <a:lnTo>
                    <a:pt x="252554" y="379330"/>
                  </a:lnTo>
                  <a:close/>
                  <a:moveTo>
                    <a:pt x="0" y="92551"/>
                  </a:moveTo>
                  <a:lnTo>
                    <a:pt x="98290" y="92551"/>
                  </a:lnTo>
                  <a:lnTo>
                    <a:pt x="98290" y="343129"/>
                  </a:lnTo>
                  <a:lnTo>
                    <a:pt x="81166" y="333835"/>
                  </a:lnTo>
                  <a:cubicBezTo>
                    <a:pt x="51762" y="313970"/>
                    <a:pt x="26387" y="288594"/>
                    <a:pt x="6522" y="259190"/>
                  </a:cubicBezTo>
                  <a:lnTo>
                    <a:pt x="0" y="247175"/>
                  </a:lnTo>
                  <a:close/>
                  <a:moveTo>
                    <a:pt x="126277" y="38230"/>
                  </a:moveTo>
                  <a:lnTo>
                    <a:pt x="224567" y="38230"/>
                  </a:lnTo>
                  <a:lnTo>
                    <a:pt x="224567" y="379911"/>
                  </a:lnTo>
                  <a:lnTo>
                    <a:pt x="179982" y="375417"/>
                  </a:lnTo>
                  <a:cubicBezTo>
                    <a:pt x="161992" y="371736"/>
                    <a:pt x="144639" y="366306"/>
                    <a:pt x="128108" y="359314"/>
                  </a:cubicBezTo>
                  <a:lnTo>
                    <a:pt x="126277" y="358320"/>
                  </a:lnTo>
                  <a:close/>
                  <a:moveTo>
                    <a:pt x="378832" y="0"/>
                  </a:moveTo>
                  <a:lnTo>
                    <a:pt x="477122" y="0"/>
                  </a:lnTo>
                  <a:lnTo>
                    <a:pt x="477122" y="236545"/>
                  </a:lnTo>
                  <a:lnTo>
                    <a:pt x="464830" y="259190"/>
                  </a:lnTo>
                  <a:cubicBezTo>
                    <a:pt x="444966" y="288594"/>
                    <a:pt x="419590" y="313970"/>
                    <a:pt x="390186" y="333835"/>
                  </a:cubicBezTo>
                  <a:lnTo>
                    <a:pt x="378832" y="339998"/>
                  </a:lnTo>
                  <a:close/>
                </a:path>
              </a:pathLst>
            </a:custGeom>
            <a:grpFill/>
            <a:ln>
              <a:noFill/>
            </a:ln>
            <a:effectLst/>
          </p:spPr>
          <p:style>
            <a:lnRef idx="1">
              <a:schemeClr val="accent6"/>
            </a:lnRef>
            <a:fillRef idx="3">
              <a:schemeClr val="accent6"/>
            </a:fillRef>
            <a:effectRef idx="2">
              <a:schemeClr val="accent6"/>
            </a:effectRef>
            <a:fontRef idx="minor">
              <a:schemeClr val="lt1"/>
            </a:fontRef>
          </p:style>
          <p:txBody>
            <a:bodyPr lIns="91368" tIns="45684" rIns="91368" bIns="45684" rtlCol="0" anchor="ctr"/>
            <a:lstStyle/>
            <a:p>
              <a:pPr algn="ctr" defTabSz="1218712" fontAlgn="ctr">
                <a:spcBef>
                  <a:spcPct val="0"/>
                </a:spcBef>
                <a:spcAft>
                  <a:spcPct val="0"/>
                </a:spcAft>
              </a:pPr>
              <a:endParaRPr lang="en-US" sz="1899"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48" name="Oval 7"/>
            <p:cNvSpPr>
              <a:spLocks noChangeAspect="1"/>
            </p:cNvSpPr>
            <p:nvPr/>
          </p:nvSpPr>
          <p:spPr bwMode="gray">
            <a:xfrm>
              <a:off x="4780105" y="2489342"/>
              <a:ext cx="204140" cy="209907"/>
            </a:xfrm>
            <a:custGeom>
              <a:avLst/>
              <a:gdLst/>
              <a:ahLst/>
              <a:cxnLst/>
              <a:rect l="l" t="t" r="r" b="b"/>
              <a:pathLst>
                <a:path w="857885" h="858751">
                  <a:moveTo>
                    <a:pt x="364072" y="60804"/>
                  </a:moveTo>
                  <a:cubicBezTo>
                    <a:pt x="196582" y="60804"/>
                    <a:pt x="60804" y="196581"/>
                    <a:pt x="60804" y="364072"/>
                  </a:cubicBezTo>
                  <a:cubicBezTo>
                    <a:pt x="60804" y="531563"/>
                    <a:pt x="196582" y="667340"/>
                    <a:pt x="364072" y="667340"/>
                  </a:cubicBezTo>
                  <a:cubicBezTo>
                    <a:pt x="531563" y="667340"/>
                    <a:pt x="667340" y="531563"/>
                    <a:pt x="667340" y="364072"/>
                  </a:cubicBezTo>
                  <a:cubicBezTo>
                    <a:pt x="667340" y="196581"/>
                    <a:pt x="531563" y="60804"/>
                    <a:pt x="364072" y="60804"/>
                  </a:cubicBezTo>
                  <a:close/>
                  <a:moveTo>
                    <a:pt x="364072" y="0"/>
                  </a:moveTo>
                  <a:cubicBezTo>
                    <a:pt x="565143" y="0"/>
                    <a:pt x="728144" y="163001"/>
                    <a:pt x="728144" y="364072"/>
                  </a:cubicBezTo>
                  <a:cubicBezTo>
                    <a:pt x="728144" y="439474"/>
                    <a:pt x="705222" y="509522"/>
                    <a:pt x="665966" y="567628"/>
                  </a:cubicBezTo>
                  <a:lnTo>
                    <a:pt x="650609" y="586242"/>
                  </a:lnTo>
                  <a:lnTo>
                    <a:pt x="844200" y="779235"/>
                  </a:lnTo>
                  <a:cubicBezTo>
                    <a:pt x="862407" y="797385"/>
                    <a:pt x="862453" y="826860"/>
                    <a:pt x="844302" y="845068"/>
                  </a:cubicBezTo>
                  <a:cubicBezTo>
                    <a:pt x="826151" y="863275"/>
                    <a:pt x="796676" y="863320"/>
                    <a:pt x="778469" y="845169"/>
                  </a:cubicBezTo>
                  <a:lnTo>
                    <a:pt x="584635" y="651934"/>
                  </a:lnTo>
                  <a:lnTo>
                    <a:pt x="567628" y="665966"/>
                  </a:lnTo>
                  <a:cubicBezTo>
                    <a:pt x="509522" y="705222"/>
                    <a:pt x="439474" y="728144"/>
                    <a:pt x="364072" y="728144"/>
                  </a:cubicBezTo>
                  <a:cubicBezTo>
                    <a:pt x="163001" y="728144"/>
                    <a:pt x="0" y="565143"/>
                    <a:pt x="0" y="364072"/>
                  </a:cubicBezTo>
                  <a:cubicBezTo>
                    <a:pt x="0" y="163001"/>
                    <a:pt x="163001" y="0"/>
                    <a:pt x="364072" y="0"/>
                  </a:cubicBezTo>
                  <a:close/>
                </a:path>
              </a:pathLst>
            </a:custGeom>
            <a:grpFill/>
            <a:ln>
              <a:noFill/>
            </a:ln>
            <a:effectLst/>
          </p:spPr>
          <p:style>
            <a:lnRef idx="1">
              <a:schemeClr val="accent6"/>
            </a:lnRef>
            <a:fillRef idx="3">
              <a:schemeClr val="accent6"/>
            </a:fillRef>
            <a:effectRef idx="2">
              <a:schemeClr val="accent6"/>
            </a:effectRef>
            <a:fontRef idx="minor">
              <a:schemeClr val="lt1"/>
            </a:fontRef>
          </p:style>
          <p:txBody>
            <a:bodyPr lIns="91368" tIns="45684" rIns="91368" bIns="45684" rtlCol="0" anchor="ctr"/>
            <a:lstStyle/>
            <a:p>
              <a:pPr algn="ctr" defTabSz="1218712" fontAlgn="ctr">
                <a:spcBef>
                  <a:spcPct val="0"/>
                </a:spcBef>
                <a:spcAft>
                  <a:spcPct val="0"/>
                </a:spcAft>
              </a:pPr>
              <a:endParaRPr lang="en-US" sz="1899" b="1"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cxnSp>
        <p:nvCxnSpPr>
          <p:cNvPr id="630" name="直接连接符 629"/>
          <p:cNvCxnSpPr/>
          <p:nvPr/>
        </p:nvCxnSpPr>
        <p:spPr bwMode="gray">
          <a:xfrm flipH="1">
            <a:off x="6632658" y="3646532"/>
            <a:ext cx="0" cy="271452"/>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pic>
        <p:nvPicPr>
          <p:cNvPr id="631" name="Picture 2"/>
          <p:cNvPicPr>
            <a:picLocks noChangeAspect="1"/>
          </p:cNvPicPr>
          <p:nvPr/>
        </p:nvPicPr>
        <p:blipFill>
          <a:blip r:embed="rId10">
            <a:biLevel thresh="25000"/>
            <a:extLst>
              <a:ext uri="{28A0092B-C50C-407E-A947-70E740481C1C}">
                <a14:useLocalDpi xmlns:a14="http://schemas.microsoft.com/office/drawing/2010/main"/>
              </a:ext>
            </a:extLst>
          </a:blip>
          <a:stretch>
            <a:fillRect/>
          </a:stretch>
        </p:blipFill>
        <p:spPr bwMode="gray">
          <a:xfrm>
            <a:off x="6446263" y="3658586"/>
            <a:ext cx="310743" cy="146869"/>
          </a:xfrm>
          <a:prstGeom prst="rect">
            <a:avLst/>
          </a:prstGeom>
        </p:spPr>
      </p:pic>
      <p:sp>
        <p:nvSpPr>
          <p:cNvPr id="632" name="1228760009"/>
          <p:cNvSpPr txBox="1"/>
          <p:nvPr/>
        </p:nvSpPr>
        <p:spPr bwMode="gray">
          <a:xfrm>
            <a:off x="6733347" y="3632426"/>
            <a:ext cx="923267" cy="184666"/>
          </a:xfrm>
          <a:prstGeom prst="rect">
            <a:avLst/>
          </a:prstGeom>
          <a:noFill/>
        </p:spPr>
        <p:txBody>
          <a:bodyPr wrap="square" lIns="0" tIns="0" rIns="0" bIns="0" rtlCol="0">
            <a:spAutoFit/>
          </a:bodyPr>
          <a:lstStyle/>
          <a:p>
            <a:pPr algn="ctr" defTabSz="205307" fontAlgn="ctr">
              <a:spcBef>
                <a:spcPct val="0"/>
              </a:spcBef>
              <a:spcAft>
                <a:spcPct val="0"/>
              </a:spcAft>
              <a:buClr>
                <a:srgbClr val="CC9900"/>
              </a:buClr>
            </a:pPr>
            <a:r>
              <a:rPr lang="en-US" sz="1200" dirty="0">
                <a:solidFill>
                  <a:prstClr val="white"/>
                </a:solidFill>
                <a:latin typeface="Huawei Sans" panose="020C0503030203020204" pitchFamily="34" charset="0"/>
              </a:rPr>
              <a:t>Visualization</a:t>
            </a:r>
            <a:endParaRPr lang="en-US" altLang="zh-CN" sz="1200"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pic>
        <p:nvPicPr>
          <p:cNvPr id="633" name="图片 1"/>
          <p:cNvPicPr>
            <a:picLocks noChangeAspect="1"/>
          </p:cNvPicPr>
          <p:nvPr/>
        </p:nvPicPr>
        <p:blipFill>
          <a:blip r:embed="rId11">
            <a:extLst>
              <a:ext uri="{28A0092B-C50C-407E-A947-70E740481C1C}">
                <a14:useLocalDpi xmlns:a14="http://schemas.microsoft.com/office/drawing/2010/main" val="0"/>
              </a:ext>
            </a:extLst>
          </a:blip>
          <a:stretch>
            <a:fillRect/>
          </a:stretch>
        </p:blipFill>
        <p:spPr bwMode="gray">
          <a:xfrm>
            <a:off x="4171815" y="3090840"/>
            <a:ext cx="1848531" cy="350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 name="圆角矩形 633"/>
          <p:cNvSpPr/>
          <p:nvPr/>
        </p:nvSpPr>
        <p:spPr bwMode="gray">
          <a:xfrm>
            <a:off x="496180" y="1471589"/>
            <a:ext cx="3208778" cy="2758803"/>
          </a:xfrm>
          <a:prstGeom prst="roundRect">
            <a:avLst>
              <a:gd name="adj" fmla="val 4536"/>
            </a:avLst>
          </a:prstGeom>
          <a:noFill/>
          <a:ln w="12700" cap="flat" cmpd="sng" algn="ctr">
            <a:solidFill>
              <a:srgbClr val="00B0F0"/>
            </a:solidFill>
            <a:prstDash val="solid"/>
            <a:round/>
            <a:headEnd type="none" w="med" len="med"/>
            <a:tailEnd type="none" w="med" len="med"/>
          </a:ln>
          <a:effectLst/>
        </p:spPr>
        <p:txBody>
          <a:bodyPr vert="horz" wrap="square" lIns="35990" tIns="0" rIns="0" bIns="0" numCol="1" rtlCol="0" anchor="t"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219048" fontAlgn="ctr">
              <a:spcBef>
                <a:spcPts val="200"/>
              </a:spcBef>
              <a:buSzPct val="60000"/>
            </a:pPr>
            <a:r>
              <a:rPr lang="en-US" sz="1200" b="1" dirty="0">
                <a:solidFill>
                  <a:prstClr val="black"/>
                </a:solidFill>
                <a:latin typeface="Huawei Sans" panose="020C0503030203020204" pitchFamily="34" charset="0"/>
              </a:rPr>
              <a:t>Benefits for Enterprises</a:t>
            </a:r>
            <a:endParaRPr lang="en-US" altLang="zh-CN" sz="12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80975" indent="-180975" defTabSz="1219048" fontAlgn="ctr">
              <a:spcBef>
                <a:spcPts val="200"/>
              </a:spcBef>
              <a:buSzPct val="60000"/>
              <a:buFont typeface="Arial" panose="020B0604020202020204" pitchFamily="34" charset="0"/>
              <a:buChar char="•"/>
            </a:pPr>
            <a:r>
              <a:rPr lang="en-US" sz="1200" dirty="0">
                <a:solidFill>
                  <a:prstClr val="black"/>
                </a:solidFill>
                <a:latin typeface="Huawei Sans" panose="020C0503030203020204" pitchFamily="34" charset="0"/>
              </a:rPr>
              <a:t>Lower O&amp;M cost</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80975" indent="-180975" defTabSz="1219048" fontAlgn="ctr">
              <a:spcBef>
                <a:spcPts val="200"/>
              </a:spcBef>
              <a:buSzPct val="60000"/>
              <a:buFont typeface="Arial" panose="020B0604020202020204" pitchFamily="34" charset="0"/>
              <a:buChar char="•"/>
            </a:pPr>
            <a:r>
              <a:rPr lang="en-US" sz="1200" dirty="0">
                <a:solidFill>
                  <a:prstClr val="black"/>
                </a:solidFill>
                <a:latin typeface="Huawei Sans" panose="020C0503030203020204" pitchFamily="34" charset="0"/>
              </a:rPr>
              <a:t>Higher WAN utilization</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80975" indent="-180975" defTabSz="1219048" fontAlgn="ctr">
              <a:spcBef>
                <a:spcPts val="200"/>
              </a:spcBef>
              <a:buSzPct val="60000"/>
              <a:buFont typeface="Arial" panose="020B0604020202020204" pitchFamily="34" charset="0"/>
              <a:buChar char="•"/>
            </a:pPr>
            <a:r>
              <a:rPr lang="en-US" sz="1200" b="1" dirty="0">
                <a:solidFill>
                  <a:srgbClr val="C7000B"/>
                </a:solidFill>
                <a:latin typeface="Huawei Sans" panose="020C0503030203020204" pitchFamily="34" charset="0"/>
              </a:rPr>
              <a:t>Minute-level service provisioning</a:t>
            </a:r>
            <a:r>
              <a:rPr lang="en-US" sz="1200" dirty="0">
                <a:latin typeface="Huawei Sans" panose="020C0503030203020204" pitchFamily="34" charset="0"/>
              </a:rPr>
              <a:t> (location independent)</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80975" indent="-180975" defTabSz="1219048" fontAlgn="ctr">
              <a:spcBef>
                <a:spcPts val="200"/>
              </a:spcBef>
              <a:buSzPct val="60000"/>
              <a:buFont typeface="Arial" panose="020B0604020202020204" pitchFamily="34" charset="0"/>
              <a:buChar char="•"/>
            </a:pPr>
            <a:r>
              <a:rPr lang="en-US" sz="1200" b="1" dirty="0">
                <a:solidFill>
                  <a:srgbClr val="C7000B"/>
                </a:solidFill>
                <a:latin typeface="Huawei Sans" panose="020C0503030203020204" pitchFamily="34" charset="0"/>
              </a:rPr>
              <a:t>Improved O&amp;M efficiency</a:t>
            </a:r>
            <a:r>
              <a:rPr lang="en-US" sz="1200" dirty="0">
                <a:latin typeface="Huawei Sans" panose="020C0503030203020204" pitchFamily="34" charset="0"/>
              </a:rPr>
              <a:t>, cloud management &amp; automation</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80975" indent="-180975" defTabSz="1219048" fontAlgn="ctr">
              <a:spcBef>
                <a:spcPts val="200"/>
              </a:spcBef>
              <a:buSzPct val="60000"/>
              <a:buFont typeface="Arial" panose="020B0604020202020204" pitchFamily="34" charset="0"/>
              <a:buChar char="•"/>
            </a:pPr>
            <a:r>
              <a:rPr lang="en-US" sz="1200" b="1" dirty="0">
                <a:solidFill>
                  <a:srgbClr val="C7000B"/>
                </a:solidFill>
                <a:latin typeface="Huawei Sans" panose="020C0503030203020204" pitchFamily="34" charset="0"/>
              </a:rPr>
              <a:t>Increased revenue</a:t>
            </a:r>
            <a:endParaRPr lang="en-US" altLang="zh-CN" sz="1200" b="1" dirty="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80975" defTabSz="1219048" fontAlgn="ctr">
              <a:spcBef>
                <a:spcPts val="200"/>
              </a:spcBef>
              <a:buSzPct val="60000"/>
            </a:pPr>
            <a:r>
              <a:rPr lang="en-US" sz="1200" dirty="0">
                <a:solidFill>
                  <a:prstClr val="black"/>
                </a:solidFill>
                <a:latin typeface="Huawei Sans" panose="020C0503030203020204" pitchFamily="34" charset="0"/>
              </a:rPr>
              <a:t>Develop new B2B business fields: VAS, connectivity, Managed LAN</a:t>
            </a:r>
          </a:p>
          <a:p>
            <a:pPr marL="180975" indent="-180975" defTabSz="1219048" fontAlgn="ctr">
              <a:spcBef>
                <a:spcPts val="200"/>
              </a:spcBef>
              <a:buSzPct val="60000"/>
              <a:buFont typeface="Arial" panose="020B0604020202020204" pitchFamily="34" charset="0"/>
              <a:buChar char="•"/>
            </a:pPr>
            <a:r>
              <a:rPr lang="en-US" sz="1200" b="1" dirty="0">
                <a:solidFill>
                  <a:srgbClr val="C7000B"/>
                </a:solidFill>
                <a:latin typeface="Huawei Sans" panose="020C0503030203020204" pitchFamily="34" charset="0"/>
              </a:rPr>
              <a:t>Smooth evolution, openness, and quick integration</a:t>
            </a:r>
            <a:endParaRPr lang="en-US" altLang="zh-CN" sz="1200" b="1" dirty="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80975" defTabSz="1219048" fontAlgn="ctr">
              <a:spcBef>
                <a:spcPts val="200"/>
              </a:spcBef>
              <a:buSzPct val="60000"/>
            </a:pPr>
            <a:r>
              <a:rPr lang="en-US" sz="1200" dirty="0">
                <a:solidFill>
                  <a:prstClr val="black"/>
                </a:solidFill>
                <a:latin typeface="Huawei Sans" panose="020C0503030203020204" pitchFamily="34" charset="0"/>
              </a:rPr>
              <a:t>RESTful API, CPE/vCPE</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36" name="矩形 635"/>
          <p:cNvSpPr/>
          <p:nvPr/>
        </p:nvSpPr>
        <p:spPr bwMode="gray">
          <a:xfrm>
            <a:off x="832750" y="1093275"/>
            <a:ext cx="2357357" cy="369332"/>
          </a:xfrm>
          <a:prstGeom prst="rect">
            <a:avLst/>
          </a:prstGeom>
        </p:spPr>
        <p:txBody>
          <a:bodyPr wrap="square">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defTabSz="1219048" fontAlgn="ctr">
              <a:spcBef>
                <a:spcPts val="600"/>
              </a:spcBef>
              <a:buSzPct val="60000"/>
            </a:pPr>
            <a:r>
              <a:rPr lang="en-US" b="1" dirty="0">
                <a:solidFill>
                  <a:prstClr val="black"/>
                </a:solidFill>
                <a:latin typeface="Huawei Sans" panose="020C0503030203020204" pitchFamily="34" charset="0"/>
              </a:rPr>
              <a:t>Customer Benefits</a:t>
            </a:r>
            <a:endParaRPr lang="en-US" altLang="zh-CN"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37" name="矩形 636"/>
          <p:cNvSpPr/>
          <p:nvPr/>
        </p:nvSpPr>
        <p:spPr bwMode="gray">
          <a:xfrm>
            <a:off x="8589760" y="1028269"/>
            <a:ext cx="2393774" cy="276999"/>
          </a:xfrm>
          <a:prstGeom prst="rect">
            <a:avLst/>
          </a:prstGeom>
          <a:noFill/>
          <a:ln>
            <a:noFill/>
          </a:ln>
        </p:spPr>
        <p:txBody>
          <a:bodyPr wrap="square" lIns="0" tIns="0" rIns="0" bIns="0" anchor="ctr">
            <a:spAutoFit/>
          </a:bodyPr>
          <a:lstStyle/>
          <a:p>
            <a:pPr algn="ctr" defTabSz="1218712" fontAlgn="ctr">
              <a:spcBef>
                <a:spcPct val="0"/>
              </a:spcBef>
              <a:spcAft>
                <a:spcPct val="0"/>
              </a:spcAft>
              <a:buClr>
                <a:srgbClr val="CC9900"/>
              </a:buClr>
            </a:pPr>
            <a:r>
              <a:rPr lang="en-US" sz="1800" b="1" dirty="0">
                <a:latin typeface="Huawei Sans" panose="020C0503030203020204" pitchFamily="34" charset="0"/>
              </a:rPr>
              <a:t>Key Technologies</a:t>
            </a:r>
            <a:endParaRPr lang="en-US" altLang="zh-CN" sz="18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38" name="圆角矩形 637"/>
          <p:cNvSpPr/>
          <p:nvPr/>
        </p:nvSpPr>
        <p:spPr bwMode="gray">
          <a:xfrm>
            <a:off x="7887296" y="1314518"/>
            <a:ext cx="3837318" cy="3515776"/>
          </a:xfrm>
          <a:prstGeom prst="roundRect">
            <a:avLst>
              <a:gd name="adj" fmla="val 4536"/>
            </a:avLst>
          </a:prstGeom>
          <a:noFill/>
          <a:ln w="12700" cap="flat" cmpd="sng" algn="ctr">
            <a:solidFill>
              <a:srgbClr val="00B0F0"/>
            </a:solidFill>
            <a:prstDash val="solid"/>
            <a:round/>
            <a:headEnd type="none" w="med" len="med"/>
            <a:tailEnd type="none" w="med" len="med"/>
          </a:ln>
          <a:effectLst/>
        </p:spPr>
        <p:txBody>
          <a:bodyPr vert="horz" wrap="square" lIns="35990" tIns="0" rIns="0" bIns="0" numCol="1" rtlCol="0"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spcBef>
                <a:spcPts val="200"/>
              </a:spcBef>
            </a:pPr>
            <a:r>
              <a:rPr lang="en-US" sz="1200" b="1" dirty="0">
                <a:solidFill>
                  <a:srgbClr val="C7000B"/>
                </a:solidFill>
                <a:latin typeface="Huawei Sans" panose="020C0503030203020204" pitchFamily="34" charset="0"/>
              </a:rPr>
              <a:t>5G uplink</a:t>
            </a:r>
            <a:r>
              <a:rPr lang="en-US" sz="1200" b="1" dirty="0">
                <a:latin typeface="Huawei Sans" panose="020C0503030203020204" pitchFamily="34" charset="0"/>
              </a:rPr>
              <a:t>: 5G supported by all CPE series products</a:t>
            </a:r>
          </a:p>
          <a:p>
            <a:pPr marL="180975" indent="-180975" defTabSz="1219048" fontAlgn="ctr">
              <a:spcBef>
                <a:spcPts val="200"/>
              </a:spcBef>
              <a:buSzPct val="60000"/>
              <a:buFont typeface="Arial" panose="020B0604020202020204" pitchFamily="34" charset="0"/>
              <a:buChar char="•"/>
            </a:pPr>
            <a:r>
              <a:rPr lang="en-US" sz="1200" dirty="0">
                <a:solidFill>
                  <a:prstClr val="black"/>
                </a:solidFill>
                <a:latin typeface="Huawei Sans" panose="020C0503030203020204" pitchFamily="34" charset="0"/>
              </a:rPr>
              <a:t>Large bandwidth: 230 Mbit/s for uplink, 900 Mbit/s for downlink</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Wingdings" panose="05000000000000000000" pitchFamily="2" charset="2"/>
            </a:endParaRPr>
          </a:p>
          <a:p>
            <a:pPr marL="180975" indent="-180975" defTabSz="1219048" fontAlgn="ctr">
              <a:spcBef>
                <a:spcPts val="200"/>
              </a:spcBef>
              <a:buSzPct val="60000"/>
              <a:buFont typeface="Arial" panose="020B0604020202020204" pitchFamily="34" charset="0"/>
              <a:buChar char="•"/>
            </a:pPr>
            <a:r>
              <a:rPr lang="en-US" sz="1200" dirty="0">
                <a:solidFill>
                  <a:prstClr val="black"/>
                </a:solidFill>
                <a:latin typeface="Huawei Sans" panose="020C0503030203020204" pitchFamily="34" charset="0"/>
              </a:rPr>
              <a:t>Support for all network generations: 5G/4G/3G/2G networks</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Wingdings" panose="05000000000000000000" pitchFamily="2" charset="2"/>
            </a:endParaRPr>
          </a:p>
          <a:p>
            <a:pPr fontAlgn="ctr">
              <a:spcBef>
                <a:spcPts val="200"/>
              </a:spcBef>
            </a:pPr>
            <a:r>
              <a:rPr lang="en-US" sz="1200" b="1" dirty="0">
                <a:solidFill>
                  <a:srgbClr val="C7000B"/>
                </a:solidFill>
                <a:latin typeface="Huawei Sans" panose="020C0503030203020204" pitchFamily="34" charset="0"/>
              </a:rPr>
              <a:t>High performance</a:t>
            </a:r>
            <a:r>
              <a:rPr lang="en-US" sz="1200" b="1" dirty="0">
                <a:latin typeface="Huawei Sans" panose="020C0503030203020204" pitchFamily="34" charset="0"/>
              </a:rPr>
              <a:t>: no congestion during forwarding</a:t>
            </a:r>
            <a:endParaRPr lang="en-US" altLang="zh-CN" sz="1200" b="1" dirty="0">
              <a:solidFill>
                <a:srgbClr val="1D1D1A"/>
              </a:solidFill>
              <a:latin typeface="Huawei Sans" panose="020C0503030203020204" pitchFamily="34" charset="0"/>
              <a:ea typeface="方正兰亭黑简体" panose="02000000000000000000" pitchFamily="2" charset="-122"/>
              <a:cs typeface="Arial" panose="020B0604020202020204" pitchFamily="34" charset="0"/>
            </a:endParaRPr>
          </a:p>
          <a:p>
            <a:pPr marL="180975" indent="-180975" defTabSz="1219048" fontAlgn="ctr">
              <a:spcBef>
                <a:spcPts val="200"/>
              </a:spcBef>
              <a:buSzPct val="60000"/>
              <a:buFont typeface="Arial" panose="020B0604020202020204" pitchFamily="34" charset="0"/>
              <a:buChar char="•"/>
            </a:pPr>
            <a:r>
              <a:rPr lang="en-US" sz="1200" dirty="0">
                <a:solidFill>
                  <a:prstClr val="black"/>
                </a:solidFill>
                <a:latin typeface="Huawei Sans" panose="020C0503030203020204" pitchFamily="34" charset="0"/>
              </a:rPr>
              <a:t>CPU+NP heterogeneous forwarding architecture</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a:p>
            <a:pPr fontAlgn="ctr">
              <a:spcBef>
                <a:spcPts val="200"/>
              </a:spcBef>
            </a:pPr>
            <a:r>
              <a:rPr lang="en-US" sz="1200" b="1" dirty="0">
                <a:solidFill>
                  <a:srgbClr val="C7000B"/>
                </a:solidFill>
                <a:latin typeface="Huawei Sans" panose="020C0503030203020204" pitchFamily="34" charset="0"/>
              </a:rPr>
              <a:t>Optimal experience</a:t>
            </a:r>
            <a:r>
              <a:rPr lang="en-US" sz="1200" b="1" dirty="0">
                <a:latin typeface="Huawei Sans" panose="020C0503030203020204" pitchFamily="34" charset="0"/>
              </a:rPr>
              <a:t>: application-based intelligent traffic steering, ensuring experience of key applications</a:t>
            </a:r>
            <a:endParaRPr lang="en-US" altLang="zh-CN" sz="1200" b="1" dirty="0">
              <a:solidFill>
                <a:srgbClr val="1D1D1A"/>
              </a:solidFill>
              <a:latin typeface="Huawei Sans" panose="020C0503030203020204" pitchFamily="34" charset="0"/>
              <a:ea typeface="方正兰亭黑简体" panose="02000000000000000000" pitchFamily="2" charset="-122"/>
              <a:cs typeface="Arial" panose="020B0604020202020204" pitchFamily="34" charset="0"/>
            </a:endParaRPr>
          </a:p>
          <a:p>
            <a:pPr marL="180975" indent="-180975" defTabSz="1219048" fontAlgn="ctr">
              <a:spcBef>
                <a:spcPts val="200"/>
              </a:spcBef>
              <a:buSzPct val="60000"/>
              <a:buFont typeface="Arial" panose="020B0604020202020204" pitchFamily="34" charset="0"/>
              <a:buChar char="•"/>
            </a:pPr>
            <a:r>
              <a:rPr lang="en-US" sz="1200" dirty="0">
                <a:solidFill>
                  <a:prstClr val="black"/>
                </a:solidFill>
                <a:latin typeface="Huawei Sans" panose="020C0503030203020204" pitchFamily="34" charset="0"/>
              </a:rPr>
              <a:t>Application-based intelligent traffic steering, enabling on-demand 5G+fiber scheduling.</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a:p>
            <a:pPr fontAlgn="ctr">
              <a:spcBef>
                <a:spcPts val="200"/>
              </a:spcBef>
            </a:pPr>
            <a:r>
              <a:rPr lang="en-US" sz="1200" b="1" dirty="0">
                <a:solidFill>
                  <a:srgbClr val="C7000B"/>
                </a:solidFill>
                <a:latin typeface="Huawei Sans" panose="020C0503030203020204" pitchFamily="34" charset="0"/>
              </a:rPr>
              <a:t>Simplified O&amp;M</a:t>
            </a:r>
            <a:r>
              <a:rPr lang="en-US" sz="1200" b="1" dirty="0">
                <a:latin typeface="Huawei Sans" panose="020C0503030203020204" pitchFamily="34" charset="0"/>
              </a:rPr>
              <a:t>: full-process automation and plug-and-play</a:t>
            </a:r>
            <a:endParaRPr lang="en-US" altLang="zh-CN" sz="1200" b="1" dirty="0">
              <a:solidFill>
                <a:srgbClr val="1D1D1A"/>
              </a:solidFill>
              <a:latin typeface="Huawei Sans" panose="020C0503030203020204" pitchFamily="34" charset="0"/>
              <a:ea typeface="方正兰亭黑简体" panose="02000000000000000000" pitchFamily="2" charset="-122"/>
              <a:cs typeface="Arial" panose="020B0604020202020204" pitchFamily="34" charset="0"/>
            </a:endParaRPr>
          </a:p>
          <a:p>
            <a:pPr marL="180975" indent="-180975" defTabSz="1219048" fontAlgn="ctr">
              <a:spcBef>
                <a:spcPts val="200"/>
              </a:spcBef>
              <a:buSzPct val="60000"/>
              <a:buFont typeface="Arial" panose="020B0604020202020204" pitchFamily="34" charset="0"/>
              <a:buChar char="•"/>
            </a:pPr>
            <a:r>
              <a:rPr lang="en-US" sz="1200" dirty="0">
                <a:solidFill>
                  <a:prstClr val="black"/>
                </a:solidFill>
                <a:latin typeface="Huawei Sans" panose="020C0503030203020204" pitchFamily="34" charset="0"/>
              </a:rPr>
              <a:t>Visibility of application, branch, device, and link status, and centralized management</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639" name="组合 638"/>
          <p:cNvGrpSpPr/>
          <p:nvPr/>
        </p:nvGrpSpPr>
        <p:grpSpPr bwMode="gray">
          <a:xfrm>
            <a:off x="8239028" y="5292744"/>
            <a:ext cx="197702" cy="153624"/>
            <a:chOff x="-983298" y="1666240"/>
            <a:chExt cx="547688" cy="309564"/>
          </a:xfrm>
          <a:solidFill>
            <a:srgbClr val="FFC000"/>
          </a:solidFill>
        </p:grpSpPr>
        <p:sp>
          <p:nvSpPr>
            <p:cNvPr id="645" name="Freeform 21"/>
            <p:cNvSpPr/>
            <p:nvPr/>
          </p:nvSpPr>
          <p:spPr bwMode="gray">
            <a:xfrm>
              <a:off x="-983298" y="1798004"/>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8"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15875">
              <a:noFill/>
              <a:round/>
            </a:ln>
          </p:spPr>
          <p:txBody>
            <a:bodyPr vert="horz" wrap="square" lIns="103142" tIns="51573" rIns="103142" bIns="51573" numCol="1" anchor="t" anchorCtr="0" compatLnSpc="1">
              <a:prstTxWarp prst="textNoShape">
                <a:avLst/>
              </a:prstTxWarp>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373918" fontAlgn="ctr">
                <a:spcBef>
                  <a:spcPct val="0"/>
                </a:spcBef>
                <a:spcAft>
                  <a:spcPct val="0"/>
                </a:spcAft>
                <a:defRPr/>
              </a:pPr>
              <a:endParaRPr lang="en-US" altLang="zh-CN" sz="1399"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646"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15875">
              <a:noFill/>
              <a:round/>
            </a:ln>
          </p:spPr>
          <p:txBody>
            <a:bodyPr vert="horz" wrap="square" lIns="103142" tIns="51573" rIns="103142" bIns="51573" numCol="1" anchor="t" anchorCtr="0" compatLnSpc="1">
              <a:prstTxWarp prst="textNoShape">
                <a:avLst/>
              </a:prstTxWarp>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373918" fontAlgn="ctr">
                <a:spcBef>
                  <a:spcPct val="0"/>
                </a:spcBef>
                <a:spcAft>
                  <a:spcPct val="0"/>
                </a:spcAft>
                <a:defRPr/>
              </a:pPr>
              <a:endParaRPr lang="en-US" altLang="zh-CN" sz="1399"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grpSp>
      <p:grpSp>
        <p:nvGrpSpPr>
          <p:cNvPr id="640" name="组合 639"/>
          <p:cNvGrpSpPr/>
          <p:nvPr/>
        </p:nvGrpSpPr>
        <p:grpSpPr bwMode="gray">
          <a:xfrm>
            <a:off x="8310585" y="5477967"/>
            <a:ext cx="197702" cy="153624"/>
            <a:chOff x="-983298" y="1666240"/>
            <a:chExt cx="547688" cy="309564"/>
          </a:xfrm>
          <a:solidFill>
            <a:srgbClr val="FFC000"/>
          </a:solidFill>
        </p:grpSpPr>
        <p:sp>
          <p:nvSpPr>
            <p:cNvPr id="643" name="Freeform 21"/>
            <p:cNvSpPr/>
            <p:nvPr/>
          </p:nvSpPr>
          <p:spPr bwMode="gray">
            <a:xfrm>
              <a:off x="-983298" y="1798004"/>
              <a:ext cx="547688" cy="177800"/>
            </a:xfrm>
            <a:custGeom>
              <a:avLst/>
              <a:gdLst/>
              <a:ahLst/>
              <a:cxnLst>
                <a:cxn ang="0">
                  <a:pos x="16188" y="2345"/>
                </a:cxn>
                <a:cxn ang="0">
                  <a:pos x="16149" y="2515"/>
                </a:cxn>
                <a:cxn ang="0">
                  <a:pos x="15935" y="2950"/>
                </a:cxn>
                <a:cxn ang="0">
                  <a:pos x="15566" y="3361"/>
                </a:cxn>
                <a:cxn ang="0">
                  <a:pos x="15052" y="3745"/>
                </a:cxn>
                <a:cxn ang="0">
                  <a:pos x="14408" y="4094"/>
                </a:cxn>
                <a:cxn ang="0">
                  <a:pos x="13647" y="4406"/>
                </a:cxn>
                <a:cxn ang="0">
                  <a:pos x="12779" y="4677"/>
                </a:cxn>
                <a:cxn ang="0">
                  <a:pos x="11817" y="4900"/>
                </a:cxn>
                <a:cxn ang="0">
                  <a:pos x="10774" y="5071"/>
                </a:cxn>
                <a:cxn ang="0">
                  <a:pos x="9662" y="5187"/>
                </a:cxn>
                <a:cxn ang="0">
                  <a:pos x="8495" y="5241"/>
                </a:cxn>
                <a:cxn ang="0">
                  <a:pos x="7295" y="5230"/>
                </a:cxn>
                <a:cxn ang="0">
                  <a:pos x="6139" y="5155"/>
                </a:cxn>
                <a:cxn ang="0">
                  <a:pos x="5043" y="5019"/>
                </a:cxn>
                <a:cxn ang="0">
                  <a:pos x="4021" y="4827"/>
                </a:cxn>
                <a:cxn ang="0">
                  <a:pos x="3087" y="4585"/>
                </a:cxn>
                <a:cxn ang="0">
                  <a:pos x="2251" y="4298"/>
                </a:cxn>
                <a:cxn ang="0">
                  <a:pos x="1527" y="3969"/>
                </a:cxn>
                <a:cxn ang="0">
                  <a:pos x="927" y="3604"/>
                </a:cxn>
                <a:cxn ang="0">
                  <a:pos x="465" y="3208"/>
                </a:cxn>
                <a:cxn ang="0">
                  <a:pos x="151" y="2784"/>
                </a:cxn>
                <a:cxn ang="0">
                  <a:pos x="0" y="2340"/>
                </a:cxn>
                <a:cxn ang="0">
                  <a:pos x="102" y="141"/>
                </a:cxn>
                <a:cxn ang="0">
                  <a:pos x="467" y="524"/>
                </a:cxn>
                <a:cxn ang="0">
                  <a:pos x="944" y="884"/>
                </a:cxn>
                <a:cxn ang="0">
                  <a:pos x="1522" y="1217"/>
                </a:cxn>
                <a:cxn ang="0">
                  <a:pos x="2195" y="1518"/>
                </a:cxn>
                <a:cxn ang="0">
                  <a:pos x="2954" y="1785"/>
                </a:cxn>
                <a:cxn ang="0">
                  <a:pos x="3789" y="2015"/>
                </a:cxn>
                <a:cxn ang="0">
                  <a:pos x="4694" y="2204"/>
                </a:cxn>
                <a:cxn ang="0">
                  <a:pos x="5658" y="2348"/>
                </a:cxn>
                <a:cxn ang="0">
                  <a:pos x="6675" y="2444"/>
                </a:cxn>
                <a:cxn ang="0">
                  <a:pos x="7734" y="2489"/>
                </a:cxn>
                <a:cxn ang="0">
                  <a:pos x="8814" y="2480"/>
                </a:cxn>
                <a:cxn ang="0">
                  <a:pos x="9861" y="2417"/>
                </a:cxn>
                <a:cxn ang="0">
                  <a:pos x="10863" y="2304"/>
                </a:cxn>
                <a:cxn ang="0">
                  <a:pos x="11810" y="2144"/>
                </a:cxn>
                <a:cxn ang="0">
                  <a:pos x="12693" y="1941"/>
                </a:cxn>
                <a:cxn ang="0">
                  <a:pos x="13505" y="1697"/>
                </a:cxn>
                <a:cxn ang="0">
                  <a:pos x="14236" y="1418"/>
                </a:cxn>
                <a:cxn ang="0">
                  <a:pos x="14879" y="1104"/>
                </a:cxn>
                <a:cxn ang="0">
                  <a:pos x="15425" y="761"/>
                </a:cxn>
                <a:cxn ang="0">
                  <a:pos x="15864" y="392"/>
                </a:cxn>
                <a:cxn ang="0">
                  <a:pos x="16188" y="0"/>
                </a:cxn>
              </a:cxnLst>
              <a:rect l="0" t="0" r="r" b="b"/>
              <a:pathLst>
                <a:path w="16188" h="5245">
                  <a:moveTo>
                    <a:pt x="16189" y="2340"/>
                  </a:moveTo>
                  <a:lnTo>
                    <a:pt x="16189" y="2343"/>
                  </a:lnTo>
                  <a:lnTo>
                    <a:pt x="16188" y="2345"/>
                  </a:lnTo>
                  <a:lnTo>
                    <a:pt x="16188" y="2366"/>
                  </a:lnTo>
                  <a:lnTo>
                    <a:pt x="16185" y="2366"/>
                  </a:lnTo>
                  <a:lnTo>
                    <a:pt x="16149" y="2515"/>
                  </a:lnTo>
                  <a:lnTo>
                    <a:pt x="16096" y="2662"/>
                  </a:lnTo>
                  <a:lnTo>
                    <a:pt x="16025" y="2808"/>
                  </a:lnTo>
                  <a:lnTo>
                    <a:pt x="15935" y="2950"/>
                  </a:lnTo>
                  <a:lnTo>
                    <a:pt x="15828" y="3090"/>
                  </a:lnTo>
                  <a:lnTo>
                    <a:pt x="15704" y="3227"/>
                  </a:lnTo>
                  <a:lnTo>
                    <a:pt x="15566" y="3361"/>
                  </a:lnTo>
                  <a:lnTo>
                    <a:pt x="15409" y="3492"/>
                  </a:lnTo>
                  <a:lnTo>
                    <a:pt x="15238" y="3620"/>
                  </a:lnTo>
                  <a:lnTo>
                    <a:pt x="15052" y="3745"/>
                  </a:lnTo>
                  <a:lnTo>
                    <a:pt x="14851" y="3864"/>
                  </a:lnTo>
                  <a:lnTo>
                    <a:pt x="14637" y="3981"/>
                  </a:lnTo>
                  <a:lnTo>
                    <a:pt x="14408" y="4094"/>
                  </a:lnTo>
                  <a:lnTo>
                    <a:pt x="14167" y="4202"/>
                  </a:lnTo>
                  <a:lnTo>
                    <a:pt x="13913" y="4307"/>
                  </a:lnTo>
                  <a:lnTo>
                    <a:pt x="13647" y="4406"/>
                  </a:lnTo>
                  <a:lnTo>
                    <a:pt x="13368" y="4502"/>
                  </a:lnTo>
                  <a:lnTo>
                    <a:pt x="13079" y="4592"/>
                  </a:lnTo>
                  <a:lnTo>
                    <a:pt x="12779" y="4677"/>
                  </a:lnTo>
                  <a:lnTo>
                    <a:pt x="12468" y="4757"/>
                  </a:lnTo>
                  <a:lnTo>
                    <a:pt x="12147" y="4831"/>
                  </a:lnTo>
                  <a:lnTo>
                    <a:pt x="11817" y="4900"/>
                  </a:lnTo>
                  <a:lnTo>
                    <a:pt x="11478" y="4964"/>
                  </a:lnTo>
                  <a:lnTo>
                    <a:pt x="11131" y="5021"/>
                  </a:lnTo>
                  <a:lnTo>
                    <a:pt x="10774" y="5071"/>
                  </a:lnTo>
                  <a:lnTo>
                    <a:pt x="10411" y="5117"/>
                  </a:lnTo>
                  <a:lnTo>
                    <a:pt x="10040" y="5156"/>
                  </a:lnTo>
                  <a:lnTo>
                    <a:pt x="9662" y="5187"/>
                  </a:lnTo>
                  <a:lnTo>
                    <a:pt x="9279" y="5213"/>
                  </a:lnTo>
                  <a:lnTo>
                    <a:pt x="8889" y="5231"/>
                  </a:lnTo>
                  <a:lnTo>
                    <a:pt x="8495" y="5241"/>
                  </a:lnTo>
                  <a:lnTo>
                    <a:pt x="8095" y="5245"/>
                  </a:lnTo>
                  <a:lnTo>
                    <a:pt x="7692" y="5241"/>
                  </a:lnTo>
                  <a:lnTo>
                    <a:pt x="7295" y="5230"/>
                  </a:lnTo>
                  <a:lnTo>
                    <a:pt x="6904" y="5211"/>
                  </a:lnTo>
                  <a:lnTo>
                    <a:pt x="6518" y="5186"/>
                  </a:lnTo>
                  <a:lnTo>
                    <a:pt x="6139" y="5155"/>
                  </a:lnTo>
                  <a:lnTo>
                    <a:pt x="5766" y="5115"/>
                  </a:lnTo>
                  <a:lnTo>
                    <a:pt x="5401" y="5070"/>
                  </a:lnTo>
                  <a:lnTo>
                    <a:pt x="5043" y="5019"/>
                  </a:lnTo>
                  <a:lnTo>
                    <a:pt x="4693" y="4961"/>
                  </a:lnTo>
                  <a:lnTo>
                    <a:pt x="4353" y="4897"/>
                  </a:lnTo>
                  <a:lnTo>
                    <a:pt x="4021" y="4827"/>
                  </a:lnTo>
                  <a:lnTo>
                    <a:pt x="3700" y="4752"/>
                  </a:lnTo>
                  <a:lnTo>
                    <a:pt x="3388" y="4671"/>
                  </a:lnTo>
                  <a:lnTo>
                    <a:pt x="3087" y="4585"/>
                  </a:lnTo>
                  <a:lnTo>
                    <a:pt x="2797" y="4494"/>
                  </a:lnTo>
                  <a:lnTo>
                    <a:pt x="2519" y="4398"/>
                  </a:lnTo>
                  <a:lnTo>
                    <a:pt x="2251" y="4298"/>
                  </a:lnTo>
                  <a:lnTo>
                    <a:pt x="1997" y="4192"/>
                  </a:lnTo>
                  <a:lnTo>
                    <a:pt x="1755" y="4083"/>
                  </a:lnTo>
                  <a:lnTo>
                    <a:pt x="1527" y="3969"/>
                  </a:lnTo>
                  <a:lnTo>
                    <a:pt x="1314" y="3851"/>
                  </a:lnTo>
                  <a:lnTo>
                    <a:pt x="1113" y="3729"/>
                  </a:lnTo>
                  <a:lnTo>
                    <a:pt x="927" y="3604"/>
                  </a:lnTo>
                  <a:lnTo>
                    <a:pt x="757" y="3476"/>
                  </a:lnTo>
                  <a:lnTo>
                    <a:pt x="603" y="3343"/>
                  </a:lnTo>
                  <a:lnTo>
                    <a:pt x="465" y="3208"/>
                  </a:lnTo>
                  <a:lnTo>
                    <a:pt x="343" y="3069"/>
                  </a:lnTo>
                  <a:lnTo>
                    <a:pt x="238" y="2928"/>
                  </a:lnTo>
                  <a:lnTo>
                    <a:pt x="151" y="2784"/>
                  </a:lnTo>
                  <a:lnTo>
                    <a:pt x="82" y="2639"/>
                  </a:lnTo>
                  <a:lnTo>
                    <a:pt x="32" y="2490"/>
                  </a:lnTo>
                  <a:lnTo>
                    <a:pt x="0" y="2340"/>
                  </a:lnTo>
                  <a:lnTo>
                    <a:pt x="6" y="2340"/>
                  </a:lnTo>
                  <a:lnTo>
                    <a:pt x="6" y="8"/>
                  </a:lnTo>
                  <a:lnTo>
                    <a:pt x="102" y="141"/>
                  </a:lnTo>
                  <a:lnTo>
                    <a:pt x="211" y="271"/>
                  </a:lnTo>
                  <a:lnTo>
                    <a:pt x="333" y="399"/>
                  </a:lnTo>
                  <a:lnTo>
                    <a:pt x="467" y="524"/>
                  </a:lnTo>
                  <a:lnTo>
                    <a:pt x="613" y="647"/>
                  </a:lnTo>
                  <a:lnTo>
                    <a:pt x="772" y="767"/>
                  </a:lnTo>
                  <a:lnTo>
                    <a:pt x="944" y="884"/>
                  </a:lnTo>
                  <a:lnTo>
                    <a:pt x="1125" y="998"/>
                  </a:lnTo>
                  <a:lnTo>
                    <a:pt x="1319" y="1109"/>
                  </a:lnTo>
                  <a:lnTo>
                    <a:pt x="1522" y="1217"/>
                  </a:lnTo>
                  <a:lnTo>
                    <a:pt x="1736" y="1320"/>
                  </a:lnTo>
                  <a:lnTo>
                    <a:pt x="1961" y="1421"/>
                  </a:lnTo>
                  <a:lnTo>
                    <a:pt x="2195" y="1518"/>
                  </a:lnTo>
                  <a:lnTo>
                    <a:pt x="2440" y="1611"/>
                  </a:lnTo>
                  <a:lnTo>
                    <a:pt x="2692" y="1700"/>
                  </a:lnTo>
                  <a:lnTo>
                    <a:pt x="2954" y="1785"/>
                  </a:lnTo>
                  <a:lnTo>
                    <a:pt x="3225" y="1866"/>
                  </a:lnTo>
                  <a:lnTo>
                    <a:pt x="3504" y="1943"/>
                  </a:lnTo>
                  <a:lnTo>
                    <a:pt x="3789" y="2015"/>
                  </a:lnTo>
                  <a:lnTo>
                    <a:pt x="4084" y="2083"/>
                  </a:lnTo>
                  <a:lnTo>
                    <a:pt x="4385" y="2146"/>
                  </a:lnTo>
                  <a:lnTo>
                    <a:pt x="4694" y="2204"/>
                  </a:lnTo>
                  <a:lnTo>
                    <a:pt x="5010" y="2256"/>
                  </a:lnTo>
                  <a:lnTo>
                    <a:pt x="5331" y="2305"/>
                  </a:lnTo>
                  <a:lnTo>
                    <a:pt x="5658" y="2348"/>
                  </a:lnTo>
                  <a:lnTo>
                    <a:pt x="5992" y="2385"/>
                  </a:lnTo>
                  <a:lnTo>
                    <a:pt x="6331" y="2418"/>
                  </a:lnTo>
                  <a:lnTo>
                    <a:pt x="6675" y="2444"/>
                  </a:lnTo>
                  <a:lnTo>
                    <a:pt x="7023" y="2464"/>
                  </a:lnTo>
                  <a:lnTo>
                    <a:pt x="7376" y="2480"/>
                  </a:lnTo>
                  <a:lnTo>
                    <a:pt x="7734" y="2489"/>
                  </a:lnTo>
                  <a:lnTo>
                    <a:pt x="8095" y="2492"/>
                  </a:lnTo>
                  <a:lnTo>
                    <a:pt x="8456" y="2489"/>
                  </a:lnTo>
                  <a:lnTo>
                    <a:pt x="8814" y="2480"/>
                  </a:lnTo>
                  <a:lnTo>
                    <a:pt x="9168" y="2464"/>
                  </a:lnTo>
                  <a:lnTo>
                    <a:pt x="9517" y="2444"/>
                  </a:lnTo>
                  <a:lnTo>
                    <a:pt x="9861" y="2417"/>
                  </a:lnTo>
                  <a:lnTo>
                    <a:pt x="10200" y="2385"/>
                  </a:lnTo>
                  <a:lnTo>
                    <a:pt x="10535" y="2347"/>
                  </a:lnTo>
                  <a:lnTo>
                    <a:pt x="10863" y="2304"/>
                  </a:lnTo>
                  <a:lnTo>
                    <a:pt x="11184" y="2255"/>
                  </a:lnTo>
                  <a:lnTo>
                    <a:pt x="11501" y="2203"/>
                  </a:lnTo>
                  <a:lnTo>
                    <a:pt x="11810" y="2144"/>
                  </a:lnTo>
                  <a:lnTo>
                    <a:pt x="12112" y="2081"/>
                  </a:lnTo>
                  <a:lnTo>
                    <a:pt x="12406" y="2013"/>
                  </a:lnTo>
                  <a:lnTo>
                    <a:pt x="12693" y="1941"/>
                  </a:lnTo>
                  <a:lnTo>
                    <a:pt x="12972" y="1863"/>
                  </a:lnTo>
                  <a:lnTo>
                    <a:pt x="13243" y="1782"/>
                  </a:lnTo>
                  <a:lnTo>
                    <a:pt x="13505" y="1697"/>
                  </a:lnTo>
                  <a:lnTo>
                    <a:pt x="13758" y="1608"/>
                  </a:lnTo>
                  <a:lnTo>
                    <a:pt x="14002" y="1514"/>
                  </a:lnTo>
                  <a:lnTo>
                    <a:pt x="14236" y="1418"/>
                  </a:lnTo>
                  <a:lnTo>
                    <a:pt x="14461" y="1316"/>
                  </a:lnTo>
                  <a:lnTo>
                    <a:pt x="14675" y="1212"/>
                  </a:lnTo>
                  <a:lnTo>
                    <a:pt x="14879" y="1104"/>
                  </a:lnTo>
                  <a:lnTo>
                    <a:pt x="15072" y="993"/>
                  </a:lnTo>
                  <a:lnTo>
                    <a:pt x="15253" y="879"/>
                  </a:lnTo>
                  <a:lnTo>
                    <a:pt x="15425" y="761"/>
                  </a:lnTo>
                  <a:lnTo>
                    <a:pt x="15583" y="641"/>
                  </a:lnTo>
                  <a:lnTo>
                    <a:pt x="15730" y="517"/>
                  </a:lnTo>
                  <a:lnTo>
                    <a:pt x="15864" y="392"/>
                  </a:lnTo>
                  <a:lnTo>
                    <a:pt x="15985" y="264"/>
                  </a:lnTo>
                  <a:lnTo>
                    <a:pt x="16094" y="133"/>
                  </a:lnTo>
                  <a:lnTo>
                    <a:pt x="16188" y="0"/>
                  </a:lnTo>
                  <a:lnTo>
                    <a:pt x="16188" y="2340"/>
                  </a:lnTo>
                  <a:lnTo>
                    <a:pt x="16189" y="2340"/>
                  </a:lnTo>
                  <a:close/>
                </a:path>
              </a:pathLst>
            </a:custGeom>
            <a:grpFill/>
            <a:ln w="15875">
              <a:noFill/>
              <a:round/>
            </a:ln>
          </p:spPr>
          <p:txBody>
            <a:bodyPr vert="horz" wrap="square" lIns="103142" tIns="51573" rIns="103142" bIns="51573" numCol="1" anchor="t" anchorCtr="0" compatLnSpc="1">
              <a:prstTxWarp prst="textNoShape">
                <a:avLst/>
              </a:prstTxWarp>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373918" fontAlgn="ctr">
                <a:spcBef>
                  <a:spcPct val="0"/>
                </a:spcBef>
                <a:spcAft>
                  <a:spcPct val="0"/>
                </a:spcAft>
                <a:defRPr/>
              </a:pPr>
              <a:endParaRPr lang="en-US" altLang="zh-CN" sz="1399"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sp>
          <p:nvSpPr>
            <p:cNvPr id="644" name="Freeform 22"/>
            <p:cNvSpPr>
              <a:spLocks noEditPoints="1"/>
            </p:cNvSpPr>
            <p:nvPr/>
          </p:nvSpPr>
          <p:spPr bwMode="gray">
            <a:xfrm>
              <a:off x="-983298" y="1666240"/>
              <a:ext cx="547688" cy="207963"/>
            </a:xfrm>
            <a:custGeom>
              <a:avLst/>
              <a:gdLst/>
              <a:ahLst/>
              <a:cxnLst>
                <a:cxn ang="0">
                  <a:pos x="8934" y="16"/>
                </a:cxn>
                <a:cxn ang="0">
                  <a:pos x="10129" y="97"/>
                </a:cxn>
                <a:cxn ang="0">
                  <a:pos x="11258" y="243"/>
                </a:cxn>
                <a:cxn ang="0">
                  <a:pos x="12306" y="447"/>
                </a:cxn>
                <a:cxn ang="0">
                  <a:pos x="13260" y="705"/>
                </a:cxn>
                <a:cxn ang="0">
                  <a:pos x="14105" y="1010"/>
                </a:cxn>
                <a:cxn ang="0">
                  <a:pos x="14828" y="1358"/>
                </a:cxn>
                <a:cxn ang="0">
                  <a:pos x="15413" y="1745"/>
                </a:cxn>
                <a:cxn ang="0">
                  <a:pos x="15849" y="2163"/>
                </a:cxn>
                <a:cxn ang="0">
                  <a:pos x="16122" y="2609"/>
                </a:cxn>
                <a:cxn ang="0">
                  <a:pos x="16215" y="3077"/>
                </a:cxn>
                <a:cxn ang="0">
                  <a:pos x="16122" y="3545"/>
                </a:cxn>
                <a:cxn ang="0">
                  <a:pos x="15849" y="3991"/>
                </a:cxn>
                <a:cxn ang="0">
                  <a:pos x="15413" y="4409"/>
                </a:cxn>
                <a:cxn ang="0">
                  <a:pos x="14828" y="4796"/>
                </a:cxn>
                <a:cxn ang="0">
                  <a:pos x="14105" y="5144"/>
                </a:cxn>
                <a:cxn ang="0">
                  <a:pos x="13260" y="5449"/>
                </a:cxn>
                <a:cxn ang="0">
                  <a:pos x="12306" y="5707"/>
                </a:cxn>
                <a:cxn ang="0">
                  <a:pos x="11258" y="5911"/>
                </a:cxn>
                <a:cxn ang="0">
                  <a:pos x="10129" y="6057"/>
                </a:cxn>
                <a:cxn ang="0">
                  <a:pos x="8934" y="6138"/>
                </a:cxn>
                <a:cxn ang="0">
                  <a:pos x="7691" y="6150"/>
                </a:cxn>
                <a:cxn ang="0">
                  <a:pos x="6477" y="6091"/>
                </a:cxn>
                <a:cxn ang="0">
                  <a:pos x="5325" y="5967"/>
                </a:cxn>
                <a:cxn ang="0">
                  <a:pos x="4248" y="5781"/>
                </a:cxn>
                <a:cxn ang="0">
                  <a:pos x="3262" y="5542"/>
                </a:cxn>
                <a:cxn ang="0">
                  <a:pos x="2380" y="5252"/>
                </a:cxn>
                <a:cxn ang="0">
                  <a:pos x="1614" y="4916"/>
                </a:cxn>
                <a:cxn ang="0">
                  <a:pos x="981" y="4542"/>
                </a:cxn>
                <a:cxn ang="0">
                  <a:pos x="494" y="4133"/>
                </a:cxn>
                <a:cxn ang="0">
                  <a:pos x="165" y="3696"/>
                </a:cxn>
                <a:cxn ang="0">
                  <a:pos x="10" y="3235"/>
                </a:cxn>
                <a:cxn ang="0">
                  <a:pos x="42" y="2763"/>
                </a:cxn>
                <a:cxn ang="0">
                  <a:pos x="256" y="2310"/>
                </a:cxn>
                <a:cxn ang="0">
                  <a:pos x="638" y="1881"/>
                </a:cxn>
                <a:cxn ang="0">
                  <a:pos x="1177" y="1483"/>
                </a:cxn>
                <a:cxn ang="0">
                  <a:pos x="1856" y="1122"/>
                </a:cxn>
                <a:cxn ang="0">
                  <a:pos x="2661" y="801"/>
                </a:cxn>
                <a:cxn ang="0">
                  <a:pos x="3579" y="527"/>
                </a:cxn>
                <a:cxn ang="0">
                  <a:pos x="4598" y="305"/>
                </a:cxn>
                <a:cxn ang="0">
                  <a:pos x="5701" y="139"/>
                </a:cxn>
                <a:cxn ang="0">
                  <a:pos x="6875" y="36"/>
                </a:cxn>
                <a:cxn ang="0">
                  <a:pos x="8108" y="0"/>
                </a:cxn>
                <a:cxn ang="0">
                  <a:pos x="6158" y="5404"/>
                </a:cxn>
                <a:cxn ang="0">
                  <a:pos x="6381" y="3535"/>
                </a:cxn>
                <a:cxn ang="0">
                  <a:pos x="8154" y="2469"/>
                </a:cxn>
                <a:cxn ang="0">
                  <a:pos x="12688" y="1647"/>
                </a:cxn>
                <a:cxn ang="0">
                  <a:pos x="10617" y="1086"/>
                </a:cxn>
                <a:cxn ang="0">
                  <a:pos x="9647" y="3871"/>
                </a:cxn>
                <a:cxn ang="0">
                  <a:pos x="11195" y="2918"/>
                </a:cxn>
                <a:cxn ang="0">
                  <a:pos x="13547" y="4824"/>
                </a:cxn>
                <a:cxn ang="0">
                  <a:pos x="6773" y="1946"/>
                </a:cxn>
                <a:cxn ang="0">
                  <a:pos x="1325" y="2039"/>
                </a:cxn>
              </a:cxnLst>
              <a:rect l="0" t="0" r="r" b="b"/>
              <a:pathLst>
                <a:path w="16215" h="6154">
                  <a:moveTo>
                    <a:pt x="8108" y="0"/>
                  </a:moveTo>
                  <a:lnTo>
                    <a:pt x="8524" y="4"/>
                  </a:lnTo>
                  <a:lnTo>
                    <a:pt x="8934" y="16"/>
                  </a:lnTo>
                  <a:lnTo>
                    <a:pt x="9340" y="36"/>
                  </a:lnTo>
                  <a:lnTo>
                    <a:pt x="9738" y="63"/>
                  </a:lnTo>
                  <a:lnTo>
                    <a:pt x="10129" y="97"/>
                  </a:lnTo>
                  <a:lnTo>
                    <a:pt x="10513" y="139"/>
                  </a:lnTo>
                  <a:lnTo>
                    <a:pt x="10890" y="187"/>
                  </a:lnTo>
                  <a:lnTo>
                    <a:pt x="11258" y="243"/>
                  </a:lnTo>
                  <a:lnTo>
                    <a:pt x="11617" y="305"/>
                  </a:lnTo>
                  <a:lnTo>
                    <a:pt x="11967" y="373"/>
                  </a:lnTo>
                  <a:lnTo>
                    <a:pt x="12306" y="447"/>
                  </a:lnTo>
                  <a:lnTo>
                    <a:pt x="12636" y="527"/>
                  </a:lnTo>
                  <a:lnTo>
                    <a:pt x="12953" y="613"/>
                  </a:lnTo>
                  <a:lnTo>
                    <a:pt x="13260" y="705"/>
                  </a:lnTo>
                  <a:lnTo>
                    <a:pt x="13554" y="801"/>
                  </a:lnTo>
                  <a:lnTo>
                    <a:pt x="13835" y="902"/>
                  </a:lnTo>
                  <a:lnTo>
                    <a:pt x="14105" y="1010"/>
                  </a:lnTo>
                  <a:lnTo>
                    <a:pt x="14359" y="1122"/>
                  </a:lnTo>
                  <a:lnTo>
                    <a:pt x="14601" y="1237"/>
                  </a:lnTo>
                  <a:lnTo>
                    <a:pt x="14828" y="1358"/>
                  </a:lnTo>
                  <a:lnTo>
                    <a:pt x="15038" y="1483"/>
                  </a:lnTo>
                  <a:lnTo>
                    <a:pt x="15234" y="1612"/>
                  </a:lnTo>
                  <a:lnTo>
                    <a:pt x="15413" y="1745"/>
                  </a:lnTo>
                  <a:lnTo>
                    <a:pt x="15577" y="1881"/>
                  </a:lnTo>
                  <a:lnTo>
                    <a:pt x="15721" y="2021"/>
                  </a:lnTo>
                  <a:lnTo>
                    <a:pt x="15849" y="2163"/>
                  </a:lnTo>
                  <a:lnTo>
                    <a:pt x="15959" y="2310"/>
                  </a:lnTo>
                  <a:lnTo>
                    <a:pt x="16050" y="2458"/>
                  </a:lnTo>
                  <a:lnTo>
                    <a:pt x="16122" y="2609"/>
                  </a:lnTo>
                  <a:lnTo>
                    <a:pt x="16173" y="2763"/>
                  </a:lnTo>
                  <a:lnTo>
                    <a:pt x="16205" y="2919"/>
                  </a:lnTo>
                  <a:lnTo>
                    <a:pt x="16215" y="3077"/>
                  </a:lnTo>
                  <a:lnTo>
                    <a:pt x="16205" y="3235"/>
                  </a:lnTo>
                  <a:lnTo>
                    <a:pt x="16173" y="3391"/>
                  </a:lnTo>
                  <a:lnTo>
                    <a:pt x="16122" y="3545"/>
                  </a:lnTo>
                  <a:lnTo>
                    <a:pt x="16050" y="3696"/>
                  </a:lnTo>
                  <a:lnTo>
                    <a:pt x="15959" y="3844"/>
                  </a:lnTo>
                  <a:lnTo>
                    <a:pt x="15849" y="3991"/>
                  </a:lnTo>
                  <a:lnTo>
                    <a:pt x="15721" y="4133"/>
                  </a:lnTo>
                  <a:lnTo>
                    <a:pt x="15577" y="4273"/>
                  </a:lnTo>
                  <a:lnTo>
                    <a:pt x="15413" y="4409"/>
                  </a:lnTo>
                  <a:lnTo>
                    <a:pt x="15234" y="4542"/>
                  </a:lnTo>
                  <a:lnTo>
                    <a:pt x="15038" y="4671"/>
                  </a:lnTo>
                  <a:lnTo>
                    <a:pt x="14828" y="4796"/>
                  </a:lnTo>
                  <a:lnTo>
                    <a:pt x="14601" y="4916"/>
                  </a:lnTo>
                  <a:lnTo>
                    <a:pt x="14359" y="5032"/>
                  </a:lnTo>
                  <a:lnTo>
                    <a:pt x="14105" y="5144"/>
                  </a:lnTo>
                  <a:lnTo>
                    <a:pt x="13835" y="5252"/>
                  </a:lnTo>
                  <a:lnTo>
                    <a:pt x="13554" y="5353"/>
                  </a:lnTo>
                  <a:lnTo>
                    <a:pt x="13260" y="5449"/>
                  </a:lnTo>
                  <a:lnTo>
                    <a:pt x="12953" y="5542"/>
                  </a:lnTo>
                  <a:lnTo>
                    <a:pt x="12636" y="5627"/>
                  </a:lnTo>
                  <a:lnTo>
                    <a:pt x="12306" y="5707"/>
                  </a:lnTo>
                  <a:lnTo>
                    <a:pt x="11967" y="5781"/>
                  </a:lnTo>
                  <a:lnTo>
                    <a:pt x="11617" y="5849"/>
                  </a:lnTo>
                  <a:lnTo>
                    <a:pt x="11258" y="5911"/>
                  </a:lnTo>
                  <a:lnTo>
                    <a:pt x="10890" y="5967"/>
                  </a:lnTo>
                  <a:lnTo>
                    <a:pt x="10513" y="6015"/>
                  </a:lnTo>
                  <a:lnTo>
                    <a:pt x="10129" y="6057"/>
                  </a:lnTo>
                  <a:lnTo>
                    <a:pt x="9738" y="6091"/>
                  </a:lnTo>
                  <a:lnTo>
                    <a:pt x="9340" y="6118"/>
                  </a:lnTo>
                  <a:lnTo>
                    <a:pt x="8934" y="6138"/>
                  </a:lnTo>
                  <a:lnTo>
                    <a:pt x="8524" y="6150"/>
                  </a:lnTo>
                  <a:lnTo>
                    <a:pt x="8108" y="6154"/>
                  </a:lnTo>
                  <a:lnTo>
                    <a:pt x="7691" y="6150"/>
                  </a:lnTo>
                  <a:lnTo>
                    <a:pt x="7281" y="6138"/>
                  </a:lnTo>
                  <a:lnTo>
                    <a:pt x="6875" y="6118"/>
                  </a:lnTo>
                  <a:lnTo>
                    <a:pt x="6477" y="6091"/>
                  </a:lnTo>
                  <a:lnTo>
                    <a:pt x="6086" y="6057"/>
                  </a:lnTo>
                  <a:lnTo>
                    <a:pt x="5701" y="6015"/>
                  </a:lnTo>
                  <a:lnTo>
                    <a:pt x="5325" y="5967"/>
                  </a:lnTo>
                  <a:lnTo>
                    <a:pt x="4957" y="5911"/>
                  </a:lnTo>
                  <a:lnTo>
                    <a:pt x="4598" y="5849"/>
                  </a:lnTo>
                  <a:lnTo>
                    <a:pt x="4248" y="5781"/>
                  </a:lnTo>
                  <a:lnTo>
                    <a:pt x="3909" y="5707"/>
                  </a:lnTo>
                  <a:lnTo>
                    <a:pt x="3579" y="5627"/>
                  </a:lnTo>
                  <a:lnTo>
                    <a:pt x="3262" y="5542"/>
                  </a:lnTo>
                  <a:lnTo>
                    <a:pt x="2955" y="5449"/>
                  </a:lnTo>
                  <a:lnTo>
                    <a:pt x="2661" y="5353"/>
                  </a:lnTo>
                  <a:lnTo>
                    <a:pt x="2380" y="5252"/>
                  </a:lnTo>
                  <a:lnTo>
                    <a:pt x="2110" y="5144"/>
                  </a:lnTo>
                  <a:lnTo>
                    <a:pt x="1856" y="5032"/>
                  </a:lnTo>
                  <a:lnTo>
                    <a:pt x="1614" y="4916"/>
                  </a:lnTo>
                  <a:lnTo>
                    <a:pt x="1387" y="4796"/>
                  </a:lnTo>
                  <a:lnTo>
                    <a:pt x="1177" y="4671"/>
                  </a:lnTo>
                  <a:lnTo>
                    <a:pt x="981" y="4542"/>
                  </a:lnTo>
                  <a:lnTo>
                    <a:pt x="802" y="4409"/>
                  </a:lnTo>
                  <a:lnTo>
                    <a:pt x="638" y="4273"/>
                  </a:lnTo>
                  <a:lnTo>
                    <a:pt x="494" y="4133"/>
                  </a:lnTo>
                  <a:lnTo>
                    <a:pt x="366" y="3991"/>
                  </a:lnTo>
                  <a:lnTo>
                    <a:pt x="256" y="3844"/>
                  </a:lnTo>
                  <a:lnTo>
                    <a:pt x="165" y="3696"/>
                  </a:lnTo>
                  <a:lnTo>
                    <a:pt x="93" y="3545"/>
                  </a:lnTo>
                  <a:lnTo>
                    <a:pt x="42" y="3391"/>
                  </a:lnTo>
                  <a:lnTo>
                    <a:pt x="10" y="3235"/>
                  </a:lnTo>
                  <a:lnTo>
                    <a:pt x="0" y="3077"/>
                  </a:lnTo>
                  <a:lnTo>
                    <a:pt x="10" y="2919"/>
                  </a:lnTo>
                  <a:lnTo>
                    <a:pt x="42" y="2763"/>
                  </a:lnTo>
                  <a:lnTo>
                    <a:pt x="93" y="2609"/>
                  </a:lnTo>
                  <a:lnTo>
                    <a:pt x="165" y="2458"/>
                  </a:lnTo>
                  <a:lnTo>
                    <a:pt x="256" y="2310"/>
                  </a:lnTo>
                  <a:lnTo>
                    <a:pt x="366" y="2163"/>
                  </a:lnTo>
                  <a:lnTo>
                    <a:pt x="494" y="2021"/>
                  </a:lnTo>
                  <a:lnTo>
                    <a:pt x="638" y="1881"/>
                  </a:lnTo>
                  <a:lnTo>
                    <a:pt x="802" y="1745"/>
                  </a:lnTo>
                  <a:lnTo>
                    <a:pt x="981" y="1612"/>
                  </a:lnTo>
                  <a:lnTo>
                    <a:pt x="1177" y="1483"/>
                  </a:lnTo>
                  <a:lnTo>
                    <a:pt x="1387" y="1358"/>
                  </a:lnTo>
                  <a:lnTo>
                    <a:pt x="1614" y="1237"/>
                  </a:lnTo>
                  <a:lnTo>
                    <a:pt x="1856" y="1122"/>
                  </a:lnTo>
                  <a:lnTo>
                    <a:pt x="2110" y="1010"/>
                  </a:lnTo>
                  <a:lnTo>
                    <a:pt x="2380" y="902"/>
                  </a:lnTo>
                  <a:lnTo>
                    <a:pt x="2661" y="801"/>
                  </a:lnTo>
                  <a:lnTo>
                    <a:pt x="2955" y="705"/>
                  </a:lnTo>
                  <a:lnTo>
                    <a:pt x="3262" y="613"/>
                  </a:lnTo>
                  <a:lnTo>
                    <a:pt x="3579" y="527"/>
                  </a:lnTo>
                  <a:lnTo>
                    <a:pt x="3909" y="447"/>
                  </a:lnTo>
                  <a:lnTo>
                    <a:pt x="4248" y="373"/>
                  </a:lnTo>
                  <a:lnTo>
                    <a:pt x="4598" y="305"/>
                  </a:lnTo>
                  <a:lnTo>
                    <a:pt x="4957" y="243"/>
                  </a:lnTo>
                  <a:lnTo>
                    <a:pt x="5325" y="187"/>
                  </a:lnTo>
                  <a:lnTo>
                    <a:pt x="5701" y="139"/>
                  </a:lnTo>
                  <a:lnTo>
                    <a:pt x="6086" y="97"/>
                  </a:lnTo>
                  <a:lnTo>
                    <a:pt x="6477" y="63"/>
                  </a:lnTo>
                  <a:lnTo>
                    <a:pt x="6875" y="36"/>
                  </a:lnTo>
                  <a:lnTo>
                    <a:pt x="7281" y="16"/>
                  </a:lnTo>
                  <a:lnTo>
                    <a:pt x="7691" y="4"/>
                  </a:lnTo>
                  <a:lnTo>
                    <a:pt x="8108" y="0"/>
                  </a:lnTo>
                  <a:close/>
                  <a:moveTo>
                    <a:pt x="3135" y="4675"/>
                  </a:moveTo>
                  <a:lnTo>
                    <a:pt x="3787" y="5515"/>
                  </a:lnTo>
                  <a:lnTo>
                    <a:pt x="6158" y="5404"/>
                  </a:lnTo>
                  <a:lnTo>
                    <a:pt x="5243" y="5179"/>
                  </a:lnTo>
                  <a:lnTo>
                    <a:pt x="7687" y="3759"/>
                  </a:lnTo>
                  <a:lnTo>
                    <a:pt x="6381" y="3535"/>
                  </a:lnTo>
                  <a:lnTo>
                    <a:pt x="3936" y="4880"/>
                  </a:lnTo>
                  <a:lnTo>
                    <a:pt x="3135" y="4675"/>
                  </a:lnTo>
                  <a:close/>
                  <a:moveTo>
                    <a:pt x="8154" y="2469"/>
                  </a:moveTo>
                  <a:lnTo>
                    <a:pt x="9497" y="2824"/>
                  </a:lnTo>
                  <a:lnTo>
                    <a:pt x="11792" y="1404"/>
                  </a:lnTo>
                  <a:lnTo>
                    <a:pt x="12688" y="1647"/>
                  </a:lnTo>
                  <a:lnTo>
                    <a:pt x="11979" y="767"/>
                  </a:lnTo>
                  <a:lnTo>
                    <a:pt x="9833" y="862"/>
                  </a:lnTo>
                  <a:lnTo>
                    <a:pt x="10617" y="1086"/>
                  </a:lnTo>
                  <a:lnTo>
                    <a:pt x="8154" y="2469"/>
                  </a:lnTo>
                  <a:close/>
                  <a:moveTo>
                    <a:pt x="13547" y="4824"/>
                  </a:moveTo>
                  <a:lnTo>
                    <a:pt x="9647" y="3871"/>
                  </a:lnTo>
                  <a:lnTo>
                    <a:pt x="9068" y="4264"/>
                  </a:lnTo>
                  <a:lnTo>
                    <a:pt x="9012" y="3235"/>
                  </a:lnTo>
                  <a:lnTo>
                    <a:pt x="11195" y="2918"/>
                  </a:lnTo>
                  <a:lnTo>
                    <a:pt x="10561" y="3254"/>
                  </a:lnTo>
                  <a:lnTo>
                    <a:pt x="14516" y="4133"/>
                  </a:lnTo>
                  <a:lnTo>
                    <a:pt x="13547" y="4824"/>
                  </a:lnTo>
                  <a:close/>
                  <a:moveTo>
                    <a:pt x="4534" y="3291"/>
                  </a:moveTo>
                  <a:lnTo>
                    <a:pt x="6885" y="3011"/>
                  </a:lnTo>
                  <a:lnTo>
                    <a:pt x="6773" y="1946"/>
                  </a:lnTo>
                  <a:lnTo>
                    <a:pt x="6176" y="2300"/>
                  </a:lnTo>
                  <a:lnTo>
                    <a:pt x="2463" y="1478"/>
                  </a:lnTo>
                  <a:lnTo>
                    <a:pt x="1325" y="2039"/>
                  </a:lnTo>
                  <a:lnTo>
                    <a:pt x="5019" y="2955"/>
                  </a:lnTo>
                  <a:lnTo>
                    <a:pt x="4534" y="3291"/>
                  </a:lnTo>
                  <a:close/>
                </a:path>
              </a:pathLst>
            </a:custGeom>
            <a:grpFill/>
            <a:ln w="15875">
              <a:noFill/>
              <a:round/>
            </a:ln>
          </p:spPr>
          <p:txBody>
            <a:bodyPr vert="horz" wrap="square" lIns="103142" tIns="51573" rIns="103142" bIns="51573" numCol="1" anchor="t" anchorCtr="0" compatLnSpc="1">
              <a:prstTxWarp prst="textNoShape">
                <a:avLst/>
              </a:prstTxWarp>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1373918" fontAlgn="ctr">
                <a:spcBef>
                  <a:spcPct val="0"/>
                </a:spcBef>
                <a:spcAft>
                  <a:spcPct val="0"/>
                </a:spcAft>
                <a:defRPr/>
              </a:pPr>
              <a:endParaRPr lang="en-US" altLang="zh-CN" sz="1399"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endParaRPr>
            </a:p>
          </p:txBody>
        </p:sp>
      </p:grpSp>
      <p:sp>
        <p:nvSpPr>
          <p:cNvPr id="641" name="Shape 423"/>
          <p:cNvSpPr/>
          <p:nvPr/>
        </p:nvSpPr>
        <p:spPr bwMode="gray">
          <a:xfrm>
            <a:off x="3254274" y="5223669"/>
            <a:ext cx="365069" cy="184666"/>
          </a:xfrm>
          <a:prstGeom prst="rect">
            <a:avLst/>
          </a:prstGeom>
          <a:ln w="12700">
            <a:miter lim="400000"/>
          </a:ln>
          <a:extLst>
            <a:ext uri="{C572A759-6A51-4108-AA02-DFA0A04FC94B}">
              <ma14:wrappingTextBoxFlag xmlns:p14="http://schemas.microsoft.com/office/powerpoint/2010/main" xmlns:a14="http://schemas.microsoft.com/office/drawing/2010/main" xmlns:p15="http://schemas.microsoft.com/office/powerpoint/2012/main" xmlns:ma14="http://schemas.microsoft.com/office/mac/drawingml/2011/main" xmlns="" val="1"/>
            </a:ext>
          </a:extLst>
        </p:spPr>
        <p:txBody>
          <a:bodyPr wrap="square" lIns="0" tIns="0" rIns="0" bIns="0" anchor="ctr">
            <a:spAutoFit/>
          </a:bodyPr>
          <a:lstStyle>
            <a:lvl1pPr defTabSz="516747">
              <a:defRPr sz="1600">
                <a:solidFill>
                  <a:srgbClr val="FFFFFF"/>
                </a:solidFill>
                <a:latin typeface="Arial"/>
                <a:ea typeface="+mn-ea"/>
                <a:cs typeface="+mn-cs"/>
                <a:sym typeface="Helvetica"/>
              </a:defRPr>
            </a:lvl1pPr>
          </a:lstStyle>
          <a:p>
            <a:pPr algn="ctr" fontAlgn="ctr">
              <a:spcBef>
                <a:spcPct val="0"/>
              </a:spcBef>
              <a:spcAft>
                <a:spcPct val="0"/>
              </a:spcAft>
            </a:pPr>
            <a:r>
              <a:rPr lang="en-US" sz="1200" b="1" dirty="0">
                <a:solidFill>
                  <a:srgbClr val="FFC000"/>
                </a:solidFill>
                <a:latin typeface="Huawei Sans" panose="020C0503030203020204" pitchFamily="34" charset="0"/>
              </a:rPr>
              <a:t>Edge</a:t>
            </a:r>
            <a:endParaRPr lang="en-US" sz="1200" b="1" dirty="0">
              <a:solidFill>
                <a:srgbClr val="FFC000"/>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42" name="Shape 423"/>
          <p:cNvSpPr/>
          <p:nvPr/>
        </p:nvSpPr>
        <p:spPr bwMode="gray">
          <a:xfrm>
            <a:off x="3081439" y="5733545"/>
            <a:ext cx="383142" cy="184666"/>
          </a:xfrm>
          <a:prstGeom prst="rect">
            <a:avLst/>
          </a:prstGeom>
          <a:ln w="12700">
            <a:miter lim="400000"/>
          </a:ln>
          <a:extLst>
            <a:ext uri="{C572A759-6A51-4108-AA02-DFA0A04FC94B}">
              <ma14:wrappingTextBoxFlag xmlns:p14="http://schemas.microsoft.com/office/powerpoint/2010/main" xmlns:a14="http://schemas.microsoft.com/office/drawing/2010/main" xmlns:p15="http://schemas.microsoft.com/office/powerpoint/2012/main" xmlns:ma14="http://schemas.microsoft.com/office/mac/drawingml/2011/main" xmlns="" val="1"/>
            </a:ext>
          </a:extLst>
        </p:spPr>
        <p:txBody>
          <a:bodyPr wrap="square" lIns="0" tIns="0" rIns="0" bIns="0" anchor="ctr">
            <a:spAutoFit/>
          </a:bodyPr>
          <a:lstStyle>
            <a:lvl1pPr defTabSz="516747">
              <a:defRPr sz="1600">
                <a:solidFill>
                  <a:srgbClr val="FFFFFF"/>
                </a:solidFill>
                <a:latin typeface="Arial"/>
                <a:ea typeface="+mn-ea"/>
                <a:cs typeface="+mn-cs"/>
                <a:sym typeface="Helvetica"/>
              </a:defRPr>
            </a:lvl1pPr>
          </a:lstStyle>
          <a:p>
            <a:pPr algn="ctr" fontAlgn="ctr">
              <a:spcBef>
                <a:spcPct val="0"/>
              </a:spcBef>
              <a:spcAft>
                <a:spcPct val="0"/>
              </a:spcAft>
            </a:pPr>
            <a:r>
              <a:rPr lang="en-US" sz="1200" b="1" dirty="0">
                <a:solidFill>
                  <a:srgbClr val="FFC000"/>
                </a:solidFill>
                <a:latin typeface="Huawei Sans" panose="020C0503030203020204" pitchFamily="34" charset="0"/>
              </a:rPr>
              <a:t>Edge</a:t>
            </a:r>
            <a:endParaRPr lang="en-US" sz="1200" b="1" dirty="0">
              <a:solidFill>
                <a:srgbClr val="FFC00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87922615"/>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06439B0F-140D-4331-94EC-CAC552235724}"/>
              </a:ext>
            </a:extLst>
          </p:cNvPr>
          <p:cNvSpPr>
            <a:spLocks noGrp="1"/>
          </p:cNvSpPr>
          <p:nvPr>
            <p:ph type="title"/>
          </p:nvPr>
        </p:nvSpPr>
        <p:spPr bwMode="gray"/>
        <p:txBody>
          <a:bodyPr/>
          <a:lstStyle/>
          <a:p>
            <a:r>
              <a:rPr lang="en-US" altLang="zh-CN" dirty="0"/>
              <a:t>Controller Reliability Design Overview</a:t>
            </a:r>
            <a:endParaRPr lang="en-US" dirty="0"/>
          </a:p>
        </p:txBody>
      </p:sp>
      <p:sp>
        <p:nvSpPr>
          <p:cNvPr id="4" name="Text Placeholder 3">
            <a:extLst>
              <a:ext uri="{FF2B5EF4-FFF2-40B4-BE49-F238E27FC236}">
                <a16:creationId xmlns="" xmlns:a16="http://schemas.microsoft.com/office/drawing/2014/main" id="{F9DCFCB2-ADDC-4527-8A10-80CB5C01F04F}"/>
              </a:ext>
            </a:extLst>
          </p:cNvPr>
          <p:cNvSpPr>
            <a:spLocks noGrp="1"/>
          </p:cNvSpPr>
          <p:nvPr>
            <p:ph type="body" sz="quarter" idx="10"/>
          </p:nvPr>
        </p:nvSpPr>
        <p:spPr bwMode="gray"/>
        <p:txBody>
          <a:bodyPr/>
          <a:lstStyle/>
          <a:p>
            <a:pPr algn="l"/>
            <a:r>
              <a:rPr lang="en-US" altLang="zh-CN" sz="1600" dirty="0"/>
              <a:t>The controller iMaster NCE-WAN is the core component of Huawei SD-WAN Solution. All services in Huawei SD-WAN Solution are orchestrated through the controller. Therefore, controller reliability directly affects network services.</a:t>
            </a:r>
          </a:p>
          <a:p>
            <a:pPr algn="l"/>
            <a:r>
              <a:rPr lang="en-US" altLang="zh-CN" sz="1600" dirty="0"/>
              <a:t>Controller reliability design generally covers:</a:t>
            </a:r>
          </a:p>
          <a:p>
            <a:pPr marL="536575" lvl="1" indent="-228600"/>
            <a:r>
              <a:rPr lang="en-US" altLang="zh-CN" sz="1400" dirty="0"/>
              <a:t>Controller deployment reliability design</a:t>
            </a:r>
          </a:p>
          <a:p>
            <a:pPr marL="536575" lvl="1" indent="-228600"/>
            <a:r>
              <a:rPr lang="en-US" altLang="zh-CN" sz="1400" dirty="0"/>
              <a:t>Controller networking reliability design</a:t>
            </a:r>
          </a:p>
        </p:txBody>
      </p:sp>
      <p:sp>
        <p:nvSpPr>
          <p:cNvPr id="80" name="Freeform 159">
            <a:extLst>
              <a:ext uri="{FF2B5EF4-FFF2-40B4-BE49-F238E27FC236}">
                <a16:creationId xmlns="" xmlns:a16="http://schemas.microsoft.com/office/drawing/2014/main" id="{7DEF3649-AFAA-43DE-A3B1-5CFC3DAE1CD3}"/>
              </a:ext>
            </a:extLst>
          </p:cNvPr>
          <p:cNvSpPr/>
          <p:nvPr/>
        </p:nvSpPr>
        <p:spPr bwMode="gray">
          <a:xfrm flipH="1">
            <a:off x="6408477" y="3341900"/>
            <a:ext cx="1378940" cy="73711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altLang="zh-CN" sz="1200" dirty="0">
                <a:solidFill>
                  <a:prstClr val="black"/>
                </a:solidFill>
              </a:rPr>
              <a:t>Primary DC</a:t>
            </a:r>
            <a:endParaRPr lang="en-US" sz="1200" dirty="0">
              <a:solidFill>
                <a:prstClr val="black"/>
              </a:solidFill>
            </a:endParaRPr>
          </a:p>
        </p:txBody>
      </p:sp>
      <p:sp>
        <p:nvSpPr>
          <p:cNvPr id="39" name="Freeform 159">
            <a:extLst>
              <a:ext uri="{FF2B5EF4-FFF2-40B4-BE49-F238E27FC236}">
                <a16:creationId xmlns="" xmlns:a16="http://schemas.microsoft.com/office/drawing/2014/main" id="{F781232F-D5CB-4A76-86D0-A24A4892FEED}"/>
              </a:ext>
            </a:extLst>
          </p:cNvPr>
          <p:cNvSpPr/>
          <p:nvPr/>
        </p:nvSpPr>
        <p:spPr bwMode="gray">
          <a:xfrm flipH="1">
            <a:off x="7540641" y="5367998"/>
            <a:ext cx="1193937"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black"/>
                </a:solidFill>
              </a:rPr>
              <a:t>Internet/MPLS</a:t>
            </a:r>
          </a:p>
        </p:txBody>
      </p:sp>
      <p:cxnSp>
        <p:nvCxnSpPr>
          <p:cNvPr id="43" name="Straight Connector 42">
            <a:extLst>
              <a:ext uri="{FF2B5EF4-FFF2-40B4-BE49-F238E27FC236}">
                <a16:creationId xmlns="" xmlns:a16="http://schemas.microsoft.com/office/drawing/2014/main" id="{81B82BFA-B8C2-48EA-904E-45054AD1BFF5}"/>
              </a:ext>
            </a:extLst>
          </p:cNvPr>
          <p:cNvCxnSpPr>
            <a:stCxn id="86" idx="2"/>
            <a:endCxn id="39" idx="3"/>
          </p:cNvCxnSpPr>
          <p:nvPr/>
        </p:nvCxnSpPr>
        <p:spPr bwMode="gray">
          <a:xfrm flipH="1">
            <a:off x="8245435" y="4344629"/>
            <a:ext cx="954901" cy="1124448"/>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72" name="图片 14" descr="交换机.png">
            <a:extLst>
              <a:ext uri="{FF2B5EF4-FFF2-40B4-BE49-F238E27FC236}">
                <a16:creationId xmlns="" xmlns:a16="http://schemas.microsoft.com/office/drawing/2014/main" id="{586D9996-DD3F-4D61-A2E0-E83E45A2EB66}"/>
              </a:ext>
            </a:extLst>
          </p:cNvPr>
          <p:cNvPicPr>
            <a:picLocks noChangeAspect="1"/>
          </p:cNvPicPr>
          <p:nvPr/>
        </p:nvPicPr>
        <p:blipFill>
          <a:blip r:embed="rId3"/>
          <a:stretch>
            <a:fillRect/>
          </a:stretch>
        </p:blipFill>
        <p:spPr bwMode="gray">
          <a:xfrm>
            <a:off x="6664768" y="3123897"/>
            <a:ext cx="474526" cy="388247"/>
          </a:xfrm>
          <a:prstGeom prst="rect">
            <a:avLst/>
          </a:prstGeom>
        </p:spPr>
      </p:pic>
      <p:cxnSp>
        <p:nvCxnSpPr>
          <p:cNvPr id="73" name="Straight Connector 72">
            <a:extLst>
              <a:ext uri="{FF2B5EF4-FFF2-40B4-BE49-F238E27FC236}">
                <a16:creationId xmlns="" xmlns:a16="http://schemas.microsoft.com/office/drawing/2014/main" id="{2AD2547E-6F2B-4983-9BAB-9E4C44DEBAAE}"/>
              </a:ext>
            </a:extLst>
          </p:cNvPr>
          <p:cNvCxnSpPr>
            <a:stCxn id="82" idx="2"/>
            <a:endCxn id="39" idx="2"/>
          </p:cNvCxnSpPr>
          <p:nvPr/>
        </p:nvCxnSpPr>
        <p:spPr bwMode="gray">
          <a:xfrm>
            <a:off x="7139294" y="4344629"/>
            <a:ext cx="1094268" cy="1133747"/>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8" name="TextBox 77">
            <a:extLst>
              <a:ext uri="{FF2B5EF4-FFF2-40B4-BE49-F238E27FC236}">
                <a16:creationId xmlns="" xmlns:a16="http://schemas.microsoft.com/office/drawing/2014/main" id="{37497414-6CF9-492E-A777-767C4652EC37}"/>
              </a:ext>
            </a:extLst>
          </p:cNvPr>
          <p:cNvSpPr txBox="1"/>
          <p:nvPr/>
        </p:nvSpPr>
        <p:spPr bwMode="gray">
          <a:xfrm>
            <a:off x="5033819" y="3096966"/>
            <a:ext cx="1526500" cy="461665"/>
          </a:xfrm>
          <a:prstGeom prst="rect">
            <a:avLst/>
          </a:prstGeom>
          <a:noFill/>
        </p:spPr>
        <p:txBody>
          <a:bodyPr wrap="square" rtlCol="0">
            <a:spAutoFit/>
          </a:bodyPr>
          <a:lstStyle/>
          <a:p>
            <a:pPr algn="ctr" fontAlgn="ctr"/>
            <a:r>
              <a:rPr lang="en-US" altLang="zh-CN" sz="1200" dirty="0">
                <a:solidFill>
                  <a:prstClr val="black"/>
                </a:solidFill>
                <a:latin typeface="Huawei Sans" panose="020C0503030203020204" pitchFamily="34" charset="0"/>
              </a:rPr>
              <a:t>iMaster NCE-WAN cluster (active)</a:t>
            </a:r>
          </a:p>
        </p:txBody>
      </p:sp>
      <p:pic>
        <p:nvPicPr>
          <p:cNvPr id="82" name="Picture 12" descr="E:\2016.01\1.12 扁平化图标\蓝色\AR-蓝色最新-40.png">
            <a:extLst>
              <a:ext uri="{FF2B5EF4-FFF2-40B4-BE49-F238E27FC236}">
                <a16:creationId xmlns="" xmlns:a16="http://schemas.microsoft.com/office/drawing/2014/main" id="{583062C8-BE15-41D8-B6E7-F31FD70F16F4}"/>
              </a:ext>
            </a:extLst>
          </p:cNvPr>
          <p:cNvPicPr>
            <a:picLocks noChangeAspect="1" noChangeArrowheads="1"/>
          </p:cNvPicPr>
          <p:nvPr/>
        </p:nvPicPr>
        <p:blipFill>
          <a:blip r:embed="rId4"/>
          <a:stretch>
            <a:fillRect/>
          </a:stretch>
        </p:blipFill>
        <p:spPr bwMode="gray">
          <a:xfrm>
            <a:off x="6902032" y="3956382"/>
            <a:ext cx="474524" cy="388247"/>
          </a:xfrm>
          <a:prstGeom prst="rect">
            <a:avLst/>
          </a:prstGeom>
          <a:noFill/>
        </p:spPr>
      </p:pic>
      <p:sp>
        <p:nvSpPr>
          <p:cNvPr id="85" name="Freeform 159">
            <a:extLst>
              <a:ext uri="{FF2B5EF4-FFF2-40B4-BE49-F238E27FC236}">
                <a16:creationId xmlns="" xmlns:a16="http://schemas.microsoft.com/office/drawing/2014/main" id="{2749CF34-F0FB-424C-AC3F-36116A2481D7}"/>
              </a:ext>
            </a:extLst>
          </p:cNvPr>
          <p:cNvSpPr/>
          <p:nvPr/>
        </p:nvSpPr>
        <p:spPr bwMode="gray">
          <a:xfrm flipH="1">
            <a:off x="8464310" y="3341900"/>
            <a:ext cx="1378940" cy="73711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altLang="zh-CN" sz="1200" dirty="0">
                <a:solidFill>
                  <a:prstClr val="black"/>
                </a:solidFill>
              </a:rPr>
              <a:t>Backup DC</a:t>
            </a:r>
            <a:endParaRPr lang="en-US" sz="1200" dirty="0">
              <a:solidFill>
                <a:prstClr val="black"/>
              </a:solidFill>
            </a:endParaRPr>
          </a:p>
        </p:txBody>
      </p:sp>
      <p:pic>
        <p:nvPicPr>
          <p:cNvPr id="86" name="Picture 12" descr="E:\2016.01\1.12 扁平化图标\蓝色\AR-蓝色最新-40.png">
            <a:extLst>
              <a:ext uri="{FF2B5EF4-FFF2-40B4-BE49-F238E27FC236}">
                <a16:creationId xmlns="" xmlns:a16="http://schemas.microsoft.com/office/drawing/2014/main" id="{91899D93-558C-4CC1-983C-DC65F9532EA8}"/>
              </a:ext>
            </a:extLst>
          </p:cNvPr>
          <p:cNvPicPr>
            <a:picLocks noChangeAspect="1" noChangeArrowheads="1"/>
          </p:cNvPicPr>
          <p:nvPr/>
        </p:nvPicPr>
        <p:blipFill>
          <a:blip r:embed="rId4"/>
          <a:stretch>
            <a:fillRect/>
          </a:stretch>
        </p:blipFill>
        <p:spPr bwMode="gray">
          <a:xfrm>
            <a:off x="8963074" y="3956382"/>
            <a:ext cx="474524" cy="388247"/>
          </a:xfrm>
          <a:prstGeom prst="rect">
            <a:avLst/>
          </a:prstGeom>
          <a:noFill/>
        </p:spPr>
      </p:pic>
      <p:pic>
        <p:nvPicPr>
          <p:cNvPr id="84" name="图片 14" descr="交换机.png">
            <a:extLst>
              <a:ext uri="{FF2B5EF4-FFF2-40B4-BE49-F238E27FC236}">
                <a16:creationId xmlns="" xmlns:a16="http://schemas.microsoft.com/office/drawing/2014/main" id="{7D4BDA98-7744-429A-B192-C637EF36B056}"/>
              </a:ext>
            </a:extLst>
          </p:cNvPr>
          <p:cNvPicPr>
            <a:picLocks noChangeAspect="1"/>
          </p:cNvPicPr>
          <p:nvPr/>
        </p:nvPicPr>
        <p:blipFill>
          <a:blip r:embed="rId3"/>
          <a:stretch>
            <a:fillRect/>
          </a:stretch>
        </p:blipFill>
        <p:spPr bwMode="gray">
          <a:xfrm>
            <a:off x="8988645" y="3123897"/>
            <a:ext cx="474526" cy="388247"/>
          </a:xfrm>
          <a:prstGeom prst="rect">
            <a:avLst/>
          </a:prstGeom>
        </p:spPr>
      </p:pic>
      <p:sp>
        <p:nvSpPr>
          <p:cNvPr id="88" name="TextBox 87">
            <a:extLst>
              <a:ext uri="{FF2B5EF4-FFF2-40B4-BE49-F238E27FC236}">
                <a16:creationId xmlns="" xmlns:a16="http://schemas.microsoft.com/office/drawing/2014/main" id="{A5F79F1E-0AE7-4706-A950-128C35C2F8CB}"/>
              </a:ext>
            </a:extLst>
          </p:cNvPr>
          <p:cNvSpPr txBox="1"/>
          <p:nvPr/>
        </p:nvSpPr>
        <p:spPr bwMode="gray">
          <a:xfrm>
            <a:off x="9556368" y="3096966"/>
            <a:ext cx="1495426" cy="461665"/>
          </a:xfrm>
          <a:prstGeom prst="rect">
            <a:avLst/>
          </a:prstGeom>
          <a:noFill/>
        </p:spPr>
        <p:txBody>
          <a:bodyPr wrap="square" rtlCol="0">
            <a:spAutoFit/>
          </a:bodyPr>
          <a:lstStyle/>
          <a:p>
            <a:pPr algn="ctr" fontAlgn="ctr"/>
            <a:r>
              <a:rPr lang="en-US" altLang="zh-CN" sz="1200" dirty="0">
                <a:solidFill>
                  <a:prstClr val="black"/>
                </a:solidFill>
                <a:latin typeface="Huawei Sans" panose="020C0503030203020204" pitchFamily="34" charset="0"/>
              </a:rPr>
              <a:t>iMaster NCE-WAN cluster (standby)</a:t>
            </a:r>
          </a:p>
        </p:txBody>
      </p:sp>
      <p:sp>
        <p:nvSpPr>
          <p:cNvPr id="89" name="TextBox 88">
            <a:extLst>
              <a:ext uri="{FF2B5EF4-FFF2-40B4-BE49-F238E27FC236}">
                <a16:creationId xmlns="" xmlns:a16="http://schemas.microsoft.com/office/drawing/2014/main" id="{EB271D9F-59C6-47F7-AAAC-3E365AFA0404}"/>
              </a:ext>
            </a:extLst>
          </p:cNvPr>
          <p:cNvSpPr txBox="1"/>
          <p:nvPr/>
        </p:nvSpPr>
        <p:spPr bwMode="gray">
          <a:xfrm>
            <a:off x="5842243" y="4080753"/>
            <a:ext cx="1170390" cy="276999"/>
          </a:xfrm>
          <a:prstGeom prst="rect">
            <a:avLst/>
          </a:prstGeom>
          <a:noFill/>
        </p:spPr>
        <p:txBody>
          <a:bodyPr wrap="square" rtlCol="0">
            <a:spAutoFit/>
          </a:bodyPr>
          <a:lstStyle/>
          <a:p>
            <a:pPr fontAlgn="ctr"/>
            <a:r>
              <a:rPr lang="en-US" altLang="zh-CN" sz="1200" dirty="0">
                <a:solidFill>
                  <a:prstClr val="black"/>
                </a:solidFill>
                <a:latin typeface="Huawei Sans" panose="020C0503030203020204" pitchFamily="34" charset="0"/>
              </a:rPr>
              <a:t>Egress device</a:t>
            </a:r>
          </a:p>
        </p:txBody>
      </p:sp>
      <p:sp>
        <p:nvSpPr>
          <p:cNvPr id="90" name="TextBox 89">
            <a:extLst>
              <a:ext uri="{FF2B5EF4-FFF2-40B4-BE49-F238E27FC236}">
                <a16:creationId xmlns="" xmlns:a16="http://schemas.microsoft.com/office/drawing/2014/main" id="{4D00D771-89BC-49F2-B4AC-5B6EF9998126}"/>
              </a:ext>
            </a:extLst>
          </p:cNvPr>
          <p:cNvSpPr txBox="1"/>
          <p:nvPr/>
        </p:nvSpPr>
        <p:spPr bwMode="gray">
          <a:xfrm>
            <a:off x="9442398" y="4073324"/>
            <a:ext cx="1118491" cy="276999"/>
          </a:xfrm>
          <a:prstGeom prst="rect">
            <a:avLst/>
          </a:prstGeom>
          <a:noFill/>
        </p:spPr>
        <p:txBody>
          <a:bodyPr wrap="square" rtlCol="0">
            <a:spAutoFit/>
          </a:bodyPr>
          <a:lstStyle/>
          <a:p>
            <a:pPr fontAlgn="ctr"/>
            <a:r>
              <a:rPr lang="en-US" altLang="zh-CN" sz="1200" dirty="0">
                <a:solidFill>
                  <a:prstClr val="black"/>
                </a:solidFill>
                <a:latin typeface="Huawei Sans" panose="020C0503030203020204" pitchFamily="34" charset="0"/>
              </a:rPr>
              <a:t>Egress device</a:t>
            </a:r>
          </a:p>
        </p:txBody>
      </p:sp>
      <p:sp>
        <p:nvSpPr>
          <p:cNvPr id="91" name="圆角矩形 16">
            <a:extLst>
              <a:ext uri="{FF2B5EF4-FFF2-40B4-BE49-F238E27FC236}">
                <a16:creationId xmlns="" xmlns:a16="http://schemas.microsoft.com/office/drawing/2014/main" id="{B13C694C-122A-493A-971B-783A07E4E2A6}"/>
              </a:ext>
            </a:extLst>
          </p:cNvPr>
          <p:cNvSpPr/>
          <p:nvPr/>
        </p:nvSpPr>
        <p:spPr bwMode="gray">
          <a:xfrm>
            <a:off x="5968904" y="1942836"/>
            <a:ext cx="1866253" cy="639295"/>
          </a:xfrm>
          <a:prstGeom prst="roundRect">
            <a:avLst>
              <a:gd name="adj" fmla="val 4431"/>
            </a:avLst>
          </a:prstGeom>
          <a:ln w="19050">
            <a:solidFill>
              <a:srgbClr val="56C4D2"/>
            </a:solidFill>
            <a:prstDash val="dash"/>
          </a:ln>
        </p:spPr>
        <p:txBody>
          <a:bodyPr wrap="square" rtlCol="0" anchor="t">
            <a:noAutofit/>
          </a:bodyPr>
          <a:lstStyle/>
          <a:p>
            <a:pPr algn="ctr" fontAlgn="ctr"/>
            <a:endParaRPr lang="en-US" altLang="zh-CN" sz="1200" b="1" dirty="0">
              <a:solidFill>
                <a:prstClr val="black"/>
              </a:solidFill>
              <a:latin typeface="Huawei Sans" panose="020C0503030203020204" pitchFamily="34" charset="0"/>
              <a:sym typeface="Huawei Sans" panose="020C0503030203020204" pitchFamily="34" charset="0"/>
            </a:endParaRPr>
          </a:p>
        </p:txBody>
      </p:sp>
      <p:pic>
        <p:nvPicPr>
          <p:cNvPr id="92" name="图片 44">
            <a:extLst>
              <a:ext uri="{FF2B5EF4-FFF2-40B4-BE49-F238E27FC236}">
                <a16:creationId xmlns="" xmlns:a16="http://schemas.microsoft.com/office/drawing/2014/main" id="{EB30ED8F-8CE6-4933-B6CA-9A516EE1897F}"/>
              </a:ext>
            </a:extLst>
          </p:cNvPr>
          <p:cNvPicPr/>
          <p:nvPr/>
        </p:nvPicPr>
        <p:blipFill>
          <a:blip r:embed="rId5" cstate="print">
            <a:extLst>
              <a:ext uri="{28A0092B-C50C-407E-A947-70E740481C1C}">
                <a14:useLocalDpi xmlns:a14="http://schemas.microsoft.com/office/drawing/2010/main" val="0"/>
              </a:ext>
            </a:extLst>
          </a:blip>
          <a:stretch>
            <a:fillRect/>
          </a:stretch>
        </p:blipFill>
        <p:spPr bwMode="gray">
          <a:xfrm>
            <a:off x="6148641" y="2061867"/>
            <a:ext cx="411677" cy="401232"/>
          </a:xfrm>
          <a:prstGeom prst="rect">
            <a:avLst/>
          </a:prstGeom>
        </p:spPr>
      </p:pic>
      <p:pic>
        <p:nvPicPr>
          <p:cNvPr id="93" name="图片 44">
            <a:extLst>
              <a:ext uri="{FF2B5EF4-FFF2-40B4-BE49-F238E27FC236}">
                <a16:creationId xmlns="" xmlns:a16="http://schemas.microsoft.com/office/drawing/2014/main" id="{79F68815-CD0D-4054-8DC5-45A038D9109B}"/>
              </a:ext>
            </a:extLst>
          </p:cNvPr>
          <p:cNvPicPr/>
          <p:nvPr/>
        </p:nvPicPr>
        <p:blipFill>
          <a:blip r:embed="rId5" cstate="print">
            <a:extLst>
              <a:ext uri="{28A0092B-C50C-407E-A947-70E740481C1C}">
                <a14:useLocalDpi xmlns:a14="http://schemas.microsoft.com/office/drawing/2010/main" val="0"/>
              </a:ext>
            </a:extLst>
          </a:blip>
          <a:stretch>
            <a:fillRect/>
          </a:stretch>
        </p:blipFill>
        <p:spPr bwMode="gray">
          <a:xfrm>
            <a:off x="6720423" y="2061867"/>
            <a:ext cx="411677" cy="401232"/>
          </a:xfrm>
          <a:prstGeom prst="rect">
            <a:avLst/>
          </a:prstGeom>
        </p:spPr>
      </p:pic>
      <p:pic>
        <p:nvPicPr>
          <p:cNvPr id="94" name="图片 44">
            <a:extLst>
              <a:ext uri="{FF2B5EF4-FFF2-40B4-BE49-F238E27FC236}">
                <a16:creationId xmlns="" xmlns:a16="http://schemas.microsoft.com/office/drawing/2014/main" id="{8521072D-8BB2-4EF7-93D8-265AE848CCE4}"/>
              </a:ext>
            </a:extLst>
          </p:cNvPr>
          <p:cNvPicPr/>
          <p:nvPr/>
        </p:nvPicPr>
        <p:blipFill>
          <a:blip r:embed="rId5" cstate="print">
            <a:extLst>
              <a:ext uri="{28A0092B-C50C-407E-A947-70E740481C1C}">
                <a14:useLocalDpi xmlns:a14="http://schemas.microsoft.com/office/drawing/2010/main" val="0"/>
              </a:ext>
            </a:extLst>
          </a:blip>
          <a:stretch>
            <a:fillRect/>
          </a:stretch>
        </p:blipFill>
        <p:spPr bwMode="gray">
          <a:xfrm>
            <a:off x="7259601" y="2061867"/>
            <a:ext cx="411677" cy="401232"/>
          </a:xfrm>
          <a:prstGeom prst="rect">
            <a:avLst/>
          </a:prstGeom>
        </p:spPr>
      </p:pic>
      <p:sp>
        <p:nvSpPr>
          <p:cNvPr id="96" name="Trapezoid 95">
            <a:extLst>
              <a:ext uri="{FF2B5EF4-FFF2-40B4-BE49-F238E27FC236}">
                <a16:creationId xmlns="" xmlns:a16="http://schemas.microsoft.com/office/drawing/2014/main" id="{E0DA6A13-AECC-4754-B3C4-87249C1EA590}"/>
              </a:ext>
            </a:extLst>
          </p:cNvPr>
          <p:cNvSpPr/>
          <p:nvPr/>
        </p:nvSpPr>
        <p:spPr bwMode="gray">
          <a:xfrm flipV="1">
            <a:off x="5968904" y="2588619"/>
            <a:ext cx="1866253" cy="533541"/>
          </a:xfrm>
          <a:prstGeom prst="trapezoid">
            <a:avLst>
              <a:gd name="adj" fmla="val 132114"/>
            </a:avLst>
          </a:prstGeom>
          <a:gradFill>
            <a:gsLst>
              <a:gs pos="0">
                <a:srgbClr val="56C4D2">
                  <a:alpha val="50000"/>
                </a:srgbClr>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200" dirty="0">
              <a:solidFill>
                <a:prstClr val="white"/>
              </a:solidFill>
            </a:endParaRPr>
          </a:p>
        </p:txBody>
      </p:sp>
      <p:sp>
        <p:nvSpPr>
          <p:cNvPr id="97" name="Rectangular Callout 26">
            <a:extLst>
              <a:ext uri="{FF2B5EF4-FFF2-40B4-BE49-F238E27FC236}">
                <a16:creationId xmlns="" xmlns:a16="http://schemas.microsoft.com/office/drawing/2014/main" id="{3D929443-F591-4D9F-8229-9AF7B925088E}"/>
              </a:ext>
            </a:extLst>
          </p:cNvPr>
          <p:cNvSpPr/>
          <p:nvPr/>
        </p:nvSpPr>
        <p:spPr bwMode="gray">
          <a:xfrm>
            <a:off x="7512676" y="2688875"/>
            <a:ext cx="1375129" cy="660797"/>
          </a:xfrm>
          <a:prstGeom prst="wedgeRectCallout">
            <a:avLst>
              <a:gd name="adj1" fmla="val -71140"/>
              <a:gd name="adj2" fmla="val 3703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prstClr val="white">
                    <a:lumMod val="50000"/>
                  </a:prstClr>
                </a:solidFill>
                <a:cs typeface="+mn-ea"/>
                <a:sym typeface="Huawei Sans" panose="020C0503030203020204" pitchFamily="34" charset="0"/>
              </a:rPr>
              <a:t>Controller deployment reliability design</a:t>
            </a:r>
          </a:p>
        </p:txBody>
      </p:sp>
      <p:sp>
        <p:nvSpPr>
          <p:cNvPr id="98" name="Rectangular Callout 26">
            <a:extLst>
              <a:ext uri="{FF2B5EF4-FFF2-40B4-BE49-F238E27FC236}">
                <a16:creationId xmlns="" xmlns:a16="http://schemas.microsoft.com/office/drawing/2014/main" id="{5D79A687-ADBA-46F7-A927-4ED3C0B4F3F7}"/>
              </a:ext>
            </a:extLst>
          </p:cNvPr>
          <p:cNvSpPr/>
          <p:nvPr/>
        </p:nvSpPr>
        <p:spPr bwMode="gray">
          <a:xfrm>
            <a:off x="6048375" y="4828627"/>
            <a:ext cx="1385141" cy="640450"/>
          </a:xfrm>
          <a:prstGeom prst="wedgeRectCallout">
            <a:avLst>
              <a:gd name="adj1" fmla="val 71823"/>
              <a:gd name="adj2" fmla="val -1971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prstClr val="white">
                    <a:lumMod val="50000"/>
                  </a:prstClr>
                </a:solidFill>
                <a:cs typeface="+mn-ea"/>
                <a:sym typeface="Huawei Sans" panose="020C0503030203020204" pitchFamily="34" charset="0"/>
              </a:rPr>
              <a:t>Controller networking reliability design</a:t>
            </a:r>
          </a:p>
        </p:txBody>
      </p:sp>
    </p:spTree>
    <p:extLst>
      <p:ext uri="{BB962C8B-B14F-4D97-AF65-F5344CB8AC3E}">
        <p14:creationId xmlns:p14="http://schemas.microsoft.com/office/powerpoint/2010/main" val="3458684776"/>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E3EC95D-F188-4C3B-9EC7-5B1A4A2C3D72}"/>
              </a:ext>
            </a:extLst>
          </p:cNvPr>
          <p:cNvSpPr>
            <a:spLocks noGrp="1"/>
          </p:cNvSpPr>
          <p:nvPr>
            <p:ph type="title"/>
          </p:nvPr>
        </p:nvSpPr>
        <p:spPr bwMode="gray"/>
        <p:txBody>
          <a:bodyPr/>
          <a:lstStyle/>
          <a:p>
            <a:r>
              <a:rPr lang="en-US" altLang="zh-CN" dirty="0"/>
              <a:t>Controller Deployment Design in a Site</a:t>
            </a:r>
            <a:endParaRPr lang="en-US" dirty="0"/>
          </a:p>
        </p:txBody>
      </p:sp>
      <p:sp>
        <p:nvSpPr>
          <p:cNvPr id="88" name="五边形 2">
            <a:extLst>
              <a:ext uri="{FF2B5EF4-FFF2-40B4-BE49-F238E27FC236}">
                <a16:creationId xmlns="" xmlns:a16="http://schemas.microsoft.com/office/drawing/2014/main" id="{FFA01418-D0D6-40EA-85D7-337C9E6F61C5}"/>
              </a:ext>
            </a:extLst>
          </p:cNvPr>
          <p:cNvSpPr/>
          <p:nvPr/>
        </p:nvSpPr>
        <p:spPr bwMode="gray">
          <a:xfrm>
            <a:off x="7713137" y="30991"/>
            <a:ext cx="2099279" cy="378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altLang="zh-CN" sz="1200" b="1" kern="0" dirty="0">
                <a:solidFill>
                  <a:srgbClr val="FFFFFF"/>
                </a:solidFill>
                <a:latin typeface="Huawei Sans" panose="020C0503030203020204" pitchFamily="34" charset="0"/>
                <a:sym typeface="Huawei Sans" panose="020C0503030203020204" pitchFamily="34" charset="0"/>
              </a:rPr>
              <a:t>Controller Deployment Reliability Design</a:t>
            </a:r>
          </a:p>
        </p:txBody>
      </p:sp>
      <p:sp>
        <p:nvSpPr>
          <p:cNvPr id="90" name="燕尾形 3">
            <a:extLst>
              <a:ext uri="{FF2B5EF4-FFF2-40B4-BE49-F238E27FC236}">
                <a16:creationId xmlns="" xmlns:a16="http://schemas.microsoft.com/office/drawing/2014/main" id="{EF5813DE-4D49-456D-90F9-31A04A91EE8E}"/>
              </a:ext>
            </a:extLst>
          </p:cNvPr>
          <p:cNvSpPr/>
          <p:nvPr/>
        </p:nvSpPr>
        <p:spPr bwMode="gray">
          <a:xfrm>
            <a:off x="9652000" y="30991"/>
            <a:ext cx="2090480"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altLang="zh-CN" sz="1200" kern="0" dirty="0">
                <a:solidFill>
                  <a:prstClr val="black"/>
                </a:solidFill>
                <a:latin typeface="Huawei Sans" panose="020C0503030203020204" pitchFamily="34" charset="0"/>
                <a:sym typeface="Huawei Sans" panose="020C0503030203020204" pitchFamily="34" charset="0"/>
              </a:rPr>
              <a:t>Controller Networking Reliability Design</a:t>
            </a:r>
          </a:p>
        </p:txBody>
      </p:sp>
      <p:sp>
        <p:nvSpPr>
          <p:cNvPr id="70" name="圆角矩形 36">
            <a:extLst>
              <a:ext uri="{FF2B5EF4-FFF2-40B4-BE49-F238E27FC236}">
                <a16:creationId xmlns="" xmlns:a16="http://schemas.microsoft.com/office/drawing/2014/main" id="{8658449C-18E2-4A80-B536-DB1056262BBB}"/>
              </a:ext>
            </a:extLst>
          </p:cNvPr>
          <p:cNvSpPr/>
          <p:nvPr/>
        </p:nvSpPr>
        <p:spPr bwMode="gray">
          <a:xfrm>
            <a:off x="1091883" y="3520144"/>
            <a:ext cx="2965718" cy="792615"/>
          </a:xfrm>
          <a:prstGeom prst="roundRect">
            <a:avLst>
              <a:gd name="adj" fmla="val 4381"/>
            </a:avLst>
          </a:prstGeom>
          <a:solidFill>
            <a:schemeClr val="bg1"/>
          </a:solidFill>
          <a:ln w="12700">
            <a:solidFill>
              <a:srgbClr val="30B5C5"/>
            </a:solidFill>
            <a:prstDash val="dash"/>
          </a:ln>
        </p:spPr>
        <p:txBody>
          <a:bodyPr wrap="square" rtlCol="0" anchor="t">
            <a:noAutofit/>
          </a:bodyPr>
          <a:lstStyle/>
          <a:p>
            <a:pPr algn="ctr" fontAlgn="ctr"/>
            <a:endParaRPr lang="en-US" altLang="zh-CN" sz="1400" b="1" dirty="0">
              <a:solidFill>
                <a:prstClr val="black"/>
              </a:solidFill>
              <a:latin typeface="Huawei Sans" panose="020C0503030203020204" pitchFamily="34" charset="0"/>
              <a:sym typeface="Huawei Sans" panose="020C0503030203020204" pitchFamily="34" charset="0"/>
            </a:endParaRPr>
          </a:p>
        </p:txBody>
      </p:sp>
      <p:sp>
        <p:nvSpPr>
          <p:cNvPr id="85" name="圆角矩形 16">
            <a:extLst>
              <a:ext uri="{FF2B5EF4-FFF2-40B4-BE49-F238E27FC236}">
                <a16:creationId xmlns="" xmlns:a16="http://schemas.microsoft.com/office/drawing/2014/main" id="{8BBF5EF8-1E3E-4510-9AA8-73A61020D42B}"/>
              </a:ext>
            </a:extLst>
          </p:cNvPr>
          <p:cNvSpPr/>
          <p:nvPr/>
        </p:nvSpPr>
        <p:spPr bwMode="gray">
          <a:xfrm>
            <a:off x="1091883" y="2646179"/>
            <a:ext cx="2957907" cy="792615"/>
          </a:xfrm>
          <a:prstGeom prst="roundRect">
            <a:avLst>
              <a:gd name="adj" fmla="val 7493"/>
            </a:avLst>
          </a:prstGeom>
          <a:ln w="12700">
            <a:solidFill>
              <a:srgbClr val="30B5C5"/>
            </a:solidFill>
            <a:prstDash val="dash"/>
          </a:ln>
        </p:spPr>
        <p:txBody>
          <a:bodyPr wrap="square" rtlCol="0" anchor="t">
            <a:noAutofit/>
          </a:bodyPr>
          <a:lstStyle/>
          <a:p>
            <a:pPr algn="ctr" fontAlgn="ctr"/>
            <a:endParaRPr lang="en-US" altLang="zh-CN" sz="1400" b="1" dirty="0">
              <a:solidFill>
                <a:prstClr val="black"/>
              </a:solidFill>
              <a:latin typeface="Huawei Sans" panose="020C0503030203020204" pitchFamily="34" charset="0"/>
              <a:sym typeface="Huawei Sans" panose="020C0503030203020204" pitchFamily="34" charset="0"/>
            </a:endParaRPr>
          </a:p>
        </p:txBody>
      </p:sp>
      <p:sp>
        <p:nvSpPr>
          <p:cNvPr id="87" name="圆角矩形 21">
            <a:extLst>
              <a:ext uri="{FF2B5EF4-FFF2-40B4-BE49-F238E27FC236}">
                <a16:creationId xmlns="" xmlns:a16="http://schemas.microsoft.com/office/drawing/2014/main" id="{8ABFB1C3-4BB1-43B5-AAD3-F14A1644FC83}"/>
              </a:ext>
            </a:extLst>
          </p:cNvPr>
          <p:cNvSpPr/>
          <p:nvPr/>
        </p:nvSpPr>
        <p:spPr bwMode="gray">
          <a:xfrm>
            <a:off x="1091883" y="4402446"/>
            <a:ext cx="2943844" cy="746540"/>
          </a:xfrm>
          <a:prstGeom prst="roundRect">
            <a:avLst>
              <a:gd name="adj" fmla="val 6271"/>
            </a:avLst>
          </a:prstGeom>
          <a:ln w="12700">
            <a:solidFill>
              <a:srgbClr val="30B5C5"/>
            </a:solidFill>
            <a:prstDash val="dash"/>
          </a:ln>
        </p:spPr>
        <p:txBody>
          <a:bodyPr wrap="square" rtlCol="0" anchor="t">
            <a:noAutofit/>
          </a:bodyPr>
          <a:lstStyle/>
          <a:p>
            <a:pPr algn="ctr" fontAlgn="ctr"/>
            <a:endParaRPr lang="en-US" altLang="zh-CN" sz="1400" dirty="0">
              <a:solidFill>
                <a:prstClr val="black"/>
              </a:solidFill>
              <a:latin typeface="Huawei Sans" panose="020C0503030203020204" pitchFamily="34" charset="0"/>
              <a:sym typeface="Huawei Sans" panose="020C0503030203020204" pitchFamily="34" charset="0"/>
            </a:endParaRPr>
          </a:p>
        </p:txBody>
      </p:sp>
      <p:sp>
        <p:nvSpPr>
          <p:cNvPr id="91" name="圆角矩形 27">
            <a:extLst>
              <a:ext uri="{FF2B5EF4-FFF2-40B4-BE49-F238E27FC236}">
                <a16:creationId xmlns="" xmlns:a16="http://schemas.microsoft.com/office/drawing/2014/main" id="{29D5BB81-26FD-4CE5-BE6F-050A04F6A81B}"/>
              </a:ext>
            </a:extLst>
          </p:cNvPr>
          <p:cNvSpPr/>
          <p:nvPr/>
        </p:nvSpPr>
        <p:spPr bwMode="gray">
          <a:xfrm>
            <a:off x="1091883" y="5230497"/>
            <a:ext cx="2943845" cy="754139"/>
          </a:xfrm>
          <a:prstGeom prst="roundRect">
            <a:avLst>
              <a:gd name="adj" fmla="val 7120"/>
            </a:avLst>
          </a:prstGeom>
          <a:ln w="12700">
            <a:solidFill>
              <a:srgbClr val="30B5C5"/>
            </a:solidFill>
            <a:prstDash val="dash"/>
          </a:ln>
        </p:spPr>
        <p:txBody>
          <a:bodyPr wrap="square" rtlCol="0" anchor="ctr">
            <a:noAutofit/>
          </a:bodyPr>
          <a:lstStyle/>
          <a:p>
            <a:pPr algn="ctr" fontAlgn="ctr"/>
            <a:endParaRPr lang="en-US" altLang="zh-CN" sz="1400" dirty="0">
              <a:solidFill>
                <a:prstClr val="black"/>
              </a:solidFill>
              <a:latin typeface="Huawei Sans" panose="020C0503030203020204" pitchFamily="34" charset="0"/>
              <a:sym typeface="Huawei Sans" panose="020C0503030203020204" pitchFamily="34" charset="0"/>
            </a:endParaRPr>
          </a:p>
        </p:txBody>
      </p:sp>
      <p:sp>
        <p:nvSpPr>
          <p:cNvPr id="92" name="矩形 42">
            <a:extLst>
              <a:ext uri="{FF2B5EF4-FFF2-40B4-BE49-F238E27FC236}">
                <a16:creationId xmlns="" xmlns:a16="http://schemas.microsoft.com/office/drawing/2014/main" id="{70784714-B9C4-43F3-9DA7-D7E39737ED6C}"/>
              </a:ext>
            </a:extLst>
          </p:cNvPr>
          <p:cNvSpPr/>
          <p:nvPr/>
        </p:nvSpPr>
        <p:spPr bwMode="gray">
          <a:xfrm>
            <a:off x="5709186" y="1065120"/>
            <a:ext cx="6033294" cy="2486827"/>
          </a:xfrm>
          <a:prstGeom prst="rect">
            <a:avLst/>
          </a:prstGeom>
          <a:ln>
            <a:noFill/>
          </a:ln>
        </p:spPr>
        <p:txBody>
          <a:bodyPr wrap="square" lIns="121912" tIns="60956" rIns="121912" bIns="60956">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285664" indent="-285664" fontAlgn="ctr">
              <a:lnSpc>
                <a:spcPct val="150000"/>
              </a:lnSpc>
              <a:buFont typeface="Arial" panose="020B0604020202020204" pitchFamily="34" charset="0"/>
              <a:buChar char="•"/>
            </a:pPr>
            <a:r>
              <a:rPr lang="en-US" altLang="zh-CN" sz="128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controller is deployed in </a:t>
            </a:r>
            <a:r>
              <a:rPr lang="en-US" altLang="zh-CN" sz="128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distributed cluster architecture </a:t>
            </a:r>
            <a:r>
              <a:rPr lang="en-US" altLang="zh-CN" sz="128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to provide high reliability and load balancing capabilities. When a node in the cluster is faulty, other nodes take over services, without affecting services.</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64" indent="-285664" fontAlgn="ctr">
              <a:lnSpc>
                <a:spcPct val="150000"/>
              </a:lnSpc>
              <a:buFont typeface="Arial" panose="020B0604020202020204" pitchFamily="34" charset="0"/>
              <a:buChar char="•"/>
            </a:pPr>
            <a:r>
              <a:rPr lang="en-US" altLang="zh-CN" sz="128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Northbound load balancing: </a:t>
            </a:r>
            <a:r>
              <a:rPr lang="en-US" altLang="zh-CN" sz="128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External requests are distributed to all nodes in the cluster instead of being centrally processed on just one node. Doing so fully utilizes cluster capabilities and improves reliability.</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64" indent="-285664" fontAlgn="ctr">
              <a:lnSpc>
                <a:spcPct val="150000"/>
              </a:lnSpc>
              <a:buFont typeface="Arial" panose="020B0604020202020204" pitchFamily="34" charset="0"/>
              <a:buChar char="•"/>
            </a:pPr>
            <a:r>
              <a:rPr lang="en-US" altLang="zh-CN" sz="128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Southbound load balancing: </a:t>
            </a:r>
            <a:r>
              <a:rPr lang="en-US" altLang="zh-CN" sz="128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Controller nodes are dynamically assigned to network devices based on the loads of each controller node.</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93" name="表格 58">
            <a:extLst>
              <a:ext uri="{FF2B5EF4-FFF2-40B4-BE49-F238E27FC236}">
                <a16:creationId xmlns="" xmlns:a16="http://schemas.microsoft.com/office/drawing/2014/main" id="{67BB8A46-537E-475E-8336-DC0A15525DC8}"/>
              </a:ext>
            </a:extLst>
          </p:cNvPr>
          <p:cNvGraphicFramePr>
            <a:graphicFrameLocks noGrp="1"/>
          </p:cNvGraphicFramePr>
          <p:nvPr/>
        </p:nvGraphicFramePr>
        <p:xfrm>
          <a:off x="6111585" y="3555266"/>
          <a:ext cx="5543235" cy="2555164"/>
        </p:xfrm>
        <a:graphic>
          <a:graphicData uri="http://schemas.openxmlformats.org/drawingml/2006/table">
            <a:tbl>
              <a:tblPr/>
              <a:tblGrid>
                <a:gridCol w="1323687">
                  <a:extLst>
                    <a:ext uri="{9D8B030D-6E8A-4147-A177-3AD203B41FA5}">
                      <a16:colId xmlns="" xmlns:a16="http://schemas.microsoft.com/office/drawing/2014/main" val="20000"/>
                    </a:ext>
                  </a:extLst>
                </a:gridCol>
                <a:gridCol w="4219548">
                  <a:extLst>
                    <a:ext uri="{9D8B030D-6E8A-4147-A177-3AD203B41FA5}">
                      <a16:colId xmlns="" xmlns:a16="http://schemas.microsoft.com/office/drawing/2014/main" val="20001"/>
                    </a:ext>
                  </a:extLst>
                </a:gridCol>
              </a:tblGrid>
              <a:tr h="303528">
                <a:tc>
                  <a:txBody>
                    <a:bodyPr/>
                    <a:lstStyle/>
                    <a:p>
                      <a:pPr indent="0" algn="ctr" fontAlgn="ctr">
                        <a:lnSpc>
                          <a:spcPct val="100000"/>
                        </a:lnSpc>
                        <a:spcBef>
                          <a:spcPct val="0"/>
                        </a:spcBef>
                        <a:spcAft>
                          <a:spcPct val="0"/>
                        </a:spcAft>
                      </a:pPr>
                      <a:r>
                        <a:rPr lang="en-US" altLang="zh-CN" sz="1400" b="1" baseline="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Cluster</a:t>
                      </a:r>
                      <a:endParaRPr lang="en-US" altLang="zh-CN" sz="1400" b="1"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71981" marR="35991" marT="35991" marB="35991"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indent="0" algn="ctr" fontAlgn="ctr">
                        <a:lnSpc>
                          <a:spcPct val="100000"/>
                        </a:lnSpc>
                        <a:spcBef>
                          <a:spcPct val="0"/>
                        </a:spcBef>
                        <a:spcAft>
                          <a:spcPct val="0"/>
                        </a:spcAft>
                      </a:pPr>
                      <a:r>
                        <a:rPr lang="en-US" altLang="zh-CN" sz="1400" b="1"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Function Description</a:t>
                      </a:r>
                    </a:p>
                  </a:txBody>
                  <a:tcPr marL="71981" marR="35991" marT="35991" marB="3599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660177">
                <a:tc>
                  <a:txBody>
                    <a:bodyPr/>
                    <a:lstStyle/>
                    <a:p>
                      <a:pPr indent="0" algn="l" fontAlgn="ctr">
                        <a:lnSpc>
                          <a:spcPct val="100000"/>
                        </a:lnSpc>
                        <a:spcBef>
                          <a:spcPct val="0"/>
                        </a:spcBef>
                        <a:spcAft>
                          <a:spcPct val="0"/>
                        </a:spcAft>
                      </a:pPr>
                      <a:r>
                        <a:rPr lang="en-US" altLang="zh-CN" sz="1200" b="1"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rPr>
                        <a:t>Service processing cluster</a:t>
                      </a:r>
                    </a:p>
                  </a:txBody>
                  <a:tcPr marL="71981" marR="35991" marT="35991" marB="35991"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2092" rtl="0" eaLnBrk="1" fontAlgn="ctr" latinLnBrk="0" hangingPunct="1">
                        <a:lnSpc>
                          <a:spcPct val="100000"/>
                        </a:lnSpc>
                        <a:spcBef>
                          <a:spcPct val="0"/>
                        </a:spcBef>
                        <a:spcAft>
                          <a:spcPct val="0"/>
                        </a:spcAft>
                        <a:buClrTx/>
                        <a:buSzTx/>
                        <a:buFontTx/>
                        <a:buNone/>
                        <a:defRPr/>
                      </a:pPr>
                      <a:r>
                        <a:rPr lang="en-US" altLang="zh-CN" sz="120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rPr>
                        <a:t>Provides service processing capabilities, such as CPE management, overlay network configuration delivery, and traffic policy configuration.</a:t>
                      </a:r>
                      <a:endParaRPr lang="en-US" sz="120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a:txBody>
                  <a:tcPr marL="71981" marR="35991" marT="35991" marB="3599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465641">
                <a:tc>
                  <a:txBody>
                    <a:bodyPr/>
                    <a:lstStyle/>
                    <a:p>
                      <a:pPr marL="0" marR="0" indent="0" algn="l" defTabSz="914400" rtl="0" eaLnBrk="1" fontAlgn="ctr" latinLnBrk="0" hangingPunct="1">
                        <a:lnSpc>
                          <a:spcPct val="100000"/>
                        </a:lnSpc>
                        <a:spcBef>
                          <a:spcPct val="0"/>
                        </a:spcBef>
                        <a:spcAft>
                          <a:spcPct val="0"/>
                        </a:spcAft>
                        <a:buClrTx/>
                        <a:buSzTx/>
                        <a:buFontTx/>
                        <a:buNone/>
                        <a:defRPr/>
                      </a:pPr>
                      <a:r>
                        <a:rPr lang="en-US" altLang="zh-CN" sz="1200" b="1"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rPr>
                        <a:t>Data processing cluster</a:t>
                      </a:r>
                    </a:p>
                  </a:txBody>
                  <a:tcPr marL="71981" marR="35991" marT="35991" marB="35991"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2092" rtl="0" eaLnBrk="1" fontAlgn="ctr" latinLnBrk="0" hangingPunct="1">
                        <a:lnSpc>
                          <a:spcPct val="100000"/>
                        </a:lnSpc>
                        <a:spcBef>
                          <a:spcPct val="0"/>
                        </a:spcBef>
                        <a:spcAft>
                          <a:spcPct val="0"/>
                        </a:spcAft>
                        <a:buClrTx/>
                        <a:buSzTx/>
                        <a:buFontTx/>
                        <a:buNone/>
                        <a:defRPr/>
                      </a:pPr>
                      <a:r>
                        <a:rPr lang="en-US" altLang="zh-CN" sz="120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rPr>
                        <a:t>Provides functions such as CPE performance data storage and data aggregation.</a:t>
                      </a:r>
                    </a:p>
                  </a:txBody>
                  <a:tcPr marL="71981" marR="35991" marT="35991" marB="3599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660177">
                <a:tc>
                  <a:txBody>
                    <a:bodyPr/>
                    <a:lstStyle/>
                    <a:p>
                      <a:pPr indent="0" algn="l" fontAlgn="ctr">
                        <a:lnSpc>
                          <a:spcPct val="100000"/>
                        </a:lnSpc>
                        <a:spcBef>
                          <a:spcPct val="0"/>
                        </a:spcBef>
                        <a:spcAft>
                          <a:spcPct val="0"/>
                        </a:spcAft>
                      </a:pPr>
                      <a:r>
                        <a:rPr lang="en-US" altLang="zh-CN" sz="1200" b="1"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rPr>
                        <a:t>Nginx cluster</a:t>
                      </a:r>
                    </a:p>
                  </a:txBody>
                  <a:tcPr marL="71981" marR="35991" marT="35991" marB="35991"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2092" rtl="0" eaLnBrk="1" fontAlgn="ctr" latinLnBrk="0" hangingPunct="1">
                        <a:lnSpc>
                          <a:spcPct val="100000"/>
                        </a:lnSpc>
                        <a:spcBef>
                          <a:spcPct val="0"/>
                        </a:spcBef>
                        <a:spcAft>
                          <a:spcPct val="0"/>
                        </a:spcAft>
                        <a:buClrTx/>
                        <a:buSzTx/>
                        <a:buFontTx/>
                        <a:buNone/>
                        <a:defRPr/>
                      </a:pPr>
                      <a:r>
                        <a:rPr lang="en-US" altLang="zh-CN" sz="120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rPr>
                        <a:t>Serves as a high-performance HTTP proxy server that forwards concurrent connection requests and implements L4-L7 load balancing for northbound traffic.</a:t>
                      </a:r>
                      <a:endParaRPr lang="en-US" sz="120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a:txBody>
                  <a:tcPr marL="71981" marR="35991" marT="35991" marB="3599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465641">
                <a:tc>
                  <a:txBody>
                    <a:bodyPr/>
                    <a:lstStyle/>
                    <a:p>
                      <a:pPr indent="0" algn="l" fontAlgn="ctr">
                        <a:lnSpc>
                          <a:spcPct val="100000"/>
                        </a:lnSpc>
                        <a:spcBef>
                          <a:spcPct val="0"/>
                        </a:spcBef>
                        <a:spcAft>
                          <a:spcPct val="0"/>
                        </a:spcAft>
                      </a:pPr>
                      <a:r>
                        <a:rPr lang="en-US" altLang="zh-CN" sz="1200" b="1"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rPr>
                        <a:t>LVS</a:t>
                      </a:r>
                    </a:p>
                  </a:txBody>
                  <a:tcPr marL="71981" marR="35991" marT="35991" marB="35991"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l" defTabSz="912092" rtl="0" eaLnBrk="1" fontAlgn="ctr" latinLnBrk="0" hangingPunct="1">
                        <a:lnSpc>
                          <a:spcPct val="100000"/>
                        </a:lnSpc>
                        <a:spcBef>
                          <a:spcPct val="0"/>
                        </a:spcBef>
                        <a:spcAft>
                          <a:spcPct val="0"/>
                        </a:spcAft>
                        <a:buClrTx/>
                        <a:buSzTx/>
                        <a:buFontTx/>
                        <a:buNone/>
                        <a:defRPr/>
                      </a:pPr>
                      <a:r>
                        <a:rPr lang="en-US" altLang="zh-CN" sz="120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rPr>
                        <a:t>Works as a load balancing component and</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rPr>
                        <a:t> implements </a:t>
                      </a:r>
                      <a:r>
                        <a:rPr lang="en-US" altLang="zh-CN" sz="120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rPr>
                        <a:t>L1-L4 load balancing for southbound and northbound traffic.</a:t>
                      </a:r>
                      <a:endParaRPr lang="en-US" sz="120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a:txBody>
                  <a:tcPr marL="71981" marR="35991" marT="35991" marB="35991"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bl>
          </a:graphicData>
        </a:graphic>
      </p:graphicFrame>
      <p:sp>
        <p:nvSpPr>
          <p:cNvPr id="94" name="圆角矩形 75">
            <a:extLst>
              <a:ext uri="{FF2B5EF4-FFF2-40B4-BE49-F238E27FC236}">
                <a16:creationId xmlns="" xmlns:a16="http://schemas.microsoft.com/office/drawing/2014/main" id="{B6D08118-5810-49F6-8CD2-F5B1686B4AAC}"/>
              </a:ext>
            </a:extLst>
          </p:cNvPr>
          <p:cNvSpPr/>
          <p:nvPr/>
        </p:nvSpPr>
        <p:spPr bwMode="gray">
          <a:xfrm>
            <a:off x="731837" y="1114191"/>
            <a:ext cx="4808073"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altLang="zh-CN" sz="1400" dirty="0">
                <a:solidFill>
                  <a:srgbClr val="30B5C5"/>
                </a:solidFill>
                <a:sym typeface="Huawei Sans" panose="020C0503030203020204" pitchFamily="34" charset="0"/>
              </a:rPr>
              <a:t>Controller deployment in distributed cluster architecture</a:t>
            </a:r>
          </a:p>
        </p:txBody>
      </p:sp>
      <p:sp>
        <p:nvSpPr>
          <p:cNvPr id="95" name="圆角矩形 75">
            <a:extLst>
              <a:ext uri="{FF2B5EF4-FFF2-40B4-BE49-F238E27FC236}">
                <a16:creationId xmlns="" xmlns:a16="http://schemas.microsoft.com/office/drawing/2014/main" id="{C477BF92-FE9D-470A-8CD7-80912AE981D9}"/>
              </a:ext>
            </a:extLst>
          </p:cNvPr>
          <p:cNvSpPr/>
          <p:nvPr/>
        </p:nvSpPr>
        <p:spPr bwMode="gray">
          <a:xfrm>
            <a:off x="731837" y="1548478"/>
            <a:ext cx="4808073" cy="455271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ct val="0"/>
              </a:spcBef>
              <a:spcAft>
                <a:spcPts val="600"/>
              </a:spcAft>
            </a:pPr>
            <a:endParaRPr lang="en-US" altLang="zh-CN" sz="1399" dirty="0">
              <a:solidFill>
                <a:prstClr val="black"/>
              </a:solidFill>
              <a:sym typeface="Huawei Sans" panose="020C0503030203020204" pitchFamily="34" charset="0"/>
            </a:endParaRPr>
          </a:p>
          <a:p>
            <a:pPr algn="just" defTabSz="914112" fontAlgn="ctr">
              <a:lnSpc>
                <a:spcPts val="2599"/>
              </a:lnSpc>
              <a:spcBef>
                <a:spcPct val="0"/>
              </a:spcBef>
              <a:spcAft>
                <a:spcPts val="600"/>
              </a:spcAft>
            </a:pPr>
            <a:endParaRPr lang="en-US" altLang="zh-CN" sz="1399" dirty="0">
              <a:solidFill>
                <a:prstClr val="black"/>
              </a:solidFill>
              <a:sym typeface="Huawei Sans" panose="020C0503030203020204" pitchFamily="34" charset="0"/>
            </a:endParaRPr>
          </a:p>
          <a:p>
            <a:pPr algn="just" defTabSz="914112" fontAlgn="ctr">
              <a:lnSpc>
                <a:spcPts val="2599"/>
              </a:lnSpc>
              <a:spcBef>
                <a:spcPct val="0"/>
              </a:spcBef>
              <a:spcAft>
                <a:spcPts val="600"/>
              </a:spcAft>
            </a:pPr>
            <a:endParaRPr lang="en-US" altLang="zh-CN" sz="1399" dirty="0">
              <a:solidFill>
                <a:prstClr val="black"/>
              </a:solidFill>
              <a:sym typeface="Huawei Sans" panose="020C0503030203020204" pitchFamily="34" charset="0"/>
            </a:endParaRPr>
          </a:p>
          <a:p>
            <a:pPr algn="just" defTabSz="914112" fontAlgn="ctr">
              <a:lnSpc>
                <a:spcPts val="2599"/>
              </a:lnSpc>
              <a:spcBef>
                <a:spcPct val="0"/>
              </a:spcBef>
              <a:spcAft>
                <a:spcPts val="600"/>
              </a:spcAft>
            </a:pPr>
            <a:endParaRPr lang="en-US" altLang="zh-CN" sz="1399" dirty="0">
              <a:solidFill>
                <a:prstClr val="black"/>
              </a:solidFill>
              <a:sym typeface="Huawei Sans" panose="020C0503030203020204" pitchFamily="34" charset="0"/>
            </a:endParaRPr>
          </a:p>
          <a:p>
            <a:pPr algn="just" defTabSz="914112" fontAlgn="ctr">
              <a:lnSpc>
                <a:spcPts val="2599"/>
              </a:lnSpc>
              <a:spcBef>
                <a:spcPct val="0"/>
              </a:spcBef>
              <a:spcAft>
                <a:spcPts val="600"/>
              </a:spcAft>
            </a:pPr>
            <a:endParaRPr lang="en-US" altLang="zh-CN" sz="1399" dirty="0">
              <a:solidFill>
                <a:prstClr val="black"/>
              </a:solidFill>
              <a:sym typeface="Huawei Sans" panose="020C0503030203020204" pitchFamily="34" charset="0"/>
            </a:endParaRPr>
          </a:p>
          <a:p>
            <a:pPr algn="just" defTabSz="914112" fontAlgn="ctr">
              <a:lnSpc>
                <a:spcPts val="2599"/>
              </a:lnSpc>
              <a:spcBef>
                <a:spcPct val="0"/>
              </a:spcBef>
              <a:spcAft>
                <a:spcPts val="600"/>
              </a:spcAft>
            </a:pPr>
            <a:endParaRPr lang="en-US" altLang="zh-CN" sz="1399" dirty="0">
              <a:solidFill>
                <a:prstClr val="black"/>
              </a:solidFill>
              <a:sym typeface="Huawei Sans" panose="020C0503030203020204" pitchFamily="34" charset="0"/>
            </a:endParaRPr>
          </a:p>
          <a:p>
            <a:pPr algn="just" defTabSz="914112" fontAlgn="ctr">
              <a:lnSpc>
                <a:spcPts val="2599"/>
              </a:lnSpc>
              <a:spcBef>
                <a:spcPct val="0"/>
              </a:spcBef>
              <a:spcAft>
                <a:spcPts val="600"/>
              </a:spcAft>
            </a:pPr>
            <a:endParaRPr lang="en-US" altLang="zh-CN" sz="1399" dirty="0">
              <a:solidFill>
                <a:prstClr val="black"/>
              </a:solidFill>
              <a:sym typeface="Huawei Sans" panose="020C0503030203020204" pitchFamily="34" charset="0"/>
            </a:endParaRPr>
          </a:p>
          <a:p>
            <a:pPr algn="just" defTabSz="914112" fontAlgn="ctr">
              <a:lnSpc>
                <a:spcPts val="2599"/>
              </a:lnSpc>
              <a:spcBef>
                <a:spcPct val="0"/>
              </a:spcBef>
              <a:spcAft>
                <a:spcPts val="600"/>
              </a:spcAft>
            </a:pPr>
            <a:endParaRPr lang="en-US" altLang="zh-CN" sz="1399" dirty="0">
              <a:solidFill>
                <a:prstClr val="black"/>
              </a:solidFill>
              <a:sym typeface="Huawei Sans" panose="020C0503030203020204" pitchFamily="34" charset="0"/>
            </a:endParaRPr>
          </a:p>
        </p:txBody>
      </p:sp>
      <p:sp>
        <p:nvSpPr>
          <p:cNvPr id="96" name="TextBox 95">
            <a:extLst>
              <a:ext uri="{FF2B5EF4-FFF2-40B4-BE49-F238E27FC236}">
                <a16:creationId xmlns="" xmlns:a16="http://schemas.microsoft.com/office/drawing/2014/main" id="{380F80F0-2B73-4921-BAD4-9D80AC88E490}"/>
              </a:ext>
            </a:extLst>
          </p:cNvPr>
          <p:cNvSpPr txBox="1"/>
          <p:nvPr/>
        </p:nvSpPr>
        <p:spPr bwMode="gray">
          <a:xfrm>
            <a:off x="4057601" y="4613313"/>
            <a:ext cx="1170513" cy="276999"/>
          </a:xfrm>
          <a:prstGeom prst="rect">
            <a:avLst/>
          </a:prstGeom>
          <a:noFill/>
        </p:spPr>
        <p:txBody>
          <a:bodyPr wrap="none" rtlCol="0">
            <a:spAutoFit/>
          </a:bodyPr>
          <a:lstStyle/>
          <a:p>
            <a:pPr fontAlgn="ctr"/>
            <a:r>
              <a:rPr lang="en-US" altLang="zh-CN" sz="1200" b="1" dirty="0">
                <a:solidFill>
                  <a:prstClr val="black"/>
                </a:solidFill>
                <a:latin typeface="Huawei Sans" panose="020C0503030203020204" pitchFamily="34" charset="0"/>
                <a:sym typeface="Huawei Sans" panose="020C0503030203020204" pitchFamily="34" charset="0"/>
              </a:rPr>
              <a:t>Nginx cluster</a:t>
            </a:r>
          </a:p>
        </p:txBody>
      </p:sp>
      <p:sp>
        <p:nvSpPr>
          <p:cNvPr id="97" name="TextBox 96">
            <a:extLst>
              <a:ext uri="{FF2B5EF4-FFF2-40B4-BE49-F238E27FC236}">
                <a16:creationId xmlns="" xmlns:a16="http://schemas.microsoft.com/office/drawing/2014/main" id="{816B2377-ED46-4F29-B789-016A715E5322}"/>
              </a:ext>
            </a:extLst>
          </p:cNvPr>
          <p:cNvSpPr txBox="1"/>
          <p:nvPr/>
        </p:nvSpPr>
        <p:spPr bwMode="gray">
          <a:xfrm>
            <a:off x="4057600" y="2868544"/>
            <a:ext cx="1585817" cy="461665"/>
          </a:xfrm>
          <a:prstGeom prst="rect">
            <a:avLst/>
          </a:prstGeom>
          <a:noFill/>
        </p:spPr>
        <p:txBody>
          <a:bodyPr wrap="square" rtlCol="0">
            <a:spAutoFit/>
          </a:bodyPr>
          <a:lstStyle/>
          <a:p>
            <a:pPr fontAlgn="ctr"/>
            <a:r>
              <a:rPr lang="en-US" altLang="zh-CN" sz="1200" b="1" dirty="0">
                <a:solidFill>
                  <a:prstClr val="black"/>
                </a:solidFill>
                <a:latin typeface="Huawei Sans" panose="020C0503030203020204" pitchFamily="34" charset="0"/>
                <a:sym typeface="Huawei Sans" panose="020C0503030203020204" pitchFamily="34" charset="0"/>
              </a:rPr>
              <a:t>Service processing cluster</a:t>
            </a:r>
          </a:p>
        </p:txBody>
      </p:sp>
      <p:sp>
        <p:nvSpPr>
          <p:cNvPr id="98" name="TextBox 97">
            <a:extLst>
              <a:ext uri="{FF2B5EF4-FFF2-40B4-BE49-F238E27FC236}">
                <a16:creationId xmlns="" xmlns:a16="http://schemas.microsoft.com/office/drawing/2014/main" id="{ED69732D-1649-43F4-A0CB-320B3AF3516A}"/>
              </a:ext>
            </a:extLst>
          </p:cNvPr>
          <p:cNvSpPr txBox="1"/>
          <p:nvPr/>
        </p:nvSpPr>
        <p:spPr bwMode="gray">
          <a:xfrm>
            <a:off x="4057601" y="3773546"/>
            <a:ext cx="1476178" cy="461665"/>
          </a:xfrm>
          <a:prstGeom prst="rect">
            <a:avLst/>
          </a:prstGeom>
          <a:noFill/>
        </p:spPr>
        <p:txBody>
          <a:bodyPr wrap="square" rtlCol="0">
            <a:spAutoFit/>
          </a:bodyPr>
          <a:lstStyle/>
          <a:p>
            <a:pPr fontAlgn="ctr"/>
            <a:r>
              <a:rPr lang="en-US" altLang="zh-CN" sz="1200" b="1" dirty="0">
                <a:solidFill>
                  <a:prstClr val="black"/>
                </a:solidFill>
                <a:latin typeface="Huawei Sans" panose="020C0503030203020204" pitchFamily="34" charset="0"/>
                <a:sym typeface="Huawei Sans" panose="020C0503030203020204" pitchFamily="34" charset="0"/>
              </a:rPr>
              <a:t>Data processing cluster</a:t>
            </a:r>
          </a:p>
        </p:txBody>
      </p:sp>
      <p:sp>
        <p:nvSpPr>
          <p:cNvPr id="99" name="TextBox 98">
            <a:extLst>
              <a:ext uri="{FF2B5EF4-FFF2-40B4-BE49-F238E27FC236}">
                <a16:creationId xmlns="" xmlns:a16="http://schemas.microsoft.com/office/drawing/2014/main" id="{4A2C7C27-2414-404D-9A73-975AC2D2DF26}"/>
              </a:ext>
            </a:extLst>
          </p:cNvPr>
          <p:cNvSpPr txBox="1"/>
          <p:nvPr/>
        </p:nvSpPr>
        <p:spPr bwMode="gray">
          <a:xfrm>
            <a:off x="4057601" y="5391120"/>
            <a:ext cx="1410326" cy="461665"/>
          </a:xfrm>
          <a:prstGeom prst="rect">
            <a:avLst/>
          </a:prstGeom>
          <a:noFill/>
        </p:spPr>
        <p:txBody>
          <a:bodyPr wrap="square" rtlCol="0">
            <a:spAutoFit/>
          </a:bodyPr>
          <a:lstStyle/>
          <a:p>
            <a:pPr fontAlgn="ctr"/>
            <a:r>
              <a:rPr lang="en-US" altLang="zh-CN" sz="1200" b="1" dirty="0">
                <a:solidFill>
                  <a:prstClr val="black"/>
                </a:solidFill>
                <a:latin typeface="Huawei Sans" panose="020C0503030203020204" pitchFamily="34" charset="0"/>
                <a:sym typeface="Huawei Sans" panose="020C0503030203020204" pitchFamily="34" charset="0"/>
              </a:rPr>
              <a:t>Linux Virtual Server (LVS)</a:t>
            </a:r>
            <a:endParaRPr lang="en-US" altLang="zh-CN" b="1" dirty="0">
              <a:solidFill>
                <a:prstClr val="black"/>
              </a:solidFill>
              <a:latin typeface="Huawei Sans" panose="020C0503030203020204" pitchFamily="34" charset="0"/>
              <a:sym typeface="Huawei Sans" panose="020C0503030203020204" pitchFamily="34" charset="0"/>
            </a:endParaRPr>
          </a:p>
        </p:txBody>
      </p:sp>
      <p:pic>
        <p:nvPicPr>
          <p:cNvPr id="100" name="图片 44">
            <a:extLst>
              <a:ext uri="{FF2B5EF4-FFF2-40B4-BE49-F238E27FC236}">
                <a16:creationId xmlns="" xmlns:a16="http://schemas.microsoft.com/office/drawing/2014/main" id="{C4E0364E-7B3F-4B0B-AAFE-05505D5F0C8B}"/>
              </a:ext>
            </a:extLst>
          </p:cNvPr>
          <p:cNvPicPr/>
          <p:nvPr/>
        </p:nvPicPr>
        <p:blipFill>
          <a:blip r:embed="rId3">
            <a:extLst>
              <a:ext uri="{28A0092B-C50C-407E-A947-70E740481C1C}">
                <a14:useLocalDpi xmlns:a14="http://schemas.microsoft.com/office/drawing/2010/main" val="0"/>
              </a:ext>
            </a:extLst>
          </a:blip>
          <a:stretch>
            <a:fillRect/>
          </a:stretch>
        </p:blipFill>
        <p:spPr bwMode="gray">
          <a:xfrm>
            <a:off x="1400554" y="1783255"/>
            <a:ext cx="618095" cy="602413"/>
          </a:xfrm>
          <a:prstGeom prst="rect">
            <a:avLst/>
          </a:prstGeom>
        </p:spPr>
      </p:pic>
      <p:pic>
        <p:nvPicPr>
          <p:cNvPr id="101" name="图片 47">
            <a:extLst>
              <a:ext uri="{FF2B5EF4-FFF2-40B4-BE49-F238E27FC236}">
                <a16:creationId xmlns="" xmlns:a16="http://schemas.microsoft.com/office/drawing/2014/main" id="{6F631339-BE71-43C1-8A8A-B875A82BE2D1}"/>
              </a:ext>
            </a:extLst>
          </p:cNvPr>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2329465" y="1776108"/>
            <a:ext cx="618095" cy="602413"/>
          </a:xfrm>
          <a:prstGeom prst="rect">
            <a:avLst/>
          </a:prstGeom>
        </p:spPr>
      </p:pic>
      <p:pic>
        <p:nvPicPr>
          <p:cNvPr id="102" name="图片 48">
            <a:extLst>
              <a:ext uri="{FF2B5EF4-FFF2-40B4-BE49-F238E27FC236}">
                <a16:creationId xmlns="" xmlns:a16="http://schemas.microsoft.com/office/drawing/2014/main" id="{6B633F13-3DE5-46D3-9F68-612370C22E6C}"/>
              </a:ext>
            </a:extLst>
          </p:cNvPr>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266935" y="1786092"/>
            <a:ext cx="618095" cy="602413"/>
          </a:xfrm>
          <a:prstGeom prst="rect">
            <a:avLst/>
          </a:prstGeom>
        </p:spPr>
      </p:pic>
      <p:sp>
        <p:nvSpPr>
          <p:cNvPr id="103" name="TextBox 102">
            <a:extLst>
              <a:ext uri="{FF2B5EF4-FFF2-40B4-BE49-F238E27FC236}">
                <a16:creationId xmlns="" xmlns:a16="http://schemas.microsoft.com/office/drawing/2014/main" id="{D41342F2-303F-4F3A-B37D-922BD73FAA9E}"/>
              </a:ext>
            </a:extLst>
          </p:cNvPr>
          <p:cNvSpPr txBox="1"/>
          <p:nvPr/>
        </p:nvSpPr>
        <p:spPr bwMode="gray">
          <a:xfrm>
            <a:off x="4057601" y="1915184"/>
            <a:ext cx="1279517" cy="276999"/>
          </a:xfrm>
          <a:prstGeom prst="rect">
            <a:avLst/>
          </a:prstGeom>
          <a:noFill/>
        </p:spPr>
        <p:txBody>
          <a:bodyPr wrap="none" rtlCol="0">
            <a:spAutoFit/>
          </a:bodyPr>
          <a:lstStyle/>
          <a:p>
            <a:pPr fontAlgn="ctr"/>
            <a:r>
              <a:rPr lang="en-US" altLang="zh-CN" sz="1200" b="1" dirty="0">
                <a:solidFill>
                  <a:prstClr val="black"/>
                </a:solidFill>
                <a:latin typeface="Huawei Sans" panose="020C0503030203020204" pitchFamily="34" charset="0"/>
                <a:sym typeface="Huawei Sans" panose="020C0503030203020204" pitchFamily="34" charset="0"/>
              </a:rPr>
              <a:t>Physical server</a:t>
            </a:r>
          </a:p>
        </p:txBody>
      </p:sp>
      <p:pic>
        <p:nvPicPr>
          <p:cNvPr id="104" name="图片 60" descr="交换机.png">
            <a:extLst>
              <a:ext uri="{FF2B5EF4-FFF2-40B4-BE49-F238E27FC236}">
                <a16:creationId xmlns="" xmlns:a16="http://schemas.microsoft.com/office/drawing/2014/main" id="{79A93E91-D178-4C8B-9430-889AA7D1CFEF}"/>
              </a:ext>
            </a:extLst>
          </p:cNvPr>
          <p:cNvPicPr>
            <a:picLocks noChangeAspect="1"/>
          </p:cNvPicPr>
          <p:nvPr/>
        </p:nvPicPr>
        <p:blipFill>
          <a:blip r:embed="rId4"/>
          <a:stretch>
            <a:fillRect/>
          </a:stretch>
        </p:blipFill>
        <p:spPr bwMode="gray">
          <a:xfrm>
            <a:off x="1435773" y="2835794"/>
            <a:ext cx="540000" cy="441817"/>
          </a:xfrm>
          <a:prstGeom prst="rect">
            <a:avLst/>
          </a:prstGeom>
        </p:spPr>
      </p:pic>
      <p:pic>
        <p:nvPicPr>
          <p:cNvPr id="105" name="图片 60" descr="交换机.png">
            <a:extLst>
              <a:ext uri="{FF2B5EF4-FFF2-40B4-BE49-F238E27FC236}">
                <a16:creationId xmlns="" xmlns:a16="http://schemas.microsoft.com/office/drawing/2014/main" id="{9E316CB2-7E76-4CEF-8BD2-2FC817F5F550}"/>
              </a:ext>
            </a:extLst>
          </p:cNvPr>
          <p:cNvPicPr>
            <a:picLocks noChangeAspect="1"/>
          </p:cNvPicPr>
          <p:nvPr/>
        </p:nvPicPr>
        <p:blipFill>
          <a:blip r:embed="rId4"/>
          <a:stretch>
            <a:fillRect/>
          </a:stretch>
        </p:blipFill>
        <p:spPr bwMode="gray">
          <a:xfrm>
            <a:off x="1435773" y="3690789"/>
            <a:ext cx="540000" cy="441817"/>
          </a:xfrm>
          <a:prstGeom prst="rect">
            <a:avLst/>
          </a:prstGeom>
        </p:spPr>
      </p:pic>
      <p:pic>
        <p:nvPicPr>
          <p:cNvPr id="106" name="图片 60" descr="交换机.png">
            <a:extLst>
              <a:ext uri="{FF2B5EF4-FFF2-40B4-BE49-F238E27FC236}">
                <a16:creationId xmlns="" xmlns:a16="http://schemas.microsoft.com/office/drawing/2014/main" id="{42B434A5-AD8F-45FB-BE70-5C2C105EC5C4}"/>
              </a:ext>
            </a:extLst>
          </p:cNvPr>
          <p:cNvPicPr>
            <a:picLocks noChangeAspect="1"/>
          </p:cNvPicPr>
          <p:nvPr/>
        </p:nvPicPr>
        <p:blipFill>
          <a:blip r:embed="rId4"/>
          <a:stretch>
            <a:fillRect/>
          </a:stretch>
        </p:blipFill>
        <p:spPr bwMode="gray">
          <a:xfrm>
            <a:off x="1435773" y="4546019"/>
            <a:ext cx="540000" cy="441817"/>
          </a:xfrm>
          <a:prstGeom prst="rect">
            <a:avLst/>
          </a:prstGeom>
        </p:spPr>
      </p:pic>
      <p:pic>
        <p:nvPicPr>
          <p:cNvPr id="107" name="图片 60" descr="交换机.png">
            <a:extLst>
              <a:ext uri="{FF2B5EF4-FFF2-40B4-BE49-F238E27FC236}">
                <a16:creationId xmlns="" xmlns:a16="http://schemas.microsoft.com/office/drawing/2014/main" id="{DEA10030-FA3D-4CE9-84EC-806DE9854637}"/>
              </a:ext>
            </a:extLst>
          </p:cNvPr>
          <p:cNvPicPr>
            <a:picLocks noChangeAspect="1"/>
          </p:cNvPicPr>
          <p:nvPr/>
        </p:nvPicPr>
        <p:blipFill>
          <a:blip r:embed="rId4"/>
          <a:stretch>
            <a:fillRect/>
          </a:stretch>
        </p:blipFill>
        <p:spPr bwMode="gray">
          <a:xfrm>
            <a:off x="1435773" y="5403668"/>
            <a:ext cx="540000" cy="441817"/>
          </a:xfrm>
          <a:prstGeom prst="rect">
            <a:avLst/>
          </a:prstGeom>
        </p:spPr>
      </p:pic>
      <p:pic>
        <p:nvPicPr>
          <p:cNvPr id="108" name="图片 60" descr="交换机.png">
            <a:extLst>
              <a:ext uri="{FF2B5EF4-FFF2-40B4-BE49-F238E27FC236}">
                <a16:creationId xmlns="" xmlns:a16="http://schemas.microsoft.com/office/drawing/2014/main" id="{018ECEF6-1606-4762-8424-8338519ACFDA}"/>
              </a:ext>
            </a:extLst>
          </p:cNvPr>
          <p:cNvPicPr>
            <a:picLocks noChangeAspect="1"/>
          </p:cNvPicPr>
          <p:nvPr/>
        </p:nvPicPr>
        <p:blipFill>
          <a:blip r:embed="rId4">
            <a:duotone>
              <a:schemeClr val="accent2">
                <a:shade val="45000"/>
                <a:satMod val="135000"/>
              </a:schemeClr>
              <a:prstClr val="white"/>
            </a:duotone>
          </a:blip>
          <a:stretch>
            <a:fillRect/>
          </a:stretch>
        </p:blipFill>
        <p:spPr bwMode="gray">
          <a:xfrm>
            <a:off x="2341355" y="2851457"/>
            <a:ext cx="540000" cy="441817"/>
          </a:xfrm>
          <a:prstGeom prst="rect">
            <a:avLst/>
          </a:prstGeom>
        </p:spPr>
      </p:pic>
      <p:pic>
        <p:nvPicPr>
          <p:cNvPr id="109" name="图片 60" descr="交换机.png">
            <a:extLst>
              <a:ext uri="{FF2B5EF4-FFF2-40B4-BE49-F238E27FC236}">
                <a16:creationId xmlns="" xmlns:a16="http://schemas.microsoft.com/office/drawing/2014/main" id="{2C9692D8-9992-43CB-B00B-9D0A03AAC3C4}"/>
              </a:ext>
            </a:extLst>
          </p:cNvPr>
          <p:cNvPicPr>
            <a:picLocks noChangeAspect="1"/>
          </p:cNvPicPr>
          <p:nvPr/>
        </p:nvPicPr>
        <p:blipFill>
          <a:blip r:embed="rId4">
            <a:duotone>
              <a:schemeClr val="accent2">
                <a:shade val="45000"/>
                <a:satMod val="135000"/>
              </a:schemeClr>
              <a:prstClr val="white"/>
            </a:duotone>
          </a:blip>
          <a:stretch>
            <a:fillRect/>
          </a:stretch>
        </p:blipFill>
        <p:spPr bwMode="gray">
          <a:xfrm>
            <a:off x="2341355" y="3706452"/>
            <a:ext cx="540000" cy="441817"/>
          </a:xfrm>
          <a:prstGeom prst="rect">
            <a:avLst/>
          </a:prstGeom>
        </p:spPr>
      </p:pic>
      <p:pic>
        <p:nvPicPr>
          <p:cNvPr id="110" name="图片 60" descr="交换机.png">
            <a:extLst>
              <a:ext uri="{FF2B5EF4-FFF2-40B4-BE49-F238E27FC236}">
                <a16:creationId xmlns="" xmlns:a16="http://schemas.microsoft.com/office/drawing/2014/main" id="{25B1C18C-D089-45D6-AF0C-892BD567B033}"/>
              </a:ext>
            </a:extLst>
          </p:cNvPr>
          <p:cNvPicPr>
            <a:picLocks noChangeAspect="1"/>
          </p:cNvPicPr>
          <p:nvPr/>
        </p:nvPicPr>
        <p:blipFill>
          <a:blip r:embed="rId4">
            <a:duotone>
              <a:schemeClr val="accent2">
                <a:shade val="45000"/>
                <a:satMod val="135000"/>
              </a:schemeClr>
              <a:prstClr val="white"/>
            </a:duotone>
          </a:blip>
          <a:stretch>
            <a:fillRect/>
          </a:stretch>
        </p:blipFill>
        <p:spPr bwMode="gray">
          <a:xfrm>
            <a:off x="2341355" y="4561682"/>
            <a:ext cx="540000" cy="441817"/>
          </a:xfrm>
          <a:prstGeom prst="rect">
            <a:avLst/>
          </a:prstGeom>
        </p:spPr>
      </p:pic>
      <p:pic>
        <p:nvPicPr>
          <p:cNvPr id="111" name="图片 60" descr="交换机.png">
            <a:extLst>
              <a:ext uri="{FF2B5EF4-FFF2-40B4-BE49-F238E27FC236}">
                <a16:creationId xmlns="" xmlns:a16="http://schemas.microsoft.com/office/drawing/2014/main" id="{84ED8861-55E6-42D3-8FAB-629193FD167B}"/>
              </a:ext>
            </a:extLst>
          </p:cNvPr>
          <p:cNvPicPr>
            <a:picLocks noChangeAspect="1"/>
          </p:cNvPicPr>
          <p:nvPr/>
        </p:nvPicPr>
        <p:blipFill>
          <a:blip r:embed="rId4">
            <a:duotone>
              <a:schemeClr val="accent6">
                <a:shade val="45000"/>
                <a:satMod val="135000"/>
              </a:schemeClr>
              <a:prstClr val="white"/>
            </a:duotone>
          </a:blip>
          <a:stretch>
            <a:fillRect/>
          </a:stretch>
        </p:blipFill>
        <p:spPr bwMode="gray">
          <a:xfrm>
            <a:off x="3264614" y="2847100"/>
            <a:ext cx="540000" cy="441817"/>
          </a:xfrm>
          <a:prstGeom prst="rect">
            <a:avLst/>
          </a:prstGeom>
        </p:spPr>
      </p:pic>
      <p:pic>
        <p:nvPicPr>
          <p:cNvPr id="112" name="图片 60" descr="交换机.png">
            <a:extLst>
              <a:ext uri="{FF2B5EF4-FFF2-40B4-BE49-F238E27FC236}">
                <a16:creationId xmlns="" xmlns:a16="http://schemas.microsoft.com/office/drawing/2014/main" id="{1418FC57-F243-43D2-8B1F-1D4E665E1774}"/>
              </a:ext>
            </a:extLst>
          </p:cNvPr>
          <p:cNvPicPr>
            <a:picLocks noChangeAspect="1"/>
          </p:cNvPicPr>
          <p:nvPr/>
        </p:nvPicPr>
        <p:blipFill>
          <a:blip r:embed="rId4">
            <a:duotone>
              <a:schemeClr val="accent6">
                <a:shade val="45000"/>
                <a:satMod val="135000"/>
              </a:schemeClr>
              <a:prstClr val="white"/>
            </a:duotone>
          </a:blip>
          <a:stretch>
            <a:fillRect/>
          </a:stretch>
        </p:blipFill>
        <p:spPr bwMode="gray">
          <a:xfrm>
            <a:off x="3264614" y="3702095"/>
            <a:ext cx="540000" cy="441817"/>
          </a:xfrm>
          <a:prstGeom prst="rect">
            <a:avLst/>
          </a:prstGeom>
        </p:spPr>
      </p:pic>
      <p:pic>
        <p:nvPicPr>
          <p:cNvPr id="113" name="图片 60" descr="交换机.png">
            <a:extLst>
              <a:ext uri="{FF2B5EF4-FFF2-40B4-BE49-F238E27FC236}">
                <a16:creationId xmlns="" xmlns:a16="http://schemas.microsoft.com/office/drawing/2014/main" id="{5EDD64C1-3EA6-4F28-984A-EB4227EC8AE0}"/>
              </a:ext>
            </a:extLst>
          </p:cNvPr>
          <p:cNvPicPr>
            <a:picLocks noChangeAspect="1"/>
          </p:cNvPicPr>
          <p:nvPr/>
        </p:nvPicPr>
        <p:blipFill>
          <a:blip r:embed="rId4">
            <a:duotone>
              <a:schemeClr val="accent6">
                <a:shade val="45000"/>
                <a:satMod val="135000"/>
              </a:schemeClr>
              <a:prstClr val="white"/>
            </a:duotone>
          </a:blip>
          <a:stretch>
            <a:fillRect/>
          </a:stretch>
        </p:blipFill>
        <p:spPr bwMode="gray">
          <a:xfrm>
            <a:off x="3264614" y="5414974"/>
            <a:ext cx="540000" cy="441817"/>
          </a:xfrm>
          <a:prstGeom prst="rect">
            <a:avLst/>
          </a:prstGeom>
        </p:spPr>
      </p:pic>
      <p:sp>
        <p:nvSpPr>
          <p:cNvPr id="114" name="TextBox 113">
            <a:extLst>
              <a:ext uri="{FF2B5EF4-FFF2-40B4-BE49-F238E27FC236}">
                <a16:creationId xmlns="" xmlns:a16="http://schemas.microsoft.com/office/drawing/2014/main" id="{F8D7C424-C476-43C9-9EE3-53ACDB28A63F}"/>
              </a:ext>
            </a:extLst>
          </p:cNvPr>
          <p:cNvSpPr txBox="1"/>
          <p:nvPr/>
        </p:nvSpPr>
        <p:spPr bwMode="gray">
          <a:xfrm rot="16200000">
            <a:off x="-334885" y="4188485"/>
            <a:ext cx="2777376" cy="307777"/>
          </a:xfrm>
          <a:prstGeom prst="rect">
            <a:avLst/>
          </a:prstGeom>
          <a:solidFill>
            <a:schemeClr val="bg1">
              <a:lumMod val="85000"/>
            </a:schemeClr>
          </a:solidFill>
        </p:spPr>
        <p:txBody>
          <a:bodyPr wrap="square" rtlCol="0">
            <a:spAutoFit/>
          </a:bodyPr>
          <a:lstStyle/>
          <a:p>
            <a:pPr algn="ctr" fontAlgn="ctr"/>
            <a:r>
              <a:rPr lang="en-US" altLang="zh-CN" sz="1400" b="1" dirty="0">
                <a:solidFill>
                  <a:prstClr val="black"/>
                </a:solidFill>
                <a:latin typeface="Huawei Sans" panose="020C0503030203020204" pitchFamily="34" charset="0"/>
                <a:sym typeface="Huawei Sans" panose="020C0503030203020204" pitchFamily="34" charset="0"/>
              </a:rPr>
              <a:t>Virtual machine</a:t>
            </a:r>
          </a:p>
        </p:txBody>
      </p:sp>
    </p:spTree>
    <p:extLst>
      <p:ext uri="{BB962C8B-B14F-4D97-AF65-F5344CB8AC3E}">
        <p14:creationId xmlns:p14="http://schemas.microsoft.com/office/powerpoint/2010/main" val="4134177823"/>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E3EC95D-F188-4C3B-9EC7-5B1A4A2C3D72}"/>
              </a:ext>
            </a:extLst>
          </p:cNvPr>
          <p:cNvSpPr>
            <a:spLocks noGrp="1"/>
          </p:cNvSpPr>
          <p:nvPr>
            <p:ph type="title"/>
          </p:nvPr>
        </p:nvSpPr>
        <p:spPr bwMode="gray"/>
        <p:txBody>
          <a:bodyPr/>
          <a:lstStyle/>
          <a:p>
            <a:r>
              <a:rPr lang="en-US" altLang="zh-CN" dirty="0"/>
              <a:t>Controller DR Deployment Design</a:t>
            </a:r>
            <a:endParaRPr lang="en-US" dirty="0"/>
          </a:p>
        </p:txBody>
      </p:sp>
      <p:sp>
        <p:nvSpPr>
          <p:cNvPr id="3" name="Text Placeholder 2">
            <a:extLst>
              <a:ext uri="{FF2B5EF4-FFF2-40B4-BE49-F238E27FC236}">
                <a16:creationId xmlns="" xmlns:a16="http://schemas.microsoft.com/office/drawing/2014/main" id="{3A132D59-1288-4ABE-AC3D-7659E3204706}"/>
              </a:ext>
            </a:extLst>
          </p:cNvPr>
          <p:cNvSpPr>
            <a:spLocks noGrp="1"/>
          </p:cNvSpPr>
          <p:nvPr>
            <p:ph type="body" sz="quarter" idx="10"/>
          </p:nvPr>
        </p:nvSpPr>
        <p:spPr bwMode="gray"/>
        <p:txBody>
          <a:bodyPr/>
          <a:lstStyle/>
          <a:p>
            <a:pPr algn="l"/>
            <a:r>
              <a:rPr lang="en-US" altLang="zh-CN" sz="1800" dirty="0"/>
              <a:t>The geo-redundant disaster recovery (DR) system consists of two sets of iMaster NCE-WAN, which are deployed at two geo-redundant sites.</a:t>
            </a:r>
          </a:p>
        </p:txBody>
      </p:sp>
      <p:sp>
        <p:nvSpPr>
          <p:cNvPr id="116" name="圆角矩形 16">
            <a:extLst>
              <a:ext uri="{FF2B5EF4-FFF2-40B4-BE49-F238E27FC236}">
                <a16:creationId xmlns="" xmlns:a16="http://schemas.microsoft.com/office/drawing/2014/main" id="{0EF2FE69-3E9D-4D72-98A8-F60A3C93554C}"/>
              </a:ext>
            </a:extLst>
          </p:cNvPr>
          <p:cNvSpPr/>
          <p:nvPr/>
        </p:nvSpPr>
        <p:spPr bwMode="gray">
          <a:xfrm>
            <a:off x="726228" y="2518906"/>
            <a:ext cx="1866253" cy="2394864"/>
          </a:xfrm>
          <a:prstGeom prst="roundRect">
            <a:avLst>
              <a:gd name="adj" fmla="val 4941"/>
            </a:avLst>
          </a:prstGeom>
          <a:ln w="19050">
            <a:solidFill>
              <a:srgbClr val="56C4D2"/>
            </a:solidFill>
            <a:prstDash val="dash"/>
          </a:ln>
        </p:spPr>
        <p:txBody>
          <a:bodyPr wrap="square" rtlCol="0" anchor="t">
            <a:noAutofit/>
          </a:bodyPr>
          <a:lstStyle/>
          <a:p>
            <a:pPr algn="ctr" fontAlgn="ctr"/>
            <a:endParaRPr lang="en-US" altLang="zh-CN" sz="1200" b="1" dirty="0">
              <a:solidFill>
                <a:prstClr val="black"/>
              </a:solidFill>
              <a:latin typeface="Huawei Sans" panose="020C0503030203020204" pitchFamily="34" charset="0"/>
              <a:sym typeface="Huawei Sans" panose="020C0503030203020204" pitchFamily="34" charset="0"/>
            </a:endParaRPr>
          </a:p>
        </p:txBody>
      </p:sp>
      <p:pic>
        <p:nvPicPr>
          <p:cNvPr id="117" name="图片 60" descr="交换机.png">
            <a:extLst>
              <a:ext uri="{FF2B5EF4-FFF2-40B4-BE49-F238E27FC236}">
                <a16:creationId xmlns="" xmlns:a16="http://schemas.microsoft.com/office/drawing/2014/main" id="{8D8AC6A5-4AF6-47F8-96FA-C84F6A1A73B0}"/>
              </a:ext>
            </a:extLst>
          </p:cNvPr>
          <p:cNvPicPr>
            <a:picLocks noChangeAspect="1"/>
          </p:cNvPicPr>
          <p:nvPr/>
        </p:nvPicPr>
        <p:blipFill>
          <a:blip r:embed="rId3"/>
          <a:stretch>
            <a:fillRect/>
          </a:stretch>
        </p:blipFill>
        <p:spPr bwMode="gray">
          <a:xfrm>
            <a:off x="1385150" y="2751595"/>
            <a:ext cx="540000" cy="441817"/>
          </a:xfrm>
          <a:prstGeom prst="rect">
            <a:avLst/>
          </a:prstGeom>
        </p:spPr>
      </p:pic>
      <p:pic>
        <p:nvPicPr>
          <p:cNvPr id="118" name="图片 60" descr="交换机.png">
            <a:extLst>
              <a:ext uri="{FF2B5EF4-FFF2-40B4-BE49-F238E27FC236}">
                <a16:creationId xmlns="" xmlns:a16="http://schemas.microsoft.com/office/drawing/2014/main" id="{D84EA0CE-4CC8-4539-B1EF-DF289F8F0291}"/>
              </a:ext>
            </a:extLst>
          </p:cNvPr>
          <p:cNvPicPr>
            <a:picLocks noChangeAspect="1"/>
          </p:cNvPicPr>
          <p:nvPr/>
        </p:nvPicPr>
        <p:blipFill>
          <a:blip r:embed="rId3"/>
          <a:stretch>
            <a:fillRect/>
          </a:stretch>
        </p:blipFill>
        <p:spPr bwMode="gray">
          <a:xfrm>
            <a:off x="1385150" y="3513939"/>
            <a:ext cx="540000" cy="441817"/>
          </a:xfrm>
          <a:prstGeom prst="rect">
            <a:avLst/>
          </a:prstGeom>
        </p:spPr>
      </p:pic>
      <p:pic>
        <p:nvPicPr>
          <p:cNvPr id="119" name="图片 60" descr="交换机.png">
            <a:extLst>
              <a:ext uri="{FF2B5EF4-FFF2-40B4-BE49-F238E27FC236}">
                <a16:creationId xmlns="" xmlns:a16="http://schemas.microsoft.com/office/drawing/2014/main" id="{05EF05DE-3B91-4671-890C-D9B383EA87EC}"/>
              </a:ext>
            </a:extLst>
          </p:cNvPr>
          <p:cNvPicPr>
            <a:picLocks noChangeAspect="1"/>
          </p:cNvPicPr>
          <p:nvPr/>
        </p:nvPicPr>
        <p:blipFill>
          <a:blip r:embed="rId3"/>
          <a:stretch>
            <a:fillRect/>
          </a:stretch>
        </p:blipFill>
        <p:spPr bwMode="gray">
          <a:xfrm>
            <a:off x="1385150" y="4276283"/>
            <a:ext cx="540000" cy="441817"/>
          </a:xfrm>
          <a:prstGeom prst="rect">
            <a:avLst/>
          </a:prstGeom>
        </p:spPr>
      </p:pic>
      <p:sp>
        <p:nvSpPr>
          <p:cNvPr id="120" name="Rectangle: Rounded Corners 119">
            <a:extLst>
              <a:ext uri="{FF2B5EF4-FFF2-40B4-BE49-F238E27FC236}">
                <a16:creationId xmlns="" xmlns:a16="http://schemas.microsoft.com/office/drawing/2014/main" id="{A097F894-3464-4AD8-9209-E5A74C7E03A6}"/>
              </a:ext>
            </a:extLst>
          </p:cNvPr>
          <p:cNvSpPr/>
          <p:nvPr/>
        </p:nvSpPr>
        <p:spPr bwMode="gray">
          <a:xfrm>
            <a:off x="831309" y="2175318"/>
            <a:ext cx="1062146" cy="343588"/>
          </a:xfrm>
          <a:prstGeom prst="roundRect">
            <a:avLst>
              <a:gd name="adj" fmla="val 4012"/>
            </a:avLst>
          </a:prstGeom>
          <a:solidFill>
            <a:srgbClr val="56C4D2"/>
          </a:solidFill>
          <a:ln w="19050">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prstClr val="white"/>
                </a:solidFill>
              </a:rPr>
              <a:t>Primary site</a:t>
            </a:r>
            <a:endParaRPr lang="en-US" sz="1200" dirty="0">
              <a:solidFill>
                <a:prstClr val="white"/>
              </a:solidFill>
            </a:endParaRPr>
          </a:p>
        </p:txBody>
      </p:sp>
      <p:sp>
        <p:nvSpPr>
          <p:cNvPr id="121" name="圆角矩形 16">
            <a:extLst>
              <a:ext uri="{FF2B5EF4-FFF2-40B4-BE49-F238E27FC236}">
                <a16:creationId xmlns="" xmlns:a16="http://schemas.microsoft.com/office/drawing/2014/main" id="{13FBE522-5FC3-4AFC-98BA-7CCE72845913}"/>
              </a:ext>
            </a:extLst>
          </p:cNvPr>
          <p:cNvSpPr/>
          <p:nvPr/>
        </p:nvSpPr>
        <p:spPr bwMode="gray">
          <a:xfrm>
            <a:off x="4460028" y="2518906"/>
            <a:ext cx="1866253" cy="2394864"/>
          </a:xfrm>
          <a:prstGeom prst="roundRect">
            <a:avLst>
              <a:gd name="adj" fmla="val 4431"/>
            </a:avLst>
          </a:prstGeom>
          <a:ln w="19050">
            <a:solidFill>
              <a:srgbClr val="56C4D2"/>
            </a:solidFill>
            <a:prstDash val="dash"/>
          </a:ln>
        </p:spPr>
        <p:txBody>
          <a:bodyPr wrap="square" rtlCol="0" anchor="t">
            <a:noAutofit/>
          </a:bodyPr>
          <a:lstStyle/>
          <a:p>
            <a:pPr algn="ctr" fontAlgn="ctr"/>
            <a:endParaRPr lang="en-US" altLang="zh-CN" sz="1200" b="1" dirty="0">
              <a:solidFill>
                <a:prstClr val="black"/>
              </a:solidFill>
              <a:latin typeface="Huawei Sans" panose="020C0503030203020204" pitchFamily="34" charset="0"/>
              <a:sym typeface="Huawei Sans" panose="020C0503030203020204" pitchFamily="34" charset="0"/>
            </a:endParaRPr>
          </a:p>
        </p:txBody>
      </p:sp>
      <p:pic>
        <p:nvPicPr>
          <p:cNvPr id="122" name="图片 60" descr="交换机.png">
            <a:extLst>
              <a:ext uri="{FF2B5EF4-FFF2-40B4-BE49-F238E27FC236}">
                <a16:creationId xmlns="" xmlns:a16="http://schemas.microsoft.com/office/drawing/2014/main" id="{94157FE5-0687-4C4B-9B15-4CE56C025516}"/>
              </a:ext>
            </a:extLst>
          </p:cNvPr>
          <p:cNvPicPr>
            <a:picLocks noChangeAspect="1"/>
          </p:cNvPicPr>
          <p:nvPr/>
        </p:nvPicPr>
        <p:blipFill>
          <a:blip r:embed="rId3"/>
          <a:stretch>
            <a:fillRect/>
          </a:stretch>
        </p:blipFill>
        <p:spPr bwMode="gray">
          <a:xfrm>
            <a:off x="5118950" y="2751595"/>
            <a:ext cx="540000" cy="441817"/>
          </a:xfrm>
          <a:prstGeom prst="rect">
            <a:avLst/>
          </a:prstGeom>
        </p:spPr>
      </p:pic>
      <p:pic>
        <p:nvPicPr>
          <p:cNvPr id="123" name="图片 60" descr="交换机.png">
            <a:extLst>
              <a:ext uri="{FF2B5EF4-FFF2-40B4-BE49-F238E27FC236}">
                <a16:creationId xmlns="" xmlns:a16="http://schemas.microsoft.com/office/drawing/2014/main" id="{E32E54B6-64B7-44B9-B13F-63636DC8AD6A}"/>
              </a:ext>
            </a:extLst>
          </p:cNvPr>
          <p:cNvPicPr>
            <a:picLocks noChangeAspect="1"/>
          </p:cNvPicPr>
          <p:nvPr/>
        </p:nvPicPr>
        <p:blipFill>
          <a:blip r:embed="rId3"/>
          <a:stretch>
            <a:fillRect/>
          </a:stretch>
        </p:blipFill>
        <p:spPr bwMode="gray">
          <a:xfrm>
            <a:off x="5118950" y="3513939"/>
            <a:ext cx="540000" cy="441817"/>
          </a:xfrm>
          <a:prstGeom prst="rect">
            <a:avLst/>
          </a:prstGeom>
        </p:spPr>
      </p:pic>
      <p:pic>
        <p:nvPicPr>
          <p:cNvPr id="124" name="图片 60" descr="交换机.png">
            <a:extLst>
              <a:ext uri="{FF2B5EF4-FFF2-40B4-BE49-F238E27FC236}">
                <a16:creationId xmlns="" xmlns:a16="http://schemas.microsoft.com/office/drawing/2014/main" id="{55EA989A-0E91-45BE-A2C5-88F02898E961}"/>
              </a:ext>
            </a:extLst>
          </p:cNvPr>
          <p:cNvPicPr>
            <a:picLocks noChangeAspect="1"/>
          </p:cNvPicPr>
          <p:nvPr/>
        </p:nvPicPr>
        <p:blipFill>
          <a:blip r:embed="rId3"/>
          <a:stretch>
            <a:fillRect/>
          </a:stretch>
        </p:blipFill>
        <p:spPr bwMode="gray">
          <a:xfrm>
            <a:off x="5118950" y="4276283"/>
            <a:ext cx="540000" cy="441817"/>
          </a:xfrm>
          <a:prstGeom prst="rect">
            <a:avLst/>
          </a:prstGeom>
        </p:spPr>
      </p:pic>
      <p:sp>
        <p:nvSpPr>
          <p:cNvPr id="125" name="Rectangle: Rounded Corners 124">
            <a:extLst>
              <a:ext uri="{FF2B5EF4-FFF2-40B4-BE49-F238E27FC236}">
                <a16:creationId xmlns="" xmlns:a16="http://schemas.microsoft.com/office/drawing/2014/main" id="{D74A7C76-5E5A-4AD0-88C3-48C858E5867A}"/>
              </a:ext>
            </a:extLst>
          </p:cNvPr>
          <p:cNvSpPr/>
          <p:nvPr/>
        </p:nvSpPr>
        <p:spPr bwMode="gray">
          <a:xfrm>
            <a:off x="4565109" y="2175318"/>
            <a:ext cx="1062146" cy="343588"/>
          </a:xfrm>
          <a:prstGeom prst="roundRect">
            <a:avLst>
              <a:gd name="adj" fmla="val 4012"/>
            </a:avLst>
          </a:prstGeom>
          <a:solidFill>
            <a:srgbClr val="56C4D2"/>
          </a:solidFill>
          <a:ln w="19050">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prstClr val="white"/>
                </a:solidFill>
              </a:rPr>
              <a:t>Backup site</a:t>
            </a:r>
            <a:endParaRPr lang="en-US" sz="1200" dirty="0">
              <a:solidFill>
                <a:prstClr val="white"/>
              </a:solidFill>
            </a:endParaRPr>
          </a:p>
        </p:txBody>
      </p:sp>
      <p:sp>
        <p:nvSpPr>
          <p:cNvPr id="126" name="圆角矩形 16">
            <a:extLst>
              <a:ext uri="{FF2B5EF4-FFF2-40B4-BE49-F238E27FC236}">
                <a16:creationId xmlns="" xmlns:a16="http://schemas.microsoft.com/office/drawing/2014/main" id="{7FAA3870-8403-4B9B-ABBC-5B18B47DFE6C}"/>
              </a:ext>
            </a:extLst>
          </p:cNvPr>
          <p:cNvSpPr/>
          <p:nvPr/>
        </p:nvSpPr>
        <p:spPr bwMode="gray">
          <a:xfrm>
            <a:off x="1130736" y="2671306"/>
            <a:ext cx="1056628" cy="2127476"/>
          </a:xfrm>
          <a:prstGeom prst="roundRect">
            <a:avLst>
              <a:gd name="adj" fmla="val 4941"/>
            </a:avLst>
          </a:prstGeom>
          <a:ln w="19050">
            <a:solidFill>
              <a:schemeClr val="bg1">
                <a:lumMod val="50000"/>
              </a:schemeClr>
            </a:solidFill>
            <a:prstDash val="dash"/>
          </a:ln>
        </p:spPr>
        <p:txBody>
          <a:bodyPr wrap="square" rtlCol="0" anchor="t">
            <a:noAutofit/>
          </a:bodyPr>
          <a:lstStyle/>
          <a:p>
            <a:pPr algn="ctr" fontAlgn="ctr"/>
            <a:endParaRPr lang="en-US" altLang="zh-CN" sz="1200" b="1" dirty="0">
              <a:solidFill>
                <a:prstClr val="black"/>
              </a:solidFill>
              <a:latin typeface="Huawei Sans" panose="020C0503030203020204" pitchFamily="34" charset="0"/>
              <a:sym typeface="Huawei Sans" panose="020C0503030203020204" pitchFamily="34" charset="0"/>
            </a:endParaRPr>
          </a:p>
        </p:txBody>
      </p:sp>
      <p:sp>
        <p:nvSpPr>
          <p:cNvPr id="127" name="Rectangle: Rounded Corners 126">
            <a:extLst>
              <a:ext uri="{FF2B5EF4-FFF2-40B4-BE49-F238E27FC236}">
                <a16:creationId xmlns="" xmlns:a16="http://schemas.microsoft.com/office/drawing/2014/main" id="{C7C9E118-5606-47A8-ACFD-662BA162D632}"/>
              </a:ext>
            </a:extLst>
          </p:cNvPr>
          <p:cNvSpPr/>
          <p:nvPr/>
        </p:nvSpPr>
        <p:spPr bwMode="gray">
          <a:xfrm rot="16200000">
            <a:off x="252530" y="3287958"/>
            <a:ext cx="1423243" cy="350515"/>
          </a:xfrm>
          <a:prstGeom prst="roundRect">
            <a:avLst>
              <a:gd name="adj" fmla="val 9509"/>
            </a:avLst>
          </a:prstGeom>
          <a:solidFill>
            <a:schemeClr val="bg1">
              <a:lumMod val="50000"/>
            </a:schemeClr>
          </a:solid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prstClr val="white"/>
                </a:solidFill>
              </a:rPr>
              <a:t>Controller cluster</a:t>
            </a:r>
            <a:endParaRPr lang="en-US" sz="1200" dirty="0">
              <a:solidFill>
                <a:prstClr val="white"/>
              </a:solidFill>
            </a:endParaRPr>
          </a:p>
        </p:txBody>
      </p:sp>
      <p:sp>
        <p:nvSpPr>
          <p:cNvPr id="128" name="圆角矩形 16">
            <a:extLst>
              <a:ext uri="{FF2B5EF4-FFF2-40B4-BE49-F238E27FC236}">
                <a16:creationId xmlns="" xmlns:a16="http://schemas.microsoft.com/office/drawing/2014/main" id="{3FF60769-955E-4220-8677-2E5A6ABBD44E}"/>
              </a:ext>
            </a:extLst>
          </p:cNvPr>
          <p:cNvSpPr/>
          <p:nvPr/>
        </p:nvSpPr>
        <p:spPr bwMode="gray">
          <a:xfrm>
            <a:off x="4843685" y="2671306"/>
            <a:ext cx="1056628" cy="2127476"/>
          </a:xfrm>
          <a:prstGeom prst="roundRect">
            <a:avLst>
              <a:gd name="adj" fmla="val 4941"/>
            </a:avLst>
          </a:prstGeom>
          <a:ln w="19050">
            <a:solidFill>
              <a:schemeClr val="bg1">
                <a:lumMod val="50000"/>
              </a:schemeClr>
            </a:solidFill>
            <a:prstDash val="dash"/>
          </a:ln>
        </p:spPr>
        <p:txBody>
          <a:bodyPr wrap="square" rtlCol="0" anchor="t">
            <a:noAutofit/>
          </a:bodyPr>
          <a:lstStyle/>
          <a:p>
            <a:pPr algn="ctr" fontAlgn="ctr"/>
            <a:endParaRPr lang="en-US" altLang="zh-CN" sz="1200" b="1" dirty="0">
              <a:solidFill>
                <a:prstClr val="black"/>
              </a:solidFill>
              <a:latin typeface="Huawei Sans" panose="020C0503030203020204" pitchFamily="34" charset="0"/>
              <a:sym typeface="Huawei Sans" panose="020C0503030203020204" pitchFamily="34" charset="0"/>
            </a:endParaRPr>
          </a:p>
        </p:txBody>
      </p:sp>
      <p:sp>
        <p:nvSpPr>
          <p:cNvPr id="129" name="Rectangle: Rounded Corners 128">
            <a:extLst>
              <a:ext uri="{FF2B5EF4-FFF2-40B4-BE49-F238E27FC236}">
                <a16:creationId xmlns="" xmlns:a16="http://schemas.microsoft.com/office/drawing/2014/main" id="{299D543E-6725-414C-B5F3-E07444EF56CD}"/>
              </a:ext>
            </a:extLst>
          </p:cNvPr>
          <p:cNvSpPr/>
          <p:nvPr/>
        </p:nvSpPr>
        <p:spPr bwMode="gray">
          <a:xfrm rot="16200000">
            <a:off x="3965480" y="3287957"/>
            <a:ext cx="1423241" cy="350515"/>
          </a:xfrm>
          <a:prstGeom prst="roundRect">
            <a:avLst>
              <a:gd name="adj" fmla="val 9509"/>
            </a:avLst>
          </a:prstGeom>
          <a:solidFill>
            <a:schemeClr val="bg1">
              <a:lumMod val="50000"/>
            </a:schemeClr>
          </a:solid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prstClr val="white"/>
                </a:solidFill>
              </a:rPr>
              <a:t>Controller cluster</a:t>
            </a:r>
            <a:endParaRPr lang="en-US" sz="1200" dirty="0">
              <a:solidFill>
                <a:prstClr val="white"/>
              </a:solidFill>
            </a:endParaRPr>
          </a:p>
        </p:txBody>
      </p:sp>
      <p:cxnSp>
        <p:nvCxnSpPr>
          <p:cNvPr id="5" name="Straight Arrow Connector 4">
            <a:extLst>
              <a:ext uri="{FF2B5EF4-FFF2-40B4-BE49-F238E27FC236}">
                <a16:creationId xmlns="" xmlns:a16="http://schemas.microsoft.com/office/drawing/2014/main" id="{B1C96816-2975-4D4F-A23E-E697E2C26459}"/>
              </a:ext>
            </a:extLst>
          </p:cNvPr>
          <p:cNvCxnSpPr/>
          <p:nvPr/>
        </p:nvCxnSpPr>
        <p:spPr bwMode="gray">
          <a:xfrm>
            <a:off x="2620103" y="3103332"/>
            <a:ext cx="1792605" cy="0"/>
          </a:xfrm>
          <a:prstGeom prst="straightConnector1">
            <a:avLst/>
          </a:prstGeom>
          <a:ln w="19050">
            <a:solidFill>
              <a:srgbClr val="E28189"/>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 xmlns:a16="http://schemas.microsoft.com/office/drawing/2014/main" id="{99CE9C7E-183A-4FBC-9E0E-D99C83340253}"/>
              </a:ext>
            </a:extLst>
          </p:cNvPr>
          <p:cNvSpPr txBox="1"/>
          <p:nvPr/>
        </p:nvSpPr>
        <p:spPr bwMode="gray">
          <a:xfrm>
            <a:off x="2898901" y="2773364"/>
            <a:ext cx="1192955"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Heartbeat link</a:t>
            </a:r>
            <a:endParaRPr lang="en-US" sz="1200" dirty="0">
              <a:solidFill>
                <a:prstClr val="black"/>
              </a:solidFill>
              <a:latin typeface="Huawei Sans" panose="020C0503030203020204" pitchFamily="34" charset="0"/>
            </a:endParaRPr>
          </a:p>
        </p:txBody>
      </p:sp>
      <p:cxnSp>
        <p:nvCxnSpPr>
          <p:cNvPr id="130" name="Straight Arrow Connector 129">
            <a:extLst>
              <a:ext uri="{FF2B5EF4-FFF2-40B4-BE49-F238E27FC236}">
                <a16:creationId xmlns="" xmlns:a16="http://schemas.microsoft.com/office/drawing/2014/main" id="{301A16C5-70B6-47B3-9AD0-1B59DB718BF8}"/>
              </a:ext>
            </a:extLst>
          </p:cNvPr>
          <p:cNvCxnSpPr/>
          <p:nvPr/>
        </p:nvCxnSpPr>
        <p:spPr bwMode="gray">
          <a:xfrm>
            <a:off x="2277203" y="4276283"/>
            <a:ext cx="2460429" cy="0"/>
          </a:xfrm>
          <a:prstGeom prst="straightConnector1">
            <a:avLst/>
          </a:prstGeom>
          <a:ln w="19050">
            <a:solidFill>
              <a:srgbClr val="E28189"/>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1" name="TextBox 130">
            <a:extLst>
              <a:ext uri="{FF2B5EF4-FFF2-40B4-BE49-F238E27FC236}">
                <a16:creationId xmlns="" xmlns:a16="http://schemas.microsoft.com/office/drawing/2014/main" id="{7D25EDF1-5E9D-41F2-894F-EA30680DFA92}"/>
              </a:ext>
            </a:extLst>
          </p:cNvPr>
          <p:cNvSpPr txBox="1"/>
          <p:nvPr/>
        </p:nvSpPr>
        <p:spPr bwMode="gray">
          <a:xfrm>
            <a:off x="2692113" y="3955756"/>
            <a:ext cx="1606530"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Data replication link</a:t>
            </a:r>
            <a:endParaRPr lang="en-US" sz="1200" dirty="0">
              <a:solidFill>
                <a:prstClr val="black"/>
              </a:solidFill>
              <a:latin typeface="Huawei Sans" panose="020C0503030203020204" pitchFamily="34" charset="0"/>
            </a:endParaRPr>
          </a:p>
        </p:txBody>
      </p:sp>
      <p:sp>
        <p:nvSpPr>
          <p:cNvPr id="133" name="圆角矩形 57">
            <a:extLst>
              <a:ext uri="{FF2B5EF4-FFF2-40B4-BE49-F238E27FC236}">
                <a16:creationId xmlns="" xmlns:a16="http://schemas.microsoft.com/office/drawing/2014/main" id="{7072E879-2B12-451B-96EC-BF9FE446723E}"/>
              </a:ext>
            </a:extLst>
          </p:cNvPr>
          <p:cNvSpPr/>
          <p:nvPr/>
        </p:nvSpPr>
        <p:spPr bwMode="gray">
          <a:xfrm>
            <a:off x="6433570" y="1814898"/>
            <a:ext cx="5311118" cy="4307182"/>
          </a:xfrm>
          <a:prstGeom prst="roundRect">
            <a:avLst>
              <a:gd name="adj" fmla="val 1483"/>
            </a:avLst>
          </a:prstGeom>
          <a:no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4400" indent="-284400" defTabSz="914034" fontAlgn="ctr">
              <a:lnSpc>
                <a:spcPct val="110000"/>
              </a:lnSpc>
              <a:spcBef>
                <a:spcPts val="792"/>
              </a:spcBef>
              <a:buSzPct val="50000"/>
              <a:buFont typeface="Wingdings" panose="05000000000000000000" pitchFamily="2" charset="2"/>
              <a:buChar char="l"/>
            </a:pPr>
            <a:r>
              <a:rPr lang="en-US" altLang="zh-CN" sz="1200" dirty="0">
                <a:solidFill>
                  <a:prstClr val="black"/>
                </a:solidFill>
                <a:cs typeface="Huawei Sans" panose="020C0503030203020204" pitchFamily="34" charset="0"/>
              </a:rPr>
              <a:t>Geo-redundant DR ensures backup between two controller clusters. The number of nodes in the active cluster must be the same as that in the standby cluster.</a:t>
            </a:r>
          </a:p>
          <a:p>
            <a:pPr marL="284400" indent="-284400" defTabSz="914034" fontAlgn="ctr">
              <a:lnSpc>
                <a:spcPct val="110000"/>
              </a:lnSpc>
              <a:spcBef>
                <a:spcPts val="792"/>
              </a:spcBef>
              <a:buSzPct val="50000"/>
              <a:buFont typeface="Wingdings" panose="05000000000000000000" pitchFamily="2" charset="2"/>
              <a:buChar char="l"/>
            </a:pPr>
            <a:r>
              <a:rPr lang="en-US" altLang="zh-CN" sz="1200" dirty="0">
                <a:solidFill>
                  <a:prstClr val="black"/>
                </a:solidFill>
                <a:cs typeface="Huawei Sans" panose="020C0503030203020204" pitchFamily="34" charset="0"/>
              </a:rPr>
              <a:t>The active and standby controller clusters are both running. However, only the active cluster can provide services, while the standby cluster does not provide services. Data in the active cluster is synchronized to the standby cluster in real time to ensure data consistency.</a:t>
            </a:r>
          </a:p>
          <a:p>
            <a:pPr marL="284400" indent="-284400" defTabSz="914034" fontAlgn="ctr">
              <a:lnSpc>
                <a:spcPct val="110000"/>
              </a:lnSpc>
              <a:spcBef>
                <a:spcPts val="792"/>
              </a:spcBef>
              <a:buSzPct val="50000"/>
              <a:buFont typeface="Wingdings" panose="05000000000000000000" pitchFamily="2" charset="2"/>
              <a:buChar char="l"/>
            </a:pPr>
            <a:r>
              <a:rPr lang="en-US" altLang="zh-CN" sz="1200" dirty="0">
                <a:solidFill>
                  <a:prstClr val="black"/>
                </a:solidFill>
                <a:cs typeface="Huawei Sans" panose="020C0503030203020204" pitchFamily="34" charset="0"/>
              </a:rPr>
              <a:t>The same domain name solution is used for northbound and southbound interfaces of the active and standby controller clusters. Tenants and devices access the active controller cluster through this unified domain name. After active/standby switchover, this domain name is mapped to the new active controller cluster.</a:t>
            </a:r>
          </a:p>
          <a:p>
            <a:pPr marL="284400" indent="-284400" defTabSz="914034" fontAlgn="ctr">
              <a:lnSpc>
                <a:spcPct val="110000"/>
              </a:lnSpc>
              <a:spcBef>
                <a:spcPts val="792"/>
              </a:spcBef>
              <a:buSzPct val="50000"/>
              <a:buFont typeface="Wingdings" panose="05000000000000000000" pitchFamily="2" charset="2"/>
              <a:buChar char="l"/>
            </a:pPr>
            <a:r>
              <a:rPr lang="en-US" altLang="zh-CN" sz="1200" dirty="0">
                <a:solidFill>
                  <a:prstClr val="black"/>
                </a:solidFill>
                <a:cs typeface="Huawei Sans" panose="020C0503030203020204" pitchFamily="34" charset="0"/>
              </a:rPr>
              <a:t>Active/standby switchover is performed manually and can be completed within 10 minutes. In the case of component-level faults in the controller cluster, services are still guaranteed through reliability technologies, including clustering and fault tolerance.</a:t>
            </a:r>
          </a:p>
          <a:p>
            <a:pPr marL="284400" indent="-284400" defTabSz="914034" fontAlgn="ctr">
              <a:lnSpc>
                <a:spcPct val="110000"/>
              </a:lnSpc>
              <a:spcBef>
                <a:spcPts val="792"/>
              </a:spcBef>
              <a:buSzPct val="50000"/>
              <a:buFont typeface="Wingdings" panose="05000000000000000000" pitchFamily="2" charset="2"/>
              <a:buChar char="l"/>
            </a:pPr>
            <a:r>
              <a:rPr lang="en-US" altLang="zh-CN" sz="1200" dirty="0">
                <a:solidFill>
                  <a:prstClr val="black"/>
                </a:solidFill>
                <a:cs typeface="Huawei Sans" panose="020C0503030203020204" pitchFamily="34" charset="0"/>
              </a:rPr>
              <a:t>Geo-redundant DR network requirements: latency ≤ 20 ms; bandwidth ≥ </a:t>
            </a:r>
            <a:r>
              <a:rPr lang="en-US" altLang="zh-CN" sz="1200">
                <a:solidFill>
                  <a:prstClr val="black"/>
                </a:solidFill>
                <a:cs typeface="Huawei Sans" panose="020C0503030203020204" pitchFamily="34" charset="0"/>
              </a:rPr>
              <a:t>125 </a:t>
            </a:r>
            <a:r>
              <a:rPr lang="en-US" altLang="zh-CN" sz="1200" smtClean="0">
                <a:solidFill>
                  <a:prstClr val="black"/>
                </a:solidFill>
                <a:cs typeface="Huawei Sans" panose="020C0503030203020204" pitchFamily="34" charset="0"/>
              </a:rPr>
              <a:t>Mbit/s.</a:t>
            </a:r>
            <a:endParaRPr lang="en-US" altLang="zh-CN" sz="1200" dirty="0">
              <a:solidFill>
                <a:prstClr val="black"/>
              </a:solidFill>
              <a:cs typeface="Huawei Sans" panose="020C0503030203020204" pitchFamily="34" charset="0"/>
            </a:endParaRPr>
          </a:p>
        </p:txBody>
      </p:sp>
      <p:sp>
        <p:nvSpPr>
          <p:cNvPr id="27" name="五边形 2">
            <a:extLst>
              <a:ext uri="{FF2B5EF4-FFF2-40B4-BE49-F238E27FC236}">
                <a16:creationId xmlns="" xmlns:a16="http://schemas.microsoft.com/office/drawing/2014/main" id="{FFA01418-D0D6-40EA-85D7-337C9E6F61C5}"/>
              </a:ext>
            </a:extLst>
          </p:cNvPr>
          <p:cNvSpPr/>
          <p:nvPr/>
        </p:nvSpPr>
        <p:spPr bwMode="gray">
          <a:xfrm>
            <a:off x="7713137" y="30991"/>
            <a:ext cx="2099279" cy="378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altLang="zh-CN" sz="1200" b="1" kern="0" dirty="0">
                <a:solidFill>
                  <a:srgbClr val="FFFFFF"/>
                </a:solidFill>
                <a:latin typeface="Huawei Sans" panose="020C0503030203020204" pitchFamily="34" charset="0"/>
                <a:sym typeface="Huawei Sans" panose="020C0503030203020204" pitchFamily="34" charset="0"/>
              </a:rPr>
              <a:t>Controller Deployment Reliability Design</a:t>
            </a:r>
          </a:p>
        </p:txBody>
      </p:sp>
      <p:sp>
        <p:nvSpPr>
          <p:cNvPr id="28" name="燕尾形 3">
            <a:extLst>
              <a:ext uri="{FF2B5EF4-FFF2-40B4-BE49-F238E27FC236}">
                <a16:creationId xmlns="" xmlns:a16="http://schemas.microsoft.com/office/drawing/2014/main" id="{EF5813DE-4D49-456D-90F9-31A04A91EE8E}"/>
              </a:ext>
            </a:extLst>
          </p:cNvPr>
          <p:cNvSpPr/>
          <p:nvPr/>
        </p:nvSpPr>
        <p:spPr bwMode="gray">
          <a:xfrm>
            <a:off x="9652000" y="30991"/>
            <a:ext cx="2090480"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altLang="zh-CN" sz="1200" kern="0" dirty="0">
                <a:solidFill>
                  <a:prstClr val="black"/>
                </a:solidFill>
                <a:latin typeface="Huawei Sans" panose="020C0503030203020204" pitchFamily="34" charset="0"/>
                <a:sym typeface="Huawei Sans" panose="020C0503030203020204" pitchFamily="34" charset="0"/>
              </a:rPr>
              <a:t>Controller Networking Reliability Design</a:t>
            </a:r>
          </a:p>
        </p:txBody>
      </p:sp>
    </p:spTree>
    <p:extLst>
      <p:ext uri="{BB962C8B-B14F-4D97-AF65-F5344CB8AC3E}">
        <p14:creationId xmlns:p14="http://schemas.microsoft.com/office/powerpoint/2010/main" val="2741810258"/>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E3EC95D-F188-4C3B-9EC7-5B1A4A2C3D72}"/>
              </a:ext>
            </a:extLst>
          </p:cNvPr>
          <p:cNvSpPr>
            <a:spLocks noGrp="1"/>
          </p:cNvSpPr>
          <p:nvPr>
            <p:ph type="title"/>
          </p:nvPr>
        </p:nvSpPr>
        <p:spPr bwMode="gray"/>
        <p:txBody>
          <a:bodyPr/>
          <a:lstStyle/>
          <a:p>
            <a:r>
              <a:rPr lang="en-US" altLang="zh-CN" dirty="0"/>
              <a:t>Reliability Design for Single-Controller Networking</a:t>
            </a:r>
            <a:endParaRPr lang="en-US" dirty="0"/>
          </a:p>
        </p:txBody>
      </p:sp>
      <p:sp>
        <p:nvSpPr>
          <p:cNvPr id="3" name="Text Placeholder 2">
            <a:extLst>
              <a:ext uri="{FF2B5EF4-FFF2-40B4-BE49-F238E27FC236}">
                <a16:creationId xmlns="" xmlns:a16="http://schemas.microsoft.com/office/drawing/2014/main" id="{618A2A50-EC71-4854-8257-EAACC1A30930}"/>
              </a:ext>
            </a:extLst>
          </p:cNvPr>
          <p:cNvSpPr>
            <a:spLocks noGrp="1"/>
          </p:cNvSpPr>
          <p:nvPr>
            <p:ph type="body" sz="quarter" idx="10"/>
          </p:nvPr>
        </p:nvSpPr>
        <p:spPr bwMode="gray"/>
        <p:txBody>
          <a:bodyPr/>
          <a:lstStyle/>
          <a:p>
            <a:pPr algn="l"/>
            <a:r>
              <a:rPr lang="en-US" altLang="zh-CN" sz="1400" dirty="0"/>
              <a:t>To ensure the reliability of SD-WAN management channels, dual gateways and dual links generally need to be deployed for highly reliable communication between EDGEs/RRs and the controller.</a:t>
            </a:r>
            <a:endParaRPr lang="en-US" sz="1400" dirty="0"/>
          </a:p>
        </p:txBody>
      </p:sp>
      <p:sp>
        <p:nvSpPr>
          <p:cNvPr id="4" name="圆角矩形 75">
            <a:extLst>
              <a:ext uri="{FF2B5EF4-FFF2-40B4-BE49-F238E27FC236}">
                <a16:creationId xmlns="" xmlns:a16="http://schemas.microsoft.com/office/drawing/2014/main" id="{B8FC562C-51E2-46D8-A3B4-582E6521C86D}"/>
              </a:ext>
            </a:extLst>
          </p:cNvPr>
          <p:cNvSpPr/>
          <p:nvPr/>
        </p:nvSpPr>
        <p:spPr bwMode="gray">
          <a:xfrm>
            <a:off x="846306" y="1729005"/>
            <a:ext cx="5297578" cy="359539"/>
          </a:xfrm>
          <a:prstGeom prst="roundRect">
            <a:avLst>
              <a:gd name="adj" fmla="val 13606"/>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altLang="zh-CN" sz="1400" dirty="0">
                <a:solidFill>
                  <a:srgbClr val="30B5C5"/>
                </a:solidFill>
              </a:rPr>
              <a:t>Hybrid networking (public and private network) </a:t>
            </a:r>
          </a:p>
        </p:txBody>
      </p:sp>
      <p:sp>
        <p:nvSpPr>
          <p:cNvPr id="5" name="圆角矩形 75">
            <a:extLst>
              <a:ext uri="{FF2B5EF4-FFF2-40B4-BE49-F238E27FC236}">
                <a16:creationId xmlns="" xmlns:a16="http://schemas.microsoft.com/office/drawing/2014/main" id="{383C3609-81D6-485A-87F7-CEE751356A1E}"/>
              </a:ext>
            </a:extLst>
          </p:cNvPr>
          <p:cNvSpPr/>
          <p:nvPr/>
        </p:nvSpPr>
        <p:spPr bwMode="gray">
          <a:xfrm>
            <a:off x="846306" y="2140952"/>
            <a:ext cx="5297578" cy="4068787"/>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36000" tIns="108000" rIns="36000" bIns="108000" rtlCol="0" anchor="ctr" anchorCtr="0">
            <a:noAutofit/>
          </a:bodyPr>
          <a:lstStyle/>
          <a:p>
            <a:pPr marL="228594" indent="-228594" fontAlgn="ctr">
              <a:spcAft>
                <a:spcPts val="2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a:p>
            <a:pPr marL="228594" indent="-228594" fontAlgn="ctr">
              <a:spcAft>
                <a:spcPts val="2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a:p>
            <a:pPr marL="228594" indent="-228594" fontAlgn="ctr">
              <a:spcAft>
                <a:spcPts val="2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a:p>
            <a:pPr marL="228594" indent="-228594" fontAlgn="ctr">
              <a:spcAft>
                <a:spcPts val="2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a:p>
            <a:pPr marL="228594" indent="-228594" fontAlgn="ctr">
              <a:spcAft>
                <a:spcPts val="2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a:p>
            <a:pPr marL="228594" indent="-228594" fontAlgn="ctr">
              <a:spcAft>
                <a:spcPts val="2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a:p>
            <a:pPr marL="228594" indent="-228594" fontAlgn="ctr">
              <a:spcAft>
                <a:spcPts val="2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a:p>
            <a:pPr marL="228594" indent="-228594" fontAlgn="ctr">
              <a:spcAft>
                <a:spcPts val="2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a:p>
            <a:pPr marL="228594" indent="-228594" fontAlgn="ctr">
              <a:spcAft>
                <a:spcPts val="2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a:p>
            <a:pPr marL="228594" indent="-228594" fontAlgn="ctr">
              <a:spcAft>
                <a:spcPts val="200"/>
              </a:spcAft>
              <a:buFont typeface="Arial" panose="020B0604020202020204" pitchFamily="34" charset="0"/>
              <a:buChar char="•"/>
            </a:pPr>
            <a:r>
              <a:rPr lang="en-US" altLang="zh-CN" sz="1200" dirty="0">
                <a:solidFill>
                  <a:prstClr val="black"/>
                </a:solidFill>
                <a:latin typeface="Huawei Sans" panose="020C0503030203020204" pitchFamily="34" charset="0"/>
              </a:rPr>
              <a:t>The controller is deployed inside the HQ DC, and uses public IP addresses to provide services for CPEs.</a:t>
            </a:r>
            <a:endParaRPr lang="en-US" altLang="zh-CN" sz="1600" dirty="0">
              <a:solidFill>
                <a:prstClr val="black"/>
              </a:solidFill>
              <a:latin typeface="Huawei Sans" panose="020C0503030203020204" pitchFamily="34" charset="0"/>
            </a:endParaRPr>
          </a:p>
          <a:p>
            <a:pPr marL="228594" indent="-228594" fontAlgn="ctr">
              <a:spcAft>
                <a:spcPts val="200"/>
              </a:spcAft>
              <a:buFont typeface="Arial" panose="020B0604020202020204" pitchFamily="34" charset="0"/>
              <a:buChar char="•"/>
            </a:pPr>
            <a:r>
              <a:rPr lang="en-US" altLang="zh-CN" sz="1200" dirty="0">
                <a:solidFill>
                  <a:prstClr val="black"/>
                </a:solidFill>
                <a:latin typeface="Huawei Sans" panose="020C0503030203020204" pitchFamily="34" charset="0"/>
              </a:rPr>
              <a:t>1:1 static NAT is deployed on the public network egress device at HQ.</a:t>
            </a:r>
            <a:endParaRPr lang="en-US" altLang="zh-CN" sz="1600" dirty="0">
              <a:solidFill>
                <a:prstClr val="black"/>
              </a:solidFill>
              <a:latin typeface="Huawei Sans" panose="020C0503030203020204" pitchFamily="34" charset="0"/>
            </a:endParaRPr>
          </a:p>
          <a:p>
            <a:pPr marL="228594" indent="-228594" fontAlgn="ctr">
              <a:spcAft>
                <a:spcPts val="200"/>
              </a:spcAft>
              <a:buFont typeface="Arial" panose="020B0604020202020204" pitchFamily="34" charset="0"/>
              <a:buChar char="•"/>
            </a:pPr>
            <a:r>
              <a:rPr lang="en-US" altLang="zh-CN" sz="1200" dirty="0">
                <a:solidFill>
                  <a:prstClr val="black"/>
                </a:solidFill>
                <a:latin typeface="Huawei Sans" panose="020C0503030203020204" pitchFamily="34" charset="0"/>
              </a:rPr>
              <a:t>NAT-related public IP addresses need to be advertised into the private line network.</a:t>
            </a:r>
            <a:endParaRPr lang="en-US" altLang="zh-CN" sz="1600" dirty="0">
              <a:solidFill>
                <a:prstClr val="black"/>
              </a:solidFill>
              <a:latin typeface="Huawei Sans" panose="020C0503030203020204" pitchFamily="34" charset="0"/>
            </a:endParaRPr>
          </a:p>
          <a:p>
            <a:pPr marL="228594" indent="-228594" fontAlgn="ctr">
              <a:spcAft>
                <a:spcPts val="200"/>
              </a:spcAft>
              <a:buFont typeface="Arial" panose="020B0604020202020204" pitchFamily="34" charset="0"/>
              <a:buChar char="•"/>
            </a:pPr>
            <a:r>
              <a:rPr lang="en-US" altLang="zh-CN" sz="1200" dirty="0">
                <a:solidFill>
                  <a:prstClr val="black"/>
                </a:solidFill>
                <a:latin typeface="Huawei Sans" panose="020C0503030203020204" pitchFamily="34" charset="0"/>
              </a:rPr>
              <a:t>Communication between CPEs and the controller through the public network or private line must traverse the NAT device on the public network.</a:t>
            </a:r>
            <a:endParaRPr lang="en-US" altLang="zh-CN" sz="1600" dirty="0">
              <a:solidFill>
                <a:prstClr val="black"/>
              </a:solidFill>
              <a:latin typeface="Huawei Sans" panose="020C0503030203020204" pitchFamily="34" charset="0"/>
            </a:endParaRPr>
          </a:p>
        </p:txBody>
      </p:sp>
      <p:sp>
        <p:nvSpPr>
          <p:cNvPr id="7" name="Freeform 159">
            <a:extLst>
              <a:ext uri="{FF2B5EF4-FFF2-40B4-BE49-F238E27FC236}">
                <a16:creationId xmlns="" xmlns:a16="http://schemas.microsoft.com/office/drawing/2014/main" id="{3944D5ED-54FC-42EC-A2CF-5A9BB51FA4EC}"/>
              </a:ext>
            </a:extLst>
          </p:cNvPr>
          <p:cNvSpPr/>
          <p:nvPr/>
        </p:nvSpPr>
        <p:spPr bwMode="gray">
          <a:xfrm flipH="1">
            <a:off x="2529325" y="3388486"/>
            <a:ext cx="902810" cy="4884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black"/>
              </a:solidFill>
            </a:endParaRPr>
          </a:p>
        </p:txBody>
      </p:sp>
      <p:sp>
        <p:nvSpPr>
          <p:cNvPr id="8" name="Freeform 159">
            <a:extLst>
              <a:ext uri="{FF2B5EF4-FFF2-40B4-BE49-F238E27FC236}">
                <a16:creationId xmlns="" xmlns:a16="http://schemas.microsoft.com/office/drawing/2014/main" id="{E51F7975-B30C-4056-9AC7-88D6A86900E8}"/>
              </a:ext>
            </a:extLst>
          </p:cNvPr>
          <p:cNvSpPr/>
          <p:nvPr/>
        </p:nvSpPr>
        <p:spPr bwMode="gray">
          <a:xfrm flipH="1">
            <a:off x="2529325" y="2727557"/>
            <a:ext cx="902810" cy="4884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black"/>
                </a:solidFill>
              </a:rPr>
              <a:t>Internet</a:t>
            </a:r>
          </a:p>
        </p:txBody>
      </p:sp>
      <p:sp>
        <p:nvSpPr>
          <p:cNvPr id="11" name="TextBox 10">
            <a:extLst>
              <a:ext uri="{FF2B5EF4-FFF2-40B4-BE49-F238E27FC236}">
                <a16:creationId xmlns="" xmlns:a16="http://schemas.microsoft.com/office/drawing/2014/main" id="{4AF47C1A-5CCF-4E64-9FEA-8E874C1679D2}"/>
              </a:ext>
            </a:extLst>
          </p:cNvPr>
          <p:cNvSpPr txBox="1"/>
          <p:nvPr/>
        </p:nvSpPr>
        <p:spPr bwMode="gray">
          <a:xfrm>
            <a:off x="1499935" y="2877742"/>
            <a:ext cx="452368"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CPE</a:t>
            </a:r>
          </a:p>
        </p:txBody>
      </p:sp>
      <p:sp>
        <p:nvSpPr>
          <p:cNvPr id="12" name="TextBox 11">
            <a:extLst>
              <a:ext uri="{FF2B5EF4-FFF2-40B4-BE49-F238E27FC236}">
                <a16:creationId xmlns="" xmlns:a16="http://schemas.microsoft.com/office/drawing/2014/main" id="{2F735579-AA46-4A86-A809-D9DE18A85254}"/>
              </a:ext>
            </a:extLst>
          </p:cNvPr>
          <p:cNvSpPr txBox="1"/>
          <p:nvPr/>
        </p:nvSpPr>
        <p:spPr bwMode="gray">
          <a:xfrm>
            <a:off x="3934817" y="4222840"/>
            <a:ext cx="452368"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CPE</a:t>
            </a:r>
          </a:p>
        </p:txBody>
      </p:sp>
      <p:cxnSp>
        <p:nvCxnSpPr>
          <p:cNvPr id="14" name="Straight Connector 13">
            <a:extLst>
              <a:ext uri="{FF2B5EF4-FFF2-40B4-BE49-F238E27FC236}">
                <a16:creationId xmlns="" xmlns:a16="http://schemas.microsoft.com/office/drawing/2014/main" id="{336FBFCD-74D8-41FB-9135-AA3D5741BDC0}"/>
              </a:ext>
            </a:extLst>
          </p:cNvPr>
          <p:cNvCxnSpPr>
            <a:stCxn id="23" idx="0"/>
            <a:endCxn id="8" idx="22"/>
          </p:cNvCxnSpPr>
          <p:nvPr/>
        </p:nvCxnSpPr>
        <p:spPr bwMode="gray">
          <a:xfrm flipV="1">
            <a:off x="1741129" y="2926988"/>
            <a:ext cx="899841" cy="209215"/>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Picture 12" descr="E:\2016.01\1.12 扁平化图标\蓝色\AR-蓝色最新-40.png">
            <a:extLst>
              <a:ext uri="{FF2B5EF4-FFF2-40B4-BE49-F238E27FC236}">
                <a16:creationId xmlns="" xmlns:a16="http://schemas.microsoft.com/office/drawing/2014/main" id="{DF262508-625F-47A0-A4D3-2B036FF98C6A}"/>
              </a:ext>
            </a:extLst>
          </p:cNvPr>
          <p:cNvPicPr>
            <a:picLocks noChangeAspect="1" noChangeArrowheads="1"/>
          </p:cNvPicPr>
          <p:nvPr/>
        </p:nvPicPr>
        <p:blipFill>
          <a:blip r:embed="rId3"/>
          <a:stretch>
            <a:fillRect/>
          </a:stretch>
        </p:blipFill>
        <p:spPr bwMode="gray">
          <a:xfrm>
            <a:off x="3984354" y="3897924"/>
            <a:ext cx="402674" cy="329461"/>
          </a:xfrm>
          <a:prstGeom prst="rect">
            <a:avLst/>
          </a:prstGeom>
          <a:noFill/>
        </p:spPr>
      </p:pic>
      <p:pic>
        <p:nvPicPr>
          <p:cNvPr id="17" name="Picture 12" descr="E:\2016.01\1.12 扁平化图标\蓝色\AR-蓝色最新-40.png">
            <a:extLst>
              <a:ext uri="{FF2B5EF4-FFF2-40B4-BE49-F238E27FC236}">
                <a16:creationId xmlns="" xmlns:a16="http://schemas.microsoft.com/office/drawing/2014/main" id="{ECAA84DE-99B2-41C7-B0A9-1E6011883781}"/>
              </a:ext>
            </a:extLst>
          </p:cNvPr>
          <p:cNvPicPr>
            <a:picLocks noChangeAspect="1" noChangeArrowheads="1"/>
          </p:cNvPicPr>
          <p:nvPr/>
        </p:nvPicPr>
        <p:blipFill>
          <a:blip r:embed="rId3"/>
          <a:stretch>
            <a:fillRect/>
          </a:stretch>
        </p:blipFill>
        <p:spPr bwMode="gray">
          <a:xfrm>
            <a:off x="3984456" y="2543410"/>
            <a:ext cx="402674" cy="329461"/>
          </a:xfrm>
          <a:prstGeom prst="rect">
            <a:avLst/>
          </a:prstGeom>
          <a:noFill/>
        </p:spPr>
      </p:pic>
      <p:sp>
        <p:nvSpPr>
          <p:cNvPr id="26" name="Freeform 159">
            <a:extLst>
              <a:ext uri="{FF2B5EF4-FFF2-40B4-BE49-F238E27FC236}">
                <a16:creationId xmlns="" xmlns:a16="http://schemas.microsoft.com/office/drawing/2014/main" id="{403CBF44-3AB6-4819-89DE-716F22B272D2}"/>
              </a:ext>
            </a:extLst>
          </p:cNvPr>
          <p:cNvSpPr/>
          <p:nvPr/>
        </p:nvSpPr>
        <p:spPr bwMode="gray">
          <a:xfrm flipH="1">
            <a:off x="897796" y="3017448"/>
            <a:ext cx="902810" cy="4884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black"/>
              </a:solidFill>
            </a:endParaRPr>
          </a:p>
        </p:txBody>
      </p:sp>
      <p:pic>
        <p:nvPicPr>
          <p:cNvPr id="23" name="Picture 12" descr="E:\2016.01\1.12 扁平化图标\蓝色\AR-蓝色最新-40.png">
            <a:extLst>
              <a:ext uri="{FF2B5EF4-FFF2-40B4-BE49-F238E27FC236}">
                <a16:creationId xmlns="" xmlns:a16="http://schemas.microsoft.com/office/drawing/2014/main" id="{AE582B7D-8F93-4FC7-BAFA-A5AF30D48481}"/>
              </a:ext>
            </a:extLst>
          </p:cNvPr>
          <p:cNvPicPr>
            <a:picLocks noChangeAspect="1" noChangeArrowheads="1"/>
          </p:cNvPicPr>
          <p:nvPr/>
        </p:nvPicPr>
        <p:blipFill>
          <a:blip r:embed="rId3"/>
          <a:stretch>
            <a:fillRect/>
          </a:stretch>
        </p:blipFill>
        <p:spPr bwMode="gray">
          <a:xfrm>
            <a:off x="1539792" y="3136203"/>
            <a:ext cx="402674" cy="329461"/>
          </a:xfrm>
          <a:prstGeom prst="rect">
            <a:avLst/>
          </a:prstGeom>
          <a:noFill/>
        </p:spPr>
      </p:pic>
      <p:sp>
        <p:nvSpPr>
          <p:cNvPr id="27" name="TextBox 26">
            <a:extLst>
              <a:ext uri="{FF2B5EF4-FFF2-40B4-BE49-F238E27FC236}">
                <a16:creationId xmlns="" xmlns:a16="http://schemas.microsoft.com/office/drawing/2014/main" id="{6D98B2C9-AEBB-408F-8687-05AE5986B65F}"/>
              </a:ext>
            </a:extLst>
          </p:cNvPr>
          <p:cNvSpPr txBox="1"/>
          <p:nvPr/>
        </p:nvSpPr>
        <p:spPr bwMode="gray">
          <a:xfrm>
            <a:off x="3934817" y="2275221"/>
            <a:ext cx="452368"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CPE</a:t>
            </a:r>
          </a:p>
        </p:txBody>
      </p:sp>
      <p:cxnSp>
        <p:nvCxnSpPr>
          <p:cNvPr id="28" name="Straight Connector 27">
            <a:extLst>
              <a:ext uri="{FF2B5EF4-FFF2-40B4-BE49-F238E27FC236}">
                <a16:creationId xmlns="" xmlns:a16="http://schemas.microsoft.com/office/drawing/2014/main" id="{3C9EA67B-D459-4643-88FF-2E5362F87EFB}"/>
              </a:ext>
            </a:extLst>
          </p:cNvPr>
          <p:cNvCxnSpPr>
            <a:stCxn id="23" idx="2"/>
            <a:endCxn id="7" idx="21"/>
          </p:cNvCxnSpPr>
          <p:nvPr/>
        </p:nvCxnSpPr>
        <p:spPr bwMode="gray">
          <a:xfrm>
            <a:off x="1741129" y="3465664"/>
            <a:ext cx="788196" cy="26529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 xmlns:a16="http://schemas.microsoft.com/office/drawing/2014/main" id="{02B74599-7F43-49E4-A829-58E12BAC201F}"/>
              </a:ext>
            </a:extLst>
          </p:cNvPr>
          <p:cNvCxnSpPr>
            <a:stCxn id="8" idx="8"/>
            <a:endCxn id="6" idx="1"/>
          </p:cNvCxnSpPr>
          <p:nvPr/>
        </p:nvCxnSpPr>
        <p:spPr bwMode="gray">
          <a:xfrm>
            <a:off x="3432135" y="3061140"/>
            <a:ext cx="570505" cy="6120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 xmlns:a16="http://schemas.microsoft.com/office/drawing/2014/main" id="{92D25612-2DC3-4241-B878-6998CC3340AE}"/>
              </a:ext>
            </a:extLst>
          </p:cNvPr>
          <p:cNvCxnSpPr>
            <a:stCxn id="7" idx="8"/>
            <a:endCxn id="22" idx="1"/>
          </p:cNvCxnSpPr>
          <p:nvPr/>
        </p:nvCxnSpPr>
        <p:spPr bwMode="gray">
          <a:xfrm flipV="1">
            <a:off x="3432135" y="3633772"/>
            <a:ext cx="566552" cy="8829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 xmlns:a16="http://schemas.microsoft.com/office/drawing/2014/main" id="{6EAD3358-819E-4321-985A-45A3ACBAF508}"/>
              </a:ext>
            </a:extLst>
          </p:cNvPr>
          <p:cNvCxnSpPr>
            <a:stCxn id="17" idx="2"/>
            <a:endCxn id="6" idx="0"/>
          </p:cNvCxnSpPr>
          <p:nvPr/>
        </p:nvCxnSpPr>
        <p:spPr bwMode="gray">
          <a:xfrm flipH="1">
            <a:off x="4185793" y="2872871"/>
            <a:ext cx="0" cy="9962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 xmlns:a16="http://schemas.microsoft.com/office/drawing/2014/main" id="{BE9DBA7D-41D5-4E40-B85F-C9E0D366F7B6}"/>
              </a:ext>
            </a:extLst>
          </p:cNvPr>
          <p:cNvCxnSpPr>
            <a:stCxn id="16" idx="0"/>
            <a:endCxn id="22" idx="2"/>
          </p:cNvCxnSpPr>
          <p:nvPr/>
        </p:nvCxnSpPr>
        <p:spPr bwMode="gray">
          <a:xfrm flipH="1" flipV="1">
            <a:off x="4181840" y="3783624"/>
            <a:ext cx="3851" cy="11430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4" name="Freeform 159">
            <a:extLst>
              <a:ext uri="{FF2B5EF4-FFF2-40B4-BE49-F238E27FC236}">
                <a16:creationId xmlns="" xmlns:a16="http://schemas.microsoft.com/office/drawing/2014/main" id="{6256B9A6-1ABF-4505-BF76-574ABB18FFCE}"/>
              </a:ext>
            </a:extLst>
          </p:cNvPr>
          <p:cNvSpPr/>
          <p:nvPr/>
        </p:nvSpPr>
        <p:spPr bwMode="gray">
          <a:xfrm flipH="1">
            <a:off x="4111271" y="2831247"/>
            <a:ext cx="1464459" cy="79237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black"/>
              </a:solidFill>
            </a:endParaRPr>
          </a:p>
        </p:txBody>
      </p:sp>
      <p:sp>
        <p:nvSpPr>
          <p:cNvPr id="47" name="圆角矩形 44">
            <a:extLst>
              <a:ext uri="{FF2B5EF4-FFF2-40B4-BE49-F238E27FC236}">
                <a16:creationId xmlns="" xmlns:a16="http://schemas.microsoft.com/office/drawing/2014/main" id="{7D79D95E-FA4F-43D7-92C9-4A465ACF8C7A}"/>
              </a:ext>
            </a:extLst>
          </p:cNvPr>
          <p:cNvSpPr/>
          <p:nvPr/>
        </p:nvSpPr>
        <p:spPr bwMode="gray">
          <a:xfrm>
            <a:off x="4412384" y="3483685"/>
            <a:ext cx="1468312" cy="323210"/>
          </a:xfrm>
          <a:prstGeom prst="roundRect">
            <a:avLst>
              <a:gd name="adj" fmla="val 6377"/>
            </a:avLst>
          </a:prstGeom>
          <a:solidFill>
            <a:schemeClr val="bg1"/>
          </a:solidFill>
          <a:ln w="19050">
            <a:solidFill>
              <a:srgbClr val="30B5C5"/>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200" dirty="0">
              <a:solidFill>
                <a:prstClr val="black">
                  <a:lumMod val="75000"/>
                  <a:lumOff val="25000"/>
                </a:prstClr>
              </a:solidFill>
              <a:cs typeface="+mn-ea"/>
              <a:sym typeface="Huawei Sans" panose="020C0503030203020204" pitchFamily="34" charset="0"/>
            </a:endParaRPr>
          </a:p>
        </p:txBody>
      </p:sp>
      <p:pic>
        <p:nvPicPr>
          <p:cNvPr id="46" name="图片 81">
            <a:extLst>
              <a:ext uri="{FF2B5EF4-FFF2-40B4-BE49-F238E27FC236}">
                <a16:creationId xmlns="" xmlns:a16="http://schemas.microsoft.com/office/drawing/2014/main" id="{F7DE31DC-72DF-4171-8E4E-79956B52F9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4422112" y="3506425"/>
            <a:ext cx="1439128" cy="265413"/>
          </a:xfrm>
          <a:prstGeom prst="rect">
            <a:avLst/>
          </a:prstGeom>
        </p:spPr>
      </p:pic>
      <p:pic>
        <p:nvPicPr>
          <p:cNvPr id="6" name="Picture 12" descr="E:\2016.01\1.12 扁平化图标\蓝色\AR-蓝色最新-40.png">
            <a:extLst>
              <a:ext uri="{FF2B5EF4-FFF2-40B4-BE49-F238E27FC236}">
                <a16:creationId xmlns="" xmlns:a16="http://schemas.microsoft.com/office/drawing/2014/main" id="{FE542D41-367C-4097-B2F4-F3C79CD6F479}"/>
              </a:ext>
            </a:extLst>
          </p:cNvPr>
          <p:cNvPicPr>
            <a:picLocks noChangeAspect="1" noChangeArrowheads="1"/>
          </p:cNvPicPr>
          <p:nvPr/>
        </p:nvPicPr>
        <p:blipFill>
          <a:blip r:embed="rId3">
            <a:duotone>
              <a:schemeClr val="bg2">
                <a:shade val="45000"/>
                <a:satMod val="135000"/>
              </a:schemeClr>
              <a:prstClr val="white"/>
            </a:duotone>
          </a:blip>
          <a:stretch>
            <a:fillRect/>
          </a:stretch>
        </p:blipFill>
        <p:spPr bwMode="gray">
          <a:xfrm>
            <a:off x="4002640" y="2972492"/>
            <a:ext cx="366306" cy="299705"/>
          </a:xfrm>
          <a:prstGeom prst="rect">
            <a:avLst/>
          </a:prstGeom>
          <a:noFill/>
        </p:spPr>
      </p:pic>
      <p:pic>
        <p:nvPicPr>
          <p:cNvPr id="22" name="Picture 12" descr="E:\2016.01\1.12 扁平化图标\蓝色\AR-蓝色最新-40.png">
            <a:extLst>
              <a:ext uri="{FF2B5EF4-FFF2-40B4-BE49-F238E27FC236}">
                <a16:creationId xmlns="" xmlns:a16="http://schemas.microsoft.com/office/drawing/2014/main" id="{100E353B-7A93-4A1B-994A-AF89E43D0C67}"/>
              </a:ext>
            </a:extLst>
          </p:cNvPr>
          <p:cNvPicPr>
            <a:picLocks noChangeAspect="1" noChangeArrowheads="1"/>
          </p:cNvPicPr>
          <p:nvPr/>
        </p:nvPicPr>
        <p:blipFill>
          <a:blip r:embed="rId3">
            <a:duotone>
              <a:schemeClr val="bg2">
                <a:shade val="45000"/>
                <a:satMod val="135000"/>
              </a:schemeClr>
              <a:prstClr val="white"/>
            </a:duotone>
          </a:blip>
          <a:stretch>
            <a:fillRect/>
          </a:stretch>
        </p:blipFill>
        <p:spPr bwMode="gray">
          <a:xfrm>
            <a:off x="3998687" y="3483919"/>
            <a:ext cx="366306" cy="299705"/>
          </a:xfrm>
          <a:prstGeom prst="rect">
            <a:avLst/>
          </a:prstGeom>
          <a:noFill/>
        </p:spPr>
      </p:pic>
      <p:cxnSp>
        <p:nvCxnSpPr>
          <p:cNvPr id="54" name="Straight Connector 53">
            <a:extLst>
              <a:ext uri="{FF2B5EF4-FFF2-40B4-BE49-F238E27FC236}">
                <a16:creationId xmlns="" xmlns:a16="http://schemas.microsoft.com/office/drawing/2014/main" id="{C212AFC3-9DE7-49EE-A5FD-A6CCA15D3119}"/>
              </a:ext>
            </a:extLst>
          </p:cNvPr>
          <p:cNvCxnSpPr>
            <a:stCxn id="22" idx="0"/>
            <a:endCxn id="6" idx="2"/>
          </p:cNvCxnSpPr>
          <p:nvPr/>
        </p:nvCxnSpPr>
        <p:spPr bwMode="gray">
          <a:xfrm flipV="1">
            <a:off x="4181840" y="3272197"/>
            <a:ext cx="3953" cy="21172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 xmlns:a16="http://schemas.microsoft.com/office/drawing/2014/main" id="{1FB5DC56-C448-46D5-9606-407B3D158286}"/>
              </a:ext>
            </a:extLst>
          </p:cNvPr>
          <p:cNvSpPr txBox="1"/>
          <p:nvPr/>
        </p:nvSpPr>
        <p:spPr bwMode="gray">
          <a:xfrm>
            <a:off x="3727175" y="3030011"/>
            <a:ext cx="610745" cy="184666"/>
          </a:xfrm>
          <a:prstGeom prst="rect">
            <a:avLst/>
          </a:prstGeom>
          <a:solidFill>
            <a:srgbClr val="94DAE2"/>
          </a:solidFill>
          <a:ln>
            <a:solidFill>
              <a:srgbClr val="94DAE2"/>
            </a:solidFill>
          </a:ln>
        </p:spPr>
        <p:txBody>
          <a:bodyPr wrap="none" lIns="0" tIns="0" rIns="0" bIns="0" rtlCol="0">
            <a:spAutoFit/>
          </a:bodyPr>
          <a:lstStyle/>
          <a:p>
            <a:pPr fontAlgn="ctr"/>
            <a:r>
              <a:rPr lang="en-US" sz="1200" dirty="0">
                <a:solidFill>
                  <a:prstClr val="black"/>
                </a:solidFill>
                <a:latin typeface="Huawei Sans" panose="020C0503030203020204" pitchFamily="34" charset="0"/>
              </a:rPr>
              <a:t>NAT GW</a:t>
            </a:r>
          </a:p>
        </p:txBody>
      </p:sp>
      <p:sp>
        <p:nvSpPr>
          <p:cNvPr id="59" name="Freeform: Shape 58">
            <a:extLst>
              <a:ext uri="{FF2B5EF4-FFF2-40B4-BE49-F238E27FC236}">
                <a16:creationId xmlns="" xmlns:a16="http://schemas.microsoft.com/office/drawing/2014/main" id="{7A4CD11A-B55E-4AD6-9AF4-68758AD38D6A}"/>
              </a:ext>
            </a:extLst>
          </p:cNvPr>
          <p:cNvSpPr/>
          <p:nvPr/>
        </p:nvSpPr>
        <p:spPr bwMode="gray">
          <a:xfrm>
            <a:off x="1852096" y="2850341"/>
            <a:ext cx="2957670" cy="529946"/>
          </a:xfrm>
          <a:custGeom>
            <a:avLst/>
            <a:gdLst>
              <a:gd name="connsiteX0" fmla="*/ 0 w 2772383"/>
              <a:gd name="connsiteY0" fmla="*/ 145941 h 437771"/>
              <a:gd name="connsiteX1" fmla="*/ 797668 w 2772383"/>
              <a:gd name="connsiteY1" fmla="*/ 26 h 437771"/>
              <a:gd name="connsiteX2" fmla="*/ 2286000 w 2772383"/>
              <a:gd name="connsiteY2" fmla="*/ 155668 h 437771"/>
              <a:gd name="connsiteX3" fmla="*/ 2772383 w 2772383"/>
              <a:gd name="connsiteY3" fmla="*/ 437771 h 437771"/>
            </a:gdLst>
            <a:ahLst/>
            <a:cxnLst>
              <a:cxn ang="0">
                <a:pos x="connsiteX0" y="connsiteY0"/>
              </a:cxn>
              <a:cxn ang="0">
                <a:pos x="connsiteX1" y="connsiteY1"/>
              </a:cxn>
              <a:cxn ang="0">
                <a:pos x="connsiteX2" y="connsiteY2"/>
              </a:cxn>
              <a:cxn ang="0">
                <a:pos x="connsiteX3" y="connsiteY3"/>
              </a:cxn>
            </a:cxnLst>
            <a:rect l="l" t="t" r="r" b="b"/>
            <a:pathLst>
              <a:path w="2772383" h="437771">
                <a:moveTo>
                  <a:pt x="0" y="145941"/>
                </a:moveTo>
                <a:cubicBezTo>
                  <a:pt x="208334" y="72173"/>
                  <a:pt x="416668" y="-1595"/>
                  <a:pt x="797668" y="26"/>
                </a:cubicBezTo>
                <a:cubicBezTo>
                  <a:pt x="1178668" y="1647"/>
                  <a:pt x="1956881" y="82711"/>
                  <a:pt x="2286000" y="155668"/>
                </a:cubicBezTo>
                <a:cubicBezTo>
                  <a:pt x="2615119" y="228625"/>
                  <a:pt x="2693751" y="333198"/>
                  <a:pt x="2772383" y="437771"/>
                </a:cubicBezTo>
              </a:path>
            </a:pathLst>
          </a:custGeom>
          <a:noFill/>
          <a:ln w="38100" cap="flat" cmpd="sng">
            <a:solidFill>
              <a:srgbClr val="E28189"/>
            </a:solidFill>
            <a:headEnd type="triangle" w="med" len="med"/>
            <a:tailEnd type="triangle" w="med" len="med"/>
          </a:ln>
        </p:spPr>
        <p:txBody>
          <a:bodyPr rtlCol="0" anchor="ctr"/>
          <a:lstStyle/>
          <a:p>
            <a:pPr algn="ctr" fontAlgn="ctr"/>
            <a:endParaRPr lang="en-US" sz="1200" dirty="0">
              <a:solidFill>
                <a:prstClr val="black"/>
              </a:solidFill>
              <a:latin typeface="Huawei Sans" panose="020C0503030203020204" pitchFamily="34" charset="0"/>
            </a:endParaRPr>
          </a:p>
        </p:txBody>
      </p:sp>
      <p:sp>
        <p:nvSpPr>
          <p:cNvPr id="60" name="Freeform: Shape 59">
            <a:extLst>
              <a:ext uri="{FF2B5EF4-FFF2-40B4-BE49-F238E27FC236}">
                <a16:creationId xmlns="" xmlns:a16="http://schemas.microsoft.com/office/drawing/2014/main" id="{49AFD2E1-36FC-4CA3-BA34-520823369D01}"/>
              </a:ext>
            </a:extLst>
          </p:cNvPr>
          <p:cNvSpPr/>
          <p:nvPr/>
        </p:nvSpPr>
        <p:spPr bwMode="gray">
          <a:xfrm>
            <a:off x="1926077" y="3211279"/>
            <a:ext cx="2733472" cy="549666"/>
          </a:xfrm>
          <a:custGeom>
            <a:avLst/>
            <a:gdLst>
              <a:gd name="connsiteX0" fmla="*/ 0 w 2733472"/>
              <a:gd name="connsiteY0" fmla="*/ 300408 h 549666"/>
              <a:gd name="connsiteX1" fmla="*/ 797668 w 2733472"/>
              <a:gd name="connsiteY1" fmla="*/ 543600 h 549666"/>
              <a:gd name="connsiteX2" fmla="*/ 1974714 w 2733472"/>
              <a:gd name="connsiteY2" fmla="*/ 436596 h 549666"/>
              <a:gd name="connsiteX3" fmla="*/ 2140085 w 2733472"/>
              <a:gd name="connsiteY3" fmla="*/ 18306 h 549666"/>
              <a:gd name="connsiteX4" fmla="*/ 2577829 w 2733472"/>
              <a:gd name="connsiteY4" fmla="*/ 96128 h 549666"/>
              <a:gd name="connsiteX5" fmla="*/ 2733472 w 2733472"/>
              <a:gd name="connsiteY5" fmla="*/ 290681 h 549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33472" h="549666">
                <a:moveTo>
                  <a:pt x="0" y="300408"/>
                </a:moveTo>
                <a:cubicBezTo>
                  <a:pt x="234274" y="410655"/>
                  <a:pt x="468549" y="520902"/>
                  <a:pt x="797668" y="543600"/>
                </a:cubicBezTo>
                <a:cubicBezTo>
                  <a:pt x="1126787" y="566298"/>
                  <a:pt x="1750978" y="524145"/>
                  <a:pt x="1974714" y="436596"/>
                </a:cubicBezTo>
                <a:cubicBezTo>
                  <a:pt x="2198450" y="349047"/>
                  <a:pt x="2039566" y="75051"/>
                  <a:pt x="2140085" y="18306"/>
                </a:cubicBezTo>
                <a:cubicBezTo>
                  <a:pt x="2240604" y="-38439"/>
                  <a:pt x="2478931" y="50732"/>
                  <a:pt x="2577829" y="96128"/>
                </a:cubicBezTo>
                <a:cubicBezTo>
                  <a:pt x="2676727" y="141524"/>
                  <a:pt x="2705099" y="216102"/>
                  <a:pt x="2733472" y="290681"/>
                </a:cubicBezTo>
              </a:path>
            </a:pathLst>
          </a:custGeom>
          <a:noFill/>
          <a:ln w="38100" cap="flat" cmpd="sng">
            <a:solidFill>
              <a:srgbClr val="AFD89C"/>
            </a:solidFill>
            <a:headEnd type="triangle" w="med" len="med"/>
            <a:tailEnd type="triangle" w="med" len="med"/>
          </a:ln>
        </p:spPr>
        <p:txBody>
          <a:bodyPr rtlCol="0" anchor="ctr"/>
          <a:lstStyle/>
          <a:p>
            <a:pPr algn="ctr" fontAlgn="ctr"/>
            <a:endParaRPr lang="en-US" sz="1200" dirty="0">
              <a:solidFill>
                <a:prstClr val="black"/>
              </a:solidFill>
              <a:latin typeface="Huawei Sans" panose="020C0503030203020204" pitchFamily="34" charset="0"/>
            </a:endParaRPr>
          </a:p>
        </p:txBody>
      </p:sp>
      <p:sp>
        <p:nvSpPr>
          <p:cNvPr id="61" name="圆角矩形 75">
            <a:extLst>
              <a:ext uri="{FF2B5EF4-FFF2-40B4-BE49-F238E27FC236}">
                <a16:creationId xmlns="" xmlns:a16="http://schemas.microsoft.com/office/drawing/2014/main" id="{C4103FE1-628E-474A-9F84-7795C1649AEC}"/>
              </a:ext>
            </a:extLst>
          </p:cNvPr>
          <p:cNvSpPr/>
          <p:nvPr/>
        </p:nvSpPr>
        <p:spPr bwMode="gray">
          <a:xfrm>
            <a:off x="6340236" y="1726102"/>
            <a:ext cx="5297578" cy="359539"/>
          </a:xfrm>
          <a:prstGeom prst="roundRect">
            <a:avLst>
              <a:gd name="adj" fmla="val 13606"/>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altLang="zh-CN" sz="1400" dirty="0">
                <a:solidFill>
                  <a:srgbClr val="30B5C5"/>
                </a:solidFill>
              </a:rPr>
              <a:t>Single-network-type networking</a:t>
            </a:r>
          </a:p>
        </p:txBody>
      </p:sp>
      <p:sp>
        <p:nvSpPr>
          <p:cNvPr id="62" name="圆角矩形 75">
            <a:extLst>
              <a:ext uri="{FF2B5EF4-FFF2-40B4-BE49-F238E27FC236}">
                <a16:creationId xmlns="" xmlns:a16="http://schemas.microsoft.com/office/drawing/2014/main" id="{85A1CD7A-FD11-43FF-8887-6FE03B424E13}"/>
              </a:ext>
            </a:extLst>
          </p:cNvPr>
          <p:cNvSpPr/>
          <p:nvPr/>
        </p:nvSpPr>
        <p:spPr bwMode="gray">
          <a:xfrm>
            <a:off x="6340236" y="2138049"/>
            <a:ext cx="5297578" cy="4068787"/>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36000" tIns="108000" rIns="36000" bIns="108000" rtlCol="0" anchor="ctr" anchorCtr="0">
            <a:noAutofit/>
          </a:bodyPr>
          <a:lstStyle/>
          <a:p>
            <a:pPr marL="228594" indent="-228594" fontAlgn="ctr">
              <a:spcAft>
                <a:spcPts val="2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a:p>
            <a:pPr marL="228594" indent="-228594" fontAlgn="ctr">
              <a:spcAft>
                <a:spcPts val="2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a:p>
            <a:pPr marL="228594" indent="-228594" fontAlgn="ctr">
              <a:spcAft>
                <a:spcPts val="2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a:p>
            <a:pPr marL="228594" indent="-228594" fontAlgn="ctr">
              <a:spcAft>
                <a:spcPts val="2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a:p>
            <a:pPr marL="228594" indent="-228594" fontAlgn="ctr">
              <a:spcAft>
                <a:spcPts val="2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a:p>
            <a:pPr marL="228594" indent="-228594" fontAlgn="ctr">
              <a:spcAft>
                <a:spcPts val="2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a:p>
            <a:pPr marL="228594" indent="-228594" fontAlgn="ctr">
              <a:spcAft>
                <a:spcPts val="2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a:p>
            <a:pPr marL="228594" indent="-228594" fontAlgn="ctr">
              <a:spcAft>
                <a:spcPts val="200"/>
              </a:spcAft>
              <a:buFont typeface="Arial" panose="020B0604020202020204" pitchFamily="34" charset="0"/>
              <a:buChar char="•"/>
            </a:pPr>
            <a:r>
              <a:rPr lang="en-US" altLang="zh-CN" sz="1200" dirty="0">
                <a:solidFill>
                  <a:prstClr val="black"/>
                </a:solidFill>
                <a:latin typeface="Huawei Sans" panose="020C0503030203020204" pitchFamily="34" charset="0"/>
              </a:rPr>
              <a:t>The controller is deployed inside the HQ DC.</a:t>
            </a:r>
          </a:p>
          <a:p>
            <a:pPr marL="228594" indent="-228594" fontAlgn="ctr">
              <a:spcAft>
                <a:spcPts val="200"/>
              </a:spcAft>
              <a:buFont typeface="Arial" panose="020B0604020202020204" pitchFamily="34" charset="0"/>
              <a:buChar char="•"/>
            </a:pPr>
            <a:r>
              <a:rPr lang="en-US" altLang="zh-CN" sz="1200" dirty="0">
                <a:solidFill>
                  <a:prstClr val="black"/>
                </a:solidFill>
                <a:latin typeface="Huawei Sans" panose="020C0503030203020204" pitchFamily="34" charset="0"/>
              </a:rPr>
              <a:t>The private line network needs to send the network segment where the controller resides to VPN networks.</a:t>
            </a:r>
          </a:p>
          <a:p>
            <a:pPr marL="228594" indent="-228594" fontAlgn="ctr">
              <a:spcAft>
                <a:spcPts val="200"/>
              </a:spcAft>
              <a:buFont typeface="Arial" panose="020B0604020202020204" pitchFamily="34" charset="0"/>
              <a:buChar char="•"/>
            </a:pPr>
            <a:r>
              <a:rPr lang="en-US" altLang="zh-CN" sz="1200" dirty="0">
                <a:solidFill>
                  <a:prstClr val="black"/>
                </a:solidFill>
                <a:latin typeface="Huawei Sans" panose="020C0503030203020204" pitchFamily="34" charset="0"/>
              </a:rPr>
              <a:t>On the public network, 1:1 static NAT must be deployed on the public network egress device. Static NAT uses the same public IP address.</a:t>
            </a:r>
            <a:endParaRPr lang="en-US" altLang="zh-CN" sz="1600" dirty="0">
              <a:solidFill>
                <a:prstClr val="black"/>
              </a:solidFill>
              <a:latin typeface="Huawei Sans" panose="020C0503030203020204" pitchFamily="34" charset="0"/>
            </a:endParaRPr>
          </a:p>
        </p:txBody>
      </p:sp>
      <p:sp>
        <p:nvSpPr>
          <p:cNvPr id="63" name="Freeform 159">
            <a:extLst>
              <a:ext uri="{FF2B5EF4-FFF2-40B4-BE49-F238E27FC236}">
                <a16:creationId xmlns="" xmlns:a16="http://schemas.microsoft.com/office/drawing/2014/main" id="{64041E0E-5C3F-4B20-9719-CC33C20BE4F0}"/>
              </a:ext>
            </a:extLst>
          </p:cNvPr>
          <p:cNvSpPr/>
          <p:nvPr/>
        </p:nvSpPr>
        <p:spPr bwMode="gray">
          <a:xfrm flipH="1">
            <a:off x="8023254" y="3385583"/>
            <a:ext cx="975591" cy="5278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black"/>
              </a:solidFill>
            </a:endParaRPr>
          </a:p>
        </p:txBody>
      </p:sp>
      <p:sp>
        <p:nvSpPr>
          <p:cNvPr id="64" name="Freeform 159">
            <a:extLst>
              <a:ext uri="{FF2B5EF4-FFF2-40B4-BE49-F238E27FC236}">
                <a16:creationId xmlns="" xmlns:a16="http://schemas.microsoft.com/office/drawing/2014/main" id="{6FD844E4-5061-4EF0-86DB-F26142C3A706}"/>
              </a:ext>
            </a:extLst>
          </p:cNvPr>
          <p:cNvSpPr/>
          <p:nvPr/>
        </p:nvSpPr>
        <p:spPr bwMode="gray">
          <a:xfrm flipH="1">
            <a:off x="8023255" y="2683192"/>
            <a:ext cx="979442" cy="52994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black"/>
              </a:solidFill>
            </a:endParaRPr>
          </a:p>
        </p:txBody>
      </p:sp>
      <p:sp>
        <p:nvSpPr>
          <p:cNvPr id="65" name="TextBox 64">
            <a:extLst>
              <a:ext uri="{FF2B5EF4-FFF2-40B4-BE49-F238E27FC236}">
                <a16:creationId xmlns="" xmlns:a16="http://schemas.microsoft.com/office/drawing/2014/main" id="{A277F50C-A024-47D4-AE94-ED71A130A3F8}"/>
              </a:ext>
            </a:extLst>
          </p:cNvPr>
          <p:cNvSpPr txBox="1"/>
          <p:nvPr/>
        </p:nvSpPr>
        <p:spPr bwMode="gray">
          <a:xfrm>
            <a:off x="6993865" y="2874839"/>
            <a:ext cx="452368"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CPE</a:t>
            </a:r>
          </a:p>
        </p:txBody>
      </p:sp>
      <p:sp>
        <p:nvSpPr>
          <p:cNvPr id="66" name="TextBox 65">
            <a:extLst>
              <a:ext uri="{FF2B5EF4-FFF2-40B4-BE49-F238E27FC236}">
                <a16:creationId xmlns="" xmlns:a16="http://schemas.microsoft.com/office/drawing/2014/main" id="{A45E32C3-6B7B-4669-8FA8-BBDA7955C667}"/>
              </a:ext>
            </a:extLst>
          </p:cNvPr>
          <p:cNvSpPr txBox="1"/>
          <p:nvPr/>
        </p:nvSpPr>
        <p:spPr bwMode="gray">
          <a:xfrm>
            <a:off x="9415738" y="4219937"/>
            <a:ext cx="452368"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CPE</a:t>
            </a:r>
          </a:p>
        </p:txBody>
      </p:sp>
      <p:cxnSp>
        <p:nvCxnSpPr>
          <p:cNvPr id="67" name="Straight Connector 66">
            <a:extLst>
              <a:ext uri="{FF2B5EF4-FFF2-40B4-BE49-F238E27FC236}">
                <a16:creationId xmlns="" xmlns:a16="http://schemas.microsoft.com/office/drawing/2014/main" id="{9AD7580B-B398-4F2F-979A-3A8C7C0A20A7}"/>
              </a:ext>
            </a:extLst>
          </p:cNvPr>
          <p:cNvCxnSpPr>
            <a:stCxn id="72" idx="0"/>
            <a:endCxn id="64" idx="22"/>
          </p:cNvCxnSpPr>
          <p:nvPr/>
        </p:nvCxnSpPr>
        <p:spPr bwMode="gray">
          <a:xfrm flipV="1">
            <a:off x="7235059" y="2899550"/>
            <a:ext cx="909317" cy="23375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68" name="Picture 12" descr="E:\2016.01\1.12 扁平化图标\蓝色\AR-蓝色最新-40.png">
            <a:extLst>
              <a:ext uri="{FF2B5EF4-FFF2-40B4-BE49-F238E27FC236}">
                <a16:creationId xmlns="" xmlns:a16="http://schemas.microsoft.com/office/drawing/2014/main" id="{568E7273-5058-40AF-9CAC-B2BBC2B62584}"/>
              </a:ext>
            </a:extLst>
          </p:cNvPr>
          <p:cNvPicPr>
            <a:picLocks noChangeAspect="1" noChangeArrowheads="1"/>
          </p:cNvPicPr>
          <p:nvPr/>
        </p:nvPicPr>
        <p:blipFill>
          <a:blip r:embed="rId3"/>
          <a:stretch>
            <a:fillRect/>
          </a:stretch>
        </p:blipFill>
        <p:spPr bwMode="gray">
          <a:xfrm>
            <a:off x="9478284" y="3895021"/>
            <a:ext cx="402674" cy="329461"/>
          </a:xfrm>
          <a:prstGeom prst="rect">
            <a:avLst/>
          </a:prstGeom>
          <a:noFill/>
        </p:spPr>
      </p:pic>
      <p:pic>
        <p:nvPicPr>
          <p:cNvPr id="69" name="Picture 12" descr="E:\2016.01\1.12 扁平化图标\蓝色\AR-蓝色最新-40.png">
            <a:extLst>
              <a:ext uri="{FF2B5EF4-FFF2-40B4-BE49-F238E27FC236}">
                <a16:creationId xmlns="" xmlns:a16="http://schemas.microsoft.com/office/drawing/2014/main" id="{D27BF36C-64D9-443A-93B7-784A1FCB9414}"/>
              </a:ext>
            </a:extLst>
          </p:cNvPr>
          <p:cNvPicPr>
            <a:picLocks noChangeAspect="1" noChangeArrowheads="1"/>
          </p:cNvPicPr>
          <p:nvPr/>
        </p:nvPicPr>
        <p:blipFill>
          <a:blip r:embed="rId3"/>
          <a:stretch>
            <a:fillRect/>
          </a:stretch>
        </p:blipFill>
        <p:spPr bwMode="gray">
          <a:xfrm>
            <a:off x="9478386" y="2540507"/>
            <a:ext cx="402674" cy="329461"/>
          </a:xfrm>
          <a:prstGeom prst="rect">
            <a:avLst/>
          </a:prstGeom>
          <a:noFill/>
        </p:spPr>
      </p:pic>
      <p:sp>
        <p:nvSpPr>
          <p:cNvPr id="71" name="Freeform 159">
            <a:extLst>
              <a:ext uri="{FF2B5EF4-FFF2-40B4-BE49-F238E27FC236}">
                <a16:creationId xmlns="" xmlns:a16="http://schemas.microsoft.com/office/drawing/2014/main" id="{B7FD9CEB-8432-414C-AB2C-C7D42DD61903}"/>
              </a:ext>
            </a:extLst>
          </p:cNvPr>
          <p:cNvSpPr/>
          <p:nvPr/>
        </p:nvSpPr>
        <p:spPr bwMode="gray">
          <a:xfrm flipH="1">
            <a:off x="6391726" y="3014545"/>
            <a:ext cx="902810" cy="4884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black"/>
              </a:solidFill>
            </a:endParaRPr>
          </a:p>
        </p:txBody>
      </p:sp>
      <p:pic>
        <p:nvPicPr>
          <p:cNvPr id="72" name="Picture 12" descr="E:\2016.01\1.12 扁平化图标\蓝色\AR-蓝色最新-40.png">
            <a:extLst>
              <a:ext uri="{FF2B5EF4-FFF2-40B4-BE49-F238E27FC236}">
                <a16:creationId xmlns="" xmlns:a16="http://schemas.microsoft.com/office/drawing/2014/main" id="{6E8DC421-4DD8-4D55-8085-BAEE805C3829}"/>
              </a:ext>
            </a:extLst>
          </p:cNvPr>
          <p:cNvPicPr>
            <a:picLocks noChangeAspect="1" noChangeArrowheads="1"/>
          </p:cNvPicPr>
          <p:nvPr/>
        </p:nvPicPr>
        <p:blipFill>
          <a:blip r:embed="rId3"/>
          <a:stretch>
            <a:fillRect/>
          </a:stretch>
        </p:blipFill>
        <p:spPr bwMode="gray">
          <a:xfrm>
            <a:off x="7033722" y="3133300"/>
            <a:ext cx="402674" cy="329461"/>
          </a:xfrm>
          <a:prstGeom prst="rect">
            <a:avLst/>
          </a:prstGeom>
          <a:noFill/>
        </p:spPr>
      </p:pic>
      <p:sp>
        <p:nvSpPr>
          <p:cNvPr id="73" name="TextBox 72">
            <a:extLst>
              <a:ext uri="{FF2B5EF4-FFF2-40B4-BE49-F238E27FC236}">
                <a16:creationId xmlns="" xmlns:a16="http://schemas.microsoft.com/office/drawing/2014/main" id="{ED5B5841-68B2-4F40-B132-E6C66FED4197}"/>
              </a:ext>
            </a:extLst>
          </p:cNvPr>
          <p:cNvSpPr txBox="1"/>
          <p:nvPr/>
        </p:nvSpPr>
        <p:spPr bwMode="gray">
          <a:xfrm>
            <a:off x="9428747" y="2272318"/>
            <a:ext cx="452368"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CPE</a:t>
            </a:r>
          </a:p>
        </p:txBody>
      </p:sp>
      <p:cxnSp>
        <p:nvCxnSpPr>
          <p:cNvPr id="74" name="Straight Connector 73">
            <a:extLst>
              <a:ext uri="{FF2B5EF4-FFF2-40B4-BE49-F238E27FC236}">
                <a16:creationId xmlns="" xmlns:a16="http://schemas.microsoft.com/office/drawing/2014/main" id="{FF801233-C5B2-464D-BCE7-6E695838799A}"/>
              </a:ext>
            </a:extLst>
          </p:cNvPr>
          <p:cNvCxnSpPr>
            <a:stCxn id="72" idx="2"/>
            <a:endCxn id="63" idx="21"/>
          </p:cNvCxnSpPr>
          <p:nvPr/>
        </p:nvCxnSpPr>
        <p:spPr bwMode="gray">
          <a:xfrm>
            <a:off x="7235059" y="3462761"/>
            <a:ext cx="788195" cy="29290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 xmlns:a16="http://schemas.microsoft.com/office/drawing/2014/main" id="{6CD497DB-F7EE-443F-8767-BCCE7D1A8F42}"/>
              </a:ext>
            </a:extLst>
          </p:cNvPr>
          <p:cNvCxnSpPr>
            <a:stCxn id="64" idx="8"/>
            <a:endCxn id="82" idx="1"/>
          </p:cNvCxnSpPr>
          <p:nvPr/>
        </p:nvCxnSpPr>
        <p:spPr bwMode="gray">
          <a:xfrm>
            <a:off x="9002697" y="3045090"/>
            <a:ext cx="493873" cy="7435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 xmlns:a16="http://schemas.microsoft.com/office/drawing/2014/main" id="{3B763899-C3F4-4601-A088-CF55418AFD83}"/>
              </a:ext>
            </a:extLst>
          </p:cNvPr>
          <p:cNvCxnSpPr>
            <a:stCxn id="63" idx="8"/>
            <a:endCxn id="83" idx="1"/>
          </p:cNvCxnSpPr>
          <p:nvPr/>
        </p:nvCxnSpPr>
        <p:spPr bwMode="gray">
          <a:xfrm flipV="1">
            <a:off x="8998845" y="3630869"/>
            <a:ext cx="493772" cy="11518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 xmlns:a16="http://schemas.microsoft.com/office/drawing/2014/main" id="{E4ECAEA4-2DF7-4494-BC0D-02BF72E575A1}"/>
              </a:ext>
            </a:extLst>
          </p:cNvPr>
          <p:cNvCxnSpPr>
            <a:stCxn id="69" idx="2"/>
            <a:endCxn id="82" idx="0"/>
          </p:cNvCxnSpPr>
          <p:nvPr/>
        </p:nvCxnSpPr>
        <p:spPr bwMode="gray">
          <a:xfrm flipH="1">
            <a:off x="9679723" y="2869968"/>
            <a:ext cx="0" cy="9962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 xmlns:a16="http://schemas.microsoft.com/office/drawing/2014/main" id="{AE74A633-B774-4AF5-BEF6-BF0DA0C1BEFF}"/>
              </a:ext>
            </a:extLst>
          </p:cNvPr>
          <p:cNvCxnSpPr>
            <a:stCxn id="68" idx="0"/>
            <a:endCxn id="83" idx="2"/>
          </p:cNvCxnSpPr>
          <p:nvPr/>
        </p:nvCxnSpPr>
        <p:spPr bwMode="gray">
          <a:xfrm flipH="1" flipV="1">
            <a:off x="9675770" y="3780721"/>
            <a:ext cx="3851" cy="11430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9" name="Freeform 159">
            <a:extLst>
              <a:ext uri="{FF2B5EF4-FFF2-40B4-BE49-F238E27FC236}">
                <a16:creationId xmlns="" xmlns:a16="http://schemas.microsoft.com/office/drawing/2014/main" id="{EFB20E0A-A638-4127-86D3-1F6EEEB24707}"/>
              </a:ext>
            </a:extLst>
          </p:cNvPr>
          <p:cNvSpPr/>
          <p:nvPr/>
        </p:nvSpPr>
        <p:spPr bwMode="gray">
          <a:xfrm flipH="1">
            <a:off x="9605201" y="2828344"/>
            <a:ext cx="1464459" cy="79237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black"/>
              </a:solidFill>
            </a:endParaRPr>
          </a:p>
        </p:txBody>
      </p:sp>
      <p:sp>
        <p:nvSpPr>
          <p:cNvPr id="80" name="圆角矩形 44">
            <a:extLst>
              <a:ext uri="{FF2B5EF4-FFF2-40B4-BE49-F238E27FC236}">
                <a16:creationId xmlns="" xmlns:a16="http://schemas.microsoft.com/office/drawing/2014/main" id="{92B3029D-5A05-4094-80F0-8DAFB2EE5F5F}"/>
              </a:ext>
            </a:extLst>
          </p:cNvPr>
          <p:cNvSpPr/>
          <p:nvPr/>
        </p:nvSpPr>
        <p:spPr bwMode="gray">
          <a:xfrm>
            <a:off x="9906314" y="3480782"/>
            <a:ext cx="1468312" cy="323210"/>
          </a:xfrm>
          <a:prstGeom prst="roundRect">
            <a:avLst>
              <a:gd name="adj" fmla="val 6377"/>
            </a:avLst>
          </a:prstGeom>
          <a:solidFill>
            <a:schemeClr val="bg1"/>
          </a:solidFill>
          <a:ln w="19050">
            <a:solidFill>
              <a:srgbClr val="30B5C5"/>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200" dirty="0">
              <a:solidFill>
                <a:prstClr val="black">
                  <a:lumMod val="75000"/>
                  <a:lumOff val="25000"/>
                </a:prstClr>
              </a:solidFill>
              <a:cs typeface="+mn-ea"/>
              <a:sym typeface="Huawei Sans" panose="020C0503030203020204" pitchFamily="34" charset="0"/>
            </a:endParaRPr>
          </a:p>
        </p:txBody>
      </p:sp>
      <p:pic>
        <p:nvPicPr>
          <p:cNvPr id="81" name="图片 81">
            <a:extLst>
              <a:ext uri="{FF2B5EF4-FFF2-40B4-BE49-F238E27FC236}">
                <a16:creationId xmlns="" xmlns:a16="http://schemas.microsoft.com/office/drawing/2014/main" id="{CDBDEC97-6E8A-421E-89DA-46523F9208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9916042" y="3503522"/>
            <a:ext cx="1439128" cy="265413"/>
          </a:xfrm>
          <a:prstGeom prst="rect">
            <a:avLst/>
          </a:prstGeom>
        </p:spPr>
      </p:pic>
      <p:pic>
        <p:nvPicPr>
          <p:cNvPr id="82" name="Picture 12" descr="E:\2016.01\1.12 扁平化图标\蓝色\AR-蓝色最新-40.png">
            <a:extLst>
              <a:ext uri="{FF2B5EF4-FFF2-40B4-BE49-F238E27FC236}">
                <a16:creationId xmlns="" xmlns:a16="http://schemas.microsoft.com/office/drawing/2014/main" id="{679D8013-FF6D-4588-93B4-9456C51BF355}"/>
              </a:ext>
            </a:extLst>
          </p:cNvPr>
          <p:cNvPicPr>
            <a:picLocks noChangeAspect="1" noChangeArrowheads="1"/>
          </p:cNvPicPr>
          <p:nvPr/>
        </p:nvPicPr>
        <p:blipFill>
          <a:blip r:embed="rId3">
            <a:duotone>
              <a:schemeClr val="bg2">
                <a:shade val="45000"/>
                <a:satMod val="135000"/>
              </a:schemeClr>
              <a:prstClr val="white"/>
            </a:duotone>
          </a:blip>
          <a:stretch>
            <a:fillRect/>
          </a:stretch>
        </p:blipFill>
        <p:spPr bwMode="gray">
          <a:xfrm>
            <a:off x="9496570" y="2969589"/>
            <a:ext cx="366306" cy="299705"/>
          </a:xfrm>
          <a:prstGeom prst="rect">
            <a:avLst/>
          </a:prstGeom>
          <a:noFill/>
        </p:spPr>
      </p:pic>
      <p:pic>
        <p:nvPicPr>
          <p:cNvPr id="83" name="Picture 12" descr="E:\2016.01\1.12 扁平化图标\蓝色\AR-蓝色最新-40.png">
            <a:extLst>
              <a:ext uri="{FF2B5EF4-FFF2-40B4-BE49-F238E27FC236}">
                <a16:creationId xmlns="" xmlns:a16="http://schemas.microsoft.com/office/drawing/2014/main" id="{9DF0B6CA-0EDA-4C37-A9E0-36B9A3375C2C}"/>
              </a:ext>
            </a:extLst>
          </p:cNvPr>
          <p:cNvPicPr>
            <a:picLocks noChangeAspect="1" noChangeArrowheads="1"/>
          </p:cNvPicPr>
          <p:nvPr/>
        </p:nvPicPr>
        <p:blipFill>
          <a:blip r:embed="rId3">
            <a:duotone>
              <a:schemeClr val="bg2">
                <a:shade val="45000"/>
                <a:satMod val="135000"/>
              </a:schemeClr>
              <a:prstClr val="white"/>
            </a:duotone>
          </a:blip>
          <a:stretch>
            <a:fillRect/>
          </a:stretch>
        </p:blipFill>
        <p:spPr bwMode="gray">
          <a:xfrm>
            <a:off x="9492617" y="3481016"/>
            <a:ext cx="366306" cy="299705"/>
          </a:xfrm>
          <a:prstGeom prst="rect">
            <a:avLst/>
          </a:prstGeom>
          <a:noFill/>
        </p:spPr>
      </p:pic>
      <p:cxnSp>
        <p:nvCxnSpPr>
          <p:cNvPr id="84" name="Straight Connector 83">
            <a:extLst>
              <a:ext uri="{FF2B5EF4-FFF2-40B4-BE49-F238E27FC236}">
                <a16:creationId xmlns="" xmlns:a16="http://schemas.microsoft.com/office/drawing/2014/main" id="{8A3BA573-F8B0-4EE2-AFB8-4CFA5985A151}"/>
              </a:ext>
            </a:extLst>
          </p:cNvPr>
          <p:cNvCxnSpPr>
            <a:stCxn id="83" idx="0"/>
            <a:endCxn id="82" idx="2"/>
          </p:cNvCxnSpPr>
          <p:nvPr/>
        </p:nvCxnSpPr>
        <p:spPr bwMode="gray">
          <a:xfrm flipV="1">
            <a:off x="9675770" y="3269294"/>
            <a:ext cx="3953" cy="21172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86" name="Freeform: Shape 85">
            <a:extLst>
              <a:ext uri="{FF2B5EF4-FFF2-40B4-BE49-F238E27FC236}">
                <a16:creationId xmlns="" xmlns:a16="http://schemas.microsoft.com/office/drawing/2014/main" id="{6D730236-A572-47E2-83FA-DE73995A3F27}"/>
              </a:ext>
            </a:extLst>
          </p:cNvPr>
          <p:cNvSpPr/>
          <p:nvPr/>
        </p:nvSpPr>
        <p:spPr bwMode="gray">
          <a:xfrm>
            <a:off x="7346026" y="2847438"/>
            <a:ext cx="2957670" cy="529946"/>
          </a:xfrm>
          <a:custGeom>
            <a:avLst/>
            <a:gdLst>
              <a:gd name="connsiteX0" fmla="*/ 0 w 2772383"/>
              <a:gd name="connsiteY0" fmla="*/ 145941 h 437771"/>
              <a:gd name="connsiteX1" fmla="*/ 797668 w 2772383"/>
              <a:gd name="connsiteY1" fmla="*/ 26 h 437771"/>
              <a:gd name="connsiteX2" fmla="*/ 2286000 w 2772383"/>
              <a:gd name="connsiteY2" fmla="*/ 155668 h 437771"/>
              <a:gd name="connsiteX3" fmla="*/ 2772383 w 2772383"/>
              <a:gd name="connsiteY3" fmla="*/ 437771 h 437771"/>
            </a:gdLst>
            <a:ahLst/>
            <a:cxnLst>
              <a:cxn ang="0">
                <a:pos x="connsiteX0" y="connsiteY0"/>
              </a:cxn>
              <a:cxn ang="0">
                <a:pos x="connsiteX1" y="connsiteY1"/>
              </a:cxn>
              <a:cxn ang="0">
                <a:pos x="connsiteX2" y="connsiteY2"/>
              </a:cxn>
              <a:cxn ang="0">
                <a:pos x="connsiteX3" y="connsiteY3"/>
              </a:cxn>
            </a:cxnLst>
            <a:rect l="l" t="t" r="r" b="b"/>
            <a:pathLst>
              <a:path w="2772383" h="437771">
                <a:moveTo>
                  <a:pt x="0" y="145941"/>
                </a:moveTo>
                <a:cubicBezTo>
                  <a:pt x="208334" y="72173"/>
                  <a:pt x="416668" y="-1595"/>
                  <a:pt x="797668" y="26"/>
                </a:cubicBezTo>
                <a:cubicBezTo>
                  <a:pt x="1178668" y="1647"/>
                  <a:pt x="1956881" y="82711"/>
                  <a:pt x="2286000" y="155668"/>
                </a:cubicBezTo>
                <a:cubicBezTo>
                  <a:pt x="2615119" y="228625"/>
                  <a:pt x="2693751" y="333198"/>
                  <a:pt x="2772383" y="437771"/>
                </a:cubicBezTo>
              </a:path>
            </a:pathLst>
          </a:custGeom>
          <a:noFill/>
          <a:ln w="38100" cap="flat" cmpd="sng">
            <a:solidFill>
              <a:srgbClr val="E28189"/>
            </a:solidFill>
            <a:headEnd type="triangle" w="med" len="med"/>
            <a:tailEnd type="triangle" w="med" len="med"/>
          </a:ln>
        </p:spPr>
        <p:txBody>
          <a:bodyPr rtlCol="0" anchor="ctr"/>
          <a:lstStyle/>
          <a:p>
            <a:pPr algn="ctr" fontAlgn="ctr"/>
            <a:endParaRPr lang="en-US" sz="1200" dirty="0">
              <a:solidFill>
                <a:prstClr val="black"/>
              </a:solidFill>
              <a:latin typeface="Huawei Sans" panose="020C0503030203020204" pitchFamily="34" charset="0"/>
            </a:endParaRPr>
          </a:p>
        </p:txBody>
      </p:sp>
      <p:sp>
        <p:nvSpPr>
          <p:cNvPr id="89" name="Freeform: Shape 88">
            <a:extLst>
              <a:ext uri="{FF2B5EF4-FFF2-40B4-BE49-F238E27FC236}">
                <a16:creationId xmlns="" xmlns:a16="http://schemas.microsoft.com/office/drawing/2014/main" id="{3F277909-BA3A-49B0-B11A-A4108ADA8A1C}"/>
              </a:ext>
            </a:extLst>
          </p:cNvPr>
          <p:cNvSpPr/>
          <p:nvPr/>
        </p:nvSpPr>
        <p:spPr bwMode="gray">
          <a:xfrm>
            <a:off x="7294536" y="3511076"/>
            <a:ext cx="2678855" cy="273048"/>
          </a:xfrm>
          <a:custGeom>
            <a:avLst/>
            <a:gdLst>
              <a:gd name="connsiteX0" fmla="*/ 0 w 2470826"/>
              <a:gd name="connsiteY0" fmla="*/ 0 h 273048"/>
              <a:gd name="connsiteX1" fmla="*/ 1079770 w 2470826"/>
              <a:gd name="connsiteY1" fmla="*/ 272375 h 273048"/>
              <a:gd name="connsiteX2" fmla="*/ 2159540 w 2470826"/>
              <a:gd name="connsiteY2" fmla="*/ 77821 h 273048"/>
              <a:gd name="connsiteX3" fmla="*/ 2470826 w 2470826"/>
              <a:gd name="connsiteY3" fmla="*/ 97277 h 273048"/>
            </a:gdLst>
            <a:ahLst/>
            <a:cxnLst>
              <a:cxn ang="0">
                <a:pos x="connsiteX0" y="connsiteY0"/>
              </a:cxn>
              <a:cxn ang="0">
                <a:pos x="connsiteX1" y="connsiteY1"/>
              </a:cxn>
              <a:cxn ang="0">
                <a:pos x="connsiteX2" y="connsiteY2"/>
              </a:cxn>
              <a:cxn ang="0">
                <a:pos x="connsiteX3" y="connsiteY3"/>
              </a:cxn>
            </a:cxnLst>
            <a:rect l="l" t="t" r="r" b="b"/>
            <a:pathLst>
              <a:path w="2470826" h="273048">
                <a:moveTo>
                  <a:pt x="0" y="0"/>
                </a:moveTo>
                <a:cubicBezTo>
                  <a:pt x="359923" y="129702"/>
                  <a:pt x="719847" y="259405"/>
                  <a:pt x="1079770" y="272375"/>
                </a:cubicBezTo>
                <a:cubicBezTo>
                  <a:pt x="1439693" y="285345"/>
                  <a:pt x="1927697" y="107004"/>
                  <a:pt x="2159540" y="77821"/>
                </a:cubicBezTo>
                <a:cubicBezTo>
                  <a:pt x="2391383" y="48638"/>
                  <a:pt x="2431104" y="72957"/>
                  <a:pt x="2470826" y="97277"/>
                </a:cubicBezTo>
              </a:path>
            </a:pathLst>
          </a:custGeom>
          <a:noFill/>
          <a:ln w="38100" cap="flat" cmpd="sng">
            <a:solidFill>
              <a:srgbClr val="AFD89C"/>
            </a:solidFill>
            <a:headEnd type="triangle" w="med" len="med"/>
            <a:tailEnd type="triangle" w="med" len="med"/>
          </a:ln>
        </p:spPr>
        <p:txBody>
          <a:bodyPr rtlCol="0" anchor="ctr"/>
          <a:lstStyle/>
          <a:p>
            <a:pPr algn="ctr" fontAlgn="ctr"/>
            <a:endParaRPr lang="en-US" sz="1200" dirty="0">
              <a:solidFill>
                <a:prstClr val="black"/>
              </a:solidFill>
              <a:latin typeface="Huawei Sans" panose="020C0503030203020204" pitchFamily="34" charset="0"/>
            </a:endParaRPr>
          </a:p>
        </p:txBody>
      </p:sp>
      <p:sp>
        <p:nvSpPr>
          <p:cNvPr id="58" name="矩形 57"/>
          <p:cNvSpPr/>
          <p:nvPr/>
        </p:nvSpPr>
        <p:spPr bwMode="gray">
          <a:xfrm>
            <a:off x="929415" y="3166492"/>
            <a:ext cx="670376" cy="276999"/>
          </a:xfrm>
          <a:prstGeom prst="rect">
            <a:avLst/>
          </a:prstGeom>
        </p:spPr>
        <p:txBody>
          <a:bodyPr wrap="squar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70" name="矩形 69"/>
          <p:cNvSpPr/>
          <p:nvPr/>
        </p:nvSpPr>
        <p:spPr bwMode="gray">
          <a:xfrm>
            <a:off x="6420432" y="3185762"/>
            <a:ext cx="670376" cy="276999"/>
          </a:xfrm>
          <a:prstGeom prst="rect">
            <a:avLst/>
          </a:prstGeom>
        </p:spPr>
        <p:txBody>
          <a:bodyPr wrap="squar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10" name="矩形 9"/>
          <p:cNvSpPr/>
          <p:nvPr/>
        </p:nvSpPr>
        <p:spPr bwMode="gray">
          <a:xfrm>
            <a:off x="2603003" y="3463528"/>
            <a:ext cx="789327" cy="461665"/>
          </a:xfrm>
          <a:prstGeom prst="rect">
            <a:avLst/>
          </a:prstGeom>
        </p:spPr>
        <p:txBody>
          <a:bodyPr wrap="square">
            <a:spAutoFit/>
          </a:bodyPr>
          <a:lstStyle/>
          <a:p>
            <a:pPr algn="ctr" fontAlgn="ctr"/>
            <a:r>
              <a:rPr lang="en-US" altLang="zh-CN" sz="1200" dirty="0">
                <a:solidFill>
                  <a:prstClr val="black"/>
                </a:solidFill>
                <a:latin typeface="Huawei Sans" panose="020C0503030203020204" pitchFamily="34" charset="0"/>
              </a:rPr>
              <a:t>Private line</a:t>
            </a:r>
          </a:p>
        </p:txBody>
      </p:sp>
      <p:sp>
        <p:nvSpPr>
          <p:cNvPr id="15" name="矩形 14"/>
          <p:cNvSpPr/>
          <p:nvPr/>
        </p:nvSpPr>
        <p:spPr bwMode="gray">
          <a:xfrm>
            <a:off x="4824671" y="3156652"/>
            <a:ext cx="676788" cy="276999"/>
          </a:xfrm>
          <a:prstGeom prst="rect">
            <a:avLst/>
          </a:prstGeom>
        </p:spPr>
        <p:txBody>
          <a:bodyPr wrap="none">
            <a:spAutoFit/>
          </a:bodyPr>
          <a:lstStyle/>
          <a:p>
            <a:pPr algn="ctr" fontAlgn="ctr"/>
            <a:r>
              <a:rPr lang="en-US" altLang="zh-CN" sz="1200" dirty="0">
                <a:solidFill>
                  <a:prstClr val="black"/>
                </a:solidFill>
                <a:latin typeface="Huawei Sans" panose="020C0503030203020204" pitchFamily="34" charset="0"/>
              </a:rPr>
              <a:t>HQ DC</a:t>
            </a:r>
          </a:p>
        </p:txBody>
      </p:sp>
      <p:sp>
        <p:nvSpPr>
          <p:cNvPr id="85" name="矩形 84"/>
          <p:cNvSpPr/>
          <p:nvPr/>
        </p:nvSpPr>
        <p:spPr bwMode="gray">
          <a:xfrm>
            <a:off x="10289541" y="3108584"/>
            <a:ext cx="676788" cy="276999"/>
          </a:xfrm>
          <a:prstGeom prst="rect">
            <a:avLst/>
          </a:prstGeom>
        </p:spPr>
        <p:txBody>
          <a:bodyPr wrap="none">
            <a:spAutoFit/>
          </a:bodyPr>
          <a:lstStyle/>
          <a:p>
            <a:pPr algn="ctr" fontAlgn="ctr"/>
            <a:r>
              <a:rPr lang="en-US" altLang="zh-CN" sz="1200" dirty="0">
                <a:solidFill>
                  <a:prstClr val="black"/>
                </a:solidFill>
                <a:latin typeface="Huawei Sans" panose="020C0503030203020204" pitchFamily="34" charset="0"/>
              </a:rPr>
              <a:t>HQ DC</a:t>
            </a:r>
          </a:p>
        </p:txBody>
      </p:sp>
      <p:sp>
        <p:nvSpPr>
          <p:cNvPr id="19" name="矩形 18"/>
          <p:cNvSpPr/>
          <p:nvPr/>
        </p:nvSpPr>
        <p:spPr bwMode="gray">
          <a:xfrm>
            <a:off x="7850840" y="2710562"/>
            <a:ext cx="1380610" cy="553998"/>
          </a:xfrm>
          <a:prstGeom prst="rect">
            <a:avLst/>
          </a:prstGeom>
        </p:spPr>
        <p:txBody>
          <a:bodyPr wrap="square">
            <a:spAutoFit/>
          </a:bodyPr>
          <a:lstStyle/>
          <a:p>
            <a:pPr algn="ctr" fontAlgn="ctr">
              <a:lnSpc>
                <a:spcPts val="1200"/>
              </a:lnSpc>
            </a:pPr>
            <a:r>
              <a:rPr lang="en-US" altLang="zh-CN" sz="1200" dirty="0">
                <a:solidFill>
                  <a:prstClr val="black"/>
                </a:solidFill>
                <a:latin typeface="Huawei Sans" panose="020C0503030203020204" pitchFamily="34" charset="0"/>
              </a:rPr>
              <a:t>Private line/Public network</a:t>
            </a:r>
          </a:p>
        </p:txBody>
      </p:sp>
      <p:sp>
        <p:nvSpPr>
          <p:cNvPr id="87" name="矩形 86"/>
          <p:cNvSpPr/>
          <p:nvPr/>
        </p:nvSpPr>
        <p:spPr bwMode="gray">
          <a:xfrm>
            <a:off x="7840263" y="3407275"/>
            <a:ext cx="1380610" cy="553998"/>
          </a:xfrm>
          <a:prstGeom prst="rect">
            <a:avLst/>
          </a:prstGeom>
        </p:spPr>
        <p:txBody>
          <a:bodyPr wrap="square">
            <a:spAutoFit/>
          </a:bodyPr>
          <a:lstStyle/>
          <a:p>
            <a:pPr algn="ctr" fontAlgn="ctr">
              <a:lnSpc>
                <a:spcPts val="1200"/>
              </a:lnSpc>
            </a:pPr>
            <a:r>
              <a:rPr lang="en-US" altLang="zh-CN" sz="1200" dirty="0">
                <a:solidFill>
                  <a:prstClr val="black"/>
                </a:solidFill>
                <a:latin typeface="Huawei Sans" panose="020C0503030203020204" pitchFamily="34" charset="0"/>
              </a:rPr>
              <a:t>Private line/Public network</a:t>
            </a:r>
          </a:p>
        </p:txBody>
      </p:sp>
      <p:sp>
        <p:nvSpPr>
          <p:cNvPr id="91" name="五边形 2">
            <a:extLst>
              <a:ext uri="{FF2B5EF4-FFF2-40B4-BE49-F238E27FC236}">
                <a16:creationId xmlns="" xmlns:a16="http://schemas.microsoft.com/office/drawing/2014/main" id="{FFA01418-D0D6-40EA-85D7-337C9E6F61C5}"/>
              </a:ext>
            </a:extLst>
          </p:cNvPr>
          <p:cNvSpPr/>
          <p:nvPr/>
        </p:nvSpPr>
        <p:spPr bwMode="gray">
          <a:xfrm>
            <a:off x="7713137" y="30991"/>
            <a:ext cx="2099279" cy="37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altLang="zh-CN" sz="1200" kern="0" dirty="0">
                <a:solidFill>
                  <a:prstClr val="black"/>
                </a:solidFill>
                <a:latin typeface="Huawei Sans" panose="020C0503030203020204" pitchFamily="34" charset="0"/>
                <a:sym typeface="Huawei Sans" panose="020C0503030203020204" pitchFamily="34" charset="0"/>
              </a:rPr>
              <a:t>Controller Deployment Reliability Design</a:t>
            </a:r>
          </a:p>
        </p:txBody>
      </p:sp>
      <p:sp>
        <p:nvSpPr>
          <p:cNvPr id="92" name="燕尾形 3">
            <a:extLst>
              <a:ext uri="{FF2B5EF4-FFF2-40B4-BE49-F238E27FC236}">
                <a16:creationId xmlns="" xmlns:a16="http://schemas.microsoft.com/office/drawing/2014/main" id="{EF5813DE-4D49-456D-90F9-31A04A91EE8E}"/>
              </a:ext>
            </a:extLst>
          </p:cNvPr>
          <p:cNvSpPr/>
          <p:nvPr/>
        </p:nvSpPr>
        <p:spPr bwMode="gray">
          <a:xfrm>
            <a:off x="9652000" y="30991"/>
            <a:ext cx="2090480" cy="37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altLang="zh-CN" sz="1200" b="1" kern="0" dirty="0">
                <a:solidFill>
                  <a:prstClr val="white"/>
                </a:solidFill>
                <a:latin typeface="Huawei Sans" panose="020C0503030203020204" pitchFamily="34" charset="0"/>
                <a:sym typeface="Huawei Sans" panose="020C0503030203020204" pitchFamily="34" charset="0"/>
              </a:rPr>
              <a:t>Controller Networking Reliability Design</a:t>
            </a:r>
          </a:p>
        </p:txBody>
      </p:sp>
    </p:spTree>
    <p:extLst>
      <p:ext uri="{BB962C8B-B14F-4D97-AF65-F5344CB8AC3E}">
        <p14:creationId xmlns:p14="http://schemas.microsoft.com/office/powerpoint/2010/main" val="2961213659"/>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E3EC95D-F188-4C3B-9EC7-5B1A4A2C3D72}"/>
              </a:ext>
            </a:extLst>
          </p:cNvPr>
          <p:cNvSpPr>
            <a:spLocks noGrp="1"/>
          </p:cNvSpPr>
          <p:nvPr>
            <p:ph type="title"/>
          </p:nvPr>
        </p:nvSpPr>
        <p:spPr bwMode="gray"/>
        <p:txBody>
          <a:bodyPr/>
          <a:lstStyle/>
          <a:p>
            <a:r>
              <a:rPr lang="en-US" altLang="zh-CN" dirty="0"/>
              <a:t>Reliability Design for Active and Standby Controller Networking</a:t>
            </a:r>
            <a:endParaRPr lang="en-US" dirty="0"/>
          </a:p>
        </p:txBody>
      </p:sp>
      <p:sp>
        <p:nvSpPr>
          <p:cNvPr id="3" name="Text Placeholder 2">
            <a:extLst>
              <a:ext uri="{FF2B5EF4-FFF2-40B4-BE49-F238E27FC236}">
                <a16:creationId xmlns="" xmlns:a16="http://schemas.microsoft.com/office/drawing/2014/main" id="{618A2A50-EC71-4854-8257-EAACC1A30930}"/>
              </a:ext>
            </a:extLst>
          </p:cNvPr>
          <p:cNvSpPr>
            <a:spLocks noGrp="1"/>
          </p:cNvSpPr>
          <p:nvPr>
            <p:ph type="body" sz="quarter" idx="10"/>
          </p:nvPr>
        </p:nvSpPr>
        <p:spPr bwMode="gray"/>
        <p:txBody>
          <a:bodyPr/>
          <a:lstStyle/>
          <a:p>
            <a:r>
              <a:rPr lang="en-US" altLang="zh-CN" sz="1400" dirty="0"/>
              <a:t>In active and standby controller scenarios, communication between CPEs and the active and standby controllers is regulated by controlling route priorities.</a:t>
            </a:r>
            <a:endParaRPr lang="en-US" sz="1400" dirty="0"/>
          </a:p>
        </p:txBody>
      </p:sp>
      <p:sp>
        <p:nvSpPr>
          <p:cNvPr id="4" name="圆角矩形 75">
            <a:extLst>
              <a:ext uri="{FF2B5EF4-FFF2-40B4-BE49-F238E27FC236}">
                <a16:creationId xmlns="" xmlns:a16="http://schemas.microsoft.com/office/drawing/2014/main" id="{B8FC562C-51E2-46D8-A3B4-582E6521C86D}"/>
              </a:ext>
            </a:extLst>
          </p:cNvPr>
          <p:cNvSpPr/>
          <p:nvPr/>
        </p:nvSpPr>
        <p:spPr bwMode="gray">
          <a:xfrm>
            <a:off x="529731" y="2206439"/>
            <a:ext cx="11222496" cy="306683"/>
          </a:xfrm>
          <a:prstGeom prst="roundRect">
            <a:avLst>
              <a:gd name="adj" fmla="val 13606"/>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altLang="zh-CN" sz="1400" dirty="0">
                <a:solidFill>
                  <a:srgbClr val="30B5C5"/>
                </a:solidFill>
              </a:rPr>
              <a:t>Single-network-type networking</a:t>
            </a:r>
          </a:p>
        </p:txBody>
      </p:sp>
      <p:sp>
        <p:nvSpPr>
          <p:cNvPr id="5" name="圆角矩形 75">
            <a:extLst>
              <a:ext uri="{FF2B5EF4-FFF2-40B4-BE49-F238E27FC236}">
                <a16:creationId xmlns="" xmlns:a16="http://schemas.microsoft.com/office/drawing/2014/main" id="{383C3609-81D6-485A-87F7-CEE751356A1E}"/>
              </a:ext>
            </a:extLst>
          </p:cNvPr>
          <p:cNvSpPr/>
          <p:nvPr/>
        </p:nvSpPr>
        <p:spPr bwMode="gray">
          <a:xfrm>
            <a:off x="529731" y="2565531"/>
            <a:ext cx="11222496" cy="3654840"/>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ctr" anchorCtr="0">
            <a:noAutofit/>
          </a:bodyPr>
          <a:lstStyle/>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p:txBody>
      </p:sp>
      <p:sp>
        <p:nvSpPr>
          <p:cNvPr id="8" name="Freeform 159">
            <a:extLst>
              <a:ext uri="{FF2B5EF4-FFF2-40B4-BE49-F238E27FC236}">
                <a16:creationId xmlns="" xmlns:a16="http://schemas.microsoft.com/office/drawing/2014/main" id="{E51F7975-B30C-4056-9AC7-88D6A86900E8}"/>
              </a:ext>
            </a:extLst>
          </p:cNvPr>
          <p:cNvSpPr/>
          <p:nvPr/>
        </p:nvSpPr>
        <p:spPr bwMode="gray">
          <a:xfrm flipH="1">
            <a:off x="4387256" y="3404556"/>
            <a:ext cx="1217557" cy="6587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black"/>
              </a:solidFill>
            </a:endParaRPr>
          </a:p>
        </p:txBody>
      </p:sp>
      <p:sp>
        <p:nvSpPr>
          <p:cNvPr id="11" name="TextBox 10">
            <a:extLst>
              <a:ext uri="{FF2B5EF4-FFF2-40B4-BE49-F238E27FC236}">
                <a16:creationId xmlns="" xmlns:a16="http://schemas.microsoft.com/office/drawing/2014/main" id="{4AF47C1A-5CCF-4E64-9FEA-8E874C1679D2}"/>
              </a:ext>
            </a:extLst>
          </p:cNvPr>
          <p:cNvSpPr txBox="1"/>
          <p:nvPr/>
        </p:nvSpPr>
        <p:spPr bwMode="gray">
          <a:xfrm>
            <a:off x="2544441" y="3381813"/>
            <a:ext cx="452368"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CPE</a:t>
            </a:r>
          </a:p>
        </p:txBody>
      </p:sp>
      <p:cxnSp>
        <p:nvCxnSpPr>
          <p:cNvPr id="14" name="Straight Connector 13">
            <a:extLst>
              <a:ext uri="{FF2B5EF4-FFF2-40B4-BE49-F238E27FC236}">
                <a16:creationId xmlns="" xmlns:a16="http://schemas.microsoft.com/office/drawing/2014/main" id="{336FBFCD-74D8-41FB-9135-AA3D5741BDC0}"/>
              </a:ext>
            </a:extLst>
          </p:cNvPr>
          <p:cNvCxnSpPr>
            <a:stCxn id="23" idx="3"/>
            <a:endCxn id="8" idx="21"/>
          </p:cNvCxnSpPr>
          <p:nvPr/>
        </p:nvCxnSpPr>
        <p:spPr bwMode="gray">
          <a:xfrm>
            <a:off x="2986972" y="3805005"/>
            <a:ext cx="1400284" cy="61421"/>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6" name="Picture 12" descr="E:\2016.01\1.12 扁平化图标\蓝色\AR-蓝色最新-40.png">
            <a:extLst>
              <a:ext uri="{FF2B5EF4-FFF2-40B4-BE49-F238E27FC236}">
                <a16:creationId xmlns="" xmlns:a16="http://schemas.microsoft.com/office/drawing/2014/main" id="{DF262508-625F-47A0-A4D3-2B036FF98C6A}"/>
              </a:ext>
            </a:extLst>
          </p:cNvPr>
          <p:cNvPicPr>
            <a:picLocks noChangeAspect="1" noChangeArrowheads="1"/>
          </p:cNvPicPr>
          <p:nvPr/>
        </p:nvPicPr>
        <p:blipFill>
          <a:blip r:embed="rId3"/>
          <a:stretch>
            <a:fillRect/>
          </a:stretch>
        </p:blipFill>
        <p:spPr bwMode="gray">
          <a:xfrm>
            <a:off x="7071671" y="4674371"/>
            <a:ext cx="402674" cy="329461"/>
          </a:xfrm>
          <a:prstGeom prst="rect">
            <a:avLst/>
          </a:prstGeom>
          <a:noFill/>
        </p:spPr>
      </p:pic>
      <p:pic>
        <p:nvPicPr>
          <p:cNvPr id="17" name="Picture 12" descr="E:\2016.01\1.12 扁平化图标\蓝色\AR-蓝色最新-40.png">
            <a:extLst>
              <a:ext uri="{FF2B5EF4-FFF2-40B4-BE49-F238E27FC236}">
                <a16:creationId xmlns="" xmlns:a16="http://schemas.microsoft.com/office/drawing/2014/main" id="{ECAA84DE-99B2-41C7-B0A9-1E6011883781}"/>
              </a:ext>
            </a:extLst>
          </p:cNvPr>
          <p:cNvPicPr>
            <a:picLocks noChangeAspect="1" noChangeArrowheads="1"/>
          </p:cNvPicPr>
          <p:nvPr/>
        </p:nvPicPr>
        <p:blipFill>
          <a:blip r:embed="rId3"/>
          <a:stretch>
            <a:fillRect/>
          </a:stretch>
        </p:blipFill>
        <p:spPr bwMode="gray">
          <a:xfrm>
            <a:off x="7071773" y="2794560"/>
            <a:ext cx="402674" cy="329461"/>
          </a:xfrm>
          <a:prstGeom prst="rect">
            <a:avLst/>
          </a:prstGeom>
          <a:noFill/>
        </p:spPr>
      </p:pic>
      <p:sp>
        <p:nvSpPr>
          <p:cNvPr id="26" name="Freeform 159">
            <a:extLst>
              <a:ext uri="{FF2B5EF4-FFF2-40B4-BE49-F238E27FC236}">
                <a16:creationId xmlns="" xmlns:a16="http://schemas.microsoft.com/office/drawing/2014/main" id="{403CBF44-3AB6-4819-89DE-716F22B272D2}"/>
              </a:ext>
            </a:extLst>
          </p:cNvPr>
          <p:cNvSpPr/>
          <p:nvPr/>
        </p:nvSpPr>
        <p:spPr bwMode="gray">
          <a:xfrm flipH="1">
            <a:off x="1942302" y="3521519"/>
            <a:ext cx="902810" cy="4884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black"/>
              </a:solidFill>
            </a:endParaRPr>
          </a:p>
        </p:txBody>
      </p:sp>
      <p:pic>
        <p:nvPicPr>
          <p:cNvPr id="23" name="Picture 12" descr="E:\2016.01\1.12 扁平化图标\蓝色\AR-蓝色最新-40.png">
            <a:extLst>
              <a:ext uri="{FF2B5EF4-FFF2-40B4-BE49-F238E27FC236}">
                <a16:creationId xmlns="" xmlns:a16="http://schemas.microsoft.com/office/drawing/2014/main" id="{AE582B7D-8F93-4FC7-BAFA-A5AF30D48481}"/>
              </a:ext>
            </a:extLst>
          </p:cNvPr>
          <p:cNvPicPr>
            <a:picLocks noChangeAspect="1" noChangeArrowheads="1"/>
          </p:cNvPicPr>
          <p:nvPr/>
        </p:nvPicPr>
        <p:blipFill>
          <a:blip r:embed="rId3"/>
          <a:stretch>
            <a:fillRect/>
          </a:stretch>
        </p:blipFill>
        <p:spPr bwMode="gray">
          <a:xfrm>
            <a:off x="2584298" y="3640274"/>
            <a:ext cx="402674" cy="329461"/>
          </a:xfrm>
          <a:prstGeom prst="rect">
            <a:avLst/>
          </a:prstGeom>
          <a:noFill/>
        </p:spPr>
      </p:pic>
      <p:sp>
        <p:nvSpPr>
          <p:cNvPr id="27" name="TextBox 26">
            <a:extLst>
              <a:ext uri="{FF2B5EF4-FFF2-40B4-BE49-F238E27FC236}">
                <a16:creationId xmlns="" xmlns:a16="http://schemas.microsoft.com/office/drawing/2014/main" id="{6D98B2C9-AEBB-408F-8687-05AE5986B65F}"/>
              </a:ext>
            </a:extLst>
          </p:cNvPr>
          <p:cNvSpPr txBox="1"/>
          <p:nvPr/>
        </p:nvSpPr>
        <p:spPr bwMode="gray">
          <a:xfrm>
            <a:off x="7022134" y="2503783"/>
            <a:ext cx="452368"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CPE</a:t>
            </a:r>
          </a:p>
        </p:txBody>
      </p:sp>
      <p:cxnSp>
        <p:nvCxnSpPr>
          <p:cNvPr id="31" name="Straight Connector 30">
            <a:extLst>
              <a:ext uri="{FF2B5EF4-FFF2-40B4-BE49-F238E27FC236}">
                <a16:creationId xmlns="" xmlns:a16="http://schemas.microsoft.com/office/drawing/2014/main" id="{02B74599-7F43-49E4-A829-58E12BAC201F}"/>
              </a:ext>
            </a:extLst>
          </p:cNvPr>
          <p:cNvCxnSpPr>
            <a:stCxn id="8" idx="5"/>
            <a:endCxn id="6" idx="1"/>
          </p:cNvCxnSpPr>
          <p:nvPr/>
        </p:nvCxnSpPr>
        <p:spPr bwMode="gray">
          <a:xfrm flipV="1">
            <a:off x="5459857" y="3373495"/>
            <a:ext cx="1630100" cy="271164"/>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 xmlns:a16="http://schemas.microsoft.com/office/drawing/2014/main" id="{92D25612-2DC3-4241-B878-6998CC3340AE}"/>
              </a:ext>
            </a:extLst>
          </p:cNvPr>
          <p:cNvCxnSpPr>
            <a:stCxn id="8" idx="9"/>
            <a:endCxn id="22" idx="1"/>
          </p:cNvCxnSpPr>
          <p:nvPr/>
        </p:nvCxnSpPr>
        <p:spPr bwMode="gray">
          <a:xfrm>
            <a:off x="5425214" y="4062261"/>
            <a:ext cx="1660790" cy="34795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 xmlns:a16="http://schemas.microsoft.com/office/drawing/2014/main" id="{6EAD3358-819E-4321-985A-45A3ACBAF508}"/>
              </a:ext>
            </a:extLst>
          </p:cNvPr>
          <p:cNvCxnSpPr>
            <a:stCxn id="17" idx="2"/>
            <a:endCxn id="6" idx="0"/>
          </p:cNvCxnSpPr>
          <p:nvPr/>
        </p:nvCxnSpPr>
        <p:spPr bwMode="gray">
          <a:xfrm flipH="1">
            <a:off x="7273110" y="3124021"/>
            <a:ext cx="0" cy="9962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 xmlns:a16="http://schemas.microsoft.com/office/drawing/2014/main" id="{BE9DBA7D-41D5-4E40-B85F-C9E0D366F7B6}"/>
              </a:ext>
            </a:extLst>
          </p:cNvPr>
          <p:cNvCxnSpPr>
            <a:stCxn id="16" idx="0"/>
            <a:endCxn id="22" idx="2"/>
          </p:cNvCxnSpPr>
          <p:nvPr/>
        </p:nvCxnSpPr>
        <p:spPr bwMode="gray">
          <a:xfrm flipH="1" flipV="1">
            <a:off x="7269157" y="4560071"/>
            <a:ext cx="3851" cy="11430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4" name="Freeform 159">
            <a:extLst>
              <a:ext uri="{FF2B5EF4-FFF2-40B4-BE49-F238E27FC236}">
                <a16:creationId xmlns="" xmlns:a16="http://schemas.microsoft.com/office/drawing/2014/main" id="{6256B9A6-1ABF-4505-BF76-574ABB18FFCE}"/>
              </a:ext>
            </a:extLst>
          </p:cNvPr>
          <p:cNvSpPr/>
          <p:nvPr/>
        </p:nvSpPr>
        <p:spPr bwMode="gray">
          <a:xfrm flipH="1">
            <a:off x="7351913" y="3022951"/>
            <a:ext cx="1009792" cy="54636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black"/>
              </a:solidFill>
            </a:endParaRPr>
          </a:p>
        </p:txBody>
      </p:sp>
      <p:sp>
        <p:nvSpPr>
          <p:cNvPr id="47" name="圆角矩形 44">
            <a:extLst>
              <a:ext uri="{FF2B5EF4-FFF2-40B4-BE49-F238E27FC236}">
                <a16:creationId xmlns="" xmlns:a16="http://schemas.microsoft.com/office/drawing/2014/main" id="{7D79D95E-FA4F-43D7-92C9-4A465ACF8C7A}"/>
              </a:ext>
            </a:extLst>
          </p:cNvPr>
          <p:cNvSpPr/>
          <p:nvPr/>
        </p:nvSpPr>
        <p:spPr bwMode="gray">
          <a:xfrm>
            <a:off x="8180245" y="2963153"/>
            <a:ext cx="1468312" cy="323210"/>
          </a:xfrm>
          <a:prstGeom prst="roundRect">
            <a:avLst>
              <a:gd name="adj" fmla="val 6377"/>
            </a:avLst>
          </a:prstGeom>
          <a:solidFill>
            <a:schemeClr val="bg1"/>
          </a:solidFill>
          <a:ln w="19050">
            <a:solidFill>
              <a:srgbClr val="30B5C5"/>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200" dirty="0">
              <a:solidFill>
                <a:prstClr val="black">
                  <a:lumMod val="75000"/>
                  <a:lumOff val="25000"/>
                </a:prstClr>
              </a:solidFill>
              <a:cs typeface="+mn-ea"/>
              <a:sym typeface="Huawei Sans" panose="020C0503030203020204" pitchFamily="34" charset="0"/>
            </a:endParaRPr>
          </a:p>
        </p:txBody>
      </p:sp>
      <p:pic>
        <p:nvPicPr>
          <p:cNvPr id="46" name="图片 81">
            <a:extLst>
              <a:ext uri="{FF2B5EF4-FFF2-40B4-BE49-F238E27FC236}">
                <a16:creationId xmlns="" xmlns:a16="http://schemas.microsoft.com/office/drawing/2014/main" id="{F7DE31DC-72DF-4171-8E4E-79956B52F9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8189973" y="2985893"/>
            <a:ext cx="1439128" cy="265413"/>
          </a:xfrm>
          <a:prstGeom prst="rect">
            <a:avLst/>
          </a:prstGeom>
        </p:spPr>
      </p:pic>
      <p:pic>
        <p:nvPicPr>
          <p:cNvPr id="6" name="Picture 12" descr="E:\2016.01\1.12 扁平化图标\蓝色\AR-蓝色最新-40.png">
            <a:extLst>
              <a:ext uri="{FF2B5EF4-FFF2-40B4-BE49-F238E27FC236}">
                <a16:creationId xmlns="" xmlns:a16="http://schemas.microsoft.com/office/drawing/2014/main" id="{FE542D41-367C-4097-B2F4-F3C79CD6F479}"/>
              </a:ext>
            </a:extLst>
          </p:cNvPr>
          <p:cNvPicPr>
            <a:picLocks noChangeAspect="1" noChangeArrowheads="1"/>
          </p:cNvPicPr>
          <p:nvPr/>
        </p:nvPicPr>
        <p:blipFill>
          <a:blip r:embed="rId3">
            <a:duotone>
              <a:schemeClr val="bg2">
                <a:shade val="45000"/>
                <a:satMod val="135000"/>
              </a:schemeClr>
              <a:prstClr val="white"/>
            </a:duotone>
          </a:blip>
          <a:stretch>
            <a:fillRect/>
          </a:stretch>
        </p:blipFill>
        <p:spPr bwMode="gray">
          <a:xfrm>
            <a:off x="7089957" y="3223642"/>
            <a:ext cx="366306" cy="299705"/>
          </a:xfrm>
          <a:prstGeom prst="rect">
            <a:avLst/>
          </a:prstGeom>
          <a:noFill/>
        </p:spPr>
      </p:pic>
      <p:sp>
        <p:nvSpPr>
          <p:cNvPr id="58" name="Freeform 159">
            <a:extLst>
              <a:ext uri="{FF2B5EF4-FFF2-40B4-BE49-F238E27FC236}">
                <a16:creationId xmlns="" xmlns:a16="http://schemas.microsoft.com/office/drawing/2014/main" id="{27E6BEF5-C002-41B4-BC85-28DABBD0DAF4}"/>
              </a:ext>
            </a:extLst>
          </p:cNvPr>
          <p:cNvSpPr/>
          <p:nvPr/>
        </p:nvSpPr>
        <p:spPr bwMode="gray">
          <a:xfrm flipH="1">
            <a:off x="7381044" y="4040954"/>
            <a:ext cx="1009792" cy="54636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black"/>
              </a:solidFill>
            </a:endParaRPr>
          </a:p>
        </p:txBody>
      </p:sp>
      <p:sp>
        <p:nvSpPr>
          <p:cNvPr id="85" name="圆角矩形 44">
            <a:extLst>
              <a:ext uri="{FF2B5EF4-FFF2-40B4-BE49-F238E27FC236}">
                <a16:creationId xmlns="" xmlns:a16="http://schemas.microsoft.com/office/drawing/2014/main" id="{AF560A1C-A554-41E6-9A10-F7A2E1C6CB2E}"/>
              </a:ext>
            </a:extLst>
          </p:cNvPr>
          <p:cNvSpPr/>
          <p:nvPr/>
        </p:nvSpPr>
        <p:spPr bwMode="gray">
          <a:xfrm>
            <a:off x="8173350" y="3922965"/>
            <a:ext cx="1468312" cy="323210"/>
          </a:xfrm>
          <a:prstGeom prst="roundRect">
            <a:avLst>
              <a:gd name="adj" fmla="val 6377"/>
            </a:avLst>
          </a:prstGeom>
          <a:solidFill>
            <a:srgbClr val="FDE397"/>
          </a:solidFill>
          <a:ln w="19050">
            <a:solidFill>
              <a:srgbClr val="30B5C5"/>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200" dirty="0">
              <a:solidFill>
                <a:prstClr val="black">
                  <a:lumMod val="75000"/>
                  <a:lumOff val="25000"/>
                </a:prstClr>
              </a:solidFill>
              <a:cs typeface="+mn-ea"/>
              <a:sym typeface="Huawei Sans" panose="020C0503030203020204" pitchFamily="34" charset="0"/>
            </a:endParaRPr>
          </a:p>
        </p:txBody>
      </p:sp>
      <p:pic>
        <p:nvPicPr>
          <p:cNvPr id="87" name="图片 81">
            <a:extLst>
              <a:ext uri="{FF2B5EF4-FFF2-40B4-BE49-F238E27FC236}">
                <a16:creationId xmlns="" xmlns:a16="http://schemas.microsoft.com/office/drawing/2014/main" id="{015D3E94-F3FE-46B7-8412-03DCE8996CC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8183078" y="3945705"/>
            <a:ext cx="1439128" cy="265413"/>
          </a:xfrm>
          <a:prstGeom prst="rect">
            <a:avLst/>
          </a:prstGeom>
        </p:spPr>
      </p:pic>
      <p:pic>
        <p:nvPicPr>
          <p:cNvPr id="22" name="Picture 12" descr="E:\2016.01\1.12 扁平化图标\蓝色\AR-蓝色最新-40.png">
            <a:extLst>
              <a:ext uri="{FF2B5EF4-FFF2-40B4-BE49-F238E27FC236}">
                <a16:creationId xmlns="" xmlns:a16="http://schemas.microsoft.com/office/drawing/2014/main" id="{100E353B-7A93-4A1B-994A-AF89E43D0C67}"/>
              </a:ext>
            </a:extLst>
          </p:cNvPr>
          <p:cNvPicPr>
            <a:picLocks noChangeAspect="1" noChangeArrowheads="1"/>
          </p:cNvPicPr>
          <p:nvPr/>
        </p:nvPicPr>
        <p:blipFill>
          <a:blip r:embed="rId3">
            <a:duotone>
              <a:schemeClr val="bg2">
                <a:shade val="45000"/>
                <a:satMod val="135000"/>
              </a:schemeClr>
              <a:prstClr val="white"/>
            </a:duotone>
          </a:blip>
          <a:stretch>
            <a:fillRect/>
          </a:stretch>
        </p:blipFill>
        <p:spPr bwMode="gray">
          <a:xfrm>
            <a:off x="7086004" y="4260366"/>
            <a:ext cx="366306" cy="299705"/>
          </a:xfrm>
          <a:prstGeom prst="rect">
            <a:avLst/>
          </a:prstGeom>
          <a:noFill/>
        </p:spPr>
      </p:pic>
      <p:sp>
        <p:nvSpPr>
          <p:cNvPr id="88" name="TextBox 87">
            <a:extLst>
              <a:ext uri="{FF2B5EF4-FFF2-40B4-BE49-F238E27FC236}">
                <a16:creationId xmlns="" xmlns:a16="http://schemas.microsoft.com/office/drawing/2014/main" id="{275A6E44-B8EC-46C5-A8D0-4188D5BB41D9}"/>
              </a:ext>
            </a:extLst>
          </p:cNvPr>
          <p:cNvSpPr txBox="1"/>
          <p:nvPr/>
        </p:nvSpPr>
        <p:spPr bwMode="gray">
          <a:xfrm>
            <a:off x="7029554" y="4961450"/>
            <a:ext cx="452368"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CPE</a:t>
            </a:r>
          </a:p>
        </p:txBody>
      </p:sp>
      <p:sp>
        <p:nvSpPr>
          <p:cNvPr id="90" name="TextBox 89">
            <a:extLst>
              <a:ext uri="{FF2B5EF4-FFF2-40B4-BE49-F238E27FC236}">
                <a16:creationId xmlns="" xmlns:a16="http://schemas.microsoft.com/office/drawing/2014/main" id="{FDFB5729-3C98-4815-A648-49F4C8CEBBAB}"/>
              </a:ext>
            </a:extLst>
          </p:cNvPr>
          <p:cNvSpPr txBox="1"/>
          <p:nvPr/>
        </p:nvSpPr>
        <p:spPr bwMode="gray">
          <a:xfrm rot="21118213">
            <a:off x="5841036" y="3151282"/>
            <a:ext cx="559769"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EBGP</a:t>
            </a:r>
          </a:p>
        </p:txBody>
      </p:sp>
      <p:sp>
        <p:nvSpPr>
          <p:cNvPr id="91" name="TextBox 90">
            <a:extLst>
              <a:ext uri="{FF2B5EF4-FFF2-40B4-BE49-F238E27FC236}">
                <a16:creationId xmlns="" xmlns:a16="http://schemas.microsoft.com/office/drawing/2014/main" id="{06AB8D71-ADEC-4E21-B640-E5B8626F5230}"/>
              </a:ext>
            </a:extLst>
          </p:cNvPr>
          <p:cNvSpPr txBox="1"/>
          <p:nvPr/>
        </p:nvSpPr>
        <p:spPr bwMode="gray">
          <a:xfrm rot="834829">
            <a:off x="5832190" y="4181276"/>
            <a:ext cx="559769"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EBGP</a:t>
            </a:r>
          </a:p>
        </p:txBody>
      </p:sp>
      <p:sp>
        <p:nvSpPr>
          <p:cNvPr id="92" name="TextBox 91">
            <a:extLst>
              <a:ext uri="{FF2B5EF4-FFF2-40B4-BE49-F238E27FC236}">
                <a16:creationId xmlns="" xmlns:a16="http://schemas.microsoft.com/office/drawing/2014/main" id="{CC5E09A7-31AA-4ACC-83B1-C61666FFF623}"/>
              </a:ext>
            </a:extLst>
          </p:cNvPr>
          <p:cNvSpPr txBox="1"/>
          <p:nvPr/>
        </p:nvSpPr>
        <p:spPr bwMode="gray">
          <a:xfrm>
            <a:off x="6858648" y="3461201"/>
            <a:ext cx="871513" cy="461665"/>
          </a:xfrm>
          <a:prstGeom prst="rect">
            <a:avLst/>
          </a:prstGeom>
          <a:noFill/>
        </p:spPr>
        <p:txBody>
          <a:bodyPr wrap="square" rtlCol="0">
            <a:spAutoFit/>
          </a:bodyPr>
          <a:lstStyle/>
          <a:p>
            <a:pPr algn="ctr" fontAlgn="ctr"/>
            <a:r>
              <a:rPr lang="en-US" altLang="zh-CN" sz="1200" dirty="0">
                <a:solidFill>
                  <a:prstClr val="black"/>
                </a:solidFill>
                <a:latin typeface="Huawei Sans" panose="020C0503030203020204" pitchFamily="34" charset="0"/>
              </a:rPr>
              <a:t>High priority</a:t>
            </a:r>
          </a:p>
        </p:txBody>
      </p:sp>
      <p:sp>
        <p:nvSpPr>
          <p:cNvPr id="93" name="TextBox 92">
            <a:extLst>
              <a:ext uri="{FF2B5EF4-FFF2-40B4-BE49-F238E27FC236}">
                <a16:creationId xmlns="" xmlns:a16="http://schemas.microsoft.com/office/drawing/2014/main" id="{0CF2E4E2-F2DE-4925-A68A-3A1FE0FC0031}"/>
              </a:ext>
            </a:extLst>
          </p:cNvPr>
          <p:cNvSpPr txBox="1"/>
          <p:nvPr/>
        </p:nvSpPr>
        <p:spPr bwMode="gray">
          <a:xfrm>
            <a:off x="6873752" y="3849511"/>
            <a:ext cx="816406" cy="461665"/>
          </a:xfrm>
          <a:prstGeom prst="rect">
            <a:avLst/>
          </a:prstGeom>
          <a:noFill/>
        </p:spPr>
        <p:txBody>
          <a:bodyPr wrap="square" rtlCol="0">
            <a:spAutoFit/>
          </a:bodyPr>
          <a:lstStyle/>
          <a:p>
            <a:pPr algn="ctr" fontAlgn="ctr"/>
            <a:r>
              <a:rPr lang="en-US" altLang="zh-CN" sz="1200" dirty="0">
                <a:solidFill>
                  <a:prstClr val="black"/>
                </a:solidFill>
                <a:latin typeface="Huawei Sans" panose="020C0503030203020204" pitchFamily="34" charset="0"/>
              </a:rPr>
              <a:t>Low priority</a:t>
            </a:r>
          </a:p>
        </p:txBody>
      </p:sp>
      <p:cxnSp>
        <p:nvCxnSpPr>
          <p:cNvPr id="30" name="Straight Arrow Connector 29">
            <a:extLst>
              <a:ext uri="{FF2B5EF4-FFF2-40B4-BE49-F238E27FC236}">
                <a16:creationId xmlns="" xmlns:a16="http://schemas.microsoft.com/office/drawing/2014/main" id="{ED01273A-77C7-42F3-B8DE-68292F5B199A}"/>
              </a:ext>
            </a:extLst>
          </p:cNvPr>
          <p:cNvCxnSpPr/>
          <p:nvPr/>
        </p:nvCxnSpPr>
        <p:spPr bwMode="gray">
          <a:xfrm>
            <a:off x="9029700" y="3223642"/>
            <a:ext cx="0" cy="745197"/>
          </a:xfrm>
          <a:prstGeom prst="straightConnector1">
            <a:avLst/>
          </a:prstGeom>
          <a:ln w="38100">
            <a:solidFill>
              <a:srgbClr val="56C4D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94" name="TextBox 93">
            <a:extLst>
              <a:ext uri="{FF2B5EF4-FFF2-40B4-BE49-F238E27FC236}">
                <a16:creationId xmlns="" xmlns:a16="http://schemas.microsoft.com/office/drawing/2014/main" id="{A8CD093F-10E4-4A10-9118-E53757D18F86}"/>
              </a:ext>
            </a:extLst>
          </p:cNvPr>
          <p:cNvSpPr txBox="1"/>
          <p:nvPr/>
        </p:nvSpPr>
        <p:spPr bwMode="gray">
          <a:xfrm>
            <a:off x="8383917" y="3368875"/>
            <a:ext cx="2221046" cy="461665"/>
          </a:xfrm>
          <a:prstGeom prst="rect">
            <a:avLst/>
          </a:prstGeom>
          <a:solidFill>
            <a:schemeClr val="bg1"/>
          </a:solidFill>
          <a:ln w="19050">
            <a:solidFill>
              <a:srgbClr val="56C4D2"/>
            </a:solidFill>
          </a:ln>
          <a:effectLst/>
        </p:spPr>
        <p:txBody>
          <a:bodyPr wrap="square" rtlCol="0">
            <a:spAutoFit/>
          </a:bodyPr>
          <a:lstStyle/>
          <a:p>
            <a:pPr fontAlgn="ctr"/>
            <a:r>
              <a:rPr lang="en-US" altLang="zh-CN" sz="1200" dirty="0">
                <a:solidFill>
                  <a:prstClr val="black"/>
                </a:solidFill>
                <a:latin typeface="Huawei Sans" panose="020C0503030203020204" pitchFamily="34" charset="0"/>
              </a:rPr>
              <a:t>Use the same southbound and northbound IP addresses.</a:t>
            </a:r>
          </a:p>
        </p:txBody>
      </p:sp>
      <p:sp>
        <p:nvSpPr>
          <p:cNvPr id="33" name="Freeform: Shape 32">
            <a:extLst>
              <a:ext uri="{FF2B5EF4-FFF2-40B4-BE49-F238E27FC236}">
                <a16:creationId xmlns="" xmlns:a16="http://schemas.microsoft.com/office/drawing/2014/main" id="{B930A6FF-C40F-49C2-9313-45F03BEDA07E}"/>
              </a:ext>
            </a:extLst>
          </p:cNvPr>
          <p:cNvSpPr/>
          <p:nvPr/>
        </p:nvSpPr>
        <p:spPr bwMode="gray">
          <a:xfrm>
            <a:off x="9661244" y="3104996"/>
            <a:ext cx="1395818" cy="1038225"/>
          </a:xfrm>
          <a:custGeom>
            <a:avLst/>
            <a:gdLst>
              <a:gd name="connsiteX0" fmla="*/ 0 w 952500"/>
              <a:gd name="connsiteY0" fmla="*/ 0 h 1038225"/>
              <a:gd name="connsiteX1" fmla="*/ 952500 w 952500"/>
              <a:gd name="connsiteY1" fmla="*/ 514350 h 1038225"/>
              <a:gd name="connsiteX2" fmla="*/ 0 w 952500"/>
              <a:gd name="connsiteY2" fmla="*/ 1038225 h 1038225"/>
            </a:gdLst>
            <a:ahLst/>
            <a:cxnLst>
              <a:cxn ang="0">
                <a:pos x="connsiteX0" y="connsiteY0"/>
              </a:cxn>
              <a:cxn ang="0">
                <a:pos x="connsiteX1" y="connsiteY1"/>
              </a:cxn>
              <a:cxn ang="0">
                <a:pos x="connsiteX2" y="connsiteY2"/>
              </a:cxn>
            </a:cxnLst>
            <a:rect l="l" t="t" r="r" b="b"/>
            <a:pathLst>
              <a:path w="952500" h="1038225">
                <a:moveTo>
                  <a:pt x="0" y="0"/>
                </a:moveTo>
                <a:cubicBezTo>
                  <a:pt x="476250" y="170656"/>
                  <a:pt x="952500" y="341313"/>
                  <a:pt x="952500" y="514350"/>
                </a:cubicBezTo>
                <a:cubicBezTo>
                  <a:pt x="952500" y="687387"/>
                  <a:pt x="476250" y="862806"/>
                  <a:pt x="0" y="1038225"/>
                </a:cubicBezTo>
              </a:path>
            </a:pathLst>
          </a:custGeom>
          <a:noFill/>
          <a:ln w="57150" cap="flat" cmpd="sng">
            <a:solidFill>
              <a:srgbClr val="FDE397"/>
            </a:solidFill>
            <a:headEnd type="triangle" w="med" len="med"/>
            <a:tailEnd type="triangle" w="med" len="med"/>
          </a:ln>
        </p:spPr>
        <p:txBody>
          <a:bodyPr rtlCol="0" anchor="ctr"/>
          <a:lstStyle/>
          <a:p>
            <a:pPr algn="ctr" fontAlgn="ctr"/>
            <a:endParaRPr lang="en-US" sz="1200" dirty="0">
              <a:solidFill>
                <a:prstClr val="black"/>
              </a:solidFill>
              <a:latin typeface="Huawei Sans" panose="020C0503030203020204" pitchFamily="34" charset="0"/>
            </a:endParaRPr>
          </a:p>
        </p:txBody>
      </p:sp>
      <p:sp>
        <p:nvSpPr>
          <p:cNvPr id="95" name="TextBox 94">
            <a:extLst>
              <a:ext uri="{FF2B5EF4-FFF2-40B4-BE49-F238E27FC236}">
                <a16:creationId xmlns="" xmlns:a16="http://schemas.microsoft.com/office/drawing/2014/main" id="{9DC4B8C3-0887-4562-80FE-41A3DE74A5F2}"/>
              </a:ext>
            </a:extLst>
          </p:cNvPr>
          <p:cNvSpPr txBox="1"/>
          <p:nvPr/>
        </p:nvSpPr>
        <p:spPr bwMode="gray">
          <a:xfrm rot="1481269">
            <a:off x="10087011" y="3081533"/>
            <a:ext cx="1390124" cy="276999"/>
          </a:xfrm>
          <a:prstGeom prst="rect">
            <a:avLst/>
          </a:prstGeom>
          <a:solidFill>
            <a:schemeClr val="bg1"/>
          </a:solidFill>
          <a:ln w="19050">
            <a:noFill/>
          </a:ln>
          <a:effectLst/>
        </p:spPr>
        <p:txBody>
          <a:bodyPr wrap="none" rtlCol="0">
            <a:spAutoFit/>
          </a:bodyPr>
          <a:lstStyle/>
          <a:p>
            <a:pPr fontAlgn="ctr"/>
            <a:r>
              <a:rPr lang="en-US" altLang="zh-CN" sz="1200" dirty="0">
                <a:solidFill>
                  <a:prstClr val="black"/>
                </a:solidFill>
                <a:latin typeface="Huawei Sans" panose="020C0503030203020204" pitchFamily="34" charset="0"/>
              </a:rPr>
              <a:t>Heartbeat tunnel</a:t>
            </a:r>
          </a:p>
        </p:txBody>
      </p:sp>
      <p:sp>
        <p:nvSpPr>
          <p:cNvPr id="35" name="Freeform: Shape 34">
            <a:extLst>
              <a:ext uri="{FF2B5EF4-FFF2-40B4-BE49-F238E27FC236}">
                <a16:creationId xmlns="" xmlns:a16="http://schemas.microsoft.com/office/drawing/2014/main" id="{9C587B85-7B46-41D6-A2DA-5AB36FAB490A}"/>
              </a:ext>
            </a:extLst>
          </p:cNvPr>
          <p:cNvSpPr/>
          <p:nvPr/>
        </p:nvSpPr>
        <p:spPr bwMode="gray">
          <a:xfrm>
            <a:off x="3087401" y="3156047"/>
            <a:ext cx="4991100" cy="526504"/>
          </a:xfrm>
          <a:custGeom>
            <a:avLst/>
            <a:gdLst>
              <a:gd name="connsiteX0" fmla="*/ 0 w 4991100"/>
              <a:gd name="connsiteY0" fmla="*/ 526504 h 526504"/>
              <a:gd name="connsiteX1" fmla="*/ 1638300 w 4991100"/>
              <a:gd name="connsiteY1" fmla="*/ 478879 h 526504"/>
              <a:gd name="connsiteX2" fmla="*/ 4105275 w 4991100"/>
              <a:gd name="connsiteY2" fmla="*/ 59779 h 526504"/>
              <a:gd name="connsiteX3" fmla="*/ 4991100 w 4991100"/>
              <a:gd name="connsiteY3" fmla="*/ 12154 h 526504"/>
            </a:gdLst>
            <a:ahLst/>
            <a:cxnLst>
              <a:cxn ang="0">
                <a:pos x="connsiteX0" y="connsiteY0"/>
              </a:cxn>
              <a:cxn ang="0">
                <a:pos x="connsiteX1" y="connsiteY1"/>
              </a:cxn>
              <a:cxn ang="0">
                <a:pos x="connsiteX2" y="connsiteY2"/>
              </a:cxn>
              <a:cxn ang="0">
                <a:pos x="connsiteX3" y="connsiteY3"/>
              </a:cxn>
            </a:cxnLst>
            <a:rect l="l" t="t" r="r" b="b"/>
            <a:pathLst>
              <a:path w="4991100" h="526504">
                <a:moveTo>
                  <a:pt x="0" y="526504"/>
                </a:moveTo>
                <a:lnTo>
                  <a:pt x="1638300" y="478879"/>
                </a:lnTo>
                <a:cubicBezTo>
                  <a:pt x="2322512" y="401092"/>
                  <a:pt x="3546475" y="137566"/>
                  <a:pt x="4105275" y="59779"/>
                </a:cubicBezTo>
                <a:cubicBezTo>
                  <a:pt x="4664075" y="-18008"/>
                  <a:pt x="4827587" y="-2927"/>
                  <a:pt x="4991100" y="12154"/>
                </a:cubicBezTo>
              </a:path>
            </a:pathLst>
          </a:custGeom>
          <a:noFill/>
          <a:ln w="38100" cap="flat" cmpd="sng">
            <a:solidFill>
              <a:srgbClr val="E28189"/>
            </a:solidFill>
            <a:headEnd type="triangle" w="med" len="med"/>
            <a:tailEnd type="triangle" w="med" len="med"/>
          </a:ln>
        </p:spPr>
        <p:txBody>
          <a:bodyPr rtlCol="0" anchor="ctr"/>
          <a:lstStyle/>
          <a:p>
            <a:pPr algn="ctr" fontAlgn="ctr"/>
            <a:endParaRPr lang="en-US" sz="1200" dirty="0">
              <a:solidFill>
                <a:prstClr val="black"/>
              </a:solidFill>
              <a:latin typeface="Huawei Sans" panose="020C0503030203020204" pitchFamily="34" charset="0"/>
            </a:endParaRPr>
          </a:p>
        </p:txBody>
      </p:sp>
      <p:sp>
        <p:nvSpPr>
          <p:cNvPr id="96" name="Freeform: Shape 95">
            <a:extLst>
              <a:ext uri="{FF2B5EF4-FFF2-40B4-BE49-F238E27FC236}">
                <a16:creationId xmlns="" xmlns:a16="http://schemas.microsoft.com/office/drawing/2014/main" id="{8972D770-0B74-4C88-851C-05D302DBB3D3}"/>
              </a:ext>
            </a:extLst>
          </p:cNvPr>
          <p:cNvSpPr/>
          <p:nvPr/>
        </p:nvSpPr>
        <p:spPr bwMode="gray">
          <a:xfrm flipH="1">
            <a:off x="3078484" y="3878385"/>
            <a:ext cx="4991100" cy="498691"/>
          </a:xfrm>
          <a:custGeom>
            <a:avLst/>
            <a:gdLst>
              <a:gd name="connsiteX0" fmla="*/ 0 w 4991100"/>
              <a:gd name="connsiteY0" fmla="*/ 526504 h 526504"/>
              <a:gd name="connsiteX1" fmla="*/ 1638300 w 4991100"/>
              <a:gd name="connsiteY1" fmla="*/ 478879 h 526504"/>
              <a:gd name="connsiteX2" fmla="*/ 4105275 w 4991100"/>
              <a:gd name="connsiteY2" fmla="*/ 59779 h 526504"/>
              <a:gd name="connsiteX3" fmla="*/ 4991100 w 4991100"/>
              <a:gd name="connsiteY3" fmla="*/ 12154 h 526504"/>
            </a:gdLst>
            <a:ahLst/>
            <a:cxnLst>
              <a:cxn ang="0">
                <a:pos x="connsiteX0" y="connsiteY0"/>
              </a:cxn>
              <a:cxn ang="0">
                <a:pos x="connsiteX1" y="connsiteY1"/>
              </a:cxn>
              <a:cxn ang="0">
                <a:pos x="connsiteX2" y="connsiteY2"/>
              </a:cxn>
              <a:cxn ang="0">
                <a:pos x="connsiteX3" y="connsiteY3"/>
              </a:cxn>
            </a:cxnLst>
            <a:rect l="l" t="t" r="r" b="b"/>
            <a:pathLst>
              <a:path w="4991100" h="526504">
                <a:moveTo>
                  <a:pt x="0" y="526504"/>
                </a:moveTo>
                <a:lnTo>
                  <a:pt x="1638300" y="478879"/>
                </a:lnTo>
                <a:cubicBezTo>
                  <a:pt x="2322512" y="401092"/>
                  <a:pt x="3546475" y="137566"/>
                  <a:pt x="4105275" y="59779"/>
                </a:cubicBezTo>
                <a:cubicBezTo>
                  <a:pt x="4664075" y="-18008"/>
                  <a:pt x="4827587" y="-2927"/>
                  <a:pt x="4991100" y="12154"/>
                </a:cubicBezTo>
              </a:path>
            </a:pathLst>
          </a:custGeom>
          <a:noFill/>
          <a:ln w="38100" cap="flat" cmpd="sng">
            <a:solidFill>
              <a:srgbClr val="AFD89C"/>
            </a:solidFill>
            <a:headEnd type="triangle" w="med" len="med"/>
            <a:tailEnd type="triangle" w="med" len="med"/>
          </a:ln>
        </p:spPr>
        <p:txBody>
          <a:bodyPr rtlCol="0" anchor="ctr"/>
          <a:lstStyle/>
          <a:p>
            <a:pPr algn="ctr" fontAlgn="ctr"/>
            <a:endParaRPr lang="en-US" sz="1200" dirty="0">
              <a:solidFill>
                <a:prstClr val="black"/>
              </a:solidFill>
              <a:latin typeface="Huawei Sans" panose="020C0503030203020204" pitchFamily="34" charset="0"/>
            </a:endParaRPr>
          </a:p>
        </p:txBody>
      </p:sp>
      <p:sp>
        <p:nvSpPr>
          <p:cNvPr id="97" name="TextBox 96">
            <a:extLst>
              <a:ext uri="{FF2B5EF4-FFF2-40B4-BE49-F238E27FC236}">
                <a16:creationId xmlns="" xmlns:a16="http://schemas.microsoft.com/office/drawing/2014/main" id="{29D67055-C368-4EAE-B31D-CF2CA34EF891}"/>
              </a:ext>
            </a:extLst>
          </p:cNvPr>
          <p:cNvSpPr txBox="1"/>
          <p:nvPr/>
        </p:nvSpPr>
        <p:spPr bwMode="gray">
          <a:xfrm>
            <a:off x="8380316" y="2659587"/>
            <a:ext cx="1329210"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Active controller</a:t>
            </a:r>
          </a:p>
        </p:txBody>
      </p:sp>
      <p:sp>
        <p:nvSpPr>
          <p:cNvPr id="98" name="TextBox 97">
            <a:extLst>
              <a:ext uri="{FF2B5EF4-FFF2-40B4-BE49-F238E27FC236}">
                <a16:creationId xmlns="" xmlns:a16="http://schemas.microsoft.com/office/drawing/2014/main" id="{503A42BF-FA21-4772-8960-8CB4FD6F8076}"/>
              </a:ext>
            </a:extLst>
          </p:cNvPr>
          <p:cNvSpPr txBox="1"/>
          <p:nvPr/>
        </p:nvSpPr>
        <p:spPr bwMode="gray">
          <a:xfrm>
            <a:off x="8377766" y="4308136"/>
            <a:ext cx="1470274" cy="276999"/>
          </a:xfrm>
          <a:prstGeom prst="rect">
            <a:avLst/>
          </a:prstGeom>
          <a:noFill/>
        </p:spPr>
        <p:txBody>
          <a:bodyPr wrap="none" rtlCol="0">
            <a:spAutoFit/>
          </a:bodyPr>
          <a:lstStyle/>
          <a:p>
            <a:pPr fontAlgn="ctr"/>
            <a:r>
              <a:rPr lang="en-US" altLang="zh-CN" sz="1200" dirty="0">
                <a:solidFill>
                  <a:prstClr val="black"/>
                </a:solidFill>
                <a:latin typeface="Huawei Sans" panose="020C0503030203020204" pitchFamily="34" charset="0"/>
              </a:rPr>
              <a:t>Standby controller</a:t>
            </a:r>
          </a:p>
        </p:txBody>
      </p:sp>
      <p:sp>
        <p:nvSpPr>
          <p:cNvPr id="42" name="矩形 41"/>
          <p:cNvSpPr/>
          <p:nvPr/>
        </p:nvSpPr>
        <p:spPr bwMode="gray">
          <a:xfrm>
            <a:off x="1955239" y="3686415"/>
            <a:ext cx="670376" cy="276999"/>
          </a:xfrm>
          <a:prstGeom prst="rect">
            <a:avLst/>
          </a:prstGeom>
        </p:spPr>
        <p:txBody>
          <a:bodyPr wrap="squar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9" name="矩形 8"/>
          <p:cNvSpPr/>
          <p:nvPr/>
        </p:nvSpPr>
        <p:spPr bwMode="gray">
          <a:xfrm>
            <a:off x="4431678" y="3587014"/>
            <a:ext cx="1136856" cy="461665"/>
          </a:xfrm>
          <a:prstGeom prst="rect">
            <a:avLst/>
          </a:prstGeom>
        </p:spPr>
        <p:txBody>
          <a:bodyPr wrap="square">
            <a:spAutoFit/>
          </a:bodyPr>
          <a:lstStyle/>
          <a:p>
            <a:pPr algn="ctr" fontAlgn="ctr"/>
            <a:r>
              <a:rPr lang="en-US" altLang="zh-CN" sz="1200" dirty="0">
                <a:solidFill>
                  <a:prstClr val="black"/>
                </a:solidFill>
                <a:latin typeface="Huawei Sans" panose="020C0503030203020204" pitchFamily="34" charset="0"/>
              </a:rPr>
              <a:t>Private line/Internet</a:t>
            </a:r>
          </a:p>
        </p:txBody>
      </p:sp>
      <p:sp>
        <p:nvSpPr>
          <p:cNvPr id="48" name="矩形 47"/>
          <p:cNvSpPr/>
          <p:nvPr/>
        </p:nvSpPr>
        <p:spPr bwMode="gray">
          <a:xfrm>
            <a:off x="7416241" y="3174518"/>
            <a:ext cx="904716" cy="461665"/>
          </a:xfrm>
          <a:prstGeom prst="rect">
            <a:avLst/>
          </a:prstGeom>
        </p:spPr>
        <p:txBody>
          <a:bodyPr wrap="square">
            <a:spAutoFit/>
          </a:bodyPr>
          <a:lstStyle/>
          <a:p>
            <a:pPr algn="ctr" fontAlgn="ctr"/>
            <a:r>
              <a:rPr lang="en-US" altLang="zh-CN" sz="1200" dirty="0">
                <a:solidFill>
                  <a:prstClr val="black"/>
                </a:solidFill>
                <a:latin typeface="Huawei Sans" panose="020C0503030203020204" pitchFamily="34" charset="0"/>
              </a:rPr>
              <a:t>Primary DC</a:t>
            </a:r>
          </a:p>
        </p:txBody>
      </p:sp>
      <p:sp>
        <p:nvSpPr>
          <p:cNvPr id="49" name="矩形 48"/>
          <p:cNvSpPr/>
          <p:nvPr/>
        </p:nvSpPr>
        <p:spPr bwMode="gray">
          <a:xfrm>
            <a:off x="7473050" y="4146243"/>
            <a:ext cx="904716" cy="461665"/>
          </a:xfrm>
          <a:prstGeom prst="rect">
            <a:avLst/>
          </a:prstGeom>
        </p:spPr>
        <p:txBody>
          <a:bodyPr wrap="square">
            <a:spAutoFit/>
          </a:bodyPr>
          <a:lstStyle/>
          <a:p>
            <a:pPr algn="ctr" fontAlgn="ctr"/>
            <a:r>
              <a:rPr lang="en-US" altLang="zh-CN" sz="1200" dirty="0">
                <a:solidFill>
                  <a:prstClr val="black"/>
                </a:solidFill>
                <a:latin typeface="Huawei Sans" panose="020C0503030203020204" pitchFamily="34" charset="0"/>
              </a:rPr>
              <a:t>Backup DC</a:t>
            </a:r>
          </a:p>
        </p:txBody>
      </p:sp>
      <p:sp>
        <p:nvSpPr>
          <p:cNvPr id="18" name="矩形 17"/>
          <p:cNvSpPr/>
          <p:nvPr/>
        </p:nvSpPr>
        <p:spPr bwMode="gray">
          <a:xfrm>
            <a:off x="539496" y="5146299"/>
            <a:ext cx="11202984" cy="1041311"/>
          </a:xfrm>
          <a:prstGeom prst="rect">
            <a:avLst/>
          </a:prstGeom>
        </p:spPr>
        <p:txBody>
          <a:bodyPr wrap="square">
            <a:spAutoFit/>
          </a:bodyPr>
          <a:lstStyle/>
          <a:p>
            <a:pPr marL="228594" indent="-228594" fontAlgn="ctr">
              <a:spcBef>
                <a:spcPts val="200"/>
              </a:spcBef>
              <a:buFont typeface="Arial" panose="020B0604020202020204" pitchFamily="34" charset="0"/>
              <a:buChar char="•"/>
            </a:pPr>
            <a:r>
              <a:rPr lang="en-US" altLang="zh-CN" sz="1200" dirty="0">
                <a:solidFill>
                  <a:prstClr val="black"/>
                </a:solidFill>
                <a:latin typeface="Huawei Sans" panose="020C0503030203020204" pitchFamily="34" charset="0"/>
              </a:rPr>
              <a:t>On a pure private line network, the southbound and northbound IP addresses of the active and standby controllers need to be advertised to the private line network through EBGP peers. Additionally, routing policies are used to ensure the route destined for the active controller is preferentially selected.</a:t>
            </a:r>
          </a:p>
          <a:p>
            <a:pPr marL="228594" indent="-228594" fontAlgn="ctr">
              <a:spcBef>
                <a:spcPts val="200"/>
              </a:spcBef>
              <a:buFont typeface="Arial" panose="020B0604020202020204" pitchFamily="34" charset="0"/>
              <a:buChar char="•"/>
            </a:pPr>
            <a:r>
              <a:rPr lang="en-US" altLang="zh-CN" sz="1200" dirty="0">
                <a:solidFill>
                  <a:prstClr val="black"/>
                </a:solidFill>
                <a:latin typeface="Huawei Sans" panose="020C0503030203020204" pitchFamily="34" charset="0"/>
              </a:rPr>
              <a:t>On a pure public network, 1:1 static NAT needs to be deployed for southbound and northbound IP addresses, and the NAT configurations on the two egress gateways must be the same. Routes related to NAT addresses are advertised to the public network through EBGP, and routing policies are used to ensure the NAT-related route destined for the primary DC is preferentially selected.</a:t>
            </a:r>
          </a:p>
        </p:txBody>
      </p:sp>
      <p:sp>
        <p:nvSpPr>
          <p:cNvPr id="50" name="五边形 2">
            <a:extLst>
              <a:ext uri="{FF2B5EF4-FFF2-40B4-BE49-F238E27FC236}">
                <a16:creationId xmlns="" xmlns:a16="http://schemas.microsoft.com/office/drawing/2014/main" id="{FFA01418-D0D6-40EA-85D7-337C9E6F61C5}"/>
              </a:ext>
            </a:extLst>
          </p:cNvPr>
          <p:cNvSpPr/>
          <p:nvPr/>
        </p:nvSpPr>
        <p:spPr bwMode="gray">
          <a:xfrm>
            <a:off x="7713137" y="30991"/>
            <a:ext cx="2099279" cy="37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altLang="zh-CN" sz="1200" kern="0" dirty="0">
                <a:solidFill>
                  <a:prstClr val="black"/>
                </a:solidFill>
                <a:latin typeface="Huawei Sans" panose="020C0503030203020204" pitchFamily="34" charset="0"/>
                <a:sym typeface="Huawei Sans" panose="020C0503030203020204" pitchFamily="34" charset="0"/>
              </a:rPr>
              <a:t>Controller Deployment Reliability Design</a:t>
            </a:r>
          </a:p>
        </p:txBody>
      </p:sp>
      <p:sp>
        <p:nvSpPr>
          <p:cNvPr id="51" name="燕尾形 3">
            <a:extLst>
              <a:ext uri="{FF2B5EF4-FFF2-40B4-BE49-F238E27FC236}">
                <a16:creationId xmlns="" xmlns:a16="http://schemas.microsoft.com/office/drawing/2014/main" id="{EF5813DE-4D49-456D-90F9-31A04A91EE8E}"/>
              </a:ext>
            </a:extLst>
          </p:cNvPr>
          <p:cNvSpPr/>
          <p:nvPr/>
        </p:nvSpPr>
        <p:spPr bwMode="gray">
          <a:xfrm>
            <a:off x="9652000" y="30991"/>
            <a:ext cx="2090480" cy="37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altLang="zh-CN" sz="1200" b="1" kern="0" dirty="0">
                <a:solidFill>
                  <a:prstClr val="white"/>
                </a:solidFill>
                <a:latin typeface="Huawei Sans" panose="020C0503030203020204" pitchFamily="34" charset="0"/>
                <a:sym typeface="Huawei Sans" panose="020C0503030203020204" pitchFamily="34" charset="0"/>
              </a:rPr>
              <a:t>Controller Networking Reliability Design</a:t>
            </a:r>
          </a:p>
        </p:txBody>
      </p:sp>
    </p:spTree>
    <p:extLst>
      <p:ext uri="{BB962C8B-B14F-4D97-AF65-F5344CB8AC3E}">
        <p14:creationId xmlns:p14="http://schemas.microsoft.com/office/powerpoint/2010/main" val="1801311568"/>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1019175" y="1844675"/>
            <a:ext cx="10153650" cy="4068811"/>
          </a:xfrm>
        </p:spPr>
        <p:txBody>
          <a:bodyPr/>
          <a:lstStyle/>
          <a:p>
            <a:r>
              <a:rPr lang="en-US" altLang="zh-CN" sz="1800" dirty="0">
                <a:solidFill>
                  <a:schemeClr val="bg1">
                    <a:lumMod val="50000"/>
                  </a:schemeClr>
                </a:solidFill>
              </a:rPr>
              <a:t>Development Trends and Challenges Facing Enterprise WAN Interconnection</a:t>
            </a:r>
          </a:p>
          <a:p>
            <a:r>
              <a:rPr lang="en-US" altLang="zh-CN" sz="1800" dirty="0">
                <a:solidFill>
                  <a:schemeClr val="bg1">
                    <a:lumMod val="50000"/>
                  </a:schemeClr>
                </a:solidFill>
              </a:rPr>
              <a:t>Overview of Huawei SD-WAN Solution</a:t>
            </a:r>
          </a:p>
          <a:p>
            <a:r>
              <a:rPr lang="en-US" altLang="zh-CN" sz="1800" dirty="0">
                <a:solidFill>
                  <a:schemeClr val="bg1">
                    <a:lumMod val="50000"/>
                  </a:schemeClr>
                </a:solidFill>
              </a:rPr>
              <a:t>Networking Design for Huawei SD-WAN Solution</a:t>
            </a:r>
          </a:p>
          <a:p>
            <a:r>
              <a:rPr lang="en-US" altLang="zh-CN" sz="1800" dirty="0">
                <a:solidFill>
                  <a:schemeClr val="bg1">
                    <a:lumMod val="50000"/>
                  </a:schemeClr>
                </a:solidFill>
              </a:rPr>
              <a:t>Service Design for Huawei SD-WAN Solution</a:t>
            </a:r>
          </a:p>
          <a:p>
            <a:r>
              <a:rPr lang="en-US" altLang="zh-CN" sz="1800" b="1" dirty="0"/>
              <a:t>Reliability and Security Design for Huawei SD-WAN Solution</a:t>
            </a:r>
          </a:p>
          <a:p>
            <a:pPr lvl="1"/>
            <a:r>
              <a:rPr lang="en-US" altLang="zh-CN" sz="1600" dirty="0">
                <a:solidFill>
                  <a:schemeClr val="bg1">
                    <a:lumMod val="50000"/>
                  </a:schemeClr>
                </a:solidFill>
              </a:rPr>
              <a:t>Reliability and Security Design Overview</a:t>
            </a:r>
          </a:p>
          <a:p>
            <a:pPr lvl="1"/>
            <a:r>
              <a:rPr lang="en-US" altLang="zh-CN" sz="1600" dirty="0">
                <a:solidFill>
                  <a:schemeClr val="bg1">
                    <a:lumMod val="50000"/>
                  </a:schemeClr>
                </a:solidFill>
              </a:rPr>
              <a:t>Site Reliability Design</a:t>
            </a:r>
          </a:p>
          <a:p>
            <a:pPr lvl="1"/>
            <a:r>
              <a:rPr lang="en-US" altLang="zh-CN" sz="1600" dirty="0">
                <a:solidFill>
                  <a:schemeClr val="bg1">
                    <a:lumMod val="50000"/>
                  </a:schemeClr>
                </a:solidFill>
              </a:rPr>
              <a:t>Controller Reliability Design</a:t>
            </a:r>
          </a:p>
          <a:p>
            <a:pPr lvl="1">
              <a:buFont typeface="Wingdings" panose="05000000000000000000" pitchFamily="2" charset="2"/>
              <a:buChar char="§"/>
            </a:pPr>
            <a:r>
              <a:rPr lang="en-US" altLang="zh-CN" sz="1600" dirty="0"/>
              <a:t>Security Design</a:t>
            </a:r>
          </a:p>
        </p:txBody>
      </p:sp>
    </p:spTree>
    <p:extLst>
      <p:ext uri="{BB962C8B-B14F-4D97-AF65-F5344CB8AC3E}">
        <p14:creationId xmlns:p14="http://schemas.microsoft.com/office/powerpoint/2010/main" val="3537410491"/>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0AAE6E62-4FF2-4EB6-8AD3-8284DDD64ADD}"/>
              </a:ext>
            </a:extLst>
          </p:cNvPr>
          <p:cNvSpPr>
            <a:spLocks noGrp="1"/>
          </p:cNvSpPr>
          <p:nvPr>
            <p:ph type="title"/>
          </p:nvPr>
        </p:nvSpPr>
        <p:spPr bwMode="gray"/>
        <p:txBody>
          <a:bodyPr/>
          <a:lstStyle/>
          <a:p>
            <a:r>
              <a:rPr lang="en-US" dirty="0"/>
              <a:t>Security Design Overview</a:t>
            </a:r>
          </a:p>
        </p:txBody>
      </p:sp>
      <p:sp>
        <p:nvSpPr>
          <p:cNvPr id="6" name="Text Placeholder 5">
            <a:extLst>
              <a:ext uri="{FF2B5EF4-FFF2-40B4-BE49-F238E27FC236}">
                <a16:creationId xmlns="" xmlns:a16="http://schemas.microsoft.com/office/drawing/2014/main" id="{81570840-E411-434E-86A7-162A407CBBFE}"/>
              </a:ext>
            </a:extLst>
          </p:cNvPr>
          <p:cNvSpPr>
            <a:spLocks noGrp="1"/>
          </p:cNvSpPr>
          <p:nvPr>
            <p:ph type="body" sz="quarter" idx="10"/>
          </p:nvPr>
        </p:nvSpPr>
        <p:spPr bwMode="gray">
          <a:xfrm>
            <a:off x="5833698" y="1052514"/>
            <a:ext cx="5915390" cy="4875042"/>
          </a:xfrm>
        </p:spPr>
        <p:txBody>
          <a:bodyPr/>
          <a:lstStyle/>
          <a:p>
            <a:pPr algn="l"/>
            <a:r>
              <a:rPr lang="en-US" altLang="zh-CN" sz="1800" dirty="0"/>
              <a:t>Security design for Huawei SD-WAN Solution generally covers:</a:t>
            </a:r>
          </a:p>
          <a:p>
            <a:pPr marL="657225" lvl="1" indent="-342900">
              <a:buSzPct val="100000"/>
              <a:buFont typeface="+mj-lt"/>
              <a:buAutoNum type="arabicPeriod"/>
            </a:pPr>
            <a:r>
              <a:rPr lang="en-US" altLang="zh-CN" sz="1600" dirty="0"/>
              <a:t>System security: The security requirements of the SD-WAN Solution must be met. In this way, the entire system can run securely and stably.</a:t>
            </a:r>
          </a:p>
          <a:p>
            <a:pPr marL="657225" lvl="1" indent="-342900">
              <a:buSzPct val="100000"/>
              <a:buFont typeface="+mj-lt"/>
              <a:buAutoNum type="arabicPeriod"/>
            </a:pPr>
            <a:r>
              <a:rPr lang="en-US" altLang="zh-CN" sz="1600" dirty="0"/>
              <a:t>Service security: The security requirements of services carried by the SD-WAN Solution must be met. Appropriate security protection measures are flexibly selected as required, thereby ensuring secure and reliable running of user services.</a:t>
            </a:r>
          </a:p>
        </p:txBody>
      </p:sp>
      <p:grpSp>
        <p:nvGrpSpPr>
          <p:cNvPr id="107" name="Group 106">
            <a:extLst>
              <a:ext uri="{FF2B5EF4-FFF2-40B4-BE49-F238E27FC236}">
                <a16:creationId xmlns="" xmlns:a16="http://schemas.microsoft.com/office/drawing/2014/main" id="{9C1ADFA5-D71C-4F71-B11C-735AACA63386}"/>
              </a:ext>
            </a:extLst>
          </p:cNvPr>
          <p:cNvGrpSpPr/>
          <p:nvPr/>
        </p:nvGrpSpPr>
        <p:grpSpPr bwMode="gray">
          <a:xfrm>
            <a:off x="582892" y="1451125"/>
            <a:ext cx="5795502" cy="4247711"/>
            <a:chOff x="5659949" y="1979293"/>
            <a:chExt cx="5795502" cy="4247711"/>
          </a:xfrm>
        </p:grpSpPr>
        <p:grpSp>
          <p:nvGrpSpPr>
            <p:cNvPr id="108" name="组合 102">
              <a:extLst>
                <a:ext uri="{FF2B5EF4-FFF2-40B4-BE49-F238E27FC236}">
                  <a16:creationId xmlns="" xmlns:a16="http://schemas.microsoft.com/office/drawing/2014/main" id="{0F194B67-EA43-4F17-8A27-CC5A5CA93D6D}"/>
                </a:ext>
              </a:extLst>
            </p:cNvPr>
            <p:cNvGrpSpPr/>
            <p:nvPr/>
          </p:nvGrpSpPr>
          <p:grpSpPr bwMode="gray">
            <a:xfrm flipH="1">
              <a:off x="8934985" y="4775730"/>
              <a:ext cx="1075899" cy="1114092"/>
              <a:chOff x="2049220" y="4543762"/>
              <a:chExt cx="1075899" cy="1114092"/>
            </a:xfrm>
          </p:grpSpPr>
          <p:grpSp>
            <p:nvGrpSpPr>
              <p:cNvPr id="149" name="Group 165">
                <a:extLst>
                  <a:ext uri="{FF2B5EF4-FFF2-40B4-BE49-F238E27FC236}">
                    <a16:creationId xmlns="" xmlns:a16="http://schemas.microsoft.com/office/drawing/2014/main" id="{620DDCF2-95CE-465B-B755-3141F8E7482B}"/>
                  </a:ext>
                </a:extLst>
              </p:cNvPr>
              <p:cNvGrpSpPr/>
              <p:nvPr/>
            </p:nvGrpSpPr>
            <p:grpSpPr bwMode="gray">
              <a:xfrm rot="5400000">
                <a:off x="1762964" y="4830018"/>
                <a:ext cx="1114092" cy="541579"/>
                <a:chOff x="-1233037" y="914446"/>
                <a:chExt cx="1573823" cy="778776"/>
              </a:xfrm>
            </p:grpSpPr>
            <p:cxnSp>
              <p:nvCxnSpPr>
                <p:cNvPr id="152" name="Straight Connector 166">
                  <a:extLst>
                    <a:ext uri="{FF2B5EF4-FFF2-40B4-BE49-F238E27FC236}">
                      <a16:creationId xmlns="" xmlns:a16="http://schemas.microsoft.com/office/drawing/2014/main" id="{23DEFAB0-7180-40E8-A362-12FA47F6FFAB}"/>
                    </a:ext>
                  </a:extLst>
                </p:cNvPr>
                <p:cNvCxnSpPr/>
                <p:nvPr/>
              </p:nvCxnSpPr>
              <p:spPr bwMode="gray">
                <a:xfrm flipH="1" flipV="1">
                  <a:off x="-1233037" y="914446"/>
                  <a:ext cx="786912" cy="77877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3" name="Straight Connector 167">
                  <a:extLst>
                    <a:ext uri="{FF2B5EF4-FFF2-40B4-BE49-F238E27FC236}">
                      <a16:creationId xmlns="" xmlns:a16="http://schemas.microsoft.com/office/drawing/2014/main" id="{B7D88D58-CB21-4ED2-9706-BBEAA61C7355}"/>
                    </a:ext>
                  </a:extLst>
                </p:cNvPr>
                <p:cNvCxnSpPr/>
                <p:nvPr/>
              </p:nvCxnSpPr>
              <p:spPr bwMode="gray">
                <a:xfrm flipV="1">
                  <a:off x="-446125" y="914446"/>
                  <a:ext cx="786911" cy="778776"/>
                </a:xfrm>
                <a:prstGeom prst="line">
                  <a:avLst/>
                </a:prstGeom>
                <a:ln w="1905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150" name="Straight Connector 166">
                <a:extLst>
                  <a:ext uri="{FF2B5EF4-FFF2-40B4-BE49-F238E27FC236}">
                    <a16:creationId xmlns="" xmlns:a16="http://schemas.microsoft.com/office/drawing/2014/main" id="{DFFA2529-1965-4FBB-B319-7BD801BB7582}"/>
                  </a:ext>
                </a:extLst>
              </p:cNvPr>
              <p:cNvCxnSpPr/>
              <p:nvPr/>
            </p:nvCxnSpPr>
            <p:spPr bwMode="gray">
              <a:xfrm>
                <a:off x="2583537" y="4546133"/>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1" name="Straight Connector 166">
                <a:extLst>
                  <a:ext uri="{FF2B5EF4-FFF2-40B4-BE49-F238E27FC236}">
                    <a16:creationId xmlns="" xmlns:a16="http://schemas.microsoft.com/office/drawing/2014/main" id="{B1E7D0CA-C274-4BF3-BACB-CCB880EFF61F}"/>
                  </a:ext>
                </a:extLst>
              </p:cNvPr>
              <p:cNvCxnSpPr/>
              <p:nvPr/>
            </p:nvCxnSpPr>
            <p:spPr bwMode="gray">
              <a:xfrm>
                <a:off x="2583537" y="5657854"/>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09" name="组合 4">
              <a:extLst>
                <a:ext uri="{FF2B5EF4-FFF2-40B4-BE49-F238E27FC236}">
                  <a16:creationId xmlns="" xmlns:a16="http://schemas.microsoft.com/office/drawing/2014/main" id="{F28DC1C2-3B1D-4CFA-A1F3-6939EC760BE1}"/>
                </a:ext>
              </a:extLst>
            </p:cNvPr>
            <p:cNvGrpSpPr/>
            <p:nvPr/>
          </p:nvGrpSpPr>
          <p:grpSpPr bwMode="gray">
            <a:xfrm>
              <a:off x="7230794" y="4775730"/>
              <a:ext cx="1075899" cy="1114092"/>
              <a:chOff x="2049220" y="4543762"/>
              <a:chExt cx="1075899" cy="1114092"/>
            </a:xfrm>
          </p:grpSpPr>
          <p:grpSp>
            <p:nvGrpSpPr>
              <p:cNvPr id="144" name="Group 165">
                <a:extLst>
                  <a:ext uri="{FF2B5EF4-FFF2-40B4-BE49-F238E27FC236}">
                    <a16:creationId xmlns="" xmlns:a16="http://schemas.microsoft.com/office/drawing/2014/main" id="{A55B837C-B125-4501-856C-FEA96D62683C}"/>
                  </a:ext>
                </a:extLst>
              </p:cNvPr>
              <p:cNvGrpSpPr/>
              <p:nvPr/>
            </p:nvGrpSpPr>
            <p:grpSpPr bwMode="gray">
              <a:xfrm rot="5400000">
                <a:off x="1762964" y="4830018"/>
                <a:ext cx="1114092" cy="541579"/>
                <a:chOff x="-1233037" y="914446"/>
                <a:chExt cx="1573823" cy="778776"/>
              </a:xfrm>
            </p:grpSpPr>
            <p:cxnSp>
              <p:nvCxnSpPr>
                <p:cNvPr id="147" name="Straight Connector 166">
                  <a:extLst>
                    <a:ext uri="{FF2B5EF4-FFF2-40B4-BE49-F238E27FC236}">
                      <a16:creationId xmlns="" xmlns:a16="http://schemas.microsoft.com/office/drawing/2014/main" id="{BFE08003-BAE8-4685-ADA1-F70A7D5A22B1}"/>
                    </a:ext>
                  </a:extLst>
                </p:cNvPr>
                <p:cNvCxnSpPr/>
                <p:nvPr/>
              </p:nvCxnSpPr>
              <p:spPr bwMode="gray">
                <a:xfrm flipH="1" flipV="1">
                  <a:off x="-1233037" y="914446"/>
                  <a:ext cx="786912" cy="77877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8" name="Straight Connector 167">
                  <a:extLst>
                    <a:ext uri="{FF2B5EF4-FFF2-40B4-BE49-F238E27FC236}">
                      <a16:creationId xmlns="" xmlns:a16="http://schemas.microsoft.com/office/drawing/2014/main" id="{9BD7C51E-B484-4B04-92F2-B5E1A3FB3095}"/>
                    </a:ext>
                  </a:extLst>
                </p:cNvPr>
                <p:cNvCxnSpPr/>
                <p:nvPr/>
              </p:nvCxnSpPr>
              <p:spPr bwMode="gray">
                <a:xfrm flipV="1">
                  <a:off x="-446125" y="914446"/>
                  <a:ext cx="786911" cy="778776"/>
                </a:xfrm>
                <a:prstGeom prst="line">
                  <a:avLst/>
                </a:prstGeom>
                <a:ln w="1905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145" name="Straight Connector 166">
                <a:extLst>
                  <a:ext uri="{FF2B5EF4-FFF2-40B4-BE49-F238E27FC236}">
                    <a16:creationId xmlns="" xmlns:a16="http://schemas.microsoft.com/office/drawing/2014/main" id="{E1DD12F8-F034-46AF-BD52-08DBE2FD8E05}"/>
                  </a:ext>
                </a:extLst>
              </p:cNvPr>
              <p:cNvCxnSpPr/>
              <p:nvPr/>
            </p:nvCxnSpPr>
            <p:spPr bwMode="gray">
              <a:xfrm>
                <a:off x="2583537" y="4546133"/>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6" name="Straight Connector 166">
                <a:extLst>
                  <a:ext uri="{FF2B5EF4-FFF2-40B4-BE49-F238E27FC236}">
                    <a16:creationId xmlns="" xmlns:a16="http://schemas.microsoft.com/office/drawing/2014/main" id="{FFE4945B-71D5-4BCB-9759-F101530D0BEB}"/>
                  </a:ext>
                </a:extLst>
              </p:cNvPr>
              <p:cNvCxnSpPr/>
              <p:nvPr/>
            </p:nvCxnSpPr>
            <p:spPr bwMode="gray">
              <a:xfrm>
                <a:off x="2583537" y="5657854"/>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110" name="直接箭头连接符 33">
              <a:extLst>
                <a:ext uri="{FF2B5EF4-FFF2-40B4-BE49-F238E27FC236}">
                  <a16:creationId xmlns="" xmlns:a16="http://schemas.microsoft.com/office/drawing/2014/main" id="{FB5C5246-4ECA-40A6-91F6-EBDAEA66892C}"/>
                </a:ext>
              </a:extLst>
            </p:cNvPr>
            <p:cNvCxnSpPr/>
            <p:nvPr/>
          </p:nvCxnSpPr>
          <p:spPr bwMode="gray">
            <a:xfrm flipH="1">
              <a:off x="6964314" y="2579763"/>
              <a:ext cx="0" cy="2348030"/>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11" name="直接箭头连接符 44">
              <a:extLst>
                <a:ext uri="{FF2B5EF4-FFF2-40B4-BE49-F238E27FC236}">
                  <a16:creationId xmlns="" xmlns:a16="http://schemas.microsoft.com/office/drawing/2014/main" id="{56AC1A56-6D73-4537-AF77-CD3D4038A1FF}"/>
                </a:ext>
              </a:extLst>
            </p:cNvPr>
            <p:cNvCxnSpPr>
              <a:stCxn id="114" idx="2"/>
              <a:endCxn id="120" idx="0"/>
            </p:cNvCxnSpPr>
            <p:nvPr/>
          </p:nvCxnSpPr>
          <p:spPr bwMode="gray">
            <a:xfrm flipH="1">
              <a:off x="6985688" y="3643184"/>
              <a:ext cx="1651817" cy="1484511"/>
            </a:xfrm>
            <a:prstGeom prst="straightConnector1">
              <a:avLst/>
            </a:prstGeom>
            <a:ln w="19050">
              <a:solidFill>
                <a:srgbClr val="D3394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2" name="直接箭头连接符 45">
              <a:extLst>
                <a:ext uri="{FF2B5EF4-FFF2-40B4-BE49-F238E27FC236}">
                  <a16:creationId xmlns="" xmlns:a16="http://schemas.microsoft.com/office/drawing/2014/main" id="{1DD5210B-8C83-4003-99A5-C5575AB8B0D3}"/>
                </a:ext>
              </a:extLst>
            </p:cNvPr>
            <p:cNvCxnSpPr>
              <a:stCxn id="114" idx="2"/>
              <a:endCxn id="121" idx="0"/>
            </p:cNvCxnSpPr>
            <p:nvPr/>
          </p:nvCxnSpPr>
          <p:spPr bwMode="gray">
            <a:xfrm>
              <a:off x="8637505" y="3643184"/>
              <a:ext cx="1645467" cy="1490861"/>
            </a:xfrm>
            <a:prstGeom prst="straightConnector1">
              <a:avLst/>
            </a:prstGeom>
            <a:ln w="19050">
              <a:solidFill>
                <a:srgbClr val="D3394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3" name="文本框 58">
              <a:extLst>
                <a:ext uri="{FF2B5EF4-FFF2-40B4-BE49-F238E27FC236}">
                  <a16:creationId xmlns="" xmlns:a16="http://schemas.microsoft.com/office/drawing/2014/main" id="{F627BBCC-B8FE-4EFB-9259-A39F191777E4}"/>
                </a:ext>
              </a:extLst>
            </p:cNvPr>
            <p:cNvSpPr txBox="1"/>
            <p:nvPr/>
          </p:nvSpPr>
          <p:spPr bwMode="gray">
            <a:xfrm>
              <a:off x="8015729" y="3298418"/>
              <a:ext cx="383438" cy="276999"/>
            </a:xfrm>
            <a:prstGeom prst="rect">
              <a:avLst/>
            </a:prstGeom>
            <a:noFill/>
          </p:spPr>
          <p:txBody>
            <a:bodyPr wrap="none" rtlCol="0">
              <a:spAutoFit/>
            </a:bodyPr>
            <a:lstStyle/>
            <a:p>
              <a:pPr fontAlgn="ctr"/>
              <a:r>
                <a:rPr lang="en-US" altLang="zh-CN" sz="1200" b="1" dirty="0">
                  <a:solidFill>
                    <a:prstClr val="black"/>
                  </a:solidFill>
                  <a:latin typeface="Huawei Sans" panose="020C0503030203020204" pitchFamily="34" charset="0"/>
                  <a:cs typeface="+mn-ea"/>
                  <a:sym typeface="Huawei Sans" panose="020C0503030203020204" pitchFamily="34" charset="0"/>
                </a:rPr>
                <a:t>RR</a:t>
              </a:r>
            </a:p>
          </p:txBody>
        </p:sp>
        <p:pic>
          <p:nvPicPr>
            <p:cNvPr id="114" name="图片 59">
              <a:extLst>
                <a:ext uri="{FF2B5EF4-FFF2-40B4-BE49-F238E27FC236}">
                  <a16:creationId xmlns="" xmlns:a16="http://schemas.microsoft.com/office/drawing/2014/main" id="{03DD7F56-F5FA-4808-8A3C-EDDD23DEA5BF}"/>
                </a:ext>
              </a:extLst>
            </p:cNvPr>
            <p:cNvPicPr>
              <a:picLocks noChangeAspect="1"/>
            </p:cNvPicPr>
            <p:nvPr/>
          </p:nvPicPr>
          <p:blipFill>
            <a:blip r:embed="rId3"/>
            <a:stretch>
              <a:fillRect/>
            </a:stretch>
          </p:blipFill>
          <p:spPr bwMode="gray">
            <a:xfrm>
              <a:off x="8397721" y="3261429"/>
              <a:ext cx="479567" cy="381755"/>
            </a:xfrm>
            <a:prstGeom prst="rect">
              <a:avLst/>
            </a:prstGeom>
          </p:spPr>
        </p:pic>
        <p:sp>
          <p:nvSpPr>
            <p:cNvPr id="115" name="文本框 60">
              <a:extLst>
                <a:ext uri="{FF2B5EF4-FFF2-40B4-BE49-F238E27FC236}">
                  <a16:creationId xmlns="" xmlns:a16="http://schemas.microsoft.com/office/drawing/2014/main" id="{18AB3754-AB7C-43AC-B5F0-29EC7897FE36}"/>
                </a:ext>
              </a:extLst>
            </p:cNvPr>
            <p:cNvSpPr txBox="1"/>
            <p:nvPr/>
          </p:nvSpPr>
          <p:spPr bwMode="gray">
            <a:xfrm>
              <a:off x="6677154" y="5626824"/>
              <a:ext cx="572334"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cs typeface="+mn-ea"/>
                  <a:sym typeface="Huawei Sans" panose="020C0503030203020204" pitchFamily="34" charset="0"/>
                </a:rPr>
                <a:t>EDGE</a:t>
              </a:r>
            </a:p>
          </p:txBody>
        </p:sp>
        <p:sp>
          <p:nvSpPr>
            <p:cNvPr id="116" name="文本框 66">
              <a:extLst>
                <a:ext uri="{FF2B5EF4-FFF2-40B4-BE49-F238E27FC236}">
                  <a16:creationId xmlns="" xmlns:a16="http://schemas.microsoft.com/office/drawing/2014/main" id="{DB412E52-17C4-4824-A9F0-3398C891AF4E}"/>
                </a:ext>
              </a:extLst>
            </p:cNvPr>
            <p:cNvSpPr txBox="1"/>
            <p:nvPr/>
          </p:nvSpPr>
          <p:spPr bwMode="gray">
            <a:xfrm>
              <a:off x="9984651" y="5633174"/>
              <a:ext cx="585142"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cs typeface="+mn-ea"/>
                  <a:sym typeface="Huawei Sans" panose="020C0503030203020204" pitchFamily="34" charset="0"/>
                </a:rPr>
                <a:t>EDGE</a:t>
              </a:r>
            </a:p>
          </p:txBody>
        </p:sp>
        <p:pic>
          <p:nvPicPr>
            <p:cNvPr id="117" name="图片 81">
              <a:extLst>
                <a:ext uri="{FF2B5EF4-FFF2-40B4-BE49-F238E27FC236}">
                  <a16:creationId xmlns="" xmlns:a16="http://schemas.microsoft.com/office/drawing/2014/main" id="{26437928-D19C-4C96-A903-52B74D7C5EF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7721462" y="2100753"/>
              <a:ext cx="1792651" cy="330612"/>
            </a:xfrm>
            <a:prstGeom prst="rect">
              <a:avLst/>
            </a:prstGeom>
          </p:spPr>
        </p:pic>
        <p:sp>
          <p:nvSpPr>
            <p:cNvPr id="118" name="圆角矩形 82">
              <a:extLst>
                <a:ext uri="{FF2B5EF4-FFF2-40B4-BE49-F238E27FC236}">
                  <a16:creationId xmlns="" xmlns:a16="http://schemas.microsoft.com/office/drawing/2014/main" id="{D8540D05-AAC2-4592-BD09-ACDEABD08556}"/>
                </a:ext>
              </a:extLst>
            </p:cNvPr>
            <p:cNvSpPr/>
            <p:nvPr/>
          </p:nvSpPr>
          <p:spPr bwMode="gray">
            <a:xfrm>
              <a:off x="10271572" y="5037460"/>
              <a:ext cx="1183879"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ctr"/>
              <a:r>
                <a:rPr lang="en-US" altLang="zh-CN" sz="1200" dirty="0">
                  <a:solidFill>
                    <a:prstClr val="white">
                      <a:lumMod val="65000"/>
                    </a:prstClr>
                  </a:solidFill>
                  <a:cs typeface="+mn-ea"/>
                  <a:sym typeface="Huawei Sans" panose="020C0503030203020204" pitchFamily="34" charset="0"/>
                </a:rPr>
                <a:t>Branch site</a:t>
              </a:r>
            </a:p>
          </p:txBody>
        </p:sp>
        <p:sp>
          <p:nvSpPr>
            <p:cNvPr id="119" name="圆角矩形 83">
              <a:extLst>
                <a:ext uri="{FF2B5EF4-FFF2-40B4-BE49-F238E27FC236}">
                  <a16:creationId xmlns="" xmlns:a16="http://schemas.microsoft.com/office/drawing/2014/main" id="{2B9BDBD5-A76C-435A-BEDE-83E18C811CE7}"/>
                </a:ext>
              </a:extLst>
            </p:cNvPr>
            <p:cNvSpPr/>
            <p:nvPr/>
          </p:nvSpPr>
          <p:spPr bwMode="gray">
            <a:xfrm>
              <a:off x="5659949" y="5031110"/>
              <a:ext cx="1291198"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altLang="zh-CN" sz="1200" dirty="0">
                  <a:solidFill>
                    <a:prstClr val="white">
                      <a:lumMod val="65000"/>
                    </a:prstClr>
                  </a:solidFill>
                  <a:cs typeface="+mn-ea"/>
                  <a:sym typeface="Huawei Sans" panose="020C0503030203020204" pitchFamily="34" charset="0"/>
                </a:rPr>
                <a:t>HQ/DC site</a:t>
              </a:r>
            </a:p>
          </p:txBody>
        </p:sp>
        <p:pic>
          <p:nvPicPr>
            <p:cNvPr id="120" name="图片 88">
              <a:extLst>
                <a:ext uri="{FF2B5EF4-FFF2-40B4-BE49-F238E27FC236}">
                  <a16:creationId xmlns="" xmlns:a16="http://schemas.microsoft.com/office/drawing/2014/main" id="{7A2B79E1-871A-4C98-82F8-27F097895F5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6740233" y="5127695"/>
              <a:ext cx="490909" cy="402545"/>
            </a:xfrm>
            <a:prstGeom prst="rect">
              <a:avLst/>
            </a:prstGeom>
          </p:spPr>
        </p:pic>
        <p:pic>
          <p:nvPicPr>
            <p:cNvPr id="121" name="图片 89">
              <a:extLst>
                <a:ext uri="{FF2B5EF4-FFF2-40B4-BE49-F238E27FC236}">
                  <a16:creationId xmlns="" xmlns:a16="http://schemas.microsoft.com/office/drawing/2014/main" id="{67BBB23D-64E4-4D0D-A257-84ADCD726A3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10037517" y="5134045"/>
              <a:ext cx="490909" cy="402545"/>
            </a:xfrm>
            <a:prstGeom prst="rect">
              <a:avLst/>
            </a:prstGeom>
          </p:spPr>
        </p:pic>
        <p:sp>
          <p:nvSpPr>
            <p:cNvPr id="122" name="Can 225">
              <a:extLst>
                <a:ext uri="{FF2B5EF4-FFF2-40B4-BE49-F238E27FC236}">
                  <a16:creationId xmlns="" xmlns:a16="http://schemas.microsoft.com/office/drawing/2014/main" id="{CD570F67-EC3A-45BC-BB9C-49847D9BF4B6}"/>
                </a:ext>
              </a:extLst>
            </p:cNvPr>
            <p:cNvSpPr/>
            <p:nvPr/>
          </p:nvSpPr>
          <p:spPr bwMode="gray">
            <a:xfrm rot="5400000">
              <a:off x="8529318" y="3937879"/>
              <a:ext cx="193925" cy="2776241"/>
            </a:xfrm>
            <a:prstGeom prst="can">
              <a:avLst>
                <a:gd name="adj" fmla="val 87973"/>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cs typeface="+mn-ea"/>
                <a:sym typeface="Huawei Sans" panose="020C0503030203020204" pitchFamily="34" charset="0"/>
              </a:endParaRPr>
            </a:p>
          </p:txBody>
        </p:sp>
        <p:cxnSp>
          <p:nvCxnSpPr>
            <p:cNvPr id="123" name="直接箭头连接符 112">
              <a:extLst>
                <a:ext uri="{FF2B5EF4-FFF2-40B4-BE49-F238E27FC236}">
                  <a16:creationId xmlns="" xmlns:a16="http://schemas.microsoft.com/office/drawing/2014/main" id="{1EC671F7-7998-46B7-8590-37F65B42E427}"/>
                </a:ext>
              </a:extLst>
            </p:cNvPr>
            <p:cNvCxnSpPr/>
            <p:nvPr/>
          </p:nvCxnSpPr>
          <p:spPr bwMode="gray">
            <a:xfrm flipH="1">
              <a:off x="10259478" y="2579763"/>
              <a:ext cx="0" cy="2348030"/>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24" name="直接箭头连接符 33">
              <a:extLst>
                <a:ext uri="{FF2B5EF4-FFF2-40B4-BE49-F238E27FC236}">
                  <a16:creationId xmlns="" xmlns:a16="http://schemas.microsoft.com/office/drawing/2014/main" id="{733CCBDD-EB0C-4FC5-92F7-99394A5627BF}"/>
                </a:ext>
              </a:extLst>
            </p:cNvPr>
            <p:cNvCxnSpPr>
              <a:endCxn id="114" idx="0"/>
            </p:cNvCxnSpPr>
            <p:nvPr/>
          </p:nvCxnSpPr>
          <p:spPr bwMode="gray">
            <a:xfrm flipH="1">
              <a:off x="8637505" y="2573051"/>
              <a:ext cx="0" cy="688378"/>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25" name="Freeform 159">
              <a:extLst>
                <a:ext uri="{FF2B5EF4-FFF2-40B4-BE49-F238E27FC236}">
                  <a16:creationId xmlns="" xmlns:a16="http://schemas.microsoft.com/office/drawing/2014/main" id="{4293FA6A-32E3-464D-8634-641D3E65F876}"/>
                </a:ext>
              </a:extLst>
            </p:cNvPr>
            <p:cNvSpPr/>
            <p:nvPr/>
          </p:nvSpPr>
          <p:spPr bwMode="gray">
            <a:xfrm flipH="1">
              <a:off x="8048913" y="4385226"/>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altLang="zh-CN" sz="1200" kern="0" dirty="0">
                  <a:solidFill>
                    <a:srgbClr val="000000"/>
                  </a:solidFill>
                  <a:sym typeface="Huawei Sans" panose="020C0503030203020204" pitchFamily="34" charset="0"/>
                </a:rPr>
                <a:t>MPLS</a:t>
              </a:r>
            </a:p>
          </p:txBody>
        </p:sp>
        <p:sp>
          <p:nvSpPr>
            <p:cNvPr id="126" name="Freeform 159">
              <a:extLst>
                <a:ext uri="{FF2B5EF4-FFF2-40B4-BE49-F238E27FC236}">
                  <a16:creationId xmlns="" xmlns:a16="http://schemas.microsoft.com/office/drawing/2014/main" id="{DFAA73C8-C200-45A5-810A-1CD828C6564A}"/>
                </a:ext>
              </a:extLst>
            </p:cNvPr>
            <p:cNvSpPr/>
            <p:nvPr/>
          </p:nvSpPr>
          <p:spPr bwMode="gray">
            <a:xfrm flipH="1">
              <a:off x="8049325" y="5543143"/>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altLang="zh-CN" sz="1200" kern="0" dirty="0">
                  <a:solidFill>
                    <a:srgbClr val="000000"/>
                  </a:solidFill>
                  <a:sym typeface="Huawei Sans" panose="020C0503030203020204" pitchFamily="34" charset="0"/>
                </a:rPr>
                <a:t>Internet</a:t>
              </a:r>
            </a:p>
          </p:txBody>
        </p:sp>
        <p:sp>
          <p:nvSpPr>
            <p:cNvPr id="127" name="圆角矩形 44">
              <a:extLst>
                <a:ext uri="{FF2B5EF4-FFF2-40B4-BE49-F238E27FC236}">
                  <a16:creationId xmlns="" xmlns:a16="http://schemas.microsoft.com/office/drawing/2014/main" id="{740FA0C1-555F-432E-B9BF-DBE412012F52}"/>
                </a:ext>
              </a:extLst>
            </p:cNvPr>
            <p:cNvSpPr/>
            <p:nvPr/>
          </p:nvSpPr>
          <p:spPr bwMode="gray">
            <a:xfrm>
              <a:off x="6931050" y="1979293"/>
              <a:ext cx="3403725" cy="572837"/>
            </a:xfrm>
            <a:prstGeom prst="roundRect">
              <a:avLst>
                <a:gd name="adj" fmla="val 6377"/>
              </a:avLst>
            </a:prstGeom>
            <a:noFill/>
            <a:ln w="19050">
              <a:solidFill>
                <a:srgbClr val="30B5C5"/>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200" dirty="0">
                <a:solidFill>
                  <a:prstClr val="black">
                    <a:lumMod val="75000"/>
                    <a:lumOff val="25000"/>
                  </a:prstClr>
                </a:solidFill>
                <a:cs typeface="+mn-ea"/>
                <a:sym typeface="Huawei Sans" panose="020C0503030203020204" pitchFamily="34" charset="0"/>
              </a:endParaRPr>
            </a:p>
          </p:txBody>
        </p:sp>
        <p:sp>
          <p:nvSpPr>
            <p:cNvPr id="128" name="文本框 60">
              <a:extLst>
                <a:ext uri="{FF2B5EF4-FFF2-40B4-BE49-F238E27FC236}">
                  <a16:creationId xmlns="" xmlns:a16="http://schemas.microsoft.com/office/drawing/2014/main" id="{93063C7B-6A78-474E-816D-DAC3136C035A}"/>
                </a:ext>
              </a:extLst>
            </p:cNvPr>
            <p:cNvSpPr txBox="1"/>
            <p:nvPr/>
          </p:nvSpPr>
          <p:spPr bwMode="gray">
            <a:xfrm rot="16200000">
              <a:off x="5752931" y="2915915"/>
              <a:ext cx="1615432" cy="646331"/>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cs typeface="+mn-ea"/>
                  <a:sym typeface="Huawei Sans" panose="020C0503030203020204" pitchFamily="34" charset="0"/>
                </a:rPr>
                <a:t>NETCONF</a:t>
              </a:r>
            </a:p>
            <a:p>
              <a:pPr algn="ctr" fontAlgn="ctr"/>
              <a:r>
                <a:rPr lang="en-US" altLang="zh-CN" sz="1200" dirty="0">
                  <a:solidFill>
                    <a:srgbClr val="000000"/>
                  </a:solidFill>
                  <a:latin typeface="Huawei Sans" panose="020C0503030203020204" pitchFamily="34" charset="0"/>
                  <a:cs typeface="+mn-ea"/>
                  <a:sym typeface="Huawei Sans" panose="020C0503030203020204" pitchFamily="34" charset="0"/>
                </a:rPr>
                <a:t>(management channel)</a:t>
              </a:r>
            </a:p>
          </p:txBody>
        </p:sp>
        <p:sp>
          <p:nvSpPr>
            <p:cNvPr id="129" name="文本框 60">
              <a:extLst>
                <a:ext uri="{FF2B5EF4-FFF2-40B4-BE49-F238E27FC236}">
                  <a16:creationId xmlns="" xmlns:a16="http://schemas.microsoft.com/office/drawing/2014/main" id="{8D63C5E7-8992-49CD-A5CD-5FE09AE94D10}"/>
                </a:ext>
              </a:extLst>
            </p:cNvPr>
            <p:cNvSpPr txBox="1"/>
            <p:nvPr/>
          </p:nvSpPr>
          <p:spPr bwMode="gray">
            <a:xfrm rot="19124517">
              <a:off x="6756215" y="4021162"/>
              <a:ext cx="1518124" cy="461665"/>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cs typeface="+mn-ea"/>
                  <a:sym typeface="Huawei Sans" panose="020C0503030203020204" pitchFamily="34" charset="0"/>
                </a:rPr>
                <a:t>BGP EVPN</a:t>
              </a:r>
            </a:p>
            <a:p>
              <a:pPr algn="ctr" fontAlgn="ctr"/>
              <a:r>
                <a:rPr lang="en-US" altLang="zh-CN" sz="1200" dirty="0">
                  <a:solidFill>
                    <a:srgbClr val="000000"/>
                  </a:solidFill>
                  <a:latin typeface="Huawei Sans" panose="020C0503030203020204" pitchFamily="34" charset="0"/>
                  <a:cs typeface="+mn-ea"/>
                  <a:sym typeface="Huawei Sans" panose="020C0503030203020204" pitchFamily="34" charset="0"/>
                </a:rPr>
                <a:t>(control channel)</a:t>
              </a:r>
            </a:p>
          </p:txBody>
        </p:sp>
        <p:sp>
          <p:nvSpPr>
            <p:cNvPr id="130" name="文本框 60">
              <a:extLst>
                <a:ext uri="{FF2B5EF4-FFF2-40B4-BE49-F238E27FC236}">
                  <a16:creationId xmlns="" xmlns:a16="http://schemas.microsoft.com/office/drawing/2014/main" id="{CADB06A1-079E-4C52-828D-87BF8F51D5FD}"/>
                </a:ext>
              </a:extLst>
            </p:cNvPr>
            <p:cNvSpPr txBox="1"/>
            <p:nvPr/>
          </p:nvSpPr>
          <p:spPr bwMode="gray">
            <a:xfrm>
              <a:off x="7173936" y="5188835"/>
              <a:ext cx="2888606"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cs typeface="+mn-ea"/>
                  <a:sym typeface="Huawei Sans" panose="020C0503030203020204" pitchFamily="34" charset="0"/>
                </a:rPr>
                <a:t>GRE or GRE over IPsec (data channel)</a:t>
              </a:r>
            </a:p>
          </p:txBody>
        </p:sp>
        <p:sp>
          <p:nvSpPr>
            <p:cNvPr id="131" name="Rectangular Callout 26">
              <a:extLst>
                <a:ext uri="{FF2B5EF4-FFF2-40B4-BE49-F238E27FC236}">
                  <a16:creationId xmlns="" xmlns:a16="http://schemas.microsoft.com/office/drawing/2014/main" id="{C3AD39C9-18B2-4524-A97C-5F9E2E141127}"/>
                </a:ext>
              </a:extLst>
            </p:cNvPr>
            <p:cNvSpPr/>
            <p:nvPr/>
          </p:nvSpPr>
          <p:spPr bwMode="gray">
            <a:xfrm>
              <a:off x="5668184" y="3963022"/>
              <a:ext cx="1192019" cy="493203"/>
            </a:xfrm>
            <a:prstGeom prst="wedgeRectCallout">
              <a:avLst>
                <a:gd name="adj1" fmla="val 26659"/>
                <a:gd name="adj2" fmla="val -7860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lumMod val="50000"/>
                  </a:prstClr>
                </a:solidFill>
                <a:cs typeface="+mn-ea"/>
                <a:sym typeface="Huawei Sans" panose="020C0503030203020204" pitchFamily="34" charset="0"/>
              </a:endParaRPr>
            </a:p>
          </p:txBody>
        </p:sp>
        <p:sp>
          <p:nvSpPr>
            <p:cNvPr id="132" name="Rectangular Callout 26">
              <a:extLst>
                <a:ext uri="{FF2B5EF4-FFF2-40B4-BE49-F238E27FC236}">
                  <a16:creationId xmlns="" xmlns:a16="http://schemas.microsoft.com/office/drawing/2014/main" id="{288A8BB9-11B0-4D78-B003-99643063B47C}"/>
                </a:ext>
              </a:extLst>
            </p:cNvPr>
            <p:cNvSpPr/>
            <p:nvPr/>
          </p:nvSpPr>
          <p:spPr bwMode="gray">
            <a:xfrm>
              <a:off x="8256019" y="3820147"/>
              <a:ext cx="1164397" cy="493203"/>
            </a:xfrm>
            <a:prstGeom prst="wedgeRectCallout">
              <a:avLst>
                <a:gd name="adj1" fmla="val -64505"/>
                <a:gd name="adj2" fmla="val -2149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lumMod val="50000"/>
                  </a:prstClr>
                </a:solidFill>
                <a:cs typeface="+mn-ea"/>
                <a:sym typeface="Huawei Sans" panose="020C0503030203020204" pitchFamily="34" charset="0"/>
              </a:endParaRPr>
            </a:p>
          </p:txBody>
        </p:sp>
        <p:sp>
          <p:nvSpPr>
            <p:cNvPr id="133" name="Rectangular Callout 26">
              <a:extLst>
                <a:ext uri="{FF2B5EF4-FFF2-40B4-BE49-F238E27FC236}">
                  <a16:creationId xmlns="" xmlns:a16="http://schemas.microsoft.com/office/drawing/2014/main" id="{141D509F-3953-45A8-96DD-DDEB9E2B9B74}"/>
                </a:ext>
              </a:extLst>
            </p:cNvPr>
            <p:cNvSpPr/>
            <p:nvPr/>
          </p:nvSpPr>
          <p:spPr bwMode="gray">
            <a:xfrm>
              <a:off x="8743893" y="2632116"/>
              <a:ext cx="1377625" cy="493203"/>
            </a:xfrm>
            <a:prstGeom prst="wedgeRectCallout">
              <a:avLst>
                <a:gd name="adj1" fmla="val 19569"/>
                <a:gd name="adj2" fmla="val -8550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lumMod val="50000"/>
                  </a:prstClr>
                </a:solidFill>
                <a:cs typeface="+mn-ea"/>
                <a:sym typeface="Huawei Sans" panose="020C0503030203020204" pitchFamily="34" charset="0"/>
              </a:endParaRPr>
            </a:p>
          </p:txBody>
        </p:sp>
        <p:sp>
          <p:nvSpPr>
            <p:cNvPr id="134" name="Rectangular Callout 26">
              <a:extLst>
                <a:ext uri="{FF2B5EF4-FFF2-40B4-BE49-F238E27FC236}">
                  <a16:creationId xmlns="" xmlns:a16="http://schemas.microsoft.com/office/drawing/2014/main" id="{D5ED0642-E494-4DA6-8CE8-140B2CA945F1}"/>
                </a:ext>
              </a:extLst>
            </p:cNvPr>
            <p:cNvSpPr/>
            <p:nvPr/>
          </p:nvSpPr>
          <p:spPr bwMode="gray">
            <a:xfrm>
              <a:off x="8944594" y="5516919"/>
              <a:ext cx="822354" cy="603869"/>
            </a:xfrm>
            <a:prstGeom prst="wedgeRectCallout">
              <a:avLst>
                <a:gd name="adj1" fmla="val 18446"/>
                <a:gd name="adj2" fmla="val -7020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prstClr val="white">
                      <a:lumMod val="50000"/>
                    </a:prstClr>
                  </a:solidFill>
                  <a:cs typeface="+mn-ea"/>
                  <a:sym typeface="Huawei Sans" panose="020C0503030203020204" pitchFamily="34" charset="0"/>
                </a:rPr>
                <a:t>Data channel security</a:t>
              </a:r>
            </a:p>
          </p:txBody>
        </p:sp>
        <p:sp>
          <p:nvSpPr>
            <p:cNvPr id="135" name="antivirus_139783">
              <a:extLst>
                <a:ext uri="{FF2B5EF4-FFF2-40B4-BE49-F238E27FC236}">
                  <a16:creationId xmlns="" xmlns:a16="http://schemas.microsoft.com/office/drawing/2014/main" id="{E46C8F85-0429-49E5-8D0B-8D03ED0B6C89}"/>
                </a:ext>
              </a:extLst>
            </p:cNvPr>
            <p:cNvSpPr>
              <a:spLocks noChangeAspect="1"/>
            </p:cNvSpPr>
            <p:nvPr/>
          </p:nvSpPr>
          <p:spPr bwMode="gray">
            <a:xfrm>
              <a:off x="7019297" y="5239144"/>
              <a:ext cx="309277" cy="402545"/>
            </a:xfrm>
            <a:custGeom>
              <a:avLst/>
              <a:gdLst>
                <a:gd name="connsiteX0" fmla="*/ 227062 w 466280"/>
                <a:gd name="connsiteY0" fmla="*/ 80509 h 606895"/>
                <a:gd name="connsiteX1" fmla="*/ 238458 w 466280"/>
                <a:gd name="connsiteY1" fmla="*/ 80509 h 606895"/>
                <a:gd name="connsiteX2" fmla="*/ 396487 w 466280"/>
                <a:gd name="connsiteY2" fmla="*/ 138155 h 606895"/>
                <a:gd name="connsiteX3" fmla="*/ 405604 w 466280"/>
                <a:gd name="connsiteY3" fmla="*/ 148016 h 606895"/>
                <a:gd name="connsiteX4" fmla="*/ 405604 w 466280"/>
                <a:gd name="connsiteY4" fmla="*/ 283790 h 606895"/>
                <a:gd name="connsiteX5" fmla="*/ 301518 w 466280"/>
                <a:gd name="connsiteY5" fmla="*/ 504517 h 606895"/>
                <a:gd name="connsiteX6" fmla="*/ 236939 w 466280"/>
                <a:gd name="connsiteY6" fmla="*/ 541684 h 606895"/>
                <a:gd name="connsiteX7" fmla="*/ 233140 w 466280"/>
                <a:gd name="connsiteY7" fmla="*/ 542442 h 606895"/>
                <a:gd name="connsiteX8" fmla="*/ 229341 w 466280"/>
                <a:gd name="connsiteY8" fmla="*/ 541684 h 606895"/>
                <a:gd name="connsiteX9" fmla="*/ 164762 w 466280"/>
                <a:gd name="connsiteY9" fmla="*/ 504517 h 606895"/>
                <a:gd name="connsiteX10" fmla="*/ 60676 w 466280"/>
                <a:gd name="connsiteY10" fmla="*/ 283790 h 606895"/>
                <a:gd name="connsiteX11" fmla="*/ 60676 w 466280"/>
                <a:gd name="connsiteY11" fmla="*/ 148016 h 606895"/>
                <a:gd name="connsiteX12" fmla="*/ 69793 w 466280"/>
                <a:gd name="connsiteY12" fmla="*/ 138155 h 606895"/>
                <a:gd name="connsiteX13" fmla="*/ 227062 w 466280"/>
                <a:gd name="connsiteY13" fmla="*/ 80509 h 606895"/>
                <a:gd name="connsiteX14" fmla="*/ 233140 w 466280"/>
                <a:gd name="connsiteY14" fmla="*/ 24457 h 606895"/>
                <a:gd name="connsiteX15" fmla="*/ 20504 w 466280"/>
                <a:gd name="connsiteY15" fmla="*/ 101054 h 606895"/>
                <a:gd name="connsiteX16" fmla="*/ 20504 w 466280"/>
                <a:gd name="connsiteY16" fmla="*/ 283824 h 606895"/>
                <a:gd name="connsiteX17" fmla="*/ 139732 w 466280"/>
                <a:gd name="connsiteY17" fmla="*/ 536365 h 606895"/>
                <a:gd name="connsiteX18" fmla="*/ 233140 w 466280"/>
                <a:gd name="connsiteY18" fmla="*/ 585660 h 606895"/>
                <a:gd name="connsiteX19" fmla="*/ 326548 w 466280"/>
                <a:gd name="connsiteY19" fmla="*/ 536365 h 606895"/>
                <a:gd name="connsiteX20" fmla="*/ 445776 w 466280"/>
                <a:gd name="connsiteY20" fmla="*/ 283824 h 606895"/>
                <a:gd name="connsiteX21" fmla="*/ 445776 w 466280"/>
                <a:gd name="connsiteY21" fmla="*/ 101054 h 606895"/>
                <a:gd name="connsiteX22" fmla="*/ 233140 w 466280"/>
                <a:gd name="connsiteY22" fmla="*/ 24457 h 606895"/>
                <a:gd name="connsiteX23" fmla="*/ 225546 w 466280"/>
                <a:gd name="connsiteY23" fmla="*/ 3981 h 606895"/>
                <a:gd name="connsiteX24" fmla="*/ 240734 w 466280"/>
                <a:gd name="connsiteY24" fmla="*/ 3981 h 606895"/>
                <a:gd name="connsiteX25" fmla="*/ 455648 w 466280"/>
                <a:gd name="connsiteY25" fmla="*/ 80577 h 606895"/>
                <a:gd name="connsiteX26" fmla="*/ 466280 w 466280"/>
                <a:gd name="connsiteY26" fmla="*/ 91195 h 606895"/>
                <a:gd name="connsiteX27" fmla="*/ 466280 w 466280"/>
                <a:gd name="connsiteY27" fmla="*/ 283824 h 606895"/>
                <a:gd name="connsiteX28" fmla="*/ 338698 w 466280"/>
                <a:gd name="connsiteY28" fmla="*/ 552292 h 606895"/>
                <a:gd name="connsiteX29" fmla="*/ 236178 w 466280"/>
                <a:gd name="connsiteY29" fmla="*/ 606137 h 606895"/>
                <a:gd name="connsiteX30" fmla="*/ 233140 w 466280"/>
                <a:gd name="connsiteY30" fmla="*/ 606895 h 606895"/>
                <a:gd name="connsiteX31" fmla="*/ 230102 w 466280"/>
                <a:gd name="connsiteY31" fmla="*/ 606137 h 606895"/>
                <a:gd name="connsiteX32" fmla="*/ 126822 w 466280"/>
                <a:gd name="connsiteY32" fmla="*/ 552292 h 606895"/>
                <a:gd name="connsiteX33" fmla="*/ 0 w 466280"/>
                <a:gd name="connsiteY33" fmla="*/ 283824 h 606895"/>
                <a:gd name="connsiteX34" fmla="*/ 0 w 466280"/>
                <a:gd name="connsiteY34" fmla="*/ 91195 h 606895"/>
                <a:gd name="connsiteX35" fmla="*/ 10632 w 466280"/>
                <a:gd name="connsiteY35" fmla="*/ 80577 h 606895"/>
                <a:gd name="connsiteX36" fmla="*/ 225546 w 466280"/>
                <a:gd name="connsiteY36" fmla="*/ 3981 h 606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66280" h="606895">
                  <a:moveTo>
                    <a:pt x="227062" y="80509"/>
                  </a:moveTo>
                  <a:cubicBezTo>
                    <a:pt x="230861" y="78233"/>
                    <a:pt x="235419" y="78233"/>
                    <a:pt x="238458" y="80509"/>
                  </a:cubicBezTo>
                  <a:cubicBezTo>
                    <a:pt x="269608" y="101747"/>
                    <a:pt x="321271" y="128295"/>
                    <a:pt x="396487" y="138155"/>
                  </a:cubicBezTo>
                  <a:cubicBezTo>
                    <a:pt x="401805" y="138155"/>
                    <a:pt x="405604" y="142707"/>
                    <a:pt x="405604" y="148016"/>
                  </a:cubicBezTo>
                  <a:lnTo>
                    <a:pt x="405604" y="283790"/>
                  </a:lnTo>
                  <a:cubicBezTo>
                    <a:pt x="405604" y="371018"/>
                    <a:pt x="366097" y="453696"/>
                    <a:pt x="301518" y="504517"/>
                  </a:cubicBezTo>
                  <a:cubicBezTo>
                    <a:pt x="281004" y="520445"/>
                    <a:pt x="258972" y="533340"/>
                    <a:pt x="236939" y="541684"/>
                  </a:cubicBezTo>
                  <a:cubicBezTo>
                    <a:pt x="235419" y="542442"/>
                    <a:pt x="234660" y="542442"/>
                    <a:pt x="233140" y="542442"/>
                  </a:cubicBezTo>
                  <a:cubicBezTo>
                    <a:pt x="231620" y="542442"/>
                    <a:pt x="230861" y="542442"/>
                    <a:pt x="229341" y="541684"/>
                  </a:cubicBezTo>
                  <a:cubicBezTo>
                    <a:pt x="207308" y="533340"/>
                    <a:pt x="185276" y="520445"/>
                    <a:pt x="164762" y="504517"/>
                  </a:cubicBezTo>
                  <a:cubicBezTo>
                    <a:pt x="99423" y="453696"/>
                    <a:pt x="60676" y="371018"/>
                    <a:pt x="60676" y="283790"/>
                  </a:cubicBezTo>
                  <a:lnTo>
                    <a:pt x="60676" y="148016"/>
                  </a:lnTo>
                  <a:cubicBezTo>
                    <a:pt x="60676" y="142707"/>
                    <a:pt x="64475" y="138155"/>
                    <a:pt x="69793" y="138155"/>
                  </a:cubicBezTo>
                  <a:cubicBezTo>
                    <a:pt x="145009" y="128295"/>
                    <a:pt x="196672" y="101747"/>
                    <a:pt x="227062" y="80509"/>
                  </a:cubicBezTo>
                  <a:close/>
                  <a:moveTo>
                    <a:pt x="233140" y="24457"/>
                  </a:moveTo>
                  <a:cubicBezTo>
                    <a:pt x="211117" y="45692"/>
                    <a:pt x="144289" y="98020"/>
                    <a:pt x="20504" y="101054"/>
                  </a:cubicBezTo>
                  <a:lnTo>
                    <a:pt x="20504" y="283824"/>
                  </a:lnTo>
                  <a:cubicBezTo>
                    <a:pt x="20504" y="383172"/>
                    <a:pt x="65310" y="477970"/>
                    <a:pt x="139732" y="536365"/>
                  </a:cubicBezTo>
                  <a:cubicBezTo>
                    <a:pt x="168590" y="559117"/>
                    <a:pt x="200485" y="575801"/>
                    <a:pt x="233140" y="585660"/>
                  </a:cubicBezTo>
                  <a:cubicBezTo>
                    <a:pt x="265795" y="575801"/>
                    <a:pt x="296931" y="559117"/>
                    <a:pt x="326548" y="536365"/>
                  </a:cubicBezTo>
                  <a:cubicBezTo>
                    <a:pt x="400970" y="477970"/>
                    <a:pt x="445776" y="383172"/>
                    <a:pt x="445776" y="283824"/>
                  </a:cubicBezTo>
                  <a:lnTo>
                    <a:pt x="445776" y="101054"/>
                  </a:lnTo>
                  <a:cubicBezTo>
                    <a:pt x="321991" y="98020"/>
                    <a:pt x="254404" y="45692"/>
                    <a:pt x="233140" y="24457"/>
                  </a:cubicBezTo>
                  <a:close/>
                  <a:moveTo>
                    <a:pt x="225546" y="3981"/>
                  </a:moveTo>
                  <a:cubicBezTo>
                    <a:pt x="229343" y="-1328"/>
                    <a:pt x="236937" y="-1328"/>
                    <a:pt x="240734" y="3981"/>
                  </a:cubicBezTo>
                  <a:cubicBezTo>
                    <a:pt x="241494" y="4739"/>
                    <a:pt x="307563" y="80577"/>
                    <a:pt x="455648" y="80577"/>
                  </a:cubicBezTo>
                  <a:cubicBezTo>
                    <a:pt x="461724" y="80577"/>
                    <a:pt x="466280" y="85128"/>
                    <a:pt x="466280" y="91195"/>
                  </a:cubicBezTo>
                  <a:lnTo>
                    <a:pt x="466280" y="283824"/>
                  </a:lnTo>
                  <a:cubicBezTo>
                    <a:pt x="466280" y="389239"/>
                    <a:pt x="418437" y="490104"/>
                    <a:pt x="338698" y="552292"/>
                  </a:cubicBezTo>
                  <a:cubicBezTo>
                    <a:pt x="306803" y="577318"/>
                    <a:pt x="271870" y="595519"/>
                    <a:pt x="236178" y="606137"/>
                  </a:cubicBezTo>
                  <a:cubicBezTo>
                    <a:pt x="234659" y="606895"/>
                    <a:pt x="233899" y="606895"/>
                    <a:pt x="233140" y="606895"/>
                  </a:cubicBezTo>
                  <a:cubicBezTo>
                    <a:pt x="232381" y="606895"/>
                    <a:pt x="230862" y="606895"/>
                    <a:pt x="230102" y="606137"/>
                  </a:cubicBezTo>
                  <a:cubicBezTo>
                    <a:pt x="193650" y="595519"/>
                    <a:pt x="159477" y="577318"/>
                    <a:pt x="126822" y="552292"/>
                  </a:cubicBezTo>
                  <a:cubicBezTo>
                    <a:pt x="47843" y="490104"/>
                    <a:pt x="0" y="389239"/>
                    <a:pt x="0" y="283824"/>
                  </a:cubicBezTo>
                  <a:lnTo>
                    <a:pt x="0" y="91195"/>
                  </a:lnTo>
                  <a:cubicBezTo>
                    <a:pt x="0" y="85128"/>
                    <a:pt x="4556" y="80577"/>
                    <a:pt x="10632" y="80577"/>
                  </a:cubicBezTo>
                  <a:cubicBezTo>
                    <a:pt x="158717" y="80577"/>
                    <a:pt x="224786" y="4739"/>
                    <a:pt x="225546" y="3981"/>
                  </a:cubicBezTo>
                  <a:close/>
                </a:path>
              </a:pathLst>
            </a:custGeom>
            <a:solidFill>
              <a:srgbClr val="56C4D2"/>
            </a:solidFill>
            <a:ln>
              <a:noFill/>
            </a:ln>
          </p:spPr>
          <p:txBody>
            <a:bodyPr/>
            <a:lstStyle/>
            <a:p>
              <a:pPr fontAlgn="ct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136" name="Rectangular Callout 26">
              <a:extLst>
                <a:ext uri="{FF2B5EF4-FFF2-40B4-BE49-F238E27FC236}">
                  <a16:creationId xmlns="" xmlns:a16="http://schemas.microsoft.com/office/drawing/2014/main" id="{15262256-3C91-4C5A-999B-8ECEC0E5F991}"/>
                </a:ext>
              </a:extLst>
            </p:cNvPr>
            <p:cNvSpPr/>
            <p:nvPr/>
          </p:nvSpPr>
          <p:spPr bwMode="gray">
            <a:xfrm>
              <a:off x="7294700" y="5623135"/>
              <a:ext cx="860657" cy="603869"/>
            </a:xfrm>
            <a:prstGeom prst="wedgeRectCallout">
              <a:avLst>
                <a:gd name="adj1" fmla="val -47284"/>
                <a:gd name="adj2" fmla="val -8108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prstClr val="white">
                      <a:lumMod val="50000"/>
                    </a:prstClr>
                  </a:solidFill>
                  <a:cs typeface="+mn-ea"/>
                  <a:sym typeface="Huawei Sans" panose="020C0503030203020204" pitchFamily="34" charset="0"/>
                </a:rPr>
                <a:t>Service traffic security</a:t>
              </a:r>
            </a:p>
          </p:txBody>
        </p:sp>
        <p:sp>
          <p:nvSpPr>
            <p:cNvPr id="137" name="椭圆 15">
              <a:extLst>
                <a:ext uri="{FF2B5EF4-FFF2-40B4-BE49-F238E27FC236}">
                  <a16:creationId xmlns="" xmlns:a16="http://schemas.microsoft.com/office/drawing/2014/main" id="{54180821-08B5-4E45-9A2F-FDA8514BF5E4}"/>
                </a:ext>
              </a:extLst>
            </p:cNvPr>
            <p:cNvSpPr>
              <a:spLocks noChangeAspect="1"/>
            </p:cNvSpPr>
            <p:nvPr/>
          </p:nvSpPr>
          <p:spPr bwMode="gray">
            <a:xfrm>
              <a:off x="5669294" y="3821014"/>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altLang="zh-CN" sz="1200" b="1" dirty="0">
                  <a:solidFill>
                    <a:prstClr val="black"/>
                  </a:solidFill>
                  <a:sym typeface="Huawei Sans" panose="020C0503030203020204" pitchFamily="34" charset="0"/>
                </a:rPr>
                <a:t>1</a:t>
              </a:r>
            </a:p>
          </p:txBody>
        </p:sp>
        <p:sp>
          <p:nvSpPr>
            <p:cNvPr id="138" name="椭圆 15">
              <a:extLst>
                <a:ext uri="{FF2B5EF4-FFF2-40B4-BE49-F238E27FC236}">
                  <a16:creationId xmlns="" xmlns:a16="http://schemas.microsoft.com/office/drawing/2014/main" id="{326B999A-1810-4C45-A949-985BBE33E0CB}"/>
                </a:ext>
              </a:extLst>
            </p:cNvPr>
            <p:cNvSpPr>
              <a:spLocks noChangeAspect="1"/>
            </p:cNvSpPr>
            <p:nvPr/>
          </p:nvSpPr>
          <p:spPr bwMode="gray">
            <a:xfrm>
              <a:off x="10003505" y="3009080"/>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altLang="zh-CN" sz="1200" b="1" dirty="0">
                  <a:solidFill>
                    <a:prstClr val="black"/>
                  </a:solidFill>
                  <a:sym typeface="Huawei Sans" panose="020C0503030203020204" pitchFamily="34" charset="0"/>
                </a:rPr>
                <a:t>1</a:t>
              </a:r>
            </a:p>
          </p:txBody>
        </p:sp>
        <p:sp>
          <p:nvSpPr>
            <p:cNvPr id="139" name="椭圆 15">
              <a:extLst>
                <a:ext uri="{FF2B5EF4-FFF2-40B4-BE49-F238E27FC236}">
                  <a16:creationId xmlns="" xmlns:a16="http://schemas.microsoft.com/office/drawing/2014/main" id="{3A60D1D3-541D-4BBF-8C1D-3F6399971DDE}"/>
                </a:ext>
              </a:extLst>
            </p:cNvPr>
            <p:cNvSpPr>
              <a:spLocks noChangeAspect="1"/>
            </p:cNvSpPr>
            <p:nvPr/>
          </p:nvSpPr>
          <p:spPr bwMode="gray">
            <a:xfrm>
              <a:off x="9256607" y="3664276"/>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altLang="zh-CN" sz="1200" b="1" dirty="0">
                  <a:solidFill>
                    <a:prstClr val="black"/>
                  </a:solidFill>
                  <a:sym typeface="Huawei Sans" panose="020C0503030203020204" pitchFamily="34" charset="0"/>
                </a:rPr>
                <a:t>1</a:t>
              </a:r>
            </a:p>
          </p:txBody>
        </p:sp>
        <p:sp>
          <p:nvSpPr>
            <p:cNvPr id="140" name="椭圆 15">
              <a:extLst>
                <a:ext uri="{FF2B5EF4-FFF2-40B4-BE49-F238E27FC236}">
                  <a16:creationId xmlns="" xmlns:a16="http://schemas.microsoft.com/office/drawing/2014/main" id="{919AF372-CDDD-4DAF-B012-2664A45E31DB}"/>
                </a:ext>
              </a:extLst>
            </p:cNvPr>
            <p:cNvSpPr>
              <a:spLocks noChangeAspect="1"/>
            </p:cNvSpPr>
            <p:nvPr/>
          </p:nvSpPr>
          <p:spPr bwMode="gray">
            <a:xfrm>
              <a:off x="9673824" y="5459944"/>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altLang="zh-CN" sz="1200" b="1" dirty="0">
                  <a:solidFill>
                    <a:prstClr val="black"/>
                  </a:solidFill>
                  <a:sym typeface="Huawei Sans" panose="020C0503030203020204" pitchFamily="34" charset="0"/>
                </a:rPr>
                <a:t>1</a:t>
              </a:r>
            </a:p>
          </p:txBody>
        </p:sp>
        <p:sp>
          <p:nvSpPr>
            <p:cNvPr id="141" name="椭圆 15">
              <a:extLst>
                <a:ext uri="{FF2B5EF4-FFF2-40B4-BE49-F238E27FC236}">
                  <a16:creationId xmlns="" xmlns:a16="http://schemas.microsoft.com/office/drawing/2014/main" id="{600E273C-9405-4AC2-A972-BEE873916DAB}"/>
                </a:ext>
              </a:extLst>
            </p:cNvPr>
            <p:cNvSpPr>
              <a:spLocks noChangeAspect="1"/>
            </p:cNvSpPr>
            <p:nvPr/>
          </p:nvSpPr>
          <p:spPr bwMode="gray">
            <a:xfrm>
              <a:off x="8029748" y="5517548"/>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altLang="zh-CN" sz="1200" b="1" dirty="0">
                  <a:solidFill>
                    <a:prstClr val="black"/>
                  </a:solidFill>
                  <a:sym typeface="Huawei Sans" panose="020C0503030203020204" pitchFamily="34" charset="0"/>
                </a:rPr>
                <a:t>2</a:t>
              </a:r>
            </a:p>
          </p:txBody>
        </p:sp>
        <p:sp>
          <p:nvSpPr>
            <p:cNvPr id="142" name="Rectangular Callout 26">
              <a:extLst>
                <a:ext uri="{FF2B5EF4-FFF2-40B4-BE49-F238E27FC236}">
                  <a16:creationId xmlns="" xmlns:a16="http://schemas.microsoft.com/office/drawing/2014/main" id="{6260945D-579F-4D47-BDA3-527B4B99236C}"/>
                </a:ext>
              </a:extLst>
            </p:cNvPr>
            <p:cNvSpPr/>
            <p:nvPr/>
          </p:nvSpPr>
          <p:spPr bwMode="gray">
            <a:xfrm>
              <a:off x="10316169" y="4290828"/>
              <a:ext cx="1070834" cy="493203"/>
            </a:xfrm>
            <a:prstGeom prst="wedgeRectCallout">
              <a:avLst>
                <a:gd name="adj1" fmla="val -47895"/>
                <a:gd name="adj2" fmla="val 11984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prstClr val="white">
                      <a:lumMod val="50000"/>
                    </a:prstClr>
                  </a:solidFill>
                  <a:cs typeface="+mn-ea"/>
                  <a:sym typeface="Huawei Sans" panose="020C0503030203020204" pitchFamily="34" charset="0"/>
                </a:rPr>
                <a:t>CPE security hardening</a:t>
              </a:r>
            </a:p>
          </p:txBody>
        </p:sp>
        <p:sp>
          <p:nvSpPr>
            <p:cNvPr id="143" name="椭圆 15">
              <a:extLst>
                <a:ext uri="{FF2B5EF4-FFF2-40B4-BE49-F238E27FC236}">
                  <a16:creationId xmlns="" xmlns:a16="http://schemas.microsoft.com/office/drawing/2014/main" id="{4B406D53-29C4-4FCE-B5F3-EEE4FE7293DC}"/>
                </a:ext>
              </a:extLst>
            </p:cNvPr>
            <p:cNvSpPr>
              <a:spLocks noChangeAspect="1"/>
            </p:cNvSpPr>
            <p:nvPr/>
          </p:nvSpPr>
          <p:spPr bwMode="gray">
            <a:xfrm>
              <a:off x="10199929" y="4171334"/>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altLang="zh-CN" sz="1200" b="1" dirty="0">
                  <a:solidFill>
                    <a:prstClr val="black"/>
                  </a:solidFill>
                  <a:sym typeface="Huawei Sans" panose="020C0503030203020204" pitchFamily="34" charset="0"/>
                </a:rPr>
                <a:t>1</a:t>
              </a:r>
            </a:p>
          </p:txBody>
        </p:sp>
      </p:grpSp>
      <p:sp>
        <p:nvSpPr>
          <p:cNvPr id="3" name="矩形 2"/>
          <p:cNvSpPr/>
          <p:nvPr/>
        </p:nvSpPr>
        <p:spPr bwMode="gray">
          <a:xfrm>
            <a:off x="3098435" y="3319214"/>
            <a:ext cx="1323565" cy="461665"/>
          </a:xfrm>
          <a:prstGeom prst="rect">
            <a:avLst/>
          </a:prstGeom>
        </p:spPr>
        <p:txBody>
          <a:bodyPr wrap="square">
            <a:spAutoFit/>
          </a:bodyPr>
          <a:lstStyle/>
          <a:p>
            <a:pPr algn="ctr" fontAlgn="ctr"/>
            <a:r>
              <a:rPr lang="en-US" altLang="zh-CN" sz="1200" dirty="0">
                <a:solidFill>
                  <a:prstClr val="white">
                    <a:lumMod val="50000"/>
                  </a:prstClr>
                </a:solidFill>
                <a:latin typeface="Huawei Sans" panose="020C0503030203020204" pitchFamily="34" charset="0"/>
                <a:cs typeface="+mn-ea"/>
                <a:sym typeface="Huawei Sans" panose="020C0503030203020204" pitchFamily="34" charset="0"/>
              </a:rPr>
              <a:t>Control channel security</a:t>
            </a:r>
          </a:p>
        </p:txBody>
      </p:sp>
      <p:sp>
        <p:nvSpPr>
          <p:cNvPr id="53" name="矩形 52"/>
          <p:cNvSpPr/>
          <p:nvPr/>
        </p:nvSpPr>
        <p:spPr bwMode="gray">
          <a:xfrm>
            <a:off x="510632" y="3472874"/>
            <a:ext cx="1355338" cy="461665"/>
          </a:xfrm>
          <a:prstGeom prst="rect">
            <a:avLst/>
          </a:prstGeom>
        </p:spPr>
        <p:txBody>
          <a:bodyPr wrap="square">
            <a:spAutoFit/>
          </a:bodyPr>
          <a:lstStyle/>
          <a:p>
            <a:pPr algn="ctr" fontAlgn="ctr"/>
            <a:r>
              <a:rPr lang="en-US" altLang="zh-CN" sz="1200" dirty="0">
                <a:solidFill>
                  <a:prstClr val="white">
                    <a:lumMod val="50000"/>
                  </a:prstClr>
                </a:solidFill>
                <a:latin typeface="Huawei Sans" panose="020C0503030203020204" pitchFamily="34" charset="0"/>
                <a:cs typeface="+mn-ea"/>
                <a:sym typeface="Huawei Sans" panose="020C0503030203020204" pitchFamily="34" charset="0"/>
              </a:rPr>
              <a:t>Management channel security</a:t>
            </a:r>
          </a:p>
        </p:txBody>
      </p:sp>
      <p:sp>
        <p:nvSpPr>
          <p:cNvPr id="7" name="矩形 6"/>
          <p:cNvSpPr/>
          <p:nvPr/>
        </p:nvSpPr>
        <p:spPr bwMode="gray">
          <a:xfrm>
            <a:off x="3627068" y="2121403"/>
            <a:ext cx="1471387" cy="461665"/>
          </a:xfrm>
          <a:prstGeom prst="rect">
            <a:avLst/>
          </a:prstGeom>
        </p:spPr>
        <p:txBody>
          <a:bodyPr wrap="square">
            <a:spAutoFit/>
          </a:bodyPr>
          <a:lstStyle/>
          <a:p>
            <a:pPr algn="ctr" fontAlgn="ctr"/>
            <a:r>
              <a:rPr lang="en-US" altLang="zh-CN" sz="1200" dirty="0">
                <a:solidFill>
                  <a:prstClr val="white">
                    <a:lumMod val="50000"/>
                  </a:prstClr>
                </a:solidFill>
                <a:latin typeface="Huawei Sans" panose="020C0503030203020204" pitchFamily="34" charset="0"/>
                <a:cs typeface="+mn-ea"/>
                <a:sym typeface="Huawei Sans" panose="020C0503030203020204" pitchFamily="34" charset="0"/>
              </a:rPr>
              <a:t>Controller security hardening</a:t>
            </a:r>
          </a:p>
        </p:txBody>
      </p:sp>
    </p:spTree>
    <p:extLst>
      <p:ext uri="{BB962C8B-B14F-4D97-AF65-F5344CB8AC3E}">
        <p14:creationId xmlns:p14="http://schemas.microsoft.com/office/powerpoint/2010/main" val="3647035799"/>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0AAE6E62-4FF2-4EB6-8AD3-8284DDD64ADD}"/>
              </a:ext>
            </a:extLst>
          </p:cNvPr>
          <p:cNvSpPr>
            <a:spLocks noGrp="1"/>
          </p:cNvSpPr>
          <p:nvPr>
            <p:ph type="title"/>
          </p:nvPr>
        </p:nvSpPr>
        <p:spPr bwMode="gray"/>
        <p:txBody>
          <a:bodyPr>
            <a:normAutofit/>
          </a:bodyPr>
          <a:lstStyle/>
          <a:p>
            <a:r>
              <a:rPr lang="en-US" altLang="zh-CN" dirty="0"/>
              <a:t>System Security Design: Inter-Component Communication Security</a:t>
            </a:r>
            <a:endParaRPr lang="en-US" dirty="0"/>
          </a:p>
        </p:txBody>
      </p:sp>
      <p:sp>
        <p:nvSpPr>
          <p:cNvPr id="3" name="Text Placeholder 2">
            <a:extLst>
              <a:ext uri="{FF2B5EF4-FFF2-40B4-BE49-F238E27FC236}">
                <a16:creationId xmlns="" xmlns:a16="http://schemas.microsoft.com/office/drawing/2014/main" id="{21CF9AAF-3752-4B33-8CB6-92FCDCF4E2D6}"/>
              </a:ext>
            </a:extLst>
          </p:cNvPr>
          <p:cNvSpPr>
            <a:spLocks noGrp="1"/>
          </p:cNvSpPr>
          <p:nvPr>
            <p:ph type="body" sz="quarter" idx="10"/>
          </p:nvPr>
        </p:nvSpPr>
        <p:spPr bwMode="gray"/>
        <p:txBody>
          <a:bodyPr/>
          <a:lstStyle/>
          <a:p>
            <a:pPr algn="l">
              <a:lnSpc>
                <a:spcPct val="100000"/>
              </a:lnSpc>
            </a:pPr>
            <a:r>
              <a:rPr lang="en-US" altLang="zh-CN" sz="1400" dirty="0"/>
              <a:t>The communication channels between components of Huawei SD-WAN Solution are classified into three types: management channels, control channels, and data channels. EDGEs/RRs communicate with the controller through management channels, CPEs communicate with RRs through control channels, and EDGEs communicate with each other through data channels.</a:t>
            </a:r>
          </a:p>
          <a:p>
            <a:pPr algn="l">
              <a:lnSpc>
                <a:spcPct val="100000"/>
              </a:lnSpc>
            </a:pPr>
            <a:r>
              <a:rPr lang="en-US" altLang="zh-CN" sz="1400" dirty="0"/>
              <a:t>The components of Huawei SD-WAN Solution use secure communication protocols to establish management, control, and data channels, thereby ensuring inter-component communication data security.</a:t>
            </a:r>
          </a:p>
        </p:txBody>
      </p:sp>
      <p:grpSp>
        <p:nvGrpSpPr>
          <p:cNvPr id="5" name="Group 4">
            <a:extLst>
              <a:ext uri="{FF2B5EF4-FFF2-40B4-BE49-F238E27FC236}">
                <a16:creationId xmlns="" xmlns:a16="http://schemas.microsoft.com/office/drawing/2014/main" id="{DB266A61-F33E-4CE4-A8FC-2B642BD542BB}"/>
              </a:ext>
            </a:extLst>
          </p:cNvPr>
          <p:cNvGrpSpPr/>
          <p:nvPr/>
        </p:nvGrpSpPr>
        <p:grpSpPr bwMode="gray">
          <a:xfrm>
            <a:off x="4853350" y="2565422"/>
            <a:ext cx="6775577" cy="3622677"/>
            <a:chOff x="2263503" y="2500970"/>
            <a:chExt cx="6775577" cy="3622677"/>
          </a:xfrm>
        </p:grpSpPr>
        <p:grpSp>
          <p:nvGrpSpPr>
            <p:cNvPr id="56" name="组合 102">
              <a:extLst>
                <a:ext uri="{FF2B5EF4-FFF2-40B4-BE49-F238E27FC236}">
                  <a16:creationId xmlns="" xmlns:a16="http://schemas.microsoft.com/office/drawing/2014/main" id="{33BD695C-2299-430D-8D41-1E426CCBBC07}"/>
                </a:ext>
              </a:extLst>
            </p:cNvPr>
            <p:cNvGrpSpPr/>
            <p:nvPr/>
          </p:nvGrpSpPr>
          <p:grpSpPr bwMode="gray">
            <a:xfrm flipH="1">
              <a:off x="6518614" y="4739047"/>
              <a:ext cx="1075899" cy="1114092"/>
              <a:chOff x="2049220" y="4543762"/>
              <a:chExt cx="1075899" cy="1114092"/>
            </a:xfrm>
          </p:grpSpPr>
          <p:grpSp>
            <p:nvGrpSpPr>
              <p:cNvPr id="94" name="Group 165">
                <a:extLst>
                  <a:ext uri="{FF2B5EF4-FFF2-40B4-BE49-F238E27FC236}">
                    <a16:creationId xmlns="" xmlns:a16="http://schemas.microsoft.com/office/drawing/2014/main" id="{84B4CEA3-EECA-4AF9-9101-DF052F4D354B}"/>
                  </a:ext>
                </a:extLst>
              </p:cNvPr>
              <p:cNvGrpSpPr/>
              <p:nvPr/>
            </p:nvGrpSpPr>
            <p:grpSpPr bwMode="gray">
              <a:xfrm rot="5400000">
                <a:off x="1762964" y="4830018"/>
                <a:ext cx="1114092" cy="541579"/>
                <a:chOff x="-1233037" y="914446"/>
                <a:chExt cx="1573823" cy="778776"/>
              </a:xfrm>
            </p:grpSpPr>
            <p:cxnSp>
              <p:nvCxnSpPr>
                <p:cNvPr id="97" name="Straight Connector 166">
                  <a:extLst>
                    <a:ext uri="{FF2B5EF4-FFF2-40B4-BE49-F238E27FC236}">
                      <a16:creationId xmlns="" xmlns:a16="http://schemas.microsoft.com/office/drawing/2014/main" id="{3710A335-A0E3-4619-95E8-760F30E74947}"/>
                    </a:ext>
                  </a:extLst>
                </p:cNvPr>
                <p:cNvCxnSpPr/>
                <p:nvPr/>
              </p:nvCxnSpPr>
              <p:spPr bwMode="gray">
                <a:xfrm flipH="1" flipV="1">
                  <a:off x="-1233037" y="914446"/>
                  <a:ext cx="786912" cy="77877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Straight Connector 167">
                  <a:extLst>
                    <a:ext uri="{FF2B5EF4-FFF2-40B4-BE49-F238E27FC236}">
                      <a16:creationId xmlns="" xmlns:a16="http://schemas.microsoft.com/office/drawing/2014/main" id="{84CAF082-0F61-45CB-BD05-ABB927303100}"/>
                    </a:ext>
                  </a:extLst>
                </p:cNvPr>
                <p:cNvCxnSpPr/>
                <p:nvPr/>
              </p:nvCxnSpPr>
              <p:spPr bwMode="gray">
                <a:xfrm flipV="1">
                  <a:off x="-446125" y="914446"/>
                  <a:ext cx="786911" cy="778776"/>
                </a:xfrm>
                <a:prstGeom prst="line">
                  <a:avLst/>
                </a:prstGeom>
                <a:ln w="1905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95" name="Straight Connector 166">
                <a:extLst>
                  <a:ext uri="{FF2B5EF4-FFF2-40B4-BE49-F238E27FC236}">
                    <a16:creationId xmlns="" xmlns:a16="http://schemas.microsoft.com/office/drawing/2014/main" id="{D6826DDE-D4C1-40EC-8BE5-4604C98EBF5D}"/>
                  </a:ext>
                </a:extLst>
              </p:cNvPr>
              <p:cNvCxnSpPr/>
              <p:nvPr/>
            </p:nvCxnSpPr>
            <p:spPr bwMode="gray">
              <a:xfrm>
                <a:off x="2583537" y="4546133"/>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Straight Connector 166">
                <a:extLst>
                  <a:ext uri="{FF2B5EF4-FFF2-40B4-BE49-F238E27FC236}">
                    <a16:creationId xmlns="" xmlns:a16="http://schemas.microsoft.com/office/drawing/2014/main" id="{9ADB1C62-D642-4F59-8557-FDFE1108D93D}"/>
                  </a:ext>
                </a:extLst>
              </p:cNvPr>
              <p:cNvCxnSpPr/>
              <p:nvPr/>
            </p:nvCxnSpPr>
            <p:spPr bwMode="gray">
              <a:xfrm>
                <a:off x="2583537" y="5657854"/>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57" name="组合 4">
              <a:extLst>
                <a:ext uri="{FF2B5EF4-FFF2-40B4-BE49-F238E27FC236}">
                  <a16:creationId xmlns="" xmlns:a16="http://schemas.microsoft.com/office/drawing/2014/main" id="{4E9031F9-6958-4B08-8CCF-0B6B8ED1AB69}"/>
                </a:ext>
              </a:extLst>
            </p:cNvPr>
            <p:cNvGrpSpPr/>
            <p:nvPr/>
          </p:nvGrpSpPr>
          <p:grpSpPr bwMode="gray">
            <a:xfrm>
              <a:off x="4814423" y="4739047"/>
              <a:ext cx="1075899" cy="1114092"/>
              <a:chOff x="2049220" y="4543762"/>
              <a:chExt cx="1075899" cy="1114092"/>
            </a:xfrm>
          </p:grpSpPr>
          <p:grpSp>
            <p:nvGrpSpPr>
              <p:cNvPr id="89" name="Group 165">
                <a:extLst>
                  <a:ext uri="{FF2B5EF4-FFF2-40B4-BE49-F238E27FC236}">
                    <a16:creationId xmlns="" xmlns:a16="http://schemas.microsoft.com/office/drawing/2014/main" id="{9E2E409A-5710-4710-8F81-861DF81DA6B1}"/>
                  </a:ext>
                </a:extLst>
              </p:cNvPr>
              <p:cNvGrpSpPr/>
              <p:nvPr/>
            </p:nvGrpSpPr>
            <p:grpSpPr bwMode="gray">
              <a:xfrm rot="5400000">
                <a:off x="1762964" y="4830018"/>
                <a:ext cx="1114092" cy="541579"/>
                <a:chOff x="-1233037" y="914446"/>
                <a:chExt cx="1573823" cy="778776"/>
              </a:xfrm>
            </p:grpSpPr>
            <p:cxnSp>
              <p:nvCxnSpPr>
                <p:cNvPr id="92" name="Straight Connector 166">
                  <a:extLst>
                    <a:ext uri="{FF2B5EF4-FFF2-40B4-BE49-F238E27FC236}">
                      <a16:creationId xmlns="" xmlns:a16="http://schemas.microsoft.com/office/drawing/2014/main" id="{BC71537E-E9BC-4077-A94F-FFB36078F018}"/>
                    </a:ext>
                  </a:extLst>
                </p:cNvPr>
                <p:cNvCxnSpPr/>
                <p:nvPr/>
              </p:nvCxnSpPr>
              <p:spPr bwMode="gray">
                <a:xfrm flipH="1" flipV="1">
                  <a:off x="-1233037" y="914446"/>
                  <a:ext cx="786912" cy="77877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3" name="Straight Connector 167">
                  <a:extLst>
                    <a:ext uri="{FF2B5EF4-FFF2-40B4-BE49-F238E27FC236}">
                      <a16:creationId xmlns="" xmlns:a16="http://schemas.microsoft.com/office/drawing/2014/main" id="{BF71C872-1447-4896-8D03-CC03F087DFC2}"/>
                    </a:ext>
                  </a:extLst>
                </p:cNvPr>
                <p:cNvCxnSpPr/>
                <p:nvPr/>
              </p:nvCxnSpPr>
              <p:spPr bwMode="gray">
                <a:xfrm flipV="1">
                  <a:off x="-446125" y="914446"/>
                  <a:ext cx="786911" cy="778776"/>
                </a:xfrm>
                <a:prstGeom prst="line">
                  <a:avLst/>
                </a:prstGeom>
                <a:ln w="1905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90" name="Straight Connector 166">
                <a:extLst>
                  <a:ext uri="{FF2B5EF4-FFF2-40B4-BE49-F238E27FC236}">
                    <a16:creationId xmlns="" xmlns:a16="http://schemas.microsoft.com/office/drawing/2014/main" id="{FA375A21-6F6D-470E-86C2-EF41F73D544B}"/>
                  </a:ext>
                </a:extLst>
              </p:cNvPr>
              <p:cNvCxnSpPr/>
              <p:nvPr/>
            </p:nvCxnSpPr>
            <p:spPr bwMode="gray">
              <a:xfrm>
                <a:off x="2583537" y="4546133"/>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1" name="Straight Connector 166">
                <a:extLst>
                  <a:ext uri="{FF2B5EF4-FFF2-40B4-BE49-F238E27FC236}">
                    <a16:creationId xmlns="" xmlns:a16="http://schemas.microsoft.com/office/drawing/2014/main" id="{C0E1BE1D-A669-48CA-8873-2D2D912F6297}"/>
                  </a:ext>
                </a:extLst>
              </p:cNvPr>
              <p:cNvCxnSpPr/>
              <p:nvPr/>
            </p:nvCxnSpPr>
            <p:spPr bwMode="gray">
              <a:xfrm>
                <a:off x="2583537" y="5657854"/>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58" name="直接箭头连接符 33">
              <a:extLst>
                <a:ext uri="{FF2B5EF4-FFF2-40B4-BE49-F238E27FC236}">
                  <a16:creationId xmlns="" xmlns:a16="http://schemas.microsoft.com/office/drawing/2014/main" id="{AD4F3FDA-871E-43C2-9EC7-1F02B66C0A3D}"/>
                </a:ext>
              </a:extLst>
            </p:cNvPr>
            <p:cNvCxnSpPr/>
            <p:nvPr/>
          </p:nvCxnSpPr>
          <p:spPr bwMode="gray">
            <a:xfrm flipH="1">
              <a:off x="4547943" y="2918222"/>
              <a:ext cx="0" cy="1972888"/>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9" name="直接箭头连接符 44">
              <a:extLst>
                <a:ext uri="{FF2B5EF4-FFF2-40B4-BE49-F238E27FC236}">
                  <a16:creationId xmlns="" xmlns:a16="http://schemas.microsoft.com/office/drawing/2014/main" id="{5BD2FA07-2D14-402F-9A54-5C5C65353BB4}"/>
                </a:ext>
              </a:extLst>
            </p:cNvPr>
            <p:cNvCxnSpPr>
              <a:stCxn id="62" idx="2"/>
              <a:endCxn id="68" idx="0"/>
            </p:cNvCxnSpPr>
            <p:nvPr/>
          </p:nvCxnSpPr>
          <p:spPr bwMode="gray">
            <a:xfrm flipH="1">
              <a:off x="4569317" y="3606501"/>
              <a:ext cx="1651817" cy="1484511"/>
            </a:xfrm>
            <a:prstGeom prst="straightConnector1">
              <a:avLst/>
            </a:prstGeom>
            <a:ln w="19050">
              <a:solidFill>
                <a:srgbClr val="D3394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0" name="直接箭头连接符 45">
              <a:extLst>
                <a:ext uri="{FF2B5EF4-FFF2-40B4-BE49-F238E27FC236}">
                  <a16:creationId xmlns="" xmlns:a16="http://schemas.microsoft.com/office/drawing/2014/main" id="{0525ECB9-E04B-4B32-8FB3-2756031583AC}"/>
                </a:ext>
              </a:extLst>
            </p:cNvPr>
            <p:cNvCxnSpPr>
              <a:stCxn id="62" idx="2"/>
              <a:endCxn id="69" idx="0"/>
            </p:cNvCxnSpPr>
            <p:nvPr/>
          </p:nvCxnSpPr>
          <p:spPr bwMode="gray">
            <a:xfrm>
              <a:off x="6221134" y="3606501"/>
              <a:ext cx="1645467" cy="1490861"/>
            </a:xfrm>
            <a:prstGeom prst="straightConnector1">
              <a:avLst/>
            </a:prstGeom>
            <a:ln w="19050">
              <a:solidFill>
                <a:srgbClr val="D3394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1" name="文本框 58">
              <a:extLst>
                <a:ext uri="{FF2B5EF4-FFF2-40B4-BE49-F238E27FC236}">
                  <a16:creationId xmlns="" xmlns:a16="http://schemas.microsoft.com/office/drawing/2014/main" id="{0408A4E9-904E-482F-AE29-02164B50319E}"/>
                </a:ext>
              </a:extLst>
            </p:cNvPr>
            <p:cNvSpPr txBox="1"/>
            <p:nvPr/>
          </p:nvSpPr>
          <p:spPr bwMode="gray">
            <a:xfrm>
              <a:off x="5599357" y="3261734"/>
              <a:ext cx="383438" cy="276999"/>
            </a:xfrm>
            <a:prstGeom prst="rect">
              <a:avLst/>
            </a:prstGeom>
            <a:noFill/>
          </p:spPr>
          <p:txBody>
            <a:bodyPr wrap="none" rtlCol="0">
              <a:spAutoFit/>
            </a:bodyPr>
            <a:lstStyle/>
            <a:p>
              <a:pPr fontAlgn="ctr"/>
              <a:r>
                <a:rPr lang="en-US" altLang="zh-CN" sz="1200" b="1" dirty="0">
                  <a:solidFill>
                    <a:prstClr val="black"/>
                  </a:solidFill>
                  <a:latin typeface="Huawei Sans" panose="020C0503030203020204" pitchFamily="34" charset="0"/>
                  <a:cs typeface="+mn-ea"/>
                  <a:sym typeface="Huawei Sans" panose="020C0503030203020204" pitchFamily="34" charset="0"/>
                </a:rPr>
                <a:t>RR</a:t>
              </a:r>
            </a:p>
          </p:txBody>
        </p:sp>
        <p:pic>
          <p:nvPicPr>
            <p:cNvPr id="62" name="图片 59">
              <a:extLst>
                <a:ext uri="{FF2B5EF4-FFF2-40B4-BE49-F238E27FC236}">
                  <a16:creationId xmlns="" xmlns:a16="http://schemas.microsoft.com/office/drawing/2014/main" id="{31739609-E7D3-4F35-9853-4004E6F0AFEC}"/>
                </a:ext>
              </a:extLst>
            </p:cNvPr>
            <p:cNvPicPr>
              <a:picLocks noChangeAspect="1"/>
            </p:cNvPicPr>
            <p:nvPr/>
          </p:nvPicPr>
          <p:blipFill>
            <a:blip r:embed="rId3"/>
            <a:stretch>
              <a:fillRect/>
            </a:stretch>
          </p:blipFill>
          <p:spPr bwMode="gray">
            <a:xfrm>
              <a:off x="5981350" y="3224746"/>
              <a:ext cx="479567" cy="381755"/>
            </a:xfrm>
            <a:prstGeom prst="rect">
              <a:avLst/>
            </a:prstGeom>
          </p:spPr>
        </p:pic>
        <p:sp>
          <p:nvSpPr>
            <p:cNvPr id="63" name="文本框 60">
              <a:extLst>
                <a:ext uri="{FF2B5EF4-FFF2-40B4-BE49-F238E27FC236}">
                  <a16:creationId xmlns="" xmlns:a16="http://schemas.microsoft.com/office/drawing/2014/main" id="{EE0C1A60-B0EB-4FA3-99A5-4439CE0EAFCC}"/>
                </a:ext>
              </a:extLst>
            </p:cNvPr>
            <p:cNvSpPr txBox="1"/>
            <p:nvPr/>
          </p:nvSpPr>
          <p:spPr bwMode="gray">
            <a:xfrm>
              <a:off x="4301142" y="5539830"/>
              <a:ext cx="583000"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cs typeface="+mn-ea"/>
                  <a:sym typeface="Huawei Sans" panose="020C0503030203020204" pitchFamily="34" charset="0"/>
                </a:rPr>
                <a:t>EDGE</a:t>
              </a:r>
            </a:p>
          </p:txBody>
        </p:sp>
        <p:sp>
          <p:nvSpPr>
            <p:cNvPr id="64" name="文本框 66">
              <a:extLst>
                <a:ext uri="{FF2B5EF4-FFF2-40B4-BE49-F238E27FC236}">
                  <a16:creationId xmlns="" xmlns:a16="http://schemas.microsoft.com/office/drawing/2014/main" id="{B3C9EAB6-61DB-4016-8136-B17CC494DE74}"/>
                </a:ext>
              </a:extLst>
            </p:cNvPr>
            <p:cNvSpPr txBox="1"/>
            <p:nvPr/>
          </p:nvSpPr>
          <p:spPr bwMode="gray">
            <a:xfrm>
              <a:off x="7638169" y="5536076"/>
              <a:ext cx="573170"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cs typeface="+mn-ea"/>
                  <a:sym typeface="Huawei Sans" panose="020C0503030203020204" pitchFamily="34" charset="0"/>
                </a:rPr>
                <a:t>EDGE</a:t>
              </a:r>
            </a:p>
          </p:txBody>
        </p:sp>
        <p:pic>
          <p:nvPicPr>
            <p:cNvPr id="65" name="图片 81">
              <a:extLst>
                <a:ext uri="{FF2B5EF4-FFF2-40B4-BE49-F238E27FC236}">
                  <a16:creationId xmlns="" xmlns:a16="http://schemas.microsoft.com/office/drawing/2014/main" id="{AD6A9665-B0E9-49C6-B7DB-7B54DCE9DF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5311441" y="2547229"/>
              <a:ext cx="1792651" cy="330612"/>
            </a:xfrm>
            <a:prstGeom prst="rect">
              <a:avLst/>
            </a:prstGeom>
          </p:spPr>
        </p:pic>
        <p:sp>
          <p:nvSpPr>
            <p:cNvPr id="66" name="圆角矩形 82">
              <a:extLst>
                <a:ext uri="{FF2B5EF4-FFF2-40B4-BE49-F238E27FC236}">
                  <a16:creationId xmlns="" xmlns:a16="http://schemas.microsoft.com/office/drawing/2014/main" id="{CEAF911B-240F-4160-B9CF-4DA6EA46C242}"/>
                </a:ext>
              </a:extLst>
            </p:cNvPr>
            <p:cNvSpPr/>
            <p:nvPr/>
          </p:nvSpPr>
          <p:spPr bwMode="gray">
            <a:xfrm>
              <a:off x="7855201" y="5000777"/>
              <a:ext cx="1183879"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ctr"/>
              <a:r>
                <a:rPr lang="en-US" altLang="zh-CN" sz="1200" dirty="0">
                  <a:solidFill>
                    <a:prstClr val="white">
                      <a:lumMod val="65000"/>
                    </a:prstClr>
                  </a:solidFill>
                  <a:cs typeface="+mn-ea"/>
                  <a:sym typeface="Huawei Sans" panose="020C0503030203020204" pitchFamily="34" charset="0"/>
                </a:rPr>
                <a:t>Branch site</a:t>
              </a:r>
            </a:p>
          </p:txBody>
        </p:sp>
        <p:sp>
          <p:nvSpPr>
            <p:cNvPr id="67" name="圆角矩形 83">
              <a:extLst>
                <a:ext uri="{FF2B5EF4-FFF2-40B4-BE49-F238E27FC236}">
                  <a16:creationId xmlns="" xmlns:a16="http://schemas.microsoft.com/office/drawing/2014/main" id="{D44E0B41-0A2A-4B58-A69B-699B1F3FB57E}"/>
                </a:ext>
              </a:extLst>
            </p:cNvPr>
            <p:cNvSpPr/>
            <p:nvPr/>
          </p:nvSpPr>
          <p:spPr bwMode="gray">
            <a:xfrm>
              <a:off x="3243578" y="4994427"/>
              <a:ext cx="1291198"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altLang="zh-CN" sz="1200" dirty="0">
                  <a:solidFill>
                    <a:prstClr val="white">
                      <a:lumMod val="65000"/>
                    </a:prstClr>
                  </a:solidFill>
                  <a:cs typeface="+mn-ea"/>
                  <a:sym typeface="Huawei Sans" panose="020C0503030203020204" pitchFamily="34" charset="0"/>
                </a:rPr>
                <a:t>HQ/DC site</a:t>
              </a:r>
            </a:p>
          </p:txBody>
        </p:sp>
        <p:pic>
          <p:nvPicPr>
            <p:cNvPr id="68" name="图片 88">
              <a:extLst>
                <a:ext uri="{FF2B5EF4-FFF2-40B4-BE49-F238E27FC236}">
                  <a16:creationId xmlns="" xmlns:a16="http://schemas.microsoft.com/office/drawing/2014/main" id="{00C393D0-D920-4EF7-954A-53D20C9A124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4323862" y="5091012"/>
              <a:ext cx="490909" cy="402545"/>
            </a:xfrm>
            <a:prstGeom prst="rect">
              <a:avLst/>
            </a:prstGeom>
          </p:spPr>
        </p:pic>
        <p:pic>
          <p:nvPicPr>
            <p:cNvPr id="69" name="图片 89">
              <a:extLst>
                <a:ext uri="{FF2B5EF4-FFF2-40B4-BE49-F238E27FC236}">
                  <a16:creationId xmlns="" xmlns:a16="http://schemas.microsoft.com/office/drawing/2014/main" id="{735AD1B9-5C5C-44F8-A490-2EDB02ADFC1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7621146" y="5097362"/>
              <a:ext cx="490909" cy="402545"/>
            </a:xfrm>
            <a:prstGeom prst="rect">
              <a:avLst/>
            </a:prstGeom>
          </p:spPr>
        </p:pic>
        <p:sp>
          <p:nvSpPr>
            <p:cNvPr id="70" name="Can 225">
              <a:extLst>
                <a:ext uri="{FF2B5EF4-FFF2-40B4-BE49-F238E27FC236}">
                  <a16:creationId xmlns="" xmlns:a16="http://schemas.microsoft.com/office/drawing/2014/main" id="{07E3A939-6BED-4196-BB72-B8A39B0B8D99}"/>
                </a:ext>
              </a:extLst>
            </p:cNvPr>
            <p:cNvSpPr/>
            <p:nvPr/>
          </p:nvSpPr>
          <p:spPr bwMode="gray">
            <a:xfrm rot="5400000">
              <a:off x="6112947" y="3901196"/>
              <a:ext cx="193925" cy="2776241"/>
            </a:xfrm>
            <a:prstGeom prst="can">
              <a:avLst>
                <a:gd name="adj" fmla="val 87973"/>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cs typeface="+mn-ea"/>
                <a:sym typeface="Huawei Sans" panose="020C0503030203020204" pitchFamily="34" charset="0"/>
              </a:endParaRPr>
            </a:p>
          </p:txBody>
        </p:sp>
        <p:cxnSp>
          <p:nvCxnSpPr>
            <p:cNvPr id="71" name="直接箭头连接符 112">
              <a:extLst>
                <a:ext uri="{FF2B5EF4-FFF2-40B4-BE49-F238E27FC236}">
                  <a16:creationId xmlns="" xmlns:a16="http://schemas.microsoft.com/office/drawing/2014/main" id="{0A5BC1E6-3DAF-46E7-9880-BAC35A3793C5}"/>
                </a:ext>
              </a:extLst>
            </p:cNvPr>
            <p:cNvCxnSpPr/>
            <p:nvPr/>
          </p:nvCxnSpPr>
          <p:spPr bwMode="gray">
            <a:xfrm flipH="1">
              <a:off x="7843107" y="2918222"/>
              <a:ext cx="0" cy="1972888"/>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72" name="直接箭头连接符 33">
              <a:extLst>
                <a:ext uri="{FF2B5EF4-FFF2-40B4-BE49-F238E27FC236}">
                  <a16:creationId xmlns="" xmlns:a16="http://schemas.microsoft.com/office/drawing/2014/main" id="{B5E9FCD3-2DBB-4A73-9F7B-FA92D96523D1}"/>
                </a:ext>
              </a:extLst>
            </p:cNvPr>
            <p:cNvCxnSpPr>
              <a:cxnSpLocks/>
              <a:stCxn id="75" idx="2"/>
              <a:endCxn id="62" idx="0"/>
            </p:cNvCxnSpPr>
            <p:nvPr/>
          </p:nvCxnSpPr>
          <p:spPr bwMode="gray">
            <a:xfrm flipH="1">
              <a:off x="6221134" y="2918222"/>
              <a:ext cx="1758" cy="306524"/>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73" name="Freeform 159">
              <a:extLst>
                <a:ext uri="{FF2B5EF4-FFF2-40B4-BE49-F238E27FC236}">
                  <a16:creationId xmlns="" xmlns:a16="http://schemas.microsoft.com/office/drawing/2014/main" id="{EEC816C6-493A-4AFC-8F6B-AF2972BC3E8D}"/>
                </a:ext>
              </a:extLst>
            </p:cNvPr>
            <p:cNvSpPr/>
            <p:nvPr/>
          </p:nvSpPr>
          <p:spPr bwMode="gray">
            <a:xfrm flipH="1">
              <a:off x="5632542" y="4348543"/>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altLang="zh-CN" sz="1200" kern="0" dirty="0">
                  <a:solidFill>
                    <a:srgbClr val="000000"/>
                  </a:solidFill>
                  <a:sym typeface="Huawei Sans" panose="020C0503030203020204" pitchFamily="34" charset="0"/>
                </a:rPr>
                <a:t>MPLS</a:t>
              </a:r>
            </a:p>
          </p:txBody>
        </p:sp>
        <p:sp>
          <p:nvSpPr>
            <p:cNvPr id="74" name="Freeform 159">
              <a:extLst>
                <a:ext uri="{FF2B5EF4-FFF2-40B4-BE49-F238E27FC236}">
                  <a16:creationId xmlns="" xmlns:a16="http://schemas.microsoft.com/office/drawing/2014/main" id="{1757AB64-8ADF-484E-85EA-EE4228A5974B}"/>
                </a:ext>
              </a:extLst>
            </p:cNvPr>
            <p:cNvSpPr/>
            <p:nvPr/>
          </p:nvSpPr>
          <p:spPr bwMode="gray">
            <a:xfrm flipH="1">
              <a:off x="5632954" y="5506460"/>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sym typeface="Huawei Sans" panose="020C0503030203020204" pitchFamily="34" charset="0"/>
              </a:endParaRPr>
            </a:p>
          </p:txBody>
        </p:sp>
        <p:sp>
          <p:nvSpPr>
            <p:cNvPr id="75" name="圆角矩形 44">
              <a:extLst>
                <a:ext uri="{FF2B5EF4-FFF2-40B4-BE49-F238E27FC236}">
                  <a16:creationId xmlns="" xmlns:a16="http://schemas.microsoft.com/office/drawing/2014/main" id="{D6F090C7-25BA-4AB4-B80D-549DBFA66070}"/>
                </a:ext>
              </a:extLst>
            </p:cNvPr>
            <p:cNvSpPr/>
            <p:nvPr/>
          </p:nvSpPr>
          <p:spPr bwMode="gray">
            <a:xfrm>
              <a:off x="4521029" y="2500970"/>
              <a:ext cx="3403725" cy="417252"/>
            </a:xfrm>
            <a:prstGeom prst="roundRect">
              <a:avLst>
                <a:gd name="adj" fmla="val 6377"/>
              </a:avLst>
            </a:prstGeom>
            <a:noFill/>
            <a:ln w="19050">
              <a:solidFill>
                <a:srgbClr val="30B5C5"/>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200" dirty="0">
                <a:solidFill>
                  <a:prstClr val="black">
                    <a:lumMod val="75000"/>
                    <a:lumOff val="25000"/>
                  </a:prstClr>
                </a:solidFill>
                <a:cs typeface="+mn-ea"/>
                <a:sym typeface="Huawei Sans" panose="020C0503030203020204" pitchFamily="34" charset="0"/>
              </a:endParaRPr>
            </a:p>
          </p:txBody>
        </p:sp>
        <p:sp>
          <p:nvSpPr>
            <p:cNvPr id="76" name="文本框 60">
              <a:extLst>
                <a:ext uri="{FF2B5EF4-FFF2-40B4-BE49-F238E27FC236}">
                  <a16:creationId xmlns="" xmlns:a16="http://schemas.microsoft.com/office/drawing/2014/main" id="{0BC8C5AA-B5CB-4B9F-91F4-270432D4BF90}"/>
                </a:ext>
              </a:extLst>
            </p:cNvPr>
            <p:cNvSpPr txBox="1"/>
            <p:nvPr/>
          </p:nvSpPr>
          <p:spPr bwMode="gray">
            <a:xfrm rot="16200000">
              <a:off x="3361756" y="3625872"/>
              <a:ext cx="1846180" cy="461665"/>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cs typeface="+mn-ea"/>
                  <a:sym typeface="Huawei Sans" panose="020C0503030203020204" pitchFamily="34" charset="0"/>
                </a:rPr>
                <a:t>NETCONF Over SSH</a:t>
              </a:r>
            </a:p>
            <a:p>
              <a:pPr algn="ctr" fontAlgn="ctr"/>
              <a:r>
                <a:rPr lang="en-US" altLang="zh-CN" sz="1200" dirty="0">
                  <a:solidFill>
                    <a:srgbClr val="000000"/>
                  </a:solidFill>
                  <a:latin typeface="Huawei Sans" panose="020C0503030203020204" pitchFamily="34" charset="0"/>
                  <a:cs typeface="+mn-ea"/>
                  <a:sym typeface="Huawei Sans" panose="020C0503030203020204" pitchFamily="34" charset="0"/>
                </a:rPr>
                <a:t>(management channel)</a:t>
              </a:r>
            </a:p>
          </p:txBody>
        </p:sp>
        <p:sp>
          <p:nvSpPr>
            <p:cNvPr id="77" name="文本框 60">
              <a:extLst>
                <a:ext uri="{FF2B5EF4-FFF2-40B4-BE49-F238E27FC236}">
                  <a16:creationId xmlns="" xmlns:a16="http://schemas.microsoft.com/office/drawing/2014/main" id="{B18A42BC-49A7-40C0-B09E-A40306EE1F91}"/>
                </a:ext>
              </a:extLst>
            </p:cNvPr>
            <p:cNvSpPr txBox="1"/>
            <p:nvPr/>
          </p:nvSpPr>
          <p:spPr bwMode="gray">
            <a:xfrm rot="19124517">
              <a:off x="4482537" y="3893138"/>
              <a:ext cx="1497801" cy="461665"/>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cs typeface="+mn-ea"/>
                  <a:sym typeface="Huawei Sans" panose="020C0503030203020204" pitchFamily="34" charset="0"/>
                </a:rPr>
                <a:t>BGP over IPsec</a:t>
              </a:r>
            </a:p>
            <a:p>
              <a:pPr algn="ctr" fontAlgn="ctr"/>
              <a:r>
                <a:rPr lang="en-US" altLang="zh-CN" sz="1200" dirty="0">
                  <a:solidFill>
                    <a:srgbClr val="000000"/>
                  </a:solidFill>
                  <a:latin typeface="Huawei Sans" panose="020C0503030203020204" pitchFamily="34" charset="0"/>
                  <a:cs typeface="+mn-ea"/>
                  <a:sym typeface="Huawei Sans" panose="020C0503030203020204" pitchFamily="34" charset="0"/>
                </a:rPr>
                <a:t>(control channel)</a:t>
              </a:r>
            </a:p>
          </p:txBody>
        </p:sp>
        <p:sp>
          <p:nvSpPr>
            <p:cNvPr id="78" name="文本框 60">
              <a:extLst>
                <a:ext uri="{FF2B5EF4-FFF2-40B4-BE49-F238E27FC236}">
                  <a16:creationId xmlns="" xmlns:a16="http://schemas.microsoft.com/office/drawing/2014/main" id="{E30CB891-67F7-4FAF-969C-11BA85C069D1}"/>
                </a:ext>
              </a:extLst>
            </p:cNvPr>
            <p:cNvSpPr txBox="1"/>
            <p:nvPr/>
          </p:nvSpPr>
          <p:spPr bwMode="gray">
            <a:xfrm>
              <a:off x="4768831" y="5152575"/>
              <a:ext cx="2825682"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cs typeface="+mn-ea"/>
                  <a:sym typeface="Huawei Sans" panose="020C0503030203020204" pitchFamily="34" charset="0"/>
                </a:rPr>
                <a:t>GRE or GRE over IPsec (data channel)</a:t>
              </a:r>
            </a:p>
          </p:txBody>
        </p:sp>
        <p:sp>
          <p:nvSpPr>
            <p:cNvPr id="79" name="Rectangular Callout 26">
              <a:extLst>
                <a:ext uri="{FF2B5EF4-FFF2-40B4-BE49-F238E27FC236}">
                  <a16:creationId xmlns="" xmlns:a16="http://schemas.microsoft.com/office/drawing/2014/main" id="{44826BB1-37CF-4546-8FA9-18C22FD31AA7}"/>
                </a:ext>
              </a:extLst>
            </p:cNvPr>
            <p:cNvSpPr/>
            <p:nvPr/>
          </p:nvSpPr>
          <p:spPr bwMode="gray">
            <a:xfrm>
              <a:off x="5839648" y="3783464"/>
              <a:ext cx="1180701" cy="544097"/>
            </a:xfrm>
            <a:prstGeom prst="wedgeRectCallout">
              <a:avLst>
                <a:gd name="adj1" fmla="val -64505"/>
                <a:gd name="adj2" fmla="val -2149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prstClr val="white">
                      <a:lumMod val="50000"/>
                    </a:prstClr>
                  </a:solidFill>
                  <a:cs typeface="+mn-ea"/>
                  <a:sym typeface="Huawei Sans" panose="020C0503030203020204" pitchFamily="34" charset="0"/>
                </a:rPr>
                <a:t>Using IPsec to secure control channels</a:t>
              </a:r>
            </a:p>
          </p:txBody>
        </p:sp>
        <p:sp>
          <p:nvSpPr>
            <p:cNvPr id="83" name="Rectangular Callout 26">
              <a:extLst>
                <a:ext uri="{FF2B5EF4-FFF2-40B4-BE49-F238E27FC236}">
                  <a16:creationId xmlns="" xmlns:a16="http://schemas.microsoft.com/office/drawing/2014/main" id="{1F46A717-6120-4859-87F0-D0736100248F}"/>
                </a:ext>
              </a:extLst>
            </p:cNvPr>
            <p:cNvSpPr/>
            <p:nvPr/>
          </p:nvSpPr>
          <p:spPr bwMode="gray">
            <a:xfrm>
              <a:off x="2263503" y="3542215"/>
              <a:ext cx="1692332" cy="734451"/>
            </a:xfrm>
            <a:prstGeom prst="wedgeRectCallout">
              <a:avLst>
                <a:gd name="adj1" fmla="val 58735"/>
                <a:gd name="adj2" fmla="val -2583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prstClr val="white">
                      <a:lumMod val="50000"/>
                    </a:prstClr>
                  </a:solidFill>
                  <a:cs typeface="+mn-ea"/>
                  <a:sym typeface="Huawei Sans" panose="020C0503030203020204" pitchFamily="34" charset="0"/>
                </a:rPr>
                <a:t>Using SSH to secure management channels</a:t>
              </a:r>
            </a:p>
          </p:txBody>
        </p:sp>
        <p:sp>
          <p:nvSpPr>
            <p:cNvPr id="81" name="Rectangular Callout 26">
              <a:extLst>
                <a:ext uri="{FF2B5EF4-FFF2-40B4-BE49-F238E27FC236}">
                  <a16:creationId xmlns="" xmlns:a16="http://schemas.microsoft.com/office/drawing/2014/main" id="{83F71E3D-B84C-49A7-9ECE-EFA1F8EC92D1}"/>
                </a:ext>
              </a:extLst>
            </p:cNvPr>
            <p:cNvSpPr/>
            <p:nvPr/>
          </p:nvSpPr>
          <p:spPr bwMode="gray">
            <a:xfrm>
              <a:off x="6347098" y="5514100"/>
              <a:ext cx="1343026" cy="555548"/>
            </a:xfrm>
            <a:prstGeom prst="wedgeRectCallout">
              <a:avLst>
                <a:gd name="adj1" fmla="val 16732"/>
                <a:gd name="adj2" fmla="val -7864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lumMod val="50000"/>
                  </a:prstClr>
                </a:solidFill>
                <a:cs typeface="+mn-ea"/>
                <a:sym typeface="Huawei Sans" panose="020C0503030203020204" pitchFamily="34" charset="0"/>
              </a:endParaRPr>
            </a:p>
          </p:txBody>
        </p:sp>
      </p:grpSp>
      <p:sp>
        <p:nvSpPr>
          <p:cNvPr id="47" name="五边形 2">
            <a:extLst>
              <a:ext uri="{FF2B5EF4-FFF2-40B4-BE49-F238E27FC236}">
                <a16:creationId xmlns="" xmlns:a16="http://schemas.microsoft.com/office/drawing/2014/main" id="{1A4DE332-9D16-4919-A994-BF24ADBFDBFD}"/>
              </a:ext>
            </a:extLst>
          </p:cNvPr>
          <p:cNvSpPr/>
          <p:nvPr/>
        </p:nvSpPr>
        <p:spPr bwMode="gray">
          <a:xfrm>
            <a:off x="7766797" y="90302"/>
            <a:ext cx="1933511" cy="25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sym typeface="Huawei Sans" panose="020C0503030203020204" pitchFamily="34" charset="0"/>
              </a:rPr>
              <a:t>System Security Design</a:t>
            </a:r>
          </a:p>
        </p:txBody>
      </p:sp>
      <p:sp>
        <p:nvSpPr>
          <p:cNvPr id="48" name="燕尾形 3">
            <a:extLst>
              <a:ext uri="{FF2B5EF4-FFF2-40B4-BE49-F238E27FC236}">
                <a16:creationId xmlns="" xmlns:a16="http://schemas.microsoft.com/office/drawing/2014/main" id="{D2EE5589-DA9F-4602-A8E7-7DC65E112471}"/>
              </a:ext>
            </a:extLst>
          </p:cNvPr>
          <p:cNvSpPr/>
          <p:nvPr/>
        </p:nvSpPr>
        <p:spPr bwMode="gray">
          <a:xfrm>
            <a:off x="9609699" y="90302"/>
            <a:ext cx="2139389"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solidFill>
                  <a:prstClr val="black"/>
                </a:solidFill>
                <a:latin typeface="Huawei Sans" panose="020C0503030203020204" pitchFamily="34" charset="0"/>
                <a:sym typeface="Huawei Sans" panose="020C0503030203020204" pitchFamily="34" charset="0"/>
              </a:rPr>
              <a:t>Service Security Design</a:t>
            </a:r>
          </a:p>
        </p:txBody>
      </p:sp>
      <p:sp>
        <p:nvSpPr>
          <p:cNvPr id="6" name="矩形 5"/>
          <p:cNvSpPr/>
          <p:nvPr/>
        </p:nvSpPr>
        <p:spPr bwMode="gray">
          <a:xfrm>
            <a:off x="450668" y="2736242"/>
            <a:ext cx="4770883" cy="1105431"/>
          </a:xfrm>
          <a:prstGeom prst="rect">
            <a:avLst/>
          </a:prstGeom>
        </p:spPr>
        <p:txBody>
          <a:bodyPr wrap="square">
            <a:spAutoFit/>
          </a:bodyPr>
          <a:lstStyle/>
          <a:p>
            <a:pPr marL="654938" lvl="1" indent="-251899" defTabSz="914034" fontAlgn="ctr">
              <a:spcBef>
                <a:spcPts val="720"/>
              </a:spcBef>
              <a:buSzPct val="50000"/>
              <a:buFont typeface="Wingdings" panose="05000000000000000000" pitchFamily="2" charset="2"/>
              <a:buChar char="p"/>
            </a:pPr>
            <a:r>
              <a:rPr lang="en-US" altLang="zh-CN" sz="1200" dirty="0">
                <a:solidFill>
                  <a:prstClr val="black"/>
                </a:solidFill>
                <a:latin typeface="Huawei Sans" panose="020C0503030203020204" pitchFamily="34" charset="0"/>
              </a:rPr>
              <a:t>Security mechanisms for management channels and control channels are enabled by default. You do not need to configure them.</a:t>
            </a:r>
          </a:p>
          <a:p>
            <a:pPr marL="654938" lvl="1" indent="-251899" defTabSz="914034" fontAlgn="ctr">
              <a:spcBef>
                <a:spcPts val="720"/>
              </a:spcBef>
              <a:buSzPct val="50000"/>
              <a:buFont typeface="Wingdings" panose="05000000000000000000" pitchFamily="2" charset="2"/>
              <a:buChar char="p"/>
            </a:pPr>
            <a:r>
              <a:rPr lang="en-US" altLang="zh-CN" sz="1200" dirty="0">
                <a:solidFill>
                  <a:prstClr val="black"/>
                </a:solidFill>
                <a:latin typeface="Huawei Sans" panose="020C0503030203020204" pitchFamily="34" charset="0"/>
              </a:rPr>
              <a:t>Security mechanisms for data channels need to be designed flexibly as required.</a:t>
            </a:r>
          </a:p>
        </p:txBody>
      </p:sp>
      <p:sp>
        <p:nvSpPr>
          <p:cNvPr id="8" name="矩形 7"/>
          <p:cNvSpPr/>
          <p:nvPr/>
        </p:nvSpPr>
        <p:spPr bwMode="gray">
          <a:xfrm>
            <a:off x="8250190" y="5827499"/>
            <a:ext cx="740908" cy="276999"/>
          </a:xfrm>
          <a:prstGeom prst="rect">
            <a:avLst/>
          </a:prstGeom>
        </p:spPr>
        <p:txBody>
          <a:bodyPr wrap="none">
            <a:spAutoFit/>
          </a:bodyPr>
          <a:lstStyle/>
          <a:p>
            <a:pPr algn="ctr" fontAlgn="ctr">
              <a:defRPr/>
            </a:pPr>
            <a:r>
              <a:rPr lang="en-US" altLang="zh-CN" sz="1200" kern="0" dirty="0">
                <a:solidFill>
                  <a:srgbClr val="000000"/>
                </a:solidFill>
                <a:latin typeface="Huawei Sans" panose="020C0503030203020204" pitchFamily="34" charset="0"/>
                <a:sym typeface="Huawei Sans" panose="020C0503030203020204" pitchFamily="34" charset="0"/>
              </a:rPr>
              <a:t>Internet</a:t>
            </a:r>
          </a:p>
        </p:txBody>
      </p:sp>
      <p:sp>
        <p:nvSpPr>
          <p:cNvPr id="2" name="文本框 1"/>
          <p:cNvSpPr txBox="1"/>
          <p:nvPr/>
        </p:nvSpPr>
        <p:spPr bwMode="gray">
          <a:xfrm>
            <a:off x="8896214" y="5539780"/>
            <a:ext cx="1383757" cy="646331"/>
          </a:xfrm>
          <a:prstGeom prst="rect">
            <a:avLst/>
          </a:prstGeom>
          <a:noFill/>
        </p:spPr>
        <p:txBody>
          <a:bodyPr wrap="square" rtlCol="0">
            <a:spAutoFit/>
          </a:bodyPr>
          <a:lstStyle/>
          <a:p>
            <a:pPr algn="ctr"/>
            <a:r>
              <a:rPr lang="en-US" altLang="zh-CN" sz="1200" dirty="0">
                <a:solidFill>
                  <a:prstClr val="white">
                    <a:lumMod val="65000"/>
                  </a:prstClr>
                </a:solidFill>
                <a:latin typeface="+mn-lt"/>
                <a:cs typeface="+mn-ea"/>
                <a:sym typeface="Huawei Sans" panose="020C0503030203020204" pitchFamily="34" charset="0"/>
              </a:rPr>
              <a:t>Using IPsec to secure the forwarding plane</a:t>
            </a:r>
            <a:endParaRPr lang="zh-CN" altLang="en-US" sz="1200" dirty="0">
              <a:solidFill>
                <a:prstClr val="white">
                  <a:lumMod val="65000"/>
                </a:prstClr>
              </a:solidFill>
              <a:latin typeface="+mn-lt"/>
              <a:cs typeface="+mn-ea"/>
            </a:endParaRPr>
          </a:p>
        </p:txBody>
      </p:sp>
    </p:spTree>
    <p:extLst>
      <p:ext uri="{BB962C8B-B14F-4D97-AF65-F5344CB8AC3E}">
        <p14:creationId xmlns:p14="http://schemas.microsoft.com/office/powerpoint/2010/main" val="1270061266"/>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03864F6-0E92-46B8-8B3D-1F27C7566284}"/>
              </a:ext>
            </a:extLst>
          </p:cNvPr>
          <p:cNvSpPr>
            <a:spLocks noGrp="1"/>
          </p:cNvSpPr>
          <p:nvPr>
            <p:ph type="title"/>
          </p:nvPr>
        </p:nvSpPr>
        <p:spPr bwMode="gray"/>
        <p:txBody>
          <a:bodyPr/>
          <a:lstStyle/>
          <a:p>
            <a:r>
              <a:rPr lang="en-US" altLang="zh-CN" dirty="0"/>
              <a:t>System Security Design: Data Channel Security</a:t>
            </a:r>
            <a:endParaRPr lang="en-US" dirty="0"/>
          </a:p>
        </p:txBody>
      </p:sp>
      <p:sp>
        <p:nvSpPr>
          <p:cNvPr id="3" name="Text Placeholder 2">
            <a:extLst>
              <a:ext uri="{FF2B5EF4-FFF2-40B4-BE49-F238E27FC236}">
                <a16:creationId xmlns="" xmlns:a16="http://schemas.microsoft.com/office/drawing/2014/main" id="{D65531C1-DF1A-4E78-8327-B47D5A60CA26}"/>
              </a:ext>
            </a:extLst>
          </p:cNvPr>
          <p:cNvSpPr>
            <a:spLocks noGrp="1"/>
          </p:cNvSpPr>
          <p:nvPr>
            <p:ph type="body" sz="quarter" idx="10"/>
          </p:nvPr>
        </p:nvSpPr>
        <p:spPr bwMode="gray"/>
        <p:txBody>
          <a:bodyPr/>
          <a:lstStyle/>
          <a:p>
            <a:pPr algn="l"/>
            <a:r>
              <a:rPr lang="en-US" altLang="zh-CN" sz="1800" dirty="0"/>
              <a:t>Data channels are overlay tunnels established between EDGEs. IPsec is used on such tunnels to ensure data confidentiality and integrity during transmission.</a:t>
            </a:r>
          </a:p>
          <a:p>
            <a:pPr marL="534988" lvl="1" indent="-230188"/>
            <a:r>
              <a:rPr lang="en-US" altLang="zh-CN" sz="1600" dirty="0"/>
              <a:t>IPsec must be deployed when data channels are established over the Internet.</a:t>
            </a:r>
          </a:p>
          <a:p>
            <a:pPr marL="534988" lvl="1" indent="-230188"/>
            <a:r>
              <a:rPr lang="en-US" altLang="zh-CN" sz="1600" dirty="0"/>
              <a:t>IPsec can be deployed as required when data tunnels are established over MPLS or private networks.</a:t>
            </a:r>
            <a:endParaRPr lang="en-US" sz="1600" dirty="0"/>
          </a:p>
        </p:txBody>
      </p:sp>
      <p:grpSp>
        <p:nvGrpSpPr>
          <p:cNvPr id="52" name="Group 51">
            <a:extLst>
              <a:ext uri="{FF2B5EF4-FFF2-40B4-BE49-F238E27FC236}">
                <a16:creationId xmlns="" xmlns:a16="http://schemas.microsoft.com/office/drawing/2014/main" id="{C9BF03DE-83DC-4D54-BA89-23054C373983}"/>
              </a:ext>
            </a:extLst>
          </p:cNvPr>
          <p:cNvGrpSpPr/>
          <p:nvPr/>
        </p:nvGrpSpPr>
        <p:grpSpPr bwMode="gray">
          <a:xfrm>
            <a:off x="3247210" y="3172738"/>
            <a:ext cx="5795502" cy="2478270"/>
            <a:chOff x="3247210" y="3172738"/>
            <a:chExt cx="5795502" cy="2478270"/>
          </a:xfrm>
        </p:grpSpPr>
        <p:grpSp>
          <p:nvGrpSpPr>
            <p:cNvPr id="5" name="组合 102">
              <a:extLst>
                <a:ext uri="{FF2B5EF4-FFF2-40B4-BE49-F238E27FC236}">
                  <a16:creationId xmlns="" xmlns:a16="http://schemas.microsoft.com/office/drawing/2014/main" id="{FCE5BEAC-47BC-4F4E-81EE-7CCDC612963B}"/>
                </a:ext>
              </a:extLst>
            </p:cNvPr>
            <p:cNvGrpSpPr/>
            <p:nvPr/>
          </p:nvGrpSpPr>
          <p:grpSpPr bwMode="gray">
            <a:xfrm flipH="1">
              <a:off x="6522246" y="3805435"/>
              <a:ext cx="1075899" cy="1114092"/>
              <a:chOff x="2049220" y="4543762"/>
              <a:chExt cx="1075899" cy="1114092"/>
            </a:xfrm>
          </p:grpSpPr>
          <p:grpSp>
            <p:nvGrpSpPr>
              <p:cNvPr id="39" name="Group 165">
                <a:extLst>
                  <a:ext uri="{FF2B5EF4-FFF2-40B4-BE49-F238E27FC236}">
                    <a16:creationId xmlns="" xmlns:a16="http://schemas.microsoft.com/office/drawing/2014/main" id="{7218BBBD-F6B3-4DC0-AEC5-89D792CB83E7}"/>
                  </a:ext>
                </a:extLst>
              </p:cNvPr>
              <p:cNvGrpSpPr/>
              <p:nvPr/>
            </p:nvGrpSpPr>
            <p:grpSpPr bwMode="gray">
              <a:xfrm rot="5400000">
                <a:off x="1762964" y="4830018"/>
                <a:ext cx="1114092" cy="541579"/>
                <a:chOff x="-1233037" y="914446"/>
                <a:chExt cx="1573823" cy="778776"/>
              </a:xfrm>
            </p:grpSpPr>
            <p:cxnSp>
              <p:nvCxnSpPr>
                <p:cNvPr id="42" name="Straight Connector 166">
                  <a:extLst>
                    <a:ext uri="{FF2B5EF4-FFF2-40B4-BE49-F238E27FC236}">
                      <a16:creationId xmlns="" xmlns:a16="http://schemas.microsoft.com/office/drawing/2014/main" id="{5FFB171C-12F1-4E14-80E6-EF8FDA9B6628}"/>
                    </a:ext>
                  </a:extLst>
                </p:cNvPr>
                <p:cNvCxnSpPr/>
                <p:nvPr/>
              </p:nvCxnSpPr>
              <p:spPr bwMode="gray">
                <a:xfrm flipH="1" flipV="1">
                  <a:off x="-1233037" y="914446"/>
                  <a:ext cx="786912" cy="77877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167">
                  <a:extLst>
                    <a:ext uri="{FF2B5EF4-FFF2-40B4-BE49-F238E27FC236}">
                      <a16:creationId xmlns="" xmlns:a16="http://schemas.microsoft.com/office/drawing/2014/main" id="{521F0923-8056-40F8-B553-237FCCC71107}"/>
                    </a:ext>
                  </a:extLst>
                </p:cNvPr>
                <p:cNvCxnSpPr/>
                <p:nvPr/>
              </p:nvCxnSpPr>
              <p:spPr bwMode="gray">
                <a:xfrm flipV="1">
                  <a:off x="-446125" y="914446"/>
                  <a:ext cx="786911" cy="778776"/>
                </a:xfrm>
                <a:prstGeom prst="line">
                  <a:avLst/>
                </a:prstGeom>
                <a:ln w="1905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40" name="Straight Connector 166">
                <a:extLst>
                  <a:ext uri="{FF2B5EF4-FFF2-40B4-BE49-F238E27FC236}">
                    <a16:creationId xmlns="" xmlns:a16="http://schemas.microsoft.com/office/drawing/2014/main" id="{5B7D235E-1D69-4172-9490-D6862F8B25EA}"/>
                  </a:ext>
                </a:extLst>
              </p:cNvPr>
              <p:cNvCxnSpPr/>
              <p:nvPr/>
            </p:nvCxnSpPr>
            <p:spPr bwMode="gray">
              <a:xfrm>
                <a:off x="2583537" y="4546133"/>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166">
                <a:extLst>
                  <a:ext uri="{FF2B5EF4-FFF2-40B4-BE49-F238E27FC236}">
                    <a16:creationId xmlns="" xmlns:a16="http://schemas.microsoft.com/office/drawing/2014/main" id="{2C66C7D1-F59A-4CDD-8826-96AC3C8095EB}"/>
                  </a:ext>
                </a:extLst>
              </p:cNvPr>
              <p:cNvCxnSpPr/>
              <p:nvPr/>
            </p:nvCxnSpPr>
            <p:spPr bwMode="gray">
              <a:xfrm>
                <a:off x="2583537" y="5657854"/>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6" name="组合 4">
              <a:extLst>
                <a:ext uri="{FF2B5EF4-FFF2-40B4-BE49-F238E27FC236}">
                  <a16:creationId xmlns="" xmlns:a16="http://schemas.microsoft.com/office/drawing/2014/main" id="{279F0D7E-84F5-4139-9804-2697FD0D4DC1}"/>
                </a:ext>
              </a:extLst>
            </p:cNvPr>
            <p:cNvGrpSpPr/>
            <p:nvPr/>
          </p:nvGrpSpPr>
          <p:grpSpPr bwMode="gray">
            <a:xfrm>
              <a:off x="4818055" y="3805435"/>
              <a:ext cx="1075899" cy="1114092"/>
              <a:chOff x="2049220" y="4543762"/>
              <a:chExt cx="1075899" cy="1114092"/>
            </a:xfrm>
          </p:grpSpPr>
          <p:grpSp>
            <p:nvGrpSpPr>
              <p:cNvPr id="34" name="Group 165">
                <a:extLst>
                  <a:ext uri="{FF2B5EF4-FFF2-40B4-BE49-F238E27FC236}">
                    <a16:creationId xmlns="" xmlns:a16="http://schemas.microsoft.com/office/drawing/2014/main" id="{C3203E22-4D22-4FDE-B670-1831C1EED991}"/>
                  </a:ext>
                </a:extLst>
              </p:cNvPr>
              <p:cNvGrpSpPr/>
              <p:nvPr/>
            </p:nvGrpSpPr>
            <p:grpSpPr bwMode="gray">
              <a:xfrm rot="5400000">
                <a:off x="1762964" y="4830018"/>
                <a:ext cx="1114092" cy="541579"/>
                <a:chOff x="-1233037" y="914446"/>
                <a:chExt cx="1573823" cy="778776"/>
              </a:xfrm>
            </p:grpSpPr>
            <p:cxnSp>
              <p:nvCxnSpPr>
                <p:cNvPr id="37" name="Straight Connector 166">
                  <a:extLst>
                    <a:ext uri="{FF2B5EF4-FFF2-40B4-BE49-F238E27FC236}">
                      <a16:creationId xmlns="" xmlns:a16="http://schemas.microsoft.com/office/drawing/2014/main" id="{AC3B6197-CEFF-49E6-9991-ACD9A9DC265C}"/>
                    </a:ext>
                  </a:extLst>
                </p:cNvPr>
                <p:cNvCxnSpPr/>
                <p:nvPr/>
              </p:nvCxnSpPr>
              <p:spPr bwMode="gray">
                <a:xfrm flipH="1" flipV="1">
                  <a:off x="-1233037" y="914446"/>
                  <a:ext cx="786912" cy="77877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167">
                  <a:extLst>
                    <a:ext uri="{FF2B5EF4-FFF2-40B4-BE49-F238E27FC236}">
                      <a16:creationId xmlns="" xmlns:a16="http://schemas.microsoft.com/office/drawing/2014/main" id="{67E18D49-550C-4320-B785-C2ABE1ACE563}"/>
                    </a:ext>
                  </a:extLst>
                </p:cNvPr>
                <p:cNvCxnSpPr/>
                <p:nvPr/>
              </p:nvCxnSpPr>
              <p:spPr bwMode="gray">
                <a:xfrm flipV="1">
                  <a:off x="-446125" y="914446"/>
                  <a:ext cx="786911" cy="778776"/>
                </a:xfrm>
                <a:prstGeom prst="line">
                  <a:avLst/>
                </a:prstGeom>
                <a:ln w="1905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35" name="Straight Connector 166">
                <a:extLst>
                  <a:ext uri="{FF2B5EF4-FFF2-40B4-BE49-F238E27FC236}">
                    <a16:creationId xmlns="" xmlns:a16="http://schemas.microsoft.com/office/drawing/2014/main" id="{14E9CDBA-EE64-4091-B977-F8BA4A7F4D1D}"/>
                  </a:ext>
                </a:extLst>
              </p:cNvPr>
              <p:cNvCxnSpPr/>
              <p:nvPr/>
            </p:nvCxnSpPr>
            <p:spPr bwMode="gray">
              <a:xfrm>
                <a:off x="2583537" y="4546133"/>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166">
                <a:extLst>
                  <a:ext uri="{FF2B5EF4-FFF2-40B4-BE49-F238E27FC236}">
                    <a16:creationId xmlns="" xmlns:a16="http://schemas.microsoft.com/office/drawing/2014/main" id="{C82884F7-31E8-4703-B504-B6C1438EB47F}"/>
                  </a:ext>
                </a:extLst>
              </p:cNvPr>
              <p:cNvCxnSpPr/>
              <p:nvPr/>
            </p:nvCxnSpPr>
            <p:spPr bwMode="gray">
              <a:xfrm>
                <a:off x="2583537" y="5657854"/>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5" name="圆角矩形 82">
              <a:extLst>
                <a:ext uri="{FF2B5EF4-FFF2-40B4-BE49-F238E27FC236}">
                  <a16:creationId xmlns="" xmlns:a16="http://schemas.microsoft.com/office/drawing/2014/main" id="{02E667CC-FCFD-4A58-A031-95C27704F6A8}"/>
                </a:ext>
              </a:extLst>
            </p:cNvPr>
            <p:cNvSpPr/>
            <p:nvPr/>
          </p:nvSpPr>
          <p:spPr bwMode="gray">
            <a:xfrm>
              <a:off x="7858833" y="4067165"/>
              <a:ext cx="1183879"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ctr"/>
              <a:r>
                <a:rPr lang="en-US" altLang="zh-CN" sz="1200" dirty="0">
                  <a:solidFill>
                    <a:prstClr val="white">
                      <a:lumMod val="65000"/>
                    </a:prstClr>
                  </a:solidFill>
                  <a:cs typeface="+mn-ea"/>
                  <a:sym typeface="Huawei Sans" panose="020C0503030203020204" pitchFamily="34" charset="0"/>
                </a:rPr>
                <a:t>Branch site</a:t>
              </a:r>
            </a:p>
          </p:txBody>
        </p:sp>
        <p:sp>
          <p:nvSpPr>
            <p:cNvPr id="16" name="圆角矩形 83">
              <a:extLst>
                <a:ext uri="{FF2B5EF4-FFF2-40B4-BE49-F238E27FC236}">
                  <a16:creationId xmlns="" xmlns:a16="http://schemas.microsoft.com/office/drawing/2014/main" id="{E10437C9-F9AA-43AF-9A9A-20EFC8221CEC}"/>
                </a:ext>
              </a:extLst>
            </p:cNvPr>
            <p:cNvSpPr/>
            <p:nvPr/>
          </p:nvSpPr>
          <p:spPr bwMode="gray">
            <a:xfrm>
              <a:off x="3247210" y="4060815"/>
              <a:ext cx="1291198"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altLang="zh-CN" sz="1200" dirty="0">
                  <a:solidFill>
                    <a:prstClr val="white">
                      <a:lumMod val="65000"/>
                    </a:prstClr>
                  </a:solidFill>
                  <a:cs typeface="+mn-ea"/>
                  <a:sym typeface="Huawei Sans" panose="020C0503030203020204" pitchFamily="34" charset="0"/>
                </a:rPr>
                <a:t>HQ/DC site</a:t>
              </a:r>
            </a:p>
          </p:txBody>
        </p:sp>
        <p:pic>
          <p:nvPicPr>
            <p:cNvPr id="17" name="图片 88">
              <a:extLst>
                <a:ext uri="{FF2B5EF4-FFF2-40B4-BE49-F238E27FC236}">
                  <a16:creationId xmlns="" xmlns:a16="http://schemas.microsoft.com/office/drawing/2014/main" id="{7FE368DA-2E92-43E5-B3A7-8F492738A1C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27494" y="4157400"/>
              <a:ext cx="490909" cy="402545"/>
            </a:xfrm>
            <a:prstGeom prst="rect">
              <a:avLst/>
            </a:prstGeom>
          </p:spPr>
        </p:pic>
        <p:pic>
          <p:nvPicPr>
            <p:cNvPr id="18" name="图片 89">
              <a:extLst>
                <a:ext uri="{FF2B5EF4-FFF2-40B4-BE49-F238E27FC236}">
                  <a16:creationId xmlns="" xmlns:a16="http://schemas.microsoft.com/office/drawing/2014/main" id="{21A1DB32-B84B-43C5-BF43-1B8CCFCBDBD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624778" y="4163750"/>
              <a:ext cx="490909" cy="402545"/>
            </a:xfrm>
            <a:prstGeom prst="rect">
              <a:avLst/>
            </a:prstGeom>
          </p:spPr>
        </p:pic>
        <p:sp>
          <p:nvSpPr>
            <p:cNvPr id="22" name="Freeform 159">
              <a:extLst>
                <a:ext uri="{FF2B5EF4-FFF2-40B4-BE49-F238E27FC236}">
                  <a16:creationId xmlns="" xmlns:a16="http://schemas.microsoft.com/office/drawing/2014/main" id="{3CEC87F2-5998-479A-90A3-CB54359FA374}"/>
                </a:ext>
              </a:extLst>
            </p:cNvPr>
            <p:cNvSpPr/>
            <p:nvPr/>
          </p:nvSpPr>
          <p:spPr bwMode="gray">
            <a:xfrm flipH="1">
              <a:off x="5608043" y="3414931"/>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altLang="zh-CN" sz="1200" kern="0" dirty="0">
                  <a:solidFill>
                    <a:srgbClr val="000000"/>
                  </a:solidFill>
                  <a:sym typeface="Huawei Sans" panose="020C0503030203020204" pitchFamily="34" charset="0"/>
                </a:rPr>
                <a:t>MPLS</a:t>
              </a:r>
            </a:p>
          </p:txBody>
        </p:sp>
        <p:sp>
          <p:nvSpPr>
            <p:cNvPr id="23" name="Freeform 159">
              <a:extLst>
                <a:ext uri="{FF2B5EF4-FFF2-40B4-BE49-F238E27FC236}">
                  <a16:creationId xmlns="" xmlns:a16="http://schemas.microsoft.com/office/drawing/2014/main" id="{491A877A-6870-466F-BD6D-F2ED07E840BC}"/>
                </a:ext>
              </a:extLst>
            </p:cNvPr>
            <p:cNvSpPr/>
            <p:nvPr/>
          </p:nvSpPr>
          <p:spPr bwMode="gray">
            <a:xfrm flipH="1">
              <a:off x="5608044" y="4534753"/>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altLang="zh-CN" sz="1200" kern="0" dirty="0">
                  <a:solidFill>
                    <a:srgbClr val="000000"/>
                  </a:solidFill>
                  <a:sym typeface="Huawei Sans" panose="020C0503030203020204" pitchFamily="34" charset="0"/>
                </a:rPr>
                <a:t>Internet</a:t>
              </a:r>
            </a:p>
          </p:txBody>
        </p:sp>
        <p:sp>
          <p:nvSpPr>
            <p:cNvPr id="46" name="Freeform: Shape 45">
              <a:extLst>
                <a:ext uri="{FF2B5EF4-FFF2-40B4-BE49-F238E27FC236}">
                  <a16:creationId xmlns="" xmlns:a16="http://schemas.microsoft.com/office/drawing/2014/main" id="{93FD6F66-B824-41F5-BB9E-3F94065EC7C7}"/>
                </a:ext>
              </a:extLst>
            </p:cNvPr>
            <p:cNvSpPr/>
            <p:nvPr/>
          </p:nvSpPr>
          <p:spPr bwMode="gray">
            <a:xfrm>
              <a:off x="4799067" y="3480782"/>
              <a:ext cx="2798656" cy="731718"/>
            </a:xfrm>
            <a:custGeom>
              <a:avLst/>
              <a:gdLst>
                <a:gd name="connsiteX0" fmla="*/ 0 w 2483318"/>
                <a:gd name="connsiteY0" fmla="*/ 673967 h 731718"/>
                <a:gd name="connsiteX1" fmla="*/ 1193533 w 2483318"/>
                <a:gd name="connsiteY1" fmla="*/ 198 h 731718"/>
                <a:gd name="connsiteX2" fmla="*/ 2483318 w 2483318"/>
                <a:gd name="connsiteY2" fmla="*/ 731718 h 731718"/>
              </a:gdLst>
              <a:ahLst/>
              <a:cxnLst>
                <a:cxn ang="0">
                  <a:pos x="connsiteX0" y="connsiteY0"/>
                </a:cxn>
                <a:cxn ang="0">
                  <a:pos x="connsiteX1" y="connsiteY1"/>
                </a:cxn>
                <a:cxn ang="0">
                  <a:pos x="connsiteX2" y="connsiteY2"/>
                </a:cxn>
              </a:cxnLst>
              <a:rect l="l" t="t" r="r" b="b"/>
              <a:pathLst>
                <a:path w="2483318" h="731718">
                  <a:moveTo>
                    <a:pt x="0" y="673967"/>
                  </a:moveTo>
                  <a:cubicBezTo>
                    <a:pt x="389823" y="332270"/>
                    <a:pt x="779647" y="-9427"/>
                    <a:pt x="1193533" y="198"/>
                  </a:cubicBezTo>
                  <a:cubicBezTo>
                    <a:pt x="1607419" y="9823"/>
                    <a:pt x="2045368" y="370770"/>
                    <a:pt x="2483318" y="731718"/>
                  </a:cubicBezTo>
                </a:path>
              </a:pathLst>
            </a:custGeom>
            <a:noFill/>
            <a:ln w="1524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200" dirty="0">
                <a:solidFill>
                  <a:prstClr val="white"/>
                </a:solidFill>
              </a:endParaRPr>
            </a:p>
          </p:txBody>
        </p:sp>
        <p:sp>
          <p:nvSpPr>
            <p:cNvPr id="47" name="Freeform: Shape 46">
              <a:extLst>
                <a:ext uri="{FF2B5EF4-FFF2-40B4-BE49-F238E27FC236}">
                  <a16:creationId xmlns="" xmlns:a16="http://schemas.microsoft.com/office/drawing/2014/main" id="{2CCF83A9-82E3-4613-B309-8ED5EB2B5419}"/>
                </a:ext>
              </a:extLst>
            </p:cNvPr>
            <p:cNvSpPr/>
            <p:nvPr/>
          </p:nvSpPr>
          <p:spPr bwMode="gray">
            <a:xfrm flipV="1">
              <a:off x="4825768" y="4485155"/>
              <a:ext cx="2798656" cy="731718"/>
            </a:xfrm>
            <a:custGeom>
              <a:avLst/>
              <a:gdLst>
                <a:gd name="connsiteX0" fmla="*/ 0 w 2483318"/>
                <a:gd name="connsiteY0" fmla="*/ 673967 h 731718"/>
                <a:gd name="connsiteX1" fmla="*/ 1193533 w 2483318"/>
                <a:gd name="connsiteY1" fmla="*/ 198 h 731718"/>
                <a:gd name="connsiteX2" fmla="*/ 2483318 w 2483318"/>
                <a:gd name="connsiteY2" fmla="*/ 731718 h 731718"/>
              </a:gdLst>
              <a:ahLst/>
              <a:cxnLst>
                <a:cxn ang="0">
                  <a:pos x="connsiteX0" y="connsiteY0"/>
                </a:cxn>
                <a:cxn ang="0">
                  <a:pos x="connsiteX1" y="connsiteY1"/>
                </a:cxn>
                <a:cxn ang="0">
                  <a:pos x="connsiteX2" y="connsiteY2"/>
                </a:cxn>
              </a:cxnLst>
              <a:rect l="l" t="t" r="r" b="b"/>
              <a:pathLst>
                <a:path w="2483318" h="731718">
                  <a:moveTo>
                    <a:pt x="0" y="673967"/>
                  </a:moveTo>
                  <a:cubicBezTo>
                    <a:pt x="389823" y="332270"/>
                    <a:pt x="779647" y="-9427"/>
                    <a:pt x="1193533" y="198"/>
                  </a:cubicBezTo>
                  <a:cubicBezTo>
                    <a:pt x="1607419" y="9823"/>
                    <a:pt x="2045368" y="370770"/>
                    <a:pt x="2483318" y="731718"/>
                  </a:cubicBezTo>
                </a:path>
              </a:pathLst>
            </a:custGeom>
            <a:noFill/>
            <a:ln w="1524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200" dirty="0">
                <a:solidFill>
                  <a:prstClr val="white"/>
                </a:solidFill>
              </a:endParaRPr>
            </a:p>
          </p:txBody>
        </p:sp>
        <p:sp>
          <p:nvSpPr>
            <p:cNvPr id="48" name="Freeform: Shape 47">
              <a:extLst>
                <a:ext uri="{FF2B5EF4-FFF2-40B4-BE49-F238E27FC236}">
                  <a16:creationId xmlns="" xmlns:a16="http://schemas.microsoft.com/office/drawing/2014/main" id="{9AC4A364-E965-4185-BD31-53A0EAA9BD3E}"/>
                </a:ext>
              </a:extLst>
            </p:cNvPr>
            <p:cNvSpPr/>
            <p:nvPr/>
          </p:nvSpPr>
          <p:spPr bwMode="gray">
            <a:xfrm flipV="1">
              <a:off x="5203389" y="4812159"/>
              <a:ext cx="1961137" cy="391295"/>
            </a:xfrm>
            <a:custGeom>
              <a:avLst/>
              <a:gdLst>
                <a:gd name="connsiteX0" fmla="*/ 0 w 2483318"/>
                <a:gd name="connsiteY0" fmla="*/ 673967 h 731718"/>
                <a:gd name="connsiteX1" fmla="*/ 1193533 w 2483318"/>
                <a:gd name="connsiteY1" fmla="*/ 198 h 731718"/>
                <a:gd name="connsiteX2" fmla="*/ 2483318 w 2483318"/>
                <a:gd name="connsiteY2" fmla="*/ 731718 h 731718"/>
              </a:gdLst>
              <a:ahLst/>
              <a:cxnLst>
                <a:cxn ang="0">
                  <a:pos x="connsiteX0" y="connsiteY0"/>
                </a:cxn>
                <a:cxn ang="0">
                  <a:pos x="connsiteX1" y="connsiteY1"/>
                </a:cxn>
                <a:cxn ang="0">
                  <a:pos x="connsiteX2" y="connsiteY2"/>
                </a:cxn>
              </a:cxnLst>
              <a:rect l="l" t="t" r="r" b="b"/>
              <a:pathLst>
                <a:path w="2483318" h="731718">
                  <a:moveTo>
                    <a:pt x="0" y="673967"/>
                  </a:moveTo>
                  <a:cubicBezTo>
                    <a:pt x="389823" y="332270"/>
                    <a:pt x="779647" y="-9427"/>
                    <a:pt x="1193533" y="198"/>
                  </a:cubicBezTo>
                  <a:cubicBezTo>
                    <a:pt x="1607419" y="9823"/>
                    <a:pt x="2045368" y="370770"/>
                    <a:pt x="2483318" y="731718"/>
                  </a:cubicBezTo>
                </a:path>
              </a:pathLst>
            </a:custGeom>
            <a:noFill/>
            <a:ln w="381000">
              <a:solidFill>
                <a:srgbClr val="FDE3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200" dirty="0">
                <a:solidFill>
                  <a:prstClr val="white"/>
                </a:solidFill>
              </a:endParaRPr>
            </a:p>
          </p:txBody>
        </p:sp>
        <p:sp>
          <p:nvSpPr>
            <p:cNvPr id="49" name="Rectangular Callout 26">
              <a:extLst>
                <a:ext uri="{FF2B5EF4-FFF2-40B4-BE49-F238E27FC236}">
                  <a16:creationId xmlns="" xmlns:a16="http://schemas.microsoft.com/office/drawing/2014/main" id="{D923D5A7-6CE4-4814-B813-1BAA34B7CC80}"/>
                </a:ext>
              </a:extLst>
            </p:cNvPr>
            <p:cNvSpPr/>
            <p:nvPr/>
          </p:nvSpPr>
          <p:spPr bwMode="gray">
            <a:xfrm>
              <a:off x="4502546" y="3172738"/>
              <a:ext cx="849826" cy="375178"/>
            </a:xfrm>
            <a:prstGeom prst="wedgeRectCallout">
              <a:avLst>
                <a:gd name="adj1" fmla="val 34092"/>
                <a:gd name="adj2" fmla="val 10210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prstClr val="white">
                      <a:lumMod val="50000"/>
                    </a:prstClr>
                  </a:solidFill>
                  <a:cs typeface="+mn-ea"/>
                  <a:sym typeface="Huawei Sans" panose="020C0503030203020204" pitchFamily="34" charset="0"/>
                </a:rPr>
                <a:t>GRE tunnel</a:t>
              </a:r>
            </a:p>
          </p:txBody>
        </p:sp>
        <p:sp>
          <p:nvSpPr>
            <p:cNvPr id="50" name="Rectangular Callout 26">
              <a:extLst>
                <a:ext uri="{FF2B5EF4-FFF2-40B4-BE49-F238E27FC236}">
                  <a16:creationId xmlns="" xmlns:a16="http://schemas.microsoft.com/office/drawing/2014/main" id="{102D1BF9-9DFE-475B-A8EC-729E56846DF1}"/>
                </a:ext>
              </a:extLst>
            </p:cNvPr>
            <p:cNvSpPr/>
            <p:nvPr/>
          </p:nvSpPr>
          <p:spPr bwMode="gray">
            <a:xfrm>
              <a:off x="4169599" y="4918477"/>
              <a:ext cx="849826" cy="394980"/>
            </a:xfrm>
            <a:prstGeom prst="wedgeRectCallout">
              <a:avLst>
                <a:gd name="adj1" fmla="val 40817"/>
                <a:gd name="adj2" fmla="val -9991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prstClr val="white">
                      <a:lumMod val="50000"/>
                    </a:prstClr>
                  </a:solidFill>
                  <a:cs typeface="+mn-ea"/>
                  <a:sym typeface="Huawei Sans" panose="020C0503030203020204" pitchFamily="34" charset="0"/>
                </a:rPr>
                <a:t>GRE tunnel</a:t>
              </a:r>
            </a:p>
          </p:txBody>
        </p:sp>
        <p:sp>
          <p:nvSpPr>
            <p:cNvPr id="51" name="Rectangular Callout 26">
              <a:extLst>
                <a:ext uri="{FF2B5EF4-FFF2-40B4-BE49-F238E27FC236}">
                  <a16:creationId xmlns="" xmlns:a16="http://schemas.microsoft.com/office/drawing/2014/main" id="{C0018EAD-ADEE-4995-83F2-38C58A32A741}"/>
                </a:ext>
              </a:extLst>
            </p:cNvPr>
            <p:cNvSpPr/>
            <p:nvPr/>
          </p:nvSpPr>
          <p:spPr bwMode="gray">
            <a:xfrm>
              <a:off x="6840412" y="5255008"/>
              <a:ext cx="849826" cy="396000"/>
            </a:xfrm>
            <a:prstGeom prst="wedgeRectCallout">
              <a:avLst>
                <a:gd name="adj1" fmla="val -35535"/>
                <a:gd name="adj2" fmla="val -11670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prstClr val="white">
                      <a:lumMod val="50000"/>
                    </a:prstClr>
                  </a:solidFill>
                  <a:cs typeface="+mn-ea"/>
                  <a:sym typeface="Huawei Sans" panose="020C0503030203020204" pitchFamily="34" charset="0"/>
                </a:rPr>
                <a:t>IPsec tunnel</a:t>
              </a:r>
            </a:p>
          </p:txBody>
        </p:sp>
        <p:sp>
          <p:nvSpPr>
            <p:cNvPr id="12" name="文本框 60">
              <a:extLst>
                <a:ext uri="{FF2B5EF4-FFF2-40B4-BE49-F238E27FC236}">
                  <a16:creationId xmlns="" xmlns:a16="http://schemas.microsoft.com/office/drawing/2014/main" id="{900343FB-158D-4AFB-8DD4-5D5FD33BC834}"/>
                </a:ext>
              </a:extLst>
            </p:cNvPr>
            <p:cNvSpPr txBox="1"/>
            <p:nvPr/>
          </p:nvSpPr>
          <p:spPr bwMode="gray">
            <a:xfrm>
              <a:off x="4245800" y="4522959"/>
              <a:ext cx="683038"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cs typeface="+mn-ea"/>
                  <a:sym typeface="Huawei Sans" panose="020C0503030203020204" pitchFamily="34" charset="0"/>
                </a:rPr>
                <a:t>EDGE</a:t>
              </a:r>
            </a:p>
          </p:txBody>
        </p:sp>
        <p:sp>
          <p:nvSpPr>
            <p:cNvPr id="13" name="文本框 66">
              <a:extLst>
                <a:ext uri="{FF2B5EF4-FFF2-40B4-BE49-F238E27FC236}">
                  <a16:creationId xmlns="" xmlns:a16="http://schemas.microsoft.com/office/drawing/2014/main" id="{A137419D-04C8-4B36-ABB1-B132525404C3}"/>
                </a:ext>
              </a:extLst>
            </p:cNvPr>
            <p:cNvSpPr txBox="1"/>
            <p:nvPr/>
          </p:nvSpPr>
          <p:spPr bwMode="gray">
            <a:xfrm>
              <a:off x="7545073" y="4522338"/>
              <a:ext cx="630222"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cs typeface="+mn-ea"/>
                  <a:sym typeface="Huawei Sans" panose="020C0503030203020204" pitchFamily="34" charset="0"/>
                </a:rPr>
                <a:t>EDGE</a:t>
              </a:r>
            </a:p>
          </p:txBody>
        </p:sp>
      </p:grpSp>
      <p:sp>
        <p:nvSpPr>
          <p:cNvPr id="33" name="五边形 2">
            <a:extLst>
              <a:ext uri="{FF2B5EF4-FFF2-40B4-BE49-F238E27FC236}">
                <a16:creationId xmlns="" xmlns:a16="http://schemas.microsoft.com/office/drawing/2014/main" id="{1A4DE332-9D16-4919-A994-BF24ADBFDBFD}"/>
              </a:ext>
            </a:extLst>
          </p:cNvPr>
          <p:cNvSpPr/>
          <p:nvPr/>
        </p:nvSpPr>
        <p:spPr bwMode="gray">
          <a:xfrm>
            <a:off x="7766797" y="90302"/>
            <a:ext cx="1933511" cy="25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sym typeface="Huawei Sans" panose="020C0503030203020204" pitchFamily="34" charset="0"/>
              </a:rPr>
              <a:t>System Security Design</a:t>
            </a:r>
          </a:p>
        </p:txBody>
      </p:sp>
      <p:sp>
        <p:nvSpPr>
          <p:cNvPr id="53" name="燕尾形 3">
            <a:extLst>
              <a:ext uri="{FF2B5EF4-FFF2-40B4-BE49-F238E27FC236}">
                <a16:creationId xmlns="" xmlns:a16="http://schemas.microsoft.com/office/drawing/2014/main" id="{D2EE5589-DA9F-4602-A8E7-7DC65E112471}"/>
              </a:ext>
            </a:extLst>
          </p:cNvPr>
          <p:cNvSpPr/>
          <p:nvPr/>
        </p:nvSpPr>
        <p:spPr bwMode="gray">
          <a:xfrm>
            <a:off x="9609699" y="90302"/>
            <a:ext cx="2139389"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solidFill>
                  <a:prstClr val="black"/>
                </a:solidFill>
                <a:latin typeface="Huawei Sans" panose="020C0503030203020204" pitchFamily="34" charset="0"/>
                <a:sym typeface="Huawei Sans" panose="020C0503030203020204" pitchFamily="34" charset="0"/>
              </a:rPr>
              <a:t>Service Security Design</a:t>
            </a:r>
          </a:p>
        </p:txBody>
      </p:sp>
    </p:spTree>
    <p:extLst>
      <p:ext uri="{BB962C8B-B14F-4D97-AF65-F5344CB8AC3E}">
        <p14:creationId xmlns:p14="http://schemas.microsoft.com/office/powerpoint/2010/main" val="1132675084"/>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03864F6-0E92-46B8-8B3D-1F27C7566284}"/>
              </a:ext>
            </a:extLst>
          </p:cNvPr>
          <p:cNvSpPr>
            <a:spLocks noGrp="1"/>
          </p:cNvSpPr>
          <p:nvPr>
            <p:ph type="title"/>
          </p:nvPr>
        </p:nvSpPr>
        <p:spPr bwMode="gray"/>
        <p:txBody>
          <a:bodyPr/>
          <a:lstStyle/>
          <a:p>
            <a:r>
              <a:rPr lang="en-US" altLang="zh-CN" dirty="0"/>
              <a:t>System Security Design: Administrator Authentication and Authorization</a:t>
            </a:r>
            <a:endParaRPr lang="en-US" dirty="0"/>
          </a:p>
        </p:txBody>
      </p:sp>
      <p:sp>
        <p:nvSpPr>
          <p:cNvPr id="3" name="Text Placeholder 2">
            <a:extLst>
              <a:ext uri="{FF2B5EF4-FFF2-40B4-BE49-F238E27FC236}">
                <a16:creationId xmlns="" xmlns:a16="http://schemas.microsoft.com/office/drawing/2014/main" id="{D65531C1-DF1A-4E78-8327-B47D5A60CA26}"/>
              </a:ext>
            </a:extLst>
          </p:cNvPr>
          <p:cNvSpPr>
            <a:spLocks noGrp="1"/>
          </p:cNvSpPr>
          <p:nvPr>
            <p:ph type="body" sz="quarter" idx="10"/>
          </p:nvPr>
        </p:nvSpPr>
        <p:spPr bwMode="gray"/>
        <p:txBody>
          <a:bodyPr/>
          <a:lstStyle/>
          <a:p>
            <a:r>
              <a:rPr lang="en-US" altLang="zh-CN" sz="1400" dirty="0"/>
              <a:t>The system supports local and remote authentication for administrators. Strict identity authentication ensures that only authorized administrators can log in to the system.</a:t>
            </a:r>
          </a:p>
          <a:p>
            <a:r>
              <a:rPr lang="en-US" altLang="zh-CN" sz="1400" dirty="0"/>
              <a:t>When a tenant administrator logs in to iMaster NCE-WAN, two-factor authentication (account/password + SMS verification code) is supported. The tenant administrator can be authenticated in either of the following modes:</a:t>
            </a:r>
          </a:p>
          <a:p>
            <a:pPr marL="536575" lvl="1" indent="-228600"/>
            <a:r>
              <a:rPr lang="en-US" altLang="zh-CN" sz="1200" dirty="0"/>
              <a:t>Local authentication: When a tenant administrator logs in to iMaster NCE-WAN, iMaster NCE-WAN authenticates the tenant administrator.</a:t>
            </a:r>
          </a:p>
          <a:p>
            <a:pPr marL="536575" lvl="1" indent="-228600"/>
            <a:r>
              <a:rPr lang="en-US" sz="1200" dirty="0"/>
              <a:t>LDAP server authentication: iMaster NCE-WAN connects to an LDAP server (such as a general-purpose LDAP server or Windows AD server). When a tenant administrator logs in to iMaster NCE-WAN, the LDAP server authenticates the tenant administrator.</a:t>
            </a:r>
            <a:endParaRPr lang="en-US" altLang="zh-CN" sz="1200" dirty="0"/>
          </a:p>
          <a:p>
            <a:r>
              <a:rPr lang="en-US" altLang="zh-CN" sz="1400" dirty="0"/>
              <a:t>When a device administrator logs in to a CPE through the CLI, the device administrator can be authenticated in either of the following modes:</a:t>
            </a:r>
          </a:p>
          <a:p>
            <a:pPr marL="536575" lvl="1" indent="-228600"/>
            <a:r>
              <a:rPr lang="en-US" altLang="zh-CN" sz="1200" dirty="0"/>
              <a:t>Local authentication: The tenant administrator can set passwords for device administrators on iMaster NCE-WAN, which then delivers the passwords to CPEs. When a device administrator logs in to a CPE, the CPE authenticates the device administrator.</a:t>
            </a:r>
          </a:p>
          <a:p>
            <a:pPr marL="536575" lvl="1" indent="-228600"/>
            <a:r>
              <a:rPr lang="en-US" sz="1200" dirty="0"/>
              <a:t>TACACS authentication: A CPE connects to a TACACS server through the underlay network. When a device administrator logs in to the CPE, the TACACS server authenticates the device administrator.</a:t>
            </a:r>
          </a:p>
        </p:txBody>
      </p:sp>
      <p:sp>
        <p:nvSpPr>
          <p:cNvPr id="6" name="五边形 2">
            <a:extLst>
              <a:ext uri="{FF2B5EF4-FFF2-40B4-BE49-F238E27FC236}">
                <a16:creationId xmlns="" xmlns:a16="http://schemas.microsoft.com/office/drawing/2014/main" id="{1A4DE332-9D16-4919-A994-BF24ADBFDBFD}"/>
              </a:ext>
            </a:extLst>
          </p:cNvPr>
          <p:cNvSpPr/>
          <p:nvPr/>
        </p:nvSpPr>
        <p:spPr bwMode="gray">
          <a:xfrm>
            <a:off x="7766797" y="90302"/>
            <a:ext cx="1933511" cy="25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sym typeface="Huawei Sans" panose="020C0503030203020204" pitchFamily="34" charset="0"/>
              </a:rPr>
              <a:t>System Security Design</a:t>
            </a:r>
          </a:p>
        </p:txBody>
      </p:sp>
      <p:sp>
        <p:nvSpPr>
          <p:cNvPr id="7" name="燕尾形 3">
            <a:extLst>
              <a:ext uri="{FF2B5EF4-FFF2-40B4-BE49-F238E27FC236}">
                <a16:creationId xmlns="" xmlns:a16="http://schemas.microsoft.com/office/drawing/2014/main" id="{D2EE5589-DA9F-4602-A8E7-7DC65E112471}"/>
              </a:ext>
            </a:extLst>
          </p:cNvPr>
          <p:cNvSpPr/>
          <p:nvPr/>
        </p:nvSpPr>
        <p:spPr bwMode="gray">
          <a:xfrm>
            <a:off x="9609699" y="90302"/>
            <a:ext cx="2139389"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solidFill>
                  <a:prstClr val="black"/>
                </a:solidFill>
                <a:latin typeface="Huawei Sans" panose="020C0503030203020204" pitchFamily="34" charset="0"/>
                <a:sym typeface="Huawei Sans" panose="020C0503030203020204" pitchFamily="34" charset="0"/>
              </a:rPr>
              <a:t>Service Security Design</a:t>
            </a:r>
          </a:p>
        </p:txBody>
      </p:sp>
    </p:spTree>
    <p:extLst>
      <p:ext uri="{BB962C8B-B14F-4D97-AF65-F5344CB8AC3E}">
        <p14:creationId xmlns:p14="http://schemas.microsoft.com/office/powerpoint/2010/main" val="15230396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t>Architecture of Huawei SD-WAN Solution</a:t>
            </a:r>
          </a:p>
        </p:txBody>
      </p:sp>
      <p:grpSp>
        <p:nvGrpSpPr>
          <p:cNvPr id="57" name="Group 56"/>
          <p:cNvGrpSpPr/>
          <p:nvPr/>
        </p:nvGrpSpPr>
        <p:grpSpPr>
          <a:xfrm>
            <a:off x="542819" y="1139113"/>
            <a:ext cx="5452821" cy="5011779"/>
            <a:chOff x="1258472" y="1137934"/>
            <a:chExt cx="5452821" cy="5011779"/>
          </a:xfrm>
        </p:grpSpPr>
        <p:pic>
          <p:nvPicPr>
            <p:cNvPr id="58" name="图片 6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363620" y="4063629"/>
              <a:ext cx="280634" cy="368740"/>
            </a:xfrm>
            <a:prstGeom prst="rect">
              <a:avLst/>
            </a:prstGeom>
          </p:spPr>
        </p:pic>
        <p:cxnSp>
          <p:nvCxnSpPr>
            <p:cNvPr id="59" name="直接连接符 65"/>
            <p:cNvCxnSpPr>
              <a:cxnSpLocks/>
              <a:stCxn id="58" idx="3"/>
              <a:endCxn id="125" idx="0"/>
            </p:cNvCxnSpPr>
            <p:nvPr/>
          </p:nvCxnSpPr>
          <p:spPr bwMode="gray">
            <a:xfrm>
              <a:off x="3644254" y="4247999"/>
              <a:ext cx="349987" cy="24809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0" name="矩形 1038"/>
            <p:cNvSpPr/>
            <p:nvPr/>
          </p:nvSpPr>
          <p:spPr bwMode="gray">
            <a:xfrm>
              <a:off x="1258472" y="3991418"/>
              <a:ext cx="5452821" cy="2157937"/>
            </a:xfrm>
            <a:prstGeom prst="rect">
              <a:avLst/>
            </a:prstGeom>
            <a:noFill/>
            <a:ln w="19050">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矩形 1039"/>
            <p:cNvSpPr/>
            <p:nvPr/>
          </p:nvSpPr>
          <p:spPr bwMode="gray">
            <a:xfrm>
              <a:off x="1337001" y="3704335"/>
              <a:ext cx="1250231" cy="306234"/>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b="1" dirty="0">
                  <a:latin typeface="Huawei Sans" panose="020C0503030203020204" pitchFamily="34" charset="0"/>
                </a:rPr>
                <a:t>Network layer</a:t>
              </a:r>
            </a:p>
          </p:txBody>
        </p:sp>
        <p:sp>
          <p:nvSpPr>
            <p:cNvPr id="63" name="矩形 82"/>
            <p:cNvSpPr/>
            <p:nvPr/>
          </p:nvSpPr>
          <p:spPr bwMode="gray">
            <a:xfrm>
              <a:off x="1260753" y="2894271"/>
              <a:ext cx="2339032" cy="624022"/>
            </a:xfrm>
            <a:prstGeom prst="rect">
              <a:avLst/>
            </a:prstGeom>
            <a:noFill/>
            <a:ln w="19050">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矩形 83"/>
            <p:cNvSpPr/>
            <p:nvPr/>
          </p:nvSpPr>
          <p:spPr bwMode="gray">
            <a:xfrm>
              <a:off x="1337002" y="2592654"/>
              <a:ext cx="1195927" cy="313746"/>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b="1" dirty="0">
                  <a:latin typeface="Huawei Sans" panose="020C0503030203020204" pitchFamily="34" charset="0"/>
                </a:rPr>
                <a:t>Control layer</a:t>
              </a:r>
            </a:p>
          </p:txBody>
        </p:sp>
        <p:sp>
          <p:nvSpPr>
            <p:cNvPr id="65" name="矩形 85"/>
            <p:cNvSpPr/>
            <p:nvPr/>
          </p:nvSpPr>
          <p:spPr bwMode="gray">
            <a:xfrm>
              <a:off x="1337003" y="1626093"/>
              <a:ext cx="1636587" cy="312012"/>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b="1" dirty="0">
                  <a:latin typeface="Huawei Sans" panose="020C0503030203020204" pitchFamily="34" charset="0"/>
                </a:rPr>
                <a:t>Management layer</a:t>
              </a:r>
            </a:p>
          </p:txBody>
        </p:sp>
        <p:sp>
          <p:nvSpPr>
            <p:cNvPr id="67" name="矩形 88"/>
            <p:cNvSpPr/>
            <p:nvPr/>
          </p:nvSpPr>
          <p:spPr bwMode="gray">
            <a:xfrm>
              <a:off x="1260753" y="1927354"/>
              <a:ext cx="5393726" cy="624022"/>
            </a:xfrm>
            <a:prstGeom prst="rect">
              <a:avLst/>
            </a:prstGeom>
            <a:noFill/>
            <a:ln w="19050">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8" name="直接箭头连接符 93"/>
            <p:cNvCxnSpPr/>
            <p:nvPr/>
          </p:nvCxnSpPr>
          <p:spPr bwMode="gray">
            <a:xfrm>
              <a:off x="2749658" y="3530613"/>
              <a:ext cx="0" cy="398398"/>
            </a:xfrm>
            <a:prstGeom prst="straightConnector1">
              <a:avLst/>
            </a:prstGeom>
            <a:ln w="28575">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9" name="直接箭头连接符 94"/>
            <p:cNvCxnSpPr/>
            <p:nvPr/>
          </p:nvCxnSpPr>
          <p:spPr bwMode="gray">
            <a:xfrm>
              <a:off x="4045783" y="2557925"/>
              <a:ext cx="0" cy="1433493"/>
            </a:xfrm>
            <a:prstGeom prst="straightConnector1">
              <a:avLst/>
            </a:prstGeom>
            <a:ln w="28575">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71" name="文本框 95"/>
            <p:cNvSpPr txBox="1"/>
            <p:nvPr/>
          </p:nvSpPr>
          <p:spPr bwMode="gray">
            <a:xfrm>
              <a:off x="4101126" y="2955682"/>
              <a:ext cx="1446254" cy="307777"/>
            </a:xfrm>
            <a:prstGeom prst="rect">
              <a:avLst/>
            </a:prstGeom>
            <a:noFill/>
          </p:spPr>
          <p:txBody>
            <a:bodyPr wrap="square" rtlCol="0">
              <a:spAutoFit/>
            </a:bodyPr>
            <a:lstStyle/>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NETCONF/SSH</a:t>
              </a:r>
            </a:p>
          </p:txBody>
        </p:sp>
        <p:sp>
          <p:nvSpPr>
            <p:cNvPr id="72" name="文本框 96"/>
            <p:cNvSpPr txBox="1"/>
            <p:nvPr/>
          </p:nvSpPr>
          <p:spPr bwMode="gray">
            <a:xfrm>
              <a:off x="2776802" y="3588690"/>
              <a:ext cx="1076501" cy="307777"/>
            </a:xfrm>
            <a:prstGeom prst="rect">
              <a:avLst/>
            </a:prstGeom>
            <a:noFill/>
          </p:spPr>
          <p:txBody>
            <a:bodyPr wrap="square" rtlCol="0">
              <a:spAutoFit/>
            </a:bodyPr>
            <a:lstStyle/>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BGP/DTLS</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文本框 97"/>
            <p:cNvSpPr txBox="1"/>
            <p:nvPr/>
          </p:nvSpPr>
          <p:spPr bwMode="gray">
            <a:xfrm>
              <a:off x="4106048" y="3340796"/>
              <a:ext cx="1024501" cy="307777"/>
            </a:xfrm>
            <a:prstGeom prst="rect">
              <a:avLst/>
            </a:prstGeom>
            <a:noFill/>
          </p:spPr>
          <p:txBody>
            <a:bodyPr wrap="square" rtlCol="0">
              <a:spAutoFit/>
            </a:bodyPr>
            <a:lstStyle/>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Telemetry</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文本框 106"/>
            <p:cNvSpPr txBox="1"/>
            <p:nvPr/>
          </p:nvSpPr>
          <p:spPr bwMode="gray">
            <a:xfrm>
              <a:off x="2917407" y="1529743"/>
              <a:ext cx="1187666" cy="307777"/>
            </a:xfrm>
            <a:prstGeom prst="rect">
              <a:avLst/>
            </a:prstGeom>
            <a:noFill/>
          </p:spPr>
          <p:txBody>
            <a:bodyPr wrap="squar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RESTful API</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矩形 109"/>
            <p:cNvSpPr/>
            <p:nvPr/>
          </p:nvSpPr>
          <p:spPr bwMode="gray">
            <a:xfrm>
              <a:off x="2128429" y="1137934"/>
              <a:ext cx="3834707" cy="330069"/>
            </a:xfrm>
            <a:prstGeom prst="rect">
              <a:avLst/>
            </a:prstGeom>
            <a:solidFill>
              <a:srgbClr val="AFD89C"/>
            </a:solidFill>
            <a:ln>
              <a:solidFill>
                <a:srgbClr val="AFD8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Self-developed portal or third-party BSS/OSS</a:t>
              </a:r>
              <a:endParaRPr lang="zh-CN" altLang="en-US" sz="140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Freeform 159">
              <a:extLst>
                <a:ext uri="{FF2B5EF4-FFF2-40B4-BE49-F238E27FC236}">
                  <a16:creationId xmlns="" xmlns:a16="http://schemas.microsoft.com/office/drawing/2014/main" id="{0BE1C8A2-DEA4-4D32-865A-D1619FDAFFC9}"/>
                </a:ext>
              </a:extLst>
            </p:cNvPr>
            <p:cNvSpPr/>
            <p:nvPr/>
          </p:nvSpPr>
          <p:spPr bwMode="gray">
            <a:xfrm flipH="1">
              <a:off x="5416875" y="4289288"/>
              <a:ext cx="940706" cy="49173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altLang="zh-CN" sz="1200" dirty="0">
                  <a:solidFill>
                    <a:srgbClr val="000000"/>
                  </a:solidFill>
                  <a:latin typeface="Huawei Sans" panose="020C0503030203020204" pitchFamily="34" charset="0"/>
                </a:rPr>
                <a:t>Public cloud site</a:t>
              </a:r>
            </a:p>
          </p:txBody>
        </p:sp>
        <p:sp>
          <p:nvSpPr>
            <p:cNvPr id="79" name="Freeform 159">
              <a:extLst>
                <a:ext uri="{FF2B5EF4-FFF2-40B4-BE49-F238E27FC236}">
                  <a16:creationId xmlns="" xmlns:a16="http://schemas.microsoft.com/office/drawing/2014/main" id="{894B41C8-48E5-4D9E-8B22-09BFEB8915D5}"/>
                </a:ext>
              </a:extLst>
            </p:cNvPr>
            <p:cNvSpPr/>
            <p:nvPr/>
          </p:nvSpPr>
          <p:spPr bwMode="gray">
            <a:xfrm flipH="1">
              <a:off x="5405829" y="4966080"/>
              <a:ext cx="940706" cy="49173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altLang="zh-CN" sz="1200" dirty="0">
                  <a:solidFill>
                    <a:srgbClr val="000000"/>
                  </a:solidFill>
                  <a:latin typeface="Huawei Sans" panose="020C0503030203020204" pitchFamily="34" charset="0"/>
                </a:rPr>
                <a:t>HQ/DC site</a:t>
              </a:r>
            </a:p>
          </p:txBody>
        </p:sp>
        <p:sp>
          <p:nvSpPr>
            <p:cNvPr id="81" name="Freeform 159">
              <a:extLst>
                <a:ext uri="{FF2B5EF4-FFF2-40B4-BE49-F238E27FC236}">
                  <a16:creationId xmlns="" xmlns:a16="http://schemas.microsoft.com/office/drawing/2014/main" id="{066A6D22-1706-4F05-A996-A287E01179C7}"/>
                </a:ext>
              </a:extLst>
            </p:cNvPr>
            <p:cNvSpPr/>
            <p:nvPr/>
          </p:nvSpPr>
          <p:spPr bwMode="gray">
            <a:xfrm flipH="1">
              <a:off x="5442387" y="5547013"/>
              <a:ext cx="940706" cy="49173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altLang="zh-CN" sz="1200" dirty="0">
                  <a:solidFill>
                    <a:srgbClr val="000000"/>
                  </a:solidFill>
                  <a:latin typeface="Huawei Sans" panose="020C0503030203020204" pitchFamily="34" charset="0"/>
                </a:rPr>
                <a:t>MPLS</a:t>
              </a:r>
            </a:p>
            <a:p>
              <a:pPr algn="ctr" fontAlgn="ctr"/>
              <a:r>
                <a:rPr lang="en-US" altLang="zh-CN" sz="1200" dirty="0">
                  <a:solidFill>
                    <a:srgbClr val="000000"/>
                  </a:solidFill>
                  <a:latin typeface="Huawei Sans" panose="020C0503030203020204" pitchFamily="34" charset="0"/>
                </a:rPr>
                <a:t>legacy site</a:t>
              </a:r>
            </a:p>
          </p:txBody>
        </p:sp>
        <p:sp>
          <p:nvSpPr>
            <p:cNvPr id="82" name="Freeform 159">
              <a:extLst>
                <a:ext uri="{FF2B5EF4-FFF2-40B4-BE49-F238E27FC236}">
                  <a16:creationId xmlns="" xmlns:a16="http://schemas.microsoft.com/office/drawing/2014/main" id="{260F882A-B7C3-4E53-BD47-A5CD894AC62C}"/>
                </a:ext>
              </a:extLst>
            </p:cNvPr>
            <p:cNvSpPr/>
            <p:nvPr/>
          </p:nvSpPr>
          <p:spPr bwMode="gray">
            <a:xfrm flipH="1">
              <a:off x="1789856" y="5197603"/>
              <a:ext cx="940706" cy="49173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altLang="zh-CN" sz="1200" dirty="0">
                  <a:solidFill>
                    <a:srgbClr val="000000"/>
                  </a:solidFill>
                  <a:latin typeface="Huawei Sans" panose="020C0503030203020204" pitchFamily="34" charset="0"/>
                </a:rPr>
                <a:t>Branch site</a:t>
              </a:r>
            </a:p>
          </p:txBody>
        </p:sp>
        <p:sp>
          <p:nvSpPr>
            <p:cNvPr id="85" name="Freeform 159">
              <a:extLst>
                <a:ext uri="{FF2B5EF4-FFF2-40B4-BE49-F238E27FC236}">
                  <a16:creationId xmlns="" xmlns:a16="http://schemas.microsoft.com/office/drawing/2014/main" id="{BE92E114-060B-4181-A266-8E147F8BC3B6}"/>
                </a:ext>
              </a:extLst>
            </p:cNvPr>
            <p:cNvSpPr/>
            <p:nvPr/>
          </p:nvSpPr>
          <p:spPr bwMode="gray">
            <a:xfrm flipH="1">
              <a:off x="1793830" y="4602121"/>
              <a:ext cx="940706" cy="49173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altLang="zh-CN" sz="1200" dirty="0">
                  <a:solidFill>
                    <a:srgbClr val="000000"/>
                  </a:solidFill>
                  <a:latin typeface="Huawei Sans" panose="020C0503030203020204" pitchFamily="34" charset="0"/>
                </a:rPr>
                <a:t>Branch site</a:t>
              </a:r>
            </a:p>
          </p:txBody>
        </p:sp>
        <p:pic>
          <p:nvPicPr>
            <p:cNvPr id="87" name="图片 130">
              <a:extLst>
                <a:ext uri="{FF2B5EF4-FFF2-40B4-BE49-F238E27FC236}">
                  <a16:creationId xmlns="" xmlns:a16="http://schemas.microsoft.com/office/drawing/2014/main" id="{BB7704E4-7EAD-4B82-A170-93537A41EC1F}"/>
                </a:ext>
              </a:extLst>
            </p:cNvPr>
            <p:cNvPicPr>
              <a:picLocks noChangeAspect="1"/>
            </p:cNvPicPr>
            <p:nvPr/>
          </p:nvPicPr>
          <p:blipFill>
            <a:blip r:embed="rId5"/>
            <a:stretch>
              <a:fillRect/>
            </a:stretch>
          </p:blipFill>
          <p:spPr bwMode="gray">
            <a:xfrm>
              <a:off x="1493610" y="4771951"/>
              <a:ext cx="439741" cy="357993"/>
            </a:xfrm>
            <a:prstGeom prst="rect">
              <a:avLst/>
            </a:prstGeom>
          </p:spPr>
        </p:pic>
        <p:cxnSp>
          <p:nvCxnSpPr>
            <p:cNvPr id="88" name="直接连接符 25">
              <a:extLst>
                <a:ext uri="{FF2B5EF4-FFF2-40B4-BE49-F238E27FC236}">
                  <a16:creationId xmlns="" xmlns:a16="http://schemas.microsoft.com/office/drawing/2014/main" id="{4AFC5793-F5AD-4BAE-8C9F-C78FC0D9F15C}"/>
                </a:ext>
              </a:extLst>
            </p:cNvPr>
            <p:cNvCxnSpPr>
              <a:cxnSpLocks/>
              <a:stCxn id="121" idx="3"/>
              <a:endCxn id="125" idx="21"/>
            </p:cNvCxnSpPr>
            <p:nvPr/>
          </p:nvCxnSpPr>
          <p:spPr bwMode="gray">
            <a:xfrm flipV="1">
              <a:off x="3038467" y="4881738"/>
              <a:ext cx="543178" cy="1759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26">
              <a:extLst>
                <a:ext uri="{FF2B5EF4-FFF2-40B4-BE49-F238E27FC236}">
                  <a16:creationId xmlns="" xmlns:a16="http://schemas.microsoft.com/office/drawing/2014/main" id="{96847BA8-7325-4D51-88A7-FB18F3CD188D}"/>
                </a:ext>
              </a:extLst>
            </p:cNvPr>
            <p:cNvCxnSpPr>
              <a:cxnSpLocks/>
              <a:stCxn id="121" idx="3"/>
              <a:endCxn id="124" idx="21"/>
            </p:cNvCxnSpPr>
            <p:nvPr/>
          </p:nvCxnSpPr>
          <p:spPr bwMode="gray">
            <a:xfrm>
              <a:off x="3038467" y="4899330"/>
              <a:ext cx="540466" cy="68251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30">
              <a:extLst>
                <a:ext uri="{FF2B5EF4-FFF2-40B4-BE49-F238E27FC236}">
                  <a16:creationId xmlns="" xmlns:a16="http://schemas.microsoft.com/office/drawing/2014/main" id="{DFDF23AC-8553-4192-9B8E-6F062C495E1F}"/>
                </a:ext>
              </a:extLst>
            </p:cNvPr>
            <p:cNvCxnSpPr>
              <a:cxnSpLocks/>
              <a:stCxn id="123" idx="3"/>
              <a:endCxn id="125" idx="21"/>
            </p:cNvCxnSpPr>
            <p:nvPr/>
          </p:nvCxnSpPr>
          <p:spPr bwMode="gray">
            <a:xfrm flipV="1">
              <a:off x="3013352" y="4881738"/>
              <a:ext cx="568293" cy="56970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31">
              <a:extLst>
                <a:ext uri="{FF2B5EF4-FFF2-40B4-BE49-F238E27FC236}">
                  <a16:creationId xmlns="" xmlns:a16="http://schemas.microsoft.com/office/drawing/2014/main" id="{F547D1B1-9F71-492B-A8AD-9E51CC972C4F}"/>
                </a:ext>
              </a:extLst>
            </p:cNvPr>
            <p:cNvCxnSpPr>
              <a:cxnSpLocks/>
              <a:stCxn id="123" idx="3"/>
              <a:endCxn id="124" idx="21"/>
            </p:cNvCxnSpPr>
            <p:nvPr/>
          </p:nvCxnSpPr>
          <p:spPr bwMode="gray">
            <a:xfrm>
              <a:off x="3013352" y="5451444"/>
              <a:ext cx="565581" cy="13040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51">
              <a:extLst>
                <a:ext uri="{FF2B5EF4-FFF2-40B4-BE49-F238E27FC236}">
                  <a16:creationId xmlns="" xmlns:a16="http://schemas.microsoft.com/office/drawing/2014/main" id="{C3AE8317-1D31-4B08-9964-2CB47262036A}"/>
                </a:ext>
              </a:extLst>
            </p:cNvPr>
            <p:cNvCxnSpPr>
              <a:cxnSpLocks/>
              <a:stCxn id="109" idx="1"/>
              <a:endCxn id="124" idx="8"/>
            </p:cNvCxnSpPr>
            <p:nvPr/>
          </p:nvCxnSpPr>
          <p:spPr bwMode="gray">
            <a:xfrm flipH="1">
              <a:off x="4631214" y="4610359"/>
              <a:ext cx="541202" cy="96147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52">
              <a:extLst>
                <a:ext uri="{FF2B5EF4-FFF2-40B4-BE49-F238E27FC236}">
                  <a16:creationId xmlns="" xmlns:a16="http://schemas.microsoft.com/office/drawing/2014/main" id="{F233790B-14C3-439D-87EB-EB21E4AC560C}"/>
                </a:ext>
              </a:extLst>
            </p:cNvPr>
            <p:cNvCxnSpPr>
              <a:cxnSpLocks/>
              <a:stCxn id="109" idx="1"/>
              <a:endCxn id="125" idx="8"/>
            </p:cNvCxnSpPr>
            <p:nvPr/>
          </p:nvCxnSpPr>
          <p:spPr bwMode="gray">
            <a:xfrm flipH="1">
              <a:off x="4633926" y="4610359"/>
              <a:ext cx="538490" cy="26136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75">
              <a:extLst>
                <a:ext uri="{FF2B5EF4-FFF2-40B4-BE49-F238E27FC236}">
                  <a16:creationId xmlns="" xmlns:a16="http://schemas.microsoft.com/office/drawing/2014/main" id="{2CFB065E-1577-4203-97AD-45603FE8A976}"/>
                </a:ext>
              </a:extLst>
            </p:cNvPr>
            <p:cNvCxnSpPr>
              <a:cxnSpLocks/>
              <a:stCxn id="111" idx="1"/>
              <a:endCxn id="125" idx="8"/>
            </p:cNvCxnSpPr>
            <p:nvPr/>
          </p:nvCxnSpPr>
          <p:spPr bwMode="gray">
            <a:xfrm flipH="1" flipV="1">
              <a:off x="4633926" y="4871726"/>
              <a:ext cx="536415" cy="37763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76">
              <a:extLst>
                <a:ext uri="{FF2B5EF4-FFF2-40B4-BE49-F238E27FC236}">
                  <a16:creationId xmlns="" xmlns:a16="http://schemas.microsoft.com/office/drawing/2014/main" id="{008DEAF5-386F-453A-910D-C1730B0C692B}"/>
                </a:ext>
              </a:extLst>
            </p:cNvPr>
            <p:cNvCxnSpPr>
              <a:cxnSpLocks/>
              <a:stCxn id="111" idx="1"/>
              <a:endCxn id="124" idx="8"/>
            </p:cNvCxnSpPr>
            <p:nvPr/>
          </p:nvCxnSpPr>
          <p:spPr bwMode="gray">
            <a:xfrm flipH="1">
              <a:off x="4631214" y="5249365"/>
              <a:ext cx="539127" cy="32246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94">
              <a:extLst>
                <a:ext uri="{FF2B5EF4-FFF2-40B4-BE49-F238E27FC236}">
                  <a16:creationId xmlns="" xmlns:a16="http://schemas.microsoft.com/office/drawing/2014/main" id="{5B66BF1F-4CBE-4074-B1AF-F93BF07B493B}"/>
                </a:ext>
              </a:extLst>
            </p:cNvPr>
            <p:cNvCxnSpPr>
              <a:cxnSpLocks/>
              <a:stCxn id="118" idx="1"/>
              <a:endCxn id="124" idx="8"/>
            </p:cNvCxnSpPr>
            <p:nvPr/>
          </p:nvCxnSpPr>
          <p:spPr bwMode="gray">
            <a:xfrm flipH="1" flipV="1">
              <a:off x="4631214" y="5571833"/>
              <a:ext cx="562215" cy="20586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95">
              <a:extLst>
                <a:ext uri="{FF2B5EF4-FFF2-40B4-BE49-F238E27FC236}">
                  <a16:creationId xmlns="" xmlns:a16="http://schemas.microsoft.com/office/drawing/2014/main" id="{12C96886-4FF2-4F30-85DB-953B16D01631}"/>
                </a:ext>
              </a:extLst>
            </p:cNvPr>
            <p:cNvCxnSpPr>
              <a:cxnSpLocks/>
              <a:stCxn id="118" idx="1"/>
              <a:endCxn id="125" idx="8"/>
            </p:cNvCxnSpPr>
            <p:nvPr/>
          </p:nvCxnSpPr>
          <p:spPr bwMode="gray">
            <a:xfrm flipH="1" flipV="1">
              <a:off x="4633926" y="4871726"/>
              <a:ext cx="559503" cy="90597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09" name="图片 110">
              <a:extLst>
                <a:ext uri="{FF2B5EF4-FFF2-40B4-BE49-F238E27FC236}">
                  <a16:creationId xmlns="" xmlns:a16="http://schemas.microsoft.com/office/drawing/2014/main" id="{94451053-4945-45E1-A5B6-9B21994E755D}"/>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bwMode="gray">
            <a:xfrm>
              <a:off x="5172416" y="4455686"/>
              <a:ext cx="374964" cy="309345"/>
            </a:xfrm>
            <a:prstGeom prst="rect">
              <a:avLst/>
            </a:prstGeom>
          </p:spPr>
        </p:pic>
        <p:pic>
          <p:nvPicPr>
            <p:cNvPr id="111" name="图片 113">
              <a:extLst>
                <a:ext uri="{FF2B5EF4-FFF2-40B4-BE49-F238E27FC236}">
                  <a16:creationId xmlns="" xmlns:a16="http://schemas.microsoft.com/office/drawing/2014/main" id="{8FBA4737-4754-4674-8F63-6E6F56DF768E}"/>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bwMode="gray">
            <a:xfrm>
              <a:off x="5170341" y="5097947"/>
              <a:ext cx="367073" cy="302835"/>
            </a:xfrm>
            <a:prstGeom prst="rect">
              <a:avLst/>
            </a:prstGeom>
          </p:spPr>
        </p:pic>
        <p:pic>
          <p:nvPicPr>
            <p:cNvPr id="117" name="图片 115">
              <a:extLst>
                <a:ext uri="{FF2B5EF4-FFF2-40B4-BE49-F238E27FC236}">
                  <a16:creationId xmlns="" xmlns:a16="http://schemas.microsoft.com/office/drawing/2014/main" id="{0003A4AA-E2AF-4FF7-B9A2-9829A7342DC1}"/>
                </a:ext>
              </a:extLst>
            </p:cNvPr>
            <p:cNvPicPr>
              <a:picLocks noChangeAspect="1"/>
            </p:cNvPicPr>
            <p:nvPr/>
          </p:nvPicPr>
          <p:blipFill>
            <a:blip r:embed="rId5"/>
            <a:stretch>
              <a:fillRect/>
            </a:stretch>
          </p:blipFill>
          <p:spPr bwMode="gray">
            <a:xfrm>
              <a:off x="6190442" y="5042417"/>
              <a:ext cx="439741" cy="366845"/>
            </a:xfrm>
            <a:prstGeom prst="rect">
              <a:avLst/>
            </a:prstGeom>
          </p:spPr>
        </p:pic>
        <p:pic>
          <p:nvPicPr>
            <p:cNvPr id="118" name="图片 118">
              <a:extLst>
                <a:ext uri="{FF2B5EF4-FFF2-40B4-BE49-F238E27FC236}">
                  <a16:creationId xmlns="" xmlns:a16="http://schemas.microsoft.com/office/drawing/2014/main" id="{557D3988-7266-4848-BD29-DE9F0D1932DB}"/>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bwMode="gray">
            <a:xfrm>
              <a:off x="5193429" y="5635814"/>
              <a:ext cx="343955" cy="283763"/>
            </a:xfrm>
            <a:prstGeom prst="rect">
              <a:avLst/>
            </a:prstGeom>
          </p:spPr>
        </p:pic>
        <p:sp>
          <p:nvSpPr>
            <p:cNvPr id="119" name="文本框 119">
              <a:extLst>
                <a:ext uri="{FF2B5EF4-FFF2-40B4-BE49-F238E27FC236}">
                  <a16:creationId xmlns="" xmlns:a16="http://schemas.microsoft.com/office/drawing/2014/main" id="{02B7361B-DCFA-4C3C-A713-0A18A3E386B6}"/>
                </a:ext>
              </a:extLst>
            </p:cNvPr>
            <p:cNvSpPr txBox="1"/>
            <p:nvPr/>
          </p:nvSpPr>
          <p:spPr bwMode="gray">
            <a:xfrm>
              <a:off x="4941098" y="5872714"/>
              <a:ext cx="846327" cy="276999"/>
            </a:xfrm>
            <a:prstGeom prst="rect">
              <a:avLst/>
            </a:prstGeom>
            <a:noFill/>
          </p:spPr>
          <p:txBody>
            <a:bodyPr wrap="square" rtlCol="0">
              <a:spAutoFit/>
            </a:bodyPr>
            <a:lstStyle/>
            <a:p>
              <a:pPr algn="ctr"/>
              <a:r>
                <a:rPr lang="en-US" altLang="zh-CN"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GW</a:t>
              </a:r>
              <a:endParaRPr lang="zh-CN" altLang="en-US"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0" name="图片 125">
              <a:extLst>
                <a:ext uri="{FF2B5EF4-FFF2-40B4-BE49-F238E27FC236}">
                  <a16:creationId xmlns="" xmlns:a16="http://schemas.microsoft.com/office/drawing/2014/main" id="{C9FF5CB0-8B17-4F8F-A437-5EDCB9EF31FA}"/>
                </a:ext>
              </a:extLst>
            </p:cNvPr>
            <p:cNvPicPr>
              <a:picLocks noChangeAspect="1"/>
            </p:cNvPicPr>
            <p:nvPr/>
          </p:nvPicPr>
          <p:blipFill>
            <a:blip r:embed="rId5"/>
            <a:stretch>
              <a:fillRect/>
            </a:stretch>
          </p:blipFill>
          <p:spPr bwMode="gray">
            <a:xfrm>
              <a:off x="1487443" y="5420506"/>
              <a:ext cx="439741" cy="357993"/>
            </a:xfrm>
            <a:prstGeom prst="rect">
              <a:avLst/>
            </a:prstGeom>
          </p:spPr>
        </p:pic>
        <p:pic>
          <p:nvPicPr>
            <p:cNvPr id="121" name="图片 127">
              <a:extLst>
                <a:ext uri="{FF2B5EF4-FFF2-40B4-BE49-F238E27FC236}">
                  <a16:creationId xmlns="" xmlns:a16="http://schemas.microsoft.com/office/drawing/2014/main" id="{6BCBAFDE-01C2-452B-AC19-A690B2181BD5}"/>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bwMode="gray">
            <a:xfrm>
              <a:off x="2675142" y="4749458"/>
              <a:ext cx="363325" cy="299743"/>
            </a:xfrm>
            <a:prstGeom prst="rect">
              <a:avLst/>
            </a:prstGeom>
          </p:spPr>
        </p:pic>
        <p:sp>
          <p:nvSpPr>
            <p:cNvPr id="122" name="文本框 128">
              <a:extLst>
                <a:ext uri="{FF2B5EF4-FFF2-40B4-BE49-F238E27FC236}">
                  <a16:creationId xmlns="" xmlns:a16="http://schemas.microsoft.com/office/drawing/2014/main" id="{8F4E457C-14CB-4134-BE38-2F432AADBDF3}"/>
                </a:ext>
              </a:extLst>
            </p:cNvPr>
            <p:cNvSpPr txBox="1"/>
            <p:nvPr/>
          </p:nvSpPr>
          <p:spPr bwMode="gray">
            <a:xfrm>
              <a:off x="2532929" y="4974582"/>
              <a:ext cx="607666" cy="276999"/>
            </a:xfrm>
            <a:prstGeom prst="rect">
              <a:avLst/>
            </a:prstGeom>
            <a:noFill/>
          </p:spPr>
          <p:txBody>
            <a:bodyPr wrap="square" rtlCol="0">
              <a:spAutoFit/>
            </a:bodyPr>
            <a:lstStyle/>
            <a:p>
              <a:pPr algn="ctr"/>
              <a:r>
                <a:rPr lang="en-US" altLang="zh-CN"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EDGE</a:t>
              </a:r>
              <a:endParaRPr lang="zh-CN" altLang="en-US" sz="1200" b="1" dirty="0" err="1">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3" name="图片 107">
              <a:extLst>
                <a:ext uri="{FF2B5EF4-FFF2-40B4-BE49-F238E27FC236}">
                  <a16:creationId xmlns="" xmlns:a16="http://schemas.microsoft.com/office/drawing/2014/main" id="{52FF3391-C810-4CE1-A981-6BFF07554FE2}"/>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bwMode="gray">
            <a:xfrm>
              <a:off x="2658392" y="5305023"/>
              <a:ext cx="354960" cy="292842"/>
            </a:xfrm>
            <a:prstGeom prst="rect">
              <a:avLst/>
            </a:prstGeom>
          </p:spPr>
        </p:pic>
        <p:sp>
          <p:nvSpPr>
            <p:cNvPr id="124" name="Freeform 159">
              <a:extLst>
                <a:ext uri="{FF2B5EF4-FFF2-40B4-BE49-F238E27FC236}">
                  <a16:creationId xmlns="" xmlns:a16="http://schemas.microsoft.com/office/drawing/2014/main" id="{FD87594F-5686-4642-8F98-E456011D067B}"/>
                </a:ext>
              </a:extLst>
            </p:cNvPr>
            <p:cNvSpPr/>
            <p:nvPr/>
          </p:nvSpPr>
          <p:spPr bwMode="gray">
            <a:xfrm flipH="1">
              <a:off x="3578933" y="5196201"/>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MPLS</a:t>
              </a:r>
              <a:endPar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Freeform 159">
              <a:extLst>
                <a:ext uri="{FF2B5EF4-FFF2-40B4-BE49-F238E27FC236}">
                  <a16:creationId xmlns="" xmlns:a16="http://schemas.microsoft.com/office/drawing/2014/main" id="{8C583DA0-83C4-4F02-A604-971AAA1A18A8}"/>
                </a:ext>
              </a:extLst>
            </p:cNvPr>
            <p:cNvSpPr/>
            <p:nvPr/>
          </p:nvSpPr>
          <p:spPr bwMode="gray">
            <a:xfrm flipH="1">
              <a:off x="3581645" y="4496094"/>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56C4D2"/>
            </a:solidFill>
            <a:ln w="2857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lightning-symbol_74595">
              <a:extLst>
                <a:ext uri="{FF2B5EF4-FFF2-40B4-BE49-F238E27FC236}">
                  <a16:creationId xmlns="" xmlns:a16="http://schemas.microsoft.com/office/drawing/2014/main" id="{9E052E81-ACAB-4526-9032-2C4030455E23}"/>
                </a:ext>
              </a:extLst>
            </p:cNvPr>
            <p:cNvSpPr>
              <a:spLocks noChangeAspect="1"/>
            </p:cNvSpPr>
            <p:nvPr/>
          </p:nvSpPr>
          <p:spPr bwMode="gray">
            <a:xfrm rot="2126789">
              <a:off x="3116880" y="4268777"/>
              <a:ext cx="155723" cy="543919"/>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Lst>
              <a:ahLst/>
              <a:cxnLst>
                <a:cxn ang="0">
                  <a:pos x="T0" y="T1"/>
                </a:cxn>
                <a:cxn ang="0">
                  <a:pos x="T2" y="T3"/>
                </a:cxn>
                <a:cxn ang="0">
                  <a:pos x="T4" y="T5"/>
                </a:cxn>
                <a:cxn ang="0">
                  <a:pos x="T6" y="T7"/>
                </a:cxn>
                <a:cxn ang="0">
                  <a:pos x="T8" y="T9"/>
                </a:cxn>
                <a:cxn ang="0">
                  <a:pos x="T10" y="T11"/>
                </a:cxn>
                <a:cxn ang="0">
                  <a:pos x="T12" y="T13"/>
                </a:cxn>
              </a:cxnLst>
              <a:rect l="0" t="0" r="r" b="b"/>
              <a:pathLst>
                <a:path w="2370" h="4352">
                  <a:moveTo>
                    <a:pt x="2370" y="2378"/>
                  </a:moveTo>
                  <a:lnTo>
                    <a:pt x="1291" y="1924"/>
                  </a:lnTo>
                  <a:lnTo>
                    <a:pt x="2101" y="0"/>
                  </a:lnTo>
                  <a:lnTo>
                    <a:pt x="0" y="1974"/>
                  </a:lnTo>
                  <a:lnTo>
                    <a:pt x="1079" y="2428"/>
                  </a:lnTo>
                  <a:lnTo>
                    <a:pt x="269" y="4352"/>
                  </a:lnTo>
                  <a:lnTo>
                    <a:pt x="2370" y="2378"/>
                  </a:lnTo>
                  <a:close/>
                </a:path>
              </a:pathLst>
            </a:custGeom>
            <a:solidFill>
              <a:srgbClr val="56C4D2"/>
            </a:solidFill>
            <a:ln>
              <a:noFill/>
            </a:ln>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7" name="直接箭头连接符 94"/>
            <p:cNvCxnSpPr/>
            <p:nvPr/>
          </p:nvCxnSpPr>
          <p:spPr bwMode="gray">
            <a:xfrm>
              <a:off x="4045783" y="1491915"/>
              <a:ext cx="0" cy="413034"/>
            </a:xfrm>
            <a:prstGeom prst="straightConnector1">
              <a:avLst/>
            </a:prstGeom>
            <a:ln w="28575">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148" name="文本框 128">
              <a:extLst>
                <a:ext uri="{FF2B5EF4-FFF2-40B4-BE49-F238E27FC236}">
                  <a16:creationId xmlns="" xmlns:a16="http://schemas.microsoft.com/office/drawing/2014/main" id="{8F4E457C-14CB-4134-BE38-2F432AADBDF3}"/>
                </a:ext>
              </a:extLst>
            </p:cNvPr>
            <p:cNvSpPr txBox="1"/>
            <p:nvPr/>
          </p:nvSpPr>
          <p:spPr bwMode="gray">
            <a:xfrm>
              <a:off x="2532929" y="5557593"/>
              <a:ext cx="607666" cy="276999"/>
            </a:xfrm>
            <a:prstGeom prst="rect">
              <a:avLst/>
            </a:prstGeom>
            <a:noFill/>
          </p:spPr>
          <p:txBody>
            <a:bodyPr wrap="square" rtlCol="0">
              <a:spAutoFit/>
            </a:bodyPr>
            <a:lstStyle/>
            <a:p>
              <a:pPr algn="ctr"/>
              <a:r>
                <a:rPr lang="en-US" altLang="zh-CN"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EDGE</a:t>
              </a:r>
              <a:endParaRPr lang="zh-CN" altLang="en-US" sz="1200" b="1" dirty="0" err="1">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文本框 128">
              <a:extLst>
                <a:ext uri="{FF2B5EF4-FFF2-40B4-BE49-F238E27FC236}">
                  <a16:creationId xmlns="" xmlns:a16="http://schemas.microsoft.com/office/drawing/2014/main" id="{8F4E457C-14CB-4134-BE38-2F432AADBDF3}"/>
                </a:ext>
              </a:extLst>
            </p:cNvPr>
            <p:cNvSpPr txBox="1"/>
            <p:nvPr/>
          </p:nvSpPr>
          <p:spPr bwMode="gray">
            <a:xfrm>
              <a:off x="5050044" y="4731323"/>
              <a:ext cx="607666" cy="276999"/>
            </a:xfrm>
            <a:prstGeom prst="rect">
              <a:avLst/>
            </a:prstGeom>
            <a:noFill/>
          </p:spPr>
          <p:txBody>
            <a:bodyPr wrap="square" rtlCol="0">
              <a:spAutoFit/>
            </a:bodyPr>
            <a:lstStyle/>
            <a:p>
              <a:pPr algn="ctr"/>
              <a:r>
                <a:rPr lang="en-US" altLang="zh-CN"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EDGE</a:t>
              </a:r>
              <a:endParaRPr lang="zh-CN" altLang="en-US" sz="1200" b="1" dirty="0" err="1">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文本框 128">
              <a:extLst>
                <a:ext uri="{FF2B5EF4-FFF2-40B4-BE49-F238E27FC236}">
                  <a16:creationId xmlns="" xmlns:a16="http://schemas.microsoft.com/office/drawing/2014/main" id="{8F4E457C-14CB-4134-BE38-2F432AADBDF3}"/>
                </a:ext>
              </a:extLst>
            </p:cNvPr>
            <p:cNvSpPr txBox="1"/>
            <p:nvPr/>
          </p:nvSpPr>
          <p:spPr bwMode="gray">
            <a:xfrm>
              <a:off x="5053599" y="5365962"/>
              <a:ext cx="607666" cy="276999"/>
            </a:xfrm>
            <a:prstGeom prst="rect">
              <a:avLst/>
            </a:prstGeom>
            <a:noFill/>
          </p:spPr>
          <p:txBody>
            <a:bodyPr wrap="square" rtlCol="0">
              <a:spAutoFit/>
            </a:bodyPr>
            <a:lstStyle/>
            <a:p>
              <a:pPr algn="ctr"/>
              <a:r>
                <a:rPr lang="en-US" altLang="zh-CN"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EDGE</a:t>
              </a:r>
              <a:endParaRPr lang="zh-CN" altLang="en-US" sz="1200" b="1" dirty="0" err="1">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5" name="组合 79"/>
            <p:cNvGrpSpPr/>
            <p:nvPr/>
          </p:nvGrpSpPr>
          <p:grpSpPr bwMode="gray">
            <a:xfrm>
              <a:off x="1771315" y="3015024"/>
              <a:ext cx="1608554" cy="344251"/>
              <a:chOff x="2682673" y="2834936"/>
              <a:chExt cx="1022733" cy="224188"/>
            </a:xfrm>
          </p:grpSpPr>
          <p:sp>
            <p:nvSpPr>
              <p:cNvPr id="157" name="TextBox 139"/>
              <p:cNvSpPr txBox="1"/>
              <p:nvPr/>
            </p:nvSpPr>
            <p:spPr bwMode="gray">
              <a:xfrm>
                <a:off x="3377364" y="2834936"/>
                <a:ext cx="328042" cy="220478"/>
              </a:xfrm>
              <a:prstGeom prst="rect">
                <a:avLst/>
              </a:prstGeom>
              <a:noFill/>
            </p:spPr>
            <p:txBody>
              <a:bodyPr wrap="square" rtlCol="0">
                <a:spAutoFit/>
              </a:bodyPr>
              <a:lstStyle/>
              <a:p>
                <a:pPr algn="ctr" defTabSz="342800" eaLnBrk="0" hangingPunct="0"/>
                <a:r>
                  <a:rPr lang="en-US" altLang="zh-CN" sz="1600" b="1" dirty="0">
                    <a:latin typeface="Huawei Sans" panose="020C0503030203020204" pitchFamily="34" charset="0"/>
                    <a:ea typeface="方正兰亭黑简体" panose="02000000000000000000" pitchFamily="2" charset="-122"/>
                    <a:cs typeface="+mj-cs"/>
                    <a:sym typeface="Huawei Sans" panose="020C0503030203020204" pitchFamily="34" charset="0"/>
                  </a:rPr>
                  <a:t>RR</a:t>
                </a:r>
                <a:endParaRPr lang="en-US" sz="1600" b="1" dirty="0">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pic>
            <p:nvPicPr>
              <p:cNvPr id="158" name="Picture 2" descr="G:\做的项目\公共\扁平图标切换\更新2015_01_21\oss扁平图标库2015_01_21更新-04.png"/>
              <p:cNvPicPr>
                <a:picLocks noChangeAspect="1" noChangeArrowheads="1"/>
              </p:cNvPicPr>
              <p:nvPr/>
            </p:nvPicPr>
            <p:blipFill>
              <a:blip r:embed="rId7" cstate="print"/>
              <a:srcRect/>
              <a:stretch>
                <a:fillRect/>
              </a:stretch>
            </p:blipFill>
            <p:spPr bwMode="gray">
              <a:xfrm>
                <a:off x="3080050" y="2842389"/>
                <a:ext cx="253922" cy="216735"/>
              </a:xfrm>
              <a:prstGeom prst="rect">
                <a:avLst/>
              </a:prstGeom>
              <a:noFill/>
            </p:spPr>
          </p:pic>
          <p:pic>
            <p:nvPicPr>
              <p:cNvPr id="159" name="Picture 2" descr="G:\做的项目\公共\扁平图标切换\更新2015_01_21\oss扁平图标库2015_01_21更新-04.png"/>
              <p:cNvPicPr>
                <a:picLocks noChangeAspect="1" noChangeArrowheads="1"/>
              </p:cNvPicPr>
              <p:nvPr/>
            </p:nvPicPr>
            <p:blipFill>
              <a:blip r:embed="rId7" cstate="print"/>
              <a:srcRect/>
              <a:stretch>
                <a:fillRect/>
              </a:stretch>
            </p:blipFill>
            <p:spPr bwMode="gray">
              <a:xfrm>
                <a:off x="2682673" y="2842389"/>
                <a:ext cx="253922" cy="216735"/>
              </a:xfrm>
              <a:prstGeom prst="rect">
                <a:avLst/>
              </a:prstGeom>
              <a:noFill/>
            </p:spPr>
          </p:pic>
        </p:grpSp>
        <p:pic>
          <p:nvPicPr>
            <p:cNvPr id="156" name="图片 24">
              <a:extLst>
                <a:ext uri="{FF2B5EF4-FFF2-40B4-BE49-F238E27FC236}">
                  <a16:creationId xmlns="" xmlns:a16="http://schemas.microsoft.com/office/drawing/2014/main" id="{69DE37A8-271C-4841-AAF1-B32759F7DB3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2882104" y="2013267"/>
              <a:ext cx="2438044" cy="449640"/>
            </a:xfrm>
            <a:prstGeom prst="rect">
              <a:avLst/>
            </a:prstGeom>
          </p:spPr>
        </p:pic>
      </p:grpSp>
      <p:graphicFrame>
        <p:nvGraphicFramePr>
          <p:cNvPr id="160" name="表格 132"/>
          <p:cNvGraphicFramePr>
            <a:graphicFrameLocks noGrp="1"/>
          </p:cNvGraphicFramePr>
          <p:nvPr>
            <p:extLst>
              <p:ext uri="{D42A27DB-BD31-4B8C-83A1-F6EECF244321}">
                <p14:modId xmlns:p14="http://schemas.microsoft.com/office/powerpoint/2010/main" val="873350492"/>
              </p:ext>
            </p:extLst>
          </p:nvPr>
        </p:nvGraphicFramePr>
        <p:xfrm>
          <a:off x="6120231" y="1291681"/>
          <a:ext cx="5474966" cy="4053840"/>
        </p:xfrm>
        <a:graphic>
          <a:graphicData uri="http://schemas.openxmlformats.org/drawingml/2006/table">
            <a:tbl>
              <a:tblPr/>
              <a:tblGrid>
                <a:gridCol w="1239574">
                  <a:extLst>
                    <a:ext uri="{9D8B030D-6E8A-4147-A177-3AD203B41FA5}">
                      <a16:colId xmlns="" xmlns:a16="http://schemas.microsoft.com/office/drawing/2014/main" val="20001"/>
                    </a:ext>
                  </a:extLst>
                </a:gridCol>
                <a:gridCol w="3100039">
                  <a:extLst>
                    <a:ext uri="{9D8B030D-6E8A-4147-A177-3AD203B41FA5}">
                      <a16:colId xmlns="" xmlns:a16="http://schemas.microsoft.com/office/drawing/2014/main" val="20002"/>
                    </a:ext>
                  </a:extLst>
                </a:gridCol>
                <a:gridCol w="1135353">
                  <a:extLst>
                    <a:ext uri="{9D8B030D-6E8A-4147-A177-3AD203B41FA5}">
                      <a16:colId xmlns="" xmlns:a16="http://schemas.microsoft.com/office/drawing/2014/main" val="20003"/>
                    </a:ext>
                  </a:extLst>
                </a:gridCol>
              </a:tblGrid>
              <a:tr h="397350">
                <a:tc>
                  <a:txBody>
                    <a:bodyPr/>
                    <a:lstStyle/>
                    <a:p>
                      <a:pPr marL="0" algn="ctr" defTabSz="914034" rtl="0" eaLnBrk="1" latinLnBrk="0" hangingPunct="1"/>
                      <a:r>
                        <a:rPr lang="en-US" altLang="zh-CN" sz="1600" b="1" kern="1200" dirty="0">
                          <a:solidFill>
                            <a:sysClr val="windowText" lastClr="000000"/>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Role</a:t>
                      </a:r>
                      <a:endParaRPr lang="zh-CN" altLang="en-US" sz="1600" b="1" kern="1200" dirty="0">
                        <a:solidFill>
                          <a:sysClr val="windowText" lastClr="000000"/>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latinLnBrk="0" hangingPunct="1"/>
                      <a:r>
                        <a:rPr lang="en-US" altLang="zh-CN" sz="1600" b="1" kern="1200" dirty="0" err="1">
                          <a:solidFill>
                            <a:sysClr val="windowText" lastClr="000000"/>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Funcation</a:t>
                      </a:r>
                      <a:endParaRPr lang="zh-CN" altLang="en-US" sz="1600" b="1" kern="1200" dirty="0">
                        <a:solidFill>
                          <a:sysClr val="windowText" lastClr="000000"/>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latinLnBrk="0" hangingPunct="1"/>
                      <a:r>
                        <a:rPr lang="en-US" altLang="zh-CN" sz="1600" b="1" kern="1200" dirty="0">
                          <a:solidFill>
                            <a:sysClr val="windowText" lastClr="000000"/>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Product Form</a:t>
                      </a:r>
                      <a:endParaRPr lang="zh-CN" altLang="en-US" sz="1600" b="1" kern="1200" dirty="0">
                        <a:solidFill>
                          <a:sysClr val="windowText" lastClr="000000"/>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388346">
                <a:tc>
                  <a:txBody>
                    <a:bodyPr/>
                    <a:lstStyle/>
                    <a:p>
                      <a:pPr marL="0" algn="ctr" defTabSz="890492" rtl="0" eaLnBrk="1" latinLnBrk="0" hangingPunct="1"/>
                      <a:r>
                        <a:rPr lang="en-US" altLang="zh-CN" sz="1400" kern="1200" dirty="0">
                          <a:solidFill>
                            <a:schemeClr val="tx1"/>
                          </a:solidFill>
                          <a:latin typeface="Arial" panose="020B0604020202020204" pitchFamily="34" charset="0"/>
                          <a:ea typeface="微软雅黑" panose="020B0503020204020204" pitchFamily="34" charset="-122"/>
                          <a:cs typeface="Arial" panose="020B0604020202020204" pitchFamily="34" charset="0"/>
                        </a:rPr>
                        <a:t>Management layer</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78" rtl="0" eaLnBrk="1" latinLnBrk="0" hangingPunct="1"/>
                      <a:r>
                        <a:rPr lang="en-US" altLang="zh-CN" sz="1400" b="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rPr>
                        <a:t>1) Network service orchestration</a:t>
                      </a:r>
                    </a:p>
                    <a:p>
                      <a:pPr marL="0" algn="l" defTabSz="914478" rtl="0" eaLnBrk="1" latinLnBrk="0" hangingPunct="1"/>
                      <a:r>
                        <a:rPr lang="en-US" altLang="zh-CN" sz="1400" b="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rPr>
                        <a:t>2) Network performance monitoring and visualization</a:t>
                      </a:r>
                    </a:p>
                    <a:p>
                      <a:pPr marL="0" algn="l" defTabSz="914478" rtl="0" eaLnBrk="1" latinLnBrk="0" hangingPunct="1"/>
                      <a:r>
                        <a:rPr lang="en-US" altLang="zh-CN" sz="1400" b="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rPr>
                        <a:t>3) Network O&amp;M</a:t>
                      </a:r>
                    </a:p>
                    <a:p>
                      <a:pPr marL="0" algn="l" defTabSz="914478" rtl="0" eaLnBrk="1" latinLnBrk="0" hangingPunct="1"/>
                      <a:r>
                        <a:rPr lang="en-US" altLang="zh-CN" sz="1400" b="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rPr>
                        <a:t>4) Network device management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78" rtl="0" eaLnBrk="1" latinLnBrk="0" hangingPunct="1"/>
                      <a:r>
                        <a:rPr lang="en-US" altLang="zh-CN" sz="1400" b="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rPr>
                        <a:t>iMaster NCE</a:t>
                      </a:r>
                      <a:endParaRPr lang="zh-CN" altLang="en-US" sz="1400" b="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388346">
                <a:tc>
                  <a:txBody>
                    <a:bodyPr/>
                    <a:lstStyle/>
                    <a:p>
                      <a:pPr marL="0" algn="ctr" defTabSz="890492" rtl="0" eaLnBrk="1" latinLnBrk="0" hangingPunct="1"/>
                      <a:r>
                        <a:rPr lang="en-US" altLang="zh-CN" sz="1400" kern="1200" dirty="0">
                          <a:solidFill>
                            <a:schemeClr val="tx1"/>
                          </a:solidFill>
                          <a:latin typeface="Arial" panose="020B0604020202020204" pitchFamily="34" charset="0"/>
                          <a:ea typeface="微软雅黑" panose="020B0503020204020204" pitchFamily="34" charset="-122"/>
                          <a:cs typeface="Arial" panose="020B0604020202020204" pitchFamily="34" charset="0"/>
                        </a:rPr>
                        <a:t>Control layer</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1400" b="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rPr>
                        <a:t>1) Routing and tunnel information distribution</a:t>
                      </a:r>
                    </a:p>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1400" b="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rPr>
                        <a:t>2. IPsec key exchange</a:t>
                      </a:r>
                    </a:p>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1400" b="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rPr>
                        <a:t>3) VPN topology definition</a:t>
                      </a:r>
                    </a:p>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1400" b="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rPr>
                        <a:t>4) NAT Stun service</a:t>
                      </a:r>
                      <a:endParaRPr lang="zh-CN" altLang="en-US" sz="1400" b="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1400" b="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rPr>
                        <a:t>RR</a:t>
                      </a:r>
                      <a:r>
                        <a:rPr lang="zh-CN" altLang="en-US" sz="1400" b="0" kern="1200" baseline="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rPr>
                        <a:t> </a:t>
                      </a:r>
                      <a:r>
                        <a:rPr lang="en-US" altLang="zh-CN" sz="1400" b="0" kern="1200" baseline="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rPr>
                        <a:t>(AR</a:t>
                      </a:r>
                      <a:r>
                        <a:rPr lang="zh-CN" altLang="en-US" sz="1400" b="0" kern="1200" baseline="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rPr>
                        <a:t> </a:t>
                      </a:r>
                      <a:r>
                        <a:rPr lang="en-US" altLang="zh-CN" sz="1400" b="0" kern="1200" baseline="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rPr>
                        <a:t>Router)</a:t>
                      </a:r>
                      <a:endParaRPr lang="zh-CN" altLang="en-US" sz="1400" b="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388346">
                <a:tc>
                  <a:txBody>
                    <a:bodyPr/>
                    <a:lstStyle/>
                    <a:p>
                      <a:pPr marL="0" algn="ctr" defTabSz="890492" rtl="0" eaLnBrk="1" latinLnBrk="0" hangingPunct="1"/>
                      <a:r>
                        <a:rPr lang="en-US" altLang="zh-CN" sz="1400" kern="1200" dirty="0">
                          <a:solidFill>
                            <a:schemeClr val="tx1"/>
                          </a:solidFill>
                          <a:latin typeface="Arial" panose="020B0604020202020204" pitchFamily="34" charset="0"/>
                          <a:ea typeface="微软雅黑" panose="020B0503020204020204" pitchFamily="34" charset="-122"/>
                          <a:cs typeface="Arial" panose="020B0604020202020204" pitchFamily="34" charset="0"/>
                        </a:rPr>
                        <a:t>Network layer</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l" defTabSz="914478" rtl="0" eaLnBrk="1" latinLnBrk="0" hangingPunct="1"/>
                      <a:r>
                        <a:rPr lang="en-US" altLang="zh-CN" sz="1400" b="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rPr>
                        <a:t>1) EDGE: egress CPEs at enterprise branches, headquarters, DCs, and cloud sites</a:t>
                      </a:r>
                    </a:p>
                    <a:p>
                      <a:pPr marL="0" algn="l" defTabSz="914478" rtl="0" eaLnBrk="1" latinLnBrk="0" hangingPunct="1"/>
                      <a:r>
                        <a:rPr lang="en-US" altLang="zh-CN" sz="1400" b="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rPr>
                        <a:t>2) GW: multi-tenant gateway device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l" defTabSz="914478" rtl="0" eaLnBrk="1" latinLnBrk="0" hangingPunct="1"/>
                      <a:r>
                        <a:rPr lang="en-US" altLang="zh-CN" sz="1400" b="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rPr>
                        <a:t>AR</a:t>
                      </a:r>
                      <a:r>
                        <a:rPr lang="zh-CN" altLang="en-US" sz="1400" b="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rPr>
                        <a:t> </a:t>
                      </a:r>
                      <a:r>
                        <a:rPr lang="en-US" altLang="zh-CN" sz="1400" b="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rPr>
                        <a:t>Router</a:t>
                      </a:r>
                      <a:endParaRPr lang="zh-CN" altLang="en-US" sz="1400" b="0" kern="1200" dirty="0">
                        <a:solidFill>
                          <a:schemeClr val="tx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bl>
          </a:graphicData>
        </a:graphic>
      </p:graphicFrame>
    </p:spTree>
    <p:custDataLst>
      <p:tags r:id="rId1"/>
    </p:custDataLst>
    <p:extLst>
      <p:ext uri="{BB962C8B-B14F-4D97-AF65-F5344CB8AC3E}">
        <p14:creationId xmlns:p14="http://schemas.microsoft.com/office/powerpoint/2010/main" val="3982183899"/>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03864F6-0E92-46B8-8B3D-1F27C7566284}"/>
              </a:ext>
            </a:extLst>
          </p:cNvPr>
          <p:cNvSpPr>
            <a:spLocks noGrp="1"/>
          </p:cNvSpPr>
          <p:nvPr>
            <p:ph type="title"/>
          </p:nvPr>
        </p:nvSpPr>
        <p:spPr bwMode="gray"/>
        <p:txBody>
          <a:bodyPr/>
          <a:lstStyle/>
          <a:p>
            <a:r>
              <a:rPr lang="en-US" altLang="zh-CN" dirty="0"/>
              <a:t>System Security Design: CPE Security</a:t>
            </a:r>
            <a:endParaRPr lang="en-US" dirty="0"/>
          </a:p>
        </p:txBody>
      </p:sp>
      <p:sp>
        <p:nvSpPr>
          <p:cNvPr id="3" name="Text Placeholder 2">
            <a:extLst>
              <a:ext uri="{FF2B5EF4-FFF2-40B4-BE49-F238E27FC236}">
                <a16:creationId xmlns="" xmlns:a16="http://schemas.microsoft.com/office/drawing/2014/main" id="{D65531C1-DF1A-4E78-8327-B47D5A60CA26}"/>
              </a:ext>
            </a:extLst>
          </p:cNvPr>
          <p:cNvSpPr>
            <a:spLocks noGrp="1"/>
          </p:cNvSpPr>
          <p:nvPr>
            <p:ph type="body" sz="quarter" idx="10"/>
          </p:nvPr>
        </p:nvSpPr>
        <p:spPr bwMode="gray"/>
        <p:txBody>
          <a:bodyPr/>
          <a:lstStyle/>
          <a:p>
            <a:pPr algn="l"/>
            <a:r>
              <a:rPr lang="en-US" altLang="zh-CN" sz="1400" dirty="0"/>
              <a:t>A CPE must have a secure system architecture and support multiple security protection measures for defending against various security threats.</a:t>
            </a:r>
          </a:p>
          <a:p>
            <a:pPr algn="l"/>
            <a:r>
              <a:rPr lang="en-US" altLang="zh-CN" sz="1400" dirty="0"/>
              <a:t>A CPE must have multiple security protection capabilities on the control plane, management plane, and forwarding plane, including but not limited to the following:</a:t>
            </a:r>
          </a:p>
          <a:p>
            <a:pPr marL="534988" lvl="1" indent="-249238"/>
            <a:r>
              <a:rPr lang="en-US" altLang="zh-CN" sz="1200" dirty="0"/>
              <a:t>Physical security: A CPE must be able to disable the service ports, serial ports, and services that are not in use, thereby preventing attacks.</a:t>
            </a:r>
          </a:p>
          <a:p>
            <a:pPr marL="534988" lvl="1" indent="-249238"/>
            <a:r>
              <a:rPr lang="en-US" altLang="zh-CN" sz="1200" dirty="0"/>
              <a:t>Data security: A CPE must be able to encrypt sensitive information, such as service data, user names, and passwords, to prevent sensitive information leakage. A CPE must also control data access permissions to prevent unauthorized access to data.</a:t>
            </a:r>
          </a:p>
          <a:p>
            <a:pPr marL="534988" lvl="1" indent="-249238"/>
            <a:r>
              <a:rPr lang="en-US" altLang="zh-CN" sz="1200" dirty="0"/>
              <a:t>Authentication: A CPE must provide system permission control and account permission management functions to implement strict identity authentication and permission control on login behaviors. It also must support security mechanisms such as account/password protection, password complexity check, and anti-brute force cracking of passwords.</a:t>
            </a:r>
          </a:p>
          <a:p>
            <a:pPr marL="534988" lvl="1" indent="-249238"/>
            <a:r>
              <a:rPr lang="en-US" altLang="zh-CN" sz="1200" dirty="0"/>
              <a:t>Attack defense: A CPE must be able to defend against various network attacks, such as IP flood attacks, ICMP flood attacks, malformed packet attacks, and fragment attacks.</a:t>
            </a:r>
          </a:p>
          <a:p>
            <a:pPr marL="534988" lvl="1" indent="-249238"/>
            <a:r>
              <a:rPr lang="en-US" altLang="zh-CN" sz="1200" dirty="0"/>
              <a:t>Security audit: A CPE must have a comprehensive log system to log all configuration operations and abnormal status during system running for future audit.</a:t>
            </a:r>
            <a:endParaRPr lang="en-US" sz="1200" dirty="0"/>
          </a:p>
        </p:txBody>
      </p:sp>
      <p:sp>
        <p:nvSpPr>
          <p:cNvPr id="6" name="五边形 2">
            <a:extLst>
              <a:ext uri="{FF2B5EF4-FFF2-40B4-BE49-F238E27FC236}">
                <a16:creationId xmlns="" xmlns:a16="http://schemas.microsoft.com/office/drawing/2014/main" id="{1A4DE332-9D16-4919-A994-BF24ADBFDBFD}"/>
              </a:ext>
            </a:extLst>
          </p:cNvPr>
          <p:cNvSpPr/>
          <p:nvPr/>
        </p:nvSpPr>
        <p:spPr bwMode="gray">
          <a:xfrm>
            <a:off x="7766797" y="90302"/>
            <a:ext cx="1933511" cy="25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sym typeface="Huawei Sans" panose="020C0503030203020204" pitchFamily="34" charset="0"/>
              </a:rPr>
              <a:t>System Security Design</a:t>
            </a:r>
          </a:p>
        </p:txBody>
      </p:sp>
      <p:sp>
        <p:nvSpPr>
          <p:cNvPr id="7" name="燕尾形 3">
            <a:extLst>
              <a:ext uri="{FF2B5EF4-FFF2-40B4-BE49-F238E27FC236}">
                <a16:creationId xmlns="" xmlns:a16="http://schemas.microsoft.com/office/drawing/2014/main" id="{D2EE5589-DA9F-4602-A8E7-7DC65E112471}"/>
              </a:ext>
            </a:extLst>
          </p:cNvPr>
          <p:cNvSpPr/>
          <p:nvPr/>
        </p:nvSpPr>
        <p:spPr bwMode="gray">
          <a:xfrm>
            <a:off x="9609699" y="90302"/>
            <a:ext cx="2139389"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solidFill>
                  <a:prstClr val="black"/>
                </a:solidFill>
                <a:latin typeface="Huawei Sans" panose="020C0503030203020204" pitchFamily="34" charset="0"/>
                <a:sym typeface="Huawei Sans" panose="020C0503030203020204" pitchFamily="34" charset="0"/>
              </a:rPr>
              <a:t>Service Security Design</a:t>
            </a:r>
          </a:p>
        </p:txBody>
      </p:sp>
    </p:spTree>
    <p:extLst>
      <p:ext uri="{BB962C8B-B14F-4D97-AF65-F5344CB8AC3E}">
        <p14:creationId xmlns:p14="http://schemas.microsoft.com/office/powerpoint/2010/main" val="3235672561"/>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03864F6-0E92-46B8-8B3D-1F27C7566284}"/>
              </a:ext>
            </a:extLst>
          </p:cNvPr>
          <p:cNvSpPr>
            <a:spLocks noGrp="1"/>
          </p:cNvSpPr>
          <p:nvPr>
            <p:ph type="title"/>
          </p:nvPr>
        </p:nvSpPr>
        <p:spPr bwMode="gray"/>
        <p:txBody>
          <a:bodyPr/>
          <a:lstStyle/>
          <a:p>
            <a:r>
              <a:rPr lang="en-US" altLang="zh-CN" dirty="0"/>
              <a:t>Service Security Design: Internet Access Security</a:t>
            </a:r>
            <a:endParaRPr lang="en-US" dirty="0"/>
          </a:p>
        </p:txBody>
      </p:sp>
      <p:sp>
        <p:nvSpPr>
          <p:cNvPr id="3" name="Text Placeholder 2">
            <a:extLst>
              <a:ext uri="{FF2B5EF4-FFF2-40B4-BE49-F238E27FC236}">
                <a16:creationId xmlns="" xmlns:a16="http://schemas.microsoft.com/office/drawing/2014/main" id="{D65531C1-DF1A-4E78-8327-B47D5A60CA26}"/>
              </a:ext>
            </a:extLst>
          </p:cNvPr>
          <p:cNvSpPr>
            <a:spLocks noGrp="1"/>
          </p:cNvSpPr>
          <p:nvPr>
            <p:ph type="body" sz="quarter" idx="10"/>
          </p:nvPr>
        </p:nvSpPr>
        <p:spPr bwMode="gray"/>
        <p:txBody>
          <a:bodyPr/>
          <a:lstStyle/>
          <a:p>
            <a:pPr algn="l"/>
            <a:r>
              <a:rPr lang="en-US" altLang="zh-CN" sz="1400" dirty="0"/>
              <a:t>Huawei SD-WAN Solution uses the built-in security capabilities of CPEs — including ACL filtering, firewall, IPS, and URL filtering — to ensure service security, thereby flexibly meeting service security requirements in different scenarios.</a:t>
            </a:r>
          </a:p>
        </p:txBody>
      </p:sp>
      <p:sp>
        <p:nvSpPr>
          <p:cNvPr id="16" name="圆角矩形 15">
            <a:extLst>
              <a:ext uri="{FF2B5EF4-FFF2-40B4-BE49-F238E27FC236}">
                <a16:creationId xmlns="" xmlns:a16="http://schemas.microsoft.com/office/drawing/2014/main" id="{92B5A8F5-1EE9-408C-9DEC-906BD9BFE92A}"/>
              </a:ext>
            </a:extLst>
          </p:cNvPr>
          <p:cNvSpPr/>
          <p:nvPr/>
        </p:nvSpPr>
        <p:spPr bwMode="gray">
          <a:xfrm>
            <a:off x="6142181" y="2320566"/>
            <a:ext cx="5242972" cy="3851634"/>
          </a:xfrm>
          <a:prstGeom prst="roundRect">
            <a:avLst>
              <a:gd name="adj" fmla="val 2222"/>
            </a:avLst>
          </a:prstGeom>
          <a:noFill/>
          <a:ln w="9525">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1800"/>
              </a:lnSpc>
              <a:spcAft>
                <a:spcPts val="600"/>
              </a:spcAft>
            </a:pPr>
            <a:endParaRPr lang="en-US" altLang="zh-CN" dirty="0">
              <a:solidFill>
                <a:prstClr val="black">
                  <a:lumMod val="75000"/>
                  <a:lumOff val="25000"/>
                </a:prstClr>
              </a:solidFill>
            </a:endParaRPr>
          </a:p>
          <a:p>
            <a:pPr marL="85725" fontAlgn="ctr">
              <a:lnSpc>
                <a:spcPts val="1800"/>
              </a:lnSpc>
              <a:spcAft>
                <a:spcPts val="600"/>
              </a:spcAft>
            </a:pPr>
            <a:endParaRPr lang="en-US" altLang="zh-CN" dirty="0">
              <a:solidFill>
                <a:prstClr val="black">
                  <a:lumMod val="75000"/>
                  <a:lumOff val="25000"/>
                </a:prstClr>
              </a:solidFill>
            </a:endParaRPr>
          </a:p>
          <a:p>
            <a:pPr marL="85725" fontAlgn="ctr">
              <a:lnSpc>
                <a:spcPts val="1800"/>
              </a:lnSpc>
              <a:spcAft>
                <a:spcPts val="600"/>
              </a:spcAft>
            </a:pPr>
            <a:endParaRPr lang="en-US" altLang="zh-CN" dirty="0">
              <a:solidFill>
                <a:prstClr val="black">
                  <a:lumMod val="75000"/>
                  <a:lumOff val="25000"/>
                </a:prstClr>
              </a:solidFill>
            </a:endParaRPr>
          </a:p>
          <a:p>
            <a:pPr marL="85725" fontAlgn="ctr">
              <a:lnSpc>
                <a:spcPts val="1800"/>
              </a:lnSpc>
              <a:spcAft>
                <a:spcPts val="600"/>
              </a:spcAft>
            </a:pPr>
            <a:endParaRPr lang="en-US" altLang="zh-CN" dirty="0">
              <a:solidFill>
                <a:prstClr val="black">
                  <a:lumMod val="75000"/>
                  <a:lumOff val="25000"/>
                </a:prstClr>
              </a:solidFill>
            </a:endParaRPr>
          </a:p>
          <a:p>
            <a:pPr marL="85725" fontAlgn="ctr">
              <a:lnSpc>
                <a:spcPts val="1800"/>
              </a:lnSpc>
              <a:spcAft>
                <a:spcPts val="600"/>
              </a:spcAft>
            </a:pPr>
            <a:endParaRPr lang="en-US" altLang="zh-CN" dirty="0">
              <a:solidFill>
                <a:prstClr val="black">
                  <a:lumMod val="75000"/>
                  <a:lumOff val="25000"/>
                </a:prstClr>
              </a:solidFill>
            </a:endParaRPr>
          </a:p>
          <a:p>
            <a:pPr marL="85725" fontAlgn="ctr">
              <a:lnSpc>
                <a:spcPts val="1800"/>
              </a:lnSpc>
              <a:spcAft>
                <a:spcPts val="600"/>
              </a:spcAft>
            </a:pPr>
            <a:endParaRPr lang="en-US" altLang="zh-CN" dirty="0">
              <a:solidFill>
                <a:prstClr val="black">
                  <a:lumMod val="75000"/>
                  <a:lumOff val="25000"/>
                </a:prstClr>
              </a:solidFill>
            </a:endParaRPr>
          </a:p>
          <a:p>
            <a:pPr marL="85725" fontAlgn="ctr">
              <a:lnSpc>
                <a:spcPts val="1800"/>
              </a:lnSpc>
              <a:spcAft>
                <a:spcPts val="600"/>
              </a:spcAft>
            </a:pPr>
            <a:endParaRPr lang="en-US" altLang="zh-CN" dirty="0">
              <a:solidFill>
                <a:prstClr val="black">
                  <a:lumMod val="75000"/>
                  <a:lumOff val="25000"/>
                </a:prstClr>
              </a:solidFill>
            </a:endParaRPr>
          </a:p>
          <a:p>
            <a:pPr marL="85725" fontAlgn="ctr">
              <a:lnSpc>
                <a:spcPts val="1800"/>
              </a:lnSpc>
              <a:spcAft>
                <a:spcPts val="600"/>
              </a:spcAft>
            </a:pPr>
            <a:endParaRPr lang="en-US" altLang="zh-CN" dirty="0">
              <a:solidFill>
                <a:prstClr val="black">
                  <a:lumMod val="75000"/>
                  <a:lumOff val="25000"/>
                </a:prstClr>
              </a:solidFill>
            </a:endParaRPr>
          </a:p>
          <a:p>
            <a:pPr marL="85725" fontAlgn="ctr">
              <a:lnSpc>
                <a:spcPts val="1800"/>
              </a:lnSpc>
              <a:spcAft>
                <a:spcPts val="600"/>
              </a:spcAft>
            </a:pPr>
            <a:endParaRPr lang="en-US" altLang="zh-CN" dirty="0">
              <a:solidFill>
                <a:prstClr val="black">
                  <a:lumMod val="75000"/>
                  <a:lumOff val="25000"/>
                </a:prstClr>
              </a:solidFill>
            </a:endParaRPr>
          </a:p>
          <a:p>
            <a:pPr marL="285750" indent="-200025" fontAlgn="ctr">
              <a:lnSpc>
                <a:spcPts val="1800"/>
              </a:lnSpc>
              <a:spcAft>
                <a:spcPts val="600"/>
              </a:spcAft>
              <a:buFont typeface="Arial" panose="020B0604020202020204" pitchFamily="34" charset="0"/>
              <a:buChar char="•"/>
            </a:pPr>
            <a:r>
              <a:rPr lang="en-US" altLang="zh-CN" sz="1200" dirty="0">
                <a:solidFill>
                  <a:prstClr val="black"/>
                </a:solidFill>
              </a:rPr>
              <a:t>Internet access traffic from the branch site and HQ site directly goes to the Internet through their respective local CPE. </a:t>
            </a:r>
          </a:p>
          <a:p>
            <a:pPr marL="285750" indent="-200025" fontAlgn="ctr">
              <a:lnSpc>
                <a:spcPts val="1800"/>
              </a:lnSpc>
              <a:spcAft>
                <a:spcPts val="600"/>
              </a:spcAft>
              <a:buFont typeface="Arial" panose="020B0604020202020204" pitchFamily="34" charset="0"/>
              <a:buChar char="•"/>
            </a:pPr>
            <a:r>
              <a:rPr lang="en-US" altLang="zh-CN" sz="1200" dirty="0">
                <a:solidFill>
                  <a:prstClr val="black"/>
                </a:solidFill>
              </a:rPr>
              <a:t>Enable the firewall function on the CPEs at the branch site and HQ site to isolate internal and external networks.</a:t>
            </a:r>
          </a:p>
        </p:txBody>
      </p:sp>
      <p:sp>
        <p:nvSpPr>
          <p:cNvPr id="66" name="Freeform 159">
            <a:extLst>
              <a:ext uri="{FF2B5EF4-FFF2-40B4-BE49-F238E27FC236}">
                <a16:creationId xmlns="" xmlns:a16="http://schemas.microsoft.com/office/drawing/2014/main" id="{01D05192-F4E1-4094-AF8A-EC166D471411}"/>
              </a:ext>
            </a:extLst>
          </p:cNvPr>
          <p:cNvSpPr/>
          <p:nvPr/>
        </p:nvSpPr>
        <p:spPr bwMode="gray">
          <a:xfrm flipH="1">
            <a:off x="6581239" y="2482056"/>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altLang="zh-CN" sz="1200" kern="0" dirty="0">
                <a:solidFill>
                  <a:srgbClr val="000000"/>
                </a:solidFill>
                <a:sym typeface="Huawei Sans" panose="020C0503030203020204" pitchFamily="34" charset="0"/>
              </a:rPr>
              <a:t>MPLS</a:t>
            </a:r>
          </a:p>
        </p:txBody>
      </p:sp>
      <p:sp>
        <p:nvSpPr>
          <p:cNvPr id="67" name="Freeform 159">
            <a:extLst>
              <a:ext uri="{FF2B5EF4-FFF2-40B4-BE49-F238E27FC236}">
                <a16:creationId xmlns="" xmlns:a16="http://schemas.microsoft.com/office/drawing/2014/main" id="{A2D28C74-33F8-4546-8979-D8DE955F2914}"/>
              </a:ext>
            </a:extLst>
          </p:cNvPr>
          <p:cNvSpPr/>
          <p:nvPr/>
        </p:nvSpPr>
        <p:spPr bwMode="gray">
          <a:xfrm flipH="1">
            <a:off x="8614413" y="2440499"/>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altLang="zh-CN" sz="1200" kern="0" dirty="0">
                <a:solidFill>
                  <a:srgbClr val="000000"/>
                </a:solidFill>
                <a:sym typeface="Huawei Sans" panose="020C0503030203020204" pitchFamily="34" charset="0"/>
              </a:rPr>
              <a:t>Internet</a:t>
            </a:r>
          </a:p>
        </p:txBody>
      </p:sp>
      <p:sp>
        <p:nvSpPr>
          <p:cNvPr id="68" name="Freeform 159">
            <a:extLst>
              <a:ext uri="{FF2B5EF4-FFF2-40B4-BE49-F238E27FC236}">
                <a16:creationId xmlns="" xmlns:a16="http://schemas.microsoft.com/office/drawing/2014/main" id="{1D11B5EC-7F99-4CC7-98FC-16CFB8822EEF}"/>
              </a:ext>
            </a:extLst>
          </p:cNvPr>
          <p:cNvSpPr/>
          <p:nvPr/>
        </p:nvSpPr>
        <p:spPr bwMode="gray">
          <a:xfrm flipH="1">
            <a:off x="6685631" y="4484264"/>
            <a:ext cx="919503" cy="48065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sym typeface="Huawei Sans" panose="020C0503030203020204" pitchFamily="34" charset="0"/>
            </a:endParaRPr>
          </a:p>
        </p:txBody>
      </p:sp>
      <p:sp>
        <p:nvSpPr>
          <p:cNvPr id="69" name="Freeform 159">
            <a:extLst>
              <a:ext uri="{FF2B5EF4-FFF2-40B4-BE49-F238E27FC236}">
                <a16:creationId xmlns="" xmlns:a16="http://schemas.microsoft.com/office/drawing/2014/main" id="{70702144-A1A1-41DA-B963-8ABB694B5271}"/>
              </a:ext>
            </a:extLst>
          </p:cNvPr>
          <p:cNvSpPr/>
          <p:nvPr/>
        </p:nvSpPr>
        <p:spPr bwMode="gray">
          <a:xfrm flipH="1">
            <a:off x="8728136" y="4487996"/>
            <a:ext cx="919503" cy="48065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sym typeface="Huawei Sans" panose="020C0503030203020204" pitchFamily="34" charset="0"/>
            </a:endParaRPr>
          </a:p>
        </p:txBody>
      </p:sp>
      <p:sp>
        <p:nvSpPr>
          <p:cNvPr id="18" name="圆角矩形 23">
            <a:extLst>
              <a:ext uri="{FF2B5EF4-FFF2-40B4-BE49-F238E27FC236}">
                <a16:creationId xmlns="" xmlns:a16="http://schemas.microsoft.com/office/drawing/2014/main" id="{27BBA45C-09AF-49BB-BBF4-71D0EA91AC64}"/>
              </a:ext>
            </a:extLst>
          </p:cNvPr>
          <p:cNvSpPr/>
          <p:nvPr/>
        </p:nvSpPr>
        <p:spPr bwMode="gray">
          <a:xfrm>
            <a:off x="770715" y="2320566"/>
            <a:ext cx="5242972" cy="3851634"/>
          </a:xfrm>
          <a:prstGeom prst="roundRect">
            <a:avLst>
              <a:gd name="adj" fmla="val 2222"/>
            </a:avLst>
          </a:prstGeom>
          <a:noFill/>
          <a:ln w="9525">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1800"/>
              </a:lnSpc>
              <a:spcAft>
                <a:spcPts val="600"/>
              </a:spcAft>
            </a:pPr>
            <a:endParaRPr lang="en-US" altLang="zh-CN" dirty="0">
              <a:solidFill>
                <a:prstClr val="black"/>
              </a:solidFill>
            </a:endParaRPr>
          </a:p>
          <a:p>
            <a:pPr marL="85725" fontAlgn="ctr">
              <a:lnSpc>
                <a:spcPts val="1800"/>
              </a:lnSpc>
              <a:spcAft>
                <a:spcPts val="600"/>
              </a:spcAft>
            </a:pPr>
            <a:endParaRPr lang="en-US" altLang="zh-CN" dirty="0">
              <a:solidFill>
                <a:prstClr val="black"/>
              </a:solidFill>
            </a:endParaRPr>
          </a:p>
          <a:p>
            <a:pPr marL="85725" fontAlgn="ctr">
              <a:lnSpc>
                <a:spcPts val="1800"/>
              </a:lnSpc>
              <a:spcAft>
                <a:spcPts val="600"/>
              </a:spcAft>
            </a:pPr>
            <a:endParaRPr lang="en-US" altLang="zh-CN" dirty="0">
              <a:solidFill>
                <a:prstClr val="black"/>
              </a:solidFill>
            </a:endParaRPr>
          </a:p>
          <a:p>
            <a:pPr marL="85725" fontAlgn="ctr">
              <a:lnSpc>
                <a:spcPts val="1800"/>
              </a:lnSpc>
              <a:spcAft>
                <a:spcPts val="600"/>
              </a:spcAft>
            </a:pPr>
            <a:endParaRPr lang="en-US" altLang="zh-CN" dirty="0">
              <a:solidFill>
                <a:prstClr val="black"/>
              </a:solidFill>
            </a:endParaRPr>
          </a:p>
          <a:p>
            <a:pPr marL="85725" fontAlgn="ctr">
              <a:lnSpc>
                <a:spcPts val="1800"/>
              </a:lnSpc>
              <a:spcAft>
                <a:spcPts val="600"/>
              </a:spcAft>
            </a:pPr>
            <a:endParaRPr lang="en-US" altLang="zh-CN" dirty="0">
              <a:solidFill>
                <a:prstClr val="black"/>
              </a:solidFill>
            </a:endParaRPr>
          </a:p>
          <a:p>
            <a:pPr marL="85725" fontAlgn="ctr">
              <a:lnSpc>
                <a:spcPts val="1800"/>
              </a:lnSpc>
              <a:spcAft>
                <a:spcPts val="600"/>
              </a:spcAft>
            </a:pPr>
            <a:endParaRPr lang="en-US" altLang="zh-CN" dirty="0">
              <a:solidFill>
                <a:prstClr val="black"/>
              </a:solidFill>
            </a:endParaRPr>
          </a:p>
          <a:p>
            <a:pPr marL="85725" fontAlgn="ctr">
              <a:lnSpc>
                <a:spcPts val="1800"/>
              </a:lnSpc>
              <a:spcAft>
                <a:spcPts val="600"/>
              </a:spcAft>
            </a:pPr>
            <a:endParaRPr lang="en-US" altLang="zh-CN" dirty="0">
              <a:solidFill>
                <a:prstClr val="black"/>
              </a:solidFill>
            </a:endParaRPr>
          </a:p>
          <a:p>
            <a:pPr marL="85725" fontAlgn="ctr">
              <a:lnSpc>
                <a:spcPts val="1800"/>
              </a:lnSpc>
              <a:spcAft>
                <a:spcPts val="600"/>
              </a:spcAft>
            </a:pPr>
            <a:endParaRPr lang="en-US" altLang="zh-CN" dirty="0">
              <a:solidFill>
                <a:prstClr val="black"/>
              </a:solidFill>
            </a:endParaRPr>
          </a:p>
          <a:p>
            <a:pPr marL="85725" fontAlgn="ctr">
              <a:lnSpc>
                <a:spcPts val="1800"/>
              </a:lnSpc>
              <a:spcAft>
                <a:spcPts val="600"/>
              </a:spcAft>
            </a:pPr>
            <a:endParaRPr lang="en-US" altLang="zh-CN" dirty="0">
              <a:solidFill>
                <a:prstClr val="black"/>
              </a:solidFill>
            </a:endParaRPr>
          </a:p>
          <a:p>
            <a:pPr marL="285750" indent="-200025" fontAlgn="ctr">
              <a:lnSpc>
                <a:spcPts val="1800"/>
              </a:lnSpc>
              <a:spcAft>
                <a:spcPts val="600"/>
              </a:spcAft>
              <a:buFont typeface="Arial" panose="020B0604020202020204" pitchFamily="34" charset="0"/>
              <a:buChar char="•"/>
            </a:pPr>
            <a:r>
              <a:rPr lang="en-US" altLang="zh-CN" sz="1200" dirty="0">
                <a:solidFill>
                  <a:prstClr val="black"/>
                </a:solidFill>
              </a:rPr>
              <a:t>Internet access traffic from all branch sites is diverted to the HQ site and then goes to the Internet. </a:t>
            </a:r>
          </a:p>
          <a:p>
            <a:pPr marL="285750" indent="-200025" fontAlgn="ctr">
              <a:lnSpc>
                <a:spcPts val="1800"/>
              </a:lnSpc>
              <a:spcAft>
                <a:spcPts val="600"/>
              </a:spcAft>
              <a:buFont typeface="Arial" panose="020B0604020202020204" pitchFamily="34" charset="0"/>
              <a:buChar char="•"/>
            </a:pPr>
            <a:r>
              <a:rPr lang="en-US" altLang="zh-CN" sz="1200" dirty="0">
                <a:solidFill>
                  <a:prstClr val="black"/>
                </a:solidFill>
              </a:rPr>
              <a:t>Enable the firewall function on the CPE at the HQ site to isolate internal and external networks.</a:t>
            </a:r>
          </a:p>
        </p:txBody>
      </p:sp>
      <p:cxnSp>
        <p:nvCxnSpPr>
          <p:cNvPr id="6" name="直接连接符 46">
            <a:extLst>
              <a:ext uri="{FF2B5EF4-FFF2-40B4-BE49-F238E27FC236}">
                <a16:creationId xmlns="" xmlns:a16="http://schemas.microsoft.com/office/drawing/2014/main" id="{73755912-CB61-415F-9AA3-A508257627D3}"/>
              </a:ext>
            </a:extLst>
          </p:cNvPr>
          <p:cNvCxnSpPr>
            <a:endCxn id="14" idx="0"/>
          </p:cNvCxnSpPr>
          <p:nvPr/>
        </p:nvCxnSpPr>
        <p:spPr bwMode="gray">
          <a:xfrm flipH="1">
            <a:off x="1743122" y="3106507"/>
            <a:ext cx="0" cy="1055127"/>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直接连接符 49">
            <a:extLst>
              <a:ext uri="{FF2B5EF4-FFF2-40B4-BE49-F238E27FC236}">
                <a16:creationId xmlns="" xmlns:a16="http://schemas.microsoft.com/office/drawing/2014/main" id="{B8733799-FE0D-426D-A23E-95407F5D3390}"/>
              </a:ext>
            </a:extLst>
          </p:cNvPr>
          <p:cNvCxnSpPr>
            <a:endCxn id="14" idx="0"/>
          </p:cNvCxnSpPr>
          <p:nvPr/>
        </p:nvCxnSpPr>
        <p:spPr bwMode="gray">
          <a:xfrm flipH="1">
            <a:off x="1743122" y="3106507"/>
            <a:ext cx="2015792" cy="1055127"/>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直接连接符 51">
            <a:extLst>
              <a:ext uri="{FF2B5EF4-FFF2-40B4-BE49-F238E27FC236}">
                <a16:creationId xmlns="" xmlns:a16="http://schemas.microsoft.com/office/drawing/2014/main" id="{8F1B4ECA-AB67-4B0C-A44E-48F05F9B4148}"/>
              </a:ext>
            </a:extLst>
          </p:cNvPr>
          <p:cNvCxnSpPr>
            <a:stCxn id="21" idx="0"/>
          </p:cNvCxnSpPr>
          <p:nvPr/>
        </p:nvCxnSpPr>
        <p:spPr bwMode="gray">
          <a:xfrm flipH="1" flipV="1">
            <a:off x="1760986" y="3122124"/>
            <a:ext cx="2003321" cy="1039047"/>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直接连接符 53">
            <a:extLst>
              <a:ext uri="{FF2B5EF4-FFF2-40B4-BE49-F238E27FC236}">
                <a16:creationId xmlns="" xmlns:a16="http://schemas.microsoft.com/office/drawing/2014/main" id="{81C6CEFF-0236-4545-AD49-E2B5169106DB}"/>
              </a:ext>
            </a:extLst>
          </p:cNvPr>
          <p:cNvCxnSpPr>
            <a:stCxn id="21" idx="0"/>
          </p:cNvCxnSpPr>
          <p:nvPr/>
        </p:nvCxnSpPr>
        <p:spPr bwMode="gray">
          <a:xfrm flipV="1">
            <a:off x="3764307" y="3092414"/>
            <a:ext cx="1255" cy="1068757"/>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 name="圆角矩形 14">
            <a:extLst>
              <a:ext uri="{FF2B5EF4-FFF2-40B4-BE49-F238E27FC236}">
                <a16:creationId xmlns="" xmlns:a16="http://schemas.microsoft.com/office/drawing/2014/main" id="{BE50E424-447A-4AAA-A48E-46389832A6E4}"/>
              </a:ext>
            </a:extLst>
          </p:cNvPr>
          <p:cNvSpPr/>
          <p:nvPr/>
        </p:nvSpPr>
        <p:spPr bwMode="gray">
          <a:xfrm>
            <a:off x="6142182" y="1884600"/>
            <a:ext cx="5242970" cy="400674"/>
          </a:xfrm>
          <a:prstGeom prst="roundRect">
            <a:avLst>
              <a:gd name="adj" fmla="val 1462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altLang="zh-CN" sz="1400" dirty="0">
                <a:solidFill>
                  <a:srgbClr val="30B5C5"/>
                </a:solidFill>
              </a:rPr>
              <a:t>Local Internet access</a:t>
            </a:r>
          </a:p>
        </p:txBody>
      </p:sp>
      <p:sp>
        <p:nvSpPr>
          <p:cNvPr id="17" name="圆角矩形 22">
            <a:extLst>
              <a:ext uri="{FF2B5EF4-FFF2-40B4-BE49-F238E27FC236}">
                <a16:creationId xmlns="" xmlns:a16="http://schemas.microsoft.com/office/drawing/2014/main" id="{D7A400C3-BBC6-4A03-AC77-B215FC85110E}"/>
              </a:ext>
            </a:extLst>
          </p:cNvPr>
          <p:cNvSpPr/>
          <p:nvPr/>
        </p:nvSpPr>
        <p:spPr bwMode="gray">
          <a:xfrm>
            <a:off x="770716" y="1884600"/>
            <a:ext cx="5242970" cy="400674"/>
          </a:xfrm>
          <a:prstGeom prst="roundRect">
            <a:avLst>
              <a:gd name="adj" fmla="val 1462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altLang="zh-CN" sz="1400" dirty="0">
                <a:solidFill>
                  <a:srgbClr val="30B5C5"/>
                </a:solidFill>
              </a:rPr>
              <a:t>Centralized Internet access</a:t>
            </a:r>
          </a:p>
        </p:txBody>
      </p:sp>
      <p:cxnSp>
        <p:nvCxnSpPr>
          <p:cNvPr id="22" name="直接连接符 58">
            <a:extLst>
              <a:ext uri="{FF2B5EF4-FFF2-40B4-BE49-F238E27FC236}">
                <a16:creationId xmlns="" xmlns:a16="http://schemas.microsoft.com/office/drawing/2014/main" id="{B0453C7C-36F5-411B-8CBE-2B1C419BA173}"/>
              </a:ext>
            </a:extLst>
          </p:cNvPr>
          <p:cNvCxnSpPr/>
          <p:nvPr/>
        </p:nvCxnSpPr>
        <p:spPr bwMode="gray">
          <a:xfrm flipH="1">
            <a:off x="7155725" y="3099243"/>
            <a:ext cx="9778" cy="1292056"/>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直接连接符 59">
            <a:extLst>
              <a:ext uri="{FF2B5EF4-FFF2-40B4-BE49-F238E27FC236}">
                <a16:creationId xmlns="" xmlns:a16="http://schemas.microsoft.com/office/drawing/2014/main" id="{F95A3B9A-4F14-45AE-BCBC-8E96CF4911A5}"/>
              </a:ext>
            </a:extLst>
          </p:cNvPr>
          <p:cNvCxnSpPr>
            <a:endCxn id="30" idx="0"/>
          </p:cNvCxnSpPr>
          <p:nvPr/>
        </p:nvCxnSpPr>
        <p:spPr bwMode="gray">
          <a:xfrm flipH="1">
            <a:off x="7155725" y="3057686"/>
            <a:ext cx="2021185" cy="110394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直接连接符 60">
            <a:extLst>
              <a:ext uri="{FF2B5EF4-FFF2-40B4-BE49-F238E27FC236}">
                <a16:creationId xmlns="" xmlns:a16="http://schemas.microsoft.com/office/drawing/2014/main" id="{248E7D8D-D311-4B57-9FB1-7E2D11A639CE}"/>
              </a:ext>
            </a:extLst>
          </p:cNvPr>
          <p:cNvCxnSpPr>
            <a:stCxn id="33" idx="0"/>
          </p:cNvCxnSpPr>
          <p:nvPr/>
        </p:nvCxnSpPr>
        <p:spPr bwMode="gray">
          <a:xfrm flipH="1" flipV="1">
            <a:off x="7174532" y="3099243"/>
            <a:ext cx="2002378" cy="106192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直接连接符 61">
            <a:extLst>
              <a:ext uri="{FF2B5EF4-FFF2-40B4-BE49-F238E27FC236}">
                <a16:creationId xmlns="" xmlns:a16="http://schemas.microsoft.com/office/drawing/2014/main" id="{A2445529-107F-498D-B644-54CA1023FE4F}"/>
              </a:ext>
            </a:extLst>
          </p:cNvPr>
          <p:cNvCxnSpPr>
            <a:stCxn id="33" idx="0"/>
          </p:cNvCxnSpPr>
          <p:nvPr/>
        </p:nvCxnSpPr>
        <p:spPr bwMode="gray">
          <a:xfrm flipV="1">
            <a:off x="9176910" y="3077559"/>
            <a:ext cx="9777" cy="1083612"/>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0" name="图片 66">
            <a:extLst>
              <a:ext uri="{FF2B5EF4-FFF2-40B4-BE49-F238E27FC236}">
                <a16:creationId xmlns="" xmlns:a16="http://schemas.microsoft.com/office/drawing/2014/main" id="{3DC6FB1C-E7F4-447D-9AFB-1A4768889BBC}"/>
              </a:ext>
            </a:extLst>
          </p:cNvPr>
          <p:cNvPicPr>
            <a:picLocks noChangeAspect="1"/>
          </p:cNvPicPr>
          <p:nvPr/>
        </p:nvPicPr>
        <p:blipFill>
          <a:blip r:embed="rId3"/>
          <a:stretch>
            <a:fillRect/>
          </a:stretch>
        </p:blipFill>
        <p:spPr bwMode="gray">
          <a:xfrm>
            <a:off x="6875169" y="4161634"/>
            <a:ext cx="561112" cy="461918"/>
          </a:xfrm>
          <a:prstGeom prst="rect">
            <a:avLst/>
          </a:prstGeom>
        </p:spPr>
      </p:pic>
      <p:pic>
        <p:nvPicPr>
          <p:cNvPr id="33" name="图片 69">
            <a:extLst>
              <a:ext uri="{FF2B5EF4-FFF2-40B4-BE49-F238E27FC236}">
                <a16:creationId xmlns="" xmlns:a16="http://schemas.microsoft.com/office/drawing/2014/main" id="{A8EE73DB-1B67-470E-8EEF-027A72CB70CC}"/>
              </a:ext>
            </a:extLst>
          </p:cNvPr>
          <p:cNvPicPr>
            <a:picLocks noChangeAspect="1"/>
          </p:cNvPicPr>
          <p:nvPr/>
        </p:nvPicPr>
        <p:blipFill>
          <a:blip r:embed="rId3"/>
          <a:stretch>
            <a:fillRect/>
          </a:stretch>
        </p:blipFill>
        <p:spPr bwMode="gray">
          <a:xfrm>
            <a:off x="8896354" y="4161171"/>
            <a:ext cx="561112" cy="461918"/>
          </a:xfrm>
          <a:prstGeom prst="rect">
            <a:avLst/>
          </a:prstGeom>
        </p:spPr>
      </p:pic>
      <p:cxnSp>
        <p:nvCxnSpPr>
          <p:cNvPr id="37" name="直接连接符 79">
            <a:extLst>
              <a:ext uri="{FF2B5EF4-FFF2-40B4-BE49-F238E27FC236}">
                <a16:creationId xmlns="" xmlns:a16="http://schemas.microsoft.com/office/drawing/2014/main" id="{01856347-E950-4672-B4A7-F509EF157EE0}"/>
              </a:ext>
            </a:extLst>
          </p:cNvPr>
          <p:cNvCxnSpPr/>
          <p:nvPr/>
        </p:nvCxnSpPr>
        <p:spPr bwMode="gray">
          <a:xfrm>
            <a:off x="4235398" y="3333746"/>
            <a:ext cx="481517" cy="0"/>
          </a:xfrm>
          <a:prstGeom prst="line">
            <a:avLst/>
          </a:prstGeom>
          <a:ln w="28575">
            <a:solidFill>
              <a:srgbClr val="E28189"/>
            </a:solidFill>
          </a:ln>
        </p:spPr>
        <p:style>
          <a:lnRef idx="1">
            <a:schemeClr val="accent1"/>
          </a:lnRef>
          <a:fillRef idx="0">
            <a:schemeClr val="accent1"/>
          </a:fillRef>
          <a:effectRef idx="0">
            <a:schemeClr val="accent1"/>
          </a:effectRef>
          <a:fontRef idx="minor">
            <a:schemeClr val="tx1"/>
          </a:fontRef>
        </p:style>
      </p:cxnSp>
      <p:cxnSp>
        <p:nvCxnSpPr>
          <p:cNvPr id="38" name="直接连接符 81">
            <a:extLst>
              <a:ext uri="{FF2B5EF4-FFF2-40B4-BE49-F238E27FC236}">
                <a16:creationId xmlns="" xmlns:a16="http://schemas.microsoft.com/office/drawing/2014/main" id="{4C956AF7-BDFA-437E-ADB7-A130E2C69953}"/>
              </a:ext>
            </a:extLst>
          </p:cNvPr>
          <p:cNvCxnSpPr/>
          <p:nvPr/>
        </p:nvCxnSpPr>
        <p:spPr bwMode="gray">
          <a:xfrm>
            <a:off x="4252331" y="3553319"/>
            <a:ext cx="481517" cy="0"/>
          </a:xfrm>
          <a:prstGeom prst="line">
            <a:avLst/>
          </a:prstGeom>
          <a:ln w="28575">
            <a:solidFill>
              <a:srgbClr val="E28189"/>
            </a:solidFill>
            <a:prstDash val="sysDash"/>
          </a:ln>
        </p:spPr>
        <p:style>
          <a:lnRef idx="1">
            <a:schemeClr val="accent1"/>
          </a:lnRef>
          <a:fillRef idx="0">
            <a:schemeClr val="accent1"/>
          </a:fillRef>
          <a:effectRef idx="0">
            <a:schemeClr val="accent1"/>
          </a:effectRef>
          <a:fontRef idx="minor">
            <a:schemeClr val="tx1"/>
          </a:fontRef>
        </p:style>
      </p:cxnSp>
      <p:sp>
        <p:nvSpPr>
          <p:cNvPr id="39" name="文本框 82">
            <a:extLst>
              <a:ext uri="{FF2B5EF4-FFF2-40B4-BE49-F238E27FC236}">
                <a16:creationId xmlns="" xmlns:a16="http://schemas.microsoft.com/office/drawing/2014/main" id="{37C0ABDB-9B9E-4CE2-BA35-38738AA45281}"/>
              </a:ext>
            </a:extLst>
          </p:cNvPr>
          <p:cNvSpPr txBox="1"/>
          <p:nvPr/>
        </p:nvSpPr>
        <p:spPr bwMode="gray">
          <a:xfrm>
            <a:off x="4720136" y="3190668"/>
            <a:ext cx="1291676" cy="276999"/>
          </a:xfrm>
          <a:prstGeom prst="rect">
            <a:avLst/>
          </a:prstGeom>
          <a:noFill/>
        </p:spPr>
        <p:txBody>
          <a:bodyPr wrap="square" rtlCol="0">
            <a:spAutoFit/>
          </a:bodyPr>
          <a:lstStyle/>
          <a:p>
            <a:pPr defTabSz="914400" fontAlgn="ctr">
              <a:spcBef>
                <a:spcPct val="0"/>
              </a:spcBef>
              <a:spcAft>
                <a:spcPct val="0"/>
              </a:spcAft>
            </a:pPr>
            <a:r>
              <a:rPr lang="en-US" altLang="zh-CN" sz="1200" dirty="0">
                <a:solidFill>
                  <a:srgbClr val="000000"/>
                </a:solidFill>
                <a:latin typeface="Huawei Sans" panose="020C0503030203020204" pitchFamily="34" charset="0"/>
              </a:rPr>
              <a:t>Overlay traffic</a:t>
            </a:r>
          </a:p>
        </p:txBody>
      </p:sp>
      <p:sp>
        <p:nvSpPr>
          <p:cNvPr id="40" name="文本框 83">
            <a:extLst>
              <a:ext uri="{FF2B5EF4-FFF2-40B4-BE49-F238E27FC236}">
                <a16:creationId xmlns="" xmlns:a16="http://schemas.microsoft.com/office/drawing/2014/main" id="{6B1F4BB5-457E-4C98-9B1D-FD5F858954C4}"/>
              </a:ext>
            </a:extLst>
          </p:cNvPr>
          <p:cNvSpPr txBox="1"/>
          <p:nvPr/>
        </p:nvSpPr>
        <p:spPr bwMode="gray">
          <a:xfrm>
            <a:off x="4720136" y="3421069"/>
            <a:ext cx="1365377" cy="276999"/>
          </a:xfrm>
          <a:prstGeom prst="rect">
            <a:avLst/>
          </a:prstGeom>
          <a:noFill/>
        </p:spPr>
        <p:txBody>
          <a:bodyPr wrap="square" rtlCol="0">
            <a:spAutoFit/>
          </a:bodyPr>
          <a:lstStyle/>
          <a:p>
            <a:pPr defTabSz="914400" fontAlgn="ctr">
              <a:spcBef>
                <a:spcPct val="0"/>
              </a:spcBef>
              <a:spcAft>
                <a:spcPct val="0"/>
              </a:spcAft>
            </a:pPr>
            <a:r>
              <a:rPr lang="en-US" altLang="zh-CN" sz="1200" dirty="0">
                <a:solidFill>
                  <a:srgbClr val="000000"/>
                </a:solidFill>
                <a:latin typeface="Huawei Sans" panose="020C0503030203020204" pitchFamily="34" charset="0"/>
              </a:rPr>
              <a:t>Underlay traffic</a:t>
            </a:r>
          </a:p>
        </p:txBody>
      </p:sp>
      <p:sp>
        <p:nvSpPr>
          <p:cNvPr id="42" name="文本框 86">
            <a:extLst>
              <a:ext uri="{FF2B5EF4-FFF2-40B4-BE49-F238E27FC236}">
                <a16:creationId xmlns="" xmlns:a16="http://schemas.microsoft.com/office/drawing/2014/main" id="{949474EF-5382-489C-8366-F0360D81CC3A}"/>
              </a:ext>
            </a:extLst>
          </p:cNvPr>
          <p:cNvSpPr txBox="1"/>
          <p:nvPr/>
        </p:nvSpPr>
        <p:spPr bwMode="gray">
          <a:xfrm>
            <a:off x="909123" y="4236050"/>
            <a:ext cx="694212"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EDGE</a:t>
            </a:r>
          </a:p>
        </p:txBody>
      </p:sp>
      <p:sp>
        <p:nvSpPr>
          <p:cNvPr id="43" name="文本框 87">
            <a:extLst>
              <a:ext uri="{FF2B5EF4-FFF2-40B4-BE49-F238E27FC236}">
                <a16:creationId xmlns="" xmlns:a16="http://schemas.microsoft.com/office/drawing/2014/main" id="{07234B6D-4C1F-4C51-B815-EEE041074F6D}"/>
              </a:ext>
            </a:extLst>
          </p:cNvPr>
          <p:cNvSpPr txBox="1"/>
          <p:nvPr/>
        </p:nvSpPr>
        <p:spPr bwMode="gray">
          <a:xfrm>
            <a:off x="2910376" y="4238525"/>
            <a:ext cx="694212"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EDGE</a:t>
            </a:r>
          </a:p>
        </p:txBody>
      </p:sp>
      <p:sp>
        <p:nvSpPr>
          <p:cNvPr id="46" name="文本框 88">
            <a:extLst>
              <a:ext uri="{FF2B5EF4-FFF2-40B4-BE49-F238E27FC236}">
                <a16:creationId xmlns="" xmlns:a16="http://schemas.microsoft.com/office/drawing/2014/main" id="{DBF98291-B35D-4465-92C0-91CCBBD1CC11}"/>
              </a:ext>
            </a:extLst>
          </p:cNvPr>
          <p:cNvSpPr txBox="1"/>
          <p:nvPr/>
        </p:nvSpPr>
        <p:spPr bwMode="gray">
          <a:xfrm>
            <a:off x="6321696" y="4252799"/>
            <a:ext cx="694211"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EDGE</a:t>
            </a:r>
          </a:p>
        </p:txBody>
      </p:sp>
      <p:sp>
        <p:nvSpPr>
          <p:cNvPr id="47" name="文本框 89">
            <a:extLst>
              <a:ext uri="{FF2B5EF4-FFF2-40B4-BE49-F238E27FC236}">
                <a16:creationId xmlns="" xmlns:a16="http://schemas.microsoft.com/office/drawing/2014/main" id="{7110DAAC-9D45-4706-9BE8-CA26C29DCFC0}"/>
              </a:ext>
            </a:extLst>
          </p:cNvPr>
          <p:cNvSpPr txBox="1"/>
          <p:nvPr/>
        </p:nvSpPr>
        <p:spPr bwMode="gray">
          <a:xfrm>
            <a:off x="8323634" y="4230870"/>
            <a:ext cx="694212"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EDGE</a:t>
            </a:r>
          </a:p>
        </p:txBody>
      </p:sp>
      <p:cxnSp>
        <p:nvCxnSpPr>
          <p:cNvPr id="48" name="直接连接符 100">
            <a:extLst>
              <a:ext uri="{FF2B5EF4-FFF2-40B4-BE49-F238E27FC236}">
                <a16:creationId xmlns="" xmlns:a16="http://schemas.microsoft.com/office/drawing/2014/main" id="{D4FD99A5-8909-4CD4-8EF2-DA0BD530CFB9}"/>
              </a:ext>
            </a:extLst>
          </p:cNvPr>
          <p:cNvCxnSpPr/>
          <p:nvPr/>
        </p:nvCxnSpPr>
        <p:spPr bwMode="gray">
          <a:xfrm>
            <a:off x="9621202" y="3356217"/>
            <a:ext cx="481517" cy="0"/>
          </a:xfrm>
          <a:prstGeom prst="line">
            <a:avLst/>
          </a:prstGeom>
          <a:ln w="28575">
            <a:solidFill>
              <a:srgbClr val="E28189"/>
            </a:solidFill>
            <a:prstDash val="sysDash"/>
          </a:ln>
        </p:spPr>
        <p:style>
          <a:lnRef idx="1">
            <a:schemeClr val="accent1"/>
          </a:lnRef>
          <a:fillRef idx="0">
            <a:schemeClr val="accent1"/>
          </a:fillRef>
          <a:effectRef idx="0">
            <a:schemeClr val="accent1"/>
          </a:effectRef>
          <a:fontRef idx="minor">
            <a:schemeClr val="tx1"/>
          </a:fontRef>
        </p:style>
      </p:cxnSp>
      <p:sp>
        <p:nvSpPr>
          <p:cNvPr id="49" name="文本框 101">
            <a:extLst>
              <a:ext uri="{FF2B5EF4-FFF2-40B4-BE49-F238E27FC236}">
                <a16:creationId xmlns="" xmlns:a16="http://schemas.microsoft.com/office/drawing/2014/main" id="{E9EECC84-0CED-409B-90D6-DFE5D701CA9D}"/>
              </a:ext>
            </a:extLst>
          </p:cNvPr>
          <p:cNvSpPr txBox="1"/>
          <p:nvPr/>
        </p:nvSpPr>
        <p:spPr bwMode="gray">
          <a:xfrm>
            <a:off x="10089007" y="3223967"/>
            <a:ext cx="1352814" cy="276999"/>
          </a:xfrm>
          <a:prstGeom prst="rect">
            <a:avLst/>
          </a:prstGeom>
          <a:noFill/>
        </p:spPr>
        <p:txBody>
          <a:bodyPr wrap="square" rtlCol="0">
            <a:spAutoFit/>
          </a:bodyPr>
          <a:lstStyle/>
          <a:p>
            <a:pPr algn="ctr" defTabSz="914400" fontAlgn="ctr">
              <a:spcBef>
                <a:spcPct val="0"/>
              </a:spcBef>
              <a:spcAft>
                <a:spcPct val="0"/>
              </a:spcAft>
            </a:pPr>
            <a:r>
              <a:rPr lang="en-US" altLang="zh-CN" sz="1200" dirty="0">
                <a:solidFill>
                  <a:srgbClr val="000000"/>
                </a:solidFill>
                <a:latin typeface="Huawei Sans" panose="020C0503030203020204" pitchFamily="34" charset="0"/>
              </a:rPr>
              <a:t>Underlay traffic</a:t>
            </a:r>
          </a:p>
        </p:txBody>
      </p:sp>
      <p:pic>
        <p:nvPicPr>
          <p:cNvPr id="51" name="图片 78">
            <a:extLst>
              <a:ext uri="{FF2B5EF4-FFF2-40B4-BE49-F238E27FC236}">
                <a16:creationId xmlns="" xmlns:a16="http://schemas.microsoft.com/office/drawing/2014/main" id="{0F4DDDAD-B1CD-4C8A-96F1-EC831603102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7137862" y="4036807"/>
            <a:ext cx="360510" cy="295200"/>
          </a:xfrm>
          <a:prstGeom prst="rect">
            <a:avLst/>
          </a:prstGeom>
        </p:spPr>
      </p:pic>
      <p:pic>
        <p:nvPicPr>
          <p:cNvPr id="52" name="图片 80">
            <a:extLst>
              <a:ext uri="{FF2B5EF4-FFF2-40B4-BE49-F238E27FC236}">
                <a16:creationId xmlns="" xmlns:a16="http://schemas.microsoft.com/office/drawing/2014/main" id="{1C3BE4D2-F34D-426B-8AB7-43A726A9D8F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9176910" y="4053732"/>
            <a:ext cx="360510" cy="295200"/>
          </a:xfrm>
          <a:prstGeom prst="rect">
            <a:avLst/>
          </a:prstGeom>
        </p:spPr>
      </p:pic>
      <p:sp>
        <p:nvSpPr>
          <p:cNvPr id="55" name="任意多边形 93">
            <a:extLst>
              <a:ext uri="{FF2B5EF4-FFF2-40B4-BE49-F238E27FC236}">
                <a16:creationId xmlns="" xmlns:a16="http://schemas.microsoft.com/office/drawing/2014/main" id="{D9138BE6-6B38-49F1-ADE2-1CC0B3A717B6}"/>
              </a:ext>
            </a:extLst>
          </p:cNvPr>
          <p:cNvSpPr/>
          <p:nvPr/>
        </p:nvSpPr>
        <p:spPr bwMode="gray">
          <a:xfrm>
            <a:off x="9185939" y="3057686"/>
            <a:ext cx="114829" cy="1399116"/>
          </a:xfrm>
          <a:custGeom>
            <a:avLst/>
            <a:gdLst>
              <a:gd name="connsiteX0" fmla="*/ 0 w 114829"/>
              <a:gd name="connsiteY0" fmla="*/ 1399116 h 1399116"/>
              <a:gd name="connsiteX1" fmla="*/ 32279 w 114829"/>
              <a:gd name="connsiteY1" fmla="*/ 1065213 h 1399116"/>
              <a:gd name="connsiteX2" fmla="*/ 44980 w 114829"/>
              <a:gd name="connsiteY2" fmla="*/ 890588 h 1399116"/>
              <a:gd name="connsiteX3" fmla="*/ 114829 w 114829"/>
              <a:gd name="connsiteY3" fmla="*/ 0 h 1399116"/>
            </a:gdLst>
            <a:ahLst/>
            <a:cxnLst>
              <a:cxn ang="0">
                <a:pos x="connsiteX0" y="connsiteY0"/>
              </a:cxn>
              <a:cxn ang="0">
                <a:pos x="connsiteX1" y="connsiteY1"/>
              </a:cxn>
              <a:cxn ang="0">
                <a:pos x="connsiteX2" y="connsiteY2"/>
              </a:cxn>
              <a:cxn ang="0">
                <a:pos x="connsiteX3" y="connsiteY3"/>
              </a:cxn>
            </a:cxnLst>
            <a:rect l="l" t="t" r="r" b="b"/>
            <a:pathLst>
              <a:path w="114829" h="1399116">
                <a:moveTo>
                  <a:pt x="0" y="1399116"/>
                </a:moveTo>
                <a:cubicBezTo>
                  <a:pt x="10583" y="1365249"/>
                  <a:pt x="24782" y="1149968"/>
                  <a:pt x="32279" y="1065213"/>
                </a:cubicBezTo>
                <a:cubicBezTo>
                  <a:pt x="39776" y="980458"/>
                  <a:pt x="31222" y="1068124"/>
                  <a:pt x="44980" y="890588"/>
                </a:cubicBezTo>
                <a:cubicBezTo>
                  <a:pt x="58738" y="713052"/>
                  <a:pt x="82550" y="445735"/>
                  <a:pt x="114829" y="0"/>
                </a:cubicBezTo>
              </a:path>
            </a:pathLst>
          </a:custGeom>
          <a:noFill/>
          <a:ln w="28575">
            <a:solidFill>
              <a:srgbClr val="E28189"/>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endParaRPr>
          </a:p>
        </p:txBody>
      </p:sp>
      <p:sp>
        <p:nvSpPr>
          <p:cNvPr id="56" name="任意多边形 91">
            <a:extLst>
              <a:ext uri="{FF2B5EF4-FFF2-40B4-BE49-F238E27FC236}">
                <a16:creationId xmlns="" xmlns:a16="http://schemas.microsoft.com/office/drawing/2014/main" id="{C2AAFEC4-42F7-4954-8AA0-2D7E7FEAFE8A}"/>
              </a:ext>
            </a:extLst>
          </p:cNvPr>
          <p:cNvSpPr/>
          <p:nvPr/>
        </p:nvSpPr>
        <p:spPr bwMode="gray">
          <a:xfrm>
            <a:off x="7083898" y="3076030"/>
            <a:ext cx="1877620" cy="1375839"/>
          </a:xfrm>
          <a:custGeom>
            <a:avLst/>
            <a:gdLst>
              <a:gd name="connsiteX0" fmla="*/ 77 w 245036"/>
              <a:gd name="connsiteY0" fmla="*/ 3494582 h 3494582"/>
              <a:gd name="connsiteX1" fmla="*/ 101170 w 245036"/>
              <a:gd name="connsiteY1" fmla="*/ 1488792 h 3494582"/>
              <a:gd name="connsiteX2" fmla="*/ 179590 w 245036"/>
              <a:gd name="connsiteY2" fmla="*/ 724477 h 3494582"/>
              <a:gd name="connsiteX3" fmla="*/ 245036 w 245036"/>
              <a:gd name="connsiteY3" fmla="*/ 0 h 3494582"/>
            </a:gdLst>
            <a:ahLst/>
            <a:cxnLst>
              <a:cxn ang="0">
                <a:pos x="connsiteX0" y="connsiteY0"/>
              </a:cxn>
              <a:cxn ang="0">
                <a:pos x="connsiteX1" y="connsiteY1"/>
              </a:cxn>
              <a:cxn ang="0">
                <a:pos x="connsiteX2" y="connsiteY2"/>
              </a:cxn>
              <a:cxn ang="0">
                <a:pos x="connsiteX3" y="connsiteY3"/>
              </a:cxn>
            </a:cxnLst>
            <a:rect l="l" t="t" r="r" b="b"/>
            <a:pathLst>
              <a:path w="245035" h="3494582">
                <a:moveTo>
                  <a:pt x="77" y="3494582"/>
                </a:moveTo>
                <a:cubicBezTo>
                  <a:pt x="-2608" y="2540614"/>
                  <a:pt x="65174" y="1885961"/>
                  <a:pt x="101170" y="1488792"/>
                </a:cubicBezTo>
                <a:cubicBezTo>
                  <a:pt x="137166" y="1091623"/>
                  <a:pt x="155612" y="972609"/>
                  <a:pt x="179590" y="724477"/>
                </a:cubicBezTo>
                <a:cubicBezTo>
                  <a:pt x="203568" y="476345"/>
                  <a:pt x="212757" y="348963"/>
                  <a:pt x="245036" y="0"/>
                </a:cubicBezTo>
              </a:path>
            </a:pathLst>
          </a:custGeom>
          <a:noFill/>
          <a:ln w="28575">
            <a:solidFill>
              <a:srgbClr val="E28189"/>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endParaRPr>
          </a:p>
        </p:txBody>
      </p:sp>
      <p:sp>
        <p:nvSpPr>
          <p:cNvPr id="60" name="Freeform 159">
            <a:extLst>
              <a:ext uri="{FF2B5EF4-FFF2-40B4-BE49-F238E27FC236}">
                <a16:creationId xmlns="" xmlns:a16="http://schemas.microsoft.com/office/drawing/2014/main" id="{D9030442-A936-41AE-8486-EC9AD84EDBF5}"/>
              </a:ext>
            </a:extLst>
          </p:cNvPr>
          <p:cNvSpPr/>
          <p:nvPr/>
        </p:nvSpPr>
        <p:spPr bwMode="gray">
          <a:xfrm flipH="1">
            <a:off x="1144953" y="2501929"/>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altLang="zh-CN" sz="1200" kern="0" dirty="0">
                <a:solidFill>
                  <a:srgbClr val="000000"/>
                </a:solidFill>
                <a:sym typeface="Huawei Sans" panose="020C0503030203020204" pitchFamily="34" charset="0"/>
              </a:rPr>
              <a:t>MPLS</a:t>
            </a:r>
          </a:p>
        </p:txBody>
      </p:sp>
      <p:sp>
        <p:nvSpPr>
          <p:cNvPr id="61" name="Freeform 159">
            <a:extLst>
              <a:ext uri="{FF2B5EF4-FFF2-40B4-BE49-F238E27FC236}">
                <a16:creationId xmlns="" xmlns:a16="http://schemas.microsoft.com/office/drawing/2014/main" id="{EE59F2E0-3F60-44BF-B004-394162AA11CA}"/>
              </a:ext>
            </a:extLst>
          </p:cNvPr>
          <p:cNvSpPr/>
          <p:nvPr/>
        </p:nvSpPr>
        <p:spPr bwMode="gray">
          <a:xfrm flipH="1">
            <a:off x="3168563" y="2460372"/>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altLang="zh-CN" sz="1200" kern="0" dirty="0">
                <a:solidFill>
                  <a:srgbClr val="000000"/>
                </a:solidFill>
                <a:sym typeface="Huawei Sans" panose="020C0503030203020204" pitchFamily="34" charset="0"/>
              </a:rPr>
              <a:t>Internet</a:t>
            </a:r>
          </a:p>
        </p:txBody>
      </p:sp>
      <p:sp>
        <p:nvSpPr>
          <p:cNvPr id="62" name="Freeform 159">
            <a:extLst>
              <a:ext uri="{FF2B5EF4-FFF2-40B4-BE49-F238E27FC236}">
                <a16:creationId xmlns="" xmlns:a16="http://schemas.microsoft.com/office/drawing/2014/main" id="{F981729D-324C-4ACE-9874-5EF7282AADF4}"/>
              </a:ext>
            </a:extLst>
          </p:cNvPr>
          <p:cNvSpPr/>
          <p:nvPr/>
        </p:nvSpPr>
        <p:spPr bwMode="gray">
          <a:xfrm flipH="1">
            <a:off x="1239781" y="4504137"/>
            <a:ext cx="919503" cy="48065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sym typeface="Huawei Sans" panose="020C0503030203020204" pitchFamily="34" charset="0"/>
            </a:endParaRPr>
          </a:p>
        </p:txBody>
      </p:sp>
      <p:sp>
        <p:nvSpPr>
          <p:cNvPr id="63" name="Freeform 159">
            <a:extLst>
              <a:ext uri="{FF2B5EF4-FFF2-40B4-BE49-F238E27FC236}">
                <a16:creationId xmlns="" xmlns:a16="http://schemas.microsoft.com/office/drawing/2014/main" id="{605AB35D-8013-4181-9720-ECA0A18BB7EC}"/>
              </a:ext>
            </a:extLst>
          </p:cNvPr>
          <p:cNvSpPr/>
          <p:nvPr/>
        </p:nvSpPr>
        <p:spPr bwMode="gray">
          <a:xfrm flipH="1">
            <a:off x="3282286" y="4507869"/>
            <a:ext cx="919503" cy="48065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sym typeface="Huawei Sans" panose="020C0503030203020204" pitchFamily="34" charset="0"/>
            </a:endParaRPr>
          </a:p>
        </p:txBody>
      </p:sp>
      <p:pic>
        <p:nvPicPr>
          <p:cNvPr id="14" name="图片 7">
            <a:extLst>
              <a:ext uri="{FF2B5EF4-FFF2-40B4-BE49-F238E27FC236}">
                <a16:creationId xmlns="" xmlns:a16="http://schemas.microsoft.com/office/drawing/2014/main" id="{B299F4C9-615D-4984-B5A2-6581EF710A5E}"/>
              </a:ext>
            </a:extLst>
          </p:cNvPr>
          <p:cNvPicPr>
            <a:picLocks noChangeAspect="1"/>
          </p:cNvPicPr>
          <p:nvPr/>
        </p:nvPicPr>
        <p:blipFill>
          <a:blip r:embed="rId3"/>
          <a:stretch>
            <a:fillRect/>
          </a:stretch>
        </p:blipFill>
        <p:spPr bwMode="gray">
          <a:xfrm>
            <a:off x="1462566" y="4161634"/>
            <a:ext cx="561112" cy="461918"/>
          </a:xfrm>
          <a:prstGeom prst="rect">
            <a:avLst/>
          </a:prstGeom>
        </p:spPr>
      </p:pic>
      <p:pic>
        <p:nvPicPr>
          <p:cNvPr id="21" name="图片 44">
            <a:extLst>
              <a:ext uri="{FF2B5EF4-FFF2-40B4-BE49-F238E27FC236}">
                <a16:creationId xmlns="" xmlns:a16="http://schemas.microsoft.com/office/drawing/2014/main" id="{B76DD908-06DF-4D65-BE22-ADE9CB6B13D0}"/>
              </a:ext>
            </a:extLst>
          </p:cNvPr>
          <p:cNvPicPr>
            <a:picLocks noChangeAspect="1"/>
          </p:cNvPicPr>
          <p:nvPr/>
        </p:nvPicPr>
        <p:blipFill>
          <a:blip r:embed="rId3"/>
          <a:stretch>
            <a:fillRect/>
          </a:stretch>
        </p:blipFill>
        <p:spPr bwMode="gray">
          <a:xfrm>
            <a:off x="3483751" y="4161171"/>
            <a:ext cx="561112" cy="461918"/>
          </a:xfrm>
          <a:prstGeom prst="rect">
            <a:avLst/>
          </a:prstGeom>
        </p:spPr>
      </p:pic>
      <p:sp>
        <p:nvSpPr>
          <p:cNvPr id="34" name="任意多边形 72">
            <a:extLst>
              <a:ext uri="{FF2B5EF4-FFF2-40B4-BE49-F238E27FC236}">
                <a16:creationId xmlns="" xmlns:a16="http://schemas.microsoft.com/office/drawing/2014/main" id="{E3CF4820-E173-4359-B317-324306BAE0A4}"/>
              </a:ext>
            </a:extLst>
          </p:cNvPr>
          <p:cNvSpPr/>
          <p:nvPr/>
        </p:nvSpPr>
        <p:spPr bwMode="gray">
          <a:xfrm>
            <a:off x="1607849" y="2937293"/>
            <a:ext cx="2103120" cy="1829606"/>
          </a:xfrm>
          <a:custGeom>
            <a:avLst/>
            <a:gdLst>
              <a:gd name="connsiteX0" fmla="*/ 0 w 2103120"/>
              <a:gd name="connsiteY0" fmla="*/ 1513950 h 1513950"/>
              <a:gd name="connsiteX1" fmla="*/ 27305 w 2103120"/>
              <a:gd name="connsiteY1" fmla="*/ 209660 h 1513950"/>
              <a:gd name="connsiteX2" fmla="*/ 163830 w 2103120"/>
              <a:gd name="connsiteY2" fmla="*/ 1380 h 1513950"/>
              <a:gd name="connsiteX3" fmla="*/ 496570 w 2103120"/>
              <a:gd name="connsiteY3" fmla="*/ 172195 h 1513950"/>
              <a:gd name="connsiteX4" fmla="*/ 2103120 w 2103120"/>
              <a:gd name="connsiteY4" fmla="*/ 1014205 h 1513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3120" h="1513950">
                <a:moveTo>
                  <a:pt x="0" y="1513950"/>
                </a:moveTo>
                <a:cubicBezTo>
                  <a:pt x="0" y="1169462"/>
                  <a:pt x="0" y="461755"/>
                  <a:pt x="27305" y="209660"/>
                </a:cubicBezTo>
                <a:cubicBezTo>
                  <a:pt x="54610" y="-42435"/>
                  <a:pt x="85619" y="7624"/>
                  <a:pt x="163830" y="1380"/>
                </a:cubicBezTo>
                <a:cubicBezTo>
                  <a:pt x="242041" y="-4864"/>
                  <a:pt x="173355" y="3391"/>
                  <a:pt x="496570" y="172195"/>
                </a:cubicBezTo>
                <a:cubicBezTo>
                  <a:pt x="819785" y="340999"/>
                  <a:pt x="1581150" y="703055"/>
                  <a:pt x="2103120" y="1014205"/>
                </a:cubicBezTo>
              </a:path>
            </a:pathLst>
          </a:custGeom>
          <a:noFill/>
          <a:ln w="28575">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endParaRPr>
          </a:p>
        </p:txBody>
      </p:sp>
      <p:sp>
        <p:nvSpPr>
          <p:cNvPr id="35" name="任意多边形 73">
            <a:extLst>
              <a:ext uri="{FF2B5EF4-FFF2-40B4-BE49-F238E27FC236}">
                <a16:creationId xmlns="" xmlns:a16="http://schemas.microsoft.com/office/drawing/2014/main" id="{7955CFA5-2B08-478E-A196-DB3A084C1636}"/>
              </a:ext>
            </a:extLst>
          </p:cNvPr>
          <p:cNvSpPr/>
          <p:nvPr/>
        </p:nvSpPr>
        <p:spPr bwMode="gray">
          <a:xfrm>
            <a:off x="1739818" y="3023018"/>
            <a:ext cx="2061906" cy="1651697"/>
          </a:xfrm>
          <a:custGeom>
            <a:avLst/>
            <a:gdLst>
              <a:gd name="connsiteX0" fmla="*/ 8838 w 2025407"/>
              <a:gd name="connsiteY0" fmla="*/ 1686741 h 1686741"/>
              <a:gd name="connsiteX1" fmla="*/ 1590866 w 2025407"/>
              <a:gd name="connsiteY1" fmla="*/ 119795 h 1686741"/>
              <a:gd name="connsiteX2" fmla="*/ 1936883 w 2025407"/>
              <a:gd name="connsiteY2" fmla="*/ 217683 h 1686741"/>
              <a:gd name="connsiteX3" fmla="*/ 2025407 w 2025407"/>
              <a:gd name="connsiteY3" fmla="*/ 1155367 h 1686741"/>
            </a:gdLst>
            <a:ahLst/>
            <a:cxnLst>
              <a:cxn ang="0">
                <a:pos x="connsiteX0" y="connsiteY0"/>
              </a:cxn>
              <a:cxn ang="0">
                <a:pos x="connsiteX1" y="connsiteY1"/>
              </a:cxn>
              <a:cxn ang="0">
                <a:pos x="connsiteX2" y="connsiteY2"/>
              </a:cxn>
              <a:cxn ang="0">
                <a:pos x="connsiteX3" y="connsiteY3"/>
              </a:cxn>
            </a:cxnLst>
            <a:rect l="l" t="t" r="r" b="b"/>
            <a:pathLst>
              <a:path w="2025407" h="1686740">
                <a:moveTo>
                  <a:pt x="8838" y="1686741"/>
                </a:moveTo>
                <a:cubicBezTo>
                  <a:pt x="-123513" y="762951"/>
                  <a:pt x="1269525" y="364638"/>
                  <a:pt x="1590866" y="119795"/>
                </a:cubicBezTo>
                <a:cubicBezTo>
                  <a:pt x="1912207" y="-125048"/>
                  <a:pt x="1924340" y="55464"/>
                  <a:pt x="1936883" y="217683"/>
                </a:cubicBezTo>
                <a:cubicBezTo>
                  <a:pt x="1949426" y="379902"/>
                  <a:pt x="1977782" y="787067"/>
                  <a:pt x="2025407" y="1155367"/>
                </a:cubicBezTo>
              </a:path>
            </a:pathLst>
          </a:custGeom>
          <a:noFill/>
          <a:ln w="28575">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endParaRPr>
          </a:p>
        </p:txBody>
      </p:sp>
      <p:pic>
        <p:nvPicPr>
          <p:cNvPr id="50" name="图片 74">
            <a:extLst>
              <a:ext uri="{FF2B5EF4-FFF2-40B4-BE49-F238E27FC236}">
                <a16:creationId xmlns="" xmlns:a16="http://schemas.microsoft.com/office/drawing/2014/main" id="{FF20EF4B-651B-4845-8F3A-4809F7B6248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786555" y="4047145"/>
            <a:ext cx="360510" cy="295200"/>
          </a:xfrm>
          <a:prstGeom prst="rect">
            <a:avLst/>
          </a:prstGeom>
        </p:spPr>
      </p:pic>
      <p:sp>
        <p:nvSpPr>
          <p:cNvPr id="54" name="任意多边形 75">
            <a:extLst>
              <a:ext uri="{FF2B5EF4-FFF2-40B4-BE49-F238E27FC236}">
                <a16:creationId xmlns="" xmlns:a16="http://schemas.microsoft.com/office/drawing/2014/main" id="{B74E66E0-1DFB-4FCB-8908-B3607F9690DA}"/>
              </a:ext>
            </a:extLst>
          </p:cNvPr>
          <p:cNvSpPr/>
          <p:nvPr/>
        </p:nvSpPr>
        <p:spPr bwMode="gray">
          <a:xfrm>
            <a:off x="3796170" y="3068710"/>
            <a:ext cx="198966" cy="1138732"/>
          </a:xfrm>
          <a:custGeom>
            <a:avLst/>
            <a:gdLst>
              <a:gd name="connsiteX0" fmla="*/ 0 w 198966"/>
              <a:gd name="connsiteY0" fmla="*/ 1075267 h 1138732"/>
              <a:gd name="connsiteX1" fmla="*/ 103716 w 198966"/>
              <a:gd name="connsiteY1" fmla="*/ 1136650 h 1138732"/>
              <a:gd name="connsiteX2" fmla="*/ 160867 w 198966"/>
              <a:gd name="connsiteY2" fmla="*/ 990601 h 1138732"/>
              <a:gd name="connsiteX3" fmla="*/ 198966 w 198966"/>
              <a:gd name="connsiteY3" fmla="*/ 0 h 1138732"/>
            </a:gdLst>
            <a:ahLst/>
            <a:cxnLst>
              <a:cxn ang="0">
                <a:pos x="connsiteX0" y="connsiteY0"/>
              </a:cxn>
              <a:cxn ang="0">
                <a:pos x="connsiteX1" y="connsiteY1"/>
              </a:cxn>
              <a:cxn ang="0">
                <a:pos x="connsiteX2" y="connsiteY2"/>
              </a:cxn>
              <a:cxn ang="0">
                <a:pos x="connsiteX3" y="connsiteY3"/>
              </a:cxn>
            </a:cxnLst>
            <a:rect l="l" t="t" r="r" b="b"/>
            <a:pathLst>
              <a:path w="198966" h="1138732">
                <a:moveTo>
                  <a:pt x="0" y="1075267"/>
                </a:moveTo>
                <a:cubicBezTo>
                  <a:pt x="29633" y="1089025"/>
                  <a:pt x="76905" y="1150761"/>
                  <a:pt x="103716" y="1136650"/>
                </a:cubicBezTo>
                <a:cubicBezTo>
                  <a:pt x="130527" y="1122539"/>
                  <a:pt x="144992" y="1180043"/>
                  <a:pt x="160867" y="990601"/>
                </a:cubicBezTo>
                <a:cubicBezTo>
                  <a:pt x="176742" y="801159"/>
                  <a:pt x="166687" y="445735"/>
                  <a:pt x="198966" y="0"/>
                </a:cubicBezTo>
              </a:path>
            </a:pathLst>
          </a:custGeom>
          <a:noFill/>
          <a:ln w="28575">
            <a:solidFill>
              <a:srgbClr val="E28189"/>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endParaRPr>
          </a:p>
        </p:txBody>
      </p:sp>
      <p:sp>
        <p:nvSpPr>
          <p:cNvPr id="53" name="任意多边形 76">
            <a:extLst>
              <a:ext uri="{FF2B5EF4-FFF2-40B4-BE49-F238E27FC236}">
                <a16:creationId xmlns="" xmlns:a16="http://schemas.microsoft.com/office/drawing/2014/main" id="{B90FC996-C56D-4BFD-891C-8DB537AF1DA5}"/>
              </a:ext>
            </a:extLst>
          </p:cNvPr>
          <p:cNvSpPr/>
          <p:nvPr/>
        </p:nvSpPr>
        <p:spPr bwMode="gray">
          <a:xfrm>
            <a:off x="3718404" y="3106507"/>
            <a:ext cx="198966" cy="1138732"/>
          </a:xfrm>
          <a:custGeom>
            <a:avLst/>
            <a:gdLst>
              <a:gd name="connsiteX0" fmla="*/ 0 w 198966"/>
              <a:gd name="connsiteY0" fmla="*/ 1075267 h 1138732"/>
              <a:gd name="connsiteX1" fmla="*/ 103716 w 198966"/>
              <a:gd name="connsiteY1" fmla="*/ 1136650 h 1138732"/>
              <a:gd name="connsiteX2" fmla="*/ 160867 w 198966"/>
              <a:gd name="connsiteY2" fmla="*/ 990601 h 1138732"/>
              <a:gd name="connsiteX3" fmla="*/ 198966 w 198966"/>
              <a:gd name="connsiteY3" fmla="*/ 0 h 1138732"/>
            </a:gdLst>
            <a:ahLst/>
            <a:cxnLst>
              <a:cxn ang="0">
                <a:pos x="connsiteX0" y="connsiteY0"/>
              </a:cxn>
              <a:cxn ang="0">
                <a:pos x="connsiteX1" y="connsiteY1"/>
              </a:cxn>
              <a:cxn ang="0">
                <a:pos x="connsiteX2" y="connsiteY2"/>
              </a:cxn>
              <a:cxn ang="0">
                <a:pos x="connsiteX3" y="connsiteY3"/>
              </a:cxn>
            </a:cxnLst>
            <a:rect l="l" t="t" r="r" b="b"/>
            <a:pathLst>
              <a:path w="198966" h="1138732">
                <a:moveTo>
                  <a:pt x="0" y="1075267"/>
                </a:moveTo>
                <a:cubicBezTo>
                  <a:pt x="29633" y="1089025"/>
                  <a:pt x="76905" y="1150761"/>
                  <a:pt x="103716" y="1136650"/>
                </a:cubicBezTo>
                <a:cubicBezTo>
                  <a:pt x="130527" y="1122539"/>
                  <a:pt x="144992" y="1180043"/>
                  <a:pt x="160867" y="990601"/>
                </a:cubicBezTo>
                <a:cubicBezTo>
                  <a:pt x="176742" y="801159"/>
                  <a:pt x="166687" y="445735"/>
                  <a:pt x="198966" y="0"/>
                </a:cubicBezTo>
              </a:path>
            </a:pathLst>
          </a:custGeom>
          <a:noFill/>
          <a:ln w="28575">
            <a:solidFill>
              <a:srgbClr val="E28189"/>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endParaRPr>
          </a:p>
        </p:txBody>
      </p:sp>
      <p:sp>
        <p:nvSpPr>
          <p:cNvPr id="64" name="矩形 63"/>
          <p:cNvSpPr/>
          <p:nvPr/>
        </p:nvSpPr>
        <p:spPr bwMode="gray">
          <a:xfrm>
            <a:off x="1364344" y="4670008"/>
            <a:ext cx="670376" cy="276999"/>
          </a:xfrm>
          <a:prstGeom prst="rect">
            <a:avLst/>
          </a:prstGeom>
        </p:spPr>
        <p:txBody>
          <a:bodyPr wrap="squar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65" name="矩形 64"/>
          <p:cNvSpPr/>
          <p:nvPr/>
        </p:nvSpPr>
        <p:spPr bwMode="gray">
          <a:xfrm>
            <a:off x="3399754" y="4670008"/>
            <a:ext cx="670376" cy="276999"/>
          </a:xfrm>
          <a:prstGeom prst="rect">
            <a:avLst/>
          </a:prstGeom>
        </p:spPr>
        <p:txBody>
          <a:bodyPr wrap="square">
            <a:spAutoFit/>
          </a:bodyPr>
          <a:lstStyle/>
          <a:p>
            <a:pPr algn="ctr" fontAlgn="ctr">
              <a:defRPr/>
            </a:pPr>
            <a:r>
              <a:rPr lang="en-US" altLang="zh-CN" sz="1200" kern="0" dirty="0">
                <a:solidFill>
                  <a:srgbClr val="000000"/>
                </a:solidFill>
                <a:latin typeface="Huawei Sans" panose="020C0503030203020204" pitchFamily="34" charset="0"/>
              </a:rPr>
              <a:t>HQ</a:t>
            </a:r>
          </a:p>
        </p:txBody>
      </p:sp>
      <p:sp>
        <p:nvSpPr>
          <p:cNvPr id="70" name="矩形 69"/>
          <p:cNvSpPr/>
          <p:nvPr/>
        </p:nvSpPr>
        <p:spPr bwMode="gray">
          <a:xfrm>
            <a:off x="6794162" y="4670008"/>
            <a:ext cx="670376" cy="276999"/>
          </a:xfrm>
          <a:prstGeom prst="rect">
            <a:avLst/>
          </a:prstGeom>
        </p:spPr>
        <p:txBody>
          <a:bodyPr wrap="squar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71" name="矩形 70"/>
          <p:cNvSpPr/>
          <p:nvPr/>
        </p:nvSpPr>
        <p:spPr bwMode="gray">
          <a:xfrm>
            <a:off x="8896354" y="4670008"/>
            <a:ext cx="670376" cy="276999"/>
          </a:xfrm>
          <a:prstGeom prst="rect">
            <a:avLst/>
          </a:prstGeom>
        </p:spPr>
        <p:txBody>
          <a:bodyPr wrap="square">
            <a:spAutoFit/>
          </a:bodyPr>
          <a:lstStyle/>
          <a:p>
            <a:pPr algn="ctr" fontAlgn="ctr">
              <a:defRPr/>
            </a:pPr>
            <a:r>
              <a:rPr lang="en-US" altLang="zh-CN" sz="1200" kern="0" dirty="0">
                <a:solidFill>
                  <a:srgbClr val="000000"/>
                </a:solidFill>
                <a:latin typeface="Huawei Sans" panose="020C0503030203020204" pitchFamily="34" charset="0"/>
              </a:rPr>
              <a:t>HQ</a:t>
            </a:r>
          </a:p>
        </p:txBody>
      </p:sp>
      <p:sp>
        <p:nvSpPr>
          <p:cNvPr id="57" name="五边形 2">
            <a:extLst>
              <a:ext uri="{FF2B5EF4-FFF2-40B4-BE49-F238E27FC236}">
                <a16:creationId xmlns="" xmlns:a16="http://schemas.microsoft.com/office/drawing/2014/main" id="{1A4DE332-9D16-4919-A994-BF24ADBFDBFD}"/>
              </a:ext>
            </a:extLst>
          </p:cNvPr>
          <p:cNvSpPr/>
          <p:nvPr/>
        </p:nvSpPr>
        <p:spPr bwMode="gray">
          <a:xfrm>
            <a:off x="7766797" y="90302"/>
            <a:ext cx="1933511"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solidFill>
                  <a:prstClr val="black"/>
                </a:solidFill>
                <a:latin typeface="Huawei Sans" panose="020C0503030203020204" pitchFamily="34" charset="0"/>
                <a:sym typeface="Huawei Sans" panose="020C0503030203020204" pitchFamily="34" charset="0"/>
              </a:rPr>
              <a:t>System Security Design</a:t>
            </a:r>
          </a:p>
        </p:txBody>
      </p:sp>
      <p:sp>
        <p:nvSpPr>
          <p:cNvPr id="58" name="燕尾形 3">
            <a:extLst>
              <a:ext uri="{FF2B5EF4-FFF2-40B4-BE49-F238E27FC236}">
                <a16:creationId xmlns="" xmlns:a16="http://schemas.microsoft.com/office/drawing/2014/main" id="{D2EE5589-DA9F-4602-A8E7-7DC65E112471}"/>
              </a:ext>
            </a:extLst>
          </p:cNvPr>
          <p:cNvSpPr/>
          <p:nvPr/>
        </p:nvSpPr>
        <p:spPr bwMode="gray">
          <a:xfrm>
            <a:off x="9609699" y="90302"/>
            <a:ext cx="2139389"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sym typeface="Huawei Sans" panose="020C0503030203020204" pitchFamily="34" charset="0"/>
              </a:rPr>
              <a:t>Service Security Design</a:t>
            </a:r>
          </a:p>
        </p:txBody>
      </p:sp>
    </p:spTree>
    <p:extLst>
      <p:ext uri="{BB962C8B-B14F-4D97-AF65-F5344CB8AC3E}">
        <p14:creationId xmlns:p14="http://schemas.microsoft.com/office/powerpoint/2010/main" val="3157397537"/>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03864F6-0E92-46B8-8B3D-1F27C7566284}"/>
              </a:ext>
            </a:extLst>
          </p:cNvPr>
          <p:cNvSpPr>
            <a:spLocks noGrp="1"/>
          </p:cNvSpPr>
          <p:nvPr>
            <p:ph type="title"/>
          </p:nvPr>
        </p:nvSpPr>
        <p:spPr bwMode="gray"/>
        <p:txBody>
          <a:bodyPr/>
          <a:lstStyle/>
          <a:p>
            <a:r>
              <a:rPr lang="en-US" altLang="zh-CN" dirty="0"/>
              <a:t>Service Security Design: VAS Advanced Security</a:t>
            </a:r>
            <a:endParaRPr lang="en-US" dirty="0"/>
          </a:p>
        </p:txBody>
      </p:sp>
      <p:sp>
        <p:nvSpPr>
          <p:cNvPr id="3" name="Text Placeholder 2">
            <a:extLst>
              <a:ext uri="{FF2B5EF4-FFF2-40B4-BE49-F238E27FC236}">
                <a16:creationId xmlns="" xmlns:a16="http://schemas.microsoft.com/office/drawing/2014/main" id="{D65531C1-DF1A-4E78-8327-B47D5A60CA26}"/>
              </a:ext>
            </a:extLst>
          </p:cNvPr>
          <p:cNvSpPr>
            <a:spLocks noGrp="1"/>
          </p:cNvSpPr>
          <p:nvPr>
            <p:ph type="body" sz="quarter" idx="10"/>
          </p:nvPr>
        </p:nvSpPr>
        <p:spPr bwMode="gray"/>
        <p:txBody>
          <a:bodyPr/>
          <a:lstStyle/>
          <a:p>
            <a:pPr algn="l"/>
            <a:r>
              <a:rPr lang="en-US" altLang="zh-CN" sz="1400" dirty="0"/>
              <a:t>In the centralized Internet access scenario, when a site accesses the Internet through a WAN-side outbound interface, a physical firewall can be deployed in off-path mode to provide VAS-based advanced security protection functions.</a:t>
            </a:r>
          </a:p>
        </p:txBody>
      </p:sp>
      <p:sp>
        <p:nvSpPr>
          <p:cNvPr id="42" name="Freeform 159">
            <a:extLst>
              <a:ext uri="{FF2B5EF4-FFF2-40B4-BE49-F238E27FC236}">
                <a16:creationId xmlns="" xmlns:a16="http://schemas.microsoft.com/office/drawing/2014/main" id="{11B15029-62EE-46E9-9250-036303EE537F}"/>
              </a:ext>
            </a:extLst>
          </p:cNvPr>
          <p:cNvSpPr/>
          <p:nvPr/>
        </p:nvSpPr>
        <p:spPr bwMode="gray">
          <a:xfrm flipH="1">
            <a:off x="3369082" y="5194287"/>
            <a:ext cx="919503" cy="48065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sym typeface="Huawei Sans" panose="020C0503030203020204" pitchFamily="34" charset="0"/>
            </a:endParaRPr>
          </a:p>
        </p:txBody>
      </p:sp>
      <p:sp>
        <p:nvSpPr>
          <p:cNvPr id="40" name="Freeform 159">
            <a:extLst>
              <a:ext uri="{FF2B5EF4-FFF2-40B4-BE49-F238E27FC236}">
                <a16:creationId xmlns="" xmlns:a16="http://schemas.microsoft.com/office/drawing/2014/main" id="{673A7334-05E8-4F13-8A44-C379B060BBD6}"/>
              </a:ext>
            </a:extLst>
          </p:cNvPr>
          <p:cNvSpPr/>
          <p:nvPr/>
        </p:nvSpPr>
        <p:spPr bwMode="gray">
          <a:xfrm flipH="1">
            <a:off x="1377294" y="5194287"/>
            <a:ext cx="919503" cy="48065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sym typeface="Huawei Sans" panose="020C0503030203020204" pitchFamily="34" charset="0"/>
            </a:endParaRPr>
          </a:p>
        </p:txBody>
      </p:sp>
      <p:sp>
        <p:nvSpPr>
          <p:cNvPr id="41" name="Freeform 159">
            <a:extLst>
              <a:ext uri="{FF2B5EF4-FFF2-40B4-BE49-F238E27FC236}">
                <a16:creationId xmlns="" xmlns:a16="http://schemas.microsoft.com/office/drawing/2014/main" id="{2A64B3B0-D998-4203-AE53-6D09F7739F4B}"/>
              </a:ext>
            </a:extLst>
          </p:cNvPr>
          <p:cNvSpPr/>
          <p:nvPr/>
        </p:nvSpPr>
        <p:spPr bwMode="gray">
          <a:xfrm flipH="1">
            <a:off x="2729600" y="2693655"/>
            <a:ext cx="1026599" cy="53663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sym typeface="Huawei Sans" panose="020C0503030203020204" pitchFamily="34" charset="0"/>
            </a:endParaRPr>
          </a:p>
        </p:txBody>
      </p:sp>
      <p:sp>
        <p:nvSpPr>
          <p:cNvPr id="57" name="圆角矩形 55">
            <a:extLst>
              <a:ext uri="{FF2B5EF4-FFF2-40B4-BE49-F238E27FC236}">
                <a16:creationId xmlns="" xmlns:a16="http://schemas.microsoft.com/office/drawing/2014/main" id="{A2D6F978-B940-4AF9-95BA-FA38EAE65062}"/>
              </a:ext>
            </a:extLst>
          </p:cNvPr>
          <p:cNvSpPr/>
          <p:nvPr/>
        </p:nvSpPr>
        <p:spPr bwMode="gray">
          <a:xfrm>
            <a:off x="845563" y="1846250"/>
            <a:ext cx="10517162" cy="434256"/>
          </a:xfrm>
          <a:prstGeom prst="roundRect">
            <a:avLst>
              <a:gd name="adj" fmla="val 1462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altLang="zh-CN" sz="1400" dirty="0">
                <a:solidFill>
                  <a:srgbClr val="30B5C5"/>
                </a:solidFill>
              </a:rPr>
              <a:t>VAS advanced security</a:t>
            </a:r>
          </a:p>
        </p:txBody>
      </p:sp>
      <p:sp>
        <p:nvSpPr>
          <p:cNvPr id="58" name="圆角矩形 56">
            <a:extLst>
              <a:ext uri="{FF2B5EF4-FFF2-40B4-BE49-F238E27FC236}">
                <a16:creationId xmlns="" xmlns:a16="http://schemas.microsoft.com/office/drawing/2014/main" id="{2AAC52E9-DFD6-4632-B1CF-7C4D848EA632}"/>
              </a:ext>
            </a:extLst>
          </p:cNvPr>
          <p:cNvSpPr/>
          <p:nvPr/>
        </p:nvSpPr>
        <p:spPr bwMode="gray">
          <a:xfrm>
            <a:off x="845562" y="2327803"/>
            <a:ext cx="10517163" cy="3552258"/>
          </a:xfrm>
          <a:prstGeom prst="roundRect">
            <a:avLst>
              <a:gd name="adj" fmla="val 2222"/>
            </a:avLst>
          </a:prstGeom>
          <a:noFill/>
          <a:ln w="9525">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600" dirty="0">
              <a:solidFill>
                <a:prstClr val="black">
                  <a:lumMod val="75000"/>
                  <a:lumOff val="25000"/>
                </a:prstClr>
              </a:solidFill>
            </a:endParaRPr>
          </a:p>
        </p:txBody>
      </p:sp>
      <p:sp>
        <p:nvSpPr>
          <p:cNvPr id="59" name="圆角矩形 57">
            <a:extLst>
              <a:ext uri="{FF2B5EF4-FFF2-40B4-BE49-F238E27FC236}">
                <a16:creationId xmlns="" xmlns:a16="http://schemas.microsoft.com/office/drawing/2014/main" id="{1FA3D1D1-4667-4A52-991C-20086BC0658B}"/>
              </a:ext>
            </a:extLst>
          </p:cNvPr>
          <p:cNvSpPr/>
          <p:nvPr/>
        </p:nvSpPr>
        <p:spPr bwMode="gray">
          <a:xfrm>
            <a:off x="6250439" y="2576126"/>
            <a:ext cx="4707211" cy="2427232"/>
          </a:xfrm>
          <a:prstGeom prst="roundRect">
            <a:avLst>
              <a:gd name="adj" fmla="val 4091"/>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00025" fontAlgn="ctr">
              <a:lnSpc>
                <a:spcPts val="1800"/>
              </a:lnSpc>
              <a:spcAft>
                <a:spcPts val="600"/>
              </a:spcAft>
              <a:buFont typeface="Arial" panose="020B0604020202020204" pitchFamily="34" charset="0"/>
              <a:buChar char="•"/>
            </a:pPr>
            <a:r>
              <a:rPr lang="en-US" altLang="zh-CN" sz="1400" dirty="0">
                <a:solidFill>
                  <a:prstClr val="black"/>
                </a:solidFill>
              </a:rPr>
              <a:t>A physical firewall is deployed in off-path mode. It provides advanced security protection functions for centralized Internet access traffic from the site.</a:t>
            </a:r>
          </a:p>
          <a:p>
            <a:pPr marL="285750" indent="-200025" fontAlgn="ctr">
              <a:lnSpc>
                <a:spcPts val="1800"/>
              </a:lnSpc>
              <a:spcAft>
                <a:spcPts val="600"/>
              </a:spcAft>
              <a:buFont typeface="Arial" panose="020B0604020202020204" pitchFamily="34" charset="0"/>
              <a:buChar char="•"/>
            </a:pPr>
            <a:r>
              <a:rPr lang="en-US" altLang="zh-CN" sz="1400" dirty="0">
                <a:solidFill>
                  <a:prstClr val="black"/>
                </a:solidFill>
              </a:rPr>
              <a:t>After VASs are deployed, centralized Internet access traffic is diverted to the physical firewall on the LAN side of the HQ CPE. After being processed by the firewall, centralized Internet access traffic then goes to the Internet through the underlay network.</a:t>
            </a:r>
          </a:p>
        </p:txBody>
      </p:sp>
      <p:cxnSp>
        <p:nvCxnSpPr>
          <p:cNvPr id="61" name="直接连接符 83">
            <a:extLst>
              <a:ext uri="{FF2B5EF4-FFF2-40B4-BE49-F238E27FC236}">
                <a16:creationId xmlns="" xmlns:a16="http://schemas.microsoft.com/office/drawing/2014/main" id="{5F9AEB07-63C7-46CE-B0A9-D60DF7E717B7}"/>
              </a:ext>
            </a:extLst>
          </p:cNvPr>
          <p:cNvCxnSpPr>
            <a:stCxn id="83" idx="2"/>
            <a:endCxn id="38" idx="4"/>
          </p:cNvCxnSpPr>
          <p:nvPr/>
        </p:nvCxnSpPr>
        <p:spPr bwMode="gray">
          <a:xfrm flipH="1">
            <a:off x="2074770" y="3374115"/>
            <a:ext cx="695314" cy="345307"/>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 name="直接连接符 84">
            <a:extLst>
              <a:ext uri="{FF2B5EF4-FFF2-40B4-BE49-F238E27FC236}">
                <a16:creationId xmlns="" xmlns:a16="http://schemas.microsoft.com/office/drawing/2014/main" id="{1C33F53D-D0FE-404D-B295-DC7ECC8D68B1}"/>
              </a:ext>
            </a:extLst>
          </p:cNvPr>
          <p:cNvCxnSpPr>
            <a:stCxn id="39" idx="24"/>
            <a:endCxn id="83" idx="2"/>
          </p:cNvCxnSpPr>
          <p:nvPr/>
        </p:nvCxnSpPr>
        <p:spPr bwMode="gray">
          <a:xfrm flipH="1" flipV="1">
            <a:off x="2770084" y="3374115"/>
            <a:ext cx="662956" cy="519111"/>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3" name="直接连接符 85">
            <a:extLst>
              <a:ext uri="{FF2B5EF4-FFF2-40B4-BE49-F238E27FC236}">
                <a16:creationId xmlns="" xmlns:a16="http://schemas.microsoft.com/office/drawing/2014/main" id="{D496D0F3-6E9A-44A2-8E69-C00EA6B261B2}"/>
              </a:ext>
            </a:extLst>
          </p:cNvPr>
          <p:cNvCxnSpPr>
            <a:endCxn id="71" idx="0"/>
          </p:cNvCxnSpPr>
          <p:nvPr/>
        </p:nvCxnSpPr>
        <p:spPr bwMode="gray">
          <a:xfrm flipH="1">
            <a:off x="1854438" y="4200955"/>
            <a:ext cx="0" cy="642147"/>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 name="直接连接符 86">
            <a:extLst>
              <a:ext uri="{FF2B5EF4-FFF2-40B4-BE49-F238E27FC236}">
                <a16:creationId xmlns="" xmlns:a16="http://schemas.microsoft.com/office/drawing/2014/main" id="{4D56DF7A-4B99-4C3B-8818-1B4D8329B397}"/>
              </a:ext>
            </a:extLst>
          </p:cNvPr>
          <p:cNvCxnSpPr>
            <a:stCxn id="39" idx="19"/>
            <a:endCxn id="71" idx="0"/>
          </p:cNvCxnSpPr>
          <p:nvPr/>
        </p:nvCxnSpPr>
        <p:spPr bwMode="gray">
          <a:xfrm flipH="1">
            <a:off x="1854438" y="4273789"/>
            <a:ext cx="1573271" cy="569313"/>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 name="直接连接符 87">
            <a:extLst>
              <a:ext uri="{FF2B5EF4-FFF2-40B4-BE49-F238E27FC236}">
                <a16:creationId xmlns="" xmlns:a16="http://schemas.microsoft.com/office/drawing/2014/main" id="{9DBF6A94-1C80-4B48-8E25-ADFD0F5CCF20}"/>
              </a:ext>
            </a:extLst>
          </p:cNvPr>
          <p:cNvCxnSpPr>
            <a:stCxn id="74" idx="0"/>
            <a:endCxn id="38" idx="12"/>
          </p:cNvCxnSpPr>
          <p:nvPr/>
        </p:nvCxnSpPr>
        <p:spPr bwMode="gray">
          <a:xfrm flipH="1" flipV="1">
            <a:off x="2239817" y="4274968"/>
            <a:ext cx="1635806" cy="567671"/>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6" name="直接连接符 88">
            <a:extLst>
              <a:ext uri="{FF2B5EF4-FFF2-40B4-BE49-F238E27FC236}">
                <a16:creationId xmlns="" xmlns:a16="http://schemas.microsoft.com/office/drawing/2014/main" id="{6C6987FD-D615-4E7B-BE65-66E82C9DEE51}"/>
              </a:ext>
            </a:extLst>
          </p:cNvPr>
          <p:cNvCxnSpPr>
            <a:stCxn id="74" idx="0"/>
          </p:cNvCxnSpPr>
          <p:nvPr/>
        </p:nvCxnSpPr>
        <p:spPr bwMode="gray">
          <a:xfrm flipH="1" flipV="1">
            <a:off x="3875623" y="4274968"/>
            <a:ext cx="0" cy="567671"/>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71" name="图片 93">
            <a:extLst>
              <a:ext uri="{FF2B5EF4-FFF2-40B4-BE49-F238E27FC236}">
                <a16:creationId xmlns="" xmlns:a16="http://schemas.microsoft.com/office/drawing/2014/main" id="{C121EAE1-AB35-4C64-8E5C-DB9BFC8DA14D}"/>
              </a:ext>
            </a:extLst>
          </p:cNvPr>
          <p:cNvPicPr>
            <a:picLocks noChangeAspect="1"/>
          </p:cNvPicPr>
          <p:nvPr/>
        </p:nvPicPr>
        <p:blipFill>
          <a:blip r:embed="rId3"/>
          <a:stretch>
            <a:fillRect/>
          </a:stretch>
        </p:blipFill>
        <p:spPr bwMode="gray">
          <a:xfrm>
            <a:off x="1573882" y="4843102"/>
            <a:ext cx="561112" cy="461918"/>
          </a:xfrm>
          <a:prstGeom prst="rect">
            <a:avLst/>
          </a:prstGeom>
        </p:spPr>
      </p:pic>
      <p:pic>
        <p:nvPicPr>
          <p:cNvPr id="74" name="图片 96">
            <a:extLst>
              <a:ext uri="{FF2B5EF4-FFF2-40B4-BE49-F238E27FC236}">
                <a16:creationId xmlns="" xmlns:a16="http://schemas.microsoft.com/office/drawing/2014/main" id="{E3BFCBD0-8BD2-4A5D-9E81-CBCB065E28BF}"/>
              </a:ext>
            </a:extLst>
          </p:cNvPr>
          <p:cNvPicPr>
            <a:picLocks noChangeAspect="1"/>
          </p:cNvPicPr>
          <p:nvPr/>
        </p:nvPicPr>
        <p:blipFill>
          <a:blip r:embed="rId3"/>
          <a:stretch>
            <a:fillRect/>
          </a:stretch>
        </p:blipFill>
        <p:spPr bwMode="gray">
          <a:xfrm>
            <a:off x="3595067" y="4842639"/>
            <a:ext cx="561112" cy="461918"/>
          </a:xfrm>
          <a:prstGeom prst="rect">
            <a:avLst/>
          </a:prstGeom>
        </p:spPr>
      </p:pic>
      <p:sp>
        <p:nvSpPr>
          <p:cNvPr id="75" name="文本框 97">
            <a:extLst>
              <a:ext uri="{FF2B5EF4-FFF2-40B4-BE49-F238E27FC236}">
                <a16:creationId xmlns="" xmlns:a16="http://schemas.microsoft.com/office/drawing/2014/main" id="{78AC2408-2310-4AB4-B7D0-3664C1DF49FA}"/>
              </a:ext>
            </a:extLst>
          </p:cNvPr>
          <p:cNvSpPr txBox="1"/>
          <p:nvPr/>
        </p:nvSpPr>
        <p:spPr bwMode="gray">
          <a:xfrm>
            <a:off x="1030188" y="4935098"/>
            <a:ext cx="694212"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EDGE</a:t>
            </a:r>
          </a:p>
        </p:txBody>
      </p:sp>
      <p:sp>
        <p:nvSpPr>
          <p:cNvPr id="76" name="文本框 98">
            <a:extLst>
              <a:ext uri="{FF2B5EF4-FFF2-40B4-BE49-F238E27FC236}">
                <a16:creationId xmlns="" xmlns:a16="http://schemas.microsoft.com/office/drawing/2014/main" id="{4A9AC630-D491-4368-BD70-8E218CE30550}"/>
              </a:ext>
            </a:extLst>
          </p:cNvPr>
          <p:cNvSpPr txBox="1"/>
          <p:nvPr/>
        </p:nvSpPr>
        <p:spPr bwMode="gray">
          <a:xfrm>
            <a:off x="4006509" y="4935097"/>
            <a:ext cx="694212"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EDGE</a:t>
            </a:r>
          </a:p>
        </p:txBody>
      </p:sp>
      <p:sp>
        <p:nvSpPr>
          <p:cNvPr id="77" name="圆角矩形 99">
            <a:extLst>
              <a:ext uri="{FF2B5EF4-FFF2-40B4-BE49-F238E27FC236}">
                <a16:creationId xmlns="" xmlns:a16="http://schemas.microsoft.com/office/drawing/2014/main" id="{8A2D4C10-A6D5-452E-967B-B806553CD01B}"/>
              </a:ext>
            </a:extLst>
          </p:cNvPr>
          <p:cNvSpPr/>
          <p:nvPr/>
        </p:nvSpPr>
        <p:spPr bwMode="gray">
          <a:xfrm>
            <a:off x="4576946" y="2876395"/>
            <a:ext cx="1467365" cy="645033"/>
          </a:xfrm>
          <a:prstGeom prst="roundRect">
            <a:avLst>
              <a:gd name="adj" fmla="val 4091"/>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srgbClr val="C7000B"/>
                </a:solidFill>
              </a:rPr>
              <a:t>Physical firewall deployed in off-path mode</a:t>
            </a:r>
          </a:p>
        </p:txBody>
      </p:sp>
      <p:sp>
        <p:nvSpPr>
          <p:cNvPr id="79" name="文本框 101">
            <a:extLst>
              <a:ext uri="{FF2B5EF4-FFF2-40B4-BE49-F238E27FC236}">
                <a16:creationId xmlns="" xmlns:a16="http://schemas.microsoft.com/office/drawing/2014/main" id="{3CDB36A9-216C-4246-A4D2-920375369E53}"/>
              </a:ext>
            </a:extLst>
          </p:cNvPr>
          <p:cNvSpPr txBox="1"/>
          <p:nvPr/>
        </p:nvSpPr>
        <p:spPr bwMode="gray">
          <a:xfrm>
            <a:off x="1892711" y="2996975"/>
            <a:ext cx="694211"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EDGE</a:t>
            </a:r>
          </a:p>
        </p:txBody>
      </p:sp>
      <p:sp>
        <p:nvSpPr>
          <p:cNvPr id="80" name="下箭头 102">
            <a:extLst>
              <a:ext uri="{FF2B5EF4-FFF2-40B4-BE49-F238E27FC236}">
                <a16:creationId xmlns="" xmlns:a16="http://schemas.microsoft.com/office/drawing/2014/main" id="{41E673E2-69E7-4D07-B291-499B71392CA4}"/>
              </a:ext>
            </a:extLst>
          </p:cNvPr>
          <p:cNvSpPr/>
          <p:nvPr/>
        </p:nvSpPr>
        <p:spPr bwMode="gray">
          <a:xfrm rot="5400000" flipV="1">
            <a:off x="4057173" y="2846663"/>
            <a:ext cx="306062" cy="560680"/>
          </a:xfrm>
          <a:prstGeom prst="downArrow">
            <a:avLst>
              <a:gd name="adj1" fmla="val 50000"/>
              <a:gd name="adj2" fmla="val 29537"/>
            </a:avLst>
          </a:prstGeom>
          <a:gradFill flip="none" rotWithShape="1">
            <a:gsLst>
              <a:gs pos="15000">
                <a:srgbClr val="FFC000"/>
              </a:gs>
              <a:gs pos="100000">
                <a:schemeClr val="bg1">
                  <a:alpha val="0"/>
                </a:schemeClr>
              </a:gs>
            </a:gsLst>
            <a:lin ang="16200000" scaled="1"/>
          </a:gradFill>
          <a:ln w="19050">
            <a:gradFill flip="none" rotWithShape="1">
              <a:gsLst>
                <a:gs pos="100000">
                  <a:schemeClr val="bg1">
                    <a:lumMod val="100000"/>
                    <a:alpha val="0"/>
                  </a:schemeClr>
                </a:gs>
                <a:gs pos="31000">
                  <a:srgbClr val="FF9933"/>
                </a:gs>
              </a:gsLst>
              <a:lin ang="162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endParaRPr>
          </a:p>
        </p:txBody>
      </p:sp>
      <p:cxnSp>
        <p:nvCxnSpPr>
          <p:cNvPr id="81" name="直接连接符 103">
            <a:extLst>
              <a:ext uri="{FF2B5EF4-FFF2-40B4-BE49-F238E27FC236}">
                <a16:creationId xmlns="" xmlns:a16="http://schemas.microsoft.com/office/drawing/2014/main" id="{CD77E730-2CE5-40FA-920F-61ADC07620FF}"/>
              </a:ext>
            </a:extLst>
          </p:cNvPr>
          <p:cNvCxnSpPr/>
          <p:nvPr/>
        </p:nvCxnSpPr>
        <p:spPr bwMode="gray">
          <a:xfrm flipV="1">
            <a:off x="2902584" y="3044619"/>
            <a:ext cx="692483" cy="1"/>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2" name="直接连接符 104">
            <a:extLst>
              <a:ext uri="{FF2B5EF4-FFF2-40B4-BE49-F238E27FC236}">
                <a16:creationId xmlns="" xmlns:a16="http://schemas.microsoft.com/office/drawing/2014/main" id="{A3D7512D-1777-411D-9660-6A7904520686}"/>
              </a:ext>
            </a:extLst>
          </p:cNvPr>
          <p:cNvCxnSpPr/>
          <p:nvPr/>
        </p:nvCxnSpPr>
        <p:spPr bwMode="gray">
          <a:xfrm flipV="1">
            <a:off x="2891904" y="3181288"/>
            <a:ext cx="692483" cy="1"/>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83" name="图片 105">
            <a:extLst>
              <a:ext uri="{FF2B5EF4-FFF2-40B4-BE49-F238E27FC236}">
                <a16:creationId xmlns="" xmlns:a16="http://schemas.microsoft.com/office/drawing/2014/main" id="{6AF927A7-2EED-4855-B98C-5A9503766D21}"/>
              </a:ext>
            </a:extLst>
          </p:cNvPr>
          <p:cNvPicPr>
            <a:picLocks noChangeAspect="1"/>
          </p:cNvPicPr>
          <p:nvPr/>
        </p:nvPicPr>
        <p:blipFill>
          <a:blip r:embed="rId3"/>
          <a:stretch>
            <a:fillRect/>
          </a:stretch>
        </p:blipFill>
        <p:spPr bwMode="gray">
          <a:xfrm>
            <a:off x="2489528" y="2912197"/>
            <a:ext cx="561112" cy="461918"/>
          </a:xfrm>
          <a:prstGeom prst="rect">
            <a:avLst/>
          </a:prstGeom>
        </p:spPr>
      </p:pic>
      <p:pic>
        <p:nvPicPr>
          <p:cNvPr id="84" name="图片 106">
            <a:extLst>
              <a:ext uri="{FF2B5EF4-FFF2-40B4-BE49-F238E27FC236}">
                <a16:creationId xmlns="" xmlns:a16="http://schemas.microsoft.com/office/drawing/2014/main" id="{BEE99CF9-FFE2-4994-88BA-9454E0C4659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459990" y="2918949"/>
            <a:ext cx="508168" cy="416109"/>
          </a:xfrm>
          <a:prstGeom prst="rect">
            <a:avLst/>
          </a:prstGeom>
        </p:spPr>
      </p:pic>
      <p:sp>
        <p:nvSpPr>
          <p:cNvPr id="85" name="文本框 107">
            <a:extLst>
              <a:ext uri="{FF2B5EF4-FFF2-40B4-BE49-F238E27FC236}">
                <a16:creationId xmlns="" xmlns:a16="http://schemas.microsoft.com/office/drawing/2014/main" id="{DE235800-9F10-4516-8095-48CCED7A5473}"/>
              </a:ext>
            </a:extLst>
          </p:cNvPr>
          <p:cNvSpPr txBox="1"/>
          <p:nvPr/>
        </p:nvSpPr>
        <p:spPr bwMode="gray">
          <a:xfrm>
            <a:off x="3594720" y="2611417"/>
            <a:ext cx="763388" cy="276999"/>
          </a:xfrm>
          <a:prstGeom prst="rect">
            <a:avLst/>
          </a:prstGeom>
          <a:noFill/>
        </p:spPr>
        <p:txBody>
          <a:bodyPr wrap="square" rtlCol="0">
            <a:spAutoFit/>
          </a:bodyPr>
          <a:lstStyle/>
          <a:p>
            <a:pPr algn="ctr" fontAlgn="ctr"/>
            <a:r>
              <a:rPr lang="en-US" altLang="zh-CN" sz="1200" dirty="0">
                <a:solidFill>
                  <a:srgbClr val="000000"/>
                </a:solidFill>
                <a:latin typeface="Huawei Sans" panose="020C0503030203020204" pitchFamily="34" charset="0"/>
              </a:rPr>
              <a:t>Firewall</a:t>
            </a:r>
          </a:p>
        </p:txBody>
      </p:sp>
      <p:sp>
        <p:nvSpPr>
          <p:cNvPr id="38" name="Freeform 159">
            <a:extLst>
              <a:ext uri="{FF2B5EF4-FFF2-40B4-BE49-F238E27FC236}">
                <a16:creationId xmlns="" xmlns:a16="http://schemas.microsoft.com/office/drawing/2014/main" id="{4AC249CC-16BA-41C9-B965-EBF0E07EBCAC}"/>
              </a:ext>
            </a:extLst>
          </p:cNvPr>
          <p:cNvSpPr/>
          <p:nvPr/>
        </p:nvSpPr>
        <p:spPr bwMode="gray">
          <a:xfrm flipH="1">
            <a:off x="1253108" y="3657781"/>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altLang="zh-CN" sz="1200" kern="0" dirty="0">
                <a:solidFill>
                  <a:srgbClr val="000000"/>
                </a:solidFill>
                <a:latin typeface="Huawei Sans" panose="020C0503030203020204" pitchFamily="34" charset="0"/>
                <a:sym typeface="Huawei Sans" panose="020C0503030203020204" pitchFamily="34" charset="0"/>
              </a:rPr>
              <a:t>MPLS</a:t>
            </a:r>
          </a:p>
        </p:txBody>
      </p:sp>
      <p:sp>
        <p:nvSpPr>
          <p:cNvPr id="39" name="Freeform 159">
            <a:extLst>
              <a:ext uri="{FF2B5EF4-FFF2-40B4-BE49-F238E27FC236}">
                <a16:creationId xmlns="" xmlns:a16="http://schemas.microsoft.com/office/drawing/2014/main" id="{8E5B5FC0-376B-400E-AA67-1F4A4195C87F}"/>
              </a:ext>
            </a:extLst>
          </p:cNvPr>
          <p:cNvSpPr/>
          <p:nvPr/>
        </p:nvSpPr>
        <p:spPr bwMode="gray">
          <a:xfrm flipH="1">
            <a:off x="3256441" y="3657781"/>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altLang="zh-CN" sz="1200" kern="0" dirty="0">
                <a:solidFill>
                  <a:srgbClr val="000000"/>
                </a:solidFill>
                <a:sym typeface="Huawei Sans" panose="020C0503030203020204" pitchFamily="34" charset="0"/>
              </a:rPr>
              <a:t>Internet</a:t>
            </a:r>
          </a:p>
        </p:txBody>
      </p:sp>
      <p:sp>
        <p:nvSpPr>
          <p:cNvPr id="86" name="任意多边形 108">
            <a:extLst>
              <a:ext uri="{FF2B5EF4-FFF2-40B4-BE49-F238E27FC236}">
                <a16:creationId xmlns="" xmlns:a16="http://schemas.microsoft.com/office/drawing/2014/main" id="{D00013D4-2FDA-4136-A5A1-F1CA55BA1D16}"/>
              </a:ext>
            </a:extLst>
          </p:cNvPr>
          <p:cNvSpPr/>
          <p:nvPr/>
        </p:nvSpPr>
        <p:spPr bwMode="gray">
          <a:xfrm>
            <a:off x="1734744" y="2961995"/>
            <a:ext cx="1971770" cy="2429277"/>
          </a:xfrm>
          <a:custGeom>
            <a:avLst/>
            <a:gdLst>
              <a:gd name="connsiteX0" fmla="*/ 32308 w 1971770"/>
              <a:gd name="connsiteY0" fmla="*/ 2429277 h 2429277"/>
              <a:gd name="connsiteX1" fmla="*/ 19608 w 1971770"/>
              <a:gd name="connsiteY1" fmla="*/ 1362477 h 2429277"/>
              <a:gd name="connsiteX2" fmla="*/ 121208 w 1971770"/>
              <a:gd name="connsiteY2" fmla="*/ 943377 h 2429277"/>
              <a:gd name="connsiteX3" fmla="*/ 876858 w 1971770"/>
              <a:gd name="connsiteY3" fmla="*/ 98827 h 2429277"/>
              <a:gd name="connsiteX4" fmla="*/ 1829358 w 1971770"/>
              <a:gd name="connsiteY4" fmla="*/ 35327 h 2429277"/>
              <a:gd name="connsiteX5" fmla="*/ 1905558 w 1971770"/>
              <a:gd name="connsiteY5" fmla="*/ 263927 h 2429277"/>
              <a:gd name="connsiteX6" fmla="*/ 1226108 w 1971770"/>
              <a:gd name="connsiteY6" fmla="*/ 282977 h 2429277"/>
              <a:gd name="connsiteX7" fmla="*/ 1276908 w 1971770"/>
              <a:gd name="connsiteY7" fmla="*/ 524277 h 2429277"/>
              <a:gd name="connsiteX8" fmla="*/ 1861108 w 1971770"/>
              <a:gd name="connsiteY8" fmla="*/ 867177 h 2429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1769" h="2429277">
                <a:moveTo>
                  <a:pt x="32308" y="2429277"/>
                </a:moveTo>
                <a:cubicBezTo>
                  <a:pt x="22783" y="2193268"/>
                  <a:pt x="-26959" y="1603777"/>
                  <a:pt x="19608" y="1362477"/>
                </a:cubicBezTo>
                <a:cubicBezTo>
                  <a:pt x="66175" y="1121177"/>
                  <a:pt x="-21667" y="1153985"/>
                  <a:pt x="121208" y="943377"/>
                </a:cubicBezTo>
                <a:cubicBezTo>
                  <a:pt x="264083" y="732769"/>
                  <a:pt x="592166" y="250169"/>
                  <a:pt x="876858" y="98827"/>
                </a:cubicBezTo>
                <a:cubicBezTo>
                  <a:pt x="1161550" y="-52515"/>
                  <a:pt x="1657908" y="7810"/>
                  <a:pt x="1829358" y="35327"/>
                </a:cubicBezTo>
                <a:cubicBezTo>
                  <a:pt x="2000808" y="62844"/>
                  <a:pt x="2006100" y="222652"/>
                  <a:pt x="1905558" y="263927"/>
                </a:cubicBezTo>
                <a:cubicBezTo>
                  <a:pt x="1805016" y="305202"/>
                  <a:pt x="1330883" y="207835"/>
                  <a:pt x="1226108" y="282977"/>
                </a:cubicBezTo>
                <a:cubicBezTo>
                  <a:pt x="1121333" y="358119"/>
                  <a:pt x="1171075" y="426910"/>
                  <a:pt x="1276908" y="524277"/>
                </a:cubicBezTo>
                <a:cubicBezTo>
                  <a:pt x="1382741" y="621644"/>
                  <a:pt x="1621924" y="738060"/>
                  <a:pt x="1861108" y="867177"/>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endParaRPr>
          </a:p>
        </p:txBody>
      </p:sp>
      <p:sp>
        <p:nvSpPr>
          <p:cNvPr id="35" name="矩形 34"/>
          <p:cNvSpPr/>
          <p:nvPr/>
        </p:nvSpPr>
        <p:spPr bwMode="gray">
          <a:xfrm>
            <a:off x="1501290" y="5334381"/>
            <a:ext cx="670376" cy="276999"/>
          </a:xfrm>
          <a:prstGeom prst="rect">
            <a:avLst/>
          </a:prstGeom>
        </p:spPr>
        <p:txBody>
          <a:bodyPr wrap="squar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43" name="矩形 42"/>
          <p:cNvSpPr/>
          <p:nvPr/>
        </p:nvSpPr>
        <p:spPr bwMode="gray">
          <a:xfrm>
            <a:off x="3501281" y="5325017"/>
            <a:ext cx="670376" cy="276999"/>
          </a:xfrm>
          <a:prstGeom prst="rect">
            <a:avLst/>
          </a:prstGeom>
        </p:spPr>
        <p:txBody>
          <a:bodyPr wrap="squar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5" name="矩形 4"/>
          <p:cNvSpPr/>
          <p:nvPr/>
        </p:nvSpPr>
        <p:spPr bwMode="gray">
          <a:xfrm>
            <a:off x="3079371" y="2719976"/>
            <a:ext cx="421910" cy="276999"/>
          </a:xfrm>
          <a:prstGeom prst="rect">
            <a:avLst/>
          </a:prstGeom>
        </p:spPr>
        <p:txBody>
          <a:bodyPr wrap="none">
            <a:spAutoFit/>
          </a:bodyPr>
          <a:lstStyle/>
          <a:p>
            <a:pPr algn="ctr" fontAlgn="ctr">
              <a:defRPr/>
            </a:pPr>
            <a:r>
              <a:rPr lang="en-US" altLang="zh-CN" sz="1200" kern="0" dirty="0">
                <a:solidFill>
                  <a:srgbClr val="000000"/>
                </a:solidFill>
                <a:latin typeface="Huawei Sans" panose="020C0503030203020204" pitchFamily="34" charset="0"/>
                <a:sym typeface="Huawei Sans" panose="020C0503030203020204" pitchFamily="34" charset="0"/>
              </a:rPr>
              <a:t>HQ</a:t>
            </a:r>
          </a:p>
        </p:txBody>
      </p:sp>
      <p:sp>
        <p:nvSpPr>
          <p:cNvPr id="37" name="五边形 2">
            <a:extLst>
              <a:ext uri="{FF2B5EF4-FFF2-40B4-BE49-F238E27FC236}">
                <a16:creationId xmlns="" xmlns:a16="http://schemas.microsoft.com/office/drawing/2014/main" id="{1A4DE332-9D16-4919-A994-BF24ADBFDBFD}"/>
              </a:ext>
            </a:extLst>
          </p:cNvPr>
          <p:cNvSpPr/>
          <p:nvPr/>
        </p:nvSpPr>
        <p:spPr bwMode="gray">
          <a:xfrm>
            <a:off x="7766797" y="90302"/>
            <a:ext cx="1933511"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solidFill>
                  <a:prstClr val="black"/>
                </a:solidFill>
                <a:latin typeface="Huawei Sans" panose="020C0503030203020204" pitchFamily="34" charset="0"/>
                <a:sym typeface="Huawei Sans" panose="020C0503030203020204" pitchFamily="34" charset="0"/>
              </a:rPr>
              <a:t>System Security Design</a:t>
            </a:r>
          </a:p>
        </p:txBody>
      </p:sp>
      <p:sp>
        <p:nvSpPr>
          <p:cNvPr id="46" name="燕尾形 3">
            <a:extLst>
              <a:ext uri="{FF2B5EF4-FFF2-40B4-BE49-F238E27FC236}">
                <a16:creationId xmlns="" xmlns:a16="http://schemas.microsoft.com/office/drawing/2014/main" id="{D2EE5589-DA9F-4602-A8E7-7DC65E112471}"/>
              </a:ext>
            </a:extLst>
          </p:cNvPr>
          <p:cNvSpPr/>
          <p:nvPr/>
        </p:nvSpPr>
        <p:spPr bwMode="gray">
          <a:xfrm>
            <a:off x="9609699" y="90302"/>
            <a:ext cx="2139389"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sym typeface="Huawei Sans" panose="020C0503030203020204" pitchFamily="34" charset="0"/>
              </a:rPr>
              <a:t>Service Security Design</a:t>
            </a:r>
          </a:p>
        </p:txBody>
      </p:sp>
    </p:spTree>
    <p:extLst>
      <p:ext uri="{BB962C8B-B14F-4D97-AF65-F5344CB8AC3E}">
        <p14:creationId xmlns:p14="http://schemas.microsoft.com/office/powerpoint/2010/main" val="1565950482"/>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03864F6-0E92-46B8-8B3D-1F27C7566284}"/>
              </a:ext>
            </a:extLst>
          </p:cNvPr>
          <p:cNvSpPr>
            <a:spLocks noGrp="1"/>
          </p:cNvSpPr>
          <p:nvPr>
            <p:ph type="title"/>
          </p:nvPr>
        </p:nvSpPr>
        <p:spPr bwMode="gray"/>
        <p:txBody>
          <a:bodyPr/>
          <a:lstStyle/>
          <a:p>
            <a:r>
              <a:rPr lang="en-US" altLang="zh-CN" dirty="0"/>
              <a:t>Service Security Design: Third-Party Cloud Security</a:t>
            </a:r>
            <a:endParaRPr lang="en-US" dirty="0"/>
          </a:p>
        </p:txBody>
      </p:sp>
      <p:sp>
        <p:nvSpPr>
          <p:cNvPr id="3" name="Text Placeholder 2">
            <a:extLst>
              <a:ext uri="{FF2B5EF4-FFF2-40B4-BE49-F238E27FC236}">
                <a16:creationId xmlns="" xmlns:a16="http://schemas.microsoft.com/office/drawing/2014/main" id="{D65531C1-DF1A-4E78-8327-B47D5A60CA26}"/>
              </a:ext>
            </a:extLst>
          </p:cNvPr>
          <p:cNvSpPr>
            <a:spLocks noGrp="1"/>
          </p:cNvSpPr>
          <p:nvPr>
            <p:ph type="body" sz="quarter" idx="10"/>
          </p:nvPr>
        </p:nvSpPr>
        <p:spPr bwMode="gray"/>
        <p:txBody>
          <a:bodyPr/>
          <a:lstStyle/>
          <a:p>
            <a:pPr algn="l"/>
            <a:r>
              <a:rPr lang="en-US" altLang="zh-CN" sz="1400" dirty="0"/>
              <a:t>Huawei SD-WAN Solution can connect to third-party cloud security gateways (Zscaler and Forcepoint). In this way, enterprises' public cloud access traffic and SaaS traffic are sent to such gateways. Third party cloud security gateways perform security check for the traffic and provide access control, threat prevention, and data protection functions, implementing security protection.</a:t>
            </a:r>
          </a:p>
        </p:txBody>
      </p:sp>
      <p:sp>
        <p:nvSpPr>
          <p:cNvPr id="58" name="Freeform 159">
            <a:extLst>
              <a:ext uri="{FF2B5EF4-FFF2-40B4-BE49-F238E27FC236}">
                <a16:creationId xmlns="" xmlns:a16="http://schemas.microsoft.com/office/drawing/2014/main" id="{3B2C6DE1-6509-4637-99D8-DC375B945A27}"/>
              </a:ext>
            </a:extLst>
          </p:cNvPr>
          <p:cNvSpPr/>
          <p:nvPr/>
        </p:nvSpPr>
        <p:spPr bwMode="gray">
          <a:xfrm flipH="1">
            <a:off x="2543920" y="3914756"/>
            <a:ext cx="1906779" cy="99672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altLang="zh-CN" sz="1400" kern="0" dirty="0">
                <a:solidFill>
                  <a:srgbClr val="000000"/>
                </a:solidFill>
                <a:sym typeface="Huawei Sans" panose="020C0503030203020204" pitchFamily="34" charset="0"/>
              </a:rPr>
              <a:t>Internet</a:t>
            </a:r>
          </a:p>
        </p:txBody>
      </p:sp>
      <p:sp>
        <p:nvSpPr>
          <p:cNvPr id="54" name="Freeform 159">
            <a:extLst>
              <a:ext uri="{FF2B5EF4-FFF2-40B4-BE49-F238E27FC236}">
                <a16:creationId xmlns="" xmlns:a16="http://schemas.microsoft.com/office/drawing/2014/main" id="{7FE266BE-E3F3-4BEE-8FB6-EF59A95F8614}"/>
              </a:ext>
            </a:extLst>
          </p:cNvPr>
          <p:cNvSpPr/>
          <p:nvPr/>
        </p:nvSpPr>
        <p:spPr bwMode="gray">
          <a:xfrm flipH="1">
            <a:off x="886522" y="3479333"/>
            <a:ext cx="919503" cy="48065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sym typeface="Huawei Sans" panose="020C0503030203020204" pitchFamily="34" charset="0"/>
            </a:endParaRPr>
          </a:p>
        </p:txBody>
      </p:sp>
      <p:sp>
        <p:nvSpPr>
          <p:cNvPr id="57" name="Freeform 159">
            <a:extLst>
              <a:ext uri="{FF2B5EF4-FFF2-40B4-BE49-F238E27FC236}">
                <a16:creationId xmlns="" xmlns:a16="http://schemas.microsoft.com/office/drawing/2014/main" id="{BED75CA0-5CB3-40DF-B794-0A256327984A}"/>
              </a:ext>
            </a:extLst>
          </p:cNvPr>
          <p:cNvSpPr/>
          <p:nvPr/>
        </p:nvSpPr>
        <p:spPr bwMode="gray">
          <a:xfrm flipH="1">
            <a:off x="886522" y="5030963"/>
            <a:ext cx="919503" cy="48065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200" kern="0" dirty="0">
              <a:solidFill>
                <a:srgbClr val="000000"/>
              </a:solidFill>
              <a:sym typeface="Huawei Sans" panose="020C0503030203020204" pitchFamily="34" charset="0"/>
            </a:endParaRPr>
          </a:p>
        </p:txBody>
      </p:sp>
      <p:sp>
        <p:nvSpPr>
          <p:cNvPr id="36" name="圆角矩形 42">
            <a:extLst>
              <a:ext uri="{FF2B5EF4-FFF2-40B4-BE49-F238E27FC236}">
                <a16:creationId xmlns="" xmlns:a16="http://schemas.microsoft.com/office/drawing/2014/main" id="{AF7F8CD9-B11D-4AAB-97CB-A079948B21F8}"/>
              </a:ext>
            </a:extLst>
          </p:cNvPr>
          <p:cNvSpPr/>
          <p:nvPr/>
        </p:nvSpPr>
        <p:spPr bwMode="gray">
          <a:xfrm>
            <a:off x="837419" y="2194448"/>
            <a:ext cx="10517162" cy="434256"/>
          </a:xfrm>
          <a:prstGeom prst="roundRect">
            <a:avLst>
              <a:gd name="adj" fmla="val 1462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altLang="zh-CN" sz="1400" dirty="0">
                <a:solidFill>
                  <a:srgbClr val="30B5C5"/>
                </a:solidFill>
              </a:rPr>
              <a:t>Application scenario</a:t>
            </a:r>
          </a:p>
        </p:txBody>
      </p:sp>
      <p:sp>
        <p:nvSpPr>
          <p:cNvPr id="38" name="Freeform 6">
            <a:extLst>
              <a:ext uri="{FF2B5EF4-FFF2-40B4-BE49-F238E27FC236}">
                <a16:creationId xmlns="" xmlns:a16="http://schemas.microsoft.com/office/drawing/2014/main" id="{775AC385-391A-4D8A-8D6D-3DE7A05FDB3E}"/>
              </a:ext>
            </a:extLst>
          </p:cNvPr>
          <p:cNvSpPr/>
          <p:nvPr/>
        </p:nvSpPr>
        <p:spPr bwMode="gray">
          <a:xfrm>
            <a:off x="4915733" y="4040679"/>
            <a:ext cx="1371810" cy="832561"/>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solidFill>
            <a:srgbClr val="FFFFFF">
              <a:lumMod val="50000"/>
              <a:alpha val="50000"/>
            </a:srgbClr>
          </a:solidFill>
          <a:ln w="25400" cap="flat" cmpd="sng" algn="ctr">
            <a:noFill/>
            <a:prstDash val="solid"/>
          </a:ln>
          <a:effectLst/>
        </p:spPr>
        <p:txBody>
          <a:bodyPr rtlCol="0" anchor="ctr"/>
          <a:lstStyle/>
          <a:p>
            <a:pPr algn="ctr" defTabSz="1219688" fontAlgn="ctr">
              <a:spcBef>
                <a:spcPct val="0"/>
              </a:spcBef>
              <a:spcAft>
                <a:spcPct val="0"/>
              </a:spcAft>
              <a:defRPr/>
            </a:pPr>
            <a:endParaRPr lang="en-US" altLang="zh-CN" sz="1200" kern="0" dirty="0">
              <a:solidFill>
                <a:srgbClr val="000000"/>
              </a:solidFill>
              <a:latin typeface="Huawei Sans" panose="020C0503030203020204" pitchFamily="34" charset="0"/>
            </a:endParaRPr>
          </a:p>
        </p:txBody>
      </p:sp>
      <p:cxnSp>
        <p:nvCxnSpPr>
          <p:cNvPr id="39" name="直接连接符 103">
            <a:extLst>
              <a:ext uri="{FF2B5EF4-FFF2-40B4-BE49-F238E27FC236}">
                <a16:creationId xmlns="" xmlns:a16="http://schemas.microsoft.com/office/drawing/2014/main" id="{B7785152-72FD-4183-BFB6-71654D975A46}"/>
              </a:ext>
            </a:extLst>
          </p:cNvPr>
          <p:cNvCxnSpPr>
            <a:stCxn id="42" idx="3"/>
            <a:endCxn id="58" idx="20"/>
          </p:cNvCxnSpPr>
          <p:nvPr/>
        </p:nvCxnSpPr>
        <p:spPr bwMode="gray">
          <a:xfrm flipV="1">
            <a:off x="2146532" y="4905432"/>
            <a:ext cx="633187" cy="413255"/>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 name="直接连接符 104">
            <a:extLst>
              <a:ext uri="{FF2B5EF4-FFF2-40B4-BE49-F238E27FC236}">
                <a16:creationId xmlns="" xmlns:a16="http://schemas.microsoft.com/office/drawing/2014/main" id="{390BB662-62BB-46AA-A5BE-F0F9909DEC3F}"/>
              </a:ext>
            </a:extLst>
          </p:cNvPr>
          <p:cNvCxnSpPr>
            <a:stCxn id="46" idx="3"/>
            <a:endCxn id="58" idx="24"/>
          </p:cNvCxnSpPr>
          <p:nvPr/>
        </p:nvCxnSpPr>
        <p:spPr bwMode="gray">
          <a:xfrm>
            <a:off x="2121030" y="3758940"/>
            <a:ext cx="708090" cy="536049"/>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42" name="图片 106">
            <a:extLst>
              <a:ext uri="{FF2B5EF4-FFF2-40B4-BE49-F238E27FC236}">
                <a16:creationId xmlns="" xmlns:a16="http://schemas.microsoft.com/office/drawing/2014/main" id="{2E8A608E-0F3D-4951-9824-82EA371BAA72}"/>
              </a:ext>
            </a:extLst>
          </p:cNvPr>
          <p:cNvPicPr>
            <a:picLocks noChangeAspect="1"/>
          </p:cNvPicPr>
          <p:nvPr/>
        </p:nvPicPr>
        <p:blipFill>
          <a:blip r:embed="rId3"/>
          <a:stretch>
            <a:fillRect/>
          </a:stretch>
        </p:blipFill>
        <p:spPr bwMode="gray">
          <a:xfrm>
            <a:off x="1715811" y="5125760"/>
            <a:ext cx="430721" cy="385854"/>
          </a:xfrm>
          <a:prstGeom prst="rect">
            <a:avLst/>
          </a:prstGeom>
        </p:spPr>
      </p:pic>
      <p:pic>
        <p:nvPicPr>
          <p:cNvPr id="46" name="图片 108">
            <a:extLst>
              <a:ext uri="{FF2B5EF4-FFF2-40B4-BE49-F238E27FC236}">
                <a16:creationId xmlns="" xmlns:a16="http://schemas.microsoft.com/office/drawing/2014/main" id="{713D3AAD-C4CD-4847-BEE0-941F4F3D7B23}"/>
              </a:ext>
            </a:extLst>
          </p:cNvPr>
          <p:cNvPicPr>
            <a:picLocks noChangeAspect="1"/>
          </p:cNvPicPr>
          <p:nvPr/>
        </p:nvPicPr>
        <p:blipFill>
          <a:blip r:embed="rId3"/>
          <a:stretch>
            <a:fillRect/>
          </a:stretch>
        </p:blipFill>
        <p:spPr bwMode="gray">
          <a:xfrm>
            <a:off x="1695341" y="3566013"/>
            <a:ext cx="425689" cy="385854"/>
          </a:xfrm>
          <a:prstGeom prst="rect">
            <a:avLst/>
          </a:prstGeom>
        </p:spPr>
      </p:pic>
      <p:sp>
        <p:nvSpPr>
          <p:cNvPr id="48" name="文本框 158">
            <a:extLst>
              <a:ext uri="{FF2B5EF4-FFF2-40B4-BE49-F238E27FC236}">
                <a16:creationId xmlns="" xmlns:a16="http://schemas.microsoft.com/office/drawing/2014/main" id="{67BA9AE3-D436-4CBE-8EC9-71CE48CB5BDC}"/>
              </a:ext>
            </a:extLst>
          </p:cNvPr>
          <p:cNvSpPr txBox="1"/>
          <p:nvPr/>
        </p:nvSpPr>
        <p:spPr bwMode="gray">
          <a:xfrm>
            <a:off x="1537901" y="3342402"/>
            <a:ext cx="740567" cy="276999"/>
          </a:xfrm>
          <a:prstGeom prst="rect">
            <a:avLst/>
          </a:prstGeom>
          <a:noFill/>
        </p:spPr>
        <p:txBody>
          <a:bodyPr wrap="square" rtlCol="0">
            <a:spAutoFit/>
          </a:bodyPr>
          <a:lstStyle/>
          <a:p>
            <a:pPr algn="ctr" defTabSz="914400" fontAlgn="ctr">
              <a:spcBef>
                <a:spcPct val="0"/>
              </a:spcBef>
              <a:spcAft>
                <a:spcPct val="0"/>
              </a:spcAft>
            </a:pPr>
            <a:r>
              <a:rPr lang="en-US" altLang="zh-CN" sz="1200" dirty="0">
                <a:solidFill>
                  <a:srgbClr val="000000"/>
                </a:solidFill>
                <a:latin typeface="Huawei Sans" panose="020C0503030203020204" pitchFamily="34" charset="0"/>
              </a:rPr>
              <a:t>EDGE</a:t>
            </a:r>
          </a:p>
        </p:txBody>
      </p:sp>
      <p:sp>
        <p:nvSpPr>
          <p:cNvPr id="49" name="文本框 159">
            <a:extLst>
              <a:ext uri="{FF2B5EF4-FFF2-40B4-BE49-F238E27FC236}">
                <a16:creationId xmlns="" xmlns:a16="http://schemas.microsoft.com/office/drawing/2014/main" id="{3E6649B8-A367-4DDA-AA92-BE4226819806}"/>
              </a:ext>
            </a:extLst>
          </p:cNvPr>
          <p:cNvSpPr txBox="1"/>
          <p:nvPr/>
        </p:nvSpPr>
        <p:spPr bwMode="gray">
          <a:xfrm>
            <a:off x="1605205" y="5452522"/>
            <a:ext cx="651931" cy="276999"/>
          </a:xfrm>
          <a:prstGeom prst="rect">
            <a:avLst/>
          </a:prstGeom>
          <a:noFill/>
        </p:spPr>
        <p:txBody>
          <a:bodyPr wrap="square" rtlCol="0">
            <a:spAutoFit/>
          </a:bodyPr>
          <a:lstStyle/>
          <a:p>
            <a:pPr algn="ctr" defTabSz="914400" fontAlgn="ctr">
              <a:spcBef>
                <a:spcPct val="0"/>
              </a:spcBef>
              <a:spcAft>
                <a:spcPct val="0"/>
              </a:spcAft>
            </a:pPr>
            <a:r>
              <a:rPr lang="en-US" altLang="zh-CN" sz="1200" dirty="0">
                <a:solidFill>
                  <a:srgbClr val="000000"/>
                </a:solidFill>
                <a:latin typeface="Huawei Sans" panose="020C0503030203020204" pitchFamily="34" charset="0"/>
              </a:rPr>
              <a:t>EDGE</a:t>
            </a:r>
          </a:p>
        </p:txBody>
      </p:sp>
      <p:sp>
        <p:nvSpPr>
          <p:cNvPr id="52" name="文本框 163">
            <a:extLst>
              <a:ext uri="{FF2B5EF4-FFF2-40B4-BE49-F238E27FC236}">
                <a16:creationId xmlns="" xmlns:a16="http://schemas.microsoft.com/office/drawing/2014/main" id="{177A1F34-DF72-418F-B4F1-C831AFFC3957}"/>
              </a:ext>
            </a:extLst>
          </p:cNvPr>
          <p:cNvSpPr txBox="1"/>
          <p:nvPr/>
        </p:nvSpPr>
        <p:spPr bwMode="gray">
          <a:xfrm>
            <a:off x="4849862" y="4863332"/>
            <a:ext cx="1457870" cy="461665"/>
          </a:xfrm>
          <a:prstGeom prst="rect">
            <a:avLst/>
          </a:prstGeom>
          <a:noFill/>
        </p:spPr>
        <p:txBody>
          <a:bodyPr wrap="square" rtlCol="0">
            <a:spAutoFit/>
          </a:bodyPr>
          <a:lstStyle/>
          <a:p>
            <a:pPr algn="ctr" defTabSz="914400" fontAlgn="ctr">
              <a:spcBef>
                <a:spcPct val="0"/>
              </a:spcBef>
              <a:spcAft>
                <a:spcPct val="0"/>
              </a:spcAft>
            </a:pPr>
            <a:r>
              <a:rPr lang="en-US" altLang="zh-CN" sz="1200" dirty="0">
                <a:solidFill>
                  <a:srgbClr val="000000"/>
                </a:solidFill>
                <a:latin typeface="Huawei Sans" panose="020C0503030203020204" pitchFamily="34" charset="0"/>
              </a:rPr>
              <a:t>SaaS cloud applications</a:t>
            </a:r>
          </a:p>
        </p:txBody>
      </p:sp>
      <p:sp>
        <p:nvSpPr>
          <p:cNvPr id="53" name="文本框 164">
            <a:extLst>
              <a:ext uri="{FF2B5EF4-FFF2-40B4-BE49-F238E27FC236}">
                <a16:creationId xmlns="" xmlns:a16="http://schemas.microsoft.com/office/drawing/2014/main" id="{92106C29-C95A-40C6-85EB-FF1363854388}"/>
              </a:ext>
            </a:extLst>
          </p:cNvPr>
          <p:cNvSpPr txBox="1"/>
          <p:nvPr/>
        </p:nvSpPr>
        <p:spPr bwMode="gray">
          <a:xfrm>
            <a:off x="3735872" y="3382080"/>
            <a:ext cx="1808508" cy="461665"/>
          </a:xfrm>
          <a:prstGeom prst="rect">
            <a:avLst/>
          </a:prstGeom>
          <a:noFill/>
        </p:spPr>
        <p:txBody>
          <a:bodyPr wrap="square" rtlCol="0">
            <a:spAutoFit/>
          </a:bodyPr>
          <a:lstStyle/>
          <a:p>
            <a:pPr algn="ctr" defTabSz="914400" fontAlgn="ctr">
              <a:spcBef>
                <a:spcPct val="0"/>
              </a:spcBef>
              <a:spcAft>
                <a:spcPct val="0"/>
              </a:spcAft>
            </a:pPr>
            <a:r>
              <a:rPr lang="en-US" altLang="zh-CN" sz="1200" dirty="0">
                <a:solidFill>
                  <a:srgbClr val="000000"/>
                </a:solidFill>
                <a:latin typeface="Huawei Sans" panose="020C0503030203020204" pitchFamily="34" charset="0"/>
              </a:rPr>
              <a:t>Third-party cloud security gateway</a:t>
            </a:r>
          </a:p>
        </p:txBody>
      </p:sp>
      <p:cxnSp>
        <p:nvCxnSpPr>
          <p:cNvPr id="55" name="直接箭头连接符 211">
            <a:extLst>
              <a:ext uri="{FF2B5EF4-FFF2-40B4-BE49-F238E27FC236}">
                <a16:creationId xmlns="" xmlns:a16="http://schemas.microsoft.com/office/drawing/2014/main" id="{403E9E36-C5F2-407B-AAFE-268282DB6669}"/>
              </a:ext>
            </a:extLst>
          </p:cNvPr>
          <p:cNvCxnSpPr/>
          <p:nvPr/>
        </p:nvCxnSpPr>
        <p:spPr bwMode="gray">
          <a:xfrm flipH="1" flipV="1">
            <a:off x="4576387" y="3820204"/>
            <a:ext cx="0" cy="366765"/>
          </a:xfrm>
          <a:prstGeom prst="straightConnector1">
            <a:avLst/>
          </a:prstGeom>
          <a:ln w="38100">
            <a:solidFill>
              <a:srgbClr val="C0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pic>
        <p:nvPicPr>
          <p:cNvPr id="56" name="图片 212">
            <a:extLst>
              <a:ext uri="{FF2B5EF4-FFF2-40B4-BE49-F238E27FC236}">
                <a16:creationId xmlns="" xmlns:a16="http://schemas.microsoft.com/office/drawing/2014/main" id="{38364137-8B83-4E6B-BBA4-0C7AF3DEBF23}"/>
              </a:ext>
            </a:extLst>
          </p:cNvPr>
          <p:cNvPicPr/>
          <p:nvPr/>
        </p:nvPicPr>
        <p:blipFill>
          <a:blip r:embed="rId4">
            <a:extLst>
              <a:ext uri="{28A0092B-C50C-407E-A947-70E740481C1C}">
                <a14:useLocalDpi xmlns:a14="http://schemas.microsoft.com/office/drawing/2010/main" val="0"/>
              </a:ext>
            </a:extLst>
          </a:blip>
          <a:stretch>
            <a:fillRect/>
          </a:stretch>
        </p:blipFill>
        <p:spPr bwMode="gray">
          <a:xfrm>
            <a:off x="4248000" y="4176171"/>
            <a:ext cx="656775" cy="585161"/>
          </a:xfrm>
          <a:prstGeom prst="rect">
            <a:avLst/>
          </a:prstGeom>
        </p:spPr>
      </p:pic>
      <p:sp>
        <p:nvSpPr>
          <p:cNvPr id="88" name="文本框 35">
            <a:extLst>
              <a:ext uri="{FF2B5EF4-FFF2-40B4-BE49-F238E27FC236}">
                <a16:creationId xmlns="" xmlns:a16="http://schemas.microsoft.com/office/drawing/2014/main" id="{3D6D074D-55B5-442B-8A2A-259DBA66AD40}"/>
              </a:ext>
            </a:extLst>
          </p:cNvPr>
          <p:cNvSpPr txBox="1"/>
          <p:nvPr/>
        </p:nvSpPr>
        <p:spPr bwMode="gray">
          <a:xfrm>
            <a:off x="2829120" y="2763598"/>
            <a:ext cx="1503873" cy="276999"/>
          </a:xfrm>
          <a:prstGeom prst="rect">
            <a:avLst/>
          </a:prstGeom>
          <a:noFill/>
        </p:spPr>
        <p:txBody>
          <a:bodyPr wrap="square" rtlCol="0">
            <a:spAutoFit/>
          </a:bodyPr>
          <a:lstStyle>
            <a:defPPr>
              <a:defRPr lang="en-US"/>
            </a:defPPr>
            <a:lvl1pPr algn="ctr" defTabSz="914400" fontAlgn="base">
              <a:spcBef>
                <a:spcPct val="0"/>
              </a:spcBef>
              <a:spcAft>
                <a:spcPct val="0"/>
              </a:spcAft>
              <a:defRPr sz="1400">
                <a:solidFill>
                  <a:srgbClr val="000000"/>
                </a:solidFill>
              </a:defRPr>
            </a:lvl1pPr>
          </a:lstStyle>
          <a:p>
            <a:pPr fontAlgn="ctr"/>
            <a:r>
              <a:rPr lang="en-US" altLang="zh-CN" sz="1200" dirty="0">
                <a:latin typeface="Huawei Sans" panose="020C0503030203020204" pitchFamily="34" charset="0"/>
              </a:rPr>
              <a:t>iMaster NCE-WAN</a:t>
            </a:r>
          </a:p>
        </p:txBody>
      </p:sp>
      <p:pic>
        <p:nvPicPr>
          <p:cNvPr id="89" name="Picture 2" descr="C:\Users\b00343617\AppData\Roaming\eSpace_Desktop\UserData\b00343617\imagefiles\7455122A-1075-47ED-B57D-41E031D77EFA.png">
            <a:extLst>
              <a:ext uri="{FF2B5EF4-FFF2-40B4-BE49-F238E27FC236}">
                <a16:creationId xmlns="" xmlns:a16="http://schemas.microsoft.com/office/drawing/2014/main" id="{E038F8E1-7F3D-424E-A343-C090D72D2C71}"/>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gray">
          <a:xfrm>
            <a:off x="3319568" y="3081263"/>
            <a:ext cx="474093" cy="385200"/>
          </a:xfrm>
          <a:prstGeom prst="rect">
            <a:avLst/>
          </a:prstGeom>
          <a:noFill/>
          <a:extLst>
            <a:ext uri="{909E8E84-426E-40DD-AFC4-6F175D3DCCD1}">
              <a14:hiddenFill xmlns:a14="http://schemas.microsoft.com/office/drawing/2010/main">
                <a:solidFill>
                  <a:srgbClr val="FFFFFF"/>
                </a:solidFill>
              </a14:hiddenFill>
            </a:ext>
          </a:extLst>
        </p:spPr>
      </p:pic>
      <p:pic>
        <p:nvPicPr>
          <p:cNvPr id="90" name="图片 37">
            <a:extLst>
              <a:ext uri="{FF2B5EF4-FFF2-40B4-BE49-F238E27FC236}">
                <a16:creationId xmlns="" xmlns:a16="http://schemas.microsoft.com/office/drawing/2014/main" id="{603D1B8D-FB2F-40EB-981E-3E017C429E2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bwMode="gray">
          <a:xfrm>
            <a:off x="5303549" y="4446964"/>
            <a:ext cx="324000" cy="324000"/>
          </a:xfrm>
          <a:prstGeom prst="rect">
            <a:avLst/>
          </a:prstGeom>
        </p:spPr>
      </p:pic>
      <p:pic>
        <p:nvPicPr>
          <p:cNvPr id="91" name="图片 38">
            <a:extLst>
              <a:ext uri="{FF2B5EF4-FFF2-40B4-BE49-F238E27FC236}">
                <a16:creationId xmlns="" xmlns:a16="http://schemas.microsoft.com/office/drawing/2014/main" id="{1E076CEA-D1F8-4D5B-9D53-27B8C443CE5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bwMode="gray">
          <a:xfrm>
            <a:off x="5597843" y="4024622"/>
            <a:ext cx="324000" cy="324000"/>
          </a:xfrm>
          <a:prstGeom prst="rect">
            <a:avLst/>
          </a:prstGeom>
        </p:spPr>
      </p:pic>
      <p:pic>
        <p:nvPicPr>
          <p:cNvPr id="92" name="图片 39">
            <a:extLst>
              <a:ext uri="{FF2B5EF4-FFF2-40B4-BE49-F238E27FC236}">
                <a16:creationId xmlns="" xmlns:a16="http://schemas.microsoft.com/office/drawing/2014/main" id="{58F72844-048D-445A-9167-EC2D285C796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bwMode="gray">
          <a:xfrm>
            <a:off x="5864028" y="4460208"/>
            <a:ext cx="324000" cy="324000"/>
          </a:xfrm>
          <a:prstGeom prst="rect">
            <a:avLst/>
          </a:prstGeom>
        </p:spPr>
      </p:pic>
      <p:cxnSp>
        <p:nvCxnSpPr>
          <p:cNvPr id="94" name="直接箭头连接符 4">
            <a:extLst>
              <a:ext uri="{FF2B5EF4-FFF2-40B4-BE49-F238E27FC236}">
                <a16:creationId xmlns="" xmlns:a16="http://schemas.microsoft.com/office/drawing/2014/main" id="{E418CCC8-EC7E-4BA9-A2C4-0567867FC054}"/>
              </a:ext>
            </a:extLst>
          </p:cNvPr>
          <p:cNvCxnSpPr>
            <a:stCxn id="89" idx="1"/>
            <a:endCxn id="46" idx="3"/>
          </p:cNvCxnSpPr>
          <p:nvPr/>
        </p:nvCxnSpPr>
        <p:spPr bwMode="gray">
          <a:xfrm flipH="1">
            <a:off x="2121030" y="3273863"/>
            <a:ext cx="1198538" cy="485077"/>
          </a:xfrm>
          <a:prstGeom prst="straightConnector1">
            <a:avLst/>
          </a:prstGeom>
          <a:ln w="12700">
            <a:solidFill>
              <a:srgbClr val="D3394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95" name="直接箭头连接符 44">
            <a:extLst>
              <a:ext uri="{FF2B5EF4-FFF2-40B4-BE49-F238E27FC236}">
                <a16:creationId xmlns="" xmlns:a16="http://schemas.microsoft.com/office/drawing/2014/main" id="{AA3A2510-A718-4E8C-821C-5DF512B705BC}"/>
              </a:ext>
            </a:extLst>
          </p:cNvPr>
          <p:cNvCxnSpPr>
            <a:stCxn id="89" idx="1"/>
            <a:endCxn id="42" idx="0"/>
          </p:cNvCxnSpPr>
          <p:nvPr/>
        </p:nvCxnSpPr>
        <p:spPr bwMode="gray">
          <a:xfrm flipH="1">
            <a:off x="1931172" y="3273863"/>
            <a:ext cx="1388396" cy="1851897"/>
          </a:xfrm>
          <a:prstGeom prst="straightConnector1">
            <a:avLst/>
          </a:prstGeom>
          <a:ln w="12700">
            <a:solidFill>
              <a:srgbClr val="D3394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96" name="直接箭头连接符 47">
            <a:extLst>
              <a:ext uri="{FF2B5EF4-FFF2-40B4-BE49-F238E27FC236}">
                <a16:creationId xmlns="" xmlns:a16="http://schemas.microsoft.com/office/drawing/2014/main" id="{B0FE5733-0C51-4AD3-9798-6530F129D388}"/>
              </a:ext>
            </a:extLst>
          </p:cNvPr>
          <p:cNvCxnSpPr>
            <a:stCxn id="89" idx="3"/>
            <a:endCxn id="56" idx="0"/>
          </p:cNvCxnSpPr>
          <p:nvPr/>
        </p:nvCxnSpPr>
        <p:spPr bwMode="gray">
          <a:xfrm>
            <a:off x="3793661" y="3273863"/>
            <a:ext cx="782727" cy="902308"/>
          </a:xfrm>
          <a:prstGeom prst="straightConnector1">
            <a:avLst/>
          </a:prstGeom>
          <a:ln w="12700">
            <a:solidFill>
              <a:srgbClr val="D3394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97" name="任意多边形 166">
            <a:extLst>
              <a:ext uri="{FF2B5EF4-FFF2-40B4-BE49-F238E27FC236}">
                <a16:creationId xmlns="" xmlns:a16="http://schemas.microsoft.com/office/drawing/2014/main" id="{E67A9A63-AAF0-4C18-9E2C-90D4516A62EA}"/>
              </a:ext>
            </a:extLst>
          </p:cNvPr>
          <p:cNvSpPr/>
          <p:nvPr/>
        </p:nvSpPr>
        <p:spPr bwMode="gray">
          <a:xfrm>
            <a:off x="1494577" y="3692155"/>
            <a:ext cx="3838358" cy="651305"/>
          </a:xfrm>
          <a:custGeom>
            <a:avLst/>
            <a:gdLst>
              <a:gd name="connsiteX0" fmla="*/ 0 w 3155894"/>
              <a:gd name="connsiteY0" fmla="*/ 50957 h 492852"/>
              <a:gd name="connsiteX1" fmla="*/ 396510 w 3155894"/>
              <a:gd name="connsiteY1" fmla="*/ 34772 h 492852"/>
              <a:gd name="connsiteX2" fmla="*/ 922492 w 3155894"/>
              <a:gd name="connsiteY2" fmla="*/ 447466 h 492852"/>
              <a:gd name="connsiteX3" fmla="*/ 3155894 w 3155894"/>
              <a:gd name="connsiteY3" fmla="*/ 463650 h 492852"/>
            </a:gdLst>
            <a:ahLst/>
            <a:cxnLst>
              <a:cxn ang="0">
                <a:pos x="connsiteX0" y="connsiteY0"/>
              </a:cxn>
              <a:cxn ang="0">
                <a:pos x="connsiteX1" y="connsiteY1"/>
              </a:cxn>
              <a:cxn ang="0">
                <a:pos x="connsiteX2" y="connsiteY2"/>
              </a:cxn>
              <a:cxn ang="0">
                <a:pos x="connsiteX3" y="connsiteY3"/>
              </a:cxn>
            </a:cxnLst>
            <a:rect l="l" t="t" r="r" b="b"/>
            <a:pathLst>
              <a:path w="3155894" h="492852">
                <a:moveTo>
                  <a:pt x="0" y="50957"/>
                </a:moveTo>
                <a:cubicBezTo>
                  <a:pt x="121380" y="9822"/>
                  <a:pt x="242761" y="-31313"/>
                  <a:pt x="396510" y="34772"/>
                </a:cubicBezTo>
                <a:cubicBezTo>
                  <a:pt x="550259" y="100857"/>
                  <a:pt x="462595" y="375986"/>
                  <a:pt x="922492" y="447466"/>
                </a:cubicBezTo>
                <a:cubicBezTo>
                  <a:pt x="1382389" y="518946"/>
                  <a:pt x="2269141" y="491298"/>
                  <a:pt x="3155894" y="463650"/>
                </a:cubicBezTo>
              </a:path>
            </a:pathLst>
          </a:custGeom>
          <a:noFill/>
          <a:ln w="28575" cap="flat" cmpd="sng" algn="ctr">
            <a:solidFill>
              <a:srgbClr val="E28189"/>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anose="05000000000000000000" pitchFamily="2" charset="2"/>
              <a:buChar char="n"/>
              <a:defRPr/>
            </a:pPr>
            <a:endParaRPr lang="en-US" altLang="zh-CN" sz="1200" kern="0" dirty="0">
              <a:solidFill>
                <a:srgbClr val="000000"/>
              </a:solidFill>
              <a:latin typeface="Huawei Sans" panose="020C0503030203020204" pitchFamily="34" charset="0"/>
            </a:endParaRPr>
          </a:p>
        </p:txBody>
      </p:sp>
      <p:sp>
        <p:nvSpPr>
          <p:cNvPr id="98" name="任意多边形 167">
            <a:extLst>
              <a:ext uri="{FF2B5EF4-FFF2-40B4-BE49-F238E27FC236}">
                <a16:creationId xmlns="" xmlns:a16="http://schemas.microsoft.com/office/drawing/2014/main" id="{17DC1E98-976D-4CF3-8F54-E40103EB4289}"/>
              </a:ext>
            </a:extLst>
          </p:cNvPr>
          <p:cNvSpPr/>
          <p:nvPr/>
        </p:nvSpPr>
        <p:spPr bwMode="gray">
          <a:xfrm>
            <a:off x="1563470" y="4582905"/>
            <a:ext cx="3730097" cy="855550"/>
          </a:xfrm>
          <a:custGeom>
            <a:avLst/>
            <a:gdLst>
              <a:gd name="connsiteX0" fmla="*/ 0 w 3066882"/>
              <a:gd name="connsiteY0" fmla="*/ 639271 h 647407"/>
              <a:gd name="connsiteX1" fmla="*/ 299406 w 3066882"/>
              <a:gd name="connsiteY1" fmla="*/ 582627 h 647407"/>
              <a:gd name="connsiteX2" fmla="*/ 962953 w 3066882"/>
              <a:gd name="connsiteY2" fmla="*/ 161841 h 647407"/>
              <a:gd name="connsiteX3" fmla="*/ 3066882 w 3066882"/>
              <a:gd name="connsiteY3" fmla="*/ 0 h 647407"/>
            </a:gdLst>
            <a:ahLst/>
            <a:cxnLst>
              <a:cxn ang="0">
                <a:pos x="connsiteX0" y="connsiteY0"/>
              </a:cxn>
              <a:cxn ang="0">
                <a:pos x="connsiteX1" y="connsiteY1"/>
              </a:cxn>
              <a:cxn ang="0">
                <a:pos x="connsiteX2" y="connsiteY2"/>
              </a:cxn>
              <a:cxn ang="0">
                <a:pos x="connsiteX3" y="connsiteY3"/>
              </a:cxn>
            </a:cxnLst>
            <a:rect l="l" t="t" r="r" b="b"/>
            <a:pathLst>
              <a:path w="3066882" h="647407">
                <a:moveTo>
                  <a:pt x="0" y="639271"/>
                </a:moveTo>
                <a:cubicBezTo>
                  <a:pt x="69457" y="650735"/>
                  <a:pt x="138914" y="662199"/>
                  <a:pt x="299406" y="582627"/>
                </a:cubicBezTo>
                <a:cubicBezTo>
                  <a:pt x="459898" y="503055"/>
                  <a:pt x="501707" y="258945"/>
                  <a:pt x="962953" y="161841"/>
                </a:cubicBezTo>
                <a:cubicBezTo>
                  <a:pt x="1424199" y="64737"/>
                  <a:pt x="2245540" y="32368"/>
                  <a:pt x="3066882" y="0"/>
                </a:cubicBezTo>
              </a:path>
            </a:pathLst>
          </a:custGeom>
          <a:noFill/>
          <a:ln w="28575" cap="flat" cmpd="sng" algn="ctr">
            <a:solidFill>
              <a:srgbClr val="E28189"/>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anose="05000000000000000000" pitchFamily="2" charset="2"/>
              <a:buChar char="n"/>
              <a:defRPr/>
            </a:pPr>
            <a:endParaRPr lang="en-US" altLang="zh-CN" sz="1200" kern="0" dirty="0">
              <a:solidFill>
                <a:srgbClr val="000000"/>
              </a:solidFill>
              <a:latin typeface="Huawei Sans" panose="020C0503030203020204" pitchFamily="34" charset="0"/>
            </a:endParaRPr>
          </a:p>
        </p:txBody>
      </p:sp>
      <p:sp>
        <p:nvSpPr>
          <p:cNvPr id="99" name="圆角矩形 56">
            <a:extLst>
              <a:ext uri="{FF2B5EF4-FFF2-40B4-BE49-F238E27FC236}">
                <a16:creationId xmlns="" xmlns:a16="http://schemas.microsoft.com/office/drawing/2014/main" id="{CAACA45E-9835-468A-88CC-986B7F3BC9C0}"/>
              </a:ext>
            </a:extLst>
          </p:cNvPr>
          <p:cNvSpPr/>
          <p:nvPr/>
        </p:nvSpPr>
        <p:spPr bwMode="gray">
          <a:xfrm>
            <a:off x="837424" y="2712123"/>
            <a:ext cx="10517163" cy="3098127"/>
          </a:xfrm>
          <a:prstGeom prst="roundRect">
            <a:avLst>
              <a:gd name="adj" fmla="val 2222"/>
            </a:avLst>
          </a:prstGeom>
          <a:noFill/>
          <a:ln w="9525">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600" dirty="0">
              <a:solidFill>
                <a:prstClr val="black">
                  <a:lumMod val="75000"/>
                  <a:lumOff val="25000"/>
                </a:prstClr>
              </a:solidFill>
            </a:endParaRPr>
          </a:p>
        </p:txBody>
      </p:sp>
      <p:sp>
        <p:nvSpPr>
          <p:cNvPr id="101" name="圆角矩形 122">
            <a:extLst>
              <a:ext uri="{FF2B5EF4-FFF2-40B4-BE49-F238E27FC236}">
                <a16:creationId xmlns="" xmlns:a16="http://schemas.microsoft.com/office/drawing/2014/main" id="{AD688617-57DF-4C09-8EF9-C014F30477C3}"/>
              </a:ext>
            </a:extLst>
          </p:cNvPr>
          <p:cNvSpPr/>
          <p:nvPr/>
        </p:nvSpPr>
        <p:spPr bwMode="gray">
          <a:xfrm>
            <a:off x="5960685" y="2703763"/>
            <a:ext cx="5437618" cy="3118101"/>
          </a:xfrm>
          <a:prstGeom prst="roundRect">
            <a:avLst>
              <a:gd name="adj" fmla="val 4091"/>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00025" fontAlgn="ctr">
              <a:lnSpc>
                <a:spcPts val="1800"/>
              </a:lnSpc>
              <a:spcAft>
                <a:spcPts val="600"/>
              </a:spcAft>
              <a:buFont typeface="Arial" panose="020B0604020202020204" pitchFamily="34" charset="0"/>
              <a:buChar char="•"/>
            </a:pPr>
            <a:r>
              <a:rPr lang="en-US" altLang="zh-CN" sz="1400" dirty="0">
                <a:solidFill>
                  <a:prstClr val="black"/>
                </a:solidFill>
              </a:rPr>
              <a:t>To improve network reliability, the third-party cloud security gateway generally provides two access points to establish tunnels with the EDGE, and the EDGE uses GRE tunnels to connect to such access points.</a:t>
            </a:r>
          </a:p>
          <a:p>
            <a:pPr marL="742990" lvl="1" indent="-285750" defTabSz="914034" fontAlgn="ctr">
              <a:lnSpc>
                <a:spcPct val="140000"/>
              </a:lnSpc>
              <a:buSzPct val="50000"/>
              <a:buFont typeface="Wingdings" panose="05000000000000000000" pitchFamily="2" charset="2"/>
              <a:buChar char=""/>
            </a:pPr>
            <a:r>
              <a:rPr lang="en-US" altLang="zh-CN" sz="1200" dirty="0">
                <a:solidFill>
                  <a:schemeClr val="tx1"/>
                </a:solidFill>
                <a:latin typeface="Huawei Sans" panose="020C0503030203020204" pitchFamily="34" charset="0"/>
                <a:ea typeface="方正兰亭黑简体" panose="02000000000000000000" pitchFamily="2" charset="-122"/>
              </a:rPr>
              <a:t>Single-gateway scenario</a:t>
            </a:r>
          </a:p>
          <a:p>
            <a:pPr marL="723940" lvl="1" defTabSz="914034" fontAlgn="ctr">
              <a:lnSpc>
                <a:spcPct val="140000"/>
              </a:lnSpc>
              <a:buSzPct val="50000"/>
              <a:buFont typeface="Wingdings" panose="05000000000000000000" pitchFamily="2" charset="2"/>
            </a:pPr>
            <a:r>
              <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One CPE establishes two GRE tunnels (active and standby) with the two access points of the third-party cloud security gateway.</a:t>
            </a:r>
          </a:p>
          <a:p>
            <a:pPr marL="742990" lvl="1" indent="-285750" defTabSz="914034" fontAlgn="ctr">
              <a:lnSpc>
                <a:spcPct val="140000"/>
              </a:lnSpc>
              <a:buSzPct val="50000"/>
              <a:buFont typeface="Wingdings" panose="05000000000000000000" pitchFamily="2" charset="2"/>
              <a:buChar char=""/>
            </a:pPr>
            <a:r>
              <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Dual-gateway scenario</a:t>
            </a:r>
          </a:p>
          <a:p>
            <a:pPr marL="723940" lvl="1" defTabSz="914034" fontAlgn="ctr">
              <a:lnSpc>
                <a:spcPct val="140000"/>
              </a:lnSpc>
              <a:buSzPct val="50000"/>
              <a:buFont typeface="Wingdings" panose="05000000000000000000" pitchFamily="2" charset="2"/>
            </a:pPr>
            <a:r>
              <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Two CPEs establish four GRE tunnels (active and standby) with the two access points of the third-party cloud security gateway.</a:t>
            </a:r>
          </a:p>
        </p:txBody>
      </p:sp>
      <p:sp>
        <p:nvSpPr>
          <p:cNvPr id="41" name="矩形 40"/>
          <p:cNvSpPr/>
          <p:nvPr/>
        </p:nvSpPr>
        <p:spPr bwMode="gray">
          <a:xfrm>
            <a:off x="1001720" y="5177580"/>
            <a:ext cx="670376" cy="276999"/>
          </a:xfrm>
          <a:prstGeom prst="rect">
            <a:avLst/>
          </a:prstGeom>
        </p:spPr>
        <p:txBody>
          <a:bodyPr wrap="squar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43" name="矩形 42"/>
          <p:cNvSpPr/>
          <p:nvPr/>
        </p:nvSpPr>
        <p:spPr bwMode="gray">
          <a:xfrm>
            <a:off x="1000184" y="3682472"/>
            <a:ext cx="670376" cy="276999"/>
          </a:xfrm>
          <a:prstGeom prst="rect">
            <a:avLst/>
          </a:prstGeom>
        </p:spPr>
        <p:txBody>
          <a:bodyPr wrap="square">
            <a:spAutoFit/>
          </a:bodyPr>
          <a:lstStyle/>
          <a:p>
            <a:pPr algn="ctr" fontAlgn="ctr">
              <a:defRPr/>
            </a:pPr>
            <a:r>
              <a:rPr lang="en-US" altLang="zh-CN" sz="1200" kern="0" dirty="0">
                <a:solidFill>
                  <a:srgbClr val="000000"/>
                </a:solidFill>
                <a:latin typeface="Huawei Sans" panose="020C0503030203020204" pitchFamily="34" charset="0"/>
              </a:rPr>
              <a:t>Branch</a:t>
            </a:r>
          </a:p>
        </p:txBody>
      </p:sp>
      <p:sp>
        <p:nvSpPr>
          <p:cNvPr id="35" name="五边形 2">
            <a:extLst>
              <a:ext uri="{FF2B5EF4-FFF2-40B4-BE49-F238E27FC236}">
                <a16:creationId xmlns="" xmlns:a16="http://schemas.microsoft.com/office/drawing/2014/main" id="{1A4DE332-9D16-4919-A994-BF24ADBFDBFD}"/>
              </a:ext>
            </a:extLst>
          </p:cNvPr>
          <p:cNvSpPr/>
          <p:nvPr/>
        </p:nvSpPr>
        <p:spPr bwMode="gray">
          <a:xfrm>
            <a:off x="7766797" y="90302"/>
            <a:ext cx="1933511"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solidFill>
                  <a:prstClr val="black"/>
                </a:solidFill>
                <a:latin typeface="Huawei Sans" panose="020C0503030203020204" pitchFamily="34" charset="0"/>
                <a:sym typeface="Huawei Sans" panose="020C0503030203020204" pitchFamily="34" charset="0"/>
              </a:rPr>
              <a:t>System Security Design</a:t>
            </a:r>
          </a:p>
        </p:txBody>
      </p:sp>
      <p:sp>
        <p:nvSpPr>
          <p:cNvPr id="45" name="燕尾形 3">
            <a:extLst>
              <a:ext uri="{FF2B5EF4-FFF2-40B4-BE49-F238E27FC236}">
                <a16:creationId xmlns="" xmlns:a16="http://schemas.microsoft.com/office/drawing/2014/main" id="{D2EE5589-DA9F-4602-A8E7-7DC65E112471}"/>
              </a:ext>
            </a:extLst>
          </p:cNvPr>
          <p:cNvSpPr/>
          <p:nvPr/>
        </p:nvSpPr>
        <p:spPr bwMode="gray">
          <a:xfrm>
            <a:off x="9609699" y="90302"/>
            <a:ext cx="2139389"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sym typeface="Huawei Sans" panose="020C0503030203020204" pitchFamily="34" charset="0"/>
              </a:rPr>
              <a:t>Service Security Design</a:t>
            </a:r>
          </a:p>
        </p:txBody>
      </p:sp>
    </p:spTree>
    <p:extLst>
      <p:ext uri="{BB962C8B-B14F-4D97-AF65-F5344CB8AC3E}">
        <p14:creationId xmlns:p14="http://schemas.microsoft.com/office/powerpoint/2010/main" val="2019272421"/>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0"/>
          </p:nvPr>
        </p:nvSpPr>
        <p:spPr bwMode="gray"/>
        <p:txBody>
          <a:bodyPr/>
          <a:lstStyle/>
          <a:p>
            <a:pPr algn="l"/>
            <a:r>
              <a:rPr lang="en-US" dirty="0"/>
              <a:t>Reliability and security design for Huawei SD-WAN Solution covers site reliability design, controller reliability design, and security design.</a:t>
            </a:r>
            <a:endParaRPr lang="en-US" altLang="zh-CN" dirty="0"/>
          </a:p>
          <a:p>
            <a:pPr marL="654050" lvl="1" indent="-330200" algn="l"/>
            <a:r>
              <a:rPr lang="en-US" altLang="zh-CN" dirty="0"/>
              <a:t>Site reliability design: hub site reliability design, RR site reliability design, and IWG site reliability design.</a:t>
            </a:r>
          </a:p>
          <a:p>
            <a:pPr marL="654050" lvl="1" indent="-330200" algn="l"/>
            <a:r>
              <a:rPr lang="en-US" altLang="zh-CN" dirty="0"/>
              <a:t>Controller reliability design: controller deployment reliability design and controller networking reliability design.</a:t>
            </a:r>
          </a:p>
          <a:p>
            <a:pPr marL="654050" lvl="1" indent="-330200" algn="l"/>
            <a:r>
              <a:rPr lang="en-US" altLang="zh-CN" dirty="0"/>
              <a:t>Security design: system security design and service security design.</a:t>
            </a:r>
          </a:p>
        </p:txBody>
      </p:sp>
    </p:spTree>
    <p:extLst>
      <p:ext uri="{BB962C8B-B14F-4D97-AF65-F5344CB8AC3E}">
        <p14:creationId xmlns:p14="http://schemas.microsoft.com/office/powerpoint/2010/main" val="2199898266"/>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pPr marL="360363" indent="-360363" algn="l"/>
            <a:r>
              <a:rPr lang="en-US" altLang="zh-CN" sz="1800" dirty="0"/>
              <a:t>(Multiple-answer question) Which of the following overlay network topology types are supported by Huawei SD-WAN Solution? (     )</a:t>
            </a:r>
          </a:p>
          <a:p>
            <a:pPr marL="720725" lvl="1" indent="-360363" algn="l"/>
            <a:r>
              <a:rPr lang="en-US" altLang="zh-CN" sz="1600" dirty="0"/>
              <a:t>Hub-spoke</a:t>
            </a:r>
          </a:p>
          <a:p>
            <a:pPr marL="720725" lvl="1" indent="-360363" algn="l"/>
            <a:r>
              <a:rPr lang="en-US" altLang="zh-CN" sz="1600" dirty="0"/>
              <a:t>Full-mesh</a:t>
            </a:r>
          </a:p>
          <a:p>
            <a:pPr marL="720725" lvl="1" indent="-360363" algn="l"/>
            <a:r>
              <a:rPr lang="en-US" altLang="zh-CN" sz="1600" dirty="0"/>
              <a:t>Partial-mesh</a:t>
            </a:r>
          </a:p>
          <a:p>
            <a:pPr marL="720725" lvl="1" indent="-360363" algn="l"/>
            <a:r>
              <a:rPr lang="en-US" altLang="zh-CN" sz="1600" dirty="0"/>
              <a:t>Hierarchical networking</a:t>
            </a:r>
          </a:p>
          <a:p>
            <a:pPr marL="360363" indent="-360363" algn="l"/>
            <a:r>
              <a:rPr lang="en-US" altLang="zh-CN" sz="1800" dirty="0"/>
              <a:t>(True or false) The intelligent traffic steering function can dynamically adjust data forwarding links based on link quality. (     )</a:t>
            </a:r>
          </a:p>
          <a:p>
            <a:pPr marL="720725" lvl="1" indent="-360363" algn="l"/>
            <a:r>
              <a:rPr lang="en-US" altLang="zh-CN" sz="1600" dirty="0"/>
              <a:t>True</a:t>
            </a:r>
          </a:p>
          <a:p>
            <a:pPr marL="720725" lvl="1" indent="-360363" algn="l"/>
            <a:r>
              <a:rPr lang="en-US" altLang="zh-CN" sz="1600" dirty="0"/>
              <a:t>False</a:t>
            </a:r>
          </a:p>
        </p:txBody>
      </p:sp>
    </p:spTree>
    <p:extLst>
      <p:ext uri="{BB962C8B-B14F-4D97-AF65-F5344CB8AC3E}">
        <p14:creationId xmlns:p14="http://schemas.microsoft.com/office/powerpoint/2010/main" val="2787036374"/>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bwMode="gray"/>
        <p:txBody>
          <a:bodyPr/>
          <a:lstStyle/>
          <a:p>
            <a:pPr algn="l"/>
            <a:r>
              <a:rPr lang="en-US" altLang="zh-CN" sz="2000" dirty="0"/>
              <a:t>Huawei SD-WAN Solution efficiently addresses the challenges facing today's WANs.</a:t>
            </a:r>
          </a:p>
          <a:p>
            <a:pPr algn="l"/>
            <a:r>
              <a:rPr lang="en-US" altLang="zh-CN" sz="2000" dirty="0"/>
              <a:t>Huawei SD-WAN Solution provides abundant functions, including ZTP, flexible networking, intelligent traffic steering, and service security.</a:t>
            </a:r>
          </a:p>
          <a:p>
            <a:pPr algn="l"/>
            <a:r>
              <a:rPr lang="en-US" altLang="zh-CN" sz="2000" dirty="0"/>
              <a:t>Design for Huawei SD-WAN Solution mainly covers three parts:</a:t>
            </a:r>
          </a:p>
          <a:p>
            <a:pPr marL="628650" lvl="1" indent="-304800" algn="l"/>
            <a:r>
              <a:rPr lang="en-US" altLang="zh-CN" sz="1800" dirty="0"/>
              <a:t>Networking design: site design, tunnel design, and VPN design</a:t>
            </a:r>
          </a:p>
          <a:p>
            <a:pPr marL="628650" lvl="1" indent="-304800" algn="l"/>
            <a:r>
              <a:rPr lang="en-US" altLang="zh-CN" sz="1800" dirty="0"/>
              <a:t>Service design: application service design and network service design</a:t>
            </a:r>
          </a:p>
          <a:p>
            <a:pPr marL="628650" lvl="1" indent="-304800" algn="l"/>
            <a:r>
              <a:rPr lang="en-US" altLang="zh-CN" sz="1800" dirty="0"/>
              <a:t>Reliability and security design: site reliability design, controller reliability design, and security design</a:t>
            </a:r>
          </a:p>
        </p:txBody>
      </p:sp>
    </p:spTree>
    <p:extLst>
      <p:ext uri="{BB962C8B-B14F-4D97-AF65-F5344CB8AC3E}">
        <p14:creationId xmlns:p14="http://schemas.microsoft.com/office/powerpoint/2010/main" val="660889755"/>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721264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圆角矩形 84"/>
          <p:cNvSpPr/>
          <p:nvPr/>
        </p:nvSpPr>
        <p:spPr bwMode="gray">
          <a:xfrm>
            <a:off x="857251" y="1787763"/>
            <a:ext cx="10533900" cy="3753989"/>
          </a:xfrm>
          <a:prstGeom prst="roundRect">
            <a:avLst>
              <a:gd name="adj" fmla="val 1541"/>
            </a:avLst>
          </a:prstGeom>
          <a:noFill/>
          <a:ln w="19050" cap="flat" cmpd="sng" algn="ctr">
            <a:solidFill>
              <a:srgbClr val="30B5C5"/>
            </a:solidFill>
            <a:prstDash val="lgDash"/>
            <a:round/>
            <a:headEnd type="none" w="med" len="med"/>
            <a:tailEnd type="none" w="med" len="med"/>
          </a:ln>
          <a:effectLst/>
        </p:spPr>
        <p:txBody>
          <a:bodyPr vert="horz" wrap="square" lIns="91436" tIns="45718" rIns="91436" bIns="45718" numCol="1" rtlCol="0" anchor="t" anchorCtr="0" compatLnSpc="1">
            <a:prstTxWarp prst="textNoShape">
              <a:avLst/>
            </a:prstTxWarp>
          </a:bodyPr>
          <a:lstStyle/>
          <a:p>
            <a:pPr algn="ctr" defTabSz="801648" fontAlgn="ctr"/>
            <a:endParaRPr lang="en-US"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矩形 82"/>
          <p:cNvSpPr/>
          <p:nvPr/>
        </p:nvSpPr>
        <p:spPr bwMode="gray">
          <a:xfrm>
            <a:off x="3203640" y="4682205"/>
            <a:ext cx="8007285" cy="573790"/>
          </a:xfrm>
          <a:prstGeom prst="rect">
            <a:avLst/>
          </a:prstGeom>
          <a:solidFill>
            <a:srgbClr val="56C4D2"/>
          </a:solidFill>
          <a:ln w="3175">
            <a:solidFill>
              <a:srgbClr val="56C4D2"/>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145156" tIns="72577" rIns="145156" bIns="72577" numCol="1" rtlCol="0" anchor="ctr" anchorCtr="0" compatLnSpc="1">
            <a:prstTxWarp prst="textNoShape">
              <a:avLst/>
            </a:prstTxWarp>
          </a:bodyPr>
          <a:lstStyle/>
          <a:p>
            <a:pPr fontAlgn="ctr">
              <a:buClr>
                <a:srgbClr val="CC9900"/>
              </a:buClr>
              <a:tabLst>
                <a:tab pos="241224" algn="l"/>
              </a:tabLst>
            </a:pPr>
            <a:r>
              <a:rPr lang="en-US" sz="1600" b="1" dirty="0">
                <a:solidFill>
                  <a:schemeClr val="bg1"/>
                </a:solidFill>
                <a:latin typeface="Huawei Sans" panose="020C0503030203020204" pitchFamily="34" charset="0"/>
              </a:rPr>
              <a:t>Southbound </a:t>
            </a:r>
          </a:p>
          <a:p>
            <a:pPr fontAlgn="ctr">
              <a:buClr>
                <a:srgbClr val="CC9900"/>
              </a:buClr>
              <a:tabLst>
                <a:tab pos="241224" algn="l"/>
              </a:tabLst>
            </a:pPr>
            <a:r>
              <a:rPr lang="en-US" sz="1600" b="1" dirty="0">
                <a:solidFill>
                  <a:schemeClr val="bg1"/>
                </a:solidFill>
                <a:latin typeface="Huawei Sans" panose="020C0503030203020204" pitchFamily="34" charset="0"/>
              </a:rPr>
              <a:t>interfaces</a:t>
            </a:r>
            <a:endParaRPr lang="en-US" altLang="zh-CN" sz="1600" b="1"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88" name="矩形 87"/>
          <p:cNvSpPr/>
          <p:nvPr/>
        </p:nvSpPr>
        <p:spPr bwMode="gray">
          <a:xfrm>
            <a:off x="3190068" y="2756567"/>
            <a:ext cx="8007285" cy="572400"/>
          </a:xfrm>
          <a:prstGeom prst="rect">
            <a:avLst/>
          </a:prstGeom>
          <a:solidFill>
            <a:srgbClr val="56C4D2"/>
          </a:solidFill>
          <a:ln w="3175">
            <a:solidFill>
              <a:srgbClr val="56C4D2"/>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145156" tIns="72577" rIns="145156" bIns="72577" numCol="1" rtlCol="0" anchor="ctr" anchorCtr="0" compatLnSpc="1">
            <a:prstTxWarp prst="textNoShape">
              <a:avLst/>
            </a:prstTxWarp>
          </a:bodyPr>
          <a:lstStyle/>
          <a:p>
            <a:pPr fontAlgn="ctr">
              <a:buClr>
                <a:srgbClr val="CC9900"/>
              </a:buClr>
              <a:tabLst>
                <a:tab pos="241224" algn="l"/>
              </a:tabLst>
            </a:pPr>
            <a:r>
              <a:rPr lang="en-US" sz="1600" b="1" dirty="0">
                <a:solidFill>
                  <a:schemeClr val="bg1"/>
                </a:solidFill>
                <a:latin typeface="Huawei Sans" panose="020C0503030203020204" pitchFamily="34" charset="0"/>
              </a:rPr>
              <a:t>Service functions</a:t>
            </a:r>
            <a:endParaRPr lang="en-US" altLang="zh-CN" sz="1600" b="1"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101" name="矩形 100"/>
          <p:cNvSpPr/>
          <p:nvPr/>
        </p:nvSpPr>
        <p:spPr bwMode="gray">
          <a:xfrm>
            <a:off x="3194516" y="3489028"/>
            <a:ext cx="8016885" cy="1033117"/>
          </a:xfrm>
          <a:prstGeom prst="rect">
            <a:avLst/>
          </a:prstGeom>
          <a:solidFill>
            <a:srgbClr val="56C4D2"/>
          </a:solidFill>
          <a:ln w="3175">
            <a:solidFill>
              <a:srgbClr val="56C4D2"/>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145156" tIns="72577" rIns="145156" bIns="72577" numCol="1" rtlCol="0" anchor="ctr" anchorCtr="0" compatLnSpc="1">
            <a:prstTxWarp prst="textNoShape">
              <a:avLst/>
            </a:prstTxWarp>
          </a:bodyPr>
          <a:lstStyle/>
          <a:p>
            <a:pPr fontAlgn="ctr">
              <a:buClr>
                <a:srgbClr val="CC9900"/>
              </a:buClr>
              <a:tabLst>
                <a:tab pos="241224" algn="l"/>
              </a:tabLst>
            </a:pPr>
            <a:r>
              <a:rPr lang="en-US" sz="1600" b="1" dirty="0">
                <a:solidFill>
                  <a:schemeClr val="bg1"/>
                </a:solidFill>
                <a:latin typeface="Huawei Sans" panose="020C0503030203020204" pitchFamily="34" charset="0"/>
              </a:rPr>
              <a:t>Basic functions</a:t>
            </a:r>
            <a:endParaRPr lang="en-US" altLang="zh-CN" sz="1600" b="1"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126" name="矩形 125"/>
          <p:cNvSpPr/>
          <p:nvPr/>
        </p:nvSpPr>
        <p:spPr bwMode="gray">
          <a:xfrm>
            <a:off x="3203640" y="2024106"/>
            <a:ext cx="8007285" cy="572400"/>
          </a:xfrm>
          <a:prstGeom prst="rect">
            <a:avLst/>
          </a:prstGeom>
          <a:solidFill>
            <a:srgbClr val="56C4D2"/>
          </a:solidFill>
          <a:ln w="3175">
            <a:solidFill>
              <a:srgbClr val="56C4D2"/>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145156" tIns="72577" rIns="145156" bIns="72577" numCol="1" rtlCol="0" anchor="ctr" anchorCtr="0" compatLnSpc="1">
            <a:prstTxWarp prst="textNoShape">
              <a:avLst/>
            </a:prstTxWarp>
          </a:bodyPr>
          <a:lstStyle/>
          <a:p>
            <a:pPr fontAlgn="ctr">
              <a:buClr>
                <a:srgbClr val="CC9900"/>
              </a:buClr>
              <a:tabLst>
                <a:tab pos="241224" algn="l"/>
              </a:tabLst>
            </a:pPr>
            <a:r>
              <a:rPr lang="en-US" sz="1600" b="1" dirty="0">
                <a:solidFill>
                  <a:schemeClr val="bg1"/>
                </a:solidFill>
                <a:latin typeface="Huawei Sans" panose="020C0503030203020204" pitchFamily="34" charset="0"/>
              </a:rPr>
              <a:t>Northbound </a:t>
            </a:r>
          </a:p>
          <a:p>
            <a:pPr fontAlgn="ctr">
              <a:buClr>
                <a:srgbClr val="CC9900"/>
              </a:buClr>
              <a:tabLst>
                <a:tab pos="241224" algn="l"/>
              </a:tabLst>
            </a:pPr>
            <a:r>
              <a:rPr lang="en-US" sz="1600" b="1" dirty="0">
                <a:solidFill>
                  <a:schemeClr val="bg1"/>
                </a:solidFill>
                <a:latin typeface="Huawei Sans" panose="020C0503030203020204" pitchFamily="34" charset="0"/>
              </a:rPr>
              <a:t>interfaces</a:t>
            </a:r>
            <a:endParaRPr lang="en-US" altLang="zh-CN" sz="1600" b="1"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2" name="标题 1"/>
          <p:cNvSpPr>
            <a:spLocks noGrp="1"/>
          </p:cNvSpPr>
          <p:nvPr>
            <p:ph type="title"/>
          </p:nvPr>
        </p:nvSpPr>
        <p:spPr bwMode="gray"/>
        <p:txBody>
          <a:bodyPr/>
          <a:lstStyle/>
          <a:p>
            <a:r>
              <a:rPr lang="en-US" dirty="0"/>
              <a:t>Architecture of Huawei iMaster NCE-WAN</a:t>
            </a:r>
          </a:p>
        </p:txBody>
      </p:sp>
      <p:sp>
        <p:nvSpPr>
          <p:cNvPr id="82" name="Shape 502"/>
          <p:cNvSpPr>
            <a:spLocks noChangeArrowheads="1"/>
          </p:cNvSpPr>
          <p:nvPr/>
        </p:nvSpPr>
        <p:spPr bwMode="gray">
          <a:xfrm>
            <a:off x="5128071" y="4753100"/>
            <a:ext cx="2887672" cy="432000"/>
          </a:xfrm>
          <a:prstGeom prst="rect">
            <a:avLst/>
          </a:prstGeom>
          <a:solidFill>
            <a:srgbClr val="56C4D2"/>
          </a:solidFill>
          <a:ln w="3175">
            <a:solidFill>
              <a:schemeClr val="bg1"/>
            </a:solidFill>
            <a:round/>
            <a:headEnd/>
            <a:tailEnd/>
          </a:ln>
        </p:spPr>
        <p:txBody>
          <a:bodyPr lIns="121928" tIns="121928" rIns="121928" bIns="121928" anchor="ctr"/>
          <a:lstStyle/>
          <a:p>
            <a:pPr algn="ctr" fontAlgn="ctr">
              <a:buSzPct val="100000"/>
              <a:defRPr/>
            </a:pPr>
            <a:r>
              <a:rPr lang="en-US" sz="1600" dirty="0">
                <a:solidFill>
                  <a:schemeClr val="bg1"/>
                </a:solidFill>
                <a:latin typeface="Huawei Sans" panose="020C0503030203020204" pitchFamily="34" charset="0"/>
              </a:rPr>
              <a:t>NETCONF</a:t>
            </a:r>
            <a:endParaRPr lang="en-US" altLang="zh-CN" sz="1600"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90" name="Shape 502"/>
          <p:cNvSpPr>
            <a:spLocks noChangeArrowheads="1"/>
          </p:cNvSpPr>
          <p:nvPr/>
        </p:nvSpPr>
        <p:spPr bwMode="gray">
          <a:xfrm>
            <a:off x="6663162" y="2826767"/>
            <a:ext cx="1405811" cy="432000"/>
          </a:xfrm>
          <a:prstGeom prst="rect">
            <a:avLst/>
          </a:prstGeom>
          <a:solidFill>
            <a:srgbClr val="56C4D2"/>
          </a:solidFill>
          <a:ln w="3175">
            <a:solidFill>
              <a:schemeClr val="bg1"/>
            </a:solidFill>
            <a:round/>
            <a:headEnd/>
            <a:tailEnd/>
          </a:ln>
        </p:spPr>
        <p:txBody>
          <a:bodyPr lIns="121928" tIns="121928" rIns="121928" bIns="121928" anchor="ctr"/>
          <a:lstStyle/>
          <a:p>
            <a:pPr algn="ctr" fontAlgn="ctr">
              <a:buSzPct val="100000"/>
            </a:pPr>
            <a:r>
              <a:rPr lang="en-US" sz="1200" b="1" dirty="0">
                <a:solidFill>
                  <a:schemeClr val="bg1"/>
                </a:solidFill>
                <a:latin typeface="Huawei Sans" panose="020C0503030203020204" pitchFamily="34" charset="0"/>
              </a:rPr>
              <a:t>Traffic policy</a:t>
            </a:r>
            <a:endParaRPr lang="en-US" altLang="zh-CN" sz="1200" b="1"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91" name="Shape 502"/>
          <p:cNvSpPr>
            <a:spLocks noChangeArrowheads="1"/>
          </p:cNvSpPr>
          <p:nvPr/>
        </p:nvSpPr>
        <p:spPr bwMode="gray">
          <a:xfrm>
            <a:off x="8198253" y="2826767"/>
            <a:ext cx="1405811" cy="432000"/>
          </a:xfrm>
          <a:prstGeom prst="rect">
            <a:avLst/>
          </a:prstGeom>
          <a:solidFill>
            <a:srgbClr val="56C4D2"/>
          </a:solidFill>
          <a:ln w="3175">
            <a:solidFill>
              <a:schemeClr val="bg1"/>
            </a:solidFill>
            <a:round/>
            <a:headEnd/>
            <a:tailEnd/>
          </a:ln>
        </p:spPr>
        <p:txBody>
          <a:bodyPr lIns="121928" tIns="121928" rIns="121928" bIns="121928" anchor="ctr"/>
          <a:lstStyle/>
          <a:p>
            <a:pPr algn="ctr" fontAlgn="ctr">
              <a:buSzPct val="100000"/>
            </a:pPr>
            <a:r>
              <a:rPr lang="en-US" sz="1200" b="1" dirty="0">
                <a:solidFill>
                  <a:schemeClr val="bg1"/>
                </a:solidFill>
                <a:latin typeface="Huawei Sans" panose="020C0503030203020204" pitchFamily="34" charset="0"/>
              </a:rPr>
              <a:t>Security policy</a:t>
            </a:r>
            <a:endParaRPr lang="en-US" altLang="zh-CN" sz="1200" b="1"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92" name="Shape 502"/>
          <p:cNvSpPr>
            <a:spLocks noChangeArrowheads="1"/>
          </p:cNvSpPr>
          <p:nvPr/>
        </p:nvSpPr>
        <p:spPr bwMode="gray">
          <a:xfrm>
            <a:off x="5128071" y="2826767"/>
            <a:ext cx="1405811" cy="432000"/>
          </a:xfrm>
          <a:prstGeom prst="rect">
            <a:avLst/>
          </a:prstGeom>
          <a:solidFill>
            <a:srgbClr val="56C4D2"/>
          </a:solidFill>
          <a:ln w="3175">
            <a:solidFill>
              <a:schemeClr val="bg1"/>
            </a:solidFill>
            <a:round/>
            <a:headEnd/>
            <a:tailEnd/>
          </a:ln>
        </p:spPr>
        <p:txBody>
          <a:bodyPr lIns="121928" tIns="121928" rIns="121928" bIns="121928" anchor="ctr"/>
          <a:lstStyle/>
          <a:p>
            <a:pPr algn="ctr" fontAlgn="ctr">
              <a:buSzPct val="100000"/>
            </a:pPr>
            <a:r>
              <a:rPr lang="en-US" sz="1200" b="1" dirty="0">
                <a:solidFill>
                  <a:schemeClr val="bg1"/>
                </a:solidFill>
                <a:latin typeface="Huawei Sans" panose="020C0503030203020204" pitchFamily="34" charset="0"/>
              </a:rPr>
              <a:t>Plug-and-play</a:t>
            </a:r>
            <a:endParaRPr lang="en-US" altLang="zh-CN" sz="1200" b="1"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94" name="Shape 502"/>
          <p:cNvSpPr>
            <a:spLocks noChangeArrowheads="1"/>
          </p:cNvSpPr>
          <p:nvPr/>
        </p:nvSpPr>
        <p:spPr bwMode="gray">
          <a:xfrm>
            <a:off x="9733345" y="2826767"/>
            <a:ext cx="1405811" cy="432000"/>
          </a:xfrm>
          <a:prstGeom prst="rect">
            <a:avLst/>
          </a:prstGeom>
          <a:solidFill>
            <a:srgbClr val="56C4D2"/>
          </a:solidFill>
          <a:ln w="3175">
            <a:solidFill>
              <a:schemeClr val="bg1"/>
            </a:solidFill>
            <a:round/>
            <a:headEnd/>
            <a:tailEnd/>
          </a:ln>
        </p:spPr>
        <p:txBody>
          <a:bodyPr lIns="121928" tIns="121928" rIns="121928" bIns="121928" anchor="ctr"/>
          <a:lstStyle/>
          <a:p>
            <a:pPr algn="ctr" fontAlgn="ctr">
              <a:buSzPct val="100000"/>
            </a:pPr>
            <a:r>
              <a:rPr lang="en-US" sz="1200" b="1" dirty="0">
                <a:solidFill>
                  <a:schemeClr val="bg1"/>
                </a:solidFill>
                <a:latin typeface="Huawei Sans" panose="020C0503030203020204" pitchFamily="34" charset="0"/>
              </a:rPr>
              <a:t>Visualized O&amp;M</a:t>
            </a:r>
            <a:endParaRPr lang="en-US" altLang="zh-CN" sz="1200" b="1"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97" name="Shape 502"/>
          <p:cNvSpPr>
            <a:spLocks noChangeArrowheads="1"/>
          </p:cNvSpPr>
          <p:nvPr/>
        </p:nvSpPr>
        <p:spPr bwMode="gray">
          <a:xfrm>
            <a:off x="6669766" y="3549733"/>
            <a:ext cx="1407600" cy="432000"/>
          </a:xfrm>
          <a:prstGeom prst="rect">
            <a:avLst/>
          </a:prstGeom>
          <a:solidFill>
            <a:srgbClr val="56C4D2"/>
          </a:solidFill>
          <a:ln w="6350">
            <a:solidFill>
              <a:schemeClr val="bg1"/>
            </a:solidFill>
            <a:round/>
            <a:headEnd/>
            <a:tailEnd/>
          </a:ln>
        </p:spPr>
        <p:txBody>
          <a:bodyPr lIns="72000" tIns="121928" rIns="72000" bIns="121928" anchor="ctr"/>
          <a:lstStyle/>
          <a:p>
            <a:pPr algn="ctr" fontAlgn="ctr">
              <a:buSzPct val="100000"/>
            </a:pPr>
            <a:r>
              <a:rPr lang="en-US" sz="1200" b="1" dirty="0">
                <a:solidFill>
                  <a:schemeClr val="bg1"/>
                </a:solidFill>
                <a:latin typeface="Huawei Sans" panose="020C0503030203020204" pitchFamily="34" charset="0"/>
              </a:rPr>
              <a:t>Multi-tenant management</a:t>
            </a:r>
            <a:endParaRPr lang="en-US" altLang="zh-CN" sz="1200" b="1"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98" name="Shape 502"/>
          <p:cNvSpPr>
            <a:spLocks noChangeArrowheads="1"/>
          </p:cNvSpPr>
          <p:nvPr/>
        </p:nvSpPr>
        <p:spPr bwMode="gray">
          <a:xfrm>
            <a:off x="5128071" y="3549733"/>
            <a:ext cx="1407600" cy="432000"/>
          </a:xfrm>
          <a:prstGeom prst="rect">
            <a:avLst/>
          </a:prstGeom>
          <a:solidFill>
            <a:srgbClr val="56C4D2"/>
          </a:solidFill>
          <a:ln w="6350">
            <a:solidFill>
              <a:schemeClr val="bg1"/>
            </a:solidFill>
            <a:round/>
            <a:headEnd/>
            <a:tailEnd/>
          </a:ln>
        </p:spPr>
        <p:txBody>
          <a:bodyPr lIns="72000" tIns="121928" rIns="72000" bIns="121928" anchor="ctr"/>
          <a:lstStyle/>
          <a:p>
            <a:pPr algn="ctr" fontAlgn="ctr">
              <a:buSzPct val="100000"/>
            </a:pPr>
            <a:r>
              <a:rPr lang="en-US" sz="1200" b="1" dirty="0">
                <a:solidFill>
                  <a:schemeClr val="bg1"/>
                </a:solidFill>
                <a:latin typeface="Huawei Sans" panose="020C0503030203020204" pitchFamily="34" charset="0"/>
              </a:rPr>
              <a:t>Cluster management</a:t>
            </a:r>
            <a:endParaRPr lang="en-US" altLang="zh-CN" sz="1200" b="1"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99" name="Shape 502"/>
          <p:cNvSpPr>
            <a:spLocks noChangeArrowheads="1"/>
          </p:cNvSpPr>
          <p:nvPr/>
        </p:nvSpPr>
        <p:spPr bwMode="gray">
          <a:xfrm>
            <a:off x="8207283" y="4038556"/>
            <a:ext cx="1407600" cy="432000"/>
          </a:xfrm>
          <a:prstGeom prst="rect">
            <a:avLst/>
          </a:prstGeom>
          <a:solidFill>
            <a:srgbClr val="56C4D2"/>
          </a:solidFill>
          <a:ln w="6350">
            <a:solidFill>
              <a:schemeClr val="bg1"/>
            </a:solidFill>
            <a:round/>
            <a:headEnd/>
            <a:tailEnd/>
          </a:ln>
        </p:spPr>
        <p:txBody>
          <a:bodyPr lIns="72000" tIns="121928" rIns="72000" bIns="121928" anchor="ctr"/>
          <a:lstStyle/>
          <a:p>
            <a:pPr algn="ctr" fontAlgn="ctr">
              <a:buSzPct val="100000"/>
            </a:pPr>
            <a:r>
              <a:rPr lang="en-US" sz="1200" b="1" dirty="0">
                <a:solidFill>
                  <a:schemeClr val="bg1"/>
                </a:solidFill>
                <a:latin typeface="Huawei Sans" panose="020C0503030203020204" pitchFamily="34" charset="0"/>
              </a:rPr>
              <a:t>Alarm management</a:t>
            </a:r>
            <a:endParaRPr lang="en-US" altLang="zh-CN" sz="1200" b="1"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102" name="Shape 502"/>
          <p:cNvSpPr>
            <a:spLocks noChangeArrowheads="1"/>
          </p:cNvSpPr>
          <p:nvPr/>
        </p:nvSpPr>
        <p:spPr bwMode="gray">
          <a:xfrm>
            <a:off x="6667677" y="4038556"/>
            <a:ext cx="1407600" cy="432000"/>
          </a:xfrm>
          <a:prstGeom prst="rect">
            <a:avLst/>
          </a:prstGeom>
          <a:solidFill>
            <a:srgbClr val="56C4D2"/>
          </a:solidFill>
          <a:ln w="6350">
            <a:solidFill>
              <a:schemeClr val="bg1"/>
            </a:solidFill>
            <a:round/>
            <a:headEnd/>
            <a:tailEnd/>
          </a:ln>
        </p:spPr>
        <p:txBody>
          <a:bodyPr lIns="72000" tIns="121928" rIns="72000" bIns="121928" anchor="ctr"/>
          <a:lstStyle/>
          <a:p>
            <a:pPr algn="ctr" fontAlgn="ctr">
              <a:buSzPct val="100000"/>
            </a:pPr>
            <a:r>
              <a:rPr lang="en-US" sz="1200" b="1" dirty="0">
                <a:solidFill>
                  <a:schemeClr val="bg1"/>
                </a:solidFill>
                <a:latin typeface="Huawei Sans" panose="020C0503030203020204" pitchFamily="34" charset="0"/>
              </a:rPr>
              <a:t>Log management</a:t>
            </a:r>
            <a:endParaRPr lang="en-US" altLang="zh-CN" sz="1200" b="1"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103" name="Shape 502"/>
          <p:cNvSpPr>
            <a:spLocks noChangeArrowheads="1"/>
          </p:cNvSpPr>
          <p:nvPr/>
        </p:nvSpPr>
        <p:spPr bwMode="gray">
          <a:xfrm>
            <a:off x="9753156" y="3549733"/>
            <a:ext cx="1407600" cy="432000"/>
          </a:xfrm>
          <a:prstGeom prst="rect">
            <a:avLst/>
          </a:prstGeom>
          <a:solidFill>
            <a:srgbClr val="56C4D2"/>
          </a:solidFill>
          <a:ln w="6350">
            <a:solidFill>
              <a:schemeClr val="bg1"/>
            </a:solidFill>
            <a:round/>
            <a:headEnd/>
            <a:tailEnd/>
          </a:ln>
        </p:spPr>
        <p:txBody>
          <a:bodyPr lIns="72000" tIns="121928" rIns="72000" bIns="121928" anchor="ctr"/>
          <a:lstStyle/>
          <a:p>
            <a:pPr algn="ctr" fontAlgn="ctr">
              <a:buSzPct val="100000"/>
            </a:pPr>
            <a:r>
              <a:rPr lang="en-US" sz="1200" b="1" dirty="0">
                <a:solidFill>
                  <a:schemeClr val="bg1"/>
                </a:solidFill>
                <a:latin typeface="Huawei Sans" panose="020C0503030203020204" pitchFamily="34" charset="0"/>
              </a:rPr>
              <a:t>Device configuration</a:t>
            </a:r>
            <a:endParaRPr lang="en-US" altLang="zh-CN" sz="1200" b="1"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104" name="Shape 502"/>
          <p:cNvSpPr>
            <a:spLocks noChangeArrowheads="1"/>
          </p:cNvSpPr>
          <p:nvPr/>
        </p:nvSpPr>
        <p:spPr bwMode="gray">
          <a:xfrm>
            <a:off x="8211461" y="3549733"/>
            <a:ext cx="1407600" cy="432000"/>
          </a:xfrm>
          <a:prstGeom prst="rect">
            <a:avLst/>
          </a:prstGeom>
          <a:solidFill>
            <a:srgbClr val="56C4D2"/>
          </a:solidFill>
          <a:ln w="6350">
            <a:solidFill>
              <a:schemeClr val="bg1"/>
            </a:solidFill>
            <a:round/>
            <a:headEnd/>
            <a:tailEnd/>
          </a:ln>
        </p:spPr>
        <p:txBody>
          <a:bodyPr lIns="72000" tIns="121928" rIns="72000" bIns="121928" anchor="ctr"/>
          <a:lstStyle/>
          <a:p>
            <a:pPr algn="ctr" fontAlgn="ctr">
              <a:buSzPct val="100000"/>
            </a:pPr>
            <a:r>
              <a:rPr lang="en-US" sz="1200" b="1" dirty="0">
                <a:solidFill>
                  <a:schemeClr val="bg1"/>
                </a:solidFill>
                <a:latin typeface="Huawei Sans" panose="020C0503030203020204" pitchFamily="34" charset="0"/>
              </a:rPr>
              <a:t>Tunnel management</a:t>
            </a:r>
            <a:endParaRPr lang="en-US" altLang="zh-CN" sz="1200" b="1"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105" name="Shape 502"/>
          <p:cNvSpPr>
            <a:spLocks noChangeArrowheads="1"/>
          </p:cNvSpPr>
          <p:nvPr/>
        </p:nvSpPr>
        <p:spPr bwMode="gray">
          <a:xfrm>
            <a:off x="9746888" y="4038556"/>
            <a:ext cx="1407600" cy="432000"/>
          </a:xfrm>
          <a:prstGeom prst="rect">
            <a:avLst/>
          </a:prstGeom>
          <a:solidFill>
            <a:srgbClr val="56C4D2"/>
          </a:solidFill>
          <a:ln w="6350">
            <a:solidFill>
              <a:schemeClr val="bg1"/>
            </a:solidFill>
            <a:round/>
            <a:headEnd/>
            <a:tailEnd/>
          </a:ln>
        </p:spPr>
        <p:txBody>
          <a:bodyPr lIns="72000" tIns="121928" rIns="72000" bIns="121928" anchor="ctr"/>
          <a:lstStyle/>
          <a:p>
            <a:pPr algn="ctr" fontAlgn="ctr">
              <a:buSzPct val="100000"/>
            </a:pPr>
            <a:r>
              <a:rPr lang="en-US" sz="1200" b="1" dirty="0">
                <a:solidFill>
                  <a:schemeClr val="bg1"/>
                </a:solidFill>
                <a:latin typeface="Huawei Sans" panose="020C0503030203020204" pitchFamily="34" charset="0"/>
              </a:rPr>
              <a:t>Network PMI</a:t>
            </a:r>
            <a:endParaRPr lang="en-US" altLang="zh-CN" sz="1200" b="1"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106" name="Shape 502"/>
          <p:cNvSpPr>
            <a:spLocks noChangeArrowheads="1"/>
          </p:cNvSpPr>
          <p:nvPr/>
        </p:nvSpPr>
        <p:spPr bwMode="gray">
          <a:xfrm>
            <a:off x="5128071" y="4038556"/>
            <a:ext cx="1407600" cy="432000"/>
          </a:xfrm>
          <a:prstGeom prst="rect">
            <a:avLst/>
          </a:prstGeom>
          <a:solidFill>
            <a:srgbClr val="56C4D2"/>
          </a:solidFill>
          <a:ln w="6350">
            <a:solidFill>
              <a:schemeClr val="bg1"/>
            </a:solidFill>
            <a:round/>
            <a:headEnd/>
            <a:tailEnd/>
          </a:ln>
        </p:spPr>
        <p:txBody>
          <a:bodyPr lIns="72000" tIns="121928" rIns="72000" bIns="121928" anchor="ctr"/>
          <a:lstStyle/>
          <a:p>
            <a:pPr algn="ctr" fontAlgn="ctr">
              <a:buSzPct val="100000"/>
            </a:pPr>
            <a:r>
              <a:rPr lang="en-US" sz="1200" b="1" dirty="0">
                <a:solidFill>
                  <a:schemeClr val="bg1"/>
                </a:solidFill>
                <a:latin typeface="Huawei Sans" panose="020C0503030203020204" pitchFamily="34" charset="0"/>
              </a:rPr>
              <a:t>Device upgrade</a:t>
            </a:r>
            <a:endParaRPr lang="en-US" altLang="zh-CN" sz="1200" b="1"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107" name="圆角矩形 106"/>
          <p:cNvSpPr/>
          <p:nvPr/>
        </p:nvSpPr>
        <p:spPr bwMode="gray">
          <a:xfrm>
            <a:off x="861603" y="5621956"/>
            <a:ext cx="10529444" cy="550282"/>
          </a:xfrm>
          <a:prstGeom prst="roundRect">
            <a:avLst>
              <a:gd name="adj" fmla="val 3898"/>
            </a:avLst>
          </a:prstGeom>
          <a:noFill/>
          <a:ln w="3175" cap="flat" cmpd="sng" algn="ctr">
            <a:solidFill>
              <a:srgbClr val="B5B5B5"/>
            </a:solidFill>
            <a:prstDash val="lgDash"/>
            <a:roun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defTabSz="801648" fontAlgn="ctr"/>
            <a:r>
              <a:rPr lang="en-US" sz="1800" b="1" dirty="0">
                <a:latin typeface="Huawei Sans" panose="020C0503030203020204" pitchFamily="34" charset="0"/>
              </a:rPr>
              <a:t>Network devices</a:t>
            </a:r>
            <a:endParaRPr lang="en-US" altLang="zh-CN" sz="1800" b="1" dirty="0">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109" name="矩形 108"/>
          <p:cNvSpPr/>
          <p:nvPr/>
        </p:nvSpPr>
        <p:spPr bwMode="gray">
          <a:xfrm>
            <a:off x="4179716" y="5766292"/>
            <a:ext cx="1081855" cy="307777"/>
          </a:xfrm>
          <a:prstGeom prst="rect">
            <a:avLst/>
          </a:prstGeom>
        </p:spPr>
        <p:txBody>
          <a:bodyPr wrap="square">
            <a:spAutoFit/>
          </a:bodyPr>
          <a:lstStyle/>
          <a:p>
            <a:pPr algn="ctr" fontAlgn="ctr">
              <a:buSzPct val="100000"/>
              <a:defRPr/>
            </a:pPr>
            <a:r>
              <a:rPr lang="en-US" sz="1400" dirty="0">
                <a:latin typeface="Huawei Sans" panose="020C0503030203020204" pitchFamily="34" charset="0"/>
              </a:rPr>
              <a:t>CPE</a:t>
            </a:r>
          </a:p>
        </p:txBody>
      </p:sp>
      <p:sp>
        <p:nvSpPr>
          <p:cNvPr id="111" name="矩形 110"/>
          <p:cNvSpPr/>
          <p:nvPr/>
        </p:nvSpPr>
        <p:spPr bwMode="gray">
          <a:xfrm>
            <a:off x="7846446" y="5766268"/>
            <a:ext cx="1081855" cy="307777"/>
          </a:xfrm>
          <a:prstGeom prst="rect">
            <a:avLst/>
          </a:prstGeom>
        </p:spPr>
        <p:txBody>
          <a:bodyPr wrap="square">
            <a:spAutoFit/>
          </a:bodyPr>
          <a:lstStyle/>
          <a:p>
            <a:pPr algn="ctr" fontAlgn="ctr">
              <a:buSzPct val="100000"/>
              <a:defRPr/>
            </a:pPr>
            <a:r>
              <a:rPr lang="en-US" sz="1400" dirty="0">
                <a:latin typeface="Huawei Sans" panose="020C0503030203020204" pitchFamily="34" charset="0"/>
              </a:rPr>
              <a:t>vCPE</a:t>
            </a:r>
            <a:endParaRPr lang="en-US" altLang="zh-CN" sz="1400" dirty="0">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112" name="圆角矩形 111"/>
          <p:cNvSpPr/>
          <p:nvPr/>
        </p:nvSpPr>
        <p:spPr bwMode="gray">
          <a:xfrm>
            <a:off x="876229" y="1052513"/>
            <a:ext cx="10514472" cy="630508"/>
          </a:xfrm>
          <a:prstGeom prst="roundRect">
            <a:avLst>
              <a:gd name="adj" fmla="val 3898"/>
            </a:avLst>
          </a:prstGeom>
          <a:noFill/>
          <a:ln w="3175" cap="flat" cmpd="sng" algn="ctr">
            <a:solidFill>
              <a:srgbClr val="B5B5B5"/>
            </a:solidFill>
            <a:prstDash val="lgDash"/>
            <a:roun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defTabSz="801648" fontAlgn="ctr"/>
            <a:r>
              <a:rPr lang="en-US" sz="1800" b="1" dirty="0">
                <a:latin typeface="Huawei Sans" panose="020C0503030203020204" pitchFamily="34" charset="0"/>
              </a:rPr>
              <a:t>VASs</a:t>
            </a:r>
            <a:endParaRPr lang="en-US" altLang="zh-CN" sz="1800" b="1" dirty="0">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114" name="矩形 113"/>
          <p:cNvSpPr/>
          <p:nvPr/>
        </p:nvSpPr>
        <p:spPr bwMode="gray">
          <a:xfrm>
            <a:off x="3855963" y="1234971"/>
            <a:ext cx="1081855" cy="338554"/>
          </a:xfrm>
          <a:prstGeom prst="rect">
            <a:avLst/>
          </a:prstGeom>
        </p:spPr>
        <p:txBody>
          <a:bodyPr wrap="square" anchor="ctr">
            <a:spAutoFit/>
          </a:bodyPr>
          <a:lstStyle/>
          <a:p>
            <a:pPr algn="ctr" fontAlgn="ctr">
              <a:buSzPct val="100000"/>
            </a:pPr>
            <a:r>
              <a:rPr lang="en-US" sz="1600" dirty="0">
                <a:latin typeface="Huawei Sans" panose="020C0503030203020204" pitchFamily="34" charset="0"/>
              </a:rPr>
              <a:t>OSS/BSS</a:t>
            </a:r>
          </a:p>
        </p:txBody>
      </p:sp>
      <p:sp>
        <p:nvSpPr>
          <p:cNvPr id="115" name="矩形 114"/>
          <p:cNvSpPr/>
          <p:nvPr/>
        </p:nvSpPr>
        <p:spPr bwMode="gray">
          <a:xfrm>
            <a:off x="5816052" y="1234971"/>
            <a:ext cx="1633667" cy="338554"/>
          </a:xfrm>
          <a:prstGeom prst="rect">
            <a:avLst/>
          </a:prstGeom>
        </p:spPr>
        <p:txBody>
          <a:bodyPr wrap="square" anchor="ctr">
            <a:spAutoFit/>
          </a:bodyPr>
          <a:lstStyle/>
          <a:p>
            <a:pPr algn="ctr" fontAlgn="ctr">
              <a:buSzPct val="100000"/>
            </a:pPr>
            <a:r>
              <a:rPr lang="en-US" sz="1600" dirty="0">
                <a:latin typeface="Huawei Sans" panose="020C0503030203020204" pitchFamily="34" charset="0"/>
              </a:rPr>
              <a:t>Analysis system</a:t>
            </a:r>
            <a:endParaRPr lang="en-US" altLang="zh-CN" sz="1600" dirty="0">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116" name="矩形 115"/>
          <p:cNvSpPr/>
          <p:nvPr/>
        </p:nvSpPr>
        <p:spPr bwMode="gray">
          <a:xfrm>
            <a:off x="7937705" y="1234971"/>
            <a:ext cx="2095838" cy="338554"/>
          </a:xfrm>
          <a:prstGeom prst="rect">
            <a:avLst/>
          </a:prstGeom>
        </p:spPr>
        <p:txBody>
          <a:bodyPr wrap="square" anchor="ctr">
            <a:spAutoFit/>
          </a:bodyPr>
          <a:lstStyle/>
          <a:p>
            <a:pPr algn="ctr" fontAlgn="ctr">
              <a:buSzPct val="100000"/>
            </a:pPr>
            <a:r>
              <a:rPr lang="en-US" sz="1600" dirty="0">
                <a:latin typeface="Huawei Sans" panose="020C0503030203020204" pitchFamily="34" charset="0"/>
              </a:rPr>
              <a:t>Other applications</a:t>
            </a:r>
            <a:endParaRPr lang="en-US" altLang="zh-CN" sz="1600" dirty="0">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117" name="Freeform 160"/>
          <p:cNvSpPr>
            <a:spLocks noChangeAspect="1" noEditPoints="1"/>
          </p:cNvSpPr>
          <p:nvPr/>
        </p:nvSpPr>
        <p:spPr bwMode="gray">
          <a:xfrm>
            <a:off x="5371168" y="1232176"/>
            <a:ext cx="468795" cy="343119"/>
          </a:xfrm>
          <a:custGeom>
            <a:avLst/>
            <a:gdLst>
              <a:gd name="T0" fmla="*/ 60 w 235"/>
              <a:gd name="T1" fmla="*/ 34 h 172"/>
              <a:gd name="T2" fmla="*/ 54 w 235"/>
              <a:gd name="T3" fmla="*/ 43 h 172"/>
              <a:gd name="T4" fmla="*/ 54 w 235"/>
              <a:gd name="T5" fmla="*/ 144 h 172"/>
              <a:gd name="T6" fmla="*/ 226 w 235"/>
              <a:gd name="T7" fmla="*/ 144 h 172"/>
              <a:gd name="T8" fmla="*/ 235 w 235"/>
              <a:gd name="T9" fmla="*/ 138 h 172"/>
              <a:gd name="T10" fmla="*/ 235 w 235"/>
              <a:gd name="T11" fmla="*/ 34 h 172"/>
              <a:gd name="T12" fmla="*/ 226 w 235"/>
              <a:gd name="T13" fmla="*/ 34 h 172"/>
              <a:gd name="T14" fmla="*/ 95 w 235"/>
              <a:gd name="T15" fmla="*/ 86 h 172"/>
              <a:gd name="T16" fmla="*/ 97 w 235"/>
              <a:gd name="T17" fmla="*/ 88 h 172"/>
              <a:gd name="T18" fmla="*/ 103 w 235"/>
              <a:gd name="T19" fmla="*/ 71 h 172"/>
              <a:gd name="T20" fmla="*/ 114 w 235"/>
              <a:gd name="T21" fmla="*/ 81 h 172"/>
              <a:gd name="T22" fmla="*/ 121 w 235"/>
              <a:gd name="T23" fmla="*/ 73 h 172"/>
              <a:gd name="T24" fmla="*/ 136 w 235"/>
              <a:gd name="T25" fmla="*/ 99 h 172"/>
              <a:gd name="T26" fmla="*/ 140 w 235"/>
              <a:gd name="T27" fmla="*/ 73 h 172"/>
              <a:gd name="T28" fmla="*/ 149 w 235"/>
              <a:gd name="T29" fmla="*/ 86 h 172"/>
              <a:gd name="T30" fmla="*/ 166 w 235"/>
              <a:gd name="T31" fmla="*/ 73 h 172"/>
              <a:gd name="T32" fmla="*/ 175 w 235"/>
              <a:gd name="T33" fmla="*/ 86 h 172"/>
              <a:gd name="T34" fmla="*/ 179 w 235"/>
              <a:gd name="T35" fmla="*/ 81 h 172"/>
              <a:gd name="T36" fmla="*/ 205 w 235"/>
              <a:gd name="T37" fmla="*/ 90 h 172"/>
              <a:gd name="T38" fmla="*/ 179 w 235"/>
              <a:gd name="T39" fmla="*/ 105 h 172"/>
              <a:gd name="T40" fmla="*/ 162 w 235"/>
              <a:gd name="T41" fmla="*/ 84 h 172"/>
              <a:gd name="T42" fmla="*/ 151 w 235"/>
              <a:gd name="T43" fmla="*/ 101 h 172"/>
              <a:gd name="T44" fmla="*/ 144 w 235"/>
              <a:gd name="T45" fmla="*/ 92 h 172"/>
              <a:gd name="T46" fmla="*/ 134 w 235"/>
              <a:gd name="T47" fmla="*/ 112 h 172"/>
              <a:gd name="T48" fmla="*/ 114 w 235"/>
              <a:gd name="T49" fmla="*/ 90 h 172"/>
              <a:gd name="T50" fmla="*/ 110 w 235"/>
              <a:gd name="T51" fmla="*/ 90 h 172"/>
              <a:gd name="T52" fmla="*/ 103 w 235"/>
              <a:gd name="T53" fmla="*/ 103 h 172"/>
              <a:gd name="T54" fmla="*/ 90 w 235"/>
              <a:gd name="T55" fmla="*/ 92 h 172"/>
              <a:gd name="T56" fmla="*/ 82 w 235"/>
              <a:gd name="T57" fmla="*/ 86 h 172"/>
              <a:gd name="T58" fmla="*/ 80 w 235"/>
              <a:gd name="T59" fmla="*/ 172 h 172"/>
              <a:gd name="T60" fmla="*/ 0 w 235"/>
              <a:gd name="T61" fmla="*/ 0 h 172"/>
              <a:gd name="T62" fmla="*/ 80 w 235"/>
              <a:gd name="T63" fmla="*/ 23 h 172"/>
              <a:gd name="T64" fmla="*/ 41 w 235"/>
              <a:gd name="T65" fmla="*/ 23 h 172"/>
              <a:gd name="T66" fmla="*/ 6 w 235"/>
              <a:gd name="T67" fmla="*/ 23 h 172"/>
              <a:gd name="T68" fmla="*/ 6 w 235"/>
              <a:gd name="T69" fmla="*/ 49 h 172"/>
              <a:gd name="T70" fmla="*/ 11 w 235"/>
              <a:gd name="T71" fmla="*/ 51 h 172"/>
              <a:gd name="T72" fmla="*/ 41 w 235"/>
              <a:gd name="T73" fmla="*/ 58 h 172"/>
              <a:gd name="T74" fmla="*/ 6 w 235"/>
              <a:gd name="T75" fmla="*/ 58 h 172"/>
              <a:gd name="T76" fmla="*/ 6 w 235"/>
              <a:gd name="T77" fmla="*/ 84 h 172"/>
              <a:gd name="T78" fmla="*/ 11 w 235"/>
              <a:gd name="T79" fmla="*/ 86 h 172"/>
              <a:gd name="T80" fmla="*/ 41 w 235"/>
              <a:gd name="T81" fmla="*/ 155 h 172"/>
              <a:gd name="T82" fmla="*/ 80 w 235"/>
              <a:gd name="T83" fmla="*/ 172 h 172"/>
              <a:gd name="T84" fmla="*/ 21 w 235"/>
              <a:gd name="T85" fmla="*/ 97 h 172"/>
              <a:gd name="T86" fmla="*/ 9 w 235"/>
              <a:gd name="T87" fmla="*/ 105 h 172"/>
              <a:gd name="T88" fmla="*/ 21 w 235"/>
              <a:gd name="T89" fmla="*/ 97 h 172"/>
              <a:gd name="T90" fmla="*/ 21 w 235"/>
              <a:gd name="T91" fmla="*/ 112 h 172"/>
              <a:gd name="T92" fmla="*/ 9 w 235"/>
              <a:gd name="T93" fmla="*/ 118 h 172"/>
              <a:gd name="T94" fmla="*/ 21 w 235"/>
              <a:gd name="T95" fmla="*/ 112 h 172"/>
              <a:gd name="T96" fmla="*/ 41 w 235"/>
              <a:gd name="T97" fmla="*/ 30 h 172"/>
              <a:gd name="T98" fmla="*/ 15 w 235"/>
              <a:gd name="T99" fmla="*/ 45 h 172"/>
              <a:gd name="T100" fmla="*/ 41 w 235"/>
              <a:gd name="T101" fmla="*/ 30 h 172"/>
              <a:gd name="T102" fmla="*/ 41 w 235"/>
              <a:gd name="T103" fmla="*/ 66 h 172"/>
              <a:gd name="T104" fmla="*/ 15 w 235"/>
              <a:gd name="T105" fmla="*/ 79 h 172"/>
              <a:gd name="T106" fmla="*/ 41 w 235"/>
              <a:gd name="T107" fmla="*/ 66 h 172"/>
              <a:gd name="T108" fmla="*/ 187 w 235"/>
              <a:gd name="T109" fmla="*/ 163 h 172"/>
              <a:gd name="T110" fmla="*/ 175 w 235"/>
              <a:gd name="T111" fmla="*/ 148 h 172"/>
              <a:gd name="T112" fmla="*/ 116 w 235"/>
              <a:gd name="T113" fmla="*/ 163 h 172"/>
              <a:gd name="T114" fmla="*/ 103 w 235"/>
              <a:gd name="T115" fmla="*/ 172 h 172"/>
              <a:gd name="T116" fmla="*/ 187 w 235"/>
              <a:gd name="T117" fmla="*/ 163 h 172"/>
              <a:gd name="T118" fmla="*/ 73 w 235"/>
              <a:gd name="T119" fmla="*/ 53 h 172"/>
              <a:gd name="T120" fmla="*/ 213 w 235"/>
              <a:gd name="T121" fmla="*/ 125 h 172"/>
              <a:gd name="T122" fmla="*/ 73 w 235"/>
              <a:gd name="T123" fmla="*/ 53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5" h="172">
                <a:moveTo>
                  <a:pt x="226" y="34"/>
                </a:moveTo>
                <a:lnTo>
                  <a:pt x="60" y="34"/>
                </a:lnTo>
                <a:lnTo>
                  <a:pt x="54" y="34"/>
                </a:lnTo>
                <a:lnTo>
                  <a:pt x="54" y="43"/>
                </a:lnTo>
                <a:lnTo>
                  <a:pt x="54" y="138"/>
                </a:lnTo>
                <a:lnTo>
                  <a:pt x="54" y="144"/>
                </a:lnTo>
                <a:lnTo>
                  <a:pt x="60" y="144"/>
                </a:lnTo>
                <a:lnTo>
                  <a:pt x="226" y="144"/>
                </a:lnTo>
                <a:lnTo>
                  <a:pt x="235" y="144"/>
                </a:lnTo>
                <a:lnTo>
                  <a:pt x="235" y="138"/>
                </a:lnTo>
                <a:lnTo>
                  <a:pt x="235" y="43"/>
                </a:lnTo>
                <a:lnTo>
                  <a:pt x="235" y="34"/>
                </a:lnTo>
                <a:lnTo>
                  <a:pt x="226" y="34"/>
                </a:lnTo>
                <a:lnTo>
                  <a:pt x="226" y="34"/>
                </a:lnTo>
                <a:close/>
                <a:moveTo>
                  <a:pt x="82" y="86"/>
                </a:moveTo>
                <a:lnTo>
                  <a:pt x="95" y="86"/>
                </a:lnTo>
                <a:lnTo>
                  <a:pt x="97" y="86"/>
                </a:lnTo>
                <a:lnTo>
                  <a:pt x="97" y="88"/>
                </a:lnTo>
                <a:lnTo>
                  <a:pt x="99" y="90"/>
                </a:lnTo>
                <a:lnTo>
                  <a:pt x="103" y="71"/>
                </a:lnTo>
                <a:lnTo>
                  <a:pt x="110" y="71"/>
                </a:lnTo>
                <a:lnTo>
                  <a:pt x="114" y="81"/>
                </a:lnTo>
                <a:lnTo>
                  <a:pt x="116" y="77"/>
                </a:lnTo>
                <a:lnTo>
                  <a:pt x="121" y="73"/>
                </a:lnTo>
                <a:lnTo>
                  <a:pt x="123" y="79"/>
                </a:lnTo>
                <a:lnTo>
                  <a:pt x="136" y="99"/>
                </a:lnTo>
                <a:lnTo>
                  <a:pt x="138" y="81"/>
                </a:lnTo>
                <a:lnTo>
                  <a:pt x="140" y="73"/>
                </a:lnTo>
                <a:lnTo>
                  <a:pt x="147" y="81"/>
                </a:lnTo>
                <a:lnTo>
                  <a:pt x="149" y="86"/>
                </a:lnTo>
                <a:lnTo>
                  <a:pt x="159" y="73"/>
                </a:lnTo>
                <a:lnTo>
                  <a:pt x="166" y="73"/>
                </a:lnTo>
                <a:lnTo>
                  <a:pt x="175" y="92"/>
                </a:lnTo>
                <a:lnTo>
                  <a:pt x="175" y="86"/>
                </a:lnTo>
                <a:lnTo>
                  <a:pt x="177" y="81"/>
                </a:lnTo>
                <a:lnTo>
                  <a:pt x="179" y="81"/>
                </a:lnTo>
                <a:lnTo>
                  <a:pt x="205" y="81"/>
                </a:lnTo>
                <a:lnTo>
                  <a:pt x="205" y="90"/>
                </a:lnTo>
                <a:lnTo>
                  <a:pt x="183" y="90"/>
                </a:lnTo>
                <a:lnTo>
                  <a:pt x="179" y="105"/>
                </a:lnTo>
                <a:lnTo>
                  <a:pt x="172" y="105"/>
                </a:lnTo>
                <a:lnTo>
                  <a:pt x="162" y="84"/>
                </a:lnTo>
                <a:lnTo>
                  <a:pt x="153" y="97"/>
                </a:lnTo>
                <a:lnTo>
                  <a:pt x="151" y="101"/>
                </a:lnTo>
                <a:lnTo>
                  <a:pt x="147" y="97"/>
                </a:lnTo>
                <a:lnTo>
                  <a:pt x="144" y="92"/>
                </a:lnTo>
                <a:lnTo>
                  <a:pt x="140" y="112"/>
                </a:lnTo>
                <a:lnTo>
                  <a:pt x="134" y="112"/>
                </a:lnTo>
                <a:lnTo>
                  <a:pt x="118" y="86"/>
                </a:lnTo>
                <a:lnTo>
                  <a:pt x="114" y="90"/>
                </a:lnTo>
                <a:lnTo>
                  <a:pt x="110" y="94"/>
                </a:lnTo>
                <a:lnTo>
                  <a:pt x="110" y="90"/>
                </a:lnTo>
                <a:lnTo>
                  <a:pt x="108" y="86"/>
                </a:lnTo>
                <a:lnTo>
                  <a:pt x="103" y="103"/>
                </a:lnTo>
                <a:lnTo>
                  <a:pt x="97" y="103"/>
                </a:lnTo>
                <a:lnTo>
                  <a:pt x="90" y="92"/>
                </a:lnTo>
                <a:lnTo>
                  <a:pt x="82" y="92"/>
                </a:lnTo>
                <a:lnTo>
                  <a:pt x="82" y="86"/>
                </a:lnTo>
                <a:lnTo>
                  <a:pt x="82" y="86"/>
                </a:lnTo>
                <a:close/>
                <a:moveTo>
                  <a:pt x="80" y="172"/>
                </a:moveTo>
                <a:lnTo>
                  <a:pt x="0" y="172"/>
                </a:lnTo>
                <a:lnTo>
                  <a:pt x="0" y="0"/>
                </a:lnTo>
                <a:lnTo>
                  <a:pt x="80" y="0"/>
                </a:lnTo>
                <a:lnTo>
                  <a:pt x="80" y="23"/>
                </a:lnTo>
                <a:lnTo>
                  <a:pt x="56" y="23"/>
                </a:lnTo>
                <a:lnTo>
                  <a:pt x="41" y="23"/>
                </a:lnTo>
                <a:lnTo>
                  <a:pt x="11" y="23"/>
                </a:lnTo>
                <a:lnTo>
                  <a:pt x="6" y="23"/>
                </a:lnTo>
                <a:lnTo>
                  <a:pt x="6" y="28"/>
                </a:lnTo>
                <a:lnTo>
                  <a:pt x="6" y="49"/>
                </a:lnTo>
                <a:lnTo>
                  <a:pt x="6" y="51"/>
                </a:lnTo>
                <a:lnTo>
                  <a:pt x="11" y="51"/>
                </a:lnTo>
                <a:lnTo>
                  <a:pt x="41" y="51"/>
                </a:lnTo>
                <a:lnTo>
                  <a:pt x="41" y="58"/>
                </a:lnTo>
                <a:lnTo>
                  <a:pt x="11" y="58"/>
                </a:lnTo>
                <a:lnTo>
                  <a:pt x="6" y="58"/>
                </a:lnTo>
                <a:lnTo>
                  <a:pt x="6" y="62"/>
                </a:lnTo>
                <a:lnTo>
                  <a:pt x="6" y="84"/>
                </a:lnTo>
                <a:lnTo>
                  <a:pt x="6" y="86"/>
                </a:lnTo>
                <a:lnTo>
                  <a:pt x="11" y="86"/>
                </a:lnTo>
                <a:lnTo>
                  <a:pt x="41" y="86"/>
                </a:lnTo>
                <a:lnTo>
                  <a:pt x="41" y="155"/>
                </a:lnTo>
                <a:lnTo>
                  <a:pt x="80" y="155"/>
                </a:lnTo>
                <a:lnTo>
                  <a:pt x="80" y="172"/>
                </a:lnTo>
                <a:lnTo>
                  <a:pt x="80" y="172"/>
                </a:lnTo>
                <a:close/>
                <a:moveTo>
                  <a:pt x="21" y="97"/>
                </a:moveTo>
                <a:lnTo>
                  <a:pt x="9" y="97"/>
                </a:lnTo>
                <a:lnTo>
                  <a:pt x="9" y="105"/>
                </a:lnTo>
                <a:lnTo>
                  <a:pt x="21" y="105"/>
                </a:lnTo>
                <a:lnTo>
                  <a:pt x="21" y="97"/>
                </a:lnTo>
                <a:lnTo>
                  <a:pt x="21" y="97"/>
                </a:lnTo>
                <a:close/>
                <a:moveTo>
                  <a:pt x="21" y="112"/>
                </a:moveTo>
                <a:lnTo>
                  <a:pt x="9" y="112"/>
                </a:lnTo>
                <a:lnTo>
                  <a:pt x="9" y="118"/>
                </a:lnTo>
                <a:lnTo>
                  <a:pt x="21" y="118"/>
                </a:lnTo>
                <a:lnTo>
                  <a:pt x="21" y="112"/>
                </a:lnTo>
                <a:lnTo>
                  <a:pt x="21" y="112"/>
                </a:lnTo>
                <a:close/>
                <a:moveTo>
                  <a:pt x="41" y="30"/>
                </a:moveTo>
                <a:lnTo>
                  <a:pt x="15" y="30"/>
                </a:lnTo>
                <a:lnTo>
                  <a:pt x="15" y="45"/>
                </a:lnTo>
                <a:lnTo>
                  <a:pt x="41" y="45"/>
                </a:lnTo>
                <a:lnTo>
                  <a:pt x="41" y="30"/>
                </a:lnTo>
                <a:lnTo>
                  <a:pt x="41" y="30"/>
                </a:lnTo>
                <a:close/>
                <a:moveTo>
                  <a:pt x="41" y="66"/>
                </a:moveTo>
                <a:lnTo>
                  <a:pt x="15" y="66"/>
                </a:lnTo>
                <a:lnTo>
                  <a:pt x="15" y="79"/>
                </a:lnTo>
                <a:lnTo>
                  <a:pt x="41" y="79"/>
                </a:lnTo>
                <a:lnTo>
                  <a:pt x="41" y="66"/>
                </a:lnTo>
                <a:lnTo>
                  <a:pt x="41" y="66"/>
                </a:lnTo>
                <a:close/>
                <a:moveTo>
                  <a:pt x="187" y="163"/>
                </a:moveTo>
                <a:lnTo>
                  <a:pt x="175" y="163"/>
                </a:lnTo>
                <a:lnTo>
                  <a:pt x="175" y="148"/>
                </a:lnTo>
                <a:lnTo>
                  <a:pt x="116" y="148"/>
                </a:lnTo>
                <a:lnTo>
                  <a:pt x="116" y="163"/>
                </a:lnTo>
                <a:lnTo>
                  <a:pt x="103" y="163"/>
                </a:lnTo>
                <a:lnTo>
                  <a:pt x="103" y="172"/>
                </a:lnTo>
                <a:lnTo>
                  <a:pt x="187" y="172"/>
                </a:lnTo>
                <a:lnTo>
                  <a:pt x="187" y="163"/>
                </a:lnTo>
                <a:lnTo>
                  <a:pt x="187" y="163"/>
                </a:lnTo>
                <a:close/>
                <a:moveTo>
                  <a:pt x="73" y="53"/>
                </a:moveTo>
                <a:lnTo>
                  <a:pt x="213" y="53"/>
                </a:lnTo>
                <a:lnTo>
                  <a:pt x="213" y="125"/>
                </a:lnTo>
                <a:lnTo>
                  <a:pt x="73" y="125"/>
                </a:lnTo>
                <a:lnTo>
                  <a:pt x="73" y="53"/>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Freeform 18"/>
          <p:cNvSpPr>
            <a:spLocks noChangeAspect="1" noEditPoints="1"/>
          </p:cNvSpPr>
          <p:nvPr/>
        </p:nvSpPr>
        <p:spPr bwMode="gray">
          <a:xfrm>
            <a:off x="7521642" y="1209299"/>
            <a:ext cx="492844" cy="393940"/>
          </a:xfrm>
          <a:custGeom>
            <a:avLst/>
            <a:gdLst/>
            <a:ahLst/>
            <a:cxnLst>
              <a:cxn ang="0">
                <a:pos x="354" y="18"/>
              </a:cxn>
              <a:cxn ang="0">
                <a:pos x="442" y="110"/>
              </a:cxn>
              <a:cxn ang="0">
                <a:pos x="476" y="114"/>
              </a:cxn>
              <a:cxn ang="0">
                <a:pos x="536" y="142"/>
              </a:cxn>
              <a:cxn ang="0">
                <a:pos x="576" y="196"/>
              </a:cxn>
              <a:cxn ang="0">
                <a:pos x="588" y="250"/>
              </a:cxn>
              <a:cxn ang="0">
                <a:pos x="554" y="340"/>
              </a:cxn>
              <a:cxn ang="0">
                <a:pos x="516" y="354"/>
              </a:cxn>
              <a:cxn ang="0">
                <a:pos x="508" y="272"/>
              </a:cxn>
              <a:cxn ang="0">
                <a:pos x="464" y="208"/>
              </a:cxn>
              <a:cxn ang="0">
                <a:pos x="412" y="178"/>
              </a:cxn>
              <a:cxn ang="0">
                <a:pos x="316" y="200"/>
              </a:cxn>
              <a:cxn ang="0">
                <a:pos x="248" y="212"/>
              </a:cxn>
              <a:cxn ang="0">
                <a:pos x="208" y="274"/>
              </a:cxn>
              <a:cxn ang="0">
                <a:pos x="224" y="340"/>
              </a:cxn>
              <a:cxn ang="0">
                <a:pos x="116" y="390"/>
              </a:cxn>
              <a:cxn ang="0">
                <a:pos x="34" y="356"/>
              </a:cxn>
              <a:cxn ang="0">
                <a:pos x="0" y="274"/>
              </a:cxn>
              <a:cxn ang="0">
                <a:pos x="28" y="198"/>
              </a:cxn>
              <a:cxn ang="0">
                <a:pos x="98" y="158"/>
              </a:cxn>
              <a:cxn ang="0">
                <a:pos x="124" y="82"/>
              </a:cxn>
              <a:cxn ang="0">
                <a:pos x="182" y="26"/>
              </a:cxn>
              <a:cxn ang="0">
                <a:pos x="258" y="0"/>
              </a:cxn>
              <a:cxn ang="0">
                <a:pos x="476" y="246"/>
              </a:cxn>
              <a:cxn ang="0">
                <a:pos x="502" y="332"/>
              </a:cxn>
              <a:cxn ang="0">
                <a:pos x="456" y="432"/>
              </a:cxn>
              <a:cxn ang="0">
                <a:pos x="356" y="448"/>
              </a:cxn>
              <a:cxn ang="0">
                <a:pos x="316" y="440"/>
              </a:cxn>
              <a:cxn ang="0">
                <a:pos x="228" y="390"/>
              </a:cxn>
              <a:cxn ang="0">
                <a:pos x="218" y="302"/>
              </a:cxn>
              <a:cxn ang="0">
                <a:pos x="260" y="222"/>
              </a:cxn>
              <a:cxn ang="0">
                <a:pos x="362" y="184"/>
              </a:cxn>
              <a:cxn ang="0">
                <a:pos x="444" y="244"/>
              </a:cxn>
              <a:cxn ang="0">
                <a:pos x="402" y="282"/>
              </a:cxn>
              <a:cxn ang="0">
                <a:pos x="420" y="326"/>
              </a:cxn>
              <a:cxn ang="0">
                <a:pos x="402" y="372"/>
              </a:cxn>
              <a:cxn ang="0">
                <a:pos x="360" y="390"/>
              </a:cxn>
              <a:cxn ang="0">
                <a:pos x="314" y="372"/>
              </a:cxn>
              <a:cxn ang="0">
                <a:pos x="296" y="328"/>
              </a:cxn>
              <a:cxn ang="0">
                <a:pos x="314" y="284"/>
              </a:cxn>
              <a:cxn ang="0">
                <a:pos x="358" y="264"/>
              </a:cxn>
              <a:cxn ang="0">
                <a:pos x="396" y="320"/>
              </a:cxn>
              <a:cxn ang="0">
                <a:pos x="380" y="296"/>
              </a:cxn>
              <a:cxn ang="0">
                <a:pos x="350" y="290"/>
              </a:cxn>
              <a:cxn ang="0">
                <a:pos x="326" y="306"/>
              </a:cxn>
              <a:cxn ang="0">
                <a:pos x="320" y="336"/>
              </a:cxn>
              <a:cxn ang="0">
                <a:pos x="338" y="360"/>
              </a:cxn>
              <a:cxn ang="0">
                <a:pos x="366" y="366"/>
              </a:cxn>
              <a:cxn ang="0">
                <a:pos x="390" y="348"/>
              </a:cxn>
              <a:cxn ang="0">
                <a:pos x="396" y="320"/>
              </a:cxn>
              <a:cxn ang="0">
                <a:pos x="418" y="288"/>
              </a:cxn>
              <a:cxn ang="0">
                <a:pos x="426" y="354"/>
              </a:cxn>
              <a:cxn ang="0">
                <a:pos x="386" y="394"/>
              </a:cxn>
              <a:cxn ang="0">
                <a:pos x="318" y="388"/>
              </a:cxn>
              <a:cxn ang="0">
                <a:pos x="288" y="342"/>
              </a:cxn>
              <a:cxn ang="0">
                <a:pos x="298" y="288"/>
              </a:cxn>
              <a:cxn ang="0">
                <a:pos x="358" y="256"/>
              </a:cxn>
            </a:cxnLst>
            <a:rect l="0" t="0" r="r" b="b"/>
            <a:pathLst>
              <a:path w="588" h="470">
                <a:moveTo>
                  <a:pt x="276" y="0"/>
                </a:moveTo>
                <a:lnTo>
                  <a:pt x="276" y="0"/>
                </a:lnTo>
                <a:lnTo>
                  <a:pt x="304" y="2"/>
                </a:lnTo>
                <a:lnTo>
                  <a:pt x="330" y="8"/>
                </a:lnTo>
                <a:lnTo>
                  <a:pt x="354" y="18"/>
                </a:lnTo>
                <a:lnTo>
                  <a:pt x="376" y="30"/>
                </a:lnTo>
                <a:lnTo>
                  <a:pt x="396" y="46"/>
                </a:lnTo>
                <a:lnTo>
                  <a:pt x="414" y="66"/>
                </a:lnTo>
                <a:lnTo>
                  <a:pt x="430" y="88"/>
                </a:lnTo>
                <a:lnTo>
                  <a:pt x="442" y="110"/>
                </a:lnTo>
                <a:lnTo>
                  <a:pt x="442" y="110"/>
                </a:lnTo>
                <a:lnTo>
                  <a:pt x="448" y="110"/>
                </a:lnTo>
                <a:lnTo>
                  <a:pt x="448" y="110"/>
                </a:lnTo>
                <a:lnTo>
                  <a:pt x="462" y="112"/>
                </a:lnTo>
                <a:lnTo>
                  <a:pt x="476" y="114"/>
                </a:lnTo>
                <a:lnTo>
                  <a:pt x="490" y="116"/>
                </a:lnTo>
                <a:lnTo>
                  <a:pt x="502" y="122"/>
                </a:lnTo>
                <a:lnTo>
                  <a:pt x="514" y="128"/>
                </a:lnTo>
                <a:lnTo>
                  <a:pt x="526" y="134"/>
                </a:lnTo>
                <a:lnTo>
                  <a:pt x="536" y="142"/>
                </a:lnTo>
                <a:lnTo>
                  <a:pt x="546" y="152"/>
                </a:lnTo>
                <a:lnTo>
                  <a:pt x="556" y="162"/>
                </a:lnTo>
                <a:lnTo>
                  <a:pt x="564" y="172"/>
                </a:lnTo>
                <a:lnTo>
                  <a:pt x="570" y="184"/>
                </a:lnTo>
                <a:lnTo>
                  <a:pt x="576" y="196"/>
                </a:lnTo>
                <a:lnTo>
                  <a:pt x="582" y="208"/>
                </a:lnTo>
                <a:lnTo>
                  <a:pt x="584" y="222"/>
                </a:lnTo>
                <a:lnTo>
                  <a:pt x="586" y="236"/>
                </a:lnTo>
                <a:lnTo>
                  <a:pt x="588" y="250"/>
                </a:lnTo>
                <a:lnTo>
                  <a:pt x="588" y="250"/>
                </a:lnTo>
                <a:lnTo>
                  <a:pt x="586" y="270"/>
                </a:lnTo>
                <a:lnTo>
                  <a:pt x="582" y="290"/>
                </a:lnTo>
                <a:lnTo>
                  <a:pt x="576" y="308"/>
                </a:lnTo>
                <a:lnTo>
                  <a:pt x="566" y="324"/>
                </a:lnTo>
                <a:lnTo>
                  <a:pt x="554" y="340"/>
                </a:lnTo>
                <a:lnTo>
                  <a:pt x="542" y="354"/>
                </a:lnTo>
                <a:lnTo>
                  <a:pt x="526" y="366"/>
                </a:lnTo>
                <a:lnTo>
                  <a:pt x="510" y="376"/>
                </a:lnTo>
                <a:lnTo>
                  <a:pt x="510" y="376"/>
                </a:lnTo>
                <a:lnTo>
                  <a:pt x="516" y="354"/>
                </a:lnTo>
                <a:lnTo>
                  <a:pt x="518" y="332"/>
                </a:lnTo>
                <a:lnTo>
                  <a:pt x="518" y="318"/>
                </a:lnTo>
                <a:lnTo>
                  <a:pt x="492" y="314"/>
                </a:lnTo>
                <a:lnTo>
                  <a:pt x="486" y="286"/>
                </a:lnTo>
                <a:lnTo>
                  <a:pt x="508" y="272"/>
                </a:lnTo>
                <a:lnTo>
                  <a:pt x="502" y="258"/>
                </a:lnTo>
                <a:lnTo>
                  <a:pt x="502" y="258"/>
                </a:lnTo>
                <a:lnTo>
                  <a:pt x="490" y="238"/>
                </a:lnTo>
                <a:lnTo>
                  <a:pt x="474" y="218"/>
                </a:lnTo>
                <a:lnTo>
                  <a:pt x="464" y="208"/>
                </a:lnTo>
                <a:lnTo>
                  <a:pt x="444" y="224"/>
                </a:lnTo>
                <a:lnTo>
                  <a:pt x="418" y="208"/>
                </a:lnTo>
                <a:lnTo>
                  <a:pt x="426" y="182"/>
                </a:lnTo>
                <a:lnTo>
                  <a:pt x="412" y="178"/>
                </a:lnTo>
                <a:lnTo>
                  <a:pt x="412" y="178"/>
                </a:lnTo>
                <a:lnTo>
                  <a:pt x="388" y="170"/>
                </a:lnTo>
                <a:lnTo>
                  <a:pt x="362" y="168"/>
                </a:lnTo>
                <a:lnTo>
                  <a:pt x="348" y="168"/>
                </a:lnTo>
                <a:lnTo>
                  <a:pt x="346" y="194"/>
                </a:lnTo>
                <a:lnTo>
                  <a:pt x="316" y="200"/>
                </a:lnTo>
                <a:lnTo>
                  <a:pt x="302" y="178"/>
                </a:lnTo>
                <a:lnTo>
                  <a:pt x="290" y="184"/>
                </a:lnTo>
                <a:lnTo>
                  <a:pt x="290" y="184"/>
                </a:lnTo>
                <a:lnTo>
                  <a:pt x="268" y="196"/>
                </a:lnTo>
                <a:lnTo>
                  <a:pt x="248" y="212"/>
                </a:lnTo>
                <a:lnTo>
                  <a:pt x="238" y="222"/>
                </a:lnTo>
                <a:lnTo>
                  <a:pt x="254" y="242"/>
                </a:lnTo>
                <a:lnTo>
                  <a:pt x="238" y="268"/>
                </a:lnTo>
                <a:lnTo>
                  <a:pt x="212" y="260"/>
                </a:lnTo>
                <a:lnTo>
                  <a:pt x="208" y="274"/>
                </a:lnTo>
                <a:lnTo>
                  <a:pt x="208" y="274"/>
                </a:lnTo>
                <a:lnTo>
                  <a:pt x="202" y="298"/>
                </a:lnTo>
                <a:lnTo>
                  <a:pt x="198" y="322"/>
                </a:lnTo>
                <a:lnTo>
                  <a:pt x="198" y="338"/>
                </a:lnTo>
                <a:lnTo>
                  <a:pt x="224" y="340"/>
                </a:lnTo>
                <a:lnTo>
                  <a:pt x="230" y="370"/>
                </a:lnTo>
                <a:lnTo>
                  <a:pt x="208" y="382"/>
                </a:lnTo>
                <a:lnTo>
                  <a:pt x="212" y="390"/>
                </a:lnTo>
                <a:lnTo>
                  <a:pt x="116" y="390"/>
                </a:lnTo>
                <a:lnTo>
                  <a:pt x="116" y="390"/>
                </a:lnTo>
                <a:lnTo>
                  <a:pt x="104" y="390"/>
                </a:lnTo>
                <a:lnTo>
                  <a:pt x="94" y="388"/>
                </a:lnTo>
                <a:lnTo>
                  <a:pt x="72" y="380"/>
                </a:lnTo>
                <a:lnTo>
                  <a:pt x="52" y="370"/>
                </a:lnTo>
                <a:lnTo>
                  <a:pt x="34" y="356"/>
                </a:lnTo>
                <a:lnTo>
                  <a:pt x="20" y="338"/>
                </a:lnTo>
                <a:lnTo>
                  <a:pt x="10" y="318"/>
                </a:lnTo>
                <a:lnTo>
                  <a:pt x="4" y="296"/>
                </a:lnTo>
                <a:lnTo>
                  <a:pt x="2" y="286"/>
                </a:lnTo>
                <a:lnTo>
                  <a:pt x="0" y="274"/>
                </a:lnTo>
                <a:lnTo>
                  <a:pt x="0" y="274"/>
                </a:lnTo>
                <a:lnTo>
                  <a:pt x="2" y="252"/>
                </a:lnTo>
                <a:lnTo>
                  <a:pt x="8" y="232"/>
                </a:lnTo>
                <a:lnTo>
                  <a:pt x="16" y="214"/>
                </a:lnTo>
                <a:lnTo>
                  <a:pt x="28" y="198"/>
                </a:lnTo>
                <a:lnTo>
                  <a:pt x="42" y="184"/>
                </a:lnTo>
                <a:lnTo>
                  <a:pt x="60" y="172"/>
                </a:lnTo>
                <a:lnTo>
                  <a:pt x="78" y="164"/>
                </a:lnTo>
                <a:lnTo>
                  <a:pt x="98" y="158"/>
                </a:lnTo>
                <a:lnTo>
                  <a:pt x="98" y="158"/>
                </a:lnTo>
                <a:lnTo>
                  <a:pt x="100" y="142"/>
                </a:lnTo>
                <a:lnTo>
                  <a:pt x="104" y="126"/>
                </a:lnTo>
                <a:lnTo>
                  <a:pt x="110" y="110"/>
                </a:lnTo>
                <a:lnTo>
                  <a:pt x="116" y="96"/>
                </a:lnTo>
                <a:lnTo>
                  <a:pt x="124" y="82"/>
                </a:lnTo>
                <a:lnTo>
                  <a:pt x="134" y="70"/>
                </a:lnTo>
                <a:lnTo>
                  <a:pt x="144" y="56"/>
                </a:lnTo>
                <a:lnTo>
                  <a:pt x="156" y="46"/>
                </a:lnTo>
                <a:lnTo>
                  <a:pt x="168" y="36"/>
                </a:lnTo>
                <a:lnTo>
                  <a:pt x="182" y="26"/>
                </a:lnTo>
                <a:lnTo>
                  <a:pt x="196" y="18"/>
                </a:lnTo>
                <a:lnTo>
                  <a:pt x="210" y="12"/>
                </a:lnTo>
                <a:lnTo>
                  <a:pt x="226" y="6"/>
                </a:lnTo>
                <a:lnTo>
                  <a:pt x="242" y="2"/>
                </a:lnTo>
                <a:lnTo>
                  <a:pt x="258" y="0"/>
                </a:lnTo>
                <a:lnTo>
                  <a:pt x="276" y="0"/>
                </a:lnTo>
                <a:lnTo>
                  <a:pt x="276" y="0"/>
                </a:lnTo>
                <a:close/>
                <a:moveTo>
                  <a:pt x="462" y="228"/>
                </a:moveTo>
                <a:lnTo>
                  <a:pt x="462" y="228"/>
                </a:lnTo>
                <a:lnTo>
                  <a:pt x="476" y="246"/>
                </a:lnTo>
                <a:lnTo>
                  <a:pt x="488" y="266"/>
                </a:lnTo>
                <a:lnTo>
                  <a:pt x="468" y="278"/>
                </a:lnTo>
                <a:lnTo>
                  <a:pt x="480" y="328"/>
                </a:lnTo>
                <a:lnTo>
                  <a:pt x="502" y="332"/>
                </a:lnTo>
                <a:lnTo>
                  <a:pt x="502" y="332"/>
                </a:lnTo>
                <a:lnTo>
                  <a:pt x="500" y="354"/>
                </a:lnTo>
                <a:lnTo>
                  <a:pt x="494" y="376"/>
                </a:lnTo>
                <a:lnTo>
                  <a:pt x="472" y="370"/>
                </a:lnTo>
                <a:lnTo>
                  <a:pt x="442" y="414"/>
                </a:lnTo>
                <a:lnTo>
                  <a:pt x="456" y="432"/>
                </a:lnTo>
                <a:lnTo>
                  <a:pt x="456" y="432"/>
                </a:lnTo>
                <a:lnTo>
                  <a:pt x="440" y="446"/>
                </a:lnTo>
                <a:lnTo>
                  <a:pt x="420" y="456"/>
                </a:lnTo>
                <a:lnTo>
                  <a:pt x="408" y="438"/>
                </a:lnTo>
                <a:lnTo>
                  <a:pt x="356" y="448"/>
                </a:lnTo>
                <a:lnTo>
                  <a:pt x="354" y="470"/>
                </a:lnTo>
                <a:lnTo>
                  <a:pt x="354" y="470"/>
                </a:lnTo>
                <a:lnTo>
                  <a:pt x="332" y="468"/>
                </a:lnTo>
                <a:lnTo>
                  <a:pt x="310" y="462"/>
                </a:lnTo>
                <a:lnTo>
                  <a:pt x="316" y="440"/>
                </a:lnTo>
                <a:lnTo>
                  <a:pt x="272" y="412"/>
                </a:lnTo>
                <a:lnTo>
                  <a:pt x="254" y="426"/>
                </a:lnTo>
                <a:lnTo>
                  <a:pt x="254" y="426"/>
                </a:lnTo>
                <a:lnTo>
                  <a:pt x="240" y="408"/>
                </a:lnTo>
                <a:lnTo>
                  <a:pt x="228" y="390"/>
                </a:lnTo>
                <a:lnTo>
                  <a:pt x="248" y="378"/>
                </a:lnTo>
                <a:lnTo>
                  <a:pt x="238" y="326"/>
                </a:lnTo>
                <a:lnTo>
                  <a:pt x="214" y="324"/>
                </a:lnTo>
                <a:lnTo>
                  <a:pt x="214" y="324"/>
                </a:lnTo>
                <a:lnTo>
                  <a:pt x="218" y="302"/>
                </a:lnTo>
                <a:lnTo>
                  <a:pt x="222" y="280"/>
                </a:lnTo>
                <a:lnTo>
                  <a:pt x="246" y="286"/>
                </a:lnTo>
                <a:lnTo>
                  <a:pt x="274" y="240"/>
                </a:lnTo>
                <a:lnTo>
                  <a:pt x="260" y="222"/>
                </a:lnTo>
                <a:lnTo>
                  <a:pt x="260" y="222"/>
                </a:lnTo>
                <a:lnTo>
                  <a:pt x="278" y="208"/>
                </a:lnTo>
                <a:lnTo>
                  <a:pt x="296" y="198"/>
                </a:lnTo>
                <a:lnTo>
                  <a:pt x="308" y="218"/>
                </a:lnTo>
                <a:lnTo>
                  <a:pt x="360" y="206"/>
                </a:lnTo>
                <a:lnTo>
                  <a:pt x="362" y="184"/>
                </a:lnTo>
                <a:lnTo>
                  <a:pt x="362" y="184"/>
                </a:lnTo>
                <a:lnTo>
                  <a:pt x="384" y="186"/>
                </a:lnTo>
                <a:lnTo>
                  <a:pt x="406" y="192"/>
                </a:lnTo>
                <a:lnTo>
                  <a:pt x="400" y="214"/>
                </a:lnTo>
                <a:lnTo>
                  <a:pt x="444" y="244"/>
                </a:lnTo>
                <a:lnTo>
                  <a:pt x="462" y="228"/>
                </a:lnTo>
                <a:lnTo>
                  <a:pt x="462" y="228"/>
                </a:lnTo>
                <a:close/>
                <a:moveTo>
                  <a:pt x="392" y="274"/>
                </a:moveTo>
                <a:lnTo>
                  <a:pt x="392" y="274"/>
                </a:lnTo>
                <a:lnTo>
                  <a:pt x="402" y="282"/>
                </a:lnTo>
                <a:lnTo>
                  <a:pt x="410" y="292"/>
                </a:lnTo>
                <a:lnTo>
                  <a:pt x="416" y="304"/>
                </a:lnTo>
                <a:lnTo>
                  <a:pt x="420" y="314"/>
                </a:lnTo>
                <a:lnTo>
                  <a:pt x="420" y="314"/>
                </a:lnTo>
                <a:lnTo>
                  <a:pt x="420" y="326"/>
                </a:lnTo>
                <a:lnTo>
                  <a:pt x="420" y="338"/>
                </a:lnTo>
                <a:lnTo>
                  <a:pt x="416" y="350"/>
                </a:lnTo>
                <a:lnTo>
                  <a:pt x="410" y="362"/>
                </a:lnTo>
                <a:lnTo>
                  <a:pt x="410" y="362"/>
                </a:lnTo>
                <a:lnTo>
                  <a:pt x="402" y="372"/>
                </a:lnTo>
                <a:lnTo>
                  <a:pt x="394" y="380"/>
                </a:lnTo>
                <a:lnTo>
                  <a:pt x="382" y="386"/>
                </a:lnTo>
                <a:lnTo>
                  <a:pt x="372" y="388"/>
                </a:lnTo>
                <a:lnTo>
                  <a:pt x="372" y="388"/>
                </a:lnTo>
                <a:lnTo>
                  <a:pt x="360" y="390"/>
                </a:lnTo>
                <a:lnTo>
                  <a:pt x="348" y="388"/>
                </a:lnTo>
                <a:lnTo>
                  <a:pt x="336" y="386"/>
                </a:lnTo>
                <a:lnTo>
                  <a:pt x="324" y="380"/>
                </a:lnTo>
                <a:lnTo>
                  <a:pt x="324" y="380"/>
                </a:lnTo>
                <a:lnTo>
                  <a:pt x="314" y="372"/>
                </a:lnTo>
                <a:lnTo>
                  <a:pt x="306" y="362"/>
                </a:lnTo>
                <a:lnTo>
                  <a:pt x="300" y="352"/>
                </a:lnTo>
                <a:lnTo>
                  <a:pt x="298" y="340"/>
                </a:lnTo>
                <a:lnTo>
                  <a:pt x="298" y="340"/>
                </a:lnTo>
                <a:lnTo>
                  <a:pt x="296" y="328"/>
                </a:lnTo>
                <a:lnTo>
                  <a:pt x="296" y="316"/>
                </a:lnTo>
                <a:lnTo>
                  <a:pt x="300" y="304"/>
                </a:lnTo>
                <a:lnTo>
                  <a:pt x="306" y="294"/>
                </a:lnTo>
                <a:lnTo>
                  <a:pt x="306" y="294"/>
                </a:lnTo>
                <a:lnTo>
                  <a:pt x="314" y="284"/>
                </a:lnTo>
                <a:lnTo>
                  <a:pt x="324" y="276"/>
                </a:lnTo>
                <a:lnTo>
                  <a:pt x="334" y="270"/>
                </a:lnTo>
                <a:lnTo>
                  <a:pt x="346" y="266"/>
                </a:lnTo>
                <a:lnTo>
                  <a:pt x="346" y="266"/>
                </a:lnTo>
                <a:lnTo>
                  <a:pt x="358" y="264"/>
                </a:lnTo>
                <a:lnTo>
                  <a:pt x="370" y="266"/>
                </a:lnTo>
                <a:lnTo>
                  <a:pt x="382" y="270"/>
                </a:lnTo>
                <a:lnTo>
                  <a:pt x="392" y="274"/>
                </a:lnTo>
                <a:lnTo>
                  <a:pt x="392" y="274"/>
                </a:lnTo>
                <a:close/>
                <a:moveTo>
                  <a:pt x="396" y="320"/>
                </a:moveTo>
                <a:lnTo>
                  <a:pt x="396" y="320"/>
                </a:lnTo>
                <a:lnTo>
                  <a:pt x="394" y="312"/>
                </a:lnTo>
                <a:lnTo>
                  <a:pt x="390" y="306"/>
                </a:lnTo>
                <a:lnTo>
                  <a:pt x="386" y="300"/>
                </a:lnTo>
                <a:lnTo>
                  <a:pt x="380" y="296"/>
                </a:lnTo>
                <a:lnTo>
                  <a:pt x="380" y="296"/>
                </a:lnTo>
                <a:lnTo>
                  <a:pt x="372" y="292"/>
                </a:lnTo>
                <a:lnTo>
                  <a:pt x="366" y="290"/>
                </a:lnTo>
                <a:lnTo>
                  <a:pt x="358" y="288"/>
                </a:lnTo>
                <a:lnTo>
                  <a:pt x="350" y="290"/>
                </a:lnTo>
                <a:lnTo>
                  <a:pt x="350" y="290"/>
                </a:lnTo>
                <a:lnTo>
                  <a:pt x="344" y="292"/>
                </a:lnTo>
                <a:lnTo>
                  <a:pt x="336" y="296"/>
                </a:lnTo>
                <a:lnTo>
                  <a:pt x="330" y="300"/>
                </a:lnTo>
                <a:lnTo>
                  <a:pt x="326" y="306"/>
                </a:lnTo>
                <a:lnTo>
                  <a:pt x="326" y="306"/>
                </a:lnTo>
                <a:lnTo>
                  <a:pt x="322" y="314"/>
                </a:lnTo>
                <a:lnTo>
                  <a:pt x="320" y="320"/>
                </a:lnTo>
                <a:lnTo>
                  <a:pt x="320" y="328"/>
                </a:lnTo>
                <a:lnTo>
                  <a:pt x="320" y="336"/>
                </a:lnTo>
                <a:lnTo>
                  <a:pt x="320" y="336"/>
                </a:lnTo>
                <a:lnTo>
                  <a:pt x="322" y="342"/>
                </a:lnTo>
                <a:lnTo>
                  <a:pt x="326" y="348"/>
                </a:lnTo>
                <a:lnTo>
                  <a:pt x="332" y="354"/>
                </a:lnTo>
                <a:lnTo>
                  <a:pt x="338" y="360"/>
                </a:lnTo>
                <a:lnTo>
                  <a:pt x="338" y="360"/>
                </a:lnTo>
                <a:lnTo>
                  <a:pt x="344" y="364"/>
                </a:lnTo>
                <a:lnTo>
                  <a:pt x="352" y="366"/>
                </a:lnTo>
                <a:lnTo>
                  <a:pt x="358" y="366"/>
                </a:lnTo>
                <a:lnTo>
                  <a:pt x="366" y="366"/>
                </a:lnTo>
                <a:lnTo>
                  <a:pt x="366" y="366"/>
                </a:lnTo>
                <a:lnTo>
                  <a:pt x="374" y="362"/>
                </a:lnTo>
                <a:lnTo>
                  <a:pt x="380" y="360"/>
                </a:lnTo>
                <a:lnTo>
                  <a:pt x="386" y="354"/>
                </a:lnTo>
                <a:lnTo>
                  <a:pt x="390" y="348"/>
                </a:lnTo>
                <a:lnTo>
                  <a:pt x="390" y="348"/>
                </a:lnTo>
                <a:lnTo>
                  <a:pt x="394" y="342"/>
                </a:lnTo>
                <a:lnTo>
                  <a:pt x="396" y="334"/>
                </a:lnTo>
                <a:lnTo>
                  <a:pt x="396" y="326"/>
                </a:lnTo>
                <a:lnTo>
                  <a:pt x="396" y="320"/>
                </a:lnTo>
                <a:lnTo>
                  <a:pt x="396" y="320"/>
                </a:lnTo>
                <a:close/>
                <a:moveTo>
                  <a:pt x="398" y="268"/>
                </a:moveTo>
                <a:lnTo>
                  <a:pt x="398" y="268"/>
                </a:lnTo>
                <a:lnTo>
                  <a:pt x="408" y="276"/>
                </a:lnTo>
                <a:lnTo>
                  <a:pt x="418" y="288"/>
                </a:lnTo>
                <a:lnTo>
                  <a:pt x="424" y="300"/>
                </a:lnTo>
                <a:lnTo>
                  <a:pt x="428" y="312"/>
                </a:lnTo>
                <a:lnTo>
                  <a:pt x="430" y="326"/>
                </a:lnTo>
                <a:lnTo>
                  <a:pt x="430" y="340"/>
                </a:lnTo>
                <a:lnTo>
                  <a:pt x="426" y="354"/>
                </a:lnTo>
                <a:lnTo>
                  <a:pt x="418" y="366"/>
                </a:lnTo>
                <a:lnTo>
                  <a:pt x="418" y="366"/>
                </a:lnTo>
                <a:lnTo>
                  <a:pt x="410" y="378"/>
                </a:lnTo>
                <a:lnTo>
                  <a:pt x="398" y="388"/>
                </a:lnTo>
                <a:lnTo>
                  <a:pt x="386" y="394"/>
                </a:lnTo>
                <a:lnTo>
                  <a:pt x="374" y="398"/>
                </a:lnTo>
                <a:lnTo>
                  <a:pt x="360" y="400"/>
                </a:lnTo>
                <a:lnTo>
                  <a:pt x="346" y="398"/>
                </a:lnTo>
                <a:lnTo>
                  <a:pt x="332" y="394"/>
                </a:lnTo>
                <a:lnTo>
                  <a:pt x="318" y="388"/>
                </a:lnTo>
                <a:lnTo>
                  <a:pt x="318" y="388"/>
                </a:lnTo>
                <a:lnTo>
                  <a:pt x="308" y="378"/>
                </a:lnTo>
                <a:lnTo>
                  <a:pt x="298" y="368"/>
                </a:lnTo>
                <a:lnTo>
                  <a:pt x="292" y="356"/>
                </a:lnTo>
                <a:lnTo>
                  <a:pt x="288" y="342"/>
                </a:lnTo>
                <a:lnTo>
                  <a:pt x="286" y="328"/>
                </a:lnTo>
                <a:lnTo>
                  <a:pt x="288" y="314"/>
                </a:lnTo>
                <a:lnTo>
                  <a:pt x="292" y="302"/>
                </a:lnTo>
                <a:lnTo>
                  <a:pt x="298" y="288"/>
                </a:lnTo>
                <a:lnTo>
                  <a:pt x="298" y="288"/>
                </a:lnTo>
                <a:lnTo>
                  <a:pt x="308" y="276"/>
                </a:lnTo>
                <a:lnTo>
                  <a:pt x="318" y="268"/>
                </a:lnTo>
                <a:lnTo>
                  <a:pt x="330" y="262"/>
                </a:lnTo>
                <a:lnTo>
                  <a:pt x="344" y="256"/>
                </a:lnTo>
                <a:lnTo>
                  <a:pt x="358" y="256"/>
                </a:lnTo>
                <a:lnTo>
                  <a:pt x="370" y="256"/>
                </a:lnTo>
                <a:lnTo>
                  <a:pt x="384" y="260"/>
                </a:lnTo>
                <a:lnTo>
                  <a:pt x="398" y="268"/>
                </a:lnTo>
                <a:lnTo>
                  <a:pt x="398" y="268"/>
                </a:lnTo>
                <a:close/>
              </a:path>
            </a:pathLst>
          </a:custGeom>
          <a:solidFill>
            <a:srgbClr val="0070C0"/>
          </a:solid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9" name="组合 118"/>
          <p:cNvGrpSpPr/>
          <p:nvPr/>
        </p:nvGrpSpPr>
        <p:grpSpPr bwMode="gray">
          <a:xfrm>
            <a:off x="3529541" y="1239517"/>
            <a:ext cx="383245" cy="341133"/>
            <a:chOff x="3626110" y="1051460"/>
            <a:chExt cx="614793" cy="494442"/>
          </a:xfrm>
        </p:grpSpPr>
        <p:sp>
          <p:nvSpPr>
            <p:cNvPr id="120" name="Freeform 77"/>
            <p:cNvSpPr>
              <a:spLocks noEditPoints="1"/>
            </p:cNvSpPr>
            <p:nvPr/>
          </p:nvSpPr>
          <p:spPr bwMode="gray">
            <a:xfrm>
              <a:off x="3626110" y="1051460"/>
              <a:ext cx="614793" cy="494442"/>
            </a:xfrm>
            <a:custGeom>
              <a:avLst/>
              <a:gdLst/>
              <a:ahLst/>
              <a:cxnLst>
                <a:cxn ang="0">
                  <a:pos x="360" y="13"/>
                </a:cxn>
                <a:cxn ang="0">
                  <a:pos x="329" y="0"/>
                </a:cxn>
                <a:cxn ang="0">
                  <a:pos x="44" y="0"/>
                </a:cxn>
                <a:cxn ang="0">
                  <a:pos x="13" y="13"/>
                </a:cxn>
                <a:cxn ang="0">
                  <a:pos x="5" y="26"/>
                </a:cxn>
                <a:cxn ang="0">
                  <a:pos x="0" y="264"/>
                </a:cxn>
                <a:cxn ang="0">
                  <a:pos x="5" y="282"/>
                </a:cxn>
                <a:cxn ang="0">
                  <a:pos x="13" y="295"/>
                </a:cxn>
                <a:cxn ang="0">
                  <a:pos x="44" y="308"/>
                </a:cxn>
                <a:cxn ang="0">
                  <a:pos x="329" y="308"/>
                </a:cxn>
                <a:cxn ang="0">
                  <a:pos x="360" y="295"/>
                </a:cxn>
                <a:cxn ang="0">
                  <a:pos x="368" y="282"/>
                </a:cxn>
                <a:cxn ang="0">
                  <a:pos x="373" y="39"/>
                </a:cxn>
                <a:cxn ang="0">
                  <a:pos x="368" y="26"/>
                </a:cxn>
                <a:cxn ang="0">
                  <a:pos x="360" y="13"/>
                </a:cxn>
                <a:cxn ang="0">
                  <a:pos x="351" y="264"/>
                </a:cxn>
                <a:cxn ang="0">
                  <a:pos x="347" y="282"/>
                </a:cxn>
                <a:cxn ang="0">
                  <a:pos x="338" y="286"/>
                </a:cxn>
                <a:cxn ang="0">
                  <a:pos x="44" y="286"/>
                </a:cxn>
                <a:cxn ang="0">
                  <a:pos x="35" y="286"/>
                </a:cxn>
                <a:cxn ang="0">
                  <a:pos x="26" y="282"/>
                </a:cxn>
                <a:cxn ang="0">
                  <a:pos x="22" y="264"/>
                </a:cxn>
                <a:cxn ang="0">
                  <a:pos x="22" y="39"/>
                </a:cxn>
                <a:cxn ang="0">
                  <a:pos x="26" y="26"/>
                </a:cxn>
                <a:cxn ang="0">
                  <a:pos x="35" y="22"/>
                </a:cxn>
                <a:cxn ang="0">
                  <a:pos x="329" y="22"/>
                </a:cxn>
                <a:cxn ang="0">
                  <a:pos x="338" y="22"/>
                </a:cxn>
                <a:cxn ang="0">
                  <a:pos x="347" y="26"/>
                </a:cxn>
                <a:cxn ang="0">
                  <a:pos x="351" y="39"/>
                </a:cxn>
                <a:cxn ang="0">
                  <a:pos x="360" y="312"/>
                </a:cxn>
                <a:cxn ang="0">
                  <a:pos x="18" y="312"/>
                </a:cxn>
                <a:cxn ang="0">
                  <a:pos x="9" y="316"/>
                </a:cxn>
                <a:cxn ang="0">
                  <a:pos x="5" y="394"/>
                </a:cxn>
                <a:cxn ang="0">
                  <a:pos x="9" y="403"/>
                </a:cxn>
                <a:cxn ang="0">
                  <a:pos x="18" y="407"/>
                </a:cxn>
                <a:cxn ang="0">
                  <a:pos x="360" y="407"/>
                </a:cxn>
                <a:cxn ang="0">
                  <a:pos x="368" y="403"/>
                </a:cxn>
                <a:cxn ang="0">
                  <a:pos x="368" y="325"/>
                </a:cxn>
                <a:cxn ang="0">
                  <a:pos x="368" y="316"/>
                </a:cxn>
                <a:cxn ang="0">
                  <a:pos x="360" y="312"/>
                </a:cxn>
                <a:cxn ang="0">
                  <a:pos x="347" y="385"/>
                </a:cxn>
                <a:cxn ang="0">
                  <a:pos x="26" y="333"/>
                </a:cxn>
                <a:cxn ang="0">
                  <a:pos x="347" y="385"/>
                </a:cxn>
                <a:cxn ang="0">
                  <a:pos x="204" y="377"/>
                </a:cxn>
                <a:cxn ang="0">
                  <a:pos x="213" y="372"/>
                </a:cxn>
                <a:cxn ang="0">
                  <a:pos x="217" y="368"/>
                </a:cxn>
                <a:cxn ang="0">
                  <a:pos x="217" y="355"/>
                </a:cxn>
                <a:cxn ang="0">
                  <a:pos x="213" y="346"/>
                </a:cxn>
                <a:cxn ang="0">
                  <a:pos x="44" y="346"/>
                </a:cxn>
                <a:cxn ang="0">
                  <a:pos x="39" y="346"/>
                </a:cxn>
                <a:cxn ang="0">
                  <a:pos x="35" y="355"/>
                </a:cxn>
                <a:cxn ang="0">
                  <a:pos x="35" y="368"/>
                </a:cxn>
                <a:cxn ang="0">
                  <a:pos x="39" y="372"/>
                </a:cxn>
                <a:cxn ang="0">
                  <a:pos x="44" y="377"/>
                </a:cxn>
              </a:cxnLst>
              <a:rect l="0" t="0" r="r" b="b"/>
              <a:pathLst>
                <a:path w="373" h="407">
                  <a:moveTo>
                    <a:pt x="360" y="13"/>
                  </a:moveTo>
                  <a:lnTo>
                    <a:pt x="360" y="13"/>
                  </a:lnTo>
                  <a:lnTo>
                    <a:pt x="347" y="5"/>
                  </a:lnTo>
                  <a:lnTo>
                    <a:pt x="329" y="0"/>
                  </a:lnTo>
                  <a:lnTo>
                    <a:pt x="44" y="0"/>
                  </a:lnTo>
                  <a:lnTo>
                    <a:pt x="44" y="0"/>
                  </a:lnTo>
                  <a:lnTo>
                    <a:pt x="26" y="5"/>
                  </a:lnTo>
                  <a:lnTo>
                    <a:pt x="13" y="13"/>
                  </a:lnTo>
                  <a:lnTo>
                    <a:pt x="13" y="13"/>
                  </a:lnTo>
                  <a:lnTo>
                    <a:pt x="5" y="26"/>
                  </a:lnTo>
                  <a:lnTo>
                    <a:pt x="0" y="39"/>
                  </a:lnTo>
                  <a:lnTo>
                    <a:pt x="0" y="264"/>
                  </a:lnTo>
                  <a:lnTo>
                    <a:pt x="0" y="264"/>
                  </a:lnTo>
                  <a:lnTo>
                    <a:pt x="5" y="282"/>
                  </a:lnTo>
                  <a:lnTo>
                    <a:pt x="13" y="295"/>
                  </a:lnTo>
                  <a:lnTo>
                    <a:pt x="13" y="295"/>
                  </a:lnTo>
                  <a:lnTo>
                    <a:pt x="26" y="303"/>
                  </a:lnTo>
                  <a:lnTo>
                    <a:pt x="44" y="308"/>
                  </a:lnTo>
                  <a:lnTo>
                    <a:pt x="329" y="308"/>
                  </a:lnTo>
                  <a:lnTo>
                    <a:pt x="329" y="308"/>
                  </a:lnTo>
                  <a:lnTo>
                    <a:pt x="347" y="303"/>
                  </a:lnTo>
                  <a:lnTo>
                    <a:pt x="360" y="295"/>
                  </a:lnTo>
                  <a:lnTo>
                    <a:pt x="360" y="295"/>
                  </a:lnTo>
                  <a:lnTo>
                    <a:pt x="368" y="282"/>
                  </a:lnTo>
                  <a:lnTo>
                    <a:pt x="373" y="264"/>
                  </a:lnTo>
                  <a:lnTo>
                    <a:pt x="373" y="39"/>
                  </a:lnTo>
                  <a:lnTo>
                    <a:pt x="373" y="39"/>
                  </a:lnTo>
                  <a:lnTo>
                    <a:pt x="368" y="26"/>
                  </a:lnTo>
                  <a:lnTo>
                    <a:pt x="360" y="13"/>
                  </a:lnTo>
                  <a:lnTo>
                    <a:pt x="360" y="13"/>
                  </a:lnTo>
                  <a:close/>
                  <a:moveTo>
                    <a:pt x="351" y="264"/>
                  </a:moveTo>
                  <a:lnTo>
                    <a:pt x="351" y="264"/>
                  </a:lnTo>
                  <a:lnTo>
                    <a:pt x="351" y="273"/>
                  </a:lnTo>
                  <a:lnTo>
                    <a:pt x="347" y="282"/>
                  </a:lnTo>
                  <a:lnTo>
                    <a:pt x="347" y="282"/>
                  </a:lnTo>
                  <a:lnTo>
                    <a:pt x="338" y="286"/>
                  </a:lnTo>
                  <a:lnTo>
                    <a:pt x="329" y="286"/>
                  </a:lnTo>
                  <a:lnTo>
                    <a:pt x="44" y="286"/>
                  </a:lnTo>
                  <a:lnTo>
                    <a:pt x="44" y="286"/>
                  </a:lnTo>
                  <a:lnTo>
                    <a:pt x="35" y="286"/>
                  </a:lnTo>
                  <a:lnTo>
                    <a:pt x="26" y="282"/>
                  </a:lnTo>
                  <a:lnTo>
                    <a:pt x="26" y="282"/>
                  </a:lnTo>
                  <a:lnTo>
                    <a:pt x="22" y="273"/>
                  </a:lnTo>
                  <a:lnTo>
                    <a:pt x="22" y="264"/>
                  </a:lnTo>
                  <a:lnTo>
                    <a:pt x="22" y="39"/>
                  </a:lnTo>
                  <a:lnTo>
                    <a:pt x="22" y="39"/>
                  </a:lnTo>
                  <a:lnTo>
                    <a:pt x="22" y="35"/>
                  </a:lnTo>
                  <a:lnTo>
                    <a:pt x="26" y="26"/>
                  </a:lnTo>
                  <a:lnTo>
                    <a:pt x="26" y="26"/>
                  </a:lnTo>
                  <a:lnTo>
                    <a:pt x="35" y="22"/>
                  </a:lnTo>
                  <a:lnTo>
                    <a:pt x="44" y="22"/>
                  </a:lnTo>
                  <a:lnTo>
                    <a:pt x="329" y="22"/>
                  </a:lnTo>
                  <a:lnTo>
                    <a:pt x="329" y="22"/>
                  </a:lnTo>
                  <a:lnTo>
                    <a:pt x="338" y="22"/>
                  </a:lnTo>
                  <a:lnTo>
                    <a:pt x="347" y="26"/>
                  </a:lnTo>
                  <a:lnTo>
                    <a:pt x="347" y="26"/>
                  </a:lnTo>
                  <a:lnTo>
                    <a:pt x="351" y="35"/>
                  </a:lnTo>
                  <a:lnTo>
                    <a:pt x="351" y="39"/>
                  </a:lnTo>
                  <a:lnTo>
                    <a:pt x="351" y="264"/>
                  </a:lnTo>
                  <a:close/>
                  <a:moveTo>
                    <a:pt x="360" y="312"/>
                  </a:moveTo>
                  <a:lnTo>
                    <a:pt x="18" y="312"/>
                  </a:lnTo>
                  <a:lnTo>
                    <a:pt x="18" y="312"/>
                  </a:lnTo>
                  <a:lnTo>
                    <a:pt x="9" y="316"/>
                  </a:lnTo>
                  <a:lnTo>
                    <a:pt x="9" y="316"/>
                  </a:lnTo>
                  <a:lnTo>
                    <a:pt x="5" y="325"/>
                  </a:lnTo>
                  <a:lnTo>
                    <a:pt x="5" y="394"/>
                  </a:lnTo>
                  <a:lnTo>
                    <a:pt x="5" y="394"/>
                  </a:lnTo>
                  <a:lnTo>
                    <a:pt x="9" y="403"/>
                  </a:lnTo>
                  <a:lnTo>
                    <a:pt x="9" y="403"/>
                  </a:lnTo>
                  <a:lnTo>
                    <a:pt x="18" y="407"/>
                  </a:lnTo>
                  <a:lnTo>
                    <a:pt x="360" y="407"/>
                  </a:lnTo>
                  <a:lnTo>
                    <a:pt x="360" y="407"/>
                  </a:lnTo>
                  <a:lnTo>
                    <a:pt x="368" y="403"/>
                  </a:lnTo>
                  <a:lnTo>
                    <a:pt x="368" y="403"/>
                  </a:lnTo>
                  <a:lnTo>
                    <a:pt x="368" y="394"/>
                  </a:lnTo>
                  <a:lnTo>
                    <a:pt x="368" y="325"/>
                  </a:lnTo>
                  <a:lnTo>
                    <a:pt x="368" y="325"/>
                  </a:lnTo>
                  <a:lnTo>
                    <a:pt x="368" y="316"/>
                  </a:lnTo>
                  <a:lnTo>
                    <a:pt x="368" y="316"/>
                  </a:lnTo>
                  <a:lnTo>
                    <a:pt x="360" y="312"/>
                  </a:lnTo>
                  <a:lnTo>
                    <a:pt x="360" y="312"/>
                  </a:lnTo>
                  <a:close/>
                  <a:moveTo>
                    <a:pt x="347" y="385"/>
                  </a:moveTo>
                  <a:lnTo>
                    <a:pt x="26" y="385"/>
                  </a:lnTo>
                  <a:lnTo>
                    <a:pt x="26" y="333"/>
                  </a:lnTo>
                  <a:lnTo>
                    <a:pt x="347" y="333"/>
                  </a:lnTo>
                  <a:lnTo>
                    <a:pt x="347" y="385"/>
                  </a:lnTo>
                  <a:close/>
                  <a:moveTo>
                    <a:pt x="44" y="377"/>
                  </a:moveTo>
                  <a:lnTo>
                    <a:pt x="204" y="377"/>
                  </a:lnTo>
                  <a:lnTo>
                    <a:pt x="204" y="377"/>
                  </a:lnTo>
                  <a:lnTo>
                    <a:pt x="213" y="372"/>
                  </a:lnTo>
                  <a:lnTo>
                    <a:pt x="213" y="372"/>
                  </a:lnTo>
                  <a:lnTo>
                    <a:pt x="217" y="368"/>
                  </a:lnTo>
                  <a:lnTo>
                    <a:pt x="217" y="355"/>
                  </a:lnTo>
                  <a:lnTo>
                    <a:pt x="217" y="355"/>
                  </a:lnTo>
                  <a:lnTo>
                    <a:pt x="213" y="346"/>
                  </a:lnTo>
                  <a:lnTo>
                    <a:pt x="213" y="346"/>
                  </a:lnTo>
                  <a:lnTo>
                    <a:pt x="204" y="346"/>
                  </a:lnTo>
                  <a:lnTo>
                    <a:pt x="44" y="346"/>
                  </a:lnTo>
                  <a:lnTo>
                    <a:pt x="44" y="346"/>
                  </a:lnTo>
                  <a:lnTo>
                    <a:pt x="39" y="346"/>
                  </a:lnTo>
                  <a:lnTo>
                    <a:pt x="39" y="346"/>
                  </a:lnTo>
                  <a:lnTo>
                    <a:pt x="35" y="355"/>
                  </a:lnTo>
                  <a:lnTo>
                    <a:pt x="35" y="368"/>
                  </a:lnTo>
                  <a:lnTo>
                    <a:pt x="35" y="368"/>
                  </a:lnTo>
                  <a:lnTo>
                    <a:pt x="39" y="372"/>
                  </a:lnTo>
                  <a:lnTo>
                    <a:pt x="39" y="372"/>
                  </a:lnTo>
                  <a:lnTo>
                    <a:pt x="44" y="377"/>
                  </a:lnTo>
                  <a:lnTo>
                    <a:pt x="44" y="377"/>
                  </a:lnTo>
                  <a:close/>
                </a:path>
              </a:pathLst>
            </a:custGeom>
            <a:solidFill>
              <a:srgbClr val="0070C0"/>
            </a:solidFill>
            <a:ln w="9525">
              <a:solidFill>
                <a:srgbClr val="0070C0"/>
              </a:solidFill>
              <a:round/>
              <a:headEnd/>
              <a:tailEnd/>
            </a:ln>
          </p:spPr>
          <p:txBody>
            <a:bodyPr vert="horz" wrap="square" lIns="91440" tIns="45720" rIns="91440" bIns="45720" numCol="1" anchor="t" anchorCtr="0" compatLnSpc="1">
              <a:prstTxWarp prst="textNoShape">
                <a:avLst/>
              </a:prstTxWarp>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Freeform 78"/>
            <p:cNvSpPr>
              <a:spLocks noEditPoints="1"/>
            </p:cNvSpPr>
            <p:nvPr/>
          </p:nvSpPr>
          <p:spPr bwMode="gray">
            <a:xfrm>
              <a:off x="3741487" y="1098839"/>
              <a:ext cx="384039" cy="279414"/>
            </a:xfrm>
            <a:custGeom>
              <a:avLst/>
              <a:gdLst/>
              <a:ahLst/>
              <a:cxnLst>
                <a:cxn ang="0">
                  <a:pos x="95" y="0"/>
                </a:cxn>
                <a:cxn ang="0">
                  <a:pos x="34" y="35"/>
                </a:cxn>
                <a:cxn ang="0">
                  <a:pos x="4" y="91"/>
                </a:cxn>
                <a:cxn ang="0">
                  <a:pos x="4" y="139"/>
                </a:cxn>
                <a:cxn ang="0">
                  <a:pos x="34" y="199"/>
                </a:cxn>
                <a:cxn ang="0">
                  <a:pos x="95" y="230"/>
                </a:cxn>
                <a:cxn ang="0">
                  <a:pos x="138" y="230"/>
                </a:cxn>
                <a:cxn ang="0">
                  <a:pos x="199" y="199"/>
                </a:cxn>
                <a:cxn ang="0">
                  <a:pos x="229" y="139"/>
                </a:cxn>
                <a:cxn ang="0">
                  <a:pos x="229" y="91"/>
                </a:cxn>
                <a:cxn ang="0">
                  <a:pos x="199" y="35"/>
                </a:cxn>
                <a:cxn ang="0">
                  <a:pos x="138" y="0"/>
                </a:cxn>
                <a:cxn ang="0">
                  <a:pos x="95" y="221"/>
                </a:cxn>
                <a:cxn ang="0">
                  <a:pos x="73" y="178"/>
                </a:cxn>
                <a:cxn ang="0">
                  <a:pos x="112" y="221"/>
                </a:cxn>
                <a:cxn ang="0">
                  <a:pos x="8" y="121"/>
                </a:cxn>
                <a:cxn ang="0">
                  <a:pos x="56" y="143"/>
                </a:cxn>
                <a:cxn ang="0">
                  <a:pos x="21" y="169"/>
                </a:cxn>
                <a:cxn ang="0">
                  <a:pos x="8" y="121"/>
                </a:cxn>
                <a:cxn ang="0">
                  <a:pos x="121" y="9"/>
                </a:cxn>
                <a:cxn ang="0">
                  <a:pos x="147" y="30"/>
                </a:cxn>
                <a:cxn ang="0">
                  <a:pos x="160" y="65"/>
                </a:cxn>
                <a:cxn ang="0">
                  <a:pos x="169" y="113"/>
                </a:cxn>
                <a:cxn ang="0">
                  <a:pos x="160" y="65"/>
                </a:cxn>
                <a:cxn ang="0">
                  <a:pos x="73" y="56"/>
                </a:cxn>
                <a:cxn ang="0">
                  <a:pos x="95" y="9"/>
                </a:cxn>
                <a:cxn ang="0">
                  <a:pos x="112" y="65"/>
                </a:cxn>
                <a:cxn ang="0">
                  <a:pos x="60" y="113"/>
                </a:cxn>
                <a:cxn ang="0">
                  <a:pos x="112" y="65"/>
                </a:cxn>
                <a:cxn ang="0">
                  <a:pos x="8" y="113"/>
                </a:cxn>
                <a:cxn ang="0">
                  <a:pos x="60" y="65"/>
                </a:cxn>
                <a:cxn ang="0">
                  <a:pos x="56" y="113"/>
                </a:cxn>
                <a:cxn ang="0">
                  <a:pos x="112" y="121"/>
                </a:cxn>
                <a:cxn ang="0">
                  <a:pos x="69" y="169"/>
                </a:cxn>
                <a:cxn ang="0">
                  <a:pos x="60" y="121"/>
                </a:cxn>
                <a:cxn ang="0">
                  <a:pos x="160" y="178"/>
                </a:cxn>
                <a:cxn ang="0">
                  <a:pos x="134" y="221"/>
                </a:cxn>
                <a:cxn ang="0">
                  <a:pos x="121" y="169"/>
                </a:cxn>
                <a:cxn ang="0">
                  <a:pos x="169" y="121"/>
                </a:cxn>
                <a:cxn ang="0">
                  <a:pos x="121" y="169"/>
                </a:cxn>
                <a:cxn ang="0">
                  <a:pos x="225" y="121"/>
                </a:cxn>
                <a:cxn ang="0">
                  <a:pos x="212" y="169"/>
                </a:cxn>
                <a:cxn ang="0">
                  <a:pos x="177" y="143"/>
                </a:cxn>
                <a:cxn ang="0">
                  <a:pos x="177" y="113"/>
                </a:cxn>
                <a:cxn ang="0">
                  <a:pos x="169" y="65"/>
                </a:cxn>
                <a:cxn ang="0">
                  <a:pos x="220" y="87"/>
                </a:cxn>
                <a:cxn ang="0">
                  <a:pos x="207" y="56"/>
                </a:cxn>
                <a:cxn ang="0">
                  <a:pos x="160" y="30"/>
                </a:cxn>
                <a:cxn ang="0">
                  <a:pos x="173" y="22"/>
                </a:cxn>
                <a:cxn ang="0">
                  <a:pos x="207" y="56"/>
                </a:cxn>
                <a:cxn ang="0">
                  <a:pos x="43" y="39"/>
                </a:cxn>
                <a:cxn ang="0">
                  <a:pos x="86" y="13"/>
                </a:cxn>
                <a:cxn ang="0">
                  <a:pos x="30" y="56"/>
                </a:cxn>
                <a:cxn ang="0">
                  <a:pos x="43" y="39"/>
                </a:cxn>
                <a:cxn ang="0">
                  <a:pos x="65" y="178"/>
                </a:cxn>
                <a:cxn ang="0">
                  <a:pos x="86" y="217"/>
                </a:cxn>
                <a:cxn ang="0">
                  <a:pos x="43" y="191"/>
                </a:cxn>
                <a:cxn ang="0">
                  <a:pos x="194" y="191"/>
                </a:cxn>
                <a:cxn ang="0">
                  <a:pos x="147" y="221"/>
                </a:cxn>
                <a:cxn ang="0">
                  <a:pos x="169" y="178"/>
                </a:cxn>
                <a:cxn ang="0">
                  <a:pos x="194" y="191"/>
                </a:cxn>
              </a:cxnLst>
              <a:rect l="0" t="0" r="r" b="b"/>
              <a:pathLst>
                <a:path w="233" h="230">
                  <a:moveTo>
                    <a:pt x="117" y="0"/>
                  </a:moveTo>
                  <a:lnTo>
                    <a:pt x="117" y="0"/>
                  </a:lnTo>
                  <a:lnTo>
                    <a:pt x="95" y="0"/>
                  </a:lnTo>
                  <a:lnTo>
                    <a:pt x="73" y="9"/>
                  </a:lnTo>
                  <a:lnTo>
                    <a:pt x="52" y="22"/>
                  </a:lnTo>
                  <a:lnTo>
                    <a:pt x="34" y="35"/>
                  </a:lnTo>
                  <a:lnTo>
                    <a:pt x="21" y="52"/>
                  </a:lnTo>
                  <a:lnTo>
                    <a:pt x="8" y="69"/>
                  </a:lnTo>
                  <a:lnTo>
                    <a:pt x="4" y="91"/>
                  </a:lnTo>
                  <a:lnTo>
                    <a:pt x="0" y="117"/>
                  </a:lnTo>
                  <a:lnTo>
                    <a:pt x="0" y="117"/>
                  </a:lnTo>
                  <a:lnTo>
                    <a:pt x="4" y="139"/>
                  </a:lnTo>
                  <a:lnTo>
                    <a:pt x="8" y="160"/>
                  </a:lnTo>
                  <a:lnTo>
                    <a:pt x="21" y="182"/>
                  </a:lnTo>
                  <a:lnTo>
                    <a:pt x="34" y="199"/>
                  </a:lnTo>
                  <a:lnTo>
                    <a:pt x="52" y="212"/>
                  </a:lnTo>
                  <a:lnTo>
                    <a:pt x="73" y="221"/>
                  </a:lnTo>
                  <a:lnTo>
                    <a:pt x="95" y="230"/>
                  </a:lnTo>
                  <a:lnTo>
                    <a:pt x="117" y="230"/>
                  </a:lnTo>
                  <a:lnTo>
                    <a:pt x="117" y="230"/>
                  </a:lnTo>
                  <a:lnTo>
                    <a:pt x="138" y="230"/>
                  </a:lnTo>
                  <a:lnTo>
                    <a:pt x="160" y="221"/>
                  </a:lnTo>
                  <a:lnTo>
                    <a:pt x="182" y="212"/>
                  </a:lnTo>
                  <a:lnTo>
                    <a:pt x="199" y="199"/>
                  </a:lnTo>
                  <a:lnTo>
                    <a:pt x="212" y="182"/>
                  </a:lnTo>
                  <a:lnTo>
                    <a:pt x="225" y="160"/>
                  </a:lnTo>
                  <a:lnTo>
                    <a:pt x="229" y="139"/>
                  </a:lnTo>
                  <a:lnTo>
                    <a:pt x="233" y="117"/>
                  </a:lnTo>
                  <a:lnTo>
                    <a:pt x="233" y="117"/>
                  </a:lnTo>
                  <a:lnTo>
                    <a:pt x="229" y="91"/>
                  </a:lnTo>
                  <a:lnTo>
                    <a:pt x="225" y="69"/>
                  </a:lnTo>
                  <a:lnTo>
                    <a:pt x="212" y="52"/>
                  </a:lnTo>
                  <a:lnTo>
                    <a:pt x="199" y="35"/>
                  </a:lnTo>
                  <a:lnTo>
                    <a:pt x="182" y="22"/>
                  </a:lnTo>
                  <a:lnTo>
                    <a:pt x="160" y="9"/>
                  </a:lnTo>
                  <a:lnTo>
                    <a:pt x="138" y="0"/>
                  </a:lnTo>
                  <a:lnTo>
                    <a:pt x="117" y="0"/>
                  </a:lnTo>
                  <a:lnTo>
                    <a:pt x="117" y="0"/>
                  </a:lnTo>
                  <a:close/>
                  <a:moveTo>
                    <a:pt x="95" y="221"/>
                  </a:moveTo>
                  <a:lnTo>
                    <a:pt x="95" y="221"/>
                  </a:lnTo>
                  <a:lnTo>
                    <a:pt x="82" y="199"/>
                  </a:lnTo>
                  <a:lnTo>
                    <a:pt x="73" y="178"/>
                  </a:lnTo>
                  <a:lnTo>
                    <a:pt x="112" y="178"/>
                  </a:lnTo>
                  <a:lnTo>
                    <a:pt x="112" y="221"/>
                  </a:lnTo>
                  <a:lnTo>
                    <a:pt x="112" y="221"/>
                  </a:lnTo>
                  <a:lnTo>
                    <a:pt x="95" y="221"/>
                  </a:lnTo>
                  <a:lnTo>
                    <a:pt x="95" y="221"/>
                  </a:lnTo>
                  <a:close/>
                  <a:moveTo>
                    <a:pt x="8" y="121"/>
                  </a:moveTo>
                  <a:lnTo>
                    <a:pt x="56" y="121"/>
                  </a:lnTo>
                  <a:lnTo>
                    <a:pt x="56" y="121"/>
                  </a:lnTo>
                  <a:lnTo>
                    <a:pt x="56" y="143"/>
                  </a:lnTo>
                  <a:lnTo>
                    <a:pt x="60" y="169"/>
                  </a:lnTo>
                  <a:lnTo>
                    <a:pt x="21" y="169"/>
                  </a:lnTo>
                  <a:lnTo>
                    <a:pt x="21" y="169"/>
                  </a:lnTo>
                  <a:lnTo>
                    <a:pt x="13" y="143"/>
                  </a:lnTo>
                  <a:lnTo>
                    <a:pt x="8" y="121"/>
                  </a:lnTo>
                  <a:lnTo>
                    <a:pt x="8" y="121"/>
                  </a:lnTo>
                  <a:close/>
                  <a:moveTo>
                    <a:pt x="121" y="56"/>
                  </a:moveTo>
                  <a:lnTo>
                    <a:pt x="121" y="9"/>
                  </a:lnTo>
                  <a:lnTo>
                    <a:pt x="121" y="9"/>
                  </a:lnTo>
                  <a:lnTo>
                    <a:pt x="134" y="9"/>
                  </a:lnTo>
                  <a:lnTo>
                    <a:pt x="134" y="9"/>
                  </a:lnTo>
                  <a:lnTo>
                    <a:pt x="147" y="30"/>
                  </a:lnTo>
                  <a:lnTo>
                    <a:pt x="160" y="56"/>
                  </a:lnTo>
                  <a:lnTo>
                    <a:pt x="121" y="56"/>
                  </a:lnTo>
                  <a:close/>
                  <a:moveTo>
                    <a:pt x="160" y="65"/>
                  </a:moveTo>
                  <a:lnTo>
                    <a:pt x="160" y="65"/>
                  </a:lnTo>
                  <a:lnTo>
                    <a:pt x="169" y="87"/>
                  </a:lnTo>
                  <a:lnTo>
                    <a:pt x="169" y="113"/>
                  </a:lnTo>
                  <a:lnTo>
                    <a:pt x="121" y="113"/>
                  </a:lnTo>
                  <a:lnTo>
                    <a:pt x="121" y="65"/>
                  </a:lnTo>
                  <a:lnTo>
                    <a:pt x="160" y="65"/>
                  </a:lnTo>
                  <a:close/>
                  <a:moveTo>
                    <a:pt x="112" y="56"/>
                  </a:moveTo>
                  <a:lnTo>
                    <a:pt x="73" y="56"/>
                  </a:lnTo>
                  <a:lnTo>
                    <a:pt x="73" y="56"/>
                  </a:lnTo>
                  <a:lnTo>
                    <a:pt x="82" y="30"/>
                  </a:lnTo>
                  <a:lnTo>
                    <a:pt x="95" y="9"/>
                  </a:lnTo>
                  <a:lnTo>
                    <a:pt x="95" y="9"/>
                  </a:lnTo>
                  <a:lnTo>
                    <a:pt x="112" y="9"/>
                  </a:lnTo>
                  <a:lnTo>
                    <a:pt x="112" y="56"/>
                  </a:lnTo>
                  <a:close/>
                  <a:moveTo>
                    <a:pt x="112" y="65"/>
                  </a:moveTo>
                  <a:lnTo>
                    <a:pt x="112" y="113"/>
                  </a:lnTo>
                  <a:lnTo>
                    <a:pt x="60" y="113"/>
                  </a:lnTo>
                  <a:lnTo>
                    <a:pt x="60" y="113"/>
                  </a:lnTo>
                  <a:lnTo>
                    <a:pt x="65" y="87"/>
                  </a:lnTo>
                  <a:lnTo>
                    <a:pt x="69" y="65"/>
                  </a:lnTo>
                  <a:lnTo>
                    <a:pt x="112" y="65"/>
                  </a:lnTo>
                  <a:close/>
                  <a:moveTo>
                    <a:pt x="56" y="113"/>
                  </a:moveTo>
                  <a:lnTo>
                    <a:pt x="8" y="113"/>
                  </a:lnTo>
                  <a:lnTo>
                    <a:pt x="8" y="113"/>
                  </a:lnTo>
                  <a:lnTo>
                    <a:pt x="13" y="87"/>
                  </a:lnTo>
                  <a:lnTo>
                    <a:pt x="21" y="65"/>
                  </a:lnTo>
                  <a:lnTo>
                    <a:pt x="60" y="65"/>
                  </a:lnTo>
                  <a:lnTo>
                    <a:pt x="60" y="65"/>
                  </a:lnTo>
                  <a:lnTo>
                    <a:pt x="56" y="87"/>
                  </a:lnTo>
                  <a:lnTo>
                    <a:pt x="56" y="113"/>
                  </a:lnTo>
                  <a:lnTo>
                    <a:pt x="56" y="113"/>
                  </a:lnTo>
                  <a:close/>
                  <a:moveTo>
                    <a:pt x="60" y="121"/>
                  </a:moveTo>
                  <a:lnTo>
                    <a:pt x="112" y="121"/>
                  </a:lnTo>
                  <a:lnTo>
                    <a:pt x="112" y="169"/>
                  </a:lnTo>
                  <a:lnTo>
                    <a:pt x="69" y="169"/>
                  </a:lnTo>
                  <a:lnTo>
                    <a:pt x="69" y="169"/>
                  </a:lnTo>
                  <a:lnTo>
                    <a:pt x="65" y="143"/>
                  </a:lnTo>
                  <a:lnTo>
                    <a:pt x="60" y="121"/>
                  </a:lnTo>
                  <a:lnTo>
                    <a:pt x="60" y="121"/>
                  </a:lnTo>
                  <a:close/>
                  <a:moveTo>
                    <a:pt x="121" y="178"/>
                  </a:moveTo>
                  <a:lnTo>
                    <a:pt x="160" y="178"/>
                  </a:lnTo>
                  <a:lnTo>
                    <a:pt x="160" y="178"/>
                  </a:lnTo>
                  <a:lnTo>
                    <a:pt x="147" y="199"/>
                  </a:lnTo>
                  <a:lnTo>
                    <a:pt x="134" y="221"/>
                  </a:lnTo>
                  <a:lnTo>
                    <a:pt x="134" y="221"/>
                  </a:lnTo>
                  <a:lnTo>
                    <a:pt x="121" y="221"/>
                  </a:lnTo>
                  <a:lnTo>
                    <a:pt x="121" y="178"/>
                  </a:lnTo>
                  <a:close/>
                  <a:moveTo>
                    <a:pt x="121" y="169"/>
                  </a:moveTo>
                  <a:lnTo>
                    <a:pt x="121" y="121"/>
                  </a:lnTo>
                  <a:lnTo>
                    <a:pt x="169" y="121"/>
                  </a:lnTo>
                  <a:lnTo>
                    <a:pt x="169" y="121"/>
                  </a:lnTo>
                  <a:lnTo>
                    <a:pt x="169" y="143"/>
                  </a:lnTo>
                  <a:lnTo>
                    <a:pt x="160" y="169"/>
                  </a:lnTo>
                  <a:lnTo>
                    <a:pt x="121" y="169"/>
                  </a:lnTo>
                  <a:close/>
                  <a:moveTo>
                    <a:pt x="177" y="121"/>
                  </a:moveTo>
                  <a:lnTo>
                    <a:pt x="225" y="121"/>
                  </a:lnTo>
                  <a:lnTo>
                    <a:pt x="225" y="121"/>
                  </a:lnTo>
                  <a:lnTo>
                    <a:pt x="220" y="147"/>
                  </a:lnTo>
                  <a:lnTo>
                    <a:pt x="212" y="169"/>
                  </a:lnTo>
                  <a:lnTo>
                    <a:pt x="212" y="169"/>
                  </a:lnTo>
                  <a:lnTo>
                    <a:pt x="169" y="169"/>
                  </a:lnTo>
                  <a:lnTo>
                    <a:pt x="169" y="169"/>
                  </a:lnTo>
                  <a:lnTo>
                    <a:pt x="177" y="143"/>
                  </a:lnTo>
                  <a:lnTo>
                    <a:pt x="177" y="121"/>
                  </a:lnTo>
                  <a:lnTo>
                    <a:pt x="177" y="121"/>
                  </a:lnTo>
                  <a:close/>
                  <a:moveTo>
                    <a:pt x="177" y="113"/>
                  </a:moveTo>
                  <a:lnTo>
                    <a:pt x="177" y="113"/>
                  </a:lnTo>
                  <a:lnTo>
                    <a:pt x="177" y="87"/>
                  </a:lnTo>
                  <a:lnTo>
                    <a:pt x="169" y="65"/>
                  </a:lnTo>
                  <a:lnTo>
                    <a:pt x="212" y="65"/>
                  </a:lnTo>
                  <a:lnTo>
                    <a:pt x="212" y="65"/>
                  </a:lnTo>
                  <a:lnTo>
                    <a:pt x="220" y="87"/>
                  </a:lnTo>
                  <a:lnTo>
                    <a:pt x="225" y="113"/>
                  </a:lnTo>
                  <a:lnTo>
                    <a:pt x="177" y="113"/>
                  </a:lnTo>
                  <a:close/>
                  <a:moveTo>
                    <a:pt x="207" y="56"/>
                  </a:moveTo>
                  <a:lnTo>
                    <a:pt x="169" y="56"/>
                  </a:lnTo>
                  <a:lnTo>
                    <a:pt x="169" y="56"/>
                  </a:lnTo>
                  <a:lnTo>
                    <a:pt x="160" y="30"/>
                  </a:lnTo>
                  <a:lnTo>
                    <a:pt x="147" y="13"/>
                  </a:lnTo>
                  <a:lnTo>
                    <a:pt x="147" y="13"/>
                  </a:lnTo>
                  <a:lnTo>
                    <a:pt x="173" y="22"/>
                  </a:lnTo>
                  <a:lnTo>
                    <a:pt x="194" y="39"/>
                  </a:lnTo>
                  <a:lnTo>
                    <a:pt x="194" y="39"/>
                  </a:lnTo>
                  <a:lnTo>
                    <a:pt x="207" y="56"/>
                  </a:lnTo>
                  <a:lnTo>
                    <a:pt x="207" y="56"/>
                  </a:lnTo>
                  <a:close/>
                  <a:moveTo>
                    <a:pt x="43" y="39"/>
                  </a:moveTo>
                  <a:lnTo>
                    <a:pt x="43" y="39"/>
                  </a:lnTo>
                  <a:lnTo>
                    <a:pt x="60" y="22"/>
                  </a:lnTo>
                  <a:lnTo>
                    <a:pt x="86" y="13"/>
                  </a:lnTo>
                  <a:lnTo>
                    <a:pt x="86" y="13"/>
                  </a:lnTo>
                  <a:lnTo>
                    <a:pt x="73" y="35"/>
                  </a:lnTo>
                  <a:lnTo>
                    <a:pt x="65" y="56"/>
                  </a:lnTo>
                  <a:lnTo>
                    <a:pt x="30" y="56"/>
                  </a:lnTo>
                  <a:lnTo>
                    <a:pt x="30" y="56"/>
                  </a:lnTo>
                  <a:lnTo>
                    <a:pt x="43" y="39"/>
                  </a:lnTo>
                  <a:lnTo>
                    <a:pt x="43" y="39"/>
                  </a:lnTo>
                  <a:close/>
                  <a:moveTo>
                    <a:pt x="30" y="178"/>
                  </a:moveTo>
                  <a:lnTo>
                    <a:pt x="65" y="178"/>
                  </a:lnTo>
                  <a:lnTo>
                    <a:pt x="65" y="178"/>
                  </a:lnTo>
                  <a:lnTo>
                    <a:pt x="73" y="199"/>
                  </a:lnTo>
                  <a:lnTo>
                    <a:pt x="86" y="217"/>
                  </a:lnTo>
                  <a:lnTo>
                    <a:pt x="86" y="217"/>
                  </a:lnTo>
                  <a:lnTo>
                    <a:pt x="60" y="208"/>
                  </a:lnTo>
                  <a:lnTo>
                    <a:pt x="43" y="191"/>
                  </a:lnTo>
                  <a:lnTo>
                    <a:pt x="43" y="191"/>
                  </a:lnTo>
                  <a:lnTo>
                    <a:pt x="30" y="178"/>
                  </a:lnTo>
                  <a:lnTo>
                    <a:pt x="30" y="178"/>
                  </a:lnTo>
                  <a:close/>
                  <a:moveTo>
                    <a:pt x="194" y="191"/>
                  </a:moveTo>
                  <a:lnTo>
                    <a:pt x="194" y="191"/>
                  </a:lnTo>
                  <a:lnTo>
                    <a:pt x="173" y="208"/>
                  </a:lnTo>
                  <a:lnTo>
                    <a:pt x="147" y="221"/>
                  </a:lnTo>
                  <a:lnTo>
                    <a:pt x="147" y="221"/>
                  </a:lnTo>
                  <a:lnTo>
                    <a:pt x="160" y="199"/>
                  </a:lnTo>
                  <a:lnTo>
                    <a:pt x="169" y="178"/>
                  </a:lnTo>
                  <a:lnTo>
                    <a:pt x="207" y="178"/>
                  </a:lnTo>
                  <a:lnTo>
                    <a:pt x="207" y="178"/>
                  </a:lnTo>
                  <a:lnTo>
                    <a:pt x="194" y="191"/>
                  </a:lnTo>
                  <a:lnTo>
                    <a:pt x="194" y="191"/>
                  </a:lnTo>
                  <a:close/>
                </a:path>
              </a:pathLst>
            </a:custGeom>
            <a:solidFill>
              <a:srgbClr val="0070C0"/>
            </a:solidFill>
            <a:ln w="9525">
              <a:solidFill>
                <a:srgbClr val="0070C0"/>
              </a:solidFill>
              <a:round/>
              <a:headEnd/>
              <a:tailEnd/>
            </a:ln>
          </p:spPr>
          <p:txBody>
            <a:bodyPr vert="horz" wrap="square" lIns="91440" tIns="45720" rIns="91440" bIns="45720" numCol="1" anchor="t" anchorCtr="0" compatLnSpc="1">
              <a:prstTxWarp prst="textNoShape">
                <a:avLst/>
              </a:prstTxWarp>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24" name="Shape 502"/>
          <p:cNvSpPr>
            <a:spLocks noChangeArrowheads="1"/>
          </p:cNvSpPr>
          <p:nvPr/>
        </p:nvSpPr>
        <p:spPr bwMode="gray">
          <a:xfrm>
            <a:off x="5128071" y="2094306"/>
            <a:ext cx="1775521" cy="432000"/>
          </a:xfrm>
          <a:prstGeom prst="rect">
            <a:avLst/>
          </a:prstGeom>
          <a:solidFill>
            <a:srgbClr val="56C4D2"/>
          </a:solidFill>
          <a:ln w="3175">
            <a:solidFill>
              <a:schemeClr val="bg1"/>
            </a:solidFill>
            <a:round/>
            <a:headEnd/>
            <a:tailEnd/>
          </a:ln>
        </p:spPr>
        <p:txBody>
          <a:bodyPr lIns="121928" tIns="121928" rIns="121928" bIns="121928" anchor="ctr"/>
          <a:lstStyle/>
          <a:p>
            <a:pPr algn="ctr" fontAlgn="ctr">
              <a:buSzPct val="100000"/>
              <a:defRPr/>
            </a:pPr>
            <a:r>
              <a:rPr lang="en-US" sz="1600" dirty="0">
                <a:solidFill>
                  <a:schemeClr val="bg1"/>
                </a:solidFill>
                <a:latin typeface="Huawei Sans" panose="020C0503030203020204" pitchFamily="34" charset="0"/>
              </a:rPr>
              <a:t>RESTful</a:t>
            </a:r>
          </a:p>
        </p:txBody>
      </p:sp>
      <p:sp>
        <p:nvSpPr>
          <p:cNvPr id="129" name="Freeform 61"/>
          <p:cNvSpPr>
            <a:spLocks noEditPoints="1"/>
          </p:cNvSpPr>
          <p:nvPr/>
        </p:nvSpPr>
        <p:spPr bwMode="gray">
          <a:xfrm>
            <a:off x="3884625" y="5710068"/>
            <a:ext cx="393664" cy="330482"/>
          </a:xfrm>
          <a:custGeom>
            <a:avLst/>
            <a:gdLst/>
            <a:ahLst/>
            <a:cxnLst>
              <a:cxn ang="0">
                <a:pos x="867" y="56"/>
              </a:cxn>
              <a:cxn ang="0">
                <a:pos x="1039" y="220"/>
              </a:cxn>
              <a:cxn ang="0">
                <a:pos x="1106" y="455"/>
              </a:cxn>
              <a:cxn ang="0">
                <a:pos x="231" y="278"/>
              </a:cxn>
              <a:cxn ang="0">
                <a:pos x="379" y="91"/>
              </a:cxn>
              <a:cxn ang="0">
                <a:pos x="604" y="2"/>
              </a:cxn>
              <a:cxn ang="0">
                <a:pos x="16444" y="6441"/>
              </a:cxn>
              <a:cxn ang="0">
                <a:pos x="16889" y="6757"/>
              </a:cxn>
              <a:cxn ang="0">
                <a:pos x="17116" y="7260"/>
              </a:cxn>
              <a:cxn ang="0">
                <a:pos x="17065" y="10964"/>
              </a:cxn>
              <a:cxn ang="0">
                <a:pos x="16748" y="11409"/>
              </a:cxn>
              <a:cxn ang="0">
                <a:pos x="16245" y="11636"/>
              </a:cxn>
              <a:cxn ang="0">
                <a:pos x="684" y="11585"/>
              </a:cxn>
              <a:cxn ang="0">
                <a:pos x="239" y="11268"/>
              </a:cxn>
              <a:cxn ang="0">
                <a:pos x="12" y="10765"/>
              </a:cxn>
              <a:cxn ang="0">
                <a:pos x="63" y="7061"/>
              </a:cxn>
              <a:cxn ang="0">
                <a:pos x="380" y="6615"/>
              </a:cxn>
              <a:cxn ang="0">
                <a:pos x="883" y="6389"/>
              </a:cxn>
              <a:cxn ang="0">
                <a:pos x="2717" y="8367"/>
              </a:cxn>
              <a:cxn ang="0">
                <a:pos x="2981" y="8555"/>
              </a:cxn>
              <a:cxn ang="0">
                <a:pos x="3115" y="8853"/>
              </a:cxn>
              <a:cxn ang="0">
                <a:pos x="3073" y="9187"/>
              </a:cxn>
              <a:cxn ang="0">
                <a:pos x="2873" y="9442"/>
              </a:cxn>
              <a:cxn ang="0">
                <a:pos x="2567" y="9562"/>
              </a:cxn>
              <a:cxn ang="0">
                <a:pos x="2236" y="9504"/>
              </a:cxn>
              <a:cxn ang="0">
                <a:pos x="1992" y="9292"/>
              </a:cxn>
              <a:cxn ang="0">
                <a:pos x="1887" y="8980"/>
              </a:cxn>
              <a:cxn ang="0">
                <a:pos x="1961" y="8653"/>
              </a:cxn>
              <a:cxn ang="0">
                <a:pos x="2184" y="8419"/>
              </a:cxn>
              <a:cxn ang="0">
                <a:pos x="2504" y="8330"/>
              </a:cxn>
              <a:cxn ang="0">
                <a:pos x="5335" y="8405"/>
              </a:cxn>
              <a:cxn ang="0">
                <a:pos x="5569" y="8627"/>
              </a:cxn>
              <a:cxn ang="0">
                <a:pos x="5659" y="8947"/>
              </a:cxn>
              <a:cxn ang="0">
                <a:pos x="5569" y="9268"/>
              </a:cxn>
              <a:cxn ang="0">
                <a:pos x="5335" y="9491"/>
              </a:cxn>
              <a:cxn ang="0">
                <a:pos x="5009" y="9565"/>
              </a:cxn>
              <a:cxn ang="0">
                <a:pos x="4695" y="9460"/>
              </a:cxn>
              <a:cxn ang="0">
                <a:pos x="4484" y="9215"/>
              </a:cxn>
              <a:cxn ang="0">
                <a:pos x="4425" y="8884"/>
              </a:cxn>
              <a:cxn ang="0">
                <a:pos x="4545" y="8578"/>
              </a:cxn>
              <a:cxn ang="0">
                <a:pos x="4800" y="8378"/>
              </a:cxn>
              <a:cxn ang="0">
                <a:pos x="15111" y="8526"/>
              </a:cxn>
              <a:cxn ang="0">
                <a:pos x="15325" y="8597"/>
              </a:cxn>
              <a:cxn ang="0">
                <a:pos x="15470" y="8764"/>
              </a:cxn>
              <a:cxn ang="0">
                <a:pos x="15512" y="8969"/>
              </a:cxn>
              <a:cxn ang="0">
                <a:pos x="15440" y="9183"/>
              </a:cxn>
              <a:cxn ang="0">
                <a:pos x="15272" y="9329"/>
              </a:cxn>
              <a:cxn ang="0">
                <a:pos x="8366" y="9370"/>
              </a:cxn>
              <a:cxn ang="0">
                <a:pos x="8152" y="9298"/>
              </a:cxn>
              <a:cxn ang="0">
                <a:pos x="8007" y="9131"/>
              </a:cxn>
              <a:cxn ang="0">
                <a:pos x="7966" y="8926"/>
              </a:cxn>
              <a:cxn ang="0">
                <a:pos x="8037" y="8712"/>
              </a:cxn>
              <a:cxn ang="0">
                <a:pos x="8205" y="8566"/>
              </a:cxn>
              <a:cxn ang="0">
                <a:pos x="16696" y="1"/>
              </a:cxn>
              <a:cxn ang="0">
                <a:pos x="16927" y="78"/>
              </a:cxn>
              <a:cxn ang="0">
                <a:pos x="17083" y="258"/>
              </a:cxn>
              <a:cxn ang="0">
                <a:pos x="16217" y="5856"/>
              </a:cxn>
              <a:cxn ang="0">
                <a:pos x="16273" y="239"/>
              </a:cxn>
              <a:cxn ang="0">
                <a:pos x="16436" y="66"/>
              </a:cxn>
              <a:cxn ang="0">
                <a:pos x="16673" y="0"/>
              </a:cxn>
            </a:cxnLst>
            <a:rect l="0" t="0" r="r" b="b"/>
            <a:pathLst>
              <a:path w="17128" h="11648">
                <a:moveTo>
                  <a:pt x="651" y="0"/>
                </a:moveTo>
                <a:lnTo>
                  <a:pt x="674" y="1"/>
                </a:lnTo>
                <a:lnTo>
                  <a:pt x="697" y="2"/>
                </a:lnTo>
                <a:lnTo>
                  <a:pt x="719" y="5"/>
                </a:lnTo>
                <a:lnTo>
                  <a:pt x="742" y="10"/>
                </a:lnTo>
                <a:lnTo>
                  <a:pt x="764" y="14"/>
                </a:lnTo>
                <a:lnTo>
                  <a:pt x="786" y="20"/>
                </a:lnTo>
                <a:lnTo>
                  <a:pt x="807" y="28"/>
                </a:lnTo>
                <a:lnTo>
                  <a:pt x="827" y="36"/>
                </a:lnTo>
                <a:lnTo>
                  <a:pt x="848" y="45"/>
                </a:lnTo>
                <a:lnTo>
                  <a:pt x="867" y="56"/>
                </a:lnTo>
                <a:lnTo>
                  <a:pt x="886" y="66"/>
                </a:lnTo>
                <a:lnTo>
                  <a:pt x="905" y="78"/>
                </a:lnTo>
                <a:lnTo>
                  <a:pt x="923" y="91"/>
                </a:lnTo>
                <a:lnTo>
                  <a:pt x="940" y="104"/>
                </a:lnTo>
                <a:lnTo>
                  <a:pt x="956" y="119"/>
                </a:lnTo>
                <a:lnTo>
                  <a:pt x="972" y="134"/>
                </a:lnTo>
                <a:lnTo>
                  <a:pt x="987" y="150"/>
                </a:lnTo>
                <a:lnTo>
                  <a:pt x="1002" y="166"/>
                </a:lnTo>
                <a:lnTo>
                  <a:pt x="1015" y="183"/>
                </a:lnTo>
                <a:lnTo>
                  <a:pt x="1028" y="201"/>
                </a:lnTo>
                <a:lnTo>
                  <a:pt x="1039" y="220"/>
                </a:lnTo>
                <a:lnTo>
                  <a:pt x="1051" y="239"/>
                </a:lnTo>
                <a:lnTo>
                  <a:pt x="1061" y="258"/>
                </a:lnTo>
                <a:lnTo>
                  <a:pt x="1071" y="278"/>
                </a:lnTo>
                <a:lnTo>
                  <a:pt x="1078" y="300"/>
                </a:lnTo>
                <a:lnTo>
                  <a:pt x="1085" y="320"/>
                </a:lnTo>
                <a:lnTo>
                  <a:pt x="1092" y="342"/>
                </a:lnTo>
                <a:lnTo>
                  <a:pt x="1096" y="364"/>
                </a:lnTo>
                <a:lnTo>
                  <a:pt x="1100" y="387"/>
                </a:lnTo>
                <a:lnTo>
                  <a:pt x="1104" y="409"/>
                </a:lnTo>
                <a:lnTo>
                  <a:pt x="1106" y="433"/>
                </a:lnTo>
                <a:lnTo>
                  <a:pt x="1106" y="455"/>
                </a:lnTo>
                <a:lnTo>
                  <a:pt x="1106" y="5856"/>
                </a:lnTo>
                <a:lnTo>
                  <a:pt x="195" y="5856"/>
                </a:lnTo>
                <a:lnTo>
                  <a:pt x="195" y="455"/>
                </a:lnTo>
                <a:lnTo>
                  <a:pt x="196" y="433"/>
                </a:lnTo>
                <a:lnTo>
                  <a:pt x="198" y="409"/>
                </a:lnTo>
                <a:lnTo>
                  <a:pt x="200" y="387"/>
                </a:lnTo>
                <a:lnTo>
                  <a:pt x="204" y="364"/>
                </a:lnTo>
                <a:lnTo>
                  <a:pt x="210" y="342"/>
                </a:lnTo>
                <a:lnTo>
                  <a:pt x="215" y="320"/>
                </a:lnTo>
                <a:lnTo>
                  <a:pt x="223" y="300"/>
                </a:lnTo>
                <a:lnTo>
                  <a:pt x="231" y="278"/>
                </a:lnTo>
                <a:lnTo>
                  <a:pt x="240" y="258"/>
                </a:lnTo>
                <a:lnTo>
                  <a:pt x="250" y="239"/>
                </a:lnTo>
                <a:lnTo>
                  <a:pt x="261" y="220"/>
                </a:lnTo>
                <a:lnTo>
                  <a:pt x="273" y="201"/>
                </a:lnTo>
                <a:lnTo>
                  <a:pt x="286" y="183"/>
                </a:lnTo>
                <a:lnTo>
                  <a:pt x="300" y="166"/>
                </a:lnTo>
                <a:lnTo>
                  <a:pt x="314" y="150"/>
                </a:lnTo>
                <a:lnTo>
                  <a:pt x="329" y="134"/>
                </a:lnTo>
                <a:lnTo>
                  <a:pt x="345" y="119"/>
                </a:lnTo>
                <a:lnTo>
                  <a:pt x="361" y="104"/>
                </a:lnTo>
                <a:lnTo>
                  <a:pt x="379" y="91"/>
                </a:lnTo>
                <a:lnTo>
                  <a:pt x="396" y="78"/>
                </a:lnTo>
                <a:lnTo>
                  <a:pt x="415" y="66"/>
                </a:lnTo>
                <a:lnTo>
                  <a:pt x="434" y="56"/>
                </a:lnTo>
                <a:lnTo>
                  <a:pt x="454" y="45"/>
                </a:lnTo>
                <a:lnTo>
                  <a:pt x="474" y="36"/>
                </a:lnTo>
                <a:lnTo>
                  <a:pt x="495" y="28"/>
                </a:lnTo>
                <a:lnTo>
                  <a:pt x="516" y="20"/>
                </a:lnTo>
                <a:lnTo>
                  <a:pt x="537" y="14"/>
                </a:lnTo>
                <a:lnTo>
                  <a:pt x="559" y="10"/>
                </a:lnTo>
                <a:lnTo>
                  <a:pt x="581" y="5"/>
                </a:lnTo>
                <a:lnTo>
                  <a:pt x="604" y="2"/>
                </a:lnTo>
                <a:lnTo>
                  <a:pt x="627" y="1"/>
                </a:lnTo>
                <a:lnTo>
                  <a:pt x="651" y="0"/>
                </a:lnTo>
                <a:close/>
                <a:moveTo>
                  <a:pt x="1041" y="6378"/>
                </a:moveTo>
                <a:lnTo>
                  <a:pt x="16087" y="6378"/>
                </a:lnTo>
                <a:lnTo>
                  <a:pt x="16140" y="6379"/>
                </a:lnTo>
                <a:lnTo>
                  <a:pt x="16193" y="6383"/>
                </a:lnTo>
                <a:lnTo>
                  <a:pt x="16245" y="6389"/>
                </a:lnTo>
                <a:lnTo>
                  <a:pt x="16296" y="6398"/>
                </a:lnTo>
                <a:lnTo>
                  <a:pt x="16347" y="6410"/>
                </a:lnTo>
                <a:lnTo>
                  <a:pt x="16396" y="6425"/>
                </a:lnTo>
                <a:lnTo>
                  <a:pt x="16444" y="6441"/>
                </a:lnTo>
                <a:lnTo>
                  <a:pt x="16491" y="6459"/>
                </a:lnTo>
                <a:lnTo>
                  <a:pt x="16537" y="6480"/>
                </a:lnTo>
                <a:lnTo>
                  <a:pt x="16582" y="6503"/>
                </a:lnTo>
                <a:lnTo>
                  <a:pt x="16626" y="6529"/>
                </a:lnTo>
                <a:lnTo>
                  <a:pt x="16668" y="6555"/>
                </a:lnTo>
                <a:lnTo>
                  <a:pt x="16708" y="6584"/>
                </a:lnTo>
                <a:lnTo>
                  <a:pt x="16748" y="6615"/>
                </a:lnTo>
                <a:lnTo>
                  <a:pt x="16787" y="6649"/>
                </a:lnTo>
                <a:lnTo>
                  <a:pt x="16822" y="6683"/>
                </a:lnTo>
                <a:lnTo>
                  <a:pt x="16857" y="6719"/>
                </a:lnTo>
                <a:lnTo>
                  <a:pt x="16889" y="6757"/>
                </a:lnTo>
                <a:lnTo>
                  <a:pt x="16920" y="6796"/>
                </a:lnTo>
                <a:lnTo>
                  <a:pt x="16949" y="6837"/>
                </a:lnTo>
                <a:lnTo>
                  <a:pt x="16977" y="6880"/>
                </a:lnTo>
                <a:lnTo>
                  <a:pt x="17002" y="6923"/>
                </a:lnTo>
                <a:lnTo>
                  <a:pt x="17025" y="6968"/>
                </a:lnTo>
                <a:lnTo>
                  <a:pt x="17046" y="7014"/>
                </a:lnTo>
                <a:lnTo>
                  <a:pt x="17065" y="7062"/>
                </a:lnTo>
                <a:lnTo>
                  <a:pt x="17081" y="7110"/>
                </a:lnTo>
                <a:lnTo>
                  <a:pt x="17095" y="7159"/>
                </a:lnTo>
                <a:lnTo>
                  <a:pt x="17107" y="7210"/>
                </a:lnTo>
                <a:lnTo>
                  <a:pt x="17116" y="7260"/>
                </a:lnTo>
                <a:lnTo>
                  <a:pt x="17123" y="7312"/>
                </a:lnTo>
                <a:lnTo>
                  <a:pt x="17127" y="7365"/>
                </a:lnTo>
                <a:lnTo>
                  <a:pt x="17128" y="7418"/>
                </a:lnTo>
                <a:lnTo>
                  <a:pt x="17128" y="10607"/>
                </a:lnTo>
                <a:lnTo>
                  <a:pt x="17127" y="10661"/>
                </a:lnTo>
                <a:lnTo>
                  <a:pt x="17123" y="10713"/>
                </a:lnTo>
                <a:lnTo>
                  <a:pt x="17116" y="10765"/>
                </a:lnTo>
                <a:lnTo>
                  <a:pt x="17107" y="10816"/>
                </a:lnTo>
                <a:lnTo>
                  <a:pt x="17095" y="10866"/>
                </a:lnTo>
                <a:lnTo>
                  <a:pt x="17081" y="10916"/>
                </a:lnTo>
                <a:lnTo>
                  <a:pt x="17065" y="10964"/>
                </a:lnTo>
                <a:lnTo>
                  <a:pt x="17046" y="11011"/>
                </a:lnTo>
                <a:lnTo>
                  <a:pt x="17025" y="11057"/>
                </a:lnTo>
                <a:lnTo>
                  <a:pt x="17002" y="11102"/>
                </a:lnTo>
                <a:lnTo>
                  <a:pt x="16977" y="11146"/>
                </a:lnTo>
                <a:lnTo>
                  <a:pt x="16949" y="11188"/>
                </a:lnTo>
                <a:lnTo>
                  <a:pt x="16920" y="11228"/>
                </a:lnTo>
                <a:lnTo>
                  <a:pt x="16889" y="11268"/>
                </a:lnTo>
                <a:lnTo>
                  <a:pt x="16857" y="11306"/>
                </a:lnTo>
                <a:lnTo>
                  <a:pt x="16822" y="11342"/>
                </a:lnTo>
                <a:lnTo>
                  <a:pt x="16785" y="11377"/>
                </a:lnTo>
                <a:lnTo>
                  <a:pt x="16748" y="11409"/>
                </a:lnTo>
                <a:lnTo>
                  <a:pt x="16708" y="11440"/>
                </a:lnTo>
                <a:lnTo>
                  <a:pt x="16668" y="11469"/>
                </a:lnTo>
                <a:lnTo>
                  <a:pt x="16626" y="11497"/>
                </a:lnTo>
                <a:lnTo>
                  <a:pt x="16582" y="11522"/>
                </a:lnTo>
                <a:lnTo>
                  <a:pt x="16537" y="11545"/>
                </a:lnTo>
                <a:lnTo>
                  <a:pt x="16491" y="11566"/>
                </a:lnTo>
                <a:lnTo>
                  <a:pt x="16444" y="11585"/>
                </a:lnTo>
                <a:lnTo>
                  <a:pt x="16396" y="11601"/>
                </a:lnTo>
                <a:lnTo>
                  <a:pt x="16347" y="11615"/>
                </a:lnTo>
                <a:lnTo>
                  <a:pt x="16296" y="11627"/>
                </a:lnTo>
                <a:lnTo>
                  <a:pt x="16245" y="11636"/>
                </a:lnTo>
                <a:lnTo>
                  <a:pt x="16193" y="11643"/>
                </a:lnTo>
                <a:lnTo>
                  <a:pt x="16140" y="11647"/>
                </a:lnTo>
                <a:lnTo>
                  <a:pt x="16087" y="11648"/>
                </a:lnTo>
                <a:lnTo>
                  <a:pt x="1041" y="11648"/>
                </a:lnTo>
                <a:lnTo>
                  <a:pt x="988" y="11647"/>
                </a:lnTo>
                <a:lnTo>
                  <a:pt x="935" y="11643"/>
                </a:lnTo>
                <a:lnTo>
                  <a:pt x="883" y="11636"/>
                </a:lnTo>
                <a:lnTo>
                  <a:pt x="832" y="11627"/>
                </a:lnTo>
                <a:lnTo>
                  <a:pt x="781" y="11615"/>
                </a:lnTo>
                <a:lnTo>
                  <a:pt x="732" y="11601"/>
                </a:lnTo>
                <a:lnTo>
                  <a:pt x="684" y="11585"/>
                </a:lnTo>
                <a:lnTo>
                  <a:pt x="637" y="11566"/>
                </a:lnTo>
                <a:lnTo>
                  <a:pt x="591" y="11545"/>
                </a:lnTo>
                <a:lnTo>
                  <a:pt x="546" y="11522"/>
                </a:lnTo>
                <a:lnTo>
                  <a:pt x="502" y="11497"/>
                </a:lnTo>
                <a:lnTo>
                  <a:pt x="460" y="11469"/>
                </a:lnTo>
                <a:lnTo>
                  <a:pt x="420" y="11440"/>
                </a:lnTo>
                <a:lnTo>
                  <a:pt x="380" y="11409"/>
                </a:lnTo>
                <a:lnTo>
                  <a:pt x="341" y="11377"/>
                </a:lnTo>
                <a:lnTo>
                  <a:pt x="306" y="11342"/>
                </a:lnTo>
                <a:lnTo>
                  <a:pt x="271" y="11306"/>
                </a:lnTo>
                <a:lnTo>
                  <a:pt x="239" y="11268"/>
                </a:lnTo>
                <a:lnTo>
                  <a:pt x="208" y="11229"/>
                </a:lnTo>
                <a:lnTo>
                  <a:pt x="179" y="11188"/>
                </a:lnTo>
                <a:lnTo>
                  <a:pt x="151" y="11146"/>
                </a:lnTo>
                <a:lnTo>
                  <a:pt x="126" y="11102"/>
                </a:lnTo>
                <a:lnTo>
                  <a:pt x="103" y="11057"/>
                </a:lnTo>
                <a:lnTo>
                  <a:pt x="82" y="11011"/>
                </a:lnTo>
                <a:lnTo>
                  <a:pt x="63" y="10964"/>
                </a:lnTo>
                <a:lnTo>
                  <a:pt x="47" y="10916"/>
                </a:lnTo>
                <a:lnTo>
                  <a:pt x="33" y="10866"/>
                </a:lnTo>
                <a:lnTo>
                  <a:pt x="21" y="10816"/>
                </a:lnTo>
                <a:lnTo>
                  <a:pt x="12" y="10765"/>
                </a:lnTo>
                <a:lnTo>
                  <a:pt x="5" y="10713"/>
                </a:lnTo>
                <a:lnTo>
                  <a:pt x="1" y="10661"/>
                </a:lnTo>
                <a:lnTo>
                  <a:pt x="0" y="10607"/>
                </a:lnTo>
                <a:lnTo>
                  <a:pt x="0" y="7418"/>
                </a:lnTo>
                <a:lnTo>
                  <a:pt x="1" y="7365"/>
                </a:lnTo>
                <a:lnTo>
                  <a:pt x="5" y="7312"/>
                </a:lnTo>
                <a:lnTo>
                  <a:pt x="12" y="7260"/>
                </a:lnTo>
                <a:lnTo>
                  <a:pt x="21" y="7210"/>
                </a:lnTo>
                <a:lnTo>
                  <a:pt x="33" y="7159"/>
                </a:lnTo>
                <a:lnTo>
                  <a:pt x="47" y="7110"/>
                </a:lnTo>
                <a:lnTo>
                  <a:pt x="63" y="7061"/>
                </a:lnTo>
                <a:lnTo>
                  <a:pt x="82" y="7014"/>
                </a:lnTo>
                <a:lnTo>
                  <a:pt x="103" y="6968"/>
                </a:lnTo>
                <a:lnTo>
                  <a:pt x="126" y="6923"/>
                </a:lnTo>
                <a:lnTo>
                  <a:pt x="151" y="6880"/>
                </a:lnTo>
                <a:lnTo>
                  <a:pt x="179" y="6837"/>
                </a:lnTo>
                <a:lnTo>
                  <a:pt x="208" y="6796"/>
                </a:lnTo>
                <a:lnTo>
                  <a:pt x="239" y="6757"/>
                </a:lnTo>
                <a:lnTo>
                  <a:pt x="271" y="6719"/>
                </a:lnTo>
                <a:lnTo>
                  <a:pt x="306" y="6683"/>
                </a:lnTo>
                <a:lnTo>
                  <a:pt x="341" y="6649"/>
                </a:lnTo>
                <a:lnTo>
                  <a:pt x="380" y="6615"/>
                </a:lnTo>
                <a:lnTo>
                  <a:pt x="419" y="6584"/>
                </a:lnTo>
                <a:lnTo>
                  <a:pt x="460" y="6555"/>
                </a:lnTo>
                <a:lnTo>
                  <a:pt x="502" y="6529"/>
                </a:lnTo>
                <a:lnTo>
                  <a:pt x="546" y="6503"/>
                </a:lnTo>
                <a:lnTo>
                  <a:pt x="591" y="6480"/>
                </a:lnTo>
                <a:lnTo>
                  <a:pt x="637" y="6459"/>
                </a:lnTo>
                <a:lnTo>
                  <a:pt x="684" y="6441"/>
                </a:lnTo>
                <a:lnTo>
                  <a:pt x="732" y="6425"/>
                </a:lnTo>
                <a:lnTo>
                  <a:pt x="781" y="6410"/>
                </a:lnTo>
                <a:lnTo>
                  <a:pt x="832" y="6398"/>
                </a:lnTo>
                <a:lnTo>
                  <a:pt x="883" y="6389"/>
                </a:lnTo>
                <a:lnTo>
                  <a:pt x="935" y="6383"/>
                </a:lnTo>
                <a:lnTo>
                  <a:pt x="988" y="6379"/>
                </a:lnTo>
                <a:lnTo>
                  <a:pt x="1041" y="6378"/>
                </a:lnTo>
                <a:close/>
                <a:moveTo>
                  <a:pt x="2504" y="8330"/>
                </a:moveTo>
                <a:lnTo>
                  <a:pt x="2536" y="8330"/>
                </a:lnTo>
                <a:lnTo>
                  <a:pt x="2567" y="8333"/>
                </a:lnTo>
                <a:lnTo>
                  <a:pt x="2598" y="8336"/>
                </a:lnTo>
                <a:lnTo>
                  <a:pt x="2629" y="8341"/>
                </a:lnTo>
                <a:lnTo>
                  <a:pt x="2658" y="8349"/>
                </a:lnTo>
                <a:lnTo>
                  <a:pt x="2688" y="8357"/>
                </a:lnTo>
                <a:lnTo>
                  <a:pt x="2717" y="8367"/>
                </a:lnTo>
                <a:lnTo>
                  <a:pt x="2745" y="8378"/>
                </a:lnTo>
                <a:lnTo>
                  <a:pt x="2772" y="8391"/>
                </a:lnTo>
                <a:lnTo>
                  <a:pt x="2798" y="8405"/>
                </a:lnTo>
                <a:lnTo>
                  <a:pt x="2824" y="8419"/>
                </a:lnTo>
                <a:lnTo>
                  <a:pt x="2850" y="8436"/>
                </a:lnTo>
                <a:lnTo>
                  <a:pt x="2873" y="8453"/>
                </a:lnTo>
                <a:lnTo>
                  <a:pt x="2897" y="8471"/>
                </a:lnTo>
                <a:lnTo>
                  <a:pt x="2919" y="8490"/>
                </a:lnTo>
                <a:lnTo>
                  <a:pt x="2941" y="8511"/>
                </a:lnTo>
                <a:lnTo>
                  <a:pt x="2961" y="8532"/>
                </a:lnTo>
                <a:lnTo>
                  <a:pt x="2981" y="8555"/>
                </a:lnTo>
                <a:lnTo>
                  <a:pt x="3000" y="8578"/>
                </a:lnTo>
                <a:lnTo>
                  <a:pt x="3017" y="8603"/>
                </a:lnTo>
                <a:lnTo>
                  <a:pt x="3033" y="8627"/>
                </a:lnTo>
                <a:lnTo>
                  <a:pt x="3048" y="8653"/>
                </a:lnTo>
                <a:lnTo>
                  <a:pt x="3062" y="8680"/>
                </a:lnTo>
                <a:lnTo>
                  <a:pt x="3073" y="8708"/>
                </a:lnTo>
                <a:lnTo>
                  <a:pt x="3085" y="8735"/>
                </a:lnTo>
                <a:lnTo>
                  <a:pt x="3095" y="8764"/>
                </a:lnTo>
                <a:lnTo>
                  <a:pt x="3103" y="8793"/>
                </a:lnTo>
                <a:lnTo>
                  <a:pt x="3110" y="8823"/>
                </a:lnTo>
                <a:lnTo>
                  <a:pt x="3115" y="8853"/>
                </a:lnTo>
                <a:lnTo>
                  <a:pt x="3119" y="8884"/>
                </a:lnTo>
                <a:lnTo>
                  <a:pt x="3122" y="8915"/>
                </a:lnTo>
                <a:lnTo>
                  <a:pt x="3123" y="8947"/>
                </a:lnTo>
                <a:lnTo>
                  <a:pt x="3122" y="8980"/>
                </a:lnTo>
                <a:lnTo>
                  <a:pt x="3119" y="9011"/>
                </a:lnTo>
                <a:lnTo>
                  <a:pt x="3115" y="9042"/>
                </a:lnTo>
                <a:lnTo>
                  <a:pt x="3110" y="9072"/>
                </a:lnTo>
                <a:lnTo>
                  <a:pt x="3103" y="9102"/>
                </a:lnTo>
                <a:lnTo>
                  <a:pt x="3095" y="9131"/>
                </a:lnTo>
                <a:lnTo>
                  <a:pt x="3085" y="9159"/>
                </a:lnTo>
                <a:lnTo>
                  <a:pt x="3073" y="9187"/>
                </a:lnTo>
                <a:lnTo>
                  <a:pt x="3062" y="9215"/>
                </a:lnTo>
                <a:lnTo>
                  <a:pt x="3048" y="9242"/>
                </a:lnTo>
                <a:lnTo>
                  <a:pt x="3033" y="9268"/>
                </a:lnTo>
                <a:lnTo>
                  <a:pt x="3017" y="9292"/>
                </a:lnTo>
                <a:lnTo>
                  <a:pt x="3000" y="9317"/>
                </a:lnTo>
                <a:lnTo>
                  <a:pt x="2981" y="9340"/>
                </a:lnTo>
                <a:lnTo>
                  <a:pt x="2961" y="9363"/>
                </a:lnTo>
                <a:lnTo>
                  <a:pt x="2941" y="9384"/>
                </a:lnTo>
                <a:lnTo>
                  <a:pt x="2919" y="9405"/>
                </a:lnTo>
                <a:lnTo>
                  <a:pt x="2897" y="9424"/>
                </a:lnTo>
                <a:lnTo>
                  <a:pt x="2873" y="9442"/>
                </a:lnTo>
                <a:lnTo>
                  <a:pt x="2850" y="9460"/>
                </a:lnTo>
                <a:lnTo>
                  <a:pt x="2824" y="9476"/>
                </a:lnTo>
                <a:lnTo>
                  <a:pt x="2798" y="9491"/>
                </a:lnTo>
                <a:lnTo>
                  <a:pt x="2772" y="9504"/>
                </a:lnTo>
                <a:lnTo>
                  <a:pt x="2745" y="9517"/>
                </a:lnTo>
                <a:lnTo>
                  <a:pt x="2717" y="9528"/>
                </a:lnTo>
                <a:lnTo>
                  <a:pt x="2688" y="9537"/>
                </a:lnTo>
                <a:lnTo>
                  <a:pt x="2658" y="9546"/>
                </a:lnTo>
                <a:lnTo>
                  <a:pt x="2629" y="9554"/>
                </a:lnTo>
                <a:lnTo>
                  <a:pt x="2598" y="9559"/>
                </a:lnTo>
                <a:lnTo>
                  <a:pt x="2567" y="9562"/>
                </a:lnTo>
                <a:lnTo>
                  <a:pt x="2536" y="9565"/>
                </a:lnTo>
                <a:lnTo>
                  <a:pt x="2504" y="9565"/>
                </a:lnTo>
                <a:lnTo>
                  <a:pt x="2473" y="9565"/>
                </a:lnTo>
                <a:lnTo>
                  <a:pt x="2442" y="9562"/>
                </a:lnTo>
                <a:lnTo>
                  <a:pt x="2411" y="9559"/>
                </a:lnTo>
                <a:lnTo>
                  <a:pt x="2380" y="9554"/>
                </a:lnTo>
                <a:lnTo>
                  <a:pt x="2350" y="9546"/>
                </a:lnTo>
                <a:lnTo>
                  <a:pt x="2321" y="9537"/>
                </a:lnTo>
                <a:lnTo>
                  <a:pt x="2292" y="9528"/>
                </a:lnTo>
                <a:lnTo>
                  <a:pt x="2264" y="9517"/>
                </a:lnTo>
                <a:lnTo>
                  <a:pt x="2236" y="9504"/>
                </a:lnTo>
                <a:lnTo>
                  <a:pt x="2211" y="9491"/>
                </a:lnTo>
                <a:lnTo>
                  <a:pt x="2184" y="9476"/>
                </a:lnTo>
                <a:lnTo>
                  <a:pt x="2159" y="9460"/>
                </a:lnTo>
                <a:lnTo>
                  <a:pt x="2135" y="9442"/>
                </a:lnTo>
                <a:lnTo>
                  <a:pt x="2112" y="9424"/>
                </a:lnTo>
                <a:lnTo>
                  <a:pt x="2090" y="9405"/>
                </a:lnTo>
                <a:lnTo>
                  <a:pt x="2068" y="9384"/>
                </a:lnTo>
                <a:lnTo>
                  <a:pt x="2047" y="9363"/>
                </a:lnTo>
                <a:lnTo>
                  <a:pt x="2028" y="9340"/>
                </a:lnTo>
                <a:lnTo>
                  <a:pt x="2009" y="9317"/>
                </a:lnTo>
                <a:lnTo>
                  <a:pt x="1992" y="9292"/>
                </a:lnTo>
                <a:lnTo>
                  <a:pt x="1976" y="9268"/>
                </a:lnTo>
                <a:lnTo>
                  <a:pt x="1961" y="9242"/>
                </a:lnTo>
                <a:lnTo>
                  <a:pt x="1947" y="9215"/>
                </a:lnTo>
                <a:lnTo>
                  <a:pt x="1935" y="9187"/>
                </a:lnTo>
                <a:lnTo>
                  <a:pt x="1924" y="9159"/>
                </a:lnTo>
                <a:lnTo>
                  <a:pt x="1914" y="9131"/>
                </a:lnTo>
                <a:lnTo>
                  <a:pt x="1905" y="9102"/>
                </a:lnTo>
                <a:lnTo>
                  <a:pt x="1899" y="9072"/>
                </a:lnTo>
                <a:lnTo>
                  <a:pt x="1894" y="9042"/>
                </a:lnTo>
                <a:lnTo>
                  <a:pt x="1889" y="9011"/>
                </a:lnTo>
                <a:lnTo>
                  <a:pt x="1887" y="8980"/>
                </a:lnTo>
                <a:lnTo>
                  <a:pt x="1886" y="8947"/>
                </a:lnTo>
                <a:lnTo>
                  <a:pt x="1887" y="8915"/>
                </a:lnTo>
                <a:lnTo>
                  <a:pt x="1889" y="8884"/>
                </a:lnTo>
                <a:lnTo>
                  <a:pt x="1894" y="8853"/>
                </a:lnTo>
                <a:lnTo>
                  <a:pt x="1899" y="8823"/>
                </a:lnTo>
                <a:lnTo>
                  <a:pt x="1905" y="8793"/>
                </a:lnTo>
                <a:lnTo>
                  <a:pt x="1914" y="8764"/>
                </a:lnTo>
                <a:lnTo>
                  <a:pt x="1924" y="8735"/>
                </a:lnTo>
                <a:lnTo>
                  <a:pt x="1935" y="8708"/>
                </a:lnTo>
                <a:lnTo>
                  <a:pt x="1947" y="8680"/>
                </a:lnTo>
                <a:lnTo>
                  <a:pt x="1961" y="8653"/>
                </a:lnTo>
                <a:lnTo>
                  <a:pt x="1976" y="8627"/>
                </a:lnTo>
                <a:lnTo>
                  <a:pt x="1992" y="8603"/>
                </a:lnTo>
                <a:lnTo>
                  <a:pt x="2009" y="8578"/>
                </a:lnTo>
                <a:lnTo>
                  <a:pt x="2028" y="8555"/>
                </a:lnTo>
                <a:lnTo>
                  <a:pt x="2047" y="8532"/>
                </a:lnTo>
                <a:lnTo>
                  <a:pt x="2068" y="8511"/>
                </a:lnTo>
                <a:lnTo>
                  <a:pt x="2090" y="8490"/>
                </a:lnTo>
                <a:lnTo>
                  <a:pt x="2112" y="8471"/>
                </a:lnTo>
                <a:lnTo>
                  <a:pt x="2135" y="8453"/>
                </a:lnTo>
                <a:lnTo>
                  <a:pt x="2159" y="8436"/>
                </a:lnTo>
                <a:lnTo>
                  <a:pt x="2184" y="8419"/>
                </a:lnTo>
                <a:lnTo>
                  <a:pt x="2211" y="8405"/>
                </a:lnTo>
                <a:lnTo>
                  <a:pt x="2236" y="8391"/>
                </a:lnTo>
                <a:lnTo>
                  <a:pt x="2264" y="8378"/>
                </a:lnTo>
                <a:lnTo>
                  <a:pt x="2292" y="8367"/>
                </a:lnTo>
                <a:lnTo>
                  <a:pt x="2321" y="8357"/>
                </a:lnTo>
                <a:lnTo>
                  <a:pt x="2350" y="8349"/>
                </a:lnTo>
                <a:lnTo>
                  <a:pt x="2380" y="8341"/>
                </a:lnTo>
                <a:lnTo>
                  <a:pt x="2411" y="8336"/>
                </a:lnTo>
                <a:lnTo>
                  <a:pt x="2442" y="8333"/>
                </a:lnTo>
                <a:lnTo>
                  <a:pt x="2473" y="8330"/>
                </a:lnTo>
                <a:lnTo>
                  <a:pt x="2504" y="8330"/>
                </a:lnTo>
                <a:close/>
                <a:moveTo>
                  <a:pt x="5041" y="8330"/>
                </a:moveTo>
                <a:lnTo>
                  <a:pt x="5072" y="8330"/>
                </a:lnTo>
                <a:lnTo>
                  <a:pt x="5104" y="8333"/>
                </a:lnTo>
                <a:lnTo>
                  <a:pt x="5135" y="8336"/>
                </a:lnTo>
                <a:lnTo>
                  <a:pt x="5165" y="8341"/>
                </a:lnTo>
                <a:lnTo>
                  <a:pt x="5195" y="8349"/>
                </a:lnTo>
                <a:lnTo>
                  <a:pt x="5224" y="8357"/>
                </a:lnTo>
                <a:lnTo>
                  <a:pt x="5253" y="8367"/>
                </a:lnTo>
                <a:lnTo>
                  <a:pt x="5281" y="8378"/>
                </a:lnTo>
                <a:lnTo>
                  <a:pt x="5309" y="8391"/>
                </a:lnTo>
                <a:lnTo>
                  <a:pt x="5335" y="8405"/>
                </a:lnTo>
                <a:lnTo>
                  <a:pt x="5361" y="8419"/>
                </a:lnTo>
                <a:lnTo>
                  <a:pt x="5386" y="8436"/>
                </a:lnTo>
                <a:lnTo>
                  <a:pt x="5410" y="8453"/>
                </a:lnTo>
                <a:lnTo>
                  <a:pt x="5434" y="8471"/>
                </a:lnTo>
                <a:lnTo>
                  <a:pt x="5456" y="8490"/>
                </a:lnTo>
                <a:lnTo>
                  <a:pt x="5478" y="8511"/>
                </a:lnTo>
                <a:lnTo>
                  <a:pt x="5498" y="8532"/>
                </a:lnTo>
                <a:lnTo>
                  <a:pt x="5517" y="8555"/>
                </a:lnTo>
                <a:lnTo>
                  <a:pt x="5536" y="8578"/>
                </a:lnTo>
                <a:lnTo>
                  <a:pt x="5553" y="8603"/>
                </a:lnTo>
                <a:lnTo>
                  <a:pt x="5569" y="8627"/>
                </a:lnTo>
                <a:lnTo>
                  <a:pt x="5584" y="8653"/>
                </a:lnTo>
                <a:lnTo>
                  <a:pt x="5598" y="8680"/>
                </a:lnTo>
                <a:lnTo>
                  <a:pt x="5610" y="8708"/>
                </a:lnTo>
                <a:lnTo>
                  <a:pt x="5621" y="8735"/>
                </a:lnTo>
                <a:lnTo>
                  <a:pt x="5631" y="8764"/>
                </a:lnTo>
                <a:lnTo>
                  <a:pt x="5639" y="8793"/>
                </a:lnTo>
                <a:lnTo>
                  <a:pt x="5646" y="8823"/>
                </a:lnTo>
                <a:lnTo>
                  <a:pt x="5652" y="8853"/>
                </a:lnTo>
                <a:lnTo>
                  <a:pt x="5655" y="8884"/>
                </a:lnTo>
                <a:lnTo>
                  <a:pt x="5658" y="8915"/>
                </a:lnTo>
                <a:lnTo>
                  <a:pt x="5659" y="8947"/>
                </a:lnTo>
                <a:lnTo>
                  <a:pt x="5658" y="8980"/>
                </a:lnTo>
                <a:lnTo>
                  <a:pt x="5655" y="9011"/>
                </a:lnTo>
                <a:lnTo>
                  <a:pt x="5652" y="9042"/>
                </a:lnTo>
                <a:lnTo>
                  <a:pt x="5646" y="9072"/>
                </a:lnTo>
                <a:lnTo>
                  <a:pt x="5639" y="9102"/>
                </a:lnTo>
                <a:lnTo>
                  <a:pt x="5631" y="9131"/>
                </a:lnTo>
                <a:lnTo>
                  <a:pt x="5621" y="9159"/>
                </a:lnTo>
                <a:lnTo>
                  <a:pt x="5610" y="9187"/>
                </a:lnTo>
                <a:lnTo>
                  <a:pt x="5598" y="9215"/>
                </a:lnTo>
                <a:lnTo>
                  <a:pt x="5584" y="9242"/>
                </a:lnTo>
                <a:lnTo>
                  <a:pt x="5569" y="9268"/>
                </a:lnTo>
                <a:lnTo>
                  <a:pt x="5553" y="9292"/>
                </a:lnTo>
                <a:lnTo>
                  <a:pt x="5536" y="9317"/>
                </a:lnTo>
                <a:lnTo>
                  <a:pt x="5517" y="9340"/>
                </a:lnTo>
                <a:lnTo>
                  <a:pt x="5498" y="9363"/>
                </a:lnTo>
                <a:lnTo>
                  <a:pt x="5478" y="9384"/>
                </a:lnTo>
                <a:lnTo>
                  <a:pt x="5456" y="9405"/>
                </a:lnTo>
                <a:lnTo>
                  <a:pt x="5434" y="9424"/>
                </a:lnTo>
                <a:lnTo>
                  <a:pt x="5410" y="9442"/>
                </a:lnTo>
                <a:lnTo>
                  <a:pt x="5386" y="9460"/>
                </a:lnTo>
                <a:lnTo>
                  <a:pt x="5361" y="9476"/>
                </a:lnTo>
                <a:lnTo>
                  <a:pt x="5335" y="9491"/>
                </a:lnTo>
                <a:lnTo>
                  <a:pt x="5309" y="9504"/>
                </a:lnTo>
                <a:lnTo>
                  <a:pt x="5281" y="9517"/>
                </a:lnTo>
                <a:lnTo>
                  <a:pt x="5253" y="9528"/>
                </a:lnTo>
                <a:lnTo>
                  <a:pt x="5224" y="9537"/>
                </a:lnTo>
                <a:lnTo>
                  <a:pt x="5195" y="9546"/>
                </a:lnTo>
                <a:lnTo>
                  <a:pt x="5165" y="9554"/>
                </a:lnTo>
                <a:lnTo>
                  <a:pt x="5135" y="9559"/>
                </a:lnTo>
                <a:lnTo>
                  <a:pt x="5104" y="9562"/>
                </a:lnTo>
                <a:lnTo>
                  <a:pt x="5072" y="9565"/>
                </a:lnTo>
                <a:lnTo>
                  <a:pt x="5041" y="9565"/>
                </a:lnTo>
                <a:lnTo>
                  <a:pt x="5009" y="9565"/>
                </a:lnTo>
                <a:lnTo>
                  <a:pt x="4978" y="9562"/>
                </a:lnTo>
                <a:lnTo>
                  <a:pt x="4947" y="9559"/>
                </a:lnTo>
                <a:lnTo>
                  <a:pt x="4917" y="9554"/>
                </a:lnTo>
                <a:lnTo>
                  <a:pt x="4887" y="9546"/>
                </a:lnTo>
                <a:lnTo>
                  <a:pt x="4857" y="9537"/>
                </a:lnTo>
                <a:lnTo>
                  <a:pt x="4829" y="9528"/>
                </a:lnTo>
                <a:lnTo>
                  <a:pt x="4800" y="9517"/>
                </a:lnTo>
                <a:lnTo>
                  <a:pt x="4773" y="9504"/>
                </a:lnTo>
                <a:lnTo>
                  <a:pt x="4747" y="9491"/>
                </a:lnTo>
                <a:lnTo>
                  <a:pt x="4721" y="9476"/>
                </a:lnTo>
                <a:lnTo>
                  <a:pt x="4695" y="9460"/>
                </a:lnTo>
                <a:lnTo>
                  <a:pt x="4672" y="9442"/>
                </a:lnTo>
                <a:lnTo>
                  <a:pt x="4648" y="9424"/>
                </a:lnTo>
                <a:lnTo>
                  <a:pt x="4626" y="9405"/>
                </a:lnTo>
                <a:lnTo>
                  <a:pt x="4604" y="9384"/>
                </a:lnTo>
                <a:lnTo>
                  <a:pt x="4584" y="9363"/>
                </a:lnTo>
                <a:lnTo>
                  <a:pt x="4565" y="9340"/>
                </a:lnTo>
                <a:lnTo>
                  <a:pt x="4545" y="9317"/>
                </a:lnTo>
                <a:lnTo>
                  <a:pt x="4528" y="9292"/>
                </a:lnTo>
                <a:lnTo>
                  <a:pt x="4512" y="9268"/>
                </a:lnTo>
                <a:lnTo>
                  <a:pt x="4497" y="9242"/>
                </a:lnTo>
                <a:lnTo>
                  <a:pt x="4484" y="9215"/>
                </a:lnTo>
                <a:lnTo>
                  <a:pt x="4471" y="9187"/>
                </a:lnTo>
                <a:lnTo>
                  <a:pt x="4461" y="9159"/>
                </a:lnTo>
                <a:lnTo>
                  <a:pt x="4451" y="9131"/>
                </a:lnTo>
                <a:lnTo>
                  <a:pt x="4443" y="9102"/>
                </a:lnTo>
                <a:lnTo>
                  <a:pt x="4435" y="9072"/>
                </a:lnTo>
                <a:lnTo>
                  <a:pt x="4430" y="9042"/>
                </a:lnTo>
                <a:lnTo>
                  <a:pt x="4425" y="9011"/>
                </a:lnTo>
                <a:lnTo>
                  <a:pt x="4423" y="8980"/>
                </a:lnTo>
                <a:lnTo>
                  <a:pt x="4423" y="8947"/>
                </a:lnTo>
                <a:lnTo>
                  <a:pt x="4423" y="8915"/>
                </a:lnTo>
                <a:lnTo>
                  <a:pt x="4425" y="8884"/>
                </a:lnTo>
                <a:lnTo>
                  <a:pt x="4430" y="8853"/>
                </a:lnTo>
                <a:lnTo>
                  <a:pt x="4435" y="8823"/>
                </a:lnTo>
                <a:lnTo>
                  <a:pt x="4443" y="8793"/>
                </a:lnTo>
                <a:lnTo>
                  <a:pt x="4451" y="8764"/>
                </a:lnTo>
                <a:lnTo>
                  <a:pt x="4461" y="8735"/>
                </a:lnTo>
                <a:lnTo>
                  <a:pt x="4471" y="8708"/>
                </a:lnTo>
                <a:lnTo>
                  <a:pt x="4484" y="8680"/>
                </a:lnTo>
                <a:lnTo>
                  <a:pt x="4497" y="8653"/>
                </a:lnTo>
                <a:lnTo>
                  <a:pt x="4512" y="8627"/>
                </a:lnTo>
                <a:lnTo>
                  <a:pt x="4528" y="8603"/>
                </a:lnTo>
                <a:lnTo>
                  <a:pt x="4545" y="8578"/>
                </a:lnTo>
                <a:lnTo>
                  <a:pt x="4565" y="8555"/>
                </a:lnTo>
                <a:lnTo>
                  <a:pt x="4584" y="8532"/>
                </a:lnTo>
                <a:lnTo>
                  <a:pt x="4604" y="8511"/>
                </a:lnTo>
                <a:lnTo>
                  <a:pt x="4626" y="8490"/>
                </a:lnTo>
                <a:lnTo>
                  <a:pt x="4648" y="8471"/>
                </a:lnTo>
                <a:lnTo>
                  <a:pt x="4672" y="8453"/>
                </a:lnTo>
                <a:lnTo>
                  <a:pt x="4695" y="8436"/>
                </a:lnTo>
                <a:lnTo>
                  <a:pt x="4721" y="8419"/>
                </a:lnTo>
                <a:lnTo>
                  <a:pt x="4747" y="8405"/>
                </a:lnTo>
                <a:lnTo>
                  <a:pt x="4773" y="8391"/>
                </a:lnTo>
                <a:lnTo>
                  <a:pt x="4800" y="8378"/>
                </a:lnTo>
                <a:lnTo>
                  <a:pt x="4829" y="8367"/>
                </a:lnTo>
                <a:lnTo>
                  <a:pt x="4857" y="8357"/>
                </a:lnTo>
                <a:lnTo>
                  <a:pt x="4887" y="8349"/>
                </a:lnTo>
                <a:lnTo>
                  <a:pt x="4917" y="8341"/>
                </a:lnTo>
                <a:lnTo>
                  <a:pt x="4947" y="8336"/>
                </a:lnTo>
                <a:lnTo>
                  <a:pt x="4978" y="8333"/>
                </a:lnTo>
                <a:lnTo>
                  <a:pt x="5009" y="8330"/>
                </a:lnTo>
                <a:lnTo>
                  <a:pt x="5041" y="8330"/>
                </a:lnTo>
                <a:close/>
                <a:moveTo>
                  <a:pt x="8388" y="8525"/>
                </a:moveTo>
                <a:lnTo>
                  <a:pt x="15089" y="8525"/>
                </a:lnTo>
                <a:lnTo>
                  <a:pt x="15111" y="8526"/>
                </a:lnTo>
                <a:lnTo>
                  <a:pt x="15133" y="8527"/>
                </a:lnTo>
                <a:lnTo>
                  <a:pt x="15153" y="8530"/>
                </a:lnTo>
                <a:lnTo>
                  <a:pt x="15174" y="8533"/>
                </a:lnTo>
                <a:lnTo>
                  <a:pt x="15195" y="8537"/>
                </a:lnTo>
                <a:lnTo>
                  <a:pt x="15215" y="8544"/>
                </a:lnTo>
                <a:lnTo>
                  <a:pt x="15234" y="8550"/>
                </a:lnTo>
                <a:lnTo>
                  <a:pt x="15254" y="8558"/>
                </a:lnTo>
                <a:lnTo>
                  <a:pt x="15272" y="8566"/>
                </a:lnTo>
                <a:lnTo>
                  <a:pt x="15290" y="8576"/>
                </a:lnTo>
                <a:lnTo>
                  <a:pt x="15308" y="8586"/>
                </a:lnTo>
                <a:lnTo>
                  <a:pt x="15325" y="8597"/>
                </a:lnTo>
                <a:lnTo>
                  <a:pt x="15341" y="8609"/>
                </a:lnTo>
                <a:lnTo>
                  <a:pt x="15357" y="8621"/>
                </a:lnTo>
                <a:lnTo>
                  <a:pt x="15373" y="8635"/>
                </a:lnTo>
                <a:lnTo>
                  <a:pt x="15387" y="8649"/>
                </a:lnTo>
                <a:lnTo>
                  <a:pt x="15402" y="8664"/>
                </a:lnTo>
                <a:lnTo>
                  <a:pt x="15415" y="8679"/>
                </a:lnTo>
                <a:lnTo>
                  <a:pt x="15428" y="8695"/>
                </a:lnTo>
                <a:lnTo>
                  <a:pt x="15440" y="8712"/>
                </a:lnTo>
                <a:lnTo>
                  <a:pt x="15451" y="8729"/>
                </a:lnTo>
                <a:lnTo>
                  <a:pt x="15461" y="8746"/>
                </a:lnTo>
                <a:lnTo>
                  <a:pt x="15470" y="8764"/>
                </a:lnTo>
                <a:lnTo>
                  <a:pt x="15478" y="8784"/>
                </a:lnTo>
                <a:lnTo>
                  <a:pt x="15486" y="8803"/>
                </a:lnTo>
                <a:lnTo>
                  <a:pt x="15493" y="8822"/>
                </a:lnTo>
                <a:lnTo>
                  <a:pt x="15499" y="8843"/>
                </a:lnTo>
                <a:lnTo>
                  <a:pt x="15503" y="8863"/>
                </a:lnTo>
                <a:lnTo>
                  <a:pt x="15507" y="8883"/>
                </a:lnTo>
                <a:lnTo>
                  <a:pt x="15509" y="8905"/>
                </a:lnTo>
                <a:lnTo>
                  <a:pt x="15512" y="8926"/>
                </a:lnTo>
                <a:lnTo>
                  <a:pt x="15512" y="8947"/>
                </a:lnTo>
                <a:lnTo>
                  <a:pt x="15512" y="8947"/>
                </a:lnTo>
                <a:lnTo>
                  <a:pt x="15512" y="8969"/>
                </a:lnTo>
                <a:lnTo>
                  <a:pt x="15509" y="8990"/>
                </a:lnTo>
                <a:lnTo>
                  <a:pt x="15507" y="9012"/>
                </a:lnTo>
                <a:lnTo>
                  <a:pt x="15503" y="9032"/>
                </a:lnTo>
                <a:lnTo>
                  <a:pt x="15499" y="9052"/>
                </a:lnTo>
                <a:lnTo>
                  <a:pt x="15493" y="9073"/>
                </a:lnTo>
                <a:lnTo>
                  <a:pt x="15486" y="9093"/>
                </a:lnTo>
                <a:lnTo>
                  <a:pt x="15478" y="9111"/>
                </a:lnTo>
                <a:lnTo>
                  <a:pt x="15470" y="9131"/>
                </a:lnTo>
                <a:lnTo>
                  <a:pt x="15461" y="9149"/>
                </a:lnTo>
                <a:lnTo>
                  <a:pt x="15451" y="9166"/>
                </a:lnTo>
                <a:lnTo>
                  <a:pt x="15440" y="9183"/>
                </a:lnTo>
                <a:lnTo>
                  <a:pt x="15428" y="9200"/>
                </a:lnTo>
                <a:lnTo>
                  <a:pt x="15415" y="9216"/>
                </a:lnTo>
                <a:lnTo>
                  <a:pt x="15402" y="9231"/>
                </a:lnTo>
                <a:lnTo>
                  <a:pt x="15387" y="9246"/>
                </a:lnTo>
                <a:lnTo>
                  <a:pt x="15373" y="9260"/>
                </a:lnTo>
                <a:lnTo>
                  <a:pt x="15357" y="9274"/>
                </a:lnTo>
                <a:lnTo>
                  <a:pt x="15341" y="9286"/>
                </a:lnTo>
                <a:lnTo>
                  <a:pt x="15325" y="9298"/>
                </a:lnTo>
                <a:lnTo>
                  <a:pt x="15308" y="9309"/>
                </a:lnTo>
                <a:lnTo>
                  <a:pt x="15290" y="9319"/>
                </a:lnTo>
                <a:lnTo>
                  <a:pt x="15272" y="9329"/>
                </a:lnTo>
                <a:lnTo>
                  <a:pt x="15254" y="9337"/>
                </a:lnTo>
                <a:lnTo>
                  <a:pt x="15234" y="9345"/>
                </a:lnTo>
                <a:lnTo>
                  <a:pt x="15215" y="9351"/>
                </a:lnTo>
                <a:lnTo>
                  <a:pt x="15195" y="9358"/>
                </a:lnTo>
                <a:lnTo>
                  <a:pt x="15174" y="9362"/>
                </a:lnTo>
                <a:lnTo>
                  <a:pt x="15153" y="9365"/>
                </a:lnTo>
                <a:lnTo>
                  <a:pt x="15133" y="9368"/>
                </a:lnTo>
                <a:lnTo>
                  <a:pt x="15111" y="9370"/>
                </a:lnTo>
                <a:lnTo>
                  <a:pt x="15089" y="9370"/>
                </a:lnTo>
                <a:lnTo>
                  <a:pt x="8388" y="9370"/>
                </a:lnTo>
                <a:lnTo>
                  <a:pt x="8366" y="9370"/>
                </a:lnTo>
                <a:lnTo>
                  <a:pt x="8346" y="9368"/>
                </a:lnTo>
                <a:lnTo>
                  <a:pt x="8324" y="9365"/>
                </a:lnTo>
                <a:lnTo>
                  <a:pt x="8303" y="9362"/>
                </a:lnTo>
                <a:lnTo>
                  <a:pt x="8282" y="9358"/>
                </a:lnTo>
                <a:lnTo>
                  <a:pt x="8263" y="9351"/>
                </a:lnTo>
                <a:lnTo>
                  <a:pt x="8243" y="9345"/>
                </a:lnTo>
                <a:lnTo>
                  <a:pt x="8224" y="9337"/>
                </a:lnTo>
                <a:lnTo>
                  <a:pt x="8205" y="9329"/>
                </a:lnTo>
                <a:lnTo>
                  <a:pt x="8187" y="9319"/>
                </a:lnTo>
                <a:lnTo>
                  <a:pt x="8169" y="9309"/>
                </a:lnTo>
                <a:lnTo>
                  <a:pt x="8152" y="9298"/>
                </a:lnTo>
                <a:lnTo>
                  <a:pt x="8136" y="9286"/>
                </a:lnTo>
                <a:lnTo>
                  <a:pt x="8120" y="9274"/>
                </a:lnTo>
                <a:lnTo>
                  <a:pt x="8105" y="9260"/>
                </a:lnTo>
                <a:lnTo>
                  <a:pt x="8090" y="9246"/>
                </a:lnTo>
                <a:lnTo>
                  <a:pt x="8076" y="9231"/>
                </a:lnTo>
                <a:lnTo>
                  <a:pt x="8062" y="9216"/>
                </a:lnTo>
                <a:lnTo>
                  <a:pt x="8049" y="9200"/>
                </a:lnTo>
                <a:lnTo>
                  <a:pt x="8037" y="9183"/>
                </a:lnTo>
                <a:lnTo>
                  <a:pt x="8027" y="9166"/>
                </a:lnTo>
                <a:lnTo>
                  <a:pt x="8017" y="9149"/>
                </a:lnTo>
                <a:lnTo>
                  <a:pt x="8007" y="9131"/>
                </a:lnTo>
                <a:lnTo>
                  <a:pt x="7999" y="9111"/>
                </a:lnTo>
                <a:lnTo>
                  <a:pt x="7991" y="9093"/>
                </a:lnTo>
                <a:lnTo>
                  <a:pt x="7985" y="9073"/>
                </a:lnTo>
                <a:lnTo>
                  <a:pt x="7978" y="9052"/>
                </a:lnTo>
                <a:lnTo>
                  <a:pt x="7974" y="9032"/>
                </a:lnTo>
                <a:lnTo>
                  <a:pt x="7970" y="9012"/>
                </a:lnTo>
                <a:lnTo>
                  <a:pt x="7968" y="8990"/>
                </a:lnTo>
                <a:lnTo>
                  <a:pt x="7966" y="8969"/>
                </a:lnTo>
                <a:lnTo>
                  <a:pt x="7966" y="8947"/>
                </a:lnTo>
                <a:lnTo>
                  <a:pt x="7966" y="8947"/>
                </a:lnTo>
                <a:lnTo>
                  <a:pt x="7966" y="8926"/>
                </a:lnTo>
                <a:lnTo>
                  <a:pt x="7968" y="8905"/>
                </a:lnTo>
                <a:lnTo>
                  <a:pt x="7970" y="8883"/>
                </a:lnTo>
                <a:lnTo>
                  <a:pt x="7974" y="8863"/>
                </a:lnTo>
                <a:lnTo>
                  <a:pt x="7978" y="8843"/>
                </a:lnTo>
                <a:lnTo>
                  <a:pt x="7985" y="8822"/>
                </a:lnTo>
                <a:lnTo>
                  <a:pt x="7991" y="8803"/>
                </a:lnTo>
                <a:lnTo>
                  <a:pt x="7999" y="8784"/>
                </a:lnTo>
                <a:lnTo>
                  <a:pt x="8007" y="8764"/>
                </a:lnTo>
                <a:lnTo>
                  <a:pt x="8017" y="8746"/>
                </a:lnTo>
                <a:lnTo>
                  <a:pt x="8027" y="8729"/>
                </a:lnTo>
                <a:lnTo>
                  <a:pt x="8037" y="8712"/>
                </a:lnTo>
                <a:lnTo>
                  <a:pt x="8049" y="8695"/>
                </a:lnTo>
                <a:lnTo>
                  <a:pt x="8062" y="8679"/>
                </a:lnTo>
                <a:lnTo>
                  <a:pt x="8076" y="8664"/>
                </a:lnTo>
                <a:lnTo>
                  <a:pt x="8090" y="8649"/>
                </a:lnTo>
                <a:lnTo>
                  <a:pt x="8105" y="8635"/>
                </a:lnTo>
                <a:lnTo>
                  <a:pt x="8120" y="8621"/>
                </a:lnTo>
                <a:lnTo>
                  <a:pt x="8136" y="8609"/>
                </a:lnTo>
                <a:lnTo>
                  <a:pt x="8152" y="8597"/>
                </a:lnTo>
                <a:lnTo>
                  <a:pt x="8169" y="8586"/>
                </a:lnTo>
                <a:lnTo>
                  <a:pt x="8187" y="8576"/>
                </a:lnTo>
                <a:lnTo>
                  <a:pt x="8205" y="8566"/>
                </a:lnTo>
                <a:lnTo>
                  <a:pt x="8224" y="8558"/>
                </a:lnTo>
                <a:lnTo>
                  <a:pt x="8243" y="8550"/>
                </a:lnTo>
                <a:lnTo>
                  <a:pt x="8263" y="8544"/>
                </a:lnTo>
                <a:lnTo>
                  <a:pt x="8282" y="8537"/>
                </a:lnTo>
                <a:lnTo>
                  <a:pt x="8303" y="8533"/>
                </a:lnTo>
                <a:lnTo>
                  <a:pt x="8324" y="8530"/>
                </a:lnTo>
                <a:lnTo>
                  <a:pt x="8346" y="8527"/>
                </a:lnTo>
                <a:lnTo>
                  <a:pt x="8366" y="8526"/>
                </a:lnTo>
                <a:lnTo>
                  <a:pt x="8388" y="8525"/>
                </a:lnTo>
                <a:close/>
                <a:moveTo>
                  <a:pt x="16673" y="0"/>
                </a:moveTo>
                <a:lnTo>
                  <a:pt x="16696" y="1"/>
                </a:lnTo>
                <a:lnTo>
                  <a:pt x="16719" y="2"/>
                </a:lnTo>
                <a:lnTo>
                  <a:pt x="16742" y="5"/>
                </a:lnTo>
                <a:lnTo>
                  <a:pt x="16764" y="10"/>
                </a:lnTo>
                <a:lnTo>
                  <a:pt x="16787" y="14"/>
                </a:lnTo>
                <a:lnTo>
                  <a:pt x="16808" y="20"/>
                </a:lnTo>
                <a:lnTo>
                  <a:pt x="16828" y="28"/>
                </a:lnTo>
                <a:lnTo>
                  <a:pt x="16850" y="36"/>
                </a:lnTo>
                <a:lnTo>
                  <a:pt x="16870" y="45"/>
                </a:lnTo>
                <a:lnTo>
                  <a:pt x="16889" y="56"/>
                </a:lnTo>
                <a:lnTo>
                  <a:pt x="16909" y="66"/>
                </a:lnTo>
                <a:lnTo>
                  <a:pt x="16927" y="78"/>
                </a:lnTo>
                <a:lnTo>
                  <a:pt x="16945" y="91"/>
                </a:lnTo>
                <a:lnTo>
                  <a:pt x="16962" y="104"/>
                </a:lnTo>
                <a:lnTo>
                  <a:pt x="16978" y="119"/>
                </a:lnTo>
                <a:lnTo>
                  <a:pt x="16994" y="134"/>
                </a:lnTo>
                <a:lnTo>
                  <a:pt x="17009" y="150"/>
                </a:lnTo>
                <a:lnTo>
                  <a:pt x="17024" y="166"/>
                </a:lnTo>
                <a:lnTo>
                  <a:pt x="17037" y="183"/>
                </a:lnTo>
                <a:lnTo>
                  <a:pt x="17050" y="201"/>
                </a:lnTo>
                <a:lnTo>
                  <a:pt x="17062" y="220"/>
                </a:lnTo>
                <a:lnTo>
                  <a:pt x="17072" y="239"/>
                </a:lnTo>
                <a:lnTo>
                  <a:pt x="17083" y="258"/>
                </a:lnTo>
                <a:lnTo>
                  <a:pt x="17092" y="278"/>
                </a:lnTo>
                <a:lnTo>
                  <a:pt x="17100" y="300"/>
                </a:lnTo>
                <a:lnTo>
                  <a:pt x="17108" y="320"/>
                </a:lnTo>
                <a:lnTo>
                  <a:pt x="17114" y="342"/>
                </a:lnTo>
                <a:lnTo>
                  <a:pt x="17118" y="364"/>
                </a:lnTo>
                <a:lnTo>
                  <a:pt x="17123" y="387"/>
                </a:lnTo>
                <a:lnTo>
                  <a:pt x="17126" y="409"/>
                </a:lnTo>
                <a:lnTo>
                  <a:pt x="17127" y="433"/>
                </a:lnTo>
                <a:lnTo>
                  <a:pt x="17128" y="455"/>
                </a:lnTo>
                <a:lnTo>
                  <a:pt x="17128" y="5856"/>
                </a:lnTo>
                <a:lnTo>
                  <a:pt x="16217" y="5856"/>
                </a:lnTo>
                <a:lnTo>
                  <a:pt x="16217" y="455"/>
                </a:lnTo>
                <a:lnTo>
                  <a:pt x="16218" y="433"/>
                </a:lnTo>
                <a:lnTo>
                  <a:pt x="16219" y="409"/>
                </a:lnTo>
                <a:lnTo>
                  <a:pt x="16222" y="387"/>
                </a:lnTo>
                <a:lnTo>
                  <a:pt x="16227" y="364"/>
                </a:lnTo>
                <a:lnTo>
                  <a:pt x="16232" y="342"/>
                </a:lnTo>
                <a:lnTo>
                  <a:pt x="16237" y="320"/>
                </a:lnTo>
                <a:lnTo>
                  <a:pt x="16245" y="300"/>
                </a:lnTo>
                <a:lnTo>
                  <a:pt x="16253" y="278"/>
                </a:lnTo>
                <a:lnTo>
                  <a:pt x="16262" y="258"/>
                </a:lnTo>
                <a:lnTo>
                  <a:pt x="16273" y="239"/>
                </a:lnTo>
                <a:lnTo>
                  <a:pt x="16283" y="220"/>
                </a:lnTo>
                <a:lnTo>
                  <a:pt x="16295" y="201"/>
                </a:lnTo>
                <a:lnTo>
                  <a:pt x="16308" y="183"/>
                </a:lnTo>
                <a:lnTo>
                  <a:pt x="16322" y="166"/>
                </a:lnTo>
                <a:lnTo>
                  <a:pt x="16336" y="150"/>
                </a:lnTo>
                <a:lnTo>
                  <a:pt x="16351" y="134"/>
                </a:lnTo>
                <a:lnTo>
                  <a:pt x="16367" y="119"/>
                </a:lnTo>
                <a:lnTo>
                  <a:pt x="16383" y="104"/>
                </a:lnTo>
                <a:lnTo>
                  <a:pt x="16400" y="91"/>
                </a:lnTo>
                <a:lnTo>
                  <a:pt x="16418" y="78"/>
                </a:lnTo>
                <a:lnTo>
                  <a:pt x="16436" y="66"/>
                </a:lnTo>
                <a:lnTo>
                  <a:pt x="16456" y="56"/>
                </a:lnTo>
                <a:lnTo>
                  <a:pt x="16476" y="45"/>
                </a:lnTo>
                <a:lnTo>
                  <a:pt x="16495" y="36"/>
                </a:lnTo>
                <a:lnTo>
                  <a:pt x="16517" y="28"/>
                </a:lnTo>
                <a:lnTo>
                  <a:pt x="16537" y="20"/>
                </a:lnTo>
                <a:lnTo>
                  <a:pt x="16560" y="14"/>
                </a:lnTo>
                <a:lnTo>
                  <a:pt x="16581" y="10"/>
                </a:lnTo>
                <a:lnTo>
                  <a:pt x="16603" y="5"/>
                </a:lnTo>
                <a:lnTo>
                  <a:pt x="16626" y="2"/>
                </a:lnTo>
                <a:lnTo>
                  <a:pt x="16649" y="1"/>
                </a:lnTo>
                <a:lnTo>
                  <a:pt x="16673" y="0"/>
                </a:lnTo>
                <a:close/>
              </a:path>
            </a:pathLst>
          </a:custGeom>
          <a:solidFill>
            <a:srgbClr val="0070C0"/>
          </a:solidFill>
          <a:ln>
            <a:noFill/>
          </a:ln>
          <a:effectLst/>
        </p:spPr>
        <p:txBody>
          <a:bodyPr vert="horz" wrap="square" lIns="91440" tIns="45720" rIns="91440" bIns="45720" numCol="1" rtlCol="0" anchor="t" anchorCtr="0" compatLnSpc="1">
            <a:prstTxWarp prst="textNoShape">
              <a:avLst/>
            </a:prstTxWarp>
          </a:bodyPr>
          <a:lstStyle/>
          <a:p>
            <a:pPr fontAlgn="ctr">
              <a:buClr>
                <a:srgbClr val="CC9900"/>
              </a:buClr>
              <a:buFont typeface="Wingdings" pitchFamily="2" charset="2"/>
              <a:buChar char="n"/>
            </a:pPr>
            <a:endParaRPr lang="en-US" altLang="zh-CN" sz="3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Freeform 70"/>
          <p:cNvSpPr>
            <a:spLocks noEditPoints="1"/>
          </p:cNvSpPr>
          <p:nvPr/>
        </p:nvSpPr>
        <p:spPr bwMode="gray">
          <a:xfrm>
            <a:off x="7656074" y="5833963"/>
            <a:ext cx="487389" cy="153174"/>
          </a:xfrm>
          <a:custGeom>
            <a:avLst/>
            <a:gdLst/>
            <a:ahLst/>
            <a:cxnLst>
              <a:cxn ang="0">
                <a:pos x="184" y="0"/>
              </a:cxn>
              <a:cxn ang="0">
                <a:pos x="6" y="0"/>
              </a:cxn>
              <a:cxn ang="0">
                <a:pos x="6" y="0"/>
              </a:cxn>
              <a:cxn ang="0">
                <a:pos x="2" y="0"/>
              </a:cxn>
              <a:cxn ang="0">
                <a:pos x="0" y="4"/>
              </a:cxn>
              <a:cxn ang="0">
                <a:pos x="0" y="62"/>
              </a:cxn>
              <a:cxn ang="0">
                <a:pos x="0" y="62"/>
              </a:cxn>
              <a:cxn ang="0">
                <a:pos x="2" y="66"/>
              </a:cxn>
              <a:cxn ang="0">
                <a:pos x="6" y="66"/>
              </a:cxn>
              <a:cxn ang="0">
                <a:pos x="184" y="66"/>
              </a:cxn>
              <a:cxn ang="0">
                <a:pos x="184" y="66"/>
              </a:cxn>
              <a:cxn ang="0">
                <a:pos x="188" y="66"/>
              </a:cxn>
              <a:cxn ang="0">
                <a:pos x="190" y="62"/>
              </a:cxn>
              <a:cxn ang="0">
                <a:pos x="190" y="4"/>
              </a:cxn>
              <a:cxn ang="0">
                <a:pos x="190" y="4"/>
              </a:cxn>
              <a:cxn ang="0">
                <a:pos x="188" y="0"/>
              </a:cxn>
              <a:cxn ang="0">
                <a:pos x="184" y="0"/>
              </a:cxn>
              <a:cxn ang="0">
                <a:pos x="184" y="0"/>
              </a:cxn>
              <a:cxn ang="0">
                <a:pos x="36" y="46"/>
              </a:cxn>
              <a:cxn ang="0">
                <a:pos x="36" y="46"/>
              </a:cxn>
              <a:cxn ang="0">
                <a:pos x="28" y="44"/>
              </a:cxn>
              <a:cxn ang="0">
                <a:pos x="22" y="42"/>
              </a:cxn>
              <a:cxn ang="0">
                <a:pos x="18" y="38"/>
              </a:cxn>
              <a:cxn ang="0">
                <a:pos x="16" y="32"/>
              </a:cxn>
              <a:cxn ang="0">
                <a:pos x="16" y="32"/>
              </a:cxn>
              <a:cxn ang="0">
                <a:pos x="18" y="28"/>
              </a:cxn>
              <a:cxn ang="0">
                <a:pos x="22" y="24"/>
              </a:cxn>
              <a:cxn ang="0">
                <a:pos x="28" y="22"/>
              </a:cxn>
              <a:cxn ang="0">
                <a:pos x="36" y="20"/>
              </a:cxn>
              <a:cxn ang="0">
                <a:pos x="36" y="20"/>
              </a:cxn>
              <a:cxn ang="0">
                <a:pos x="42" y="22"/>
              </a:cxn>
              <a:cxn ang="0">
                <a:pos x="48" y="24"/>
              </a:cxn>
              <a:cxn ang="0">
                <a:pos x="52" y="28"/>
              </a:cxn>
              <a:cxn ang="0">
                <a:pos x="54" y="32"/>
              </a:cxn>
              <a:cxn ang="0">
                <a:pos x="54" y="32"/>
              </a:cxn>
              <a:cxn ang="0">
                <a:pos x="52" y="38"/>
              </a:cxn>
              <a:cxn ang="0">
                <a:pos x="48" y="42"/>
              </a:cxn>
              <a:cxn ang="0">
                <a:pos x="42" y="44"/>
              </a:cxn>
              <a:cxn ang="0">
                <a:pos x="36" y="46"/>
              </a:cxn>
              <a:cxn ang="0">
                <a:pos x="36" y="46"/>
              </a:cxn>
              <a:cxn ang="0">
                <a:pos x="172" y="38"/>
              </a:cxn>
              <a:cxn ang="0">
                <a:pos x="172" y="38"/>
              </a:cxn>
              <a:cxn ang="0">
                <a:pos x="172" y="42"/>
              </a:cxn>
              <a:cxn ang="0">
                <a:pos x="168" y="42"/>
              </a:cxn>
              <a:cxn ang="0">
                <a:pos x="86" y="42"/>
              </a:cxn>
              <a:cxn ang="0">
                <a:pos x="86" y="42"/>
              </a:cxn>
              <a:cxn ang="0">
                <a:pos x="84" y="42"/>
              </a:cxn>
              <a:cxn ang="0">
                <a:pos x="82" y="38"/>
              </a:cxn>
              <a:cxn ang="0">
                <a:pos x="82" y="28"/>
              </a:cxn>
              <a:cxn ang="0">
                <a:pos x="82" y="28"/>
              </a:cxn>
              <a:cxn ang="0">
                <a:pos x="84" y="24"/>
              </a:cxn>
              <a:cxn ang="0">
                <a:pos x="86" y="24"/>
              </a:cxn>
              <a:cxn ang="0">
                <a:pos x="168" y="24"/>
              </a:cxn>
              <a:cxn ang="0">
                <a:pos x="168" y="24"/>
              </a:cxn>
              <a:cxn ang="0">
                <a:pos x="172" y="24"/>
              </a:cxn>
              <a:cxn ang="0">
                <a:pos x="172" y="28"/>
              </a:cxn>
              <a:cxn ang="0">
                <a:pos x="172" y="38"/>
              </a:cxn>
            </a:cxnLst>
            <a:rect l="0" t="0" r="r" b="b"/>
            <a:pathLst>
              <a:path w="190" h="66">
                <a:moveTo>
                  <a:pt x="184" y="0"/>
                </a:moveTo>
                <a:lnTo>
                  <a:pt x="6" y="0"/>
                </a:lnTo>
                <a:lnTo>
                  <a:pt x="6" y="0"/>
                </a:lnTo>
                <a:lnTo>
                  <a:pt x="2" y="0"/>
                </a:lnTo>
                <a:lnTo>
                  <a:pt x="0" y="4"/>
                </a:lnTo>
                <a:lnTo>
                  <a:pt x="0" y="62"/>
                </a:lnTo>
                <a:lnTo>
                  <a:pt x="0" y="62"/>
                </a:lnTo>
                <a:lnTo>
                  <a:pt x="2" y="66"/>
                </a:lnTo>
                <a:lnTo>
                  <a:pt x="6" y="66"/>
                </a:lnTo>
                <a:lnTo>
                  <a:pt x="184" y="66"/>
                </a:lnTo>
                <a:lnTo>
                  <a:pt x="184" y="66"/>
                </a:lnTo>
                <a:lnTo>
                  <a:pt x="188" y="66"/>
                </a:lnTo>
                <a:lnTo>
                  <a:pt x="190" y="62"/>
                </a:lnTo>
                <a:lnTo>
                  <a:pt x="190" y="4"/>
                </a:lnTo>
                <a:lnTo>
                  <a:pt x="190" y="4"/>
                </a:lnTo>
                <a:lnTo>
                  <a:pt x="188" y="0"/>
                </a:lnTo>
                <a:lnTo>
                  <a:pt x="184" y="0"/>
                </a:lnTo>
                <a:lnTo>
                  <a:pt x="184" y="0"/>
                </a:lnTo>
                <a:close/>
                <a:moveTo>
                  <a:pt x="36" y="46"/>
                </a:moveTo>
                <a:lnTo>
                  <a:pt x="36" y="46"/>
                </a:lnTo>
                <a:lnTo>
                  <a:pt x="28" y="44"/>
                </a:lnTo>
                <a:lnTo>
                  <a:pt x="22" y="42"/>
                </a:lnTo>
                <a:lnTo>
                  <a:pt x="18" y="38"/>
                </a:lnTo>
                <a:lnTo>
                  <a:pt x="16" y="32"/>
                </a:lnTo>
                <a:lnTo>
                  <a:pt x="16" y="32"/>
                </a:lnTo>
                <a:lnTo>
                  <a:pt x="18" y="28"/>
                </a:lnTo>
                <a:lnTo>
                  <a:pt x="22" y="24"/>
                </a:lnTo>
                <a:lnTo>
                  <a:pt x="28" y="22"/>
                </a:lnTo>
                <a:lnTo>
                  <a:pt x="36" y="20"/>
                </a:lnTo>
                <a:lnTo>
                  <a:pt x="36" y="20"/>
                </a:lnTo>
                <a:lnTo>
                  <a:pt x="42" y="22"/>
                </a:lnTo>
                <a:lnTo>
                  <a:pt x="48" y="24"/>
                </a:lnTo>
                <a:lnTo>
                  <a:pt x="52" y="28"/>
                </a:lnTo>
                <a:lnTo>
                  <a:pt x="54" y="32"/>
                </a:lnTo>
                <a:lnTo>
                  <a:pt x="54" y="32"/>
                </a:lnTo>
                <a:lnTo>
                  <a:pt x="52" y="38"/>
                </a:lnTo>
                <a:lnTo>
                  <a:pt x="48" y="42"/>
                </a:lnTo>
                <a:lnTo>
                  <a:pt x="42" y="44"/>
                </a:lnTo>
                <a:lnTo>
                  <a:pt x="36" y="46"/>
                </a:lnTo>
                <a:lnTo>
                  <a:pt x="36" y="46"/>
                </a:lnTo>
                <a:close/>
                <a:moveTo>
                  <a:pt x="172" y="38"/>
                </a:moveTo>
                <a:lnTo>
                  <a:pt x="172" y="38"/>
                </a:lnTo>
                <a:lnTo>
                  <a:pt x="172" y="42"/>
                </a:lnTo>
                <a:lnTo>
                  <a:pt x="168" y="42"/>
                </a:lnTo>
                <a:lnTo>
                  <a:pt x="86" y="42"/>
                </a:lnTo>
                <a:lnTo>
                  <a:pt x="86" y="42"/>
                </a:lnTo>
                <a:lnTo>
                  <a:pt x="84" y="42"/>
                </a:lnTo>
                <a:lnTo>
                  <a:pt x="82" y="38"/>
                </a:lnTo>
                <a:lnTo>
                  <a:pt x="82" y="28"/>
                </a:lnTo>
                <a:lnTo>
                  <a:pt x="82" y="28"/>
                </a:lnTo>
                <a:lnTo>
                  <a:pt x="84" y="24"/>
                </a:lnTo>
                <a:lnTo>
                  <a:pt x="86" y="24"/>
                </a:lnTo>
                <a:lnTo>
                  <a:pt x="168" y="24"/>
                </a:lnTo>
                <a:lnTo>
                  <a:pt x="168" y="24"/>
                </a:lnTo>
                <a:lnTo>
                  <a:pt x="172" y="24"/>
                </a:lnTo>
                <a:lnTo>
                  <a:pt x="172" y="28"/>
                </a:lnTo>
                <a:lnTo>
                  <a:pt x="172" y="38"/>
                </a:lnTo>
                <a:close/>
              </a:path>
            </a:pathLst>
          </a:custGeom>
          <a:solidFill>
            <a:srgbClr val="0070C0"/>
          </a:solid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2" name="Shape 502"/>
          <p:cNvSpPr>
            <a:spLocks noChangeArrowheads="1"/>
          </p:cNvSpPr>
          <p:nvPr/>
        </p:nvSpPr>
        <p:spPr bwMode="gray">
          <a:xfrm>
            <a:off x="7192997" y="2094306"/>
            <a:ext cx="1828377" cy="432000"/>
          </a:xfrm>
          <a:prstGeom prst="rect">
            <a:avLst/>
          </a:prstGeom>
          <a:solidFill>
            <a:srgbClr val="56C4D2"/>
          </a:solidFill>
          <a:ln w="3175">
            <a:solidFill>
              <a:schemeClr val="bg1"/>
            </a:solidFill>
            <a:round/>
            <a:headEnd/>
            <a:tailEnd/>
          </a:ln>
        </p:spPr>
        <p:txBody>
          <a:bodyPr lIns="121928" tIns="121928" rIns="121928" bIns="121928" anchor="ctr"/>
          <a:lstStyle/>
          <a:p>
            <a:pPr algn="ctr" fontAlgn="ctr">
              <a:buSzPct val="100000"/>
              <a:defRPr/>
            </a:pPr>
            <a:r>
              <a:rPr lang="en-US" sz="1600" dirty="0">
                <a:solidFill>
                  <a:schemeClr val="bg1"/>
                </a:solidFill>
                <a:latin typeface="Huawei Sans" panose="020C0503030203020204" pitchFamily="34" charset="0"/>
              </a:rPr>
              <a:t>SNMP Trap</a:t>
            </a:r>
            <a:endParaRPr lang="en-US" altLang="zh-CN" sz="1600"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endParaRPr>
          </a:p>
        </p:txBody>
      </p:sp>
      <p:sp>
        <p:nvSpPr>
          <p:cNvPr id="133" name="Shape 502"/>
          <p:cNvSpPr>
            <a:spLocks noChangeArrowheads="1"/>
          </p:cNvSpPr>
          <p:nvPr/>
        </p:nvSpPr>
        <p:spPr bwMode="gray">
          <a:xfrm>
            <a:off x="8203432" y="4753100"/>
            <a:ext cx="2917995" cy="432000"/>
          </a:xfrm>
          <a:prstGeom prst="rect">
            <a:avLst/>
          </a:prstGeom>
          <a:solidFill>
            <a:srgbClr val="56C4D2"/>
          </a:solidFill>
          <a:ln w="3175">
            <a:solidFill>
              <a:schemeClr val="bg1"/>
            </a:solidFill>
            <a:round/>
            <a:headEnd/>
            <a:tailEnd/>
          </a:ln>
        </p:spPr>
        <p:txBody>
          <a:bodyPr lIns="121928" tIns="121928" rIns="121928" bIns="121928" anchor="ctr"/>
          <a:lstStyle/>
          <a:p>
            <a:pPr algn="ctr" fontAlgn="ctr">
              <a:buSzPct val="100000"/>
              <a:defRPr/>
            </a:pPr>
            <a:r>
              <a:rPr lang="en-US" sz="1600" dirty="0">
                <a:solidFill>
                  <a:schemeClr val="bg1"/>
                </a:solidFill>
                <a:latin typeface="Huawei Sans" panose="020C0503030203020204" pitchFamily="34" charset="0"/>
              </a:rPr>
              <a:t>HTTP/2</a:t>
            </a:r>
          </a:p>
        </p:txBody>
      </p:sp>
      <p:pic>
        <p:nvPicPr>
          <p:cNvPr id="3" name="图片 24">
            <a:extLst>
              <a:ext uri="{FF2B5EF4-FFF2-40B4-BE49-F238E27FC236}">
                <a16:creationId xmlns="" xmlns:a16="http://schemas.microsoft.com/office/drawing/2014/main" id="{208E9031-B835-481C-872C-2EFEE7088FE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95951" y="3287509"/>
            <a:ext cx="1743421" cy="321533"/>
          </a:xfrm>
          <a:prstGeom prst="rect">
            <a:avLst/>
          </a:prstGeom>
        </p:spPr>
      </p:pic>
      <p:sp>
        <p:nvSpPr>
          <p:cNvPr id="40" name="Shape 502"/>
          <p:cNvSpPr>
            <a:spLocks noChangeArrowheads="1"/>
          </p:cNvSpPr>
          <p:nvPr/>
        </p:nvSpPr>
        <p:spPr bwMode="gray">
          <a:xfrm>
            <a:off x="9310779" y="2094306"/>
            <a:ext cx="1828377" cy="432000"/>
          </a:xfrm>
          <a:prstGeom prst="rect">
            <a:avLst/>
          </a:prstGeom>
          <a:solidFill>
            <a:srgbClr val="56C4D2"/>
          </a:solidFill>
          <a:ln w="3175">
            <a:solidFill>
              <a:schemeClr val="bg1"/>
            </a:solidFill>
            <a:round/>
            <a:headEnd/>
            <a:tailEnd/>
          </a:ln>
        </p:spPr>
        <p:txBody>
          <a:bodyPr lIns="121928" tIns="121928" rIns="121928" bIns="121928" anchor="ctr"/>
          <a:lstStyle/>
          <a:p>
            <a:pPr algn="ctr" fontAlgn="ctr">
              <a:buSzPct val="100000"/>
              <a:defRPr/>
            </a:pPr>
            <a:r>
              <a:rPr lang="en-US" sz="1600" dirty="0">
                <a:solidFill>
                  <a:schemeClr val="bg1"/>
                </a:solidFill>
                <a:latin typeface="Huawei Sans" panose="020C0503030203020204" pitchFamily="34" charset="0"/>
              </a:rPr>
              <a:t>Syslog</a:t>
            </a:r>
          </a:p>
        </p:txBody>
      </p:sp>
    </p:spTree>
    <p:extLst>
      <p:ext uri="{BB962C8B-B14F-4D97-AF65-F5344CB8AC3E}">
        <p14:creationId xmlns:p14="http://schemas.microsoft.com/office/powerpoint/2010/main" val="360053227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t>Network Layer Overview</a:t>
            </a:r>
          </a:p>
        </p:txBody>
      </p:sp>
      <p:sp>
        <p:nvSpPr>
          <p:cNvPr id="9" name="Text Placeholder 8">
            <a:extLst>
              <a:ext uri="{FF2B5EF4-FFF2-40B4-BE49-F238E27FC236}">
                <a16:creationId xmlns="" xmlns:a16="http://schemas.microsoft.com/office/drawing/2014/main" id="{CD109DE8-6610-4D56-9946-ACB068F7F111}"/>
              </a:ext>
            </a:extLst>
          </p:cNvPr>
          <p:cNvSpPr>
            <a:spLocks noGrp="1"/>
          </p:cNvSpPr>
          <p:nvPr>
            <p:ph type="body" sz="quarter" idx="10"/>
          </p:nvPr>
        </p:nvSpPr>
        <p:spPr bwMode="gray"/>
        <p:txBody>
          <a:bodyPr/>
          <a:lstStyle/>
          <a:p>
            <a:pPr algn="l">
              <a:lnSpc>
                <a:spcPct val="100000"/>
              </a:lnSpc>
            </a:pPr>
            <a:r>
              <a:rPr lang="en-US" sz="1600" dirty="0"/>
              <a:t>An enterprise SD-WAN network can be divided into two layers: physical network (underlay) and virtual network (overlay), which are completely decoupled from each other.</a:t>
            </a:r>
          </a:p>
          <a:p>
            <a:pPr marL="542925" lvl="1" indent="-228600">
              <a:lnSpc>
                <a:spcPct val="100000"/>
              </a:lnSpc>
            </a:pPr>
            <a:r>
              <a:rPr lang="en-US" sz="1400" dirty="0"/>
              <a:t>Physical network: refers to the underlay WAN provided by a carrier or built by the enterprise, including the private line network and the Internet.</a:t>
            </a:r>
          </a:p>
          <a:p>
            <a:pPr marL="542925" lvl="1" indent="-228600">
              <a:lnSpc>
                <a:spcPct val="100000"/>
              </a:lnSpc>
            </a:pPr>
            <a:r>
              <a:rPr lang="en-US" sz="1400" dirty="0"/>
              <a:t>Virtual network: also called the overlay network. Huawei SD-WAN Solution uses the IP overlay virtualization technology to build one or more virtual overlay networks on top of the physical network. Service policies are deployed on virtual networks and are decoupled from the physical network, thereby separating services from the WAN.</a:t>
            </a:r>
          </a:p>
          <a:p>
            <a:pPr algn="l">
              <a:lnSpc>
                <a:spcPct val="100000"/>
              </a:lnSpc>
            </a:pPr>
            <a:endParaRPr lang="en-US" sz="1600" dirty="0"/>
          </a:p>
        </p:txBody>
      </p:sp>
      <p:sp>
        <p:nvSpPr>
          <p:cNvPr id="112" name="梯形 41">
            <a:extLst>
              <a:ext uri="{FF2B5EF4-FFF2-40B4-BE49-F238E27FC236}">
                <a16:creationId xmlns="" xmlns:a16="http://schemas.microsoft.com/office/drawing/2014/main" id="{E58C7884-415C-4FFC-BD20-C384A1F4CA8A}"/>
              </a:ext>
            </a:extLst>
          </p:cNvPr>
          <p:cNvSpPr/>
          <p:nvPr/>
        </p:nvSpPr>
        <p:spPr bwMode="gray">
          <a:xfrm>
            <a:off x="2828611" y="3983033"/>
            <a:ext cx="6532856"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3" name="图片 31">
            <a:extLst>
              <a:ext uri="{FF2B5EF4-FFF2-40B4-BE49-F238E27FC236}">
                <a16:creationId xmlns="" xmlns:a16="http://schemas.microsoft.com/office/drawing/2014/main" id="{605F7981-8E62-4808-8310-8E868D2BD934}"/>
              </a:ext>
            </a:extLst>
          </p:cNvPr>
          <p:cNvPicPr>
            <a:picLocks noChangeAspect="1"/>
          </p:cNvPicPr>
          <p:nvPr/>
        </p:nvPicPr>
        <p:blipFill>
          <a:blip r:embed="rId3">
            <a:duotone>
              <a:schemeClr val="bg2">
                <a:shade val="45000"/>
                <a:satMod val="135000"/>
              </a:schemeClr>
              <a:prstClr val="white"/>
            </a:duotone>
          </a:blip>
          <a:stretch>
            <a:fillRect/>
          </a:stretch>
        </p:blipFill>
        <p:spPr bwMode="gray">
          <a:xfrm>
            <a:off x="4862244" y="4787095"/>
            <a:ext cx="466668" cy="389308"/>
          </a:xfrm>
          <a:prstGeom prst="rect">
            <a:avLst/>
          </a:prstGeom>
        </p:spPr>
      </p:pic>
      <p:pic>
        <p:nvPicPr>
          <p:cNvPr id="114" name="图片 31">
            <a:extLst>
              <a:ext uri="{FF2B5EF4-FFF2-40B4-BE49-F238E27FC236}">
                <a16:creationId xmlns="" xmlns:a16="http://schemas.microsoft.com/office/drawing/2014/main" id="{B8BA393A-2B7A-41DE-8A51-41F332CB263C}"/>
              </a:ext>
            </a:extLst>
          </p:cNvPr>
          <p:cNvPicPr>
            <a:picLocks noChangeAspect="1"/>
          </p:cNvPicPr>
          <p:nvPr/>
        </p:nvPicPr>
        <p:blipFill>
          <a:blip r:embed="rId3">
            <a:duotone>
              <a:schemeClr val="bg2">
                <a:shade val="45000"/>
                <a:satMod val="135000"/>
              </a:schemeClr>
              <a:prstClr val="white"/>
            </a:duotone>
          </a:blip>
          <a:stretch>
            <a:fillRect/>
          </a:stretch>
        </p:blipFill>
        <p:spPr bwMode="gray">
          <a:xfrm>
            <a:off x="4115327" y="5647106"/>
            <a:ext cx="466668" cy="389308"/>
          </a:xfrm>
          <a:prstGeom prst="rect">
            <a:avLst/>
          </a:prstGeom>
        </p:spPr>
      </p:pic>
      <p:pic>
        <p:nvPicPr>
          <p:cNvPr id="115" name="图片 25">
            <a:extLst>
              <a:ext uri="{FF2B5EF4-FFF2-40B4-BE49-F238E27FC236}">
                <a16:creationId xmlns="" xmlns:a16="http://schemas.microsoft.com/office/drawing/2014/main" id="{7C7D71FC-AACC-4466-940F-35BE90CDCB29}"/>
              </a:ext>
            </a:extLst>
          </p:cNvPr>
          <p:cNvPicPr>
            <a:picLocks noChangeAspect="1"/>
          </p:cNvPicPr>
          <p:nvPr/>
        </p:nvPicPr>
        <p:blipFill>
          <a:blip r:embed="rId3">
            <a:duotone>
              <a:schemeClr val="bg2">
                <a:shade val="45000"/>
                <a:satMod val="135000"/>
              </a:schemeClr>
              <a:prstClr val="white"/>
            </a:duotone>
          </a:blip>
          <a:stretch>
            <a:fillRect/>
          </a:stretch>
        </p:blipFill>
        <p:spPr bwMode="gray">
          <a:xfrm>
            <a:off x="7108791" y="5179489"/>
            <a:ext cx="466668" cy="389308"/>
          </a:xfrm>
          <a:prstGeom prst="rect">
            <a:avLst/>
          </a:prstGeom>
        </p:spPr>
      </p:pic>
      <p:pic>
        <p:nvPicPr>
          <p:cNvPr id="116" name="图片 31">
            <a:extLst>
              <a:ext uri="{FF2B5EF4-FFF2-40B4-BE49-F238E27FC236}">
                <a16:creationId xmlns="" xmlns:a16="http://schemas.microsoft.com/office/drawing/2014/main" id="{1C6E7E35-D7BA-4A81-A955-2C79795E820D}"/>
              </a:ext>
            </a:extLst>
          </p:cNvPr>
          <p:cNvPicPr>
            <a:picLocks noChangeAspect="1"/>
          </p:cNvPicPr>
          <p:nvPr/>
        </p:nvPicPr>
        <p:blipFill>
          <a:blip r:embed="rId3">
            <a:duotone>
              <a:schemeClr val="bg2">
                <a:shade val="45000"/>
                <a:satMod val="135000"/>
              </a:schemeClr>
              <a:prstClr val="white"/>
            </a:duotone>
          </a:blip>
          <a:stretch>
            <a:fillRect/>
          </a:stretch>
        </p:blipFill>
        <p:spPr bwMode="gray">
          <a:xfrm>
            <a:off x="6250774" y="4331983"/>
            <a:ext cx="466668" cy="389308"/>
          </a:xfrm>
          <a:prstGeom prst="rect">
            <a:avLst/>
          </a:prstGeom>
        </p:spPr>
      </p:pic>
      <p:sp>
        <p:nvSpPr>
          <p:cNvPr id="117" name="Freeform 159">
            <a:extLst>
              <a:ext uri="{FF2B5EF4-FFF2-40B4-BE49-F238E27FC236}">
                <a16:creationId xmlns="" xmlns:a16="http://schemas.microsoft.com/office/drawing/2014/main" id="{C8E8F8C7-57DF-4A72-B452-0F8AA20C2133}"/>
              </a:ext>
            </a:extLst>
          </p:cNvPr>
          <p:cNvSpPr/>
          <p:nvPr/>
        </p:nvSpPr>
        <p:spPr bwMode="gray">
          <a:xfrm flipH="1">
            <a:off x="5030446" y="4998834"/>
            <a:ext cx="2059100" cy="105906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216000" rIns="180000" bIns="72000" rtlCol="0" anchor="ctr">
            <a:noAutofit/>
          </a:bodyPr>
          <a:lstStyle/>
          <a:p>
            <a:pPr algn="ctr" fontAlgn="ctr"/>
            <a:r>
              <a:rPr lang="en-US" sz="1200" dirty="0">
                <a:solidFill>
                  <a:schemeClr val="bg1">
                    <a:lumMod val="50000"/>
                  </a:schemeClr>
                </a:solidFill>
                <a:latin typeface="Huawei Sans" panose="020C0503030203020204" pitchFamily="34" charset="0"/>
              </a:rPr>
              <a:t>Carrier network/</a:t>
            </a:r>
          </a:p>
          <a:p>
            <a:pPr algn="ctr" fontAlgn="ctr"/>
            <a:r>
              <a:rPr lang="en-US" sz="1200" dirty="0">
                <a:solidFill>
                  <a:schemeClr val="bg1">
                    <a:lumMod val="50000"/>
                  </a:schemeClr>
                </a:solidFill>
                <a:latin typeface="Huawei Sans" panose="020C0503030203020204" pitchFamily="34" charset="0"/>
              </a:rPr>
              <a:t>Self-built network</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8" name="图片 86">
            <a:extLst>
              <a:ext uri="{FF2B5EF4-FFF2-40B4-BE49-F238E27FC236}">
                <a16:creationId xmlns="" xmlns:a16="http://schemas.microsoft.com/office/drawing/2014/main" id="{93600CBF-3F0C-4075-BF01-8C816FEC971E}"/>
              </a:ext>
            </a:extLst>
          </p:cNvPr>
          <p:cNvPicPr>
            <a:picLocks/>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610919" y="5012657"/>
            <a:ext cx="391752" cy="321237"/>
          </a:xfrm>
          <a:prstGeom prst="rect">
            <a:avLst/>
          </a:prstGeom>
        </p:spPr>
      </p:pic>
      <p:pic>
        <p:nvPicPr>
          <p:cNvPr id="119" name="Picture 12" descr="E:\2016.01\1.12 扁平化图标\蓝色\AR-蓝色最新-40.png">
            <a:extLst>
              <a:ext uri="{FF2B5EF4-FFF2-40B4-BE49-F238E27FC236}">
                <a16:creationId xmlns="" xmlns:a16="http://schemas.microsoft.com/office/drawing/2014/main" id="{37253B83-00FC-4AC8-9E10-D6E310FBA266}"/>
              </a:ext>
            </a:extLst>
          </p:cNvPr>
          <p:cNvPicPr>
            <a:picLocks noChangeAspect="1" noChangeArrowheads="1"/>
          </p:cNvPicPr>
          <p:nvPr/>
        </p:nvPicPr>
        <p:blipFill>
          <a:blip r:embed="rId5" cstate="print">
            <a:duotone>
              <a:schemeClr val="bg2">
                <a:shade val="45000"/>
                <a:satMod val="135000"/>
              </a:schemeClr>
              <a:prstClr val="white"/>
            </a:duotone>
          </a:blip>
          <a:srcRect/>
          <a:stretch>
            <a:fillRect/>
          </a:stretch>
        </p:blipFill>
        <p:spPr bwMode="gray">
          <a:xfrm>
            <a:off x="5831219" y="5697460"/>
            <a:ext cx="392039" cy="320760"/>
          </a:xfrm>
          <a:prstGeom prst="rect">
            <a:avLst/>
          </a:prstGeom>
          <a:noFill/>
        </p:spPr>
      </p:pic>
      <p:pic>
        <p:nvPicPr>
          <p:cNvPr id="120" name="图片 8" descr="DSLAM-蓝.png">
            <a:extLst>
              <a:ext uri="{FF2B5EF4-FFF2-40B4-BE49-F238E27FC236}">
                <a16:creationId xmlns="" xmlns:a16="http://schemas.microsoft.com/office/drawing/2014/main" id="{0FE66E7C-A2EB-46CA-AC87-437D5BD613CB}"/>
              </a:ext>
            </a:extLst>
          </p:cNvPr>
          <p:cNvPicPr>
            <a:picLocks noChangeAspect="1"/>
          </p:cNvPicPr>
          <p:nvPr/>
        </p:nvPicPr>
        <p:blipFill>
          <a:blip r:embed="rId6" cstate="print">
            <a:duotone>
              <a:schemeClr val="bg2">
                <a:shade val="45000"/>
                <a:satMod val="135000"/>
              </a:schemeClr>
              <a:prstClr val="white"/>
            </a:duotone>
          </a:blip>
          <a:stretch>
            <a:fillRect/>
          </a:stretch>
        </p:blipFill>
        <p:spPr bwMode="gray">
          <a:xfrm>
            <a:off x="5227980" y="5697460"/>
            <a:ext cx="392042" cy="320760"/>
          </a:xfrm>
          <a:prstGeom prst="rect">
            <a:avLst/>
          </a:prstGeom>
        </p:spPr>
      </p:pic>
      <p:pic>
        <p:nvPicPr>
          <p:cNvPr id="121" name="图片 1118">
            <a:extLst>
              <a:ext uri="{FF2B5EF4-FFF2-40B4-BE49-F238E27FC236}">
                <a16:creationId xmlns="" xmlns:a16="http://schemas.microsoft.com/office/drawing/2014/main" id="{91D1A660-A5AE-463C-A28A-1B164EEBCFC7}"/>
              </a:ext>
            </a:extLst>
          </p:cNvPr>
          <p:cNvPicPr>
            <a:picLocks noChangeAspect="1"/>
          </p:cNvPicPr>
          <p:nvPr/>
        </p:nvPicPr>
        <p:blipFill>
          <a:blip r:embed="rId7">
            <a:duotone>
              <a:schemeClr val="accent3">
                <a:shade val="45000"/>
                <a:satMod val="135000"/>
              </a:schemeClr>
              <a:prstClr val="white"/>
            </a:duotone>
          </a:blip>
          <a:stretch>
            <a:fillRect/>
          </a:stretch>
        </p:blipFill>
        <p:spPr bwMode="gray">
          <a:xfrm>
            <a:off x="6455993" y="5676968"/>
            <a:ext cx="450745" cy="361743"/>
          </a:xfrm>
          <a:prstGeom prst="rect">
            <a:avLst/>
          </a:prstGeom>
        </p:spPr>
      </p:pic>
      <p:cxnSp>
        <p:nvCxnSpPr>
          <p:cNvPr id="122" name="直接连接符 133">
            <a:extLst>
              <a:ext uri="{FF2B5EF4-FFF2-40B4-BE49-F238E27FC236}">
                <a16:creationId xmlns="" xmlns:a16="http://schemas.microsoft.com/office/drawing/2014/main" id="{EBEC84C4-3E8B-40D2-9A28-B64C3A2261B3}"/>
              </a:ext>
            </a:extLst>
          </p:cNvPr>
          <p:cNvCxnSpPr>
            <a:stCxn id="114" idx="3"/>
            <a:endCxn id="117" idx="21"/>
          </p:cNvCxnSpPr>
          <p:nvPr/>
        </p:nvCxnSpPr>
        <p:spPr bwMode="gray">
          <a:xfrm flipV="1">
            <a:off x="4581995" y="5741341"/>
            <a:ext cx="448451" cy="100419"/>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123" name="直接连接符 133">
            <a:extLst>
              <a:ext uri="{FF2B5EF4-FFF2-40B4-BE49-F238E27FC236}">
                <a16:creationId xmlns="" xmlns:a16="http://schemas.microsoft.com/office/drawing/2014/main" id="{1E7BAFD1-E6A5-4588-826B-AB5EC94023F7}"/>
              </a:ext>
            </a:extLst>
          </p:cNvPr>
          <p:cNvCxnSpPr>
            <a:cxnSpLocks/>
            <a:stCxn id="113" idx="2"/>
            <a:endCxn id="117" idx="24"/>
          </p:cNvCxnSpPr>
          <p:nvPr/>
        </p:nvCxnSpPr>
        <p:spPr bwMode="gray">
          <a:xfrm>
            <a:off x="5095578" y="5176403"/>
            <a:ext cx="242851" cy="226444"/>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124" name="直接连接符 133">
            <a:extLst>
              <a:ext uri="{FF2B5EF4-FFF2-40B4-BE49-F238E27FC236}">
                <a16:creationId xmlns="" xmlns:a16="http://schemas.microsoft.com/office/drawing/2014/main" id="{02A74DAF-3440-408B-8526-FE71D1B854DC}"/>
              </a:ext>
            </a:extLst>
          </p:cNvPr>
          <p:cNvCxnSpPr>
            <a:stCxn id="116" idx="2"/>
            <a:endCxn id="117" idx="1"/>
          </p:cNvCxnSpPr>
          <p:nvPr/>
        </p:nvCxnSpPr>
        <p:spPr bwMode="gray">
          <a:xfrm flipH="1">
            <a:off x="6198254" y="4721291"/>
            <a:ext cx="285854" cy="425743"/>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pic>
        <p:nvPicPr>
          <p:cNvPr id="125" name="图片 13" descr="开放网络-蓝.png">
            <a:extLst>
              <a:ext uri="{FF2B5EF4-FFF2-40B4-BE49-F238E27FC236}">
                <a16:creationId xmlns="" xmlns:a16="http://schemas.microsoft.com/office/drawing/2014/main" id="{2C48A1E2-9FC5-4338-AD2C-108796FFFB0C}"/>
              </a:ext>
            </a:extLst>
          </p:cNvPr>
          <p:cNvPicPr>
            <a:picLocks noChangeAspect="1"/>
          </p:cNvPicPr>
          <p:nvPr/>
        </p:nvPicPr>
        <p:blipFill>
          <a:blip r:embed="rId8" cstate="print">
            <a:duotone>
              <a:schemeClr val="bg2">
                <a:shade val="45000"/>
                <a:satMod val="135000"/>
              </a:schemeClr>
              <a:prstClr val="white"/>
            </a:duotone>
          </a:blip>
          <a:stretch>
            <a:fillRect/>
          </a:stretch>
        </p:blipFill>
        <p:spPr bwMode="gray">
          <a:xfrm>
            <a:off x="6216170" y="5009055"/>
            <a:ext cx="391752" cy="320760"/>
          </a:xfrm>
          <a:prstGeom prst="rect">
            <a:avLst/>
          </a:prstGeom>
        </p:spPr>
      </p:pic>
      <p:cxnSp>
        <p:nvCxnSpPr>
          <p:cNvPr id="126" name="直接连接符 133">
            <a:extLst>
              <a:ext uri="{FF2B5EF4-FFF2-40B4-BE49-F238E27FC236}">
                <a16:creationId xmlns="" xmlns:a16="http://schemas.microsoft.com/office/drawing/2014/main" id="{CFC0D325-3C6A-43CC-877D-41BC0C3FF2DA}"/>
              </a:ext>
            </a:extLst>
          </p:cNvPr>
          <p:cNvCxnSpPr>
            <a:stCxn id="115" idx="1"/>
            <a:endCxn id="117" idx="7"/>
          </p:cNvCxnSpPr>
          <p:nvPr/>
        </p:nvCxnSpPr>
        <p:spPr bwMode="gray">
          <a:xfrm flipH="1">
            <a:off x="6882913" y="5374143"/>
            <a:ext cx="225878" cy="38479"/>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127" name="直接连接符 133">
            <a:extLst>
              <a:ext uri="{FF2B5EF4-FFF2-40B4-BE49-F238E27FC236}">
                <a16:creationId xmlns="" xmlns:a16="http://schemas.microsoft.com/office/drawing/2014/main" id="{4083CDE3-1B5C-4224-97B1-F2110F0F8488}"/>
              </a:ext>
            </a:extLst>
          </p:cNvPr>
          <p:cNvCxnSpPr>
            <a:cxnSpLocks/>
            <a:stCxn id="114" idx="0"/>
            <a:endCxn id="136" idx="2"/>
          </p:cNvCxnSpPr>
          <p:nvPr/>
        </p:nvCxnSpPr>
        <p:spPr bwMode="gray">
          <a:xfrm flipV="1">
            <a:off x="4348661" y="4839216"/>
            <a:ext cx="0" cy="807890"/>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128" name="直接连接符 133">
            <a:extLst>
              <a:ext uri="{FF2B5EF4-FFF2-40B4-BE49-F238E27FC236}">
                <a16:creationId xmlns="" xmlns:a16="http://schemas.microsoft.com/office/drawing/2014/main" id="{F1EF91A4-83BF-4D04-8CD0-5A5E20514491}"/>
              </a:ext>
            </a:extLst>
          </p:cNvPr>
          <p:cNvCxnSpPr>
            <a:stCxn id="113" idx="0"/>
            <a:endCxn id="133" idx="2"/>
          </p:cNvCxnSpPr>
          <p:nvPr/>
        </p:nvCxnSpPr>
        <p:spPr bwMode="gray">
          <a:xfrm flipV="1">
            <a:off x="5095578" y="3979205"/>
            <a:ext cx="0" cy="807890"/>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129" name="直接连接符 133">
            <a:extLst>
              <a:ext uri="{FF2B5EF4-FFF2-40B4-BE49-F238E27FC236}">
                <a16:creationId xmlns="" xmlns:a16="http://schemas.microsoft.com/office/drawing/2014/main" id="{1645CB2A-16EE-410F-9C95-125DDF7F893B}"/>
              </a:ext>
            </a:extLst>
          </p:cNvPr>
          <p:cNvCxnSpPr>
            <a:stCxn id="116" idx="0"/>
            <a:endCxn id="143" idx="2"/>
          </p:cNvCxnSpPr>
          <p:nvPr/>
        </p:nvCxnSpPr>
        <p:spPr bwMode="gray">
          <a:xfrm flipV="1">
            <a:off x="6484108" y="3524093"/>
            <a:ext cx="0" cy="807890"/>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130" name="直接连接符 133">
            <a:extLst>
              <a:ext uri="{FF2B5EF4-FFF2-40B4-BE49-F238E27FC236}">
                <a16:creationId xmlns="" xmlns:a16="http://schemas.microsoft.com/office/drawing/2014/main" id="{E01E26E5-C70C-44B2-83C5-EBF26197AE39}"/>
              </a:ext>
            </a:extLst>
          </p:cNvPr>
          <p:cNvCxnSpPr>
            <a:stCxn id="115" idx="0"/>
            <a:endCxn id="139" idx="2"/>
          </p:cNvCxnSpPr>
          <p:nvPr/>
        </p:nvCxnSpPr>
        <p:spPr bwMode="gray">
          <a:xfrm flipV="1">
            <a:off x="7342125" y="4371599"/>
            <a:ext cx="0" cy="807890"/>
          </a:xfrm>
          <a:prstGeom prst="line">
            <a:avLst/>
          </a:prstGeom>
          <a:ln w="12700">
            <a:prstDash val="dash"/>
          </a:ln>
        </p:spPr>
        <p:style>
          <a:lnRef idx="3">
            <a:schemeClr val="dk1"/>
          </a:lnRef>
          <a:fillRef idx="0">
            <a:schemeClr val="dk1"/>
          </a:fillRef>
          <a:effectRef idx="2">
            <a:schemeClr val="dk1"/>
          </a:effectRef>
          <a:fontRef idx="minor">
            <a:schemeClr val="tx1"/>
          </a:fontRef>
        </p:style>
      </p:cxnSp>
      <p:sp>
        <p:nvSpPr>
          <p:cNvPr id="131" name="梯形 41">
            <a:extLst>
              <a:ext uri="{FF2B5EF4-FFF2-40B4-BE49-F238E27FC236}">
                <a16:creationId xmlns="" xmlns:a16="http://schemas.microsoft.com/office/drawing/2014/main" id="{615F23B9-7C3B-4259-A158-81B9C43FD37D}"/>
              </a:ext>
            </a:extLst>
          </p:cNvPr>
          <p:cNvSpPr/>
          <p:nvPr/>
        </p:nvSpPr>
        <p:spPr bwMode="gray">
          <a:xfrm>
            <a:off x="2825799" y="2931430"/>
            <a:ext cx="6532856"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2" name="Freeform 159">
            <a:extLst>
              <a:ext uri="{FF2B5EF4-FFF2-40B4-BE49-F238E27FC236}">
                <a16:creationId xmlns="" xmlns:a16="http://schemas.microsoft.com/office/drawing/2014/main" id="{98AE49D6-EF2E-410F-BEAC-EBAF26076F33}"/>
              </a:ext>
            </a:extLst>
          </p:cNvPr>
          <p:cNvSpPr/>
          <p:nvPr/>
        </p:nvSpPr>
        <p:spPr bwMode="gray">
          <a:xfrm flipH="1">
            <a:off x="4112418" y="3466653"/>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rgbClr val="000000"/>
                </a:solidFill>
                <a:latin typeface="Huawei Sans" panose="020C0503030203020204" pitchFamily="34" charset="0"/>
              </a:rPr>
              <a:t>Branch site</a:t>
            </a:r>
          </a:p>
        </p:txBody>
      </p:sp>
      <p:pic>
        <p:nvPicPr>
          <p:cNvPr id="133" name="图片 31">
            <a:extLst>
              <a:ext uri="{FF2B5EF4-FFF2-40B4-BE49-F238E27FC236}">
                <a16:creationId xmlns="" xmlns:a16="http://schemas.microsoft.com/office/drawing/2014/main" id="{ADF67B22-BBBF-495A-AED7-8B4377CACDED}"/>
              </a:ext>
            </a:extLst>
          </p:cNvPr>
          <p:cNvPicPr>
            <a:picLocks noChangeAspect="1"/>
          </p:cNvPicPr>
          <p:nvPr/>
        </p:nvPicPr>
        <p:blipFill>
          <a:blip r:embed="rId3"/>
          <a:stretch>
            <a:fillRect/>
          </a:stretch>
        </p:blipFill>
        <p:spPr bwMode="gray">
          <a:xfrm>
            <a:off x="4862244" y="3589897"/>
            <a:ext cx="466668" cy="389308"/>
          </a:xfrm>
          <a:prstGeom prst="rect">
            <a:avLst/>
          </a:prstGeom>
        </p:spPr>
      </p:pic>
      <p:pic>
        <p:nvPicPr>
          <p:cNvPr id="134" name="图片 51" descr="交换机.png">
            <a:extLst>
              <a:ext uri="{FF2B5EF4-FFF2-40B4-BE49-F238E27FC236}">
                <a16:creationId xmlns="" xmlns:a16="http://schemas.microsoft.com/office/drawing/2014/main" id="{C9EF65B9-6C3D-42C8-89FB-3C0297DF93EA}"/>
              </a:ext>
            </a:extLst>
          </p:cNvPr>
          <p:cNvPicPr>
            <a:picLocks noChangeAspect="1"/>
          </p:cNvPicPr>
          <p:nvPr/>
        </p:nvPicPr>
        <p:blipFill>
          <a:blip r:embed="rId9" cstate="print"/>
          <a:stretch>
            <a:fillRect/>
          </a:stretch>
        </p:blipFill>
        <p:spPr bwMode="gray">
          <a:xfrm>
            <a:off x="4357305" y="3248583"/>
            <a:ext cx="417163" cy="341314"/>
          </a:xfrm>
          <a:prstGeom prst="rect">
            <a:avLst/>
          </a:prstGeom>
        </p:spPr>
      </p:pic>
      <p:sp>
        <p:nvSpPr>
          <p:cNvPr id="135" name="Freeform 159">
            <a:extLst>
              <a:ext uri="{FF2B5EF4-FFF2-40B4-BE49-F238E27FC236}">
                <a16:creationId xmlns="" xmlns:a16="http://schemas.microsoft.com/office/drawing/2014/main" id="{F18A6B02-131E-4A30-9311-1DA73ADED3BD}"/>
              </a:ext>
            </a:extLst>
          </p:cNvPr>
          <p:cNvSpPr/>
          <p:nvPr/>
        </p:nvSpPr>
        <p:spPr bwMode="gray">
          <a:xfrm flipH="1">
            <a:off x="3365501" y="4326664"/>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rgbClr val="000000"/>
                </a:solidFill>
                <a:latin typeface="Huawei Sans" panose="020C0503030203020204" pitchFamily="34" charset="0"/>
              </a:rPr>
              <a:t>Branch site</a:t>
            </a:r>
          </a:p>
        </p:txBody>
      </p:sp>
      <p:pic>
        <p:nvPicPr>
          <p:cNvPr id="136" name="图片 31">
            <a:extLst>
              <a:ext uri="{FF2B5EF4-FFF2-40B4-BE49-F238E27FC236}">
                <a16:creationId xmlns="" xmlns:a16="http://schemas.microsoft.com/office/drawing/2014/main" id="{504166E3-C5CE-4344-B935-2413CC5B634C}"/>
              </a:ext>
            </a:extLst>
          </p:cNvPr>
          <p:cNvPicPr>
            <a:picLocks noChangeAspect="1"/>
          </p:cNvPicPr>
          <p:nvPr/>
        </p:nvPicPr>
        <p:blipFill>
          <a:blip r:embed="rId3"/>
          <a:stretch>
            <a:fillRect/>
          </a:stretch>
        </p:blipFill>
        <p:spPr bwMode="gray">
          <a:xfrm>
            <a:off x="4115327" y="4449908"/>
            <a:ext cx="466668" cy="389308"/>
          </a:xfrm>
          <a:prstGeom prst="rect">
            <a:avLst/>
          </a:prstGeom>
        </p:spPr>
      </p:pic>
      <p:pic>
        <p:nvPicPr>
          <p:cNvPr id="137" name="图片 51" descr="交换机.png">
            <a:extLst>
              <a:ext uri="{FF2B5EF4-FFF2-40B4-BE49-F238E27FC236}">
                <a16:creationId xmlns="" xmlns:a16="http://schemas.microsoft.com/office/drawing/2014/main" id="{F9940A65-367B-42A6-B0AE-71B555E802F0}"/>
              </a:ext>
            </a:extLst>
          </p:cNvPr>
          <p:cNvPicPr>
            <a:picLocks noChangeAspect="1"/>
          </p:cNvPicPr>
          <p:nvPr/>
        </p:nvPicPr>
        <p:blipFill>
          <a:blip r:embed="rId9" cstate="print"/>
          <a:stretch>
            <a:fillRect/>
          </a:stretch>
        </p:blipFill>
        <p:spPr bwMode="gray">
          <a:xfrm>
            <a:off x="3610388" y="4108594"/>
            <a:ext cx="417163" cy="341314"/>
          </a:xfrm>
          <a:prstGeom prst="rect">
            <a:avLst/>
          </a:prstGeom>
        </p:spPr>
      </p:pic>
      <p:sp>
        <p:nvSpPr>
          <p:cNvPr id="138" name="Freeform 159">
            <a:extLst>
              <a:ext uri="{FF2B5EF4-FFF2-40B4-BE49-F238E27FC236}">
                <a16:creationId xmlns="" xmlns:a16="http://schemas.microsoft.com/office/drawing/2014/main" id="{9B3ECD36-81B5-4D25-A942-F76AF405E471}"/>
              </a:ext>
            </a:extLst>
          </p:cNvPr>
          <p:cNvSpPr/>
          <p:nvPr/>
        </p:nvSpPr>
        <p:spPr bwMode="gray">
          <a:xfrm flipH="1">
            <a:off x="7361370" y="3862205"/>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HQ</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9" name="图片 25">
            <a:extLst>
              <a:ext uri="{FF2B5EF4-FFF2-40B4-BE49-F238E27FC236}">
                <a16:creationId xmlns="" xmlns:a16="http://schemas.microsoft.com/office/drawing/2014/main" id="{854BCC5F-F46D-4112-B892-53ACF045245C}"/>
              </a:ext>
            </a:extLst>
          </p:cNvPr>
          <p:cNvPicPr>
            <a:picLocks noChangeAspect="1"/>
          </p:cNvPicPr>
          <p:nvPr/>
        </p:nvPicPr>
        <p:blipFill>
          <a:blip r:embed="rId3"/>
          <a:stretch>
            <a:fillRect/>
          </a:stretch>
        </p:blipFill>
        <p:spPr bwMode="gray">
          <a:xfrm>
            <a:off x="7108791" y="3982291"/>
            <a:ext cx="466668" cy="389308"/>
          </a:xfrm>
          <a:prstGeom prst="rect">
            <a:avLst/>
          </a:prstGeom>
        </p:spPr>
      </p:pic>
      <p:pic>
        <p:nvPicPr>
          <p:cNvPr id="140" name="图片 67">
            <a:extLst>
              <a:ext uri="{FF2B5EF4-FFF2-40B4-BE49-F238E27FC236}">
                <a16:creationId xmlns="" xmlns:a16="http://schemas.microsoft.com/office/drawing/2014/main" id="{B6AD0792-3E78-4558-87E3-EC730739776E}"/>
              </a:ext>
            </a:extLst>
          </p:cNvPr>
          <p:cNvPicPr>
            <a:picLocks/>
          </p:cNvPicPr>
          <p:nvPr/>
        </p:nvPicPr>
        <p:blipFill>
          <a:blip r:embed="rId10" cstate="print">
            <a:extLst>
              <a:ext uri="{28A0092B-C50C-407E-A947-70E740481C1C}">
                <a14:useLocalDpi xmlns:a14="http://schemas.microsoft.com/office/drawing/2010/main" val="0"/>
              </a:ext>
            </a:extLst>
          </a:blip>
          <a:stretch>
            <a:fillRect/>
          </a:stretch>
        </p:blipFill>
        <p:spPr bwMode="gray">
          <a:xfrm>
            <a:off x="8277085" y="4146666"/>
            <a:ext cx="417163" cy="342074"/>
          </a:xfrm>
          <a:prstGeom prst="rect">
            <a:avLst/>
          </a:prstGeom>
        </p:spPr>
      </p:pic>
      <p:pic>
        <p:nvPicPr>
          <p:cNvPr id="141" name="图片 14" descr="交换机.png">
            <a:extLst>
              <a:ext uri="{FF2B5EF4-FFF2-40B4-BE49-F238E27FC236}">
                <a16:creationId xmlns="" xmlns:a16="http://schemas.microsoft.com/office/drawing/2014/main" id="{5311454A-8FA2-461B-A07F-9FF1DF2B5EC6}"/>
              </a:ext>
            </a:extLst>
          </p:cNvPr>
          <p:cNvPicPr>
            <a:picLocks noChangeAspect="1"/>
          </p:cNvPicPr>
          <p:nvPr/>
        </p:nvPicPr>
        <p:blipFill>
          <a:blip r:embed="rId11" cstate="print"/>
          <a:stretch>
            <a:fillRect/>
          </a:stretch>
        </p:blipFill>
        <p:spPr bwMode="gray">
          <a:xfrm>
            <a:off x="7998780" y="3682487"/>
            <a:ext cx="420077" cy="343698"/>
          </a:xfrm>
          <a:prstGeom prst="rect">
            <a:avLst/>
          </a:prstGeom>
        </p:spPr>
      </p:pic>
      <p:sp>
        <p:nvSpPr>
          <p:cNvPr id="142" name="Freeform 159">
            <a:extLst>
              <a:ext uri="{FF2B5EF4-FFF2-40B4-BE49-F238E27FC236}">
                <a16:creationId xmlns="" xmlns:a16="http://schemas.microsoft.com/office/drawing/2014/main" id="{47CD9C9B-10BA-46B3-8358-58A4D775C5FC}"/>
              </a:ext>
            </a:extLst>
          </p:cNvPr>
          <p:cNvSpPr/>
          <p:nvPr/>
        </p:nvSpPr>
        <p:spPr bwMode="gray">
          <a:xfrm flipH="1">
            <a:off x="5500948" y="3011541"/>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rgbClr val="000000"/>
                </a:solidFill>
                <a:latin typeface="Huawei Sans" panose="020C0503030203020204" pitchFamily="34" charset="0"/>
              </a:rPr>
              <a:t>Legacy site</a:t>
            </a:r>
          </a:p>
        </p:txBody>
      </p:sp>
      <p:pic>
        <p:nvPicPr>
          <p:cNvPr id="143" name="图片 31">
            <a:extLst>
              <a:ext uri="{FF2B5EF4-FFF2-40B4-BE49-F238E27FC236}">
                <a16:creationId xmlns="" xmlns:a16="http://schemas.microsoft.com/office/drawing/2014/main" id="{4CCE45B5-00A5-4650-B77B-704C0171DAF8}"/>
              </a:ext>
            </a:extLst>
          </p:cNvPr>
          <p:cNvPicPr>
            <a:picLocks noChangeAspect="1"/>
          </p:cNvPicPr>
          <p:nvPr/>
        </p:nvPicPr>
        <p:blipFill>
          <a:blip r:embed="rId3">
            <a:duotone>
              <a:schemeClr val="accent4">
                <a:shade val="45000"/>
                <a:satMod val="135000"/>
              </a:schemeClr>
              <a:prstClr val="white"/>
            </a:duotone>
          </a:blip>
          <a:stretch>
            <a:fillRect/>
          </a:stretch>
        </p:blipFill>
        <p:spPr bwMode="gray">
          <a:xfrm>
            <a:off x="6250774" y="3134785"/>
            <a:ext cx="466668" cy="389308"/>
          </a:xfrm>
          <a:prstGeom prst="rect">
            <a:avLst/>
          </a:prstGeom>
        </p:spPr>
      </p:pic>
      <p:pic>
        <p:nvPicPr>
          <p:cNvPr id="144" name="图片 51" descr="交换机.png">
            <a:extLst>
              <a:ext uri="{FF2B5EF4-FFF2-40B4-BE49-F238E27FC236}">
                <a16:creationId xmlns="" xmlns:a16="http://schemas.microsoft.com/office/drawing/2014/main" id="{122B5553-45D0-4DD8-8186-B15817FB9F3E}"/>
              </a:ext>
            </a:extLst>
          </p:cNvPr>
          <p:cNvPicPr>
            <a:picLocks noChangeAspect="1"/>
          </p:cNvPicPr>
          <p:nvPr/>
        </p:nvPicPr>
        <p:blipFill>
          <a:blip r:embed="rId9" cstate="print"/>
          <a:stretch>
            <a:fillRect/>
          </a:stretch>
        </p:blipFill>
        <p:spPr bwMode="gray">
          <a:xfrm>
            <a:off x="5227980" y="2991593"/>
            <a:ext cx="417163" cy="341314"/>
          </a:xfrm>
          <a:prstGeom prst="rect">
            <a:avLst/>
          </a:prstGeom>
        </p:spPr>
      </p:pic>
      <p:cxnSp>
        <p:nvCxnSpPr>
          <p:cNvPr id="145" name="直接连接符 133">
            <a:extLst>
              <a:ext uri="{FF2B5EF4-FFF2-40B4-BE49-F238E27FC236}">
                <a16:creationId xmlns="" xmlns:a16="http://schemas.microsoft.com/office/drawing/2014/main" id="{B6253436-1B47-4F83-982D-7B495E42CCB9}"/>
              </a:ext>
            </a:extLst>
          </p:cNvPr>
          <p:cNvCxnSpPr>
            <a:cxnSpLocks/>
            <a:stCxn id="136" idx="3"/>
            <a:endCxn id="139" idx="1"/>
          </p:cNvCxnSpPr>
          <p:nvPr/>
        </p:nvCxnSpPr>
        <p:spPr bwMode="gray">
          <a:xfrm flipV="1">
            <a:off x="4581995" y="4176945"/>
            <a:ext cx="2526796" cy="467617"/>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cxnSp>
        <p:nvCxnSpPr>
          <p:cNvPr id="146" name="直接连接符 133">
            <a:extLst>
              <a:ext uri="{FF2B5EF4-FFF2-40B4-BE49-F238E27FC236}">
                <a16:creationId xmlns="" xmlns:a16="http://schemas.microsoft.com/office/drawing/2014/main" id="{786BE482-46C3-46F6-8FAC-7654D635AD67}"/>
              </a:ext>
            </a:extLst>
          </p:cNvPr>
          <p:cNvCxnSpPr>
            <a:stCxn id="133" idx="3"/>
            <a:endCxn id="139" idx="1"/>
          </p:cNvCxnSpPr>
          <p:nvPr/>
        </p:nvCxnSpPr>
        <p:spPr bwMode="gray">
          <a:xfrm>
            <a:off x="5328912" y="3784551"/>
            <a:ext cx="1779879" cy="392394"/>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cxnSp>
        <p:nvCxnSpPr>
          <p:cNvPr id="147" name="直接连接符 133">
            <a:extLst>
              <a:ext uri="{FF2B5EF4-FFF2-40B4-BE49-F238E27FC236}">
                <a16:creationId xmlns="" xmlns:a16="http://schemas.microsoft.com/office/drawing/2014/main" id="{9AF4B341-B443-42C9-A7D9-0BF072AD731A}"/>
              </a:ext>
            </a:extLst>
          </p:cNvPr>
          <p:cNvCxnSpPr>
            <a:stCxn id="143" idx="2"/>
            <a:endCxn id="139" idx="1"/>
          </p:cNvCxnSpPr>
          <p:nvPr/>
        </p:nvCxnSpPr>
        <p:spPr bwMode="gray">
          <a:xfrm>
            <a:off x="6484108" y="3524093"/>
            <a:ext cx="624683" cy="652852"/>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sp>
        <p:nvSpPr>
          <p:cNvPr id="148" name="TextBox 147">
            <a:extLst>
              <a:ext uri="{FF2B5EF4-FFF2-40B4-BE49-F238E27FC236}">
                <a16:creationId xmlns="" xmlns:a16="http://schemas.microsoft.com/office/drawing/2014/main" id="{097257FA-C034-4B18-9100-6C26BB68A2CD}"/>
              </a:ext>
            </a:extLst>
          </p:cNvPr>
          <p:cNvSpPr txBox="1"/>
          <p:nvPr/>
        </p:nvSpPr>
        <p:spPr bwMode="gray">
          <a:xfrm>
            <a:off x="7661578" y="4579757"/>
            <a:ext cx="1564852" cy="523220"/>
          </a:xfrm>
          <a:prstGeom prst="rect">
            <a:avLst/>
          </a:prstGeom>
          <a:noFill/>
        </p:spPr>
        <p:txBody>
          <a:bodyPr wrap="none" rtlCol="0">
            <a:spAutoFit/>
          </a:bodyPr>
          <a:lstStyle/>
          <a:p>
            <a:pPr algn="ctr" fontAlgn="ctr"/>
            <a:r>
              <a:rPr lang="en-US" sz="1400" b="1" dirty="0">
                <a:latin typeface="Huawei Sans" panose="020C0503030203020204" pitchFamily="34" charset="0"/>
              </a:rPr>
              <a:t>Overlay</a:t>
            </a:r>
          </a:p>
          <a:p>
            <a:pPr algn="ctr" fontAlgn="ctr"/>
            <a:r>
              <a:rPr lang="en-US" sz="1400" b="1" dirty="0">
                <a:latin typeface="Huawei Sans" panose="020C0503030203020204" pitchFamily="34" charset="0"/>
              </a:rPr>
              <a:t>Virtual network</a:t>
            </a:r>
          </a:p>
        </p:txBody>
      </p:sp>
      <p:sp>
        <p:nvSpPr>
          <p:cNvPr id="149" name="TextBox 148">
            <a:extLst>
              <a:ext uri="{FF2B5EF4-FFF2-40B4-BE49-F238E27FC236}">
                <a16:creationId xmlns="" xmlns:a16="http://schemas.microsoft.com/office/drawing/2014/main" id="{AC76387D-D3F3-4B82-AAEF-D7417DACDA5F}"/>
              </a:ext>
            </a:extLst>
          </p:cNvPr>
          <p:cNvSpPr txBox="1"/>
          <p:nvPr/>
        </p:nvSpPr>
        <p:spPr bwMode="gray">
          <a:xfrm>
            <a:off x="7611083" y="5656963"/>
            <a:ext cx="1665841" cy="523220"/>
          </a:xfrm>
          <a:prstGeom prst="rect">
            <a:avLst/>
          </a:prstGeom>
          <a:noFill/>
        </p:spPr>
        <p:txBody>
          <a:bodyPr wrap="none" rtlCol="0">
            <a:spAutoFit/>
          </a:bodyPr>
          <a:lstStyle/>
          <a:p>
            <a:pPr algn="ctr" fontAlgn="ctr"/>
            <a:r>
              <a:rPr lang="en-US" sz="1400" b="1" dirty="0">
                <a:latin typeface="Huawei Sans" panose="020C0503030203020204" pitchFamily="34" charset="0"/>
              </a:rPr>
              <a:t>Underlay</a:t>
            </a:r>
          </a:p>
          <a:p>
            <a:pPr algn="ctr" fontAlgn="ctr"/>
            <a:r>
              <a:rPr lang="en-US" sz="1400" b="1" dirty="0">
                <a:latin typeface="Huawei Sans" panose="020C0503030203020204" pitchFamily="34" charset="0"/>
              </a:rPr>
              <a:t>Physical network</a:t>
            </a:r>
          </a:p>
        </p:txBody>
      </p:sp>
      <p:sp>
        <p:nvSpPr>
          <p:cNvPr id="4" name="文本框 18">
            <a:extLst>
              <a:ext uri="{FF2B5EF4-FFF2-40B4-BE49-F238E27FC236}">
                <a16:creationId xmlns="" xmlns:a16="http://schemas.microsoft.com/office/drawing/2014/main" id="{D4E02747-01C2-4FF4-8F72-189FCFA08450}"/>
              </a:ext>
            </a:extLst>
          </p:cNvPr>
          <p:cNvSpPr txBox="1"/>
          <p:nvPr/>
        </p:nvSpPr>
        <p:spPr bwMode="gray">
          <a:xfrm>
            <a:off x="4135039" y="4240665"/>
            <a:ext cx="627105"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rPr>
              <a:t>EDGE</a:t>
            </a:r>
            <a:endParaRPr lang="en-US" altLang="zh-CN"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18">
            <a:extLst>
              <a:ext uri="{FF2B5EF4-FFF2-40B4-BE49-F238E27FC236}">
                <a16:creationId xmlns="" xmlns:a16="http://schemas.microsoft.com/office/drawing/2014/main" id="{19F8E968-BBAD-40D4-808E-14CCDF08EF3C}"/>
              </a:ext>
            </a:extLst>
          </p:cNvPr>
          <p:cNvSpPr txBox="1"/>
          <p:nvPr/>
        </p:nvSpPr>
        <p:spPr bwMode="gray">
          <a:xfrm>
            <a:off x="4858845" y="3391401"/>
            <a:ext cx="605044"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rPr>
              <a:t>EDGE</a:t>
            </a:r>
            <a:endParaRPr lang="en-US" altLang="zh-CN"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文本框 18">
            <a:extLst>
              <a:ext uri="{FF2B5EF4-FFF2-40B4-BE49-F238E27FC236}">
                <a16:creationId xmlns="" xmlns:a16="http://schemas.microsoft.com/office/drawing/2014/main" id="{656035EE-62F1-4A5E-8DBD-4EABD286E176}"/>
              </a:ext>
            </a:extLst>
          </p:cNvPr>
          <p:cNvSpPr txBox="1"/>
          <p:nvPr/>
        </p:nvSpPr>
        <p:spPr bwMode="gray">
          <a:xfrm>
            <a:off x="6250774" y="2923887"/>
            <a:ext cx="455927"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rPr>
              <a:t>GW</a:t>
            </a:r>
            <a:endParaRPr lang="en-US" altLang="zh-CN"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18">
            <a:extLst>
              <a:ext uri="{FF2B5EF4-FFF2-40B4-BE49-F238E27FC236}">
                <a16:creationId xmlns="" xmlns:a16="http://schemas.microsoft.com/office/drawing/2014/main" id="{7B602482-0CA6-4C07-972B-F498A6611B79}"/>
              </a:ext>
            </a:extLst>
          </p:cNvPr>
          <p:cNvSpPr txBox="1"/>
          <p:nvPr/>
        </p:nvSpPr>
        <p:spPr bwMode="gray">
          <a:xfrm>
            <a:off x="6736688" y="3732001"/>
            <a:ext cx="941231"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rPr>
              <a:t>EDGE/RR</a:t>
            </a:r>
            <a:endParaRPr lang="en-US" altLang="zh-CN"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04882772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t>EDGE Overview</a:t>
            </a:r>
          </a:p>
        </p:txBody>
      </p:sp>
      <p:sp>
        <p:nvSpPr>
          <p:cNvPr id="3" name="Text Placeholder 2">
            <a:extLst>
              <a:ext uri="{FF2B5EF4-FFF2-40B4-BE49-F238E27FC236}">
                <a16:creationId xmlns="" xmlns:a16="http://schemas.microsoft.com/office/drawing/2014/main" id="{E3760611-F70D-41BF-B845-64F6C950522E}"/>
              </a:ext>
            </a:extLst>
          </p:cNvPr>
          <p:cNvSpPr>
            <a:spLocks noGrp="1"/>
          </p:cNvSpPr>
          <p:nvPr>
            <p:ph type="body" sz="quarter" idx="10"/>
          </p:nvPr>
        </p:nvSpPr>
        <p:spPr bwMode="gray"/>
        <p:txBody>
          <a:bodyPr/>
          <a:lstStyle/>
          <a:p>
            <a:pPr algn="l"/>
            <a:r>
              <a:rPr lang="en-US" sz="1400" dirty="0"/>
              <a:t>A EDGE is essentially an edge node of the SD-WAN network. EDGEs are interconnected using the IP overlay tunneling technology.</a:t>
            </a:r>
            <a:endParaRPr lang="en-US" altLang="zh-CN" sz="1400" dirty="0">
              <a:sym typeface="Huawei Sans" panose="020C0503030203020204" pitchFamily="34" charset="0"/>
            </a:endParaRPr>
          </a:p>
          <a:p>
            <a:pPr algn="l"/>
            <a:r>
              <a:rPr lang="en-US" sz="1400" dirty="0"/>
              <a:t>Traditional hardware EDGEs are typically used on the HQ and branch sites, and virtual devices can be deployed at sites on the public cloud.</a:t>
            </a:r>
            <a:endParaRPr lang="en-US" altLang="zh-CN" sz="1400" dirty="0">
              <a:sym typeface="Huawei Sans" panose="020C0503030203020204" pitchFamily="34" charset="0"/>
            </a:endParaRPr>
          </a:p>
          <a:p>
            <a:pPr algn="l"/>
            <a:r>
              <a:rPr lang="en-US" sz="1400" dirty="0"/>
              <a:t>All SD-WAN EDGEs of an enterprise are centrally managed and maintained in iMaster NCE-WAN by the tenant administrator.</a:t>
            </a:r>
          </a:p>
        </p:txBody>
      </p:sp>
      <p:grpSp>
        <p:nvGrpSpPr>
          <p:cNvPr id="114" name="Group 113">
            <a:extLst>
              <a:ext uri="{FF2B5EF4-FFF2-40B4-BE49-F238E27FC236}">
                <a16:creationId xmlns="" xmlns:a16="http://schemas.microsoft.com/office/drawing/2014/main" id="{6939AB48-54E6-44CC-B62E-7C5228CB3FA0}"/>
              </a:ext>
            </a:extLst>
          </p:cNvPr>
          <p:cNvGrpSpPr/>
          <p:nvPr/>
        </p:nvGrpSpPr>
        <p:grpSpPr bwMode="gray">
          <a:xfrm>
            <a:off x="1472928" y="2881682"/>
            <a:ext cx="8925801" cy="3327843"/>
            <a:chOff x="1963422" y="2686156"/>
            <a:chExt cx="8925801" cy="3327843"/>
          </a:xfrm>
        </p:grpSpPr>
        <p:sp>
          <p:nvSpPr>
            <p:cNvPr id="9" name="Freeform 159">
              <a:extLst>
                <a:ext uri="{FF2B5EF4-FFF2-40B4-BE49-F238E27FC236}">
                  <a16:creationId xmlns="" xmlns:a16="http://schemas.microsoft.com/office/drawing/2014/main" id="{8F099A8D-6377-4441-80F4-569A30DBAA6F}"/>
                </a:ext>
              </a:extLst>
            </p:cNvPr>
            <p:cNvSpPr/>
            <p:nvPr/>
          </p:nvSpPr>
          <p:spPr bwMode="gray">
            <a:xfrm flipH="1">
              <a:off x="2300469" y="3420609"/>
              <a:ext cx="1536175" cy="80300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VPC/vNet</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Shape 423"/>
            <p:cNvSpPr/>
            <p:nvPr/>
          </p:nvSpPr>
          <p:spPr bwMode="gray">
            <a:xfrm>
              <a:off x="2420552" y="4278135"/>
              <a:ext cx="1238612" cy="392538"/>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nchor="ctr">
              <a:noAutofit/>
            </a:bodyPr>
            <a:lstStyle>
              <a:lvl1pPr defTabSz="516747">
                <a:defRPr sz="1600">
                  <a:solidFill>
                    <a:srgbClr val="FFFFFF"/>
                  </a:solidFill>
                  <a:latin typeface="Arial"/>
                  <a:ea typeface="+mn-ea"/>
                  <a:cs typeface="+mn-cs"/>
                  <a:sym typeface="Helvetica"/>
                </a:defRPr>
              </a:lvl1pPr>
            </a:lstStyle>
            <a:p>
              <a:pPr algn="ctr" fontAlgn="ctr"/>
              <a:r>
                <a:rPr lang="en-US" altLang="zh-CN" sz="1400" b="1" dirty="0">
                  <a:solidFill>
                    <a:schemeClr val="tx1"/>
                  </a:solidFill>
                </a:rPr>
                <a:t>Virtual Device</a:t>
              </a:r>
              <a:r>
                <a:rPr lang="en-US" sz="1400" b="1" dirty="0">
                  <a:solidFill>
                    <a:schemeClr val="tx1"/>
                  </a:solidFill>
                  <a:latin typeface="Huawei Sans" panose="020C0503030203020204" pitchFamily="34" charset="0"/>
                </a:rPr>
                <a:t>(</a:t>
              </a:r>
              <a:r>
                <a:rPr lang="en-US" sz="1400" b="1" dirty="0" err="1">
                  <a:solidFill>
                    <a:schemeClr val="tx1"/>
                  </a:solidFill>
                  <a:latin typeface="Huawei Sans" panose="020C0503030203020204" pitchFamily="34" charset="0"/>
                </a:rPr>
                <a:t>vCPE</a:t>
              </a:r>
              <a:r>
                <a:rPr lang="en-US" sz="1400" b="1" dirty="0">
                  <a:solidFill>
                    <a:schemeClr val="tx1"/>
                  </a:solidFill>
                  <a:latin typeface="Huawei Sans" panose="020C0503030203020204" pitchFamily="34" charset="0"/>
                </a:rPr>
                <a:t>)</a:t>
              </a:r>
              <a:endParaRPr lang="en-US" sz="1400" b="1"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98" name="图片 97" descr="08-Rear_looking down.png"/>
            <p:cNvPicPr/>
            <p:nvPr/>
          </p:nvPicPr>
          <p:blipFill>
            <a:blip r:embed="rId3" cstate="print"/>
            <a:stretch>
              <a:fillRect/>
            </a:stretch>
          </p:blipFill>
          <p:spPr bwMode="gray">
            <a:xfrm>
              <a:off x="2306383" y="4626690"/>
              <a:ext cx="1466951" cy="745384"/>
            </a:xfrm>
            <a:prstGeom prst="rect">
              <a:avLst/>
            </a:prstGeom>
          </p:spPr>
        </p:pic>
        <p:sp>
          <p:nvSpPr>
            <p:cNvPr id="99" name="Shape 423"/>
            <p:cNvSpPr/>
            <p:nvPr/>
          </p:nvSpPr>
          <p:spPr bwMode="gray">
            <a:xfrm>
              <a:off x="2470324" y="5450438"/>
              <a:ext cx="1207134" cy="236426"/>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nchor="ctr">
              <a:noAutofit/>
            </a:bodyPr>
            <a:lstStyle>
              <a:lvl1pPr defTabSz="516747">
                <a:defRPr sz="1600">
                  <a:solidFill>
                    <a:srgbClr val="FFFFFF"/>
                  </a:solidFill>
                  <a:latin typeface="Arial"/>
                  <a:ea typeface="+mn-ea"/>
                  <a:cs typeface="+mn-cs"/>
                  <a:sym typeface="Helvetica"/>
                </a:defRPr>
              </a:lvl1pPr>
            </a:lstStyle>
            <a:p>
              <a:pPr algn="ctr" fontAlgn="ctr"/>
              <a:r>
                <a:rPr lang="en-US" sz="1400" b="1" dirty="0">
                  <a:solidFill>
                    <a:schemeClr val="tx1"/>
                  </a:solidFill>
                  <a:latin typeface="Huawei Sans" panose="020C0503030203020204" pitchFamily="34" charset="0"/>
                </a:rPr>
                <a:t>Hardware Device (CPE)</a:t>
              </a:r>
              <a:endParaRPr lang="en-US" sz="1400" b="1"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00" name="圆角矩形 75"/>
            <p:cNvSpPr/>
            <p:nvPr/>
          </p:nvSpPr>
          <p:spPr bwMode="gray">
            <a:xfrm>
              <a:off x="1963422" y="3106635"/>
              <a:ext cx="2081493" cy="2721096"/>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43" name="图片 42" descr="交换机.png"/>
            <p:cNvPicPr>
              <a:picLocks noChangeAspect="1"/>
            </p:cNvPicPr>
            <p:nvPr/>
          </p:nvPicPr>
          <p:blipFill>
            <a:blip r:embed="rId4" cstate="print"/>
            <a:stretch>
              <a:fillRect/>
            </a:stretch>
          </p:blipFill>
          <p:spPr bwMode="gray">
            <a:xfrm>
              <a:off x="2096244" y="3714930"/>
              <a:ext cx="539999" cy="441817"/>
            </a:xfrm>
            <a:prstGeom prst="rect">
              <a:avLst/>
            </a:prstGeom>
          </p:spPr>
        </p:pic>
        <p:grpSp>
          <p:nvGrpSpPr>
            <p:cNvPr id="86" name="Group 85">
              <a:extLst>
                <a:ext uri="{FF2B5EF4-FFF2-40B4-BE49-F238E27FC236}">
                  <a16:creationId xmlns="" xmlns:a16="http://schemas.microsoft.com/office/drawing/2014/main" id="{193ABDA1-666C-48E5-A3BA-D387CFEC3153}"/>
                </a:ext>
              </a:extLst>
            </p:cNvPr>
            <p:cNvGrpSpPr/>
            <p:nvPr/>
          </p:nvGrpSpPr>
          <p:grpSpPr bwMode="gray">
            <a:xfrm>
              <a:off x="4356367" y="2686156"/>
              <a:ext cx="6532856" cy="3327843"/>
              <a:chOff x="2196887" y="2612578"/>
              <a:chExt cx="6532856" cy="3327843"/>
            </a:xfrm>
          </p:grpSpPr>
          <p:sp>
            <p:nvSpPr>
              <p:cNvPr id="40" name="梯形 41">
                <a:extLst>
                  <a:ext uri="{FF2B5EF4-FFF2-40B4-BE49-F238E27FC236}">
                    <a16:creationId xmlns="" xmlns:a16="http://schemas.microsoft.com/office/drawing/2014/main" id="{65E9AB4D-994C-4E64-9732-1613CD5CB479}"/>
                  </a:ext>
                </a:extLst>
              </p:cNvPr>
              <p:cNvSpPr/>
              <p:nvPr/>
            </p:nvSpPr>
            <p:spPr bwMode="gray">
              <a:xfrm>
                <a:off x="2196887" y="3858382"/>
                <a:ext cx="6532856" cy="2031668"/>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 name="图片 24">
                <a:extLst>
                  <a:ext uri="{FF2B5EF4-FFF2-40B4-BE49-F238E27FC236}">
                    <a16:creationId xmlns="" xmlns:a16="http://schemas.microsoft.com/office/drawing/2014/main" id="{271AD1AB-AF3C-466A-8058-CC551EB9B76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3880924" y="2648651"/>
                <a:ext cx="2615181" cy="482309"/>
              </a:xfrm>
              <a:prstGeom prst="rect">
                <a:avLst/>
              </a:prstGeom>
            </p:spPr>
          </p:pic>
          <p:cxnSp>
            <p:nvCxnSpPr>
              <p:cNvPr id="33" name="直接箭头连接符 84">
                <a:extLst>
                  <a:ext uri="{FF2B5EF4-FFF2-40B4-BE49-F238E27FC236}">
                    <a16:creationId xmlns="" xmlns:a16="http://schemas.microsoft.com/office/drawing/2014/main" id="{AA1BAE72-AC5D-4CA4-982B-74EC1BCDC6DE}"/>
                  </a:ext>
                </a:extLst>
              </p:cNvPr>
              <p:cNvCxnSpPr>
                <a:cxnSpLocks/>
                <a:stCxn id="10" idx="2"/>
                <a:endCxn id="59" idx="0"/>
              </p:cNvCxnSpPr>
              <p:nvPr/>
            </p:nvCxnSpPr>
            <p:spPr bwMode="gray">
              <a:xfrm>
                <a:off x="5188515" y="3145976"/>
                <a:ext cx="666681" cy="915761"/>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0" name="圆角矩形 75">
                <a:extLst>
                  <a:ext uri="{FF2B5EF4-FFF2-40B4-BE49-F238E27FC236}">
                    <a16:creationId xmlns="" xmlns:a16="http://schemas.microsoft.com/office/drawing/2014/main" id="{F56FF2B2-3B4B-4EAB-8501-403C945EAF2F}"/>
                  </a:ext>
                </a:extLst>
              </p:cNvPr>
              <p:cNvSpPr/>
              <p:nvPr/>
            </p:nvSpPr>
            <p:spPr bwMode="gray">
              <a:xfrm>
                <a:off x="3789206" y="2612578"/>
                <a:ext cx="2798618" cy="533398"/>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1" name="Freeform 159">
                <a:extLst>
                  <a:ext uri="{FF2B5EF4-FFF2-40B4-BE49-F238E27FC236}">
                    <a16:creationId xmlns="" xmlns:a16="http://schemas.microsoft.com/office/drawing/2014/main" id="{547A810E-DF00-4F1E-A016-C8CEA15A2814}"/>
                  </a:ext>
                </a:extLst>
              </p:cNvPr>
              <p:cNvSpPr/>
              <p:nvPr/>
            </p:nvSpPr>
            <p:spPr bwMode="gray">
              <a:xfrm flipH="1">
                <a:off x="3483506" y="4393605"/>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rgbClr val="000000"/>
                    </a:solidFill>
                    <a:latin typeface="Huawei Sans" panose="020C0503030203020204" pitchFamily="34" charset="0"/>
                  </a:rPr>
                  <a:t>Branch site</a:t>
                </a:r>
              </a:p>
            </p:txBody>
          </p:sp>
          <p:pic>
            <p:nvPicPr>
              <p:cNvPr id="49" name="图片 31">
                <a:extLst>
                  <a:ext uri="{FF2B5EF4-FFF2-40B4-BE49-F238E27FC236}">
                    <a16:creationId xmlns="" xmlns:a16="http://schemas.microsoft.com/office/drawing/2014/main" id="{E7E5EA53-3DAF-4DCF-B2D8-AF15B1CB17A7}"/>
                  </a:ext>
                </a:extLst>
              </p:cNvPr>
              <p:cNvPicPr>
                <a:picLocks noChangeAspect="1"/>
              </p:cNvPicPr>
              <p:nvPr/>
            </p:nvPicPr>
            <p:blipFill>
              <a:blip r:embed="rId6"/>
              <a:stretch>
                <a:fillRect/>
              </a:stretch>
            </p:blipFill>
            <p:spPr bwMode="gray">
              <a:xfrm>
                <a:off x="4233332" y="4516849"/>
                <a:ext cx="466668" cy="389308"/>
              </a:xfrm>
              <a:prstGeom prst="rect">
                <a:avLst/>
              </a:prstGeom>
            </p:spPr>
          </p:pic>
          <p:pic>
            <p:nvPicPr>
              <p:cNvPr id="50" name="图片 51" descr="交换机.png">
                <a:extLst>
                  <a:ext uri="{FF2B5EF4-FFF2-40B4-BE49-F238E27FC236}">
                    <a16:creationId xmlns="" xmlns:a16="http://schemas.microsoft.com/office/drawing/2014/main" id="{8D117205-BF93-4E5D-A819-DBF011A35538}"/>
                  </a:ext>
                </a:extLst>
              </p:cNvPr>
              <p:cNvPicPr>
                <a:picLocks noChangeAspect="1"/>
              </p:cNvPicPr>
              <p:nvPr/>
            </p:nvPicPr>
            <p:blipFill>
              <a:blip r:embed="rId7" cstate="print"/>
              <a:stretch>
                <a:fillRect/>
              </a:stretch>
            </p:blipFill>
            <p:spPr bwMode="gray">
              <a:xfrm>
                <a:off x="3728393" y="4175535"/>
                <a:ext cx="417163" cy="341314"/>
              </a:xfrm>
              <a:prstGeom prst="rect">
                <a:avLst/>
              </a:prstGeom>
            </p:spPr>
          </p:pic>
          <p:sp>
            <p:nvSpPr>
              <p:cNvPr id="51" name="Freeform 159">
                <a:extLst>
                  <a:ext uri="{FF2B5EF4-FFF2-40B4-BE49-F238E27FC236}">
                    <a16:creationId xmlns="" xmlns:a16="http://schemas.microsoft.com/office/drawing/2014/main" id="{58A602C2-D400-4F36-BB08-D907E9D44DEC}"/>
                  </a:ext>
                </a:extLst>
              </p:cNvPr>
              <p:cNvSpPr/>
              <p:nvPr/>
            </p:nvSpPr>
            <p:spPr bwMode="gray">
              <a:xfrm flipH="1">
                <a:off x="2736589" y="5253616"/>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rgbClr val="000000"/>
                    </a:solidFill>
                    <a:latin typeface="Huawei Sans" panose="020C0503030203020204" pitchFamily="34" charset="0"/>
                  </a:rPr>
                  <a:t>Branch site</a:t>
                </a:r>
              </a:p>
            </p:txBody>
          </p:sp>
          <p:pic>
            <p:nvPicPr>
              <p:cNvPr id="52" name="图片 31">
                <a:extLst>
                  <a:ext uri="{FF2B5EF4-FFF2-40B4-BE49-F238E27FC236}">
                    <a16:creationId xmlns="" xmlns:a16="http://schemas.microsoft.com/office/drawing/2014/main" id="{87425169-EC47-499C-86BF-D84BCADEE4BF}"/>
                  </a:ext>
                </a:extLst>
              </p:cNvPr>
              <p:cNvPicPr>
                <a:picLocks noChangeAspect="1"/>
              </p:cNvPicPr>
              <p:nvPr/>
            </p:nvPicPr>
            <p:blipFill>
              <a:blip r:embed="rId6"/>
              <a:stretch>
                <a:fillRect/>
              </a:stretch>
            </p:blipFill>
            <p:spPr bwMode="gray">
              <a:xfrm>
                <a:off x="3486415" y="5376860"/>
                <a:ext cx="466668" cy="389308"/>
              </a:xfrm>
              <a:prstGeom prst="rect">
                <a:avLst/>
              </a:prstGeom>
            </p:spPr>
          </p:pic>
          <p:pic>
            <p:nvPicPr>
              <p:cNvPr id="53" name="图片 51" descr="交换机.png">
                <a:extLst>
                  <a:ext uri="{FF2B5EF4-FFF2-40B4-BE49-F238E27FC236}">
                    <a16:creationId xmlns="" xmlns:a16="http://schemas.microsoft.com/office/drawing/2014/main" id="{7A1C409D-5F6C-4B7C-867E-83EB4654CF9A}"/>
                  </a:ext>
                </a:extLst>
              </p:cNvPr>
              <p:cNvPicPr>
                <a:picLocks noChangeAspect="1"/>
              </p:cNvPicPr>
              <p:nvPr/>
            </p:nvPicPr>
            <p:blipFill>
              <a:blip r:embed="rId7" cstate="print"/>
              <a:stretch>
                <a:fillRect/>
              </a:stretch>
            </p:blipFill>
            <p:spPr bwMode="gray">
              <a:xfrm>
                <a:off x="2981476" y="5035546"/>
                <a:ext cx="417163" cy="341314"/>
              </a:xfrm>
              <a:prstGeom prst="rect">
                <a:avLst/>
              </a:prstGeom>
            </p:spPr>
          </p:pic>
          <p:sp>
            <p:nvSpPr>
              <p:cNvPr id="54" name="Freeform 159">
                <a:extLst>
                  <a:ext uri="{FF2B5EF4-FFF2-40B4-BE49-F238E27FC236}">
                    <a16:creationId xmlns="" xmlns:a16="http://schemas.microsoft.com/office/drawing/2014/main" id="{6E8FACE1-7373-4B2C-93FA-EC809D27036C}"/>
                  </a:ext>
                </a:extLst>
              </p:cNvPr>
              <p:cNvSpPr/>
              <p:nvPr/>
            </p:nvSpPr>
            <p:spPr bwMode="gray">
              <a:xfrm flipH="1">
                <a:off x="6732458" y="4789157"/>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HQ</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5" name="图片 25">
                <a:extLst>
                  <a:ext uri="{FF2B5EF4-FFF2-40B4-BE49-F238E27FC236}">
                    <a16:creationId xmlns="" xmlns:a16="http://schemas.microsoft.com/office/drawing/2014/main" id="{B163FE70-B2AE-4218-A74A-F19AFDEDDF99}"/>
                  </a:ext>
                </a:extLst>
              </p:cNvPr>
              <p:cNvPicPr>
                <a:picLocks noChangeAspect="1"/>
              </p:cNvPicPr>
              <p:nvPr/>
            </p:nvPicPr>
            <p:blipFill>
              <a:blip r:embed="rId6"/>
              <a:stretch>
                <a:fillRect/>
              </a:stretch>
            </p:blipFill>
            <p:spPr bwMode="gray">
              <a:xfrm>
                <a:off x="6479879" y="4909243"/>
                <a:ext cx="466668" cy="389308"/>
              </a:xfrm>
              <a:prstGeom prst="rect">
                <a:avLst/>
              </a:prstGeom>
            </p:spPr>
          </p:pic>
          <p:pic>
            <p:nvPicPr>
              <p:cNvPr id="56" name="图片 67">
                <a:extLst>
                  <a:ext uri="{FF2B5EF4-FFF2-40B4-BE49-F238E27FC236}">
                    <a16:creationId xmlns="" xmlns:a16="http://schemas.microsoft.com/office/drawing/2014/main" id="{926C7852-E1DD-46C4-841B-AA8A7776EC71}"/>
                  </a:ext>
                </a:extLst>
              </p:cNvPr>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7648173" y="5073618"/>
                <a:ext cx="417163" cy="342074"/>
              </a:xfrm>
              <a:prstGeom prst="rect">
                <a:avLst/>
              </a:prstGeom>
            </p:spPr>
          </p:pic>
          <p:pic>
            <p:nvPicPr>
              <p:cNvPr id="57" name="图片 14" descr="交换机.png">
                <a:extLst>
                  <a:ext uri="{FF2B5EF4-FFF2-40B4-BE49-F238E27FC236}">
                    <a16:creationId xmlns="" xmlns:a16="http://schemas.microsoft.com/office/drawing/2014/main" id="{165C6DF5-E979-4F44-B40C-364DB786506F}"/>
                  </a:ext>
                </a:extLst>
              </p:cNvPr>
              <p:cNvPicPr>
                <a:picLocks noChangeAspect="1"/>
              </p:cNvPicPr>
              <p:nvPr/>
            </p:nvPicPr>
            <p:blipFill>
              <a:blip r:embed="rId9" cstate="print"/>
              <a:stretch>
                <a:fillRect/>
              </a:stretch>
            </p:blipFill>
            <p:spPr bwMode="gray">
              <a:xfrm>
                <a:off x="7369868" y="4609439"/>
                <a:ext cx="420077" cy="343698"/>
              </a:xfrm>
              <a:prstGeom prst="rect">
                <a:avLst/>
              </a:prstGeom>
            </p:spPr>
          </p:pic>
          <p:sp>
            <p:nvSpPr>
              <p:cNvPr id="58" name="Freeform 159">
                <a:extLst>
                  <a:ext uri="{FF2B5EF4-FFF2-40B4-BE49-F238E27FC236}">
                    <a16:creationId xmlns="" xmlns:a16="http://schemas.microsoft.com/office/drawing/2014/main" id="{6EDCCCD7-8639-4F1B-A623-4B4D1CAA28EC}"/>
                  </a:ext>
                </a:extLst>
              </p:cNvPr>
              <p:cNvSpPr/>
              <p:nvPr/>
            </p:nvSpPr>
            <p:spPr bwMode="gray">
              <a:xfrm flipH="1">
                <a:off x="4872036" y="3938493"/>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rgbClr val="000000"/>
                    </a:solidFill>
                    <a:latin typeface="Huawei Sans" panose="020C0503030203020204" pitchFamily="34" charset="0"/>
                  </a:rPr>
                  <a:t>Branch site</a:t>
                </a:r>
              </a:p>
            </p:txBody>
          </p:sp>
          <p:pic>
            <p:nvPicPr>
              <p:cNvPr id="59" name="图片 31">
                <a:extLst>
                  <a:ext uri="{FF2B5EF4-FFF2-40B4-BE49-F238E27FC236}">
                    <a16:creationId xmlns="" xmlns:a16="http://schemas.microsoft.com/office/drawing/2014/main" id="{A7E7FBED-271C-4247-93E4-BBBE461E8402}"/>
                  </a:ext>
                </a:extLst>
              </p:cNvPr>
              <p:cNvPicPr>
                <a:picLocks noChangeAspect="1"/>
              </p:cNvPicPr>
              <p:nvPr/>
            </p:nvPicPr>
            <p:blipFill>
              <a:blip r:embed="rId6"/>
              <a:stretch>
                <a:fillRect/>
              </a:stretch>
            </p:blipFill>
            <p:spPr bwMode="gray">
              <a:xfrm>
                <a:off x="5621862" y="4061737"/>
                <a:ext cx="466668" cy="389308"/>
              </a:xfrm>
              <a:prstGeom prst="rect">
                <a:avLst/>
              </a:prstGeom>
            </p:spPr>
          </p:pic>
          <p:pic>
            <p:nvPicPr>
              <p:cNvPr id="60" name="图片 51" descr="交换机.png">
                <a:extLst>
                  <a:ext uri="{FF2B5EF4-FFF2-40B4-BE49-F238E27FC236}">
                    <a16:creationId xmlns="" xmlns:a16="http://schemas.microsoft.com/office/drawing/2014/main" id="{A56D425D-951C-4B2F-8B8B-E0F76243D402}"/>
                  </a:ext>
                </a:extLst>
              </p:cNvPr>
              <p:cNvPicPr>
                <a:picLocks noChangeAspect="1"/>
              </p:cNvPicPr>
              <p:nvPr/>
            </p:nvPicPr>
            <p:blipFill>
              <a:blip r:embed="rId7" cstate="print"/>
              <a:stretch>
                <a:fillRect/>
              </a:stretch>
            </p:blipFill>
            <p:spPr bwMode="gray">
              <a:xfrm>
                <a:off x="4599068" y="3918545"/>
                <a:ext cx="417163" cy="341314"/>
              </a:xfrm>
              <a:prstGeom prst="rect">
                <a:avLst/>
              </a:prstGeom>
            </p:spPr>
          </p:pic>
          <p:sp>
            <p:nvSpPr>
              <p:cNvPr id="64" name="TextBox 63">
                <a:extLst>
                  <a:ext uri="{FF2B5EF4-FFF2-40B4-BE49-F238E27FC236}">
                    <a16:creationId xmlns="" xmlns:a16="http://schemas.microsoft.com/office/drawing/2014/main" id="{A20435B6-D3B0-4EAB-AE99-B1714BC0AB65}"/>
                  </a:ext>
                </a:extLst>
              </p:cNvPr>
              <p:cNvSpPr txBox="1"/>
              <p:nvPr/>
            </p:nvSpPr>
            <p:spPr bwMode="gray">
              <a:xfrm>
                <a:off x="6909736" y="5355646"/>
                <a:ext cx="1760418" cy="584775"/>
              </a:xfrm>
              <a:prstGeom prst="rect">
                <a:avLst/>
              </a:prstGeom>
              <a:noFill/>
            </p:spPr>
            <p:txBody>
              <a:bodyPr wrap="none" rtlCol="0">
                <a:spAutoFit/>
              </a:bodyPr>
              <a:lstStyle/>
              <a:p>
                <a:pPr algn="ctr" fontAlgn="ctr"/>
                <a:r>
                  <a:rPr lang="en-US" sz="1600" b="1" dirty="0">
                    <a:latin typeface="Huawei Sans" panose="020C0503030203020204" pitchFamily="34" charset="0"/>
                  </a:rPr>
                  <a:t>Overlay</a:t>
                </a:r>
              </a:p>
              <a:p>
                <a:pPr algn="ctr" fontAlgn="ctr"/>
                <a:r>
                  <a:rPr lang="en-US" sz="1600" b="1" dirty="0">
                    <a:latin typeface="Huawei Sans" panose="020C0503030203020204" pitchFamily="34" charset="0"/>
                  </a:rPr>
                  <a:t>Virtual network</a:t>
                </a:r>
              </a:p>
            </p:txBody>
          </p:sp>
          <p:cxnSp>
            <p:nvCxnSpPr>
              <p:cNvPr id="70" name="直接箭头连接符 84">
                <a:extLst>
                  <a:ext uri="{FF2B5EF4-FFF2-40B4-BE49-F238E27FC236}">
                    <a16:creationId xmlns="" xmlns:a16="http://schemas.microsoft.com/office/drawing/2014/main" id="{8DD8301D-8D6E-43CF-9D9F-E661323CBAF8}"/>
                  </a:ext>
                </a:extLst>
              </p:cNvPr>
              <p:cNvCxnSpPr>
                <a:cxnSpLocks/>
                <a:stCxn id="10" idx="2"/>
                <a:endCxn id="49" idx="0"/>
              </p:cNvCxnSpPr>
              <p:nvPr/>
            </p:nvCxnSpPr>
            <p:spPr bwMode="gray">
              <a:xfrm flipH="1">
                <a:off x="4466666" y="3145976"/>
                <a:ext cx="721849" cy="1370873"/>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71" name="直接箭头连接符 84">
                <a:extLst>
                  <a:ext uri="{FF2B5EF4-FFF2-40B4-BE49-F238E27FC236}">
                    <a16:creationId xmlns="" xmlns:a16="http://schemas.microsoft.com/office/drawing/2014/main" id="{559C6D3A-7F33-4CB3-88F8-2FE98BAB3E4B}"/>
                  </a:ext>
                </a:extLst>
              </p:cNvPr>
              <p:cNvCxnSpPr>
                <a:cxnSpLocks/>
                <a:stCxn id="10" idx="2"/>
                <a:endCxn id="52" idx="0"/>
              </p:cNvCxnSpPr>
              <p:nvPr/>
            </p:nvCxnSpPr>
            <p:spPr bwMode="gray">
              <a:xfrm flipH="1">
                <a:off x="3719749" y="3145976"/>
                <a:ext cx="1468766" cy="2230884"/>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72" name="直接箭头连接符 84">
                <a:extLst>
                  <a:ext uri="{FF2B5EF4-FFF2-40B4-BE49-F238E27FC236}">
                    <a16:creationId xmlns="" xmlns:a16="http://schemas.microsoft.com/office/drawing/2014/main" id="{1F21F61A-3A03-4A86-ABCC-C3D5DB4D995C}"/>
                  </a:ext>
                </a:extLst>
              </p:cNvPr>
              <p:cNvCxnSpPr>
                <a:cxnSpLocks/>
                <a:stCxn id="10" idx="2"/>
                <a:endCxn id="55" idx="0"/>
              </p:cNvCxnSpPr>
              <p:nvPr/>
            </p:nvCxnSpPr>
            <p:spPr bwMode="gray">
              <a:xfrm>
                <a:off x="5188515" y="3145976"/>
                <a:ext cx="1524698" cy="1763267"/>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8" name="Rectangle 7">
                <a:extLst>
                  <a:ext uri="{FF2B5EF4-FFF2-40B4-BE49-F238E27FC236}">
                    <a16:creationId xmlns="" xmlns:a16="http://schemas.microsoft.com/office/drawing/2014/main" id="{E626E843-5B6A-4AB0-B16A-0B83CD9C9F71}"/>
                  </a:ext>
                </a:extLst>
              </p:cNvPr>
              <p:cNvSpPr/>
              <p:nvPr/>
            </p:nvSpPr>
            <p:spPr bwMode="gray">
              <a:xfrm>
                <a:off x="4447231" y="3298462"/>
                <a:ext cx="1484680" cy="471034"/>
              </a:xfrm>
              <a:prstGeom prst="rect">
                <a:avLst/>
              </a:prstGeom>
              <a:solidFill>
                <a:srgbClr val="30B5C5"/>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latin typeface="Huawei Sans" panose="020C0503030203020204" pitchFamily="34" charset="0"/>
                  </a:rPr>
                  <a:t>Central management</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18">
                <a:extLst>
                  <a:ext uri="{FF2B5EF4-FFF2-40B4-BE49-F238E27FC236}">
                    <a16:creationId xmlns="" xmlns:a16="http://schemas.microsoft.com/office/drawing/2014/main" id="{9344F353-C434-4598-8AF0-37426FE3FA27}"/>
                  </a:ext>
                </a:extLst>
              </p:cNvPr>
              <p:cNvSpPr txBox="1"/>
              <p:nvPr/>
            </p:nvSpPr>
            <p:spPr bwMode="gray">
              <a:xfrm>
                <a:off x="3452627" y="5167617"/>
                <a:ext cx="593201"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rPr>
                  <a:t>EDGE</a:t>
                </a:r>
                <a:endParaRPr lang="en-US" altLang="zh-CN"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文本框 18">
                <a:extLst>
                  <a:ext uri="{FF2B5EF4-FFF2-40B4-BE49-F238E27FC236}">
                    <a16:creationId xmlns="" xmlns:a16="http://schemas.microsoft.com/office/drawing/2014/main" id="{931DDBE9-8091-4972-AFD5-DA1A7EDEE394}"/>
                  </a:ext>
                </a:extLst>
              </p:cNvPr>
              <p:cNvSpPr txBox="1"/>
              <p:nvPr/>
            </p:nvSpPr>
            <p:spPr bwMode="gray">
              <a:xfrm>
                <a:off x="4205366" y="4318353"/>
                <a:ext cx="587380"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rPr>
                  <a:t>EDGE</a:t>
                </a:r>
                <a:endParaRPr lang="en-US" altLang="zh-CN"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文本框 18">
                <a:extLst>
                  <a:ext uri="{FF2B5EF4-FFF2-40B4-BE49-F238E27FC236}">
                    <a16:creationId xmlns="" xmlns:a16="http://schemas.microsoft.com/office/drawing/2014/main" id="{17BF6F03-4799-431C-9D3B-76F8C2E2A66E}"/>
                  </a:ext>
                </a:extLst>
              </p:cNvPr>
              <p:cNvSpPr txBox="1"/>
              <p:nvPr/>
            </p:nvSpPr>
            <p:spPr bwMode="gray">
              <a:xfrm>
                <a:off x="5587472" y="3855148"/>
                <a:ext cx="579176"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rPr>
                  <a:t>EDGE</a:t>
                </a:r>
                <a:endParaRPr lang="en-US" altLang="zh-CN"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文本框 18">
                <a:extLst>
                  <a:ext uri="{FF2B5EF4-FFF2-40B4-BE49-F238E27FC236}">
                    <a16:creationId xmlns="" xmlns:a16="http://schemas.microsoft.com/office/drawing/2014/main" id="{D8469426-31EE-42F9-B5B9-D70612166A7F}"/>
                  </a:ext>
                </a:extLst>
              </p:cNvPr>
              <p:cNvSpPr txBox="1"/>
              <p:nvPr/>
            </p:nvSpPr>
            <p:spPr bwMode="gray">
              <a:xfrm>
                <a:off x="6332556" y="4658654"/>
                <a:ext cx="847431"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rPr>
                  <a:t>EDGE/</a:t>
                </a:r>
                <a:r>
                  <a:rPr lang="en-US" sz="1200" b="1" dirty="0">
                    <a:solidFill>
                      <a:srgbClr val="C7000B"/>
                    </a:solidFill>
                    <a:latin typeface="Huawei Sans" panose="020C0503030203020204" pitchFamily="34" charset="0"/>
                  </a:rPr>
                  <a:t>RR</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89" name="Straight Connector 88">
              <a:extLst>
                <a:ext uri="{FF2B5EF4-FFF2-40B4-BE49-F238E27FC236}">
                  <a16:creationId xmlns="" xmlns:a16="http://schemas.microsoft.com/office/drawing/2014/main" id="{EFF1DD90-154F-4772-B3B3-1A492F101EC1}"/>
                </a:ext>
              </a:extLst>
            </p:cNvPr>
            <p:cNvCxnSpPr>
              <a:cxnSpLocks/>
            </p:cNvCxnSpPr>
            <p:nvPr/>
          </p:nvCxnSpPr>
          <p:spPr bwMode="gray">
            <a:xfrm>
              <a:off x="4044915" y="3106635"/>
              <a:ext cx="1620692" cy="2382635"/>
            </a:xfrm>
            <a:prstGeom prst="line">
              <a:avLst/>
            </a:prstGeom>
            <a:noFill/>
            <a:ln w="19050" cap="flat" cmpd="sng" algn="ctr">
              <a:solidFill>
                <a:srgbClr val="30B5C5"/>
              </a:solidFill>
              <a:prstDash val="dash"/>
              <a:miter lim="800000"/>
            </a:ln>
            <a:effectLst/>
          </p:spPr>
        </p:cxnSp>
        <p:cxnSp>
          <p:nvCxnSpPr>
            <p:cNvPr id="96" name="Straight Connector 95">
              <a:extLst>
                <a:ext uri="{FF2B5EF4-FFF2-40B4-BE49-F238E27FC236}">
                  <a16:creationId xmlns="" xmlns:a16="http://schemas.microsoft.com/office/drawing/2014/main" id="{3DFDE75F-C569-4021-8786-6BE674D1959F}"/>
                </a:ext>
              </a:extLst>
            </p:cNvPr>
            <p:cNvCxnSpPr>
              <a:cxnSpLocks/>
            </p:cNvCxnSpPr>
            <p:nvPr/>
          </p:nvCxnSpPr>
          <p:spPr bwMode="gray">
            <a:xfrm flipV="1">
              <a:off x="4044915" y="5808821"/>
              <a:ext cx="1620692" cy="18910"/>
            </a:xfrm>
            <a:prstGeom prst="line">
              <a:avLst/>
            </a:prstGeom>
            <a:noFill/>
            <a:ln w="19050" cap="flat" cmpd="sng" algn="ctr">
              <a:solidFill>
                <a:srgbClr val="30B5C5"/>
              </a:solidFill>
              <a:prstDash val="dash"/>
              <a:miter lim="800000"/>
            </a:ln>
            <a:effectLst/>
          </p:spPr>
        </p:cxnSp>
        <p:sp>
          <p:nvSpPr>
            <p:cNvPr id="104" name="Can 41">
              <a:extLst>
                <a:ext uri="{FF2B5EF4-FFF2-40B4-BE49-F238E27FC236}">
                  <a16:creationId xmlns="" xmlns:a16="http://schemas.microsoft.com/office/drawing/2014/main" id="{9577BB52-4E17-4923-81C3-B2FEEF096F69}"/>
                </a:ext>
              </a:extLst>
            </p:cNvPr>
            <p:cNvSpPr/>
            <p:nvPr/>
          </p:nvSpPr>
          <p:spPr bwMode="gray">
            <a:xfrm rot="4765598">
              <a:off x="7306860" y="4134589"/>
              <a:ext cx="166846" cy="2602133"/>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TextBox 104">
              <a:extLst>
                <a:ext uri="{FF2B5EF4-FFF2-40B4-BE49-F238E27FC236}">
                  <a16:creationId xmlns="" xmlns:a16="http://schemas.microsoft.com/office/drawing/2014/main" id="{CC3A803D-DB27-4D7B-B424-1A875DA98450}"/>
                </a:ext>
              </a:extLst>
            </p:cNvPr>
            <p:cNvSpPr txBox="1"/>
            <p:nvPr/>
          </p:nvSpPr>
          <p:spPr bwMode="gray">
            <a:xfrm rot="20939011">
              <a:off x="6590259" y="5289760"/>
              <a:ext cx="1488374" cy="276999"/>
            </a:xfrm>
            <a:prstGeom prst="rect">
              <a:avLst/>
            </a:prstGeom>
            <a:noFill/>
          </p:spPr>
          <p:txBody>
            <a:bodyPr wrap="square" rtlCol="0">
              <a:spAutoFit/>
            </a:bodyPr>
            <a:lstStyle/>
            <a:p>
              <a:pPr fontAlgn="ctr"/>
              <a:r>
                <a:rPr lang="en-US" sz="1200" dirty="0">
                  <a:latin typeface="Huawei Sans" panose="020C0503030203020204" pitchFamily="34" charset="0"/>
                </a:rPr>
                <a:t>IP overlay tunnel</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Can 41">
              <a:extLst>
                <a:ext uri="{FF2B5EF4-FFF2-40B4-BE49-F238E27FC236}">
                  <a16:creationId xmlns="" xmlns:a16="http://schemas.microsoft.com/office/drawing/2014/main" id="{0FCB04BF-AE02-4294-9FAD-2A1D044EF171}"/>
                </a:ext>
              </a:extLst>
            </p:cNvPr>
            <p:cNvSpPr/>
            <p:nvPr/>
          </p:nvSpPr>
          <p:spPr bwMode="gray">
            <a:xfrm rot="6158787">
              <a:off x="7676439" y="4047725"/>
              <a:ext cx="166846" cy="1854359"/>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TextBox 108">
              <a:extLst>
                <a:ext uri="{FF2B5EF4-FFF2-40B4-BE49-F238E27FC236}">
                  <a16:creationId xmlns="" xmlns:a16="http://schemas.microsoft.com/office/drawing/2014/main" id="{87C99C26-0C1C-446E-89FC-5C28604F1AFE}"/>
                </a:ext>
              </a:extLst>
            </p:cNvPr>
            <p:cNvSpPr txBox="1"/>
            <p:nvPr/>
          </p:nvSpPr>
          <p:spPr bwMode="gray">
            <a:xfrm rot="762729">
              <a:off x="7022485" y="4823359"/>
              <a:ext cx="1508790" cy="276999"/>
            </a:xfrm>
            <a:prstGeom prst="rect">
              <a:avLst/>
            </a:prstGeom>
            <a:noFill/>
          </p:spPr>
          <p:txBody>
            <a:bodyPr wrap="square" rtlCol="0">
              <a:spAutoFit/>
            </a:bodyPr>
            <a:lstStyle/>
            <a:p>
              <a:pPr fontAlgn="ctr"/>
              <a:r>
                <a:rPr lang="en-US" sz="1200" dirty="0">
                  <a:latin typeface="Huawei Sans" panose="020C0503030203020204" pitchFamily="34" charset="0"/>
                </a:rPr>
                <a:t>IP overlay tunnel</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Can 41">
              <a:extLst>
                <a:ext uri="{FF2B5EF4-FFF2-40B4-BE49-F238E27FC236}">
                  <a16:creationId xmlns="" xmlns:a16="http://schemas.microsoft.com/office/drawing/2014/main" id="{81AD5D56-8560-4C6B-AF6C-3034C41AF4AA}"/>
                </a:ext>
              </a:extLst>
            </p:cNvPr>
            <p:cNvSpPr/>
            <p:nvPr/>
          </p:nvSpPr>
          <p:spPr bwMode="gray">
            <a:xfrm rot="8163254">
              <a:off x="8152849" y="4018801"/>
              <a:ext cx="166846" cy="1296685"/>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TextBox 112">
              <a:extLst>
                <a:ext uri="{FF2B5EF4-FFF2-40B4-BE49-F238E27FC236}">
                  <a16:creationId xmlns="" xmlns:a16="http://schemas.microsoft.com/office/drawing/2014/main" id="{D0875D40-CB1A-4D4E-9A1F-66BA115AFBE6}"/>
                </a:ext>
              </a:extLst>
            </p:cNvPr>
            <p:cNvSpPr txBox="1"/>
            <p:nvPr/>
          </p:nvSpPr>
          <p:spPr bwMode="gray">
            <a:xfrm rot="2790470">
              <a:off x="7558051" y="4557009"/>
              <a:ext cx="1435341" cy="276999"/>
            </a:xfrm>
            <a:prstGeom prst="rect">
              <a:avLst/>
            </a:prstGeom>
            <a:noFill/>
          </p:spPr>
          <p:txBody>
            <a:bodyPr wrap="square" rtlCol="0">
              <a:spAutoFit/>
            </a:bodyPr>
            <a:lstStyle/>
            <a:p>
              <a:pPr fontAlgn="ctr"/>
              <a:r>
                <a:rPr lang="en-US" sz="1200" dirty="0">
                  <a:latin typeface="Huawei Sans" panose="020C0503030203020204" pitchFamily="34" charset="0"/>
                </a:rPr>
                <a:t>IP overlay tunnel</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89278008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t>RR Overview</a:t>
            </a:r>
          </a:p>
        </p:txBody>
      </p:sp>
      <p:sp>
        <p:nvSpPr>
          <p:cNvPr id="4" name="Text Placeholder 3">
            <a:extLst>
              <a:ext uri="{FF2B5EF4-FFF2-40B4-BE49-F238E27FC236}">
                <a16:creationId xmlns="" xmlns:a16="http://schemas.microsoft.com/office/drawing/2014/main" id="{D7A0A4F8-E2DA-4AB4-A2CA-6678695CB8EF}"/>
              </a:ext>
            </a:extLst>
          </p:cNvPr>
          <p:cNvSpPr>
            <a:spLocks noGrp="1"/>
          </p:cNvSpPr>
          <p:nvPr>
            <p:ph type="body" sz="quarter" idx="10"/>
          </p:nvPr>
        </p:nvSpPr>
        <p:spPr bwMode="gray">
          <a:xfrm>
            <a:off x="6023480" y="1052514"/>
            <a:ext cx="5725607" cy="4875042"/>
          </a:xfrm>
        </p:spPr>
        <p:txBody>
          <a:bodyPr/>
          <a:lstStyle/>
          <a:p>
            <a:pPr algn="l"/>
            <a:r>
              <a:rPr lang="en-US" sz="1600" dirty="0"/>
              <a:t>A route reflector (RR) is used to transmit BGP routes.</a:t>
            </a:r>
          </a:p>
          <a:p>
            <a:pPr algn="l"/>
            <a:r>
              <a:rPr lang="en-US" sz="1600" dirty="0"/>
              <a:t>In Huawei SD-WAN Solution, RRs also control routes and network topologies. Therefore, RRs are also called regional controllers in this solution.</a:t>
            </a:r>
          </a:p>
          <a:p>
            <a:pPr algn="l"/>
            <a:r>
              <a:rPr lang="en-US" sz="1600" dirty="0"/>
              <a:t>Both RRs and EDGEs at edge sites are managed by iMaster NCE-WAN.</a:t>
            </a:r>
          </a:p>
          <a:p>
            <a:pPr algn="l"/>
            <a:r>
              <a:rPr lang="en-US" sz="1600" dirty="0"/>
              <a:t>Control channels are established between RRs as well as between RRs and edge sites.</a:t>
            </a:r>
          </a:p>
          <a:p>
            <a:pPr algn="l"/>
            <a:r>
              <a:rPr lang="en-US" sz="1600" dirty="0"/>
              <a:t>RRs are managed by iMaster NCE-WAN and control route sending and receiving at edge sites based on the overlay network topology model. In this way, sites can communicate with each other based on the user-configured overlay topology model.</a:t>
            </a:r>
          </a:p>
        </p:txBody>
      </p:sp>
      <p:grpSp>
        <p:nvGrpSpPr>
          <p:cNvPr id="3" name="Group 2">
            <a:extLst>
              <a:ext uri="{FF2B5EF4-FFF2-40B4-BE49-F238E27FC236}">
                <a16:creationId xmlns="" xmlns:a16="http://schemas.microsoft.com/office/drawing/2014/main" id="{DC1D58DA-E145-4A51-B584-3236673CA796}"/>
              </a:ext>
            </a:extLst>
          </p:cNvPr>
          <p:cNvGrpSpPr/>
          <p:nvPr/>
        </p:nvGrpSpPr>
        <p:grpSpPr bwMode="gray">
          <a:xfrm>
            <a:off x="535863" y="1450573"/>
            <a:ext cx="5419412" cy="4297681"/>
            <a:chOff x="735055" y="1481826"/>
            <a:chExt cx="5419412" cy="4297681"/>
          </a:xfrm>
        </p:grpSpPr>
        <p:sp>
          <p:nvSpPr>
            <p:cNvPr id="45" name="Freeform 159">
              <a:extLst>
                <a:ext uri="{FF2B5EF4-FFF2-40B4-BE49-F238E27FC236}">
                  <a16:creationId xmlns="" xmlns:a16="http://schemas.microsoft.com/office/drawing/2014/main" id="{E0D98754-7F88-4B17-AE07-66524767C3C6}"/>
                </a:ext>
              </a:extLst>
            </p:cNvPr>
            <p:cNvSpPr/>
            <p:nvPr/>
          </p:nvSpPr>
          <p:spPr bwMode="gray">
            <a:xfrm flipH="1">
              <a:off x="735055" y="3438448"/>
              <a:ext cx="1391166" cy="7272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schemeClr val="bg1">
                      <a:lumMod val="65000"/>
                    </a:schemeClr>
                  </a:solidFill>
                  <a:latin typeface="Huawei Sans" panose="020C0503030203020204" pitchFamily="34" charset="0"/>
                </a:rPr>
                <a:t>HQ/DC site</a:t>
              </a:r>
            </a:p>
          </p:txBody>
        </p:sp>
        <p:sp>
          <p:nvSpPr>
            <p:cNvPr id="46" name="Freeform 159">
              <a:extLst>
                <a:ext uri="{FF2B5EF4-FFF2-40B4-BE49-F238E27FC236}">
                  <a16:creationId xmlns="" xmlns:a16="http://schemas.microsoft.com/office/drawing/2014/main" id="{46EC5659-358E-4D22-8443-A5C200FCD93C}"/>
                </a:ext>
              </a:extLst>
            </p:cNvPr>
            <p:cNvSpPr/>
            <p:nvPr/>
          </p:nvSpPr>
          <p:spPr bwMode="gray">
            <a:xfrm flipH="1">
              <a:off x="4945907" y="4527163"/>
              <a:ext cx="1037943" cy="5425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schemeClr val="bg1">
                      <a:lumMod val="65000"/>
                    </a:schemeClr>
                  </a:solidFill>
                  <a:latin typeface="Huawei Sans" panose="020C0503030203020204" pitchFamily="34" charset="0"/>
                </a:rPr>
                <a:t>Branch site</a:t>
              </a:r>
            </a:p>
          </p:txBody>
        </p:sp>
        <p:sp>
          <p:nvSpPr>
            <p:cNvPr id="47" name="Freeform 159">
              <a:extLst>
                <a:ext uri="{FF2B5EF4-FFF2-40B4-BE49-F238E27FC236}">
                  <a16:creationId xmlns="" xmlns:a16="http://schemas.microsoft.com/office/drawing/2014/main" id="{6E406490-6115-45F1-A8F1-3D3A693DF7E9}"/>
                </a:ext>
              </a:extLst>
            </p:cNvPr>
            <p:cNvSpPr/>
            <p:nvPr/>
          </p:nvSpPr>
          <p:spPr bwMode="gray">
            <a:xfrm flipH="1">
              <a:off x="5116524" y="2926158"/>
              <a:ext cx="1037943" cy="5425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schemeClr val="bg1">
                      <a:lumMod val="65000"/>
                    </a:schemeClr>
                  </a:solidFill>
                  <a:latin typeface="Huawei Sans" panose="020C0503030203020204" pitchFamily="34" charset="0"/>
                </a:rPr>
                <a:t>Branch site</a:t>
              </a:r>
            </a:p>
          </p:txBody>
        </p:sp>
        <p:cxnSp>
          <p:nvCxnSpPr>
            <p:cNvPr id="48" name="直接箭头连接符 34">
              <a:extLst>
                <a:ext uri="{FF2B5EF4-FFF2-40B4-BE49-F238E27FC236}">
                  <a16:creationId xmlns="" xmlns:a16="http://schemas.microsoft.com/office/drawing/2014/main" id="{483A6A1D-D26C-4C23-9290-C901473A16CB}"/>
                </a:ext>
              </a:extLst>
            </p:cNvPr>
            <p:cNvCxnSpPr>
              <a:cxnSpLocks/>
            </p:cNvCxnSpPr>
            <p:nvPr/>
          </p:nvCxnSpPr>
          <p:spPr bwMode="gray">
            <a:xfrm>
              <a:off x="4596909" y="2054664"/>
              <a:ext cx="0" cy="2563152"/>
            </a:xfrm>
            <a:prstGeom prst="straightConnector1">
              <a:avLst/>
            </a:prstGeom>
            <a:ln w="19050">
              <a:solidFill>
                <a:srgbClr val="30B5C5"/>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9" name="直接箭头连接符 35">
              <a:extLst>
                <a:ext uri="{FF2B5EF4-FFF2-40B4-BE49-F238E27FC236}">
                  <a16:creationId xmlns="" xmlns:a16="http://schemas.microsoft.com/office/drawing/2014/main" id="{A25A36CF-1B06-4DF3-81B0-64CB2BA6FB91}"/>
                </a:ext>
              </a:extLst>
            </p:cNvPr>
            <p:cNvCxnSpPr/>
            <p:nvPr/>
          </p:nvCxnSpPr>
          <p:spPr bwMode="gray">
            <a:xfrm>
              <a:off x="2265088" y="2054664"/>
              <a:ext cx="0" cy="1624648"/>
            </a:xfrm>
            <a:prstGeom prst="straightConnector1">
              <a:avLst/>
            </a:prstGeom>
            <a:ln w="19050">
              <a:solidFill>
                <a:srgbClr val="30B5C5"/>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0" name="直接箭头连接符 36">
              <a:extLst>
                <a:ext uri="{FF2B5EF4-FFF2-40B4-BE49-F238E27FC236}">
                  <a16:creationId xmlns="" xmlns:a16="http://schemas.microsoft.com/office/drawing/2014/main" id="{4673DF74-ADCD-4905-8073-782FE88B56AE}"/>
                </a:ext>
              </a:extLst>
            </p:cNvPr>
            <p:cNvCxnSpPr>
              <a:cxnSpLocks/>
            </p:cNvCxnSpPr>
            <p:nvPr/>
          </p:nvCxnSpPr>
          <p:spPr bwMode="gray">
            <a:xfrm>
              <a:off x="4877700" y="2054664"/>
              <a:ext cx="0" cy="1011820"/>
            </a:xfrm>
            <a:prstGeom prst="straightConnector1">
              <a:avLst/>
            </a:prstGeom>
            <a:ln w="19050">
              <a:solidFill>
                <a:srgbClr val="30B5C5"/>
              </a:solidFill>
              <a:prstDash val="dash"/>
              <a:tailEnd type="triangle"/>
            </a:ln>
          </p:spPr>
          <p:style>
            <a:lnRef idx="1">
              <a:schemeClr val="accent1"/>
            </a:lnRef>
            <a:fillRef idx="0">
              <a:schemeClr val="accent1"/>
            </a:fillRef>
            <a:effectRef idx="0">
              <a:schemeClr val="accent1"/>
            </a:effectRef>
            <a:fontRef idx="minor">
              <a:schemeClr val="tx1"/>
            </a:fontRef>
          </p:style>
        </p:cxnSp>
        <p:pic>
          <p:nvPicPr>
            <p:cNvPr id="51" name="图片 39">
              <a:extLst>
                <a:ext uri="{FF2B5EF4-FFF2-40B4-BE49-F238E27FC236}">
                  <a16:creationId xmlns="" xmlns:a16="http://schemas.microsoft.com/office/drawing/2014/main" id="{E396C6A2-889F-48CB-95B3-43D8218E4D7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552632" y="4622797"/>
              <a:ext cx="490909" cy="402545"/>
            </a:xfrm>
            <a:prstGeom prst="rect">
              <a:avLst/>
            </a:prstGeom>
          </p:spPr>
        </p:pic>
        <p:sp>
          <p:nvSpPr>
            <p:cNvPr id="52" name="圆角矩形 44">
              <a:extLst>
                <a:ext uri="{FF2B5EF4-FFF2-40B4-BE49-F238E27FC236}">
                  <a16:creationId xmlns="" xmlns:a16="http://schemas.microsoft.com/office/drawing/2014/main" id="{72A710B5-C765-4133-B6B4-9F41D5B44832}"/>
                </a:ext>
              </a:extLst>
            </p:cNvPr>
            <p:cNvSpPr/>
            <p:nvPr/>
          </p:nvSpPr>
          <p:spPr bwMode="gray">
            <a:xfrm>
              <a:off x="2183893" y="1481826"/>
              <a:ext cx="2729420" cy="572837"/>
            </a:xfrm>
            <a:prstGeom prst="roundRect">
              <a:avLst>
                <a:gd name="adj" fmla="val 6377"/>
              </a:avLst>
            </a:prstGeom>
            <a:noFill/>
            <a:ln w="19050">
              <a:solidFill>
                <a:srgbClr val="30B5C5"/>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53" name="直接箭头连接符 45">
              <a:extLst>
                <a:ext uri="{FF2B5EF4-FFF2-40B4-BE49-F238E27FC236}">
                  <a16:creationId xmlns="" xmlns:a16="http://schemas.microsoft.com/office/drawing/2014/main" id="{5A17FF47-B4D8-4DE8-8536-64F812561112}"/>
                </a:ext>
              </a:extLst>
            </p:cNvPr>
            <p:cNvCxnSpPr>
              <a:stCxn id="66" idx="1"/>
              <a:endCxn id="56" idx="3"/>
            </p:cNvCxnSpPr>
            <p:nvPr/>
          </p:nvCxnSpPr>
          <p:spPr bwMode="gray">
            <a:xfrm flipH="1">
              <a:off x="2463888" y="2933920"/>
              <a:ext cx="643772" cy="946665"/>
            </a:xfrm>
            <a:prstGeom prst="straightConnector1">
              <a:avLst/>
            </a:prstGeom>
            <a:ln w="19050">
              <a:solidFill>
                <a:srgbClr val="E28189"/>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54" name="直接箭头连接符 46">
              <a:extLst>
                <a:ext uri="{FF2B5EF4-FFF2-40B4-BE49-F238E27FC236}">
                  <a16:creationId xmlns="" xmlns:a16="http://schemas.microsoft.com/office/drawing/2014/main" id="{99438BA8-B249-4117-AA59-BB7785DC6393}"/>
                </a:ext>
              </a:extLst>
            </p:cNvPr>
            <p:cNvCxnSpPr>
              <a:stCxn id="66" idx="3"/>
              <a:endCxn id="57" idx="1"/>
            </p:cNvCxnSpPr>
            <p:nvPr/>
          </p:nvCxnSpPr>
          <p:spPr bwMode="gray">
            <a:xfrm>
              <a:off x="3587227" y="2933920"/>
              <a:ext cx="1168172" cy="333837"/>
            </a:xfrm>
            <a:prstGeom prst="straightConnector1">
              <a:avLst/>
            </a:prstGeom>
            <a:ln w="19050">
              <a:solidFill>
                <a:srgbClr val="E28189"/>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55" name="直接箭头连接符 47">
              <a:extLst>
                <a:ext uri="{FF2B5EF4-FFF2-40B4-BE49-F238E27FC236}">
                  <a16:creationId xmlns="" xmlns:a16="http://schemas.microsoft.com/office/drawing/2014/main" id="{B54D5600-402B-4145-B877-C8FD8E81656A}"/>
                </a:ext>
              </a:extLst>
            </p:cNvPr>
            <p:cNvCxnSpPr>
              <a:cxnSpLocks/>
              <a:stCxn id="66" idx="3"/>
              <a:endCxn id="51" idx="1"/>
            </p:cNvCxnSpPr>
            <p:nvPr/>
          </p:nvCxnSpPr>
          <p:spPr bwMode="gray">
            <a:xfrm>
              <a:off x="3587227" y="2933920"/>
              <a:ext cx="965405" cy="1890150"/>
            </a:xfrm>
            <a:prstGeom prst="straightConnector1">
              <a:avLst/>
            </a:prstGeom>
            <a:ln w="19050">
              <a:solidFill>
                <a:srgbClr val="E28189"/>
              </a:solidFill>
              <a:prstDash val="sysDot"/>
              <a:tailEnd type="triangle"/>
            </a:ln>
          </p:spPr>
          <p:style>
            <a:lnRef idx="1">
              <a:schemeClr val="accent1"/>
            </a:lnRef>
            <a:fillRef idx="0">
              <a:schemeClr val="accent1"/>
            </a:fillRef>
            <a:effectRef idx="0">
              <a:schemeClr val="accent1"/>
            </a:effectRef>
            <a:fontRef idx="minor">
              <a:schemeClr val="tx1"/>
            </a:fontRef>
          </p:style>
        </p:cxnSp>
        <p:pic>
          <p:nvPicPr>
            <p:cNvPr id="56" name="图片 48">
              <a:extLst>
                <a:ext uri="{FF2B5EF4-FFF2-40B4-BE49-F238E27FC236}">
                  <a16:creationId xmlns="" xmlns:a16="http://schemas.microsoft.com/office/drawing/2014/main" id="{B9860039-F22A-42BE-A90E-0D33DD7BDA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972979" y="3679312"/>
              <a:ext cx="490909" cy="402545"/>
            </a:xfrm>
            <a:prstGeom prst="rect">
              <a:avLst/>
            </a:prstGeom>
          </p:spPr>
        </p:pic>
        <p:pic>
          <p:nvPicPr>
            <p:cNvPr id="57" name="图片 49">
              <a:extLst>
                <a:ext uri="{FF2B5EF4-FFF2-40B4-BE49-F238E27FC236}">
                  <a16:creationId xmlns="" xmlns:a16="http://schemas.microsoft.com/office/drawing/2014/main" id="{2DE36CE3-D0FA-41A3-953E-17923001234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755399" y="3066484"/>
              <a:ext cx="490909" cy="402545"/>
            </a:xfrm>
            <a:prstGeom prst="rect">
              <a:avLst/>
            </a:prstGeom>
          </p:spPr>
        </p:pic>
        <p:cxnSp>
          <p:nvCxnSpPr>
            <p:cNvPr id="58" name="直接箭头连接符 50">
              <a:extLst>
                <a:ext uri="{FF2B5EF4-FFF2-40B4-BE49-F238E27FC236}">
                  <a16:creationId xmlns="" xmlns:a16="http://schemas.microsoft.com/office/drawing/2014/main" id="{FF04FEDC-94C3-4D18-9364-EA8E4B169BEC}"/>
                </a:ext>
              </a:extLst>
            </p:cNvPr>
            <p:cNvCxnSpPr/>
            <p:nvPr/>
          </p:nvCxnSpPr>
          <p:spPr bwMode="gray">
            <a:xfrm>
              <a:off x="1050972" y="5641007"/>
              <a:ext cx="344277" cy="0"/>
            </a:xfrm>
            <a:prstGeom prst="straightConnector1">
              <a:avLst/>
            </a:prstGeom>
            <a:ln w="19050">
              <a:solidFill>
                <a:srgbClr val="30B5C5"/>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61" name="文本框 51">
              <a:extLst>
                <a:ext uri="{FF2B5EF4-FFF2-40B4-BE49-F238E27FC236}">
                  <a16:creationId xmlns="" xmlns:a16="http://schemas.microsoft.com/office/drawing/2014/main" id="{21E67128-8F70-486D-9FDE-2AAB96C40D62}"/>
                </a:ext>
              </a:extLst>
            </p:cNvPr>
            <p:cNvSpPr txBox="1"/>
            <p:nvPr/>
          </p:nvSpPr>
          <p:spPr bwMode="gray">
            <a:xfrm>
              <a:off x="1379457" y="5502508"/>
              <a:ext cx="1720343" cy="276999"/>
            </a:xfrm>
            <a:prstGeom prst="rect">
              <a:avLst/>
            </a:prstGeom>
            <a:noFill/>
          </p:spPr>
          <p:txBody>
            <a:bodyPr wrap="none" rtlCol="0">
              <a:spAutoFit/>
            </a:bodyPr>
            <a:lstStyle/>
            <a:p>
              <a:pPr fontAlgn="ctr"/>
              <a:r>
                <a:rPr lang="en-US" sz="1200" dirty="0">
                  <a:latin typeface="Huawei Sans" panose="020C0503030203020204" pitchFamily="34" charset="0"/>
                </a:rPr>
                <a:t>Management channel</a:t>
              </a:r>
            </a:p>
          </p:txBody>
        </p:sp>
        <p:cxnSp>
          <p:nvCxnSpPr>
            <p:cNvPr id="63" name="直接箭头连接符 52">
              <a:extLst>
                <a:ext uri="{FF2B5EF4-FFF2-40B4-BE49-F238E27FC236}">
                  <a16:creationId xmlns="" xmlns:a16="http://schemas.microsoft.com/office/drawing/2014/main" id="{19121546-F410-45E1-B3EE-958FBB2CA23F}"/>
                </a:ext>
              </a:extLst>
            </p:cNvPr>
            <p:cNvCxnSpPr/>
            <p:nvPr/>
          </p:nvCxnSpPr>
          <p:spPr bwMode="gray">
            <a:xfrm>
              <a:off x="3099800" y="5641007"/>
              <a:ext cx="344277" cy="0"/>
            </a:xfrm>
            <a:prstGeom prst="straightConnector1">
              <a:avLst/>
            </a:prstGeom>
            <a:ln w="19050">
              <a:solidFill>
                <a:srgbClr val="E28189"/>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64" name="文本框 53">
              <a:extLst>
                <a:ext uri="{FF2B5EF4-FFF2-40B4-BE49-F238E27FC236}">
                  <a16:creationId xmlns="" xmlns:a16="http://schemas.microsoft.com/office/drawing/2014/main" id="{C7F66436-EE9B-4630-9617-A86BB677A45F}"/>
                </a:ext>
              </a:extLst>
            </p:cNvPr>
            <p:cNvSpPr txBox="1"/>
            <p:nvPr/>
          </p:nvSpPr>
          <p:spPr bwMode="gray">
            <a:xfrm>
              <a:off x="3428285" y="5502508"/>
              <a:ext cx="2137124" cy="276999"/>
            </a:xfrm>
            <a:prstGeom prst="rect">
              <a:avLst/>
            </a:prstGeom>
            <a:noFill/>
          </p:spPr>
          <p:txBody>
            <a:bodyPr wrap="none" rtlCol="0">
              <a:spAutoFit/>
            </a:bodyPr>
            <a:lstStyle/>
            <a:p>
              <a:pPr fontAlgn="ctr"/>
              <a:r>
                <a:rPr lang="en-US" sz="1200" dirty="0">
                  <a:latin typeface="Huawei Sans" panose="020C0503030203020204" pitchFamily="34" charset="0"/>
                </a:rPr>
                <a:t>BGP EVPN peer relationship</a:t>
              </a:r>
            </a:p>
          </p:txBody>
        </p:sp>
        <p:sp>
          <p:nvSpPr>
            <p:cNvPr id="65" name="文本框 54">
              <a:extLst>
                <a:ext uri="{FF2B5EF4-FFF2-40B4-BE49-F238E27FC236}">
                  <a16:creationId xmlns="" xmlns:a16="http://schemas.microsoft.com/office/drawing/2014/main" id="{4ADDD50B-A61F-4ADA-9741-E131CC83A854}"/>
                </a:ext>
              </a:extLst>
            </p:cNvPr>
            <p:cNvSpPr txBox="1"/>
            <p:nvPr/>
          </p:nvSpPr>
          <p:spPr bwMode="gray">
            <a:xfrm>
              <a:off x="2154742" y="2506883"/>
              <a:ext cx="1016081" cy="646331"/>
            </a:xfrm>
            <a:prstGeom prst="rect">
              <a:avLst/>
            </a:prstGeom>
            <a:noFill/>
          </p:spPr>
          <p:txBody>
            <a:bodyPr wrap="square" rtlCol="0">
              <a:spAutoFit/>
            </a:bodyPr>
            <a:lstStyle/>
            <a:p>
              <a:pPr algn="ctr" fontAlgn="ctr"/>
              <a:r>
                <a:rPr lang="en-US" sz="1200" b="1" dirty="0">
                  <a:solidFill>
                    <a:srgbClr val="C7000B"/>
                  </a:solidFill>
                  <a:latin typeface="Huawei Sans" panose="020C0503030203020204" pitchFamily="34" charset="0"/>
                </a:rPr>
                <a:t>RR</a:t>
              </a:r>
            </a:p>
            <a:p>
              <a:pPr algn="ctr" fontAlgn="ctr"/>
              <a:r>
                <a:rPr lang="en-US" sz="1200" dirty="0">
                  <a:latin typeface="Huawei Sans" panose="020C0503030203020204" pitchFamily="34" charset="0"/>
                </a:rPr>
                <a:t>Regional controller</a:t>
              </a:r>
            </a:p>
          </p:txBody>
        </p:sp>
        <p:pic>
          <p:nvPicPr>
            <p:cNvPr id="66" name="图片 55">
              <a:extLst>
                <a:ext uri="{FF2B5EF4-FFF2-40B4-BE49-F238E27FC236}">
                  <a16:creationId xmlns="" xmlns:a16="http://schemas.microsoft.com/office/drawing/2014/main" id="{25F10E5B-3FDD-4870-9B3B-1B3AB8FBAF71}"/>
                </a:ext>
              </a:extLst>
            </p:cNvPr>
            <p:cNvPicPr>
              <a:picLocks noChangeAspect="1"/>
            </p:cNvPicPr>
            <p:nvPr/>
          </p:nvPicPr>
          <p:blipFill>
            <a:blip r:embed="rId4"/>
            <a:stretch>
              <a:fillRect/>
            </a:stretch>
          </p:blipFill>
          <p:spPr bwMode="gray">
            <a:xfrm>
              <a:off x="3107660" y="2743042"/>
              <a:ext cx="479567" cy="381755"/>
            </a:xfrm>
            <a:prstGeom prst="rect">
              <a:avLst/>
            </a:prstGeom>
          </p:spPr>
        </p:pic>
        <p:sp>
          <p:nvSpPr>
            <p:cNvPr id="67" name="文本框 56">
              <a:extLst>
                <a:ext uri="{FF2B5EF4-FFF2-40B4-BE49-F238E27FC236}">
                  <a16:creationId xmlns="" xmlns:a16="http://schemas.microsoft.com/office/drawing/2014/main" id="{DE355EF9-50A0-42A1-A09B-644B79BCFE2A}"/>
                </a:ext>
              </a:extLst>
            </p:cNvPr>
            <p:cNvSpPr txBox="1"/>
            <p:nvPr/>
          </p:nvSpPr>
          <p:spPr bwMode="gray">
            <a:xfrm>
              <a:off x="1800162" y="4074148"/>
              <a:ext cx="836542"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EDGE</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68" name="直接连接符 57">
              <a:extLst>
                <a:ext uri="{FF2B5EF4-FFF2-40B4-BE49-F238E27FC236}">
                  <a16:creationId xmlns="" xmlns:a16="http://schemas.microsoft.com/office/drawing/2014/main" id="{3D6A8A3F-AC99-4F5D-AC50-B265416B9924}"/>
                </a:ext>
              </a:extLst>
            </p:cNvPr>
            <p:cNvCxnSpPr>
              <a:cxnSpLocks/>
              <a:stCxn id="56" idx="3"/>
              <a:endCxn id="94" idx="21"/>
            </p:cNvCxnSpPr>
            <p:nvPr/>
          </p:nvCxnSpPr>
          <p:spPr bwMode="gray">
            <a:xfrm flipV="1">
              <a:off x="2463888" y="3725711"/>
              <a:ext cx="378921" cy="15487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58">
              <a:extLst>
                <a:ext uri="{FF2B5EF4-FFF2-40B4-BE49-F238E27FC236}">
                  <a16:creationId xmlns="" xmlns:a16="http://schemas.microsoft.com/office/drawing/2014/main" id="{D467D422-A732-4500-9384-E2295B041683}"/>
                </a:ext>
              </a:extLst>
            </p:cNvPr>
            <p:cNvCxnSpPr>
              <a:cxnSpLocks/>
              <a:stCxn id="56" idx="3"/>
              <a:endCxn id="97" idx="21"/>
            </p:cNvCxnSpPr>
            <p:nvPr/>
          </p:nvCxnSpPr>
          <p:spPr bwMode="gray">
            <a:xfrm>
              <a:off x="2463888" y="3880585"/>
              <a:ext cx="379975" cy="49917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2" name="文本框 59">
              <a:extLst>
                <a:ext uri="{FF2B5EF4-FFF2-40B4-BE49-F238E27FC236}">
                  <a16:creationId xmlns="" xmlns:a16="http://schemas.microsoft.com/office/drawing/2014/main" id="{89FD8252-D163-489C-9275-19975D2B8901}"/>
                </a:ext>
              </a:extLst>
            </p:cNvPr>
            <p:cNvSpPr txBox="1"/>
            <p:nvPr/>
          </p:nvSpPr>
          <p:spPr bwMode="gray">
            <a:xfrm>
              <a:off x="4495587" y="3436482"/>
              <a:ext cx="1107922"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EDGE</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3" name="文本框 60">
              <a:extLst>
                <a:ext uri="{FF2B5EF4-FFF2-40B4-BE49-F238E27FC236}">
                  <a16:creationId xmlns="" xmlns:a16="http://schemas.microsoft.com/office/drawing/2014/main" id="{7173D235-B0D7-4757-96BA-1D2268ADD411}"/>
                </a:ext>
              </a:extLst>
            </p:cNvPr>
            <p:cNvSpPr txBox="1"/>
            <p:nvPr/>
          </p:nvSpPr>
          <p:spPr bwMode="gray">
            <a:xfrm>
              <a:off x="4239995" y="4982613"/>
              <a:ext cx="1107008"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EDGE</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75" name="直接连接符 61">
              <a:extLst>
                <a:ext uri="{FF2B5EF4-FFF2-40B4-BE49-F238E27FC236}">
                  <a16:creationId xmlns="" xmlns:a16="http://schemas.microsoft.com/office/drawing/2014/main" id="{2A1C0172-6B72-4E90-A59B-FCD4FC6D73AA}"/>
                </a:ext>
              </a:extLst>
            </p:cNvPr>
            <p:cNvCxnSpPr>
              <a:cxnSpLocks/>
              <a:stCxn id="94" idx="8"/>
              <a:endCxn id="57" idx="1"/>
            </p:cNvCxnSpPr>
            <p:nvPr/>
          </p:nvCxnSpPr>
          <p:spPr bwMode="gray">
            <a:xfrm flipV="1">
              <a:off x="3773423" y="3267757"/>
              <a:ext cx="981976" cy="44910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62">
              <a:extLst>
                <a:ext uri="{FF2B5EF4-FFF2-40B4-BE49-F238E27FC236}">
                  <a16:creationId xmlns="" xmlns:a16="http://schemas.microsoft.com/office/drawing/2014/main" id="{956FE281-FAEF-4F27-B1A4-68BE226330C3}"/>
                </a:ext>
              </a:extLst>
            </p:cNvPr>
            <p:cNvCxnSpPr>
              <a:cxnSpLocks/>
              <a:stCxn id="94" idx="8"/>
              <a:endCxn id="51" idx="1"/>
            </p:cNvCxnSpPr>
            <p:nvPr/>
          </p:nvCxnSpPr>
          <p:spPr bwMode="gray">
            <a:xfrm>
              <a:off x="3773423" y="3716857"/>
              <a:ext cx="779209" cy="110721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63">
              <a:extLst>
                <a:ext uri="{FF2B5EF4-FFF2-40B4-BE49-F238E27FC236}">
                  <a16:creationId xmlns="" xmlns:a16="http://schemas.microsoft.com/office/drawing/2014/main" id="{4759CAA5-0548-41D8-8288-3F58F8E421A2}"/>
                </a:ext>
              </a:extLst>
            </p:cNvPr>
            <p:cNvCxnSpPr>
              <a:cxnSpLocks/>
              <a:stCxn id="97" idx="8"/>
              <a:endCxn id="51" idx="1"/>
            </p:cNvCxnSpPr>
            <p:nvPr/>
          </p:nvCxnSpPr>
          <p:spPr bwMode="gray">
            <a:xfrm>
              <a:off x="3774477" y="4370903"/>
              <a:ext cx="778155" cy="45316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64">
              <a:extLst>
                <a:ext uri="{FF2B5EF4-FFF2-40B4-BE49-F238E27FC236}">
                  <a16:creationId xmlns="" xmlns:a16="http://schemas.microsoft.com/office/drawing/2014/main" id="{49477CDE-2973-4BB2-8F31-769B66515B60}"/>
                </a:ext>
              </a:extLst>
            </p:cNvPr>
            <p:cNvCxnSpPr>
              <a:cxnSpLocks/>
              <a:stCxn id="97" idx="8"/>
              <a:endCxn id="57" idx="1"/>
            </p:cNvCxnSpPr>
            <p:nvPr/>
          </p:nvCxnSpPr>
          <p:spPr bwMode="gray">
            <a:xfrm flipV="1">
              <a:off x="3774477" y="3267757"/>
              <a:ext cx="980922" cy="110314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88" name="图片 67">
              <a:extLst>
                <a:ext uri="{FF2B5EF4-FFF2-40B4-BE49-F238E27FC236}">
                  <a16:creationId xmlns="" xmlns:a16="http://schemas.microsoft.com/office/drawing/2014/main" id="{38566172-BF6C-4A1A-9B62-C3902A2427C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665048" y="1606460"/>
              <a:ext cx="1792651" cy="330612"/>
            </a:xfrm>
            <a:prstGeom prst="rect">
              <a:avLst/>
            </a:prstGeom>
          </p:spPr>
        </p:pic>
        <p:cxnSp>
          <p:nvCxnSpPr>
            <p:cNvPr id="91" name="直接箭头连接符 34">
              <a:extLst>
                <a:ext uri="{FF2B5EF4-FFF2-40B4-BE49-F238E27FC236}">
                  <a16:creationId xmlns="" xmlns:a16="http://schemas.microsoft.com/office/drawing/2014/main" id="{D3AC0C59-2778-4459-9D1E-E6E2F493C7DE}"/>
                </a:ext>
              </a:extLst>
            </p:cNvPr>
            <p:cNvCxnSpPr>
              <a:cxnSpLocks/>
              <a:endCxn id="66" idx="0"/>
            </p:cNvCxnSpPr>
            <p:nvPr/>
          </p:nvCxnSpPr>
          <p:spPr bwMode="gray">
            <a:xfrm>
              <a:off x="3347443" y="2054788"/>
              <a:ext cx="1" cy="688254"/>
            </a:xfrm>
            <a:prstGeom prst="straightConnector1">
              <a:avLst/>
            </a:prstGeom>
            <a:ln w="19050">
              <a:solidFill>
                <a:srgbClr val="30B5C5"/>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94" name="Freeform 159">
              <a:extLst>
                <a:ext uri="{FF2B5EF4-FFF2-40B4-BE49-F238E27FC236}">
                  <a16:creationId xmlns="" xmlns:a16="http://schemas.microsoft.com/office/drawing/2014/main" id="{014C6EEB-A68C-476E-9EAA-918658FF19F4}"/>
                </a:ext>
              </a:extLst>
            </p:cNvPr>
            <p:cNvSpPr/>
            <p:nvPr/>
          </p:nvSpPr>
          <p:spPr bwMode="gray">
            <a:xfrm flipH="1">
              <a:off x="2842809" y="3384656"/>
              <a:ext cx="930614" cy="48645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sz="1400" dirty="0">
                  <a:solidFill>
                    <a:srgbClr val="000000"/>
                  </a:solidFill>
                  <a:latin typeface="Huawei Sans" panose="020C0503030203020204" pitchFamily="34" charset="0"/>
                </a:rPr>
                <a:t>MPLS</a:t>
              </a:r>
            </a:p>
          </p:txBody>
        </p:sp>
        <p:sp>
          <p:nvSpPr>
            <p:cNvPr id="97" name="Freeform 159">
              <a:extLst>
                <a:ext uri="{FF2B5EF4-FFF2-40B4-BE49-F238E27FC236}">
                  <a16:creationId xmlns="" xmlns:a16="http://schemas.microsoft.com/office/drawing/2014/main" id="{F82E25AA-1411-4A2D-AB1C-BEEFB13BC379}"/>
                </a:ext>
              </a:extLst>
            </p:cNvPr>
            <p:cNvSpPr/>
            <p:nvPr/>
          </p:nvSpPr>
          <p:spPr bwMode="gray">
            <a:xfrm flipH="1">
              <a:off x="2843863" y="4038702"/>
              <a:ext cx="930614" cy="48645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sz="1400" dirty="0">
                  <a:solidFill>
                    <a:srgbClr val="000000"/>
                  </a:solidFill>
                  <a:latin typeface="Huawei Sans" panose="020C0503030203020204" pitchFamily="34" charset="0"/>
                </a:rPr>
                <a:t>Internet</a:t>
              </a:r>
            </a:p>
          </p:txBody>
        </p:sp>
        <p:sp>
          <p:nvSpPr>
            <p:cNvPr id="7" name="Rectangular Callout 75">
              <a:extLst>
                <a:ext uri="{FF2B5EF4-FFF2-40B4-BE49-F238E27FC236}">
                  <a16:creationId xmlns="" xmlns:a16="http://schemas.microsoft.com/office/drawing/2014/main" id="{62AC439F-77D5-4A67-A403-673104562416}"/>
                </a:ext>
              </a:extLst>
            </p:cNvPr>
            <p:cNvSpPr/>
            <p:nvPr/>
          </p:nvSpPr>
          <p:spPr bwMode="gray">
            <a:xfrm>
              <a:off x="3387414" y="2187227"/>
              <a:ext cx="1840418" cy="491976"/>
            </a:xfrm>
            <a:prstGeom prst="wedgeRectCallout">
              <a:avLst>
                <a:gd name="adj1" fmla="val -34667"/>
                <a:gd name="adj2" fmla="val 7003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200" dirty="0">
                  <a:solidFill>
                    <a:schemeClr val="tx1"/>
                  </a:solidFill>
                  <a:latin typeface="Huawei Sans" panose="020C0503030203020204" pitchFamily="34" charset="0"/>
                </a:rPr>
                <a:t>Filter overlay routes</a:t>
              </a:r>
            </a:p>
            <a:p>
              <a:pPr algn="ctr" fontAlgn="ctr"/>
              <a:r>
                <a:rPr lang="en-US" sz="1200" dirty="0">
                  <a:solidFill>
                    <a:schemeClr val="tx1"/>
                  </a:solidFill>
                  <a:latin typeface="Huawei Sans" panose="020C0503030203020204" pitchFamily="34" charset="0"/>
                </a:rPr>
                <a:t>Control overlay topology</a:t>
              </a:r>
            </a:p>
          </p:txBody>
        </p:sp>
      </p:grpSp>
    </p:spTree>
    <p:extLst>
      <p:ext uri="{BB962C8B-B14F-4D97-AF65-F5344CB8AC3E}">
        <p14:creationId xmlns:p14="http://schemas.microsoft.com/office/powerpoint/2010/main" val="304626858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t>Gateway Overview</a:t>
            </a:r>
          </a:p>
        </p:txBody>
      </p:sp>
      <p:sp>
        <p:nvSpPr>
          <p:cNvPr id="9" name="Text Placeholder 8">
            <a:extLst>
              <a:ext uri="{FF2B5EF4-FFF2-40B4-BE49-F238E27FC236}">
                <a16:creationId xmlns="" xmlns:a16="http://schemas.microsoft.com/office/drawing/2014/main" id="{938687F7-81BE-4968-84F4-A2C177299B46}"/>
              </a:ext>
            </a:extLst>
          </p:cNvPr>
          <p:cNvSpPr>
            <a:spLocks noGrp="1"/>
          </p:cNvSpPr>
          <p:nvPr>
            <p:ph type="body" sz="quarter" idx="10"/>
          </p:nvPr>
        </p:nvSpPr>
        <p:spPr bwMode="gray"/>
        <p:txBody>
          <a:bodyPr/>
          <a:lstStyle/>
          <a:p>
            <a:pPr algn="l"/>
            <a:r>
              <a:rPr lang="en-US" sz="1800" dirty="0"/>
              <a:t>New SD-WAN sites of an enterprise need to communicate with its legacy sites or third-party services. Some legacy sites are interconnected through MPLS VPN, and SD-WAN sites are interconnected through IP overlay tunnels. Therefore, the legacy network and SD-WAN network cannot directly communicate with each other.</a:t>
            </a:r>
            <a:endParaRPr lang="en-US" altLang="zh-CN" sz="1800" dirty="0">
              <a:sym typeface="Huawei Sans" panose="020C0503030203020204" pitchFamily="34" charset="0"/>
            </a:endParaRPr>
          </a:p>
          <a:p>
            <a:pPr algn="l"/>
            <a:r>
              <a:rPr lang="en-US" sz="1800" dirty="0"/>
              <a:t>An SD-WAN gateway can connect to both the SD-WAN and legacy networks. It can function as an intermediate gateway to implement interconnection between SD-WAN and legacy networks.</a:t>
            </a:r>
            <a:endParaRPr lang="en-US" altLang="zh-CN" sz="1800" dirty="0">
              <a:sym typeface="Huawei Sans" panose="020C0503030203020204" pitchFamily="34" charset="0"/>
            </a:endParaRPr>
          </a:p>
          <a:p>
            <a:pPr algn="l"/>
            <a:endParaRPr lang="en-US" sz="1800" dirty="0"/>
          </a:p>
        </p:txBody>
      </p:sp>
      <p:grpSp>
        <p:nvGrpSpPr>
          <p:cNvPr id="3" name="Group 2"/>
          <p:cNvGrpSpPr/>
          <p:nvPr/>
        </p:nvGrpSpPr>
        <p:grpSpPr bwMode="gray">
          <a:xfrm>
            <a:off x="1530948" y="3873787"/>
            <a:ext cx="9151620" cy="2062103"/>
            <a:chOff x="1461821" y="2878213"/>
            <a:chExt cx="9151620" cy="2062103"/>
          </a:xfrm>
        </p:grpSpPr>
        <p:sp>
          <p:nvSpPr>
            <p:cNvPr id="43" name="圆角矩形 42"/>
            <p:cNvSpPr/>
            <p:nvPr/>
          </p:nvSpPr>
          <p:spPr bwMode="gray">
            <a:xfrm>
              <a:off x="1461821" y="2878213"/>
              <a:ext cx="4837999" cy="2062103"/>
            </a:xfrm>
            <a:prstGeom prst="roundRect">
              <a:avLst>
                <a:gd name="adj" fmla="val 4103"/>
              </a:avLst>
            </a:prstGeom>
            <a:noFill/>
            <a:ln w="19050" cap="flat" cmpd="sng" algn="ctr">
              <a:solidFill>
                <a:schemeClr val="bg1">
                  <a:lumMod val="65000"/>
                </a:schemeClr>
              </a:solidFill>
              <a:prstDash val="sysDash"/>
              <a:round/>
              <a:headEnd type="none" w="med" len="med"/>
              <a:tailEnd type="none" w="med" len="med"/>
            </a:ln>
            <a:effectLst/>
          </p:spPr>
          <p:txBody>
            <a:bodyPr vert="horz" wrap="square" lIns="108000" tIns="34276" rIns="108000" bIns="34276" numCol="1" rtlCol="0" anchor="b" anchorCtr="0" compatLnSpc="1">
              <a:prstTxWarp prst="textNoShape">
                <a:avLst/>
              </a:prstTxWarp>
            </a:bodyPr>
            <a:lstStyle/>
            <a:p>
              <a:pPr algn="ctr" fontAlgn="ctr"/>
              <a:r>
                <a:rPr lang="en-US" sz="1200" b="1" dirty="0">
                  <a:latin typeface="Huawei Sans" panose="020C0503030203020204" pitchFamily="34" charset="0"/>
                </a:rPr>
                <a:t>Legacy MPLS domain</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圆角矩形 44"/>
            <p:cNvSpPr/>
            <p:nvPr/>
          </p:nvSpPr>
          <p:spPr bwMode="gray">
            <a:xfrm>
              <a:off x="6423792" y="2878213"/>
              <a:ext cx="4189649" cy="2062103"/>
            </a:xfrm>
            <a:prstGeom prst="roundRect">
              <a:avLst>
                <a:gd name="adj" fmla="val 2090"/>
              </a:avLst>
            </a:prstGeom>
            <a:noFill/>
            <a:ln w="19050" cap="flat" cmpd="sng" algn="ctr">
              <a:solidFill>
                <a:srgbClr val="30B5C5"/>
              </a:solidFill>
              <a:prstDash val="sysDash"/>
              <a:round/>
              <a:headEnd type="none" w="med" len="med"/>
              <a:tailEnd type="none" w="med" len="med"/>
            </a:ln>
            <a:effectLst/>
          </p:spPr>
          <p:txBody>
            <a:bodyPr vert="horz" wrap="square" lIns="108000" tIns="34276" rIns="108000" bIns="34276" numCol="1" rtlCol="0" anchor="b" anchorCtr="0" compatLnSpc="1">
              <a:prstTxWarp prst="textNoShape">
                <a:avLst/>
              </a:prstTxWarp>
            </a:bodyPr>
            <a:lstStyle/>
            <a:p>
              <a:pPr algn="ctr" fontAlgn="ctr"/>
              <a:r>
                <a:rPr lang="en-US" sz="1200" b="1" dirty="0">
                  <a:latin typeface="Huawei Sans" panose="020C0503030203020204" pitchFamily="34" charset="0"/>
                </a:rPr>
                <a:t>SD-WAN domain</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矩形 106"/>
            <p:cNvSpPr/>
            <p:nvPr/>
          </p:nvSpPr>
          <p:spPr bwMode="gray">
            <a:xfrm>
              <a:off x="3631331" y="4311440"/>
              <a:ext cx="391234" cy="276999"/>
            </a:xfrm>
            <a:prstGeom prst="rect">
              <a:avLst/>
            </a:prstGeom>
          </p:spPr>
          <p:txBody>
            <a:bodyPr wrap="none" lIns="108000" rIns="108000">
              <a:spAutoFit/>
            </a:bodyPr>
            <a:lstStyle/>
            <a:p>
              <a:pPr fontAlgn="ctr"/>
              <a:r>
                <a:rPr lang="en-US" sz="1200" dirty="0">
                  <a:latin typeface="Huawei Sans" panose="020C0503030203020204" pitchFamily="34" charset="0"/>
                </a:rPr>
                <a:t>PE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8" name="图片 13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091806" y="3665004"/>
              <a:ext cx="540000" cy="442800"/>
            </a:xfrm>
            <a:prstGeom prst="rect">
              <a:avLst/>
            </a:prstGeom>
          </p:spPr>
        </p:pic>
        <p:sp>
          <p:nvSpPr>
            <p:cNvPr id="42" name="矩形 41"/>
            <p:cNvSpPr/>
            <p:nvPr/>
          </p:nvSpPr>
          <p:spPr bwMode="gray">
            <a:xfrm>
              <a:off x="5864987" y="3324205"/>
              <a:ext cx="1038847" cy="338554"/>
            </a:xfrm>
            <a:prstGeom prst="rect">
              <a:avLst/>
            </a:prstGeom>
          </p:spPr>
          <p:txBody>
            <a:bodyPr wrap="none" lIns="108000" rIns="108000">
              <a:spAutoFit/>
            </a:bodyPr>
            <a:lstStyle/>
            <a:p>
              <a:pPr fontAlgn="ctr"/>
              <a:r>
                <a:rPr lang="en-US" sz="1600" dirty="0">
                  <a:latin typeface="Huawei Sans" panose="020C0503030203020204" pitchFamily="34" charset="0"/>
                </a:rPr>
                <a:t>Gateway</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矩形 43"/>
            <p:cNvSpPr/>
            <p:nvPr/>
          </p:nvSpPr>
          <p:spPr bwMode="gray">
            <a:xfrm>
              <a:off x="3795571" y="2935646"/>
              <a:ext cx="391234" cy="276999"/>
            </a:xfrm>
            <a:prstGeom prst="rect">
              <a:avLst/>
            </a:prstGeom>
          </p:spPr>
          <p:txBody>
            <a:bodyPr wrap="none" lIns="108000" rIns="108000">
              <a:spAutoFit/>
            </a:bodyPr>
            <a:lstStyle/>
            <a:p>
              <a:pPr fontAlgn="ctr"/>
              <a:r>
                <a:rPr lang="en-US" sz="1200" dirty="0">
                  <a:latin typeface="Huawei Sans" panose="020C0503030203020204" pitchFamily="34" charset="0"/>
                </a:rPr>
                <a:t>PE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Freeform 159">
              <a:extLst>
                <a:ext uri="{FF2B5EF4-FFF2-40B4-BE49-F238E27FC236}">
                  <a16:creationId xmlns="" xmlns:a16="http://schemas.microsoft.com/office/drawing/2014/main" id="{EA5FC0BE-B895-46F8-9628-23D5E440DE11}"/>
                </a:ext>
              </a:extLst>
            </p:cNvPr>
            <p:cNvSpPr/>
            <p:nvPr/>
          </p:nvSpPr>
          <p:spPr bwMode="gray">
            <a:xfrm flipH="1">
              <a:off x="3777929" y="3447717"/>
              <a:ext cx="1250651" cy="65375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rIns="108000" rtlCol="0" anchor="ctr">
              <a:noAutofit/>
            </a:bodyPr>
            <a:lstStyle/>
            <a:p>
              <a:pPr algn="ctr" fontAlgn="ctr"/>
              <a:r>
                <a:rPr lang="en-US" sz="1200" b="1" dirty="0">
                  <a:solidFill>
                    <a:schemeClr val="tx1"/>
                  </a:solidFill>
                  <a:latin typeface="Huawei Sans" panose="020C0503030203020204" pitchFamily="34" charset="0"/>
                </a:rPr>
                <a:t>MPLS</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 name="图片 133">
              <a:extLst>
                <a:ext uri="{FF2B5EF4-FFF2-40B4-BE49-F238E27FC236}">
                  <a16:creationId xmlns="" xmlns:a16="http://schemas.microsoft.com/office/drawing/2014/main" id="{E736929F-FC38-41B6-9449-451012EA8D1C}"/>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600133" y="3975548"/>
              <a:ext cx="447438" cy="376564"/>
            </a:xfrm>
            <a:prstGeom prst="rect">
              <a:avLst/>
            </a:prstGeom>
          </p:spPr>
        </p:pic>
        <p:pic>
          <p:nvPicPr>
            <p:cNvPr id="6" name="图片 133">
              <a:extLst>
                <a:ext uri="{FF2B5EF4-FFF2-40B4-BE49-F238E27FC236}">
                  <a16:creationId xmlns="" xmlns:a16="http://schemas.microsoft.com/office/drawing/2014/main" id="{AE666954-0115-45F7-B38E-0DB5628D23F3}"/>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764373" y="3182488"/>
              <a:ext cx="447438" cy="376564"/>
            </a:xfrm>
            <a:prstGeom prst="rect">
              <a:avLst/>
            </a:prstGeom>
          </p:spPr>
        </p:pic>
        <p:sp>
          <p:nvSpPr>
            <p:cNvPr id="8" name="Freeform 159">
              <a:extLst>
                <a:ext uri="{FF2B5EF4-FFF2-40B4-BE49-F238E27FC236}">
                  <a16:creationId xmlns="" xmlns:a16="http://schemas.microsoft.com/office/drawing/2014/main" id="{CAD9A16C-0E4B-4C31-BCA9-1D47BB9EF70D}"/>
                </a:ext>
              </a:extLst>
            </p:cNvPr>
            <p:cNvSpPr/>
            <p:nvPr/>
          </p:nvSpPr>
          <p:spPr bwMode="gray">
            <a:xfrm flipH="1">
              <a:off x="7678775" y="3508871"/>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56C4D2"/>
            </a:solidFill>
            <a:ln w="2857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rtlCol="0" anchor="ctr">
              <a:noAutofit/>
            </a:bodyPr>
            <a:lstStyle/>
            <a:p>
              <a:pPr algn="ctr" fontAlgn="ctr"/>
              <a:r>
                <a:rPr lang="en-US" sz="1200" b="1" dirty="0">
                  <a:solidFill>
                    <a:schemeClr val="bg1"/>
                  </a:solidFill>
                  <a:latin typeface="Huawei Sans" panose="020C0503030203020204" pitchFamily="34" charset="0"/>
                </a:rPr>
                <a:t>SD-WAN</a:t>
              </a:r>
            </a:p>
            <a:p>
              <a:pPr algn="ctr" fontAlgn="ctr"/>
              <a:r>
                <a:rPr lang="en-US" sz="1200" b="1" dirty="0">
                  <a:solidFill>
                    <a:schemeClr val="bg1"/>
                  </a:solidFill>
                  <a:latin typeface="Huawei Sans" panose="020C0503030203020204" pitchFamily="34" charset="0"/>
                </a:rPr>
                <a:t>network</a:t>
              </a:r>
              <a:endPar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5" name="直接连接符 51">
              <a:extLst>
                <a:ext uri="{FF2B5EF4-FFF2-40B4-BE49-F238E27FC236}">
                  <a16:creationId xmlns="" xmlns:a16="http://schemas.microsoft.com/office/drawing/2014/main" id="{D2F3084E-26F6-4CE0-B438-0707BDE5989B}"/>
                </a:ext>
              </a:extLst>
            </p:cNvPr>
            <p:cNvCxnSpPr>
              <a:cxnSpLocks/>
              <a:stCxn id="6" idx="1"/>
              <a:endCxn id="134" idx="3"/>
            </p:cNvCxnSpPr>
            <p:nvPr/>
          </p:nvCxnSpPr>
          <p:spPr bwMode="gray">
            <a:xfrm flipH="1" flipV="1">
              <a:off x="3006990" y="3302717"/>
              <a:ext cx="757383" cy="6805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Freeform 159">
              <a:extLst>
                <a:ext uri="{FF2B5EF4-FFF2-40B4-BE49-F238E27FC236}">
                  <a16:creationId xmlns="" xmlns:a16="http://schemas.microsoft.com/office/drawing/2014/main" id="{3CAFD3B3-491D-4DF2-880C-646447BA13C1}"/>
                </a:ext>
              </a:extLst>
            </p:cNvPr>
            <p:cNvSpPr/>
            <p:nvPr/>
          </p:nvSpPr>
          <p:spPr bwMode="gray">
            <a:xfrm flipH="1">
              <a:off x="1533310" y="2992800"/>
              <a:ext cx="1131339" cy="5425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216000" rIns="108000" rtlCol="0" anchor="ctr">
              <a:noAutofit/>
            </a:bodyPr>
            <a:lstStyle/>
            <a:p>
              <a:pPr algn="ctr" fontAlgn="ctr"/>
              <a:r>
                <a:rPr lang="en-US" sz="1200" dirty="0">
                  <a:solidFill>
                    <a:schemeClr val="tx1"/>
                  </a:solidFill>
                  <a:latin typeface="Huawei Sans" panose="020C0503030203020204" pitchFamily="34" charset="0"/>
                </a:rPr>
                <a:t>Enterprise 1</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Freeform 159">
              <a:extLst>
                <a:ext uri="{FF2B5EF4-FFF2-40B4-BE49-F238E27FC236}">
                  <a16:creationId xmlns="" xmlns:a16="http://schemas.microsoft.com/office/drawing/2014/main" id="{D0C71032-532E-406D-8FB5-55366F54882E}"/>
                </a:ext>
              </a:extLst>
            </p:cNvPr>
            <p:cNvSpPr/>
            <p:nvPr/>
          </p:nvSpPr>
          <p:spPr bwMode="gray">
            <a:xfrm flipH="1">
              <a:off x="1530046" y="3928561"/>
              <a:ext cx="1131339" cy="5425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216000" rIns="108000" rtlCol="0" anchor="ctr">
              <a:noAutofit/>
            </a:bodyPr>
            <a:lstStyle/>
            <a:p>
              <a:pPr algn="ctr" fontAlgn="ctr"/>
              <a:r>
                <a:rPr lang="en-US" sz="1200" dirty="0">
                  <a:solidFill>
                    <a:schemeClr val="tx1"/>
                  </a:solidFill>
                  <a:latin typeface="Huawei Sans" panose="020C0503030203020204" pitchFamily="34" charset="0"/>
                </a:rPr>
                <a:t>Enterprise 2</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8" name="直接连接符 51">
              <a:extLst>
                <a:ext uri="{FF2B5EF4-FFF2-40B4-BE49-F238E27FC236}">
                  <a16:creationId xmlns="" xmlns:a16="http://schemas.microsoft.com/office/drawing/2014/main" id="{7492AC61-BF6F-4D74-9286-32A76C14DF8A}"/>
                </a:ext>
              </a:extLst>
            </p:cNvPr>
            <p:cNvCxnSpPr>
              <a:cxnSpLocks/>
              <a:stCxn id="5" idx="1"/>
              <a:endCxn id="136" idx="3"/>
            </p:cNvCxnSpPr>
            <p:nvPr/>
          </p:nvCxnSpPr>
          <p:spPr bwMode="gray">
            <a:xfrm flipH="1">
              <a:off x="3006990" y="4163830"/>
              <a:ext cx="593143" cy="853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1">
              <a:extLst>
                <a:ext uri="{FF2B5EF4-FFF2-40B4-BE49-F238E27FC236}">
                  <a16:creationId xmlns="" xmlns:a16="http://schemas.microsoft.com/office/drawing/2014/main" id="{34EABC39-3292-4DFC-AC93-EDFBD0F7E146}"/>
                </a:ext>
              </a:extLst>
            </p:cNvPr>
            <p:cNvCxnSpPr>
              <a:cxnSpLocks/>
              <a:stCxn id="138" idx="1"/>
              <a:endCxn id="7" idx="8"/>
            </p:cNvCxnSpPr>
            <p:nvPr/>
          </p:nvCxnSpPr>
          <p:spPr bwMode="gray">
            <a:xfrm flipH="1">
              <a:off x="5028580" y="3886404"/>
              <a:ext cx="1063226" cy="775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51">
              <a:extLst>
                <a:ext uri="{FF2B5EF4-FFF2-40B4-BE49-F238E27FC236}">
                  <a16:creationId xmlns="" xmlns:a16="http://schemas.microsoft.com/office/drawing/2014/main" id="{77DD4F9D-6DAE-4830-8DEB-880801B570C7}"/>
                </a:ext>
              </a:extLst>
            </p:cNvPr>
            <p:cNvCxnSpPr>
              <a:cxnSpLocks/>
              <a:stCxn id="8" idx="21"/>
              <a:endCxn id="138" idx="3"/>
            </p:cNvCxnSpPr>
            <p:nvPr/>
          </p:nvCxnSpPr>
          <p:spPr bwMode="gray">
            <a:xfrm flipH="1" flipV="1">
              <a:off x="6631806" y="3886404"/>
              <a:ext cx="1046969" cy="811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34" name="图片 133"/>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559552" y="3114435"/>
              <a:ext cx="447438" cy="376564"/>
            </a:xfrm>
            <a:prstGeom prst="rect">
              <a:avLst/>
            </a:prstGeom>
          </p:spPr>
        </p:pic>
        <p:pic>
          <p:nvPicPr>
            <p:cNvPr id="136" name="图片 135"/>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559552" y="4060865"/>
              <a:ext cx="447438" cy="376564"/>
            </a:xfrm>
            <a:prstGeom prst="rect">
              <a:avLst/>
            </a:prstGeom>
          </p:spPr>
        </p:pic>
        <p:sp>
          <p:nvSpPr>
            <p:cNvPr id="21" name="Freeform 159">
              <a:extLst>
                <a:ext uri="{FF2B5EF4-FFF2-40B4-BE49-F238E27FC236}">
                  <a16:creationId xmlns="" xmlns:a16="http://schemas.microsoft.com/office/drawing/2014/main" id="{2771C85E-1D49-4AC6-A07D-078FEC62430B}"/>
                </a:ext>
              </a:extLst>
            </p:cNvPr>
            <p:cNvSpPr/>
            <p:nvPr/>
          </p:nvSpPr>
          <p:spPr bwMode="gray">
            <a:xfrm flipH="1">
              <a:off x="9004732" y="2942375"/>
              <a:ext cx="1168974" cy="5425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252000" tIns="216000" rIns="72000" rtlCol="0" anchor="ctr">
              <a:noAutofit/>
            </a:bodyPr>
            <a:lstStyle/>
            <a:p>
              <a:pPr algn="ctr" fontAlgn="ctr"/>
              <a:r>
                <a:rPr lang="en-US" sz="1200" dirty="0">
                  <a:solidFill>
                    <a:schemeClr val="tx1"/>
                  </a:solidFill>
                  <a:latin typeface="Huawei Sans" panose="020C0503030203020204" pitchFamily="34" charset="0"/>
                </a:rPr>
                <a:t>Enterprise 1</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2" name="图片 133">
              <a:extLst>
                <a:ext uri="{FF2B5EF4-FFF2-40B4-BE49-F238E27FC236}">
                  <a16:creationId xmlns="" xmlns:a16="http://schemas.microsoft.com/office/drawing/2014/main" id="{E3504F7F-6668-4E5C-B5FB-CE7E87F3D6DC}"/>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781014" y="3085557"/>
              <a:ext cx="447438" cy="376564"/>
            </a:xfrm>
            <a:prstGeom prst="rect">
              <a:avLst/>
            </a:prstGeom>
          </p:spPr>
        </p:pic>
        <p:sp>
          <p:nvSpPr>
            <p:cNvPr id="23" name="Freeform 159">
              <a:extLst>
                <a:ext uri="{FF2B5EF4-FFF2-40B4-BE49-F238E27FC236}">
                  <a16:creationId xmlns="" xmlns:a16="http://schemas.microsoft.com/office/drawing/2014/main" id="{2676EDE8-233C-410E-853D-EF388B23776F}"/>
                </a:ext>
              </a:extLst>
            </p:cNvPr>
            <p:cNvSpPr/>
            <p:nvPr/>
          </p:nvSpPr>
          <p:spPr bwMode="gray">
            <a:xfrm flipH="1">
              <a:off x="9386604" y="3590747"/>
              <a:ext cx="1168974" cy="5425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252000" tIns="216000" rIns="72000" rtlCol="0" anchor="ctr">
              <a:noAutofit/>
            </a:bodyPr>
            <a:lstStyle/>
            <a:p>
              <a:pPr algn="ctr" fontAlgn="ctr"/>
              <a:r>
                <a:rPr lang="en-US" sz="1200" dirty="0">
                  <a:solidFill>
                    <a:schemeClr val="tx1"/>
                  </a:solidFill>
                  <a:latin typeface="Huawei Sans" panose="020C0503030203020204" pitchFamily="34" charset="0"/>
                </a:rPr>
                <a:t>Enterprise 2</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4" name="图片 133">
              <a:extLst>
                <a:ext uri="{FF2B5EF4-FFF2-40B4-BE49-F238E27FC236}">
                  <a16:creationId xmlns="" xmlns:a16="http://schemas.microsoft.com/office/drawing/2014/main" id="{5A78114F-0140-421A-8B0D-086C2C4507F6}"/>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162886" y="3733929"/>
              <a:ext cx="447438" cy="376564"/>
            </a:xfrm>
            <a:prstGeom prst="rect">
              <a:avLst/>
            </a:prstGeom>
          </p:spPr>
        </p:pic>
        <p:sp>
          <p:nvSpPr>
            <p:cNvPr id="25" name="Freeform 159">
              <a:extLst>
                <a:ext uri="{FF2B5EF4-FFF2-40B4-BE49-F238E27FC236}">
                  <a16:creationId xmlns="" xmlns:a16="http://schemas.microsoft.com/office/drawing/2014/main" id="{9FF4ADA3-4071-480A-99C1-E69211770F3F}"/>
                </a:ext>
              </a:extLst>
            </p:cNvPr>
            <p:cNvSpPr/>
            <p:nvPr/>
          </p:nvSpPr>
          <p:spPr bwMode="gray">
            <a:xfrm flipH="1">
              <a:off x="9356141" y="4336556"/>
              <a:ext cx="1168974" cy="50025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252000" tIns="216000" rIns="72000" rtlCol="0" anchor="ctr">
              <a:noAutofit/>
            </a:bodyPr>
            <a:lstStyle/>
            <a:p>
              <a:pPr algn="ctr" fontAlgn="ctr"/>
              <a:r>
                <a:rPr lang="en-US" sz="1200" dirty="0">
                  <a:solidFill>
                    <a:schemeClr val="tx1"/>
                  </a:solidFill>
                  <a:latin typeface="Huawei Sans" panose="020C0503030203020204" pitchFamily="34" charset="0"/>
                </a:rPr>
                <a:t>Enterprise 3</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6" name="图片 133">
              <a:extLst>
                <a:ext uri="{FF2B5EF4-FFF2-40B4-BE49-F238E27FC236}">
                  <a16:creationId xmlns="" xmlns:a16="http://schemas.microsoft.com/office/drawing/2014/main" id="{6CECD12A-6F50-46F6-BDAC-19FA3E8E7B80}"/>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132423" y="4460354"/>
              <a:ext cx="447438" cy="376564"/>
            </a:xfrm>
            <a:prstGeom prst="rect">
              <a:avLst/>
            </a:prstGeom>
          </p:spPr>
        </p:pic>
        <p:cxnSp>
          <p:nvCxnSpPr>
            <p:cNvPr id="80" name="直接连接符 51">
              <a:extLst>
                <a:ext uri="{FF2B5EF4-FFF2-40B4-BE49-F238E27FC236}">
                  <a16:creationId xmlns="" xmlns:a16="http://schemas.microsoft.com/office/drawing/2014/main" id="{372EDE40-B400-46E7-B95A-79797BDC6CBD}"/>
                </a:ext>
              </a:extLst>
            </p:cNvPr>
            <p:cNvCxnSpPr>
              <a:cxnSpLocks/>
              <a:stCxn id="22" idx="1"/>
              <a:endCxn id="8" idx="4"/>
            </p:cNvCxnSpPr>
            <p:nvPr/>
          </p:nvCxnSpPr>
          <p:spPr bwMode="gray">
            <a:xfrm flipH="1">
              <a:off x="8411068" y="3273839"/>
              <a:ext cx="369946" cy="28996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51">
              <a:extLst>
                <a:ext uri="{FF2B5EF4-FFF2-40B4-BE49-F238E27FC236}">
                  <a16:creationId xmlns="" xmlns:a16="http://schemas.microsoft.com/office/drawing/2014/main" id="{AC3F59F7-2089-4B32-B1C8-C2F8196581ED}"/>
                </a:ext>
              </a:extLst>
            </p:cNvPr>
            <p:cNvCxnSpPr>
              <a:cxnSpLocks/>
              <a:stCxn id="24" idx="1"/>
              <a:endCxn id="8" idx="8"/>
            </p:cNvCxnSpPr>
            <p:nvPr/>
          </p:nvCxnSpPr>
          <p:spPr bwMode="gray">
            <a:xfrm flipH="1" flipV="1">
              <a:off x="8731056" y="3884503"/>
              <a:ext cx="431830" cy="3770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51">
              <a:extLst>
                <a:ext uri="{FF2B5EF4-FFF2-40B4-BE49-F238E27FC236}">
                  <a16:creationId xmlns="" xmlns:a16="http://schemas.microsoft.com/office/drawing/2014/main" id="{48E3917B-7025-4D0D-A7D6-D685CE353470}"/>
                </a:ext>
              </a:extLst>
            </p:cNvPr>
            <p:cNvCxnSpPr>
              <a:cxnSpLocks/>
              <a:stCxn id="26" idx="1"/>
              <a:endCxn id="8" idx="9"/>
            </p:cNvCxnSpPr>
            <p:nvPr/>
          </p:nvCxnSpPr>
          <p:spPr bwMode="gray">
            <a:xfrm flipH="1" flipV="1">
              <a:off x="8575837" y="4058029"/>
              <a:ext cx="556586" cy="59060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5" name="Freeform: Shape 34">
              <a:extLst>
                <a:ext uri="{FF2B5EF4-FFF2-40B4-BE49-F238E27FC236}">
                  <a16:creationId xmlns="" xmlns:a16="http://schemas.microsoft.com/office/drawing/2014/main" id="{7AACAECD-2476-44E0-AA21-BF0F5E00950B}"/>
                </a:ext>
              </a:extLst>
            </p:cNvPr>
            <p:cNvSpPr/>
            <p:nvPr/>
          </p:nvSpPr>
          <p:spPr bwMode="gray">
            <a:xfrm>
              <a:off x="2535188" y="3791247"/>
              <a:ext cx="6724326" cy="398463"/>
            </a:xfrm>
            <a:custGeom>
              <a:avLst/>
              <a:gdLst>
                <a:gd name="connsiteX0" fmla="*/ 0 w 7171764"/>
                <a:gd name="connsiteY0" fmla="*/ 398463 h 398463"/>
                <a:gd name="connsiteX1" fmla="*/ 1255059 w 7171764"/>
                <a:gd name="connsiteY1" fmla="*/ 156416 h 398463"/>
                <a:gd name="connsiteX2" fmla="*/ 3406588 w 7171764"/>
                <a:gd name="connsiteY2" fmla="*/ 12981 h 398463"/>
                <a:gd name="connsiteX3" fmla="*/ 5934635 w 7171764"/>
                <a:gd name="connsiteY3" fmla="*/ 21946 h 398463"/>
                <a:gd name="connsiteX4" fmla="*/ 7171764 w 7171764"/>
                <a:gd name="connsiteY4" fmla="*/ 147452 h 398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1764" h="398463">
                  <a:moveTo>
                    <a:pt x="0" y="398463"/>
                  </a:moveTo>
                  <a:cubicBezTo>
                    <a:pt x="343647" y="309563"/>
                    <a:pt x="687294" y="220663"/>
                    <a:pt x="1255059" y="156416"/>
                  </a:cubicBezTo>
                  <a:cubicBezTo>
                    <a:pt x="1822824" y="92169"/>
                    <a:pt x="2626659" y="35393"/>
                    <a:pt x="3406588" y="12981"/>
                  </a:cubicBezTo>
                  <a:cubicBezTo>
                    <a:pt x="4186517" y="-9431"/>
                    <a:pt x="5307106" y="-466"/>
                    <a:pt x="5934635" y="21946"/>
                  </a:cubicBezTo>
                  <a:cubicBezTo>
                    <a:pt x="6562164" y="44358"/>
                    <a:pt x="6866964" y="95905"/>
                    <a:pt x="7171764" y="147452"/>
                  </a:cubicBezTo>
                </a:path>
              </a:pathLst>
            </a:custGeom>
            <a:noFill/>
            <a:ln w="28575">
              <a:solidFill>
                <a:srgbClr val="E28189"/>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lIns="108000" rIns="108000" rtlCol="0" anchor="ctr"/>
            <a:lstStyle/>
            <a:p>
              <a:pPr algn="ctr" font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3" name="图片 133">
              <a:extLst>
                <a:ext uri="{FF2B5EF4-FFF2-40B4-BE49-F238E27FC236}">
                  <a16:creationId xmlns="" xmlns:a16="http://schemas.microsoft.com/office/drawing/2014/main" id="{E736929F-FC38-41B6-9449-451012EA8D1C}"/>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799571" y="3674957"/>
              <a:ext cx="447438" cy="376564"/>
            </a:xfrm>
            <a:prstGeom prst="rect">
              <a:avLst/>
            </a:prstGeom>
          </p:spPr>
        </p:pic>
        <p:sp>
          <p:nvSpPr>
            <p:cNvPr id="34" name="矩形 106"/>
            <p:cNvSpPr/>
            <p:nvPr/>
          </p:nvSpPr>
          <p:spPr bwMode="gray">
            <a:xfrm>
              <a:off x="4585990" y="4059557"/>
              <a:ext cx="822442" cy="276999"/>
            </a:xfrm>
            <a:prstGeom prst="rect">
              <a:avLst/>
            </a:prstGeom>
          </p:spPr>
          <p:txBody>
            <a:bodyPr wrap="none" lIns="108000" rIns="108000">
              <a:spAutoFit/>
            </a:bodyPr>
            <a:lstStyle/>
            <a:p>
              <a:pPr fontAlgn="ctr"/>
              <a:r>
                <a:rPr lang="en-US" sz="1200" dirty="0">
                  <a:latin typeface="Huawei Sans" panose="020C0503030203020204" pitchFamily="34" charset="0"/>
                </a:rPr>
                <a:t>ASBR-PE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80366495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AEF706A-D04B-4737-9505-6B16ED90AE12}"/>
              </a:ext>
            </a:extLst>
          </p:cNvPr>
          <p:cNvSpPr>
            <a:spLocks noGrp="1"/>
          </p:cNvSpPr>
          <p:nvPr>
            <p:ph type="title"/>
          </p:nvPr>
        </p:nvSpPr>
        <p:spPr bwMode="gray"/>
        <p:txBody>
          <a:bodyPr/>
          <a:lstStyle/>
          <a:p>
            <a:r>
              <a:rPr lang="en-US" dirty="0"/>
              <a:t>Huawei CPE Devices:</a:t>
            </a:r>
            <a:r>
              <a:rPr lang="zh-CN" altLang="en-US" dirty="0"/>
              <a:t> </a:t>
            </a:r>
            <a:r>
              <a:rPr lang="en-US" dirty="0" err="1"/>
              <a:t>NetEngine</a:t>
            </a:r>
            <a:r>
              <a:rPr lang="en-US" dirty="0"/>
              <a:t> AR Routers</a:t>
            </a:r>
            <a:endParaRPr lang="en-US" dirty="0">
              <a:sym typeface="Huawei Sans" panose="020C0503030203020204" pitchFamily="34" charset="0"/>
            </a:endParaRPr>
          </a:p>
        </p:txBody>
      </p:sp>
      <p:sp>
        <p:nvSpPr>
          <p:cNvPr id="59" name="Text Box 71"/>
          <p:cNvSpPr txBox="1">
            <a:spLocks noChangeArrowheads="1"/>
          </p:cNvSpPr>
          <p:nvPr/>
        </p:nvSpPr>
        <p:spPr bwMode="gray">
          <a:xfrm>
            <a:off x="3178106" y="1178821"/>
            <a:ext cx="2009852" cy="307411"/>
          </a:xfrm>
          <a:prstGeom prst="rect">
            <a:avLst/>
          </a:prstGeom>
          <a:noFill/>
          <a:ln w="31750" algn="ctr">
            <a:noFill/>
            <a:prstDash val="sysDot"/>
            <a:miter lim="800000"/>
            <a:headEnd/>
            <a:tailEnd/>
          </a:ln>
        </p:spPr>
        <p:txBody>
          <a:bodyPr wrap="square" lIns="121565" tIns="60779" rIns="121565" bIns="60779" anchor="ctr" anchorCtr="1">
            <a:spAutoFit/>
          </a:bodyPr>
          <a:lstStyle/>
          <a:p>
            <a:pPr algn="ctr" defTabSz="1217809" fontAlgn="ctr">
              <a:spcBef>
                <a:spcPct val="0"/>
              </a:spcBef>
              <a:spcAft>
                <a:spcPct val="0"/>
              </a:spcAft>
            </a:pPr>
            <a:r>
              <a:rPr lang="en-US" sz="1200" b="1" dirty="0">
                <a:solidFill>
                  <a:prstClr val="black"/>
                </a:solidFill>
                <a:latin typeface="Huawei Sans" panose="020C0503030203020204" pitchFamily="34" charset="0"/>
              </a:rPr>
              <a:t>NetEngine AR6300</a:t>
            </a:r>
          </a:p>
        </p:txBody>
      </p:sp>
      <p:sp>
        <p:nvSpPr>
          <p:cNvPr id="61" name="矩形 60"/>
          <p:cNvSpPr/>
          <p:nvPr/>
        </p:nvSpPr>
        <p:spPr bwMode="gray">
          <a:xfrm>
            <a:off x="3193465" y="2116501"/>
            <a:ext cx="1776243" cy="276999"/>
          </a:xfrm>
          <a:prstGeom prst="rect">
            <a:avLst/>
          </a:prstGeom>
        </p:spPr>
        <p:txBody>
          <a:bodyPr wrap="square">
            <a:spAutoFit/>
          </a:bodyPr>
          <a:lstStyle/>
          <a:p>
            <a:pPr algn="ctr" defTabSz="1217809" fontAlgn="ctr">
              <a:spcBef>
                <a:spcPct val="0"/>
              </a:spcBef>
              <a:spcAft>
                <a:spcPct val="0"/>
              </a:spcAft>
            </a:pPr>
            <a:r>
              <a:rPr lang="en-US" sz="1200" i="1" dirty="0">
                <a:solidFill>
                  <a:prstClr val="black"/>
                </a:solidFill>
                <a:latin typeface="Huawei Sans" panose="020C0503030203020204" pitchFamily="34" charset="0"/>
              </a:rPr>
              <a:t>SRU-400H/SRU-600H</a:t>
            </a:r>
          </a:p>
        </p:txBody>
      </p:sp>
      <p:grpSp>
        <p:nvGrpSpPr>
          <p:cNvPr id="65" name="组合 64"/>
          <p:cNvGrpSpPr/>
          <p:nvPr/>
        </p:nvGrpSpPr>
        <p:grpSpPr bwMode="gray">
          <a:xfrm>
            <a:off x="1226623" y="1501967"/>
            <a:ext cx="1468711" cy="646185"/>
            <a:chOff x="705377" y="1242099"/>
            <a:chExt cx="1140669" cy="437667"/>
          </a:xfrm>
        </p:grpSpPr>
        <p:sp>
          <p:nvSpPr>
            <p:cNvPr id="66" name="AutoShape 5"/>
            <p:cNvSpPr>
              <a:spLocks noChangeArrowheads="1"/>
            </p:cNvSpPr>
            <p:nvPr/>
          </p:nvSpPr>
          <p:spPr bwMode="gray">
            <a:xfrm>
              <a:off x="723696" y="1270364"/>
              <a:ext cx="1101419" cy="388200"/>
            </a:xfrm>
            <a:prstGeom prst="roundRect">
              <a:avLst>
                <a:gd name="adj" fmla="val 9979"/>
              </a:avLst>
            </a:prstGeom>
            <a:solidFill>
              <a:srgbClr val="56C4D2"/>
            </a:solidFill>
            <a:ln>
              <a:noFill/>
            </a:ln>
            <a:effectLst/>
            <a:scene3d>
              <a:camera prst="orthographicFront">
                <a:rot lat="0" lon="0" rev="0"/>
              </a:camera>
              <a:lightRig rig="threePt" dir="t">
                <a:rot lat="0" lon="0" rev="1200000"/>
              </a:lightRig>
            </a:scene3d>
            <a:sp3d/>
          </p:spPr>
          <p:txBody>
            <a:bodyPr lIns="35944" tIns="60811" rIns="35944" bIns="60811" anchor="ctr"/>
            <a:lstStyle/>
            <a:p>
              <a:pPr algn="ctr" defTabSz="1217809" fontAlgn="ctr">
                <a:spcBef>
                  <a:spcPct val="0"/>
                </a:spcBef>
                <a:spcAft>
                  <a:spcPct val="0"/>
                </a:spcAft>
                <a:buClr>
                  <a:srgbClr val="990000"/>
                </a:buClr>
                <a:buSzPct val="60000"/>
                <a:defRPr/>
              </a:pPr>
              <a:endParaRPr kumimoji="1" lang="en-US" altLang="zh-CN" sz="1333" b="1" kern="0"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7" name="TextBox 128"/>
            <p:cNvSpPr txBox="1">
              <a:spLocks noChangeArrowheads="1"/>
            </p:cNvSpPr>
            <p:nvPr/>
          </p:nvSpPr>
          <p:spPr bwMode="gray">
            <a:xfrm>
              <a:off x="705377" y="1242099"/>
              <a:ext cx="1140669" cy="437667"/>
            </a:xfrm>
            <a:prstGeom prst="rect">
              <a:avLst/>
            </a:prstGeom>
            <a:noFill/>
            <a:ln w="9525">
              <a:noFill/>
              <a:miter lim="800000"/>
              <a:headEnd/>
              <a:tailEnd/>
            </a:ln>
          </p:spPr>
          <p:txBody>
            <a:bodyPr wrap="square" lIns="91298" tIns="45648" rIns="91298" bIns="45648" anchor="ctr">
              <a:spAutoFit/>
            </a:bodyPr>
            <a:lstStyle/>
            <a:p>
              <a:pPr algn="ctr" defTabSz="1217809" eaLnBrk="0" fontAlgn="ctr" hangingPunct="0">
                <a:spcBef>
                  <a:spcPct val="0"/>
                </a:spcBef>
                <a:spcAft>
                  <a:spcPct val="0"/>
                </a:spcAft>
                <a:buSzPct val="100000"/>
              </a:pPr>
              <a:r>
                <a:rPr lang="en-US" sz="1200" b="1" dirty="0">
                  <a:solidFill>
                    <a:srgbClr val="FFFFFF"/>
                  </a:solidFill>
                  <a:latin typeface="Huawei Sans" panose="020C0503030203020204" pitchFamily="34" charset="0"/>
                </a:rPr>
                <a:t>NetEngine AR6300/AR6200 series</a:t>
              </a:r>
              <a:endParaRPr kumimoji="1" lang="en-US" altLang="zh-CN"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2" name="Rectangle 63"/>
          <p:cNvSpPr>
            <a:spLocks noChangeArrowheads="1"/>
          </p:cNvSpPr>
          <p:nvPr/>
        </p:nvSpPr>
        <p:spPr bwMode="gray">
          <a:xfrm>
            <a:off x="1062175" y="3772313"/>
            <a:ext cx="1794242" cy="338252"/>
          </a:xfrm>
          <a:prstGeom prst="rect">
            <a:avLst/>
          </a:prstGeom>
          <a:noFill/>
          <a:ln w="9525" algn="ctr">
            <a:noFill/>
            <a:miter lim="800000"/>
            <a:headEnd/>
            <a:tailEnd/>
          </a:ln>
        </p:spPr>
        <p:txBody>
          <a:bodyPr wrap="square" lIns="121746" tIns="60874" rIns="121746" bIns="60874">
            <a:spAutoFit/>
          </a:bodyPr>
          <a:lstStyle/>
          <a:p>
            <a:pPr algn="ctr" defTabSz="1217809" eaLnBrk="0" fontAlgn="ctr" hangingPunct="0">
              <a:spcBef>
                <a:spcPct val="0"/>
              </a:spcBef>
              <a:spcAft>
                <a:spcPct val="0"/>
              </a:spcAft>
              <a:buSzPct val="100000"/>
            </a:pPr>
            <a:r>
              <a:rPr lang="en-US" sz="1399" b="1" dirty="0">
                <a:solidFill>
                  <a:srgbClr val="000000"/>
                </a:solidFill>
                <a:latin typeface="Huawei Sans" panose="020C0503030203020204" pitchFamily="34" charset="0"/>
              </a:rPr>
              <a:t>Small enterprise</a:t>
            </a:r>
            <a:endParaRPr kumimoji="1" lang="en-US" altLang="zh-CN" sz="1399"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6" name="图片 75"/>
          <p:cNvPicPr>
            <a:picLocks noChangeAspect="1"/>
          </p:cNvPicPr>
          <p:nvPr/>
        </p:nvPicPr>
        <p:blipFill>
          <a:blip r:embed="rId3"/>
          <a:stretch>
            <a:fillRect/>
          </a:stretch>
        </p:blipFill>
        <p:spPr bwMode="gray">
          <a:xfrm>
            <a:off x="3291427" y="4340126"/>
            <a:ext cx="1304499" cy="213861"/>
          </a:xfrm>
          <a:prstGeom prst="rect">
            <a:avLst/>
          </a:prstGeom>
        </p:spPr>
      </p:pic>
      <p:cxnSp>
        <p:nvCxnSpPr>
          <p:cNvPr id="159" name="直接连接符 158"/>
          <p:cNvCxnSpPr>
            <a:cxnSpLocks/>
          </p:cNvCxnSpPr>
          <p:nvPr/>
        </p:nvCxnSpPr>
        <p:spPr bwMode="gray">
          <a:xfrm>
            <a:off x="954384" y="3641995"/>
            <a:ext cx="6480000" cy="0"/>
          </a:xfrm>
          <a:prstGeom prst="line">
            <a:avLst/>
          </a:prstGeom>
          <a:noFill/>
          <a:ln w="9525" cap="flat" cmpd="sng" algn="ctr">
            <a:solidFill>
              <a:srgbClr val="30B5C5"/>
            </a:solidFill>
            <a:prstDash val="dash"/>
          </a:ln>
          <a:effectLst/>
        </p:spPr>
      </p:cxnSp>
      <p:cxnSp>
        <p:nvCxnSpPr>
          <p:cNvPr id="160" name="直接连接符 159"/>
          <p:cNvCxnSpPr>
            <a:cxnSpLocks/>
          </p:cNvCxnSpPr>
          <p:nvPr/>
        </p:nvCxnSpPr>
        <p:spPr bwMode="gray">
          <a:xfrm flipV="1">
            <a:off x="954384" y="2417320"/>
            <a:ext cx="6480000" cy="0"/>
          </a:xfrm>
          <a:prstGeom prst="line">
            <a:avLst/>
          </a:prstGeom>
          <a:noFill/>
          <a:ln w="9525" cap="flat" cmpd="sng" algn="ctr">
            <a:solidFill>
              <a:srgbClr val="30B5C5"/>
            </a:solidFill>
            <a:prstDash val="dash"/>
          </a:ln>
          <a:effectLst/>
        </p:spPr>
      </p:cxnSp>
      <p:sp>
        <p:nvSpPr>
          <p:cNvPr id="79" name="矩形 78"/>
          <p:cNvSpPr/>
          <p:nvPr/>
        </p:nvSpPr>
        <p:spPr bwMode="gray">
          <a:xfrm>
            <a:off x="2999427" y="5014135"/>
            <a:ext cx="1940102" cy="276878"/>
          </a:xfrm>
          <a:prstGeom prst="rect">
            <a:avLst/>
          </a:prstGeom>
          <a:noFill/>
        </p:spPr>
        <p:txBody>
          <a:bodyPr wrap="square" lIns="91322" tIns="45660" rIns="91322" bIns="45660">
            <a:spAutoFit/>
            <a:scene3d>
              <a:camera prst="orthographicFront"/>
              <a:lightRig rig="threePt" dir="t"/>
            </a:scene3d>
            <a:sp3d extrusionH="57150">
              <a:bevelT w="82550" h="38100" prst="coolSlant"/>
            </a:sp3d>
          </a:bodyPr>
          <a:lstStyle/>
          <a:p>
            <a:pPr algn="ctr" defTabSz="1218053" fontAlgn="ctr">
              <a:defRPr/>
            </a:pPr>
            <a:r>
              <a:rPr lang="en-US" sz="1200" b="1" dirty="0">
                <a:latin typeface="Huawei Sans" panose="020C0503030203020204" pitchFamily="34" charset="0"/>
              </a:rPr>
              <a:t>Ethernet + Wi-Fi + LTE</a:t>
            </a:r>
          </a:p>
        </p:txBody>
      </p:sp>
      <p:cxnSp>
        <p:nvCxnSpPr>
          <p:cNvPr id="80" name="直接连接符 79"/>
          <p:cNvCxnSpPr/>
          <p:nvPr/>
        </p:nvCxnSpPr>
        <p:spPr bwMode="gray">
          <a:xfrm>
            <a:off x="3237473" y="5309564"/>
            <a:ext cx="1316824"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sp>
        <p:nvSpPr>
          <p:cNvPr id="81" name="Text Box 35"/>
          <p:cNvSpPr txBox="1">
            <a:spLocks noChangeArrowheads="1"/>
          </p:cNvSpPr>
          <p:nvPr/>
        </p:nvSpPr>
        <p:spPr bwMode="gray">
          <a:xfrm>
            <a:off x="3285561" y="5263984"/>
            <a:ext cx="1268736" cy="307411"/>
          </a:xfrm>
          <a:prstGeom prst="rect">
            <a:avLst/>
          </a:prstGeom>
          <a:noFill/>
          <a:ln w="31750" algn="ctr">
            <a:noFill/>
            <a:prstDash val="sysDot"/>
            <a:miter lim="800000"/>
            <a:headEnd/>
            <a:tailEnd/>
          </a:ln>
        </p:spPr>
        <p:txBody>
          <a:bodyPr wrap="square" lIns="121565" tIns="60779" rIns="121565" bIns="60779" anchor="ctr" anchorCtr="1">
            <a:spAutoFit/>
          </a:bodyPr>
          <a:lstStyle>
            <a:defPPr>
              <a:defRPr lang="en-US"/>
            </a:defPPr>
            <a:lvl1pPr algn="ctr" defTabSz="1217809" eaLnBrk="0" hangingPunct="0">
              <a:spcBef>
                <a:spcPct val="50000"/>
              </a:spcBef>
              <a:spcAft>
                <a:spcPct val="0"/>
              </a:spcAft>
              <a:buSzPct val="100000"/>
              <a:defRPr kumimoji="1" sz="1200" b="1">
                <a:solidFill>
                  <a:srgbClr val="000000"/>
                </a:solidFill>
                <a:latin typeface="Arial"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AR610 series</a:t>
            </a:r>
            <a:endParaRPr lang="en-US" altLang="zh-CN" dirty="0">
              <a:latin typeface="Huawei Sans" panose="020C0503030203020204" pitchFamily="34" charset="0"/>
              <a:sym typeface="Huawei Sans" panose="020C0503030203020204" pitchFamily="34" charset="0"/>
            </a:endParaRPr>
          </a:p>
        </p:txBody>
      </p:sp>
      <p:pic>
        <p:nvPicPr>
          <p:cNvPr id="68" name="图片 67"/>
          <p:cNvPicPr>
            <a:picLocks noChangeAspect="1"/>
          </p:cNvPicPr>
          <p:nvPr/>
        </p:nvPicPr>
        <p:blipFill>
          <a:blip r:embed="rId4"/>
          <a:stretch>
            <a:fillRect/>
          </a:stretch>
        </p:blipFill>
        <p:spPr bwMode="gray">
          <a:xfrm>
            <a:off x="3572878" y="5513293"/>
            <a:ext cx="646013" cy="450707"/>
          </a:xfrm>
          <a:prstGeom prst="rect">
            <a:avLst/>
          </a:prstGeom>
        </p:spPr>
      </p:pic>
      <p:sp>
        <p:nvSpPr>
          <p:cNvPr id="89" name="Rectangle 46"/>
          <p:cNvSpPr>
            <a:spLocks noChangeArrowheads="1"/>
          </p:cNvSpPr>
          <p:nvPr/>
        </p:nvSpPr>
        <p:spPr bwMode="gray">
          <a:xfrm>
            <a:off x="790370" y="2419127"/>
            <a:ext cx="2504758" cy="542868"/>
          </a:xfrm>
          <a:prstGeom prst="rect">
            <a:avLst/>
          </a:prstGeom>
          <a:noFill/>
          <a:ln w="9525" algn="ctr">
            <a:noFill/>
            <a:miter lim="800000"/>
            <a:headEnd/>
            <a:tailEnd/>
          </a:ln>
        </p:spPr>
        <p:txBody>
          <a:bodyPr wrap="square" lIns="111154" tIns="55576" rIns="111154" bIns="55576">
            <a:spAutoFit/>
          </a:bodyPr>
          <a:lstStyle/>
          <a:p>
            <a:pPr algn="ctr" defTabSz="1110585" eaLnBrk="0" fontAlgn="ctr" hangingPunct="0">
              <a:buSzPct val="100000"/>
            </a:pPr>
            <a:r>
              <a:rPr lang="en-US" sz="1399" b="1" dirty="0">
                <a:solidFill>
                  <a:srgbClr val="000000"/>
                </a:solidFill>
                <a:latin typeface="Huawei Sans" panose="020C0503030203020204" pitchFamily="34" charset="0"/>
              </a:rPr>
              <a:t>Branches in small or midsize enterprises</a:t>
            </a:r>
            <a:endParaRPr lang="en-US" altLang="zh-CN" sz="1399"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TextBox 147"/>
          <p:cNvSpPr txBox="1">
            <a:spLocks noChangeArrowheads="1"/>
          </p:cNvSpPr>
          <p:nvPr/>
        </p:nvSpPr>
        <p:spPr bwMode="gray">
          <a:xfrm>
            <a:off x="1062178" y="1178782"/>
            <a:ext cx="1794238" cy="307489"/>
          </a:xfrm>
          <a:prstGeom prst="rect">
            <a:avLst/>
          </a:prstGeom>
          <a:noFill/>
          <a:ln w="9525">
            <a:noFill/>
            <a:miter lim="800000"/>
            <a:headEnd/>
            <a:tailEnd/>
          </a:ln>
        </p:spPr>
        <p:txBody>
          <a:bodyPr wrap="square" lIns="91343" tIns="45671" rIns="91343" bIns="45671">
            <a:spAutoFit/>
          </a:bodyPr>
          <a:lstStyle/>
          <a:p>
            <a:pPr algn="ctr" defTabSz="1218296" eaLnBrk="0" fontAlgn="ctr" hangingPunct="0">
              <a:buSzPct val="100000"/>
            </a:pPr>
            <a:r>
              <a:rPr lang="en-US" sz="1399" b="1" dirty="0">
                <a:solidFill>
                  <a:srgbClr val="000000"/>
                </a:solidFill>
                <a:latin typeface="Huawei Sans" panose="020C0503030203020204" pitchFamily="34" charset="0"/>
              </a:rPr>
              <a:t>HQ/Large branch</a:t>
            </a:r>
            <a:endParaRPr lang="en-US" altLang="zh-CN" sz="1399"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2" name="组合 81"/>
          <p:cNvGrpSpPr/>
          <p:nvPr/>
        </p:nvGrpSpPr>
        <p:grpSpPr bwMode="gray">
          <a:xfrm>
            <a:off x="3178106" y="1536149"/>
            <a:ext cx="2009851" cy="633611"/>
            <a:chOff x="630028" y="1239761"/>
            <a:chExt cx="5453076" cy="1719100"/>
          </a:xfrm>
        </p:grpSpPr>
        <p:pic>
          <p:nvPicPr>
            <p:cNvPr id="87" name="图片 86"/>
            <p:cNvPicPr>
              <a:picLocks noChangeAspect="1"/>
            </p:cNvPicPr>
            <p:nvPr/>
          </p:nvPicPr>
          <p:blipFill rotWithShape="1">
            <a:blip r:embed="rId5"/>
            <a:srcRect l="549" t="65595" r="9472" b="4513"/>
            <a:stretch/>
          </p:blipFill>
          <p:spPr bwMode="gray">
            <a:xfrm>
              <a:off x="967640" y="1962598"/>
              <a:ext cx="4641011" cy="465826"/>
            </a:xfrm>
            <a:prstGeom prst="rect">
              <a:avLst/>
            </a:prstGeom>
          </p:spPr>
        </p:pic>
        <p:pic>
          <p:nvPicPr>
            <p:cNvPr id="91" name="Picture 2" descr="C:\Users\s00506297\AppData\Roaming\eSpace_Desktop\UserData\s00506297\imagefiles\originalImgfiles\B3FB9DF0-2493-4F93-846B-59B073C1F38E.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55256"/>
            <a:stretch/>
          </p:blipFill>
          <p:spPr bwMode="gray">
            <a:xfrm>
              <a:off x="630028" y="1239761"/>
              <a:ext cx="5453076" cy="1719100"/>
            </a:xfrm>
            <a:prstGeom prst="rect">
              <a:avLst/>
            </a:prstGeom>
            <a:noFill/>
            <a:extLst>
              <a:ext uri="{909E8E84-426E-40DD-AFC4-6F175D3DCCD1}">
                <a14:hiddenFill xmlns:a14="http://schemas.microsoft.com/office/drawing/2010/main">
                  <a:solidFill>
                    <a:srgbClr val="FFFFFF"/>
                  </a:solidFill>
                </a14:hiddenFill>
              </a:ext>
            </a:extLst>
          </p:spPr>
        </p:pic>
        <p:pic>
          <p:nvPicPr>
            <p:cNvPr id="92" name="Picture 4" descr="C:\Users\s00506297\AppData\Roaming\eSpace_Desktop\UserData\s00506297\imagefiles\originalImgfiles\B3FB9DF0-2493-4F93-846B-59B073C1F38E.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711" t="28062" r="8839" b="58476"/>
            <a:stretch/>
          </p:blipFill>
          <p:spPr bwMode="gray">
            <a:xfrm>
              <a:off x="656698" y="1778117"/>
              <a:ext cx="4951953" cy="519312"/>
            </a:xfrm>
            <a:prstGeom prst="rect">
              <a:avLst/>
            </a:prstGeom>
            <a:noFill/>
            <a:extLst>
              <a:ext uri="{909E8E84-426E-40DD-AFC4-6F175D3DCCD1}">
                <a14:hiddenFill xmlns:a14="http://schemas.microsoft.com/office/drawing/2010/main">
                  <a:solidFill>
                    <a:srgbClr val="FFFFFF"/>
                  </a:solidFill>
                </a14:hiddenFill>
              </a:ext>
            </a:extLst>
          </p:spPr>
        </p:pic>
        <p:pic>
          <p:nvPicPr>
            <p:cNvPr id="93" name="Picture 2" descr="C:\Users\s00506297\AppData\Roaming\eSpace_Desktop\UserData\s00506297\imagefiles\originalImgfiles\B3FB9DF0-2493-4F93-846B-59B073C1F38E.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46112" t="656" r="8570" b="86459"/>
            <a:stretch/>
          </p:blipFill>
          <p:spPr bwMode="gray">
            <a:xfrm>
              <a:off x="656698" y="1267817"/>
              <a:ext cx="2471224" cy="495060"/>
            </a:xfrm>
            <a:prstGeom prst="rect">
              <a:avLst/>
            </a:prstGeom>
            <a:noFill/>
            <a:extLst>
              <a:ext uri="{909E8E84-426E-40DD-AFC4-6F175D3DCCD1}">
                <a14:hiddenFill xmlns:a14="http://schemas.microsoft.com/office/drawing/2010/main">
                  <a:solidFill>
                    <a:srgbClr val="FFFFFF"/>
                  </a:solidFill>
                </a14:hiddenFill>
              </a:ext>
            </a:extLst>
          </p:spPr>
        </p:pic>
      </p:grpSp>
      <p:sp>
        <p:nvSpPr>
          <p:cNvPr id="94" name="Text Box 71"/>
          <p:cNvSpPr txBox="1">
            <a:spLocks noChangeArrowheads="1"/>
          </p:cNvSpPr>
          <p:nvPr/>
        </p:nvSpPr>
        <p:spPr bwMode="gray">
          <a:xfrm>
            <a:off x="5427901" y="1378744"/>
            <a:ext cx="1921118" cy="307411"/>
          </a:xfrm>
          <a:prstGeom prst="rect">
            <a:avLst/>
          </a:prstGeom>
          <a:noFill/>
          <a:ln w="31750" algn="ctr">
            <a:noFill/>
            <a:prstDash val="sysDot"/>
            <a:miter lim="800000"/>
            <a:headEnd/>
            <a:tailEnd/>
          </a:ln>
        </p:spPr>
        <p:txBody>
          <a:bodyPr wrap="square" lIns="121565" tIns="60779" rIns="121565" bIns="60779" anchor="ctr" anchorCtr="1">
            <a:spAutoFit/>
          </a:bodyPr>
          <a:lstStyle/>
          <a:p>
            <a:pPr algn="ctr" defTabSz="1217809" fontAlgn="ctr">
              <a:spcBef>
                <a:spcPct val="0"/>
              </a:spcBef>
              <a:spcAft>
                <a:spcPct val="0"/>
              </a:spcAft>
            </a:pPr>
            <a:r>
              <a:rPr lang="en-US" sz="1200" b="1" dirty="0">
                <a:solidFill>
                  <a:prstClr val="black"/>
                </a:solidFill>
                <a:latin typeface="Huawei Sans" panose="020C0503030203020204" pitchFamily="34" charset="0"/>
              </a:rPr>
              <a:t>NetEngine AR6280</a:t>
            </a:r>
          </a:p>
        </p:txBody>
      </p:sp>
      <p:pic>
        <p:nvPicPr>
          <p:cNvPr id="95" name="Picture 2" descr="C:\Users\s00506297\AppData\Roaming\eSpace_Desktop\UserData\s00506297\imagefiles\originalImgfiles\54C2ED29-180F-4B49-A26E-C299E848D8FE.pn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b="56854"/>
          <a:stretch/>
        </p:blipFill>
        <p:spPr bwMode="gray">
          <a:xfrm>
            <a:off x="5390692" y="1747032"/>
            <a:ext cx="1995537" cy="415202"/>
          </a:xfrm>
          <a:prstGeom prst="rect">
            <a:avLst/>
          </a:prstGeom>
          <a:noFill/>
          <a:extLst>
            <a:ext uri="{909E8E84-426E-40DD-AFC4-6F175D3DCCD1}">
              <a14:hiddenFill xmlns:a14="http://schemas.microsoft.com/office/drawing/2010/main">
                <a:solidFill>
                  <a:srgbClr val="FFFFFF"/>
                </a:solidFill>
              </a14:hiddenFill>
            </a:ext>
          </a:extLst>
        </p:spPr>
      </p:pic>
      <p:sp>
        <p:nvSpPr>
          <p:cNvPr id="97" name="矩形 96"/>
          <p:cNvSpPr/>
          <p:nvPr/>
        </p:nvSpPr>
        <p:spPr bwMode="gray">
          <a:xfrm>
            <a:off x="5524995" y="2116501"/>
            <a:ext cx="1776243" cy="276999"/>
          </a:xfrm>
          <a:prstGeom prst="rect">
            <a:avLst/>
          </a:prstGeom>
        </p:spPr>
        <p:txBody>
          <a:bodyPr wrap="square">
            <a:spAutoFit/>
          </a:bodyPr>
          <a:lstStyle/>
          <a:p>
            <a:pPr algn="ctr" defTabSz="1217809" fontAlgn="ctr">
              <a:spcBef>
                <a:spcPct val="0"/>
              </a:spcBef>
              <a:spcAft>
                <a:spcPct val="0"/>
              </a:spcAft>
            </a:pPr>
            <a:r>
              <a:rPr lang="en-US" sz="1200" i="1" dirty="0">
                <a:solidFill>
                  <a:prstClr val="black"/>
                </a:solidFill>
                <a:latin typeface="Huawei Sans" panose="020C0503030203020204" pitchFamily="34" charset="0"/>
              </a:rPr>
              <a:t>SRU-400H/SRU-600H</a:t>
            </a:r>
          </a:p>
        </p:txBody>
      </p:sp>
      <p:grpSp>
        <p:nvGrpSpPr>
          <p:cNvPr id="98" name="组合 97"/>
          <p:cNvGrpSpPr/>
          <p:nvPr/>
        </p:nvGrpSpPr>
        <p:grpSpPr bwMode="gray">
          <a:xfrm>
            <a:off x="1227278" y="2934202"/>
            <a:ext cx="1464036" cy="573150"/>
            <a:chOff x="705886" y="1270364"/>
            <a:chExt cx="1137038" cy="388200"/>
          </a:xfrm>
        </p:grpSpPr>
        <p:sp>
          <p:nvSpPr>
            <p:cNvPr id="99" name="AutoShape 5"/>
            <p:cNvSpPr>
              <a:spLocks noChangeArrowheads="1"/>
            </p:cNvSpPr>
            <p:nvPr/>
          </p:nvSpPr>
          <p:spPr bwMode="gray">
            <a:xfrm>
              <a:off x="723696" y="1270364"/>
              <a:ext cx="1101419" cy="388200"/>
            </a:xfrm>
            <a:prstGeom prst="roundRect">
              <a:avLst>
                <a:gd name="adj" fmla="val 9979"/>
              </a:avLst>
            </a:prstGeom>
            <a:solidFill>
              <a:srgbClr val="56C4D2"/>
            </a:solidFill>
            <a:ln>
              <a:noFill/>
            </a:ln>
            <a:effectLst/>
            <a:scene3d>
              <a:camera prst="orthographicFront">
                <a:rot lat="0" lon="0" rev="0"/>
              </a:camera>
              <a:lightRig rig="threePt" dir="t">
                <a:rot lat="0" lon="0" rev="1200000"/>
              </a:lightRig>
            </a:scene3d>
            <a:sp3d/>
          </p:spPr>
          <p:txBody>
            <a:bodyPr lIns="35944" tIns="60811" rIns="35944" bIns="60811" anchor="ctr"/>
            <a:lstStyle/>
            <a:p>
              <a:pPr algn="ctr" defTabSz="1217809" fontAlgn="ctr">
                <a:spcBef>
                  <a:spcPct val="0"/>
                </a:spcBef>
                <a:spcAft>
                  <a:spcPct val="0"/>
                </a:spcAft>
                <a:buClr>
                  <a:srgbClr val="990000"/>
                </a:buClr>
                <a:buSzPct val="60000"/>
                <a:defRPr/>
              </a:pPr>
              <a:endParaRPr kumimoji="1" lang="en-US" altLang="zh-CN" sz="1333" b="1" kern="0"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0" name="TextBox 128"/>
            <p:cNvSpPr txBox="1">
              <a:spLocks noChangeArrowheads="1"/>
            </p:cNvSpPr>
            <p:nvPr/>
          </p:nvSpPr>
          <p:spPr bwMode="gray">
            <a:xfrm>
              <a:off x="705886" y="1309791"/>
              <a:ext cx="1137038" cy="312591"/>
            </a:xfrm>
            <a:prstGeom prst="rect">
              <a:avLst/>
            </a:prstGeom>
            <a:noFill/>
            <a:ln w="9525">
              <a:noFill/>
              <a:miter lim="800000"/>
              <a:headEnd/>
              <a:tailEnd/>
            </a:ln>
          </p:spPr>
          <p:txBody>
            <a:bodyPr wrap="square" lIns="91298" tIns="45648" rIns="91298" bIns="45648" anchor="ctr">
              <a:spAutoFit/>
            </a:bodyPr>
            <a:lstStyle/>
            <a:p>
              <a:pPr algn="ctr" defTabSz="1217809" eaLnBrk="0" fontAlgn="ctr" hangingPunct="0">
                <a:spcBef>
                  <a:spcPct val="0"/>
                </a:spcBef>
                <a:spcAft>
                  <a:spcPct val="0"/>
                </a:spcAft>
                <a:buSzPct val="100000"/>
              </a:pPr>
              <a:r>
                <a:rPr lang="en-US" sz="1200" b="1" dirty="0">
                  <a:solidFill>
                    <a:srgbClr val="FFFFFF"/>
                  </a:solidFill>
                  <a:latin typeface="Huawei Sans" panose="020C0503030203020204" pitchFamily="34" charset="0"/>
                </a:rPr>
                <a:t>NetEngine </a:t>
              </a:r>
              <a:endParaRPr kumimoji="1" lang="en-US" altLang="zh-CN"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1217809" eaLnBrk="0" fontAlgn="ctr" hangingPunct="0">
                <a:spcBef>
                  <a:spcPct val="0"/>
                </a:spcBef>
                <a:spcAft>
                  <a:spcPct val="0"/>
                </a:spcAft>
                <a:buSzPct val="100000"/>
              </a:pPr>
              <a:r>
                <a:rPr lang="en-US" sz="1200" b="1" dirty="0">
                  <a:solidFill>
                    <a:srgbClr val="FFFFFF"/>
                  </a:solidFill>
                  <a:latin typeface="Huawei Sans" panose="020C0503030203020204" pitchFamily="34" charset="0"/>
                </a:rPr>
                <a:t>AR6100 series</a:t>
              </a:r>
              <a:endParaRPr kumimoji="1" lang="en-US" altLang="zh-CN"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4" name="Text Box 72"/>
          <p:cNvSpPr txBox="1">
            <a:spLocks noChangeArrowheads="1"/>
          </p:cNvSpPr>
          <p:nvPr/>
        </p:nvSpPr>
        <p:spPr bwMode="gray">
          <a:xfrm>
            <a:off x="5599369" y="2770694"/>
            <a:ext cx="1599163" cy="307427"/>
          </a:xfrm>
          <a:prstGeom prst="rect">
            <a:avLst/>
          </a:prstGeom>
          <a:noFill/>
          <a:ln w="31750" algn="ctr">
            <a:noFill/>
            <a:prstDash val="sysDot"/>
            <a:miter lim="800000"/>
            <a:headEnd/>
            <a:tailEnd/>
          </a:ln>
        </p:spPr>
        <p:txBody>
          <a:bodyPr wrap="square" lIns="121565" tIns="60779" rIns="121565" bIns="60779" anchor="ctr" anchorCtr="1">
            <a:spAutoFit/>
          </a:bodyPr>
          <a:lstStyle>
            <a:defPPr>
              <a:defRPr lang="en-US"/>
            </a:defPPr>
            <a:lvl1pPr algn="ctr" defTabSz="1217809" eaLnBrk="0" hangingPunct="0">
              <a:spcBef>
                <a:spcPct val="50000"/>
              </a:spcBef>
              <a:spcAft>
                <a:spcPct val="0"/>
              </a:spcAft>
              <a:buSzPct val="100000"/>
              <a:defRPr kumimoji="1" sz="1200" b="1">
                <a:solidFill>
                  <a:srgbClr val="000000"/>
                </a:solidFill>
                <a:latin typeface="Arial"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AR6140 series</a:t>
            </a:r>
            <a:endParaRPr lang="en-US" altLang="zh-CN" dirty="0">
              <a:latin typeface="Huawei Sans" panose="020C0503030203020204" pitchFamily="34" charset="0"/>
              <a:sym typeface="Huawei Sans" panose="020C0503030203020204" pitchFamily="34" charset="0"/>
            </a:endParaRPr>
          </a:p>
        </p:txBody>
      </p:sp>
      <p:sp>
        <p:nvSpPr>
          <p:cNvPr id="58" name="Text Box 72"/>
          <p:cNvSpPr txBox="1">
            <a:spLocks noChangeArrowheads="1"/>
          </p:cNvSpPr>
          <p:nvPr/>
        </p:nvSpPr>
        <p:spPr bwMode="gray">
          <a:xfrm>
            <a:off x="3268059" y="2770702"/>
            <a:ext cx="1596876" cy="307411"/>
          </a:xfrm>
          <a:prstGeom prst="rect">
            <a:avLst/>
          </a:prstGeom>
          <a:noFill/>
          <a:ln w="31750" algn="ctr">
            <a:noFill/>
            <a:prstDash val="sysDot"/>
            <a:miter lim="800000"/>
            <a:headEnd/>
            <a:tailEnd/>
          </a:ln>
        </p:spPr>
        <p:txBody>
          <a:bodyPr wrap="square" lIns="121565" tIns="60779" rIns="121565" bIns="60779" anchor="ctr" anchorCtr="1">
            <a:spAutoFit/>
          </a:bodyPr>
          <a:lstStyle/>
          <a:p>
            <a:pPr algn="ctr" defTabSz="1217809" eaLnBrk="0" fontAlgn="ctr" hangingPunct="0">
              <a:spcBef>
                <a:spcPct val="50000"/>
              </a:spcBef>
              <a:spcAft>
                <a:spcPct val="0"/>
              </a:spcAft>
              <a:buSzPct val="100000"/>
            </a:pPr>
            <a:r>
              <a:rPr lang="en-US" sz="1200" b="1" dirty="0">
                <a:solidFill>
                  <a:srgbClr val="000000"/>
                </a:solidFill>
                <a:latin typeface="Huawei Sans" panose="020C0503030203020204" pitchFamily="34" charset="0"/>
              </a:rPr>
              <a:t>AR6120 series</a:t>
            </a:r>
            <a:endParaRPr kumimoji="1" lang="en-US" altLang="zh-CN"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29" name="Picture 5" descr="C:\Users\s00506297\AppData\Roaming\eSpace_Desktop\UserData\s00506297\imagefiles\originalImgfiles\316654FD-ABBB-4440-988E-00BC89B9FDC8.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gray">
          <a:xfrm>
            <a:off x="3193465" y="3045370"/>
            <a:ext cx="1746064" cy="206506"/>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C:\Users\s00506297\AppData\Roaming\eSpace_Desktop\UserData\s00506297\imagefiles\originalImgfiles\164B6C69-4C58-415B-ACE8-866BD1A85D80.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gray">
          <a:xfrm>
            <a:off x="5390692" y="3026878"/>
            <a:ext cx="2016517" cy="223426"/>
          </a:xfrm>
          <a:prstGeom prst="rect">
            <a:avLst/>
          </a:prstGeom>
          <a:noFill/>
          <a:extLst>
            <a:ext uri="{909E8E84-426E-40DD-AFC4-6F175D3DCCD1}">
              <a14:hiddenFill xmlns:a14="http://schemas.microsoft.com/office/drawing/2010/main">
                <a:solidFill>
                  <a:srgbClr val="FFFFFF"/>
                </a:solidFill>
              </a14:hiddenFill>
            </a:ext>
          </a:extLst>
        </p:spPr>
      </p:pic>
      <p:grpSp>
        <p:nvGrpSpPr>
          <p:cNvPr id="104" name="组合 103"/>
          <p:cNvGrpSpPr/>
          <p:nvPr/>
        </p:nvGrpSpPr>
        <p:grpSpPr bwMode="gray">
          <a:xfrm>
            <a:off x="1227278" y="4101348"/>
            <a:ext cx="1464036" cy="573150"/>
            <a:chOff x="705886" y="1270364"/>
            <a:chExt cx="1137038" cy="388200"/>
          </a:xfrm>
        </p:grpSpPr>
        <p:sp>
          <p:nvSpPr>
            <p:cNvPr id="105" name="AutoShape 5"/>
            <p:cNvSpPr>
              <a:spLocks noChangeArrowheads="1"/>
            </p:cNvSpPr>
            <p:nvPr/>
          </p:nvSpPr>
          <p:spPr bwMode="gray">
            <a:xfrm>
              <a:off x="723696" y="1270364"/>
              <a:ext cx="1101419" cy="388200"/>
            </a:xfrm>
            <a:prstGeom prst="roundRect">
              <a:avLst>
                <a:gd name="adj" fmla="val 9979"/>
              </a:avLst>
            </a:prstGeom>
            <a:solidFill>
              <a:srgbClr val="56C4D2"/>
            </a:solidFill>
            <a:ln>
              <a:noFill/>
            </a:ln>
            <a:effectLst/>
            <a:scene3d>
              <a:camera prst="orthographicFront">
                <a:rot lat="0" lon="0" rev="0"/>
              </a:camera>
              <a:lightRig rig="threePt" dir="t">
                <a:rot lat="0" lon="0" rev="1200000"/>
              </a:lightRig>
            </a:scene3d>
            <a:sp3d/>
          </p:spPr>
          <p:txBody>
            <a:bodyPr lIns="35944" tIns="60811" rIns="35944" bIns="60811" anchor="ctr"/>
            <a:lstStyle/>
            <a:p>
              <a:pPr algn="ctr" defTabSz="1217809" fontAlgn="ctr">
                <a:spcBef>
                  <a:spcPct val="0"/>
                </a:spcBef>
                <a:spcAft>
                  <a:spcPct val="0"/>
                </a:spcAft>
                <a:buClr>
                  <a:srgbClr val="990000"/>
                </a:buClr>
                <a:buSzPct val="60000"/>
                <a:defRPr/>
              </a:pPr>
              <a:endParaRPr kumimoji="1" lang="en-US" altLang="zh-CN" sz="1333" b="1" kern="0"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6" name="TextBox 128"/>
            <p:cNvSpPr txBox="1">
              <a:spLocks noChangeArrowheads="1"/>
            </p:cNvSpPr>
            <p:nvPr/>
          </p:nvSpPr>
          <p:spPr bwMode="gray">
            <a:xfrm>
              <a:off x="705886" y="1309791"/>
              <a:ext cx="1137038" cy="312591"/>
            </a:xfrm>
            <a:prstGeom prst="rect">
              <a:avLst/>
            </a:prstGeom>
            <a:noFill/>
            <a:ln w="9525">
              <a:noFill/>
              <a:miter lim="800000"/>
              <a:headEnd/>
              <a:tailEnd/>
            </a:ln>
          </p:spPr>
          <p:txBody>
            <a:bodyPr wrap="square" lIns="91298" tIns="45648" rIns="91298" bIns="45648" anchor="ctr">
              <a:spAutoFit/>
            </a:bodyPr>
            <a:lstStyle/>
            <a:p>
              <a:pPr algn="ctr" defTabSz="1217809" eaLnBrk="0" fontAlgn="ctr" hangingPunct="0">
                <a:spcBef>
                  <a:spcPct val="0"/>
                </a:spcBef>
                <a:spcAft>
                  <a:spcPct val="0"/>
                </a:spcAft>
                <a:buSzPct val="100000"/>
              </a:pPr>
              <a:r>
                <a:rPr lang="en-US" sz="1200" b="1" dirty="0">
                  <a:solidFill>
                    <a:srgbClr val="FFFFFF"/>
                  </a:solidFill>
                  <a:latin typeface="Huawei Sans" panose="020C0503030203020204" pitchFamily="34" charset="0"/>
                </a:rPr>
                <a:t>NetEngine </a:t>
              </a:r>
              <a:endParaRPr kumimoji="1" lang="en-US" altLang="zh-CN"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1217809" eaLnBrk="0" fontAlgn="ctr" hangingPunct="0">
                <a:spcBef>
                  <a:spcPct val="0"/>
                </a:spcBef>
                <a:spcAft>
                  <a:spcPct val="0"/>
                </a:spcAft>
                <a:buSzPct val="100000"/>
              </a:pPr>
              <a:r>
                <a:rPr lang="en-US" sz="1200" b="1" dirty="0">
                  <a:solidFill>
                    <a:srgbClr val="FFFFFF"/>
                  </a:solidFill>
                  <a:latin typeface="Huawei Sans" panose="020C0503030203020204" pitchFamily="34" charset="0"/>
                </a:rPr>
                <a:t>AR650 series</a:t>
              </a:r>
              <a:endParaRPr kumimoji="1" lang="en-US" altLang="zh-CN"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08" name="Text Box 35"/>
          <p:cNvSpPr txBox="1">
            <a:spLocks noChangeArrowheads="1"/>
          </p:cNvSpPr>
          <p:nvPr/>
        </p:nvSpPr>
        <p:spPr bwMode="gray">
          <a:xfrm>
            <a:off x="3363961" y="4171088"/>
            <a:ext cx="1181658" cy="215078"/>
          </a:xfrm>
          <a:prstGeom prst="rect">
            <a:avLst/>
          </a:prstGeom>
          <a:noFill/>
          <a:ln w="31750" algn="ctr">
            <a:noFill/>
            <a:prstDash val="sysDot"/>
            <a:miter lim="800000"/>
            <a:headEnd/>
            <a:tailEnd/>
          </a:ln>
        </p:spPr>
        <p:txBody>
          <a:bodyPr wrap="none" lIns="121565" tIns="60779" rIns="121565" bIns="60779" anchor="ctr" anchorCtr="1">
            <a:spAutoFit/>
          </a:bodyPr>
          <a:lstStyle/>
          <a:p>
            <a:pPr indent="-397534" algn="ctr" defTabSz="1217809" eaLnBrk="0" fontAlgn="ctr" hangingPunct="0">
              <a:lnSpc>
                <a:spcPct val="50000"/>
              </a:lnSpc>
              <a:spcBef>
                <a:spcPct val="50000"/>
              </a:spcBef>
              <a:spcAft>
                <a:spcPct val="0"/>
              </a:spcAft>
              <a:buSzPct val="100000"/>
            </a:pPr>
            <a:r>
              <a:rPr lang="en-US" sz="1200" b="1" dirty="0">
                <a:solidFill>
                  <a:srgbClr val="000000"/>
                </a:solidFill>
                <a:latin typeface="Huawei Sans" panose="020C0503030203020204" pitchFamily="34" charset="0"/>
              </a:rPr>
              <a:t>AR650 series</a:t>
            </a:r>
            <a:endParaRPr kumimoji="1" lang="en-US" altLang="zh-CN"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矩形 111"/>
          <p:cNvSpPr/>
          <p:nvPr/>
        </p:nvSpPr>
        <p:spPr bwMode="gray">
          <a:xfrm>
            <a:off x="2901815" y="3809979"/>
            <a:ext cx="2432680" cy="276854"/>
          </a:xfrm>
          <a:prstGeom prst="rect">
            <a:avLst/>
          </a:prstGeom>
          <a:noFill/>
        </p:spPr>
        <p:txBody>
          <a:bodyPr wrap="square" lIns="91298" tIns="45648" rIns="91298" bIns="45648">
            <a:spAutoFit/>
            <a:scene3d>
              <a:camera prst="orthographicFront"/>
              <a:lightRig rig="threePt" dir="t"/>
            </a:scene3d>
            <a:sp3d extrusionH="57150">
              <a:bevelT w="82550" h="38100" prst="coolSlant"/>
            </a:sp3d>
          </a:bodyPr>
          <a:lstStyle/>
          <a:p>
            <a:pPr algn="ctr" defTabSz="1217809" fontAlgn="ctr">
              <a:spcBef>
                <a:spcPct val="0"/>
              </a:spcBef>
              <a:spcAft>
                <a:spcPct val="0"/>
              </a:spcAft>
              <a:defRPr/>
            </a:pPr>
            <a:r>
              <a:rPr lang="en-US" sz="1200" b="1" dirty="0">
                <a:solidFill>
                  <a:srgbClr val="000000"/>
                </a:solidFill>
                <a:latin typeface="Huawei Sans" panose="020C0503030203020204" pitchFamily="34" charset="0"/>
              </a:rPr>
              <a:t>Ethernet + Wi-Fi + LTE (MIC)</a:t>
            </a:r>
          </a:p>
        </p:txBody>
      </p:sp>
      <p:cxnSp>
        <p:nvCxnSpPr>
          <p:cNvPr id="116" name="直接连接符 115"/>
          <p:cNvCxnSpPr/>
          <p:nvPr/>
        </p:nvCxnSpPr>
        <p:spPr bwMode="gray">
          <a:xfrm>
            <a:off x="3294922" y="4148152"/>
            <a:ext cx="1319735" cy="0"/>
          </a:xfrm>
          <a:prstGeom prst="line">
            <a:avLst/>
          </a:prstGeom>
          <a:noFill/>
          <a:ln w="19050" cap="flat" cmpd="sng" algn="ctr">
            <a:solidFill>
              <a:srgbClr val="30B5C5"/>
            </a:solidFill>
            <a:prstDash val="solid"/>
          </a:ln>
          <a:effectLst/>
        </p:spPr>
      </p:cxnSp>
      <p:cxnSp>
        <p:nvCxnSpPr>
          <p:cNvPr id="121" name="直接连接符 120"/>
          <p:cNvCxnSpPr>
            <a:cxnSpLocks/>
          </p:cNvCxnSpPr>
          <p:nvPr/>
        </p:nvCxnSpPr>
        <p:spPr bwMode="gray">
          <a:xfrm>
            <a:off x="954384" y="4847327"/>
            <a:ext cx="6480000" cy="0"/>
          </a:xfrm>
          <a:prstGeom prst="line">
            <a:avLst/>
          </a:prstGeom>
          <a:noFill/>
          <a:ln w="9525" cap="flat" cmpd="sng" algn="ctr">
            <a:solidFill>
              <a:srgbClr val="30B5C5"/>
            </a:solidFill>
            <a:prstDash val="dash"/>
          </a:ln>
          <a:effectLst/>
        </p:spPr>
      </p:cxnSp>
      <p:sp>
        <p:nvSpPr>
          <p:cNvPr id="122" name="Rectangle 63"/>
          <p:cNvSpPr>
            <a:spLocks noChangeArrowheads="1"/>
          </p:cNvSpPr>
          <p:nvPr/>
        </p:nvSpPr>
        <p:spPr bwMode="gray">
          <a:xfrm>
            <a:off x="1317296" y="4954100"/>
            <a:ext cx="1247485" cy="338164"/>
          </a:xfrm>
          <a:prstGeom prst="rect">
            <a:avLst/>
          </a:prstGeom>
          <a:noFill/>
          <a:ln w="9525" algn="ctr">
            <a:noFill/>
            <a:miter lim="800000"/>
            <a:headEnd/>
            <a:tailEnd/>
          </a:ln>
        </p:spPr>
        <p:txBody>
          <a:bodyPr wrap="square" lIns="121746" tIns="60874" rIns="121746" bIns="60874">
            <a:spAutoFit/>
          </a:bodyPr>
          <a:lstStyle/>
          <a:p>
            <a:pPr algn="ctr" defTabSz="1217809" eaLnBrk="0" fontAlgn="ctr" hangingPunct="0">
              <a:spcBef>
                <a:spcPct val="0"/>
              </a:spcBef>
              <a:spcAft>
                <a:spcPct val="0"/>
              </a:spcAft>
              <a:buSzPct val="100000"/>
            </a:pPr>
            <a:r>
              <a:rPr lang="en-US" sz="1399" b="1" dirty="0">
                <a:solidFill>
                  <a:srgbClr val="000000"/>
                </a:solidFill>
                <a:latin typeface="Huawei Sans" panose="020C0503030203020204" pitchFamily="34" charset="0"/>
              </a:rPr>
              <a:t>SOHO </a:t>
            </a:r>
            <a:endParaRPr kumimoji="1" lang="en-US" altLang="zh-CN" sz="1399"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3" name="组合 122"/>
          <p:cNvGrpSpPr/>
          <p:nvPr/>
        </p:nvGrpSpPr>
        <p:grpSpPr bwMode="gray">
          <a:xfrm>
            <a:off x="1209021" y="5283126"/>
            <a:ext cx="1464036" cy="573150"/>
            <a:chOff x="705886" y="1209110"/>
            <a:chExt cx="1137038" cy="388200"/>
          </a:xfrm>
        </p:grpSpPr>
        <p:sp>
          <p:nvSpPr>
            <p:cNvPr id="126" name="AutoShape 5"/>
            <p:cNvSpPr>
              <a:spLocks noChangeArrowheads="1"/>
            </p:cNvSpPr>
            <p:nvPr/>
          </p:nvSpPr>
          <p:spPr bwMode="gray">
            <a:xfrm>
              <a:off x="723696" y="1209110"/>
              <a:ext cx="1101419" cy="388200"/>
            </a:xfrm>
            <a:prstGeom prst="roundRect">
              <a:avLst>
                <a:gd name="adj" fmla="val 9979"/>
              </a:avLst>
            </a:prstGeom>
            <a:solidFill>
              <a:srgbClr val="56C4D2"/>
            </a:solidFill>
            <a:ln>
              <a:noFill/>
            </a:ln>
            <a:effectLst/>
            <a:scene3d>
              <a:camera prst="orthographicFront">
                <a:rot lat="0" lon="0" rev="0"/>
              </a:camera>
              <a:lightRig rig="threePt" dir="t">
                <a:rot lat="0" lon="0" rev="1200000"/>
              </a:lightRig>
            </a:scene3d>
            <a:sp3d/>
          </p:spPr>
          <p:txBody>
            <a:bodyPr lIns="35944" tIns="60811" rIns="35944" bIns="60811" anchor="ctr"/>
            <a:lstStyle/>
            <a:p>
              <a:pPr algn="ctr" defTabSz="1217809" fontAlgn="ctr">
                <a:spcBef>
                  <a:spcPct val="0"/>
                </a:spcBef>
                <a:spcAft>
                  <a:spcPct val="0"/>
                </a:spcAft>
                <a:buClr>
                  <a:srgbClr val="990000"/>
                </a:buClr>
                <a:buSzPct val="60000"/>
                <a:defRPr/>
              </a:pPr>
              <a:endParaRPr kumimoji="1" lang="en-US" altLang="zh-CN" sz="1333" b="1" kern="0"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27" name="TextBox 128"/>
            <p:cNvSpPr txBox="1">
              <a:spLocks noChangeArrowheads="1"/>
            </p:cNvSpPr>
            <p:nvPr/>
          </p:nvSpPr>
          <p:spPr bwMode="gray">
            <a:xfrm>
              <a:off x="705886" y="1248537"/>
              <a:ext cx="1137038" cy="312591"/>
            </a:xfrm>
            <a:prstGeom prst="rect">
              <a:avLst/>
            </a:prstGeom>
            <a:noFill/>
            <a:ln w="9525">
              <a:noFill/>
              <a:miter lim="800000"/>
              <a:headEnd/>
              <a:tailEnd/>
            </a:ln>
          </p:spPr>
          <p:txBody>
            <a:bodyPr wrap="square" lIns="91298" tIns="45648" rIns="91298" bIns="45648" anchor="ctr">
              <a:spAutoFit/>
            </a:bodyPr>
            <a:lstStyle/>
            <a:p>
              <a:pPr algn="ctr" defTabSz="1217809" eaLnBrk="0" fontAlgn="ctr" hangingPunct="0">
                <a:spcBef>
                  <a:spcPct val="0"/>
                </a:spcBef>
                <a:spcAft>
                  <a:spcPct val="0"/>
                </a:spcAft>
                <a:buSzPct val="100000"/>
              </a:pPr>
              <a:r>
                <a:rPr lang="en-US" sz="1200" b="1" dirty="0">
                  <a:solidFill>
                    <a:srgbClr val="FFFFFF"/>
                  </a:solidFill>
                  <a:latin typeface="Huawei Sans" panose="020C0503030203020204" pitchFamily="34" charset="0"/>
                </a:rPr>
                <a:t>NetEngine </a:t>
              </a:r>
              <a:endParaRPr kumimoji="1" lang="en-US" altLang="zh-CN"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1217809" eaLnBrk="0" fontAlgn="ctr" hangingPunct="0">
                <a:spcBef>
                  <a:spcPct val="0"/>
                </a:spcBef>
                <a:spcAft>
                  <a:spcPct val="0"/>
                </a:spcAft>
                <a:buSzPct val="100000"/>
              </a:pPr>
              <a:r>
                <a:rPr lang="en-US" sz="1200" b="1" dirty="0">
                  <a:solidFill>
                    <a:srgbClr val="FFFFFF"/>
                  </a:solidFill>
                  <a:latin typeface="Huawei Sans" panose="020C0503030203020204" pitchFamily="34" charset="0"/>
                </a:rPr>
                <a:t>AR610 series</a:t>
              </a:r>
              <a:endParaRPr kumimoji="1" lang="en-US" altLang="zh-CN"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4" name="圆角矩形 75">
            <a:extLst>
              <a:ext uri="{FF2B5EF4-FFF2-40B4-BE49-F238E27FC236}">
                <a16:creationId xmlns="" xmlns:a16="http://schemas.microsoft.com/office/drawing/2014/main" id="{BBF69540-54D8-46D7-9024-4C7B3AB824B8}"/>
              </a:ext>
            </a:extLst>
          </p:cNvPr>
          <p:cNvSpPr/>
          <p:nvPr/>
        </p:nvSpPr>
        <p:spPr bwMode="gray">
          <a:xfrm>
            <a:off x="882650" y="1148956"/>
            <a:ext cx="6623469" cy="4943794"/>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45" name="Straight Connector 44">
            <a:extLst>
              <a:ext uri="{FF2B5EF4-FFF2-40B4-BE49-F238E27FC236}">
                <a16:creationId xmlns="" xmlns:a16="http://schemas.microsoft.com/office/drawing/2014/main" id="{6BE79EEA-8548-45EB-ABDC-5E9EF4650340}"/>
              </a:ext>
            </a:extLst>
          </p:cNvPr>
          <p:cNvCxnSpPr>
            <a:cxnSpLocks/>
          </p:cNvCxnSpPr>
          <p:nvPr/>
        </p:nvCxnSpPr>
        <p:spPr bwMode="gray">
          <a:xfrm>
            <a:off x="7486220" y="1188705"/>
            <a:ext cx="1511865" cy="1158538"/>
          </a:xfrm>
          <a:prstGeom prst="line">
            <a:avLst/>
          </a:prstGeom>
          <a:noFill/>
          <a:ln w="19050" cap="flat" cmpd="sng" algn="ctr">
            <a:solidFill>
              <a:srgbClr val="30B5C5"/>
            </a:solidFill>
            <a:prstDash val="dash"/>
            <a:miter lim="800000"/>
          </a:ln>
          <a:effectLst/>
        </p:spPr>
      </p:cxnSp>
      <p:sp>
        <p:nvSpPr>
          <p:cNvPr id="52" name="圆角矩形 75">
            <a:extLst>
              <a:ext uri="{FF2B5EF4-FFF2-40B4-BE49-F238E27FC236}">
                <a16:creationId xmlns="" xmlns:a16="http://schemas.microsoft.com/office/drawing/2014/main" id="{D322594D-9864-46C3-967B-E985ACACFB6B}"/>
              </a:ext>
            </a:extLst>
          </p:cNvPr>
          <p:cNvSpPr/>
          <p:nvPr/>
        </p:nvSpPr>
        <p:spPr bwMode="gray">
          <a:xfrm>
            <a:off x="8998085" y="2347243"/>
            <a:ext cx="1894326" cy="2697289"/>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53" name="图片 31">
            <a:extLst>
              <a:ext uri="{FF2B5EF4-FFF2-40B4-BE49-F238E27FC236}">
                <a16:creationId xmlns="" xmlns:a16="http://schemas.microsoft.com/office/drawing/2014/main" id="{BB9D781C-61B2-497F-A57A-7E216B799BB3}"/>
              </a:ext>
            </a:extLst>
          </p:cNvPr>
          <p:cNvPicPr>
            <a:picLocks noChangeAspect="1"/>
          </p:cNvPicPr>
          <p:nvPr/>
        </p:nvPicPr>
        <p:blipFill>
          <a:blip r:embed="rId11"/>
          <a:stretch>
            <a:fillRect/>
          </a:stretch>
        </p:blipFill>
        <p:spPr bwMode="gray">
          <a:xfrm>
            <a:off x="9333320" y="2584891"/>
            <a:ext cx="466668" cy="389308"/>
          </a:xfrm>
          <a:prstGeom prst="rect">
            <a:avLst/>
          </a:prstGeom>
        </p:spPr>
      </p:pic>
      <p:pic>
        <p:nvPicPr>
          <p:cNvPr id="54" name="图片 31">
            <a:extLst>
              <a:ext uri="{FF2B5EF4-FFF2-40B4-BE49-F238E27FC236}">
                <a16:creationId xmlns="" xmlns:a16="http://schemas.microsoft.com/office/drawing/2014/main" id="{8EF5D122-B64B-4729-BEA4-5B30984D87B7}"/>
              </a:ext>
            </a:extLst>
          </p:cNvPr>
          <p:cNvPicPr>
            <a:picLocks noChangeAspect="1"/>
          </p:cNvPicPr>
          <p:nvPr/>
        </p:nvPicPr>
        <p:blipFill>
          <a:blip r:embed="rId11"/>
          <a:stretch>
            <a:fillRect/>
          </a:stretch>
        </p:blipFill>
        <p:spPr bwMode="gray">
          <a:xfrm>
            <a:off x="9333320" y="3447341"/>
            <a:ext cx="466668" cy="389308"/>
          </a:xfrm>
          <a:prstGeom prst="rect">
            <a:avLst/>
          </a:prstGeom>
        </p:spPr>
      </p:pic>
      <p:pic>
        <p:nvPicPr>
          <p:cNvPr id="55" name="图片 31">
            <a:extLst>
              <a:ext uri="{FF2B5EF4-FFF2-40B4-BE49-F238E27FC236}">
                <a16:creationId xmlns="" xmlns:a16="http://schemas.microsoft.com/office/drawing/2014/main" id="{0805ABDA-8CA4-4600-8F4A-1A898684A6C3}"/>
              </a:ext>
            </a:extLst>
          </p:cNvPr>
          <p:cNvPicPr>
            <a:picLocks noChangeAspect="1"/>
          </p:cNvPicPr>
          <p:nvPr/>
        </p:nvPicPr>
        <p:blipFill>
          <a:blip r:embed="rId11"/>
          <a:stretch>
            <a:fillRect/>
          </a:stretch>
        </p:blipFill>
        <p:spPr bwMode="gray">
          <a:xfrm>
            <a:off x="9333320" y="4382856"/>
            <a:ext cx="466668" cy="389308"/>
          </a:xfrm>
          <a:prstGeom prst="rect">
            <a:avLst/>
          </a:prstGeom>
        </p:spPr>
      </p:pic>
      <p:sp>
        <p:nvSpPr>
          <p:cNvPr id="56" name="Text Box 71">
            <a:extLst>
              <a:ext uri="{FF2B5EF4-FFF2-40B4-BE49-F238E27FC236}">
                <a16:creationId xmlns="" xmlns:a16="http://schemas.microsoft.com/office/drawing/2014/main" id="{D63869F6-A01C-48EF-9838-B488D67333F0}"/>
              </a:ext>
            </a:extLst>
          </p:cNvPr>
          <p:cNvSpPr txBox="1">
            <a:spLocks noChangeArrowheads="1"/>
          </p:cNvSpPr>
          <p:nvPr/>
        </p:nvSpPr>
        <p:spPr bwMode="gray">
          <a:xfrm>
            <a:off x="9861819" y="2599982"/>
            <a:ext cx="749031" cy="338189"/>
          </a:xfrm>
          <a:prstGeom prst="rect">
            <a:avLst/>
          </a:prstGeom>
          <a:noFill/>
          <a:ln w="31750" algn="ctr">
            <a:noFill/>
            <a:prstDash val="sysDot"/>
            <a:miter lim="800000"/>
            <a:headEnd/>
            <a:tailEnd/>
          </a:ln>
        </p:spPr>
        <p:txBody>
          <a:bodyPr wrap="square" lIns="121565" tIns="60779" rIns="121565" bIns="60779" anchor="ctr" anchorCtr="1">
            <a:spAutoFit/>
          </a:bodyPr>
          <a:lstStyle/>
          <a:p>
            <a:pPr algn="ctr" defTabSz="1217809" fontAlgn="ctr">
              <a:spcBef>
                <a:spcPct val="0"/>
              </a:spcBef>
              <a:spcAft>
                <a:spcPct val="0"/>
              </a:spcAft>
            </a:pPr>
            <a:r>
              <a:rPr lang="en-US" sz="1400" b="1" dirty="0">
                <a:solidFill>
                  <a:prstClr val="black"/>
                </a:solidFill>
                <a:latin typeface="Huawei Sans" panose="020C0503030203020204" pitchFamily="34" charset="0"/>
              </a:rPr>
              <a:t>EDGE</a:t>
            </a:r>
          </a:p>
        </p:txBody>
      </p:sp>
      <p:sp>
        <p:nvSpPr>
          <p:cNvPr id="57" name="Text Box 71">
            <a:extLst>
              <a:ext uri="{FF2B5EF4-FFF2-40B4-BE49-F238E27FC236}">
                <a16:creationId xmlns="" xmlns:a16="http://schemas.microsoft.com/office/drawing/2014/main" id="{7F27E88A-5C4D-4DD0-93F1-D277F215E088}"/>
              </a:ext>
            </a:extLst>
          </p:cNvPr>
          <p:cNvSpPr txBox="1">
            <a:spLocks noChangeArrowheads="1"/>
          </p:cNvSpPr>
          <p:nvPr/>
        </p:nvSpPr>
        <p:spPr bwMode="gray">
          <a:xfrm>
            <a:off x="9861819" y="3469697"/>
            <a:ext cx="579181" cy="338189"/>
          </a:xfrm>
          <a:prstGeom prst="rect">
            <a:avLst/>
          </a:prstGeom>
          <a:noFill/>
          <a:ln w="31750" algn="ctr">
            <a:noFill/>
            <a:prstDash val="sysDot"/>
            <a:miter lim="800000"/>
            <a:headEnd/>
            <a:tailEnd/>
          </a:ln>
        </p:spPr>
        <p:txBody>
          <a:bodyPr wrap="square" lIns="121565" tIns="60779" rIns="121565" bIns="60779" anchor="ctr" anchorCtr="1">
            <a:spAutoFit/>
          </a:bodyPr>
          <a:lstStyle/>
          <a:p>
            <a:pPr algn="ctr" defTabSz="1217809" fontAlgn="ctr">
              <a:spcBef>
                <a:spcPct val="0"/>
              </a:spcBef>
              <a:spcAft>
                <a:spcPct val="0"/>
              </a:spcAft>
            </a:pPr>
            <a:r>
              <a:rPr lang="en-US" sz="1400" b="1" dirty="0">
                <a:solidFill>
                  <a:prstClr val="black"/>
                </a:solidFill>
                <a:latin typeface="Huawei Sans" panose="020C0503030203020204" pitchFamily="34" charset="0"/>
              </a:rPr>
              <a:t>RR</a:t>
            </a:r>
          </a:p>
        </p:txBody>
      </p:sp>
      <p:sp>
        <p:nvSpPr>
          <p:cNvPr id="60" name="Text Box 71">
            <a:extLst>
              <a:ext uri="{FF2B5EF4-FFF2-40B4-BE49-F238E27FC236}">
                <a16:creationId xmlns="" xmlns:a16="http://schemas.microsoft.com/office/drawing/2014/main" id="{4446A398-E102-4C75-B5A7-4ADBBA439C8E}"/>
              </a:ext>
            </a:extLst>
          </p:cNvPr>
          <p:cNvSpPr txBox="1">
            <a:spLocks noChangeArrowheads="1"/>
          </p:cNvSpPr>
          <p:nvPr/>
        </p:nvSpPr>
        <p:spPr bwMode="gray">
          <a:xfrm>
            <a:off x="9861819" y="4383986"/>
            <a:ext cx="1030592" cy="338189"/>
          </a:xfrm>
          <a:prstGeom prst="rect">
            <a:avLst/>
          </a:prstGeom>
          <a:noFill/>
          <a:ln w="31750" algn="ctr">
            <a:noFill/>
            <a:prstDash val="sysDot"/>
            <a:miter lim="800000"/>
            <a:headEnd/>
            <a:tailEnd/>
          </a:ln>
        </p:spPr>
        <p:txBody>
          <a:bodyPr wrap="square" lIns="121565" tIns="60779" rIns="121565" bIns="60779" anchor="ctr" anchorCtr="1">
            <a:spAutoFit/>
          </a:bodyPr>
          <a:lstStyle/>
          <a:p>
            <a:pPr algn="ctr" defTabSz="1217809" fontAlgn="ctr">
              <a:spcBef>
                <a:spcPct val="0"/>
              </a:spcBef>
              <a:spcAft>
                <a:spcPct val="0"/>
              </a:spcAft>
            </a:pPr>
            <a:r>
              <a:rPr lang="en-US" sz="1400" b="1" dirty="0">
                <a:solidFill>
                  <a:prstClr val="black"/>
                </a:solidFill>
                <a:latin typeface="Huawei Sans" panose="020C0503030203020204" pitchFamily="34" charset="0"/>
              </a:rPr>
              <a:t>Gateway</a:t>
            </a:r>
          </a:p>
        </p:txBody>
      </p:sp>
      <p:cxnSp>
        <p:nvCxnSpPr>
          <p:cNvPr id="62" name="Straight Connector 61">
            <a:extLst>
              <a:ext uri="{FF2B5EF4-FFF2-40B4-BE49-F238E27FC236}">
                <a16:creationId xmlns="" xmlns:a16="http://schemas.microsoft.com/office/drawing/2014/main" id="{790FC2D2-9F55-4FDA-BD18-743EA8E815AE}"/>
              </a:ext>
            </a:extLst>
          </p:cNvPr>
          <p:cNvCxnSpPr>
            <a:cxnSpLocks/>
          </p:cNvCxnSpPr>
          <p:nvPr/>
        </p:nvCxnSpPr>
        <p:spPr bwMode="gray">
          <a:xfrm flipV="1">
            <a:off x="7469249" y="5044532"/>
            <a:ext cx="1528836" cy="1028124"/>
          </a:xfrm>
          <a:prstGeom prst="line">
            <a:avLst/>
          </a:prstGeom>
          <a:noFill/>
          <a:ln w="19050" cap="flat" cmpd="sng" algn="ctr">
            <a:solidFill>
              <a:srgbClr val="30B5C5"/>
            </a:solidFill>
            <a:prstDash val="dash"/>
            <a:miter lim="800000"/>
          </a:ln>
          <a:effectLst/>
        </p:spPr>
      </p:cxnSp>
      <p:sp>
        <p:nvSpPr>
          <p:cNvPr id="16" name="TextBox 15">
            <a:extLst>
              <a:ext uri="{FF2B5EF4-FFF2-40B4-BE49-F238E27FC236}">
                <a16:creationId xmlns="" xmlns:a16="http://schemas.microsoft.com/office/drawing/2014/main" id="{5C01BCE3-A99C-4EAC-808C-5ABCC39E9AA0}"/>
              </a:ext>
            </a:extLst>
          </p:cNvPr>
          <p:cNvSpPr txBox="1"/>
          <p:nvPr/>
        </p:nvSpPr>
        <p:spPr bwMode="gray">
          <a:xfrm>
            <a:off x="7506119" y="2988366"/>
            <a:ext cx="1491966" cy="1477328"/>
          </a:xfrm>
          <a:prstGeom prst="rect">
            <a:avLst/>
          </a:prstGeom>
          <a:noFill/>
        </p:spPr>
        <p:txBody>
          <a:bodyPr wrap="square" rtlCol="0">
            <a:spAutoFit/>
          </a:bodyPr>
          <a:lstStyle/>
          <a:p>
            <a:pPr algn="ctr" fontAlgn="ctr"/>
            <a:r>
              <a:rPr lang="en-US" dirty="0">
                <a:latin typeface="Huawei Sans" panose="020C0503030203020204" pitchFamily="34" charset="0"/>
              </a:rPr>
              <a:t>An AR router can be used as a EDGE, RR, or gateway.</a:t>
            </a:r>
          </a:p>
        </p:txBody>
      </p:sp>
    </p:spTree>
    <p:extLst>
      <p:ext uri="{BB962C8B-B14F-4D97-AF65-F5344CB8AC3E}">
        <p14:creationId xmlns:p14="http://schemas.microsoft.com/office/powerpoint/2010/main" val="23209092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DtsShapeName" descr="8CE5295821885C70CB254E5500C4G505083E@F83E@PB26513!!!!!!BIHO@]b26513!!!!@5E19B011306188854E31!籽吓纪撑泞变/qqu!!!!!!!!!!!!!!!!!!!!!!!!!!!!!!!!!!!!!!!!!!!!!!!!!!!!!!!!!!!!!!!!!!!!!!!!!!!!!!!!!!!!!!!!!!!!!!!!!!!!!!!!!!!!!!!!!!!!!!!!!!!!!!!!!!!!!!!!!!!!!!!!!!!!!!!!!!!!!!!!!!!!!!!!!!!!!!!!!!!!!!!!!!!!!!!!!!!!!!!!!!!!!!!!!!!!!!!!!!!!!!!!!!!!!!!!!!!!!!!!!!!!!!!!!!!!!!!!!!!!!!!!!!!!!!!!!!!!!!!!!!!!!!!!!!!!!!!!!!!!!!!!!!!!!!!!!!!!!!!!!!!!!!!!!!!!!!!!!!!!!!!!!!!!!!!!!!!!!!!!!!!!!!!!!!!!!!!!!!!!!!!!!!!!!!!!!!!!!!!!!!!!!!!!!!!!!!!!!!!!!!!!!!!!!!!!!!!!!!!!!!!!!!!!!!!!!!!!!!!!!!!!!!!!!!!!!!!!!!!!!!!!!!!!!!!!!!!!!!!!!!!!!!!!!!!!!!!!!!!!!!!!!!!!!!!!!!!!!!!!!!!!!!!!!!!!!!!!!!!!!!!!!!!!!!!!!!!!!!!!!!!!!!!!!!!!!!!!!!!!!!!!!!!!!!!!!!!!!!!!!!!!!!!!!!!!!!!!!!!!!!!!!!!!!!!!!!!!!!!!!!!!!!!!!!!!!!!!!!!!!!!!!!!!!!!!!!!!!!!!!!!!!!!!!!!!!!!!!!!!!!!!!!!!!!!!!!!!!!!!!!!!!!!!!!!!!!!!!!!!!!!!!!!!!!!!!!!!!!!!!!!!!!!!!!!!!!!!!!!!!!!!!!!!!!!!!!!!!!!!!!!!!!!!!!!!!!!!!!!!!!!!!!!!!!!!!!!!!!!!!!!!!!!!!!!!!!!!!!!!!!!!!!!!!!!!!!!!!!!!!!!!!!!!!!!!!!!!!!!!!!!!!!!!!!!!!!!!!!!!!!!!!!!!!!!!!!!!!!!!!!!!!!!!!!!!!!!!!!!!!!!!!!!!!!!!!!!!!!!!!!!!!!!!!!!!!!!!!!!!!!!!!!!!!!!!!!!!!!!!!!!!!!!!!!!!!!!!!!!!!!!!!!!!!!!!!!!!!!!!!!!!!!!!!!!!!!!!!!!!!!!!!!!!!!!!!!!!!!!!!!!!!!!!!!!!!!!!!!!!!!!!!!!!!!!!!!!!!!!!!!!!!!!!!!!!!!!!!!!!!!!!!!!!!!!!!!!!!!!!!!!!!!!!!!!!!!!!!!!!!!!!!!!!!!!!!!!!!!!!!!!!!!!!!!!!!!!!!!!!!!!!!!!!!!!!!!!!!!!!!!!!!!!!!!!!!!!!!!!!!!!!!!!!!!!!!!!!!!!!!!!!!!!!!!!!!!!!!!!!!!!!!!!!!!!!!!!!!!!!!!!!!!!!!!!!!!!!!!!!!!!!!!!!!!!!!!!!!!!!!!!!!!!!!!!!!!!!!!!!!!!!!!!!!!!!!!!!!!!!!!!!!!!!!!!!!!!!!!!!!!!!!!!!!!!!!!!!!!!!!!!!!!!!!!!!!!!!!!!!!!!!!!!!!!!!!!!!!!!!!!!!!!!!!!!!!!!!!!!!!!!!!!!!!!!!!!!!!!!!!!!!!!!!!!!!!!!!!!!!!!!!!!!!!!!!!!!!!!!!!!!!!!!!!!!!!!!!!!!!!!!!!!!!!!!!!!!!!!!!!!!!!!!!!!!!!!!!!!!!!!!!!!!!!!!!!!!!!!!!!!!!!!!!!!!!!!!!!!!!!!!!!!!!!!!!!!!!!!!!!!!!!!!!!!!!!!!!!!!!!!!!!!!!!!!!!!!!!!!!!!!!!!!!!!!!!!!!!!!!!!!!!!!!!!!!!!!!!!!!!!!!!!!!!!!!!!!!!!!!!!!!!!!!!!!!!!!!!!!!!!!!!!!!!!!!!!!!!!!!!!!!!!!!!!!!!!!!!!!!!!!!!!!!!!!!!!!!!!!!!!!!!!!!!!!!!!!!!!!!!!!!!!!!!!!!!!!!!!!!!!!!!!!!!!!!!!!!!!!!!!!!!!!!!!!!!!!!!!!!!!!!!!!!!!!!!!!!!!!!!!!!!!!!!!!!!!!!!!!!!!!!!!!!!!!!!!!!!!!!!!!!!!!!!!!!!!!!!!!!!!!!!!!!!!!!!!!!!!!!!!!!!!!!!!!!!!!!!!!!!!!!!!!!!!!!!!!!!!!!!!!!!!!!!!!!!!!!!!!!!!!!!!!!!!!!!!!!!!!!!!!!!!!!!!!!!!!!!!!!!!!!!!!!!!!!!!!!!!!!!!!!!!!!!!!!!!!!!!!!!!!!!!!!!!!!!!!!!!!!!!!!!!!!!!!!!!!!!!!!!!!!!!!!!!!!!!!!!!!!!!!!!!!!!!!!!!!!!!!!!!!!!!!!!!!!!!!!!!!!!!!!!!!!!!!!!!!!!!!!!!!!1!1" hidden="1"/>
          <p:cNvSpPr>
            <a:spLocks noChangeArrowheads="1"/>
          </p:cNvSpPr>
          <p:nvPr/>
        </p:nvSpPr>
        <p:spPr bwMode="auto">
          <a:xfrm>
            <a:off x="1524000" y="0"/>
            <a:ext cx="1588" cy="1588"/>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5033 w 21600"/>
              <a:gd name="T13" fmla="*/ 2272 h 21600"/>
              <a:gd name="T14" fmla="*/ 16554 w 21600"/>
              <a:gd name="T15" fmla="*/ 13684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accent1"/>
          </a:solidFill>
          <a:ln w="9525" algn="ctr">
            <a:solidFill>
              <a:schemeClr val="tx1"/>
            </a:solidFill>
            <a:miter lim="800000"/>
            <a:headEnd/>
            <a:tailEnd/>
          </a:ln>
        </p:spPr>
        <p:txBody>
          <a:bodyPr wrap="none" anchor="ctr"/>
          <a:lstStyle/>
          <a:p>
            <a:pPr fontAlgn="ctr"/>
            <a:endParaRPr lang="en-US" altLang="zh-CN" dirty="0">
              <a:latin typeface="Huawei Sans" panose="020C0503030203020204" pitchFamily="34" charset="0"/>
            </a:endParaRPr>
          </a:p>
        </p:txBody>
      </p:sp>
      <p:sp>
        <p:nvSpPr>
          <p:cNvPr id="14" name="标题 13"/>
          <p:cNvSpPr>
            <a:spLocks noGrp="1"/>
          </p:cNvSpPr>
          <p:nvPr>
            <p:ph type="ctrTitle"/>
          </p:nvPr>
        </p:nvSpPr>
        <p:spPr bwMode="gray">
          <a:xfrm>
            <a:off x="916560" y="907092"/>
            <a:ext cx="8125839" cy="690255"/>
          </a:xfrm>
        </p:spPr>
        <p:txBody>
          <a:bodyPr/>
          <a:lstStyle/>
          <a:p>
            <a:r>
              <a:rPr lang="en-US" dirty="0"/>
              <a:t>SD-WAN Solution Planning and Design</a:t>
            </a:r>
          </a:p>
        </p:txBody>
      </p:sp>
    </p:spTree>
    <p:extLst>
      <p:ext uri="{BB962C8B-B14F-4D97-AF65-F5344CB8AC3E}">
        <p14:creationId xmlns:p14="http://schemas.microsoft.com/office/powerpoint/2010/main" val="299210833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1019175" y="1844675"/>
            <a:ext cx="10153650" cy="4068811"/>
          </a:xfrm>
        </p:spPr>
        <p:txBody>
          <a:bodyPr/>
          <a:lstStyle/>
          <a:p>
            <a:r>
              <a:rPr lang="en-US" sz="2000" dirty="0">
                <a:solidFill>
                  <a:schemeClr val="bg1">
                    <a:lumMod val="50000"/>
                  </a:schemeClr>
                </a:solidFill>
              </a:rPr>
              <a:t>Development Trends and Challenges Facing Enterprise WAN Interconnection</a:t>
            </a:r>
            <a:endParaRPr lang="en-US" altLang="zh-CN" sz="2000" dirty="0">
              <a:solidFill>
                <a:schemeClr val="bg1">
                  <a:lumMod val="50000"/>
                </a:schemeClr>
              </a:solidFill>
            </a:endParaRPr>
          </a:p>
          <a:p>
            <a:r>
              <a:rPr lang="en-US" sz="2000" b="1" dirty="0"/>
              <a:t>Overview of Huawei SD-WAN Solution</a:t>
            </a:r>
            <a:endParaRPr lang="en-US" altLang="zh-CN" sz="2000" b="1" dirty="0"/>
          </a:p>
          <a:p>
            <a:pPr lvl="1"/>
            <a:r>
              <a:rPr lang="en-US" sz="1800" dirty="0">
                <a:solidFill>
                  <a:schemeClr val="bg1">
                    <a:lumMod val="50000"/>
                  </a:schemeClr>
                </a:solidFill>
              </a:rPr>
              <a:t>Huawei SD-WAN Solution</a:t>
            </a:r>
            <a:endParaRPr lang="en-US" altLang="zh-CN" sz="1800" dirty="0">
              <a:solidFill>
                <a:schemeClr val="bg1">
                  <a:lumMod val="50000"/>
                </a:schemeClr>
              </a:solidFill>
            </a:endParaRPr>
          </a:p>
          <a:p>
            <a:pPr lvl="1">
              <a:buFont typeface="Wingdings" panose="05000000000000000000" pitchFamily="2" charset="2"/>
              <a:buChar char="§"/>
            </a:pPr>
            <a:r>
              <a:rPr lang="en-US" sz="1800" dirty="0"/>
              <a:t>Major Functions of Huawei SD-WAN Solution</a:t>
            </a:r>
            <a:endParaRPr lang="en-US" altLang="zh-CN" sz="1800" dirty="0"/>
          </a:p>
          <a:p>
            <a:pPr lvl="1"/>
            <a:r>
              <a:rPr lang="en-US" sz="1800" dirty="0">
                <a:solidFill>
                  <a:schemeClr val="bg1">
                    <a:lumMod val="50000"/>
                  </a:schemeClr>
                </a:solidFill>
              </a:rPr>
              <a:t>Application Scenarios of Huawei SD-WAN Solution</a:t>
            </a:r>
            <a:endParaRPr lang="en-US" altLang="zh-CN" sz="1800" dirty="0">
              <a:solidFill>
                <a:schemeClr val="bg1">
                  <a:lumMod val="50000"/>
                </a:schemeClr>
              </a:solidFill>
            </a:endParaRPr>
          </a:p>
          <a:p>
            <a:r>
              <a:rPr lang="en-US" sz="2000" dirty="0">
                <a:solidFill>
                  <a:schemeClr val="bg1">
                    <a:lumMod val="50000"/>
                  </a:schemeClr>
                </a:solidFill>
              </a:rPr>
              <a:t>Networking Design for Huawei SD-WAN Solution</a:t>
            </a:r>
            <a:endParaRPr lang="en-US" altLang="zh-CN" sz="2000" dirty="0">
              <a:solidFill>
                <a:schemeClr val="bg1">
                  <a:lumMod val="50000"/>
                </a:schemeClr>
              </a:solidFill>
            </a:endParaRPr>
          </a:p>
          <a:p>
            <a:r>
              <a:rPr lang="en-US" sz="2000" dirty="0">
                <a:solidFill>
                  <a:schemeClr val="bg1">
                    <a:lumMod val="50000"/>
                  </a:schemeClr>
                </a:solidFill>
              </a:rPr>
              <a:t>Service Design for Huawei SD-WAN Solution</a:t>
            </a:r>
            <a:endParaRPr lang="en-US" altLang="zh-CN" sz="2000" dirty="0">
              <a:solidFill>
                <a:schemeClr val="bg1">
                  <a:lumMod val="50000"/>
                </a:schemeClr>
              </a:solidFill>
            </a:endParaRPr>
          </a:p>
          <a:p>
            <a:r>
              <a:rPr lang="en-US" sz="2000" dirty="0">
                <a:solidFill>
                  <a:schemeClr val="bg1">
                    <a:lumMod val="50000"/>
                  </a:schemeClr>
                </a:solidFill>
              </a:rPr>
              <a:t>Reliability and Security Design for Huawei SD-WAN Solution</a:t>
            </a:r>
            <a:endParaRPr lang="en-US" altLang="zh-CN" sz="2000" dirty="0">
              <a:solidFill>
                <a:schemeClr val="bg1">
                  <a:lumMod val="50000"/>
                </a:schemeClr>
              </a:solidFill>
            </a:endParaRPr>
          </a:p>
        </p:txBody>
      </p:sp>
    </p:spTree>
    <p:extLst>
      <p:ext uri="{BB962C8B-B14F-4D97-AF65-F5344CB8AC3E}">
        <p14:creationId xmlns:p14="http://schemas.microsoft.com/office/powerpoint/2010/main" val="246579065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标题 3"/>
          <p:cNvSpPr>
            <a:spLocks noGrp="1"/>
          </p:cNvSpPr>
          <p:nvPr>
            <p:ph type="title"/>
          </p:nvPr>
        </p:nvSpPr>
        <p:spPr bwMode="gray"/>
        <p:txBody>
          <a:bodyPr/>
          <a:lstStyle/>
          <a:p>
            <a:r>
              <a:rPr lang="en-US" dirty="0"/>
              <a:t>Major Functions of Huawei SD-WAN Solution</a:t>
            </a:r>
          </a:p>
        </p:txBody>
      </p:sp>
      <p:sp>
        <p:nvSpPr>
          <p:cNvPr id="42" name="Text Placeholder 7">
            <a:extLst>
              <a:ext uri="{FF2B5EF4-FFF2-40B4-BE49-F238E27FC236}">
                <a16:creationId xmlns="" xmlns:a16="http://schemas.microsoft.com/office/drawing/2014/main" id="{DA7DB514-4194-409D-93B2-59F147A0EBAD}"/>
              </a:ext>
            </a:extLst>
          </p:cNvPr>
          <p:cNvSpPr>
            <a:spLocks noGrp="1"/>
          </p:cNvSpPr>
          <p:nvPr>
            <p:ph type="body" sz="quarter" idx="10"/>
          </p:nvPr>
        </p:nvSpPr>
        <p:spPr bwMode="gray"/>
        <p:txBody>
          <a:bodyPr/>
          <a:lstStyle/>
          <a:p>
            <a:pPr algn="l"/>
            <a:r>
              <a:rPr lang="en-US" sz="1600" dirty="0"/>
              <a:t>Huawei SD-WAN Solution provides the following functions:</a:t>
            </a:r>
          </a:p>
          <a:p>
            <a:pPr marL="542925" lvl="1" indent="-238125"/>
            <a:r>
              <a:rPr lang="en-US" sz="1400" dirty="0"/>
              <a:t>ZTP, enabling service provisioning to be completed within 1 hour</a:t>
            </a:r>
            <a:endParaRPr lang="en-US" altLang="zh-CN" sz="1400" dirty="0">
              <a:sym typeface="Huawei Sans" panose="020C0503030203020204" pitchFamily="34" charset="0"/>
            </a:endParaRPr>
          </a:p>
          <a:p>
            <a:pPr marL="542925" lvl="1" indent="-238125"/>
            <a:r>
              <a:rPr lang="en-US" sz="1400" dirty="0"/>
              <a:t>Forwarding-control separation, enabling flexible networking</a:t>
            </a:r>
            <a:endParaRPr lang="en-US" altLang="zh-CN" sz="1400" dirty="0">
              <a:sym typeface="Huawei Sans" panose="020C0503030203020204" pitchFamily="34" charset="0"/>
            </a:endParaRPr>
          </a:p>
          <a:p>
            <a:pPr marL="542925" lvl="1" indent="-238125"/>
            <a:r>
              <a:rPr lang="en-US" sz="1400" dirty="0"/>
              <a:t>Application optimization, enabling service controllability and visibility</a:t>
            </a:r>
            <a:endParaRPr lang="en-US" altLang="zh-CN" sz="1400" dirty="0">
              <a:sym typeface="Huawei Sans" panose="020C0503030203020204" pitchFamily="34" charset="0"/>
            </a:endParaRPr>
          </a:p>
          <a:p>
            <a:pPr marL="542925" lvl="1" indent="-238125"/>
            <a:r>
              <a:rPr lang="en-US" sz="1400" dirty="0"/>
              <a:t>Complete security protection system, eliminating security risks</a:t>
            </a:r>
            <a:endParaRPr lang="en-US" altLang="zh-CN" sz="1400" dirty="0">
              <a:sym typeface="Huawei Sans" panose="020C0503030203020204" pitchFamily="34" charset="0"/>
            </a:endParaRPr>
          </a:p>
          <a:p>
            <a:pPr marL="542925" lvl="1" indent="-238125"/>
            <a:r>
              <a:rPr lang="en-US" sz="1400" dirty="0"/>
              <a:t>Visualized O&amp;M for quick fault locating</a:t>
            </a:r>
            <a:endParaRPr lang="en-US" altLang="zh-CN" sz="1400" dirty="0">
              <a:sym typeface="Huawei Sans" panose="020C0503030203020204" pitchFamily="34" charset="0"/>
            </a:endParaRPr>
          </a:p>
        </p:txBody>
      </p:sp>
      <p:grpSp>
        <p:nvGrpSpPr>
          <p:cNvPr id="2" name="Group 1">
            <a:extLst>
              <a:ext uri="{FF2B5EF4-FFF2-40B4-BE49-F238E27FC236}">
                <a16:creationId xmlns="" xmlns:a16="http://schemas.microsoft.com/office/drawing/2014/main" id="{BC53495F-F5EA-4F1E-8488-8A64B04D0BE4}"/>
              </a:ext>
            </a:extLst>
          </p:cNvPr>
          <p:cNvGrpSpPr/>
          <p:nvPr/>
        </p:nvGrpSpPr>
        <p:grpSpPr bwMode="gray">
          <a:xfrm>
            <a:off x="5023396" y="1244574"/>
            <a:ext cx="6535668" cy="4899754"/>
            <a:chOff x="4869396" y="1273449"/>
            <a:chExt cx="6535668" cy="4899754"/>
          </a:xfrm>
        </p:grpSpPr>
        <p:sp>
          <p:nvSpPr>
            <p:cNvPr id="44" name="梯形 41">
              <a:extLst>
                <a:ext uri="{FF2B5EF4-FFF2-40B4-BE49-F238E27FC236}">
                  <a16:creationId xmlns="" xmlns:a16="http://schemas.microsoft.com/office/drawing/2014/main" id="{60A3E85E-EBCA-484A-AC43-5EA6C604B407}"/>
                </a:ext>
              </a:extLst>
            </p:cNvPr>
            <p:cNvSpPr/>
            <p:nvPr/>
          </p:nvSpPr>
          <p:spPr bwMode="gray">
            <a:xfrm>
              <a:off x="4872208" y="3976053"/>
              <a:ext cx="6532856"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6" name="图片 31">
              <a:extLst>
                <a:ext uri="{FF2B5EF4-FFF2-40B4-BE49-F238E27FC236}">
                  <a16:creationId xmlns="" xmlns:a16="http://schemas.microsoft.com/office/drawing/2014/main" id="{9D582528-06F5-439C-AC50-6E20C68080FF}"/>
                </a:ext>
              </a:extLst>
            </p:cNvPr>
            <p:cNvPicPr>
              <a:picLocks noChangeAspect="1"/>
            </p:cNvPicPr>
            <p:nvPr/>
          </p:nvPicPr>
          <p:blipFill>
            <a:blip r:embed="rId4">
              <a:duotone>
                <a:schemeClr val="bg2">
                  <a:shade val="45000"/>
                  <a:satMod val="135000"/>
                </a:schemeClr>
                <a:prstClr val="white"/>
              </a:duotone>
            </a:blip>
            <a:stretch>
              <a:fillRect/>
            </a:stretch>
          </p:blipFill>
          <p:spPr bwMode="gray">
            <a:xfrm>
              <a:off x="6905841" y="4780115"/>
              <a:ext cx="466668" cy="389308"/>
            </a:xfrm>
            <a:prstGeom prst="rect">
              <a:avLst/>
            </a:prstGeom>
          </p:spPr>
        </p:pic>
        <p:pic>
          <p:nvPicPr>
            <p:cNvPr id="67" name="图片 31">
              <a:extLst>
                <a:ext uri="{FF2B5EF4-FFF2-40B4-BE49-F238E27FC236}">
                  <a16:creationId xmlns="" xmlns:a16="http://schemas.microsoft.com/office/drawing/2014/main" id="{3F4F953F-9FE8-464A-ACFE-D114C1E7B338}"/>
                </a:ext>
              </a:extLst>
            </p:cNvPr>
            <p:cNvPicPr>
              <a:picLocks noChangeAspect="1"/>
            </p:cNvPicPr>
            <p:nvPr/>
          </p:nvPicPr>
          <p:blipFill>
            <a:blip r:embed="rId4">
              <a:duotone>
                <a:schemeClr val="bg2">
                  <a:shade val="45000"/>
                  <a:satMod val="135000"/>
                </a:schemeClr>
                <a:prstClr val="white"/>
              </a:duotone>
            </a:blip>
            <a:stretch>
              <a:fillRect/>
            </a:stretch>
          </p:blipFill>
          <p:spPr bwMode="gray">
            <a:xfrm>
              <a:off x="6158924" y="5640126"/>
              <a:ext cx="466668" cy="389308"/>
            </a:xfrm>
            <a:prstGeom prst="rect">
              <a:avLst/>
            </a:prstGeom>
          </p:spPr>
        </p:pic>
        <p:pic>
          <p:nvPicPr>
            <p:cNvPr id="69" name="图片 25">
              <a:extLst>
                <a:ext uri="{FF2B5EF4-FFF2-40B4-BE49-F238E27FC236}">
                  <a16:creationId xmlns="" xmlns:a16="http://schemas.microsoft.com/office/drawing/2014/main" id="{6D48C58B-ECD1-4988-8A54-B8D5E3F2D4D7}"/>
                </a:ext>
              </a:extLst>
            </p:cNvPr>
            <p:cNvPicPr>
              <a:picLocks noChangeAspect="1"/>
            </p:cNvPicPr>
            <p:nvPr/>
          </p:nvPicPr>
          <p:blipFill>
            <a:blip r:embed="rId4">
              <a:duotone>
                <a:schemeClr val="bg2">
                  <a:shade val="45000"/>
                  <a:satMod val="135000"/>
                </a:schemeClr>
                <a:prstClr val="white"/>
              </a:duotone>
            </a:blip>
            <a:stretch>
              <a:fillRect/>
            </a:stretch>
          </p:blipFill>
          <p:spPr bwMode="gray">
            <a:xfrm>
              <a:off x="9152388" y="5172509"/>
              <a:ext cx="466668" cy="389308"/>
            </a:xfrm>
            <a:prstGeom prst="rect">
              <a:avLst/>
            </a:prstGeom>
          </p:spPr>
        </p:pic>
        <p:pic>
          <p:nvPicPr>
            <p:cNvPr id="74" name="图片 31">
              <a:extLst>
                <a:ext uri="{FF2B5EF4-FFF2-40B4-BE49-F238E27FC236}">
                  <a16:creationId xmlns="" xmlns:a16="http://schemas.microsoft.com/office/drawing/2014/main" id="{5FA9A904-8116-4343-A377-E605FE646FFD}"/>
                </a:ext>
              </a:extLst>
            </p:cNvPr>
            <p:cNvPicPr>
              <a:picLocks noChangeAspect="1"/>
            </p:cNvPicPr>
            <p:nvPr/>
          </p:nvPicPr>
          <p:blipFill>
            <a:blip r:embed="rId4">
              <a:duotone>
                <a:schemeClr val="bg2">
                  <a:shade val="45000"/>
                  <a:satMod val="135000"/>
                </a:schemeClr>
                <a:prstClr val="white"/>
              </a:duotone>
            </a:blip>
            <a:stretch>
              <a:fillRect/>
            </a:stretch>
          </p:blipFill>
          <p:spPr bwMode="gray">
            <a:xfrm>
              <a:off x="8294371" y="4325003"/>
              <a:ext cx="466668" cy="389308"/>
            </a:xfrm>
            <a:prstGeom prst="rect">
              <a:avLst/>
            </a:prstGeom>
          </p:spPr>
        </p:pic>
        <p:sp>
          <p:nvSpPr>
            <p:cNvPr id="75" name="Freeform 159">
              <a:extLst>
                <a:ext uri="{FF2B5EF4-FFF2-40B4-BE49-F238E27FC236}">
                  <a16:creationId xmlns="" xmlns:a16="http://schemas.microsoft.com/office/drawing/2014/main" id="{2372EB56-F7DE-4CF1-9A37-DAE0D8CEC77D}"/>
                </a:ext>
              </a:extLst>
            </p:cNvPr>
            <p:cNvSpPr/>
            <p:nvPr/>
          </p:nvSpPr>
          <p:spPr bwMode="gray">
            <a:xfrm flipH="1">
              <a:off x="7074044" y="4991854"/>
              <a:ext cx="2059100" cy="106634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216000" rIns="144000" bIns="72000" rtlCol="0" anchor="ctr">
              <a:noAutofit/>
            </a:bodyPr>
            <a:lstStyle/>
            <a:p>
              <a:pPr algn="ctr" fontAlgn="ctr"/>
              <a:r>
                <a:rPr lang="en-US" sz="1200" dirty="0">
                  <a:solidFill>
                    <a:schemeClr val="bg1">
                      <a:lumMod val="50000"/>
                    </a:schemeClr>
                  </a:solidFill>
                  <a:latin typeface="Huawei Sans" panose="020C0503030203020204" pitchFamily="34" charset="0"/>
                </a:rPr>
                <a:t>Carrier network/</a:t>
              </a:r>
            </a:p>
            <a:p>
              <a:pPr algn="ctr" fontAlgn="ctr"/>
              <a:r>
                <a:rPr lang="en-US" sz="1200" dirty="0">
                  <a:solidFill>
                    <a:schemeClr val="bg1">
                      <a:lumMod val="50000"/>
                    </a:schemeClr>
                  </a:solidFill>
                  <a:latin typeface="Huawei Sans" panose="020C0503030203020204" pitchFamily="34" charset="0"/>
                </a:rPr>
                <a:t>Self-built network</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6" name="图片 86">
              <a:extLst>
                <a:ext uri="{FF2B5EF4-FFF2-40B4-BE49-F238E27FC236}">
                  <a16:creationId xmlns="" xmlns:a16="http://schemas.microsoft.com/office/drawing/2014/main" id="{EBDB3C2F-3EE6-45D6-91C7-76D98E5668F8}"/>
                </a:ext>
              </a:extLst>
            </p:cNvPr>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7654516" y="5005677"/>
              <a:ext cx="391752" cy="321237"/>
            </a:xfrm>
            <a:prstGeom prst="rect">
              <a:avLst/>
            </a:prstGeom>
          </p:spPr>
        </p:pic>
        <p:pic>
          <p:nvPicPr>
            <p:cNvPr id="77" name="Picture 12" descr="E:\2016.01\1.12 扁平化图标\蓝色\AR-蓝色最新-40.png">
              <a:extLst>
                <a:ext uri="{FF2B5EF4-FFF2-40B4-BE49-F238E27FC236}">
                  <a16:creationId xmlns="" xmlns:a16="http://schemas.microsoft.com/office/drawing/2014/main" id="{CCB661C6-1A06-4598-AD3B-1ECCA46F3584}"/>
                </a:ext>
              </a:extLst>
            </p:cNvPr>
            <p:cNvPicPr>
              <a:picLocks noChangeAspect="1" noChangeArrowheads="1"/>
            </p:cNvPicPr>
            <p:nvPr/>
          </p:nvPicPr>
          <p:blipFill>
            <a:blip r:embed="rId6" cstate="print">
              <a:duotone>
                <a:schemeClr val="bg2">
                  <a:shade val="45000"/>
                  <a:satMod val="135000"/>
                </a:schemeClr>
                <a:prstClr val="white"/>
              </a:duotone>
            </a:blip>
            <a:srcRect/>
            <a:stretch>
              <a:fillRect/>
            </a:stretch>
          </p:blipFill>
          <p:spPr bwMode="gray">
            <a:xfrm>
              <a:off x="7874816" y="5690480"/>
              <a:ext cx="392039" cy="320760"/>
            </a:xfrm>
            <a:prstGeom prst="rect">
              <a:avLst/>
            </a:prstGeom>
            <a:noFill/>
          </p:spPr>
        </p:pic>
        <p:pic>
          <p:nvPicPr>
            <p:cNvPr id="79" name="图片 8" descr="DSLAM-蓝.png">
              <a:extLst>
                <a:ext uri="{FF2B5EF4-FFF2-40B4-BE49-F238E27FC236}">
                  <a16:creationId xmlns="" xmlns:a16="http://schemas.microsoft.com/office/drawing/2014/main" id="{D5358495-1FEE-48BB-9C27-2E71622D3EEE}"/>
                </a:ext>
              </a:extLst>
            </p:cNvPr>
            <p:cNvPicPr>
              <a:picLocks noChangeAspect="1"/>
            </p:cNvPicPr>
            <p:nvPr/>
          </p:nvPicPr>
          <p:blipFill>
            <a:blip r:embed="rId7" cstate="print">
              <a:duotone>
                <a:schemeClr val="bg2">
                  <a:shade val="45000"/>
                  <a:satMod val="135000"/>
                </a:schemeClr>
                <a:prstClr val="white"/>
              </a:duotone>
            </a:blip>
            <a:stretch>
              <a:fillRect/>
            </a:stretch>
          </p:blipFill>
          <p:spPr bwMode="gray">
            <a:xfrm>
              <a:off x="7271577" y="5690480"/>
              <a:ext cx="392042" cy="320760"/>
            </a:xfrm>
            <a:prstGeom prst="rect">
              <a:avLst/>
            </a:prstGeom>
          </p:spPr>
        </p:pic>
        <p:pic>
          <p:nvPicPr>
            <p:cNvPr id="80" name="图片 1118">
              <a:extLst>
                <a:ext uri="{FF2B5EF4-FFF2-40B4-BE49-F238E27FC236}">
                  <a16:creationId xmlns="" xmlns:a16="http://schemas.microsoft.com/office/drawing/2014/main" id="{95A57A89-E642-4AFA-AE3D-E02AD557E6AF}"/>
                </a:ext>
              </a:extLst>
            </p:cNvPr>
            <p:cNvPicPr>
              <a:picLocks noChangeAspect="1"/>
            </p:cNvPicPr>
            <p:nvPr/>
          </p:nvPicPr>
          <p:blipFill>
            <a:blip r:embed="rId8">
              <a:duotone>
                <a:schemeClr val="accent3">
                  <a:shade val="45000"/>
                  <a:satMod val="135000"/>
                </a:schemeClr>
                <a:prstClr val="white"/>
              </a:duotone>
            </a:blip>
            <a:stretch>
              <a:fillRect/>
            </a:stretch>
          </p:blipFill>
          <p:spPr bwMode="gray">
            <a:xfrm>
              <a:off x="8499590" y="5669988"/>
              <a:ext cx="450745" cy="361743"/>
            </a:xfrm>
            <a:prstGeom prst="rect">
              <a:avLst/>
            </a:prstGeom>
          </p:spPr>
        </p:pic>
        <p:cxnSp>
          <p:nvCxnSpPr>
            <p:cNvPr id="81" name="直接连接符 133">
              <a:extLst>
                <a:ext uri="{FF2B5EF4-FFF2-40B4-BE49-F238E27FC236}">
                  <a16:creationId xmlns="" xmlns:a16="http://schemas.microsoft.com/office/drawing/2014/main" id="{C087C366-9270-4378-84CE-B1E59F44B3C3}"/>
                </a:ext>
              </a:extLst>
            </p:cNvPr>
            <p:cNvCxnSpPr>
              <a:stCxn id="67" idx="3"/>
              <a:endCxn id="75" idx="21"/>
            </p:cNvCxnSpPr>
            <p:nvPr/>
          </p:nvCxnSpPr>
          <p:spPr bwMode="gray">
            <a:xfrm flipV="1">
              <a:off x="6625592" y="5739465"/>
              <a:ext cx="448452" cy="95315"/>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82" name="直接连接符 133">
              <a:extLst>
                <a:ext uri="{FF2B5EF4-FFF2-40B4-BE49-F238E27FC236}">
                  <a16:creationId xmlns="" xmlns:a16="http://schemas.microsoft.com/office/drawing/2014/main" id="{AEBB10CF-20A5-4609-838F-BB52E504D1B2}"/>
                </a:ext>
              </a:extLst>
            </p:cNvPr>
            <p:cNvCxnSpPr>
              <a:stCxn id="66" idx="3"/>
              <a:endCxn id="75" idx="24"/>
            </p:cNvCxnSpPr>
            <p:nvPr/>
          </p:nvCxnSpPr>
          <p:spPr bwMode="gray">
            <a:xfrm>
              <a:off x="7372509" y="4974769"/>
              <a:ext cx="9518" cy="423875"/>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83" name="直接连接符 133">
              <a:extLst>
                <a:ext uri="{FF2B5EF4-FFF2-40B4-BE49-F238E27FC236}">
                  <a16:creationId xmlns="" xmlns:a16="http://schemas.microsoft.com/office/drawing/2014/main" id="{271E54FD-3DB7-4925-9CE8-C321E96DB43E}"/>
                </a:ext>
              </a:extLst>
            </p:cNvPr>
            <p:cNvCxnSpPr>
              <a:stCxn id="74" idx="2"/>
              <a:endCxn id="75" idx="1"/>
            </p:cNvCxnSpPr>
            <p:nvPr/>
          </p:nvCxnSpPr>
          <p:spPr bwMode="gray">
            <a:xfrm flipH="1">
              <a:off x="8241852" y="4714311"/>
              <a:ext cx="285853" cy="426762"/>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pic>
          <p:nvPicPr>
            <p:cNvPr id="84" name="图片 13" descr="开放网络-蓝.png">
              <a:extLst>
                <a:ext uri="{FF2B5EF4-FFF2-40B4-BE49-F238E27FC236}">
                  <a16:creationId xmlns="" xmlns:a16="http://schemas.microsoft.com/office/drawing/2014/main" id="{031D0E75-3F0D-4AE2-8560-F12A584015F8}"/>
                </a:ext>
              </a:extLst>
            </p:cNvPr>
            <p:cNvPicPr>
              <a:picLocks noChangeAspect="1"/>
            </p:cNvPicPr>
            <p:nvPr/>
          </p:nvPicPr>
          <p:blipFill>
            <a:blip r:embed="rId9" cstate="print">
              <a:duotone>
                <a:schemeClr val="bg2">
                  <a:shade val="45000"/>
                  <a:satMod val="135000"/>
                </a:schemeClr>
                <a:prstClr val="white"/>
              </a:duotone>
            </a:blip>
            <a:stretch>
              <a:fillRect/>
            </a:stretch>
          </p:blipFill>
          <p:spPr bwMode="gray">
            <a:xfrm>
              <a:off x="8259767" y="5002075"/>
              <a:ext cx="391752" cy="320760"/>
            </a:xfrm>
            <a:prstGeom prst="rect">
              <a:avLst/>
            </a:prstGeom>
          </p:spPr>
        </p:pic>
        <p:cxnSp>
          <p:nvCxnSpPr>
            <p:cNvPr id="85" name="直接连接符 133">
              <a:extLst>
                <a:ext uri="{FF2B5EF4-FFF2-40B4-BE49-F238E27FC236}">
                  <a16:creationId xmlns="" xmlns:a16="http://schemas.microsoft.com/office/drawing/2014/main" id="{BF959D96-7CC5-456D-8633-2B8AFFCB83F0}"/>
                </a:ext>
              </a:extLst>
            </p:cNvPr>
            <p:cNvCxnSpPr>
              <a:stCxn id="69" idx="1"/>
              <a:endCxn id="75" idx="7"/>
            </p:cNvCxnSpPr>
            <p:nvPr/>
          </p:nvCxnSpPr>
          <p:spPr bwMode="gray">
            <a:xfrm flipH="1">
              <a:off x="8926511" y="5367163"/>
              <a:ext cx="225877" cy="41323"/>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86" name="直接连接符 133">
              <a:extLst>
                <a:ext uri="{FF2B5EF4-FFF2-40B4-BE49-F238E27FC236}">
                  <a16:creationId xmlns="" xmlns:a16="http://schemas.microsoft.com/office/drawing/2014/main" id="{0A264F90-B03F-42D0-91CA-488736B4D0B0}"/>
                </a:ext>
              </a:extLst>
            </p:cNvPr>
            <p:cNvCxnSpPr>
              <a:cxnSpLocks/>
              <a:stCxn id="67" idx="0"/>
              <a:endCxn id="95" idx="2"/>
            </p:cNvCxnSpPr>
            <p:nvPr/>
          </p:nvCxnSpPr>
          <p:spPr bwMode="gray">
            <a:xfrm flipV="1">
              <a:off x="6392258" y="4832236"/>
              <a:ext cx="0" cy="807890"/>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87" name="直接连接符 133">
              <a:extLst>
                <a:ext uri="{FF2B5EF4-FFF2-40B4-BE49-F238E27FC236}">
                  <a16:creationId xmlns="" xmlns:a16="http://schemas.microsoft.com/office/drawing/2014/main" id="{8F53E8E3-9D95-4086-8934-EAC669A4F49A}"/>
                </a:ext>
              </a:extLst>
            </p:cNvPr>
            <p:cNvCxnSpPr>
              <a:stCxn id="66" idx="0"/>
              <a:endCxn id="92" idx="2"/>
            </p:cNvCxnSpPr>
            <p:nvPr/>
          </p:nvCxnSpPr>
          <p:spPr bwMode="gray">
            <a:xfrm flipV="1">
              <a:off x="7139175" y="3972225"/>
              <a:ext cx="0" cy="807890"/>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88" name="直接连接符 133">
              <a:extLst>
                <a:ext uri="{FF2B5EF4-FFF2-40B4-BE49-F238E27FC236}">
                  <a16:creationId xmlns="" xmlns:a16="http://schemas.microsoft.com/office/drawing/2014/main" id="{FA4390EC-FA3B-4B4A-9B53-134A2181238D}"/>
                </a:ext>
              </a:extLst>
            </p:cNvPr>
            <p:cNvCxnSpPr>
              <a:stCxn id="74" idx="0"/>
              <a:endCxn id="102" idx="2"/>
            </p:cNvCxnSpPr>
            <p:nvPr/>
          </p:nvCxnSpPr>
          <p:spPr bwMode="gray">
            <a:xfrm flipV="1">
              <a:off x="8527705" y="3517113"/>
              <a:ext cx="0" cy="807890"/>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89" name="直接连接符 133">
              <a:extLst>
                <a:ext uri="{FF2B5EF4-FFF2-40B4-BE49-F238E27FC236}">
                  <a16:creationId xmlns="" xmlns:a16="http://schemas.microsoft.com/office/drawing/2014/main" id="{7D05DD3B-9A57-43D5-88D3-3E8DAB1A1C68}"/>
                </a:ext>
              </a:extLst>
            </p:cNvPr>
            <p:cNvCxnSpPr>
              <a:stCxn id="69" idx="0"/>
              <a:endCxn id="98" idx="2"/>
            </p:cNvCxnSpPr>
            <p:nvPr/>
          </p:nvCxnSpPr>
          <p:spPr bwMode="gray">
            <a:xfrm flipV="1">
              <a:off x="9385722" y="4364619"/>
              <a:ext cx="0" cy="807890"/>
            </a:xfrm>
            <a:prstGeom prst="line">
              <a:avLst/>
            </a:prstGeom>
            <a:ln w="12700">
              <a:prstDash val="dash"/>
            </a:ln>
          </p:spPr>
          <p:style>
            <a:lnRef idx="3">
              <a:schemeClr val="dk1"/>
            </a:lnRef>
            <a:fillRef idx="0">
              <a:schemeClr val="dk1"/>
            </a:fillRef>
            <a:effectRef idx="2">
              <a:schemeClr val="dk1"/>
            </a:effectRef>
            <a:fontRef idx="minor">
              <a:schemeClr val="tx1"/>
            </a:fontRef>
          </p:style>
        </p:cxnSp>
        <p:sp>
          <p:nvSpPr>
            <p:cNvPr id="90" name="梯形 41">
              <a:extLst>
                <a:ext uri="{FF2B5EF4-FFF2-40B4-BE49-F238E27FC236}">
                  <a16:creationId xmlns="" xmlns:a16="http://schemas.microsoft.com/office/drawing/2014/main" id="{79CFCA2F-0A3F-404D-B884-4A1F2D031DF6}"/>
                </a:ext>
              </a:extLst>
            </p:cNvPr>
            <p:cNvSpPr/>
            <p:nvPr/>
          </p:nvSpPr>
          <p:spPr bwMode="gray">
            <a:xfrm>
              <a:off x="4869396" y="2924450"/>
              <a:ext cx="6532856"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Freeform 159">
              <a:extLst>
                <a:ext uri="{FF2B5EF4-FFF2-40B4-BE49-F238E27FC236}">
                  <a16:creationId xmlns="" xmlns:a16="http://schemas.microsoft.com/office/drawing/2014/main" id="{5DD46FF0-F4C8-4C67-AC6C-BF475DFDF5F2}"/>
                </a:ext>
              </a:extLst>
            </p:cNvPr>
            <p:cNvSpPr/>
            <p:nvPr/>
          </p:nvSpPr>
          <p:spPr bwMode="gray">
            <a:xfrm flipH="1">
              <a:off x="6156015" y="3459673"/>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rgbClr val="000000"/>
                  </a:solidFill>
                  <a:latin typeface="Huawei Sans" panose="020C0503030203020204" pitchFamily="34" charset="0"/>
                </a:rPr>
                <a:t>Branch site</a:t>
              </a:r>
            </a:p>
          </p:txBody>
        </p:sp>
        <p:pic>
          <p:nvPicPr>
            <p:cNvPr id="92" name="图片 31">
              <a:extLst>
                <a:ext uri="{FF2B5EF4-FFF2-40B4-BE49-F238E27FC236}">
                  <a16:creationId xmlns="" xmlns:a16="http://schemas.microsoft.com/office/drawing/2014/main" id="{7CCED237-1334-40F3-BCD5-CF6D4ECC5DFD}"/>
                </a:ext>
              </a:extLst>
            </p:cNvPr>
            <p:cNvPicPr>
              <a:picLocks noChangeAspect="1"/>
            </p:cNvPicPr>
            <p:nvPr/>
          </p:nvPicPr>
          <p:blipFill>
            <a:blip r:embed="rId4"/>
            <a:stretch>
              <a:fillRect/>
            </a:stretch>
          </p:blipFill>
          <p:spPr bwMode="gray">
            <a:xfrm>
              <a:off x="6905841" y="3582917"/>
              <a:ext cx="466668" cy="389308"/>
            </a:xfrm>
            <a:prstGeom prst="rect">
              <a:avLst/>
            </a:prstGeom>
          </p:spPr>
        </p:pic>
        <p:pic>
          <p:nvPicPr>
            <p:cNvPr id="93" name="图片 51" descr="交换机.png">
              <a:extLst>
                <a:ext uri="{FF2B5EF4-FFF2-40B4-BE49-F238E27FC236}">
                  <a16:creationId xmlns="" xmlns:a16="http://schemas.microsoft.com/office/drawing/2014/main" id="{DAD8FE17-D6AF-4710-A331-67591D58A07F}"/>
                </a:ext>
              </a:extLst>
            </p:cNvPr>
            <p:cNvPicPr>
              <a:picLocks noChangeAspect="1"/>
            </p:cNvPicPr>
            <p:nvPr/>
          </p:nvPicPr>
          <p:blipFill>
            <a:blip r:embed="rId10" cstate="print"/>
            <a:stretch>
              <a:fillRect/>
            </a:stretch>
          </p:blipFill>
          <p:spPr bwMode="gray">
            <a:xfrm>
              <a:off x="6400902" y="3241603"/>
              <a:ext cx="417163" cy="341314"/>
            </a:xfrm>
            <a:prstGeom prst="rect">
              <a:avLst/>
            </a:prstGeom>
          </p:spPr>
        </p:pic>
        <p:sp>
          <p:nvSpPr>
            <p:cNvPr id="94" name="Freeform 159">
              <a:extLst>
                <a:ext uri="{FF2B5EF4-FFF2-40B4-BE49-F238E27FC236}">
                  <a16:creationId xmlns="" xmlns:a16="http://schemas.microsoft.com/office/drawing/2014/main" id="{DD12CCA5-6522-43C6-936B-DF7D3F2E55F2}"/>
                </a:ext>
              </a:extLst>
            </p:cNvPr>
            <p:cNvSpPr/>
            <p:nvPr/>
          </p:nvSpPr>
          <p:spPr bwMode="gray">
            <a:xfrm flipH="1">
              <a:off x="5409098" y="4319684"/>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rgbClr val="000000"/>
                  </a:solidFill>
                  <a:latin typeface="Huawei Sans" panose="020C0503030203020204" pitchFamily="34" charset="0"/>
                </a:rPr>
                <a:t>Branch site</a:t>
              </a:r>
            </a:p>
          </p:txBody>
        </p:sp>
        <p:pic>
          <p:nvPicPr>
            <p:cNvPr id="95" name="图片 31">
              <a:extLst>
                <a:ext uri="{FF2B5EF4-FFF2-40B4-BE49-F238E27FC236}">
                  <a16:creationId xmlns="" xmlns:a16="http://schemas.microsoft.com/office/drawing/2014/main" id="{4A151825-2D60-488A-BDC9-969DBA45BCFA}"/>
                </a:ext>
              </a:extLst>
            </p:cNvPr>
            <p:cNvPicPr>
              <a:picLocks noChangeAspect="1"/>
            </p:cNvPicPr>
            <p:nvPr/>
          </p:nvPicPr>
          <p:blipFill>
            <a:blip r:embed="rId4"/>
            <a:stretch>
              <a:fillRect/>
            </a:stretch>
          </p:blipFill>
          <p:spPr bwMode="gray">
            <a:xfrm>
              <a:off x="6158924" y="4442928"/>
              <a:ext cx="466668" cy="389308"/>
            </a:xfrm>
            <a:prstGeom prst="rect">
              <a:avLst/>
            </a:prstGeom>
          </p:spPr>
        </p:pic>
        <p:pic>
          <p:nvPicPr>
            <p:cNvPr id="96" name="图片 51" descr="交换机.png">
              <a:extLst>
                <a:ext uri="{FF2B5EF4-FFF2-40B4-BE49-F238E27FC236}">
                  <a16:creationId xmlns="" xmlns:a16="http://schemas.microsoft.com/office/drawing/2014/main" id="{7AD3A348-E207-4D10-8EC6-5161D7BA0530}"/>
                </a:ext>
              </a:extLst>
            </p:cNvPr>
            <p:cNvPicPr>
              <a:picLocks noChangeAspect="1"/>
            </p:cNvPicPr>
            <p:nvPr/>
          </p:nvPicPr>
          <p:blipFill>
            <a:blip r:embed="rId10" cstate="print"/>
            <a:stretch>
              <a:fillRect/>
            </a:stretch>
          </p:blipFill>
          <p:spPr bwMode="gray">
            <a:xfrm>
              <a:off x="5653985" y="4101614"/>
              <a:ext cx="417163" cy="341314"/>
            </a:xfrm>
            <a:prstGeom prst="rect">
              <a:avLst/>
            </a:prstGeom>
          </p:spPr>
        </p:pic>
        <p:sp>
          <p:nvSpPr>
            <p:cNvPr id="97" name="Freeform 159">
              <a:extLst>
                <a:ext uri="{FF2B5EF4-FFF2-40B4-BE49-F238E27FC236}">
                  <a16:creationId xmlns="" xmlns:a16="http://schemas.microsoft.com/office/drawing/2014/main" id="{9C299124-78BC-4AF8-BEA9-4F9CEEF8FAE7}"/>
                </a:ext>
              </a:extLst>
            </p:cNvPr>
            <p:cNvSpPr/>
            <p:nvPr/>
          </p:nvSpPr>
          <p:spPr bwMode="gray">
            <a:xfrm flipH="1">
              <a:off x="9404967" y="3855225"/>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HQ</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8" name="图片 25">
              <a:extLst>
                <a:ext uri="{FF2B5EF4-FFF2-40B4-BE49-F238E27FC236}">
                  <a16:creationId xmlns="" xmlns:a16="http://schemas.microsoft.com/office/drawing/2014/main" id="{0FE48570-D4F8-4BC2-BFE8-37336E4B3DA2}"/>
                </a:ext>
              </a:extLst>
            </p:cNvPr>
            <p:cNvPicPr>
              <a:picLocks noChangeAspect="1"/>
            </p:cNvPicPr>
            <p:nvPr/>
          </p:nvPicPr>
          <p:blipFill>
            <a:blip r:embed="rId4"/>
            <a:stretch>
              <a:fillRect/>
            </a:stretch>
          </p:blipFill>
          <p:spPr bwMode="gray">
            <a:xfrm>
              <a:off x="9152388" y="3975311"/>
              <a:ext cx="466668" cy="389308"/>
            </a:xfrm>
            <a:prstGeom prst="rect">
              <a:avLst/>
            </a:prstGeom>
          </p:spPr>
        </p:pic>
        <p:pic>
          <p:nvPicPr>
            <p:cNvPr id="99" name="图片 67">
              <a:extLst>
                <a:ext uri="{FF2B5EF4-FFF2-40B4-BE49-F238E27FC236}">
                  <a16:creationId xmlns="" xmlns:a16="http://schemas.microsoft.com/office/drawing/2014/main" id="{DE41BACB-7983-4696-B92F-251C29A40E8F}"/>
                </a:ext>
              </a:extLst>
            </p:cNvPr>
            <p:cNvPicPr>
              <a:picLocks/>
            </p:cNvPicPr>
            <p:nvPr/>
          </p:nvPicPr>
          <p:blipFill>
            <a:blip r:embed="rId11" cstate="print">
              <a:extLst>
                <a:ext uri="{28A0092B-C50C-407E-A947-70E740481C1C}">
                  <a14:useLocalDpi xmlns:a14="http://schemas.microsoft.com/office/drawing/2010/main" val="0"/>
                </a:ext>
              </a:extLst>
            </a:blip>
            <a:stretch>
              <a:fillRect/>
            </a:stretch>
          </p:blipFill>
          <p:spPr bwMode="gray">
            <a:xfrm>
              <a:off x="10320682" y="4139686"/>
              <a:ext cx="417163" cy="342074"/>
            </a:xfrm>
            <a:prstGeom prst="rect">
              <a:avLst/>
            </a:prstGeom>
          </p:spPr>
        </p:pic>
        <p:pic>
          <p:nvPicPr>
            <p:cNvPr id="100" name="图片 14" descr="交换机.png">
              <a:extLst>
                <a:ext uri="{FF2B5EF4-FFF2-40B4-BE49-F238E27FC236}">
                  <a16:creationId xmlns="" xmlns:a16="http://schemas.microsoft.com/office/drawing/2014/main" id="{BC9B6884-6CDB-4E0C-80C7-DFCCECD379AB}"/>
                </a:ext>
              </a:extLst>
            </p:cNvPr>
            <p:cNvPicPr>
              <a:picLocks noChangeAspect="1"/>
            </p:cNvPicPr>
            <p:nvPr/>
          </p:nvPicPr>
          <p:blipFill>
            <a:blip r:embed="rId12" cstate="print"/>
            <a:stretch>
              <a:fillRect/>
            </a:stretch>
          </p:blipFill>
          <p:spPr bwMode="gray">
            <a:xfrm>
              <a:off x="10042377" y="3675507"/>
              <a:ext cx="420077" cy="343698"/>
            </a:xfrm>
            <a:prstGeom prst="rect">
              <a:avLst/>
            </a:prstGeom>
          </p:spPr>
        </p:pic>
        <p:sp>
          <p:nvSpPr>
            <p:cNvPr id="101" name="Freeform 159">
              <a:extLst>
                <a:ext uri="{FF2B5EF4-FFF2-40B4-BE49-F238E27FC236}">
                  <a16:creationId xmlns="" xmlns:a16="http://schemas.microsoft.com/office/drawing/2014/main" id="{8EB17397-F33A-40B3-B9C3-0DAFC39B7B01}"/>
                </a:ext>
              </a:extLst>
            </p:cNvPr>
            <p:cNvSpPr/>
            <p:nvPr/>
          </p:nvSpPr>
          <p:spPr bwMode="gray">
            <a:xfrm flipH="1">
              <a:off x="7544545" y="3004561"/>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rgbClr val="000000"/>
                  </a:solidFill>
                  <a:latin typeface="Huawei Sans" panose="020C0503030203020204" pitchFamily="34" charset="0"/>
                </a:rPr>
                <a:t>Branch site</a:t>
              </a:r>
            </a:p>
          </p:txBody>
        </p:sp>
        <p:pic>
          <p:nvPicPr>
            <p:cNvPr id="102" name="图片 31">
              <a:extLst>
                <a:ext uri="{FF2B5EF4-FFF2-40B4-BE49-F238E27FC236}">
                  <a16:creationId xmlns="" xmlns:a16="http://schemas.microsoft.com/office/drawing/2014/main" id="{154F3826-D2EE-4DB6-9350-DF4C2E8ECBB9}"/>
                </a:ext>
              </a:extLst>
            </p:cNvPr>
            <p:cNvPicPr>
              <a:picLocks noChangeAspect="1"/>
            </p:cNvPicPr>
            <p:nvPr/>
          </p:nvPicPr>
          <p:blipFill>
            <a:blip r:embed="rId4"/>
            <a:stretch>
              <a:fillRect/>
            </a:stretch>
          </p:blipFill>
          <p:spPr bwMode="gray">
            <a:xfrm>
              <a:off x="8294371" y="3127805"/>
              <a:ext cx="466668" cy="389308"/>
            </a:xfrm>
            <a:prstGeom prst="rect">
              <a:avLst/>
            </a:prstGeom>
          </p:spPr>
        </p:pic>
        <p:pic>
          <p:nvPicPr>
            <p:cNvPr id="103" name="图片 51" descr="交换机.png">
              <a:extLst>
                <a:ext uri="{FF2B5EF4-FFF2-40B4-BE49-F238E27FC236}">
                  <a16:creationId xmlns="" xmlns:a16="http://schemas.microsoft.com/office/drawing/2014/main" id="{E95FBAD1-B747-422A-8B24-2817D2D79C02}"/>
                </a:ext>
              </a:extLst>
            </p:cNvPr>
            <p:cNvPicPr>
              <a:picLocks noChangeAspect="1"/>
            </p:cNvPicPr>
            <p:nvPr/>
          </p:nvPicPr>
          <p:blipFill>
            <a:blip r:embed="rId10" cstate="print"/>
            <a:stretch>
              <a:fillRect/>
            </a:stretch>
          </p:blipFill>
          <p:spPr bwMode="gray">
            <a:xfrm>
              <a:off x="7271577" y="2984613"/>
              <a:ext cx="417163" cy="341314"/>
            </a:xfrm>
            <a:prstGeom prst="rect">
              <a:avLst/>
            </a:prstGeom>
          </p:spPr>
        </p:pic>
        <p:cxnSp>
          <p:nvCxnSpPr>
            <p:cNvPr id="104" name="直接连接符 133">
              <a:extLst>
                <a:ext uri="{FF2B5EF4-FFF2-40B4-BE49-F238E27FC236}">
                  <a16:creationId xmlns="" xmlns:a16="http://schemas.microsoft.com/office/drawing/2014/main" id="{73500AA8-B5D4-4FF7-877E-6CE9DF6A2BEF}"/>
                </a:ext>
              </a:extLst>
            </p:cNvPr>
            <p:cNvCxnSpPr>
              <a:cxnSpLocks/>
              <a:stCxn id="95" idx="3"/>
              <a:endCxn id="98" idx="1"/>
            </p:cNvCxnSpPr>
            <p:nvPr/>
          </p:nvCxnSpPr>
          <p:spPr bwMode="gray">
            <a:xfrm flipV="1">
              <a:off x="6625592" y="4169965"/>
              <a:ext cx="2526796" cy="467617"/>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cxnSp>
          <p:nvCxnSpPr>
            <p:cNvPr id="105" name="直接连接符 133">
              <a:extLst>
                <a:ext uri="{FF2B5EF4-FFF2-40B4-BE49-F238E27FC236}">
                  <a16:creationId xmlns="" xmlns:a16="http://schemas.microsoft.com/office/drawing/2014/main" id="{BCAB818D-02F2-4639-B16A-44B512391EFC}"/>
                </a:ext>
              </a:extLst>
            </p:cNvPr>
            <p:cNvCxnSpPr>
              <a:stCxn id="92" idx="3"/>
              <a:endCxn id="98" idx="1"/>
            </p:cNvCxnSpPr>
            <p:nvPr/>
          </p:nvCxnSpPr>
          <p:spPr bwMode="gray">
            <a:xfrm>
              <a:off x="7372509" y="3777571"/>
              <a:ext cx="1779879" cy="392394"/>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cxnSp>
          <p:nvCxnSpPr>
            <p:cNvPr id="106" name="直接连接符 133">
              <a:extLst>
                <a:ext uri="{FF2B5EF4-FFF2-40B4-BE49-F238E27FC236}">
                  <a16:creationId xmlns="" xmlns:a16="http://schemas.microsoft.com/office/drawing/2014/main" id="{6AC50321-73E8-48AA-8D53-B12ED7346CAD}"/>
                </a:ext>
              </a:extLst>
            </p:cNvPr>
            <p:cNvCxnSpPr>
              <a:stCxn id="102" idx="2"/>
              <a:endCxn id="98" idx="1"/>
            </p:cNvCxnSpPr>
            <p:nvPr/>
          </p:nvCxnSpPr>
          <p:spPr bwMode="gray">
            <a:xfrm>
              <a:off x="8527705" y="3517113"/>
              <a:ext cx="624683" cy="652852"/>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sp>
          <p:nvSpPr>
            <p:cNvPr id="107" name="TextBox 106">
              <a:extLst>
                <a:ext uri="{FF2B5EF4-FFF2-40B4-BE49-F238E27FC236}">
                  <a16:creationId xmlns="" xmlns:a16="http://schemas.microsoft.com/office/drawing/2014/main" id="{26EEDFD1-B1E0-4B15-94FA-A713E6892A33}"/>
                </a:ext>
              </a:extLst>
            </p:cNvPr>
            <p:cNvSpPr txBox="1"/>
            <p:nvPr/>
          </p:nvSpPr>
          <p:spPr bwMode="gray">
            <a:xfrm>
              <a:off x="9735295" y="4572777"/>
              <a:ext cx="1564852" cy="523220"/>
            </a:xfrm>
            <a:prstGeom prst="rect">
              <a:avLst/>
            </a:prstGeom>
            <a:noFill/>
          </p:spPr>
          <p:txBody>
            <a:bodyPr wrap="none" rtlCol="0">
              <a:spAutoFit/>
            </a:bodyPr>
            <a:lstStyle/>
            <a:p>
              <a:pPr algn="ctr" fontAlgn="ctr"/>
              <a:r>
                <a:rPr lang="en-US" sz="1400" b="1" dirty="0">
                  <a:latin typeface="Huawei Sans" panose="020C0503030203020204" pitchFamily="34" charset="0"/>
                </a:rPr>
                <a:t>Overlay</a:t>
              </a:r>
            </a:p>
            <a:p>
              <a:pPr algn="ctr" fontAlgn="ctr"/>
              <a:r>
                <a:rPr lang="en-US" sz="1400" b="1" dirty="0">
                  <a:latin typeface="Huawei Sans" panose="020C0503030203020204" pitchFamily="34" charset="0"/>
                </a:rPr>
                <a:t>Virtual network</a:t>
              </a:r>
            </a:p>
          </p:txBody>
        </p:sp>
        <p:sp>
          <p:nvSpPr>
            <p:cNvPr id="108" name="TextBox 107">
              <a:extLst>
                <a:ext uri="{FF2B5EF4-FFF2-40B4-BE49-F238E27FC236}">
                  <a16:creationId xmlns="" xmlns:a16="http://schemas.microsoft.com/office/drawing/2014/main" id="{2446095D-A1FE-48AD-8A69-8FA9B81C4818}"/>
                </a:ext>
              </a:extLst>
            </p:cNvPr>
            <p:cNvSpPr txBox="1"/>
            <p:nvPr/>
          </p:nvSpPr>
          <p:spPr bwMode="gray">
            <a:xfrm>
              <a:off x="9629533" y="5640126"/>
              <a:ext cx="1665841" cy="523220"/>
            </a:xfrm>
            <a:prstGeom prst="rect">
              <a:avLst/>
            </a:prstGeom>
            <a:noFill/>
          </p:spPr>
          <p:txBody>
            <a:bodyPr wrap="none" rtlCol="0">
              <a:spAutoFit/>
            </a:bodyPr>
            <a:lstStyle/>
            <a:p>
              <a:pPr algn="ctr" fontAlgn="ctr"/>
              <a:r>
                <a:rPr lang="en-US" sz="1400" b="1" dirty="0">
                  <a:latin typeface="Huawei Sans" panose="020C0503030203020204" pitchFamily="34" charset="0"/>
                </a:rPr>
                <a:t>Underlay</a:t>
              </a:r>
            </a:p>
            <a:p>
              <a:pPr algn="ctr" fontAlgn="ctr"/>
              <a:r>
                <a:rPr lang="en-US" sz="1400" b="1" dirty="0">
                  <a:latin typeface="Huawei Sans" panose="020C0503030203020204" pitchFamily="34" charset="0"/>
                </a:rPr>
                <a:t>Physical network</a:t>
              </a:r>
            </a:p>
          </p:txBody>
        </p:sp>
        <p:pic>
          <p:nvPicPr>
            <p:cNvPr id="113" name="图片 24">
              <a:extLst>
                <a:ext uri="{FF2B5EF4-FFF2-40B4-BE49-F238E27FC236}">
                  <a16:creationId xmlns="" xmlns:a16="http://schemas.microsoft.com/office/drawing/2014/main" id="{76B4742D-D5B8-4990-B1FE-C85EDBDA7863}"/>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bwMode="gray">
            <a:xfrm>
              <a:off x="8727094" y="1309523"/>
              <a:ext cx="1977229" cy="364654"/>
            </a:xfrm>
            <a:prstGeom prst="rect">
              <a:avLst/>
            </a:prstGeom>
          </p:spPr>
        </p:pic>
        <p:cxnSp>
          <p:nvCxnSpPr>
            <p:cNvPr id="114" name="直接箭头连接符 84">
              <a:extLst>
                <a:ext uri="{FF2B5EF4-FFF2-40B4-BE49-F238E27FC236}">
                  <a16:creationId xmlns="" xmlns:a16="http://schemas.microsoft.com/office/drawing/2014/main" id="{35421499-AD96-4DB2-A78E-C504448740B1}"/>
                </a:ext>
              </a:extLst>
            </p:cNvPr>
            <p:cNvCxnSpPr>
              <a:cxnSpLocks/>
              <a:stCxn id="12" idx="2"/>
              <a:endCxn id="102" idx="0"/>
            </p:cNvCxnSpPr>
            <p:nvPr/>
          </p:nvCxnSpPr>
          <p:spPr bwMode="gray">
            <a:xfrm>
              <a:off x="7998014" y="2287493"/>
              <a:ext cx="529691" cy="840312"/>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15" name="圆角矩形 75">
              <a:extLst>
                <a:ext uri="{FF2B5EF4-FFF2-40B4-BE49-F238E27FC236}">
                  <a16:creationId xmlns="" xmlns:a16="http://schemas.microsoft.com/office/drawing/2014/main" id="{6147D5CD-AB17-4952-AC7B-228A694BB552}"/>
                </a:ext>
              </a:extLst>
            </p:cNvPr>
            <p:cNvSpPr/>
            <p:nvPr/>
          </p:nvSpPr>
          <p:spPr bwMode="gray">
            <a:xfrm>
              <a:off x="8635376" y="1273449"/>
              <a:ext cx="2115918" cy="40328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2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116" name="直接箭头连接符 84">
              <a:extLst>
                <a:ext uri="{FF2B5EF4-FFF2-40B4-BE49-F238E27FC236}">
                  <a16:creationId xmlns="" xmlns:a16="http://schemas.microsoft.com/office/drawing/2014/main" id="{95A29FFA-2BCA-46DE-AA78-8082E43A1114}"/>
                </a:ext>
              </a:extLst>
            </p:cNvPr>
            <p:cNvCxnSpPr>
              <a:cxnSpLocks/>
              <a:stCxn id="12" idx="2"/>
              <a:endCxn id="92" idx="0"/>
            </p:cNvCxnSpPr>
            <p:nvPr/>
          </p:nvCxnSpPr>
          <p:spPr bwMode="gray">
            <a:xfrm flipH="1">
              <a:off x="7139175" y="2287493"/>
              <a:ext cx="858839" cy="1295424"/>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18" name="直接箭头连接符 84">
              <a:extLst>
                <a:ext uri="{FF2B5EF4-FFF2-40B4-BE49-F238E27FC236}">
                  <a16:creationId xmlns="" xmlns:a16="http://schemas.microsoft.com/office/drawing/2014/main" id="{570BB915-0857-458D-900F-12492FAF14EE}"/>
                </a:ext>
              </a:extLst>
            </p:cNvPr>
            <p:cNvCxnSpPr>
              <a:cxnSpLocks/>
              <a:stCxn id="12" idx="2"/>
              <a:endCxn id="98" idx="0"/>
            </p:cNvCxnSpPr>
            <p:nvPr/>
          </p:nvCxnSpPr>
          <p:spPr bwMode="gray">
            <a:xfrm>
              <a:off x="7998014" y="2287493"/>
              <a:ext cx="1387708" cy="1687818"/>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7" name="businessman-silhouette-walking-with-suitcase_47866">
              <a:extLst>
                <a:ext uri="{FF2B5EF4-FFF2-40B4-BE49-F238E27FC236}">
                  <a16:creationId xmlns="" xmlns:a16="http://schemas.microsoft.com/office/drawing/2014/main" id="{F21CC651-ED20-46CC-8358-E1EEF8111DC5}"/>
                </a:ext>
              </a:extLst>
            </p:cNvPr>
            <p:cNvSpPr>
              <a:spLocks noChangeAspect="1"/>
            </p:cNvSpPr>
            <p:nvPr/>
          </p:nvSpPr>
          <p:spPr bwMode="gray">
            <a:xfrm>
              <a:off x="6615253" y="3837348"/>
              <a:ext cx="333936" cy="395683"/>
            </a:xfrm>
            <a:custGeom>
              <a:avLst/>
              <a:gdLst>
                <a:gd name="T0" fmla="*/ 6900 w 8989"/>
                <a:gd name="T1" fmla="*/ 5053 h 10667"/>
                <a:gd name="T2" fmla="*/ 6326 w 8989"/>
                <a:gd name="T3" fmla="*/ 4615 h 10667"/>
                <a:gd name="T4" fmla="*/ 6247 w 8989"/>
                <a:gd name="T5" fmla="*/ 5994 h 10667"/>
                <a:gd name="T6" fmla="*/ 6421 w 8989"/>
                <a:gd name="T7" fmla="*/ 6377 h 10667"/>
                <a:gd name="T8" fmla="*/ 7017 w 8989"/>
                <a:gd name="T9" fmla="*/ 7293 h 10667"/>
                <a:gd name="T10" fmla="*/ 7303 w 8989"/>
                <a:gd name="T11" fmla="*/ 8799 h 10667"/>
                <a:gd name="T12" fmla="*/ 7222 w 8989"/>
                <a:gd name="T13" fmla="*/ 10179 h 10667"/>
                <a:gd name="T14" fmla="*/ 6680 w 8989"/>
                <a:gd name="T15" fmla="*/ 10666 h 10667"/>
                <a:gd name="T16" fmla="*/ 6271 w 8989"/>
                <a:gd name="T17" fmla="*/ 8973 h 10667"/>
                <a:gd name="T18" fmla="*/ 6316 w 8989"/>
                <a:gd name="T19" fmla="*/ 8254 h 10667"/>
                <a:gd name="T20" fmla="*/ 5946 w 8989"/>
                <a:gd name="T21" fmla="*/ 7541 h 10667"/>
                <a:gd name="T22" fmla="*/ 5384 w 8989"/>
                <a:gd name="T23" fmla="*/ 6630 h 10667"/>
                <a:gd name="T24" fmla="*/ 5122 w 8989"/>
                <a:gd name="T25" fmla="*/ 6612 h 10667"/>
                <a:gd name="T26" fmla="*/ 4849 w 8989"/>
                <a:gd name="T27" fmla="*/ 8848 h 10667"/>
                <a:gd name="T28" fmla="*/ 3896 w 8989"/>
                <a:gd name="T29" fmla="*/ 10419 h 10667"/>
                <a:gd name="T30" fmla="*/ 3192 w 8989"/>
                <a:gd name="T31" fmla="*/ 10590 h 10667"/>
                <a:gd name="T32" fmla="*/ 3909 w 8989"/>
                <a:gd name="T33" fmla="*/ 8408 h 10667"/>
                <a:gd name="T34" fmla="*/ 4105 w 8989"/>
                <a:gd name="T35" fmla="*/ 8089 h 10667"/>
                <a:gd name="T36" fmla="*/ 4211 w 8989"/>
                <a:gd name="T37" fmla="*/ 3385 h 10667"/>
                <a:gd name="T38" fmla="*/ 2892 w 8989"/>
                <a:gd name="T39" fmla="*/ 5648 h 10667"/>
                <a:gd name="T40" fmla="*/ 2478 w 8989"/>
                <a:gd name="T41" fmla="*/ 6028 h 10667"/>
                <a:gd name="T42" fmla="*/ 3108 w 8989"/>
                <a:gd name="T43" fmla="*/ 3131 h 10667"/>
                <a:gd name="T44" fmla="*/ 5199 w 8989"/>
                <a:gd name="T45" fmla="*/ 2376 h 10667"/>
                <a:gd name="T46" fmla="*/ 7066 w 8989"/>
                <a:gd name="T47" fmla="*/ 4232 h 10667"/>
                <a:gd name="T48" fmla="*/ 8874 w 8989"/>
                <a:gd name="T49" fmla="*/ 3833 h 10667"/>
                <a:gd name="T50" fmla="*/ 5150 w 8989"/>
                <a:gd name="T51" fmla="*/ 2267 h 10667"/>
                <a:gd name="T52" fmla="*/ 5150 w 8989"/>
                <a:gd name="T53" fmla="*/ 0 h 10667"/>
                <a:gd name="T54" fmla="*/ 5150 w 8989"/>
                <a:gd name="T55" fmla="*/ 2267 h 10667"/>
                <a:gd name="T56" fmla="*/ 3391 w 8989"/>
                <a:gd name="T57" fmla="*/ 6869 h 10667"/>
                <a:gd name="T58" fmla="*/ 0 w 8989"/>
                <a:gd name="T59" fmla="*/ 7583 h 10667"/>
                <a:gd name="T60" fmla="*/ 1346 w 8989"/>
                <a:gd name="T61" fmla="*/ 5950 h 10667"/>
                <a:gd name="T62" fmla="*/ 2193 w 8989"/>
                <a:gd name="T63" fmla="*/ 5569 h 10667"/>
                <a:gd name="T64" fmla="*/ 3130 w 8989"/>
                <a:gd name="T65" fmla="*/ 5990 h 10667"/>
                <a:gd name="T66" fmla="*/ 2546 w 8989"/>
                <a:gd name="T67" fmla="*/ 6216 h 10667"/>
                <a:gd name="T68" fmla="*/ 1761 w 8989"/>
                <a:gd name="T69" fmla="*/ 6106 h 10667"/>
                <a:gd name="T70" fmla="*/ 2546 w 8989"/>
                <a:gd name="T71" fmla="*/ 6216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989" h="10667">
                  <a:moveTo>
                    <a:pt x="8746" y="4385"/>
                  </a:moveTo>
                  <a:cubicBezTo>
                    <a:pt x="8539" y="4515"/>
                    <a:pt x="7535" y="5053"/>
                    <a:pt x="6900" y="5053"/>
                  </a:cubicBezTo>
                  <a:cubicBezTo>
                    <a:pt x="6786" y="5053"/>
                    <a:pt x="6683" y="5036"/>
                    <a:pt x="6600" y="4995"/>
                  </a:cubicBezTo>
                  <a:cubicBezTo>
                    <a:pt x="6447" y="4921"/>
                    <a:pt x="6347" y="4782"/>
                    <a:pt x="6326" y="4615"/>
                  </a:cubicBezTo>
                  <a:cubicBezTo>
                    <a:pt x="6283" y="4271"/>
                    <a:pt x="6210" y="3985"/>
                    <a:pt x="6111" y="3763"/>
                  </a:cubicBezTo>
                  <a:cubicBezTo>
                    <a:pt x="6159" y="4365"/>
                    <a:pt x="6235" y="5393"/>
                    <a:pt x="6247" y="5994"/>
                  </a:cubicBezTo>
                  <a:cubicBezTo>
                    <a:pt x="6247" y="6021"/>
                    <a:pt x="6289" y="6142"/>
                    <a:pt x="6289" y="6142"/>
                  </a:cubicBezTo>
                  <a:lnTo>
                    <a:pt x="6421" y="6377"/>
                  </a:lnTo>
                  <a:cubicBezTo>
                    <a:pt x="6530" y="6571"/>
                    <a:pt x="6655" y="6755"/>
                    <a:pt x="6787" y="6948"/>
                  </a:cubicBezTo>
                  <a:cubicBezTo>
                    <a:pt x="6865" y="7063"/>
                    <a:pt x="6943" y="7177"/>
                    <a:pt x="7017" y="7293"/>
                  </a:cubicBezTo>
                  <a:cubicBezTo>
                    <a:pt x="7177" y="7543"/>
                    <a:pt x="7384" y="7927"/>
                    <a:pt x="7332" y="8376"/>
                  </a:cubicBezTo>
                  <a:cubicBezTo>
                    <a:pt x="7315" y="8517"/>
                    <a:pt x="7310" y="8658"/>
                    <a:pt x="7303" y="8799"/>
                  </a:cubicBezTo>
                  <a:cubicBezTo>
                    <a:pt x="7301" y="8879"/>
                    <a:pt x="7297" y="8959"/>
                    <a:pt x="7292" y="9038"/>
                  </a:cubicBezTo>
                  <a:lnTo>
                    <a:pt x="7222" y="10179"/>
                  </a:lnTo>
                  <a:cubicBezTo>
                    <a:pt x="7205" y="10455"/>
                    <a:pt x="6980" y="10667"/>
                    <a:pt x="6712" y="10667"/>
                  </a:cubicBezTo>
                  <a:cubicBezTo>
                    <a:pt x="6701" y="10667"/>
                    <a:pt x="6691" y="10666"/>
                    <a:pt x="6680" y="10666"/>
                  </a:cubicBezTo>
                  <a:cubicBezTo>
                    <a:pt x="6398" y="10648"/>
                    <a:pt x="6183" y="10401"/>
                    <a:pt x="6201" y="10114"/>
                  </a:cubicBezTo>
                  <a:lnTo>
                    <a:pt x="6271" y="8973"/>
                  </a:lnTo>
                  <a:cubicBezTo>
                    <a:pt x="6275" y="8901"/>
                    <a:pt x="6278" y="8827"/>
                    <a:pt x="6282" y="8754"/>
                  </a:cubicBezTo>
                  <a:cubicBezTo>
                    <a:pt x="6289" y="8587"/>
                    <a:pt x="6296" y="8419"/>
                    <a:pt x="6316" y="8254"/>
                  </a:cubicBezTo>
                  <a:cubicBezTo>
                    <a:pt x="6325" y="8170"/>
                    <a:pt x="6273" y="8038"/>
                    <a:pt x="6160" y="7862"/>
                  </a:cubicBezTo>
                  <a:cubicBezTo>
                    <a:pt x="6090" y="7753"/>
                    <a:pt x="6018" y="7647"/>
                    <a:pt x="5946" y="7541"/>
                  </a:cubicBezTo>
                  <a:cubicBezTo>
                    <a:pt x="5807" y="7337"/>
                    <a:pt x="5664" y="7127"/>
                    <a:pt x="5533" y="6895"/>
                  </a:cubicBezTo>
                  <a:lnTo>
                    <a:pt x="5384" y="6630"/>
                  </a:lnTo>
                  <a:cubicBezTo>
                    <a:pt x="5313" y="6616"/>
                    <a:pt x="5240" y="6604"/>
                    <a:pt x="5164" y="6604"/>
                  </a:cubicBezTo>
                  <a:cubicBezTo>
                    <a:pt x="5151" y="6604"/>
                    <a:pt x="5136" y="6610"/>
                    <a:pt x="5122" y="6612"/>
                  </a:cubicBezTo>
                  <a:cubicBezTo>
                    <a:pt x="5126" y="7107"/>
                    <a:pt x="5130" y="7602"/>
                    <a:pt x="5128" y="8097"/>
                  </a:cubicBezTo>
                  <a:cubicBezTo>
                    <a:pt x="5126" y="8435"/>
                    <a:pt x="4966" y="8673"/>
                    <a:pt x="4849" y="8848"/>
                  </a:cubicBezTo>
                  <a:cubicBezTo>
                    <a:pt x="4826" y="8882"/>
                    <a:pt x="4803" y="8916"/>
                    <a:pt x="4782" y="8951"/>
                  </a:cubicBezTo>
                  <a:lnTo>
                    <a:pt x="3896" y="10419"/>
                  </a:lnTo>
                  <a:cubicBezTo>
                    <a:pt x="3800" y="10579"/>
                    <a:pt x="3632" y="10667"/>
                    <a:pt x="3460" y="10667"/>
                  </a:cubicBezTo>
                  <a:cubicBezTo>
                    <a:pt x="3368" y="10667"/>
                    <a:pt x="3276" y="10642"/>
                    <a:pt x="3192" y="10590"/>
                  </a:cubicBezTo>
                  <a:cubicBezTo>
                    <a:pt x="2952" y="10440"/>
                    <a:pt x="2876" y="10119"/>
                    <a:pt x="3024" y="9874"/>
                  </a:cubicBezTo>
                  <a:lnTo>
                    <a:pt x="3909" y="8408"/>
                  </a:lnTo>
                  <a:cubicBezTo>
                    <a:pt x="3939" y="8358"/>
                    <a:pt x="3971" y="8310"/>
                    <a:pt x="4004" y="8262"/>
                  </a:cubicBezTo>
                  <a:cubicBezTo>
                    <a:pt x="4041" y="8205"/>
                    <a:pt x="4099" y="8119"/>
                    <a:pt x="4105" y="8089"/>
                  </a:cubicBezTo>
                  <a:cubicBezTo>
                    <a:pt x="4107" y="7543"/>
                    <a:pt x="4103" y="6993"/>
                    <a:pt x="4098" y="6443"/>
                  </a:cubicBezTo>
                  <a:cubicBezTo>
                    <a:pt x="4098" y="6443"/>
                    <a:pt x="4200" y="3597"/>
                    <a:pt x="4211" y="3385"/>
                  </a:cubicBezTo>
                  <a:cubicBezTo>
                    <a:pt x="4011" y="3462"/>
                    <a:pt x="3811" y="3570"/>
                    <a:pt x="3632" y="3732"/>
                  </a:cubicBezTo>
                  <a:cubicBezTo>
                    <a:pt x="3184" y="4136"/>
                    <a:pt x="2935" y="4780"/>
                    <a:pt x="2892" y="5648"/>
                  </a:cubicBezTo>
                  <a:cubicBezTo>
                    <a:pt x="2881" y="5862"/>
                    <a:pt x="2707" y="6029"/>
                    <a:pt x="2498" y="6029"/>
                  </a:cubicBezTo>
                  <a:cubicBezTo>
                    <a:pt x="2491" y="6029"/>
                    <a:pt x="2485" y="6029"/>
                    <a:pt x="2478" y="6028"/>
                  </a:cubicBezTo>
                  <a:cubicBezTo>
                    <a:pt x="2260" y="6017"/>
                    <a:pt x="2093" y="5829"/>
                    <a:pt x="2103" y="5607"/>
                  </a:cubicBezTo>
                  <a:cubicBezTo>
                    <a:pt x="2157" y="4517"/>
                    <a:pt x="2495" y="3683"/>
                    <a:pt x="3108" y="3131"/>
                  </a:cubicBezTo>
                  <a:cubicBezTo>
                    <a:pt x="3566" y="2719"/>
                    <a:pt x="4166" y="2504"/>
                    <a:pt x="4762" y="2405"/>
                  </a:cubicBezTo>
                  <a:cubicBezTo>
                    <a:pt x="4906" y="2381"/>
                    <a:pt x="5053" y="2372"/>
                    <a:pt x="5199" y="2376"/>
                  </a:cubicBezTo>
                  <a:cubicBezTo>
                    <a:pt x="5531" y="2386"/>
                    <a:pt x="5879" y="2443"/>
                    <a:pt x="6166" y="2622"/>
                  </a:cubicBezTo>
                  <a:cubicBezTo>
                    <a:pt x="6622" y="2905"/>
                    <a:pt x="6924" y="3446"/>
                    <a:pt x="7066" y="4232"/>
                  </a:cubicBezTo>
                  <a:cubicBezTo>
                    <a:pt x="7373" y="4163"/>
                    <a:pt x="7938" y="3949"/>
                    <a:pt x="8331" y="3703"/>
                  </a:cubicBezTo>
                  <a:cubicBezTo>
                    <a:pt x="8516" y="3586"/>
                    <a:pt x="8759" y="3645"/>
                    <a:pt x="8874" y="3833"/>
                  </a:cubicBezTo>
                  <a:cubicBezTo>
                    <a:pt x="8989" y="4022"/>
                    <a:pt x="8931" y="4269"/>
                    <a:pt x="8746" y="4385"/>
                  </a:cubicBezTo>
                  <a:close/>
                  <a:moveTo>
                    <a:pt x="5150" y="2267"/>
                  </a:moveTo>
                  <a:cubicBezTo>
                    <a:pt x="5766" y="2267"/>
                    <a:pt x="6264" y="1760"/>
                    <a:pt x="6264" y="1133"/>
                  </a:cubicBezTo>
                  <a:cubicBezTo>
                    <a:pt x="6264" y="507"/>
                    <a:pt x="5766" y="0"/>
                    <a:pt x="5150" y="0"/>
                  </a:cubicBezTo>
                  <a:cubicBezTo>
                    <a:pt x="4534" y="0"/>
                    <a:pt x="4035" y="507"/>
                    <a:pt x="4035" y="1133"/>
                  </a:cubicBezTo>
                  <a:cubicBezTo>
                    <a:pt x="4035" y="1760"/>
                    <a:pt x="4534" y="2267"/>
                    <a:pt x="5150" y="2267"/>
                  </a:cubicBezTo>
                  <a:close/>
                  <a:moveTo>
                    <a:pt x="2848" y="6625"/>
                  </a:moveTo>
                  <a:lnTo>
                    <a:pt x="3391" y="6869"/>
                  </a:lnTo>
                  <a:lnTo>
                    <a:pt x="2561" y="8735"/>
                  </a:lnTo>
                  <a:lnTo>
                    <a:pt x="0" y="7583"/>
                  </a:lnTo>
                  <a:lnTo>
                    <a:pt x="829" y="5717"/>
                  </a:lnTo>
                  <a:lnTo>
                    <a:pt x="1346" y="5950"/>
                  </a:lnTo>
                  <a:lnTo>
                    <a:pt x="1629" y="5315"/>
                  </a:lnTo>
                  <a:lnTo>
                    <a:pt x="2193" y="5569"/>
                  </a:lnTo>
                  <a:cubicBezTo>
                    <a:pt x="2189" y="5530"/>
                    <a:pt x="2668" y="5778"/>
                    <a:pt x="2888" y="5882"/>
                  </a:cubicBezTo>
                  <a:lnTo>
                    <a:pt x="3130" y="5990"/>
                  </a:lnTo>
                  <a:lnTo>
                    <a:pt x="2848" y="6625"/>
                  </a:lnTo>
                  <a:close/>
                  <a:moveTo>
                    <a:pt x="2546" y="6216"/>
                  </a:moveTo>
                  <a:lnTo>
                    <a:pt x="1851" y="5903"/>
                  </a:lnTo>
                  <a:lnTo>
                    <a:pt x="1761" y="6106"/>
                  </a:lnTo>
                  <a:lnTo>
                    <a:pt x="2456" y="6418"/>
                  </a:lnTo>
                  <a:lnTo>
                    <a:pt x="2546" y="6216"/>
                  </a:lnTo>
                  <a:close/>
                </a:path>
              </a:pathLst>
            </a:custGeom>
            <a:solidFill>
              <a:schemeClr val="accent1"/>
            </a:solidFill>
            <a:ln>
              <a:noFill/>
            </a:ln>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Rectangular Callout 75">
              <a:extLst>
                <a:ext uri="{FF2B5EF4-FFF2-40B4-BE49-F238E27FC236}">
                  <a16:creationId xmlns="" xmlns:a16="http://schemas.microsoft.com/office/drawing/2014/main" id="{60235860-E386-483F-A755-81B97CE2C689}"/>
                </a:ext>
              </a:extLst>
            </p:cNvPr>
            <p:cNvSpPr/>
            <p:nvPr/>
          </p:nvSpPr>
          <p:spPr bwMode="gray">
            <a:xfrm>
              <a:off x="6332241" y="3050340"/>
              <a:ext cx="592501" cy="257968"/>
            </a:xfrm>
            <a:prstGeom prst="wedgeRectCallout">
              <a:avLst>
                <a:gd name="adj1" fmla="val 30770"/>
                <a:gd name="adj2" fmla="val 10597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ZTP</a:t>
              </a:r>
            </a:p>
          </p:txBody>
        </p:sp>
        <p:sp>
          <p:nvSpPr>
            <p:cNvPr id="20" name="Can 41">
              <a:extLst>
                <a:ext uri="{FF2B5EF4-FFF2-40B4-BE49-F238E27FC236}">
                  <a16:creationId xmlns="" xmlns:a16="http://schemas.microsoft.com/office/drawing/2014/main" id="{2C15523A-CB8C-45E8-8BCA-951D08966C59}"/>
                </a:ext>
              </a:extLst>
            </p:cNvPr>
            <p:cNvSpPr/>
            <p:nvPr/>
          </p:nvSpPr>
          <p:spPr bwMode="gray">
            <a:xfrm rot="4765598">
              <a:off x="7760230" y="2965495"/>
              <a:ext cx="166846" cy="2602133"/>
            </a:xfrm>
            <a:prstGeom prst="can">
              <a:avLst>
                <a:gd name="adj" fmla="val 55435"/>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TextBox 20">
              <a:extLst>
                <a:ext uri="{FF2B5EF4-FFF2-40B4-BE49-F238E27FC236}">
                  <a16:creationId xmlns="" xmlns:a16="http://schemas.microsoft.com/office/drawing/2014/main" id="{075CF06F-49D3-4E51-B334-BE6A9415F8E7}"/>
                </a:ext>
              </a:extLst>
            </p:cNvPr>
            <p:cNvSpPr txBox="1"/>
            <p:nvPr/>
          </p:nvSpPr>
          <p:spPr bwMode="gray">
            <a:xfrm rot="20992814">
              <a:off x="6650667" y="4115967"/>
              <a:ext cx="2378858" cy="276999"/>
            </a:xfrm>
            <a:prstGeom prst="rect">
              <a:avLst/>
            </a:prstGeom>
            <a:noFill/>
          </p:spPr>
          <p:txBody>
            <a:bodyPr wrap="square" rtlCol="0">
              <a:spAutoFit/>
            </a:bodyPr>
            <a:lstStyle/>
            <a:p>
              <a:pPr fontAlgn="ctr"/>
              <a:r>
                <a:rPr lang="en-US" sz="1200" dirty="0">
                  <a:latin typeface="Huawei Sans" panose="020C0503030203020204" pitchFamily="34" charset="0"/>
                </a:rPr>
                <a:t>IP overlay tunnel 1 (congested)</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Can 41">
              <a:extLst>
                <a:ext uri="{FF2B5EF4-FFF2-40B4-BE49-F238E27FC236}">
                  <a16:creationId xmlns="" xmlns:a16="http://schemas.microsoft.com/office/drawing/2014/main" id="{8183899C-0BD5-43C0-AD33-F5E9E8ABA8E9}"/>
                </a:ext>
              </a:extLst>
            </p:cNvPr>
            <p:cNvSpPr/>
            <p:nvPr/>
          </p:nvSpPr>
          <p:spPr bwMode="gray">
            <a:xfrm rot="4765598">
              <a:off x="7810462" y="3248210"/>
              <a:ext cx="166846" cy="2602133"/>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Rectangular Callout 75">
              <a:extLst>
                <a:ext uri="{FF2B5EF4-FFF2-40B4-BE49-F238E27FC236}">
                  <a16:creationId xmlns="" xmlns:a16="http://schemas.microsoft.com/office/drawing/2014/main" id="{3FC77790-D372-4689-98E3-FD019B6A4190}"/>
                </a:ext>
              </a:extLst>
            </p:cNvPr>
            <p:cNvSpPr/>
            <p:nvPr/>
          </p:nvSpPr>
          <p:spPr bwMode="gray">
            <a:xfrm rot="21011268">
              <a:off x="7949687" y="4632892"/>
              <a:ext cx="1096151" cy="416263"/>
            </a:xfrm>
            <a:prstGeom prst="wedgeRectCallout">
              <a:avLst>
                <a:gd name="adj1" fmla="val -26213"/>
                <a:gd name="adj2" fmla="val -8370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Application optimization</a:t>
              </a:r>
            </a:p>
          </p:txBody>
        </p:sp>
        <p:cxnSp>
          <p:nvCxnSpPr>
            <p:cNvPr id="117" name="直接箭头连接符 84">
              <a:extLst>
                <a:ext uri="{FF2B5EF4-FFF2-40B4-BE49-F238E27FC236}">
                  <a16:creationId xmlns="" xmlns:a16="http://schemas.microsoft.com/office/drawing/2014/main" id="{CCF0361D-2D7F-45C7-B771-A0853CF6288F}"/>
                </a:ext>
              </a:extLst>
            </p:cNvPr>
            <p:cNvCxnSpPr>
              <a:cxnSpLocks/>
              <a:stCxn id="12" idx="2"/>
              <a:endCxn id="95" idx="0"/>
            </p:cNvCxnSpPr>
            <p:nvPr/>
          </p:nvCxnSpPr>
          <p:spPr bwMode="gray">
            <a:xfrm flipH="1">
              <a:off x="6392258" y="2287493"/>
              <a:ext cx="1605756" cy="2155435"/>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28" name="Freeform: Shape 27">
              <a:extLst>
                <a:ext uri="{FF2B5EF4-FFF2-40B4-BE49-F238E27FC236}">
                  <a16:creationId xmlns="" xmlns:a16="http://schemas.microsoft.com/office/drawing/2014/main" id="{5A9B92BA-F736-465B-9769-01FB27AD3BB9}"/>
                </a:ext>
              </a:extLst>
            </p:cNvPr>
            <p:cNvSpPr/>
            <p:nvPr/>
          </p:nvSpPr>
          <p:spPr bwMode="gray">
            <a:xfrm>
              <a:off x="6071148" y="4244683"/>
              <a:ext cx="4323480" cy="526164"/>
            </a:xfrm>
            <a:custGeom>
              <a:avLst/>
              <a:gdLst>
                <a:gd name="connsiteX0" fmla="*/ 0 w 4597400"/>
                <a:gd name="connsiteY0" fmla="*/ 150527 h 526164"/>
                <a:gd name="connsiteX1" fmla="*/ 660400 w 4597400"/>
                <a:gd name="connsiteY1" fmla="*/ 525177 h 526164"/>
                <a:gd name="connsiteX2" fmla="*/ 2355850 w 4597400"/>
                <a:gd name="connsiteY2" fmla="*/ 252127 h 526164"/>
                <a:gd name="connsiteX3" fmla="*/ 3619500 w 4597400"/>
                <a:gd name="connsiteY3" fmla="*/ 17177 h 526164"/>
                <a:gd name="connsiteX4" fmla="*/ 4597400 w 4597400"/>
                <a:gd name="connsiteY4" fmla="*/ 36227 h 526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97400" h="526164">
                  <a:moveTo>
                    <a:pt x="0" y="150527"/>
                  </a:moveTo>
                  <a:cubicBezTo>
                    <a:pt x="133879" y="329385"/>
                    <a:pt x="267758" y="508244"/>
                    <a:pt x="660400" y="525177"/>
                  </a:cubicBezTo>
                  <a:cubicBezTo>
                    <a:pt x="1053042" y="542110"/>
                    <a:pt x="1862667" y="336794"/>
                    <a:pt x="2355850" y="252127"/>
                  </a:cubicBezTo>
                  <a:cubicBezTo>
                    <a:pt x="2849033" y="167460"/>
                    <a:pt x="3245908" y="53160"/>
                    <a:pt x="3619500" y="17177"/>
                  </a:cubicBezTo>
                  <a:cubicBezTo>
                    <a:pt x="3993092" y="-18806"/>
                    <a:pt x="4295246" y="8710"/>
                    <a:pt x="4597400" y="36227"/>
                  </a:cubicBezTo>
                </a:path>
              </a:pathLst>
            </a:custGeom>
            <a:noFill/>
            <a:ln w="28575">
              <a:solidFill>
                <a:srgbClr val="E28189"/>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Box 22">
              <a:extLst>
                <a:ext uri="{FF2B5EF4-FFF2-40B4-BE49-F238E27FC236}">
                  <a16:creationId xmlns="" xmlns:a16="http://schemas.microsoft.com/office/drawing/2014/main" id="{A237AE05-9C2B-4DAE-A8C3-8DCA536E7CD2}"/>
                </a:ext>
              </a:extLst>
            </p:cNvPr>
            <p:cNvSpPr txBox="1"/>
            <p:nvPr/>
          </p:nvSpPr>
          <p:spPr bwMode="gray">
            <a:xfrm rot="20992814">
              <a:off x="6577029" y="4396430"/>
              <a:ext cx="2687197" cy="276999"/>
            </a:xfrm>
            <a:prstGeom prst="rect">
              <a:avLst/>
            </a:prstGeom>
            <a:noFill/>
          </p:spPr>
          <p:txBody>
            <a:bodyPr wrap="square" rtlCol="0">
              <a:spAutoFit/>
            </a:bodyPr>
            <a:lstStyle/>
            <a:p>
              <a:pPr algn="ctr" fontAlgn="ctr"/>
              <a:r>
                <a:rPr lang="en-US" sz="1200" dirty="0">
                  <a:latin typeface="Huawei Sans" panose="020C0503030203020204" pitchFamily="34" charset="0"/>
                </a:rPr>
                <a:t>IP overlay tunnel 2 (unblocked)</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antivirus_139783">
              <a:extLst>
                <a:ext uri="{FF2B5EF4-FFF2-40B4-BE49-F238E27FC236}">
                  <a16:creationId xmlns="" xmlns:a16="http://schemas.microsoft.com/office/drawing/2014/main" id="{6BACB69A-3FF2-4CEB-90CD-67ECE60A0B0C}"/>
                </a:ext>
              </a:extLst>
            </p:cNvPr>
            <p:cNvSpPr>
              <a:spLocks noChangeAspect="1"/>
            </p:cNvSpPr>
            <p:nvPr/>
          </p:nvSpPr>
          <p:spPr bwMode="gray">
            <a:xfrm>
              <a:off x="8627846" y="3313159"/>
              <a:ext cx="193209" cy="251475"/>
            </a:xfrm>
            <a:custGeom>
              <a:avLst/>
              <a:gdLst>
                <a:gd name="connsiteX0" fmla="*/ 227062 w 466280"/>
                <a:gd name="connsiteY0" fmla="*/ 80509 h 606895"/>
                <a:gd name="connsiteX1" fmla="*/ 238458 w 466280"/>
                <a:gd name="connsiteY1" fmla="*/ 80509 h 606895"/>
                <a:gd name="connsiteX2" fmla="*/ 396487 w 466280"/>
                <a:gd name="connsiteY2" fmla="*/ 138155 h 606895"/>
                <a:gd name="connsiteX3" fmla="*/ 405604 w 466280"/>
                <a:gd name="connsiteY3" fmla="*/ 148016 h 606895"/>
                <a:gd name="connsiteX4" fmla="*/ 405604 w 466280"/>
                <a:gd name="connsiteY4" fmla="*/ 283790 h 606895"/>
                <a:gd name="connsiteX5" fmla="*/ 301518 w 466280"/>
                <a:gd name="connsiteY5" fmla="*/ 504517 h 606895"/>
                <a:gd name="connsiteX6" fmla="*/ 236939 w 466280"/>
                <a:gd name="connsiteY6" fmla="*/ 541684 h 606895"/>
                <a:gd name="connsiteX7" fmla="*/ 233140 w 466280"/>
                <a:gd name="connsiteY7" fmla="*/ 542442 h 606895"/>
                <a:gd name="connsiteX8" fmla="*/ 229341 w 466280"/>
                <a:gd name="connsiteY8" fmla="*/ 541684 h 606895"/>
                <a:gd name="connsiteX9" fmla="*/ 164762 w 466280"/>
                <a:gd name="connsiteY9" fmla="*/ 504517 h 606895"/>
                <a:gd name="connsiteX10" fmla="*/ 60676 w 466280"/>
                <a:gd name="connsiteY10" fmla="*/ 283790 h 606895"/>
                <a:gd name="connsiteX11" fmla="*/ 60676 w 466280"/>
                <a:gd name="connsiteY11" fmla="*/ 148016 h 606895"/>
                <a:gd name="connsiteX12" fmla="*/ 69793 w 466280"/>
                <a:gd name="connsiteY12" fmla="*/ 138155 h 606895"/>
                <a:gd name="connsiteX13" fmla="*/ 227062 w 466280"/>
                <a:gd name="connsiteY13" fmla="*/ 80509 h 606895"/>
                <a:gd name="connsiteX14" fmla="*/ 233140 w 466280"/>
                <a:gd name="connsiteY14" fmla="*/ 24457 h 606895"/>
                <a:gd name="connsiteX15" fmla="*/ 20504 w 466280"/>
                <a:gd name="connsiteY15" fmla="*/ 101054 h 606895"/>
                <a:gd name="connsiteX16" fmla="*/ 20504 w 466280"/>
                <a:gd name="connsiteY16" fmla="*/ 283824 h 606895"/>
                <a:gd name="connsiteX17" fmla="*/ 139732 w 466280"/>
                <a:gd name="connsiteY17" fmla="*/ 536365 h 606895"/>
                <a:gd name="connsiteX18" fmla="*/ 233140 w 466280"/>
                <a:gd name="connsiteY18" fmla="*/ 585660 h 606895"/>
                <a:gd name="connsiteX19" fmla="*/ 326548 w 466280"/>
                <a:gd name="connsiteY19" fmla="*/ 536365 h 606895"/>
                <a:gd name="connsiteX20" fmla="*/ 445776 w 466280"/>
                <a:gd name="connsiteY20" fmla="*/ 283824 h 606895"/>
                <a:gd name="connsiteX21" fmla="*/ 445776 w 466280"/>
                <a:gd name="connsiteY21" fmla="*/ 101054 h 606895"/>
                <a:gd name="connsiteX22" fmla="*/ 233140 w 466280"/>
                <a:gd name="connsiteY22" fmla="*/ 24457 h 606895"/>
                <a:gd name="connsiteX23" fmla="*/ 225546 w 466280"/>
                <a:gd name="connsiteY23" fmla="*/ 3981 h 606895"/>
                <a:gd name="connsiteX24" fmla="*/ 240734 w 466280"/>
                <a:gd name="connsiteY24" fmla="*/ 3981 h 606895"/>
                <a:gd name="connsiteX25" fmla="*/ 455648 w 466280"/>
                <a:gd name="connsiteY25" fmla="*/ 80577 h 606895"/>
                <a:gd name="connsiteX26" fmla="*/ 466280 w 466280"/>
                <a:gd name="connsiteY26" fmla="*/ 91195 h 606895"/>
                <a:gd name="connsiteX27" fmla="*/ 466280 w 466280"/>
                <a:gd name="connsiteY27" fmla="*/ 283824 h 606895"/>
                <a:gd name="connsiteX28" fmla="*/ 338698 w 466280"/>
                <a:gd name="connsiteY28" fmla="*/ 552292 h 606895"/>
                <a:gd name="connsiteX29" fmla="*/ 236178 w 466280"/>
                <a:gd name="connsiteY29" fmla="*/ 606137 h 606895"/>
                <a:gd name="connsiteX30" fmla="*/ 233140 w 466280"/>
                <a:gd name="connsiteY30" fmla="*/ 606895 h 606895"/>
                <a:gd name="connsiteX31" fmla="*/ 230102 w 466280"/>
                <a:gd name="connsiteY31" fmla="*/ 606137 h 606895"/>
                <a:gd name="connsiteX32" fmla="*/ 126822 w 466280"/>
                <a:gd name="connsiteY32" fmla="*/ 552292 h 606895"/>
                <a:gd name="connsiteX33" fmla="*/ 0 w 466280"/>
                <a:gd name="connsiteY33" fmla="*/ 283824 h 606895"/>
                <a:gd name="connsiteX34" fmla="*/ 0 w 466280"/>
                <a:gd name="connsiteY34" fmla="*/ 91195 h 606895"/>
                <a:gd name="connsiteX35" fmla="*/ 10632 w 466280"/>
                <a:gd name="connsiteY35" fmla="*/ 80577 h 606895"/>
                <a:gd name="connsiteX36" fmla="*/ 225546 w 466280"/>
                <a:gd name="connsiteY36" fmla="*/ 3981 h 606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66280" h="606895">
                  <a:moveTo>
                    <a:pt x="227062" y="80509"/>
                  </a:moveTo>
                  <a:cubicBezTo>
                    <a:pt x="230861" y="78233"/>
                    <a:pt x="235419" y="78233"/>
                    <a:pt x="238458" y="80509"/>
                  </a:cubicBezTo>
                  <a:cubicBezTo>
                    <a:pt x="269608" y="101747"/>
                    <a:pt x="321271" y="128295"/>
                    <a:pt x="396487" y="138155"/>
                  </a:cubicBezTo>
                  <a:cubicBezTo>
                    <a:pt x="401805" y="138155"/>
                    <a:pt x="405604" y="142707"/>
                    <a:pt x="405604" y="148016"/>
                  </a:cubicBezTo>
                  <a:lnTo>
                    <a:pt x="405604" y="283790"/>
                  </a:lnTo>
                  <a:cubicBezTo>
                    <a:pt x="405604" y="371018"/>
                    <a:pt x="366097" y="453696"/>
                    <a:pt x="301518" y="504517"/>
                  </a:cubicBezTo>
                  <a:cubicBezTo>
                    <a:pt x="281004" y="520445"/>
                    <a:pt x="258972" y="533340"/>
                    <a:pt x="236939" y="541684"/>
                  </a:cubicBezTo>
                  <a:cubicBezTo>
                    <a:pt x="235419" y="542442"/>
                    <a:pt x="234660" y="542442"/>
                    <a:pt x="233140" y="542442"/>
                  </a:cubicBezTo>
                  <a:cubicBezTo>
                    <a:pt x="231620" y="542442"/>
                    <a:pt x="230861" y="542442"/>
                    <a:pt x="229341" y="541684"/>
                  </a:cubicBezTo>
                  <a:cubicBezTo>
                    <a:pt x="207308" y="533340"/>
                    <a:pt x="185276" y="520445"/>
                    <a:pt x="164762" y="504517"/>
                  </a:cubicBezTo>
                  <a:cubicBezTo>
                    <a:pt x="99423" y="453696"/>
                    <a:pt x="60676" y="371018"/>
                    <a:pt x="60676" y="283790"/>
                  </a:cubicBezTo>
                  <a:lnTo>
                    <a:pt x="60676" y="148016"/>
                  </a:lnTo>
                  <a:cubicBezTo>
                    <a:pt x="60676" y="142707"/>
                    <a:pt x="64475" y="138155"/>
                    <a:pt x="69793" y="138155"/>
                  </a:cubicBezTo>
                  <a:cubicBezTo>
                    <a:pt x="145009" y="128295"/>
                    <a:pt x="196672" y="101747"/>
                    <a:pt x="227062" y="80509"/>
                  </a:cubicBezTo>
                  <a:close/>
                  <a:moveTo>
                    <a:pt x="233140" y="24457"/>
                  </a:moveTo>
                  <a:cubicBezTo>
                    <a:pt x="211117" y="45692"/>
                    <a:pt x="144289" y="98020"/>
                    <a:pt x="20504" y="101054"/>
                  </a:cubicBezTo>
                  <a:lnTo>
                    <a:pt x="20504" y="283824"/>
                  </a:lnTo>
                  <a:cubicBezTo>
                    <a:pt x="20504" y="383172"/>
                    <a:pt x="65310" y="477970"/>
                    <a:pt x="139732" y="536365"/>
                  </a:cubicBezTo>
                  <a:cubicBezTo>
                    <a:pt x="168590" y="559117"/>
                    <a:pt x="200485" y="575801"/>
                    <a:pt x="233140" y="585660"/>
                  </a:cubicBezTo>
                  <a:cubicBezTo>
                    <a:pt x="265795" y="575801"/>
                    <a:pt x="296931" y="559117"/>
                    <a:pt x="326548" y="536365"/>
                  </a:cubicBezTo>
                  <a:cubicBezTo>
                    <a:pt x="400970" y="477970"/>
                    <a:pt x="445776" y="383172"/>
                    <a:pt x="445776" y="283824"/>
                  </a:cubicBezTo>
                  <a:lnTo>
                    <a:pt x="445776" y="101054"/>
                  </a:lnTo>
                  <a:cubicBezTo>
                    <a:pt x="321991" y="98020"/>
                    <a:pt x="254404" y="45692"/>
                    <a:pt x="233140" y="24457"/>
                  </a:cubicBezTo>
                  <a:close/>
                  <a:moveTo>
                    <a:pt x="225546" y="3981"/>
                  </a:moveTo>
                  <a:cubicBezTo>
                    <a:pt x="229343" y="-1328"/>
                    <a:pt x="236937" y="-1328"/>
                    <a:pt x="240734" y="3981"/>
                  </a:cubicBezTo>
                  <a:cubicBezTo>
                    <a:pt x="241494" y="4739"/>
                    <a:pt x="307563" y="80577"/>
                    <a:pt x="455648" y="80577"/>
                  </a:cubicBezTo>
                  <a:cubicBezTo>
                    <a:pt x="461724" y="80577"/>
                    <a:pt x="466280" y="85128"/>
                    <a:pt x="466280" y="91195"/>
                  </a:cubicBezTo>
                  <a:lnTo>
                    <a:pt x="466280" y="283824"/>
                  </a:lnTo>
                  <a:cubicBezTo>
                    <a:pt x="466280" y="389239"/>
                    <a:pt x="418437" y="490104"/>
                    <a:pt x="338698" y="552292"/>
                  </a:cubicBezTo>
                  <a:cubicBezTo>
                    <a:pt x="306803" y="577318"/>
                    <a:pt x="271870" y="595519"/>
                    <a:pt x="236178" y="606137"/>
                  </a:cubicBezTo>
                  <a:cubicBezTo>
                    <a:pt x="234659" y="606895"/>
                    <a:pt x="233899" y="606895"/>
                    <a:pt x="233140" y="606895"/>
                  </a:cubicBezTo>
                  <a:cubicBezTo>
                    <a:pt x="232381" y="606895"/>
                    <a:pt x="230862" y="606895"/>
                    <a:pt x="230102" y="606137"/>
                  </a:cubicBezTo>
                  <a:cubicBezTo>
                    <a:pt x="193650" y="595519"/>
                    <a:pt x="159477" y="577318"/>
                    <a:pt x="126822" y="552292"/>
                  </a:cubicBezTo>
                  <a:cubicBezTo>
                    <a:pt x="47843" y="490104"/>
                    <a:pt x="0" y="389239"/>
                    <a:pt x="0" y="283824"/>
                  </a:cubicBezTo>
                  <a:lnTo>
                    <a:pt x="0" y="91195"/>
                  </a:lnTo>
                  <a:cubicBezTo>
                    <a:pt x="0" y="85128"/>
                    <a:pt x="4556" y="80577"/>
                    <a:pt x="10632" y="80577"/>
                  </a:cubicBezTo>
                  <a:cubicBezTo>
                    <a:pt x="158717" y="80577"/>
                    <a:pt x="224786" y="4739"/>
                    <a:pt x="225546" y="3981"/>
                  </a:cubicBezTo>
                  <a:close/>
                </a:path>
              </a:pathLst>
            </a:custGeom>
            <a:solidFill>
              <a:srgbClr val="AFD89C"/>
            </a:solidFill>
            <a:ln>
              <a:noFill/>
            </a:ln>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Rectangular Callout 75">
              <a:extLst>
                <a:ext uri="{FF2B5EF4-FFF2-40B4-BE49-F238E27FC236}">
                  <a16:creationId xmlns="" xmlns:a16="http://schemas.microsoft.com/office/drawing/2014/main" id="{792220A7-027E-4108-9030-F732963BDFAE}"/>
                </a:ext>
              </a:extLst>
            </p:cNvPr>
            <p:cNvSpPr/>
            <p:nvPr/>
          </p:nvSpPr>
          <p:spPr bwMode="gray">
            <a:xfrm>
              <a:off x="8930413" y="3173382"/>
              <a:ext cx="916258" cy="368095"/>
            </a:xfrm>
            <a:prstGeom prst="wedgeRectCallout">
              <a:avLst>
                <a:gd name="adj1" fmla="val -66713"/>
                <a:gd name="adj2" fmla="val 1769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Security hardening</a:t>
              </a:r>
            </a:p>
          </p:txBody>
        </p:sp>
        <p:sp>
          <p:nvSpPr>
            <p:cNvPr id="119" name="Rectangle 118">
              <a:extLst>
                <a:ext uri="{FF2B5EF4-FFF2-40B4-BE49-F238E27FC236}">
                  <a16:creationId xmlns="" xmlns:a16="http://schemas.microsoft.com/office/drawing/2014/main" id="{065461C0-614F-4B28-BB32-C57F00BC3037}"/>
                </a:ext>
              </a:extLst>
            </p:cNvPr>
            <p:cNvSpPr/>
            <p:nvPr/>
          </p:nvSpPr>
          <p:spPr bwMode="gray">
            <a:xfrm>
              <a:off x="7564312" y="2372025"/>
              <a:ext cx="896176" cy="364419"/>
            </a:xfrm>
            <a:prstGeom prst="rect">
              <a:avLst/>
            </a:prstGeom>
            <a:solidFill>
              <a:srgbClr val="30B5C5"/>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latin typeface="Huawei Sans" panose="020C0503030203020204" pitchFamily="34" charset="0"/>
                </a:rPr>
                <a:t>Control channel</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 name="图片 25">
              <a:extLst>
                <a:ext uri="{FF2B5EF4-FFF2-40B4-BE49-F238E27FC236}">
                  <a16:creationId xmlns="" xmlns:a16="http://schemas.microsoft.com/office/drawing/2014/main" id="{0DFBEB32-6202-4294-828C-A05B457D8DCA}"/>
                </a:ext>
              </a:extLst>
            </p:cNvPr>
            <p:cNvPicPr>
              <a:picLocks noChangeAspect="1"/>
            </p:cNvPicPr>
            <p:nvPr/>
          </p:nvPicPr>
          <p:blipFill>
            <a:blip r:embed="rId4"/>
            <a:stretch>
              <a:fillRect/>
            </a:stretch>
          </p:blipFill>
          <p:spPr bwMode="gray">
            <a:xfrm>
              <a:off x="7764680" y="1898185"/>
              <a:ext cx="466668" cy="389308"/>
            </a:xfrm>
            <a:prstGeom prst="rect">
              <a:avLst/>
            </a:prstGeom>
          </p:spPr>
        </p:pic>
        <p:sp>
          <p:nvSpPr>
            <p:cNvPr id="29" name="Rectangular Callout 75">
              <a:extLst>
                <a:ext uri="{FF2B5EF4-FFF2-40B4-BE49-F238E27FC236}">
                  <a16:creationId xmlns="" xmlns:a16="http://schemas.microsoft.com/office/drawing/2014/main" id="{45683742-0AE9-4183-B159-64557FA20FF3}"/>
                </a:ext>
              </a:extLst>
            </p:cNvPr>
            <p:cNvSpPr/>
            <p:nvPr/>
          </p:nvSpPr>
          <p:spPr bwMode="gray">
            <a:xfrm>
              <a:off x="8564935" y="2133901"/>
              <a:ext cx="962424" cy="589762"/>
            </a:xfrm>
            <a:prstGeom prst="wedgeRectCallout">
              <a:avLst>
                <a:gd name="adj1" fmla="val -66713"/>
                <a:gd name="adj2" fmla="val 1769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Forwarding-control separation</a:t>
              </a:r>
            </a:p>
          </p:txBody>
        </p:sp>
        <p:cxnSp>
          <p:nvCxnSpPr>
            <p:cNvPr id="121" name="直接箭头连接符 84">
              <a:extLst>
                <a:ext uri="{FF2B5EF4-FFF2-40B4-BE49-F238E27FC236}">
                  <a16:creationId xmlns="" xmlns:a16="http://schemas.microsoft.com/office/drawing/2014/main" id="{35943C3E-0C6C-4A21-BB30-D2CC441B2865}"/>
                </a:ext>
              </a:extLst>
            </p:cNvPr>
            <p:cNvCxnSpPr>
              <a:cxnSpLocks/>
              <a:stCxn id="115" idx="1"/>
              <a:endCxn id="12" idx="0"/>
            </p:cNvCxnSpPr>
            <p:nvPr/>
          </p:nvCxnSpPr>
          <p:spPr bwMode="gray">
            <a:xfrm flipH="1">
              <a:off x="7998014" y="1475089"/>
              <a:ext cx="637362" cy="423096"/>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33" name="Rectangle 32">
              <a:extLst>
                <a:ext uri="{FF2B5EF4-FFF2-40B4-BE49-F238E27FC236}">
                  <a16:creationId xmlns="" xmlns:a16="http://schemas.microsoft.com/office/drawing/2014/main" id="{0E231027-2C97-4CEB-B757-A17BDAE24671}"/>
                </a:ext>
              </a:extLst>
            </p:cNvPr>
            <p:cNvSpPr/>
            <p:nvPr/>
          </p:nvSpPr>
          <p:spPr bwMode="gray">
            <a:xfrm rot="19684300">
              <a:off x="7613990" y="1300768"/>
              <a:ext cx="972739" cy="401829"/>
            </a:xfrm>
            <a:prstGeom prst="rect">
              <a:avLst/>
            </a:prstGeom>
            <a:solidFill>
              <a:srgbClr val="30B5C5"/>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200" dirty="0">
                  <a:latin typeface="Huawei Sans" panose="020C0503030203020204" pitchFamily="34" charset="0"/>
                </a:rPr>
                <a:t>Management channel</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18">
              <a:extLst>
                <a:ext uri="{FF2B5EF4-FFF2-40B4-BE49-F238E27FC236}">
                  <a16:creationId xmlns="" xmlns:a16="http://schemas.microsoft.com/office/drawing/2014/main" id="{395418C3-9467-4774-B3CF-CBD25E56912F}"/>
                </a:ext>
              </a:extLst>
            </p:cNvPr>
            <p:cNvSpPr txBox="1"/>
            <p:nvPr/>
          </p:nvSpPr>
          <p:spPr bwMode="gray">
            <a:xfrm>
              <a:off x="7432620" y="1962783"/>
              <a:ext cx="388549"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rPr>
                <a:t>RR</a:t>
              </a:r>
              <a:endParaRPr lang="en-US" altLang="zh-CN"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Rectangular Callout 75">
              <a:extLst>
                <a:ext uri="{FF2B5EF4-FFF2-40B4-BE49-F238E27FC236}">
                  <a16:creationId xmlns="" xmlns:a16="http://schemas.microsoft.com/office/drawing/2014/main" id="{58386562-6DD8-4F98-9A62-0891BABF085D}"/>
                </a:ext>
              </a:extLst>
            </p:cNvPr>
            <p:cNvSpPr/>
            <p:nvPr/>
          </p:nvSpPr>
          <p:spPr bwMode="gray">
            <a:xfrm>
              <a:off x="9619056" y="1774611"/>
              <a:ext cx="1140781" cy="368095"/>
            </a:xfrm>
            <a:prstGeom prst="wedgeRectCallout">
              <a:avLst>
                <a:gd name="adj1" fmla="val -28767"/>
                <a:gd name="adj2" fmla="val -7905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Visualized O&amp;M</a:t>
              </a:r>
            </a:p>
          </p:txBody>
        </p:sp>
        <p:sp>
          <p:nvSpPr>
            <p:cNvPr id="109" name="文本框 18">
              <a:extLst>
                <a:ext uri="{FF2B5EF4-FFF2-40B4-BE49-F238E27FC236}">
                  <a16:creationId xmlns="" xmlns:a16="http://schemas.microsoft.com/office/drawing/2014/main" id="{5B9084D3-BD20-448B-9F6C-2BD0C77B4D93}"/>
                </a:ext>
              </a:extLst>
            </p:cNvPr>
            <p:cNvSpPr txBox="1"/>
            <p:nvPr/>
          </p:nvSpPr>
          <p:spPr bwMode="gray">
            <a:xfrm>
              <a:off x="6092386" y="4224495"/>
              <a:ext cx="584264" cy="276999"/>
            </a:xfrm>
            <a:prstGeom prst="rect">
              <a:avLst/>
            </a:prstGeom>
            <a:noFill/>
          </p:spPr>
          <p:txBody>
            <a:bodyPr wrap="square" rtlCol="0">
              <a:spAutoFit/>
            </a:bodyPr>
            <a:lstStyle/>
            <a:p>
              <a:pPr algn="ctr" fontAlgn="ctr"/>
              <a:r>
                <a:rPr lang="en-US" altLang="zh-CN" sz="1200" b="1" dirty="0">
                  <a:solidFill>
                    <a:srgbClr val="000000"/>
                  </a:solidFill>
                  <a:latin typeface="Huawei Sans" panose="020C0503030203020204" pitchFamily="34" charset="0"/>
                  <a:sym typeface="Huawei Sans" panose="020C0503030203020204" pitchFamily="34" charset="0"/>
                </a:rPr>
                <a:t>EDGE</a:t>
              </a:r>
              <a:endParaRPr lang="en-US" altLang="zh-CN"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文本框 18">
              <a:extLst>
                <a:ext uri="{FF2B5EF4-FFF2-40B4-BE49-F238E27FC236}">
                  <a16:creationId xmlns="" xmlns:a16="http://schemas.microsoft.com/office/drawing/2014/main" id="{1D541283-1747-4889-93A9-A66FFB5FBA10}"/>
                </a:ext>
              </a:extLst>
            </p:cNvPr>
            <p:cNvSpPr txBox="1"/>
            <p:nvPr/>
          </p:nvSpPr>
          <p:spPr bwMode="gray">
            <a:xfrm>
              <a:off x="6845459" y="3384421"/>
              <a:ext cx="593590"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rPr>
                <a:t>EDGE</a:t>
              </a:r>
              <a:endParaRPr lang="en-US" altLang="zh-CN"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文本框 18">
              <a:extLst>
                <a:ext uri="{FF2B5EF4-FFF2-40B4-BE49-F238E27FC236}">
                  <a16:creationId xmlns="" xmlns:a16="http://schemas.microsoft.com/office/drawing/2014/main" id="{286F1EBC-0D67-4016-9E78-97FE0B2A231C}"/>
                </a:ext>
              </a:extLst>
            </p:cNvPr>
            <p:cNvSpPr txBox="1"/>
            <p:nvPr/>
          </p:nvSpPr>
          <p:spPr bwMode="gray">
            <a:xfrm>
              <a:off x="8234460" y="2909017"/>
              <a:ext cx="605990" cy="276999"/>
            </a:xfrm>
            <a:prstGeom prst="rect">
              <a:avLst/>
            </a:prstGeom>
            <a:noFill/>
          </p:spPr>
          <p:txBody>
            <a:bodyPr wrap="square" rtlCol="0">
              <a:spAutoFit/>
            </a:bodyPr>
            <a:lstStyle/>
            <a:p>
              <a:pPr algn="ctr" fontAlgn="ctr"/>
              <a:r>
                <a:rPr lang="en-US" altLang="zh-CN" sz="1200" b="1" dirty="0">
                  <a:solidFill>
                    <a:srgbClr val="000000"/>
                  </a:solidFill>
                  <a:latin typeface="Huawei Sans" panose="020C0503030203020204" pitchFamily="34" charset="0"/>
                  <a:sym typeface="Huawei Sans" panose="020C0503030203020204" pitchFamily="34" charset="0"/>
                </a:rPr>
                <a:t>EDGE</a:t>
              </a:r>
              <a:endParaRPr lang="en-US" altLang="zh-CN"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文本框 18">
              <a:extLst>
                <a:ext uri="{FF2B5EF4-FFF2-40B4-BE49-F238E27FC236}">
                  <a16:creationId xmlns="" xmlns:a16="http://schemas.microsoft.com/office/drawing/2014/main" id="{E6D63903-CAF9-421E-A8BA-CB58F89C3C9D}"/>
                </a:ext>
              </a:extLst>
            </p:cNvPr>
            <p:cNvSpPr txBox="1"/>
            <p:nvPr/>
          </p:nvSpPr>
          <p:spPr bwMode="gray">
            <a:xfrm>
              <a:off x="9040517" y="3754791"/>
              <a:ext cx="690408"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rPr>
                <a:t>EDGE</a:t>
              </a:r>
              <a:endParaRPr lang="en-US" altLang="zh-CN"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custDataLst>
      <p:tags r:id="rId1"/>
    </p:custDataLst>
    <p:extLst>
      <p:ext uri="{BB962C8B-B14F-4D97-AF65-F5344CB8AC3E}">
        <p14:creationId xmlns:p14="http://schemas.microsoft.com/office/powerpoint/2010/main" val="127459594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D167C576-2F08-46C8-891A-5960ADA6075E}"/>
              </a:ext>
            </a:extLst>
          </p:cNvPr>
          <p:cNvSpPr>
            <a:spLocks noGrp="1"/>
          </p:cNvSpPr>
          <p:nvPr>
            <p:ph type="title"/>
          </p:nvPr>
        </p:nvSpPr>
        <p:spPr bwMode="gray"/>
        <p:txBody>
          <a:bodyPr/>
          <a:lstStyle/>
          <a:p>
            <a:r>
              <a:rPr lang="en-US" dirty="0"/>
              <a:t>ZTP Overview</a:t>
            </a:r>
            <a:endParaRPr lang="en-US" dirty="0">
              <a:sym typeface="Huawei Sans" panose="020C0503030203020204" pitchFamily="34" charset="0"/>
            </a:endParaRPr>
          </a:p>
        </p:txBody>
      </p:sp>
      <p:sp>
        <p:nvSpPr>
          <p:cNvPr id="2" name="副标题 1"/>
          <p:cNvSpPr>
            <a:spLocks noGrp="1"/>
          </p:cNvSpPr>
          <p:nvPr>
            <p:ph type="body" sz="quarter" idx="10"/>
          </p:nvPr>
        </p:nvSpPr>
        <p:spPr bwMode="gray"/>
        <p:txBody>
          <a:bodyPr/>
          <a:lstStyle/>
          <a:p>
            <a:pPr algn="l"/>
            <a:r>
              <a:rPr lang="en-US" sz="1600" dirty="0"/>
              <a:t>With the development of network technologies such as SDN and cloud computing, a growing number of enterprise networks are using cloud-based management mode, but most sites still need to be deployed by technical engineers onsite, leading to high deployment costs and long deployment periods. To address these problems, Huawei develops the Zero Touch Provisioning (ZTP) function.</a:t>
            </a:r>
          </a:p>
        </p:txBody>
      </p:sp>
      <p:sp>
        <p:nvSpPr>
          <p:cNvPr id="85" name="圆角矩形 75">
            <a:extLst>
              <a:ext uri="{FF2B5EF4-FFF2-40B4-BE49-F238E27FC236}">
                <a16:creationId xmlns="" xmlns:a16="http://schemas.microsoft.com/office/drawing/2014/main" id="{6A34F7F2-0097-48F6-ADBA-1C690F641E45}"/>
              </a:ext>
            </a:extLst>
          </p:cNvPr>
          <p:cNvSpPr/>
          <p:nvPr/>
        </p:nvSpPr>
        <p:spPr bwMode="gray">
          <a:xfrm>
            <a:off x="1017701" y="2544672"/>
            <a:ext cx="10156598"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ZTP process</a:t>
            </a:r>
          </a:p>
        </p:txBody>
      </p:sp>
      <p:sp>
        <p:nvSpPr>
          <p:cNvPr id="87" name="圆角矩形 75">
            <a:extLst>
              <a:ext uri="{FF2B5EF4-FFF2-40B4-BE49-F238E27FC236}">
                <a16:creationId xmlns="" xmlns:a16="http://schemas.microsoft.com/office/drawing/2014/main" id="{DE2283DF-C472-494C-A836-F722A654A64A}"/>
              </a:ext>
            </a:extLst>
          </p:cNvPr>
          <p:cNvSpPr/>
          <p:nvPr/>
        </p:nvSpPr>
        <p:spPr bwMode="gray">
          <a:xfrm>
            <a:off x="1017701" y="2978960"/>
            <a:ext cx="10156598" cy="314048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 name="Group 4">
            <a:extLst>
              <a:ext uri="{FF2B5EF4-FFF2-40B4-BE49-F238E27FC236}">
                <a16:creationId xmlns="" xmlns:a16="http://schemas.microsoft.com/office/drawing/2014/main" id="{42112CDA-9760-454A-ADF8-F4B0FD54837B}"/>
              </a:ext>
            </a:extLst>
          </p:cNvPr>
          <p:cNvGrpSpPr/>
          <p:nvPr/>
        </p:nvGrpSpPr>
        <p:grpSpPr bwMode="gray">
          <a:xfrm>
            <a:off x="1439531" y="3028494"/>
            <a:ext cx="9368514" cy="2982181"/>
            <a:chOff x="1278522" y="2900311"/>
            <a:chExt cx="9368514" cy="2982181"/>
          </a:xfrm>
        </p:grpSpPr>
        <p:pic>
          <p:nvPicPr>
            <p:cNvPr id="13" name="图片 3">
              <a:extLst>
                <a:ext uri="{FF2B5EF4-FFF2-40B4-BE49-F238E27FC236}">
                  <a16:creationId xmlns="" xmlns:a16="http://schemas.microsoft.com/office/drawing/2014/main" id="{4407090D-72B2-4522-98A8-DC81BB4623F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427545" y="4535579"/>
              <a:ext cx="594000" cy="487080"/>
            </a:xfrm>
            <a:prstGeom prst="rect">
              <a:avLst/>
            </a:prstGeom>
          </p:spPr>
        </p:pic>
        <p:pic>
          <p:nvPicPr>
            <p:cNvPr id="15" name="图片 6" descr="笔记本电脑.png">
              <a:extLst>
                <a:ext uri="{FF2B5EF4-FFF2-40B4-BE49-F238E27FC236}">
                  <a16:creationId xmlns="" xmlns:a16="http://schemas.microsoft.com/office/drawing/2014/main" id="{C474B647-B6BA-4C5E-9F3B-A743373382A9}"/>
                </a:ext>
              </a:extLst>
            </p:cNvPr>
            <p:cNvPicPr>
              <a:picLocks noChangeAspect="1"/>
            </p:cNvPicPr>
            <p:nvPr/>
          </p:nvPicPr>
          <p:blipFill>
            <a:blip r:embed="rId4" cstate="print"/>
            <a:stretch>
              <a:fillRect/>
            </a:stretch>
          </p:blipFill>
          <p:spPr bwMode="gray">
            <a:xfrm>
              <a:off x="8852599" y="4611054"/>
              <a:ext cx="539779" cy="338400"/>
            </a:xfrm>
            <a:prstGeom prst="rect">
              <a:avLst/>
            </a:prstGeom>
          </p:spPr>
        </p:pic>
        <p:pic>
          <p:nvPicPr>
            <p:cNvPr id="16" name="图片 7">
              <a:extLst>
                <a:ext uri="{FF2B5EF4-FFF2-40B4-BE49-F238E27FC236}">
                  <a16:creationId xmlns="" xmlns:a16="http://schemas.microsoft.com/office/drawing/2014/main" id="{0A2C13BE-0AEB-4607-8241-4A9D1458A40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563675" y="3450228"/>
              <a:ext cx="540000" cy="442174"/>
            </a:xfrm>
            <a:prstGeom prst="rect">
              <a:avLst/>
            </a:prstGeom>
          </p:spPr>
        </p:pic>
        <p:sp>
          <p:nvSpPr>
            <p:cNvPr id="17" name="下箭头 8">
              <a:extLst>
                <a:ext uri="{FF2B5EF4-FFF2-40B4-BE49-F238E27FC236}">
                  <a16:creationId xmlns="" xmlns:a16="http://schemas.microsoft.com/office/drawing/2014/main" id="{E8F799C4-FC07-4AF8-92A2-621BFBE4C4ED}"/>
                </a:ext>
              </a:extLst>
            </p:cNvPr>
            <p:cNvSpPr/>
            <p:nvPr/>
          </p:nvSpPr>
          <p:spPr bwMode="gray">
            <a:xfrm rot="10800000" flipV="1">
              <a:off x="2717432" y="3940378"/>
              <a:ext cx="208925" cy="523672"/>
            </a:xfrm>
            <a:prstGeom prst="downArrow">
              <a:avLst/>
            </a:prstGeom>
            <a:gradFill flip="none" rotWithShape="1">
              <a:gsLst>
                <a:gs pos="15000">
                  <a:srgbClr val="FFC000"/>
                </a:gs>
                <a:gs pos="100000">
                  <a:schemeClr val="bg1">
                    <a:alpha val="0"/>
                  </a:schemeClr>
                </a:gs>
              </a:gsLst>
              <a:lin ang="16200000" scaled="1"/>
              <a:tileRect/>
            </a:gradFill>
            <a:ln w="19050">
              <a:gradFill flip="none" rotWithShape="1">
                <a:gsLst>
                  <a:gs pos="100000">
                    <a:schemeClr val="bg1">
                      <a:lumMod val="100000"/>
                      <a:alpha val="0"/>
                    </a:schemeClr>
                  </a:gs>
                  <a:gs pos="31000">
                    <a:srgbClr val="FF9933"/>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8" name="图片 13" descr="wifi信号蓝.png">
              <a:extLst>
                <a:ext uri="{FF2B5EF4-FFF2-40B4-BE49-F238E27FC236}">
                  <a16:creationId xmlns="" xmlns:a16="http://schemas.microsoft.com/office/drawing/2014/main" id="{F10C6713-0CF6-4737-A67E-37B941F5F565}"/>
                </a:ext>
              </a:extLst>
            </p:cNvPr>
            <p:cNvPicPr>
              <a:picLocks noChangeAspect="1"/>
            </p:cNvPicPr>
            <p:nvPr/>
          </p:nvPicPr>
          <p:blipFill>
            <a:blip r:embed="rId6" cstate="print"/>
            <a:stretch>
              <a:fillRect/>
            </a:stretch>
          </p:blipFill>
          <p:spPr bwMode="gray">
            <a:xfrm rot="3600000">
              <a:off x="8062056" y="4416002"/>
              <a:ext cx="285606" cy="239153"/>
            </a:xfrm>
            <a:prstGeom prst="rect">
              <a:avLst/>
            </a:prstGeom>
          </p:spPr>
        </p:pic>
        <p:pic>
          <p:nvPicPr>
            <p:cNvPr id="19" name="图片 14" descr="wifi信号蓝.png">
              <a:extLst>
                <a:ext uri="{FF2B5EF4-FFF2-40B4-BE49-F238E27FC236}">
                  <a16:creationId xmlns="" xmlns:a16="http://schemas.microsoft.com/office/drawing/2014/main" id="{FBC05DEC-4C71-4F21-9481-45D95EA8077D}"/>
                </a:ext>
              </a:extLst>
            </p:cNvPr>
            <p:cNvPicPr>
              <a:picLocks noChangeAspect="1"/>
            </p:cNvPicPr>
            <p:nvPr/>
          </p:nvPicPr>
          <p:blipFill>
            <a:blip r:embed="rId6" cstate="print"/>
            <a:stretch>
              <a:fillRect/>
            </a:stretch>
          </p:blipFill>
          <p:spPr bwMode="gray">
            <a:xfrm rot="18000000">
              <a:off x="8572196" y="4411850"/>
              <a:ext cx="285606" cy="239153"/>
            </a:xfrm>
            <a:prstGeom prst="rect">
              <a:avLst/>
            </a:prstGeom>
          </p:spPr>
        </p:pic>
        <p:sp>
          <p:nvSpPr>
            <p:cNvPr id="23" name="圆角矩形 21">
              <a:extLst>
                <a:ext uri="{FF2B5EF4-FFF2-40B4-BE49-F238E27FC236}">
                  <a16:creationId xmlns="" xmlns:a16="http://schemas.microsoft.com/office/drawing/2014/main" id="{EAE45516-5393-4787-92EC-774A8485F55B}"/>
                </a:ext>
              </a:extLst>
            </p:cNvPr>
            <p:cNvSpPr/>
            <p:nvPr/>
          </p:nvSpPr>
          <p:spPr bwMode="gray">
            <a:xfrm>
              <a:off x="6723220" y="3077293"/>
              <a:ext cx="3923816" cy="2547624"/>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4">
              <a:extLst>
                <a:ext uri="{FF2B5EF4-FFF2-40B4-BE49-F238E27FC236}">
                  <a16:creationId xmlns="" xmlns:a16="http://schemas.microsoft.com/office/drawing/2014/main" id="{AC325CC4-D3B7-435F-8A0C-948D0AE225C6}"/>
                </a:ext>
              </a:extLst>
            </p:cNvPr>
            <p:cNvSpPr txBox="1"/>
            <p:nvPr/>
          </p:nvSpPr>
          <p:spPr bwMode="gray">
            <a:xfrm>
              <a:off x="1924137" y="2929450"/>
              <a:ext cx="1837244" cy="523220"/>
            </a:xfrm>
            <a:prstGeom prst="rect">
              <a:avLst/>
            </a:prstGeom>
            <a:noFill/>
          </p:spPr>
          <p:txBody>
            <a:bodyPr wrap="square" rtlCol="0">
              <a:spAutoFit/>
            </a:bodyPr>
            <a:lstStyle/>
            <a:p>
              <a:pPr algn="ctr" fontAlgn="ctr"/>
              <a:r>
                <a:rPr lang="en-US" sz="1400" dirty="0">
                  <a:latin typeface="Huawei Sans" panose="020C0503030203020204" pitchFamily="34" charset="0"/>
                </a:rPr>
                <a:t>Network administrator</a:t>
              </a:r>
            </a:p>
          </p:txBody>
        </p:sp>
        <p:sp>
          <p:nvSpPr>
            <p:cNvPr id="26" name="文本框 26">
              <a:extLst>
                <a:ext uri="{FF2B5EF4-FFF2-40B4-BE49-F238E27FC236}">
                  <a16:creationId xmlns="" xmlns:a16="http://schemas.microsoft.com/office/drawing/2014/main" id="{C1461A69-0FC8-4FC9-A6B5-FDA43904B9C9}"/>
                </a:ext>
              </a:extLst>
            </p:cNvPr>
            <p:cNvSpPr txBox="1"/>
            <p:nvPr/>
          </p:nvSpPr>
          <p:spPr bwMode="gray">
            <a:xfrm>
              <a:off x="8281117" y="3110389"/>
              <a:ext cx="1632812" cy="523220"/>
            </a:xfrm>
            <a:prstGeom prst="rect">
              <a:avLst/>
            </a:prstGeom>
            <a:noFill/>
          </p:spPr>
          <p:txBody>
            <a:bodyPr wrap="square" rtlCol="0">
              <a:spAutoFit/>
            </a:bodyPr>
            <a:lstStyle/>
            <a:p>
              <a:pPr algn="ctr" fontAlgn="ctr"/>
              <a:r>
                <a:rPr lang="en-US" sz="1400" dirty="0">
                  <a:latin typeface="Huawei Sans" panose="020C0503030203020204" pitchFamily="34" charset="0"/>
                </a:rPr>
                <a:t>Site deployment personnel</a:t>
              </a:r>
            </a:p>
          </p:txBody>
        </p:sp>
        <p:sp>
          <p:nvSpPr>
            <p:cNvPr id="27" name="下箭头 27">
              <a:extLst>
                <a:ext uri="{FF2B5EF4-FFF2-40B4-BE49-F238E27FC236}">
                  <a16:creationId xmlns="" xmlns:a16="http://schemas.microsoft.com/office/drawing/2014/main" id="{C7161C34-828A-496D-83D6-DAD023195B9B}"/>
                </a:ext>
              </a:extLst>
            </p:cNvPr>
            <p:cNvSpPr/>
            <p:nvPr/>
          </p:nvSpPr>
          <p:spPr bwMode="gray">
            <a:xfrm rot="10800000" flipV="1">
              <a:off x="9018024" y="4151195"/>
              <a:ext cx="208925" cy="440809"/>
            </a:xfrm>
            <a:prstGeom prst="downArrow">
              <a:avLst/>
            </a:prstGeom>
            <a:gradFill flip="none" rotWithShape="1">
              <a:gsLst>
                <a:gs pos="15000">
                  <a:srgbClr val="FFC000"/>
                </a:gs>
                <a:gs pos="100000">
                  <a:schemeClr val="bg1">
                    <a:alpha val="0"/>
                  </a:schemeClr>
                </a:gs>
              </a:gsLst>
              <a:lin ang="16200000" scaled="1"/>
              <a:tileRect/>
            </a:gradFill>
            <a:ln w="19050">
              <a:gradFill flip="none" rotWithShape="1">
                <a:gsLst>
                  <a:gs pos="100000">
                    <a:schemeClr val="bg1">
                      <a:lumMod val="100000"/>
                      <a:alpha val="0"/>
                    </a:schemeClr>
                  </a:gs>
                  <a:gs pos="31000">
                    <a:srgbClr val="FF9933"/>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30">
              <a:extLst>
                <a:ext uri="{FF2B5EF4-FFF2-40B4-BE49-F238E27FC236}">
                  <a16:creationId xmlns="" xmlns:a16="http://schemas.microsoft.com/office/drawing/2014/main" id="{477FF431-8B89-4EB0-B0D4-653F5FFD4CAB}"/>
                </a:ext>
              </a:extLst>
            </p:cNvPr>
            <p:cNvSpPr txBox="1"/>
            <p:nvPr/>
          </p:nvSpPr>
          <p:spPr bwMode="gray">
            <a:xfrm>
              <a:off x="7398062" y="5020274"/>
              <a:ext cx="638316" cy="307777"/>
            </a:xfrm>
            <a:prstGeom prst="rect">
              <a:avLst/>
            </a:prstGeom>
            <a:noFill/>
          </p:spPr>
          <p:txBody>
            <a:bodyPr wrap="none" rtlCol="0">
              <a:spAutoFit/>
            </a:bodyPr>
            <a:lstStyle/>
            <a:p>
              <a:pPr algn="ctr" fontAlgn="ctr"/>
              <a:r>
                <a:rPr lang="en-US" altLang="zh-CN" sz="1400" dirty="0">
                  <a:latin typeface="Huawei Sans" panose="020C0503030203020204" pitchFamily="34" charset="0"/>
                  <a:sym typeface="Huawei Sans" panose="020C0503030203020204" pitchFamily="34" charset="0"/>
                </a:rPr>
                <a:t>EDGE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任意多边形 37">
              <a:extLst>
                <a:ext uri="{FF2B5EF4-FFF2-40B4-BE49-F238E27FC236}">
                  <a16:creationId xmlns="" xmlns:a16="http://schemas.microsoft.com/office/drawing/2014/main" id="{629C368D-E6F6-4657-A8DD-957B5A80620B}"/>
                </a:ext>
              </a:extLst>
            </p:cNvPr>
            <p:cNvSpPr/>
            <p:nvPr/>
          </p:nvSpPr>
          <p:spPr bwMode="gray">
            <a:xfrm rot="5400000" flipH="1" flipV="1">
              <a:off x="5621420" y="3584041"/>
              <a:ext cx="408849" cy="3042722"/>
            </a:xfrm>
            <a:custGeom>
              <a:avLst/>
              <a:gdLst>
                <a:gd name="connsiteX0" fmla="*/ 133165 w 133165"/>
                <a:gd name="connsiteY0" fmla="*/ 1713390 h 1713390"/>
                <a:gd name="connsiteX1" fmla="*/ 0 w 133165"/>
                <a:gd name="connsiteY1" fmla="*/ 0 h 1713390"/>
                <a:gd name="connsiteX0" fmla="*/ 200898 w 200898"/>
                <a:gd name="connsiteY0" fmla="*/ 2433057 h 2433057"/>
                <a:gd name="connsiteX1" fmla="*/ 0 w 200898"/>
                <a:gd name="connsiteY1" fmla="*/ 0 h 2433057"/>
                <a:gd name="connsiteX0" fmla="*/ 78132 w 78132"/>
                <a:gd name="connsiteY0" fmla="*/ 3140023 h 3140023"/>
                <a:gd name="connsiteX1" fmla="*/ 0 w 78132"/>
                <a:gd name="connsiteY1" fmla="*/ 0 h 3140023"/>
                <a:gd name="connsiteX0" fmla="*/ 615048 w 615048"/>
                <a:gd name="connsiteY0" fmla="*/ 3140023 h 3140023"/>
                <a:gd name="connsiteX1" fmla="*/ 536916 w 615048"/>
                <a:gd name="connsiteY1" fmla="*/ 0 h 3140023"/>
                <a:gd name="connsiteX0" fmla="*/ 561363 w 561363"/>
                <a:gd name="connsiteY0" fmla="*/ 3156956 h 3156956"/>
                <a:gd name="connsiteX1" fmla="*/ 555198 w 561363"/>
                <a:gd name="connsiteY1" fmla="*/ 0 h 3156956"/>
                <a:gd name="connsiteX0" fmla="*/ 627850 w 627850"/>
                <a:gd name="connsiteY0" fmla="*/ 3144256 h 3144256"/>
                <a:gd name="connsiteX1" fmla="*/ 532785 w 627850"/>
                <a:gd name="connsiteY1" fmla="*/ 0 h 3144256"/>
                <a:gd name="connsiteX0" fmla="*/ 160321 w 789298"/>
                <a:gd name="connsiteY0" fmla="*/ 3896748 h 3896748"/>
                <a:gd name="connsiteX1" fmla="*/ 789298 w 789298"/>
                <a:gd name="connsiteY1" fmla="*/ 0 h 3896748"/>
                <a:gd name="connsiteX0" fmla="*/ 726 w 630597"/>
                <a:gd name="connsiteY0" fmla="*/ 3896748 h 3896748"/>
                <a:gd name="connsiteX1" fmla="*/ 629703 w 630597"/>
                <a:gd name="connsiteY1" fmla="*/ 0 h 3896748"/>
                <a:gd name="connsiteX0" fmla="*/ 8537 w 638327"/>
                <a:gd name="connsiteY0" fmla="*/ 3896748 h 3896748"/>
                <a:gd name="connsiteX1" fmla="*/ 637514 w 638327"/>
                <a:gd name="connsiteY1" fmla="*/ 0 h 3896748"/>
                <a:gd name="connsiteX0" fmla="*/ 2561 w 1345578"/>
                <a:gd name="connsiteY0" fmla="*/ 3896748 h 3896748"/>
                <a:gd name="connsiteX1" fmla="*/ 631538 w 1345578"/>
                <a:gd name="connsiteY1" fmla="*/ 0 h 3896748"/>
                <a:gd name="connsiteX0" fmla="*/ 2474 w 1386965"/>
                <a:gd name="connsiteY0" fmla="*/ 3896748 h 3896748"/>
                <a:gd name="connsiteX1" fmla="*/ 631451 w 1386965"/>
                <a:gd name="connsiteY1" fmla="*/ 0 h 3896748"/>
                <a:gd name="connsiteX0" fmla="*/ 17603 w 1375152"/>
                <a:gd name="connsiteY0" fmla="*/ 3896748 h 3896748"/>
                <a:gd name="connsiteX1" fmla="*/ 646580 w 1375152"/>
                <a:gd name="connsiteY1" fmla="*/ 0 h 3896748"/>
                <a:gd name="connsiteX0" fmla="*/ 16483 w 1464729"/>
                <a:gd name="connsiteY0" fmla="*/ 3896748 h 3896748"/>
                <a:gd name="connsiteX1" fmla="*/ 645460 w 1464729"/>
                <a:gd name="connsiteY1"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681562"/>
                <a:gd name="connsiteY0" fmla="*/ 3896748 h 3896748"/>
                <a:gd name="connsiteX1" fmla="*/ 385495 w 1681562"/>
                <a:gd name="connsiteY1" fmla="*/ 1849013 h 3896748"/>
                <a:gd name="connsiteX2" fmla="*/ 628977 w 1681562"/>
                <a:gd name="connsiteY2" fmla="*/ 0 h 3896748"/>
                <a:gd name="connsiteX0" fmla="*/ 17035 w 1698597"/>
                <a:gd name="connsiteY0" fmla="*/ 3896748 h 3896748"/>
                <a:gd name="connsiteX1" fmla="*/ 402530 w 1698597"/>
                <a:gd name="connsiteY1" fmla="*/ 1849013 h 3896748"/>
                <a:gd name="connsiteX2" fmla="*/ 646012 w 1698597"/>
                <a:gd name="connsiteY2" fmla="*/ 0 h 3896748"/>
                <a:gd name="connsiteX0" fmla="*/ 17035 w 1698597"/>
                <a:gd name="connsiteY0" fmla="*/ 3896748 h 3896748"/>
                <a:gd name="connsiteX1" fmla="*/ 402530 w 1698597"/>
                <a:gd name="connsiteY1" fmla="*/ 1837612 h 3896748"/>
                <a:gd name="connsiteX2" fmla="*/ 646012 w 1698597"/>
                <a:gd name="connsiteY2" fmla="*/ 0 h 3896748"/>
                <a:gd name="connsiteX0" fmla="*/ 17035 w 1431288"/>
                <a:gd name="connsiteY0" fmla="*/ 3896748 h 3896748"/>
                <a:gd name="connsiteX1" fmla="*/ 402530 w 1431288"/>
                <a:gd name="connsiteY1" fmla="*/ 1837612 h 3896748"/>
                <a:gd name="connsiteX2" fmla="*/ 646012 w 1431288"/>
                <a:gd name="connsiteY2" fmla="*/ 0 h 3896748"/>
                <a:gd name="connsiteX0" fmla="*/ 41200 w 1434293"/>
                <a:gd name="connsiteY0" fmla="*/ 3896748 h 3896748"/>
                <a:gd name="connsiteX1" fmla="*/ 349805 w 1434293"/>
                <a:gd name="connsiteY1" fmla="*/ 1906021 h 3896748"/>
                <a:gd name="connsiteX2" fmla="*/ 670177 w 1434293"/>
                <a:gd name="connsiteY2" fmla="*/ 0 h 3896748"/>
                <a:gd name="connsiteX0" fmla="*/ 0 w 628977"/>
                <a:gd name="connsiteY0" fmla="*/ 3896748 h 3896748"/>
                <a:gd name="connsiteX1" fmla="*/ 628977 w 628977"/>
                <a:gd name="connsiteY1" fmla="*/ 0 h 3896748"/>
                <a:gd name="connsiteX0" fmla="*/ 0 w 622570"/>
                <a:gd name="connsiteY0" fmla="*/ 2973237 h 2973237"/>
                <a:gd name="connsiteX1" fmla="*/ 622570 w 622570"/>
                <a:gd name="connsiteY1" fmla="*/ 0 h 2973237"/>
                <a:gd name="connsiteX0" fmla="*/ 0 w 622570"/>
                <a:gd name="connsiteY0" fmla="*/ 2973237 h 2976202"/>
                <a:gd name="connsiteX1" fmla="*/ 622570 w 622570"/>
                <a:gd name="connsiteY1" fmla="*/ 0 h 2976202"/>
                <a:gd name="connsiteX0" fmla="*/ 0 w 542330"/>
                <a:gd name="connsiteY0" fmla="*/ 3315278 h 3317836"/>
                <a:gd name="connsiteX1" fmla="*/ 481606 w 542330"/>
                <a:gd name="connsiteY1" fmla="*/ 0 h 3317836"/>
                <a:gd name="connsiteX0" fmla="*/ 0 w 866413"/>
                <a:gd name="connsiteY0" fmla="*/ 3315278 h 3318792"/>
                <a:gd name="connsiteX1" fmla="*/ 481606 w 866413"/>
                <a:gd name="connsiteY1" fmla="*/ 0 h 3318792"/>
                <a:gd name="connsiteX0" fmla="*/ 0 w 824658"/>
                <a:gd name="connsiteY0" fmla="*/ 3184796 h 3188581"/>
                <a:gd name="connsiteX1" fmla="*/ 414361 w 824658"/>
                <a:gd name="connsiteY1" fmla="*/ 0 h 3188581"/>
                <a:gd name="connsiteX0" fmla="*/ 0 w 909471"/>
                <a:gd name="connsiteY0" fmla="*/ 3005221 h 3009454"/>
                <a:gd name="connsiteX1" fmla="*/ 547806 w 909471"/>
                <a:gd name="connsiteY1" fmla="*/ 0 h 3009454"/>
                <a:gd name="connsiteX0" fmla="*/ 0 w 894794"/>
                <a:gd name="connsiteY0" fmla="*/ 3063318 h 3067395"/>
                <a:gd name="connsiteX1" fmla="*/ 525565 w 894794"/>
                <a:gd name="connsiteY1" fmla="*/ 0 h 3067395"/>
                <a:gd name="connsiteX0" fmla="*/ 0 w 883526"/>
                <a:gd name="connsiteY0" fmla="*/ 3036909 h 3041055"/>
                <a:gd name="connsiteX1" fmla="*/ 508267 w 883526"/>
                <a:gd name="connsiteY1" fmla="*/ 0 h 3041055"/>
                <a:gd name="connsiteX0" fmla="*/ 0 w 931709"/>
                <a:gd name="connsiteY0" fmla="*/ 3036909 h 3040561"/>
                <a:gd name="connsiteX1" fmla="*/ 508267 w 931709"/>
                <a:gd name="connsiteY1" fmla="*/ 0 h 3040561"/>
                <a:gd name="connsiteX0" fmla="*/ 1849272 w 2110960"/>
                <a:gd name="connsiteY0" fmla="*/ 4136230 h 4138472"/>
                <a:gd name="connsiteX1" fmla="*/ 0 w 2110960"/>
                <a:gd name="connsiteY1" fmla="*/ 0 h 4138472"/>
                <a:gd name="connsiteX0" fmla="*/ 0 w 981567"/>
                <a:gd name="connsiteY0" fmla="*/ 1169158 h 1233895"/>
                <a:gd name="connsiteX1" fmla="*/ 582404 w 981567"/>
                <a:gd name="connsiteY1" fmla="*/ 0 h 1233895"/>
                <a:gd name="connsiteX0" fmla="*/ 0 w 670939"/>
                <a:gd name="connsiteY0" fmla="*/ 1169158 h 1194339"/>
                <a:gd name="connsiteX1" fmla="*/ 582404 w 670939"/>
                <a:gd name="connsiteY1" fmla="*/ 0 h 1194339"/>
                <a:gd name="connsiteX0" fmla="*/ 0 w 703418"/>
                <a:gd name="connsiteY0" fmla="*/ 1251197 h 1271213"/>
                <a:gd name="connsiteX1" fmla="*/ 636770 w 703418"/>
                <a:gd name="connsiteY1" fmla="*/ 0 h 1271213"/>
                <a:gd name="connsiteX0" fmla="*/ 0 w 636858"/>
                <a:gd name="connsiteY0" fmla="*/ 1251197 h 1251197"/>
                <a:gd name="connsiteX1" fmla="*/ 636770 w 636858"/>
                <a:gd name="connsiteY1" fmla="*/ 0 h 1251197"/>
                <a:gd name="connsiteX0" fmla="*/ 0 w 587440"/>
                <a:gd name="connsiteY0" fmla="*/ 1415275 h 1415275"/>
                <a:gd name="connsiteX1" fmla="*/ 587345 w 587440"/>
                <a:gd name="connsiteY1" fmla="*/ 0 h 1415275"/>
                <a:gd name="connsiteX0" fmla="*/ 0 w 587345"/>
                <a:gd name="connsiteY0" fmla="*/ 1415275 h 1415275"/>
                <a:gd name="connsiteX1" fmla="*/ 587345 w 587345"/>
                <a:gd name="connsiteY1" fmla="*/ 0 h 1415275"/>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959452 w 959622"/>
                <a:gd name="connsiteY0" fmla="*/ 2942373 h 2942373"/>
                <a:gd name="connsiteX1" fmla="*/ 60420 w 959622"/>
                <a:gd name="connsiteY1" fmla="*/ 0 h 2942373"/>
                <a:gd name="connsiteX0" fmla="*/ 997454 w 997454"/>
                <a:gd name="connsiteY0" fmla="*/ 2942373 h 2942373"/>
                <a:gd name="connsiteX1" fmla="*/ 98422 w 997454"/>
                <a:gd name="connsiteY1" fmla="*/ 0 h 2942373"/>
                <a:gd name="connsiteX0" fmla="*/ 535503 w 535503"/>
                <a:gd name="connsiteY0" fmla="*/ 1286760 h 1286760"/>
                <a:gd name="connsiteX1" fmla="*/ 211712 w 535503"/>
                <a:gd name="connsiteY1" fmla="*/ 0 h 1286760"/>
                <a:gd name="connsiteX0" fmla="*/ 438649 w 438649"/>
                <a:gd name="connsiteY0" fmla="*/ 1286760 h 1286760"/>
                <a:gd name="connsiteX1" fmla="*/ 114858 w 438649"/>
                <a:gd name="connsiteY1" fmla="*/ 0 h 1286760"/>
                <a:gd name="connsiteX0" fmla="*/ 369202 w 369202"/>
                <a:gd name="connsiteY0" fmla="*/ 1286760 h 1286760"/>
                <a:gd name="connsiteX1" fmla="*/ 45411 w 369202"/>
                <a:gd name="connsiteY1" fmla="*/ 0 h 1286760"/>
                <a:gd name="connsiteX0" fmla="*/ 425229 w 425229"/>
                <a:gd name="connsiteY0" fmla="*/ 1286760 h 1286760"/>
                <a:gd name="connsiteX1" fmla="*/ 101438 w 425229"/>
                <a:gd name="connsiteY1" fmla="*/ 0 h 1286760"/>
                <a:gd name="connsiteX0" fmla="*/ 229413 w 229413"/>
                <a:gd name="connsiteY0" fmla="*/ 1296161 h 1296161"/>
                <a:gd name="connsiteX1" fmla="*/ 201016 w 229413"/>
                <a:gd name="connsiteY1" fmla="*/ 0 h 1296161"/>
                <a:gd name="connsiteX0" fmla="*/ 352381 w 352381"/>
                <a:gd name="connsiteY0" fmla="*/ 1296161 h 1296161"/>
                <a:gd name="connsiteX1" fmla="*/ 323984 w 352381"/>
                <a:gd name="connsiteY1" fmla="*/ 0 h 1296161"/>
                <a:gd name="connsiteX0" fmla="*/ 414844 w 414844"/>
                <a:gd name="connsiteY0" fmla="*/ 1296161 h 1296161"/>
                <a:gd name="connsiteX1" fmla="*/ 386447 w 414844"/>
                <a:gd name="connsiteY1" fmla="*/ 0 h 1296161"/>
              </a:gdLst>
              <a:ahLst/>
              <a:cxnLst>
                <a:cxn ang="0">
                  <a:pos x="connsiteX0" y="connsiteY0"/>
                </a:cxn>
                <a:cxn ang="0">
                  <a:pos x="connsiteX1" y="connsiteY1"/>
                </a:cxn>
              </a:cxnLst>
              <a:rect l="l" t="t" r="r" b="b"/>
              <a:pathLst>
                <a:path w="414844" h="1296161">
                  <a:moveTo>
                    <a:pt x="414844" y="1296161"/>
                  </a:moveTo>
                  <a:cubicBezTo>
                    <a:pt x="-96719" y="986195"/>
                    <a:pt x="-168053" y="442524"/>
                    <a:pt x="386447" y="0"/>
                  </a:cubicBezTo>
                </a:path>
              </a:pathLst>
            </a:custGeom>
            <a:noFill/>
            <a:ln w="57150">
              <a:solidFill>
                <a:srgbClr val="FF990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Freeform 159">
              <a:extLst>
                <a:ext uri="{FF2B5EF4-FFF2-40B4-BE49-F238E27FC236}">
                  <a16:creationId xmlns="" xmlns:a16="http://schemas.microsoft.com/office/drawing/2014/main" id="{BC7A82F1-A719-4553-9EE9-C0D7977BED89}"/>
                </a:ext>
              </a:extLst>
            </p:cNvPr>
            <p:cNvSpPr/>
            <p:nvPr/>
          </p:nvSpPr>
          <p:spPr bwMode="gray">
            <a:xfrm flipH="1">
              <a:off x="4833880" y="4144468"/>
              <a:ext cx="1752357" cy="91600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216000" rtlCol="0" anchor="ctr">
              <a:noAutofit/>
            </a:bodyPr>
            <a:lstStyle/>
            <a:p>
              <a:pPr algn="ctr" fontAlgn="ctr"/>
              <a:r>
                <a:rPr lang="en-US" sz="1400" b="1" dirty="0">
                  <a:solidFill>
                    <a:schemeClr val="tx1"/>
                  </a:solidFill>
                  <a:latin typeface="Huawei Sans" panose="020C0503030203020204" pitchFamily="34" charset="0"/>
                </a:rPr>
                <a:t>Internet/MPLS</a:t>
              </a:r>
              <a:endPar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 name="图片 24">
              <a:extLst>
                <a:ext uri="{FF2B5EF4-FFF2-40B4-BE49-F238E27FC236}">
                  <a16:creationId xmlns="" xmlns:a16="http://schemas.microsoft.com/office/drawing/2014/main" id="{46156C6B-0A68-4388-BD59-CE9A5741E8F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1567151" y="4537965"/>
              <a:ext cx="2615181" cy="482309"/>
            </a:xfrm>
            <a:prstGeom prst="rect">
              <a:avLst/>
            </a:prstGeom>
          </p:spPr>
        </p:pic>
        <p:sp>
          <p:nvSpPr>
            <p:cNvPr id="7" name="圆角矩形 75">
              <a:extLst>
                <a:ext uri="{FF2B5EF4-FFF2-40B4-BE49-F238E27FC236}">
                  <a16:creationId xmlns="" xmlns:a16="http://schemas.microsoft.com/office/drawing/2014/main" id="{C4F608A5-6BBA-4474-A4DC-A23154233253}"/>
                </a:ext>
              </a:extLst>
            </p:cNvPr>
            <p:cNvSpPr/>
            <p:nvPr/>
          </p:nvSpPr>
          <p:spPr bwMode="gray">
            <a:xfrm>
              <a:off x="1475433" y="4512420"/>
              <a:ext cx="2798618" cy="533398"/>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48" name="直接连接符 63">
              <a:extLst>
                <a:ext uri="{FF2B5EF4-FFF2-40B4-BE49-F238E27FC236}">
                  <a16:creationId xmlns="" xmlns:a16="http://schemas.microsoft.com/office/drawing/2014/main" id="{DB2290AC-2DEC-4806-A8FE-76AE14F7E954}"/>
                </a:ext>
              </a:extLst>
            </p:cNvPr>
            <p:cNvCxnSpPr>
              <a:cxnSpLocks/>
              <a:stCxn id="7" idx="3"/>
              <a:endCxn id="4" idx="21"/>
            </p:cNvCxnSpPr>
            <p:nvPr/>
          </p:nvCxnSpPr>
          <p:spPr bwMode="gray">
            <a:xfrm>
              <a:off x="4274051" y="4779119"/>
              <a:ext cx="559829" cy="755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2" name="businessman-silhouette-walking-with-suitcase_47866">
              <a:extLst>
                <a:ext uri="{FF2B5EF4-FFF2-40B4-BE49-F238E27FC236}">
                  <a16:creationId xmlns="" xmlns:a16="http://schemas.microsoft.com/office/drawing/2014/main" id="{42A380F9-1F3C-4454-A6DA-EEC5F94E7F0C}"/>
                </a:ext>
              </a:extLst>
            </p:cNvPr>
            <p:cNvSpPr>
              <a:spLocks noChangeAspect="1"/>
            </p:cNvSpPr>
            <p:nvPr/>
          </p:nvSpPr>
          <p:spPr bwMode="gray">
            <a:xfrm>
              <a:off x="8869275" y="3633609"/>
              <a:ext cx="436816" cy="517586"/>
            </a:xfrm>
            <a:custGeom>
              <a:avLst/>
              <a:gdLst>
                <a:gd name="T0" fmla="*/ 6900 w 8989"/>
                <a:gd name="T1" fmla="*/ 5053 h 10667"/>
                <a:gd name="T2" fmla="*/ 6326 w 8989"/>
                <a:gd name="T3" fmla="*/ 4615 h 10667"/>
                <a:gd name="T4" fmla="*/ 6247 w 8989"/>
                <a:gd name="T5" fmla="*/ 5994 h 10667"/>
                <a:gd name="T6" fmla="*/ 6421 w 8989"/>
                <a:gd name="T7" fmla="*/ 6377 h 10667"/>
                <a:gd name="T8" fmla="*/ 7017 w 8989"/>
                <a:gd name="T9" fmla="*/ 7293 h 10667"/>
                <a:gd name="T10" fmla="*/ 7303 w 8989"/>
                <a:gd name="T11" fmla="*/ 8799 h 10667"/>
                <a:gd name="T12" fmla="*/ 7222 w 8989"/>
                <a:gd name="T13" fmla="*/ 10179 h 10667"/>
                <a:gd name="T14" fmla="*/ 6680 w 8989"/>
                <a:gd name="T15" fmla="*/ 10666 h 10667"/>
                <a:gd name="T16" fmla="*/ 6271 w 8989"/>
                <a:gd name="T17" fmla="*/ 8973 h 10667"/>
                <a:gd name="T18" fmla="*/ 6316 w 8989"/>
                <a:gd name="T19" fmla="*/ 8254 h 10667"/>
                <a:gd name="T20" fmla="*/ 5946 w 8989"/>
                <a:gd name="T21" fmla="*/ 7541 h 10667"/>
                <a:gd name="T22" fmla="*/ 5384 w 8989"/>
                <a:gd name="T23" fmla="*/ 6630 h 10667"/>
                <a:gd name="T24" fmla="*/ 5122 w 8989"/>
                <a:gd name="T25" fmla="*/ 6612 h 10667"/>
                <a:gd name="T26" fmla="*/ 4849 w 8989"/>
                <a:gd name="T27" fmla="*/ 8848 h 10667"/>
                <a:gd name="T28" fmla="*/ 3896 w 8989"/>
                <a:gd name="T29" fmla="*/ 10419 h 10667"/>
                <a:gd name="T30" fmla="*/ 3192 w 8989"/>
                <a:gd name="T31" fmla="*/ 10590 h 10667"/>
                <a:gd name="T32" fmla="*/ 3909 w 8989"/>
                <a:gd name="T33" fmla="*/ 8408 h 10667"/>
                <a:gd name="T34" fmla="*/ 4105 w 8989"/>
                <a:gd name="T35" fmla="*/ 8089 h 10667"/>
                <a:gd name="T36" fmla="*/ 4211 w 8989"/>
                <a:gd name="T37" fmla="*/ 3385 h 10667"/>
                <a:gd name="T38" fmla="*/ 2892 w 8989"/>
                <a:gd name="T39" fmla="*/ 5648 h 10667"/>
                <a:gd name="T40" fmla="*/ 2478 w 8989"/>
                <a:gd name="T41" fmla="*/ 6028 h 10667"/>
                <a:gd name="T42" fmla="*/ 3108 w 8989"/>
                <a:gd name="T43" fmla="*/ 3131 h 10667"/>
                <a:gd name="T44" fmla="*/ 5199 w 8989"/>
                <a:gd name="T45" fmla="*/ 2376 h 10667"/>
                <a:gd name="T46" fmla="*/ 7066 w 8989"/>
                <a:gd name="T47" fmla="*/ 4232 h 10667"/>
                <a:gd name="T48" fmla="*/ 8874 w 8989"/>
                <a:gd name="T49" fmla="*/ 3833 h 10667"/>
                <a:gd name="T50" fmla="*/ 5150 w 8989"/>
                <a:gd name="T51" fmla="*/ 2267 h 10667"/>
                <a:gd name="T52" fmla="*/ 5150 w 8989"/>
                <a:gd name="T53" fmla="*/ 0 h 10667"/>
                <a:gd name="T54" fmla="*/ 5150 w 8989"/>
                <a:gd name="T55" fmla="*/ 2267 h 10667"/>
                <a:gd name="T56" fmla="*/ 3391 w 8989"/>
                <a:gd name="T57" fmla="*/ 6869 h 10667"/>
                <a:gd name="T58" fmla="*/ 0 w 8989"/>
                <a:gd name="T59" fmla="*/ 7583 h 10667"/>
                <a:gd name="T60" fmla="*/ 1346 w 8989"/>
                <a:gd name="T61" fmla="*/ 5950 h 10667"/>
                <a:gd name="T62" fmla="*/ 2193 w 8989"/>
                <a:gd name="T63" fmla="*/ 5569 h 10667"/>
                <a:gd name="T64" fmla="*/ 3130 w 8989"/>
                <a:gd name="T65" fmla="*/ 5990 h 10667"/>
                <a:gd name="T66" fmla="*/ 2546 w 8989"/>
                <a:gd name="T67" fmla="*/ 6216 h 10667"/>
                <a:gd name="T68" fmla="*/ 1761 w 8989"/>
                <a:gd name="T69" fmla="*/ 6106 h 10667"/>
                <a:gd name="T70" fmla="*/ 2546 w 8989"/>
                <a:gd name="T71" fmla="*/ 6216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989" h="10667">
                  <a:moveTo>
                    <a:pt x="8746" y="4385"/>
                  </a:moveTo>
                  <a:cubicBezTo>
                    <a:pt x="8539" y="4515"/>
                    <a:pt x="7535" y="5053"/>
                    <a:pt x="6900" y="5053"/>
                  </a:cubicBezTo>
                  <a:cubicBezTo>
                    <a:pt x="6786" y="5053"/>
                    <a:pt x="6683" y="5036"/>
                    <a:pt x="6600" y="4995"/>
                  </a:cubicBezTo>
                  <a:cubicBezTo>
                    <a:pt x="6447" y="4921"/>
                    <a:pt x="6347" y="4782"/>
                    <a:pt x="6326" y="4615"/>
                  </a:cubicBezTo>
                  <a:cubicBezTo>
                    <a:pt x="6283" y="4271"/>
                    <a:pt x="6210" y="3985"/>
                    <a:pt x="6111" y="3763"/>
                  </a:cubicBezTo>
                  <a:cubicBezTo>
                    <a:pt x="6159" y="4365"/>
                    <a:pt x="6235" y="5393"/>
                    <a:pt x="6247" y="5994"/>
                  </a:cubicBezTo>
                  <a:cubicBezTo>
                    <a:pt x="6247" y="6021"/>
                    <a:pt x="6289" y="6142"/>
                    <a:pt x="6289" y="6142"/>
                  </a:cubicBezTo>
                  <a:lnTo>
                    <a:pt x="6421" y="6377"/>
                  </a:lnTo>
                  <a:cubicBezTo>
                    <a:pt x="6530" y="6571"/>
                    <a:pt x="6655" y="6755"/>
                    <a:pt x="6787" y="6948"/>
                  </a:cubicBezTo>
                  <a:cubicBezTo>
                    <a:pt x="6865" y="7063"/>
                    <a:pt x="6943" y="7177"/>
                    <a:pt x="7017" y="7293"/>
                  </a:cubicBezTo>
                  <a:cubicBezTo>
                    <a:pt x="7177" y="7543"/>
                    <a:pt x="7384" y="7927"/>
                    <a:pt x="7332" y="8376"/>
                  </a:cubicBezTo>
                  <a:cubicBezTo>
                    <a:pt x="7315" y="8517"/>
                    <a:pt x="7310" y="8658"/>
                    <a:pt x="7303" y="8799"/>
                  </a:cubicBezTo>
                  <a:cubicBezTo>
                    <a:pt x="7301" y="8879"/>
                    <a:pt x="7297" y="8959"/>
                    <a:pt x="7292" y="9038"/>
                  </a:cubicBezTo>
                  <a:lnTo>
                    <a:pt x="7222" y="10179"/>
                  </a:lnTo>
                  <a:cubicBezTo>
                    <a:pt x="7205" y="10455"/>
                    <a:pt x="6980" y="10667"/>
                    <a:pt x="6712" y="10667"/>
                  </a:cubicBezTo>
                  <a:cubicBezTo>
                    <a:pt x="6701" y="10667"/>
                    <a:pt x="6691" y="10666"/>
                    <a:pt x="6680" y="10666"/>
                  </a:cubicBezTo>
                  <a:cubicBezTo>
                    <a:pt x="6398" y="10648"/>
                    <a:pt x="6183" y="10401"/>
                    <a:pt x="6201" y="10114"/>
                  </a:cubicBezTo>
                  <a:lnTo>
                    <a:pt x="6271" y="8973"/>
                  </a:lnTo>
                  <a:cubicBezTo>
                    <a:pt x="6275" y="8901"/>
                    <a:pt x="6278" y="8827"/>
                    <a:pt x="6282" y="8754"/>
                  </a:cubicBezTo>
                  <a:cubicBezTo>
                    <a:pt x="6289" y="8587"/>
                    <a:pt x="6296" y="8419"/>
                    <a:pt x="6316" y="8254"/>
                  </a:cubicBezTo>
                  <a:cubicBezTo>
                    <a:pt x="6325" y="8170"/>
                    <a:pt x="6273" y="8038"/>
                    <a:pt x="6160" y="7862"/>
                  </a:cubicBezTo>
                  <a:cubicBezTo>
                    <a:pt x="6090" y="7753"/>
                    <a:pt x="6018" y="7647"/>
                    <a:pt x="5946" y="7541"/>
                  </a:cubicBezTo>
                  <a:cubicBezTo>
                    <a:pt x="5807" y="7337"/>
                    <a:pt x="5664" y="7127"/>
                    <a:pt x="5533" y="6895"/>
                  </a:cubicBezTo>
                  <a:lnTo>
                    <a:pt x="5384" y="6630"/>
                  </a:lnTo>
                  <a:cubicBezTo>
                    <a:pt x="5313" y="6616"/>
                    <a:pt x="5240" y="6604"/>
                    <a:pt x="5164" y="6604"/>
                  </a:cubicBezTo>
                  <a:cubicBezTo>
                    <a:pt x="5151" y="6604"/>
                    <a:pt x="5136" y="6610"/>
                    <a:pt x="5122" y="6612"/>
                  </a:cubicBezTo>
                  <a:cubicBezTo>
                    <a:pt x="5126" y="7107"/>
                    <a:pt x="5130" y="7602"/>
                    <a:pt x="5128" y="8097"/>
                  </a:cubicBezTo>
                  <a:cubicBezTo>
                    <a:pt x="5126" y="8435"/>
                    <a:pt x="4966" y="8673"/>
                    <a:pt x="4849" y="8848"/>
                  </a:cubicBezTo>
                  <a:cubicBezTo>
                    <a:pt x="4826" y="8882"/>
                    <a:pt x="4803" y="8916"/>
                    <a:pt x="4782" y="8951"/>
                  </a:cubicBezTo>
                  <a:lnTo>
                    <a:pt x="3896" y="10419"/>
                  </a:lnTo>
                  <a:cubicBezTo>
                    <a:pt x="3800" y="10579"/>
                    <a:pt x="3632" y="10667"/>
                    <a:pt x="3460" y="10667"/>
                  </a:cubicBezTo>
                  <a:cubicBezTo>
                    <a:pt x="3368" y="10667"/>
                    <a:pt x="3276" y="10642"/>
                    <a:pt x="3192" y="10590"/>
                  </a:cubicBezTo>
                  <a:cubicBezTo>
                    <a:pt x="2952" y="10440"/>
                    <a:pt x="2876" y="10119"/>
                    <a:pt x="3024" y="9874"/>
                  </a:cubicBezTo>
                  <a:lnTo>
                    <a:pt x="3909" y="8408"/>
                  </a:lnTo>
                  <a:cubicBezTo>
                    <a:pt x="3939" y="8358"/>
                    <a:pt x="3971" y="8310"/>
                    <a:pt x="4004" y="8262"/>
                  </a:cubicBezTo>
                  <a:cubicBezTo>
                    <a:pt x="4041" y="8205"/>
                    <a:pt x="4099" y="8119"/>
                    <a:pt x="4105" y="8089"/>
                  </a:cubicBezTo>
                  <a:cubicBezTo>
                    <a:pt x="4107" y="7543"/>
                    <a:pt x="4103" y="6993"/>
                    <a:pt x="4098" y="6443"/>
                  </a:cubicBezTo>
                  <a:cubicBezTo>
                    <a:pt x="4098" y="6443"/>
                    <a:pt x="4200" y="3597"/>
                    <a:pt x="4211" y="3385"/>
                  </a:cubicBezTo>
                  <a:cubicBezTo>
                    <a:pt x="4011" y="3462"/>
                    <a:pt x="3811" y="3570"/>
                    <a:pt x="3632" y="3732"/>
                  </a:cubicBezTo>
                  <a:cubicBezTo>
                    <a:pt x="3184" y="4136"/>
                    <a:pt x="2935" y="4780"/>
                    <a:pt x="2892" y="5648"/>
                  </a:cubicBezTo>
                  <a:cubicBezTo>
                    <a:pt x="2881" y="5862"/>
                    <a:pt x="2707" y="6029"/>
                    <a:pt x="2498" y="6029"/>
                  </a:cubicBezTo>
                  <a:cubicBezTo>
                    <a:pt x="2491" y="6029"/>
                    <a:pt x="2485" y="6029"/>
                    <a:pt x="2478" y="6028"/>
                  </a:cubicBezTo>
                  <a:cubicBezTo>
                    <a:pt x="2260" y="6017"/>
                    <a:pt x="2093" y="5829"/>
                    <a:pt x="2103" y="5607"/>
                  </a:cubicBezTo>
                  <a:cubicBezTo>
                    <a:pt x="2157" y="4517"/>
                    <a:pt x="2495" y="3683"/>
                    <a:pt x="3108" y="3131"/>
                  </a:cubicBezTo>
                  <a:cubicBezTo>
                    <a:pt x="3566" y="2719"/>
                    <a:pt x="4166" y="2504"/>
                    <a:pt x="4762" y="2405"/>
                  </a:cubicBezTo>
                  <a:cubicBezTo>
                    <a:pt x="4906" y="2381"/>
                    <a:pt x="5053" y="2372"/>
                    <a:pt x="5199" y="2376"/>
                  </a:cubicBezTo>
                  <a:cubicBezTo>
                    <a:pt x="5531" y="2386"/>
                    <a:pt x="5879" y="2443"/>
                    <a:pt x="6166" y="2622"/>
                  </a:cubicBezTo>
                  <a:cubicBezTo>
                    <a:pt x="6622" y="2905"/>
                    <a:pt x="6924" y="3446"/>
                    <a:pt x="7066" y="4232"/>
                  </a:cubicBezTo>
                  <a:cubicBezTo>
                    <a:pt x="7373" y="4163"/>
                    <a:pt x="7938" y="3949"/>
                    <a:pt x="8331" y="3703"/>
                  </a:cubicBezTo>
                  <a:cubicBezTo>
                    <a:pt x="8516" y="3586"/>
                    <a:pt x="8759" y="3645"/>
                    <a:pt x="8874" y="3833"/>
                  </a:cubicBezTo>
                  <a:cubicBezTo>
                    <a:pt x="8989" y="4022"/>
                    <a:pt x="8931" y="4269"/>
                    <a:pt x="8746" y="4385"/>
                  </a:cubicBezTo>
                  <a:close/>
                  <a:moveTo>
                    <a:pt x="5150" y="2267"/>
                  </a:moveTo>
                  <a:cubicBezTo>
                    <a:pt x="5766" y="2267"/>
                    <a:pt x="6264" y="1760"/>
                    <a:pt x="6264" y="1133"/>
                  </a:cubicBezTo>
                  <a:cubicBezTo>
                    <a:pt x="6264" y="507"/>
                    <a:pt x="5766" y="0"/>
                    <a:pt x="5150" y="0"/>
                  </a:cubicBezTo>
                  <a:cubicBezTo>
                    <a:pt x="4534" y="0"/>
                    <a:pt x="4035" y="507"/>
                    <a:pt x="4035" y="1133"/>
                  </a:cubicBezTo>
                  <a:cubicBezTo>
                    <a:pt x="4035" y="1760"/>
                    <a:pt x="4534" y="2267"/>
                    <a:pt x="5150" y="2267"/>
                  </a:cubicBezTo>
                  <a:close/>
                  <a:moveTo>
                    <a:pt x="2848" y="6625"/>
                  </a:moveTo>
                  <a:lnTo>
                    <a:pt x="3391" y="6869"/>
                  </a:lnTo>
                  <a:lnTo>
                    <a:pt x="2561" y="8735"/>
                  </a:lnTo>
                  <a:lnTo>
                    <a:pt x="0" y="7583"/>
                  </a:lnTo>
                  <a:lnTo>
                    <a:pt x="829" y="5717"/>
                  </a:lnTo>
                  <a:lnTo>
                    <a:pt x="1346" y="5950"/>
                  </a:lnTo>
                  <a:lnTo>
                    <a:pt x="1629" y="5315"/>
                  </a:lnTo>
                  <a:lnTo>
                    <a:pt x="2193" y="5569"/>
                  </a:lnTo>
                  <a:cubicBezTo>
                    <a:pt x="2189" y="5530"/>
                    <a:pt x="2668" y="5778"/>
                    <a:pt x="2888" y="5882"/>
                  </a:cubicBezTo>
                  <a:lnTo>
                    <a:pt x="3130" y="5990"/>
                  </a:lnTo>
                  <a:lnTo>
                    <a:pt x="2848" y="6625"/>
                  </a:lnTo>
                  <a:close/>
                  <a:moveTo>
                    <a:pt x="2546" y="6216"/>
                  </a:moveTo>
                  <a:lnTo>
                    <a:pt x="1851" y="5903"/>
                  </a:lnTo>
                  <a:lnTo>
                    <a:pt x="1761" y="6106"/>
                  </a:lnTo>
                  <a:lnTo>
                    <a:pt x="2456" y="6418"/>
                  </a:lnTo>
                  <a:lnTo>
                    <a:pt x="2546" y="6216"/>
                  </a:lnTo>
                  <a:close/>
                </a:path>
              </a:pathLst>
            </a:custGeom>
            <a:solidFill>
              <a:srgbClr val="1163AB"/>
            </a:solidFill>
            <a:ln>
              <a:solidFill>
                <a:srgbClr val="1163AB"/>
              </a:solidFill>
            </a:ln>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6" name="直接连接符 63">
              <a:extLst>
                <a:ext uri="{FF2B5EF4-FFF2-40B4-BE49-F238E27FC236}">
                  <a16:creationId xmlns="" xmlns:a16="http://schemas.microsoft.com/office/drawing/2014/main" id="{55F7D3E1-265C-4F2C-A5D0-82B3C1393231}"/>
                </a:ext>
              </a:extLst>
            </p:cNvPr>
            <p:cNvCxnSpPr>
              <a:cxnSpLocks/>
              <a:stCxn id="4" idx="8"/>
              <a:endCxn id="13" idx="1"/>
            </p:cNvCxnSpPr>
            <p:nvPr/>
          </p:nvCxnSpPr>
          <p:spPr bwMode="gray">
            <a:xfrm>
              <a:off x="6586237" y="4770006"/>
              <a:ext cx="841308" cy="911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3">
              <a:extLst>
                <a:ext uri="{FF2B5EF4-FFF2-40B4-BE49-F238E27FC236}">
                  <a16:creationId xmlns="" xmlns:a16="http://schemas.microsoft.com/office/drawing/2014/main" id="{8ED80635-985C-42E0-8286-22DBE4115850}"/>
                </a:ext>
              </a:extLst>
            </p:cNvPr>
            <p:cNvCxnSpPr>
              <a:cxnSpLocks/>
              <a:stCxn id="13" idx="3"/>
              <a:endCxn id="15" idx="1"/>
            </p:cNvCxnSpPr>
            <p:nvPr/>
          </p:nvCxnSpPr>
          <p:spPr bwMode="gray">
            <a:xfrm>
              <a:off x="8021545" y="4779119"/>
              <a:ext cx="831054" cy="113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1" name="文本框 30">
              <a:extLst>
                <a:ext uri="{FF2B5EF4-FFF2-40B4-BE49-F238E27FC236}">
                  <a16:creationId xmlns="" xmlns:a16="http://schemas.microsoft.com/office/drawing/2014/main" id="{D5F6E654-6204-4F4F-993B-7549A4681400}"/>
                </a:ext>
              </a:extLst>
            </p:cNvPr>
            <p:cNvSpPr txBox="1"/>
            <p:nvPr/>
          </p:nvSpPr>
          <p:spPr bwMode="gray">
            <a:xfrm>
              <a:off x="8578141" y="4973137"/>
              <a:ext cx="1525046" cy="523220"/>
            </a:xfrm>
            <a:prstGeom prst="rect">
              <a:avLst/>
            </a:prstGeom>
            <a:noFill/>
          </p:spPr>
          <p:txBody>
            <a:bodyPr wrap="square" rtlCol="0">
              <a:spAutoFit/>
            </a:bodyPr>
            <a:lstStyle/>
            <a:p>
              <a:pPr algn="ctr" fontAlgn="ctr"/>
              <a:r>
                <a:rPr lang="en-US" sz="1400" dirty="0">
                  <a:latin typeface="Huawei Sans" panose="020C0503030203020204" pitchFamily="34" charset="0"/>
                </a:rPr>
                <a:t>PC for site deployment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任意多边形 37">
              <a:extLst>
                <a:ext uri="{FF2B5EF4-FFF2-40B4-BE49-F238E27FC236}">
                  <a16:creationId xmlns="" xmlns:a16="http://schemas.microsoft.com/office/drawing/2014/main" id="{C0A4F9BA-D0BD-4F5C-8734-B42C0E8D9C58}"/>
                </a:ext>
              </a:extLst>
            </p:cNvPr>
            <p:cNvSpPr/>
            <p:nvPr/>
          </p:nvSpPr>
          <p:spPr bwMode="gray">
            <a:xfrm rot="5400000" flipH="1" flipV="1">
              <a:off x="8273455" y="4686173"/>
              <a:ext cx="304368" cy="755337"/>
            </a:xfrm>
            <a:custGeom>
              <a:avLst/>
              <a:gdLst>
                <a:gd name="connsiteX0" fmla="*/ 133165 w 133165"/>
                <a:gd name="connsiteY0" fmla="*/ 1713390 h 1713390"/>
                <a:gd name="connsiteX1" fmla="*/ 0 w 133165"/>
                <a:gd name="connsiteY1" fmla="*/ 0 h 1713390"/>
                <a:gd name="connsiteX0" fmla="*/ 200898 w 200898"/>
                <a:gd name="connsiteY0" fmla="*/ 2433057 h 2433057"/>
                <a:gd name="connsiteX1" fmla="*/ 0 w 200898"/>
                <a:gd name="connsiteY1" fmla="*/ 0 h 2433057"/>
                <a:gd name="connsiteX0" fmla="*/ 78132 w 78132"/>
                <a:gd name="connsiteY0" fmla="*/ 3140023 h 3140023"/>
                <a:gd name="connsiteX1" fmla="*/ 0 w 78132"/>
                <a:gd name="connsiteY1" fmla="*/ 0 h 3140023"/>
                <a:gd name="connsiteX0" fmla="*/ 615048 w 615048"/>
                <a:gd name="connsiteY0" fmla="*/ 3140023 h 3140023"/>
                <a:gd name="connsiteX1" fmla="*/ 536916 w 615048"/>
                <a:gd name="connsiteY1" fmla="*/ 0 h 3140023"/>
                <a:gd name="connsiteX0" fmla="*/ 561363 w 561363"/>
                <a:gd name="connsiteY0" fmla="*/ 3156956 h 3156956"/>
                <a:gd name="connsiteX1" fmla="*/ 555198 w 561363"/>
                <a:gd name="connsiteY1" fmla="*/ 0 h 3156956"/>
                <a:gd name="connsiteX0" fmla="*/ 627850 w 627850"/>
                <a:gd name="connsiteY0" fmla="*/ 3144256 h 3144256"/>
                <a:gd name="connsiteX1" fmla="*/ 532785 w 627850"/>
                <a:gd name="connsiteY1" fmla="*/ 0 h 3144256"/>
                <a:gd name="connsiteX0" fmla="*/ 160321 w 789298"/>
                <a:gd name="connsiteY0" fmla="*/ 3896748 h 3896748"/>
                <a:gd name="connsiteX1" fmla="*/ 789298 w 789298"/>
                <a:gd name="connsiteY1" fmla="*/ 0 h 3896748"/>
                <a:gd name="connsiteX0" fmla="*/ 726 w 630597"/>
                <a:gd name="connsiteY0" fmla="*/ 3896748 h 3896748"/>
                <a:gd name="connsiteX1" fmla="*/ 629703 w 630597"/>
                <a:gd name="connsiteY1" fmla="*/ 0 h 3896748"/>
                <a:gd name="connsiteX0" fmla="*/ 8537 w 638327"/>
                <a:gd name="connsiteY0" fmla="*/ 3896748 h 3896748"/>
                <a:gd name="connsiteX1" fmla="*/ 637514 w 638327"/>
                <a:gd name="connsiteY1" fmla="*/ 0 h 3896748"/>
                <a:gd name="connsiteX0" fmla="*/ 2561 w 1345578"/>
                <a:gd name="connsiteY0" fmla="*/ 3896748 h 3896748"/>
                <a:gd name="connsiteX1" fmla="*/ 631538 w 1345578"/>
                <a:gd name="connsiteY1" fmla="*/ 0 h 3896748"/>
                <a:gd name="connsiteX0" fmla="*/ 2474 w 1386965"/>
                <a:gd name="connsiteY0" fmla="*/ 3896748 h 3896748"/>
                <a:gd name="connsiteX1" fmla="*/ 631451 w 1386965"/>
                <a:gd name="connsiteY1" fmla="*/ 0 h 3896748"/>
                <a:gd name="connsiteX0" fmla="*/ 17603 w 1375152"/>
                <a:gd name="connsiteY0" fmla="*/ 3896748 h 3896748"/>
                <a:gd name="connsiteX1" fmla="*/ 646580 w 1375152"/>
                <a:gd name="connsiteY1" fmla="*/ 0 h 3896748"/>
                <a:gd name="connsiteX0" fmla="*/ 16483 w 1464729"/>
                <a:gd name="connsiteY0" fmla="*/ 3896748 h 3896748"/>
                <a:gd name="connsiteX1" fmla="*/ 645460 w 1464729"/>
                <a:gd name="connsiteY1"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681562"/>
                <a:gd name="connsiteY0" fmla="*/ 3896748 h 3896748"/>
                <a:gd name="connsiteX1" fmla="*/ 385495 w 1681562"/>
                <a:gd name="connsiteY1" fmla="*/ 1849013 h 3896748"/>
                <a:gd name="connsiteX2" fmla="*/ 628977 w 1681562"/>
                <a:gd name="connsiteY2" fmla="*/ 0 h 3896748"/>
                <a:gd name="connsiteX0" fmla="*/ 17035 w 1698597"/>
                <a:gd name="connsiteY0" fmla="*/ 3896748 h 3896748"/>
                <a:gd name="connsiteX1" fmla="*/ 402530 w 1698597"/>
                <a:gd name="connsiteY1" fmla="*/ 1849013 h 3896748"/>
                <a:gd name="connsiteX2" fmla="*/ 646012 w 1698597"/>
                <a:gd name="connsiteY2" fmla="*/ 0 h 3896748"/>
                <a:gd name="connsiteX0" fmla="*/ 17035 w 1698597"/>
                <a:gd name="connsiteY0" fmla="*/ 3896748 h 3896748"/>
                <a:gd name="connsiteX1" fmla="*/ 402530 w 1698597"/>
                <a:gd name="connsiteY1" fmla="*/ 1837612 h 3896748"/>
                <a:gd name="connsiteX2" fmla="*/ 646012 w 1698597"/>
                <a:gd name="connsiteY2" fmla="*/ 0 h 3896748"/>
                <a:gd name="connsiteX0" fmla="*/ 17035 w 1431288"/>
                <a:gd name="connsiteY0" fmla="*/ 3896748 h 3896748"/>
                <a:gd name="connsiteX1" fmla="*/ 402530 w 1431288"/>
                <a:gd name="connsiteY1" fmla="*/ 1837612 h 3896748"/>
                <a:gd name="connsiteX2" fmla="*/ 646012 w 1431288"/>
                <a:gd name="connsiteY2" fmla="*/ 0 h 3896748"/>
                <a:gd name="connsiteX0" fmla="*/ 41200 w 1434293"/>
                <a:gd name="connsiteY0" fmla="*/ 3896748 h 3896748"/>
                <a:gd name="connsiteX1" fmla="*/ 349805 w 1434293"/>
                <a:gd name="connsiteY1" fmla="*/ 1906021 h 3896748"/>
                <a:gd name="connsiteX2" fmla="*/ 670177 w 1434293"/>
                <a:gd name="connsiteY2" fmla="*/ 0 h 3896748"/>
                <a:gd name="connsiteX0" fmla="*/ 0 w 628977"/>
                <a:gd name="connsiteY0" fmla="*/ 3896748 h 3896748"/>
                <a:gd name="connsiteX1" fmla="*/ 628977 w 628977"/>
                <a:gd name="connsiteY1" fmla="*/ 0 h 3896748"/>
                <a:gd name="connsiteX0" fmla="*/ 0 w 622570"/>
                <a:gd name="connsiteY0" fmla="*/ 2973237 h 2973237"/>
                <a:gd name="connsiteX1" fmla="*/ 622570 w 622570"/>
                <a:gd name="connsiteY1" fmla="*/ 0 h 2973237"/>
                <a:gd name="connsiteX0" fmla="*/ 0 w 622570"/>
                <a:gd name="connsiteY0" fmla="*/ 2973237 h 2976202"/>
                <a:gd name="connsiteX1" fmla="*/ 622570 w 622570"/>
                <a:gd name="connsiteY1" fmla="*/ 0 h 2976202"/>
                <a:gd name="connsiteX0" fmla="*/ 0 w 542330"/>
                <a:gd name="connsiteY0" fmla="*/ 3315278 h 3317836"/>
                <a:gd name="connsiteX1" fmla="*/ 481606 w 542330"/>
                <a:gd name="connsiteY1" fmla="*/ 0 h 3317836"/>
                <a:gd name="connsiteX0" fmla="*/ 0 w 866413"/>
                <a:gd name="connsiteY0" fmla="*/ 3315278 h 3318792"/>
                <a:gd name="connsiteX1" fmla="*/ 481606 w 866413"/>
                <a:gd name="connsiteY1" fmla="*/ 0 h 3318792"/>
                <a:gd name="connsiteX0" fmla="*/ 0 w 824658"/>
                <a:gd name="connsiteY0" fmla="*/ 3184796 h 3188581"/>
                <a:gd name="connsiteX1" fmla="*/ 414361 w 824658"/>
                <a:gd name="connsiteY1" fmla="*/ 0 h 3188581"/>
                <a:gd name="connsiteX0" fmla="*/ 0 w 909471"/>
                <a:gd name="connsiteY0" fmla="*/ 3005221 h 3009454"/>
                <a:gd name="connsiteX1" fmla="*/ 547806 w 909471"/>
                <a:gd name="connsiteY1" fmla="*/ 0 h 3009454"/>
                <a:gd name="connsiteX0" fmla="*/ 0 w 894794"/>
                <a:gd name="connsiteY0" fmla="*/ 3063318 h 3067395"/>
                <a:gd name="connsiteX1" fmla="*/ 525565 w 894794"/>
                <a:gd name="connsiteY1" fmla="*/ 0 h 3067395"/>
                <a:gd name="connsiteX0" fmla="*/ 0 w 883526"/>
                <a:gd name="connsiteY0" fmla="*/ 3036909 h 3041055"/>
                <a:gd name="connsiteX1" fmla="*/ 508267 w 883526"/>
                <a:gd name="connsiteY1" fmla="*/ 0 h 3041055"/>
                <a:gd name="connsiteX0" fmla="*/ 0 w 931709"/>
                <a:gd name="connsiteY0" fmla="*/ 3036909 h 3040561"/>
                <a:gd name="connsiteX1" fmla="*/ 508267 w 931709"/>
                <a:gd name="connsiteY1" fmla="*/ 0 h 3040561"/>
                <a:gd name="connsiteX0" fmla="*/ 1849272 w 2110960"/>
                <a:gd name="connsiteY0" fmla="*/ 4136230 h 4138472"/>
                <a:gd name="connsiteX1" fmla="*/ 0 w 2110960"/>
                <a:gd name="connsiteY1" fmla="*/ 0 h 4138472"/>
                <a:gd name="connsiteX0" fmla="*/ 0 w 981567"/>
                <a:gd name="connsiteY0" fmla="*/ 1169158 h 1233895"/>
                <a:gd name="connsiteX1" fmla="*/ 582404 w 981567"/>
                <a:gd name="connsiteY1" fmla="*/ 0 h 1233895"/>
                <a:gd name="connsiteX0" fmla="*/ 0 w 670939"/>
                <a:gd name="connsiteY0" fmla="*/ 1169158 h 1194339"/>
                <a:gd name="connsiteX1" fmla="*/ 582404 w 670939"/>
                <a:gd name="connsiteY1" fmla="*/ 0 h 1194339"/>
                <a:gd name="connsiteX0" fmla="*/ 0 w 703418"/>
                <a:gd name="connsiteY0" fmla="*/ 1251197 h 1271213"/>
                <a:gd name="connsiteX1" fmla="*/ 636770 w 703418"/>
                <a:gd name="connsiteY1" fmla="*/ 0 h 1271213"/>
                <a:gd name="connsiteX0" fmla="*/ 0 w 636858"/>
                <a:gd name="connsiteY0" fmla="*/ 1251197 h 1251197"/>
                <a:gd name="connsiteX1" fmla="*/ 636770 w 636858"/>
                <a:gd name="connsiteY1" fmla="*/ 0 h 1251197"/>
                <a:gd name="connsiteX0" fmla="*/ 0 w 587440"/>
                <a:gd name="connsiteY0" fmla="*/ 1415275 h 1415275"/>
                <a:gd name="connsiteX1" fmla="*/ 587345 w 587440"/>
                <a:gd name="connsiteY1" fmla="*/ 0 h 1415275"/>
                <a:gd name="connsiteX0" fmla="*/ 0 w 587345"/>
                <a:gd name="connsiteY0" fmla="*/ 1415275 h 1415275"/>
                <a:gd name="connsiteX1" fmla="*/ 587345 w 587345"/>
                <a:gd name="connsiteY1" fmla="*/ 0 h 1415275"/>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959452 w 959622"/>
                <a:gd name="connsiteY0" fmla="*/ 2942373 h 2942373"/>
                <a:gd name="connsiteX1" fmla="*/ 60420 w 959622"/>
                <a:gd name="connsiteY1" fmla="*/ 0 h 2942373"/>
                <a:gd name="connsiteX0" fmla="*/ 997454 w 997454"/>
                <a:gd name="connsiteY0" fmla="*/ 2942373 h 2942373"/>
                <a:gd name="connsiteX1" fmla="*/ 98422 w 997454"/>
                <a:gd name="connsiteY1" fmla="*/ 0 h 2942373"/>
                <a:gd name="connsiteX0" fmla="*/ 535503 w 535503"/>
                <a:gd name="connsiteY0" fmla="*/ 1286760 h 1286760"/>
                <a:gd name="connsiteX1" fmla="*/ 211712 w 535503"/>
                <a:gd name="connsiteY1" fmla="*/ 0 h 1286760"/>
                <a:gd name="connsiteX0" fmla="*/ 438649 w 438649"/>
                <a:gd name="connsiteY0" fmla="*/ 1286760 h 1286760"/>
                <a:gd name="connsiteX1" fmla="*/ 114858 w 438649"/>
                <a:gd name="connsiteY1" fmla="*/ 0 h 1286760"/>
                <a:gd name="connsiteX0" fmla="*/ 369202 w 369202"/>
                <a:gd name="connsiteY0" fmla="*/ 1286760 h 1286760"/>
                <a:gd name="connsiteX1" fmla="*/ 45411 w 369202"/>
                <a:gd name="connsiteY1" fmla="*/ 0 h 1286760"/>
                <a:gd name="connsiteX0" fmla="*/ 425229 w 425229"/>
                <a:gd name="connsiteY0" fmla="*/ 1286760 h 1286760"/>
                <a:gd name="connsiteX1" fmla="*/ 101438 w 425229"/>
                <a:gd name="connsiteY1" fmla="*/ 0 h 1286760"/>
                <a:gd name="connsiteX0" fmla="*/ 229413 w 229413"/>
                <a:gd name="connsiteY0" fmla="*/ 1296161 h 1296161"/>
                <a:gd name="connsiteX1" fmla="*/ 201016 w 229413"/>
                <a:gd name="connsiteY1" fmla="*/ 0 h 1296161"/>
                <a:gd name="connsiteX0" fmla="*/ 352381 w 352381"/>
                <a:gd name="connsiteY0" fmla="*/ 1296161 h 1296161"/>
                <a:gd name="connsiteX1" fmla="*/ 323984 w 352381"/>
                <a:gd name="connsiteY1" fmla="*/ 0 h 1296161"/>
                <a:gd name="connsiteX0" fmla="*/ 414844 w 414844"/>
                <a:gd name="connsiteY0" fmla="*/ 1296161 h 1296161"/>
                <a:gd name="connsiteX1" fmla="*/ 386447 w 414844"/>
                <a:gd name="connsiteY1" fmla="*/ 0 h 1296161"/>
              </a:gdLst>
              <a:ahLst/>
              <a:cxnLst>
                <a:cxn ang="0">
                  <a:pos x="connsiteX0" y="connsiteY0"/>
                </a:cxn>
                <a:cxn ang="0">
                  <a:pos x="connsiteX1" y="connsiteY1"/>
                </a:cxn>
              </a:cxnLst>
              <a:rect l="l" t="t" r="r" b="b"/>
              <a:pathLst>
                <a:path w="414844" h="1296161">
                  <a:moveTo>
                    <a:pt x="414844" y="1296161"/>
                  </a:moveTo>
                  <a:cubicBezTo>
                    <a:pt x="-96719" y="986195"/>
                    <a:pt x="-168053" y="442524"/>
                    <a:pt x="386447" y="0"/>
                  </a:cubicBezTo>
                </a:path>
              </a:pathLst>
            </a:custGeom>
            <a:noFill/>
            <a:ln w="57150">
              <a:solidFill>
                <a:srgbClr val="FF990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任意多边形 37">
              <a:extLst>
                <a:ext uri="{FF2B5EF4-FFF2-40B4-BE49-F238E27FC236}">
                  <a16:creationId xmlns="" xmlns:a16="http://schemas.microsoft.com/office/drawing/2014/main" id="{55A98CF5-ED8F-48E4-8C76-8C47B60BBDF5}"/>
                </a:ext>
              </a:extLst>
            </p:cNvPr>
            <p:cNvSpPr/>
            <p:nvPr/>
          </p:nvSpPr>
          <p:spPr bwMode="gray">
            <a:xfrm rot="5085876">
              <a:off x="6122258" y="1449248"/>
              <a:ext cx="408849" cy="5006467"/>
            </a:xfrm>
            <a:custGeom>
              <a:avLst/>
              <a:gdLst>
                <a:gd name="connsiteX0" fmla="*/ 133165 w 133165"/>
                <a:gd name="connsiteY0" fmla="*/ 1713390 h 1713390"/>
                <a:gd name="connsiteX1" fmla="*/ 0 w 133165"/>
                <a:gd name="connsiteY1" fmla="*/ 0 h 1713390"/>
                <a:gd name="connsiteX0" fmla="*/ 200898 w 200898"/>
                <a:gd name="connsiteY0" fmla="*/ 2433057 h 2433057"/>
                <a:gd name="connsiteX1" fmla="*/ 0 w 200898"/>
                <a:gd name="connsiteY1" fmla="*/ 0 h 2433057"/>
                <a:gd name="connsiteX0" fmla="*/ 78132 w 78132"/>
                <a:gd name="connsiteY0" fmla="*/ 3140023 h 3140023"/>
                <a:gd name="connsiteX1" fmla="*/ 0 w 78132"/>
                <a:gd name="connsiteY1" fmla="*/ 0 h 3140023"/>
                <a:gd name="connsiteX0" fmla="*/ 615048 w 615048"/>
                <a:gd name="connsiteY0" fmla="*/ 3140023 h 3140023"/>
                <a:gd name="connsiteX1" fmla="*/ 536916 w 615048"/>
                <a:gd name="connsiteY1" fmla="*/ 0 h 3140023"/>
                <a:gd name="connsiteX0" fmla="*/ 561363 w 561363"/>
                <a:gd name="connsiteY0" fmla="*/ 3156956 h 3156956"/>
                <a:gd name="connsiteX1" fmla="*/ 555198 w 561363"/>
                <a:gd name="connsiteY1" fmla="*/ 0 h 3156956"/>
                <a:gd name="connsiteX0" fmla="*/ 627850 w 627850"/>
                <a:gd name="connsiteY0" fmla="*/ 3144256 h 3144256"/>
                <a:gd name="connsiteX1" fmla="*/ 532785 w 627850"/>
                <a:gd name="connsiteY1" fmla="*/ 0 h 3144256"/>
                <a:gd name="connsiteX0" fmla="*/ 160321 w 789298"/>
                <a:gd name="connsiteY0" fmla="*/ 3896748 h 3896748"/>
                <a:gd name="connsiteX1" fmla="*/ 789298 w 789298"/>
                <a:gd name="connsiteY1" fmla="*/ 0 h 3896748"/>
                <a:gd name="connsiteX0" fmla="*/ 726 w 630597"/>
                <a:gd name="connsiteY0" fmla="*/ 3896748 h 3896748"/>
                <a:gd name="connsiteX1" fmla="*/ 629703 w 630597"/>
                <a:gd name="connsiteY1" fmla="*/ 0 h 3896748"/>
                <a:gd name="connsiteX0" fmla="*/ 8537 w 638327"/>
                <a:gd name="connsiteY0" fmla="*/ 3896748 h 3896748"/>
                <a:gd name="connsiteX1" fmla="*/ 637514 w 638327"/>
                <a:gd name="connsiteY1" fmla="*/ 0 h 3896748"/>
                <a:gd name="connsiteX0" fmla="*/ 2561 w 1345578"/>
                <a:gd name="connsiteY0" fmla="*/ 3896748 h 3896748"/>
                <a:gd name="connsiteX1" fmla="*/ 631538 w 1345578"/>
                <a:gd name="connsiteY1" fmla="*/ 0 h 3896748"/>
                <a:gd name="connsiteX0" fmla="*/ 2474 w 1386965"/>
                <a:gd name="connsiteY0" fmla="*/ 3896748 h 3896748"/>
                <a:gd name="connsiteX1" fmla="*/ 631451 w 1386965"/>
                <a:gd name="connsiteY1" fmla="*/ 0 h 3896748"/>
                <a:gd name="connsiteX0" fmla="*/ 17603 w 1375152"/>
                <a:gd name="connsiteY0" fmla="*/ 3896748 h 3896748"/>
                <a:gd name="connsiteX1" fmla="*/ 646580 w 1375152"/>
                <a:gd name="connsiteY1" fmla="*/ 0 h 3896748"/>
                <a:gd name="connsiteX0" fmla="*/ 16483 w 1464729"/>
                <a:gd name="connsiteY0" fmla="*/ 3896748 h 3896748"/>
                <a:gd name="connsiteX1" fmla="*/ 645460 w 1464729"/>
                <a:gd name="connsiteY1"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681562"/>
                <a:gd name="connsiteY0" fmla="*/ 3896748 h 3896748"/>
                <a:gd name="connsiteX1" fmla="*/ 385495 w 1681562"/>
                <a:gd name="connsiteY1" fmla="*/ 1849013 h 3896748"/>
                <a:gd name="connsiteX2" fmla="*/ 628977 w 1681562"/>
                <a:gd name="connsiteY2" fmla="*/ 0 h 3896748"/>
                <a:gd name="connsiteX0" fmla="*/ 17035 w 1698597"/>
                <a:gd name="connsiteY0" fmla="*/ 3896748 h 3896748"/>
                <a:gd name="connsiteX1" fmla="*/ 402530 w 1698597"/>
                <a:gd name="connsiteY1" fmla="*/ 1849013 h 3896748"/>
                <a:gd name="connsiteX2" fmla="*/ 646012 w 1698597"/>
                <a:gd name="connsiteY2" fmla="*/ 0 h 3896748"/>
                <a:gd name="connsiteX0" fmla="*/ 17035 w 1698597"/>
                <a:gd name="connsiteY0" fmla="*/ 3896748 h 3896748"/>
                <a:gd name="connsiteX1" fmla="*/ 402530 w 1698597"/>
                <a:gd name="connsiteY1" fmla="*/ 1837612 h 3896748"/>
                <a:gd name="connsiteX2" fmla="*/ 646012 w 1698597"/>
                <a:gd name="connsiteY2" fmla="*/ 0 h 3896748"/>
                <a:gd name="connsiteX0" fmla="*/ 17035 w 1431288"/>
                <a:gd name="connsiteY0" fmla="*/ 3896748 h 3896748"/>
                <a:gd name="connsiteX1" fmla="*/ 402530 w 1431288"/>
                <a:gd name="connsiteY1" fmla="*/ 1837612 h 3896748"/>
                <a:gd name="connsiteX2" fmla="*/ 646012 w 1431288"/>
                <a:gd name="connsiteY2" fmla="*/ 0 h 3896748"/>
                <a:gd name="connsiteX0" fmla="*/ 41200 w 1434293"/>
                <a:gd name="connsiteY0" fmla="*/ 3896748 h 3896748"/>
                <a:gd name="connsiteX1" fmla="*/ 349805 w 1434293"/>
                <a:gd name="connsiteY1" fmla="*/ 1906021 h 3896748"/>
                <a:gd name="connsiteX2" fmla="*/ 670177 w 1434293"/>
                <a:gd name="connsiteY2" fmla="*/ 0 h 3896748"/>
                <a:gd name="connsiteX0" fmla="*/ 0 w 628977"/>
                <a:gd name="connsiteY0" fmla="*/ 3896748 h 3896748"/>
                <a:gd name="connsiteX1" fmla="*/ 628977 w 628977"/>
                <a:gd name="connsiteY1" fmla="*/ 0 h 3896748"/>
                <a:gd name="connsiteX0" fmla="*/ 0 w 622570"/>
                <a:gd name="connsiteY0" fmla="*/ 2973237 h 2973237"/>
                <a:gd name="connsiteX1" fmla="*/ 622570 w 622570"/>
                <a:gd name="connsiteY1" fmla="*/ 0 h 2973237"/>
                <a:gd name="connsiteX0" fmla="*/ 0 w 622570"/>
                <a:gd name="connsiteY0" fmla="*/ 2973237 h 2976202"/>
                <a:gd name="connsiteX1" fmla="*/ 622570 w 622570"/>
                <a:gd name="connsiteY1" fmla="*/ 0 h 2976202"/>
                <a:gd name="connsiteX0" fmla="*/ 0 w 542330"/>
                <a:gd name="connsiteY0" fmla="*/ 3315278 h 3317836"/>
                <a:gd name="connsiteX1" fmla="*/ 481606 w 542330"/>
                <a:gd name="connsiteY1" fmla="*/ 0 h 3317836"/>
                <a:gd name="connsiteX0" fmla="*/ 0 w 866413"/>
                <a:gd name="connsiteY0" fmla="*/ 3315278 h 3318792"/>
                <a:gd name="connsiteX1" fmla="*/ 481606 w 866413"/>
                <a:gd name="connsiteY1" fmla="*/ 0 h 3318792"/>
                <a:gd name="connsiteX0" fmla="*/ 0 w 824658"/>
                <a:gd name="connsiteY0" fmla="*/ 3184796 h 3188581"/>
                <a:gd name="connsiteX1" fmla="*/ 414361 w 824658"/>
                <a:gd name="connsiteY1" fmla="*/ 0 h 3188581"/>
                <a:gd name="connsiteX0" fmla="*/ 0 w 909471"/>
                <a:gd name="connsiteY0" fmla="*/ 3005221 h 3009454"/>
                <a:gd name="connsiteX1" fmla="*/ 547806 w 909471"/>
                <a:gd name="connsiteY1" fmla="*/ 0 h 3009454"/>
                <a:gd name="connsiteX0" fmla="*/ 0 w 894794"/>
                <a:gd name="connsiteY0" fmla="*/ 3063318 h 3067395"/>
                <a:gd name="connsiteX1" fmla="*/ 525565 w 894794"/>
                <a:gd name="connsiteY1" fmla="*/ 0 h 3067395"/>
                <a:gd name="connsiteX0" fmla="*/ 0 w 883526"/>
                <a:gd name="connsiteY0" fmla="*/ 3036909 h 3041055"/>
                <a:gd name="connsiteX1" fmla="*/ 508267 w 883526"/>
                <a:gd name="connsiteY1" fmla="*/ 0 h 3041055"/>
                <a:gd name="connsiteX0" fmla="*/ 0 w 931709"/>
                <a:gd name="connsiteY0" fmla="*/ 3036909 h 3040561"/>
                <a:gd name="connsiteX1" fmla="*/ 508267 w 931709"/>
                <a:gd name="connsiteY1" fmla="*/ 0 h 3040561"/>
                <a:gd name="connsiteX0" fmla="*/ 1849272 w 2110960"/>
                <a:gd name="connsiteY0" fmla="*/ 4136230 h 4138472"/>
                <a:gd name="connsiteX1" fmla="*/ 0 w 2110960"/>
                <a:gd name="connsiteY1" fmla="*/ 0 h 4138472"/>
                <a:gd name="connsiteX0" fmla="*/ 0 w 981567"/>
                <a:gd name="connsiteY0" fmla="*/ 1169158 h 1233895"/>
                <a:gd name="connsiteX1" fmla="*/ 582404 w 981567"/>
                <a:gd name="connsiteY1" fmla="*/ 0 h 1233895"/>
                <a:gd name="connsiteX0" fmla="*/ 0 w 670939"/>
                <a:gd name="connsiteY0" fmla="*/ 1169158 h 1194339"/>
                <a:gd name="connsiteX1" fmla="*/ 582404 w 670939"/>
                <a:gd name="connsiteY1" fmla="*/ 0 h 1194339"/>
                <a:gd name="connsiteX0" fmla="*/ 0 w 703418"/>
                <a:gd name="connsiteY0" fmla="*/ 1251197 h 1271213"/>
                <a:gd name="connsiteX1" fmla="*/ 636770 w 703418"/>
                <a:gd name="connsiteY1" fmla="*/ 0 h 1271213"/>
                <a:gd name="connsiteX0" fmla="*/ 0 w 636858"/>
                <a:gd name="connsiteY0" fmla="*/ 1251197 h 1251197"/>
                <a:gd name="connsiteX1" fmla="*/ 636770 w 636858"/>
                <a:gd name="connsiteY1" fmla="*/ 0 h 1251197"/>
                <a:gd name="connsiteX0" fmla="*/ 0 w 587440"/>
                <a:gd name="connsiteY0" fmla="*/ 1415275 h 1415275"/>
                <a:gd name="connsiteX1" fmla="*/ 587345 w 587440"/>
                <a:gd name="connsiteY1" fmla="*/ 0 h 1415275"/>
                <a:gd name="connsiteX0" fmla="*/ 0 w 587345"/>
                <a:gd name="connsiteY0" fmla="*/ 1415275 h 1415275"/>
                <a:gd name="connsiteX1" fmla="*/ 587345 w 587345"/>
                <a:gd name="connsiteY1" fmla="*/ 0 h 1415275"/>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959452 w 959622"/>
                <a:gd name="connsiteY0" fmla="*/ 2942373 h 2942373"/>
                <a:gd name="connsiteX1" fmla="*/ 60420 w 959622"/>
                <a:gd name="connsiteY1" fmla="*/ 0 h 2942373"/>
                <a:gd name="connsiteX0" fmla="*/ 997454 w 997454"/>
                <a:gd name="connsiteY0" fmla="*/ 2942373 h 2942373"/>
                <a:gd name="connsiteX1" fmla="*/ 98422 w 997454"/>
                <a:gd name="connsiteY1" fmla="*/ 0 h 2942373"/>
                <a:gd name="connsiteX0" fmla="*/ 535503 w 535503"/>
                <a:gd name="connsiteY0" fmla="*/ 1286760 h 1286760"/>
                <a:gd name="connsiteX1" fmla="*/ 211712 w 535503"/>
                <a:gd name="connsiteY1" fmla="*/ 0 h 1286760"/>
                <a:gd name="connsiteX0" fmla="*/ 438649 w 438649"/>
                <a:gd name="connsiteY0" fmla="*/ 1286760 h 1286760"/>
                <a:gd name="connsiteX1" fmla="*/ 114858 w 438649"/>
                <a:gd name="connsiteY1" fmla="*/ 0 h 1286760"/>
                <a:gd name="connsiteX0" fmla="*/ 369202 w 369202"/>
                <a:gd name="connsiteY0" fmla="*/ 1286760 h 1286760"/>
                <a:gd name="connsiteX1" fmla="*/ 45411 w 369202"/>
                <a:gd name="connsiteY1" fmla="*/ 0 h 1286760"/>
                <a:gd name="connsiteX0" fmla="*/ 425229 w 425229"/>
                <a:gd name="connsiteY0" fmla="*/ 1286760 h 1286760"/>
                <a:gd name="connsiteX1" fmla="*/ 101438 w 425229"/>
                <a:gd name="connsiteY1" fmla="*/ 0 h 1286760"/>
                <a:gd name="connsiteX0" fmla="*/ 229413 w 229413"/>
                <a:gd name="connsiteY0" fmla="*/ 1296161 h 1296161"/>
                <a:gd name="connsiteX1" fmla="*/ 201016 w 229413"/>
                <a:gd name="connsiteY1" fmla="*/ 0 h 1296161"/>
                <a:gd name="connsiteX0" fmla="*/ 352381 w 352381"/>
                <a:gd name="connsiteY0" fmla="*/ 1296161 h 1296161"/>
                <a:gd name="connsiteX1" fmla="*/ 323984 w 352381"/>
                <a:gd name="connsiteY1" fmla="*/ 0 h 1296161"/>
                <a:gd name="connsiteX0" fmla="*/ 414844 w 414844"/>
                <a:gd name="connsiteY0" fmla="*/ 1296161 h 1296161"/>
                <a:gd name="connsiteX1" fmla="*/ 386447 w 414844"/>
                <a:gd name="connsiteY1" fmla="*/ 0 h 1296161"/>
              </a:gdLst>
              <a:ahLst/>
              <a:cxnLst>
                <a:cxn ang="0">
                  <a:pos x="connsiteX0" y="connsiteY0"/>
                </a:cxn>
                <a:cxn ang="0">
                  <a:pos x="connsiteX1" y="connsiteY1"/>
                </a:cxn>
              </a:cxnLst>
              <a:rect l="l" t="t" r="r" b="b"/>
              <a:pathLst>
                <a:path w="414844" h="1296161">
                  <a:moveTo>
                    <a:pt x="414844" y="1296161"/>
                  </a:moveTo>
                  <a:cubicBezTo>
                    <a:pt x="-96719" y="986195"/>
                    <a:pt x="-168053" y="442524"/>
                    <a:pt x="386447" y="0"/>
                  </a:cubicBezTo>
                </a:path>
              </a:pathLst>
            </a:custGeom>
            <a:noFill/>
            <a:ln w="57150">
              <a:solidFill>
                <a:srgbClr val="AFD89C"/>
              </a:solidFill>
              <a:prstDash val="dash"/>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Rectangular Callout 26">
              <a:extLst>
                <a:ext uri="{FF2B5EF4-FFF2-40B4-BE49-F238E27FC236}">
                  <a16:creationId xmlns="" xmlns:a16="http://schemas.microsoft.com/office/drawing/2014/main" id="{DF3A1F9D-14A2-48A9-8EE3-8D3236B2003B}"/>
                </a:ext>
              </a:extLst>
            </p:cNvPr>
            <p:cNvSpPr/>
            <p:nvPr/>
          </p:nvSpPr>
          <p:spPr bwMode="gray">
            <a:xfrm>
              <a:off x="1394762" y="3865016"/>
              <a:ext cx="1145501" cy="388952"/>
            </a:xfrm>
            <a:prstGeom prst="wedgeRectCallout">
              <a:avLst>
                <a:gd name="adj1" fmla="val 69797"/>
                <a:gd name="adj2" fmla="val 1843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1688" fontAlgn="ctr">
                <a:spcBef>
                  <a:spcPct val="50000"/>
                </a:spcBef>
              </a:pPr>
              <a:r>
                <a:rPr lang="en-US" sz="1200" dirty="0">
                  <a:solidFill>
                    <a:schemeClr val="tx1"/>
                  </a:solidFill>
                  <a:latin typeface="Huawei Sans" panose="020C0503030203020204" pitchFamily="34" charset="0"/>
                </a:rPr>
                <a:t>Configure the ZTP file.</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椭圆 15">
              <a:extLst>
                <a:ext uri="{FF2B5EF4-FFF2-40B4-BE49-F238E27FC236}">
                  <a16:creationId xmlns="" xmlns:a16="http://schemas.microsoft.com/office/drawing/2014/main" id="{A20BFB6F-52C8-4B42-9CBD-1E89856952D2}"/>
                </a:ext>
              </a:extLst>
            </p:cNvPr>
            <p:cNvSpPr>
              <a:spLocks noChangeAspect="1"/>
            </p:cNvSpPr>
            <p:nvPr/>
          </p:nvSpPr>
          <p:spPr bwMode="gray">
            <a:xfrm>
              <a:off x="1278522" y="3761873"/>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rPr>
                <a:t>1</a:t>
              </a:r>
              <a:endParaRPr lang="en-US" altLang="zh-CN"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Rectangular Callout 26">
              <a:extLst>
                <a:ext uri="{FF2B5EF4-FFF2-40B4-BE49-F238E27FC236}">
                  <a16:creationId xmlns="" xmlns:a16="http://schemas.microsoft.com/office/drawing/2014/main" id="{EE838675-481A-4166-BF9A-2D315CDF7D33}"/>
                </a:ext>
              </a:extLst>
            </p:cNvPr>
            <p:cNvSpPr/>
            <p:nvPr/>
          </p:nvSpPr>
          <p:spPr bwMode="gray">
            <a:xfrm>
              <a:off x="4074634" y="2920440"/>
              <a:ext cx="1751211" cy="751910"/>
            </a:xfrm>
            <a:prstGeom prst="wedgeRectCallout">
              <a:avLst>
                <a:gd name="adj1" fmla="val 32519"/>
                <a:gd name="adj2" fmla="val 6719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00038" fontAlgn="ctr">
                <a:spcBef>
                  <a:spcPct val="50000"/>
                </a:spcBef>
              </a:pPr>
              <a:r>
                <a:rPr lang="en-US" sz="1200" dirty="0">
                  <a:solidFill>
                    <a:schemeClr val="tx1"/>
                  </a:solidFill>
                  <a:latin typeface="Huawei Sans" panose="020C0503030203020204" pitchFamily="34" charset="0"/>
                </a:rPr>
                <a:t>Transfer the ZTP configuration file through an email or a USB flash drive.</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椭圆 15">
              <a:extLst>
                <a:ext uri="{FF2B5EF4-FFF2-40B4-BE49-F238E27FC236}">
                  <a16:creationId xmlns="" xmlns:a16="http://schemas.microsoft.com/office/drawing/2014/main" id="{D51F9E9D-7C9F-4615-B128-E8A50ACBB0F4}"/>
                </a:ext>
              </a:extLst>
            </p:cNvPr>
            <p:cNvSpPr>
              <a:spLocks noChangeAspect="1"/>
            </p:cNvSpPr>
            <p:nvPr/>
          </p:nvSpPr>
          <p:spPr bwMode="gray">
            <a:xfrm>
              <a:off x="5724313" y="2900311"/>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rPr>
                <a:t>2</a:t>
              </a:r>
              <a:endParaRPr lang="en-US" altLang="zh-CN"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Rectangular Callout 26">
              <a:extLst>
                <a:ext uri="{FF2B5EF4-FFF2-40B4-BE49-F238E27FC236}">
                  <a16:creationId xmlns="" xmlns:a16="http://schemas.microsoft.com/office/drawing/2014/main" id="{EED2A739-AF80-4350-BB04-0609E72566D9}"/>
                </a:ext>
              </a:extLst>
            </p:cNvPr>
            <p:cNvSpPr/>
            <p:nvPr/>
          </p:nvSpPr>
          <p:spPr bwMode="gray">
            <a:xfrm>
              <a:off x="9322557" y="4119226"/>
              <a:ext cx="824410" cy="388952"/>
            </a:xfrm>
            <a:prstGeom prst="wedgeRectCallout">
              <a:avLst>
                <a:gd name="adj1" fmla="val -64908"/>
                <a:gd name="adj2" fmla="val 2088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00038" algn="ctr" fontAlgn="ctr">
                <a:spcBef>
                  <a:spcPct val="50000"/>
                </a:spcBef>
              </a:pPr>
              <a:r>
                <a:rPr lang="en-US" sz="1200" dirty="0">
                  <a:solidFill>
                    <a:schemeClr val="tx1"/>
                  </a:solidFill>
                  <a:latin typeface="Huawei Sans" panose="020C0503030203020204" pitchFamily="34" charset="0"/>
                </a:rPr>
                <a:t>Log in to the PC.</a:t>
              </a:r>
            </a:p>
          </p:txBody>
        </p:sp>
        <p:sp>
          <p:nvSpPr>
            <p:cNvPr id="67" name="椭圆 15">
              <a:extLst>
                <a:ext uri="{FF2B5EF4-FFF2-40B4-BE49-F238E27FC236}">
                  <a16:creationId xmlns="" xmlns:a16="http://schemas.microsoft.com/office/drawing/2014/main" id="{8F81F9FD-DA6E-4D85-A78E-B748824187E1}"/>
                </a:ext>
              </a:extLst>
            </p:cNvPr>
            <p:cNvSpPr>
              <a:spLocks noChangeAspect="1"/>
            </p:cNvSpPr>
            <p:nvPr/>
          </p:nvSpPr>
          <p:spPr bwMode="gray">
            <a:xfrm>
              <a:off x="10010095" y="3992564"/>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rPr>
                <a:t>3</a:t>
              </a:r>
              <a:endParaRPr lang="en-US" altLang="zh-CN"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Rectangular Callout 26">
              <a:extLst>
                <a:ext uri="{FF2B5EF4-FFF2-40B4-BE49-F238E27FC236}">
                  <a16:creationId xmlns="" xmlns:a16="http://schemas.microsoft.com/office/drawing/2014/main" id="{FC86FD1B-8EA2-40C8-B313-ED81BAEACA2E}"/>
                </a:ext>
              </a:extLst>
            </p:cNvPr>
            <p:cNvSpPr/>
            <p:nvPr/>
          </p:nvSpPr>
          <p:spPr bwMode="gray">
            <a:xfrm>
              <a:off x="7470197" y="5339012"/>
              <a:ext cx="1333112" cy="388952"/>
            </a:xfrm>
            <a:prstGeom prst="wedgeRectCallout">
              <a:avLst>
                <a:gd name="adj1" fmla="val 25577"/>
                <a:gd name="adj2" fmla="val -8148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00038" algn="ctr" fontAlgn="ctr">
                <a:spcBef>
                  <a:spcPct val="50000"/>
                </a:spcBef>
              </a:pPr>
              <a:r>
                <a:rPr lang="en-US" sz="1200" dirty="0">
                  <a:solidFill>
                    <a:schemeClr val="tx1"/>
                  </a:solidFill>
                  <a:latin typeface="Huawei Sans" panose="020C0503030203020204" pitchFamily="34" charset="0"/>
                </a:rPr>
                <a:t>Deploy ZTP configurations.</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椭圆 15">
              <a:extLst>
                <a:ext uri="{FF2B5EF4-FFF2-40B4-BE49-F238E27FC236}">
                  <a16:creationId xmlns="" xmlns:a16="http://schemas.microsoft.com/office/drawing/2014/main" id="{7B01428F-5E66-47EC-BFC7-C4BC93EEE19B}"/>
                </a:ext>
              </a:extLst>
            </p:cNvPr>
            <p:cNvSpPr>
              <a:spLocks noChangeAspect="1"/>
            </p:cNvSpPr>
            <p:nvPr/>
          </p:nvSpPr>
          <p:spPr bwMode="gray">
            <a:xfrm>
              <a:off x="8685128" y="5650012"/>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rPr>
                <a:t>4</a:t>
              </a:r>
              <a:endParaRPr lang="en-US" altLang="zh-CN"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Rectangular Callout 26">
              <a:extLst>
                <a:ext uri="{FF2B5EF4-FFF2-40B4-BE49-F238E27FC236}">
                  <a16:creationId xmlns="" xmlns:a16="http://schemas.microsoft.com/office/drawing/2014/main" id="{9ED3EE1F-4B97-4331-8FBC-3CA242A51C68}"/>
                </a:ext>
              </a:extLst>
            </p:cNvPr>
            <p:cNvSpPr/>
            <p:nvPr/>
          </p:nvSpPr>
          <p:spPr bwMode="gray">
            <a:xfrm>
              <a:off x="4661885" y="5491412"/>
              <a:ext cx="1857025" cy="388952"/>
            </a:xfrm>
            <a:prstGeom prst="wedgeRectCallout">
              <a:avLst>
                <a:gd name="adj1" fmla="val 18432"/>
                <a:gd name="adj2" fmla="val -8882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00038" algn="ctr" fontAlgn="ctr">
                <a:spcBef>
                  <a:spcPct val="50000"/>
                </a:spcBef>
              </a:pPr>
              <a:r>
                <a:rPr lang="en-US" sz="1200" dirty="0">
                  <a:solidFill>
                    <a:schemeClr val="tx1"/>
                  </a:solidFill>
                  <a:latin typeface="Huawei Sans" panose="020C0503030203020204" pitchFamily="34" charset="0"/>
                </a:rPr>
                <a:t>The EDGE registers with iMaster NCE-WAN.</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椭圆 15">
              <a:extLst>
                <a:ext uri="{FF2B5EF4-FFF2-40B4-BE49-F238E27FC236}">
                  <a16:creationId xmlns="" xmlns:a16="http://schemas.microsoft.com/office/drawing/2014/main" id="{BAF8A096-9CAD-403D-B29A-7236562D1852}"/>
                </a:ext>
              </a:extLst>
            </p:cNvPr>
            <p:cNvSpPr>
              <a:spLocks noChangeAspect="1"/>
            </p:cNvSpPr>
            <p:nvPr/>
          </p:nvSpPr>
          <p:spPr bwMode="gray">
            <a:xfrm>
              <a:off x="6391313" y="5379415"/>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rPr>
                <a:t>5</a:t>
              </a:r>
              <a:endParaRPr lang="en-US" altLang="zh-CN"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9" name="燕尾形 25">
            <a:extLst>
              <a:ext uri="{FF2B5EF4-FFF2-40B4-BE49-F238E27FC236}">
                <a16:creationId xmlns="" xmlns:a16="http://schemas.microsoft.com/office/drawing/2014/main" id="{A3AFF8B1-049A-490C-9662-FA765F8D7227}"/>
              </a:ext>
            </a:extLst>
          </p:cNvPr>
          <p:cNvSpPr/>
          <p:nvPr/>
        </p:nvSpPr>
        <p:spPr bwMode="gray">
          <a:xfrm>
            <a:off x="6302884" y="109272"/>
            <a:ext cx="621155" cy="211431"/>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ZTP</a:t>
            </a:r>
          </a:p>
        </p:txBody>
      </p:sp>
      <p:sp>
        <p:nvSpPr>
          <p:cNvPr id="40" name="燕尾形 25">
            <a:extLst>
              <a:ext uri="{FF2B5EF4-FFF2-40B4-BE49-F238E27FC236}">
                <a16:creationId xmlns="" xmlns:a16="http://schemas.microsoft.com/office/drawing/2014/main" id="{69D00CC9-9B08-47B2-A53E-26EB30BE1E6B}"/>
              </a:ext>
            </a:extLst>
          </p:cNvPr>
          <p:cNvSpPr/>
          <p:nvPr/>
        </p:nvSpPr>
        <p:spPr bwMode="gray">
          <a:xfrm>
            <a:off x="8523480" y="109272"/>
            <a:ext cx="2159760"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Application optimization</a:t>
            </a:r>
          </a:p>
        </p:txBody>
      </p:sp>
      <p:sp>
        <p:nvSpPr>
          <p:cNvPr id="41" name="燕尾形 25">
            <a:extLst>
              <a:ext uri="{FF2B5EF4-FFF2-40B4-BE49-F238E27FC236}">
                <a16:creationId xmlns="" xmlns:a16="http://schemas.microsoft.com/office/drawing/2014/main" id="{63D5D457-242E-4711-871D-46E31C33ACF8}"/>
              </a:ext>
            </a:extLst>
          </p:cNvPr>
          <p:cNvSpPr/>
          <p:nvPr/>
        </p:nvSpPr>
        <p:spPr bwMode="gray">
          <a:xfrm>
            <a:off x="10616507" y="109272"/>
            <a:ext cx="1132580"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Security</a:t>
            </a:r>
          </a:p>
        </p:txBody>
      </p:sp>
      <p:sp>
        <p:nvSpPr>
          <p:cNvPr id="43" name="燕尾形 25">
            <a:extLst>
              <a:ext uri="{FF2B5EF4-FFF2-40B4-BE49-F238E27FC236}">
                <a16:creationId xmlns="" xmlns:a16="http://schemas.microsoft.com/office/drawing/2014/main" id="{720A7AAF-DF73-47D8-B4AF-829977F274D8}"/>
              </a:ext>
            </a:extLst>
          </p:cNvPr>
          <p:cNvSpPr/>
          <p:nvPr/>
        </p:nvSpPr>
        <p:spPr bwMode="gray">
          <a:xfrm>
            <a:off x="6856742" y="109272"/>
            <a:ext cx="1738617"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Flexible networking</a:t>
            </a:r>
          </a:p>
        </p:txBody>
      </p:sp>
    </p:spTree>
    <p:extLst>
      <p:ext uri="{BB962C8B-B14F-4D97-AF65-F5344CB8AC3E}">
        <p14:creationId xmlns:p14="http://schemas.microsoft.com/office/powerpoint/2010/main" val="67759445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D167C576-2F08-46C8-891A-5960ADA6075E}"/>
              </a:ext>
            </a:extLst>
          </p:cNvPr>
          <p:cNvSpPr>
            <a:spLocks noGrp="1"/>
          </p:cNvSpPr>
          <p:nvPr>
            <p:ph type="title"/>
          </p:nvPr>
        </p:nvSpPr>
        <p:spPr bwMode="gray"/>
        <p:txBody>
          <a:bodyPr>
            <a:normAutofit/>
          </a:bodyPr>
          <a:lstStyle/>
          <a:p>
            <a:pPr fontAlgn="ctr"/>
            <a:r>
              <a:rPr lang="en-US" dirty="0">
                <a:latin typeface="Huawei Sans" panose="020C0503030203020204" pitchFamily="34" charset="0"/>
                <a:cs typeface="Huawei Sans" panose="020C0503030203020204" pitchFamily="34" charset="0"/>
              </a:rPr>
              <a:t>ZTP Modes</a:t>
            </a:r>
            <a:endParaRPr lang="en-US" dirty="0">
              <a:latin typeface="Huawei Sans" panose="020C0503030203020204" pitchFamily="34" charset="0"/>
              <a:cs typeface="Huawei Sans" panose="020C0503030203020204" pitchFamily="34" charset="0"/>
              <a:sym typeface="Huawei Sans" panose="020C0503030203020204" pitchFamily="34" charset="0"/>
            </a:endParaRPr>
          </a:p>
        </p:txBody>
      </p:sp>
      <p:sp>
        <p:nvSpPr>
          <p:cNvPr id="2" name="副标题 1"/>
          <p:cNvSpPr>
            <a:spLocks noGrp="1"/>
          </p:cNvSpPr>
          <p:nvPr>
            <p:ph type="body" sz="quarter" idx="10"/>
          </p:nvPr>
        </p:nvSpPr>
        <p:spPr bwMode="gray"/>
        <p:txBody>
          <a:bodyPr/>
          <a:lstStyle/>
          <a:p>
            <a:pPr algn="l"/>
            <a:r>
              <a:rPr lang="en-US" sz="1800" dirty="0">
                <a:latin typeface="Huawei Sans" panose="020C0503030203020204" pitchFamily="34" charset="0"/>
              </a:rPr>
              <a:t>Huawei SD-WAN Solution supports the following ZTP modes:</a:t>
            </a:r>
            <a:endParaRPr lang="en-US" altLang="zh-CN" sz="1800" dirty="0">
              <a:latin typeface="Huawei Sans" panose="020C0503030203020204" pitchFamily="34" charset="0"/>
              <a:sym typeface="Huawei Sans" panose="020C0503030203020204" pitchFamily="34" charset="0"/>
            </a:endParaRPr>
          </a:p>
        </p:txBody>
      </p:sp>
      <p:grpSp>
        <p:nvGrpSpPr>
          <p:cNvPr id="8" name="Group 7">
            <a:extLst>
              <a:ext uri="{FF2B5EF4-FFF2-40B4-BE49-F238E27FC236}">
                <a16:creationId xmlns="" xmlns:a16="http://schemas.microsoft.com/office/drawing/2014/main" id="{E5DF4E56-BA1C-4A01-BD4F-35FB898F4E79}"/>
              </a:ext>
            </a:extLst>
          </p:cNvPr>
          <p:cNvGrpSpPr/>
          <p:nvPr/>
        </p:nvGrpSpPr>
        <p:grpSpPr bwMode="gray">
          <a:xfrm>
            <a:off x="1117956" y="1841846"/>
            <a:ext cx="8891769" cy="4278270"/>
            <a:chOff x="1117956" y="1841846"/>
            <a:chExt cx="8891769" cy="4278270"/>
          </a:xfrm>
        </p:grpSpPr>
        <p:sp>
          <p:nvSpPr>
            <p:cNvPr id="40" name="椭圆 35">
              <a:extLst>
                <a:ext uri="{FF2B5EF4-FFF2-40B4-BE49-F238E27FC236}">
                  <a16:creationId xmlns="" xmlns:a16="http://schemas.microsoft.com/office/drawing/2014/main" id="{A0480950-9D7B-4D08-9CDE-C01C7A08C0B5}"/>
                </a:ext>
              </a:extLst>
            </p:cNvPr>
            <p:cNvSpPr/>
            <p:nvPr/>
          </p:nvSpPr>
          <p:spPr bwMode="gray">
            <a:xfrm>
              <a:off x="5506081" y="3467219"/>
              <a:ext cx="1188297" cy="1188297"/>
            </a:xfrm>
            <a:prstGeom prst="ellipse">
              <a:avLst/>
            </a:prstGeom>
            <a:solidFill>
              <a:srgbClr val="56C4D2"/>
            </a:solidFill>
            <a:ln w="25400" cap="flat" cmpd="sng" algn="ctr">
              <a:noFill/>
              <a:prstDash val="solid"/>
            </a:ln>
            <a:effectLst/>
          </p:spPr>
          <p:txBody>
            <a:bodyPr rtlCol="0" anchor="ctr"/>
            <a:lstStyle/>
            <a:p>
              <a:pPr algn="ctr" defTabSz="1218784" fontAlgn="ctr">
                <a:defRPr/>
              </a:pPr>
              <a:endParaRPr lang="en-US" sz="2399"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1" name="椭圆 36">
              <a:extLst>
                <a:ext uri="{FF2B5EF4-FFF2-40B4-BE49-F238E27FC236}">
                  <a16:creationId xmlns="" xmlns:a16="http://schemas.microsoft.com/office/drawing/2014/main" id="{40D69B53-5596-41EC-AD89-C3F4A093ACF3}"/>
                </a:ext>
              </a:extLst>
            </p:cNvPr>
            <p:cNvSpPr/>
            <p:nvPr/>
          </p:nvSpPr>
          <p:spPr bwMode="gray">
            <a:xfrm>
              <a:off x="2692680" y="3428569"/>
              <a:ext cx="1188297" cy="1188297"/>
            </a:xfrm>
            <a:prstGeom prst="ellipse">
              <a:avLst/>
            </a:prstGeom>
            <a:solidFill>
              <a:srgbClr val="56C4D2"/>
            </a:solidFill>
            <a:ln w="25400" cap="flat" cmpd="sng" algn="ctr">
              <a:noFill/>
              <a:prstDash val="solid"/>
            </a:ln>
            <a:effectLst/>
          </p:spPr>
          <p:txBody>
            <a:bodyPr rtlCol="0" anchor="ctr"/>
            <a:lstStyle/>
            <a:p>
              <a:pPr algn="ctr" defTabSz="1218784" fontAlgn="ctr">
                <a:defRPr/>
              </a:pPr>
              <a:endParaRPr lang="en-US" sz="2399"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9" name="椭圆 37">
              <a:extLst>
                <a:ext uri="{FF2B5EF4-FFF2-40B4-BE49-F238E27FC236}">
                  <a16:creationId xmlns="" xmlns:a16="http://schemas.microsoft.com/office/drawing/2014/main" id="{FC3DEB5C-06EB-4669-BF89-55C60ED2F6FF}"/>
                </a:ext>
              </a:extLst>
            </p:cNvPr>
            <p:cNvSpPr/>
            <p:nvPr/>
          </p:nvSpPr>
          <p:spPr bwMode="gray">
            <a:xfrm>
              <a:off x="8312898" y="3464814"/>
              <a:ext cx="1188297" cy="1188297"/>
            </a:xfrm>
            <a:prstGeom prst="ellipse">
              <a:avLst/>
            </a:prstGeom>
            <a:solidFill>
              <a:srgbClr val="56C4D2"/>
            </a:solidFill>
            <a:ln w="25400" cap="flat" cmpd="sng" algn="ctr">
              <a:noFill/>
              <a:prstDash val="solid"/>
            </a:ln>
            <a:effectLst/>
          </p:spPr>
          <p:txBody>
            <a:bodyPr rtlCol="0" anchor="ctr"/>
            <a:lstStyle/>
            <a:p>
              <a:pPr algn="ctr" defTabSz="1218784" fontAlgn="ctr">
                <a:defRPr/>
              </a:pPr>
              <a:endParaRPr lang="en-US" sz="2399"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50" name="直接连接符 41">
              <a:extLst>
                <a:ext uri="{FF2B5EF4-FFF2-40B4-BE49-F238E27FC236}">
                  <a16:creationId xmlns="" xmlns:a16="http://schemas.microsoft.com/office/drawing/2014/main" id="{696678A6-91FE-4B2D-8EC3-A0B99FB763B8}"/>
                </a:ext>
              </a:extLst>
            </p:cNvPr>
            <p:cNvCxnSpPr/>
            <p:nvPr/>
          </p:nvCxnSpPr>
          <p:spPr bwMode="gray">
            <a:xfrm>
              <a:off x="3425289" y="2303511"/>
              <a:ext cx="1280445" cy="0"/>
            </a:xfrm>
            <a:prstGeom prst="line">
              <a:avLst/>
            </a:prstGeom>
            <a:noFill/>
            <a:ln w="19050" cap="flat" cmpd="sng" algn="ctr">
              <a:solidFill>
                <a:srgbClr val="56C4D2"/>
              </a:solidFill>
              <a:prstDash val="solid"/>
              <a:tailEnd type="triangle"/>
            </a:ln>
            <a:effectLst/>
          </p:spPr>
        </p:cxnSp>
        <p:cxnSp>
          <p:nvCxnSpPr>
            <p:cNvPr id="53" name="直接连接符 42">
              <a:extLst>
                <a:ext uri="{FF2B5EF4-FFF2-40B4-BE49-F238E27FC236}">
                  <a16:creationId xmlns="" xmlns:a16="http://schemas.microsoft.com/office/drawing/2014/main" id="{C1E06CCB-5800-4573-89DB-8ADD04A34FCE}"/>
                </a:ext>
              </a:extLst>
            </p:cNvPr>
            <p:cNvCxnSpPr/>
            <p:nvPr/>
          </p:nvCxnSpPr>
          <p:spPr bwMode="gray">
            <a:xfrm flipH="1">
              <a:off x="7485644" y="2306101"/>
              <a:ext cx="1577353" cy="0"/>
            </a:xfrm>
            <a:prstGeom prst="line">
              <a:avLst/>
            </a:prstGeom>
            <a:noFill/>
            <a:ln w="19050" cap="flat" cmpd="sng" algn="ctr">
              <a:solidFill>
                <a:srgbClr val="56C4D2"/>
              </a:solidFill>
              <a:prstDash val="solid"/>
              <a:tailEnd type="triangle"/>
            </a:ln>
            <a:effectLst/>
          </p:spPr>
        </p:cxnSp>
        <p:sp>
          <p:nvSpPr>
            <p:cNvPr id="54" name="Freeform 96">
              <a:extLst>
                <a:ext uri="{FF2B5EF4-FFF2-40B4-BE49-F238E27FC236}">
                  <a16:creationId xmlns="" xmlns:a16="http://schemas.microsoft.com/office/drawing/2014/main" id="{6A76BFA1-C10B-47BF-B692-2930AE2AAC41}"/>
                </a:ext>
              </a:extLst>
            </p:cNvPr>
            <p:cNvSpPr>
              <a:spLocks noEditPoints="1"/>
            </p:cNvSpPr>
            <p:nvPr/>
          </p:nvSpPr>
          <p:spPr bwMode="gray">
            <a:xfrm>
              <a:off x="9234651" y="1959271"/>
              <a:ext cx="613673" cy="549080"/>
            </a:xfrm>
            <a:custGeom>
              <a:avLst/>
              <a:gdLst/>
              <a:ahLst/>
              <a:cxnLst>
                <a:cxn ang="0">
                  <a:pos x="729" y="133"/>
                </a:cxn>
                <a:cxn ang="0">
                  <a:pos x="562" y="94"/>
                </a:cxn>
                <a:cxn ang="0">
                  <a:pos x="542" y="313"/>
                </a:cxn>
                <a:cxn ang="0">
                  <a:pos x="775" y="449"/>
                </a:cxn>
                <a:cxn ang="0">
                  <a:pos x="752" y="316"/>
                </a:cxn>
                <a:cxn ang="0">
                  <a:pos x="863" y="449"/>
                </a:cxn>
                <a:cxn ang="0">
                  <a:pos x="725" y="229"/>
                </a:cxn>
                <a:cxn ang="0">
                  <a:pos x="653" y="281"/>
                </a:cxn>
                <a:cxn ang="0">
                  <a:pos x="646" y="221"/>
                </a:cxn>
                <a:cxn ang="0">
                  <a:pos x="638" y="281"/>
                </a:cxn>
                <a:cxn ang="0">
                  <a:pos x="567" y="229"/>
                </a:cxn>
                <a:cxn ang="0">
                  <a:pos x="428" y="449"/>
                </a:cxn>
                <a:cxn ang="0">
                  <a:pos x="542" y="313"/>
                </a:cxn>
                <a:cxn ang="0">
                  <a:pos x="415" y="513"/>
                </a:cxn>
                <a:cxn ang="0">
                  <a:pos x="909" y="459"/>
                </a:cxn>
                <a:cxn ang="0">
                  <a:pos x="312" y="211"/>
                </a:cxn>
                <a:cxn ang="0">
                  <a:pos x="278" y="203"/>
                </a:cxn>
                <a:cxn ang="0">
                  <a:pos x="121" y="203"/>
                </a:cxn>
                <a:cxn ang="0">
                  <a:pos x="28" y="287"/>
                </a:cxn>
                <a:cxn ang="0">
                  <a:pos x="3" y="556"/>
                </a:cxn>
                <a:cxn ang="0">
                  <a:pos x="37" y="586"/>
                </a:cxn>
                <a:cxn ang="0">
                  <a:pos x="64" y="479"/>
                </a:cxn>
                <a:cxn ang="0">
                  <a:pos x="92" y="899"/>
                </a:cxn>
                <a:cxn ang="0">
                  <a:pos x="191" y="899"/>
                </a:cxn>
                <a:cxn ang="0">
                  <a:pos x="210" y="538"/>
                </a:cxn>
                <a:cxn ang="0">
                  <a:pos x="259" y="949"/>
                </a:cxn>
                <a:cxn ang="0">
                  <a:pos x="309" y="299"/>
                </a:cxn>
                <a:cxn ang="0">
                  <a:pos x="336" y="479"/>
                </a:cxn>
                <a:cxn ang="0">
                  <a:pos x="364" y="586"/>
                </a:cxn>
                <a:cxn ang="0">
                  <a:pos x="398" y="556"/>
                </a:cxn>
                <a:cxn ang="0">
                  <a:pos x="355" y="251"/>
                </a:cxn>
                <a:cxn ang="0">
                  <a:pos x="200" y="180"/>
                </a:cxn>
                <a:cxn ang="0">
                  <a:pos x="200" y="0"/>
                </a:cxn>
                <a:cxn ang="0">
                  <a:pos x="200" y="180"/>
                </a:cxn>
              </a:cxnLst>
              <a:rect l="0" t="0" r="r" b="b"/>
              <a:pathLst>
                <a:path w="909" h="949">
                  <a:moveTo>
                    <a:pt x="626" y="197"/>
                  </a:moveTo>
                  <a:cubicBezTo>
                    <a:pt x="672" y="208"/>
                    <a:pt x="719" y="179"/>
                    <a:pt x="729" y="133"/>
                  </a:cubicBezTo>
                  <a:cubicBezTo>
                    <a:pt x="740" y="87"/>
                    <a:pt x="711" y="40"/>
                    <a:pt x="665" y="30"/>
                  </a:cubicBezTo>
                  <a:cubicBezTo>
                    <a:pt x="619" y="19"/>
                    <a:pt x="573" y="48"/>
                    <a:pt x="562" y="94"/>
                  </a:cubicBezTo>
                  <a:cubicBezTo>
                    <a:pt x="551" y="140"/>
                    <a:pt x="580" y="186"/>
                    <a:pt x="626" y="197"/>
                  </a:cubicBezTo>
                  <a:close/>
                  <a:moveTo>
                    <a:pt x="542" y="313"/>
                  </a:moveTo>
                  <a:cubicBezTo>
                    <a:pt x="516" y="449"/>
                    <a:pt x="516" y="449"/>
                    <a:pt x="516" y="449"/>
                  </a:cubicBezTo>
                  <a:cubicBezTo>
                    <a:pt x="775" y="449"/>
                    <a:pt x="775" y="449"/>
                    <a:pt x="775" y="449"/>
                  </a:cubicBezTo>
                  <a:cubicBezTo>
                    <a:pt x="749" y="313"/>
                    <a:pt x="749" y="313"/>
                    <a:pt x="749" y="313"/>
                  </a:cubicBezTo>
                  <a:cubicBezTo>
                    <a:pt x="750" y="314"/>
                    <a:pt x="751" y="315"/>
                    <a:pt x="752" y="316"/>
                  </a:cubicBezTo>
                  <a:cubicBezTo>
                    <a:pt x="771" y="341"/>
                    <a:pt x="793" y="382"/>
                    <a:pt x="810" y="449"/>
                  </a:cubicBezTo>
                  <a:cubicBezTo>
                    <a:pt x="863" y="449"/>
                    <a:pt x="863" y="449"/>
                    <a:pt x="863" y="449"/>
                  </a:cubicBezTo>
                  <a:cubicBezTo>
                    <a:pt x="843" y="359"/>
                    <a:pt x="812" y="305"/>
                    <a:pt x="782" y="272"/>
                  </a:cubicBezTo>
                  <a:cubicBezTo>
                    <a:pt x="761" y="247"/>
                    <a:pt x="740" y="235"/>
                    <a:pt x="725" y="229"/>
                  </a:cubicBezTo>
                  <a:cubicBezTo>
                    <a:pt x="665" y="328"/>
                    <a:pt x="665" y="328"/>
                    <a:pt x="665" y="328"/>
                  </a:cubicBezTo>
                  <a:cubicBezTo>
                    <a:pt x="653" y="281"/>
                    <a:pt x="653" y="281"/>
                    <a:pt x="653" y="281"/>
                  </a:cubicBezTo>
                  <a:cubicBezTo>
                    <a:pt x="688" y="224"/>
                    <a:pt x="688" y="224"/>
                    <a:pt x="688" y="224"/>
                  </a:cubicBezTo>
                  <a:cubicBezTo>
                    <a:pt x="676" y="223"/>
                    <a:pt x="662" y="221"/>
                    <a:pt x="646" y="221"/>
                  </a:cubicBezTo>
                  <a:cubicBezTo>
                    <a:pt x="629" y="221"/>
                    <a:pt x="615" y="223"/>
                    <a:pt x="603" y="224"/>
                  </a:cubicBezTo>
                  <a:cubicBezTo>
                    <a:pt x="638" y="281"/>
                    <a:pt x="638" y="281"/>
                    <a:pt x="638" y="281"/>
                  </a:cubicBezTo>
                  <a:cubicBezTo>
                    <a:pt x="626" y="328"/>
                    <a:pt x="626" y="328"/>
                    <a:pt x="626" y="328"/>
                  </a:cubicBezTo>
                  <a:cubicBezTo>
                    <a:pt x="567" y="229"/>
                    <a:pt x="567" y="229"/>
                    <a:pt x="567" y="229"/>
                  </a:cubicBezTo>
                  <a:cubicBezTo>
                    <a:pt x="552" y="235"/>
                    <a:pt x="531" y="247"/>
                    <a:pt x="509" y="272"/>
                  </a:cubicBezTo>
                  <a:cubicBezTo>
                    <a:pt x="479" y="305"/>
                    <a:pt x="448" y="359"/>
                    <a:pt x="428" y="449"/>
                  </a:cubicBezTo>
                  <a:cubicBezTo>
                    <a:pt x="481" y="449"/>
                    <a:pt x="481" y="449"/>
                    <a:pt x="481" y="449"/>
                  </a:cubicBezTo>
                  <a:cubicBezTo>
                    <a:pt x="499" y="380"/>
                    <a:pt x="522" y="338"/>
                    <a:pt x="542" y="313"/>
                  </a:cubicBezTo>
                  <a:close/>
                  <a:moveTo>
                    <a:pt x="415" y="459"/>
                  </a:moveTo>
                  <a:cubicBezTo>
                    <a:pt x="415" y="513"/>
                    <a:pt x="415" y="513"/>
                    <a:pt x="415" y="513"/>
                  </a:cubicBezTo>
                  <a:cubicBezTo>
                    <a:pt x="909" y="513"/>
                    <a:pt x="909" y="513"/>
                    <a:pt x="909" y="513"/>
                  </a:cubicBezTo>
                  <a:cubicBezTo>
                    <a:pt x="909" y="459"/>
                    <a:pt x="909" y="459"/>
                    <a:pt x="909" y="459"/>
                  </a:cubicBezTo>
                  <a:lnTo>
                    <a:pt x="415" y="459"/>
                  </a:lnTo>
                  <a:close/>
                  <a:moveTo>
                    <a:pt x="312" y="211"/>
                  </a:moveTo>
                  <a:cubicBezTo>
                    <a:pt x="299" y="205"/>
                    <a:pt x="287" y="203"/>
                    <a:pt x="280" y="203"/>
                  </a:cubicBezTo>
                  <a:cubicBezTo>
                    <a:pt x="279" y="203"/>
                    <a:pt x="278" y="203"/>
                    <a:pt x="278" y="203"/>
                  </a:cubicBezTo>
                  <a:cubicBezTo>
                    <a:pt x="123" y="203"/>
                    <a:pt x="123" y="203"/>
                    <a:pt x="123" y="203"/>
                  </a:cubicBezTo>
                  <a:cubicBezTo>
                    <a:pt x="122" y="203"/>
                    <a:pt x="122" y="203"/>
                    <a:pt x="121" y="203"/>
                  </a:cubicBezTo>
                  <a:cubicBezTo>
                    <a:pt x="114" y="203"/>
                    <a:pt x="102" y="205"/>
                    <a:pt x="89" y="211"/>
                  </a:cubicBezTo>
                  <a:cubicBezTo>
                    <a:pt x="67" y="222"/>
                    <a:pt x="44" y="245"/>
                    <a:pt x="28" y="287"/>
                  </a:cubicBezTo>
                  <a:cubicBezTo>
                    <a:pt x="11" y="328"/>
                    <a:pt x="0" y="388"/>
                    <a:pt x="0" y="479"/>
                  </a:cubicBezTo>
                  <a:cubicBezTo>
                    <a:pt x="0" y="502"/>
                    <a:pt x="1" y="528"/>
                    <a:pt x="3" y="556"/>
                  </a:cubicBezTo>
                  <a:cubicBezTo>
                    <a:pt x="4" y="573"/>
                    <a:pt x="18" y="586"/>
                    <a:pt x="35" y="586"/>
                  </a:cubicBezTo>
                  <a:cubicBezTo>
                    <a:pt x="35" y="586"/>
                    <a:pt x="36" y="586"/>
                    <a:pt x="37" y="586"/>
                  </a:cubicBezTo>
                  <a:cubicBezTo>
                    <a:pt x="54" y="585"/>
                    <a:pt x="68" y="570"/>
                    <a:pt x="67" y="552"/>
                  </a:cubicBezTo>
                  <a:cubicBezTo>
                    <a:pt x="65" y="525"/>
                    <a:pt x="64" y="501"/>
                    <a:pt x="64" y="479"/>
                  </a:cubicBezTo>
                  <a:cubicBezTo>
                    <a:pt x="64" y="382"/>
                    <a:pt x="78" y="328"/>
                    <a:pt x="92" y="299"/>
                  </a:cubicBezTo>
                  <a:cubicBezTo>
                    <a:pt x="92" y="899"/>
                    <a:pt x="92" y="899"/>
                    <a:pt x="92" y="899"/>
                  </a:cubicBezTo>
                  <a:cubicBezTo>
                    <a:pt x="92" y="927"/>
                    <a:pt x="114" y="949"/>
                    <a:pt x="142" y="949"/>
                  </a:cubicBezTo>
                  <a:cubicBezTo>
                    <a:pt x="169" y="949"/>
                    <a:pt x="191" y="927"/>
                    <a:pt x="191" y="899"/>
                  </a:cubicBezTo>
                  <a:cubicBezTo>
                    <a:pt x="191" y="538"/>
                    <a:pt x="191" y="538"/>
                    <a:pt x="191" y="538"/>
                  </a:cubicBezTo>
                  <a:cubicBezTo>
                    <a:pt x="210" y="538"/>
                    <a:pt x="210" y="538"/>
                    <a:pt x="210" y="538"/>
                  </a:cubicBezTo>
                  <a:cubicBezTo>
                    <a:pt x="210" y="899"/>
                    <a:pt x="210" y="899"/>
                    <a:pt x="210" y="899"/>
                  </a:cubicBezTo>
                  <a:cubicBezTo>
                    <a:pt x="210" y="927"/>
                    <a:pt x="232" y="949"/>
                    <a:pt x="259" y="949"/>
                  </a:cubicBezTo>
                  <a:cubicBezTo>
                    <a:pt x="286" y="949"/>
                    <a:pt x="309" y="927"/>
                    <a:pt x="309" y="899"/>
                  </a:cubicBezTo>
                  <a:cubicBezTo>
                    <a:pt x="309" y="299"/>
                    <a:pt x="309" y="299"/>
                    <a:pt x="309" y="299"/>
                  </a:cubicBezTo>
                  <a:cubicBezTo>
                    <a:pt x="311" y="304"/>
                    <a:pt x="313" y="310"/>
                    <a:pt x="316" y="316"/>
                  </a:cubicBezTo>
                  <a:cubicBezTo>
                    <a:pt x="327" y="348"/>
                    <a:pt x="336" y="399"/>
                    <a:pt x="336" y="479"/>
                  </a:cubicBezTo>
                  <a:cubicBezTo>
                    <a:pt x="336" y="501"/>
                    <a:pt x="336" y="525"/>
                    <a:pt x="334" y="552"/>
                  </a:cubicBezTo>
                  <a:cubicBezTo>
                    <a:pt x="333" y="570"/>
                    <a:pt x="347" y="585"/>
                    <a:pt x="364" y="586"/>
                  </a:cubicBezTo>
                  <a:cubicBezTo>
                    <a:pt x="365" y="586"/>
                    <a:pt x="366" y="586"/>
                    <a:pt x="366" y="586"/>
                  </a:cubicBezTo>
                  <a:cubicBezTo>
                    <a:pt x="383" y="586"/>
                    <a:pt x="397" y="573"/>
                    <a:pt x="398" y="556"/>
                  </a:cubicBezTo>
                  <a:cubicBezTo>
                    <a:pt x="400" y="528"/>
                    <a:pt x="400" y="502"/>
                    <a:pt x="400" y="479"/>
                  </a:cubicBezTo>
                  <a:cubicBezTo>
                    <a:pt x="400" y="358"/>
                    <a:pt x="381" y="291"/>
                    <a:pt x="355" y="251"/>
                  </a:cubicBezTo>
                  <a:cubicBezTo>
                    <a:pt x="342" y="231"/>
                    <a:pt x="326" y="219"/>
                    <a:pt x="312" y="211"/>
                  </a:cubicBezTo>
                  <a:close/>
                  <a:moveTo>
                    <a:pt x="200" y="180"/>
                  </a:moveTo>
                  <a:cubicBezTo>
                    <a:pt x="250" y="180"/>
                    <a:pt x="290" y="140"/>
                    <a:pt x="290" y="90"/>
                  </a:cubicBezTo>
                  <a:cubicBezTo>
                    <a:pt x="290" y="40"/>
                    <a:pt x="250" y="0"/>
                    <a:pt x="200" y="0"/>
                  </a:cubicBezTo>
                  <a:cubicBezTo>
                    <a:pt x="151" y="0"/>
                    <a:pt x="110" y="40"/>
                    <a:pt x="110" y="90"/>
                  </a:cubicBezTo>
                  <a:cubicBezTo>
                    <a:pt x="110" y="140"/>
                    <a:pt x="151" y="180"/>
                    <a:pt x="200" y="180"/>
                  </a:cubicBezTo>
                  <a:close/>
                </a:path>
              </a:pathLst>
            </a:custGeom>
            <a:solidFill>
              <a:srgbClr val="56C4D2"/>
            </a:solidFill>
            <a:ln w="12700" cap="flat" cmpd="sng" algn="ctr">
              <a:noFill/>
              <a:prstDash val="solid"/>
            </a:ln>
            <a:effectLst/>
          </p:spPr>
          <p:txBody>
            <a:bodyPr wrap="none" lIns="0" tIns="0" rIns="0" bIns="0" rtlCol="0" anchor="ctr"/>
            <a:lstStyle/>
            <a:p>
              <a:pPr algn="ctr" defTabSz="1218784" fontAlgn="ctr">
                <a:buClr>
                  <a:srgbClr val="CC9900"/>
                </a:buClr>
                <a:buFont typeface="Wingdings" pitchFamily="2" charset="2"/>
                <a:buChar char="n"/>
                <a:defRPr/>
              </a:pPr>
              <a:endParaRPr lang="en-US" altLang="zh-CN" sz="1349" b="1" kern="0" dirty="0">
                <a:solidFill>
                  <a:prstClr val="black"/>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1" name="矩形 44">
              <a:extLst>
                <a:ext uri="{FF2B5EF4-FFF2-40B4-BE49-F238E27FC236}">
                  <a16:creationId xmlns="" xmlns:a16="http://schemas.microsoft.com/office/drawing/2014/main" id="{DD0B4BCD-D12E-453B-8D3A-202B7126687A}"/>
                </a:ext>
              </a:extLst>
            </p:cNvPr>
            <p:cNvSpPr/>
            <p:nvPr/>
          </p:nvSpPr>
          <p:spPr bwMode="gray">
            <a:xfrm>
              <a:off x="7705993" y="1851494"/>
              <a:ext cx="1293671" cy="461665"/>
            </a:xfrm>
            <a:prstGeom prst="rect">
              <a:avLst/>
            </a:prstGeom>
          </p:spPr>
          <p:txBody>
            <a:bodyPr wrap="square">
              <a:spAutoFit/>
            </a:bodyPr>
            <a:lstStyle/>
            <a:p>
              <a:pPr algn="ctr" defTabSz="1218784" fontAlgn="ctr"/>
              <a:r>
                <a:rPr lang="en-US" sz="1200" dirty="0">
                  <a:solidFill>
                    <a:prstClr val="black"/>
                  </a:solidFill>
                  <a:latin typeface="Huawei Sans" panose="020C0503030203020204" pitchFamily="34" charset="0"/>
                  <a:cs typeface="Huawei Sans" panose="020C0503030203020204" pitchFamily="34" charset="0"/>
                </a:rPr>
                <a:t>Subscription and self-service</a:t>
              </a:r>
              <a:endParaRPr lang="en-US"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2" name="矩形 45">
              <a:extLst>
                <a:ext uri="{FF2B5EF4-FFF2-40B4-BE49-F238E27FC236}">
                  <a16:creationId xmlns="" xmlns:a16="http://schemas.microsoft.com/office/drawing/2014/main" id="{AD3DF571-23A6-4068-8248-E1D79252F13E}"/>
                </a:ext>
              </a:extLst>
            </p:cNvPr>
            <p:cNvSpPr/>
            <p:nvPr/>
          </p:nvSpPr>
          <p:spPr bwMode="gray">
            <a:xfrm>
              <a:off x="3220945" y="1841846"/>
              <a:ext cx="1538108" cy="461665"/>
            </a:xfrm>
            <a:prstGeom prst="rect">
              <a:avLst/>
            </a:prstGeom>
          </p:spPr>
          <p:txBody>
            <a:bodyPr wrap="square">
              <a:spAutoFit/>
            </a:bodyPr>
            <a:lstStyle/>
            <a:p>
              <a:pPr algn="ctr" defTabSz="1218784" fontAlgn="ctr"/>
              <a:r>
                <a:rPr lang="en-US" sz="1200" dirty="0">
                  <a:solidFill>
                    <a:prstClr val="black"/>
                  </a:solidFill>
                  <a:latin typeface="Huawei Sans" panose="020C0503030203020204" pitchFamily="34" charset="0"/>
                  <a:cs typeface="Huawei Sans" panose="020C0503030203020204" pitchFamily="34" charset="0"/>
                </a:rPr>
                <a:t>Multi-tenant management</a:t>
              </a:r>
              <a:endParaRPr lang="en-US"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3" name="矩形 46">
              <a:extLst>
                <a:ext uri="{FF2B5EF4-FFF2-40B4-BE49-F238E27FC236}">
                  <a16:creationId xmlns="" xmlns:a16="http://schemas.microsoft.com/office/drawing/2014/main" id="{6D4C33C9-BF29-4492-AA32-E0722A259817}"/>
                </a:ext>
              </a:extLst>
            </p:cNvPr>
            <p:cNvSpPr/>
            <p:nvPr/>
          </p:nvSpPr>
          <p:spPr bwMode="gray">
            <a:xfrm>
              <a:off x="2470678" y="2489338"/>
              <a:ext cx="1083951" cy="276999"/>
            </a:xfrm>
            <a:prstGeom prst="rect">
              <a:avLst/>
            </a:prstGeom>
          </p:spPr>
          <p:txBody>
            <a:bodyPr wrap="none">
              <a:spAutoFit/>
            </a:bodyPr>
            <a:lstStyle/>
            <a:p>
              <a:pPr algn="ctr" defTabSz="1218784" fontAlgn="ctr"/>
              <a:r>
                <a:rPr lang="en-US" sz="1200" b="1" dirty="0">
                  <a:solidFill>
                    <a:prstClr val="black"/>
                  </a:solidFill>
                  <a:latin typeface="Huawei Sans" panose="020C0503030203020204" pitchFamily="34" charset="0"/>
                  <a:cs typeface="Huawei Sans" panose="020C0503030203020204" pitchFamily="34" charset="0"/>
                </a:rPr>
                <a:t>MSP/Carrier</a:t>
              </a:r>
              <a:endParaRPr lang="en-US" sz="1200" b="1"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9" name="矩形 47">
              <a:extLst>
                <a:ext uri="{FF2B5EF4-FFF2-40B4-BE49-F238E27FC236}">
                  <a16:creationId xmlns="" xmlns:a16="http://schemas.microsoft.com/office/drawing/2014/main" id="{C00D0174-595A-4F65-9106-9B2613BCE302}"/>
                </a:ext>
              </a:extLst>
            </p:cNvPr>
            <p:cNvSpPr/>
            <p:nvPr/>
          </p:nvSpPr>
          <p:spPr bwMode="gray">
            <a:xfrm>
              <a:off x="9073250" y="2517160"/>
              <a:ext cx="936475" cy="276999"/>
            </a:xfrm>
            <a:prstGeom prst="rect">
              <a:avLst/>
            </a:prstGeom>
          </p:spPr>
          <p:txBody>
            <a:bodyPr wrap="none">
              <a:spAutoFit/>
            </a:bodyPr>
            <a:lstStyle/>
            <a:p>
              <a:pPr algn="ctr" defTabSz="1218784" fontAlgn="ctr"/>
              <a:r>
                <a:rPr lang="en-US" sz="1200" b="1" dirty="0">
                  <a:solidFill>
                    <a:prstClr val="black"/>
                  </a:solidFill>
                  <a:latin typeface="Huawei Sans" panose="020C0503030203020204" pitchFamily="34" charset="0"/>
                  <a:cs typeface="Huawei Sans" panose="020C0503030203020204" pitchFamily="34" charset="0"/>
                </a:rPr>
                <a:t>Enterprise</a:t>
              </a:r>
              <a:endParaRPr lang="en-US" sz="1200" b="1"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70" name="直接连接符 50">
              <a:extLst>
                <a:ext uri="{FF2B5EF4-FFF2-40B4-BE49-F238E27FC236}">
                  <a16:creationId xmlns="" xmlns:a16="http://schemas.microsoft.com/office/drawing/2014/main" id="{379B6BB8-8311-44B6-80A8-C10C930D65B1}"/>
                </a:ext>
              </a:extLst>
            </p:cNvPr>
            <p:cNvCxnSpPr>
              <a:cxnSpLocks/>
              <a:stCxn id="89" idx="2"/>
              <a:endCxn id="40" idx="0"/>
            </p:cNvCxnSpPr>
            <p:nvPr/>
          </p:nvCxnSpPr>
          <p:spPr bwMode="gray">
            <a:xfrm>
              <a:off x="6087182" y="2567577"/>
              <a:ext cx="13048" cy="899642"/>
            </a:xfrm>
            <a:prstGeom prst="line">
              <a:avLst/>
            </a:prstGeom>
            <a:noFill/>
            <a:ln w="28575" cap="flat" cmpd="sng" algn="ctr">
              <a:solidFill>
                <a:srgbClr val="56C4D2"/>
              </a:solidFill>
              <a:prstDash val="dash"/>
              <a:headEnd type="none" w="lg" len="lg"/>
              <a:tailEnd type="triangle" w="lg" len="lg"/>
            </a:ln>
            <a:effectLst/>
          </p:spPr>
        </p:cxnSp>
        <p:sp>
          <p:nvSpPr>
            <p:cNvPr id="78" name="Freeform 94">
              <a:extLst>
                <a:ext uri="{FF2B5EF4-FFF2-40B4-BE49-F238E27FC236}">
                  <a16:creationId xmlns="" xmlns:a16="http://schemas.microsoft.com/office/drawing/2014/main" id="{9234D6A8-EA65-475D-A81A-EFFFB7ADDC4E}"/>
                </a:ext>
              </a:extLst>
            </p:cNvPr>
            <p:cNvSpPr>
              <a:spLocks noEditPoints="1"/>
            </p:cNvSpPr>
            <p:nvPr/>
          </p:nvSpPr>
          <p:spPr bwMode="gray">
            <a:xfrm rot="10800000">
              <a:off x="3009130" y="3628334"/>
              <a:ext cx="504598" cy="433033"/>
            </a:xfrm>
            <a:custGeom>
              <a:avLst/>
              <a:gdLst/>
              <a:ahLst/>
              <a:cxnLst>
                <a:cxn ang="0">
                  <a:pos x="285" y="1027"/>
                </a:cxn>
                <a:cxn ang="0">
                  <a:pos x="464" y="965"/>
                </a:cxn>
                <a:cxn ang="0">
                  <a:pos x="1034" y="396"/>
                </a:cxn>
                <a:cxn ang="0">
                  <a:pos x="1049" y="378"/>
                </a:cxn>
                <a:cxn ang="0">
                  <a:pos x="1061" y="356"/>
                </a:cxn>
                <a:cxn ang="0">
                  <a:pos x="1067" y="334"/>
                </a:cxn>
                <a:cxn ang="0">
                  <a:pos x="1071" y="310"/>
                </a:cxn>
                <a:cxn ang="0">
                  <a:pos x="1069" y="286"/>
                </a:cxn>
                <a:cxn ang="0">
                  <a:pos x="1064" y="265"/>
                </a:cxn>
                <a:cxn ang="0">
                  <a:pos x="1054" y="243"/>
                </a:cxn>
                <a:cxn ang="0">
                  <a:pos x="1040" y="222"/>
                </a:cxn>
                <a:cxn ang="0">
                  <a:pos x="1056" y="206"/>
                </a:cxn>
                <a:cxn ang="0">
                  <a:pos x="1061" y="197"/>
                </a:cxn>
                <a:cxn ang="0">
                  <a:pos x="1056" y="189"/>
                </a:cxn>
                <a:cxn ang="0">
                  <a:pos x="882" y="13"/>
                </a:cxn>
                <a:cxn ang="0">
                  <a:pos x="873" y="10"/>
                </a:cxn>
                <a:cxn ang="0">
                  <a:pos x="865" y="13"/>
                </a:cxn>
                <a:cxn ang="0">
                  <a:pos x="848" y="30"/>
                </a:cxn>
                <a:cxn ang="0">
                  <a:pos x="828" y="17"/>
                </a:cxn>
                <a:cxn ang="0">
                  <a:pos x="806" y="6"/>
                </a:cxn>
                <a:cxn ang="0">
                  <a:pos x="784" y="1"/>
                </a:cxn>
                <a:cxn ang="0">
                  <a:pos x="760" y="0"/>
                </a:cxn>
                <a:cxn ang="0">
                  <a:pos x="737" y="3"/>
                </a:cxn>
                <a:cxn ang="0">
                  <a:pos x="715" y="10"/>
                </a:cxn>
                <a:cxn ang="0">
                  <a:pos x="693" y="22"/>
                </a:cxn>
                <a:cxn ang="0">
                  <a:pos x="674" y="37"/>
                </a:cxn>
                <a:cxn ang="0">
                  <a:pos x="163" y="664"/>
                </a:cxn>
                <a:cxn ang="0">
                  <a:pos x="0" y="828"/>
                </a:cxn>
                <a:cxn ang="0">
                  <a:pos x="199" y="1027"/>
                </a:cxn>
                <a:cxn ang="0">
                  <a:pos x="207" y="708"/>
                </a:cxn>
                <a:cxn ang="0">
                  <a:pos x="243" y="985"/>
                </a:cxn>
                <a:cxn ang="0">
                  <a:pos x="207" y="708"/>
                </a:cxn>
              </a:cxnLst>
              <a:rect l="0" t="0" r="r" b="b"/>
              <a:pathLst>
                <a:path w="1071" h="1069">
                  <a:moveTo>
                    <a:pt x="243" y="1069"/>
                  </a:moveTo>
                  <a:lnTo>
                    <a:pt x="285" y="1027"/>
                  </a:lnTo>
                  <a:lnTo>
                    <a:pt x="406" y="906"/>
                  </a:lnTo>
                  <a:lnTo>
                    <a:pt x="464" y="965"/>
                  </a:lnTo>
                  <a:lnTo>
                    <a:pt x="1034" y="396"/>
                  </a:lnTo>
                  <a:lnTo>
                    <a:pt x="1034" y="396"/>
                  </a:lnTo>
                  <a:lnTo>
                    <a:pt x="1042" y="388"/>
                  </a:lnTo>
                  <a:lnTo>
                    <a:pt x="1049" y="378"/>
                  </a:lnTo>
                  <a:lnTo>
                    <a:pt x="1056" y="367"/>
                  </a:lnTo>
                  <a:lnTo>
                    <a:pt x="1061" y="356"/>
                  </a:lnTo>
                  <a:lnTo>
                    <a:pt x="1064" y="346"/>
                  </a:lnTo>
                  <a:lnTo>
                    <a:pt x="1067" y="334"/>
                  </a:lnTo>
                  <a:lnTo>
                    <a:pt x="1069" y="322"/>
                  </a:lnTo>
                  <a:lnTo>
                    <a:pt x="1071" y="310"/>
                  </a:lnTo>
                  <a:lnTo>
                    <a:pt x="1071" y="298"/>
                  </a:lnTo>
                  <a:lnTo>
                    <a:pt x="1069" y="286"/>
                  </a:lnTo>
                  <a:lnTo>
                    <a:pt x="1067" y="275"/>
                  </a:lnTo>
                  <a:lnTo>
                    <a:pt x="1064" y="265"/>
                  </a:lnTo>
                  <a:lnTo>
                    <a:pt x="1059" y="253"/>
                  </a:lnTo>
                  <a:lnTo>
                    <a:pt x="1054" y="243"/>
                  </a:lnTo>
                  <a:lnTo>
                    <a:pt x="1047" y="233"/>
                  </a:lnTo>
                  <a:lnTo>
                    <a:pt x="1040" y="222"/>
                  </a:lnTo>
                  <a:lnTo>
                    <a:pt x="1056" y="206"/>
                  </a:lnTo>
                  <a:lnTo>
                    <a:pt x="1056" y="206"/>
                  </a:lnTo>
                  <a:lnTo>
                    <a:pt x="1059" y="202"/>
                  </a:lnTo>
                  <a:lnTo>
                    <a:pt x="1061" y="197"/>
                  </a:lnTo>
                  <a:lnTo>
                    <a:pt x="1059" y="192"/>
                  </a:lnTo>
                  <a:lnTo>
                    <a:pt x="1056" y="189"/>
                  </a:lnTo>
                  <a:lnTo>
                    <a:pt x="882" y="13"/>
                  </a:lnTo>
                  <a:lnTo>
                    <a:pt x="882" y="13"/>
                  </a:lnTo>
                  <a:lnTo>
                    <a:pt x="877" y="12"/>
                  </a:lnTo>
                  <a:lnTo>
                    <a:pt x="873" y="10"/>
                  </a:lnTo>
                  <a:lnTo>
                    <a:pt x="868" y="12"/>
                  </a:lnTo>
                  <a:lnTo>
                    <a:pt x="865" y="13"/>
                  </a:lnTo>
                  <a:lnTo>
                    <a:pt x="848" y="30"/>
                  </a:lnTo>
                  <a:lnTo>
                    <a:pt x="848" y="30"/>
                  </a:lnTo>
                  <a:lnTo>
                    <a:pt x="838" y="23"/>
                  </a:lnTo>
                  <a:lnTo>
                    <a:pt x="828" y="17"/>
                  </a:lnTo>
                  <a:lnTo>
                    <a:pt x="818" y="12"/>
                  </a:lnTo>
                  <a:lnTo>
                    <a:pt x="806" y="6"/>
                  </a:lnTo>
                  <a:lnTo>
                    <a:pt x="794" y="3"/>
                  </a:lnTo>
                  <a:lnTo>
                    <a:pt x="784" y="1"/>
                  </a:lnTo>
                  <a:lnTo>
                    <a:pt x="772" y="0"/>
                  </a:lnTo>
                  <a:lnTo>
                    <a:pt x="760" y="0"/>
                  </a:lnTo>
                  <a:lnTo>
                    <a:pt x="749" y="1"/>
                  </a:lnTo>
                  <a:lnTo>
                    <a:pt x="737" y="3"/>
                  </a:lnTo>
                  <a:lnTo>
                    <a:pt x="725" y="6"/>
                  </a:lnTo>
                  <a:lnTo>
                    <a:pt x="715" y="10"/>
                  </a:lnTo>
                  <a:lnTo>
                    <a:pt x="703" y="15"/>
                  </a:lnTo>
                  <a:lnTo>
                    <a:pt x="693" y="22"/>
                  </a:lnTo>
                  <a:lnTo>
                    <a:pt x="683" y="28"/>
                  </a:lnTo>
                  <a:lnTo>
                    <a:pt x="674" y="37"/>
                  </a:lnTo>
                  <a:lnTo>
                    <a:pt x="106" y="605"/>
                  </a:lnTo>
                  <a:lnTo>
                    <a:pt x="163" y="664"/>
                  </a:lnTo>
                  <a:lnTo>
                    <a:pt x="44" y="786"/>
                  </a:lnTo>
                  <a:lnTo>
                    <a:pt x="0" y="828"/>
                  </a:lnTo>
                  <a:lnTo>
                    <a:pt x="44" y="872"/>
                  </a:lnTo>
                  <a:lnTo>
                    <a:pt x="199" y="1027"/>
                  </a:lnTo>
                  <a:lnTo>
                    <a:pt x="243" y="1069"/>
                  </a:lnTo>
                  <a:close/>
                  <a:moveTo>
                    <a:pt x="207" y="708"/>
                  </a:moveTo>
                  <a:lnTo>
                    <a:pt x="362" y="863"/>
                  </a:lnTo>
                  <a:lnTo>
                    <a:pt x="243" y="985"/>
                  </a:lnTo>
                  <a:lnTo>
                    <a:pt x="86" y="828"/>
                  </a:lnTo>
                  <a:lnTo>
                    <a:pt x="207" y="708"/>
                  </a:lnTo>
                  <a:close/>
                </a:path>
              </a:pathLst>
            </a:custGeom>
            <a:solidFill>
              <a:sysClr val="window" lastClr="FFFFFF"/>
            </a:solidFill>
            <a:ln w="9525">
              <a:noFill/>
              <a:round/>
              <a:headEnd/>
              <a:tailEnd/>
            </a:ln>
          </p:spPr>
          <p:txBody>
            <a:bodyPr vert="horz" wrap="square" lIns="91404" tIns="45702" rIns="91404" bIns="45702" numCol="1" anchor="t" anchorCtr="0" compatLnSpc="1">
              <a:prstTxWarp prst="textNoShape">
                <a:avLst/>
              </a:prstTxWarp>
            </a:bodyPr>
            <a:lstStyle/>
            <a:p>
              <a:pPr defTabSz="1218784" fontAlgn="ctr">
                <a:defRPr/>
              </a:pPr>
              <a:endParaRPr lang="en-US" altLang="zh-CN" sz="2399"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9" name="Freeform 16">
              <a:extLst>
                <a:ext uri="{FF2B5EF4-FFF2-40B4-BE49-F238E27FC236}">
                  <a16:creationId xmlns="" xmlns:a16="http://schemas.microsoft.com/office/drawing/2014/main" id="{8CB13BA1-0D6E-484F-A2C5-91091AE52BDB}"/>
                </a:ext>
              </a:extLst>
            </p:cNvPr>
            <p:cNvSpPr>
              <a:spLocks noEditPoints="1"/>
            </p:cNvSpPr>
            <p:nvPr/>
          </p:nvSpPr>
          <p:spPr bwMode="gray">
            <a:xfrm>
              <a:off x="5886788" y="3741261"/>
              <a:ext cx="438200" cy="320107"/>
            </a:xfrm>
            <a:custGeom>
              <a:avLst/>
              <a:gdLst/>
              <a:ahLst/>
              <a:cxnLst>
                <a:cxn ang="0">
                  <a:pos x="38" y="0"/>
                </a:cxn>
                <a:cxn ang="0">
                  <a:pos x="30" y="2"/>
                </a:cxn>
                <a:cxn ang="0">
                  <a:pos x="16" y="8"/>
                </a:cxn>
                <a:cxn ang="0">
                  <a:pos x="6" y="18"/>
                </a:cxn>
                <a:cxn ang="0">
                  <a:pos x="0" y="32"/>
                </a:cxn>
                <a:cxn ang="0">
                  <a:pos x="0" y="96"/>
                </a:cxn>
                <a:cxn ang="0">
                  <a:pos x="0" y="104"/>
                </a:cxn>
                <a:cxn ang="0">
                  <a:pos x="6" y="118"/>
                </a:cxn>
                <a:cxn ang="0">
                  <a:pos x="16" y="128"/>
                </a:cxn>
                <a:cxn ang="0">
                  <a:pos x="30" y="134"/>
                </a:cxn>
                <a:cxn ang="0">
                  <a:pos x="166" y="136"/>
                </a:cxn>
                <a:cxn ang="0">
                  <a:pos x="174" y="134"/>
                </a:cxn>
                <a:cxn ang="0">
                  <a:pos x="188" y="128"/>
                </a:cxn>
                <a:cxn ang="0">
                  <a:pos x="198" y="118"/>
                </a:cxn>
                <a:cxn ang="0">
                  <a:pos x="204" y="104"/>
                </a:cxn>
                <a:cxn ang="0">
                  <a:pos x="206" y="40"/>
                </a:cxn>
                <a:cxn ang="0">
                  <a:pos x="204" y="32"/>
                </a:cxn>
                <a:cxn ang="0">
                  <a:pos x="198" y="18"/>
                </a:cxn>
                <a:cxn ang="0">
                  <a:pos x="188" y="8"/>
                </a:cxn>
                <a:cxn ang="0">
                  <a:pos x="174" y="2"/>
                </a:cxn>
                <a:cxn ang="0">
                  <a:pos x="166" y="0"/>
                </a:cxn>
                <a:cxn ang="0">
                  <a:pos x="196" y="116"/>
                </a:cxn>
                <a:cxn ang="0">
                  <a:pos x="194" y="116"/>
                </a:cxn>
                <a:cxn ang="0">
                  <a:pos x="190" y="116"/>
                </a:cxn>
                <a:cxn ang="0">
                  <a:pos x="106" y="92"/>
                </a:cxn>
                <a:cxn ang="0">
                  <a:pos x="102" y="94"/>
                </a:cxn>
                <a:cxn ang="0">
                  <a:pos x="100" y="92"/>
                </a:cxn>
                <a:cxn ang="0">
                  <a:pos x="16" y="114"/>
                </a:cxn>
                <a:cxn ang="0">
                  <a:pos x="14" y="114"/>
                </a:cxn>
                <a:cxn ang="0">
                  <a:pos x="14" y="114"/>
                </a:cxn>
                <a:cxn ang="0">
                  <a:pos x="10" y="114"/>
                </a:cxn>
                <a:cxn ang="0">
                  <a:pos x="10" y="110"/>
                </a:cxn>
                <a:cxn ang="0">
                  <a:pos x="12" y="108"/>
                </a:cxn>
                <a:cxn ang="0">
                  <a:pos x="14" y="22"/>
                </a:cxn>
                <a:cxn ang="0">
                  <a:pos x="14" y="18"/>
                </a:cxn>
                <a:cxn ang="0">
                  <a:pos x="14" y="16"/>
                </a:cxn>
                <a:cxn ang="0">
                  <a:pos x="20" y="16"/>
                </a:cxn>
                <a:cxn ang="0">
                  <a:pos x="102" y="84"/>
                </a:cxn>
                <a:cxn ang="0">
                  <a:pos x="184" y="14"/>
                </a:cxn>
                <a:cxn ang="0">
                  <a:pos x="188" y="14"/>
                </a:cxn>
                <a:cxn ang="0">
                  <a:pos x="190" y="16"/>
                </a:cxn>
                <a:cxn ang="0">
                  <a:pos x="190" y="22"/>
                </a:cxn>
                <a:cxn ang="0">
                  <a:pos x="196" y="110"/>
                </a:cxn>
                <a:cxn ang="0">
                  <a:pos x="198" y="112"/>
                </a:cxn>
                <a:cxn ang="0">
                  <a:pos x="198" y="112"/>
                </a:cxn>
                <a:cxn ang="0">
                  <a:pos x="196" y="116"/>
                </a:cxn>
              </a:cxnLst>
              <a:rect l="0" t="0" r="r" b="b"/>
              <a:pathLst>
                <a:path w="206" h="136">
                  <a:moveTo>
                    <a:pt x="166" y="0"/>
                  </a:moveTo>
                  <a:lnTo>
                    <a:pt x="38" y="0"/>
                  </a:lnTo>
                  <a:lnTo>
                    <a:pt x="38" y="0"/>
                  </a:lnTo>
                  <a:lnTo>
                    <a:pt x="30" y="2"/>
                  </a:lnTo>
                  <a:lnTo>
                    <a:pt x="24" y="4"/>
                  </a:lnTo>
                  <a:lnTo>
                    <a:pt x="16" y="8"/>
                  </a:lnTo>
                  <a:lnTo>
                    <a:pt x="10" y="12"/>
                  </a:lnTo>
                  <a:lnTo>
                    <a:pt x="6" y="18"/>
                  </a:lnTo>
                  <a:lnTo>
                    <a:pt x="2" y="24"/>
                  </a:lnTo>
                  <a:lnTo>
                    <a:pt x="0" y="32"/>
                  </a:lnTo>
                  <a:lnTo>
                    <a:pt x="0" y="40"/>
                  </a:lnTo>
                  <a:lnTo>
                    <a:pt x="0" y="96"/>
                  </a:lnTo>
                  <a:lnTo>
                    <a:pt x="0" y="96"/>
                  </a:lnTo>
                  <a:lnTo>
                    <a:pt x="0" y="104"/>
                  </a:lnTo>
                  <a:lnTo>
                    <a:pt x="2" y="112"/>
                  </a:lnTo>
                  <a:lnTo>
                    <a:pt x="6" y="118"/>
                  </a:lnTo>
                  <a:lnTo>
                    <a:pt x="10" y="124"/>
                  </a:lnTo>
                  <a:lnTo>
                    <a:pt x="16" y="128"/>
                  </a:lnTo>
                  <a:lnTo>
                    <a:pt x="24" y="132"/>
                  </a:lnTo>
                  <a:lnTo>
                    <a:pt x="30" y="134"/>
                  </a:lnTo>
                  <a:lnTo>
                    <a:pt x="38" y="136"/>
                  </a:lnTo>
                  <a:lnTo>
                    <a:pt x="166" y="136"/>
                  </a:lnTo>
                  <a:lnTo>
                    <a:pt x="166" y="136"/>
                  </a:lnTo>
                  <a:lnTo>
                    <a:pt x="174" y="134"/>
                  </a:lnTo>
                  <a:lnTo>
                    <a:pt x="182" y="132"/>
                  </a:lnTo>
                  <a:lnTo>
                    <a:pt x="188" y="128"/>
                  </a:lnTo>
                  <a:lnTo>
                    <a:pt x="194" y="124"/>
                  </a:lnTo>
                  <a:lnTo>
                    <a:pt x="198" y="118"/>
                  </a:lnTo>
                  <a:lnTo>
                    <a:pt x="202" y="112"/>
                  </a:lnTo>
                  <a:lnTo>
                    <a:pt x="204" y="104"/>
                  </a:lnTo>
                  <a:lnTo>
                    <a:pt x="206" y="96"/>
                  </a:lnTo>
                  <a:lnTo>
                    <a:pt x="206" y="40"/>
                  </a:lnTo>
                  <a:lnTo>
                    <a:pt x="206" y="40"/>
                  </a:lnTo>
                  <a:lnTo>
                    <a:pt x="204" y="32"/>
                  </a:lnTo>
                  <a:lnTo>
                    <a:pt x="202" y="24"/>
                  </a:lnTo>
                  <a:lnTo>
                    <a:pt x="198" y="18"/>
                  </a:lnTo>
                  <a:lnTo>
                    <a:pt x="194" y="12"/>
                  </a:lnTo>
                  <a:lnTo>
                    <a:pt x="188" y="8"/>
                  </a:lnTo>
                  <a:lnTo>
                    <a:pt x="182" y="4"/>
                  </a:lnTo>
                  <a:lnTo>
                    <a:pt x="174" y="2"/>
                  </a:lnTo>
                  <a:lnTo>
                    <a:pt x="166" y="0"/>
                  </a:lnTo>
                  <a:lnTo>
                    <a:pt x="166" y="0"/>
                  </a:lnTo>
                  <a:close/>
                  <a:moveTo>
                    <a:pt x="196" y="116"/>
                  </a:moveTo>
                  <a:lnTo>
                    <a:pt x="196" y="116"/>
                  </a:lnTo>
                  <a:lnTo>
                    <a:pt x="194" y="116"/>
                  </a:lnTo>
                  <a:lnTo>
                    <a:pt x="194" y="116"/>
                  </a:lnTo>
                  <a:lnTo>
                    <a:pt x="194" y="116"/>
                  </a:lnTo>
                  <a:lnTo>
                    <a:pt x="190" y="116"/>
                  </a:lnTo>
                  <a:lnTo>
                    <a:pt x="136" y="66"/>
                  </a:lnTo>
                  <a:lnTo>
                    <a:pt x="106" y="92"/>
                  </a:lnTo>
                  <a:lnTo>
                    <a:pt x="106" y="92"/>
                  </a:lnTo>
                  <a:lnTo>
                    <a:pt x="102" y="94"/>
                  </a:lnTo>
                  <a:lnTo>
                    <a:pt x="102" y="94"/>
                  </a:lnTo>
                  <a:lnTo>
                    <a:pt x="100" y="92"/>
                  </a:lnTo>
                  <a:lnTo>
                    <a:pt x="68" y="66"/>
                  </a:lnTo>
                  <a:lnTo>
                    <a:pt x="16" y="114"/>
                  </a:lnTo>
                  <a:lnTo>
                    <a:pt x="16" y="114"/>
                  </a:lnTo>
                  <a:lnTo>
                    <a:pt x="14" y="114"/>
                  </a:lnTo>
                  <a:lnTo>
                    <a:pt x="14" y="114"/>
                  </a:lnTo>
                  <a:lnTo>
                    <a:pt x="14" y="114"/>
                  </a:lnTo>
                  <a:lnTo>
                    <a:pt x="10" y="114"/>
                  </a:lnTo>
                  <a:lnTo>
                    <a:pt x="10" y="114"/>
                  </a:lnTo>
                  <a:lnTo>
                    <a:pt x="10" y="110"/>
                  </a:lnTo>
                  <a:lnTo>
                    <a:pt x="10" y="110"/>
                  </a:lnTo>
                  <a:lnTo>
                    <a:pt x="10" y="110"/>
                  </a:lnTo>
                  <a:lnTo>
                    <a:pt x="12" y="108"/>
                  </a:lnTo>
                  <a:lnTo>
                    <a:pt x="62" y="60"/>
                  </a:lnTo>
                  <a:lnTo>
                    <a:pt x="14" y="22"/>
                  </a:lnTo>
                  <a:lnTo>
                    <a:pt x="14" y="22"/>
                  </a:lnTo>
                  <a:lnTo>
                    <a:pt x="14" y="18"/>
                  </a:lnTo>
                  <a:lnTo>
                    <a:pt x="14" y="16"/>
                  </a:lnTo>
                  <a:lnTo>
                    <a:pt x="14" y="16"/>
                  </a:lnTo>
                  <a:lnTo>
                    <a:pt x="18" y="14"/>
                  </a:lnTo>
                  <a:lnTo>
                    <a:pt x="20" y="16"/>
                  </a:lnTo>
                  <a:lnTo>
                    <a:pt x="24" y="18"/>
                  </a:lnTo>
                  <a:lnTo>
                    <a:pt x="102" y="84"/>
                  </a:lnTo>
                  <a:lnTo>
                    <a:pt x="180" y="18"/>
                  </a:lnTo>
                  <a:lnTo>
                    <a:pt x="184" y="14"/>
                  </a:lnTo>
                  <a:lnTo>
                    <a:pt x="184" y="14"/>
                  </a:lnTo>
                  <a:lnTo>
                    <a:pt x="188" y="14"/>
                  </a:lnTo>
                  <a:lnTo>
                    <a:pt x="190" y="16"/>
                  </a:lnTo>
                  <a:lnTo>
                    <a:pt x="190" y="16"/>
                  </a:lnTo>
                  <a:lnTo>
                    <a:pt x="192" y="18"/>
                  </a:lnTo>
                  <a:lnTo>
                    <a:pt x="190" y="22"/>
                  </a:lnTo>
                  <a:lnTo>
                    <a:pt x="142" y="60"/>
                  </a:lnTo>
                  <a:lnTo>
                    <a:pt x="196" y="110"/>
                  </a:lnTo>
                  <a:lnTo>
                    <a:pt x="196" y="110"/>
                  </a:lnTo>
                  <a:lnTo>
                    <a:pt x="198" y="112"/>
                  </a:lnTo>
                  <a:lnTo>
                    <a:pt x="198" y="112"/>
                  </a:lnTo>
                  <a:lnTo>
                    <a:pt x="198" y="112"/>
                  </a:lnTo>
                  <a:lnTo>
                    <a:pt x="196" y="116"/>
                  </a:lnTo>
                  <a:lnTo>
                    <a:pt x="196" y="116"/>
                  </a:lnTo>
                  <a:close/>
                </a:path>
              </a:pathLst>
            </a:custGeom>
            <a:solidFill>
              <a:sysClr val="window" lastClr="FFFFFF"/>
            </a:solidFill>
            <a:ln w="9525">
              <a:noFill/>
              <a:round/>
              <a:headEnd/>
              <a:tailEnd/>
            </a:ln>
          </p:spPr>
          <p:txBody>
            <a:bodyPr vert="horz" wrap="square" lIns="91404" tIns="45702" rIns="91404" bIns="45702" numCol="1" anchor="t" anchorCtr="0" compatLnSpc="1">
              <a:prstTxWarp prst="textNoShape">
                <a:avLst/>
              </a:prstTxWarp>
            </a:bodyPr>
            <a:lstStyle/>
            <a:p>
              <a:pPr defTabSz="1218784" fontAlgn="ctr">
                <a:defRPr/>
              </a:pPr>
              <a:endParaRPr lang="en-US" altLang="zh-CN" sz="2399"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0" name="矩形 55">
              <a:extLst>
                <a:ext uri="{FF2B5EF4-FFF2-40B4-BE49-F238E27FC236}">
                  <a16:creationId xmlns="" xmlns:a16="http://schemas.microsoft.com/office/drawing/2014/main" id="{B024A044-8E7B-4BD4-84AB-0F4768A7648B}"/>
                </a:ext>
              </a:extLst>
            </p:cNvPr>
            <p:cNvSpPr/>
            <p:nvPr/>
          </p:nvSpPr>
          <p:spPr bwMode="gray">
            <a:xfrm>
              <a:off x="5433790" y="4022537"/>
              <a:ext cx="1336356" cy="461665"/>
            </a:xfrm>
            <a:prstGeom prst="rect">
              <a:avLst/>
            </a:prstGeom>
          </p:spPr>
          <p:txBody>
            <a:bodyPr wrap="square">
              <a:spAutoFit/>
            </a:bodyPr>
            <a:lstStyle/>
            <a:p>
              <a:pPr algn="ctr" defTabSz="1218784" fontAlgn="ctr"/>
              <a:r>
                <a:rPr lang="en-US" sz="1200" b="1" dirty="0">
                  <a:solidFill>
                    <a:schemeClr val="bg1"/>
                  </a:solidFill>
                  <a:latin typeface="Huawei Sans" panose="020C0503030203020204" pitchFamily="34" charset="0"/>
                  <a:cs typeface="Huawei Sans" panose="020C0503030203020204" pitchFamily="34" charset="0"/>
                </a:rPr>
                <a:t>Email-based deployment</a:t>
              </a:r>
              <a:endParaRPr lang="en-US" sz="12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1" name="矩形 56">
              <a:extLst>
                <a:ext uri="{FF2B5EF4-FFF2-40B4-BE49-F238E27FC236}">
                  <a16:creationId xmlns="" xmlns:a16="http://schemas.microsoft.com/office/drawing/2014/main" id="{6D01EF6D-8F83-494B-8140-018700362784}"/>
                </a:ext>
              </a:extLst>
            </p:cNvPr>
            <p:cNvSpPr/>
            <p:nvPr/>
          </p:nvSpPr>
          <p:spPr bwMode="gray">
            <a:xfrm>
              <a:off x="2553141" y="4022537"/>
              <a:ext cx="1447362" cy="461665"/>
            </a:xfrm>
            <a:prstGeom prst="rect">
              <a:avLst/>
            </a:prstGeom>
          </p:spPr>
          <p:txBody>
            <a:bodyPr wrap="square">
              <a:spAutoFit/>
            </a:bodyPr>
            <a:lstStyle/>
            <a:p>
              <a:pPr algn="ctr" defTabSz="1218784" fontAlgn="ctr"/>
              <a:r>
                <a:rPr lang="en-US" sz="1200" b="1" dirty="0">
                  <a:solidFill>
                    <a:schemeClr val="bg1"/>
                  </a:solidFill>
                  <a:latin typeface="Huawei Sans" panose="020C0503030203020204" pitchFamily="34" charset="0"/>
                  <a:cs typeface="Huawei Sans" panose="020C0503030203020204" pitchFamily="34" charset="0"/>
                </a:rPr>
                <a:t>USB-based deployment</a:t>
              </a:r>
              <a:endParaRPr lang="en-US" sz="12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82" name="Group 4">
              <a:extLst>
                <a:ext uri="{FF2B5EF4-FFF2-40B4-BE49-F238E27FC236}">
                  <a16:creationId xmlns="" xmlns:a16="http://schemas.microsoft.com/office/drawing/2014/main" id="{3C5AE759-D140-4F91-BFF4-57536294F3F4}"/>
                </a:ext>
              </a:extLst>
            </p:cNvPr>
            <p:cNvGrpSpPr>
              <a:grpSpLocks noChangeAspect="1"/>
            </p:cNvGrpSpPr>
            <p:nvPr/>
          </p:nvGrpSpPr>
          <p:grpSpPr bwMode="gray">
            <a:xfrm>
              <a:off x="2686180" y="1932587"/>
              <a:ext cx="648544" cy="550206"/>
              <a:chOff x="2083" y="941"/>
              <a:chExt cx="1596" cy="1354"/>
            </a:xfrm>
            <a:solidFill>
              <a:srgbClr val="56C4D2"/>
            </a:solidFill>
          </p:grpSpPr>
          <p:sp>
            <p:nvSpPr>
              <p:cNvPr id="96" name="Freeform 5">
                <a:extLst>
                  <a:ext uri="{FF2B5EF4-FFF2-40B4-BE49-F238E27FC236}">
                    <a16:creationId xmlns="" xmlns:a16="http://schemas.microsoft.com/office/drawing/2014/main" id="{1BEA42C2-5670-49BA-8D27-6F5F22EDD3D6}"/>
                  </a:ext>
                </a:extLst>
              </p:cNvPr>
              <p:cNvSpPr>
                <a:spLocks/>
              </p:cNvSpPr>
              <p:nvPr/>
            </p:nvSpPr>
            <p:spPr bwMode="gray">
              <a:xfrm>
                <a:off x="2083" y="941"/>
                <a:ext cx="1596" cy="1354"/>
              </a:xfrm>
              <a:custGeom>
                <a:avLst/>
                <a:gdLst>
                  <a:gd name="T0" fmla="*/ 593 w 673"/>
                  <a:gd name="T1" fmla="*/ 172 h 570"/>
                  <a:gd name="T2" fmla="*/ 593 w 673"/>
                  <a:gd name="T3" fmla="*/ 172 h 570"/>
                  <a:gd name="T4" fmla="*/ 337 w 673"/>
                  <a:gd name="T5" fmla="*/ 0 h 570"/>
                  <a:gd name="T6" fmla="*/ 80 w 673"/>
                  <a:gd name="T7" fmla="*/ 172 h 570"/>
                  <a:gd name="T8" fmla="*/ 80 w 673"/>
                  <a:gd name="T9" fmla="*/ 172 h 570"/>
                  <a:gd name="T10" fmla="*/ 0 w 673"/>
                  <a:gd name="T11" fmla="*/ 252 h 570"/>
                  <a:gd name="T12" fmla="*/ 0 w 673"/>
                  <a:gd name="T13" fmla="*/ 301 h 570"/>
                  <a:gd name="T14" fmla="*/ 79 w 673"/>
                  <a:gd name="T15" fmla="*/ 381 h 570"/>
                  <a:gd name="T16" fmla="*/ 80 w 673"/>
                  <a:gd name="T17" fmla="*/ 381 h 570"/>
                  <a:gd name="T18" fmla="*/ 80 w 673"/>
                  <a:gd name="T19" fmla="*/ 381 h 570"/>
                  <a:gd name="T20" fmla="*/ 80 w 673"/>
                  <a:gd name="T21" fmla="*/ 381 h 570"/>
                  <a:gd name="T22" fmla="*/ 103 w 673"/>
                  <a:gd name="T23" fmla="*/ 381 h 570"/>
                  <a:gd name="T24" fmla="*/ 80 w 673"/>
                  <a:gd name="T25" fmla="*/ 277 h 570"/>
                  <a:gd name="T26" fmla="*/ 337 w 673"/>
                  <a:gd name="T27" fmla="*/ 21 h 570"/>
                  <a:gd name="T28" fmla="*/ 593 w 673"/>
                  <a:gd name="T29" fmla="*/ 277 h 570"/>
                  <a:gd name="T30" fmla="*/ 593 w 673"/>
                  <a:gd name="T31" fmla="*/ 277 h 570"/>
                  <a:gd name="T32" fmla="*/ 390 w 673"/>
                  <a:gd name="T33" fmla="*/ 527 h 570"/>
                  <a:gd name="T34" fmla="*/ 365 w 673"/>
                  <a:gd name="T35" fmla="*/ 513 h 570"/>
                  <a:gd name="T36" fmla="*/ 308 w 673"/>
                  <a:gd name="T37" fmla="*/ 513 h 570"/>
                  <a:gd name="T38" fmla="*/ 279 w 673"/>
                  <a:gd name="T39" fmla="*/ 541 h 570"/>
                  <a:gd name="T40" fmla="*/ 308 w 673"/>
                  <a:gd name="T41" fmla="*/ 570 h 570"/>
                  <a:gd name="T42" fmla="*/ 365 w 673"/>
                  <a:gd name="T43" fmla="*/ 570 h 570"/>
                  <a:gd name="T44" fmla="*/ 393 w 673"/>
                  <a:gd name="T45" fmla="*/ 548 h 570"/>
                  <a:gd name="T46" fmla="*/ 593 w 673"/>
                  <a:gd name="T47" fmla="*/ 381 h 570"/>
                  <a:gd name="T48" fmla="*/ 593 w 673"/>
                  <a:gd name="T49" fmla="*/ 381 h 570"/>
                  <a:gd name="T50" fmla="*/ 673 w 673"/>
                  <a:gd name="T51" fmla="*/ 301 h 570"/>
                  <a:gd name="T52" fmla="*/ 673 w 673"/>
                  <a:gd name="T53" fmla="*/ 252 h 570"/>
                  <a:gd name="T54" fmla="*/ 593 w 673"/>
                  <a:gd name="T55" fmla="*/ 172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73" h="570">
                    <a:moveTo>
                      <a:pt x="593" y="172"/>
                    </a:moveTo>
                    <a:cubicBezTo>
                      <a:pt x="593" y="172"/>
                      <a:pt x="593" y="172"/>
                      <a:pt x="593" y="172"/>
                    </a:cubicBezTo>
                    <a:cubicBezTo>
                      <a:pt x="552" y="71"/>
                      <a:pt x="452" y="0"/>
                      <a:pt x="337" y="0"/>
                    </a:cubicBezTo>
                    <a:cubicBezTo>
                      <a:pt x="221" y="0"/>
                      <a:pt x="122" y="71"/>
                      <a:pt x="80" y="172"/>
                    </a:cubicBezTo>
                    <a:cubicBezTo>
                      <a:pt x="80" y="172"/>
                      <a:pt x="80" y="172"/>
                      <a:pt x="80" y="172"/>
                    </a:cubicBezTo>
                    <a:cubicBezTo>
                      <a:pt x="36" y="172"/>
                      <a:pt x="0" y="208"/>
                      <a:pt x="0" y="252"/>
                    </a:cubicBezTo>
                    <a:cubicBezTo>
                      <a:pt x="0" y="301"/>
                      <a:pt x="0" y="301"/>
                      <a:pt x="0" y="301"/>
                    </a:cubicBezTo>
                    <a:cubicBezTo>
                      <a:pt x="0" y="345"/>
                      <a:pt x="36" y="381"/>
                      <a:pt x="79" y="381"/>
                    </a:cubicBezTo>
                    <a:cubicBezTo>
                      <a:pt x="80" y="381"/>
                      <a:pt x="80" y="381"/>
                      <a:pt x="80" y="381"/>
                    </a:cubicBezTo>
                    <a:cubicBezTo>
                      <a:pt x="80" y="381"/>
                      <a:pt x="80" y="381"/>
                      <a:pt x="80" y="381"/>
                    </a:cubicBezTo>
                    <a:cubicBezTo>
                      <a:pt x="80" y="381"/>
                      <a:pt x="80" y="381"/>
                      <a:pt x="80" y="381"/>
                    </a:cubicBezTo>
                    <a:cubicBezTo>
                      <a:pt x="103" y="381"/>
                      <a:pt x="103" y="381"/>
                      <a:pt x="103" y="381"/>
                    </a:cubicBezTo>
                    <a:cubicBezTo>
                      <a:pt x="88" y="349"/>
                      <a:pt x="80" y="314"/>
                      <a:pt x="80" y="277"/>
                    </a:cubicBezTo>
                    <a:cubicBezTo>
                      <a:pt x="80" y="135"/>
                      <a:pt x="195" y="21"/>
                      <a:pt x="337" y="21"/>
                    </a:cubicBezTo>
                    <a:cubicBezTo>
                      <a:pt x="478" y="21"/>
                      <a:pt x="593" y="135"/>
                      <a:pt x="593" y="277"/>
                    </a:cubicBezTo>
                    <a:cubicBezTo>
                      <a:pt x="593" y="277"/>
                      <a:pt x="593" y="277"/>
                      <a:pt x="593" y="277"/>
                    </a:cubicBezTo>
                    <a:cubicBezTo>
                      <a:pt x="593" y="400"/>
                      <a:pt x="506" y="503"/>
                      <a:pt x="390" y="527"/>
                    </a:cubicBezTo>
                    <a:cubicBezTo>
                      <a:pt x="386" y="519"/>
                      <a:pt x="376" y="513"/>
                      <a:pt x="365" y="513"/>
                    </a:cubicBezTo>
                    <a:cubicBezTo>
                      <a:pt x="308" y="513"/>
                      <a:pt x="308" y="513"/>
                      <a:pt x="308" y="513"/>
                    </a:cubicBezTo>
                    <a:cubicBezTo>
                      <a:pt x="292" y="513"/>
                      <a:pt x="279" y="526"/>
                      <a:pt x="279" y="541"/>
                    </a:cubicBezTo>
                    <a:cubicBezTo>
                      <a:pt x="279" y="557"/>
                      <a:pt x="292" y="570"/>
                      <a:pt x="308" y="570"/>
                    </a:cubicBezTo>
                    <a:cubicBezTo>
                      <a:pt x="365" y="570"/>
                      <a:pt x="365" y="570"/>
                      <a:pt x="365" y="570"/>
                    </a:cubicBezTo>
                    <a:cubicBezTo>
                      <a:pt x="379" y="570"/>
                      <a:pt x="390" y="561"/>
                      <a:pt x="393" y="548"/>
                    </a:cubicBezTo>
                    <a:cubicBezTo>
                      <a:pt x="484" y="529"/>
                      <a:pt x="559" y="465"/>
                      <a:pt x="593" y="381"/>
                    </a:cubicBezTo>
                    <a:cubicBezTo>
                      <a:pt x="593" y="381"/>
                      <a:pt x="593" y="381"/>
                      <a:pt x="593" y="381"/>
                    </a:cubicBezTo>
                    <a:cubicBezTo>
                      <a:pt x="637" y="381"/>
                      <a:pt x="673" y="346"/>
                      <a:pt x="673" y="301"/>
                    </a:cubicBezTo>
                    <a:cubicBezTo>
                      <a:pt x="673" y="252"/>
                      <a:pt x="673" y="252"/>
                      <a:pt x="673" y="252"/>
                    </a:cubicBezTo>
                    <a:cubicBezTo>
                      <a:pt x="673" y="208"/>
                      <a:pt x="637" y="172"/>
                      <a:pt x="593" y="172"/>
                    </a:cubicBezTo>
                    <a:close/>
                  </a:path>
                </a:pathLst>
              </a:custGeom>
              <a:grpFill/>
              <a:ln w="12700" cap="flat" cmpd="sng" algn="ctr">
                <a:noFill/>
                <a:prstDash val="solid"/>
              </a:ln>
              <a:effectLst/>
            </p:spPr>
            <p:txBody>
              <a:bodyPr wrap="none" lIns="0" tIns="0" rIns="0" bIns="0" rtlCol="0" anchor="ctr"/>
              <a:lstStyle/>
              <a:p>
                <a:pPr algn="ctr" defTabSz="1218784" fontAlgn="ctr">
                  <a:buClr>
                    <a:srgbClr val="CC9900"/>
                  </a:buClr>
                  <a:buFont typeface="Wingdings" pitchFamily="2" charset="2"/>
                  <a:buChar char="n"/>
                  <a:defRPr/>
                </a:pPr>
                <a:endParaRPr lang="en-US" altLang="zh-CN" sz="1349" b="1" kern="0" dirty="0">
                  <a:solidFill>
                    <a:prstClr val="black"/>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7" name="Freeform 6">
                <a:extLst>
                  <a:ext uri="{FF2B5EF4-FFF2-40B4-BE49-F238E27FC236}">
                    <a16:creationId xmlns="" xmlns:a16="http://schemas.microsoft.com/office/drawing/2014/main" id="{BA6BA4CA-92EE-4934-A3B0-10A76DA385A3}"/>
                  </a:ext>
                </a:extLst>
              </p:cNvPr>
              <p:cNvSpPr>
                <a:spLocks noEditPoints="1"/>
              </p:cNvSpPr>
              <p:nvPr/>
            </p:nvSpPr>
            <p:spPr bwMode="gray">
              <a:xfrm>
                <a:off x="2363" y="1078"/>
                <a:ext cx="1036" cy="1039"/>
              </a:xfrm>
              <a:custGeom>
                <a:avLst/>
                <a:gdLst>
                  <a:gd name="T0" fmla="*/ 437 w 437"/>
                  <a:gd name="T1" fmla="*/ 219 h 437"/>
                  <a:gd name="T2" fmla="*/ 219 w 437"/>
                  <a:gd name="T3" fmla="*/ 0 h 437"/>
                  <a:gd name="T4" fmla="*/ 0 w 437"/>
                  <a:gd name="T5" fmla="*/ 219 h 437"/>
                  <a:gd name="T6" fmla="*/ 219 w 437"/>
                  <a:gd name="T7" fmla="*/ 437 h 437"/>
                  <a:gd name="T8" fmla="*/ 437 w 437"/>
                  <a:gd name="T9" fmla="*/ 219 h 437"/>
                  <a:gd name="T10" fmla="*/ 304 w 437"/>
                  <a:gd name="T11" fmla="*/ 135 h 437"/>
                  <a:gd name="T12" fmla="*/ 329 w 437"/>
                  <a:gd name="T13" fmla="*/ 160 h 437"/>
                  <a:gd name="T14" fmla="*/ 304 w 437"/>
                  <a:gd name="T15" fmla="*/ 186 h 437"/>
                  <a:gd name="T16" fmla="*/ 278 w 437"/>
                  <a:gd name="T17" fmla="*/ 160 h 437"/>
                  <a:gd name="T18" fmla="*/ 304 w 437"/>
                  <a:gd name="T19" fmla="*/ 135 h 437"/>
                  <a:gd name="T20" fmla="*/ 134 w 437"/>
                  <a:gd name="T21" fmla="*/ 135 h 437"/>
                  <a:gd name="T22" fmla="*/ 159 w 437"/>
                  <a:gd name="T23" fmla="*/ 160 h 437"/>
                  <a:gd name="T24" fmla="*/ 134 w 437"/>
                  <a:gd name="T25" fmla="*/ 186 h 437"/>
                  <a:gd name="T26" fmla="*/ 108 w 437"/>
                  <a:gd name="T27" fmla="*/ 160 h 437"/>
                  <a:gd name="T28" fmla="*/ 134 w 437"/>
                  <a:gd name="T29" fmla="*/ 135 h 437"/>
                  <a:gd name="T30" fmla="*/ 79 w 437"/>
                  <a:gd name="T31" fmla="*/ 290 h 437"/>
                  <a:gd name="T32" fmla="*/ 83 w 437"/>
                  <a:gd name="T33" fmla="*/ 276 h 437"/>
                  <a:gd name="T34" fmla="*/ 97 w 437"/>
                  <a:gd name="T35" fmla="*/ 281 h 437"/>
                  <a:gd name="T36" fmla="*/ 219 w 437"/>
                  <a:gd name="T37" fmla="*/ 355 h 437"/>
                  <a:gd name="T38" fmla="*/ 340 w 437"/>
                  <a:gd name="T39" fmla="*/ 281 h 437"/>
                  <a:gd name="T40" fmla="*/ 354 w 437"/>
                  <a:gd name="T41" fmla="*/ 276 h 437"/>
                  <a:gd name="T42" fmla="*/ 358 w 437"/>
                  <a:gd name="T43" fmla="*/ 290 h 437"/>
                  <a:gd name="T44" fmla="*/ 219 w 437"/>
                  <a:gd name="T45" fmla="*/ 376 h 437"/>
                  <a:gd name="T46" fmla="*/ 79 w 437"/>
                  <a:gd name="T47" fmla="*/ 29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37" h="437">
                    <a:moveTo>
                      <a:pt x="437" y="219"/>
                    </a:moveTo>
                    <a:cubicBezTo>
                      <a:pt x="437" y="98"/>
                      <a:pt x="339" y="0"/>
                      <a:pt x="219" y="0"/>
                    </a:cubicBezTo>
                    <a:cubicBezTo>
                      <a:pt x="98" y="0"/>
                      <a:pt x="0" y="98"/>
                      <a:pt x="0" y="219"/>
                    </a:cubicBezTo>
                    <a:cubicBezTo>
                      <a:pt x="0" y="339"/>
                      <a:pt x="98" y="437"/>
                      <a:pt x="219" y="437"/>
                    </a:cubicBezTo>
                    <a:cubicBezTo>
                      <a:pt x="339" y="437"/>
                      <a:pt x="437" y="339"/>
                      <a:pt x="437" y="219"/>
                    </a:cubicBezTo>
                    <a:close/>
                    <a:moveTo>
                      <a:pt x="304" y="135"/>
                    </a:moveTo>
                    <a:cubicBezTo>
                      <a:pt x="318" y="135"/>
                      <a:pt x="329" y="146"/>
                      <a:pt x="329" y="160"/>
                    </a:cubicBezTo>
                    <a:cubicBezTo>
                      <a:pt x="329" y="175"/>
                      <a:pt x="318" y="186"/>
                      <a:pt x="304" y="186"/>
                    </a:cubicBezTo>
                    <a:cubicBezTo>
                      <a:pt x="290" y="186"/>
                      <a:pt x="278" y="175"/>
                      <a:pt x="278" y="160"/>
                    </a:cubicBezTo>
                    <a:cubicBezTo>
                      <a:pt x="278" y="146"/>
                      <a:pt x="290" y="135"/>
                      <a:pt x="304" y="135"/>
                    </a:cubicBezTo>
                    <a:close/>
                    <a:moveTo>
                      <a:pt x="134" y="135"/>
                    </a:moveTo>
                    <a:cubicBezTo>
                      <a:pt x="148" y="135"/>
                      <a:pt x="159" y="146"/>
                      <a:pt x="159" y="160"/>
                    </a:cubicBezTo>
                    <a:cubicBezTo>
                      <a:pt x="159" y="175"/>
                      <a:pt x="148" y="186"/>
                      <a:pt x="134" y="186"/>
                    </a:cubicBezTo>
                    <a:cubicBezTo>
                      <a:pt x="119" y="186"/>
                      <a:pt x="108" y="175"/>
                      <a:pt x="108" y="160"/>
                    </a:cubicBezTo>
                    <a:cubicBezTo>
                      <a:pt x="108" y="146"/>
                      <a:pt x="119" y="135"/>
                      <a:pt x="134" y="135"/>
                    </a:cubicBezTo>
                    <a:close/>
                    <a:moveTo>
                      <a:pt x="79" y="290"/>
                    </a:moveTo>
                    <a:cubicBezTo>
                      <a:pt x="76" y="285"/>
                      <a:pt x="78" y="279"/>
                      <a:pt x="83" y="276"/>
                    </a:cubicBezTo>
                    <a:cubicBezTo>
                      <a:pt x="89" y="274"/>
                      <a:pt x="95" y="276"/>
                      <a:pt x="97" y="281"/>
                    </a:cubicBezTo>
                    <a:cubicBezTo>
                      <a:pt x="120" y="325"/>
                      <a:pt x="166" y="355"/>
                      <a:pt x="219" y="355"/>
                    </a:cubicBezTo>
                    <a:cubicBezTo>
                      <a:pt x="272" y="355"/>
                      <a:pt x="317" y="325"/>
                      <a:pt x="340" y="281"/>
                    </a:cubicBezTo>
                    <a:cubicBezTo>
                      <a:pt x="343" y="276"/>
                      <a:pt x="349" y="274"/>
                      <a:pt x="354" y="276"/>
                    </a:cubicBezTo>
                    <a:cubicBezTo>
                      <a:pt x="359" y="279"/>
                      <a:pt x="361" y="285"/>
                      <a:pt x="358" y="290"/>
                    </a:cubicBezTo>
                    <a:cubicBezTo>
                      <a:pt x="332" y="341"/>
                      <a:pt x="280" y="376"/>
                      <a:pt x="219" y="376"/>
                    </a:cubicBezTo>
                    <a:cubicBezTo>
                      <a:pt x="158" y="376"/>
                      <a:pt x="105" y="341"/>
                      <a:pt x="79" y="290"/>
                    </a:cubicBezTo>
                    <a:close/>
                  </a:path>
                </a:pathLst>
              </a:custGeom>
              <a:grpFill/>
              <a:ln w="12700" cap="flat" cmpd="sng" algn="ctr">
                <a:noFill/>
                <a:prstDash val="solid"/>
              </a:ln>
              <a:effectLst/>
            </p:spPr>
            <p:txBody>
              <a:bodyPr wrap="none" lIns="0" tIns="0" rIns="0" bIns="0" rtlCol="0" anchor="ctr"/>
              <a:lstStyle/>
              <a:p>
                <a:pPr algn="ctr" defTabSz="1218784" fontAlgn="ctr">
                  <a:buClr>
                    <a:srgbClr val="CC9900"/>
                  </a:buClr>
                  <a:buFont typeface="Wingdings" pitchFamily="2" charset="2"/>
                  <a:buChar char="n"/>
                  <a:defRPr/>
                </a:pPr>
                <a:endParaRPr lang="en-US" altLang="zh-CN" sz="1349" b="1" kern="0" dirty="0">
                  <a:solidFill>
                    <a:prstClr val="black"/>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83" name="矩形 63">
              <a:extLst>
                <a:ext uri="{FF2B5EF4-FFF2-40B4-BE49-F238E27FC236}">
                  <a16:creationId xmlns="" xmlns:a16="http://schemas.microsoft.com/office/drawing/2014/main" id="{B08C43E1-9A7F-48BD-B95F-B35645E8B078}"/>
                </a:ext>
              </a:extLst>
            </p:cNvPr>
            <p:cNvSpPr/>
            <p:nvPr/>
          </p:nvSpPr>
          <p:spPr bwMode="gray">
            <a:xfrm>
              <a:off x="8238059" y="4022537"/>
              <a:ext cx="1319787" cy="461665"/>
            </a:xfrm>
            <a:prstGeom prst="rect">
              <a:avLst/>
            </a:prstGeom>
          </p:spPr>
          <p:txBody>
            <a:bodyPr wrap="square">
              <a:spAutoFit/>
            </a:bodyPr>
            <a:lstStyle/>
            <a:p>
              <a:pPr algn="ctr" defTabSz="1218784" fontAlgn="ctr"/>
              <a:r>
                <a:rPr lang="en-US" sz="1200" b="1" dirty="0">
                  <a:solidFill>
                    <a:schemeClr val="bg1"/>
                  </a:solidFill>
                  <a:latin typeface="Huawei Sans" panose="020C0503030203020204" pitchFamily="34" charset="0"/>
                  <a:cs typeface="Huawei Sans" panose="020C0503030203020204" pitchFamily="34" charset="0"/>
                </a:rPr>
                <a:t>DHCP-based deployment</a:t>
              </a:r>
              <a:endParaRPr lang="en-US" sz="12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84" name="Picture 2" descr="C:\Users\Administrator\Desktop\PPT小图标\45.png">
              <a:extLst>
                <a:ext uri="{FF2B5EF4-FFF2-40B4-BE49-F238E27FC236}">
                  <a16:creationId xmlns="" xmlns:a16="http://schemas.microsoft.com/office/drawing/2014/main" id="{A9197F0D-BC20-4B49-9A59-25E4C2FA746C}"/>
                </a:ext>
              </a:extLst>
            </p:cNvPr>
            <p:cNvPicPr>
              <a:picLocks noChangeAspect="1" noChangeArrowheads="1"/>
            </p:cNvPicPr>
            <p:nvPr/>
          </p:nvPicPr>
          <p:blipFill>
            <a:blip r:embed="rId3" cstate="print"/>
            <a:srcRect/>
            <a:stretch>
              <a:fillRect/>
            </a:stretch>
          </p:blipFill>
          <p:spPr bwMode="gray">
            <a:xfrm>
              <a:off x="8691642" y="3752616"/>
              <a:ext cx="441955" cy="308752"/>
            </a:xfrm>
            <a:prstGeom prst="rect">
              <a:avLst/>
            </a:prstGeom>
            <a:noFill/>
          </p:spPr>
        </p:pic>
        <p:sp>
          <p:nvSpPr>
            <p:cNvPr id="85" name="Rectangle 1">
              <a:extLst>
                <a:ext uri="{FF2B5EF4-FFF2-40B4-BE49-F238E27FC236}">
                  <a16:creationId xmlns="" xmlns:a16="http://schemas.microsoft.com/office/drawing/2014/main" id="{21E30064-BE4C-47E0-AD59-76D0CFE94532}"/>
                </a:ext>
              </a:extLst>
            </p:cNvPr>
            <p:cNvSpPr>
              <a:spLocks noChangeArrowheads="1"/>
            </p:cNvSpPr>
            <p:nvPr/>
          </p:nvSpPr>
          <p:spPr bwMode="gray">
            <a:xfrm>
              <a:off x="1117956" y="3412562"/>
              <a:ext cx="1656960" cy="479305"/>
            </a:xfrm>
            <a:prstGeom prst="rect">
              <a:avLst/>
            </a:prstGeom>
            <a:noFill/>
            <a:ln w="9525">
              <a:noFill/>
              <a:miter lim="800000"/>
              <a:headEnd/>
              <a:tailEnd/>
            </a:ln>
          </p:spPr>
          <p:txBody>
            <a:bodyPr lIns="91394" tIns="45698" rIns="91394" bIns="45698"/>
            <a:lstStyle/>
            <a:p>
              <a:pPr marL="0" lvl="2" defTabSz="912448" fontAlgn="ctr">
                <a:spcBef>
                  <a:spcPts val="600"/>
                </a:spcBef>
                <a:buSzPct val="60000"/>
                <a:tabLst>
                  <a:tab pos="1369465" algn="l"/>
                </a:tabLst>
              </a:pPr>
              <a:r>
                <a:rPr lang="en-US" sz="1200" dirty="0">
                  <a:solidFill>
                    <a:prstClr val="black"/>
                  </a:solidFill>
                  <a:latin typeface="Huawei Sans" panose="020C0503030203020204" pitchFamily="34" charset="0"/>
                  <a:cs typeface="Huawei Sans" panose="020C0503030203020204" pitchFamily="34" charset="0"/>
                </a:rPr>
                <a:t>Devices are operated in batches in a warehouse and then centrally deployed.</a:t>
              </a:r>
            </a:p>
          </p:txBody>
        </p:sp>
        <p:sp>
          <p:nvSpPr>
            <p:cNvPr id="86" name="Rectangle 1">
              <a:extLst>
                <a:ext uri="{FF2B5EF4-FFF2-40B4-BE49-F238E27FC236}">
                  <a16:creationId xmlns="" xmlns:a16="http://schemas.microsoft.com/office/drawing/2014/main" id="{2F64D18A-64E9-44F3-8C94-B961EDDD9B39}"/>
                </a:ext>
              </a:extLst>
            </p:cNvPr>
            <p:cNvSpPr>
              <a:spLocks noChangeArrowheads="1"/>
            </p:cNvSpPr>
            <p:nvPr/>
          </p:nvSpPr>
          <p:spPr bwMode="gray">
            <a:xfrm>
              <a:off x="6910419" y="3412562"/>
              <a:ext cx="1496147" cy="437563"/>
            </a:xfrm>
            <a:prstGeom prst="rect">
              <a:avLst/>
            </a:prstGeom>
            <a:noFill/>
            <a:ln w="9525">
              <a:noFill/>
              <a:miter lim="800000"/>
              <a:headEnd/>
              <a:tailEnd/>
            </a:ln>
          </p:spPr>
          <p:txBody>
            <a:bodyPr lIns="91394" tIns="45698" rIns="91394" bIns="45698"/>
            <a:lstStyle/>
            <a:p>
              <a:pPr marL="0" lvl="2" defTabSz="912448" fontAlgn="ctr">
                <a:spcBef>
                  <a:spcPts val="600"/>
                </a:spcBef>
                <a:buSzPct val="60000"/>
                <a:tabLst>
                  <a:tab pos="1369465" algn="l"/>
                </a:tabLst>
              </a:pPr>
              <a:r>
                <a:rPr lang="en-US" sz="1200" dirty="0">
                  <a:solidFill>
                    <a:prstClr val="black"/>
                  </a:solidFill>
                  <a:latin typeface="Huawei Sans" panose="020C0503030203020204" pitchFamily="34" charset="0"/>
                  <a:cs typeface="Huawei Sans" panose="020C0503030203020204" pitchFamily="34" charset="0"/>
                </a:rPr>
                <a:t>No high skill requirements are imposed for onsite deployment personnel.</a:t>
              </a:r>
            </a:p>
          </p:txBody>
        </p:sp>
        <p:sp>
          <p:nvSpPr>
            <p:cNvPr id="87" name="Rectangle 1">
              <a:extLst>
                <a:ext uri="{FF2B5EF4-FFF2-40B4-BE49-F238E27FC236}">
                  <a16:creationId xmlns="" xmlns:a16="http://schemas.microsoft.com/office/drawing/2014/main" id="{A5EA74D7-A176-41E8-B9CE-A632ACD2AB90}"/>
                </a:ext>
              </a:extLst>
            </p:cNvPr>
            <p:cNvSpPr>
              <a:spLocks noChangeArrowheads="1"/>
            </p:cNvSpPr>
            <p:nvPr/>
          </p:nvSpPr>
          <p:spPr bwMode="gray">
            <a:xfrm>
              <a:off x="4073236" y="3412562"/>
              <a:ext cx="1549621" cy="479305"/>
            </a:xfrm>
            <a:prstGeom prst="rect">
              <a:avLst/>
            </a:prstGeom>
            <a:noFill/>
            <a:ln w="9525">
              <a:noFill/>
              <a:miter lim="800000"/>
              <a:headEnd/>
              <a:tailEnd/>
            </a:ln>
          </p:spPr>
          <p:txBody>
            <a:bodyPr lIns="91394" tIns="45698" rIns="91394" bIns="45698"/>
            <a:lstStyle/>
            <a:p>
              <a:pPr marL="0" lvl="2" defTabSz="912448" fontAlgn="ctr">
                <a:spcBef>
                  <a:spcPts val="600"/>
                </a:spcBef>
                <a:buSzPct val="60000"/>
                <a:tabLst>
                  <a:tab pos="1369465" algn="l"/>
                </a:tabLst>
              </a:pPr>
              <a:r>
                <a:rPr lang="en-US" sz="1200" dirty="0">
                  <a:solidFill>
                    <a:prstClr val="black"/>
                  </a:solidFill>
                  <a:latin typeface="Huawei Sans" panose="020C0503030203020204" pitchFamily="34" charset="0"/>
                  <a:cs typeface="Huawei Sans" panose="020C0503030203020204" pitchFamily="34" charset="0"/>
                </a:rPr>
                <a:t>This mode applies to networks where multiple access modes are used, achieving one-click deployment.</a:t>
              </a:r>
            </a:p>
          </p:txBody>
        </p:sp>
        <p:pic>
          <p:nvPicPr>
            <p:cNvPr id="88" name="图片 67">
              <a:extLst>
                <a:ext uri="{FF2B5EF4-FFF2-40B4-BE49-F238E27FC236}">
                  <a16:creationId xmlns="" xmlns:a16="http://schemas.microsoft.com/office/drawing/2014/main" id="{D602F526-BCDA-4248-A813-BCDCE481CF3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5203905" y="2119118"/>
              <a:ext cx="1792651" cy="330612"/>
            </a:xfrm>
            <a:prstGeom prst="rect">
              <a:avLst/>
            </a:prstGeom>
          </p:spPr>
        </p:pic>
        <p:sp>
          <p:nvSpPr>
            <p:cNvPr id="89" name="圆角矩形 44">
              <a:extLst>
                <a:ext uri="{FF2B5EF4-FFF2-40B4-BE49-F238E27FC236}">
                  <a16:creationId xmlns="" xmlns:a16="http://schemas.microsoft.com/office/drawing/2014/main" id="{EA641070-2D88-4A00-ACC4-D0D5113745CD}"/>
                </a:ext>
              </a:extLst>
            </p:cNvPr>
            <p:cNvSpPr/>
            <p:nvPr/>
          </p:nvSpPr>
          <p:spPr bwMode="gray">
            <a:xfrm>
              <a:off x="4722472" y="1994740"/>
              <a:ext cx="2729420" cy="572837"/>
            </a:xfrm>
            <a:prstGeom prst="roundRect">
              <a:avLst>
                <a:gd name="adj" fmla="val 6377"/>
              </a:avLst>
            </a:prstGeom>
            <a:noFill/>
            <a:ln w="19050">
              <a:solidFill>
                <a:srgbClr val="30B5C5"/>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90" name="Connector: Elbow 89">
              <a:extLst>
                <a:ext uri="{FF2B5EF4-FFF2-40B4-BE49-F238E27FC236}">
                  <a16:creationId xmlns="" xmlns:a16="http://schemas.microsoft.com/office/drawing/2014/main" id="{1A342A5F-8A1A-4034-A100-8D8D67C976E3}"/>
                </a:ext>
              </a:extLst>
            </p:cNvPr>
            <p:cNvCxnSpPr>
              <a:cxnSpLocks/>
              <a:stCxn id="89" idx="2"/>
              <a:endCxn id="41" idx="0"/>
            </p:cNvCxnSpPr>
            <p:nvPr/>
          </p:nvCxnSpPr>
          <p:spPr bwMode="gray">
            <a:xfrm rot="5400000">
              <a:off x="4256510" y="1597897"/>
              <a:ext cx="860992" cy="2800353"/>
            </a:xfrm>
            <a:prstGeom prst="bentConnector3">
              <a:avLst>
                <a:gd name="adj1" fmla="val 50000"/>
              </a:avLst>
            </a:prstGeom>
            <a:noFill/>
            <a:ln w="28575" cap="flat" cmpd="sng" algn="ctr">
              <a:solidFill>
                <a:srgbClr val="56C4D2"/>
              </a:solidFill>
              <a:prstDash val="dash"/>
              <a:headEnd type="none" w="lg" len="lg"/>
              <a:tailEnd type="triangle" w="lg" len="lg"/>
            </a:ln>
            <a:effectLst/>
          </p:spPr>
        </p:cxnSp>
        <p:cxnSp>
          <p:nvCxnSpPr>
            <p:cNvPr id="91" name="Connector: Elbow 90">
              <a:extLst>
                <a:ext uri="{FF2B5EF4-FFF2-40B4-BE49-F238E27FC236}">
                  <a16:creationId xmlns="" xmlns:a16="http://schemas.microsoft.com/office/drawing/2014/main" id="{255D13A1-BEFC-477D-8110-8784180DD00D}"/>
                </a:ext>
              </a:extLst>
            </p:cNvPr>
            <p:cNvCxnSpPr>
              <a:cxnSpLocks/>
              <a:stCxn id="89" idx="2"/>
              <a:endCxn id="49" idx="0"/>
            </p:cNvCxnSpPr>
            <p:nvPr/>
          </p:nvCxnSpPr>
          <p:spPr bwMode="gray">
            <a:xfrm rot="16200000" flipH="1">
              <a:off x="7048496" y="1606262"/>
              <a:ext cx="897237" cy="2819865"/>
            </a:xfrm>
            <a:prstGeom prst="bentConnector3">
              <a:avLst>
                <a:gd name="adj1" fmla="val 50000"/>
              </a:avLst>
            </a:prstGeom>
            <a:noFill/>
            <a:ln w="28575" cap="flat" cmpd="sng" algn="ctr">
              <a:solidFill>
                <a:srgbClr val="56C4D2"/>
              </a:solidFill>
              <a:prstDash val="dash"/>
              <a:headEnd type="none" w="lg" len="lg"/>
              <a:tailEnd type="triangle" w="lg" len="lg"/>
            </a:ln>
            <a:effectLst/>
          </p:spPr>
        </p:cxnSp>
        <p:pic>
          <p:nvPicPr>
            <p:cNvPr id="92" name="图片 39">
              <a:extLst>
                <a:ext uri="{FF2B5EF4-FFF2-40B4-BE49-F238E27FC236}">
                  <a16:creationId xmlns="" xmlns:a16="http://schemas.microsoft.com/office/drawing/2014/main" id="{B9395D3C-4D87-452F-AC8D-32C32740C23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5777525" y="5590881"/>
              <a:ext cx="645409" cy="529235"/>
            </a:xfrm>
            <a:prstGeom prst="rect">
              <a:avLst/>
            </a:prstGeom>
          </p:spPr>
        </p:pic>
        <p:cxnSp>
          <p:nvCxnSpPr>
            <p:cNvPr id="93" name="Connector: Elbow 92">
              <a:extLst>
                <a:ext uri="{FF2B5EF4-FFF2-40B4-BE49-F238E27FC236}">
                  <a16:creationId xmlns="" xmlns:a16="http://schemas.microsoft.com/office/drawing/2014/main" id="{F269B7B8-6E9B-4A51-85E3-5773DD0FD49A}"/>
                </a:ext>
              </a:extLst>
            </p:cNvPr>
            <p:cNvCxnSpPr>
              <a:cxnSpLocks/>
              <a:stCxn id="92" idx="0"/>
              <a:endCxn id="41" idx="4"/>
            </p:cNvCxnSpPr>
            <p:nvPr/>
          </p:nvCxnSpPr>
          <p:spPr bwMode="gray">
            <a:xfrm rot="16200000" flipV="1">
              <a:off x="4206523" y="3697173"/>
              <a:ext cx="974015" cy="2813401"/>
            </a:xfrm>
            <a:prstGeom prst="bentConnector3">
              <a:avLst>
                <a:gd name="adj1" fmla="val 50000"/>
              </a:avLst>
            </a:prstGeom>
            <a:noFill/>
            <a:ln w="28575" cap="flat" cmpd="sng" algn="ctr">
              <a:solidFill>
                <a:srgbClr val="56C4D2"/>
              </a:solidFill>
              <a:prstDash val="dash"/>
              <a:headEnd type="triangle" w="lg" len="lg"/>
              <a:tailEnd type="none" w="lg" len="lg"/>
            </a:ln>
            <a:effectLst/>
          </p:spPr>
        </p:cxnSp>
        <p:cxnSp>
          <p:nvCxnSpPr>
            <p:cNvPr id="94" name="Connector: Elbow 93">
              <a:extLst>
                <a:ext uri="{FF2B5EF4-FFF2-40B4-BE49-F238E27FC236}">
                  <a16:creationId xmlns="" xmlns:a16="http://schemas.microsoft.com/office/drawing/2014/main" id="{C7E1E564-737F-47F7-89F5-6CF5574FBAAD}"/>
                </a:ext>
              </a:extLst>
            </p:cNvPr>
            <p:cNvCxnSpPr>
              <a:cxnSpLocks/>
              <a:stCxn id="92" idx="0"/>
              <a:endCxn id="49" idx="4"/>
            </p:cNvCxnSpPr>
            <p:nvPr/>
          </p:nvCxnSpPr>
          <p:spPr bwMode="gray">
            <a:xfrm rot="5400000" flipH="1" flipV="1">
              <a:off x="7034753" y="3718588"/>
              <a:ext cx="937770" cy="2806817"/>
            </a:xfrm>
            <a:prstGeom prst="bentConnector3">
              <a:avLst>
                <a:gd name="adj1" fmla="val 50000"/>
              </a:avLst>
            </a:prstGeom>
            <a:noFill/>
            <a:ln w="28575" cap="flat" cmpd="sng" algn="ctr">
              <a:solidFill>
                <a:srgbClr val="56C4D2"/>
              </a:solidFill>
              <a:prstDash val="dash"/>
              <a:headEnd type="triangle" w="lg" len="lg"/>
              <a:tailEnd type="none" w="lg" len="lg"/>
            </a:ln>
            <a:effectLst/>
          </p:spPr>
        </p:cxnSp>
        <p:cxnSp>
          <p:nvCxnSpPr>
            <p:cNvPr id="95" name="直接连接符 50">
              <a:extLst>
                <a:ext uri="{FF2B5EF4-FFF2-40B4-BE49-F238E27FC236}">
                  <a16:creationId xmlns="" xmlns:a16="http://schemas.microsoft.com/office/drawing/2014/main" id="{09D27B97-7140-40F6-8140-925F881CB2FF}"/>
                </a:ext>
              </a:extLst>
            </p:cNvPr>
            <p:cNvCxnSpPr>
              <a:cxnSpLocks/>
              <a:stCxn id="92" idx="0"/>
              <a:endCxn id="40" idx="4"/>
            </p:cNvCxnSpPr>
            <p:nvPr/>
          </p:nvCxnSpPr>
          <p:spPr bwMode="gray">
            <a:xfrm flipV="1">
              <a:off x="6100230" y="4655516"/>
              <a:ext cx="0" cy="935365"/>
            </a:xfrm>
            <a:prstGeom prst="line">
              <a:avLst/>
            </a:prstGeom>
            <a:noFill/>
            <a:ln w="28575" cap="flat" cmpd="sng" algn="ctr">
              <a:solidFill>
                <a:srgbClr val="56C4D2"/>
              </a:solidFill>
              <a:prstDash val="dash"/>
              <a:headEnd type="triangle" w="lg" len="lg"/>
              <a:tailEnd type="none" w="lg" len="lg"/>
            </a:ln>
            <a:effectLst/>
          </p:spPr>
        </p:cxnSp>
        <p:sp>
          <p:nvSpPr>
            <p:cNvPr id="7" name="Rectangle 1">
              <a:extLst>
                <a:ext uri="{FF2B5EF4-FFF2-40B4-BE49-F238E27FC236}">
                  <a16:creationId xmlns="" xmlns:a16="http://schemas.microsoft.com/office/drawing/2014/main" id="{FFED90FE-D9FE-481C-8DC4-992FE3BFFABF}"/>
                </a:ext>
              </a:extLst>
            </p:cNvPr>
            <p:cNvSpPr>
              <a:spLocks noChangeArrowheads="1"/>
            </p:cNvSpPr>
            <p:nvPr/>
          </p:nvSpPr>
          <p:spPr bwMode="gray">
            <a:xfrm>
              <a:off x="4566597" y="4770358"/>
              <a:ext cx="2937042" cy="516830"/>
            </a:xfrm>
            <a:prstGeom prst="rect">
              <a:avLst/>
            </a:prstGeom>
            <a:solidFill>
              <a:schemeClr val="bg1"/>
            </a:solidFill>
            <a:ln w="9525">
              <a:noFill/>
              <a:miter lim="800000"/>
              <a:headEnd/>
              <a:tailEnd/>
            </a:ln>
          </p:spPr>
          <p:txBody>
            <a:bodyPr lIns="91394" tIns="45698" rIns="91394" bIns="45698"/>
            <a:lstStyle/>
            <a:p>
              <a:pPr marL="0" lvl="2" algn="ctr" defTabSz="912448" fontAlgn="ctr">
                <a:spcBef>
                  <a:spcPts val="600"/>
                </a:spcBef>
                <a:buSzPct val="60000"/>
                <a:tabLst>
                  <a:tab pos="1369465" algn="l"/>
                </a:tabLst>
              </a:pPr>
              <a:r>
                <a:rPr lang="en-US" sz="1200" b="1" dirty="0">
                  <a:solidFill>
                    <a:srgbClr val="C00000"/>
                  </a:solidFill>
                  <a:latin typeface="Huawei Sans" panose="020C0503030203020204" pitchFamily="34" charset="0"/>
                  <a:cs typeface="Huawei Sans" panose="020C0503030203020204" pitchFamily="34" charset="0"/>
                </a:rPr>
                <a:t>ZTP configuration files are transferred in different ways depending on the deployment mode.</a:t>
              </a:r>
            </a:p>
          </p:txBody>
        </p:sp>
      </p:grpSp>
      <p:sp>
        <p:nvSpPr>
          <p:cNvPr id="66" name="燕尾形 25">
            <a:extLst>
              <a:ext uri="{FF2B5EF4-FFF2-40B4-BE49-F238E27FC236}">
                <a16:creationId xmlns="" xmlns:a16="http://schemas.microsoft.com/office/drawing/2014/main" id="{A3AFF8B1-049A-490C-9662-FA765F8D7227}"/>
              </a:ext>
            </a:extLst>
          </p:cNvPr>
          <p:cNvSpPr/>
          <p:nvPr/>
        </p:nvSpPr>
        <p:spPr bwMode="gray">
          <a:xfrm>
            <a:off x="6302884" y="109272"/>
            <a:ext cx="621155" cy="211431"/>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ZTP</a:t>
            </a:r>
          </a:p>
        </p:txBody>
      </p:sp>
      <p:sp>
        <p:nvSpPr>
          <p:cNvPr id="67" name="燕尾形 25">
            <a:extLst>
              <a:ext uri="{FF2B5EF4-FFF2-40B4-BE49-F238E27FC236}">
                <a16:creationId xmlns="" xmlns:a16="http://schemas.microsoft.com/office/drawing/2014/main" id="{69D00CC9-9B08-47B2-A53E-26EB30BE1E6B}"/>
              </a:ext>
            </a:extLst>
          </p:cNvPr>
          <p:cNvSpPr/>
          <p:nvPr/>
        </p:nvSpPr>
        <p:spPr bwMode="gray">
          <a:xfrm>
            <a:off x="8523480" y="109272"/>
            <a:ext cx="2159760"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Application Optimization</a:t>
            </a:r>
          </a:p>
        </p:txBody>
      </p:sp>
      <p:sp>
        <p:nvSpPr>
          <p:cNvPr id="68" name="燕尾形 25">
            <a:extLst>
              <a:ext uri="{FF2B5EF4-FFF2-40B4-BE49-F238E27FC236}">
                <a16:creationId xmlns="" xmlns:a16="http://schemas.microsoft.com/office/drawing/2014/main" id="{63D5D457-242E-4711-871D-46E31C33ACF8}"/>
              </a:ext>
            </a:extLst>
          </p:cNvPr>
          <p:cNvSpPr/>
          <p:nvPr/>
        </p:nvSpPr>
        <p:spPr bwMode="gray">
          <a:xfrm>
            <a:off x="10616507" y="109272"/>
            <a:ext cx="1132580"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Security</a:t>
            </a:r>
          </a:p>
        </p:txBody>
      </p:sp>
      <p:sp>
        <p:nvSpPr>
          <p:cNvPr id="71" name="燕尾形 25">
            <a:extLst>
              <a:ext uri="{FF2B5EF4-FFF2-40B4-BE49-F238E27FC236}">
                <a16:creationId xmlns="" xmlns:a16="http://schemas.microsoft.com/office/drawing/2014/main" id="{720A7AAF-DF73-47D8-B4AF-829977F274D8}"/>
              </a:ext>
            </a:extLst>
          </p:cNvPr>
          <p:cNvSpPr/>
          <p:nvPr/>
        </p:nvSpPr>
        <p:spPr bwMode="gray">
          <a:xfrm>
            <a:off x="6856742" y="109272"/>
            <a:ext cx="1738617"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Flexible Networking</a:t>
            </a:r>
          </a:p>
        </p:txBody>
      </p:sp>
    </p:spTree>
    <p:extLst>
      <p:ext uri="{BB962C8B-B14F-4D97-AF65-F5344CB8AC3E}">
        <p14:creationId xmlns:p14="http://schemas.microsoft.com/office/powerpoint/2010/main" val="28817947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bwMode="gray"/>
        <p:txBody>
          <a:bodyPr/>
          <a:lstStyle/>
          <a:p>
            <a:r>
              <a:rPr lang="en-US" dirty="0"/>
              <a:t>Flexible Networking Overview</a:t>
            </a:r>
            <a:endParaRPr lang="en-US" altLang="zh-CN" dirty="0">
              <a:sym typeface="Huawei Sans" panose="020C0503030203020204" pitchFamily="34" charset="0"/>
            </a:endParaRPr>
          </a:p>
        </p:txBody>
      </p:sp>
      <p:sp>
        <p:nvSpPr>
          <p:cNvPr id="12" name="文本占位符 11"/>
          <p:cNvSpPr>
            <a:spLocks noGrp="1"/>
          </p:cNvSpPr>
          <p:nvPr>
            <p:ph type="body" sz="quarter" idx="10"/>
          </p:nvPr>
        </p:nvSpPr>
        <p:spPr bwMode="gray">
          <a:xfrm>
            <a:off x="455611" y="1052514"/>
            <a:ext cx="5497240" cy="4875042"/>
          </a:xfrm>
        </p:spPr>
        <p:txBody>
          <a:bodyPr/>
          <a:lstStyle/>
          <a:p>
            <a:pPr algn="l"/>
            <a:r>
              <a:rPr lang="en-US" altLang="zh-CN" sz="1600" dirty="0"/>
              <a:t>The primary function of SD-WAN is to provide flexible and reliable networking for enterprise WANs.</a:t>
            </a:r>
            <a:endParaRPr lang="en-US" altLang="zh-CN" sz="1600" dirty="0">
              <a:sym typeface="Huawei Sans" panose="020C0503030203020204" pitchFamily="34" charset="0"/>
            </a:endParaRPr>
          </a:p>
          <a:p>
            <a:pPr algn="l"/>
            <a:r>
              <a:rPr lang="en-US" altLang="zh-CN" sz="1600" dirty="0"/>
              <a:t>Huawei SD-WAN Solution leverages the IP overlay technology together with traditional network technologies — such as Layer 2 switching, Layer 3 routing, and VPN isolation — to achieve on-demand, flexible, and automatic connections between enterprise branches, DCs, and the cloud, with full management support provided by iMaster NCE-WAN.</a:t>
            </a:r>
            <a:endParaRPr lang="en-US" altLang="zh-CN" sz="1600" dirty="0">
              <a:sym typeface="Huawei Sans" panose="020C0503030203020204" pitchFamily="34" charset="0"/>
            </a:endParaRPr>
          </a:p>
          <a:p>
            <a:pPr algn="l"/>
            <a:r>
              <a:rPr lang="en-US" altLang="zh-CN" sz="1600" dirty="0"/>
              <a:t>Huawei SD-WAN Solution uses the following channels to implement flexible networking:</a:t>
            </a:r>
            <a:endParaRPr lang="en-US" altLang="zh-CN" sz="1600" dirty="0">
              <a:sym typeface="Huawei Sans" panose="020C0503030203020204" pitchFamily="34" charset="0"/>
            </a:endParaRPr>
          </a:p>
          <a:p>
            <a:pPr marL="542925" lvl="1" indent="-238125"/>
            <a:r>
              <a:rPr lang="en-US" altLang="zh-CN" sz="1400" dirty="0"/>
              <a:t>Management channel</a:t>
            </a:r>
            <a:endParaRPr lang="en-US" altLang="zh-CN" sz="1400" dirty="0">
              <a:sym typeface="Huawei Sans" panose="020C0503030203020204" pitchFamily="34" charset="0"/>
            </a:endParaRPr>
          </a:p>
          <a:p>
            <a:pPr marL="542925" lvl="1" indent="-238125"/>
            <a:r>
              <a:rPr lang="en-US" altLang="zh-CN" sz="1400" dirty="0"/>
              <a:t>Control channel</a:t>
            </a:r>
            <a:endParaRPr lang="en-US" altLang="zh-CN" sz="1400" dirty="0">
              <a:sym typeface="Huawei Sans" panose="020C0503030203020204" pitchFamily="34" charset="0"/>
            </a:endParaRPr>
          </a:p>
          <a:p>
            <a:pPr marL="542925" lvl="1" indent="-238125"/>
            <a:r>
              <a:rPr lang="en-US" altLang="zh-CN" sz="1400" dirty="0"/>
              <a:t>Data channel</a:t>
            </a:r>
            <a:endParaRPr lang="en-US" altLang="zh-CN" sz="1200" dirty="0">
              <a:sym typeface="Huawei Sans" panose="020C0503030203020204" pitchFamily="34" charset="0"/>
            </a:endParaRPr>
          </a:p>
        </p:txBody>
      </p:sp>
      <p:grpSp>
        <p:nvGrpSpPr>
          <p:cNvPr id="11" name="Group 10">
            <a:extLst>
              <a:ext uri="{FF2B5EF4-FFF2-40B4-BE49-F238E27FC236}">
                <a16:creationId xmlns="" xmlns:a16="http://schemas.microsoft.com/office/drawing/2014/main" id="{38682596-67B9-4B69-B817-0FF44033EF46}"/>
              </a:ext>
            </a:extLst>
          </p:cNvPr>
          <p:cNvGrpSpPr/>
          <p:nvPr/>
        </p:nvGrpSpPr>
        <p:grpSpPr bwMode="gray">
          <a:xfrm>
            <a:off x="5766016" y="1327269"/>
            <a:ext cx="5960380" cy="4752757"/>
            <a:chOff x="5508841" y="1327269"/>
            <a:chExt cx="5960380" cy="4752757"/>
          </a:xfrm>
        </p:grpSpPr>
        <p:grpSp>
          <p:nvGrpSpPr>
            <p:cNvPr id="103" name="组合 102"/>
            <p:cNvGrpSpPr/>
            <p:nvPr/>
          </p:nvGrpSpPr>
          <p:grpSpPr bwMode="gray">
            <a:xfrm flipH="1">
              <a:off x="8859804" y="4123706"/>
              <a:ext cx="1075899" cy="1114092"/>
              <a:chOff x="2049220" y="4543762"/>
              <a:chExt cx="1075899" cy="1114092"/>
            </a:xfrm>
          </p:grpSpPr>
          <p:grpSp>
            <p:nvGrpSpPr>
              <p:cNvPr id="104" name="Group 165"/>
              <p:cNvGrpSpPr/>
              <p:nvPr/>
            </p:nvGrpSpPr>
            <p:grpSpPr bwMode="gray">
              <a:xfrm rot="5400000">
                <a:off x="1762964" y="4830018"/>
                <a:ext cx="1114092" cy="541579"/>
                <a:chOff x="-1233037" y="914446"/>
                <a:chExt cx="1573823" cy="778776"/>
              </a:xfrm>
            </p:grpSpPr>
            <p:cxnSp>
              <p:nvCxnSpPr>
                <p:cNvPr id="108" name="Straight Connector 166"/>
                <p:cNvCxnSpPr/>
                <p:nvPr/>
              </p:nvCxnSpPr>
              <p:spPr bwMode="gray">
                <a:xfrm flipH="1" flipV="1">
                  <a:off x="-1233037" y="914446"/>
                  <a:ext cx="786912" cy="77877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2" name="Straight Connector 167"/>
                <p:cNvCxnSpPr/>
                <p:nvPr/>
              </p:nvCxnSpPr>
              <p:spPr bwMode="gray">
                <a:xfrm flipV="1">
                  <a:off x="-446125" y="914446"/>
                  <a:ext cx="786911" cy="778776"/>
                </a:xfrm>
                <a:prstGeom prst="line">
                  <a:avLst/>
                </a:prstGeom>
                <a:ln w="1905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105" name="Straight Connector 166"/>
              <p:cNvCxnSpPr/>
              <p:nvPr/>
            </p:nvCxnSpPr>
            <p:spPr bwMode="gray">
              <a:xfrm>
                <a:off x="2583537" y="4546133"/>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6" name="Straight Connector 166"/>
              <p:cNvCxnSpPr/>
              <p:nvPr/>
            </p:nvCxnSpPr>
            <p:spPr bwMode="gray">
              <a:xfrm>
                <a:off x="2583537" y="5657854"/>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bwMode="gray">
            <a:xfrm>
              <a:off x="7155613" y="4123706"/>
              <a:ext cx="1075899" cy="1114092"/>
              <a:chOff x="2049220" y="4543762"/>
              <a:chExt cx="1075899" cy="1114092"/>
            </a:xfrm>
          </p:grpSpPr>
          <p:grpSp>
            <p:nvGrpSpPr>
              <p:cNvPr id="97" name="Group 165"/>
              <p:cNvGrpSpPr/>
              <p:nvPr/>
            </p:nvGrpSpPr>
            <p:grpSpPr bwMode="gray">
              <a:xfrm rot="5400000">
                <a:off x="1762964" y="4830018"/>
                <a:ext cx="1114092" cy="541579"/>
                <a:chOff x="-1233037" y="914446"/>
                <a:chExt cx="1573823" cy="778776"/>
              </a:xfrm>
            </p:grpSpPr>
            <p:cxnSp>
              <p:nvCxnSpPr>
                <p:cNvPr id="99" name="Straight Connector 166"/>
                <p:cNvCxnSpPr/>
                <p:nvPr/>
              </p:nvCxnSpPr>
              <p:spPr bwMode="gray">
                <a:xfrm flipH="1" flipV="1">
                  <a:off x="-1233037" y="914446"/>
                  <a:ext cx="786912" cy="77877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Straight Connector 167"/>
                <p:cNvCxnSpPr/>
                <p:nvPr/>
              </p:nvCxnSpPr>
              <p:spPr bwMode="gray">
                <a:xfrm flipV="1">
                  <a:off x="-446125" y="914446"/>
                  <a:ext cx="786911" cy="778776"/>
                </a:xfrm>
                <a:prstGeom prst="line">
                  <a:avLst/>
                </a:prstGeom>
                <a:ln w="1905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101" name="Straight Connector 166"/>
              <p:cNvCxnSpPr/>
              <p:nvPr/>
            </p:nvCxnSpPr>
            <p:spPr bwMode="gray">
              <a:xfrm>
                <a:off x="2583537" y="4546133"/>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2" name="Straight Connector 166"/>
              <p:cNvCxnSpPr/>
              <p:nvPr/>
            </p:nvCxnSpPr>
            <p:spPr bwMode="gray">
              <a:xfrm>
                <a:off x="2583537" y="5657854"/>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34" name="直接箭头连接符 33"/>
            <p:cNvCxnSpPr/>
            <p:nvPr/>
          </p:nvCxnSpPr>
          <p:spPr bwMode="gray">
            <a:xfrm>
              <a:off x="6889133" y="1927739"/>
              <a:ext cx="0" cy="2348030"/>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a:cxnSpLocks/>
              <a:stCxn id="60" idx="2"/>
              <a:endCxn id="89" idx="0"/>
            </p:cNvCxnSpPr>
            <p:nvPr/>
          </p:nvCxnSpPr>
          <p:spPr bwMode="gray">
            <a:xfrm flipH="1">
              <a:off x="6910507" y="2991160"/>
              <a:ext cx="1651817" cy="1484511"/>
            </a:xfrm>
            <a:prstGeom prst="straightConnector1">
              <a:avLst/>
            </a:prstGeom>
            <a:ln w="19050">
              <a:solidFill>
                <a:srgbClr val="D3394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a:cxnSpLocks/>
              <a:stCxn id="60" idx="2"/>
              <a:endCxn id="90" idx="0"/>
            </p:cNvCxnSpPr>
            <p:nvPr/>
          </p:nvCxnSpPr>
          <p:spPr bwMode="gray">
            <a:xfrm>
              <a:off x="8562324" y="2991160"/>
              <a:ext cx="1645467" cy="1490861"/>
            </a:xfrm>
            <a:prstGeom prst="straightConnector1">
              <a:avLst/>
            </a:prstGeom>
            <a:ln w="19050">
              <a:solidFill>
                <a:srgbClr val="D3394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1" name="直接箭头连接符 50"/>
            <p:cNvCxnSpPr/>
            <p:nvPr/>
          </p:nvCxnSpPr>
          <p:spPr bwMode="gray">
            <a:xfrm>
              <a:off x="5544694" y="5826110"/>
              <a:ext cx="344277" cy="0"/>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52" name="文本框 51"/>
            <p:cNvSpPr txBox="1"/>
            <p:nvPr/>
          </p:nvSpPr>
          <p:spPr bwMode="gray">
            <a:xfrm>
              <a:off x="5873179" y="5618361"/>
              <a:ext cx="1720343" cy="461665"/>
            </a:xfrm>
            <a:prstGeom prst="rect">
              <a:avLst/>
            </a:prstGeom>
            <a:noFill/>
          </p:spPr>
          <p:txBody>
            <a:bodyPr wrap="none" rtlCol="0">
              <a:spAutoFit/>
            </a:bodyPr>
            <a:lstStyle/>
            <a:p>
              <a:pPr fontAlgn="ctr"/>
              <a:r>
                <a:rPr lang="en-US" sz="1200" dirty="0">
                  <a:latin typeface="Huawei Sans" panose="020C0503030203020204" pitchFamily="34" charset="0"/>
                </a:rPr>
                <a:t>Management channel</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fontAlgn="ctr"/>
              <a:r>
                <a:rPr lang="en-US" sz="1200" dirty="0">
                  <a:latin typeface="Huawei Sans" panose="020C0503030203020204" pitchFamily="34" charset="0"/>
                </a:rPr>
                <a:t>NETCONF</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53" name="直接箭头连接符 52"/>
            <p:cNvCxnSpPr/>
            <p:nvPr/>
          </p:nvCxnSpPr>
          <p:spPr bwMode="gray">
            <a:xfrm>
              <a:off x="7533629" y="5826110"/>
              <a:ext cx="344277" cy="0"/>
            </a:xfrm>
            <a:prstGeom prst="straightConnector1">
              <a:avLst/>
            </a:prstGeom>
            <a:ln w="19050">
              <a:solidFill>
                <a:srgbClr val="EC7061"/>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54" name="文本框 53"/>
            <p:cNvSpPr txBox="1"/>
            <p:nvPr/>
          </p:nvSpPr>
          <p:spPr bwMode="gray">
            <a:xfrm>
              <a:off x="7862114" y="5618361"/>
              <a:ext cx="1297150" cy="461665"/>
            </a:xfrm>
            <a:prstGeom prst="rect">
              <a:avLst/>
            </a:prstGeom>
            <a:noFill/>
          </p:spPr>
          <p:txBody>
            <a:bodyPr wrap="none" rtlCol="0">
              <a:spAutoFit/>
            </a:bodyPr>
            <a:lstStyle/>
            <a:p>
              <a:pPr fontAlgn="ctr"/>
              <a:r>
                <a:rPr lang="en-US" sz="1200" dirty="0">
                  <a:latin typeface="Huawei Sans" panose="020C0503030203020204" pitchFamily="34" charset="0"/>
                </a:rPr>
                <a:t>Control channel</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fontAlgn="ctr"/>
              <a:r>
                <a:rPr lang="en-US" sz="1200" dirty="0">
                  <a:latin typeface="Huawei Sans" panose="020C0503030203020204" pitchFamily="34" charset="0"/>
                </a:rPr>
                <a:t>BGP EVPN</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9" name="文本框 58"/>
            <p:cNvSpPr txBox="1"/>
            <p:nvPr/>
          </p:nvSpPr>
          <p:spPr bwMode="gray">
            <a:xfrm>
              <a:off x="7940548" y="2646393"/>
              <a:ext cx="418704" cy="307777"/>
            </a:xfrm>
            <a:prstGeom prst="rect">
              <a:avLst/>
            </a:prstGeom>
            <a:noFill/>
          </p:spPr>
          <p:txBody>
            <a:bodyPr wrap="none" rtlCol="0">
              <a:spAutoFit/>
            </a:bodyPr>
            <a:lstStyle/>
            <a:p>
              <a:pPr fontAlgn="ctr"/>
              <a:r>
                <a:rPr lang="en-US" sz="1400" b="1" dirty="0">
                  <a:latin typeface="Huawei Sans" panose="020C0503030203020204" pitchFamily="34" charset="0"/>
                </a:rPr>
                <a:t>RR</a:t>
              </a:r>
              <a:endPar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60" name="图片 59"/>
            <p:cNvPicPr>
              <a:picLocks noChangeAspect="1"/>
            </p:cNvPicPr>
            <p:nvPr/>
          </p:nvPicPr>
          <p:blipFill>
            <a:blip r:embed="rId3"/>
            <a:stretch>
              <a:fillRect/>
            </a:stretch>
          </p:blipFill>
          <p:spPr bwMode="gray">
            <a:xfrm>
              <a:off x="8322540" y="2609405"/>
              <a:ext cx="479567" cy="381755"/>
            </a:xfrm>
            <a:prstGeom prst="rect">
              <a:avLst/>
            </a:prstGeom>
          </p:spPr>
        </p:pic>
        <p:pic>
          <p:nvPicPr>
            <p:cNvPr id="82" name="图片 8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7646281" y="1448729"/>
              <a:ext cx="1792651" cy="330612"/>
            </a:xfrm>
            <a:prstGeom prst="rect">
              <a:avLst/>
            </a:prstGeom>
          </p:spPr>
        </p:pic>
        <p:sp>
          <p:nvSpPr>
            <p:cNvPr id="83" name="圆角矩形 82"/>
            <p:cNvSpPr/>
            <p:nvPr/>
          </p:nvSpPr>
          <p:spPr bwMode="gray">
            <a:xfrm>
              <a:off x="10285342" y="4385436"/>
              <a:ext cx="1183879"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ctr"/>
              <a:r>
                <a:rPr lang="en-US" sz="1400" dirty="0">
                  <a:solidFill>
                    <a:schemeClr val="bg1">
                      <a:lumMod val="65000"/>
                    </a:schemeClr>
                  </a:solidFill>
                  <a:latin typeface="Huawei Sans" panose="020C0503030203020204" pitchFamily="34" charset="0"/>
                </a:rPr>
                <a:t>Branch site</a:t>
              </a:r>
            </a:p>
          </p:txBody>
        </p:sp>
        <p:sp>
          <p:nvSpPr>
            <p:cNvPr id="84" name="圆角矩形 83"/>
            <p:cNvSpPr/>
            <p:nvPr/>
          </p:nvSpPr>
          <p:spPr bwMode="gray">
            <a:xfrm>
              <a:off x="5508841" y="4379086"/>
              <a:ext cx="1291198"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400" dirty="0">
                  <a:solidFill>
                    <a:schemeClr val="bg1">
                      <a:lumMod val="65000"/>
                    </a:schemeClr>
                  </a:solidFill>
                  <a:latin typeface="Huawei Sans" panose="020C0503030203020204" pitchFamily="34" charset="0"/>
                </a:rPr>
                <a:t>HQ/DC site</a:t>
              </a:r>
            </a:p>
          </p:txBody>
        </p:sp>
        <p:pic>
          <p:nvPicPr>
            <p:cNvPr id="89" name="图片 8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6665052" y="4475671"/>
              <a:ext cx="490909" cy="402545"/>
            </a:xfrm>
            <a:prstGeom prst="rect">
              <a:avLst/>
            </a:prstGeom>
          </p:spPr>
        </p:pic>
        <p:pic>
          <p:nvPicPr>
            <p:cNvPr id="90" name="图片 8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9962336" y="4482021"/>
              <a:ext cx="490909" cy="402545"/>
            </a:xfrm>
            <a:prstGeom prst="rect">
              <a:avLst/>
            </a:prstGeom>
          </p:spPr>
        </p:pic>
        <p:sp>
          <p:nvSpPr>
            <p:cNvPr id="94" name="Can 225"/>
            <p:cNvSpPr/>
            <p:nvPr/>
          </p:nvSpPr>
          <p:spPr bwMode="gray">
            <a:xfrm rot="5400000">
              <a:off x="8454137" y="3285855"/>
              <a:ext cx="193925" cy="2776241"/>
            </a:xfrm>
            <a:prstGeom prst="can">
              <a:avLst>
                <a:gd name="adj" fmla="val 87973"/>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13" name="直接箭头连接符 112"/>
            <p:cNvCxnSpPr/>
            <p:nvPr/>
          </p:nvCxnSpPr>
          <p:spPr bwMode="gray">
            <a:xfrm>
              <a:off x="10184297" y="1927739"/>
              <a:ext cx="0" cy="2348030"/>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14" name="文本框 113"/>
            <p:cNvSpPr txBox="1"/>
            <p:nvPr/>
          </p:nvSpPr>
          <p:spPr bwMode="gray">
            <a:xfrm>
              <a:off x="9717893" y="5618361"/>
              <a:ext cx="1742584" cy="461665"/>
            </a:xfrm>
            <a:prstGeom prst="rect">
              <a:avLst/>
            </a:prstGeom>
            <a:noFill/>
          </p:spPr>
          <p:txBody>
            <a:bodyPr wrap="square" rtlCol="0">
              <a:spAutoFit/>
            </a:bodyPr>
            <a:lstStyle/>
            <a:p>
              <a:pPr fontAlgn="ctr"/>
              <a:r>
                <a:rPr lang="en-US" sz="1200" dirty="0">
                  <a:latin typeface="Huawei Sans" panose="020C0503030203020204" pitchFamily="34" charset="0"/>
                </a:rPr>
                <a:t>Data channel</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fontAlgn="ctr"/>
              <a:r>
                <a:rPr lang="en-US" sz="1200" dirty="0">
                  <a:latin typeface="Huawei Sans" panose="020C0503030203020204" pitchFamily="34" charset="0"/>
                </a:rPr>
                <a:t>GRE/GRE over IPsec</a:t>
              </a:r>
            </a:p>
          </p:txBody>
        </p:sp>
        <p:sp>
          <p:nvSpPr>
            <p:cNvPr id="115" name="Can 225"/>
            <p:cNvSpPr/>
            <p:nvPr/>
          </p:nvSpPr>
          <p:spPr bwMode="gray">
            <a:xfrm rot="5400000">
              <a:off x="9330893" y="5551479"/>
              <a:ext cx="193925" cy="549264"/>
            </a:xfrm>
            <a:prstGeom prst="can">
              <a:avLst>
                <a:gd name="adj" fmla="val 48679"/>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49" name="直接箭头连接符 33">
              <a:extLst>
                <a:ext uri="{FF2B5EF4-FFF2-40B4-BE49-F238E27FC236}">
                  <a16:creationId xmlns="" xmlns:a16="http://schemas.microsoft.com/office/drawing/2014/main" id="{C7725EC0-2030-46B9-B323-DF62C01FE1CC}"/>
                </a:ext>
              </a:extLst>
            </p:cNvPr>
            <p:cNvCxnSpPr>
              <a:cxnSpLocks/>
              <a:endCxn id="60" idx="0"/>
            </p:cNvCxnSpPr>
            <p:nvPr/>
          </p:nvCxnSpPr>
          <p:spPr bwMode="gray">
            <a:xfrm>
              <a:off x="8562324" y="1921027"/>
              <a:ext cx="0" cy="688378"/>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 name="Freeform 159">
              <a:extLst>
                <a:ext uri="{FF2B5EF4-FFF2-40B4-BE49-F238E27FC236}">
                  <a16:creationId xmlns="" xmlns:a16="http://schemas.microsoft.com/office/drawing/2014/main" id="{7A9A5E9C-B2CD-48FE-88B6-A282A8880B76}"/>
                </a:ext>
              </a:extLst>
            </p:cNvPr>
            <p:cNvSpPr/>
            <p:nvPr/>
          </p:nvSpPr>
          <p:spPr bwMode="gray">
            <a:xfrm flipH="1">
              <a:off x="7973732" y="3733202"/>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latin typeface="Huawei Sans" panose="020C0503030203020204" pitchFamily="34" charset="0"/>
                </a:rPr>
                <a:t>MPLS</a:t>
              </a:r>
            </a:p>
          </p:txBody>
        </p:sp>
        <p:sp>
          <p:nvSpPr>
            <p:cNvPr id="3" name="Freeform 159">
              <a:extLst>
                <a:ext uri="{FF2B5EF4-FFF2-40B4-BE49-F238E27FC236}">
                  <a16:creationId xmlns="" xmlns:a16="http://schemas.microsoft.com/office/drawing/2014/main" id="{A1562766-D5B2-4143-B343-387932EFE4E7}"/>
                </a:ext>
              </a:extLst>
            </p:cNvPr>
            <p:cNvSpPr/>
            <p:nvPr/>
          </p:nvSpPr>
          <p:spPr bwMode="gray">
            <a:xfrm flipH="1">
              <a:off x="7974144" y="4891119"/>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latin typeface="Huawei Sans" panose="020C0503030203020204" pitchFamily="34" charset="0"/>
                </a:rPr>
                <a:t>Internet</a:t>
              </a:r>
            </a:p>
          </p:txBody>
        </p:sp>
        <p:sp>
          <p:nvSpPr>
            <p:cNvPr id="4" name="圆角矩形 44">
              <a:extLst>
                <a:ext uri="{FF2B5EF4-FFF2-40B4-BE49-F238E27FC236}">
                  <a16:creationId xmlns="" xmlns:a16="http://schemas.microsoft.com/office/drawing/2014/main" id="{B9C22A3A-F827-4718-BBF9-37B1F468D1F2}"/>
                </a:ext>
              </a:extLst>
            </p:cNvPr>
            <p:cNvSpPr/>
            <p:nvPr/>
          </p:nvSpPr>
          <p:spPr bwMode="gray">
            <a:xfrm>
              <a:off x="6855869" y="1327269"/>
              <a:ext cx="3403725" cy="572837"/>
            </a:xfrm>
            <a:prstGeom prst="roundRect">
              <a:avLst>
                <a:gd name="adj" fmla="val 6377"/>
              </a:avLst>
            </a:prstGeom>
            <a:noFill/>
            <a:ln w="19050">
              <a:solidFill>
                <a:srgbClr val="30B5C5"/>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 name="文本框 60">
              <a:extLst>
                <a:ext uri="{FF2B5EF4-FFF2-40B4-BE49-F238E27FC236}">
                  <a16:creationId xmlns="" xmlns:a16="http://schemas.microsoft.com/office/drawing/2014/main" id="{7ACF0D7C-EC09-4F83-8C60-9506A1BE8EC0}"/>
                </a:ext>
              </a:extLst>
            </p:cNvPr>
            <p:cNvSpPr txBox="1"/>
            <p:nvPr/>
          </p:nvSpPr>
          <p:spPr bwMode="gray">
            <a:xfrm rot="16200000">
              <a:off x="5673167" y="2945242"/>
              <a:ext cx="1900004" cy="461665"/>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NETCONF</a:t>
              </a:r>
            </a:p>
            <a:p>
              <a:pPr algn="ctr" fontAlgn="ctr"/>
              <a:r>
                <a:rPr lang="en-US" sz="1200" dirty="0">
                  <a:solidFill>
                    <a:srgbClr val="000000"/>
                  </a:solidFill>
                  <a:latin typeface="Huawei Sans" panose="020C0503030203020204" pitchFamily="34" charset="0"/>
                </a:rPr>
                <a:t>(management channel)</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文本框 60">
              <a:extLst>
                <a:ext uri="{FF2B5EF4-FFF2-40B4-BE49-F238E27FC236}">
                  <a16:creationId xmlns="" xmlns:a16="http://schemas.microsoft.com/office/drawing/2014/main" id="{AA8ED80B-6796-40CE-BB2B-9DEF160F1328}"/>
                </a:ext>
              </a:extLst>
            </p:cNvPr>
            <p:cNvSpPr txBox="1"/>
            <p:nvPr/>
          </p:nvSpPr>
          <p:spPr bwMode="gray">
            <a:xfrm rot="19124516">
              <a:off x="6670537" y="3388287"/>
              <a:ext cx="1506223" cy="461665"/>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BGP EVPN</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fontAlgn="ctr"/>
              <a:r>
                <a:rPr lang="en-US" sz="1200" dirty="0">
                  <a:solidFill>
                    <a:srgbClr val="000000"/>
                  </a:solidFill>
                  <a:latin typeface="Huawei Sans" panose="020C0503030203020204" pitchFamily="34" charset="0"/>
                </a:rPr>
                <a:t>(control channel)</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 name="文本框 60">
              <a:extLst>
                <a:ext uri="{FF2B5EF4-FFF2-40B4-BE49-F238E27FC236}">
                  <a16:creationId xmlns="" xmlns:a16="http://schemas.microsoft.com/office/drawing/2014/main" id="{117D9C09-CCFD-4710-BD94-16C72720D058}"/>
                </a:ext>
              </a:extLst>
            </p:cNvPr>
            <p:cNvSpPr txBox="1"/>
            <p:nvPr/>
          </p:nvSpPr>
          <p:spPr bwMode="gray">
            <a:xfrm>
              <a:off x="7133741" y="4537234"/>
              <a:ext cx="2731298"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GRE/GRE over IPsec (data channel)</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 name="椭圆 15">
              <a:extLst>
                <a:ext uri="{FF2B5EF4-FFF2-40B4-BE49-F238E27FC236}">
                  <a16:creationId xmlns="" xmlns:a16="http://schemas.microsoft.com/office/drawing/2014/main" id="{302B528C-BFA4-4B85-BDB1-97D2DD604AA5}"/>
                </a:ext>
              </a:extLst>
            </p:cNvPr>
            <p:cNvSpPr>
              <a:spLocks noChangeAspect="1"/>
            </p:cNvSpPr>
            <p:nvPr/>
          </p:nvSpPr>
          <p:spPr bwMode="gray">
            <a:xfrm>
              <a:off x="6392335" y="2148976"/>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rPr>
                <a:t>1</a:t>
              </a:r>
              <a:endParaRPr lang="en-US" altLang="zh-CN"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椭圆 15">
              <a:extLst>
                <a:ext uri="{FF2B5EF4-FFF2-40B4-BE49-F238E27FC236}">
                  <a16:creationId xmlns="" xmlns:a16="http://schemas.microsoft.com/office/drawing/2014/main" id="{CF139FE9-1455-4B6F-B163-DA4D69B8838D}"/>
                </a:ext>
              </a:extLst>
            </p:cNvPr>
            <p:cNvSpPr>
              <a:spLocks noChangeAspect="1"/>
            </p:cNvSpPr>
            <p:nvPr/>
          </p:nvSpPr>
          <p:spPr bwMode="gray">
            <a:xfrm>
              <a:off x="7881849" y="3015733"/>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rPr>
                <a:t>2</a:t>
              </a:r>
              <a:endParaRPr lang="en-US" altLang="zh-CN"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椭圆 15">
              <a:extLst>
                <a:ext uri="{FF2B5EF4-FFF2-40B4-BE49-F238E27FC236}">
                  <a16:creationId xmlns="" xmlns:a16="http://schemas.microsoft.com/office/drawing/2014/main" id="{0A6DCBC9-3DD4-4CC3-87BA-98813D29DC9E}"/>
                </a:ext>
              </a:extLst>
            </p:cNvPr>
            <p:cNvSpPr>
              <a:spLocks noChangeAspect="1"/>
            </p:cNvSpPr>
            <p:nvPr/>
          </p:nvSpPr>
          <p:spPr bwMode="gray">
            <a:xfrm>
              <a:off x="8756548" y="4383887"/>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rPr>
                <a:t>3</a:t>
              </a:r>
              <a:endParaRPr lang="en-US" altLang="zh-CN"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p:cNvSpPr txBox="1"/>
            <p:nvPr/>
          </p:nvSpPr>
          <p:spPr bwMode="gray">
            <a:xfrm>
              <a:off x="6588889" y="4823191"/>
              <a:ext cx="643235"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EDGE</a:t>
              </a:r>
            </a:p>
          </p:txBody>
        </p:sp>
        <p:sp>
          <p:nvSpPr>
            <p:cNvPr id="67" name="文本框 66"/>
            <p:cNvSpPr txBox="1"/>
            <p:nvPr/>
          </p:nvSpPr>
          <p:spPr bwMode="gray">
            <a:xfrm>
              <a:off x="9915735" y="4820339"/>
              <a:ext cx="584110"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EDGE</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65" name="燕尾形 25">
            <a:extLst>
              <a:ext uri="{FF2B5EF4-FFF2-40B4-BE49-F238E27FC236}">
                <a16:creationId xmlns="" xmlns:a16="http://schemas.microsoft.com/office/drawing/2014/main" id="{A3AFF8B1-049A-490C-9662-FA765F8D7227}"/>
              </a:ext>
            </a:extLst>
          </p:cNvPr>
          <p:cNvSpPr/>
          <p:nvPr/>
        </p:nvSpPr>
        <p:spPr bwMode="gray">
          <a:xfrm>
            <a:off x="6302884" y="109272"/>
            <a:ext cx="621155" cy="211431"/>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ZTP</a:t>
            </a:r>
          </a:p>
        </p:txBody>
      </p:sp>
      <p:sp>
        <p:nvSpPr>
          <p:cNvPr id="66" name="燕尾形 25">
            <a:extLst>
              <a:ext uri="{FF2B5EF4-FFF2-40B4-BE49-F238E27FC236}">
                <a16:creationId xmlns="" xmlns:a16="http://schemas.microsoft.com/office/drawing/2014/main" id="{69D00CC9-9B08-47B2-A53E-26EB30BE1E6B}"/>
              </a:ext>
            </a:extLst>
          </p:cNvPr>
          <p:cNvSpPr/>
          <p:nvPr/>
        </p:nvSpPr>
        <p:spPr bwMode="gray">
          <a:xfrm>
            <a:off x="8523480" y="109272"/>
            <a:ext cx="2159760"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Application Optimization</a:t>
            </a:r>
          </a:p>
        </p:txBody>
      </p:sp>
      <p:sp>
        <p:nvSpPr>
          <p:cNvPr id="68" name="燕尾形 25">
            <a:extLst>
              <a:ext uri="{FF2B5EF4-FFF2-40B4-BE49-F238E27FC236}">
                <a16:creationId xmlns="" xmlns:a16="http://schemas.microsoft.com/office/drawing/2014/main" id="{63D5D457-242E-4711-871D-46E31C33ACF8}"/>
              </a:ext>
            </a:extLst>
          </p:cNvPr>
          <p:cNvSpPr/>
          <p:nvPr/>
        </p:nvSpPr>
        <p:spPr bwMode="gray">
          <a:xfrm>
            <a:off x="10616507" y="109272"/>
            <a:ext cx="1132580"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Security</a:t>
            </a:r>
          </a:p>
        </p:txBody>
      </p:sp>
      <p:sp>
        <p:nvSpPr>
          <p:cNvPr id="69" name="燕尾形 25">
            <a:extLst>
              <a:ext uri="{FF2B5EF4-FFF2-40B4-BE49-F238E27FC236}">
                <a16:creationId xmlns="" xmlns:a16="http://schemas.microsoft.com/office/drawing/2014/main" id="{720A7AAF-DF73-47D8-B4AF-829977F274D8}"/>
              </a:ext>
            </a:extLst>
          </p:cNvPr>
          <p:cNvSpPr/>
          <p:nvPr/>
        </p:nvSpPr>
        <p:spPr bwMode="gray">
          <a:xfrm>
            <a:off x="6856742" y="109272"/>
            <a:ext cx="1738617" cy="211431"/>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Flexible Networking</a:t>
            </a:r>
          </a:p>
        </p:txBody>
      </p:sp>
    </p:spTree>
    <p:extLst>
      <p:ext uri="{BB962C8B-B14F-4D97-AF65-F5344CB8AC3E}">
        <p14:creationId xmlns:p14="http://schemas.microsoft.com/office/powerpoint/2010/main" val="339174220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bwMode="gray"/>
        <p:txBody>
          <a:bodyPr>
            <a:normAutofit/>
          </a:bodyPr>
          <a:lstStyle/>
          <a:p>
            <a:pPr fontAlgn="ctr"/>
            <a:r>
              <a:rPr lang="en-US" dirty="0">
                <a:cs typeface="Huawei Sans" panose="020C0503030203020204" pitchFamily="34" charset="0"/>
              </a:rPr>
              <a:t>Management </a:t>
            </a:r>
            <a:r>
              <a:rPr lang="en-US" dirty="0">
                <a:latin typeface="Huawei Sans" panose="020C0503030203020204" pitchFamily="34" charset="0"/>
                <a:cs typeface="Huawei Sans" panose="020C0503030203020204" pitchFamily="34" charset="0"/>
              </a:rPr>
              <a:t>Channel</a:t>
            </a:r>
            <a:endParaRPr lang="en-US" altLang="zh-CN" dirty="0">
              <a:latin typeface="Huawei Sans" panose="020C0503030203020204" pitchFamily="34" charset="0"/>
              <a:cs typeface="Huawei Sans" panose="020C0503030203020204" pitchFamily="34" charset="0"/>
              <a:sym typeface="Huawei Sans" panose="020C0503030203020204" pitchFamily="34" charset="0"/>
            </a:endParaRPr>
          </a:p>
        </p:txBody>
      </p:sp>
      <p:sp>
        <p:nvSpPr>
          <p:cNvPr id="11" name="Text Placeholder 10">
            <a:extLst>
              <a:ext uri="{FF2B5EF4-FFF2-40B4-BE49-F238E27FC236}">
                <a16:creationId xmlns="" xmlns:a16="http://schemas.microsoft.com/office/drawing/2014/main" id="{023EF648-2CF4-4442-B656-BCA55CD10180}"/>
              </a:ext>
            </a:extLst>
          </p:cNvPr>
          <p:cNvSpPr>
            <a:spLocks noGrp="1"/>
          </p:cNvSpPr>
          <p:nvPr>
            <p:ph type="body" sz="quarter" idx="10"/>
          </p:nvPr>
        </p:nvSpPr>
        <p:spPr bwMode="gray">
          <a:xfrm>
            <a:off x="455612" y="1052514"/>
            <a:ext cx="5974290" cy="4875042"/>
          </a:xfrm>
        </p:spPr>
        <p:txBody>
          <a:bodyPr/>
          <a:lstStyle/>
          <a:p>
            <a:pPr algn="l"/>
            <a:r>
              <a:rPr lang="en-US" sz="1800" dirty="0">
                <a:latin typeface="Huawei Sans" panose="020C0503030203020204" pitchFamily="34" charset="0"/>
              </a:rPr>
              <a:t>Huawei </a:t>
            </a:r>
            <a:r>
              <a:rPr lang="en-US" sz="1800" dirty="0" err="1">
                <a:latin typeface="Huawei Sans" panose="020C0503030203020204" pitchFamily="34" charset="0"/>
              </a:rPr>
              <a:t>iMaster</a:t>
            </a:r>
            <a:r>
              <a:rPr lang="en-US" sz="1800" dirty="0">
                <a:latin typeface="Huawei Sans" panose="020C0503030203020204" pitchFamily="34" charset="0"/>
              </a:rPr>
              <a:t> NCE-WAN establishes management channels with CPEs through NETCONF.</a:t>
            </a:r>
            <a:endParaRPr lang="en-US" altLang="zh-CN" sz="1800" dirty="0">
              <a:latin typeface="Huawei Sans" panose="020C0503030203020204" pitchFamily="34" charset="0"/>
              <a:sym typeface="Huawei Sans" panose="020C0503030203020204" pitchFamily="34" charset="0"/>
            </a:endParaRPr>
          </a:p>
          <a:p>
            <a:pPr algn="l"/>
            <a:r>
              <a:rPr lang="en-US" sz="1800" dirty="0" err="1">
                <a:latin typeface="Huawei Sans" panose="020C0503030203020204" pitchFamily="34" charset="0"/>
              </a:rPr>
              <a:t>iMaster</a:t>
            </a:r>
            <a:r>
              <a:rPr lang="en-US" sz="1800" dirty="0">
                <a:latin typeface="Huawei Sans" panose="020C0503030203020204" pitchFamily="34" charset="0"/>
              </a:rPr>
              <a:t> NCE-WAN delivers configurations through control channels to achieve the following functions:</a:t>
            </a:r>
            <a:endParaRPr lang="en-US" altLang="zh-CN" sz="1800" dirty="0">
              <a:latin typeface="Huawei Sans" panose="020C0503030203020204" pitchFamily="34" charset="0"/>
              <a:sym typeface="Huawei Sans" panose="020C0503030203020204" pitchFamily="34" charset="0"/>
            </a:endParaRPr>
          </a:p>
          <a:p>
            <a:pPr marL="598488" lvl="1" indent="-293688"/>
            <a:r>
              <a:rPr lang="en-US" sz="1600" dirty="0">
                <a:latin typeface="Huawei Sans" panose="020C0503030203020204" pitchFamily="34" charset="0"/>
                <a:cs typeface="Huawei Sans" panose="020C0503030203020204" pitchFamily="34" charset="0"/>
              </a:rPr>
              <a:t>Unified management of CPEs, automatic service delivery, and unified control of overlay networks</a:t>
            </a:r>
            <a:endParaRPr lang="en-US" altLang="zh-CN" sz="1600" dirty="0">
              <a:latin typeface="Huawei Sans" panose="020C0503030203020204" pitchFamily="34" charset="0"/>
              <a:cs typeface="Huawei Sans" panose="020C0503030203020204" pitchFamily="34" charset="0"/>
              <a:sym typeface="Huawei Sans" panose="020C0503030203020204" pitchFamily="34" charset="0"/>
            </a:endParaRPr>
          </a:p>
          <a:p>
            <a:pPr marL="598488" lvl="1" indent="-293688"/>
            <a:r>
              <a:rPr lang="en-US" sz="1600" dirty="0">
                <a:latin typeface="Huawei Sans" panose="020C0503030203020204" pitchFamily="34" charset="0"/>
                <a:cs typeface="Huawei Sans" panose="020C0503030203020204" pitchFamily="34" charset="0"/>
              </a:rPr>
              <a:t>Application visualization and automatic application optimization</a:t>
            </a:r>
            <a:endParaRPr lang="en-US" altLang="zh-CN" sz="1600" dirty="0">
              <a:latin typeface="Huawei Sans" panose="020C0503030203020204" pitchFamily="34" charset="0"/>
              <a:cs typeface="Huawei Sans" panose="020C0503030203020204" pitchFamily="34" charset="0"/>
              <a:sym typeface="Huawei Sans" panose="020C0503030203020204" pitchFamily="34" charset="0"/>
            </a:endParaRPr>
          </a:p>
          <a:p>
            <a:pPr marL="598488" lvl="1" indent="-293688"/>
            <a:r>
              <a:rPr lang="en-US" sz="1600" dirty="0">
                <a:latin typeface="Huawei Sans" panose="020C0503030203020204" pitchFamily="34" charset="0"/>
                <a:cs typeface="Huawei Sans" panose="020C0503030203020204" pitchFamily="34" charset="0"/>
              </a:rPr>
              <a:t>Network security services</a:t>
            </a:r>
            <a:endParaRPr lang="en-US" sz="1600" dirty="0">
              <a:latin typeface="Huawei Sans" panose="020C0503030203020204" pitchFamily="34" charset="0"/>
              <a:cs typeface="Huawei Sans" panose="020C0503030203020204" pitchFamily="34" charset="0"/>
              <a:sym typeface="Huawei Sans" panose="020C0503030203020204" pitchFamily="34" charset="0"/>
            </a:endParaRPr>
          </a:p>
        </p:txBody>
      </p:sp>
      <p:grpSp>
        <p:nvGrpSpPr>
          <p:cNvPr id="10" name="Group 9">
            <a:extLst>
              <a:ext uri="{FF2B5EF4-FFF2-40B4-BE49-F238E27FC236}">
                <a16:creationId xmlns="" xmlns:a16="http://schemas.microsoft.com/office/drawing/2014/main" id="{50328AC9-391D-44E8-B061-B387C62FBC54}"/>
              </a:ext>
            </a:extLst>
          </p:cNvPr>
          <p:cNvGrpSpPr/>
          <p:nvPr/>
        </p:nvGrpSpPr>
        <p:grpSpPr bwMode="gray">
          <a:xfrm>
            <a:off x="6613461" y="1193564"/>
            <a:ext cx="4887726" cy="4770087"/>
            <a:chOff x="6390008" y="1157468"/>
            <a:chExt cx="4887726" cy="4770087"/>
          </a:xfrm>
        </p:grpSpPr>
        <p:sp>
          <p:nvSpPr>
            <p:cNvPr id="63" name="文本框 60">
              <a:extLst>
                <a:ext uri="{FF2B5EF4-FFF2-40B4-BE49-F238E27FC236}">
                  <a16:creationId xmlns="" xmlns:a16="http://schemas.microsoft.com/office/drawing/2014/main" id="{61DAC1E0-6E2F-4454-8A8F-38581F48492D}"/>
                </a:ext>
              </a:extLst>
            </p:cNvPr>
            <p:cNvSpPr txBox="1"/>
            <p:nvPr/>
          </p:nvSpPr>
          <p:spPr bwMode="gray">
            <a:xfrm>
              <a:off x="8612188" y="5569339"/>
              <a:ext cx="472205" cy="276999"/>
            </a:xfrm>
            <a:prstGeom prst="rect">
              <a:avLst/>
            </a:prstGeom>
            <a:noFill/>
          </p:spPr>
          <p:txBody>
            <a:bodyPr wrap="square" rtlCol="0">
              <a:spAutoFit/>
            </a:bodyPr>
            <a:lstStyle/>
            <a:p>
              <a:pPr algn="ctr" fontAlgn="ctr"/>
              <a:r>
                <a:rPr lang="en-US" sz="1200" dirty="0">
                  <a:solidFill>
                    <a:schemeClr val="bg1">
                      <a:lumMod val="50000"/>
                    </a:schemeClr>
                  </a:solidFill>
                  <a:latin typeface="Huawei Sans" panose="020C0503030203020204" pitchFamily="34" charset="0"/>
                  <a:cs typeface="Huawei Sans" panose="020C0503030203020204" pitchFamily="34" charset="0"/>
                </a:rPr>
                <a:t>CPE</a:t>
              </a:r>
            </a:p>
          </p:txBody>
        </p:sp>
        <p:pic>
          <p:nvPicPr>
            <p:cNvPr id="64" name="图片 81">
              <a:extLst>
                <a:ext uri="{FF2B5EF4-FFF2-40B4-BE49-F238E27FC236}">
                  <a16:creationId xmlns="" xmlns:a16="http://schemas.microsoft.com/office/drawing/2014/main" id="{23630275-77AB-40A6-B575-50AA86CB137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917828" y="3906086"/>
              <a:ext cx="1792651" cy="330612"/>
            </a:xfrm>
            <a:prstGeom prst="rect">
              <a:avLst/>
            </a:prstGeom>
          </p:spPr>
        </p:pic>
        <p:pic>
          <p:nvPicPr>
            <p:cNvPr id="65" name="图片 88">
              <a:extLst>
                <a:ext uri="{FF2B5EF4-FFF2-40B4-BE49-F238E27FC236}">
                  <a16:creationId xmlns="" xmlns:a16="http://schemas.microsoft.com/office/drawing/2014/main" id="{433BAC42-C7EA-467A-A1FA-754CA40E94F4}"/>
                </a:ext>
              </a:extLst>
            </p:cNvPr>
            <p:cNvPicPr>
              <a:picLocks noChangeAspect="1"/>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586119" y="5126283"/>
              <a:ext cx="490909" cy="402545"/>
            </a:xfrm>
            <a:prstGeom prst="rect">
              <a:avLst/>
            </a:prstGeom>
          </p:spPr>
        </p:pic>
        <p:cxnSp>
          <p:nvCxnSpPr>
            <p:cNvPr id="66" name="直接箭头连接符 33">
              <a:extLst>
                <a:ext uri="{FF2B5EF4-FFF2-40B4-BE49-F238E27FC236}">
                  <a16:creationId xmlns="" xmlns:a16="http://schemas.microsoft.com/office/drawing/2014/main" id="{7E718B77-D174-4E24-8E68-1BDE15811C61}"/>
                </a:ext>
              </a:extLst>
            </p:cNvPr>
            <p:cNvCxnSpPr>
              <a:cxnSpLocks/>
            </p:cNvCxnSpPr>
            <p:nvPr/>
          </p:nvCxnSpPr>
          <p:spPr bwMode="gray">
            <a:xfrm>
              <a:off x="8833871" y="4378384"/>
              <a:ext cx="0" cy="688378"/>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68" name="圆角矩形 44">
              <a:extLst>
                <a:ext uri="{FF2B5EF4-FFF2-40B4-BE49-F238E27FC236}">
                  <a16:creationId xmlns="" xmlns:a16="http://schemas.microsoft.com/office/drawing/2014/main" id="{8D5FE52E-66C6-447A-9D08-D00B7476C008}"/>
                </a:ext>
              </a:extLst>
            </p:cNvPr>
            <p:cNvSpPr/>
            <p:nvPr/>
          </p:nvSpPr>
          <p:spPr bwMode="gray">
            <a:xfrm>
              <a:off x="7817669" y="3784626"/>
              <a:ext cx="2021260" cy="572837"/>
            </a:xfrm>
            <a:prstGeom prst="roundRect">
              <a:avLst>
                <a:gd name="adj" fmla="val 6377"/>
              </a:avLst>
            </a:prstGeom>
            <a:noFill/>
            <a:ln w="19050">
              <a:solidFill>
                <a:srgbClr val="30B5C5"/>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 name="文本框 60">
              <a:extLst>
                <a:ext uri="{FF2B5EF4-FFF2-40B4-BE49-F238E27FC236}">
                  <a16:creationId xmlns="" xmlns:a16="http://schemas.microsoft.com/office/drawing/2014/main" id="{4ACB14CB-D12D-4B9F-833C-53E81CC7E90E}"/>
                </a:ext>
              </a:extLst>
            </p:cNvPr>
            <p:cNvSpPr txBox="1"/>
            <p:nvPr/>
          </p:nvSpPr>
          <p:spPr bwMode="gray">
            <a:xfrm>
              <a:off x="7604568" y="4459904"/>
              <a:ext cx="1264028" cy="646331"/>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NETCONF</a:t>
              </a:r>
            </a:p>
            <a:p>
              <a:pPr algn="ctr" fontAlgn="ctr"/>
              <a:r>
                <a:rPr lang="en-US" sz="1200" dirty="0">
                  <a:solidFill>
                    <a:srgbClr val="000000"/>
                  </a:solidFill>
                  <a:latin typeface="Huawei Sans" panose="020C0503030203020204" pitchFamily="34" charset="0"/>
                  <a:cs typeface="Huawei Sans" panose="020C0503030203020204" pitchFamily="34" charset="0"/>
                </a:rPr>
                <a:t>(</a:t>
              </a:r>
              <a:r>
                <a:rPr lang="en-US" sz="1200" b="1" dirty="0">
                  <a:solidFill>
                    <a:srgbClr val="C7000B"/>
                  </a:solidFill>
                  <a:latin typeface="Huawei Sans" panose="020C0503030203020204" pitchFamily="34" charset="0"/>
                  <a:cs typeface="Huawei Sans" panose="020C0503030203020204" pitchFamily="34" charset="0"/>
                </a:rPr>
                <a:t>management channel</a:t>
              </a:r>
              <a:r>
                <a:rPr lang="en-US" sz="1200" dirty="0">
                  <a:solidFill>
                    <a:srgbClr val="000000"/>
                  </a:solidFill>
                  <a:latin typeface="Huawei Sans" panose="020C0503030203020204" pitchFamily="34" charset="0"/>
                  <a:cs typeface="Huawei Sans" panose="020C0503030203020204" pitchFamily="34" charset="0"/>
                </a:rPr>
                <a:t>)</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 name="Rectangle 13">
              <a:extLst>
                <a:ext uri="{FF2B5EF4-FFF2-40B4-BE49-F238E27FC236}">
                  <a16:creationId xmlns="" xmlns:a16="http://schemas.microsoft.com/office/drawing/2014/main" id="{214376FB-4046-4A83-8ED3-B8F062FE64AE}"/>
                </a:ext>
              </a:extLst>
            </p:cNvPr>
            <p:cNvSpPr/>
            <p:nvPr/>
          </p:nvSpPr>
          <p:spPr bwMode="gray">
            <a:xfrm>
              <a:off x="6390008" y="1465138"/>
              <a:ext cx="4887726" cy="1640724"/>
            </a:xfrm>
            <a:prstGeom prst="rect">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70" name="直接箭头连接符 33">
              <a:extLst>
                <a:ext uri="{FF2B5EF4-FFF2-40B4-BE49-F238E27FC236}">
                  <a16:creationId xmlns="" xmlns:a16="http://schemas.microsoft.com/office/drawing/2014/main" id="{C0179925-3052-4635-9175-2075E0EB31E0}"/>
                </a:ext>
              </a:extLst>
            </p:cNvPr>
            <p:cNvCxnSpPr>
              <a:cxnSpLocks/>
              <a:stCxn id="14" idx="2"/>
              <a:endCxn id="68" idx="0"/>
            </p:cNvCxnSpPr>
            <p:nvPr/>
          </p:nvCxnSpPr>
          <p:spPr bwMode="gray">
            <a:xfrm flipH="1">
              <a:off x="8828299" y="3105862"/>
              <a:ext cx="5572" cy="678764"/>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7" name="矩形 125">
              <a:extLst>
                <a:ext uri="{FF2B5EF4-FFF2-40B4-BE49-F238E27FC236}">
                  <a16:creationId xmlns="" xmlns:a16="http://schemas.microsoft.com/office/drawing/2014/main" id="{8B01EE81-532F-4325-B95E-D1B2DC7B62F1}"/>
                </a:ext>
              </a:extLst>
            </p:cNvPr>
            <p:cNvSpPr/>
            <p:nvPr/>
          </p:nvSpPr>
          <p:spPr bwMode="gray">
            <a:xfrm>
              <a:off x="6530060" y="1621809"/>
              <a:ext cx="1436400" cy="360000"/>
            </a:xfrm>
            <a:prstGeom prst="rect">
              <a:avLst/>
            </a:prstGeom>
            <a:solidFill>
              <a:srgbClr val="56C4D2"/>
            </a:solidFill>
            <a:ln w="3175">
              <a:solidFill>
                <a:srgbClr val="56C4D2"/>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36000" tIns="0" rIns="36000" bIns="0" numCol="1" rtlCol="0" anchor="ctr" anchorCtr="0" compatLnSpc="1">
              <a:prstTxWarp prst="textNoShape">
                <a:avLst/>
              </a:prstTxWarp>
              <a:noAutofit/>
            </a:bodyPr>
            <a:lstStyle/>
            <a:p>
              <a:pPr algn="ctr" fontAlgn="ctr">
                <a:buClr>
                  <a:srgbClr val="CC9900"/>
                </a:buClr>
                <a:tabLst>
                  <a:tab pos="241224" algn="l"/>
                </a:tabLst>
              </a:pPr>
              <a:r>
                <a:rPr lang="en-US" sz="1200" b="1" dirty="0">
                  <a:solidFill>
                    <a:schemeClr val="bg1"/>
                  </a:solidFill>
                  <a:latin typeface="Huawei Sans" panose="020C0503030203020204" pitchFamily="34" charset="0"/>
                  <a:cs typeface="Huawei Sans" panose="020C0503030203020204" pitchFamily="34" charset="0"/>
                </a:rPr>
                <a:t>NTP configuration</a:t>
              </a:r>
              <a:endParaRPr lang="en-US" altLang="zh-CN" sz="12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8" name="矩形 125">
              <a:extLst>
                <a:ext uri="{FF2B5EF4-FFF2-40B4-BE49-F238E27FC236}">
                  <a16:creationId xmlns="" xmlns:a16="http://schemas.microsoft.com/office/drawing/2014/main" id="{FE3A4AF1-866E-4B05-8B8C-1BBC94876CD1}"/>
                </a:ext>
              </a:extLst>
            </p:cNvPr>
            <p:cNvSpPr/>
            <p:nvPr/>
          </p:nvSpPr>
          <p:spPr bwMode="gray">
            <a:xfrm>
              <a:off x="8150004" y="1621809"/>
              <a:ext cx="1436400" cy="360000"/>
            </a:xfrm>
            <a:prstGeom prst="rect">
              <a:avLst/>
            </a:prstGeom>
            <a:solidFill>
              <a:srgbClr val="56C4D2"/>
            </a:solidFill>
            <a:ln w="3175">
              <a:solidFill>
                <a:srgbClr val="56C4D2"/>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36000" tIns="0" rIns="36000" bIns="0" numCol="1" rtlCol="0" anchor="ctr" anchorCtr="0" compatLnSpc="1">
              <a:prstTxWarp prst="textNoShape">
                <a:avLst/>
              </a:prstTxWarp>
              <a:noAutofit/>
            </a:bodyPr>
            <a:lstStyle/>
            <a:p>
              <a:pPr algn="ctr" fontAlgn="ctr">
                <a:buClr>
                  <a:srgbClr val="CC9900"/>
                </a:buClr>
                <a:tabLst>
                  <a:tab pos="241224" algn="l"/>
                </a:tabLst>
              </a:pPr>
              <a:r>
                <a:rPr lang="en-US" sz="1200" b="1" dirty="0">
                  <a:solidFill>
                    <a:schemeClr val="bg1"/>
                  </a:solidFill>
                  <a:latin typeface="Huawei Sans" panose="020C0503030203020204" pitchFamily="34" charset="0"/>
                  <a:cs typeface="Huawei Sans" panose="020C0503030203020204" pitchFamily="34" charset="0"/>
                </a:rPr>
                <a:t>IPsec configuration</a:t>
              </a:r>
              <a:endParaRPr lang="en-US" altLang="zh-CN" sz="12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9" name="矩形 125">
              <a:extLst>
                <a:ext uri="{FF2B5EF4-FFF2-40B4-BE49-F238E27FC236}">
                  <a16:creationId xmlns="" xmlns:a16="http://schemas.microsoft.com/office/drawing/2014/main" id="{506F14FF-ED4D-44E1-9B62-2AE8E35CF669}"/>
                </a:ext>
              </a:extLst>
            </p:cNvPr>
            <p:cNvSpPr/>
            <p:nvPr/>
          </p:nvSpPr>
          <p:spPr bwMode="gray">
            <a:xfrm>
              <a:off x="9769947" y="1621810"/>
              <a:ext cx="1436400" cy="360000"/>
            </a:xfrm>
            <a:prstGeom prst="rect">
              <a:avLst/>
            </a:prstGeom>
            <a:solidFill>
              <a:srgbClr val="56C4D2"/>
            </a:solidFill>
            <a:ln w="3175">
              <a:solidFill>
                <a:srgbClr val="56C4D2"/>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prstTxWarp prst="textNoShape">
                <a:avLst/>
              </a:prstTxWarp>
              <a:noAutofit/>
            </a:bodyPr>
            <a:lstStyle/>
            <a:p>
              <a:pPr algn="ctr" fontAlgn="ctr">
                <a:buClr>
                  <a:srgbClr val="CC9900"/>
                </a:buClr>
                <a:tabLst>
                  <a:tab pos="241224" algn="l"/>
                </a:tabLst>
              </a:pPr>
              <a:r>
                <a:rPr lang="en-US" sz="1200" b="1" dirty="0">
                  <a:solidFill>
                    <a:schemeClr val="bg1"/>
                  </a:solidFill>
                  <a:latin typeface="Huawei Sans" panose="020C0503030203020204" pitchFamily="34" charset="0"/>
                  <a:cs typeface="Huawei Sans" panose="020C0503030203020204" pitchFamily="34" charset="0"/>
                </a:rPr>
                <a:t>Site interconnection configuration</a:t>
              </a:r>
              <a:endParaRPr lang="en-US" altLang="zh-CN" sz="12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0" name="矩形 125">
              <a:extLst>
                <a:ext uri="{FF2B5EF4-FFF2-40B4-BE49-F238E27FC236}">
                  <a16:creationId xmlns="" xmlns:a16="http://schemas.microsoft.com/office/drawing/2014/main" id="{D6CF164A-0E23-46D6-A9D7-DDB935C9B651}"/>
                </a:ext>
              </a:extLst>
            </p:cNvPr>
            <p:cNvSpPr/>
            <p:nvPr/>
          </p:nvSpPr>
          <p:spPr bwMode="gray">
            <a:xfrm>
              <a:off x="6530060" y="2112789"/>
              <a:ext cx="1436400" cy="360000"/>
            </a:xfrm>
            <a:prstGeom prst="rect">
              <a:avLst/>
            </a:prstGeom>
            <a:solidFill>
              <a:srgbClr val="56C4D2"/>
            </a:solidFill>
            <a:ln w="3175">
              <a:solidFill>
                <a:srgbClr val="56C4D2"/>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prstTxWarp prst="textNoShape">
                <a:avLst/>
              </a:prstTxWarp>
              <a:noAutofit/>
            </a:bodyPr>
            <a:lstStyle/>
            <a:p>
              <a:pPr algn="ctr" fontAlgn="ctr">
                <a:buClr>
                  <a:srgbClr val="CC9900"/>
                </a:buClr>
                <a:tabLst>
                  <a:tab pos="241224" algn="l"/>
                </a:tabLst>
              </a:pPr>
              <a:r>
                <a:rPr lang="en-US" sz="1200" b="1" dirty="0">
                  <a:solidFill>
                    <a:schemeClr val="bg1"/>
                  </a:solidFill>
                  <a:latin typeface="Huawei Sans" panose="020C0503030203020204" pitchFamily="34" charset="0"/>
                  <a:cs typeface="Huawei Sans" panose="020C0503030203020204" pitchFamily="34" charset="0"/>
                </a:rPr>
                <a:t>Wireless network configuration</a:t>
              </a:r>
              <a:endParaRPr lang="en-US" altLang="zh-CN" sz="12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1" name="矩形 125">
              <a:extLst>
                <a:ext uri="{FF2B5EF4-FFF2-40B4-BE49-F238E27FC236}">
                  <a16:creationId xmlns="" xmlns:a16="http://schemas.microsoft.com/office/drawing/2014/main" id="{234735CF-124A-4CAC-BB80-3E8CD5E35BA8}"/>
                </a:ext>
              </a:extLst>
            </p:cNvPr>
            <p:cNvSpPr/>
            <p:nvPr/>
          </p:nvSpPr>
          <p:spPr bwMode="gray">
            <a:xfrm>
              <a:off x="8150003" y="2112789"/>
              <a:ext cx="1436400" cy="360000"/>
            </a:xfrm>
            <a:prstGeom prst="rect">
              <a:avLst/>
            </a:prstGeom>
            <a:solidFill>
              <a:srgbClr val="56C4D2"/>
            </a:solidFill>
            <a:ln w="3175">
              <a:solidFill>
                <a:srgbClr val="56C4D2"/>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prstTxWarp prst="textNoShape">
                <a:avLst/>
              </a:prstTxWarp>
              <a:noAutofit/>
            </a:bodyPr>
            <a:lstStyle/>
            <a:p>
              <a:pPr algn="ctr" fontAlgn="ctr">
                <a:buClr>
                  <a:srgbClr val="CC9900"/>
                </a:buClr>
                <a:tabLst>
                  <a:tab pos="241224" algn="l"/>
                </a:tabLst>
              </a:pPr>
              <a:r>
                <a:rPr lang="en-US" sz="1200" b="1" dirty="0">
                  <a:solidFill>
                    <a:schemeClr val="bg1"/>
                  </a:solidFill>
                  <a:latin typeface="Huawei Sans" panose="020C0503030203020204" pitchFamily="34" charset="0"/>
                  <a:cs typeface="Huawei Sans" panose="020C0503030203020204" pitchFamily="34" charset="0"/>
                </a:rPr>
                <a:t>Wired network configuration</a:t>
              </a:r>
              <a:endParaRPr lang="en-US" altLang="zh-CN" sz="12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2" name="矩形 125">
              <a:extLst>
                <a:ext uri="{FF2B5EF4-FFF2-40B4-BE49-F238E27FC236}">
                  <a16:creationId xmlns="" xmlns:a16="http://schemas.microsoft.com/office/drawing/2014/main" id="{8149AF97-9945-4BFA-9A7A-524A92F5382D}"/>
                </a:ext>
              </a:extLst>
            </p:cNvPr>
            <p:cNvSpPr/>
            <p:nvPr/>
          </p:nvSpPr>
          <p:spPr bwMode="gray">
            <a:xfrm>
              <a:off x="9769947" y="2112789"/>
              <a:ext cx="1436400" cy="360000"/>
            </a:xfrm>
            <a:prstGeom prst="rect">
              <a:avLst/>
            </a:prstGeom>
            <a:solidFill>
              <a:srgbClr val="56C4D2"/>
            </a:solidFill>
            <a:ln w="3175">
              <a:solidFill>
                <a:srgbClr val="56C4D2"/>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prstTxWarp prst="textNoShape">
                <a:avLst/>
              </a:prstTxWarp>
              <a:noAutofit/>
            </a:bodyPr>
            <a:lstStyle/>
            <a:p>
              <a:pPr algn="ctr" fontAlgn="ctr">
                <a:buClr>
                  <a:srgbClr val="CC9900"/>
                </a:buClr>
                <a:tabLst>
                  <a:tab pos="241224" algn="l"/>
                </a:tabLst>
              </a:pPr>
              <a:r>
                <a:rPr lang="en-US" sz="1200" b="1" dirty="0">
                  <a:solidFill>
                    <a:schemeClr val="bg1"/>
                  </a:solidFill>
                  <a:latin typeface="Huawei Sans" panose="020C0503030203020204" pitchFamily="34" charset="0"/>
                  <a:cs typeface="Huawei Sans" panose="020C0503030203020204" pitchFamily="34" charset="0"/>
                </a:rPr>
                <a:t>IP service configuration</a:t>
              </a:r>
              <a:endParaRPr lang="en-US" altLang="zh-CN" sz="12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3" name="矩形 125">
              <a:extLst>
                <a:ext uri="{FF2B5EF4-FFF2-40B4-BE49-F238E27FC236}">
                  <a16:creationId xmlns="" xmlns:a16="http://schemas.microsoft.com/office/drawing/2014/main" id="{625532F8-5535-4193-B8D9-AA94A6451904}"/>
                </a:ext>
              </a:extLst>
            </p:cNvPr>
            <p:cNvSpPr/>
            <p:nvPr/>
          </p:nvSpPr>
          <p:spPr bwMode="gray">
            <a:xfrm>
              <a:off x="6530060" y="2619958"/>
              <a:ext cx="1436400" cy="360000"/>
            </a:xfrm>
            <a:prstGeom prst="rect">
              <a:avLst/>
            </a:prstGeom>
            <a:solidFill>
              <a:srgbClr val="56C4D2"/>
            </a:solidFill>
            <a:ln w="3175">
              <a:solidFill>
                <a:srgbClr val="56C4D2"/>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prstTxWarp prst="textNoShape">
                <a:avLst/>
              </a:prstTxWarp>
              <a:noAutofit/>
            </a:bodyPr>
            <a:lstStyle/>
            <a:p>
              <a:pPr algn="ctr" fontAlgn="ctr">
                <a:buClr>
                  <a:srgbClr val="CC9900"/>
                </a:buClr>
                <a:tabLst>
                  <a:tab pos="241224" algn="l"/>
                </a:tabLst>
              </a:pPr>
              <a:r>
                <a:rPr lang="en-US" sz="1200" b="1" dirty="0">
                  <a:solidFill>
                    <a:schemeClr val="bg1"/>
                  </a:solidFill>
                  <a:latin typeface="Huawei Sans" panose="020C0503030203020204" pitchFamily="34" charset="0"/>
                  <a:cs typeface="Huawei Sans" panose="020C0503030203020204" pitchFamily="34" charset="0"/>
                </a:rPr>
                <a:t>Routing protocol configuration</a:t>
              </a:r>
              <a:endParaRPr lang="en-US" altLang="zh-CN" sz="12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8" name="TextBox 27">
              <a:extLst>
                <a:ext uri="{FF2B5EF4-FFF2-40B4-BE49-F238E27FC236}">
                  <a16:creationId xmlns="" xmlns:a16="http://schemas.microsoft.com/office/drawing/2014/main" id="{7C6C4E9A-32BF-42F8-92B6-ABB15A4F4A19}"/>
                </a:ext>
              </a:extLst>
            </p:cNvPr>
            <p:cNvSpPr txBox="1"/>
            <p:nvPr/>
          </p:nvSpPr>
          <p:spPr bwMode="gray">
            <a:xfrm>
              <a:off x="9769947" y="2627794"/>
              <a:ext cx="1436400" cy="360000"/>
            </a:xfrm>
            <a:prstGeom prst="rect">
              <a:avLst/>
            </a:prstGeom>
            <a:solidFill>
              <a:srgbClr val="56C4D2"/>
            </a:solidFill>
            <a:ln w="3175">
              <a:solidFill>
                <a:srgbClr val="56C4D2"/>
              </a:solidFill>
              <a:prstDash val="dash"/>
            </a:ln>
            <a:effectLst/>
          </p:spPr>
          <p:txBody>
            <a:bodyPr vert="horz" wrap="square" lIns="145156" tIns="72577" rIns="145156" bIns="72577" numCol="1" rtlCol="0" anchor="ctr" anchorCtr="0" compatLnSpc="1">
              <a:prstTxWarp prst="textNoShape">
                <a:avLst/>
              </a:prstTxWarp>
              <a:noAutofit/>
            </a:bodyPr>
            <a:lstStyle>
              <a:defPPr>
                <a:defRPr lang="en-US"/>
              </a:defPPr>
              <a:lvl1pPr algn="ctr">
                <a:buClr>
                  <a:srgbClr val="CC9900"/>
                </a:buClr>
                <a:tabLst>
                  <a:tab pos="241224" algn="l"/>
                </a:tabLst>
                <a:defRPr sz="1600" b="1">
                  <a:solidFill>
                    <a:schemeClr val="bg1"/>
                  </a:solidFill>
                  <a:cs typeface="+mj-cs"/>
                </a:defRPr>
              </a:lvl1pPr>
            </a:lstStyle>
            <a:p>
              <a:pPr fontAlgn="ctr"/>
              <a:r>
                <a:rPr lang="en-US" sz="1200">
                  <a:latin typeface="Huawei Sans" panose="020C0503030203020204" pitchFamily="34" charset="0"/>
                  <a:cs typeface="Huawei Sans" panose="020C0503030203020204" pitchFamily="34" charset="0"/>
                </a:rPr>
                <a:t>…</a:t>
              </a:r>
              <a:endParaRPr lang="en-US" sz="1200" dirty="0">
                <a:latin typeface="Huawei Sans" panose="020C0503030203020204" pitchFamily="34" charset="0"/>
                <a:cs typeface="Huawei Sans" panose="020C0503030203020204" pitchFamily="34" charset="0"/>
              </a:endParaRPr>
            </a:p>
          </p:txBody>
        </p:sp>
        <p:pic>
          <p:nvPicPr>
            <p:cNvPr id="29" name="图片 7">
              <a:extLst>
                <a:ext uri="{FF2B5EF4-FFF2-40B4-BE49-F238E27FC236}">
                  <a16:creationId xmlns="" xmlns:a16="http://schemas.microsoft.com/office/drawing/2014/main" id="{6218FCCD-7D21-4378-8A16-FD574A585EF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8179669" y="3190648"/>
              <a:ext cx="540000" cy="442174"/>
            </a:xfrm>
            <a:prstGeom prst="rect">
              <a:avLst/>
            </a:prstGeom>
          </p:spPr>
        </p:pic>
        <p:sp>
          <p:nvSpPr>
            <p:cNvPr id="30" name="文本框 24">
              <a:extLst>
                <a:ext uri="{FF2B5EF4-FFF2-40B4-BE49-F238E27FC236}">
                  <a16:creationId xmlns="" xmlns:a16="http://schemas.microsoft.com/office/drawing/2014/main" id="{5287863F-BC77-477C-BC9E-27DF9FD7E044}"/>
                </a:ext>
              </a:extLst>
            </p:cNvPr>
            <p:cNvSpPr txBox="1"/>
            <p:nvPr/>
          </p:nvSpPr>
          <p:spPr bwMode="gray">
            <a:xfrm>
              <a:off x="6815578" y="3254651"/>
              <a:ext cx="1417231" cy="461665"/>
            </a:xfrm>
            <a:prstGeom prst="rect">
              <a:avLst/>
            </a:prstGeom>
            <a:noFill/>
          </p:spPr>
          <p:txBody>
            <a:bodyPr wrap="square" rtlCol="0">
              <a:spAutoFit/>
            </a:bodyPr>
            <a:lstStyle/>
            <a:p>
              <a:pPr algn="r" fontAlgn="ctr"/>
              <a:r>
                <a:rPr lang="en-US" sz="1200" dirty="0">
                  <a:latin typeface="Huawei Sans" panose="020C0503030203020204" pitchFamily="34" charset="0"/>
                  <a:cs typeface="Huawei Sans" panose="020C0503030203020204" pitchFamily="34" charset="0"/>
                </a:rPr>
                <a:t>Network administrator</a:t>
              </a:r>
            </a:p>
          </p:txBody>
        </p:sp>
        <p:sp>
          <p:nvSpPr>
            <p:cNvPr id="43" name="Rectangular Callout 26">
              <a:extLst>
                <a:ext uri="{FF2B5EF4-FFF2-40B4-BE49-F238E27FC236}">
                  <a16:creationId xmlns="" xmlns:a16="http://schemas.microsoft.com/office/drawing/2014/main" id="{86831967-C4F6-4E5F-AF43-3DC7F551A382}"/>
                </a:ext>
              </a:extLst>
            </p:cNvPr>
            <p:cNvSpPr/>
            <p:nvPr/>
          </p:nvSpPr>
          <p:spPr bwMode="gray">
            <a:xfrm>
              <a:off x="9017644" y="3190648"/>
              <a:ext cx="1653456" cy="406664"/>
            </a:xfrm>
            <a:prstGeom prst="wedgeRectCallout">
              <a:avLst>
                <a:gd name="adj1" fmla="val -59426"/>
                <a:gd name="adj2" fmla="val -858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rgbClr val="000000"/>
                  </a:solidFill>
                  <a:latin typeface="Huawei Sans" panose="020C0503030203020204" pitchFamily="34" charset="0"/>
                  <a:cs typeface="Huawei Sans" panose="020C0503030203020204" pitchFamily="34" charset="0"/>
                </a:rPr>
                <a:t>Configure parameters on </a:t>
              </a:r>
              <a:r>
                <a:rPr lang="en-US" sz="1200" dirty="0" err="1">
                  <a:solidFill>
                    <a:srgbClr val="000000"/>
                  </a:solidFill>
                  <a:latin typeface="Huawei Sans" panose="020C0503030203020204" pitchFamily="34" charset="0"/>
                  <a:cs typeface="Huawei Sans" panose="020C0503030203020204" pitchFamily="34" charset="0"/>
                </a:rPr>
                <a:t>iMaster</a:t>
              </a:r>
              <a:r>
                <a:rPr lang="en-US" sz="1200" dirty="0">
                  <a:solidFill>
                    <a:srgbClr val="000000"/>
                  </a:solidFill>
                  <a:latin typeface="Huawei Sans" panose="020C0503030203020204" pitchFamily="34" charset="0"/>
                  <a:cs typeface="Huawei Sans" panose="020C0503030203020204" pitchFamily="34" charset="0"/>
                </a:rPr>
                <a:t> NCE-WAN.</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4" name="Rectangular Callout 26">
              <a:extLst>
                <a:ext uri="{FF2B5EF4-FFF2-40B4-BE49-F238E27FC236}">
                  <a16:creationId xmlns="" xmlns:a16="http://schemas.microsoft.com/office/drawing/2014/main" id="{5A58BA99-6146-4DDD-9D53-82F2361B05F4}"/>
                </a:ext>
              </a:extLst>
            </p:cNvPr>
            <p:cNvSpPr/>
            <p:nvPr/>
          </p:nvSpPr>
          <p:spPr bwMode="gray">
            <a:xfrm>
              <a:off x="9014469" y="4506321"/>
              <a:ext cx="1726483" cy="388952"/>
            </a:xfrm>
            <a:prstGeom prst="wedgeRectCallout">
              <a:avLst>
                <a:gd name="adj1" fmla="val -56511"/>
                <a:gd name="adj2" fmla="val -2020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fontAlgn="ctr"/>
              <a:r>
                <a:rPr lang="en-US" sz="1200" dirty="0">
                  <a:solidFill>
                    <a:srgbClr val="000000"/>
                  </a:solidFill>
                  <a:latin typeface="Huawei Sans" panose="020C0503030203020204" pitchFamily="34" charset="0"/>
                  <a:cs typeface="Huawei Sans" panose="020C0503030203020204" pitchFamily="34" charset="0"/>
                </a:rPr>
                <a:t>Deliver configurations through NETCONF.</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7" name="椭圆 15">
              <a:extLst>
                <a:ext uri="{FF2B5EF4-FFF2-40B4-BE49-F238E27FC236}">
                  <a16:creationId xmlns="" xmlns:a16="http://schemas.microsoft.com/office/drawing/2014/main" id="{E629C95E-1B3C-4741-9337-4E189D525FD8}"/>
                </a:ext>
              </a:extLst>
            </p:cNvPr>
            <p:cNvSpPr>
              <a:spLocks noChangeAspect="1"/>
            </p:cNvSpPr>
            <p:nvPr/>
          </p:nvSpPr>
          <p:spPr bwMode="gray">
            <a:xfrm>
              <a:off x="10576649" y="3481072"/>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tx1"/>
                  </a:solidFill>
                  <a:latin typeface="Huawei Sans" panose="020C0503030203020204" pitchFamily="34" charset="0"/>
                  <a:cs typeface="Huawei Sans" panose="020C0503030203020204" pitchFamily="34" charset="0"/>
                </a:rPr>
                <a:t>1</a:t>
              </a: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8" name="椭圆 15">
              <a:extLst>
                <a:ext uri="{FF2B5EF4-FFF2-40B4-BE49-F238E27FC236}">
                  <a16:creationId xmlns="" xmlns:a16="http://schemas.microsoft.com/office/drawing/2014/main" id="{0632F1BC-32F1-4F4A-9F4C-333B59E05305}"/>
                </a:ext>
              </a:extLst>
            </p:cNvPr>
            <p:cNvSpPr>
              <a:spLocks noChangeAspect="1"/>
            </p:cNvSpPr>
            <p:nvPr/>
          </p:nvSpPr>
          <p:spPr bwMode="gray">
            <a:xfrm>
              <a:off x="10600538" y="4775535"/>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schemeClr val="tx1"/>
                  </a:solidFill>
                  <a:latin typeface="Huawei Sans" panose="020C0503030203020204" pitchFamily="34" charset="0"/>
                  <a:cs typeface="Huawei Sans" panose="020C0503030203020204" pitchFamily="34" charset="0"/>
                </a:rPr>
                <a:t>2</a:t>
              </a: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9" name="矩形 125">
              <a:extLst>
                <a:ext uri="{FF2B5EF4-FFF2-40B4-BE49-F238E27FC236}">
                  <a16:creationId xmlns="" xmlns:a16="http://schemas.microsoft.com/office/drawing/2014/main" id="{D237BE62-EA22-439E-9D3D-1959B4BD07D8}"/>
                </a:ext>
              </a:extLst>
            </p:cNvPr>
            <p:cNvSpPr/>
            <p:nvPr/>
          </p:nvSpPr>
          <p:spPr bwMode="gray">
            <a:xfrm>
              <a:off x="8150003" y="2623192"/>
              <a:ext cx="1436400" cy="360000"/>
            </a:xfrm>
            <a:prstGeom prst="rect">
              <a:avLst/>
            </a:prstGeom>
            <a:solidFill>
              <a:srgbClr val="56C4D2"/>
            </a:solidFill>
            <a:ln w="3175">
              <a:solidFill>
                <a:srgbClr val="56C4D2"/>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prstTxWarp prst="textNoShape">
                <a:avLst/>
              </a:prstTxWarp>
              <a:noAutofit/>
            </a:bodyPr>
            <a:lstStyle/>
            <a:p>
              <a:pPr algn="ctr" fontAlgn="ctr">
                <a:buClr>
                  <a:srgbClr val="CC9900"/>
                </a:buClr>
                <a:tabLst>
                  <a:tab pos="241224" algn="l"/>
                </a:tabLst>
              </a:pPr>
              <a:r>
                <a:rPr lang="en-US" sz="1200" b="1" dirty="0">
                  <a:solidFill>
                    <a:schemeClr val="bg1"/>
                  </a:solidFill>
                  <a:latin typeface="Huawei Sans" panose="020C0503030203020204" pitchFamily="34" charset="0"/>
                  <a:cs typeface="Huawei Sans" panose="020C0503030203020204" pitchFamily="34" charset="0"/>
                </a:rPr>
                <a:t>Routing policy configuration</a:t>
              </a:r>
              <a:endParaRPr lang="en-US" altLang="zh-CN" sz="12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 name="矩形 1039">
              <a:extLst>
                <a:ext uri="{FF2B5EF4-FFF2-40B4-BE49-F238E27FC236}">
                  <a16:creationId xmlns="" xmlns:a16="http://schemas.microsoft.com/office/drawing/2014/main" id="{0ABC0C4C-0BFC-4775-A1E3-1E024256A764}"/>
                </a:ext>
              </a:extLst>
            </p:cNvPr>
            <p:cNvSpPr/>
            <p:nvPr/>
          </p:nvSpPr>
          <p:spPr bwMode="gray">
            <a:xfrm>
              <a:off x="6894984" y="3784482"/>
              <a:ext cx="922685" cy="452326"/>
            </a:xfrm>
            <a:prstGeom prst="rect">
              <a:avLst/>
            </a:prstGeom>
            <a:solidFill>
              <a:srgbClr val="30B5C5"/>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latin typeface="Huawei Sans" panose="020C0503030203020204" pitchFamily="34" charset="0"/>
                  <a:cs typeface="Huawei Sans" panose="020C0503030203020204" pitchFamily="34" charset="0"/>
                </a:rPr>
                <a:t>Control layer</a:t>
              </a:r>
            </a:p>
          </p:txBody>
        </p:sp>
        <p:sp>
          <p:nvSpPr>
            <p:cNvPr id="5" name="矩形 1039">
              <a:extLst>
                <a:ext uri="{FF2B5EF4-FFF2-40B4-BE49-F238E27FC236}">
                  <a16:creationId xmlns="" xmlns:a16="http://schemas.microsoft.com/office/drawing/2014/main" id="{5A5741E2-E63C-467E-BFC8-F694743B7167}"/>
                </a:ext>
              </a:extLst>
            </p:cNvPr>
            <p:cNvSpPr/>
            <p:nvPr/>
          </p:nvSpPr>
          <p:spPr bwMode="gray">
            <a:xfrm>
              <a:off x="6390008" y="1157468"/>
              <a:ext cx="2196111" cy="302927"/>
            </a:xfrm>
            <a:prstGeom prst="rect">
              <a:avLst/>
            </a:prstGeom>
            <a:solidFill>
              <a:srgbClr val="30B5C5"/>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latin typeface="Huawei Sans" panose="020C0503030203020204" pitchFamily="34" charset="0"/>
                  <a:cs typeface="Huawei Sans" panose="020C0503030203020204" pitchFamily="34" charset="0"/>
                </a:rPr>
                <a:t>Service presentation layer</a:t>
              </a:r>
            </a:p>
          </p:txBody>
        </p:sp>
        <p:sp>
          <p:nvSpPr>
            <p:cNvPr id="8" name="Rectangle 7">
              <a:extLst>
                <a:ext uri="{FF2B5EF4-FFF2-40B4-BE49-F238E27FC236}">
                  <a16:creationId xmlns="" xmlns:a16="http://schemas.microsoft.com/office/drawing/2014/main" id="{EAE17F54-2343-44F4-BE94-8B8C564824E0}"/>
                </a:ext>
              </a:extLst>
            </p:cNvPr>
            <p:cNvSpPr/>
            <p:nvPr/>
          </p:nvSpPr>
          <p:spPr bwMode="gray">
            <a:xfrm>
              <a:off x="8016869" y="5087683"/>
              <a:ext cx="1662842" cy="839872"/>
            </a:xfrm>
            <a:prstGeom prst="rect">
              <a:avLst/>
            </a:prstGeom>
            <a:noFill/>
            <a:ln w="1905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 name="矩形 1039">
              <a:extLst>
                <a:ext uri="{FF2B5EF4-FFF2-40B4-BE49-F238E27FC236}">
                  <a16:creationId xmlns="" xmlns:a16="http://schemas.microsoft.com/office/drawing/2014/main" id="{DB589DB5-DFAB-40ED-8149-FE8C454A5855}"/>
                </a:ext>
              </a:extLst>
            </p:cNvPr>
            <p:cNvSpPr/>
            <p:nvPr/>
          </p:nvSpPr>
          <p:spPr bwMode="gray">
            <a:xfrm>
              <a:off x="7094184" y="5121106"/>
              <a:ext cx="922685" cy="452326"/>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bg1">
                      <a:lumMod val="50000"/>
                    </a:schemeClr>
                  </a:solidFill>
                  <a:latin typeface="Huawei Sans" panose="020C0503030203020204" pitchFamily="34" charset="0"/>
                  <a:cs typeface="Huawei Sans" panose="020C0503030203020204" pitchFamily="34" charset="0"/>
                </a:rPr>
                <a:t>Network layer</a:t>
              </a:r>
            </a:p>
          </p:txBody>
        </p:sp>
      </p:grpSp>
      <p:sp>
        <p:nvSpPr>
          <p:cNvPr id="50" name="燕尾形 25">
            <a:extLst>
              <a:ext uri="{FF2B5EF4-FFF2-40B4-BE49-F238E27FC236}">
                <a16:creationId xmlns="" xmlns:a16="http://schemas.microsoft.com/office/drawing/2014/main" id="{A3AFF8B1-049A-490C-9662-FA765F8D7227}"/>
              </a:ext>
            </a:extLst>
          </p:cNvPr>
          <p:cNvSpPr/>
          <p:nvPr/>
        </p:nvSpPr>
        <p:spPr bwMode="gray">
          <a:xfrm>
            <a:off x="6302884" y="109272"/>
            <a:ext cx="621155" cy="211431"/>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ZTP</a:t>
            </a:r>
          </a:p>
        </p:txBody>
      </p:sp>
      <p:sp>
        <p:nvSpPr>
          <p:cNvPr id="51" name="燕尾形 25">
            <a:extLst>
              <a:ext uri="{FF2B5EF4-FFF2-40B4-BE49-F238E27FC236}">
                <a16:creationId xmlns="" xmlns:a16="http://schemas.microsoft.com/office/drawing/2014/main" id="{69D00CC9-9B08-47B2-A53E-26EB30BE1E6B}"/>
              </a:ext>
            </a:extLst>
          </p:cNvPr>
          <p:cNvSpPr/>
          <p:nvPr/>
        </p:nvSpPr>
        <p:spPr bwMode="gray">
          <a:xfrm>
            <a:off x="8523480" y="109272"/>
            <a:ext cx="2159760"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Application Optimization</a:t>
            </a:r>
          </a:p>
        </p:txBody>
      </p:sp>
      <p:sp>
        <p:nvSpPr>
          <p:cNvPr id="52" name="燕尾形 25">
            <a:extLst>
              <a:ext uri="{FF2B5EF4-FFF2-40B4-BE49-F238E27FC236}">
                <a16:creationId xmlns="" xmlns:a16="http://schemas.microsoft.com/office/drawing/2014/main" id="{63D5D457-242E-4711-871D-46E31C33ACF8}"/>
              </a:ext>
            </a:extLst>
          </p:cNvPr>
          <p:cNvSpPr/>
          <p:nvPr/>
        </p:nvSpPr>
        <p:spPr bwMode="gray">
          <a:xfrm>
            <a:off x="10616507" y="109272"/>
            <a:ext cx="1132580"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Security</a:t>
            </a:r>
          </a:p>
        </p:txBody>
      </p:sp>
      <p:sp>
        <p:nvSpPr>
          <p:cNvPr id="53" name="燕尾形 25">
            <a:extLst>
              <a:ext uri="{FF2B5EF4-FFF2-40B4-BE49-F238E27FC236}">
                <a16:creationId xmlns="" xmlns:a16="http://schemas.microsoft.com/office/drawing/2014/main" id="{720A7AAF-DF73-47D8-B4AF-829977F274D8}"/>
              </a:ext>
            </a:extLst>
          </p:cNvPr>
          <p:cNvSpPr/>
          <p:nvPr/>
        </p:nvSpPr>
        <p:spPr bwMode="gray">
          <a:xfrm>
            <a:off x="6856742" y="109272"/>
            <a:ext cx="1738617" cy="211431"/>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Flexible Networking</a:t>
            </a:r>
          </a:p>
        </p:txBody>
      </p:sp>
    </p:spTree>
    <p:extLst>
      <p:ext uri="{BB962C8B-B14F-4D97-AF65-F5344CB8AC3E}">
        <p14:creationId xmlns:p14="http://schemas.microsoft.com/office/powerpoint/2010/main" val="393184941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bwMode="gray"/>
        <p:txBody>
          <a:bodyPr>
            <a:normAutofit/>
          </a:bodyPr>
          <a:lstStyle/>
          <a:p>
            <a:pPr fontAlgn="ctr"/>
            <a:r>
              <a:rPr lang="en-US" dirty="0">
                <a:cs typeface="Huawei Sans" panose="020C0503030203020204" pitchFamily="34" charset="0"/>
              </a:rPr>
              <a:t>Control </a:t>
            </a:r>
            <a:r>
              <a:rPr lang="en-US" dirty="0">
                <a:latin typeface="Huawei Sans" panose="020C0503030203020204" pitchFamily="34" charset="0"/>
                <a:cs typeface="Huawei Sans" panose="020C0503030203020204" pitchFamily="34" charset="0"/>
              </a:rPr>
              <a:t>Channel</a:t>
            </a:r>
            <a:endParaRPr lang="en-US" altLang="zh-CN" dirty="0">
              <a:latin typeface="Huawei Sans" panose="020C0503030203020204" pitchFamily="34" charset="0"/>
              <a:cs typeface="Huawei Sans" panose="020C0503030203020204" pitchFamily="34" charset="0"/>
              <a:sym typeface="Huawei Sans" panose="020C0503030203020204" pitchFamily="34" charset="0"/>
            </a:endParaRPr>
          </a:p>
        </p:txBody>
      </p:sp>
      <p:sp>
        <p:nvSpPr>
          <p:cNvPr id="11" name="Text Placeholder 10">
            <a:extLst>
              <a:ext uri="{FF2B5EF4-FFF2-40B4-BE49-F238E27FC236}">
                <a16:creationId xmlns="" xmlns:a16="http://schemas.microsoft.com/office/drawing/2014/main" id="{023EF648-2CF4-4442-B656-BCA55CD10180}"/>
              </a:ext>
            </a:extLst>
          </p:cNvPr>
          <p:cNvSpPr>
            <a:spLocks noGrp="1"/>
          </p:cNvSpPr>
          <p:nvPr>
            <p:ph type="body" sz="quarter" idx="10"/>
          </p:nvPr>
        </p:nvSpPr>
        <p:spPr bwMode="gray"/>
        <p:txBody>
          <a:bodyPr/>
          <a:lstStyle/>
          <a:p>
            <a:pPr algn="l"/>
            <a:r>
              <a:rPr lang="en-US" sz="1300" dirty="0">
                <a:latin typeface="Huawei Sans" panose="020C0503030203020204" pitchFamily="34" charset="0"/>
              </a:rPr>
              <a:t>After </a:t>
            </a:r>
            <a:r>
              <a:rPr lang="en-US" sz="1300" dirty="0" err="1">
                <a:latin typeface="Huawei Sans" panose="020C0503030203020204" pitchFamily="34" charset="0"/>
              </a:rPr>
              <a:t>iMaster</a:t>
            </a:r>
            <a:r>
              <a:rPr lang="en-US" sz="1300" dirty="0">
                <a:latin typeface="Huawei Sans" panose="020C0503030203020204" pitchFamily="34" charset="0"/>
              </a:rPr>
              <a:t> NCE-WAN delivers configurations to a CPE through the management channel, the CPE establishes a control channel with an RR through BGP EVPN.</a:t>
            </a:r>
            <a:endParaRPr lang="en-US" altLang="zh-CN" sz="1300" dirty="0">
              <a:latin typeface="Huawei Sans" panose="020C0503030203020204" pitchFamily="34" charset="0"/>
              <a:sym typeface="Huawei Sans" panose="020C0503030203020204" pitchFamily="34" charset="0"/>
            </a:endParaRPr>
          </a:p>
          <a:p>
            <a:pPr algn="l"/>
            <a:r>
              <a:rPr lang="en-US" sz="1300" dirty="0">
                <a:latin typeface="Huawei Sans" panose="020C0503030203020204" pitchFamily="34" charset="0"/>
              </a:rPr>
              <a:t>The control channel is used to transmit transport network port (TNP) information, IPsec SA information, and service routes.</a:t>
            </a:r>
            <a:endParaRPr lang="en-US" altLang="zh-CN" sz="1300" dirty="0">
              <a:latin typeface="Huawei Sans" panose="020C0503030203020204" pitchFamily="34" charset="0"/>
              <a:sym typeface="Huawei Sans" panose="020C0503030203020204" pitchFamily="34" charset="0"/>
            </a:endParaRPr>
          </a:p>
          <a:p>
            <a:pPr algn="l"/>
            <a:r>
              <a:rPr lang="en-US" sz="1300" dirty="0">
                <a:latin typeface="Huawei Sans" panose="020C0503030203020204" pitchFamily="34" charset="0"/>
              </a:rPr>
              <a:t>After the control channel is established, </a:t>
            </a:r>
            <a:r>
              <a:rPr lang="en-US" sz="1300" dirty="0" err="1">
                <a:latin typeface="Huawei Sans" panose="020C0503030203020204" pitchFamily="34" charset="0"/>
              </a:rPr>
              <a:t>iMaster</a:t>
            </a:r>
            <a:r>
              <a:rPr lang="en-US" sz="1300" dirty="0">
                <a:latin typeface="Huawei Sans" panose="020C0503030203020204" pitchFamily="34" charset="0"/>
              </a:rPr>
              <a:t> NCE-WAN controls route transmission and overlay topology establishment by deploying policies on the RR.</a:t>
            </a:r>
            <a:endParaRPr lang="en-US" sz="1300" dirty="0">
              <a:latin typeface="Huawei Sans" panose="020C0503030203020204" pitchFamily="34" charset="0"/>
              <a:sym typeface="Huawei Sans" panose="020C0503030203020204" pitchFamily="34" charset="0"/>
            </a:endParaRPr>
          </a:p>
        </p:txBody>
      </p:sp>
      <p:grpSp>
        <p:nvGrpSpPr>
          <p:cNvPr id="12" name="Group 11">
            <a:extLst>
              <a:ext uri="{FF2B5EF4-FFF2-40B4-BE49-F238E27FC236}">
                <a16:creationId xmlns="" xmlns:a16="http://schemas.microsoft.com/office/drawing/2014/main" id="{E4B35CC8-290C-495D-A38A-F5ABEF790B64}"/>
              </a:ext>
            </a:extLst>
          </p:cNvPr>
          <p:cNvGrpSpPr/>
          <p:nvPr/>
        </p:nvGrpSpPr>
        <p:grpSpPr bwMode="gray">
          <a:xfrm>
            <a:off x="2314575" y="2462555"/>
            <a:ext cx="7562850" cy="3724696"/>
            <a:chOff x="2314575" y="2626483"/>
            <a:chExt cx="7562850" cy="3724696"/>
          </a:xfrm>
        </p:grpSpPr>
        <p:cxnSp>
          <p:nvCxnSpPr>
            <p:cNvPr id="38" name="Straight Connector 166">
              <a:extLst>
                <a:ext uri="{FF2B5EF4-FFF2-40B4-BE49-F238E27FC236}">
                  <a16:creationId xmlns="" xmlns:a16="http://schemas.microsoft.com/office/drawing/2014/main" id="{4BC7725A-ECE0-4193-9C9D-C66133839E96}"/>
                </a:ext>
              </a:extLst>
            </p:cNvPr>
            <p:cNvCxnSpPr>
              <a:cxnSpLocks/>
              <a:stCxn id="5" idx="1"/>
              <a:endCxn id="42" idx="8"/>
            </p:cNvCxnSpPr>
            <p:nvPr/>
          </p:nvCxnSpPr>
          <p:spPr bwMode="gray">
            <a:xfrm flipH="1" flipV="1">
              <a:off x="6712544" y="4880206"/>
              <a:ext cx="1749627" cy="53135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167">
              <a:extLst>
                <a:ext uri="{FF2B5EF4-FFF2-40B4-BE49-F238E27FC236}">
                  <a16:creationId xmlns="" xmlns:a16="http://schemas.microsoft.com/office/drawing/2014/main" id="{3DFED980-B957-498B-801B-8557E648D3AE}"/>
                </a:ext>
              </a:extLst>
            </p:cNvPr>
            <p:cNvCxnSpPr>
              <a:cxnSpLocks/>
              <a:stCxn id="5" idx="1"/>
              <a:endCxn id="43" idx="8"/>
            </p:cNvCxnSpPr>
            <p:nvPr/>
          </p:nvCxnSpPr>
          <p:spPr bwMode="gray">
            <a:xfrm flipH="1">
              <a:off x="6712956" y="5411561"/>
              <a:ext cx="1749215" cy="502737"/>
            </a:xfrm>
            <a:prstGeom prst="line">
              <a:avLst/>
            </a:prstGeom>
            <a:ln w="1905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0" name="Straight Connector 166">
              <a:extLst>
                <a:ext uri="{FF2B5EF4-FFF2-40B4-BE49-F238E27FC236}">
                  <a16:creationId xmlns="" xmlns:a16="http://schemas.microsoft.com/office/drawing/2014/main" id="{AE605206-2703-4F1B-8460-6FE25D771F46}"/>
                </a:ext>
              </a:extLst>
            </p:cNvPr>
            <p:cNvCxnSpPr>
              <a:cxnSpLocks/>
              <a:stCxn id="4" idx="3"/>
              <a:endCxn id="42" idx="21"/>
            </p:cNvCxnSpPr>
            <p:nvPr/>
          </p:nvCxnSpPr>
          <p:spPr bwMode="gray">
            <a:xfrm flipV="1">
              <a:off x="3729831" y="4891440"/>
              <a:ext cx="1802012" cy="52012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167">
              <a:extLst>
                <a:ext uri="{FF2B5EF4-FFF2-40B4-BE49-F238E27FC236}">
                  <a16:creationId xmlns="" xmlns:a16="http://schemas.microsoft.com/office/drawing/2014/main" id="{6BD95F54-2B16-41DB-B475-CBBC845D3524}"/>
                </a:ext>
              </a:extLst>
            </p:cNvPr>
            <p:cNvCxnSpPr>
              <a:cxnSpLocks/>
              <a:stCxn id="4" idx="3"/>
              <a:endCxn id="43" idx="21"/>
            </p:cNvCxnSpPr>
            <p:nvPr/>
          </p:nvCxnSpPr>
          <p:spPr bwMode="gray">
            <a:xfrm>
              <a:off x="3729831" y="5411562"/>
              <a:ext cx="1802424" cy="513970"/>
            </a:xfrm>
            <a:prstGeom prst="line">
              <a:avLst/>
            </a:prstGeom>
            <a:ln w="1905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42" name="Freeform 159">
              <a:extLst>
                <a:ext uri="{FF2B5EF4-FFF2-40B4-BE49-F238E27FC236}">
                  <a16:creationId xmlns="" xmlns:a16="http://schemas.microsoft.com/office/drawing/2014/main" id="{01953F45-4715-4CC5-ACFC-4E79F2B8F03F}"/>
                </a:ext>
              </a:extLst>
            </p:cNvPr>
            <p:cNvSpPr/>
            <p:nvPr/>
          </p:nvSpPr>
          <p:spPr bwMode="gray">
            <a:xfrm flipH="1">
              <a:off x="5531843" y="4458732"/>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latin typeface="Huawei Sans" panose="020C0503030203020204" pitchFamily="34" charset="0"/>
                  <a:cs typeface="Huawei Sans" panose="020C0503030203020204" pitchFamily="34" charset="0"/>
                </a:rPr>
                <a:t>MPLS</a:t>
              </a:r>
            </a:p>
          </p:txBody>
        </p:sp>
        <p:sp>
          <p:nvSpPr>
            <p:cNvPr id="43" name="Freeform 159">
              <a:extLst>
                <a:ext uri="{FF2B5EF4-FFF2-40B4-BE49-F238E27FC236}">
                  <a16:creationId xmlns="" xmlns:a16="http://schemas.microsoft.com/office/drawing/2014/main" id="{B755FF74-5E1F-4F50-8D02-C443E6E85BF7}"/>
                </a:ext>
              </a:extLst>
            </p:cNvPr>
            <p:cNvSpPr/>
            <p:nvPr/>
          </p:nvSpPr>
          <p:spPr bwMode="gray">
            <a:xfrm flipH="1">
              <a:off x="5532255" y="5492824"/>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latin typeface="Huawei Sans" panose="020C0503030203020204" pitchFamily="34" charset="0"/>
                  <a:cs typeface="Huawei Sans" panose="020C0503030203020204" pitchFamily="34" charset="0"/>
                </a:rPr>
                <a:t>Internet</a:t>
              </a:r>
            </a:p>
          </p:txBody>
        </p:sp>
        <p:pic>
          <p:nvPicPr>
            <p:cNvPr id="2" name="图片 81">
              <a:extLst>
                <a:ext uri="{FF2B5EF4-FFF2-40B4-BE49-F238E27FC236}">
                  <a16:creationId xmlns="" xmlns:a16="http://schemas.microsoft.com/office/drawing/2014/main" id="{DFA4220A-3034-4955-B6B5-C2E23E229FAF}"/>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184549" y="2687341"/>
              <a:ext cx="1792651" cy="330612"/>
            </a:xfrm>
            <a:prstGeom prst="rect">
              <a:avLst/>
            </a:prstGeom>
          </p:spPr>
        </p:pic>
        <p:sp>
          <p:nvSpPr>
            <p:cNvPr id="3" name="圆角矩形 44">
              <a:extLst>
                <a:ext uri="{FF2B5EF4-FFF2-40B4-BE49-F238E27FC236}">
                  <a16:creationId xmlns="" xmlns:a16="http://schemas.microsoft.com/office/drawing/2014/main" id="{082D18AA-8DA6-4462-B9CA-430E058B9B2A}"/>
                </a:ext>
              </a:extLst>
            </p:cNvPr>
            <p:cNvSpPr/>
            <p:nvPr/>
          </p:nvSpPr>
          <p:spPr bwMode="gray">
            <a:xfrm>
              <a:off x="5084390" y="2626483"/>
              <a:ext cx="2021260" cy="451377"/>
            </a:xfrm>
            <a:prstGeom prst="roundRect">
              <a:avLst>
                <a:gd name="adj" fmla="val 6377"/>
              </a:avLst>
            </a:prstGeom>
            <a:noFill/>
            <a:ln w="19050">
              <a:solidFill>
                <a:schemeClr val="bg1">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4" name="图片 88">
              <a:extLst>
                <a:ext uri="{FF2B5EF4-FFF2-40B4-BE49-F238E27FC236}">
                  <a16:creationId xmlns="" xmlns:a16="http://schemas.microsoft.com/office/drawing/2014/main" id="{6355B415-A518-45EF-A9C0-C43C1B20FB8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238922" y="5210289"/>
              <a:ext cx="490909" cy="402545"/>
            </a:xfrm>
            <a:prstGeom prst="rect">
              <a:avLst/>
            </a:prstGeom>
          </p:spPr>
        </p:pic>
        <p:pic>
          <p:nvPicPr>
            <p:cNvPr id="5" name="图片 88">
              <a:extLst>
                <a:ext uri="{FF2B5EF4-FFF2-40B4-BE49-F238E27FC236}">
                  <a16:creationId xmlns="" xmlns:a16="http://schemas.microsoft.com/office/drawing/2014/main" id="{F5172A53-B0BE-48C5-BE4E-71979E6307A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8462171" y="5210288"/>
              <a:ext cx="490909" cy="402545"/>
            </a:xfrm>
            <a:prstGeom prst="rect">
              <a:avLst/>
            </a:prstGeom>
          </p:spPr>
        </p:pic>
        <p:pic>
          <p:nvPicPr>
            <p:cNvPr id="6" name="图片 59">
              <a:extLst>
                <a:ext uri="{FF2B5EF4-FFF2-40B4-BE49-F238E27FC236}">
                  <a16:creationId xmlns="" xmlns:a16="http://schemas.microsoft.com/office/drawing/2014/main" id="{B4A85562-CF84-44E3-88C8-8564D7020AF7}"/>
                </a:ext>
              </a:extLst>
            </p:cNvPr>
            <p:cNvPicPr>
              <a:picLocks noChangeAspect="1"/>
            </p:cNvPicPr>
            <p:nvPr/>
          </p:nvPicPr>
          <p:blipFill>
            <a:blip r:embed="rId5"/>
            <a:stretch>
              <a:fillRect/>
            </a:stretch>
          </p:blipFill>
          <p:spPr bwMode="gray">
            <a:xfrm>
              <a:off x="5856216" y="3705564"/>
              <a:ext cx="479567" cy="381755"/>
            </a:xfrm>
            <a:prstGeom prst="rect">
              <a:avLst/>
            </a:prstGeom>
          </p:spPr>
        </p:pic>
        <p:cxnSp>
          <p:nvCxnSpPr>
            <p:cNvPr id="45" name="直接箭头连接符 33">
              <a:extLst>
                <a:ext uri="{FF2B5EF4-FFF2-40B4-BE49-F238E27FC236}">
                  <a16:creationId xmlns="" xmlns:a16="http://schemas.microsoft.com/office/drawing/2014/main" id="{DA949A28-E9A0-4F51-B131-22204F511189}"/>
                </a:ext>
              </a:extLst>
            </p:cNvPr>
            <p:cNvCxnSpPr>
              <a:cxnSpLocks/>
              <a:stCxn id="3" idx="2"/>
              <a:endCxn id="13" idx="0"/>
            </p:cNvCxnSpPr>
            <p:nvPr/>
          </p:nvCxnSpPr>
          <p:spPr bwMode="gray">
            <a:xfrm>
              <a:off x="6095020" y="3077860"/>
              <a:ext cx="980" cy="495100"/>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3" name="圆角矩形 44">
              <a:extLst>
                <a:ext uri="{FF2B5EF4-FFF2-40B4-BE49-F238E27FC236}">
                  <a16:creationId xmlns="" xmlns:a16="http://schemas.microsoft.com/office/drawing/2014/main" id="{1E7E7FBF-C600-43B9-BAA6-903F6283774D}"/>
                </a:ext>
              </a:extLst>
            </p:cNvPr>
            <p:cNvSpPr/>
            <p:nvPr/>
          </p:nvSpPr>
          <p:spPr bwMode="gray">
            <a:xfrm>
              <a:off x="2314575" y="3572960"/>
              <a:ext cx="7562850" cy="2628644"/>
            </a:xfrm>
            <a:prstGeom prst="roundRect">
              <a:avLst>
                <a:gd name="adj" fmla="val 6377"/>
              </a:avLst>
            </a:prstGeom>
            <a:noFill/>
            <a:ln w="19050">
              <a:solidFill>
                <a:srgbClr val="30B5C5"/>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52" name="直接箭头连接符 44">
              <a:extLst>
                <a:ext uri="{FF2B5EF4-FFF2-40B4-BE49-F238E27FC236}">
                  <a16:creationId xmlns="" xmlns:a16="http://schemas.microsoft.com/office/drawing/2014/main" id="{F586575A-76B4-456B-A381-2052A5D8BA9D}"/>
                </a:ext>
              </a:extLst>
            </p:cNvPr>
            <p:cNvCxnSpPr>
              <a:cxnSpLocks/>
              <a:stCxn id="6" idx="2"/>
              <a:endCxn id="4" idx="0"/>
            </p:cNvCxnSpPr>
            <p:nvPr/>
          </p:nvCxnSpPr>
          <p:spPr bwMode="gray">
            <a:xfrm flipH="1">
              <a:off x="3484377" y="4087319"/>
              <a:ext cx="2611623" cy="1122970"/>
            </a:xfrm>
            <a:prstGeom prst="straightConnector1">
              <a:avLst/>
            </a:prstGeom>
            <a:ln w="19050">
              <a:solidFill>
                <a:srgbClr val="D3394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3" name="直接箭头连接符 45">
              <a:extLst>
                <a:ext uri="{FF2B5EF4-FFF2-40B4-BE49-F238E27FC236}">
                  <a16:creationId xmlns="" xmlns:a16="http://schemas.microsoft.com/office/drawing/2014/main" id="{93E9E510-8DA3-49D6-AFF9-4B205D5DB19D}"/>
                </a:ext>
              </a:extLst>
            </p:cNvPr>
            <p:cNvCxnSpPr>
              <a:cxnSpLocks/>
              <a:stCxn id="6" idx="2"/>
              <a:endCxn id="5" idx="0"/>
            </p:cNvCxnSpPr>
            <p:nvPr/>
          </p:nvCxnSpPr>
          <p:spPr bwMode="gray">
            <a:xfrm>
              <a:off x="6096000" y="4087319"/>
              <a:ext cx="2611626" cy="1122969"/>
            </a:xfrm>
            <a:prstGeom prst="straightConnector1">
              <a:avLst/>
            </a:prstGeom>
            <a:ln w="19050">
              <a:solidFill>
                <a:srgbClr val="D3394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4" name="文本框 60">
              <a:extLst>
                <a:ext uri="{FF2B5EF4-FFF2-40B4-BE49-F238E27FC236}">
                  <a16:creationId xmlns="" xmlns:a16="http://schemas.microsoft.com/office/drawing/2014/main" id="{0C403BEC-2257-4A94-9659-10C66A33080D}"/>
                </a:ext>
              </a:extLst>
            </p:cNvPr>
            <p:cNvSpPr txBox="1"/>
            <p:nvPr/>
          </p:nvSpPr>
          <p:spPr bwMode="gray">
            <a:xfrm rot="1409078">
              <a:off x="6582260" y="4539153"/>
              <a:ext cx="2479355"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BGP EVPN (</a:t>
              </a:r>
              <a:r>
                <a:rPr lang="en-US" sz="1200" b="1" dirty="0">
                  <a:solidFill>
                    <a:srgbClr val="C7000B"/>
                  </a:solidFill>
                  <a:latin typeface="Huawei Sans" panose="020C0503030203020204" pitchFamily="34" charset="0"/>
                  <a:cs typeface="Huawei Sans" panose="020C0503030203020204" pitchFamily="34" charset="0"/>
                </a:rPr>
                <a:t>control channel</a:t>
              </a:r>
              <a:r>
                <a:rPr lang="en-US" sz="1200" dirty="0">
                  <a:solidFill>
                    <a:srgbClr val="000000"/>
                  </a:solidFill>
                  <a:latin typeface="Huawei Sans" panose="020C0503030203020204" pitchFamily="34" charset="0"/>
                  <a:cs typeface="Huawei Sans" panose="020C0503030203020204" pitchFamily="34" charset="0"/>
                </a:rPr>
                <a:t>)</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6" name="文本框 60">
              <a:extLst>
                <a:ext uri="{FF2B5EF4-FFF2-40B4-BE49-F238E27FC236}">
                  <a16:creationId xmlns="" xmlns:a16="http://schemas.microsoft.com/office/drawing/2014/main" id="{ABB65EE7-8AE3-4620-87B1-A7FCDEF6DB45}"/>
                </a:ext>
              </a:extLst>
            </p:cNvPr>
            <p:cNvSpPr txBox="1"/>
            <p:nvPr/>
          </p:nvSpPr>
          <p:spPr bwMode="gray">
            <a:xfrm rot="20218639">
              <a:off x="3777726" y="5015993"/>
              <a:ext cx="586963" cy="276999"/>
            </a:xfrm>
            <a:prstGeom prst="rect">
              <a:avLst/>
            </a:prstGeom>
            <a:solidFill>
              <a:srgbClr val="56C4D2"/>
            </a:solidFill>
            <a:ln>
              <a:solidFill>
                <a:srgbClr val="56C4D2"/>
              </a:solidFill>
            </a:ln>
          </p:spPr>
          <p:txBody>
            <a:bodyPr wrap="square" rtlCol="0">
              <a:spAutoFit/>
            </a:bodyPr>
            <a:lstStyle/>
            <a:p>
              <a:pPr algn="ctr" fontAlgn="ctr"/>
              <a:r>
                <a:rPr lang="en-US" sz="1200" dirty="0">
                  <a:solidFill>
                    <a:schemeClr val="bg1"/>
                  </a:solidFill>
                  <a:latin typeface="Huawei Sans" panose="020C0503030203020204" pitchFamily="34" charset="0"/>
                  <a:cs typeface="Huawei Sans" panose="020C0503030203020204" pitchFamily="34" charset="0"/>
                </a:rPr>
                <a:t>TNP</a:t>
              </a:r>
            </a:p>
          </p:txBody>
        </p:sp>
        <p:sp>
          <p:nvSpPr>
            <p:cNvPr id="51" name="文本框 60">
              <a:extLst>
                <a:ext uri="{FF2B5EF4-FFF2-40B4-BE49-F238E27FC236}">
                  <a16:creationId xmlns="" xmlns:a16="http://schemas.microsoft.com/office/drawing/2014/main" id="{842D4E70-ED54-4BBF-B07E-CDCD33CA33FB}"/>
                </a:ext>
              </a:extLst>
            </p:cNvPr>
            <p:cNvSpPr txBox="1"/>
            <p:nvPr/>
          </p:nvSpPr>
          <p:spPr bwMode="gray">
            <a:xfrm rot="20218639">
              <a:off x="3888131" y="5258240"/>
              <a:ext cx="838093" cy="276999"/>
            </a:xfrm>
            <a:prstGeom prst="rect">
              <a:avLst/>
            </a:prstGeom>
            <a:solidFill>
              <a:srgbClr val="AFD89C"/>
            </a:solidFill>
            <a:ln>
              <a:solidFill>
                <a:srgbClr val="AFD89C"/>
              </a:solidFill>
            </a:ln>
          </p:spPr>
          <p:txBody>
            <a:bodyPr wrap="square" rtlCol="0">
              <a:spAutoFit/>
            </a:bodyPr>
            <a:lstStyle/>
            <a:p>
              <a:pPr algn="ctr" fontAlgn="ctr"/>
              <a:r>
                <a:rPr lang="en-US" sz="1200" dirty="0">
                  <a:solidFill>
                    <a:schemeClr val="bg1"/>
                  </a:solidFill>
                  <a:latin typeface="Huawei Sans" panose="020C0503030203020204" pitchFamily="34" charset="0"/>
                  <a:cs typeface="Huawei Sans" panose="020C0503030203020204" pitchFamily="34" charset="0"/>
                </a:rPr>
                <a:t>IPsec SA</a:t>
              </a:r>
            </a:p>
          </p:txBody>
        </p:sp>
        <p:cxnSp>
          <p:nvCxnSpPr>
            <p:cNvPr id="60" name="Straight Arrow Connector 59">
              <a:extLst>
                <a:ext uri="{FF2B5EF4-FFF2-40B4-BE49-F238E27FC236}">
                  <a16:creationId xmlns="" xmlns:a16="http://schemas.microsoft.com/office/drawing/2014/main" id="{5E6CEC60-6EFA-48BD-AB39-21EAD4DB0904}"/>
                </a:ext>
              </a:extLst>
            </p:cNvPr>
            <p:cNvCxnSpPr>
              <a:cxnSpLocks/>
              <a:stCxn id="46" idx="3"/>
            </p:cNvCxnSpPr>
            <p:nvPr/>
          </p:nvCxnSpPr>
          <p:spPr bwMode="gray">
            <a:xfrm flipV="1">
              <a:off x="4341313" y="4846315"/>
              <a:ext cx="447227" cy="193399"/>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 xmlns:a16="http://schemas.microsoft.com/office/drawing/2014/main" id="{FE813E4B-BDCC-4B76-9D25-4116AB483157}"/>
                </a:ext>
              </a:extLst>
            </p:cNvPr>
            <p:cNvCxnSpPr>
              <a:cxnSpLocks/>
              <a:stCxn id="51" idx="3"/>
            </p:cNvCxnSpPr>
            <p:nvPr/>
          </p:nvCxnSpPr>
          <p:spPr bwMode="gray">
            <a:xfrm flipV="1">
              <a:off x="4692847" y="5028432"/>
              <a:ext cx="448328" cy="204421"/>
            </a:xfrm>
            <a:prstGeom prst="straightConnector1">
              <a:avLst/>
            </a:prstGeom>
            <a:ln w="19050">
              <a:solidFill>
                <a:srgbClr val="AFD89C"/>
              </a:solidFill>
              <a:tailEnd type="triangle"/>
            </a:ln>
          </p:spPr>
          <p:style>
            <a:lnRef idx="1">
              <a:schemeClr val="accent1"/>
            </a:lnRef>
            <a:fillRef idx="0">
              <a:schemeClr val="accent1"/>
            </a:fillRef>
            <a:effectRef idx="0">
              <a:schemeClr val="accent1"/>
            </a:effectRef>
            <a:fontRef idx="minor">
              <a:schemeClr val="tx1"/>
            </a:fontRef>
          </p:style>
        </p:cxnSp>
        <p:sp>
          <p:nvSpPr>
            <p:cNvPr id="75" name="Rectangular Callout 26">
              <a:extLst>
                <a:ext uri="{FF2B5EF4-FFF2-40B4-BE49-F238E27FC236}">
                  <a16:creationId xmlns="" xmlns:a16="http://schemas.microsoft.com/office/drawing/2014/main" id="{C9C4DE23-9EEC-491F-BE32-52A4ED74C304}"/>
                </a:ext>
              </a:extLst>
            </p:cNvPr>
            <p:cNvSpPr/>
            <p:nvPr/>
          </p:nvSpPr>
          <p:spPr bwMode="gray">
            <a:xfrm>
              <a:off x="7060868" y="3647814"/>
              <a:ext cx="2060119" cy="583526"/>
            </a:xfrm>
            <a:prstGeom prst="wedgeRectCallout">
              <a:avLst>
                <a:gd name="adj1" fmla="val -20872"/>
                <a:gd name="adj2" fmla="val 10138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rgbClr val="000000"/>
                  </a:solidFill>
                  <a:latin typeface="Huawei Sans" panose="020C0503030203020204" pitchFamily="34" charset="0"/>
                  <a:cs typeface="Huawei Sans" panose="020C0503030203020204" pitchFamily="34" charset="0"/>
                </a:rPr>
                <a:t>Establish a BGP EVPN peer relationship with the RR based on configurations.</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7" name="文本框 60">
              <a:extLst>
                <a:ext uri="{FF2B5EF4-FFF2-40B4-BE49-F238E27FC236}">
                  <a16:creationId xmlns="" xmlns:a16="http://schemas.microsoft.com/office/drawing/2014/main" id="{006EF07B-977A-498D-80E8-5E862AD23628}"/>
                </a:ext>
              </a:extLst>
            </p:cNvPr>
            <p:cNvSpPr txBox="1"/>
            <p:nvPr/>
          </p:nvSpPr>
          <p:spPr bwMode="gray">
            <a:xfrm>
              <a:off x="4162185" y="3104573"/>
              <a:ext cx="1986597" cy="461665"/>
            </a:xfrm>
            <a:prstGeom prst="rect">
              <a:avLst/>
            </a:prstGeom>
            <a:noFill/>
          </p:spPr>
          <p:txBody>
            <a:bodyPr wrap="square" rtlCol="0">
              <a:spAutoFit/>
            </a:bodyPr>
            <a:lstStyle/>
            <a:p>
              <a:pPr algn="r" fontAlgn="ctr"/>
              <a:r>
                <a:rPr lang="en-US" sz="1200" dirty="0">
                  <a:solidFill>
                    <a:schemeClr val="bg1">
                      <a:lumMod val="50000"/>
                    </a:schemeClr>
                  </a:solidFill>
                  <a:latin typeface="Huawei Sans" panose="020C0503030203020204" pitchFamily="34" charset="0"/>
                  <a:cs typeface="Huawei Sans" panose="020C0503030203020204" pitchFamily="34" charset="0"/>
                </a:rPr>
                <a:t>NETCONF</a:t>
              </a:r>
            </a:p>
            <a:p>
              <a:pPr algn="r" fontAlgn="ctr"/>
              <a:r>
                <a:rPr lang="en-US" sz="1200" dirty="0">
                  <a:solidFill>
                    <a:schemeClr val="bg1">
                      <a:lumMod val="50000"/>
                    </a:schemeClr>
                  </a:solidFill>
                  <a:latin typeface="Huawei Sans" panose="020C0503030203020204" pitchFamily="34" charset="0"/>
                  <a:cs typeface="Huawei Sans" panose="020C0503030203020204" pitchFamily="34" charset="0"/>
                </a:rPr>
                <a:t>(management channel)</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1" name="Rectangular Callout 26">
              <a:extLst>
                <a:ext uri="{FF2B5EF4-FFF2-40B4-BE49-F238E27FC236}">
                  <a16:creationId xmlns="" xmlns:a16="http://schemas.microsoft.com/office/drawing/2014/main" id="{85B5F7DB-ADCE-4D4E-B709-91A30998F04F}"/>
                </a:ext>
              </a:extLst>
            </p:cNvPr>
            <p:cNvSpPr/>
            <p:nvPr/>
          </p:nvSpPr>
          <p:spPr bwMode="gray">
            <a:xfrm>
              <a:off x="6271333" y="3104573"/>
              <a:ext cx="1599452" cy="416515"/>
            </a:xfrm>
            <a:prstGeom prst="wedgeRectCallout">
              <a:avLst>
                <a:gd name="adj1" fmla="val -58749"/>
                <a:gd name="adj2" fmla="val -1444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bg1">
                      <a:lumMod val="50000"/>
                    </a:schemeClr>
                  </a:solidFill>
                  <a:latin typeface="Huawei Sans" panose="020C0503030203020204" pitchFamily="34" charset="0"/>
                  <a:cs typeface="Huawei Sans" panose="020C0503030203020204" pitchFamily="34" charset="0"/>
                </a:rPr>
                <a:t>Deliver configurations through NETCONF.</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3" name="椭圆 15">
              <a:extLst>
                <a:ext uri="{FF2B5EF4-FFF2-40B4-BE49-F238E27FC236}">
                  <a16:creationId xmlns="" xmlns:a16="http://schemas.microsoft.com/office/drawing/2014/main" id="{618BDAFB-AED0-4907-AEC3-4B02CF11E788}"/>
                </a:ext>
              </a:extLst>
            </p:cNvPr>
            <p:cNvSpPr>
              <a:spLocks noChangeAspect="1"/>
            </p:cNvSpPr>
            <p:nvPr/>
          </p:nvSpPr>
          <p:spPr bwMode="gray">
            <a:xfrm>
              <a:off x="7784232" y="3396080"/>
              <a:ext cx="229511" cy="232480"/>
            </a:xfrm>
            <a:prstGeom prst="ellipse">
              <a:avLst/>
            </a:prstGeom>
            <a:solidFill>
              <a:schemeClr val="bg1">
                <a:lumMod val="8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cs typeface="Huawei Sans" panose="020C0503030203020204" pitchFamily="34" charset="0"/>
                </a:rPr>
                <a:t>1</a:t>
              </a:r>
              <a:endParaRPr lang="en-US" altLang="zh-CN" sz="15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5" name="椭圆 15">
              <a:extLst>
                <a:ext uri="{FF2B5EF4-FFF2-40B4-BE49-F238E27FC236}">
                  <a16:creationId xmlns="" xmlns:a16="http://schemas.microsoft.com/office/drawing/2014/main" id="{15152FB8-162C-483E-9A2E-E7B2123093B0}"/>
                </a:ext>
              </a:extLst>
            </p:cNvPr>
            <p:cNvSpPr>
              <a:spLocks noChangeAspect="1"/>
            </p:cNvSpPr>
            <p:nvPr/>
          </p:nvSpPr>
          <p:spPr bwMode="gray">
            <a:xfrm>
              <a:off x="8950524" y="4056610"/>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cs typeface="Huawei Sans" panose="020C0503030203020204" pitchFamily="34" charset="0"/>
                </a:rPr>
                <a:t>2</a:t>
              </a:r>
              <a:endParaRPr lang="en-US" altLang="zh-CN" sz="15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8" name="Rectangular Callout 26">
              <a:extLst>
                <a:ext uri="{FF2B5EF4-FFF2-40B4-BE49-F238E27FC236}">
                  <a16:creationId xmlns="" xmlns:a16="http://schemas.microsoft.com/office/drawing/2014/main" id="{39CB805E-6A03-45E1-8D3B-C47522EA0BFB}"/>
                </a:ext>
              </a:extLst>
            </p:cNvPr>
            <p:cNvSpPr/>
            <p:nvPr/>
          </p:nvSpPr>
          <p:spPr bwMode="gray">
            <a:xfrm>
              <a:off x="2989006" y="5765961"/>
              <a:ext cx="2054201" cy="585218"/>
            </a:xfrm>
            <a:prstGeom prst="wedgeRectCallout">
              <a:avLst>
                <a:gd name="adj1" fmla="val 27159"/>
                <a:gd name="adj2" fmla="val -6623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rgbClr val="000000"/>
                  </a:solidFill>
                  <a:latin typeface="Huawei Sans" panose="020C0503030203020204" pitchFamily="34" charset="0"/>
                  <a:cs typeface="Huawei Sans" panose="020C0503030203020204" pitchFamily="34" charset="0"/>
                </a:rPr>
                <a:t>Transmit TNP, IPsec SA, and service route information through BGP EVPN.</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0" name="椭圆 15">
              <a:extLst>
                <a:ext uri="{FF2B5EF4-FFF2-40B4-BE49-F238E27FC236}">
                  <a16:creationId xmlns="" xmlns:a16="http://schemas.microsoft.com/office/drawing/2014/main" id="{0ADEA3E5-A0E0-4AF7-9688-5F6C297AEB9D}"/>
                </a:ext>
              </a:extLst>
            </p:cNvPr>
            <p:cNvSpPr>
              <a:spLocks noChangeAspect="1"/>
            </p:cNvSpPr>
            <p:nvPr/>
          </p:nvSpPr>
          <p:spPr bwMode="gray">
            <a:xfrm>
              <a:off x="2825241" y="5618152"/>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cs typeface="Huawei Sans" panose="020C0503030203020204" pitchFamily="34" charset="0"/>
                </a:rPr>
                <a:t>3</a:t>
              </a:r>
              <a:endParaRPr lang="en-US" altLang="zh-CN" sz="15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2" name="Rectangular Callout 26">
              <a:extLst>
                <a:ext uri="{FF2B5EF4-FFF2-40B4-BE49-F238E27FC236}">
                  <a16:creationId xmlns="" xmlns:a16="http://schemas.microsoft.com/office/drawing/2014/main" id="{DD6D4C79-9487-4D2D-B420-59E4456D86E5}"/>
                </a:ext>
              </a:extLst>
            </p:cNvPr>
            <p:cNvSpPr/>
            <p:nvPr/>
          </p:nvSpPr>
          <p:spPr bwMode="gray">
            <a:xfrm>
              <a:off x="4341314" y="3628560"/>
              <a:ext cx="1448914" cy="569514"/>
            </a:xfrm>
            <a:prstGeom prst="wedgeRectCallout">
              <a:avLst>
                <a:gd name="adj1" fmla="val 55719"/>
                <a:gd name="adj2" fmla="val -1783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rgbClr val="000000"/>
                  </a:solidFill>
                  <a:latin typeface="Huawei Sans" panose="020C0503030203020204" pitchFamily="34" charset="0"/>
                  <a:cs typeface="Huawei Sans" panose="020C0503030203020204" pitchFamily="34" charset="0"/>
                </a:rPr>
                <a:t>Control route transmission based on policies.</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4" name="椭圆 15">
              <a:extLst>
                <a:ext uri="{FF2B5EF4-FFF2-40B4-BE49-F238E27FC236}">
                  <a16:creationId xmlns="" xmlns:a16="http://schemas.microsoft.com/office/drawing/2014/main" id="{07EA82BC-0938-4B49-9591-32857853B39C}"/>
                </a:ext>
              </a:extLst>
            </p:cNvPr>
            <p:cNvSpPr>
              <a:spLocks noChangeAspect="1"/>
            </p:cNvSpPr>
            <p:nvPr/>
          </p:nvSpPr>
          <p:spPr bwMode="gray">
            <a:xfrm>
              <a:off x="4251117" y="3533511"/>
              <a:ext cx="236493" cy="23400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cs typeface="Huawei Sans" panose="020C0503030203020204" pitchFamily="34" charset="0"/>
                </a:rPr>
                <a:t>4</a:t>
              </a:r>
              <a:endParaRPr lang="en-US" altLang="zh-CN" sz="15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 name="文本框 60">
              <a:extLst>
                <a:ext uri="{FF2B5EF4-FFF2-40B4-BE49-F238E27FC236}">
                  <a16:creationId xmlns="" xmlns:a16="http://schemas.microsoft.com/office/drawing/2014/main" id="{3193A566-3E54-447C-A541-BC70C58B95B0}"/>
                </a:ext>
              </a:extLst>
            </p:cNvPr>
            <p:cNvSpPr txBox="1"/>
            <p:nvPr/>
          </p:nvSpPr>
          <p:spPr bwMode="gray">
            <a:xfrm rot="20218639">
              <a:off x="3601302" y="4602224"/>
              <a:ext cx="1008000" cy="276999"/>
            </a:xfrm>
            <a:prstGeom prst="rect">
              <a:avLst/>
            </a:prstGeom>
            <a:solidFill>
              <a:srgbClr val="FDD351"/>
            </a:solidFill>
            <a:ln>
              <a:solidFill>
                <a:srgbClr val="FDD351"/>
              </a:solidFill>
            </a:ln>
          </p:spPr>
          <p:txBody>
            <a:bodyPr wrap="square" lIns="36000" rIns="36000" rtlCol="0">
              <a:spAutoFit/>
            </a:bodyPr>
            <a:lstStyle/>
            <a:p>
              <a:pPr algn="ctr" fontAlgn="ctr"/>
              <a:r>
                <a:rPr lang="en-US" sz="1200" dirty="0">
                  <a:solidFill>
                    <a:schemeClr val="bg1"/>
                  </a:solidFill>
                  <a:latin typeface="Huawei Sans" panose="020C0503030203020204" pitchFamily="34" charset="0"/>
                  <a:cs typeface="Huawei Sans" panose="020C0503030203020204" pitchFamily="34" charset="0"/>
                </a:rPr>
                <a:t>Service route</a:t>
              </a:r>
              <a:endParaRPr lang="en-US" altLang="zh-CN" sz="12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35" name="Straight Arrow Connector 34">
              <a:extLst>
                <a:ext uri="{FF2B5EF4-FFF2-40B4-BE49-F238E27FC236}">
                  <a16:creationId xmlns="" xmlns:a16="http://schemas.microsoft.com/office/drawing/2014/main" id="{F785789A-02AA-429F-8A3D-F3F847E29A5A}"/>
                </a:ext>
              </a:extLst>
            </p:cNvPr>
            <p:cNvCxnSpPr>
              <a:cxnSpLocks/>
              <a:stCxn id="8" idx="3"/>
            </p:cNvCxnSpPr>
            <p:nvPr/>
          </p:nvCxnSpPr>
          <p:spPr bwMode="gray">
            <a:xfrm flipV="1">
              <a:off x="4569159" y="4443772"/>
              <a:ext cx="235105" cy="99840"/>
            </a:xfrm>
            <a:prstGeom prst="straightConnector1">
              <a:avLst/>
            </a:prstGeom>
            <a:ln w="19050">
              <a:solidFill>
                <a:srgbClr val="FDD351"/>
              </a:solidFill>
              <a:tailEnd type="triangle"/>
            </a:ln>
          </p:spPr>
          <p:style>
            <a:lnRef idx="1">
              <a:schemeClr val="accent1"/>
            </a:lnRef>
            <a:fillRef idx="0">
              <a:schemeClr val="accent1"/>
            </a:fillRef>
            <a:effectRef idx="0">
              <a:schemeClr val="accent1"/>
            </a:effectRef>
            <a:fontRef idx="minor">
              <a:schemeClr val="tx1"/>
            </a:fontRef>
          </p:style>
        </p:cxnSp>
        <p:sp>
          <p:nvSpPr>
            <p:cNvPr id="9" name="矩形 1039">
              <a:extLst>
                <a:ext uri="{FF2B5EF4-FFF2-40B4-BE49-F238E27FC236}">
                  <a16:creationId xmlns="" xmlns:a16="http://schemas.microsoft.com/office/drawing/2014/main" id="{D5AB998B-11A4-445F-8DE4-1BACCFCCFAA3}"/>
                </a:ext>
              </a:extLst>
            </p:cNvPr>
            <p:cNvSpPr/>
            <p:nvPr/>
          </p:nvSpPr>
          <p:spPr bwMode="gray">
            <a:xfrm>
              <a:off x="3729832" y="2684597"/>
              <a:ext cx="1362348" cy="393264"/>
            </a:xfrm>
            <a:prstGeom prst="rect">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solidFill>
                    <a:schemeClr val="bg1">
                      <a:lumMod val="50000"/>
                    </a:schemeClr>
                  </a:solidFill>
                  <a:latin typeface="Huawei Sans" panose="020C0503030203020204" pitchFamily="34" charset="0"/>
                  <a:cs typeface="Huawei Sans" panose="020C0503030203020204" pitchFamily="34" charset="0"/>
                </a:rPr>
                <a:t>Control layer</a:t>
              </a:r>
            </a:p>
          </p:txBody>
        </p:sp>
        <p:sp>
          <p:nvSpPr>
            <p:cNvPr id="10" name="矩形 1039">
              <a:extLst>
                <a:ext uri="{FF2B5EF4-FFF2-40B4-BE49-F238E27FC236}">
                  <a16:creationId xmlns="" xmlns:a16="http://schemas.microsoft.com/office/drawing/2014/main" id="{2789F548-0782-404B-8573-2937AE88BC64}"/>
                </a:ext>
              </a:extLst>
            </p:cNvPr>
            <p:cNvSpPr/>
            <p:nvPr/>
          </p:nvSpPr>
          <p:spPr bwMode="gray">
            <a:xfrm>
              <a:off x="2476031" y="3288967"/>
              <a:ext cx="1510821" cy="266951"/>
            </a:xfrm>
            <a:prstGeom prst="rect">
              <a:avLst/>
            </a:prstGeom>
            <a:solidFill>
              <a:srgbClr val="30B5C5"/>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latin typeface="Huawei Sans" panose="020C0503030203020204" pitchFamily="34" charset="0"/>
                  <a:cs typeface="Huawei Sans" panose="020C0503030203020204" pitchFamily="34" charset="0"/>
                </a:rPr>
                <a:t>Network layer</a:t>
              </a:r>
            </a:p>
          </p:txBody>
        </p:sp>
      </p:grpSp>
      <p:sp>
        <p:nvSpPr>
          <p:cNvPr id="50" name="燕尾形 25">
            <a:extLst>
              <a:ext uri="{FF2B5EF4-FFF2-40B4-BE49-F238E27FC236}">
                <a16:creationId xmlns="" xmlns:a16="http://schemas.microsoft.com/office/drawing/2014/main" id="{A3AFF8B1-049A-490C-9662-FA765F8D7227}"/>
              </a:ext>
            </a:extLst>
          </p:cNvPr>
          <p:cNvSpPr/>
          <p:nvPr/>
        </p:nvSpPr>
        <p:spPr bwMode="gray">
          <a:xfrm>
            <a:off x="6302884" y="109272"/>
            <a:ext cx="621155" cy="211431"/>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ZTP</a:t>
            </a:r>
          </a:p>
        </p:txBody>
      </p:sp>
      <p:sp>
        <p:nvSpPr>
          <p:cNvPr id="56" name="燕尾形 25">
            <a:extLst>
              <a:ext uri="{FF2B5EF4-FFF2-40B4-BE49-F238E27FC236}">
                <a16:creationId xmlns="" xmlns:a16="http://schemas.microsoft.com/office/drawing/2014/main" id="{69D00CC9-9B08-47B2-A53E-26EB30BE1E6B}"/>
              </a:ext>
            </a:extLst>
          </p:cNvPr>
          <p:cNvSpPr/>
          <p:nvPr/>
        </p:nvSpPr>
        <p:spPr bwMode="gray">
          <a:xfrm>
            <a:off x="8523480" y="109272"/>
            <a:ext cx="2159760"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Application Optimization</a:t>
            </a:r>
          </a:p>
        </p:txBody>
      </p:sp>
      <p:sp>
        <p:nvSpPr>
          <p:cNvPr id="57" name="燕尾形 25">
            <a:extLst>
              <a:ext uri="{FF2B5EF4-FFF2-40B4-BE49-F238E27FC236}">
                <a16:creationId xmlns="" xmlns:a16="http://schemas.microsoft.com/office/drawing/2014/main" id="{63D5D457-242E-4711-871D-46E31C33ACF8}"/>
              </a:ext>
            </a:extLst>
          </p:cNvPr>
          <p:cNvSpPr/>
          <p:nvPr/>
        </p:nvSpPr>
        <p:spPr bwMode="gray">
          <a:xfrm>
            <a:off x="10616507" y="109272"/>
            <a:ext cx="1132580"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Security</a:t>
            </a:r>
          </a:p>
        </p:txBody>
      </p:sp>
      <p:sp>
        <p:nvSpPr>
          <p:cNvPr id="58" name="燕尾形 25">
            <a:extLst>
              <a:ext uri="{FF2B5EF4-FFF2-40B4-BE49-F238E27FC236}">
                <a16:creationId xmlns="" xmlns:a16="http://schemas.microsoft.com/office/drawing/2014/main" id="{720A7AAF-DF73-47D8-B4AF-829977F274D8}"/>
              </a:ext>
            </a:extLst>
          </p:cNvPr>
          <p:cNvSpPr/>
          <p:nvPr/>
        </p:nvSpPr>
        <p:spPr bwMode="gray">
          <a:xfrm>
            <a:off x="6856742" y="109272"/>
            <a:ext cx="1738617" cy="211431"/>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Flexible Networking</a:t>
            </a:r>
          </a:p>
        </p:txBody>
      </p:sp>
    </p:spTree>
    <p:extLst>
      <p:ext uri="{BB962C8B-B14F-4D97-AF65-F5344CB8AC3E}">
        <p14:creationId xmlns:p14="http://schemas.microsoft.com/office/powerpoint/2010/main" val="52714840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bwMode="gray"/>
        <p:txBody>
          <a:bodyPr>
            <a:normAutofit/>
          </a:bodyPr>
          <a:lstStyle/>
          <a:p>
            <a:pPr fontAlgn="ctr"/>
            <a:r>
              <a:rPr lang="en-US" dirty="0">
                <a:cs typeface="Huawei Sans" panose="020C0503030203020204" pitchFamily="34" charset="0"/>
              </a:rPr>
              <a:t>Data </a:t>
            </a:r>
            <a:r>
              <a:rPr lang="en-US" dirty="0">
                <a:latin typeface="Huawei Sans" panose="020C0503030203020204" pitchFamily="34" charset="0"/>
                <a:cs typeface="Huawei Sans" panose="020C0503030203020204" pitchFamily="34" charset="0"/>
              </a:rPr>
              <a:t>Channel</a:t>
            </a:r>
            <a:endParaRPr lang="en-US" altLang="zh-CN" dirty="0">
              <a:latin typeface="Huawei Sans" panose="020C0503030203020204" pitchFamily="34" charset="0"/>
              <a:cs typeface="Huawei Sans" panose="020C0503030203020204" pitchFamily="34" charset="0"/>
              <a:sym typeface="Huawei Sans" panose="020C0503030203020204" pitchFamily="34" charset="0"/>
            </a:endParaRPr>
          </a:p>
        </p:txBody>
      </p:sp>
      <p:sp>
        <p:nvSpPr>
          <p:cNvPr id="11" name="Text Placeholder 10">
            <a:extLst>
              <a:ext uri="{FF2B5EF4-FFF2-40B4-BE49-F238E27FC236}">
                <a16:creationId xmlns="" xmlns:a16="http://schemas.microsoft.com/office/drawing/2014/main" id="{023EF648-2CF4-4442-B656-BCA55CD10180}"/>
              </a:ext>
            </a:extLst>
          </p:cNvPr>
          <p:cNvSpPr>
            <a:spLocks noGrp="1"/>
          </p:cNvSpPr>
          <p:nvPr>
            <p:ph type="body" sz="quarter" idx="10"/>
          </p:nvPr>
        </p:nvSpPr>
        <p:spPr bwMode="gray"/>
        <p:txBody>
          <a:bodyPr/>
          <a:lstStyle/>
          <a:p>
            <a:pPr algn="l"/>
            <a:r>
              <a:rPr lang="en-US" sz="1600" dirty="0">
                <a:latin typeface="Huawei Sans" panose="020C0503030203020204" pitchFamily="34" charset="0"/>
              </a:rPr>
              <a:t>Huawei SD-WAN Solution uses GRE or GRE over IPsec to establish data channels.</a:t>
            </a:r>
            <a:endParaRPr lang="en-US" altLang="zh-CN" sz="1600" dirty="0">
              <a:latin typeface="Huawei Sans" panose="020C0503030203020204" pitchFamily="34" charset="0"/>
              <a:sym typeface="Huawei Sans" panose="020C0503030203020204" pitchFamily="34" charset="0"/>
            </a:endParaRPr>
          </a:p>
          <a:p>
            <a:pPr algn="l"/>
            <a:r>
              <a:rPr lang="en-US" sz="1600" dirty="0">
                <a:latin typeface="Huawei Sans" panose="020C0503030203020204" pitchFamily="34" charset="0"/>
              </a:rPr>
              <a:t>CPEs establish GRE or GRE over IPsec tunnels based on the TNP and IPsec SA information transferred through BGP EVPN.</a:t>
            </a:r>
            <a:endParaRPr lang="en-US" altLang="zh-CN" sz="1600" dirty="0">
              <a:latin typeface="Huawei Sans" panose="020C0503030203020204" pitchFamily="34" charset="0"/>
              <a:sym typeface="Huawei Sans" panose="020C0503030203020204" pitchFamily="34" charset="0"/>
            </a:endParaRPr>
          </a:p>
          <a:p>
            <a:pPr algn="l"/>
            <a:r>
              <a:rPr lang="en-US" sz="1600" dirty="0">
                <a:latin typeface="Huawei Sans" panose="020C0503030203020204" pitchFamily="34" charset="0"/>
              </a:rPr>
              <a:t>CPEs forward data based on the service routes </a:t>
            </a:r>
            <a:r>
              <a:rPr lang="en-US" sz="1600" dirty="0"/>
              <a:t>transferred through </a:t>
            </a:r>
            <a:r>
              <a:rPr lang="en-US" sz="1600" dirty="0">
                <a:latin typeface="Huawei Sans" panose="020C0503030203020204" pitchFamily="34" charset="0"/>
              </a:rPr>
              <a:t>BGP EVPN.</a:t>
            </a:r>
            <a:endParaRPr lang="en-US" sz="1600" dirty="0">
              <a:latin typeface="Huawei Sans" panose="020C0503030203020204" pitchFamily="34" charset="0"/>
              <a:sym typeface="Huawei Sans" panose="020C0503030203020204" pitchFamily="34" charset="0"/>
            </a:endParaRPr>
          </a:p>
        </p:txBody>
      </p:sp>
      <p:grpSp>
        <p:nvGrpSpPr>
          <p:cNvPr id="6" name="Group 5">
            <a:extLst>
              <a:ext uri="{FF2B5EF4-FFF2-40B4-BE49-F238E27FC236}">
                <a16:creationId xmlns="" xmlns:a16="http://schemas.microsoft.com/office/drawing/2014/main" id="{DF14BE2D-6E0D-4624-9C1D-E43429FA39F2}"/>
              </a:ext>
            </a:extLst>
          </p:cNvPr>
          <p:cNvGrpSpPr/>
          <p:nvPr/>
        </p:nvGrpSpPr>
        <p:grpSpPr bwMode="gray">
          <a:xfrm>
            <a:off x="1952031" y="2877909"/>
            <a:ext cx="8315091" cy="3224016"/>
            <a:chOff x="1952031" y="2695520"/>
            <a:chExt cx="8315091" cy="3224016"/>
          </a:xfrm>
        </p:grpSpPr>
        <p:sp>
          <p:nvSpPr>
            <p:cNvPr id="30" name="Freeform 159">
              <a:extLst>
                <a:ext uri="{FF2B5EF4-FFF2-40B4-BE49-F238E27FC236}">
                  <a16:creationId xmlns="" xmlns:a16="http://schemas.microsoft.com/office/drawing/2014/main" id="{4B134A45-ABDB-49D6-8888-76134124F05B}"/>
                </a:ext>
              </a:extLst>
            </p:cNvPr>
            <p:cNvSpPr/>
            <p:nvPr/>
          </p:nvSpPr>
          <p:spPr bwMode="gray">
            <a:xfrm flipH="1">
              <a:off x="8848538" y="4652233"/>
              <a:ext cx="1279310"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26000" rtlCol="0" anchor="ctr">
              <a:noAutofit/>
            </a:bodyPr>
            <a:lstStyle/>
            <a:p>
              <a:pPr algn="ctr" fontAlgn="ctr">
                <a:lnSpc>
                  <a:spcPct val="90000"/>
                </a:lnSpc>
                <a:defRPr/>
              </a:pPr>
              <a:r>
                <a:rPr lang="en-US" sz="1200" dirty="0">
                  <a:solidFill>
                    <a:srgbClr val="000000"/>
                  </a:solidFill>
                  <a:latin typeface="Huawei Sans" panose="020C0503030203020204" pitchFamily="34" charset="0"/>
                  <a:cs typeface="Huawei Sans" panose="020C0503030203020204" pitchFamily="34" charset="0"/>
                </a:rPr>
                <a:t>Service network segment</a:t>
              </a:r>
              <a:endPar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9" name="Freeform 159">
              <a:extLst>
                <a:ext uri="{FF2B5EF4-FFF2-40B4-BE49-F238E27FC236}">
                  <a16:creationId xmlns="" xmlns:a16="http://schemas.microsoft.com/office/drawing/2014/main" id="{4FFF094B-E46B-4B1E-8062-409F79BDC989}"/>
                </a:ext>
              </a:extLst>
            </p:cNvPr>
            <p:cNvSpPr/>
            <p:nvPr/>
          </p:nvSpPr>
          <p:spPr bwMode="gray">
            <a:xfrm flipH="1">
              <a:off x="2150604" y="4652233"/>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26000" rtlCol="0" anchor="ctr">
              <a:noAutofit/>
            </a:bodyPr>
            <a:lstStyle/>
            <a:p>
              <a:pPr algn="ctr" fontAlgn="ctr">
                <a:lnSpc>
                  <a:spcPct val="90000"/>
                </a:lnSpc>
                <a:defRPr/>
              </a:pPr>
              <a:r>
                <a:rPr lang="en-US" sz="1200" dirty="0">
                  <a:solidFill>
                    <a:srgbClr val="000000"/>
                  </a:solidFill>
                  <a:latin typeface="Huawei Sans" panose="020C0503030203020204" pitchFamily="34" charset="0"/>
                  <a:cs typeface="Huawei Sans" panose="020C0503030203020204" pitchFamily="34" charset="0"/>
                </a:rPr>
                <a:t>Service network segment</a:t>
              </a:r>
              <a:endPar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33" name="图片 88">
              <a:extLst>
                <a:ext uri="{FF2B5EF4-FFF2-40B4-BE49-F238E27FC236}">
                  <a16:creationId xmlns="" xmlns:a16="http://schemas.microsoft.com/office/drawing/2014/main" id="{0E2E7E11-4915-4F9E-8777-29670FC1803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238922" y="4795268"/>
              <a:ext cx="490909" cy="402545"/>
            </a:xfrm>
            <a:prstGeom prst="rect">
              <a:avLst/>
            </a:prstGeom>
          </p:spPr>
        </p:pic>
        <p:pic>
          <p:nvPicPr>
            <p:cNvPr id="34" name="图片 88">
              <a:extLst>
                <a:ext uri="{FF2B5EF4-FFF2-40B4-BE49-F238E27FC236}">
                  <a16:creationId xmlns="" xmlns:a16="http://schemas.microsoft.com/office/drawing/2014/main" id="{C54348E8-2541-4F18-88FE-F415CE729EF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462171" y="4795267"/>
              <a:ext cx="490909" cy="402545"/>
            </a:xfrm>
            <a:prstGeom prst="rect">
              <a:avLst/>
            </a:prstGeom>
          </p:spPr>
        </p:pic>
        <p:pic>
          <p:nvPicPr>
            <p:cNvPr id="35" name="图片 59">
              <a:extLst>
                <a:ext uri="{FF2B5EF4-FFF2-40B4-BE49-F238E27FC236}">
                  <a16:creationId xmlns="" xmlns:a16="http://schemas.microsoft.com/office/drawing/2014/main" id="{1ED5D75E-F11A-416E-B9AD-694E980F9D5F}"/>
                </a:ext>
              </a:extLst>
            </p:cNvPr>
            <p:cNvPicPr>
              <a:picLocks noChangeAspect="1"/>
            </p:cNvPicPr>
            <p:nvPr/>
          </p:nvPicPr>
          <p:blipFill>
            <a:blip r:embed="rId4"/>
            <a:stretch>
              <a:fillRect/>
            </a:stretch>
          </p:blipFill>
          <p:spPr bwMode="gray">
            <a:xfrm>
              <a:off x="5856216" y="3100043"/>
              <a:ext cx="479567" cy="381755"/>
            </a:xfrm>
            <a:prstGeom prst="rect">
              <a:avLst/>
            </a:prstGeom>
          </p:spPr>
        </p:pic>
        <p:cxnSp>
          <p:nvCxnSpPr>
            <p:cNvPr id="37" name="直接箭头连接符 44">
              <a:extLst>
                <a:ext uri="{FF2B5EF4-FFF2-40B4-BE49-F238E27FC236}">
                  <a16:creationId xmlns="" xmlns:a16="http://schemas.microsoft.com/office/drawing/2014/main" id="{BB26C97D-62AB-4683-A142-FD6B6E869190}"/>
                </a:ext>
              </a:extLst>
            </p:cNvPr>
            <p:cNvCxnSpPr>
              <a:cxnSpLocks/>
              <a:stCxn id="35" idx="2"/>
              <a:endCxn id="33" idx="0"/>
            </p:cNvCxnSpPr>
            <p:nvPr/>
          </p:nvCxnSpPr>
          <p:spPr bwMode="gray">
            <a:xfrm flipH="1">
              <a:off x="3484377" y="3481798"/>
              <a:ext cx="2611623" cy="1313470"/>
            </a:xfrm>
            <a:prstGeom prst="straightConnector1">
              <a:avLst/>
            </a:prstGeom>
            <a:ln w="19050">
              <a:solidFill>
                <a:srgbClr val="D3394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8" name="直接箭头连接符 45">
              <a:extLst>
                <a:ext uri="{FF2B5EF4-FFF2-40B4-BE49-F238E27FC236}">
                  <a16:creationId xmlns="" xmlns:a16="http://schemas.microsoft.com/office/drawing/2014/main" id="{1D0440D5-A5D8-4528-B761-07F2326D3A18}"/>
                </a:ext>
              </a:extLst>
            </p:cNvPr>
            <p:cNvCxnSpPr>
              <a:cxnSpLocks/>
              <a:stCxn id="35" idx="2"/>
              <a:endCxn id="34" idx="0"/>
            </p:cNvCxnSpPr>
            <p:nvPr/>
          </p:nvCxnSpPr>
          <p:spPr bwMode="gray">
            <a:xfrm>
              <a:off x="6096000" y="3481798"/>
              <a:ext cx="2611626" cy="1313469"/>
            </a:xfrm>
            <a:prstGeom prst="straightConnector1">
              <a:avLst/>
            </a:prstGeom>
            <a:ln w="19050">
              <a:solidFill>
                <a:srgbClr val="D3394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9" name="文本框 60">
              <a:extLst>
                <a:ext uri="{FF2B5EF4-FFF2-40B4-BE49-F238E27FC236}">
                  <a16:creationId xmlns="" xmlns:a16="http://schemas.microsoft.com/office/drawing/2014/main" id="{A9F49139-7DFC-45DD-A45F-6031982D0277}"/>
                </a:ext>
              </a:extLst>
            </p:cNvPr>
            <p:cNvSpPr txBox="1"/>
            <p:nvPr/>
          </p:nvSpPr>
          <p:spPr bwMode="gray">
            <a:xfrm>
              <a:off x="5315449" y="3614600"/>
              <a:ext cx="1545224" cy="461665"/>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BGP EVPN</a:t>
              </a:r>
            </a:p>
            <a:p>
              <a:pPr algn="ctr" fontAlgn="ctr"/>
              <a:r>
                <a:rPr lang="en-US" sz="1200" dirty="0">
                  <a:solidFill>
                    <a:srgbClr val="000000"/>
                  </a:solidFill>
                  <a:latin typeface="Huawei Sans" panose="020C0503030203020204" pitchFamily="34" charset="0"/>
                  <a:cs typeface="Huawei Sans" panose="020C0503030203020204" pitchFamily="34" charset="0"/>
                </a:rPr>
                <a:t>(control channel)</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0" name="文本框 60">
              <a:extLst>
                <a:ext uri="{FF2B5EF4-FFF2-40B4-BE49-F238E27FC236}">
                  <a16:creationId xmlns="" xmlns:a16="http://schemas.microsoft.com/office/drawing/2014/main" id="{F857003B-9F10-41DE-8777-4A3F7D9914EF}"/>
                </a:ext>
              </a:extLst>
            </p:cNvPr>
            <p:cNvSpPr txBox="1"/>
            <p:nvPr/>
          </p:nvSpPr>
          <p:spPr bwMode="gray">
            <a:xfrm>
              <a:off x="2667053" y="3590541"/>
              <a:ext cx="586963" cy="276999"/>
            </a:xfrm>
            <a:prstGeom prst="rect">
              <a:avLst/>
            </a:prstGeom>
            <a:solidFill>
              <a:srgbClr val="56C4D2"/>
            </a:solidFill>
            <a:ln>
              <a:solidFill>
                <a:srgbClr val="56C4D2"/>
              </a:solidFill>
            </a:ln>
          </p:spPr>
          <p:txBody>
            <a:bodyPr wrap="square" rtlCol="0">
              <a:spAutoFit/>
            </a:bodyPr>
            <a:lstStyle/>
            <a:p>
              <a:pPr algn="ctr" fontAlgn="ctr"/>
              <a:r>
                <a:rPr lang="en-US" sz="1200" dirty="0">
                  <a:solidFill>
                    <a:schemeClr val="bg1"/>
                  </a:solidFill>
                  <a:latin typeface="Huawei Sans" panose="020C0503030203020204" pitchFamily="34" charset="0"/>
                  <a:cs typeface="Huawei Sans" panose="020C0503030203020204" pitchFamily="34" charset="0"/>
                </a:rPr>
                <a:t>TNP</a:t>
              </a:r>
            </a:p>
          </p:txBody>
        </p:sp>
        <p:sp>
          <p:nvSpPr>
            <p:cNvPr id="41" name="文本框 60">
              <a:extLst>
                <a:ext uri="{FF2B5EF4-FFF2-40B4-BE49-F238E27FC236}">
                  <a16:creationId xmlns="" xmlns:a16="http://schemas.microsoft.com/office/drawing/2014/main" id="{63741808-E611-4F0A-A0AA-2A87799F4151}"/>
                </a:ext>
              </a:extLst>
            </p:cNvPr>
            <p:cNvSpPr txBox="1"/>
            <p:nvPr/>
          </p:nvSpPr>
          <p:spPr bwMode="gray">
            <a:xfrm>
              <a:off x="2669671" y="3917801"/>
              <a:ext cx="838093" cy="276999"/>
            </a:xfrm>
            <a:prstGeom prst="rect">
              <a:avLst/>
            </a:prstGeom>
            <a:solidFill>
              <a:srgbClr val="AFD89C"/>
            </a:solidFill>
            <a:ln>
              <a:solidFill>
                <a:srgbClr val="AFD89C"/>
              </a:solidFill>
            </a:ln>
          </p:spPr>
          <p:txBody>
            <a:bodyPr wrap="square" rtlCol="0">
              <a:spAutoFit/>
            </a:bodyPr>
            <a:lstStyle/>
            <a:p>
              <a:pPr algn="ctr" fontAlgn="ctr"/>
              <a:r>
                <a:rPr lang="en-US" sz="1200" dirty="0">
                  <a:solidFill>
                    <a:schemeClr val="bg1"/>
                  </a:solidFill>
                  <a:latin typeface="Huawei Sans" panose="020C0503030203020204" pitchFamily="34" charset="0"/>
                  <a:cs typeface="Huawei Sans" panose="020C0503030203020204" pitchFamily="34" charset="0"/>
                </a:rPr>
                <a:t>IPsec SA</a:t>
              </a:r>
            </a:p>
          </p:txBody>
        </p:sp>
        <p:cxnSp>
          <p:nvCxnSpPr>
            <p:cNvPr id="18" name="Straight Connector 166">
              <a:extLst>
                <a:ext uri="{FF2B5EF4-FFF2-40B4-BE49-F238E27FC236}">
                  <a16:creationId xmlns="" xmlns:a16="http://schemas.microsoft.com/office/drawing/2014/main" id="{CF8E9B68-9B6A-4BEE-B4DE-8303682B8DB3}"/>
                </a:ext>
              </a:extLst>
            </p:cNvPr>
            <p:cNvCxnSpPr>
              <a:cxnSpLocks/>
              <a:stCxn id="34" idx="1"/>
              <a:endCxn id="26" idx="8"/>
            </p:cNvCxnSpPr>
            <p:nvPr/>
          </p:nvCxnSpPr>
          <p:spPr bwMode="gray">
            <a:xfrm flipH="1" flipV="1">
              <a:off x="6712544" y="4469664"/>
              <a:ext cx="1749627" cy="52687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67">
              <a:extLst>
                <a:ext uri="{FF2B5EF4-FFF2-40B4-BE49-F238E27FC236}">
                  <a16:creationId xmlns="" xmlns:a16="http://schemas.microsoft.com/office/drawing/2014/main" id="{B68DE729-0E41-40DF-81B6-A739E00F43E2}"/>
                </a:ext>
              </a:extLst>
            </p:cNvPr>
            <p:cNvCxnSpPr>
              <a:cxnSpLocks/>
              <a:stCxn id="34" idx="1"/>
              <a:endCxn id="27" idx="8"/>
            </p:cNvCxnSpPr>
            <p:nvPr/>
          </p:nvCxnSpPr>
          <p:spPr bwMode="gray">
            <a:xfrm flipH="1">
              <a:off x="6712956" y="4996540"/>
              <a:ext cx="1749215" cy="507216"/>
            </a:xfrm>
            <a:prstGeom prst="line">
              <a:avLst/>
            </a:prstGeom>
            <a:ln w="1905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166">
              <a:extLst>
                <a:ext uri="{FF2B5EF4-FFF2-40B4-BE49-F238E27FC236}">
                  <a16:creationId xmlns="" xmlns:a16="http://schemas.microsoft.com/office/drawing/2014/main" id="{C28E131C-6D98-4561-AD08-1D7D573F4106}"/>
                </a:ext>
              </a:extLst>
            </p:cNvPr>
            <p:cNvCxnSpPr>
              <a:cxnSpLocks/>
              <a:stCxn id="33" idx="3"/>
              <a:endCxn id="26" idx="21"/>
            </p:cNvCxnSpPr>
            <p:nvPr/>
          </p:nvCxnSpPr>
          <p:spPr bwMode="gray">
            <a:xfrm flipV="1">
              <a:off x="3729831" y="4480898"/>
              <a:ext cx="1802012" cy="51564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167">
              <a:extLst>
                <a:ext uri="{FF2B5EF4-FFF2-40B4-BE49-F238E27FC236}">
                  <a16:creationId xmlns="" xmlns:a16="http://schemas.microsoft.com/office/drawing/2014/main" id="{D6DD4013-6EC4-4C2C-BB36-EFFE29B0AE73}"/>
                </a:ext>
              </a:extLst>
            </p:cNvPr>
            <p:cNvCxnSpPr>
              <a:cxnSpLocks/>
              <a:stCxn id="33" idx="3"/>
              <a:endCxn id="27" idx="21"/>
            </p:cNvCxnSpPr>
            <p:nvPr/>
          </p:nvCxnSpPr>
          <p:spPr bwMode="gray">
            <a:xfrm>
              <a:off x="3729831" y="4996541"/>
              <a:ext cx="1802424" cy="518449"/>
            </a:xfrm>
            <a:prstGeom prst="line">
              <a:avLst/>
            </a:prstGeom>
            <a:ln w="1905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26" name="Freeform 159">
              <a:extLst>
                <a:ext uri="{FF2B5EF4-FFF2-40B4-BE49-F238E27FC236}">
                  <a16:creationId xmlns="" xmlns:a16="http://schemas.microsoft.com/office/drawing/2014/main" id="{EAD340F6-A862-4726-9770-73814D05136A}"/>
                </a:ext>
              </a:extLst>
            </p:cNvPr>
            <p:cNvSpPr/>
            <p:nvPr/>
          </p:nvSpPr>
          <p:spPr bwMode="gray">
            <a:xfrm flipH="1">
              <a:off x="5531843" y="4048190"/>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defRPr/>
              </a:pPr>
              <a:r>
                <a:rPr lang="en-US" sz="1400" dirty="0">
                  <a:solidFill>
                    <a:srgbClr val="000000"/>
                  </a:solidFill>
                  <a:latin typeface="Huawei Sans" panose="020C0503030203020204" pitchFamily="34" charset="0"/>
                  <a:cs typeface="Huawei Sans" panose="020C0503030203020204" pitchFamily="34" charset="0"/>
                </a:rPr>
                <a:t>MPLS</a:t>
              </a:r>
            </a:p>
          </p:txBody>
        </p:sp>
        <p:sp>
          <p:nvSpPr>
            <p:cNvPr id="27" name="Freeform 159">
              <a:extLst>
                <a:ext uri="{FF2B5EF4-FFF2-40B4-BE49-F238E27FC236}">
                  <a16:creationId xmlns="" xmlns:a16="http://schemas.microsoft.com/office/drawing/2014/main" id="{8C8479C7-249F-45A7-9D51-AAAC6F231C23}"/>
                </a:ext>
              </a:extLst>
            </p:cNvPr>
            <p:cNvSpPr/>
            <p:nvPr/>
          </p:nvSpPr>
          <p:spPr bwMode="gray">
            <a:xfrm flipH="1">
              <a:off x="5532255" y="5082282"/>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defRPr/>
              </a:pPr>
              <a:r>
                <a:rPr lang="en-US" sz="1400" dirty="0">
                  <a:solidFill>
                    <a:srgbClr val="000000"/>
                  </a:solidFill>
                  <a:latin typeface="Huawei Sans" panose="020C0503030203020204" pitchFamily="34" charset="0"/>
                  <a:cs typeface="Huawei Sans" panose="020C0503030203020204" pitchFamily="34" charset="0"/>
                </a:rPr>
                <a:t>Internet</a:t>
              </a:r>
            </a:p>
          </p:txBody>
        </p:sp>
        <p:sp>
          <p:nvSpPr>
            <p:cNvPr id="15" name="文本框 60">
              <a:extLst>
                <a:ext uri="{FF2B5EF4-FFF2-40B4-BE49-F238E27FC236}">
                  <a16:creationId xmlns="" xmlns:a16="http://schemas.microsoft.com/office/drawing/2014/main" id="{57B41CF2-8287-43A7-8843-9976381FF1EF}"/>
                </a:ext>
              </a:extLst>
            </p:cNvPr>
            <p:cNvSpPr txBox="1"/>
            <p:nvPr/>
          </p:nvSpPr>
          <p:spPr bwMode="gray">
            <a:xfrm>
              <a:off x="2667053" y="4251232"/>
              <a:ext cx="1088970" cy="276999"/>
            </a:xfrm>
            <a:prstGeom prst="rect">
              <a:avLst/>
            </a:prstGeom>
            <a:solidFill>
              <a:srgbClr val="FDD351"/>
            </a:solidFill>
            <a:ln>
              <a:solidFill>
                <a:srgbClr val="FDD351"/>
              </a:solidFill>
            </a:ln>
          </p:spPr>
          <p:txBody>
            <a:bodyPr wrap="square" lIns="36000" rIns="36000" rtlCol="0">
              <a:spAutoFit/>
            </a:bodyPr>
            <a:lstStyle/>
            <a:p>
              <a:pPr algn="ctr" fontAlgn="ctr"/>
              <a:r>
                <a:rPr lang="en-US" sz="1200" dirty="0">
                  <a:solidFill>
                    <a:schemeClr val="bg1"/>
                  </a:solidFill>
                  <a:latin typeface="Huawei Sans" panose="020C0503030203020204" pitchFamily="34" charset="0"/>
                  <a:cs typeface="Huawei Sans" panose="020C0503030203020204" pitchFamily="34" charset="0"/>
                </a:rPr>
                <a:t>Service route</a:t>
              </a:r>
              <a:endParaRPr lang="en-US" altLang="zh-CN" sz="12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6" name="文本框 60">
              <a:extLst>
                <a:ext uri="{FF2B5EF4-FFF2-40B4-BE49-F238E27FC236}">
                  <a16:creationId xmlns="" xmlns:a16="http://schemas.microsoft.com/office/drawing/2014/main" id="{ECD9A841-FABD-4783-9EE6-8EEBF038A4FB}"/>
                </a:ext>
              </a:extLst>
            </p:cNvPr>
            <p:cNvSpPr txBox="1"/>
            <p:nvPr/>
          </p:nvSpPr>
          <p:spPr bwMode="gray">
            <a:xfrm>
              <a:off x="8987669" y="3694238"/>
              <a:ext cx="586963" cy="276999"/>
            </a:xfrm>
            <a:prstGeom prst="rect">
              <a:avLst/>
            </a:prstGeom>
            <a:solidFill>
              <a:srgbClr val="56C4D2"/>
            </a:solidFill>
            <a:ln>
              <a:solidFill>
                <a:srgbClr val="56C4D2"/>
              </a:solidFill>
            </a:ln>
          </p:spPr>
          <p:txBody>
            <a:bodyPr wrap="square" rtlCol="0">
              <a:spAutoFit/>
            </a:bodyPr>
            <a:lstStyle/>
            <a:p>
              <a:pPr algn="ctr" fontAlgn="ctr"/>
              <a:r>
                <a:rPr lang="en-US" sz="1200" dirty="0">
                  <a:solidFill>
                    <a:schemeClr val="bg1"/>
                  </a:solidFill>
                  <a:latin typeface="Huawei Sans" panose="020C0503030203020204" pitchFamily="34" charset="0"/>
                  <a:cs typeface="Huawei Sans" panose="020C0503030203020204" pitchFamily="34" charset="0"/>
                </a:rPr>
                <a:t>TNP</a:t>
              </a:r>
            </a:p>
          </p:txBody>
        </p:sp>
        <p:sp>
          <p:nvSpPr>
            <p:cNvPr id="17" name="文本框 60">
              <a:extLst>
                <a:ext uri="{FF2B5EF4-FFF2-40B4-BE49-F238E27FC236}">
                  <a16:creationId xmlns="" xmlns:a16="http://schemas.microsoft.com/office/drawing/2014/main" id="{077EC5E3-76EB-42E7-9EEE-C712BBF659B2}"/>
                </a:ext>
              </a:extLst>
            </p:cNvPr>
            <p:cNvSpPr txBox="1"/>
            <p:nvPr/>
          </p:nvSpPr>
          <p:spPr bwMode="gray">
            <a:xfrm>
              <a:off x="8736539" y="4021498"/>
              <a:ext cx="838093" cy="276999"/>
            </a:xfrm>
            <a:prstGeom prst="rect">
              <a:avLst/>
            </a:prstGeom>
            <a:solidFill>
              <a:srgbClr val="AFD89C"/>
            </a:solidFill>
            <a:ln>
              <a:solidFill>
                <a:srgbClr val="AFD89C"/>
              </a:solidFill>
            </a:ln>
          </p:spPr>
          <p:txBody>
            <a:bodyPr wrap="square" rtlCol="0">
              <a:spAutoFit/>
            </a:bodyPr>
            <a:lstStyle/>
            <a:p>
              <a:pPr algn="ctr" fontAlgn="ctr"/>
              <a:r>
                <a:rPr lang="en-US" sz="1200" dirty="0">
                  <a:solidFill>
                    <a:schemeClr val="bg1"/>
                  </a:solidFill>
                  <a:latin typeface="Huawei Sans" panose="020C0503030203020204" pitchFamily="34" charset="0"/>
                  <a:cs typeface="Huawei Sans" panose="020C0503030203020204" pitchFamily="34" charset="0"/>
                </a:rPr>
                <a:t>IPsec SA</a:t>
              </a:r>
            </a:p>
          </p:txBody>
        </p:sp>
        <p:sp>
          <p:nvSpPr>
            <p:cNvPr id="28" name="文本框 60">
              <a:extLst>
                <a:ext uri="{FF2B5EF4-FFF2-40B4-BE49-F238E27FC236}">
                  <a16:creationId xmlns="" xmlns:a16="http://schemas.microsoft.com/office/drawing/2014/main" id="{449CE76E-28AD-4A75-8285-3377444851E9}"/>
                </a:ext>
              </a:extLst>
            </p:cNvPr>
            <p:cNvSpPr txBox="1"/>
            <p:nvPr/>
          </p:nvSpPr>
          <p:spPr bwMode="gray">
            <a:xfrm>
              <a:off x="8566344" y="4364352"/>
              <a:ext cx="1008000" cy="276999"/>
            </a:xfrm>
            <a:prstGeom prst="rect">
              <a:avLst/>
            </a:prstGeom>
            <a:solidFill>
              <a:srgbClr val="FDD351"/>
            </a:solidFill>
            <a:ln>
              <a:solidFill>
                <a:srgbClr val="FDD351"/>
              </a:solidFill>
            </a:ln>
          </p:spPr>
          <p:txBody>
            <a:bodyPr wrap="square" lIns="36000" rIns="36000" rtlCol="0">
              <a:spAutoFit/>
            </a:bodyPr>
            <a:lstStyle/>
            <a:p>
              <a:pPr algn="ctr" fontAlgn="ctr"/>
              <a:r>
                <a:rPr lang="en-US" sz="1200" dirty="0">
                  <a:solidFill>
                    <a:schemeClr val="bg1"/>
                  </a:solidFill>
                  <a:latin typeface="Huawei Sans" panose="020C0503030203020204" pitchFamily="34" charset="0"/>
                  <a:cs typeface="Huawei Sans" panose="020C0503030203020204" pitchFamily="34" charset="0"/>
                </a:rPr>
                <a:t>Service route</a:t>
              </a:r>
              <a:endParaRPr lang="en-US" altLang="zh-CN" sz="12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 name="Freeform: Shape 1">
              <a:extLst>
                <a:ext uri="{FF2B5EF4-FFF2-40B4-BE49-F238E27FC236}">
                  <a16:creationId xmlns="" xmlns:a16="http://schemas.microsoft.com/office/drawing/2014/main" id="{F9F9DE52-C156-477A-889E-2E4E01E3CD8D}"/>
                </a:ext>
              </a:extLst>
            </p:cNvPr>
            <p:cNvSpPr/>
            <p:nvPr/>
          </p:nvSpPr>
          <p:spPr bwMode="gray">
            <a:xfrm>
              <a:off x="3047999" y="5003156"/>
              <a:ext cx="748265" cy="129540"/>
            </a:xfrm>
            <a:custGeom>
              <a:avLst/>
              <a:gdLst>
                <a:gd name="connsiteX0" fmla="*/ 1188720 w 1188720"/>
                <a:gd name="connsiteY0" fmla="*/ 0 h 129540"/>
                <a:gd name="connsiteX1" fmla="*/ 586740 w 1188720"/>
                <a:gd name="connsiteY1" fmla="*/ 30480 h 129540"/>
                <a:gd name="connsiteX2" fmla="*/ 0 w 1188720"/>
                <a:gd name="connsiteY2" fmla="*/ 129540 h 129540"/>
              </a:gdLst>
              <a:ahLst/>
              <a:cxnLst>
                <a:cxn ang="0">
                  <a:pos x="connsiteX0" y="connsiteY0"/>
                </a:cxn>
                <a:cxn ang="0">
                  <a:pos x="connsiteX1" y="connsiteY1"/>
                </a:cxn>
                <a:cxn ang="0">
                  <a:pos x="connsiteX2" y="connsiteY2"/>
                </a:cxn>
              </a:cxnLst>
              <a:rect l="l" t="t" r="r" b="b"/>
              <a:pathLst>
                <a:path w="1188720" h="129540">
                  <a:moveTo>
                    <a:pt x="1188720" y="0"/>
                  </a:moveTo>
                  <a:cubicBezTo>
                    <a:pt x="986790" y="4445"/>
                    <a:pt x="784860" y="8890"/>
                    <a:pt x="586740" y="30480"/>
                  </a:cubicBezTo>
                  <a:cubicBezTo>
                    <a:pt x="388620" y="52070"/>
                    <a:pt x="194310" y="90805"/>
                    <a:pt x="0" y="12954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 name="Can 225">
              <a:extLst>
                <a:ext uri="{FF2B5EF4-FFF2-40B4-BE49-F238E27FC236}">
                  <a16:creationId xmlns="" xmlns:a16="http://schemas.microsoft.com/office/drawing/2014/main" id="{5202BA1F-832B-419F-B641-F9CF69CE42E9}"/>
                </a:ext>
              </a:extLst>
            </p:cNvPr>
            <p:cNvSpPr/>
            <p:nvPr/>
          </p:nvSpPr>
          <p:spPr bwMode="gray">
            <a:xfrm rot="5400000">
              <a:off x="5991099" y="2668499"/>
              <a:ext cx="193925" cy="4664076"/>
            </a:xfrm>
            <a:prstGeom prst="can">
              <a:avLst>
                <a:gd name="adj" fmla="val 51134"/>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 name="文本框 60">
              <a:extLst>
                <a:ext uri="{FF2B5EF4-FFF2-40B4-BE49-F238E27FC236}">
                  <a16:creationId xmlns="" xmlns:a16="http://schemas.microsoft.com/office/drawing/2014/main" id="{B15FB306-BEFC-4AF7-A5B3-6CE7A105ABC3}"/>
                </a:ext>
              </a:extLst>
            </p:cNvPr>
            <p:cNvSpPr txBox="1"/>
            <p:nvPr/>
          </p:nvSpPr>
          <p:spPr bwMode="gray">
            <a:xfrm>
              <a:off x="4582165" y="4854428"/>
              <a:ext cx="3011792"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GRE or GRE over IPsec (</a:t>
              </a:r>
              <a:r>
                <a:rPr lang="en-US" sz="1200" b="1" dirty="0">
                  <a:solidFill>
                    <a:srgbClr val="E28189"/>
                  </a:solidFill>
                  <a:latin typeface="Huawei Sans" panose="020C0503030203020204" pitchFamily="34" charset="0"/>
                  <a:cs typeface="Huawei Sans" panose="020C0503030203020204" pitchFamily="34" charset="0"/>
                </a:rPr>
                <a:t>data channel</a:t>
              </a:r>
              <a:r>
                <a:rPr lang="en-US" sz="1200" dirty="0">
                  <a:solidFill>
                    <a:srgbClr val="000000"/>
                  </a:solidFill>
                  <a:latin typeface="Huawei Sans" panose="020C0503030203020204" pitchFamily="34" charset="0"/>
                  <a:cs typeface="Huawei Sans" panose="020C0503030203020204" pitchFamily="34" charset="0"/>
                </a:rPr>
                <a:t>)</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 name="Freeform: Shape 2">
              <a:extLst>
                <a:ext uri="{FF2B5EF4-FFF2-40B4-BE49-F238E27FC236}">
                  <a16:creationId xmlns="" xmlns:a16="http://schemas.microsoft.com/office/drawing/2014/main" id="{6ECA8841-E584-4BE9-89D7-BEC658EE0597}"/>
                </a:ext>
              </a:extLst>
            </p:cNvPr>
            <p:cNvSpPr/>
            <p:nvPr/>
          </p:nvSpPr>
          <p:spPr bwMode="gray">
            <a:xfrm flipH="1">
              <a:off x="8383784" y="5008581"/>
              <a:ext cx="779266" cy="129540"/>
            </a:xfrm>
            <a:custGeom>
              <a:avLst/>
              <a:gdLst>
                <a:gd name="connsiteX0" fmla="*/ 1188720 w 1188720"/>
                <a:gd name="connsiteY0" fmla="*/ 0 h 129540"/>
                <a:gd name="connsiteX1" fmla="*/ 586740 w 1188720"/>
                <a:gd name="connsiteY1" fmla="*/ 30480 h 129540"/>
                <a:gd name="connsiteX2" fmla="*/ 0 w 1188720"/>
                <a:gd name="connsiteY2" fmla="*/ 129540 h 129540"/>
              </a:gdLst>
              <a:ahLst/>
              <a:cxnLst>
                <a:cxn ang="0">
                  <a:pos x="connsiteX0" y="connsiteY0"/>
                </a:cxn>
                <a:cxn ang="0">
                  <a:pos x="connsiteX1" y="connsiteY1"/>
                </a:cxn>
                <a:cxn ang="0">
                  <a:pos x="connsiteX2" y="connsiteY2"/>
                </a:cxn>
              </a:cxnLst>
              <a:rect l="l" t="t" r="r" b="b"/>
              <a:pathLst>
                <a:path w="1188720" h="129540">
                  <a:moveTo>
                    <a:pt x="1188720" y="0"/>
                  </a:moveTo>
                  <a:cubicBezTo>
                    <a:pt x="986790" y="4445"/>
                    <a:pt x="784860" y="8890"/>
                    <a:pt x="586740" y="30480"/>
                  </a:cubicBezTo>
                  <a:cubicBezTo>
                    <a:pt x="388620" y="52070"/>
                    <a:pt x="194310" y="90805"/>
                    <a:pt x="0" y="12954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 name="圆角矩形 44">
              <a:extLst>
                <a:ext uri="{FF2B5EF4-FFF2-40B4-BE49-F238E27FC236}">
                  <a16:creationId xmlns="" xmlns:a16="http://schemas.microsoft.com/office/drawing/2014/main" id="{DA5D51FD-4DDE-48A0-9671-72FCBF7C80F0}"/>
                </a:ext>
              </a:extLst>
            </p:cNvPr>
            <p:cNvSpPr/>
            <p:nvPr/>
          </p:nvSpPr>
          <p:spPr bwMode="gray">
            <a:xfrm>
              <a:off x="1952031" y="2960897"/>
              <a:ext cx="8315091" cy="2958639"/>
            </a:xfrm>
            <a:prstGeom prst="roundRect">
              <a:avLst>
                <a:gd name="adj" fmla="val 6377"/>
              </a:avLst>
            </a:prstGeom>
            <a:noFill/>
            <a:ln w="19050">
              <a:solidFill>
                <a:srgbClr val="30B5C5"/>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 name="矩形 1039">
              <a:extLst>
                <a:ext uri="{FF2B5EF4-FFF2-40B4-BE49-F238E27FC236}">
                  <a16:creationId xmlns="" xmlns:a16="http://schemas.microsoft.com/office/drawing/2014/main" id="{20CC30E0-D9FB-4F4E-AF59-7D31C39EE8EA}"/>
                </a:ext>
              </a:extLst>
            </p:cNvPr>
            <p:cNvSpPr/>
            <p:nvPr/>
          </p:nvSpPr>
          <p:spPr bwMode="gray">
            <a:xfrm>
              <a:off x="2113488" y="2695520"/>
              <a:ext cx="1478124" cy="248336"/>
            </a:xfrm>
            <a:prstGeom prst="rect">
              <a:avLst/>
            </a:prstGeom>
            <a:solidFill>
              <a:srgbClr val="30B5C5"/>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latin typeface="Huawei Sans" panose="020C0503030203020204" pitchFamily="34" charset="0"/>
                  <a:cs typeface="Huawei Sans" panose="020C0503030203020204" pitchFamily="34" charset="0"/>
                </a:rPr>
                <a:t>Network layer</a:t>
              </a:r>
            </a:p>
          </p:txBody>
        </p:sp>
      </p:grpSp>
      <p:sp>
        <p:nvSpPr>
          <p:cNvPr id="46" name="燕尾形 25">
            <a:extLst>
              <a:ext uri="{FF2B5EF4-FFF2-40B4-BE49-F238E27FC236}">
                <a16:creationId xmlns="" xmlns:a16="http://schemas.microsoft.com/office/drawing/2014/main" id="{A3AFF8B1-049A-490C-9662-FA765F8D7227}"/>
              </a:ext>
            </a:extLst>
          </p:cNvPr>
          <p:cNvSpPr/>
          <p:nvPr/>
        </p:nvSpPr>
        <p:spPr bwMode="gray">
          <a:xfrm>
            <a:off x="6302884" y="109272"/>
            <a:ext cx="621155" cy="211431"/>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ZTP</a:t>
            </a:r>
          </a:p>
        </p:txBody>
      </p:sp>
      <p:sp>
        <p:nvSpPr>
          <p:cNvPr id="47" name="燕尾形 25">
            <a:extLst>
              <a:ext uri="{FF2B5EF4-FFF2-40B4-BE49-F238E27FC236}">
                <a16:creationId xmlns="" xmlns:a16="http://schemas.microsoft.com/office/drawing/2014/main" id="{69D00CC9-9B08-47B2-A53E-26EB30BE1E6B}"/>
              </a:ext>
            </a:extLst>
          </p:cNvPr>
          <p:cNvSpPr/>
          <p:nvPr/>
        </p:nvSpPr>
        <p:spPr bwMode="gray">
          <a:xfrm>
            <a:off x="8523480" y="109272"/>
            <a:ext cx="2159760"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Application Optimization</a:t>
            </a:r>
          </a:p>
        </p:txBody>
      </p:sp>
      <p:sp>
        <p:nvSpPr>
          <p:cNvPr id="48" name="燕尾形 25">
            <a:extLst>
              <a:ext uri="{FF2B5EF4-FFF2-40B4-BE49-F238E27FC236}">
                <a16:creationId xmlns="" xmlns:a16="http://schemas.microsoft.com/office/drawing/2014/main" id="{63D5D457-242E-4711-871D-46E31C33ACF8}"/>
              </a:ext>
            </a:extLst>
          </p:cNvPr>
          <p:cNvSpPr/>
          <p:nvPr/>
        </p:nvSpPr>
        <p:spPr bwMode="gray">
          <a:xfrm>
            <a:off x="10616507" y="109272"/>
            <a:ext cx="1132580"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Security</a:t>
            </a:r>
          </a:p>
        </p:txBody>
      </p:sp>
      <p:sp>
        <p:nvSpPr>
          <p:cNvPr id="49" name="燕尾形 25">
            <a:extLst>
              <a:ext uri="{FF2B5EF4-FFF2-40B4-BE49-F238E27FC236}">
                <a16:creationId xmlns="" xmlns:a16="http://schemas.microsoft.com/office/drawing/2014/main" id="{720A7AAF-DF73-47D8-B4AF-829977F274D8}"/>
              </a:ext>
            </a:extLst>
          </p:cNvPr>
          <p:cNvSpPr/>
          <p:nvPr/>
        </p:nvSpPr>
        <p:spPr bwMode="gray">
          <a:xfrm>
            <a:off x="6856742" y="109272"/>
            <a:ext cx="1738617" cy="211431"/>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Flexible Networking</a:t>
            </a:r>
          </a:p>
        </p:txBody>
      </p:sp>
    </p:spTree>
    <p:extLst>
      <p:ext uri="{BB962C8B-B14F-4D97-AF65-F5344CB8AC3E}">
        <p14:creationId xmlns:p14="http://schemas.microsoft.com/office/powerpoint/2010/main" val="374443330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bwMode="gray"/>
        <p:txBody>
          <a:bodyPr/>
          <a:lstStyle/>
          <a:p>
            <a:r>
              <a:rPr lang="en-US" dirty="0"/>
              <a:t>Application Optimization Overview</a:t>
            </a:r>
            <a:endParaRPr lang="en-US" altLang="zh-CN" dirty="0">
              <a:sym typeface="Huawei Sans" panose="020C0503030203020204" pitchFamily="34" charset="0"/>
            </a:endParaRPr>
          </a:p>
        </p:txBody>
      </p:sp>
      <p:sp>
        <p:nvSpPr>
          <p:cNvPr id="11" name="Text Placeholder 10">
            <a:extLst>
              <a:ext uri="{FF2B5EF4-FFF2-40B4-BE49-F238E27FC236}">
                <a16:creationId xmlns="" xmlns:a16="http://schemas.microsoft.com/office/drawing/2014/main" id="{023EF648-2CF4-4442-B656-BCA55CD10180}"/>
              </a:ext>
            </a:extLst>
          </p:cNvPr>
          <p:cNvSpPr>
            <a:spLocks noGrp="1"/>
          </p:cNvSpPr>
          <p:nvPr>
            <p:ph type="body" sz="quarter" idx="10"/>
          </p:nvPr>
        </p:nvSpPr>
        <p:spPr bwMode="gray"/>
        <p:txBody>
          <a:bodyPr/>
          <a:lstStyle/>
          <a:p>
            <a:pPr algn="l"/>
            <a:r>
              <a:rPr lang="en-US" sz="1600" dirty="0"/>
              <a:t>The traditional WAN has the following disadvantages that make it unable to meet network requirements:</a:t>
            </a:r>
          </a:p>
          <a:p>
            <a:pPr marL="542925" lvl="1" indent="-238125"/>
            <a:r>
              <a:rPr lang="en-US" sz="1400" dirty="0"/>
              <a:t>Applications of different values are carried on the same link.</a:t>
            </a:r>
          </a:p>
          <a:p>
            <a:pPr marL="542925" lvl="1" indent="-238125"/>
            <a:r>
              <a:rPr lang="en-US" sz="1400" dirty="0"/>
              <a:t>Dynamic path selection cannot be implemented when link quality deteriorates.</a:t>
            </a:r>
          </a:p>
          <a:p>
            <a:pPr marL="542925" lvl="1" indent="-238125"/>
            <a:r>
              <a:rPr lang="en-US" sz="1400" dirty="0"/>
              <a:t>No effective measure is available when link quality deteriorates.</a:t>
            </a:r>
            <a:endParaRPr lang="en-US" altLang="zh-CN" sz="1400" dirty="0">
              <a:sym typeface="Huawei Sans" panose="020C0503030203020204" pitchFamily="34" charset="0"/>
            </a:endParaRPr>
          </a:p>
          <a:p>
            <a:pPr algn="l"/>
            <a:r>
              <a:rPr lang="en-US" sz="1600" dirty="0"/>
              <a:t>To address these problems, Huawei SD-WAN Solution provides the application experience optimization solution that offers the following functions:</a:t>
            </a:r>
          </a:p>
          <a:p>
            <a:pPr marL="542925" lvl="1" indent="-238125"/>
            <a:r>
              <a:rPr lang="en-US" sz="1400" dirty="0"/>
              <a:t>Application identification</a:t>
            </a:r>
          </a:p>
          <a:p>
            <a:pPr marL="542925" lvl="1" indent="-238125"/>
            <a:r>
              <a:rPr lang="en-US" sz="1400" dirty="0"/>
              <a:t>Intelligent traffic steering</a:t>
            </a:r>
          </a:p>
          <a:p>
            <a:pPr marL="542925" lvl="1" indent="-238125"/>
            <a:r>
              <a:rPr lang="en-US" sz="1400" dirty="0"/>
              <a:t>QoS</a:t>
            </a:r>
          </a:p>
          <a:p>
            <a:pPr marL="542925" lvl="1" indent="-238125"/>
            <a:r>
              <a:rPr lang="en-US" sz="1400" dirty="0"/>
              <a:t>Packet loss mitigation</a:t>
            </a:r>
            <a:endParaRPr lang="en-US" altLang="zh-CN" sz="1400" dirty="0">
              <a:sym typeface="Huawei Sans" panose="020C0503030203020204" pitchFamily="34" charset="0"/>
            </a:endParaRPr>
          </a:p>
        </p:txBody>
      </p:sp>
      <p:sp>
        <p:nvSpPr>
          <p:cNvPr id="42" name="矩形 50">
            <a:extLst>
              <a:ext uri="{FF2B5EF4-FFF2-40B4-BE49-F238E27FC236}">
                <a16:creationId xmlns="" xmlns:a16="http://schemas.microsoft.com/office/drawing/2014/main" id="{522C1797-3FE3-4C99-8157-248399A6ACF1}"/>
              </a:ext>
            </a:extLst>
          </p:cNvPr>
          <p:cNvSpPr/>
          <p:nvPr/>
        </p:nvSpPr>
        <p:spPr bwMode="gray">
          <a:xfrm>
            <a:off x="5754533" y="4728887"/>
            <a:ext cx="1008000" cy="822630"/>
          </a:xfrm>
          <a:prstGeom prst="rect">
            <a:avLst/>
          </a:prstGeom>
          <a:solidFill>
            <a:srgbClr val="56C4D2"/>
          </a:solidFill>
          <a:ln>
            <a:noFill/>
          </a:ln>
          <a:effectLst/>
        </p:spPr>
        <p:txBody>
          <a:bodyPr vert="horz" wrap="square" lIns="36000" tIns="45720" rIns="36000" bIns="45720" numCol="1" rtlCol="0" anchor="ctr" anchorCtr="0" compatLnSpc="1">
            <a:prstTxWarp prst="textNoShape">
              <a:avLst/>
            </a:prstTxWarp>
            <a:noAutofit/>
          </a:bodyPr>
          <a:lstStyle/>
          <a:p>
            <a:pPr algn="ctr" fontAlgn="ctr">
              <a:buClr>
                <a:srgbClr val="CC9900"/>
              </a:buClr>
            </a:pPr>
            <a:r>
              <a:rPr lang="en-US" sz="1400" dirty="0">
                <a:solidFill>
                  <a:schemeClr val="bg1"/>
                </a:solidFill>
                <a:latin typeface="Huawei Sans" panose="020C0503030203020204" pitchFamily="34" charset="0"/>
              </a:rPr>
              <a:t>Application identification</a:t>
            </a:r>
          </a:p>
        </p:txBody>
      </p:sp>
      <p:cxnSp>
        <p:nvCxnSpPr>
          <p:cNvPr id="45" name="直接箭头连接符 9">
            <a:extLst>
              <a:ext uri="{FF2B5EF4-FFF2-40B4-BE49-F238E27FC236}">
                <a16:creationId xmlns="" xmlns:a16="http://schemas.microsoft.com/office/drawing/2014/main" id="{8C876081-E2DF-4B14-9C7C-9A3F37E79C8D}"/>
              </a:ext>
            </a:extLst>
          </p:cNvPr>
          <p:cNvCxnSpPr>
            <a:cxnSpLocks/>
            <a:stCxn id="46" idx="3"/>
            <a:endCxn id="42" idx="1"/>
          </p:cNvCxnSpPr>
          <p:nvPr/>
        </p:nvCxnSpPr>
        <p:spPr bwMode="gray">
          <a:xfrm>
            <a:off x="5586836" y="5140202"/>
            <a:ext cx="167697" cy="0"/>
          </a:xfrm>
          <a:prstGeom prst="straightConnector1">
            <a:avLst/>
          </a:prstGeom>
          <a:ln w="28575" cap="flat" cmpd="sng" algn="ctr">
            <a:solidFill>
              <a:schemeClr val="bg1">
                <a:lumMod val="50000"/>
              </a:schemeClr>
            </a:solidFill>
            <a:prstDash val="solid"/>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46" name="文本框 58">
            <a:extLst>
              <a:ext uri="{FF2B5EF4-FFF2-40B4-BE49-F238E27FC236}">
                <a16:creationId xmlns="" xmlns:a16="http://schemas.microsoft.com/office/drawing/2014/main" id="{BFB9A769-D3F6-49D7-9DDB-27727124AE8E}"/>
              </a:ext>
            </a:extLst>
          </p:cNvPr>
          <p:cNvSpPr txBox="1"/>
          <p:nvPr/>
        </p:nvSpPr>
        <p:spPr bwMode="gray">
          <a:xfrm>
            <a:off x="4578836" y="4709318"/>
            <a:ext cx="1008000" cy="861768"/>
          </a:xfrm>
          <a:prstGeom prst="rect">
            <a:avLst/>
          </a:prstGeom>
          <a:solidFill>
            <a:srgbClr val="FDD351"/>
          </a:solidFill>
        </p:spPr>
        <p:txBody>
          <a:bodyPr wrap="square" lIns="36000" tIns="60957" rIns="36000" bIns="60957" rtlCol="0" anchor="ctr" anchorCtr="0">
            <a:noAutofit/>
          </a:bodyPr>
          <a:lstStyle/>
          <a:p>
            <a:pPr algn="ctr" fontAlgn="ctr"/>
            <a:r>
              <a:rPr lang="en-US" sz="1400" dirty="0">
                <a:solidFill>
                  <a:srgbClr val="000000"/>
                </a:solidFill>
                <a:latin typeface="Huawei Sans" panose="020C0503030203020204" pitchFamily="34" charset="0"/>
              </a:rPr>
              <a:t>Receive packets</a:t>
            </a:r>
          </a:p>
        </p:txBody>
      </p:sp>
      <p:sp>
        <p:nvSpPr>
          <p:cNvPr id="84" name="矩形 107">
            <a:extLst>
              <a:ext uri="{FF2B5EF4-FFF2-40B4-BE49-F238E27FC236}">
                <a16:creationId xmlns="" xmlns:a16="http://schemas.microsoft.com/office/drawing/2014/main" id="{1C060B32-2844-4786-A845-5145F14281B7}"/>
              </a:ext>
            </a:extLst>
          </p:cNvPr>
          <p:cNvSpPr/>
          <p:nvPr/>
        </p:nvSpPr>
        <p:spPr bwMode="gray">
          <a:xfrm>
            <a:off x="4400550" y="4190496"/>
            <a:ext cx="7181850" cy="1656184"/>
          </a:xfrm>
          <a:prstGeom prst="rect">
            <a:avLst/>
          </a:prstGeom>
          <a:noFill/>
          <a:ln>
            <a:solidFill>
              <a:schemeClr val="tx1"/>
            </a:solidFill>
            <a:prstDash val="dash"/>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fontAlgn="ctr">
              <a:buClr>
                <a:srgbClr val="CC9900"/>
              </a:buClr>
            </a:pPr>
            <a:r>
              <a:rPr lang="en-US" sz="1800" dirty="0">
                <a:solidFill>
                  <a:srgbClr val="000000"/>
                </a:solidFill>
                <a:latin typeface="Huawei Sans" panose="020C0503030203020204" pitchFamily="34" charset="0"/>
              </a:rPr>
              <a:t>EDGE</a:t>
            </a:r>
            <a:endParaRPr lang="en-US" altLang="zh-CN" sz="180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 name="矩形 50">
            <a:extLst>
              <a:ext uri="{FF2B5EF4-FFF2-40B4-BE49-F238E27FC236}">
                <a16:creationId xmlns="" xmlns:a16="http://schemas.microsoft.com/office/drawing/2014/main" id="{E6F34F1A-37C9-45DE-9DC3-6480D45CF9B4}"/>
              </a:ext>
            </a:extLst>
          </p:cNvPr>
          <p:cNvSpPr/>
          <p:nvPr/>
        </p:nvSpPr>
        <p:spPr bwMode="gray">
          <a:xfrm>
            <a:off x="6930230" y="4747939"/>
            <a:ext cx="1008000" cy="784526"/>
          </a:xfrm>
          <a:prstGeom prst="rect">
            <a:avLst/>
          </a:prstGeom>
          <a:solidFill>
            <a:srgbClr val="56C4D2"/>
          </a:solidFill>
          <a:ln>
            <a:noFill/>
          </a:ln>
          <a:effectLst/>
        </p:spPr>
        <p:txBody>
          <a:bodyPr vert="horz" wrap="square" lIns="36000" tIns="45720" rIns="36000" bIns="45720" numCol="1" rtlCol="0" anchor="ctr" anchorCtr="0" compatLnSpc="1">
            <a:prstTxWarp prst="textNoShape">
              <a:avLst/>
            </a:prstTxWarp>
            <a:noAutofit/>
          </a:bodyPr>
          <a:lstStyle/>
          <a:p>
            <a:pPr algn="ctr" fontAlgn="ctr">
              <a:buClr>
                <a:srgbClr val="CC9900"/>
              </a:buClr>
            </a:pPr>
            <a:r>
              <a:rPr lang="en-US" sz="1400" dirty="0">
                <a:solidFill>
                  <a:schemeClr val="bg1"/>
                </a:solidFill>
                <a:latin typeface="Huawei Sans" panose="020C0503030203020204" pitchFamily="34" charset="0"/>
              </a:rPr>
              <a:t>Intelligent traffic steering</a:t>
            </a:r>
          </a:p>
        </p:txBody>
      </p:sp>
      <p:sp>
        <p:nvSpPr>
          <p:cNvPr id="8" name="矩形 50">
            <a:extLst>
              <a:ext uri="{FF2B5EF4-FFF2-40B4-BE49-F238E27FC236}">
                <a16:creationId xmlns="" xmlns:a16="http://schemas.microsoft.com/office/drawing/2014/main" id="{CB08E978-43C8-49FE-AADA-3506520CACA5}"/>
              </a:ext>
            </a:extLst>
          </p:cNvPr>
          <p:cNvSpPr/>
          <p:nvPr/>
        </p:nvSpPr>
        <p:spPr bwMode="gray">
          <a:xfrm>
            <a:off x="8105927" y="4747939"/>
            <a:ext cx="1008000" cy="784526"/>
          </a:xfrm>
          <a:prstGeom prst="rect">
            <a:avLst/>
          </a:prstGeom>
          <a:solidFill>
            <a:srgbClr val="56C4D2"/>
          </a:solidFill>
          <a:ln>
            <a:noFill/>
          </a:ln>
          <a:effectLst/>
        </p:spPr>
        <p:txBody>
          <a:bodyPr vert="horz" wrap="square" lIns="36000" tIns="45720" rIns="36000" bIns="45720" numCol="1" rtlCol="0" anchor="ctr" anchorCtr="0" compatLnSpc="1">
            <a:prstTxWarp prst="textNoShape">
              <a:avLst/>
            </a:prstTxWarp>
            <a:noAutofit/>
          </a:bodyPr>
          <a:lstStyle/>
          <a:p>
            <a:pPr algn="ctr" fontAlgn="ctr">
              <a:buClr>
                <a:srgbClr val="CC9900"/>
              </a:buClr>
            </a:pPr>
            <a:r>
              <a:rPr lang="en-US" sz="1400" dirty="0">
                <a:solidFill>
                  <a:schemeClr val="bg1"/>
                </a:solidFill>
                <a:latin typeface="Huawei Sans" panose="020C0503030203020204" pitchFamily="34" charset="0"/>
              </a:rPr>
              <a:t>QoS</a:t>
            </a:r>
            <a:endParaRPr lang="en-US" altLang="zh-CN" sz="14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9" name="矩形 50">
            <a:extLst>
              <a:ext uri="{FF2B5EF4-FFF2-40B4-BE49-F238E27FC236}">
                <a16:creationId xmlns="" xmlns:a16="http://schemas.microsoft.com/office/drawing/2014/main" id="{0395BCDE-2A39-406F-A835-B8A7C67AA8F4}"/>
              </a:ext>
            </a:extLst>
          </p:cNvPr>
          <p:cNvSpPr/>
          <p:nvPr/>
        </p:nvSpPr>
        <p:spPr bwMode="gray">
          <a:xfrm>
            <a:off x="9281624" y="4747939"/>
            <a:ext cx="1008000" cy="784526"/>
          </a:xfrm>
          <a:prstGeom prst="rect">
            <a:avLst/>
          </a:prstGeom>
          <a:solidFill>
            <a:srgbClr val="56C4D2"/>
          </a:solidFill>
          <a:ln>
            <a:noFill/>
          </a:ln>
          <a:effectLst/>
        </p:spPr>
        <p:txBody>
          <a:bodyPr vert="horz" wrap="square" lIns="36000" tIns="45720" rIns="36000" bIns="45720" numCol="1" rtlCol="0" anchor="ctr" anchorCtr="0" compatLnSpc="1">
            <a:prstTxWarp prst="textNoShape">
              <a:avLst/>
            </a:prstTxWarp>
            <a:noAutofit/>
          </a:bodyPr>
          <a:lstStyle/>
          <a:p>
            <a:pPr algn="ctr" fontAlgn="ctr">
              <a:buClr>
                <a:srgbClr val="CC9900"/>
              </a:buClr>
            </a:pPr>
            <a:r>
              <a:rPr lang="en-US" sz="1400" dirty="0">
                <a:solidFill>
                  <a:schemeClr val="bg1"/>
                </a:solidFill>
                <a:latin typeface="Huawei Sans" panose="020C0503030203020204" pitchFamily="34" charset="0"/>
              </a:rPr>
              <a:t>Packet loss mitigation</a:t>
            </a:r>
          </a:p>
        </p:txBody>
      </p:sp>
      <p:sp>
        <p:nvSpPr>
          <p:cNvPr id="10" name="文本框 58">
            <a:extLst>
              <a:ext uri="{FF2B5EF4-FFF2-40B4-BE49-F238E27FC236}">
                <a16:creationId xmlns="" xmlns:a16="http://schemas.microsoft.com/office/drawing/2014/main" id="{316C7905-E3FB-4C35-A5AC-4F5BBDE81124}"/>
              </a:ext>
            </a:extLst>
          </p:cNvPr>
          <p:cNvSpPr txBox="1"/>
          <p:nvPr/>
        </p:nvSpPr>
        <p:spPr bwMode="gray">
          <a:xfrm>
            <a:off x="10457321" y="4709318"/>
            <a:ext cx="1008000" cy="861768"/>
          </a:xfrm>
          <a:prstGeom prst="rect">
            <a:avLst/>
          </a:prstGeom>
          <a:solidFill>
            <a:srgbClr val="FDD351"/>
          </a:solidFill>
        </p:spPr>
        <p:txBody>
          <a:bodyPr wrap="square" lIns="36000" tIns="60957" rIns="36000" bIns="60957" rtlCol="0" anchor="ctr" anchorCtr="0">
            <a:noAutofit/>
          </a:bodyPr>
          <a:lstStyle/>
          <a:p>
            <a:pPr algn="ctr" fontAlgn="ctr"/>
            <a:r>
              <a:rPr lang="en-US" sz="1400" dirty="0">
                <a:solidFill>
                  <a:srgbClr val="000000"/>
                </a:solidFill>
                <a:latin typeface="Huawei Sans" panose="020C0503030203020204" pitchFamily="34" charset="0"/>
              </a:rPr>
              <a:t>Forward packets</a:t>
            </a:r>
          </a:p>
        </p:txBody>
      </p:sp>
      <p:cxnSp>
        <p:nvCxnSpPr>
          <p:cNvPr id="90" name="直接箭头连接符 9">
            <a:extLst>
              <a:ext uri="{FF2B5EF4-FFF2-40B4-BE49-F238E27FC236}">
                <a16:creationId xmlns="" xmlns:a16="http://schemas.microsoft.com/office/drawing/2014/main" id="{256749D8-0353-4EEA-BFC0-CB4581FD2700}"/>
              </a:ext>
            </a:extLst>
          </p:cNvPr>
          <p:cNvCxnSpPr>
            <a:cxnSpLocks/>
            <a:stCxn id="9" idx="3"/>
            <a:endCxn id="10" idx="1"/>
          </p:cNvCxnSpPr>
          <p:nvPr/>
        </p:nvCxnSpPr>
        <p:spPr bwMode="gray">
          <a:xfrm>
            <a:off x="10289624" y="5140202"/>
            <a:ext cx="167697" cy="0"/>
          </a:xfrm>
          <a:prstGeom prst="straightConnector1">
            <a:avLst/>
          </a:prstGeom>
          <a:ln w="28575" cap="flat" cmpd="sng" algn="ctr">
            <a:solidFill>
              <a:schemeClr val="bg1">
                <a:lumMod val="50000"/>
              </a:schemeClr>
            </a:solidFill>
            <a:prstDash val="solid"/>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91" name="直接箭头连接符 9">
            <a:extLst>
              <a:ext uri="{FF2B5EF4-FFF2-40B4-BE49-F238E27FC236}">
                <a16:creationId xmlns="" xmlns:a16="http://schemas.microsoft.com/office/drawing/2014/main" id="{3F471FF2-22AA-4EF6-B905-9FA6990290F7}"/>
              </a:ext>
            </a:extLst>
          </p:cNvPr>
          <p:cNvCxnSpPr>
            <a:stCxn id="42" idx="3"/>
            <a:endCxn id="6" idx="1"/>
          </p:cNvCxnSpPr>
          <p:nvPr/>
        </p:nvCxnSpPr>
        <p:spPr bwMode="gray">
          <a:xfrm>
            <a:off x="6762533" y="5140202"/>
            <a:ext cx="167697" cy="0"/>
          </a:xfrm>
          <a:prstGeom prst="straightConnector1">
            <a:avLst/>
          </a:prstGeom>
          <a:ln w="28575" cap="flat" cmpd="sng" algn="ctr">
            <a:solidFill>
              <a:schemeClr val="bg1">
                <a:lumMod val="50000"/>
              </a:schemeClr>
            </a:solidFill>
            <a:prstDash val="solid"/>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92" name="直接箭头连接符 9">
            <a:extLst>
              <a:ext uri="{FF2B5EF4-FFF2-40B4-BE49-F238E27FC236}">
                <a16:creationId xmlns="" xmlns:a16="http://schemas.microsoft.com/office/drawing/2014/main" id="{9D1AA4B5-E96F-489D-A4D4-D63D7C570A6F}"/>
              </a:ext>
            </a:extLst>
          </p:cNvPr>
          <p:cNvCxnSpPr>
            <a:stCxn id="6" idx="3"/>
            <a:endCxn id="8" idx="1"/>
          </p:cNvCxnSpPr>
          <p:nvPr/>
        </p:nvCxnSpPr>
        <p:spPr bwMode="gray">
          <a:xfrm>
            <a:off x="7938230" y="5140202"/>
            <a:ext cx="167697" cy="0"/>
          </a:xfrm>
          <a:prstGeom prst="straightConnector1">
            <a:avLst/>
          </a:prstGeom>
          <a:ln w="28575" cap="flat" cmpd="sng" algn="ctr">
            <a:solidFill>
              <a:schemeClr val="bg1">
                <a:lumMod val="50000"/>
              </a:schemeClr>
            </a:solidFill>
            <a:prstDash val="solid"/>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94" name="直接箭头连接符 9">
            <a:extLst>
              <a:ext uri="{FF2B5EF4-FFF2-40B4-BE49-F238E27FC236}">
                <a16:creationId xmlns="" xmlns:a16="http://schemas.microsoft.com/office/drawing/2014/main" id="{CFEB297E-2A08-4597-9882-A8D444EE2074}"/>
              </a:ext>
            </a:extLst>
          </p:cNvPr>
          <p:cNvCxnSpPr>
            <a:stCxn id="8" idx="3"/>
            <a:endCxn id="9" idx="1"/>
          </p:cNvCxnSpPr>
          <p:nvPr/>
        </p:nvCxnSpPr>
        <p:spPr bwMode="gray">
          <a:xfrm>
            <a:off x="9113927" y="5140202"/>
            <a:ext cx="167697" cy="0"/>
          </a:xfrm>
          <a:prstGeom prst="straightConnector1">
            <a:avLst/>
          </a:prstGeom>
          <a:ln w="28575" cap="flat" cmpd="sng" algn="ctr">
            <a:solidFill>
              <a:schemeClr val="bg1">
                <a:lumMod val="50000"/>
              </a:schemeClr>
            </a:solidFill>
            <a:prstDash val="solid"/>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04" name="圆角矩形 75">
            <a:extLst>
              <a:ext uri="{FF2B5EF4-FFF2-40B4-BE49-F238E27FC236}">
                <a16:creationId xmlns="" xmlns:a16="http://schemas.microsoft.com/office/drawing/2014/main" id="{743A9910-BC6C-4877-8467-B7866DD9D02D}"/>
              </a:ext>
            </a:extLst>
          </p:cNvPr>
          <p:cNvSpPr/>
          <p:nvPr/>
        </p:nvSpPr>
        <p:spPr bwMode="gray">
          <a:xfrm>
            <a:off x="4241040" y="3320338"/>
            <a:ext cx="7493759"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Typical application optimization process</a:t>
            </a:r>
          </a:p>
        </p:txBody>
      </p:sp>
      <p:sp>
        <p:nvSpPr>
          <p:cNvPr id="106" name="圆角矩形 75">
            <a:extLst>
              <a:ext uri="{FF2B5EF4-FFF2-40B4-BE49-F238E27FC236}">
                <a16:creationId xmlns="" xmlns:a16="http://schemas.microsoft.com/office/drawing/2014/main" id="{754E5DF2-B1A7-4359-AE04-CCDE0647D2A6}"/>
              </a:ext>
            </a:extLst>
          </p:cNvPr>
          <p:cNvSpPr/>
          <p:nvPr/>
        </p:nvSpPr>
        <p:spPr bwMode="gray">
          <a:xfrm>
            <a:off x="4241040" y="3754626"/>
            <a:ext cx="7493759" cy="233748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燕尾形 25">
            <a:extLst>
              <a:ext uri="{FF2B5EF4-FFF2-40B4-BE49-F238E27FC236}">
                <a16:creationId xmlns="" xmlns:a16="http://schemas.microsoft.com/office/drawing/2014/main" id="{A3AFF8B1-049A-490C-9662-FA765F8D7227}"/>
              </a:ext>
            </a:extLst>
          </p:cNvPr>
          <p:cNvSpPr/>
          <p:nvPr/>
        </p:nvSpPr>
        <p:spPr bwMode="gray">
          <a:xfrm>
            <a:off x="6302884" y="109272"/>
            <a:ext cx="621155" cy="211431"/>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ZTP</a:t>
            </a:r>
          </a:p>
        </p:txBody>
      </p:sp>
      <p:sp>
        <p:nvSpPr>
          <p:cNvPr id="19" name="燕尾形 25">
            <a:extLst>
              <a:ext uri="{FF2B5EF4-FFF2-40B4-BE49-F238E27FC236}">
                <a16:creationId xmlns="" xmlns:a16="http://schemas.microsoft.com/office/drawing/2014/main" id="{69D00CC9-9B08-47B2-A53E-26EB30BE1E6B}"/>
              </a:ext>
            </a:extLst>
          </p:cNvPr>
          <p:cNvSpPr/>
          <p:nvPr/>
        </p:nvSpPr>
        <p:spPr bwMode="gray">
          <a:xfrm>
            <a:off x="8523480" y="109272"/>
            <a:ext cx="2159760" cy="211431"/>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Application Optimization</a:t>
            </a:r>
          </a:p>
        </p:txBody>
      </p:sp>
      <p:sp>
        <p:nvSpPr>
          <p:cNvPr id="20" name="燕尾形 25">
            <a:extLst>
              <a:ext uri="{FF2B5EF4-FFF2-40B4-BE49-F238E27FC236}">
                <a16:creationId xmlns="" xmlns:a16="http://schemas.microsoft.com/office/drawing/2014/main" id="{63D5D457-242E-4711-871D-46E31C33ACF8}"/>
              </a:ext>
            </a:extLst>
          </p:cNvPr>
          <p:cNvSpPr/>
          <p:nvPr/>
        </p:nvSpPr>
        <p:spPr bwMode="gray">
          <a:xfrm>
            <a:off x="10616507" y="109272"/>
            <a:ext cx="1132580"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Security</a:t>
            </a:r>
          </a:p>
        </p:txBody>
      </p:sp>
      <p:sp>
        <p:nvSpPr>
          <p:cNvPr id="21" name="燕尾形 25">
            <a:extLst>
              <a:ext uri="{FF2B5EF4-FFF2-40B4-BE49-F238E27FC236}">
                <a16:creationId xmlns="" xmlns:a16="http://schemas.microsoft.com/office/drawing/2014/main" id="{720A7AAF-DF73-47D8-B4AF-829977F274D8}"/>
              </a:ext>
            </a:extLst>
          </p:cNvPr>
          <p:cNvSpPr/>
          <p:nvPr/>
        </p:nvSpPr>
        <p:spPr bwMode="gray">
          <a:xfrm>
            <a:off x="6856742" y="109272"/>
            <a:ext cx="1738617"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Flexible Networking</a:t>
            </a:r>
          </a:p>
        </p:txBody>
      </p:sp>
    </p:spTree>
    <p:extLst>
      <p:ext uri="{BB962C8B-B14F-4D97-AF65-F5344CB8AC3E}">
        <p14:creationId xmlns:p14="http://schemas.microsoft.com/office/powerpoint/2010/main" val="324095001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bwMode="gray"/>
        <p:txBody>
          <a:bodyPr>
            <a:normAutofit/>
          </a:bodyPr>
          <a:lstStyle/>
          <a:p>
            <a:pPr fontAlgn="ctr"/>
            <a:r>
              <a:rPr lang="en-US" dirty="0">
                <a:latin typeface="Huawei Sans" panose="020C0503030203020204" pitchFamily="34" charset="0"/>
                <a:cs typeface="Huawei Sans" panose="020C0503030203020204" pitchFamily="34" charset="0"/>
              </a:rPr>
              <a:t>Application Identification and Traffic Steering</a:t>
            </a:r>
            <a:endParaRPr lang="en-US" altLang="zh-CN" dirty="0">
              <a:latin typeface="Huawei Sans" panose="020C0503030203020204" pitchFamily="34" charset="0"/>
              <a:cs typeface="Huawei Sans" panose="020C0503030203020204" pitchFamily="34" charset="0"/>
              <a:sym typeface="Huawei Sans" panose="020C0503030203020204" pitchFamily="34" charset="0"/>
            </a:endParaRPr>
          </a:p>
        </p:txBody>
      </p:sp>
      <p:sp>
        <p:nvSpPr>
          <p:cNvPr id="11" name="Text Placeholder 10">
            <a:extLst>
              <a:ext uri="{FF2B5EF4-FFF2-40B4-BE49-F238E27FC236}">
                <a16:creationId xmlns="" xmlns:a16="http://schemas.microsoft.com/office/drawing/2014/main" id="{023EF648-2CF4-4442-B656-BCA55CD10180}"/>
              </a:ext>
            </a:extLst>
          </p:cNvPr>
          <p:cNvSpPr>
            <a:spLocks noGrp="1"/>
          </p:cNvSpPr>
          <p:nvPr>
            <p:ph type="body" sz="quarter" idx="10"/>
          </p:nvPr>
        </p:nvSpPr>
        <p:spPr bwMode="gray">
          <a:xfrm>
            <a:off x="455611" y="1052514"/>
            <a:ext cx="11460163" cy="4875042"/>
          </a:xfrm>
        </p:spPr>
        <p:txBody>
          <a:bodyPr/>
          <a:lstStyle/>
          <a:p>
            <a:pPr algn="l"/>
            <a:r>
              <a:rPr lang="en-US" sz="1600" dirty="0">
                <a:latin typeface="Huawei Sans" panose="020C0503030203020204" pitchFamily="34" charset="0"/>
              </a:rPr>
              <a:t>Huawei SD-WAN Solution uses Smart Application Control (SAC) to identify applications and uses SPR to implement application-based traffic steering.</a:t>
            </a:r>
            <a:endParaRPr lang="en-US" altLang="zh-CN" sz="1600" dirty="0">
              <a:latin typeface="Huawei Sans" panose="020C0503030203020204" pitchFamily="34" charset="0"/>
              <a:sym typeface="Huawei Sans" panose="020C0503030203020204" pitchFamily="34" charset="0"/>
            </a:endParaRPr>
          </a:p>
          <a:p>
            <a:pPr marL="598488" lvl="1" indent="-293688"/>
            <a:r>
              <a:rPr lang="en-US" sz="1400" dirty="0">
                <a:latin typeface="Huawei Sans" panose="020C0503030203020204" pitchFamily="34" charset="0"/>
                <a:cs typeface="Huawei Sans" panose="020C0503030203020204" pitchFamily="34" charset="0"/>
              </a:rPr>
              <a:t>SAC enables a device to identify applications and groups application traffic through SA and first-packet identification (FPI).</a:t>
            </a:r>
            <a:endParaRPr lang="en-US" altLang="zh-CN" sz="1400" dirty="0">
              <a:latin typeface="Huawei Sans" panose="020C0503030203020204" pitchFamily="34" charset="0"/>
              <a:cs typeface="Huawei Sans" panose="020C0503030203020204" pitchFamily="34" charset="0"/>
              <a:sym typeface="Huawei Sans" panose="020C0503030203020204" pitchFamily="34" charset="0"/>
            </a:endParaRPr>
          </a:p>
          <a:p>
            <a:pPr marL="598488" lvl="1" indent="-293688"/>
            <a:r>
              <a:rPr lang="en-US" sz="1400" dirty="0">
                <a:latin typeface="Huawei Sans" panose="020C0503030203020204" pitchFamily="34" charset="0"/>
                <a:cs typeface="Huawei Sans" panose="020C0503030203020204" pitchFamily="34" charset="0"/>
              </a:rPr>
              <a:t>SPR enables a device to measure the link quality based on link quality detection packets and determine forwarding paths </a:t>
            </a:r>
            <a:r>
              <a:rPr lang="en-US" sz="1400" dirty="0">
                <a:cs typeface="Huawei Sans" panose="020C0503030203020204" pitchFamily="34" charset="0"/>
              </a:rPr>
              <a:t>for</a:t>
            </a:r>
            <a:r>
              <a:rPr lang="en-US" sz="1400" dirty="0">
                <a:latin typeface="Huawei Sans" panose="020C0503030203020204" pitchFamily="34" charset="0"/>
                <a:cs typeface="Huawei Sans" panose="020C0503030203020204" pitchFamily="34" charset="0"/>
              </a:rPr>
              <a:t> traffic.</a:t>
            </a:r>
          </a:p>
        </p:txBody>
      </p:sp>
      <p:grpSp>
        <p:nvGrpSpPr>
          <p:cNvPr id="18" name="Group 17">
            <a:extLst>
              <a:ext uri="{FF2B5EF4-FFF2-40B4-BE49-F238E27FC236}">
                <a16:creationId xmlns="" xmlns:a16="http://schemas.microsoft.com/office/drawing/2014/main" id="{E66601D4-553B-495D-844C-C3E0B844B07E}"/>
              </a:ext>
            </a:extLst>
          </p:cNvPr>
          <p:cNvGrpSpPr/>
          <p:nvPr/>
        </p:nvGrpSpPr>
        <p:grpSpPr bwMode="gray">
          <a:xfrm>
            <a:off x="960669" y="3628854"/>
            <a:ext cx="10328852" cy="1932655"/>
            <a:chOff x="932706" y="3212532"/>
            <a:chExt cx="10328852" cy="1932655"/>
          </a:xfrm>
        </p:grpSpPr>
        <p:grpSp>
          <p:nvGrpSpPr>
            <p:cNvPr id="70" name="Group 69">
              <a:extLst>
                <a:ext uri="{FF2B5EF4-FFF2-40B4-BE49-F238E27FC236}">
                  <a16:creationId xmlns="" xmlns:a16="http://schemas.microsoft.com/office/drawing/2014/main" id="{71DECB0D-B15E-419C-9692-17F416272CD6}"/>
                </a:ext>
              </a:extLst>
            </p:cNvPr>
            <p:cNvGrpSpPr/>
            <p:nvPr/>
          </p:nvGrpSpPr>
          <p:grpSpPr bwMode="gray">
            <a:xfrm>
              <a:off x="932706" y="3212532"/>
              <a:ext cx="10328852" cy="1884100"/>
              <a:chOff x="923081" y="2983932"/>
              <a:chExt cx="10328852" cy="1884100"/>
            </a:xfrm>
          </p:grpSpPr>
          <p:pic>
            <p:nvPicPr>
              <p:cNvPr id="3" name="Picture 12" descr="E:\2016.01\1.12 扁平化图标\蓝色\AR-蓝色最新-40.png">
                <a:extLst>
                  <a:ext uri="{FF2B5EF4-FFF2-40B4-BE49-F238E27FC236}">
                    <a16:creationId xmlns="" xmlns:a16="http://schemas.microsoft.com/office/drawing/2014/main" id="{74F4DA4E-FE98-495C-9878-D65CEC2FBF61}"/>
                  </a:ext>
                </a:extLst>
              </p:cNvPr>
              <p:cNvPicPr>
                <a:picLocks noChangeAspect="1" noChangeArrowheads="1"/>
              </p:cNvPicPr>
              <p:nvPr/>
            </p:nvPicPr>
            <p:blipFill>
              <a:blip r:embed="rId3" cstate="print"/>
              <a:srcRect/>
              <a:stretch>
                <a:fillRect/>
              </a:stretch>
            </p:blipFill>
            <p:spPr bwMode="gray">
              <a:xfrm>
                <a:off x="10656668" y="3919241"/>
                <a:ext cx="440049" cy="360040"/>
              </a:xfrm>
              <a:prstGeom prst="rect">
                <a:avLst/>
              </a:prstGeom>
              <a:noFill/>
            </p:spPr>
          </p:pic>
          <p:sp>
            <p:nvSpPr>
              <p:cNvPr id="25" name="Freeform 159">
                <a:extLst>
                  <a:ext uri="{FF2B5EF4-FFF2-40B4-BE49-F238E27FC236}">
                    <a16:creationId xmlns="" xmlns:a16="http://schemas.microsoft.com/office/drawing/2014/main" id="{7FA4A89D-BBF1-4095-9E45-99725D0A5DF6}"/>
                  </a:ext>
                </a:extLst>
              </p:cNvPr>
              <p:cNvSpPr/>
              <p:nvPr/>
            </p:nvSpPr>
            <p:spPr bwMode="gray">
              <a:xfrm flipH="1">
                <a:off x="8634568" y="3272624"/>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schemeClr val="bg1">
                        <a:lumMod val="50000"/>
                      </a:schemeClr>
                    </a:solidFill>
                    <a:latin typeface="Huawei Sans" panose="020C0503030203020204" pitchFamily="34" charset="0"/>
                    <a:cs typeface="Huawei Sans" panose="020C0503030203020204" pitchFamily="34" charset="0"/>
                  </a:rPr>
                  <a:t>MPLS</a:t>
                </a:r>
              </a:p>
            </p:txBody>
          </p:sp>
          <p:cxnSp>
            <p:nvCxnSpPr>
              <p:cNvPr id="26" name="Straight Connector 25">
                <a:extLst>
                  <a:ext uri="{FF2B5EF4-FFF2-40B4-BE49-F238E27FC236}">
                    <a16:creationId xmlns="" xmlns:a16="http://schemas.microsoft.com/office/drawing/2014/main" id="{415036CB-04E7-415D-8129-5B403757739B}"/>
                  </a:ext>
                </a:extLst>
              </p:cNvPr>
              <p:cNvCxnSpPr>
                <a:cxnSpLocks/>
                <a:stCxn id="33" idx="0"/>
                <a:endCxn id="25" idx="21"/>
              </p:cNvCxnSpPr>
              <p:nvPr/>
            </p:nvCxnSpPr>
            <p:spPr bwMode="gray">
              <a:xfrm flipV="1">
                <a:off x="7277039" y="3605934"/>
                <a:ext cx="1357529" cy="2800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8" name="Freeform 159">
                <a:extLst>
                  <a:ext uri="{FF2B5EF4-FFF2-40B4-BE49-F238E27FC236}">
                    <a16:creationId xmlns="" xmlns:a16="http://schemas.microsoft.com/office/drawing/2014/main" id="{718EA6D1-48BE-499A-B427-BA4133069446}"/>
                  </a:ext>
                </a:extLst>
              </p:cNvPr>
              <p:cNvSpPr/>
              <p:nvPr/>
            </p:nvSpPr>
            <p:spPr bwMode="gray">
              <a:xfrm flipH="1">
                <a:off x="8634568" y="4345384"/>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schemeClr val="bg1">
                        <a:lumMod val="50000"/>
                      </a:schemeClr>
                    </a:solidFill>
                    <a:latin typeface="Huawei Sans" panose="020C0503030203020204" pitchFamily="34" charset="0"/>
                    <a:cs typeface="Huawei Sans" panose="020C0503030203020204" pitchFamily="34" charset="0"/>
                  </a:rPr>
                  <a:t>Internet</a:t>
                </a:r>
                <a:endParaRPr lang="en-US" sz="14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29" name="Straight Connector 28">
                <a:extLst>
                  <a:ext uri="{FF2B5EF4-FFF2-40B4-BE49-F238E27FC236}">
                    <a16:creationId xmlns="" xmlns:a16="http://schemas.microsoft.com/office/drawing/2014/main" id="{880B185E-7C14-4912-AB6C-C5B5D1878401}"/>
                  </a:ext>
                </a:extLst>
              </p:cNvPr>
              <p:cNvCxnSpPr>
                <a:cxnSpLocks/>
                <a:stCxn id="33" idx="2"/>
                <a:endCxn id="28" idx="21"/>
              </p:cNvCxnSpPr>
              <p:nvPr/>
            </p:nvCxnSpPr>
            <p:spPr bwMode="gray">
              <a:xfrm>
                <a:off x="7277039" y="4246068"/>
                <a:ext cx="1357529" cy="43262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33" name="Picture 12" descr="E:\2016.01\1.12 扁平化图标\蓝色\AR-蓝色最新-40.png">
                <a:extLst>
                  <a:ext uri="{FF2B5EF4-FFF2-40B4-BE49-F238E27FC236}">
                    <a16:creationId xmlns="" xmlns:a16="http://schemas.microsoft.com/office/drawing/2014/main" id="{02AA7429-9D69-4B0A-B491-A7D83DFC8698}"/>
                  </a:ext>
                </a:extLst>
              </p:cNvPr>
              <p:cNvPicPr>
                <a:picLocks noChangeAspect="1" noChangeArrowheads="1"/>
              </p:cNvPicPr>
              <p:nvPr/>
            </p:nvPicPr>
            <p:blipFill>
              <a:blip r:embed="rId3" cstate="print"/>
              <a:srcRect/>
              <a:stretch>
                <a:fillRect/>
              </a:stretch>
            </p:blipFill>
            <p:spPr bwMode="gray">
              <a:xfrm>
                <a:off x="7057014" y="3886028"/>
                <a:ext cx="440049" cy="360040"/>
              </a:xfrm>
              <a:prstGeom prst="rect">
                <a:avLst/>
              </a:prstGeom>
              <a:noFill/>
            </p:spPr>
          </p:pic>
          <p:sp>
            <p:nvSpPr>
              <p:cNvPr id="39" name="Trapezoid 53">
                <a:extLst>
                  <a:ext uri="{FF2B5EF4-FFF2-40B4-BE49-F238E27FC236}">
                    <a16:creationId xmlns="" xmlns:a16="http://schemas.microsoft.com/office/drawing/2014/main" id="{038ED0B9-9B19-4B40-AEAD-2480688A9092}"/>
                  </a:ext>
                </a:extLst>
              </p:cNvPr>
              <p:cNvSpPr/>
              <p:nvPr/>
            </p:nvSpPr>
            <p:spPr bwMode="gray">
              <a:xfrm rot="5400000">
                <a:off x="5139269" y="3204984"/>
                <a:ext cx="677646" cy="861736"/>
              </a:xfrm>
              <a:custGeom>
                <a:avLst/>
                <a:gdLst>
                  <a:gd name="connsiteX0" fmla="*/ 0 w 648072"/>
                  <a:gd name="connsiteY0" fmla="*/ 438787 h 438787"/>
                  <a:gd name="connsiteX1" fmla="*/ 271622 w 648072"/>
                  <a:gd name="connsiteY1" fmla="*/ 0 h 438787"/>
                  <a:gd name="connsiteX2" fmla="*/ 376450 w 648072"/>
                  <a:gd name="connsiteY2" fmla="*/ 0 h 438787"/>
                  <a:gd name="connsiteX3" fmla="*/ 648072 w 648072"/>
                  <a:gd name="connsiteY3" fmla="*/ 438787 h 438787"/>
                  <a:gd name="connsiteX4" fmla="*/ 0 w 648072"/>
                  <a:gd name="connsiteY4" fmla="*/ 438787 h 438787"/>
                  <a:gd name="connsiteX0" fmla="*/ 0 w 376450"/>
                  <a:gd name="connsiteY0" fmla="*/ 438787 h 438787"/>
                  <a:gd name="connsiteX1" fmla="*/ 271622 w 376450"/>
                  <a:gd name="connsiteY1" fmla="*/ 0 h 438787"/>
                  <a:gd name="connsiteX2" fmla="*/ 376450 w 376450"/>
                  <a:gd name="connsiteY2" fmla="*/ 0 h 438787"/>
                  <a:gd name="connsiteX3" fmla="*/ 289300 w 376450"/>
                  <a:gd name="connsiteY3" fmla="*/ 435612 h 438787"/>
                  <a:gd name="connsiteX4" fmla="*/ 0 w 376450"/>
                  <a:gd name="connsiteY4" fmla="*/ 438787 h 438787"/>
                  <a:gd name="connsiteX0" fmla="*/ 0 w 376450"/>
                  <a:gd name="connsiteY0" fmla="*/ 438787 h 438787"/>
                  <a:gd name="connsiteX1" fmla="*/ 271622 w 376450"/>
                  <a:gd name="connsiteY1" fmla="*/ 0 h 438787"/>
                  <a:gd name="connsiteX2" fmla="*/ 376450 w 376450"/>
                  <a:gd name="connsiteY2" fmla="*/ 0 h 438787"/>
                  <a:gd name="connsiteX3" fmla="*/ 196783 w 376450"/>
                  <a:gd name="connsiteY3" fmla="*/ 436825 h 438787"/>
                  <a:gd name="connsiteX4" fmla="*/ 0 w 376450"/>
                  <a:gd name="connsiteY4" fmla="*/ 438787 h 438787"/>
                  <a:gd name="connsiteX0" fmla="*/ 0 w 376450"/>
                  <a:gd name="connsiteY0" fmla="*/ 438787 h 438787"/>
                  <a:gd name="connsiteX1" fmla="*/ 298079 w 376450"/>
                  <a:gd name="connsiteY1" fmla="*/ 0 h 438787"/>
                  <a:gd name="connsiteX2" fmla="*/ 376450 w 376450"/>
                  <a:gd name="connsiteY2" fmla="*/ 0 h 438787"/>
                  <a:gd name="connsiteX3" fmla="*/ 196783 w 376450"/>
                  <a:gd name="connsiteY3" fmla="*/ 436825 h 438787"/>
                  <a:gd name="connsiteX4" fmla="*/ 0 w 376450"/>
                  <a:gd name="connsiteY4" fmla="*/ 438787 h 438787"/>
                  <a:gd name="connsiteX0" fmla="*/ 0 w 376450"/>
                  <a:gd name="connsiteY0" fmla="*/ 438787 h 438787"/>
                  <a:gd name="connsiteX1" fmla="*/ 319245 w 376450"/>
                  <a:gd name="connsiteY1" fmla="*/ 0 h 438787"/>
                  <a:gd name="connsiteX2" fmla="*/ 376450 w 376450"/>
                  <a:gd name="connsiteY2" fmla="*/ 0 h 438787"/>
                  <a:gd name="connsiteX3" fmla="*/ 196783 w 376450"/>
                  <a:gd name="connsiteY3" fmla="*/ 436825 h 438787"/>
                  <a:gd name="connsiteX4" fmla="*/ 0 w 376450"/>
                  <a:gd name="connsiteY4" fmla="*/ 438787 h 4387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450" h="438787">
                    <a:moveTo>
                      <a:pt x="0" y="438787"/>
                    </a:moveTo>
                    <a:lnTo>
                      <a:pt x="319245" y="0"/>
                    </a:lnTo>
                    <a:lnTo>
                      <a:pt x="376450" y="0"/>
                    </a:lnTo>
                    <a:lnTo>
                      <a:pt x="196783" y="436825"/>
                    </a:lnTo>
                    <a:lnTo>
                      <a:pt x="0" y="438787"/>
                    </a:lnTo>
                    <a:close/>
                  </a:path>
                </a:pathLst>
              </a:custGeom>
              <a:gradFill>
                <a:gsLst>
                  <a:gs pos="0">
                    <a:schemeClr val="accent1">
                      <a:lumMod val="5000"/>
                      <a:lumOff val="95000"/>
                      <a:alpha val="50000"/>
                    </a:schemeClr>
                  </a:gs>
                  <a:gs pos="100000">
                    <a:schemeClr val="accent1">
                      <a:lumMod val="30000"/>
                      <a:lumOff val="70000"/>
                      <a:alpha val="5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0" name="Rectangle 39">
                <a:extLst>
                  <a:ext uri="{FF2B5EF4-FFF2-40B4-BE49-F238E27FC236}">
                    <a16:creationId xmlns="" xmlns:a16="http://schemas.microsoft.com/office/drawing/2014/main" id="{B15B0304-57F4-439B-BD79-9500B5117D96}"/>
                  </a:ext>
                </a:extLst>
              </p:cNvPr>
              <p:cNvSpPr/>
              <p:nvPr/>
            </p:nvSpPr>
            <p:spPr bwMode="gray">
              <a:xfrm>
                <a:off x="3622387" y="3307073"/>
                <a:ext cx="1383404" cy="396000"/>
              </a:xfrm>
              <a:prstGeom prst="rect">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cs typeface="Huawei Sans" panose="020C0503030203020204" pitchFamily="34" charset="0"/>
                  </a:rPr>
                  <a:t>Video applications</a:t>
                </a:r>
                <a:endParaRPr lang="en-US"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1" name="Trapezoid 53">
                <a:extLst>
                  <a:ext uri="{FF2B5EF4-FFF2-40B4-BE49-F238E27FC236}">
                    <a16:creationId xmlns="" xmlns:a16="http://schemas.microsoft.com/office/drawing/2014/main" id="{D1398E27-557D-4FA3-9451-DB6657ED8A3E}"/>
                  </a:ext>
                </a:extLst>
              </p:cNvPr>
              <p:cNvSpPr/>
              <p:nvPr/>
            </p:nvSpPr>
            <p:spPr bwMode="gray">
              <a:xfrm rot="16200000" flipV="1">
                <a:off x="5139542" y="4054758"/>
                <a:ext cx="677646" cy="861736"/>
              </a:xfrm>
              <a:custGeom>
                <a:avLst/>
                <a:gdLst>
                  <a:gd name="connsiteX0" fmla="*/ 0 w 648072"/>
                  <a:gd name="connsiteY0" fmla="*/ 438787 h 438787"/>
                  <a:gd name="connsiteX1" fmla="*/ 271622 w 648072"/>
                  <a:gd name="connsiteY1" fmla="*/ 0 h 438787"/>
                  <a:gd name="connsiteX2" fmla="*/ 376450 w 648072"/>
                  <a:gd name="connsiteY2" fmla="*/ 0 h 438787"/>
                  <a:gd name="connsiteX3" fmla="*/ 648072 w 648072"/>
                  <a:gd name="connsiteY3" fmla="*/ 438787 h 438787"/>
                  <a:gd name="connsiteX4" fmla="*/ 0 w 648072"/>
                  <a:gd name="connsiteY4" fmla="*/ 438787 h 438787"/>
                  <a:gd name="connsiteX0" fmla="*/ 0 w 376450"/>
                  <a:gd name="connsiteY0" fmla="*/ 438787 h 438787"/>
                  <a:gd name="connsiteX1" fmla="*/ 271622 w 376450"/>
                  <a:gd name="connsiteY1" fmla="*/ 0 h 438787"/>
                  <a:gd name="connsiteX2" fmla="*/ 376450 w 376450"/>
                  <a:gd name="connsiteY2" fmla="*/ 0 h 438787"/>
                  <a:gd name="connsiteX3" fmla="*/ 289300 w 376450"/>
                  <a:gd name="connsiteY3" fmla="*/ 435612 h 438787"/>
                  <a:gd name="connsiteX4" fmla="*/ 0 w 376450"/>
                  <a:gd name="connsiteY4" fmla="*/ 438787 h 438787"/>
                  <a:gd name="connsiteX0" fmla="*/ 0 w 376450"/>
                  <a:gd name="connsiteY0" fmla="*/ 438787 h 438787"/>
                  <a:gd name="connsiteX1" fmla="*/ 271622 w 376450"/>
                  <a:gd name="connsiteY1" fmla="*/ 0 h 438787"/>
                  <a:gd name="connsiteX2" fmla="*/ 376450 w 376450"/>
                  <a:gd name="connsiteY2" fmla="*/ 0 h 438787"/>
                  <a:gd name="connsiteX3" fmla="*/ 196783 w 376450"/>
                  <a:gd name="connsiteY3" fmla="*/ 436825 h 438787"/>
                  <a:gd name="connsiteX4" fmla="*/ 0 w 376450"/>
                  <a:gd name="connsiteY4" fmla="*/ 438787 h 438787"/>
                  <a:gd name="connsiteX0" fmla="*/ 0 w 376450"/>
                  <a:gd name="connsiteY0" fmla="*/ 438787 h 438787"/>
                  <a:gd name="connsiteX1" fmla="*/ 316599 w 376450"/>
                  <a:gd name="connsiteY1" fmla="*/ 0 h 438787"/>
                  <a:gd name="connsiteX2" fmla="*/ 376450 w 376450"/>
                  <a:gd name="connsiteY2" fmla="*/ 0 h 438787"/>
                  <a:gd name="connsiteX3" fmla="*/ 196783 w 376450"/>
                  <a:gd name="connsiteY3" fmla="*/ 436825 h 438787"/>
                  <a:gd name="connsiteX4" fmla="*/ 0 w 376450"/>
                  <a:gd name="connsiteY4" fmla="*/ 438787 h 4387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450" h="438787">
                    <a:moveTo>
                      <a:pt x="0" y="438787"/>
                    </a:moveTo>
                    <a:lnTo>
                      <a:pt x="316599" y="0"/>
                    </a:lnTo>
                    <a:lnTo>
                      <a:pt x="376450" y="0"/>
                    </a:lnTo>
                    <a:lnTo>
                      <a:pt x="196783" y="436825"/>
                    </a:lnTo>
                    <a:lnTo>
                      <a:pt x="0" y="438787"/>
                    </a:lnTo>
                    <a:close/>
                  </a:path>
                </a:pathLst>
              </a:custGeom>
              <a:gradFill>
                <a:gsLst>
                  <a:gs pos="0">
                    <a:schemeClr val="accent1">
                      <a:lumMod val="5000"/>
                      <a:lumOff val="95000"/>
                      <a:alpha val="50000"/>
                    </a:schemeClr>
                  </a:gs>
                  <a:gs pos="100000">
                    <a:schemeClr val="accent1">
                      <a:lumMod val="30000"/>
                      <a:lumOff val="70000"/>
                      <a:alpha val="5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3" name="Rectangle 42">
                <a:extLst>
                  <a:ext uri="{FF2B5EF4-FFF2-40B4-BE49-F238E27FC236}">
                    <a16:creationId xmlns="" xmlns:a16="http://schemas.microsoft.com/office/drawing/2014/main" id="{156CB4B6-6453-472D-BF9F-2ABCC4EE9599}"/>
                  </a:ext>
                </a:extLst>
              </p:cNvPr>
              <p:cNvSpPr/>
              <p:nvPr/>
            </p:nvSpPr>
            <p:spPr bwMode="gray">
              <a:xfrm>
                <a:off x="3622386" y="4472032"/>
                <a:ext cx="1386727" cy="396000"/>
              </a:xfrm>
              <a:prstGeom prst="rect">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cs typeface="Huawei Sans" panose="020C0503030203020204" pitchFamily="34" charset="0"/>
                  </a:rPr>
                  <a:t>Internet access services</a:t>
                </a:r>
                <a:endParaRPr lang="en-US"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4" name="Trapezoid 43">
                <a:extLst>
                  <a:ext uri="{FF2B5EF4-FFF2-40B4-BE49-F238E27FC236}">
                    <a16:creationId xmlns="" xmlns:a16="http://schemas.microsoft.com/office/drawing/2014/main" id="{9C8FCBB6-74C4-4A08-8DB4-E564A08D8FFE}"/>
                  </a:ext>
                </a:extLst>
              </p:cNvPr>
              <p:cNvSpPr/>
              <p:nvPr/>
            </p:nvSpPr>
            <p:spPr bwMode="gray">
              <a:xfrm rot="5400000">
                <a:off x="5307153" y="3635139"/>
                <a:ext cx="352417" cy="829182"/>
              </a:xfrm>
              <a:prstGeom prst="trapezoid">
                <a:avLst>
                  <a:gd name="adj" fmla="val 34538"/>
                </a:avLst>
              </a:prstGeom>
              <a:gradFill>
                <a:gsLst>
                  <a:gs pos="0">
                    <a:schemeClr val="accent1">
                      <a:lumMod val="5000"/>
                      <a:lumOff val="95000"/>
                      <a:alpha val="50000"/>
                    </a:schemeClr>
                  </a:gs>
                  <a:gs pos="100000">
                    <a:schemeClr val="accent1">
                      <a:lumMod val="30000"/>
                      <a:lumOff val="70000"/>
                      <a:alpha val="5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7" name="Rectangle 46">
                <a:extLst>
                  <a:ext uri="{FF2B5EF4-FFF2-40B4-BE49-F238E27FC236}">
                    <a16:creationId xmlns="" xmlns:a16="http://schemas.microsoft.com/office/drawing/2014/main" id="{1CF5BC8C-5F87-49DF-AE7A-41075425E20B}"/>
                  </a:ext>
                </a:extLst>
              </p:cNvPr>
              <p:cNvSpPr/>
              <p:nvPr/>
            </p:nvSpPr>
            <p:spPr bwMode="gray">
              <a:xfrm>
                <a:off x="3619063" y="3889553"/>
                <a:ext cx="1386727" cy="396000"/>
              </a:xfrm>
              <a:prstGeom prst="rect">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cs typeface="Huawei Sans" panose="020C0503030203020204" pitchFamily="34" charset="0"/>
                  </a:rPr>
                  <a:t>Voice applications</a:t>
                </a:r>
                <a:endParaRPr lang="en-US"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2" name="Freeform: Shape 51">
                <a:extLst>
                  <a:ext uri="{FF2B5EF4-FFF2-40B4-BE49-F238E27FC236}">
                    <a16:creationId xmlns="" xmlns:a16="http://schemas.microsoft.com/office/drawing/2014/main" id="{5114A956-D9CF-4053-943F-5779A33298C7}"/>
                  </a:ext>
                </a:extLst>
              </p:cNvPr>
              <p:cNvSpPr/>
              <p:nvPr/>
            </p:nvSpPr>
            <p:spPr bwMode="gray">
              <a:xfrm>
                <a:off x="5040404" y="3519439"/>
                <a:ext cx="6211529" cy="518033"/>
              </a:xfrm>
              <a:custGeom>
                <a:avLst/>
                <a:gdLst>
                  <a:gd name="connsiteX0" fmla="*/ 0 w 6996223"/>
                  <a:gd name="connsiteY0" fmla="*/ 0 h 831556"/>
                  <a:gd name="connsiteX1" fmla="*/ 1233377 w 6996223"/>
                  <a:gd name="connsiteY1" fmla="*/ 606056 h 831556"/>
                  <a:gd name="connsiteX2" fmla="*/ 2147777 w 6996223"/>
                  <a:gd name="connsiteY2" fmla="*/ 606056 h 831556"/>
                  <a:gd name="connsiteX3" fmla="*/ 4125433 w 6996223"/>
                  <a:gd name="connsiteY3" fmla="*/ 127591 h 831556"/>
                  <a:gd name="connsiteX4" fmla="*/ 6177516 w 6996223"/>
                  <a:gd name="connsiteY4" fmla="*/ 723014 h 831556"/>
                  <a:gd name="connsiteX5" fmla="*/ 6996223 w 6996223"/>
                  <a:gd name="connsiteY5" fmla="*/ 829340 h 831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96223" h="831556">
                    <a:moveTo>
                      <a:pt x="0" y="0"/>
                    </a:moveTo>
                    <a:cubicBezTo>
                      <a:pt x="437707" y="252523"/>
                      <a:pt x="875414" y="505047"/>
                      <a:pt x="1233377" y="606056"/>
                    </a:cubicBezTo>
                    <a:cubicBezTo>
                      <a:pt x="1591340" y="707065"/>
                      <a:pt x="1665768" y="685800"/>
                      <a:pt x="2147777" y="606056"/>
                    </a:cubicBezTo>
                    <a:cubicBezTo>
                      <a:pt x="2629786" y="526312"/>
                      <a:pt x="3453810" y="108098"/>
                      <a:pt x="4125433" y="127591"/>
                    </a:cubicBezTo>
                    <a:cubicBezTo>
                      <a:pt x="4797056" y="147084"/>
                      <a:pt x="5699051" y="606056"/>
                      <a:pt x="6177516" y="723014"/>
                    </a:cubicBezTo>
                    <a:cubicBezTo>
                      <a:pt x="6655981" y="839972"/>
                      <a:pt x="6826102" y="834656"/>
                      <a:pt x="6996223" y="82934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3" name="Freeform: Shape 52">
                <a:extLst>
                  <a:ext uri="{FF2B5EF4-FFF2-40B4-BE49-F238E27FC236}">
                    <a16:creationId xmlns="" xmlns:a16="http://schemas.microsoft.com/office/drawing/2014/main" id="{A6581B1D-FE2A-4D0E-B6F9-ADA5E26101B2}"/>
                  </a:ext>
                </a:extLst>
              </p:cNvPr>
              <p:cNvSpPr/>
              <p:nvPr/>
            </p:nvSpPr>
            <p:spPr bwMode="gray">
              <a:xfrm>
                <a:off x="5005790" y="4054885"/>
                <a:ext cx="6246143" cy="682122"/>
              </a:xfrm>
              <a:custGeom>
                <a:avLst/>
                <a:gdLst>
                  <a:gd name="connsiteX0" fmla="*/ 0 w 6953693"/>
                  <a:gd name="connsiteY0" fmla="*/ 624722 h 624722"/>
                  <a:gd name="connsiteX1" fmla="*/ 1063256 w 6953693"/>
                  <a:gd name="connsiteY1" fmla="*/ 71829 h 624722"/>
                  <a:gd name="connsiteX2" fmla="*/ 2243470 w 6953693"/>
                  <a:gd name="connsiteY2" fmla="*/ 61196 h 624722"/>
                  <a:gd name="connsiteX3" fmla="*/ 3987209 w 6953693"/>
                  <a:gd name="connsiteY3" fmla="*/ 571559 h 624722"/>
                  <a:gd name="connsiteX4" fmla="*/ 6060558 w 6953693"/>
                  <a:gd name="connsiteY4" fmla="*/ 188787 h 624722"/>
                  <a:gd name="connsiteX5" fmla="*/ 6953693 w 6953693"/>
                  <a:gd name="connsiteY5" fmla="*/ 114359 h 624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53693" h="624722">
                    <a:moveTo>
                      <a:pt x="0" y="624722"/>
                    </a:moveTo>
                    <a:cubicBezTo>
                      <a:pt x="344672" y="395236"/>
                      <a:pt x="689344" y="165750"/>
                      <a:pt x="1063256" y="71829"/>
                    </a:cubicBezTo>
                    <a:cubicBezTo>
                      <a:pt x="1437168" y="-22092"/>
                      <a:pt x="1756145" y="-22092"/>
                      <a:pt x="2243470" y="61196"/>
                    </a:cubicBezTo>
                    <a:cubicBezTo>
                      <a:pt x="2730795" y="144484"/>
                      <a:pt x="3351028" y="550294"/>
                      <a:pt x="3987209" y="571559"/>
                    </a:cubicBezTo>
                    <a:cubicBezTo>
                      <a:pt x="4623390" y="592824"/>
                      <a:pt x="5566144" y="264987"/>
                      <a:pt x="6060558" y="188787"/>
                    </a:cubicBezTo>
                    <a:cubicBezTo>
                      <a:pt x="6554972" y="112587"/>
                      <a:pt x="6754332" y="113473"/>
                      <a:pt x="6953693" y="114359"/>
                    </a:cubicBezTo>
                  </a:path>
                </a:pathLst>
              </a:custGeom>
              <a:noFill/>
              <a:ln w="28575">
                <a:solidFill>
                  <a:srgbClr val="AFD89C"/>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4" name="Freeform: Shape 53">
                <a:extLst>
                  <a:ext uri="{FF2B5EF4-FFF2-40B4-BE49-F238E27FC236}">
                    <a16:creationId xmlns="" xmlns:a16="http://schemas.microsoft.com/office/drawing/2014/main" id="{409A0A8A-CAB8-4B39-913C-394585C63222}"/>
                  </a:ext>
                </a:extLst>
              </p:cNvPr>
              <p:cNvSpPr/>
              <p:nvPr/>
            </p:nvSpPr>
            <p:spPr bwMode="gray">
              <a:xfrm rot="21329663">
                <a:off x="5069533" y="3995039"/>
                <a:ext cx="1435425" cy="75915"/>
              </a:xfrm>
              <a:custGeom>
                <a:avLst/>
                <a:gdLst>
                  <a:gd name="connsiteX0" fmla="*/ 0 w 1541721"/>
                  <a:gd name="connsiteY0" fmla="*/ 42531 h 75915"/>
                  <a:gd name="connsiteX1" fmla="*/ 765544 w 1541721"/>
                  <a:gd name="connsiteY1" fmla="*/ 74428 h 75915"/>
                  <a:gd name="connsiteX2" fmla="*/ 1541721 w 1541721"/>
                  <a:gd name="connsiteY2" fmla="*/ 0 h 75915"/>
                </a:gdLst>
                <a:ahLst/>
                <a:cxnLst>
                  <a:cxn ang="0">
                    <a:pos x="connsiteX0" y="connsiteY0"/>
                  </a:cxn>
                  <a:cxn ang="0">
                    <a:pos x="connsiteX1" y="connsiteY1"/>
                  </a:cxn>
                  <a:cxn ang="0">
                    <a:pos x="connsiteX2" y="connsiteY2"/>
                  </a:cxn>
                </a:cxnLst>
                <a:rect l="l" t="t" r="r" b="b"/>
                <a:pathLst>
                  <a:path w="1541721" h="75915">
                    <a:moveTo>
                      <a:pt x="0" y="42531"/>
                    </a:moveTo>
                    <a:cubicBezTo>
                      <a:pt x="254295" y="62023"/>
                      <a:pt x="508591" y="81516"/>
                      <a:pt x="765544" y="74428"/>
                    </a:cubicBezTo>
                    <a:cubicBezTo>
                      <a:pt x="1022497" y="67340"/>
                      <a:pt x="1378689" y="12405"/>
                      <a:pt x="1541721" y="0"/>
                    </a:cubicBezTo>
                  </a:path>
                </a:pathLst>
              </a:custGeom>
              <a:noFill/>
              <a:ln w="28575">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 name="Rectangle 1">
                <a:extLst>
                  <a:ext uri="{FF2B5EF4-FFF2-40B4-BE49-F238E27FC236}">
                    <a16:creationId xmlns="" xmlns:a16="http://schemas.microsoft.com/office/drawing/2014/main" id="{0B5677AB-A797-4A28-8387-0B4456D28E89}"/>
                  </a:ext>
                </a:extLst>
              </p:cNvPr>
              <p:cNvSpPr/>
              <p:nvPr/>
            </p:nvSpPr>
            <p:spPr bwMode="gray">
              <a:xfrm>
                <a:off x="1615231" y="3769823"/>
                <a:ext cx="1074669" cy="598513"/>
              </a:xfrm>
              <a:prstGeom prst="rect">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solidFill>
                    <a:latin typeface="Huawei Sans" panose="020C0503030203020204" pitchFamily="34" charset="0"/>
                    <a:cs typeface="Huawei Sans" panose="020C0503030203020204" pitchFamily="34" charset="0"/>
                  </a:rPr>
                  <a:t>SAC functional module</a:t>
                </a:r>
                <a:endParaRPr lang="en-US" sz="12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61" name="Straight Connector 60">
                <a:extLst>
                  <a:ext uri="{FF2B5EF4-FFF2-40B4-BE49-F238E27FC236}">
                    <a16:creationId xmlns="" xmlns:a16="http://schemas.microsoft.com/office/drawing/2014/main" id="{6177151F-82B6-447D-9523-0281FE3D7086}"/>
                  </a:ext>
                </a:extLst>
              </p:cNvPr>
              <p:cNvCxnSpPr>
                <a:cxnSpLocks/>
                <a:stCxn id="28" idx="8"/>
                <a:endCxn id="3" idx="2"/>
              </p:cNvCxnSpPr>
              <p:nvPr/>
            </p:nvCxnSpPr>
            <p:spPr bwMode="gray">
              <a:xfrm flipV="1">
                <a:off x="9544050" y="4279281"/>
                <a:ext cx="1332643" cy="39076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 xmlns:a16="http://schemas.microsoft.com/office/drawing/2014/main" id="{1E3876C2-03F3-46FE-92AC-EC2FD5577D97}"/>
                  </a:ext>
                </a:extLst>
              </p:cNvPr>
              <p:cNvCxnSpPr>
                <a:cxnSpLocks/>
                <a:stCxn id="25" idx="8"/>
                <a:endCxn id="3" idx="0"/>
              </p:cNvCxnSpPr>
              <p:nvPr/>
            </p:nvCxnSpPr>
            <p:spPr bwMode="gray">
              <a:xfrm>
                <a:off x="9544050" y="3597281"/>
                <a:ext cx="1332643" cy="32196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Freeform: Shape 14">
                <a:extLst>
                  <a:ext uri="{FF2B5EF4-FFF2-40B4-BE49-F238E27FC236}">
                    <a16:creationId xmlns="" xmlns:a16="http://schemas.microsoft.com/office/drawing/2014/main" id="{FA6C5358-38A2-4A3F-BA27-F573C4C61814}"/>
                  </a:ext>
                </a:extLst>
              </p:cNvPr>
              <p:cNvSpPr/>
              <p:nvPr/>
            </p:nvSpPr>
            <p:spPr bwMode="gray">
              <a:xfrm rot="20048925">
                <a:off x="2699953" y="3710129"/>
                <a:ext cx="963431" cy="75915"/>
              </a:xfrm>
              <a:custGeom>
                <a:avLst/>
                <a:gdLst>
                  <a:gd name="connsiteX0" fmla="*/ 0 w 1541721"/>
                  <a:gd name="connsiteY0" fmla="*/ 42531 h 75915"/>
                  <a:gd name="connsiteX1" fmla="*/ 765544 w 1541721"/>
                  <a:gd name="connsiteY1" fmla="*/ 74428 h 75915"/>
                  <a:gd name="connsiteX2" fmla="*/ 1541721 w 1541721"/>
                  <a:gd name="connsiteY2" fmla="*/ 0 h 75915"/>
                </a:gdLst>
                <a:ahLst/>
                <a:cxnLst>
                  <a:cxn ang="0">
                    <a:pos x="connsiteX0" y="connsiteY0"/>
                  </a:cxn>
                  <a:cxn ang="0">
                    <a:pos x="connsiteX1" y="connsiteY1"/>
                  </a:cxn>
                  <a:cxn ang="0">
                    <a:pos x="connsiteX2" y="connsiteY2"/>
                  </a:cxn>
                </a:cxnLst>
                <a:rect l="l" t="t" r="r" b="b"/>
                <a:pathLst>
                  <a:path w="1541721" h="75915">
                    <a:moveTo>
                      <a:pt x="0" y="42531"/>
                    </a:moveTo>
                    <a:cubicBezTo>
                      <a:pt x="254295" y="62023"/>
                      <a:pt x="508591" y="81516"/>
                      <a:pt x="765544" y="74428"/>
                    </a:cubicBezTo>
                    <a:cubicBezTo>
                      <a:pt x="1022497" y="67340"/>
                      <a:pt x="1378689" y="12405"/>
                      <a:pt x="1541721" y="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6" name="Freeform: Shape 15">
                <a:extLst>
                  <a:ext uri="{FF2B5EF4-FFF2-40B4-BE49-F238E27FC236}">
                    <a16:creationId xmlns="" xmlns:a16="http://schemas.microsoft.com/office/drawing/2014/main" id="{81E0CD36-C61C-4280-A43E-37E0C5198B2E}"/>
                  </a:ext>
                </a:extLst>
              </p:cNvPr>
              <p:cNvSpPr/>
              <p:nvPr/>
            </p:nvSpPr>
            <p:spPr bwMode="gray">
              <a:xfrm rot="1551075" flipV="1">
                <a:off x="2679518" y="4314821"/>
                <a:ext cx="963431" cy="75915"/>
              </a:xfrm>
              <a:custGeom>
                <a:avLst/>
                <a:gdLst>
                  <a:gd name="connsiteX0" fmla="*/ 0 w 1541721"/>
                  <a:gd name="connsiteY0" fmla="*/ 42531 h 75915"/>
                  <a:gd name="connsiteX1" fmla="*/ 765544 w 1541721"/>
                  <a:gd name="connsiteY1" fmla="*/ 74428 h 75915"/>
                  <a:gd name="connsiteX2" fmla="*/ 1541721 w 1541721"/>
                  <a:gd name="connsiteY2" fmla="*/ 0 h 75915"/>
                </a:gdLst>
                <a:ahLst/>
                <a:cxnLst>
                  <a:cxn ang="0">
                    <a:pos x="connsiteX0" y="connsiteY0"/>
                  </a:cxn>
                  <a:cxn ang="0">
                    <a:pos x="connsiteX1" y="connsiteY1"/>
                  </a:cxn>
                  <a:cxn ang="0">
                    <a:pos x="connsiteX2" y="connsiteY2"/>
                  </a:cxn>
                </a:cxnLst>
                <a:rect l="l" t="t" r="r" b="b"/>
                <a:pathLst>
                  <a:path w="1541721" h="75915">
                    <a:moveTo>
                      <a:pt x="0" y="42531"/>
                    </a:moveTo>
                    <a:cubicBezTo>
                      <a:pt x="254295" y="62023"/>
                      <a:pt x="508591" y="81516"/>
                      <a:pt x="765544" y="74428"/>
                    </a:cubicBezTo>
                    <a:cubicBezTo>
                      <a:pt x="1022497" y="67340"/>
                      <a:pt x="1378689" y="12405"/>
                      <a:pt x="1541721" y="0"/>
                    </a:cubicBezTo>
                  </a:path>
                </a:pathLst>
              </a:custGeom>
              <a:noFill/>
              <a:ln w="28575">
                <a:solidFill>
                  <a:srgbClr val="AFD89C"/>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7" name="Freeform: Shape 16">
                <a:extLst>
                  <a:ext uri="{FF2B5EF4-FFF2-40B4-BE49-F238E27FC236}">
                    <a16:creationId xmlns="" xmlns:a16="http://schemas.microsoft.com/office/drawing/2014/main" id="{DFDE0B45-71EA-40B4-A35E-CA075E900F99}"/>
                  </a:ext>
                </a:extLst>
              </p:cNvPr>
              <p:cNvSpPr/>
              <p:nvPr/>
            </p:nvSpPr>
            <p:spPr bwMode="gray">
              <a:xfrm>
                <a:off x="2737879" y="4005700"/>
                <a:ext cx="863357" cy="75915"/>
              </a:xfrm>
              <a:custGeom>
                <a:avLst/>
                <a:gdLst>
                  <a:gd name="connsiteX0" fmla="*/ 0 w 1541721"/>
                  <a:gd name="connsiteY0" fmla="*/ 42531 h 75915"/>
                  <a:gd name="connsiteX1" fmla="*/ 765544 w 1541721"/>
                  <a:gd name="connsiteY1" fmla="*/ 74428 h 75915"/>
                  <a:gd name="connsiteX2" fmla="*/ 1541721 w 1541721"/>
                  <a:gd name="connsiteY2" fmla="*/ 0 h 75915"/>
                </a:gdLst>
                <a:ahLst/>
                <a:cxnLst>
                  <a:cxn ang="0">
                    <a:pos x="connsiteX0" y="connsiteY0"/>
                  </a:cxn>
                  <a:cxn ang="0">
                    <a:pos x="connsiteX1" y="connsiteY1"/>
                  </a:cxn>
                  <a:cxn ang="0">
                    <a:pos x="connsiteX2" y="connsiteY2"/>
                  </a:cxn>
                </a:cxnLst>
                <a:rect l="l" t="t" r="r" b="b"/>
                <a:pathLst>
                  <a:path w="1541721" h="75915">
                    <a:moveTo>
                      <a:pt x="0" y="42531"/>
                    </a:moveTo>
                    <a:cubicBezTo>
                      <a:pt x="254295" y="62023"/>
                      <a:pt x="508591" y="81516"/>
                      <a:pt x="765544" y="74428"/>
                    </a:cubicBezTo>
                    <a:cubicBezTo>
                      <a:pt x="1022497" y="67340"/>
                      <a:pt x="1378689" y="12405"/>
                      <a:pt x="1541721" y="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20" name="Straight Connector 19">
                <a:extLst>
                  <a:ext uri="{FF2B5EF4-FFF2-40B4-BE49-F238E27FC236}">
                    <a16:creationId xmlns="" xmlns:a16="http://schemas.microsoft.com/office/drawing/2014/main" id="{D2299D05-8238-4053-A390-5C867EB4F5DD}"/>
                  </a:ext>
                </a:extLst>
              </p:cNvPr>
              <p:cNvCxnSpPr>
                <a:cxnSpLocks/>
              </p:cNvCxnSpPr>
              <p:nvPr/>
            </p:nvCxnSpPr>
            <p:spPr bwMode="gray">
              <a:xfrm>
                <a:off x="923081" y="4043657"/>
                <a:ext cx="673100" cy="0"/>
              </a:xfrm>
              <a:prstGeom prst="line">
                <a:avLst/>
              </a:prstGeom>
              <a:ln w="762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 name="Rectangular Callout 26">
                <a:extLst>
                  <a:ext uri="{FF2B5EF4-FFF2-40B4-BE49-F238E27FC236}">
                    <a16:creationId xmlns="" xmlns:a16="http://schemas.microsoft.com/office/drawing/2014/main" id="{37C54591-EB27-433C-85A7-7016137E60CC}"/>
                  </a:ext>
                </a:extLst>
              </p:cNvPr>
              <p:cNvSpPr/>
              <p:nvPr/>
            </p:nvSpPr>
            <p:spPr bwMode="gray">
              <a:xfrm>
                <a:off x="1622325" y="3229965"/>
                <a:ext cx="1115554" cy="388952"/>
              </a:xfrm>
              <a:prstGeom prst="wedgeRectCallout">
                <a:avLst>
                  <a:gd name="adj1" fmla="val 26809"/>
                  <a:gd name="adj2" fmla="val 8373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cs typeface="Huawei Sans" panose="020C0503030203020204" pitchFamily="34" charset="0"/>
                  </a:rPr>
                  <a:t>Application identification</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2" name="Rectangular Callout 26">
                <a:extLst>
                  <a:ext uri="{FF2B5EF4-FFF2-40B4-BE49-F238E27FC236}">
                    <a16:creationId xmlns="" xmlns:a16="http://schemas.microsoft.com/office/drawing/2014/main" id="{BC066AFF-F73C-4ADB-958A-9B01AB6C2467}"/>
                  </a:ext>
                </a:extLst>
              </p:cNvPr>
              <p:cNvSpPr/>
              <p:nvPr/>
            </p:nvSpPr>
            <p:spPr bwMode="gray">
              <a:xfrm>
                <a:off x="5630470" y="2983932"/>
                <a:ext cx="1187311" cy="619507"/>
              </a:xfrm>
              <a:prstGeom prst="wedgeRectCallout">
                <a:avLst>
                  <a:gd name="adj1" fmla="val 19049"/>
                  <a:gd name="adj2" fmla="val 6690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cs typeface="Huawei Sans" panose="020C0503030203020204" pitchFamily="34" charset="0"/>
                  </a:rPr>
                  <a:t>Application-based traffic steering</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3" name="椭圆 15">
                <a:extLst>
                  <a:ext uri="{FF2B5EF4-FFF2-40B4-BE49-F238E27FC236}">
                    <a16:creationId xmlns="" xmlns:a16="http://schemas.microsoft.com/office/drawing/2014/main" id="{81306C12-5AB7-4E89-BC22-15609264CF82}"/>
                  </a:ext>
                </a:extLst>
              </p:cNvPr>
              <p:cNvSpPr>
                <a:spLocks noChangeAspect="1"/>
              </p:cNvSpPr>
              <p:nvPr/>
            </p:nvSpPr>
            <p:spPr bwMode="gray">
              <a:xfrm>
                <a:off x="1506085" y="3120055"/>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cs typeface="Huawei Sans" panose="020C0503030203020204" pitchFamily="34" charset="0"/>
                  </a:rPr>
                  <a:t>1</a:t>
                </a:r>
                <a:endParaRPr lang="en-US" altLang="zh-CN" sz="15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8" name="椭圆 15">
                <a:extLst>
                  <a:ext uri="{FF2B5EF4-FFF2-40B4-BE49-F238E27FC236}">
                    <a16:creationId xmlns="" xmlns:a16="http://schemas.microsoft.com/office/drawing/2014/main" id="{DEC285F9-FF33-4B1E-AB94-A5115FFE032F}"/>
                  </a:ext>
                </a:extLst>
              </p:cNvPr>
              <p:cNvSpPr>
                <a:spLocks noChangeAspect="1"/>
              </p:cNvSpPr>
              <p:nvPr/>
            </p:nvSpPr>
            <p:spPr bwMode="gray">
              <a:xfrm>
                <a:off x="5488134" y="3022390"/>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cs typeface="Huawei Sans" panose="020C0503030203020204" pitchFamily="34" charset="0"/>
                  </a:rPr>
                  <a:t>2</a:t>
                </a:r>
                <a:endParaRPr lang="en-US" altLang="zh-CN" sz="15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8" name="Rectangle 37">
                <a:extLst>
                  <a:ext uri="{FF2B5EF4-FFF2-40B4-BE49-F238E27FC236}">
                    <a16:creationId xmlns="" xmlns:a16="http://schemas.microsoft.com/office/drawing/2014/main" id="{FAB7567E-8222-47B5-993E-7FA1C162F688}"/>
                  </a:ext>
                </a:extLst>
              </p:cNvPr>
              <p:cNvSpPr/>
              <p:nvPr/>
            </p:nvSpPr>
            <p:spPr bwMode="gray">
              <a:xfrm>
                <a:off x="5915780" y="3769825"/>
                <a:ext cx="1074669" cy="598513"/>
              </a:xfrm>
              <a:prstGeom prst="rect">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solidFill>
                    <a:latin typeface="Huawei Sans" panose="020C0503030203020204" pitchFamily="34" charset="0"/>
                    <a:cs typeface="Huawei Sans" panose="020C0503030203020204" pitchFamily="34" charset="0"/>
                  </a:rPr>
                  <a:t>SPR functional module</a:t>
                </a:r>
                <a:endParaRPr lang="en-US" sz="12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4" name="TextBox 3">
              <a:extLst>
                <a:ext uri="{FF2B5EF4-FFF2-40B4-BE49-F238E27FC236}">
                  <a16:creationId xmlns="" xmlns:a16="http://schemas.microsoft.com/office/drawing/2014/main" id="{F7741726-0341-4D22-8209-90F0100D23DA}"/>
                </a:ext>
              </a:extLst>
            </p:cNvPr>
            <p:cNvSpPr txBox="1"/>
            <p:nvPr/>
          </p:nvSpPr>
          <p:spPr bwMode="gray">
            <a:xfrm rot="20941601">
              <a:off x="6914971" y="3655960"/>
              <a:ext cx="1694695" cy="276999"/>
            </a:xfrm>
            <a:prstGeom prst="rect">
              <a:avLst/>
            </a:prstGeom>
            <a:solidFill>
              <a:schemeClr val="bg1">
                <a:lumMod val="50000"/>
              </a:schemeClr>
            </a:solidFill>
          </p:spPr>
          <p:txBody>
            <a:bodyPr wrap="none" rtlCol="0">
              <a:spAutoFit/>
            </a:bodyPr>
            <a:lstStyle/>
            <a:p>
              <a:pPr fontAlgn="ctr"/>
              <a:r>
                <a:rPr lang="en-US" sz="1200" dirty="0">
                  <a:solidFill>
                    <a:schemeClr val="bg1"/>
                  </a:solidFill>
                  <a:latin typeface="Huawei Sans" panose="020C0503030203020204" pitchFamily="34" charset="0"/>
                  <a:cs typeface="Huawei Sans" panose="020C0503030203020204" pitchFamily="34" charset="0"/>
                </a:rPr>
                <a:t>Link quality detection</a:t>
              </a:r>
              <a:endParaRPr lang="en-US" sz="12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 name="TextBox 4">
              <a:extLst>
                <a:ext uri="{FF2B5EF4-FFF2-40B4-BE49-F238E27FC236}">
                  <a16:creationId xmlns="" xmlns:a16="http://schemas.microsoft.com/office/drawing/2014/main" id="{FD01F45C-DB35-47F5-BB1C-E8358BD54C39}"/>
                </a:ext>
              </a:extLst>
            </p:cNvPr>
            <p:cNvSpPr txBox="1"/>
            <p:nvPr/>
          </p:nvSpPr>
          <p:spPr bwMode="gray">
            <a:xfrm rot="1255723">
              <a:off x="6870662" y="4704009"/>
              <a:ext cx="1694695" cy="276999"/>
            </a:xfrm>
            <a:prstGeom prst="rect">
              <a:avLst/>
            </a:prstGeom>
            <a:solidFill>
              <a:schemeClr val="bg1">
                <a:lumMod val="50000"/>
              </a:schemeClr>
            </a:solidFill>
          </p:spPr>
          <p:txBody>
            <a:bodyPr wrap="none" rtlCol="0">
              <a:spAutoFit/>
            </a:bodyPr>
            <a:lstStyle/>
            <a:p>
              <a:pPr fontAlgn="ctr"/>
              <a:r>
                <a:rPr lang="en-US" sz="1200" dirty="0">
                  <a:solidFill>
                    <a:schemeClr val="bg1"/>
                  </a:solidFill>
                  <a:latin typeface="Huawei Sans" panose="020C0503030203020204" pitchFamily="34" charset="0"/>
                  <a:cs typeface="Huawei Sans" panose="020C0503030203020204" pitchFamily="34" charset="0"/>
                </a:rPr>
                <a:t>Link quality detection</a:t>
              </a:r>
              <a:endParaRPr lang="en-US" sz="12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46" name="Straight Arrow Connector 45">
              <a:extLst>
                <a:ext uri="{FF2B5EF4-FFF2-40B4-BE49-F238E27FC236}">
                  <a16:creationId xmlns="" xmlns:a16="http://schemas.microsoft.com/office/drawing/2014/main" id="{BDE2EE3A-90E3-46C4-9205-87ECA836D5D0}"/>
                </a:ext>
              </a:extLst>
            </p:cNvPr>
            <p:cNvCxnSpPr>
              <a:cxnSpLocks/>
              <a:stCxn id="4" idx="3"/>
            </p:cNvCxnSpPr>
            <p:nvPr/>
          </p:nvCxnSpPr>
          <p:spPr bwMode="gray">
            <a:xfrm flipH="1">
              <a:off x="8477053" y="3633166"/>
              <a:ext cx="117120" cy="9591"/>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 xmlns:a16="http://schemas.microsoft.com/office/drawing/2014/main" id="{7B5CB564-9650-4333-BFEC-C6823DEC62FF}"/>
                </a:ext>
              </a:extLst>
            </p:cNvPr>
            <p:cNvCxnSpPr>
              <a:cxnSpLocks/>
              <a:stCxn id="5" idx="3"/>
            </p:cNvCxnSpPr>
            <p:nvPr/>
          </p:nvCxnSpPr>
          <p:spPr bwMode="gray">
            <a:xfrm flipH="1" flipV="1">
              <a:off x="8373306" y="5089435"/>
              <a:ext cx="136148" cy="55752"/>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sp>
        <p:nvSpPr>
          <p:cNvPr id="6" name="圆角矩形 75">
            <a:extLst>
              <a:ext uri="{FF2B5EF4-FFF2-40B4-BE49-F238E27FC236}">
                <a16:creationId xmlns="" xmlns:a16="http://schemas.microsoft.com/office/drawing/2014/main" id="{1E8302AB-E11C-4ACC-B675-9731A08988F2}"/>
              </a:ext>
            </a:extLst>
          </p:cNvPr>
          <p:cNvSpPr/>
          <p:nvPr/>
        </p:nvSpPr>
        <p:spPr bwMode="gray">
          <a:xfrm>
            <a:off x="810236" y="2802455"/>
            <a:ext cx="10571527"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cs typeface="Huawei Sans" panose="020C0503030203020204" pitchFamily="34" charset="0"/>
              </a:rPr>
              <a:t>Application identification and traffic steering processes</a:t>
            </a:r>
          </a:p>
        </p:txBody>
      </p:sp>
      <p:sp>
        <p:nvSpPr>
          <p:cNvPr id="8" name="圆角矩形 75">
            <a:extLst>
              <a:ext uri="{FF2B5EF4-FFF2-40B4-BE49-F238E27FC236}">
                <a16:creationId xmlns="" xmlns:a16="http://schemas.microsoft.com/office/drawing/2014/main" id="{C96F2478-BD3E-45C3-A1D4-0A8F8AE34CB1}"/>
              </a:ext>
            </a:extLst>
          </p:cNvPr>
          <p:cNvSpPr/>
          <p:nvPr/>
        </p:nvSpPr>
        <p:spPr bwMode="gray">
          <a:xfrm>
            <a:off x="810236" y="3236743"/>
            <a:ext cx="10571527" cy="273541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0" name="燕尾形 25">
            <a:extLst>
              <a:ext uri="{FF2B5EF4-FFF2-40B4-BE49-F238E27FC236}">
                <a16:creationId xmlns="" xmlns:a16="http://schemas.microsoft.com/office/drawing/2014/main" id="{A3AFF8B1-049A-490C-9662-FA765F8D7227}"/>
              </a:ext>
            </a:extLst>
          </p:cNvPr>
          <p:cNvSpPr/>
          <p:nvPr/>
        </p:nvSpPr>
        <p:spPr bwMode="gray">
          <a:xfrm>
            <a:off x="6302884" y="109272"/>
            <a:ext cx="621155" cy="211431"/>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ZTP</a:t>
            </a:r>
          </a:p>
        </p:txBody>
      </p:sp>
      <p:sp>
        <p:nvSpPr>
          <p:cNvPr id="56" name="燕尾形 25">
            <a:extLst>
              <a:ext uri="{FF2B5EF4-FFF2-40B4-BE49-F238E27FC236}">
                <a16:creationId xmlns="" xmlns:a16="http://schemas.microsoft.com/office/drawing/2014/main" id="{69D00CC9-9B08-47B2-A53E-26EB30BE1E6B}"/>
              </a:ext>
            </a:extLst>
          </p:cNvPr>
          <p:cNvSpPr/>
          <p:nvPr/>
        </p:nvSpPr>
        <p:spPr bwMode="gray">
          <a:xfrm>
            <a:off x="8523480" y="109272"/>
            <a:ext cx="2159760" cy="211431"/>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Application Optimization</a:t>
            </a:r>
          </a:p>
        </p:txBody>
      </p:sp>
      <p:sp>
        <p:nvSpPr>
          <p:cNvPr id="57" name="燕尾形 25">
            <a:extLst>
              <a:ext uri="{FF2B5EF4-FFF2-40B4-BE49-F238E27FC236}">
                <a16:creationId xmlns="" xmlns:a16="http://schemas.microsoft.com/office/drawing/2014/main" id="{63D5D457-242E-4711-871D-46E31C33ACF8}"/>
              </a:ext>
            </a:extLst>
          </p:cNvPr>
          <p:cNvSpPr/>
          <p:nvPr/>
        </p:nvSpPr>
        <p:spPr bwMode="gray">
          <a:xfrm>
            <a:off x="10616507" y="109272"/>
            <a:ext cx="1132580"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Security</a:t>
            </a:r>
          </a:p>
        </p:txBody>
      </p:sp>
      <p:sp>
        <p:nvSpPr>
          <p:cNvPr id="58" name="燕尾形 25">
            <a:extLst>
              <a:ext uri="{FF2B5EF4-FFF2-40B4-BE49-F238E27FC236}">
                <a16:creationId xmlns="" xmlns:a16="http://schemas.microsoft.com/office/drawing/2014/main" id="{720A7AAF-DF73-47D8-B4AF-829977F274D8}"/>
              </a:ext>
            </a:extLst>
          </p:cNvPr>
          <p:cNvSpPr/>
          <p:nvPr/>
        </p:nvSpPr>
        <p:spPr bwMode="gray">
          <a:xfrm>
            <a:off x="6856742" y="109272"/>
            <a:ext cx="1738617"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Flexible Networking</a:t>
            </a:r>
          </a:p>
        </p:txBody>
      </p:sp>
    </p:spTree>
    <p:extLst>
      <p:ext uri="{BB962C8B-B14F-4D97-AF65-F5344CB8AC3E}">
        <p14:creationId xmlns:p14="http://schemas.microsoft.com/office/powerpoint/2010/main" val="42624828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bwMode="gray"/>
        <p:txBody>
          <a:bodyPr/>
          <a:lstStyle/>
          <a:p>
            <a:pPr algn="l"/>
            <a:r>
              <a:rPr lang="en-US" sz="1800" dirty="0"/>
              <a:t>After years of development and evolution, WAN interconnection has undergone significant changes. In the past, WAN</a:t>
            </a:r>
            <a:r>
              <a:rPr lang="en-US" altLang="zh-CN" sz="1800" dirty="0"/>
              <a:t> interconnection was </a:t>
            </a:r>
            <a:r>
              <a:rPr lang="en-US" sz="1800" dirty="0"/>
              <a:t>centered on the network, and there were few applications. As the main component of WAN </a:t>
            </a:r>
            <a:r>
              <a:rPr lang="en-US" altLang="zh-CN" sz="1800" dirty="0"/>
              <a:t>interconnection</a:t>
            </a:r>
            <a:r>
              <a:rPr lang="en-US" sz="1800" dirty="0"/>
              <a:t>, the network took the most important position. However, with the rise of cloud computing, the potential of applications is fully exploited, and WAN </a:t>
            </a:r>
            <a:r>
              <a:rPr lang="en-US" altLang="zh-CN" sz="1800" dirty="0"/>
              <a:t>interconnection</a:t>
            </a:r>
            <a:r>
              <a:rPr lang="en-US" sz="1800" dirty="0"/>
              <a:t> gradually become application-centric.</a:t>
            </a:r>
            <a:endParaRPr lang="en-US" altLang="zh-CN" sz="1800" dirty="0"/>
          </a:p>
          <a:p>
            <a:pPr algn="l"/>
            <a:r>
              <a:rPr lang="en-US" sz="1800" dirty="0"/>
              <a:t>To address the challenges posed by cloud computing to WAN </a:t>
            </a:r>
            <a:r>
              <a:rPr lang="en-US" altLang="zh-CN" sz="1800" dirty="0"/>
              <a:t>interconnection</a:t>
            </a:r>
            <a:r>
              <a:rPr lang="en-US" sz="1800" dirty="0"/>
              <a:t>, Huawei launches the SD-WAN Solution.</a:t>
            </a:r>
            <a:endParaRPr lang="en-US" altLang="zh-CN" sz="1800" dirty="0"/>
          </a:p>
          <a:p>
            <a:pPr algn="l"/>
            <a:r>
              <a:rPr lang="en-US" sz="1800" dirty="0"/>
              <a:t>This course will provide insights into the functions available in the SD-WAN Solution and the design scheme for this solution.</a:t>
            </a:r>
          </a:p>
        </p:txBody>
      </p:sp>
    </p:spTree>
    <p:extLst>
      <p:ext uri="{BB962C8B-B14F-4D97-AF65-F5344CB8AC3E}">
        <p14:creationId xmlns:p14="http://schemas.microsoft.com/office/powerpoint/2010/main" val="54836814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bwMode="gray"/>
        <p:txBody>
          <a:bodyPr>
            <a:normAutofit/>
          </a:bodyPr>
          <a:lstStyle/>
          <a:p>
            <a:pPr fontAlgn="ctr"/>
            <a:r>
              <a:rPr lang="en-US" dirty="0" err="1">
                <a:cs typeface="Huawei Sans" panose="020C0503030203020204" pitchFamily="34" charset="0"/>
              </a:rPr>
              <a:t>QoS</a:t>
            </a:r>
            <a:r>
              <a:rPr lang="en-US" dirty="0">
                <a:cs typeface="Huawei Sans" panose="020C0503030203020204" pitchFamily="34" charset="0"/>
              </a:rPr>
              <a:t> </a:t>
            </a:r>
            <a:r>
              <a:rPr lang="en-US" dirty="0">
                <a:latin typeface="Huawei Sans" panose="020C0503030203020204" pitchFamily="34" charset="0"/>
                <a:cs typeface="Huawei Sans" panose="020C0503030203020204" pitchFamily="34" charset="0"/>
              </a:rPr>
              <a:t>and WAN Optimization</a:t>
            </a:r>
            <a:endParaRPr lang="en-US" altLang="zh-CN" dirty="0">
              <a:latin typeface="Huawei Sans" panose="020C0503030203020204" pitchFamily="34" charset="0"/>
              <a:cs typeface="Huawei Sans" panose="020C0503030203020204" pitchFamily="34" charset="0"/>
              <a:sym typeface="Huawei Sans" panose="020C0503030203020204" pitchFamily="34" charset="0"/>
            </a:endParaRPr>
          </a:p>
        </p:txBody>
      </p:sp>
      <p:sp>
        <p:nvSpPr>
          <p:cNvPr id="11" name="Text Placeholder 10">
            <a:extLst>
              <a:ext uri="{FF2B5EF4-FFF2-40B4-BE49-F238E27FC236}">
                <a16:creationId xmlns="" xmlns:a16="http://schemas.microsoft.com/office/drawing/2014/main" id="{023EF648-2CF4-4442-B656-BCA55CD10180}"/>
              </a:ext>
            </a:extLst>
          </p:cNvPr>
          <p:cNvSpPr>
            <a:spLocks noGrp="1"/>
          </p:cNvSpPr>
          <p:nvPr>
            <p:ph type="body" sz="quarter" idx="10"/>
          </p:nvPr>
        </p:nvSpPr>
        <p:spPr bwMode="gray"/>
        <p:txBody>
          <a:bodyPr/>
          <a:lstStyle/>
          <a:p>
            <a:pPr algn="l"/>
            <a:r>
              <a:rPr lang="en-US" sz="1400" dirty="0">
                <a:latin typeface="Huawei Sans" panose="020C0503030203020204" pitchFamily="34" charset="0"/>
              </a:rPr>
              <a:t>Huawei SD-WAN Solution uses </a:t>
            </a:r>
            <a:r>
              <a:rPr lang="en-US" sz="1400" dirty="0" err="1">
                <a:latin typeface="Huawei Sans" panose="020C0503030203020204" pitchFamily="34" charset="0"/>
              </a:rPr>
              <a:t>HQoS</a:t>
            </a:r>
            <a:r>
              <a:rPr lang="en-US" sz="1400" dirty="0">
                <a:latin typeface="Huawei Sans" panose="020C0503030203020204" pitchFamily="34" charset="0"/>
              </a:rPr>
              <a:t> for bandwidth control and scheduling, and uses Forward Error Correction (FEC) or Adaptive FEC (A-FEC) for WAN traffic optimization.</a:t>
            </a:r>
            <a:endParaRPr lang="en-US" altLang="zh-CN" sz="1400" dirty="0">
              <a:latin typeface="Huawei Sans" panose="020C0503030203020204" pitchFamily="34" charset="0"/>
              <a:sym typeface="Huawei Sans" panose="020C0503030203020204" pitchFamily="34" charset="0"/>
            </a:endParaRPr>
          </a:p>
          <a:p>
            <a:pPr marL="598488" lvl="1" indent="-293688"/>
            <a:r>
              <a:rPr lang="en-US" sz="1200" dirty="0" err="1">
                <a:latin typeface="Huawei Sans" panose="020C0503030203020204" pitchFamily="34" charset="0"/>
                <a:cs typeface="Huawei Sans" panose="020C0503030203020204" pitchFamily="34" charset="0"/>
              </a:rPr>
              <a:t>HQoS</a:t>
            </a:r>
            <a:r>
              <a:rPr lang="en-US" sz="1200" dirty="0">
                <a:latin typeface="Huawei Sans" panose="020C0503030203020204" pitchFamily="34" charset="0"/>
                <a:cs typeface="Huawei Sans" panose="020C0503030203020204" pitchFamily="34" charset="0"/>
              </a:rPr>
              <a:t> implements hierarchical scheduling based on multi-level queues and differentiates services and users, implementing refined </a:t>
            </a:r>
            <a:r>
              <a:rPr lang="en-US" sz="1200" dirty="0" err="1">
                <a:latin typeface="Huawei Sans" panose="020C0503030203020204" pitchFamily="34" charset="0"/>
                <a:cs typeface="Huawei Sans" panose="020C0503030203020204" pitchFamily="34" charset="0"/>
              </a:rPr>
              <a:t>QoS</a:t>
            </a:r>
            <a:r>
              <a:rPr lang="en-US" sz="1200" dirty="0">
                <a:latin typeface="Huawei Sans" panose="020C0503030203020204" pitchFamily="34" charset="0"/>
                <a:cs typeface="Huawei Sans" panose="020C0503030203020204" pitchFamily="34" charset="0"/>
              </a:rPr>
              <a:t>.</a:t>
            </a:r>
            <a:endParaRPr lang="en-US" altLang="zh-CN" sz="1200" dirty="0">
              <a:latin typeface="Huawei Sans" panose="020C0503030203020204" pitchFamily="34" charset="0"/>
              <a:cs typeface="Huawei Sans" panose="020C0503030203020204" pitchFamily="34" charset="0"/>
              <a:sym typeface="Huawei Sans" panose="020C0503030203020204" pitchFamily="34" charset="0"/>
            </a:endParaRPr>
          </a:p>
          <a:p>
            <a:pPr marL="598488" lvl="1" indent="-293688"/>
            <a:r>
              <a:rPr lang="en-US" sz="1200" dirty="0">
                <a:latin typeface="Huawei Sans" panose="020C0503030203020204" pitchFamily="34" charset="0"/>
                <a:cs typeface="Huawei Sans" panose="020C0503030203020204" pitchFamily="34" charset="0"/>
              </a:rPr>
              <a:t>FEC or A-FEC optimization enables </a:t>
            </a:r>
            <a:r>
              <a:rPr lang="en-US" sz="1200" dirty="0">
                <a:cs typeface="Huawei Sans" panose="020C0503030203020204" pitchFamily="34" charset="0"/>
              </a:rPr>
              <a:t>the local device to </a:t>
            </a:r>
            <a:r>
              <a:rPr lang="en-US" sz="1200" dirty="0">
                <a:latin typeface="Huawei Sans" panose="020C0503030203020204" pitchFamily="34" charset="0"/>
                <a:cs typeface="Huawei Sans" panose="020C0503030203020204" pitchFamily="34" charset="0"/>
              </a:rPr>
              <a:t>adjust related parameters based on packet loss on the network to generate redundant packets. The peer device then verifies and reassembles the packets.</a:t>
            </a:r>
            <a:endParaRPr lang="en-US" altLang="zh-CN" sz="1200" strike="sngStrike" dirty="0">
              <a:solidFill>
                <a:srgbClr val="FF0000"/>
              </a:solidFill>
              <a:latin typeface="Huawei Sans" panose="020C0503030203020204" pitchFamily="34" charset="0"/>
              <a:cs typeface="Huawei Sans" panose="020C0503030203020204" pitchFamily="34" charset="0"/>
              <a:sym typeface="Huawei Sans" panose="020C0503030203020204" pitchFamily="34" charset="0"/>
            </a:endParaRPr>
          </a:p>
        </p:txBody>
      </p:sp>
      <p:grpSp>
        <p:nvGrpSpPr>
          <p:cNvPr id="227" name="Group 226">
            <a:extLst>
              <a:ext uri="{FF2B5EF4-FFF2-40B4-BE49-F238E27FC236}">
                <a16:creationId xmlns="" xmlns:a16="http://schemas.microsoft.com/office/drawing/2014/main" id="{2FA2558E-DD8C-40E6-A567-87BEE7535574}"/>
              </a:ext>
            </a:extLst>
          </p:cNvPr>
          <p:cNvGrpSpPr/>
          <p:nvPr/>
        </p:nvGrpSpPr>
        <p:grpSpPr bwMode="gray">
          <a:xfrm>
            <a:off x="1018919" y="3344602"/>
            <a:ext cx="9935293" cy="2770382"/>
            <a:chOff x="610689" y="3243714"/>
            <a:chExt cx="9935293" cy="2770382"/>
          </a:xfrm>
        </p:grpSpPr>
        <p:sp>
          <p:nvSpPr>
            <p:cNvPr id="147" name="Freeform 159">
              <a:extLst>
                <a:ext uri="{FF2B5EF4-FFF2-40B4-BE49-F238E27FC236}">
                  <a16:creationId xmlns="" xmlns:a16="http://schemas.microsoft.com/office/drawing/2014/main" id="{21FB5724-401F-4258-AD61-A3A03400D5CA}"/>
                </a:ext>
              </a:extLst>
            </p:cNvPr>
            <p:cNvSpPr/>
            <p:nvPr/>
          </p:nvSpPr>
          <p:spPr bwMode="gray">
            <a:xfrm flipH="1">
              <a:off x="1381779" y="4664564"/>
              <a:ext cx="1614965" cy="84418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87" name="矩形 50">
              <a:extLst>
                <a:ext uri="{FF2B5EF4-FFF2-40B4-BE49-F238E27FC236}">
                  <a16:creationId xmlns="" xmlns:a16="http://schemas.microsoft.com/office/drawing/2014/main" id="{8C71C1D0-285D-46E1-8F26-A27BC2AF583A}"/>
                </a:ext>
              </a:extLst>
            </p:cNvPr>
            <p:cNvSpPr/>
            <p:nvPr/>
          </p:nvSpPr>
          <p:spPr bwMode="gray">
            <a:xfrm>
              <a:off x="1112839" y="4969212"/>
              <a:ext cx="1219818" cy="583874"/>
            </a:xfrm>
            <a:prstGeom prst="rect">
              <a:avLst/>
            </a:prstGeom>
            <a:solidFill>
              <a:schemeClr val="bg1">
                <a:lumMod val="50000"/>
              </a:schemeClr>
            </a:solidFill>
            <a:ln>
              <a:noFill/>
            </a:ln>
            <a:effectLst/>
          </p:spPr>
          <p:txBody>
            <a:bodyPr vert="horz" wrap="square" lIns="0" tIns="45720" rIns="0" bIns="45720" numCol="1" rtlCol="0" anchor="ctr" anchorCtr="0" compatLnSpc="1">
              <a:prstTxWarp prst="textNoShape">
                <a:avLst/>
              </a:prstTxWarp>
            </a:bodyPr>
            <a:lstStyle/>
            <a:p>
              <a:pPr algn="ctr" fontAlgn="ctr">
                <a:buClr>
                  <a:srgbClr val="CC9900"/>
                </a:buClr>
              </a:pPr>
              <a:r>
                <a:rPr lang="en-US" sz="1200" dirty="0">
                  <a:solidFill>
                    <a:schemeClr val="bg1"/>
                  </a:solidFill>
                  <a:latin typeface="Huawei Sans" panose="020C0503030203020204" pitchFamily="34" charset="0"/>
                  <a:cs typeface="Huawei Sans" panose="020C0503030203020204" pitchFamily="34" charset="0"/>
                </a:rPr>
                <a:t>Application identification and traffic steering</a:t>
              </a:r>
            </a:p>
          </p:txBody>
        </p:sp>
        <p:cxnSp>
          <p:nvCxnSpPr>
            <p:cNvPr id="148" name="Straight Connector 147">
              <a:extLst>
                <a:ext uri="{FF2B5EF4-FFF2-40B4-BE49-F238E27FC236}">
                  <a16:creationId xmlns="" xmlns:a16="http://schemas.microsoft.com/office/drawing/2014/main" id="{E3E3EC8B-398F-48D3-90F5-D5D82A059B85}"/>
                </a:ext>
              </a:extLst>
            </p:cNvPr>
            <p:cNvCxnSpPr>
              <a:cxnSpLocks/>
              <a:stCxn id="95" idx="1"/>
              <a:endCxn id="147" idx="8"/>
            </p:cNvCxnSpPr>
            <p:nvPr/>
          </p:nvCxnSpPr>
          <p:spPr bwMode="gray">
            <a:xfrm flipH="1">
              <a:off x="2996744" y="5229416"/>
              <a:ext cx="1066961" cy="1164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86" name="Picture 12" descr="E:\2016.01\1.12 扁平化图标\蓝色\AR-蓝色最新-40.png">
              <a:extLst>
                <a:ext uri="{FF2B5EF4-FFF2-40B4-BE49-F238E27FC236}">
                  <a16:creationId xmlns="" xmlns:a16="http://schemas.microsoft.com/office/drawing/2014/main" id="{1280D839-8218-4E99-8521-808955137FB0}"/>
                </a:ext>
              </a:extLst>
            </p:cNvPr>
            <p:cNvPicPr>
              <a:picLocks noChangeAspect="1" noChangeArrowheads="1"/>
            </p:cNvPicPr>
            <p:nvPr/>
          </p:nvPicPr>
          <p:blipFill>
            <a:blip r:embed="rId3" cstate="print"/>
            <a:srcRect/>
            <a:stretch>
              <a:fillRect/>
            </a:stretch>
          </p:blipFill>
          <p:spPr bwMode="gray">
            <a:xfrm>
              <a:off x="7663359" y="5082609"/>
              <a:ext cx="440049" cy="360040"/>
            </a:xfrm>
            <a:prstGeom prst="rect">
              <a:avLst/>
            </a:prstGeom>
            <a:noFill/>
          </p:spPr>
        </p:pic>
        <p:cxnSp>
          <p:nvCxnSpPr>
            <p:cNvPr id="88" name="Straight Connector 87">
              <a:extLst>
                <a:ext uri="{FF2B5EF4-FFF2-40B4-BE49-F238E27FC236}">
                  <a16:creationId xmlns="" xmlns:a16="http://schemas.microsoft.com/office/drawing/2014/main" id="{63E45703-3552-42BC-A82B-EF7691E453AA}"/>
                </a:ext>
              </a:extLst>
            </p:cNvPr>
            <p:cNvCxnSpPr>
              <a:cxnSpLocks/>
              <a:stCxn id="95" idx="0"/>
              <a:endCxn id="87" idx="21"/>
            </p:cNvCxnSpPr>
            <p:nvPr/>
          </p:nvCxnSpPr>
          <p:spPr bwMode="gray">
            <a:xfrm flipV="1">
              <a:off x="4283730" y="4769302"/>
              <a:ext cx="1357529" cy="2800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 xmlns:a16="http://schemas.microsoft.com/office/drawing/2014/main" id="{D89774F8-73A0-423E-8ADD-1C6A7155308E}"/>
                </a:ext>
              </a:extLst>
            </p:cNvPr>
            <p:cNvCxnSpPr>
              <a:cxnSpLocks/>
              <a:stCxn id="95" idx="2"/>
              <a:endCxn id="89" idx="21"/>
            </p:cNvCxnSpPr>
            <p:nvPr/>
          </p:nvCxnSpPr>
          <p:spPr bwMode="gray">
            <a:xfrm>
              <a:off x="4283730" y="5409436"/>
              <a:ext cx="1357529" cy="43262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95" name="Picture 12" descr="E:\2016.01\1.12 扁平化图标\蓝色\AR-蓝色最新-40.png">
              <a:extLst>
                <a:ext uri="{FF2B5EF4-FFF2-40B4-BE49-F238E27FC236}">
                  <a16:creationId xmlns="" xmlns:a16="http://schemas.microsoft.com/office/drawing/2014/main" id="{89C89542-DD56-4CB9-9A17-A1769363D699}"/>
                </a:ext>
              </a:extLst>
            </p:cNvPr>
            <p:cNvPicPr>
              <a:picLocks noChangeAspect="1" noChangeArrowheads="1"/>
            </p:cNvPicPr>
            <p:nvPr/>
          </p:nvPicPr>
          <p:blipFill>
            <a:blip r:embed="rId3" cstate="print"/>
            <a:srcRect/>
            <a:stretch>
              <a:fillRect/>
            </a:stretch>
          </p:blipFill>
          <p:spPr bwMode="gray">
            <a:xfrm>
              <a:off x="4063705" y="5049396"/>
              <a:ext cx="440049" cy="360040"/>
            </a:xfrm>
            <a:prstGeom prst="rect">
              <a:avLst/>
            </a:prstGeom>
            <a:noFill/>
          </p:spPr>
        </p:pic>
        <p:cxnSp>
          <p:nvCxnSpPr>
            <p:cNvPr id="109" name="Straight Connector 108">
              <a:extLst>
                <a:ext uri="{FF2B5EF4-FFF2-40B4-BE49-F238E27FC236}">
                  <a16:creationId xmlns="" xmlns:a16="http://schemas.microsoft.com/office/drawing/2014/main" id="{05D6CF82-7824-49F2-A4C2-9EC1640CACC5}"/>
                </a:ext>
              </a:extLst>
            </p:cNvPr>
            <p:cNvCxnSpPr>
              <a:cxnSpLocks/>
              <a:stCxn id="89" idx="8"/>
              <a:endCxn id="86" idx="2"/>
            </p:cNvCxnSpPr>
            <p:nvPr/>
          </p:nvCxnSpPr>
          <p:spPr bwMode="gray">
            <a:xfrm flipV="1">
              <a:off x="6550741" y="5442649"/>
              <a:ext cx="1332643" cy="39076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 xmlns:a16="http://schemas.microsoft.com/office/drawing/2014/main" id="{71055547-F53B-4E82-9CCE-29B1AA4584B5}"/>
                </a:ext>
              </a:extLst>
            </p:cNvPr>
            <p:cNvCxnSpPr>
              <a:cxnSpLocks/>
              <a:stCxn id="87" idx="8"/>
              <a:endCxn id="86" idx="0"/>
            </p:cNvCxnSpPr>
            <p:nvPr/>
          </p:nvCxnSpPr>
          <p:spPr bwMode="gray">
            <a:xfrm>
              <a:off x="6550741" y="4760649"/>
              <a:ext cx="1332643" cy="32196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3" name="Freeform 159">
              <a:extLst>
                <a:ext uri="{FF2B5EF4-FFF2-40B4-BE49-F238E27FC236}">
                  <a16:creationId xmlns="" xmlns:a16="http://schemas.microsoft.com/office/drawing/2014/main" id="{741C692B-04C2-4A65-87AC-A2A3772C69D4}"/>
                </a:ext>
              </a:extLst>
            </p:cNvPr>
            <p:cNvSpPr/>
            <p:nvPr/>
          </p:nvSpPr>
          <p:spPr bwMode="gray">
            <a:xfrm flipH="1">
              <a:off x="8471763" y="4680439"/>
              <a:ext cx="1614965" cy="84418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154" name="Straight Connector 153">
              <a:extLst>
                <a:ext uri="{FF2B5EF4-FFF2-40B4-BE49-F238E27FC236}">
                  <a16:creationId xmlns="" xmlns:a16="http://schemas.microsoft.com/office/drawing/2014/main" id="{AD7490E3-7029-44FF-84C2-008F7C4C4130}"/>
                </a:ext>
              </a:extLst>
            </p:cNvPr>
            <p:cNvCxnSpPr>
              <a:cxnSpLocks/>
              <a:stCxn id="86" idx="3"/>
              <a:endCxn id="153" idx="21"/>
            </p:cNvCxnSpPr>
            <p:nvPr/>
          </p:nvCxnSpPr>
          <p:spPr bwMode="gray">
            <a:xfrm>
              <a:off x="8103408" y="5262629"/>
              <a:ext cx="368355" cy="966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1" name="Freeform: Shape 140">
              <a:extLst>
                <a:ext uri="{FF2B5EF4-FFF2-40B4-BE49-F238E27FC236}">
                  <a16:creationId xmlns="" xmlns:a16="http://schemas.microsoft.com/office/drawing/2014/main" id="{65BD203E-0993-47CD-87E2-2BB3935F423A}"/>
                </a:ext>
              </a:extLst>
            </p:cNvPr>
            <p:cNvSpPr/>
            <p:nvPr/>
          </p:nvSpPr>
          <p:spPr bwMode="gray">
            <a:xfrm>
              <a:off x="3898546" y="4677401"/>
              <a:ext cx="4896204" cy="442791"/>
            </a:xfrm>
            <a:custGeom>
              <a:avLst/>
              <a:gdLst>
                <a:gd name="connsiteX0" fmla="*/ 0 w 4427621"/>
                <a:gd name="connsiteY0" fmla="*/ 365789 h 442791"/>
                <a:gd name="connsiteX1" fmla="*/ 462013 w 4427621"/>
                <a:gd name="connsiteY1" fmla="*/ 317662 h 442791"/>
                <a:gd name="connsiteX2" fmla="*/ 2069432 w 4427621"/>
                <a:gd name="connsiteY2" fmla="*/ 29 h 442791"/>
                <a:gd name="connsiteX3" fmla="*/ 3734602 w 4427621"/>
                <a:gd name="connsiteY3" fmla="*/ 336913 h 442791"/>
                <a:gd name="connsiteX4" fmla="*/ 4427621 w 4427621"/>
                <a:gd name="connsiteY4" fmla="*/ 442791 h 442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7621" h="442791">
                  <a:moveTo>
                    <a:pt x="0" y="365789"/>
                  </a:moveTo>
                  <a:lnTo>
                    <a:pt x="462013" y="317662"/>
                  </a:lnTo>
                  <a:cubicBezTo>
                    <a:pt x="806918" y="256702"/>
                    <a:pt x="1524001" y="-3179"/>
                    <a:pt x="2069432" y="29"/>
                  </a:cubicBezTo>
                  <a:cubicBezTo>
                    <a:pt x="2614863" y="3237"/>
                    <a:pt x="3341571" y="263119"/>
                    <a:pt x="3734602" y="336913"/>
                  </a:cubicBezTo>
                  <a:cubicBezTo>
                    <a:pt x="4127633" y="410707"/>
                    <a:pt x="4277627" y="426749"/>
                    <a:pt x="4427621" y="442791"/>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3" name="Freeform: Shape 142">
              <a:extLst>
                <a:ext uri="{FF2B5EF4-FFF2-40B4-BE49-F238E27FC236}">
                  <a16:creationId xmlns="" xmlns:a16="http://schemas.microsoft.com/office/drawing/2014/main" id="{B863E725-0F2D-4A92-8EDB-47525D48F518}"/>
                </a:ext>
              </a:extLst>
            </p:cNvPr>
            <p:cNvSpPr/>
            <p:nvPr/>
          </p:nvSpPr>
          <p:spPr bwMode="gray">
            <a:xfrm>
              <a:off x="3940838" y="4822506"/>
              <a:ext cx="4853912" cy="442791"/>
            </a:xfrm>
            <a:custGeom>
              <a:avLst/>
              <a:gdLst>
                <a:gd name="connsiteX0" fmla="*/ 0 w 4427621"/>
                <a:gd name="connsiteY0" fmla="*/ 365789 h 442791"/>
                <a:gd name="connsiteX1" fmla="*/ 462013 w 4427621"/>
                <a:gd name="connsiteY1" fmla="*/ 317662 h 442791"/>
                <a:gd name="connsiteX2" fmla="*/ 2069432 w 4427621"/>
                <a:gd name="connsiteY2" fmla="*/ 29 h 442791"/>
                <a:gd name="connsiteX3" fmla="*/ 3734602 w 4427621"/>
                <a:gd name="connsiteY3" fmla="*/ 336913 h 442791"/>
                <a:gd name="connsiteX4" fmla="*/ 4427621 w 4427621"/>
                <a:gd name="connsiteY4" fmla="*/ 442791 h 442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7621" h="442791">
                  <a:moveTo>
                    <a:pt x="0" y="365789"/>
                  </a:moveTo>
                  <a:lnTo>
                    <a:pt x="462013" y="317662"/>
                  </a:lnTo>
                  <a:cubicBezTo>
                    <a:pt x="806918" y="256702"/>
                    <a:pt x="1524001" y="-3179"/>
                    <a:pt x="2069432" y="29"/>
                  </a:cubicBezTo>
                  <a:cubicBezTo>
                    <a:pt x="2614863" y="3237"/>
                    <a:pt x="3341571" y="263119"/>
                    <a:pt x="3734602" y="336913"/>
                  </a:cubicBezTo>
                  <a:cubicBezTo>
                    <a:pt x="4127633" y="410707"/>
                    <a:pt x="4277627" y="426749"/>
                    <a:pt x="4427621" y="442791"/>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5" name="Freeform: Shape 144">
              <a:extLst>
                <a:ext uri="{FF2B5EF4-FFF2-40B4-BE49-F238E27FC236}">
                  <a16:creationId xmlns="" xmlns:a16="http://schemas.microsoft.com/office/drawing/2014/main" id="{C25EBF0E-0992-4BF1-8051-3E4D94066280}"/>
                </a:ext>
              </a:extLst>
            </p:cNvPr>
            <p:cNvSpPr/>
            <p:nvPr/>
          </p:nvSpPr>
          <p:spPr bwMode="gray">
            <a:xfrm flipV="1">
              <a:off x="3946387" y="5392877"/>
              <a:ext cx="4848363" cy="442791"/>
            </a:xfrm>
            <a:custGeom>
              <a:avLst/>
              <a:gdLst>
                <a:gd name="connsiteX0" fmla="*/ 0 w 4427621"/>
                <a:gd name="connsiteY0" fmla="*/ 365789 h 442791"/>
                <a:gd name="connsiteX1" fmla="*/ 462013 w 4427621"/>
                <a:gd name="connsiteY1" fmla="*/ 317662 h 442791"/>
                <a:gd name="connsiteX2" fmla="*/ 2069432 w 4427621"/>
                <a:gd name="connsiteY2" fmla="*/ 29 h 442791"/>
                <a:gd name="connsiteX3" fmla="*/ 3734602 w 4427621"/>
                <a:gd name="connsiteY3" fmla="*/ 336913 h 442791"/>
                <a:gd name="connsiteX4" fmla="*/ 4427621 w 4427621"/>
                <a:gd name="connsiteY4" fmla="*/ 442791 h 442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7621" h="442791">
                  <a:moveTo>
                    <a:pt x="0" y="365789"/>
                  </a:moveTo>
                  <a:lnTo>
                    <a:pt x="462013" y="317662"/>
                  </a:lnTo>
                  <a:cubicBezTo>
                    <a:pt x="806918" y="256702"/>
                    <a:pt x="1524001" y="-3179"/>
                    <a:pt x="2069432" y="29"/>
                  </a:cubicBezTo>
                  <a:cubicBezTo>
                    <a:pt x="2614863" y="3237"/>
                    <a:pt x="3341571" y="263119"/>
                    <a:pt x="3734602" y="336913"/>
                  </a:cubicBezTo>
                  <a:cubicBezTo>
                    <a:pt x="4127633" y="410707"/>
                    <a:pt x="4277627" y="426749"/>
                    <a:pt x="4427621" y="442791"/>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1" name="Cylinder 70">
              <a:extLst>
                <a:ext uri="{FF2B5EF4-FFF2-40B4-BE49-F238E27FC236}">
                  <a16:creationId xmlns="" xmlns:a16="http://schemas.microsoft.com/office/drawing/2014/main" id="{4F8D2B16-8A83-4517-ADF9-E4604A7FBF86}"/>
                </a:ext>
              </a:extLst>
            </p:cNvPr>
            <p:cNvSpPr/>
            <p:nvPr/>
          </p:nvSpPr>
          <p:spPr bwMode="gray">
            <a:xfrm rot="16200000">
              <a:off x="3457309" y="4998139"/>
              <a:ext cx="638822" cy="461241"/>
            </a:xfrm>
            <a:prstGeom prst="can">
              <a:avLst/>
            </a:prstGeom>
            <a:solidFill>
              <a:srgbClr val="56C4D2"/>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2" name="Cylinder 71">
              <a:extLst>
                <a:ext uri="{FF2B5EF4-FFF2-40B4-BE49-F238E27FC236}">
                  <a16:creationId xmlns="" xmlns:a16="http://schemas.microsoft.com/office/drawing/2014/main" id="{ED7EFB19-6BE5-47F8-A9F7-E1B19D58D714}"/>
                </a:ext>
              </a:extLst>
            </p:cNvPr>
            <p:cNvSpPr/>
            <p:nvPr/>
          </p:nvSpPr>
          <p:spPr bwMode="gray">
            <a:xfrm rot="16200000">
              <a:off x="3192233" y="4899505"/>
              <a:ext cx="388045" cy="502633"/>
            </a:xfrm>
            <a:prstGeom prst="can">
              <a:avLst/>
            </a:prstGeom>
            <a:solidFill>
              <a:srgbClr val="81C15F"/>
            </a:solidFill>
            <a:ln>
              <a:solidFill>
                <a:srgbClr val="AFD8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6" name="Cylinder 75">
              <a:extLst>
                <a:ext uri="{FF2B5EF4-FFF2-40B4-BE49-F238E27FC236}">
                  <a16:creationId xmlns="" xmlns:a16="http://schemas.microsoft.com/office/drawing/2014/main" id="{9C6734FB-66F7-4057-8AA4-E8E5EA7A5614}"/>
                </a:ext>
              </a:extLst>
            </p:cNvPr>
            <p:cNvSpPr/>
            <p:nvPr/>
          </p:nvSpPr>
          <p:spPr bwMode="gray">
            <a:xfrm rot="16200000">
              <a:off x="3302460" y="5215031"/>
              <a:ext cx="126202" cy="461240"/>
            </a:xfrm>
            <a:prstGeom prst="can">
              <a:avLst>
                <a:gd name="adj" fmla="val 34434"/>
              </a:avLst>
            </a:prstGeom>
            <a:solidFill>
              <a:srgbClr val="81C15F"/>
            </a:solidFill>
            <a:ln>
              <a:solidFill>
                <a:srgbClr val="AFD8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8" name="Cylinder 77">
              <a:extLst>
                <a:ext uri="{FF2B5EF4-FFF2-40B4-BE49-F238E27FC236}">
                  <a16:creationId xmlns="" xmlns:a16="http://schemas.microsoft.com/office/drawing/2014/main" id="{67170EC6-6B4D-42E4-8989-E695C89A2646}"/>
                </a:ext>
              </a:extLst>
            </p:cNvPr>
            <p:cNvSpPr/>
            <p:nvPr/>
          </p:nvSpPr>
          <p:spPr bwMode="gray">
            <a:xfrm rot="16200000">
              <a:off x="2902172" y="4839289"/>
              <a:ext cx="126202" cy="461240"/>
            </a:xfrm>
            <a:prstGeom prst="can">
              <a:avLst>
                <a:gd name="adj" fmla="val 34434"/>
              </a:avLst>
            </a:prstGeom>
            <a:solidFill>
              <a:srgbClr val="FCC800"/>
            </a:solidFill>
            <a:ln>
              <a:solidFill>
                <a:srgbClr val="FDD3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0" name="Cylinder 79">
              <a:extLst>
                <a:ext uri="{FF2B5EF4-FFF2-40B4-BE49-F238E27FC236}">
                  <a16:creationId xmlns="" xmlns:a16="http://schemas.microsoft.com/office/drawing/2014/main" id="{82542893-E4A8-4556-AD5A-655BEC328273}"/>
                </a:ext>
              </a:extLst>
            </p:cNvPr>
            <p:cNvSpPr/>
            <p:nvPr/>
          </p:nvSpPr>
          <p:spPr bwMode="gray">
            <a:xfrm rot="16200000">
              <a:off x="2902172" y="4991689"/>
              <a:ext cx="126202" cy="461240"/>
            </a:xfrm>
            <a:prstGeom prst="can">
              <a:avLst>
                <a:gd name="adj" fmla="val 34434"/>
              </a:avLst>
            </a:prstGeom>
            <a:solidFill>
              <a:srgbClr val="FCC800"/>
            </a:solidFill>
            <a:ln>
              <a:solidFill>
                <a:srgbClr val="FDD3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2" name="Cylinder 81">
              <a:extLst>
                <a:ext uri="{FF2B5EF4-FFF2-40B4-BE49-F238E27FC236}">
                  <a16:creationId xmlns="" xmlns:a16="http://schemas.microsoft.com/office/drawing/2014/main" id="{55DF9DE7-1441-4550-B6A2-80A13D47F163}"/>
                </a:ext>
              </a:extLst>
            </p:cNvPr>
            <p:cNvSpPr/>
            <p:nvPr/>
          </p:nvSpPr>
          <p:spPr bwMode="gray">
            <a:xfrm rot="16200000">
              <a:off x="2902850" y="5235593"/>
              <a:ext cx="85432" cy="421827"/>
            </a:xfrm>
            <a:prstGeom prst="can">
              <a:avLst>
                <a:gd name="adj" fmla="val 34434"/>
              </a:avLst>
            </a:prstGeom>
            <a:solidFill>
              <a:srgbClr val="FCC800"/>
            </a:solidFill>
            <a:ln>
              <a:solidFill>
                <a:srgbClr val="FDD3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126" name="Straight Arrow Connector 125">
              <a:extLst>
                <a:ext uri="{FF2B5EF4-FFF2-40B4-BE49-F238E27FC236}">
                  <a16:creationId xmlns="" xmlns:a16="http://schemas.microsoft.com/office/drawing/2014/main" id="{AA772565-CEDB-4D1D-AE5B-16BF1AA62E6F}"/>
                </a:ext>
              </a:extLst>
            </p:cNvPr>
            <p:cNvCxnSpPr>
              <a:cxnSpLocks/>
            </p:cNvCxnSpPr>
            <p:nvPr/>
          </p:nvCxnSpPr>
          <p:spPr bwMode="gray">
            <a:xfrm>
              <a:off x="2324993" y="5063307"/>
              <a:ext cx="433473" cy="0"/>
            </a:xfrm>
            <a:prstGeom prst="straightConnector1">
              <a:avLst/>
            </a:prstGeom>
            <a:ln w="19050">
              <a:solidFill>
                <a:srgbClr val="E28189"/>
              </a:solidFill>
              <a:tailEnd type="triangle"/>
            </a:ln>
          </p:spPr>
          <p:style>
            <a:lnRef idx="1">
              <a:schemeClr val="accent1"/>
            </a:lnRef>
            <a:fillRef idx="0">
              <a:schemeClr val="accent1"/>
            </a:fillRef>
            <a:effectRef idx="0">
              <a:schemeClr val="accent1"/>
            </a:effectRef>
            <a:fontRef idx="minor">
              <a:schemeClr val="tx1"/>
            </a:fontRef>
          </p:style>
        </p:cxnSp>
        <p:cxnSp>
          <p:nvCxnSpPr>
            <p:cNvPr id="127" name="Straight Arrow Connector 126">
              <a:extLst>
                <a:ext uri="{FF2B5EF4-FFF2-40B4-BE49-F238E27FC236}">
                  <a16:creationId xmlns="" xmlns:a16="http://schemas.microsoft.com/office/drawing/2014/main" id="{3B6928CE-9F95-444E-8B9A-104FF97B46E7}"/>
                </a:ext>
              </a:extLst>
            </p:cNvPr>
            <p:cNvCxnSpPr>
              <a:cxnSpLocks/>
            </p:cNvCxnSpPr>
            <p:nvPr/>
          </p:nvCxnSpPr>
          <p:spPr bwMode="gray">
            <a:xfrm>
              <a:off x="2324993" y="5219921"/>
              <a:ext cx="433473" cy="0"/>
            </a:xfrm>
            <a:prstGeom prst="straightConnector1">
              <a:avLst/>
            </a:prstGeom>
            <a:ln w="19050">
              <a:solidFill>
                <a:srgbClr val="E28189"/>
              </a:solidFill>
              <a:tailEnd type="triangle"/>
            </a:ln>
          </p:spPr>
          <p:style>
            <a:lnRef idx="1">
              <a:schemeClr val="accent1"/>
            </a:lnRef>
            <a:fillRef idx="0">
              <a:schemeClr val="accent1"/>
            </a:fillRef>
            <a:effectRef idx="0">
              <a:schemeClr val="accent1"/>
            </a:effectRef>
            <a:fontRef idx="minor">
              <a:schemeClr val="tx1"/>
            </a:fontRef>
          </p:style>
        </p:cxnSp>
        <p:cxnSp>
          <p:nvCxnSpPr>
            <p:cNvPr id="128" name="Straight Arrow Connector 127">
              <a:extLst>
                <a:ext uri="{FF2B5EF4-FFF2-40B4-BE49-F238E27FC236}">
                  <a16:creationId xmlns="" xmlns:a16="http://schemas.microsoft.com/office/drawing/2014/main" id="{BE303B5E-966D-4FDF-8492-22CDA9FBDF83}"/>
                </a:ext>
              </a:extLst>
            </p:cNvPr>
            <p:cNvCxnSpPr>
              <a:cxnSpLocks/>
            </p:cNvCxnSpPr>
            <p:nvPr/>
          </p:nvCxnSpPr>
          <p:spPr bwMode="gray">
            <a:xfrm>
              <a:off x="2324993" y="5448696"/>
              <a:ext cx="433473" cy="0"/>
            </a:xfrm>
            <a:prstGeom prst="straightConnector1">
              <a:avLst/>
            </a:prstGeom>
            <a:ln w="19050">
              <a:solidFill>
                <a:srgbClr val="E28189"/>
              </a:solidFill>
              <a:tailEnd type="triangle"/>
            </a:ln>
          </p:spPr>
          <p:style>
            <a:lnRef idx="1">
              <a:schemeClr val="accent1"/>
            </a:lnRef>
            <a:fillRef idx="0">
              <a:schemeClr val="accent1"/>
            </a:fillRef>
            <a:effectRef idx="0">
              <a:schemeClr val="accent1"/>
            </a:effectRef>
            <a:fontRef idx="minor">
              <a:schemeClr val="tx1"/>
            </a:fontRef>
          </p:style>
        </p:cxnSp>
        <p:grpSp>
          <p:nvGrpSpPr>
            <p:cNvPr id="168" name="Group 167">
              <a:extLst>
                <a:ext uri="{FF2B5EF4-FFF2-40B4-BE49-F238E27FC236}">
                  <a16:creationId xmlns="" xmlns:a16="http://schemas.microsoft.com/office/drawing/2014/main" id="{A5371112-2E63-460B-A2F7-149ACCD93A17}"/>
                </a:ext>
              </a:extLst>
            </p:cNvPr>
            <p:cNvGrpSpPr/>
            <p:nvPr/>
          </p:nvGrpSpPr>
          <p:grpSpPr bwMode="gray">
            <a:xfrm>
              <a:off x="1697953" y="4523359"/>
              <a:ext cx="1366037" cy="388045"/>
              <a:chOff x="1785406" y="2934248"/>
              <a:chExt cx="1366037" cy="388045"/>
            </a:xfrm>
          </p:grpSpPr>
          <p:sp>
            <p:nvSpPr>
              <p:cNvPr id="167" name="Rectangle 166">
                <a:extLst>
                  <a:ext uri="{FF2B5EF4-FFF2-40B4-BE49-F238E27FC236}">
                    <a16:creationId xmlns="" xmlns:a16="http://schemas.microsoft.com/office/drawing/2014/main" id="{1C86560A-5FB3-4996-A61F-BBAF3D930CBA}"/>
                  </a:ext>
                </a:extLst>
              </p:cNvPr>
              <p:cNvSpPr/>
              <p:nvPr/>
            </p:nvSpPr>
            <p:spPr bwMode="gray">
              <a:xfrm>
                <a:off x="1785406" y="2934248"/>
                <a:ext cx="1366037" cy="388045"/>
              </a:xfrm>
              <a:prstGeom prst="rect">
                <a:avLst/>
              </a:prstGeom>
              <a:noFill/>
              <a:ln w="1905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59" name="TextBox 158">
                <a:extLst>
                  <a:ext uri="{FF2B5EF4-FFF2-40B4-BE49-F238E27FC236}">
                    <a16:creationId xmlns="" xmlns:a16="http://schemas.microsoft.com/office/drawing/2014/main" id="{511FED49-1AD0-49D3-853D-558E5F4E6610}"/>
                  </a:ext>
                </a:extLst>
              </p:cNvPr>
              <p:cNvSpPr txBox="1"/>
              <p:nvPr/>
            </p:nvSpPr>
            <p:spPr bwMode="gray">
              <a:xfrm>
                <a:off x="2820297" y="2986789"/>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cs typeface="Huawei Sans" panose="020C0503030203020204" pitchFamily="34" charset="0"/>
                  </a:rPr>
                  <a:t>1</a:t>
                </a:r>
              </a:p>
            </p:txBody>
          </p:sp>
          <p:sp>
            <p:nvSpPr>
              <p:cNvPr id="161" name="TextBox 160">
                <a:extLst>
                  <a:ext uri="{FF2B5EF4-FFF2-40B4-BE49-F238E27FC236}">
                    <a16:creationId xmlns="" xmlns:a16="http://schemas.microsoft.com/office/drawing/2014/main" id="{21D8EC98-1CF0-4133-BB3D-540D203832D7}"/>
                  </a:ext>
                </a:extLst>
              </p:cNvPr>
              <p:cNvSpPr txBox="1"/>
              <p:nvPr/>
            </p:nvSpPr>
            <p:spPr bwMode="gray">
              <a:xfrm>
                <a:off x="2490150" y="2986789"/>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cs typeface="Huawei Sans" panose="020C0503030203020204" pitchFamily="34" charset="0"/>
                  </a:rPr>
                  <a:t>2</a:t>
                </a:r>
              </a:p>
            </p:txBody>
          </p:sp>
          <p:sp>
            <p:nvSpPr>
              <p:cNvPr id="163" name="TextBox 162">
                <a:extLst>
                  <a:ext uri="{FF2B5EF4-FFF2-40B4-BE49-F238E27FC236}">
                    <a16:creationId xmlns="" xmlns:a16="http://schemas.microsoft.com/office/drawing/2014/main" id="{2BD9F3F3-1EBF-4AD9-9BB2-37BA965B8DD3}"/>
                  </a:ext>
                </a:extLst>
              </p:cNvPr>
              <p:cNvSpPr txBox="1"/>
              <p:nvPr/>
            </p:nvSpPr>
            <p:spPr bwMode="gray">
              <a:xfrm>
                <a:off x="2160003" y="2992619"/>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cs typeface="Huawei Sans" panose="020C0503030203020204" pitchFamily="34" charset="0"/>
                  </a:rPr>
                  <a:t>3</a:t>
                </a:r>
              </a:p>
            </p:txBody>
          </p:sp>
          <p:sp>
            <p:nvSpPr>
              <p:cNvPr id="165" name="TextBox 164">
                <a:extLst>
                  <a:ext uri="{FF2B5EF4-FFF2-40B4-BE49-F238E27FC236}">
                    <a16:creationId xmlns="" xmlns:a16="http://schemas.microsoft.com/office/drawing/2014/main" id="{16CAB4EF-152B-42BA-88DC-6030E2C8D0EA}"/>
                  </a:ext>
                </a:extLst>
              </p:cNvPr>
              <p:cNvSpPr txBox="1"/>
              <p:nvPr/>
            </p:nvSpPr>
            <p:spPr bwMode="gray">
              <a:xfrm>
                <a:off x="1829856" y="2992619"/>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cs typeface="Huawei Sans" panose="020C0503030203020204" pitchFamily="34" charset="0"/>
                  </a:rPr>
                  <a:t>4</a:t>
                </a:r>
              </a:p>
            </p:txBody>
          </p:sp>
        </p:grpSp>
        <p:sp>
          <p:nvSpPr>
            <p:cNvPr id="169" name="TextBox 168">
              <a:extLst>
                <a:ext uri="{FF2B5EF4-FFF2-40B4-BE49-F238E27FC236}">
                  <a16:creationId xmlns="" xmlns:a16="http://schemas.microsoft.com/office/drawing/2014/main" id="{CDEC5844-39F4-4C78-AA56-C9B0CC6DE203}"/>
                </a:ext>
              </a:extLst>
            </p:cNvPr>
            <p:cNvSpPr txBox="1"/>
            <p:nvPr/>
          </p:nvSpPr>
          <p:spPr bwMode="gray">
            <a:xfrm>
              <a:off x="1929565" y="4209879"/>
              <a:ext cx="1019831" cy="307777"/>
            </a:xfrm>
            <a:prstGeom prst="rect">
              <a:avLst/>
            </a:prstGeom>
            <a:noFill/>
          </p:spPr>
          <p:txBody>
            <a:bodyPr wrap="none" rtlCol="0">
              <a:spAutoFit/>
            </a:bodyPr>
            <a:lstStyle/>
            <a:p>
              <a:pPr fontAlgn="ctr"/>
              <a:r>
                <a:rPr lang="en-US" sz="1400" dirty="0">
                  <a:latin typeface="Huawei Sans" panose="020C0503030203020204" pitchFamily="34" charset="0"/>
                  <a:cs typeface="Huawei Sans" panose="020C0503030203020204" pitchFamily="34" charset="0"/>
                </a:rPr>
                <a:t>Key traffic</a:t>
              </a:r>
              <a:endPar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71" name="Rectangular Callout 26">
              <a:extLst>
                <a:ext uri="{FF2B5EF4-FFF2-40B4-BE49-F238E27FC236}">
                  <a16:creationId xmlns="" xmlns:a16="http://schemas.microsoft.com/office/drawing/2014/main" id="{CBA7EF11-6043-4A84-92E9-38323E41190B}"/>
                </a:ext>
              </a:extLst>
            </p:cNvPr>
            <p:cNvSpPr/>
            <p:nvPr/>
          </p:nvSpPr>
          <p:spPr bwMode="gray">
            <a:xfrm>
              <a:off x="3189859" y="4376404"/>
              <a:ext cx="876257" cy="388952"/>
            </a:xfrm>
            <a:prstGeom prst="wedgeRectCallout">
              <a:avLst>
                <a:gd name="adj1" fmla="val 18649"/>
                <a:gd name="adj2" fmla="val 7630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err="1">
                  <a:solidFill>
                    <a:schemeClr val="bg1">
                      <a:lumMod val="50000"/>
                    </a:schemeClr>
                  </a:solidFill>
                  <a:latin typeface="Huawei Sans" panose="020C0503030203020204" pitchFamily="34" charset="0"/>
                  <a:cs typeface="Huawei Sans" panose="020C0503030203020204" pitchFamily="34" charset="0"/>
                </a:rPr>
                <a:t>HQoS</a:t>
              </a:r>
              <a:endParaRPr lang="en-US" sz="1200" dirty="0">
                <a:solidFill>
                  <a:schemeClr val="bg1">
                    <a:lumMod val="50000"/>
                  </a:schemeClr>
                </a:solidFill>
                <a:latin typeface="Huawei Sans" panose="020C0503030203020204" pitchFamily="34" charset="0"/>
                <a:cs typeface="Huawei Sans" panose="020C0503030203020204" pitchFamily="34" charset="0"/>
              </a:endParaRPr>
            </a:p>
          </p:txBody>
        </p:sp>
        <p:sp>
          <p:nvSpPr>
            <p:cNvPr id="173" name="椭圆 15">
              <a:extLst>
                <a:ext uri="{FF2B5EF4-FFF2-40B4-BE49-F238E27FC236}">
                  <a16:creationId xmlns="" xmlns:a16="http://schemas.microsoft.com/office/drawing/2014/main" id="{5667B49E-8A3F-44F7-BD96-0143051B5CE2}"/>
                </a:ext>
              </a:extLst>
            </p:cNvPr>
            <p:cNvSpPr>
              <a:spLocks noChangeAspect="1"/>
            </p:cNvSpPr>
            <p:nvPr/>
          </p:nvSpPr>
          <p:spPr bwMode="gray">
            <a:xfrm>
              <a:off x="3949876" y="4264447"/>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cs typeface="Huawei Sans" panose="020C0503030203020204" pitchFamily="34" charset="0"/>
                </a:rPr>
                <a:t>1</a:t>
              </a:r>
              <a:endParaRPr lang="en-US" altLang="zh-CN" sz="15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76" name="Rectangle 175">
              <a:extLst>
                <a:ext uri="{FF2B5EF4-FFF2-40B4-BE49-F238E27FC236}">
                  <a16:creationId xmlns="" xmlns:a16="http://schemas.microsoft.com/office/drawing/2014/main" id="{8CE4DB35-AA97-4EA4-8793-63F728F2589A}"/>
                </a:ext>
              </a:extLst>
            </p:cNvPr>
            <p:cNvSpPr/>
            <p:nvPr/>
          </p:nvSpPr>
          <p:spPr bwMode="gray">
            <a:xfrm>
              <a:off x="5149515" y="3877815"/>
              <a:ext cx="1735625" cy="388045"/>
            </a:xfrm>
            <a:prstGeom prst="rect">
              <a:avLst/>
            </a:prstGeom>
            <a:noFill/>
            <a:ln w="1905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77" name="TextBox 176">
              <a:extLst>
                <a:ext uri="{FF2B5EF4-FFF2-40B4-BE49-F238E27FC236}">
                  <a16:creationId xmlns="" xmlns:a16="http://schemas.microsoft.com/office/drawing/2014/main" id="{1F19ED97-99B2-4ED7-9F0C-63EF6542737B}"/>
                </a:ext>
              </a:extLst>
            </p:cNvPr>
            <p:cNvSpPr txBox="1"/>
            <p:nvPr/>
          </p:nvSpPr>
          <p:spPr bwMode="gray">
            <a:xfrm>
              <a:off x="6525119" y="3930356"/>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cs typeface="Huawei Sans" panose="020C0503030203020204" pitchFamily="34" charset="0"/>
                </a:rPr>
                <a:t>1</a:t>
              </a:r>
            </a:p>
          </p:txBody>
        </p:sp>
        <p:sp>
          <p:nvSpPr>
            <p:cNvPr id="178" name="TextBox 177">
              <a:extLst>
                <a:ext uri="{FF2B5EF4-FFF2-40B4-BE49-F238E27FC236}">
                  <a16:creationId xmlns="" xmlns:a16="http://schemas.microsoft.com/office/drawing/2014/main" id="{4F1F229D-E8B0-40ED-91D7-8B79C21A35CB}"/>
                </a:ext>
              </a:extLst>
            </p:cNvPr>
            <p:cNvSpPr txBox="1"/>
            <p:nvPr/>
          </p:nvSpPr>
          <p:spPr bwMode="gray">
            <a:xfrm>
              <a:off x="6194972" y="3535720"/>
              <a:ext cx="273050" cy="276999"/>
            </a:xfrm>
            <a:prstGeom prst="rect">
              <a:avLst/>
            </a:prstGeom>
            <a:solidFill>
              <a:srgbClr val="E28189"/>
            </a:solidFill>
            <a:ln>
              <a:solidFill>
                <a:srgbClr val="E28189"/>
              </a:solidFill>
            </a:ln>
          </p:spPr>
          <p:txBody>
            <a:bodyPr wrap="square" rtlCol="0">
              <a:spAutoFit/>
            </a:bodyPr>
            <a:lstStyle/>
            <a:p>
              <a:pPr fontAlgn="ctr"/>
              <a:r>
                <a:rPr lang="en-US" sz="1200" dirty="0">
                  <a:solidFill>
                    <a:schemeClr val="bg1"/>
                  </a:solidFill>
                  <a:latin typeface="Huawei Sans" panose="020C0503030203020204" pitchFamily="34" charset="0"/>
                  <a:cs typeface="Huawei Sans" panose="020C0503030203020204" pitchFamily="34" charset="0"/>
                </a:rPr>
                <a:t>2</a:t>
              </a:r>
            </a:p>
          </p:txBody>
        </p:sp>
        <p:sp>
          <p:nvSpPr>
            <p:cNvPr id="179" name="TextBox 178">
              <a:extLst>
                <a:ext uri="{FF2B5EF4-FFF2-40B4-BE49-F238E27FC236}">
                  <a16:creationId xmlns="" xmlns:a16="http://schemas.microsoft.com/office/drawing/2014/main" id="{30B590BC-FE7D-4F9A-866F-23396086E2CD}"/>
                </a:ext>
              </a:extLst>
            </p:cNvPr>
            <p:cNvSpPr txBox="1"/>
            <p:nvPr/>
          </p:nvSpPr>
          <p:spPr bwMode="gray">
            <a:xfrm>
              <a:off x="5864825" y="3936186"/>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cs typeface="Huawei Sans" panose="020C0503030203020204" pitchFamily="34" charset="0"/>
                </a:rPr>
                <a:t>3</a:t>
              </a:r>
            </a:p>
          </p:txBody>
        </p:sp>
        <p:sp>
          <p:nvSpPr>
            <p:cNvPr id="180" name="TextBox 179">
              <a:extLst>
                <a:ext uri="{FF2B5EF4-FFF2-40B4-BE49-F238E27FC236}">
                  <a16:creationId xmlns="" xmlns:a16="http://schemas.microsoft.com/office/drawing/2014/main" id="{86DA4114-DE06-4AB7-AFF0-59E058DFF51F}"/>
                </a:ext>
              </a:extLst>
            </p:cNvPr>
            <p:cNvSpPr txBox="1"/>
            <p:nvPr/>
          </p:nvSpPr>
          <p:spPr bwMode="gray">
            <a:xfrm>
              <a:off x="5534678" y="3936186"/>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cs typeface="Huawei Sans" panose="020C0503030203020204" pitchFamily="34" charset="0"/>
                </a:rPr>
                <a:t>4</a:t>
              </a:r>
            </a:p>
          </p:txBody>
        </p:sp>
        <p:sp>
          <p:nvSpPr>
            <p:cNvPr id="181" name="TextBox 180">
              <a:extLst>
                <a:ext uri="{FF2B5EF4-FFF2-40B4-BE49-F238E27FC236}">
                  <a16:creationId xmlns="" xmlns:a16="http://schemas.microsoft.com/office/drawing/2014/main" id="{A936A56B-FB98-4462-B2F2-A2B9E55E2B77}"/>
                </a:ext>
              </a:extLst>
            </p:cNvPr>
            <p:cNvSpPr txBox="1"/>
            <p:nvPr/>
          </p:nvSpPr>
          <p:spPr bwMode="gray">
            <a:xfrm>
              <a:off x="5121484" y="3536986"/>
              <a:ext cx="1019831" cy="307777"/>
            </a:xfrm>
            <a:prstGeom prst="rect">
              <a:avLst/>
            </a:prstGeom>
            <a:noFill/>
          </p:spPr>
          <p:txBody>
            <a:bodyPr wrap="none" rtlCol="0">
              <a:spAutoFit/>
            </a:bodyPr>
            <a:lstStyle/>
            <a:p>
              <a:pPr fontAlgn="ctr"/>
              <a:r>
                <a:rPr lang="en-US" sz="1400" dirty="0">
                  <a:latin typeface="Huawei Sans" panose="020C0503030203020204" pitchFamily="34" charset="0"/>
                  <a:cs typeface="Huawei Sans" panose="020C0503030203020204" pitchFamily="34" charset="0"/>
                </a:rPr>
                <a:t>Key traffic</a:t>
              </a:r>
              <a:endPar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83" name="Rectangular Callout 26">
              <a:extLst>
                <a:ext uri="{FF2B5EF4-FFF2-40B4-BE49-F238E27FC236}">
                  <a16:creationId xmlns="" xmlns:a16="http://schemas.microsoft.com/office/drawing/2014/main" id="{635E1ED4-6013-4A07-98CB-87D42E733D61}"/>
                </a:ext>
              </a:extLst>
            </p:cNvPr>
            <p:cNvSpPr/>
            <p:nvPr/>
          </p:nvSpPr>
          <p:spPr bwMode="gray">
            <a:xfrm>
              <a:off x="3946388" y="3536986"/>
              <a:ext cx="1077164" cy="647976"/>
            </a:xfrm>
            <a:prstGeom prst="wedgeRectCallout">
              <a:avLst>
                <a:gd name="adj1" fmla="val 65882"/>
                <a:gd name="adj2" fmla="val 2433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cs typeface="Huawei Sans" panose="020C0503030203020204" pitchFamily="34" charset="0"/>
                </a:rPr>
                <a:t>Add FEC redundancy packets.</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85" name="TextBox 184">
              <a:extLst>
                <a:ext uri="{FF2B5EF4-FFF2-40B4-BE49-F238E27FC236}">
                  <a16:creationId xmlns="" xmlns:a16="http://schemas.microsoft.com/office/drawing/2014/main" id="{3AD8776F-2517-497F-A416-40C7EFB0724B}"/>
                </a:ext>
              </a:extLst>
            </p:cNvPr>
            <p:cNvSpPr txBox="1"/>
            <p:nvPr/>
          </p:nvSpPr>
          <p:spPr bwMode="gray">
            <a:xfrm>
              <a:off x="5204531" y="3938891"/>
              <a:ext cx="273050" cy="276999"/>
            </a:xfrm>
            <a:prstGeom prst="rect">
              <a:avLst/>
            </a:prstGeom>
            <a:solidFill>
              <a:schemeClr val="bg1">
                <a:lumMod val="50000"/>
              </a:schemeClr>
            </a:solidFill>
            <a:ln>
              <a:solidFill>
                <a:schemeClr val="bg1">
                  <a:lumMod val="50000"/>
                </a:schemeClr>
              </a:solidFill>
            </a:ln>
          </p:spPr>
          <p:txBody>
            <a:bodyPr wrap="square" rtlCol="0">
              <a:spAutoFit/>
            </a:bodyPr>
            <a:lstStyle/>
            <a:p>
              <a:pPr fontAlgn="ctr"/>
              <a:r>
                <a:rPr lang="en-US" sz="1200" dirty="0">
                  <a:solidFill>
                    <a:schemeClr val="bg1"/>
                  </a:solidFill>
                  <a:latin typeface="Huawei Sans" panose="020C0503030203020204" pitchFamily="34" charset="0"/>
                  <a:cs typeface="Huawei Sans" panose="020C0503030203020204" pitchFamily="34" charset="0"/>
                </a:rPr>
                <a:t>P</a:t>
              </a:r>
            </a:p>
          </p:txBody>
        </p:sp>
        <p:cxnSp>
          <p:nvCxnSpPr>
            <p:cNvPr id="191" name="Straight Arrow Connector 190">
              <a:extLst>
                <a:ext uri="{FF2B5EF4-FFF2-40B4-BE49-F238E27FC236}">
                  <a16:creationId xmlns="" xmlns:a16="http://schemas.microsoft.com/office/drawing/2014/main" id="{84CC3FCB-7F28-4656-A0B4-48B1E127ED0F}"/>
                </a:ext>
              </a:extLst>
            </p:cNvPr>
            <p:cNvCxnSpPr>
              <a:cxnSpLocks/>
            </p:cNvCxnSpPr>
            <p:nvPr/>
          </p:nvCxnSpPr>
          <p:spPr bwMode="gray">
            <a:xfrm>
              <a:off x="610689" y="5235236"/>
              <a:ext cx="568610" cy="0"/>
            </a:xfrm>
            <a:prstGeom prst="straightConnector1">
              <a:avLst/>
            </a:prstGeom>
            <a:ln w="762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4" name="Straight Arrow Connector 193">
              <a:extLst>
                <a:ext uri="{FF2B5EF4-FFF2-40B4-BE49-F238E27FC236}">
                  <a16:creationId xmlns="" xmlns:a16="http://schemas.microsoft.com/office/drawing/2014/main" id="{8DF005BF-1F74-445A-BA80-7DF9EC017AC6}"/>
                </a:ext>
              </a:extLst>
            </p:cNvPr>
            <p:cNvCxnSpPr>
              <a:cxnSpLocks/>
              <a:stCxn id="178" idx="0"/>
            </p:cNvCxnSpPr>
            <p:nvPr/>
          </p:nvCxnSpPr>
          <p:spPr bwMode="gray">
            <a:xfrm flipV="1">
              <a:off x="6331497" y="3243714"/>
              <a:ext cx="0" cy="292006"/>
            </a:xfrm>
            <a:prstGeom prst="straightConnector1">
              <a:avLst/>
            </a:prstGeom>
            <a:ln w="19050">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198" name="Rectangular Callout 26">
              <a:extLst>
                <a:ext uri="{FF2B5EF4-FFF2-40B4-BE49-F238E27FC236}">
                  <a16:creationId xmlns="" xmlns:a16="http://schemas.microsoft.com/office/drawing/2014/main" id="{019DA2B4-81A4-4D65-BDC8-47476680BC8B}"/>
                </a:ext>
              </a:extLst>
            </p:cNvPr>
            <p:cNvSpPr/>
            <p:nvPr/>
          </p:nvSpPr>
          <p:spPr bwMode="gray">
            <a:xfrm>
              <a:off x="6638700" y="3336886"/>
              <a:ext cx="648196" cy="388952"/>
            </a:xfrm>
            <a:prstGeom prst="wedgeRectCallout">
              <a:avLst>
                <a:gd name="adj1" fmla="val -68907"/>
                <a:gd name="adj2" fmla="val 1650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cs typeface="Huawei Sans" panose="020C0503030203020204" pitchFamily="34" charset="0"/>
                </a:rPr>
                <a:t>Packet loss</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00" name="Rectangle 199">
              <a:extLst>
                <a:ext uri="{FF2B5EF4-FFF2-40B4-BE49-F238E27FC236}">
                  <a16:creationId xmlns="" xmlns:a16="http://schemas.microsoft.com/office/drawing/2014/main" id="{013CD97A-3558-4764-AC89-90E309776D4D}"/>
                </a:ext>
              </a:extLst>
            </p:cNvPr>
            <p:cNvSpPr/>
            <p:nvPr/>
          </p:nvSpPr>
          <p:spPr bwMode="gray">
            <a:xfrm>
              <a:off x="8810357" y="4696559"/>
              <a:ext cx="1735625" cy="388045"/>
            </a:xfrm>
            <a:prstGeom prst="rect">
              <a:avLst/>
            </a:prstGeom>
            <a:noFill/>
            <a:ln w="1905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02" name="TextBox 201">
              <a:extLst>
                <a:ext uri="{FF2B5EF4-FFF2-40B4-BE49-F238E27FC236}">
                  <a16:creationId xmlns="" xmlns:a16="http://schemas.microsoft.com/office/drawing/2014/main" id="{6070C65F-67AF-4BFC-9AE1-9C20C4EA6755}"/>
                </a:ext>
              </a:extLst>
            </p:cNvPr>
            <p:cNvSpPr txBox="1"/>
            <p:nvPr/>
          </p:nvSpPr>
          <p:spPr bwMode="gray">
            <a:xfrm>
              <a:off x="10185961" y="4749100"/>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cs typeface="Huawei Sans" panose="020C0503030203020204" pitchFamily="34" charset="0"/>
                </a:rPr>
                <a:t>1</a:t>
              </a:r>
            </a:p>
          </p:txBody>
        </p:sp>
        <p:sp>
          <p:nvSpPr>
            <p:cNvPr id="204" name="TextBox 203">
              <a:extLst>
                <a:ext uri="{FF2B5EF4-FFF2-40B4-BE49-F238E27FC236}">
                  <a16:creationId xmlns="" xmlns:a16="http://schemas.microsoft.com/office/drawing/2014/main" id="{F2EE6A1C-BF71-4372-9E15-74F4DE97C275}"/>
                </a:ext>
              </a:extLst>
            </p:cNvPr>
            <p:cNvSpPr txBox="1"/>
            <p:nvPr/>
          </p:nvSpPr>
          <p:spPr bwMode="gray">
            <a:xfrm>
              <a:off x="9525667" y="4754930"/>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cs typeface="Huawei Sans" panose="020C0503030203020204" pitchFamily="34" charset="0"/>
                </a:rPr>
                <a:t>3</a:t>
              </a:r>
            </a:p>
          </p:txBody>
        </p:sp>
        <p:sp>
          <p:nvSpPr>
            <p:cNvPr id="206" name="TextBox 205">
              <a:extLst>
                <a:ext uri="{FF2B5EF4-FFF2-40B4-BE49-F238E27FC236}">
                  <a16:creationId xmlns="" xmlns:a16="http://schemas.microsoft.com/office/drawing/2014/main" id="{6E8BFDE0-F5D3-440A-A6E1-8D90A5DFAB5B}"/>
                </a:ext>
              </a:extLst>
            </p:cNvPr>
            <p:cNvSpPr txBox="1"/>
            <p:nvPr/>
          </p:nvSpPr>
          <p:spPr bwMode="gray">
            <a:xfrm>
              <a:off x="9195520" y="4754930"/>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cs typeface="Huawei Sans" panose="020C0503030203020204" pitchFamily="34" charset="0"/>
                </a:rPr>
                <a:t>4</a:t>
              </a:r>
            </a:p>
          </p:txBody>
        </p:sp>
        <p:sp>
          <p:nvSpPr>
            <p:cNvPr id="208" name="TextBox 207">
              <a:extLst>
                <a:ext uri="{FF2B5EF4-FFF2-40B4-BE49-F238E27FC236}">
                  <a16:creationId xmlns="" xmlns:a16="http://schemas.microsoft.com/office/drawing/2014/main" id="{C71056E5-1405-405A-A160-02C1824A22CC}"/>
                </a:ext>
              </a:extLst>
            </p:cNvPr>
            <p:cNvSpPr txBox="1"/>
            <p:nvPr/>
          </p:nvSpPr>
          <p:spPr bwMode="gray">
            <a:xfrm>
              <a:off x="9210786" y="4355730"/>
              <a:ext cx="1019831" cy="307777"/>
            </a:xfrm>
            <a:prstGeom prst="rect">
              <a:avLst/>
            </a:prstGeom>
            <a:noFill/>
          </p:spPr>
          <p:txBody>
            <a:bodyPr wrap="none" rtlCol="0">
              <a:spAutoFit/>
            </a:bodyPr>
            <a:lstStyle/>
            <a:p>
              <a:pPr fontAlgn="ctr"/>
              <a:r>
                <a:rPr lang="en-US" sz="1400" dirty="0">
                  <a:latin typeface="Huawei Sans" panose="020C0503030203020204" pitchFamily="34" charset="0"/>
                  <a:cs typeface="Huawei Sans" panose="020C0503030203020204" pitchFamily="34" charset="0"/>
                </a:rPr>
                <a:t>Key traffic</a:t>
              </a:r>
              <a:endPar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12" name="TextBox 211">
              <a:extLst>
                <a:ext uri="{FF2B5EF4-FFF2-40B4-BE49-F238E27FC236}">
                  <a16:creationId xmlns="" xmlns:a16="http://schemas.microsoft.com/office/drawing/2014/main" id="{3A48D925-21B2-48EA-95A1-5C53C6B8D23D}"/>
                </a:ext>
              </a:extLst>
            </p:cNvPr>
            <p:cNvSpPr txBox="1"/>
            <p:nvPr/>
          </p:nvSpPr>
          <p:spPr bwMode="gray">
            <a:xfrm>
              <a:off x="8865373" y="4757635"/>
              <a:ext cx="273050" cy="276999"/>
            </a:xfrm>
            <a:prstGeom prst="rect">
              <a:avLst/>
            </a:prstGeom>
            <a:solidFill>
              <a:schemeClr val="bg1">
                <a:lumMod val="50000"/>
              </a:schemeClr>
            </a:solidFill>
            <a:ln>
              <a:solidFill>
                <a:schemeClr val="bg1">
                  <a:lumMod val="50000"/>
                </a:schemeClr>
              </a:solidFill>
            </a:ln>
          </p:spPr>
          <p:txBody>
            <a:bodyPr wrap="square" rtlCol="0">
              <a:spAutoFit/>
            </a:bodyPr>
            <a:lstStyle/>
            <a:p>
              <a:pPr fontAlgn="ctr"/>
              <a:r>
                <a:rPr lang="en-US" sz="1200" dirty="0">
                  <a:solidFill>
                    <a:schemeClr val="bg1"/>
                  </a:solidFill>
                  <a:latin typeface="Huawei Sans" panose="020C0503030203020204" pitchFamily="34" charset="0"/>
                  <a:cs typeface="Huawei Sans" panose="020C0503030203020204" pitchFamily="34" charset="0"/>
                </a:rPr>
                <a:t>P</a:t>
              </a:r>
            </a:p>
          </p:txBody>
        </p:sp>
        <p:sp>
          <p:nvSpPr>
            <p:cNvPr id="214" name="TextBox 213">
              <a:extLst>
                <a:ext uri="{FF2B5EF4-FFF2-40B4-BE49-F238E27FC236}">
                  <a16:creationId xmlns="" xmlns:a16="http://schemas.microsoft.com/office/drawing/2014/main" id="{996DEFE0-0176-48B3-B8C6-C1E1290DB267}"/>
                </a:ext>
              </a:extLst>
            </p:cNvPr>
            <p:cNvSpPr txBox="1"/>
            <p:nvPr/>
          </p:nvSpPr>
          <p:spPr bwMode="gray">
            <a:xfrm>
              <a:off x="9851875" y="4757277"/>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cs typeface="Huawei Sans" panose="020C0503030203020204" pitchFamily="34" charset="0"/>
                </a:rPr>
                <a:t>2</a:t>
              </a:r>
            </a:p>
          </p:txBody>
        </p:sp>
        <p:cxnSp>
          <p:nvCxnSpPr>
            <p:cNvPr id="217" name="Connector: Elbow 216">
              <a:extLst>
                <a:ext uri="{FF2B5EF4-FFF2-40B4-BE49-F238E27FC236}">
                  <a16:creationId xmlns="" xmlns:a16="http://schemas.microsoft.com/office/drawing/2014/main" id="{F3A2331E-A7CF-48F1-8B85-A7560AE4CA50}"/>
                </a:ext>
              </a:extLst>
            </p:cNvPr>
            <p:cNvCxnSpPr>
              <a:cxnSpLocks/>
              <a:stCxn id="212" idx="2"/>
              <a:endCxn id="214" idx="2"/>
            </p:cNvCxnSpPr>
            <p:nvPr/>
          </p:nvCxnSpPr>
          <p:spPr bwMode="gray">
            <a:xfrm rot="5400000" flipH="1" flipV="1">
              <a:off x="9494970" y="4541204"/>
              <a:ext cx="358" cy="986502"/>
            </a:xfrm>
            <a:prstGeom prst="bentConnector3">
              <a:avLst>
                <a:gd name="adj1" fmla="val -96006145"/>
              </a:avLst>
            </a:prstGeom>
            <a:ln w="19050">
              <a:gradFill>
                <a:gsLst>
                  <a:gs pos="0">
                    <a:schemeClr val="bg1">
                      <a:lumMod val="50000"/>
                    </a:schemeClr>
                  </a:gs>
                  <a:gs pos="100000">
                    <a:srgbClr val="56C4D2"/>
                  </a:gs>
                </a:gsLst>
                <a:lin ang="5400000" scaled="1"/>
              </a:gra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22" name="Rectangular Callout 26">
              <a:extLst>
                <a:ext uri="{FF2B5EF4-FFF2-40B4-BE49-F238E27FC236}">
                  <a16:creationId xmlns="" xmlns:a16="http://schemas.microsoft.com/office/drawing/2014/main" id="{177D36AD-3E3F-4315-8D2B-5A660F4AD70F}"/>
                </a:ext>
              </a:extLst>
            </p:cNvPr>
            <p:cNvSpPr/>
            <p:nvPr/>
          </p:nvSpPr>
          <p:spPr bwMode="gray">
            <a:xfrm>
              <a:off x="9109597" y="5499647"/>
              <a:ext cx="1349414" cy="434971"/>
            </a:xfrm>
            <a:prstGeom prst="wedgeRectCallout">
              <a:avLst>
                <a:gd name="adj1" fmla="val -21079"/>
                <a:gd name="adj2" fmla="val -7166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cs typeface="Huawei Sans" panose="020C0503030203020204" pitchFamily="34" charset="0"/>
                </a:rPr>
                <a:t>Restore packets through FEC.</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24" name="椭圆 15">
              <a:extLst>
                <a:ext uri="{FF2B5EF4-FFF2-40B4-BE49-F238E27FC236}">
                  <a16:creationId xmlns="" xmlns:a16="http://schemas.microsoft.com/office/drawing/2014/main" id="{EC96BBE8-FD8A-4BDA-9FF1-F26EAA375432}"/>
                </a:ext>
              </a:extLst>
            </p:cNvPr>
            <p:cNvSpPr>
              <a:spLocks noChangeAspect="1"/>
            </p:cNvSpPr>
            <p:nvPr/>
          </p:nvSpPr>
          <p:spPr bwMode="gray">
            <a:xfrm>
              <a:off x="3824598" y="3431047"/>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cs typeface="Huawei Sans" panose="020C0503030203020204" pitchFamily="34" charset="0"/>
                </a:rPr>
                <a:t>2</a:t>
              </a:r>
              <a:endParaRPr lang="en-US" altLang="zh-CN" sz="15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26" name="椭圆 15">
              <a:extLst>
                <a:ext uri="{FF2B5EF4-FFF2-40B4-BE49-F238E27FC236}">
                  <a16:creationId xmlns="" xmlns:a16="http://schemas.microsoft.com/office/drawing/2014/main" id="{531548C6-12EF-44FB-8E7A-CC7FFA579673}"/>
                </a:ext>
              </a:extLst>
            </p:cNvPr>
            <p:cNvSpPr>
              <a:spLocks noChangeAspect="1"/>
            </p:cNvSpPr>
            <p:nvPr/>
          </p:nvSpPr>
          <p:spPr bwMode="gray">
            <a:xfrm>
              <a:off x="8993358" y="5781616"/>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cs typeface="Huawei Sans" panose="020C0503030203020204" pitchFamily="34" charset="0"/>
                </a:rPr>
                <a:t>3</a:t>
              </a:r>
              <a:endParaRPr lang="en-US" altLang="zh-CN" sz="15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7" name="Freeform 159">
              <a:extLst>
                <a:ext uri="{FF2B5EF4-FFF2-40B4-BE49-F238E27FC236}">
                  <a16:creationId xmlns="" xmlns:a16="http://schemas.microsoft.com/office/drawing/2014/main" id="{570BBFA4-6832-4485-8346-CE49F51982C4}"/>
                </a:ext>
              </a:extLst>
            </p:cNvPr>
            <p:cNvSpPr/>
            <p:nvPr/>
          </p:nvSpPr>
          <p:spPr bwMode="gray">
            <a:xfrm flipH="1">
              <a:off x="5641259" y="4435992"/>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schemeClr val="bg1">
                      <a:lumMod val="50000"/>
                    </a:schemeClr>
                  </a:solidFill>
                  <a:latin typeface="Huawei Sans" panose="020C0503030203020204" pitchFamily="34" charset="0"/>
                  <a:cs typeface="Huawei Sans" panose="020C0503030203020204" pitchFamily="34" charset="0"/>
                </a:rPr>
                <a:t>MPLS</a:t>
              </a:r>
            </a:p>
          </p:txBody>
        </p:sp>
        <p:sp>
          <p:nvSpPr>
            <p:cNvPr id="89" name="Freeform 159">
              <a:extLst>
                <a:ext uri="{FF2B5EF4-FFF2-40B4-BE49-F238E27FC236}">
                  <a16:creationId xmlns="" xmlns:a16="http://schemas.microsoft.com/office/drawing/2014/main" id="{A3A58D07-D641-4C3B-A9A3-7044E79F71E1}"/>
                </a:ext>
              </a:extLst>
            </p:cNvPr>
            <p:cNvSpPr/>
            <p:nvPr/>
          </p:nvSpPr>
          <p:spPr bwMode="gray">
            <a:xfrm flipH="1">
              <a:off x="5641259" y="5508752"/>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schemeClr val="bg1">
                      <a:lumMod val="50000"/>
                    </a:schemeClr>
                  </a:solidFill>
                  <a:latin typeface="Huawei Sans" panose="020C0503030203020204" pitchFamily="34" charset="0"/>
                  <a:cs typeface="Huawei Sans" panose="020C0503030203020204" pitchFamily="34" charset="0"/>
                </a:rPr>
                <a:t>Internet</a:t>
              </a:r>
              <a:endParaRPr lang="en-US" sz="14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2" name="圆角矩形 75">
            <a:extLst>
              <a:ext uri="{FF2B5EF4-FFF2-40B4-BE49-F238E27FC236}">
                <a16:creationId xmlns="" xmlns:a16="http://schemas.microsoft.com/office/drawing/2014/main" id="{CE177D42-6BAB-4F14-A2D7-7417691FCF97}"/>
              </a:ext>
            </a:extLst>
          </p:cNvPr>
          <p:cNvSpPr/>
          <p:nvPr/>
        </p:nvSpPr>
        <p:spPr bwMode="gray">
          <a:xfrm>
            <a:off x="941219" y="2832309"/>
            <a:ext cx="10291716"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err="1">
                <a:solidFill>
                  <a:srgbClr val="30B5C5"/>
                </a:solidFill>
                <a:latin typeface="Huawei Sans" panose="020C0503030203020204" pitchFamily="34" charset="0"/>
                <a:cs typeface="Huawei Sans" panose="020C0503030203020204" pitchFamily="34" charset="0"/>
              </a:rPr>
              <a:t>QoS</a:t>
            </a:r>
            <a:r>
              <a:rPr lang="en-US" sz="1600" dirty="0">
                <a:solidFill>
                  <a:srgbClr val="30B5C5"/>
                </a:solidFill>
                <a:latin typeface="Huawei Sans" panose="020C0503030203020204" pitchFamily="34" charset="0"/>
                <a:cs typeface="Huawei Sans" panose="020C0503030203020204" pitchFamily="34" charset="0"/>
              </a:rPr>
              <a:t> and WAN </a:t>
            </a:r>
            <a:r>
              <a:rPr lang="en-US" altLang="zh-CN" sz="1600" dirty="0">
                <a:solidFill>
                  <a:srgbClr val="30B5C5"/>
                </a:solidFill>
                <a:latin typeface="Huawei Sans" panose="020C0503030203020204" pitchFamily="34" charset="0"/>
                <a:cs typeface="Huawei Sans" panose="020C0503030203020204" pitchFamily="34" charset="0"/>
              </a:rPr>
              <a:t>o</a:t>
            </a:r>
            <a:r>
              <a:rPr lang="en-US" sz="1600" dirty="0">
                <a:solidFill>
                  <a:srgbClr val="30B5C5"/>
                </a:solidFill>
                <a:latin typeface="Huawei Sans" panose="020C0503030203020204" pitchFamily="34" charset="0"/>
                <a:cs typeface="Huawei Sans" panose="020C0503030203020204" pitchFamily="34" charset="0"/>
              </a:rPr>
              <a:t>ptimization process</a:t>
            </a:r>
          </a:p>
        </p:txBody>
      </p:sp>
      <p:sp>
        <p:nvSpPr>
          <p:cNvPr id="3" name="圆角矩形 75">
            <a:extLst>
              <a:ext uri="{FF2B5EF4-FFF2-40B4-BE49-F238E27FC236}">
                <a16:creationId xmlns="" xmlns:a16="http://schemas.microsoft.com/office/drawing/2014/main" id="{1CA1F319-EB19-4E34-8BE3-94C67017F742}"/>
              </a:ext>
            </a:extLst>
          </p:cNvPr>
          <p:cNvSpPr/>
          <p:nvPr/>
        </p:nvSpPr>
        <p:spPr bwMode="gray">
          <a:xfrm>
            <a:off x="941219" y="3266598"/>
            <a:ext cx="10291716" cy="291240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5" name="燕尾形 25">
            <a:extLst>
              <a:ext uri="{FF2B5EF4-FFF2-40B4-BE49-F238E27FC236}">
                <a16:creationId xmlns="" xmlns:a16="http://schemas.microsoft.com/office/drawing/2014/main" id="{A3AFF8B1-049A-490C-9662-FA765F8D7227}"/>
              </a:ext>
            </a:extLst>
          </p:cNvPr>
          <p:cNvSpPr/>
          <p:nvPr/>
        </p:nvSpPr>
        <p:spPr bwMode="gray">
          <a:xfrm>
            <a:off x="6302884" y="109272"/>
            <a:ext cx="621155" cy="211431"/>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ZTP</a:t>
            </a:r>
          </a:p>
        </p:txBody>
      </p:sp>
      <p:sp>
        <p:nvSpPr>
          <p:cNvPr id="77" name="燕尾形 25">
            <a:extLst>
              <a:ext uri="{FF2B5EF4-FFF2-40B4-BE49-F238E27FC236}">
                <a16:creationId xmlns="" xmlns:a16="http://schemas.microsoft.com/office/drawing/2014/main" id="{69D00CC9-9B08-47B2-A53E-26EB30BE1E6B}"/>
              </a:ext>
            </a:extLst>
          </p:cNvPr>
          <p:cNvSpPr/>
          <p:nvPr/>
        </p:nvSpPr>
        <p:spPr bwMode="gray">
          <a:xfrm>
            <a:off x="8523480" y="109272"/>
            <a:ext cx="2159760" cy="211431"/>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Application Optimization</a:t>
            </a:r>
          </a:p>
        </p:txBody>
      </p:sp>
      <p:sp>
        <p:nvSpPr>
          <p:cNvPr id="79" name="燕尾形 25">
            <a:extLst>
              <a:ext uri="{FF2B5EF4-FFF2-40B4-BE49-F238E27FC236}">
                <a16:creationId xmlns="" xmlns:a16="http://schemas.microsoft.com/office/drawing/2014/main" id="{63D5D457-242E-4711-871D-46E31C33ACF8}"/>
              </a:ext>
            </a:extLst>
          </p:cNvPr>
          <p:cNvSpPr/>
          <p:nvPr/>
        </p:nvSpPr>
        <p:spPr bwMode="gray">
          <a:xfrm>
            <a:off x="10616507" y="109272"/>
            <a:ext cx="1132580"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Security</a:t>
            </a:r>
          </a:p>
        </p:txBody>
      </p:sp>
      <p:sp>
        <p:nvSpPr>
          <p:cNvPr id="81" name="燕尾形 25">
            <a:extLst>
              <a:ext uri="{FF2B5EF4-FFF2-40B4-BE49-F238E27FC236}">
                <a16:creationId xmlns="" xmlns:a16="http://schemas.microsoft.com/office/drawing/2014/main" id="{720A7AAF-DF73-47D8-B4AF-829977F274D8}"/>
              </a:ext>
            </a:extLst>
          </p:cNvPr>
          <p:cNvSpPr/>
          <p:nvPr/>
        </p:nvSpPr>
        <p:spPr bwMode="gray">
          <a:xfrm>
            <a:off x="6856742" y="109272"/>
            <a:ext cx="1738617"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Flexible Networking</a:t>
            </a:r>
          </a:p>
        </p:txBody>
      </p:sp>
    </p:spTree>
    <p:extLst>
      <p:ext uri="{BB962C8B-B14F-4D97-AF65-F5344CB8AC3E}">
        <p14:creationId xmlns:p14="http://schemas.microsoft.com/office/powerpoint/2010/main" val="420076875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bwMode="gray"/>
        <p:txBody>
          <a:bodyPr/>
          <a:lstStyle/>
          <a:p>
            <a:r>
              <a:rPr lang="en-US" dirty="0"/>
              <a:t>Security Overview</a:t>
            </a:r>
            <a:endParaRPr lang="en-US" altLang="zh-CN" dirty="0">
              <a:sym typeface="Huawei Sans" panose="020C0503030203020204" pitchFamily="34" charset="0"/>
            </a:endParaRPr>
          </a:p>
        </p:txBody>
      </p:sp>
      <p:sp>
        <p:nvSpPr>
          <p:cNvPr id="11" name="Text Placeholder 10">
            <a:extLst>
              <a:ext uri="{FF2B5EF4-FFF2-40B4-BE49-F238E27FC236}">
                <a16:creationId xmlns="" xmlns:a16="http://schemas.microsoft.com/office/drawing/2014/main" id="{023EF648-2CF4-4442-B656-BCA55CD10180}"/>
              </a:ext>
            </a:extLst>
          </p:cNvPr>
          <p:cNvSpPr>
            <a:spLocks noGrp="1"/>
          </p:cNvSpPr>
          <p:nvPr>
            <p:ph type="body" sz="quarter" idx="10"/>
          </p:nvPr>
        </p:nvSpPr>
        <p:spPr bwMode="gray">
          <a:xfrm>
            <a:off x="455612" y="1052514"/>
            <a:ext cx="5066377" cy="4875042"/>
          </a:xfrm>
        </p:spPr>
        <p:txBody>
          <a:bodyPr/>
          <a:lstStyle/>
          <a:p>
            <a:pPr algn="l"/>
            <a:r>
              <a:rPr lang="en-US" sz="1600" dirty="0"/>
              <a:t>The advent of SD-WAN stimulates the transition of the enterprise WAN architecture from the traditional closed architecture to an open one. This increases the attack surface and brings new security challenges, such as unauthorized access, data leakage, and network attacks.</a:t>
            </a:r>
          </a:p>
          <a:p>
            <a:pPr algn="l"/>
            <a:r>
              <a:rPr lang="en-US" sz="1600" dirty="0"/>
              <a:t>The security of Huawei SD-WAN Solution involves two aspects:</a:t>
            </a:r>
            <a:endParaRPr lang="en-US" altLang="zh-CN" sz="1600" dirty="0">
              <a:sym typeface="Huawei Sans" panose="020C0503030203020204" pitchFamily="34" charset="0"/>
            </a:endParaRPr>
          </a:p>
          <a:p>
            <a:pPr marL="647700" lvl="1" indent="-342900">
              <a:buSzPct val="100000"/>
              <a:buFont typeface="+mj-lt"/>
              <a:buAutoNum type="arabicPeriod"/>
            </a:pPr>
            <a:r>
              <a:rPr lang="en-US" sz="1400" dirty="0"/>
              <a:t>System security: includes inter-component security and component security.</a:t>
            </a:r>
            <a:endParaRPr lang="en-US" altLang="zh-CN" sz="1400" dirty="0">
              <a:sym typeface="Huawei Sans" panose="020C0503030203020204" pitchFamily="34" charset="0"/>
            </a:endParaRPr>
          </a:p>
          <a:p>
            <a:pPr marL="647700" lvl="1" indent="-342900">
              <a:buSzPct val="100000"/>
              <a:buFont typeface="+mj-lt"/>
              <a:buAutoNum type="arabicPeriod"/>
            </a:pPr>
            <a:r>
              <a:rPr lang="en-US" sz="1400" dirty="0"/>
              <a:t>Service security: includes firewall, IPS, and URL filtering.</a:t>
            </a:r>
          </a:p>
        </p:txBody>
      </p:sp>
      <p:grpSp>
        <p:nvGrpSpPr>
          <p:cNvPr id="86" name="Group 85">
            <a:extLst>
              <a:ext uri="{FF2B5EF4-FFF2-40B4-BE49-F238E27FC236}">
                <a16:creationId xmlns="" xmlns:a16="http://schemas.microsoft.com/office/drawing/2014/main" id="{51BE4BA3-66F6-49F0-984A-281C4E12B90E}"/>
              </a:ext>
            </a:extLst>
          </p:cNvPr>
          <p:cNvGrpSpPr/>
          <p:nvPr/>
        </p:nvGrpSpPr>
        <p:grpSpPr bwMode="gray">
          <a:xfrm>
            <a:off x="5110596" y="1838616"/>
            <a:ext cx="6441553" cy="4185525"/>
            <a:chOff x="5110596" y="1979293"/>
            <a:chExt cx="6441553" cy="4185525"/>
          </a:xfrm>
        </p:grpSpPr>
        <p:grpSp>
          <p:nvGrpSpPr>
            <p:cNvPr id="21" name="组合 102">
              <a:extLst>
                <a:ext uri="{FF2B5EF4-FFF2-40B4-BE49-F238E27FC236}">
                  <a16:creationId xmlns="" xmlns:a16="http://schemas.microsoft.com/office/drawing/2014/main" id="{5F0F1657-8B1C-45A7-BDE2-5C332A28D3C9}"/>
                </a:ext>
              </a:extLst>
            </p:cNvPr>
            <p:cNvGrpSpPr/>
            <p:nvPr/>
          </p:nvGrpSpPr>
          <p:grpSpPr bwMode="gray">
            <a:xfrm flipH="1">
              <a:off x="8934985" y="4775730"/>
              <a:ext cx="1075899" cy="1114092"/>
              <a:chOff x="2049220" y="4543762"/>
              <a:chExt cx="1075899" cy="1114092"/>
            </a:xfrm>
          </p:grpSpPr>
          <p:grpSp>
            <p:nvGrpSpPr>
              <p:cNvPr id="60" name="Group 165">
                <a:extLst>
                  <a:ext uri="{FF2B5EF4-FFF2-40B4-BE49-F238E27FC236}">
                    <a16:creationId xmlns="" xmlns:a16="http://schemas.microsoft.com/office/drawing/2014/main" id="{B62151ED-CB15-4A35-B5B5-CF7AABF32A5E}"/>
                  </a:ext>
                </a:extLst>
              </p:cNvPr>
              <p:cNvGrpSpPr/>
              <p:nvPr/>
            </p:nvGrpSpPr>
            <p:grpSpPr bwMode="gray">
              <a:xfrm rot="5400000">
                <a:off x="1762964" y="4830018"/>
                <a:ext cx="1114092" cy="541579"/>
                <a:chOff x="-1233037" y="914446"/>
                <a:chExt cx="1573823" cy="778776"/>
              </a:xfrm>
            </p:grpSpPr>
            <p:cxnSp>
              <p:nvCxnSpPr>
                <p:cNvPr id="64" name="Straight Connector 166">
                  <a:extLst>
                    <a:ext uri="{FF2B5EF4-FFF2-40B4-BE49-F238E27FC236}">
                      <a16:creationId xmlns="" xmlns:a16="http://schemas.microsoft.com/office/drawing/2014/main" id="{083E6928-EF13-47D9-A83F-5C88F4E3A413}"/>
                    </a:ext>
                  </a:extLst>
                </p:cNvPr>
                <p:cNvCxnSpPr/>
                <p:nvPr/>
              </p:nvCxnSpPr>
              <p:spPr bwMode="gray">
                <a:xfrm flipH="1" flipV="1">
                  <a:off x="-1233037" y="914446"/>
                  <a:ext cx="786912" cy="77877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5" name="Straight Connector 167">
                  <a:extLst>
                    <a:ext uri="{FF2B5EF4-FFF2-40B4-BE49-F238E27FC236}">
                      <a16:creationId xmlns="" xmlns:a16="http://schemas.microsoft.com/office/drawing/2014/main" id="{BD594E8B-3FA0-4B59-BFE5-F2639AEABB21}"/>
                    </a:ext>
                  </a:extLst>
                </p:cNvPr>
                <p:cNvCxnSpPr/>
                <p:nvPr/>
              </p:nvCxnSpPr>
              <p:spPr bwMode="gray">
                <a:xfrm flipV="1">
                  <a:off x="-446125" y="914446"/>
                  <a:ext cx="786911" cy="778776"/>
                </a:xfrm>
                <a:prstGeom prst="line">
                  <a:avLst/>
                </a:prstGeom>
                <a:ln w="1905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61" name="Straight Connector 166">
                <a:extLst>
                  <a:ext uri="{FF2B5EF4-FFF2-40B4-BE49-F238E27FC236}">
                    <a16:creationId xmlns="" xmlns:a16="http://schemas.microsoft.com/office/drawing/2014/main" id="{77CE8123-7D5A-4814-ACD2-A26F74BFC897}"/>
                  </a:ext>
                </a:extLst>
              </p:cNvPr>
              <p:cNvCxnSpPr/>
              <p:nvPr/>
            </p:nvCxnSpPr>
            <p:spPr bwMode="gray">
              <a:xfrm>
                <a:off x="2583537" y="4546133"/>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166">
                <a:extLst>
                  <a:ext uri="{FF2B5EF4-FFF2-40B4-BE49-F238E27FC236}">
                    <a16:creationId xmlns="" xmlns:a16="http://schemas.microsoft.com/office/drawing/2014/main" id="{11C20215-54C2-4BEC-8C8D-9CBFEBABEF1E}"/>
                  </a:ext>
                </a:extLst>
              </p:cNvPr>
              <p:cNvCxnSpPr/>
              <p:nvPr/>
            </p:nvCxnSpPr>
            <p:spPr bwMode="gray">
              <a:xfrm>
                <a:off x="2583537" y="5657854"/>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22" name="组合 4">
              <a:extLst>
                <a:ext uri="{FF2B5EF4-FFF2-40B4-BE49-F238E27FC236}">
                  <a16:creationId xmlns="" xmlns:a16="http://schemas.microsoft.com/office/drawing/2014/main" id="{E2456442-4F33-4E5F-B4E6-DC2B2477C98B}"/>
                </a:ext>
              </a:extLst>
            </p:cNvPr>
            <p:cNvGrpSpPr/>
            <p:nvPr/>
          </p:nvGrpSpPr>
          <p:grpSpPr bwMode="gray">
            <a:xfrm>
              <a:off x="7230794" y="4775730"/>
              <a:ext cx="1075899" cy="1114092"/>
              <a:chOff x="2049220" y="4543762"/>
              <a:chExt cx="1075899" cy="1114092"/>
            </a:xfrm>
          </p:grpSpPr>
          <p:grpSp>
            <p:nvGrpSpPr>
              <p:cNvPr id="51" name="Group 165">
                <a:extLst>
                  <a:ext uri="{FF2B5EF4-FFF2-40B4-BE49-F238E27FC236}">
                    <a16:creationId xmlns="" xmlns:a16="http://schemas.microsoft.com/office/drawing/2014/main" id="{C7D14787-1535-41BE-9ECE-5D7988C16E37}"/>
                  </a:ext>
                </a:extLst>
              </p:cNvPr>
              <p:cNvGrpSpPr/>
              <p:nvPr/>
            </p:nvGrpSpPr>
            <p:grpSpPr bwMode="gray">
              <a:xfrm rot="5400000">
                <a:off x="1762964" y="4830018"/>
                <a:ext cx="1114092" cy="541579"/>
                <a:chOff x="-1233037" y="914446"/>
                <a:chExt cx="1573823" cy="778776"/>
              </a:xfrm>
            </p:grpSpPr>
            <p:cxnSp>
              <p:nvCxnSpPr>
                <p:cNvPr id="54" name="Straight Connector 166">
                  <a:extLst>
                    <a:ext uri="{FF2B5EF4-FFF2-40B4-BE49-F238E27FC236}">
                      <a16:creationId xmlns="" xmlns:a16="http://schemas.microsoft.com/office/drawing/2014/main" id="{9D614061-FFC4-4E58-BCB3-21449C2D0AFA}"/>
                    </a:ext>
                  </a:extLst>
                </p:cNvPr>
                <p:cNvCxnSpPr/>
                <p:nvPr/>
              </p:nvCxnSpPr>
              <p:spPr bwMode="gray">
                <a:xfrm flipH="1" flipV="1">
                  <a:off x="-1233037" y="914446"/>
                  <a:ext cx="786912" cy="77877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9" name="Straight Connector 167">
                  <a:extLst>
                    <a:ext uri="{FF2B5EF4-FFF2-40B4-BE49-F238E27FC236}">
                      <a16:creationId xmlns="" xmlns:a16="http://schemas.microsoft.com/office/drawing/2014/main" id="{15EF6CD6-698A-4993-88A3-33266D4ECAC9}"/>
                    </a:ext>
                  </a:extLst>
                </p:cNvPr>
                <p:cNvCxnSpPr/>
                <p:nvPr/>
              </p:nvCxnSpPr>
              <p:spPr bwMode="gray">
                <a:xfrm flipV="1">
                  <a:off x="-446125" y="914446"/>
                  <a:ext cx="786911" cy="778776"/>
                </a:xfrm>
                <a:prstGeom prst="line">
                  <a:avLst/>
                </a:prstGeom>
                <a:ln w="1905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52" name="Straight Connector 166">
                <a:extLst>
                  <a:ext uri="{FF2B5EF4-FFF2-40B4-BE49-F238E27FC236}">
                    <a16:creationId xmlns="" xmlns:a16="http://schemas.microsoft.com/office/drawing/2014/main" id="{1FA07BAE-9EA9-40BB-B91E-421416613883}"/>
                  </a:ext>
                </a:extLst>
              </p:cNvPr>
              <p:cNvCxnSpPr/>
              <p:nvPr/>
            </p:nvCxnSpPr>
            <p:spPr bwMode="gray">
              <a:xfrm>
                <a:off x="2583537" y="4546133"/>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3" name="Straight Connector 166">
                <a:extLst>
                  <a:ext uri="{FF2B5EF4-FFF2-40B4-BE49-F238E27FC236}">
                    <a16:creationId xmlns="" xmlns:a16="http://schemas.microsoft.com/office/drawing/2014/main" id="{F66CE704-5462-472C-8ED8-9A3999E3AAD8}"/>
                  </a:ext>
                </a:extLst>
              </p:cNvPr>
              <p:cNvCxnSpPr/>
              <p:nvPr/>
            </p:nvCxnSpPr>
            <p:spPr bwMode="gray">
              <a:xfrm>
                <a:off x="2583537" y="5657854"/>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23" name="直接箭头连接符 33">
              <a:extLst>
                <a:ext uri="{FF2B5EF4-FFF2-40B4-BE49-F238E27FC236}">
                  <a16:creationId xmlns="" xmlns:a16="http://schemas.microsoft.com/office/drawing/2014/main" id="{A49BDC7C-B378-4522-8415-2CBA9EFC8B67}"/>
                </a:ext>
              </a:extLst>
            </p:cNvPr>
            <p:cNvCxnSpPr/>
            <p:nvPr/>
          </p:nvCxnSpPr>
          <p:spPr bwMode="gray">
            <a:xfrm>
              <a:off x="6964314" y="2579763"/>
              <a:ext cx="0" cy="2348030"/>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4" name="直接箭头连接符 44">
              <a:extLst>
                <a:ext uri="{FF2B5EF4-FFF2-40B4-BE49-F238E27FC236}">
                  <a16:creationId xmlns="" xmlns:a16="http://schemas.microsoft.com/office/drawing/2014/main" id="{4BAC9C98-4DAB-49D6-92EF-DEACCC9F404B}"/>
                </a:ext>
              </a:extLst>
            </p:cNvPr>
            <p:cNvCxnSpPr>
              <a:cxnSpLocks/>
              <a:stCxn id="31" idx="2"/>
              <a:endCxn id="37" idx="0"/>
            </p:cNvCxnSpPr>
            <p:nvPr/>
          </p:nvCxnSpPr>
          <p:spPr bwMode="gray">
            <a:xfrm flipH="1">
              <a:off x="6985688" y="3643184"/>
              <a:ext cx="1651817" cy="1484511"/>
            </a:xfrm>
            <a:prstGeom prst="straightConnector1">
              <a:avLst/>
            </a:prstGeom>
            <a:ln w="19050">
              <a:solidFill>
                <a:srgbClr val="D3394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直接箭头连接符 45">
              <a:extLst>
                <a:ext uri="{FF2B5EF4-FFF2-40B4-BE49-F238E27FC236}">
                  <a16:creationId xmlns="" xmlns:a16="http://schemas.microsoft.com/office/drawing/2014/main" id="{79068D41-FAAF-4FD0-8CE1-4581DA8DEE78}"/>
                </a:ext>
              </a:extLst>
            </p:cNvPr>
            <p:cNvCxnSpPr>
              <a:cxnSpLocks/>
              <a:stCxn id="31" idx="2"/>
              <a:endCxn id="38" idx="0"/>
            </p:cNvCxnSpPr>
            <p:nvPr/>
          </p:nvCxnSpPr>
          <p:spPr bwMode="gray">
            <a:xfrm>
              <a:off x="8637505" y="3643184"/>
              <a:ext cx="1645467" cy="1490861"/>
            </a:xfrm>
            <a:prstGeom prst="straightConnector1">
              <a:avLst/>
            </a:prstGeom>
            <a:ln w="19050">
              <a:solidFill>
                <a:srgbClr val="D3394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0" name="文本框 58">
              <a:extLst>
                <a:ext uri="{FF2B5EF4-FFF2-40B4-BE49-F238E27FC236}">
                  <a16:creationId xmlns="" xmlns:a16="http://schemas.microsoft.com/office/drawing/2014/main" id="{F7A5E69C-0C98-42ED-BE75-A854ED6651AF}"/>
                </a:ext>
              </a:extLst>
            </p:cNvPr>
            <p:cNvSpPr txBox="1"/>
            <p:nvPr/>
          </p:nvSpPr>
          <p:spPr bwMode="gray">
            <a:xfrm>
              <a:off x="8015729" y="3298417"/>
              <a:ext cx="418704" cy="307777"/>
            </a:xfrm>
            <a:prstGeom prst="rect">
              <a:avLst/>
            </a:prstGeom>
            <a:noFill/>
          </p:spPr>
          <p:txBody>
            <a:bodyPr wrap="none" rtlCol="0">
              <a:spAutoFit/>
            </a:bodyPr>
            <a:lstStyle/>
            <a:p>
              <a:pPr fontAlgn="ctr"/>
              <a:r>
                <a:rPr lang="en-US" sz="1400" b="1" dirty="0">
                  <a:latin typeface="Huawei Sans" panose="020C0503030203020204" pitchFamily="34" charset="0"/>
                </a:rPr>
                <a:t>RR</a:t>
              </a:r>
              <a:endPar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31" name="图片 59">
              <a:extLst>
                <a:ext uri="{FF2B5EF4-FFF2-40B4-BE49-F238E27FC236}">
                  <a16:creationId xmlns="" xmlns:a16="http://schemas.microsoft.com/office/drawing/2014/main" id="{3CAC54C1-E4ED-4EB0-A40E-17E782E88CCD}"/>
                </a:ext>
              </a:extLst>
            </p:cNvPr>
            <p:cNvPicPr>
              <a:picLocks noChangeAspect="1"/>
            </p:cNvPicPr>
            <p:nvPr/>
          </p:nvPicPr>
          <p:blipFill>
            <a:blip r:embed="rId3"/>
            <a:stretch>
              <a:fillRect/>
            </a:stretch>
          </p:blipFill>
          <p:spPr bwMode="gray">
            <a:xfrm>
              <a:off x="8397721" y="3261429"/>
              <a:ext cx="479567" cy="381755"/>
            </a:xfrm>
            <a:prstGeom prst="rect">
              <a:avLst/>
            </a:prstGeom>
          </p:spPr>
        </p:pic>
        <p:pic>
          <p:nvPicPr>
            <p:cNvPr id="34" name="图片 81">
              <a:extLst>
                <a:ext uri="{FF2B5EF4-FFF2-40B4-BE49-F238E27FC236}">
                  <a16:creationId xmlns="" xmlns:a16="http://schemas.microsoft.com/office/drawing/2014/main" id="{035F5A6C-263A-47BA-97EC-C61CB06EEB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7721462" y="2100753"/>
              <a:ext cx="1792651" cy="330612"/>
            </a:xfrm>
            <a:prstGeom prst="rect">
              <a:avLst/>
            </a:prstGeom>
          </p:spPr>
        </p:pic>
        <p:sp>
          <p:nvSpPr>
            <p:cNvPr id="35" name="圆角矩形 82">
              <a:extLst>
                <a:ext uri="{FF2B5EF4-FFF2-40B4-BE49-F238E27FC236}">
                  <a16:creationId xmlns="" xmlns:a16="http://schemas.microsoft.com/office/drawing/2014/main" id="{1D3FB87E-A0AA-4248-B9D1-1E5426D99A66}"/>
                </a:ext>
              </a:extLst>
            </p:cNvPr>
            <p:cNvSpPr/>
            <p:nvPr/>
          </p:nvSpPr>
          <p:spPr bwMode="gray">
            <a:xfrm>
              <a:off x="10368270" y="5037460"/>
              <a:ext cx="1183879"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ctr"/>
              <a:r>
                <a:rPr lang="en-US" sz="1400" dirty="0">
                  <a:solidFill>
                    <a:schemeClr val="bg1">
                      <a:lumMod val="65000"/>
                    </a:schemeClr>
                  </a:solidFill>
                  <a:latin typeface="Huawei Sans" panose="020C0503030203020204" pitchFamily="34" charset="0"/>
                </a:rPr>
                <a:t>Branch site</a:t>
              </a:r>
            </a:p>
          </p:txBody>
        </p:sp>
        <p:sp>
          <p:nvSpPr>
            <p:cNvPr id="36" name="圆角矩形 83">
              <a:extLst>
                <a:ext uri="{FF2B5EF4-FFF2-40B4-BE49-F238E27FC236}">
                  <a16:creationId xmlns="" xmlns:a16="http://schemas.microsoft.com/office/drawing/2014/main" id="{64B2A97D-C9AB-4B28-A0E6-EF3FC893639C}"/>
                </a:ext>
              </a:extLst>
            </p:cNvPr>
            <p:cNvSpPr/>
            <p:nvPr/>
          </p:nvSpPr>
          <p:spPr bwMode="gray">
            <a:xfrm>
              <a:off x="5659949" y="5031110"/>
              <a:ext cx="1291198"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400" dirty="0">
                  <a:solidFill>
                    <a:schemeClr val="bg1">
                      <a:lumMod val="65000"/>
                    </a:schemeClr>
                  </a:solidFill>
                  <a:latin typeface="Huawei Sans" panose="020C0503030203020204" pitchFamily="34" charset="0"/>
                </a:rPr>
                <a:t>HQ/DC site</a:t>
              </a:r>
            </a:p>
          </p:txBody>
        </p:sp>
        <p:pic>
          <p:nvPicPr>
            <p:cNvPr id="37" name="图片 88">
              <a:extLst>
                <a:ext uri="{FF2B5EF4-FFF2-40B4-BE49-F238E27FC236}">
                  <a16:creationId xmlns="" xmlns:a16="http://schemas.microsoft.com/office/drawing/2014/main" id="{80A46A30-9361-4506-9E38-1A1576D28CF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6740233" y="5127695"/>
              <a:ext cx="490909" cy="402545"/>
            </a:xfrm>
            <a:prstGeom prst="rect">
              <a:avLst/>
            </a:prstGeom>
          </p:spPr>
        </p:pic>
        <p:pic>
          <p:nvPicPr>
            <p:cNvPr id="38" name="图片 89">
              <a:extLst>
                <a:ext uri="{FF2B5EF4-FFF2-40B4-BE49-F238E27FC236}">
                  <a16:creationId xmlns="" xmlns:a16="http://schemas.microsoft.com/office/drawing/2014/main" id="{5DE00EE0-9A6E-466E-8E19-4F35E8BF29A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10037517" y="5134045"/>
              <a:ext cx="490909" cy="402545"/>
            </a:xfrm>
            <a:prstGeom prst="rect">
              <a:avLst/>
            </a:prstGeom>
          </p:spPr>
        </p:pic>
        <p:sp>
          <p:nvSpPr>
            <p:cNvPr id="39" name="Can 225">
              <a:extLst>
                <a:ext uri="{FF2B5EF4-FFF2-40B4-BE49-F238E27FC236}">
                  <a16:creationId xmlns="" xmlns:a16="http://schemas.microsoft.com/office/drawing/2014/main" id="{DD2AC7E1-9DD1-430D-8089-59FFEA70AF38}"/>
                </a:ext>
              </a:extLst>
            </p:cNvPr>
            <p:cNvSpPr/>
            <p:nvPr/>
          </p:nvSpPr>
          <p:spPr bwMode="gray">
            <a:xfrm rot="5400000">
              <a:off x="8529318" y="3937879"/>
              <a:ext cx="193925" cy="2776241"/>
            </a:xfrm>
            <a:prstGeom prst="can">
              <a:avLst>
                <a:gd name="adj" fmla="val 87973"/>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40" name="直接箭头连接符 112">
              <a:extLst>
                <a:ext uri="{FF2B5EF4-FFF2-40B4-BE49-F238E27FC236}">
                  <a16:creationId xmlns="" xmlns:a16="http://schemas.microsoft.com/office/drawing/2014/main" id="{EBD72244-4301-49E3-BE5A-D803A0CB57E1}"/>
                </a:ext>
              </a:extLst>
            </p:cNvPr>
            <p:cNvCxnSpPr/>
            <p:nvPr/>
          </p:nvCxnSpPr>
          <p:spPr bwMode="gray">
            <a:xfrm>
              <a:off x="10259478" y="2579763"/>
              <a:ext cx="0" cy="2348030"/>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3" name="直接箭头连接符 33">
              <a:extLst>
                <a:ext uri="{FF2B5EF4-FFF2-40B4-BE49-F238E27FC236}">
                  <a16:creationId xmlns="" xmlns:a16="http://schemas.microsoft.com/office/drawing/2014/main" id="{8B348506-8887-4E47-B456-31C34C996B3F}"/>
                </a:ext>
              </a:extLst>
            </p:cNvPr>
            <p:cNvCxnSpPr>
              <a:cxnSpLocks/>
              <a:endCxn id="31" idx="0"/>
            </p:cNvCxnSpPr>
            <p:nvPr/>
          </p:nvCxnSpPr>
          <p:spPr bwMode="gray">
            <a:xfrm>
              <a:off x="8637505" y="2573051"/>
              <a:ext cx="0" cy="688378"/>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44" name="Freeform 159">
              <a:extLst>
                <a:ext uri="{FF2B5EF4-FFF2-40B4-BE49-F238E27FC236}">
                  <a16:creationId xmlns="" xmlns:a16="http://schemas.microsoft.com/office/drawing/2014/main" id="{2451FA4F-C181-4226-9C8F-D48B4BDB65A6}"/>
                </a:ext>
              </a:extLst>
            </p:cNvPr>
            <p:cNvSpPr/>
            <p:nvPr/>
          </p:nvSpPr>
          <p:spPr bwMode="gray">
            <a:xfrm flipH="1">
              <a:off x="8048913" y="4385226"/>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sz="1400" dirty="0">
                  <a:solidFill>
                    <a:srgbClr val="000000"/>
                  </a:solidFill>
                  <a:latin typeface="Huawei Sans" panose="020C0503030203020204" pitchFamily="34" charset="0"/>
                </a:rPr>
                <a:t>MPLS</a:t>
              </a:r>
            </a:p>
          </p:txBody>
        </p:sp>
        <p:sp>
          <p:nvSpPr>
            <p:cNvPr id="45" name="Freeform 159">
              <a:extLst>
                <a:ext uri="{FF2B5EF4-FFF2-40B4-BE49-F238E27FC236}">
                  <a16:creationId xmlns="" xmlns:a16="http://schemas.microsoft.com/office/drawing/2014/main" id="{FE1A9AA4-65C0-4D06-B599-B471A8D5202A}"/>
                </a:ext>
              </a:extLst>
            </p:cNvPr>
            <p:cNvSpPr/>
            <p:nvPr/>
          </p:nvSpPr>
          <p:spPr bwMode="gray">
            <a:xfrm flipH="1">
              <a:off x="8049325" y="5543143"/>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sz="1200" dirty="0">
                  <a:solidFill>
                    <a:srgbClr val="000000"/>
                  </a:solidFill>
                  <a:latin typeface="Huawei Sans" panose="020C0503030203020204" pitchFamily="34" charset="0"/>
                </a:rPr>
                <a:t>Internet</a:t>
              </a:r>
            </a:p>
          </p:txBody>
        </p:sp>
        <p:sp>
          <p:nvSpPr>
            <p:cNvPr id="46" name="圆角矩形 44">
              <a:extLst>
                <a:ext uri="{FF2B5EF4-FFF2-40B4-BE49-F238E27FC236}">
                  <a16:creationId xmlns="" xmlns:a16="http://schemas.microsoft.com/office/drawing/2014/main" id="{9F513282-D78A-493E-AFBA-692B214874B5}"/>
                </a:ext>
              </a:extLst>
            </p:cNvPr>
            <p:cNvSpPr/>
            <p:nvPr/>
          </p:nvSpPr>
          <p:spPr bwMode="gray">
            <a:xfrm>
              <a:off x="6931050" y="1979293"/>
              <a:ext cx="3403725" cy="572837"/>
            </a:xfrm>
            <a:prstGeom prst="roundRect">
              <a:avLst>
                <a:gd name="adj" fmla="val 6377"/>
              </a:avLst>
            </a:prstGeom>
            <a:noFill/>
            <a:ln w="19050">
              <a:solidFill>
                <a:srgbClr val="30B5C5"/>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 name="文本框 60">
              <a:extLst>
                <a:ext uri="{FF2B5EF4-FFF2-40B4-BE49-F238E27FC236}">
                  <a16:creationId xmlns="" xmlns:a16="http://schemas.microsoft.com/office/drawing/2014/main" id="{A440A726-35D4-4ECC-A0E5-FAC352C539B1}"/>
                </a:ext>
              </a:extLst>
            </p:cNvPr>
            <p:cNvSpPr txBox="1"/>
            <p:nvPr/>
          </p:nvSpPr>
          <p:spPr bwMode="gray">
            <a:xfrm rot="16200000">
              <a:off x="5766668" y="3412351"/>
              <a:ext cx="1939566" cy="461665"/>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NETCONF</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fontAlgn="ctr"/>
              <a:r>
                <a:rPr lang="en-US" sz="1200" dirty="0">
                  <a:solidFill>
                    <a:srgbClr val="000000"/>
                  </a:solidFill>
                  <a:latin typeface="Huawei Sans" panose="020C0503030203020204" pitchFamily="34" charset="0"/>
                </a:rPr>
                <a:t>(management channel)</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 name="文本框 60">
              <a:extLst>
                <a:ext uri="{FF2B5EF4-FFF2-40B4-BE49-F238E27FC236}">
                  <a16:creationId xmlns="" xmlns:a16="http://schemas.microsoft.com/office/drawing/2014/main" id="{4197599D-187D-47EE-8EDE-66EB002F3085}"/>
                </a:ext>
              </a:extLst>
            </p:cNvPr>
            <p:cNvSpPr txBox="1"/>
            <p:nvPr/>
          </p:nvSpPr>
          <p:spPr bwMode="gray">
            <a:xfrm rot="19124516">
              <a:off x="6842428" y="4029005"/>
              <a:ext cx="1471932" cy="461665"/>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BGP EVPN</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fontAlgn="ctr"/>
              <a:r>
                <a:rPr lang="en-US" sz="1200" dirty="0">
                  <a:solidFill>
                    <a:srgbClr val="000000"/>
                  </a:solidFill>
                  <a:latin typeface="Huawei Sans" panose="020C0503030203020204" pitchFamily="34" charset="0"/>
                </a:rPr>
                <a:t>(control channel)</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 name="文本框 60">
              <a:extLst>
                <a:ext uri="{FF2B5EF4-FFF2-40B4-BE49-F238E27FC236}">
                  <a16:creationId xmlns="" xmlns:a16="http://schemas.microsoft.com/office/drawing/2014/main" id="{A3FF05E6-D414-4C04-86CC-C70891A373BD}"/>
                </a:ext>
              </a:extLst>
            </p:cNvPr>
            <p:cNvSpPr txBox="1"/>
            <p:nvPr/>
          </p:nvSpPr>
          <p:spPr bwMode="gray">
            <a:xfrm>
              <a:off x="7288512" y="5170208"/>
              <a:ext cx="2667368"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GRE/GRE over IPsec (data channel)</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Rectangular Callout 26">
              <a:extLst>
                <a:ext uri="{FF2B5EF4-FFF2-40B4-BE49-F238E27FC236}">
                  <a16:creationId xmlns="" xmlns:a16="http://schemas.microsoft.com/office/drawing/2014/main" id="{5B5616C6-B166-4AE2-B485-8319B62F3F11}"/>
                </a:ext>
              </a:extLst>
            </p:cNvPr>
            <p:cNvSpPr/>
            <p:nvPr/>
          </p:nvSpPr>
          <p:spPr bwMode="gray">
            <a:xfrm>
              <a:off x="5201345" y="3298417"/>
              <a:ext cx="1190909" cy="644933"/>
            </a:xfrm>
            <a:prstGeom prst="wedgeRectCallout">
              <a:avLst>
                <a:gd name="adj1" fmla="val 62112"/>
                <a:gd name="adj2" fmla="val -1487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Management channel security</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 name="Rectangular Callout 26">
              <a:extLst>
                <a:ext uri="{FF2B5EF4-FFF2-40B4-BE49-F238E27FC236}">
                  <a16:creationId xmlns="" xmlns:a16="http://schemas.microsoft.com/office/drawing/2014/main" id="{2A0C54E3-1056-48B3-8D3E-3611340FEF75}"/>
                </a:ext>
              </a:extLst>
            </p:cNvPr>
            <p:cNvSpPr/>
            <p:nvPr/>
          </p:nvSpPr>
          <p:spPr bwMode="gray">
            <a:xfrm>
              <a:off x="8256019" y="3743325"/>
              <a:ext cx="1074669" cy="570025"/>
            </a:xfrm>
            <a:prstGeom prst="wedgeRectCallout">
              <a:avLst>
                <a:gd name="adj1" fmla="val -64505"/>
                <a:gd name="adj2" fmla="val -2149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Control channel security</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Rectangular Callout 26">
              <a:extLst>
                <a:ext uri="{FF2B5EF4-FFF2-40B4-BE49-F238E27FC236}">
                  <a16:creationId xmlns="" xmlns:a16="http://schemas.microsoft.com/office/drawing/2014/main" id="{E5085C24-26DD-4BE3-836F-91AF88044FEA}"/>
                </a:ext>
              </a:extLst>
            </p:cNvPr>
            <p:cNvSpPr/>
            <p:nvPr/>
          </p:nvSpPr>
          <p:spPr bwMode="gray">
            <a:xfrm>
              <a:off x="8705850" y="2632116"/>
              <a:ext cx="1415668" cy="549234"/>
            </a:xfrm>
            <a:prstGeom prst="wedgeRectCallout">
              <a:avLst>
                <a:gd name="adj1" fmla="val 19569"/>
                <a:gd name="adj2" fmla="val -8550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bg1">
                      <a:lumMod val="50000"/>
                    </a:schemeClr>
                  </a:solidFill>
                  <a:latin typeface="Huawei Sans" panose="020C0503030203020204" pitchFamily="34" charset="0"/>
                </a:rPr>
                <a:t>Security hardening for iMaster NCE-WAN</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Rectangular Callout 26">
              <a:extLst>
                <a:ext uri="{FF2B5EF4-FFF2-40B4-BE49-F238E27FC236}">
                  <a16:creationId xmlns="" xmlns:a16="http://schemas.microsoft.com/office/drawing/2014/main" id="{DD953BFF-29AD-47C5-88A2-68F68EC539FC}"/>
                </a:ext>
              </a:extLst>
            </p:cNvPr>
            <p:cNvSpPr/>
            <p:nvPr/>
          </p:nvSpPr>
          <p:spPr bwMode="gray">
            <a:xfrm>
              <a:off x="8966100" y="5655214"/>
              <a:ext cx="1074669" cy="493203"/>
            </a:xfrm>
            <a:prstGeom prst="wedgeRectCallout">
              <a:avLst>
                <a:gd name="adj1" fmla="val -15884"/>
                <a:gd name="adj2" fmla="val -10095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bg1">
                      <a:lumMod val="50000"/>
                    </a:schemeClr>
                  </a:solidFill>
                  <a:latin typeface="Huawei Sans" panose="020C0503030203020204" pitchFamily="34" charset="0"/>
                </a:rPr>
                <a:t>Data channel security</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 name="antivirus_139783">
              <a:extLst>
                <a:ext uri="{FF2B5EF4-FFF2-40B4-BE49-F238E27FC236}">
                  <a16:creationId xmlns="" xmlns:a16="http://schemas.microsoft.com/office/drawing/2014/main" id="{6488816C-05E0-4CD1-AD80-5EC97597FD31}"/>
                </a:ext>
              </a:extLst>
            </p:cNvPr>
            <p:cNvSpPr>
              <a:spLocks noChangeAspect="1"/>
            </p:cNvSpPr>
            <p:nvPr/>
          </p:nvSpPr>
          <p:spPr bwMode="gray">
            <a:xfrm>
              <a:off x="7048869" y="5239144"/>
              <a:ext cx="309277" cy="402545"/>
            </a:xfrm>
            <a:custGeom>
              <a:avLst/>
              <a:gdLst>
                <a:gd name="connsiteX0" fmla="*/ 227062 w 466280"/>
                <a:gd name="connsiteY0" fmla="*/ 80509 h 606895"/>
                <a:gd name="connsiteX1" fmla="*/ 238458 w 466280"/>
                <a:gd name="connsiteY1" fmla="*/ 80509 h 606895"/>
                <a:gd name="connsiteX2" fmla="*/ 396487 w 466280"/>
                <a:gd name="connsiteY2" fmla="*/ 138155 h 606895"/>
                <a:gd name="connsiteX3" fmla="*/ 405604 w 466280"/>
                <a:gd name="connsiteY3" fmla="*/ 148016 h 606895"/>
                <a:gd name="connsiteX4" fmla="*/ 405604 w 466280"/>
                <a:gd name="connsiteY4" fmla="*/ 283790 h 606895"/>
                <a:gd name="connsiteX5" fmla="*/ 301518 w 466280"/>
                <a:gd name="connsiteY5" fmla="*/ 504517 h 606895"/>
                <a:gd name="connsiteX6" fmla="*/ 236939 w 466280"/>
                <a:gd name="connsiteY6" fmla="*/ 541684 h 606895"/>
                <a:gd name="connsiteX7" fmla="*/ 233140 w 466280"/>
                <a:gd name="connsiteY7" fmla="*/ 542442 h 606895"/>
                <a:gd name="connsiteX8" fmla="*/ 229341 w 466280"/>
                <a:gd name="connsiteY8" fmla="*/ 541684 h 606895"/>
                <a:gd name="connsiteX9" fmla="*/ 164762 w 466280"/>
                <a:gd name="connsiteY9" fmla="*/ 504517 h 606895"/>
                <a:gd name="connsiteX10" fmla="*/ 60676 w 466280"/>
                <a:gd name="connsiteY10" fmla="*/ 283790 h 606895"/>
                <a:gd name="connsiteX11" fmla="*/ 60676 w 466280"/>
                <a:gd name="connsiteY11" fmla="*/ 148016 h 606895"/>
                <a:gd name="connsiteX12" fmla="*/ 69793 w 466280"/>
                <a:gd name="connsiteY12" fmla="*/ 138155 h 606895"/>
                <a:gd name="connsiteX13" fmla="*/ 227062 w 466280"/>
                <a:gd name="connsiteY13" fmla="*/ 80509 h 606895"/>
                <a:gd name="connsiteX14" fmla="*/ 233140 w 466280"/>
                <a:gd name="connsiteY14" fmla="*/ 24457 h 606895"/>
                <a:gd name="connsiteX15" fmla="*/ 20504 w 466280"/>
                <a:gd name="connsiteY15" fmla="*/ 101054 h 606895"/>
                <a:gd name="connsiteX16" fmla="*/ 20504 w 466280"/>
                <a:gd name="connsiteY16" fmla="*/ 283824 h 606895"/>
                <a:gd name="connsiteX17" fmla="*/ 139732 w 466280"/>
                <a:gd name="connsiteY17" fmla="*/ 536365 h 606895"/>
                <a:gd name="connsiteX18" fmla="*/ 233140 w 466280"/>
                <a:gd name="connsiteY18" fmla="*/ 585660 h 606895"/>
                <a:gd name="connsiteX19" fmla="*/ 326548 w 466280"/>
                <a:gd name="connsiteY19" fmla="*/ 536365 h 606895"/>
                <a:gd name="connsiteX20" fmla="*/ 445776 w 466280"/>
                <a:gd name="connsiteY20" fmla="*/ 283824 h 606895"/>
                <a:gd name="connsiteX21" fmla="*/ 445776 w 466280"/>
                <a:gd name="connsiteY21" fmla="*/ 101054 h 606895"/>
                <a:gd name="connsiteX22" fmla="*/ 233140 w 466280"/>
                <a:gd name="connsiteY22" fmla="*/ 24457 h 606895"/>
                <a:gd name="connsiteX23" fmla="*/ 225546 w 466280"/>
                <a:gd name="connsiteY23" fmla="*/ 3981 h 606895"/>
                <a:gd name="connsiteX24" fmla="*/ 240734 w 466280"/>
                <a:gd name="connsiteY24" fmla="*/ 3981 h 606895"/>
                <a:gd name="connsiteX25" fmla="*/ 455648 w 466280"/>
                <a:gd name="connsiteY25" fmla="*/ 80577 h 606895"/>
                <a:gd name="connsiteX26" fmla="*/ 466280 w 466280"/>
                <a:gd name="connsiteY26" fmla="*/ 91195 h 606895"/>
                <a:gd name="connsiteX27" fmla="*/ 466280 w 466280"/>
                <a:gd name="connsiteY27" fmla="*/ 283824 h 606895"/>
                <a:gd name="connsiteX28" fmla="*/ 338698 w 466280"/>
                <a:gd name="connsiteY28" fmla="*/ 552292 h 606895"/>
                <a:gd name="connsiteX29" fmla="*/ 236178 w 466280"/>
                <a:gd name="connsiteY29" fmla="*/ 606137 h 606895"/>
                <a:gd name="connsiteX30" fmla="*/ 233140 w 466280"/>
                <a:gd name="connsiteY30" fmla="*/ 606895 h 606895"/>
                <a:gd name="connsiteX31" fmla="*/ 230102 w 466280"/>
                <a:gd name="connsiteY31" fmla="*/ 606137 h 606895"/>
                <a:gd name="connsiteX32" fmla="*/ 126822 w 466280"/>
                <a:gd name="connsiteY32" fmla="*/ 552292 h 606895"/>
                <a:gd name="connsiteX33" fmla="*/ 0 w 466280"/>
                <a:gd name="connsiteY33" fmla="*/ 283824 h 606895"/>
                <a:gd name="connsiteX34" fmla="*/ 0 w 466280"/>
                <a:gd name="connsiteY34" fmla="*/ 91195 h 606895"/>
                <a:gd name="connsiteX35" fmla="*/ 10632 w 466280"/>
                <a:gd name="connsiteY35" fmla="*/ 80577 h 606895"/>
                <a:gd name="connsiteX36" fmla="*/ 225546 w 466280"/>
                <a:gd name="connsiteY36" fmla="*/ 3981 h 606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66280" h="606895">
                  <a:moveTo>
                    <a:pt x="227062" y="80509"/>
                  </a:moveTo>
                  <a:cubicBezTo>
                    <a:pt x="230861" y="78233"/>
                    <a:pt x="235419" y="78233"/>
                    <a:pt x="238458" y="80509"/>
                  </a:cubicBezTo>
                  <a:cubicBezTo>
                    <a:pt x="269608" y="101747"/>
                    <a:pt x="321271" y="128295"/>
                    <a:pt x="396487" y="138155"/>
                  </a:cubicBezTo>
                  <a:cubicBezTo>
                    <a:pt x="401805" y="138155"/>
                    <a:pt x="405604" y="142707"/>
                    <a:pt x="405604" y="148016"/>
                  </a:cubicBezTo>
                  <a:lnTo>
                    <a:pt x="405604" y="283790"/>
                  </a:lnTo>
                  <a:cubicBezTo>
                    <a:pt x="405604" y="371018"/>
                    <a:pt x="366097" y="453696"/>
                    <a:pt x="301518" y="504517"/>
                  </a:cubicBezTo>
                  <a:cubicBezTo>
                    <a:pt x="281004" y="520445"/>
                    <a:pt x="258972" y="533340"/>
                    <a:pt x="236939" y="541684"/>
                  </a:cubicBezTo>
                  <a:cubicBezTo>
                    <a:pt x="235419" y="542442"/>
                    <a:pt x="234660" y="542442"/>
                    <a:pt x="233140" y="542442"/>
                  </a:cubicBezTo>
                  <a:cubicBezTo>
                    <a:pt x="231620" y="542442"/>
                    <a:pt x="230861" y="542442"/>
                    <a:pt x="229341" y="541684"/>
                  </a:cubicBezTo>
                  <a:cubicBezTo>
                    <a:pt x="207308" y="533340"/>
                    <a:pt x="185276" y="520445"/>
                    <a:pt x="164762" y="504517"/>
                  </a:cubicBezTo>
                  <a:cubicBezTo>
                    <a:pt x="99423" y="453696"/>
                    <a:pt x="60676" y="371018"/>
                    <a:pt x="60676" y="283790"/>
                  </a:cubicBezTo>
                  <a:lnTo>
                    <a:pt x="60676" y="148016"/>
                  </a:lnTo>
                  <a:cubicBezTo>
                    <a:pt x="60676" y="142707"/>
                    <a:pt x="64475" y="138155"/>
                    <a:pt x="69793" y="138155"/>
                  </a:cubicBezTo>
                  <a:cubicBezTo>
                    <a:pt x="145009" y="128295"/>
                    <a:pt x="196672" y="101747"/>
                    <a:pt x="227062" y="80509"/>
                  </a:cubicBezTo>
                  <a:close/>
                  <a:moveTo>
                    <a:pt x="233140" y="24457"/>
                  </a:moveTo>
                  <a:cubicBezTo>
                    <a:pt x="211117" y="45692"/>
                    <a:pt x="144289" y="98020"/>
                    <a:pt x="20504" y="101054"/>
                  </a:cubicBezTo>
                  <a:lnTo>
                    <a:pt x="20504" y="283824"/>
                  </a:lnTo>
                  <a:cubicBezTo>
                    <a:pt x="20504" y="383172"/>
                    <a:pt x="65310" y="477970"/>
                    <a:pt x="139732" y="536365"/>
                  </a:cubicBezTo>
                  <a:cubicBezTo>
                    <a:pt x="168590" y="559117"/>
                    <a:pt x="200485" y="575801"/>
                    <a:pt x="233140" y="585660"/>
                  </a:cubicBezTo>
                  <a:cubicBezTo>
                    <a:pt x="265795" y="575801"/>
                    <a:pt x="296931" y="559117"/>
                    <a:pt x="326548" y="536365"/>
                  </a:cubicBezTo>
                  <a:cubicBezTo>
                    <a:pt x="400970" y="477970"/>
                    <a:pt x="445776" y="383172"/>
                    <a:pt x="445776" y="283824"/>
                  </a:cubicBezTo>
                  <a:lnTo>
                    <a:pt x="445776" y="101054"/>
                  </a:lnTo>
                  <a:cubicBezTo>
                    <a:pt x="321991" y="98020"/>
                    <a:pt x="254404" y="45692"/>
                    <a:pt x="233140" y="24457"/>
                  </a:cubicBezTo>
                  <a:close/>
                  <a:moveTo>
                    <a:pt x="225546" y="3981"/>
                  </a:moveTo>
                  <a:cubicBezTo>
                    <a:pt x="229343" y="-1328"/>
                    <a:pt x="236937" y="-1328"/>
                    <a:pt x="240734" y="3981"/>
                  </a:cubicBezTo>
                  <a:cubicBezTo>
                    <a:pt x="241494" y="4739"/>
                    <a:pt x="307563" y="80577"/>
                    <a:pt x="455648" y="80577"/>
                  </a:cubicBezTo>
                  <a:cubicBezTo>
                    <a:pt x="461724" y="80577"/>
                    <a:pt x="466280" y="85128"/>
                    <a:pt x="466280" y="91195"/>
                  </a:cubicBezTo>
                  <a:lnTo>
                    <a:pt x="466280" y="283824"/>
                  </a:lnTo>
                  <a:cubicBezTo>
                    <a:pt x="466280" y="389239"/>
                    <a:pt x="418437" y="490104"/>
                    <a:pt x="338698" y="552292"/>
                  </a:cubicBezTo>
                  <a:cubicBezTo>
                    <a:pt x="306803" y="577318"/>
                    <a:pt x="271870" y="595519"/>
                    <a:pt x="236178" y="606137"/>
                  </a:cubicBezTo>
                  <a:cubicBezTo>
                    <a:pt x="234659" y="606895"/>
                    <a:pt x="233899" y="606895"/>
                    <a:pt x="233140" y="606895"/>
                  </a:cubicBezTo>
                  <a:cubicBezTo>
                    <a:pt x="232381" y="606895"/>
                    <a:pt x="230862" y="606895"/>
                    <a:pt x="230102" y="606137"/>
                  </a:cubicBezTo>
                  <a:cubicBezTo>
                    <a:pt x="193650" y="595519"/>
                    <a:pt x="159477" y="577318"/>
                    <a:pt x="126822" y="552292"/>
                  </a:cubicBezTo>
                  <a:cubicBezTo>
                    <a:pt x="47843" y="490104"/>
                    <a:pt x="0" y="389239"/>
                    <a:pt x="0" y="283824"/>
                  </a:cubicBezTo>
                  <a:lnTo>
                    <a:pt x="0" y="91195"/>
                  </a:lnTo>
                  <a:cubicBezTo>
                    <a:pt x="0" y="85128"/>
                    <a:pt x="4556" y="80577"/>
                    <a:pt x="10632" y="80577"/>
                  </a:cubicBezTo>
                  <a:cubicBezTo>
                    <a:pt x="158717" y="80577"/>
                    <a:pt x="224786" y="4739"/>
                    <a:pt x="225546" y="3981"/>
                  </a:cubicBezTo>
                  <a:close/>
                </a:path>
              </a:pathLst>
            </a:custGeom>
            <a:solidFill>
              <a:srgbClr val="56C4D2"/>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Rectangular Callout 26">
              <a:extLst>
                <a:ext uri="{FF2B5EF4-FFF2-40B4-BE49-F238E27FC236}">
                  <a16:creationId xmlns="" xmlns:a16="http://schemas.microsoft.com/office/drawing/2014/main" id="{039E1702-AC3C-4183-9CDC-AD8A2BA76750}"/>
                </a:ext>
              </a:extLst>
            </p:cNvPr>
            <p:cNvSpPr/>
            <p:nvPr/>
          </p:nvSpPr>
          <p:spPr bwMode="gray">
            <a:xfrm>
              <a:off x="7180875" y="5671615"/>
              <a:ext cx="1074669" cy="493203"/>
            </a:xfrm>
            <a:prstGeom prst="wedgeRectCallout">
              <a:avLst>
                <a:gd name="adj1" fmla="val -37711"/>
                <a:gd name="adj2" fmla="val -9229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bg1">
                      <a:lumMod val="50000"/>
                    </a:schemeClr>
                  </a:solidFill>
                  <a:latin typeface="Huawei Sans" panose="020C0503030203020204" pitchFamily="34" charset="0"/>
                </a:rPr>
                <a:t>Service traffic security</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3" name="椭圆 15">
              <a:extLst>
                <a:ext uri="{FF2B5EF4-FFF2-40B4-BE49-F238E27FC236}">
                  <a16:creationId xmlns="" xmlns:a16="http://schemas.microsoft.com/office/drawing/2014/main" id="{9B53A318-261E-4D28-A255-D86A2E4F55DB}"/>
                </a:ext>
              </a:extLst>
            </p:cNvPr>
            <p:cNvSpPr>
              <a:spLocks noChangeAspect="1"/>
            </p:cNvSpPr>
            <p:nvPr/>
          </p:nvSpPr>
          <p:spPr bwMode="gray">
            <a:xfrm>
              <a:off x="5110596" y="3182177"/>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rPr>
                <a:t>1</a:t>
              </a:r>
              <a:endParaRPr lang="en-US" altLang="zh-CN"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椭圆 15">
              <a:extLst>
                <a:ext uri="{FF2B5EF4-FFF2-40B4-BE49-F238E27FC236}">
                  <a16:creationId xmlns="" xmlns:a16="http://schemas.microsoft.com/office/drawing/2014/main" id="{9F4E8470-459B-45CA-B80F-37A506920008}"/>
                </a:ext>
              </a:extLst>
            </p:cNvPr>
            <p:cNvSpPr>
              <a:spLocks noChangeAspect="1"/>
            </p:cNvSpPr>
            <p:nvPr/>
          </p:nvSpPr>
          <p:spPr bwMode="gray">
            <a:xfrm>
              <a:off x="10003505" y="3009080"/>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rPr>
                <a:t>1</a:t>
              </a:r>
              <a:endParaRPr lang="en-US" altLang="zh-CN"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椭圆 15">
              <a:extLst>
                <a:ext uri="{FF2B5EF4-FFF2-40B4-BE49-F238E27FC236}">
                  <a16:creationId xmlns="" xmlns:a16="http://schemas.microsoft.com/office/drawing/2014/main" id="{8E66DE3C-5D90-436D-95E6-5CFD9C4ECB4B}"/>
                </a:ext>
              </a:extLst>
            </p:cNvPr>
            <p:cNvSpPr>
              <a:spLocks noChangeAspect="1"/>
            </p:cNvSpPr>
            <p:nvPr/>
          </p:nvSpPr>
          <p:spPr bwMode="gray">
            <a:xfrm>
              <a:off x="9219663" y="3710456"/>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rPr>
                <a:t>1</a:t>
              </a:r>
              <a:endParaRPr lang="en-US" altLang="zh-CN"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椭圆 15">
              <a:extLst>
                <a:ext uri="{FF2B5EF4-FFF2-40B4-BE49-F238E27FC236}">
                  <a16:creationId xmlns="" xmlns:a16="http://schemas.microsoft.com/office/drawing/2014/main" id="{591974D0-2EC6-43DF-9D1B-1783CB1E9F5A}"/>
                </a:ext>
              </a:extLst>
            </p:cNvPr>
            <p:cNvSpPr>
              <a:spLocks noChangeAspect="1"/>
            </p:cNvSpPr>
            <p:nvPr/>
          </p:nvSpPr>
          <p:spPr bwMode="gray">
            <a:xfrm>
              <a:off x="9910559" y="5543361"/>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rPr>
                <a:t>1</a:t>
              </a:r>
              <a:endParaRPr lang="en-US" altLang="zh-CN"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椭圆 15">
              <a:extLst>
                <a:ext uri="{FF2B5EF4-FFF2-40B4-BE49-F238E27FC236}">
                  <a16:creationId xmlns="" xmlns:a16="http://schemas.microsoft.com/office/drawing/2014/main" id="{F0FB7539-FC6A-40CD-9364-EBE45CA6B66C}"/>
                </a:ext>
              </a:extLst>
            </p:cNvPr>
            <p:cNvSpPr>
              <a:spLocks noChangeAspect="1"/>
            </p:cNvSpPr>
            <p:nvPr/>
          </p:nvSpPr>
          <p:spPr bwMode="gray">
            <a:xfrm>
              <a:off x="8112380" y="5570011"/>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rPr>
                <a:t>2</a:t>
              </a:r>
              <a:endParaRPr lang="en-US" altLang="zh-CN"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Rectangular Callout 26">
              <a:extLst>
                <a:ext uri="{FF2B5EF4-FFF2-40B4-BE49-F238E27FC236}">
                  <a16:creationId xmlns="" xmlns:a16="http://schemas.microsoft.com/office/drawing/2014/main" id="{250B3DBF-A253-427F-84DC-C45543738926}"/>
                </a:ext>
              </a:extLst>
            </p:cNvPr>
            <p:cNvSpPr/>
            <p:nvPr/>
          </p:nvSpPr>
          <p:spPr bwMode="gray">
            <a:xfrm>
              <a:off x="10363093" y="4238626"/>
              <a:ext cx="1074669" cy="591838"/>
            </a:xfrm>
            <a:prstGeom prst="wedgeRectCallout">
              <a:avLst>
                <a:gd name="adj1" fmla="val -38337"/>
                <a:gd name="adj2" fmla="val 10118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Security hardening for EDGEs</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5" name="椭圆 15">
              <a:extLst>
                <a:ext uri="{FF2B5EF4-FFF2-40B4-BE49-F238E27FC236}">
                  <a16:creationId xmlns="" xmlns:a16="http://schemas.microsoft.com/office/drawing/2014/main" id="{C76D7B6C-F467-46AF-977E-303DFCC0F838}"/>
                </a:ext>
              </a:extLst>
            </p:cNvPr>
            <p:cNvSpPr>
              <a:spLocks noChangeAspect="1"/>
            </p:cNvSpPr>
            <p:nvPr/>
          </p:nvSpPr>
          <p:spPr bwMode="gray">
            <a:xfrm>
              <a:off x="10246853" y="4223170"/>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rPr>
                <a:t>1</a:t>
              </a:r>
              <a:endParaRPr lang="en-US" altLang="zh-CN"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60">
              <a:extLst>
                <a:ext uri="{FF2B5EF4-FFF2-40B4-BE49-F238E27FC236}">
                  <a16:creationId xmlns="" xmlns:a16="http://schemas.microsoft.com/office/drawing/2014/main" id="{D828CE1A-63A8-409D-B392-B32ECE57304E}"/>
                </a:ext>
              </a:extLst>
            </p:cNvPr>
            <p:cNvSpPr txBox="1"/>
            <p:nvPr/>
          </p:nvSpPr>
          <p:spPr bwMode="gray">
            <a:xfrm>
              <a:off x="6646558" y="5502810"/>
              <a:ext cx="591949"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EDGE</a:t>
              </a:r>
            </a:p>
          </p:txBody>
        </p:sp>
        <p:sp>
          <p:nvSpPr>
            <p:cNvPr id="33" name="文本框 66">
              <a:extLst>
                <a:ext uri="{FF2B5EF4-FFF2-40B4-BE49-F238E27FC236}">
                  <a16:creationId xmlns="" xmlns:a16="http://schemas.microsoft.com/office/drawing/2014/main" id="{E517E296-6E8B-4DE1-9335-1A2FFC74102E}"/>
                </a:ext>
              </a:extLst>
            </p:cNvPr>
            <p:cNvSpPr txBox="1"/>
            <p:nvPr/>
          </p:nvSpPr>
          <p:spPr bwMode="gray">
            <a:xfrm>
              <a:off x="10035470" y="5509160"/>
              <a:ext cx="626539"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EDGE</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55" name="燕尾形 25">
            <a:extLst>
              <a:ext uri="{FF2B5EF4-FFF2-40B4-BE49-F238E27FC236}">
                <a16:creationId xmlns="" xmlns:a16="http://schemas.microsoft.com/office/drawing/2014/main" id="{A3AFF8B1-049A-490C-9662-FA765F8D7227}"/>
              </a:ext>
            </a:extLst>
          </p:cNvPr>
          <p:cNvSpPr/>
          <p:nvPr/>
        </p:nvSpPr>
        <p:spPr bwMode="gray">
          <a:xfrm>
            <a:off x="6302884" y="109272"/>
            <a:ext cx="621155" cy="211431"/>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ZTP</a:t>
            </a:r>
          </a:p>
        </p:txBody>
      </p:sp>
      <p:sp>
        <p:nvSpPr>
          <p:cNvPr id="56" name="燕尾形 25">
            <a:extLst>
              <a:ext uri="{FF2B5EF4-FFF2-40B4-BE49-F238E27FC236}">
                <a16:creationId xmlns="" xmlns:a16="http://schemas.microsoft.com/office/drawing/2014/main" id="{69D00CC9-9B08-47B2-A53E-26EB30BE1E6B}"/>
              </a:ext>
            </a:extLst>
          </p:cNvPr>
          <p:cNvSpPr/>
          <p:nvPr/>
        </p:nvSpPr>
        <p:spPr bwMode="gray">
          <a:xfrm>
            <a:off x="8523480" y="109272"/>
            <a:ext cx="2159760"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Application Optimization</a:t>
            </a:r>
          </a:p>
        </p:txBody>
      </p:sp>
      <p:sp>
        <p:nvSpPr>
          <p:cNvPr id="57" name="燕尾形 25">
            <a:extLst>
              <a:ext uri="{FF2B5EF4-FFF2-40B4-BE49-F238E27FC236}">
                <a16:creationId xmlns="" xmlns:a16="http://schemas.microsoft.com/office/drawing/2014/main" id="{63D5D457-242E-4711-871D-46E31C33ACF8}"/>
              </a:ext>
            </a:extLst>
          </p:cNvPr>
          <p:cNvSpPr/>
          <p:nvPr/>
        </p:nvSpPr>
        <p:spPr bwMode="gray">
          <a:xfrm>
            <a:off x="10616507" y="109272"/>
            <a:ext cx="1132580" cy="211431"/>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Security</a:t>
            </a:r>
          </a:p>
        </p:txBody>
      </p:sp>
      <p:sp>
        <p:nvSpPr>
          <p:cNvPr id="58" name="燕尾形 25">
            <a:extLst>
              <a:ext uri="{FF2B5EF4-FFF2-40B4-BE49-F238E27FC236}">
                <a16:creationId xmlns="" xmlns:a16="http://schemas.microsoft.com/office/drawing/2014/main" id="{720A7AAF-DF73-47D8-B4AF-829977F274D8}"/>
              </a:ext>
            </a:extLst>
          </p:cNvPr>
          <p:cNvSpPr/>
          <p:nvPr/>
        </p:nvSpPr>
        <p:spPr bwMode="gray">
          <a:xfrm>
            <a:off x="6856742" y="109272"/>
            <a:ext cx="1738617"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Flexible Networking</a:t>
            </a:r>
          </a:p>
        </p:txBody>
      </p:sp>
    </p:spTree>
    <p:extLst>
      <p:ext uri="{BB962C8B-B14F-4D97-AF65-F5344CB8AC3E}">
        <p14:creationId xmlns:p14="http://schemas.microsoft.com/office/powerpoint/2010/main" val="201365903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bwMode="gray"/>
        <p:txBody>
          <a:bodyPr>
            <a:normAutofit/>
          </a:bodyPr>
          <a:lstStyle/>
          <a:p>
            <a:pPr fontAlgn="ctr"/>
            <a:r>
              <a:rPr lang="en-US" dirty="0">
                <a:latin typeface="Huawei Sans" panose="020C0503030203020204" pitchFamily="34" charset="0"/>
                <a:cs typeface="Huawei Sans" panose="020C0503030203020204" pitchFamily="34" charset="0"/>
              </a:rPr>
              <a:t>SD-WAN System Security Hardening</a:t>
            </a:r>
            <a:endParaRPr lang="en-US" altLang="zh-CN" dirty="0">
              <a:latin typeface="Huawei Sans" panose="020C0503030203020204" pitchFamily="34" charset="0"/>
              <a:cs typeface="Huawei Sans" panose="020C0503030203020204" pitchFamily="34" charset="0"/>
              <a:sym typeface="Huawei Sans" panose="020C0503030203020204" pitchFamily="34" charset="0"/>
            </a:endParaRPr>
          </a:p>
        </p:txBody>
      </p:sp>
      <p:sp>
        <p:nvSpPr>
          <p:cNvPr id="11" name="Text Placeholder 10">
            <a:extLst>
              <a:ext uri="{FF2B5EF4-FFF2-40B4-BE49-F238E27FC236}">
                <a16:creationId xmlns="" xmlns:a16="http://schemas.microsoft.com/office/drawing/2014/main" id="{023EF648-2CF4-4442-B656-BCA55CD10180}"/>
              </a:ext>
            </a:extLst>
          </p:cNvPr>
          <p:cNvSpPr>
            <a:spLocks noGrp="1"/>
          </p:cNvSpPr>
          <p:nvPr>
            <p:ph type="body" sz="quarter" idx="10"/>
          </p:nvPr>
        </p:nvSpPr>
        <p:spPr bwMode="gray"/>
        <p:txBody>
          <a:bodyPr/>
          <a:lstStyle/>
          <a:p>
            <a:pPr algn="l"/>
            <a:r>
              <a:rPr lang="en-US" sz="1600" dirty="0">
                <a:latin typeface="Huawei Sans" panose="020C0503030203020204" pitchFamily="34" charset="0"/>
              </a:rPr>
              <a:t>SD-WAN system security includes:</a:t>
            </a:r>
            <a:endParaRPr lang="en-US" altLang="zh-CN" sz="1600" dirty="0">
              <a:latin typeface="Huawei Sans" panose="020C0503030203020204" pitchFamily="34" charset="0"/>
              <a:sym typeface="Huawei Sans" panose="020C0503030203020204" pitchFamily="34" charset="0"/>
            </a:endParaRPr>
          </a:p>
          <a:p>
            <a:pPr marL="598488" lvl="1" indent="-293688"/>
            <a:r>
              <a:rPr lang="en-US" sz="1400" dirty="0">
                <a:latin typeface="Huawei Sans" panose="020C0503030203020204" pitchFamily="34" charset="0"/>
                <a:cs typeface="Huawei Sans" panose="020C0503030203020204" pitchFamily="34" charset="0"/>
              </a:rPr>
              <a:t>Inter-component security: security of management, control, and forwarding channels</a:t>
            </a:r>
            <a:endParaRPr lang="en-US" altLang="zh-CN" sz="1400" dirty="0">
              <a:latin typeface="Huawei Sans" panose="020C0503030203020204" pitchFamily="34" charset="0"/>
              <a:cs typeface="Huawei Sans" panose="020C0503030203020204" pitchFamily="34" charset="0"/>
              <a:sym typeface="Huawei Sans" panose="020C0503030203020204" pitchFamily="34" charset="0"/>
            </a:endParaRPr>
          </a:p>
          <a:p>
            <a:pPr marL="598488" lvl="1" indent="-293688"/>
            <a:r>
              <a:rPr lang="en-US" sz="1400" dirty="0">
                <a:latin typeface="Huawei Sans" panose="020C0503030203020204" pitchFamily="34" charset="0"/>
                <a:cs typeface="Huawei Sans" panose="020C0503030203020204" pitchFamily="34" charset="0"/>
              </a:rPr>
              <a:t>Component security:</a:t>
            </a:r>
            <a:r>
              <a:rPr lang="en-US" altLang="zh-CN" sz="1400" dirty="0">
                <a:latin typeface="Huawei Sans" panose="020C0503030203020204" pitchFamily="34" charset="0"/>
                <a:cs typeface="Huawei Sans" panose="020C0503030203020204" pitchFamily="34" charset="0"/>
              </a:rPr>
              <a:t> </a:t>
            </a:r>
            <a:r>
              <a:rPr lang="en-US" sz="1400" dirty="0">
                <a:latin typeface="Huawei Sans" panose="020C0503030203020204" pitchFamily="34" charset="0"/>
                <a:cs typeface="Huawei Sans" panose="020C0503030203020204" pitchFamily="34" charset="0"/>
              </a:rPr>
              <a:t>security of </a:t>
            </a:r>
            <a:r>
              <a:rPr lang="en-US" sz="1400" dirty="0" err="1">
                <a:latin typeface="Huawei Sans" panose="020C0503030203020204" pitchFamily="34" charset="0"/>
                <a:cs typeface="Huawei Sans" panose="020C0503030203020204" pitchFamily="34" charset="0"/>
              </a:rPr>
              <a:t>iMaster</a:t>
            </a:r>
            <a:r>
              <a:rPr lang="en-US" sz="1400" dirty="0">
                <a:latin typeface="Huawei Sans" panose="020C0503030203020204" pitchFamily="34" charset="0"/>
                <a:cs typeface="Huawei Sans" panose="020C0503030203020204" pitchFamily="34" charset="0"/>
              </a:rPr>
              <a:t> NCE-WAN and CPEs</a:t>
            </a:r>
          </a:p>
        </p:txBody>
      </p:sp>
      <p:grpSp>
        <p:nvGrpSpPr>
          <p:cNvPr id="26" name="Group 25">
            <a:extLst>
              <a:ext uri="{FF2B5EF4-FFF2-40B4-BE49-F238E27FC236}">
                <a16:creationId xmlns="" xmlns:a16="http://schemas.microsoft.com/office/drawing/2014/main" id="{16083DBE-39B8-43A7-9600-31F95BB1512F}"/>
              </a:ext>
            </a:extLst>
          </p:cNvPr>
          <p:cNvGrpSpPr/>
          <p:nvPr/>
        </p:nvGrpSpPr>
        <p:grpSpPr bwMode="gray">
          <a:xfrm>
            <a:off x="2239740" y="2197536"/>
            <a:ext cx="7307035" cy="3938289"/>
            <a:chOff x="2239740" y="2288976"/>
            <a:chExt cx="7307035" cy="3938289"/>
          </a:xfrm>
        </p:grpSpPr>
        <p:grpSp>
          <p:nvGrpSpPr>
            <p:cNvPr id="67" name="组合 102">
              <a:extLst>
                <a:ext uri="{FF2B5EF4-FFF2-40B4-BE49-F238E27FC236}">
                  <a16:creationId xmlns="" xmlns:a16="http://schemas.microsoft.com/office/drawing/2014/main" id="{2BF296CD-6FB8-44E9-AAEF-5A38933FBD21}"/>
                </a:ext>
              </a:extLst>
            </p:cNvPr>
            <p:cNvGrpSpPr/>
            <p:nvPr/>
          </p:nvGrpSpPr>
          <p:grpSpPr bwMode="gray">
            <a:xfrm flipH="1">
              <a:off x="6318075" y="4772017"/>
              <a:ext cx="1075899" cy="1114092"/>
              <a:chOff x="2049220" y="4543762"/>
              <a:chExt cx="1075899" cy="1114092"/>
            </a:xfrm>
          </p:grpSpPr>
          <p:grpSp>
            <p:nvGrpSpPr>
              <p:cNvPr id="115" name="Group 165">
                <a:extLst>
                  <a:ext uri="{FF2B5EF4-FFF2-40B4-BE49-F238E27FC236}">
                    <a16:creationId xmlns="" xmlns:a16="http://schemas.microsoft.com/office/drawing/2014/main" id="{203E9587-6EC7-4275-B4BD-5DCC2E8A7522}"/>
                  </a:ext>
                </a:extLst>
              </p:cNvPr>
              <p:cNvGrpSpPr/>
              <p:nvPr/>
            </p:nvGrpSpPr>
            <p:grpSpPr bwMode="gray">
              <a:xfrm rot="5400000">
                <a:off x="1762964" y="4830018"/>
                <a:ext cx="1114092" cy="541579"/>
                <a:chOff x="-1233037" y="914446"/>
                <a:chExt cx="1573823" cy="778776"/>
              </a:xfrm>
            </p:grpSpPr>
            <p:cxnSp>
              <p:nvCxnSpPr>
                <p:cNvPr id="118" name="Straight Connector 166">
                  <a:extLst>
                    <a:ext uri="{FF2B5EF4-FFF2-40B4-BE49-F238E27FC236}">
                      <a16:creationId xmlns="" xmlns:a16="http://schemas.microsoft.com/office/drawing/2014/main" id="{D1CE78D5-C8FA-404B-928F-E16C228D7567}"/>
                    </a:ext>
                  </a:extLst>
                </p:cNvPr>
                <p:cNvCxnSpPr/>
                <p:nvPr/>
              </p:nvCxnSpPr>
              <p:spPr bwMode="gray">
                <a:xfrm flipH="1" flipV="1">
                  <a:off x="-1233037" y="914446"/>
                  <a:ext cx="786912" cy="77877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9" name="Straight Connector 167">
                  <a:extLst>
                    <a:ext uri="{FF2B5EF4-FFF2-40B4-BE49-F238E27FC236}">
                      <a16:creationId xmlns="" xmlns:a16="http://schemas.microsoft.com/office/drawing/2014/main" id="{AC1793D5-C916-4BFD-9B17-21D762221969}"/>
                    </a:ext>
                  </a:extLst>
                </p:cNvPr>
                <p:cNvCxnSpPr/>
                <p:nvPr/>
              </p:nvCxnSpPr>
              <p:spPr bwMode="gray">
                <a:xfrm flipV="1">
                  <a:off x="-446125" y="914446"/>
                  <a:ext cx="786911" cy="778776"/>
                </a:xfrm>
                <a:prstGeom prst="line">
                  <a:avLst/>
                </a:prstGeom>
                <a:ln w="1905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116" name="Straight Connector 166">
                <a:extLst>
                  <a:ext uri="{FF2B5EF4-FFF2-40B4-BE49-F238E27FC236}">
                    <a16:creationId xmlns="" xmlns:a16="http://schemas.microsoft.com/office/drawing/2014/main" id="{D30A2707-9022-4672-BC4A-3F0DD49D2C88}"/>
                  </a:ext>
                </a:extLst>
              </p:cNvPr>
              <p:cNvCxnSpPr/>
              <p:nvPr/>
            </p:nvCxnSpPr>
            <p:spPr bwMode="gray">
              <a:xfrm>
                <a:off x="2583537" y="4546133"/>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7" name="Straight Connector 166">
                <a:extLst>
                  <a:ext uri="{FF2B5EF4-FFF2-40B4-BE49-F238E27FC236}">
                    <a16:creationId xmlns="" xmlns:a16="http://schemas.microsoft.com/office/drawing/2014/main" id="{C18A4395-EA3E-4FE1-86C5-6C3CFE489D61}"/>
                  </a:ext>
                </a:extLst>
              </p:cNvPr>
              <p:cNvCxnSpPr/>
              <p:nvPr/>
            </p:nvCxnSpPr>
            <p:spPr bwMode="gray">
              <a:xfrm>
                <a:off x="2583537" y="5657854"/>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68" name="组合 4">
              <a:extLst>
                <a:ext uri="{FF2B5EF4-FFF2-40B4-BE49-F238E27FC236}">
                  <a16:creationId xmlns="" xmlns:a16="http://schemas.microsoft.com/office/drawing/2014/main" id="{FB5DD79D-F542-4888-88F1-4A3D566AD818}"/>
                </a:ext>
              </a:extLst>
            </p:cNvPr>
            <p:cNvGrpSpPr/>
            <p:nvPr/>
          </p:nvGrpSpPr>
          <p:grpSpPr bwMode="gray">
            <a:xfrm>
              <a:off x="4613884" y="4772017"/>
              <a:ext cx="1075899" cy="1114092"/>
              <a:chOff x="2049220" y="4543762"/>
              <a:chExt cx="1075899" cy="1114092"/>
            </a:xfrm>
          </p:grpSpPr>
          <p:grpSp>
            <p:nvGrpSpPr>
              <p:cNvPr id="110" name="Group 165">
                <a:extLst>
                  <a:ext uri="{FF2B5EF4-FFF2-40B4-BE49-F238E27FC236}">
                    <a16:creationId xmlns="" xmlns:a16="http://schemas.microsoft.com/office/drawing/2014/main" id="{8D3D887E-3769-4CF5-8329-41A73A35AE75}"/>
                  </a:ext>
                </a:extLst>
              </p:cNvPr>
              <p:cNvGrpSpPr/>
              <p:nvPr/>
            </p:nvGrpSpPr>
            <p:grpSpPr bwMode="gray">
              <a:xfrm rot="5400000">
                <a:off x="1762964" y="4830018"/>
                <a:ext cx="1114092" cy="541579"/>
                <a:chOff x="-1233037" y="914446"/>
                <a:chExt cx="1573823" cy="778776"/>
              </a:xfrm>
            </p:grpSpPr>
            <p:cxnSp>
              <p:nvCxnSpPr>
                <p:cNvPr id="113" name="Straight Connector 166">
                  <a:extLst>
                    <a:ext uri="{FF2B5EF4-FFF2-40B4-BE49-F238E27FC236}">
                      <a16:creationId xmlns="" xmlns:a16="http://schemas.microsoft.com/office/drawing/2014/main" id="{61A0CC21-316B-4D4E-9674-AEB82B870768}"/>
                    </a:ext>
                  </a:extLst>
                </p:cNvPr>
                <p:cNvCxnSpPr/>
                <p:nvPr/>
              </p:nvCxnSpPr>
              <p:spPr bwMode="gray">
                <a:xfrm flipH="1" flipV="1">
                  <a:off x="-1233037" y="914446"/>
                  <a:ext cx="786912" cy="77877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4" name="Straight Connector 167">
                  <a:extLst>
                    <a:ext uri="{FF2B5EF4-FFF2-40B4-BE49-F238E27FC236}">
                      <a16:creationId xmlns="" xmlns:a16="http://schemas.microsoft.com/office/drawing/2014/main" id="{DCCF118A-4A0F-4272-9FC8-E8D21F7208EF}"/>
                    </a:ext>
                  </a:extLst>
                </p:cNvPr>
                <p:cNvCxnSpPr/>
                <p:nvPr/>
              </p:nvCxnSpPr>
              <p:spPr bwMode="gray">
                <a:xfrm flipV="1">
                  <a:off x="-446125" y="914446"/>
                  <a:ext cx="786911" cy="778776"/>
                </a:xfrm>
                <a:prstGeom prst="line">
                  <a:avLst/>
                </a:prstGeom>
                <a:ln w="1905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111" name="Straight Connector 166">
                <a:extLst>
                  <a:ext uri="{FF2B5EF4-FFF2-40B4-BE49-F238E27FC236}">
                    <a16:creationId xmlns="" xmlns:a16="http://schemas.microsoft.com/office/drawing/2014/main" id="{0C1C413D-E956-46AB-A873-4F6FE30107CA}"/>
                  </a:ext>
                </a:extLst>
              </p:cNvPr>
              <p:cNvCxnSpPr/>
              <p:nvPr/>
            </p:nvCxnSpPr>
            <p:spPr bwMode="gray">
              <a:xfrm>
                <a:off x="2583537" y="4546133"/>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2" name="Straight Connector 166">
                <a:extLst>
                  <a:ext uri="{FF2B5EF4-FFF2-40B4-BE49-F238E27FC236}">
                    <a16:creationId xmlns="" xmlns:a16="http://schemas.microsoft.com/office/drawing/2014/main" id="{904FE2AF-1A17-4049-B3F2-E7CA9D122F8A}"/>
                  </a:ext>
                </a:extLst>
              </p:cNvPr>
              <p:cNvCxnSpPr/>
              <p:nvPr/>
            </p:nvCxnSpPr>
            <p:spPr bwMode="gray">
              <a:xfrm>
                <a:off x="2583537" y="5657854"/>
                <a:ext cx="5415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69" name="直接箭头连接符 33">
              <a:extLst>
                <a:ext uri="{FF2B5EF4-FFF2-40B4-BE49-F238E27FC236}">
                  <a16:creationId xmlns="" xmlns:a16="http://schemas.microsoft.com/office/drawing/2014/main" id="{20047D64-261B-4288-8DC9-FAC25472C9D0}"/>
                </a:ext>
              </a:extLst>
            </p:cNvPr>
            <p:cNvCxnSpPr>
              <a:cxnSpLocks/>
            </p:cNvCxnSpPr>
            <p:nvPr/>
          </p:nvCxnSpPr>
          <p:spPr bwMode="gray">
            <a:xfrm>
              <a:off x="4347404" y="2951192"/>
              <a:ext cx="0" cy="1972888"/>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70" name="直接箭头连接符 44">
              <a:extLst>
                <a:ext uri="{FF2B5EF4-FFF2-40B4-BE49-F238E27FC236}">
                  <a16:creationId xmlns="" xmlns:a16="http://schemas.microsoft.com/office/drawing/2014/main" id="{78A1031E-010F-4D8D-9603-AE67C2663970}"/>
                </a:ext>
              </a:extLst>
            </p:cNvPr>
            <p:cNvCxnSpPr>
              <a:cxnSpLocks/>
              <a:stCxn id="74" idx="2"/>
              <a:endCxn id="86" idx="0"/>
            </p:cNvCxnSpPr>
            <p:nvPr/>
          </p:nvCxnSpPr>
          <p:spPr bwMode="gray">
            <a:xfrm flipH="1">
              <a:off x="4368778" y="3639471"/>
              <a:ext cx="1651817" cy="1484511"/>
            </a:xfrm>
            <a:prstGeom prst="straightConnector1">
              <a:avLst/>
            </a:prstGeom>
            <a:ln w="19050">
              <a:solidFill>
                <a:srgbClr val="D3394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1" name="直接箭头连接符 45">
              <a:extLst>
                <a:ext uri="{FF2B5EF4-FFF2-40B4-BE49-F238E27FC236}">
                  <a16:creationId xmlns="" xmlns:a16="http://schemas.microsoft.com/office/drawing/2014/main" id="{8CF434ED-468F-441C-9E3E-B17CCCC18CFE}"/>
                </a:ext>
              </a:extLst>
            </p:cNvPr>
            <p:cNvCxnSpPr>
              <a:cxnSpLocks/>
              <a:stCxn id="74" idx="2"/>
              <a:endCxn id="87" idx="0"/>
            </p:cNvCxnSpPr>
            <p:nvPr/>
          </p:nvCxnSpPr>
          <p:spPr bwMode="gray">
            <a:xfrm>
              <a:off x="6020595" y="3639471"/>
              <a:ext cx="1645467" cy="1490861"/>
            </a:xfrm>
            <a:prstGeom prst="straightConnector1">
              <a:avLst/>
            </a:prstGeom>
            <a:ln w="19050">
              <a:solidFill>
                <a:srgbClr val="D3394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2" name="文本框 58">
              <a:extLst>
                <a:ext uri="{FF2B5EF4-FFF2-40B4-BE49-F238E27FC236}">
                  <a16:creationId xmlns="" xmlns:a16="http://schemas.microsoft.com/office/drawing/2014/main" id="{8582EAC9-5AB8-44E5-8C9E-B9AD65617302}"/>
                </a:ext>
              </a:extLst>
            </p:cNvPr>
            <p:cNvSpPr txBox="1"/>
            <p:nvPr/>
          </p:nvSpPr>
          <p:spPr bwMode="gray">
            <a:xfrm>
              <a:off x="5398819" y="3294704"/>
              <a:ext cx="418704" cy="307777"/>
            </a:xfrm>
            <a:prstGeom prst="rect">
              <a:avLst/>
            </a:prstGeom>
            <a:noFill/>
          </p:spPr>
          <p:txBody>
            <a:bodyPr wrap="none" rtlCol="0">
              <a:spAutoFit/>
            </a:bodyPr>
            <a:lstStyle/>
            <a:p>
              <a:pPr fontAlgn="ctr"/>
              <a:r>
                <a:rPr lang="en-US" sz="1400" b="1" dirty="0">
                  <a:latin typeface="Huawei Sans" panose="020C0503030203020204" pitchFamily="34" charset="0"/>
                  <a:cs typeface="Huawei Sans" panose="020C0503030203020204" pitchFamily="34" charset="0"/>
                </a:rPr>
                <a:t>RR</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74" name="图片 59">
              <a:extLst>
                <a:ext uri="{FF2B5EF4-FFF2-40B4-BE49-F238E27FC236}">
                  <a16:creationId xmlns="" xmlns:a16="http://schemas.microsoft.com/office/drawing/2014/main" id="{0B1524FF-8DCE-4B30-863E-89505CD4036B}"/>
                </a:ext>
              </a:extLst>
            </p:cNvPr>
            <p:cNvPicPr>
              <a:picLocks noChangeAspect="1"/>
            </p:cNvPicPr>
            <p:nvPr/>
          </p:nvPicPr>
          <p:blipFill>
            <a:blip r:embed="rId3"/>
            <a:stretch>
              <a:fillRect/>
            </a:stretch>
          </p:blipFill>
          <p:spPr bwMode="gray">
            <a:xfrm>
              <a:off x="5780811" y="3257716"/>
              <a:ext cx="479567" cy="381755"/>
            </a:xfrm>
            <a:prstGeom prst="rect">
              <a:avLst/>
            </a:prstGeom>
          </p:spPr>
        </p:pic>
        <p:sp>
          <p:nvSpPr>
            <p:cNvPr id="76" name="文本框 60">
              <a:extLst>
                <a:ext uri="{FF2B5EF4-FFF2-40B4-BE49-F238E27FC236}">
                  <a16:creationId xmlns="" xmlns:a16="http://schemas.microsoft.com/office/drawing/2014/main" id="{91722486-E247-46D4-AF44-F5A8ED786446}"/>
                </a:ext>
              </a:extLst>
            </p:cNvPr>
            <p:cNvSpPr txBox="1"/>
            <p:nvPr/>
          </p:nvSpPr>
          <p:spPr bwMode="gray">
            <a:xfrm>
              <a:off x="4025246" y="5623111"/>
              <a:ext cx="596352"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CPE</a:t>
              </a:r>
            </a:p>
          </p:txBody>
        </p:sp>
        <p:sp>
          <p:nvSpPr>
            <p:cNvPr id="78" name="文本框 66">
              <a:extLst>
                <a:ext uri="{FF2B5EF4-FFF2-40B4-BE49-F238E27FC236}">
                  <a16:creationId xmlns="" xmlns:a16="http://schemas.microsoft.com/office/drawing/2014/main" id="{7C17BF51-68C1-474C-BA15-58E0E9F5D98E}"/>
                </a:ext>
              </a:extLst>
            </p:cNvPr>
            <p:cNvSpPr txBox="1"/>
            <p:nvPr/>
          </p:nvSpPr>
          <p:spPr bwMode="gray">
            <a:xfrm>
              <a:off x="7294414" y="5629461"/>
              <a:ext cx="596352"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CPE</a:t>
              </a:r>
            </a:p>
          </p:txBody>
        </p:sp>
        <p:pic>
          <p:nvPicPr>
            <p:cNvPr id="80" name="图片 81">
              <a:extLst>
                <a:ext uri="{FF2B5EF4-FFF2-40B4-BE49-F238E27FC236}">
                  <a16:creationId xmlns="" xmlns:a16="http://schemas.microsoft.com/office/drawing/2014/main" id="{34FB250B-2C5C-463D-B908-53D0D94F15F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5110902" y="2499815"/>
              <a:ext cx="1792651" cy="330612"/>
            </a:xfrm>
            <a:prstGeom prst="rect">
              <a:avLst/>
            </a:prstGeom>
          </p:spPr>
        </p:pic>
        <p:sp>
          <p:nvSpPr>
            <p:cNvPr id="82" name="圆角矩形 82">
              <a:extLst>
                <a:ext uri="{FF2B5EF4-FFF2-40B4-BE49-F238E27FC236}">
                  <a16:creationId xmlns="" xmlns:a16="http://schemas.microsoft.com/office/drawing/2014/main" id="{E0F9069C-8C58-49B2-98B0-BA40C4F140E2}"/>
                </a:ext>
              </a:extLst>
            </p:cNvPr>
            <p:cNvSpPr/>
            <p:nvPr/>
          </p:nvSpPr>
          <p:spPr bwMode="gray">
            <a:xfrm>
              <a:off x="7769435" y="5033747"/>
              <a:ext cx="1183879"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ctr"/>
              <a:r>
                <a:rPr lang="en-US" sz="1400" dirty="0">
                  <a:solidFill>
                    <a:schemeClr val="bg1">
                      <a:lumMod val="65000"/>
                    </a:schemeClr>
                  </a:solidFill>
                  <a:latin typeface="Huawei Sans" panose="020C0503030203020204" pitchFamily="34" charset="0"/>
                  <a:cs typeface="Huawei Sans" panose="020C0503030203020204" pitchFamily="34" charset="0"/>
                </a:rPr>
                <a:t>Branch site</a:t>
              </a:r>
            </a:p>
          </p:txBody>
        </p:sp>
        <p:sp>
          <p:nvSpPr>
            <p:cNvPr id="84" name="圆角矩形 83">
              <a:extLst>
                <a:ext uri="{FF2B5EF4-FFF2-40B4-BE49-F238E27FC236}">
                  <a16:creationId xmlns="" xmlns:a16="http://schemas.microsoft.com/office/drawing/2014/main" id="{396463FF-7976-4999-92CD-4470A013573C}"/>
                </a:ext>
              </a:extLst>
            </p:cNvPr>
            <p:cNvSpPr/>
            <p:nvPr/>
          </p:nvSpPr>
          <p:spPr bwMode="gray">
            <a:xfrm>
              <a:off x="3043039" y="5027397"/>
              <a:ext cx="1291198"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400" dirty="0">
                  <a:solidFill>
                    <a:schemeClr val="bg1">
                      <a:lumMod val="65000"/>
                    </a:schemeClr>
                  </a:solidFill>
                  <a:latin typeface="Huawei Sans" panose="020C0503030203020204" pitchFamily="34" charset="0"/>
                  <a:cs typeface="Huawei Sans" panose="020C0503030203020204" pitchFamily="34" charset="0"/>
                </a:rPr>
                <a:t>HQ/DC site</a:t>
              </a:r>
            </a:p>
          </p:txBody>
        </p:sp>
        <p:pic>
          <p:nvPicPr>
            <p:cNvPr id="86" name="图片 88">
              <a:extLst>
                <a:ext uri="{FF2B5EF4-FFF2-40B4-BE49-F238E27FC236}">
                  <a16:creationId xmlns="" xmlns:a16="http://schemas.microsoft.com/office/drawing/2014/main" id="{BDE73257-82F1-4E4B-9BCB-82A8DF5D854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4123323" y="5123982"/>
              <a:ext cx="490909" cy="402545"/>
            </a:xfrm>
            <a:prstGeom prst="rect">
              <a:avLst/>
            </a:prstGeom>
          </p:spPr>
        </p:pic>
        <p:pic>
          <p:nvPicPr>
            <p:cNvPr id="87" name="图片 89">
              <a:extLst>
                <a:ext uri="{FF2B5EF4-FFF2-40B4-BE49-F238E27FC236}">
                  <a16:creationId xmlns="" xmlns:a16="http://schemas.microsoft.com/office/drawing/2014/main" id="{8736100F-5B6E-4BC9-BBEA-4D8A3713F57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7420607" y="5130332"/>
              <a:ext cx="490909" cy="402545"/>
            </a:xfrm>
            <a:prstGeom prst="rect">
              <a:avLst/>
            </a:prstGeom>
          </p:spPr>
        </p:pic>
        <p:sp>
          <p:nvSpPr>
            <p:cNvPr id="88" name="Can 225">
              <a:extLst>
                <a:ext uri="{FF2B5EF4-FFF2-40B4-BE49-F238E27FC236}">
                  <a16:creationId xmlns="" xmlns:a16="http://schemas.microsoft.com/office/drawing/2014/main" id="{6B08449C-FF48-4A0B-BF3C-E4FEDE709E0F}"/>
                </a:ext>
              </a:extLst>
            </p:cNvPr>
            <p:cNvSpPr/>
            <p:nvPr/>
          </p:nvSpPr>
          <p:spPr bwMode="gray">
            <a:xfrm rot="5400000">
              <a:off x="5912408" y="3934166"/>
              <a:ext cx="193925" cy="2776241"/>
            </a:xfrm>
            <a:prstGeom prst="can">
              <a:avLst>
                <a:gd name="adj" fmla="val 87973"/>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89" name="直接箭头连接符 112">
              <a:extLst>
                <a:ext uri="{FF2B5EF4-FFF2-40B4-BE49-F238E27FC236}">
                  <a16:creationId xmlns="" xmlns:a16="http://schemas.microsoft.com/office/drawing/2014/main" id="{FBD7D899-DC56-464B-A90C-4CAFF41F0C02}"/>
                </a:ext>
              </a:extLst>
            </p:cNvPr>
            <p:cNvCxnSpPr>
              <a:cxnSpLocks/>
            </p:cNvCxnSpPr>
            <p:nvPr/>
          </p:nvCxnSpPr>
          <p:spPr bwMode="gray">
            <a:xfrm>
              <a:off x="7642568" y="2951192"/>
              <a:ext cx="0" cy="1972888"/>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90" name="直接箭头连接符 33">
              <a:extLst>
                <a:ext uri="{FF2B5EF4-FFF2-40B4-BE49-F238E27FC236}">
                  <a16:creationId xmlns="" xmlns:a16="http://schemas.microsoft.com/office/drawing/2014/main" id="{23AC3DCB-AE95-4AB8-9772-115156078F1A}"/>
                </a:ext>
              </a:extLst>
            </p:cNvPr>
            <p:cNvCxnSpPr>
              <a:cxnSpLocks/>
              <a:stCxn id="93" idx="2"/>
              <a:endCxn id="74" idx="0"/>
            </p:cNvCxnSpPr>
            <p:nvPr/>
          </p:nvCxnSpPr>
          <p:spPr bwMode="gray">
            <a:xfrm flipH="1">
              <a:off x="6020595" y="2951192"/>
              <a:ext cx="1758" cy="306524"/>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91" name="Freeform 159">
              <a:extLst>
                <a:ext uri="{FF2B5EF4-FFF2-40B4-BE49-F238E27FC236}">
                  <a16:creationId xmlns="" xmlns:a16="http://schemas.microsoft.com/office/drawing/2014/main" id="{AB6945E0-48CD-4195-A7E9-3C7FBC906803}"/>
                </a:ext>
              </a:extLst>
            </p:cNvPr>
            <p:cNvSpPr/>
            <p:nvPr/>
          </p:nvSpPr>
          <p:spPr bwMode="gray">
            <a:xfrm flipH="1">
              <a:off x="5432003" y="4381513"/>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latin typeface="Huawei Sans" panose="020C0503030203020204" pitchFamily="34" charset="0"/>
                  <a:cs typeface="Huawei Sans" panose="020C0503030203020204" pitchFamily="34" charset="0"/>
                </a:rPr>
                <a:t>MPLS</a:t>
              </a:r>
            </a:p>
          </p:txBody>
        </p:sp>
        <p:sp>
          <p:nvSpPr>
            <p:cNvPr id="92" name="Freeform 159">
              <a:extLst>
                <a:ext uri="{FF2B5EF4-FFF2-40B4-BE49-F238E27FC236}">
                  <a16:creationId xmlns="" xmlns:a16="http://schemas.microsoft.com/office/drawing/2014/main" id="{5D6567E1-ECF3-48DC-BE6F-256DFC5CA622}"/>
                </a:ext>
              </a:extLst>
            </p:cNvPr>
            <p:cNvSpPr/>
            <p:nvPr/>
          </p:nvSpPr>
          <p:spPr bwMode="gray">
            <a:xfrm flipH="1">
              <a:off x="5432415" y="5539430"/>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latin typeface="Huawei Sans" panose="020C0503030203020204" pitchFamily="34" charset="0"/>
                  <a:cs typeface="Huawei Sans" panose="020C0503030203020204" pitchFamily="34" charset="0"/>
                </a:rPr>
                <a:t>Internet</a:t>
              </a:r>
            </a:p>
          </p:txBody>
        </p:sp>
        <p:sp>
          <p:nvSpPr>
            <p:cNvPr id="93" name="圆角矩形 44">
              <a:extLst>
                <a:ext uri="{FF2B5EF4-FFF2-40B4-BE49-F238E27FC236}">
                  <a16:creationId xmlns="" xmlns:a16="http://schemas.microsoft.com/office/drawing/2014/main" id="{FC80D7F7-65A9-495F-9611-1C23C3A4BD52}"/>
                </a:ext>
              </a:extLst>
            </p:cNvPr>
            <p:cNvSpPr/>
            <p:nvPr/>
          </p:nvSpPr>
          <p:spPr bwMode="gray">
            <a:xfrm>
              <a:off x="4320490" y="2378355"/>
              <a:ext cx="3403725" cy="572837"/>
            </a:xfrm>
            <a:prstGeom prst="roundRect">
              <a:avLst>
                <a:gd name="adj" fmla="val 6377"/>
              </a:avLst>
            </a:prstGeom>
            <a:noFill/>
            <a:ln w="19050">
              <a:solidFill>
                <a:srgbClr val="30B5C5"/>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4" name="文本框 60">
              <a:extLst>
                <a:ext uri="{FF2B5EF4-FFF2-40B4-BE49-F238E27FC236}">
                  <a16:creationId xmlns="" xmlns:a16="http://schemas.microsoft.com/office/drawing/2014/main" id="{2A9AB357-26D9-45AA-A9CE-50A0AC8B3E24}"/>
                </a:ext>
              </a:extLst>
            </p:cNvPr>
            <p:cNvSpPr txBox="1"/>
            <p:nvPr/>
          </p:nvSpPr>
          <p:spPr bwMode="gray">
            <a:xfrm rot="16200000">
              <a:off x="3131781" y="3634096"/>
              <a:ext cx="1955881" cy="461665"/>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NETCONF over SSH</a:t>
              </a:r>
            </a:p>
            <a:p>
              <a:pPr algn="ctr" fontAlgn="ctr"/>
              <a:r>
                <a:rPr lang="en-US" sz="1200" dirty="0">
                  <a:solidFill>
                    <a:srgbClr val="000000"/>
                  </a:solidFill>
                  <a:latin typeface="Huawei Sans" panose="020C0503030203020204" pitchFamily="34" charset="0"/>
                  <a:cs typeface="Huawei Sans" panose="020C0503030203020204" pitchFamily="34" charset="0"/>
                </a:rPr>
                <a:t>(management channel)</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5" name="文本框 60">
              <a:extLst>
                <a:ext uri="{FF2B5EF4-FFF2-40B4-BE49-F238E27FC236}">
                  <a16:creationId xmlns="" xmlns:a16="http://schemas.microsoft.com/office/drawing/2014/main" id="{B24E1007-82A5-443F-9550-B87424866777}"/>
                </a:ext>
              </a:extLst>
            </p:cNvPr>
            <p:cNvSpPr txBox="1"/>
            <p:nvPr/>
          </p:nvSpPr>
          <p:spPr bwMode="gray">
            <a:xfrm rot="19124516">
              <a:off x="4262453" y="4038547"/>
              <a:ext cx="1496305" cy="461665"/>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BGP over IPsec</a:t>
              </a:r>
            </a:p>
            <a:p>
              <a:pPr algn="ctr" fontAlgn="ctr"/>
              <a:r>
                <a:rPr lang="en-US" sz="1200" dirty="0">
                  <a:solidFill>
                    <a:srgbClr val="000000"/>
                  </a:solidFill>
                  <a:latin typeface="Huawei Sans" panose="020C0503030203020204" pitchFamily="34" charset="0"/>
                  <a:cs typeface="Huawei Sans" panose="020C0503030203020204" pitchFamily="34" charset="0"/>
                </a:rPr>
                <a:t>(control channel)</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6" name="文本框 60">
              <a:extLst>
                <a:ext uri="{FF2B5EF4-FFF2-40B4-BE49-F238E27FC236}">
                  <a16:creationId xmlns="" xmlns:a16="http://schemas.microsoft.com/office/drawing/2014/main" id="{9ED0ECAC-7501-40FA-92C0-257C4CD48634}"/>
                </a:ext>
              </a:extLst>
            </p:cNvPr>
            <p:cNvSpPr txBox="1"/>
            <p:nvPr/>
          </p:nvSpPr>
          <p:spPr bwMode="gray">
            <a:xfrm>
              <a:off x="4554364" y="5176020"/>
              <a:ext cx="2915511"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GRE or GRE over IPsec (data channel)</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8" name="Rectangular Callout 26">
              <a:extLst>
                <a:ext uri="{FF2B5EF4-FFF2-40B4-BE49-F238E27FC236}">
                  <a16:creationId xmlns="" xmlns:a16="http://schemas.microsoft.com/office/drawing/2014/main" id="{1F1FB67C-A9D1-4166-8EA5-5594FB61F892}"/>
                </a:ext>
              </a:extLst>
            </p:cNvPr>
            <p:cNvSpPr/>
            <p:nvPr/>
          </p:nvSpPr>
          <p:spPr bwMode="gray">
            <a:xfrm>
              <a:off x="5639109" y="3639471"/>
              <a:ext cx="1510929" cy="616760"/>
            </a:xfrm>
            <a:prstGeom prst="wedgeRectCallout">
              <a:avLst>
                <a:gd name="adj1" fmla="val -64505"/>
                <a:gd name="adj2" fmla="val -2149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cs typeface="Huawei Sans" panose="020C0503030203020204" pitchFamily="34" charset="0"/>
                </a:rPr>
                <a:t>IPsec ensures the control channel security.</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9" name="Rectangular Callout 26">
              <a:extLst>
                <a:ext uri="{FF2B5EF4-FFF2-40B4-BE49-F238E27FC236}">
                  <a16:creationId xmlns="" xmlns:a16="http://schemas.microsoft.com/office/drawing/2014/main" id="{22A7F209-7705-4FDA-84C5-AB07E6643EEC}"/>
                </a:ext>
              </a:extLst>
            </p:cNvPr>
            <p:cNvSpPr/>
            <p:nvPr/>
          </p:nvSpPr>
          <p:spPr bwMode="gray">
            <a:xfrm>
              <a:off x="7777557" y="2288976"/>
              <a:ext cx="1749823" cy="793271"/>
            </a:xfrm>
            <a:prstGeom prst="wedgeRectCallout">
              <a:avLst>
                <a:gd name="adj1" fmla="val -58629"/>
                <a:gd name="adj2" fmla="val 2532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bg1">
                      <a:lumMod val="50000"/>
                    </a:schemeClr>
                  </a:solidFill>
                  <a:latin typeface="Huawei Sans" panose="020C0503030203020204" pitchFamily="34" charset="0"/>
                  <a:cs typeface="Huawei Sans" panose="020C0503030203020204" pitchFamily="34" charset="0"/>
                </a:rPr>
                <a:t>Authentication and authorization ensure the security of </a:t>
              </a:r>
              <a:r>
                <a:rPr lang="en-US" sz="1200" dirty="0" err="1">
                  <a:solidFill>
                    <a:schemeClr val="bg1">
                      <a:lumMod val="50000"/>
                    </a:schemeClr>
                  </a:solidFill>
                  <a:latin typeface="Huawei Sans" panose="020C0503030203020204" pitchFamily="34" charset="0"/>
                  <a:cs typeface="Huawei Sans" panose="020C0503030203020204" pitchFamily="34" charset="0"/>
                </a:rPr>
                <a:t>iMaster</a:t>
              </a:r>
              <a:r>
                <a:rPr lang="en-US" sz="1200" dirty="0">
                  <a:solidFill>
                    <a:schemeClr val="bg1">
                      <a:lumMod val="50000"/>
                    </a:schemeClr>
                  </a:solidFill>
                  <a:latin typeface="Huawei Sans" panose="020C0503030203020204" pitchFamily="34" charset="0"/>
                  <a:cs typeface="Huawei Sans" panose="020C0503030203020204" pitchFamily="34" charset="0"/>
                </a:rPr>
                <a:t> NCE-WAN.</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0" name="Rectangular Callout 26">
              <a:extLst>
                <a:ext uri="{FF2B5EF4-FFF2-40B4-BE49-F238E27FC236}">
                  <a16:creationId xmlns="" xmlns:a16="http://schemas.microsoft.com/office/drawing/2014/main" id="{D5557FC0-2919-4E34-B19E-A49D1990E6D5}"/>
                </a:ext>
              </a:extLst>
            </p:cNvPr>
            <p:cNvSpPr/>
            <p:nvPr/>
          </p:nvSpPr>
          <p:spPr bwMode="gray">
            <a:xfrm>
              <a:off x="6612704" y="5869453"/>
              <a:ext cx="1728656" cy="357812"/>
            </a:xfrm>
            <a:prstGeom prst="wedgeRectCallout">
              <a:avLst>
                <a:gd name="adj1" fmla="val -24591"/>
                <a:gd name="adj2" fmla="val -17627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cs typeface="Huawei Sans" panose="020C0503030203020204" pitchFamily="34" charset="0"/>
                </a:rPr>
                <a:t>IPsec ensures the data channel security.</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8" name="Rectangular Callout 26">
              <a:extLst>
                <a:ext uri="{FF2B5EF4-FFF2-40B4-BE49-F238E27FC236}">
                  <a16:creationId xmlns="" xmlns:a16="http://schemas.microsoft.com/office/drawing/2014/main" id="{57DE2F93-38A1-4565-91DE-B4FCF035698D}"/>
                </a:ext>
              </a:extLst>
            </p:cNvPr>
            <p:cNvSpPr/>
            <p:nvPr/>
          </p:nvSpPr>
          <p:spPr bwMode="gray">
            <a:xfrm>
              <a:off x="7472817" y="4048125"/>
              <a:ext cx="1764980" cy="794745"/>
            </a:xfrm>
            <a:prstGeom prst="wedgeRectCallout">
              <a:avLst>
                <a:gd name="adj1" fmla="val -30974"/>
                <a:gd name="adj2" fmla="val 8745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bg1">
                      <a:lumMod val="50000"/>
                    </a:schemeClr>
                  </a:solidFill>
                  <a:latin typeface="Huawei Sans" panose="020C0503030203020204" pitchFamily="34" charset="0"/>
                  <a:cs typeface="Huawei Sans" panose="020C0503030203020204" pitchFamily="34" charset="0"/>
                </a:rPr>
                <a:t>Local attack defense, authentication, and other features ensure the CPE security.</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 name="Rectangular Callout 26">
              <a:extLst>
                <a:ext uri="{FF2B5EF4-FFF2-40B4-BE49-F238E27FC236}">
                  <a16:creationId xmlns="" xmlns:a16="http://schemas.microsoft.com/office/drawing/2014/main" id="{8B8D7B0F-A73D-4F8B-AC6A-1A495203B34B}"/>
                </a:ext>
              </a:extLst>
            </p:cNvPr>
            <p:cNvSpPr/>
            <p:nvPr/>
          </p:nvSpPr>
          <p:spPr bwMode="gray">
            <a:xfrm>
              <a:off x="2409825" y="3639471"/>
              <a:ext cx="1373814" cy="595714"/>
            </a:xfrm>
            <a:prstGeom prst="wedgeRectCallout">
              <a:avLst>
                <a:gd name="adj1" fmla="val 62112"/>
                <a:gd name="adj2" fmla="val -2583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bg1">
                      <a:lumMod val="50000"/>
                    </a:schemeClr>
                  </a:solidFill>
                  <a:latin typeface="Huawei Sans" panose="020C0503030203020204" pitchFamily="34" charset="0"/>
                  <a:cs typeface="Huawei Sans" panose="020C0503030203020204" pitchFamily="34" charset="0"/>
                </a:rPr>
                <a:t>SSH ensures the management channel security.</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 name="椭圆 15">
              <a:extLst>
                <a:ext uri="{FF2B5EF4-FFF2-40B4-BE49-F238E27FC236}">
                  <a16:creationId xmlns="" xmlns:a16="http://schemas.microsoft.com/office/drawing/2014/main" id="{81E442A0-4C78-45C0-BFDE-0072EFA3E8D6}"/>
                </a:ext>
              </a:extLst>
            </p:cNvPr>
            <p:cNvSpPr>
              <a:spLocks noChangeAspect="1"/>
            </p:cNvSpPr>
            <p:nvPr/>
          </p:nvSpPr>
          <p:spPr bwMode="gray">
            <a:xfrm>
              <a:off x="2239740" y="3639471"/>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cs typeface="Huawei Sans" panose="020C0503030203020204" pitchFamily="34" charset="0"/>
                </a:rPr>
                <a:t>1</a:t>
              </a:r>
              <a:endParaRPr lang="en-US" altLang="zh-CN" sz="15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 name="椭圆 15">
              <a:extLst>
                <a:ext uri="{FF2B5EF4-FFF2-40B4-BE49-F238E27FC236}">
                  <a16:creationId xmlns="" xmlns:a16="http://schemas.microsoft.com/office/drawing/2014/main" id="{91E3E56F-50D9-49B9-913E-1E860F38566D}"/>
                </a:ext>
              </a:extLst>
            </p:cNvPr>
            <p:cNvSpPr>
              <a:spLocks noChangeAspect="1"/>
            </p:cNvSpPr>
            <p:nvPr/>
          </p:nvSpPr>
          <p:spPr bwMode="gray">
            <a:xfrm>
              <a:off x="7030325" y="3639471"/>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cs typeface="Huawei Sans" panose="020C0503030203020204" pitchFamily="34" charset="0"/>
                </a:rPr>
                <a:t>1</a:t>
              </a:r>
              <a:endParaRPr lang="en-US" altLang="zh-CN" sz="15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 name="椭圆 15">
              <a:extLst>
                <a:ext uri="{FF2B5EF4-FFF2-40B4-BE49-F238E27FC236}">
                  <a16:creationId xmlns="" xmlns:a16="http://schemas.microsoft.com/office/drawing/2014/main" id="{F86715F1-331C-4ADD-8B49-7713E4927096}"/>
                </a:ext>
              </a:extLst>
            </p:cNvPr>
            <p:cNvSpPr>
              <a:spLocks noChangeAspect="1"/>
            </p:cNvSpPr>
            <p:nvPr/>
          </p:nvSpPr>
          <p:spPr bwMode="gray">
            <a:xfrm>
              <a:off x="8216546" y="5769869"/>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cs typeface="Huawei Sans" panose="020C0503030203020204" pitchFamily="34" charset="0"/>
                </a:rPr>
                <a:t>1</a:t>
              </a:r>
              <a:endParaRPr lang="en-US" altLang="zh-CN" sz="15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 name="椭圆 15">
              <a:extLst>
                <a:ext uri="{FF2B5EF4-FFF2-40B4-BE49-F238E27FC236}">
                  <a16:creationId xmlns="" xmlns:a16="http://schemas.microsoft.com/office/drawing/2014/main" id="{69BDA196-4769-4AF6-A5BE-AB791032A78E}"/>
                </a:ext>
              </a:extLst>
            </p:cNvPr>
            <p:cNvSpPr>
              <a:spLocks noChangeAspect="1"/>
            </p:cNvSpPr>
            <p:nvPr/>
          </p:nvSpPr>
          <p:spPr bwMode="gray">
            <a:xfrm>
              <a:off x="9136999" y="3962367"/>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cs typeface="Huawei Sans" panose="020C0503030203020204" pitchFamily="34" charset="0"/>
                </a:rPr>
                <a:t>2</a:t>
              </a:r>
              <a:endParaRPr lang="en-US" altLang="zh-CN" sz="15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 name="椭圆 15">
              <a:extLst>
                <a:ext uri="{FF2B5EF4-FFF2-40B4-BE49-F238E27FC236}">
                  <a16:creationId xmlns="" xmlns:a16="http://schemas.microsoft.com/office/drawing/2014/main" id="{F995A712-6405-4897-90DF-F2A4A40D3A68}"/>
                </a:ext>
              </a:extLst>
            </p:cNvPr>
            <p:cNvSpPr>
              <a:spLocks noChangeAspect="1"/>
            </p:cNvSpPr>
            <p:nvPr/>
          </p:nvSpPr>
          <p:spPr bwMode="gray">
            <a:xfrm>
              <a:off x="9314295" y="2966007"/>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cs typeface="Huawei Sans" panose="020C0503030203020204" pitchFamily="34" charset="0"/>
                </a:rPr>
                <a:t>2</a:t>
              </a:r>
              <a:endParaRPr lang="en-US" altLang="zh-CN" sz="15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56" name="燕尾形 25">
            <a:extLst>
              <a:ext uri="{FF2B5EF4-FFF2-40B4-BE49-F238E27FC236}">
                <a16:creationId xmlns="" xmlns:a16="http://schemas.microsoft.com/office/drawing/2014/main" id="{A3AFF8B1-049A-490C-9662-FA765F8D7227}"/>
              </a:ext>
            </a:extLst>
          </p:cNvPr>
          <p:cNvSpPr/>
          <p:nvPr/>
        </p:nvSpPr>
        <p:spPr bwMode="gray">
          <a:xfrm>
            <a:off x="6302884" y="109272"/>
            <a:ext cx="621155" cy="211431"/>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ZTP</a:t>
            </a:r>
          </a:p>
        </p:txBody>
      </p:sp>
      <p:sp>
        <p:nvSpPr>
          <p:cNvPr id="57" name="燕尾形 25">
            <a:extLst>
              <a:ext uri="{FF2B5EF4-FFF2-40B4-BE49-F238E27FC236}">
                <a16:creationId xmlns="" xmlns:a16="http://schemas.microsoft.com/office/drawing/2014/main" id="{69D00CC9-9B08-47B2-A53E-26EB30BE1E6B}"/>
              </a:ext>
            </a:extLst>
          </p:cNvPr>
          <p:cNvSpPr/>
          <p:nvPr/>
        </p:nvSpPr>
        <p:spPr bwMode="gray">
          <a:xfrm>
            <a:off x="8523480" y="109272"/>
            <a:ext cx="2159760"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Application Optimization</a:t>
            </a:r>
          </a:p>
        </p:txBody>
      </p:sp>
      <p:sp>
        <p:nvSpPr>
          <p:cNvPr id="58" name="燕尾形 25">
            <a:extLst>
              <a:ext uri="{FF2B5EF4-FFF2-40B4-BE49-F238E27FC236}">
                <a16:creationId xmlns="" xmlns:a16="http://schemas.microsoft.com/office/drawing/2014/main" id="{63D5D457-242E-4711-871D-46E31C33ACF8}"/>
              </a:ext>
            </a:extLst>
          </p:cNvPr>
          <p:cNvSpPr/>
          <p:nvPr/>
        </p:nvSpPr>
        <p:spPr bwMode="gray">
          <a:xfrm>
            <a:off x="10616507" y="109272"/>
            <a:ext cx="1132580" cy="211431"/>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Security</a:t>
            </a:r>
          </a:p>
        </p:txBody>
      </p:sp>
      <p:sp>
        <p:nvSpPr>
          <p:cNvPr id="61" name="燕尾形 25">
            <a:extLst>
              <a:ext uri="{FF2B5EF4-FFF2-40B4-BE49-F238E27FC236}">
                <a16:creationId xmlns="" xmlns:a16="http://schemas.microsoft.com/office/drawing/2014/main" id="{720A7AAF-DF73-47D8-B4AF-829977F274D8}"/>
              </a:ext>
            </a:extLst>
          </p:cNvPr>
          <p:cNvSpPr/>
          <p:nvPr/>
        </p:nvSpPr>
        <p:spPr bwMode="gray">
          <a:xfrm>
            <a:off x="6856742" y="109272"/>
            <a:ext cx="1738617"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Flexible Networking</a:t>
            </a:r>
          </a:p>
        </p:txBody>
      </p:sp>
    </p:spTree>
    <p:extLst>
      <p:ext uri="{BB962C8B-B14F-4D97-AF65-F5344CB8AC3E}">
        <p14:creationId xmlns:p14="http://schemas.microsoft.com/office/powerpoint/2010/main" val="404088372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bwMode="gray"/>
        <p:txBody>
          <a:bodyPr>
            <a:normAutofit/>
          </a:bodyPr>
          <a:lstStyle/>
          <a:p>
            <a:pPr fontAlgn="ctr"/>
            <a:r>
              <a:rPr lang="en-US" dirty="0">
                <a:latin typeface="Huawei Sans" panose="020C0503030203020204" pitchFamily="34" charset="0"/>
                <a:cs typeface="Huawei Sans" panose="020C0503030203020204" pitchFamily="34" charset="0"/>
              </a:rPr>
              <a:t>SD-WAN Service Security</a:t>
            </a:r>
            <a:endParaRPr lang="en-US" altLang="zh-CN" dirty="0">
              <a:latin typeface="Huawei Sans" panose="020C0503030203020204" pitchFamily="34" charset="0"/>
              <a:cs typeface="Huawei Sans" panose="020C0503030203020204" pitchFamily="34" charset="0"/>
              <a:sym typeface="Huawei Sans" panose="020C0503030203020204" pitchFamily="34" charset="0"/>
            </a:endParaRPr>
          </a:p>
        </p:txBody>
      </p:sp>
      <p:sp>
        <p:nvSpPr>
          <p:cNvPr id="11" name="Text Placeholder 10">
            <a:extLst>
              <a:ext uri="{FF2B5EF4-FFF2-40B4-BE49-F238E27FC236}">
                <a16:creationId xmlns="" xmlns:a16="http://schemas.microsoft.com/office/drawing/2014/main" id="{023EF648-2CF4-4442-B656-BCA55CD10180}"/>
              </a:ext>
            </a:extLst>
          </p:cNvPr>
          <p:cNvSpPr>
            <a:spLocks noGrp="1"/>
          </p:cNvSpPr>
          <p:nvPr>
            <p:ph type="body" sz="quarter" idx="10"/>
          </p:nvPr>
        </p:nvSpPr>
        <p:spPr bwMode="gray">
          <a:xfrm>
            <a:off x="455612" y="1052514"/>
            <a:ext cx="5274822" cy="4875042"/>
          </a:xfrm>
        </p:spPr>
        <p:txBody>
          <a:bodyPr/>
          <a:lstStyle/>
          <a:p>
            <a:pPr algn="l"/>
            <a:r>
              <a:rPr lang="en-US" sz="1800" dirty="0">
                <a:latin typeface="Huawei Sans" panose="020C0503030203020204" pitchFamily="34" charset="0"/>
              </a:rPr>
              <a:t>From the perspective of traffic, SD-WAN services are classified into the following types:</a:t>
            </a:r>
            <a:endParaRPr lang="en-US" altLang="zh-CN" sz="1800" dirty="0">
              <a:latin typeface="Huawei Sans" panose="020C0503030203020204" pitchFamily="34" charset="0"/>
              <a:sym typeface="Huawei Sans" panose="020C0503030203020204" pitchFamily="34" charset="0"/>
            </a:endParaRPr>
          </a:p>
          <a:p>
            <a:pPr marL="598488" lvl="1" indent="-293688"/>
            <a:r>
              <a:rPr lang="en-US" sz="1600" dirty="0">
                <a:latin typeface="Huawei Sans" panose="020C0503030203020204" pitchFamily="34" charset="0"/>
                <a:cs typeface="Huawei Sans" panose="020C0503030203020204" pitchFamily="34" charset="0"/>
              </a:rPr>
              <a:t>Site-to-site access service</a:t>
            </a:r>
            <a:endParaRPr lang="en-US" altLang="zh-CN" sz="1600" dirty="0">
              <a:latin typeface="Huawei Sans" panose="020C0503030203020204" pitchFamily="34" charset="0"/>
              <a:cs typeface="Huawei Sans" panose="020C0503030203020204" pitchFamily="34" charset="0"/>
              <a:sym typeface="Huawei Sans" panose="020C0503030203020204" pitchFamily="34" charset="0"/>
            </a:endParaRPr>
          </a:p>
          <a:p>
            <a:pPr marL="896938" lvl="2" indent="-290513"/>
            <a:r>
              <a:rPr lang="en-US" sz="1400" dirty="0">
                <a:latin typeface="Huawei Sans" panose="020C0503030203020204" pitchFamily="34" charset="0"/>
                <a:cs typeface="Huawei Sans" panose="020C0503030203020204" pitchFamily="34" charset="0"/>
              </a:rPr>
              <a:t>IPsec ensures security of site-to-site access services.</a:t>
            </a:r>
            <a:endParaRPr lang="en-US" altLang="zh-CN" sz="1400" dirty="0">
              <a:latin typeface="Huawei Sans" panose="020C0503030203020204" pitchFamily="34" charset="0"/>
              <a:cs typeface="Huawei Sans" panose="020C0503030203020204" pitchFamily="34" charset="0"/>
              <a:sym typeface="Huawei Sans" panose="020C0503030203020204" pitchFamily="34" charset="0"/>
            </a:endParaRPr>
          </a:p>
          <a:p>
            <a:pPr marL="598488" lvl="1" indent="-293688"/>
            <a:r>
              <a:rPr lang="en-US" sz="1600" dirty="0">
                <a:latin typeface="Huawei Sans" panose="020C0503030203020204" pitchFamily="34" charset="0"/>
                <a:cs typeface="Huawei Sans" panose="020C0503030203020204" pitchFamily="34" charset="0"/>
              </a:rPr>
              <a:t>Site-to-Internet access service</a:t>
            </a:r>
            <a:endParaRPr lang="en-US" altLang="zh-CN" sz="1600" dirty="0">
              <a:latin typeface="Huawei Sans" panose="020C0503030203020204" pitchFamily="34" charset="0"/>
              <a:cs typeface="Huawei Sans" panose="020C0503030203020204" pitchFamily="34" charset="0"/>
              <a:sym typeface="Huawei Sans" panose="020C0503030203020204" pitchFamily="34" charset="0"/>
            </a:endParaRPr>
          </a:p>
          <a:p>
            <a:pPr marL="896938" lvl="2" indent="-290513"/>
            <a:r>
              <a:rPr lang="en-US" sz="1400" dirty="0">
                <a:latin typeface="Huawei Sans" panose="020C0503030203020204" pitchFamily="34" charset="0"/>
                <a:cs typeface="Huawei Sans" panose="020C0503030203020204" pitchFamily="34" charset="0"/>
              </a:rPr>
              <a:t>The built-in firewall, IPS, and URL filtering functions </a:t>
            </a:r>
            <a:r>
              <a:rPr lang="en-US" sz="1400" dirty="0">
                <a:cs typeface="Huawei Sans" panose="020C0503030203020204" pitchFamily="34" charset="0"/>
              </a:rPr>
              <a:t>of CPEs ensure </a:t>
            </a:r>
            <a:r>
              <a:rPr lang="en-US" sz="1400" dirty="0">
                <a:latin typeface="Huawei Sans" panose="020C0503030203020204" pitchFamily="34" charset="0"/>
                <a:cs typeface="Huawei Sans" panose="020C0503030203020204" pitchFamily="34" charset="0"/>
              </a:rPr>
              <a:t>the security of site-to-Internet access services.</a:t>
            </a:r>
            <a:endParaRPr lang="en-US" altLang="zh-CN" sz="1400" dirty="0">
              <a:latin typeface="Huawei Sans" panose="020C0503030203020204" pitchFamily="34" charset="0"/>
              <a:cs typeface="Huawei Sans" panose="020C0503030203020204" pitchFamily="34" charset="0"/>
              <a:sym typeface="Huawei Sans" panose="020C0503030203020204" pitchFamily="34" charset="0"/>
            </a:endParaRPr>
          </a:p>
          <a:p>
            <a:pPr marL="598488" lvl="1" indent="-293688"/>
            <a:r>
              <a:rPr lang="en-US" sz="1600" dirty="0">
                <a:latin typeface="Huawei Sans" panose="020C0503030203020204" pitchFamily="34" charset="0"/>
                <a:cs typeface="Huawei Sans" panose="020C0503030203020204" pitchFamily="34" charset="0"/>
              </a:rPr>
              <a:t>Site-to-cloud access service</a:t>
            </a:r>
            <a:endParaRPr lang="en-US" altLang="zh-CN" sz="1600" dirty="0">
              <a:latin typeface="Huawei Sans" panose="020C0503030203020204" pitchFamily="34" charset="0"/>
              <a:cs typeface="Huawei Sans" panose="020C0503030203020204" pitchFamily="34" charset="0"/>
              <a:sym typeface="Huawei Sans" panose="020C0503030203020204" pitchFamily="34" charset="0"/>
            </a:endParaRPr>
          </a:p>
          <a:p>
            <a:pPr marL="896938" lvl="2" indent="-290513"/>
            <a:r>
              <a:rPr lang="en-US" sz="1400" dirty="0" err="1">
                <a:latin typeface="Huawei Sans" panose="020C0503030203020204" pitchFamily="34" charset="0"/>
                <a:cs typeface="Huawei Sans" panose="020C0503030203020204" pitchFamily="34" charset="0"/>
              </a:rPr>
              <a:t>iMaster</a:t>
            </a:r>
            <a:r>
              <a:rPr lang="en-US" sz="1400" dirty="0">
                <a:latin typeface="Huawei Sans" panose="020C0503030203020204" pitchFamily="34" charset="0"/>
                <a:cs typeface="Huawei Sans" panose="020C0503030203020204" pitchFamily="34" charset="0"/>
              </a:rPr>
              <a:t> NCE-WAN is interconnected with a third-party security gateway and controls this gateway to provide security services.</a:t>
            </a:r>
          </a:p>
        </p:txBody>
      </p:sp>
      <p:grpSp>
        <p:nvGrpSpPr>
          <p:cNvPr id="133" name="Group 132">
            <a:extLst>
              <a:ext uri="{FF2B5EF4-FFF2-40B4-BE49-F238E27FC236}">
                <a16:creationId xmlns="" xmlns:a16="http://schemas.microsoft.com/office/drawing/2014/main" id="{43F28F1F-EA21-429C-930E-A7F2F4388976}"/>
              </a:ext>
            </a:extLst>
          </p:cNvPr>
          <p:cNvGrpSpPr/>
          <p:nvPr/>
        </p:nvGrpSpPr>
        <p:grpSpPr bwMode="gray">
          <a:xfrm>
            <a:off x="5571864" y="1186860"/>
            <a:ext cx="6046990" cy="4740695"/>
            <a:chOff x="6019061" y="1362796"/>
            <a:chExt cx="6046990" cy="4740695"/>
          </a:xfrm>
        </p:grpSpPr>
        <p:sp>
          <p:nvSpPr>
            <p:cNvPr id="15" name="Freeform 159">
              <a:extLst>
                <a:ext uri="{FF2B5EF4-FFF2-40B4-BE49-F238E27FC236}">
                  <a16:creationId xmlns="" xmlns:a16="http://schemas.microsoft.com/office/drawing/2014/main" id="{8BC38981-E720-4B16-9ACD-F921559D8409}"/>
                </a:ext>
              </a:extLst>
            </p:cNvPr>
            <p:cNvSpPr/>
            <p:nvPr/>
          </p:nvSpPr>
          <p:spPr bwMode="gray">
            <a:xfrm flipH="1">
              <a:off x="9761797" y="2626898"/>
              <a:ext cx="1649234" cy="8621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sz="1400" dirty="0" err="1">
                  <a:solidFill>
                    <a:srgbClr val="000000"/>
                  </a:solidFill>
                  <a:latin typeface="Huawei Sans" panose="020C0503030203020204" pitchFamily="34" charset="0"/>
                  <a:cs typeface="Huawei Sans" panose="020C0503030203020204" pitchFamily="34" charset="0"/>
                </a:rPr>
                <a:t>SaaS</a:t>
              </a:r>
              <a:r>
                <a:rPr lang="en-US" sz="1400" dirty="0">
                  <a:solidFill>
                    <a:srgbClr val="000000"/>
                  </a:solidFill>
                  <a:latin typeface="Huawei Sans" panose="020C0503030203020204" pitchFamily="34" charset="0"/>
                  <a:cs typeface="Huawei Sans" panose="020C0503030203020204" pitchFamily="34" charset="0"/>
                </a:rPr>
                <a:t> </a:t>
              </a:r>
            </a:p>
          </p:txBody>
        </p:sp>
        <p:pic>
          <p:nvPicPr>
            <p:cNvPr id="2" name="图片 88">
              <a:extLst>
                <a:ext uri="{FF2B5EF4-FFF2-40B4-BE49-F238E27FC236}">
                  <a16:creationId xmlns="" xmlns:a16="http://schemas.microsoft.com/office/drawing/2014/main" id="{F6C1F692-B946-4D6E-854A-EC2941AFF6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854933" y="5197141"/>
              <a:ext cx="490909" cy="402545"/>
            </a:xfrm>
            <a:prstGeom prst="rect">
              <a:avLst/>
            </a:prstGeom>
          </p:spPr>
        </p:pic>
        <p:pic>
          <p:nvPicPr>
            <p:cNvPr id="3" name="图片 88">
              <a:extLst>
                <a:ext uri="{FF2B5EF4-FFF2-40B4-BE49-F238E27FC236}">
                  <a16:creationId xmlns="" xmlns:a16="http://schemas.microsoft.com/office/drawing/2014/main" id="{EA8834AA-CE09-4ABD-AC03-9F81A26F9FF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242077" y="5152131"/>
              <a:ext cx="490909" cy="402545"/>
            </a:xfrm>
            <a:prstGeom prst="rect">
              <a:avLst/>
            </a:prstGeom>
          </p:spPr>
        </p:pic>
        <p:pic>
          <p:nvPicPr>
            <p:cNvPr id="8" name="图片 93">
              <a:extLst>
                <a:ext uri="{FF2B5EF4-FFF2-40B4-BE49-F238E27FC236}">
                  <a16:creationId xmlns="" xmlns:a16="http://schemas.microsoft.com/office/drawing/2014/main" id="{EB67A972-56B5-4E87-BE24-4DA16C2110C8}"/>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063043" y="3087169"/>
              <a:ext cx="493113" cy="401832"/>
            </a:xfrm>
            <a:prstGeom prst="rect">
              <a:avLst/>
            </a:prstGeom>
          </p:spPr>
        </p:pic>
        <p:sp>
          <p:nvSpPr>
            <p:cNvPr id="9" name="Freeform 159">
              <a:extLst>
                <a:ext uri="{FF2B5EF4-FFF2-40B4-BE49-F238E27FC236}">
                  <a16:creationId xmlns="" xmlns:a16="http://schemas.microsoft.com/office/drawing/2014/main" id="{ED6D5719-D8CF-4896-9500-04AACA2EA5F2}"/>
                </a:ext>
              </a:extLst>
            </p:cNvPr>
            <p:cNvSpPr/>
            <p:nvPr/>
          </p:nvSpPr>
          <p:spPr bwMode="gray">
            <a:xfrm flipH="1">
              <a:off x="7953248" y="3918347"/>
              <a:ext cx="1649234" cy="8621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4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13" name="图片 212">
              <a:extLst>
                <a:ext uri="{FF2B5EF4-FFF2-40B4-BE49-F238E27FC236}">
                  <a16:creationId xmlns="" xmlns:a16="http://schemas.microsoft.com/office/drawing/2014/main" id="{3BC203D7-58AF-4C2C-8A43-DE8FF5876BCF}"/>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9456246" y="2837549"/>
              <a:ext cx="493114" cy="439345"/>
            </a:xfrm>
            <a:prstGeom prst="rect">
              <a:avLst/>
            </a:prstGeom>
          </p:spPr>
        </p:pic>
        <p:cxnSp>
          <p:nvCxnSpPr>
            <p:cNvPr id="65" name="Straight Connector 64">
              <a:extLst>
                <a:ext uri="{FF2B5EF4-FFF2-40B4-BE49-F238E27FC236}">
                  <a16:creationId xmlns="" xmlns:a16="http://schemas.microsoft.com/office/drawing/2014/main" id="{ADE87A79-833C-4BC6-90B6-4671D3F4115E}"/>
                </a:ext>
              </a:extLst>
            </p:cNvPr>
            <p:cNvCxnSpPr>
              <a:cxnSpLocks/>
              <a:stCxn id="9" idx="24"/>
              <a:endCxn id="8" idx="2"/>
            </p:cNvCxnSpPr>
            <p:nvPr/>
          </p:nvCxnSpPr>
          <p:spPr bwMode="gray">
            <a:xfrm flipH="1" flipV="1">
              <a:off x="7309600" y="3489001"/>
              <a:ext cx="890327" cy="75822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 xmlns:a16="http://schemas.microsoft.com/office/drawing/2014/main" id="{A43CC7A0-0A83-4835-AFA6-E6D74BE1BFFA}"/>
                </a:ext>
              </a:extLst>
            </p:cNvPr>
            <p:cNvCxnSpPr>
              <a:cxnSpLocks/>
              <a:stCxn id="9" idx="20"/>
              <a:endCxn id="2" idx="3"/>
            </p:cNvCxnSpPr>
            <p:nvPr/>
          </p:nvCxnSpPr>
          <p:spPr bwMode="gray">
            <a:xfrm flipH="1">
              <a:off x="7345842" y="4775215"/>
              <a:ext cx="811356" cy="6231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 xmlns:a16="http://schemas.microsoft.com/office/drawing/2014/main" id="{9B123F55-53FF-4875-BEA9-7E01C4109EE8}"/>
                </a:ext>
              </a:extLst>
            </p:cNvPr>
            <p:cNvCxnSpPr>
              <a:cxnSpLocks/>
              <a:stCxn id="9" idx="12"/>
              <a:endCxn id="3" idx="1"/>
            </p:cNvCxnSpPr>
            <p:nvPr/>
          </p:nvCxnSpPr>
          <p:spPr bwMode="gray">
            <a:xfrm>
              <a:off x="9331509" y="4780450"/>
              <a:ext cx="910568" cy="57295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 xmlns:a16="http://schemas.microsoft.com/office/drawing/2014/main" id="{E111FCE3-0F21-482D-9395-3AA4C0B6B96F}"/>
                </a:ext>
              </a:extLst>
            </p:cNvPr>
            <p:cNvCxnSpPr>
              <a:cxnSpLocks/>
              <a:stCxn id="9" idx="7"/>
              <a:endCxn id="13" idx="2"/>
            </p:cNvCxnSpPr>
            <p:nvPr/>
          </p:nvCxnSpPr>
          <p:spPr bwMode="gray">
            <a:xfrm flipV="1">
              <a:off x="9436980" y="3276894"/>
              <a:ext cx="265823" cy="97828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5" name="图片 81">
              <a:extLst>
                <a:ext uri="{FF2B5EF4-FFF2-40B4-BE49-F238E27FC236}">
                  <a16:creationId xmlns="" xmlns:a16="http://schemas.microsoft.com/office/drawing/2014/main" id="{0408867E-9446-4D2A-925A-9BF0D849EED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7912174" y="1484256"/>
              <a:ext cx="1792651" cy="330612"/>
            </a:xfrm>
            <a:prstGeom prst="rect">
              <a:avLst/>
            </a:prstGeom>
          </p:spPr>
        </p:pic>
        <p:sp>
          <p:nvSpPr>
            <p:cNvPr id="26" name="圆角矩形 44">
              <a:extLst>
                <a:ext uri="{FF2B5EF4-FFF2-40B4-BE49-F238E27FC236}">
                  <a16:creationId xmlns="" xmlns:a16="http://schemas.microsoft.com/office/drawing/2014/main" id="{6CFDF8E4-5395-45CD-8615-92A61410B4CB}"/>
                </a:ext>
              </a:extLst>
            </p:cNvPr>
            <p:cNvSpPr/>
            <p:nvPr/>
          </p:nvSpPr>
          <p:spPr bwMode="gray">
            <a:xfrm>
              <a:off x="7686295" y="1362796"/>
              <a:ext cx="2162217" cy="572837"/>
            </a:xfrm>
            <a:prstGeom prst="roundRect">
              <a:avLst>
                <a:gd name="adj" fmla="val 6377"/>
              </a:avLst>
            </a:prstGeom>
            <a:noFill/>
            <a:ln w="19050">
              <a:solidFill>
                <a:srgbClr val="30B5C5"/>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0" name="Can 225">
              <a:extLst>
                <a:ext uri="{FF2B5EF4-FFF2-40B4-BE49-F238E27FC236}">
                  <a16:creationId xmlns="" xmlns:a16="http://schemas.microsoft.com/office/drawing/2014/main" id="{0120DC5F-0B76-4AC5-8E38-E024D7C358DD}"/>
                </a:ext>
              </a:extLst>
            </p:cNvPr>
            <p:cNvSpPr/>
            <p:nvPr/>
          </p:nvSpPr>
          <p:spPr bwMode="gray">
            <a:xfrm rot="5400000">
              <a:off x="8696997" y="4010294"/>
              <a:ext cx="193925" cy="2776241"/>
            </a:xfrm>
            <a:prstGeom prst="can">
              <a:avLst>
                <a:gd name="adj" fmla="val 87973"/>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1" name="文本框 60">
              <a:extLst>
                <a:ext uri="{FF2B5EF4-FFF2-40B4-BE49-F238E27FC236}">
                  <a16:creationId xmlns="" xmlns:a16="http://schemas.microsoft.com/office/drawing/2014/main" id="{89E00E59-ADE3-4EAC-906D-6407F9990BA0}"/>
                </a:ext>
              </a:extLst>
            </p:cNvPr>
            <p:cNvSpPr txBox="1"/>
            <p:nvPr/>
          </p:nvSpPr>
          <p:spPr bwMode="gray">
            <a:xfrm>
              <a:off x="7825699" y="5261673"/>
              <a:ext cx="2005673"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GRE or GRE over IPsec</a:t>
              </a:r>
            </a:p>
          </p:txBody>
        </p:sp>
        <p:sp>
          <p:nvSpPr>
            <p:cNvPr id="34" name="Freeform: Shape 33">
              <a:extLst>
                <a:ext uri="{FF2B5EF4-FFF2-40B4-BE49-F238E27FC236}">
                  <a16:creationId xmlns="" xmlns:a16="http://schemas.microsoft.com/office/drawing/2014/main" id="{07EA577D-889F-45F1-B5A2-FEB56CC68BA0}"/>
                </a:ext>
              </a:extLst>
            </p:cNvPr>
            <p:cNvSpPr/>
            <p:nvPr/>
          </p:nvSpPr>
          <p:spPr bwMode="gray">
            <a:xfrm rot="21298083">
              <a:off x="7297995" y="3480378"/>
              <a:ext cx="1007232" cy="1778255"/>
            </a:xfrm>
            <a:custGeom>
              <a:avLst/>
              <a:gdLst>
                <a:gd name="connsiteX0" fmla="*/ 0 w 862644"/>
                <a:gd name="connsiteY0" fmla="*/ 1665515 h 1665515"/>
                <a:gd name="connsiteX1" fmla="*/ 859971 w 862644"/>
                <a:gd name="connsiteY1" fmla="*/ 1077686 h 1665515"/>
                <a:gd name="connsiteX2" fmla="*/ 217714 w 862644"/>
                <a:gd name="connsiteY2" fmla="*/ 0 h 1665515"/>
              </a:gdLst>
              <a:ahLst/>
              <a:cxnLst>
                <a:cxn ang="0">
                  <a:pos x="connsiteX0" y="connsiteY0"/>
                </a:cxn>
                <a:cxn ang="0">
                  <a:pos x="connsiteX1" y="connsiteY1"/>
                </a:cxn>
                <a:cxn ang="0">
                  <a:pos x="connsiteX2" y="connsiteY2"/>
                </a:cxn>
              </a:cxnLst>
              <a:rect l="l" t="t" r="r" b="b"/>
              <a:pathLst>
                <a:path w="862644" h="1665515">
                  <a:moveTo>
                    <a:pt x="0" y="1665515"/>
                  </a:moveTo>
                  <a:cubicBezTo>
                    <a:pt x="411842" y="1510393"/>
                    <a:pt x="823685" y="1355272"/>
                    <a:pt x="859971" y="1077686"/>
                  </a:cubicBezTo>
                  <a:cubicBezTo>
                    <a:pt x="896257" y="800100"/>
                    <a:pt x="556985" y="400050"/>
                    <a:pt x="217714" y="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3" name="Can 225">
              <a:extLst>
                <a:ext uri="{FF2B5EF4-FFF2-40B4-BE49-F238E27FC236}">
                  <a16:creationId xmlns="" xmlns:a16="http://schemas.microsoft.com/office/drawing/2014/main" id="{98717954-E657-43F9-B364-648C75CBFAEB}"/>
                </a:ext>
              </a:extLst>
            </p:cNvPr>
            <p:cNvSpPr/>
            <p:nvPr/>
          </p:nvSpPr>
          <p:spPr bwMode="gray">
            <a:xfrm rot="9466130">
              <a:off x="10077890" y="3162629"/>
              <a:ext cx="193925" cy="2020883"/>
            </a:xfrm>
            <a:prstGeom prst="can">
              <a:avLst>
                <a:gd name="adj" fmla="val 47370"/>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4" name="文本框 60">
              <a:extLst>
                <a:ext uri="{FF2B5EF4-FFF2-40B4-BE49-F238E27FC236}">
                  <a16:creationId xmlns="" xmlns:a16="http://schemas.microsoft.com/office/drawing/2014/main" id="{5E1A2A44-0E61-4DA3-BB48-156B890C761A}"/>
                </a:ext>
              </a:extLst>
            </p:cNvPr>
            <p:cNvSpPr txBox="1"/>
            <p:nvPr/>
          </p:nvSpPr>
          <p:spPr bwMode="gray">
            <a:xfrm rot="4066130">
              <a:off x="9116908" y="3992483"/>
              <a:ext cx="2091741"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GRE or GRE over IPsec</a:t>
              </a:r>
            </a:p>
          </p:txBody>
        </p:sp>
        <p:cxnSp>
          <p:nvCxnSpPr>
            <p:cNvPr id="104" name="直接箭头连接符 33">
              <a:extLst>
                <a:ext uri="{FF2B5EF4-FFF2-40B4-BE49-F238E27FC236}">
                  <a16:creationId xmlns="" xmlns:a16="http://schemas.microsoft.com/office/drawing/2014/main" id="{C5C4EEAB-1D62-4D97-A0A3-38849461526F}"/>
                </a:ext>
              </a:extLst>
            </p:cNvPr>
            <p:cNvCxnSpPr>
              <a:cxnSpLocks/>
              <a:stCxn id="26" idx="2"/>
              <a:endCxn id="13" idx="0"/>
            </p:cNvCxnSpPr>
            <p:nvPr/>
          </p:nvCxnSpPr>
          <p:spPr bwMode="gray">
            <a:xfrm>
              <a:off x="8767404" y="1935633"/>
              <a:ext cx="935399" cy="901916"/>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47" name="Rectangular Callout 26">
              <a:extLst>
                <a:ext uri="{FF2B5EF4-FFF2-40B4-BE49-F238E27FC236}">
                  <a16:creationId xmlns="" xmlns:a16="http://schemas.microsoft.com/office/drawing/2014/main" id="{5CF2CF40-D548-4133-9B5E-26E784FAF60D}"/>
                </a:ext>
              </a:extLst>
            </p:cNvPr>
            <p:cNvSpPr/>
            <p:nvPr/>
          </p:nvSpPr>
          <p:spPr bwMode="gray">
            <a:xfrm>
              <a:off x="8122092" y="5627804"/>
              <a:ext cx="2059988" cy="388575"/>
            </a:xfrm>
            <a:prstGeom prst="wedgeRectCallout">
              <a:avLst>
                <a:gd name="adj1" fmla="val -20942"/>
                <a:gd name="adj2" fmla="val -8136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cs typeface="Huawei Sans" panose="020C0503030203020204" pitchFamily="34" charset="0"/>
                </a:rPr>
                <a:t>IPsec ensures security of site-to-site access services.</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8" name="antivirus_139783">
              <a:extLst>
                <a:ext uri="{FF2B5EF4-FFF2-40B4-BE49-F238E27FC236}">
                  <a16:creationId xmlns="" xmlns:a16="http://schemas.microsoft.com/office/drawing/2014/main" id="{3FC94537-7921-4433-BA6D-83B063A869AD}"/>
                </a:ext>
              </a:extLst>
            </p:cNvPr>
            <p:cNvSpPr>
              <a:spLocks noChangeAspect="1"/>
            </p:cNvSpPr>
            <p:nvPr/>
          </p:nvSpPr>
          <p:spPr bwMode="gray">
            <a:xfrm>
              <a:off x="7153854" y="5044350"/>
              <a:ext cx="309277" cy="402545"/>
            </a:xfrm>
            <a:custGeom>
              <a:avLst/>
              <a:gdLst>
                <a:gd name="connsiteX0" fmla="*/ 227062 w 466280"/>
                <a:gd name="connsiteY0" fmla="*/ 80509 h 606895"/>
                <a:gd name="connsiteX1" fmla="*/ 238458 w 466280"/>
                <a:gd name="connsiteY1" fmla="*/ 80509 h 606895"/>
                <a:gd name="connsiteX2" fmla="*/ 396487 w 466280"/>
                <a:gd name="connsiteY2" fmla="*/ 138155 h 606895"/>
                <a:gd name="connsiteX3" fmla="*/ 405604 w 466280"/>
                <a:gd name="connsiteY3" fmla="*/ 148016 h 606895"/>
                <a:gd name="connsiteX4" fmla="*/ 405604 w 466280"/>
                <a:gd name="connsiteY4" fmla="*/ 283790 h 606895"/>
                <a:gd name="connsiteX5" fmla="*/ 301518 w 466280"/>
                <a:gd name="connsiteY5" fmla="*/ 504517 h 606895"/>
                <a:gd name="connsiteX6" fmla="*/ 236939 w 466280"/>
                <a:gd name="connsiteY6" fmla="*/ 541684 h 606895"/>
                <a:gd name="connsiteX7" fmla="*/ 233140 w 466280"/>
                <a:gd name="connsiteY7" fmla="*/ 542442 h 606895"/>
                <a:gd name="connsiteX8" fmla="*/ 229341 w 466280"/>
                <a:gd name="connsiteY8" fmla="*/ 541684 h 606895"/>
                <a:gd name="connsiteX9" fmla="*/ 164762 w 466280"/>
                <a:gd name="connsiteY9" fmla="*/ 504517 h 606895"/>
                <a:gd name="connsiteX10" fmla="*/ 60676 w 466280"/>
                <a:gd name="connsiteY10" fmla="*/ 283790 h 606895"/>
                <a:gd name="connsiteX11" fmla="*/ 60676 w 466280"/>
                <a:gd name="connsiteY11" fmla="*/ 148016 h 606895"/>
                <a:gd name="connsiteX12" fmla="*/ 69793 w 466280"/>
                <a:gd name="connsiteY12" fmla="*/ 138155 h 606895"/>
                <a:gd name="connsiteX13" fmla="*/ 227062 w 466280"/>
                <a:gd name="connsiteY13" fmla="*/ 80509 h 606895"/>
                <a:gd name="connsiteX14" fmla="*/ 233140 w 466280"/>
                <a:gd name="connsiteY14" fmla="*/ 24457 h 606895"/>
                <a:gd name="connsiteX15" fmla="*/ 20504 w 466280"/>
                <a:gd name="connsiteY15" fmla="*/ 101054 h 606895"/>
                <a:gd name="connsiteX16" fmla="*/ 20504 w 466280"/>
                <a:gd name="connsiteY16" fmla="*/ 283824 h 606895"/>
                <a:gd name="connsiteX17" fmla="*/ 139732 w 466280"/>
                <a:gd name="connsiteY17" fmla="*/ 536365 h 606895"/>
                <a:gd name="connsiteX18" fmla="*/ 233140 w 466280"/>
                <a:gd name="connsiteY18" fmla="*/ 585660 h 606895"/>
                <a:gd name="connsiteX19" fmla="*/ 326548 w 466280"/>
                <a:gd name="connsiteY19" fmla="*/ 536365 h 606895"/>
                <a:gd name="connsiteX20" fmla="*/ 445776 w 466280"/>
                <a:gd name="connsiteY20" fmla="*/ 283824 h 606895"/>
                <a:gd name="connsiteX21" fmla="*/ 445776 w 466280"/>
                <a:gd name="connsiteY21" fmla="*/ 101054 h 606895"/>
                <a:gd name="connsiteX22" fmla="*/ 233140 w 466280"/>
                <a:gd name="connsiteY22" fmla="*/ 24457 h 606895"/>
                <a:gd name="connsiteX23" fmla="*/ 225546 w 466280"/>
                <a:gd name="connsiteY23" fmla="*/ 3981 h 606895"/>
                <a:gd name="connsiteX24" fmla="*/ 240734 w 466280"/>
                <a:gd name="connsiteY24" fmla="*/ 3981 h 606895"/>
                <a:gd name="connsiteX25" fmla="*/ 455648 w 466280"/>
                <a:gd name="connsiteY25" fmla="*/ 80577 h 606895"/>
                <a:gd name="connsiteX26" fmla="*/ 466280 w 466280"/>
                <a:gd name="connsiteY26" fmla="*/ 91195 h 606895"/>
                <a:gd name="connsiteX27" fmla="*/ 466280 w 466280"/>
                <a:gd name="connsiteY27" fmla="*/ 283824 h 606895"/>
                <a:gd name="connsiteX28" fmla="*/ 338698 w 466280"/>
                <a:gd name="connsiteY28" fmla="*/ 552292 h 606895"/>
                <a:gd name="connsiteX29" fmla="*/ 236178 w 466280"/>
                <a:gd name="connsiteY29" fmla="*/ 606137 h 606895"/>
                <a:gd name="connsiteX30" fmla="*/ 233140 w 466280"/>
                <a:gd name="connsiteY30" fmla="*/ 606895 h 606895"/>
                <a:gd name="connsiteX31" fmla="*/ 230102 w 466280"/>
                <a:gd name="connsiteY31" fmla="*/ 606137 h 606895"/>
                <a:gd name="connsiteX32" fmla="*/ 126822 w 466280"/>
                <a:gd name="connsiteY32" fmla="*/ 552292 h 606895"/>
                <a:gd name="connsiteX33" fmla="*/ 0 w 466280"/>
                <a:gd name="connsiteY33" fmla="*/ 283824 h 606895"/>
                <a:gd name="connsiteX34" fmla="*/ 0 w 466280"/>
                <a:gd name="connsiteY34" fmla="*/ 91195 h 606895"/>
                <a:gd name="connsiteX35" fmla="*/ 10632 w 466280"/>
                <a:gd name="connsiteY35" fmla="*/ 80577 h 606895"/>
                <a:gd name="connsiteX36" fmla="*/ 225546 w 466280"/>
                <a:gd name="connsiteY36" fmla="*/ 3981 h 606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66280" h="606895">
                  <a:moveTo>
                    <a:pt x="227062" y="80509"/>
                  </a:moveTo>
                  <a:cubicBezTo>
                    <a:pt x="230861" y="78233"/>
                    <a:pt x="235419" y="78233"/>
                    <a:pt x="238458" y="80509"/>
                  </a:cubicBezTo>
                  <a:cubicBezTo>
                    <a:pt x="269608" y="101747"/>
                    <a:pt x="321271" y="128295"/>
                    <a:pt x="396487" y="138155"/>
                  </a:cubicBezTo>
                  <a:cubicBezTo>
                    <a:pt x="401805" y="138155"/>
                    <a:pt x="405604" y="142707"/>
                    <a:pt x="405604" y="148016"/>
                  </a:cubicBezTo>
                  <a:lnTo>
                    <a:pt x="405604" y="283790"/>
                  </a:lnTo>
                  <a:cubicBezTo>
                    <a:pt x="405604" y="371018"/>
                    <a:pt x="366097" y="453696"/>
                    <a:pt x="301518" y="504517"/>
                  </a:cubicBezTo>
                  <a:cubicBezTo>
                    <a:pt x="281004" y="520445"/>
                    <a:pt x="258972" y="533340"/>
                    <a:pt x="236939" y="541684"/>
                  </a:cubicBezTo>
                  <a:cubicBezTo>
                    <a:pt x="235419" y="542442"/>
                    <a:pt x="234660" y="542442"/>
                    <a:pt x="233140" y="542442"/>
                  </a:cubicBezTo>
                  <a:cubicBezTo>
                    <a:pt x="231620" y="542442"/>
                    <a:pt x="230861" y="542442"/>
                    <a:pt x="229341" y="541684"/>
                  </a:cubicBezTo>
                  <a:cubicBezTo>
                    <a:pt x="207308" y="533340"/>
                    <a:pt x="185276" y="520445"/>
                    <a:pt x="164762" y="504517"/>
                  </a:cubicBezTo>
                  <a:cubicBezTo>
                    <a:pt x="99423" y="453696"/>
                    <a:pt x="60676" y="371018"/>
                    <a:pt x="60676" y="283790"/>
                  </a:cubicBezTo>
                  <a:lnTo>
                    <a:pt x="60676" y="148016"/>
                  </a:lnTo>
                  <a:cubicBezTo>
                    <a:pt x="60676" y="142707"/>
                    <a:pt x="64475" y="138155"/>
                    <a:pt x="69793" y="138155"/>
                  </a:cubicBezTo>
                  <a:cubicBezTo>
                    <a:pt x="145009" y="128295"/>
                    <a:pt x="196672" y="101747"/>
                    <a:pt x="227062" y="80509"/>
                  </a:cubicBezTo>
                  <a:close/>
                  <a:moveTo>
                    <a:pt x="233140" y="24457"/>
                  </a:moveTo>
                  <a:cubicBezTo>
                    <a:pt x="211117" y="45692"/>
                    <a:pt x="144289" y="98020"/>
                    <a:pt x="20504" y="101054"/>
                  </a:cubicBezTo>
                  <a:lnTo>
                    <a:pt x="20504" y="283824"/>
                  </a:lnTo>
                  <a:cubicBezTo>
                    <a:pt x="20504" y="383172"/>
                    <a:pt x="65310" y="477970"/>
                    <a:pt x="139732" y="536365"/>
                  </a:cubicBezTo>
                  <a:cubicBezTo>
                    <a:pt x="168590" y="559117"/>
                    <a:pt x="200485" y="575801"/>
                    <a:pt x="233140" y="585660"/>
                  </a:cubicBezTo>
                  <a:cubicBezTo>
                    <a:pt x="265795" y="575801"/>
                    <a:pt x="296931" y="559117"/>
                    <a:pt x="326548" y="536365"/>
                  </a:cubicBezTo>
                  <a:cubicBezTo>
                    <a:pt x="400970" y="477970"/>
                    <a:pt x="445776" y="383172"/>
                    <a:pt x="445776" y="283824"/>
                  </a:cubicBezTo>
                  <a:lnTo>
                    <a:pt x="445776" y="101054"/>
                  </a:lnTo>
                  <a:cubicBezTo>
                    <a:pt x="321991" y="98020"/>
                    <a:pt x="254404" y="45692"/>
                    <a:pt x="233140" y="24457"/>
                  </a:cubicBezTo>
                  <a:close/>
                  <a:moveTo>
                    <a:pt x="225546" y="3981"/>
                  </a:moveTo>
                  <a:cubicBezTo>
                    <a:pt x="229343" y="-1328"/>
                    <a:pt x="236937" y="-1328"/>
                    <a:pt x="240734" y="3981"/>
                  </a:cubicBezTo>
                  <a:cubicBezTo>
                    <a:pt x="241494" y="4739"/>
                    <a:pt x="307563" y="80577"/>
                    <a:pt x="455648" y="80577"/>
                  </a:cubicBezTo>
                  <a:cubicBezTo>
                    <a:pt x="461724" y="80577"/>
                    <a:pt x="466280" y="85128"/>
                    <a:pt x="466280" y="91195"/>
                  </a:cubicBezTo>
                  <a:lnTo>
                    <a:pt x="466280" y="283824"/>
                  </a:lnTo>
                  <a:cubicBezTo>
                    <a:pt x="466280" y="389239"/>
                    <a:pt x="418437" y="490104"/>
                    <a:pt x="338698" y="552292"/>
                  </a:cubicBezTo>
                  <a:cubicBezTo>
                    <a:pt x="306803" y="577318"/>
                    <a:pt x="271870" y="595519"/>
                    <a:pt x="236178" y="606137"/>
                  </a:cubicBezTo>
                  <a:cubicBezTo>
                    <a:pt x="234659" y="606895"/>
                    <a:pt x="233899" y="606895"/>
                    <a:pt x="233140" y="606895"/>
                  </a:cubicBezTo>
                  <a:cubicBezTo>
                    <a:pt x="232381" y="606895"/>
                    <a:pt x="230862" y="606895"/>
                    <a:pt x="230102" y="606137"/>
                  </a:cubicBezTo>
                  <a:cubicBezTo>
                    <a:pt x="193650" y="595519"/>
                    <a:pt x="159477" y="577318"/>
                    <a:pt x="126822" y="552292"/>
                  </a:cubicBezTo>
                  <a:cubicBezTo>
                    <a:pt x="47843" y="490104"/>
                    <a:pt x="0" y="389239"/>
                    <a:pt x="0" y="283824"/>
                  </a:cubicBezTo>
                  <a:lnTo>
                    <a:pt x="0" y="91195"/>
                  </a:lnTo>
                  <a:cubicBezTo>
                    <a:pt x="0" y="85128"/>
                    <a:pt x="4556" y="80577"/>
                    <a:pt x="10632" y="80577"/>
                  </a:cubicBezTo>
                  <a:cubicBezTo>
                    <a:pt x="158717" y="80577"/>
                    <a:pt x="224786" y="4739"/>
                    <a:pt x="225546" y="3981"/>
                  </a:cubicBezTo>
                  <a:close/>
                </a:path>
              </a:pathLst>
            </a:custGeom>
            <a:solidFill>
              <a:srgbClr val="56C4D2"/>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9" name="Rectangular Callout 26">
              <a:extLst>
                <a:ext uri="{FF2B5EF4-FFF2-40B4-BE49-F238E27FC236}">
                  <a16:creationId xmlns="" xmlns:a16="http://schemas.microsoft.com/office/drawing/2014/main" id="{13D4FB1D-64A5-42D4-A792-91646AA53695}"/>
                </a:ext>
              </a:extLst>
            </p:cNvPr>
            <p:cNvSpPr/>
            <p:nvPr/>
          </p:nvSpPr>
          <p:spPr bwMode="gray">
            <a:xfrm>
              <a:off x="6124633" y="4130983"/>
              <a:ext cx="1997459" cy="778799"/>
            </a:xfrm>
            <a:prstGeom prst="wedgeRectCallout">
              <a:avLst>
                <a:gd name="adj1" fmla="val 24815"/>
                <a:gd name="adj2" fmla="val 7699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cs typeface="Huawei Sans" panose="020C0503030203020204" pitchFamily="34" charset="0"/>
                </a:rPr>
                <a:t>The firewall, IPS, and URL filtering functions ensure security of site-to-Internet access services.</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1" name="Rectangular Callout 26">
              <a:extLst>
                <a:ext uri="{FF2B5EF4-FFF2-40B4-BE49-F238E27FC236}">
                  <a16:creationId xmlns="" xmlns:a16="http://schemas.microsoft.com/office/drawing/2014/main" id="{10270518-748D-412A-AFF6-4AD01A3A5079}"/>
                </a:ext>
              </a:extLst>
            </p:cNvPr>
            <p:cNvSpPr/>
            <p:nvPr/>
          </p:nvSpPr>
          <p:spPr bwMode="gray">
            <a:xfrm>
              <a:off x="9547261" y="2009179"/>
              <a:ext cx="1418205" cy="561879"/>
            </a:xfrm>
            <a:prstGeom prst="wedgeRectCallout">
              <a:avLst>
                <a:gd name="adj1" fmla="val -60057"/>
                <a:gd name="adj2" fmla="val 1906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cs typeface="Huawei Sans" panose="020C0503030203020204" pitchFamily="34" charset="0"/>
                </a:rPr>
                <a:t>Interconnect with a third-party security gateway.</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2" name="文本框 60">
              <a:extLst>
                <a:ext uri="{FF2B5EF4-FFF2-40B4-BE49-F238E27FC236}">
                  <a16:creationId xmlns="" xmlns:a16="http://schemas.microsoft.com/office/drawing/2014/main" id="{9803BAD8-899E-4E4C-8C51-CA8FB9073010}"/>
                </a:ext>
              </a:extLst>
            </p:cNvPr>
            <p:cNvSpPr txBox="1"/>
            <p:nvPr/>
          </p:nvSpPr>
          <p:spPr bwMode="gray">
            <a:xfrm>
              <a:off x="6864284" y="5585598"/>
              <a:ext cx="715725"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CPE</a:t>
              </a:r>
            </a:p>
          </p:txBody>
        </p:sp>
        <p:sp>
          <p:nvSpPr>
            <p:cNvPr id="54" name="文本框 60">
              <a:extLst>
                <a:ext uri="{FF2B5EF4-FFF2-40B4-BE49-F238E27FC236}">
                  <a16:creationId xmlns="" xmlns:a16="http://schemas.microsoft.com/office/drawing/2014/main" id="{8963A042-B4AE-4A9F-90DE-267075347F16}"/>
                </a:ext>
              </a:extLst>
            </p:cNvPr>
            <p:cNvSpPr txBox="1"/>
            <p:nvPr/>
          </p:nvSpPr>
          <p:spPr bwMode="gray">
            <a:xfrm>
              <a:off x="10249741" y="5554676"/>
              <a:ext cx="715725"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CPE</a:t>
              </a:r>
            </a:p>
          </p:txBody>
        </p:sp>
        <p:sp>
          <p:nvSpPr>
            <p:cNvPr id="66" name="文本框 60">
              <a:extLst>
                <a:ext uri="{FF2B5EF4-FFF2-40B4-BE49-F238E27FC236}">
                  <a16:creationId xmlns="" xmlns:a16="http://schemas.microsoft.com/office/drawing/2014/main" id="{29339899-EB4D-4494-AE3C-399473FF8EF1}"/>
                </a:ext>
              </a:extLst>
            </p:cNvPr>
            <p:cNvSpPr txBox="1"/>
            <p:nvPr/>
          </p:nvSpPr>
          <p:spPr bwMode="gray">
            <a:xfrm>
              <a:off x="6708828" y="2628587"/>
              <a:ext cx="1207709" cy="461665"/>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Internet service server</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3" name="文本框 60">
              <a:extLst>
                <a:ext uri="{FF2B5EF4-FFF2-40B4-BE49-F238E27FC236}">
                  <a16:creationId xmlns="" xmlns:a16="http://schemas.microsoft.com/office/drawing/2014/main" id="{FDE186EE-F85B-4D96-8979-26548A92A6FA}"/>
                </a:ext>
              </a:extLst>
            </p:cNvPr>
            <p:cNvSpPr txBox="1"/>
            <p:nvPr/>
          </p:nvSpPr>
          <p:spPr bwMode="gray">
            <a:xfrm>
              <a:off x="8372046" y="2764003"/>
              <a:ext cx="1179234" cy="646331"/>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cs typeface="Huawei Sans" panose="020C0503030203020204" pitchFamily="34" charset="0"/>
                </a:rPr>
                <a:t>Third-party security gateway</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3" name="Rectangular Callout 26">
              <a:extLst>
                <a:ext uri="{FF2B5EF4-FFF2-40B4-BE49-F238E27FC236}">
                  <a16:creationId xmlns="" xmlns:a16="http://schemas.microsoft.com/office/drawing/2014/main" id="{6CEDCC48-17D9-4366-9423-EF4EE6ABE511}"/>
                </a:ext>
              </a:extLst>
            </p:cNvPr>
            <p:cNvSpPr/>
            <p:nvPr/>
          </p:nvSpPr>
          <p:spPr bwMode="gray">
            <a:xfrm>
              <a:off x="10373643" y="3513806"/>
              <a:ext cx="1692408" cy="741373"/>
            </a:xfrm>
            <a:prstGeom prst="wedgeRectCallout">
              <a:avLst>
                <a:gd name="adj1" fmla="val -60057"/>
                <a:gd name="adj2" fmla="val 1906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bg1">
                      <a:lumMod val="50000"/>
                    </a:schemeClr>
                  </a:solidFill>
                  <a:latin typeface="Huawei Sans" panose="020C0503030203020204" pitchFamily="34" charset="0"/>
                  <a:cs typeface="Huawei Sans" panose="020C0503030203020204" pitchFamily="34" charset="0"/>
                </a:rPr>
                <a:t>Control the third-party security gateway to establish an IPsec tunnel with the CPE.</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5" name="椭圆 15">
              <a:extLst>
                <a:ext uri="{FF2B5EF4-FFF2-40B4-BE49-F238E27FC236}">
                  <a16:creationId xmlns="" xmlns:a16="http://schemas.microsoft.com/office/drawing/2014/main" id="{A9BC7ED5-5895-4215-AE9B-E2315B73983D}"/>
                </a:ext>
              </a:extLst>
            </p:cNvPr>
            <p:cNvSpPr>
              <a:spLocks noChangeAspect="1"/>
            </p:cNvSpPr>
            <p:nvPr/>
          </p:nvSpPr>
          <p:spPr bwMode="gray">
            <a:xfrm>
              <a:off x="7979274" y="5871011"/>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cs typeface="Huawei Sans" panose="020C0503030203020204" pitchFamily="34" charset="0"/>
                </a:rPr>
                <a:t>1</a:t>
              </a:r>
              <a:endParaRPr lang="en-US" altLang="zh-CN" sz="15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6" name="椭圆 15">
              <a:extLst>
                <a:ext uri="{FF2B5EF4-FFF2-40B4-BE49-F238E27FC236}">
                  <a16:creationId xmlns="" xmlns:a16="http://schemas.microsoft.com/office/drawing/2014/main" id="{8C641967-7C24-49AB-8432-251232276617}"/>
                </a:ext>
              </a:extLst>
            </p:cNvPr>
            <p:cNvSpPr>
              <a:spLocks noChangeAspect="1"/>
            </p:cNvSpPr>
            <p:nvPr/>
          </p:nvSpPr>
          <p:spPr bwMode="gray">
            <a:xfrm>
              <a:off x="6019061" y="3996415"/>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cs typeface="Huawei Sans" panose="020C0503030203020204" pitchFamily="34" charset="0"/>
                </a:rPr>
                <a:t>2</a:t>
              </a:r>
              <a:endParaRPr lang="en-US" altLang="zh-CN" sz="15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0" name="椭圆 15">
              <a:extLst>
                <a:ext uri="{FF2B5EF4-FFF2-40B4-BE49-F238E27FC236}">
                  <a16:creationId xmlns="" xmlns:a16="http://schemas.microsoft.com/office/drawing/2014/main" id="{2E57BC6F-4628-4AB3-8956-83327288BBAF}"/>
                </a:ext>
              </a:extLst>
            </p:cNvPr>
            <p:cNvSpPr>
              <a:spLocks noChangeAspect="1"/>
            </p:cNvSpPr>
            <p:nvPr/>
          </p:nvSpPr>
          <p:spPr bwMode="gray">
            <a:xfrm>
              <a:off x="10849226" y="1888983"/>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cs typeface="Huawei Sans" panose="020C0503030203020204" pitchFamily="34" charset="0"/>
                </a:rPr>
                <a:t>3</a:t>
              </a:r>
              <a:endParaRPr lang="en-US" altLang="zh-CN" sz="15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2" name="椭圆 15">
              <a:extLst>
                <a:ext uri="{FF2B5EF4-FFF2-40B4-BE49-F238E27FC236}">
                  <a16:creationId xmlns="" xmlns:a16="http://schemas.microsoft.com/office/drawing/2014/main" id="{4DAF212B-0A29-4937-8FE0-87FF6A1C0F6B}"/>
                </a:ext>
              </a:extLst>
            </p:cNvPr>
            <p:cNvSpPr>
              <a:spLocks noChangeAspect="1"/>
            </p:cNvSpPr>
            <p:nvPr/>
          </p:nvSpPr>
          <p:spPr bwMode="gray">
            <a:xfrm>
              <a:off x="10207097" y="3412173"/>
              <a:ext cx="232481" cy="232481"/>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a:solidFill>
                    <a:schemeClr val="tx1"/>
                  </a:solidFill>
                  <a:latin typeface="Huawei Sans" panose="020C0503030203020204" pitchFamily="34" charset="0"/>
                  <a:cs typeface="Huawei Sans" panose="020C0503030203020204" pitchFamily="34" charset="0"/>
                </a:rPr>
                <a:t>3</a:t>
              </a:r>
              <a:endParaRPr lang="en-US" altLang="zh-CN" sz="15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50" name="燕尾形 25">
            <a:extLst>
              <a:ext uri="{FF2B5EF4-FFF2-40B4-BE49-F238E27FC236}">
                <a16:creationId xmlns="" xmlns:a16="http://schemas.microsoft.com/office/drawing/2014/main" id="{A3AFF8B1-049A-490C-9662-FA765F8D7227}"/>
              </a:ext>
            </a:extLst>
          </p:cNvPr>
          <p:cNvSpPr/>
          <p:nvPr/>
        </p:nvSpPr>
        <p:spPr bwMode="gray">
          <a:xfrm>
            <a:off x="6302884" y="109272"/>
            <a:ext cx="621155" cy="211431"/>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ZTP</a:t>
            </a:r>
          </a:p>
        </p:txBody>
      </p:sp>
      <p:sp>
        <p:nvSpPr>
          <p:cNvPr id="55" name="燕尾形 25">
            <a:extLst>
              <a:ext uri="{FF2B5EF4-FFF2-40B4-BE49-F238E27FC236}">
                <a16:creationId xmlns="" xmlns:a16="http://schemas.microsoft.com/office/drawing/2014/main" id="{69D00CC9-9B08-47B2-A53E-26EB30BE1E6B}"/>
              </a:ext>
            </a:extLst>
          </p:cNvPr>
          <p:cNvSpPr/>
          <p:nvPr/>
        </p:nvSpPr>
        <p:spPr bwMode="gray">
          <a:xfrm>
            <a:off x="8523480" y="109272"/>
            <a:ext cx="2159760"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Application Optimization</a:t>
            </a:r>
          </a:p>
        </p:txBody>
      </p:sp>
      <p:sp>
        <p:nvSpPr>
          <p:cNvPr id="56" name="燕尾形 25">
            <a:extLst>
              <a:ext uri="{FF2B5EF4-FFF2-40B4-BE49-F238E27FC236}">
                <a16:creationId xmlns="" xmlns:a16="http://schemas.microsoft.com/office/drawing/2014/main" id="{63D5D457-242E-4711-871D-46E31C33ACF8}"/>
              </a:ext>
            </a:extLst>
          </p:cNvPr>
          <p:cNvSpPr/>
          <p:nvPr/>
        </p:nvSpPr>
        <p:spPr bwMode="gray">
          <a:xfrm>
            <a:off x="10616507" y="109272"/>
            <a:ext cx="1132580" cy="211431"/>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Security</a:t>
            </a:r>
          </a:p>
        </p:txBody>
      </p:sp>
      <p:sp>
        <p:nvSpPr>
          <p:cNvPr id="57" name="燕尾形 25">
            <a:extLst>
              <a:ext uri="{FF2B5EF4-FFF2-40B4-BE49-F238E27FC236}">
                <a16:creationId xmlns="" xmlns:a16="http://schemas.microsoft.com/office/drawing/2014/main" id="{720A7AAF-DF73-47D8-B4AF-829977F274D8}"/>
              </a:ext>
            </a:extLst>
          </p:cNvPr>
          <p:cNvSpPr/>
          <p:nvPr/>
        </p:nvSpPr>
        <p:spPr bwMode="gray">
          <a:xfrm>
            <a:off x="6856742" y="109272"/>
            <a:ext cx="1738617" cy="211431"/>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Flexible Networking</a:t>
            </a:r>
          </a:p>
        </p:txBody>
      </p:sp>
    </p:spTree>
    <p:extLst>
      <p:ext uri="{BB962C8B-B14F-4D97-AF65-F5344CB8AC3E}">
        <p14:creationId xmlns:p14="http://schemas.microsoft.com/office/powerpoint/2010/main" val="241231664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t>Visualized O&amp;M Overview</a:t>
            </a:r>
          </a:p>
        </p:txBody>
      </p:sp>
      <p:sp>
        <p:nvSpPr>
          <p:cNvPr id="7" name="Rectangle 1"/>
          <p:cNvSpPr>
            <a:spLocks noChangeArrowheads="1"/>
          </p:cNvSpPr>
          <p:nvPr/>
        </p:nvSpPr>
        <p:spPr bwMode="gray">
          <a:xfrm>
            <a:off x="713871" y="4275818"/>
            <a:ext cx="3088913" cy="1867806"/>
          </a:xfrm>
          <a:prstGeom prst="rect">
            <a:avLst/>
          </a:prstGeom>
          <a:noFill/>
          <a:ln w="19050">
            <a:solidFill>
              <a:srgbClr val="56C4D2"/>
            </a:solidFill>
            <a:prstDash val="dash"/>
            <a:miter lim="800000"/>
            <a:headEnd/>
            <a:tailEnd/>
          </a:ln>
        </p:spPr>
        <p:txBody>
          <a:bodyPr lIns="91370" tIns="45686" rIns="91370" bIns="45686"/>
          <a:lstStyle/>
          <a:p>
            <a:pPr marL="0" lvl="2" algn="ctr" defTabSz="912174" fontAlgn="ctr">
              <a:spcBef>
                <a:spcPts val="600"/>
              </a:spcBef>
              <a:spcAft>
                <a:spcPts val="0"/>
              </a:spcAft>
              <a:buSzPct val="60000"/>
              <a:tabLst>
                <a:tab pos="1369054" algn="l"/>
              </a:tabLst>
            </a:pPr>
            <a:r>
              <a:rPr lang="en-US" sz="1600" b="1" dirty="0">
                <a:solidFill>
                  <a:srgbClr val="C7000B"/>
                </a:solidFill>
                <a:latin typeface="Huawei Sans" panose="020C0503030203020204" pitchFamily="34" charset="0"/>
              </a:rPr>
              <a:t>Real-time alarm monitoring</a:t>
            </a:r>
            <a:endParaRPr lang="en-US" altLang="zh-CN" sz="1600" b="1" dirty="0">
              <a:solidFill>
                <a:srgbClr val="C7000B"/>
              </a:solidFill>
              <a:latin typeface="Huawei Sans" panose="020C0503030203020204" pitchFamily="34" charset="0"/>
              <a:ea typeface="方正兰亭黑简体" panose="02000000000000000000" pitchFamily="2" charset="-122"/>
              <a:sym typeface="Wingdings" pitchFamily="2" charset="2"/>
            </a:endParaRPr>
          </a:p>
          <a:p>
            <a:pPr marL="180975" lvl="2" indent="-180975" defTabSz="912174" fontAlgn="ctr">
              <a:spcBef>
                <a:spcPts val="600"/>
              </a:spcBef>
              <a:spcAft>
                <a:spcPts val="0"/>
              </a:spcAft>
              <a:buSzPct val="100000"/>
              <a:buFont typeface="Arial" panose="020B0604020202020204" pitchFamily="34" charset="0"/>
              <a:buChar char="•"/>
              <a:tabLst>
                <a:tab pos="1369054" algn="l"/>
              </a:tabLst>
            </a:pPr>
            <a:r>
              <a:rPr lang="en-US" sz="1200" dirty="0">
                <a:solidFill>
                  <a:prstClr val="black"/>
                </a:solidFill>
                <a:latin typeface="Huawei Sans" panose="020C0503030203020204" pitchFamily="34" charset="0"/>
              </a:rPr>
              <a:t>Customized dashboard (by role or preference)</a:t>
            </a:r>
            <a:endParaRPr lang="en-US" altLang="zh-CN" sz="1200" dirty="0">
              <a:solidFill>
                <a:prstClr val="black"/>
              </a:solidFill>
              <a:latin typeface="Huawei Sans" panose="020C0503030203020204" pitchFamily="34" charset="0"/>
              <a:ea typeface="方正兰亭黑简体" panose="02000000000000000000" pitchFamily="2" charset="-122"/>
              <a:sym typeface="Wingdings" pitchFamily="2" charset="2"/>
            </a:endParaRPr>
          </a:p>
          <a:p>
            <a:pPr marL="180975" lvl="2" indent="-180975" defTabSz="912174" fontAlgn="ctr">
              <a:spcBef>
                <a:spcPts val="600"/>
              </a:spcBef>
              <a:spcAft>
                <a:spcPts val="0"/>
              </a:spcAft>
              <a:buSzPct val="100000"/>
              <a:buFont typeface="Arial" panose="020B0604020202020204" pitchFamily="34" charset="0"/>
              <a:buChar char="•"/>
              <a:tabLst>
                <a:tab pos="1369054" algn="l"/>
              </a:tabLst>
            </a:pPr>
            <a:r>
              <a:rPr lang="en-US" sz="1200" dirty="0">
                <a:solidFill>
                  <a:prstClr val="black"/>
                </a:solidFill>
                <a:latin typeface="Huawei Sans" panose="020C0503030203020204" pitchFamily="34" charset="0"/>
              </a:rPr>
              <a:t>Network-wide real-time alarms (minute-level)</a:t>
            </a:r>
            <a:endParaRPr lang="en-US" altLang="zh-CN" sz="1200" dirty="0">
              <a:solidFill>
                <a:prstClr val="black"/>
              </a:solidFill>
              <a:latin typeface="Huawei Sans" panose="020C0503030203020204" pitchFamily="34" charset="0"/>
              <a:ea typeface="方正兰亭黑简体" panose="02000000000000000000" pitchFamily="2" charset="-122"/>
              <a:sym typeface="Wingdings" pitchFamily="2" charset="2"/>
            </a:endParaRPr>
          </a:p>
        </p:txBody>
      </p:sp>
      <p:cxnSp>
        <p:nvCxnSpPr>
          <p:cNvPr id="8" name="直接箭头连接符 7"/>
          <p:cNvCxnSpPr/>
          <p:nvPr/>
        </p:nvCxnSpPr>
        <p:spPr bwMode="gray">
          <a:xfrm>
            <a:off x="3802784" y="2725949"/>
            <a:ext cx="599836" cy="0"/>
          </a:xfrm>
          <a:prstGeom prst="straightConnector1">
            <a:avLst/>
          </a:prstGeom>
          <a:noFill/>
          <a:ln w="76200" cap="flat">
            <a:solidFill>
              <a:srgbClr val="56C4D2"/>
            </a:solidFill>
            <a:prstDash val="solid"/>
            <a:miter lim="800000"/>
            <a:tailEnd type="triangle"/>
          </a:ln>
          <a:effectLst/>
          <a:sp3d/>
        </p:spPr>
        <p:style>
          <a:lnRef idx="0">
            <a:scrgbClr r="0" g="0" b="0"/>
          </a:lnRef>
          <a:fillRef idx="0">
            <a:scrgbClr r="0" g="0" b="0"/>
          </a:fillRef>
          <a:effectRef idx="0">
            <a:scrgbClr r="0" g="0" b="0"/>
          </a:effectRef>
          <a:fontRef idx="none"/>
        </p:style>
      </p:cxnSp>
      <p:sp>
        <p:nvSpPr>
          <p:cNvPr id="9" name="矩形 8"/>
          <p:cNvSpPr/>
          <p:nvPr/>
        </p:nvSpPr>
        <p:spPr bwMode="gray">
          <a:xfrm>
            <a:off x="1070863" y="1131006"/>
            <a:ext cx="2374928" cy="584775"/>
          </a:xfrm>
          <a:prstGeom prst="rect">
            <a:avLst/>
          </a:prstGeom>
          <a:noFill/>
        </p:spPr>
        <p:txBody>
          <a:bodyPr wrap="square">
            <a:spAutoFit/>
          </a:bodyPr>
          <a:lstStyle/>
          <a:p>
            <a:pPr algn="ctr" defTabSz="1218540" fontAlgn="ctr">
              <a:spcBef>
                <a:spcPts val="0"/>
              </a:spcBef>
              <a:spcAft>
                <a:spcPts val="1000"/>
              </a:spcAft>
            </a:pPr>
            <a:r>
              <a:rPr lang="en-US" sz="1600" b="1" dirty="0">
                <a:solidFill>
                  <a:prstClr val="black"/>
                </a:solidFill>
                <a:latin typeface="Huawei Sans" panose="020C0503030203020204" pitchFamily="34" charset="0"/>
              </a:rPr>
              <a:t>Quickly obtain abnormal traffic</a:t>
            </a:r>
            <a:endParaRPr lang="en-US" altLang="zh-CN" sz="1600" b="1" dirty="0">
              <a:solidFill>
                <a:prstClr val="black"/>
              </a:solidFill>
              <a:latin typeface="Huawei Sans" panose="020C0503030203020204" pitchFamily="34" charset="0"/>
              <a:ea typeface="方正兰亭黑简体" panose="02000000000000000000" pitchFamily="2" charset="-122"/>
              <a:cs typeface="Times New Roman" panose="02020603050405020304" pitchFamily="18" charset="0"/>
            </a:endParaRPr>
          </a:p>
        </p:txBody>
      </p:sp>
      <p:sp>
        <p:nvSpPr>
          <p:cNvPr id="14" name="矩形 13"/>
          <p:cNvSpPr/>
          <p:nvPr/>
        </p:nvSpPr>
        <p:spPr bwMode="gray">
          <a:xfrm>
            <a:off x="8103136" y="1131006"/>
            <a:ext cx="2933348" cy="584775"/>
          </a:xfrm>
          <a:prstGeom prst="rect">
            <a:avLst/>
          </a:prstGeom>
          <a:noFill/>
        </p:spPr>
        <p:txBody>
          <a:bodyPr wrap="square">
            <a:spAutoFit/>
          </a:bodyPr>
          <a:lstStyle/>
          <a:p>
            <a:pPr algn="ctr" defTabSz="1218540" fontAlgn="ctr">
              <a:spcBef>
                <a:spcPts val="0"/>
              </a:spcBef>
              <a:spcAft>
                <a:spcPts val="1000"/>
              </a:spcAft>
            </a:pPr>
            <a:r>
              <a:rPr lang="en-US" sz="1600" b="1" dirty="0">
                <a:solidFill>
                  <a:prstClr val="black"/>
                </a:solidFill>
                <a:latin typeface="Huawei Sans" panose="020C0503030203020204" pitchFamily="34" charset="0"/>
              </a:rPr>
              <a:t>Optimize WAN investment and configuration policies</a:t>
            </a:r>
            <a:endParaRPr lang="en-US" altLang="zh-CN" sz="1600" b="1" dirty="0">
              <a:solidFill>
                <a:prstClr val="black"/>
              </a:solidFill>
              <a:latin typeface="Huawei Sans" panose="020C0503030203020204" pitchFamily="34" charset="0"/>
              <a:ea typeface="方正兰亭黑简体" panose="02000000000000000000" pitchFamily="2" charset="-122"/>
              <a:cs typeface="Times New Roman" panose="02020603050405020304" pitchFamily="18" charset="0"/>
            </a:endParaRPr>
          </a:p>
        </p:txBody>
      </p:sp>
      <p:grpSp>
        <p:nvGrpSpPr>
          <p:cNvPr id="15" name="组合 14"/>
          <p:cNvGrpSpPr/>
          <p:nvPr/>
        </p:nvGrpSpPr>
        <p:grpSpPr bwMode="gray">
          <a:xfrm>
            <a:off x="4523626" y="1757136"/>
            <a:ext cx="2849066" cy="2241405"/>
            <a:chOff x="6803182" y="2926100"/>
            <a:chExt cx="1517420" cy="1188049"/>
          </a:xfrm>
        </p:grpSpPr>
        <p:pic>
          <p:nvPicPr>
            <p:cNvPr id="16" name="图片 15"/>
            <p:cNvPicPr>
              <a:picLocks noChangeAspect="1"/>
            </p:cNvPicPr>
            <p:nvPr/>
          </p:nvPicPr>
          <p:blipFill>
            <a:blip r:embed="rId3"/>
            <a:stretch>
              <a:fillRect/>
            </a:stretch>
          </p:blipFill>
          <p:spPr bwMode="gray">
            <a:xfrm>
              <a:off x="6893039" y="3010597"/>
              <a:ext cx="1361254" cy="870151"/>
            </a:xfrm>
            <a:prstGeom prst="rect">
              <a:avLst/>
            </a:prstGeom>
            <a:ln>
              <a:solidFill>
                <a:srgbClr val="00B0F0"/>
              </a:solidFill>
            </a:ln>
          </p:spPr>
        </p:pic>
        <p:sp>
          <p:nvSpPr>
            <p:cNvPr id="17" name="Freeform 14"/>
            <p:cNvSpPr>
              <a:spLocks noEditPoints="1"/>
            </p:cNvSpPr>
            <p:nvPr/>
          </p:nvSpPr>
          <p:spPr bwMode="gray">
            <a:xfrm>
              <a:off x="6803182" y="2926100"/>
              <a:ext cx="1517420" cy="1188049"/>
            </a:xfrm>
            <a:custGeom>
              <a:avLst/>
              <a:gdLst/>
              <a:ahLst/>
              <a:cxnLst>
                <a:cxn ang="0">
                  <a:pos x="3845" y="13163"/>
                </a:cxn>
                <a:cxn ang="0">
                  <a:pos x="7457" y="13163"/>
                </a:cxn>
                <a:cxn ang="0">
                  <a:pos x="7457" y="11165"/>
                </a:cxn>
                <a:cxn ang="0">
                  <a:pos x="0" y="11165"/>
                </a:cxn>
                <a:cxn ang="0">
                  <a:pos x="0" y="0"/>
                </a:cxn>
                <a:cxn ang="0">
                  <a:pos x="16812" y="0"/>
                </a:cxn>
                <a:cxn ang="0">
                  <a:pos x="16812" y="11165"/>
                </a:cxn>
                <a:cxn ang="0">
                  <a:pos x="10277" y="11165"/>
                </a:cxn>
                <a:cxn ang="0">
                  <a:pos x="10277" y="13163"/>
                </a:cxn>
                <a:cxn ang="0">
                  <a:pos x="13890" y="13163"/>
                </a:cxn>
                <a:cxn ang="0">
                  <a:pos x="13890" y="13572"/>
                </a:cxn>
                <a:cxn ang="0">
                  <a:pos x="3845" y="13572"/>
                </a:cxn>
                <a:cxn ang="0">
                  <a:pos x="3845" y="13163"/>
                </a:cxn>
                <a:cxn ang="0">
                  <a:pos x="829" y="863"/>
                </a:cxn>
                <a:cxn ang="0">
                  <a:pos x="15983" y="863"/>
                </a:cxn>
                <a:cxn ang="0">
                  <a:pos x="15983" y="10067"/>
                </a:cxn>
                <a:cxn ang="0">
                  <a:pos x="829" y="10067"/>
                </a:cxn>
                <a:cxn ang="0">
                  <a:pos x="829" y="863"/>
                </a:cxn>
              </a:cxnLst>
              <a:rect l="0" t="0" r="r" b="b"/>
              <a:pathLst>
                <a:path w="16812" h="13572">
                  <a:moveTo>
                    <a:pt x="3845" y="13163"/>
                  </a:moveTo>
                  <a:lnTo>
                    <a:pt x="7457" y="13163"/>
                  </a:lnTo>
                  <a:lnTo>
                    <a:pt x="7457" y="11165"/>
                  </a:lnTo>
                  <a:lnTo>
                    <a:pt x="0" y="11165"/>
                  </a:lnTo>
                  <a:lnTo>
                    <a:pt x="0" y="0"/>
                  </a:lnTo>
                  <a:lnTo>
                    <a:pt x="16812" y="0"/>
                  </a:lnTo>
                  <a:lnTo>
                    <a:pt x="16812" y="11165"/>
                  </a:lnTo>
                  <a:lnTo>
                    <a:pt x="10277" y="11165"/>
                  </a:lnTo>
                  <a:lnTo>
                    <a:pt x="10277" y="13163"/>
                  </a:lnTo>
                  <a:lnTo>
                    <a:pt x="13890" y="13163"/>
                  </a:lnTo>
                  <a:lnTo>
                    <a:pt x="13890" y="13572"/>
                  </a:lnTo>
                  <a:lnTo>
                    <a:pt x="3845" y="13572"/>
                  </a:lnTo>
                  <a:lnTo>
                    <a:pt x="3845" y="13163"/>
                  </a:lnTo>
                  <a:close/>
                  <a:moveTo>
                    <a:pt x="829" y="863"/>
                  </a:moveTo>
                  <a:lnTo>
                    <a:pt x="15983" y="863"/>
                  </a:lnTo>
                  <a:lnTo>
                    <a:pt x="15983" y="10067"/>
                  </a:lnTo>
                  <a:lnTo>
                    <a:pt x="829" y="10067"/>
                  </a:lnTo>
                  <a:lnTo>
                    <a:pt x="829" y="863"/>
                  </a:lnTo>
                  <a:close/>
                </a:path>
              </a:pathLst>
            </a:custGeom>
            <a:solidFill>
              <a:srgbClr val="00B0F0"/>
            </a:solidFill>
            <a:ln w="9525">
              <a:noFill/>
              <a:round/>
              <a:headEnd/>
              <a:tailEnd/>
            </a:ln>
          </p:spPr>
          <p:txBody>
            <a:bodyPr/>
            <a:lstStyle/>
            <a:p>
              <a:pPr defTabSz="1218540" fontAlgn="ctr">
                <a:spcBef>
                  <a:spcPts val="0"/>
                </a:spcBef>
                <a:spcAft>
                  <a:spcPts val="0"/>
                </a:spcAft>
                <a:defRPr/>
              </a:pPr>
              <a:endParaRPr lang="en-US" altLang="zh-CN" sz="2399" dirty="0">
                <a:solidFill>
                  <a:prstClr val="white"/>
                </a:solidFill>
                <a:latin typeface="Huawei Sans" panose="020C0503030203020204" pitchFamily="34" charset="0"/>
                <a:ea typeface="方正兰亭黑简体" panose="02000000000000000000" pitchFamily="2" charset="-122"/>
                <a:cs typeface="Arial" pitchFamily="34" charset="0"/>
              </a:endParaRPr>
            </a:p>
          </p:txBody>
        </p:sp>
      </p:grpSp>
      <p:sp>
        <p:nvSpPr>
          <p:cNvPr id="18" name="Rectangle 1"/>
          <p:cNvSpPr>
            <a:spLocks noChangeArrowheads="1"/>
          </p:cNvSpPr>
          <p:nvPr/>
        </p:nvSpPr>
        <p:spPr bwMode="gray">
          <a:xfrm>
            <a:off x="4268516" y="4275815"/>
            <a:ext cx="3088913" cy="1867807"/>
          </a:xfrm>
          <a:prstGeom prst="rect">
            <a:avLst/>
          </a:prstGeom>
          <a:noFill/>
          <a:ln w="19050">
            <a:solidFill>
              <a:srgbClr val="56C4D2"/>
            </a:solidFill>
            <a:prstDash val="dash"/>
            <a:miter lim="800000"/>
            <a:headEnd/>
            <a:tailEnd/>
          </a:ln>
        </p:spPr>
        <p:txBody>
          <a:bodyPr lIns="91370" tIns="45686" rIns="91370" bIns="45686"/>
          <a:lstStyle/>
          <a:p>
            <a:pPr marL="0" lvl="2" algn="ctr" defTabSz="912174" fontAlgn="ctr">
              <a:spcBef>
                <a:spcPts val="600"/>
              </a:spcBef>
              <a:spcAft>
                <a:spcPts val="0"/>
              </a:spcAft>
              <a:buSzPct val="60000"/>
              <a:tabLst>
                <a:tab pos="1369054" algn="l"/>
              </a:tabLst>
            </a:pPr>
            <a:r>
              <a:rPr lang="en-US" sz="1600" b="1" dirty="0">
                <a:solidFill>
                  <a:srgbClr val="C7000B"/>
                </a:solidFill>
                <a:latin typeface="Huawei Sans" panose="020C0503030203020204" pitchFamily="34" charset="0"/>
              </a:rPr>
              <a:t>Visualized topology status</a:t>
            </a:r>
            <a:endParaRPr lang="en-US" altLang="zh-CN" sz="1600" b="1" dirty="0">
              <a:solidFill>
                <a:srgbClr val="C7000B"/>
              </a:solidFill>
              <a:latin typeface="Huawei Sans" panose="020C0503030203020204" pitchFamily="34" charset="0"/>
              <a:ea typeface="方正兰亭黑简体" panose="02000000000000000000" pitchFamily="2" charset="-122"/>
              <a:sym typeface="Wingdings" pitchFamily="2" charset="2"/>
            </a:endParaRPr>
          </a:p>
          <a:p>
            <a:pPr marL="180975" lvl="2" indent="-180975" defTabSz="912174" fontAlgn="ctr">
              <a:spcBef>
                <a:spcPts val="600"/>
              </a:spcBef>
              <a:spcAft>
                <a:spcPts val="0"/>
              </a:spcAft>
              <a:buSzPct val="100000"/>
              <a:buFont typeface="Arial" panose="020B0604020202020204" pitchFamily="34" charset="0"/>
              <a:buChar char="•"/>
              <a:tabLst>
                <a:tab pos="1369054" algn="l"/>
              </a:tabLst>
            </a:pPr>
            <a:r>
              <a:rPr lang="en-US" sz="1200" dirty="0">
                <a:solidFill>
                  <a:prstClr val="black"/>
                </a:solidFill>
                <a:latin typeface="Huawei Sans" panose="020C0503030203020204" pitchFamily="34" charset="0"/>
              </a:rPr>
              <a:t>Displays topology based on sites and links</a:t>
            </a:r>
            <a:endParaRPr lang="en-US" altLang="zh-CN" sz="1200" dirty="0">
              <a:solidFill>
                <a:prstClr val="black"/>
              </a:solidFill>
              <a:latin typeface="Huawei Sans" panose="020C0503030203020204" pitchFamily="34" charset="0"/>
              <a:ea typeface="方正兰亭黑简体" panose="02000000000000000000" pitchFamily="2" charset="-122"/>
              <a:sym typeface="Wingdings" pitchFamily="2" charset="2"/>
            </a:endParaRPr>
          </a:p>
          <a:p>
            <a:pPr marL="180975" lvl="2" indent="-180975" defTabSz="912174" fontAlgn="ctr">
              <a:spcBef>
                <a:spcPts val="600"/>
              </a:spcBef>
              <a:spcAft>
                <a:spcPts val="0"/>
              </a:spcAft>
              <a:buSzPct val="100000"/>
              <a:buFont typeface="Arial" panose="020B0604020202020204" pitchFamily="34" charset="0"/>
              <a:buChar char="•"/>
              <a:tabLst>
                <a:tab pos="1369054" algn="l"/>
              </a:tabLst>
            </a:pPr>
            <a:r>
              <a:rPr lang="en-US" sz="1200" dirty="0">
                <a:solidFill>
                  <a:prstClr val="black"/>
                </a:solidFill>
                <a:latin typeface="Huawei Sans" panose="020C0503030203020204" pitchFamily="34" charset="0"/>
              </a:rPr>
              <a:t>Provides real-time status and performance of sites and links</a:t>
            </a:r>
            <a:endParaRPr lang="en-US" altLang="zh-CN" sz="1200" dirty="0">
              <a:solidFill>
                <a:prstClr val="black"/>
              </a:solidFill>
              <a:latin typeface="Huawei Sans" panose="020C0503030203020204" pitchFamily="34" charset="0"/>
              <a:ea typeface="方正兰亭黑简体" panose="02000000000000000000" pitchFamily="2" charset="-122"/>
              <a:sym typeface="Wingdings" pitchFamily="2" charset="2"/>
            </a:endParaRPr>
          </a:p>
        </p:txBody>
      </p:sp>
      <p:cxnSp>
        <p:nvCxnSpPr>
          <p:cNvPr id="19" name="直接箭头连接符 18"/>
          <p:cNvCxnSpPr/>
          <p:nvPr/>
        </p:nvCxnSpPr>
        <p:spPr bwMode="gray">
          <a:xfrm>
            <a:off x="7556297" y="2725949"/>
            <a:ext cx="543615" cy="0"/>
          </a:xfrm>
          <a:prstGeom prst="straightConnector1">
            <a:avLst/>
          </a:prstGeom>
          <a:noFill/>
          <a:ln w="76200" cap="flat">
            <a:solidFill>
              <a:srgbClr val="56C4D2"/>
            </a:solidFill>
            <a:prstDash val="solid"/>
            <a:miter lim="800000"/>
            <a:tailEnd type="triangle"/>
          </a:ln>
          <a:effectLst/>
          <a:sp3d/>
        </p:spPr>
        <p:style>
          <a:lnRef idx="0">
            <a:scrgbClr r="0" g="0" b="0"/>
          </a:lnRef>
          <a:fillRef idx="0">
            <a:scrgbClr r="0" g="0" b="0"/>
          </a:fillRef>
          <a:effectRef idx="0">
            <a:scrgbClr r="0" g="0" b="0"/>
          </a:effectRef>
          <a:fontRef idx="none"/>
        </p:style>
      </p:cxnSp>
      <p:sp>
        <p:nvSpPr>
          <p:cNvPr id="20" name="矩形 19"/>
          <p:cNvSpPr/>
          <p:nvPr/>
        </p:nvSpPr>
        <p:spPr bwMode="gray">
          <a:xfrm rot="10800000" flipH="1" flipV="1">
            <a:off x="4608839" y="1131006"/>
            <a:ext cx="2639354" cy="584775"/>
          </a:xfrm>
          <a:prstGeom prst="rect">
            <a:avLst/>
          </a:prstGeom>
          <a:noFill/>
        </p:spPr>
        <p:txBody>
          <a:bodyPr wrap="square">
            <a:spAutoFit/>
          </a:bodyPr>
          <a:lstStyle/>
          <a:p>
            <a:pPr algn="ctr" defTabSz="1218540" fontAlgn="ctr">
              <a:spcBef>
                <a:spcPts val="0"/>
              </a:spcBef>
              <a:spcAft>
                <a:spcPts val="1000"/>
              </a:spcAft>
            </a:pPr>
            <a:r>
              <a:rPr lang="en-US" sz="1600" b="1" dirty="0">
                <a:solidFill>
                  <a:prstClr val="black"/>
                </a:solidFill>
                <a:latin typeface="Huawei Sans" panose="020C0503030203020204" pitchFamily="34" charset="0"/>
              </a:rPr>
              <a:t>Quickly locate faulty devices or sites</a:t>
            </a:r>
            <a:endParaRPr lang="en-US" altLang="zh-CN" sz="1600" b="1" dirty="0">
              <a:solidFill>
                <a:prstClr val="black"/>
              </a:solidFill>
              <a:latin typeface="Huawei Sans" panose="020C0503030203020204" pitchFamily="34" charset="0"/>
              <a:ea typeface="方正兰亭黑简体" panose="02000000000000000000" pitchFamily="2" charset="-122"/>
              <a:cs typeface="Times New Roman" panose="02020603050405020304" pitchFamily="18" charset="0"/>
            </a:endParaRPr>
          </a:p>
        </p:txBody>
      </p:sp>
      <p:grpSp>
        <p:nvGrpSpPr>
          <p:cNvPr id="21" name="组合 20"/>
          <p:cNvGrpSpPr/>
          <p:nvPr/>
        </p:nvGrpSpPr>
        <p:grpSpPr bwMode="gray">
          <a:xfrm>
            <a:off x="8227635" y="1757136"/>
            <a:ext cx="2808849" cy="2242909"/>
            <a:chOff x="6629400" y="5019328"/>
            <a:chExt cx="1944216" cy="1522204"/>
          </a:xfrm>
        </p:grpSpPr>
        <p:pic>
          <p:nvPicPr>
            <p:cNvPr id="22" name="图片 21"/>
            <p:cNvPicPr>
              <a:picLocks noChangeAspect="1"/>
            </p:cNvPicPr>
            <p:nvPr/>
          </p:nvPicPr>
          <p:blipFill>
            <a:blip r:embed="rId4"/>
            <a:stretch>
              <a:fillRect/>
            </a:stretch>
          </p:blipFill>
          <p:spPr bwMode="gray">
            <a:xfrm>
              <a:off x="6720456" y="5126118"/>
              <a:ext cx="1742328" cy="1017053"/>
            </a:xfrm>
            <a:prstGeom prst="rect">
              <a:avLst/>
            </a:prstGeom>
            <a:ln>
              <a:solidFill>
                <a:srgbClr val="00B0F0"/>
              </a:solidFill>
            </a:ln>
          </p:spPr>
        </p:pic>
        <p:sp>
          <p:nvSpPr>
            <p:cNvPr id="23" name="Freeform 14"/>
            <p:cNvSpPr>
              <a:spLocks noEditPoints="1"/>
            </p:cNvSpPr>
            <p:nvPr/>
          </p:nvSpPr>
          <p:spPr bwMode="gray">
            <a:xfrm>
              <a:off x="6629400" y="5019328"/>
              <a:ext cx="1944216" cy="1522204"/>
            </a:xfrm>
            <a:custGeom>
              <a:avLst/>
              <a:gdLst/>
              <a:ahLst/>
              <a:cxnLst>
                <a:cxn ang="0">
                  <a:pos x="3845" y="13163"/>
                </a:cxn>
                <a:cxn ang="0">
                  <a:pos x="7457" y="13163"/>
                </a:cxn>
                <a:cxn ang="0">
                  <a:pos x="7457" y="11165"/>
                </a:cxn>
                <a:cxn ang="0">
                  <a:pos x="0" y="11165"/>
                </a:cxn>
                <a:cxn ang="0">
                  <a:pos x="0" y="0"/>
                </a:cxn>
                <a:cxn ang="0">
                  <a:pos x="16812" y="0"/>
                </a:cxn>
                <a:cxn ang="0">
                  <a:pos x="16812" y="11165"/>
                </a:cxn>
                <a:cxn ang="0">
                  <a:pos x="10277" y="11165"/>
                </a:cxn>
                <a:cxn ang="0">
                  <a:pos x="10277" y="13163"/>
                </a:cxn>
                <a:cxn ang="0">
                  <a:pos x="13890" y="13163"/>
                </a:cxn>
                <a:cxn ang="0">
                  <a:pos x="13890" y="13572"/>
                </a:cxn>
                <a:cxn ang="0">
                  <a:pos x="3845" y="13572"/>
                </a:cxn>
                <a:cxn ang="0">
                  <a:pos x="3845" y="13163"/>
                </a:cxn>
                <a:cxn ang="0">
                  <a:pos x="829" y="863"/>
                </a:cxn>
                <a:cxn ang="0">
                  <a:pos x="15983" y="863"/>
                </a:cxn>
                <a:cxn ang="0">
                  <a:pos x="15983" y="10067"/>
                </a:cxn>
                <a:cxn ang="0">
                  <a:pos x="829" y="10067"/>
                </a:cxn>
                <a:cxn ang="0">
                  <a:pos x="829" y="863"/>
                </a:cxn>
              </a:cxnLst>
              <a:rect l="0" t="0" r="r" b="b"/>
              <a:pathLst>
                <a:path w="16812" h="13572">
                  <a:moveTo>
                    <a:pt x="3845" y="13163"/>
                  </a:moveTo>
                  <a:lnTo>
                    <a:pt x="7457" y="13163"/>
                  </a:lnTo>
                  <a:lnTo>
                    <a:pt x="7457" y="11165"/>
                  </a:lnTo>
                  <a:lnTo>
                    <a:pt x="0" y="11165"/>
                  </a:lnTo>
                  <a:lnTo>
                    <a:pt x="0" y="0"/>
                  </a:lnTo>
                  <a:lnTo>
                    <a:pt x="16812" y="0"/>
                  </a:lnTo>
                  <a:lnTo>
                    <a:pt x="16812" y="11165"/>
                  </a:lnTo>
                  <a:lnTo>
                    <a:pt x="10277" y="11165"/>
                  </a:lnTo>
                  <a:lnTo>
                    <a:pt x="10277" y="13163"/>
                  </a:lnTo>
                  <a:lnTo>
                    <a:pt x="13890" y="13163"/>
                  </a:lnTo>
                  <a:lnTo>
                    <a:pt x="13890" y="13572"/>
                  </a:lnTo>
                  <a:lnTo>
                    <a:pt x="3845" y="13572"/>
                  </a:lnTo>
                  <a:lnTo>
                    <a:pt x="3845" y="13163"/>
                  </a:lnTo>
                  <a:close/>
                  <a:moveTo>
                    <a:pt x="829" y="863"/>
                  </a:moveTo>
                  <a:lnTo>
                    <a:pt x="15983" y="863"/>
                  </a:lnTo>
                  <a:lnTo>
                    <a:pt x="15983" y="10067"/>
                  </a:lnTo>
                  <a:lnTo>
                    <a:pt x="829" y="10067"/>
                  </a:lnTo>
                  <a:lnTo>
                    <a:pt x="829" y="863"/>
                  </a:lnTo>
                  <a:close/>
                </a:path>
              </a:pathLst>
            </a:custGeom>
            <a:solidFill>
              <a:srgbClr val="00B0F0"/>
            </a:solidFill>
            <a:ln w="9525">
              <a:noFill/>
              <a:round/>
              <a:headEnd/>
              <a:tailEnd/>
            </a:ln>
          </p:spPr>
          <p:txBody>
            <a:bodyPr/>
            <a:lstStyle/>
            <a:p>
              <a:pPr defTabSz="1218540" fontAlgn="ctr">
                <a:spcBef>
                  <a:spcPts val="0"/>
                </a:spcBef>
                <a:spcAft>
                  <a:spcPts val="0"/>
                </a:spcAft>
                <a:defRPr/>
              </a:pPr>
              <a:endParaRPr lang="en-US" altLang="zh-CN" sz="2399" dirty="0">
                <a:solidFill>
                  <a:prstClr val="white"/>
                </a:solidFill>
                <a:latin typeface="Huawei Sans" panose="020C0503030203020204" pitchFamily="34" charset="0"/>
                <a:ea typeface="方正兰亭黑简体" panose="02000000000000000000" pitchFamily="2" charset="-122"/>
                <a:cs typeface="Arial" pitchFamily="34" charset="0"/>
              </a:endParaRPr>
            </a:p>
          </p:txBody>
        </p:sp>
      </p:grpSp>
      <p:sp>
        <p:nvSpPr>
          <p:cNvPr id="24" name="Rectangle 1"/>
          <p:cNvSpPr>
            <a:spLocks noChangeArrowheads="1"/>
          </p:cNvSpPr>
          <p:nvPr/>
        </p:nvSpPr>
        <p:spPr bwMode="gray">
          <a:xfrm>
            <a:off x="8083901" y="4275819"/>
            <a:ext cx="3176553" cy="1867806"/>
          </a:xfrm>
          <a:prstGeom prst="rect">
            <a:avLst/>
          </a:prstGeom>
          <a:noFill/>
          <a:ln w="19050">
            <a:solidFill>
              <a:srgbClr val="56C4D2"/>
            </a:solidFill>
            <a:prstDash val="dash"/>
            <a:miter lim="800000"/>
            <a:headEnd/>
            <a:tailEnd/>
          </a:ln>
        </p:spPr>
        <p:txBody>
          <a:bodyPr lIns="91370" tIns="45686" rIns="91370" bIns="45686"/>
          <a:lstStyle/>
          <a:p>
            <a:pPr marL="0" lvl="2" algn="ctr" defTabSz="912174" fontAlgn="ctr">
              <a:spcBef>
                <a:spcPts val="600"/>
              </a:spcBef>
              <a:spcAft>
                <a:spcPts val="0"/>
              </a:spcAft>
              <a:buSzPct val="60000"/>
              <a:tabLst>
                <a:tab pos="1369054" algn="l"/>
              </a:tabLst>
            </a:pPr>
            <a:r>
              <a:rPr lang="en-US" sz="1600" b="1" dirty="0">
                <a:solidFill>
                  <a:srgbClr val="C7000B"/>
                </a:solidFill>
                <a:latin typeface="Huawei Sans" panose="020C0503030203020204" pitchFamily="34" charset="0"/>
              </a:rPr>
              <a:t>45+ customized views</a:t>
            </a:r>
            <a:endParaRPr lang="en-US" altLang="zh-CN" sz="1600" b="1" dirty="0">
              <a:solidFill>
                <a:srgbClr val="C7000B"/>
              </a:solidFill>
              <a:latin typeface="Huawei Sans" panose="020C0503030203020204" pitchFamily="34" charset="0"/>
              <a:ea typeface="方正兰亭黑简体" panose="02000000000000000000" pitchFamily="2" charset="-122"/>
              <a:sym typeface="Wingdings" pitchFamily="2" charset="2"/>
            </a:endParaRPr>
          </a:p>
          <a:p>
            <a:pPr marL="0" lvl="2" algn="ctr" defTabSz="912174" fontAlgn="ctr">
              <a:spcBef>
                <a:spcPts val="600"/>
              </a:spcBef>
              <a:spcAft>
                <a:spcPts val="0"/>
              </a:spcAft>
              <a:buSzPct val="60000"/>
              <a:tabLst>
                <a:tab pos="1369054" algn="l"/>
              </a:tabLst>
            </a:pPr>
            <a:r>
              <a:rPr lang="en-US" sz="1200" b="1" dirty="0">
                <a:solidFill>
                  <a:prstClr val="black"/>
                </a:solidFill>
                <a:latin typeface="Huawei Sans" panose="020C0503030203020204" pitchFamily="34" charset="0"/>
              </a:rPr>
              <a:t>Site, link, application, device, and health status views</a:t>
            </a:r>
            <a:endParaRPr lang="en-US" altLang="zh-CN" sz="1200" dirty="0">
              <a:solidFill>
                <a:prstClr val="black"/>
              </a:solidFill>
              <a:latin typeface="Huawei Sans" panose="020C0503030203020204" pitchFamily="34" charset="0"/>
              <a:ea typeface="方正兰亭黑简体" panose="02000000000000000000" pitchFamily="2" charset="-122"/>
              <a:cs typeface="Times New Roman" panose="02020603050405020304" pitchFamily="18" charset="0"/>
            </a:endParaRPr>
          </a:p>
          <a:p>
            <a:pPr defTabSz="1218540" fontAlgn="ctr">
              <a:spcBef>
                <a:spcPts val="0"/>
              </a:spcBef>
              <a:spcAft>
                <a:spcPts val="1000"/>
              </a:spcAft>
            </a:pPr>
            <a:endParaRPr lang="en-US" altLang="zh-CN" sz="1200" dirty="0">
              <a:solidFill>
                <a:prstClr val="black"/>
              </a:solidFill>
              <a:latin typeface="Huawei Sans" panose="020C0503030203020204" pitchFamily="34" charset="0"/>
              <a:ea typeface="方正兰亭黑简体" panose="02000000000000000000" pitchFamily="2" charset="-122"/>
              <a:cs typeface="Times New Roman" panose="02020603050405020304" pitchFamily="18" charset="0"/>
            </a:endParaRPr>
          </a:p>
        </p:txBody>
      </p:sp>
      <p:sp>
        <p:nvSpPr>
          <p:cNvPr id="25" name="矩形 24"/>
          <p:cNvSpPr/>
          <p:nvPr/>
        </p:nvSpPr>
        <p:spPr bwMode="gray">
          <a:xfrm>
            <a:off x="8099912" y="5002067"/>
            <a:ext cx="1742122" cy="959237"/>
          </a:xfrm>
          <a:prstGeom prst="rect">
            <a:avLst/>
          </a:prstGeom>
        </p:spPr>
        <p:txBody>
          <a:bodyPr wrap="square">
            <a:spAutoFit/>
          </a:bodyPr>
          <a:lstStyle/>
          <a:p>
            <a:pPr marL="180975" indent="-180975" defTabSz="1218540" fontAlgn="ctr">
              <a:spcBef>
                <a:spcPts val="0"/>
              </a:spcBef>
              <a:spcAft>
                <a:spcPts val="1000"/>
              </a:spcAft>
              <a:buSzPct val="100000"/>
              <a:buFont typeface="Arial" panose="020B0604020202020204" pitchFamily="34" charset="0"/>
              <a:buChar char="•"/>
            </a:pPr>
            <a:r>
              <a:rPr lang="en-US" sz="1200" dirty="0">
                <a:solidFill>
                  <a:prstClr val="black"/>
                </a:solidFill>
                <a:latin typeface="Huawei Sans" panose="020C0503030203020204" pitchFamily="34" charset="0"/>
              </a:rPr>
              <a:t>Bandwidth utilization for a site</a:t>
            </a:r>
            <a:endParaRPr lang="en-US" altLang="zh-CN" sz="1200" dirty="0">
              <a:solidFill>
                <a:prstClr val="black"/>
              </a:solidFill>
              <a:latin typeface="Huawei Sans" panose="020C0503030203020204" pitchFamily="34" charset="0"/>
              <a:ea typeface="方正兰亭黑简体" panose="02000000000000000000" pitchFamily="2" charset="-122"/>
              <a:cs typeface="Times New Roman" panose="02020603050405020304" pitchFamily="18" charset="0"/>
            </a:endParaRPr>
          </a:p>
          <a:p>
            <a:pPr marL="180975" indent="-180975" defTabSz="1218540" fontAlgn="ctr">
              <a:spcBef>
                <a:spcPts val="0"/>
              </a:spcBef>
              <a:spcAft>
                <a:spcPts val="1000"/>
              </a:spcAft>
              <a:buSzPct val="100000"/>
              <a:buFont typeface="Arial" panose="020B0604020202020204" pitchFamily="34" charset="0"/>
              <a:buChar char="•"/>
            </a:pPr>
            <a:r>
              <a:rPr lang="en-US" sz="1200" dirty="0">
                <a:solidFill>
                  <a:prstClr val="black"/>
                </a:solidFill>
                <a:latin typeface="Huawei Sans" panose="020C0503030203020204" pitchFamily="34" charset="0"/>
              </a:rPr>
              <a:t>Top </a:t>
            </a:r>
            <a:r>
              <a:rPr lang="en-US" sz="1200" i="1" dirty="0">
                <a:solidFill>
                  <a:prstClr val="black"/>
                </a:solidFill>
                <a:latin typeface="Huawei Sans" panose="020C0503030203020204" pitchFamily="34" charset="0"/>
              </a:rPr>
              <a:t>N</a:t>
            </a:r>
            <a:r>
              <a:rPr lang="en-US" sz="1200" dirty="0">
                <a:solidFill>
                  <a:prstClr val="black"/>
                </a:solidFill>
                <a:latin typeface="Huawei Sans" panose="020C0503030203020204" pitchFamily="34" charset="0"/>
              </a:rPr>
              <a:t> sites by throughput</a:t>
            </a:r>
            <a:endParaRPr lang="en-US" altLang="zh-CN" sz="1200" dirty="0">
              <a:solidFill>
                <a:prstClr val="black"/>
              </a:solidFill>
              <a:latin typeface="Huawei Sans" panose="020C0503030203020204" pitchFamily="34" charset="0"/>
              <a:ea typeface="方正兰亭黑简体" panose="02000000000000000000" pitchFamily="2" charset="-122"/>
              <a:cs typeface="Times New Roman" panose="02020603050405020304" pitchFamily="18" charset="0"/>
            </a:endParaRPr>
          </a:p>
        </p:txBody>
      </p:sp>
      <p:sp>
        <p:nvSpPr>
          <p:cNvPr id="26" name="矩形 25"/>
          <p:cNvSpPr/>
          <p:nvPr/>
        </p:nvSpPr>
        <p:spPr bwMode="gray">
          <a:xfrm>
            <a:off x="9731611" y="5002067"/>
            <a:ext cx="1585993" cy="1143903"/>
          </a:xfrm>
          <a:prstGeom prst="rect">
            <a:avLst/>
          </a:prstGeom>
        </p:spPr>
        <p:txBody>
          <a:bodyPr wrap="square">
            <a:spAutoFit/>
          </a:bodyPr>
          <a:lstStyle/>
          <a:p>
            <a:pPr marL="180975" indent="-180975" defTabSz="1218540" fontAlgn="ctr">
              <a:spcBef>
                <a:spcPts val="0"/>
              </a:spcBef>
              <a:spcAft>
                <a:spcPts val="1000"/>
              </a:spcAft>
              <a:buSzPct val="100000"/>
              <a:buFont typeface="Arial" panose="020B0604020202020204" pitchFamily="34" charset="0"/>
              <a:buChar char="•"/>
            </a:pPr>
            <a:r>
              <a:rPr lang="en-US" sz="1200" dirty="0">
                <a:solidFill>
                  <a:prstClr val="black"/>
                </a:solidFill>
                <a:latin typeface="Huawei Sans" panose="020C0503030203020204" pitchFamily="34" charset="0"/>
              </a:rPr>
              <a:t>Top </a:t>
            </a:r>
            <a:r>
              <a:rPr lang="en-US" sz="1200" i="1" dirty="0">
                <a:solidFill>
                  <a:prstClr val="black"/>
                </a:solidFill>
                <a:latin typeface="Huawei Sans" panose="020C0503030203020204" pitchFamily="34" charset="0"/>
              </a:rPr>
              <a:t>N</a:t>
            </a:r>
            <a:r>
              <a:rPr lang="en-US" sz="1200" dirty="0">
                <a:solidFill>
                  <a:prstClr val="black"/>
                </a:solidFill>
                <a:latin typeface="Huawei Sans" panose="020C0503030203020204" pitchFamily="34" charset="0"/>
              </a:rPr>
              <a:t> applications by traffic</a:t>
            </a:r>
            <a:endParaRPr lang="en-US" altLang="zh-CN" sz="1200" dirty="0">
              <a:solidFill>
                <a:prstClr val="black"/>
              </a:solidFill>
              <a:latin typeface="Huawei Sans" panose="020C0503030203020204" pitchFamily="34" charset="0"/>
              <a:ea typeface="方正兰亭黑简体" panose="02000000000000000000" pitchFamily="2" charset="-122"/>
              <a:cs typeface="Times New Roman" panose="02020603050405020304" pitchFamily="18" charset="0"/>
            </a:endParaRPr>
          </a:p>
          <a:p>
            <a:pPr marL="180975" indent="-180975" defTabSz="1218540" fontAlgn="ctr">
              <a:spcBef>
                <a:spcPts val="0"/>
              </a:spcBef>
              <a:spcAft>
                <a:spcPts val="1000"/>
              </a:spcAft>
              <a:buSzPct val="100000"/>
              <a:buFont typeface="Arial" panose="020B0604020202020204" pitchFamily="34" charset="0"/>
              <a:buChar char="•"/>
            </a:pPr>
            <a:r>
              <a:rPr lang="en-US" sz="1200" dirty="0">
                <a:solidFill>
                  <a:prstClr val="black"/>
                </a:solidFill>
                <a:latin typeface="Huawei Sans" panose="020C0503030203020204" pitchFamily="34" charset="0"/>
              </a:rPr>
              <a:t>Link throughput trend...</a:t>
            </a:r>
            <a:endParaRPr lang="en-US" altLang="zh-CN" sz="1200" dirty="0">
              <a:solidFill>
                <a:prstClr val="black"/>
              </a:solidFill>
              <a:latin typeface="Huawei Sans" panose="020C0503030203020204" pitchFamily="34" charset="0"/>
              <a:ea typeface="方正兰亭黑简体" panose="02000000000000000000" pitchFamily="2" charset="-122"/>
              <a:cs typeface="Times New Roman" panose="02020603050405020304" pitchFamily="18" charset="0"/>
            </a:endParaRPr>
          </a:p>
        </p:txBody>
      </p:sp>
      <p:grpSp>
        <p:nvGrpSpPr>
          <p:cNvPr id="3" name="Group 2"/>
          <p:cNvGrpSpPr/>
          <p:nvPr/>
        </p:nvGrpSpPr>
        <p:grpSpPr bwMode="gray">
          <a:xfrm>
            <a:off x="803955" y="1757136"/>
            <a:ext cx="2864726" cy="2242909"/>
            <a:chOff x="803955" y="1757136"/>
            <a:chExt cx="2864726" cy="2242909"/>
          </a:xfrm>
        </p:grpSpPr>
        <p:pic>
          <p:nvPicPr>
            <p:cNvPr id="27" name="Picture 26"/>
            <p:cNvPicPr/>
            <p:nvPr/>
          </p:nvPicPr>
          <p:blipFill rotWithShape="1">
            <a:blip r:embed="rId5" cstate="print">
              <a:extLst>
                <a:ext uri="{28A0092B-C50C-407E-A947-70E740481C1C}">
                  <a14:useLocalDpi xmlns:a14="http://schemas.microsoft.com/office/drawing/2010/main" val="0"/>
                </a:ext>
              </a:extLst>
            </a:blip>
            <a:srcRect r="42655" b="29589"/>
            <a:stretch/>
          </p:blipFill>
          <p:spPr bwMode="gray">
            <a:xfrm>
              <a:off x="942697" y="1859210"/>
              <a:ext cx="2631259" cy="1609142"/>
            </a:xfrm>
            <a:prstGeom prst="rect">
              <a:avLst/>
            </a:prstGeom>
            <a:noFill/>
            <a:ln w="12700">
              <a:solidFill>
                <a:schemeClr val="bg1">
                  <a:lumMod val="85000"/>
                </a:schemeClr>
              </a:solidFill>
            </a:ln>
          </p:spPr>
        </p:pic>
        <p:sp>
          <p:nvSpPr>
            <p:cNvPr id="12" name="Freeform 14"/>
            <p:cNvSpPr>
              <a:spLocks noEditPoints="1"/>
            </p:cNvSpPr>
            <p:nvPr/>
          </p:nvSpPr>
          <p:spPr bwMode="gray">
            <a:xfrm>
              <a:off x="803955" y="1757136"/>
              <a:ext cx="2864726" cy="2242909"/>
            </a:xfrm>
            <a:custGeom>
              <a:avLst/>
              <a:gdLst/>
              <a:ahLst/>
              <a:cxnLst>
                <a:cxn ang="0">
                  <a:pos x="3845" y="13163"/>
                </a:cxn>
                <a:cxn ang="0">
                  <a:pos x="7457" y="13163"/>
                </a:cxn>
                <a:cxn ang="0">
                  <a:pos x="7457" y="11165"/>
                </a:cxn>
                <a:cxn ang="0">
                  <a:pos x="0" y="11165"/>
                </a:cxn>
                <a:cxn ang="0">
                  <a:pos x="0" y="0"/>
                </a:cxn>
                <a:cxn ang="0">
                  <a:pos x="16812" y="0"/>
                </a:cxn>
                <a:cxn ang="0">
                  <a:pos x="16812" y="11165"/>
                </a:cxn>
                <a:cxn ang="0">
                  <a:pos x="10277" y="11165"/>
                </a:cxn>
                <a:cxn ang="0">
                  <a:pos x="10277" y="13163"/>
                </a:cxn>
                <a:cxn ang="0">
                  <a:pos x="13890" y="13163"/>
                </a:cxn>
                <a:cxn ang="0">
                  <a:pos x="13890" y="13572"/>
                </a:cxn>
                <a:cxn ang="0">
                  <a:pos x="3845" y="13572"/>
                </a:cxn>
                <a:cxn ang="0">
                  <a:pos x="3845" y="13163"/>
                </a:cxn>
                <a:cxn ang="0">
                  <a:pos x="829" y="863"/>
                </a:cxn>
                <a:cxn ang="0">
                  <a:pos x="15983" y="863"/>
                </a:cxn>
                <a:cxn ang="0">
                  <a:pos x="15983" y="10067"/>
                </a:cxn>
                <a:cxn ang="0">
                  <a:pos x="829" y="10067"/>
                </a:cxn>
                <a:cxn ang="0">
                  <a:pos x="829" y="863"/>
                </a:cxn>
              </a:cxnLst>
              <a:rect l="0" t="0" r="r" b="b"/>
              <a:pathLst>
                <a:path w="16812" h="13572">
                  <a:moveTo>
                    <a:pt x="3845" y="13163"/>
                  </a:moveTo>
                  <a:lnTo>
                    <a:pt x="7457" y="13163"/>
                  </a:lnTo>
                  <a:lnTo>
                    <a:pt x="7457" y="11165"/>
                  </a:lnTo>
                  <a:lnTo>
                    <a:pt x="0" y="11165"/>
                  </a:lnTo>
                  <a:lnTo>
                    <a:pt x="0" y="0"/>
                  </a:lnTo>
                  <a:lnTo>
                    <a:pt x="16812" y="0"/>
                  </a:lnTo>
                  <a:lnTo>
                    <a:pt x="16812" y="11165"/>
                  </a:lnTo>
                  <a:lnTo>
                    <a:pt x="10277" y="11165"/>
                  </a:lnTo>
                  <a:lnTo>
                    <a:pt x="10277" y="13163"/>
                  </a:lnTo>
                  <a:lnTo>
                    <a:pt x="13890" y="13163"/>
                  </a:lnTo>
                  <a:lnTo>
                    <a:pt x="13890" y="13572"/>
                  </a:lnTo>
                  <a:lnTo>
                    <a:pt x="3845" y="13572"/>
                  </a:lnTo>
                  <a:lnTo>
                    <a:pt x="3845" y="13163"/>
                  </a:lnTo>
                  <a:close/>
                  <a:moveTo>
                    <a:pt x="829" y="863"/>
                  </a:moveTo>
                  <a:lnTo>
                    <a:pt x="15983" y="863"/>
                  </a:lnTo>
                  <a:lnTo>
                    <a:pt x="15983" y="10067"/>
                  </a:lnTo>
                  <a:lnTo>
                    <a:pt x="829" y="10067"/>
                  </a:lnTo>
                  <a:lnTo>
                    <a:pt x="829" y="863"/>
                  </a:lnTo>
                  <a:close/>
                </a:path>
              </a:pathLst>
            </a:custGeom>
            <a:solidFill>
              <a:srgbClr val="00B0F0"/>
            </a:solidFill>
            <a:ln w="9525">
              <a:noFill/>
              <a:round/>
              <a:headEnd/>
              <a:tailEnd/>
            </a:ln>
          </p:spPr>
          <p:txBody>
            <a:bodyPr/>
            <a:lstStyle/>
            <a:p>
              <a:pPr defTabSz="1218540" fontAlgn="ctr">
                <a:spcBef>
                  <a:spcPts val="0"/>
                </a:spcBef>
                <a:spcAft>
                  <a:spcPts val="0"/>
                </a:spcAft>
                <a:defRPr/>
              </a:pPr>
              <a:endParaRPr lang="en-US" altLang="zh-CN" sz="2399" dirty="0">
                <a:solidFill>
                  <a:prstClr val="white"/>
                </a:solidFill>
                <a:latin typeface="Huawei Sans" panose="020C0503030203020204" pitchFamily="34" charset="0"/>
                <a:ea typeface="方正兰亭黑简体" panose="02000000000000000000" pitchFamily="2" charset="-122"/>
                <a:cs typeface="Arial" pitchFamily="34" charset="0"/>
              </a:endParaRPr>
            </a:p>
          </p:txBody>
        </p:sp>
      </p:grpSp>
    </p:spTree>
    <p:extLst>
      <p:ext uri="{BB962C8B-B14F-4D97-AF65-F5344CB8AC3E}">
        <p14:creationId xmlns:p14="http://schemas.microsoft.com/office/powerpoint/2010/main" val="184737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1019175" y="1844675"/>
            <a:ext cx="10153650" cy="4068811"/>
          </a:xfrm>
        </p:spPr>
        <p:txBody>
          <a:bodyPr/>
          <a:lstStyle/>
          <a:p>
            <a:r>
              <a:rPr lang="en-US" sz="2000" dirty="0">
                <a:solidFill>
                  <a:schemeClr val="bg1">
                    <a:lumMod val="50000"/>
                  </a:schemeClr>
                </a:solidFill>
              </a:rPr>
              <a:t>Development Trends and Challenges Facing Enterprise WAN Interconnection</a:t>
            </a:r>
            <a:endParaRPr lang="en-US" altLang="zh-CN" sz="2000" dirty="0">
              <a:solidFill>
                <a:schemeClr val="bg1">
                  <a:lumMod val="50000"/>
                </a:schemeClr>
              </a:solidFill>
            </a:endParaRPr>
          </a:p>
          <a:p>
            <a:r>
              <a:rPr lang="en-US" sz="2000" b="1" dirty="0"/>
              <a:t>Overview of Huawei SD-WAN Solution</a:t>
            </a:r>
            <a:endParaRPr lang="en-US" altLang="zh-CN" sz="2000" b="1" dirty="0"/>
          </a:p>
          <a:p>
            <a:pPr lvl="1"/>
            <a:r>
              <a:rPr lang="en-US" sz="1800" dirty="0">
                <a:solidFill>
                  <a:schemeClr val="bg1">
                    <a:lumMod val="50000"/>
                  </a:schemeClr>
                </a:solidFill>
              </a:rPr>
              <a:t>Huawei SD-WAN Solution</a:t>
            </a:r>
            <a:endParaRPr lang="en-US" altLang="zh-CN" sz="1800" dirty="0">
              <a:solidFill>
                <a:schemeClr val="bg1">
                  <a:lumMod val="50000"/>
                </a:schemeClr>
              </a:solidFill>
            </a:endParaRPr>
          </a:p>
          <a:p>
            <a:pPr lvl="1"/>
            <a:r>
              <a:rPr lang="en-US" sz="1800" dirty="0">
                <a:solidFill>
                  <a:schemeClr val="bg1">
                    <a:lumMod val="50000"/>
                  </a:schemeClr>
                </a:solidFill>
              </a:rPr>
              <a:t>Major Functions of Huawei SD-WAN Solution</a:t>
            </a:r>
            <a:endParaRPr lang="en-US" altLang="zh-CN" sz="1800" dirty="0">
              <a:solidFill>
                <a:schemeClr val="bg1">
                  <a:lumMod val="50000"/>
                </a:schemeClr>
              </a:solidFill>
            </a:endParaRPr>
          </a:p>
          <a:p>
            <a:pPr lvl="1">
              <a:buFont typeface="Wingdings" panose="05000000000000000000" pitchFamily="2" charset="2"/>
              <a:buChar char="§"/>
            </a:pPr>
            <a:r>
              <a:rPr lang="en-US" sz="1800" dirty="0"/>
              <a:t>Application Scenarios of Huawei SD-WAN Solution</a:t>
            </a:r>
            <a:endParaRPr lang="en-US" altLang="zh-CN" sz="1800" dirty="0"/>
          </a:p>
          <a:p>
            <a:r>
              <a:rPr lang="en-US" sz="2000" dirty="0">
                <a:solidFill>
                  <a:schemeClr val="bg1">
                    <a:lumMod val="50000"/>
                  </a:schemeClr>
                </a:solidFill>
              </a:rPr>
              <a:t>Networking Design for Huawei SD-WAN Solution</a:t>
            </a:r>
            <a:endParaRPr lang="en-US" altLang="zh-CN" sz="2000" dirty="0">
              <a:solidFill>
                <a:schemeClr val="bg1">
                  <a:lumMod val="50000"/>
                </a:schemeClr>
              </a:solidFill>
            </a:endParaRPr>
          </a:p>
          <a:p>
            <a:r>
              <a:rPr lang="en-US" sz="2000" dirty="0">
                <a:solidFill>
                  <a:schemeClr val="bg1">
                    <a:lumMod val="50000"/>
                  </a:schemeClr>
                </a:solidFill>
              </a:rPr>
              <a:t>Service Design for Huawei SD-WAN Solution</a:t>
            </a:r>
            <a:endParaRPr lang="en-US" altLang="zh-CN" sz="2000" dirty="0">
              <a:solidFill>
                <a:schemeClr val="bg1">
                  <a:lumMod val="50000"/>
                </a:schemeClr>
              </a:solidFill>
            </a:endParaRPr>
          </a:p>
          <a:p>
            <a:r>
              <a:rPr lang="en-US" sz="2000" dirty="0">
                <a:solidFill>
                  <a:schemeClr val="bg1">
                    <a:lumMod val="50000"/>
                  </a:schemeClr>
                </a:solidFill>
              </a:rPr>
              <a:t>Reliability and Security Design for Huawei SD-WAN Solution</a:t>
            </a:r>
            <a:endParaRPr lang="en-US" altLang="zh-CN" sz="2000" dirty="0">
              <a:solidFill>
                <a:schemeClr val="bg1">
                  <a:lumMod val="50000"/>
                </a:schemeClr>
              </a:solidFill>
            </a:endParaRPr>
          </a:p>
        </p:txBody>
      </p:sp>
    </p:spTree>
    <p:extLst>
      <p:ext uri="{BB962C8B-B14F-4D97-AF65-F5344CB8AC3E}">
        <p14:creationId xmlns:p14="http://schemas.microsoft.com/office/powerpoint/2010/main" val="90275446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Freeform 159">
            <a:extLst>
              <a:ext uri="{FF2B5EF4-FFF2-40B4-BE49-F238E27FC236}">
                <a16:creationId xmlns="" xmlns:a16="http://schemas.microsoft.com/office/drawing/2014/main" id="{AA345BA5-AF83-4BB7-9C98-7833D4BE2889}"/>
              </a:ext>
            </a:extLst>
          </p:cNvPr>
          <p:cNvSpPr/>
          <p:nvPr/>
        </p:nvSpPr>
        <p:spPr bwMode="gray">
          <a:xfrm flipH="1">
            <a:off x="5593754" y="4137252"/>
            <a:ext cx="915632" cy="47862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Legacy site</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33" name="椭圆 32"/>
          <p:cNvSpPr/>
          <p:nvPr/>
        </p:nvSpPr>
        <p:spPr bwMode="gray">
          <a:xfrm>
            <a:off x="2486104" y="2593203"/>
            <a:ext cx="2886565" cy="1479707"/>
          </a:xfrm>
          <a:prstGeom prst="ellipse">
            <a:avLst/>
          </a:prstGeom>
          <a:gradFill flip="none" rotWithShape="1">
            <a:gsLst>
              <a:gs pos="0">
                <a:schemeClr val="accent3">
                  <a:lumMod val="60000"/>
                  <a:lumOff val="40000"/>
                  <a:alpha val="25000"/>
                </a:schemeClr>
              </a:gs>
              <a:gs pos="100000">
                <a:schemeClr val="accent3">
                  <a:lumMod val="60000"/>
                  <a:lumOff val="40000"/>
                  <a:alpha val="0"/>
                </a:schemeClr>
              </a:gs>
            </a:gsLst>
            <a:lin ang="16200000" scaled="1"/>
            <a:tileRect/>
          </a:gradFill>
          <a:ln w="0" cap="flat" cmpd="sng" algn="ctr">
            <a:solidFill>
              <a:schemeClr val="accent3"/>
            </a:solidFill>
            <a:prstDash val="dash"/>
            <a:miter lim="800000"/>
          </a:ln>
          <a:effectLst/>
        </p:spPr>
        <p:txBody>
          <a:bodyPr wrap="square" rtlCol="0" anchor="ctr">
            <a:noAutofit/>
          </a:bodyPr>
          <a:lstStyle/>
          <a:p>
            <a:pPr indent="-250993" algn="ctr" defTabSz="685800" fontAlgn="ctr">
              <a:spcBef>
                <a:spcPct val="20000"/>
              </a:spcBef>
              <a:spcAft>
                <a:spcPts val="2246"/>
              </a:spcAft>
              <a:buClr>
                <a:prstClr val="white"/>
              </a:buClr>
              <a:buSzPct val="60000"/>
              <a:defRPr/>
            </a:pPr>
            <a:endParaRPr lang="en-US" sz="900" b="1" kern="0" dirty="0">
              <a:solidFill>
                <a:prstClr val="white"/>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97" name="直接连接符 96"/>
          <p:cNvCxnSpPr/>
          <p:nvPr/>
        </p:nvCxnSpPr>
        <p:spPr bwMode="gray">
          <a:xfrm>
            <a:off x="5007433" y="4397277"/>
            <a:ext cx="61070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bwMode="gray">
          <a:xfrm flipV="1">
            <a:off x="6051570" y="2787364"/>
            <a:ext cx="0" cy="24085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标题 3"/>
          <p:cNvSpPr>
            <a:spLocks noGrp="1"/>
          </p:cNvSpPr>
          <p:nvPr>
            <p:ph type="title"/>
          </p:nvPr>
        </p:nvSpPr>
        <p:spPr bwMode="gray"/>
        <p:txBody>
          <a:bodyPr/>
          <a:lstStyle/>
          <a:p>
            <a:r>
              <a:rPr lang="en-US" dirty="0"/>
              <a:t>SD-WAN Business Model: Enterprise-Built</a:t>
            </a:r>
          </a:p>
        </p:txBody>
      </p:sp>
      <p:pic>
        <p:nvPicPr>
          <p:cNvPr id="52" name="图片 5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513728" y="2722979"/>
            <a:ext cx="540000" cy="442800"/>
          </a:xfrm>
          <a:prstGeom prst="rect">
            <a:avLst/>
          </a:prstGeom>
        </p:spPr>
      </p:pic>
      <p:pic>
        <p:nvPicPr>
          <p:cNvPr id="53" name="图片 5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776401" y="2419187"/>
            <a:ext cx="540000" cy="442800"/>
          </a:xfrm>
          <a:prstGeom prst="rect">
            <a:avLst/>
          </a:prstGeom>
        </p:spPr>
      </p:pic>
      <p:sp>
        <p:nvSpPr>
          <p:cNvPr id="65" name="TextBox 401"/>
          <p:cNvSpPr txBox="1"/>
          <p:nvPr/>
        </p:nvSpPr>
        <p:spPr bwMode="gray">
          <a:xfrm>
            <a:off x="6179634" y="2175303"/>
            <a:ext cx="1237246" cy="536959"/>
          </a:xfrm>
          <a:prstGeom prst="rect">
            <a:avLst/>
          </a:prstGeom>
          <a:noFill/>
        </p:spPr>
        <p:txBody>
          <a:bodyPr wrap="square" lIns="166008" tIns="83003" rIns="166008" bIns="83003" rtlCol="0">
            <a:spAutoFit/>
          </a:bodyPr>
          <a:lstStyle>
            <a:defPPr>
              <a:defRPr lang="zh-CN"/>
            </a:defPPr>
            <a:lvl1pPr algn="ctr">
              <a:defRPr sz="1000">
                <a:latin typeface="Arial" panose="020B0604020202020204" pitchFamily="34" charset="0"/>
                <a:ea typeface="微软雅黑" panose="020B0503020204020204" pitchFamily="34" charset="-122"/>
              </a:defRPr>
            </a:lvl1pPr>
          </a:lstStyle>
          <a:p>
            <a:pPr defTabSz="1218784" fontAlgn="ctr">
              <a:defRPr/>
            </a:pPr>
            <a:r>
              <a:rPr lang="en-US" sz="1200" b="1" dirty="0">
                <a:solidFill>
                  <a:prstClr val="black"/>
                </a:solidFill>
                <a:latin typeface="Huawei Sans" panose="020C0503030203020204" pitchFamily="34" charset="0"/>
              </a:rPr>
              <a:t>Enterprise HQ/DC</a:t>
            </a:r>
            <a:endParaRPr lang="en-US" altLang="zh-CN" sz="1200" b="1" kern="0" dirty="0">
              <a:solidFill>
                <a:prstClr val="black"/>
              </a:solidFill>
              <a:latin typeface="Huawei Sans" panose="020C0503030203020204" pitchFamily="34" charset="0"/>
              <a:ea typeface="方正兰亭黑简体" panose="02000000000000000000" pitchFamily="2" charset="-122"/>
            </a:endParaRPr>
          </a:p>
        </p:txBody>
      </p:sp>
      <p:sp>
        <p:nvSpPr>
          <p:cNvPr id="66" name="TextBox 401"/>
          <p:cNvSpPr txBox="1"/>
          <p:nvPr/>
        </p:nvSpPr>
        <p:spPr bwMode="gray">
          <a:xfrm>
            <a:off x="962467" y="3905057"/>
            <a:ext cx="1523638" cy="536959"/>
          </a:xfrm>
          <a:prstGeom prst="rect">
            <a:avLst/>
          </a:prstGeom>
          <a:noFill/>
        </p:spPr>
        <p:txBody>
          <a:bodyPr wrap="square" lIns="166008" tIns="83003" rIns="166008" bIns="83003" rtlCol="0">
            <a:spAutoFit/>
          </a:bodyPr>
          <a:lstStyle>
            <a:defPPr>
              <a:defRPr lang="zh-CN"/>
            </a:defPPr>
            <a:lvl1pPr algn="ctr">
              <a:defRPr sz="1000">
                <a:latin typeface="Arial" panose="020B0604020202020204" pitchFamily="34" charset="0"/>
                <a:ea typeface="微软雅黑" panose="020B0503020204020204" pitchFamily="34" charset="-122"/>
              </a:defRPr>
            </a:lvl1pPr>
          </a:lstStyle>
          <a:p>
            <a:pPr defTabSz="1218784" fontAlgn="ctr">
              <a:defRPr/>
            </a:pPr>
            <a:r>
              <a:rPr lang="en-US" sz="1200" b="1" dirty="0">
                <a:solidFill>
                  <a:prstClr val="black"/>
                </a:solidFill>
                <a:latin typeface="Huawei Sans" panose="020C0503030203020204" pitchFamily="34" charset="0"/>
              </a:rPr>
              <a:t>Enterprise branch</a:t>
            </a:r>
            <a:endParaRPr lang="en-US" altLang="zh-CN" sz="1200" b="1" kern="0" dirty="0">
              <a:solidFill>
                <a:prstClr val="black"/>
              </a:solidFill>
              <a:latin typeface="Huawei Sans" panose="020C0503030203020204" pitchFamily="34" charset="0"/>
              <a:ea typeface="方正兰亭黑简体" panose="02000000000000000000" pitchFamily="2" charset="-122"/>
            </a:endParaRPr>
          </a:p>
        </p:txBody>
      </p:sp>
      <p:sp>
        <p:nvSpPr>
          <p:cNvPr id="67" name="TextBox 401"/>
          <p:cNvSpPr txBox="1"/>
          <p:nvPr/>
        </p:nvSpPr>
        <p:spPr bwMode="gray">
          <a:xfrm>
            <a:off x="4208702" y="1167669"/>
            <a:ext cx="1736608" cy="352293"/>
          </a:xfrm>
          <a:prstGeom prst="rect">
            <a:avLst/>
          </a:prstGeom>
          <a:noFill/>
        </p:spPr>
        <p:txBody>
          <a:bodyPr wrap="square" lIns="166008" tIns="83003" rIns="166008" bIns="83003" rtlCol="0">
            <a:spAutoFit/>
          </a:bodyPr>
          <a:lstStyle>
            <a:defPPr>
              <a:defRPr lang="zh-CN"/>
            </a:defPPr>
            <a:lvl1pPr algn="ctr">
              <a:defRPr sz="1000">
                <a:latin typeface="Arial" panose="020B0604020202020204" pitchFamily="34" charset="0"/>
                <a:ea typeface="微软雅黑" panose="020B0503020204020204" pitchFamily="34" charset="-122"/>
              </a:defRPr>
            </a:lvl1pPr>
          </a:lstStyle>
          <a:p>
            <a:pPr defTabSz="1218784" fontAlgn="ctr">
              <a:defRPr/>
            </a:pPr>
            <a:r>
              <a:rPr lang="en-US" sz="1200" b="1" dirty="0">
                <a:solidFill>
                  <a:prstClr val="black"/>
                </a:solidFill>
                <a:latin typeface="Huawei Sans" panose="020C0503030203020204" pitchFamily="34" charset="0"/>
              </a:rPr>
              <a:t>iMaster NCE-WAN</a:t>
            </a:r>
            <a:endParaRPr lang="en-US" altLang="zh-CN" sz="1200" b="1" kern="0" dirty="0">
              <a:solidFill>
                <a:prstClr val="black"/>
              </a:solidFill>
              <a:latin typeface="Huawei Sans" panose="020C0503030203020204" pitchFamily="34" charset="0"/>
              <a:ea typeface="方正兰亭黑简体" panose="02000000000000000000" pitchFamily="2" charset="-122"/>
            </a:endParaRPr>
          </a:p>
        </p:txBody>
      </p:sp>
      <p:sp>
        <p:nvSpPr>
          <p:cNvPr id="69" name="矩形 68"/>
          <p:cNvSpPr/>
          <p:nvPr/>
        </p:nvSpPr>
        <p:spPr bwMode="gray">
          <a:xfrm>
            <a:off x="455613" y="4729702"/>
            <a:ext cx="11256962" cy="1478353"/>
          </a:xfrm>
          <a:prstGeom prst="rect">
            <a:avLst/>
          </a:prstGeom>
        </p:spPr>
        <p:txBody>
          <a:bodyPr wrap="square">
            <a:spAutoFit/>
          </a:bodyPr>
          <a:lstStyle/>
          <a:p>
            <a:pPr marL="302279" lvl="1" indent="-302279" algn="just" defTabSz="914034" fontAlgn="ctr" hangingPunct="0">
              <a:lnSpc>
                <a:spcPct val="140000"/>
              </a:lnSpc>
              <a:spcBef>
                <a:spcPts val="792"/>
              </a:spcBef>
              <a:spcAft>
                <a:spcPts val="600"/>
              </a:spcAft>
              <a:buSzPct val="50000"/>
              <a:buFont typeface="Wingdings" panose="05000000000000000000" pitchFamily="2" charset="2"/>
              <a:buChar char="l"/>
              <a:defRPr/>
            </a:pPr>
            <a:r>
              <a:rPr lang="en-US" sz="1400" dirty="0">
                <a:latin typeface="Huawei Sans" panose="020C0503030203020204" pitchFamily="34" charset="0"/>
              </a:rPr>
              <a:t>SD-WAN: iMaster NCE-WAN is deployed on the WAN to centrally manage EDGEs and implement ZTP, thereby shortening the service provisioning time. This helps enterprises cope with challenges brought by cloud services and change services on demand.</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endParaRPr>
          </a:p>
          <a:p>
            <a:pPr marL="302279" lvl="1" indent="-302279" algn="just" defTabSz="914034" fontAlgn="ctr" hangingPunct="0">
              <a:lnSpc>
                <a:spcPct val="140000"/>
              </a:lnSpc>
              <a:spcBef>
                <a:spcPts val="792"/>
              </a:spcBef>
              <a:spcAft>
                <a:spcPts val="600"/>
              </a:spcAft>
              <a:buSzPct val="50000"/>
              <a:buFont typeface="Wingdings" panose="05000000000000000000" pitchFamily="2" charset="2"/>
              <a:buChar char="l"/>
              <a:defRPr/>
            </a:pPr>
            <a:r>
              <a:rPr lang="en-US" sz="1400" dirty="0">
                <a:latin typeface="Huawei Sans" panose="020C0503030203020204" pitchFamily="34" charset="0"/>
              </a:rPr>
              <a:t>Large enterprises with a vast number of branches, such as financial institutions, retail chains, and gas stations, can deploy iMaster NCE-WAN at the headquarters to set up SD-WAN networks and manage SD-WAN services on their own.</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1" name="图片 20"/>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507238" y="2698846"/>
            <a:ext cx="540000" cy="442800"/>
          </a:xfrm>
          <a:prstGeom prst="rect">
            <a:avLst/>
          </a:prstGeom>
        </p:spPr>
      </p:pic>
      <p:pic>
        <p:nvPicPr>
          <p:cNvPr id="28" name="图片 27" descr="酒店-蓝.png"/>
          <p:cNvPicPr>
            <a:picLocks noChangeAspect="1"/>
          </p:cNvPicPr>
          <p:nvPr/>
        </p:nvPicPr>
        <p:blipFill>
          <a:blip r:embed="rId5" cstate="print"/>
          <a:stretch>
            <a:fillRect/>
          </a:stretch>
        </p:blipFill>
        <p:spPr bwMode="gray">
          <a:xfrm>
            <a:off x="868967" y="2666745"/>
            <a:ext cx="539607" cy="441817"/>
          </a:xfrm>
          <a:prstGeom prst="rect">
            <a:avLst/>
          </a:prstGeom>
        </p:spPr>
      </p:pic>
      <p:pic>
        <p:nvPicPr>
          <p:cNvPr id="31" name="Picture 2" descr="D:\南太\资料\品牌\HC2017\光8528.png"/>
          <p:cNvPicPr>
            <a:picLocks noChangeAspect="1" noChangeArrowheads="1"/>
          </p:cNvPicPr>
          <p:nvPr/>
        </p:nvPicPr>
        <p:blipFill rotWithShape="1">
          <a:blip r:embed="rId6" cstate="print">
            <a:duotone>
              <a:schemeClr val="accent3">
                <a:shade val="45000"/>
                <a:satMod val="135000"/>
              </a:schemeClr>
              <a:prstClr val="white"/>
            </a:duotone>
          </a:blip>
          <a:srcRect t="39550" b="41013"/>
          <a:stretch/>
        </p:blipFill>
        <p:spPr bwMode="gray">
          <a:xfrm>
            <a:off x="860061" y="1571214"/>
            <a:ext cx="6192840" cy="952472"/>
          </a:xfrm>
          <a:prstGeom prst="rect">
            <a:avLst/>
          </a:prstGeom>
          <a:noFill/>
        </p:spPr>
      </p:pic>
      <p:sp>
        <p:nvSpPr>
          <p:cNvPr id="47" name="椭圆 46"/>
          <p:cNvSpPr/>
          <p:nvPr/>
        </p:nvSpPr>
        <p:spPr bwMode="gray">
          <a:xfrm>
            <a:off x="3364478" y="2045394"/>
            <a:ext cx="1166330" cy="477946"/>
          </a:xfrm>
          <a:prstGeom prst="ellipse">
            <a:avLst/>
          </a:prstGeom>
          <a:solidFill>
            <a:srgbClr val="26B7C8">
              <a:alpha val="20000"/>
            </a:srgbClr>
          </a:solidFill>
          <a:ln>
            <a:solidFill>
              <a:srgbClr val="00B0F0">
                <a:alpha val="50000"/>
              </a:srgbClr>
            </a:solidFill>
            <a:prstDash val="dash"/>
          </a:ln>
        </p:spPr>
        <p:txBody>
          <a:bodyPr wrap="square" lIns="121932" tIns="60967" rIns="121932" bIns="60967" rtlCol="0" anchor="ctr" anchorCtr="1">
            <a:noAutofit/>
          </a:bodyPr>
          <a:lstStyle/>
          <a:p>
            <a:pPr indent="717460" defTabSz="1219048" fontAlgn="ctr">
              <a:buClr>
                <a:srgbClr val="FFC000"/>
              </a:buClr>
              <a:buSzPct val="60000"/>
              <a:buFont typeface="Wingdings" pitchFamily="2" charset="2"/>
              <a:buChar char="n"/>
            </a:pPr>
            <a:endParaRPr lang="en-US" altLang="zh-CN" sz="20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8" name="任意多边形 47"/>
          <p:cNvSpPr/>
          <p:nvPr/>
        </p:nvSpPr>
        <p:spPr bwMode="gray">
          <a:xfrm>
            <a:off x="3556982" y="2112599"/>
            <a:ext cx="279400" cy="72596"/>
          </a:xfrm>
          <a:custGeom>
            <a:avLst/>
            <a:gdLst>
              <a:gd name="connsiteX0" fmla="*/ 0 w 279400"/>
              <a:gd name="connsiteY0" fmla="*/ 76200 h 83532"/>
              <a:gd name="connsiteX1" fmla="*/ 152400 w 279400"/>
              <a:gd name="connsiteY1" fmla="*/ 76200 h 83532"/>
              <a:gd name="connsiteX2" fmla="*/ 279400 w 279400"/>
              <a:gd name="connsiteY2" fmla="*/ 0 h 83532"/>
            </a:gdLst>
            <a:ahLst/>
            <a:cxnLst>
              <a:cxn ang="0">
                <a:pos x="connsiteX0" y="connsiteY0"/>
              </a:cxn>
              <a:cxn ang="0">
                <a:pos x="connsiteX1" y="connsiteY1"/>
              </a:cxn>
              <a:cxn ang="0">
                <a:pos x="connsiteX2" y="connsiteY2"/>
              </a:cxn>
            </a:cxnLst>
            <a:rect l="l" t="t" r="r" b="b"/>
            <a:pathLst>
              <a:path w="279400" h="83532">
                <a:moveTo>
                  <a:pt x="0" y="76200"/>
                </a:moveTo>
                <a:cubicBezTo>
                  <a:pt x="52916" y="82550"/>
                  <a:pt x="105833" y="88900"/>
                  <a:pt x="152400" y="76200"/>
                </a:cubicBezTo>
                <a:cubicBezTo>
                  <a:pt x="198967" y="63500"/>
                  <a:pt x="239183" y="31750"/>
                  <a:pt x="279400" y="0"/>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49" name="任意多边形 48"/>
          <p:cNvSpPr/>
          <p:nvPr/>
        </p:nvSpPr>
        <p:spPr bwMode="gray">
          <a:xfrm>
            <a:off x="4001482" y="2112599"/>
            <a:ext cx="292100" cy="88298"/>
          </a:xfrm>
          <a:custGeom>
            <a:avLst/>
            <a:gdLst>
              <a:gd name="connsiteX0" fmla="*/ 0 w 292100"/>
              <a:gd name="connsiteY0" fmla="*/ 0 h 101600"/>
              <a:gd name="connsiteX1" fmla="*/ 101600 w 292100"/>
              <a:gd name="connsiteY1" fmla="*/ 76200 h 101600"/>
              <a:gd name="connsiteX2" fmla="*/ 292100 w 292100"/>
              <a:gd name="connsiteY2" fmla="*/ 101600 h 101600"/>
            </a:gdLst>
            <a:ahLst/>
            <a:cxnLst>
              <a:cxn ang="0">
                <a:pos x="connsiteX0" y="connsiteY0"/>
              </a:cxn>
              <a:cxn ang="0">
                <a:pos x="connsiteX1" y="connsiteY1"/>
              </a:cxn>
              <a:cxn ang="0">
                <a:pos x="connsiteX2" y="connsiteY2"/>
              </a:cxn>
            </a:cxnLst>
            <a:rect l="l" t="t" r="r" b="b"/>
            <a:pathLst>
              <a:path w="292100" h="101600">
                <a:moveTo>
                  <a:pt x="0" y="0"/>
                </a:moveTo>
                <a:cubicBezTo>
                  <a:pt x="26458" y="29633"/>
                  <a:pt x="52917" y="59267"/>
                  <a:pt x="101600" y="76200"/>
                </a:cubicBezTo>
                <a:cubicBezTo>
                  <a:pt x="150283" y="93133"/>
                  <a:pt x="221191" y="97366"/>
                  <a:pt x="292100" y="101600"/>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50" name="任意多边形 49"/>
          <p:cNvSpPr/>
          <p:nvPr/>
        </p:nvSpPr>
        <p:spPr bwMode="gray">
          <a:xfrm>
            <a:off x="3506182" y="2245046"/>
            <a:ext cx="215900" cy="143484"/>
          </a:xfrm>
          <a:custGeom>
            <a:avLst/>
            <a:gdLst>
              <a:gd name="connsiteX0" fmla="*/ 0 w 215900"/>
              <a:gd name="connsiteY0" fmla="*/ 0 h 165100"/>
              <a:gd name="connsiteX1" fmla="*/ 165100 w 215900"/>
              <a:gd name="connsiteY1" fmla="*/ 38100 h 165100"/>
              <a:gd name="connsiteX2" fmla="*/ 215900 w 215900"/>
              <a:gd name="connsiteY2" fmla="*/ 165100 h 165100"/>
            </a:gdLst>
            <a:ahLst/>
            <a:cxnLst>
              <a:cxn ang="0">
                <a:pos x="connsiteX0" y="connsiteY0"/>
              </a:cxn>
              <a:cxn ang="0">
                <a:pos x="connsiteX1" y="connsiteY1"/>
              </a:cxn>
              <a:cxn ang="0">
                <a:pos x="connsiteX2" y="connsiteY2"/>
              </a:cxn>
            </a:cxnLst>
            <a:rect l="l" t="t" r="r" b="b"/>
            <a:pathLst>
              <a:path w="215900" h="165100">
                <a:moveTo>
                  <a:pt x="0" y="0"/>
                </a:moveTo>
                <a:cubicBezTo>
                  <a:pt x="64558" y="5291"/>
                  <a:pt x="129117" y="10583"/>
                  <a:pt x="165100" y="38100"/>
                </a:cubicBezTo>
                <a:cubicBezTo>
                  <a:pt x="201083" y="65617"/>
                  <a:pt x="208491" y="115358"/>
                  <a:pt x="215900" y="165100"/>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51" name="任意多边形 50"/>
          <p:cNvSpPr/>
          <p:nvPr/>
        </p:nvSpPr>
        <p:spPr bwMode="gray">
          <a:xfrm>
            <a:off x="4119331" y="2248131"/>
            <a:ext cx="199651" cy="173512"/>
          </a:xfrm>
          <a:custGeom>
            <a:avLst/>
            <a:gdLst>
              <a:gd name="connsiteX0" fmla="*/ 199651 w 199651"/>
              <a:gd name="connsiteY0" fmla="*/ 9151 h 199651"/>
              <a:gd name="connsiteX1" fmla="*/ 21851 w 199651"/>
              <a:gd name="connsiteY1" fmla="*/ 21851 h 199651"/>
              <a:gd name="connsiteX2" fmla="*/ 9151 w 199651"/>
              <a:gd name="connsiteY2" fmla="*/ 199651 h 199651"/>
            </a:gdLst>
            <a:ahLst/>
            <a:cxnLst>
              <a:cxn ang="0">
                <a:pos x="connsiteX0" y="connsiteY0"/>
              </a:cxn>
              <a:cxn ang="0">
                <a:pos x="connsiteX1" y="connsiteY1"/>
              </a:cxn>
              <a:cxn ang="0">
                <a:pos x="connsiteX2" y="connsiteY2"/>
              </a:cxn>
            </a:cxnLst>
            <a:rect l="l" t="t" r="r" b="b"/>
            <a:pathLst>
              <a:path w="199651" h="199651">
                <a:moveTo>
                  <a:pt x="199651" y="9151"/>
                </a:moveTo>
                <a:cubicBezTo>
                  <a:pt x="126626" y="-374"/>
                  <a:pt x="53601" y="-9899"/>
                  <a:pt x="21851" y="21851"/>
                </a:cubicBezTo>
                <a:cubicBezTo>
                  <a:pt x="-9899" y="53601"/>
                  <a:pt x="-374" y="126626"/>
                  <a:pt x="9151" y="199651"/>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55" name="任意多边形 54"/>
          <p:cNvSpPr/>
          <p:nvPr/>
        </p:nvSpPr>
        <p:spPr bwMode="gray">
          <a:xfrm>
            <a:off x="3722082" y="2264871"/>
            <a:ext cx="406400" cy="55659"/>
          </a:xfrm>
          <a:custGeom>
            <a:avLst/>
            <a:gdLst>
              <a:gd name="connsiteX0" fmla="*/ 0 w 406400"/>
              <a:gd name="connsiteY0" fmla="*/ 64044 h 64044"/>
              <a:gd name="connsiteX1" fmla="*/ 127000 w 406400"/>
              <a:gd name="connsiteY1" fmla="*/ 544 h 64044"/>
              <a:gd name="connsiteX2" fmla="*/ 406400 w 406400"/>
              <a:gd name="connsiteY2" fmla="*/ 38644 h 64044"/>
            </a:gdLst>
            <a:ahLst/>
            <a:cxnLst>
              <a:cxn ang="0">
                <a:pos x="connsiteX0" y="connsiteY0"/>
              </a:cxn>
              <a:cxn ang="0">
                <a:pos x="connsiteX1" y="connsiteY1"/>
              </a:cxn>
              <a:cxn ang="0">
                <a:pos x="connsiteX2" y="connsiteY2"/>
              </a:cxn>
            </a:cxnLst>
            <a:rect l="l" t="t" r="r" b="b"/>
            <a:pathLst>
              <a:path w="406400" h="64044">
                <a:moveTo>
                  <a:pt x="0" y="64044"/>
                </a:moveTo>
                <a:cubicBezTo>
                  <a:pt x="29633" y="34410"/>
                  <a:pt x="59267" y="4777"/>
                  <a:pt x="127000" y="544"/>
                </a:cubicBezTo>
                <a:cubicBezTo>
                  <a:pt x="194733" y="-3689"/>
                  <a:pt x="300566" y="17477"/>
                  <a:pt x="406400" y="38644"/>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56" name="任意多边形 55"/>
          <p:cNvSpPr/>
          <p:nvPr/>
        </p:nvSpPr>
        <p:spPr bwMode="gray">
          <a:xfrm>
            <a:off x="3734782" y="2134674"/>
            <a:ext cx="177800" cy="275931"/>
          </a:xfrm>
          <a:custGeom>
            <a:avLst/>
            <a:gdLst>
              <a:gd name="connsiteX0" fmla="*/ 177800 w 177800"/>
              <a:gd name="connsiteY0" fmla="*/ 0 h 317500"/>
              <a:gd name="connsiteX1" fmla="*/ 139700 w 177800"/>
              <a:gd name="connsiteY1" fmla="*/ 165100 h 317500"/>
              <a:gd name="connsiteX2" fmla="*/ 0 w 177800"/>
              <a:gd name="connsiteY2" fmla="*/ 317500 h 317500"/>
            </a:gdLst>
            <a:ahLst/>
            <a:cxnLst>
              <a:cxn ang="0">
                <a:pos x="connsiteX0" y="connsiteY0"/>
              </a:cxn>
              <a:cxn ang="0">
                <a:pos x="connsiteX1" y="connsiteY1"/>
              </a:cxn>
              <a:cxn ang="0">
                <a:pos x="connsiteX2" y="connsiteY2"/>
              </a:cxn>
            </a:cxnLst>
            <a:rect l="l" t="t" r="r" b="b"/>
            <a:pathLst>
              <a:path w="177800" h="317500">
                <a:moveTo>
                  <a:pt x="177800" y="0"/>
                </a:moveTo>
                <a:cubicBezTo>
                  <a:pt x="173566" y="56091"/>
                  <a:pt x="169333" y="112183"/>
                  <a:pt x="139700" y="165100"/>
                </a:cubicBezTo>
                <a:cubicBezTo>
                  <a:pt x="110067" y="218017"/>
                  <a:pt x="55033" y="267758"/>
                  <a:pt x="0" y="317500"/>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57" name="任意多边形 56"/>
          <p:cNvSpPr/>
          <p:nvPr/>
        </p:nvSpPr>
        <p:spPr bwMode="gray">
          <a:xfrm>
            <a:off x="3925282" y="2145711"/>
            <a:ext cx="177800" cy="264894"/>
          </a:xfrm>
          <a:custGeom>
            <a:avLst/>
            <a:gdLst>
              <a:gd name="connsiteX0" fmla="*/ 0 w 177800"/>
              <a:gd name="connsiteY0" fmla="*/ 0 h 304800"/>
              <a:gd name="connsiteX1" fmla="*/ 38100 w 177800"/>
              <a:gd name="connsiteY1" fmla="*/ 177800 h 304800"/>
              <a:gd name="connsiteX2" fmla="*/ 177800 w 177800"/>
              <a:gd name="connsiteY2" fmla="*/ 304800 h 304800"/>
            </a:gdLst>
            <a:ahLst/>
            <a:cxnLst>
              <a:cxn ang="0">
                <a:pos x="connsiteX0" y="connsiteY0"/>
              </a:cxn>
              <a:cxn ang="0">
                <a:pos x="connsiteX1" y="connsiteY1"/>
              </a:cxn>
              <a:cxn ang="0">
                <a:pos x="connsiteX2" y="connsiteY2"/>
              </a:cxn>
            </a:cxnLst>
            <a:rect l="l" t="t" r="r" b="b"/>
            <a:pathLst>
              <a:path w="177800" h="304800">
                <a:moveTo>
                  <a:pt x="0" y="0"/>
                </a:moveTo>
                <a:cubicBezTo>
                  <a:pt x="4233" y="63500"/>
                  <a:pt x="8467" y="127000"/>
                  <a:pt x="38100" y="177800"/>
                </a:cubicBezTo>
                <a:cubicBezTo>
                  <a:pt x="67733" y="228600"/>
                  <a:pt x="122766" y="266700"/>
                  <a:pt x="177800" y="304800"/>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58" name="任意多边形 57"/>
          <p:cNvSpPr/>
          <p:nvPr/>
        </p:nvSpPr>
        <p:spPr bwMode="gray">
          <a:xfrm>
            <a:off x="3560157" y="2196155"/>
            <a:ext cx="547688" cy="226868"/>
          </a:xfrm>
          <a:custGeom>
            <a:avLst/>
            <a:gdLst>
              <a:gd name="connsiteX0" fmla="*/ 0 w 547688"/>
              <a:gd name="connsiteY0" fmla="*/ 13395 h 261045"/>
              <a:gd name="connsiteX1" fmla="*/ 300038 w 547688"/>
              <a:gd name="connsiteY1" fmla="*/ 27682 h 261045"/>
              <a:gd name="connsiteX2" fmla="*/ 547688 w 547688"/>
              <a:gd name="connsiteY2" fmla="*/ 261045 h 261045"/>
            </a:gdLst>
            <a:ahLst/>
            <a:cxnLst>
              <a:cxn ang="0">
                <a:pos x="connsiteX0" y="connsiteY0"/>
              </a:cxn>
              <a:cxn ang="0">
                <a:pos x="connsiteX1" y="connsiteY1"/>
              </a:cxn>
              <a:cxn ang="0">
                <a:pos x="connsiteX2" y="connsiteY2"/>
              </a:cxn>
            </a:cxnLst>
            <a:rect l="l" t="t" r="r" b="b"/>
            <a:pathLst>
              <a:path w="547688" h="261045">
                <a:moveTo>
                  <a:pt x="0" y="13395"/>
                </a:moveTo>
                <a:cubicBezTo>
                  <a:pt x="104378" y="-99"/>
                  <a:pt x="208757" y="-13593"/>
                  <a:pt x="300038" y="27682"/>
                </a:cubicBezTo>
                <a:cubicBezTo>
                  <a:pt x="391319" y="68957"/>
                  <a:pt x="469503" y="165001"/>
                  <a:pt x="547688" y="261045"/>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61" name="任意多边形 60"/>
          <p:cNvSpPr/>
          <p:nvPr/>
        </p:nvSpPr>
        <p:spPr bwMode="gray">
          <a:xfrm>
            <a:off x="3726845" y="2208921"/>
            <a:ext cx="571500" cy="189268"/>
          </a:xfrm>
          <a:custGeom>
            <a:avLst/>
            <a:gdLst>
              <a:gd name="connsiteX0" fmla="*/ 571500 w 571500"/>
              <a:gd name="connsiteY0" fmla="*/ 22518 h 217781"/>
              <a:gd name="connsiteX1" fmla="*/ 242887 w 571500"/>
              <a:gd name="connsiteY1" fmla="*/ 17756 h 217781"/>
              <a:gd name="connsiteX2" fmla="*/ 0 w 571500"/>
              <a:gd name="connsiteY2" fmla="*/ 217781 h 217781"/>
            </a:gdLst>
            <a:ahLst/>
            <a:cxnLst>
              <a:cxn ang="0">
                <a:pos x="connsiteX0" y="connsiteY0"/>
              </a:cxn>
              <a:cxn ang="0">
                <a:pos x="connsiteX1" y="connsiteY1"/>
              </a:cxn>
              <a:cxn ang="0">
                <a:pos x="connsiteX2" y="connsiteY2"/>
              </a:cxn>
            </a:cxnLst>
            <a:rect l="l" t="t" r="r" b="b"/>
            <a:pathLst>
              <a:path w="571500" h="217781">
                <a:moveTo>
                  <a:pt x="571500" y="22518"/>
                </a:moveTo>
                <a:cubicBezTo>
                  <a:pt x="454818" y="3865"/>
                  <a:pt x="338137" y="-14788"/>
                  <a:pt x="242887" y="17756"/>
                </a:cubicBezTo>
                <a:cubicBezTo>
                  <a:pt x="147637" y="50300"/>
                  <a:pt x="73818" y="134040"/>
                  <a:pt x="0" y="217781"/>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62" name="矩形 61"/>
          <p:cNvSpPr/>
          <p:nvPr/>
        </p:nvSpPr>
        <p:spPr bwMode="gray">
          <a:xfrm>
            <a:off x="4027573" y="1742338"/>
            <a:ext cx="916363" cy="276989"/>
          </a:xfrm>
          <a:prstGeom prst="rect">
            <a:avLst/>
          </a:prstGeom>
        </p:spPr>
        <p:txBody>
          <a:bodyPr wrap="square" lIns="91429" tIns="45715" rIns="91429" bIns="45715">
            <a:spAutoFit/>
          </a:bodyPr>
          <a:lstStyle/>
          <a:p>
            <a:pPr algn="ctr" defTabSz="516682" fontAlgn="ctr"/>
            <a:r>
              <a:rPr lang="en-US" sz="1100" b="1" dirty="0">
                <a:latin typeface="Huawei Sans" panose="020C0503030203020204" pitchFamily="34" charset="0"/>
              </a:rPr>
              <a:t> </a:t>
            </a:r>
            <a:r>
              <a:rPr lang="en-US" sz="1200" b="1" dirty="0">
                <a:latin typeface="Huawei Sans" panose="020C0503030203020204" pitchFamily="34" charset="0"/>
              </a:rPr>
              <a:t>RR</a:t>
            </a:r>
            <a:endParaRPr lang="en-US" sz="1100" b="1" dirty="0">
              <a:latin typeface="Huawei Sans" panose="020C0503030203020204" pitchFamily="34" charset="0"/>
            </a:endParaRPr>
          </a:p>
        </p:txBody>
      </p:sp>
      <p:pic>
        <p:nvPicPr>
          <p:cNvPr id="68" name="图片 67"/>
          <p:cNvPicPr>
            <a:picLocks noChangeAspect="1"/>
          </p:cNvPicPr>
          <p:nvPr/>
        </p:nvPicPr>
        <p:blipFill>
          <a:blip r:embed="rId7"/>
          <a:stretch>
            <a:fillRect/>
          </a:stretch>
        </p:blipFill>
        <p:spPr bwMode="gray">
          <a:xfrm>
            <a:off x="4279689" y="2155305"/>
            <a:ext cx="572675" cy="455873"/>
          </a:xfrm>
          <a:prstGeom prst="rect">
            <a:avLst/>
          </a:prstGeom>
        </p:spPr>
      </p:pic>
      <p:pic>
        <p:nvPicPr>
          <p:cNvPr id="72" name="图片 71"/>
          <p:cNvPicPr>
            <a:picLocks noChangeAspect="1"/>
          </p:cNvPicPr>
          <p:nvPr/>
        </p:nvPicPr>
        <p:blipFill>
          <a:blip r:embed="rId7"/>
          <a:stretch>
            <a:fillRect/>
          </a:stretch>
        </p:blipFill>
        <p:spPr bwMode="gray">
          <a:xfrm>
            <a:off x="2916944" y="2155304"/>
            <a:ext cx="572675" cy="455873"/>
          </a:xfrm>
          <a:prstGeom prst="rect">
            <a:avLst/>
          </a:prstGeom>
        </p:spPr>
      </p:pic>
      <p:pic>
        <p:nvPicPr>
          <p:cNvPr id="73" name="图片 72"/>
          <p:cNvPicPr>
            <a:picLocks noChangeAspect="1"/>
          </p:cNvPicPr>
          <p:nvPr/>
        </p:nvPicPr>
        <p:blipFill>
          <a:blip r:embed="rId7"/>
          <a:stretch>
            <a:fillRect/>
          </a:stretch>
        </p:blipFill>
        <p:spPr bwMode="gray">
          <a:xfrm>
            <a:off x="3650815" y="1647782"/>
            <a:ext cx="572675" cy="455873"/>
          </a:xfrm>
          <a:prstGeom prst="rect">
            <a:avLst/>
          </a:prstGeom>
        </p:spPr>
      </p:pic>
      <p:pic>
        <p:nvPicPr>
          <p:cNvPr id="74" name="图片 73"/>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488473" y="3494413"/>
            <a:ext cx="540000" cy="442800"/>
          </a:xfrm>
          <a:prstGeom prst="rect">
            <a:avLst/>
          </a:prstGeom>
        </p:spPr>
      </p:pic>
      <p:pic>
        <p:nvPicPr>
          <p:cNvPr id="75" name="图片 74" descr="酒店-蓝.png"/>
          <p:cNvPicPr>
            <a:picLocks noChangeAspect="1"/>
          </p:cNvPicPr>
          <p:nvPr/>
        </p:nvPicPr>
        <p:blipFill>
          <a:blip r:embed="rId5" cstate="print"/>
          <a:stretch>
            <a:fillRect/>
          </a:stretch>
        </p:blipFill>
        <p:spPr bwMode="gray">
          <a:xfrm>
            <a:off x="870775" y="3505643"/>
            <a:ext cx="539607" cy="441817"/>
          </a:xfrm>
          <a:prstGeom prst="rect">
            <a:avLst/>
          </a:prstGeom>
        </p:spPr>
      </p:pic>
      <p:cxnSp>
        <p:nvCxnSpPr>
          <p:cNvPr id="81" name="直接连接符 80"/>
          <p:cNvCxnSpPr/>
          <p:nvPr/>
        </p:nvCxnSpPr>
        <p:spPr bwMode="gray">
          <a:xfrm>
            <a:off x="2046134" y="2895970"/>
            <a:ext cx="73109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2" name="图片 81"/>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776401" y="2957316"/>
            <a:ext cx="540000" cy="442800"/>
          </a:xfrm>
          <a:prstGeom prst="rect">
            <a:avLst/>
          </a:prstGeom>
        </p:spPr>
      </p:pic>
      <p:cxnSp>
        <p:nvCxnSpPr>
          <p:cNvPr id="83" name="直接连接符 82"/>
          <p:cNvCxnSpPr>
            <a:stCxn id="33" idx="7"/>
            <a:endCxn id="82" idx="1"/>
          </p:cNvCxnSpPr>
          <p:nvPr/>
        </p:nvCxnSpPr>
        <p:spPr bwMode="gray">
          <a:xfrm>
            <a:off x="4949941" y="2809901"/>
            <a:ext cx="826460" cy="36881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33" idx="7"/>
          </p:cNvCxnSpPr>
          <p:nvPr/>
        </p:nvCxnSpPr>
        <p:spPr bwMode="gray">
          <a:xfrm flipV="1">
            <a:off x="4949941" y="2593203"/>
            <a:ext cx="826460" cy="21669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bwMode="gray">
          <a:xfrm>
            <a:off x="2047024" y="2984282"/>
            <a:ext cx="61070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bwMode="gray">
          <a:xfrm>
            <a:off x="2030840" y="3665294"/>
            <a:ext cx="61070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TextBox 401"/>
          <p:cNvSpPr txBox="1"/>
          <p:nvPr/>
        </p:nvSpPr>
        <p:spPr bwMode="gray">
          <a:xfrm>
            <a:off x="1419135" y="2372322"/>
            <a:ext cx="709039" cy="352293"/>
          </a:xfrm>
          <a:prstGeom prst="rect">
            <a:avLst/>
          </a:prstGeom>
          <a:noFill/>
        </p:spPr>
        <p:txBody>
          <a:bodyPr wrap="square" lIns="166008" tIns="83003" rIns="166008" bIns="83003" rtlCol="0">
            <a:spAutoFit/>
          </a:bodyPr>
          <a:lstStyle>
            <a:defPPr>
              <a:defRPr lang="zh-CN"/>
            </a:defPPr>
            <a:lvl1pPr algn="ctr">
              <a:defRPr sz="1000">
                <a:latin typeface="Arial" panose="020B0604020202020204" pitchFamily="34" charset="0"/>
                <a:ea typeface="微软雅黑" panose="020B0503020204020204" pitchFamily="34" charset="-122"/>
              </a:defRPr>
            </a:lvl1pPr>
          </a:lstStyle>
          <a:p>
            <a:pPr defTabSz="1218784" fontAlgn="ctr">
              <a:defRPr/>
            </a:pPr>
            <a:r>
              <a:rPr lang="en-US" sz="1200" b="1" dirty="0">
                <a:solidFill>
                  <a:prstClr val="black"/>
                </a:solidFill>
                <a:latin typeface="Huawei Sans" panose="020C0503030203020204" pitchFamily="34" charset="0"/>
              </a:rPr>
              <a:t>CPE</a:t>
            </a:r>
            <a:endParaRPr lang="en-US" sz="1100" b="1" dirty="0">
              <a:solidFill>
                <a:prstClr val="black"/>
              </a:solidFill>
              <a:latin typeface="Huawei Sans" panose="020C0503030203020204" pitchFamily="34" charset="0"/>
            </a:endParaRPr>
          </a:p>
        </p:txBody>
      </p:sp>
      <p:sp>
        <p:nvSpPr>
          <p:cNvPr id="90" name="TextBox 401"/>
          <p:cNvSpPr txBox="1"/>
          <p:nvPr/>
        </p:nvSpPr>
        <p:spPr bwMode="gray">
          <a:xfrm>
            <a:off x="5391315" y="2141063"/>
            <a:ext cx="1237246" cy="352293"/>
          </a:xfrm>
          <a:prstGeom prst="rect">
            <a:avLst/>
          </a:prstGeom>
          <a:noFill/>
        </p:spPr>
        <p:txBody>
          <a:bodyPr wrap="square" lIns="166008" tIns="83003" rIns="166008" bIns="83003" rtlCol="0">
            <a:spAutoFit/>
          </a:bodyPr>
          <a:lstStyle>
            <a:defPPr>
              <a:defRPr lang="zh-CN"/>
            </a:defPPr>
            <a:lvl1pPr algn="ctr">
              <a:defRPr sz="1000">
                <a:latin typeface="Arial" panose="020B0604020202020204" pitchFamily="34" charset="0"/>
                <a:ea typeface="微软雅黑" panose="020B0503020204020204" pitchFamily="34" charset="-122"/>
              </a:defRPr>
            </a:lvl1pPr>
          </a:lstStyle>
          <a:p>
            <a:pPr defTabSz="1218784" fontAlgn="ctr">
              <a:defRPr/>
            </a:pPr>
            <a:r>
              <a:rPr lang="en-US" sz="1200" b="1" dirty="0">
                <a:solidFill>
                  <a:prstClr val="black"/>
                </a:solidFill>
                <a:latin typeface="Huawei Sans" panose="020C0503030203020204" pitchFamily="34" charset="0"/>
              </a:rPr>
              <a:t>CPE</a:t>
            </a:r>
          </a:p>
        </p:txBody>
      </p:sp>
      <p:pic>
        <p:nvPicPr>
          <p:cNvPr id="94" name="图片 93"/>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467433" y="4202056"/>
            <a:ext cx="540000" cy="442800"/>
          </a:xfrm>
          <a:prstGeom prst="rect">
            <a:avLst/>
          </a:prstGeom>
        </p:spPr>
      </p:pic>
      <p:cxnSp>
        <p:nvCxnSpPr>
          <p:cNvPr id="95" name="直接连接符 94"/>
          <p:cNvCxnSpPr/>
          <p:nvPr/>
        </p:nvCxnSpPr>
        <p:spPr bwMode="gray">
          <a:xfrm flipV="1">
            <a:off x="4722568" y="3954591"/>
            <a:ext cx="0" cy="24085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6" name="TextBox 401"/>
          <p:cNvSpPr txBox="1"/>
          <p:nvPr/>
        </p:nvSpPr>
        <p:spPr bwMode="gray">
          <a:xfrm>
            <a:off x="3515874" y="4138433"/>
            <a:ext cx="1108947" cy="536959"/>
          </a:xfrm>
          <a:prstGeom prst="rect">
            <a:avLst/>
          </a:prstGeom>
          <a:noFill/>
        </p:spPr>
        <p:txBody>
          <a:bodyPr wrap="square" lIns="166008" tIns="83003" rIns="166008" bIns="83003" rtlCol="0">
            <a:spAutoFit/>
          </a:bodyPr>
          <a:lstStyle>
            <a:defPPr>
              <a:defRPr lang="zh-CN"/>
            </a:defPPr>
            <a:lvl1pPr algn="ctr">
              <a:defRPr sz="1000">
                <a:latin typeface="Arial" panose="020B0604020202020204" pitchFamily="34" charset="0"/>
                <a:ea typeface="微软雅黑" panose="020B0503020204020204" pitchFamily="34" charset="-122"/>
              </a:defRPr>
            </a:lvl1pPr>
          </a:lstStyle>
          <a:p>
            <a:pPr defTabSz="1218784" fontAlgn="ctr">
              <a:defRPr/>
            </a:pPr>
            <a:r>
              <a:rPr lang="en-US" sz="1200" b="1" dirty="0">
                <a:solidFill>
                  <a:prstClr val="black"/>
                </a:solidFill>
                <a:latin typeface="Huawei Sans" panose="020C0503030203020204" pitchFamily="34" charset="0"/>
              </a:rPr>
              <a:t>SD-WAN gateway</a:t>
            </a:r>
          </a:p>
        </p:txBody>
      </p:sp>
      <p:sp>
        <p:nvSpPr>
          <p:cNvPr id="98" name="Freeform 159"/>
          <p:cNvSpPr/>
          <p:nvPr/>
        </p:nvSpPr>
        <p:spPr bwMode="gray">
          <a:xfrm flipH="1">
            <a:off x="6198119" y="3434444"/>
            <a:ext cx="900300" cy="47061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Cloud</a:t>
            </a:r>
            <a:endParaRPr lang="en-US" sz="1600" dirty="0">
              <a:solidFill>
                <a:schemeClr val="tx1"/>
              </a:solidFill>
              <a:latin typeface="Huawei Sans" panose="020C0503030203020204" pitchFamily="34" charset="0"/>
              <a:ea typeface="方正兰亭黑简体" panose="02000000000000000000" pitchFamily="2" charset="-122"/>
            </a:endParaRPr>
          </a:p>
        </p:txBody>
      </p:sp>
      <p:cxnSp>
        <p:nvCxnSpPr>
          <p:cNvPr id="99" name="直接连接符 98"/>
          <p:cNvCxnSpPr>
            <a:cxnSpLocks/>
          </p:cNvCxnSpPr>
          <p:nvPr/>
        </p:nvCxnSpPr>
        <p:spPr bwMode="gray">
          <a:xfrm>
            <a:off x="5201174" y="3690916"/>
            <a:ext cx="75439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03" name="图片 102" descr="交换机.png"/>
          <p:cNvPicPr>
            <a:picLocks noChangeAspect="1"/>
          </p:cNvPicPr>
          <p:nvPr/>
        </p:nvPicPr>
        <p:blipFill>
          <a:blip r:embed="rId8" cstate="print"/>
          <a:stretch>
            <a:fillRect/>
          </a:stretch>
        </p:blipFill>
        <p:spPr bwMode="gray">
          <a:xfrm>
            <a:off x="5779322" y="3473637"/>
            <a:ext cx="539999" cy="441816"/>
          </a:xfrm>
          <a:prstGeom prst="rect">
            <a:avLst/>
          </a:prstGeom>
        </p:spPr>
      </p:pic>
      <p:sp>
        <p:nvSpPr>
          <p:cNvPr id="104" name="TextBox 401"/>
          <p:cNvSpPr txBox="1"/>
          <p:nvPr/>
        </p:nvSpPr>
        <p:spPr bwMode="gray">
          <a:xfrm>
            <a:off x="5630991" y="3819631"/>
            <a:ext cx="806507" cy="352293"/>
          </a:xfrm>
          <a:prstGeom prst="rect">
            <a:avLst/>
          </a:prstGeom>
          <a:noFill/>
        </p:spPr>
        <p:txBody>
          <a:bodyPr wrap="square" lIns="166008" tIns="83003" rIns="166008" bIns="83003" rtlCol="0">
            <a:spAutoFit/>
          </a:bodyPr>
          <a:lstStyle>
            <a:defPPr>
              <a:defRPr lang="zh-CN"/>
            </a:defPPr>
            <a:lvl1pPr algn="ctr">
              <a:defRPr sz="1000">
                <a:latin typeface="Arial" panose="020B0604020202020204" pitchFamily="34" charset="0"/>
                <a:ea typeface="微软雅黑" panose="020B0503020204020204" pitchFamily="34" charset="-122"/>
              </a:defRPr>
            </a:lvl1pPr>
          </a:lstStyle>
          <a:p>
            <a:pPr defTabSz="1218784" fontAlgn="ctr">
              <a:defRPr/>
            </a:pPr>
            <a:r>
              <a:rPr lang="en-US" sz="1200" b="1" dirty="0">
                <a:solidFill>
                  <a:prstClr val="black"/>
                </a:solidFill>
                <a:latin typeface="Huawei Sans" panose="020C0503030203020204" pitchFamily="34" charset="0"/>
              </a:rPr>
              <a:t>CPE</a:t>
            </a:r>
          </a:p>
        </p:txBody>
      </p:sp>
      <p:graphicFrame>
        <p:nvGraphicFramePr>
          <p:cNvPr id="59" name="表格 58"/>
          <p:cNvGraphicFramePr>
            <a:graphicFrameLocks noGrp="1"/>
          </p:cNvGraphicFramePr>
          <p:nvPr>
            <p:extLst>
              <p:ext uri="{D42A27DB-BD31-4B8C-83A1-F6EECF244321}">
                <p14:modId xmlns:p14="http://schemas.microsoft.com/office/powerpoint/2010/main" val="2956502878"/>
              </p:ext>
            </p:extLst>
          </p:nvPr>
        </p:nvGraphicFramePr>
        <p:xfrm>
          <a:off x="7437987" y="1279769"/>
          <a:ext cx="4274588" cy="3272160"/>
        </p:xfrm>
        <a:graphic>
          <a:graphicData uri="http://schemas.openxmlformats.org/drawingml/2006/table">
            <a:tbl>
              <a:tblPr firstRow="1" bandRow="1"/>
              <a:tblGrid>
                <a:gridCol w="1064918">
                  <a:extLst>
                    <a:ext uri="{9D8B030D-6E8A-4147-A177-3AD203B41FA5}">
                      <a16:colId xmlns="" xmlns:a16="http://schemas.microsoft.com/office/drawing/2014/main" val="20000"/>
                    </a:ext>
                  </a:extLst>
                </a:gridCol>
                <a:gridCol w="3209670">
                  <a:extLst>
                    <a:ext uri="{9D8B030D-6E8A-4147-A177-3AD203B41FA5}">
                      <a16:colId xmlns="" xmlns:a16="http://schemas.microsoft.com/office/drawing/2014/main" val="20001"/>
                    </a:ext>
                  </a:extLst>
                </a:gridCol>
              </a:tblGrid>
              <a:tr h="336120">
                <a:tc>
                  <a:txBody>
                    <a:bodyPr/>
                    <a:lstStyle>
                      <a:lvl1pPr marL="0" algn="l" defTabSz="914400" rtl="0" eaLnBrk="1" latinLnBrk="0" hangingPunct="1">
                        <a:defRPr sz="1800" kern="1200">
                          <a:solidFill>
                            <a:schemeClr val="tx1"/>
                          </a:solidFill>
                          <a:latin typeface="Arial" panose="020F0502020204030204"/>
                        </a:defRPr>
                      </a:lvl1pPr>
                      <a:lvl2pPr marL="457200" algn="l" defTabSz="914400" rtl="0" eaLnBrk="1" latinLnBrk="0" hangingPunct="1">
                        <a:defRPr sz="1800" kern="1200">
                          <a:solidFill>
                            <a:schemeClr val="tx1"/>
                          </a:solidFill>
                          <a:latin typeface="Arial" panose="020F0502020204030204"/>
                        </a:defRPr>
                      </a:lvl2pPr>
                      <a:lvl3pPr marL="914400" algn="l" defTabSz="914400" rtl="0" eaLnBrk="1" latinLnBrk="0" hangingPunct="1">
                        <a:defRPr sz="1800" kern="1200">
                          <a:solidFill>
                            <a:schemeClr val="tx1"/>
                          </a:solidFill>
                          <a:latin typeface="Arial" panose="020F0502020204030204"/>
                        </a:defRPr>
                      </a:lvl3pPr>
                      <a:lvl4pPr marL="1371600" algn="l" defTabSz="914400" rtl="0" eaLnBrk="1" latinLnBrk="0" hangingPunct="1">
                        <a:defRPr sz="1800" kern="1200">
                          <a:solidFill>
                            <a:schemeClr val="tx1"/>
                          </a:solidFill>
                          <a:latin typeface="Arial" panose="020F0502020204030204"/>
                        </a:defRPr>
                      </a:lvl4pPr>
                      <a:lvl5pPr marL="1828800" algn="l" defTabSz="914400" rtl="0" eaLnBrk="1" latinLnBrk="0" hangingPunct="1">
                        <a:defRPr sz="1800" kern="1200">
                          <a:solidFill>
                            <a:schemeClr val="tx1"/>
                          </a:solidFill>
                          <a:latin typeface="Arial" panose="020F0502020204030204"/>
                        </a:defRPr>
                      </a:lvl5pPr>
                      <a:lvl6pPr marL="2286000" algn="l" defTabSz="914400" rtl="0" eaLnBrk="1" latinLnBrk="0" hangingPunct="1">
                        <a:defRPr sz="1800" kern="1200">
                          <a:solidFill>
                            <a:schemeClr val="tx1"/>
                          </a:solidFill>
                          <a:latin typeface="Arial" panose="020F0502020204030204"/>
                        </a:defRPr>
                      </a:lvl6pPr>
                      <a:lvl7pPr marL="2743200" algn="l" defTabSz="914400" rtl="0" eaLnBrk="1" latinLnBrk="0" hangingPunct="1">
                        <a:defRPr sz="1800" kern="1200">
                          <a:solidFill>
                            <a:schemeClr val="tx1"/>
                          </a:solidFill>
                          <a:latin typeface="Arial" panose="020F0502020204030204"/>
                        </a:defRPr>
                      </a:lvl7pPr>
                      <a:lvl8pPr marL="3200400" algn="l" defTabSz="914400" rtl="0" eaLnBrk="1" latinLnBrk="0" hangingPunct="1">
                        <a:defRPr sz="1800" kern="1200">
                          <a:solidFill>
                            <a:schemeClr val="tx1"/>
                          </a:solidFill>
                          <a:latin typeface="Arial" panose="020F0502020204030204"/>
                        </a:defRPr>
                      </a:lvl8pPr>
                      <a:lvl9pPr marL="3657600" algn="l" defTabSz="914400" rtl="0" eaLnBrk="1" latinLnBrk="0" hangingPunct="1">
                        <a:defRPr sz="1800" kern="1200">
                          <a:solidFill>
                            <a:schemeClr val="tx1"/>
                          </a:solidFill>
                          <a:latin typeface="Arial" panose="020F0502020204030204"/>
                        </a:defRPr>
                      </a:lvl9pPr>
                    </a:lstStyle>
                    <a:p>
                      <a:pPr marL="0" marR="0" lvl="0" indent="0" algn="ctr" defTabSz="890492" rtl="0" eaLnBrk="1" fontAlgn="ctr" latinLnBrk="0" hangingPunct="1">
                        <a:lnSpc>
                          <a:spcPct val="100000"/>
                        </a:lnSpc>
                        <a:spcBef>
                          <a:spcPts val="0"/>
                        </a:spcBef>
                        <a:spcAft>
                          <a:spcPts val="0"/>
                        </a:spcAft>
                        <a:buClrTx/>
                        <a:buSzTx/>
                        <a:buFontTx/>
                        <a:buNone/>
                        <a:tabLst/>
                        <a:defRPr/>
                      </a:pPr>
                      <a:r>
                        <a:rPr lang="en-US" sz="1400" b="1" dirty="0">
                          <a:solidFill>
                            <a:schemeClr val="tx1"/>
                          </a:solidFill>
                          <a:latin typeface="Huawei Sans" panose="020C0503030203020204" pitchFamily="34" charset="0"/>
                        </a:rPr>
                        <a:t>Products Involved</a:t>
                      </a:r>
                    </a:p>
                  </a:txBody>
                  <a:tcPr marL="90000" marR="90000" marT="46800" marB="46800" anchor="ctr">
                    <a:lnL w="28575" cap="flat" cmpd="sng" algn="ctr">
                      <a:solidFill>
                        <a:schemeClr val="tx1"/>
                      </a:solidFill>
                      <a:prstDash val="solid"/>
                      <a:round/>
                      <a:headEnd type="none" w="med" len="med"/>
                      <a:tailEnd type="none" w="med" len="med"/>
                    </a:lnL>
                    <a:lnR w="12700" cap="flat" cmpd="sng" algn="ctr">
                      <a:solidFill>
                        <a:srgbClr val="1D1D1A"/>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b="1" kern="1200">
                          <a:solidFill>
                            <a:schemeClr val="lt1"/>
                          </a:solidFill>
                          <a:latin typeface="Arial"/>
                          <a:ea typeface="华文细黑"/>
                          <a:cs typeface="宋体"/>
                        </a:defRPr>
                      </a:lvl1pPr>
                      <a:lvl2pPr marL="593900" algn="l" defTabSz="1187798" rtl="0" eaLnBrk="1" latinLnBrk="0" hangingPunct="1">
                        <a:defRPr sz="2338" b="1" kern="1200">
                          <a:solidFill>
                            <a:schemeClr val="lt1"/>
                          </a:solidFill>
                          <a:latin typeface="Arial"/>
                          <a:ea typeface="华文细黑"/>
                          <a:cs typeface="宋体"/>
                        </a:defRPr>
                      </a:lvl2pPr>
                      <a:lvl3pPr marL="1187798" algn="l" defTabSz="1187798" rtl="0" eaLnBrk="1" latinLnBrk="0" hangingPunct="1">
                        <a:defRPr sz="2338" b="1" kern="1200">
                          <a:solidFill>
                            <a:schemeClr val="lt1"/>
                          </a:solidFill>
                          <a:latin typeface="Arial"/>
                          <a:ea typeface="华文细黑"/>
                          <a:cs typeface="宋体"/>
                        </a:defRPr>
                      </a:lvl3pPr>
                      <a:lvl4pPr marL="1781699" algn="l" defTabSz="1187798" rtl="0" eaLnBrk="1" latinLnBrk="0" hangingPunct="1">
                        <a:defRPr sz="2338" b="1" kern="1200">
                          <a:solidFill>
                            <a:schemeClr val="lt1"/>
                          </a:solidFill>
                          <a:latin typeface="Arial"/>
                          <a:ea typeface="华文细黑"/>
                          <a:cs typeface="宋体"/>
                        </a:defRPr>
                      </a:lvl4pPr>
                      <a:lvl5pPr marL="2375598" algn="l" defTabSz="1187798" rtl="0" eaLnBrk="1" latinLnBrk="0" hangingPunct="1">
                        <a:defRPr sz="2338" b="1" kern="1200">
                          <a:solidFill>
                            <a:schemeClr val="lt1"/>
                          </a:solidFill>
                          <a:latin typeface="Arial"/>
                          <a:ea typeface="华文细黑"/>
                          <a:cs typeface="宋体"/>
                        </a:defRPr>
                      </a:lvl5pPr>
                      <a:lvl6pPr marL="2969497" algn="l" defTabSz="1187798" rtl="0" eaLnBrk="1" latinLnBrk="0" hangingPunct="1">
                        <a:defRPr sz="2338" b="1" kern="1200">
                          <a:solidFill>
                            <a:schemeClr val="lt1"/>
                          </a:solidFill>
                          <a:latin typeface="Arial"/>
                          <a:ea typeface="华文细黑"/>
                          <a:cs typeface="宋体"/>
                        </a:defRPr>
                      </a:lvl6pPr>
                      <a:lvl7pPr marL="3563396" algn="l" defTabSz="1187798" rtl="0" eaLnBrk="1" latinLnBrk="0" hangingPunct="1">
                        <a:defRPr sz="2338" b="1" kern="1200">
                          <a:solidFill>
                            <a:schemeClr val="lt1"/>
                          </a:solidFill>
                          <a:latin typeface="Arial"/>
                          <a:ea typeface="华文细黑"/>
                          <a:cs typeface="宋体"/>
                        </a:defRPr>
                      </a:lvl7pPr>
                      <a:lvl8pPr marL="4157297" algn="l" defTabSz="1187798" rtl="0" eaLnBrk="1" latinLnBrk="0" hangingPunct="1">
                        <a:defRPr sz="2338" b="1" kern="1200">
                          <a:solidFill>
                            <a:schemeClr val="lt1"/>
                          </a:solidFill>
                          <a:latin typeface="Arial"/>
                          <a:ea typeface="华文细黑"/>
                          <a:cs typeface="宋体"/>
                        </a:defRPr>
                      </a:lvl8pPr>
                      <a:lvl9pPr marL="4751195" algn="l" defTabSz="1187798" rtl="0" eaLnBrk="1" latinLnBrk="0" hangingPunct="1">
                        <a:defRPr sz="2338" b="1" kern="1200">
                          <a:solidFill>
                            <a:schemeClr val="lt1"/>
                          </a:solidFill>
                          <a:latin typeface="Arial"/>
                          <a:ea typeface="华文细黑"/>
                          <a:cs typeface="宋体"/>
                        </a:defRPr>
                      </a:lvl9pPr>
                    </a:lstStyle>
                    <a:p>
                      <a:pPr marL="0" marR="0" lvl="0" indent="0" algn="ctr" defTabSz="890492" rtl="0" eaLnBrk="1" fontAlgn="ctr" latinLnBrk="0" hangingPunct="1">
                        <a:lnSpc>
                          <a:spcPct val="100000"/>
                        </a:lnSpc>
                        <a:spcBef>
                          <a:spcPts val="0"/>
                        </a:spcBef>
                        <a:spcAft>
                          <a:spcPts val="0"/>
                        </a:spcAft>
                        <a:buClrTx/>
                        <a:buSzTx/>
                        <a:buFontTx/>
                        <a:buNone/>
                        <a:tabLst/>
                        <a:defRPr/>
                      </a:pPr>
                      <a:r>
                        <a:rPr lang="en-US" sz="1400" b="1" dirty="0">
                          <a:solidFill>
                            <a:schemeClr val="tx1"/>
                          </a:solidFill>
                          <a:latin typeface="Huawei Sans" panose="020C0503030203020204" pitchFamily="34" charset="0"/>
                        </a:rPr>
                        <a:t>Functions</a:t>
                      </a:r>
                    </a:p>
                  </a:txBody>
                  <a:tcPr marL="90000" marR="90000" marT="46800" marB="46800" anchor="ctr">
                    <a:lnL w="12700" cap="flat" cmpd="sng" algn="ctr">
                      <a:solidFill>
                        <a:srgbClr val="1D1D1A"/>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 xmlns:a16="http://schemas.microsoft.com/office/drawing/2014/main" val="10000"/>
                  </a:ext>
                </a:extLst>
              </a:tr>
              <a:tr h="739409">
                <a:tc>
                  <a:txBody>
                    <a:bodyPr/>
                    <a:lstStyle>
                      <a:lvl1pPr marL="0" algn="l" defTabSz="914400" rtl="0" eaLnBrk="1" latinLnBrk="0" hangingPunct="1">
                        <a:defRPr sz="1800" kern="1200">
                          <a:solidFill>
                            <a:schemeClr val="tx1"/>
                          </a:solidFill>
                          <a:latin typeface="Arial" panose="020F0502020204030204"/>
                        </a:defRPr>
                      </a:lvl1pPr>
                      <a:lvl2pPr marL="457200" algn="l" defTabSz="914400" rtl="0" eaLnBrk="1" latinLnBrk="0" hangingPunct="1">
                        <a:defRPr sz="1800" kern="1200">
                          <a:solidFill>
                            <a:schemeClr val="tx1"/>
                          </a:solidFill>
                          <a:latin typeface="Arial" panose="020F0502020204030204"/>
                        </a:defRPr>
                      </a:lvl2pPr>
                      <a:lvl3pPr marL="914400" algn="l" defTabSz="914400" rtl="0" eaLnBrk="1" latinLnBrk="0" hangingPunct="1">
                        <a:defRPr sz="1800" kern="1200">
                          <a:solidFill>
                            <a:schemeClr val="tx1"/>
                          </a:solidFill>
                          <a:latin typeface="Arial" panose="020F0502020204030204"/>
                        </a:defRPr>
                      </a:lvl3pPr>
                      <a:lvl4pPr marL="1371600" algn="l" defTabSz="914400" rtl="0" eaLnBrk="1" latinLnBrk="0" hangingPunct="1">
                        <a:defRPr sz="1800" kern="1200">
                          <a:solidFill>
                            <a:schemeClr val="tx1"/>
                          </a:solidFill>
                          <a:latin typeface="Arial" panose="020F0502020204030204"/>
                        </a:defRPr>
                      </a:lvl4pPr>
                      <a:lvl5pPr marL="1828800" algn="l" defTabSz="914400" rtl="0" eaLnBrk="1" latinLnBrk="0" hangingPunct="1">
                        <a:defRPr sz="1800" kern="1200">
                          <a:solidFill>
                            <a:schemeClr val="tx1"/>
                          </a:solidFill>
                          <a:latin typeface="Arial" panose="020F0502020204030204"/>
                        </a:defRPr>
                      </a:lvl5pPr>
                      <a:lvl6pPr marL="2286000" algn="l" defTabSz="914400" rtl="0" eaLnBrk="1" latinLnBrk="0" hangingPunct="1">
                        <a:defRPr sz="1800" kern="1200">
                          <a:solidFill>
                            <a:schemeClr val="tx1"/>
                          </a:solidFill>
                          <a:latin typeface="Arial" panose="020F0502020204030204"/>
                        </a:defRPr>
                      </a:lvl6pPr>
                      <a:lvl7pPr marL="2743200" algn="l" defTabSz="914400" rtl="0" eaLnBrk="1" latinLnBrk="0" hangingPunct="1">
                        <a:defRPr sz="1800" kern="1200">
                          <a:solidFill>
                            <a:schemeClr val="tx1"/>
                          </a:solidFill>
                          <a:latin typeface="Arial" panose="020F0502020204030204"/>
                        </a:defRPr>
                      </a:lvl7pPr>
                      <a:lvl8pPr marL="3200400" algn="l" defTabSz="914400" rtl="0" eaLnBrk="1" latinLnBrk="0" hangingPunct="1">
                        <a:defRPr sz="1800" kern="1200">
                          <a:solidFill>
                            <a:schemeClr val="tx1"/>
                          </a:solidFill>
                          <a:latin typeface="Arial" panose="020F0502020204030204"/>
                        </a:defRPr>
                      </a:lvl8pPr>
                      <a:lvl9pPr marL="3657600" algn="l" defTabSz="914400" rtl="0" eaLnBrk="1" latinLnBrk="0" hangingPunct="1">
                        <a:defRPr sz="1800" kern="1200">
                          <a:solidFill>
                            <a:schemeClr val="tx1"/>
                          </a:solidFill>
                          <a:latin typeface="Arial" panose="020F0502020204030204"/>
                        </a:defRPr>
                      </a:lvl9pPr>
                    </a:lstStyle>
                    <a:p>
                      <a:pPr marL="0" algn="ctr" defTabSz="890492" rtl="0" eaLnBrk="1" fontAlgn="ctr" latinLnBrk="0" hangingPunct="1">
                        <a:lnSpc>
                          <a:spcPct val="100000"/>
                        </a:lnSpc>
                      </a:pPr>
                      <a:r>
                        <a:rPr lang="en-US" sz="1300" b="1" dirty="0">
                          <a:solidFill>
                            <a:schemeClr val="tx1"/>
                          </a:solidFill>
                          <a:latin typeface="Huawei Sans" panose="020C0503030203020204" pitchFamily="34" charset="0"/>
                        </a:rPr>
                        <a:t>iMaster NCE-WAN</a:t>
                      </a:r>
                    </a:p>
                  </a:txBody>
                  <a:tcPr marL="90000" marR="90000" marT="46800" marB="46800" anchor="ctr">
                    <a:lnL w="28575" cap="flat" cmpd="sng" algn="ctr">
                      <a:solidFill>
                        <a:schemeClr val="tx1"/>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华文细黑"/>
                          <a:cs typeface="宋体"/>
                        </a:defRPr>
                      </a:lvl1pPr>
                      <a:lvl2pPr marL="593900" algn="l" defTabSz="1187798" rtl="0" eaLnBrk="1" latinLnBrk="0" hangingPunct="1">
                        <a:defRPr sz="2338" kern="1200">
                          <a:solidFill>
                            <a:schemeClr val="dk1"/>
                          </a:solidFill>
                          <a:latin typeface="Arial"/>
                          <a:ea typeface="华文细黑"/>
                          <a:cs typeface="宋体"/>
                        </a:defRPr>
                      </a:lvl2pPr>
                      <a:lvl3pPr marL="1187798" algn="l" defTabSz="1187798" rtl="0" eaLnBrk="1" latinLnBrk="0" hangingPunct="1">
                        <a:defRPr sz="2338" kern="1200">
                          <a:solidFill>
                            <a:schemeClr val="dk1"/>
                          </a:solidFill>
                          <a:latin typeface="Arial"/>
                          <a:ea typeface="华文细黑"/>
                          <a:cs typeface="宋体"/>
                        </a:defRPr>
                      </a:lvl3pPr>
                      <a:lvl4pPr marL="1781699" algn="l" defTabSz="1187798" rtl="0" eaLnBrk="1" latinLnBrk="0" hangingPunct="1">
                        <a:defRPr sz="2338" kern="1200">
                          <a:solidFill>
                            <a:schemeClr val="dk1"/>
                          </a:solidFill>
                          <a:latin typeface="Arial"/>
                          <a:ea typeface="华文细黑"/>
                          <a:cs typeface="宋体"/>
                        </a:defRPr>
                      </a:lvl4pPr>
                      <a:lvl5pPr marL="2375598" algn="l" defTabSz="1187798" rtl="0" eaLnBrk="1" latinLnBrk="0" hangingPunct="1">
                        <a:defRPr sz="2338" kern="1200">
                          <a:solidFill>
                            <a:schemeClr val="dk1"/>
                          </a:solidFill>
                          <a:latin typeface="Arial"/>
                          <a:ea typeface="华文细黑"/>
                          <a:cs typeface="宋体"/>
                        </a:defRPr>
                      </a:lvl5pPr>
                      <a:lvl6pPr marL="2969497" algn="l" defTabSz="1187798" rtl="0" eaLnBrk="1" latinLnBrk="0" hangingPunct="1">
                        <a:defRPr sz="2338" kern="1200">
                          <a:solidFill>
                            <a:schemeClr val="dk1"/>
                          </a:solidFill>
                          <a:latin typeface="Arial"/>
                          <a:ea typeface="华文细黑"/>
                          <a:cs typeface="宋体"/>
                        </a:defRPr>
                      </a:lvl6pPr>
                      <a:lvl7pPr marL="3563396" algn="l" defTabSz="1187798" rtl="0" eaLnBrk="1" latinLnBrk="0" hangingPunct="1">
                        <a:defRPr sz="2338" kern="1200">
                          <a:solidFill>
                            <a:schemeClr val="dk1"/>
                          </a:solidFill>
                          <a:latin typeface="Arial"/>
                          <a:ea typeface="华文细黑"/>
                          <a:cs typeface="宋体"/>
                        </a:defRPr>
                      </a:lvl7pPr>
                      <a:lvl8pPr marL="4157297" algn="l" defTabSz="1187798" rtl="0" eaLnBrk="1" latinLnBrk="0" hangingPunct="1">
                        <a:defRPr sz="2338" kern="1200">
                          <a:solidFill>
                            <a:schemeClr val="dk1"/>
                          </a:solidFill>
                          <a:latin typeface="Arial"/>
                          <a:ea typeface="华文细黑"/>
                          <a:cs typeface="宋体"/>
                        </a:defRPr>
                      </a:lvl8pPr>
                      <a:lvl9pPr marL="4751195" algn="l" defTabSz="1187798" rtl="0" eaLnBrk="1" latinLnBrk="0" hangingPunct="1">
                        <a:defRPr sz="2338" kern="1200">
                          <a:solidFill>
                            <a:schemeClr val="dk1"/>
                          </a:solidFill>
                          <a:latin typeface="Arial"/>
                          <a:ea typeface="华文细黑"/>
                          <a:cs typeface="宋体"/>
                        </a:defRPr>
                      </a:lvl9pPr>
                    </a:lstStyle>
                    <a:p>
                      <a:pPr marL="0" marR="0" lvl="0" indent="0" algn="l" defTabSz="890492" rtl="0" eaLnBrk="1" fontAlgn="ctr" latinLnBrk="0" hangingPunct="1">
                        <a:lnSpc>
                          <a:spcPct val="100000"/>
                        </a:lnSpc>
                        <a:spcBef>
                          <a:spcPts val="0"/>
                        </a:spcBef>
                        <a:spcAft>
                          <a:spcPts val="0"/>
                        </a:spcAft>
                        <a:buClrTx/>
                        <a:buSzTx/>
                        <a:buFontTx/>
                        <a:buNone/>
                        <a:tabLst/>
                        <a:defRPr/>
                      </a:pPr>
                      <a:r>
                        <a:rPr lang="en-US" sz="1300" dirty="0">
                          <a:solidFill>
                            <a:schemeClr val="tx1"/>
                          </a:solidFill>
                          <a:latin typeface="Huawei Sans" panose="020C0503030203020204" pitchFamily="34" charset="0"/>
                        </a:rPr>
                        <a:t>As the core of the SD-WAN Solution, it centrally manages CPEs, automatically delivers services, and uniformly controls the overlay network. </a:t>
                      </a:r>
                      <a:endParaRPr lang="en-US" altLang="zh-CN" sz="1300" kern="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txBody>
                  <a:tcPr marL="90000" marR="90000" marT="46800" marB="46800" anchor="ctr">
                    <a:lnL w="12700" cap="flat" cmpd="sng" algn="ctr">
                      <a:solidFill>
                        <a:srgbClr val="1D1D1A"/>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552583">
                <a:tc>
                  <a:txBody>
                    <a:bodyPr/>
                    <a:lstStyle>
                      <a:lvl1pPr marL="0" algn="l" defTabSz="914400" rtl="0" eaLnBrk="1" latinLnBrk="0" hangingPunct="1">
                        <a:defRPr sz="1800" kern="1200">
                          <a:solidFill>
                            <a:schemeClr val="tx1"/>
                          </a:solidFill>
                          <a:latin typeface="Arial" panose="020F0502020204030204"/>
                        </a:defRPr>
                      </a:lvl1pPr>
                      <a:lvl2pPr marL="457200" algn="l" defTabSz="914400" rtl="0" eaLnBrk="1" latinLnBrk="0" hangingPunct="1">
                        <a:defRPr sz="1800" kern="1200">
                          <a:solidFill>
                            <a:schemeClr val="tx1"/>
                          </a:solidFill>
                          <a:latin typeface="Arial" panose="020F0502020204030204"/>
                        </a:defRPr>
                      </a:lvl2pPr>
                      <a:lvl3pPr marL="914400" algn="l" defTabSz="914400" rtl="0" eaLnBrk="1" latinLnBrk="0" hangingPunct="1">
                        <a:defRPr sz="1800" kern="1200">
                          <a:solidFill>
                            <a:schemeClr val="tx1"/>
                          </a:solidFill>
                          <a:latin typeface="Arial" panose="020F0502020204030204"/>
                        </a:defRPr>
                      </a:lvl3pPr>
                      <a:lvl4pPr marL="1371600" algn="l" defTabSz="914400" rtl="0" eaLnBrk="1" latinLnBrk="0" hangingPunct="1">
                        <a:defRPr sz="1800" kern="1200">
                          <a:solidFill>
                            <a:schemeClr val="tx1"/>
                          </a:solidFill>
                          <a:latin typeface="Arial" panose="020F0502020204030204"/>
                        </a:defRPr>
                      </a:lvl4pPr>
                      <a:lvl5pPr marL="1828800" algn="l" defTabSz="914400" rtl="0" eaLnBrk="1" latinLnBrk="0" hangingPunct="1">
                        <a:defRPr sz="1800" kern="1200">
                          <a:solidFill>
                            <a:schemeClr val="tx1"/>
                          </a:solidFill>
                          <a:latin typeface="Arial" panose="020F0502020204030204"/>
                        </a:defRPr>
                      </a:lvl5pPr>
                      <a:lvl6pPr marL="2286000" algn="l" defTabSz="914400" rtl="0" eaLnBrk="1" latinLnBrk="0" hangingPunct="1">
                        <a:defRPr sz="1800" kern="1200">
                          <a:solidFill>
                            <a:schemeClr val="tx1"/>
                          </a:solidFill>
                          <a:latin typeface="Arial" panose="020F0502020204030204"/>
                        </a:defRPr>
                      </a:lvl6pPr>
                      <a:lvl7pPr marL="2743200" algn="l" defTabSz="914400" rtl="0" eaLnBrk="1" latinLnBrk="0" hangingPunct="1">
                        <a:defRPr sz="1800" kern="1200">
                          <a:solidFill>
                            <a:schemeClr val="tx1"/>
                          </a:solidFill>
                          <a:latin typeface="Arial" panose="020F0502020204030204"/>
                        </a:defRPr>
                      </a:lvl7pPr>
                      <a:lvl8pPr marL="3200400" algn="l" defTabSz="914400" rtl="0" eaLnBrk="1" latinLnBrk="0" hangingPunct="1">
                        <a:defRPr sz="1800" kern="1200">
                          <a:solidFill>
                            <a:schemeClr val="tx1"/>
                          </a:solidFill>
                          <a:latin typeface="Arial" panose="020F0502020204030204"/>
                        </a:defRPr>
                      </a:lvl8pPr>
                      <a:lvl9pPr marL="3657600" algn="l" defTabSz="914400" rtl="0" eaLnBrk="1" latinLnBrk="0" hangingPunct="1">
                        <a:defRPr sz="1800" kern="1200">
                          <a:solidFill>
                            <a:schemeClr val="tx1"/>
                          </a:solidFill>
                          <a:latin typeface="Arial" panose="020F0502020204030204"/>
                        </a:defRPr>
                      </a:lvl9pPr>
                    </a:lstStyle>
                    <a:p>
                      <a:pPr marL="0" marR="0" lvl="0" indent="0" algn="ctr" defTabSz="890492" rtl="0" eaLnBrk="1" fontAlgn="ctr" latinLnBrk="0" hangingPunct="1">
                        <a:lnSpc>
                          <a:spcPct val="100000"/>
                        </a:lnSpc>
                        <a:spcBef>
                          <a:spcPts val="0"/>
                        </a:spcBef>
                        <a:spcAft>
                          <a:spcPts val="0"/>
                        </a:spcAft>
                        <a:buClrTx/>
                        <a:buSzTx/>
                        <a:buFontTx/>
                        <a:buNone/>
                        <a:tabLst/>
                        <a:defRPr/>
                      </a:pPr>
                      <a:r>
                        <a:rPr lang="en-US" sz="1300" b="1" dirty="0">
                          <a:solidFill>
                            <a:schemeClr val="tx1"/>
                          </a:solidFill>
                          <a:latin typeface="Huawei Sans" panose="020C0503030203020204" pitchFamily="34" charset="0"/>
                        </a:rPr>
                        <a:t>RR</a:t>
                      </a:r>
                    </a:p>
                  </a:txBody>
                  <a:tcPr marL="90000" marR="90000" marT="46800" marB="46800" anchor="ctr">
                    <a:lnL w="28575" cap="flat" cmpd="sng" algn="ctr">
                      <a:solidFill>
                        <a:schemeClr val="tx1"/>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华文细黑"/>
                          <a:cs typeface="宋体"/>
                        </a:defRPr>
                      </a:lvl1pPr>
                      <a:lvl2pPr marL="593900" algn="l" defTabSz="1187798" rtl="0" eaLnBrk="1" latinLnBrk="0" hangingPunct="1">
                        <a:defRPr sz="2338" kern="1200">
                          <a:solidFill>
                            <a:schemeClr val="dk1"/>
                          </a:solidFill>
                          <a:latin typeface="Arial"/>
                          <a:ea typeface="华文细黑"/>
                          <a:cs typeface="宋体"/>
                        </a:defRPr>
                      </a:lvl2pPr>
                      <a:lvl3pPr marL="1187798" algn="l" defTabSz="1187798" rtl="0" eaLnBrk="1" latinLnBrk="0" hangingPunct="1">
                        <a:defRPr sz="2338" kern="1200">
                          <a:solidFill>
                            <a:schemeClr val="dk1"/>
                          </a:solidFill>
                          <a:latin typeface="Arial"/>
                          <a:ea typeface="华文细黑"/>
                          <a:cs typeface="宋体"/>
                        </a:defRPr>
                      </a:lvl3pPr>
                      <a:lvl4pPr marL="1781699" algn="l" defTabSz="1187798" rtl="0" eaLnBrk="1" latinLnBrk="0" hangingPunct="1">
                        <a:defRPr sz="2338" kern="1200">
                          <a:solidFill>
                            <a:schemeClr val="dk1"/>
                          </a:solidFill>
                          <a:latin typeface="Arial"/>
                          <a:ea typeface="华文细黑"/>
                          <a:cs typeface="宋体"/>
                        </a:defRPr>
                      </a:lvl4pPr>
                      <a:lvl5pPr marL="2375598" algn="l" defTabSz="1187798" rtl="0" eaLnBrk="1" latinLnBrk="0" hangingPunct="1">
                        <a:defRPr sz="2338" kern="1200">
                          <a:solidFill>
                            <a:schemeClr val="dk1"/>
                          </a:solidFill>
                          <a:latin typeface="Arial"/>
                          <a:ea typeface="华文细黑"/>
                          <a:cs typeface="宋体"/>
                        </a:defRPr>
                      </a:lvl5pPr>
                      <a:lvl6pPr marL="2969497" algn="l" defTabSz="1187798" rtl="0" eaLnBrk="1" latinLnBrk="0" hangingPunct="1">
                        <a:defRPr sz="2338" kern="1200">
                          <a:solidFill>
                            <a:schemeClr val="dk1"/>
                          </a:solidFill>
                          <a:latin typeface="Arial"/>
                          <a:ea typeface="华文细黑"/>
                          <a:cs typeface="宋体"/>
                        </a:defRPr>
                      </a:lvl6pPr>
                      <a:lvl7pPr marL="3563396" algn="l" defTabSz="1187798" rtl="0" eaLnBrk="1" latinLnBrk="0" hangingPunct="1">
                        <a:defRPr sz="2338" kern="1200">
                          <a:solidFill>
                            <a:schemeClr val="dk1"/>
                          </a:solidFill>
                          <a:latin typeface="Arial"/>
                          <a:ea typeface="华文细黑"/>
                          <a:cs typeface="宋体"/>
                        </a:defRPr>
                      </a:lvl7pPr>
                      <a:lvl8pPr marL="4157297" algn="l" defTabSz="1187798" rtl="0" eaLnBrk="1" latinLnBrk="0" hangingPunct="1">
                        <a:defRPr sz="2338" kern="1200">
                          <a:solidFill>
                            <a:schemeClr val="dk1"/>
                          </a:solidFill>
                          <a:latin typeface="Arial"/>
                          <a:ea typeface="华文细黑"/>
                          <a:cs typeface="宋体"/>
                        </a:defRPr>
                      </a:lvl8pPr>
                      <a:lvl9pPr marL="4751195" algn="l" defTabSz="1187798" rtl="0" eaLnBrk="1" latinLnBrk="0" hangingPunct="1">
                        <a:defRPr sz="2338" kern="1200">
                          <a:solidFill>
                            <a:schemeClr val="dk1"/>
                          </a:solidFill>
                          <a:latin typeface="Arial"/>
                          <a:ea typeface="华文细黑"/>
                          <a:cs typeface="宋体"/>
                        </a:defRPr>
                      </a:lvl9pPr>
                    </a:lstStyle>
                    <a:p>
                      <a:pPr marL="0" marR="0" lvl="0" indent="0" algn="l" defTabSz="890492" rtl="0" eaLnBrk="1" fontAlgn="ctr" latinLnBrk="0" hangingPunct="1">
                        <a:lnSpc>
                          <a:spcPct val="100000"/>
                        </a:lnSpc>
                        <a:spcBef>
                          <a:spcPts val="0"/>
                        </a:spcBef>
                        <a:spcAft>
                          <a:spcPts val="0"/>
                        </a:spcAft>
                        <a:buClrTx/>
                        <a:buSzTx/>
                        <a:buFontTx/>
                        <a:buNone/>
                        <a:tabLst/>
                        <a:defRPr/>
                      </a:pPr>
                      <a:r>
                        <a:rPr lang="en-US" sz="1300" dirty="0">
                          <a:solidFill>
                            <a:schemeClr val="tx1"/>
                          </a:solidFill>
                          <a:latin typeface="Huawei Sans" panose="020C0503030203020204" pitchFamily="34" charset="0"/>
                        </a:rPr>
                        <a:t>It is the distributed control component that distributes VPN routes between EDGEs based on VPN topology policies.</a:t>
                      </a:r>
                    </a:p>
                  </a:txBody>
                  <a:tcPr marL="90000" marR="90000" marT="46800" marB="46800" anchor="ctr">
                    <a:lnL w="12700" cap="flat" cmpd="sng" algn="ctr">
                      <a:solidFill>
                        <a:srgbClr val="1D1D1A"/>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r h="463979">
                <a:tc>
                  <a:txBody>
                    <a:bodyPr/>
                    <a:lstStyle>
                      <a:lvl1pPr marL="0" algn="l" defTabSz="914400" rtl="0" eaLnBrk="1" latinLnBrk="0" hangingPunct="1">
                        <a:defRPr sz="1800" kern="1200">
                          <a:solidFill>
                            <a:schemeClr val="tx1"/>
                          </a:solidFill>
                          <a:latin typeface="Arial" panose="020F0502020204030204"/>
                        </a:defRPr>
                      </a:lvl1pPr>
                      <a:lvl2pPr marL="457200" algn="l" defTabSz="914400" rtl="0" eaLnBrk="1" latinLnBrk="0" hangingPunct="1">
                        <a:defRPr sz="1800" kern="1200">
                          <a:solidFill>
                            <a:schemeClr val="tx1"/>
                          </a:solidFill>
                          <a:latin typeface="Arial" panose="020F0502020204030204"/>
                        </a:defRPr>
                      </a:lvl2pPr>
                      <a:lvl3pPr marL="914400" algn="l" defTabSz="914400" rtl="0" eaLnBrk="1" latinLnBrk="0" hangingPunct="1">
                        <a:defRPr sz="1800" kern="1200">
                          <a:solidFill>
                            <a:schemeClr val="tx1"/>
                          </a:solidFill>
                          <a:latin typeface="Arial" panose="020F0502020204030204"/>
                        </a:defRPr>
                      </a:lvl3pPr>
                      <a:lvl4pPr marL="1371600" algn="l" defTabSz="914400" rtl="0" eaLnBrk="1" latinLnBrk="0" hangingPunct="1">
                        <a:defRPr sz="1800" kern="1200">
                          <a:solidFill>
                            <a:schemeClr val="tx1"/>
                          </a:solidFill>
                          <a:latin typeface="Arial" panose="020F0502020204030204"/>
                        </a:defRPr>
                      </a:lvl4pPr>
                      <a:lvl5pPr marL="1828800" algn="l" defTabSz="914400" rtl="0" eaLnBrk="1" latinLnBrk="0" hangingPunct="1">
                        <a:defRPr sz="1800" kern="1200">
                          <a:solidFill>
                            <a:schemeClr val="tx1"/>
                          </a:solidFill>
                          <a:latin typeface="Arial" panose="020F0502020204030204"/>
                        </a:defRPr>
                      </a:lvl5pPr>
                      <a:lvl6pPr marL="2286000" algn="l" defTabSz="914400" rtl="0" eaLnBrk="1" latinLnBrk="0" hangingPunct="1">
                        <a:defRPr sz="1800" kern="1200">
                          <a:solidFill>
                            <a:schemeClr val="tx1"/>
                          </a:solidFill>
                          <a:latin typeface="Arial" panose="020F0502020204030204"/>
                        </a:defRPr>
                      </a:lvl6pPr>
                      <a:lvl7pPr marL="2743200" algn="l" defTabSz="914400" rtl="0" eaLnBrk="1" latinLnBrk="0" hangingPunct="1">
                        <a:defRPr sz="1800" kern="1200">
                          <a:solidFill>
                            <a:schemeClr val="tx1"/>
                          </a:solidFill>
                          <a:latin typeface="Arial" panose="020F0502020204030204"/>
                        </a:defRPr>
                      </a:lvl7pPr>
                      <a:lvl8pPr marL="3200400" algn="l" defTabSz="914400" rtl="0" eaLnBrk="1" latinLnBrk="0" hangingPunct="1">
                        <a:defRPr sz="1800" kern="1200">
                          <a:solidFill>
                            <a:schemeClr val="tx1"/>
                          </a:solidFill>
                          <a:latin typeface="Arial" panose="020F0502020204030204"/>
                        </a:defRPr>
                      </a:lvl8pPr>
                      <a:lvl9pPr marL="3657600" algn="l" defTabSz="914400" rtl="0" eaLnBrk="1" latinLnBrk="0" hangingPunct="1">
                        <a:defRPr sz="1800" kern="1200">
                          <a:solidFill>
                            <a:schemeClr val="tx1"/>
                          </a:solidFill>
                          <a:latin typeface="Arial" panose="020F0502020204030204"/>
                        </a:defRPr>
                      </a:lvl9pPr>
                    </a:lstStyle>
                    <a:p>
                      <a:pPr marL="0" algn="ctr" defTabSz="890492" rtl="0" eaLnBrk="1" fontAlgn="ctr" latinLnBrk="0" hangingPunct="1">
                        <a:lnSpc>
                          <a:spcPct val="100000"/>
                        </a:lnSpc>
                      </a:pPr>
                      <a:r>
                        <a:rPr lang="en-US" sz="1300" b="1" dirty="0">
                          <a:solidFill>
                            <a:schemeClr val="tx1"/>
                          </a:solidFill>
                          <a:latin typeface="Huawei Sans" panose="020C0503030203020204" pitchFamily="34" charset="0"/>
                        </a:rPr>
                        <a:t>EDGE</a:t>
                      </a:r>
                    </a:p>
                  </a:txBody>
                  <a:tcPr marL="90000" marR="90000" marT="46800" marB="46800" anchor="ctr">
                    <a:lnL w="28575" cap="flat" cmpd="sng" algn="ctr">
                      <a:solidFill>
                        <a:schemeClr val="tx1"/>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华文细黑"/>
                          <a:cs typeface="宋体"/>
                        </a:defRPr>
                      </a:lvl1pPr>
                      <a:lvl2pPr marL="593900" algn="l" defTabSz="1187798" rtl="0" eaLnBrk="1" latinLnBrk="0" hangingPunct="1">
                        <a:defRPr sz="2338" kern="1200">
                          <a:solidFill>
                            <a:schemeClr val="dk1"/>
                          </a:solidFill>
                          <a:latin typeface="Arial"/>
                          <a:ea typeface="华文细黑"/>
                          <a:cs typeface="宋体"/>
                        </a:defRPr>
                      </a:lvl2pPr>
                      <a:lvl3pPr marL="1187798" algn="l" defTabSz="1187798" rtl="0" eaLnBrk="1" latinLnBrk="0" hangingPunct="1">
                        <a:defRPr sz="2338" kern="1200">
                          <a:solidFill>
                            <a:schemeClr val="dk1"/>
                          </a:solidFill>
                          <a:latin typeface="Arial"/>
                          <a:ea typeface="华文细黑"/>
                          <a:cs typeface="宋体"/>
                        </a:defRPr>
                      </a:lvl3pPr>
                      <a:lvl4pPr marL="1781699" algn="l" defTabSz="1187798" rtl="0" eaLnBrk="1" latinLnBrk="0" hangingPunct="1">
                        <a:defRPr sz="2338" kern="1200">
                          <a:solidFill>
                            <a:schemeClr val="dk1"/>
                          </a:solidFill>
                          <a:latin typeface="Arial"/>
                          <a:ea typeface="华文细黑"/>
                          <a:cs typeface="宋体"/>
                        </a:defRPr>
                      </a:lvl4pPr>
                      <a:lvl5pPr marL="2375598" algn="l" defTabSz="1187798" rtl="0" eaLnBrk="1" latinLnBrk="0" hangingPunct="1">
                        <a:defRPr sz="2338" kern="1200">
                          <a:solidFill>
                            <a:schemeClr val="dk1"/>
                          </a:solidFill>
                          <a:latin typeface="Arial"/>
                          <a:ea typeface="华文细黑"/>
                          <a:cs typeface="宋体"/>
                        </a:defRPr>
                      </a:lvl5pPr>
                      <a:lvl6pPr marL="2969497" algn="l" defTabSz="1187798" rtl="0" eaLnBrk="1" latinLnBrk="0" hangingPunct="1">
                        <a:defRPr sz="2338" kern="1200">
                          <a:solidFill>
                            <a:schemeClr val="dk1"/>
                          </a:solidFill>
                          <a:latin typeface="Arial"/>
                          <a:ea typeface="华文细黑"/>
                          <a:cs typeface="宋体"/>
                        </a:defRPr>
                      </a:lvl6pPr>
                      <a:lvl7pPr marL="3563396" algn="l" defTabSz="1187798" rtl="0" eaLnBrk="1" latinLnBrk="0" hangingPunct="1">
                        <a:defRPr sz="2338" kern="1200">
                          <a:solidFill>
                            <a:schemeClr val="dk1"/>
                          </a:solidFill>
                          <a:latin typeface="Arial"/>
                          <a:ea typeface="华文细黑"/>
                          <a:cs typeface="宋体"/>
                        </a:defRPr>
                      </a:lvl7pPr>
                      <a:lvl8pPr marL="4157297" algn="l" defTabSz="1187798" rtl="0" eaLnBrk="1" latinLnBrk="0" hangingPunct="1">
                        <a:defRPr sz="2338" kern="1200">
                          <a:solidFill>
                            <a:schemeClr val="dk1"/>
                          </a:solidFill>
                          <a:latin typeface="Arial"/>
                          <a:ea typeface="华文细黑"/>
                          <a:cs typeface="宋体"/>
                        </a:defRPr>
                      </a:lvl8pPr>
                      <a:lvl9pPr marL="4751195" algn="l" defTabSz="1187798" rtl="0" eaLnBrk="1" latinLnBrk="0" hangingPunct="1">
                        <a:defRPr sz="2338" kern="1200">
                          <a:solidFill>
                            <a:schemeClr val="dk1"/>
                          </a:solidFill>
                          <a:latin typeface="Arial"/>
                          <a:ea typeface="华文细黑"/>
                          <a:cs typeface="宋体"/>
                        </a:defRPr>
                      </a:lvl9pPr>
                    </a:lstStyle>
                    <a:p>
                      <a:pPr marL="0" algn="l" defTabSz="890492" rtl="0" eaLnBrk="1" fontAlgn="ctr" latinLnBrk="0" hangingPunct="1">
                        <a:lnSpc>
                          <a:spcPct val="100000"/>
                        </a:lnSpc>
                      </a:pPr>
                      <a:r>
                        <a:rPr lang="en-US" sz="1300" dirty="0">
                          <a:solidFill>
                            <a:schemeClr val="tx1"/>
                          </a:solidFill>
                          <a:latin typeface="Huawei Sans" panose="020C0503030203020204" pitchFamily="34" charset="0"/>
                        </a:rPr>
                        <a:t>Egress EDGEs of enterprise branches, headquarters, and DCs.</a:t>
                      </a:r>
                      <a:endParaRPr lang="en-US" altLang="zh-CN" sz="1300" kern="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txBody>
                  <a:tcPr marL="90000" marR="90000" marT="46800" marB="46800" anchor="ctr">
                    <a:lnL w="12700" cap="flat" cmpd="sng" algn="ctr">
                      <a:solidFill>
                        <a:srgbClr val="1D1D1A"/>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3"/>
                  </a:ext>
                </a:extLst>
              </a:tr>
              <a:tr h="450503">
                <a:tc>
                  <a:txBody>
                    <a:bodyPr/>
                    <a:lstStyle/>
                    <a:p>
                      <a:pPr marL="0" algn="ctr" defTabSz="890492" rtl="0" eaLnBrk="1" fontAlgn="ctr" latinLnBrk="0" hangingPunct="1">
                        <a:lnSpc>
                          <a:spcPct val="100000"/>
                        </a:lnSpc>
                      </a:pPr>
                      <a:r>
                        <a:rPr lang="en-US" sz="1300" b="1" dirty="0">
                          <a:solidFill>
                            <a:schemeClr val="tx1"/>
                          </a:solidFill>
                          <a:latin typeface="Huawei Sans" panose="020C0503030203020204" pitchFamily="34" charset="0"/>
                        </a:rPr>
                        <a:t>SD-WAN gateway</a:t>
                      </a:r>
                      <a:endParaRPr lang="en-US" altLang="zh-CN" sz="1300" b="1" kern="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txBody>
                  <a:tcPr marL="90000" marR="90000" marT="46800" marB="46800" anchor="ctr">
                    <a:lnL w="28575" cap="flat" cmpd="sng" algn="ctr">
                      <a:solidFill>
                        <a:schemeClr val="tx1"/>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890492" rtl="0" eaLnBrk="1" fontAlgn="ctr" latinLnBrk="0" hangingPunct="1">
                        <a:lnSpc>
                          <a:spcPct val="100000"/>
                        </a:lnSpc>
                        <a:spcBef>
                          <a:spcPts val="0"/>
                        </a:spcBef>
                        <a:spcAft>
                          <a:spcPts val="0"/>
                        </a:spcAft>
                        <a:buClrTx/>
                        <a:buSzTx/>
                        <a:buFontTx/>
                        <a:buNone/>
                        <a:tabLst/>
                        <a:defRPr/>
                      </a:pPr>
                      <a:r>
                        <a:rPr lang="en-US" sz="1300" dirty="0">
                          <a:solidFill>
                            <a:schemeClr val="tx1"/>
                          </a:solidFill>
                          <a:latin typeface="Huawei Sans" panose="020C0503030203020204" pitchFamily="34" charset="0"/>
                        </a:rPr>
                        <a:t>An intermediate gateway device that connects an SD-WAN network with a non-SD-WAN network.</a:t>
                      </a:r>
                      <a:endParaRPr lang="en-US" altLang="zh-CN" sz="1300" kern="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txBody>
                  <a:tcPr marL="90000" marR="90000" marT="46800" marB="46800" anchor="ctr">
                    <a:lnL w="12700" cap="flat" cmpd="sng" algn="ctr">
                      <a:solidFill>
                        <a:srgbClr val="1D1D1A"/>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1D1D1A"/>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5"/>
                  </a:ext>
                </a:extLst>
              </a:tr>
            </a:tbl>
          </a:graphicData>
        </a:graphic>
      </p:graphicFrame>
      <p:grpSp>
        <p:nvGrpSpPr>
          <p:cNvPr id="60" name="组合 50">
            <a:extLst>
              <a:ext uri="{FF2B5EF4-FFF2-40B4-BE49-F238E27FC236}">
                <a16:creationId xmlns="" xmlns:a16="http://schemas.microsoft.com/office/drawing/2014/main" id="{ECEC8185-D779-4CA4-AA9A-8BF2237F6FB6}"/>
              </a:ext>
            </a:extLst>
          </p:cNvPr>
          <p:cNvGrpSpPr>
            <a:grpSpLocks noChangeAspect="1"/>
          </p:cNvGrpSpPr>
          <p:nvPr/>
        </p:nvGrpSpPr>
        <p:grpSpPr bwMode="gray">
          <a:xfrm>
            <a:off x="3577837" y="1086823"/>
            <a:ext cx="731004" cy="475204"/>
            <a:chOff x="4137025" y="950913"/>
            <a:chExt cx="1982788" cy="1244599"/>
          </a:xfrm>
        </p:grpSpPr>
        <p:sp>
          <p:nvSpPr>
            <p:cNvPr id="63" name="Freeform 9">
              <a:extLst>
                <a:ext uri="{FF2B5EF4-FFF2-40B4-BE49-F238E27FC236}">
                  <a16:creationId xmlns="" xmlns:a16="http://schemas.microsoft.com/office/drawing/2014/main" id="{8751C36B-C5ED-46B4-B9A4-C0F7FB71E649}"/>
                </a:ext>
              </a:extLst>
            </p:cNvPr>
            <p:cNvSpPr>
              <a:spLocks/>
            </p:cNvSpPr>
            <p:nvPr/>
          </p:nvSpPr>
          <p:spPr bwMode="gray">
            <a:xfrm>
              <a:off x="4137025" y="950913"/>
              <a:ext cx="1982788" cy="1203325"/>
            </a:xfrm>
            <a:custGeom>
              <a:avLst/>
              <a:gdLst>
                <a:gd name="T0" fmla="*/ 1688762 w 526"/>
                <a:gd name="T1" fmla="*/ 1203325 h 320"/>
                <a:gd name="T2" fmla="*/ 1568137 w 526"/>
                <a:gd name="T3" fmla="*/ 1203325 h 320"/>
                <a:gd name="T4" fmla="*/ 1568137 w 526"/>
                <a:gd name="T5" fmla="*/ 1128117 h 320"/>
                <a:gd name="T6" fmla="*/ 1688762 w 526"/>
                <a:gd name="T7" fmla="*/ 1128117 h 320"/>
                <a:gd name="T8" fmla="*/ 1756614 w 526"/>
                <a:gd name="T9" fmla="*/ 1109315 h 320"/>
                <a:gd name="T10" fmla="*/ 1907397 w 526"/>
                <a:gd name="T11" fmla="*/ 800963 h 320"/>
                <a:gd name="T12" fmla="*/ 1522902 w 526"/>
                <a:gd name="T13" fmla="*/ 413643 h 320"/>
                <a:gd name="T14" fmla="*/ 1488976 w 526"/>
                <a:gd name="T15" fmla="*/ 394841 h 320"/>
                <a:gd name="T16" fmla="*/ 946159 w 526"/>
                <a:gd name="T17" fmla="*/ 75208 h 320"/>
                <a:gd name="T18" fmla="*/ 346799 w 526"/>
                <a:gd name="T19" fmla="*/ 541496 h 320"/>
                <a:gd name="T20" fmla="*/ 316643 w 526"/>
                <a:gd name="T21" fmla="*/ 567819 h 320"/>
                <a:gd name="T22" fmla="*/ 75391 w 526"/>
                <a:gd name="T23" fmla="*/ 846088 h 320"/>
                <a:gd name="T24" fmla="*/ 358108 w 526"/>
                <a:gd name="T25" fmla="*/ 1128117 h 320"/>
                <a:gd name="T26" fmla="*/ 1338193 w 526"/>
                <a:gd name="T27" fmla="*/ 1128117 h 320"/>
                <a:gd name="T28" fmla="*/ 1338193 w 526"/>
                <a:gd name="T29" fmla="*/ 1203325 h 320"/>
                <a:gd name="T30" fmla="*/ 358108 w 526"/>
                <a:gd name="T31" fmla="*/ 1203325 h 320"/>
                <a:gd name="T32" fmla="*/ 0 w 526"/>
                <a:gd name="T33" fmla="*/ 846088 h 320"/>
                <a:gd name="T34" fmla="*/ 278947 w 526"/>
                <a:gd name="T35" fmla="*/ 496372 h 320"/>
                <a:gd name="T36" fmla="*/ 946159 w 526"/>
                <a:gd name="T37" fmla="*/ 0 h 320"/>
                <a:gd name="T38" fmla="*/ 1545519 w 526"/>
                <a:gd name="T39" fmla="*/ 338435 h 320"/>
                <a:gd name="T40" fmla="*/ 1982788 w 526"/>
                <a:gd name="T41" fmla="*/ 800963 h 320"/>
                <a:gd name="T42" fmla="*/ 1805619 w 526"/>
                <a:gd name="T43" fmla="*/ 1165721 h 320"/>
                <a:gd name="T44" fmla="*/ 1688762 w 526"/>
                <a:gd name="T45" fmla="*/ 1203325 h 32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26" h="320">
                  <a:moveTo>
                    <a:pt x="448" y="320"/>
                  </a:moveTo>
                  <a:cubicBezTo>
                    <a:pt x="416" y="320"/>
                    <a:pt x="416" y="320"/>
                    <a:pt x="416" y="320"/>
                  </a:cubicBezTo>
                  <a:cubicBezTo>
                    <a:pt x="416" y="300"/>
                    <a:pt x="416" y="300"/>
                    <a:pt x="416" y="300"/>
                  </a:cubicBezTo>
                  <a:cubicBezTo>
                    <a:pt x="448" y="300"/>
                    <a:pt x="448" y="300"/>
                    <a:pt x="448" y="300"/>
                  </a:cubicBezTo>
                  <a:cubicBezTo>
                    <a:pt x="456" y="300"/>
                    <a:pt x="462" y="298"/>
                    <a:pt x="466" y="295"/>
                  </a:cubicBezTo>
                  <a:cubicBezTo>
                    <a:pt x="492" y="274"/>
                    <a:pt x="506" y="244"/>
                    <a:pt x="506" y="213"/>
                  </a:cubicBezTo>
                  <a:cubicBezTo>
                    <a:pt x="506" y="157"/>
                    <a:pt x="460" y="111"/>
                    <a:pt x="404" y="110"/>
                  </a:cubicBezTo>
                  <a:cubicBezTo>
                    <a:pt x="400" y="110"/>
                    <a:pt x="397" y="108"/>
                    <a:pt x="395" y="105"/>
                  </a:cubicBezTo>
                  <a:cubicBezTo>
                    <a:pt x="366" y="53"/>
                    <a:pt x="311" y="20"/>
                    <a:pt x="251" y="20"/>
                  </a:cubicBezTo>
                  <a:cubicBezTo>
                    <a:pt x="176" y="20"/>
                    <a:pt x="111" y="71"/>
                    <a:pt x="92" y="144"/>
                  </a:cubicBezTo>
                  <a:cubicBezTo>
                    <a:pt x="91" y="148"/>
                    <a:pt x="88" y="150"/>
                    <a:pt x="84" y="151"/>
                  </a:cubicBezTo>
                  <a:cubicBezTo>
                    <a:pt x="47" y="156"/>
                    <a:pt x="20" y="188"/>
                    <a:pt x="20" y="225"/>
                  </a:cubicBezTo>
                  <a:cubicBezTo>
                    <a:pt x="20" y="266"/>
                    <a:pt x="53" y="300"/>
                    <a:pt x="95" y="300"/>
                  </a:cubicBezTo>
                  <a:cubicBezTo>
                    <a:pt x="355" y="300"/>
                    <a:pt x="355" y="300"/>
                    <a:pt x="355" y="300"/>
                  </a:cubicBezTo>
                  <a:cubicBezTo>
                    <a:pt x="355" y="320"/>
                    <a:pt x="355" y="320"/>
                    <a:pt x="355" y="320"/>
                  </a:cubicBezTo>
                  <a:cubicBezTo>
                    <a:pt x="95" y="320"/>
                    <a:pt x="95" y="320"/>
                    <a:pt x="95" y="320"/>
                  </a:cubicBezTo>
                  <a:cubicBezTo>
                    <a:pt x="42" y="320"/>
                    <a:pt x="0" y="277"/>
                    <a:pt x="0" y="225"/>
                  </a:cubicBezTo>
                  <a:cubicBezTo>
                    <a:pt x="0" y="181"/>
                    <a:pt x="31" y="142"/>
                    <a:pt x="74" y="132"/>
                  </a:cubicBezTo>
                  <a:cubicBezTo>
                    <a:pt x="97" y="54"/>
                    <a:pt x="169" y="0"/>
                    <a:pt x="251" y="0"/>
                  </a:cubicBezTo>
                  <a:cubicBezTo>
                    <a:pt x="316" y="0"/>
                    <a:pt x="377" y="35"/>
                    <a:pt x="410" y="90"/>
                  </a:cubicBezTo>
                  <a:cubicBezTo>
                    <a:pt x="475" y="94"/>
                    <a:pt x="526" y="148"/>
                    <a:pt x="526" y="213"/>
                  </a:cubicBezTo>
                  <a:cubicBezTo>
                    <a:pt x="526" y="250"/>
                    <a:pt x="509" y="286"/>
                    <a:pt x="479" y="310"/>
                  </a:cubicBezTo>
                  <a:cubicBezTo>
                    <a:pt x="471" y="317"/>
                    <a:pt x="460" y="320"/>
                    <a:pt x="448" y="32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sp>
          <p:nvSpPr>
            <p:cNvPr id="64" name="Oval 10">
              <a:extLst>
                <a:ext uri="{FF2B5EF4-FFF2-40B4-BE49-F238E27FC236}">
                  <a16:creationId xmlns="" xmlns:a16="http://schemas.microsoft.com/office/drawing/2014/main" id="{70B27DAE-096F-4B50-8D01-8B8EAAF138E4}"/>
                </a:ext>
              </a:extLst>
            </p:cNvPr>
            <p:cNvSpPr>
              <a:spLocks noChangeArrowheads="1"/>
            </p:cNvSpPr>
            <p:nvPr/>
          </p:nvSpPr>
          <p:spPr bwMode="gray">
            <a:xfrm>
              <a:off x="5422900" y="2038350"/>
              <a:ext cx="153988" cy="157162"/>
            </a:xfrm>
            <a:prstGeom prst="ellipse">
              <a:avLst/>
            </a:pr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sz="1600" b="0" i="0" u="none" strike="noStrike" kern="0" cap="none" spc="0" normalizeH="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sp>
          <p:nvSpPr>
            <p:cNvPr id="70" name="Oval 11">
              <a:extLst>
                <a:ext uri="{FF2B5EF4-FFF2-40B4-BE49-F238E27FC236}">
                  <a16:creationId xmlns="" xmlns:a16="http://schemas.microsoft.com/office/drawing/2014/main" id="{663A4BDB-EF2A-4D26-929A-73B9D2DA7911}"/>
                </a:ext>
              </a:extLst>
            </p:cNvPr>
            <p:cNvSpPr>
              <a:spLocks noChangeArrowheads="1"/>
            </p:cNvSpPr>
            <p:nvPr/>
          </p:nvSpPr>
          <p:spPr bwMode="gray">
            <a:xfrm>
              <a:off x="5664200" y="2038350"/>
              <a:ext cx="153988" cy="157162"/>
            </a:xfrm>
            <a:prstGeom prst="ellipse">
              <a:avLst/>
            </a:pr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sz="1600" b="0" i="0" u="none" strike="noStrike" kern="0" cap="none" spc="0" normalizeH="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sp>
          <p:nvSpPr>
            <p:cNvPr id="71" name="Freeform 12">
              <a:extLst>
                <a:ext uri="{FF2B5EF4-FFF2-40B4-BE49-F238E27FC236}">
                  <a16:creationId xmlns="" xmlns:a16="http://schemas.microsoft.com/office/drawing/2014/main" id="{B429255A-B6D6-4FD5-8EEF-9C453776257D}"/>
                </a:ext>
              </a:extLst>
            </p:cNvPr>
            <p:cNvSpPr>
              <a:spLocks/>
            </p:cNvSpPr>
            <p:nvPr/>
          </p:nvSpPr>
          <p:spPr bwMode="gray">
            <a:xfrm>
              <a:off x="5102225" y="1211263"/>
              <a:ext cx="406400" cy="750887"/>
            </a:xfrm>
            <a:custGeom>
              <a:avLst/>
              <a:gdLst>
                <a:gd name="T0" fmla="*/ 316089 w 108"/>
                <a:gd name="T1" fmla="*/ 289091 h 200"/>
                <a:gd name="T2" fmla="*/ 312326 w 108"/>
                <a:gd name="T3" fmla="*/ 285337 h 200"/>
                <a:gd name="T4" fmla="*/ 289748 w 108"/>
                <a:gd name="T5" fmla="*/ 236529 h 200"/>
                <a:gd name="T6" fmla="*/ 316089 w 108"/>
                <a:gd name="T7" fmla="*/ 206494 h 200"/>
                <a:gd name="T8" fmla="*/ 316089 w 108"/>
                <a:gd name="T9" fmla="*/ 127651 h 200"/>
                <a:gd name="T10" fmla="*/ 237067 w 108"/>
                <a:gd name="T11" fmla="*/ 71334 h 200"/>
                <a:gd name="T12" fmla="*/ 173096 w 108"/>
                <a:gd name="T13" fmla="*/ 112633 h 200"/>
                <a:gd name="T14" fmla="*/ 169333 w 108"/>
                <a:gd name="T15" fmla="*/ 112633 h 200"/>
                <a:gd name="T16" fmla="*/ 120415 w 108"/>
                <a:gd name="T17" fmla="*/ 93861 h 200"/>
                <a:gd name="T18" fmla="*/ 112889 w 108"/>
                <a:gd name="T19" fmla="*/ 86352 h 200"/>
                <a:gd name="T20" fmla="*/ 56444 w 108"/>
                <a:gd name="T21" fmla="*/ 0 h 200"/>
                <a:gd name="T22" fmla="*/ 0 w 108"/>
                <a:gd name="T23" fmla="*/ 30035 h 200"/>
                <a:gd name="T24" fmla="*/ 52681 w 108"/>
                <a:gd name="T25" fmla="*/ 60071 h 200"/>
                <a:gd name="T26" fmla="*/ 97837 w 108"/>
                <a:gd name="T27" fmla="*/ 150177 h 200"/>
                <a:gd name="T28" fmla="*/ 169333 w 108"/>
                <a:gd name="T29" fmla="*/ 172704 h 200"/>
                <a:gd name="T30" fmla="*/ 237067 w 108"/>
                <a:gd name="T31" fmla="*/ 135160 h 200"/>
                <a:gd name="T32" fmla="*/ 248356 w 108"/>
                <a:gd name="T33" fmla="*/ 187722 h 200"/>
                <a:gd name="T34" fmla="*/ 252119 w 108"/>
                <a:gd name="T35" fmla="*/ 304109 h 200"/>
                <a:gd name="T36" fmla="*/ 346193 w 108"/>
                <a:gd name="T37" fmla="*/ 352917 h 200"/>
                <a:gd name="T38" fmla="*/ 316089 w 108"/>
                <a:gd name="T39" fmla="*/ 397970 h 200"/>
                <a:gd name="T40" fmla="*/ 237067 w 108"/>
                <a:gd name="T41" fmla="*/ 484322 h 200"/>
                <a:gd name="T42" fmla="*/ 267170 w 108"/>
                <a:gd name="T43" fmla="*/ 578183 h 200"/>
                <a:gd name="T44" fmla="*/ 218252 w 108"/>
                <a:gd name="T45" fmla="*/ 593201 h 200"/>
                <a:gd name="T46" fmla="*/ 139230 w 108"/>
                <a:gd name="T47" fmla="*/ 578183 h 200"/>
                <a:gd name="T48" fmla="*/ 52681 w 108"/>
                <a:gd name="T49" fmla="*/ 660781 h 200"/>
                <a:gd name="T50" fmla="*/ 30104 w 108"/>
                <a:gd name="T51" fmla="*/ 687062 h 200"/>
                <a:gd name="T52" fmla="*/ 30104 w 108"/>
                <a:gd name="T53" fmla="*/ 750887 h 200"/>
                <a:gd name="T54" fmla="*/ 112889 w 108"/>
                <a:gd name="T55" fmla="*/ 690816 h 200"/>
                <a:gd name="T56" fmla="*/ 116652 w 108"/>
                <a:gd name="T57" fmla="*/ 657026 h 200"/>
                <a:gd name="T58" fmla="*/ 165570 w 108"/>
                <a:gd name="T59" fmla="*/ 634500 h 200"/>
                <a:gd name="T60" fmla="*/ 169333 w 108"/>
                <a:gd name="T61" fmla="*/ 634500 h 200"/>
                <a:gd name="T62" fmla="*/ 195674 w 108"/>
                <a:gd name="T63" fmla="*/ 657026 h 200"/>
                <a:gd name="T64" fmla="*/ 278459 w 108"/>
                <a:gd name="T65" fmla="*/ 657026 h 200"/>
                <a:gd name="T66" fmla="*/ 331141 w 108"/>
                <a:gd name="T67" fmla="*/ 578183 h 200"/>
                <a:gd name="T68" fmla="*/ 293511 w 108"/>
                <a:gd name="T69" fmla="*/ 518112 h 200"/>
                <a:gd name="T70" fmla="*/ 293511 w 108"/>
                <a:gd name="T71" fmla="*/ 506849 h 200"/>
                <a:gd name="T72" fmla="*/ 312326 w 108"/>
                <a:gd name="T73" fmla="*/ 461796 h 200"/>
                <a:gd name="T74" fmla="*/ 349956 w 108"/>
                <a:gd name="T75" fmla="*/ 458041 h 200"/>
                <a:gd name="T76" fmla="*/ 406400 w 108"/>
                <a:gd name="T77" fmla="*/ 345408 h 2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08" h="200">
                  <a:moveTo>
                    <a:pt x="93" y="77"/>
                  </a:moveTo>
                  <a:cubicBezTo>
                    <a:pt x="84" y="77"/>
                    <a:pt x="84" y="77"/>
                    <a:pt x="84" y="77"/>
                  </a:cubicBezTo>
                  <a:cubicBezTo>
                    <a:pt x="84" y="77"/>
                    <a:pt x="83" y="77"/>
                    <a:pt x="83" y="76"/>
                  </a:cubicBezTo>
                  <a:cubicBezTo>
                    <a:pt x="83" y="76"/>
                    <a:pt x="83" y="76"/>
                    <a:pt x="83" y="76"/>
                  </a:cubicBezTo>
                  <a:cubicBezTo>
                    <a:pt x="78" y="64"/>
                    <a:pt x="78" y="64"/>
                    <a:pt x="78" y="64"/>
                  </a:cubicBezTo>
                  <a:cubicBezTo>
                    <a:pt x="78" y="63"/>
                    <a:pt x="78" y="63"/>
                    <a:pt x="77" y="63"/>
                  </a:cubicBezTo>
                  <a:cubicBezTo>
                    <a:pt x="77" y="63"/>
                    <a:pt x="77" y="62"/>
                    <a:pt x="78" y="61"/>
                  </a:cubicBezTo>
                  <a:cubicBezTo>
                    <a:pt x="84" y="55"/>
                    <a:pt x="84" y="55"/>
                    <a:pt x="84" y="55"/>
                  </a:cubicBezTo>
                  <a:cubicBezTo>
                    <a:pt x="87" y="53"/>
                    <a:pt x="88" y="49"/>
                    <a:pt x="88" y="45"/>
                  </a:cubicBezTo>
                  <a:cubicBezTo>
                    <a:pt x="88" y="41"/>
                    <a:pt x="87" y="37"/>
                    <a:pt x="84" y="34"/>
                  </a:cubicBezTo>
                  <a:cubicBezTo>
                    <a:pt x="74" y="24"/>
                    <a:pt x="74" y="24"/>
                    <a:pt x="74" y="24"/>
                  </a:cubicBezTo>
                  <a:cubicBezTo>
                    <a:pt x="71" y="21"/>
                    <a:pt x="67" y="19"/>
                    <a:pt x="63" y="19"/>
                  </a:cubicBezTo>
                  <a:cubicBezTo>
                    <a:pt x="59" y="19"/>
                    <a:pt x="55" y="21"/>
                    <a:pt x="52" y="24"/>
                  </a:cubicBezTo>
                  <a:cubicBezTo>
                    <a:pt x="46" y="30"/>
                    <a:pt x="46" y="30"/>
                    <a:pt x="46" y="30"/>
                  </a:cubicBezTo>
                  <a:cubicBezTo>
                    <a:pt x="46" y="30"/>
                    <a:pt x="46" y="30"/>
                    <a:pt x="45" y="30"/>
                  </a:cubicBezTo>
                  <a:cubicBezTo>
                    <a:pt x="45" y="30"/>
                    <a:pt x="45" y="30"/>
                    <a:pt x="45" y="30"/>
                  </a:cubicBezTo>
                  <a:cubicBezTo>
                    <a:pt x="44" y="30"/>
                    <a:pt x="44" y="30"/>
                    <a:pt x="44" y="30"/>
                  </a:cubicBezTo>
                  <a:cubicBezTo>
                    <a:pt x="32" y="25"/>
                    <a:pt x="32" y="25"/>
                    <a:pt x="32" y="25"/>
                  </a:cubicBezTo>
                  <a:cubicBezTo>
                    <a:pt x="32" y="25"/>
                    <a:pt x="32" y="25"/>
                    <a:pt x="31" y="25"/>
                  </a:cubicBezTo>
                  <a:cubicBezTo>
                    <a:pt x="31" y="24"/>
                    <a:pt x="30" y="24"/>
                    <a:pt x="30" y="23"/>
                  </a:cubicBezTo>
                  <a:cubicBezTo>
                    <a:pt x="30" y="15"/>
                    <a:pt x="30" y="15"/>
                    <a:pt x="30" y="15"/>
                  </a:cubicBezTo>
                  <a:cubicBezTo>
                    <a:pt x="30" y="6"/>
                    <a:pt x="23" y="0"/>
                    <a:pt x="15" y="0"/>
                  </a:cubicBezTo>
                  <a:cubicBezTo>
                    <a:pt x="8" y="0"/>
                    <a:pt x="8" y="0"/>
                    <a:pt x="8" y="0"/>
                  </a:cubicBezTo>
                  <a:cubicBezTo>
                    <a:pt x="3" y="0"/>
                    <a:pt x="0" y="3"/>
                    <a:pt x="0" y="8"/>
                  </a:cubicBezTo>
                  <a:cubicBezTo>
                    <a:pt x="0" y="12"/>
                    <a:pt x="3" y="16"/>
                    <a:pt x="8" y="16"/>
                  </a:cubicBezTo>
                  <a:cubicBezTo>
                    <a:pt x="14" y="16"/>
                    <a:pt x="14" y="16"/>
                    <a:pt x="14" y="16"/>
                  </a:cubicBezTo>
                  <a:cubicBezTo>
                    <a:pt x="14" y="23"/>
                    <a:pt x="14" y="23"/>
                    <a:pt x="14" y="23"/>
                  </a:cubicBezTo>
                  <a:cubicBezTo>
                    <a:pt x="14" y="31"/>
                    <a:pt x="19" y="38"/>
                    <a:pt x="26" y="40"/>
                  </a:cubicBezTo>
                  <a:cubicBezTo>
                    <a:pt x="37" y="45"/>
                    <a:pt x="37" y="45"/>
                    <a:pt x="37" y="45"/>
                  </a:cubicBezTo>
                  <a:cubicBezTo>
                    <a:pt x="39" y="46"/>
                    <a:pt x="42" y="46"/>
                    <a:pt x="45" y="46"/>
                  </a:cubicBezTo>
                  <a:cubicBezTo>
                    <a:pt x="50" y="46"/>
                    <a:pt x="54" y="45"/>
                    <a:pt x="58" y="41"/>
                  </a:cubicBezTo>
                  <a:cubicBezTo>
                    <a:pt x="63" y="36"/>
                    <a:pt x="63" y="36"/>
                    <a:pt x="63" y="36"/>
                  </a:cubicBezTo>
                  <a:cubicBezTo>
                    <a:pt x="71" y="45"/>
                    <a:pt x="71" y="45"/>
                    <a:pt x="71" y="45"/>
                  </a:cubicBezTo>
                  <a:cubicBezTo>
                    <a:pt x="66" y="50"/>
                    <a:pt x="66" y="50"/>
                    <a:pt x="66" y="50"/>
                  </a:cubicBezTo>
                  <a:cubicBezTo>
                    <a:pt x="61" y="55"/>
                    <a:pt x="60" y="64"/>
                    <a:pt x="63" y="70"/>
                  </a:cubicBezTo>
                  <a:cubicBezTo>
                    <a:pt x="67" y="81"/>
                    <a:pt x="67" y="81"/>
                    <a:pt x="67" y="81"/>
                  </a:cubicBezTo>
                  <a:cubicBezTo>
                    <a:pt x="70" y="88"/>
                    <a:pt x="77" y="94"/>
                    <a:pt x="84" y="94"/>
                  </a:cubicBezTo>
                  <a:cubicBezTo>
                    <a:pt x="92" y="94"/>
                    <a:pt x="92" y="94"/>
                    <a:pt x="92" y="94"/>
                  </a:cubicBezTo>
                  <a:cubicBezTo>
                    <a:pt x="92" y="106"/>
                    <a:pt x="92" y="106"/>
                    <a:pt x="92" y="106"/>
                  </a:cubicBezTo>
                  <a:cubicBezTo>
                    <a:pt x="84" y="106"/>
                    <a:pt x="84" y="106"/>
                    <a:pt x="84" y="106"/>
                  </a:cubicBezTo>
                  <a:cubicBezTo>
                    <a:pt x="77" y="106"/>
                    <a:pt x="70" y="111"/>
                    <a:pt x="67" y="118"/>
                  </a:cubicBezTo>
                  <a:cubicBezTo>
                    <a:pt x="63" y="129"/>
                    <a:pt x="63" y="129"/>
                    <a:pt x="63" y="129"/>
                  </a:cubicBezTo>
                  <a:cubicBezTo>
                    <a:pt x="60" y="135"/>
                    <a:pt x="61" y="144"/>
                    <a:pt x="66" y="149"/>
                  </a:cubicBezTo>
                  <a:cubicBezTo>
                    <a:pt x="71" y="154"/>
                    <a:pt x="71" y="154"/>
                    <a:pt x="71" y="154"/>
                  </a:cubicBezTo>
                  <a:cubicBezTo>
                    <a:pt x="63" y="163"/>
                    <a:pt x="63" y="163"/>
                    <a:pt x="63" y="163"/>
                  </a:cubicBezTo>
                  <a:cubicBezTo>
                    <a:pt x="58" y="158"/>
                    <a:pt x="58" y="158"/>
                    <a:pt x="58" y="158"/>
                  </a:cubicBezTo>
                  <a:cubicBezTo>
                    <a:pt x="54" y="155"/>
                    <a:pt x="50" y="153"/>
                    <a:pt x="45" y="153"/>
                  </a:cubicBezTo>
                  <a:cubicBezTo>
                    <a:pt x="42" y="153"/>
                    <a:pt x="39" y="153"/>
                    <a:pt x="37" y="154"/>
                  </a:cubicBezTo>
                  <a:cubicBezTo>
                    <a:pt x="26" y="159"/>
                    <a:pt x="26" y="159"/>
                    <a:pt x="26" y="159"/>
                  </a:cubicBezTo>
                  <a:cubicBezTo>
                    <a:pt x="19" y="161"/>
                    <a:pt x="14" y="169"/>
                    <a:pt x="14" y="176"/>
                  </a:cubicBezTo>
                  <a:cubicBezTo>
                    <a:pt x="14" y="183"/>
                    <a:pt x="14" y="183"/>
                    <a:pt x="14" y="183"/>
                  </a:cubicBezTo>
                  <a:cubicBezTo>
                    <a:pt x="8" y="183"/>
                    <a:pt x="8" y="183"/>
                    <a:pt x="8" y="183"/>
                  </a:cubicBezTo>
                  <a:cubicBezTo>
                    <a:pt x="3" y="183"/>
                    <a:pt x="0" y="187"/>
                    <a:pt x="0" y="191"/>
                  </a:cubicBezTo>
                  <a:cubicBezTo>
                    <a:pt x="0" y="196"/>
                    <a:pt x="3" y="200"/>
                    <a:pt x="8" y="200"/>
                  </a:cubicBezTo>
                  <a:cubicBezTo>
                    <a:pt x="15" y="200"/>
                    <a:pt x="15" y="200"/>
                    <a:pt x="15" y="200"/>
                  </a:cubicBezTo>
                  <a:cubicBezTo>
                    <a:pt x="23" y="200"/>
                    <a:pt x="30" y="193"/>
                    <a:pt x="30" y="184"/>
                  </a:cubicBezTo>
                  <a:cubicBezTo>
                    <a:pt x="30" y="176"/>
                    <a:pt x="30" y="176"/>
                    <a:pt x="30" y="176"/>
                  </a:cubicBezTo>
                  <a:cubicBezTo>
                    <a:pt x="30" y="175"/>
                    <a:pt x="31" y="175"/>
                    <a:pt x="31" y="175"/>
                  </a:cubicBezTo>
                  <a:cubicBezTo>
                    <a:pt x="31" y="174"/>
                    <a:pt x="32" y="174"/>
                    <a:pt x="32" y="174"/>
                  </a:cubicBezTo>
                  <a:cubicBezTo>
                    <a:pt x="44" y="169"/>
                    <a:pt x="44" y="169"/>
                    <a:pt x="44" y="169"/>
                  </a:cubicBezTo>
                  <a:cubicBezTo>
                    <a:pt x="44" y="169"/>
                    <a:pt x="44" y="169"/>
                    <a:pt x="45" y="169"/>
                  </a:cubicBezTo>
                  <a:cubicBezTo>
                    <a:pt x="45" y="169"/>
                    <a:pt x="45" y="169"/>
                    <a:pt x="45" y="169"/>
                  </a:cubicBezTo>
                  <a:cubicBezTo>
                    <a:pt x="46" y="169"/>
                    <a:pt x="46" y="169"/>
                    <a:pt x="46" y="169"/>
                  </a:cubicBezTo>
                  <a:cubicBezTo>
                    <a:pt x="52" y="175"/>
                    <a:pt x="52" y="175"/>
                    <a:pt x="52" y="175"/>
                  </a:cubicBezTo>
                  <a:cubicBezTo>
                    <a:pt x="55" y="178"/>
                    <a:pt x="59" y="180"/>
                    <a:pt x="63" y="180"/>
                  </a:cubicBezTo>
                  <a:cubicBezTo>
                    <a:pt x="67" y="180"/>
                    <a:pt x="71" y="178"/>
                    <a:pt x="74" y="175"/>
                  </a:cubicBezTo>
                  <a:cubicBezTo>
                    <a:pt x="84" y="165"/>
                    <a:pt x="84" y="165"/>
                    <a:pt x="84" y="165"/>
                  </a:cubicBezTo>
                  <a:cubicBezTo>
                    <a:pt x="87" y="162"/>
                    <a:pt x="88" y="159"/>
                    <a:pt x="88" y="154"/>
                  </a:cubicBezTo>
                  <a:cubicBezTo>
                    <a:pt x="88" y="150"/>
                    <a:pt x="87" y="147"/>
                    <a:pt x="84" y="144"/>
                  </a:cubicBezTo>
                  <a:cubicBezTo>
                    <a:pt x="78" y="138"/>
                    <a:pt x="78" y="138"/>
                    <a:pt x="78" y="138"/>
                  </a:cubicBezTo>
                  <a:cubicBezTo>
                    <a:pt x="77" y="137"/>
                    <a:pt x="77" y="136"/>
                    <a:pt x="77" y="136"/>
                  </a:cubicBezTo>
                  <a:cubicBezTo>
                    <a:pt x="78" y="136"/>
                    <a:pt x="78" y="136"/>
                    <a:pt x="78" y="135"/>
                  </a:cubicBezTo>
                  <a:cubicBezTo>
                    <a:pt x="83" y="124"/>
                    <a:pt x="83" y="124"/>
                    <a:pt x="83" y="124"/>
                  </a:cubicBezTo>
                  <a:cubicBezTo>
                    <a:pt x="83" y="123"/>
                    <a:pt x="83" y="123"/>
                    <a:pt x="83" y="123"/>
                  </a:cubicBezTo>
                  <a:cubicBezTo>
                    <a:pt x="83" y="123"/>
                    <a:pt x="84" y="122"/>
                    <a:pt x="84" y="122"/>
                  </a:cubicBezTo>
                  <a:cubicBezTo>
                    <a:pt x="93" y="122"/>
                    <a:pt x="93" y="122"/>
                    <a:pt x="93" y="122"/>
                  </a:cubicBezTo>
                  <a:cubicBezTo>
                    <a:pt x="101" y="122"/>
                    <a:pt x="108" y="115"/>
                    <a:pt x="108" y="107"/>
                  </a:cubicBezTo>
                  <a:cubicBezTo>
                    <a:pt x="108" y="92"/>
                    <a:pt x="108" y="92"/>
                    <a:pt x="108" y="92"/>
                  </a:cubicBezTo>
                  <a:cubicBezTo>
                    <a:pt x="108" y="84"/>
                    <a:pt x="101" y="77"/>
                    <a:pt x="93" y="7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sp>
          <p:nvSpPr>
            <p:cNvPr id="85" name="Freeform 13">
              <a:extLst>
                <a:ext uri="{FF2B5EF4-FFF2-40B4-BE49-F238E27FC236}">
                  <a16:creationId xmlns="" xmlns:a16="http://schemas.microsoft.com/office/drawing/2014/main" id="{582AE119-7621-42E1-9540-F527D3D6CD4F}"/>
                </a:ext>
              </a:extLst>
            </p:cNvPr>
            <p:cNvSpPr>
              <a:spLocks/>
            </p:cNvSpPr>
            <p:nvPr/>
          </p:nvSpPr>
          <p:spPr bwMode="gray">
            <a:xfrm>
              <a:off x="5102225" y="1420813"/>
              <a:ext cx="192088" cy="327025"/>
            </a:xfrm>
            <a:custGeom>
              <a:avLst/>
              <a:gdLst>
                <a:gd name="T0" fmla="*/ 30131 w 51"/>
                <a:gd name="T1" fmla="*/ 266882 h 87"/>
                <a:gd name="T2" fmla="*/ 0 w 51"/>
                <a:gd name="T3" fmla="*/ 296954 h 87"/>
                <a:gd name="T4" fmla="*/ 30131 w 51"/>
                <a:gd name="T5" fmla="*/ 327025 h 87"/>
                <a:gd name="T6" fmla="*/ 192088 w 51"/>
                <a:gd name="T7" fmla="*/ 165392 h 87"/>
                <a:gd name="T8" fmla="*/ 30131 w 51"/>
                <a:gd name="T9" fmla="*/ 0 h 87"/>
                <a:gd name="T10" fmla="*/ 0 w 51"/>
                <a:gd name="T11" fmla="*/ 30071 h 87"/>
                <a:gd name="T12" fmla="*/ 30131 w 51"/>
                <a:gd name="T13" fmla="*/ 60143 h 87"/>
                <a:gd name="T14" fmla="*/ 131825 w 51"/>
                <a:gd name="T15" fmla="*/ 165392 h 87"/>
                <a:gd name="T16" fmla="*/ 30131 w 51"/>
                <a:gd name="T17" fmla="*/ 266882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1" h="87">
                  <a:moveTo>
                    <a:pt x="8" y="71"/>
                  </a:moveTo>
                  <a:cubicBezTo>
                    <a:pt x="4" y="71"/>
                    <a:pt x="0" y="74"/>
                    <a:pt x="0" y="79"/>
                  </a:cubicBezTo>
                  <a:cubicBezTo>
                    <a:pt x="0" y="83"/>
                    <a:pt x="4" y="87"/>
                    <a:pt x="8" y="87"/>
                  </a:cubicBezTo>
                  <a:cubicBezTo>
                    <a:pt x="32" y="87"/>
                    <a:pt x="51" y="68"/>
                    <a:pt x="51" y="44"/>
                  </a:cubicBezTo>
                  <a:cubicBezTo>
                    <a:pt x="51" y="20"/>
                    <a:pt x="32" y="0"/>
                    <a:pt x="8" y="0"/>
                  </a:cubicBezTo>
                  <a:cubicBezTo>
                    <a:pt x="4" y="0"/>
                    <a:pt x="0" y="4"/>
                    <a:pt x="0" y="8"/>
                  </a:cubicBezTo>
                  <a:cubicBezTo>
                    <a:pt x="0" y="13"/>
                    <a:pt x="4" y="16"/>
                    <a:pt x="8" y="16"/>
                  </a:cubicBezTo>
                  <a:cubicBezTo>
                    <a:pt x="23" y="16"/>
                    <a:pt x="35" y="29"/>
                    <a:pt x="35" y="44"/>
                  </a:cubicBezTo>
                  <a:cubicBezTo>
                    <a:pt x="35" y="59"/>
                    <a:pt x="23" y="71"/>
                    <a:pt x="8" y="7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sp>
          <p:nvSpPr>
            <p:cNvPr id="100" name="Freeform 14">
              <a:extLst>
                <a:ext uri="{FF2B5EF4-FFF2-40B4-BE49-F238E27FC236}">
                  <a16:creationId xmlns="" xmlns:a16="http://schemas.microsoft.com/office/drawing/2014/main" id="{9EEC0C72-5169-4F1D-B6A6-2741F94A66E0}"/>
                </a:ext>
              </a:extLst>
            </p:cNvPr>
            <p:cNvSpPr>
              <a:spLocks noEditPoints="1"/>
            </p:cNvSpPr>
            <p:nvPr/>
          </p:nvSpPr>
          <p:spPr bwMode="gray">
            <a:xfrm>
              <a:off x="4656138" y="1211263"/>
              <a:ext cx="415925" cy="750887"/>
            </a:xfrm>
            <a:custGeom>
              <a:avLst/>
              <a:gdLst>
                <a:gd name="T0" fmla="*/ 317615 w 110"/>
                <a:gd name="T1" fmla="*/ 0 h 200"/>
                <a:gd name="T2" fmla="*/ 196619 w 110"/>
                <a:gd name="T3" fmla="*/ 75089 h 200"/>
                <a:gd name="T4" fmla="*/ 86966 w 110"/>
                <a:gd name="T5" fmla="*/ 221512 h 200"/>
                <a:gd name="T6" fmla="*/ 68060 w 110"/>
                <a:gd name="T7" fmla="*/ 458041 h 200"/>
                <a:gd name="T8" fmla="*/ 196619 w 110"/>
                <a:gd name="T9" fmla="*/ 679553 h 200"/>
                <a:gd name="T10" fmla="*/ 302491 w 110"/>
                <a:gd name="T11" fmla="*/ 750887 h 200"/>
                <a:gd name="T12" fmla="*/ 381895 w 110"/>
                <a:gd name="T13" fmla="*/ 717097 h 200"/>
                <a:gd name="T14" fmla="*/ 415925 w 110"/>
                <a:gd name="T15" fmla="*/ 638254 h 200"/>
                <a:gd name="T16" fmla="*/ 415925 w 110"/>
                <a:gd name="T17" fmla="*/ 93861 h 200"/>
                <a:gd name="T18" fmla="*/ 415925 w 110"/>
                <a:gd name="T19" fmla="*/ 93861 h 200"/>
                <a:gd name="T20" fmla="*/ 302491 w 110"/>
                <a:gd name="T21" fmla="*/ 322881 h 200"/>
                <a:gd name="T22" fmla="*/ 336521 w 110"/>
                <a:gd name="T23" fmla="*/ 529375 h 200"/>
                <a:gd name="T24" fmla="*/ 336521 w 110"/>
                <a:gd name="T25" fmla="*/ 529375 h 200"/>
                <a:gd name="T26" fmla="*/ 196619 w 110"/>
                <a:gd name="T27" fmla="*/ 300355 h 200"/>
                <a:gd name="T28" fmla="*/ 223087 w 110"/>
                <a:gd name="T29" fmla="*/ 274074 h 200"/>
                <a:gd name="T30" fmla="*/ 196619 w 110"/>
                <a:gd name="T31" fmla="*/ 247793 h 200"/>
                <a:gd name="T32" fmla="*/ 147464 w 110"/>
                <a:gd name="T33" fmla="*/ 221512 h 200"/>
                <a:gd name="T34" fmla="*/ 196619 w 110"/>
                <a:gd name="T35" fmla="*/ 127651 h 200"/>
                <a:gd name="T36" fmla="*/ 317615 w 110"/>
                <a:gd name="T37" fmla="*/ 191476 h 200"/>
                <a:gd name="T38" fmla="*/ 340302 w 110"/>
                <a:gd name="T39" fmla="*/ 183967 h 200"/>
                <a:gd name="T40" fmla="*/ 340302 w 110"/>
                <a:gd name="T41" fmla="*/ 146423 h 200"/>
                <a:gd name="T42" fmla="*/ 276023 w 110"/>
                <a:gd name="T43" fmla="*/ 93861 h 200"/>
                <a:gd name="T44" fmla="*/ 362989 w 110"/>
                <a:gd name="T45" fmla="*/ 93861 h 200"/>
                <a:gd name="T46" fmla="*/ 362989 w 110"/>
                <a:gd name="T47" fmla="*/ 232775 h 200"/>
                <a:gd name="T48" fmla="*/ 302491 w 110"/>
                <a:gd name="T49" fmla="*/ 277828 h 200"/>
                <a:gd name="T50" fmla="*/ 276023 w 110"/>
                <a:gd name="T51" fmla="*/ 304109 h 200"/>
                <a:gd name="T52" fmla="*/ 302491 w 110"/>
                <a:gd name="T53" fmla="*/ 330390 h 200"/>
                <a:gd name="T54" fmla="*/ 362989 w 110"/>
                <a:gd name="T55" fmla="*/ 319127 h 200"/>
                <a:gd name="T56" fmla="*/ 336521 w 110"/>
                <a:gd name="T57" fmla="*/ 488077 h 200"/>
                <a:gd name="T58" fmla="*/ 310053 w 110"/>
                <a:gd name="T59" fmla="*/ 514358 h 200"/>
                <a:gd name="T60" fmla="*/ 336521 w 110"/>
                <a:gd name="T61" fmla="*/ 540639 h 200"/>
                <a:gd name="T62" fmla="*/ 362989 w 110"/>
                <a:gd name="T63" fmla="*/ 536884 h 200"/>
                <a:gd name="T64" fmla="*/ 344083 w 110"/>
                <a:gd name="T65" fmla="*/ 679553 h 200"/>
                <a:gd name="T66" fmla="*/ 257117 w 110"/>
                <a:gd name="T67" fmla="*/ 679553 h 200"/>
                <a:gd name="T68" fmla="*/ 268461 w 110"/>
                <a:gd name="T69" fmla="*/ 574429 h 200"/>
                <a:gd name="T70" fmla="*/ 219306 w 110"/>
                <a:gd name="T71" fmla="*/ 555656 h 200"/>
                <a:gd name="T72" fmla="*/ 128559 w 110"/>
                <a:gd name="T73" fmla="*/ 596955 h 200"/>
                <a:gd name="T74" fmla="*/ 128559 w 110"/>
                <a:gd name="T75" fmla="*/ 461796 h 200"/>
                <a:gd name="T76" fmla="*/ 264680 w 110"/>
                <a:gd name="T77" fmla="*/ 461796 h 200"/>
                <a:gd name="T78" fmla="*/ 302491 w 110"/>
                <a:gd name="T79" fmla="*/ 461796 h 200"/>
                <a:gd name="T80" fmla="*/ 302491 w 110"/>
                <a:gd name="T81" fmla="*/ 424251 h 200"/>
                <a:gd name="T82" fmla="*/ 102091 w 110"/>
                <a:gd name="T83" fmla="*/ 416742 h 200"/>
                <a:gd name="T84" fmla="*/ 113434 w 110"/>
                <a:gd name="T85" fmla="*/ 266565 h 200"/>
                <a:gd name="T86" fmla="*/ 302491 w 110"/>
                <a:gd name="T87" fmla="*/ 739624 h 2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0" h="200">
                  <a:moveTo>
                    <a:pt x="110" y="25"/>
                  </a:moveTo>
                  <a:cubicBezTo>
                    <a:pt x="110" y="11"/>
                    <a:pt x="99" y="0"/>
                    <a:pt x="84" y="0"/>
                  </a:cubicBezTo>
                  <a:cubicBezTo>
                    <a:pt x="72" y="0"/>
                    <a:pt x="61" y="9"/>
                    <a:pt x="59" y="20"/>
                  </a:cubicBezTo>
                  <a:cubicBezTo>
                    <a:pt x="57" y="20"/>
                    <a:pt x="54" y="20"/>
                    <a:pt x="52" y="20"/>
                  </a:cubicBezTo>
                  <a:cubicBezTo>
                    <a:pt x="35" y="20"/>
                    <a:pt x="22" y="33"/>
                    <a:pt x="22" y="50"/>
                  </a:cubicBezTo>
                  <a:cubicBezTo>
                    <a:pt x="22" y="53"/>
                    <a:pt x="22" y="56"/>
                    <a:pt x="23" y="59"/>
                  </a:cubicBezTo>
                  <a:cubicBezTo>
                    <a:pt x="10" y="64"/>
                    <a:pt x="0" y="76"/>
                    <a:pt x="0" y="91"/>
                  </a:cubicBezTo>
                  <a:cubicBezTo>
                    <a:pt x="0" y="104"/>
                    <a:pt x="7" y="116"/>
                    <a:pt x="18" y="122"/>
                  </a:cubicBezTo>
                  <a:cubicBezTo>
                    <a:pt x="9" y="137"/>
                    <a:pt x="11" y="156"/>
                    <a:pt x="24" y="169"/>
                  </a:cubicBezTo>
                  <a:cubicBezTo>
                    <a:pt x="31" y="177"/>
                    <a:pt x="41" y="181"/>
                    <a:pt x="52" y="181"/>
                  </a:cubicBezTo>
                  <a:cubicBezTo>
                    <a:pt x="53" y="185"/>
                    <a:pt x="56" y="188"/>
                    <a:pt x="58" y="191"/>
                  </a:cubicBezTo>
                  <a:cubicBezTo>
                    <a:pt x="64" y="196"/>
                    <a:pt x="72" y="200"/>
                    <a:pt x="80" y="200"/>
                  </a:cubicBezTo>
                  <a:cubicBezTo>
                    <a:pt x="80" y="200"/>
                    <a:pt x="80" y="200"/>
                    <a:pt x="80" y="200"/>
                  </a:cubicBezTo>
                  <a:cubicBezTo>
                    <a:pt x="88" y="200"/>
                    <a:pt x="96" y="196"/>
                    <a:pt x="101" y="191"/>
                  </a:cubicBezTo>
                  <a:cubicBezTo>
                    <a:pt x="107" y="185"/>
                    <a:pt x="110" y="178"/>
                    <a:pt x="110" y="170"/>
                  </a:cubicBezTo>
                  <a:cubicBezTo>
                    <a:pt x="110" y="170"/>
                    <a:pt x="110" y="170"/>
                    <a:pt x="110" y="170"/>
                  </a:cubicBezTo>
                  <a:cubicBezTo>
                    <a:pt x="110" y="170"/>
                    <a:pt x="110" y="170"/>
                    <a:pt x="110" y="170"/>
                  </a:cubicBezTo>
                  <a:cubicBezTo>
                    <a:pt x="110" y="25"/>
                    <a:pt x="110" y="25"/>
                    <a:pt x="110" y="25"/>
                  </a:cubicBezTo>
                  <a:cubicBezTo>
                    <a:pt x="110" y="25"/>
                    <a:pt x="110" y="25"/>
                    <a:pt x="110" y="25"/>
                  </a:cubicBezTo>
                  <a:cubicBezTo>
                    <a:pt x="110" y="25"/>
                    <a:pt x="110" y="25"/>
                    <a:pt x="110" y="25"/>
                  </a:cubicBezTo>
                  <a:close/>
                  <a:moveTo>
                    <a:pt x="80" y="86"/>
                  </a:moveTo>
                  <a:cubicBezTo>
                    <a:pt x="80" y="86"/>
                    <a:pt x="80" y="86"/>
                    <a:pt x="80" y="86"/>
                  </a:cubicBezTo>
                  <a:cubicBezTo>
                    <a:pt x="80" y="86"/>
                    <a:pt x="80" y="86"/>
                    <a:pt x="80" y="86"/>
                  </a:cubicBezTo>
                  <a:close/>
                  <a:moveTo>
                    <a:pt x="89" y="141"/>
                  </a:moveTo>
                  <a:cubicBezTo>
                    <a:pt x="89" y="141"/>
                    <a:pt x="89" y="141"/>
                    <a:pt x="89" y="141"/>
                  </a:cubicBezTo>
                  <a:cubicBezTo>
                    <a:pt x="89" y="141"/>
                    <a:pt x="89" y="141"/>
                    <a:pt x="89" y="141"/>
                  </a:cubicBezTo>
                  <a:close/>
                  <a:moveTo>
                    <a:pt x="30" y="71"/>
                  </a:moveTo>
                  <a:cubicBezTo>
                    <a:pt x="36" y="77"/>
                    <a:pt x="43" y="80"/>
                    <a:pt x="52" y="80"/>
                  </a:cubicBezTo>
                  <a:cubicBezTo>
                    <a:pt x="54" y="80"/>
                    <a:pt x="56" y="80"/>
                    <a:pt x="57" y="78"/>
                  </a:cubicBezTo>
                  <a:cubicBezTo>
                    <a:pt x="58" y="77"/>
                    <a:pt x="59" y="75"/>
                    <a:pt x="59" y="73"/>
                  </a:cubicBezTo>
                  <a:cubicBezTo>
                    <a:pt x="59" y="71"/>
                    <a:pt x="58" y="69"/>
                    <a:pt x="57" y="68"/>
                  </a:cubicBezTo>
                  <a:cubicBezTo>
                    <a:pt x="56" y="67"/>
                    <a:pt x="54" y="66"/>
                    <a:pt x="52" y="66"/>
                  </a:cubicBezTo>
                  <a:cubicBezTo>
                    <a:pt x="48" y="66"/>
                    <a:pt x="44" y="64"/>
                    <a:pt x="41" y="62"/>
                  </a:cubicBezTo>
                  <a:cubicBezTo>
                    <a:pt x="40" y="61"/>
                    <a:pt x="40" y="60"/>
                    <a:pt x="39" y="59"/>
                  </a:cubicBezTo>
                  <a:cubicBezTo>
                    <a:pt x="37" y="57"/>
                    <a:pt x="36" y="53"/>
                    <a:pt x="36" y="50"/>
                  </a:cubicBezTo>
                  <a:cubicBezTo>
                    <a:pt x="36" y="41"/>
                    <a:pt x="43" y="34"/>
                    <a:pt x="52" y="34"/>
                  </a:cubicBezTo>
                  <a:cubicBezTo>
                    <a:pt x="55" y="34"/>
                    <a:pt x="59" y="35"/>
                    <a:pt x="62" y="37"/>
                  </a:cubicBezTo>
                  <a:cubicBezTo>
                    <a:pt x="66" y="45"/>
                    <a:pt x="75" y="51"/>
                    <a:pt x="84" y="51"/>
                  </a:cubicBezTo>
                  <a:cubicBezTo>
                    <a:pt x="84" y="51"/>
                    <a:pt x="84" y="51"/>
                    <a:pt x="84" y="51"/>
                  </a:cubicBezTo>
                  <a:cubicBezTo>
                    <a:pt x="86" y="51"/>
                    <a:pt x="88" y="50"/>
                    <a:pt x="90" y="49"/>
                  </a:cubicBezTo>
                  <a:cubicBezTo>
                    <a:pt x="91" y="48"/>
                    <a:pt x="92" y="46"/>
                    <a:pt x="92" y="44"/>
                  </a:cubicBezTo>
                  <a:cubicBezTo>
                    <a:pt x="92" y="42"/>
                    <a:pt x="91" y="40"/>
                    <a:pt x="90" y="39"/>
                  </a:cubicBezTo>
                  <a:cubicBezTo>
                    <a:pt x="88" y="37"/>
                    <a:pt x="86" y="37"/>
                    <a:pt x="84" y="37"/>
                  </a:cubicBezTo>
                  <a:cubicBezTo>
                    <a:pt x="78" y="37"/>
                    <a:pt x="73" y="32"/>
                    <a:pt x="73" y="25"/>
                  </a:cubicBezTo>
                  <a:cubicBezTo>
                    <a:pt x="73" y="19"/>
                    <a:pt x="78" y="14"/>
                    <a:pt x="84" y="14"/>
                  </a:cubicBezTo>
                  <a:cubicBezTo>
                    <a:pt x="91" y="14"/>
                    <a:pt x="96" y="19"/>
                    <a:pt x="96" y="25"/>
                  </a:cubicBezTo>
                  <a:cubicBezTo>
                    <a:pt x="96" y="25"/>
                    <a:pt x="96" y="25"/>
                    <a:pt x="96" y="25"/>
                  </a:cubicBezTo>
                  <a:cubicBezTo>
                    <a:pt x="96" y="62"/>
                    <a:pt x="96" y="62"/>
                    <a:pt x="96" y="62"/>
                  </a:cubicBezTo>
                  <a:cubicBezTo>
                    <a:pt x="96" y="62"/>
                    <a:pt x="96" y="62"/>
                    <a:pt x="96" y="62"/>
                  </a:cubicBezTo>
                  <a:cubicBezTo>
                    <a:pt x="96" y="64"/>
                    <a:pt x="95" y="74"/>
                    <a:pt x="80" y="74"/>
                  </a:cubicBezTo>
                  <a:cubicBezTo>
                    <a:pt x="78" y="74"/>
                    <a:pt x="76" y="75"/>
                    <a:pt x="75" y="76"/>
                  </a:cubicBezTo>
                  <a:cubicBezTo>
                    <a:pt x="73" y="77"/>
                    <a:pt x="73" y="79"/>
                    <a:pt x="73" y="81"/>
                  </a:cubicBezTo>
                  <a:cubicBezTo>
                    <a:pt x="73" y="83"/>
                    <a:pt x="73" y="85"/>
                    <a:pt x="75" y="86"/>
                  </a:cubicBezTo>
                  <a:cubicBezTo>
                    <a:pt x="76" y="87"/>
                    <a:pt x="78" y="88"/>
                    <a:pt x="80" y="88"/>
                  </a:cubicBezTo>
                  <a:cubicBezTo>
                    <a:pt x="80" y="88"/>
                    <a:pt x="80" y="88"/>
                    <a:pt x="80" y="88"/>
                  </a:cubicBezTo>
                  <a:cubicBezTo>
                    <a:pt x="86" y="88"/>
                    <a:pt x="92" y="87"/>
                    <a:pt x="96" y="85"/>
                  </a:cubicBezTo>
                  <a:cubicBezTo>
                    <a:pt x="96" y="125"/>
                    <a:pt x="96" y="125"/>
                    <a:pt x="96" y="125"/>
                  </a:cubicBezTo>
                  <a:cubicBezTo>
                    <a:pt x="95" y="127"/>
                    <a:pt x="92" y="130"/>
                    <a:pt x="89" y="130"/>
                  </a:cubicBezTo>
                  <a:cubicBezTo>
                    <a:pt x="87" y="130"/>
                    <a:pt x="85" y="130"/>
                    <a:pt x="84" y="132"/>
                  </a:cubicBezTo>
                  <a:cubicBezTo>
                    <a:pt x="83" y="133"/>
                    <a:pt x="82" y="135"/>
                    <a:pt x="82" y="137"/>
                  </a:cubicBezTo>
                  <a:cubicBezTo>
                    <a:pt x="82" y="139"/>
                    <a:pt x="83" y="140"/>
                    <a:pt x="84" y="142"/>
                  </a:cubicBezTo>
                  <a:cubicBezTo>
                    <a:pt x="85" y="143"/>
                    <a:pt x="87" y="144"/>
                    <a:pt x="89" y="144"/>
                  </a:cubicBezTo>
                  <a:cubicBezTo>
                    <a:pt x="89" y="144"/>
                    <a:pt x="89" y="144"/>
                    <a:pt x="89" y="144"/>
                  </a:cubicBezTo>
                  <a:cubicBezTo>
                    <a:pt x="92" y="144"/>
                    <a:pt x="94" y="143"/>
                    <a:pt x="96" y="143"/>
                  </a:cubicBezTo>
                  <a:cubicBezTo>
                    <a:pt x="96" y="169"/>
                    <a:pt x="96" y="169"/>
                    <a:pt x="96" y="169"/>
                  </a:cubicBezTo>
                  <a:cubicBezTo>
                    <a:pt x="96" y="174"/>
                    <a:pt x="94" y="178"/>
                    <a:pt x="91" y="181"/>
                  </a:cubicBezTo>
                  <a:cubicBezTo>
                    <a:pt x="88" y="184"/>
                    <a:pt x="84" y="185"/>
                    <a:pt x="80" y="185"/>
                  </a:cubicBezTo>
                  <a:cubicBezTo>
                    <a:pt x="76" y="185"/>
                    <a:pt x="71" y="184"/>
                    <a:pt x="68" y="181"/>
                  </a:cubicBezTo>
                  <a:cubicBezTo>
                    <a:pt x="62" y="174"/>
                    <a:pt x="62" y="164"/>
                    <a:pt x="68" y="158"/>
                  </a:cubicBezTo>
                  <a:cubicBezTo>
                    <a:pt x="70" y="156"/>
                    <a:pt x="71" y="155"/>
                    <a:pt x="71" y="153"/>
                  </a:cubicBezTo>
                  <a:cubicBezTo>
                    <a:pt x="71" y="151"/>
                    <a:pt x="70" y="149"/>
                    <a:pt x="68" y="148"/>
                  </a:cubicBezTo>
                  <a:cubicBezTo>
                    <a:pt x="66" y="145"/>
                    <a:pt x="61" y="145"/>
                    <a:pt x="58" y="148"/>
                  </a:cubicBezTo>
                  <a:cubicBezTo>
                    <a:pt x="53" y="153"/>
                    <a:pt x="50" y="159"/>
                    <a:pt x="50" y="167"/>
                  </a:cubicBezTo>
                  <a:cubicBezTo>
                    <a:pt x="44" y="166"/>
                    <a:pt x="38" y="163"/>
                    <a:pt x="34" y="159"/>
                  </a:cubicBezTo>
                  <a:cubicBezTo>
                    <a:pt x="29" y="154"/>
                    <a:pt x="27" y="148"/>
                    <a:pt x="27" y="141"/>
                  </a:cubicBezTo>
                  <a:cubicBezTo>
                    <a:pt x="27" y="135"/>
                    <a:pt x="29" y="128"/>
                    <a:pt x="34" y="123"/>
                  </a:cubicBezTo>
                  <a:cubicBezTo>
                    <a:pt x="39" y="119"/>
                    <a:pt x="45" y="116"/>
                    <a:pt x="52" y="116"/>
                  </a:cubicBezTo>
                  <a:cubicBezTo>
                    <a:pt x="59" y="116"/>
                    <a:pt x="65" y="119"/>
                    <a:pt x="70" y="123"/>
                  </a:cubicBezTo>
                  <a:cubicBezTo>
                    <a:pt x="71" y="125"/>
                    <a:pt x="73" y="126"/>
                    <a:pt x="75" y="126"/>
                  </a:cubicBezTo>
                  <a:cubicBezTo>
                    <a:pt x="77" y="126"/>
                    <a:pt x="79" y="125"/>
                    <a:pt x="80" y="123"/>
                  </a:cubicBezTo>
                  <a:cubicBezTo>
                    <a:pt x="81" y="122"/>
                    <a:pt x="82" y="120"/>
                    <a:pt x="82" y="118"/>
                  </a:cubicBezTo>
                  <a:cubicBezTo>
                    <a:pt x="82" y="116"/>
                    <a:pt x="81" y="115"/>
                    <a:pt x="80" y="113"/>
                  </a:cubicBezTo>
                  <a:cubicBezTo>
                    <a:pt x="73" y="106"/>
                    <a:pt x="63" y="102"/>
                    <a:pt x="52" y="102"/>
                  </a:cubicBezTo>
                  <a:cubicBezTo>
                    <a:pt x="43" y="102"/>
                    <a:pt x="34" y="105"/>
                    <a:pt x="27" y="111"/>
                  </a:cubicBezTo>
                  <a:cubicBezTo>
                    <a:pt x="20" y="107"/>
                    <a:pt x="14" y="100"/>
                    <a:pt x="14" y="91"/>
                  </a:cubicBezTo>
                  <a:cubicBezTo>
                    <a:pt x="14" y="82"/>
                    <a:pt x="21" y="74"/>
                    <a:pt x="30" y="71"/>
                  </a:cubicBezTo>
                  <a:close/>
                  <a:moveTo>
                    <a:pt x="80" y="197"/>
                  </a:moveTo>
                  <a:cubicBezTo>
                    <a:pt x="80" y="197"/>
                    <a:pt x="80" y="197"/>
                    <a:pt x="80" y="197"/>
                  </a:cubicBezTo>
                  <a:cubicBezTo>
                    <a:pt x="80" y="197"/>
                    <a:pt x="80" y="197"/>
                    <a:pt x="80" y="19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grpSp>
      <p:sp>
        <p:nvSpPr>
          <p:cNvPr id="102" name="Freeform 159">
            <a:extLst>
              <a:ext uri="{FF2B5EF4-FFF2-40B4-BE49-F238E27FC236}">
                <a16:creationId xmlns="" xmlns:a16="http://schemas.microsoft.com/office/drawing/2014/main" id="{D36CD6A7-8658-43DC-8B43-DC50B43A3990}"/>
              </a:ext>
            </a:extLst>
          </p:cNvPr>
          <p:cNvSpPr/>
          <p:nvPr/>
        </p:nvSpPr>
        <p:spPr bwMode="gray">
          <a:xfrm flipH="1">
            <a:off x="2898280" y="3185475"/>
            <a:ext cx="1031739" cy="53932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Internet</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105" name="Freeform 159">
            <a:extLst>
              <a:ext uri="{FF2B5EF4-FFF2-40B4-BE49-F238E27FC236}">
                <a16:creationId xmlns="" xmlns:a16="http://schemas.microsoft.com/office/drawing/2014/main" id="{009881D2-DBB8-47A0-81AB-4668531A9ACF}"/>
              </a:ext>
            </a:extLst>
          </p:cNvPr>
          <p:cNvSpPr/>
          <p:nvPr/>
        </p:nvSpPr>
        <p:spPr bwMode="gray">
          <a:xfrm flipH="1">
            <a:off x="3405887" y="2773817"/>
            <a:ext cx="1031739" cy="53932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MPLS</a:t>
            </a:r>
          </a:p>
        </p:txBody>
      </p:sp>
      <p:sp>
        <p:nvSpPr>
          <p:cNvPr id="106" name="Freeform 159">
            <a:extLst>
              <a:ext uri="{FF2B5EF4-FFF2-40B4-BE49-F238E27FC236}">
                <a16:creationId xmlns="" xmlns:a16="http://schemas.microsoft.com/office/drawing/2014/main" id="{7BA47F32-A517-4E18-8995-4285CD20F132}"/>
              </a:ext>
            </a:extLst>
          </p:cNvPr>
          <p:cNvSpPr/>
          <p:nvPr/>
        </p:nvSpPr>
        <p:spPr bwMode="gray">
          <a:xfrm flipH="1">
            <a:off x="4070043" y="3178943"/>
            <a:ext cx="1031739" cy="53932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LTE</a:t>
            </a:r>
          </a:p>
        </p:txBody>
      </p:sp>
    </p:spTree>
    <p:extLst>
      <p:ext uri="{BB962C8B-B14F-4D97-AF65-F5344CB8AC3E}">
        <p14:creationId xmlns:p14="http://schemas.microsoft.com/office/powerpoint/2010/main" val="40572289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椭圆 32"/>
          <p:cNvSpPr/>
          <p:nvPr/>
        </p:nvSpPr>
        <p:spPr bwMode="gray">
          <a:xfrm>
            <a:off x="4331531" y="2607010"/>
            <a:ext cx="2886565" cy="1479707"/>
          </a:xfrm>
          <a:prstGeom prst="ellipse">
            <a:avLst/>
          </a:prstGeom>
          <a:solidFill>
            <a:schemeClr val="accent2">
              <a:lumMod val="40000"/>
              <a:lumOff val="60000"/>
            </a:schemeClr>
          </a:solidFill>
          <a:ln w="0" cap="flat" cmpd="sng" algn="ctr">
            <a:solidFill>
              <a:schemeClr val="accent2">
                <a:lumMod val="60000"/>
                <a:lumOff val="40000"/>
              </a:schemeClr>
            </a:solidFill>
            <a:prstDash val="dash"/>
            <a:miter lim="800000"/>
          </a:ln>
          <a:effectLst/>
        </p:spPr>
        <p:txBody>
          <a:bodyPr wrap="square" rtlCol="0" anchor="ctr">
            <a:noAutofit/>
          </a:bodyPr>
          <a:lstStyle/>
          <a:p>
            <a:pPr indent="-250993" algn="ctr" defTabSz="685800" fontAlgn="ctr">
              <a:spcBef>
                <a:spcPct val="20000"/>
              </a:spcBef>
              <a:spcAft>
                <a:spcPts val="2246"/>
              </a:spcAft>
              <a:buClr>
                <a:prstClr val="white"/>
              </a:buClr>
              <a:buSzPct val="60000"/>
              <a:defRPr/>
            </a:pPr>
            <a:endParaRPr lang="en-US" sz="900" b="1" kern="0" dirty="0">
              <a:solidFill>
                <a:prstClr val="white"/>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86" name="直接连接符 85"/>
          <p:cNvCxnSpPr/>
          <p:nvPr/>
        </p:nvCxnSpPr>
        <p:spPr bwMode="gray">
          <a:xfrm flipV="1">
            <a:off x="10101717" y="3177091"/>
            <a:ext cx="0" cy="24085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 name="标题 3"/>
          <p:cNvSpPr>
            <a:spLocks noGrp="1"/>
          </p:cNvSpPr>
          <p:nvPr>
            <p:ph type="title"/>
          </p:nvPr>
        </p:nvSpPr>
        <p:spPr bwMode="gray"/>
        <p:txBody>
          <a:bodyPr/>
          <a:lstStyle/>
          <a:p>
            <a:r>
              <a:rPr lang="en-US" dirty="0"/>
              <a:t>SD-WAN Business Model: MSP Resale</a:t>
            </a:r>
          </a:p>
        </p:txBody>
      </p:sp>
      <p:pic>
        <p:nvPicPr>
          <p:cNvPr id="52" name="图片 5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563875" y="3112706"/>
            <a:ext cx="540000" cy="442800"/>
          </a:xfrm>
          <a:prstGeom prst="rect">
            <a:avLst/>
          </a:prstGeom>
        </p:spPr>
      </p:pic>
      <p:pic>
        <p:nvPicPr>
          <p:cNvPr id="53" name="图片 5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826548" y="2808914"/>
            <a:ext cx="540000" cy="442800"/>
          </a:xfrm>
          <a:prstGeom prst="rect">
            <a:avLst/>
          </a:prstGeom>
        </p:spPr>
      </p:pic>
      <p:sp>
        <p:nvSpPr>
          <p:cNvPr id="65" name="TextBox 401"/>
          <p:cNvSpPr txBox="1"/>
          <p:nvPr/>
        </p:nvSpPr>
        <p:spPr bwMode="gray">
          <a:xfrm>
            <a:off x="9354901" y="1943515"/>
            <a:ext cx="1475023" cy="598514"/>
          </a:xfrm>
          <a:prstGeom prst="rect">
            <a:avLst/>
          </a:prstGeom>
          <a:noFill/>
        </p:spPr>
        <p:txBody>
          <a:bodyPr wrap="square" lIns="166008" tIns="83003" rIns="166008" bIns="83003" rtlCol="0">
            <a:spAutoFit/>
          </a:bodyPr>
          <a:lstStyle>
            <a:defPPr>
              <a:defRPr lang="zh-CN"/>
            </a:defPPr>
            <a:lvl1pPr algn="ctr">
              <a:defRPr sz="1000">
                <a:latin typeface="Arial" panose="020B0604020202020204" pitchFamily="34" charset="0"/>
                <a:ea typeface="微软雅黑" panose="020B0503020204020204" pitchFamily="34" charset="-122"/>
              </a:defRPr>
            </a:lvl1pPr>
          </a:lstStyle>
          <a:p>
            <a:pPr defTabSz="1218784" fontAlgn="ctr">
              <a:defRPr/>
            </a:pPr>
            <a:r>
              <a:rPr lang="en-US" sz="1400" b="1" dirty="0">
                <a:solidFill>
                  <a:prstClr val="black"/>
                </a:solidFill>
                <a:latin typeface="Huawei Sans" panose="020C0503030203020204" pitchFamily="34" charset="0"/>
              </a:rPr>
              <a:t>Enterprise HQ/DC</a:t>
            </a:r>
            <a:endParaRPr lang="en-US" altLang="zh-CN" sz="1400" b="1" kern="0" dirty="0">
              <a:solidFill>
                <a:prstClr val="black"/>
              </a:solidFill>
              <a:latin typeface="Huawei Sans" panose="020C0503030203020204" pitchFamily="34" charset="0"/>
              <a:ea typeface="方正兰亭黑简体" panose="02000000000000000000" pitchFamily="2" charset="-122"/>
            </a:endParaRPr>
          </a:p>
        </p:txBody>
      </p:sp>
      <p:sp>
        <p:nvSpPr>
          <p:cNvPr id="66" name="TextBox 401"/>
          <p:cNvSpPr txBox="1"/>
          <p:nvPr/>
        </p:nvSpPr>
        <p:spPr bwMode="gray">
          <a:xfrm>
            <a:off x="726905" y="3606354"/>
            <a:ext cx="1935264" cy="383071"/>
          </a:xfrm>
          <a:prstGeom prst="rect">
            <a:avLst/>
          </a:prstGeom>
          <a:noFill/>
        </p:spPr>
        <p:txBody>
          <a:bodyPr wrap="square" lIns="166008" tIns="83003" rIns="166008" bIns="83003" rtlCol="0">
            <a:spAutoFit/>
          </a:bodyPr>
          <a:lstStyle>
            <a:defPPr>
              <a:defRPr lang="zh-CN"/>
            </a:defPPr>
            <a:lvl1pPr algn="ctr">
              <a:defRPr sz="1000">
                <a:latin typeface="Arial" panose="020B0604020202020204" pitchFamily="34" charset="0"/>
                <a:ea typeface="微软雅黑" panose="020B0503020204020204" pitchFamily="34" charset="-122"/>
              </a:defRPr>
            </a:lvl1pPr>
          </a:lstStyle>
          <a:p>
            <a:pPr defTabSz="1218784" fontAlgn="ctr">
              <a:defRPr/>
            </a:pPr>
            <a:r>
              <a:rPr lang="en-US" sz="1400" b="1" dirty="0">
                <a:solidFill>
                  <a:prstClr val="black"/>
                </a:solidFill>
                <a:latin typeface="Huawei Sans" panose="020C0503030203020204" pitchFamily="34" charset="0"/>
              </a:rPr>
              <a:t>Enterprise branch</a:t>
            </a:r>
            <a:endParaRPr lang="en-US" altLang="zh-CN" sz="1400" b="1" kern="0" dirty="0">
              <a:solidFill>
                <a:prstClr val="black"/>
              </a:solidFill>
              <a:latin typeface="Huawei Sans" panose="020C0503030203020204" pitchFamily="34" charset="0"/>
              <a:ea typeface="方正兰亭黑简体" panose="02000000000000000000" pitchFamily="2" charset="-122"/>
            </a:endParaRPr>
          </a:p>
        </p:txBody>
      </p:sp>
      <p:sp>
        <p:nvSpPr>
          <p:cNvPr id="67" name="TextBox 401"/>
          <p:cNvSpPr txBox="1"/>
          <p:nvPr/>
        </p:nvSpPr>
        <p:spPr bwMode="gray">
          <a:xfrm>
            <a:off x="5947572" y="1151037"/>
            <a:ext cx="2358228" cy="383071"/>
          </a:xfrm>
          <a:prstGeom prst="rect">
            <a:avLst/>
          </a:prstGeom>
          <a:noFill/>
        </p:spPr>
        <p:txBody>
          <a:bodyPr wrap="square" lIns="166008" tIns="83003" rIns="166008" bIns="83003" rtlCol="0">
            <a:spAutoFit/>
          </a:bodyPr>
          <a:lstStyle>
            <a:defPPr>
              <a:defRPr lang="zh-CN"/>
            </a:defPPr>
            <a:lvl1pPr algn="ctr">
              <a:defRPr sz="1000">
                <a:latin typeface="Arial" panose="020B0604020202020204" pitchFamily="34" charset="0"/>
                <a:ea typeface="微软雅黑" panose="020B0503020204020204" pitchFamily="34" charset="-122"/>
              </a:defRPr>
            </a:lvl1pPr>
          </a:lstStyle>
          <a:p>
            <a:pPr defTabSz="1218784" fontAlgn="ctr">
              <a:defRPr/>
            </a:pPr>
            <a:r>
              <a:rPr lang="en-US" sz="1400" b="1" dirty="0">
                <a:solidFill>
                  <a:prstClr val="black"/>
                </a:solidFill>
                <a:latin typeface="Huawei Sans" panose="020C0503030203020204" pitchFamily="34" charset="0"/>
              </a:rPr>
              <a:t>iMaster NCE-WAN</a:t>
            </a:r>
            <a:endParaRPr lang="en-US" altLang="zh-CN" sz="1400" b="1" kern="0" dirty="0">
              <a:solidFill>
                <a:prstClr val="black"/>
              </a:solidFill>
              <a:latin typeface="Huawei Sans" panose="020C0503030203020204" pitchFamily="34" charset="0"/>
              <a:ea typeface="方正兰亭黑简体" panose="02000000000000000000" pitchFamily="2" charset="-122"/>
            </a:endParaRPr>
          </a:p>
        </p:txBody>
      </p:sp>
      <p:sp>
        <p:nvSpPr>
          <p:cNvPr id="69" name="矩形 68"/>
          <p:cNvSpPr/>
          <p:nvPr/>
        </p:nvSpPr>
        <p:spPr bwMode="gray">
          <a:xfrm>
            <a:off x="455613" y="4116138"/>
            <a:ext cx="11256962" cy="2081595"/>
          </a:xfrm>
          <a:prstGeom prst="rect">
            <a:avLst/>
          </a:prstGeom>
        </p:spPr>
        <p:txBody>
          <a:bodyPr wrap="square">
            <a:spAutoFit/>
          </a:bodyPr>
          <a:lstStyle/>
          <a:p>
            <a:pPr marL="302279" lvl="1" indent="-302279" defTabSz="914034" fontAlgn="ctr" hangingPunct="0">
              <a:lnSpc>
                <a:spcPct val="140000"/>
              </a:lnSpc>
              <a:spcBef>
                <a:spcPts val="792"/>
              </a:spcBef>
              <a:spcAft>
                <a:spcPts val="600"/>
              </a:spcAft>
              <a:buSzPct val="50000"/>
              <a:buFont typeface="Wingdings" panose="05000000000000000000" pitchFamily="2" charset="2"/>
              <a:buChar char="l"/>
              <a:defRPr/>
            </a:pPr>
            <a:r>
              <a:rPr lang="en-US" sz="1400" dirty="0">
                <a:latin typeface="Huawei Sans" panose="020C0503030203020204" pitchFamily="34" charset="0"/>
              </a:rPr>
              <a:t>A managed service provider (MSP) provides a unified SD-WAN controller (iMaster NCE-WAN) to offer SD-WAN services for multiple enterprises. The MSP builds a PoP backbone network, to which an enterprise can connect through the nearest PoP provided by the MSP, thereby achieving high-quality enterprise interconnection. A PoP supports multiple tenants and provides PoP access for multiple enterprises at the same time.</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endParaRPr>
          </a:p>
          <a:p>
            <a:pPr marL="302279" lvl="1" indent="-302279" defTabSz="914034" fontAlgn="ctr" hangingPunct="0">
              <a:lnSpc>
                <a:spcPct val="140000"/>
              </a:lnSpc>
              <a:spcBef>
                <a:spcPts val="792"/>
              </a:spcBef>
              <a:spcAft>
                <a:spcPts val="600"/>
              </a:spcAft>
              <a:buSzPct val="50000"/>
              <a:buFont typeface="Wingdings" panose="05000000000000000000" pitchFamily="2" charset="2"/>
              <a:buChar char="l"/>
              <a:defRPr/>
            </a:pPr>
            <a:r>
              <a:rPr lang="en-US" sz="1400" dirty="0">
                <a:latin typeface="Huawei Sans" panose="020C0503030203020204" pitchFamily="34" charset="0"/>
              </a:rPr>
              <a:t>Enterprises, as tenants, lease SD-WAN services provided by MSPs. An enterprise tenant can manage the SD-WAN services of all sites belonging to it, but it cannot view the SD-WAN services of other tenants. </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1" name="图片 20"/>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718123" y="3199741"/>
            <a:ext cx="540000" cy="442800"/>
          </a:xfrm>
          <a:prstGeom prst="rect">
            <a:avLst/>
          </a:prstGeom>
        </p:spPr>
      </p:pic>
      <p:pic>
        <p:nvPicPr>
          <p:cNvPr id="28" name="图片 27" descr="酒店-蓝.png"/>
          <p:cNvPicPr>
            <a:picLocks noChangeAspect="1"/>
          </p:cNvPicPr>
          <p:nvPr/>
        </p:nvPicPr>
        <p:blipFill>
          <a:blip r:embed="rId5" cstate="print"/>
          <a:stretch>
            <a:fillRect/>
          </a:stretch>
        </p:blipFill>
        <p:spPr bwMode="gray">
          <a:xfrm>
            <a:off x="1000333" y="3210971"/>
            <a:ext cx="539607" cy="441817"/>
          </a:xfrm>
          <a:prstGeom prst="rect">
            <a:avLst/>
          </a:prstGeom>
        </p:spPr>
      </p:pic>
      <p:pic>
        <p:nvPicPr>
          <p:cNvPr id="31" name="Picture 2" descr="D:\南太\资料\品牌\HC2017\光8528.png"/>
          <p:cNvPicPr>
            <a:picLocks noChangeAspect="1" noChangeArrowheads="1"/>
          </p:cNvPicPr>
          <p:nvPr/>
        </p:nvPicPr>
        <p:blipFill rotWithShape="1">
          <a:blip r:embed="rId6" cstate="print">
            <a:duotone>
              <a:schemeClr val="accent3">
                <a:shade val="45000"/>
                <a:satMod val="135000"/>
              </a:schemeClr>
              <a:prstClr val="white"/>
            </a:duotone>
          </a:blip>
          <a:srcRect t="39550" b="41013"/>
          <a:stretch/>
        </p:blipFill>
        <p:spPr bwMode="gray">
          <a:xfrm>
            <a:off x="2710781" y="1594703"/>
            <a:ext cx="6192840" cy="952472"/>
          </a:xfrm>
          <a:prstGeom prst="rect">
            <a:avLst/>
          </a:prstGeom>
          <a:noFill/>
        </p:spPr>
      </p:pic>
      <p:sp>
        <p:nvSpPr>
          <p:cNvPr id="47" name="椭圆 46"/>
          <p:cNvSpPr/>
          <p:nvPr/>
        </p:nvSpPr>
        <p:spPr bwMode="gray">
          <a:xfrm>
            <a:off x="5182438" y="2004913"/>
            <a:ext cx="1166330" cy="477946"/>
          </a:xfrm>
          <a:prstGeom prst="ellipse">
            <a:avLst/>
          </a:prstGeom>
          <a:solidFill>
            <a:srgbClr val="26B7C8">
              <a:alpha val="20000"/>
            </a:srgbClr>
          </a:solidFill>
          <a:ln>
            <a:solidFill>
              <a:srgbClr val="00B0F0">
                <a:alpha val="50000"/>
              </a:srgbClr>
            </a:solidFill>
            <a:prstDash val="dash"/>
          </a:ln>
        </p:spPr>
        <p:txBody>
          <a:bodyPr wrap="square" lIns="121932" tIns="60967" rIns="121932" bIns="60967" rtlCol="0" anchor="ctr" anchorCtr="1">
            <a:noAutofit/>
          </a:bodyPr>
          <a:lstStyle/>
          <a:p>
            <a:pPr indent="717460" defTabSz="1219048" fontAlgn="ctr">
              <a:buClr>
                <a:srgbClr val="FFC000"/>
              </a:buClr>
              <a:buSzPct val="60000"/>
              <a:buFont typeface="Wingdings" pitchFamily="2" charset="2"/>
              <a:buChar char="n"/>
            </a:pPr>
            <a:endParaRPr lang="en-US" altLang="zh-CN" sz="20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8" name="任意多边形 47"/>
          <p:cNvSpPr/>
          <p:nvPr/>
        </p:nvSpPr>
        <p:spPr bwMode="gray">
          <a:xfrm>
            <a:off x="5374942" y="2072118"/>
            <a:ext cx="279400" cy="72596"/>
          </a:xfrm>
          <a:custGeom>
            <a:avLst/>
            <a:gdLst>
              <a:gd name="connsiteX0" fmla="*/ 0 w 279400"/>
              <a:gd name="connsiteY0" fmla="*/ 76200 h 83532"/>
              <a:gd name="connsiteX1" fmla="*/ 152400 w 279400"/>
              <a:gd name="connsiteY1" fmla="*/ 76200 h 83532"/>
              <a:gd name="connsiteX2" fmla="*/ 279400 w 279400"/>
              <a:gd name="connsiteY2" fmla="*/ 0 h 83532"/>
            </a:gdLst>
            <a:ahLst/>
            <a:cxnLst>
              <a:cxn ang="0">
                <a:pos x="connsiteX0" y="connsiteY0"/>
              </a:cxn>
              <a:cxn ang="0">
                <a:pos x="connsiteX1" y="connsiteY1"/>
              </a:cxn>
              <a:cxn ang="0">
                <a:pos x="connsiteX2" y="connsiteY2"/>
              </a:cxn>
            </a:cxnLst>
            <a:rect l="l" t="t" r="r" b="b"/>
            <a:pathLst>
              <a:path w="279400" h="83532">
                <a:moveTo>
                  <a:pt x="0" y="76200"/>
                </a:moveTo>
                <a:cubicBezTo>
                  <a:pt x="52916" y="82550"/>
                  <a:pt x="105833" y="88900"/>
                  <a:pt x="152400" y="76200"/>
                </a:cubicBezTo>
                <a:cubicBezTo>
                  <a:pt x="198967" y="63500"/>
                  <a:pt x="239183" y="31750"/>
                  <a:pt x="279400" y="0"/>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49" name="任意多边形 48"/>
          <p:cNvSpPr/>
          <p:nvPr/>
        </p:nvSpPr>
        <p:spPr bwMode="gray">
          <a:xfrm>
            <a:off x="5819442" y="2072118"/>
            <a:ext cx="292100" cy="88298"/>
          </a:xfrm>
          <a:custGeom>
            <a:avLst/>
            <a:gdLst>
              <a:gd name="connsiteX0" fmla="*/ 0 w 292100"/>
              <a:gd name="connsiteY0" fmla="*/ 0 h 101600"/>
              <a:gd name="connsiteX1" fmla="*/ 101600 w 292100"/>
              <a:gd name="connsiteY1" fmla="*/ 76200 h 101600"/>
              <a:gd name="connsiteX2" fmla="*/ 292100 w 292100"/>
              <a:gd name="connsiteY2" fmla="*/ 101600 h 101600"/>
            </a:gdLst>
            <a:ahLst/>
            <a:cxnLst>
              <a:cxn ang="0">
                <a:pos x="connsiteX0" y="connsiteY0"/>
              </a:cxn>
              <a:cxn ang="0">
                <a:pos x="connsiteX1" y="connsiteY1"/>
              </a:cxn>
              <a:cxn ang="0">
                <a:pos x="connsiteX2" y="connsiteY2"/>
              </a:cxn>
            </a:cxnLst>
            <a:rect l="l" t="t" r="r" b="b"/>
            <a:pathLst>
              <a:path w="292100" h="101600">
                <a:moveTo>
                  <a:pt x="0" y="0"/>
                </a:moveTo>
                <a:cubicBezTo>
                  <a:pt x="26458" y="29633"/>
                  <a:pt x="52917" y="59267"/>
                  <a:pt x="101600" y="76200"/>
                </a:cubicBezTo>
                <a:cubicBezTo>
                  <a:pt x="150283" y="93133"/>
                  <a:pt x="221191" y="97366"/>
                  <a:pt x="292100" y="101600"/>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50" name="任意多边形 49"/>
          <p:cNvSpPr/>
          <p:nvPr/>
        </p:nvSpPr>
        <p:spPr bwMode="gray">
          <a:xfrm>
            <a:off x="5324142" y="2204565"/>
            <a:ext cx="215900" cy="143484"/>
          </a:xfrm>
          <a:custGeom>
            <a:avLst/>
            <a:gdLst>
              <a:gd name="connsiteX0" fmla="*/ 0 w 215900"/>
              <a:gd name="connsiteY0" fmla="*/ 0 h 165100"/>
              <a:gd name="connsiteX1" fmla="*/ 165100 w 215900"/>
              <a:gd name="connsiteY1" fmla="*/ 38100 h 165100"/>
              <a:gd name="connsiteX2" fmla="*/ 215900 w 215900"/>
              <a:gd name="connsiteY2" fmla="*/ 165100 h 165100"/>
            </a:gdLst>
            <a:ahLst/>
            <a:cxnLst>
              <a:cxn ang="0">
                <a:pos x="connsiteX0" y="connsiteY0"/>
              </a:cxn>
              <a:cxn ang="0">
                <a:pos x="connsiteX1" y="connsiteY1"/>
              </a:cxn>
              <a:cxn ang="0">
                <a:pos x="connsiteX2" y="connsiteY2"/>
              </a:cxn>
            </a:cxnLst>
            <a:rect l="l" t="t" r="r" b="b"/>
            <a:pathLst>
              <a:path w="215900" h="165100">
                <a:moveTo>
                  <a:pt x="0" y="0"/>
                </a:moveTo>
                <a:cubicBezTo>
                  <a:pt x="64558" y="5291"/>
                  <a:pt x="129117" y="10583"/>
                  <a:pt x="165100" y="38100"/>
                </a:cubicBezTo>
                <a:cubicBezTo>
                  <a:pt x="201083" y="65617"/>
                  <a:pt x="208491" y="115358"/>
                  <a:pt x="215900" y="165100"/>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51" name="任意多边形 50"/>
          <p:cNvSpPr/>
          <p:nvPr/>
        </p:nvSpPr>
        <p:spPr bwMode="gray">
          <a:xfrm>
            <a:off x="5937291" y="2207650"/>
            <a:ext cx="199651" cy="173512"/>
          </a:xfrm>
          <a:custGeom>
            <a:avLst/>
            <a:gdLst>
              <a:gd name="connsiteX0" fmla="*/ 199651 w 199651"/>
              <a:gd name="connsiteY0" fmla="*/ 9151 h 199651"/>
              <a:gd name="connsiteX1" fmla="*/ 21851 w 199651"/>
              <a:gd name="connsiteY1" fmla="*/ 21851 h 199651"/>
              <a:gd name="connsiteX2" fmla="*/ 9151 w 199651"/>
              <a:gd name="connsiteY2" fmla="*/ 199651 h 199651"/>
            </a:gdLst>
            <a:ahLst/>
            <a:cxnLst>
              <a:cxn ang="0">
                <a:pos x="connsiteX0" y="connsiteY0"/>
              </a:cxn>
              <a:cxn ang="0">
                <a:pos x="connsiteX1" y="connsiteY1"/>
              </a:cxn>
              <a:cxn ang="0">
                <a:pos x="connsiteX2" y="connsiteY2"/>
              </a:cxn>
            </a:cxnLst>
            <a:rect l="l" t="t" r="r" b="b"/>
            <a:pathLst>
              <a:path w="199651" h="199651">
                <a:moveTo>
                  <a:pt x="199651" y="9151"/>
                </a:moveTo>
                <a:cubicBezTo>
                  <a:pt x="126626" y="-374"/>
                  <a:pt x="53601" y="-9899"/>
                  <a:pt x="21851" y="21851"/>
                </a:cubicBezTo>
                <a:cubicBezTo>
                  <a:pt x="-9899" y="53601"/>
                  <a:pt x="-374" y="126626"/>
                  <a:pt x="9151" y="199651"/>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55" name="任意多边形 54"/>
          <p:cNvSpPr/>
          <p:nvPr/>
        </p:nvSpPr>
        <p:spPr bwMode="gray">
          <a:xfrm>
            <a:off x="5540042" y="2358614"/>
            <a:ext cx="406400" cy="55659"/>
          </a:xfrm>
          <a:custGeom>
            <a:avLst/>
            <a:gdLst>
              <a:gd name="connsiteX0" fmla="*/ 0 w 406400"/>
              <a:gd name="connsiteY0" fmla="*/ 64044 h 64044"/>
              <a:gd name="connsiteX1" fmla="*/ 127000 w 406400"/>
              <a:gd name="connsiteY1" fmla="*/ 544 h 64044"/>
              <a:gd name="connsiteX2" fmla="*/ 406400 w 406400"/>
              <a:gd name="connsiteY2" fmla="*/ 38644 h 64044"/>
            </a:gdLst>
            <a:ahLst/>
            <a:cxnLst>
              <a:cxn ang="0">
                <a:pos x="connsiteX0" y="connsiteY0"/>
              </a:cxn>
              <a:cxn ang="0">
                <a:pos x="connsiteX1" y="connsiteY1"/>
              </a:cxn>
              <a:cxn ang="0">
                <a:pos x="connsiteX2" y="connsiteY2"/>
              </a:cxn>
            </a:cxnLst>
            <a:rect l="l" t="t" r="r" b="b"/>
            <a:pathLst>
              <a:path w="406400" h="64044">
                <a:moveTo>
                  <a:pt x="0" y="64044"/>
                </a:moveTo>
                <a:cubicBezTo>
                  <a:pt x="29633" y="34410"/>
                  <a:pt x="59267" y="4777"/>
                  <a:pt x="127000" y="544"/>
                </a:cubicBezTo>
                <a:cubicBezTo>
                  <a:pt x="194733" y="-3689"/>
                  <a:pt x="300566" y="17477"/>
                  <a:pt x="406400" y="38644"/>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56" name="任意多边形 55"/>
          <p:cNvSpPr/>
          <p:nvPr/>
        </p:nvSpPr>
        <p:spPr bwMode="gray">
          <a:xfrm>
            <a:off x="5552742" y="2094193"/>
            <a:ext cx="177800" cy="275931"/>
          </a:xfrm>
          <a:custGeom>
            <a:avLst/>
            <a:gdLst>
              <a:gd name="connsiteX0" fmla="*/ 177800 w 177800"/>
              <a:gd name="connsiteY0" fmla="*/ 0 h 317500"/>
              <a:gd name="connsiteX1" fmla="*/ 139700 w 177800"/>
              <a:gd name="connsiteY1" fmla="*/ 165100 h 317500"/>
              <a:gd name="connsiteX2" fmla="*/ 0 w 177800"/>
              <a:gd name="connsiteY2" fmla="*/ 317500 h 317500"/>
            </a:gdLst>
            <a:ahLst/>
            <a:cxnLst>
              <a:cxn ang="0">
                <a:pos x="connsiteX0" y="connsiteY0"/>
              </a:cxn>
              <a:cxn ang="0">
                <a:pos x="connsiteX1" y="connsiteY1"/>
              </a:cxn>
              <a:cxn ang="0">
                <a:pos x="connsiteX2" y="connsiteY2"/>
              </a:cxn>
            </a:cxnLst>
            <a:rect l="l" t="t" r="r" b="b"/>
            <a:pathLst>
              <a:path w="177800" h="317500">
                <a:moveTo>
                  <a:pt x="177800" y="0"/>
                </a:moveTo>
                <a:cubicBezTo>
                  <a:pt x="173566" y="56091"/>
                  <a:pt x="169333" y="112183"/>
                  <a:pt x="139700" y="165100"/>
                </a:cubicBezTo>
                <a:cubicBezTo>
                  <a:pt x="110067" y="218017"/>
                  <a:pt x="55033" y="267758"/>
                  <a:pt x="0" y="317500"/>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57" name="任意多边形 56"/>
          <p:cNvSpPr/>
          <p:nvPr/>
        </p:nvSpPr>
        <p:spPr bwMode="gray">
          <a:xfrm>
            <a:off x="5743242" y="2105230"/>
            <a:ext cx="177800" cy="264894"/>
          </a:xfrm>
          <a:custGeom>
            <a:avLst/>
            <a:gdLst>
              <a:gd name="connsiteX0" fmla="*/ 0 w 177800"/>
              <a:gd name="connsiteY0" fmla="*/ 0 h 304800"/>
              <a:gd name="connsiteX1" fmla="*/ 38100 w 177800"/>
              <a:gd name="connsiteY1" fmla="*/ 177800 h 304800"/>
              <a:gd name="connsiteX2" fmla="*/ 177800 w 177800"/>
              <a:gd name="connsiteY2" fmla="*/ 304800 h 304800"/>
            </a:gdLst>
            <a:ahLst/>
            <a:cxnLst>
              <a:cxn ang="0">
                <a:pos x="connsiteX0" y="connsiteY0"/>
              </a:cxn>
              <a:cxn ang="0">
                <a:pos x="connsiteX1" y="connsiteY1"/>
              </a:cxn>
              <a:cxn ang="0">
                <a:pos x="connsiteX2" y="connsiteY2"/>
              </a:cxn>
            </a:cxnLst>
            <a:rect l="l" t="t" r="r" b="b"/>
            <a:pathLst>
              <a:path w="177800" h="304800">
                <a:moveTo>
                  <a:pt x="0" y="0"/>
                </a:moveTo>
                <a:cubicBezTo>
                  <a:pt x="4233" y="63500"/>
                  <a:pt x="8467" y="127000"/>
                  <a:pt x="38100" y="177800"/>
                </a:cubicBezTo>
                <a:cubicBezTo>
                  <a:pt x="67733" y="228600"/>
                  <a:pt x="122766" y="266700"/>
                  <a:pt x="177800" y="304800"/>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58" name="任意多边形 57"/>
          <p:cNvSpPr/>
          <p:nvPr/>
        </p:nvSpPr>
        <p:spPr bwMode="gray">
          <a:xfrm>
            <a:off x="5378117" y="2155674"/>
            <a:ext cx="547688" cy="226868"/>
          </a:xfrm>
          <a:custGeom>
            <a:avLst/>
            <a:gdLst>
              <a:gd name="connsiteX0" fmla="*/ 0 w 547688"/>
              <a:gd name="connsiteY0" fmla="*/ 13395 h 261045"/>
              <a:gd name="connsiteX1" fmla="*/ 300038 w 547688"/>
              <a:gd name="connsiteY1" fmla="*/ 27682 h 261045"/>
              <a:gd name="connsiteX2" fmla="*/ 547688 w 547688"/>
              <a:gd name="connsiteY2" fmla="*/ 261045 h 261045"/>
            </a:gdLst>
            <a:ahLst/>
            <a:cxnLst>
              <a:cxn ang="0">
                <a:pos x="connsiteX0" y="connsiteY0"/>
              </a:cxn>
              <a:cxn ang="0">
                <a:pos x="connsiteX1" y="connsiteY1"/>
              </a:cxn>
              <a:cxn ang="0">
                <a:pos x="connsiteX2" y="connsiteY2"/>
              </a:cxn>
            </a:cxnLst>
            <a:rect l="l" t="t" r="r" b="b"/>
            <a:pathLst>
              <a:path w="547688" h="261045">
                <a:moveTo>
                  <a:pt x="0" y="13395"/>
                </a:moveTo>
                <a:cubicBezTo>
                  <a:pt x="104378" y="-99"/>
                  <a:pt x="208757" y="-13593"/>
                  <a:pt x="300038" y="27682"/>
                </a:cubicBezTo>
                <a:cubicBezTo>
                  <a:pt x="391319" y="68957"/>
                  <a:pt x="469503" y="165001"/>
                  <a:pt x="547688" y="261045"/>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61" name="任意多边形 60"/>
          <p:cNvSpPr/>
          <p:nvPr/>
        </p:nvSpPr>
        <p:spPr bwMode="gray">
          <a:xfrm>
            <a:off x="5544805" y="2168440"/>
            <a:ext cx="571500" cy="189268"/>
          </a:xfrm>
          <a:custGeom>
            <a:avLst/>
            <a:gdLst>
              <a:gd name="connsiteX0" fmla="*/ 571500 w 571500"/>
              <a:gd name="connsiteY0" fmla="*/ 22518 h 217781"/>
              <a:gd name="connsiteX1" fmla="*/ 242887 w 571500"/>
              <a:gd name="connsiteY1" fmla="*/ 17756 h 217781"/>
              <a:gd name="connsiteX2" fmla="*/ 0 w 571500"/>
              <a:gd name="connsiteY2" fmla="*/ 217781 h 217781"/>
            </a:gdLst>
            <a:ahLst/>
            <a:cxnLst>
              <a:cxn ang="0">
                <a:pos x="connsiteX0" y="connsiteY0"/>
              </a:cxn>
              <a:cxn ang="0">
                <a:pos x="connsiteX1" y="connsiteY1"/>
              </a:cxn>
              <a:cxn ang="0">
                <a:pos x="connsiteX2" y="connsiteY2"/>
              </a:cxn>
            </a:cxnLst>
            <a:rect l="l" t="t" r="r" b="b"/>
            <a:pathLst>
              <a:path w="571500" h="217781">
                <a:moveTo>
                  <a:pt x="571500" y="22518"/>
                </a:moveTo>
                <a:cubicBezTo>
                  <a:pt x="454818" y="3865"/>
                  <a:pt x="338137" y="-14788"/>
                  <a:pt x="242887" y="17756"/>
                </a:cubicBezTo>
                <a:cubicBezTo>
                  <a:pt x="147637" y="50300"/>
                  <a:pt x="73818" y="134040"/>
                  <a:pt x="0" y="217781"/>
                </a:cubicBezTo>
              </a:path>
            </a:pathLst>
          </a:custGeom>
          <a:noFill/>
          <a:ln w="3175">
            <a:solidFill>
              <a:srgbClr val="22C3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62" name="矩形 61"/>
          <p:cNvSpPr/>
          <p:nvPr/>
        </p:nvSpPr>
        <p:spPr bwMode="gray">
          <a:xfrm>
            <a:off x="5845533" y="1701857"/>
            <a:ext cx="916363" cy="276989"/>
          </a:xfrm>
          <a:prstGeom prst="rect">
            <a:avLst/>
          </a:prstGeom>
        </p:spPr>
        <p:txBody>
          <a:bodyPr wrap="square" lIns="91429" tIns="45715" rIns="91429" bIns="45715">
            <a:spAutoFit/>
          </a:bodyPr>
          <a:lstStyle/>
          <a:p>
            <a:pPr algn="ctr" defTabSz="516682" fontAlgn="ctr"/>
            <a:r>
              <a:rPr lang="en-US" sz="1200" b="1" dirty="0">
                <a:latin typeface="Huawei Sans" panose="020C0503030203020204" pitchFamily="34" charset="0"/>
              </a:rPr>
              <a:t> RR</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sym typeface="Helvetica"/>
            </a:endParaRPr>
          </a:p>
        </p:txBody>
      </p:sp>
      <p:pic>
        <p:nvPicPr>
          <p:cNvPr id="68" name="图片 67"/>
          <p:cNvPicPr>
            <a:picLocks noChangeAspect="1"/>
          </p:cNvPicPr>
          <p:nvPr/>
        </p:nvPicPr>
        <p:blipFill>
          <a:blip r:embed="rId7"/>
          <a:stretch>
            <a:fillRect/>
          </a:stretch>
        </p:blipFill>
        <p:spPr bwMode="gray">
          <a:xfrm>
            <a:off x="6097649" y="2114824"/>
            <a:ext cx="572675" cy="455873"/>
          </a:xfrm>
          <a:prstGeom prst="rect">
            <a:avLst/>
          </a:prstGeom>
        </p:spPr>
      </p:pic>
      <p:pic>
        <p:nvPicPr>
          <p:cNvPr id="72" name="图片 71"/>
          <p:cNvPicPr>
            <a:picLocks noChangeAspect="1"/>
          </p:cNvPicPr>
          <p:nvPr/>
        </p:nvPicPr>
        <p:blipFill>
          <a:blip r:embed="rId7"/>
          <a:stretch>
            <a:fillRect/>
          </a:stretch>
        </p:blipFill>
        <p:spPr bwMode="gray">
          <a:xfrm>
            <a:off x="4734904" y="2114823"/>
            <a:ext cx="572675" cy="455873"/>
          </a:xfrm>
          <a:prstGeom prst="rect">
            <a:avLst/>
          </a:prstGeom>
        </p:spPr>
      </p:pic>
      <p:pic>
        <p:nvPicPr>
          <p:cNvPr id="73" name="图片 72"/>
          <p:cNvPicPr>
            <a:picLocks noChangeAspect="1"/>
          </p:cNvPicPr>
          <p:nvPr/>
        </p:nvPicPr>
        <p:blipFill>
          <a:blip r:embed="rId7"/>
          <a:stretch>
            <a:fillRect/>
          </a:stretch>
        </p:blipFill>
        <p:spPr bwMode="gray">
          <a:xfrm>
            <a:off x="5468775" y="1607301"/>
            <a:ext cx="572675" cy="455873"/>
          </a:xfrm>
          <a:prstGeom prst="rect">
            <a:avLst/>
          </a:prstGeom>
        </p:spPr>
      </p:pic>
      <p:cxnSp>
        <p:nvCxnSpPr>
          <p:cNvPr id="81" name="直接连接符 80"/>
          <p:cNvCxnSpPr>
            <a:endCxn id="60" idx="1"/>
          </p:cNvCxnSpPr>
          <p:nvPr/>
        </p:nvCxnSpPr>
        <p:spPr bwMode="gray">
          <a:xfrm flipV="1">
            <a:off x="3888168" y="3012374"/>
            <a:ext cx="340601" cy="34715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82" name="图片 81"/>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826548" y="3347043"/>
            <a:ext cx="540000" cy="442800"/>
          </a:xfrm>
          <a:prstGeom prst="rect">
            <a:avLst/>
          </a:prstGeom>
        </p:spPr>
      </p:pic>
      <p:cxnSp>
        <p:nvCxnSpPr>
          <p:cNvPr id="83" name="直接连接符 82"/>
          <p:cNvCxnSpPr>
            <a:stCxn id="130" idx="3"/>
            <a:endCxn id="82" idx="1"/>
          </p:cNvCxnSpPr>
          <p:nvPr/>
        </p:nvCxnSpPr>
        <p:spPr bwMode="gray">
          <a:xfrm>
            <a:off x="9066224" y="3321623"/>
            <a:ext cx="760324" cy="24682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bwMode="gray">
          <a:xfrm flipV="1">
            <a:off x="9061411" y="2970443"/>
            <a:ext cx="770626" cy="37892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endCxn id="63" idx="1"/>
          </p:cNvCxnSpPr>
          <p:nvPr/>
        </p:nvCxnSpPr>
        <p:spPr bwMode="gray">
          <a:xfrm>
            <a:off x="3888168" y="3373247"/>
            <a:ext cx="340601" cy="31174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9" name="TextBox 401"/>
          <p:cNvSpPr txBox="1"/>
          <p:nvPr/>
        </p:nvSpPr>
        <p:spPr bwMode="gray">
          <a:xfrm>
            <a:off x="1385318" y="2906284"/>
            <a:ext cx="1237246" cy="352293"/>
          </a:xfrm>
          <a:prstGeom prst="rect">
            <a:avLst/>
          </a:prstGeom>
          <a:noFill/>
        </p:spPr>
        <p:txBody>
          <a:bodyPr wrap="square" lIns="166008" tIns="83003" rIns="166008" bIns="83003" rtlCol="0">
            <a:spAutoFit/>
          </a:bodyPr>
          <a:lstStyle>
            <a:defPPr>
              <a:defRPr lang="zh-CN"/>
            </a:defPPr>
            <a:lvl1pPr algn="ctr">
              <a:defRPr sz="1000">
                <a:latin typeface="Arial" panose="020B0604020202020204" pitchFamily="34" charset="0"/>
                <a:ea typeface="微软雅黑" panose="020B0503020204020204" pitchFamily="34" charset="-122"/>
              </a:defRPr>
            </a:lvl1pPr>
          </a:lstStyle>
          <a:p>
            <a:pPr defTabSz="1218784" fontAlgn="ctr">
              <a:defRPr/>
            </a:pPr>
            <a:r>
              <a:rPr lang="en-US" sz="1200" b="1" dirty="0">
                <a:solidFill>
                  <a:prstClr val="black"/>
                </a:solidFill>
                <a:latin typeface="Huawei Sans" panose="020C0503030203020204" pitchFamily="34" charset="0"/>
              </a:rPr>
              <a:t>EDGE</a:t>
            </a:r>
          </a:p>
        </p:txBody>
      </p:sp>
      <p:sp>
        <p:nvSpPr>
          <p:cNvPr id="90" name="TextBox 401"/>
          <p:cNvSpPr txBox="1"/>
          <p:nvPr/>
        </p:nvSpPr>
        <p:spPr bwMode="gray">
          <a:xfrm>
            <a:off x="9441462" y="2492595"/>
            <a:ext cx="1237246" cy="352293"/>
          </a:xfrm>
          <a:prstGeom prst="rect">
            <a:avLst/>
          </a:prstGeom>
          <a:noFill/>
        </p:spPr>
        <p:txBody>
          <a:bodyPr wrap="square" lIns="166008" tIns="83003" rIns="166008" bIns="83003" rtlCol="0">
            <a:spAutoFit/>
          </a:bodyPr>
          <a:lstStyle>
            <a:defPPr>
              <a:defRPr lang="zh-CN"/>
            </a:defPPr>
            <a:lvl1pPr algn="ctr">
              <a:defRPr sz="1000">
                <a:latin typeface="Arial" panose="020B0604020202020204" pitchFamily="34" charset="0"/>
                <a:ea typeface="微软雅黑" panose="020B0503020204020204" pitchFamily="34" charset="-122"/>
              </a:defRPr>
            </a:lvl1pPr>
          </a:lstStyle>
          <a:p>
            <a:pPr defTabSz="1218784" fontAlgn="ctr">
              <a:defRPr/>
            </a:pPr>
            <a:r>
              <a:rPr lang="en-US" sz="1200" b="1" dirty="0">
                <a:solidFill>
                  <a:prstClr val="black"/>
                </a:solidFill>
                <a:latin typeface="Huawei Sans" panose="020C0503030203020204" pitchFamily="34" charset="0"/>
              </a:rPr>
              <a:t>EDGE</a:t>
            </a:r>
          </a:p>
        </p:txBody>
      </p:sp>
      <p:sp>
        <p:nvSpPr>
          <p:cNvPr id="59" name="TextBox 401"/>
          <p:cNvSpPr txBox="1"/>
          <p:nvPr/>
        </p:nvSpPr>
        <p:spPr bwMode="gray">
          <a:xfrm>
            <a:off x="4706920" y="3145839"/>
            <a:ext cx="2160174" cy="598514"/>
          </a:xfrm>
          <a:prstGeom prst="rect">
            <a:avLst/>
          </a:prstGeom>
          <a:noFill/>
        </p:spPr>
        <p:txBody>
          <a:bodyPr wrap="square" lIns="166008" tIns="83003" rIns="166008" bIns="83003" rtlCol="0">
            <a:spAutoFit/>
          </a:bodyPr>
          <a:lstStyle>
            <a:defPPr>
              <a:defRPr lang="zh-CN"/>
            </a:defPPr>
            <a:lvl1pPr algn="ctr">
              <a:defRPr sz="1000">
                <a:latin typeface="Arial" panose="020B0604020202020204" pitchFamily="34" charset="0"/>
                <a:ea typeface="微软雅黑" panose="020B0503020204020204" pitchFamily="34" charset="-122"/>
              </a:defRPr>
            </a:lvl1pPr>
          </a:lstStyle>
          <a:p>
            <a:pPr defTabSz="1218784" fontAlgn="ctr">
              <a:defRPr/>
            </a:pPr>
            <a:r>
              <a:rPr lang="en-US" sz="1400" b="1" dirty="0">
                <a:solidFill>
                  <a:prstClr val="black"/>
                </a:solidFill>
                <a:latin typeface="Huawei Sans" panose="020C0503030203020204" pitchFamily="34" charset="0"/>
              </a:rPr>
              <a:t>MSP's multi-PoP backbone network</a:t>
            </a:r>
            <a:endParaRPr lang="en-US" altLang="zh-CN" sz="1400" b="1" kern="0" dirty="0">
              <a:solidFill>
                <a:prstClr val="black"/>
              </a:solidFill>
              <a:latin typeface="Huawei Sans" panose="020C0503030203020204" pitchFamily="34" charset="0"/>
              <a:ea typeface="方正兰亭黑简体" panose="02000000000000000000" pitchFamily="2" charset="-122"/>
            </a:endParaRPr>
          </a:p>
        </p:txBody>
      </p:sp>
      <p:pic>
        <p:nvPicPr>
          <p:cNvPr id="60" name="图片 59"/>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4228769" y="2790974"/>
            <a:ext cx="540000" cy="442800"/>
          </a:xfrm>
          <a:prstGeom prst="rect">
            <a:avLst/>
          </a:prstGeom>
        </p:spPr>
      </p:pic>
      <p:pic>
        <p:nvPicPr>
          <p:cNvPr id="63" name="图片 62"/>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4228769" y="3463591"/>
            <a:ext cx="540000" cy="442800"/>
          </a:xfrm>
          <a:prstGeom prst="rect">
            <a:avLst/>
          </a:prstGeom>
        </p:spPr>
      </p:pic>
      <p:pic>
        <p:nvPicPr>
          <p:cNvPr id="64" name="图片 63"/>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6831936" y="2802213"/>
            <a:ext cx="540000" cy="442800"/>
          </a:xfrm>
          <a:prstGeom prst="rect">
            <a:avLst/>
          </a:prstGeom>
        </p:spPr>
      </p:pic>
      <p:sp>
        <p:nvSpPr>
          <p:cNvPr id="70" name="TextBox 401"/>
          <p:cNvSpPr txBox="1"/>
          <p:nvPr/>
        </p:nvSpPr>
        <p:spPr bwMode="gray">
          <a:xfrm>
            <a:off x="6491420" y="3925996"/>
            <a:ext cx="1237246" cy="352293"/>
          </a:xfrm>
          <a:prstGeom prst="rect">
            <a:avLst/>
          </a:prstGeom>
          <a:noFill/>
        </p:spPr>
        <p:txBody>
          <a:bodyPr wrap="square" lIns="166008" tIns="83003" rIns="166008" bIns="83003" rtlCol="0">
            <a:spAutoFit/>
          </a:bodyPr>
          <a:lstStyle>
            <a:defPPr>
              <a:defRPr lang="zh-CN"/>
            </a:defPPr>
            <a:lvl1pPr algn="ctr">
              <a:defRPr sz="1000">
                <a:latin typeface="Arial" panose="020B0604020202020204" pitchFamily="34" charset="0"/>
                <a:ea typeface="微软雅黑" panose="020B0503020204020204" pitchFamily="34" charset="-122"/>
              </a:defRPr>
            </a:lvl1pPr>
          </a:lstStyle>
          <a:p>
            <a:pPr defTabSz="1218784" fontAlgn="ctr">
              <a:defRPr/>
            </a:pPr>
            <a:r>
              <a:rPr lang="en-US" sz="1200" b="1" dirty="0">
                <a:solidFill>
                  <a:prstClr val="black"/>
                </a:solidFill>
                <a:latin typeface="Huawei Sans" panose="020C0503030203020204" pitchFamily="34" charset="0"/>
              </a:rPr>
              <a:t>PoP</a:t>
            </a:r>
            <a:endParaRPr lang="en-US" altLang="zh-CN" sz="1200" b="1" kern="0" dirty="0">
              <a:solidFill>
                <a:prstClr val="black"/>
              </a:solidFill>
              <a:latin typeface="Huawei Sans" panose="020C0503030203020204" pitchFamily="34" charset="0"/>
              <a:ea typeface="方正兰亭黑简体" panose="02000000000000000000" pitchFamily="2" charset="-122"/>
            </a:endParaRPr>
          </a:p>
        </p:txBody>
      </p:sp>
      <p:pic>
        <p:nvPicPr>
          <p:cNvPr id="71" name="图片 70"/>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6830518" y="3473372"/>
            <a:ext cx="540000" cy="442800"/>
          </a:xfrm>
          <a:prstGeom prst="rect">
            <a:avLst/>
          </a:prstGeom>
        </p:spPr>
      </p:pic>
      <p:sp>
        <p:nvSpPr>
          <p:cNvPr id="100" name="TextBox 401"/>
          <p:cNvSpPr txBox="1"/>
          <p:nvPr/>
        </p:nvSpPr>
        <p:spPr bwMode="gray">
          <a:xfrm>
            <a:off x="3872470" y="3876417"/>
            <a:ext cx="1237246" cy="352293"/>
          </a:xfrm>
          <a:prstGeom prst="rect">
            <a:avLst/>
          </a:prstGeom>
          <a:noFill/>
        </p:spPr>
        <p:txBody>
          <a:bodyPr wrap="square" lIns="166008" tIns="83003" rIns="166008" bIns="83003" rtlCol="0">
            <a:spAutoFit/>
          </a:bodyPr>
          <a:lstStyle>
            <a:defPPr>
              <a:defRPr lang="zh-CN"/>
            </a:defPPr>
            <a:lvl1pPr algn="ctr">
              <a:defRPr sz="1000">
                <a:latin typeface="Arial" panose="020B0604020202020204" pitchFamily="34" charset="0"/>
                <a:ea typeface="微软雅黑" panose="020B0503020204020204" pitchFamily="34" charset="-122"/>
              </a:defRPr>
            </a:lvl1pPr>
          </a:lstStyle>
          <a:p>
            <a:pPr defTabSz="1218784" fontAlgn="ctr">
              <a:defRPr/>
            </a:pPr>
            <a:r>
              <a:rPr lang="en-US" sz="1200" b="1" dirty="0">
                <a:solidFill>
                  <a:prstClr val="black"/>
                </a:solidFill>
                <a:latin typeface="Huawei Sans" panose="020C0503030203020204" pitchFamily="34" charset="0"/>
              </a:rPr>
              <a:t>PoP</a:t>
            </a:r>
            <a:endParaRPr lang="en-US" altLang="zh-CN" sz="1200" b="1" kern="0" dirty="0">
              <a:solidFill>
                <a:prstClr val="black"/>
              </a:solidFill>
              <a:latin typeface="Huawei Sans" panose="020C0503030203020204" pitchFamily="34" charset="0"/>
              <a:ea typeface="方正兰亭黑简体" panose="02000000000000000000" pitchFamily="2" charset="-122"/>
            </a:endParaRPr>
          </a:p>
        </p:txBody>
      </p:sp>
      <p:sp>
        <p:nvSpPr>
          <p:cNvPr id="121" name="圆角矩形 120"/>
          <p:cNvSpPr/>
          <p:nvPr/>
        </p:nvSpPr>
        <p:spPr bwMode="gray">
          <a:xfrm>
            <a:off x="2592931" y="2913793"/>
            <a:ext cx="1280710" cy="1061298"/>
          </a:xfrm>
          <a:prstGeom prst="round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
                <a:srgbClr val="CC9900"/>
              </a:buClr>
              <a:buSzTx/>
              <a:buFont typeface="Wingdings" pitchFamily="2" charset="2"/>
              <a:buChar char="n"/>
              <a:tabLst/>
            </a:pPr>
            <a:endParaRPr kumimoji="0" lang="en-US" altLang="zh-CN" sz="1600" b="0" i="0" u="none" strike="noStrike" cap="none" normalizeH="0" dirty="0">
              <a:ln>
                <a:noFill/>
              </a:ln>
              <a:solidFill>
                <a:srgbClr val="575756"/>
              </a:solidFill>
              <a:effectLst/>
              <a:latin typeface="Huawei Sans" panose="020C0503030203020204" pitchFamily="34" charset="0"/>
              <a:ea typeface="方正兰亭黑简体" panose="02000000000000000000" pitchFamily="2" charset="-122"/>
            </a:endParaRPr>
          </a:p>
        </p:txBody>
      </p:sp>
      <p:cxnSp>
        <p:nvCxnSpPr>
          <p:cNvPr id="123" name="直接连接符 122"/>
          <p:cNvCxnSpPr/>
          <p:nvPr/>
        </p:nvCxnSpPr>
        <p:spPr bwMode="gray">
          <a:xfrm flipV="1">
            <a:off x="4492424" y="3217050"/>
            <a:ext cx="0" cy="24085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bwMode="gray">
          <a:xfrm flipV="1">
            <a:off x="7123864" y="3227210"/>
            <a:ext cx="0" cy="24085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30" name="圆角矩形 129"/>
          <p:cNvSpPr/>
          <p:nvPr/>
        </p:nvSpPr>
        <p:spPr bwMode="gray">
          <a:xfrm>
            <a:off x="7785514" y="2790974"/>
            <a:ext cx="1280710" cy="1061298"/>
          </a:xfrm>
          <a:prstGeom prst="round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
                <a:srgbClr val="CC9900"/>
              </a:buClr>
              <a:buSzTx/>
              <a:buFont typeface="Wingdings" pitchFamily="2" charset="2"/>
              <a:buChar char="n"/>
              <a:tabLst/>
            </a:pPr>
            <a:endParaRPr kumimoji="0" lang="en-US" altLang="zh-CN" sz="1600" b="0" i="0" u="none" strike="noStrike" cap="none" normalizeH="0" dirty="0">
              <a:ln>
                <a:noFill/>
              </a:ln>
              <a:solidFill>
                <a:srgbClr val="575756"/>
              </a:solidFill>
              <a:effectLst/>
              <a:latin typeface="Huawei Sans" panose="020C0503030203020204" pitchFamily="34" charset="0"/>
              <a:ea typeface="方正兰亭黑简体" panose="02000000000000000000" pitchFamily="2" charset="-122"/>
            </a:endParaRPr>
          </a:p>
        </p:txBody>
      </p:sp>
      <p:cxnSp>
        <p:nvCxnSpPr>
          <p:cNvPr id="136" name="直接连接符 135"/>
          <p:cNvCxnSpPr/>
          <p:nvPr/>
        </p:nvCxnSpPr>
        <p:spPr bwMode="gray">
          <a:xfrm>
            <a:off x="2258123" y="3373247"/>
            <a:ext cx="337746"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bwMode="gray">
          <a:xfrm>
            <a:off x="2258123" y="3491933"/>
            <a:ext cx="337746"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a:endCxn id="130" idx="1"/>
          </p:cNvCxnSpPr>
          <p:nvPr/>
        </p:nvCxnSpPr>
        <p:spPr bwMode="gray">
          <a:xfrm>
            <a:off x="7358153" y="3047295"/>
            <a:ext cx="427361" cy="27432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a:stCxn id="71" idx="3"/>
          </p:cNvCxnSpPr>
          <p:nvPr/>
        </p:nvCxnSpPr>
        <p:spPr bwMode="gray">
          <a:xfrm flipV="1">
            <a:off x="7370518" y="3356640"/>
            <a:ext cx="407652" cy="33813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74" name="组合 50">
            <a:extLst>
              <a:ext uri="{FF2B5EF4-FFF2-40B4-BE49-F238E27FC236}">
                <a16:creationId xmlns="" xmlns:a16="http://schemas.microsoft.com/office/drawing/2014/main" id="{591B7B8A-ABD3-416D-8216-58E7044035BA}"/>
              </a:ext>
            </a:extLst>
          </p:cNvPr>
          <p:cNvGrpSpPr>
            <a:grpSpLocks noChangeAspect="1"/>
          </p:cNvGrpSpPr>
          <p:nvPr/>
        </p:nvGrpSpPr>
        <p:grpSpPr bwMode="gray">
          <a:xfrm>
            <a:off x="5380538" y="1089681"/>
            <a:ext cx="731004" cy="475204"/>
            <a:chOff x="4137025" y="950913"/>
            <a:chExt cx="1982788" cy="1244599"/>
          </a:xfrm>
        </p:grpSpPr>
        <p:sp>
          <p:nvSpPr>
            <p:cNvPr id="75" name="Freeform 9">
              <a:extLst>
                <a:ext uri="{FF2B5EF4-FFF2-40B4-BE49-F238E27FC236}">
                  <a16:creationId xmlns="" xmlns:a16="http://schemas.microsoft.com/office/drawing/2014/main" id="{634D247D-270A-4475-86FF-162CC0EF52DF}"/>
                </a:ext>
              </a:extLst>
            </p:cNvPr>
            <p:cNvSpPr>
              <a:spLocks/>
            </p:cNvSpPr>
            <p:nvPr/>
          </p:nvSpPr>
          <p:spPr bwMode="gray">
            <a:xfrm>
              <a:off x="4137025" y="950913"/>
              <a:ext cx="1982788" cy="1203325"/>
            </a:xfrm>
            <a:custGeom>
              <a:avLst/>
              <a:gdLst>
                <a:gd name="T0" fmla="*/ 1688762 w 526"/>
                <a:gd name="T1" fmla="*/ 1203325 h 320"/>
                <a:gd name="T2" fmla="*/ 1568137 w 526"/>
                <a:gd name="T3" fmla="*/ 1203325 h 320"/>
                <a:gd name="T4" fmla="*/ 1568137 w 526"/>
                <a:gd name="T5" fmla="*/ 1128117 h 320"/>
                <a:gd name="T6" fmla="*/ 1688762 w 526"/>
                <a:gd name="T7" fmla="*/ 1128117 h 320"/>
                <a:gd name="T8" fmla="*/ 1756614 w 526"/>
                <a:gd name="T9" fmla="*/ 1109315 h 320"/>
                <a:gd name="T10" fmla="*/ 1907397 w 526"/>
                <a:gd name="T11" fmla="*/ 800963 h 320"/>
                <a:gd name="T12" fmla="*/ 1522902 w 526"/>
                <a:gd name="T13" fmla="*/ 413643 h 320"/>
                <a:gd name="T14" fmla="*/ 1488976 w 526"/>
                <a:gd name="T15" fmla="*/ 394841 h 320"/>
                <a:gd name="T16" fmla="*/ 946159 w 526"/>
                <a:gd name="T17" fmla="*/ 75208 h 320"/>
                <a:gd name="T18" fmla="*/ 346799 w 526"/>
                <a:gd name="T19" fmla="*/ 541496 h 320"/>
                <a:gd name="T20" fmla="*/ 316643 w 526"/>
                <a:gd name="T21" fmla="*/ 567819 h 320"/>
                <a:gd name="T22" fmla="*/ 75391 w 526"/>
                <a:gd name="T23" fmla="*/ 846088 h 320"/>
                <a:gd name="T24" fmla="*/ 358108 w 526"/>
                <a:gd name="T25" fmla="*/ 1128117 h 320"/>
                <a:gd name="T26" fmla="*/ 1338193 w 526"/>
                <a:gd name="T27" fmla="*/ 1128117 h 320"/>
                <a:gd name="T28" fmla="*/ 1338193 w 526"/>
                <a:gd name="T29" fmla="*/ 1203325 h 320"/>
                <a:gd name="T30" fmla="*/ 358108 w 526"/>
                <a:gd name="T31" fmla="*/ 1203325 h 320"/>
                <a:gd name="T32" fmla="*/ 0 w 526"/>
                <a:gd name="T33" fmla="*/ 846088 h 320"/>
                <a:gd name="T34" fmla="*/ 278947 w 526"/>
                <a:gd name="T35" fmla="*/ 496372 h 320"/>
                <a:gd name="T36" fmla="*/ 946159 w 526"/>
                <a:gd name="T37" fmla="*/ 0 h 320"/>
                <a:gd name="T38" fmla="*/ 1545519 w 526"/>
                <a:gd name="T39" fmla="*/ 338435 h 320"/>
                <a:gd name="T40" fmla="*/ 1982788 w 526"/>
                <a:gd name="T41" fmla="*/ 800963 h 320"/>
                <a:gd name="T42" fmla="*/ 1805619 w 526"/>
                <a:gd name="T43" fmla="*/ 1165721 h 320"/>
                <a:gd name="T44" fmla="*/ 1688762 w 526"/>
                <a:gd name="T45" fmla="*/ 1203325 h 32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26" h="320">
                  <a:moveTo>
                    <a:pt x="448" y="320"/>
                  </a:moveTo>
                  <a:cubicBezTo>
                    <a:pt x="416" y="320"/>
                    <a:pt x="416" y="320"/>
                    <a:pt x="416" y="320"/>
                  </a:cubicBezTo>
                  <a:cubicBezTo>
                    <a:pt x="416" y="300"/>
                    <a:pt x="416" y="300"/>
                    <a:pt x="416" y="300"/>
                  </a:cubicBezTo>
                  <a:cubicBezTo>
                    <a:pt x="448" y="300"/>
                    <a:pt x="448" y="300"/>
                    <a:pt x="448" y="300"/>
                  </a:cubicBezTo>
                  <a:cubicBezTo>
                    <a:pt x="456" y="300"/>
                    <a:pt x="462" y="298"/>
                    <a:pt x="466" y="295"/>
                  </a:cubicBezTo>
                  <a:cubicBezTo>
                    <a:pt x="492" y="274"/>
                    <a:pt x="506" y="244"/>
                    <a:pt x="506" y="213"/>
                  </a:cubicBezTo>
                  <a:cubicBezTo>
                    <a:pt x="506" y="157"/>
                    <a:pt x="460" y="111"/>
                    <a:pt x="404" y="110"/>
                  </a:cubicBezTo>
                  <a:cubicBezTo>
                    <a:pt x="400" y="110"/>
                    <a:pt x="397" y="108"/>
                    <a:pt x="395" y="105"/>
                  </a:cubicBezTo>
                  <a:cubicBezTo>
                    <a:pt x="366" y="53"/>
                    <a:pt x="311" y="20"/>
                    <a:pt x="251" y="20"/>
                  </a:cubicBezTo>
                  <a:cubicBezTo>
                    <a:pt x="176" y="20"/>
                    <a:pt x="111" y="71"/>
                    <a:pt x="92" y="144"/>
                  </a:cubicBezTo>
                  <a:cubicBezTo>
                    <a:pt x="91" y="148"/>
                    <a:pt x="88" y="150"/>
                    <a:pt x="84" y="151"/>
                  </a:cubicBezTo>
                  <a:cubicBezTo>
                    <a:pt x="47" y="156"/>
                    <a:pt x="20" y="188"/>
                    <a:pt x="20" y="225"/>
                  </a:cubicBezTo>
                  <a:cubicBezTo>
                    <a:pt x="20" y="266"/>
                    <a:pt x="53" y="300"/>
                    <a:pt x="95" y="300"/>
                  </a:cubicBezTo>
                  <a:cubicBezTo>
                    <a:pt x="355" y="300"/>
                    <a:pt x="355" y="300"/>
                    <a:pt x="355" y="300"/>
                  </a:cubicBezTo>
                  <a:cubicBezTo>
                    <a:pt x="355" y="320"/>
                    <a:pt x="355" y="320"/>
                    <a:pt x="355" y="320"/>
                  </a:cubicBezTo>
                  <a:cubicBezTo>
                    <a:pt x="95" y="320"/>
                    <a:pt x="95" y="320"/>
                    <a:pt x="95" y="320"/>
                  </a:cubicBezTo>
                  <a:cubicBezTo>
                    <a:pt x="42" y="320"/>
                    <a:pt x="0" y="277"/>
                    <a:pt x="0" y="225"/>
                  </a:cubicBezTo>
                  <a:cubicBezTo>
                    <a:pt x="0" y="181"/>
                    <a:pt x="31" y="142"/>
                    <a:pt x="74" y="132"/>
                  </a:cubicBezTo>
                  <a:cubicBezTo>
                    <a:pt x="97" y="54"/>
                    <a:pt x="169" y="0"/>
                    <a:pt x="251" y="0"/>
                  </a:cubicBezTo>
                  <a:cubicBezTo>
                    <a:pt x="316" y="0"/>
                    <a:pt x="377" y="35"/>
                    <a:pt x="410" y="90"/>
                  </a:cubicBezTo>
                  <a:cubicBezTo>
                    <a:pt x="475" y="94"/>
                    <a:pt x="526" y="148"/>
                    <a:pt x="526" y="213"/>
                  </a:cubicBezTo>
                  <a:cubicBezTo>
                    <a:pt x="526" y="250"/>
                    <a:pt x="509" y="286"/>
                    <a:pt x="479" y="310"/>
                  </a:cubicBezTo>
                  <a:cubicBezTo>
                    <a:pt x="471" y="317"/>
                    <a:pt x="460" y="320"/>
                    <a:pt x="448" y="32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sp>
          <p:nvSpPr>
            <p:cNvPr id="85" name="Oval 10">
              <a:extLst>
                <a:ext uri="{FF2B5EF4-FFF2-40B4-BE49-F238E27FC236}">
                  <a16:creationId xmlns="" xmlns:a16="http://schemas.microsoft.com/office/drawing/2014/main" id="{C7D87173-A2A1-40B5-A532-26D1B93FF85C}"/>
                </a:ext>
              </a:extLst>
            </p:cNvPr>
            <p:cNvSpPr>
              <a:spLocks noChangeArrowheads="1"/>
            </p:cNvSpPr>
            <p:nvPr/>
          </p:nvSpPr>
          <p:spPr bwMode="gray">
            <a:xfrm>
              <a:off x="5422900" y="2038350"/>
              <a:ext cx="153988" cy="157162"/>
            </a:xfrm>
            <a:prstGeom prst="ellipse">
              <a:avLst/>
            </a:pr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sz="1600" b="0" i="0" u="none" strike="noStrike" kern="0" cap="none" spc="0" normalizeH="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sp>
          <p:nvSpPr>
            <p:cNvPr id="88" name="Oval 11">
              <a:extLst>
                <a:ext uri="{FF2B5EF4-FFF2-40B4-BE49-F238E27FC236}">
                  <a16:creationId xmlns="" xmlns:a16="http://schemas.microsoft.com/office/drawing/2014/main" id="{7DEEAB8A-1B23-4134-BFF4-47CFDBCA7256}"/>
                </a:ext>
              </a:extLst>
            </p:cNvPr>
            <p:cNvSpPr>
              <a:spLocks noChangeArrowheads="1"/>
            </p:cNvSpPr>
            <p:nvPr/>
          </p:nvSpPr>
          <p:spPr bwMode="gray">
            <a:xfrm>
              <a:off x="5664200" y="2038350"/>
              <a:ext cx="153988" cy="157162"/>
            </a:xfrm>
            <a:prstGeom prst="ellipse">
              <a:avLst/>
            </a:pr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sz="1600" b="0" i="0" u="none" strike="noStrike" kern="0" cap="none" spc="0" normalizeH="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sp>
          <p:nvSpPr>
            <p:cNvPr id="91" name="Freeform 12">
              <a:extLst>
                <a:ext uri="{FF2B5EF4-FFF2-40B4-BE49-F238E27FC236}">
                  <a16:creationId xmlns="" xmlns:a16="http://schemas.microsoft.com/office/drawing/2014/main" id="{9B05AC38-0124-4E7F-88D2-E3FD624E86C8}"/>
                </a:ext>
              </a:extLst>
            </p:cNvPr>
            <p:cNvSpPr>
              <a:spLocks/>
            </p:cNvSpPr>
            <p:nvPr/>
          </p:nvSpPr>
          <p:spPr bwMode="gray">
            <a:xfrm>
              <a:off x="5102225" y="1211263"/>
              <a:ext cx="406400" cy="750887"/>
            </a:xfrm>
            <a:custGeom>
              <a:avLst/>
              <a:gdLst>
                <a:gd name="T0" fmla="*/ 316089 w 108"/>
                <a:gd name="T1" fmla="*/ 289091 h 200"/>
                <a:gd name="T2" fmla="*/ 312326 w 108"/>
                <a:gd name="T3" fmla="*/ 285337 h 200"/>
                <a:gd name="T4" fmla="*/ 289748 w 108"/>
                <a:gd name="T5" fmla="*/ 236529 h 200"/>
                <a:gd name="T6" fmla="*/ 316089 w 108"/>
                <a:gd name="T7" fmla="*/ 206494 h 200"/>
                <a:gd name="T8" fmla="*/ 316089 w 108"/>
                <a:gd name="T9" fmla="*/ 127651 h 200"/>
                <a:gd name="T10" fmla="*/ 237067 w 108"/>
                <a:gd name="T11" fmla="*/ 71334 h 200"/>
                <a:gd name="T12" fmla="*/ 173096 w 108"/>
                <a:gd name="T13" fmla="*/ 112633 h 200"/>
                <a:gd name="T14" fmla="*/ 169333 w 108"/>
                <a:gd name="T15" fmla="*/ 112633 h 200"/>
                <a:gd name="T16" fmla="*/ 120415 w 108"/>
                <a:gd name="T17" fmla="*/ 93861 h 200"/>
                <a:gd name="T18" fmla="*/ 112889 w 108"/>
                <a:gd name="T19" fmla="*/ 86352 h 200"/>
                <a:gd name="T20" fmla="*/ 56444 w 108"/>
                <a:gd name="T21" fmla="*/ 0 h 200"/>
                <a:gd name="T22" fmla="*/ 0 w 108"/>
                <a:gd name="T23" fmla="*/ 30035 h 200"/>
                <a:gd name="T24" fmla="*/ 52681 w 108"/>
                <a:gd name="T25" fmla="*/ 60071 h 200"/>
                <a:gd name="T26" fmla="*/ 97837 w 108"/>
                <a:gd name="T27" fmla="*/ 150177 h 200"/>
                <a:gd name="T28" fmla="*/ 169333 w 108"/>
                <a:gd name="T29" fmla="*/ 172704 h 200"/>
                <a:gd name="T30" fmla="*/ 237067 w 108"/>
                <a:gd name="T31" fmla="*/ 135160 h 200"/>
                <a:gd name="T32" fmla="*/ 248356 w 108"/>
                <a:gd name="T33" fmla="*/ 187722 h 200"/>
                <a:gd name="T34" fmla="*/ 252119 w 108"/>
                <a:gd name="T35" fmla="*/ 304109 h 200"/>
                <a:gd name="T36" fmla="*/ 346193 w 108"/>
                <a:gd name="T37" fmla="*/ 352917 h 200"/>
                <a:gd name="T38" fmla="*/ 316089 w 108"/>
                <a:gd name="T39" fmla="*/ 397970 h 200"/>
                <a:gd name="T40" fmla="*/ 237067 w 108"/>
                <a:gd name="T41" fmla="*/ 484322 h 200"/>
                <a:gd name="T42" fmla="*/ 267170 w 108"/>
                <a:gd name="T43" fmla="*/ 578183 h 200"/>
                <a:gd name="T44" fmla="*/ 218252 w 108"/>
                <a:gd name="T45" fmla="*/ 593201 h 200"/>
                <a:gd name="T46" fmla="*/ 139230 w 108"/>
                <a:gd name="T47" fmla="*/ 578183 h 200"/>
                <a:gd name="T48" fmla="*/ 52681 w 108"/>
                <a:gd name="T49" fmla="*/ 660781 h 200"/>
                <a:gd name="T50" fmla="*/ 30104 w 108"/>
                <a:gd name="T51" fmla="*/ 687062 h 200"/>
                <a:gd name="T52" fmla="*/ 30104 w 108"/>
                <a:gd name="T53" fmla="*/ 750887 h 200"/>
                <a:gd name="T54" fmla="*/ 112889 w 108"/>
                <a:gd name="T55" fmla="*/ 690816 h 200"/>
                <a:gd name="T56" fmla="*/ 116652 w 108"/>
                <a:gd name="T57" fmla="*/ 657026 h 200"/>
                <a:gd name="T58" fmla="*/ 165570 w 108"/>
                <a:gd name="T59" fmla="*/ 634500 h 200"/>
                <a:gd name="T60" fmla="*/ 169333 w 108"/>
                <a:gd name="T61" fmla="*/ 634500 h 200"/>
                <a:gd name="T62" fmla="*/ 195674 w 108"/>
                <a:gd name="T63" fmla="*/ 657026 h 200"/>
                <a:gd name="T64" fmla="*/ 278459 w 108"/>
                <a:gd name="T65" fmla="*/ 657026 h 200"/>
                <a:gd name="T66" fmla="*/ 331141 w 108"/>
                <a:gd name="T67" fmla="*/ 578183 h 200"/>
                <a:gd name="T68" fmla="*/ 293511 w 108"/>
                <a:gd name="T69" fmla="*/ 518112 h 200"/>
                <a:gd name="T70" fmla="*/ 293511 w 108"/>
                <a:gd name="T71" fmla="*/ 506849 h 200"/>
                <a:gd name="T72" fmla="*/ 312326 w 108"/>
                <a:gd name="T73" fmla="*/ 461796 h 200"/>
                <a:gd name="T74" fmla="*/ 349956 w 108"/>
                <a:gd name="T75" fmla="*/ 458041 h 200"/>
                <a:gd name="T76" fmla="*/ 406400 w 108"/>
                <a:gd name="T77" fmla="*/ 345408 h 2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08" h="200">
                  <a:moveTo>
                    <a:pt x="93" y="77"/>
                  </a:moveTo>
                  <a:cubicBezTo>
                    <a:pt x="84" y="77"/>
                    <a:pt x="84" y="77"/>
                    <a:pt x="84" y="77"/>
                  </a:cubicBezTo>
                  <a:cubicBezTo>
                    <a:pt x="84" y="77"/>
                    <a:pt x="83" y="77"/>
                    <a:pt x="83" y="76"/>
                  </a:cubicBezTo>
                  <a:cubicBezTo>
                    <a:pt x="83" y="76"/>
                    <a:pt x="83" y="76"/>
                    <a:pt x="83" y="76"/>
                  </a:cubicBezTo>
                  <a:cubicBezTo>
                    <a:pt x="78" y="64"/>
                    <a:pt x="78" y="64"/>
                    <a:pt x="78" y="64"/>
                  </a:cubicBezTo>
                  <a:cubicBezTo>
                    <a:pt x="78" y="63"/>
                    <a:pt x="78" y="63"/>
                    <a:pt x="77" y="63"/>
                  </a:cubicBezTo>
                  <a:cubicBezTo>
                    <a:pt x="77" y="63"/>
                    <a:pt x="77" y="62"/>
                    <a:pt x="78" y="61"/>
                  </a:cubicBezTo>
                  <a:cubicBezTo>
                    <a:pt x="84" y="55"/>
                    <a:pt x="84" y="55"/>
                    <a:pt x="84" y="55"/>
                  </a:cubicBezTo>
                  <a:cubicBezTo>
                    <a:pt x="87" y="53"/>
                    <a:pt x="88" y="49"/>
                    <a:pt x="88" y="45"/>
                  </a:cubicBezTo>
                  <a:cubicBezTo>
                    <a:pt x="88" y="41"/>
                    <a:pt x="87" y="37"/>
                    <a:pt x="84" y="34"/>
                  </a:cubicBezTo>
                  <a:cubicBezTo>
                    <a:pt x="74" y="24"/>
                    <a:pt x="74" y="24"/>
                    <a:pt x="74" y="24"/>
                  </a:cubicBezTo>
                  <a:cubicBezTo>
                    <a:pt x="71" y="21"/>
                    <a:pt x="67" y="19"/>
                    <a:pt x="63" y="19"/>
                  </a:cubicBezTo>
                  <a:cubicBezTo>
                    <a:pt x="59" y="19"/>
                    <a:pt x="55" y="21"/>
                    <a:pt x="52" y="24"/>
                  </a:cubicBezTo>
                  <a:cubicBezTo>
                    <a:pt x="46" y="30"/>
                    <a:pt x="46" y="30"/>
                    <a:pt x="46" y="30"/>
                  </a:cubicBezTo>
                  <a:cubicBezTo>
                    <a:pt x="46" y="30"/>
                    <a:pt x="46" y="30"/>
                    <a:pt x="45" y="30"/>
                  </a:cubicBezTo>
                  <a:cubicBezTo>
                    <a:pt x="45" y="30"/>
                    <a:pt x="45" y="30"/>
                    <a:pt x="45" y="30"/>
                  </a:cubicBezTo>
                  <a:cubicBezTo>
                    <a:pt x="44" y="30"/>
                    <a:pt x="44" y="30"/>
                    <a:pt x="44" y="30"/>
                  </a:cubicBezTo>
                  <a:cubicBezTo>
                    <a:pt x="32" y="25"/>
                    <a:pt x="32" y="25"/>
                    <a:pt x="32" y="25"/>
                  </a:cubicBezTo>
                  <a:cubicBezTo>
                    <a:pt x="32" y="25"/>
                    <a:pt x="32" y="25"/>
                    <a:pt x="31" y="25"/>
                  </a:cubicBezTo>
                  <a:cubicBezTo>
                    <a:pt x="31" y="24"/>
                    <a:pt x="30" y="24"/>
                    <a:pt x="30" y="23"/>
                  </a:cubicBezTo>
                  <a:cubicBezTo>
                    <a:pt x="30" y="15"/>
                    <a:pt x="30" y="15"/>
                    <a:pt x="30" y="15"/>
                  </a:cubicBezTo>
                  <a:cubicBezTo>
                    <a:pt x="30" y="6"/>
                    <a:pt x="23" y="0"/>
                    <a:pt x="15" y="0"/>
                  </a:cubicBezTo>
                  <a:cubicBezTo>
                    <a:pt x="8" y="0"/>
                    <a:pt x="8" y="0"/>
                    <a:pt x="8" y="0"/>
                  </a:cubicBezTo>
                  <a:cubicBezTo>
                    <a:pt x="3" y="0"/>
                    <a:pt x="0" y="3"/>
                    <a:pt x="0" y="8"/>
                  </a:cubicBezTo>
                  <a:cubicBezTo>
                    <a:pt x="0" y="12"/>
                    <a:pt x="3" y="16"/>
                    <a:pt x="8" y="16"/>
                  </a:cubicBezTo>
                  <a:cubicBezTo>
                    <a:pt x="14" y="16"/>
                    <a:pt x="14" y="16"/>
                    <a:pt x="14" y="16"/>
                  </a:cubicBezTo>
                  <a:cubicBezTo>
                    <a:pt x="14" y="23"/>
                    <a:pt x="14" y="23"/>
                    <a:pt x="14" y="23"/>
                  </a:cubicBezTo>
                  <a:cubicBezTo>
                    <a:pt x="14" y="31"/>
                    <a:pt x="19" y="38"/>
                    <a:pt x="26" y="40"/>
                  </a:cubicBezTo>
                  <a:cubicBezTo>
                    <a:pt x="37" y="45"/>
                    <a:pt x="37" y="45"/>
                    <a:pt x="37" y="45"/>
                  </a:cubicBezTo>
                  <a:cubicBezTo>
                    <a:pt x="39" y="46"/>
                    <a:pt x="42" y="46"/>
                    <a:pt x="45" y="46"/>
                  </a:cubicBezTo>
                  <a:cubicBezTo>
                    <a:pt x="50" y="46"/>
                    <a:pt x="54" y="45"/>
                    <a:pt x="58" y="41"/>
                  </a:cubicBezTo>
                  <a:cubicBezTo>
                    <a:pt x="63" y="36"/>
                    <a:pt x="63" y="36"/>
                    <a:pt x="63" y="36"/>
                  </a:cubicBezTo>
                  <a:cubicBezTo>
                    <a:pt x="71" y="45"/>
                    <a:pt x="71" y="45"/>
                    <a:pt x="71" y="45"/>
                  </a:cubicBezTo>
                  <a:cubicBezTo>
                    <a:pt x="66" y="50"/>
                    <a:pt x="66" y="50"/>
                    <a:pt x="66" y="50"/>
                  </a:cubicBezTo>
                  <a:cubicBezTo>
                    <a:pt x="61" y="55"/>
                    <a:pt x="60" y="64"/>
                    <a:pt x="63" y="70"/>
                  </a:cubicBezTo>
                  <a:cubicBezTo>
                    <a:pt x="67" y="81"/>
                    <a:pt x="67" y="81"/>
                    <a:pt x="67" y="81"/>
                  </a:cubicBezTo>
                  <a:cubicBezTo>
                    <a:pt x="70" y="88"/>
                    <a:pt x="77" y="94"/>
                    <a:pt x="84" y="94"/>
                  </a:cubicBezTo>
                  <a:cubicBezTo>
                    <a:pt x="92" y="94"/>
                    <a:pt x="92" y="94"/>
                    <a:pt x="92" y="94"/>
                  </a:cubicBezTo>
                  <a:cubicBezTo>
                    <a:pt x="92" y="106"/>
                    <a:pt x="92" y="106"/>
                    <a:pt x="92" y="106"/>
                  </a:cubicBezTo>
                  <a:cubicBezTo>
                    <a:pt x="84" y="106"/>
                    <a:pt x="84" y="106"/>
                    <a:pt x="84" y="106"/>
                  </a:cubicBezTo>
                  <a:cubicBezTo>
                    <a:pt x="77" y="106"/>
                    <a:pt x="70" y="111"/>
                    <a:pt x="67" y="118"/>
                  </a:cubicBezTo>
                  <a:cubicBezTo>
                    <a:pt x="63" y="129"/>
                    <a:pt x="63" y="129"/>
                    <a:pt x="63" y="129"/>
                  </a:cubicBezTo>
                  <a:cubicBezTo>
                    <a:pt x="60" y="135"/>
                    <a:pt x="61" y="144"/>
                    <a:pt x="66" y="149"/>
                  </a:cubicBezTo>
                  <a:cubicBezTo>
                    <a:pt x="71" y="154"/>
                    <a:pt x="71" y="154"/>
                    <a:pt x="71" y="154"/>
                  </a:cubicBezTo>
                  <a:cubicBezTo>
                    <a:pt x="63" y="163"/>
                    <a:pt x="63" y="163"/>
                    <a:pt x="63" y="163"/>
                  </a:cubicBezTo>
                  <a:cubicBezTo>
                    <a:pt x="58" y="158"/>
                    <a:pt x="58" y="158"/>
                    <a:pt x="58" y="158"/>
                  </a:cubicBezTo>
                  <a:cubicBezTo>
                    <a:pt x="54" y="155"/>
                    <a:pt x="50" y="153"/>
                    <a:pt x="45" y="153"/>
                  </a:cubicBezTo>
                  <a:cubicBezTo>
                    <a:pt x="42" y="153"/>
                    <a:pt x="39" y="153"/>
                    <a:pt x="37" y="154"/>
                  </a:cubicBezTo>
                  <a:cubicBezTo>
                    <a:pt x="26" y="159"/>
                    <a:pt x="26" y="159"/>
                    <a:pt x="26" y="159"/>
                  </a:cubicBezTo>
                  <a:cubicBezTo>
                    <a:pt x="19" y="161"/>
                    <a:pt x="14" y="169"/>
                    <a:pt x="14" y="176"/>
                  </a:cubicBezTo>
                  <a:cubicBezTo>
                    <a:pt x="14" y="183"/>
                    <a:pt x="14" y="183"/>
                    <a:pt x="14" y="183"/>
                  </a:cubicBezTo>
                  <a:cubicBezTo>
                    <a:pt x="8" y="183"/>
                    <a:pt x="8" y="183"/>
                    <a:pt x="8" y="183"/>
                  </a:cubicBezTo>
                  <a:cubicBezTo>
                    <a:pt x="3" y="183"/>
                    <a:pt x="0" y="187"/>
                    <a:pt x="0" y="191"/>
                  </a:cubicBezTo>
                  <a:cubicBezTo>
                    <a:pt x="0" y="196"/>
                    <a:pt x="3" y="200"/>
                    <a:pt x="8" y="200"/>
                  </a:cubicBezTo>
                  <a:cubicBezTo>
                    <a:pt x="15" y="200"/>
                    <a:pt x="15" y="200"/>
                    <a:pt x="15" y="200"/>
                  </a:cubicBezTo>
                  <a:cubicBezTo>
                    <a:pt x="23" y="200"/>
                    <a:pt x="30" y="193"/>
                    <a:pt x="30" y="184"/>
                  </a:cubicBezTo>
                  <a:cubicBezTo>
                    <a:pt x="30" y="176"/>
                    <a:pt x="30" y="176"/>
                    <a:pt x="30" y="176"/>
                  </a:cubicBezTo>
                  <a:cubicBezTo>
                    <a:pt x="30" y="175"/>
                    <a:pt x="31" y="175"/>
                    <a:pt x="31" y="175"/>
                  </a:cubicBezTo>
                  <a:cubicBezTo>
                    <a:pt x="31" y="174"/>
                    <a:pt x="32" y="174"/>
                    <a:pt x="32" y="174"/>
                  </a:cubicBezTo>
                  <a:cubicBezTo>
                    <a:pt x="44" y="169"/>
                    <a:pt x="44" y="169"/>
                    <a:pt x="44" y="169"/>
                  </a:cubicBezTo>
                  <a:cubicBezTo>
                    <a:pt x="44" y="169"/>
                    <a:pt x="44" y="169"/>
                    <a:pt x="45" y="169"/>
                  </a:cubicBezTo>
                  <a:cubicBezTo>
                    <a:pt x="45" y="169"/>
                    <a:pt x="45" y="169"/>
                    <a:pt x="45" y="169"/>
                  </a:cubicBezTo>
                  <a:cubicBezTo>
                    <a:pt x="46" y="169"/>
                    <a:pt x="46" y="169"/>
                    <a:pt x="46" y="169"/>
                  </a:cubicBezTo>
                  <a:cubicBezTo>
                    <a:pt x="52" y="175"/>
                    <a:pt x="52" y="175"/>
                    <a:pt x="52" y="175"/>
                  </a:cubicBezTo>
                  <a:cubicBezTo>
                    <a:pt x="55" y="178"/>
                    <a:pt x="59" y="180"/>
                    <a:pt x="63" y="180"/>
                  </a:cubicBezTo>
                  <a:cubicBezTo>
                    <a:pt x="67" y="180"/>
                    <a:pt x="71" y="178"/>
                    <a:pt x="74" y="175"/>
                  </a:cubicBezTo>
                  <a:cubicBezTo>
                    <a:pt x="84" y="165"/>
                    <a:pt x="84" y="165"/>
                    <a:pt x="84" y="165"/>
                  </a:cubicBezTo>
                  <a:cubicBezTo>
                    <a:pt x="87" y="162"/>
                    <a:pt x="88" y="159"/>
                    <a:pt x="88" y="154"/>
                  </a:cubicBezTo>
                  <a:cubicBezTo>
                    <a:pt x="88" y="150"/>
                    <a:pt x="87" y="147"/>
                    <a:pt x="84" y="144"/>
                  </a:cubicBezTo>
                  <a:cubicBezTo>
                    <a:pt x="78" y="138"/>
                    <a:pt x="78" y="138"/>
                    <a:pt x="78" y="138"/>
                  </a:cubicBezTo>
                  <a:cubicBezTo>
                    <a:pt x="77" y="137"/>
                    <a:pt x="77" y="136"/>
                    <a:pt x="77" y="136"/>
                  </a:cubicBezTo>
                  <a:cubicBezTo>
                    <a:pt x="78" y="136"/>
                    <a:pt x="78" y="136"/>
                    <a:pt x="78" y="135"/>
                  </a:cubicBezTo>
                  <a:cubicBezTo>
                    <a:pt x="83" y="124"/>
                    <a:pt x="83" y="124"/>
                    <a:pt x="83" y="124"/>
                  </a:cubicBezTo>
                  <a:cubicBezTo>
                    <a:pt x="83" y="123"/>
                    <a:pt x="83" y="123"/>
                    <a:pt x="83" y="123"/>
                  </a:cubicBezTo>
                  <a:cubicBezTo>
                    <a:pt x="83" y="123"/>
                    <a:pt x="84" y="122"/>
                    <a:pt x="84" y="122"/>
                  </a:cubicBezTo>
                  <a:cubicBezTo>
                    <a:pt x="93" y="122"/>
                    <a:pt x="93" y="122"/>
                    <a:pt x="93" y="122"/>
                  </a:cubicBezTo>
                  <a:cubicBezTo>
                    <a:pt x="101" y="122"/>
                    <a:pt x="108" y="115"/>
                    <a:pt x="108" y="107"/>
                  </a:cubicBezTo>
                  <a:cubicBezTo>
                    <a:pt x="108" y="92"/>
                    <a:pt x="108" y="92"/>
                    <a:pt x="108" y="92"/>
                  </a:cubicBezTo>
                  <a:cubicBezTo>
                    <a:pt x="108" y="84"/>
                    <a:pt x="101" y="77"/>
                    <a:pt x="93" y="7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sp>
          <p:nvSpPr>
            <p:cNvPr id="92" name="Freeform 13">
              <a:extLst>
                <a:ext uri="{FF2B5EF4-FFF2-40B4-BE49-F238E27FC236}">
                  <a16:creationId xmlns="" xmlns:a16="http://schemas.microsoft.com/office/drawing/2014/main" id="{C27E71CB-3473-4302-A112-16177EDCA953}"/>
                </a:ext>
              </a:extLst>
            </p:cNvPr>
            <p:cNvSpPr>
              <a:spLocks/>
            </p:cNvSpPr>
            <p:nvPr/>
          </p:nvSpPr>
          <p:spPr bwMode="gray">
            <a:xfrm>
              <a:off x="5102225" y="1420813"/>
              <a:ext cx="192088" cy="327025"/>
            </a:xfrm>
            <a:custGeom>
              <a:avLst/>
              <a:gdLst>
                <a:gd name="T0" fmla="*/ 30131 w 51"/>
                <a:gd name="T1" fmla="*/ 266882 h 87"/>
                <a:gd name="T2" fmla="*/ 0 w 51"/>
                <a:gd name="T3" fmla="*/ 296954 h 87"/>
                <a:gd name="T4" fmla="*/ 30131 w 51"/>
                <a:gd name="T5" fmla="*/ 327025 h 87"/>
                <a:gd name="T6" fmla="*/ 192088 w 51"/>
                <a:gd name="T7" fmla="*/ 165392 h 87"/>
                <a:gd name="T8" fmla="*/ 30131 w 51"/>
                <a:gd name="T9" fmla="*/ 0 h 87"/>
                <a:gd name="T10" fmla="*/ 0 w 51"/>
                <a:gd name="T11" fmla="*/ 30071 h 87"/>
                <a:gd name="T12" fmla="*/ 30131 w 51"/>
                <a:gd name="T13" fmla="*/ 60143 h 87"/>
                <a:gd name="T14" fmla="*/ 131825 w 51"/>
                <a:gd name="T15" fmla="*/ 165392 h 87"/>
                <a:gd name="T16" fmla="*/ 30131 w 51"/>
                <a:gd name="T17" fmla="*/ 266882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1" h="87">
                  <a:moveTo>
                    <a:pt x="8" y="71"/>
                  </a:moveTo>
                  <a:cubicBezTo>
                    <a:pt x="4" y="71"/>
                    <a:pt x="0" y="74"/>
                    <a:pt x="0" y="79"/>
                  </a:cubicBezTo>
                  <a:cubicBezTo>
                    <a:pt x="0" y="83"/>
                    <a:pt x="4" y="87"/>
                    <a:pt x="8" y="87"/>
                  </a:cubicBezTo>
                  <a:cubicBezTo>
                    <a:pt x="32" y="87"/>
                    <a:pt x="51" y="68"/>
                    <a:pt x="51" y="44"/>
                  </a:cubicBezTo>
                  <a:cubicBezTo>
                    <a:pt x="51" y="20"/>
                    <a:pt x="32" y="0"/>
                    <a:pt x="8" y="0"/>
                  </a:cubicBezTo>
                  <a:cubicBezTo>
                    <a:pt x="4" y="0"/>
                    <a:pt x="0" y="4"/>
                    <a:pt x="0" y="8"/>
                  </a:cubicBezTo>
                  <a:cubicBezTo>
                    <a:pt x="0" y="13"/>
                    <a:pt x="4" y="16"/>
                    <a:pt x="8" y="16"/>
                  </a:cubicBezTo>
                  <a:cubicBezTo>
                    <a:pt x="23" y="16"/>
                    <a:pt x="35" y="29"/>
                    <a:pt x="35" y="44"/>
                  </a:cubicBezTo>
                  <a:cubicBezTo>
                    <a:pt x="35" y="59"/>
                    <a:pt x="23" y="71"/>
                    <a:pt x="8" y="7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sp>
          <p:nvSpPr>
            <p:cNvPr id="93" name="Freeform 14">
              <a:extLst>
                <a:ext uri="{FF2B5EF4-FFF2-40B4-BE49-F238E27FC236}">
                  <a16:creationId xmlns="" xmlns:a16="http://schemas.microsoft.com/office/drawing/2014/main" id="{98CEA01E-17E4-4470-B1D6-BEEDDB10FF16}"/>
                </a:ext>
              </a:extLst>
            </p:cNvPr>
            <p:cNvSpPr>
              <a:spLocks noEditPoints="1"/>
            </p:cNvSpPr>
            <p:nvPr/>
          </p:nvSpPr>
          <p:spPr bwMode="gray">
            <a:xfrm>
              <a:off x="4656138" y="1211263"/>
              <a:ext cx="415925" cy="750887"/>
            </a:xfrm>
            <a:custGeom>
              <a:avLst/>
              <a:gdLst>
                <a:gd name="T0" fmla="*/ 317615 w 110"/>
                <a:gd name="T1" fmla="*/ 0 h 200"/>
                <a:gd name="T2" fmla="*/ 196619 w 110"/>
                <a:gd name="T3" fmla="*/ 75089 h 200"/>
                <a:gd name="T4" fmla="*/ 86966 w 110"/>
                <a:gd name="T5" fmla="*/ 221512 h 200"/>
                <a:gd name="T6" fmla="*/ 68060 w 110"/>
                <a:gd name="T7" fmla="*/ 458041 h 200"/>
                <a:gd name="T8" fmla="*/ 196619 w 110"/>
                <a:gd name="T9" fmla="*/ 679553 h 200"/>
                <a:gd name="T10" fmla="*/ 302491 w 110"/>
                <a:gd name="T11" fmla="*/ 750887 h 200"/>
                <a:gd name="T12" fmla="*/ 381895 w 110"/>
                <a:gd name="T13" fmla="*/ 717097 h 200"/>
                <a:gd name="T14" fmla="*/ 415925 w 110"/>
                <a:gd name="T15" fmla="*/ 638254 h 200"/>
                <a:gd name="T16" fmla="*/ 415925 w 110"/>
                <a:gd name="T17" fmla="*/ 93861 h 200"/>
                <a:gd name="T18" fmla="*/ 415925 w 110"/>
                <a:gd name="T19" fmla="*/ 93861 h 200"/>
                <a:gd name="T20" fmla="*/ 302491 w 110"/>
                <a:gd name="T21" fmla="*/ 322881 h 200"/>
                <a:gd name="T22" fmla="*/ 336521 w 110"/>
                <a:gd name="T23" fmla="*/ 529375 h 200"/>
                <a:gd name="T24" fmla="*/ 336521 w 110"/>
                <a:gd name="T25" fmla="*/ 529375 h 200"/>
                <a:gd name="T26" fmla="*/ 196619 w 110"/>
                <a:gd name="T27" fmla="*/ 300355 h 200"/>
                <a:gd name="T28" fmla="*/ 223087 w 110"/>
                <a:gd name="T29" fmla="*/ 274074 h 200"/>
                <a:gd name="T30" fmla="*/ 196619 w 110"/>
                <a:gd name="T31" fmla="*/ 247793 h 200"/>
                <a:gd name="T32" fmla="*/ 147464 w 110"/>
                <a:gd name="T33" fmla="*/ 221512 h 200"/>
                <a:gd name="T34" fmla="*/ 196619 w 110"/>
                <a:gd name="T35" fmla="*/ 127651 h 200"/>
                <a:gd name="T36" fmla="*/ 317615 w 110"/>
                <a:gd name="T37" fmla="*/ 191476 h 200"/>
                <a:gd name="T38" fmla="*/ 340302 w 110"/>
                <a:gd name="T39" fmla="*/ 183967 h 200"/>
                <a:gd name="T40" fmla="*/ 340302 w 110"/>
                <a:gd name="T41" fmla="*/ 146423 h 200"/>
                <a:gd name="T42" fmla="*/ 276023 w 110"/>
                <a:gd name="T43" fmla="*/ 93861 h 200"/>
                <a:gd name="T44" fmla="*/ 362989 w 110"/>
                <a:gd name="T45" fmla="*/ 93861 h 200"/>
                <a:gd name="T46" fmla="*/ 362989 w 110"/>
                <a:gd name="T47" fmla="*/ 232775 h 200"/>
                <a:gd name="T48" fmla="*/ 302491 w 110"/>
                <a:gd name="T49" fmla="*/ 277828 h 200"/>
                <a:gd name="T50" fmla="*/ 276023 w 110"/>
                <a:gd name="T51" fmla="*/ 304109 h 200"/>
                <a:gd name="T52" fmla="*/ 302491 w 110"/>
                <a:gd name="T53" fmla="*/ 330390 h 200"/>
                <a:gd name="T54" fmla="*/ 362989 w 110"/>
                <a:gd name="T55" fmla="*/ 319127 h 200"/>
                <a:gd name="T56" fmla="*/ 336521 w 110"/>
                <a:gd name="T57" fmla="*/ 488077 h 200"/>
                <a:gd name="T58" fmla="*/ 310053 w 110"/>
                <a:gd name="T59" fmla="*/ 514358 h 200"/>
                <a:gd name="T60" fmla="*/ 336521 w 110"/>
                <a:gd name="T61" fmla="*/ 540639 h 200"/>
                <a:gd name="T62" fmla="*/ 362989 w 110"/>
                <a:gd name="T63" fmla="*/ 536884 h 200"/>
                <a:gd name="T64" fmla="*/ 344083 w 110"/>
                <a:gd name="T65" fmla="*/ 679553 h 200"/>
                <a:gd name="T66" fmla="*/ 257117 w 110"/>
                <a:gd name="T67" fmla="*/ 679553 h 200"/>
                <a:gd name="T68" fmla="*/ 268461 w 110"/>
                <a:gd name="T69" fmla="*/ 574429 h 200"/>
                <a:gd name="T70" fmla="*/ 219306 w 110"/>
                <a:gd name="T71" fmla="*/ 555656 h 200"/>
                <a:gd name="T72" fmla="*/ 128559 w 110"/>
                <a:gd name="T73" fmla="*/ 596955 h 200"/>
                <a:gd name="T74" fmla="*/ 128559 w 110"/>
                <a:gd name="T75" fmla="*/ 461796 h 200"/>
                <a:gd name="T76" fmla="*/ 264680 w 110"/>
                <a:gd name="T77" fmla="*/ 461796 h 200"/>
                <a:gd name="T78" fmla="*/ 302491 w 110"/>
                <a:gd name="T79" fmla="*/ 461796 h 200"/>
                <a:gd name="T80" fmla="*/ 302491 w 110"/>
                <a:gd name="T81" fmla="*/ 424251 h 200"/>
                <a:gd name="T82" fmla="*/ 102091 w 110"/>
                <a:gd name="T83" fmla="*/ 416742 h 200"/>
                <a:gd name="T84" fmla="*/ 113434 w 110"/>
                <a:gd name="T85" fmla="*/ 266565 h 200"/>
                <a:gd name="T86" fmla="*/ 302491 w 110"/>
                <a:gd name="T87" fmla="*/ 739624 h 2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0" h="200">
                  <a:moveTo>
                    <a:pt x="110" y="25"/>
                  </a:moveTo>
                  <a:cubicBezTo>
                    <a:pt x="110" y="11"/>
                    <a:pt x="99" y="0"/>
                    <a:pt x="84" y="0"/>
                  </a:cubicBezTo>
                  <a:cubicBezTo>
                    <a:pt x="72" y="0"/>
                    <a:pt x="61" y="9"/>
                    <a:pt x="59" y="20"/>
                  </a:cubicBezTo>
                  <a:cubicBezTo>
                    <a:pt x="57" y="20"/>
                    <a:pt x="54" y="20"/>
                    <a:pt x="52" y="20"/>
                  </a:cubicBezTo>
                  <a:cubicBezTo>
                    <a:pt x="35" y="20"/>
                    <a:pt x="22" y="33"/>
                    <a:pt x="22" y="50"/>
                  </a:cubicBezTo>
                  <a:cubicBezTo>
                    <a:pt x="22" y="53"/>
                    <a:pt x="22" y="56"/>
                    <a:pt x="23" y="59"/>
                  </a:cubicBezTo>
                  <a:cubicBezTo>
                    <a:pt x="10" y="64"/>
                    <a:pt x="0" y="76"/>
                    <a:pt x="0" y="91"/>
                  </a:cubicBezTo>
                  <a:cubicBezTo>
                    <a:pt x="0" y="104"/>
                    <a:pt x="7" y="116"/>
                    <a:pt x="18" y="122"/>
                  </a:cubicBezTo>
                  <a:cubicBezTo>
                    <a:pt x="9" y="137"/>
                    <a:pt x="11" y="156"/>
                    <a:pt x="24" y="169"/>
                  </a:cubicBezTo>
                  <a:cubicBezTo>
                    <a:pt x="31" y="177"/>
                    <a:pt x="41" y="181"/>
                    <a:pt x="52" y="181"/>
                  </a:cubicBezTo>
                  <a:cubicBezTo>
                    <a:pt x="53" y="185"/>
                    <a:pt x="56" y="188"/>
                    <a:pt x="58" y="191"/>
                  </a:cubicBezTo>
                  <a:cubicBezTo>
                    <a:pt x="64" y="196"/>
                    <a:pt x="72" y="200"/>
                    <a:pt x="80" y="200"/>
                  </a:cubicBezTo>
                  <a:cubicBezTo>
                    <a:pt x="80" y="200"/>
                    <a:pt x="80" y="200"/>
                    <a:pt x="80" y="200"/>
                  </a:cubicBezTo>
                  <a:cubicBezTo>
                    <a:pt x="88" y="200"/>
                    <a:pt x="96" y="196"/>
                    <a:pt x="101" y="191"/>
                  </a:cubicBezTo>
                  <a:cubicBezTo>
                    <a:pt x="107" y="185"/>
                    <a:pt x="110" y="178"/>
                    <a:pt x="110" y="170"/>
                  </a:cubicBezTo>
                  <a:cubicBezTo>
                    <a:pt x="110" y="170"/>
                    <a:pt x="110" y="170"/>
                    <a:pt x="110" y="170"/>
                  </a:cubicBezTo>
                  <a:cubicBezTo>
                    <a:pt x="110" y="170"/>
                    <a:pt x="110" y="170"/>
                    <a:pt x="110" y="170"/>
                  </a:cubicBezTo>
                  <a:cubicBezTo>
                    <a:pt x="110" y="25"/>
                    <a:pt x="110" y="25"/>
                    <a:pt x="110" y="25"/>
                  </a:cubicBezTo>
                  <a:cubicBezTo>
                    <a:pt x="110" y="25"/>
                    <a:pt x="110" y="25"/>
                    <a:pt x="110" y="25"/>
                  </a:cubicBezTo>
                  <a:cubicBezTo>
                    <a:pt x="110" y="25"/>
                    <a:pt x="110" y="25"/>
                    <a:pt x="110" y="25"/>
                  </a:cubicBezTo>
                  <a:close/>
                  <a:moveTo>
                    <a:pt x="80" y="86"/>
                  </a:moveTo>
                  <a:cubicBezTo>
                    <a:pt x="80" y="86"/>
                    <a:pt x="80" y="86"/>
                    <a:pt x="80" y="86"/>
                  </a:cubicBezTo>
                  <a:cubicBezTo>
                    <a:pt x="80" y="86"/>
                    <a:pt x="80" y="86"/>
                    <a:pt x="80" y="86"/>
                  </a:cubicBezTo>
                  <a:close/>
                  <a:moveTo>
                    <a:pt x="89" y="141"/>
                  </a:moveTo>
                  <a:cubicBezTo>
                    <a:pt x="89" y="141"/>
                    <a:pt x="89" y="141"/>
                    <a:pt x="89" y="141"/>
                  </a:cubicBezTo>
                  <a:cubicBezTo>
                    <a:pt x="89" y="141"/>
                    <a:pt x="89" y="141"/>
                    <a:pt x="89" y="141"/>
                  </a:cubicBezTo>
                  <a:close/>
                  <a:moveTo>
                    <a:pt x="30" y="71"/>
                  </a:moveTo>
                  <a:cubicBezTo>
                    <a:pt x="36" y="77"/>
                    <a:pt x="43" y="80"/>
                    <a:pt x="52" y="80"/>
                  </a:cubicBezTo>
                  <a:cubicBezTo>
                    <a:pt x="54" y="80"/>
                    <a:pt x="56" y="80"/>
                    <a:pt x="57" y="78"/>
                  </a:cubicBezTo>
                  <a:cubicBezTo>
                    <a:pt x="58" y="77"/>
                    <a:pt x="59" y="75"/>
                    <a:pt x="59" y="73"/>
                  </a:cubicBezTo>
                  <a:cubicBezTo>
                    <a:pt x="59" y="71"/>
                    <a:pt x="58" y="69"/>
                    <a:pt x="57" y="68"/>
                  </a:cubicBezTo>
                  <a:cubicBezTo>
                    <a:pt x="56" y="67"/>
                    <a:pt x="54" y="66"/>
                    <a:pt x="52" y="66"/>
                  </a:cubicBezTo>
                  <a:cubicBezTo>
                    <a:pt x="48" y="66"/>
                    <a:pt x="44" y="64"/>
                    <a:pt x="41" y="62"/>
                  </a:cubicBezTo>
                  <a:cubicBezTo>
                    <a:pt x="40" y="61"/>
                    <a:pt x="40" y="60"/>
                    <a:pt x="39" y="59"/>
                  </a:cubicBezTo>
                  <a:cubicBezTo>
                    <a:pt x="37" y="57"/>
                    <a:pt x="36" y="53"/>
                    <a:pt x="36" y="50"/>
                  </a:cubicBezTo>
                  <a:cubicBezTo>
                    <a:pt x="36" y="41"/>
                    <a:pt x="43" y="34"/>
                    <a:pt x="52" y="34"/>
                  </a:cubicBezTo>
                  <a:cubicBezTo>
                    <a:pt x="55" y="34"/>
                    <a:pt x="59" y="35"/>
                    <a:pt x="62" y="37"/>
                  </a:cubicBezTo>
                  <a:cubicBezTo>
                    <a:pt x="66" y="45"/>
                    <a:pt x="75" y="51"/>
                    <a:pt x="84" y="51"/>
                  </a:cubicBezTo>
                  <a:cubicBezTo>
                    <a:pt x="84" y="51"/>
                    <a:pt x="84" y="51"/>
                    <a:pt x="84" y="51"/>
                  </a:cubicBezTo>
                  <a:cubicBezTo>
                    <a:pt x="86" y="51"/>
                    <a:pt x="88" y="50"/>
                    <a:pt x="90" y="49"/>
                  </a:cubicBezTo>
                  <a:cubicBezTo>
                    <a:pt x="91" y="48"/>
                    <a:pt x="92" y="46"/>
                    <a:pt x="92" y="44"/>
                  </a:cubicBezTo>
                  <a:cubicBezTo>
                    <a:pt x="92" y="42"/>
                    <a:pt x="91" y="40"/>
                    <a:pt x="90" y="39"/>
                  </a:cubicBezTo>
                  <a:cubicBezTo>
                    <a:pt x="88" y="37"/>
                    <a:pt x="86" y="37"/>
                    <a:pt x="84" y="37"/>
                  </a:cubicBezTo>
                  <a:cubicBezTo>
                    <a:pt x="78" y="37"/>
                    <a:pt x="73" y="32"/>
                    <a:pt x="73" y="25"/>
                  </a:cubicBezTo>
                  <a:cubicBezTo>
                    <a:pt x="73" y="19"/>
                    <a:pt x="78" y="14"/>
                    <a:pt x="84" y="14"/>
                  </a:cubicBezTo>
                  <a:cubicBezTo>
                    <a:pt x="91" y="14"/>
                    <a:pt x="96" y="19"/>
                    <a:pt x="96" y="25"/>
                  </a:cubicBezTo>
                  <a:cubicBezTo>
                    <a:pt x="96" y="25"/>
                    <a:pt x="96" y="25"/>
                    <a:pt x="96" y="25"/>
                  </a:cubicBezTo>
                  <a:cubicBezTo>
                    <a:pt x="96" y="62"/>
                    <a:pt x="96" y="62"/>
                    <a:pt x="96" y="62"/>
                  </a:cubicBezTo>
                  <a:cubicBezTo>
                    <a:pt x="96" y="62"/>
                    <a:pt x="96" y="62"/>
                    <a:pt x="96" y="62"/>
                  </a:cubicBezTo>
                  <a:cubicBezTo>
                    <a:pt x="96" y="64"/>
                    <a:pt x="95" y="74"/>
                    <a:pt x="80" y="74"/>
                  </a:cubicBezTo>
                  <a:cubicBezTo>
                    <a:pt x="78" y="74"/>
                    <a:pt x="76" y="75"/>
                    <a:pt x="75" y="76"/>
                  </a:cubicBezTo>
                  <a:cubicBezTo>
                    <a:pt x="73" y="77"/>
                    <a:pt x="73" y="79"/>
                    <a:pt x="73" y="81"/>
                  </a:cubicBezTo>
                  <a:cubicBezTo>
                    <a:pt x="73" y="83"/>
                    <a:pt x="73" y="85"/>
                    <a:pt x="75" y="86"/>
                  </a:cubicBezTo>
                  <a:cubicBezTo>
                    <a:pt x="76" y="87"/>
                    <a:pt x="78" y="88"/>
                    <a:pt x="80" y="88"/>
                  </a:cubicBezTo>
                  <a:cubicBezTo>
                    <a:pt x="80" y="88"/>
                    <a:pt x="80" y="88"/>
                    <a:pt x="80" y="88"/>
                  </a:cubicBezTo>
                  <a:cubicBezTo>
                    <a:pt x="86" y="88"/>
                    <a:pt x="92" y="87"/>
                    <a:pt x="96" y="85"/>
                  </a:cubicBezTo>
                  <a:cubicBezTo>
                    <a:pt x="96" y="125"/>
                    <a:pt x="96" y="125"/>
                    <a:pt x="96" y="125"/>
                  </a:cubicBezTo>
                  <a:cubicBezTo>
                    <a:pt x="95" y="127"/>
                    <a:pt x="92" y="130"/>
                    <a:pt x="89" y="130"/>
                  </a:cubicBezTo>
                  <a:cubicBezTo>
                    <a:pt x="87" y="130"/>
                    <a:pt x="85" y="130"/>
                    <a:pt x="84" y="132"/>
                  </a:cubicBezTo>
                  <a:cubicBezTo>
                    <a:pt x="83" y="133"/>
                    <a:pt x="82" y="135"/>
                    <a:pt x="82" y="137"/>
                  </a:cubicBezTo>
                  <a:cubicBezTo>
                    <a:pt x="82" y="139"/>
                    <a:pt x="83" y="140"/>
                    <a:pt x="84" y="142"/>
                  </a:cubicBezTo>
                  <a:cubicBezTo>
                    <a:pt x="85" y="143"/>
                    <a:pt x="87" y="144"/>
                    <a:pt x="89" y="144"/>
                  </a:cubicBezTo>
                  <a:cubicBezTo>
                    <a:pt x="89" y="144"/>
                    <a:pt x="89" y="144"/>
                    <a:pt x="89" y="144"/>
                  </a:cubicBezTo>
                  <a:cubicBezTo>
                    <a:pt x="92" y="144"/>
                    <a:pt x="94" y="143"/>
                    <a:pt x="96" y="143"/>
                  </a:cubicBezTo>
                  <a:cubicBezTo>
                    <a:pt x="96" y="169"/>
                    <a:pt x="96" y="169"/>
                    <a:pt x="96" y="169"/>
                  </a:cubicBezTo>
                  <a:cubicBezTo>
                    <a:pt x="96" y="174"/>
                    <a:pt x="94" y="178"/>
                    <a:pt x="91" y="181"/>
                  </a:cubicBezTo>
                  <a:cubicBezTo>
                    <a:pt x="88" y="184"/>
                    <a:pt x="84" y="185"/>
                    <a:pt x="80" y="185"/>
                  </a:cubicBezTo>
                  <a:cubicBezTo>
                    <a:pt x="76" y="185"/>
                    <a:pt x="71" y="184"/>
                    <a:pt x="68" y="181"/>
                  </a:cubicBezTo>
                  <a:cubicBezTo>
                    <a:pt x="62" y="174"/>
                    <a:pt x="62" y="164"/>
                    <a:pt x="68" y="158"/>
                  </a:cubicBezTo>
                  <a:cubicBezTo>
                    <a:pt x="70" y="156"/>
                    <a:pt x="71" y="155"/>
                    <a:pt x="71" y="153"/>
                  </a:cubicBezTo>
                  <a:cubicBezTo>
                    <a:pt x="71" y="151"/>
                    <a:pt x="70" y="149"/>
                    <a:pt x="68" y="148"/>
                  </a:cubicBezTo>
                  <a:cubicBezTo>
                    <a:pt x="66" y="145"/>
                    <a:pt x="61" y="145"/>
                    <a:pt x="58" y="148"/>
                  </a:cubicBezTo>
                  <a:cubicBezTo>
                    <a:pt x="53" y="153"/>
                    <a:pt x="50" y="159"/>
                    <a:pt x="50" y="167"/>
                  </a:cubicBezTo>
                  <a:cubicBezTo>
                    <a:pt x="44" y="166"/>
                    <a:pt x="38" y="163"/>
                    <a:pt x="34" y="159"/>
                  </a:cubicBezTo>
                  <a:cubicBezTo>
                    <a:pt x="29" y="154"/>
                    <a:pt x="27" y="148"/>
                    <a:pt x="27" y="141"/>
                  </a:cubicBezTo>
                  <a:cubicBezTo>
                    <a:pt x="27" y="135"/>
                    <a:pt x="29" y="128"/>
                    <a:pt x="34" y="123"/>
                  </a:cubicBezTo>
                  <a:cubicBezTo>
                    <a:pt x="39" y="119"/>
                    <a:pt x="45" y="116"/>
                    <a:pt x="52" y="116"/>
                  </a:cubicBezTo>
                  <a:cubicBezTo>
                    <a:pt x="59" y="116"/>
                    <a:pt x="65" y="119"/>
                    <a:pt x="70" y="123"/>
                  </a:cubicBezTo>
                  <a:cubicBezTo>
                    <a:pt x="71" y="125"/>
                    <a:pt x="73" y="126"/>
                    <a:pt x="75" y="126"/>
                  </a:cubicBezTo>
                  <a:cubicBezTo>
                    <a:pt x="77" y="126"/>
                    <a:pt x="79" y="125"/>
                    <a:pt x="80" y="123"/>
                  </a:cubicBezTo>
                  <a:cubicBezTo>
                    <a:pt x="81" y="122"/>
                    <a:pt x="82" y="120"/>
                    <a:pt x="82" y="118"/>
                  </a:cubicBezTo>
                  <a:cubicBezTo>
                    <a:pt x="82" y="116"/>
                    <a:pt x="81" y="115"/>
                    <a:pt x="80" y="113"/>
                  </a:cubicBezTo>
                  <a:cubicBezTo>
                    <a:pt x="73" y="106"/>
                    <a:pt x="63" y="102"/>
                    <a:pt x="52" y="102"/>
                  </a:cubicBezTo>
                  <a:cubicBezTo>
                    <a:pt x="43" y="102"/>
                    <a:pt x="34" y="105"/>
                    <a:pt x="27" y="111"/>
                  </a:cubicBezTo>
                  <a:cubicBezTo>
                    <a:pt x="20" y="107"/>
                    <a:pt x="14" y="100"/>
                    <a:pt x="14" y="91"/>
                  </a:cubicBezTo>
                  <a:cubicBezTo>
                    <a:pt x="14" y="82"/>
                    <a:pt x="21" y="74"/>
                    <a:pt x="30" y="71"/>
                  </a:cubicBezTo>
                  <a:close/>
                  <a:moveTo>
                    <a:pt x="80" y="197"/>
                  </a:moveTo>
                  <a:cubicBezTo>
                    <a:pt x="80" y="197"/>
                    <a:pt x="80" y="197"/>
                    <a:pt x="80" y="197"/>
                  </a:cubicBezTo>
                  <a:cubicBezTo>
                    <a:pt x="80" y="197"/>
                    <a:pt x="80" y="197"/>
                    <a:pt x="80" y="19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grpSp>
      <p:sp>
        <p:nvSpPr>
          <p:cNvPr id="96" name="Freeform 159">
            <a:extLst>
              <a:ext uri="{FF2B5EF4-FFF2-40B4-BE49-F238E27FC236}">
                <a16:creationId xmlns="" xmlns:a16="http://schemas.microsoft.com/office/drawing/2014/main" id="{CF89BD6B-3957-44D0-B3F9-8C286DB4211A}"/>
              </a:ext>
            </a:extLst>
          </p:cNvPr>
          <p:cNvSpPr/>
          <p:nvPr/>
        </p:nvSpPr>
        <p:spPr bwMode="gray">
          <a:xfrm flipH="1">
            <a:off x="3003115" y="3255742"/>
            <a:ext cx="851718" cy="44521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36000" bIns="36000" rtlCol="0" anchor="ctr">
            <a:noAutofit/>
          </a:bodyPr>
          <a:lstStyle/>
          <a:p>
            <a:pPr algn="ctr" fontAlgn="ctr"/>
            <a:r>
              <a:rPr lang="en-US" sz="1200" dirty="0">
                <a:solidFill>
                  <a:schemeClr val="tx1"/>
                </a:solidFill>
                <a:latin typeface="Huawei Sans" panose="020C0503030203020204" pitchFamily="34" charset="0"/>
              </a:rPr>
              <a:t>LTE</a:t>
            </a:r>
          </a:p>
        </p:txBody>
      </p:sp>
      <p:sp>
        <p:nvSpPr>
          <p:cNvPr id="94" name="Freeform 159">
            <a:extLst>
              <a:ext uri="{FF2B5EF4-FFF2-40B4-BE49-F238E27FC236}">
                <a16:creationId xmlns="" xmlns:a16="http://schemas.microsoft.com/office/drawing/2014/main" id="{0D53A6BF-D7AA-4CB4-BBE5-DCB037A05F34}"/>
              </a:ext>
            </a:extLst>
          </p:cNvPr>
          <p:cNvSpPr/>
          <p:nvPr/>
        </p:nvSpPr>
        <p:spPr bwMode="gray">
          <a:xfrm flipH="1">
            <a:off x="2607180" y="2934614"/>
            <a:ext cx="851718" cy="44521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Internet</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95" name="Freeform 159">
            <a:extLst>
              <a:ext uri="{FF2B5EF4-FFF2-40B4-BE49-F238E27FC236}">
                <a16:creationId xmlns="" xmlns:a16="http://schemas.microsoft.com/office/drawing/2014/main" id="{B6770A00-258C-4610-A250-5654AEC0869F}"/>
              </a:ext>
            </a:extLst>
          </p:cNvPr>
          <p:cNvSpPr/>
          <p:nvPr/>
        </p:nvSpPr>
        <p:spPr bwMode="gray">
          <a:xfrm flipH="1">
            <a:off x="2631162" y="3476716"/>
            <a:ext cx="851718" cy="44521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MPLS</a:t>
            </a:r>
          </a:p>
        </p:txBody>
      </p:sp>
      <p:sp>
        <p:nvSpPr>
          <p:cNvPr id="98" name="Freeform 159">
            <a:extLst>
              <a:ext uri="{FF2B5EF4-FFF2-40B4-BE49-F238E27FC236}">
                <a16:creationId xmlns="" xmlns:a16="http://schemas.microsoft.com/office/drawing/2014/main" id="{BA20E1B9-D796-4036-A504-710084E23BB2}"/>
              </a:ext>
            </a:extLst>
          </p:cNvPr>
          <p:cNvSpPr/>
          <p:nvPr/>
        </p:nvSpPr>
        <p:spPr bwMode="gray">
          <a:xfrm flipH="1">
            <a:off x="8196937" y="3152720"/>
            <a:ext cx="851718" cy="44521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36000" bIns="36000" rtlCol="0" anchor="ctr">
            <a:noAutofit/>
          </a:bodyPr>
          <a:lstStyle/>
          <a:p>
            <a:pPr algn="ctr" fontAlgn="ctr"/>
            <a:r>
              <a:rPr lang="en-US" sz="1200" dirty="0">
                <a:solidFill>
                  <a:schemeClr val="tx1"/>
                </a:solidFill>
                <a:latin typeface="Huawei Sans" panose="020C0503030203020204" pitchFamily="34" charset="0"/>
              </a:rPr>
              <a:t>LTE</a:t>
            </a:r>
          </a:p>
        </p:txBody>
      </p:sp>
      <p:sp>
        <p:nvSpPr>
          <p:cNvPr id="99" name="Freeform 159">
            <a:extLst>
              <a:ext uri="{FF2B5EF4-FFF2-40B4-BE49-F238E27FC236}">
                <a16:creationId xmlns="" xmlns:a16="http://schemas.microsoft.com/office/drawing/2014/main" id="{0452C32D-FB8D-4F67-9757-BEA908483537}"/>
              </a:ext>
            </a:extLst>
          </p:cNvPr>
          <p:cNvSpPr/>
          <p:nvPr/>
        </p:nvSpPr>
        <p:spPr bwMode="gray">
          <a:xfrm flipH="1">
            <a:off x="7801002" y="2831592"/>
            <a:ext cx="851718" cy="44521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Internet</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101" name="Freeform 159">
            <a:extLst>
              <a:ext uri="{FF2B5EF4-FFF2-40B4-BE49-F238E27FC236}">
                <a16:creationId xmlns="" xmlns:a16="http://schemas.microsoft.com/office/drawing/2014/main" id="{9FA5FA5B-4BF4-4A2E-B9A6-3D973C6E9389}"/>
              </a:ext>
            </a:extLst>
          </p:cNvPr>
          <p:cNvSpPr/>
          <p:nvPr/>
        </p:nvSpPr>
        <p:spPr bwMode="gray">
          <a:xfrm flipH="1">
            <a:off x="7824984" y="3373694"/>
            <a:ext cx="851718" cy="44521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MPLS</a:t>
            </a:r>
          </a:p>
        </p:txBody>
      </p:sp>
    </p:spTree>
    <p:extLst>
      <p:ext uri="{BB962C8B-B14F-4D97-AF65-F5344CB8AC3E}">
        <p14:creationId xmlns:p14="http://schemas.microsoft.com/office/powerpoint/2010/main" val="106961501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dirty="0"/>
              <a:t>SD-WAN Business Model: Carrier Resale</a:t>
            </a:r>
          </a:p>
        </p:txBody>
      </p:sp>
      <p:sp>
        <p:nvSpPr>
          <p:cNvPr id="82" name="矩形 81"/>
          <p:cNvSpPr/>
          <p:nvPr/>
        </p:nvSpPr>
        <p:spPr bwMode="gray">
          <a:xfrm>
            <a:off x="6023076" y="1056681"/>
            <a:ext cx="5726012" cy="4932632"/>
          </a:xfrm>
          <a:prstGeom prst="rect">
            <a:avLst/>
          </a:prstGeom>
        </p:spPr>
        <p:txBody>
          <a:bodyPr wrap="square">
            <a:spAutoFit/>
          </a:bodyPr>
          <a:lstStyle/>
          <a:p>
            <a:pPr marL="302279" lvl="1" indent="-302279" defTabSz="914034" fontAlgn="ctr" hangingPunct="0">
              <a:lnSpc>
                <a:spcPct val="140000"/>
              </a:lnSpc>
              <a:spcBef>
                <a:spcPts val="792"/>
              </a:spcBef>
              <a:spcAft>
                <a:spcPts val="600"/>
              </a:spcAft>
              <a:buSzPct val="50000"/>
              <a:buFont typeface="Wingdings" panose="05000000000000000000" pitchFamily="2" charset="2"/>
              <a:buChar char="l"/>
              <a:defRPr/>
            </a:pPr>
            <a:r>
              <a:rPr lang="en-US" sz="1600" dirty="0">
                <a:latin typeface="Huawei Sans" panose="020C0503030203020204" pitchFamily="34" charset="0"/>
              </a:rPr>
              <a:t>A carrier provides SD-WAN services for multiple enterprises through iMaster NCE-WAN.</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a:p>
            <a:pPr marL="302279" lvl="1" indent="-302279" defTabSz="914034" fontAlgn="ctr" hangingPunct="0">
              <a:lnSpc>
                <a:spcPct val="140000"/>
              </a:lnSpc>
              <a:spcBef>
                <a:spcPts val="792"/>
              </a:spcBef>
              <a:spcAft>
                <a:spcPts val="600"/>
              </a:spcAft>
              <a:buSzPct val="50000"/>
              <a:buFont typeface="Wingdings" panose="05000000000000000000" pitchFamily="2" charset="2"/>
              <a:buChar char="l"/>
              <a:defRPr/>
            </a:pPr>
            <a:r>
              <a:rPr lang="en-US" sz="1600" dirty="0">
                <a:latin typeface="Huawei Sans" panose="020C0503030203020204" pitchFamily="34" charset="0"/>
              </a:rPr>
              <a:t>Enterprises, as tenants, lease SD-WAN services provided by carriers. An enterprise tenant can manage the SD-WAN services of all sites belonging to it, but it cannot view the SD-WAN services of other tenants. Enterprises either manage and control their SD-WAN services based on the tenant permissions assigned by carriers, or they can entrust their SD-WAN services to carriers for management and control.</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a:p>
            <a:pPr marL="302279" lvl="1" indent="-302279" defTabSz="914034" fontAlgn="ctr" hangingPunct="0">
              <a:lnSpc>
                <a:spcPct val="140000"/>
              </a:lnSpc>
              <a:spcBef>
                <a:spcPts val="792"/>
              </a:spcBef>
              <a:spcAft>
                <a:spcPts val="600"/>
              </a:spcAft>
              <a:buSzPct val="50000"/>
              <a:buFont typeface="Wingdings" panose="05000000000000000000" pitchFamily="2" charset="2"/>
              <a:buChar char="l"/>
              <a:defRPr/>
            </a:pPr>
            <a:r>
              <a:rPr lang="en-US" sz="1600" dirty="0">
                <a:latin typeface="Huawei Sans" panose="020C0503030203020204" pitchFamily="34" charset="0"/>
              </a:rPr>
              <a:t>SD-WAN gateways are used to implement flexible interconnection and fast compatibility between SD-WAN networks and carriers' legacy backbone networks.</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3" name="Group 2">
            <a:extLst>
              <a:ext uri="{FF2B5EF4-FFF2-40B4-BE49-F238E27FC236}">
                <a16:creationId xmlns="" xmlns:a16="http://schemas.microsoft.com/office/drawing/2014/main" id="{C042339C-D90B-4926-B4A7-98D73DBEA566}"/>
              </a:ext>
            </a:extLst>
          </p:cNvPr>
          <p:cNvGrpSpPr/>
          <p:nvPr/>
        </p:nvGrpSpPr>
        <p:grpSpPr bwMode="gray">
          <a:xfrm>
            <a:off x="474184" y="1060664"/>
            <a:ext cx="5741223" cy="4967152"/>
            <a:chOff x="733639" y="1014713"/>
            <a:chExt cx="5741223" cy="4967152"/>
          </a:xfrm>
        </p:grpSpPr>
        <p:sp>
          <p:nvSpPr>
            <p:cNvPr id="79" name="Freeform 159">
              <a:extLst>
                <a:ext uri="{FF2B5EF4-FFF2-40B4-BE49-F238E27FC236}">
                  <a16:creationId xmlns="" xmlns:a16="http://schemas.microsoft.com/office/drawing/2014/main" id="{7C092FA9-971F-4A1E-9D98-C0FD32CF00B0}"/>
                </a:ext>
              </a:extLst>
            </p:cNvPr>
            <p:cNvSpPr/>
            <p:nvPr/>
          </p:nvSpPr>
          <p:spPr bwMode="gray">
            <a:xfrm flipH="1">
              <a:off x="4598965" y="3344765"/>
              <a:ext cx="1247991" cy="65236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lnSpc>
                  <a:spcPct val="90000"/>
                </a:lnSpc>
                <a:spcBef>
                  <a:spcPct val="0"/>
                </a:spcBef>
                <a:spcAft>
                  <a:spcPct val="0"/>
                </a:spcAft>
              </a:pPr>
              <a:endParaRPr lang="en-US" altLang="zh-CN" sz="1050" b="1" dirty="0">
                <a:solidFill>
                  <a:srgbClr val="575756"/>
                </a:solidFill>
                <a:latin typeface="Huawei Sans" panose="020C0503030203020204" pitchFamily="34" charset="0"/>
              </a:endParaRPr>
            </a:p>
          </p:txBody>
        </p:sp>
        <p:sp>
          <p:nvSpPr>
            <p:cNvPr id="80" name="文本框 79"/>
            <p:cNvSpPr txBox="1"/>
            <p:nvPr/>
          </p:nvSpPr>
          <p:spPr bwMode="gray">
            <a:xfrm>
              <a:off x="4487820" y="3570295"/>
              <a:ext cx="1506857" cy="461665"/>
            </a:xfrm>
            <a:prstGeom prst="rect">
              <a:avLst/>
            </a:prstGeom>
            <a:noFill/>
          </p:spPr>
          <p:txBody>
            <a:bodyPr wrap="square" rtlCol="0">
              <a:spAutoFit/>
            </a:bodyPr>
            <a:lstStyle/>
            <a:p>
              <a:pPr algn="ctr" fontAlgn="ctr"/>
              <a:r>
                <a:rPr lang="en-US" sz="1200" dirty="0">
                  <a:solidFill>
                    <a:srgbClr val="575756"/>
                  </a:solidFill>
                  <a:latin typeface="Huawei Sans" panose="020C0503030203020204" pitchFamily="34" charset="0"/>
                </a:rPr>
                <a:t>Retail company HQ/DC</a:t>
              </a:r>
            </a:p>
          </p:txBody>
        </p:sp>
        <p:sp>
          <p:nvSpPr>
            <p:cNvPr id="77" name="Freeform 159">
              <a:extLst>
                <a:ext uri="{FF2B5EF4-FFF2-40B4-BE49-F238E27FC236}">
                  <a16:creationId xmlns="" xmlns:a16="http://schemas.microsoft.com/office/drawing/2014/main" id="{E264B379-54B6-4871-A2C2-77B880B9C522}"/>
                </a:ext>
              </a:extLst>
            </p:cNvPr>
            <p:cNvSpPr/>
            <p:nvPr/>
          </p:nvSpPr>
          <p:spPr bwMode="gray">
            <a:xfrm flipH="1">
              <a:off x="3519218" y="1014713"/>
              <a:ext cx="1004663" cy="52516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spcBef>
                  <a:spcPct val="0"/>
                </a:spcBef>
                <a:spcAft>
                  <a:spcPct val="0"/>
                </a:spcAft>
              </a:pPr>
              <a:r>
                <a:rPr lang="en-US" sz="1200" b="1" dirty="0">
                  <a:solidFill>
                    <a:schemeClr val="tx1"/>
                  </a:solidFill>
                  <a:latin typeface="Huawei Sans" panose="020C0503030203020204" pitchFamily="34" charset="0"/>
                </a:rPr>
                <a:t>Carrier DC</a:t>
              </a:r>
              <a:endParaRPr lang="en-US" altLang="zh-CN" sz="1200" b="1" dirty="0">
                <a:solidFill>
                  <a:schemeClr val="tx1"/>
                </a:solidFill>
                <a:latin typeface="Huawei Sans" panose="020C0503030203020204" pitchFamily="34" charset="0"/>
              </a:endParaRPr>
            </a:p>
          </p:txBody>
        </p:sp>
        <p:sp>
          <p:nvSpPr>
            <p:cNvPr id="66" name="Freeform 159">
              <a:extLst>
                <a:ext uri="{FF2B5EF4-FFF2-40B4-BE49-F238E27FC236}">
                  <a16:creationId xmlns="" xmlns:a16="http://schemas.microsoft.com/office/drawing/2014/main" id="{7C092FA9-971F-4A1E-9D98-C0FD32CF00B0}"/>
                </a:ext>
              </a:extLst>
            </p:cNvPr>
            <p:cNvSpPr/>
            <p:nvPr/>
          </p:nvSpPr>
          <p:spPr bwMode="gray">
            <a:xfrm flipH="1">
              <a:off x="2159022" y="3344765"/>
              <a:ext cx="1247991" cy="65236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lnSpc>
                  <a:spcPct val="90000"/>
                </a:lnSpc>
                <a:spcBef>
                  <a:spcPct val="0"/>
                </a:spcBef>
                <a:spcAft>
                  <a:spcPct val="0"/>
                </a:spcAft>
              </a:pPr>
              <a:endParaRPr lang="en-US" altLang="zh-CN" sz="1050" b="1" dirty="0">
                <a:solidFill>
                  <a:srgbClr val="575756"/>
                </a:solidFill>
                <a:latin typeface="Huawei Sans" panose="020C0503030203020204" pitchFamily="34" charset="0"/>
              </a:endParaRPr>
            </a:p>
          </p:txBody>
        </p:sp>
        <p:sp>
          <p:nvSpPr>
            <p:cNvPr id="125" name="椭圆 124"/>
            <p:cNvSpPr/>
            <p:nvPr/>
          </p:nvSpPr>
          <p:spPr bwMode="gray">
            <a:xfrm>
              <a:off x="2565552" y="1950588"/>
              <a:ext cx="2886565" cy="1479707"/>
            </a:xfrm>
            <a:prstGeom prst="ellipse">
              <a:avLst/>
            </a:prstGeom>
            <a:gradFill flip="none" rotWithShape="1">
              <a:gsLst>
                <a:gs pos="0">
                  <a:schemeClr val="accent3">
                    <a:lumMod val="60000"/>
                    <a:lumOff val="40000"/>
                    <a:alpha val="25000"/>
                  </a:schemeClr>
                </a:gs>
                <a:gs pos="100000">
                  <a:schemeClr val="accent3">
                    <a:lumMod val="60000"/>
                    <a:lumOff val="40000"/>
                    <a:alpha val="0"/>
                  </a:schemeClr>
                </a:gs>
              </a:gsLst>
              <a:lin ang="16200000" scaled="1"/>
              <a:tileRect/>
            </a:gradFill>
            <a:ln w="0" cap="flat" cmpd="sng" algn="ctr">
              <a:solidFill>
                <a:schemeClr val="accent3"/>
              </a:solidFill>
              <a:prstDash val="dash"/>
              <a:miter lim="800000"/>
            </a:ln>
            <a:effectLst/>
          </p:spPr>
          <p:txBody>
            <a:bodyPr wrap="square" rtlCol="0" anchor="ctr">
              <a:noAutofit/>
            </a:bodyPr>
            <a:lstStyle/>
            <a:p>
              <a:pPr indent="-250993" algn="ctr" defTabSz="685800" fontAlgn="ctr">
                <a:spcBef>
                  <a:spcPct val="20000"/>
                </a:spcBef>
                <a:spcAft>
                  <a:spcPts val="2246"/>
                </a:spcAft>
                <a:buClr>
                  <a:prstClr val="white"/>
                </a:buClr>
                <a:buSzPct val="60000"/>
                <a:defRPr/>
              </a:pPr>
              <a:endParaRPr lang="en-US" sz="1200" b="1" kern="0" dirty="0">
                <a:solidFill>
                  <a:prstClr val="white"/>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7" name="直接连接符 6"/>
            <p:cNvCxnSpPr/>
            <p:nvPr/>
          </p:nvCxnSpPr>
          <p:spPr bwMode="gray">
            <a:xfrm flipH="1" flipV="1">
              <a:off x="2297603" y="5341898"/>
              <a:ext cx="4050" cy="277879"/>
            </a:xfrm>
            <a:prstGeom prst="line">
              <a:avLst/>
            </a:prstGeom>
            <a:noFill/>
            <a:ln w="9525" cap="flat" cmpd="sng" algn="ctr">
              <a:solidFill>
                <a:schemeClr val="bg2">
                  <a:lumMod val="75000"/>
                </a:schemeClr>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直接连接符 7"/>
            <p:cNvCxnSpPr/>
            <p:nvPr/>
          </p:nvCxnSpPr>
          <p:spPr bwMode="gray">
            <a:xfrm flipH="1" flipV="1">
              <a:off x="2144028" y="5341898"/>
              <a:ext cx="4050" cy="277879"/>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直接连接符 11"/>
            <p:cNvCxnSpPr/>
            <p:nvPr/>
          </p:nvCxnSpPr>
          <p:spPr bwMode="gray">
            <a:xfrm flipH="1" flipV="1">
              <a:off x="3369847" y="5341898"/>
              <a:ext cx="4050" cy="277879"/>
            </a:xfrm>
            <a:prstGeom prst="line">
              <a:avLst/>
            </a:prstGeom>
            <a:noFill/>
            <a:ln w="9525" cap="flat" cmpd="sng" algn="ctr">
              <a:solidFill>
                <a:schemeClr val="bg2">
                  <a:lumMod val="75000"/>
                </a:schemeClr>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直接连接符 12"/>
            <p:cNvCxnSpPr/>
            <p:nvPr/>
          </p:nvCxnSpPr>
          <p:spPr bwMode="gray">
            <a:xfrm flipH="1" flipV="1">
              <a:off x="3216272" y="5341898"/>
              <a:ext cx="4050" cy="277879"/>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直接连接符 20"/>
            <p:cNvCxnSpPr/>
            <p:nvPr/>
          </p:nvCxnSpPr>
          <p:spPr bwMode="gray">
            <a:xfrm flipH="1" flipV="1">
              <a:off x="2503364" y="4288117"/>
              <a:ext cx="4050" cy="277879"/>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直接连接符 21"/>
            <p:cNvCxnSpPr/>
            <p:nvPr/>
          </p:nvCxnSpPr>
          <p:spPr bwMode="gray">
            <a:xfrm flipH="1" flipV="1">
              <a:off x="3004991" y="4278784"/>
              <a:ext cx="4050" cy="277879"/>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圆角矩形 22"/>
            <p:cNvSpPr/>
            <p:nvPr/>
          </p:nvSpPr>
          <p:spPr bwMode="gray">
            <a:xfrm>
              <a:off x="1979585" y="4551706"/>
              <a:ext cx="1550155" cy="786054"/>
            </a:xfrm>
            <a:prstGeom prst="round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
                  <a:srgbClr val="CC9900"/>
                </a:buClr>
                <a:buSzTx/>
                <a:buFont typeface="Wingdings" pitchFamily="2" charset="2"/>
                <a:buChar char="n"/>
                <a:tabLst/>
              </a:pPr>
              <a:endParaRPr kumimoji="0" lang="en-US" altLang="zh-CN" sz="1200" b="0" i="0" u="none" strike="noStrike" cap="none" normalizeH="0" baseline="0" dirty="0">
                <a:ln>
                  <a:noFill/>
                </a:ln>
                <a:solidFill>
                  <a:srgbClr val="575756"/>
                </a:solidFill>
                <a:effectLst/>
                <a:latin typeface="Huawei Sans" panose="020C0503030203020204" pitchFamily="34" charset="0"/>
              </a:endParaRPr>
            </a:p>
          </p:txBody>
        </p:sp>
        <p:cxnSp>
          <p:nvCxnSpPr>
            <p:cNvPr id="27" name="直接连接符 26"/>
            <p:cNvCxnSpPr/>
            <p:nvPr/>
          </p:nvCxnSpPr>
          <p:spPr bwMode="gray">
            <a:xfrm flipH="1" flipV="1">
              <a:off x="4745965" y="5341898"/>
              <a:ext cx="4050" cy="277879"/>
            </a:xfrm>
            <a:prstGeom prst="line">
              <a:avLst/>
            </a:prstGeom>
            <a:noFill/>
            <a:ln w="9525" cap="flat" cmpd="sng" algn="ctr">
              <a:solidFill>
                <a:schemeClr val="bg2">
                  <a:lumMod val="75000"/>
                </a:schemeClr>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 name="直接连接符 27"/>
            <p:cNvCxnSpPr/>
            <p:nvPr/>
          </p:nvCxnSpPr>
          <p:spPr bwMode="gray">
            <a:xfrm flipH="1" flipV="1">
              <a:off x="4592390" y="5341898"/>
              <a:ext cx="4050" cy="277879"/>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 name="直接连接符 31"/>
            <p:cNvCxnSpPr/>
            <p:nvPr/>
          </p:nvCxnSpPr>
          <p:spPr bwMode="gray">
            <a:xfrm flipH="1" flipV="1">
              <a:off x="5818209" y="5341898"/>
              <a:ext cx="4050" cy="277879"/>
            </a:xfrm>
            <a:prstGeom prst="line">
              <a:avLst/>
            </a:prstGeom>
            <a:noFill/>
            <a:ln w="9525" cap="flat" cmpd="sng" algn="ctr">
              <a:solidFill>
                <a:schemeClr val="bg2">
                  <a:lumMod val="75000"/>
                </a:schemeClr>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 name="直接连接符 32"/>
            <p:cNvCxnSpPr/>
            <p:nvPr/>
          </p:nvCxnSpPr>
          <p:spPr bwMode="gray">
            <a:xfrm flipH="1" flipV="1">
              <a:off x="5664634" y="5341898"/>
              <a:ext cx="4050" cy="277879"/>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 name="直接连接符 38"/>
            <p:cNvCxnSpPr/>
            <p:nvPr/>
          </p:nvCxnSpPr>
          <p:spPr bwMode="gray">
            <a:xfrm flipH="1" flipV="1">
              <a:off x="4951726" y="4288117"/>
              <a:ext cx="4050" cy="277879"/>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 name="直接连接符 39"/>
            <p:cNvCxnSpPr/>
            <p:nvPr/>
          </p:nvCxnSpPr>
          <p:spPr bwMode="gray">
            <a:xfrm flipH="1" flipV="1">
              <a:off x="5453353" y="4278784"/>
              <a:ext cx="4050" cy="277879"/>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1" name="圆角矩形 40"/>
            <p:cNvSpPr/>
            <p:nvPr/>
          </p:nvSpPr>
          <p:spPr bwMode="gray">
            <a:xfrm>
              <a:off x="4219917" y="4551706"/>
              <a:ext cx="1963658" cy="786054"/>
            </a:xfrm>
            <a:prstGeom prst="roundRect">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
                  <a:srgbClr val="CC9900"/>
                </a:buClr>
                <a:buSzTx/>
                <a:buFont typeface="Wingdings" pitchFamily="2" charset="2"/>
                <a:buChar char="n"/>
                <a:tabLst/>
              </a:pPr>
              <a:endParaRPr kumimoji="0" lang="en-US" altLang="zh-CN" sz="1200" b="0" i="0" u="none" strike="noStrike" cap="none" normalizeH="0" baseline="0" dirty="0">
                <a:ln>
                  <a:noFill/>
                </a:ln>
                <a:solidFill>
                  <a:srgbClr val="575756"/>
                </a:solidFill>
                <a:effectLst/>
                <a:latin typeface="Huawei Sans" panose="020C0503030203020204" pitchFamily="34" charset="0"/>
              </a:endParaRPr>
            </a:p>
          </p:txBody>
        </p:sp>
        <p:pic>
          <p:nvPicPr>
            <p:cNvPr id="84" name="图片 83"/>
            <p:cNvPicPr>
              <a:picLocks noChangeAspect="1"/>
            </p:cNvPicPr>
            <p:nvPr/>
          </p:nvPicPr>
          <p:blipFill>
            <a:blip r:embed="rId3"/>
            <a:stretch>
              <a:fillRect/>
            </a:stretch>
          </p:blipFill>
          <p:spPr bwMode="gray">
            <a:xfrm>
              <a:off x="2273503" y="2670066"/>
              <a:ext cx="466055" cy="388800"/>
            </a:xfrm>
            <a:prstGeom prst="rect">
              <a:avLst/>
            </a:prstGeom>
          </p:spPr>
        </p:pic>
        <p:pic>
          <p:nvPicPr>
            <p:cNvPr id="85" name="图片 84"/>
            <p:cNvPicPr>
              <a:picLocks noChangeAspect="1"/>
            </p:cNvPicPr>
            <p:nvPr/>
          </p:nvPicPr>
          <p:blipFill>
            <a:blip r:embed="rId3"/>
            <a:stretch>
              <a:fillRect/>
            </a:stretch>
          </p:blipFill>
          <p:spPr bwMode="gray">
            <a:xfrm>
              <a:off x="3809917" y="3184893"/>
              <a:ext cx="466055" cy="388800"/>
            </a:xfrm>
            <a:prstGeom prst="rect">
              <a:avLst/>
            </a:prstGeom>
          </p:spPr>
        </p:pic>
        <p:pic>
          <p:nvPicPr>
            <p:cNvPr id="86" name="图片 85"/>
            <p:cNvPicPr>
              <a:picLocks noChangeAspect="1"/>
            </p:cNvPicPr>
            <p:nvPr/>
          </p:nvPicPr>
          <p:blipFill>
            <a:blip r:embed="rId3"/>
            <a:stretch>
              <a:fillRect/>
            </a:stretch>
          </p:blipFill>
          <p:spPr bwMode="gray">
            <a:xfrm>
              <a:off x="5163943" y="2733628"/>
              <a:ext cx="466055" cy="388800"/>
            </a:xfrm>
            <a:prstGeom prst="rect">
              <a:avLst/>
            </a:prstGeom>
          </p:spPr>
        </p:pic>
        <p:pic>
          <p:nvPicPr>
            <p:cNvPr id="88" name="图片 87"/>
            <p:cNvPicPr>
              <a:picLocks noChangeAspect="1"/>
            </p:cNvPicPr>
            <p:nvPr/>
          </p:nvPicPr>
          <p:blipFill>
            <a:blip r:embed="rId4"/>
            <a:stretch>
              <a:fillRect/>
            </a:stretch>
          </p:blipFill>
          <p:spPr bwMode="gray">
            <a:xfrm>
              <a:off x="5331107" y="2006690"/>
              <a:ext cx="488418" cy="388800"/>
            </a:xfrm>
            <a:prstGeom prst="rect">
              <a:avLst/>
            </a:prstGeom>
          </p:spPr>
        </p:pic>
        <p:pic>
          <p:nvPicPr>
            <p:cNvPr id="89" name="图片 88"/>
            <p:cNvPicPr>
              <a:picLocks noChangeAspect="1"/>
            </p:cNvPicPr>
            <p:nvPr/>
          </p:nvPicPr>
          <p:blipFill>
            <a:blip r:embed="rId4"/>
            <a:stretch>
              <a:fillRect/>
            </a:stretch>
          </p:blipFill>
          <p:spPr bwMode="gray">
            <a:xfrm>
              <a:off x="4842689" y="2006690"/>
              <a:ext cx="488418" cy="388800"/>
            </a:xfrm>
            <a:prstGeom prst="rect">
              <a:avLst/>
            </a:prstGeom>
          </p:spPr>
        </p:pic>
        <p:pic>
          <p:nvPicPr>
            <p:cNvPr id="90" name="图片 89"/>
            <p:cNvPicPr>
              <a:picLocks noChangeAspect="1"/>
            </p:cNvPicPr>
            <p:nvPr/>
          </p:nvPicPr>
          <p:blipFill>
            <a:blip r:embed="rId4"/>
            <a:stretch>
              <a:fillRect/>
            </a:stretch>
          </p:blipFill>
          <p:spPr bwMode="gray">
            <a:xfrm>
              <a:off x="2687506" y="2006690"/>
              <a:ext cx="488418" cy="388800"/>
            </a:xfrm>
            <a:prstGeom prst="rect">
              <a:avLst/>
            </a:prstGeom>
          </p:spPr>
        </p:pic>
        <p:pic>
          <p:nvPicPr>
            <p:cNvPr id="91" name="图片 90"/>
            <p:cNvPicPr>
              <a:picLocks noChangeAspect="1"/>
            </p:cNvPicPr>
            <p:nvPr/>
          </p:nvPicPr>
          <p:blipFill>
            <a:blip r:embed="rId4"/>
            <a:stretch>
              <a:fillRect/>
            </a:stretch>
          </p:blipFill>
          <p:spPr bwMode="gray">
            <a:xfrm>
              <a:off x="2199088" y="2006690"/>
              <a:ext cx="488418" cy="388800"/>
            </a:xfrm>
            <a:prstGeom prst="rect">
              <a:avLst/>
            </a:prstGeom>
          </p:spPr>
        </p:pic>
        <p:cxnSp>
          <p:nvCxnSpPr>
            <p:cNvPr id="95" name="直接连接符 94"/>
            <p:cNvCxnSpPr/>
            <p:nvPr/>
          </p:nvCxnSpPr>
          <p:spPr bwMode="gray">
            <a:xfrm>
              <a:off x="1842738" y="3430295"/>
              <a:ext cx="4357424" cy="0"/>
            </a:xfrm>
            <a:prstGeom prst="line">
              <a:avLst/>
            </a:prstGeom>
            <a:noFill/>
            <a:ln w="9525" cap="flat" cmpd="sng" algn="ctr">
              <a:solidFill>
                <a:srgbClr val="0070C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6" name="直接连接符 95"/>
            <p:cNvCxnSpPr/>
            <p:nvPr/>
          </p:nvCxnSpPr>
          <p:spPr bwMode="gray">
            <a:xfrm>
              <a:off x="1903262" y="1924233"/>
              <a:ext cx="4329966" cy="0"/>
            </a:xfrm>
            <a:prstGeom prst="line">
              <a:avLst/>
            </a:prstGeom>
            <a:noFill/>
            <a:ln w="9525" cap="flat" cmpd="sng" algn="ctr">
              <a:solidFill>
                <a:srgbClr val="0070C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7" name="文本框 96"/>
            <p:cNvSpPr txBox="1"/>
            <p:nvPr/>
          </p:nvSpPr>
          <p:spPr bwMode="gray">
            <a:xfrm>
              <a:off x="733639" y="4265807"/>
              <a:ext cx="1846980" cy="307777"/>
            </a:xfrm>
            <a:prstGeom prst="rect">
              <a:avLst/>
            </a:prstGeom>
            <a:noFill/>
          </p:spPr>
          <p:txBody>
            <a:bodyPr wrap="none" rtlCol="0">
              <a:spAutoFit/>
            </a:bodyPr>
            <a:lstStyle/>
            <a:p>
              <a:pPr fontAlgn="ctr"/>
              <a:r>
                <a:rPr lang="en-US" sz="1400" b="1" dirty="0">
                  <a:solidFill>
                    <a:srgbClr val="575756"/>
                  </a:solidFill>
                  <a:latin typeface="Huawei Sans" panose="020C0503030203020204" pitchFamily="34" charset="0"/>
                </a:rPr>
                <a:t>Enterprise network</a:t>
              </a:r>
            </a:p>
          </p:txBody>
        </p:sp>
        <p:sp>
          <p:nvSpPr>
            <p:cNvPr id="98" name="文本框 97"/>
            <p:cNvSpPr txBox="1"/>
            <p:nvPr/>
          </p:nvSpPr>
          <p:spPr bwMode="gray">
            <a:xfrm>
              <a:off x="733639" y="2733838"/>
              <a:ext cx="1560042" cy="307777"/>
            </a:xfrm>
            <a:prstGeom prst="rect">
              <a:avLst/>
            </a:prstGeom>
            <a:noFill/>
          </p:spPr>
          <p:txBody>
            <a:bodyPr wrap="none" rtlCol="0">
              <a:spAutoFit/>
            </a:bodyPr>
            <a:lstStyle/>
            <a:p>
              <a:pPr fontAlgn="ctr"/>
              <a:r>
                <a:rPr lang="en-US" sz="1400" b="1" dirty="0">
                  <a:solidFill>
                    <a:srgbClr val="575756"/>
                  </a:solidFill>
                  <a:latin typeface="Huawei Sans" panose="020C0503030203020204" pitchFamily="34" charset="0"/>
                </a:rPr>
                <a:t>Carrier network</a:t>
              </a:r>
            </a:p>
          </p:txBody>
        </p:sp>
        <p:sp>
          <p:nvSpPr>
            <p:cNvPr id="99" name="文本框 98"/>
            <p:cNvSpPr txBox="1"/>
            <p:nvPr/>
          </p:nvSpPr>
          <p:spPr bwMode="gray">
            <a:xfrm>
              <a:off x="733639" y="1395540"/>
              <a:ext cx="2719014" cy="307777"/>
            </a:xfrm>
            <a:prstGeom prst="rect">
              <a:avLst/>
            </a:prstGeom>
            <a:noFill/>
          </p:spPr>
          <p:txBody>
            <a:bodyPr wrap="none" rtlCol="0">
              <a:spAutoFit/>
            </a:bodyPr>
            <a:lstStyle/>
            <a:p>
              <a:pPr fontAlgn="ctr"/>
              <a:r>
                <a:rPr lang="en-US" sz="1400" b="1" dirty="0">
                  <a:solidFill>
                    <a:srgbClr val="575756"/>
                  </a:solidFill>
                  <a:latin typeface="Huawei Sans" panose="020C0503030203020204" pitchFamily="34" charset="0"/>
                </a:rPr>
                <a:t>Carrier's management center</a:t>
              </a:r>
            </a:p>
          </p:txBody>
        </p:sp>
        <p:sp>
          <p:nvSpPr>
            <p:cNvPr id="101" name="文本框 100"/>
            <p:cNvSpPr txBox="1"/>
            <p:nvPr/>
          </p:nvSpPr>
          <p:spPr bwMode="gray">
            <a:xfrm>
              <a:off x="5761846" y="2069559"/>
              <a:ext cx="383438" cy="276999"/>
            </a:xfrm>
            <a:prstGeom prst="rect">
              <a:avLst/>
            </a:prstGeom>
            <a:noFill/>
          </p:spPr>
          <p:txBody>
            <a:bodyPr wrap="none" rtlCol="0">
              <a:spAutoFit/>
            </a:bodyPr>
            <a:lstStyle/>
            <a:p>
              <a:pPr fontAlgn="ctr"/>
              <a:r>
                <a:rPr lang="en-US" sz="1200" b="1" dirty="0">
                  <a:solidFill>
                    <a:srgbClr val="575756"/>
                  </a:solidFill>
                  <a:latin typeface="Huawei Sans" panose="020C0503030203020204" pitchFamily="34" charset="0"/>
                </a:rPr>
                <a:t>RR</a:t>
              </a:r>
              <a:endParaRPr lang="en-US" altLang="zh-CN" sz="1200" b="1" dirty="0">
                <a:solidFill>
                  <a:srgbClr val="575756"/>
                </a:solidFill>
                <a:latin typeface="Huawei Sans" panose="020C0503030203020204" pitchFamily="34" charset="0"/>
              </a:endParaRPr>
            </a:p>
          </p:txBody>
        </p:sp>
        <p:sp>
          <p:nvSpPr>
            <p:cNvPr id="102" name="文本框 101"/>
            <p:cNvSpPr txBox="1"/>
            <p:nvPr/>
          </p:nvSpPr>
          <p:spPr bwMode="gray">
            <a:xfrm>
              <a:off x="3118245" y="2069559"/>
              <a:ext cx="383438" cy="276999"/>
            </a:xfrm>
            <a:prstGeom prst="rect">
              <a:avLst/>
            </a:prstGeom>
            <a:noFill/>
          </p:spPr>
          <p:txBody>
            <a:bodyPr wrap="none" rtlCol="0">
              <a:spAutoFit/>
            </a:bodyPr>
            <a:lstStyle/>
            <a:p>
              <a:pPr fontAlgn="ctr"/>
              <a:r>
                <a:rPr lang="en-US" sz="1200" b="1" dirty="0">
                  <a:solidFill>
                    <a:srgbClr val="575756"/>
                  </a:solidFill>
                  <a:latin typeface="Huawei Sans" panose="020C0503030203020204" pitchFamily="34" charset="0"/>
                </a:rPr>
                <a:t>RR</a:t>
              </a:r>
              <a:endParaRPr lang="en-US" altLang="zh-CN" sz="1200" b="1" dirty="0">
                <a:solidFill>
                  <a:srgbClr val="575756"/>
                </a:solidFill>
                <a:latin typeface="Huawei Sans" panose="020C0503030203020204" pitchFamily="34" charset="0"/>
              </a:endParaRPr>
            </a:p>
          </p:txBody>
        </p:sp>
        <p:sp>
          <p:nvSpPr>
            <p:cNvPr id="103" name="文本框 102"/>
            <p:cNvSpPr txBox="1"/>
            <p:nvPr/>
          </p:nvSpPr>
          <p:spPr bwMode="gray">
            <a:xfrm>
              <a:off x="1679396" y="3046393"/>
              <a:ext cx="1656344" cy="276999"/>
            </a:xfrm>
            <a:prstGeom prst="rect">
              <a:avLst/>
            </a:prstGeom>
            <a:noFill/>
          </p:spPr>
          <p:txBody>
            <a:bodyPr wrap="square" rtlCol="0">
              <a:spAutoFit/>
            </a:bodyPr>
            <a:lstStyle/>
            <a:p>
              <a:pPr fontAlgn="ctr"/>
              <a:r>
                <a:rPr lang="en-US" sz="1200" b="1" dirty="0">
                  <a:solidFill>
                    <a:srgbClr val="575756"/>
                  </a:solidFill>
                  <a:latin typeface="Huawei Sans" panose="020C0503030203020204" pitchFamily="34" charset="0"/>
                </a:rPr>
                <a:t>SD-WAN </a:t>
              </a:r>
              <a:r>
                <a:rPr lang="en-US" altLang="zh-CN" sz="1200" b="1" dirty="0">
                  <a:solidFill>
                    <a:srgbClr val="575756"/>
                  </a:solidFill>
                  <a:latin typeface="Huawei Sans" panose="020C0503030203020204" pitchFamily="34" charset="0"/>
                </a:rPr>
                <a:t>gateway</a:t>
              </a:r>
            </a:p>
          </p:txBody>
        </p:sp>
        <p:sp>
          <p:nvSpPr>
            <p:cNvPr id="104" name="文本框 103"/>
            <p:cNvSpPr txBox="1"/>
            <p:nvPr/>
          </p:nvSpPr>
          <p:spPr bwMode="gray">
            <a:xfrm>
              <a:off x="3320109" y="2943060"/>
              <a:ext cx="1518364" cy="276999"/>
            </a:xfrm>
            <a:prstGeom prst="rect">
              <a:avLst/>
            </a:prstGeom>
            <a:noFill/>
          </p:spPr>
          <p:txBody>
            <a:bodyPr wrap="none" rtlCol="0">
              <a:spAutoFit/>
            </a:bodyPr>
            <a:lstStyle/>
            <a:p>
              <a:pPr fontAlgn="ctr"/>
              <a:r>
                <a:rPr lang="en-US" sz="1200" b="1" dirty="0">
                  <a:solidFill>
                    <a:srgbClr val="575756"/>
                  </a:solidFill>
                  <a:latin typeface="Huawei Sans" panose="020C0503030203020204" pitchFamily="34" charset="0"/>
                </a:rPr>
                <a:t>SD-WAN gateway</a:t>
              </a:r>
              <a:endParaRPr lang="en-US" altLang="zh-CN" sz="1200" b="1" dirty="0">
                <a:solidFill>
                  <a:srgbClr val="575756"/>
                </a:solidFill>
                <a:latin typeface="Huawei Sans" panose="020C0503030203020204" pitchFamily="34" charset="0"/>
              </a:endParaRPr>
            </a:p>
          </p:txBody>
        </p:sp>
        <p:sp>
          <p:nvSpPr>
            <p:cNvPr id="105" name="文本框 104"/>
            <p:cNvSpPr txBox="1"/>
            <p:nvPr/>
          </p:nvSpPr>
          <p:spPr bwMode="gray">
            <a:xfrm>
              <a:off x="4618290" y="3059440"/>
              <a:ext cx="1683085" cy="276999"/>
            </a:xfrm>
            <a:prstGeom prst="rect">
              <a:avLst/>
            </a:prstGeom>
            <a:noFill/>
          </p:spPr>
          <p:txBody>
            <a:bodyPr wrap="square" rtlCol="0">
              <a:spAutoFit/>
            </a:bodyPr>
            <a:lstStyle/>
            <a:p>
              <a:pPr algn="ctr" fontAlgn="ctr"/>
              <a:r>
                <a:rPr lang="en-US" sz="1200" b="1" dirty="0">
                  <a:solidFill>
                    <a:srgbClr val="575756"/>
                  </a:solidFill>
                  <a:latin typeface="Huawei Sans" panose="020C0503030203020204" pitchFamily="34" charset="0"/>
                </a:rPr>
                <a:t>SD-WAN </a:t>
              </a:r>
              <a:r>
                <a:rPr lang="en-US" altLang="zh-CN" sz="1200" b="1" dirty="0">
                  <a:solidFill>
                    <a:srgbClr val="575756"/>
                  </a:solidFill>
                  <a:latin typeface="Huawei Sans" panose="020C0503030203020204" pitchFamily="34" charset="0"/>
                </a:rPr>
                <a:t>gateway</a:t>
              </a:r>
            </a:p>
          </p:txBody>
        </p:sp>
        <p:sp>
          <p:nvSpPr>
            <p:cNvPr id="107" name="文本框 106"/>
            <p:cNvSpPr txBox="1"/>
            <p:nvPr/>
          </p:nvSpPr>
          <p:spPr bwMode="gray">
            <a:xfrm>
              <a:off x="2366517" y="5684737"/>
              <a:ext cx="583814" cy="276999"/>
            </a:xfrm>
            <a:prstGeom prst="rect">
              <a:avLst/>
            </a:prstGeom>
            <a:noFill/>
          </p:spPr>
          <p:txBody>
            <a:bodyPr wrap="none" rtlCol="0">
              <a:spAutoFit/>
            </a:bodyPr>
            <a:lstStyle/>
            <a:p>
              <a:pPr fontAlgn="ctr"/>
              <a:r>
                <a:rPr lang="en-US" sz="1200" b="1" dirty="0">
                  <a:solidFill>
                    <a:srgbClr val="575756"/>
                  </a:solidFill>
                  <a:latin typeface="Huawei Sans" panose="020C0503030203020204" pitchFamily="34" charset="0"/>
                </a:rPr>
                <a:t>EDGE</a:t>
              </a:r>
              <a:endParaRPr lang="en-US" altLang="zh-CN" sz="1200" b="1" dirty="0">
                <a:solidFill>
                  <a:srgbClr val="575756"/>
                </a:solidFill>
                <a:latin typeface="Huawei Sans" panose="020C0503030203020204" pitchFamily="34" charset="0"/>
              </a:endParaRPr>
            </a:p>
          </p:txBody>
        </p:sp>
        <p:sp>
          <p:nvSpPr>
            <p:cNvPr id="108" name="文本框 107"/>
            <p:cNvSpPr txBox="1"/>
            <p:nvPr/>
          </p:nvSpPr>
          <p:spPr bwMode="gray">
            <a:xfrm>
              <a:off x="3425556" y="5684737"/>
              <a:ext cx="583814" cy="276999"/>
            </a:xfrm>
            <a:prstGeom prst="rect">
              <a:avLst/>
            </a:prstGeom>
            <a:noFill/>
          </p:spPr>
          <p:txBody>
            <a:bodyPr wrap="none" rtlCol="0">
              <a:spAutoFit/>
            </a:bodyPr>
            <a:lstStyle/>
            <a:p>
              <a:pPr fontAlgn="ctr"/>
              <a:r>
                <a:rPr lang="en-US" sz="1200" b="1" dirty="0">
                  <a:solidFill>
                    <a:srgbClr val="575756"/>
                  </a:solidFill>
                  <a:latin typeface="Huawei Sans" panose="020C0503030203020204" pitchFamily="34" charset="0"/>
                </a:rPr>
                <a:t>EDGE</a:t>
              </a:r>
              <a:endParaRPr lang="en-US" altLang="zh-CN" sz="1200" b="1" dirty="0">
                <a:solidFill>
                  <a:srgbClr val="575756"/>
                </a:solidFill>
                <a:latin typeface="Huawei Sans" panose="020C0503030203020204" pitchFamily="34" charset="0"/>
              </a:endParaRPr>
            </a:p>
          </p:txBody>
        </p:sp>
        <p:sp>
          <p:nvSpPr>
            <p:cNvPr id="109" name="文本框 108"/>
            <p:cNvSpPr txBox="1"/>
            <p:nvPr/>
          </p:nvSpPr>
          <p:spPr bwMode="gray">
            <a:xfrm>
              <a:off x="3254616" y="3996570"/>
              <a:ext cx="583814" cy="276999"/>
            </a:xfrm>
            <a:prstGeom prst="rect">
              <a:avLst/>
            </a:prstGeom>
            <a:noFill/>
          </p:spPr>
          <p:txBody>
            <a:bodyPr wrap="none" rtlCol="0">
              <a:spAutoFit/>
            </a:bodyPr>
            <a:lstStyle/>
            <a:p>
              <a:pPr fontAlgn="ctr"/>
              <a:r>
                <a:rPr lang="en-US" sz="1200" b="1" dirty="0">
                  <a:solidFill>
                    <a:srgbClr val="575756"/>
                  </a:solidFill>
                  <a:latin typeface="Huawei Sans" panose="020C0503030203020204" pitchFamily="34" charset="0"/>
                </a:rPr>
                <a:t>EDGE</a:t>
              </a:r>
              <a:endParaRPr lang="en-US" altLang="zh-CN" sz="1200" b="1" dirty="0">
                <a:solidFill>
                  <a:srgbClr val="575756"/>
                </a:solidFill>
                <a:latin typeface="Huawei Sans" panose="020C0503030203020204" pitchFamily="34" charset="0"/>
              </a:endParaRPr>
            </a:p>
          </p:txBody>
        </p:sp>
        <p:sp>
          <p:nvSpPr>
            <p:cNvPr id="110" name="文本框 109"/>
            <p:cNvSpPr txBox="1"/>
            <p:nvPr/>
          </p:nvSpPr>
          <p:spPr bwMode="gray">
            <a:xfrm>
              <a:off x="4796378" y="5684737"/>
              <a:ext cx="583814" cy="276999"/>
            </a:xfrm>
            <a:prstGeom prst="rect">
              <a:avLst/>
            </a:prstGeom>
            <a:noFill/>
          </p:spPr>
          <p:txBody>
            <a:bodyPr wrap="none" rtlCol="0">
              <a:spAutoFit/>
            </a:bodyPr>
            <a:lstStyle/>
            <a:p>
              <a:pPr fontAlgn="ctr"/>
              <a:r>
                <a:rPr lang="en-US" sz="1200" b="1" dirty="0">
                  <a:solidFill>
                    <a:srgbClr val="575756"/>
                  </a:solidFill>
                  <a:latin typeface="Huawei Sans" panose="020C0503030203020204" pitchFamily="34" charset="0"/>
                </a:rPr>
                <a:t>EDGE</a:t>
              </a:r>
              <a:endParaRPr lang="en-US" altLang="zh-CN" sz="1200" b="1" dirty="0">
                <a:solidFill>
                  <a:srgbClr val="575756"/>
                </a:solidFill>
                <a:latin typeface="Huawei Sans" panose="020C0503030203020204" pitchFamily="34" charset="0"/>
              </a:endParaRPr>
            </a:p>
          </p:txBody>
        </p:sp>
        <p:sp>
          <p:nvSpPr>
            <p:cNvPr id="111" name="文本框 110"/>
            <p:cNvSpPr txBox="1"/>
            <p:nvPr/>
          </p:nvSpPr>
          <p:spPr bwMode="gray">
            <a:xfrm>
              <a:off x="5891048" y="5670016"/>
              <a:ext cx="583814" cy="276999"/>
            </a:xfrm>
            <a:prstGeom prst="rect">
              <a:avLst/>
            </a:prstGeom>
            <a:noFill/>
          </p:spPr>
          <p:txBody>
            <a:bodyPr wrap="none" rtlCol="0">
              <a:spAutoFit/>
            </a:bodyPr>
            <a:lstStyle/>
            <a:p>
              <a:pPr fontAlgn="ctr"/>
              <a:r>
                <a:rPr lang="en-US" sz="1200" b="1" dirty="0">
                  <a:solidFill>
                    <a:srgbClr val="575756"/>
                  </a:solidFill>
                  <a:latin typeface="Huawei Sans" panose="020C0503030203020204" pitchFamily="34" charset="0"/>
                </a:rPr>
                <a:t>EDGE</a:t>
              </a:r>
              <a:endParaRPr lang="en-US" altLang="zh-CN" sz="1200" b="1" dirty="0">
                <a:solidFill>
                  <a:srgbClr val="575756"/>
                </a:solidFill>
                <a:latin typeface="Huawei Sans" panose="020C0503030203020204" pitchFamily="34" charset="0"/>
              </a:endParaRPr>
            </a:p>
          </p:txBody>
        </p:sp>
        <p:sp>
          <p:nvSpPr>
            <p:cNvPr id="112" name="文本框 111"/>
            <p:cNvSpPr txBox="1"/>
            <p:nvPr/>
          </p:nvSpPr>
          <p:spPr bwMode="gray">
            <a:xfrm>
              <a:off x="5707793" y="3996570"/>
              <a:ext cx="583814" cy="276999"/>
            </a:xfrm>
            <a:prstGeom prst="rect">
              <a:avLst/>
            </a:prstGeom>
            <a:noFill/>
          </p:spPr>
          <p:txBody>
            <a:bodyPr wrap="none" rtlCol="0">
              <a:spAutoFit/>
            </a:bodyPr>
            <a:lstStyle/>
            <a:p>
              <a:pPr fontAlgn="ctr"/>
              <a:r>
                <a:rPr lang="en-US" sz="1200" b="1" dirty="0">
                  <a:solidFill>
                    <a:srgbClr val="575756"/>
                  </a:solidFill>
                  <a:latin typeface="Huawei Sans" panose="020C0503030203020204" pitchFamily="34" charset="0"/>
                </a:rPr>
                <a:t>EDGE</a:t>
              </a:r>
              <a:endParaRPr lang="en-US" altLang="zh-CN" sz="1200" b="1" dirty="0">
                <a:solidFill>
                  <a:srgbClr val="575756"/>
                </a:solidFill>
                <a:latin typeface="Huawei Sans" panose="020C0503030203020204" pitchFamily="34" charset="0"/>
              </a:endParaRPr>
            </a:p>
          </p:txBody>
        </p:sp>
        <p:sp>
          <p:nvSpPr>
            <p:cNvPr id="122" name="TextBox 401"/>
            <p:cNvSpPr txBox="1"/>
            <p:nvPr/>
          </p:nvSpPr>
          <p:spPr bwMode="gray">
            <a:xfrm>
              <a:off x="4275972" y="1614357"/>
              <a:ext cx="1691785" cy="352293"/>
            </a:xfrm>
            <a:prstGeom prst="rect">
              <a:avLst/>
            </a:prstGeom>
            <a:noFill/>
          </p:spPr>
          <p:txBody>
            <a:bodyPr wrap="square" lIns="166008" tIns="83003" rIns="166008" bIns="83003" rtlCol="0">
              <a:spAutoFit/>
            </a:bodyPr>
            <a:lstStyle>
              <a:defPPr>
                <a:defRPr lang="zh-CN"/>
              </a:defPPr>
              <a:lvl1pPr algn="ctr">
                <a:defRPr sz="1000">
                  <a:latin typeface="Arial" panose="020B0604020202020204" pitchFamily="34" charset="0"/>
                  <a:ea typeface="微软雅黑" panose="020B0503020204020204" pitchFamily="34" charset="-122"/>
                </a:defRPr>
              </a:lvl1pPr>
            </a:lstStyle>
            <a:p>
              <a:pPr defTabSz="1218784" fontAlgn="ctr">
                <a:defRPr/>
              </a:pPr>
              <a:r>
                <a:rPr lang="en-US" sz="1200" b="1" dirty="0">
                  <a:solidFill>
                    <a:prstClr val="black"/>
                  </a:solidFill>
                  <a:latin typeface="Huawei Sans" panose="020C0503030203020204" pitchFamily="34" charset="0"/>
                </a:rPr>
                <a:t>iMaster NCE-WAN</a:t>
              </a:r>
              <a:endParaRPr lang="en-US" altLang="zh-CN" sz="1200" b="1" kern="0" dirty="0">
                <a:solidFill>
                  <a:prstClr val="black"/>
                </a:solidFill>
                <a:latin typeface="Huawei Sans" panose="020C0503030203020204" pitchFamily="34" charset="0"/>
                <a:ea typeface="+mn-ea"/>
              </a:endParaRPr>
            </a:p>
          </p:txBody>
        </p:sp>
        <p:sp>
          <p:nvSpPr>
            <p:cNvPr id="126" name="TextBox 401"/>
            <p:cNvSpPr txBox="1"/>
            <p:nvPr/>
          </p:nvSpPr>
          <p:spPr bwMode="gray">
            <a:xfrm>
              <a:off x="2916243" y="2384863"/>
              <a:ext cx="2191394" cy="598514"/>
            </a:xfrm>
            <a:prstGeom prst="rect">
              <a:avLst/>
            </a:prstGeom>
            <a:noFill/>
          </p:spPr>
          <p:txBody>
            <a:bodyPr wrap="square" lIns="166008" tIns="83003" rIns="166008" bIns="83003" rtlCol="0">
              <a:spAutoFit/>
            </a:bodyPr>
            <a:lstStyle>
              <a:defPPr>
                <a:defRPr lang="zh-CN"/>
              </a:defPPr>
              <a:lvl1pPr algn="ctr">
                <a:defRPr sz="1000">
                  <a:latin typeface="Arial" panose="020B0604020202020204" pitchFamily="34" charset="0"/>
                  <a:ea typeface="微软雅黑" panose="020B0503020204020204" pitchFamily="34" charset="-122"/>
                </a:defRPr>
              </a:lvl1pPr>
            </a:lstStyle>
            <a:p>
              <a:pPr defTabSz="1218784" fontAlgn="ctr">
                <a:defRPr/>
              </a:pPr>
              <a:r>
                <a:rPr lang="en-US" sz="1400" b="1" dirty="0">
                  <a:solidFill>
                    <a:prstClr val="black"/>
                  </a:solidFill>
                  <a:latin typeface="Huawei Sans" panose="020C0503030203020204" pitchFamily="34" charset="0"/>
                </a:rPr>
                <a:t>Carrier's backbone network</a:t>
              </a:r>
              <a:endParaRPr lang="en-US" altLang="zh-CN" sz="1400" b="1" kern="0" dirty="0">
                <a:solidFill>
                  <a:prstClr val="black"/>
                </a:solidFill>
                <a:latin typeface="Huawei Sans" panose="020C0503030203020204" pitchFamily="34" charset="0"/>
                <a:ea typeface="+mn-ea"/>
              </a:endParaRPr>
            </a:p>
          </p:txBody>
        </p:sp>
        <p:pic>
          <p:nvPicPr>
            <p:cNvPr id="130" name="图片 129"/>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284580" y="3952270"/>
              <a:ext cx="441571" cy="362088"/>
            </a:xfrm>
            <a:prstGeom prst="rect">
              <a:avLst/>
            </a:prstGeom>
          </p:spPr>
        </p:pic>
        <p:pic>
          <p:nvPicPr>
            <p:cNvPr id="131" name="图片 130"/>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801306" y="3971710"/>
              <a:ext cx="441571" cy="362088"/>
            </a:xfrm>
            <a:prstGeom prst="rect">
              <a:avLst/>
            </a:prstGeom>
          </p:spPr>
        </p:pic>
        <p:pic>
          <p:nvPicPr>
            <p:cNvPr id="132" name="图片 131"/>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742981" y="3962598"/>
              <a:ext cx="441571" cy="362088"/>
            </a:xfrm>
            <a:prstGeom prst="rect">
              <a:avLst/>
            </a:prstGeom>
          </p:spPr>
        </p:pic>
        <p:pic>
          <p:nvPicPr>
            <p:cNvPr id="133" name="图片 132"/>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5272218" y="3961628"/>
              <a:ext cx="441571" cy="362088"/>
            </a:xfrm>
            <a:prstGeom prst="rect">
              <a:avLst/>
            </a:prstGeom>
          </p:spPr>
        </p:pic>
        <p:pic>
          <p:nvPicPr>
            <p:cNvPr id="138" name="图片 137"/>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5500899" y="5607655"/>
              <a:ext cx="441571" cy="362088"/>
            </a:xfrm>
            <a:prstGeom prst="rect">
              <a:avLst/>
            </a:prstGeom>
          </p:spPr>
        </p:pic>
        <p:pic>
          <p:nvPicPr>
            <p:cNvPr id="139" name="图片 138"/>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428655" y="5619777"/>
              <a:ext cx="441571" cy="362088"/>
            </a:xfrm>
            <a:prstGeom prst="rect">
              <a:avLst/>
            </a:prstGeom>
          </p:spPr>
        </p:pic>
        <p:pic>
          <p:nvPicPr>
            <p:cNvPr id="140" name="图片 139"/>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065510" y="5607655"/>
              <a:ext cx="441571" cy="362088"/>
            </a:xfrm>
            <a:prstGeom prst="rect">
              <a:avLst/>
            </a:prstGeom>
          </p:spPr>
        </p:pic>
        <p:pic>
          <p:nvPicPr>
            <p:cNvPr id="141" name="图片 140"/>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993266" y="5619777"/>
              <a:ext cx="441571" cy="362088"/>
            </a:xfrm>
            <a:prstGeom prst="rect">
              <a:avLst/>
            </a:prstGeom>
          </p:spPr>
        </p:pic>
        <p:sp>
          <p:nvSpPr>
            <p:cNvPr id="67" name="Freeform 159">
              <a:extLst>
                <a:ext uri="{FF2B5EF4-FFF2-40B4-BE49-F238E27FC236}">
                  <a16:creationId xmlns="" xmlns:a16="http://schemas.microsoft.com/office/drawing/2014/main" id="{92F4C7C8-C154-481C-9ED1-8D064B94003B}"/>
                </a:ext>
              </a:extLst>
            </p:cNvPr>
            <p:cNvSpPr/>
            <p:nvPr/>
          </p:nvSpPr>
          <p:spPr bwMode="gray">
            <a:xfrm flipH="1">
              <a:off x="2617922" y="4848742"/>
              <a:ext cx="849210" cy="44390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spcBef>
                  <a:spcPct val="0"/>
                </a:spcBef>
                <a:spcAft>
                  <a:spcPct val="0"/>
                </a:spcAft>
              </a:pPr>
              <a:r>
                <a:rPr lang="en-US" sz="1200" b="1" dirty="0">
                  <a:solidFill>
                    <a:srgbClr val="575756"/>
                  </a:solidFill>
                  <a:latin typeface="Huawei Sans" panose="020C0503030203020204" pitchFamily="34" charset="0"/>
                </a:rPr>
                <a:t>LTE</a:t>
              </a:r>
              <a:endParaRPr lang="en-US" altLang="zh-CN" sz="1200" b="1" dirty="0">
                <a:solidFill>
                  <a:srgbClr val="575756"/>
                </a:solidFill>
                <a:latin typeface="Huawei Sans" panose="020C0503030203020204" pitchFamily="34" charset="0"/>
              </a:endParaRPr>
            </a:p>
          </p:txBody>
        </p:sp>
        <p:sp>
          <p:nvSpPr>
            <p:cNvPr id="64" name="Freeform 159">
              <a:extLst>
                <a:ext uri="{FF2B5EF4-FFF2-40B4-BE49-F238E27FC236}">
                  <a16:creationId xmlns="" xmlns:a16="http://schemas.microsoft.com/office/drawing/2014/main" id="{FC5F9F96-973B-4C6F-BCC2-2024753F59D7}"/>
                </a:ext>
              </a:extLst>
            </p:cNvPr>
            <p:cNvSpPr/>
            <p:nvPr/>
          </p:nvSpPr>
          <p:spPr bwMode="gray">
            <a:xfrm flipH="1">
              <a:off x="2040799" y="4629233"/>
              <a:ext cx="849210" cy="44390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spcBef>
                  <a:spcPct val="0"/>
                </a:spcBef>
                <a:spcAft>
                  <a:spcPct val="0"/>
                </a:spcAft>
              </a:pPr>
              <a:r>
                <a:rPr lang="en-US" sz="1200" b="1" dirty="0">
                  <a:solidFill>
                    <a:srgbClr val="575756"/>
                  </a:solidFill>
                  <a:latin typeface="Huawei Sans" panose="020C0503030203020204" pitchFamily="34" charset="0"/>
                </a:rPr>
                <a:t>Internet</a:t>
              </a:r>
              <a:endParaRPr lang="en-US" altLang="zh-CN" sz="1200" b="1" dirty="0">
                <a:solidFill>
                  <a:srgbClr val="575756"/>
                </a:solidFill>
                <a:latin typeface="Huawei Sans" panose="020C0503030203020204" pitchFamily="34" charset="0"/>
              </a:endParaRPr>
            </a:p>
          </p:txBody>
        </p:sp>
        <p:sp>
          <p:nvSpPr>
            <p:cNvPr id="68" name="Freeform 159">
              <a:extLst>
                <a:ext uri="{FF2B5EF4-FFF2-40B4-BE49-F238E27FC236}">
                  <a16:creationId xmlns="" xmlns:a16="http://schemas.microsoft.com/office/drawing/2014/main" id="{F55E3D01-9110-47ED-AF31-D480E3FAF8F4}"/>
                </a:ext>
              </a:extLst>
            </p:cNvPr>
            <p:cNvSpPr/>
            <p:nvPr/>
          </p:nvSpPr>
          <p:spPr bwMode="gray">
            <a:xfrm flipH="1">
              <a:off x="5205393" y="4733676"/>
              <a:ext cx="849210" cy="44390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spcBef>
                  <a:spcPct val="0"/>
                </a:spcBef>
                <a:spcAft>
                  <a:spcPct val="0"/>
                </a:spcAft>
              </a:pPr>
              <a:r>
                <a:rPr lang="en-US" sz="1200" b="1" dirty="0">
                  <a:solidFill>
                    <a:srgbClr val="575756"/>
                  </a:solidFill>
                  <a:latin typeface="Huawei Sans" panose="020C0503030203020204" pitchFamily="34" charset="0"/>
                </a:rPr>
                <a:t>Internet</a:t>
              </a:r>
              <a:endParaRPr lang="en-US" altLang="zh-CN" sz="1200" b="1" dirty="0">
                <a:solidFill>
                  <a:srgbClr val="575756"/>
                </a:solidFill>
                <a:latin typeface="Huawei Sans" panose="020C0503030203020204" pitchFamily="34" charset="0"/>
              </a:endParaRPr>
            </a:p>
          </p:txBody>
        </p:sp>
        <p:sp>
          <p:nvSpPr>
            <p:cNvPr id="69" name="Freeform 159">
              <a:extLst>
                <a:ext uri="{FF2B5EF4-FFF2-40B4-BE49-F238E27FC236}">
                  <a16:creationId xmlns="" xmlns:a16="http://schemas.microsoft.com/office/drawing/2014/main" id="{4C2C8A6E-AC0E-4FD9-A497-BBCEB42D8F4F}"/>
                </a:ext>
              </a:extLst>
            </p:cNvPr>
            <p:cNvSpPr/>
            <p:nvPr/>
          </p:nvSpPr>
          <p:spPr bwMode="gray">
            <a:xfrm flipH="1">
              <a:off x="4296999" y="4735898"/>
              <a:ext cx="849210" cy="44390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spcBef>
                  <a:spcPct val="0"/>
                </a:spcBef>
                <a:spcAft>
                  <a:spcPct val="0"/>
                </a:spcAft>
              </a:pPr>
              <a:r>
                <a:rPr lang="en-US" sz="1200" b="1" dirty="0">
                  <a:solidFill>
                    <a:srgbClr val="575756"/>
                  </a:solidFill>
                  <a:latin typeface="Huawei Sans" panose="020C0503030203020204" pitchFamily="34" charset="0"/>
                </a:rPr>
                <a:t>MPLS</a:t>
              </a:r>
              <a:endParaRPr lang="en-US" altLang="zh-CN" sz="1200" b="1" dirty="0">
                <a:solidFill>
                  <a:srgbClr val="575756"/>
                </a:solidFill>
                <a:latin typeface="Huawei Sans" panose="020C0503030203020204" pitchFamily="34" charset="0"/>
              </a:endParaRPr>
            </a:p>
          </p:txBody>
        </p:sp>
        <p:grpSp>
          <p:nvGrpSpPr>
            <p:cNvPr id="70" name="组合 50">
              <a:extLst>
                <a:ext uri="{FF2B5EF4-FFF2-40B4-BE49-F238E27FC236}">
                  <a16:creationId xmlns="" xmlns:a16="http://schemas.microsoft.com/office/drawing/2014/main" id="{05485127-0F20-4155-AF25-E0A2B172A648}"/>
                </a:ext>
              </a:extLst>
            </p:cNvPr>
            <p:cNvGrpSpPr>
              <a:grpSpLocks noChangeAspect="1"/>
            </p:cNvGrpSpPr>
            <p:nvPr/>
          </p:nvGrpSpPr>
          <p:grpSpPr bwMode="gray">
            <a:xfrm>
              <a:off x="3652580" y="1579885"/>
              <a:ext cx="731004" cy="475204"/>
              <a:chOff x="4137025" y="950913"/>
              <a:chExt cx="1982788" cy="1244599"/>
            </a:xfrm>
          </p:grpSpPr>
          <p:sp>
            <p:nvSpPr>
              <p:cNvPr id="71" name="Freeform 9">
                <a:extLst>
                  <a:ext uri="{FF2B5EF4-FFF2-40B4-BE49-F238E27FC236}">
                    <a16:creationId xmlns="" xmlns:a16="http://schemas.microsoft.com/office/drawing/2014/main" id="{73BA694C-CF04-4416-A599-420F9CC5DC4D}"/>
                  </a:ext>
                </a:extLst>
              </p:cNvPr>
              <p:cNvSpPr>
                <a:spLocks/>
              </p:cNvSpPr>
              <p:nvPr/>
            </p:nvSpPr>
            <p:spPr bwMode="gray">
              <a:xfrm>
                <a:off x="4137025" y="950913"/>
                <a:ext cx="1982788" cy="1203325"/>
              </a:xfrm>
              <a:custGeom>
                <a:avLst/>
                <a:gdLst>
                  <a:gd name="T0" fmla="*/ 1688762 w 526"/>
                  <a:gd name="T1" fmla="*/ 1203325 h 320"/>
                  <a:gd name="T2" fmla="*/ 1568137 w 526"/>
                  <a:gd name="T3" fmla="*/ 1203325 h 320"/>
                  <a:gd name="T4" fmla="*/ 1568137 w 526"/>
                  <a:gd name="T5" fmla="*/ 1128117 h 320"/>
                  <a:gd name="T6" fmla="*/ 1688762 w 526"/>
                  <a:gd name="T7" fmla="*/ 1128117 h 320"/>
                  <a:gd name="T8" fmla="*/ 1756614 w 526"/>
                  <a:gd name="T9" fmla="*/ 1109315 h 320"/>
                  <a:gd name="T10" fmla="*/ 1907397 w 526"/>
                  <a:gd name="T11" fmla="*/ 800963 h 320"/>
                  <a:gd name="T12" fmla="*/ 1522902 w 526"/>
                  <a:gd name="T13" fmla="*/ 413643 h 320"/>
                  <a:gd name="T14" fmla="*/ 1488976 w 526"/>
                  <a:gd name="T15" fmla="*/ 394841 h 320"/>
                  <a:gd name="T16" fmla="*/ 946159 w 526"/>
                  <a:gd name="T17" fmla="*/ 75208 h 320"/>
                  <a:gd name="T18" fmla="*/ 346799 w 526"/>
                  <a:gd name="T19" fmla="*/ 541496 h 320"/>
                  <a:gd name="T20" fmla="*/ 316643 w 526"/>
                  <a:gd name="T21" fmla="*/ 567819 h 320"/>
                  <a:gd name="T22" fmla="*/ 75391 w 526"/>
                  <a:gd name="T23" fmla="*/ 846088 h 320"/>
                  <a:gd name="T24" fmla="*/ 358108 w 526"/>
                  <a:gd name="T25" fmla="*/ 1128117 h 320"/>
                  <a:gd name="T26" fmla="*/ 1338193 w 526"/>
                  <a:gd name="T27" fmla="*/ 1128117 h 320"/>
                  <a:gd name="T28" fmla="*/ 1338193 w 526"/>
                  <a:gd name="T29" fmla="*/ 1203325 h 320"/>
                  <a:gd name="T30" fmla="*/ 358108 w 526"/>
                  <a:gd name="T31" fmla="*/ 1203325 h 320"/>
                  <a:gd name="T32" fmla="*/ 0 w 526"/>
                  <a:gd name="T33" fmla="*/ 846088 h 320"/>
                  <a:gd name="T34" fmla="*/ 278947 w 526"/>
                  <a:gd name="T35" fmla="*/ 496372 h 320"/>
                  <a:gd name="T36" fmla="*/ 946159 w 526"/>
                  <a:gd name="T37" fmla="*/ 0 h 320"/>
                  <a:gd name="T38" fmla="*/ 1545519 w 526"/>
                  <a:gd name="T39" fmla="*/ 338435 h 320"/>
                  <a:gd name="T40" fmla="*/ 1982788 w 526"/>
                  <a:gd name="T41" fmla="*/ 800963 h 320"/>
                  <a:gd name="T42" fmla="*/ 1805619 w 526"/>
                  <a:gd name="T43" fmla="*/ 1165721 h 320"/>
                  <a:gd name="T44" fmla="*/ 1688762 w 526"/>
                  <a:gd name="T45" fmla="*/ 1203325 h 32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26" h="320">
                    <a:moveTo>
                      <a:pt x="448" y="320"/>
                    </a:moveTo>
                    <a:cubicBezTo>
                      <a:pt x="416" y="320"/>
                      <a:pt x="416" y="320"/>
                      <a:pt x="416" y="320"/>
                    </a:cubicBezTo>
                    <a:cubicBezTo>
                      <a:pt x="416" y="300"/>
                      <a:pt x="416" y="300"/>
                      <a:pt x="416" y="300"/>
                    </a:cubicBezTo>
                    <a:cubicBezTo>
                      <a:pt x="448" y="300"/>
                      <a:pt x="448" y="300"/>
                      <a:pt x="448" y="300"/>
                    </a:cubicBezTo>
                    <a:cubicBezTo>
                      <a:pt x="456" y="300"/>
                      <a:pt x="462" y="298"/>
                      <a:pt x="466" y="295"/>
                    </a:cubicBezTo>
                    <a:cubicBezTo>
                      <a:pt x="492" y="274"/>
                      <a:pt x="506" y="244"/>
                      <a:pt x="506" y="213"/>
                    </a:cubicBezTo>
                    <a:cubicBezTo>
                      <a:pt x="506" y="157"/>
                      <a:pt x="460" y="111"/>
                      <a:pt x="404" y="110"/>
                    </a:cubicBezTo>
                    <a:cubicBezTo>
                      <a:pt x="400" y="110"/>
                      <a:pt x="397" y="108"/>
                      <a:pt x="395" y="105"/>
                    </a:cubicBezTo>
                    <a:cubicBezTo>
                      <a:pt x="366" y="53"/>
                      <a:pt x="311" y="20"/>
                      <a:pt x="251" y="20"/>
                    </a:cubicBezTo>
                    <a:cubicBezTo>
                      <a:pt x="176" y="20"/>
                      <a:pt x="111" y="71"/>
                      <a:pt x="92" y="144"/>
                    </a:cubicBezTo>
                    <a:cubicBezTo>
                      <a:pt x="91" y="148"/>
                      <a:pt x="88" y="150"/>
                      <a:pt x="84" y="151"/>
                    </a:cubicBezTo>
                    <a:cubicBezTo>
                      <a:pt x="47" y="156"/>
                      <a:pt x="20" y="188"/>
                      <a:pt x="20" y="225"/>
                    </a:cubicBezTo>
                    <a:cubicBezTo>
                      <a:pt x="20" y="266"/>
                      <a:pt x="53" y="300"/>
                      <a:pt x="95" y="300"/>
                    </a:cubicBezTo>
                    <a:cubicBezTo>
                      <a:pt x="355" y="300"/>
                      <a:pt x="355" y="300"/>
                      <a:pt x="355" y="300"/>
                    </a:cubicBezTo>
                    <a:cubicBezTo>
                      <a:pt x="355" y="320"/>
                      <a:pt x="355" y="320"/>
                      <a:pt x="355" y="320"/>
                    </a:cubicBezTo>
                    <a:cubicBezTo>
                      <a:pt x="95" y="320"/>
                      <a:pt x="95" y="320"/>
                      <a:pt x="95" y="320"/>
                    </a:cubicBezTo>
                    <a:cubicBezTo>
                      <a:pt x="42" y="320"/>
                      <a:pt x="0" y="277"/>
                      <a:pt x="0" y="225"/>
                    </a:cubicBezTo>
                    <a:cubicBezTo>
                      <a:pt x="0" y="181"/>
                      <a:pt x="31" y="142"/>
                      <a:pt x="74" y="132"/>
                    </a:cubicBezTo>
                    <a:cubicBezTo>
                      <a:pt x="97" y="54"/>
                      <a:pt x="169" y="0"/>
                      <a:pt x="251" y="0"/>
                    </a:cubicBezTo>
                    <a:cubicBezTo>
                      <a:pt x="316" y="0"/>
                      <a:pt x="377" y="35"/>
                      <a:pt x="410" y="90"/>
                    </a:cubicBezTo>
                    <a:cubicBezTo>
                      <a:pt x="475" y="94"/>
                      <a:pt x="526" y="148"/>
                      <a:pt x="526" y="213"/>
                    </a:cubicBezTo>
                    <a:cubicBezTo>
                      <a:pt x="526" y="250"/>
                      <a:pt x="509" y="286"/>
                      <a:pt x="479" y="310"/>
                    </a:cubicBezTo>
                    <a:cubicBezTo>
                      <a:pt x="471" y="317"/>
                      <a:pt x="460" y="320"/>
                      <a:pt x="448" y="32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ea typeface="等线" panose="02010600030101010101" pitchFamily="2" charset="-122"/>
                </a:endParaRPr>
              </a:p>
            </p:txBody>
          </p:sp>
          <p:sp>
            <p:nvSpPr>
              <p:cNvPr id="72" name="Oval 10">
                <a:extLst>
                  <a:ext uri="{FF2B5EF4-FFF2-40B4-BE49-F238E27FC236}">
                    <a16:creationId xmlns="" xmlns:a16="http://schemas.microsoft.com/office/drawing/2014/main" id="{DB3335BA-4ECE-4A85-A739-BDD3A399716B}"/>
                  </a:ext>
                </a:extLst>
              </p:cNvPr>
              <p:cNvSpPr>
                <a:spLocks noChangeArrowheads="1"/>
              </p:cNvSpPr>
              <p:nvPr/>
            </p:nvSpPr>
            <p:spPr bwMode="gray">
              <a:xfrm>
                <a:off x="5422900" y="2038350"/>
                <a:ext cx="153988" cy="157162"/>
              </a:xfrm>
              <a:prstGeom prst="ellipse">
                <a:avLst/>
              </a:pr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1D1D1A"/>
                  </a:solidFill>
                  <a:effectLst/>
                  <a:uLnTx/>
                  <a:uFillTx/>
                  <a:latin typeface="Huawei Sans" panose="020C0503030203020204" pitchFamily="34" charset="0"/>
                  <a:ea typeface="+mn-ea"/>
                </a:endParaRPr>
              </a:p>
            </p:txBody>
          </p:sp>
          <p:sp>
            <p:nvSpPr>
              <p:cNvPr id="73" name="Oval 11">
                <a:extLst>
                  <a:ext uri="{FF2B5EF4-FFF2-40B4-BE49-F238E27FC236}">
                    <a16:creationId xmlns="" xmlns:a16="http://schemas.microsoft.com/office/drawing/2014/main" id="{EBD086FE-E7A9-4D20-B472-85F9781DB85E}"/>
                  </a:ext>
                </a:extLst>
              </p:cNvPr>
              <p:cNvSpPr>
                <a:spLocks noChangeArrowheads="1"/>
              </p:cNvSpPr>
              <p:nvPr/>
            </p:nvSpPr>
            <p:spPr bwMode="gray">
              <a:xfrm>
                <a:off x="5664200" y="2038350"/>
                <a:ext cx="153988" cy="157162"/>
              </a:xfrm>
              <a:prstGeom prst="ellipse">
                <a:avLst/>
              </a:pr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1D1D1A"/>
                  </a:solidFill>
                  <a:effectLst/>
                  <a:uLnTx/>
                  <a:uFillTx/>
                  <a:latin typeface="Huawei Sans" panose="020C0503030203020204" pitchFamily="34" charset="0"/>
                  <a:ea typeface="+mn-ea"/>
                </a:endParaRPr>
              </a:p>
            </p:txBody>
          </p:sp>
          <p:sp>
            <p:nvSpPr>
              <p:cNvPr id="74" name="Freeform 12">
                <a:extLst>
                  <a:ext uri="{FF2B5EF4-FFF2-40B4-BE49-F238E27FC236}">
                    <a16:creationId xmlns="" xmlns:a16="http://schemas.microsoft.com/office/drawing/2014/main" id="{70C88E49-776A-4779-A027-905D62CBD2E4}"/>
                  </a:ext>
                </a:extLst>
              </p:cNvPr>
              <p:cNvSpPr>
                <a:spLocks/>
              </p:cNvSpPr>
              <p:nvPr/>
            </p:nvSpPr>
            <p:spPr bwMode="gray">
              <a:xfrm>
                <a:off x="5102225" y="1211263"/>
                <a:ext cx="406400" cy="750887"/>
              </a:xfrm>
              <a:custGeom>
                <a:avLst/>
                <a:gdLst>
                  <a:gd name="T0" fmla="*/ 316089 w 108"/>
                  <a:gd name="T1" fmla="*/ 289091 h 200"/>
                  <a:gd name="T2" fmla="*/ 312326 w 108"/>
                  <a:gd name="T3" fmla="*/ 285337 h 200"/>
                  <a:gd name="T4" fmla="*/ 289748 w 108"/>
                  <a:gd name="T5" fmla="*/ 236529 h 200"/>
                  <a:gd name="T6" fmla="*/ 316089 w 108"/>
                  <a:gd name="T7" fmla="*/ 206494 h 200"/>
                  <a:gd name="T8" fmla="*/ 316089 w 108"/>
                  <a:gd name="T9" fmla="*/ 127651 h 200"/>
                  <a:gd name="T10" fmla="*/ 237067 w 108"/>
                  <a:gd name="T11" fmla="*/ 71334 h 200"/>
                  <a:gd name="T12" fmla="*/ 173096 w 108"/>
                  <a:gd name="T13" fmla="*/ 112633 h 200"/>
                  <a:gd name="T14" fmla="*/ 169333 w 108"/>
                  <a:gd name="T15" fmla="*/ 112633 h 200"/>
                  <a:gd name="T16" fmla="*/ 120415 w 108"/>
                  <a:gd name="T17" fmla="*/ 93861 h 200"/>
                  <a:gd name="T18" fmla="*/ 112889 w 108"/>
                  <a:gd name="T19" fmla="*/ 86352 h 200"/>
                  <a:gd name="T20" fmla="*/ 56444 w 108"/>
                  <a:gd name="T21" fmla="*/ 0 h 200"/>
                  <a:gd name="T22" fmla="*/ 0 w 108"/>
                  <a:gd name="T23" fmla="*/ 30035 h 200"/>
                  <a:gd name="T24" fmla="*/ 52681 w 108"/>
                  <a:gd name="T25" fmla="*/ 60071 h 200"/>
                  <a:gd name="T26" fmla="*/ 97837 w 108"/>
                  <a:gd name="T27" fmla="*/ 150177 h 200"/>
                  <a:gd name="T28" fmla="*/ 169333 w 108"/>
                  <a:gd name="T29" fmla="*/ 172704 h 200"/>
                  <a:gd name="T30" fmla="*/ 237067 w 108"/>
                  <a:gd name="T31" fmla="*/ 135160 h 200"/>
                  <a:gd name="T32" fmla="*/ 248356 w 108"/>
                  <a:gd name="T33" fmla="*/ 187722 h 200"/>
                  <a:gd name="T34" fmla="*/ 252119 w 108"/>
                  <a:gd name="T35" fmla="*/ 304109 h 200"/>
                  <a:gd name="T36" fmla="*/ 346193 w 108"/>
                  <a:gd name="T37" fmla="*/ 352917 h 200"/>
                  <a:gd name="T38" fmla="*/ 316089 w 108"/>
                  <a:gd name="T39" fmla="*/ 397970 h 200"/>
                  <a:gd name="T40" fmla="*/ 237067 w 108"/>
                  <a:gd name="T41" fmla="*/ 484322 h 200"/>
                  <a:gd name="T42" fmla="*/ 267170 w 108"/>
                  <a:gd name="T43" fmla="*/ 578183 h 200"/>
                  <a:gd name="T44" fmla="*/ 218252 w 108"/>
                  <a:gd name="T45" fmla="*/ 593201 h 200"/>
                  <a:gd name="T46" fmla="*/ 139230 w 108"/>
                  <a:gd name="T47" fmla="*/ 578183 h 200"/>
                  <a:gd name="T48" fmla="*/ 52681 w 108"/>
                  <a:gd name="T49" fmla="*/ 660781 h 200"/>
                  <a:gd name="T50" fmla="*/ 30104 w 108"/>
                  <a:gd name="T51" fmla="*/ 687062 h 200"/>
                  <a:gd name="T52" fmla="*/ 30104 w 108"/>
                  <a:gd name="T53" fmla="*/ 750887 h 200"/>
                  <a:gd name="T54" fmla="*/ 112889 w 108"/>
                  <a:gd name="T55" fmla="*/ 690816 h 200"/>
                  <a:gd name="T56" fmla="*/ 116652 w 108"/>
                  <a:gd name="T57" fmla="*/ 657026 h 200"/>
                  <a:gd name="T58" fmla="*/ 165570 w 108"/>
                  <a:gd name="T59" fmla="*/ 634500 h 200"/>
                  <a:gd name="T60" fmla="*/ 169333 w 108"/>
                  <a:gd name="T61" fmla="*/ 634500 h 200"/>
                  <a:gd name="T62" fmla="*/ 195674 w 108"/>
                  <a:gd name="T63" fmla="*/ 657026 h 200"/>
                  <a:gd name="T64" fmla="*/ 278459 w 108"/>
                  <a:gd name="T65" fmla="*/ 657026 h 200"/>
                  <a:gd name="T66" fmla="*/ 331141 w 108"/>
                  <a:gd name="T67" fmla="*/ 578183 h 200"/>
                  <a:gd name="T68" fmla="*/ 293511 w 108"/>
                  <a:gd name="T69" fmla="*/ 518112 h 200"/>
                  <a:gd name="T70" fmla="*/ 293511 w 108"/>
                  <a:gd name="T71" fmla="*/ 506849 h 200"/>
                  <a:gd name="T72" fmla="*/ 312326 w 108"/>
                  <a:gd name="T73" fmla="*/ 461796 h 200"/>
                  <a:gd name="T74" fmla="*/ 349956 w 108"/>
                  <a:gd name="T75" fmla="*/ 458041 h 200"/>
                  <a:gd name="T76" fmla="*/ 406400 w 108"/>
                  <a:gd name="T77" fmla="*/ 345408 h 2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08" h="200">
                    <a:moveTo>
                      <a:pt x="93" y="77"/>
                    </a:moveTo>
                    <a:cubicBezTo>
                      <a:pt x="84" y="77"/>
                      <a:pt x="84" y="77"/>
                      <a:pt x="84" y="77"/>
                    </a:cubicBezTo>
                    <a:cubicBezTo>
                      <a:pt x="84" y="77"/>
                      <a:pt x="83" y="77"/>
                      <a:pt x="83" y="76"/>
                    </a:cubicBezTo>
                    <a:cubicBezTo>
                      <a:pt x="83" y="76"/>
                      <a:pt x="83" y="76"/>
                      <a:pt x="83" y="76"/>
                    </a:cubicBezTo>
                    <a:cubicBezTo>
                      <a:pt x="78" y="64"/>
                      <a:pt x="78" y="64"/>
                      <a:pt x="78" y="64"/>
                    </a:cubicBezTo>
                    <a:cubicBezTo>
                      <a:pt x="78" y="63"/>
                      <a:pt x="78" y="63"/>
                      <a:pt x="77" y="63"/>
                    </a:cubicBezTo>
                    <a:cubicBezTo>
                      <a:pt x="77" y="63"/>
                      <a:pt x="77" y="62"/>
                      <a:pt x="78" y="61"/>
                    </a:cubicBezTo>
                    <a:cubicBezTo>
                      <a:pt x="84" y="55"/>
                      <a:pt x="84" y="55"/>
                      <a:pt x="84" y="55"/>
                    </a:cubicBezTo>
                    <a:cubicBezTo>
                      <a:pt x="87" y="53"/>
                      <a:pt x="88" y="49"/>
                      <a:pt x="88" y="45"/>
                    </a:cubicBezTo>
                    <a:cubicBezTo>
                      <a:pt x="88" y="41"/>
                      <a:pt x="87" y="37"/>
                      <a:pt x="84" y="34"/>
                    </a:cubicBezTo>
                    <a:cubicBezTo>
                      <a:pt x="74" y="24"/>
                      <a:pt x="74" y="24"/>
                      <a:pt x="74" y="24"/>
                    </a:cubicBezTo>
                    <a:cubicBezTo>
                      <a:pt x="71" y="21"/>
                      <a:pt x="67" y="19"/>
                      <a:pt x="63" y="19"/>
                    </a:cubicBezTo>
                    <a:cubicBezTo>
                      <a:pt x="59" y="19"/>
                      <a:pt x="55" y="21"/>
                      <a:pt x="52" y="24"/>
                    </a:cubicBezTo>
                    <a:cubicBezTo>
                      <a:pt x="46" y="30"/>
                      <a:pt x="46" y="30"/>
                      <a:pt x="46" y="30"/>
                    </a:cubicBezTo>
                    <a:cubicBezTo>
                      <a:pt x="46" y="30"/>
                      <a:pt x="46" y="30"/>
                      <a:pt x="45" y="30"/>
                    </a:cubicBezTo>
                    <a:cubicBezTo>
                      <a:pt x="45" y="30"/>
                      <a:pt x="45" y="30"/>
                      <a:pt x="45" y="30"/>
                    </a:cubicBezTo>
                    <a:cubicBezTo>
                      <a:pt x="44" y="30"/>
                      <a:pt x="44" y="30"/>
                      <a:pt x="44" y="30"/>
                    </a:cubicBezTo>
                    <a:cubicBezTo>
                      <a:pt x="32" y="25"/>
                      <a:pt x="32" y="25"/>
                      <a:pt x="32" y="25"/>
                    </a:cubicBezTo>
                    <a:cubicBezTo>
                      <a:pt x="32" y="25"/>
                      <a:pt x="32" y="25"/>
                      <a:pt x="31" y="25"/>
                    </a:cubicBezTo>
                    <a:cubicBezTo>
                      <a:pt x="31" y="24"/>
                      <a:pt x="30" y="24"/>
                      <a:pt x="30" y="23"/>
                    </a:cubicBezTo>
                    <a:cubicBezTo>
                      <a:pt x="30" y="15"/>
                      <a:pt x="30" y="15"/>
                      <a:pt x="30" y="15"/>
                    </a:cubicBezTo>
                    <a:cubicBezTo>
                      <a:pt x="30" y="6"/>
                      <a:pt x="23" y="0"/>
                      <a:pt x="15" y="0"/>
                    </a:cubicBezTo>
                    <a:cubicBezTo>
                      <a:pt x="8" y="0"/>
                      <a:pt x="8" y="0"/>
                      <a:pt x="8" y="0"/>
                    </a:cubicBezTo>
                    <a:cubicBezTo>
                      <a:pt x="3" y="0"/>
                      <a:pt x="0" y="3"/>
                      <a:pt x="0" y="8"/>
                    </a:cubicBezTo>
                    <a:cubicBezTo>
                      <a:pt x="0" y="12"/>
                      <a:pt x="3" y="16"/>
                      <a:pt x="8" y="16"/>
                    </a:cubicBezTo>
                    <a:cubicBezTo>
                      <a:pt x="14" y="16"/>
                      <a:pt x="14" y="16"/>
                      <a:pt x="14" y="16"/>
                    </a:cubicBezTo>
                    <a:cubicBezTo>
                      <a:pt x="14" y="23"/>
                      <a:pt x="14" y="23"/>
                      <a:pt x="14" y="23"/>
                    </a:cubicBezTo>
                    <a:cubicBezTo>
                      <a:pt x="14" y="31"/>
                      <a:pt x="19" y="38"/>
                      <a:pt x="26" y="40"/>
                    </a:cubicBezTo>
                    <a:cubicBezTo>
                      <a:pt x="37" y="45"/>
                      <a:pt x="37" y="45"/>
                      <a:pt x="37" y="45"/>
                    </a:cubicBezTo>
                    <a:cubicBezTo>
                      <a:pt x="39" y="46"/>
                      <a:pt x="42" y="46"/>
                      <a:pt x="45" y="46"/>
                    </a:cubicBezTo>
                    <a:cubicBezTo>
                      <a:pt x="50" y="46"/>
                      <a:pt x="54" y="45"/>
                      <a:pt x="58" y="41"/>
                    </a:cubicBezTo>
                    <a:cubicBezTo>
                      <a:pt x="63" y="36"/>
                      <a:pt x="63" y="36"/>
                      <a:pt x="63" y="36"/>
                    </a:cubicBezTo>
                    <a:cubicBezTo>
                      <a:pt x="71" y="45"/>
                      <a:pt x="71" y="45"/>
                      <a:pt x="71" y="45"/>
                    </a:cubicBezTo>
                    <a:cubicBezTo>
                      <a:pt x="66" y="50"/>
                      <a:pt x="66" y="50"/>
                      <a:pt x="66" y="50"/>
                    </a:cubicBezTo>
                    <a:cubicBezTo>
                      <a:pt x="61" y="55"/>
                      <a:pt x="60" y="64"/>
                      <a:pt x="63" y="70"/>
                    </a:cubicBezTo>
                    <a:cubicBezTo>
                      <a:pt x="67" y="81"/>
                      <a:pt x="67" y="81"/>
                      <a:pt x="67" y="81"/>
                    </a:cubicBezTo>
                    <a:cubicBezTo>
                      <a:pt x="70" y="88"/>
                      <a:pt x="77" y="94"/>
                      <a:pt x="84" y="94"/>
                    </a:cubicBezTo>
                    <a:cubicBezTo>
                      <a:pt x="92" y="94"/>
                      <a:pt x="92" y="94"/>
                      <a:pt x="92" y="94"/>
                    </a:cubicBezTo>
                    <a:cubicBezTo>
                      <a:pt x="92" y="106"/>
                      <a:pt x="92" y="106"/>
                      <a:pt x="92" y="106"/>
                    </a:cubicBezTo>
                    <a:cubicBezTo>
                      <a:pt x="84" y="106"/>
                      <a:pt x="84" y="106"/>
                      <a:pt x="84" y="106"/>
                    </a:cubicBezTo>
                    <a:cubicBezTo>
                      <a:pt x="77" y="106"/>
                      <a:pt x="70" y="111"/>
                      <a:pt x="67" y="118"/>
                    </a:cubicBezTo>
                    <a:cubicBezTo>
                      <a:pt x="63" y="129"/>
                      <a:pt x="63" y="129"/>
                      <a:pt x="63" y="129"/>
                    </a:cubicBezTo>
                    <a:cubicBezTo>
                      <a:pt x="60" y="135"/>
                      <a:pt x="61" y="144"/>
                      <a:pt x="66" y="149"/>
                    </a:cubicBezTo>
                    <a:cubicBezTo>
                      <a:pt x="71" y="154"/>
                      <a:pt x="71" y="154"/>
                      <a:pt x="71" y="154"/>
                    </a:cubicBezTo>
                    <a:cubicBezTo>
                      <a:pt x="63" y="163"/>
                      <a:pt x="63" y="163"/>
                      <a:pt x="63" y="163"/>
                    </a:cubicBezTo>
                    <a:cubicBezTo>
                      <a:pt x="58" y="158"/>
                      <a:pt x="58" y="158"/>
                      <a:pt x="58" y="158"/>
                    </a:cubicBezTo>
                    <a:cubicBezTo>
                      <a:pt x="54" y="155"/>
                      <a:pt x="50" y="153"/>
                      <a:pt x="45" y="153"/>
                    </a:cubicBezTo>
                    <a:cubicBezTo>
                      <a:pt x="42" y="153"/>
                      <a:pt x="39" y="153"/>
                      <a:pt x="37" y="154"/>
                    </a:cubicBezTo>
                    <a:cubicBezTo>
                      <a:pt x="26" y="159"/>
                      <a:pt x="26" y="159"/>
                      <a:pt x="26" y="159"/>
                    </a:cubicBezTo>
                    <a:cubicBezTo>
                      <a:pt x="19" y="161"/>
                      <a:pt x="14" y="169"/>
                      <a:pt x="14" y="176"/>
                    </a:cubicBezTo>
                    <a:cubicBezTo>
                      <a:pt x="14" y="183"/>
                      <a:pt x="14" y="183"/>
                      <a:pt x="14" y="183"/>
                    </a:cubicBezTo>
                    <a:cubicBezTo>
                      <a:pt x="8" y="183"/>
                      <a:pt x="8" y="183"/>
                      <a:pt x="8" y="183"/>
                    </a:cubicBezTo>
                    <a:cubicBezTo>
                      <a:pt x="3" y="183"/>
                      <a:pt x="0" y="187"/>
                      <a:pt x="0" y="191"/>
                    </a:cubicBezTo>
                    <a:cubicBezTo>
                      <a:pt x="0" y="196"/>
                      <a:pt x="3" y="200"/>
                      <a:pt x="8" y="200"/>
                    </a:cubicBezTo>
                    <a:cubicBezTo>
                      <a:pt x="15" y="200"/>
                      <a:pt x="15" y="200"/>
                      <a:pt x="15" y="200"/>
                    </a:cubicBezTo>
                    <a:cubicBezTo>
                      <a:pt x="23" y="200"/>
                      <a:pt x="30" y="193"/>
                      <a:pt x="30" y="184"/>
                    </a:cubicBezTo>
                    <a:cubicBezTo>
                      <a:pt x="30" y="176"/>
                      <a:pt x="30" y="176"/>
                      <a:pt x="30" y="176"/>
                    </a:cubicBezTo>
                    <a:cubicBezTo>
                      <a:pt x="30" y="175"/>
                      <a:pt x="31" y="175"/>
                      <a:pt x="31" y="175"/>
                    </a:cubicBezTo>
                    <a:cubicBezTo>
                      <a:pt x="31" y="174"/>
                      <a:pt x="32" y="174"/>
                      <a:pt x="32" y="174"/>
                    </a:cubicBezTo>
                    <a:cubicBezTo>
                      <a:pt x="44" y="169"/>
                      <a:pt x="44" y="169"/>
                      <a:pt x="44" y="169"/>
                    </a:cubicBezTo>
                    <a:cubicBezTo>
                      <a:pt x="44" y="169"/>
                      <a:pt x="44" y="169"/>
                      <a:pt x="45" y="169"/>
                    </a:cubicBezTo>
                    <a:cubicBezTo>
                      <a:pt x="45" y="169"/>
                      <a:pt x="45" y="169"/>
                      <a:pt x="45" y="169"/>
                    </a:cubicBezTo>
                    <a:cubicBezTo>
                      <a:pt x="46" y="169"/>
                      <a:pt x="46" y="169"/>
                      <a:pt x="46" y="169"/>
                    </a:cubicBezTo>
                    <a:cubicBezTo>
                      <a:pt x="52" y="175"/>
                      <a:pt x="52" y="175"/>
                      <a:pt x="52" y="175"/>
                    </a:cubicBezTo>
                    <a:cubicBezTo>
                      <a:pt x="55" y="178"/>
                      <a:pt x="59" y="180"/>
                      <a:pt x="63" y="180"/>
                    </a:cubicBezTo>
                    <a:cubicBezTo>
                      <a:pt x="67" y="180"/>
                      <a:pt x="71" y="178"/>
                      <a:pt x="74" y="175"/>
                    </a:cubicBezTo>
                    <a:cubicBezTo>
                      <a:pt x="84" y="165"/>
                      <a:pt x="84" y="165"/>
                      <a:pt x="84" y="165"/>
                    </a:cubicBezTo>
                    <a:cubicBezTo>
                      <a:pt x="87" y="162"/>
                      <a:pt x="88" y="159"/>
                      <a:pt x="88" y="154"/>
                    </a:cubicBezTo>
                    <a:cubicBezTo>
                      <a:pt x="88" y="150"/>
                      <a:pt x="87" y="147"/>
                      <a:pt x="84" y="144"/>
                    </a:cubicBezTo>
                    <a:cubicBezTo>
                      <a:pt x="78" y="138"/>
                      <a:pt x="78" y="138"/>
                      <a:pt x="78" y="138"/>
                    </a:cubicBezTo>
                    <a:cubicBezTo>
                      <a:pt x="77" y="137"/>
                      <a:pt x="77" y="136"/>
                      <a:pt x="77" y="136"/>
                    </a:cubicBezTo>
                    <a:cubicBezTo>
                      <a:pt x="78" y="136"/>
                      <a:pt x="78" y="136"/>
                      <a:pt x="78" y="135"/>
                    </a:cubicBezTo>
                    <a:cubicBezTo>
                      <a:pt x="83" y="124"/>
                      <a:pt x="83" y="124"/>
                      <a:pt x="83" y="124"/>
                    </a:cubicBezTo>
                    <a:cubicBezTo>
                      <a:pt x="83" y="123"/>
                      <a:pt x="83" y="123"/>
                      <a:pt x="83" y="123"/>
                    </a:cubicBezTo>
                    <a:cubicBezTo>
                      <a:pt x="83" y="123"/>
                      <a:pt x="84" y="122"/>
                      <a:pt x="84" y="122"/>
                    </a:cubicBezTo>
                    <a:cubicBezTo>
                      <a:pt x="93" y="122"/>
                      <a:pt x="93" y="122"/>
                      <a:pt x="93" y="122"/>
                    </a:cubicBezTo>
                    <a:cubicBezTo>
                      <a:pt x="101" y="122"/>
                      <a:pt x="108" y="115"/>
                      <a:pt x="108" y="107"/>
                    </a:cubicBezTo>
                    <a:cubicBezTo>
                      <a:pt x="108" y="92"/>
                      <a:pt x="108" y="92"/>
                      <a:pt x="108" y="92"/>
                    </a:cubicBezTo>
                    <a:cubicBezTo>
                      <a:pt x="108" y="84"/>
                      <a:pt x="101" y="77"/>
                      <a:pt x="93" y="7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ea typeface="等线" panose="02010600030101010101" pitchFamily="2" charset="-122"/>
                </a:endParaRPr>
              </a:p>
            </p:txBody>
          </p:sp>
          <p:sp>
            <p:nvSpPr>
              <p:cNvPr id="75" name="Freeform 13">
                <a:extLst>
                  <a:ext uri="{FF2B5EF4-FFF2-40B4-BE49-F238E27FC236}">
                    <a16:creationId xmlns="" xmlns:a16="http://schemas.microsoft.com/office/drawing/2014/main" id="{1F0D74AF-2A93-481E-BB6A-C9005C74AFC1}"/>
                  </a:ext>
                </a:extLst>
              </p:cNvPr>
              <p:cNvSpPr>
                <a:spLocks/>
              </p:cNvSpPr>
              <p:nvPr/>
            </p:nvSpPr>
            <p:spPr bwMode="gray">
              <a:xfrm>
                <a:off x="5102225" y="1420813"/>
                <a:ext cx="192088" cy="327025"/>
              </a:xfrm>
              <a:custGeom>
                <a:avLst/>
                <a:gdLst>
                  <a:gd name="T0" fmla="*/ 30131 w 51"/>
                  <a:gd name="T1" fmla="*/ 266882 h 87"/>
                  <a:gd name="T2" fmla="*/ 0 w 51"/>
                  <a:gd name="T3" fmla="*/ 296954 h 87"/>
                  <a:gd name="T4" fmla="*/ 30131 w 51"/>
                  <a:gd name="T5" fmla="*/ 327025 h 87"/>
                  <a:gd name="T6" fmla="*/ 192088 w 51"/>
                  <a:gd name="T7" fmla="*/ 165392 h 87"/>
                  <a:gd name="T8" fmla="*/ 30131 w 51"/>
                  <a:gd name="T9" fmla="*/ 0 h 87"/>
                  <a:gd name="T10" fmla="*/ 0 w 51"/>
                  <a:gd name="T11" fmla="*/ 30071 h 87"/>
                  <a:gd name="T12" fmla="*/ 30131 w 51"/>
                  <a:gd name="T13" fmla="*/ 60143 h 87"/>
                  <a:gd name="T14" fmla="*/ 131825 w 51"/>
                  <a:gd name="T15" fmla="*/ 165392 h 87"/>
                  <a:gd name="T16" fmla="*/ 30131 w 51"/>
                  <a:gd name="T17" fmla="*/ 266882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1" h="87">
                    <a:moveTo>
                      <a:pt x="8" y="71"/>
                    </a:moveTo>
                    <a:cubicBezTo>
                      <a:pt x="4" y="71"/>
                      <a:pt x="0" y="74"/>
                      <a:pt x="0" y="79"/>
                    </a:cubicBezTo>
                    <a:cubicBezTo>
                      <a:pt x="0" y="83"/>
                      <a:pt x="4" y="87"/>
                      <a:pt x="8" y="87"/>
                    </a:cubicBezTo>
                    <a:cubicBezTo>
                      <a:pt x="32" y="87"/>
                      <a:pt x="51" y="68"/>
                      <a:pt x="51" y="44"/>
                    </a:cubicBezTo>
                    <a:cubicBezTo>
                      <a:pt x="51" y="20"/>
                      <a:pt x="32" y="0"/>
                      <a:pt x="8" y="0"/>
                    </a:cubicBezTo>
                    <a:cubicBezTo>
                      <a:pt x="4" y="0"/>
                      <a:pt x="0" y="4"/>
                      <a:pt x="0" y="8"/>
                    </a:cubicBezTo>
                    <a:cubicBezTo>
                      <a:pt x="0" y="13"/>
                      <a:pt x="4" y="16"/>
                      <a:pt x="8" y="16"/>
                    </a:cubicBezTo>
                    <a:cubicBezTo>
                      <a:pt x="23" y="16"/>
                      <a:pt x="35" y="29"/>
                      <a:pt x="35" y="44"/>
                    </a:cubicBezTo>
                    <a:cubicBezTo>
                      <a:pt x="35" y="59"/>
                      <a:pt x="23" y="71"/>
                      <a:pt x="8" y="7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ea typeface="等线" panose="02010600030101010101" pitchFamily="2" charset="-122"/>
                </a:endParaRPr>
              </a:p>
            </p:txBody>
          </p:sp>
          <p:sp>
            <p:nvSpPr>
              <p:cNvPr id="76" name="Freeform 14">
                <a:extLst>
                  <a:ext uri="{FF2B5EF4-FFF2-40B4-BE49-F238E27FC236}">
                    <a16:creationId xmlns="" xmlns:a16="http://schemas.microsoft.com/office/drawing/2014/main" id="{E28BF043-E0C9-44C7-8612-665E1FFD8890}"/>
                  </a:ext>
                </a:extLst>
              </p:cNvPr>
              <p:cNvSpPr>
                <a:spLocks noEditPoints="1"/>
              </p:cNvSpPr>
              <p:nvPr/>
            </p:nvSpPr>
            <p:spPr bwMode="gray">
              <a:xfrm>
                <a:off x="4656138" y="1211263"/>
                <a:ext cx="415925" cy="750887"/>
              </a:xfrm>
              <a:custGeom>
                <a:avLst/>
                <a:gdLst>
                  <a:gd name="T0" fmla="*/ 317615 w 110"/>
                  <a:gd name="T1" fmla="*/ 0 h 200"/>
                  <a:gd name="T2" fmla="*/ 196619 w 110"/>
                  <a:gd name="T3" fmla="*/ 75089 h 200"/>
                  <a:gd name="T4" fmla="*/ 86966 w 110"/>
                  <a:gd name="T5" fmla="*/ 221512 h 200"/>
                  <a:gd name="T6" fmla="*/ 68060 w 110"/>
                  <a:gd name="T7" fmla="*/ 458041 h 200"/>
                  <a:gd name="T8" fmla="*/ 196619 w 110"/>
                  <a:gd name="T9" fmla="*/ 679553 h 200"/>
                  <a:gd name="T10" fmla="*/ 302491 w 110"/>
                  <a:gd name="T11" fmla="*/ 750887 h 200"/>
                  <a:gd name="T12" fmla="*/ 381895 w 110"/>
                  <a:gd name="T13" fmla="*/ 717097 h 200"/>
                  <a:gd name="T14" fmla="*/ 415925 w 110"/>
                  <a:gd name="T15" fmla="*/ 638254 h 200"/>
                  <a:gd name="T16" fmla="*/ 415925 w 110"/>
                  <a:gd name="T17" fmla="*/ 93861 h 200"/>
                  <a:gd name="T18" fmla="*/ 415925 w 110"/>
                  <a:gd name="T19" fmla="*/ 93861 h 200"/>
                  <a:gd name="T20" fmla="*/ 302491 w 110"/>
                  <a:gd name="T21" fmla="*/ 322881 h 200"/>
                  <a:gd name="T22" fmla="*/ 336521 w 110"/>
                  <a:gd name="T23" fmla="*/ 529375 h 200"/>
                  <a:gd name="T24" fmla="*/ 336521 w 110"/>
                  <a:gd name="T25" fmla="*/ 529375 h 200"/>
                  <a:gd name="T26" fmla="*/ 196619 w 110"/>
                  <a:gd name="T27" fmla="*/ 300355 h 200"/>
                  <a:gd name="T28" fmla="*/ 223087 w 110"/>
                  <a:gd name="T29" fmla="*/ 274074 h 200"/>
                  <a:gd name="T30" fmla="*/ 196619 w 110"/>
                  <a:gd name="T31" fmla="*/ 247793 h 200"/>
                  <a:gd name="T32" fmla="*/ 147464 w 110"/>
                  <a:gd name="T33" fmla="*/ 221512 h 200"/>
                  <a:gd name="T34" fmla="*/ 196619 w 110"/>
                  <a:gd name="T35" fmla="*/ 127651 h 200"/>
                  <a:gd name="T36" fmla="*/ 317615 w 110"/>
                  <a:gd name="T37" fmla="*/ 191476 h 200"/>
                  <a:gd name="T38" fmla="*/ 340302 w 110"/>
                  <a:gd name="T39" fmla="*/ 183967 h 200"/>
                  <a:gd name="T40" fmla="*/ 340302 w 110"/>
                  <a:gd name="T41" fmla="*/ 146423 h 200"/>
                  <a:gd name="T42" fmla="*/ 276023 w 110"/>
                  <a:gd name="T43" fmla="*/ 93861 h 200"/>
                  <a:gd name="T44" fmla="*/ 362989 w 110"/>
                  <a:gd name="T45" fmla="*/ 93861 h 200"/>
                  <a:gd name="T46" fmla="*/ 362989 w 110"/>
                  <a:gd name="T47" fmla="*/ 232775 h 200"/>
                  <a:gd name="T48" fmla="*/ 302491 w 110"/>
                  <a:gd name="T49" fmla="*/ 277828 h 200"/>
                  <a:gd name="T50" fmla="*/ 276023 w 110"/>
                  <a:gd name="T51" fmla="*/ 304109 h 200"/>
                  <a:gd name="T52" fmla="*/ 302491 w 110"/>
                  <a:gd name="T53" fmla="*/ 330390 h 200"/>
                  <a:gd name="T54" fmla="*/ 362989 w 110"/>
                  <a:gd name="T55" fmla="*/ 319127 h 200"/>
                  <a:gd name="T56" fmla="*/ 336521 w 110"/>
                  <a:gd name="T57" fmla="*/ 488077 h 200"/>
                  <a:gd name="T58" fmla="*/ 310053 w 110"/>
                  <a:gd name="T59" fmla="*/ 514358 h 200"/>
                  <a:gd name="T60" fmla="*/ 336521 w 110"/>
                  <a:gd name="T61" fmla="*/ 540639 h 200"/>
                  <a:gd name="T62" fmla="*/ 362989 w 110"/>
                  <a:gd name="T63" fmla="*/ 536884 h 200"/>
                  <a:gd name="T64" fmla="*/ 344083 w 110"/>
                  <a:gd name="T65" fmla="*/ 679553 h 200"/>
                  <a:gd name="T66" fmla="*/ 257117 w 110"/>
                  <a:gd name="T67" fmla="*/ 679553 h 200"/>
                  <a:gd name="T68" fmla="*/ 268461 w 110"/>
                  <a:gd name="T69" fmla="*/ 574429 h 200"/>
                  <a:gd name="T70" fmla="*/ 219306 w 110"/>
                  <a:gd name="T71" fmla="*/ 555656 h 200"/>
                  <a:gd name="T72" fmla="*/ 128559 w 110"/>
                  <a:gd name="T73" fmla="*/ 596955 h 200"/>
                  <a:gd name="T74" fmla="*/ 128559 w 110"/>
                  <a:gd name="T75" fmla="*/ 461796 h 200"/>
                  <a:gd name="T76" fmla="*/ 264680 w 110"/>
                  <a:gd name="T77" fmla="*/ 461796 h 200"/>
                  <a:gd name="T78" fmla="*/ 302491 w 110"/>
                  <a:gd name="T79" fmla="*/ 461796 h 200"/>
                  <a:gd name="T80" fmla="*/ 302491 w 110"/>
                  <a:gd name="T81" fmla="*/ 424251 h 200"/>
                  <a:gd name="T82" fmla="*/ 102091 w 110"/>
                  <a:gd name="T83" fmla="*/ 416742 h 200"/>
                  <a:gd name="T84" fmla="*/ 113434 w 110"/>
                  <a:gd name="T85" fmla="*/ 266565 h 200"/>
                  <a:gd name="T86" fmla="*/ 302491 w 110"/>
                  <a:gd name="T87" fmla="*/ 739624 h 2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0" h="200">
                    <a:moveTo>
                      <a:pt x="110" y="25"/>
                    </a:moveTo>
                    <a:cubicBezTo>
                      <a:pt x="110" y="11"/>
                      <a:pt x="99" y="0"/>
                      <a:pt x="84" y="0"/>
                    </a:cubicBezTo>
                    <a:cubicBezTo>
                      <a:pt x="72" y="0"/>
                      <a:pt x="61" y="9"/>
                      <a:pt x="59" y="20"/>
                    </a:cubicBezTo>
                    <a:cubicBezTo>
                      <a:pt x="57" y="20"/>
                      <a:pt x="54" y="20"/>
                      <a:pt x="52" y="20"/>
                    </a:cubicBezTo>
                    <a:cubicBezTo>
                      <a:pt x="35" y="20"/>
                      <a:pt x="22" y="33"/>
                      <a:pt x="22" y="50"/>
                    </a:cubicBezTo>
                    <a:cubicBezTo>
                      <a:pt x="22" y="53"/>
                      <a:pt x="22" y="56"/>
                      <a:pt x="23" y="59"/>
                    </a:cubicBezTo>
                    <a:cubicBezTo>
                      <a:pt x="10" y="64"/>
                      <a:pt x="0" y="76"/>
                      <a:pt x="0" y="91"/>
                    </a:cubicBezTo>
                    <a:cubicBezTo>
                      <a:pt x="0" y="104"/>
                      <a:pt x="7" y="116"/>
                      <a:pt x="18" y="122"/>
                    </a:cubicBezTo>
                    <a:cubicBezTo>
                      <a:pt x="9" y="137"/>
                      <a:pt x="11" y="156"/>
                      <a:pt x="24" y="169"/>
                    </a:cubicBezTo>
                    <a:cubicBezTo>
                      <a:pt x="31" y="177"/>
                      <a:pt x="41" y="181"/>
                      <a:pt x="52" y="181"/>
                    </a:cubicBezTo>
                    <a:cubicBezTo>
                      <a:pt x="53" y="185"/>
                      <a:pt x="56" y="188"/>
                      <a:pt x="58" y="191"/>
                    </a:cubicBezTo>
                    <a:cubicBezTo>
                      <a:pt x="64" y="196"/>
                      <a:pt x="72" y="200"/>
                      <a:pt x="80" y="200"/>
                    </a:cubicBezTo>
                    <a:cubicBezTo>
                      <a:pt x="80" y="200"/>
                      <a:pt x="80" y="200"/>
                      <a:pt x="80" y="200"/>
                    </a:cubicBezTo>
                    <a:cubicBezTo>
                      <a:pt x="88" y="200"/>
                      <a:pt x="96" y="196"/>
                      <a:pt x="101" y="191"/>
                    </a:cubicBezTo>
                    <a:cubicBezTo>
                      <a:pt x="107" y="185"/>
                      <a:pt x="110" y="178"/>
                      <a:pt x="110" y="170"/>
                    </a:cubicBezTo>
                    <a:cubicBezTo>
                      <a:pt x="110" y="170"/>
                      <a:pt x="110" y="170"/>
                      <a:pt x="110" y="170"/>
                    </a:cubicBezTo>
                    <a:cubicBezTo>
                      <a:pt x="110" y="170"/>
                      <a:pt x="110" y="170"/>
                      <a:pt x="110" y="170"/>
                    </a:cubicBezTo>
                    <a:cubicBezTo>
                      <a:pt x="110" y="25"/>
                      <a:pt x="110" y="25"/>
                      <a:pt x="110" y="25"/>
                    </a:cubicBezTo>
                    <a:cubicBezTo>
                      <a:pt x="110" y="25"/>
                      <a:pt x="110" y="25"/>
                      <a:pt x="110" y="25"/>
                    </a:cubicBezTo>
                    <a:cubicBezTo>
                      <a:pt x="110" y="25"/>
                      <a:pt x="110" y="25"/>
                      <a:pt x="110" y="25"/>
                    </a:cubicBezTo>
                    <a:close/>
                    <a:moveTo>
                      <a:pt x="80" y="86"/>
                    </a:moveTo>
                    <a:cubicBezTo>
                      <a:pt x="80" y="86"/>
                      <a:pt x="80" y="86"/>
                      <a:pt x="80" y="86"/>
                    </a:cubicBezTo>
                    <a:cubicBezTo>
                      <a:pt x="80" y="86"/>
                      <a:pt x="80" y="86"/>
                      <a:pt x="80" y="86"/>
                    </a:cubicBezTo>
                    <a:close/>
                    <a:moveTo>
                      <a:pt x="89" y="141"/>
                    </a:moveTo>
                    <a:cubicBezTo>
                      <a:pt x="89" y="141"/>
                      <a:pt x="89" y="141"/>
                      <a:pt x="89" y="141"/>
                    </a:cubicBezTo>
                    <a:cubicBezTo>
                      <a:pt x="89" y="141"/>
                      <a:pt x="89" y="141"/>
                      <a:pt x="89" y="141"/>
                    </a:cubicBezTo>
                    <a:close/>
                    <a:moveTo>
                      <a:pt x="30" y="71"/>
                    </a:moveTo>
                    <a:cubicBezTo>
                      <a:pt x="36" y="77"/>
                      <a:pt x="43" y="80"/>
                      <a:pt x="52" y="80"/>
                    </a:cubicBezTo>
                    <a:cubicBezTo>
                      <a:pt x="54" y="80"/>
                      <a:pt x="56" y="80"/>
                      <a:pt x="57" y="78"/>
                    </a:cubicBezTo>
                    <a:cubicBezTo>
                      <a:pt x="58" y="77"/>
                      <a:pt x="59" y="75"/>
                      <a:pt x="59" y="73"/>
                    </a:cubicBezTo>
                    <a:cubicBezTo>
                      <a:pt x="59" y="71"/>
                      <a:pt x="58" y="69"/>
                      <a:pt x="57" y="68"/>
                    </a:cubicBezTo>
                    <a:cubicBezTo>
                      <a:pt x="56" y="67"/>
                      <a:pt x="54" y="66"/>
                      <a:pt x="52" y="66"/>
                    </a:cubicBezTo>
                    <a:cubicBezTo>
                      <a:pt x="48" y="66"/>
                      <a:pt x="44" y="64"/>
                      <a:pt x="41" y="62"/>
                    </a:cubicBezTo>
                    <a:cubicBezTo>
                      <a:pt x="40" y="61"/>
                      <a:pt x="40" y="60"/>
                      <a:pt x="39" y="59"/>
                    </a:cubicBezTo>
                    <a:cubicBezTo>
                      <a:pt x="37" y="57"/>
                      <a:pt x="36" y="53"/>
                      <a:pt x="36" y="50"/>
                    </a:cubicBezTo>
                    <a:cubicBezTo>
                      <a:pt x="36" y="41"/>
                      <a:pt x="43" y="34"/>
                      <a:pt x="52" y="34"/>
                    </a:cubicBezTo>
                    <a:cubicBezTo>
                      <a:pt x="55" y="34"/>
                      <a:pt x="59" y="35"/>
                      <a:pt x="62" y="37"/>
                    </a:cubicBezTo>
                    <a:cubicBezTo>
                      <a:pt x="66" y="45"/>
                      <a:pt x="75" y="51"/>
                      <a:pt x="84" y="51"/>
                    </a:cubicBezTo>
                    <a:cubicBezTo>
                      <a:pt x="84" y="51"/>
                      <a:pt x="84" y="51"/>
                      <a:pt x="84" y="51"/>
                    </a:cubicBezTo>
                    <a:cubicBezTo>
                      <a:pt x="86" y="51"/>
                      <a:pt x="88" y="50"/>
                      <a:pt x="90" y="49"/>
                    </a:cubicBezTo>
                    <a:cubicBezTo>
                      <a:pt x="91" y="48"/>
                      <a:pt x="92" y="46"/>
                      <a:pt x="92" y="44"/>
                    </a:cubicBezTo>
                    <a:cubicBezTo>
                      <a:pt x="92" y="42"/>
                      <a:pt x="91" y="40"/>
                      <a:pt x="90" y="39"/>
                    </a:cubicBezTo>
                    <a:cubicBezTo>
                      <a:pt x="88" y="37"/>
                      <a:pt x="86" y="37"/>
                      <a:pt x="84" y="37"/>
                    </a:cubicBezTo>
                    <a:cubicBezTo>
                      <a:pt x="78" y="37"/>
                      <a:pt x="73" y="32"/>
                      <a:pt x="73" y="25"/>
                    </a:cubicBezTo>
                    <a:cubicBezTo>
                      <a:pt x="73" y="19"/>
                      <a:pt x="78" y="14"/>
                      <a:pt x="84" y="14"/>
                    </a:cubicBezTo>
                    <a:cubicBezTo>
                      <a:pt x="91" y="14"/>
                      <a:pt x="96" y="19"/>
                      <a:pt x="96" y="25"/>
                    </a:cubicBezTo>
                    <a:cubicBezTo>
                      <a:pt x="96" y="25"/>
                      <a:pt x="96" y="25"/>
                      <a:pt x="96" y="25"/>
                    </a:cubicBezTo>
                    <a:cubicBezTo>
                      <a:pt x="96" y="62"/>
                      <a:pt x="96" y="62"/>
                      <a:pt x="96" y="62"/>
                    </a:cubicBezTo>
                    <a:cubicBezTo>
                      <a:pt x="96" y="62"/>
                      <a:pt x="96" y="62"/>
                      <a:pt x="96" y="62"/>
                    </a:cubicBezTo>
                    <a:cubicBezTo>
                      <a:pt x="96" y="64"/>
                      <a:pt x="95" y="74"/>
                      <a:pt x="80" y="74"/>
                    </a:cubicBezTo>
                    <a:cubicBezTo>
                      <a:pt x="78" y="74"/>
                      <a:pt x="76" y="75"/>
                      <a:pt x="75" y="76"/>
                    </a:cubicBezTo>
                    <a:cubicBezTo>
                      <a:pt x="73" y="77"/>
                      <a:pt x="73" y="79"/>
                      <a:pt x="73" y="81"/>
                    </a:cubicBezTo>
                    <a:cubicBezTo>
                      <a:pt x="73" y="83"/>
                      <a:pt x="73" y="85"/>
                      <a:pt x="75" y="86"/>
                    </a:cubicBezTo>
                    <a:cubicBezTo>
                      <a:pt x="76" y="87"/>
                      <a:pt x="78" y="88"/>
                      <a:pt x="80" y="88"/>
                    </a:cubicBezTo>
                    <a:cubicBezTo>
                      <a:pt x="80" y="88"/>
                      <a:pt x="80" y="88"/>
                      <a:pt x="80" y="88"/>
                    </a:cubicBezTo>
                    <a:cubicBezTo>
                      <a:pt x="86" y="88"/>
                      <a:pt x="92" y="87"/>
                      <a:pt x="96" y="85"/>
                    </a:cubicBezTo>
                    <a:cubicBezTo>
                      <a:pt x="96" y="125"/>
                      <a:pt x="96" y="125"/>
                      <a:pt x="96" y="125"/>
                    </a:cubicBezTo>
                    <a:cubicBezTo>
                      <a:pt x="95" y="127"/>
                      <a:pt x="92" y="130"/>
                      <a:pt x="89" y="130"/>
                    </a:cubicBezTo>
                    <a:cubicBezTo>
                      <a:pt x="87" y="130"/>
                      <a:pt x="85" y="130"/>
                      <a:pt x="84" y="132"/>
                    </a:cubicBezTo>
                    <a:cubicBezTo>
                      <a:pt x="83" y="133"/>
                      <a:pt x="82" y="135"/>
                      <a:pt x="82" y="137"/>
                    </a:cubicBezTo>
                    <a:cubicBezTo>
                      <a:pt x="82" y="139"/>
                      <a:pt x="83" y="140"/>
                      <a:pt x="84" y="142"/>
                    </a:cubicBezTo>
                    <a:cubicBezTo>
                      <a:pt x="85" y="143"/>
                      <a:pt x="87" y="144"/>
                      <a:pt x="89" y="144"/>
                    </a:cubicBezTo>
                    <a:cubicBezTo>
                      <a:pt x="89" y="144"/>
                      <a:pt x="89" y="144"/>
                      <a:pt x="89" y="144"/>
                    </a:cubicBezTo>
                    <a:cubicBezTo>
                      <a:pt x="92" y="144"/>
                      <a:pt x="94" y="143"/>
                      <a:pt x="96" y="143"/>
                    </a:cubicBezTo>
                    <a:cubicBezTo>
                      <a:pt x="96" y="169"/>
                      <a:pt x="96" y="169"/>
                      <a:pt x="96" y="169"/>
                    </a:cubicBezTo>
                    <a:cubicBezTo>
                      <a:pt x="96" y="174"/>
                      <a:pt x="94" y="178"/>
                      <a:pt x="91" y="181"/>
                    </a:cubicBezTo>
                    <a:cubicBezTo>
                      <a:pt x="88" y="184"/>
                      <a:pt x="84" y="185"/>
                      <a:pt x="80" y="185"/>
                    </a:cubicBezTo>
                    <a:cubicBezTo>
                      <a:pt x="76" y="185"/>
                      <a:pt x="71" y="184"/>
                      <a:pt x="68" y="181"/>
                    </a:cubicBezTo>
                    <a:cubicBezTo>
                      <a:pt x="62" y="174"/>
                      <a:pt x="62" y="164"/>
                      <a:pt x="68" y="158"/>
                    </a:cubicBezTo>
                    <a:cubicBezTo>
                      <a:pt x="70" y="156"/>
                      <a:pt x="71" y="155"/>
                      <a:pt x="71" y="153"/>
                    </a:cubicBezTo>
                    <a:cubicBezTo>
                      <a:pt x="71" y="151"/>
                      <a:pt x="70" y="149"/>
                      <a:pt x="68" y="148"/>
                    </a:cubicBezTo>
                    <a:cubicBezTo>
                      <a:pt x="66" y="145"/>
                      <a:pt x="61" y="145"/>
                      <a:pt x="58" y="148"/>
                    </a:cubicBezTo>
                    <a:cubicBezTo>
                      <a:pt x="53" y="153"/>
                      <a:pt x="50" y="159"/>
                      <a:pt x="50" y="167"/>
                    </a:cubicBezTo>
                    <a:cubicBezTo>
                      <a:pt x="44" y="166"/>
                      <a:pt x="38" y="163"/>
                      <a:pt x="34" y="159"/>
                    </a:cubicBezTo>
                    <a:cubicBezTo>
                      <a:pt x="29" y="154"/>
                      <a:pt x="27" y="148"/>
                      <a:pt x="27" y="141"/>
                    </a:cubicBezTo>
                    <a:cubicBezTo>
                      <a:pt x="27" y="135"/>
                      <a:pt x="29" y="128"/>
                      <a:pt x="34" y="123"/>
                    </a:cubicBezTo>
                    <a:cubicBezTo>
                      <a:pt x="39" y="119"/>
                      <a:pt x="45" y="116"/>
                      <a:pt x="52" y="116"/>
                    </a:cubicBezTo>
                    <a:cubicBezTo>
                      <a:pt x="59" y="116"/>
                      <a:pt x="65" y="119"/>
                      <a:pt x="70" y="123"/>
                    </a:cubicBezTo>
                    <a:cubicBezTo>
                      <a:pt x="71" y="125"/>
                      <a:pt x="73" y="126"/>
                      <a:pt x="75" y="126"/>
                    </a:cubicBezTo>
                    <a:cubicBezTo>
                      <a:pt x="77" y="126"/>
                      <a:pt x="79" y="125"/>
                      <a:pt x="80" y="123"/>
                    </a:cubicBezTo>
                    <a:cubicBezTo>
                      <a:pt x="81" y="122"/>
                      <a:pt x="82" y="120"/>
                      <a:pt x="82" y="118"/>
                    </a:cubicBezTo>
                    <a:cubicBezTo>
                      <a:pt x="82" y="116"/>
                      <a:pt x="81" y="115"/>
                      <a:pt x="80" y="113"/>
                    </a:cubicBezTo>
                    <a:cubicBezTo>
                      <a:pt x="73" y="106"/>
                      <a:pt x="63" y="102"/>
                      <a:pt x="52" y="102"/>
                    </a:cubicBezTo>
                    <a:cubicBezTo>
                      <a:pt x="43" y="102"/>
                      <a:pt x="34" y="105"/>
                      <a:pt x="27" y="111"/>
                    </a:cubicBezTo>
                    <a:cubicBezTo>
                      <a:pt x="20" y="107"/>
                      <a:pt x="14" y="100"/>
                      <a:pt x="14" y="91"/>
                    </a:cubicBezTo>
                    <a:cubicBezTo>
                      <a:pt x="14" y="82"/>
                      <a:pt x="21" y="74"/>
                      <a:pt x="30" y="71"/>
                    </a:cubicBezTo>
                    <a:close/>
                    <a:moveTo>
                      <a:pt x="80" y="197"/>
                    </a:moveTo>
                    <a:cubicBezTo>
                      <a:pt x="80" y="197"/>
                      <a:pt x="80" y="197"/>
                      <a:pt x="80" y="197"/>
                    </a:cubicBezTo>
                    <a:cubicBezTo>
                      <a:pt x="80" y="197"/>
                      <a:pt x="80" y="197"/>
                      <a:pt x="80" y="19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ea typeface="等线" panose="02010600030101010101" pitchFamily="2" charset="-122"/>
                </a:endParaRPr>
              </a:p>
            </p:txBody>
          </p:sp>
        </p:grpSp>
        <p:sp>
          <p:nvSpPr>
            <p:cNvPr id="78" name="文本框 77"/>
            <p:cNvSpPr txBox="1"/>
            <p:nvPr/>
          </p:nvSpPr>
          <p:spPr bwMode="gray">
            <a:xfrm>
              <a:off x="2029372" y="3561163"/>
              <a:ext cx="1506857" cy="461665"/>
            </a:xfrm>
            <a:prstGeom prst="rect">
              <a:avLst/>
            </a:prstGeom>
            <a:noFill/>
          </p:spPr>
          <p:txBody>
            <a:bodyPr wrap="square" rtlCol="0">
              <a:spAutoFit/>
            </a:bodyPr>
            <a:lstStyle/>
            <a:p>
              <a:pPr algn="ctr" fontAlgn="ctr"/>
              <a:r>
                <a:rPr lang="en-US" sz="1200" dirty="0">
                  <a:solidFill>
                    <a:srgbClr val="575756"/>
                  </a:solidFill>
                  <a:latin typeface="Huawei Sans" panose="020C0503030203020204" pitchFamily="34" charset="0"/>
                </a:rPr>
                <a:t>Retail company HQ/DC</a:t>
              </a:r>
            </a:p>
          </p:txBody>
        </p:sp>
      </p:grpSp>
    </p:spTree>
    <p:extLst>
      <p:ext uri="{BB962C8B-B14F-4D97-AF65-F5344CB8AC3E}">
        <p14:creationId xmlns:p14="http://schemas.microsoft.com/office/powerpoint/2010/main" val="390465687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0"/>
          </p:nvPr>
        </p:nvSpPr>
        <p:spPr bwMode="gray"/>
        <p:txBody>
          <a:bodyPr/>
          <a:lstStyle/>
          <a:p>
            <a:pPr algn="l"/>
            <a:r>
              <a:rPr lang="en-US" sz="1600" dirty="0"/>
              <a:t>SD-WAN solves the problems of difficult management, and expensive construction and maintenance costs in multi-branch interconnection scenarios. It also guarantees the quality of key services.</a:t>
            </a:r>
            <a:endParaRPr lang="en-US" altLang="zh-CN" sz="1600" dirty="0"/>
          </a:p>
          <a:p>
            <a:pPr algn="l"/>
            <a:r>
              <a:rPr lang="en-US" sz="1600" dirty="0"/>
              <a:t>Huawei SD-WAN Solution provides the following functions:</a:t>
            </a:r>
            <a:endParaRPr lang="en-US" altLang="zh-CN" sz="1600" dirty="0"/>
          </a:p>
          <a:p>
            <a:pPr marL="542925" lvl="1" indent="-228600" algn="l"/>
            <a:r>
              <a:rPr lang="en-US" sz="1400" dirty="0"/>
              <a:t>ZTP, enabling service provisioning to be completed within 1 hour</a:t>
            </a:r>
          </a:p>
          <a:p>
            <a:pPr marL="542925" lvl="1" indent="-228600" algn="l"/>
            <a:r>
              <a:rPr lang="en-US" sz="1400" dirty="0"/>
              <a:t>Forwarding-control separation, enabling flexible networking</a:t>
            </a:r>
          </a:p>
          <a:p>
            <a:pPr marL="542925" lvl="1" indent="-228600" algn="l"/>
            <a:r>
              <a:rPr lang="en-US" sz="1400" dirty="0"/>
              <a:t>Application optimization, enabling service controllability and visibility</a:t>
            </a:r>
          </a:p>
          <a:p>
            <a:pPr marL="542925" lvl="1" indent="-228600" algn="l"/>
            <a:r>
              <a:rPr lang="en-US" sz="1400" dirty="0"/>
              <a:t>Complete security protection system, eliminating security risks</a:t>
            </a:r>
          </a:p>
          <a:p>
            <a:pPr marL="542925" lvl="1" indent="-228600" algn="l"/>
            <a:r>
              <a:rPr lang="en-US" sz="1400" dirty="0"/>
              <a:t>Visualized O&amp;M for quick fault locating</a:t>
            </a:r>
          </a:p>
          <a:p>
            <a:pPr algn="l"/>
            <a:r>
              <a:rPr lang="en-US" sz="1600" dirty="0"/>
              <a:t>Huawei SD-WAN Solution is offered in three business models: enterprise-built, MSP resale, and carrier resale.</a:t>
            </a:r>
          </a:p>
        </p:txBody>
      </p:sp>
    </p:spTree>
    <p:extLst>
      <p:ext uri="{BB962C8B-B14F-4D97-AF65-F5344CB8AC3E}">
        <p14:creationId xmlns:p14="http://schemas.microsoft.com/office/powerpoint/2010/main" val="70616276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pPr marL="302279" indent="-302279" algn="l">
              <a:buFont typeface="Wingdings" panose="05000000000000000000" pitchFamily="2" charset="2"/>
              <a:buChar char="l"/>
            </a:pPr>
            <a:r>
              <a:rPr lang="en-US" kern="1200" dirty="0">
                <a:solidFill>
                  <a:schemeClr val="tx1"/>
                </a:solidFill>
                <a:cs typeface="Huawei Sans" panose="020C0503030203020204" pitchFamily="34" charset="0"/>
              </a:rPr>
              <a:t>On completion of this course, you will be able to:</a:t>
            </a:r>
            <a:endParaRPr lang="en-US" altLang="zh-CN" kern="1200" dirty="0">
              <a:solidFill>
                <a:schemeClr val="tx1"/>
              </a:solidFill>
              <a:cs typeface="Huawei Sans" panose="020C0503030203020204" pitchFamily="34" charset="0"/>
            </a:endParaRPr>
          </a:p>
          <a:p>
            <a:pPr lvl="1"/>
            <a:r>
              <a:rPr lang="en-US" dirty="0"/>
              <a:t>Describe the challenges faced by enterprise WAN interconnection.</a:t>
            </a:r>
            <a:endParaRPr lang="en-US" altLang="zh-CN" dirty="0"/>
          </a:p>
          <a:p>
            <a:pPr lvl="1"/>
            <a:r>
              <a:rPr lang="en-US" dirty="0"/>
              <a:t>Describe the architecture and functions of Huawei SD-WAN Solution.</a:t>
            </a:r>
            <a:endParaRPr lang="en-US" altLang="zh-CN" dirty="0"/>
          </a:p>
          <a:p>
            <a:pPr lvl="1"/>
            <a:r>
              <a:rPr lang="en-US" dirty="0"/>
              <a:t>Describe the SD-WAN networking design scheme.</a:t>
            </a:r>
            <a:endParaRPr lang="en-US" altLang="zh-CN" dirty="0"/>
          </a:p>
          <a:p>
            <a:pPr lvl="1"/>
            <a:r>
              <a:rPr lang="en-US" dirty="0"/>
              <a:t>Describe the SD-WAN service design scheme.</a:t>
            </a:r>
            <a:endParaRPr lang="en-US" altLang="zh-CN" dirty="0"/>
          </a:p>
          <a:p>
            <a:pPr lvl="1"/>
            <a:r>
              <a:rPr lang="en-US" dirty="0"/>
              <a:t>Describe the SD-WAN reliability design scheme.</a:t>
            </a:r>
            <a:endParaRPr lang="en-US" altLang="zh-CN" dirty="0"/>
          </a:p>
          <a:p>
            <a:pPr lvl="1"/>
            <a:r>
              <a:rPr lang="en-US" dirty="0"/>
              <a:t>Describe the SD-WAN </a:t>
            </a:r>
            <a:r>
              <a:rPr lang="en-US" altLang="zh-CN" dirty="0"/>
              <a:t>security </a:t>
            </a:r>
            <a:r>
              <a:rPr lang="en-US" dirty="0"/>
              <a:t>design scheme.</a:t>
            </a:r>
            <a:endParaRPr lang="en-US" altLang="zh-CN" dirty="0"/>
          </a:p>
        </p:txBody>
      </p:sp>
    </p:spTree>
    <p:extLst>
      <p:ext uri="{BB962C8B-B14F-4D97-AF65-F5344CB8AC3E}">
        <p14:creationId xmlns:p14="http://schemas.microsoft.com/office/powerpoint/2010/main" val="234952812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1019175" y="1844675"/>
            <a:ext cx="10153650" cy="4068811"/>
          </a:xfrm>
        </p:spPr>
        <p:txBody>
          <a:bodyPr/>
          <a:lstStyle/>
          <a:p>
            <a:r>
              <a:rPr lang="en-US" sz="1800" dirty="0">
                <a:solidFill>
                  <a:schemeClr val="bg1">
                    <a:lumMod val="50000"/>
                  </a:schemeClr>
                </a:solidFill>
              </a:rPr>
              <a:t>Development Trends and Challenges Facing Enterprise WAN Interconnection</a:t>
            </a:r>
          </a:p>
          <a:p>
            <a:r>
              <a:rPr lang="en-US" sz="1800" dirty="0">
                <a:solidFill>
                  <a:schemeClr val="bg1">
                    <a:lumMod val="50000"/>
                  </a:schemeClr>
                </a:solidFill>
              </a:rPr>
              <a:t>Overview of Huawei SD-WAN Solution</a:t>
            </a:r>
          </a:p>
          <a:p>
            <a:r>
              <a:rPr lang="en-US" sz="1800" b="1" dirty="0"/>
              <a:t>Networking Design for Huawei SD-WAN Solution</a:t>
            </a:r>
          </a:p>
          <a:p>
            <a:pPr lvl="1">
              <a:buFont typeface="Wingdings" panose="05000000000000000000" pitchFamily="2" charset="2"/>
              <a:buChar char="§"/>
            </a:pPr>
            <a:r>
              <a:rPr lang="en-US" sz="1600" dirty="0"/>
              <a:t>SD-WAN Networking Design Overview</a:t>
            </a:r>
          </a:p>
          <a:p>
            <a:pPr lvl="1"/>
            <a:r>
              <a:rPr lang="en-US" sz="1600" dirty="0">
                <a:solidFill>
                  <a:schemeClr val="bg1">
                    <a:lumMod val="50000"/>
                  </a:schemeClr>
                </a:solidFill>
              </a:rPr>
              <a:t>SD-WAN Site Design</a:t>
            </a:r>
          </a:p>
          <a:p>
            <a:pPr lvl="1"/>
            <a:r>
              <a:rPr lang="en-US" sz="1600" dirty="0">
                <a:solidFill>
                  <a:schemeClr val="bg1">
                    <a:lumMod val="50000"/>
                  </a:schemeClr>
                </a:solidFill>
              </a:rPr>
              <a:t>SD-WAN Tunnel Design</a:t>
            </a:r>
          </a:p>
          <a:p>
            <a:pPr lvl="1"/>
            <a:r>
              <a:rPr lang="en-US" sz="1600" dirty="0">
                <a:solidFill>
                  <a:schemeClr val="bg1">
                    <a:lumMod val="50000"/>
                  </a:schemeClr>
                </a:solidFill>
              </a:rPr>
              <a:t>SD-WAN VPN Design</a:t>
            </a:r>
          </a:p>
          <a:p>
            <a:r>
              <a:rPr lang="en-US" sz="1800" dirty="0">
                <a:solidFill>
                  <a:schemeClr val="bg1">
                    <a:lumMod val="50000"/>
                  </a:schemeClr>
                </a:solidFill>
              </a:rPr>
              <a:t>Service Design for Huawei SD-WAN Solution</a:t>
            </a:r>
          </a:p>
          <a:p>
            <a:r>
              <a:rPr lang="en-US" sz="1800" dirty="0">
                <a:solidFill>
                  <a:schemeClr val="bg1">
                    <a:lumMod val="50000"/>
                  </a:schemeClr>
                </a:solidFill>
              </a:rPr>
              <a:t>Reliability and Security Design for Huawei SD-WAN Solution</a:t>
            </a:r>
          </a:p>
        </p:txBody>
      </p:sp>
    </p:spTree>
    <p:extLst>
      <p:ext uri="{BB962C8B-B14F-4D97-AF65-F5344CB8AC3E}">
        <p14:creationId xmlns:p14="http://schemas.microsoft.com/office/powerpoint/2010/main" val="160269307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dirty="0">
                <a:sym typeface="微软雅黑" panose="020B0503020204020204" pitchFamily="34" charset="-122"/>
              </a:rPr>
              <a:t>Overview of Networking Design for Huawei SD-WAN Solution</a:t>
            </a:r>
          </a:p>
        </p:txBody>
      </p:sp>
      <p:sp>
        <p:nvSpPr>
          <p:cNvPr id="3" name="Text Placeholder 2">
            <a:extLst>
              <a:ext uri="{FF2B5EF4-FFF2-40B4-BE49-F238E27FC236}">
                <a16:creationId xmlns="" xmlns:a16="http://schemas.microsoft.com/office/drawing/2014/main" id="{F0658BE2-DEDD-48D9-877B-257B5A7A747F}"/>
              </a:ext>
            </a:extLst>
          </p:cNvPr>
          <p:cNvSpPr>
            <a:spLocks noGrp="1"/>
          </p:cNvSpPr>
          <p:nvPr>
            <p:ph type="body" sz="quarter" idx="10"/>
          </p:nvPr>
        </p:nvSpPr>
        <p:spPr bwMode="gray">
          <a:xfrm>
            <a:off x="455613" y="1484313"/>
            <a:ext cx="11293476" cy="673298"/>
          </a:xfrm>
        </p:spPr>
        <p:txBody>
          <a:bodyPr/>
          <a:lstStyle/>
          <a:p>
            <a:pPr algn="l"/>
            <a:r>
              <a:rPr lang="en-US" sz="2000" dirty="0"/>
              <a:t>SD-WAN networking design includes site design, tunnel design, and VPN design.</a:t>
            </a:r>
          </a:p>
        </p:txBody>
      </p:sp>
      <p:sp>
        <p:nvSpPr>
          <p:cNvPr id="198" name="梯形 41">
            <a:extLst>
              <a:ext uri="{FF2B5EF4-FFF2-40B4-BE49-F238E27FC236}">
                <a16:creationId xmlns="" xmlns:a16="http://schemas.microsoft.com/office/drawing/2014/main" id="{967A7F12-DA97-4C1F-A936-1C8A3C6CE4AF}"/>
              </a:ext>
            </a:extLst>
          </p:cNvPr>
          <p:cNvSpPr/>
          <p:nvPr/>
        </p:nvSpPr>
        <p:spPr bwMode="gray">
          <a:xfrm>
            <a:off x="727520" y="3627131"/>
            <a:ext cx="8563973"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sym typeface="Huawei Sans" panose="020C0503030203020204" pitchFamily="34" charset="0"/>
            </a:endParaRPr>
          </a:p>
        </p:txBody>
      </p:sp>
      <p:pic>
        <p:nvPicPr>
          <p:cNvPr id="199" name="图片 31">
            <a:extLst>
              <a:ext uri="{FF2B5EF4-FFF2-40B4-BE49-F238E27FC236}">
                <a16:creationId xmlns="" xmlns:a16="http://schemas.microsoft.com/office/drawing/2014/main" id="{818E43A1-32FE-4938-9277-76C9BF0384B3}"/>
              </a:ext>
            </a:extLst>
          </p:cNvPr>
          <p:cNvPicPr>
            <a:picLocks noChangeAspect="1"/>
          </p:cNvPicPr>
          <p:nvPr/>
        </p:nvPicPr>
        <p:blipFill>
          <a:blip r:embed="rId3">
            <a:duotone>
              <a:schemeClr val="bg2">
                <a:shade val="45000"/>
                <a:satMod val="135000"/>
              </a:schemeClr>
              <a:prstClr val="white"/>
            </a:duotone>
          </a:blip>
          <a:stretch>
            <a:fillRect/>
          </a:stretch>
        </p:blipFill>
        <p:spPr bwMode="gray">
          <a:xfrm>
            <a:off x="3075741" y="4192366"/>
            <a:ext cx="466668" cy="389308"/>
          </a:xfrm>
          <a:prstGeom prst="rect">
            <a:avLst/>
          </a:prstGeom>
        </p:spPr>
      </p:pic>
      <p:pic>
        <p:nvPicPr>
          <p:cNvPr id="200" name="图片 31">
            <a:extLst>
              <a:ext uri="{FF2B5EF4-FFF2-40B4-BE49-F238E27FC236}">
                <a16:creationId xmlns="" xmlns:a16="http://schemas.microsoft.com/office/drawing/2014/main" id="{F389AC2D-7222-4FCD-9F4C-D04CBB3F8310}"/>
              </a:ext>
            </a:extLst>
          </p:cNvPr>
          <p:cNvPicPr>
            <a:picLocks noChangeAspect="1"/>
          </p:cNvPicPr>
          <p:nvPr/>
        </p:nvPicPr>
        <p:blipFill>
          <a:blip r:embed="rId3">
            <a:duotone>
              <a:schemeClr val="bg2">
                <a:shade val="45000"/>
                <a:satMod val="135000"/>
              </a:schemeClr>
              <a:prstClr val="white"/>
            </a:duotone>
          </a:blip>
          <a:stretch>
            <a:fillRect/>
          </a:stretch>
        </p:blipFill>
        <p:spPr bwMode="gray">
          <a:xfrm>
            <a:off x="2328824" y="5052377"/>
            <a:ext cx="466668" cy="389308"/>
          </a:xfrm>
          <a:prstGeom prst="rect">
            <a:avLst/>
          </a:prstGeom>
        </p:spPr>
      </p:pic>
      <p:pic>
        <p:nvPicPr>
          <p:cNvPr id="201" name="图片 25">
            <a:extLst>
              <a:ext uri="{FF2B5EF4-FFF2-40B4-BE49-F238E27FC236}">
                <a16:creationId xmlns="" xmlns:a16="http://schemas.microsoft.com/office/drawing/2014/main" id="{AE8E9C3F-1387-42FC-86E9-D2920E2864DC}"/>
              </a:ext>
            </a:extLst>
          </p:cNvPr>
          <p:cNvPicPr>
            <a:picLocks noChangeAspect="1"/>
          </p:cNvPicPr>
          <p:nvPr/>
        </p:nvPicPr>
        <p:blipFill>
          <a:blip r:embed="rId3">
            <a:duotone>
              <a:schemeClr val="bg2">
                <a:shade val="45000"/>
                <a:satMod val="135000"/>
              </a:schemeClr>
              <a:prstClr val="white"/>
            </a:duotone>
          </a:blip>
          <a:stretch>
            <a:fillRect/>
          </a:stretch>
        </p:blipFill>
        <p:spPr bwMode="gray">
          <a:xfrm>
            <a:off x="6583914" y="5070547"/>
            <a:ext cx="466668" cy="389308"/>
          </a:xfrm>
          <a:prstGeom prst="rect">
            <a:avLst/>
          </a:prstGeom>
        </p:spPr>
      </p:pic>
      <p:pic>
        <p:nvPicPr>
          <p:cNvPr id="202" name="图片 31">
            <a:extLst>
              <a:ext uri="{FF2B5EF4-FFF2-40B4-BE49-F238E27FC236}">
                <a16:creationId xmlns="" xmlns:a16="http://schemas.microsoft.com/office/drawing/2014/main" id="{FB1E0E28-E3FE-4B21-B32D-9F123F437620}"/>
              </a:ext>
            </a:extLst>
          </p:cNvPr>
          <p:cNvPicPr>
            <a:picLocks noChangeAspect="1"/>
          </p:cNvPicPr>
          <p:nvPr/>
        </p:nvPicPr>
        <p:blipFill>
          <a:blip r:embed="rId3">
            <a:duotone>
              <a:schemeClr val="bg2">
                <a:shade val="45000"/>
                <a:satMod val="135000"/>
              </a:schemeClr>
              <a:prstClr val="white"/>
            </a:duotone>
          </a:blip>
          <a:stretch>
            <a:fillRect/>
          </a:stretch>
        </p:blipFill>
        <p:spPr bwMode="gray">
          <a:xfrm>
            <a:off x="5924800" y="4189646"/>
            <a:ext cx="466668" cy="389308"/>
          </a:xfrm>
          <a:prstGeom prst="rect">
            <a:avLst/>
          </a:prstGeom>
        </p:spPr>
      </p:pic>
      <p:sp>
        <p:nvSpPr>
          <p:cNvPr id="203" name="Freeform 159">
            <a:extLst>
              <a:ext uri="{FF2B5EF4-FFF2-40B4-BE49-F238E27FC236}">
                <a16:creationId xmlns="" xmlns:a16="http://schemas.microsoft.com/office/drawing/2014/main" id="{7DA6E9EE-1E70-4339-B73D-402A0F2F9596}"/>
              </a:ext>
            </a:extLst>
          </p:cNvPr>
          <p:cNvSpPr/>
          <p:nvPr/>
        </p:nvSpPr>
        <p:spPr bwMode="gray">
          <a:xfrm flipH="1">
            <a:off x="3628862" y="4404105"/>
            <a:ext cx="2277234" cy="105371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252000" rIns="144000" rtlCol="0" anchor="ctr">
            <a:noAutofit/>
          </a:bodyPr>
          <a:lstStyle/>
          <a:p>
            <a:pPr algn="ctr" fontAlgn="ctr"/>
            <a:endParaRPr lang="en-US" sz="1050" dirty="0">
              <a:solidFill>
                <a:prstClr val="white">
                  <a:lumMod val="50000"/>
                </a:prstClr>
              </a:solidFill>
              <a:sym typeface="Huawei Sans" panose="020C0503030203020204" pitchFamily="34" charset="0"/>
            </a:endParaRPr>
          </a:p>
        </p:txBody>
      </p:sp>
      <p:pic>
        <p:nvPicPr>
          <p:cNvPr id="204" name="图片 86">
            <a:extLst>
              <a:ext uri="{FF2B5EF4-FFF2-40B4-BE49-F238E27FC236}">
                <a16:creationId xmlns="" xmlns:a16="http://schemas.microsoft.com/office/drawing/2014/main" id="{3CE5E23F-011C-4BA4-92DB-1DCE524D88BB}"/>
              </a:ext>
            </a:extLst>
          </p:cNvPr>
          <p:cNvPicPr>
            <a:picLocks/>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4318401" y="4417928"/>
            <a:ext cx="391752" cy="321237"/>
          </a:xfrm>
          <a:prstGeom prst="rect">
            <a:avLst/>
          </a:prstGeom>
        </p:spPr>
      </p:pic>
      <p:pic>
        <p:nvPicPr>
          <p:cNvPr id="205" name="Picture 12" descr="E:\2016.01\1.12 扁平化图标\蓝色\AR-蓝色最新-40.png">
            <a:extLst>
              <a:ext uri="{FF2B5EF4-FFF2-40B4-BE49-F238E27FC236}">
                <a16:creationId xmlns="" xmlns:a16="http://schemas.microsoft.com/office/drawing/2014/main" id="{6F592543-83AA-4BE7-A8EC-ED0326A00A87}"/>
              </a:ext>
            </a:extLst>
          </p:cNvPr>
          <p:cNvPicPr>
            <a:picLocks noChangeAspect="1" noChangeArrowheads="1"/>
          </p:cNvPicPr>
          <p:nvPr/>
        </p:nvPicPr>
        <p:blipFill>
          <a:blip r:embed="rId5" cstate="print">
            <a:duotone>
              <a:schemeClr val="bg2">
                <a:shade val="45000"/>
                <a:satMod val="135000"/>
              </a:schemeClr>
              <a:prstClr val="white"/>
            </a:duotone>
          </a:blip>
          <a:srcRect/>
          <a:stretch>
            <a:fillRect/>
          </a:stretch>
        </p:blipFill>
        <p:spPr bwMode="gray">
          <a:xfrm>
            <a:off x="4538701" y="5102730"/>
            <a:ext cx="392039" cy="320760"/>
          </a:xfrm>
          <a:prstGeom prst="rect">
            <a:avLst/>
          </a:prstGeom>
          <a:noFill/>
        </p:spPr>
      </p:pic>
      <p:pic>
        <p:nvPicPr>
          <p:cNvPr id="206" name="图片 8" descr="DSLAM-蓝.png">
            <a:extLst>
              <a:ext uri="{FF2B5EF4-FFF2-40B4-BE49-F238E27FC236}">
                <a16:creationId xmlns="" xmlns:a16="http://schemas.microsoft.com/office/drawing/2014/main" id="{3321EFE7-D7AB-41BE-BDB7-A66C70085D76}"/>
              </a:ext>
            </a:extLst>
          </p:cNvPr>
          <p:cNvPicPr>
            <a:picLocks noChangeAspect="1"/>
          </p:cNvPicPr>
          <p:nvPr/>
        </p:nvPicPr>
        <p:blipFill>
          <a:blip r:embed="rId6" cstate="print">
            <a:duotone>
              <a:schemeClr val="bg2">
                <a:shade val="45000"/>
                <a:satMod val="135000"/>
              </a:schemeClr>
              <a:prstClr val="white"/>
            </a:duotone>
          </a:blip>
          <a:stretch>
            <a:fillRect/>
          </a:stretch>
        </p:blipFill>
        <p:spPr bwMode="gray">
          <a:xfrm>
            <a:off x="3935462" y="5102730"/>
            <a:ext cx="392042" cy="320760"/>
          </a:xfrm>
          <a:prstGeom prst="rect">
            <a:avLst/>
          </a:prstGeom>
        </p:spPr>
      </p:pic>
      <p:pic>
        <p:nvPicPr>
          <p:cNvPr id="207" name="图片 1118">
            <a:extLst>
              <a:ext uri="{FF2B5EF4-FFF2-40B4-BE49-F238E27FC236}">
                <a16:creationId xmlns="" xmlns:a16="http://schemas.microsoft.com/office/drawing/2014/main" id="{76665A81-617C-45F2-ACE8-4D63F96EB21F}"/>
              </a:ext>
            </a:extLst>
          </p:cNvPr>
          <p:cNvPicPr>
            <a:picLocks noChangeAspect="1"/>
          </p:cNvPicPr>
          <p:nvPr/>
        </p:nvPicPr>
        <p:blipFill>
          <a:blip r:embed="rId7">
            <a:duotone>
              <a:schemeClr val="accent3">
                <a:shade val="45000"/>
                <a:satMod val="135000"/>
              </a:schemeClr>
              <a:prstClr val="white"/>
            </a:duotone>
          </a:blip>
          <a:stretch>
            <a:fillRect/>
          </a:stretch>
        </p:blipFill>
        <p:spPr bwMode="gray">
          <a:xfrm>
            <a:off x="5163475" y="5082239"/>
            <a:ext cx="450745" cy="361743"/>
          </a:xfrm>
          <a:prstGeom prst="rect">
            <a:avLst/>
          </a:prstGeom>
        </p:spPr>
      </p:pic>
      <p:cxnSp>
        <p:nvCxnSpPr>
          <p:cNvPr id="208" name="直接连接符 133">
            <a:extLst>
              <a:ext uri="{FF2B5EF4-FFF2-40B4-BE49-F238E27FC236}">
                <a16:creationId xmlns="" xmlns:a16="http://schemas.microsoft.com/office/drawing/2014/main" id="{9154D302-4BD0-48C1-A6BF-F294A6E6DB5F}"/>
              </a:ext>
            </a:extLst>
          </p:cNvPr>
          <p:cNvCxnSpPr>
            <a:stCxn id="200" idx="3"/>
            <a:endCxn id="203" idx="21"/>
          </p:cNvCxnSpPr>
          <p:nvPr/>
        </p:nvCxnSpPr>
        <p:spPr bwMode="gray">
          <a:xfrm flipV="1">
            <a:off x="2795492" y="5142864"/>
            <a:ext cx="833370" cy="104167"/>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209" name="直接连接符 133">
            <a:extLst>
              <a:ext uri="{FF2B5EF4-FFF2-40B4-BE49-F238E27FC236}">
                <a16:creationId xmlns="" xmlns:a16="http://schemas.microsoft.com/office/drawing/2014/main" id="{B473A703-F222-4555-9F13-26BDBD45B3BF}"/>
              </a:ext>
            </a:extLst>
          </p:cNvPr>
          <p:cNvCxnSpPr>
            <a:stCxn id="199" idx="3"/>
            <a:endCxn id="203" idx="24"/>
          </p:cNvCxnSpPr>
          <p:nvPr/>
        </p:nvCxnSpPr>
        <p:spPr bwMode="gray">
          <a:xfrm>
            <a:off x="3542409" y="4387020"/>
            <a:ext cx="427063" cy="419058"/>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210" name="直接连接符 133">
            <a:extLst>
              <a:ext uri="{FF2B5EF4-FFF2-40B4-BE49-F238E27FC236}">
                <a16:creationId xmlns="" xmlns:a16="http://schemas.microsoft.com/office/drawing/2014/main" id="{50D91E60-4C1A-4A78-8B35-F15C8E6A1B97}"/>
              </a:ext>
            </a:extLst>
          </p:cNvPr>
          <p:cNvCxnSpPr>
            <a:cxnSpLocks/>
            <a:stCxn id="202" idx="1"/>
            <a:endCxn id="211" idx="3"/>
          </p:cNvCxnSpPr>
          <p:nvPr/>
        </p:nvCxnSpPr>
        <p:spPr bwMode="gray">
          <a:xfrm flipH="1">
            <a:off x="5315404" y="4384300"/>
            <a:ext cx="609396" cy="190406"/>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pic>
        <p:nvPicPr>
          <p:cNvPr id="211" name="图片 13" descr="开放网络-蓝.png">
            <a:extLst>
              <a:ext uri="{FF2B5EF4-FFF2-40B4-BE49-F238E27FC236}">
                <a16:creationId xmlns="" xmlns:a16="http://schemas.microsoft.com/office/drawing/2014/main" id="{3907957B-290D-4AF9-B688-495102455C70}"/>
              </a:ext>
            </a:extLst>
          </p:cNvPr>
          <p:cNvPicPr>
            <a:picLocks noChangeAspect="1"/>
          </p:cNvPicPr>
          <p:nvPr/>
        </p:nvPicPr>
        <p:blipFill>
          <a:blip r:embed="rId8" cstate="print">
            <a:duotone>
              <a:schemeClr val="bg2">
                <a:shade val="45000"/>
                <a:satMod val="135000"/>
              </a:schemeClr>
              <a:prstClr val="white"/>
            </a:duotone>
          </a:blip>
          <a:stretch>
            <a:fillRect/>
          </a:stretch>
        </p:blipFill>
        <p:spPr bwMode="gray">
          <a:xfrm>
            <a:off x="4923652" y="4414326"/>
            <a:ext cx="391752" cy="320760"/>
          </a:xfrm>
          <a:prstGeom prst="rect">
            <a:avLst/>
          </a:prstGeom>
        </p:spPr>
      </p:pic>
      <p:cxnSp>
        <p:nvCxnSpPr>
          <p:cNvPr id="212" name="直接连接符 133">
            <a:extLst>
              <a:ext uri="{FF2B5EF4-FFF2-40B4-BE49-F238E27FC236}">
                <a16:creationId xmlns="" xmlns:a16="http://schemas.microsoft.com/office/drawing/2014/main" id="{C15245AF-002F-4485-BF62-012192D0F857}"/>
              </a:ext>
            </a:extLst>
          </p:cNvPr>
          <p:cNvCxnSpPr>
            <a:cxnSpLocks/>
            <a:stCxn id="201" idx="1"/>
            <a:endCxn id="203" idx="8"/>
          </p:cNvCxnSpPr>
          <p:nvPr/>
        </p:nvCxnSpPr>
        <p:spPr bwMode="gray">
          <a:xfrm flipH="1" flipV="1">
            <a:off x="5906096" y="5123685"/>
            <a:ext cx="677818" cy="141516"/>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213" name="直接连接符 133">
            <a:extLst>
              <a:ext uri="{FF2B5EF4-FFF2-40B4-BE49-F238E27FC236}">
                <a16:creationId xmlns="" xmlns:a16="http://schemas.microsoft.com/office/drawing/2014/main" id="{F11AF12D-A24E-4993-AFDE-B2294D7E233A}"/>
              </a:ext>
            </a:extLst>
          </p:cNvPr>
          <p:cNvCxnSpPr>
            <a:cxnSpLocks/>
            <a:stCxn id="200" idx="0"/>
            <a:endCxn id="222" idx="2"/>
          </p:cNvCxnSpPr>
          <p:nvPr/>
        </p:nvCxnSpPr>
        <p:spPr bwMode="gray">
          <a:xfrm flipV="1">
            <a:off x="2562158" y="4244487"/>
            <a:ext cx="0" cy="807890"/>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214" name="直接连接符 133">
            <a:extLst>
              <a:ext uri="{FF2B5EF4-FFF2-40B4-BE49-F238E27FC236}">
                <a16:creationId xmlns="" xmlns:a16="http://schemas.microsoft.com/office/drawing/2014/main" id="{929E5CBB-582D-4820-809A-FAB1A320A619}"/>
              </a:ext>
            </a:extLst>
          </p:cNvPr>
          <p:cNvCxnSpPr>
            <a:stCxn id="199" idx="0"/>
            <a:endCxn id="219" idx="2"/>
          </p:cNvCxnSpPr>
          <p:nvPr/>
        </p:nvCxnSpPr>
        <p:spPr bwMode="gray">
          <a:xfrm flipV="1">
            <a:off x="3309075" y="3384476"/>
            <a:ext cx="0" cy="807890"/>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215" name="直接连接符 133">
            <a:extLst>
              <a:ext uri="{FF2B5EF4-FFF2-40B4-BE49-F238E27FC236}">
                <a16:creationId xmlns="" xmlns:a16="http://schemas.microsoft.com/office/drawing/2014/main" id="{9AFBD6DE-FB10-4AC5-83AE-37ADF2E5E811}"/>
              </a:ext>
            </a:extLst>
          </p:cNvPr>
          <p:cNvCxnSpPr>
            <a:stCxn id="202" idx="0"/>
            <a:endCxn id="228" idx="2"/>
          </p:cNvCxnSpPr>
          <p:nvPr/>
        </p:nvCxnSpPr>
        <p:spPr bwMode="gray">
          <a:xfrm flipV="1">
            <a:off x="6158134" y="3381756"/>
            <a:ext cx="0" cy="807890"/>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216" name="直接连接符 133">
            <a:extLst>
              <a:ext uri="{FF2B5EF4-FFF2-40B4-BE49-F238E27FC236}">
                <a16:creationId xmlns="" xmlns:a16="http://schemas.microsoft.com/office/drawing/2014/main" id="{161F0A76-B5D8-4E5C-BE2C-FC329B2E6A22}"/>
              </a:ext>
            </a:extLst>
          </p:cNvPr>
          <p:cNvCxnSpPr>
            <a:stCxn id="201" idx="0"/>
            <a:endCxn id="225" idx="2"/>
          </p:cNvCxnSpPr>
          <p:nvPr/>
        </p:nvCxnSpPr>
        <p:spPr bwMode="gray">
          <a:xfrm flipV="1">
            <a:off x="6817248" y="4262657"/>
            <a:ext cx="0" cy="807890"/>
          </a:xfrm>
          <a:prstGeom prst="line">
            <a:avLst/>
          </a:prstGeom>
          <a:ln w="12700">
            <a:prstDash val="dash"/>
          </a:ln>
        </p:spPr>
        <p:style>
          <a:lnRef idx="3">
            <a:schemeClr val="dk1"/>
          </a:lnRef>
          <a:fillRef idx="0">
            <a:schemeClr val="dk1"/>
          </a:fillRef>
          <a:effectRef idx="2">
            <a:schemeClr val="dk1"/>
          </a:effectRef>
          <a:fontRef idx="minor">
            <a:schemeClr val="tx1"/>
          </a:fontRef>
        </p:style>
      </p:cxnSp>
      <p:sp>
        <p:nvSpPr>
          <p:cNvPr id="217" name="梯形 41">
            <a:extLst>
              <a:ext uri="{FF2B5EF4-FFF2-40B4-BE49-F238E27FC236}">
                <a16:creationId xmlns="" xmlns:a16="http://schemas.microsoft.com/office/drawing/2014/main" id="{9CA39EBE-68B8-40E3-85DF-48971C7A97F2}"/>
              </a:ext>
            </a:extLst>
          </p:cNvPr>
          <p:cNvSpPr/>
          <p:nvPr/>
        </p:nvSpPr>
        <p:spPr bwMode="gray">
          <a:xfrm>
            <a:off x="634689" y="2632272"/>
            <a:ext cx="8563973"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sym typeface="Huawei Sans" panose="020C0503030203020204" pitchFamily="34" charset="0"/>
            </a:endParaRPr>
          </a:p>
        </p:txBody>
      </p:sp>
      <p:sp>
        <p:nvSpPr>
          <p:cNvPr id="218" name="Freeform 159">
            <a:extLst>
              <a:ext uri="{FF2B5EF4-FFF2-40B4-BE49-F238E27FC236}">
                <a16:creationId xmlns="" xmlns:a16="http://schemas.microsoft.com/office/drawing/2014/main" id="{2BE31BA5-52BC-4123-B876-AC458E943DBB}"/>
              </a:ext>
            </a:extLst>
          </p:cNvPr>
          <p:cNvSpPr/>
          <p:nvPr/>
        </p:nvSpPr>
        <p:spPr bwMode="gray">
          <a:xfrm flipH="1">
            <a:off x="2325915" y="2871924"/>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rgbClr val="000000"/>
                </a:solidFill>
                <a:sym typeface="Huawei Sans" panose="020C0503030203020204" pitchFamily="34" charset="0"/>
              </a:rPr>
              <a:t>Branch site</a:t>
            </a:r>
          </a:p>
        </p:txBody>
      </p:sp>
      <p:pic>
        <p:nvPicPr>
          <p:cNvPr id="219" name="图片 31">
            <a:extLst>
              <a:ext uri="{FF2B5EF4-FFF2-40B4-BE49-F238E27FC236}">
                <a16:creationId xmlns="" xmlns:a16="http://schemas.microsoft.com/office/drawing/2014/main" id="{26672EB5-266A-434A-8839-911E38A0F218}"/>
              </a:ext>
            </a:extLst>
          </p:cNvPr>
          <p:cNvPicPr>
            <a:picLocks noChangeAspect="1"/>
          </p:cNvPicPr>
          <p:nvPr/>
        </p:nvPicPr>
        <p:blipFill>
          <a:blip r:embed="rId3"/>
          <a:stretch>
            <a:fillRect/>
          </a:stretch>
        </p:blipFill>
        <p:spPr bwMode="gray">
          <a:xfrm>
            <a:off x="3075741" y="2995168"/>
            <a:ext cx="466668" cy="389308"/>
          </a:xfrm>
          <a:prstGeom prst="rect">
            <a:avLst/>
          </a:prstGeom>
        </p:spPr>
      </p:pic>
      <p:pic>
        <p:nvPicPr>
          <p:cNvPr id="220" name="图片 51" descr="交换机.png">
            <a:extLst>
              <a:ext uri="{FF2B5EF4-FFF2-40B4-BE49-F238E27FC236}">
                <a16:creationId xmlns="" xmlns:a16="http://schemas.microsoft.com/office/drawing/2014/main" id="{55D8D2B4-B37F-434F-9770-9EC2869413A0}"/>
              </a:ext>
            </a:extLst>
          </p:cNvPr>
          <p:cNvPicPr>
            <a:picLocks noChangeAspect="1"/>
          </p:cNvPicPr>
          <p:nvPr/>
        </p:nvPicPr>
        <p:blipFill>
          <a:blip r:embed="rId9" cstate="print"/>
          <a:stretch>
            <a:fillRect/>
          </a:stretch>
        </p:blipFill>
        <p:spPr bwMode="gray">
          <a:xfrm>
            <a:off x="2526115" y="2639645"/>
            <a:ext cx="417163" cy="341314"/>
          </a:xfrm>
          <a:prstGeom prst="rect">
            <a:avLst/>
          </a:prstGeom>
        </p:spPr>
      </p:pic>
      <p:sp>
        <p:nvSpPr>
          <p:cNvPr id="221" name="Freeform 159">
            <a:extLst>
              <a:ext uri="{FF2B5EF4-FFF2-40B4-BE49-F238E27FC236}">
                <a16:creationId xmlns="" xmlns:a16="http://schemas.microsoft.com/office/drawing/2014/main" id="{C5B1CA5F-2138-4462-963D-454A836A8D08}"/>
              </a:ext>
            </a:extLst>
          </p:cNvPr>
          <p:cNvSpPr/>
          <p:nvPr/>
        </p:nvSpPr>
        <p:spPr bwMode="gray">
          <a:xfrm flipH="1">
            <a:off x="1578998" y="3731935"/>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rgbClr val="000000"/>
                </a:solidFill>
                <a:sym typeface="Huawei Sans" panose="020C0503030203020204" pitchFamily="34" charset="0"/>
              </a:rPr>
              <a:t>Branch site</a:t>
            </a:r>
          </a:p>
        </p:txBody>
      </p:sp>
      <p:pic>
        <p:nvPicPr>
          <p:cNvPr id="222" name="图片 31">
            <a:extLst>
              <a:ext uri="{FF2B5EF4-FFF2-40B4-BE49-F238E27FC236}">
                <a16:creationId xmlns="" xmlns:a16="http://schemas.microsoft.com/office/drawing/2014/main" id="{76BB75C7-1FEC-44AD-8771-84D511C76FFD}"/>
              </a:ext>
            </a:extLst>
          </p:cNvPr>
          <p:cNvPicPr>
            <a:picLocks noChangeAspect="1"/>
          </p:cNvPicPr>
          <p:nvPr/>
        </p:nvPicPr>
        <p:blipFill>
          <a:blip r:embed="rId3"/>
          <a:stretch>
            <a:fillRect/>
          </a:stretch>
        </p:blipFill>
        <p:spPr bwMode="gray">
          <a:xfrm>
            <a:off x="2328824" y="3855179"/>
            <a:ext cx="466668" cy="389308"/>
          </a:xfrm>
          <a:prstGeom prst="rect">
            <a:avLst/>
          </a:prstGeom>
        </p:spPr>
      </p:pic>
      <p:pic>
        <p:nvPicPr>
          <p:cNvPr id="223" name="图片 51" descr="交换机.png">
            <a:extLst>
              <a:ext uri="{FF2B5EF4-FFF2-40B4-BE49-F238E27FC236}">
                <a16:creationId xmlns="" xmlns:a16="http://schemas.microsoft.com/office/drawing/2014/main" id="{C434DDA8-B663-412B-B1DE-36921CBC109A}"/>
              </a:ext>
            </a:extLst>
          </p:cNvPr>
          <p:cNvPicPr>
            <a:picLocks noChangeAspect="1"/>
          </p:cNvPicPr>
          <p:nvPr/>
        </p:nvPicPr>
        <p:blipFill>
          <a:blip r:embed="rId9" cstate="print"/>
          <a:stretch>
            <a:fillRect/>
          </a:stretch>
        </p:blipFill>
        <p:spPr bwMode="gray">
          <a:xfrm>
            <a:off x="1823885" y="3513865"/>
            <a:ext cx="417163" cy="341314"/>
          </a:xfrm>
          <a:prstGeom prst="rect">
            <a:avLst/>
          </a:prstGeom>
        </p:spPr>
      </p:pic>
      <p:sp>
        <p:nvSpPr>
          <p:cNvPr id="224" name="Freeform 159">
            <a:extLst>
              <a:ext uri="{FF2B5EF4-FFF2-40B4-BE49-F238E27FC236}">
                <a16:creationId xmlns="" xmlns:a16="http://schemas.microsoft.com/office/drawing/2014/main" id="{C9A9E9D8-038B-4DB5-8E58-BCD2DF9FAB5B}"/>
              </a:ext>
            </a:extLst>
          </p:cNvPr>
          <p:cNvSpPr/>
          <p:nvPr/>
        </p:nvSpPr>
        <p:spPr bwMode="gray">
          <a:xfrm flipH="1">
            <a:off x="6899966" y="3753263"/>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Active DC</a:t>
            </a:r>
          </a:p>
        </p:txBody>
      </p:sp>
      <p:pic>
        <p:nvPicPr>
          <p:cNvPr id="225" name="图片 25">
            <a:extLst>
              <a:ext uri="{FF2B5EF4-FFF2-40B4-BE49-F238E27FC236}">
                <a16:creationId xmlns="" xmlns:a16="http://schemas.microsoft.com/office/drawing/2014/main" id="{B519AEBD-35C5-4976-99BA-A992C26F2732}"/>
              </a:ext>
            </a:extLst>
          </p:cNvPr>
          <p:cNvPicPr>
            <a:picLocks noChangeAspect="1"/>
          </p:cNvPicPr>
          <p:nvPr/>
        </p:nvPicPr>
        <p:blipFill>
          <a:blip r:embed="rId3"/>
          <a:stretch>
            <a:fillRect/>
          </a:stretch>
        </p:blipFill>
        <p:spPr bwMode="gray">
          <a:xfrm>
            <a:off x="6583914" y="3873349"/>
            <a:ext cx="466668" cy="389308"/>
          </a:xfrm>
          <a:prstGeom prst="rect">
            <a:avLst/>
          </a:prstGeom>
        </p:spPr>
      </p:pic>
      <p:pic>
        <p:nvPicPr>
          <p:cNvPr id="226" name="图片 14" descr="交换机.png">
            <a:extLst>
              <a:ext uri="{FF2B5EF4-FFF2-40B4-BE49-F238E27FC236}">
                <a16:creationId xmlns="" xmlns:a16="http://schemas.microsoft.com/office/drawing/2014/main" id="{5CE3DB13-0763-4EFB-A391-F09D42D955D8}"/>
              </a:ext>
            </a:extLst>
          </p:cNvPr>
          <p:cNvPicPr>
            <a:picLocks noChangeAspect="1"/>
          </p:cNvPicPr>
          <p:nvPr/>
        </p:nvPicPr>
        <p:blipFill>
          <a:blip r:embed="rId10" cstate="print"/>
          <a:stretch>
            <a:fillRect/>
          </a:stretch>
        </p:blipFill>
        <p:spPr bwMode="gray">
          <a:xfrm>
            <a:off x="7209763" y="3598033"/>
            <a:ext cx="420077" cy="343698"/>
          </a:xfrm>
          <a:prstGeom prst="rect">
            <a:avLst/>
          </a:prstGeom>
        </p:spPr>
      </p:pic>
      <p:sp>
        <p:nvSpPr>
          <p:cNvPr id="227" name="Freeform 159">
            <a:extLst>
              <a:ext uri="{FF2B5EF4-FFF2-40B4-BE49-F238E27FC236}">
                <a16:creationId xmlns="" xmlns:a16="http://schemas.microsoft.com/office/drawing/2014/main" id="{34D9DB41-E1C9-402A-A236-F1366D69ED6C}"/>
              </a:ext>
            </a:extLst>
          </p:cNvPr>
          <p:cNvSpPr/>
          <p:nvPr/>
        </p:nvSpPr>
        <p:spPr bwMode="gray">
          <a:xfrm flipH="1">
            <a:off x="6273010" y="2838187"/>
            <a:ext cx="946333" cy="49467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rgbClr val="000000"/>
                </a:solidFill>
                <a:sym typeface="Huawei Sans" panose="020C0503030203020204" pitchFamily="34" charset="0"/>
              </a:rPr>
              <a:t>Standby DC</a:t>
            </a:r>
          </a:p>
        </p:txBody>
      </p:sp>
      <p:pic>
        <p:nvPicPr>
          <p:cNvPr id="228" name="图片 31">
            <a:extLst>
              <a:ext uri="{FF2B5EF4-FFF2-40B4-BE49-F238E27FC236}">
                <a16:creationId xmlns="" xmlns:a16="http://schemas.microsoft.com/office/drawing/2014/main" id="{9F488EFF-9224-444B-88E5-0AFEF55669AD}"/>
              </a:ext>
            </a:extLst>
          </p:cNvPr>
          <p:cNvPicPr>
            <a:picLocks noChangeAspect="1"/>
          </p:cNvPicPr>
          <p:nvPr/>
        </p:nvPicPr>
        <p:blipFill>
          <a:blip r:embed="rId3"/>
          <a:stretch>
            <a:fillRect/>
          </a:stretch>
        </p:blipFill>
        <p:spPr bwMode="gray">
          <a:xfrm>
            <a:off x="5924800" y="2992448"/>
            <a:ext cx="466668" cy="389308"/>
          </a:xfrm>
          <a:prstGeom prst="rect">
            <a:avLst/>
          </a:prstGeom>
        </p:spPr>
      </p:pic>
      <p:cxnSp>
        <p:nvCxnSpPr>
          <p:cNvPr id="229" name="直接连接符 133">
            <a:extLst>
              <a:ext uri="{FF2B5EF4-FFF2-40B4-BE49-F238E27FC236}">
                <a16:creationId xmlns="" xmlns:a16="http://schemas.microsoft.com/office/drawing/2014/main" id="{AC54ED7B-6C01-43EF-94EF-66A91AB9DF2A}"/>
              </a:ext>
            </a:extLst>
          </p:cNvPr>
          <p:cNvCxnSpPr>
            <a:cxnSpLocks/>
            <a:stCxn id="222" idx="3"/>
            <a:endCxn id="225" idx="1"/>
          </p:cNvCxnSpPr>
          <p:nvPr/>
        </p:nvCxnSpPr>
        <p:spPr bwMode="gray">
          <a:xfrm>
            <a:off x="2795492" y="4049833"/>
            <a:ext cx="3788422" cy="18170"/>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cxnSp>
        <p:nvCxnSpPr>
          <p:cNvPr id="230" name="直接连接符 133">
            <a:extLst>
              <a:ext uri="{FF2B5EF4-FFF2-40B4-BE49-F238E27FC236}">
                <a16:creationId xmlns="" xmlns:a16="http://schemas.microsoft.com/office/drawing/2014/main" id="{6A3E154C-A647-49FC-89B2-3C2B8675A04C}"/>
              </a:ext>
            </a:extLst>
          </p:cNvPr>
          <p:cNvCxnSpPr>
            <a:stCxn id="219" idx="3"/>
            <a:endCxn id="225" idx="1"/>
          </p:cNvCxnSpPr>
          <p:nvPr/>
        </p:nvCxnSpPr>
        <p:spPr bwMode="gray">
          <a:xfrm>
            <a:off x="3542409" y="3189822"/>
            <a:ext cx="3041505" cy="878181"/>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cxnSp>
        <p:nvCxnSpPr>
          <p:cNvPr id="231" name="直接连接符 133">
            <a:extLst>
              <a:ext uri="{FF2B5EF4-FFF2-40B4-BE49-F238E27FC236}">
                <a16:creationId xmlns="" xmlns:a16="http://schemas.microsoft.com/office/drawing/2014/main" id="{784E543C-FC54-48A0-BF52-19D5B1EDFCA8}"/>
              </a:ext>
            </a:extLst>
          </p:cNvPr>
          <p:cNvCxnSpPr>
            <a:cxnSpLocks/>
            <a:stCxn id="228" idx="1"/>
            <a:endCxn id="219" idx="3"/>
          </p:cNvCxnSpPr>
          <p:nvPr/>
        </p:nvCxnSpPr>
        <p:spPr bwMode="gray">
          <a:xfrm flipH="1">
            <a:off x="3542409" y="3187102"/>
            <a:ext cx="2382391" cy="2720"/>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sp>
        <p:nvSpPr>
          <p:cNvPr id="232" name="TextBox 231">
            <a:extLst>
              <a:ext uri="{FF2B5EF4-FFF2-40B4-BE49-F238E27FC236}">
                <a16:creationId xmlns="" xmlns:a16="http://schemas.microsoft.com/office/drawing/2014/main" id="{1DA4500F-DCBE-426D-BD12-DD3CEE061E4A}"/>
              </a:ext>
            </a:extLst>
          </p:cNvPr>
          <p:cNvSpPr txBox="1"/>
          <p:nvPr/>
        </p:nvSpPr>
        <p:spPr bwMode="gray">
          <a:xfrm>
            <a:off x="6826402" y="4320064"/>
            <a:ext cx="2293596" cy="523220"/>
          </a:xfrm>
          <a:prstGeom prst="rect">
            <a:avLst/>
          </a:prstGeom>
          <a:noFill/>
        </p:spPr>
        <p:txBody>
          <a:bodyPr wrap="square" rtlCol="0">
            <a:spAutoFit/>
          </a:bodyPr>
          <a:lstStyle/>
          <a:p>
            <a:pPr algn="ctr" fontAlgn="ctr"/>
            <a:r>
              <a:rPr lang="en-US" sz="1400" b="1" dirty="0">
                <a:solidFill>
                  <a:prstClr val="black"/>
                </a:solidFill>
                <a:latin typeface="Huawei Sans" panose="020C0503030203020204" pitchFamily="34" charset="0"/>
                <a:sym typeface="Huawei Sans" panose="020C0503030203020204" pitchFamily="34" charset="0"/>
              </a:rPr>
              <a:t>Overlay</a:t>
            </a:r>
          </a:p>
          <a:p>
            <a:pPr algn="ctr" fontAlgn="ctr"/>
            <a:r>
              <a:rPr lang="en-US" sz="1400" b="1" dirty="0">
                <a:solidFill>
                  <a:prstClr val="black"/>
                </a:solidFill>
                <a:latin typeface="Huawei Sans" panose="020C0503030203020204" pitchFamily="34" charset="0"/>
                <a:sym typeface="Huawei Sans" panose="020C0503030203020204" pitchFamily="34" charset="0"/>
              </a:rPr>
              <a:t> (virtual network)</a:t>
            </a:r>
          </a:p>
        </p:txBody>
      </p:sp>
      <p:sp>
        <p:nvSpPr>
          <p:cNvPr id="233" name="TextBox 232">
            <a:extLst>
              <a:ext uri="{FF2B5EF4-FFF2-40B4-BE49-F238E27FC236}">
                <a16:creationId xmlns="" xmlns:a16="http://schemas.microsoft.com/office/drawing/2014/main" id="{CD405375-E16E-4F68-8CF8-88C04202840A}"/>
              </a:ext>
            </a:extLst>
          </p:cNvPr>
          <p:cNvSpPr txBox="1"/>
          <p:nvPr/>
        </p:nvSpPr>
        <p:spPr bwMode="gray">
          <a:xfrm>
            <a:off x="7143668" y="5301919"/>
            <a:ext cx="2129398" cy="523220"/>
          </a:xfrm>
          <a:prstGeom prst="rect">
            <a:avLst/>
          </a:prstGeom>
          <a:noFill/>
        </p:spPr>
        <p:txBody>
          <a:bodyPr wrap="square" rtlCol="0">
            <a:spAutoFit/>
          </a:bodyPr>
          <a:lstStyle/>
          <a:p>
            <a:pPr algn="ctr" fontAlgn="ctr"/>
            <a:r>
              <a:rPr lang="en-US" sz="1400" b="1" dirty="0">
                <a:solidFill>
                  <a:prstClr val="black"/>
                </a:solidFill>
                <a:latin typeface="Huawei Sans" panose="020C0503030203020204" pitchFamily="34" charset="0"/>
                <a:sym typeface="Huawei Sans" panose="020C0503030203020204" pitchFamily="34" charset="0"/>
              </a:rPr>
              <a:t>Underlay</a:t>
            </a:r>
          </a:p>
          <a:p>
            <a:pPr algn="ctr" fontAlgn="ctr"/>
            <a:r>
              <a:rPr lang="en-US" sz="1400" b="1" dirty="0">
                <a:solidFill>
                  <a:prstClr val="black"/>
                </a:solidFill>
                <a:latin typeface="Huawei Sans" panose="020C0503030203020204" pitchFamily="34" charset="0"/>
                <a:sym typeface="Huawei Sans" panose="020C0503030203020204" pitchFamily="34" charset="0"/>
              </a:rPr>
              <a:t> (physical network)</a:t>
            </a:r>
          </a:p>
        </p:txBody>
      </p:sp>
      <p:sp>
        <p:nvSpPr>
          <p:cNvPr id="234" name="文本框 18">
            <a:extLst>
              <a:ext uri="{FF2B5EF4-FFF2-40B4-BE49-F238E27FC236}">
                <a16:creationId xmlns="" xmlns:a16="http://schemas.microsoft.com/office/drawing/2014/main" id="{2737A01D-5D7B-4BD6-9D2F-3CA45BF63BAA}"/>
              </a:ext>
            </a:extLst>
          </p:cNvPr>
          <p:cNvSpPr txBox="1"/>
          <p:nvPr/>
        </p:nvSpPr>
        <p:spPr bwMode="gray">
          <a:xfrm>
            <a:off x="2326530" y="3645936"/>
            <a:ext cx="590030"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sym typeface="Huawei Sans" panose="020C0503030203020204" pitchFamily="34" charset="0"/>
              </a:rPr>
              <a:t>EDGE</a:t>
            </a:r>
          </a:p>
        </p:txBody>
      </p:sp>
      <p:sp>
        <p:nvSpPr>
          <p:cNvPr id="235" name="文本框 18">
            <a:extLst>
              <a:ext uri="{FF2B5EF4-FFF2-40B4-BE49-F238E27FC236}">
                <a16:creationId xmlns="" xmlns:a16="http://schemas.microsoft.com/office/drawing/2014/main" id="{FA5FC1DA-FA62-445B-B937-AB4B567E8407}"/>
              </a:ext>
            </a:extLst>
          </p:cNvPr>
          <p:cNvSpPr txBox="1"/>
          <p:nvPr/>
        </p:nvSpPr>
        <p:spPr bwMode="gray">
          <a:xfrm>
            <a:off x="3038696" y="2781370"/>
            <a:ext cx="607453"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sym typeface="Huawei Sans" panose="020C0503030203020204" pitchFamily="34" charset="0"/>
              </a:rPr>
              <a:t>EDGE</a:t>
            </a:r>
          </a:p>
        </p:txBody>
      </p:sp>
      <p:sp>
        <p:nvSpPr>
          <p:cNvPr id="236" name="文本框 18">
            <a:extLst>
              <a:ext uri="{FF2B5EF4-FFF2-40B4-BE49-F238E27FC236}">
                <a16:creationId xmlns="" xmlns:a16="http://schemas.microsoft.com/office/drawing/2014/main" id="{1AB21FDF-ADE0-47DD-AC9D-3B7A0DA83DBD}"/>
              </a:ext>
            </a:extLst>
          </p:cNvPr>
          <p:cNvSpPr txBox="1"/>
          <p:nvPr/>
        </p:nvSpPr>
        <p:spPr bwMode="gray">
          <a:xfrm>
            <a:off x="5614220" y="2771040"/>
            <a:ext cx="898836"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sym typeface="Huawei Sans" panose="020C0503030203020204" pitchFamily="34" charset="0"/>
              </a:rPr>
              <a:t>EDGE/RR</a:t>
            </a:r>
          </a:p>
        </p:txBody>
      </p:sp>
      <p:sp>
        <p:nvSpPr>
          <p:cNvPr id="237" name="文本框 18">
            <a:extLst>
              <a:ext uri="{FF2B5EF4-FFF2-40B4-BE49-F238E27FC236}">
                <a16:creationId xmlns="" xmlns:a16="http://schemas.microsoft.com/office/drawing/2014/main" id="{8D47DA68-3FE5-4B8D-819E-16F5E69B4226}"/>
              </a:ext>
            </a:extLst>
          </p:cNvPr>
          <p:cNvSpPr txBox="1"/>
          <p:nvPr/>
        </p:nvSpPr>
        <p:spPr bwMode="gray">
          <a:xfrm>
            <a:off x="6360943" y="3652829"/>
            <a:ext cx="868547"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sym typeface="Huawei Sans" panose="020C0503030203020204" pitchFamily="34" charset="0"/>
              </a:rPr>
              <a:t>EDGE/RR</a:t>
            </a:r>
          </a:p>
        </p:txBody>
      </p:sp>
      <p:pic>
        <p:nvPicPr>
          <p:cNvPr id="238" name="图片 14" descr="交换机.png">
            <a:extLst>
              <a:ext uri="{FF2B5EF4-FFF2-40B4-BE49-F238E27FC236}">
                <a16:creationId xmlns="" xmlns:a16="http://schemas.microsoft.com/office/drawing/2014/main" id="{51309F8C-E2D5-4DCC-8237-76792A039F8D}"/>
              </a:ext>
            </a:extLst>
          </p:cNvPr>
          <p:cNvPicPr>
            <a:picLocks noChangeAspect="1"/>
          </p:cNvPicPr>
          <p:nvPr/>
        </p:nvPicPr>
        <p:blipFill>
          <a:blip r:embed="rId10" cstate="print"/>
          <a:stretch>
            <a:fillRect/>
          </a:stretch>
        </p:blipFill>
        <p:spPr bwMode="gray">
          <a:xfrm>
            <a:off x="6549689" y="2631789"/>
            <a:ext cx="420077" cy="343698"/>
          </a:xfrm>
          <a:prstGeom prst="rect">
            <a:avLst/>
          </a:prstGeom>
        </p:spPr>
      </p:pic>
      <p:cxnSp>
        <p:nvCxnSpPr>
          <p:cNvPr id="239" name="直接连接符 133">
            <a:extLst>
              <a:ext uri="{FF2B5EF4-FFF2-40B4-BE49-F238E27FC236}">
                <a16:creationId xmlns="" xmlns:a16="http://schemas.microsoft.com/office/drawing/2014/main" id="{AC5E342A-FC72-4204-8E4F-241B7D230350}"/>
              </a:ext>
            </a:extLst>
          </p:cNvPr>
          <p:cNvCxnSpPr>
            <a:cxnSpLocks/>
            <a:stCxn id="222" idx="3"/>
            <a:endCxn id="228" idx="1"/>
          </p:cNvCxnSpPr>
          <p:nvPr/>
        </p:nvCxnSpPr>
        <p:spPr bwMode="gray">
          <a:xfrm flipV="1">
            <a:off x="2795492" y="3187102"/>
            <a:ext cx="3129308" cy="862731"/>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sp>
        <p:nvSpPr>
          <p:cNvPr id="283" name="圆角矩形 75">
            <a:extLst>
              <a:ext uri="{FF2B5EF4-FFF2-40B4-BE49-F238E27FC236}">
                <a16:creationId xmlns="" xmlns:a16="http://schemas.microsoft.com/office/drawing/2014/main" id="{629A2761-D155-4A80-9BE4-5B4A08268D6D}"/>
              </a:ext>
            </a:extLst>
          </p:cNvPr>
          <p:cNvSpPr/>
          <p:nvPr/>
        </p:nvSpPr>
        <p:spPr bwMode="gray">
          <a:xfrm>
            <a:off x="3816973" y="2624160"/>
            <a:ext cx="1708604" cy="396000"/>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ysClr val="windowText" lastClr="000000"/>
                </a:solidFill>
                <a:sym typeface="Huawei Sans" panose="020C0503030203020204" pitchFamily="34" charset="0"/>
              </a:rPr>
              <a:t>Tunnel design</a:t>
            </a:r>
          </a:p>
        </p:txBody>
      </p:sp>
      <p:sp>
        <p:nvSpPr>
          <p:cNvPr id="285" name="圆角矩形 75">
            <a:extLst>
              <a:ext uri="{FF2B5EF4-FFF2-40B4-BE49-F238E27FC236}">
                <a16:creationId xmlns="" xmlns:a16="http://schemas.microsoft.com/office/drawing/2014/main" id="{CDF37429-C464-4F2A-A61E-E537A9C15126}"/>
              </a:ext>
            </a:extLst>
          </p:cNvPr>
          <p:cNvSpPr/>
          <p:nvPr/>
        </p:nvSpPr>
        <p:spPr bwMode="gray">
          <a:xfrm>
            <a:off x="650072" y="3056635"/>
            <a:ext cx="1708604" cy="396000"/>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ysClr val="windowText" lastClr="000000"/>
                </a:solidFill>
                <a:sym typeface="Huawei Sans" panose="020C0503030203020204" pitchFamily="34" charset="0"/>
              </a:rPr>
              <a:t>Site design</a:t>
            </a:r>
          </a:p>
        </p:txBody>
      </p:sp>
      <p:sp>
        <p:nvSpPr>
          <p:cNvPr id="299" name="Can 225">
            <a:extLst>
              <a:ext uri="{FF2B5EF4-FFF2-40B4-BE49-F238E27FC236}">
                <a16:creationId xmlns="" xmlns:a16="http://schemas.microsoft.com/office/drawing/2014/main" id="{EE34907A-A4D1-4604-A47C-FD840C172A1C}"/>
              </a:ext>
            </a:extLst>
          </p:cNvPr>
          <p:cNvSpPr/>
          <p:nvPr/>
        </p:nvSpPr>
        <p:spPr bwMode="gray">
          <a:xfrm rot="5400000">
            <a:off x="4583124" y="2185174"/>
            <a:ext cx="193925" cy="3807652"/>
          </a:xfrm>
          <a:prstGeom prst="can">
            <a:avLst>
              <a:gd name="adj" fmla="val 87973"/>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cs typeface="+mn-ea"/>
              <a:sym typeface="Huawei Sans" panose="020C0503030203020204" pitchFamily="34" charset="0"/>
            </a:endParaRPr>
          </a:p>
        </p:txBody>
      </p:sp>
      <p:sp>
        <p:nvSpPr>
          <p:cNvPr id="301" name="Can 225">
            <a:extLst>
              <a:ext uri="{FF2B5EF4-FFF2-40B4-BE49-F238E27FC236}">
                <a16:creationId xmlns="" xmlns:a16="http://schemas.microsoft.com/office/drawing/2014/main" id="{7FA14654-C38B-4406-B9C9-CC9A3DDD385A}"/>
              </a:ext>
            </a:extLst>
          </p:cNvPr>
          <p:cNvSpPr/>
          <p:nvPr/>
        </p:nvSpPr>
        <p:spPr bwMode="gray">
          <a:xfrm rot="6352182">
            <a:off x="4926159" y="2043666"/>
            <a:ext cx="193925" cy="3150052"/>
          </a:xfrm>
          <a:prstGeom prst="can">
            <a:avLst>
              <a:gd name="adj" fmla="val 87973"/>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cs typeface="+mn-ea"/>
              <a:sym typeface="Huawei Sans" panose="020C0503030203020204" pitchFamily="34" charset="0"/>
            </a:endParaRPr>
          </a:p>
        </p:txBody>
      </p:sp>
      <p:sp>
        <p:nvSpPr>
          <p:cNvPr id="302" name="Can 225">
            <a:extLst>
              <a:ext uri="{FF2B5EF4-FFF2-40B4-BE49-F238E27FC236}">
                <a16:creationId xmlns="" xmlns:a16="http://schemas.microsoft.com/office/drawing/2014/main" id="{26864791-F71D-491C-A580-AD506815465A}"/>
              </a:ext>
            </a:extLst>
          </p:cNvPr>
          <p:cNvSpPr/>
          <p:nvPr/>
        </p:nvSpPr>
        <p:spPr bwMode="gray">
          <a:xfrm rot="5400000">
            <a:off x="4628735" y="1972407"/>
            <a:ext cx="193925" cy="2429120"/>
          </a:xfrm>
          <a:prstGeom prst="can">
            <a:avLst>
              <a:gd name="adj" fmla="val 87973"/>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cs typeface="+mn-ea"/>
              <a:sym typeface="Huawei Sans" panose="020C0503030203020204" pitchFamily="34" charset="0"/>
            </a:endParaRPr>
          </a:p>
        </p:txBody>
      </p:sp>
      <p:grpSp>
        <p:nvGrpSpPr>
          <p:cNvPr id="9" name="Group 8">
            <a:extLst>
              <a:ext uri="{FF2B5EF4-FFF2-40B4-BE49-F238E27FC236}">
                <a16:creationId xmlns="" xmlns:a16="http://schemas.microsoft.com/office/drawing/2014/main" id="{C60A5F89-CBDC-4DAE-85BB-FD911100DCEF}"/>
              </a:ext>
            </a:extLst>
          </p:cNvPr>
          <p:cNvGrpSpPr/>
          <p:nvPr/>
        </p:nvGrpSpPr>
        <p:grpSpPr bwMode="gray">
          <a:xfrm rot="20672476">
            <a:off x="2696145" y="3497705"/>
            <a:ext cx="3319613" cy="276999"/>
            <a:chOff x="4871816" y="4179411"/>
            <a:chExt cx="3319613" cy="276999"/>
          </a:xfrm>
        </p:grpSpPr>
        <p:sp>
          <p:nvSpPr>
            <p:cNvPr id="292" name="Can 225">
              <a:extLst>
                <a:ext uri="{FF2B5EF4-FFF2-40B4-BE49-F238E27FC236}">
                  <a16:creationId xmlns="" xmlns:a16="http://schemas.microsoft.com/office/drawing/2014/main" id="{45F924F0-B122-4B6A-8050-99BA58958306}"/>
                </a:ext>
              </a:extLst>
            </p:cNvPr>
            <p:cNvSpPr/>
            <p:nvPr/>
          </p:nvSpPr>
          <p:spPr bwMode="gray">
            <a:xfrm rot="5400000">
              <a:off x="6434660" y="2674421"/>
              <a:ext cx="193925" cy="3319613"/>
            </a:xfrm>
            <a:prstGeom prst="can">
              <a:avLst>
                <a:gd name="adj" fmla="val 87973"/>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cs typeface="+mn-ea"/>
                <a:sym typeface="Huawei Sans" panose="020C0503030203020204" pitchFamily="34" charset="0"/>
              </a:endParaRPr>
            </a:p>
          </p:txBody>
        </p:sp>
        <p:sp>
          <p:nvSpPr>
            <p:cNvPr id="293" name="文本框 60">
              <a:extLst>
                <a:ext uri="{FF2B5EF4-FFF2-40B4-BE49-F238E27FC236}">
                  <a16:creationId xmlns="" xmlns:a16="http://schemas.microsoft.com/office/drawing/2014/main" id="{71D83756-D6AA-49BC-BE7B-7E0B067D1A9B}"/>
                </a:ext>
              </a:extLst>
            </p:cNvPr>
            <p:cNvSpPr txBox="1"/>
            <p:nvPr/>
          </p:nvSpPr>
          <p:spPr bwMode="gray">
            <a:xfrm>
              <a:off x="5027306" y="4179411"/>
              <a:ext cx="2869790"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cs typeface="+mn-ea"/>
                  <a:sym typeface="Huawei Sans" panose="020C0503030203020204" pitchFamily="34" charset="0"/>
                </a:rPr>
                <a:t>GRE or GRE over IPsec (data channel)</a:t>
              </a:r>
            </a:p>
          </p:txBody>
        </p:sp>
      </p:grpSp>
      <p:sp>
        <p:nvSpPr>
          <p:cNvPr id="6" name="Parallelogram 5">
            <a:extLst>
              <a:ext uri="{FF2B5EF4-FFF2-40B4-BE49-F238E27FC236}">
                <a16:creationId xmlns="" xmlns:a16="http://schemas.microsoft.com/office/drawing/2014/main" id="{ACFA3E9C-87B0-4BFE-BAD1-2491BA129133}"/>
              </a:ext>
            </a:extLst>
          </p:cNvPr>
          <p:cNvSpPr/>
          <p:nvPr/>
        </p:nvSpPr>
        <p:spPr bwMode="gray">
          <a:xfrm flipH="1">
            <a:off x="7154817" y="2293950"/>
            <a:ext cx="3486255" cy="1150883"/>
          </a:xfrm>
          <a:prstGeom prst="parallelogram">
            <a:avLst>
              <a:gd name="adj" fmla="val 75705"/>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pic>
        <p:nvPicPr>
          <p:cNvPr id="57" name="图片 63">
            <a:extLst>
              <a:ext uri="{FF2B5EF4-FFF2-40B4-BE49-F238E27FC236}">
                <a16:creationId xmlns="" xmlns:a16="http://schemas.microsoft.com/office/drawing/2014/main" id="{C56C6D54-0883-44AA-AE4A-4A799FAD5235}"/>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bwMode="gray">
          <a:xfrm>
            <a:off x="8163016" y="2417806"/>
            <a:ext cx="273867" cy="224571"/>
          </a:xfrm>
          <a:prstGeom prst="rect">
            <a:avLst/>
          </a:prstGeom>
          <a:gradFill flip="none" rotWithShape="1">
            <a:gsLst>
              <a:gs pos="0">
                <a:schemeClr val="bg1"/>
              </a:gs>
              <a:gs pos="100000">
                <a:srgbClr val="94DAE2">
                  <a:alpha val="26000"/>
                </a:srgbClr>
              </a:gs>
            </a:gsLst>
            <a:lin ang="5400000" scaled="1"/>
            <a:tileRect/>
          </a:gradFill>
          <a:ln>
            <a:noFill/>
          </a:ln>
        </p:spPr>
      </p:pic>
      <p:pic>
        <p:nvPicPr>
          <p:cNvPr id="58" name="图片 64">
            <a:extLst>
              <a:ext uri="{FF2B5EF4-FFF2-40B4-BE49-F238E27FC236}">
                <a16:creationId xmlns="" xmlns:a16="http://schemas.microsoft.com/office/drawing/2014/main" id="{571135D5-1827-41AE-A98D-B5D071AC9272}"/>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bwMode="gray">
          <a:xfrm>
            <a:off x="8163016" y="3128245"/>
            <a:ext cx="273867" cy="224571"/>
          </a:xfrm>
          <a:prstGeom prst="rect">
            <a:avLst/>
          </a:prstGeom>
          <a:gradFill flip="none" rotWithShape="1">
            <a:gsLst>
              <a:gs pos="0">
                <a:schemeClr val="bg1"/>
              </a:gs>
              <a:gs pos="100000">
                <a:srgbClr val="94DAE2">
                  <a:alpha val="26000"/>
                </a:srgbClr>
              </a:gs>
            </a:gsLst>
            <a:lin ang="5400000" scaled="1"/>
            <a:tileRect/>
          </a:gradFill>
          <a:ln>
            <a:noFill/>
          </a:ln>
        </p:spPr>
      </p:pic>
      <p:pic>
        <p:nvPicPr>
          <p:cNvPr id="59" name="图片 65">
            <a:extLst>
              <a:ext uri="{FF2B5EF4-FFF2-40B4-BE49-F238E27FC236}">
                <a16:creationId xmlns="" xmlns:a16="http://schemas.microsoft.com/office/drawing/2014/main" id="{E227AD94-8B80-4F32-A397-55295B9E01A8}"/>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bwMode="gray">
          <a:xfrm>
            <a:off x="9369485" y="2423999"/>
            <a:ext cx="273867" cy="224571"/>
          </a:xfrm>
          <a:prstGeom prst="rect">
            <a:avLst/>
          </a:prstGeom>
          <a:gradFill flip="none" rotWithShape="1">
            <a:gsLst>
              <a:gs pos="0">
                <a:schemeClr val="bg1"/>
              </a:gs>
              <a:gs pos="100000">
                <a:srgbClr val="94DAE2">
                  <a:alpha val="26000"/>
                </a:srgbClr>
              </a:gs>
            </a:gsLst>
            <a:lin ang="5400000" scaled="1"/>
            <a:tileRect/>
          </a:gradFill>
          <a:ln>
            <a:noFill/>
          </a:ln>
        </p:spPr>
      </p:pic>
      <p:pic>
        <p:nvPicPr>
          <p:cNvPr id="60" name="图片 66">
            <a:extLst>
              <a:ext uri="{FF2B5EF4-FFF2-40B4-BE49-F238E27FC236}">
                <a16:creationId xmlns="" xmlns:a16="http://schemas.microsoft.com/office/drawing/2014/main" id="{26AB69F4-DC9E-4EF0-A1CC-0F694E2BEAE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bwMode="gray">
          <a:xfrm>
            <a:off x="9876693" y="3124021"/>
            <a:ext cx="273867" cy="224571"/>
          </a:xfrm>
          <a:prstGeom prst="rect">
            <a:avLst/>
          </a:prstGeom>
          <a:gradFill flip="none" rotWithShape="1">
            <a:gsLst>
              <a:gs pos="0">
                <a:schemeClr val="bg1"/>
              </a:gs>
              <a:gs pos="100000">
                <a:srgbClr val="94DAE2">
                  <a:alpha val="26000"/>
                </a:srgbClr>
              </a:gs>
            </a:gsLst>
            <a:lin ang="5400000" scaled="1"/>
            <a:tileRect/>
          </a:gradFill>
          <a:ln>
            <a:noFill/>
          </a:ln>
        </p:spPr>
      </p:pic>
      <p:cxnSp>
        <p:nvCxnSpPr>
          <p:cNvPr id="61" name="直接连接符 69">
            <a:extLst>
              <a:ext uri="{FF2B5EF4-FFF2-40B4-BE49-F238E27FC236}">
                <a16:creationId xmlns="" xmlns:a16="http://schemas.microsoft.com/office/drawing/2014/main" id="{CD7FC6B5-C644-409C-BA55-0508D1415105}"/>
              </a:ext>
            </a:extLst>
          </p:cNvPr>
          <p:cNvCxnSpPr>
            <a:cxnSpLocks/>
            <a:stCxn id="57" idx="3"/>
            <a:endCxn id="59" idx="1"/>
          </p:cNvCxnSpPr>
          <p:nvPr/>
        </p:nvCxnSpPr>
        <p:spPr bwMode="gray">
          <a:xfrm>
            <a:off x="8436883" y="2530092"/>
            <a:ext cx="932602" cy="6193"/>
          </a:xfrm>
          <a:prstGeom prst="line">
            <a:avLst/>
          </a:pr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cxnSp>
      <p:cxnSp>
        <p:nvCxnSpPr>
          <p:cNvPr id="62" name="直接连接符 72">
            <a:extLst>
              <a:ext uri="{FF2B5EF4-FFF2-40B4-BE49-F238E27FC236}">
                <a16:creationId xmlns="" xmlns:a16="http://schemas.microsoft.com/office/drawing/2014/main" id="{9F64A27E-6517-41B1-A76E-B8A035D0A8C5}"/>
              </a:ext>
            </a:extLst>
          </p:cNvPr>
          <p:cNvCxnSpPr>
            <a:cxnSpLocks/>
            <a:stCxn id="57" idx="3"/>
            <a:endCxn id="60" idx="1"/>
          </p:cNvCxnSpPr>
          <p:nvPr/>
        </p:nvCxnSpPr>
        <p:spPr bwMode="gray">
          <a:xfrm>
            <a:off x="8436883" y="2530092"/>
            <a:ext cx="1439810" cy="706215"/>
          </a:xfrm>
          <a:prstGeom prst="line">
            <a:avLst/>
          </a:pr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cxnSp>
      <p:cxnSp>
        <p:nvCxnSpPr>
          <p:cNvPr id="63" name="直接连接符 75">
            <a:extLst>
              <a:ext uri="{FF2B5EF4-FFF2-40B4-BE49-F238E27FC236}">
                <a16:creationId xmlns="" xmlns:a16="http://schemas.microsoft.com/office/drawing/2014/main" id="{E5BA1586-48A5-4831-8DDB-CD4095EB9597}"/>
              </a:ext>
            </a:extLst>
          </p:cNvPr>
          <p:cNvCxnSpPr>
            <a:cxnSpLocks/>
            <a:stCxn id="58" idx="3"/>
            <a:endCxn id="59" idx="1"/>
          </p:cNvCxnSpPr>
          <p:nvPr/>
        </p:nvCxnSpPr>
        <p:spPr bwMode="gray">
          <a:xfrm flipV="1">
            <a:off x="8436883" y="2536285"/>
            <a:ext cx="932602" cy="704246"/>
          </a:xfrm>
          <a:prstGeom prst="line">
            <a:avLst/>
          </a:pr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cxnSp>
      <p:cxnSp>
        <p:nvCxnSpPr>
          <p:cNvPr id="64" name="直接连接符 78">
            <a:extLst>
              <a:ext uri="{FF2B5EF4-FFF2-40B4-BE49-F238E27FC236}">
                <a16:creationId xmlns="" xmlns:a16="http://schemas.microsoft.com/office/drawing/2014/main" id="{6DE51917-5EE9-4F9E-B692-4F4ABDF03C24}"/>
              </a:ext>
            </a:extLst>
          </p:cNvPr>
          <p:cNvCxnSpPr>
            <a:cxnSpLocks/>
            <a:stCxn id="58" idx="3"/>
            <a:endCxn id="60" idx="1"/>
          </p:cNvCxnSpPr>
          <p:nvPr/>
        </p:nvCxnSpPr>
        <p:spPr bwMode="gray">
          <a:xfrm flipV="1">
            <a:off x="8436883" y="3236307"/>
            <a:ext cx="1439810" cy="4224"/>
          </a:xfrm>
          <a:prstGeom prst="line">
            <a:avLst/>
          </a:pr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cxnSp>
      <p:sp>
        <p:nvSpPr>
          <p:cNvPr id="65" name="任意多边形 85">
            <a:extLst>
              <a:ext uri="{FF2B5EF4-FFF2-40B4-BE49-F238E27FC236}">
                <a16:creationId xmlns="" xmlns:a16="http://schemas.microsoft.com/office/drawing/2014/main" id="{2EF28B13-E464-482C-A15A-84BD7B6FDC66}"/>
              </a:ext>
            </a:extLst>
          </p:cNvPr>
          <p:cNvSpPr/>
          <p:nvPr/>
        </p:nvSpPr>
        <p:spPr bwMode="gray">
          <a:xfrm flipV="1">
            <a:off x="8424873" y="2645216"/>
            <a:ext cx="156197" cy="512599"/>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475872"/>
              <a:gd name="connsiteY0" fmla="*/ 0 h 294149"/>
              <a:gd name="connsiteX1" fmla="*/ 475872 w 475872"/>
              <a:gd name="connsiteY1" fmla="*/ 112875 h 294149"/>
              <a:gd name="connsiteX0" fmla="*/ 342338 w 818210"/>
              <a:gd name="connsiteY0" fmla="*/ 0 h 421763"/>
              <a:gd name="connsiteX1" fmla="*/ 818210 w 818210"/>
              <a:gd name="connsiteY1" fmla="*/ 112875 h 421763"/>
              <a:gd name="connsiteX0" fmla="*/ 583728 w 583727"/>
              <a:gd name="connsiteY0" fmla="*/ 0 h 596411"/>
              <a:gd name="connsiteX1" fmla="*/ 436082 w 583727"/>
              <a:gd name="connsiteY1" fmla="*/ 420145 h 596411"/>
              <a:gd name="connsiteX0" fmla="*/ 770018 w 770018"/>
              <a:gd name="connsiteY0" fmla="*/ 0 h 541654"/>
              <a:gd name="connsiteX1" fmla="*/ 622372 w 770018"/>
              <a:gd name="connsiteY1" fmla="*/ 420145 h 541654"/>
              <a:gd name="connsiteX0" fmla="*/ 714256 w 714256"/>
              <a:gd name="connsiteY0" fmla="*/ 0 h 768254"/>
              <a:gd name="connsiteX1" fmla="*/ 701756 w 714256"/>
              <a:gd name="connsiteY1" fmla="*/ 683032 h 768254"/>
              <a:gd name="connsiteX0" fmla="*/ 711387 w 711387"/>
              <a:gd name="connsiteY0" fmla="*/ 0 h 683032"/>
              <a:gd name="connsiteX1" fmla="*/ 698887 w 711387"/>
              <a:gd name="connsiteY1" fmla="*/ 683032 h 683032"/>
              <a:gd name="connsiteX0" fmla="*/ 697354 w 721712"/>
              <a:gd name="connsiteY0" fmla="*/ 0 h 747900"/>
              <a:gd name="connsiteX1" fmla="*/ 721712 w 721712"/>
              <a:gd name="connsiteY1" fmla="*/ 747900 h 747900"/>
              <a:gd name="connsiteX0" fmla="*/ 637007 w 834984"/>
              <a:gd name="connsiteY0" fmla="*/ 0 h 1046424"/>
              <a:gd name="connsiteX1" fmla="*/ 834984 w 834984"/>
              <a:gd name="connsiteY1" fmla="*/ 1046424 h 1046424"/>
              <a:gd name="connsiteX0" fmla="*/ 673380 w 871357"/>
              <a:gd name="connsiteY0" fmla="*/ 0 h 1046424"/>
              <a:gd name="connsiteX1" fmla="*/ 871357 w 871357"/>
              <a:gd name="connsiteY1" fmla="*/ 1046424 h 1046424"/>
              <a:gd name="connsiteX0" fmla="*/ 669401 w 867378"/>
              <a:gd name="connsiteY0" fmla="*/ 0 h 1046424"/>
              <a:gd name="connsiteX1" fmla="*/ 867378 w 867378"/>
              <a:gd name="connsiteY1" fmla="*/ 1046424 h 1046424"/>
              <a:gd name="connsiteX0" fmla="*/ 647599 w 845576"/>
              <a:gd name="connsiteY0" fmla="*/ 0 h 1046424"/>
              <a:gd name="connsiteX1" fmla="*/ 845576 w 845576"/>
              <a:gd name="connsiteY1" fmla="*/ 1046424 h 1046424"/>
              <a:gd name="connsiteX0" fmla="*/ 625203 w 893188"/>
              <a:gd name="connsiteY0" fmla="*/ 0 h 1074978"/>
              <a:gd name="connsiteX1" fmla="*/ 893188 w 893188"/>
              <a:gd name="connsiteY1" fmla="*/ 1074978 h 1074978"/>
              <a:gd name="connsiteX0" fmla="*/ 625203 w 893188"/>
              <a:gd name="connsiteY0" fmla="*/ 0 h 997102"/>
              <a:gd name="connsiteX1" fmla="*/ 893188 w 893188"/>
              <a:gd name="connsiteY1" fmla="*/ 997102 h 997102"/>
              <a:gd name="connsiteX0" fmla="*/ 627821 w 887405"/>
              <a:gd name="connsiteY0" fmla="*/ 0 h 1004890"/>
              <a:gd name="connsiteX1" fmla="*/ 887405 w 887405"/>
              <a:gd name="connsiteY1" fmla="*/ 1004890 h 1004890"/>
              <a:gd name="connsiteX0" fmla="*/ 610722 w 926312"/>
              <a:gd name="connsiteY0" fmla="*/ 0 h 667428"/>
              <a:gd name="connsiteX1" fmla="*/ 926312 w 926312"/>
              <a:gd name="connsiteY1" fmla="*/ 667428 h 667428"/>
              <a:gd name="connsiteX0" fmla="*/ 0 w 315590"/>
              <a:gd name="connsiteY0" fmla="*/ 0 h 667428"/>
              <a:gd name="connsiteX1" fmla="*/ 315590 w 315590"/>
              <a:gd name="connsiteY1" fmla="*/ 667428 h 667428"/>
              <a:gd name="connsiteX0" fmla="*/ 206472 w 295963"/>
              <a:gd name="connsiteY0" fmla="*/ 0 h 631086"/>
              <a:gd name="connsiteX1" fmla="*/ 219629 w 295963"/>
              <a:gd name="connsiteY1" fmla="*/ 631086 h 631086"/>
              <a:gd name="connsiteX0" fmla="*/ 0 w 237291"/>
              <a:gd name="connsiteY0" fmla="*/ 0 h 631086"/>
              <a:gd name="connsiteX1" fmla="*/ 13157 w 237291"/>
              <a:gd name="connsiteY1" fmla="*/ 631086 h 631086"/>
              <a:gd name="connsiteX0" fmla="*/ 0 w 236114"/>
              <a:gd name="connsiteY0" fmla="*/ 0 h 599936"/>
              <a:gd name="connsiteX1" fmla="*/ 10357 w 236114"/>
              <a:gd name="connsiteY1" fmla="*/ 599936 h 599936"/>
              <a:gd name="connsiteX0" fmla="*/ 0 w 224372"/>
              <a:gd name="connsiteY0" fmla="*/ 0 h 599936"/>
              <a:gd name="connsiteX1" fmla="*/ 10357 w 224372"/>
              <a:gd name="connsiteY1" fmla="*/ 599936 h 599936"/>
              <a:gd name="connsiteX0" fmla="*/ 0 w 187373"/>
              <a:gd name="connsiteY0" fmla="*/ 0 h 599936"/>
              <a:gd name="connsiteX1" fmla="*/ 10357 w 187373"/>
              <a:gd name="connsiteY1" fmla="*/ 599936 h 599936"/>
            </a:gdLst>
            <a:ahLst/>
            <a:cxnLst>
              <a:cxn ang="0">
                <a:pos x="connsiteX0" y="connsiteY0"/>
              </a:cxn>
              <a:cxn ang="0">
                <a:pos x="connsiteX1" y="connsiteY1"/>
              </a:cxn>
            </a:cxnLst>
            <a:rect l="l" t="t" r="r" b="b"/>
            <a:pathLst>
              <a:path w="187373" h="599936">
                <a:moveTo>
                  <a:pt x="0" y="0"/>
                </a:moveTo>
                <a:cubicBezTo>
                  <a:pt x="294009" y="286999"/>
                  <a:pt x="198509" y="385366"/>
                  <a:pt x="10357" y="599936"/>
                </a:cubicBezTo>
              </a:path>
            </a:pathLst>
          </a:cu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cs typeface="+mn-ea"/>
              <a:sym typeface="Huawei Sans" panose="020C0503030203020204" pitchFamily="34" charset="0"/>
            </a:endParaRPr>
          </a:p>
        </p:txBody>
      </p:sp>
      <p:sp>
        <p:nvSpPr>
          <p:cNvPr id="66" name="任意多边形 86">
            <a:extLst>
              <a:ext uri="{FF2B5EF4-FFF2-40B4-BE49-F238E27FC236}">
                <a16:creationId xmlns="" xmlns:a16="http://schemas.microsoft.com/office/drawing/2014/main" id="{23944DEB-CD12-4E02-BFFA-66D233D1C3ED}"/>
              </a:ext>
            </a:extLst>
          </p:cNvPr>
          <p:cNvSpPr/>
          <p:nvPr/>
        </p:nvSpPr>
        <p:spPr bwMode="gray">
          <a:xfrm rot="8589212" flipV="1">
            <a:off x="9556966" y="2587953"/>
            <a:ext cx="203748" cy="634503"/>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475872"/>
              <a:gd name="connsiteY0" fmla="*/ 0 h 294149"/>
              <a:gd name="connsiteX1" fmla="*/ 475872 w 475872"/>
              <a:gd name="connsiteY1" fmla="*/ 112875 h 294149"/>
              <a:gd name="connsiteX0" fmla="*/ 342338 w 818210"/>
              <a:gd name="connsiteY0" fmla="*/ 0 h 421763"/>
              <a:gd name="connsiteX1" fmla="*/ 818210 w 818210"/>
              <a:gd name="connsiteY1" fmla="*/ 112875 h 421763"/>
              <a:gd name="connsiteX0" fmla="*/ 583728 w 583727"/>
              <a:gd name="connsiteY0" fmla="*/ 0 h 596411"/>
              <a:gd name="connsiteX1" fmla="*/ 436082 w 583727"/>
              <a:gd name="connsiteY1" fmla="*/ 420145 h 596411"/>
              <a:gd name="connsiteX0" fmla="*/ 770018 w 770018"/>
              <a:gd name="connsiteY0" fmla="*/ 0 h 541654"/>
              <a:gd name="connsiteX1" fmla="*/ 622372 w 770018"/>
              <a:gd name="connsiteY1" fmla="*/ 420145 h 541654"/>
              <a:gd name="connsiteX0" fmla="*/ 714256 w 714256"/>
              <a:gd name="connsiteY0" fmla="*/ 0 h 768254"/>
              <a:gd name="connsiteX1" fmla="*/ 701756 w 714256"/>
              <a:gd name="connsiteY1" fmla="*/ 683032 h 768254"/>
              <a:gd name="connsiteX0" fmla="*/ 711387 w 711387"/>
              <a:gd name="connsiteY0" fmla="*/ 0 h 683032"/>
              <a:gd name="connsiteX1" fmla="*/ 698887 w 711387"/>
              <a:gd name="connsiteY1" fmla="*/ 683032 h 683032"/>
              <a:gd name="connsiteX0" fmla="*/ 697354 w 721712"/>
              <a:gd name="connsiteY0" fmla="*/ 0 h 747900"/>
              <a:gd name="connsiteX1" fmla="*/ 721712 w 721712"/>
              <a:gd name="connsiteY1" fmla="*/ 747900 h 747900"/>
              <a:gd name="connsiteX0" fmla="*/ 637007 w 834984"/>
              <a:gd name="connsiteY0" fmla="*/ 0 h 1046424"/>
              <a:gd name="connsiteX1" fmla="*/ 834984 w 834984"/>
              <a:gd name="connsiteY1" fmla="*/ 1046424 h 1046424"/>
              <a:gd name="connsiteX0" fmla="*/ 673380 w 871357"/>
              <a:gd name="connsiteY0" fmla="*/ 0 h 1046424"/>
              <a:gd name="connsiteX1" fmla="*/ 871357 w 871357"/>
              <a:gd name="connsiteY1" fmla="*/ 1046424 h 1046424"/>
              <a:gd name="connsiteX0" fmla="*/ 669401 w 867378"/>
              <a:gd name="connsiteY0" fmla="*/ 0 h 1046424"/>
              <a:gd name="connsiteX1" fmla="*/ 867378 w 867378"/>
              <a:gd name="connsiteY1" fmla="*/ 1046424 h 1046424"/>
              <a:gd name="connsiteX0" fmla="*/ 647599 w 845576"/>
              <a:gd name="connsiteY0" fmla="*/ 0 h 1046424"/>
              <a:gd name="connsiteX1" fmla="*/ 845576 w 845576"/>
              <a:gd name="connsiteY1" fmla="*/ 1046424 h 1046424"/>
              <a:gd name="connsiteX0" fmla="*/ 625203 w 893188"/>
              <a:gd name="connsiteY0" fmla="*/ 0 h 1074978"/>
              <a:gd name="connsiteX1" fmla="*/ 893188 w 893188"/>
              <a:gd name="connsiteY1" fmla="*/ 1074978 h 1074978"/>
              <a:gd name="connsiteX0" fmla="*/ 625203 w 893188"/>
              <a:gd name="connsiteY0" fmla="*/ 0 h 997102"/>
              <a:gd name="connsiteX1" fmla="*/ 893188 w 893188"/>
              <a:gd name="connsiteY1" fmla="*/ 997102 h 997102"/>
              <a:gd name="connsiteX0" fmla="*/ 627821 w 887405"/>
              <a:gd name="connsiteY0" fmla="*/ 0 h 1004890"/>
              <a:gd name="connsiteX1" fmla="*/ 887405 w 887405"/>
              <a:gd name="connsiteY1" fmla="*/ 1004890 h 1004890"/>
              <a:gd name="connsiteX0" fmla="*/ 610722 w 926312"/>
              <a:gd name="connsiteY0" fmla="*/ 0 h 667428"/>
              <a:gd name="connsiteX1" fmla="*/ 926312 w 926312"/>
              <a:gd name="connsiteY1" fmla="*/ 667428 h 667428"/>
              <a:gd name="connsiteX0" fmla="*/ 0 w 315590"/>
              <a:gd name="connsiteY0" fmla="*/ 0 h 667428"/>
              <a:gd name="connsiteX1" fmla="*/ 315590 w 315590"/>
              <a:gd name="connsiteY1" fmla="*/ 667428 h 667428"/>
              <a:gd name="connsiteX0" fmla="*/ 206472 w 295963"/>
              <a:gd name="connsiteY0" fmla="*/ 0 h 631086"/>
              <a:gd name="connsiteX1" fmla="*/ 219629 w 295963"/>
              <a:gd name="connsiteY1" fmla="*/ 631086 h 631086"/>
              <a:gd name="connsiteX0" fmla="*/ 0 w 237291"/>
              <a:gd name="connsiteY0" fmla="*/ 0 h 631086"/>
              <a:gd name="connsiteX1" fmla="*/ 13157 w 237291"/>
              <a:gd name="connsiteY1" fmla="*/ 631086 h 631086"/>
              <a:gd name="connsiteX0" fmla="*/ 0 w 236114"/>
              <a:gd name="connsiteY0" fmla="*/ 0 h 599936"/>
              <a:gd name="connsiteX1" fmla="*/ 10357 w 236114"/>
              <a:gd name="connsiteY1" fmla="*/ 599936 h 599936"/>
              <a:gd name="connsiteX0" fmla="*/ 0 w 224372"/>
              <a:gd name="connsiteY0" fmla="*/ 0 h 599936"/>
              <a:gd name="connsiteX1" fmla="*/ 10357 w 224372"/>
              <a:gd name="connsiteY1" fmla="*/ 599936 h 599936"/>
              <a:gd name="connsiteX0" fmla="*/ 0 w 187373"/>
              <a:gd name="connsiteY0" fmla="*/ 0 h 599936"/>
              <a:gd name="connsiteX1" fmla="*/ 10357 w 187373"/>
              <a:gd name="connsiteY1" fmla="*/ 599936 h 599936"/>
            </a:gdLst>
            <a:ahLst/>
            <a:cxnLst>
              <a:cxn ang="0">
                <a:pos x="connsiteX0" y="connsiteY0"/>
              </a:cxn>
              <a:cxn ang="0">
                <a:pos x="connsiteX1" y="connsiteY1"/>
              </a:cxn>
            </a:cxnLst>
            <a:rect l="l" t="t" r="r" b="b"/>
            <a:pathLst>
              <a:path w="187373" h="599936">
                <a:moveTo>
                  <a:pt x="0" y="0"/>
                </a:moveTo>
                <a:cubicBezTo>
                  <a:pt x="294009" y="286999"/>
                  <a:pt x="198509" y="385366"/>
                  <a:pt x="10357" y="599936"/>
                </a:cubicBezTo>
              </a:path>
            </a:pathLst>
          </a:cu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cs typeface="+mn-ea"/>
              <a:sym typeface="Huawei Sans" panose="020C0503030203020204" pitchFamily="34" charset="0"/>
            </a:endParaRPr>
          </a:p>
        </p:txBody>
      </p:sp>
      <p:sp>
        <p:nvSpPr>
          <p:cNvPr id="67" name="文本框 87">
            <a:extLst>
              <a:ext uri="{FF2B5EF4-FFF2-40B4-BE49-F238E27FC236}">
                <a16:creationId xmlns="" xmlns:a16="http://schemas.microsoft.com/office/drawing/2014/main" id="{DC0C70B5-7C81-4A30-AC1F-A073B9C7A7F6}"/>
              </a:ext>
            </a:extLst>
          </p:cNvPr>
          <p:cNvSpPr txBox="1"/>
          <p:nvPr/>
        </p:nvSpPr>
        <p:spPr bwMode="gray">
          <a:xfrm>
            <a:off x="7388818" y="2251946"/>
            <a:ext cx="851193" cy="307777"/>
          </a:xfrm>
          <a:prstGeom prst="rect">
            <a:avLst/>
          </a:prstGeom>
          <a:noFill/>
        </p:spPr>
        <p:txBody>
          <a:bodyPr wrap="square" rtlCol="0" anchor="ctr" anchorCtr="0">
            <a:spAutoFit/>
          </a:bodyPr>
          <a:lstStyle/>
          <a:p>
            <a:pPr algn="ctr" fontAlgn="ctr"/>
            <a:r>
              <a:rPr lang="en-US" sz="1400" b="1" dirty="0">
                <a:solidFill>
                  <a:srgbClr val="C7000B"/>
                </a:solidFill>
                <a:latin typeface="Huawei Sans" panose="020C0503030203020204" pitchFamily="34" charset="0"/>
                <a:cs typeface="+mn-ea"/>
                <a:sym typeface="Huawei Sans" panose="020C0503030203020204" pitchFamily="34" charset="0"/>
              </a:rPr>
              <a:t>VPN1</a:t>
            </a:r>
          </a:p>
        </p:txBody>
      </p:sp>
      <p:sp>
        <p:nvSpPr>
          <p:cNvPr id="84" name="Parallelogram 83">
            <a:extLst>
              <a:ext uri="{FF2B5EF4-FFF2-40B4-BE49-F238E27FC236}">
                <a16:creationId xmlns="" xmlns:a16="http://schemas.microsoft.com/office/drawing/2014/main" id="{A8A88340-71F5-4B15-93AE-1D8C31E81EBC}"/>
              </a:ext>
            </a:extLst>
          </p:cNvPr>
          <p:cNvSpPr/>
          <p:nvPr/>
        </p:nvSpPr>
        <p:spPr bwMode="gray">
          <a:xfrm flipH="1">
            <a:off x="8144983" y="3612586"/>
            <a:ext cx="3486255" cy="1150883"/>
          </a:xfrm>
          <a:prstGeom prst="parallelogram">
            <a:avLst>
              <a:gd name="adj" fmla="val 75705"/>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pic>
        <p:nvPicPr>
          <p:cNvPr id="68" name="图片 95">
            <a:extLst>
              <a:ext uri="{FF2B5EF4-FFF2-40B4-BE49-F238E27FC236}">
                <a16:creationId xmlns="" xmlns:a16="http://schemas.microsoft.com/office/drawing/2014/main" id="{48D06FCC-ECC1-4B6D-A096-F9020D612DD2}"/>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bwMode="gray">
          <a:xfrm>
            <a:off x="9148221" y="3773228"/>
            <a:ext cx="273867" cy="224571"/>
          </a:xfrm>
          <a:prstGeom prst="rect">
            <a:avLst/>
          </a:prstGeom>
          <a:gradFill flip="none" rotWithShape="1">
            <a:gsLst>
              <a:gs pos="0">
                <a:schemeClr val="bg1"/>
              </a:gs>
              <a:gs pos="100000">
                <a:srgbClr val="94DAE2">
                  <a:alpha val="26000"/>
                </a:srgbClr>
              </a:gs>
            </a:gsLst>
            <a:lin ang="5400000" scaled="1"/>
            <a:tileRect/>
          </a:gradFill>
          <a:ln>
            <a:noFill/>
          </a:ln>
        </p:spPr>
      </p:pic>
      <p:pic>
        <p:nvPicPr>
          <p:cNvPr id="69" name="图片 97">
            <a:extLst>
              <a:ext uri="{FF2B5EF4-FFF2-40B4-BE49-F238E27FC236}">
                <a16:creationId xmlns="" xmlns:a16="http://schemas.microsoft.com/office/drawing/2014/main" id="{CB3DC10C-279B-4021-8180-6F19EC588E20}"/>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bwMode="gray">
          <a:xfrm>
            <a:off x="9166958" y="4483667"/>
            <a:ext cx="273867" cy="224571"/>
          </a:xfrm>
          <a:prstGeom prst="rect">
            <a:avLst/>
          </a:prstGeom>
          <a:gradFill flip="none" rotWithShape="1">
            <a:gsLst>
              <a:gs pos="0">
                <a:schemeClr val="bg1"/>
              </a:gs>
              <a:gs pos="100000">
                <a:srgbClr val="94DAE2">
                  <a:alpha val="26000"/>
                </a:srgbClr>
              </a:gs>
            </a:gsLst>
            <a:lin ang="5400000" scaled="1"/>
            <a:tileRect/>
          </a:gradFill>
          <a:ln>
            <a:noFill/>
          </a:ln>
        </p:spPr>
      </p:pic>
      <p:pic>
        <p:nvPicPr>
          <p:cNvPr id="70" name="图片 99">
            <a:extLst>
              <a:ext uri="{FF2B5EF4-FFF2-40B4-BE49-F238E27FC236}">
                <a16:creationId xmlns="" xmlns:a16="http://schemas.microsoft.com/office/drawing/2014/main" id="{704FB62D-627F-4998-B128-DDE91D02A20D}"/>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bwMode="gray">
          <a:xfrm>
            <a:off x="10250550" y="3773228"/>
            <a:ext cx="273867" cy="224571"/>
          </a:xfrm>
          <a:prstGeom prst="rect">
            <a:avLst/>
          </a:prstGeom>
          <a:gradFill flip="none" rotWithShape="1">
            <a:gsLst>
              <a:gs pos="0">
                <a:schemeClr val="bg1"/>
              </a:gs>
              <a:gs pos="100000">
                <a:srgbClr val="94DAE2">
                  <a:alpha val="26000"/>
                </a:srgbClr>
              </a:gs>
            </a:gsLst>
            <a:lin ang="5400000" scaled="1"/>
            <a:tileRect/>
          </a:gradFill>
          <a:ln>
            <a:noFill/>
          </a:ln>
        </p:spPr>
      </p:pic>
      <p:pic>
        <p:nvPicPr>
          <p:cNvPr id="71" name="图片 100">
            <a:extLst>
              <a:ext uri="{FF2B5EF4-FFF2-40B4-BE49-F238E27FC236}">
                <a16:creationId xmlns="" xmlns:a16="http://schemas.microsoft.com/office/drawing/2014/main" id="{6F1D4ABE-290C-4F29-A17C-CA193F95A773}"/>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bwMode="gray">
          <a:xfrm>
            <a:off x="10527496" y="4483667"/>
            <a:ext cx="273867" cy="224571"/>
          </a:xfrm>
          <a:prstGeom prst="rect">
            <a:avLst/>
          </a:prstGeom>
          <a:gradFill flip="none" rotWithShape="1">
            <a:gsLst>
              <a:gs pos="0">
                <a:schemeClr val="bg1"/>
              </a:gs>
              <a:gs pos="100000">
                <a:srgbClr val="94DAE2">
                  <a:alpha val="26000"/>
                </a:srgbClr>
              </a:gs>
            </a:gsLst>
            <a:lin ang="5400000" scaled="1"/>
            <a:tileRect/>
          </a:gradFill>
          <a:ln>
            <a:noFill/>
          </a:ln>
        </p:spPr>
      </p:pic>
      <p:cxnSp>
        <p:nvCxnSpPr>
          <p:cNvPr id="72" name="直接连接符 101">
            <a:extLst>
              <a:ext uri="{FF2B5EF4-FFF2-40B4-BE49-F238E27FC236}">
                <a16:creationId xmlns="" xmlns:a16="http://schemas.microsoft.com/office/drawing/2014/main" id="{0466DF35-FF97-4F3E-8CE4-AC8800899871}"/>
              </a:ext>
            </a:extLst>
          </p:cNvPr>
          <p:cNvCxnSpPr>
            <a:cxnSpLocks/>
            <a:stCxn id="68" idx="3"/>
            <a:endCxn id="70" idx="1"/>
          </p:cNvCxnSpPr>
          <p:nvPr/>
        </p:nvCxnSpPr>
        <p:spPr bwMode="gray">
          <a:xfrm>
            <a:off x="9422088" y="3885514"/>
            <a:ext cx="828462" cy="0"/>
          </a:xfrm>
          <a:prstGeom prst="line">
            <a:avLst/>
          </a:pr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cxnSp>
      <p:cxnSp>
        <p:nvCxnSpPr>
          <p:cNvPr id="73" name="直接连接符 102">
            <a:extLst>
              <a:ext uri="{FF2B5EF4-FFF2-40B4-BE49-F238E27FC236}">
                <a16:creationId xmlns="" xmlns:a16="http://schemas.microsoft.com/office/drawing/2014/main" id="{4CE94B1A-B6F1-41AB-B968-D45C7EC0A951}"/>
              </a:ext>
            </a:extLst>
          </p:cNvPr>
          <p:cNvCxnSpPr>
            <a:cxnSpLocks/>
            <a:stCxn id="68" idx="3"/>
            <a:endCxn id="71" idx="1"/>
          </p:cNvCxnSpPr>
          <p:nvPr/>
        </p:nvCxnSpPr>
        <p:spPr bwMode="gray">
          <a:xfrm>
            <a:off x="9422089" y="3885514"/>
            <a:ext cx="1105408" cy="710439"/>
          </a:xfrm>
          <a:prstGeom prst="line">
            <a:avLst/>
          </a:pr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cxnSp>
      <p:sp>
        <p:nvSpPr>
          <p:cNvPr id="74" name="任意多边形 103">
            <a:extLst>
              <a:ext uri="{FF2B5EF4-FFF2-40B4-BE49-F238E27FC236}">
                <a16:creationId xmlns="" xmlns:a16="http://schemas.microsoft.com/office/drawing/2014/main" id="{7824143C-FE89-4D0D-AF99-F72108D0EA75}"/>
              </a:ext>
            </a:extLst>
          </p:cNvPr>
          <p:cNvSpPr/>
          <p:nvPr/>
        </p:nvSpPr>
        <p:spPr bwMode="gray">
          <a:xfrm flipV="1">
            <a:off x="9499104" y="4000639"/>
            <a:ext cx="179573" cy="512599"/>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475872"/>
              <a:gd name="connsiteY0" fmla="*/ 0 h 294149"/>
              <a:gd name="connsiteX1" fmla="*/ 475872 w 475872"/>
              <a:gd name="connsiteY1" fmla="*/ 112875 h 294149"/>
              <a:gd name="connsiteX0" fmla="*/ 342338 w 818210"/>
              <a:gd name="connsiteY0" fmla="*/ 0 h 421763"/>
              <a:gd name="connsiteX1" fmla="*/ 818210 w 818210"/>
              <a:gd name="connsiteY1" fmla="*/ 112875 h 421763"/>
              <a:gd name="connsiteX0" fmla="*/ 583728 w 583727"/>
              <a:gd name="connsiteY0" fmla="*/ 0 h 596411"/>
              <a:gd name="connsiteX1" fmla="*/ 436082 w 583727"/>
              <a:gd name="connsiteY1" fmla="*/ 420145 h 596411"/>
              <a:gd name="connsiteX0" fmla="*/ 770018 w 770018"/>
              <a:gd name="connsiteY0" fmla="*/ 0 h 541654"/>
              <a:gd name="connsiteX1" fmla="*/ 622372 w 770018"/>
              <a:gd name="connsiteY1" fmla="*/ 420145 h 541654"/>
              <a:gd name="connsiteX0" fmla="*/ 714256 w 714256"/>
              <a:gd name="connsiteY0" fmla="*/ 0 h 768254"/>
              <a:gd name="connsiteX1" fmla="*/ 701756 w 714256"/>
              <a:gd name="connsiteY1" fmla="*/ 683032 h 768254"/>
              <a:gd name="connsiteX0" fmla="*/ 711387 w 711387"/>
              <a:gd name="connsiteY0" fmla="*/ 0 h 683032"/>
              <a:gd name="connsiteX1" fmla="*/ 698887 w 711387"/>
              <a:gd name="connsiteY1" fmla="*/ 683032 h 683032"/>
              <a:gd name="connsiteX0" fmla="*/ 697354 w 721712"/>
              <a:gd name="connsiteY0" fmla="*/ 0 h 747900"/>
              <a:gd name="connsiteX1" fmla="*/ 721712 w 721712"/>
              <a:gd name="connsiteY1" fmla="*/ 747900 h 747900"/>
              <a:gd name="connsiteX0" fmla="*/ 637007 w 834984"/>
              <a:gd name="connsiteY0" fmla="*/ 0 h 1046424"/>
              <a:gd name="connsiteX1" fmla="*/ 834984 w 834984"/>
              <a:gd name="connsiteY1" fmla="*/ 1046424 h 1046424"/>
              <a:gd name="connsiteX0" fmla="*/ 673380 w 871357"/>
              <a:gd name="connsiteY0" fmla="*/ 0 h 1046424"/>
              <a:gd name="connsiteX1" fmla="*/ 871357 w 871357"/>
              <a:gd name="connsiteY1" fmla="*/ 1046424 h 1046424"/>
              <a:gd name="connsiteX0" fmla="*/ 669401 w 867378"/>
              <a:gd name="connsiteY0" fmla="*/ 0 h 1046424"/>
              <a:gd name="connsiteX1" fmla="*/ 867378 w 867378"/>
              <a:gd name="connsiteY1" fmla="*/ 1046424 h 1046424"/>
              <a:gd name="connsiteX0" fmla="*/ 647599 w 845576"/>
              <a:gd name="connsiteY0" fmla="*/ 0 h 1046424"/>
              <a:gd name="connsiteX1" fmla="*/ 845576 w 845576"/>
              <a:gd name="connsiteY1" fmla="*/ 1046424 h 1046424"/>
              <a:gd name="connsiteX0" fmla="*/ 625203 w 893188"/>
              <a:gd name="connsiteY0" fmla="*/ 0 h 1074978"/>
              <a:gd name="connsiteX1" fmla="*/ 893188 w 893188"/>
              <a:gd name="connsiteY1" fmla="*/ 1074978 h 1074978"/>
              <a:gd name="connsiteX0" fmla="*/ 625203 w 893188"/>
              <a:gd name="connsiteY0" fmla="*/ 0 h 997102"/>
              <a:gd name="connsiteX1" fmla="*/ 893188 w 893188"/>
              <a:gd name="connsiteY1" fmla="*/ 997102 h 997102"/>
              <a:gd name="connsiteX0" fmla="*/ 627821 w 887405"/>
              <a:gd name="connsiteY0" fmla="*/ 0 h 1004890"/>
              <a:gd name="connsiteX1" fmla="*/ 887405 w 887405"/>
              <a:gd name="connsiteY1" fmla="*/ 1004890 h 1004890"/>
              <a:gd name="connsiteX0" fmla="*/ 610722 w 926312"/>
              <a:gd name="connsiteY0" fmla="*/ 0 h 667428"/>
              <a:gd name="connsiteX1" fmla="*/ 926312 w 926312"/>
              <a:gd name="connsiteY1" fmla="*/ 667428 h 667428"/>
              <a:gd name="connsiteX0" fmla="*/ 0 w 315590"/>
              <a:gd name="connsiteY0" fmla="*/ 0 h 667428"/>
              <a:gd name="connsiteX1" fmla="*/ 315590 w 315590"/>
              <a:gd name="connsiteY1" fmla="*/ 667428 h 667428"/>
              <a:gd name="connsiteX0" fmla="*/ 206472 w 295963"/>
              <a:gd name="connsiteY0" fmla="*/ 0 h 631086"/>
              <a:gd name="connsiteX1" fmla="*/ 219629 w 295963"/>
              <a:gd name="connsiteY1" fmla="*/ 631086 h 631086"/>
              <a:gd name="connsiteX0" fmla="*/ 0 w 237291"/>
              <a:gd name="connsiteY0" fmla="*/ 0 h 631086"/>
              <a:gd name="connsiteX1" fmla="*/ 13157 w 237291"/>
              <a:gd name="connsiteY1" fmla="*/ 631086 h 631086"/>
              <a:gd name="connsiteX0" fmla="*/ 0 w 236114"/>
              <a:gd name="connsiteY0" fmla="*/ 0 h 599936"/>
              <a:gd name="connsiteX1" fmla="*/ 10357 w 236114"/>
              <a:gd name="connsiteY1" fmla="*/ 599936 h 599936"/>
              <a:gd name="connsiteX0" fmla="*/ 0 w 224372"/>
              <a:gd name="connsiteY0" fmla="*/ 0 h 599936"/>
              <a:gd name="connsiteX1" fmla="*/ 10357 w 224372"/>
              <a:gd name="connsiteY1" fmla="*/ 599936 h 599936"/>
              <a:gd name="connsiteX0" fmla="*/ 0 w 187373"/>
              <a:gd name="connsiteY0" fmla="*/ 0 h 599936"/>
              <a:gd name="connsiteX1" fmla="*/ 10357 w 187373"/>
              <a:gd name="connsiteY1" fmla="*/ 599936 h 599936"/>
            </a:gdLst>
            <a:ahLst/>
            <a:cxnLst>
              <a:cxn ang="0">
                <a:pos x="connsiteX0" y="connsiteY0"/>
              </a:cxn>
              <a:cxn ang="0">
                <a:pos x="connsiteX1" y="connsiteY1"/>
              </a:cxn>
            </a:cxnLst>
            <a:rect l="l" t="t" r="r" b="b"/>
            <a:pathLst>
              <a:path w="187373" h="599936">
                <a:moveTo>
                  <a:pt x="0" y="0"/>
                </a:moveTo>
                <a:cubicBezTo>
                  <a:pt x="294009" y="286999"/>
                  <a:pt x="198509" y="385366"/>
                  <a:pt x="10357" y="599936"/>
                </a:cubicBezTo>
              </a:path>
            </a:pathLst>
          </a:cu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cs typeface="+mn-ea"/>
              <a:sym typeface="Huawei Sans" panose="020C0503030203020204" pitchFamily="34" charset="0"/>
            </a:endParaRPr>
          </a:p>
        </p:txBody>
      </p:sp>
      <p:sp>
        <p:nvSpPr>
          <p:cNvPr id="75" name="文本框 104">
            <a:extLst>
              <a:ext uri="{FF2B5EF4-FFF2-40B4-BE49-F238E27FC236}">
                <a16:creationId xmlns="" xmlns:a16="http://schemas.microsoft.com/office/drawing/2014/main" id="{F09C6DAE-E71C-4C2C-B3CA-734E9A222D6E}"/>
              </a:ext>
            </a:extLst>
          </p:cNvPr>
          <p:cNvSpPr txBox="1"/>
          <p:nvPr/>
        </p:nvSpPr>
        <p:spPr bwMode="gray">
          <a:xfrm>
            <a:off x="8225990" y="3621983"/>
            <a:ext cx="851193" cy="307777"/>
          </a:xfrm>
          <a:prstGeom prst="rect">
            <a:avLst/>
          </a:prstGeom>
          <a:noFill/>
        </p:spPr>
        <p:txBody>
          <a:bodyPr wrap="square" rtlCol="0" anchor="ctr" anchorCtr="0">
            <a:spAutoFit/>
          </a:bodyPr>
          <a:lstStyle/>
          <a:p>
            <a:pPr algn="ctr" fontAlgn="ctr"/>
            <a:r>
              <a:rPr lang="en-US" sz="1400" b="1" dirty="0">
                <a:solidFill>
                  <a:srgbClr val="C7000B"/>
                </a:solidFill>
                <a:latin typeface="Huawei Sans" panose="020C0503030203020204" pitchFamily="34" charset="0"/>
                <a:cs typeface="+mn-ea"/>
                <a:sym typeface="Huawei Sans" panose="020C0503030203020204" pitchFamily="34" charset="0"/>
              </a:rPr>
              <a:t>VPN2</a:t>
            </a:r>
          </a:p>
        </p:txBody>
      </p:sp>
      <p:sp>
        <p:nvSpPr>
          <p:cNvPr id="86" name="圆角矩形 75">
            <a:extLst>
              <a:ext uri="{FF2B5EF4-FFF2-40B4-BE49-F238E27FC236}">
                <a16:creationId xmlns="" xmlns:a16="http://schemas.microsoft.com/office/drawing/2014/main" id="{EB38D1F7-E755-44CF-8A54-836F0818E685}"/>
              </a:ext>
            </a:extLst>
          </p:cNvPr>
          <p:cNvSpPr/>
          <p:nvPr/>
        </p:nvSpPr>
        <p:spPr bwMode="gray">
          <a:xfrm>
            <a:off x="10001259" y="3337119"/>
            <a:ext cx="1708604" cy="396000"/>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ysClr val="windowText" lastClr="000000"/>
                </a:solidFill>
                <a:sym typeface="Huawei Sans" panose="020C0503030203020204" pitchFamily="34" charset="0"/>
              </a:rPr>
              <a:t>VPN design</a:t>
            </a:r>
          </a:p>
        </p:txBody>
      </p:sp>
      <p:sp>
        <p:nvSpPr>
          <p:cNvPr id="77" name="TextBox 232">
            <a:extLst>
              <a:ext uri="{FF2B5EF4-FFF2-40B4-BE49-F238E27FC236}">
                <a16:creationId xmlns="" xmlns:a16="http://schemas.microsoft.com/office/drawing/2014/main" id="{CD405375-E16E-4F68-8CF8-88C04202840A}"/>
              </a:ext>
            </a:extLst>
          </p:cNvPr>
          <p:cNvSpPr txBox="1"/>
          <p:nvPr/>
        </p:nvSpPr>
        <p:spPr bwMode="gray">
          <a:xfrm>
            <a:off x="3734198" y="4681925"/>
            <a:ext cx="2107630" cy="461665"/>
          </a:xfrm>
          <a:prstGeom prst="rect">
            <a:avLst/>
          </a:prstGeom>
          <a:noFill/>
        </p:spPr>
        <p:txBody>
          <a:bodyPr wrap="square" rtlCol="0">
            <a:spAutoFit/>
          </a:bodyPr>
          <a:lstStyle/>
          <a:p>
            <a:pPr algn="ctr" fontAlgn="ctr"/>
            <a:r>
              <a:rPr lang="en-US" sz="1200" dirty="0">
                <a:solidFill>
                  <a:schemeClr val="bg1">
                    <a:lumMod val="50000"/>
                  </a:schemeClr>
                </a:solidFill>
                <a:latin typeface="Huawei Sans" panose="020C0503030203020204" pitchFamily="34" charset="0"/>
                <a:sym typeface="Huawei Sans" panose="020C0503030203020204" pitchFamily="34" charset="0"/>
              </a:rPr>
              <a:t>Carrier network/</a:t>
            </a:r>
          </a:p>
          <a:p>
            <a:pPr algn="ctr" fontAlgn="ctr"/>
            <a:r>
              <a:rPr lang="en-US" sz="1200" dirty="0">
                <a:solidFill>
                  <a:schemeClr val="bg1">
                    <a:lumMod val="50000"/>
                  </a:schemeClr>
                </a:solidFill>
                <a:latin typeface="Huawei Sans" panose="020C0503030203020204" pitchFamily="34" charset="0"/>
                <a:sym typeface="Huawei Sans" panose="020C0503030203020204" pitchFamily="34" charset="0"/>
              </a:rPr>
              <a:t>enterprise-built network</a:t>
            </a:r>
          </a:p>
        </p:txBody>
      </p:sp>
    </p:spTree>
    <p:extLst>
      <p:ext uri="{BB962C8B-B14F-4D97-AF65-F5344CB8AC3E}">
        <p14:creationId xmlns:p14="http://schemas.microsoft.com/office/powerpoint/2010/main" val="282691167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 xmlns:a16="http://schemas.microsoft.com/office/drawing/2014/main" id="{C5DA22D1-2C48-4679-829A-16DA9A803EC9}"/>
              </a:ext>
            </a:extLst>
          </p:cNvPr>
          <p:cNvSpPr>
            <a:spLocks noGrp="1"/>
          </p:cNvSpPr>
          <p:nvPr>
            <p:ph type="title"/>
          </p:nvPr>
        </p:nvSpPr>
        <p:spPr bwMode="gray"/>
        <p:txBody>
          <a:bodyPr/>
          <a:lstStyle/>
          <a:p>
            <a:r>
              <a:rPr lang="en-US" dirty="0"/>
              <a:t>Networking Design Process for Huawei SD-WAN Solution</a:t>
            </a:r>
          </a:p>
        </p:txBody>
      </p:sp>
      <p:sp>
        <p:nvSpPr>
          <p:cNvPr id="58" name="圆角矩形 3">
            <a:extLst>
              <a:ext uri="{FF2B5EF4-FFF2-40B4-BE49-F238E27FC236}">
                <a16:creationId xmlns="" xmlns:a16="http://schemas.microsoft.com/office/drawing/2014/main" id="{4ED66F89-6ED3-42CA-980E-8D218B3D94B8}"/>
              </a:ext>
            </a:extLst>
          </p:cNvPr>
          <p:cNvSpPr/>
          <p:nvPr/>
        </p:nvSpPr>
        <p:spPr bwMode="gray">
          <a:xfrm>
            <a:off x="1657747" y="1714690"/>
            <a:ext cx="2789367" cy="364249"/>
          </a:xfrm>
          <a:prstGeom prst="roundRect">
            <a:avLst/>
          </a:prstGeom>
          <a:solidFill>
            <a:srgbClr val="56C4D2"/>
          </a:solidFill>
          <a:ln>
            <a:solidFill>
              <a:srgbClr val="30B5C5"/>
            </a:solid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sym typeface="Huawei Sans" panose="020C0503030203020204" pitchFamily="34" charset="0"/>
              </a:rPr>
              <a:t>1. Site design</a:t>
            </a:r>
          </a:p>
        </p:txBody>
      </p:sp>
      <p:sp>
        <p:nvSpPr>
          <p:cNvPr id="59" name="圆角矩形 4">
            <a:extLst>
              <a:ext uri="{FF2B5EF4-FFF2-40B4-BE49-F238E27FC236}">
                <a16:creationId xmlns="" xmlns:a16="http://schemas.microsoft.com/office/drawing/2014/main" id="{AF71656F-1AA7-49E6-BB16-79D96BCB86CA}"/>
              </a:ext>
            </a:extLst>
          </p:cNvPr>
          <p:cNvSpPr/>
          <p:nvPr/>
        </p:nvSpPr>
        <p:spPr bwMode="gray">
          <a:xfrm>
            <a:off x="1657747" y="2205517"/>
            <a:ext cx="2789367" cy="2547458"/>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prstClr val="black">
                  <a:lumMod val="75000"/>
                  <a:lumOff val="25000"/>
                </a:prstClr>
              </a:solidFill>
              <a:sym typeface="Huawei Sans" panose="020C0503030203020204" pitchFamily="34" charset="0"/>
            </a:endParaRPr>
          </a:p>
        </p:txBody>
      </p:sp>
      <p:sp>
        <p:nvSpPr>
          <p:cNvPr id="60" name="圆角矩形 5">
            <a:extLst>
              <a:ext uri="{FF2B5EF4-FFF2-40B4-BE49-F238E27FC236}">
                <a16:creationId xmlns="" xmlns:a16="http://schemas.microsoft.com/office/drawing/2014/main" id="{B84320CC-7B6E-448A-9D03-231BDDB0B47C}"/>
              </a:ext>
            </a:extLst>
          </p:cNvPr>
          <p:cNvSpPr/>
          <p:nvPr/>
        </p:nvSpPr>
        <p:spPr bwMode="gray">
          <a:xfrm>
            <a:off x="1855358" y="2360213"/>
            <a:ext cx="2366130" cy="504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rgbClr val="30B5C5"/>
                </a:solidFill>
                <a:sym typeface="Huawei Sans" panose="020C0503030203020204" pitchFamily="34" charset="0"/>
              </a:rPr>
              <a:t>WAN-side network design</a:t>
            </a:r>
          </a:p>
        </p:txBody>
      </p:sp>
      <p:sp>
        <p:nvSpPr>
          <p:cNvPr id="61" name="圆角矩形 6">
            <a:extLst>
              <a:ext uri="{FF2B5EF4-FFF2-40B4-BE49-F238E27FC236}">
                <a16:creationId xmlns="" xmlns:a16="http://schemas.microsoft.com/office/drawing/2014/main" id="{B52BA4D1-794C-42B4-8CA7-9EC116ADD2F8}"/>
              </a:ext>
            </a:extLst>
          </p:cNvPr>
          <p:cNvSpPr/>
          <p:nvPr/>
        </p:nvSpPr>
        <p:spPr bwMode="gray">
          <a:xfrm>
            <a:off x="7956504" y="2933177"/>
            <a:ext cx="2366130" cy="504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rgbClr val="30B5C5"/>
                </a:solidFill>
                <a:sym typeface="Huawei Sans" panose="020C0503030203020204" pitchFamily="34" charset="0"/>
              </a:rPr>
              <a:t>VPN design</a:t>
            </a:r>
          </a:p>
        </p:txBody>
      </p:sp>
      <p:sp>
        <p:nvSpPr>
          <p:cNvPr id="62" name="圆角矩形 9">
            <a:extLst>
              <a:ext uri="{FF2B5EF4-FFF2-40B4-BE49-F238E27FC236}">
                <a16:creationId xmlns="" xmlns:a16="http://schemas.microsoft.com/office/drawing/2014/main" id="{974218D8-2D58-43CE-B082-AA48CD716142}"/>
              </a:ext>
            </a:extLst>
          </p:cNvPr>
          <p:cNvSpPr/>
          <p:nvPr/>
        </p:nvSpPr>
        <p:spPr bwMode="gray">
          <a:xfrm>
            <a:off x="4701316" y="1714690"/>
            <a:ext cx="2789367" cy="364249"/>
          </a:xfrm>
          <a:prstGeom prst="roundRect">
            <a:avLst/>
          </a:prstGeom>
          <a:solidFill>
            <a:srgbClr val="56C4D2"/>
          </a:solidFill>
          <a:ln>
            <a:solidFill>
              <a:srgbClr val="30B5C5"/>
            </a:solid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sym typeface="Huawei Sans" panose="020C0503030203020204" pitchFamily="34" charset="0"/>
              </a:rPr>
              <a:t>2. Tunnel design</a:t>
            </a:r>
          </a:p>
        </p:txBody>
      </p:sp>
      <p:sp>
        <p:nvSpPr>
          <p:cNvPr id="63" name="圆角矩形 10">
            <a:extLst>
              <a:ext uri="{FF2B5EF4-FFF2-40B4-BE49-F238E27FC236}">
                <a16:creationId xmlns="" xmlns:a16="http://schemas.microsoft.com/office/drawing/2014/main" id="{1AD1AE9F-7C1F-4740-B480-FB10EBBF7249}"/>
              </a:ext>
            </a:extLst>
          </p:cNvPr>
          <p:cNvSpPr/>
          <p:nvPr/>
        </p:nvSpPr>
        <p:spPr bwMode="gray">
          <a:xfrm>
            <a:off x="4701316" y="2205517"/>
            <a:ext cx="2789367" cy="2547458"/>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prstClr val="black">
                  <a:lumMod val="75000"/>
                  <a:lumOff val="25000"/>
                </a:prstClr>
              </a:solidFill>
              <a:sym typeface="Huawei Sans" panose="020C0503030203020204" pitchFamily="34" charset="0"/>
            </a:endParaRPr>
          </a:p>
        </p:txBody>
      </p:sp>
      <p:sp>
        <p:nvSpPr>
          <p:cNvPr id="64" name="圆角矩形 11">
            <a:extLst>
              <a:ext uri="{FF2B5EF4-FFF2-40B4-BE49-F238E27FC236}">
                <a16:creationId xmlns="" xmlns:a16="http://schemas.microsoft.com/office/drawing/2014/main" id="{23CB9D6A-C40B-4E72-821A-60F40401AE3F}"/>
              </a:ext>
            </a:extLst>
          </p:cNvPr>
          <p:cNvSpPr/>
          <p:nvPr/>
        </p:nvSpPr>
        <p:spPr bwMode="gray">
          <a:xfrm>
            <a:off x="7956504" y="2360212"/>
            <a:ext cx="2366130" cy="504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rgbClr val="30B5C5"/>
                </a:solidFill>
                <a:sym typeface="Huawei Sans" panose="020C0503030203020204" pitchFamily="34" charset="0"/>
              </a:rPr>
              <a:t>Topology design</a:t>
            </a:r>
          </a:p>
        </p:txBody>
      </p:sp>
      <p:sp>
        <p:nvSpPr>
          <p:cNvPr id="65" name="圆角矩形 12">
            <a:extLst>
              <a:ext uri="{FF2B5EF4-FFF2-40B4-BE49-F238E27FC236}">
                <a16:creationId xmlns="" xmlns:a16="http://schemas.microsoft.com/office/drawing/2014/main" id="{D7593D5B-DC1D-496B-A697-2DD9A8B76C8B}"/>
              </a:ext>
            </a:extLst>
          </p:cNvPr>
          <p:cNvSpPr/>
          <p:nvPr/>
        </p:nvSpPr>
        <p:spPr bwMode="gray">
          <a:xfrm>
            <a:off x="1855358" y="2933178"/>
            <a:ext cx="2366130" cy="504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rgbClr val="30B5C5"/>
                </a:solidFill>
                <a:sym typeface="Huawei Sans" panose="020C0503030203020204" pitchFamily="34" charset="0"/>
              </a:rPr>
              <a:t>LAN-side network design</a:t>
            </a:r>
          </a:p>
        </p:txBody>
      </p:sp>
      <p:sp>
        <p:nvSpPr>
          <p:cNvPr id="66" name="圆角矩形 13">
            <a:extLst>
              <a:ext uri="{FF2B5EF4-FFF2-40B4-BE49-F238E27FC236}">
                <a16:creationId xmlns="" xmlns:a16="http://schemas.microsoft.com/office/drawing/2014/main" id="{A7F75EF6-9F65-4360-BCA6-D1F42693A59C}"/>
              </a:ext>
            </a:extLst>
          </p:cNvPr>
          <p:cNvSpPr/>
          <p:nvPr/>
        </p:nvSpPr>
        <p:spPr bwMode="gray">
          <a:xfrm>
            <a:off x="7956504" y="3506142"/>
            <a:ext cx="2366130" cy="504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rgbClr val="30B5C5"/>
                </a:solidFill>
                <a:sym typeface="Huawei Sans" panose="020C0503030203020204" pitchFamily="34" charset="0"/>
              </a:rPr>
              <a:t>VPN route design</a:t>
            </a:r>
          </a:p>
        </p:txBody>
      </p:sp>
      <p:sp>
        <p:nvSpPr>
          <p:cNvPr id="73" name="圆角矩形 6">
            <a:extLst>
              <a:ext uri="{FF2B5EF4-FFF2-40B4-BE49-F238E27FC236}">
                <a16:creationId xmlns="" xmlns:a16="http://schemas.microsoft.com/office/drawing/2014/main" id="{0FD11917-2261-4FB8-AE36-2CEC60EDCAC4}"/>
              </a:ext>
            </a:extLst>
          </p:cNvPr>
          <p:cNvSpPr/>
          <p:nvPr/>
        </p:nvSpPr>
        <p:spPr bwMode="gray">
          <a:xfrm>
            <a:off x="4919285" y="2360212"/>
            <a:ext cx="2366130" cy="504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rgbClr val="30B5C5"/>
                </a:solidFill>
                <a:sym typeface="Huawei Sans" panose="020C0503030203020204" pitchFamily="34" charset="0"/>
              </a:rPr>
              <a:t>RR networking design</a:t>
            </a:r>
          </a:p>
        </p:txBody>
      </p:sp>
      <p:sp>
        <p:nvSpPr>
          <p:cNvPr id="75" name="圆角矩形 6">
            <a:extLst>
              <a:ext uri="{FF2B5EF4-FFF2-40B4-BE49-F238E27FC236}">
                <a16:creationId xmlns="" xmlns:a16="http://schemas.microsoft.com/office/drawing/2014/main" id="{2AC1794A-3BC9-4FF8-AED2-6AAE7F6549D6}"/>
              </a:ext>
            </a:extLst>
          </p:cNvPr>
          <p:cNvSpPr/>
          <p:nvPr/>
        </p:nvSpPr>
        <p:spPr bwMode="gray">
          <a:xfrm>
            <a:off x="4912934" y="3506142"/>
            <a:ext cx="2366130" cy="504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rgbClr val="30B5C5"/>
                </a:solidFill>
                <a:sym typeface="Huawei Sans" panose="020C0503030203020204" pitchFamily="34" charset="0"/>
              </a:rPr>
              <a:t>NAT traversal design</a:t>
            </a:r>
          </a:p>
        </p:txBody>
      </p:sp>
      <p:sp>
        <p:nvSpPr>
          <p:cNvPr id="16" name="圆角矩形 11">
            <a:extLst>
              <a:ext uri="{FF2B5EF4-FFF2-40B4-BE49-F238E27FC236}">
                <a16:creationId xmlns="" xmlns:a16="http://schemas.microsoft.com/office/drawing/2014/main" id="{E601D290-EB47-429A-A8A8-F3126767711D}"/>
              </a:ext>
            </a:extLst>
          </p:cNvPr>
          <p:cNvSpPr/>
          <p:nvPr/>
        </p:nvSpPr>
        <p:spPr bwMode="gray">
          <a:xfrm>
            <a:off x="4919285" y="2933177"/>
            <a:ext cx="2366130" cy="504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rgbClr val="30B5C5"/>
                </a:solidFill>
                <a:sym typeface="Huawei Sans" panose="020C0503030203020204" pitchFamily="34" charset="0"/>
              </a:rPr>
              <a:t>Data tunnel design</a:t>
            </a:r>
          </a:p>
        </p:txBody>
      </p:sp>
      <p:sp>
        <p:nvSpPr>
          <p:cNvPr id="17" name="圆角矩形 6">
            <a:extLst>
              <a:ext uri="{FF2B5EF4-FFF2-40B4-BE49-F238E27FC236}">
                <a16:creationId xmlns="" xmlns:a16="http://schemas.microsoft.com/office/drawing/2014/main" id="{10FA005B-CC94-4F42-A90A-C7DB7AD8AF07}"/>
              </a:ext>
            </a:extLst>
          </p:cNvPr>
          <p:cNvSpPr/>
          <p:nvPr/>
        </p:nvSpPr>
        <p:spPr bwMode="gray">
          <a:xfrm>
            <a:off x="1855358" y="3506142"/>
            <a:ext cx="2366130" cy="504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rgbClr val="30B5C5"/>
                </a:solidFill>
                <a:sym typeface="Huawei Sans" panose="020C0503030203020204" pitchFamily="34" charset="0"/>
              </a:rPr>
              <a:t>Dual-CPE interconnection design</a:t>
            </a:r>
          </a:p>
        </p:txBody>
      </p:sp>
      <p:sp>
        <p:nvSpPr>
          <p:cNvPr id="18" name="圆角矩形 13">
            <a:extLst>
              <a:ext uri="{FF2B5EF4-FFF2-40B4-BE49-F238E27FC236}">
                <a16:creationId xmlns="" xmlns:a16="http://schemas.microsoft.com/office/drawing/2014/main" id="{3E29D403-1CF9-4EA7-87C6-CAF624719097}"/>
              </a:ext>
            </a:extLst>
          </p:cNvPr>
          <p:cNvSpPr/>
          <p:nvPr/>
        </p:nvSpPr>
        <p:spPr bwMode="gray">
          <a:xfrm>
            <a:off x="4912934" y="4079107"/>
            <a:ext cx="2366130" cy="504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rgbClr val="30B5C5"/>
                </a:solidFill>
                <a:sym typeface="Huawei Sans" panose="020C0503030203020204" pitchFamily="34" charset="0"/>
              </a:rPr>
              <a:t>Specifications-exceeded network design</a:t>
            </a:r>
          </a:p>
        </p:txBody>
      </p:sp>
      <p:sp>
        <p:nvSpPr>
          <p:cNvPr id="26" name="圆角矩形 9">
            <a:extLst>
              <a:ext uri="{FF2B5EF4-FFF2-40B4-BE49-F238E27FC236}">
                <a16:creationId xmlns="" xmlns:a16="http://schemas.microsoft.com/office/drawing/2014/main" id="{372F4AF4-9ADB-41E9-8E93-1B605264066D}"/>
              </a:ext>
            </a:extLst>
          </p:cNvPr>
          <p:cNvSpPr/>
          <p:nvPr/>
        </p:nvSpPr>
        <p:spPr bwMode="gray">
          <a:xfrm>
            <a:off x="7744886" y="1714690"/>
            <a:ext cx="2789367" cy="364249"/>
          </a:xfrm>
          <a:prstGeom prst="roundRect">
            <a:avLst/>
          </a:prstGeom>
          <a:solidFill>
            <a:srgbClr val="56C4D2"/>
          </a:solidFill>
          <a:ln>
            <a:solidFill>
              <a:srgbClr val="30B5C5"/>
            </a:solid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sym typeface="Huawei Sans" panose="020C0503030203020204" pitchFamily="34" charset="0"/>
              </a:rPr>
              <a:t>3. VPN design</a:t>
            </a:r>
          </a:p>
        </p:txBody>
      </p:sp>
      <p:sp>
        <p:nvSpPr>
          <p:cNvPr id="27" name="圆角矩形 10">
            <a:extLst>
              <a:ext uri="{FF2B5EF4-FFF2-40B4-BE49-F238E27FC236}">
                <a16:creationId xmlns="" xmlns:a16="http://schemas.microsoft.com/office/drawing/2014/main" id="{5E9349E8-5242-47A9-A547-EF9F6B2B1A13}"/>
              </a:ext>
            </a:extLst>
          </p:cNvPr>
          <p:cNvSpPr/>
          <p:nvPr/>
        </p:nvSpPr>
        <p:spPr bwMode="gray">
          <a:xfrm>
            <a:off x="7744886" y="2205517"/>
            <a:ext cx="2789367" cy="2547458"/>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prstClr val="black">
                  <a:lumMod val="75000"/>
                  <a:lumOff val="25000"/>
                </a:prstClr>
              </a:solidFill>
              <a:sym typeface="Huawei Sans" panose="020C0503030203020204" pitchFamily="34" charset="0"/>
            </a:endParaRPr>
          </a:p>
        </p:txBody>
      </p:sp>
    </p:spTree>
    <p:extLst>
      <p:ext uri="{BB962C8B-B14F-4D97-AF65-F5344CB8AC3E}">
        <p14:creationId xmlns:p14="http://schemas.microsoft.com/office/powerpoint/2010/main" val="401113141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1019175" y="1844675"/>
            <a:ext cx="10153650" cy="4068811"/>
          </a:xfrm>
        </p:spPr>
        <p:txBody>
          <a:bodyPr/>
          <a:lstStyle/>
          <a:p>
            <a:r>
              <a:rPr lang="en-US" sz="1800" dirty="0">
                <a:solidFill>
                  <a:schemeClr val="bg1">
                    <a:lumMod val="50000"/>
                  </a:schemeClr>
                </a:solidFill>
              </a:rPr>
              <a:t>Development Trends and Challenges Facing Enterprise WAN Interconnection</a:t>
            </a:r>
          </a:p>
          <a:p>
            <a:r>
              <a:rPr lang="en-US" sz="1800" dirty="0">
                <a:solidFill>
                  <a:schemeClr val="bg1">
                    <a:lumMod val="50000"/>
                  </a:schemeClr>
                </a:solidFill>
              </a:rPr>
              <a:t>Overview of Huawei SD-WAN Solution</a:t>
            </a:r>
          </a:p>
          <a:p>
            <a:r>
              <a:rPr lang="en-US" sz="1800" b="1" dirty="0"/>
              <a:t>Networking Design for Huawei SD-WAN Solution</a:t>
            </a:r>
          </a:p>
          <a:p>
            <a:pPr lvl="1"/>
            <a:r>
              <a:rPr lang="en-US" sz="1600" dirty="0">
                <a:solidFill>
                  <a:schemeClr val="bg1">
                    <a:lumMod val="50000"/>
                  </a:schemeClr>
                </a:solidFill>
              </a:rPr>
              <a:t>SD-WAN Networking Design Overview</a:t>
            </a:r>
          </a:p>
          <a:p>
            <a:pPr lvl="1">
              <a:buFont typeface="Wingdings" panose="05000000000000000000" pitchFamily="2" charset="2"/>
              <a:buChar char="§"/>
            </a:pPr>
            <a:r>
              <a:rPr lang="en-US" sz="1600" dirty="0"/>
              <a:t>SD-WAN Site Design</a:t>
            </a:r>
          </a:p>
          <a:p>
            <a:pPr lvl="1"/>
            <a:r>
              <a:rPr lang="en-US" sz="1600" dirty="0">
                <a:solidFill>
                  <a:schemeClr val="bg1">
                    <a:lumMod val="50000"/>
                  </a:schemeClr>
                </a:solidFill>
              </a:rPr>
              <a:t>SD-WAN Tunnel Design</a:t>
            </a:r>
          </a:p>
          <a:p>
            <a:pPr lvl="1"/>
            <a:r>
              <a:rPr lang="en-US" sz="1600" dirty="0">
                <a:solidFill>
                  <a:schemeClr val="bg1">
                    <a:lumMod val="50000"/>
                  </a:schemeClr>
                </a:solidFill>
              </a:rPr>
              <a:t>SD-WAN VPN Design</a:t>
            </a:r>
          </a:p>
          <a:p>
            <a:r>
              <a:rPr lang="en-US" sz="1800" dirty="0">
                <a:solidFill>
                  <a:schemeClr val="bg1">
                    <a:lumMod val="50000"/>
                  </a:schemeClr>
                </a:solidFill>
              </a:rPr>
              <a:t>Service Design for Huawei SD-WAN Solution</a:t>
            </a:r>
          </a:p>
          <a:p>
            <a:r>
              <a:rPr lang="en-US" sz="1800" dirty="0">
                <a:solidFill>
                  <a:schemeClr val="bg1">
                    <a:lumMod val="50000"/>
                  </a:schemeClr>
                </a:solidFill>
              </a:rPr>
              <a:t>Reliability and Security Design for Huawei SD-WAN Solution</a:t>
            </a:r>
          </a:p>
        </p:txBody>
      </p:sp>
    </p:spTree>
    <p:extLst>
      <p:ext uri="{BB962C8B-B14F-4D97-AF65-F5344CB8AC3E}">
        <p14:creationId xmlns:p14="http://schemas.microsoft.com/office/powerpoint/2010/main" val="26890484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D332A32D-DD3E-40B2-8DF4-1B711544535B}"/>
              </a:ext>
            </a:extLst>
          </p:cNvPr>
          <p:cNvSpPr>
            <a:spLocks noGrp="1"/>
          </p:cNvSpPr>
          <p:nvPr>
            <p:ph type="title"/>
          </p:nvPr>
        </p:nvSpPr>
        <p:spPr bwMode="gray"/>
        <p:txBody>
          <a:bodyPr/>
          <a:lstStyle/>
          <a:p>
            <a:r>
              <a:rPr lang="en-US" dirty="0"/>
              <a:t>Site Design Panorama</a:t>
            </a:r>
          </a:p>
        </p:txBody>
      </p:sp>
      <p:sp>
        <p:nvSpPr>
          <p:cNvPr id="164" name="Text Placeholder 163">
            <a:extLst>
              <a:ext uri="{FF2B5EF4-FFF2-40B4-BE49-F238E27FC236}">
                <a16:creationId xmlns="" xmlns:a16="http://schemas.microsoft.com/office/drawing/2014/main" id="{8C527F74-1DF0-4D25-9B9E-857A9CC4A091}"/>
              </a:ext>
            </a:extLst>
          </p:cNvPr>
          <p:cNvSpPr>
            <a:spLocks noGrp="1"/>
          </p:cNvSpPr>
          <p:nvPr>
            <p:ph type="body" sz="quarter" idx="10"/>
          </p:nvPr>
        </p:nvSpPr>
        <p:spPr bwMode="gray"/>
        <p:txBody>
          <a:bodyPr/>
          <a:lstStyle/>
          <a:p>
            <a:pPr algn="l"/>
            <a:r>
              <a:rPr lang="en-US" sz="2000" dirty="0"/>
              <a:t>SD-WAN sites refer to sites for which SD-WAN is deployed for interconnection, and are managed and monitored by iMaster NCE-WAN.</a:t>
            </a:r>
          </a:p>
          <a:p>
            <a:pPr algn="l"/>
            <a:r>
              <a:rPr lang="en-US" sz="2000" dirty="0"/>
              <a:t>Site design </a:t>
            </a:r>
            <a:r>
              <a:rPr lang="en-US" altLang="zh-CN" sz="2000" dirty="0"/>
              <a:t>generally covers</a:t>
            </a:r>
            <a:r>
              <a:rPr lang="en-US" sz="2000" dirty="0"/>
              <a:t>:</a:t>
            </a:r>
          </a:p>
          <a:p>
            <a:pPr marL="542925" lvl="1" indent="-228600"/>
            <a:r>
              <a:rPr lang="en-US" sz="1800" dirty="0"/>
              <a:t>WAN-side network design</a:t>
            </a:r>
          </a:p>
          <a:p>
            <a:pPr marL="542925" lvl="1" indent="-228600"/>
            <a:r>
              <a:rPr lang="en-US" sz="1800" dirty="0"/>
              <a:t>LAN-side network design</a:t>
            </a:r>
          </a:p>
          <a:p>
            <a:pPr marL="542925" lvl="1" indent="-228600"/>
            <a:r>
              <a:rPr lang="en-US" sz="1800" dirty="0"/>
              <a:t>Dual-CPE interconnection design</a:t>
            </a:r>
          </a:p>
        </p:txBody>
      </p:sp>
      <p:pic>
        <p:nvPicPr>
          <p:cNvPr id="111" name="Picture 12" descr="E:\2016.01\1.12 扁平化图标\蓝色\AR-蓝色最新-40.png">
            <a:extLst>
              <a:ext uri="{FF2B5EF4-FFF2-40B4-BE49-F238E27FC236}">
                <a16:creationId xmlns="" xmlns:a16="http://schemas.microsoft.com/office/drawing/2014/main" id="{8349F6EC-3071-4F26-8351-50269BE83E2C}"/>
              </a:ext>
            </a:extLst>
          </p:cNvPr>
          <p:cNvPicPr>
            <a:picLocks noChangeAspect="1" noChangeArrowheads="1"/>
          </p:cNvPicPr>
          <p:nvPr/>
        </p:nvPicPr>
        <p:blipFill>
          <a:blip r:embed="rId3" cstate="print"/>
          <a:srcRect/>
          <a:stretch>
            <a:fillRect/>
          </a:stretch>
        </p:blipFill>
        <p:spPr bwMode="gray">
          <a:xfrm>
            <a:off x="7741386" y="4595047"/>
            <a:ext cx="474524" cy="388247"/>
          </a:xfrm>
          <a:prstGeom prst="rect">
            <a:avLst/>
          </a:prstGeom>
          <a:noFill/>
        </p:spPr>
      </p:pic>
      <p:cxnSp>
        <p:nvCxnSpPr>
          <p:cNvPr id="112" name="Straight Connector 111">
            <a:extLst>
              <a:ext uri="{FF2B5EF4-FFF2-40B4-BE49-F238E27FC236}">
                <a16:creationId xmlns="" xmlns:a16="http://schemas.microsoft.com/office/drawing/2014/main" id="{9C25A942-E267-4A86-9237-5D82E83348CD}"/>
              </a:ext>
            </a:extLst>
          </p:cNvPr>
          <p:cNvCxnSpPr>
            <a:cxnSpLocks/>
            <a:endCxn id="111" idx="0"/>
          </p:cNvCxnSpPr>
          <p:nvPr/>
        </p:nvCxnSpPr>
        <p:spPr bwMode="gray">
          <a:xfrm>
            <a:off x="7978648" y="3716380"/>
            <a:ext cx="0" cy="87866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 xmlns:a16="http://schemas.microsoft.com/office/drawing/2014/main" id="{4BF7B53F-D281-406A-B273-FEFDE4A47994}"/>
              </a:ext>
            </a:extLst>
          </p:cNvPr>
          <p:cNvCxnSpPr>
            <a:cxnSpLocks/>
            <a:endCxn id="111" idx="0"/>
          </p:cNvCxnSpPr>
          <p:nvPr/>
        </p:nvCxnSpPr>
        <p:spPr bwMode="gray">
          <a:xfrm flipH="1">
            <a:off x="7978648" y="3731513"/>
            <a:ext cx="2056725" cy="86353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5" name="Freeform 159">
            <a:extLst>
              <a:ext uri="{FF2B5EF4-FFF2-40B4-BE49-F238E27FC236}">
                <a16:creationId xmlns="" xmlns:a16="http://schemas.microsoft.com/office/drawing/2014/main" id="{A559A030-F538-4C30-BA47-A15A6A235BB9}"/>
              </a:ext>
            </a:extLst>
          </p:cNvPr>
          <p:cNvSpPr/>
          <p:nvPr/>
        </p:nvSpPr>
        <p:spPr bwMode="gray">
          <a:xfrm flipH="1">
            <a:off x="7445321" y="3070378"/>
            <a:ext cx="1193937"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black"/>
                </a:solidFill>
              </a:rPr>
              <a:t>MPLS</a:t>
            </a:r>
          </a:p>
        </p:txBody>
      </p:sp>
      <p:sp>
        <p:nvSpPr>
          <p:cNvPr id="116" name="Freeform 159">
            <a:extLst>
              <a:ext uri="{FF2B5EF4-FFF2-40B4-BE49-F238E27FC236}">
                <a16:creationId xmlns="" xmlns:a16="http://schemas.microsoft.com/office/drawing/2014/main" id="{01972DA1-0F87-4A2A-9774-6E238908BB39}"/>
              </a:ext>
            </a:extLst>
          </p:cNvPr>
          <p:cNvSpPr/>
          <p:nvPr/>
        </p:nvSpPr>
        <p:spPr bwMode="gray">
          <a:xfrm flipH="1">
            <a:off x="9438405" y="3070377"/>
            <a:ext cx="1193937"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black"/>
                </a:solidFill>
              </a:rPr>
              <a:t>Internet</a:t>
            </a:r>
          </a:p>
        </p:txBody>
      </p:sp>
      <p:sp>
        <p:nvSpPr>
          <p:cNvPr id="117" name="Freeform 159">
            <a:extLst>
              <a:ext uri="{FF2B5EF4-FFF2-40B4-BE49-F238E27FC236}">
                <a16:creationId xmlns="" xmlns:a16="http://schemas.microsoft.com/office/drawing/2014/main" id="{9B6DB2C2-BEFD-4FBD-BFB4-874C5C682014}"/>
              </a:ext>
            </a:extLst>
          </p:cNvPr>
          <p:cNvSpPr/>
          <p:nvPr/>
        </p:nvSpPr>
        <p:spPr bwMode="gray">
          <a:xfrm flipH="1">
            <a:off x="8175269" y="1714742"/>
            <a:ext cx="1429629" cy="76421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endParaRPr>
          </a:p>
        </p:txBody>
      </p:sp>
      <p:cxnSp>
        <p:nvCxnSpPr>
          <p:cNvPr id="118" name="Straight Connector 117">
            <a:extLst>
              <a:ext uri="{FF2B5EF4-FFF2-40B4-BE49-F238E27FC236}">
                <a16:creationId xmlns="" xmlns:a16="http://schemas.microsoft.com/office/drawing/2014/main" id="{BF2F5795-936A-4295-A3B2-F37EC6435798}"/>
              </a:ext>
            </a:extLst>
          </p:cNvPr>
          <p:cNvCxnSpPr>
            <a:cxnSpLocks/>
            <a:stCxn id="121" idx="2"/>
            <a:endCxn id="116" idx="0"/>
          </p:cNvCxnSpPr>
          <p:nvPr/>
        </p:nvCxnSpPr>
        <p:spPr bwMode="gray">
          <a:xfrm>
            <a:off x="9117043" y="2336421"/>
            <a:ext cx="789501" cy="73395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9" name="Straight Connector 118">
            <a:extLst>
              <a:ext uri="{FF2B5EF4-FFF2-40B4-BE49-F238E27FC236}">
                <a16:creationId xmlns="" xmlns:a16="http://schemas.microsoft.com/office/drawing/2014/main" id="{A42E9E91-1968-41DC-9DC3-F81B04544E99}"/>
              </a:ext>
            </a:extLst>
          </p:cNvPr>
          <p:cNvCxnSpPr>
            <a:cxnSpLocks/>
            <a:stCxn id="120" idx="2"/>
            <a:endCxn id="115" idx="0"/>
          </p:cNvCxnSpPr>
          <p:nvPr/>
        </p:nvCxnSpPr>
        <p:spPr bwMode="gray">
          <a:xfrm flipH="1">
            <a:off x="7913460" y="2337189"/>
            <a:ext cx="742941" cy="733189"/>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20" name="Picture 12" descr="E:\2016.01\1.12 扁平化图标\蓝色\AR-蓝色最新-40.png">
            <a:extLst>
              <a:ext uri="{FF2B5EF4-FFF2-40B4-BE49-F238E27FC236}">
                <a16:creationId xmlns="" xmlns:a16="http://schemas.microsoft.com/office/drawing/2014/main" id="{B805462D-CBA1-4679-9DC7-50FBD6BB75D9}"/>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8503006" y="2086180"/>
            <a:ext cx="306789" cy="251009"/>
          </a:xfrm>
          <a:prstGeom prst="rect">
            <a:avLst/>
          </a:prstGeom>
          <a:noFill/>
        </p:spPr>
      </p:pic>
      <p:pic>
        <p:nvPicPr>
          <p:cNvPr id="121" name="Picture 12" descr="E:\2016.01\1.12 扁平化图标\蓝色\AR-蓝色最新-40.png">
            <a:extLst>
              <a:ext uri="{FF2B5EF4-FFF2-40B4-BE49-F238E27FC236}">
                <a16:creationId xmlns="" xmlns:a16="http://schemas.microsoft.com/office/drawing/2014/main" id="{41B1B99D-CD26-4032-9FB2-8A6D8EF0441D}"/>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8963648" y="2085412"/>
            <a:ext cx="306789" cy="251009"/>
          </a:xfrm>
          <a:prstGeom prst="rect">
            <a:avLst/>
          </a:prstGeom>
          <a:noFill/>
        </p:spPr>
      </p:pic>
      <p:sp>
        <p:nvSpPr>
          <p:cNvPr id="122" name="TextBox 121">
            <a:extLst>
              <a:ext uri="{FF2B5EF4-FFF2-40B4-BE49-F238E27FC236}">
                <a16:creationId xmlns="" xmlns:a16="http://schemas.microsoft.com/office/drawing/2014/main" id="{56034ACF-B78F-46C7-8C69-3953467B04FD}"/>
              </a:ext>
            </a:extLst>
          </p:cNvPr>
          <p:cNvSpPr txBox="1"/>
          <p:nvPr/>
        </p:nvSpPr>
        <p:spPr bwMode="gray">
          <a:xfrm>
            <a:off x="8478313" y="1821408"/>
            <a:ext cx="836286" cy="307777"/>
          </a:xfrm>
          <a:prstGeom prst="rect">
            <a:avLst/>
          </a:prstGeom>
          <a:noFill/>
        </p:spPr>
        <p:txBody>
          <a:bodyPr wrap="square" rtlCol="0">
            <a:spAutoFit/>
          </a:bodyPr>
          <a:lstStyle/>
          <a:p>
            <a:pPr algn="ctr" fontAlgn="ctr"/>
            <a:r>
              <a:rPr lang="en-US" sz="1400" dirty="0">
                <a:solidFill>
                  <a:prstClr val="black"/>
                </a:solidFill>
                <a:latin typeface="Huawei Sans" panose="020C0503030203020204" pitchFamily="34" charset="0"/>
              </a:rPr>
              <a:t>Hub</a:t>
            </a:r>
          </a:p>
        </p:txBody>
      </p:sp>
      <p:pic>
        <p:nvPicPr>
          <p:cNvPr id="123" name="Picture 12" descr="E:\2016.01\1.12 扁平化图标\蓝色\AR-蓝色最新-40.png">
            <a:extLst>
              <a:ext uri="{FF2B5EF4-FFF2-40B4-BE49-F238E27FC236}">
                <a16:creationId xmlns="" xmlns:a16="http://schemas.microsoft.com/office/drawing/2014/main" id="{0C43333D-3A81-4E0C-916C-DC67E58BBFA8}"/>
              </a:ext>
            </a:extLst>
          </p:cNvPr>
          <p:cNvPicPr>
            <a:picLocks noChangeAspect="1" noChangeArrowheads="1"/>
          </p:cNvPicPr>
          <p:nvPr/>
        </p:nvPicPr>
        <p:blipFill>
          <a:blip r:embed="rId3" cstate="print"/>
          <a:srcRect/>
          <a:stretch>
            <a:fillRect/>
          </a:stretch>
        </p:blipFill>
        <p:spPr bwMode="gray">
          <a:xfrm>
            <a:off x="9402143" y="4606659"/>
            <a:ext cx="474524" cy="388247"/>
          </a:xfrm>
          <a:prstGeom prst="rect">
            <a:avLst/>
          </a:prstGeom>
          <a:noFill/>
        </p:spPr>
      </p:pic>
      <p:pic>
        <p:nvPicPr>
          <p:cNvPr id="124" name="Picture 12" descr="E:\2016.01\1.12 扁平化图标\蓝色\AR-蓝色最新-40.png">
            <a:extLst>
              <a:ext uri="{FF2B5EF4-FFF2-40B4-BE49-F238E27FC236}">
                <a16:creationId xmlns="" xmlns:a16="http://schemas.microsoft.com/office/drawing/2014/main" id="{2764CB85-46B0-4A84-B8DF-18F5E9805ACE}"/>
              </a:ext>
            </a:extLst>
          </p:cNvPr>
          <p:cNvPicPr>
            <a:picLocks noChangeAspect="1" noChangeArrowheads="1"/>
          </p:cNvPicPr>
          <p:nvPr/>
        </p:nvPicPr>
        <p:blipFill>
          <a:blip r:embed="rId3" cstate="print"/>
          <a:srcRect/>
          <a:stretch>
            <a:fillRect/>
          </a:stretch>
        </p:blipFill>
        <p:spPr bwMode="gray">
          <a:xfrm>
            <a:off x="10089600" y="4607721"/>
            <a:ext cx="474524" cy="388247"/>
          </a:xfrm>
          <a:prstGeom prst="rect">
            <a:avLst/>
          </a:prstGeom>
          <a:noFill/>
        </p:spPr>
      </p:pic>
      <p:cxnSp>
        <p:nvCxnSpPr>
          <p:cNvPr id="126" name="Straight Connector 125">
            <a:extLst>
              <a:ext uri="{FF2B5EF4-FFF2-40B4-BE49-F238E27FC236}">
                <a16:creationId xmlns="" xmlns:a16="http://schemas.microsoft.com/office/drawing/2014/main" id="{FDCBACDC-4A92-4D8B-9FC8-A2260C5AE468}"/>
              </a:ext>
            </a:extLst>
          </p:cNvPr>
          <p:cNvCxnSpPr>
            <a:cxnSpLocks/>
            <a:endCxn id="123" idx="0"/>
          </p:cNvCxnSpPr>
          <p:nvPr/>
        </p:nvCxnSpPr>
        <p:spPr bwMode="gray">
          <a:xfrm>
            <a:off x="8034118" y="3731514"/>
            <a:ext cx="1605287" cy="87514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 xmlns:a16="http://schemas.microsoft.com/office/drawing/2014/main" id="{EA9C2A84-97D0-45BA-8BE9-6DCA63CA3369}"/>
              </a:ext>
            </a:extLst>
          </p:cNvPr>
          <p:cNvCxnSpPr>
            <a:cxnSpLocks/>
            <a:endCxn id="124" idx="0"/>
          </p:cNvCxnSpPr>
          <p:nvPr/>
        </p:nvCxnSpPr>
        <p:spPr bwMode="gray">
          <a:xfrm>
            <a:off x="10100737" y="3717229"/>
            <a:ext cx="226125" cy="89049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 xmlns:a16="http://schemas.microsoft.com/office/drawing/2014/main" id="{4EA57057-8A43-42C9-9C82-527E2C21CE02}"/>
              </a:ext>
            </a:extLst>
          </p:cNvPr>
          <p:cNvCxnSpPr>
            <a:cxnSpLocks/>
            <a:stCxn id="124" idx="1"/>
            <a:endCxn id="123" idx="3"/>
          </p:cNvCxnSpPr>
          <p:nvPr/>
        </p:nvCxnSpPr>
        <p:spPr bwMode="gray">
          <a:xfrm flipH="1" flipV="1">
            <a:off x="9876667" y="4800783"/>
            <a:ext cx="212933" cy="1062"/>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29" name="Picture 12" descr="E:\2016.01\1.12 扁平化图标\蓝色\AR-蓝色最新-40.png">
            <a:extLst>
              <a:ext uri="{FF2B5EF4-FFF2-40B4-BE49-F238E27FC236}">
                <a16:creationId xmlns="" xmlns:a16="http://schemas.microsoft.com/office/drawing/2014/main" id="{BE421A65-93FE-412F-8855-FDFA01D01379}"/>
              </a:ext>
            </a:extLst>
          </p:cNvPr>
          <p:cNvPicPr>
            <a:picLocks noChangeAspect="1" noChangeArrowheads="1"/>
          </p:cNvPicPr>
          <p:nvPr/>
        </p:nvPicPr>
        <p:blipFill>
          <a:blip r:embed="rId3" cstate="print"/>
          <a:srcRect/>
          <a:stretch>
            <a:fillRect/>
          </a:stretch>
        </p:blipFill>
        <p:spPr bwMode="gray">
          <a:xfrm>
            <a:off x="6780127" y="2086181"/>
            <a:ext cx="474524" cy="388247"/>
          </a:xfrm>
          <a:prstGeom prst="rect">
            <a:avLst/>
          </a:prstGeom>
          <a:noFill/>
        </p:spPr>
      </p:pic>
      <p:pic>
        <p:nvPicPr>
          <p:cNvPr id="130" name="Picture 12" descr="E:\2016.01\1.12 扁平化图标\蓝色\AR-蓝色最新-40.png">
            <a:extLst>
              <a:ext uri="{FF2B5EF4-FFF2-40B4-BE49-F238E27FC236}">
                <a16:creationId xmlns="" xmlns:a16="http://schemas.microsoft.com/office/drawing/2014/main" id="{FA800812-EB79-4EA9-B5E0-4337F15B62AE}"/>
              </a:ext>
            </a:extLst>
          </p:cNvPr>
          <p:cNvPicPr>
            <a:picLocks noChangeAspect="1" noChangeArrowheads="1"/>
          </p:cNvPicPr>
          <p:nvPr/>
        </p:nvPicPr>
        <p:blipFill>
          <a:blip r:embed="rId3" cstate="print"/>
          <a:srcRect/>
          <a:stretch>
            <a:fillRect/>
          </a:stretch>
        </p:blipFill>
        <p:spPr bwMode="gray">
          <a:xfrm>
            <a:off x="10549982" y="2080073"/>
            <a:ext cx="474524" cy="388247"/>
          </a:xfrm>
          <a:prstGeom prst="rect">
            <a:avLst/>
          </a:prstGeom>
          <a:noFill/>
        </p:spPr>
      </p:pic>
      <p:cxnSp>
        <p:nvCxnSpPr>
          <p:cNvPr id="131" name="Straight Connector 130">
            <a:extLst>
              <a:ext uri="{FF2B5EF4-FFF2-40B4-BE49-F238E27FC236}">
                <a16:creationId xmlns="" xmlns:a16="http://schemas.microsoft.com/office/drawing/2014/main" id="{B3A32C99-F3C4-40F8-A299-1BAE4E118889}"/>
              </a:ext>
            </a:extLst>
          </p:cNvPr>
          <p:cNvCxnSpPr>
            <a:cxnSpLocks/>
            <a:stCxn id="115" idx="21"/>
            <a:endCxn id="129" idx="2"/>
          </p:cNvCxnSpPr>
          <p:nvPr/>
        </p:nvCxnSpPr>
        <p:spPr bwMode="gray">
          <a:xfrm flipH="1" flipV="1">
            <a:off x="7017389" y="2474428"/>
            <a:ext cx="427932" cy="104886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 xmlns:a16="http://schemas.microsoft.com/office/drawing/2014/main" id="{5FBCD690-A24D-44D5-8F61-9F8D1C5A2E23}"/>
              </a:ext>
            </a:extLst>
          </p:cNvPr>
          <p:cNvCxnSpPr>
            <a:cxnSpLocks/>
            <a:stCxn id="116" idx="21"/>
            <a:endCxn id="129" idx="3"/>
          </p:cNvCxnSpPr>
          <p:nvPr/>
        </p:nvCxnSpPr>
        <p:spPr bwMode="gray">
          <a:xfrm flipH="1" flipV="1">
            <a:off x="7254651" y="2280305"/>
            <a:ext cx="2183754" cy="12429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33" name="Straight Connector 132">
            <a:extLst>
              <a:ext uri="{FF2B5EF4-FFF2-40B4-BE49-F238E27FC236}">
                <a16:creationId xmlns="" xmlns:a16="http://schemas.microsoft.com/office/drawing/2014/main" id="{BFDF810D-4A89-43AF-8E8A-FBACAA004B10}"/>
              </a:ext>
            </a:extLst>
          </p:cNvPr>
          <p:cNvCxnSpPr>
            <a:cxnSpLocks/>
            <a:stCxn id="130" idx="2"/>
            <a:endCxn id="116" idx="8"/>
          </p:cNvCxnSpPr>
          <p:nvPr/>
        </p:nvCxnSpPr>
        <p:spPr bwMode="gray">
          <a:xfrm flipH="1">
            <a:off x="10632342" y="2468320"/>
            <a:ext cx="154902" cy="1043209"/>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35" name="TextBox 134">
            <a:extLst>
              <a:ext uri="{FF2B5EF4-FFF2-40B4-BE49-F238E27FC236}">
                <a16:creationId xmlns="" xmlns:a16="http://schemas.microsoft.com/office/drawing/2014/main" id="{FF710F4E-EE2D-4516-8431-49EC0A73017C}"/>
              </a:ext>
            </a:extLst>
          </p:cNvPr>
          <p:cNvSpPr txBox="1"/>
          <p:nvPr/>
        </p:nvSpPr>
        <p:spPr bwMode="gray">
          <a:xfrm>
            <a:off x="6799248" y="1839379"/>
            <a:ext cx="46038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RR1</a:t>
            </a:r>
          </a:p>
        </p:txBody>
      </p:sp>
      <p:sp>
        <p:nvSpPr>
          <p:cNvPr id="136" name="TextBox 135">
            <a:extLst>
              <a:ext uri="{FF2B5EF4-FFF2-40B4-BE49-F238E27FC236}">
                <a16:creationId xmlns="" xmlns:a16="http://schemas.microsoft.com/office/drawing/2014/main" id="{10C147B5-7DF6-4C2D-93E5-F5B757C9E908}"/>
              </a:ext>
            </a:extLst>
          </p:cNvPr>
          <p:cNvSpPr txBox="1"/>
          <p:nvPr/>
        </p:nvSpPr>
        <p:spPr bwMode="gray">
          <a:xfrm>
            <a:off x="10564124" y="1821408"/>
            <a:ext cx="46038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RR2</a:t>
            </a:r>
          </a:p>
        </p:txBody>
      </p:sp>
      <p:pic>
        <p:nvPicPr>
          <p:cNvPr id="137" name="Picture 12" descr="E:\2016.01\1.12 扁平化图标\蓝色\AR-蓝色最新-40.png">
            <a:extLst>
              <a:ext uri="{FF2B5EF4-FFF2-40B4-BE49-F238E27FC236}">
                <a16:creationId xmlns="" xmlns:a16="http://schemas.microsoft.com/office/drawing/2014/main" id="{D16E8A7E-F117-4F7A-93D7-C3AE83863FB6}"/>
              </a:ext>
            </a:extLst>
          </p:cNvPr>
          <p:cNvPicPr>
            <a:picLocks noChangeAspect="1" noChangeArrowheads="1"/>
          </p:cNvPicPr>
          <p:nvPr/>
        </p:nvPicPr>
        <p:blipFill>
          <a:blip r:embed="rId3" cstate="print"/>
          <a:srcRect/>
          <a:stretch>
            <a:fillRect/>
          </a:stretch>
        </p:blipFill>
        <p:spPr bwMode="gray">
          <a:xfrm>
            <a:off x="7881918" y="2016202"/>
            <a:ext cx="474524" cy="388247"/>
          </a:xfrm>
          <a:prstGeom prst="rect">
            <a:avLst/>
          </a:prstGeom>
          <a:noFill/>
        </p:spPr>
      </p:pic>
      <p:pic>
        <p:nvPicPr>
          <p:cNvPr id="138" name="Picture 12" descr="E:\2016.01\1.12 扁平化图标\蓝色\AR-蓝色最新-40.png">
            <a:extLst>
              <a:ext uri="{FF2B5EF4-FFF2-40B4-BE49-F238E27FC236}">
                <a16:creationId xmlns="" xmlns:a16="http://schemas.microsoft.com/office/drawing/2014/main" id="{41CC8698-4A6B-487A-B5CE-559D44E15C35}"/>
              </a:ext>
            </a:extLst>
          </p:cNvPr>
          <p:cNvPicPr>
            <a:picLocks noChangeAspect="1" noChangeArrowheads="1"/>
          </p:cNvPicPr>
          <p:nvPr/>
        </p:nvPicPr>
        <p:blipFill>
          <a:blip r:embed="rId3" cstate="print"/>
          <a:srcRect/>
          <a:stretch>
            <a:fillRect/>
          </a:stretch>
        </p:blipFill>
        <p:spPr bwMode="gray">
          <a:xfrm>
            <a:off x="9438405" y="2017884"/>
            <a:ext cx="474524" cy="388247"/>
          </a:xfrm>
          <a:prstGeom prst="rect">
            <a:avLst/>
          </a:prstGeom>
          <a:noFill/>
        </p:spPr>
      </p:pic>
      <p:cxnSp>
        <p:nvCxnSpPr>
          <p:cNvPr id="139" name="Straight Connector 138">
            <a:extLst>
              <a:ext uri="{FF2B5EF4-FFF2-40B4-BE49-F238E27FC236}">
                <a16:creationId xmlns="" xmlns:a16="http://schemas.microsoft.com/office/drawing/2014/main" id="{A01E4C0E-F29D-4846-9A9C-305FF65199EA}"/>
              </a:ext>
            </a:extLst>
          </p:cNvPr>
          <p:cNvCxnSpPr>
            <a:cxnSpLocks/>
            <a:stCxn id="137" idx="3"/>
            <a:endCxn id="120" idx="1"/>
          </p:cNvCxnSpPr>
          <p:nvPr/>
        </p:nvCxnSpPr>
        <p:spPr bwMode="gray">
          <a:xfrm>
            <a:off x="8356442" y="2210326"/>
            <a:ext cx="146564" cy="135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 xmlns:a16="http://schemas.microsoft.com/office/drawing/2014/main" id="{103702CB-F884-420A-A92B-0AB127029A53}"/>
              </a:ext>
            </a:extLst>
          </p:cNvPr>
          <p:cNvCxnSpPr>
            <a:cxnSpLocks/>
            <a:stCxn id="121" idx="3"/>
            <a:endCxn id="138" idx="1"/>
          </p:cNvCxnSpPr>
          <p:nvPr/>
        </p:nvCxnSpPr>
        <p:spPr bwMode="gray">
          <a:xfrm>
            <a:off x="9270437" y="2210917"/>
            <a:ext cx="167968" cy="109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41" name="TextBox 140">
            <a:extLst>
              <a:ext uri="{FF2B5EF4-FFF2-40B4-BE49-F238E27FC236}">
                <a16:creationId xmlns="" xmlns:a16="http://schemas.microsoft.com/office/drawing/2014/main" id="{DBD55503-E506-4994-A931-568B67AE3C3D}"/>
              </a:ext>
            </a:extLst>
          </p:cNvPr>
          <p:cNvSpPr txBox="1"/>
          <p:nvPr/>
        </p:nvSpPr>
        <p:spPr bwMode="gray">
          <a:xfrm>
            <a:off x="7208527" y="4646813"/>
            <a:ext cx="575799"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EDGE</a:t>
            </a:r>
          </a:p>
        </p:txBody>
      </p:sp>
      <p:sp>
        <p:nvSpPr>
          <p:cNvPr id="142" name="TextBox 141">
            <a:extLst>
              <a:ext uri="{FF2B5EF4-FFF2-40B4-BE49-F238E27FC236}">
                <a16:creationId xmlns="" xmlns:a16="http://schemas.microsoft.com/office/drawing/2014/main" id="{5695E0A9-398A-4766-A0C2-D1323E141B66}"/>
              </a:ext>
            </a:extLst>
          </p:cNvPr>
          <p:cNvSpPr txBox="1"/>
          <p:nvPr/>
        </p:nvSpPr>
        <p:spPr bwMode="gray">
          <a:xfrm>
            <a:off x="8909034" y="4656490"/>
            <a:ext cx="575799"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EDGE</a:t>
            </a:r>
          </a:p>
        </p:txBody>
      </p:sp>
      <p:sp>
        <p:nvSpPr>
          <p:cNvPr id="143" name="TextBox 142">
            <a:extLst>
              <a:ext uri="{FF2B5EF4-FFF2-40B4-BE49-F238E27FC236}">
                <a16:creationId xmlns="" xmlns:a16="http://schemas.microsoft.com/office/drawing/2014/main" id="{39AAC69B-EF5F-41E3-8183-C0BA17DE5D07}"/>
              </a:ext>
            </a:extLst>
          </p:cNvPr>
          <p:cNvSpPr txBox="1"/>
          <p:nvPr/>
        </p:nvSpPr>
        <p:spPr bwMode="gray">
          <a:xfrm>
            <a:off x="10469744" y="4656490"/>
            <a:ext cx="575799"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EDGE</a:t>
            </a:r>
          </a:p>
        </p:txBody>
      </p:sp>
      <p:sp>
        <p:nvSpPr>
          <p:cNvPr id="144" name="TextBox 143">
            <a:extLst>
              <a:ext uri="{FF2B5EF4-FFF2-40B4-BE49-F238E27FC236}">
                <a16:creationId xmlns="" xmlns:a16="http://schemas.microsoft.com/office/drawing/2014/main" id="{CF57C7C0-CC0D-4616-83B3-6EEF0C27E44F}"/>
              </a:ext>
            </a:extLst>
          </p:cNvPr>
          <p:cNvSpPr txBox="1"/>
          <p:nvPr/>
        </p:nvSpPr>
        <p:spPr bwMode="gray">
          <a:xfrm>
            <a:off x="7695257" y="1768945"/>
            <a:ext cx="824265"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EDGE/RR</a:t>
            </a:r>
          </a:p>
        </p:txBody>
      </p:sp>
      <p:sp>
        <p:nvSpPr>
          <p:cNvPr id="145" name="TextBox 144">
            <a:extLst>
              <a:ext uri="{FF2B5EF4-FFF2-40B4-BE49-F238E27FC236}">
                <a16:creationId xmlns="" xmlns:a16="http://schemas.microsoft.com/office/drawing/2014/main" id="{429C99DC-40BA-429D-B451-C99C1D572A53}"/>
              </a:ext>
            </a:extLst>
          </p:cNvPr>
          <p:cNvSpPr txBox="1"/>
          <p:nvPr/>
        </p:nvSpPr>
        <p:spPr bwMode="gray">
          <a:xfrm>
            <a:off x="9334540" y="1786219"/>
            <a:ext cx="824265"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EDGE/RR</a:t>
            </a:r>
          </a:p>
        </p:txBody>
      </p:sp>
      <p:cxnSp>
        <p:nvCxnSpPr>
          <p:cNvPr id="146" name="Straight Connector 145">
            <a:extLst>
              <a:ext uri="{FF2B5EF4-FFF2-40B4-BE49-F238E27FC236}">
                <a16:creationId xmlns="" xmlns:a16="http://schemas.microsoft.com/office/drawing/2014/main" id="{8CF56DCB-A361-4ABE-9569-DEBC46C4B7AB}"/>
              </a:ext>
            </a:extLst>
          </p:cNvPr>
          <p:cNvCxnSpPr>
            <a:cxnSpLocks/>
            <a:stCxn id="121" idx="1"/>
            <a:endCxn id="120" idx="3"/>
          </p:cNvCxnSpPr>
          <p:nvPr/>
        </p:nvCxnSpPr>
        <p:spPr bwMode="gray">
          <a:xfrm flipH="1">
            <a:off x="8809795" y="2210917"/>
            <a:ext cx="153853" cy="768"/>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59" name="图片 21">
            <a:extLst>
              <a:ext uri="{FF2B5EF4-FFF2-40B4-BE49-F238E27FC236}">
                <a16:creationId xmlns="" xmlns:a16="http://schemas.microsoft.com/office/drawing/2014/main" id="{0A7A602A-5E99-4386-A2AF-361EC29737F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9834310" y="3549285"/>
            <a:ext cx="467490" cy="382800"/>
          </a:xfrm>
          <a:prstGeom prst="rect">
            <a:avLst/>
          </a:prstGeom>
        </p:spPr>
      </p:pic>
      <p:pic>
        <p:nvPicPr>
          <p:cNvPr id="161" name="图片 21">
            <a:extLst>
              <a:ext uri="{FF2B5EF4-FFF2-40B4-BE49-F238E27FC236}">
                <a16:creationId xmlns="" xmlns:a16="http://schemas.microsoft.com/office/drawing/2014/main" id="{9F4C51EA-D26D-4512-83AE-A6BA954B966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9692194" y="2903043"/>
            <a:ext cx="467490" cy="382800"/>
          </a:xfrm>
          <a:prstGeom prst="rect">
            <a:avLst/>
          </a:prstGeom>
        </p:spPr>
      </p:pic>
      <p:cxnSp>
        <p:nvCxnSpPr>
          <p:cNvPr id="134" name="Straight Connector 133">
            <a:extLst>
              <a:ext uri="{FF2B5EF4-FFF2-40B4-BE49-F238E27FC236}">
                <a16:creationId xmlns="" xmlns:a16="http://schemas.microsoft.com/office/drawing/2014/main" id="{73F37873-8EC6-4D63-8DC7-AF6E9159AA26}"/>
              </a:ext>
            </a:extLst>
          </p:cNvPr>
          <p:cNvCxnSpPr>
            <a:cxnSpLocks/>
            <a:stCxn id="130" idx="1"/>
            <a:endCxn id="115" idx="8"/>
          </p:cNvCxnSpPr>
          <p:nvPr/>
        </p:nvCxnSpPr>
        <p:spPr bwMode="gray">
          <a:xfrm flipH="1">
            <a:off x="8639258" y="2274197"/>
            <a:ext cx="1910724" cy="1237333"/>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53" name="图片 140" descr="通用交换机.png">
            <a:extLst>
              <a:ext uri="{FF2B5EF4-FFF2-40B4-BE49-F238E27FC236}">
                <a16:creationId xmlns="" xmlns:a16="http://schemas.microsoft.com/office/drawing/2014/main" id="{8CC9A649-B2F5-42ED-BA0A-40D56578933A}"/>
              </a:ext>
            </a:extLst>
          </p:cNvPr>
          <p:cNvPicPr>
            <a:picLocks noChangeAspect="1"/>
          </p:cNvPicPr>
          <p:nvPr/>
        </p:nvPicPr>
        <p:blipFill>
          <a:blip r:embed="rId5" cstate="print">
            <a:grayscl/>
          </a:blip>
          <a:stretch>
            <a:fillRect/>
          </a:stretch>
        </p:blipFill>
        <p:spPr bwMode="gray">
          <a:xfrm>
            <a:off x="7741386" y="5331604"/>
            <a:ext cx="473914" cy="387749"/>
          </a:xfrm>
          <a:prstGeom prst="rect">
            <a:avLst/>
          </a:prstGeom>
        </p:spPr>
      </p:pic>
      <p:pic>
        <p:nvPicPr>
          <p:cNvPr id="54" name="图片 73" descr="PC.png">
            <a:extLst>
              <a:ext uri="{FF2B5EF4-FFF2-40B4-BE49-F238E27FC236}">
                <a16:creationId xmlns="" xmlns:a16="http://schemas.microsoft.com/office/drawing/2014/main" id="{278C7158-26E9-4FCB-AF4C-210A49005C30}"/>
              </a:ext>
            </a:extLst>
          </p:cNvPr>
          <p:cNvPicPr>
            <a:picLocks noChangeAspect="1"/>
          </p:cNvPicPr>
          <p:nvPr/>
        </p:nvPicPr>
        <p:blipFill>
          <a:blip r:embed="rId6" cstate="print"/>
          <a:stretch>
            <a:fillRect/>
          </a:stretch>
        </p:blipFill>
        <p:spPr bwMode="gray">
          <a:xfrm>
            <a:off x="8381839" y="5331604"/>
            <a:ext cx="504882" cy="387749"/>
          </a:xfrm>
          <a:prstGeom prst="rect">
            <a:avLst/>
          </a:prstGeom>
        </p:spPr>
      </p:pic>
      <p:cxnSp>
        <p:nvCxnSpPr>
          <p:cNvPr id="55" name="Straight Connector 54">
            <a:extLst>
              <a:ext uri="{FF2B5EF4-FFF2-40B4-BE49-F238E27FC236}">
                <a16:creationId xmlns="" xmlns:a16="http://schemas.microsoft.com/office/drawing/2014/main" id="{675CFBF8-F3D7-4FC7-B220-93BB4210BC89}"/>
              </a:ext>
            </a:extLst>
          </p:cNvPr>
          <p:cNvCxnSpPr>
            <a:cxnSpLocks/>
            <a:stCxn id="54" idx="1"/>
            <a:endCxn id="53" idx="3"/>
          </p:cNvCxnSpPr>
          <p:nvPr/>
        </p:nvCxnSpPr>
        <p:spPr bwMode="gray">
          <a:xfrm flipH="1">
            <a:off x="8215300" y="5525479"/>
            <a:ext cx="166539"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 xmlns:a16="http://schemas.microsoft.com/office/drawing/2014/main" id="{8CE841F6-6AF9-498E-B981-4A97DA9AC320}"/>
              </a:ext>
            </a:extLst>
          </p:cNvPr>
          <p:cNvCxnSpPr>
            <a:cxnSpLocks/>
            <a:stCxn id="53" idx="0"/>
            <a:endCxn id="111" idx="2"/>
          </p:cNvCxnSpPr>
          <p:nvPr/>
        </p:nvCxnSpPr>
        <p:spPr bwMode="gray">
          <a:xfrm flipV="1">
            <a:off x="7978343" y="4983294"/>
            <a:ext cx="305" cy="34831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4" name="Rectangle: Rounded Corners 63">
            <a:extLst>
              <a:ext uri="{FF2B5EF4-FFF2-40B4-BE49-F238E27FC236}">
                <a16:creationId xmlns="" xmlns:a16="http://schemas.microsoft.com/office/drawing/2014/main" id="{4AB6AB52-A6C5-4C62-9963-F9CF1E19233B}"/>
              </a:ext>
            </a:extLst>
          </p:cNvPr>
          <p:cNvSpPr/>
          <p:nvPr/>
        </p:nvSpPr>
        <p:spPr bwMode="gray">
          <a:xfrm>
            <a:off x="7162599" y="4460755"/>
            <a:ext cx="1756008" cy="1398649"/>
          </a:xfrm>
          <a:prstGeom prst="roundRect">
            <a:avLst>
              <a:gd name="adj" fmla="val 4012"/>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65" name="Rectangle: Rounded Corners 64">
            <a:extLst>
              <a:ext uri="{FF2B5EF4-FFF2-40B4-BE49-F238E27FC236}">
                <a16:creationId xmlns="" xmlns:a16="http://schemas.microsoft.com/office/drawing/2014/main" id="{5FB35C9D-DA27-4F62-B6A0-51DC5DB71EAF}"/>
              </a:ext>
            </a:extLst>
          </p:cNvPr>
          <p:cNvSpPr/>
          <p:nvPr/>
        </p:nvSpPr>
        <p:spPr bwMode="gray">
          <a:xfrm>
            <a:off x="7222809" y="5861280"/>
            <a:ext cx="1050314" cy="259930"/>
          </a:xfrm>
          <a:prstGeom prst="roundRect">
            <a:avLst>
              <a:gd name="adj" fmla="val 4012"/>
            </a:avLst>
          </a:prstGeom>
          <a:solidFill>
            <a:srgbClr val="56C4D2"/>
          </a:solidFill>
          <a:ln w="19050">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solidFill>
              </a:rPr>
              <a:t>Branch site</a:t>
            </a:r>
          </a:p>
        </p:txBody>
      </p:sp>
      <p:sp>
        <p:nvSpPr>
          <p:cNvPr id="149" name="Rectangular Callout 26">
            <a:extLst>
              <a:ext uri="{FF2B5EF4-FFF2-40B4-BE49-F238E27FC236}">
                <a16:creationId xmlns="" xmlns:a16="http://schemas.microsoft.com/office/drawing/2014/main" id="{41A1A31F-F972-4004-BA02-847B0F30E5DD}"/>
              </a:ext>
            </a:extLst>
          </p:cNvPr>
          <p:cNvSpPr/>
          <p:nvPr/>
        </p:nvSpPr>
        <p:spPr bwMode="gray">
          <a:xfrm>
            <a:off x="6607311" y="3872080"/>
            <a:ext cx="1074669" cy="612000"/>
          </a:xfrm>
          <a:prstGeom prst="wedgeRectCallout">
            <a:avLst>
              <a:gd name="adj1" fmla="val 72748"/>
              <a:gd name="adj2" fmla="val 4723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lumMod val="50000"/>
                  </a:prstClr>
                </a:solidFill>
                <a:cs typeface="+mn-ea"/>
                <a:sym typeface="Huawei Sans" panose="020C0503030203020204" pitchFamily="34" charset="0"/>
              </a:rPr>
              <a:t>WAN-side network design</a:t>
            </a:r>
          </a:p>
        </p:txBody>
      </p:sp>
      <p:sp>
        <p:nvSpPr>
          <p:cNvPr id="67" name="Rectangle: Rounded Corners 66">
            <a:extLst>
              <a:ext uri="{FF2B5EF4-FFF2-40B4-BE49-F238E27FC236}">
                <a16:creationId xmlns="" xmlns:a16="http://schemas.microsoft.com/office/drawing/2014/main" id="{434B8A18-5AD2-4391-BAD0-343307584F4C}"/>
              </a:ext>
            </a:extLst>
          </p:cNvPr>
          <p:cNvSpPr/>
          <p:nvPr/>
        </p:nvSpPr>
        <p:spPr bwMode="gray">
          <a:xfrm>
            <a:off x="8974076" y="4468403"/>
            <a:ext cx="1986895" cy="1398649"/>
          </a:xfrm>
          <a:prstGeom prst="roundRect">
            <a:avLst>
              <a:gd name="adj" fmla="val 4012"/>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68" name="Rectangle: Rounded Corners 67">
            <a:extLst>
              <a:ext uri="{FF2B5EF4-FFF2-40B4-BE49-F238E27FC236}">
                <a16:creationId xmlns="" xmlns:a16="http://schemas.microsoft.com/office/drawing/2014/main" id="{A1269869-E772-4805-AE96-896F0998FD48}"/>
              </a:ext>
            </a:extLst>
          </p:cNvPr>
          <p:cNvSpPr/>
          <p:nvPr/>
        </p:nvSpPr>
        <p:spPr bwMode="gray">
          <a:xfrm>
            <a:off x="9075312" y="5868928"/>
            <a:ext cx="1084371" cy="259930"/>
          </a:xfrm>
          <a:prstGeom prst="roundRect">
            <a:avLst>
              <a:gd name="adj" fmla="val 4012"/>
            </a:avLst>
          </a:prstGeom>
          <a:solidFill>
            <a:srgbClr val="56C4D2"/>
          </a:solidFill>
          <a:ln w="19050">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solidFill>
              </a:rPr>
              <a:t>Branch site</a:t>
            </a:r>
          </a:p>
        </p:txBody>
      </p:sp>
      <p:sp>
        <p:nvSpPr>
          <p:cNvPr id="150" name="Rectangular Callout 26">
            <a:extLst>
              <a:ext uri="{FF2B5EF4-FFF2-40B4-BE49-F238E27FC236}">
                <a16:creationId xmlns="" xmlns:a16="http://schemas.microsoft.com/office/drawing/2014/main" id="{E99F49C9-35C5-4BAD-94EA-BF631E1F8A03}"/>
              </a:ext>
            </a:extLst>
          </p:cNvPr>
          <p:cNvSpPr/>
          <p:nvPr/>
        </p:nvSpPr>
        <p:spPr bwMode="gray">
          <a:xfrm>
            <a:off x="10423358" y="3922218"/>
            <a:ext cx="1279593" cy="612000"/>
          </a:xfrm>
          <a:prstGeom prst="wedgeRectCallout">
            <a:avLst>
              <a:gd name="adj1" fmla="val -89871"/>
              <a:gd name="adj2" fmla="val 7401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lumMod val="50000"/>
                  </a:prstClr>
                </a:solidFill>
                <a:cs typeface="+mn-ea"/>
                <a:sym typeface="Huawei Sans" panose="020C0503030203020204" pitchFamily="34" charset="0"/>
              </a:rPr>
              <a:t>Dual-CPE interconnection design</a:t>
            </a:r>
          </a:p>
        </p:txBody>
      </p:sp>
      <p:pic>
        <p:nvPicPr>
          <p:cNvPr id="69" name="图片 140" descr="通用交换机.png">
            <a:extLst>
              <a:ext uri="{FF2B5EF4-FFF2-40B4-BE49-F238E27FC236}">
                <a16:creationId xmlns="" xmlns:a16="http://schemas.microsoft.com/office/drawing/2014/main" id="{9CE99499-0BF2-47DF-8EC1-9486A96F08CB}"/>
              </a:ext>
            </a:extLst>
          </p:cNvPr>
          <p:cNvPicPr>
            <a:picLocks noChangeAspect="1"/>
          </p:cNvPicPr>
          <p:nvPr/>
        </p:nvPicPr>
        <p:blipFill>
          <a:blip r:embed="rId5" cstate="print">
            <a:grayscl/>
          </a:blip>
          <a:stretch>
            <a:fillRect/>
          </a:stretch>
        </p:blipFill>
        <p:spPr bwMode="gray">
          <a:xfrm>
            <a:off x="9739885" y="5325458"/>
            <a:ext cx="473914" cy="387749"/>
          </a:xfrm>
          <a:prstGeom prst="rect">
            <a:avLst/>
          </a:prstGeom>
        </p:spPr>
      </p:pic>
      <p:cxnSp>
        <p:nvCxnSpPr>
          <p:cNvPr id="70" name="Straight Connector 69">
            <a:extLst>
              <a:ext uri="{FF2B5EF4-FFF2-40B4-BE49-F238E27FC236}">
                <a16:creationId xmlns="" xmlns:a16="http://schemas.microsoft.com/office/drawing/2014/main" id="{F4B139F9-CB49-48B1-A04C-29884431CD77}"/>
              </a:ext>
            </a:extLst>
          </p:cNvPr>
          <p:cNvCxnSpPr>
            <a:cxnSpLocks/>
            <a:stCxn id="69" idx="0"/>
            <a:endCxn id="123" idx="2"/>
          </p:cNvCxnSpPr>
          <p:nvPr/>
        </p:nvCxnSpPr>
        <p:spPr bwMode="gray">
          <a:xfrm flipH="1" flipV="1">
            <a:off x="9639405" y="4994906"/>
            <a:ext cx="337437" cy="33055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 xmlns:a16="http://schemas.microsoft.com/office/drawing/2014/main" id="{F186AF48-ED63-448E-A18D-B336C6C54E5F}"/>
              </a:ext>
            </a:extLst>
          </p:cNvPr>
          <p:cNvCxnSpPr>
            <a:cxnSpLocks/>
            <a:stCxn id="69" idx="0"/>
            <a:endCxn id="124" idx="2"/>
          </p:cNvCxnSpPr>
          <p:nvPr/>
        </p:nvCxnSpPr>
        <p:spPr bwMode="gray">
          <a:xfrm flipV="1">
            <a:off x="9976842" y="4995968"/>
            <a:ext cx="350020" cy="32949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76" name="图片 73" descr="PC.png">
            <a:extLst>
              <a:ext uri="{FF2B5EF4-FFF2-40B4-BE49-F238E27FC236}">
                <a16:creationId xmlns="" xmlns:a16="http://schemas.microsoft.com/office/drawing/2014/main" id="{B8A09102-9456-4195-8629-231B29A9D58B}"/>
              </a:ext>
            </a:extLst>
          </p:cNvPr>
          <p:cNvPicPr>
            <a:picLocks noChangeAspect="1"/>
          </p:cNvPicPr>
          <p:nvPr/>
        </p:nvPicPr>
        <p:blipFill>
          <a:blip r:embed="rId6" cstate="print"/>
          <a:stretch>
            <a:fillRect/>
          </a:stretch>
        </p:blipFill>
        <p:spPr bwMode="gray">
          <a:xfrm>
            <a:off x="10379901" y="5327810"/>
            <a:ext cx="504882" cy="387749"/>
          </a:xfrm>
          <a:prstGeom prst="rect">
            <a:avLst/>
          </a:prstGeom>
        </p:spPr>
      </p:pic>
      <p:cxnSp>
        <p:nvCxnSpPr>
          <p:cNvPr id="77" name="Straight Connector 76">
            <a:extLst>
              <a:ext uri="{FF2B5EF4-FFF2-40B4-BE49-F238E27FC236}">
                <a16:creationId xmlns="" xmlns:a16="http://schemas.microsoft.com/office/drawing/2014/main" id="{B9718E2B-D71C-4FA8-81A2-F89D727FCE9B}"/>
              </a:ext>
            </a:extLst>
          </p:cNvPr>
          <p:cNvCxnSpPr>
            <a:cxnSpLocks/>
            <a:stCxn id="76" idx="1"/>
            <a:endCxn id="69" idx="3"/>
          </p:cNvCxnSpPr>
          <p:nvPr/>
        </p:nvCxnSpPr>
        <p:spPr bwMode="gray">
          <a:xfrm flipH="1" flipV="1">
            <a:off x="10213799" y="5519333"/>
            <a:ext cx="166102" cy="235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0" name="Rectangular Callout 26">
            <a:extLst>
              <a:ext uri="{FF2B5EF4-FFF2-40B4-BE49-F238E27FC236}">
                <a16:creationId xmlns="" xmlns:a16="http://schemas.microsoft.com/office/drawing/2014/main" id="{93E2AC60-03A4-4F75-A9D3-EEE5A5AC064C}"/>
              </a:ext>
            </a:extLst>
          </p:cNvPr>
          <p:cNvSpPr/>
          <p:nvPr/>
        </p:nvSpPr>
        <p:spPr bwMode="gray">
          <a:xfrm>
            <a:off x="6622408" y="4980430"/>
            <a:ext cx="1074669" cy="612000"/>
          </a:xfrm>
          <a:prstGeom prst="wedgeRectCallout">
            <a:avLst>
              <a:gd name="adj1" fmla="val 68173"/>
              <a:gd name="adj2" fmla="val -1838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lumMod val="50000"/>
                  </a:prstClr>
                </a:solidFill>
                <a:cs typeface="+mn-ea"/>
                <a:sym typeface="Huawei Sans" panose="020C0503030203020204" pitchFamily="34" charset="0"/>
              </a:rPr>
              <a:t>LAN-side network design</a:t>
            </a:r>
          </a:p>
        </p:txBody>
      </p:sp>
    </p:spTree>
    <p:extLst>
      <p:ext uri="{BB962C8B-B14F-4D97-AF65-F5344CB8AC3E}">
        <p14:creationId xmlns:p14="http://schemas.microsoft.com/office/powerpoint/2010/main" val="82230091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Freeform 159">
            <a:extLst>
              <a:ext uri="{FF2B5EF4-FFF2-40B4-BE49-F238E27FC236}">
                <a16:creationId xmlns="" xmlns:a16="http://schemas.microsoft.com/office/drawing/2014/main" id="{0CAAC971-7A6A-42F3-8B69-2CC1ABA22A20}"/>
              </a:ext>
            </a:extLst>
          </p:cNvPr>
          <p:cNvSpPr/>
          <p:nvPr/>
        </p:nvSpPr>
        <p:spPr bwMode="gray">
          <a:xfrm flipH="1">
            <a:off x="1754199" y="5423847"/>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Enterprise intranet</a:t>
            </a:r>
          </a:p>
        </p:txBody>
      </p:sp>
      <p:sp>
        <p:nvSpPr>
          <p:cNvPr id="116" name="Freeform 159">
            <a:extLst>
              <a:ext uri="{FF2B5EF4-FFF2-40B4-BE49-F238E27FC236}">
                <a16:creationId xmlns="" xmlns:a16="http://schemas.microsoft.com/office/drawing/2014/main" id="{01C4928C-A6E7-49F2-B042-9D16C8FB6680}"/>
              </a:ext>
            </a:extLst>
          </p:cNvPr>
          <p:cNvSpPr/>
          <p:nvPr/>
        </p:nvSpPr>
        <p:spPr bwMode="gray">
          <a:xfrm flipH="1">
            <a:off x="3843421" y="5423847"/>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Enterprise intranet</a:t>
            </a:r>
          </a:p>
        </p:txBody>
      </p:sp>
      <p:sp>
        <p:nvSpPr>
          <p:cNvPr id="117" name="Freeform 159">
            <a:extLst>
              <a:ext uri="{FF2B5EF4-FFF2-40B4-BE49-F238E27FC236}">
                <a16:creationId xmlns="" xmlns:a16="http://schemas.microsoft.com/office/drawing/2014/main" id="{5642D043-85DB-4A5F-A31C-FE0ECC6278E0}"/>
              </a:ext>
            </a:extLst>
          </p:cNvPr>
          <p:cNvSpPr/>
          <p:nvPr/>
        </p:nvSpPr>
        <p:spPr bwMode="gray">
          <a:xfrm flipH="1">
            <a:off x="5958647" y="5423847"/>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Enterprise intranet</a:t>
            </a:r>
          </a:p>
        </p:txBody>
      </p:sp>
      <p:sp>
        <p:nvSpPr>
          <p:cNvPr id="118" name="Freeform 159">
            <a:extLst>
              <a:ext uri="{FF2B5EF4-FFF2-40B4-BE49-F238E27FC236}">
                <a16:creationId xmlns="" xmlns:a16="http://schemas.microsoft.com/office/drawing/2014/main" id="{F3DDD40D-2777-4013-B874-946597AAD652}"/>
              </a:ext>
            </a:extLst>
          </p:cNvPr>
          <p:cNvSpPr/>
          <p:nvPr/>
        </p:nvSpPr>
        <p:spPr bwMode="gray">
          <a:xfrm flipH="1">
            <a:off x="8700453" y="5452422"/>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Enterprise intranet</a:t>
            </a:r>
          </a:p>
        </p:txBody>
      </p:sp>
      <p:sp>
        <p:nvSpPr>
          <p:cNvPr id="105" name="Freeform 159">
            <a:extLst>
              <a:ext uri="{FF2B5EF4-FFF2-40B4-BE49-F238E27FC236}">
                <a16:creationId xmlns="" xmlns:a16="http://schemas.microsoft.com/office/drawing/2014/main" id="{7B901E6F-BE65-4A8C-B5EB-73EBDE951356}"/>
              </a:ext>
            </a:extLst>
          </p:cNvPr>
          <p:cNvSpPr/>
          <p:nvPr/>
        </p:nvSpPr>
        <p:spPr bwMode="gray">
          <a:xfrm flipH="1">
            <a:off x="8139292" y="2843606"/>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Enterprise intranet</a:t>
            </a:r>
          </a:p>
        </p:txBody>
      </p:sp>
      <p:sp>
        <p:nvSpPr>
          <p:cNvPr id="100" name="Freeform 159">
            <a:extLst>
              <a:ext uri="{FF2B5EF4-FFF2-40B4-BE49-F238E27FC236}">
                <a16:creationId xmlns="" xmlns:a16="http://schemas.microsoft.com/office/drawing/2014/main" id="{9FB50E5A-77EA-4362-9982-B066DFE5D7B2}"/>
              </a:ext>
            </a:extLst>
          </p:cNvPr>
          <p:cNvSpPr/>
          <p:nvPr/>
        </p:nvSpPr>
        <p:spPr bwMode="gray">
          <a:xfrm flipH="1">
            <a:off x="4673260" y="2815031"/>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Enterprise intranet</a:t>
            </a:r>
          </a:p>
        </p:txBody>
      </p:sp>
      <p:sp>
        <p:nvSpPr>
          <p:cNvPr id="95" name="Freeform 159">
            <a:extLst>
              <a:ext uri="{FF2B5EF4-FFF2-40B4-BE49-F238E27FC236}">
                <a16:creationId xmlns="" xmlns:a16="http://schemas.microsoft.com/office/drawing/2014/main" id="{A4C2BA96-FD04-4EE2-A42D-6F5686BE51F0}"/>
              </a:ext>
            </a:extLst>
          </p:cNvPr>
          <p:cNvSpPr/>
          <p:nvPr/>
        </p:nvSpPr>
        <p:spPr bwMode="gray">
          <a:xfrm flipH="1">
            <a:off x="1761617" y="2814866"/>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Enterprise intranet</a:t>
            </a:r>
          </a:p>
        </p:txBody>
      </p:sp>
      <p:sp>
        <p:nvSpPr>
          <p:cNvPr id="2" name="Title 1">
            <a:extLst>
              <a:ext uri="{FF2B5EF4-FFF2-40B4-BE49-F238E27FC236}">
                <a16:creationId xmlns="" xmlns:a16="http://schemas.microsoft.com/office/drawing/2014/main" id="{B7918854-1E58-4981-A3CD-5F884FA56D29}"/>
              </a:ext>
            </a:extLst>
          </p:cNvPr>
          <p:cNvSpPr>
            <a:spLocks noGrp="1"/>
          </p:cNvSpPr>
          <p:nvPr>
            <p:ph type="title"/>
          </p:nvPr>
        </p:nvSpPr>
        <p:spPr bwMode="gray"/>
        <p:txBody>
          <a:bodyPr/>
          <a:lstStyle/>
          <a:p>
            <a:r>
              <a:rPr lang="en-US" dirty="0"/>
              <a:t>WAN-Side Networking Model</a:t>
            </a:r>
          </a:p>
        </p:txBody>
      </p:sp>
      <p:sp>
        <p:nvSpPr>
          <p:cNvPr id="10" name="圆角矩形 75">
            <a:extLst>
              <a:ext uri="{FF2B5EF4-FFF2-40B4-BE49-F238E27FC236}">
                <a16:creationId xmlns="" xmlns:a16="http://schemas.microsoft.com/office/drawing/2014/main" id="{E172460B-7D40-4D80-AD71-2674E05B6474}"/>
              </a:ext>
            </a:extLst>
          </p:cNvPr>
          <p:cNvSpPr/>
          <p:nvPr/>
        </p:nvSpPr>
        <p:spPr bwMode="gray">
          <a:xfrm>
            <a:off x="1265238" y="1052513"/>
            <a:ext cx="9669463"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 Single-device networking</a:t>
            </a:r>
          </a:p>
        </p:txBody>
      </p:sp>
      <p:sp>
        <p:nvSpPr>
          <p:cNvPr id="11" name="圆角矩形 75">
            <a:extLst>
              <a:ext uri="{FF2B5EF4-FFF2-40B4-BE49-F238E27FC236}">
                <a16:creationId xmlns="" xmlns:a16="http://schemas.microsoft.com/office/drawing/2014/main" id="{410A1BCC-BE55-40A7-8700-4E23E9453CFE}"/>
              </a:ext>
            </a:extLst>
          </p:cNvPr>
          <p:cNvSpPr/>
          <p:nvPr/>
        </p:nvSpPr>
        <p:spPr bwMode="gray">
          <a:xfrm>
            <a:off x="1265238" y="1492290"/>
            <a:ext cx="9669463" cy="210510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prstClr val="black">
                  <a:lumMod val="75000"/>
                  <a:lumOff val="25000"/>
                </a:prstClr>
              </a:solidFill>
              <a:cs typeface="Arial" panose="020B0604020202020204" pitchFamily="34" charset="0"/>
            </a:endParaRPr>
          </a:p>
        </p:txBody>
      </p:sp>
      <p:cxnSp>
        <p:nvCxnSpPr>
          <p:cNvPr id="14" name="直接连接符 63">
            <a:extLst>
              <a:ext uri="{FF2B5EF4-FFF2-40B4-BE49-F238E27FC236}">
                <a16:creationId xmlns="" xmlns:a16="http://schemas.microsoft.com/office/drawing/2014/main" id="{2B2BA825-4EA7-454E-A8BA-8F4CA93F4B9A}"/>
              </a:ext>
            </a:extLst>
          </p:cNvPr>
          <p:cNvCxnSpPr>
            <a:cxnSpLocks/>
            <a:endCxn id="15" idx="0"/>
          </p:cNvCxnSpPr>
          <p:nvPr/>
        </p:nvCxnSpPr>
        <p:spPr bwMode="gray">
          <a:xfrm>
            <a:off x="2320660" y="2237991"/>
            <a:ext cx="0" cy="3157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5" name="图片 64">
            <a:extLst>
              <a:ext uri="{FF2B5EF4-FFF2-40B4-BE49-F238E27FC236}">
                <a16:creationId xmlns="" xmlns:a16="http://schemas.microsoft.com/office/drawing/2014/main" id="{5E5FB5E4-0986-4FD7-97FD-E8382DA7A84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075205" y="2553783"/>
            <a:ext cx="490909" cy="402545"/>
          </a:xfrm>
          <a:prstGeom prst="rect">
            <a:avLst/>
          </a:prstGeom>
        </p:spPr>
      </p:pic>
      <p:cxnSp>
        <p:nvCxnSpPr>
          <p:cNvPr id="18" name="直接连接符 80">
            <a:extLst>
              <a:ext uri="{FF2B5EF4-FFF2-40B4-BE49-F238E27FC236}">
                <a16:creationId xmlns="" xmlns:a16="http://schemas.microsoft.com/office/drawing/2014/main" id="{DA7F104A-4136-4A35-AF39-C53A45C95322}"/>
              </a:ext>
            </a:extLst>
          </p:cNvPr>
          <p:cNvCxnSpPr>
            <a:cxnSpLocks/>
            <a:endCxn id="19" idx="0"/>
          </p:cNvCxnSpPr>
          <p:nvPr/>
        </p:nvCxnSpPr>
        <p:spPr bwMode="gray">
          <a:xfrm>
            <a:off x="4699326" y="2253802"/>
            <a:ext cx="536084" cy="2714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9" name="图片 81">
            <a:extLst>
              <a:ext uri="{FF2B5EF4-FFF2-40B4-BE49-F238E27FC236}">
                <a16:creationId xmlns="" xmlns:a16="http://schemas.microsoft.com/office/drawing/2014/main" id="{ADB2426C-95A4-48FF-8538-5D9400A51B2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989955" y="2525208"/>
            <a:ext cx="490909" cy="402545"/>
          </a:xfrm>
          <a:prstGeom prst="rect">
            <a:avLst/>
          </a:prstGeom>
        </p:spPr>
      </p:pic>
      <p:cxnSp>
        <p:nvCxnSpPr>
          <p:cNvPr id="20" name="直接连接符 84">
            <a:extLst>
              <a:ext uri="{FF2B5EF4-FFF2-40B4-BE49-F238E27FC236}">
                <a16:creationId xmlns="" xmlns:a16="http://schemas.microsoft.com/office/drawing/2014/main" id="{6F6A6364-D8E9-4ABF-BDCE-E7A7996847A5}"/>
              </a:ext>
            </a:extLst>
          </p:cNvPr>
          <p:cNvCxnSpPr>
            <a:cxnSpLocks/>
            <a:endCxn id="19" idx="0"/>
          </p:cNvCxnSpPr>
          <p:nvPr/>
        </p:nvCxnSpPr>
        <p:spPr bwMode="gray">
          <a:xfrm flipH="1">
            <a:off x="5235410" y="2264049"/>
            <a:ext cx="512621" cy="26115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87">
            <a:extLst>
              <a:ext uri="{FF2B5EF4-FFF2-40B4-BE49-F238E27FC236}">
                <a16:creationId xmlns="" xmlns:a16="http://schemas.microsoft.com/office/drawing/2014/main" id="{8C378901-D2A1-4B36-B555-40283DFC0DAE}"/>
              </a:ext>
            </a:extLst>
          </p:cNvPr>
          <p:cNvCxnSpPr>
            <a:endCxn id="24" idx="0"/>
          </p:cNvCxnSpPr>
          <p:nvPr/>
        </p:nvCxnSpPr>
        <p:spPr bwMode="gray">
          <a:xfrm>
            <a:off x="7584653" y="2250157"/>
            <a:ext cx="1109279" cy="3550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4" name="图片 88">
            <a:extLst>
              <a:ext uri="{FF2B5EF4-FFF2-40B4-BE49-F238E27FC236}">
                <a16:creationId xmlns="" xmlns:a16="http://schemas.microsoft.com/office/drawing/2014/main" id="{11C4ACC6-F15A-4793-9CB7-A877F3543E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448477" y="2605235"/>
            <a:ext cx="490909" cy="402545"/>
          </a:xfrm>
          <a:prstGeom prst="rect">
            <a:avLst/>
          </a:prstGeom>
        </p:spPr>
      </p:pic>
      <p:cxnSp>
        <p:nvCxnSpPr>
          <p:cNvPr id="25" name="直接连接符 92">
            <a:extLst>
              <a:ext uri="{FF2B5EF4-FFF2-40B4-BE49-F238E27FC236}">
                <a16:creationId xmlns="" xmlns:a16="http://schemas.microsoft.com/office/drawing/2014/main" id="{95377746-A177-4C65-B273-69547BDAA6A2}"/>
              </a:ext>
            </a:extLst>
          </p:cNvPr>
          <p:cNvCxnSpPr>
            <a:cxnSpLocks/>
            <a:endCxn id="24" idx="0"/>
          </p:cNvCxnSpPr>
          <p:nvPr/>
        </p:nvCxnSpPr>
        <p:spPr bwMode="gray">
          <a:xfrm>
            <a:off x="8693931" y="2259880"/>
            <a:ext cx="1" cy="3453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94">
            <a:extLst>
              <a:ext uri="{FF2B5EF4-FFF2-40B4-BE49-F238E27FC236}">
                <a16:creationId xmlns="" xmlns:a16="http://schemas.microsoft.com/office/drawing/2014/main" id="{BB690CC9-472E-4720-AE3F-8387271DDDAA}"/>
              </a:ext>
            </a:extLst>
          </p:cNvPr>
          <p:cNvCxnSpPr>
            <a:cxnSpLocks/>
            <a:endCxn id="24" idx="0"/>
          </p:cNvCxnSpPr>
          <p:nvPr/>
        </p:nvCxnSpPr>
        <p:spPr bwMode="gray">
          <a:xfrm flipH="1">
            <a:off x="8693932" y="2252075"/>
            <a:ext cx="1076874" cy="35316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9" name="直接连接符 204">
            <a:extLst>
              <a:ext uri="{FF2B5EF4-FFF2-40B4-BE49-F238E27FC236}">
                <a16:creationId xmlns="" xmlns:a16="http://schemas.microsoft.com/office/drawing/2014/main" id="{CDAB6814-3F58-4929-BBE3-E5469E27B4E3}"/>
              </a:ext>
            </a:extLst>
          </p:cNvPr>
          <p:cNvCxnSpPr>
            <a:cxnSpLocks/>
            <a:endCxn id="60" idx="0"/>
          </p:cNvCxnSpPr>
          <p:nvPr/>
        </p:nvCxnSpPr>
        <p:spPr bwMode="gray">
          <a:xfrm>
            <a:off x="1856851" y="4889062"/>
            <a:ext cx="197168" cy="2755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0" name="图片 205">
            <a:extLst>
              <a:ext uri="{FF2B5EF4-FFF2-40B4-BE49-F238E27FC236}">
                <a16:creationId xmlns="" xmlns:a16="http://schemas.microsoft.com/office/drawing/2014/main" id="{12067AF5-48B5-490A-B5E6-4709D00CC23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808564" y="5164589"/>
            <a:ext cx="490909" cy="402545"/>
          </a:xfrm>
          <a:prstGeom prst="rect">
            <a:avLst/>
          </a:prstGeom>
        </p:spPr>
      </p:pic>
      <p:pic>
        <p:nvPicPr>
          <p:cNvPr id="61" name="图片 206">
            <a:extLst>
              <a:ext uri="{FF2B5EF4-FFF2-40B4-BE49-F238E27FC236}">
                <a16:creationId xmlns="" xmlns:a16="http://schemas.microsoft.com/office/drawing/2014/main" id="{19E8FF82-4F74-43BC-964B-47175BD84F9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371162" y="5164589"/>
            <a:ext cx="490909" cy="402545"/>
          </a:xfrm>
          <a:prstGeom prst="rect">
            <a:avLst/>
          </a:prstGeom>
        </p:spPr>
      </p:pic>
      <p:cxnSp>
        <p:nvCxnSpPr>
          <p:cNvPr id="62" name="直接连接符 207">
            <a:extLst>
              <a:ext uri="{FF2B5EF4-FFF2-40B4-BE49-F238E27FC236}">
                <a16:creationId xmlns="" xmlns:a16="http://schemas.microsoft.com/office/drawing/2014/main" id="{6DF23890-B982-46A7-9DFD-1F5AF3064D79}"/>
              </a:ext>
            </a:extLst>
          </p:cNvPr>
          <p:cNvCxnSpPr>
            <a:stCxn id="61" idx="1"/>
            <a:endCxn id="60" idx="3"/>
          </p:cNvCxnSpPr>
          <p:nvPr/>
        </p:nvCxnSpPr>
        <p:spPr bwMode="gray">
          <a:xfrm flipH="1">
            <a:off x="2299473" y="5365862"/>
            <a:ext cx="716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接连接符 208">
            <a:extLst>
              <a:ext uri="{FF2B5EF4-FFF2-40B4-BE49-F238E27FC236}">
                <a16:creationId xmlns="" xmlns:a16="http://schemas.microsoft.com/office/drawing/2014/main" id="{FDE5C5D6-C5D4-40CE-BCBE-79DADD58CF29}"/>
              </a:ext>
            </a:extLst>
          </p:cNvPr>
          <p:cNvCxnSpPr>
            <a:cxnSpLocks/>
            <a:endCxn id="61" idx="0"/>
          </p:cNvCxnSpPr>
          <p:nvPr/>
        </p:nvCxnSpPr>
        <p:spPr bwMode="gray">
          <a:xfrm flipH="1">
            <a:off x="2616617" y="4897795"/>
            <a:ext cx="225485" cy="26679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211">
            <a:extLst>
              <a:ext uri="{FF2B5EF4-FFF2-40B4-BE49-F238E27FC236}">
                <a16:creationId xmlns="" xmlns:a16="http://schemas.microsoft.com/office/drawing/2014/main" id="{03B0EA66-2671-4358-8486-E08773E60D04}"/>
              </a:ext>
            </a:extLst>
          </p:cNvPr>
          <p:cNvCxnSpPr>
            <a:cxnSpLocks/>
            <a:endCxn id="67" idx="0"/>
          </p:cNvCxnSpPr>
          <p:nvPr/>
        </p:nvCxnSpPr>
        <p:spPr bwMode="gray">
          <a:xfrm>
            <a:off x="3913837" y="4878040"/>
            <a:ext cx="217606" cy="2865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7" name="图片 212">
            <a:extLst>
              <a:ext uri="{FF2B5EF4-FFF2-40B4-BE49-F238E27FC236}">
                <a16:creationId xmlns="" xmlns:a16="http://schemas.microsoft.com/office/drawing/2014/main" id="{5467D3B0-0FFB-4267-A1FE-7A2EC267772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885988" y="5164589"/>
            <a:ext cx="490909" cy="402545"/>
          </a:xfrm>
          <a:prstGeom prst="rect">
            <a:avLst/>
          </a:prstGeom>
        </p:spPr>
      </p:pic>
      <p:pic>
        <p:nvPicPr>
          <p:cNvPr id="68" name="图片 213">
            <a:extLst>
              <a:ext uri="{FF2B5EF4-FFF2-40B4-BE49-F238E27FC236}">
                <a16:creationId xmlns="" xmlns:a16="http://schemas.microsoft.com/office/drawing/2014/main" id="{3410B3E0-F2C5-44F1-9508-15DEDE2A77F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448586" y="5164589"/>
            <a:ext cx="490909" cy="402545"/>
          </a:xfrm>
          <a:prstGeom prst="rect">
            <a:avLst/>
          </a:prstGeom>
        </p:spPr>
      </p:pic>
      <p:cxnSp>
        <p:nvCxnSpPr>
          <p:cNvPr id="69" name="直接连接符 214">
            <a:extLst>
              <a:ext uri="{FF2B5EF4-FFF2-40B4-BE49-F238E27FC236}">
                <a16:creationId xmlns="" xmlns:a16="http://schemas.microsoft.com/office/drawing/2014/main" id="{974F364A-60B4-448B-B044-5FCAE94D8F91}"/>
              </a:ext>
            </a:extLst>
          </p:cNvPr>
          <p:cNvCxnSpPr>
            <a:stCxn id="68" idx="1"/>
            <a:endCxn id="67" idx="3"/>
          </p:cNvCxnSpPr>
          <p:nvPr/>
        </p:nvCxnSpPr>
        <p:spPr bwMode="gray">
          <a:xfrm flipH="1">
            <a:off x="4376897" y="5365862"/>
            <a:ext cx="716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215">
            <a:extLst>
              <a:ext uri="{FF2B5EF4-FFF2-40B4-BE49-F238E27FC236}">
                <a16:creationId xmlns="" xmlns:a16="http://schemas.microsoft.com/office/drawing/2014/main" id="{37E742C2-952C-41D2-895A-68F53674C7CD}"/>
              </a:ext>
            </a:extLst>
          </p:cNvPr>
          <p:cNvCxnSpPr>
            <a:cxnSpLocks/>
            <a:endCxn id="68" idx="0"/>
          </p:cNvCxnSpPr>
          <p:nvPr/>
        </p:nvCxnSpPr>
        <p:spPr bwMode="gray">
          <a:xfrm flipH="1">
            <a:off x="4694041" y="4886734"/>
            <a:ext cx="243025" cy="2778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接连接符 216">
            <a:extLst>
              <a:ext uri="{FF2B5EF4-FFF2-40B4-BE49-F238E27FC236}">
                <a16:creationId xmlns="" xmlns:a16="http://schemas.microsoft.com/office/drawing/2014/main" id="{14D19BBF-6CB0-4991-AE37-5943350D08FB}"/>
              </a:ext>
            </a:extLst>
          </p:cNvPr>
          <p:cNvCxnSpPr>
            <a:cxnSpLocks/>
            <a:endCxn id="67" idx="0"/>
          </p:cNvCxnSpPr>
          <p:nvPr/>
        </p:nvCxnSpPr>
        <p:spPr bwMode="gray">
          <a:xfrm flipH="1">
            <a:off x="4131443" y="4886734"/>
            <a:ext cx="805623" cy="2778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接连接符 219">
            <a:extLst>
              <a:ext uri="{FF2B5EF4-FFF2-40B4-BE49-F238E27FC236}">
                <a16:creationId xmlns="" xmlns:a16="http://schemas.microsoft.com/office/drawing/2014/main" id="{8CDBB47D-004A-4503-AF3E-18A83ECFA0CD}"/>
              </a:ext>
            </a:extLst>
          </p:cNvPr>
          <p:cNvCxnSpPr>
            <a:cxnSpLocks/>
            <a:endCxn id="75" idx="0"/>
          </p:cNvCxnSpPr>
          <p:nvPr/>
        </p:nvCxnSpPr>
        <p:spPr bwMode="gray">
          <a:xfrm>
            <a:off x="6036556" y="4883247"/>
            <a:ext cx="241470" cy="2813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5" name="图片 220">
            <a:extLst>
              <a:ext uri="{FF2B5EF4-FFF2-40B4-BE49-F238E27FC236}">
                <a16:creationId xmlns="" xmlns:a16="http://schemas.microsoft.com/office/drawing/2014/main" id="{462BCA23-0E65-4D4F-A6A4-173F624F8F8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032571" y="5164589"/>
            <a:ext cx="490909" cy="402545"/>
          </a:xfrm>
          <a:prstGeom prst="rect">
            <a:avLst/>
          </a:prstGeom>
        </p:spPr>
      </p:pic>
      <p:pic>
        <p:nvPicPr>
          <p:cNvPr id="76" name="图片 221">
            <a:extLst>
              <a:ext uri="{FF2B5EF4-FFF2-40B4-BE49-F238E27FC236}">
                <a16:creationId xmlns="" xmlns:a16="http://schemas.microsoft.com/office/drawing/2014/main" id="{865FD099-2DD5-4FDF-945C-1F5B0245526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595169" y="5164589"/>
            <a:ext cx="490909" cy="402545"/>
          </a:xfrm>
          <a:prstGeom prst="rect">
            <a:avLst/>
          </a:prstGeom>
        </p:spPr>
      </p:pic>
      <p:cxnSp>
        <p:nvCxnSpPr>
          <p:cNvPr id="77" name="直接连接符 222">
            <a:extLst>
              <a:ext uri="{FF2B5EF4-FFF2-40B4-BE49-F238E27FC236}">
                <a16:creationId xmlns="" xmlns:a16="http://schemas.microsoft.com/office/drawing/2014/main" id="{6FC535EF-981A-49B5-AD58-8C51F83B3E2A}"/>
              </a:ext>
            </a:extLst>
          </p:cNvPr>
          <p:cNvCxnSpPr>
            <a:stCxn id="76" idx="1"/>
            <a:endCxn id="75" idx="3"/>
          </p:cNvCxnSpPr>
          <p:nvPr/>
        </p:nvCxnSpPr>
        <p:spPr bwMode="gray">
          <a:xfrm flipH="1">
            <a:off x="6523480" y="5365862"/>
            <a:ext cx="716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直接连接符 223">
            <a:extLst>
              <a:ext uri="{FF2B5EF4-FFF2-40B4-BE49-F238E27FC236}">
                <a16:creationId xmlns="" xmlns:a16="http://schemas.microsoft.com/office/drawing/2014/main" id="{60C09188-B640-4670-9DDB-79C388B8321D}"/>
              </a:ext>
            </a:extLst>
          </p:cNvPr>
          <p:cNvCxnSpPr>
            <a:cxnSpLocks/>
            <a:endCxn id="76" idx="0"/>
          </p:cNvCxnSpPr>
          <p:nvPr/>
        </p:nvCxnSpPr>
        <p:spPr bwMode="gray">
          <a:xfrm flipH="1">
            <a:off x="6840624" y="4892027"/>
            <a:ext cx="220810" cy="2725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直接连接符 224">
            <a:extLst>
              <a:ext uri="{FF2B5EF4-FFF2-40B4-BE49-F238E27FC236}">
                <a16:creationId xmlns="" xmlns:a16="http://schemas.microsoft.com/office/drawing/2014/main" id="{7075D316-40DF-4356-9708-916C46315F89}"/>
              </a:ext>
            </a:extLst>
          </p:cNvPr>
          <p:cNvCxnSpPr>
            <a:cxnSpLocks/>
            <a:endCxn id="75" idx="0"/>
          </p:cNvCxnSpPr>
          <p:nvPr/>
        </p:nvCxnSpPr>
        <p:spPr bwMode="gray">
          <a:xfrm flipH="1">
            <a:off x="6278026" y="4892027"/>
            <a:ext cx="783408" cy="2725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直接连接符 225">
            <a:extLst>
              <a:ext uri="{FF2B5EF4-FFF2-40B4-BE49-F238E27FC236}">
                <a16:creationId xmlns="" xmlns:a16="http://schemas.microsoft.com/office/drawing/2014/main" id="{BC9C3BD7-71F2-4267-890B-E471804949BF}"/>
              </a:ext>
            </a:extLst>
          </p:cNvPr>
          <p:cNvCxnSpPr>
            <a:cxnSpLocks/>
            <a:endCxn id="76" idx="0"/>
          </p:cNvCxnSpPr>
          <p:nvPr/>
        </p:nvCxnSpPr>
        <p:spPr bwMode="gray">
          <a:xfrm>
            <a:off x="6036556" y="4883247"/>
            <a:ext cx="804068" cy="2813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直接连接符 230">
            <a:extLst>
              <a:ext uri="{FF2B5EF4-FFF2-40B4-BE49-F238E27FC236}">
                <a16:creationId xmlns="" xmlns:a16="http://schemas.microsoft.com/office/drawing/2014/main" id="{0B9D96EF-67A3-4EBF-8D3F-5989116B8F6D}"/>
              </a:ext>
            </a:extLst>
          </p:cNvPr>
          <p:cNvCxnSpPr>
            <a:cxnSpLocks/>
            <a:endCxn id="84" idx="0"/>
          </p:cNvCxnSpPr>
          <p:nvPr/>
        </p:nvCxnSpPr>
        <p:spPr bwMode="gray">
          <a:xfrm>
            <a:off x="8251827" y="4874365"/>
            <a:ext cx="765321" cy="313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4" name="图片 231">
            <a:extLst>
              <a:ext uri="{FF2B5EF4-FFF2-40B4-BE49-F238E27FC236}">
                <a16:creationId xmlns="" xmlns:a16="http://schemas.microsoft.com/office/drawing/2014/main" id="{E656B372-3891-40E3-8B60-0FF656DB92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771693" y="5187957"/>
            <a:ext cx="490909" cy="402545"/>
          </a:xfrm>
          <a:prstGeom prst="rect">
            <a:avLst/>
          </a:prstGeom>
        </p:spPr>
      </p:pic>
      <p:pic>
        <p:nvPicPr>
          <p:cNvPr id="85" name="图片 232">
            <a:extLst>
              <a:ext uri="{FF2B5EF4-FFF2-40B4-BE49-F238E27FC236}">
                <a16:creationId xmlns="" xmlns:a16="http://schemas.microsoft.com/office/drawing/2014/main" id="{3817F1A6-E5CF-4B25-9CE9-1BF2249ACFA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334291" y="5187957"/>
            <a:ext cx="490909" cy="402545"/>
          </a:xfrm>
          <a:prstGeom prst="rect">
            <a:avLst/>
          </a:prstGeom>
        </p:spPr>
      </p:pic>
      <p:cxnSp>
        <p:nvCxnSpPr>
          <p:cNvPr id="86" name="直接连接符 233">
            <a:extLst>
              <a:ext uri="{FF2B5EF4-FFF2-40B4-BE49-F238E27FC236}">
                <a16:creationId xmlns="" xmlns:a16="http://schemas.microsoft.com/office/drawing/2014/main" id="{903C0FFC-DDA4-4F35-807E-05B5AC91309E}"/>
              </a:ext>
            </a:extLst>
          </p:cNvPr>
          <p:cNvCxnSpPr>
            <a:stCxn id="85" idx="1"/>
            <a:endCxn id="84" idx="3"/>
          </p:cNvCxnSpPr>
          <p:nvPr/>
        </p:nvCxnSpPr>
        <p:spPr bwMode="gray">
          <a:xfrm flipH="1">
            <a:off x="9262602" y="5389230"/>
            <a:ext cx="716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直接连接符 234">
            <a:extLst>
              <a:ext uri="{FF2B5EF4-FFF2-40B4-BE49-F238E27FC236}">
                <a16:creationId xmlns="" xmlns:a16="http://schemas.microsoft.com/office/drawing/2014/main" id="{A1DEAD33-1A5B-4AEA-AA1D-4F2F40DD8274}"/>
              </a:ext>
            </a:extLst>
          </p:cNvPr>
          <p:cNvCxnSpPr>
            <a:cxnSpLocks/>
            <a:endCxn id="85" idx="0"/>
          </p:cNvCxnSpPr>
          <p:nvPr/>
        </p:nvCxnSpPr>
        <p:spPr bwMode="gray">
          <a:xfrm>
            <a:off x="9238458" y="4850189"/>
            <a:ext cx="341288" cy="3377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直接连接符 235">
            <a:extLst>
              <a:ext uri="{FF2B5EF4-FFF2-40B4-BE49-F238E27FC236}">
                <a16:creationId xmlns="" xmlns:a16="http://schemas.microsoft.com/office/drawing/2014/main" id="{E6623BA2-5EAF-456B-A7DF-9F140613026D}"/>
              </a:ext>
            </a:extLst>
          </p:cNvPr>
          <p:cNvCxnSpPr>
            <a:cxnSpLocks/>
            <a:endCxn id="84" idx="0"/>
          </p:cNvCxnSpPr>
          <p:nvPr/>
        </p:nvCxnSpPr>
        <p:spPr bwMode="gray">
          <a:xfrm flipH="1">
            <a:off x="9017148" y="4850189"/>
            <a:ext cx="221310" cy="3377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直接连接符 236">
            <a:extLst>
              <a:ext uri="{FF2B5EF4-FFF2-40B4-BE49-F238E27FC236}">
                <a16:creationId xmlns="" xmlns:a16="http://schemas.microsoft.com/office/drawing/2014/main" id="{337CFE6A-57B4-46FE-BEE7-54A050093174}"/>
              </a:ext>
            </a:extLst>
          </p:cNvPr>
          <p:cNvCxnSpPr>
            <a:cxnSpLocks/>
            <a:endCxn id="85" idx="0"/>
          </p:cNvCxnSpPr>
          <p:nvPr/>
        </p:nvCxnSpPr>
        <p:spPr bwMode="gray">
          <a:xfrm>
            <a:off x="8251827" y="4874365"/>
            <a:ext cx="1327919" cy="3135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直接连接符 241">
            <a:extLst>
              <a:ext uri="{FF2B5EF4-FFF2-40B4-BE49-F238E27FC236}">
                <a16:creationId xmlns="" xmlns:a16="http://schemas.microsoft.com/office/drawing/2014/main" id="{CC80584A-18F8-4EF4-8331-117BA52FFD97}"/>
              </a:ext>
            </a:extLst>
          </p:cNvPr>
          <p:cNvCxnSpPr>
            <a:cxnSpLocks/>
            <a:endCxn id="85" idx="0"/>
          </p:cNvCxnSpPr>
          <p:nvPr/>
        </p:nvCxnSpPr>
        <p:spPr bwMode="gray">
          <a:xfrm flipH="1">
            <a:off x="9579746" y="4850189"/>
            <a:ext cx="674738" cy="337768"/>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91" name="直接连接符 244">
            <a:extLst>
              <a:ext uri="{FF2B5EF4-FFF2-40B4-BE49-F238E27FC236}">
                <a16:creationId xmlns="" xmlns:a16="http://schemas.microsoft.com/office/drawing/2014/main" id="{1BB994F8-B17A-4F70-8A60-1DF3CCC92361}"/>
              </a:ext>
            </a:extLst>
          </p:cNvPr>
          <p:cNvCxnSpPr>
            <a:cxnSpLocks/>
            <a:endCxn id="84" idx="0"/>
          </p:cNvCxnSpPr>
          <p:nvPr/>
        </p:nvCxnSpPr>
        <p:spPr bwMode="gray">
          <a:xfrm flipH="1">
            <a:off x="9017148" y="4850189"/>
            <a:ext cx="1237336" cy="337768"/>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92" name="圆角矩形 75">
            <a:extLst>
              <a:ext uri="{FF2B5EF4-FFF2-40B4-BE49-F238E27FC236}">
                <a16:creationId xmlns="" xmlns:a16="http://schemas.microsoft.com/office/drawing/2014/main" id="{D0DF3C8D-8D40-4098-97F6-AB659C30365D}"/>
              </a:ext>
            </a:extLst>
          </p:cNvPr>
          <p:cNvSpPr/>
          <p:nvPr/>
        </p:nvSpPr>
        <p:spPr bwMode="gray">
          <a:xfrm>
            <a:off x="1265239" y="3660416"/>
            <a:ext cx="9669462"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Dual-device networking</a:t>
            </a:r>
          </a:p>
        </p:txBody>
      </p:sp>
      <p:sp>
        <p:nvSpPr>
          <p:cNvPr id="93" name="圆角矩形 75">
            <a:extLst>
              <a:ext uri="{FF2B5EF4-FFF2-40B4-BE49-F238E27FC236}">
                <a16:creationId xmlns="" xmlns:a16="http://schemas.microsoft.com/office/drawing/2014/main" id="{340B0BE9-9835-4CE8-9DD3-F5F14BFC1CCE}"/>
              </a:ext>
            </a:extLst>
          </p:cNvPr>
          <p:cNvSpPr/>
          <p:nvPr/>
        </p:nvSpPr>
        <p:spPr bwMode="gray">
          <a:xfrm>
            <a:off x="1265239" y="4100194"/>
            <a:ext cx="9669462" cy="202930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prstClr val="black">
                  <a:lumMod val="75000"/>
                  <a:lumOff val="25000"/>
                </a:prstClr>
              </a:solidFill>
              <a:cs typeface="Arial" panose="020B0604020202020204" pitchFamily="34" charset="0"/>
            </a:endParaRPr>
          </a:p>
        </p:txBody>
      </p:sp>
      <p:sp>
        <p:nvSpPr>
          <p:cNvPr id="94" name="Freeform 159">
            <a:extLst>
              <a:ext uri="{FF2B5EF4-FFF2-40B4-BE49-F238E27FC236}">
                <a16:creationId xmlns="" xmlns:a16="http://schemas.microsoft.com/office/drawing/2014/main" id="{A82A3676-33F8-490F-B7C6-652E3DD5500F}"/>
              </a:ext>
            </a:extLst>
          </p:cNvPr>
          <p:cNvSpPr/>
          <p:nvPr/>
        </p:nvSpPr>
        <p:spPr bwMode="gray">
          <a:xfrm flipH="1">
            <a:off x="1755444" y="1664372"/>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MPLS</a:t>
            </a:r>
          </a:p>
          <a:p>
            <a:pPr algn="ctr" fontAlgn="ctr"/>
            <a:r>
              <a:rPr lang="en-US" sz="1200" dirty="0">
                <a:solidFill>
                  <a:prstClr val="black"/>
                </a:solidFill>
                <a:sym typeface="Huawei Sans" panose="020C0503030203020204" pitchFamily="34" charset="0"/>
              </a:rPr>
              <a:t>/Internet</a:t>
            </a:r>
          </a:p>
        </p:txBody>
      </p:sp>
      <p:sp>
        <p:nvSpPr>
          <p:cNvPr id="98" name="Freeform 159">
            <a:extLst>
              <a:ext uri="{FF2B5EF4-FFF2-40B4-BE49-F238E27FC236}">
                <a16:creationId xmlns="" xmlns:a16="http://schemas.microsoft.com/office/drawing/2014/main" id="{E61B46D6-23E5-4058-93E1-ADFF8E489814}"/>
              </a:ext>
            </a:extLst>
          </p:cNvPr>
          <p:cNvSpPr/>
          <p:nvPr/>
        </p:nvSpPr>
        <p:spPr bwMode="gray">
          <a:xfrm flipH="1">
            <a:off x="4240886" y="1756343"/>
            <a:ext cx="916880" cy="47928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MPLS</a:t>
            </a:r>
          </a:p>
        </p:txBody>
      </p:sp>
      <p:sp>
        <p:nvSpPr>
          <p:cNvPr id="99" name="Freeform 159">
            <a:extLst>
              <a:ext uri="{FF2B5EF4-FFF2-40B4-BE49-F238E27FC236}">
                <a16:creationId xmlns="" xmlns:a16="http://schemas.microsoft.com/office/drawing/2014/main" id="{B175DC02-A300-4529-9221-0AEC8901F91D}"/>
              </a:ext>
            </a:extLst>
          </p:cNvPr>
          <p:cNvSpPr/>
          <p:nvPr/>
        </p:nvSpPr>
        <p:spPr bwMode="gray">
          <a:xfrm flipH="1">
            <a:off x="5323219" y="1759830"/>
            <a:ext cx="916880" cy="47928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Internet</a:t>
            </a:r>
          </a:p>
        </p:txBody>
      </p:sp>
      <p:sp>
        <p:nvSpPr>
          <p:cNvPr id="101" name="Freeform 159">
            <a:extLst>
              <a:ext uri="{FF2B5EF4-FFF2-40B4-BE49-F238E27FC236}">
                <a16:creationId xmlns="" xmlns:a16="http://schemas.microsoft.com/office/drawing/2014/main" id="{D410E646-0372-4711-AF49-99FF30CEDD2B}"/>
              </a:ext>
            </a:extLst>
          </p:cNvPr>
          <p:cNvSpPr/>
          <p:nvPr/>
        </p:nvSpPr>
        <p:spPr bwMode="gray">
          <a:xfrm flipH="1">
            <a:off x="7174471" y="1772795"/>
            <a:ext cx="916880" cy="47928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MPLS</a:t>
            </a:r>
          </a:p>
        </p:txBody>
      </p:sp>
      <p:sp>
        <p:nvSpPr>
          <p:cNvPr id="102" name="Freeform 159">
            <a:extLst>
              <a:ext uri="{FF2B5EF4-FFF2-40B4-BE49-F238E27FC236}">
                <a16:creationId xmlns="" xmlns:a16="http://schemas.microsoft.com/office/drawing/2014/main" id="{9ACE0D44-DDAB-4D9E-9BDA-A0FDE38FF6E1}"/>
              </a:ext>
            </a:extLst>
          </p:cNvPr>
          <p:cNvSpPr/>
          <p:nvPr/>
        </p:nvSpPr>
        <p:spPr bwMode="gray">
          <a:xfrm flipH="1">
            <a:off x="8235491" y="1788405"/>
            <a:ext cx="916880" cy="47928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Internet</a:t>
            </a:r>
          </a:p>
        </p:txBody>
      </p:sp>
      <p:sp>
        <p:nvSpPr>
          <p:cNvPr id="103" name="Freeform 159">
            <a:extLst>
              <a:ext uri="{FF2B5EF4-FFF2-40B4-BE49-F238E27FC236}">
                <a16:creationId xmlns="" xmlns:a16="http://schemas.microsoft.com/office/drawing/2014/main" id="{01EF61BD-26E6-4DBB-B223-BB29112F4DAE}"/>
              </a:ext>
            </a:extLst>
          </p:cNvPr>
          <p:cNvSpPr/>
          <p:nvPr/>
        </p:nvSpPr>
        <p:spPr bwMode="gray">
          <a:xfrm flipH="1">
            <a:off x="9331930" y="1778341"/>
            <a:ext cx="916880" cy="47928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LTE/5G</a:t>
            </a:r>
          </a:p>
        </p:txBody>
      </p:sp>
      <p:sp>
        <p:nvSpPr>
          <p:cNvPr id="106" name="Freeform 159">
            <a:extLst>
              <a:ext uri="{FF2B5EF4-FFF2-40B4-BE49-F238E27FC236}">
                <a16:creationId xmlns="" xmlns:a16="http://schemas.microsoft.com/office/drawing/2014/main" id="{925F3D1B-73F4-4BE1-923D-E63B65DA7110}"/>
              </a:ext>
            </a:extLst>
          </p:cNvPr>
          <p:cNvSpPr/>
          <p:nvPr/>
        </p:nvSpPr>
        <p:spPr bwMode="gray">
          <a:xfrm flipH="1">
            <a:off x="1375701" y="4395273"/>
            <a:ext cx="916880" cy="47928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MPLS</a:t>
            </a:r>
          </a:p>
        </p:txBody>
      </p:sp>
      <p:sp>
        <p:nvSpPr>
          <p:cNvPr id="107" name="Freeform 159">
            <a:extLst>
              <a:ext uri="{FF2B5EF4-FFF2-40B4-BE49-F238E27FC236}">
                <a16:creationId xmlns="" xmlns:a16="http://schemas.microsoft.com/office/drawing/2014/main" id="{4A050F62-D0E3-4C78-A532-DF6934A08190}"/>
              </a:ext>
            </a:extLst>
          </p:cNvPr>
          <p:cNvSpPr/>
          <p:nvPr/>
        </p:nvSpPr>
        <p:spPr bwMode="gray">
          <a:xfrm flipH="1">
            <a:off x="2458034" y="4398760"/>
            <a:ext cx="916880" cy="47928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Internet</a:t>
            </a:r>
          </a:p>
        </p:txBody>
      </p:sp>
      <p:sp>
        <p:nvSpPr>
          <p:cNvPr id="108" name="Freeform 159">
            <a:extLst>
              <a:ext uri="{FF2B5EF4-FFF2-40B4-BE49-F238E27FC236}">
                <a16:creationId xmlns="" xmlns:a16="http://schemas.microsoft.com/office/drawing/2014/main" id="{EA2DE9AE-383B-4523-80B1-74CB8D876AF0}"/>
              </a:ext>
            </a:extLst>
          </p:cNvPr>
          <p:cNvSpPr/>
          <p:nvPr/>
        </p:nvSpPr>
        <p:spPr bwMode="gray">
          <a:xfrm flipH="1">
            <a:off x="3459836" y="4385492"/>
            <a:ext cx="916880" cy="47928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MPLS</a:t>
            </a:r>
          </a:p>
        </p:txBody>
      </p:sp>
      <p:sp>
        <p:nvSpPr>
          <p:cNvPr id="109" name="Freeform 159">
            <a:extLst>
              <a:ext uri="{FF2B5EF4-FFF2-40B4-BE49-F238E27FC236}">
                <a16:creationId xmlns="" xmlns:a16="http://schemas.microsoft.com/office/drawing/2014/main" id="{D378A90B-791C-4EF6-ACEE-2BDF15CE6911}"/>
              </a:ext>
            </a:extLst>
          </p:cNvPr>
          <p:cNvSpPr/>
          <p:nvPr/>
        </p:nvSpPr>
        <p:spPr bwMode="gray">
          <a:xfrm flipH="1">
            <a:off x="4542169" y="4388979"/>
            <a:ext cx="916880" cy="47928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Internet</a:t>
            </a:r>
          </a:p>
        </p:txBody>
      </p:sp>
      <p:sp>
        <p:nvSpPr>
          <p:cNvPr id="110" name="Freeform 159">
            <a:extLst>
              <a:ext uri="{FF2B5EF4-FFF2-40B4-BE49-F238E27FC236}">
                <a16:creationId xmlns="" xmlns:a16="http://schemas.microsoft.com/office/drawing/2014/main" id="{FD5803CB-7BD5-43DB-BFE9-FBD4B0D1E84C}"/>
              </a:ext>
            </a:extLst>
          </p:cNvPr>
          <p:cNvSpPr/>
          <p:nvPr/>
        </p:nvSpPr>
        <p:spPr bwMode="gray">
          <a:xfrm flipH="1">
            <a:off x="5565465" y="4375696"/>
            <a:ext cx="916880" cy="47928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MPLS</a:t>
            </a:r>
          </a:p>
        </p:txBody>
      </p:sp>
      <p:sp>
        <p:nvSpPr>
          <p:cNvPr id="111" name="Freeform 159">
            <a:extLst>
              <a:ext uri="{FF2B5EF4-FFF2-40B4-BE49-F238E27FC236}">
                <a16:creationId xmlns="" xmlns:a16="http://schemas.microsoft.com/office/drawing/2014/main" id="{4A05471A-BF7E-47AC-8E89-A76318CAA878}"/>
              </a:ext>
            </a:extLst>
          </p:cNvPr>
          <p:cNvSpPr/>
          <p:nvPr/>
        </p:nvSpPr>
        <p:spPr bwMode="gray">
          <a:xfrm flipH="1">
            <a:off x="6647798" y="4379183"/>
            <a:ext cx="916880" cy="47928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Internet</a:t>
            </a:r>
          </a:p>
        </p:txBody>
      </p:sp>
      <p:sp>
        <p:nvSpPr>
          <p:cNvPr id="112" name="Freeform 159">
            <a:extLst>
              <a:ext uri="{FF2B5EF4-FFF2-40B4-BE49-F238E27FC236}">
                <a16:creationId xmlns="" xmlns:a16="http://schemas.microsoft.com/office/drawing/2014/main" id="{819507D2-F9DE-416A-B9B5-089A21C4C916}"/>
              </a:ext>
            </a:extLst>
          </p:cNvPr>
          <p:cNvSpPr/>
          <p:nvPr/>
        </p:nvSpPr>
        <p:spPr bwMode="gray">
          <a:xfrm flipH="1">
            <a:off x="7709373" y="4361523"/>
            <a:ext cx="916880" cy="47928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MPLS</a:t>
            </a:r>
          </a:p>
        </p:txBody>
      </p:sp>
      <p:sp>
        <p:nvSpPr>
          <p:cNvPr id="113" name="Freeform 159">
            <a:extLst>
              <a:ext uri="{FF2B5EF4-FFF2-40B4-BE49-F238E27FC236}">
                <a16:creationId xmlns="" xmlns:a16="http://schemas.microsoft.com/office/drawing/2014/main" id="{B93EBE29-27D3-4071-B84E-8543CD07B78D}"/>
              </a:ext>
            </a:extLst>
          </p:cNvPr>
          <p:cNvSpPr/>
          <p:nvPr/>
        </p:nvSpPr>
        <p:spPr bwMode="gray">
          <a:xfrm flipH="1">
            <a:off x="8770393" y="4377133"/>
            <a:ext cx="916880" cy="47928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Internet</a:t>
            </a:r>
          </a:p>
        </p:txBody>
      </p:sp>
      <p:sp>
        <p:nvSpPr>
          <p:cNvPr id="114" name="Freeform 159">
            <a:extLst>
              <a:ext uri="{FF2B5EF4-FFF2-40B4-BE49-F238E27FC236}">
                <a16:creationId xmlns="" xmlns:a16="http://schemas.microsoft.com/office/drawing/2014/main" id="{DEBD6B5B-C1DF-43DC-B4D7-4E5388D5AE11}"/>
              </a:ext>
            </a:extLst>
          </p:cNvPr>
          <p:cNvSpPr/>
          <p:nvPr/>
        </p:nvSpPr>
        <p:spPr bwMode="gray">
          <a:xfrm flipH="1">
            <a:off x="9866832" y="4367069"/>
            <a:ext cx="916880" cy="47928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LTE/5G</a:t>
            </a:r>
          </a:p>
        </p:txBody>
      </p:sp>
      <p:sp>
        <p:nvSpPr>
          <p:cNvPr id="73" name="五边形 2">
            <a:extLst>
              <a:ext uri="{FF2B5EF4-FFF2-40B4-BE49-F238E27FC236}">
                <a16:creationId xmlns="" xmlns:a16="http://schemas.microsoft.com/office/drawing/2014/main" id="{5B29E149-0A54-4980-898F-90F937EF7B9D}"/>
              </a:ext>
            </a:extLst>
          </p:cNvPr>
          <p:cNvSpPr/>
          <p:nvPr/>
        </p:nvSpPr>
        <p:spPr bwMode="gray">
          <a:xfrm>
            <a:off x="4457932" y="116749"/>
            <a:ext cx="2196736" cy="211431"/>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b="1" dirty="0">
                <a:solidFill>
                  <a:prstClr val="white"/>
                </a:solidFill>
                <a:latin typeface="Huawei Sans" panose="020C0503030203020204" pitchFamily="34" charset="0"/>
                <a:sym typeface="Huawei Sans" panose="020C0503030203020204" pitchFamily="34" charset="0"/>
              </a:rPr>
              <a:t>WAN-Side Network Design</a:t>
            </a:r>
          </a:p>
        </p:txBody>
      </p:sp>
      <p:sp>
        <p:nvSpPr>
          <p:cNvPr id="81" name="燕尾形 3">
            <a:extLst>
              <a:ext uri="{FF2B5EF4-FFF2-40B4-BE49-F238E27FC236}">
                <a16:creationId xmlns="" xmlns:a16="http://schemas.microsoft.com/office/drawing/2014/main" id="{944394F3-7D9D-4124-8D35-FE6217433E64}"/>
              </a:ext>
            </a:extLst>
          </p:cNvPr>
          <p:cNvSpPr/>
          <p:nvPr/>
        </p:nvSpPr>
        <p:spPr bwMode="gray">
          <a:xfrm>
            <a:off x="8932618" y="116749"/>
            <a:ext cx="2816469" cy="211431"/>
          </a:xfrm>
          <a:prstGeom prst="chevron">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Dual-CPE Interconnection Design</a:t>
            </a:r>
          </a:p>
        </p:txBody>
      </p:sp>
      <p:sp>
        <p:nvSpPr>
          <p:cNvPr id="82" name="燕尾形 3">
            <a:extLst>
              <a:ext uri="{FF2B5EF4-FFF2-40B4-BE49-F238E27FC236}">
                <a16:creationId xmlns="" xmlns:a16="http://schemas.microsoft.com/office/drawing/2014/main" id="{C08C9EAB-BD6A-4459-9401-8D8B80DC2B3F}"/>
              </a:ext>
            </a:extLst>
          </p:cNvPr>
          <p:cNvSpPr/>
          <p:nvPr/>
        </p:nvSpPr>
        <p:spPr bwMode="gray">
          <a:xfrm>
            <a:off x="6591524" y="116749"/>
            <a:ext cx="2404236" cy="211431"/>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LAN-Side Network Design</a:t>
            </a:r>
          </a:p>
        </p:txBody>
      </p:sp>
    </p:spTree>
    <p:extLst>
      <p:ext uri="{BB962C8B-B14F-4D97-AF65-F5344CB8AC3E}">
        <p14:creationId xmlns:p14="http://schemas.microsoft.com/office/powerpoint/2010/main" val="19103174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7918854-1E58-4981-A3CD-5F884FA56D29}"/>
              </a:ext>
            </a:extLst>
          </p:cNvPr>
          <p:cNvSpPr>
            <a:spLocks noGrp="1"/>
          </p:cNvSpPr>
          <p:nvPr>
            <p:ph type="title"/>
          </p:nvPr>
        </p:nvSpPr>
        <p:spPr bwMode="gray"/>
        <p:txBody>
          <a:bodyPr/>
          <a:lstStyle/>
          <a:p>
            <a:r>
              <a:rPr lang="en-US" dirty="0"/>
              <a:t>Typical WAN-Side Networking</a:t>
            </a:r>
          </a:p>
        </p:txBody>
      </p:sp>
      <p:sp>
        <p:nvSpPr>
          <p:cNvPr id="8" name="圆角矩形 75">
            <a:extLst>
              <a:ext uri="{FF2B5EF4-FFF2-40B4-BE49-F238E27FC236}">
                <a16:creationId xmlns="" xmlns:a16="http://schemas.microsoft.com/office/drawing/2014/main" id="{7BAFC7CF-5813-40FE-A82B-D3EA6F63267E}"/>
              </a:ext>
            </a:extLst>
          </p:cNvPr>
          <p:cNvSpPr/>
          <p:nvPr/>
        </p:nvSpPr>
        <p:spPr bwMode="gray">
          <a:xfrm>
            <a:off x="503239" y="1052513"/>
            <a:ext cx="5526468"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Single-CPE multi-link networking</a:t>
            </a:r>
          </a:p>
        </p:txBody>
      </p:sp>
      <p:sp>
        <p:nvSpPr>
          <p:cNvPr id="9" name="圆角矩形 75">
            <a:extLst>
              <a:ext uri="{FF2B5EF4-FFF2-40B4-BE49-F238E27FC236}">
                <a16:creationId xmlns="" xmlns:a16="http://schemas.microsoft.com/office/drawing/2014/main" id="{A586E2D7-E091-420D-BBA6-F2EF0575A71B}"/>
              </a:ext>
            </a:extLst>
          </p:cNvPr>
          <p:cNvSpPr/>
          <p:nvPr/>
        </p:nvSpPr>
        <p:spPr bwMode="gray">
          <a:xfrm>
            <a:off x="503238" y="1509094"/>
            <a:ext cx="5526469" cy="4615481"/>
          </a:xfrm>
          <a:prstGeom prst="roundRect">
            <a:avLst>
              <a:gd name="adj" fmla="val 874"/>
            </a:avLst>
          </a:prstGeom>
          <a:noFill/>
          <a:ln w="9525" cap="flat" cmpd="sng" algn="ctr">
            <a:solidFill>
              <a:sysClr val="window" lastClr="FFFFFF">
                <a:lumMod val="75000"/>
              </a:sysClr>
            </a:solidFill>
            <a:prstDash val="solid"/>
            <a:miter lim="800000"/>
          </a:ln>
          <a:effectLst/>
        </p:spPr>
        <p:txBody>
          <a:bodyPr wrap="square" lIns="108000" tIns="108000" rIns="108000" bIns="36000" rtlCol="0" anchor="t" anchorCtr="0">
            <a:noAutofit/>
          </a:bodyPr>
          <a:lstStyle/>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r>
              <a:rPr lang="en-US" sz="1400" dirty="0">
                <a:solidFill>
                  <a:prstClr val="black"/>
                </a:solidFill>
                <a:latin typeface="Huawei Sans" panose="020C0503030203020204" pitchFamily="34" charset="0"/>
              </a:rPr>
              <a:t>For small and midsize sites or branch sites with low reliability requirements, only one CPE needs to be deployed. Multiple WAN links can be deployed and enterprise application traffic of different importance is transmitted over different links.</a:t>
            </a:r>
          </a:p>
          <a:p>
            <a:pPr marL="228594" indent="-228594" fontAlgn="ctr">
              <a:buFont typeface="Arial" panose="020B0604020202020204" pitchFamily="34" charset="0"/>
              <a:buChar char="•"/>
            </a:pPr>
            <a:r>
              <a:rPr lang="en-US" sz="1400" dirty="0">
                <a:solidFill>
                  <a:prstClr val="black"/>
                </a:solidFill>
                <a:latin typeface="Huawei Sans" panose="020C0503030203020204" pitchFamily="34" charset="0"/>
              </a:rPr>
              <a:t>Typically, one MPLS link and one Internet link are deployed on the WAN side. The MPLS link has guaranteed SLA and is used to carry enterprises' critical applications. Non-critical applications are carried on the Internet link.</a:t>
            </a:r>
          </a:p>
        </p:txBody>
      </p:sp>
      <p:sp>
        <p:nvSpPr>
          <p:cNvPr id="10" name="Freeform 159">
            <a:extLst>
              <a:ext uri="{FF2B5EF4-FFF2-40B4-BE49-F238E27FC236}">
                <a16:creationId xmlns="" xmlns:a16="http://schemas.microsoft.com/office/drawing/2014/main" id="{E9C74901-366C-4ECB-9D6B-1A4559BAB023}"/>
              </a:ext>
            </a:extLst>
          </p:cNvPr>
          <p:cNvSpPr/>
          <p:nvPr/>
        </p:nvSpPr>
        <p:spPr bwMode="gray">
          <a:xfrm flipH="1">
            <a:off x="1035961" y="2362732"/>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Enterprise intranet</a:t>
            </a:r>
          </a:p>
        </p:txBody>
      </p:sp>
      <p:cxnSp>
        <p:nvCxnSpPr>
          <p:cNvPr id="11" name="直接连接符 80">
            <a:extLst>
              <a:ext uri="{FF2B5EF4-FFF2-40B4-BE49-F238E27FC236}">
                <a16:creationId xmlns="" xmlns:a16="http://schemas.microsoft.com/office/drawing/2014/main" id="{37FC47B4-824F-4064-94CD-7EF0134B5B89}"/>
              </a:ext>
            </a:extLst>
          </p:cNvPr>
          <p:cNvCxnSpPr>
            <a:cxnSpLocks/>
            <a:stCxn id="14" idx="21"/>
            <a:endCxn id="12" idx="2"/>
          </p:cNvCxnSpPr>
          <p:nvPr/>
        </p:nvCxnSpPr>
        <p:spPr bwMode="gray">
          <a:xfrm flipH="1" flipV="1">
            <a:off x="2284083" y="2905225"/>
            <a:ext cx="708550" cy="29089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2" name="图片 81">
            <a:extLst>
              <a:ext uri="{FF2B5EF4-FFF2-40B4-BE49-F238E27FC236}">
                <a16:creationId xmlns="" xmlns:a16="http://schemas.microsoft.com/office/drawing/2014/main" id="{B7ECB86E-921C-4131-A4FF-C9D35E0E50A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038628" y="2502680"/>
            <a:ext cx="490909" cy="402545"/>
          </a:xfrm>
          <a:prstGeom prst="rect">
            <a:avLst/>
          </a:prstGeom>
        </p:spPr>
      </p:pic>
      <p:cxnSp>
        <p:nvCxnSpPr>
          <p:cNvPr id="13" name="直接连接符 84">
            <a:extLst>
              <a:ext uri="{FF2B5EF4-FFF2-40B4-BE49-F238E27FC236}">
                <a16:creationId xmlns="" xmlns:a16="http://schemas.microsoft.com/office/drawing/2014/main" id="{2821CD1F-2F48-4193-BF84-4156EC34840E}"/>
              </a:ext>
            </a:extLst>
          </p:cNvPr>
          <p:cNvCxnSpPr>
            <a:cxnSpLocks/>
            <a:stCxn id="15" idx="21"/>
            <a:endCxn id="12" idx="0"/>
          </p:cNvCxnSpPr>
          <p:nvPr/>
        </p:nvCxnSpPr>
        <p:spPr bwMode="gray">
          <a:xfrm flipH="1">
            <a:off x="2284083" y="2261237"/>
            <a:ext cx="708550" cy="24144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Freeform 159">
            <a:extLst>
              <a:ext uri="{FF2B5EF4-FFF2-40B4-BE49-F238E27FC236}">
                <a16:creationId xmlns="" xmlns:a16="http://schemas.microsoft.com/office/drawing/2014/main" id="{A90A85CB-1C50-4B8A-A18B-4E7975AB1987}"/>
              </a:ext>
            </a:extLst>
          </p:cNvPr>
          <p:cNvSpPr/>
          <p:nvPr/>
        </p:nvSpPr>
        <p:spPr bwMode="gray">
          <a:xfrm flipH="1">
            <a:off x="2992633" y="2860097"/>
            <a:ext cx="916880" cy="47928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MPLS</a:t>
            </a:r>
          </a:p>
        </p:txBody>
      </p:sp>
      <p:sp>
        <p:nvSpPr>
          <p:cNvPr id="15" name="Freeform 159">
            <a:extLst>
              <a:ext uri="{FF2B5EF4-FFF2-40B4-BE49-F238E27FC236}">
                <a16:creationId xmlns="" xmlns:a16="http://schemas.microsoft.com/office/drawing/2014/main" id="{BC74F21F-EF01-4D94-94B9-5EA93183009C}"/>
              </a:ext>
            </a:extLst>
          </p:cNvPr>
          <p:cNvSpPr/>
          <p:nvPr/>
        </p:nvSpPr>
        <p:spPr bwMode="gray">
          <a:xfrm flipH="1">
            <a:off x="2992633" y="1925216"/>
            <a:ext cx="916880" cy="47928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Internet</a:t>
            </a:r>
          </a:p>
        </p:txBody>
      </p:sp>
      <p:sp>
        <p:nvSpPr>
          <p:cNvPr id="24" name="圆角矩形 75">
            <a:extLst>
              <a:ext uri="{FF2B5EF4-FFF2-40B4-BE49-F238E27FC236}">
                <a16:creationId xmlns="" xmlns:a16="http://schemas.microsoft.com/office/drawing/2014/main" id="{1E29A4D9-380F-40C8-8FE1-6C186EBCDB1D}"/>
              </a:ext>
            </a:extLst>
          </p:cNvPr>
          <p:cNvSpPr/>
          <p:nvPr/>
        </p:nvSpPr>
        <p:spPr bwMode="gray">
          <a:xfrm>
            <a:off x="6191251" y="1069317"/>
            <a:ext cx="5436067"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Dual-CPE multi-link networking</a:t>
            </a:r>
          </a:p>
        </p:txBody>
      </p:sp>
      <p:sp>
        <p:nvSpPr>
          <p:cNvPr id="25" name="圆角矩形 75">
            <a:extLst>
              <a:ext uri="{FF2B5EF4-FFF2-40B4-BE49-F238E27FC236}">
                <a16:creationId xmlns="" xmlns:a16="http://schemas.microsoft.com/office/drawing/2014/main" id="{76A40407-0528-49EF-B27E-D409499389A1}"/>
              </a:ext>
            </a:extLst>
          </p:cNvPr>
          <p:cNvSpPr/>
          <p:nvPr/>
        </p:nvSpPr>
        <p:spPr bwMode="gray">
          <a:xfrm>
            <a:off x="6200876" y="1509094"/>
            <a:ext cx="5426442" cy="4615481"/>
          </a:xfrm>
          <a:prstGeom prst="roundRect">
            <a:avLst>
              <a:gd name="adj" fmla="val 874"/>
            </a:avLst>
          </a:prstGeom>
          <a:noFill/>
          <a:ln w="9525" cap="flat" cmpd="sng" algn="ctr">
            <a:solidFill>
              <a:sysClr val="window" lastClr="FFFFFF">
                <a:lumMod val="75000"/>
              </a:sysClr>
            </a:solidFill>
            <a:prstDash val="solid"/>
            <a:miter lim="800000"/>
          </a:ln>
          <a:effectLst/>
        </p:spPr>
        <p:txBody>
          <a:bodyPr wrap="square" lIns="108000" tIns="108000" rIns="108000" bIns="36000" rtlCol="0" anchor="t" anchorCtr="0">
            <a:noAutofit/>
          </a:bodyPr>
          <a:lstStyle/>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r>
              <a:rPr lang="en-US" sz="1400" dirty="0">
                <a:solidFill>
                  <a:prstClr val="black"/>
                </a:solidFill>
                <a:latin typeface="Huawei Sans" panose="020C0503030203020204" pitchFamily="34" charset="0"/>
              </a:rPr>
              <a:t>In large sites or branch sites with high reliability requirements, dual CPEs are generally deployed. To ensure service transmission reliability, at least two WAN links are deployed for each CPE.</a:t>
            </a:r>
          </a:p>
          <a:p>
            <a:pPr marL="228594" indent="-228594" fontAlgn="ctr">
              <a:buFont typeface="Arial" panose="020B0604020202020204" pitchFamily="34" charset="0"/>
              <a:buChar char="•"/>
            </a:pPr>
            <a:r>
              <a:rPr lang="en-US" sz="1400" dirty="0">
                <a:solidFill>
                  <a:prstClr val="black"/>
                </a:solidFill>
                <a:latin typeface="Huawei Sans" panose="020C0503030203020204" pitchFamily="34" charset="0"/>
              </a:rPr>
              <a:t>Two CPEs are deployed at a branch site. The MPLS link is deployed for one CPE, and the Internet link is deployed for the other CPE. To ensure reliability, an interlink is deployed between the two CPEs to prevent data forwarding failures when a CPE fails.</a:t>
            </a:r>
          </a:p>
        </p:txBody>
      </p:sp>
      <p:sp>
        <p:nvSpPr>
          <p:cNvPr id="26" name="Freeform 159">
            <a:extLst>
              <a:ext uri="{FF2B5EF4-FFF2-40B4-BE49-F238E27FC236}">
                <a16:creationId xmlns="" xmlns:a16="http://schemas.microsoft.com/office/drawing/2014/main" id="{210C2E4D-0059-4863-9DB4-2C5C4D8C139C}"/>
              </a:ext>
            </a:extLst>
          </p:cNvPr>
          <p:cNvSpPr/>
          <p:nvPr/>
        </p:nvSpPr>
        <p:spPr bwMode="gray">
          <a:xfrm flipH="1">
            <a:off x="6793606" y="2372491"/>
            <a:ext cx="1463394" cy="76495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Enterprise intranet</a:t>
            </a:r>
          </a:p>
        </p:txBody>
      </p:sp>
      <p:cxnSp>
        <p:nvCxnSpPr>
          <p:cNvPr id="27" name="直接连接符 80">
            <a:extLst>
              <a:ext uri="{FF2B5EF4-FFF2-40B4-BE49-F238E27FC236}">
                <a16:creationId xmlns="" xmlns:a16="http://schemas.microsoft.com/office/drawing/2014/main" id="{826ACC9D-3232-42F4-BB9F-FC7624A1F2AC}"/>
              </a:ext>
            </a:extLst>
          </p:cNvPr>
          <p:cNvCxnSpPr>
            <a:cxnSpLocks/>
            <a:stCxn id="30" idx="21"/>
            <a:endCxn id="34" idx="3"/>
          </p:cNvCxnSpPr>
          <p:nvPr/>
        </p:nvCxnSpPr>
        <p:spPr bwMode="gray">
          <a:xfrm flipH="1" flipV="1">
            <a:off x="8257000" y="3259914"/>
            <a:ext cx="586921" cy="38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8" name="图片 81">
            <a:extLst>
              <a:ext uri="{FF2B5EF4-FFF2-40B4-BE49-F238E27FC236}">
                <a16:creationId xmlns="" xmlns:a16="http://schemas.microsoft.com/office/drawing/2014/main" id="{C9A86539-640B-4BEA-8E6B-A2FDBD25A50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766091" y="2128516"/>
            <a:ext cx="490909" cy="402545"/>
          </a:xfrm>
          <a:prstGeom prst="rect">
            <a:avLst/>
          </a:prstGeom>
        </p:spPr>
      </p:pic>
      <p:cxnSp>
        <p:nvCxnSpPr>
          <p:cNvPr id="29" name="直接连接符 84">
            <a:extLst>
              <a:ext uri="{FF2B5EF4-FFF2-40B4-BE49-F238E27FC236}">
                <a16:creationId xmlns="" xmlns:a16="http://schemas.microsoft.com/office/drawing/2014/main" id="{3DE00AFD-FEA5-42DE-BF88-F950F9999A42}"/>
              </a:ext>
            </a:extLst>
          </p:cNvPr>
          <p:cNvCxnSpPr>
            <a:cxnSpLocks/>
            <a:stCxn id="31" idx="21"/>
            <a:endCxn id="28" idx="3"/>
          </p:cNvCxnSpPr>
          <p:nvPr/>
        </p:nvCxnSpPr>
        <p:spPr bwMode="gray">
          <a:xfrm flipH="1">
            <a:off x="8257000" y="2328930"/>
            <a:ext cx="586921" cy="85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Freeform 159">
            <a:extLst>
              <a:ext uri="{FF2B5EF4-FFF2-40B4-BE49-F238E27FC236}">
                <a16:creationId xmlns="" xmlns:a16="http://schemas.microsoft.com/office/drawing/2014/main" id="{CB3EA024-9919-4E23-842D-CF67BBEAA5E0}"/>
              </a:ext>
            </a:extLst>
          </p:cNvPr>
          <p:cNvSpPr/>
          <p:nvPr/>
        </p:nvSpPr>
        <p:spPr bwMode="gray">
          <a:xfrm flipH="1">
            <a:off x="8843921" y="2927790"/>
            <a:ext cx="916880" cy="47928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MPLS</a:t>
            </a:r>
          </a:p>
        </p:txBody>
      </p:sp>
      <p:sp>
        <p:nvSpPr>
          <p:cNvPr id="31" name="Freeform 159">
            <a:extLst>
              <a:ext uri="{FF2B5EF4-FFF2-40B4-BE49-F238E27FC236}">
                <a16:creationId xmlns="" xmlns:a16="http://schemas.microsoft.com/office/drawing/2014/main" id="{46CF333A-B1E7-4B0B-AB0E-324E8BCE0524}"/>
              </a:ext>
            </a:extLst>
          </p:cNvPr>
          <p:cNvSpPr/>
          <p:nvPr/>
        </p:nvSpPr>
        <p:spPr bwMode="gray">
          <a:xfrm flipH="1">
            <a:off x="8843921" y="1992909"/>
            <a:ext cx="916880" cy="47928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Internet</a:t>
            </a:r>
          </a:p>
        </p:txBody>
      </p:sp>
      <p:pic>
        <p:nvPicPr>
          <p:cNvPr id="34" name="图片 81">
            <a:extLst>
              <a:ext uri="{FF2B5EF4-FFF2-40B4-BE49-F238E27FC236}">
                <a16:creationId xmlns="" xmlns:a16="http://schemas.microsoft.com/office/drawing/2014/main" id="{FCE51306-4D0C-4DC8-8530-E67AFF3317B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766091" y="3058641"/>
            <a:ext cx="490909" cy="402545"/>
          </a:xfrm>
          <a:prstGeom prst="rect">
            <a:avLst/>
          </a:prstGeom>
        </p:spPr>
      </p:pic>
      <p:cxnSp>
        <p:nvCxnSpPr>
          <p:cNvPr id="39" name="直接连接符 80">
            <a:extLst>
              <a:ext uri="{FF2B5EF4-FFF2-40B4-BE49-F238E27FC236}">
                <a16:creationId xmlns="" xmlns:a16="http://schemas.microsoft.com/office/drawing/2014/main" id="{025A2513-99CD-49DF-ABD3-C2802603CF22}"/>
              </a:ext>
            </a:extLst>
          </p:cNvPr>
          <p:cNvCxnSpPr>
            <a:cxnSpLocks/>
            <a:stCxn id="34" idx="0"/>
            <a:endCxn id="28" idx="2"/>
          </p:cNvCxnSpPr>
          <p:nvPr/>
        </p:nvCxnSpPr>
        <p:spPr bwMode="gray">
          <a:xfrm flipV="1">
            <a:off x="8011546" y="2531061"/>
            <a:ext cx="0" cy="52758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Freeform: Shape 43">
            <a:extLst>
              <a:ext uri="{FF2B5EF4-FFF2-40B4-BE49-F238E27FC236}">
                <a16:creationId xmlns="" xmlns:a16="http://schemas.microsoft.com/office/drawing/2014/main" id="{DEDD579C-74D3-4F3B-887E-8BA6B059A529}"/>
              </a:ext>
            </a:extLst>
          </p:cNvPr>
          <p:cNvSpPr/>
          <p:nvPr/>
        </p:nvSpPr>
        <p:spPr bwMode="gray">
          <a:xfrm>
            <a:off x="1813077" y="2081020"/>
            <a:ext cx="2627751" cy="471680"/>
          </a:xfrm>
          <a:custGeom>
            <a:avLst/>
            <a:gdLst>
              <a:gd name="connsiteX0" fmla="*/ 0 w 2247900"/>
              <a:gd name="connsiteY0" fmla="*/ 471680 h 471680"/>
              <a:gd name="connsiteX1" fmla="*/ 466725 w 2247900"/>
              <a:gd name="connsiteY1" fmla="*/ 347855 h 471680"/>
              <a:gd name="connsiteX2" fmla="*/ 1362075 w 2247900"/>
              <a:gd name="connsiteY2" fmla="*/ 33530 h 471680"/>
              <a:gd name="connsiteX3" fmla="*/ 2247900 w 2247900"/>
              <a:gd name="connsiteY3" fmla="*/ 24005 h 471680"/>
            </a:gdLst>
            <a:ahLst/>
            <a:cxnLst>
              <a:cxn ang="0">
                <a:pos x="connsiteX0" y="connsiteY0"/>
              </a:cxn>
              <a:cxn ang="0">
                <a:pos x="connsiteX1" y="connsiteY1"/>
              </a:cxn>
              <a:cxn ang="0">
                <a:pos x="connsiteX2" y="connsiteY2"/>
              </a:cxn>
              <a:cxn ang="0">
                <a:pos x="connsiteX3" y="connsiteY3"/>
              </a:cxn>
            </a:cxnLst>
            <a:rect l="l" t="t" r="r" b="b"/>
            <a:pathLst>
              <a:path w="2247900" h="471680">
                <a:moveTo>
                  <a:pt x="0" y="471680"/>
                </a:moveTo>
                <a:cubicBezTo>
                  <a:pt x="119856" y="446280"/>
                  <a:pt x="239713" y="420880"/>
                  <a:pt x="466725" y="347855"/>
                </a:cubicBezTo>
                <a:cubicBezTo>
                  <a:pt x="693738" y="274830"/>
                  <a:pt x="1065213" y="87505"/>
                  <a:pt x="1362075" y="33530"/>
                </a:cubicBezTo>
                <a:cubicBezTo>
                  <a:pt x="1658938" y="-20445"/>
                  <a:pt x="1953419" y="1780"/>
                  <a:pt x="2247900" y="24005"/>
                </a:cubicBezTo>
              </a:path>
            </a:pathLst>
          </a:custGeom>
          <a:noFill/>
          <a:ln w="28575">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45" name="Freeform: Shape 44">
            <a:extLst>
              <a:ext uri="{FF2B5EF4-FFF2-40B4-BE49-F238E27FC236}">
                <a16:creationId xmlns="" xmlns:a16="http://schemas.microsoft.com/office/drawing/2014/main" id="{B93320F9-C296-43A4-9BD2-0AC8E0642613}"/>
              </a:ext>
            </a:extLst>
          </p:cNvPr>
          <p:cNvSpPr/>
          <p:nvPr/>
        </p:nvSpPr>
        <p:spPr bwMode="gray">
          <a:xfrm flipV="1">
            <a:off x="1800002" y="2847433"/>
            <a:ext cx="2627750" cy="471680"/>
          </a:xfrm>
          <a:custGeom>
            <a:avLst/>
            <a:gdLst>
              <a:gd name="connsiteX0" fmla="*/ 0 w 2247900"/>
              <a:gd name="connsiteY0" fmla="*/ 471680 h 471680"/>
              <a:gd name="connsiteX1" fmla="*/ 466725 w 2247900"/>
              <a:gd name="connsiteY1" fmla="*/ 347855 h 471680"/>
              <a:gd name="connsiteX2" fmla="*/ 1362075 w 2247900"/>
              <a:gd name="connsiteY2" fmla="*/ 33530 h 471680"/>
              <a:gd name="connsiteX3" fmla="*/ 2247900 w 2247900"/>
              <a:gd name="connsiteY3" fmla="*/ 24005 h 471680"/>
            </a:gdLst>
            <a:ahLst/>
            <a:cxnLst>
              <a:cxn ang="0">
                <a:pos x="connsiteX0" y="connsiteY0"/>
              </a:cxn>
              <a:cxn ang="0">
                <a:pos x="connsiteX1" y="connsiteY1"/>
              </a:cxn>
              <a:cxn ang="0">
                <a:pos x="connsiteX2" y="connsiteY2"/>
              </a:cxn>
              <a:cxn ang="0">
                <a:pos x="connsiteX3" y="connsiteY3"/>
              </a:cxn>
            </a:cxnLst>
            <a:rect l="l" t="t" r="r" b="b"/>
            <a:pathLst>
              <a:path w="2247900" h="471680">
                <a:moveTo>
                  <a:pt x="0" y="471680"/>
                </a:moveTo>
                <a:cubicBezTo>
                  <a:pt x="119856" y="446280"/>
                  <a:pt x="239713" y="420880"/>
                  <a:pt x="466725" y="347855"/>
                </a:cubicBezTo>
                <a:cubicBezTo>
                  <a:pt x="693738" y="274830"/>
                  <a:pt x="1065213" y="87505"/>
                  <a:pt x="1362075" y="33530"/>
                </a:cubicBezTo>
                <a:cubicBezTo>
                  <a:pt x="1658938" y="-20445"/>
                  <a:pt x="1953419" y="1780"/>
                  <a:pt x="2247900" y="24005"/>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46" name="TextBox 45">
            <a:extLst>
              <a:ext uri="{FF2B5EF4-FFF2-40B4-BE49-F238E27FC236}">
                <a16:creationId xmlns="" xmlns:a16="http://schemas.microsoft.com/office/drawing/2014/main" id="{35BC1563-6AD6-4721-BB95-33455226C594}"/>
              </a:ext>
            </a:extLst>
          </p:cNvPr>
          <p:cNvSpPr txBox="1"/>
          <p:nvPr/>
        </p:nvSpPr>
        <p:spPr bwMode="gray">
          <a:xfrm>
            <a:off x="3800066" y="1763539"/>
            <a:ext cx="1819729"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Non-critical services</a:t>
            </a:r>
          </a:p>
        </p:txBody>
      </p:sp>
      <p:sp>
        <p:nvSpPr>
          <p:cNvPr id="47" name="TextBox 46">
            <a:extLst>
              <a:ext uri="{FF2B5EF4-FFF2-40B4-BE49-F238E27FC236}">
                <a16:creationId xmlns="" xmlns:a16="http://schemas.microsoft.com/office/drawing/2014/main" id="{B552C2B5-CFAB-4207-865F-A8D9A03C63B7}"/>
              </a:ext>
            </a:extLst>
          </p:cNvPr>
          <p:cNvSpPr txBox="1"/>
          <p:nvPr/>
        </p:nvSpPr>
        <p:spPr bwMode="gray">
          <a:xfrm>
            <a:off x="3822458" y="3308228"/>
            <a:ext cx="1430200"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Critical services</a:t>
            </a:r>
          </a:p>
        </p:txBody>
      </p:sp>
      <p:sp>
        <p:nvSpPr>
          <p:cNvPr id="49" name="Freeform: Shape 48">
            <a:extLst>
              <a:ext uri="{FF2B5EF4-FFF2-40B4-BE49-F238E27FC236}">
                <a16:creationId xmlns="" xmlns:a16="http://schemas.microsoft.com/office/drawing/2014/main" id="{A779208B-F0EA-42FF-83F3-BA4098B61EC1}"/>
              </a:ext>
            </a:extLst>
          </p:cNvPr>
          <p:cNvSpPr/>
          <p:nvPr/>
        </p:nvSpPr>
        <p:spPr bwMode="gray">
          <a:xfrm>
            <a:off x="7341870" y="2166470"/>
            <a:ext cx="2533650" cy="257175"/>
          </a:xfrm>
          <a:custGeom>
            <a:avLst/>
            <a:gdLst>
              <a:gd name="connsiteX0" fmla="*/ 0 w 1590675"/>
              <a:gd name="connsiteY0" fmla="*/ 257175 h 257175"/>
              <a:gd name="connsiteX1" fmla="*/ 428625 w 1590675"/>
              <a:gd name="connsiteY1" fmla="*/ 47625 h 257175"/>
              <a:gd name="connsiteX2" fmla="*/ 1590675 w 1590675"/>
              <a:gd name="connsiteY2" fmla="*/ 0 h 257175"/>
            </a:gdLst>
            <a:ahLst/>
            <a:cxnLst>
              <a:cxn ang="0">
                <a:pos x="connsiteX0" y="connsiteY0"/>
              </a:cxn>
              <a:cxn ang="0">
                <a:pos x="connsiteX1" y="connsiteY1"/>
              </a:cxn>
              <a:cxn ang="0">
                <a:pos x="connsiteX2" y="connsiteY2"/>
              </a:cxn>
            </a:cxnLst>
            <a:rect l="l" t="t" r="r" b="b"/>
            <a:pathLst>
              <a:path w="1590675" h="257175">
                <a:moveTo>
                  <a:pt x="0" y="257175"/>
                </a:moveTo>
                <a:cubicBezTo>
                  <a:pt x="81756" y="173831"/>
                  <a:pt x="163513" y="90487"/>
                  <a:pt x="428625" y="47625"/>
                </a:cubicBezTo>
                <a:cubicBezTo>
                  <a:pt x="693737" y="4763"/>
                  <a:pt x="1142206" y="2381"/>
                  <a:pt x="1590675" y="0"/>
                </a:cubicBezTo>
              </a:path>
            </a:pathLst>
          </a:custGeom>
          <a:noFill/>
          <a:ln w="28575">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50" name="Freeform: Shape 49">
            <a:extLst>
              <a:ext uri="{FF2B5EF4-FFF2-40B4-BE49-F238E27FC236}">
                <a16:creationId xmlns="" xmlns:a16="http://schemas.microsoft.com/office/drawing/2014/main" id="{E6932C58-64E4-4E0F-809F-D2E203914F8E}"/>
              </a:ext>
            </a:extLst>
          </p:cNvPr>
          <p:cNvSpPr/>
          <p:nvPr/>
        </p:nvSpPr>
        <p:spPr bwMode="gray">
          <a:xfrm flipV="1">
            <a:off x="7296703" y="3088459"/>
            <a:ext cx="2533650" cy="257175"/>
          </a:xfrm>
          <a:custGeom>
            <a:avLst/>
            <a:gdLst>
              <a:gd name="connsiteX0" fmla="*/ 0 w 1590675"/>
              <a:gd name="connsiteY0" fmla="*/ 257175 h 257175"/>
              <a:gd name="connsiteX1" fmla="*/ 428625 w 1590675"/>
              <a:gd name="connsiteY1" fmla="*/ 47625 h 257175"/>
              <a:gd name="connsiteX2" fmla="*/ 1590675 w 1590675"/>
              <a:gd name="connsiteY2" fmla="*/ 0 h 257175"/>
            </a:gdLst>
            <a:ahLst/>
            <a:cxnLst>
              <a:cxn ang="0">
                <a:pos x="connsiteX0" y="connsiteY0"/>
              </a:cxn>
              <a:cxn ang="0">
                <a:pos x="connsiteX1" y="connsiteY1"/>
              </a:cxn>
              <a:cxn ang="0">
                <a:pos x="connsiteX2" y="connsiteY2"/>
              </a:cxn>
            </a:cxnLst>
            <a:rect l="l" t="t" r="r" b="b"/>
            <a:pathLst>
              <a:path w="1590675" h="257175">
                <a:moveTo>
                  <a:pt x="0" y="257175"/>
                </a:moveTo>
                <a:cubicBezTo>
                  <a:pt x="81756" y="173831"/>
                  <a:pt x="163513" y="90487"/>
                  <a:pt x="428625" y="47625"/>
                </a:cubicBezTo>
                <a:cubicBezTo>
                  <a:pt x="693737" y="4763"/>
                  <a:pt x="1142206" y="2381"/>
                  <a:pt x="1590675" y="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53" name="Freeform: Shape 52">
            <a:extLst>
              <a:ext uri="{FF2B5EF4-FFF2-40B4-BE49-F238E27FC236}">
                <a16:creationId xmlns="" xmlns:a16="http://schemas.microsoft.com/office/drawing/2014/main" id="{A996375D-CC24-4DE5-A4BD-85F4B64F6354}"/>
              </a:ext>
            </a:extLst>
          </p:cNvPr>
          <p:cNvSpPr/>
          <p:nvPr/>
        </p:nvSpPr>
        <p:spPr bwMode="gray">
          <a:xfrm>
            <a:off x="7725047" y="2256430"/>
            <a:ext cx="2070100" cy="886650"/>
          </a:xfrm>
          <a:custGeom>
            <a:avLst/>
            <a:gdLst>
              <a:gd name="connsiteX0" fmla="*/ 0 w 2070100"/>
              <a:gd name="connsiteY0" fmla="*/ 2115 h 886650"/>
              <a:gd name="connsiteX1" fmla="*/ 298450 w 2070100"/>
              <a:gd name="connsiteY1" fmla="*/ 100540 h 886650"/>
              <a:gd name="connsiteX2" fmla="*/ 381000 w 2070100"/>
              <a:gd name="connsiteY2" fmla="*/ 652990 h 886650"/>
              <a:gd name="connsiteX3" fmla="*/ 1546225 w 2070100"/>
              <a:gd name="connsiteY3" fmla="*/ 859365 h 886650"/>
              <a:gd name="connsiteX4" fmla="*/ 2070100 w 2070100"/>
              <a:gd name="connsiteY4" fmla="*/ 878415 h 886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0100" h="886650">
                <a:moveTo>
                  <a:pt x="0" y="2115"/>
                </a:moveTo>
                <a:cubicBezTo>
                  <a:pt x="117475" y="-2912"/>
                  <a:pt x="234950" y="-7939"/>
                  <a:pt x="298450" y="100540"/>
                </a:cubicBezTo>
                <a:cubicBezTo>
                  <a:pt x="361950" y="209019"/>
                  <a:pt x="173038" y="526519"/>
                  <a:pt x="381000" y="652990"/>
                </a:cubicBezTo>
                <a:cubicBezTo>
                  <a:pt x="588963" y="779461"/>
                  <a:pt x="1264708" y="821794"/>
                  <a:pt x="1546225" y="859365"/>
                </a:cubicBezTo>
                <a:cubicBezTo>
                  <a:pt x="1827742" y="896936"/>
                  <a:pt x="1948921" y="887675"/>
                  <a:pt x="2070100" y="878415"/>
                </a:cubicBezTo>
              </a:path>
            </a:pathLst>
          </a:custGeom>
          <a:noFill/>
          <a:ln w="28575">
            <a:solidFill>
              <a:srgbClr val="56C4D2"/>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54" name="Freeform: Shape 53">
            <a:extLst>
              <a:ext uri="{FF2B5EF4-FFF2-40B4-BE49-F238E27FC236}">
                <a16:creationId xmlns="" xmlns:a16="http://schemas.microsoft.com/office/drawing/2014/main" id="{7BF08FC6-C003-447C-A84A-5DCC8592B83E}"/>
              </a:ext>
            </a:extLst>
          </p:cNvPr>
          <p:cNvSpPr/>
          <p:nvPr/>
        </p:nvSpPr>
        <p:spPr bwMode="gray">
          <a:xfrm flipV="1">
            <a:off x="7725047" y="2375000"/>
            <a:ext cx="2070100" cy="886650"/>
          </a:xfrm>
          <a:custGeom>
            <a:avLst/>
            <a:gdLst>
              <a:gd name="connsiteX0" fmla="*/ 0 w 2070100"/>
              <a:gd name="connsiteY0" fmla="*/ 2115 h 886650"/>
              <a:gd name="connsiteX1" fmla="*/ 298450 w 2070100"/>
              <a:gd name="connsiteY1" fmla="*/ 100540 h 886650"/>
              <a:gd name="connsiteX2" fmla="*/ 381000 w 2070100"/>
              <a:gd name="connsiteY2" fmla="*/ 652990 h 886650"/>
              <a:gd name="connsiteX3" fmla="*/ 1546225 w 2070100"/>
              <a:gd name="connsiteY3" fmla="*/ 859365 h 886650"/>
              <a:gd name="connsiteX4" fmla="*/ 2070100 w 2070100"/>
              <a:gd name="connsiteY4" fmla="*/ 878415 h 886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0100" h="886650">
                <a:moveTo>
                  <a:pt x="0" y="2115"/>
                </a:moveTo>
                <a:cubicBezTo>
                  <a:pt x="117475" y="-2912"/>
                  <a:pt x="234950" y="-7939"/>
                  <a:pt x="298450" y="100540"/>
                </a:cubicBezTo>
                <a:cubicBezTo>
                  <a:pt x="361950" y="209019"/>
                  <a:pt x="173038" y="526519"/>
                  <a:pt x="381000" y="652990"/>
                </a:cubicBezTo>
                <a:cubicBezTo>
                  <a:pt x="588963" y="779461"/>
                  <a:pt x="1264708" y="821794"/>
                  <a:pt x="1546225" y="859365"/>
                </a:cubicBezTo>
                <a:cubicBezTo>
                  <a:pt x="1827742" y="896936"/>
                  <a:pt x="1948921" y="887675"/>
                  <a:pt x="2070100" y="878415"/>
                </a:cubicBezTo>
              </a:path>
            </a:pathLst>
          </a:custGeom>
          <a:noFill/>
          <a:ln w="28575">
            <a:solidFill>
              <a:srgbClr val="E28189"/>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55" name="TextBox 54">
            <a:extLst>
              <a:ext uri="{FF2B5EF4-FFF2-40B4-BE49-F238E27FC236}">
                <a16:creationId xmlns="" xmlns:a16="http://schemas.microsoft.com/office/drawing/2014/main" id="{9B31093B-5834-44E8-98AE-38605CF6F7F3}"/>
              </a:ext>
            </a:extLst>
          </p:cNvPr>
          <p:cNvSpPr txBox="1"/>
          <p:nvPr/>
        </p:nvSpPr>
        <p:spPr bwMode="gray">
          <a:xfrm>
            <a:off x="8289460" y="1497403"/>
            <a:ext cx="2011400" cy="523220"/>
          </a:xfrm>
          <a:prstGeom prst="rect">
            <a:avLst/>
          </a:prstGeom>
          <a:noFill/>
        </p:spPr>
        <p:txBody>
          <a:bodyPr wrap="square" rtlCol="0">
            <a:spAutoFit/>
          </a:bodyPr>
          <a:lstStyle/>
          <a:p>
            <a:pPr algn="ctr" fontAlgn="ctr"/>
            <a:r>
              <a:rPr lang="en-US" sz="1400" dirty="0">
                <a:solidFill>
                  <a:prstClr val="black"/>
                </a:solidFill>
                <a:latin typeface="Huawei Sans" panose="020C0503030203020204" pitchFamily="34" charset="0"/>
              </a:rPr>
              <a:t>Primary path for non-critical services</a:t>
            </a:r>
          </a:p>
        </p:txBody>
      </p:sp>
      <p:sp>
        <p:nvSpPr>
          <p:cNvPr id="56" name="TextBox 55">
            <a:extLst>
              <a:ext uri="{FF2B5EF4-FFF2-40B4-BE49-F238E27FC236}">
                <a16:creationId xmlns="" xmlns:a16="http://schemas.microsoft.com/office/drawing/2014/main" id="{B24773BB-1143-4219-B21D-91DFF7565C2F}"/>
              </a:ext>
            </a:extLst>
          </p:cNvPr>
          <p:cNvSpPr txBox="1"/>
          <p:nvPr/>
        </p:nvSpPr>
        <p:spPr bwMode="gray">
          <a:xfrm>
            <a:off x="8412647" y="3397344"/>
            <a:ext cx="1765026" cy="523220"/>
          </a:xfrm>
          <a:prstGeom prst="rect">
            <a:avLst/>
          </a:prstGeom>
          <a:noFill/>
        </p:spPr>
        <p:txBody>
          <a:bodyPr wrap="square" rtlCol="0">
            <a:spAutoFit/>
          </a:bodyPr>
          <a:lstStyle/>
          <a:p>
            <a:pPr algn="ctr" fontAlgn="ctr"/>
            <a:r>
              <a:rPr lang="en-US" sz="1400" dirty="0">
                <a:solidFill>
                  <a:prstClr val="black"/>
                </a:solidFill>
                <a:latin typeface="Huawei Sans" panose="020C0503030203020204" pitchFamily="34" charset="0"/>
              </a:rPr>
              <a:t>Primary path </a:t>
            </a:r>
            <a:r>
              <a:rPr lang="en-US" altLang="zh-CN" sz="1400" dirty="0">
                <a:solidFill>
                  <a:prstClr val="black"/>
                </a:solidFill>
                <a:latin typeface="Huawei Sans" panose="020C0503030203020204" pitchFamily="34" charset="0"/>
              </a:rPr>
              <a:t>for </a:t>
            </a:r>
            <a:r>
              <a:rPr lang="en-US" sz="1400" dirty="0">
                <a:solidFill>
                  <a:prstClr val="black"/>
                </a:solidFill>
                <a:latin typeface="Huawei Sans" panose="020C0503030203020204" pitchFamily="34" charset="0"/>
              </a:rPr>
              <a:t>critical services</a:t>
            </a:r>
          </a:p>
        </p:txBody>
      </p:sp>
      <p:sp>
        <p:nvSpPr>
          <p:cNvPr id="57" name="TextBox 56">
            <a:extLst>
              <a:ext uri="{FF2B5EF4-FFF2-40B4-BE49-F238E27FC236}">
                <a16:creationId xmlns="" xmlns:a16="http://schemas.microsoft.com/office/drawing/2014/main" id="{81623D49-20B6-4FEF-AC4A-89EA54761720}"/>
              </a:ext>
            </a:extLst>
          </p:cNvPr>
          <p:cNvSpPr txBox="1"/>
          <p:nvPr/>
        </p:nvSpPr>
        <p:spPr bwMode="gray">
          <a:xfrm>
            <a:off x="9693771" y="2202738"/>
            <a:ext cx="1935824" cy="523220"/>
          </a:xfrm>
          <a:prstGeom prst="rect">
            <a:avLst/>
          </a:prstGeom>
          <a:noFill/>
        </p:spPr>
        <p:txBody>
          <a:bodyPr wrap="square" rtlCol="0">
            <a:spAutoFit/>
          </a:bodyPr>
          <a:lstStyle/>
          <a:p>
            <a:pPr algn="ctr" fontAlgn="ctr"/>
            <a:r>
              <a:rPr lang="en-US" sz="1400" dirty="0">
                <a:solidFill>
                  <a:prstClr val="black"/>
                </a:solidFill>
                <a:latin typeface="Huawei Sans" panose="020C0503030203020204" pitchFamily="34" charset="0"/>
              </a:rPr>
              <a:t>Backup path </a:t>
            </a:r>
            <a:r>
              <a:rPr lang="en-US" altLang="zh-CN" sz="1400" dirty="0">
                <a:solidFill>
                  <a:prstClr val="black"/>
                </a:solidFill>
                <a:latin typeface="Huawei Sans" panose="020C0503030203020204" pitchFamily="34" charset="0"/>
              </a:rPr>
              <a:t>for </a:t>
            </a:r>
            <a:r>
              <a:rPr lang="en-US" sz="1400" dirty="0">
                <a:solidFill>
                  <a:prstClr val="black"/>
                </a:solidFill>
                <a:latin typeface="Huawei Sans" panose="020C0503030203020204" pitchFamily="34" charset="0"/>
              </a:rPr>
              <a:t>critical services</a:t>
            </a:r>
          </a:p>
        </p:txBody>
      </p:sp>
      <p:sp>
        <p:nvSpPr>
          <p:cNvPr id="58" name="TextBox 57">
            <a:extLst>
              <a:ext uri="{FF2B5EF4-FFF2-40B4-BE49-F238E27FC236}">
                <a16:creationId xmlns="" xmlns:a16="http://schemas.microsoft.com/office/drawing/2014/main" id="{9470CEEE-FB07-4C1E-BDC4-254D6247A8E8}"/>
              </a:ext>
            </a:extLst>
          </p:cNvPr>
          <p:cNvSpPr txBox="1"/>
          <p:nvPr/>
        </p:nvSpPr>
        <p:spPr bwMode="gray">
          <a:xfrm>
            <a:off x="9738395" y="2886911"/>
            <a:ext cx="1846576" cy="523220"/>
          </a:xfrm>
          <a:prstGeom prst="rect">
            <a:avLst/>
          </a:prstGeom>
          <a:noFill/>
        </p:spPr>
        <p:txBody>
          <a:bodyPr wrap="square" rtlCol="0">
            <a:spAutoFit/>
          </a:bodyPr>
          <a:lstStyle/>
          <a:p>
            <a:pPr algn="ctr" fontAlgn="ctr"/>
            <a:r>
              <a:rPr lang="en-US" sz="1400" dirty="0">
                <a:solidFill>
                  <a:prstClr val="black"/>
                </a:solidFill>
                <a:latin typeface="Huawei Sans" panose="020C0503030203020204" pitchFamily="34" charset="0"/>
              </a:rPr>
              <a:t>Backup path </a:t>
            </a:r>
            <a:r>
              <a:rPr lang="en-US" altLang="zh-CN" sz="1400" dirty="0">
                <a:solidFill>
                  <a:prstClr val="black"/>
                </a:solidFill>
                <a:latin typeface="Huawei Sans" panose="020C0503030203020204" pitchFamily="34" charset="0"/>
              </a:rPr>
              <a:t>for </a:t>
            </a:r>
            <a:r>
              <a:rPr lang="en-US" sz="1400" dirty="0">
                <a:solidFill>
                  <a:prstClr val="black"/>
                </a:solidFill>
                <a:latin typeface="Huawei Sans" panose="020C0503030203020204" pitchFamily="34" charset="0"/>
              </a:rPr>
              <a:t>non-critical services</a:t>
            </a:r>
          </a:p>
        </p:txBody>
      </p:sp>
      <p:sp>
        <p:nvSpPr>
          <p:cNvPr id="36" name="五边形 2">
            <a:extLst>
              <a:ext uri="{FF2B5EF4-FFF2-40B4-BE49-F238E27FC236}">
                <a16:creationId xmlns="" xmlns:a16="http://schemas.microsoft.com/office/drawing/2014/main" id="{5B29E149-0A54-4980-898F-90F937EF7B9D}"/>
              </a:ext>
            </a:extLst>
          </p:cNvPr>
          <p:cNvSpPr/>
          <p:nvPr/>
        </p:nvSpPr>
        <p:spPr bwMode="gray">
          <a:xfrm>
            <a:off x="4457932" y="116749"/>
            <a:ext cx="2196736" cy="211431"/>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b="1" dirty="0">
                <a:solidFill>
                  <a:prstClr val="white"/>
                </a:solidFill>
                <a:latin typeface="Huawei Sans" panose="020C0503030203020204" pitchFamily="34" charset="0"/>
                <a:sym typeface="Huawei Sans" panose="020C0503030203020204" pitchFamily="34" charset="0"/>
              </a:rPr>
              <a:t>WAN-Side Network Design</a:t>
            </a:r>
          </a:p>
        </p:txBody>
      </p:sp>
      <p:sp>
        <p:nvSpPr>
          <p:cNvPr id="37" name="燕尾形 3">
            <a:extLst>
              <a:ext uri="{FF2B5EF4-FFF2-40B4-BE49-F238E27FC236}">
                <a16:creationId xmlns="" xmlns:a16="http://schemas.microsoft.com/office/drawing/2014/main" id="{944394F3-7D9D-4124-8D35-FE6217433E64}"/>
              </a:ext>
            </a:extLst>
          </p:cNvPr>
          <p:cNvSpPr/>
          <p:nvPr/>
        </p:nvSpPr>
        <p:spPr bwMode="gray">
          <a:xfrm>
            <a:off x="8932618" y="116749"/>
            <a:ext cx="2816469" cy="211431"/>
          </a:xfrm>
          <a:prstGeom prst="chevron">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Dual-CPE Interconnection Design</a:t>
            </a:r>
          </a:p>
        </p:txBody>
      </p:sp>
      <p:sp>
        <p:nvSpPr>
          <p:cNvPr id="38" name="燕尾形 3">
            <a:extLst>
              <a:ext uri="{FF2B5EF4-FFF2-40B4-BE49-F238E27FC236}">
                <a16:creationId xmlns="" xmlns:a16="http://schemas.microsoft.com/office/drawing/2014/main" id="{C08C9EAB-BD6A-4459-9401-8D8B80DC2B3F}"/>
              </a:ext>
            </a:extLst>
          </p:cNvPr>
          <p:cNvSpPr/>
          <p:nvPr/>
        </p:nvSpPr>
        <p:spPr bwMode="gray">
          <a:xfrm>
            <a:off x="6591524" y="116749"/>
            <a:ext cx="2404236" cy="211431"/>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LAN-Side Network Design</a:t>
            </a:r>
          </a:p>
        </p:txBody>
      </p:sp>
    </p:spTree>
    <p:extLst>
      <p:ext uri="{BB962C8B-B14F-4D97-AF65-F5344CB8AC3E}">
        <p14:creationId xmlns:p14="http://schemas.microsoft.com/office/powerpoint/2010/main" val="286359814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7918854-1E58-4981-A3CD-5F884FA56D29}"/>
              </a:ext>
            </a:extLst>
          </p:cNvPr>
          <p:cNvSpPr>
            <a:spLocks noGrp="1"/>
          </p:cNvSpPr>
          <p:nvPr>
            <p:ph type="title"/>
          </p:nvPr>
        </p:nvSpPr>
        <p:spPr bwMode="gray"/>
        <p:txBody>
          <a:bodyPr/>
          <a:lstStyle/>
          <a:p>
            <a:r>
              <a:rPr lang="en-US" dirty="0"/>
              <a:t>WAN-Side Underlay Route Design</a:t>
            </a:r>
          </a:p>
        </p:txBody>
      </p:sp>
      <p:sp>
        <p:nvSpPr>
          <p:cNvPr id="35" name="圆角矩形 75">
            <a:extLst>
              <a:ext uri="{FF2B5EF4-FFF2-40B4-BE49-F238E27FC236}">
                <a16:creationId xmlns="" xmlns:a16="http://schemas.microsoft.com/office/drawing/2014/main" id="{6D8BEEE9-7966-403F-B4E2-5CB6ED2DF116}"/>
              </a:ext>
            </a:extLst>
          </p:cNvPr>
          <p:cNvSpPr/>
          <p:nvPr/>
        </p:nvSpPr>
        <p:spPr bwMode="gray">
          <a:xfrm>
            <a:off x="845353" y="1528090"/>
            <a:ext cx="10519723" cy="3636763"/>
          </a:xfrm>
          <a:prstGeom prst="roundRect">
            <a:avLst>
              <a:gd name="adj" fmla="val 874"/>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ctr" anchorCtr="0">
            <a:noAutofit/>
          </a:bodyPr>
          <a:lstStyle/>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r>
              <a:rPr lang="en-US" sz="1400" dirty="0">
                <a:solidFill>
                  <a:prstClr val="black"/>
                </a:solidFill>
                <a:latin typeface="Huawei Sans" panose="020C0503030203020204" pitchFamily="34" charset="0"/>
              </a:rPr>
              <a:t>WAN interfaces of CPEs support OSPF, EBGP, and static routing protocols. The routing protocol to be used must be the same as that of the LAN-side network device.</a:t>
            </a:r>
          </a:p>
          <a:p>
            <a:pPr marL="228594" indent="-228594" fontAlgn="ctr">
              <a:buFont typeface="Arial" panose="020B0604020202020204" pitchFamily="34" charset="0"/>
              <a:buChar char="•"/>
            </a:pPr>
            <a:r>
              <a:rPr lang="en-US" sz="1400" dirty="0">
                <a:solidFill>
                  <a:prstClr val="black"/>
                </a:solidFill>
                <a:latin typeface="Huawei Sans" panose="020C0503030203020204" pitchFamily="34" charset="0"/>
              </a:rPr>
              <a:t>On the live network, if static routes are used, services may be interrupted because WAN network faults on indirect links cannot be detected.</a:t>
            </a:r>
          </a:p>
        </p:txBody>
      </p:sp>
      <p:sp>
        <p:nvSpPr>
          <p:cNvPr id="59" name="圆角矩形 75">
            <a:extLst>
              <a:ext uri="{FF2B5EF4-FFF2-40B4-BE49-F238E27FC236}">
                <a16:creationId xmlns="" xmlns:a16="http://schemas.microsoft.com/office/drawing/2014/main" id="{7F2E9DEB-208F-4D91-9AD4-5BE410910E80}"/>
              </a:ext>
            </a:extLst>
          </p:cNvPr>
          <p:cNvSpPr/>
          <p:nvPr/>
        </p:nvSpPr>
        <p:spPr bwMode="gray">
          <a:xfrm>
            <a:off x="845353" y="1088313"/>
            <a:ext cx="10519723"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BGP used to access WANs</a:t>
            </a:r>
          </a:p>
        </p:txBody>
      </p:sp>
      <p:sp>
        <p:nvSpPr>
          <p:cNvPr id="60" name="Freeform 159">
            <a:extLst>
              <a:ext uri="{FF2B5EF4-FFF2-40B4-BE49-F238E27FC236}">
                <a16:creationId xmlns="" xmlns:a16="http://schemas.microsoft.com/office/drawing/2014/main" id="{7E1EDA8B-65DF-45BC-89B5-7B8A065D29D0}"/>
              </a:ext>
            </a:extLst>
          </p:cNvPr>
          <p:cNvSpPr/>
          <p:nvPr/>
        </p:nvSpPr>
        <p:spPr bwMode="gray">
          <a:xfrm flipH="1">
            <a:off x="3372612" y="2589591"/>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Enterprise intranet</a:t>
            </a:r>
          </a:p>
        </p:txBody>
      </p:sp>
      <p:cxnSp>
        <p:nvCxnSpPr>
          <p:cNvPr id="61" name="直接连接符 80">
            <a:extLst>
              <a:ext uri="{FF2B5EF4-FFF2-40B4-BE49-F238E27FC236}">
                <a16:creationId xmlns="" xmlns:a16="http://schemas.microsoft.com/office/drawing/2014/main" id="{85B76E9A-D363-4F7C-AA18-BB6C4F488E15}"/>
              </a:ext>
            </a:extLst>
          </p:cNvPr>
          <p:cNvCxnSpPr>
            <a:cxnSpLocks/>
            <a:stCxn id="71" idx="1"/>
            <a:endCxn id="62" idx="2"/>
          </p:cNvCxnSpPr>
          <p:nvPr/>
        </p:nvCxnSpPr>
        <p:spPr bwMode="gray">
          <a:xfrm flipH="1" flipV="1">
            <a:off x="4575319" y="3132084"/>
            <a:ext cx="1202706" cy="44758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2" name="图片 81">
            <a:extLst>
              <a:ext uri="{FF2B5EF4-FFF2-40B4-BE49-F238E27FC236}">
                <a16:creationId xmlns="" xmlns:a16="http://schemas.microsoft.com/office/drawing/2014/main" id="{682BBD64-588B-405F-A28B-50A6B0C139E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29864" y="2729539"/>
            <a:ext cx="490909" cy="402545"/>
          </a:xfrm>
          <a:prstGeom prst="rect">
            <a:avLst/>
          </a:prstGeom>
        </p:spPr>
      </p:pic>
      <p:cxnSp>
        <p:nvCxnSpPr>
          <p:cNvPr id="63" name="直接连接符 84">
            <a:extLst>
              <a:ext uri="{FF2B5EF4-FFF2-40B4-BE49-F238E27FC236}">
                <a16:creationId xmlns="" xmlns:a16="http://schemas.microsoft.com/office/drawing/2014/main" id="{076223DE-26C0-4211-86F6-D73828F77C8E}"/>
              </a:ext>
            </a:extLst>
          </p:cNvPr>
          <p:cNvCxnSpPr>
            <a:cxnSpLocks/>
            <a:stCxn id="70" idx="1"/>
            <a:endCxn id="62" idx="0"/>
          </p:cNvCxnSpPr>
          <p:nvPr/>
        </p:nvCxnSpPr>
        <p:spPr bwMode="gray">
          <a:xfrm flipH="1">
            <a:off x="4575319" y="2366928"/>
            <a:ext cx="1202706" cy="3626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4" name="Freeform 159">
            <a:extLst>
              <a:ext uri="{FF2B5EF4-FFF2-40B4-BE49-F238E27FC236}">
                <a16:creationId xmlns="" xmlns:a16="http://schemas.microsoft.com/office/drawing/2014/main" id="{1AA5C6BA-A763-475B-B946-C0FDC5A539BE}"/>
              </a:ext>
            </a:extLst>
          </p:cNvPr>
          <p:cNvSpPr/>
          <p:nvPr/>
        </p:nvSpPr>
        <p:spPr bwMode="gray">
          <a:xfrm flipH="1">
            <a:off x="5953205" y="3069866"/>
            <a:ext cx="1374071" cy="71826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MPLS</a:t>
            </a:r>
          </a:p>
        </p:txBody>
      </p:sp>
      <p:sp>
        <p:nvSpPr>
          <p:cNvPr id="65" name="Freeform 159">
            <a:extLst>
              <a:ext uri="{FF2B5EF4-FFF2-40B4-BE49-F238E27FC236}">
                <a16:creationId xmlns="" xmlns:a16="http://schemas.microsoft.com/office/drawing/2014/main" id="{485DF812-0A3C-4A1C-AC71-437ECB5ED35A}"/>
              </a:ext>
            </a:extLst>
          </p:cNvPr>
          <p:cNvSpPr/>
          <p:nvPr/>
        </p:nvSpPr>
        <p:spPr bwMode="gray">
          <a:xfrm flipH="1">
            <a:off x="5953206" y="1841721"/>
            <a:ext cx="1374071" cy="71826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sym typeface="Huawei Sans" panose="020C0503030203020204" pitchFamily="34" charset="0"/>
              </a:rPr>
              <a:t>Internet</a:t>
            </a:r>
          </a:p>
        </p:txBody>
      </p:sp>
      <p:pic>
        <p:nvPicPr>
          <p:cNvPr id="70" name="图片 12">
            <a:extLst>
              <a:ext uri="{FF2B5EF4-FFF2-40B4-BE49-F238E27FC236}">
                <a16:creationId xmlns="" xmlns:a16="http://schemas.microsoft.com/office/drawing/2014/main" id="{A685115B-A8C9-4C16-ABFE-84056FA7535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778025" y="2165655"/>
            <a:ext cx="490909" cy="402545"/>
          </a:xfrm>
          <a:prstGeom prst="rect">
            <a:avLst/>
          </a:prstGeom>
        </p:spPr>
      </p:pic>
      <p:pic>
        <p:nvPicPr>
          <p:cNvPr id="71" name="图片 12">
            <a:extLst>
              <a:ext uri="{FF2B5EF4-FFF2-40B4-BE49-F238E27FC236}">
                <a16:creationId xmlns="" xmlns:a16="http://schemas.microsoft.com/office/drawing/2014/main" id="{9C508D48-AFD0-4D33-9871-DBB3651D7B1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778025" y="3378394"/>
            <a:ext cx="490909" cy="402545"/>
          </a:xfrm>
          <a:prstGeom prst="rect">
            <a:avLst/>
          </a:prstGeom>
        </p:spPr>
      </p:pic>
      <p:cxnSp>
        <p:nvCxnSpPr>
          <p:cNvPr id="72" name="直接连接符 32">
            <a:extLst>
              <a:ext uri="{FF2B5EF4-FFF2-40B4-BE49-F238E27FC236}">
                <a16:creationId xmlns="" xmlns:a16="http://schemas.microsoft.com/office/drawing/2014/main" id="{520EABDB-F6F3-4B3F-A094-7E9B3640B144}"/>
              </a:ext>
            </a:extLst>
          </p:cNvPr>
          <p:cNvCxnSpPr>
            <a:cxnSpLocks/>
          </p:cNvCxnSpPr>
          <p:nvPr/>
        </p:nvCxnSpPr>
        <p:spPr bwMode="gray">
          <a:xfrm flipH="1" flipV="1">
            <a:off x="4624321" y="3227761"/>
            <a:ext cx="1029147" cy="412891"/>
          </a:xfrm>
          <a:prstGeom prst="line">
            <a:avLst/>
          </a:prstGeom>
          <a:ln w="19050">
            <a:solidFill>
              <a:srgbClr val="E28189"/>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73" name="文本框 33">
            <a:extLst>
              <a:ext uri="{FF2B5EF4-FFF2-40B4-BE49-F238E27FC236}">
                <a16:creationId xmlns="" xmlns:a16="http://schemas.microsoft.com/office/drawing/2014/main" id="{14894D0C-201F-4588-B24A-A23A8BB0BA0F}"/>
              </a:ext>
            </a:extLst>
          </p:cNvPr>
          <p:cNvSpPr txBox="1"/>
          <p:nvPr/>
        </p:nvSpPr>
        <p:spPr bwMode="gray">
          <a:xfrm rot="1299819">
            <a:off x="4515311" y="3425780"/>
            <a:ext cx="1128815" cy="307777"/>
          </a:xfrm>
          <a:prstGeom prst="rect">
            <a:avLst/>
          </a:prstGeom>
          <a:noFill/>
        </p:spPr>
        <p:txBody>
          <a:bodyPr wrap="square" rtlCol="0">
            <a:spAutoFit/>
          </a:bodyPr>
          <a:lstStyle/>
          <a:p>
            <a:pPr fontAlgn="ctr"/>
            <a:r>
              <a:rPr lang="en-US" sz="1400" b="1" dirty="0">
                <a:solidFill>
                  <a:srgbClr val="C7000B"/>
                </a:solidFill>
                <a:latin typeface="Huawei Sans" panose="020C0503030203020204" pitchFamily="34" charset="0"/>
              </a:rPr>
              <a:t>OSPF/BGP</a:t>
            </a:r>
          </a:p>
        </p:txBody>
      </p:sp>
      <p:cxnSp>
        <p:nvCxnSpPr>
          <p:cNvPr id="74" name="直接连接符 32">
            <a:extLst>
              <a:ext uri="{FF2B5EF4-FFF2-40B4-BE49-F238E27FC236}">
                <a16:creationId xmlns="" xmlns:a16="http://schemas.microsoft.com/office/drawing/2014/main" id="{19080367-4801-475D-B8CD-E95C52B60BDD}"/>
              </a:ext>
            </a:extLst>
          </p:cNvPr>
          <p:cNvCxnSpPr>
            <a:cxnSpLocks/>
          </p:cNvCxnSpPr>
          <p:nvPr/>
        </p:nvCxnSpPr>
        <p:spPr bwMode="gray">
          <a:xfrm flipH="1">
            <a:off x="4624322" y="2305943"/>
            <a:ext cx="1029146" cy="335305"/>
          </a:xfrm>
          <a:prstGeom prst="line">
            <a:avLst/>
          </a:prstGeom>
          <a:ln w="19050">
            <a:solidFill>
              <a:srgbClr val="E28189"/>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75" name="文本框 33">
            <a:extLst>
              <a:ext uri="{FF2B5EF4-FFF2-40B4-BE49-F238E27FC236}">
                <a16:creationId xmlns="" xmlns:a16="http://schemas.microsoft.com/office/drawing/2014/main" id="{E97226E2-44A5-4BE5-AAE2-5126F5B0E313}"/>
              </a:ext>
            </a:extLst>
          </p:cNvPr>
          <p:cNvSpPr txBox="1"/>
          <p:nvPr/>
        </p:nvSpPr>
        <p:spPr bwMode="gray">
          <a:xfrm rot="20586010">
            <a:off x="4437222" y="2161167"/>
            <a:ext cx="1361262" cy="307777"/>
          </a:xfrm>
          <a:prstGeom prst="rect">
            <a:avLst/>
          </a:prstGeom>
          <a:noFill/>
        </p:spPr>
        <p:txBody>
          <a:bodyPr wrap="square" rtlCol="0">
            <a:spAutoFit/>
          </a:bodyPr>
          <a:lstStyle/>
          <a:p>
            <a:pPr algn="ctr" fontAlgn="ctr"/>
            <a:r>
              <a:rPr lang="en-US" sz="1400" b="1" dirty="0">
                <a:solidFill>
                  <a:srgbClr val="C7000B"/>
                </a:solidFill>
                <a:latin typeface="Huawei Sans" panose="020C0503030203020204" pitchFamily="34" charset="0"/>
              </a:rPr>
              <a:t>Static route</a:t>
            </a:r>
          </a:p>
        </p:txBody>
      </p:sp>
      <p:sp>
        <p:nvSpPr>
          <p:cNvPr id="76" name="文本框 18">
            <a:extLst>
              <a:ext uri="{FF2B5EF4-FFF2-40B4-BE49-F238E27FC236}">
                <a16:creationId xmlns="" xmlns:a16="http://schemas.microsoft.com/office/drawing/2014/main" id="{4121A735-6906-4143-9022-2388D2F45BDB}"/>
              </a:ext>
            </a:extLst>
          </p:cNvPr>
          <p:cNvSpPr txBox="1"/>
          <p:nvPr/>
        </p:nvSpPr>
        <p:spPr bwMode="gray">
          <a:xfrm>
            <a:off x="4735545" y="2781291"/>
            <a:ext cx="633388" cy="307777"/>
          </a:xfrm>
          <a:prstGeom prst="rect">
            <a:avLst/>
          </a:prstGeom>
          <a:noFill/>
        </p:spPr>
        <p:txBody>
          <a:bodyPr wrap="square" rtlCol="0">
            <a:spAutoFit/>
          </a:bodyPr>
          <a:lstStyle/>
          <a:p>
            <a:pPr algn="ctr" fontAlgn="ctr"/>
            <a:r>
              <a:rPr lang="en-US" sz="1400" b="1" dirty="0">
                <a:solidFill>
                  <a:srgbClr val="000000"/>
                </a:solidFill>
                <a:latin typeface="Huawei Sans" panose="020C0503030203020204" pitchFamily="34" charset="0"/>
                <a:sym typeface="Huawei Sans" panose="020C0503030203020204" pitchFamily="34" charset="0"/>
              </a:rPr>
              <a:t>CPE</a:t>
            </a:r>
          </a:p>
        </p:txBody>
      </p:sp>
      <p:sp>
        <p:nvSpPr>
          <p:cNvPr id="21" name="五边形 2">
            <a:extLst>
              <a:ext uri="{FF2B5EF4-FFF2-40B4-BE49-F238E27FC236}">
                <a16:creationId xmlns="" xmlns:a16="http://schemas.microsoft.com/office/drawing/2014/main" id="{5B29E149-0A54-4980-898F-90F937EF7B9D}"/>
              </a:ext>
            </a:extLst>
          </p:cNvPr>
          <p:cNvSpPr/>
          <p:nvPr/>
        </p:nvSpPr>
        <p:spPr bwMode="gray">
          <a:xfrm>
            <a:off x="4457932" y="116749"/>
            <a:ext cx="2196736" cy="211431"/>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b="1" dirty="0">
                <a:solidFill>
                  <a:prstClr val="white"/>
                </a:solidFill>
                <a:latin typeface="Huawei Sans" panose="020C0503030203020204" pitchFamily="34" charset="0"/>
                <a:sym typeface="Huawei Sans" panose="020C0503030203020204" pitchFamily="34" charset="0"/>
              </a:rPr>
              <a:t>WAN-Side Network Design</a:t>
            </a:r>
          </a:p>
        </p:txBody>
      </p:sp>
      <p:sp>
        <p:nvSpPr>
          <p:cNvPr id="22" name="燕尾形 3">
            <a:extLst>
              <a:ext uri="{FF2B5EF4-FFF2-40B4-BE49-F238E27FC236}">
                <a16:creationId xmlns="" xmlns:a16="http://schemas.microsoft.com/office/drawing/2014/main" id="{944394F3-7D9D-4124-8D35-FE6217433E64}"/>
              </a:ext>
            </a:extLst>
          </p:cNvPr>
          <p:cNvSpPr/>
          <p:nvPr/>
        </p:nvSpPr>
        <p:spPr bwMode="gray">
          <a:xfrm>
            <a:off x="8932618" y="116749"/>
            <a:ext cx="2816469" cy="211431"/>
          </a:xfrm>
          <a:prstGeom prst="chevron">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Dual-CPE Interconnection Design</a:t>
            </a:r>
          </a:p>
        </p:txBody>
      </p:sp>
      <p:sp>
        <p:nvSpPr>
          <p:cNvPr id="23" name="燕尾形 3">
            <a:extLst>
              <a:ext uri="{FF2B5EF4-FFF2-40B4-BE49-F238E27FC236}">
                <a16:creationId xmlns="" xmlns:a16="http://schemas.microsoft.com/office/drawing/2014/main" id="{C08C9EAB-BD6A-4459-9401-8D8B80DC2B3F}"/>
              </a:ext>
            </a:extLst>
          </p:cNvPr>
          <p:cNvSpPr/>
          <p:nvPr/>
        </p:nvSpPr>
        <p:spPr bwMode="gray">
          <a:xfrm>
            <a:off x="6591524" y="116749"/>
            <a:ext cx="2404236" cy="211431"/>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LAN-Side Network Design</a:t>
            </a:r>
          </a:p>
        </p:txBody>
      </p:sp>
    </p:spTree>
    <p:extLst>
      <p:ext uri="{BB962C8B-B14F-4D97-AF65-F5344CB8AC3E}">
        <p14:creationId xmlns:p14="http://schemas.microsoft.com/office/powerpoint/2010/main" val="417162287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7918854-1E58-4981-A3CD-5F884FA56D29}"/>
              </a:ext>
            </a:extLst>
          </p:cNvPr>
          <p:cNvSpPr>
            <a:spLocks noGrp="1"/>
          </p:cNvSpPr>
          <p:nvPr>
            <p:ph type="title"/>
          </p:nvPr>
        </p:nvSpPr>
        <p:spPr bwMode="gray"/>
        <p:txBody>
          <a:bodyPr/>
          <a:lstStyle/>
          <a:p>
            <a:r>
              <a:rPr lang="en-US" dirty="0"/>
              <a:t>LAN-Side Networking Model</a:t>
            </a:r>
          </a:p>
        </p:txBody>
      </p:sp>
      <p:sp>
        <p:nvSpPr>
          <p:cNvPr id="72" name="圆角矩形 75">
            <a:extLst>
              <a:ext uri="{FF2B5EF4-FFF2-40B4-BE49-F238E27FC236}">
                <a16:creationId xmlns="" xmlns:a16="http://schemas.microsoft.com/office/drawing/2014/main" id="{1797F6A7-2917-4229-9E5D-AD190692D073}"/>
              </a:ext>
            </a:extLst>
          </p:cNvPr>
          <p:cNvSpPr/>
          <p:nvPr/>
        </p:nvSpPr>
        <p:spPr bwMode="gray">
          <a:xfrm>
            <a:off x="1257300" y="1052513"/>
            <a:ext cx="9544050"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LAN side connected to Layer 2 networks</a:t>
            </a:r>
          </a:p>
        </p:txBody>
      </p:sp>
      <p:sp>
        <p:nvSpPr>
          <p:cNvPr id="73" name="圆角矩形 75">
            <a:extLst>
              <a:ext uri="{FF2B5EF4-FFF2-40B4-BE49-F238E27FC236}">
                <a16:creationId xmlns="" xmlns:a16="http://schemas.microsoft.com/office/drawing/2014/main" id="{D76AF2BB-08B8-40DA-9BE7-466F301B635A}"/>
              </a:ext>
            </a:extLst>
          </p:cNvPr>
          <p:cNvSpPr/>
          <p:nvPr/>
        </p:nvSpPr>
        <p:spPr bwMode="gray">
          <a:xfrm>
            <a:off x="1257300" y="1492291"/>
            <a:ext cx="9544050" cy="203425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prstClr val="black">
                  <a:lumMod val="75000"/>
                  <a:lumOff val="25000"/>
                </a:prstClr>
              </a:solidFill>
              <a:cs typeface="Arial" panose="020B0604020202020204" pitchFamily="34" charset="0"/>
            </a:endParaRPr>
          </a:p>
        </p:txBody>
      </p:sp>
      <p:sp>
        <p:nvSpPr>
          <p:cNvPr id="81" name="圆角矩形 75">
            <a:extLst>
              <a:ext uri="{FF2B5EF4-FFF2-40B4-BE49-F238E27FC236}">
                <a16:creationId xmlns="" xmlns:a16="http://schemas.microsoft.com/office/drawing/2014/main" id="{4466B102-6D27-44C0-A8B5-048F5E89CB7C}"/>
              </a:ext>
            </a:extLst>
          </p:cNvPr>
          <p:cNvSpPr/>
          <p:nvPr/>
        </p:nvSpPr>
        <p:spPr bwMode="gray">
          <a:xfrm>
            <a:off x="1257300" y="3600128"/>
            <a:ext cx="9544050"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LAN side connected to Layer 3 networks</a:t>
            </a:r>
          </a:p>
        </p:txBody>
      </p:sp>
      <p:sp>
        <p:nvSpPr>
          <p:cNvPr id="82" name="圆角矩形 75">
            <a:extLst>
              <a:ext uri="{FF2B5EF4-FFF2-40B4-BE49-F238E27FC236}">
                <a16:creationId xmlns="" xmlns:a16="http://schemas.microsoft.com/office/drawing/2014/main" id="{3B9EC425-F587-4AE4-9B39-A7896A0A0D50}"/>
              </a:ext>
            </a:extLst>
          </p:cNvPr>
          <p:cNvSpPr/>
          <p:nvPr/>
        </p:nvSpPr>
        <p:spPr bwMode="gray">
          <a:xfrm>
            <a:off x="1257300" y="4039905"/>
            <a:ext cx="9544050" cy="210510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prstClr val="black">
                  <a:lumMod val="75000"/>
                  <a:lumOff val="25000"/>
                </a:prstClr>
              </a:solidFill>
              <a:cs typeface="Arial" panose="020B0604020202020204" pitchFamily="34" charset="0"/>
            </a:endParaRPr>
          </a:p>
        </p:txBody>
      </p:sp>
      <p:cxnSp>
        <p:nvCxnSpPr>
          <p:cNvPr id="96" name="直線コネクタ 58">
            <a:extLst>
              <a:ext uri="{FF2B5EF4-FFF2-40B4-BE49-F238E27FC236}">
                <a16:creationId xmlns="" xmlns:a16="http://schemas.microsoft.com/office/drawing/2014/main" id="{1333E99A-1695-4232-B1C0-0B189D163C56}"/>
              </a:ext>
            </a:extLst>
          </p:cNvPr>
          <p:cNvCxnSpPr/>
          <p:nvPr/>
        </p:nvCxnSpPr>
        <p:spPr bwMode="gray">
          <a:xfrm flipH="1">
            <a:off x="2193149" y="2193134"/>
            <a:ext cx="1" cy="604640"/>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sp>
        <p:nvSpPr>
          <p:cNvPr id="97" name="矩形 90">
            <a:extLst>
              <a:ext uri="{FF2B5EF4-FFF2-40B4-BE49-F238E27FC236}">
                <a16:creationId xmlns="" xmlns:a16="http://schemas.microsoft.com/office/drawing/2014/main" id="{30363BB8-76E7-4C58-A15A-88DAF1A3438C}"/>
              </a:ext>
            </a:extLst>
          </p:cNvPr>
          <p:cNvSpPr/>
          <p:nvPr/>
        </p:nvSpPr>
        <p:spPr bwMode="gray">
          <a:xfrm>
            <a:off x="1532063" y="3218782"/>
            <a:ext cx="1248080" cy="307766"/>
          </a:xfrm>
          <a:prstGeom prst="rect">
            <a:avLst/>
          </a:prstGeom>
        </p:spPr>
        <p:txBody>
          <a:bodyPr wrap="none" lIns="121911" tIns="60955" rIns="121911" bIns="60955">
            <a:spAutoFit/>
          </a:bodyPr>
          <a:lstStyle/>
          <a:p>
            <a:pPr algn="ctr" eaLnBrk="0" fontAlgn="ctr" hangingPunct="0"/>
            <a:r>
              <a:rPr lang="en-US" sz="1200" dirty="0">
                <a:solidFill>
                  <a:srgbClr val="000000"/>
                </a:solidFill>
                <a:latin typeface="Huawei Sans" panose="020C0503030203020204" pitchFamily="34" charset="0"/>
              </a:rPr>
              <a:t>Layer 2 switch</a:t>
            </a:r>
          </a:p>
        </p:txBody>
      </p:sp>
      <p:cxnSp>
        <p:nvCxnSpPr>
          <p:cNvPr id="104" name="直線コネクタ 74">
            <a:extLst>
              <a:ext uri="{FF2B5EF4-FFF2-40B4-BE49-F238E27FC236}">
                <a16:creationId xmlns="" xmlns:a16="http://schemas.microsoft.com/office/drawing/2014/main" id="{9CC8D9B1-D6D4-442C-A3DA-74AAC6E78A35}"/>
              </a:ext>
            </a:extLst>
          </p:cNvPr>
          <p:cNvCxnSpPr/>
          <p:nvPr/>
        </p:nvCxnSpPr>
        <p:spPr bwMode="gray">
          <a:xfrm>
            <a:off x="6142449" y="2234712"/>
            <a:ext cx="687004" cy="560999"/>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cxnSp>
        <p:nvCxnSpPr>
          <p:cNvPr id="119" name="直線コネクタ 81">
            <a:extLst>
              <a:ext uri="{FF2B5EF4-FFF2-40B4-BE49-F238E27FC236}">
                <a16:creationId xmlns="" xmlns:a16="http://schemas.microsoft.com/office/drawing/2014/main" id="{74E5BE0D-1D80-4339-978D-C507D2D179B6}"/>
              </a:ext>
            </a:extLst>
          </p:cNvPr>
          <p:cNvCxnSpPr/>
          <p:nvPr/>
        </p:nvCxnSpPr>
        <p:spPr bwMode="gray">
          <a:xfrm flipH="1">
            <a:off x="6829452" y="2240553"/>
            <a:ext cx="617333" cy="555159"/>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sp>
        <p:nvSpPr>
          <p:cNvPr id="121" name="テキスト ボックス 84">
            <a:extLst>
              <a:ext uri="{FF2B5EF4-FFF2-40B4-BE49-F238E27FC236}">
                <a16:creationId xmlns="" xmlns:a16="http://schemas.microsoft.com/office/drawing/2014/main" id="{E9DDF098-7B57-483E-8C36-3B3D0ADA4F43}"/>
              </a:ext>
            </a:extLst>
          </p:cNvPr>
          <p:cNvSpPr txBox="1"/>
          <p:nvPr/>
        </p:nvSpPr>
        <p:spPr bwMode="gray">
          <a:xfrm>
            <a:off x="6426111" y="2222829"/>
            <a:ext cx="792319" cy="32144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67728" tIns="67728" rIns="67728" bIns="67728" numCol="1" spcCol="50797" rtlCol="0" anchor="ctr">
            <a:spAutoFit/>
          </a:bodyPr>
          <a:lstStyle/>
          <a:p>
            <a:pPr algn="ctr" defTabSz="609515" eaLnBrk="0" fontAlgn="ctr" latinLnBrk="1" hangingPunct="0"/>
            <a:r>
              <a:rPr lang="en-US" sz="1200" dirty="0">
                <a:solidFill>
                  <a:srgbClr val="C7000B"/>
                </a:solidFill>
                <a:latin typeface="Huawei Sans" panose="020C0503030203020204" pitchFamily="34" charset="0"/>
                <a:cs typeface="Arial" panose="020B0604020202020204" pitchFamily="34" charset="0"/>
                <a:sym typeface="Lucida Grande"/>
              </a:rPr>
              <a:t>VRRP</a:t>
            </a:r>
          </a:p>
        </p:txBody>
      </p:sp>
      <p:cxnSp>
        <p:nvCxnSpPr>
          <p:cNvPr id="122" name="直線コネクタ 74">
            <a:extLst>
              <a:ext uri="{FF2B5EF4-FFF2-40B4-BE49-F238E27FC236}">
                <a16:creationId xmlns="" xmlns:a16="http://schemas.microsoft.com/office/drawing/2014/main" id="{2A3EE377-2372-4CE7-8290-1262670D0656}"/>
              </a:ext>
            </a:extLst>
          </p:cNvPr>
          <p:cNvCxnSpPr/>
          <p:nvPr/>
        </p:nvCxnSpPr>
        <p:spPr bwMode="gray">
          <a:xfrm flipH="1">
            <a:off x="8692296" y="2292237"/>
            <a:ext cx="3" cy="490975"/>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cxnSp>
        <p:nvCxnSpPr>
          <p:cNvPr id="123" name="直線コネクタ 81">
            <a:extLst>
              <a:ext uri="{FF2B5EF4-FFF2-40B4-BE49-F238E27FC236}">
                <a16:creationId xmlns="" xmlns:a16="http://schemas.microsoft.com/office/drawing/2014/main" id="{9CDFE3F1-D9A6-4517-B4D8-4E006638BB36}"/>
              </a:ext>
            </a:extLst>
          </p:cNvPr>
          <p:cNvCxnSpPr/>
          <p:nvPr/>
        </p:nvCxnSpPr>
        <p:spPr bwMode="gray">
          <a:xfrm flipH="1">
            <a:off x="9996636" y="2277755"/>
            <a:ext cx="1" cy="510392"/>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sp>
        <p:nvSpPr>
          <p:cNvPr id="125" name="テキスト ボックス 84">
            <a:extLst>
              <a:ext uri="{FF2B5EF4-FFF2-40B4-BE49-F238E27FC236}">
                <a16:creationId xmlns="" xmlns:a16="http://schemas.microsoft.com/office/drawing/2014/main" id="{87B61544-1EF9-4DE7-80D1-BA325CE87E87}"/>
              </a:ext>
            </a:extLst>
          </p:cNvPr>
          <p:cNvSpPr txBox="1"/>
          <p:nvPr/>
        </p:nvSpPr>
        <p:spPr bwMode="gray">
          <a:xfrm>
            <a:off x="9087319" y="2370381"/>
            <a:ext cx="525156" cy="32144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67728" tIns="67728" rIns="67728" bIns="67728" numCol="1" spcCol="50797" rtlCol="0" anchor="ctr">
            <a:spAutoFit/>
          </a:bodyPr>
          <a:lstStyle/>
          <a:p>
            <a:pPr algn="ctr" defTabSz="609515" eaLnBrk="0" fontAlgn="ctr" latinLnBrk="1" hangingPunct="0"/>
            <a:r>
              <a:rPr lang="en-US" sz="1200" dirty="0">
                <a:solidFill>
                  <a:srgbClr val="C7000B"/>
                </a:solidFill>
                <a:latin typeface="Huawei Sans" panose="020C0503030203020204" pitchFamily="34" charset="0"/>
                <a:cs typeface="Arial" panose="020B0604020202020204" pitchFamily="34" charset="0"/>
                <a:sym typeface="Lucida Grande"/>
              </a:rPr>
              <a:t>VRRP</a:t>
            </a:r>
          </a:p>
        </p:txBody>
      </p:sp>
      <p:cxnSp>
        <p:nvCxnSpPr>
          <p:cNvPr id="126" name="直線コネクタ 35">
            <a:extLst>
              <a:ext uri="{FF2B5EF4-FFF2-40B4-BE49-F238E27FC236}">
                <a16:creationId xmlns="" xmlns:a16="http://schemas.microsoft.com/office/drawing/2014/main" id="{E9338D28-2495-454F-82E8-906F1D55CDB9}"/>
              </a:ext>
            </a:extLst>
          </p:cNvPr>
          <p:cNvCxnSpPr>
            <a:stCxn id="145" idx="3"/>
            <a:endCxn id="146" idx="1"/>
          </p:cNvCxnSpPr>
          <p:nvPr/>
        </p:nvCxnSpPr>
        <p:spPr bwMode="gray">
          <a:xfrm>
            <a:off x="8966388" y="3021634"/>
            <a:ext cx="730685" cy="0"/>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cxnSp>
        <p:nvCxnSpPr>
          <p:cNvPr id="135" name="直接连接符 126">
            <a:extLst>
              <a:ext uri="{FF2B5EF4-FFF2-40B4-BE49-F238E27FC236}">
                <a16:creationId xmlns="" xmlns:a16="http://schemas.microsoft.com/office/drawing/2014/main" id="{64836CD6-9FFE-4C5A-BE3B-8395D76AD73C}"/>
              </a:ext>
            </a:extLst>
          </p:cNvPr>
          <p:cNvCxnSpPr/>
          <p:nvPr/>
        </p:nvCxnSpPr>
        <p:spPr bwMode="gray">
          <a:xfrm>
            <a:off x="6457821" y="2013529"/>
            <a:ext cx="673588" cy="5839"/>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6" name="直接连接符 127">
            <a:extLst>
              <a:ext uri="{FF2B5EF4-FFF2-40B4-BE49-F238E27FC236}">
                <a16:creationId xmlns="" xmlns:a16="http://schemas.microsoft.com/office/drawing/2014/main" id="{609DB291-943E-43F7-B4F2-4B6C09D79079}"/>
              </a:ext>
            </a:extLst>
          </p:cNvPr>
          <p:cNvCxnSpPr/>
          <p:nvPr/>
        </p:nvCxnSpPr>
        <p:spPr bwMode="gray">
          <a:xfrm>
            <a:off x="9000101" y="2085261"/>
            <a:ext cx="673588" cy="5839"/>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37" name="Picture 12" descr="E:\2016.01\1.12 扁平化图标\蓝色\AR-蓝色最新-40.png">
            <a:extLst>
              <a:ext uri="{FF2B5EF4-FFF2-40B4-BE49-F238E27FC236}">
                <a16:creationId xmlns="" xmlns:a16="http://schemas.microsoft.com/office/drawing/2014/main" id="{36163091-CC00-4C48-BCC0-0E638DDD75AB}"/>
              </a:ext>
            </a:extLst>
          </p:cNvPr>
          <p:cNvPicPr>
            <a:picLocks noChangeAspect="1" noChangeArrowheads="1"/>
          </p:cNvPicPr>
          <p:nvPr/>
        </p:nvPicPr>
        <p:blipFill>
          <a:blip r:embed="rId3" cstate="print"/>
          <a:srcRect/>
          <a:stretch>
            <a:fillRect/>
          </a:stretch>
        </p:blipFill>
        <p:spPr bwMode="gray">
          <a:xfrm>
            <a:off x="1882193" y="1762483"/>
            <a:ext cx="577305" cy="449757"/>
          </a:xfrm>
          <a:prstGeom prst="rect">
            <a:avLst/>
          </a:prstGeom>
          <a:noFill/>
        </p:spPr>
      </p:pic>
      <p:pic>
        <p:nvPicPr>
          <p:cNvPr id="138" name="Picture 12" descr="E:\2016.01\1.12 扁平化图标\蓝色\AR-蓝色最新-40.png">
            <a:extLst>
              <a:ext uri="{FF2B5EF4-FFF2-40B4-BE49-F238E27FC236}">
                <a16:creationId xmlns="" xmlns:a16="http://schemas.microsoft.com/office/drawing/2014/main" id="{4680979F-9471-4685-8BCA-91FF4FDD7B66}"/>
              </a:ext>
            </a:extLst>
          </p:cNvPr>
          <p:cNvPicPr>
            <a:picLocks noChangeAspect="1" noChangeArrowheads="1"/>
          </p:cNvPicPr>
          <p:nvPr/>
        </p:nvPicPr>
        <p:blipFill>
          <a:blip r:embed="rId3" cstate="print"/>
          <a:srcRect/>
          <a:stretch>
            <a:fillRect/>
          </a:stretch>
        </p:blipFill>
        <p:spPr bwMode="gray">
          <a:xfrm>
            <a:off x="4200680" y="1747236"/>
            <a:ext cx="577305" cy="449757"/>
          </a:xfrm>
          <a:prstGeom prst="rect">
            <a:avLst/>
          </a:prstGeom>
          <a:noFill/>
        </p:spPr>
      </p:pic>
      <p:pic>
        <p:nvPicPr>
          <p:cNvPr id="139" name="Picture 12" descr="E:\2016.01\1.12 扁平化图标\蓝色\AR-蓝色最新-40.png">
            <a:extLst>
              <a:ext uri="{FF2B5EF4-FFF2-40B4-BE49-F238E27FC236}">
                <a16:creationId xmlns="" xmlns:a16="http://schemas.microsoft.com/office/drawing/2014/main" id="{0FDB7C2D-760A-4537-AC87-F5DE6394743E}"/>
              </a:ext>
            </a:extLst>
          </p:cNvPr>
          <p:cNvPicPr>
            <a:picLocks noChangeAspect="1" noChangeArrowheads="1"/>
          </p:cNvPicPr>
          <p:nvPr/>
        </p:nvPicPr>
        <p:blipFill>
          <a:blip r:embed="rId3" cstate="print"/>
          <a:srcRect/>
          <a:stretch>
            <a:fillRect/>
          </a:stretch>
        </p:blipFill>
        <p:spPr bwMode="gray">
          <a:xfrm>
            <a:off x="5917585" y="1802257"/>
            <a:ext cx="577305" cy="449757"/>
          </a:xfrm>
          <a:prstGeom prst="rect">
            <a:avLst/>
          </a:prstGeom>
          <a:noFill/>
        </p:spPr>
      </p:pic>
      <p:pic>
        <p:nvPicPr>
          <p:cNvPr id="140" name="Picture 12" descr="E:\2016.01\1.12 扁平化图标\蓝色\AR-蓝色最新-40.png">
            <a:extLst>
              <a:ext uri="{FF2B5EF4-FFF2-40B4-BE49-F238E27FC236}">
                <a16:creationId xmlns="" xmlns:a16="http://schemas.microsoft.com/office/drawing/2014/main" id="{2D5255AC-FB6D-43EE-9932-BE02FC4561E9}"/>
              </a:ext>
            </a:extLst>
          </p:cNvPr>
          <p:cNvPicPr>
            <a:picLocks noChangeAspect="1" noChangeArrowheads="1"/>
          </p:cNvPicPr>
          <p:nvPr/>
        </p:nvPicPr>
        <p:blipFill>
          <a:blip r:embed="rId3" cstate="print"/>
          <a:srcRect/>
          <a:stretch>
            <a:fillRect/>
          </a:stretch>
        </p:blipFill>
        <p:spPr bwMode="gray">
          <a:xfrm>
            <a:off x="7123180" y="1766707"/>
            <a:ext cx="577305" cy="449757"/>
          </a:xfrm>
          <a:prstGeom prst="rect">
            <a:avLst/>
          </a:prstGeom>
          <a:noFill/>
        </p:spPr>
      </p:pic>
      <p:pic>
        <p:nvPicPr>
          <p:cNvPr id="141" name="Picture 12" descr="E:\2016.01\1.12 扁平化图标\蓝色\AR-蓝色最新-40.png">
            <a:extLst>
              <a:ext uri="{FF2B5EF4-FFF2-40B4-BE49-F238E27FC236}">
                <a16:creationId xmlns="" xmlns:a16="http://schemas.microsoft.com/office/drawing/2014/main" id="{8FD3F00D-944B-47A7-99BE-951366EAD09A}"/>
              </a:ext>
            </a:extLst>
          </p:cNvPr>
          <p:cNvPicPr>
            <a:picLocks noChangeAspect="1" noChangeArrowheads="1"/>
          </p:cNvPicPr>
          <p:nvPr/>
        </p:nvPicPr>
        <p:blipFill>
          <a:blip r:embed="rId3" cstate="print"/>
          <a:srcRect/>
          <a:stretch>
            <a:fillRect/>
          </a:stretch>
        </p:blipFill>
        <p:spPr bwMode="gray">
          <a:xfrm>
            <a:off x="8421392" y="1847761"/>
            <a:ext cx="577305" cy="449757"/>
          </a:xfrm>
          <a:prstGeom prst="rect">
            <a:avLst/>
          </a:prstGeom>
          <a:noFill/>
        </p:spPr>
      </p:pic>
      <p:pic>
        <p:nvPicPr>
          <p:cNvPr id="142" name="Picture 12" descr="E:\2016.01\1.12 扁平化图标\蓝色\AR-蓝色最新-40.png">
            <a:extLst>
              <a:ext uri="{FF2B5EF4-FFF2-40B4-BE49-F238E27FC236}">
                <a16:creationId xmlns="" xmlns:a16="http://schemas.microsoft.com/office/drawing/2014/main" id="{C15924F2-0C11-492B-A08A-A238B61D0CB1}"/>
              </a:ext>
            </a:extLst>
          </p:cNvPr>
          <p:cNvPicPr>
            <a:picLocks noChangeAspect="1" noChangeArrowheads="1"/>
          </p:cNvPicPr>
          <p:nvPr/>
        </p:nvPicPr>
        <p:blipFill>
          <a:blip r:embed="rId3" cstate="print"/>
          <a:srcRect/>
          <a:stretch>
            <a:fillRect/>
          </a:stretch>
        </p:blipFill>
        <p:spPr bwMode="gray">
          <a:xfrm>
            <a:off x="9673689" y="1856197"/>
            <a:ext cx="577305" cy="449757"/>
          </a:xfrm>
          <a:prstGeom prst="rect">
            <a:avLst/>
          </a:prstGeom>
          <a:noFill/>
        </p:spPr>
      </p:pic>
      <p:pic>
        <p:nvPicPr>
          <p:cNvPr id="143" name="图片 140" descr="通用交换机.png">
            <a:extLst>
              <a:ext uri="{FF2B5EF4-FFF2-40B4-BE49-F238E27FC236}">
                <a16:creationId xmlns="" xmlns:a16="http://schemas.microsoft.com/office/drawing/2014/main" id="{FF146D45-04D1-425B-B5F9-680E44106AE1}"/>
              </a:ext>
            </a:extLst>
          </p:cNvPr>
          <p:cNvPicPr>
            <a:picLocks noChangeAspect="1"/>
          </p:cNvPicPr>
          <p:nvPr/>
        </p:nvPicPr>
        <p:blipFill>
          <a:blip r:embed="rId4" cstate="print">
            <a:grayscl/>
          </a:blip>
          <a:stretch>
            <a:fillRect/>
          </a:stretch>
        </p:blipFill>
        <p:spPr bwMode="gray">
          <a:xfrm>
            <a:off x="1860604" y="2779749"/>
            <a:ext cx="595024" cy="486839"/>
          </a:xfrm>
          <a:prstGeom prst="rect">
            <a:avLst/>
          </a:prstGeom>
        </p:spPr>
      </p:pic>
      <p:pic>
        <p:nvPicPr>
          <p:cNvPr id="144" name="图片 141" descr="通用交换机.png">
            <a:extLst>
              <a:ext uri="{FF2B5EF4-FFF2-40B4-BE49-F238E27FC236}">
                <a16:creationId xmlns="" xmlns:a16="http://schemas.microsoft.com/office/drawing/2014/main" id="{FFE72F95-6659-4B5A-AD4C-275FEE97FBF2}"/>
              </a:ext>
            </a:extLst>
          </p:cNvPr>
          <p:cNvPicPr>
            <a:picLocks noChangeAspect="1"/>
          </p:cNvPicPr>
          <p:nvPr/>
        </p:nvPicPr>
        <p:blipFill>
          <a:blip r:embed="rId4" cstate="print">
            <a:grayscl/>
          </a:blip>
          <a:stretch>
            <a:fillRect/>
          </a:stretch>
        </p:blipFill>
        <p:spPr bwMode="gray">
          <a:xfrm>
            <a:off x="6509227" y="2786294"/>
            <a:ext cx="595024" cy="486839"/>
          </a:xfrm>
          <a:prstGeom prst="rect">
            <a:avLst/>
          </a:prstGeom>
        </p:spPr>
      </p:pic>
      <p:pic>
        <p:nvPicPr>
          <p:cNvPr id="145" name="图片 142" descr="通用交换机.png">
            <a:extLst>
              <a:ext uri="{FF2B5EF4-FFF2-40B4-BE49-F238E27FC236}">
                <a16:creationId xmlns="" xmlns:a16="http://schemas.microsoft.com/office/drawing/2014/main" id="{1ED36C67-3DF2-4235-908B-540F35D0CB88}"/>
              </a:ext>
            </a:extLst>
          </p:cNvPr>
          <p:cNvPicPr>
            <a:picLocks noChangeAspect="1"/>
          </p:cNvPicPr>
          <p:nvPr/>
        </p:nvPicPr>
        <p:blipFill>
          <a:blip r:embed="rId4" cstate="print">
            <a:grayscl/>
          </a:blip>
          <a:stretch>
            <a:fillRect/>
          </a:stretch>
        </p:blipFill>
        <p:spPr bwMode="gray">
          <a:xfrm>
            <a:off x="8371364" y="2778214"/>
            <a:ext cx="595024" cy="486839"/>
          </a:xfrm>
          <a:prstGeom prst="rect">
            <a:avLst/>
          </a:prstGeom>
        </p:spPr>
      </p:pic>
      <p:pic>
        <p:nvPicPr>
          <p:cNvPr id="146" name="图片 143" descr="通用交换机.png">
            <a:extLst>
              <a:ext uri="{FF2B5EF4-FFF2-40B4-BE49-F238E27FC236}">
                <a16:creationId xmlns="" xmlns:a16="http://schemas.microsoft.com/office/drawing/2014/main" id="{9B740AF0-490F-4854-ACFC-FC96C0A5AC74}"/>
              </a:ext>
            </a:extLst>
          </p:cNvPr>
          <p:cNvPicPr>
            <a:picLocks noChangeAspect="1"/>
          </p:cNvPicPr>
          <p:nvPr/>
        </p:nvPicPr>
        <p:blipFill>
          <a:blip r:embed="rId4" cstate="print">
            <a:grayscl/>
          </a:blip>
          <a:stretch>
            <a:fillRect/>
          </a:stretch>
        </p:blipFill>
        <p:spPr bwMode="gray">
          <a:xfrm>
            <a:off x="9697073" y="2786294"/>
            <a:ext cx="595024" cy="486839"/>
          </a:xfrm>
          <a:prstGeom prst="rect">
            <a:avLst/>
          </a:prstGeom>
        </p:spPr>
      </p:pic>
      <p:sp>
        <p:nvSpPr>
          <p:cNvPr id="147" name="椭圆 144">
            <a:extLst>
              <a:ext uri="{FF2B5EF4-FFF2-40B4-BE49-F238E27FC236}">
                <a16:creationId xmlns="" xmlns:a16="http://schemas.microsoft.com/office/drawing/2014/main" id="{256456B2-FC8C-467A-8998-893E507B9E72}"/>
              </a:ext>
            </a:extLst>
          </p:cNvPr>
          <p:cNvSpPr/>
          <p:nvPr/>
        </p:nvSpPr>
        <p:spPr bwMode="gray">
          <a:xfrm>
            <a:off x="1964697" y="2439330"/>
            <a:ext cx="412295" cy="97472"/>
          </a:xfrm>
          <a:prstGeom prst="ellips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cxnSp>
        <p:nvCxnSpPr>
          <p:cNvPr id="148" name="直線コネクタ 58">
            <a:extLst>
              <a:ext uri="{FF2B5EF4-FFF2-40B4-BE49-F238E27FC236}">
                <a16:creationId xmlns="" xmlns:a16="http://schemas.microsoft.com/office/drawing/2014/main" id="{C0CCDAB7-A54B-435D-8ACA-3CD49640AB81}"/>
              </a:ext>
            </a:extLst>
          </p:cNvPr>
          <p:cNvCxnSpPr/>
          <p:nvPr/>
        </p:nvCxnSpPr>
        <p:spPr bwMode="gray">
          <a:xfrm flipH="1">
            <a:off x="2140285" y="2193134"/>
            <a:ext cx="1" cy="604640"/>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cxnSp>
        <p:nvCxnSpPr>
          <p:cNvPr id="157" name="直線コネクタ 45">
            <a:extLst>
              <a:ext uri="{FF2B5EF4-FFF2-40B4-BE49-F238E27FC236}">
                <a16:creationId xmlns="" xmlns:a16="http://schemas.microsoft.com/office/drawing/2014/main" id="{41509B37-24D9-472F-AF0C-9064792A8B33}"/>
              </a:ext>
            </a:extLst>
          </p:cNvPr>
          <p:cNvCxnSpPr>
            <a:cxnSpLocks/>
            <a:stCxn id="160" idx="2"/>
            <a:endCxn id="162" idx="0"/>
          </p:cNvCxnSpPr>
          <p:nvPr/>
        </p:nvCxnSpPr>
        <p:spPr bwMode="gray">
          <a:xfrm>
            <a:off x="3973336" y="4643163"/>
            <a:ext cx="663951" cy="753575"/>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cxnSp>
        <p:nvCxnSpPr>
          <p:cNvPr id="158" name="直線コネクタ 47">
            <a:extLst>
              <a:ext uri="{FF2B5EF4-FFF2-40B4-BE49-F238E27FC236}">
                <a16:creationId xmlns="" xmlns:a16="http://schemas.microsoft.com/office/drawing/2014/main" id="{E514B368-A96A-49BB-9BA4-2B26CBC67432}"/>
              </a:ext>
            </a:extLst>
          </p:cNvPr>
          <p:cNvCxnSpPr>
            <a:cxnSpLocks/>
            <a:stCxn id="161" idx="2"/>
            <a:endCxn id="162" idx="0"/>
          </p:cNvCxnSpPr>
          <p:nvPr/>
        </p:nvCxnSpPr>
        <p:spPr bwMode="gray">
          <a:xfrm flipH="1">
            <a:off x="4637287" y="4643163"/>
            <a:ext cx="634994" cy="753575"/>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cxnSp>
        <p:nvCxnSpPr>
          <p:cNvPr id="159" name="直接连接符 167">
            <a:extLst>
              <a:ext uri="{FF2B5EF4-FFF2-40B4-BE49-F238E27FC236}">
                <a16:creationId xmlns="" xmlns:a16="http://schemas.microsoft.com/office/drawing/2014/main" id="{6BEF6182-5308-459A-AE5F-2D5620825FD5}"/>
              </a:ext>
            </a:extLst>
          </p:cNvPr>
          <p:cNvCxnSpPr>
            <a:stCxn id="160" idx="3"/>
            <a:endCxn id="161" idx="1"/>
          </p:cNvCxnSpPr>
          <p:nvPr/>
        </p:nvCxnSpPr>
        <p:spPr bwMode="gray">
          <a:xfrm>
            <a:off x="4261989" y="4418285"/>
            <a:ext cx="721639" cy="0"/>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60" name="Picture 12" descr="E:\2016.01\1.12 扁平化图标\蓝色\AR-蓝色最新-40.png">
            <a:extLst>
              <a:ext uri="{FF2B5EF4-FFF2-40B4-BE49-F238E27FC236}">
                <a16:creationId xmlns="" xmlns:a16="http://schemas.microsoft.com/office/drawing/2014/main" id="{FA08A328-6C92-4B83-B88C-314B9B520CEE}"/>
              </a:ext>
            </a:extLst>
          </p:cNvPr>
          <p:cNvPicPr>
            <a:picLocks noChangeAspect="1" noChangeArrowheads="1"/>
          </p:cNvPicPr>
          <p:nvPr/>
        </p:nvPicPr>
        <p:blipFill>
          <a:blip r:embed="rId3" cstate="print"/>
          <a:srcRect/>
          <a:stretch>
            <a:fillRect/>
          </a:stretch>
        </p:blipFill>
        <p:spPr bwMode="gray">
          <a:xfrm>
            <a:off x="3684683" y="4193406"/>
            <a:ext cx="577306" cy="449757"/>
          </a:xfrm>
          <a:prstGeom prst="rect">
            <a:avLst/>
          </a:prstGeom>
          <a:noFill/>
        </p:spPr>
      </p:pic>
      <p:pic>
        <p:nvPicPr>
          <p:cNvPr id="161" name="Picture 12" descr="E:\2016.01\1.12 扁平化图标\蓝色\AR-蓝色最新-40.png">
            <a:extLst>
              <a:ext uri="{FF2B5EF4-FFF2-40B4-BE49-F238E27FC236}">
                <a16:creationId xmlns="" xmlns:a16="http://schemas.microsoft.com/office/drawing/2014/main" id="{422D3CCE-E5CA-40B4-81A5-EAA78ABCE8F9}"/>
              </a:ext>
            </a:extLst>
          </p:cNvPr>
          <p:cNvPicPr>
            <a:picLocks noChangeAspect="1" noChangeArrowheads="1"/>
          </p:cNvPicPr>
          <p:nvPr/>
        </p:nvPicPr>
        <p:blipFill>
          <a:blip r:embed="rId3" cstate="print"/>
          <a:srcRect/>
          <a:stretch>
            <a:fillRect/>
          </a:stretch>
        </p:blipFill>
        <p:spPr bwMode="gray">
          <a:xfrm>
            <a:off x="4983628" y="4193406"/>
            <a:ext cx="577306" cy="449757"/>
          </a:xfrm>
          <a:prstGeom prst="rect">
            <a:avLst/>
          </a:prstGeom>
          <a:noFill/>
        </p:spPr>
      </p:pic>
      <p:pic>
        <p:nvPicPr>
          <p:cNvPr id="162" name="Picture 12">
            <a:extLst>
              <a:ext uri="{FF2B5EF4-FFF2-40B4-BE49-F238E27FC236}">
                <a16:creationId xmlns="" xmlns:a16="http://schemas.microsoft.com/office/drawing/2014/main" id="{89159A08-0FA7-4589-A9A4-B03897DF781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p:blipFill>
        <p:spPr bwMode="gray">
          <a:xfrm>
            <a:off x="4364622" y="5396738"/>
            <a:ext cx="545330" cy="449757"/>
          </a:xfrm>
          <a:prstGeom prst="rect">
            <a:avLst/>
          </a:prstGeom>
        </p:spPr>
      </p:pic>
      <p:sp>
        <p:nvSpPr>
          <p:cNvPr id="163" name="テキスト ボックス 68">
            <a:extLst>
              <a:ext uri="{FF2B5EF4-FFF2-40B4-BE49-F238E27FC236}">
                <a16:creationId xmlns="" xmlns:a16="http://schemas.microsoft.com/office/drawing/2014/main" id="{4901168A-B926-437E-9224-FB2CEE93BA6B}"/>
              </a:ext>
            </a:extLst>
          </p:cNvPr>
          <p:cNvSpPr txBox="1"/>
          <p:nvPr/>
        </p:nvSpPr>
        <p:spPr bwMode="gray">
          <a:xfrm>
            <a:off x="3466779" y="4606660"/>
            <a:ext cx="980259" cy="87544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67728" tIns="67728" rIns="67728" bIns="67728" numCol="1" spcCol="50797" rtlCol="0" anchor="ctr">
            <a:spAutoFit/>
          </a:bodyPr>
          <a:lstStyle/>
          <a:p>
            <a:pPr defTabSz="609515" eaLnBrk="0" fontAlgn="ctr" latinLnBrk="1" hangingPunct="0"/>
            <a:r>
              <a:rPr lang="en-US" sz="1200" dirty="0">
                <a:solidFill>
                  <a:srgbClr val="000000"/>
                </a:solidFill>
                <a:latin typeface="Huawei Sans" panose="020C0503030203020204" pitchFamily="34" charset="0"/>
                <a:cs typeface="Arial" panose="020B0604020202020204" pitchFamily="34" charset="0"/>
                <a:sym typeface="Lucida Grande"/>
              </a:rPr>
              <a:t>BGP </a:t>
            </a:r>
          </a:p>
          <a:p>
            <a:pPr defTabSz="609515" eaLnBrk="0" fontAlgn="ctr" latinLnBrk="1" hangingPunct="0"/>
            <a:r>
              <a:rPr lang="en-US" sz="1200" dirty="0">
                <a:solidFill>
                  <a:srgbClr val="000000"/>
                </a:solidFill>
                <a:latin typeface="Huawei Sans" panose="020C0503030203020204" pitchFamily="34" charset="0"/>
                <a:cs typeface="Arial" panose="020B0604020202020204" pitchFamily="34" charset="0"/>
                <a:sym typeface="Lucida Grande"/>
              </a:rPr>
              <a:t>OSPF</a:t>
            </a:r>
          </a:p>
          <a:p>
            <a:pPr defTabSz="609515" eaLnBrk="0" fontAlgn="ctr" latinLnBrk="1" hangingPunct="0"/>
            <a:r>
              <a:rPr lang="en-US" sz="1200" dirty="0">
                <a:solidFill>
                  <a:srgbClr val="000000"/>
                </a:solidFill>
                <a:latin typeface="Huawei Sans" panose="020C0503030203020204" pitchFamily="34" charset="0"/>
                <a:cs typeface="Arial" panose="020B0604020202020204" pitchFamily="34" charset="0"/>
                <a:sym typeface="Lucida Grande"/>
              </a:rPr>
              <a:t>Direct</a:t>
            </a:r>
          </a:p>
          <a:p>
            <a:pPr defTabSz="609515" eaLnBrk="0" fontAlgn="ctr" latinLnBrk="1" hangingPunct="0"/>
            <a:r>
              <a:rPr lang="en-US" sz="1200" dirty="0">
                <a:solidFill>
                  <a:srgbClr val="000000"/>
                </a:solidFill>
                <a:latin typeface="Huawei Sans" panose="020C0503030203020204" pitchFamily="34" charset="0"/>
                <a:cs typeface="Arial" panose="020B0604020202020204" pitchFamily="34" charset="0"/>
                <a:sym typeface="Lucida Grande"/>
              </a:rPr>
              <a:t>Static route</a:t>
            </a:r>
          </a:p>
        </p:txBody>
      </p:sp>
      <p:cxnSp>
        <p:nvCxnSpPr>
          <p:cNvPr id="165" name="直線コネクタ 78">
            <a:extLst>
              <a:ext uri="{FF2B5EF4-FFF2-40B4-BE49-F238E27FC236}">
                <a16:creationId xmlns="" xmlns:a16="http://schemas.microsoft.com/office/drawing/2014/main" id="{E26B8750-6811-442C-A247-1EF56D97F2D2}"/>
              </a:ext>
            </a:extLst>
          </p:cNvPr>
          <p:cNvCxnSpPr>
            <a:cxnSpLocks/>
            <a:stCxn id="169" idx="2"/>
            <a:endCxn id="171" idx="0"/>
          </p:cNvCxnSpPr>
          <p:nvPr/>
        </p:nvCxnSpPr>
        <p:spPr bwMode="gray">
          <a:xfrm>
            <a:off x="6495963" y="4628034"/>
            <a:ext cx="6233" cy="696717"/>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cxnSp>
        <p:nvCxnSpPr>
          <p:cNvPr id="166" name="直線コネクタ 93">
            <a:extLst>
              <a:ext uri="{FF2B5EF4-FFF2-40B4-BE49-F238E27FC236}">
                <a16:creationId xmlns="" xmlns:a16="http://schemas.microsoft.com/office/drawing/2014/main" id="{1A9C9F12-4422-4F3B-8282-4FD7F0C9A5EA}"/>
              </a:ext>
            </a:extLst>
          </p:cNvPr>
          <p:cNvCxnSpPr>
            <a:stCxn id="172" idx="1"/>
            <a:endCxn id="171" idx="3"/>
          </p:cNvCxnSpPr>
          <p:nvPr/>
        </p:nvCxnSpPr>
        <p:spPr bwMode="gray">
          <a:xfrm flipH="1">
            <a:off x="6790850" y="5549629"/>
            <a:ext cx="609705" cy="0"/>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cxnSp>
        <p:nvCxnSpPr>
          <p:cNvPr id="167" name="直線コネクタ 95">
            <a:extLst>
              <a:ext uri="{FF2B5EF4-FFF2-40B4-BE49-F238E27FC236}">
                <a16:creationId xmlns="" xmlns:a16="http://schemas.microsoft.com/office/drawing/2014/main" id="{F15E14EE-19CA-4876-84D5-4CA865288F16}"/>
              </a:ext>
            </a:extLst>
          </p:cNvPr>
          <p:cNvCxnSpPr>
            <a:cxnSpLocks/>
            <a:stCxn id="170" idx="2"/>
            <a:endCxn id="172" idx="0"/>
          </p:cNvCxnSpPr>
          <p:nvPr/>
        </p:nvCxnSpPr>
        <p:spPr bwMode="gray">
          <a:xfrm>
            <a:off x="7689209" y="4627604"/>
            <a:ext cx="0" cy="697147"/>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cxnSp>
        <p:nvCxnSpPr>
          <p:cNvPr id="168" name="直接连接符 177">
            <a:extLst>
              <a:ext uri="{FF2B5EF4-FFF2-40B4-BE49-F238E27FC236}">
                <a16:creationId xmlns="" xmlns:a16="http://schemas.microsoft.com/office/drawing/2014/main" id="{A35A6228-B96B-4026-823B-239CFB0C7863}"/>
              </a:ext>
            </a:extLst>
          </p:cNvPr>
          <p:cNvCxnSpPr>
            <a:stCxn id="169" idx="3"/>
            <a:endCxn id="170" idx="1"/>
          </p:cNvCxnSpPr>
          <p:nvPr/>
        </p:nvCxnSpPr>
        <p:spPr bwMode="gray">
          <a:xfrm flipV="1">
            <a:off x="6784616" y="4402726"/>
            <a:ext cx="615940" cy="430"/>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69" name="Picture 12" descr="E:\2016.01\1.12 扁平化图标\蓝色\AR-蓝色最新-40.png">
            <a:extLst>
              <a:ext uri="{FF2B5EF4-FFF2-40B4-BE49-F238E27FC236}">
                <a16:creationId xmlns="" xmlns:a16="http://schemas.microsoft.com/office/drawing/2014/main" id="{6C9379DF-48E4-48A3-9289-67024CE7F026}"/>
              </a:ext>
            </a:extLst>
          </p:cNvPr>
          <p:cNvPicPr>
            <a:picLocks noChangeAspect="1" noChangeArrowheads="1"/>
          </p:cNvPicPr>
          <p:nvPr/>
        </p:nvPicPr>
        <p:blipFill>
          <a:blip r:embed="rId3" cstate="print"/>
          <a:srcRect/>
          <a:stretch>
            <a:fillRect/>
          </a:stretch>
        </p:blipFill>
        <p:spPr bwMode="gray">
          <a:xfrm>
            <a:off x="6207311" y="4178277"/>
            <a:ext cx="577306" cy="449757"/>
          </a:xfrm>
          <a:prstGeom prst="rect">
            <a:avLst/>
          </a:prstGeom>
          <a:noFill/>
        </p:spPr>
      </p:pic>
      <p:pic>
        <p:nvPicPr>
          <p:cNvPr id="170" name="Picture 12" descr="E:\2016.01\1.12 扁平化图标\蓝色\AR-蓝色最新-40.png">
            <a:extLst>
              <a:ext uri="{FF2B5EF4-FFF2-40B4-BE49-F238E27FC236}">
                <a16:creationId xmlns="" xmlns:a16="http://schemas.microsoft.com/office/drawing/2014/main" id="{F66F51CD-78FE-4B06-87D3-C320C0A77424}"/>
              </a:ext>
            </a:extLst>
          </p:cNvPr>
          <p:cNvPicPr>
            <a:picLocks noChangeAspect="1" noChangeArrowheads="1"/>
          </p:cNvPicPr>
          <p:nvPr/>
        </p:nvPicPr>
        <p:blipFill>
          <a:blip r:embed="rId3" cstate="print"/>
          <a:srcRect/>
          <a:stretch>
            <a:fillRect/>
          </a:stretch>
        </p:blipFill>
        <p:spPr bwMode="gray">
          <a:xfrm>
            <a:off x="7400555" y="4177847"/>
            <a:ext cx="577306" cy="449757"/>
          </a:xfrm>
          <a:prstGeom prst="rect">
            <a:avLst/>
          </a:prstGeom>
          <a:noFill/>
        </p:spPr>
      </p:pic>
      <p:pic>
        <p:nvPicPr>
          <p:cNvPr id="171" name="Picture 12">
            <a:extLst>
              <a:ext uri="{FF2B5EF4-FFF2-40B4-BE49-F238E27FC236}">
                <a16:creationId xmlns="" xmlns:a16="http://schemas.microsoft.com/office/drawing/2014/main" id="{4B05B772-DC87-4E55-BA18-4BD2BC7C735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p:blipFill>
        <p:spPr bwMode="gray">
          <a:xfrm>
            <a:off x="6229532" y="5324751"/>
            <a:ext cx="545330" cy="449757"/>
          </a:xfrm>
          <a:prstGeom prst="rect">
            <a:avLst/>
          </a:prstGeom>
        </p:spPr>
      </p:pic>
      <p:pic>
        <p:nvPicPr>
          <p:cNvPr id="172" name="Picture 12">
            <a:extLst>
              <a:ext uri="{FF2B5EF4-FFF2-40B4-BE49-F238E27FC236}">
                <a16:creationId xmlns="" xmlns:a16="http://schemas.microsoft.com/office/drawing/2014/main" id="{8BFC5E0A-D52B-4E05-9ECF-EF61C017A52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p:blipFill>
        <p:spPr bwMode="gray">
          <a:xfrm>
            <a:off x="7416543" y="5324751"/>
            <a:ext cx="545330" cy="449757"/>
          </a:xfrm>
          <a:prstGeom prst="rect">
            <a:avLst/>
          </a:prstGeom>
        </p:spPr>
      </p:pic>
      <p:sp>
        <p:nvSpPr>
          <p:cNvPr id="173" name="テキスト ボックス 68">
            <a:extLst>
              <a:ext uri="{FF2B5EF4-FFF2-40B4-BE49-F238E27FC236}">
                <a16:creationId xmlns="" xmlns:a16="http://schemas.microsoft.com/office/drawing/2014/main" id="{9CEFE9CF-CFD5-4636-985E-7E41A4ADCB7C}"/>
              </a:ext>
            </a:extLst>
          </p:cNvPr>
          <p:cNvSpPr txBox="1"/>
          <p:nvPr/>
        </p:nvSpPr>
        <p:spPr bwMode="gray">
          <a:xfrm>
            <a:off x="5579096" y="4521295"/>
            <a:ext cx="970225" cy="87544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67728" tIns="67728" rIns="67728" bIns="67728" numCol="1" spcCol="50797" rtlCol="0" anchor="ctr">
            <a:spAutoFit/>
          </a:bodyPr>
          <a:lstStyle/>
          <a:p>
            <a:pPr defTabSz="609515" eaLnBrk="0" fontAlgn="ctr" latinLnBrk="1" hangingPunct="0"/>
            <a:r>
              <a:rPr lang="en-US" sz="1200" dirty="0">
                <a:solidFill>
                  <a:srgbClr val="000000"/>
                </a:solidFill>
                <a:latin typeface="Huawei Sans" panose="020C0503030203020204" pitchFamily="34" charset="0"/>
                <a:cs typeface="Arial" panose="020B0604020202020204" pitchFamily="34" charset="0"/>
                <a:sym typeface="Lucida Grande"/>
              </a:rPr>
              <a:t>BGP </a:t>
            </a:r>
          </a:p>
          <a:p>
            <a:pPr defTabSz="609515" eaLnBrk="0" fontAlgn="ctr" latinLnBrk="1" hangingPunct="0"/>
            <a:r>
              <a:rPr lang="en-US" sz="1200" dirty="0">
                <a:solidFill>
                  <a:srgbClr val="000000"/>
                </a:solidFill>
                <a:latin typeface="Huawei Sans" panose="020C0503030203020204" pitchFamily="34" charset="0"/>
                <a:cs typeface="Arial" panose="020B0604020202020204" pitchFamily="34" charset="0"/>
                <a:sym typeface="Lucida Grande"/>
              </a:rPr>
              <a:t>OSPF</a:t>
            </a:r>
          </a:p>
          <a:p>
            <a:pPr defTabSz="609515" eaLnBrk="0" fontAlgn="ctr" latinLnBrk="1" hangingPunct="0"/>
            <a:r>
              <a:rPr lang="en-US" sz="1200" dirty="0">
                <a:solidFill>
                  <a:srgbClr val="000000"/>
                </a:solidFill>
                <a:latin typeface="Huawei Sans" panose="020C0503030203020204" pitchFamily="34" charset="0"/>
                <a:cs typeface="Arial" panose="020B0604020202020204" pitchFamily="34" charset="0"/>
                <a:sym typeface="Lucida Grande"/>
              </a:rPr>
              <a:t>Direct</a:t>
            </a:r>
          </a:p>
          <a:p>
            <a:pPr defTabSz="609515" eaLnBrk="0" fontAlgn="ctr" latinLnBrk="1" hangingPunct="0"/>
            <a:r>
              <a:rPr lang="en-US" sz="1200" dirty="0">
                <a:solidFill>
                  <a:srgbClr val="000000"/>
                </a:solidFill>
                <a:latin typeface="Huawei Sans" panose="020C0503030203020204" pitchFamily="34" charset="0"/>
                <a:cs typeface="Arial" panose="020B0604020202020204" pitchFamily="34" charset="0"/>
                <a:sym typeface="Lucida Grande"/>
              </a:rPr>
              <a:t>Static route</a:t>
            </a:r>
          </a:p>
        </p:txBody>
      </p:sp>
      <p:cxnSp>
        <p:nvCxnSpPr>
          <p:cNvPr id="175" name="直線コネクタ 78">
            <a:extLst>
              <a:ext uri="{FF2B5EF4-FFF2-40B4-BE49-F238E27FC236}">
                <a16:creationId xmlns="" xmlns:a16="http://schemas.microsoft.com/office/drawing/2014/main" id="{3C922609-3A1B-41FD-A350-12FB0B00E559}"/>
              </a:ext>
            </a:extLst>
          </p:cNvPr>
          <p:cNvCxnSpPr>
            <a:cxnSpLocks/>
            <a:stCxn id="181" idx="2"/>
            <a:endCxn id="183" idx="0"/>
          </p:cNvCxnSpPr>
          <p:nvPr/>
        </p:nvCxnSpPr>
        <p:spPr bwMode="gray">
          <a:xfrm>
            <a:off x="9023459" y="4628034"/>
            <a:ext cx="2026" cy="696717"/>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cxnSp>
        <p:nvCxnSpPr>
          <p:cNvPr id="176" name="直線コネクタ 86">
            <a:extLst>
              <a:ext uri="{FF2B5EF4-FFF2-40B4-BE49-F238E27FC236}">
                <a16:creationId xmlns="" xmlns:a16="http://schemas.microsoft.com/office/drawing/2014/main" id="{B5743D04-7C9E-4DF5-A1C2-7FB2CC18ADD2}"/>
              </a:ext>
            </a:extLst>
          </p:cNvPr>
          <p:cNvCxnSpPr>
            <a:cxnSpLocks/>
            <a:stCxn id="182" idx="2"/>
            <a:endCxn id="183" idx="0"/>
          </p:cNvCxnSpPr>
          <p:nvPr/>
        </p:nvCxnSpPr>
        <p:spPr bwMode="gray">
          <a:xfrm flipH="1">
            <a:off x="9025485" y="4627603"/>
            <a:ext cx="1187011" cy="697148"/>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cxnSp>
        <p:nvCxnSpPr>
          <p:cNvPr id="177" name="直線コネクタ 93">
            <a:extLst>
              <a:ext uri="{FF2B5EF4-FFF2-40B4-BE49-F238E27FC236}">
                <a16:creationId xmlns="" xmlns:a16="http://schemas.microsoft.com/office/drawing/2014/main" id="{8DE54CA2-E343-41AF-A226-E70F98065836}"/>
              </a:ext>
            </a:extLst>
          </p:cNvPr>
          <p:cNvCxnSpPr>
            <a:stCxn id="184" idx="1"/>
            <a:endCxn id="183" idx="3"/>
          </p:cNvCxnSpPr>
          <p:nvPr/>
        </p:nvCxnSpPr>
        <p:spPr bwMode="gray">
          <a:xfrm flipH="1">
            <a:off x="9314138" y="5549629"/>
            <a:ext cx="609705" cy="0"/>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cxnSp>
        <p:nvCxnSpPr>
          <p:cNvPr id="178" name="直線コネクタ 94">
            <a:extLst>
              <a:ext uri="{FF2B5EF4-FFF2-40B4-BE49-F238E27FC236}">
                <a16:creationId xmlns="" xmlns:a16="http://schemas.microsoft.com/office/drawing/2014/main" id="{8123F5AE-58BB-42CA-834E-72F1719C04C0}"/>
              </a:ext>
            </a:extLst>
          </p:cNvPr>
          <p:cNvCxnSpPr>
            <a:cxnSpLocks/>
            <a:stCxn id="181" idx="2"/>
            <a:endCxn id="184" idx="0"/>
          </p:cNvCxnSpPr>
          <p:nvPr/>
        </p:nvCxnSpPr>
        <p:spPr bwMode="gray">
          <a:xfrm>
            <a:off x="9023459" y="4628034"/>
            <a:ext cx="1189037" cy="696717"/>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cxnSp>
        <p:nvCxnSpPr>
          <p:cNvPr id="179" name="直線コネクタ 95">
            <a:extLst>
              <a:ext uri="{FF2B5EF4-FFF2-40B4-BE49-F238E27FC236}">
                <a16:creationId xmlns="" xmlns:a16="http://schemas.microsoft.com/office/drawing/2014/main" id="{D9F1CB47-06C2-41E4-A97B-EAFD5AD307D3}"/>
              </a:ext>
            </a:extLst>
          </p:cNvPr>
          <p:cNvCxnSpPr>
            <a:cxnSpLocks/>
            <a:stCxn id="182" idx="2"/>
            <a:endCxn id="184" idx="0"/>
          </p:cNvCxnSpPr>
          <p:nvPr/>
        </p:nvCxnSpPr>
        <p:spPr bwMode="gray">
          <a:xfrm>
            <a:off x="10212496" y="4627603"/>
            <a:ext cx="0" cy="697148"/>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cxnSp>
        <p:nvCxnSpPr>
          <p:cNvPr id="180" name="直接连接符 194">
            <a:extLst>
              <a:ext uri="{FF2B5EF4-FFF2-40B4-BE49-F238E27FC236}">
                <a16:creationId xmlns="" xmlns:a16="http://schemas.microsoft.com/office/drawing/2014/main" id="{1816D73E-6CDF-4ED3-91FB-E07CE93B886B}"/>
              </a:ext>
            </a:extLst>
          </p:cNvPr>
          <p:cNvCxnSpPr>
            <a:stCxn id="181" idx="3"/>
            <a:endCxn id="182" idx="1"/>
          </p:cNvCxnSpPr>
          <p:nvPr/>
        </p:nvCxnSpPr>
        <p:spPr bwMode="gray">
          <a:xfrm flipV="1">
            <a:off x="9312111" y="4402725"/>
            <a:ext cx="611732" cy="431"/>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81" name="Picture 12" descr="E:\2016.01\1.12 扁平化图标\蓝色\AR-蓝色最新-40.png">
            <a:extLst>
              <a:ext uri="{FF2B5EF4-FFF2-40B4-BE49-F238E27FC236}">
                <a16:creationId xmlns="" xmlns:a16="http://schemas.microsoft.com/office/drawing/2014/main" id="{8C32427E-0FE6-4D47-8275-E4838B18C846}"/>
              </a:ext>
            </a:extLst>
          </p:cNvPr>
          <p:cNvPicPr>
            <a:picLocks noChangeAspect="1" noChangeArrowheads="1"/>
          </p:cNvPicPr>
          <p:nvPr/>
        </p:nvPicPr>
        <p:blipFill>
          <a:blip r:embed="rId3" cstate="print"/>
          <a:srcRect/>
          <a:stretch>
            <a:fillRect/>
          </a:stretch>
        </p:blipFill>
        <p:spPr bwMode="gray">
          <a:xfrm>
            <a:off x="8734806" y="4178277"/>
            <a:ext cx="577305" cy="449757"/>
          </a:xfrm>
          <a:prstGeom prst="rect">
            <a:avLst/>
          </a:prstGeom>
          <a:noFill/>
        </p:spPr>
      </p:pic>
      <p:pic>
        <p:nvPicPr>
          <p:cNvPr id="182" name="Picture 12" descr="E:\2016.01\1.12 扁平化图标\蓝色\AR-蓝色最新-40.png">
            <a:extLst>
              <a:ext uri="{FF2B5EF4-FFF2-40B4-BE49-F238E27FC236}">
                <a16:creationId xmlns="" xmlns:a16="http://schemas.microsoft.com/office/drawing/2014/main" id="{C9F7D8D6-6455-4C6D-87E4-24830855F2BB}"/>
              </a:ext>
            </a:extLst>
          </p:cNvPr>
          <p:cNvPicPr>
            <a:picLocks noChangeAspect="1" noChangeArrowheads="1"/>
          </p:cNvPicPr>
          <p:nvPr/>
        </p:nvPicPr>
        <p:blipFill>
          <a:blip r:embed="rId3" cstate="print"/>
          <a:srcRect/>
          <a:stretch>
            <a:fillRect/>
          </a:stretch>
        </p:blipFill>
        <p:spPr bwMode="gray">
          <a:xfrm>
            <a:off x="9923843" y="4177846"/>
            <a:ext cx="577305" cy="449757"/>
          </a:xfrm>
          <a:prstGeom prst="rect">
            <a:avLst/>
          </a:prstGeom>
          <a:noFill/>
        </p:spPr>
      </p:pic>
      <p:pic>
        <p:nvPicPr>
          <p:cNvPr id="183" name="Picture 12">
            <a:extLst>
              <a:ext uri="{FF2B5EF4-FFF2-40B4-BE49-F238E27FC236}">
                <a16:creationId xmlns="" xmlns:a16="http://schemas.microsoft.com/office/drawing/2014/main" id="{D58A20CC-BA36-449D-8FA9-5CAB0F44DAB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p:blipFill>
        <p:spPr bwMode="gray">
          <a:xfrm>
            <a:off x="8752820" y="5324751"/>
            <a:ext cx="545330" cy="449757"/>
          </a:xfrm>
          <a:prstGeom prst="rect">
            <a:avLst/>
          </a:prstGeom>
        </p:spPr>
      </p:pic>
      <p:pic>
        <p:nvPicPr>
          <p:cNvPr id="184" name="Picture 12">
            <a:extLst>
              <a:ext uri="{FF2B5EF4-FFF2-40B4-BE49-F238E27FC236}">
                <a16:creationId xmlns="" xmlns:a16="http://schemas.microsoft.com/office/drawing/2014/main" id="{7F7483D7-5DA8-49B4-B88B-58BB0300D58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p:blipFill>
        <p:spPr bwMode="gray">
          <a:xfrm>
            <a:off x="9939830" y="5324751"/>
            <a:ext cx="545330" cy="449757"/>
          </a:xfrm>
          <a:prstGeom prst="rect">
            <a:avLst/>
          </a:prstGeom>
        </p:spPr>
      </p:pic>
      <p:sp>
        <p:nvSpPr>
          <p:cNvPr id="185" name="テキスト ボックス 68">
            <a:extLst>
              <a:ext uri="{FF2B5EF4-FFF2-40B4-BE49-F238E27FC236}">
                <a16:creationId xmlns="" xmlns:a16="http://schemas.microsoft.com/office/drawing/2014/main" id="{812E13AB-CC39-4B45-907F-67278E34A7A8}"/>
              </a:ext>
            </a:extLst>
          </p:cNvPr>
          <p:cNvSpPr txBox="1"/>
          <p:nvPr/>
        </p:nvSpPr>
        <p:spPr bwMode="gray">
          <a:xfrm>
            <a:off x="8072214" y="4521295"/>
            <a:ext cx="1011068" cy="87544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67728" tIns="67728" rIns="67728" bIns="67728" numCol="1" spcCol="50797" rtlCol="0" anchor="ctr">
            <a:spAutoFit/>
          </a:bodyPr>
          <a:lstStyle/>
          <a:p>
            <a:pPr defTabSz="609515" eaLnBrk="0" fontAlgn="ctr" latinLnBrk="1" hangingPunct="0"/>
            <a:r>
              <a:rPr lang="en-US" sz="1200" dirty="0">
                <a:solidFill>
                  <a:srgbClr val="000000"/>
                </a:solidFill>
                <a:latin typeface="Huawei Sans" panose="020C0503030203020204" pitchFamily="34" charset="0"/>
                <a:cs typeface="Arial" panose="020B0604020202020204" pitchFamily="34" charset="0"/>
                <a:sym typeface="Lucida Grande"/>
              </a:rPr>
              <a:t>BGP </a:t>
            </a:r>
          </a:p>
          <a:p>
            <a:pPr defTabSz="609515" eaLnBrk="0" fontAlgn="ctr" latinLnBrk="1" hangingPunct="0"/>
            <a:r>
              <a:rPr lang="en-US" sz="1200" dirty="0">
                <a:solidFill>
                  <a:srgbClr val="000000"/>
                </a:solidFill>
                <a:latin typeface="Huawei Sans" panose="020C0503030203020204" pitchFamily="34" charset="0"/>
                <a:cs typeface="Arial" panose="020B0604020202020204" pitchFamily="34" charset="0"/>
                <a:sym typeface="Lucida Grande"/>
              </a:rPr>
              <a:t>OSPF</a:t>
            </a:r>
          </a:p>
          <a:p>
            <a:pPr defTabSz="609515" eaLnBrk="0" fontAlgn="ctr" latinLnBrk="1" hangingPunct="0"/>
            <a:r>
              <a:rPr lang="en-US" sz="1200" dirty="0">
                <a:solidFill>
                  <a:srgbClr val="000000"/>
                </a:solidFill>
                <a:latin typeface="Huawei Sans" panose="020C0503030203020204" pitchFamily="34" charset="0"/>
                <a:cs typeface="Arial" panose="020B0604020202020204" pitchFamily="34" charset="0"/>
                <a:sym typeface="Lucida Grande"/>
              </a:rPr>
              <a:t>Direct</a:t>
            </a:r>
          </a:p>
          <a:p>
            <a:pPr defTabSz="609515" eaLnBrk="0" fontAlgn="ctr" latinLnBrk="1" hangingPunct="0"/>
            <a:r>
              <a:rPr lang="en-US" sz="1200" dirty="0">
                <a:solidFill>
                  <a:srgbClr val="000000"/>
                </a:solidFill>
                <a:latin typeface="Huawei Sans" panose="020C0503030203020204" pitchFamily="34" charset="0"/>
                <a:cs typeface="Arial" panose="020B0604020202020204" pitchFamily="34" charset="0"/>
                <a:sym typeface="Lucida Grande"/>
              </a:rPr>
              <a:t>Static route</a:t>
            </a:r>
          </a:p>
        </p:txBody>
      </p:sp>
      <p:sp>
        <p:nvSpPr>
          <p:cNvPr id="187" name="矩形 90">
            <a:extLst>
              <a:ext uri="{FF2B5EF4-FFF2-40B4-BE49-F238E27FC236}">
                <a16:creationId xmlns="" xmlns:a16="http://schemas.microsoft.com/office/drawing/2014/main" id="{309D8AA2-0F23-48B7-A27F-DC861AD89561}"/>
              </a:ext>
            </a:extLst>
          </p:cNvPr>
          <p:cNvSpPr/>
          <p:nvPr/>
        </p:nvSpPr>
        <p:spPr bwMode="gray">
          <a:xfrm>
            <a:off x="6204901" y="3218782"/>
            <a:ext cx="1248080" cy="307766"/>
          </a:xfrm>
          <a:prstGeom prst="rect">
            <a:avLst/>
          </a:prstGeom>
        </p:spPr>
        <p:txBody>
          <a:bodyPr wrap="none" lIns="121911" tIns="60955" rIns="121911" bIns="60955">
            <a:spAutoFit/>
          </a:bodyPr>
          <a:lstStyle/>
          <a:p>
            <a:pPr algn="ctr" eaLnBrk="0" fontAlgn="ctr" hangingPunct="0"/>
            <a:r>
              <a:rPr lang="en-US" sz="1200" dirty="0">
                <a:solidFill>
                  <a:srgbClr val="000000"/>
                </a:solidFill>
                <a:latin typeface="Huawei Sans" panose="020C0503030203020204" pitchFamily="34" charset="0"/>
              </a:rPr>
              <a:t>Layer 2 switch</a:t>
            </a:r>
          </a:p>
        </p:txBody>
      </p:sp>
      <p:sp>
        <p:nvSpPr>
          <p:cNvPr id="188" name="矩形 90">
            <a:extLst>
              <a:ext uri="{FF2B5EF4-FFF2-40B4-BE49-F238E27FC236}">
                <a16:creationId xmlns="" xmlns:a16="http://schemas.microsoft.com/office/drawing/2014/main" id="{6A707C63-4C0B-41CB-8ACA-9C3B8A96A98B}"/>
              </a:ext>
            </a:extLst>
          </p:cNvPr>
          <p:cNvSpPr/>
          <p:nvPr/>
        </p:nvSpPr>
        <p:spPr bwMode="gray">
          <a:xfrm>
            <a:off x="8680978" y="3218782"/>
            <a:ext cx="1248080" cy="307766"/>
          </a:xfrm>
          <a:prstGeom prst="rect">
            <a:avLst/>
          </a:prstGeom>
        </p:spPr>
        <p:txBody>
          <a:bodyPr wrap="none" lIns="121911" tIns="60955" rIns="121911" bIns="60955">
            <a:spAutoFit/>
          </a:bodyPr>
          <a:lstStyle/>
          <a:p>
            <a:pPr eaLnBrk="0" fontAlgn="ctr" hangingPunct="0"/>
            <a:r>
              <a:rPr lang="en-US" sz="1200" dirty="0">
                <a:solidFill>
                  <a:srgbClr val="000000"/>
                </a:solidFill>
                <a:latin typeface="Huawei Sans" panose="020C0503030203020204" pitchFamily="34" charset="0"/>
              </a:rPr>
              <a:t>Layer 2 switch</a:t>
            </a:r>
          </a:p>
        </p:txBody>
      </p:sp>
      <p:grpSp>
        <p:nvGrpSpPr>
          <p:cNvPr id="189" name="组合 758">
            <a:extLst>
              <a:ext uri="{FF2B5EF4-FFF2-40B4-BE49-F238E27FC236}">
                <a16:creationId xmlns="" xmlns:a16="http://schemas.microsoft.com/office/drawing/2014/main" id="{F8DD4DB0-9CCE-48C0-9B7D-CEC130516B58}"/>
              </a:ext>
            </a:extLst>
          </p:cNvPr>
          <p:cNvGrpSpPr/>
          <p:nvPr/>
        </p:nvGrpSpPr>
        <p:grpSpPr bwMode="gray">
          <a:xfrm flipV="1">
            <a:off x="4207046" y="2301436"/>
            <a:ext cx="559926" cy="474163"/>
            <a:chOff x="7440613" y="4868863"/>
            <a:chExt cx="1019175" cy="828675"/>
          </a:xfrm>
          <a:solidFill>
            <a:schemeClr val="bg1">
              <a:lumMod val="50000"/>
            </a:schemeClr>
          </a:solidFill>
        </p:grpSpPr>
        <p:sp>
          <p:nvSpPr>
            <p:cNvPr id="190" name="Freeform 15">
              <a:extLst>
                <a:ext uri="{FF2B5EF4-FFF2-40B4-BE49-F238E27FC236}">
                  <a16:creationId xmlns="" xmlns:a16="http://schemas.microsoft.com/office/drawing/2014/main" id="{FDC2A5D4-4534-4223-842E-2000AAD3B15B}"/>
                </a:ext>
              </a:extLst>
            </p:cNvPr>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fontAlgn="ctr">
                <a:defRPr/>
              </a:pPr>
              <a:endParaRPr lang="en-US" altLang="zh-CN" sz="300" kern="0" dirty="0">
                <a:solidFill>
                  <a:prstClr val="white"/>
                </a:solidFill>
                <a:latin typeface="Huawei Sans" panose="020C0503030203020204" pitchFamily="34" charset="0"/>
                <a:sym typeface="Huawei Sans" panose="020C0503030203020204" pitchFamily="34" charset="0"/>
              </a:endParaRPr>
            </a:p>
          </p:txBody>
        </p:sp>
        <p:sp>
          <p:nvSpPr>
            <p:cNvPr id="191" name="Freeform 16">
              <a:extLst>
                <a:ext uri="{FF2B5EF4-FFF2-40B4-BE49-F238E27FC236}">
                  <a16:creationId xmlns="" xmlns:a16="http://schemas.microsoft.com/office/drawing/2014/main" id="{F3982DEE-6FFA-49F8-B0F1-183C1C8E4D37}"/>
                </a:ext>
              </a:extLst>
            </p:cNvPr>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fontAlgn="ctr">
                <a:defRPr/>
              </a:pPr>
              <a:endParaRPr lang="en-US" altLang="zh-CN" sz="300" kern="0" dirty="0">
                <a:solidFill>
                  <a:prstClr val="white"/>
                </a:solidFill>
                <a:latin typeface="Huawei Sans" panose="020C0503030203020204" pitchFamily="34" charset="0"/>
                <a:sym typeface="Huawei Sans" panose="020C0503030203020204" pitchFamily="34" charset="0"/>
              </a:endParaRPr>
            </a:p>
          </p:txBody>
        </p:sp>
      </p:grpSp>
      <p:grpSp>
        <p:nvGrpSpPr>
          <p:cNvPr id="50" name="Group 49">
            <a:extLst>
              <a:ext uri="{FF2B5EF4-FFF2-40B4-BE49-F238E27FC236}">
                <a16:creationId xmlns="" xmlns:a16="http://schemas.microsoft.com/office/drawing/2014/main" id="{45047C8D-EA1A-4A89-9F49-120AAABBE5E9}"/>
              </a:ext>
            </a:extLst>
          </p:cNvPr>
          <p:cNvGrpSpPr/>
          <p:nvPr/>
        </p:nvGrpSpPr>
        <p:grpSpPr bwMode="gray">
          <a:xfrm>
            <a:off x="1271690" y="4193406"/>
            <a:ext cx="1623259" cy="1952266"/>
            <a:chOff x="1141066" y="4430897"/>
            <a:chExt cx="1623259" cy="1952266"/>
          </a:xfrm>
        </p:grpSpPr>
        <p:cxnSp>
          <p:nvCxnSpPr>
            <p:cNvPr id="150" name="直線コネクタ 64">
              <a:extLst>
                <a:ext uri="{FF2B5EF4-FFF2-40B4-BE49-F238E27FC236}">
                  <a16:creationId xmlns="" xmlns:a16="http://schemas.microsoft.com/office/drawing/2014/main" id="{9055D8D5-5D32-4952-A3B4-1F44748DD2B5}"/>
                </a:ext>
              </a:extLst>
            </p:cNvPr>
            <p:cNvCxnSpPr/>
            <p:nvPr/>
          </p:nvCxnSpPr>
          <p:spPr bwMode="gray">
            <a:xfrm flipH="1">
              <a:off x="2159764" y="4808798"/>
              <a:ext cx="664" cy="843198"/>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sp>
          <p:nvSpPr>
            <p:cNvPr id="151" name="テキスト ボックス 68">
              <a:extLst>
                <a:ext uri="{FF2B5EF4-FFF2-40B4-BE49-F238E27FC236}">
                  <a16:creationId xmlns="" xmlns:a16="http://schemas.microsoft.com/office/drawing/2014/main" id="{CB06A7C1-E8BD-4DBD-B4D4-ECA1511EB4D1}"/>
                </a:ext>
              </a:extLst>
            </p:cNvPr>
            <p:cNvSpPr txBox="1"/>
            <p:nvPr/>
          </p:nvSpPr>
          <p:spPr bwMode="gray">
            <a:xfrm>
              <a:off x="1141066" y="4798186"/>
              <a:ext cx="976569" cy="87544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67728" tIns="67728" rIns="67728" bIns="67728" numCol="1" spcCol="50797" rtlCol="0" anchor="ctr">
              <a:spAutoFit/>
            </a:bodyPr>
            <a:lstStyle/>
            <a:p>
              <a:pPr defTabSz="609515" eaLnBrk="0" fontAlgn="ctr" latinLnBrk="1" hangingPunct="0"/>
              <a:r>
                <a:rPr lang="en-US" sz="1200" dirty="0">
                  <a:solidFill>
                    <a:srgbClr val="000000"/>
                  </a:solidFill>
                  <a:latin typeface="Huawei Sans" panose="020C0503030203020204" pitchFamily="34" charset="0"/>
                  <a:cs typeface="Arial" panose="020B0604020202020204" pitchFamily="34" charset="0"/>
                  <a:sym typeface="Lucida Grande"/>
                </a:rPr>
                <a:t>BGP </a:t>
              </a:r>
            </a:p>
            <a:p>
              <a:pPr defTabSz="609515" eaLnBrk="0" fontAlgn="ctr" latinLnBrk="1" hangingPunct="0"/>
              <a:r>
                <a:rPr lang="en-US" sz="1200" dirty="0">
                  <a:solidFill>
                    <a:srgbClr val="000000"/>
                  </a:solidFill>
                  <a:latin typeface="Huawei Sans" panose="020C0503030203020204" pitchFamily="34" charset="0"/>
                  <a:cs typeface="Arial" panose="020B0604020202020204" pitchFamily="34" charset="0"/>
                  <a:sym typeface="Lucida Grande"/>
                </a:rPr>
                <a:t>OSPF</a:t>
              </a:r>
            </a:p>
            <a:p>
              <a:pPr defTabSz="609515" eaLnBrk="0" fontAlgn="ctr" latinLnBrk="1" hangingPunct="0"/>
              <a:r>
                <a:rPr lang="en-US" sz="1200" dirty="0">
                  <a:solidFill>
                    <a:srgbClr val="000000"/>
                  </a:solidFill>
                  <a:latin typeface="Huawei Sans" panose="020C0503030203020204" pitchFamily="34" charset="0"/>
                  <a:cs typeface="Arial" panose="020B0604020202020204" pitchFamily="34" charset="0"/>
                  <a:sym typeface="Lucida Grande"/>
                </a:rPr>
                <a:t>Direct</a:t>
              </a:r>
            </a:p>
            <a:p>
              <a:pPr defTabSz="609515" eaLnBrk="0" fontAlgn="ctr" latinLnBrk="1" hangingPunct="0"/>
              <a:r>
                <a:rPr lang="en-US" sz="1200" dirty="0">
                  <a:solidFill>
                    <a:srgbClr val="000000"/>
                  </a:solidFill>
                  <a:latin typeface="Huawei Sans" panose="020C0503030203020204" pitchFamily="34" charset="0"/>
                  <a:cs typeface="Arial" panose="020B0604020202020204" pitchFamily="34" charset="0"/>
                  <a:sym typeface="Lucida Grande"/>
                </a:rPr>
                <a:t>Static route</a:t>
              </a:r>
            </a:p>
          </p:txBody>
        </p:sp>
        <p:sp>
          <p:nvSpPr>
            <p:cNvPr id="152" name="矩形 154">
              <a:extLst>
                <a:ext uri="{FF2B5EF4-FFF2-40B4-BE49-F238E27FC236}">
                  <a16:creationId xmlns="" xmlns:a16="http://schemas.microsoft.com/office/drawing/2014/main" id="{B03C7EAD-BFE2-406B-A1D1-3B436B313829}"/>
                </a:ext>
              </a:extLst>
            </p:cNvPr>
            <p:cNvSpPr/>
            <p:nvPr/>
          </p:nvSpPr>
          <p:spPr bwMode="gray">
            <a:xfrm>
              <a:off x="1516245" y="6075397"/>
              <a:ext cx="1248080" cy="307766"/>
            </a:xfrm>
            <a:prstGeom prst="rect">
              <a:avLst/>
            </a:prstGeom>
          </p:spPr>
          <p:txBody>
            <a:bodyPr wrap="none" lIns="121911" tIns="60955" rIns="121911" bIns="60955">
              <a:spAutoFit/>
            </a:bodyPr>
            <a:lstStyle/>
            <a:p>
              <a:pPr eaLnBrk="0" fontAlgn="ctr" hangingPunct="0"/>
              <a:r>
                <a:rPr lang="en-US" sz="1200" dirty="0">
                  <a:solidFill>
                    <a:srgbClr val="000000"/>
                  </a:solidFill>
                  <a:latin typeface="Huawei Sans" panose="020C0503030203020204" pitchFamily="34" charset="0"/>
                </a:rPr>
                <a:t>Layer 3 switch</a:t>
              </a:r>
            </a:p>
          </p:txBody>
        </p:sp>
        <p:pic>
          <p:nvPicPr>
            <p:cNvPr id="153" name="Picture 12" descr="E:\2016.01\1.12 扁平化图标\蓝色\AR-蓝色最新-40.png">
              <a:extLst>
                <a:ext uri="{FF2B5EF4-FFF2-40B4-BE49-F238E27FC236}">
                  <a16:creationId xmlns="" xmlns:a16="http://schemas.microsoft.com/office/drawing/2014/main" id="{76732147-D67F-4178-B306-B67FB26D6136}"/>
                </a:ext>
              </a:extLst>
            </p:cNvPr>
            <p:cNvPicPr>
              <a:picLocks noChangeAspect="1" noChangeArrowheads="1"/>
            </p:cNvPicPr>
            <p:nvPr/>
          </p:nvPicPr>
          <p:blipFill>
            <a:blip r:embed="rId3" cstate="print"/>
            <a:srcRect/>
            <a:stretch>
              <a:fillRect/>
            </a:stretch>
          </p:blipFill>
          <p:spPr bwMode="gray">
            <a:xfrm>
              <a:off x="1853180" y="4430897"/>
              <a:ext cx="577305" cy="449757"/>
            </a:xfrm>
            <a:prstGeom prst="rect">
              <a:avLst/>
            </a:prstGeom>
            <a:noFill/>
          </p:spPr>
        </p:pic>
        <p:cxnSp>
          <p:nvCxnSpPr>
            <p:cNvPr id="155" name="直線コネクタ 64">
              <a:extLst>
                <a:ext uri="{FF2B5EF4-FFF2-40B4-BE49-F238E27FC236}">
                  <a16:creationId xmlns="" xmlns:a16="http://schemas.microsoft.com/office/drawing/2014/main" id="{384D2C26-CAC7-4A89-A053-3037819E1CDD}"/>
                </a:ext>
              </a:extLst>
            </p:cNvPr>
            <p:cNvCxnSpPr>
              <a:cxnSpLocks/>
            </p:cNvCxnSpPr>
            <p:nvPr/>
          </p:nvCxnSpPr>
          <p:spPr bwMode="gray">
            <a:xfrm>
              <a:off x="2105420" y="4865525"/>
              <a:ext cx="0" cy="788575"/>
            </a:xfrm>
            <a:prstGeom prst="line">
              <a:avLst/>
            </a:prstGeom>
            <a:noFill/>
            <a:ln w="19050" cap="flat" cmpd="sng">
              <a:solidFill>
                <a:schemeClr val="tx1"/>
              </a:solidFill>
              <a:prstDash val="solid"/>
              <a:bevel/>
            </a:ln>
            <a:effectLst/>
          </p:spPr>
          <p:style>
            <a:lnRef idx="0">
              <a:scrgbClr r="0" g="0" b="0"/>
            </a:lnRef>
            <a:fillRef idx="0">
              <a:scrgbClr r="0" g="0" b="0"/>
            </a:fillRef>
            <a:effectRef idx="0">
              <a:scrgbClr r="0" g="0" b="0"/>
            </a:effectRef>
            <a:fontRef idx="none"/>
          </p:style>
        </p:cxnSp>
        <p:sp>
          <p:nvSpPr>
            <p:cNvPr id="186" name="椭圆 200">
              <a:extLst>
                <a:ext uri="{FF2B5EF4-FFF2-40B4-BE49-F238E27FC236}">
                  <a16:creationId xmlns="" xmlns:a16="http://schemas.microsoft.com/office/drawing/2014/main" id="{868280AA-C91B-486D-93CB-15C7FDB627A3}"/>
                </a:ext>
              </a:extLst>
            </p:cNvPr>
            <p:cNvSpPr/>
            <p:nvPr/>
          </p:nvSpPr>
          <p:spPr bwMode="gray">
            <a:xfrm>
              <a:off x="1934852" y="5184401"/>
              <a:ext cx="412295" cy="97472"/>
            </a:xfrm>
            <a:prstGeom prst="ellips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pic>
          <p:nvPicPr>
            <p:cNvPr id="192" name="图片 140" descr="通用交换机.png">
              <a:extLst>
                <a:ext uri="{FF2B5EF4-FFF2-40B4-BE49-F238E27FC236}">
                  <a16:creationId xmlns="" xmlns:a16="http://schemas.microsoft.com/office/drawing/2014/main" id="{C98B4985-B3D1-43DC-971C-6E580C52F47A}"/>
                </a:ext>
              </a:extLst>
            </p:cNvPr>
            <p:cNvPicPr>
              <a:picLocks noChangeAspect="1"/>
            </p:cNvPicPr>
            <p:nvPr/>
          </p:nvPicPr>
          <p:blipFill>
            <a:blip r:embed="rId4" cstate="print">
              <a:grayscl/>
            </a:blip>
            <a:stretch>
              <a:fillRect/>
            </a:stretch>
          </p:blipFill>
          <p:spPr bwMode="gray">
            <a:xfrm>
              <a:off x="1842773" y="5645140"/>
              <a:ext cx="595024" cy="486839"/>
            </a:xfrm>
            <a:prstGeom prst="rect">
              <a:avLst/>
            </a:prstGeom>
          </p:spPr>
        </p:pic>
      </p:grpSp>
      <p:pic>
        <p:nvPicPr>
          <p:cNvPr id="193" name="图片 157" descr="故障链路.png">
            <a:extLst>
              <a:ext uri="{FF2B5EF4-FFF2-40B4-BE49-F238E27FC236}">
                <a16:creationId xmlns="" xmlns:a16="http://schemas.microsoft.com/office/drawing/2014/main" id="{DD447995-6BB5-467C-9519-FE150CA35E36}"/>
              </a:ext>
            </a:extLst>
          </p:cNvPr>
          <p:cNvPicPr>
            <a:picLocks noChangeAspect="1"/>
          </p:cNvPicPr>
          <p:nvPr/>
        </p:nvPicPr>
        <p:blipFill>
          <a:blip r:embed="rId6"/>
          <a:stretch>
            <a:fillRect/>
          </a:stretch>
        </p:blipFill>
        <p:spPr bwMode="gray">
          <a:xfrm>
            <a:off x="3813006" y="2821546"/>
            <a:ext cx="589672" cy="439707"/>
          </a:xfrm>
          <a:prstGeom prst="rect">
            <a:avLst/>
          </a:prstGeom>
        </p:spPr>
      </p:pic>
      <p:pic>
        <p:nvPicPr>
          <p:cNvPr id="194" name="图片 14" descr="日志告警服务器-蓝.png">
            <a:extLst>
              <a:ext uri="{FF2B5EF4-FFF2-40B4-BE49-F238E27FC236}">
                <a16:creationId xmlns="" xmlns:a16="http://schemas.microsoft.com/office/drawing/2014/main" id="{BD944E42-8B99-4D6C-9944-2D298A8439B2}"/>
              </a:ext>
            </a:extLst>
          </p:cNvPr>
          <p:cNvPicPr>
            <a:picLocks noChangeAspect="1"/>
          </p:cNvPicPr>
          <p:nvPr/>
        </p:nvPicPr>
        <p:blipFill>
          <a:blip r:embed="rId7" cstate="print"/>
          <a:stretch>
            <a:fillRect/>
          </a:stretch>
        </p:blipFill>
        <p:spPr bwMode="gray">
          <a:xfrm>
            <a:off x="4570391" y="2887507"/>
            <a:ext cx="589672" cy="368203"/>
          </a:xfrm>
          <a:prstGeom prst="rect">
            <a:avLst/>
          </a:prstGeom>
        </p:spPr>
      </p:pic>
      <p:sp>
        <p:nvSpPr>
          <p:cNvPr id="195" name="矩形 90">
            <a:extLst>
              <a:ext uri="{FF2B5EF4-FFF2-40B4-BE49-F238E27FC236}">
                <a16:creationId xmlns="" xmlns:a16="http://schemas.microsoft.com/office/drawing/2014/main" id="{C450D8DA-DDDC-4EC3-8454-4A9BDD34D44C}"/>
              </a:ext>
            </a:extLst>
          </p:cNvPr>
          <p:cNvSpPr/>
          <p:nvPr/>
        </p:nvSpPr>
        <p:spPr bwMode="gray">
          <a:xfrm>
            <a:off x="4038456" y="3218782"/>
            <a:ext cx="866566" cy="307766"/>
          </a:xfrm>
          <a:prstGeom prst="rect">
            <a:avLst/>
          </a:prstGeom>
        </p:spPr>
        <p:txBody>
          <a:bodyPr wrap="none" lIns="121911" tIns="60955" rIns="121911" bIns="60955">
            <a:spAutoFit/>
          </a:bodyPr>
          <a:lstStyle/>
          <a:p>
            <a:pPr eaLnBrk="0" fontAlgn="ctr" hangingPunct="0"/>
            <a:r>
              <a:rPr lang="en-US" sz="1200" dirty="0">
                <a:solidFill>
                  <a:srgbClr val="000000"/>
                </a:solidFill>
                <a:latin typeface="Huawei Sans" panose="020C0503030203020204" pitchFamily="34" charset="0"/>
                <a:cs typeface="Arial" panose="020B0604020202020204" pitchFamily="34" charset="0"/>
                <a:sym typeface="ヒラギノ角ゴ StdN"/>
              </a:rPr>
              <a:t>Terminal</a:t>
            </a:r>
          </a:p>
        </p:txBody>
      </p:sp>
      <p:sp>
        <p:nvSpPr>
          <p:cNvPr id="79" name="矩形 154">
            <a:extLst>
              <a:ext uri="{FF2B5EF4-FFF2-40B4-BE49-F238E27FC236}">
                <a16:creationId xmlns="" xmlns:a16="http://schemas.microsoft.com/office/drawing/2014/main" id="{77AC4F2F-186A-441E-9BE4-3BA6E6012086}"/>
              </a:ext>
            </a:extLst>
          </p:cNvPr>
          <p:cNvSpPr/>
          <p:nvPr/>
        </p:nvSpPr>
        <p:spPr bwMode="gray">
          <a:xfrm>
            <a:off x="4013247" y="5822410"/>
            <a:ext cx="1248080" cy="307766"/>
          </a:xfrm>
          <a:prstGeom prst="rect">
            <a:avLst/>
          </a:prstGeom>
        </p:spPr>
        <p:txBody>
          <a:bodyPr wrap="none" lIns="121911" tIns="60955" rIns="121911" bIns="60955">
            <a:spAutoFit/>
          </a:bodyPr>
          <a:lstStyle/>
          <a:p>
            <a:pPr eaLnBrk="0" fontAlgn="ctr" hangingPunct="0"/>
            <a:r>
              <a:rPr lang="en-US" sz="1200" dirty="0">
                <a:solidFill>
                  <a:srgbClr val="000000"/>
                </a:solidFill>
                <a:latin typeface="Huawei Sans" panose="020C0503030203020204" pitchFamily="34" charset="0"/>
              </a:rPr>
              <a:t>Layer 3 switch</a:t>
            </a:r>
          </a:p>
        </p:txBody>
      </p:sp>
      <p:sp>
        <p:nvSpPr>
          <p:cNvPr id="80" name="矩形 154">
            <a:extLst>
              <a:ext uri="{FF2B5EF4-FFF2-40B4-BE49-F238E27FC236}">
                <a16:creationId xmlns="" xmlns:a16="http://schemas.microsoft.com/office/drawing/2014/main" id="{21B30005-D233-489B-BF97-EE79C865BBE6}"/>
              </a:ext>
            </a:extLst>
          </p:cNvPr>
          <p:cNvSpPr/>
          <p:nvPr/>
        </p:nvSpPr>
        <p:spPr bwMode="gray">
          <a:xfrm>
            <a:off x="6477310" y="5795583"/>
            <a:ext cx="1248080" cy="307766"/>
          </a:xfrm>
          <a:prstGeom prst="rect">
            <a:avLst/>
          </a:prstGeom>
        </p:spPr>
        <p:txBody>
          <a:bodyPr wrap="none" lIns="121911" tIns="60955" rIns="121911" bIns="60955">
            <a:spAutoFit/>
          </a:bodyPr>
          <a:lstStyle/>
          <a:p>
            <a:pPr eaLnBrk="0" fontAlgn="ctr" hangingPunct="0"/>
            <a:r>
              <a:rPr lang="en-US" sz="1200" dirty="0">
                <a:solidFill>
                  <a:srgbClr val="000000"/>
                </a:solidFill>
                <a:latin typeface="Huawei Sans" panose="020C0503030203020204" pitchFamily="34" charset="0"/>
              </a:rPr>
              <a:t>Layer 3 switch</a:t>
            </a:r>
          </a:p>
        </p:txBody>
      </p:sp>
      <p:sp>
        <p:nvSpPr>
          <p:cNvPr id="83" name="矩形 154">
            <a:extLst>
              <a:ext uri="{FF2B5EF4-FFF2-40B4-BE49-F238E27FC236}">
                <a16:creationId xmlns="" xmlns:a16="http://schemas.microsoft.com/office/drawing/2014/main" id="{F60B62BB-5CB7-4A6E-AEA4-8EBD189919A1}"/>
              </a:ext>
            </a:extLst>
          </p:cNvPr>
          <p:cNvSpPr/>
          <p:nvPr/>
        </p:nvSpPr>
        <p:spPr bwMode="gray">
          <a:xfrm>
            <a:off x="8984401" y="5774508"/>
            <a:ext cx="1248080" cy="307766"/>
          </a:xfrm>
          <a:prstGeom prst="rect">
            <a:avLst/>
          </a:prstGeom>
        </p:spPr>
        <p:txBody>
          <a:bodyPr wrap="none" lIns="121911" tIns="60955" rIns="121911" bIns="60955">
            <a:spAutoFit/>
          </a:bodyPr>
          <a:lstStyle/>
          <a:p>
            <a:pPr eaLnBrk="0" fontAlgn="ctr" hangingPunct="0"/>
            <a:r>
              <a:rPr lang="en-US" sz="1200" dirty="0">
                <a:solidFill>
                  <a:srgbClr val="000000"/>
                </a:solidFill>
                <a:latin typeface="Huawei Sans" panose="020C0503030203020204" pitchFamily="34" charset="0"/>
              </a:rPr>
              <a:t>Layer 3 switch</a:t>
            </a:r>
          </a:p>
        </p:txBody>
      </p:sp>
      <p:sp>
        <p:nvSpPr>
          <p:cNvPr id="84" name="五边形 2">
            <a:extLst>
              <a:ext uri="{FF2B5EF4-FFF2-40B4-BE49-F238E27FC236}">
                <a16:creationId xmlns="" xmlns:a16="http://schemas.microsoft.com/office/drawing/2014/main" id="{5B29E149-0A54-4980-898F-90F937EF7B9D}"/>
              </a:ext>
            </a:extLst>
          </p:cNvPr>
          <p:cNvSpPr/>
          <p:nvPr/>
        </p:nvSpPr>
        <p:spPr bwMode="gray">
          <a:xfrm>
            <a:off x="4457932" y="116749"/>
            <a:ext cx="2196736" cy="211431"/>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WAN-Side Network Design</a:t>
            </a:r>
          </a:p>
        </p:txBody>
      </p:sp>
      <p:sp>
        <p:nvSpPr>
          <p:cNvPr id="85" name="燕尾形 3">
            <a:extLst>
              <a:ext uri="{FF2B5EF4-FFF2-40B4-BE49-F238E27FC236}">
                <a16:creationId xmlns="" xmlns:a16="http://schemas.microsoft.com/office/drawing/2014/main" id="{944394F3-7D9D-4124-8D35-FE6217433E64}"/>
              </a:ext>
            </a:extLst>
          </p:cNvPr>
          <p:cNvSpPr/>
          <p:nvPr/>
        </p:nvSpPr>
        <p:spPr bwMode="gray">
          <a:xfrm>
            <a:off x="8932618" y="116749"/>
            <a:ext cx="2816469" cy="211431"/>
          </a:xfrm>
          <a:prstGeom prst="chevron">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Dual-CPE Interconnection Design</a:t>
            </a:r>
          </a:p>
        </p:txBody>
      </p:sp>
      <p:sp>
        <p:nvSpPr>
          <p:cNvPr id="86" name="燕尾形 3">
            <a:extLst>
              <a:ext uri="{FF2B5EF4-FFF2-40B4-BE49-F238E27FC236}">
                <a16:creationId xmlns="" xmlns:a16="http://schemas.microsoft.com/office/drawing/2014/main" id="{C08C9EAB-BD6A-4459-9401-8D8B80DC2B3F}"/>
              </a:ext>
            </a:extLst>
          </p:cNvPr>
          <p:cNvSpPr/>
          <p:nvPr/>
        </p:nvSpPr>
        <p:spPr bwMode="gray">
          <a:xfrm>
            <a:off x="6591524" y="116749"/>
            <a:ext cx="2404236" cy="211431"/>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b="1" dirty="0">
                <a:solidFill>
                  <a:prstClr val="white"/>
                </a:solidFill>
                <a:latin typeface="Huawei Sans" panose="020C0503030203020204" pitchFamily="34" charset="0"/>
                <a:sym typeface="Huawei Sans" panose="020C0503030203020204" pitchFamily="34" charset="0"/>
              </a:rPr>
              <a:t>LAN-Side Network Design</a:t>
            </a:r>
          </a:p>
        </p:txBody>
      </p:sp>
    </p:spTree>
    <p:extLst>
      <p:ext uri="{BB962C8B-B14F-4D97-AF65-F5344CB8AC3E}">
        <p14:creationId xmlns:p14="http://schemas.microsoft.com/office/powerpoint/2010/main" val="341918153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圆角矩形 75">
            <a:extLst>
              <a:ext uri="{FF2B5EF4-FFF2-40B4-BE49-F238E27FC236}">
                <a16:creationId xmlns="" xmlns:a16="http://schemas.microsoft.com/office/drawing/2014/main" id="{E5F5DC1C-2A2A-4210-BDCC-7B638ADCE85A}"/>
              </a:ext>
            </a:extLst>
          </p:cNvPr>
          <p:cNvSpPr/>
          <p:nvPr/>
        </p:nvSpPr>
        <p:spPr bwMode="gray">
          <a:xfrm>
            <a:off x="654681" y="2072644"/>
            <a:ext cx="5184144" cy="4080506"/>
          </a:xfrm>
          <a:prstGeom prst="roundRect">
            <a:avLst>
              <a:gd name="adj" fmla="val 874"/>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ctr" anchorCtr="0">
            <a:noAutofit/>
          </a:bodyPr>
          <a:lstStyle/>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r>
              <a:rPr lang="en-US" sz="1400" dirty="0">
                <a:solidFill>
                  <a:prstClr val="black"/>
                </a:solidFill>
                <a:latin typeface="Huawei Sans" panose="020C0503030203020204" pitchFamily="34" charset="0"/>
              </a:rPr>
              <a:t>In the single-CPE architecture, LAN-side interfaces can be directly connected to terminals at small sites.</a:t>
            </a:r>
          </a:p>
          <a:p>
            <a:pPr marL="228594" indent="-228594" fontAlgn="ctr">
              <a:buFont typeface="Arial" panose="020B0604020202020204" pitchFamily="34" charset="0"/>
              <a:buChar char="•"/>
            </a:pPr>
            <a:r>
              <a:rPr lang="en-US" sz="1400" dirty="0">
                <a:solidFill>
                  <a:prstClr val="black"/>
                </a:solidFill>
                <a:latin typeface="Huawei Sans" panose="020C0503030203020204" pitchFamily="34" charset="0"/>
              </a:rPr>
              <a:t>If the number of required LAN-side interfaces is beyond the CPE specifications, access switches can be connected to the CPE.</a:t>
            </a:r>
            <a:endParaRPr lang="en-US" altLang="zh-CN" sz="1400" dirty="0">
              <a:solidFill>
                <a:prstClr val="black"/>
              </a:solidFill>
              <a:latin typeface="Huawei Sans" panose="020C0503030203020204" pitchFamily="34" charset="0"/>
            </a:endParaRPr>
          </a:p>
        </p:txBody>
      </p:sp>
      <p:sp>
        <p:nvSpPr>
          <p:cNvPr id="47" name="圆角矩形 75">
            <a:extLst>
              <a:ext uri="{FF2B5EF4-FFF2-40B4-BE49-F238E27FC236}">
                <a16:creationId xmlns="" xmlns:a16="http://schemas.microsoft.com/office/drawing/2014/main" id="{7F3AB8B4-B18A-4D8F-9A1C-2828DDC93239}"/>
              </a:ext>
            </a:extLst>
          </p:cNvPr>
          <p:cNvSpPr/>
          <p:nvPr/>
        </p:nvSpPr>
        <p:spPr bwMode="gray">
          <a:xfrm>
            <a:off x="6354874" y="2072644"/>
            <a:ext cx="5184000" cy="4080506"/>
          </a:xfrm>
          <a:prstGeom prst="roundRect">
            <a:avLst>
              <a:gd name="adj" fmla="val 874"/>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ctr" anchorCtr="0">
            <a:noAutofit/>
          </a:bodyPr>
          <a:lstStyle/>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r>
              <a:rPr lang="en-US" sz="1400" dirty="0">
                <a:solidFill>
                  <a:prstClr val="black"/>
                </a:solidFill>
                <a:latin typeface="Huawei Sans" panose="020C0503030203020204" pitchFamily="34" charset="0"/>
              </a:rPr>
              <a:t>In a dual-CPE architecture, VRRP is usually deployed.</a:t>
            </a:r>
          </a:p>
          <a:p>
            <a:pPr marL="228594" indent="-228594" fontAlgn="ctr">
              <a:buFont typeface="Arial" panose="020B0604020202020204" pitchFamily="34" charset="0"/>
              <a:buChar char="•"/>
            </a:pPr>
            <a:r>
              <a:rPr lang="en-US" sz="1400" dirty="0">
                <a:solidFill>
                  <a:prstClr val="black"/>
                </a:solidFill>
                <a:latin typeface="Huawei Sans" panose="020C0503030203020204" pitchFamily="34" charset="0"/>
              </a:rPr>
              <a:t>Switches can be deployed on the LAN side to form a stack.</a:t>
            </a:r>
          </a:p>
          <a:p>
            <a:pPr marL="228594" indent="-228594" fontAlgn="ctr">
              <a:buFont typeface="Arial" panose="020B0604020202020204" pitchFamily="34" charset="0"/>
              <a:buChar char="•"/>
            </a:pPr>
            <a:r>
              <a:rPr lang="en-US" sz="1400" dirty="0">
                <a:solidFill>
                  <a:prstClr val="black"/>
                </a:solidFill>
                <a:latin typeface="Huawei Sans" panose="020C0503030203020204" pitchFamily="34" charset="0"/>
              </a:rPr>
              <a:t>An interlink needs to be established between CPEs to forward service packets between CPEs.</a:t>
            </a:r>
            <a:endParaRPr lang="en-US" altLang="zh-CN" sz="1400" dirty="0">
              <a:solidFill>
                <a:prstClr val="black"/>
              </a:solidFill>
              <a:latin typeface="Huawei Sans" panose="020C0503030203020204" pitchFamily="34" charset="0"/>
            </a:endParaRPr>
          </a:p>
        </p:txBody>
      </p:sp>
      <p:sp>
        <p:nvSpPr>
          <p:cNvPr id="2" name="标题 1"/>
          <p:cNvSpPr>
            <a:spLocks noGrp="1"/>
          </p:cNvSpPr>
          <p:nvPr>
            <p:ph type="title"/>
          </p:nvPr>
        </p:nvSpPr>
        <p:spPr bwMode="gray"/>
        <p:txBody>
          <a:bodyPr/>
          <a:lstStyle/>
          <a:p>
            <a:r>
              <a:rPr lang="en-US" dirty="0"/>
              <a:t>Typical Scenario for Connecting the LAN Side to Layer 2 Networks</a:t>
            </a:r>
          </a:p>
        </p:txBody>
      </p:sp>
      <p:grpSp>
        <p:nvGrpSpPr>
          <p:cNvPr id="56" name="组合 55"/>
          <p:cNvGrpSpPr/>
          <p:nvPr/>
        </p:nvGrpSpPr>
        <p:grpSpPr bwMode="gray">
          <a:xfrm>
            <a:off x="7077136" y="2766971"/>
            <a:ext cx="3739476" cy="1611641"/>
            <a:chOff x="7799701" y="2204864"/>
            <a:chExt cx="3739476" cy="1611641"/>
          </a:xfrm>
        </p:grpSpPr>
        <p:grpSp>
          <p:nvGrpSpPr>
            <p:cNvPr id="25" name="组合 24"/>
            <p:cNvGrpSpPr/>
            <p:nvPr/>
          </p:nvGrpSpPr>
          <p:grpSpPr bwMode="gray">
            <a:xfrm>
              <a:off x="8681987" y="2492896"/>
              <a:ext cx="2087686" cy="1225271"/>
              <a:chOff x="6247982" y="2069174"/>
              <a:chExt cx="1212016" cy="1110758"/>
            </a:xfrm>
          </p:grpSpPr>
          <p:cxnSp>
            <p:nvCxnSpPr>
              <p:cNvPr id="26" name="直接连接符 25"/>
              <p:cNvCxnSpPr/>
              <p:nvPr/>
            </p:nvCxnSpPr>
            <p:spPr bwMode="gray">
              <a:xfrm rot="10800000" flipH="1">
                <a:off x="6853990" y="2069174"/>
                <a:ext cx="606008" cy="11107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bwMode="gray">
              <a:xfrm rot="10800000">
                <a:off x="6247982" y="2069174"/>
                <a:ext cx="606008" cy="11107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328248" y="2204864"/>
              <a:ext cx="490909" cy="402545"/>
            </a:xfrm>
            <a:prstGeom prst="rect">
              <a:avLst/>
            </a:prstGeom>
          </p:spPr>
        </p:pic>
        <p:pic>
          <p:nvPicPr>
            <p:cNvPr id="23" name="图片 22" descr="接入交换机.png"/>
            <p:cNvPicPr>
              <a:picLocks noChangeAspect="1"/>
            </p:cNvPicPr>
            <p:nvPr/>
          </p:nvPicPr>
          <p:blipFill>
            <a:blip r:embed="rId4" cstate="print"/>
            <a:stretch>
              <a:fillRect/>
            </a:stretch>
          </p:blipFill>
          <p:spPr bwMode="gray">
            <a:xfrm>
              <a:off x="9480376" y="3414852"/>
              <a:ext cx="490909" cy="401653"/>
            </a:xfrm>
            <a:prstGeom prst="rect">
              <a:avLst/>
            </a:prstGeom>
          </p:spPr>
        </p:pic>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632504" y="2204864"/>
              <a:ext cx="490909" cy="402545"/>
            </a:xfrm>
            <a:prstGeom prst="rect">
              <a:avLst/>
            </a:prstGeom>
          </p:spPr>
        </p:pic>
        <p:cxnSp>
          <p:nvCxnSpPr>
            <p:cNvPr id="28" name="直接连接符 27"/>
            <p:cNvCxnSpPr>
              <a:stCxn id="24" idx="1"/>
              <a:endCxn id="21" idx="3"/>
            </p:cNvCxnSpPr>
            <p:nvPr/>
          </p:nvCxnSpPr>
          <p:spPr bwMode="gray">
            <a:xfrm flipH="1">
              <a:off x="8819157" y="2406137"/>
              <a:ext cx="181334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bwMode="gray">
            <a:xfrm>
              <a:off x="7799701" y="2252247"/>
              <a:ext cx="505268" cy="307777"/>
            </a:xfrm>
            <a:prstGeom prst="rect">
              <a:avLst/>
            </a:prstGeom>
            <a:noFill/>
          </p:spPr>
          <p:txBody>
            <a:bodyPr wrap="none" rtlCol="0">
              <a:spAutoFit/>
            </a:bodyPr>
            <a:lstStyle/>
            <a:p>
              <a:pPr algn="r" fontAlgn="ctr"/>
              <a:r>
                <a:rPr lang="en-US" sz="1400" b="1" dirty="0">
                  <a:solidFill>
                    <a:prstClr val="black"/>
                  </a:solidFill>
                  <a:latin typeface="Huawei Sans" panose="020C0503030203020204" pitchFamily="34" charset="0"/>
                </a:rPr>
                <a:t>CPE</a:t>
              </a:r>
            </a:p>
          </p:txBody>
        </p:sp>
        <p:sp>
          <p:nvSpPr>
            <p:cNvPr id="36" name="文本框 35"/>
            <p:cNvSpPr txBox="1"/>
            <p:nvPr/>
          </p:nvSpPr>
          <p:spPr bwMode="gray">
            <a:xfrm>
              <a:off x="8106906" y="3461789"/>
              <a:ext cx="1431802" cy="307777"/>
            </a:xfrm>
            <a:prstGeom prst="rect">
              <a:avLst/>
            </a:prstGeom>
            <a:noFill/>
          </p:spPr>
          <p:txBody>
            <a:bodyPr wrap="none" rtlCol="0">
              <a:spAutoFit/>
            </a:bodyPr>
            <a:lstStyle/>
            <a:p>
              <a:pPr algn="r" fontAlgn="ctr"/>
              <a:r>
                <a:rPr lang="en-US" sz="1400" b="1" dirty="0">
                  <a:solidFill>
                    <a:prstClr val="black"/>
                  </a:solidFill>
                  <a:latin typeface="Huawei Sans" panose="020C0503030203020204" pitchFamily="34" charset="0"/>
                </a:rPr>
                <a:t>Layer 2 switch</a:t>
              </a:r>
            </a:p>
          </p:txBody>
        </p:sp>
        <p:sp>
          <p:nvSpPr>
            <p:cNvPr id="37" name="文本框 36"/>
            <p:cNvSpPr txBox="1"/>
            <p:nvPr/>
          </p:nvSpPr>
          <p:spPr bwMode="gray">
            <a:xfrm>
              <a:off x="11033909" y="2252247"/>
              <a:ext cx="505268" cy="307777"/>
            </a:xfrm>
            <a:prstGeom prst="rect">
              <a:avLst/>
            </a:prstGeom>
            <a:noFill/>
          </p:spPr>
          <p:txBody>
            <a:bodyPr wrap="none" rtlCol="0">
              <a:spAutoFit/>
            </a:bodyPr>
            <a:lstStyle/>
            <a:p>
              <a:pPr algn="r" fontAlgn="ctr"/>
              <a:r>
                <a:rPr lang="en-US" sz="1400" b="1" dirty="0">
                  <a:solidFill>
                    <a:prstClr val="black"/>
                  </a:solidFill>
                  <a:latin typeface="Huawei Sans" panose="020C0503030203020204" pitchFamily="34" charset="0"/>
                </a:rPr>
                <a:t>CPE</a:t>
              </a:r>
            </a:p>
          </p:txBody>
        </p:sp>
        <p:sp>
          <p:nvSpPr>
            <p:cNvPr id="38" name="任意多边形 37"/>
            <p:cNvSpPr/>
            <p:nvPr/>
          </p:nvSpPr>
          <p:spPr bwMode="gray">
            <a:xfrm rot="5400000" flipV="1">
              <a:off x="9375846" y="2142049"/>
              <a:ext cx="697037" cy="1571082"/>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475872"/>
                <a:gd name="connsiteY0" fmla="*/ 0 h 294149"/>
                <a:gd name="connsiteX1" fmla="*/ 475872 w 475872"/>
                <a:gd name="connsiteY1" fmla="*/ 112875 h 294149"/>
                <a:gd name="connsiteX0" fmla="*/ 342338 w 818210"/>
                <a:gd name="connsiteY0" fmla="*/ 0 h 421763"/>
                <a:gd name="connsiteX1" fmla="*/ 818210 w 818210"/>
                <a:gd name="connsiteY1" fmla="*/ 112875 h 421763"/>
                <a:gd name="connsiteX0" fmla="*/ 583728 w 583727"/>
                <a:gd name="connsiteY0" fmla="*/ 0 h 596411"/>
                <a:gd name="connsiteX1" fmla="*/ 436082 w 583727"/>
                <a:gd name="connsiteY1" fmla="*/ 420145 h 596411"/>
                <a:gd name="connsiteX0" fmla="*/ 770018 w 770018"/>
                <a:gd name="connsiteY0" fmla="*/ 0 h 541654"/>
                <a:gd name="connsiteX1" fmla="*/ 622372 w 770018"/>
                <a:gd name="connsiteY1" fmla="*/ 420145 h 541654"/>
                <a:gd name="connsiteX0" fmla="*/ 714256 w 714256"/>
                <a:gd name="connsiteY0" fmla="*/ 0 h 768254"/>
                <a:gd name="connsiteX1" fmla="*/ 701756 w 714256"/>
                <a:gd name="connsiteY1" fmla="*/ 683032 h 768254"/>
                <a:gd name="connsiteX0" fmla="*/ 711387 w 711387"/>
                <a:gd name="connsiteY0" fmla="*/ 0 h 683032"/>
                <a:gd name="connsiteX1" fmla="*/ 698887 w 711387"/>
                <a:gd name="connsiteY1" fmla="*/ 683032 h 683032"/>
                <a:gd name="connsiteX0" fmla="*/ 697354 w 721712"/>
                <a:gd name="connsiteY0" fmla="*/ 0 h 747900"/>
                <a:gd name="connsiteX1" fmla="*/ 721712 w 721712"/>
                <a:gd name="connsiteY1" fmla="*/ 747900 h 747900"/>
                <a:gd name="connsiteX0" fmla="*/ 637007 w 834984"/>
                <a:gd name="connsiteY0" fmla="*/ 0 h 1046424"/>
                <a:gd name="connsiteX1" fmla="*/ 834984 w 834984"/>
                <a:gd name="connsiteY1" fmla="*/ 1046424 h 1046424"/>
                <a:gd name="connsiteX0" fmla="*/ 673380 w 871357"/>
                <a:gd name="connsiteY0" fmla="*/ 0 h 1046424"/>
                <a:gd name="connsiteX1" fmla="*/ 871357 w 871357"/>
                <a:gd name="connsiteY1" fmla="*/ 1046424 h 1046424"/>
                <a:gd name="connsiteX0" fmla="*/ 669401 w 867378"/>
                <a:gd name="connsiteY0" fmla="*/ 0 h 1046424"/>
                <a:gd name="connsiteX1" fmla="*/ 867378 w 867378"/>
                <a:gd name="connsiteY1" fmla="*/ 1046424 h 1046424"/>
                <a:gd name="connsiteX0" fmla="*/ 647599 w 845576"/>
                <a:gd name="connsiteY0" fmla="*/ 0 h 1046424"/>
                <a:gd name="connsiteX1" fmla="*/ 845576 w 845576"/>
                <a:gd name="connsiteY1" fmla="*/ 1046424 h 1046424"/>
                <a:gd name="connsiteX0" fmla="*/ 625203 w 893188"/>
                <a:gd name="connsiteY0" fmla="*/ 0 h 1074978"/>
                <a:gd name="connsiteX1" fmla="*/ 893188 w 893188"/>
                <a:gd name="connsiteY1" fmla="*/ 1074978 h 1074978"/>
                <a:gd name="connsiteX0" fmla="*/ 625203 w 893188"/>
                <a:gd name="connsiteY0" fmla="*/ 0 h 997102"/>
                <a:gd name="connsiteX1" fmla="*/ 893188 w 893188"/>
                <a:gd name="connsiteY1" fmla="*/ 997102 h 997102"/>
                <a:gd name="connsiteX0" fmla="*/ 627821 w 887405"/>
                <a:gd name="connsiteY0" fmla="*/ 0 h 1004890"/>
                <a:gd name="connsiteX1" fmla="*/ 887405 w 887405"/>
                <a:gd name="connsiteY1" fmla="*/ 1004890 h 1004890"/>
                <a:gd name="connsiteX0" fmla="*/ 610722 w 926312"/>
                <a:gd name="connsiteY0" fmla="*/ 0 h 667428"/>
                <a:gd name="connsiteX1" fmla="*/ 926312 w 926312"/>
                <a:gd name="connsiteY1" fmla="*/ 667428 h 667428"/>
                <a:gd name="connsiteX0" fmla="*/ 0 w 315590"/>
                <a:gd name="connsiteY0" fmla="*/ 0 h 667428"/>
                <a:gd name="connsiteX1" fmla="*/ 315590 w 315590"/>
                <a:gd name="connsiteY1" fmla="*/ 667428 h 667428"/>
                <a:gd name="connsiteX0" fmla="*/ 206472 w 295963"/>
                <a:gd name="connsiteY0" fmla="*/ 0 h 631086"/>
                <a:gd name="connsiteX1" fmla="*/ 219629 w 295963"/>
                <a:gd name="connsiteY1" fmla="*/ 631086 h 631086"/>
                <a:gd name="connsiteX0" fmla="*/ 0 w 237291"/>
                <a:gd name="connsiteY0" fmla="*/ 0 h 631086"/>
                <a:gd name="connsiteX1" fmla="*/ 13157 w 237291"/>
                <a:gd name="connsiteY1" fmla="*/ 631086 h 631086"/>
                <a:gd name="connsiteX0" fmla="*/ 0 w 236114"/>
                <a:gd name="connsiteY0" fmla="*/ 0 h 599936"/>
                <a:gd name="connsiteX1" fmla="*/ 10357 w 236114"/>
                <a:gd name="connsiteY1" fmla="*/ 599936 h 599936"/>
                <a:gd name="connsiteX0" fmla="*/ 0 w 224372"/>
                <a:gd name="connsiteY0" fmla="*/ 0 h 599936"/>
                <a:gd name="connsiteX1" fmla="*/ 10357 w 224372"/>
                <a:gd name="connsiteY1" fmla="*/ 599936 h 599936"/>
                <a:gd name="connsiteX0" fmla="*/ 0 w 187373"/>
                <a:gd name="connsiteY0" fmla="*/ 0 h 599936"/>
                <a:gd name="connsiteX1" fmla="*/ 10357 w 187373"/>
                <a:gd name="connsiteY1" fmla="*/ 599936 h 599936"/>
              </a:gdLst>
              <a:ahLst/>
              <a:cxnLst>
                <a:cxn ang="0">
                  <a:pos x="connsiteX0" y="connsiteY0"/>
                </a:cxn>
                <a:cxn ang="0">
                  <a:pos x="connsiteX1" y="connsiteY1"/>
                </a:cxn>
              </a:cxnLst>
              <a:rect l="l" t="t" r="r" b="b"/>
              <a:pathLst>
                <a:path w="187373" h="599936">
                  <a:moveTo>
                    <a:pt x="0" y="0"/>
                  </a:moveTo>
                  <a:cubicBezTo>
                    <a:pt x="294009" y="286999"/>
                    <a:pt x="198509" y="385366"/>
                    <a:pt x="10357" y="599936"/>
                  </a:cubicBezTo>
                </a:path>
              </a:pathLst>
            </a:custGeom>
            <a:ln w="19050">
              <a:solidFill>
                <a:srgbClr val="E28189"/>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solidFill>
                  <a:prstClr val="black"/>
                </a:solidFill>
              </a:endParaRPr>
            </a:p>
          </p:txBody>
        </p:sp>
        <p:sp>
          <p:nvSpPr>
            <p:cNvPr id="39" name="文本框 38"/>
            <p:cNvSpPr txBox="1"/>
            <p:nvPr/>
          </p:nvSpPr>
          <p:spPr bwMode="gray">
            <a:xfrm>
              <a:off x="9415565" y="2881579"/>
              <a:ext cx="647933" cy="307777"/>
            </a:xfrm>
            <a:prstGeom prst="rect">
              <a:avLst/>
            </a:prstGeom>
            <a:noFill/>
          </p:spPr>
          <p:txBody>
            <a:bodyPr wrap="none" rtlCol="0">
              <a:spAutoFit/>
            </a:bodyPr>
            <a:lstStyle/>
            <a:p>
              <a:pPr algn="ctr" fontAlgn="ctr"/>
              <a:r>
                <a:rPr lang="en-US" sz="1400" b="1" dirty="0">
                  <a:solidFill>
                    <a:srgbClr val="C7000B"/>
                  </a:solidFill>
                  <a:latin typeface="Huawei Sans" panose="020C0503030203020204" pitchFamily="34" charset="0"/>
                </a:rPr>
                <a:t>VRRP</a:t>
              </a:r>
            </a:p>
          </p:txBody>
        </p:sp>
      </p:gr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953861" y="2766971"/>
            <a:ext cx="490909" cy="402545"/>
          </a:xfrm>
          <a:prstGeom prst="rect">
            <a:avLst/>
          </a:prstGeom>
        </p:spPr>
      </p:pic>
      <p:pic>
        <p:nvPicPr>
          <p:cNvPr id="9" name="图片 8" descr="AP.png"/>
          <p:cNvPicPr>
            <a:picLocks noChangeAspect="1"/>
          </p:cNvPicPr>
          <p:nvPr/>
        </p:nvPicPr>
        <p:blipFill>
          <a:blip r:embed="rId5" cstate="print"/>
          <a:stretch>
            <a:fillRect/>
          </a:stretch>
        </p:blipFill>
        <p:spPr bwMode="gray">
          <a:xfrm>
            <a:off x="1953861" y="3976959"/>
            <a:ext cx="490909" cy="401653"/>
          </a:xfrm>
          <a:prstGeom prst="rect">
            <a:avLst/>
          </a:prstGeom>
        </p:spPr>
      </p:pic>
      <p:cxnSp>
        <p:nvCxnSpPr>
          <p:cNvPr id="10" name="直接连接符 9"/>
          <p:cNvCxnSpPr>
            <a:stCxn id="9" idx="0"/>
            <a:endCxn id="8" idx="2"/>
          </p:cNvCxnSpPr>
          <p:nvPr/>
        </p:nvCxnSpPr>
        <p:spPr bwMode="gray">
          <a:xfrm flipV="1">
            <a:off x="2199316" y="3169516"/>
            <a:ext cx="0" cy="80744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987760" y="2766971"/>
            <a:ext cx="490909" cy="402545"/>
          </a:xfrm>
          <a:prstGeom prst="rect">
            <a:avLst/>
          </a:prstGeom>
        </p:spPr>
      </p:pic>
      <p:cxnSp>
        <p:nvCxnSpPr>
          <p:cNvPr id="16" name="直接连接符 15"/>
          <p:cNvCxnSpPr>
            <a:endCxn id="14" idx="2"/>
          </p:cNvCxnSpPr>
          <p:nvPr/>
        </p:nvCxnSpPr>
        <p:spPr bwMode="gray">
          <a:xfrm flipV="1">
            <a:off x="4233215" y="3169516"/>
            <a:ext cx="0" cy="103729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7" name="图片 16" descr="接入交换机.png"/>
          <p:cNvPicPr>
            <a:picLocks noChangeAspect="1"/>
          </p:cNvPicPr>
          <p:nvPr/>
        </p:nvPicPr>
        <p:blipFill>
          <a:blip r:embed="rId4" cstate="print"/>
          <a:stretch>
            <a:fillRect/>
          </a:stretch>
        </p:blipFill>
        <p:spPr bwMode="gray">
          <a:xfrm>
            <a:off x="3987759" y="3976959"/>
            <a:ext cx="490909" cy="401653"/>
          </a:xfrm>
          <a:prstGeom prst="rect">
            <a:avLst/>
          </a:prstGeom>
        </p:spPr>
      </p:pic>
      <p:sp>
        <p:nvSpPr>
          <p:cNvPr id="31" name="文本框 30"/>
          <p:cNvSpPr txBox="1"/>
          <p:nvPr/>
        </p:nvSpPr>
        <p:spPr bwMode="gray">
          <a:xfrm>
            <a:off x="1448593" y="2814354"/>
            <a:ext cx="505268" cy="307777"/>
          </a:xfrm>
          <a:prstGeom prst="rect">
            <a:avLst/>
          </a:prstGeom>
          <a:noFill/>
        </p:spPr>
        <p:txBody>
          <a:bodyPr wrap="none" rtlCol="0">
            <a:spAutoFit/>
          </a:bodyPr>
          <a:lstStyle/>
          <a:p>
            <a:pPr algn="r" fontAlgn="ctr"/>
            <a:r>
              <a:rPr lang="en-US" sz="1400" b="1" dirty="0">
                <a:solidFill>
                  <a:prstClr val="black"/>
                </a:solidFill>
                <a:latin typeface="Huawei Sans" panose="020C0503030203020204" pitchFamily="34" charset="0"/>
              </a:rPr>
              <a:t>CPE</a:t>
            </a:r>
          </a:p>
        </p:txBody>
      </p:sp>
      <p:sp>
        <p:nvSpPr>
          <p:cNvPr id="32" name="文本框 31"/>
          <p:cNvSpPr txBox="1"/>
          <p:nvPr/>
        </p:nvSpPr>
        <p:spPr bwMode="gray">
          <a:xfrm>
            <a:off x="1528745" y="4023896"/>
            <a:ext cx="415498" cy="307777"/>
          </a:xfrm>
          <a:prstGeom prst="rect">
            <a:avLst/>
          </a:prstGeom>
          <a:noFill/>
        </p:spPr>
        <p:txBody>
          <a:bodyPr wrap="none" rtlCol="0">
            <a:spAutoFit/>
          </a:bodyPr>
          <a:lstStyle/>
          <a:p>
            <a:pPr algn="r" fontAlgn="ctr"/>
            <a:r>
              <a:rPr lang="en-US" sz="1400" b="1" dirty="0">
                <a:solidFill>
                  <a:prstClr val="black"/>
                </a:solidFill>
                <a:latin typeface="Huawei Sans" panose="020C0503030203020204" pitchFamily="34" charset="0"/>
              </a:rPr>
              <a:t>AP</a:t>
            </a:r>
          </a:p>
        </p:txBody>
      </p:sp>
      <p:sp>
        <p:nvSpPr>
          <p:cNvPr id="33" name="文本框 32"/>
          <p:cNvSpPr txBox="1"/>
          <p:nvPr/>
        </p:nvSpPr>
        <p:spPr bwMode="gray">
          <a:xfrm>
            <a:off x="3444175" y="2814354"/>
            <a:ext cx="505268" cy="307777"/>
          </a:xfrm>
          <a:prstGeom prst="rect">
            <a:avLst/>
          </a:prstGeom>
          <a:noFill/>
        </p:spPr>
        <p:txBody>
          <a:bodyPr wrap="none" rtlCol="0">
            <a:spAutoFit/>
          </a:bodyPr>
          <a:lstStyle/>
          <a:p>
            <a:pPr algn="r" fontAlgn="ctr"/>
            <a:r>
              <a:rPr lang="en-US" sz="1400" b="1" dirty="0">
                <a:solidFill>
                  <a:prstClr val="black"/>
                </a:solidFill>
                <a:latin typeface="Huawei Sans" panose="020C0503030203020204" pitchFamily="34" charset="0"/>
              </a:rPr>
              <a:t>CPE</a:t>
            </a:r>
          </a:p>
        </p:txBody>
      </p:sp>
      <p:sp>
        <p:nvSpPr>
          <p:cNvPr id="34" name="文本框 33"/>
          <p:cNvSpPr txBox="1"/>
          <p:nvPr/>
        </p:nvSpPr>
        <p:spPr bwMode="gray">
          <a:xfrm>
            <a:off x="2608503" y="4023896"/>
            <a:ext cx="1431802" cy="307777"/>
          </a:xfrm>
          <a:prstGeom prst="rect">
            <a:avLst/>
          </a:prstGeom>
          <a:noFill/>
        </p:spPr>
        <p:txBody>
          <a:bodyPr wrap="none" rtlCol="0">
            <a:spAutoFit/>
          </a:bodyPr>
          <a:lstStyle/>
          <a:p>
            <a:pPr algn="r" fontAlgn="ctr"/>
            <a:r>
              <a:rPr lang="en-US" sz="1400" b="1" dirty="0">
                <a:solidFill>
                  <a:prstClr val="black"/>
                </a:solidFill>
                <a:latin typeface="Huawei Sans" panose="020C0503030203020204" pitchFamily="34" charset="0"/>
              </a:rPr>
              <a:t>Layer 2 switch</a:t>
            </a:r>
          </a:p>
        </p:txBody>
      </p:sp>
      <p:sp>
        <p:nvSpPr>
          <p:cNvPr id="46" name="圆角矩形 75">
            <a:extLst>
              <a:ext uri="{FF2B5EF4-FFF2-40B4-BE49-F238E27FC236}">
                <a16:creationId xmlns="" xmlns:a16="http://schemas.microsoft.com/office/drawing/2014/main" id="{0653B71E-87F1-4EDC-A0B4-39E70A18B496}"/>
              </a:ext>
            </a:extLst>
          </p:cNvPr>
          <p:cNvSpPr/>
          <p:nvPr/>
        </p:nvSpPr>
        <p:spPr bwMode="gray">
          <a:xfrm>
            <a:off x="654681" y="1504950"/>
            <a:ext cx="5184144" cy="523917"/>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algn="ctr" fontAlgn="ctr"/>
            <a:r>
              <a:rPr lang="en-US" sz="1600" dirty="0">
                <a:solidFill>
                  <a:srgbClr val="30B5C5"/>
                </a:solidFill>
              </a:rPr>
              <a:t>Single CPE: LAN side connected to a Layer 2 network</a:t>
            </a:r>
          </a:p>
        </p:txBody>
      </p:sp>
      <p:sp>
        <p:nvSpPr>
          <p:cNvPr id="48" name="圆角矩形 75">
            <a:extLst>
              <a:ext uri="{FF2B5EF4-FFF2-40B4-BE49-F238E27FC236}">
                <a16:creationId xmlns="" xmlns:a16="http://schemas.microsoft.com/office/drawing/2014/main" id="{F404EAA5-79FF-4F34-A635-58C8A1A421DC}"/>
              </a:ext>
            </a:extLst>
          </p:cNvPr>
          <p:cNvSpPr/>
          <p:nvPr/>
        </p:nvSpPr>
        <p:spPr bwMode="gray">
          <a:xfrm>
            <a:off x="6354874" y="1504950"/>
            <a:ext cx="5184000" cy="523917"/>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algn="ctr" fontAlgn="ctr"/>
            <a:r>
              <a:rPr lang="en-US" sz="1600" dirty="0">
                <a:solidFill>
                  <a:srgbClr val="30B5C5"/>
                </a:solidFill>
              </a:rPr>
              <a:t>Dual CPEs: LAN side connected to a Layer 2 network</a:t>
            </a:r>
          </a:p>
        </p:txBody>
      </p:sp>
      <p:sp>
        <p:nvSpPr>
          <p:cNvPr id="40" name="五边形 2">
            <a:extLst>
              <a:ext uri="{FF2B5EF4-FFF2-40B4-BE49-F238E27FC236}">
                <a16:creationId xmlns="" xmlns:a16="http://schemas.microsoft.com/office/drawing/2014/main" id="{5B29E149-0A54-4980-898F-90F937EF7B9D}"/>
              </a:ext>
            </a:extLst>
          </p:cNvPr>
          <p:cNvSpPr/>
          <p:nvPr/>
        </p:nvSpPr>
        <p:spPr bwMode="gray">
          <a:xfrm>
            <a:off x="4457932" y="116749"/>
            <a:ext cx="2196736" cy="211431"/>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WAN-Side Network Design</a:t>
            </a:r>
          </a:p>
        </p:txBody>
      </p:sp>
      <p:sp>
        <p:nvSpPr>
          <p:cNvPr id="41" name="燕尾形 3">
            <a:extLst>
              <a:ext uri="{FF2B5EF4-FFF2-40B4-BE49-F238E27FC236}">
                <a16:creationId xmlns="" xmlns:a16="http://schemas.microsoft.com/office/drawing/2014/main" id="{944394F3-7D9D-4124-8D35-FE6217433E64}"/>
              </a:ext>
            </a:extLst>
          </p:cNvPr>
          <p:cNvSpPr/>
          <p:nvPr/>
        </p:nvSpPr>
        <p:spPr bwMode="gray">
          <a:xfrm>
            <a:off x="8932618" y="116749"/>
            <a:ext cx="2816469" cy="211431"/>
          </a:xfrm>
          <a:prstGeom prst="chevron">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Dual-CPE Interconnection Design</a:t>
            </a:r>
          </a:p>
        </p:txBody>
      </p:sp>
      <p:sp>
        <p:nvSpPr>
          <p:cNvPr id="42" name="燕尾形 3">
            <a:extLst>
              <a:ext uri="{FF2B5EF4-FFF2-40B4-BE49-F238E27FC236}">
                <a16:creationId xmlns="" xmlns:a16="http://schemas.microsoft.com/office/drawing/2014/main" id="{C08C9EAB-BD6A-4459-9401-8D8B80DC2B3F}"/>
              </a:ext>
            </a:extLst>
          </p:cNvPr>
          <p:cNvSpPr/>
          <p:nvPr/>
        </p:nvSpPr>
        <p:spPr bwMode="gray">
          <a:xfrm>
            <a:off x="6591524" y="116749"/>
            <a:ext cx="2404236" cy="211431"/>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b="1" dirty="0">
                <a:solidFill>
                  <a:prstClr val="white"/>
                </a:solidFill>
                <a:latin typeface="Huawei Sans" panose="020C0503030203020204" pitchFamily="34" charset="0"/>
                <a:sym typeface="Huawei Sans" panose="020C0503030203020204" pitchFamily="34" charset="0"/>
              </a:rPr>
              <a:t>LAN-Side Network Design</a:t>
            </a:r>
          </a:p>
        </p:txBody>
      </p:sp>
    </p:spTree>
    <p:extLst>
      <p:ext uri="{BB962C8B-B14F-4D97-AF65-F5344CB8AC3E}">
        <p14:creationId xmlns:p14="http://schemas.microsoft.com/office/powerpoint/2010/main" val="307503798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sz="2000" b="1" dirty="0"/>
              <a:t>Development Trends and Challenges Facing Enterprise WAN Interconnection</a:t>
            </a:r>
            <a:endParaRPr lang="en-US" altLang="zh-CN" sz="2000" b="1" dirty="0"/>
          </a:p>
          <a:p>
            <a:r>
              <a:rPr lang="en-US" sz="2000" dirty="0">
                <a:solidFill>
                  <a:schemeClr val="bg1">
                    <a:lumMod val="50000"/>
                  </a:schemeClr>
                </a:solidFill>
              </a:rPr>
              <a:t>Overview of Huawei SD-WAN Solution</a:t>
            </a:r>
            <a:endParaRPr lang="en-US" altLang="zh-CN" sz="2000" dirty="0">
              <a:solidFill>
                <a:schemeClr val="bg1">
                  <a:lumMod val="50000"/>
                </a:schemeClr>
              </a:solidFill>
            </a:endParaRPr>
          </a:p>
          <a:p>
            <a:r>
              <a:rPr lang="en-US" sz="2000" dirty="0">
                <a:solidFill>
                  <a:schemeClr val="bg1">
                    <a:lumMod val="50000"/>
                  </a:schemeClr>
                </a:solidFill>
              </a:rPr>
              <a:t>Networking Design for Huawei SD-WAN Solution</a:t>
            </a:r>
            <a:endParaRPr lang="en-US" altLang="zh-CN" sz="2000" dirty="0">
              <a:solidFill>
                <a:schemeClr val="bg1">
                  <a:lumMod val="50000"/>
                </a:schemeClr>
              </a:solidFill>
            </a:endParaRPr>
          </a:p>
          <a:p>
            <a:r>
              <a:rPr lang="en-US" sz="2000" dirty="0">
                <a:solidFill>
                  <a:schemeClr val="bg1">
                    <a:lumMod val="50000"/>
                  </a:schemeClr>
                </a:solidFill>
              </a:rPr>
              <a:t>Service Design for Huawei SD-WAN Solution</a:t>
            </a:r>
            <a:endParaRPr lang="en-US" altLang="zh-CN" sz="2000" dirty="0">
              <a:solidFill>
                <a:schemeClr val="bg1">
                  <a:lumMod val="50000"/>
                </a:schemeClr>
              </a:solidFill>
            </a:endParaRPr>
          </a:p>
          <a:p>
            <a:r>
              <a:rPr lang="en-US" sz="2000" dirty="0">
                <a:solidFill>
                  <a:schemeClr val="bg1">
                    <a:lumMod val="50000"/>
                  </a:schemeClr>
                </a:solidFill>
              </a:rPr>
              <a:t>Reliability and Security Design for Huawei SD-WAN Solution</a:t>
            </a:r>
            <a:endParaRPr lang="en-US" altLang="zh-CN" sz="2000" dirty="0">
              <a:solidFill>
                <a:schemeClr val="bg1">
                  <a:lumMod val="50000"/>
                </a:schemeClr>
              </a:solidFill>
            </a:endParaRPr>
          </a:p>
        </p:txBody>
      </p:sp>
    </p:spTree>
    <p:extLst>
      <p:ext uri="{BB962C8B-B14F-4D97-AF65-F5344CB8AC3E}">
        <p14:creationId xmlns:p14="http://schemas.microsoft.com/office/powerpoint/2010/main" val="337085800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圆角矩形 75">
            <a:extLst>
              <a:ext uri="{FF2B5EF4-FFF2-40B4-BE49-F238E27FC236}">
                <a16:creationId xmlns="" xmlns:a16="http://schemas.microsoft.com/office/drawing/2014/main" id="{F6E3012A-CAF1-446E-9640-560AB1759B6B}"/>
              </a:ext>
            </a:extLst>
          </p:cNvPr>
          <p:cNvSpPr/>
          <p:nvPr/>
        </p:nvSpPr>
        <p:spPr bwMode="gray">
          <a:xfrm>
            <a:off x="2028055" y="2167894"/>
            <a:ext cx="8145392" cy="3619832"/>
          </a:xfrm>
          <a:prstGeom prst="roundRect">
            <a:avLst>
              <a:gd name="adj" fmla="val 874"/>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ctr" anchorCtr="0">
            <a:noAutofit/>
          </a:bodyPr>
          <a:lstStyle/>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r>
              <a:rPr lang="en-US" sz="1400" dirty="0">
                <a:solidFill>
                  <a:prstClr val="black"/>
                </a:solidFill>
                <a:latin typeface="Huawei Sans" panose="020C0503030203020204" pitchFamily="34" charset="0"/>
              </a:rPr>
              <a:t>In the Layer 3 interconnection scenario, if only one CPE is deployed, the network structure is simple. In such a scenario, only the routing protocol needs to be configured on the LAN side based on requirements of LAN-side devices. </a:t>
            </a:r>
          </a:p>
        </p:txBody>
      </p:sp>
      <p:sp>
        <p:nvSpPr>
          <p:cNvPr id="2" name="标题 1"/>
          <p:cNvSpPr>
            <a:spLocks noGrp="1"/>
          </p:cNvSpPr>
          <p:nvPr>
            <p:ph type="title"/>
          </p:nvPr>
        </p:nvSpPr>
        <p:spPr bwMode="gray"/>
        <p:txBody>
          <a:bodyPr>
            <a:normAutofit/>
          </a:bodyPr>
          <a:lstStyle/>
          <a:p>
            <a:r>
              <a:rPr lang="en-US" dirty="0"/>
              <a:t>Typical Scenario for Connecting the LAN Side to Layer 3 Networks</a:t>
            </a:r>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856394" y="2742102"/>
            <a:ext cx="490909" cy="402545"/>
          </a:xfrm>
          <a:prstGeom prst="rect">
            <a:avLst/>
          </a:prstGeom>
        </p:spPr>
      </p:pic>
      <p:cxnSp>
        <p:nvCxnSpPr>
          <p:cNvPr id="11" name="直接连接符 10"/>
          <p:cNvCxnSpPr>
            <a:endCxn id="10" idx="2"/>
          </p:cNvCxnSpPr>
          <p:nvPr/>
        </p:nvCxnSpPr>
        <p:spPr bwMode="gray">
          <a:xfrm flipV="1">
            <a:off x="4101849" y="3144647"/>
            <a:ext cx="0" cy="103729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2" name="图片 11" descr="接入交换机.png"/>
          <p:cNvPicPr>
            <a:picLocks noChangeAspect="1"/>
          </p:cNvPicPr>
          <p:nvPr/>
        </p:nvPicPr>
        <p:blipFill>
          <a:blip r:embed="rId4" cstate="print"/>
          <a:stretch>
            <a:fillRect/>
          </a:stretch>
        </p:blipFill>
        <p:spPr bwMode="gray">
          <a:xfrm>
            <a:off x="3856393" y="3952090"/>
            <a:ext cx="490909" cy="401653"/>
          </a:xfrm>
          <a:prstGeom prst="rect">
            <a:avLst/>
          </a:prstGeom>
        </p:spPr>
      </p:pic>
      <p:sp>
        <p:nvSpPr>
          <p:cNvPr id="13" name="文本框 12"/>
          <p:cNvSpPr txBox="1"/>
          <p:nvPr/>
        </p:nvSpPr>
        <p:spPr bwMode="gray">
          <a:xfrm>
            <a:off x="3312809" y="2789485"/>
            <a:ext cx="505268" cy="307777"/>
          </a:xfrm>
          <a:prstGeom prst="rect">
            <a:avLst/>
          </a:prstGeom>
          <a:noFill/>
        </p:spPr>
        <p:txBody>
          <a:bodyPr wrap="none" rtlCol="0">
            <a:spAutoFit/>
          </a:bodyPr>
          <a:lstStyle/>
          <a:p>
            <a:pPr algn="r" fontAlgn="ctr"/>
            <a:r>
              <a:rPr lang="en-US" sz="1400" b="1" dirty="0">
                <a:solidFill>
                  <a:prstClr val="black"/>
                </a:solidFill>
                <a:latin typeface="Huawei Sans" panose="020C0503030203020204" pitchFamily="34" charset="0"/>
              </a:rPr>
              <a:t>CPE</a:t>
            </a:r>
          </a:p>
        </p:txBody>
      </p:sp>
      <p:sp>
        <p:nvSpPr>
          <p:cNvPr id="14" name="文本框 13"/>
          <p:cNvSpPr txBox="1"/>
          <p:nvPr/>
        </p:nvSpPr>
        <p:spPr bwMode="gray">
          <a:xfrm>
            <a:off x="2907799" y="3900224"/>
            <a:ext cx="995909" cy="523220"/>
          </a:xfrm>
          <a:prstGeom prst="rect">
            <a:avLst/>
          </a:prstGeom>
          <a:noFill/>
        </p:spPr>
        <p:txBody>
          <a:bodyPr wrap="square" rtlCol="0">
            <a:spAutoFit/>
          </a:bodyPr>
          <a:lstStyle/>
          <a:p>
            <a:pPr algn="ctr" fontAlgn="ctr"/>
            <a:r>
              <a:rPr lang="en-US" sz="1400" b="1" dirty="0">
                <a:solidFill>
                  <a:prstClr val="black"/>
                </a:solidFill>
                <a:latin typeface="Huawei Sans" panose="020C0503030203020204" pitchFamily="34" charset="0"/>
              </a:rPr>
              <a:t>Layer 3 switch</a:t>
            </a:r>
          </a:p>
        </p:txBody>
      </p:sp>
      <p:grpSp>
        <p:nvGrpSpPr>
          <p:cNvPr id="16" name="组合 15"/>
          <p:cNvGrpSpPr/>
          <p:nvPr/>
        </p:nvGrpSpPr>
        <p:grpSpPr bwMode="gray">
          <a:xfrm>
            <a:off x="5748328" y="2742102"/>
            <a:ext cx="3800853" cy="1672424"/>
            <a:chOff x="7799701" y="2204864"/>
            <a:chExt cx="3800853" cy="1672424"/>
          </a:xfrm>
        </p:grpSpPr>
        <p:grpSp>
          <p:nvGrpSpPr>
            <p:cNvPr id="17" name="组合 16"/>
            <p:cNvGrpSpPr/>
            <p:nvPr/>
          </p:nvGrpSpPr>
          <p:grpSpPr bwMode="gray">
            <a:xfrm>
              <a:off x="8681987" y="2492896"/>
              <a:ext cx="2087686" cy="1225271"/>
              <a:chOff x="6247982" y="2069174"/>
              <a:chExt cx="1212016" cy="1110758"/>
            </a:xfrm>
          </p:grpSpPr>
          <p:cxnSp>
            <p:nvCxnSpPr>
              <p:cNvPr id="27" name="直接连接符 26"/>
              <p:cNvCxnSpPr/>
              <p:nvPr/>
            </p:nvCxnSpPr>
            <p:spPr bwMode="gray">
              <a:xfrm rot="10800000" flipH="1">
                <a:off x="6853990" y="2069174"/>
                <a:ext cx="606008" cy="11107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bwMode="gray">
              <a:xfrm rot="10800000">
                <a:off x="6247982" y="2069174"/>
                <a:ext cx="606008" cy="11107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328248" y="2204864"/>
              <a:ext cx="490909" cy="402545"/>
            </a:xfrm>
            <a:prstGeom prst="rect">
              <a:avLst/>
            </a:prstGeom>
          </p:spPr>
        </p:pic>
        <p:pic>
          <p:nvPicPr>
            <p:cNvPr id="19" name="图片 18" descr="接入交换机.png"/>
            <p:cNvPicPr>
              <a:picLocks noChangeAspect="1"/>
            </p:cNvPicPr>
            <p:nvPr/>
          </p:nvPicPr>
          <p:blipFill>
            <a:blip r:embed="rId4" cstate="print"/>
            <a:stretch>
              <a:fillRect/>
            </a:stretch>
          </p:blipFill>
          <p:spPr bwMode="gray">
            <a:xfrm>
              <a:off x="9480376" y="3414852"/>
              <a:ext cx="490909" cy="401653"/>
            </a:xfrm>
            <a:prstGeom prst="rect">
              <a:avLst/>
            </a:prstGeom>
          </p:spPr>
        </p:pic>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632504" y="2204864"/>
              <a:ext cx="490909" cy="402545"/>
            </a:xfrm>
            <a:prstGeom prst="rect">
              <a:avLst/>
            </a:prstGeom>
          </p:spPr>
        </p:pic>
        <p:cxnSp>
          <p:nvCxnSpPr>
            <p:cNvPr id="21" name="直接连接符 20"/>
            <p:cNvCxnSpPr>
              <a:stCxn id="20" idx="1"/>
              <a:endCxn id="18" idx="3"/>
            </p:cNvCxnSpPr>
            <p:nvPr/>
          </p:nvCxnSpPr>
          <p:spPr bwMode="gray">
            <a:xfrm flipH="1">
              <a:off x="8819157" y="2406137"/>
              <a:ext cx="181334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bwMode="gray">
            <a:xfrm>
              <a:off x="7799701" y="2252247"/>
              <a:ext cx="505268" cy="307777"/>
            </a:xfrm>
            <a:prstGeom prst="rect">
              <a:avLst/>
            </a:prstGeom>
            <a:noFill/>
          </p:spPr>
          <p:txBody>
            <a:bodyPr wrap="none" rtlCol="0">
              <a:spAutoFit/>
            </a:bodyPr>
            <a:lstStyle/>
            <a:p>
              <a:pPr algn="ctr" fontAlgn="ctr"/>
              <a:r>
                <a:rPr lang="en-US" sz="1400" b="1" dirty="0">
                  <a:solidFill>
                    <a:prstClr val="black"/>
                  </a:solidFill>
                  <a:latin typeface="Huawei Sans" panose="020C0503030203020204" pitchFamily="34" charset="0"/>
                </a:rPr>
                <a:t>CPE</a:t>
              </a:r>
            </a:p>
          </p:txBody>
        </p:sp>
        <p:sp>
          <p:nvSpPr>
            <p:cNvPr id="23" name="文本框 22"/>
            <p:cNvSpPr txBox="1"/>
            <p:nvPr/>
          </p:nvSpPr>
          <p:spPr bwMode="gray">
            <a:xfrm>
              <a:off x="8494582" y="3354068"/>
              <a:ext cx="1079775" cy="523220"/>
            </a:xfrm>
            <a:prstGeom prst="rect">
              <a:avLst/>
            </a:prstGeom>
            <a:noFill/>
          </p:spPr>
          <p:txBody>
            <a:bodyPr wrap="square" rtlCol="0">
              <a:spAutoFit/>
            </a:bodyPr>
            <a:lstStyle/>
            <a:p>
              <a:pPr algn="ctr" fontAlgn="ctr"/>
              <a:r>
                <a:rPr lang="en-US" sz="1400" b="1" dirty="0">
                  <a:solidFill>
                    <a:prstClr val="black"/>
                  </a:solidFill>
                  <a:latin typeface="Huawei Sans" panose="020C0503030203020204" pitchFamily="34" charset="0"/>
                </a:rPr>
                <a:t>Layer 3 switch</a:t>
              </a:r>
            </a:p>
          </p:txBody>
        </p:sp>
        <p:sp>
          <p:nvSpPr>
            <p:cNvPr id="24" name="文本框 23"/>
            <p:cNvSpPr txBox="1"/>
            <p:nvPr/>
          </p:nvSpPr>
          <p:spPr bwMode="gray">
            <a:xfrm>
              <a:off x="11095286" y="2252247"/>
              <a:ext cx="505268" cy="307777"/>
            </a:xfrm>
            <a:prstGeom prst="rect">
              <a:avLst/>
            </a:prstGeom>
            <a:noFill/>
          </p:spPr>
          <p:txBody>
            <a:bodyPr wrap="none" rtlCol="0">
              <a:spAutoFit/>
            </a:bodyPr>
            <a:lstStyle/>
            <a:p>
              <a:pPr algn="ctr" fontAlgn="ctr"/>
              <a:r>
                <a:rPr lang="en-US" sz="1400" b="1" dirty="0">
                  <a:solidFill>
                    <a:prstClr val="black"/>
                  </a:solidFill>
                  <a:latin typeface="Huawei Sans" panose="020C0503030203020204" pitchFamily="34" charset="0"/>
                </a:rPr>
                <a:t>CPE</a:t>
              </a:r>
            </a:p>
          </p:txBody>
        </p:sp>
      </p:grpSp>
      <p:cxnSp>
        <p:nvCxnSpPr>
          <p:cNvPr id="29" name="直接箭头连接符 28"/>
          <p:cNvCxnSpPr/>
          <p:nvPr/>
        </p:nvCxnSpPr>
        <p:spPr bwMode="gray">
          <a:xfrm flipV="1">
            <a:off x="4257394" y="3209661"/>
            <a:ext cx="0" cy="638822"/>
          </a:xfrm>
          <a:prstGeom prst="straightConnector1">
            <a:avLst/>
          </a:prstGeom>
          <a:ln w="19050">
            <a:solidFill>
              <a:srgbClr val="E28189"/>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bwMode="gray">
          <a:xfrm>
            <a:off x="4358064" y="3154980"/>
            <a:ext cx="1133644" cy="738664"/>
          </a:xfrm>
          <a:prstGeom prst="rect">
            <a:avLst/>
          </a:prstGeom>
          <a:noFill/>
        </p:spPr>
        <p:txBody>
          <a:bodyPr wrap="none" rtlCol="0">
            <a:spAutoFit/>
          </a:bodyPr>
          <a:lstStyle/>
          <a:p>
            <a:pPr fontAlgn="ctr"/>
            <a:r>
              <a:rPr lang="en-US" sz="1400" dirty="0">
                <a:solidFill>
                  <a:srgbClr val="C7000B"/>
                </a:solidFill>
                <a:latin typeface="Huawei Sans" panose="020C0503030203020204" pitchFamily="34" charset="0"/>
              </a:rPr>
              <a:t>Static route</a:t>
            </a:r>
          </a:p>
          <a:p>
            <a:pPr fontAlgn="ctr"/>
            <a:r>
              <a:rPr lang="en-US" sz="1400" dirty="0">
                <a:solidFill>
                  <a:srgbClr val="C7000B"/>
                </a:solidFill>
                <a:latin typeface="Huawei Sans" panose="020C0503030203020204" pitchFamily="34" charset="0"/>
              </a:rPr>
              <a:t>OSPF</a:t>
            </a:r>
          </a:p>
          <a:p>
            <a:pPr fontAlgn="ctr"/>
            <a:r>
              <a:rPr lang="en-US" sz="1400" dirty="0">
                <a:solidFill>
                  <a:srgbClr val="C7000B"/>
                </a:solidFill>
                <a:latin typeface="Huawei Sans" panose="020C0503030203020204" pitchFamily="34" charset="0"/>
              </a:rPr>
              <a:t>BGP</a:t>
            </a:r>
          </a:p>
        </p:txBody>
      </p:sp>
      <p:sp>
        <p:nvSpPr>
          <p:cNvPr id="32" name="文本框 31"/>
          <p:cNvSpPr txBox="1"/>
          <p:nvPr/>
        </p:nvSpPr>
        <p:spPr bwMode="gray">
          <a:xfrm>
            <a:off x="7081701" y="3154980"/>
            <a:ext cx="1133645" cy="738664"/>
          </a:xfrm>
          <a:prstGeom prst="rect">
            <a:avLst/>
          </a:prstGeom>
          <a:noFill/>
        </p:spPr>
        <p:txBody>
          <a:bodyPr wrap="none" rtlCol="0">
            <a:spAutoFit/>
          </a:bodyPr>
          <a:lstStyle/>
          <a:p>
            <a:pPr algn="ctr" fontAlgn="ctr"/>
            <a:r>
              <a:rPr lang="en-US" sz="1400" dirty="0">
                <a:solidFill>
                  <a:srgbClr val="C7000B"/>
                </a:solidFill>
                <a:latin typeface="Huawei Sans" panose="020C0503030203020204" pitchFamily="34" charset="0"/>
              </a:rPr>
              <a:t>Static route</a:t>
            </a:r>
          </a:p>
          <a:p>
            <a:pPr algn="ctr" fontAlgn="ctr"/>
            <a:r>
              <a:rPr lang="en-US" sz="1400" dirty="0">
                <a:solidFill>
                  <a:srgbClr val="C7000B"/>
                </a:solidFill>
                <a:latin typeface="Huawei Sans" panose="020C0503030203020204" pitchFamily="34" charset="0"/>
              </a:rPr>
              <a:t>OSPF</a:t>
            </a:r>
          </a:p>
          <a:p>
            <a:pPr algn="ctr" fontAlgn="ctr"/>
            <a:r>
              <a:rPr lang="en-US" sz="1400" dirty="0">
                <a:solidFill>
                  <a:srgbClr val="C7000B"/>
                </a:solidFill>
                <a:latin typeface="Huawei Sans" panose="020C0503030203020204" pitchFamily="34" charset="0"/>
              </a:rPr>
              <a:t>BGP</a:t>
            </a:r>
          </a:p>
        </p:txBody>
      </p:sp>
      <p:sp>
        <p:nvSpPr>
          <p:cNvPr id="37" name="圆角矩形 75">
            <a:extLst>
              <a:ext uri="{FF2B5EF4-FFF2-40B4-BE49-F238E27FC236}">
                <a16:creationId xmlns="" xmlns:a16="http://schemas.microsoft.com/office/drawing/2014/main" id="{B08E71B3-6D44-4262-99D3-C7FD1FF97CA0}"/>
              </a:ext>
            </a:extLst>
          </p:cNvPr>
          <p:cNvSpPr/>
          <p:nvPr/>
        </p:nvSpPr>
        <p:spPr bwMode="gray">
          <a:xfrm>
            <a:off x="2028055" y="1728117"/>
            <a:ext cx="8145392"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Single or dual CPEs: LAN side connected to a Layer 3 network</a:t>
            </a:r>
          </a:p>
        </p:txBody>
      </p:sp>
      <p:sp>
        <p:nvSpPr>
          <p:cNvPr id="31" name="五边形 2">
            <a:extLst>
              <a:ext uri="{FF2B5EF4-FFF2-40B4-BE49-F238E27FC236}">
                <a16:creationId xmlns="" xmlns:a16="http://schemas.microsoft.com/office/drawing/2014/main" id="{5B29E149-0A54-4980-898F-90F937EF7B9D}"/>
              </a:ext>
            </a:extLst>
          </p:cNvPr>
          <p:cNvSpPr/>
          <p:nvPr/>
        </p:nvSpPr>
        <p:spPr bwMode="gray">
          <a:xfrm>
            <a:off x="4457932" y="116749"/>
            <a:ext cx="2196736" cy="211431"/>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WAN-Side Network Design</a:t>
            </a:r>
          </a:p>
        </p:txBody>
      </p:sp>
      <p:sp>
        <p:nvSpPr>
          <p:cNvPr id="33" name="燕尾形 3">
            <a:extLst>
              <a:ext uri="{FF2B5EF4-FFF2-40B4-BE49-F238E27FC236}">
                <a16:creationId xmlns="" xmlns:a16="http://schemas.microsoft.com/office/drawing/2014/main" id="{944394F3-7D9D-4124-8D35-FE6217433E64}"/>
              </a:ext>
            </a:extLst>
          </p:cNvPr>
          <p:cNvSpPr/>
          <p:nvPr/>
        </p:nvSpPr>
        <p:spPr bwMode="gray">
          <a:xfrm>
            <a:off x="8932618" y="116749"/>
            <a:ext cx="2816469" cy="211431"/>
          </a:xfrm>
          <a:prstGeom prst="chevron">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Dual-CPE Interconnection Design</a:t>
            </a:r>
          </a:p>
        </p:txBody>
      </p:sp>
      <p:sp>
        <p:nvSpPr>
          <p:cNvPr id="34" name="燕尾形 3">
            <a:extLst>
              <a:ext uri="{FF2B5EF4-FFF2-40B4-BE49-F238E27FC236}">
                <a16:creationId xmlns="" xmlns:a16="http://schemas.microsoft.com/office/drawing/2014/main" id="{C08C9EAB-BD6A-4459-9401-8D8B80DC2B3F}"/>
              </a:ext>
            </a:extLst>
          </p:cNvPr>
          <p:cNvSpPr/>
          <p:nvPr/>
        </p:nvSpPr>
        <p:spPr bwMode="gray">
          <a:xfrm>
            <a:off x="6591524" y="116749"/>
            <a:ext cx="2404236" cy="211431"/>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b="1" dirty="0">
                <a:solidFill>
                  <a:prstClr val="white"/>
                </a:solidFill>
                <a:latin typeface="Huawei Sans" panose="020C0503030203020204" pitchFamily="34" charset="0"/>
                <a:sym typeface="Huawei Sans" panose="020C0503030203020204" pitchFamily="34" charset="0"/>
              </a:rPr>
              <a:t>LAN-Side Network Design</a:t>
            </a:r>
          </a:p>
        </p:txBody>
      </p:sp>
    </p:spTree>
    <p:extLst>
      <p:ext uri="{BB962C8B-B14F-4D97-AF65-F5344CB8AC3E}">
        <p14:creationId xmlns:p14="http://schemas.microsoft.com/office/powerpoint/2010/main" val="111916413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F917767-884E-45C8-BBA0-1DCBA943634C}"/>
              </a:ext>
            </a:extLst>
          </p:cNvPr>
          <p:cNvSpPr>
            <a:spLocks noGrp="1"/>
          </p:cNvSpPr>
          <p:nvPr>
            <p:ph type="title"/>
          </p:nvPr>
        </p:nvSpPr>
        <p:spPr bwMode="gray"/>
        <p:txBody>
          <a:bodyPr/>
          <a:lstStyle/>
          <a:p>
            <a:r>
              <a:rPr lang="en-US" dirty="0"/>
              <a:t>Dual-CPE Interconnection Networking Model</a:t>
            </a:r>
          </a:p>
        </p:txBody>
      </p:sp>
      <p:sp>
        <p:nvSpPr>
          <p:cNvPr id="3" name="Text Placeholder 2">
            <a:extLst>
              <a:ext uri="{FF2B5EF4-FFF2-40B4-BE49-F238E27FC236}">
                <a16:creationId xmlns="" xmlns:a16="http://schemas.microsoft.com/office/drawing/2014/main" id="{43CBDB12-C4A9-49D7-899F-0D2D74D660FF}"/>
              </a:ext>
            </a:extLst>
          </p:cNvPr>
          <p:cNvSpPr>
            <a:spLocks noGrp="1"/>
          </p:cNvSpPr>
          <p:nvPr>
            <p:ph type="body" sz="quarter" idx="10"/>
          </p:nvPr>
        </p:nvSpPr>
        <p:spPr bwMode="gray">
          <a:xfrm>
            <a:off x="455612" y="1052514"/>
            <a:ext cx="6316399" cy="4875042"/>
          </a:xfrm>
        </p:spPr>
        <p:txBody>
          <a:bodyPr/>
          <a:lstStyle/>
          <a:p>
            <a:pPr algn="l"/>
            <a:r>
              <a:rPr lang="en-US" sz="1600" dirty="0"/>
              <a:t>In dual-CPE dual-link networking, if an uplink fails, the interlink between CPEs is used to transmit data.</a:t>
            </a:r>
          </a:p>
          <a:p>
            <a:pPr algn="l"/>
            <a:r>
              <a:rPr lang="en-US" sz="1600" dirty="0"/>
              <a:t>In addition to exchanging routes between two CPEs at a site, </a:t>
            </a:r>
            <a:r>
              <a:rPr lang="en-US" altLang="zh-CN" sz="1600" dirty="0"/>
              <a:t>the </a:t>
            </a:r>
            <a:r>
              <a:rPr lang="en-US" sz="1600" dirty="0"/>
              <a:t>interlink is also used to synchronize key information between the two CPEs, including link information, tunnel connection information, SLA information about tunnel connections, IPsec SA, and application identification result.</a:t>
            </a:r>
          </a:p>
          <a:p>
            <a:pPr algn="l"/>
            <a:r>
              <a:rPr lang="en-US" sz="1600" dirty="0"/>
              <a:t>With such information, resources on the two CPEs at each SD-WAN site can be regarded as a whole. Then services such as cross-device traffic steering can be implemented.</a:t>
            </a:r>
          </a:p>
        </p:txBody>
      </p:sp>
      <p:grpSp>
        <p:nvGrpSpPr>
          <p:cNvPr id="6" name="Group 5">
            <a:extLst>
              <a:ext uri="{FF2B5EF4-FFF2-40B4-BE49-F238E27FC236}">
                <a16:creationId xmlns="" xmlns:a16="http://schemas.microsoft.com/office/drawing/2014/main" id="{6B48C8EC-1B1E-497E-B9CC-C30126E2D869}"/>
              </a:ext>
            </a:extLst>
          </p:cNvPr>
          <p:cNvGrpSpPr/>
          <p:nvPr/>
        </p:nvGrpSpPr>
        <p:grpSpPr bwMode="gray">
          <a:xfrm>
            <a:off x="6884941" y="1722498"/>
            <a:ext cx="4608622" cy="3670214"/>
            <a:chOff x="1042968" y="1886894"/>
            <a:chExt cx="4608622" cy="3670214"/>
          </a:xfrm>
        </p:grpSpPr>
        <p:pic>
          <p:nvPicPr>
            <p:cNvPr id="7" name="图片 9">
              <a:extLst>
                <a:ext uri="{FF2B5EF4-FFF2-40B4-BE49-F238E27FC236}">
                  <a16:creationId xmlns="" xmlns:a16="http://schemas.microsoft.com/office/drawing/2014/main" id="{B4A6541F-FF1C-43B2-9450-F97DE50F8A3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213004" y="3834666"/>
              <a:ext cx="490909" cy="402545"/>
            </a:xfrm>
            <a:prstGeom prst="rect">
              <a:avLst/>
            </a:prstGeom>
          </p:spPr>
        </p:pic>
        <p:pic>
          <p:nvPicPr>
            <p:cNvPr id="8" name="图片 9">
              <a:extLst>
                <a:ext uri="{FF2B5EF4-FFF2-40B4-BE49-F238E27FC236}">
                  <a16:creationId xmlns="" xmlns:a16="http://schemas.microsoft.com/office/drawing/2014/main" id="{8C559F1E-FB20-41AE-ACBE-ECC1876174A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880144" y="3834666"/>
              <a:ext cx="490909" cy="402545"/>
            </a:xfrm>
            <a:prstGeom prst="rect">
              <a:avLst/>
            </a:prstGeom>
          </p:spPr>
        </p:pic>
        <p:sp>
          <p:nvSpPr>
            <p:cNvPr id="9" name="Freeform 159">
              <a:extLst>
                <a:ext uri="{FF2B5EF4-FFF2-40B4-BE49-F238E27FC236}">
                  <a16:creationId xmlns="" xmlns:a16="http://schemas.microsoft.com/office/drawing/2014/main" id="{96DB0F03-AF2E-44E4-B43F-96C503BECFBE}"/>
                </a:ext>
              </a:extLst>
            </p:cNvPr>
            <p:cNvSpPr/>
            <p:nvPr/>
          </p:nvSpPr>
          <p:spPr bwMode="gray">
            <a:xfrm flipH="1">
              <a:off x="2587749" y="4717140"/>
              <a:ext cx="1292395" cy="67557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LAN</a:t>
              </a:r>
            </a:p>
          </p:txBody>
        </p:sp>
        <p:cxnSp>
          <p:nvCxnSpPr>
            <p:cNvPr id="10" name="直接连接符 10">
              <a:extLst>
                <a:ext uri="{FF2B5EF4-FFF2-40B4-BE49-F238E27FC236}">
                  <a16:creationId xmlns="" xmlns:a16="http://schemas.microsoft.com/office/drawing/2014/main" id="{B058DF40-CFA6-4A1D-8051-FDE62596627B}"/>
                </a:ext>
              </a:extLst>
            </p:cNvPr>
            <p:cNvCxnSpPr>
              <a:cxnSpLocks/>
              <a:stCxn id="9" idx="0"/>
              <a:endCxn id="7" idx="2"/>
            </p:cNvCxnSpPr>
            <p:nvPr/>
          </p:nvCxnSpPr>
          <p:spPr bwMode="gray">
            <a:xfrm flipH="1" flipV="1">
              <a:off x="2458459" y="4237211"/>
              <a:ext cx="636034" cy="47992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03BE10E6-8D60-4FFC-B93E-F70E1048FC1F}"/>
                </a:ext>
              </a:extLst>
            </p:cNvPr>
            <p:cNvCxnSpPr>
              <a:cxnSpLocks/>
              <a:stCxn id="9" idx="4"/>
              <a:endCxn id="8" idx="2"/>
            </p:cNvCxnSpPr>
            <p:nvPr/>
          </p:nvCxnSpPr>
          <p:spPr bwMode="gray">
            <a:xfrm flipV="1">
              <a:off x="3487140" y="4237211"/>
              <a:ext cx="638459" cy="5474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0">
              <a:extLst>
                <a:ext uri="{FF2B5EF4-FFF2-40B4-BE49-F238E27FC236}">
                  <a16:creationId xmlns="" xmlns:a16="http://schemas.microsoft.com/office/drawing/2014/main" id="{F559451C-CBBD-429B-B4CF-D1F827D2662E}"/>
                </a:ext>
              </a:extLst>
            </p:cNvPr>
            <p:cNvCxnSpPr>
              <a:cxnSpLocks/>
              <a:stCxn id="7" idx="3"/>
              <a:endCxn id="8" idx="1"/>
            </p:cNvCxnSpPr>
            <p:nvPr/>
          </p:nvCxnSpPr>
          <p:spPr bwMode="gray">
            <a:xfrm>
              <a:off x="2703913" y="4035939"/>
              <a:ext cx="117623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Freeform 159">
              <a:extLst>
                <a:ext uri="{FF2B5EF4-FFF2-40B4-BE49-F238E27FC236}">
                  <a16:creationId xmlns="" xmlns:a16="http://schemas.microsoft.com/office/drawing/2014/main" id="{4C00D2B3-1D03-4DEA-985C-9124A8FC317B}"/>
                </a:ext>
              </a:extLst>
            </p:cNvPr>
            <p:cNvSpPr/>
            <p:nvPr/>
          </p:nvSpPr>
          <p:spPr bwMode="gray">
            <a:xfrm flipH="1">
              <a:off x="1042968" y="2347604"/>
              <a:ext cx="1292395" cy="67557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MPLS</a:t>
              </a:r>
            </a:p>
          </p:txBody>
        </p:sp>
        <p:sp>
          <p:nvSpPr>
            <p:cNvPr id="14" name="Freeform 159">
              <a:extLst>
                <a:ext uri="{FF2B5EF4-FFF2-40B4-BE49-F238E27FC236}">
                  <a16:creationId xmlns="" xmlns:a16="http://schemas.microsoft.com/office/drawing/2014/main" id="{2E745411-6D6D-4F58-BCF7-91268F54DB03}"/>
                </a:ext>
              </a:extLst>
            </p:cNvPr>
            <p:cNvSpPr/>
            <p:nvPr/>
          </p:nvSpPr>
          <p:spPr bwMode="gray">
            <a:xfrm flipH="1">
              <a:off x="4359195" y="2341379"/>
              <a:ext cx="1292395" cy="67557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Internet</a:t>
              </a:r>
            </a:p>
          </p:txBody>
        </p:sp>
        <p:sp>
          <p:nvSpPr>
            <p:cNvPr id="15" name="Can 41">
              <a:extLst>
                <a:ext uri="{FF2B5EF4-FFF2-40B4-BE49-F238E27FC236}">
                  <a16:creationId xmlns="" xmlns:a16="http://schemas.microsoft.com/office/drawing/2014/main" id="{5E68A791-10B2-46D7-A84C-35C1147F8FA5}"/>
                </a:ext>
              </a:extLst>
            </p:cNvPr>
            <p:cNvSpPr/>
            <p:nvPr/>
          </p:nvSpPr>
          <p:spPr bwMode="gray">
            <a:xfrm rot="20535278">
              <a:off x="2067874" y="1886894"/>
              <a:ext cx="185815" cy="1964939"/>
            </a:xfrm>
            <a:prstGeom prst="can">
              <a:avLst>
                <a:gd name="adj" fmla="val 55435"/>
              </a:avLst>
            </a:prstGeom>
            <a:solidFill>
              <a:srgbClr val="BEE9E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sym typeface="Huawei Sans" panose="020C0503030203020204" pitchFamily="34" charset="0"/>
              </a:endParaRPr>
            </a:p>
          </p:txBody>
        </p:sp>
        <p:sp>
          <p:nvSpPr>
            <p:cNvPr id="16" name="Can 41">
              <a:extLst>
                <a:ext uri="{FF2B5EF4-FFF2-40B4-BE49-F238E27FC236}">
                  <a16:creationId xmlns="" xmlns:a16="http://schemas.microsoft.com/office/drawing/2014/main" id="{D606EA00-53E1-47DA-8E8E-6C6C1740E7C0}"/>
                </a:ext>
              </a:extLst>
            </p:cNvPr>
            <p:cNvSpPr/>
            <p:nvPr/>
          </p:nvSpPr>
          <p:spPr bwMode="gray">
            <a:xfrm rot="1064722" flipH="1">
              <a:off x="4343346" y="1901432"/>
              <a:ext cx="185815" cy="1964939"/>
            </a:xfrm>
            <a:prstGeom prst="can">
              <a:avLst>
                <a:gd name="adj" fmla="val 55435"/>
              </a:avLst>
            </a:prstGeom>
            <a:solidFill>
              <a:srgbClr val="BEE9E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sym typeface="Huawei Sans" panose="020C0503030203020204" pitchFamily="34" charset="0"/>
              </a:endParaRPr>
            </a:p>
          </p:txBody>
        </p:sp>
        <p:sp>
          <p:nvSpPr>
            <p:cNvPr id="17" name="Rectangle 16">
              <a:extLst>
                <a:ext uri="{FF2B5EF4-FFF2-40B4-BE49-F238E27FC236}">
                  <a16:creationId xmlns="" xmlns:a16="http://schemas.microsoft.com/office/drawing/2014/main" id="{BEC7F9F1-DBE0-4EAD-AC4C-5DF9AD5DAB0A}"/>
                </a:ext>
              </a:extLst>
            </p:cNvPr>
            <p:cNvSpPr/>
            <p:nvPr/>
          </p:nvSpPr>
          <p:spPr bwMode="gray">
            <a:xfrm>
              <a:off x="1381125" y="3629025"/>
              <a:ext cx="3705225" cy="1928083"/>
            </a:xfrm>
            <a:prstGeom prst="rect">
              <a:avLst/>
            </a:prstGeom>
            <a:no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18" name="TextBox 17">
              <a:extLst>
                <a:ext uri="{FF2B5EF4-FFF2-40B4-BE49-F238E27FC236}">
                  <a16:creationId xmlns="" xmlns:a16="http://schemas.microsoft.com/office/drawing/2014/main" id="{64C7C891-C377-40B4-9293-8F30D2FAC7C4}"/>
                </a:ext>
              </a:extLst>
            </p:cNvPr>
            <p:cNvSpPr txBox="1"/>
            <p:nvPr/>
          </p:nvSpPr>
          <p:spPr bwMode="gray">
            <a:xfrm>
              <a:off x="4309813" y="5167351"/>
              <a:ext cx="729687" cy="338554"/>
            </a:xfrm>
            <a:prstGeom prst="rect">
              <a:avLst/>
            </a:prstGeom>
            <a:noFill/>
          </p:spPr>
          <p:txBody>
            <a:bodyPr wrap="none" rtlCol="0">
              <a:spAutoFit/>
            </a:bodyPr>
            <a:lstStyle/>
            <a:p>
              <a:pPr fontAlgn="ctr"/>
              <a:r>
                <a:rPr lang="en-US" sz="1600" dirty="0">
                  <a:solidFill>
                    <a:prstClr val="black"/>
                  </a:solidFill>
                  <a:latin typeface="Huawei Sans" panose="020C0503030203020204" pitchFamily="34" charset="0"/>
                </a:rPr>
                <a:t>Site A</a:t>
              </a:r>
            </a:p>
          </p:txBody>
        </p:sp>
        <p:sp>
          <p:nvSpPr>
            <p:cNvPr id="19" name="TextBox 18">
              <a:extLst>
                <a:ext uri="{FF2B5EF4-FFF2-40B4-BE49-F238E27FC236}">
                  <a16:creationId xmlns="" xmlns:a16="http://schemas.microsoft.com/office/drawing/2014/main" id="{96F1767D-5DBC-49C6-9241-2E0BA701BFF8}"/>
                </a:ext>
              </a:extLst>
            </p:cNvPr>
            <p:cNvSpPr txBox="1"/>
            <p:nvPr/>
          </p:nvSpPr>
          <p:spPr bwMode="gray">
            <a:xfrm>
              <a:off x="1678645" y="3863212"/>
              <a:ext cx="595035"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CPE1</a:t>
              </a:r>
            </a:p>
          </p:txBody>
        </p:sp>
        <p:sp>
          <p:nvSpPr>
            <p:cNvPr id="20" name="TextBox 19">
              <a:extLst>
                <a:ext uri="{FF2B5EF4-FFF2-40B4-BE49-F238E27FC236}">
                  <a16:creationId xmlns="" xmlns:a16="http://schemas.microsoft.com/office/drawing/2014/main" id="{6D3E0E32-B0AF-4896-B718-B6F186E15A17}"/>
                </a:ext>
              </a:extLst>
            </p:cNvPr>
            <p:cNvSpPr txBox="1"/>
            <p:nvPr/>
          </p:nvSpPr>
          <p:spPr bwMode="gray">
            <a:xfrm>
              <a:off x="4309813" y="3863212"/>
              <a:ext cx="595035"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CPE2</a:t>
              </a:r>
            </a:p>
          </p:txBody>
        </p:sp>
        <p:sp>
          <p:nvSpPr>
            <p:cNvPr id="21" name="Freeform: Shape 20">
              <a:extLst>
                <a:ext uri="{FF2B5EF4-FFF2-40B4-BE49-F238E27FC236}">
                  <a16:creationId xmlns="" xmlns:a16="http://schemas.microsoft.com/office/drawing/2014/main" id="{FC1C58B9-A6FC-4B97-9B7D-A485532F25DB}"/>
                </a:ext>
              </a:extLst>
            </p:cNvPr>
            <p:cNvSpPr/>
            <p:nvPr/>
          </p:nvSpPr>
          <p:spPr bwMode="gray">
            <a:xfrm>
              <a:off x="2386610" y="2471776"/>
              <a:ext cx="2201059" cy="2357399"/>
            </a:xfrm>
            <a:custGeom>
              <a:avLst/>
              <a:gdLst>
                <a:gd name="connsiteX0" fmla="*/ 800884 w 2201059"/>
                <a:gd name="connsiteY0" fmla="*/ 2095500 h 2095500"/>
                <a:gd name="connsiteX1" fmla="*/ 19834 w 2201059"/>
                <a:gd name="connsiteY1" fmla="*/ 1495425 h 2095500"/>
                <a:gd name="connsiteX2" fmla="*/ 1524784 w 2201059"/>
                <a:gd name="connsiteY2" fmla="*/ 1276350 h 2095500"/>
                <a:gd name="connsiteX3" fmla="*/ 2201059 w 2201059"/>
                <a:gd name="connsiteY3" fmla="*/ 0 h 2095500"/>
              </a:gdLst>
              <a:ahLst/>
              <a:cxnLst>
                <a:cxn ang="0">
                  <a:pos x="connsiteX0" y="connsiteY0"/>
                </a:cxn>
                <a:cxn ang="0">
                  <a:pos x="connsiteX1" y="connsiteY1"/>
                </a:cxn>
                <a:cxn ang="0">
                  <a:pos x="connsiteX2" y="connsiteY2"/>
                </a:cxn>
                <a:cxn ang="0">
                  <a:pos x="connsiteX3" y="connsiteY3"/>
                </a:cxn>
              </a:cxnLst>
              <a:rect l="l" t="t" r="r" b="b"/>
              <a:pathLst>
                <a:path w="2201059" h="2095500">
                  <a:moveTo>
                    <a:pt x="800884" y="2095500"/>
                  </a:moveTo>
                  <a:cubicBezTo>
                    <a:pt x="350034" y="1863725"/>
                    <a:pt x="-100816" y="1631950"/>
                    <a:pt x="19834" y="1495425"/>
                  </a:cubicBezTo>
                  <a:cubicBezTo>
                    <a:pt x="140484" y="1358900"/>
                    <a:pt x="1161247" y="1525587"/>
                    <a:pt x="1524784" y="1276350"/>
                  </a:cubicBezTo>
                  <a:cubicBezTo>
                    <a:pt x="1888321" y="1027113"/>
                    <a:pt x="2044690" y="513556"/>
                    <a:pt x="2201059" y="0"/>
                  </a:cubicBezTo>
                </a:path>
              </a:pathLst>
            </a:custGeom>
            <a:noFill/>
            <a:ln w="38100">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grpSp>
      <p:sp>
        <p:nvSpPr>
          <p:cNvPr id="24" name="Plus Sign 23">
            <a:extLst>
              <a:ext uri="{FF2B5EF4-FFF2-40B4-BE49-F238E27FC236}">
                <a16:creationId xmlns="" xmlns:a16="http://schemas.microsoft.com/office/drawing/2014/main" id="{676B7667-2716-44CA-8DA9-A77402A6B6F4}"/>
              </a:ext>
            </a:extLst>
          </p:cNvPr>
          <p:cNvSpPr/>
          <p:nvPr/>
        </p:nvSpPr>
        <p:spPr bwMode="gray">
          <a:xfrm rot="2581241">
            <a:off x="7855995" y="2695596"/>
            <a:ext cx="470513" cy="470513"/>
          </a:xfrm>
          <a:prstGeom prst="mathPlus">
            <a:avLst/>
          </a:prstGeom>
          <a:solidFill>
            <a:srgbClr val="E28189"/>
          </a:solidFill>
          <a:ln>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25" name="TextBox 24">
            <a:extLst>
              <a:ext uri="{FF2B5EF4-FFF2-40B4-BE49-F238E27FC236}">
                <a16:creationId xmlns="" xmlns:a16="http://schemas.microsoft.com/office/drawing/2014/main" id="{9E1D129A-E588-425E-B12F-162AC9CBB442}"/>
              </a:ext>
            </a:extLst>
          </p:cNvPr>
          <p:cNvSpPr txBox="1"/>
          <p:nvPr/>
        </p:nvSpPr>
        <p:spPr bwMode="gray">
          <a:xfrm>
            <a:off x="8650012" y="3545759"/>
            <a:ext cx="862737"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Interlink</a:t>
            </a:r>
          </a:p>
        </p:txBody>
      </p:sp>
      <p:sp>
        <p:nvSpPr>
          <p:cNvPr id="26" name="五边形 2">
            <a:extLst>
              <a:ext uri="{FF2B5EF4-FFF2-40B4-BE49-F238E27FC236}">
                <a16:creationId xmlns="" xmlns:a16="http://schemas.microsoft.com/office/drawing/2014/main" id="{5B29E149-0A54-4980-898F-90F937EF7B9D}"/>
              </a:ext>
            </a:extLst>
          </p:cNvPr>
          <p:cNvSpPr/>
          <p:nvPr/>
        </p:nvSpPr>
        <p:spPr bwMode="gray">
          <a:xfrm>
            <a:off x="4457932" y="116749"/>
            <a:ext cx="2196736" cy="211431"/>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WAN-Side Network Design</a:t>
            </a:r>
          </a:p>
        </p:txBody>
      </p:sp>
      <p:sp>
        <p:nvSpPr>
          <p:cNvPr id="27" name="燕尾形 3">
            <a:extLst>
              <a:ext uri="{FF2B5EF4-FFF2-40B4-BE49-F238E27FC236}">
                <a16:creationId xmlns="" xmlns:a16="http://schemas.microsoft.com/office/drawing/2014/main" id="{944394F3-7D9D-4124-8D35-FE6217433E64}"/>
              </a:ext>
            </a:extLst>
          </p:cNvPr>
          <p:cNvSpPr/>
          <p:nvPr/>
        </p:nvSpPr>
        <p:spPr bwMode="gray">
          <a:xfrm>
            <a:off x="8932618" y="116749"/>
            <a:ext cx="2816469" cy="211431"/>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b="1" dirty="0">
                <a:solidFill>
                  <a:prstClr val="white"/>
                </a:solidFill>
                <a:latin typeface="Huawei Sans" panose="020C0503030203020204" pitchFamily="34" charset="0"/>
                <a:sym typeface="Huawei Sans" panose="020C0503030203020204" pitchFamily="34" charset="0"/>
              </a:rPr>
              <a:t>Dual-CPE Interconnection Design</a:t>
            </a:r>
          </a:p>
        </p:txBody>
      </p:sp>
      <p:sp>
        <p:nvSpPr>
          <p:cNvPr id="28" name="燕尾形 3">
            <a:extLst>
              <a:ext uri="{FF2B5EF4-FFF2-40B4-BE49-F238E27FC236}">
                <a16:creationId xmlns="" xmlns:a16="http://schemas.microsoft.com/office/drawing/2014/main" id="{C08C9EAB-BD6A-4459-9401-8D8B80DC2B3F}"/>
              </a:ext>
            </a:extLst>
          </p:cNvPr>
          <p:cNvSpPr/>
          <p:nvPr/>
        </p:nvSpPr>
        <p:spPr bwMode="gray">
          <a:xfrm>
            <a:off x="6591524" y="116749"/>
            <a:ext cx="2404236" cy="211431"/>
          </a:xfrm>
          <a:prstGeom prst="chevron">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LAN-Side Network Design</a:t>
            </a:r>
          </a:p>
        </p:txBody>
      </p:sp>
    </p:spTree>
    <p:extLst>
      <p:ext uri="{BB962C8B-B14F-4D97-AF65-F5344CB8AC3E}">
        <p14:creationId xmlns:p14="http://schemas.microsoft.com/office/powerpoint/2010/main" val="424440104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圆角矩形 75">
            <a:extLst>
              <a:ext uri="{FF2B5EF4-FFF2-40B4-BE49-F238E27FC236}">
                <a16:creationId xmlns="" xmlns:a16="http://schemas.microsoft.com/office/drawing/2014/main" id="{C31CF220-F6BB-4F9A-B835-9067D1B1B26C}"/>
              </a:ext>
            </a:extLst>
          </p:cNvPr>
          <p:cNvSpPr/>
          <p:nvPr/>
        </p:nvSpPr>
        <p:spPr bwMode="gray">
          <a:xfrm>
            <a:off x="6297183" y="1492290"/>
            <a:ext cx="5171325" cy="4641810"/>
          </a:xfrm>
          <a:prstGeom prst="roundRect">
            <a:avLst>
              <a:gd name="adj" fmla="val 874"/>
            </a:avLst>
          </a:prstGeom>
          <a:noFill/>
          <a:ln w="9525" cap="flat" cmpd="sng" algn="ctr">
            <a:solidFill>
              <a:sysClr val="window" lastClr="FFFFFF">
                <a:lumMod val="75000"/>
              </a:sysClr>
            </a:solidFill>
            <a:prstDash val="solid"/>
            <a:miter lim="800000"/>
          </a:ln>
          <a:effectLst/>
        </p:spPr>
        <p:txBody>
          <a:bodyPr wrap="square" lIns="108000" tIns="432000" rIns="108000" bIns="0" rtlCol="0" anchor="ctr" anchorCtr="0">
            <a:noAutofit/>
          </a:bodyPr>
          <a:lstStyle/>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r>
              <a:rPr lang="en-US" sz="1400" dirty="0">
                <a:solidFill>
                  <a:prstClr val="black"/>
                </a:solidFill>
                <a:latin typeface="Huawei Sans" panose="020C0503030203020204" pitchFamily="34" charset="0"/>
              </a:rPr>
              <a:t>If CPE interface resources are limited, the interlink can be established between Layer 2 service interfaces on the LAN side of CPEs.</a:t>
            </a:r>
            <a:endParaRPr lang="en-US" altLang="zh-CN" sz="1400" dirty="0">
              <a:solidFill>
                <a:prstClr val="black"/>
              </a:solidFill>
              <a:latin typeface="Huawei Sans" panose="020C0503030203020204" pitchFamily="34" charset="0"/>
            </a:endParaRPr>
          </a:p>
        </p:txBody>
      </p:sp>
      <p:sp>
        <p:nvSpPr>
          <p:cNvPr id="2" name="Title 1">
            <a:extLst>
              <a:ext uri="{FF2B5EF4-FFF2-40B4-BE49-F238E27FC236}">
                <a16:creationId xmlns="" xmlns:a16="http://schemas.microsoft.com/office/drawing/2014/main" id="{B7918854-1E58-4981-A3CD-5F884FA56D29}"/>
              </a:ext>
            </a:extLst>
          </p:cNvPr>
          <p:cNvSpPr>
            <a:spLocks noGrp="1"/>
          </p:cNvSpPr>
          <p:nvPr>
            <p:ph type="title"/>
          </p:nvPr>
        </p:nvSpPr>
        <p:spPr bwMode="gray"/>
        <p:txBody>
          <a:bodyPr/>
          <a:lstStyle/>
          <a:p>
            <a:r>
              <a:rPr lang="en-US" dirty="0"/>
              <a:t>Dual-CPE Interconnection Networking Solution</a:t>
            </a:r>
          </a:p>
        </p:txBody>
      </p:sp>
      <p:sp>
        <p:nvSpPr>
          <p:cNvPr id="36" name="圆角矩形 75">
            <a:extLst>
              <a:ext uri="{FF2B5EF4-FFF2-40B4-BE49-F238E27FC236}">
                <a16:creationId xmlns="" xmlns:a16="http://schemas.microsoft.com/office/drawing/2014/main" id="{78AEE943-48EE-402E-BCD9-B44CDB5FAAD2}"/>
              </a:ext>
            </a:extLst>
          </p:cNvPr>
          <p:cNvSpPr/>
          <p:nvPr/>
        </p:nvSpPr>
        <p:spPr bwMode="gray">
          <a:xfrm>
            <a:off x="701510" y="1052513"/>
            <a:ext cx="5235535"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Dual-CPE interconnection networking solution 1</a:t>
            </a:r>
          </a:p>
        </p:txBody>
      </p:sp>
      <p:sp>
        <p:nvSpPr>
          <p:cNvPr id="37" name="圆角矩形 75">
            <a:extLst>
              <a:ext uri="{FF2B5EF4-FFF2-40B4-BE49-F238E27FC236}">
                <a16:creationId xmlns="" xmlns:a16="http://schemas.microsoft.com/office/drawing/2014/main" id="{07242CA5-EEA3-47F7-8506-0CAFCE8DEEE3}"/>
              </a:ext>
            </a:extLst>
          </p:cNvPr>
          <p:cNvSpPr/>
          <p:nvPr/>
        </p:nvSpPr>
        <p:spPr bwMode="gray">
          <a:xfrm>
            <a:off x="701510" y="1492290"/>
            <a:ext cx="5235535" cy="4641810"/>
          </a:xfrm>
          <a:prstGeom prst="roundRect">
            <a:avLst>
              <a:gd name="adj" fmla="val 874"/>
            </a:avLst>
          </a:prstGeom>
          <a:noFill/>
          <a:ln w="9525" cap="flat" cmpd="sng" algn="ctr">
            <a:solidFill>
              <a:sysClr val="window" lastClr="FFFFFF">
                <a:lumMod val="75000"/>
              </a:sysClr>
            </a:solidFill>
            <a:prstDash val="solid"/>
            <a:miter lim="800000"/>
          </a:ln>
          <a:effectLst/>
        </p:spPr>
        <p:txBody>
          <a:bodyPr wrap="square" lIns="108000" tIns="432000" rIns="108000" bIns="0" rtlCol="0" anchor="ctr" anchorCtr="0">
            <a:noAutofit/>
          </a:bodyPr>
          <a:lstStyle/>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r>
              <a:rPr lang="en-US" sz="1400" dirty="0">
                <a:solidFill>
                  <a:prstClr val="black"/>
                </a:solidFill>
                <a:latin typeface="Huawei Sans" panose="020C0503030203020204" pitchFamily="34" charset="0"/>
              </a:rPr>
              <a:t>A direct link is used as the interlink for interconnection. If service traffic of a site is heavy and CPE interfaces are sufficient, using two interlink interfaces is recommended. iMaster NCE-WAN automatically orchestrates the two interlink interfaces into an Eth-Trunk interface to increase the interlink bandwidth and ensure interlink reliability.</a:t>
            </a:r>
          </a:p>
        </p:txBody>
      </p:sp>
      <p:pic>
        <p:nvPicPr>
          <p:cNvPr id="40" name="图片 9">
            <a:extLst>
              <a:ext uri="{FF2B5EF4-FFF2-40B4-BE49-F238E27FC236}">
                <a16:creationId xmlns="" xmlns:a16="http://schemas.microsoft.com/office/drawing/2014/main" id="{D7F2F3B4-7E5F-4F0A-A6A9-AB861AE0514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045763" y="2941465"/>
            <a:ext cx="490909" cy="402545"/>
          </a:xfrm>
          <a:prstGeom prst="rect">
            <a:avLst/>
          </a:prstGeom>
        </p:spPr>
      </p:pic>
      <p:pic>
        <p:nvPicPr>
          <p:cNvPr id="41" name="图片 9">
            <a:extLst>
              <a:ext uri="{FF2B5EF4-FFF2-40B4-BE49-F238E27FC236}">
                <a16:creationId xmlns="" xmlns:a16="http://schemas.microsoft.com/office/drawing/2014/main" id="{24099828-9F6B-499E-89FE-13061B30B8A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712903" y="2941465"/>
            <a:ext cx="490909" cy="402545"/>
          </a:xfrm>
          <a:prstGeom prst="rect">
            <a:avLst/>
          </a:prstGeom>
        </p:spPr>
      </p:pic>
      <p:sp>
        <p:nvSpPr>
          <p:cNvPr id="42" name="Freeform 159">
            <a:extLst>
              <a:ext uri="{FF2B5EF4-FFF2-40B4-BE49-F238E27FC236}">
                <a16:creationId xmlns="" xmlns:a16="http://schemas.microsoft.com/office/drawing/2014/main" id="{67B21479-8E4F-49BE-AC93-12C4FBDC337D}"/>
              </a:ext>
            </a:extLst>
          </p:cNvPr>
          <p:cNvSpPr/>
          <p:nvPr/>
        </p:nvSpPr>
        <p:spPr bwMode="gray">
          <a:xfrm flipH="1">
            <a:off x="2420508" y="3823939"/>
            <a:ext cx="1292395" cy="67557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LAN</a:t>
            </a:r>
          </a:p>
        </p:txBody>
      </p:sp>
      <p:cxnSp>
        <p:nvCxnSpPr>
          <p:cNvPr id="43" name="直接连接符 10">
            <a:extLst>
              <a:ext uri="{FF2B5EF4-FFF2-40B4-BE49-F238E27FC236}">
                <a16:creationId xmlns="" xmlns:a16="http://schemas.microsoft.com/office/drawing/2014/main" id="{A26B7AD9-58A7-4951-8E39-68BADFFB82B4}"/>
              </a:ext>
            </a:extLst>
          </p:cNvPr>
          <p:cNvCxnSpPr>
            <a:cxnSpLocks/>
            <a:stCxn id="42" idx="0"/>
            <a:endCxn id="40" idx="2"/>
          </p:cNvCxnSpPr>
          <p:nvPr/>
        </p:nvCxnSpPr>
        <p:spPr bwMode="gray">
          <a:xfrm flipH="1" flipV="1">
            <a:off x="2291218" y="3344010"/>
            <a:ext cx="636034" cy="47992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10">
            <a:extLst>
              <a:ext uri="{FF2B5EF4-FFF2-40B4-BE49-F238E27FC236}">
                <a16:creationId xmlns="" xmlns:a16="http://schemas.microsoft.com/office/drawing/2014/main" id="{E60CC55D-6610-424A-9BD4-B060F578600C}"/>
              </a:ext>
            </a:extLst>
          </p:cNvPr>
          <p:cNvCxnSpPr>
            <a:cxnSpLocks/>
            <a:stCxn id="42" idx="4"/>
            <a:endCxn id="41" idx="2"/>
          </p:cNvCxnSpPr>
          <p:nvPr/>
        </p:nvCxnSpPr>
        <p:spPr bwMode="gray">
          <a:xfrm flipV="1">
            <a:off x="3319899" y="3344010"/>
            <a:ext cx="638459" cy="5474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接连接符 10">
            <a:extLst>
              <a:ext uri="{FF2B5EF4-FFF2-40B4-BE49-F238E27FC236}">
                <a16:creationId xmlns="" xmlns:a16="http://schemas.microsoft.com/office/drawing/2014/main" id="{865029E2-B49D-4F6E-B306-4E170FD965B8}"/>
              </a:ext>
            </a:extLst>
          </p:cNvPr>
          <p:cNvCxnSpPr>
            <a:cxnSpLocks/>
            <a:stCxn id="40" idx="3"/>
            <a:endCxn id="41" idx="1"/>
          </p:cNvCxnSpPr>
          <p:nvPr/>
        </p:nvCxnSpPr>
        <p:spPr bwMode="gray">
          <a:xfrm>
            <a:off x="2536672" y="3142738"/>
            <a:ext cx="117623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Freeform 159">
            <a:extLst>
              <a:ext uri="{FF2B5EF4-FFF2-40B4-BE49-F238E27FC236}">
                <a16:creationId xmlns="" xmlns:a16="http://schemas.microsoft.com/office/drawing/2014/main" id="{DA909E0A-3736-4D0A-BA1D-D84C94C8D641}"/>
              </a:ext>
            </a:extLst>
          </p:cNvPr>
          <p:cNvSpPr/>
          <p:nvPr/>
        </p:nvSpPr>
        <p:spPr bwMode="gray">
          <a:xfrm flipH="1">
            <a:off x="865206" y="1700578"/>
            <a:ext cx="1292395" cy="67557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MPLS</a:t>
            </a:r>
          </a:p>
        </p:txBody>
      </p:sp>
      <p:sp>
        <p:nvSpPr>
          <p:cNvPr id="59" name="Freeform 159">
            <a:extLst>
              <a:ext uri="{FF2B5EF4-FFF2-40B4-BE49-F238E27FC236}">
                <a16:creationId xmlns="" xmlns:a16="http://schemas.microsoft.com/office/drawing/2014/main" id="{2B13D508-6E4F-4851-BED1-BBBD16F32BFC}"/>
              </a:ext>
            </a:extLst>
          </p:cNvPr>
          <p:cNvSpPr/>
          <p:nvPr/>
        </p:nvSpPr>
        <p:spPr bwMode="gray">
          <a:xfrm flipH="1">
            <a:off x="4125366" y="1739462"/>
            <a:ext cx="1292395" cy="67557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Internet</a:t>
            </a:r>
          </a:p>
        </p:txBody>
      </p:sp>
      <p:sp>
        <p:nvSpPr>
          <p:cNvPr id="60" name="Can 41">
            <a:extLst>
              <a:ext uri="{FF2B5EF4-FFF2-40B4-BE49-F238E27FC236}">
                <a16:creationId xmlns="" xmlns:a16="http://schemas.microsoft.com/office/drawing/2014/main" id="{0F4FED7A-94CA-4001-BC1C-2DCEDB332F2E}"/>
              </a:ext>
            </a:extLst>
          </p:cNvPr>
          <p:cNvSpPr/>
          <p:nvPr/>
        </p:nvSpPr>
        <p:spPr bwMode="gray">
          <a:xfrm rot="20535278">
            <a:off x="1983800" y="1526450"/>
            <a:ext cx="185815" cy="1419199"/>
          </a:xfrm>
          <a:prstGeom prst="can">
            <a:avLst>
              <a:gd name="adj" fmla="val 55435"/>
            </a:avLst>
          </a:prstGeom>
          <a:solidFill>
            <a:srgbClr val="BEE9E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sym typeface="Huawei Sans" panose="020C0503030203020204" pitchFamily="34" charset="0"/>
            </a:endParaRPr>
          </a:p>
        </p:txBody>
      </p:sp>
      <p:sp>
        <p:nvSpPr>
          <p:cNvPr id="61" name="Can 41">
            <a:extLst>
              <a:ext uri="{FF2B5EF4-FFF2-40B4-BE49-F238E27FC236}">
                <a16:creationId xmlns="" xmlns:a16="http://schemas.microsoft.com/office/drawing/2014/main" id="{606E2308-0549-4A0F-86BE-C56E8C1382D0}"/>
              </a:ext>
            </a:extLst>
          </p:cNvPr>
          <p:cNvSpPr/>
          <p:nvPr/>
        </p:nvSpPr>
        <p:spPr bwMode="gray">
          <a:xfrm rot="1064722" flipH="1">
            <a:off x="4092937" y="1540988"/>
            <a:ext cx="185815" cy="1419199"/>
          </a:xfrm>
          <a:prstGeom prst="can">
            <a:avLst>
              <a:gd name="adj" fmla="val 55435"/>
            </a:avLst>
          </a:prstGeom>
          <a:solidFill>
            <a:srgbClr val="BEE9E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sym typeface="Huawei Sans" panose="020C0503030203020204" pitchFamily="34" charset="0"/>
            </a:endParaRPr>
          </a:p>
        </p:txBody>
      </p:sp>
      <p:sp>
        <p:nvSpPr>
          <p:cNvPr id="62" name="Rectangle 61">
            <a:extLst>
              <a:ext uri="{FF2B5EF4-FFF2-40B4-BE49-F238E27FC236}">
                <a16:creationId xmlns="" xmlns:a16="http://schemas.microsoft.com/office/drawing/2014/main" id="{29B2FE1F-5AE3-48FF-9153-35F573CD676B}"/>
              </a:ext>
            </a:extLst>
          </p:cNvPr>
          <p:cNvSpPr/>
          <p:nvPr/>
        </p:nvSpPr>
        <p:spPr bwMode="gray">
          <a:xfrm>
            <a:off x="1213884" y="2735824"/>
            <a:ext cx="3705225" cy="1928083"/>
          </a:xfrm>
          <a:prstGeom prst="rect">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63" name="TextBox 62">
            <a:extLst>
              <a:ext uri="{FF2B5EF4-FFF2-40B4-BE49-F238E27FC236}">
                <a16:creationId xmlns="" xmlns:a16="http://schemas.microsoft.com/office/drawing/2014/main" id="{4B7EE171-EA45-4C08-B8ED-244BAC42D153}"/>
              </a:ext>
            </a:extLst>
          </p:cNvPr>
          <p:cNvSpPr txBox="1"/>
          <p:nvPr/>
        </p:nvSpPr>
        <p:spPr bwMode="gray">
          <a:xfrm>
            <a:off x="4142572" y="4274150"/>
            <a:ext cx="729687" cy="338554"/>
          </a:xfrm>
          <a:prstGeom prst="rect">
            <a:avLst/>
          </a:prstGeom>
          <a:noFill/>
        </p:spPr>
        <p:txBody>
          <a:bodyPr wrap="none" rtlCol="0">
            <a:spAutoFit/>
          </a:bodyPr>
          <a:lstStyle/>
          <a:p>
            <a:pPr fontAlgn="ctr"/>
            <a:r>
              <a:rPr lang="en-US" sz="1600" dirty="0">
                <a:solidFill>
                  <a:prstClr val="black"/>
                </a:solidFill>
                <a:latin typeface="Huawei Sans" panose="020C0503030203020204" pitchFamily="34" charset="0"/>
              </a:rPr>
              <a:t>Site A</a:t>
            </a:r>
          </a:p>
        </p:txBody>
      </p:sp>
      <p:sp>
        <p:nvSpPr>
          <p:cNvPr id="64" name="TextBox 63">
            <a:extLst>
              <a:ext uri="{FF2B5EF4-FFF2-40B4-BE49-F238E27FC236}">
                <a16:creationId xmlns="" xmlns:a16="http://schemas.microsoft.com/office/drawing/2014/main" id="{BD54B4BB-0E40-400A-A390-6845DFD32955}"/>
              </a:ext>
            </a:extLst>
          </p:cNvPr>
          <p:cNvSpPr txBox="1"/>
          <p:nvPr/>
        </p:nvSpPr>
        <p:spPr bwMode="gray">
          <a:xfrm>
            <a:off x="1511404" y="2970011"/>
            <a:ext cx="595035"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CPE1</a:t>
            </a:r>
          </a:p>
        </p:txBody>
      </p:sp>
      <p:sp>
        <p:nvSpPr>
          <p:cNvPr id="65" name="TextBox 64">
            <a:extLst>
              <a:ext uri="{FF2B5EF4-FFF2-40B4-BE49-F238E27FC236}">
                <a16:creationId xmlns="" xmlns:a16="http://schemas.microsoft.com/office/drawing/2014/main" id="{8EDB65F1-4393-4EC2-BF22-776491DB2C8E}"/>
              </a:ext>
            </a:extLst>
          </p:cNvPr>
          <p:cNvSpPr txBox="1"/>
          <p:nvPr/>
        </p:nvSpPr>
        <p:spPr bwMode="gray">
          <a:xfrm>
            <a:off x="4142572" y="2970011"/>
            <a:ext cx="595035"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CPE2</a:t>
            </a:r>
          </a:p>
        </p:txBody>
      </p:sp>
      <p:sp>
        <p:nvSpPr>
          <p:cNvPr id="67" name="TextBox 66">
            <a:extLst>
              <a:ext uri="{FF2B5EF4-FFF2-40B4-BE49-F238E27FC236}">
                <a16:creationId xmlns="" xmlns:a16="http://schemas.microsoft.com/office/drawing/2014/main" id="{4EF7E873-82DF-46D2-B22F-2840D735DED0}"/>
              </a:ext>
            </a:extLst>
          </p:cNvPr>
          <p:cNvSpPr txBox="1"/>
          <p:nvPr/>
        </p:nvSpPr>
        <p:spPr bwMode="gray">
          <a:xfrm>
            <a:off x="2682440" y="2809013"/>
            <a:ext cx="862737"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Interlink</a:t>
            </a:r>
          </a:p>
        </p:txBody>
      </p:sp>
      <p:pic>
        <p:nvPicPr>
          <p:cNvPr id="69" name="图片 9">
            <a:extLst>
              <a:ext uri="{FF2B5EF4-FFF2-40B4-BE49-F238E27FC236}">
                <a16:creationId xmlns="" xmlns:a16="http://schemas.microsoft.com/office/drawing/2014/main" id="{A3FB0389-CA80-4A0A-8621-4DCD272E0A8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922509" y="2935370"/>
            <a:ext cx="490909" cy="402545"/>
          </a:xfrm>
          <a:prstGeom prst="rect">
            <a:avLst/>
          </a:prstGeom>
        </p:spPr>
      </p:pic>
      <p:pic>
        <p:nvPicPr>
          <p:cNvPr id="70" name="图片 9">
            <a:extLst>
              <a:ext uri="{FF2B5EF4-FFF2-40B4-BE49-F238E27FC236}">
                <a16:creationId xmlns="" xmlns:a16="http://schemas.microsoft.com/office/drawing/2014/main" id="{0E6CD326-CDE4-4FD4-A8B1-5229782E1C4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589649" y="2935370"/>
            <a:ext cx="490909" cy="402545"/>
          </a:xfrm>
          <a:prstGeom prst="rect">
            <a:avLst/>
          </a:prstGeom>
        </p:spPr>
      </p:pic>
      <p:sp>
        <p:nvSpPr>
          <p:cNvPr id="71" name="Freeform 159">
            <a:extLst>
              <a:ext uri="{FF2B5EF4-FFF2-40B4-BE49-F238E27FC236}">
                <a16:creationId xmlns="" xmlns:a16="http://schemas.microsoft.com/office/drawing/2014/main" id="{0D093796-6FE4-417D-9C15-C45E4732433F}"/>
              </a:ext>
            </a:extLst>
          </p:cNvPr>
          <p:cNvSpPr/>
          <p:nvPr/>
        </p:nvSpPr>
        <p:spPr bwMode="gray">
          <a:xfrm flipH="1">
            <a:off x="8376887" y="3817844"/>
            <a:ext cx="1292395" cy="67557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LAN</a:t>
            </a:r>
          </a:p>
        </p:txBody>
      </p:sp>
      <p:cxnSp>
        <p:nvCxnSpPr>
          <p:cNvPr id="72" name="直接连接符 10">
            <a:extLst>
              <a:ext uri="{FF2B5EF4-FFF2-40B4-BE49-F238E27FC236}">
                <a16:creationId xmlns="" xmlns:a16="http://schemas.microsoft.com/office/drawing/2014/main" id="{EA618423-900B-4919-8AAB-0413C860261B}"/>
              </a:ext>
            </a:extLst>
          </p:cNvPr>
          <p:cNvCxnSpPr>
            <a:cxnSpLocks/>
            <a:stCxn id="85" idx="1"/>
            <a:endCxn id="69" idx="2"/>
          </p:cNvCxnSpPr>
          <p:nvPr/>
        </p:nvCxnSpPr>
        <p:spPr bwMode="gray">
          <a:xfrm flipH="1" flipV="1">
            <a:off x="8167964" y="3337915"/>
            <a:ext cx="586903" cy="47452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直接连接符 10">
            <a:extLst>
              <a:ext uri="{FF2B5EF4-FFF2-40B4-BE49-F238E27FC236}">
                <a16:creationId xmlns="" xmlns:a16="http://schemas.microsoft.com/office/drawing/2014/main" id="{4FDAC43A-F277-43E4-82E2-AFE3F6725036}"/>
              </a:ext>
            </a:extLst>
          </p:cNvPr>
          <p:cNvCxnSpPr>
            <a:cxnSpLocks/>
            <a:stCxn id="85" idx="3"/>
            <a:endCxn id="70" idx="2"/>
          </p:cNvCxnSpPr>
          <p:nvPr/>
        </p:nvCxnSpPr>
        <p:spPr bwMode="gray">
          <a:xfrm flipV="1">
            <a:off x="9245776" y="3337915"/>
            <a:ext cx="589328" cy="47452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5" name="Freeform 159">
            <a:extLst>
              <a:ext uri="{FF2B5EF4-FFF2-40B4-BE49-F238E27FC236}">
                <a16:creationId xmlns="" xmlns:a16="http://schemas.microsoft.com/office/drawing/2014/main" id="{6740FF09-3FFA-4AF9-8EA1-574C2E2AAFF8}"/>
              </a:ext>
            </a:extLst>
          </p:cNvPr>
          <p:cNvSpPr/>
          <p:nvPr/>
        </p:nvSpPr>
        <p:spPr bwMode="gray">
          <a:xfrm flipH="1">
            <a:off x="6752473" y="1732589"/>
            <a:ext cx="1292395" cy="67557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MPLS</a:t>
            </a:r>
          </a:p>
        </p:txBody>
      </p:sp>
      <p:sp>
        <p:nvSpPr>
          <p:cNvPr id="76" name="Freeform 159">
            <a:extLst>
              <a:ext uri="{FF2B5EF4-FFF2-40B4-BE49-F238E27FC236}">
                <a16:creationId xmlns="" xmlns:a16="http://schemas.microsoft.com/office/drawing/2014/main" id="{58B269E9-E6DF-4F74-A5BA-2B36DC002F3C}"/>
              </a:ext>
            </a:extLst>
          </p:cNvPr>
          <p:cNvSpPr/>
          <p:nvPr/>
        </p:nvSpPr>
        <p:spPr bwMode="gray">
          <a:xfrm flipH="1">
            <a:off x="10068700" y="1726364"/>
            <a:ext cx="1292395" cy="67557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Internet</a:t>
            </a:r>
          </a:p>
        </p:txBody>
      </p:sp>
      <p:sp>
        <p:nvSpPr>
          <p:cNvPr id="77" name="Can 41">
            <a:extLst>
              <a:ext uri="{FF2B5EF4-FFF2-40B4-BE49-F238E27FC236}">
                <a16:creationId xmlns="" xmlns:a16="http://schemas.microsoft.com/office/drawing/2014/main" id="{2175821C-52D6-4689-9A7D-BBFFEEEC897B}"/>
              </a:ext>
            </a:extLst>
          </p:cNvPr>
          <p:cNvSpPr/>
          <p:nvPr/>
        </p:nvSpPr>
        <p:spPr bwMode="gray">
          <a:xfrm rot="20535278">
            <a:off x="7866015" y="1555385"/>
            <a:ext cx="185815" cy="1383315"/>
          </a:xfrm>
          <a:prstGeom prst="can">
            <a:avLst>
              <a:gd name="adj" fmla="val 55435"/>
            </a:avLst>
          </a:prstGeom>
          <a:solidFill>
            <a:srgbClr val="BEE9E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sym typeface="Huawei Sans" panose="020C0503030203020204" pitchFamily="34" charset="0"/>
            </a:endParaRPr>
          </a:p>
        </p:txBody>
      </p:sp>
      <p:sp>
        <p:nvSpPr>
          <p:cNvPr id="78" name="Can 41">
            <a:extLst>
              <a:ext uri="{FF2B5EF4-FFF2-40B4-BE49-F238E27FC236}">
                <a16:creationId xmlns="" xmlns:a16="http://schemas.microsoft.com/office/drawing/2014/main" id="{D3F79267-DB46-4D5C-A16B-E1CE6430B235}"/>
              </a:ext>
            </a:extLst>
          </p:cNvPr>
          <p:cNvSpPr/>
          <p:nvPr/>
        </p:nvSpPr>
        <p:spPr bwMode="gray">
          <a:xfrm rot="1064722" flipH="1">
            <a:off x="9964214" y="1569923"/>
            <a:ext cx="185815" cy="1383315"/>
          </a:xfrm>
          <a:prstGeom prst="can">
            <a:avLst>
              <a:gd name="adj" fmla="val 55435"/>
            </a:avLst>
          </a:prstGeom>
          <a:solidFill>
            <a:srgbClr val="BEE9E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sym typeface="Huawei Sans" panose="020C0503030203020204" pitchFamily="34" charset="0"/>
            </a:endParaRPr>
          </a:p>
        </p:txBody>
      </p:sp>
      <p:sp>
        <p:nvSpPr>
          <p:cNvPr id="79" name="Rectangle 78">
            <a:extLst>
              <a:ext uri="{FF2B5EF4-FFF2-40B4-BE49-F238E27FC236}">
                <a16:creationId xmlns="" xmlns:a16="http://schemas.microsoft.com/office/drawing/2014/main" id="{7F4E7B0C-AD01-4B18-9B3E-4BCE614E50E9}"/>
              </a:ext>
            </a:extLst>
          </p:cNvPr>
          <p:cNvSpPr/>
          <p:nvPr/>
        </p:nvSpPr>
        <p:spPr bwMode="gray">
          <a:xfrm>
            <a:off x="7090630" y="2729729"/>
            <a:ext cx="3705225" cy="1928083"/>
          </a:xfrm>
          <a:prstGeom prst="rect">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80" name="TextBox 79">
            <a:extLst>
              <a:ext uri="{FF2B5EF4-FFF2-40B4-BE49-F238E27FC236}">
                <a16:creationId xmlns="" xmlns:a16="http://schemas.microsoft.com/office/drawing/2014/main" id="{61985785-F34B-4E9E-B667-5D2BA025525D}"/>
              </a:ext>
            </a:extLst>
          </p:cNvPr>
          <p:cNvSpPr txBox="1"/>
          <p:nvPr/>
        </p:nvSpPr>
        <p:spPr bwMode="gray">
          <a:xfrm>
            <a:off x="10019318" y="4268055"/>
            <a:ext cx="729687" cy="338554"/>
          </a:xfrm>
          <a:prstGeom prst="rect">
            <a:avLst/>
          </a:prstGeom>
          <a:noFill/>
        </p:spPr>
        <p:txBody>
          <a:bodyPr wrap="none" rtlCol="0">
            <a:spAutoFit/>
          </a:bodyPr>
          <a:lstStyle/>
          <a:p>
            <a:pPr fontAlgn="ctr"/>
            <a:r>
              <a:rPr lang="en-US" sz="1600" dirty="0">
                <a:solidFill>
                  <a:prstClr val="black"/>
                </a:solidFill>
                <a:latin typeface="Huawei Sans" panose="020C0503030203020204" pitchFamily="34" charset="0"/>
              </a:rPr>
              <a:t>Site A</a:t>
            </a:r>
          </a:p>
        </p:txBody>
      </p:sp>
      <p:sp>
        <p:nvSpPr>
          <p:cNvPr id="81" name="TextBox 80">
            <a:extLst>
              <a:ext uri="{FF2B5EF4-FFF2-40B4-BE49-F238E27FC236}">
                <a16:creationId xmlns="" xmlns:a16="http://schemas.microsoft.com/office/drawing/2014/main" id="{F0B484C5-AD53-4948-AB60-1A63711A88EA}"/>
              </a:ext>
            </a:extLst>
          </p:cNvPr>
          <p:cNvSpPr txBox="1"/>
          <p:nvPr/>
        </p:nvSpPr>
        <p:spPr bwMode="gray">
          <a:xfrm>
            <a:off x="7388150" y="2963916"/>
            <a:ext cx="595035"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CPE1</a:t>
            </a:r>
          </a:p>
        </p:txBody>
      </p:sp>
      <p:sp>
        <p:nvSpPr>
          <p:cNvPr id="82" name="TextBox 81">
            <a:extLst>
              <a:ext uri="{FF2B5EF4-FFF2-40B4-BE49-F238E27FC236}">
                <a16:creationId xmlns="" xmlns:a16="http://schemas.microsoft.com/office/drawing/2014/main" id="{E87914EE-FC73-4945-8311-2B5BEFE5CB23}"/>
              </a:ext>
            </a:extLst>
          </p:cNvPr>
          <p:cNvSpPr txBox="1"/>
          <p:nvPr/>
        </p:nvSpPr>
        <p:spPr bwMode="gray">
          <a:xfrm>
            <a:off x="10019318" y="2963916"/>
            <a:ext cx="595035"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CPE2</a:t>
            </a:r>
          </a:p>
        </p:txBody>
      </p:sp>
      <p:sp>
        <p:nvSpPr>
          <p:cNvPr id="84" name="TextBox 83">
            <a:extLst>
              <a:ext uri="{FF2B5EF4-FFF2-40B4-BE49-F238E27FC236}">
                <a16:creationId xmlns="" xmlns:a16="http://schemas.microsoft.com/office/drawing/2014/main" id="{3C6B027E-C537-4702-92B9-4CCF748BC156}"/>
              </a:ext>
            </a:extLst>
          </p:cNvPr>
          <p:cNvSpPr txBox="1"/>
          <p:nvPr/>
        </p:nvSpPr>
        <p:spPr bwMode="gray">
          <a:xfrm>
            <a:off x="8568952" y="3256455"/>
            <a:ext cx="862737"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Interlink</a:t>
            </a:r>
          </a:p>
        </p:txBody>
      </p:sp>
      <p:pic>
        <p:nvPicPr>
          <p:cNvPr id="85" name="图片 18" descr="接入交换机.png">
            <a:extLst>
              <a:ext uri="{FF2B5EF4-FFF2-40B4-BE49-F238E27FC236}">
                <a16:creationId xmlns="" xmlns:a16="http://schemas.microsoft.com/office/drawing/2014/main" id="{F45504CE-93A6-45E0-A442-1A423AA6FEAA}"/>
              </a:ext>
            </a:extLst>
          </p:cNvPr>
          <p:cNvPicPr>
            <a:picLocks noChangeAspect="1"/>
          </p:cNvPicPr>
          <p:nvPr/>
        </p:nvPicPr>
        <p:blipFill>
          <a:blip r:embed="rId4" cstate="print"/>
          <a:stretch>
            <a:fillRect/>
          </a:stretch>
        </p:blipFill>
        <p:spPr bwMode="gray">
          <a:xfrm>
            <a:off x="8754867" y="3611616"/>
            <a:ext cx="490909" cy="401653"/>
          </a:xfrm>
          <a:prstGeom prst="rect">
            <a:avLst/>
          </a:prstGeom>
        </p:spPr>
      </p:pic>
      <p:sp>
        <p:nvSpPr>
          <p:cNvPr id="18" name="Freeform: Shape 17">
            <a:extLst>
              <a:ext uri="{FF2B5EF4-FFF2-40B4-BE49-F238E27FC236}">
                <a16:creationId xmlns="" xmlns:a16="http://schemas.microsoft.com/office/drawing/2014/main" id="{BB685500-3261-411E-9127-C1A9CAF5AD69}"/>
              </a:ext>
            </a:extLst>
          </p:cNvPr>
          <p:cNvSpPr/>
          <p:nvPr/>
        </p:nvSpPr>
        <p:spPr bwMode="gray">
          <a:xfrm>
            <a:off x="8302412" y="3317246"/>
            <a:ext cx="1429725" cy="363447"/>
          </a:xfrm>
          <a:custGeom>
            <a:avLst/>
            <a:gdLst>
              <a:gd name="connsiteX0" fmla="*/ 0 w 1023257"/>
              <a:gd name="connsiteY0" fmla="*/ 0 h 304800"/>
              <a:gd name="connsiteX1" fmla="*/ 500743 w 1023257"/>
              <a:gd name="connsiteY1" fmla="*/ 304800 h 304800"/>
              <a:gd name="connsiteX2" fmla="*/ 1023257 w 1023257"/>
              <a:gd name="connsiteY2" fmla="*/ 0 h 304800"/>
            </a:gdLst>
            <a:ahLst/>
            <a:cxnLst>
              <a:cxn ang="0">
                <a:pos x="connsiteX0" y="connsiteY0"/>
              </a:cxn>
              <a:cxn ang="0">
                <a:pos x="connsiteX1" y="connsiteY1"/>
              </a:cxn>
              <a:cxn ang="0">
                <a:pos x="connsiteX2" y="connsiteY2"/>
              </a:cxn>
            </a:cxnLst>
            <a:rect l="l" t="t" r="r" b="b"/>
            <a:pathLst>
              <a:path w="1023257" h="304800">
                <a:moveTo>
                  <a:pt x="0" y="0"/>
                </a:moveTo>
                <a:cubicBezTo>
                  <a:pt x="165100" y="152400"/>
                  <a:pt x="330200" y="304800"/>
                  <a:pt x="500743" y="304800"/>
                </a:cubicBezTo>
                <a:cubicBezTo>
                  <a:pt x="671286" y="304800"/>
                  <a:pt x="847271" y="152400"/>
                  <a:pt x="1023257" y="0"/>
                </a:cubicBezTo>
              </a:path>
            </a:pathLst>
          </a:custGeom>
          <a:noFill/>
          <a:ln w="28575">
            <a:solidFill>
              <a:srgbClr val="E2818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86" name="圆角矩形 75">
            <a:extLst>
              <a:ext uri="{FF2B5EF4-FFF2-40B4-BE49-F238E27FC236}">
                <a16:creationId xmlns="" xmlns:a16="http://schemas.microsoft.com/office/drawing/2014/main" id="{34C61B61-A59C-4AC6-94B2-49F194670990}"/>
              </a:ext>
            </a:extLst>
          </p:cNvPr>
          <p:cNvSpPr/>
          <p:nvPr/>
        </p:nvSpPr>
        <p:spPr bwMode="gray">
          <a:xfrm>
            <a:off x="6297183" y="1052513"/>
            <a:ext cx="5171325"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Dual-CPE interconnection networking solution 2</a:t>
            </a:r>
          </a:p>
        </p:txBody>
      </p:sp>
      <p:sp>
        <p:nvSpPr>
          <p:cNvPr id="44" name="五边形 2">
            <a:extLst>
              <a:ext uri="{FF2B5EF4-FFF2-40B4-BE49-F238E27FC236}">
                <a16:creationId xmlns="" xmlns:a16="http://schemas.microsoft.com/office/drawing/2014/main" id="{5B29E149-0A54-4980-898F-90F937EF7B9D}"/>
              </a:ext>
            </a:extLst>
          </p:cNvPr>
          <p:cNvSpPr/>
          <p:nvPr/>
        </p:nvSpPr>
        <p:spPr bwMode="gray">
          <a:xfrm>
            <a:off x="4457932" y="116749"/>
            <a:ext cx="2196736" cy="211431"/>
          </a:xfrm>
          <a:prstGeom prst="homePlate">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WAN-Side Network Design</a:t>
            </a:r>
          </a:p>
        </p:txBody>
      </p:sp>
      <p:sp>
        <p:nvSpPr>
          <p:cNvPr id="49" name="燕尾形 3">
            <a:extLst>
              <a:ext uri="{FF2B5EF4-FFF2-40B4-BE49-F238E27FC236}">
                <a16:creationId xmlns="" xmlns:a16="http://schemas.microsoft.com/office/drawing/2014/main" id="{944394F3-7D9D-4124-8D35-FE6217433E64}"/>
              </a:ext>
            </a:extLst>
          </p:cNvPr>
          <p:cNvSpPr/>
          <p:nvPr/>
        </p:nvSpPr>
        <p:spPr bwMode="gray">
          <a:xfrm>
            <a:off x="8932618" y="116749"/>
            <a:ext cx="2816469" cy="211431"/>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b="1" dirty="0">
                <a:solidFill>
                  <a:prstClr val="white"/>
                </a:solidFill>
                <a:latin typeface="Huawei Sans" panose="020C0503030203020204" pitchFamily="34" charset="0"/>
                <a:sym typeface="Huawei Sans" panose="020C0503030203020204" pitchFamily="34" charset="0"/>
              </a:rPr>
              <a:t>Dual-CPE Interconnection Design</a:t>
            </a:r>
          </a:p>
        </p:txBody>
      </p:sp>
      <p:sp>
        <p:nvSpPr>
          <p:cNvPr id="50" name="燕尾形 3">
            <a:extLst>
              <a:ext uri="{FF2B5EF4-FFF2-40B4-BE49-F238E27FC236}">
                <a16:creationId xmlns="" xmlns:a16="http://schemas.microsoft.com/office/drawing/2014/main" id="{C08C9EAB-BD6A-4459-9401-8D8B80DC2B3F}"/>
              </a:ext>
            </a:extLst>
          </p:cNvPr>
          <p:cNvSpPr/>
          <p:nvPr/>
        </p:nvSpPr>
        <p:spPr bwMode="gray">
          <a:xfrm>
            <a:off x="6591524" y="116749"/>
            <a:ext cx="2404236" cy="211431"/>
          </a:xfrm>
          <a:prstGeom prst="chevron">
            <a:avLst/>
          </a:prstGeom>
          <a:solidFill>
            <a:srgbClr val="D9D9D9"/>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LAN-Side Network Design</a:t>
            </a:r>
          </a:p>
        </p:txBody>
      </p:sp>
    </p:spTree>
    <p:extLst>
      <p:ext uri="{BB962C8B-B14F-4D97-AF65-F5344CB8AC3E}">
        <p14:creationId xmlns:p14="http://schemas.microsoft.com/office/powerpoint/2010/main" val="264254376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1019175" y="1844675"/>
            <a:ext cx="10153650" cy="4068811"/>
          </a:xfrm>
        </p:spPr>
        <p:txBody>
          <a:bodyPr/>
          <a:lstStyle/>
          <a:p>
            <a:r>
              <a:rPr lang="en-US" sz="1800" dirty="0">
                <a:solidFill>
                  <a:schemeClr val="bg1">
                    <a:lumMod val="50000"/>
                  </a:schemeClr>
                </a:solidFill>
              </a:rPr>
              <a:t>Development Trends and Challenges Facing Enterprise WAN Interconnection</a:t>
            </a:r>
          </a:p>
          <a:p>
            <a:r>
              <a:rPr lang="en-US" sz="1800" dirty="0">
                <a:solidFill>
                  <a:schemeClr val="bg1">
                    <a:lumMod val="50000"/>
                  </a:schemeClr>
                </a:solidFill>
              </a:rPr>
              <a:t>Overview of Huawei SD-WAN Solution</a:t>
            </a:r>
          </a:p>
          <a:p>
            <a:r>
              <a:rPr lang="en-US" sz="1800" b="1" dirty="0"/>
              <a:t>Networking Design for Huawei SD-WAN Solution</a:t>
            </a:r>
          </a:p>
          <a:p>
            <a:pPr lvl="1"/>
            <a:r>
              <a:rPr lang="en-US" sz="1600" dirty="0">
                <a:solidFill>
                  <a:schemeClr val="bg1">
                    <a:lumMod val="50000"/>
                  </a:schemeClr>
                </a:solidFill>
              </a:rPr>
              <a:t>SD-WAN Networking Design Overview</a:t>
            </a:r>
          </a:p>
          <a:p>
            <a:pPr lvl="1"/>
            <a:r>
              <a:rPr lang="en-US" sz="1600" dirty="0">
                <a:solidFill>
                  <a:schemeClr val="bg1">
                    <a:lumMod val="50000"/>
                  </a:schemeClr>
                </a:solidFill>
              </a:rPr>
              <a:t>SD-WAN Site Design</a:t>
            </a:r>
          </a:p>
          <a:p>
            <a:pPr lvl="1">
              <a:buFont typeface="Wingdings" panose="05000000000000000000" pitchFamily="2" charset="2"/>
              <a:buChar char="§"/>
            </a:pPr>
            <a:r>
              <a:rPr lang="en-US" sz="1600" dirty="0"/>
              <a:t>SD-WAN Tunnel Design</a:t>
            </a:r>
          </a:p>
          <a:p>
            <a:pPr lvl="1"/>
            <a:r>
              <a:rPr lang="en-US" sz="1600" dirty="0">
                <a:solidFill>
                  <a:schemeClr val="bg1">
                    <a:lumMod val="50000"/>
                  </a:schemeClr>
                </a:solidFill>
              </a:rPr>
              <a:t>SD-WAN VPN Design</a:t>
            </a:r>
          </a:p>
          <a:p>
            <a:r>
              <a:rPr lang="en-US" sz="1800" dirty="0">
                <a:solidFill>
                  <a:schemeClr val="bg1">
                    <a:lumMod val="50000"/>
                  </a:schemeClr>
                </a:solidFill>
              </a:rPr>
              <a:t>Service Design for Huawei SD-WAN Solution</a:t>
            </a:r>
          </a:p>
          <a:p>
            <a:r>
              <a:rPr lang="en-US" sz="1800" dirty="0">
                <a:solidFill>
                  <a:schemeClr val="bg1">
                    <a:lumMod val="50000"/>
                  </a:schemeClr>
                </a:solidFill>
              </a:rPr>
              <a:t>Reliability and Security Design for Huawei SD-WAN Solution</a:t>
            </a:r>
          </a:p>
        </p:txBody>
      </p:sp>
    </p:spTree>
    <p:extLst>
      <p:ext uri="{BB962C8B-B14F-4D97-AF65-F5344CB8AC3E}">
        <p14:creationId xmlns:p14="http://schemas.microsoft.com/office/powerpoint/2010/main" val="18403887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D332A32D-DD3E-40B2-8DF4-1B711544535B}"/>
              </a:ext>
            </a:extLst>
          </p:cNvPr>
          <p:cNvSpPr>
            <a:spLocks noGrp="1"/>
          </p:cNvSpPr>
          <p:nvPr>
            <p:ph type="title"/>
          </p:nvPr>
        </p:nvSpPr>
        <p:spPr bwMode="gray"/>
        <p:txBody>
          <a:bodyPr/>
          <a:lstStyle/>
          <a:p>
            <a:r>
              <a:rPr lang="en-US" dirty="0"/>
              <a:t>Tunnel Design Overview</a:t>
            </a:r>
          </a:p>
        </p:txBody>
      </p:sp>
      <p:sp>
        <p:nvSpPr>
          <p:cNvPr id="164" name="Text Placeholder 163">
            <a:extLst>
              <a:ext uri="{FF2B5EF4-FFF2-40B4-BE49-F238E27FC236}">
                <a16:creationId xmlns="" xmlns:a16="http://schemas.microsoft.com/office/drawing/2014/main" id="{8C527F74-1DF0-4D25-9B9E-857A9CC4A091}"/>
              </a:ext>
            </a:extLst>
          </p:cNvPr>
          <p:cNvSpPr>
            <a:spLocks noGrp="1"/>
          </p:cNvSpPr>
          <p:nvPr>
            <p:ph type="body" sz="quarter" idx="10"/>
          </p:nvPr>
        </p:nvSpPr>
        <p:spPr bwMode="gray"/>
        <p:txBody>
          <a:bodyPr/>
          <a:lstStyle/>
          <a:p>
            <a:pPr algn="l"/>
            <a:r>
              <a:rPr lang="en-US" sz="2000" dirty="0"/>
              <a:t>Tunnels in the SD-WAN Solution can be classified into: management tunnel, control tunnel, and data tunnel. Control </a:t>
            </a:r>
            <a:r>
              <a:rPr lang="en-US" altLang="zh-CN" sz="2000" dirty="0"/>
              <a:t>tunnels </a:t>
            </a:r>
            <a:r>
              <a:rPr lang="en-US" sz="2000" dirty="0"/>
              <a:t>are established between RRs and EDGEs, and data tunnels are established between EDGEs. Data tunnels carry services.</a:t>
            </a:r>
          </a:p>
          <a:p>
            <a:pPr algn="l"/>
            <a:r>
              <a:rPr lang="en-US" sz="2000" dirty="0"/>
              <a:t>Tunnel design </a:t>
            </a:r>
            <a:r>
              <a:rPr lang="en-US" altLang="zh-CN" sz="2000" dirty="0"/>
              <a:t>generally covers</a:t>
            </a:r>
            <a:r>
              <a:rPr lang="en-US" sz="2000" dirty="0"/>
              <a:t>:</a:t>
            </a:r>
          </a:p>
          <a:p>
            <a:pPr marL="542925" lvl="1" indent="-247650"/>
            <a:r>
              <a:rPr lang="en-US" sz="1800" dirty="0"/>
              <a:t>Data tunnel design</a:t>
            </a:r>
          </a:p>
          <a:p>
            <a:pPr marL="542925" lvl="1" indent="-247650"/>
            <a:r>
              <a:rPr lang="en-US" sz="1800" dirty="0"/>
              <a:t>RR design</a:t>
            </a:r>
          </a:p>
          <a:p>
            <a:pPr marL="542925" lvl="1" indent="-247650"/>
            <a:r>
              <a:rPr lang="en-US" sz="1800" dirty="0"/>
              <a:t>NAT traversal design</a:t>
            </a:r>
          </a:p>
          <a:p>
            <a:pPr marL="542925" lvl="1" indent="-247650"/>
            <a:r>
              <a:rPr lang="en-US" sz="1800" dirty="0"/>
              <a:t>Specifications-exceeded network design</a:t>
            </a:r>
          </a:p>
        </p:txBody>
      </p:sp>
      <p:grpSp>
        <p:nvGrpSpPr>
          <p:cNvPr id="2" name="Group 1">
            <a:extLst>
              <a:ext uri="{FF2B5EF4-FFF2-40B4-BE49-F238E27FC236}">
                <a16:creationId xmlns="" xmlns:a16="http://schemas.microsoft.com/office/drawing/2014/main" id="{5D812DC9-65C8-453D-AB77-365B7E02A0A9}"/>
              </a:ext>
            </a:extLst>
          </p:cNvPr>
          <p:cNvGrpSpPr/>
          <p:nvPr/>
        </p:nvGrpSpPr>
        <p:grpSpPr bwMode="gray">
          <a:xfrm>
            <a:off x="5637313" y="2420972"/>
            <a:ext cx="6033117" cy="3643506"/>
            <a:chOff x="5715969" y="2116172"/>
            <a:chExt cx="6033117" cy="3643506"/>
          </a:xfrm>
        </p:grpSpPr>
        <p:sp>
          <p:nvSpPr>
            <p:cNvPr id="64" name="Freeform 159">
              <a:extLst>
                <a:ext uri="{FF2B5EF4-FFF2-40B4-BE49-F238E27FC236}">
                  <a16:creationId xmlns="" xmlns:a16="http://schemas.microsoft.com/office/drawing/2014/main" id="{6511B90C-E4C4-4455-9C86-29F46893D300}"/>
                </a:ext>
              </a:extLst>
            </p:cNvPr>
            <p:cNvSpPr/>
            <p:nvPr/>
          </p:nvSpPr>
          <p:spPr bwMode="gray">
            <a:xfrm flipH="1">
              <a:off x="9156651" y="5113674"/>
              <a:ext cx="1208491"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endParaRPr>
            </a:p>
          </p:txBody>
        </p:sp>
        <p:sp>
          <p:nvSpPr>
            <p:cNvPr id="65" name="Freeform 159">
              <a:extLst>
                <a:ext uri="{FF2B5EF4-FFF2-40B4-BE49-F238E27FC236}">
                  <a16:creationId xmlns="" xmlns:a16="http://schemas.microsoft.com/office/drawing/2014/main" id="{301CDCC7-E49C-4BA5-82CD-1FAA1FC47942}"/>
                </a:ext>
              </a:extLst>
            </p:cNvPr>
            <p:cNvSpPr/>
            <p:nvPr/>
          </p:nvSpPr>
          <p:spPr bwMode="gray">
            <a:xfrm flipH="1">
              <a:off x="7188602" y="5113675"/>
              <a:ext cx="1208491"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endParaRPr>
            </a:p>
          </p:txBody>
        </p:sp>
        <p:pic>
          <p:nvPicPr>
            <p:cNvPr id="66" name="Picture 12" descr="E:\2016.01\1.12 扁平化图标\蓝色\AR-蓝色最新-40.png">
              <a:extLst>
                <a:ext uri="{FF2B5EF4-FFF2-40B4-BE49-F238E27FC236}">
                  <a16:creationId xmlns="" xmlns:a16="http://schemas.microsoft.com/office/drawing/2014/main" id="{3953AD03-1E4C-41A5-B9F3-ECECEC51DCC4}"/>
                </a:ext>
              </a:extLst>
            </p:cNvPr>
            <p:cNvPicPr>
              <a:picLocks noChangeAspect="1" noChangeArrowheads="1"/>
            </p:cNvPicPr>
            <p:nvPr/>
          </p:nvPicPr>
          <p:blipFill>
            <a:blip r:embed="rId3" cstate="print"/>
            <a:srcRect/>
            <a:stretch>
              <a:fillRect/>
            </a:stretch>
          </p:blipFill>
          <p:spPr bwMode="gray">
            <a:xfrm>
              <a:off x="7584338" y="4996477"/>
              <a:ext cx="474524" cy="388247"/>
            </a:xfrm>
            <a:prstGeom prst="rect">
              <a:avLst/>
            </a:prstGeom>
            <a:noFill/>
          </p:spPr>
        </p:pic>
        <p:cxnSp>
          <p:nvCxnSpPr>
            <p:cNvPr id="67" name="Straight Connector 66">
              <a:extLst>
                <a:ext uri="{FF2B5EF4-FFF2-40B4-BE49-F238E27FC236}">
                  <a16:creationId xmlns="" xmlns:a16="http://schemas.microsoft.com/office/drawing/2014/main" id="{B87BAD57-CF0A-4687-A334-3A20A55E601E}"/>
                </a:ext>
              </a:extLst>
            </p:cNvPr>
            <p:cNvCxnSpPr>
              <a:cxnSpLocks/>
              <a:endCxn id="66" idx="0"/>
            </p:cNvCxnSpPr>
            <p:nvPr/>
          </p:nvCxnSpPr>
          <p:spPr bwMode="gray">
            <a:xfrm>
              <a:off x="7821600" y="4117810"/>
              <a:ext cx="0" cy="87866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 xmlns:a16="http://schemas.microsoft.com/office/drawing/2014/main" id="{301BE728-1BE4-4111-881F-25A9EBAF8DA8}"/>
                </a:ext>
              </a:extLst>
            </p:cNvPr>
            <p:cNvCxnSpPr>
              <a:cxnSpLocks/>
              <a:stCxn id="71" idx="20"/>
              <a:endCxn id="66" idx="0"/>
            </p:cNvCxnSpPr>
            <p:nvPr/>
          </p:nvCxnSpPr>
          <p:spPr bwMode="gray">
            <a:xfrm flipH="1">
              <a:off x="7821600" y="4505900"/>
              <a:ext cx="1858575" cy="490577"/>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9" name="TextBox 68">
              <a:extLst>
                <a:ext uri="{FF2B5EF4-FFF2-40B4-BE49-F238E27FC236}">
                  <a16:creationId xmlns="" xmlns:a16="http://schemas.microsoft.com/office/drawing/2014/main" id="{B432D16E-A73D-4E66-8B47-F52477B5DA44}"/>
                </a:ext>
              </a:extLst>
            </p:cNvPr>
            <p:cNvSpPr txBox="1"/>
            <p:nvPr/>
          </p:nvSpPr>
          <p:spPr bwMode="gray">
            <a:xfrm>
              <a:off x="7415021" y="5373412"/>
              <a:ext cx="750526"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Branch</a:t>
              </a:r>
            </a:p>
          </p:txBody>
        </p:sp>
        <p:sp>
          <p:nvSpPr>
            <p:cNvPr id="70" name="Freeform 159">
              <a:extLst>
                <a:ext uri="{FF2B5EF4-FFF2-40B4-BE49-F238E27FC236}">
                  <a16:creationId xmlns="" xmlns:a16="http://schemas.microsoft.com/office/drawing/2014/main" id="{8946A044-3752-4B95-B8A5-27D65E3F62CE}"/>
                </a:ext>
              </a:extLst>
            </p:cNvPr>
            <p:cNvSpPr/>
            <p:nvPr/>
          </p:nvSpPr>
          <p:spPr bwMode="gray">
            <a:xfrm flipH="1">
              <a:off x="7306009" y="3904820"/>
              <a:ext cx="1193937"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black"/>
                  </a:solidFill>
                </a:rPr>
                <a:t> MPLS</a:t>
              </a:r>
            </a:p>
          </p:txBody>
        </p:sp>
        <p:sp>
          <p:nvSpPr>
            <p:cNvPr id="71" name="Freeform 159">
              <a:extLst>
                <a:ext uri="{FF2B5EF4-FFF2-40B4-BE49-F238E27FC236}">
                  <a16:creationId xmlns="" xmlns:a16="http://schemas.microsoft.com/office/drawing/2014/main" id="{4FE10D5D-E9D5-4C38-AC4F-A15693160832}"/>
                </a:ext>
              </a:extLst>
            </p:cNvPr>
            <p:cNvSpPr/>
            <p:nvPr/>
          </p:nvSpPr>
          <p:spPr bwMode="gray">
            <a:xfrm flipH="1">
              <a:off x="9532528" y="3863820"/>
              <a:ext cx="1193937"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black"/>
                  </a:solidFill>
                </a:rPr>
                <a:t>  Internet</a:t>
              </a:r>
            </a:p>
          </p:txBody>
        </p:sp>
        <p:sp>
          <p:nvSpPr>
            <p:cNvPr id="72" name="Freeform 159">
              <a:extLst>
                <a:ext uri="{FF2B5EF4-FFF2-40B4-BE49-F238E27FC236}">
                  <a16:creationId xmlns="" xmlns:a16="http://schemas.microsoft.com/office/drawing/2014/main" id="{9B009384-26AC-4C82-AC2F-BAC212B88AB7}"/>
                </a:ext>
              </a:extLst>
            </p:cNvPr>
            <p:cNvSpPr/>
            <p:nvPr/>
          </p:nvSpPr>
          <p:spPr bwMode="gray">
            <a:xfrm flipH="1">
              <a:off x="8018221" y="2116172"/>
              <a:ext cx="1429629" cy="76421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endParaRPr>
            </a:p>
          </p:txBody>
        </p:sp>
        <p:cxnSp>
          <p:nvCxnSpPr>
            <p:cNvPr id="73" name="Straight Connector 72">
              <a:extLst>
                <a:ext uri="{FF2B5EF4-FFF2-40B4-BE49-F238E27FC236}">
                  <a16:creationId xmlns="" xmlns:a16="http://schemas.microsoft.com/office/drawing/2014/main" id="{1ABCDA34-80EF-4610-AFB9-6CD798FB9EC9}"/>
                </a:ext>
              </a:extLst>
            </p:cNvPr>
            <p:cNvCxnSpPr>
              <a:cxnSpLocks/>
              <a:stCxn id="76" idx="2"/>
              <a:endCxn id="71" idx="0"/>
            </p:cNvCxnSpPr>
            <p:nvPr/>
          </p:nvCxnSpPr>
          <p:spPr bwMode="gray">
            <a:xfrm>
              <a:off x="8959995" y="2737851"/>
              <a:ext cx="1040672" cy="112596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 xmlns:a16="http://schemas.microsoft.com/office/drawing/2014/main" id="{4D7142C4-04BA-4B7A-A9DF-F9F430D6AD42}"/>
                </a:ext>
              </a:extLst>
            </p:cNvPr>
            <p:cNvCxnSpPr>
              <a:cxnSpLocks/>
              <a:stCxn id="75" idx="2"/>
              <a:endCxn id="70" idx="0"/>
            </p:cNvCxnSpPr>
            <p:nvPr/>
          </p:nvCxnSpPr>
          <p:spPr bwMode="gray">
            <a:xfrm flipH="1">
              <a:off x="7774148" y="2738619"/>
              <a:ext cx="725205" cy="1166201"/>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75" name="Picture 12" descr="E:\2016.01\1.12 扁平化图标\蓝色\AR-蓝色最新-40.png">
              <a:extLst>
                <a:ext uri="{FF2B5EF4-FFF2-40B4-BE49-F238E27FC236}">
                  <a16:creationId xmlns="" xmlns:a16="http://schemas.microsoft.com/office/drawing/2014/main" id="{F67AB748-4676-4500-B8D0-7B6866D167F4}"/>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8345958" y="2487610"/>
              <a:ext cx="306789" cy="251009"/>
            </a:xfrm>
            <a:prstGeom prst="rect">
              <a:avLst/>
            </a:prstGeom>
            <a:noFill/>
          </p:spPr>
        </p:pic>
        <p:pic>
          <p:nvPicPr>
            <p:cNvPr id="76" name="Picture 12" descr="E:\2016.01\1.12 扁平化图标\蓝色\AR-蓝色最新-40.png">
              <a:extLst>
                <a:ext uri="{FF2B5EF4-FFF2-40B4-BE49-F238E27FC236}">
                  <a16:creationId xmlns="" xmlns:a16="http://schemas.microsoft.com/office/drawing/2014/main" id="{73DA4CEE-3C64-4A2B-BAE2-335EBD8C97A1}"/>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8806600" y="2486842"/>
              <a:ext cx="306789" cy="251009"/>
            </a:xfrm>
            <a:prstGeom prst="rect">
              <a:avLst/>
            </a:prstGeom>
            <a:noFill/>
          </p:spPr>
        </p:pic>
        <p:sp>
          <p:nvSpPr>
            <p:cNvPr id="77" name="TextBox 76">
              <a:extLst>
                <a:ext uri="{FF2B5EF4-FFF2-40B4-BE49-F238E27FC236}">
                  <a16:creationId xmlns="" xmlns:a16="http://schemas.microsoft.com/office/drawing/2014/main" id="{C390AAB5-1D5B-4B47-96D4-298C620B6D9B}"/>
                </a:ext>
              </a:extLst>
            </p:cNvPr>
            <p:cNvSpPr txBox="1"/>
            <p:nvPr/>
          </p:nvSpPr>
          <p:spPr bwMode="gray">
            <a:xfrm>
              <a:off x="8321265" y="2222838"/>
              <a:ext cx="836286" cy="307777"/>
            </a:xfrm>
            <a:prstGeom prst="rect">
              <a:avLst/>
            </a:prstGeom>
            <a:noFill/>
          </p:spPr>
          <p:txBody>
            <a:bodyPr wrap="square" rtlCol="0">
              <a:spAutoFit/>
            </a:bodyPr>
            <a:lstStyle/>
            <a:p>
              <a:pPr algn="ctr" fontAlgn="ctr"/>
              <a:r>
                <a:rPr lang="en-US" sz="1400" dirty="0">
                  <a:solidFill>
                    <a:prstClr val="black"/>
                  </a:solidFill>
                  <a:latin typeface="Huawei Sans" panose="020C0503030203020204" pitchFamily="34" charset="0"/>
                </a:rPr>
                <a:t>Hub</a:t>
              </a:r>
            </a:p>
          </p:txBody>
        </p:sp>
        <p:pic>
          <p:nvPicPr>
            <p:cNvPr id="78" name="Picture 12" descr="E:\2016.01\1.12 扁平化图标\蓝色\AR-蓝色最新-40.png">
              <a:extLst>
                <a:ext uri="{FF2B5EF4-FFF2-40B4-BE49-F238E27FC236}">
                  <a16:creationId xmlns="" xmlns:a16="http://schemas.microsoft.com/office/drawing/2014/main" id="{97BE0A68-9DEE-49F5-8B7A-B2294DB4EF6D}"/>
                </a:ext>
              </a:extLst>
            </p:cNvPr>
            <p:cNvPicPr>
              <a:picLocks noChangeAspect="1" noChangeArrowheads="1"/>
            </p:cNvPicPr>
            <p:nvPr/>
          </p:nvPicPr>
          <p:blipFill>
            <a:blip r:embed="rId3" cstate="print"/>
            <a:srcRect/>
            <a:stretch>
              <a:fillRect/>
            </a:stretch>
          </p:blipFill>
          <p:spPr bwMode="gray">
            <a:xfrm>
              <a:off x="9245095" y="5008089"/>
              <a:ext cx="474524" cy="388247"/>
            </a:xfrm>
            <a:prstGeom prst="rect">
              <a:avLst/>
            </a:prstGeom>
            <a:noFill/>
          </p:spPr>
        </p:pic>
        <p:pic>
          <p:nvPicPr>
            <p:cNvPr id="79" name="Picture 12" descr="E:\2016.01\1.12 扁平化图标\蓝色\AR-蓝色最新-40.png">
              <a:extLst>
                <a:ext uri="{FF2B5EF4-FFF2-40B4-BE49-F238E27FC236}">
                  <a16:creationId xmlns="" xmlns:a16="http://schemas.microsoft.com/office/drawing/2014/main" id="{B9784566-73C4-4B82-B505-6D5D74931CC8}"/>
                </a:ext>
              </a:extLst>
            </p:cNvPr>
            <p:cNvPicPr>
              <a:picLocks noChangeAspect="1" noChangeArrowheads="1"/>
            </p:cNvPicPr>
            <p:nvPr/>
          </p:nvPicPr>
          <p:blipFill>
            <a:blip r:embed="rId3" cstate="print"/>
            <a:srcRect/>
            <a:stretch>
              <a:fillRect/>
            </a:stretch>
          </p:blipFill>
          <p:spPr bwMode="gray">
            <a:xfrm>
              <a:off x="9932552" y="5009151"/>
              <a:ext cx="474524" cy="388247"/>
            </a:xfrm>
            <a:prstGeom prst="rect">
              <a:avLst/>
            </a:prstGeom>
            <a:noFill/>
          </p:spPr>
        </p:pic>
        <p:sp>
          <p:nvSpPr>
            <p:cNvPr id="80" name="TextBox 79">
              <a:extLst>
                <a:ext uri="{FF2B5EF4-FFF2-40B4-BE49-F238E27FC236}">
                  <a16:creationId xmlns="" xmlns:a16="http://schemas.microsoft.com/office/drawing/2014/main" id="{C8086406-7F5B-4E00-BB86-86476185F002}"/>
                </a:ext>
              </a:extLst>
            </p:cNvPr>
            <p:cNvSpPr txBox="1"/>
            <p:nvPr/>
          </p:nvSpPr>
          <p:spPr bwMode="gray">
            <a:xfrm>
              <a:off x="9385633" y="5373412"/>
              <a:ext cx="750526"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Branch</a:t>
              </a:r>
            </a:p>
          </p:txBody>
        </p:sp>
        <p:cxnSp>
          <p:nvCxnSpPr>
            <p:cNvPr id="81" name="Straight Connector 80">
              <a:extLst>
                <a:ext uri="{FF2B5EF4-FFF2-40B4-BE49-F238E27FC236}">
                  <a16:creationId xmlns="" xmlns:a16="http://schemas.microsoft.com/office/drawing/2014/main" id="{8057ED4A-ECA4-41E3-ABDE-F75D8798B85D}"/>
                </a:ext>
              </a:extLst>
            </p:cNvPr>
            <p:cNvCxnSpPr>
              <a:cxnSpLocks/>
              <a:stCxn id="70" idx="14"/>
              <a:endCxn id="78" idx="0"/>
            </p:cNvCxnSpPr>
            <p:nvPr/>
          </p:nvCxnSpPr>
          <p:spPr bwMode="gray">
            <a:xfrm>
              <a:off x="8303769" y="4550823"/>
              <a:ext cx="1178588" cy="45726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 xmlns:a16="http://schemas.microsoft.com/office/drawing/2014/main" id="{0ACA7DF6-9F50-4BFC-8319-D8059080CB2C}"/>
                </a:ext>
              </a:extLst>
            </p:cNvPr>
            <p:cNvCxnSpPr>
              <a:cxnSpLocks/>
              <a:endCxn id="79" idx="0"/>
            </p:cNvCxnSpPr>
            <p:nvPr/>
          </p:nvCxnSpPr>
          <p:spPr bwMode="gray">
            <a:xfrm flipH="1">
              <a:off x="10169814" y="4510672"/>
              <a:ext cx="25046" cy="49847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 xmlns:a16="http://schemas.microsoft.com/office/drawing/2014/main" id="{7D7FDEBF-7F3F-4EDB-8F6E-257F73C00C98}"/>
                </a:ext>
              </a:extLst>
            </p:cNvPr>
            <p:cNvCxnSpPr>
              <a:cxnSpLocks/>
            </p:cNvCxnSpPr>
            <p:nvPr/>
          </p:nvCxnSpPr>
          <p:spPr bwMode="gray">
            <a:xfrm flipH="1" flipV="1">
              <a:off x="9719619" y="5203274"/>
              <a:ext cx="212933" cy="1062"/>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84" name="Picture 12" descr="E:\2016.01\1.12 扁平化图标\蓝色\AR-蓝色最新-40.png">
              <a:extLst>
                <a:ext uri="{FF2B5EF4-FFF2-40B4-BE49-F238E27FC236}">
                  <a16:creationId xmlns="" xmlns:a16="http://schemas.microsoft.com/office/drawing/2014/main" id="{E9177546-1912-4689-882F-556DCBF08320}"/>
                </a:ext>
              </a:extLst>
            </p:cNvPr>
            <p:cNvPicPr>
              <a:picLocks noChangeAspect="1" noChangeArrowheads="1"/>
            </p:cNvPicPr>
            <p:nvPr/>
          </p:nvPicPr>
          <p:blipFill>
            <a:blip r:embed="rId3" cstate="print"/>
            <a:srcRect/>
            <a:stretch>
              <a:fillRect/>
            </a:stretch>
          </p:blipFill>
          <p:spPr bwMode="gray">
            <a:xfrm>
              <a:off x="6737030" y="3000550"/>
              <a:ext cx="474524" cy="388247"/>
            </a:xfrm>
            <a:prstGeom prst="rect">
              <a:avLst/>
            </a:prstGeom>
            <a:noFill/>
          </p:spPr>
        </p:pic>
        <p:pic>
          <p:nvPicPr>
            <p:cNvPr id="85" name="Picture 12" descr="E:\2016.01\1.12 扁平化图标\蓝色\AR-蓝色最新-40.png">
              <a:extLst>
                <a:ext uri="{FF2B5EF4-FFF2-40B4-BE49-F238E27FC236}">
                  <a16:creationId xmlns="" xmlns:a16="http://schemas.microsoft.com/office/drawing/2014/main" id="{37C9F5CD-58DE-4F74-8EEB-A13A0EF8356C}"/>
                </a:ext>
              </a:extLst>
            </p:cNvPr>
            <p:cNvPicPr>
              <a:picLocks noChangeAspect="1" noChangeArrowheads="1"/>
            </p:cNvPicPr>
            <p:nvPr/>
          </p:nvPicPr>
          <p:blipFill>
            <a:blip r:embed="rId3" cstate="print"/>
            <a:srcRect/>
            <a:stretch>
              <a:fillRect/>
            </a:stretch>
          </p:blipFill>
          <p:spPr bwMode="gray">
            <a:xfrm>
              <a:off x="10573732" y="3000550"/>
              <a:ext cx="474524" cy="388247"/>
            </a:xfrm>
            <a:prstGeom prst="rect">
              <a:avLst/>
            </a:prstGeom>
            <a:noFill/>
          </p:spPr>
        </p:pic>
        <p:cxnSp>
          <p:nvCxnSpPr>
            <p:cNvPr id="86" name="Straight Connector 85">
              <a:extLst>
                <a:ext uri="{FF2B5EF4-FFF2-40B4-BE49-F238E27FC236}">
                  <a16:creationId xmlns="" xmlns:a16="http://schemas.microsoft.com/office/drawing/2014/main" id="{37FDEA13-976C-4DAE-A9DE-F2B4B54E6783}"/>
                </a:ext>
              </a:extLst>
            </p:cNvPr>
            <p:cNvCxnSpPr>
              <a:cxnSpLocks/>
              <a:stCxn id="70" idx="21"/>
              <a:endCxn id="84" idx="2"/>
            </p:cNvCxnSpPr>
            <p:nvPr/>
          </p:nvCxnSpPr>
          <p:spPr bwMode="gray">
            <a:xfrm flipH="1" flipV="1">
              <a:off x="6974292" y="3388797"/>
              <a:ext cx="331717" cy="968933"/>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 xmlns:a16="http://schemas.microsoft.com/office/drawing/2014/main" id="{2E594EC5-0C16-4327-BD47-EE27721C0F58}"/>
                </a:ext>
              </a:extLst>
            </p:cNvPr>
            <p:cNvCxnSpPr>
              <a:cxnSpLocks/>
              <a:stCxn id="71" idx="21"/>
              <a:endCxn id="84" idx="3"/>
            </p:cNvCxnSpPr>
            <p:nvPr/>
          </p:nvCxnSpPr>
          <p:spPr bwMode="gray">
            <a:xfrm flipH="1" flipV="1">
              <a:off x="7211554" y="3194674"/>
              <a:ext cx="2320974" cy="112205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 xmlns:a16="http://schemas.microsoft.com/office/drawing/2014/main" id="{79E9F661-E4D5-4DDE-B5B7-41B7E3C7D18D}"/>
                </a:ext>
              </a:extLst>
            </p:cNvPr>
            <p:cNvCxnSpPr>
              <a:cxnSpLocks/>
              <a:stCxn id="85" idx="2"/>
              <a:endCxn id="71" idx="8"/>
            </p:cNvCxnSpPr>
            <p:nvPr/>
          </p:nvCxnSpPr>
          <p:spPr bwMode="gray">
            <a:xfrm flipH="1">
              <a:off x="10726465" y="3388797"/>
              <a:ext cx="84529" cy="916175"/>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89" name="TextBox 88">
              <a:extLst>
                <a:ext uri="{FF2B5EF4-FFF2-40B4-BE49-F238E27FC236}">
                  <a16:creationId xmlns="" xmlns:a16="http://schemas.microsoft.com/office/drawing/2014/main" id="{B2FDB1E7-C5F1-4195-A889-0FBA33A3325A}"/>
                </a:ext>
              </a:extLst>
            </p:cNvPr>
            <p:cNvSpPr txBox="1"/>
            <p:nvPr/>
          </p:nvSpPr>
          <p:spPr bwMode="gray">
            <a:xfrm>
              <a:off x="6756151" y="2723550"/>
              <a:ext cx="46038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RR1</a:t>
              </a:r>
            </a:p>
          </p:txBody>
        </p:sp>
        <p:sp>
          <p:nvSpPr>
            <p:cNvPr id="90" name="TextBox 89">
              <a:extLst>
                <a:ext uri="{FF2B5EF4-FFF2-40B4-BE49-F238E27FC236}">
                  <a16:creationId xmlns="" xmlns:a16="http://schemas.microsoft.com/office/drawing/2014/main" id="{AFC0D0DE-91E5-4470-AEDD-A1F6D9A9BD97}"/>
                </a:ext>
              </a:extLst>
            </p:cNvPr>
            <p:cNvSpPr txBox="1"/>
            <p:nvPr/>
          </p:nvSpPr>
          <p:spPr bwMode="gray">
            <a:xfrm>
              <a:off x="10587874" y="2741885"/>
              <a:ext cx="46038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RR2</a:t>
              </a:r>
            </a:p>
          </p:txBody>
        </p:sp>
        <p:pic>
          <p:nvPicPr>
            <p:cNvPr id="91" name="Picture 12" descr="E:\2016.01\1.12 扁平化图标\蓝色\AR-蓝色最新-40.png">
              <a:extLst>
                <a:ext uri="{FF2B5EF4-FFF2-40B4-BE49-F238E27FC236}">
                  <a16:creationId xmlns="" xmlns:a16="http://schemas.microsoft.com/office/drawing/2014/main" id="{F8538B33-9B1B-4363-9CDC-B157B6D6E4A6}"/>
                </a:ext>
              </a:extLst>
            </p:cNvPr>
            <p:cNvPicPr>
              <a:picLocks noChangeAspect="1" noChangeArrowheads="1"/>
            </p:cNvPicPr>
            <p:nvPr/>
          </p:nvPicPr>
          <p:blipFill>
            <a:blip r:embed="rId3" cstate="print"/>
            <a:srcRect/>
            <a:stretch>
              <a:fillRect/>
            </a:stretch>
          </p:blipFill>
          <p:spPr bwMode="gray">
            <a:xfrm>
              <a:off x="7724870" y="2417632"/>
              <a:ext cx="474524" cy="388247"/>
            </a:xfrm>
            <a:prstGeom prst="rect">
              <a:avLst/>
            </a:prstGeom>
            <a:noFill/>
          </p:spPr>
        </p:pic>
        <p:pic>
          <p:nvPicPr>
            <p:cNvPr id="92" name="Picture 12" descr="E:\2016.01\1.12 扁平化图标\蓝色\AR-蓝色最新-40.png">
              <a:extLst>
                <a:ext uri="{FF2B5EF4-FFF2-40B4-BE49-F238E27FC236}">
                  <a16:creationId xmlns="" xmlns:a16="http://schemas.microsoft.com/office/drawing/2014/main" id="{F3933F20-B970-482E-8BF6-2C9B89D75F93}"/>
                </a:ext>
              </a:extLst>
            </p:cNvPr>
            <p:cNvPicPr>
              <a:picLocks noChangeAspect="1" noChangeArrowheads="1"/>
            </p:cNvPicPr>
            <p:nvPr/>
          </p:nvPicPr>
          <p:blipFill>
            <a:blip r:embed="rId3" cstate="print"/>
            <a:srcRect/>
            <a:stretch>
              <a:fillRect/>
            </a:stretch>
          </p:blipFill>
          <p:spPr bwMode="gray">
            <a:xfrm>
              <a:off x="9281357" y="2419314"/>
              <a:ext cx="474524" cy="388247"/>
            </a:xfrm>
            <a:prstGeom prst="rect">
              <a:avLst/>
            </a:prstGeom>
            <a:noFill/>
          </p:spPr>
        </p:pic>
        <p:cxnSp>
          <p:nvCxnSpPr>
            <p:cNvPr id="93" name="Straight Connector 92">
              <a:extLst>
                <a:ext uri="{FF2B5EF4-FFF2-40B4-BE49-F238E27FC236}">
                  <a16:creationId xmlns="" xmlns:a16="http://schemas.microsoft.com/office/drawing/2014/main" id="{15FF9833-CC3E-4C61-8D3A-96AC117ACCD1}"/>
                </a:ext>
              </a:extLst>
            </p:cNvPr>
            <p:cNvCxnSpPr>
              <a:cxnSpLocks/>
              <a:stCxn id="91" idx="3"/>
              <a:endCxn id="75" idx="1"/>
            </p:cNvCxnSpPr>
            <p:nvPr/>
          </p:nvCxnSpPr>
          <p:spPr bwMode="gray">
            <a:xfrm>
              <a:off x="8199394" y="2611756"/>
              <a:ext cx="146564" cy="135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 xmlns:a16="http://schemas.microsoft.com/office/drawing/2014/main" id="{5024BBCD-0396-4D8C-9725-B1B3D9331232}"/>
                </a:ext>
              </a:extLst>
            </p:cNvPr>
            <p:cNvCxnSpPr>
              <a:cxnSpLocks/>
              <a:stCxn id="76" idx="3"/>
              <a:endCxn id="92" idx="1"/>
            </p:cNvCxnSpPr>
            <p:nvPr/>
          </p:nvCxnSpPr>
          <p:spPr bwMode="gray">
            <a:xfrm>
              <a:off x="9113389" y="2612347"/>
              <a:ext cx="167968" cy="109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95" name="TextBox 94">
              <a:extLst>
                <a:ext uri="{FF2B5EF4-FFF2-40B4-BE49-F238E27FC236}">
                  <a16:creationId xmlns="" xmlns:a16="http://schemas.microsoft.com/office/drawing/2014/main" id="{C1E57914-678B-47C2-8034-FA1E929A5903}"/>
                </a:ext>
              </a:extLst>
            </p:cNvPr>
            <p:cNvSpPr txBox="1"/>
            <p:nvPr/>
          </p:nvSpPr>
          <p:spPr bwMode="gray">
            <a:xfrm>
              <a:off x="7051531" y="5048243"/>
              <a:ext cx="575799"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EDGE</a:t>
              </a:r>
            </a:p>
          </p:txBody>
        </p:sp>
        <p:sp>
          <p:nvSpPr>
            <p:cNvPr id="96" name="TextBox 95">
              <a:extLst>
                <a:ext uri="{FF2B5EF4-FFF2-40B4-BE49-F238E27FC236}">
                  <a16:creationId xmlns="" xmlns:a16="http://schemas.microsoft.com/office/drawing/2014/main" id="{90619BAC-1194-4A33-BB58-51D4F6AB49A9}"/>
                </a:ext>
              </a:extLst>
            </p:cNvPr>
            <p:cNvSpPr txBox="1"/>
            <p:nvPr/>
          </p:nvSpPr>
          <p:spPr bwMode="gray">
            <a:xfrm>
              <a:off x="8719934" y="5057920"/>
              <a:ext cx="575799"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EDGE</a:t>
              </a:r>
            </a:p>
          </p:txBody>
        </p:sp>
        <p:sp>
          <p:nvSpPr>
            <p:cNvPr id="97" name="TextBox 96">
              <a:extLst>
                <a:ext uri="{FF2B5EF4-FFF2-40B4-BE49-F238E27FC236}">
                  <a16:creationId xmlns="" xmlns:a16="http://schemas.microsoft.com/office/drawing/2014/main" id="{5FE44E8A-4014-40EF-A6FE-40CFF6CFD3F7}"/>
                </a:ext>
              </a:extLst>
            </p:cNvPr>
            <p:cNvSpPr txBox="1"/>
            <p:nvPr/>
          </p:nvSpPr>
          <p:spPr bwMode="gray">
            <a:xfrm>
              <a:off x="10351555" y="5057920"/>
              <a:ext cx="452368"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CPE</a:t>
              </a:r>
            </a:p>
          </p:txBody>
        </p:sp>
        <p:sp>
          <p:nvSpPr>
            <p:cNvPr id="98" name="TextBox 97">
              <a:extLst>
                <a:ext uri="{FF2B5EF4-FFF2-40B4-BE49-F238E27FC236}">
                  <a16:creationId xmlns="" xmlns:a16="http://schemas.microsoft.com/office/drawing/2014/main" id="{B948E31C-87FF-4FAE-B750-A7125F4039AE}"/>
                </a:ext>
              </a:extLst>
            </p:cNvPr>
            <p:cNvSpPr txBox="1"/>
            <p:nvPr/>
          </p:nvSpPr>
          <p:spPr bwMode="gray">
            <a:xfrm>
              <a:off x="7533523" y="2170375"/>
              <a:ext cx="824265"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EDGE/RR</a:t>
              </a:r>
            </a:p>
          </p:txBody>
        </p:sp>
        <p:sp>
          <p:nvSpPr>
            <p:cNvPr id="99" name="TextBox 98">
              <a:extLst>
                <a:ext uri="{FF2B5EF4-FFF2-40B4-BE49-F238E27FC236}">
                  <a16:creationId xmlns="" xmlns:a16="http://schemas.microsoft.com/office/drawing/2014/main" id="{46AB2307-8093-4B0D-81BB-94F4BD598FEE}"/>
                </a:ext>
              </a:extLst>
            </p:cNvPr>
            <p:cNvSpPr txBox="1"/>
            <p:nvPr/>
          </p:nvSpPr>
          <p:spPr bwMode="gray">
            <a:xfrm>
              <a:off x="9177492" y="2187649"/>
              <a:ext cx="824265"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EDGE/RR</a:t>
              </a:r>
            </a:p>
          </p:txBody>
        </p:sp>
        <p:cxnSp>
          <p:nvCxnSpPr>
            <p:cNvPr id="100" name="Straight Connector 99">
              <a:extLst>
                <a:ext uri="{FF2B5EF4-FFF2-40B4-BE49-F238E27FC236}">
                  <a16:creationId xmlns="" xmlns:a16="http://schemas.microsoft.com/office/drawing/2014/main" id="{66C3A082-07FD-4DA7-9B84-B4831B3CBF6A}"/>
                </a:ext>
              </a:extLst>
            </p:cNvPr>
            <p:cNvCxnSpPr>
              <a:cxnSpLocks/>
              <a:stCxn id="76" idx="1"/>
              <a:endCxn id="75" idx="3"/>
            </p:cNvCxnSpPr>
            <p:nvPr/>
          </p:nvCxnSpPr>
          <p:spPr bwMode="gray">
            <a:xfrm flipH="1">
              <a:off x="8652747" y="2612347"/>
              <a:ext cx="153853" cy="76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01" name="Rectangular Callout 26">
              <a:extLst>
                <a:ext uri="{FF2B5EF4-FFF2-40B4-BE49-F238E27FC236}">
                  <a16:creationId xmlns="" xmlns:a16="http://schemas.microsoft.com/office/drawing/2014/main" id="{9F25B971-14A7-4B12-BF9C-CA0E40D5C883}"/>
                </a:ext>
              </a:extLst>
            </p:cNvPr>
            <p:cNvSpPr/>
            <p:nvPr/>
          </p:nvSpPr>
          <p:spPr bwMode="gray">
            <a:xfrm>
              <a:off x="5715969" y="2511435"/>
              <a:ext cx="988249" cy="330774"/>
            </a:xfrm>
            <a:prstGeom prst="wedgeRectCallout">
              <a:avLst>
                <a:gd name="adj1" fmla="val 44971"/>
                <a:gd name="adj2" fmla="val 11161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lumMod val="50000"/>
                    </a:prstClr>
                  </a:solidFill>
                  <a:cs typeface="+mn-ea"/>
                  <a:sym typeface="Huawei Sans" panose="020C0503030203020204" pitchFamily="34" charset="0"/>
                </a:rPr>
                <a:t>RR design</a:t>
              </a:r>
            </a:p>
          </p:txBody>
        </p:sp>
        <p:pic>
          <p:nvPicPr>
            <p:cNvPr id="102" name="图片 21">
              <a:extLst>
                <a:ext uri="{FF2B5EF4-FFF2-40B4-BE49-F238E27FC236}">
                  <a16:creationId xmlns="" xmlns:a16="http://schemas.microsoft.com/office/drawing/2014/main" id="{B4E9BD7C-725C-4AB8-B120-3058C4BEC9D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9928433" y="4342728"/>
              <a:ext cx="467490" cy="382800"/>
            </a:xfrm>
            <a:prstGeom prst="rect">
              <a:avLst/>
            </a:prstGeom>
          </p:spPr>
        </p:pic>
        <p:sp>
          <p:nvSpPr>
            <p:cNvPr id="103" name="TextBox 102">
              <a:extLst>
                <a:ext uri="{FF2B5EF4-FFF2-40B4-BE49-F238E27FC236}">
                  <a16:creationId xmlns="" xmlns:a16="http://schemas.microsoft.com/office/drawing/2014/main" id="{18B1D364-4BA1-44C6-986B-C8A831ACA5AC}"/>
                </a:ext>
              </a:extLst>
            </p:cNvPr>
            <p:cNvSpPr txBox="1"/>
            <p:nvPr/>
          </p:nvSpPr>
          <p:spPr bwMode="gray">
            <a:xfrm>
              <a:off x="10339095" y="4494397"/>
              <a:ext cx="973343"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NAT device</a:t>
              </a:r>
            </a:p>
          </p:txBody>
        </p:sp>
        <p:pic>
          <p:nvPicPr>
            <p:cNvPr id="104" name="图片 21">
              <a:extLst>
                <a:ext uri="{FF2B5EF4-FFF2-40B4-BE49-F238E27FC236}">
                  <a16:creationId xmlns="" xmlns:a16="http://schemas.microsoft.com/office/drawing/2014/main" id="{C1542582-AF31-4F77-B7A5-18E631B5A43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9786317" y="3696486"/>
              <a:ext cx="467490" cy="382800"/>
            </a:xfrm>
            <a:prstGeom prst="rect">
              <a:avLst/>
            </a:prstGeom>
          </p:spPr>
        </p:pic>
        <p:cxnSp>
          <p:nvCxnSpPr>
            <p:cNvPr id="105" name="Straight Connector 104">
              <a:extLst>
                <a:ext uri="{FF2B5EF4-FFF2-40B4-BE49-F238E27FC236}">
                  <a16:creationId xmlns="" xmlns:a16="http://schemas.microsoft.com/office/drawing/2014/main" id="{C62C2956-4979-4FEF-A743-88FA02F6D1A0}"/>
                </a:ext>
              </a:extLst>
            </p:cNvPr>
            <p:cNvCxnSpPr>
              <a:cxnSpLocks/>
              <a:stCxn id="85" idx="1"/>
              <a:endCxn id="70" idx="8"/>
            </p:cNvCxnSpPr>
            <p:nvPr/>
          </p:nvCxnSpPr>
          <p:spPr bwMode="gray">
            <a:xfrm flipH="1">
              <a:off x="8499946" y="3194674"/>
              <a:ext cx="2073786" cy="115129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06" name="Rectangular Callout 26">
              <a:extLst>
                <a:ext uri="{FF2B5EF4-FFF2-40B4-BE49-F238E27FC236}">
                  <a16:creationId xmlns="" xmlns:a16="http://schemas.microsoft.com/office/drawing/2014/main" id="{B1064846-4535-4B7D-ACB0-22007FA1C99A}"/>
                </a:ext>
              </a:extLst>
            </p:cNvPr>
            <p:cNvSpPr/>
            <p:nvPr/>
          </p:nvSpPr>
          <p:spPr bwMode="gray">
            <a:xfrm>
              <a:off x="10432122" y="4885078"/>
              <a:ext cx="1207428" cy="418324"/>
            </a:xfrm>
            <a:prstGeom prst="wedgeRectCallout">
              <a:avLst>
                <a:gd name="adj1" fmla="val -50916"/>
                <a:gd name="adj2" fmla="val -8116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lumMod val="50000"/>
                    </a:prstClr>
                  </a:solidFill>
                  <a:cs typeface="+mn-ea"/>
                  <a:sym typeface="Huawei Sans" panose="020C0503030203020204" pitchFamily="34" charset="0"/>
                </a:rPr>
                <a:t>NAT traversal design</a:t>
              </a:r>
            </a:p>
          </p:txBody>
        </p:sp>
        <p:sp>
          <p:nvSpPr>
            <p:cNvPr id="107" name="Rectangular Callout 26">
              <a:extLst>
                <a:ext uri="{FF2B5EF4-FFF2-40B4-BE49-F238E27FC236}">
                  <a16:creationId xmlns="" xmlns:a16="http://schemas.microsoft.com/office/drawing/2014/main" id="{6750BC9E-6454-4CAC-8101-927836B315A7}"/>
                </a:ext>
              </a:extLst>
            </p:cNvPr>
            <p:cNvSpPr/>
            <p:nvPr/>
          </p:nvSpPr>
          <p:spPr bwMode="gray">
            <a:xfrm>
              <a:off x="9901013" y="2295720"/>
              <a:ext cx="1848073" cy="408779"/>
            </a:xfrm>
            <a:prstGeom prst="wedgeRectCallout">
              <a:avLst>
                <a:gd name="adj1" fmla="val -56023"/>
                <a:gd name="adj2" fmla="val -70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lumMod val="50000"/>
                    </a:prstClr>
                  </a:solidFill>
                  <a:cs typeface="+mn-ea"/>
                  <a:sym typeface="Huawei Sans" panose="020C0503030203020204" pitchFamily="34" charset="0"/>
                </a:rPr>
                <a:t>Specifications-exceeded network design</a:t>
              </a:r>
            </a:p>
          </p:txBody>
        </p:sp>
        <p:sp>
          <p:nvSpPr>
            <p:cNvPr id="108" name="Freeform: Shape 107">
              <a:extLst>
                <a:ext uri="{FF2B5EF4-FFF2-40B4-BE49-F238E27FC236}">
                  <a16:creationId xmlns="" xmlns:a16="http://schemas.microsoft.com/office/drawing/2014/main" id="{0A15B812-9107-48B9-868A-FDE6436E1D61}"/>
                </a:ext>
              </a:extLst>
            </p:cNvPr>
            <p:cNvSpPr/>
            <p:nvPr/>
          </p:nvSpPr>
          <p:spPr bwMode="gray">
            <a:xfrm>
              <a:off x="7584572" y="2805880"/>
              <a:ext cx="433649" cy="2190598"/>
            </a:xfrm>
            <a:custGeom>
              <a:avLst/>
              <a:gdLst>
                <a:gd name="connsiteX0" fmla="*/ 99352 w 433649"/>
                <a:gd name="connsiteY0" fmla="*/ 2094271 h 2094271"/>
                <a:gd name="connsiteX1" fmla="*/ 20694 w 433649"/>
                <a:gd name="connsiteY1" fmla="*/ 1170039 h 2094271"/>
                <a:gd name="connsiteX2" fmla="*/ 433649 w 433649"/>
                <a:gd name="connsiteY2" fmla="*/ 0 h 2094271"/>
              </a:gdLst>
              <a:ahLst/>
              <a:cxnLst>
                <a:cxn ang="0">
                  <a:pos x="connsiteX0" y="connsiteY0"/>
                </a:cxn>
                <a:cxn ang="0">
                  <a:pos x="connsiteX1" y="connsiteY1"/>
                </a:cxn>
                <a:cxn ang="0">
                  <a:pos x="connsiteX2" y="connsiteY2"/>
                </a:cxn>
              </a:cxnLst>
              <a:rect l="l" t="t" r="r" b="b"/>
              <a:pathLst>
                <a:path w="433649" h="2094271">
                  <a:moveTo>
                    <a:pt x="99352" y="2094271"/>
                  </a:moveTo>
                  <a:cubicBezTo>
                    <a:pt x="32165" y="1806677"/>
                    <a:pt x="-35022" y="1519084"/>
                    <a:pt x="20694" y="1170039"/>
                  </a:cubicBezTo>
                  <a:cubicBezTo>
                    <a:pt x="76410" y="820994"/>
                    <a:pt x="255029" y="410497"/>
                    <a:pt x="433649" y="0"/>
                  </a:cubicBezTo>
                </a:path>
              </a:pathLst>
            </a:custGeom>
            <a:noFill/>
            <a:ln w="762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109" name="Freeform: Shape 108">
              <a:extLst>
                <a:ext uri="{FF2B5EF4-FFF2-40B4-BE49-F238E27FC236}">
                  <a16:creationId xmlns="" xmlns:a16="http://schemas.microsoft.com/office/drawing/2014/main" id="{8DBCFF57-91ED-4490-9A1E-FAAFD1382981}"/>
                </a:ext>
              </a:extLst>
            </p:cNvPr>
            <p:cNvSpPr/>
            <p:nvPr/>
          </p:nvSpPr>
          <p:spPr bwMode="gray">
            <a:xfrm>
              <a:off x="7890384" y="2809927"/>
              <a:ext cx="2116668" cy="2226209"/>
            </a:xfrm>
            <a:custGeom>
              <a:avLst/>
              <a:gdLst>
                <a:gd name="connsiteX0" fmla="*/ 0 w 1785798"/>
                <a:gd name="connsiteY0" fmla="*/ 2172929 h 2172929"/>
                <a:gd name="connsiteX1" fmla="*/ 1681317 w 1785798"/>
                <a:gd name="connsiteY1" fmla="*/ 1179871 h 2172929"/>
                <a:gd name="connsiteX2" fmla="*/ 1465007 w 1785798"/>
                <a:gd name="connsiteY2" fmla="*/ 0 h 2172929"/>
              </a:gdLst>
              <a:ahLst/>
              <a:cxnLst>
                <a:cxn ang="0">
                  <a:pos x="connsiteX0" y="connsiteY0"/>
                </a:cxn>
                <a:cxn ang="0">
                  <a:pos x="connsiteX1" y="connsiteY1"/>
                </a:cxn>
                <a:cxn ang="0">
                  <a:pos x="connsiteX2" y="connsiteY2"/>
                </a:cxn>
              </a:cxnLst>
              <a:rect l="l" t="t" r="r" b="b"/>
              <a:pathLst>
                <a:path w="1785798" h="2172929">
                  <a:moveTo>
                    <a:pt x="0" y="2172929"/>
                  </a:moveTo>
                  <a:cubicBezTo>
                    <a:pt x="718574" y="1857477"/>
                    <a:pt x="1437149" y="1542026"/>
                    <a:pt x="1681317" y="1179871"/>
                  </a:cubicBezTo>
                  <a:cubicBezTo>
                    <a:pt x="1925485" y="817716"/>
                    <a:pt x="1695246" y="408858"/>
                    <a:pt x="1465007" y="0"/>
                  </a:cubicBezTo>
                </a:path>
              </a:pathLst>
            </a:custGeom>
            <a:noFill/>
            <a:ln w="762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110" name="Rectangular Callout 26">
              <a:extLst>
                <a:ext uri="{FF2B5EF4-FFF2-40B4-BE49-F238E27FC236}">
                  <a16:creationId xmlns="" xmlns:a16="http://schemas.microsoft.com/office/drawing/2014/main" id="{B0B29B80-896E-47FE-8C9C-659B5901783F}"/>
                </a:ext>
              </a:extLst>
            </p:cNvPr>
            <p:cNvSpPr/>
            <p:nvPr/>
          </p:nvSpPr>
          <p:spPr bwMode="gray">
            <a:xfrm>
              <a:off x="6030344" y="4417375"/>
              <a:ext cx="1098539" cy="418324"/>
            </a:xfrm>
            <a:prstGeom prst="wedgeRectCallout">
              <a:avLst>
                <a:gd name="adj1" fmla="val 71214"/>
                <a:gd name="adj2" fmla="val -2240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lumMod val="50000"/>
                    </a:prstClr>
                  </a:solidFill>
                  <a:cs typeface="+mn-ea"/>
                  <a:sym typeface="Huawei Sans" panose="020C0503030203020204" pitchFamily="34" charset="0"/>
                </a:rPr>
                <a:t>Data tunnel design</a:t>
              </a:r>
            </a:p>
          </p:txBody>
        </p:sp>
      </p:grpSp>
    </p:spTree>
    <p:extLst>
      <p:ext uri="{BB962C8B-B14F-4D97-AF65-F5344CB8AC3E}">
        <p14:creationId xmlns:p14="http://schemas.microsoft.com/office/powerpoint/2010/main" val="212862618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t>Basic Concepts of Tunnels</a:t>
            </a:r>
          </a:p>
        </p:txBody>
      </p:sp>
      <p:sp>
        <p:nvSpPr>
          <p:cNvPr id="65" name="矩形 64"/>
          <p:cNvSpPr/>
          <p:nvPr/>
        </p:nvSpPr>
        <p:spPr bwMode="gray">
          <a:xfrm>
            <a:off x="5727984" y="1069149"/>
            <a:ext cx="6021102" cy="4901342"/>
          </a:xfrm>
          <a:prstGeom prst="rect">
            <a:avLst/>
          </a:prstGeom>
        </p:spPr>
        <p:txBody>
          <a:bodyPr wrap="square">
            <a:spAutoFit/>
          </a:bodyPr>
          <a:lstStyle/>
          <a:p>
            <a:pPr marL="285750" indent="-285750" fontAlgn="ctr">
              <a:lnSpc>
                <a:spcPts val="1800"/>
              </a:lnSpc>
              <a:spcAft>
                <a:spcPts val="600"/>
              </a:spcAft>
              <a:buFont typeface="Arial" panose="020B0604020202020204" pitchFamily="34" charset="0"/>
              <a:buChar char="•"/>
            </a:pPr>
            <a:r>
              <a:rPr lang="en-US" sz="1400" b="1" dirty="0">
                <a:solidFill>
                  <a:prstClr val="black"/>
                </a:solidFill>
                <a:latin typeface="Huawei Sans" panose="020C0503030203020204" pitchFamily="34" charset="0"/>
              </a:rPr>
              <a:t>Transport network (TN)</a:t>
            </a:r>
            <a:r>
              <a:rPr lang="en-US" sz="1400" dirty="0">
                <a:solidFill>
                  <a:prstClr val="black"/>
                </a:solidFill>
                <a:latin typeface="Huawei Sans" panose="020C0503030203020204" pitchFamily="34" charset="0"/>
              </a:rPr>
              <a:t>: a carrier-provided WAN network that implements branch interconnection of enterprises over WANs.</a:t>
            </a:r>
          </a:p>
          <a:p>
            <a:pPr marL="285750" indent="-285750" fontAlgn="ctr">
              <a:lnSpc>
                <a:spcPts val="1800"/>
              </a:lnSpc>
              <a:spcAft>
                <a:spcPts val="600"/>
              </a:spcAft>
              <a:buFont typeface="Arial" panose="020B0604020202020204" pitchFamily="34" charset="0"/>
              <a:buChar char="•"/>
            </a:pPr>
            <a:r>
              <a:rPr lang="en-US" sz="1400" b="1" dirty="0">
                <a:solidFill>
                  <a:prstClr val="black"/>
                </a:solidFill>
                <a:latin typeface="Huawei Sans" panose="020C0503030203020204" pitchFamily="34" charset="0"/>
              </a:rPr>
              <a:t>Routing domain (RD)</a:t>
            </a:r>
            <a:r>
              <a:rPr lang="en-US" sz="1400" dirty="0">
                <a:solidFill>
                  <a:prstClr val="black"/>
                </a:solidFill>
                <a:latin typeface="Huawei Sans" panose="020C0503030203020204" pitchFamily="34" charset="0"/>
              </a:rPr>
              <a:t>: If different TNs are reachable to each other (for example, the Internet provided by ISP B and ISP C in the left figure can communicate with each other), they are considered to be in the same RD.</a:t>
            </a:r>
          </a:p>
          <a:p>
            <a:pPr marL="285750" indent="-285750" fontAlgn="ctr">
              <a:lnSpc>
                <a:spcPts val="1800"/>
              </a:lnSpc>
              <a:spcAft>
                <a:spcPts val="600"/>
              </a:spcAft>
              <a:buFont typeface="Arial" panose="020B0604020202020204" pitchFamily="34" charset="0"/>
              <a:buChar char="•"/>
            </a:pPr>
            <a:r>
              <a:rPr lang="en-US" sz="1400" b="1" dirty="0">
                <a:solidFill>
                  <a:prstClr val="black"/>
                </a:solidFill>
                <a:latin typeface="Huawei Sans" panose="020C0503030203020204" pitchFamily="34" charset="0"/>
              </a:rPr>
              <a:t>Site ID</a:t>
            </a:r>
            <a:r>
              <a:rPr lang="en-US" sz="1400" dirty="0">
                <a:solidFill>
                  <a:prstClr val="black"/>
                </a:solidFill>
                <a:latin typeface="Huawei Sans" panose="020C0503030203020204" pitchFamily="34" charset="0"/>
              </a:rPr>
              <a:t>: global unique identifier of a tenant site, which is allocated by iMaster NCE-WAN.</a:t>
            </a:r>
          </a:p>
          <a:p>
            <a:pPr marL="285750" indent="-285750" fontAlgn="ctr">
              <a:lnSpc>
                <a:spcPts val="1800"/>
              </a:lnSpc>
              <a:spcAft>
                <a:spcPts val="600"/>
              </a:spcAft>
              <a:buFont typeface="Arial" panose="020B0604020202020204" pitchFamily="34" charset="0"/>
              <a:buChar char="•"/>
            </a:pPr>
            <a:r>
              <a:rPr lang="en-US" sz="1400" b="1" dirty="0">
                <a:solidFill>
                  <a:prstClr val="black"/>
                </a:solidFill>
                <a:latin typeface="Huawei Sans" panose="020C0503030203020204" pitchFamily="34" charset="0"/>
              </a:rPr>
              <a:t>CPE router ID</a:t>
            </a:r>
            <a:r>
              <a:rPr lang="en-US" sz="1400" dirty="0">
                <a:solidFill>
                  <a:prstClr val="black"/>
                </a:solidFill>
                <a:latin typeface="Huawei Sans" panose="020C0503030203020204" pitchFamily="34" charset="0"/>
              </a:rPr>
              <a:t>: global unique identifier of a CPE at a site. A site can contain one or two CPEs. Generally, the device loopback address is used as the CPE router ID.</a:t>
            </a:r>
          </a:p>
          <a:p>
            <a:pPr marL="285750" lvl="1" indent="-285750" fontAlgn="ctr">
              <a:lnSpc>
                <a:spcPts val="1800"/>
              </a:lnSpc>
              <a:spcBef>
                <a:spcPts val="300"/>
              </a:spcBef>
              <a:spcAft>
                <a:spcPts val="600"/>
              </a:spcAft>
              <a:buSzPct val="100000"/>
              <a:buFont typeface="Arial" panose="020B0604020202020204" pitchFamily="34" charset="0"/>
              <a:buChar char="•"/>
              <a:defRPr/>
            </a:pPr>
            <a:r>
              <a:rPr lang="en-US" sz="1400" b="1" dirty="0">
                <a:solidFill>
                  <a:prstClr val="black"/>
                </a:solidFill>
                <a:latin typeface="Huawei Sans" panose="020C0503030203020204" pitchFamily="34" charset="0"/>
              </a:rPr>
              <a:t>WAN link</a:t>
            </a:r>
            <a:r>
              <a:rPr lang="en-US" sz="1400" dirty="0">
                <a:solidFill>
                  <a:prstClr val="black"/>
                </a:solidFill>
                <a:latin typeface="Huawei Sans" panose="020C0503030203020204" pitchFamily="34" charset="0"/>
              </a:rPr>
              <a:t>: a link connecting to a WAN interface. A WAN link has a one-to-one mapping with a WAN interface. The IP address obtaining mode, link negotiation rate, and bandwidth can be configured for a WAN link.</a:t>
            </a:r>
          </a:p>
          <a:p>
            <a:pPr marL="285750" indent="-285750" fontAlgn="ctr">
              <a:lnSpc>
                <a:spcPts val="1800"/>
              </a:lnSpc>
              <a:spcAft>
                <a:spcPts val="600"/>
              </a:spcAft>
              <a:buFont typeface="Arial" panose="020B0604020202020204" pitchFamily="34" charset="0"/>
              <a:buChar char="•"/>
            </a:pPr>
            <a:r>
              <a:rPr lang="en-US" sz="1400" b="1" dirty="0">
                <a:solidFill>
                  <a:prstClr val="black"/>
                </a:solidFill>
                <a:latin typeface="Huawei Sans" panose="020C0503030203020204" pitchFamily="34" charset="0"/>
              </a:rPr>
              <a:t>Transport network port (TNP)</a:t>
            </a:r>
            <a:r>
              <a:rPr lang="en-US" sz="1400" dirty="0">
                <a:solidFill>
                  <a:prstClr val="black"/>
                </a:solidFill>
                <a:latin typeface="Huawei Sans" panose="020C0503030203020204" pitchFamily="34" charset="0"/>
              </a:rPr>
              <a:t>: WAN interface through which a CPE connects to a TN. Key information includes the site ID, CPE router ID, transport network ID, public IP address, private IP address, and tunnel encapsulation.</a:t>
            </a:r>
          </a:p>
        </p:txBody>
      </p:sp>
      <p:grpSp>
        <p:nvGrpSpPr>
          <p:cNvPr id="7" name="Group 6">
            <a:extLst>
              <a:ext uri="{FF2B5EF4-FFF2-40B4-BE49-F238E27FC236}">
                <a16:creationId xmlns="" xmlns:a16="http://schemas.microsoft.com/office/drawing/2014/main" id="{E005FFF6-FBEE-4040-AEEB-9B3D75026B54}"/>
              </a:ext>
            </a:extLst>
          </p:cNvPr>
          <p:cNvGrpSpPr/>
          <p:nvPr/>
        </p:nvGrpSpPr>
        <p:grpSpPr bwMode="gray">
          <a:xfrm>
            <a:off x="390525" y="1110188"/>
            <a:ext cx="5157160" cy="4999391"/>
            <a:chOff x="699306" y="1138763"/>
            <a:chExt cx="5157160" cy="4999391"/>
          </a:xfrm>
        </p:grpSpPr>
        <p:pic>
          <p:nvPicPr>
            <p:cNvPr id="4" name="图片 3"/>
            <p:cNvPicPr>
              <a:picLocks noChangeAspect="1"/>
            </p:cNvPicPr>
            <p:nvPr/>
          </p:nvPicPr>
          <p:blipFill>
            <a:blip r:embed="rId3"/>
            <a:stretch>
              <a:fillRect/>
            </a:stretch>
          </p:blipFill>
          <p:spPr bwMode="gray">
            <a:xfrm>
              <a:off x="2243092" y="5095844"/>
              <a:ext cx="563738" cy="459037"/>
            </a:xfrm>
            <a:prstGeom prst="rect">
              <a:avLst/>
            </a:prstGeom>
          </p:spPr>
        </p:pic>
        <p:sp>
          <p:nvSpPr>
            <p:cNvPr id="5" name="Rectangle 296"/>
            <p:cNvSpPr/>
            <p:nvPr/>
          </p:nvSpPr>
          <p:spPr bwMode="gray">
            <a:xfrm>
              <a:off x="3082916" y="4913439"/>
              <a:ext cx="2596317" cy="930927"/>
            </a:xfrm>
            <a:prstGeom prst="rect">
              <a:avLst/>
            </a:prstGeom>
            <a:solidFill>
              <a:srgbClr val="FFFFFF">
                <a:lumMod val="95000"/>
              </a:srgbClr>
            </a:solidFill>
            <a:ln w="12700" cap="flat">
              <a:solidFill>
                <a:srgbClr val="282828">
                  <a:lumMod val="25000"/>
                  <a:lumOff val="75000"/>
                </a:srgbClr>
              </a:solidFill>
              <a:prstDash val="sysDash"/>
              <a:miter lim="800000"/>
              <a:headEnd type="none" w="med" len="med"/>
              <a:tailEnd type="none" w="med" len="med"/>
            </a:ln>
          </p:spPr>
          <p:txBody>
            <a:bodyPr lIns="121888" tIns="60944" rIns="121888" bIns="60944" rtlCol="0" anchor="ctr"/>
            <a:lstStyle/>
            <a:p>
              <a:pPr algn="ctr" defTabSz="685583" fontAlgn="ctr">
                <a:defRPr/>
              </a:pPr>
              <a:endParaRPr lang="en-US" sz="1067" kern="0" dirty="0">
                <a:solidFill>
                  <a:srgbClr val="005073"/>
                </a:solidFill>
                <a:latin typeface="Huawei Sans" panose="020C0503030203020204" pitchFamily="34" charset="0"/>
                <a:cs typeface="Arial" pitchFamily="-107" charset="0"/>
                <a:sym typeface="Arial" pitchFamily="-107" charset="0"/>
              </a:endParaRPr>
            </a:p>
          </p:txBody>
        </p:sp>
        <p:sp>
          <p:nvSpPr>
            <p:cNvPr id="6" name="Rectangle 296"/>
            <p:cNvSpPr/>
            <p:nvPr/>
          </p:nvSpPr>
          <p:spPr bwMode="gray">
            <a:xfrm>
              <a:off x="1963243" y="1419226"/>
              <a:ext cx="2716707" cy="946154"/>
            </a:xfrm>
            <a:prstGeom prst="rect">
              <a:avLst/>
            </a:prstGeom>
            <a:solidFill>
              <a:srgbClr val="FFFFFF">
                <a:lumMod val="95000"/>
              </a:srgbClr>
            </a:solidFill>
            <a:ln w="12700" cap="flat">
              <a:solidFill>
                <a:srgbClr val="282828">
                  <a:lumMod val="25000"/>
                  <a:lumOff val="75000"/>
                </a:srgbClr>
              </a:solidFill>
              <a:prstDash val="sysDash"/>
              <a:miter lim="800000"/>
              <a:headEnd type="none" w="med" len="med"/>
              <a:tailEnd type="none" w="med" len="med"/>
            </a:ln>
          </p:spPr>
          <p:txBody>
            <a:bodyPr lIns="121888" tIns="60944" rIns="121888" bIns="60944" rtlCol="0" anchor="ctr"/>
            <a:lstStyle/>
            <a:p>
              <a:pPr algn="ctr" defTabSz="685583" fontAlgn="ctr">
                <a:defRPr/>
              </a:pPr>
              <a:endParaRPr lang="en-US" sz="1067" kern="0" dirty="0">
                <a:solidFill>
                  <a:srgbClr val="005073"/>
                </a:solidFill>
                <a:latin typeface="Huawei Sans" panose="020C0503030203020204" pitchFamily="34" charset="0"/>
                <a:cs typeface="Arial" pitchFamily="-107" charset="0"/>
                <a:sym typeface="Arial" pitchFamily="-107" charset="0"/>
              </a:endParaRPr>
            </a:p>
          </p:txBody>
        </p:sp>
        <p:cxnSp>
          <p:nvCxnSpPr>
            <p:cNvPr id="8" name="直接连接符 78"/>
            <p:cNvCxnSpPr>
              <a:cxnSpLocks noChangeShapeType="1"/>
              <a:stCxn id="38" idx="2"/>
              <a:endCxn id="62" idx="1"/>
            </p:cNvCxnSpPr>
            <p:nvPr/>
          </p:nvCxnSpPr>
          <p:spPr bwMode="gray">
            <a:xfrm flipH="1">
              <a:off x="1702951" y="2235877"/>
              <a:ext cx="1194287" cy="1064070"/>
            </a:xfrm>
            <a:prstGeom prst="line">
              <a:avLst/>
            </a:prstGeom>
            <a:noFill/>
            <a:ln w="19050" algn="ctr">
              <a:solidFill>
                <a:schemeClr val="bg1">
                  <a:lumMod val="50000"/>
                </a:schemeClr>
              </a:solidFill>
              <a:round/>
              <a:headEnd/>
              <a:tailEnd/>
            </a:ln>
          </p:spPr>
        </p:cxnSp>
        <p:sp>
          <p:nvSpPr>
            <p:cNvPr id="9" name="文本框 8"/>
            <p:cNvSpPr txBox="1"/>
            <p:nvPr/>
          </p:nvSpPr>
          <p:spPr bwMode="gray">
            <a:xfrm>
              <a:off x="1963243" y="1138763"/>
              <a:ext cx="825964"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HQ site</a:t>
              </a:r>
            </a:p>
          </p:txBody>
        </p:sp>
        <p:sp>
          <p:nvSpPr>
            <p:cNvPr id="12" name="文本框 11"/>
            <p:cNvSpPr txBox="1"/>
            <p:nvPr/>
          </p:nvSpPr>
          <p:spPr bwMode="gray">
            <a:xfrm>
              <a:off x="3648123" y="4080634"/>
              <a:ext cx="1142548" cy="276999"/>
            </a:xfrm>
            <a:prstGeom prst="rect">
              <a:avLst/>
            </a:prstGeom>
            <a:noFill/>
          </p:spPr>
          <p:txBody>
            <a:bodyPr wrap="square" rtlCol="0">
              <a:spAutoFit/>
            </a:bodyPr>
            <a:lstStyle/>
            <a:p>
              <a:pPr algn="ctr" fontAlgn="ctr"/>
              <a:r>
                <a:rPr lang="en-US" sz="1200" b="1" dirty="0">
                  <a:solidFill>
                    <a:srgbClr val="C7000B"/>
                  </a:solidFill>
                  <a:latin typeface="Huawei Sans" panose="020C0503030203020204" pitchFamily="34" charset="0"/>
                </a:rPr>
                <a:t>RD</a:t>
              </a:r>
              <a:r>
                <a:rPr lang="en-US" sz="1200" dirty="0">
                  <a:solidFill>
                    <a:prstClr val="black"/>
                  </a:solidFill>
                  <a:latin typeface="Huawei Sans" panose="020C0503030203020204" pitchFamily="34" charset="0"/>
                </a:rPr>
                <a:t>: Internet</a:t>
              </a:r>
            </a:p>
          </p:txBody>
        </p:sp>
        <p:sp>
          <p:nvSpPr>
            <p:cNvPr id="13" name="Rectangle 296"/>
            <p:cNvSpPr/>
            <p:nvPr/>
          </p:nvSpPr>
          <p:spPr bwMode="gray">
            <a:xfrm>
              <a:off x="1645300" y="4920917"/>
              <a:ext cx="1318565" cy="930927"/>
            </a:xfrm>
            <a:prstGeom prst="rect">
              <a:avLst/>
            </a:prstGeom>
            <a:solidFill>
              <a:srgbClr val="FFFFFF">
                <a:lumMod val="95000"/>
              </a:srgbClr>
            </a:solidFill>
            <a:ln w="12700" cap="flat">
              <a:solidFill>
                <a:srgbClr val="282828">
                  <a:lumMod val="25000"/>
                  <a:lumOff val="75000"/>
                </a:srgbClr>
              </a:solidFill>
              <a:prstDash val="sysDash"/>
              <a:miter lim="800000"/>
              <a:headEnd type="none" w="med" len="med"/>
              <a:tailEnd type="none" w="med" len="med"/>
            </a:ln>
          </p:spPr>
          <p:txBody>
            <a:bodyPr lIns="121888" tIns="60944" rIns="121888" bIns="60944" rtlCol="0" anchor="ctr"/>
            <a:lstStyle/>
            <a:p>
              <a:pPr algn="ctr" defTabSz="685583" fontAlgn="ctr">
                <a:defRPr/>
              </a:pPr>
              <a:endParaRPr lang="en-US" sz="1067" kern="0" dirty="0">
                <a:solidFill>
                  <a:srgbClr val="005073"/>
                </a:solidFill>
                <a:latin typeface="Huawei Sans" panose="020C0503030203020204" pitchFamily="34" charset="0"/>
                <a:cs typeface="Arial" pitchFamily="-107" charset="0"/>
                <a:sym typeface="Arial" pitchFamily="-107" charset="0"/>
              </a:endParaRPr>
            </a:p>
          </p:txBody>
        </p:sp>
        <p:cxnSp>
          <p:nvCxnSpPr>
            <p:cNvPr id="14" name="直接连接符 78"/>
            <p:cNvCxnSpPr>
              <a:cxnSpLocks noChangeShapeType="1"/>
              <a:stCxn id="35" idx="0"/>
            </p:cNvCxnSpPr>
            <p:nvPr/>
          </p:nvCxnSpPr>
          <p:spPr bwMode="gray">
            <a:xfrm flipH="1" flipV="1">
              <a:off x="1622495" y="3751884"/>
              <a:ext cx="695954" cy="1330050"/>
            </a:xfrm>
            <a:prstGeom prst="line">
              <a:avLst/>
            </a:prstGeom>
            <a:noFill/>
            <a:ln w="19050" algn="ctr">
              <a:solidFill>
                <a:schemeClr val="bg1">
                  <a:lumMod val="50000"/>
                </a:schemeClr>
              </a:solidFill>
              <a:round/>
              <a:headEnd/>
              <a:tailEnd/>
            </a:ln>
          </p:spPr>
        </p:cxnSp>
        <p:cxnSp>
          <p:nvCxnSpPr>
            <p:cNvPr id="15" name="直接连接符 78"/>
            <p:cNvCxnSpPr>
              <a:cxnSpLocks noChangeShapeType="1"/>
              <a:stCxn id="35" idx="0"/>
            </p:cNvCxnSpPr>
            <p:nvPr/>
          </p:nvCxnSpPr>
          <p:spPr bwMode="gray">
            <a:xfrm flipV="1">
              <a:off x="2318449" y="3801741"/>
              <a:ext cx="982881" cy="1280193"/>
            </a:xfrm>
            <a:prstGeom prst="line">
              <a:avLst/>
            </a:prstGeom>
            <a:noFill/>
            <a:ln w="19050" algn="ctr">
              <a:solidFill>
                <a:schemeClr val="bg1">
                  <a:lumMod val="50000"/>
                </a:schemeClr>
              </a:solidFill>
              <a:round/>
              <a:headEnd/>
              <a:tailEnd/>
            </a:ln>
          </p:spPr>
        </p:cxnSp>
        <p:cxnSp>
          <p:nvCxnSpPr>
            <p:cNvPr id="17" name="直接连接符 78"/>
            <p:cNvCxnSpPr>
              <a:cxnSpLocks noChangeShapeType="1"/>
              <a:endCxn id="37" idx="0"/>
            </p:cNvCxnSpPr>
            <p:nvPr/>
          </p:nvCxnSpPr>
          <p:spPr bwMode="gray">
            <a:xfrm flipH="1">
              <a:off x="4792081" y="3777017"/>
              <a:ext cx="370610" cy="1304917"/>
            </a:xfrm>
            <a:prstGeom prst="line">
              <a:avLst/>
            </a:prstGeom>
            <a:noFill/>
            <a:ln w="19050" algn="ctr">
              <a:solidFill>
                <a:schemeClr val="bg1">
                  <a:lumMod val="50000"/>
                </a:schemeClr>
              </a:solidFill>
              <a:round/>
              <a:headEnd/>
              <a:tailEnd/>
            </a:ln>
          </p:spPr>
        </p:cxnSp>
        <p:cxnSp>
          <p:nvCxnSpPr>
            <p:cNvPr id="18" name="直接连接符 78"/>
            <p:cNvCxnSpPr>
              <a:cxnSpLocks noChangeShapeType="1"/>
              <a:stCxn id="39" idx="1"/>
              <a:endCxn id="38" idx="3"/>
            </p:cNvCxnSpPr>
            <p:nvPr/>
          </p:nvCxnSpPr>
          <p:spPr bwMode="gray">
            <a:xfrm flipH="1">
              <a:off x="3179107" y="2006359"/>
              <a:ext cx="349915" cy="0"/>
            </a:xfrm>
            <a:prstGeom prst="line">
              <a:avLst/>
            </a:prstGeom>
            <a:noFill/>
            <a:ln w="19050" algn="ctr">
              <a:solidFill>
                <a:schemeClr val="bg1">
                  <a:lumMod val="50000"/>
                </a:schemeClr>
              </a:solidFill>
              <a:round/>
              <a:headEnd/>
              <a:tailEnd/>
            </a:ln>
          </p:spPr>
        </p:cxnSp>
        <p:cxnSp>
          <p:nvCxnSpPr>
            <p:cNvPr id="19" name="直接连接符 78"/>
            <p:cNvCxnSpPr>
              <a:cxnSpLocks noChangeShapeType="1"/>
              <a:stCxn id="39" idx="2"/>
              <a:endCxn id="95" idx="0"/>
            </p:cNvCxnSpPr>
            <p:nvPr/>
          </p:nvCxnSpPr>
          <p:spPr bwMode="gray">
            <a:xfrm>
              <a:off x="3810891" y="2235877"/>
              <a:ext cx="1150591" cy="956350"/>
            </a:xfrm>
            <a:prstGeom prst="line">
              <a:avLst/>
            </a:prstGeom>
            <a:noFill/>
            <a:ln w="19050" algn="ctr">
              <a:solidFill>
                <a:schemeClr val="bg1">
                  <a:lumMod val="50000"/>
                </a:schemeClr>
              </a:solidFill>
              <a:round/>
              <a:headEnd/>
              <a:tailEnd/>
            </a:ln>
          </p:spPr>
        </p:cxnSp>
        <p:cxnSp>
          <p:nvCxnSpPr>
            <p:cNvPr id="20" name="直接连接符 78"/>
            <p:cNvCxnSpPr>
              <a:cxnSpLocks noChangeShapeType="1"/>
              <a:endCxn id="36" idx="0"/>
            </p:cNvCxnSpPr>
            <p:nvPr/>
          </p:nvCxnSpPr>
          <p:spPr bwMode="gray">
            <a:xfrm>
              <a:off x="1620716" y="3751883"/>
              <a:ext cx="2170892" cy="1330051"/>
            </a:xfrm>
            <a:prstGeom prst="line">
              <a:avLst/>
            </a:prstGeom>
            <a:noFill/>
            <a:ln w="19050" algn="ctr">
              <a:solidFill>
                <a:schemeClr val="bg1">
                  <a:lumMod val="50000"/>
                </a:schemeClr>
              </a:solidFill>
              <a:round/>
              <a:headEnd/>
              <a:tailEnd/>
            </a:ln>
          </p:spPr>
        </p:cxnSp>
        <p:cxnSp>
          <p:nvCxnSpPr>
            <p:cNvPr id="21" name="直接连接符 78"/>
            <p:cNvCxnSpPr>
              <a:cxnSpLocks noChangeShapeType="1"/>
              <a:stCxn id="37" idx="1"/>
              <a:endCxn id="36" idx="3"/>
            </p:cNvCxnSpPr>
            <p:nvPr/>
          </p:nvCxnSpPr>
          <p:spPr bwMode="gray">
            <a:xfrm flipH="1">
              <a:off x="4073477" y="5311453"/>
              <a:ext cx="436735" cy="0"/>
            </a:xfrm>
            <a:prstGeom prst="line">
              <a:avLst/>
            </a:prstGeom>
            <a:noFill/>
            <a:ln w="19050" algn="ctr">
              <a:solidFill>
                <a:schemeClr val="bg1">
                  <a:lumMod val="50000"/>
                </a:schemeClr>
              </a:solidFill>
              <a:round/>
              <a:headEnd/>
              <a:tailEnd/>
            </a:ln>
          </p:spPr>
        </p:cxnSp>
        <p:sp>
          <p:nvSpPr>
            <p:cNvPr id="22" name="左大括号 21"/>
            <p:cNvSpPr/>
            <p:nvPr/>
          </p:nvSpPr>
          <p:spPr bwMode="gray">
            <a:xfrm rot="16200000">
              <a:off x="4102844" y="3109527"/>
              <a:ext cx="233107" cy="1709107"/>
            </a:xfrm>
            <a:prstGeom prst="leftBrace">
              <a:avLst>
                <a:gd name="adj1" fmla="val 8333"/>
                <a:gd name="adj2" fmla="val 49563"/>
              </a:avLst>
            </a:prstGeom>
            <a:ln>
              <a:solidFill>
                <a:srgbClr val="0099CC"/>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067" dirty="0">
                <a:solidFill>
                  <a:srgbClr val="000000"/>
                </a:solidFill>
              </a:endParaRPr>
            </a:p>
          </p:txBody>
        </p:sp>
        <p:sp>
          <p:nvSpPr>
            <p:cNvPr id="25" name="文本框 24"/>
            <p:cNvSpPr txBox="1"/>
            <p:nvPr/>
          </p:nvSpPr>
          <p:spPr bwMode="gray">
            <a:xfrm>
              <a:off x="1161667" y="4063673"/>
              <a:ext cx="967265" cy="276999"/>
            </a:xfrm>
            <a:prstGeom prst="rect">
              <a:avLst/>
            </a:prstGeom>
            <a:noFill/>
          </p:spPr>
          <p:txBody>
            <a:bodyPr wrap="square" rtlCol="0">
              <a:spAutoFit/>
            </a:bodyPr>
            <a:lstStyle/>
            <a:p>
              <a:pPr algn="ctr" fontAlgn="ctr"/>
              <a:r>
                <a:rPr lang="en-US" sz="1200" b="1" dirty="0">
                  <a:solidFill>
                    <a:srgbClr val="C7000B"/>
                  </a:solidFill>
                  <a:latin typeface="Huawei Sans" panose="020C0503030203020204" pitchFamily="34" charset="0"/>
                </a:rPr>
                <a:t>RD</a:t>
              </a:r>
              <a:r>
                <a:rPr lang="en-US" sz="1200" dirty="0">
                  <a:solidFill>
                    <a:prstClr val="black"/>
                  </a:solidFill>
                  <a:latin typeface="Huawei Sans" panose="020C0503030203020204" pitchFamily="34" charset="0"/>
                </a:rPr>
                <a:t>: MPLS</a:t>
              </a:r>
            </a:p>
          </p:txBody>
        </p:sp>
        <p:sp>
          <p:nvSpPr>
            <p:cNvPr id="26" name="左大括号 25"/>
            <p:cNvSpPr/>
            <p:nvPr/>
          </p:nvSpPr>
          <p:spPr bwMode="gray">
            <a:xfrm rot="16200000">
              <a:off x="1522900" y="3499332"/>
              <a:ext cx="191481" cy="877250"/>
            </a:xfrm>
            <a:prstGeom prst="leftBrace">
              <a:avLst>
                <a:gd name="adj1" fmla="val 8333"/>
                <a:gd name="adj2" fmla="val 50012"/>
              </a:avLst>
            </a:prstGeom>
            <a:ln>
              <a:solidFill>
                <a:srgbClr val="0099CC"/>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067" dirty="0">
                <a:solidFill>
                  <a:srgbClr val="000000"/>
                </a:solidFill>
              </a:endParaRPr>
            </a:p>
          </p:txBody>
        </p:sp>
        <p:sp>
          <p:nvSpPr>
            <p:cNvPr id="27" name="文本框 26"/>
            <p:cNvSpPr txBox="1"/>
            <p:nvPr/>
          </p:nvSpPr>
          <p:spPr bwMode="gray">
            <a:xfrm>
              <a:off x="699306" y="5861155"/>
              <a:ext cx="1113018"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Branch site 1</a:t>
              </a:r>
            </a:p>
          </p:txBody>
        </p:sp>
        <p:sp>
          <p:nvSpPr>
            <p:cNvPr id="30" name="矩形 29"/>
            <p:cNvSpPr/>
            <p:nvPr/>
          </p:nvSpPr>
          <p:spPr bwMode="gray">
            <a:xfrm>
              <a:off x="2726688" y="1138763"/>
              <a:ext cx="1074333" cy="276999"/>
            </a:xfrm>
            <a:prstGeom prst="rect">
              <a:avLst/>
            </a:prstGeom>
            <a:solidFill>
              <a:schemeClr val="bg1">
                <a:lumMod val="75000"/>
              </a:schemeClr>
            </a:solidFill>
          </p:spPr>
          <p:txBody>
            <a:bodyPr wrap="none">
              <a:spAutoFit/>
            </a:bodyPr>
            <a:lstStyle/>
            <a:p>
              <a:pPr fontAlgn="ctr"/>
              <a:r>
                <a:rPr lang="en-US" sz="1200" b="1" dirty="0">
                  <a:solidFill>
                    <a:srgbClr val="C7000B"/>
                  </a:solidFill>
                  <a:latin typeface="Huawei Sans" panose="020C0503030203020204" pitchFamily="34" charset="0"/>
                </a:rPr>
                <a:t>Site-ID</a:t>
              </a:r>
              <a:r>
                <a:rPr lang="en-US" sz="1200" dirty="0">
                  <a:solidFill>
                    <a:srgbClr val="000000"/>
                  </a:solidFill>
                  <a:latin typeface="Huawei Sans" panose="020C0503030203020204" pitchFamily="34" charset="0"/>
                </a:rPr>
                <a:t>: AAA</a:t>
              </a:r>
            </a:p>
          </p:txBody>
        </p:sp>
        <p:sp>
          <p:nvSpPr>
            <p:cNvPr id="31" name="矩形 30"/>
            <p:cNvSpPr/>
            <p:nvPr/>
          </p:nvSpPr>
          <p:spPr bwMode="gray">
            <a:xfrm>
              <a:off x="1741411" y="5851844"/>
              <a:ext cx="1037463" cy="276999"/>
            </a:xfrm>
            <a:prstGeom prst="rect">
              <a:avLst/>
            </a:prstGeom>
            <a:solidFill>
              <a:schemeClr val="bg1">
                <a:lumMod val="75000"/>
              </a:schemeClr>
            </a:solidFill>
          </p:spPr>
          <p:txBody>
            <a:bodyPr wrap="none">
              <a:spAutoFit/>
            </a:bodyPr>
            <a:lstStyle/>
            <a:p>
              <a:pPr fontAlgn="ctr"/>
              <a:r>
                <a:rPr lang="en-US" sz="1200" b="1" dirty="0">
                  <a:solidFill>
                    <a:srgbClr val="C7000B"/>
                  </a:solidFill>
                  <a:latin typeface="Huawei Sans" panose="020C0503030203020204" pitchFamily="34" charset="0"/>
                </a:rPr>
                <a:t>Site ID</a:t>
              </a:r>
              <a:r>
                <a:rPr lang="en-US" sz="1200" dirty="0">
                  <a:solidFill>
                    <a:prstClr val="black"/>
                  </a:solidFill>
                  <a:latin typeface="Huawei Sans" panose="020C0503030203020204" pitchFamily="34" charset="0"/>
                </a:rPr>
                <a:t>: BBB</a:t>
              </a:r>
            </a:p>
          </p:txBody>
        </p:sp>
        <p:sp>
          <p:nvSpPr>
            <p:cNvPr id="32" name="文本框 31"/>
            <p:cNvSpPr txBox="1"/>
            <p:nvPr/>
          </p:nvSpPr>
          <p:spPr bwMode="gray">
            <a:xfrm>
              <a:off x="2195168" y="1868005"/>
              <a:ext cx="508693" cy="256545"/>
            </a:xfrm>
            <a:prstGeom prst="rect">
              <a:avLst/>
            </a:prstGeom>
            <a:noFill/>
          </p:spPr>
          <p:txBody>
            <a:bodyPr wrap="square" rtlCol="0">
              <a:spAutoFit/>
            </a:bodyPr>
            <a:lstStyle/>
            <a:p>
              <a:pPr algn="ctr" fontAlgn="ctr"/>
              <a:r>
                <a:rPr lang="en-US" sz="1067" dirty="0">
                  <a:solidFill>
                    <a:srgbClr val="000000"/>
                  </a:solidFill>
                  <a:latin typeface="Huawei Sans" panose="020C0503030203020204" pitchFamily="34" charset="0"/>
                </a:rPr>
                <a:t>CPE1</a:t>
              </a:r>
            </a:p>
          </p:txBody>
        </p:sp>
        <p:sp>
          <p:nvSpPr>
            <p:cNvPr id="33" name="文本框 32"/>
            <p:cNvSpPr txBox="1"/>
            <p:nvPr/>
          </p:nvSpPr>
          <p:spPr bwMode="gray">
            <a:xfrm>
              <a:off x="4018361" y="1870116"/>
              <a:ext cx="528760" cy="256545"/>
            </a:xfrm>
            <a:prstGeom prst="rect">
              <a:avLst/>
            </a:prstGeom>
            <a:noFill/>
          </p:spPr>
          <p:txBody>
            <a:bodyPr wrap="square" rtlCol="0">
              <a:spAutoFit/>
            </a:bodyPr>
            <a:lstStyle/>
            <a:p>
              <a:pPr algn="ctr" fontAlgn="ctr"/>
              <a:r>
                <a:rPr lang="en-US" sz="1067" dirty="0">
                  <a:solidFill>
                    <a:srgbClr val="000000"/>
                  </a:solidFill>
                  <a:latin typeface="Huawei Sans" panose="020C0503030203020204" pitchFamily="34" charset="0"/>
                </a:rPr>
                <a:t>CPE2</a:t>
              </a:r>
            </a:p>
          </p:txBody>
        </p:sp>
        <p:sp>
          <p:nvSpPr>
            <p:cNvPr id="34" name="矩形 33"/>
            <p:cNvSpPr/>
            <p:nvPr/>
          </p:nvSpPr>
          <p:spPr bwMode="gray">
            <a:xfrm>
              <a:off x="3708355" y="5846579"/>
              <a:ext cx="1042273" cy="276999"/>
            </a:xfrm>
            <a:prstGeom prst="rect">
              <a:avLst/>
            </a:prstGeom>
            <a:solidFill>
              <a:schemeClr val="bg1">
                <a:lumMod val="75000"/>
              </a:schemeClr>
            </a:solidFill>
          </p:spPr>
          <p:txBody>
            <a:bodyPr wrap="none">
              <a:spAutoFit/>
            </a:bodyPr>
            <a:lstStyle/>
            <a:p>
              <a:pPr fontAlgn="ctr"/>
              <a:r>
                <a:rPr lang="en-US" sz="1200" b="1" dirty="0">
                  <a:solidFill>
                    <a:srgbClr val="C7000B"/>
                  </a:solidFill>
                  <a:latin typeface="Huawei Sans" panose="020C0503030203020204" pitchFamily="34" charset="0"/>
                </a:rPr>
                <a:t>Site ID</a:t>
              </a:r>
              <a:r>
                <a:rPr lang="en-US" sz="1200" dirty="0">
                  <a:solidFill>
                    <a:prstClr val="black"/>
                  </a:solidFill>
                  <a:latin typeface="Huawei Sans" panose="020C0503030203020204" pitchFamily="34" charset="0"/>
                </a:rPr>
                <a:t>: CCC</a:t>
              </a:r>
            </a:p>
          </p:txBody>
        </p:sp>
        <p:pic>
          <p:nvPicPr>
            <p:cNvPr id="35" name="图片 34"/>
            <p:cNvPicPr>
              <a:picLocks noChangeAspect="1"/>
            </p:cNvPicPr>
            <p:nvPr/>
          </p:nvPicPr>
          <p:blipFill>
            <a:blip r:embed="rId3"/>
            <a:stretch>
              <a:fillRect/>
            </a:stretch>
          </p:blipFill>
          <p:spPr bwMode="gray">
            <a:xfrm>
              <a:off x="2036580" y="5081934"/>
              <a:ext cx="563738" cy="459037"/>
            </a:xfrm>
            <a:prstGeom prst="rect">
              <a:avLst/>
            </a:prstGeom>
          </p:spPr>
        </p:pic>
        <p:pic>
          <p:nvPicPr>
            <p:cNvPr id="36" name="图片 35"/>
            <p:cNvPicPr>
              <a:picLocks noChangeAspect="1"/>
            </p:cNvPicPr>
            <p:nvPr/>
          </p:nvPicPr>
          <p:blipFill>
            <a:blip r:embed="rId3"/>
            <a:stretch>
              <a:fillRect/>
            </a:stretch>
          </p:blipFill>
          <p:spPr bwMode="gray">
            <a:xfrm>
              <a:off x="3509739" y="5081934"/>
              <a:ext cx="563738" cy="459037"/>
            </a:xfrm>
            <a:prstGeom prst="rect">
              <a:avLst/>
            </a:prstGeom>
          </p:spPr>
        </p:pic>
        <p:pic>
          <p:nvPicPr>
            <p:cNvPr id="37" name="图片 36"/>
            <p:cNvPicPr>
              <a:picLocks noChangeAspect="1"/>
            </p:cNvPicPr>
            <p:nvPr/>
          </p:nvPicPr>
          <p:blipFill>
            <a:blip r:embed="rId3"/>
            <a:stretch>
              <a:fillRect/>
            </a:stretch>
          </p:blipFill>
          <p:spPr bwMode="gray">
            <a:xfrm>
              <a:off x="4510212" y="5081934"/>
              <a:ext cx="563738" cy="459037"/>
            </a:xfrm>
            <a:prstGeom prst="rect">
              <a:avLst/>
            </a:prstGeom>
          </p:spPr>
        </p:pic>
        <p:pic>
          <p:nvPicPr>
            <p:cNvPr id="38" name="图片 37"/>
            <p:cNvPicPr>
              <a:picLocks noChangeAspect="1"/>
            </p:cNvPicPr>
            <p:nvPr/>
          </p:nvPicPr>
          <p:blipFill>
            <a:blip r:embed="rId3"/>
            <a:stretch>
              <a:fillRect/>
            </a:stretch>
          </p:blipFill>
          <p:spPr bwMode="gray">
            <a:xfrm>
              <a:off x="2615369" y="1776840"/>
              <a:ext cx="563738" cy="459037"/>
            </a:xfrm>
            <a:prstGeom prst="rect">
              <a:avLst/>
            </a:prstGeom>
          </p:spPr>
        </p:pic>
        <p:pic>
          <p:nvPicPr>
            <p:cNvPr id="39" name="图片 38"/>
            <p:cNvPicPr>
              <a:picLocks noChangeAspect="1"/>
            </p:cNvPicPr>
            <p:nvPr/>
          </p:nvPicPr>
          <p:blipFill>
            <a:blip r:embed="rId3"/>
            <a:stretch>
              <a:fillRect/>
            </a:stretch>
          </p:blipFill>
          <p:spPr bwMode="gray">
            <a:xfrm>
              <a:off x="3529022" y="1776840"/>
              <a:ext cx="563738" cy="459037"/>
            </a:xfrm>
            <a:prstGeom prst="rect">
              <a:avLst/>
            </a:prstGeom>
          </p:spPr>
        </p:pic>
        <p:sp>
          <p:nvSpPr>
            <p:cNvPr id="40" name="文本框 39"/>
            <p:cNvSpPr txBox="1"/>
            <p:nvPr/>
          </p:nvSpPr>
          <p:spPr bwMode="gray">
            <a:xfrm>
              <a:off x="4700192" y="5857783"/>
              <a:ext cx="1156274"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Branch site 2</a:t>
              </a:r>
            </a:p>
          </p:txBody>
        </p:sp>
        <p:sp>
          <p:nvSpPr>
            <p:cNvPr id="41" name="矩形 40"/>
            <p:cNvSpPr/>
            <p:nvPr/>
          </p:nvSpPr>
          <p:spPr bwMode="gray">
            <a:xfrm>
              <a:off x="1641934" y="5449705"/>
              <a:ext cx="1309974" cy="461665"/>
            </a:xfrm>
            <a:prstGeom prst="rect">
              <a:avLst/>
            </a:prstGeom>
          </p:spPr>
          <p:txBody>
            <a:bodyPr wrap="none">
              <a:spAutoFit/>
            </a:bodyPr>
            <a:lstStyle/>
            <a:p>
              <a:pPr algn="ctr" fontAlgn="ctr"/>
              <a:r>
                <a:rPr lang="en-US" sz="1200" dirty="0">
                  <a:solidFill>
                    <a:prstClr val="black"/>
                  </a:solidFill>
                  <a:latin typeface="Huawei Sans" panose="020C0503030203020204" pitchFamily="34" charset="0"/>
                </a:rPr>
                <a:t>3.3.3.3</a:t>
              </a:r>
            </a:p>
            <a:p>
              <a:pPr algn="ctr" fontAlgn="ctr"/>
              <a:r>
                <a:rPr lang="en-US" sz="1200" dirty="0">
                  <a:solidFill>
                    <a:prstClr val="black"/>
                  </a:solidFill>
                  <a:latin typeface="Huawei Sans" panose="020C0503030203020204" pitchFamily="34" charset="0"/>
                </a:rPr>
                <a:t>(</a:t>
              </a:r>
              <a:r>
                <a:rPr lang="en-US" sz="1200" b="1" dirty="0">
                  <a:solidFill>
                    <a:srgbClr val="C7000B"/>
                  </a:solidFill>
                  <a:latin typeface="Huawei Sans" panose="020C0503030203020204" pitchFamily="34" charset="0"/>
                </a:rPr>
                <a:t>CPE router ID</a:t>
              </a:r>
              <a:r>
                <a:rPr lang="en-US" sz="1200" dirty="0">
                  <a:solidFill>
                    <a:prstClr val="black"/>
                  </a:solidFill>
                  <a:latin typeface="Huawei Sans" panose="020C0503030203020204" pitchFamily="34" charset="0"/>
                </a:rPr>
                <a:t>)</a:t>
              </a:r>
            </a:p>
          </p:txBody>
        </p:sp>
        <p:sp>
          <p:nvSpPr>
            <p:cNvPr id="42" name="矩形 41"/>
            <p:cNvSpPr/>
            <p:nvPr/>
          </p:nvSpPr>
          <p:spPr bwMode="gray">
            <a:xfrm>
              <a:off x="3045809" y="5449705"/>
              <a:ext cx="1309974" cy="461665"/>
            </a:xfrm>
            <a:prstGeom prst="rect">
              <a:avLst/>
            </a:prstGeom>
          </p:spPr>
          <p:txBody>
            <a:bodyPr wrap="none">
              <a:spAutoFit/>
            </a:bodyPr>
            <a:lstStyle/>
            <a:p>
              <a:pPr algn="ctr" fontAlgn="ctr"/>
              <a:r>
                <a:rPr lang="en-US" sz="1200" dirty="0">
                  <a:solidFill>
                    <a:prstClr val="black"/>
                  </a:solidFill>
                  <a:latin typeface="Huawei Sans" panose="020C0503030203020204" pitchFamily="34" charset="0"/>
                </a:rPr>
                <a:t>4.4.4.4 </a:t>
              </a:r>
            </a:p>
            <a:p>
              <a:pPr algn="ctr" fontAlgn="ctr"/>
              <a:r>
                <a:rPr lang="en-US" sz="1200" dirty="0">
                  <a:solidFill>
                    <a:prstClr val="black"/>
                  </a:solidFill>
                  <a:latin typeface="Huawei Sans" panose="020C0503030203020204" pitchFamily="34" charset="0"/>
                </a:rPr>
                <a:t>(</a:t>
              </a:r>
              <a:r>
                <a:rPr lang="en-US" sz="1200" b="1" dirty="0">
                  <a:solidFill>
                    <a:srgbClr val="C7000B"/>
                  </a:solidFill>
                  <a:latin typeface="Huawei Sans" panose="020C0503030203020204" pitchFamily="34" charset="0"/>
                </a:rPr>
                <a:t>CPE router ID</a:t>
              </a:r>
              <a:r>
                <a:rPr lang="en-US" sz="1200" dirty="0">
                  <a:solidFill>
                    <a:prstClr val="black"/>
                  </a:solidFill>
                  <a:latin typeface="Huawei Sans" panose="020C0503030203020204" pitchFamily="34" charset="0"/>
                </a:rPr>
                <a:t>)</a:t>
              </a:r>
            </a:p>
          </p:txBody>
        </p:sp>
        <p:sp>
          <p:nvSpPr>
            <p:cNvPr id="43" name="矩形 42"/>
            <p:cNvSpPr/>
            <p:nvPr/>
          </p:nvSpPr>
          <p:spPr bwMode="gray">
            <a:xfrm>
              <a:off x="4282775" y="5449705"/>
              <a:ext cx="1309974" cy="461665"/>
            </a:xfrm>
            <a:prstGeom prst="rect">
              <a:avLst/>
            </a:prstGeom>
          </p:spPr>
          <p:txBody>
            <a:bodyPr wrap="none">
              <a:spAutoFit/>
            </a:bodyPr>
            <a:lstStyle/>
            <a:p>
              <a:pPr algn="ctr" fontAlgn="ctr"/>
              <a:r>
                <a:rPr lang="en-US" sz="1200" dirty="0">
                  <a:solidFill>
                    <a:prstClr val="black"/>
                  </a:solidFill>
                  <a:latin typeface="Huawei Sans" panose="020C0503030203020204" pitchFamily="34" charset="0"/>
                </a:rPr>
                <a:t>5.5.5.5 </a:t>
              </a:r>
            </a:p>
            <a:p>
              <a:pPr algn="ctr" fontAlgn="ctr"/>
              <a:r>
                <a:rPr lang="en-US" sz="1200" dirty="0">
                  <a:solidFill>
                    <a:prstClr val="black"/>
                  </a:solidFill>
                  <a:latin typeface="Huawei Sans" panose="020C0503030203020204" pitchFamily="34" charset="0"/>
                </a:rPr>
                <a:t>(</a:t>
              </a:r>
              <a:r>
                <a:rPr lang="en-US" sz="1200" b="1" dirty="0">
                  <a:solidFill>
                    <a:srgbClr val="C7000B"/>
                  </a:solidFill>
                  <a:latin typeface="Huawei Sans" panose="020C0503030203020204" pitchFamily="34" charset="0"/>
                </a:rPr>
                <a:t>CPE router ID</a:t>
              </a:r>
              <a:r>
                <a:rPr lang="en-US" sz="1200" dirty="0">
                  <a:solidFill>
                    <a:prstClr val="black"/>
                  </a:solidFill>
                  <a:latin typeface="Huawei Sans" panose="020C0503030203020204" pitchFamily="34" charset="0"/>
                </a:rPr>
                <a:t>)</a:t>
              </a:r>
            </a:p>
          </p:txBody>
        </p:sp>
        <p:sp>
          <p:nvSpPr>
            <p:cNvPr id="44" name="矩形 43"/>
            <p:cNvSpPr/>
            <p:nvPr/>
          </p:nvSpPr>
          <p:spPr bwMode="gray">
            <a:xfrm>
              <a:off x="2032243" y="1380551"/>
              <a:ext cx="1309974" cy="461665"/>
            </a:xfrm>
            <a:prstGeom prst="rect">
              <a:avLst/>
            </a:prstGeom>
          </p:spPr>
          <p:txBody>
            <a:bodyPr wrap="none">
              <a:spAutoFit/>
            </a:bodyPr>
            <a:lstStyle/>
            <a:p>
              <a:pPr algn="ctr" fontAlgn="ctr"/>
              <a:r>
                <a:rPr lang="en-US" sz="1200" dirty="0">
                  <a:solidFill>
                    <a:prstClr val="black"/>
                  </a:solidFill>
                  <a:latin typeface="Huawei Sans" panose="020C0503030203020204" pitchFamily="34" charset="0"/>
                </a:rPr>
                <a:t>1.1.1.1</a:t>
              </a:r>
            </a:p>
            <a:p>
              <a:pPr algn="ctr" fontAlgn="ctr"/>
              <a:r>
                <a:rPr lang="en-US" sz="1200" dirty="0">
                  <a:solidFill>
                    <a:prstClr val="black"/>
                  </a:solidFill>
                  <a:latin typeface="Huawei Sans" panose="020C0503030203020204" pitchFamily="34" charset="0"/>
                </a:rPr>
                <a:t>(</a:t>
              </a:r>
              <a:r>
                <a:rPr lang="en-US" sz="1200" b="1" dirty="0">
                  <a:solidFill>
                    <a:srgbClr val="C7000B"/>
                  </a:solidFill>
                  <a:latin typeface="Huawei Sans" panose="020C0503030203020204" pitchFamily="34" charset="0"/>
                </a:rPr>
                <a:t>CPE router ID</a:t>
              </a:r>
              <a:r>
                <a:rPr lang="en-US" sz="1200" dirty="0">
                  <a:solidFill>
                    <a:prstClr val="black"/>
                  </a:solidFill>
                  <a:latin typeface="Huawei Sans" panose="020C0503030203020204" pitchFamily="34" charset="0"/>
                </a:rPr>
                <a:t>)</a:t>
              </a:r>
            </a:p>
          </p:txBody>
        </p:sp>
        <p:sp>
          <p:nvSpPr>
            <p:cNvPr id="45" name="矩形 44"/>
            <p:cNvSpPr/>
            <p:nvPr/>
          </p:nvSpPr>
          <p:spPr bwMode="gray">
            <a:xfrm>
              <a:off x="3332317" y="1380551"/>
              <a:ext cx="1309974" cy="461665"/>
            </a:xfrm>
            <a:prstGeom prst="rect">
              <a:avLst/>
            </a:prstGeom>
          </p:spPr>
          <p:txBody>
            <a:bodyPr wrap="none">
              <a:spAutoFit/>
            </a:bodyPr>
            <a:lstStyle/>
            <a:p>
              <a:pPr algn="ctr" fontAlgn="ctr"/>
              <a:r>
                <a:rPr lang="en-US" sz="1200" dirty="0">
                  <a:solidFill>
                    <a:prstClr val="black"/>
                  </a:solidFill>
                  <a:latin typeface="Huawei Sans" panose="020C0503030203020204" pitchFamily="34" charset="0"/>
                </a:rPr>
                <a:t>2.2.2.2</a:t>
              </a:r>
            </a:p>
            <a:p>
              <a:pPr algn="ctr" fontAlgn="ctr"/>
              <a:r>
                <a:rPr lang="en-US" sz="1200" dirty="0">
                  <a:solidFill>
                    <a:prstClr val="black"/>
                  </a:solidFill>
                  <a:latin typeface="Huawei Sans" panose="020C0503030203020204" pitchFamily="34" charset="0"/>
                </a:rPr>
                <a:t>(</a:t>
              </a:r>
              <a:r>
                <a:rPr lang="en-US" sz="1200" b="1" dirty="0">
                  <a:solidFill>
                    <a:srgbClr val="C7000B"/>
                  </a:solidFill>
                  <a:latin typeface="Huawei Sans" panose="020C0503030203020204" pitchFamily="34" charset="0"/>
                </a:rPr>
                <a:t>CPE router ID</a:t>
              </a:r>
              <a:r>
                <a:rPr lang="en-US" sz="1200" dirty="0">
                  <a:solidFill>
                    <a:prstClr val="black"/>
                  </a:solidFill>
                  <a:latin typeface="Huawei Sans" panose="020C0503030203020204" pitchFamily="34" charset="0"/>
                </a:rPr>
                <a:t>)</a:t>
              </a:r>
            </a:p>
          </p:txBody>
        </p:sp>
        <p:sp>
          <p:nvSpPr>
            <p:cNvPr id="46" name="矩形 45"/>
            <p:cNvSpPr/>
            <p:nvPr/>
          </p:nvSpPr>
          <p:spPr bwMode="gray">
            <a:xfrm>
              <a:off x="1694562" y="4780870"/>
              <a:ext cx="465192" cy="276999"/>
            </a:xfrm>
            <a:prstGeom prst="rect">
              <a:avLst/>
            </a:prstGeom>
          </p:spPr>
          <p:txBody>
            <a:bodyPr wrap="none">
              <a:spAutoFit/>
            </a:bodyPr>
            <a:lstStyle/>
            <a:p>
              <a:pPr fontAlgn="ctr"/>
              <a:r>
                <a:rPr lang="en-US" sz="1200" dirty="0">
                  <a:solidFill>
                    <a:prstClr val="black"/>
                  </a:solidFill>
                  <a:latin typeface="Huawei Sans" panose="020C0503030203020204" pitchFamily="34" charset="0"/>
                </a:rPr>
                <a:t>GE0</a:t>
              </a:r>
            </a:p>
          </p:txBody>
        </p:sp>
        <p:sp>
          <p:nvSpPr>
            <p:cNvPr id="47" name="矩形 46"/>
            <p:cNvSpPr/>
            <p:nvPr/>
          </p:nvSpPr>
          <p:spPr bwMode="gray">
            <a:xfrm>
              <a:off x="2480433" y="4777787"/>
              <a:ext cx="465192" cy="276999"/>
            </a:xfrm>
            <a:prstGeom prst="rect">
              <a:avLst/>
            </a:prstGeom>
          </p:spPr>
          <p:txBody>
            <a:bodyPr wrap="none">
              <a:spAutoFit/>
            </a:bodyPr>
            <a:lstStyle/>
            <a:p>
              <a:pPr fontAlgn="ctr"/>
              <a:r>
                <a:rPr lang="en-US" sz="1200" dirty="0">
                  <a:solidFill>
                    <a:prstClr val="black"/>
                  </a:solidFill>
                  <a:latin typeface="Huawei Sans" panose="020C0503030203020204" pitchFamily="34" charset="0"/>
                </a:rPr>
                <a:t>GE1</a:t>
              </a:r>
            </a:p>
          </p:txBody>
        </p:sp>
        <p:sp>
          <p:nvSpPr>
            <p:cNvPr id="51" name="矩形 50"/>
            <p:cNvSpPr/>
            <p:nvPr/>
          </p:nvSpPr>
          <p:spPr bwMode="gray">
            <a:xfrm>
              <a:off x="3504716" y="4772726"/>
              <a:ext cx="465192" cy="276999"/>
            </a:xfrm>
            <a:prstGeom prst="rect">
              <a:avLst/>
            </a:prstGeom>
          </p:spPr>
          <p:txBody>
            <a:bodyPr wrap="none">
              <a:spAutoFit/>
            </a:bodyPr>
            <a:lstStyle/>
            <a:p>
              <a:pPr fontAlgn="ctr"/>
              <a:r>
                <a:rPr lang="en-US" sz="1200" dirty="0">
                  <a:solidFill>
                    <a:prstClr val="black"/>
                  </a:solidFill>
                  <a:latin typeface="Huawei Sans" panose="020C0503030203020204" pitchFamily="34" charset="0"/>
                </a:rPr>
                <a:t>GE0</a:t>
              </a:r>
            </a:p>
          </p:txBody>
        </p:sp>
        <p:sp>
          <p:nvSpPr>
            <p:cNvPr id="52" name="矩形 51"/>
            <p:cNvSpPr/>
            <p:nvPr/>
          </p:nvSpPr>
          <p:spPr bwMode="gray">
            <a:xfrm>
              <a:off x="4394520" y="4770336"/>
              <a:ext cx="465192" cy="276999"/>
            </a:xfrm>
            <a:prstGeom prst="rect">
              <a:avLst/>
            </a:prstGeom>
          </p:spPr>
          <p:txBody>
            <a:bodyPr wrap="none">
              <a:spAutoFit/>
            </a:bodyPr>
            <a:lstStyle/>
            <a:p>
              <a:pPr fontAlgn="ctr"/>
              <a:r>
                <a:rPr lang="en-US" sz="1200" dirty="0">
                  <a:solidFill>
                    <a:prstClr val="black"/>
                  </a:solidFill>
                  <a:latin typeface="Huawei Sans" panose="020C0503030203020204" pitchFamily="34" charset="0"/>
                </a:rPr>
                <a:t>GE1</a:t>
              </a:r>
            </a:p>
          </p:txBody>
        </p:sp>
        <p:sp>
          <p:nvSpPr>
            <p:cNvPr id="53" name="矩形 52"/>
            <p:cNvSpPr/>
            <p:nvPr/>
          </p:nvSpPr>
          <p:spPr bwMode="gray">
            <a:xfrm>
              <a:off x="2214024" y="2231560"/>
              <a:ext cx="473206" cy="276999"/>
            </a:xfrm>
            <a:prstGeom prst="rect">
              <a:avLst/>
            </a:prstGeom>
          </p:spPr>
          <p:txBody>
            <a:bodyPr wrap="none">
              <a:spAutoFit/>
            </a:bodyPr>
            <a:lstStyle/>
            <a:p>
              <a:pPr fontAlgn="ctr"/>
              <a:r>
                <a:rPr lang="en-US" sz="1200" dirty="0">
                  <a:solidFill>
                    <a:prstClr val="black"/>
                  </a:solidFill>
                  <a:latin typeface="Huawei Sans" panose="020C0503030203020204" pitchFamily="34" charset="0"/>
                </a:rPr>
                <a:t>GE0</a:t>
              </a:r>
            </a:p>
          </p:txBody>
        </p:sp>
        <p:sp>
          <p:nvSpPr>
            <p:cNvPr id="54" name="矩形 53"/>
            <p:cNvSpPr/>
            <p:nvPr/>
          </p:nvSpPr>
          <p:spPr bwMode="gray">
            <a:xfrm>
              <a:off x="3017321" y="2238121"/>
              <a:ext cx="473206" cy="276999"/>
            </a:xfrm>
            <a:prstGeom prst="rect">
              <a:avLst/>
            </a:prstGeom>
          </p:spPr>
          <p:txBody>
            <a:bodyPr wrap="none">
              <a:spAutoFit/>
            </a:bodyPr>
            <a:lstStyle/>
            <a:p>
              <a:pPr fontAlgn="ctr"/>
              <a:r>
                <a:rPr lang="en-US" sz="1200" dirty="0">
                  <a:solidFill>
                    <a:prstClr val="black"/>
                  </a:solidFill>
                  <a:latin typeface="Huawei Sans" panose="020C0503030203020204" pitchFamily="34" charset="0"/>
                </a:rPr>
                <a:t>GE1</a:t>
              </a:r>
            </a:p>
          </p:txBody>
        </p:sp>
        <p:sp>
          <p:nvSpPr>
            <p:cNvPr id="55" name="矩形 54"/>
            <p:cNvSpPr/>
            <p:nvPr/>
          </p:nvSpPr>
          <p:spPr bwMode="gray">
            <a:xfrm>
              <a:off x="3976303" y="2235877"/>
              <a:ext cx="473206" cy="276999"/>
            </a:xfrm>
            <a:prstGeom prst="rect">
              <a:avLst/>
            </a:prstGeom>
          </p:spPr>
          <p:txBody>
            <a:bodyPr wrap="none">
              <a:spAutoFit/>
            </a:bodyPr>
            <a:lstStyle/>
            <a:p>
              <a:pPr fontAlgn="ctr"/>
              <a:r>
                <a:rPr lang="en-US" sz="1200" dirty="0">
                  <a:solidFill>
                    <a:prstClr val="black"/>
                  </a:solidFill>
                  <a:latin typeface="Huawei Sans" panose="020C0503030203020204" pitchFamily="34" charset="0"/>
                </a:rPr>
                <a:t>GE0</a:t>
              </a:r>
            </a:p>
          </p:txBody>
        </p:sp>
        <p:sp>
          <p:nvSpPr>
            <p:cNvPr id="56" name="文本框 55"/>
            <p:cNvSpPr txBox="1"/>
            <p:nvPr/>
          </p:nvSpPr>
          <p:spPr bwMode="gray">
            <a:xfrm>
              <a:off x="1553519" y="5248108"/>
              <a:ext cx="629736" cy="256545"/>
            </a:xfrm>
            <a:prstGeom prst="rect">
              <a:avLst/>
            </a:prstGeom>
            <a:noFill/>
          </p:spPr>
          <p:txBody>
            <a:bodyPr wrap="square" rtlCol="0">
              <a:spAutoFit/>
            </a:bodyPr>
            <a:lstStyle/>
            <a:p>
              <a:pPr algn="ctr" fontAlgn="ctr"/>
              <a:r>
                <a:rPr lang="en-US" sz="1067" dirty="0">
                  <a:solidFill>
                    <a:srgbClr val="000000"/>
                  </a:solidFill>
                  <a:latin typeface="Huawei Sans" panose="020C0503030203020204" pitchFamily="34" charset="0"/>
                </a:rPr>
                <a:t>CPE3</a:t>
              </a:r>
            </a:p>
          </p:txBody>
        </p:sp>
        <p:sp>
          <p:nvSpPr>
            <p:cNvPr id="57" name="文本框 56"/>
            <p:cNvSpPr txBox="1"/>
            <p:nvPr/>
          </p:nvSpPr>
          <p:spPr bwMode="gray">
            <a:xfrm>
              <a:off x="3001909" y="5189046"/>
              <a:ext cx="629736" cy="256545"/>
            </a:xfrm>
            <a:prstGeom prst="rect">
              <a:avLst/>
            </a:prstGeom>
            <a:noFill/>
          </p:spPr>
          <p:txBody>
            <a:bodyPr wrap="square" rtlCol="0">
              <a:spAutoFit/>
            </a:bodyPr>
            <a:lstStyle/>
            <a:p>
              <a:pPr algn="ctr" fontAlgn="ctr"/>
              <a:r>
                <a:rPr lang="en-US" sz="1067" dirty="0">
                  <a:solidFill>
                    <a:srgbClr val="000000"/>
                  </a:solidFill>
                  <a:latin typeface="Huawei Sans" panose="020C0503030203020204" pitchFamily="34" charset="0"/>
                </a:rPr>
                <a:t>CPE4</a:t>
              </a:r>
            </a:p>
          </p:txBody>
        </p:sp>
        <p:cxnSp>
          <p:nvCxnSpPr>
            <p:cNvPr id="58" name="直接连接符 78"/>
            <p:cNvCxnSpPr>
              <a:cxnSpLocks noChangeShapeType="1"/>
              <a:stCxn id="38" idx="2"/>
              <a:endCxn id="93" idx="1"/>
            </p:cNvCxnSpPr>
            <p:nvPr/>
          </p:nvCxnSpPr>
          <p:spPr bwMode="gray">
            <a:xfrm>
              <a:off x="2897238" y="2235877"/>
              <a:ext cx="561597" cy="1055344"/>
            </a:xfrm>
            <a:prstGeom prst="line">
              <a:avLst/>
            </a:prstGeom>
            <a:noFill/>
            <a:ln w="19050" algn="ctr">
              <a:solidFill>
                <a:schemeClr val="bg1">
                  <a:lumMod val="50000"/>
                </a:schemeClr>
              </a:solidFill>
              <a:round/>
              <a:headEnd/>
              <a:tailEnd/>
            </a:ln>
          </p:spPr>
        </p:cxnSp>
        <p:sp>
          <p:nvSpPr>
            <p:cNvPr id="62" name="Freeform 159">
              <a:extLst>
                <a:ext uri="{FF2B5EF4-FFF2-40B4-BE49-F238E27FC236}">
                  <a16:creationId xmlns="" xmlns:a16="http://schemas.microsoft.com/office/drawing/2014/main" id="{974970EF-342B-446B-891F-156BCC96A99C}"/>
                </a:ext>
              </a:extLst>
            </p:cNvPr>
            <p:cNvSpPr/>
            <p:nvPr/>
          </p:nvSpPr>
          <p:spPr bwMode="gray">
            <a:xfrm flipH="1">
              <a:off x="1033323" y="3213581"/>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44000" rtlCol="0" anchor="ctr">
              <a:noAutofit/>
            </a:bodyPr>
            <a:lstStyle/>
            <a:p>
              <a:pPr algn="ctr" fontAlgn="ctr">
                <a:defRPr/>
              </a:pPr>
              <a:r>
                <a:rPr lang="en-US" sz="1200" dirty="0">
                  <a:solidFill>
                    <a:srgbClr val="000000"/>
                  </a:solidFill>
                </a:rPr>
                <a:t>MPLS-ISP-A</a:t>
              </a:r>
            </a:p>
            <a:p>
              <a:pPr algn="ctr" fontAlgn="ctr">
                <a:defRPr/>
              </a:pPr>
              <a:r>
                <a:rPr lang="en-US" sz="1200" b="1" dirty="0">
                  <a:solidFill>
                    <a:srgbClr val="C7000B"/>
                  </a:solidFill>
                  <a:sym typeface="Huawei Sans" panose="020C0503030203020204" pitchFamily="34" charset="0"/>
                </a:rPr>
                <a:t>(TN)</a:t>
              </a:r>
            </a:p>
          </p:txBody>
        </p:sp>
        <p:sp>
          <p:nvSpPr>
            <p:cNvPr id="77" name="Oval 41">
              <a:extLst>
                <a:ext uri="{FF2B5EF4-FFF2-40B4-BE49-F238E27FC236}">
                  <a16:creationId xmlns="" xmlns:a16="http://schemas.microsoft.com/office/drawing/2014/main" id="{A274032F-ED46-4817-BB59-9129EA3C02AE}"/>
                </a:ext>
              </a:extLst>
            </p:cNvPr>
            <p:cNvSpPr>
              <a:spLocks noChangeAspect="1"/>
            </p:cNvSpPr>
            <p:nvPr/>
          </p:nvSpPr>
          <p:spPr bwMode="gray">
            <a:xfrm>
              <a:off x="2369348" y="4841286"/>
              <a:ext cx="159261" cy="159261"/>
            </a:xfrm>
            <a:prstGeom prst="ellipse">
              <a:avLst/>
            </a:prstGeom>
            <a:pattFill prst="pct50">
              <a:fgClr>
                <a:srgbClr val="30B5C5"/>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79" name="Oval 41">
              <a:extLst>
                <a:ext uri="{FF2B5EF4-FFF2-40B4-BE49-F238E27FC236}">
                  <a16:creationId xmlns="" xmlns:a16="http://schemas.microsoft.com/office/drawing/2014/main" id="{BBA8BF14-1315-4C7A-BA94-C8D25F766773}"/>
                </a:ext>
              </a:extLst>
            </p:cNvPr>
            <p:cNvSpPr>
              <a:spLocks noChangeAspect="1"/>
            </p:cNvSpPr>
            <p:nvPr/>
          </p:nvSpPr>
          <p:spPr bwMode="gray">
            <a:xfrm>
              <a:off x="2635615" y="2293241"/>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81" name="Oval 41">
              <a:extLst>
                <a:ext uri="{FF2B5EF4-FFF2-40B4-BE49-F238E27FC236}">
                  <a16:creationId xmlns="" xmlns:a16="http://schemas.microsoft.com/office/drawing/2014/main" id="{4A6B2A35-71D2-4EF1-9572-0FB3FF8A448E}"/>
                </a:ext>
              </a:extLst>
            </p:cNvPr>
            <p:cNvSpPr>
              <a:spLocks noChangeAspect="1"/>
            </p:cNvSpPr>
            <p:nvPr/>
          </p:nvSpPr>
          <p:spPr bwMode="gray">
            <a:xfrm>
              <a:off x="2114775" y="484047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83" name="Oval 41">
              <a:extLst>
                <a:ext uri="{FF2B5EF4-FFF2-40B4-BE49-F238E27FC236}">
                  <a16:creationId xmlns="" xmlns:a16="http://schemas.microsoft.com/office/drawing/2014/main" id="{21F6D396-50E1-4F14-BD8E-FC253F7E8575}"/>
                </a:ext>
              </a:extLst>
            </p:cNvPr>
            <p:cNvSpPr>
              <a:spLocks noChangeAspect="1"/>
            </p:cNvSpPr>
            <p:nvPr/>
          </p:nvSpPr>
          <p:spPr bwMode="gray">
            <a:xfrm>
              <a:off x="3384022" y="4833808"/>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85" name="Oval 41">
              <a:extLst>
                <a:ext uri="{FF2B5EF4-FFF2-40B4-BE49-F238E27FC236}">
                  <a16:creationId xmlns="" xmlns:a16="http://schemas.microsoft.com/office/drawing/2014/main" id="{AC6BCBA1-C6E4-49F6-8054-09EFDBD8A31D}"/>
                </a:ext>
              </a:extLst>
            </p:cNvPr>
            <p:cNvSpPr>
              <a:spLocks noChangeAspect="1"/>
            </p:cNvSpPr>
            <p:nvPr/>
          </p:nvSpPr>
          <p:spPr bwMode="gray">
            <a:xfrm>
              <a:off x="2906941" y="2288863"/>
              <a:ext cx="159261" cy="159261"/>
            </a:xfrm>
            <a:prstGeom prst="ellipse">
              <a:avLst/>
            </a:prstGeom>
            <a:pattFill prst="pct50">
              <a:fgClr>
                <a:srgbClr val="30B5C5"/>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87" name="Oval 41">
              <a:extLst>
                <a:ext uri="{FF2B5EF4-FFF2-40B4-BE49-F238E27FC236}">
                  <a16:creationId xmlns="" xmlns:a16="http://schemas.microsoft.com/office/drawing/2014/main" id="{3806F94B-4A41-4891-B592-BBF94650B14D}"/>
                </a:ext>
              </a:extLst>
            </p:cNvPr>
            <p:cNvSpPr>
              <a:spLocks noChangeAspect="1"/>
            </p:cNvSpPr>
            <p:nvPr/>
          </p:nvSpPr>
          <p:spPr bwMode="gray">
            <a:xfrm>
              <a:off x="3887884" y="2289093"/>
              <a:ext cx="159261" cy="159261"/>
            </a:xfrm>
            <a:prstGeom prst="ellipse">
              <a:avLst/>
            </a:prstGeom>
            <a:pattFill prst="pct50">
              <a:fgClr>
                <a:srgbClr val="30B5C5"/>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89" name="Oval 41">
              <a:extLst>
                <a:ext uri="{FF2B5EF4-FFF2-40B4-BE49-F238E27FC236}">
                  <a16:creationId xmlns="" xmlns:a16="http://schemas.microsoft.com/office/drawing/2014/main" id="{E7F8D474-2B77-4DE5-98E4-93EB55CAA9E0}"/>
                </a:ext>
              </a:extLst>
            </p:cNvPr>
            <p:cNvSpPr>
              <a:spLocks noChangeAspect="1"/>
            </p:cNvSpPr>
            <p:nvPr/>
          </p:nvSpPr>
          <p:spPr bwMode="gray">
            <a:xfrm>
              <a:off x="4783077" y="4834864"/>
              <a:ext cx="159261" cy="159261"/>
            </a:xfrm>
            <a:prstGeom prst="ellipse">
              <a:avLst/>
            </a:prstGeom>
            <a:pattFill prst="pct50">
              <a:fgClr>
                <a:srgbClr val="30B5C5"/>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93" name="Freeform 159">
              <a:extLst>
                <a:ext uri="{FF2B5EF4-FFF2-40B4-BE49-F238E27FC236}">
                  <a16:creationId xmlns="" xmlns:a16="http://schemas.microsoft.com/office/drawing/2014/main" id="{EF983DAC-365C-47AB-931A-7D4DB8FD1123}"/>
                </a:ext>
              </a:extLst>
            </p:cNvPr>
            <p:cNvSpPr/>
            <p:nvPr/>
          </p:nvSpPr>
          <p:spPr bwMode="gray">
            <a:xfrm flipH="1">
              <a:off x="2789207" y="3204855"/>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30B5C5"/>
            </a:solidFill>
            <a:ln w="28575">
              <a:solidFill>
                <a:srgbClr val="C0E8ED"/>
              </a:solid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44000" rtlCol="0" anchor="ctr">
              <a:noAutofit/>
            </a:bodyPr>
            <a:lstStyle/>
            <a:p>
              <a:pPr algn="ctr" fontAlgn="ctr">
                <a:defRPr/>
              </a:pPr>
              <a:r>
                <a:rPr lang="en-US" sz="1200" dirty="0">
                  <a:solidFill>
                    <a:prstClr val="white"/>
                  </a:solidFill>
                </a:rPr>
                <a:t>Internet-ISP-B </a:t>
              </a:r>
              <a:r>
                <a:rPr lang="en-US" sz="1200" dirty="0">
                  <a:solidFill>
                    <a:srgbClr val="C7000B"/>
                  </a:solidFill>
                </a:rPr>
                <a:t>(</a:t>
              </a:r>
              <a:r>
                <a:rPr lang="en-US" sz="1200" b="1" dirty="0">
                  <a:solidFill>
                    <a:srgbClr val="C7000B"/>
                  </a:solidFill>
                </a:rPr>
                <a:t>TN</a:t>
              </a:r>
              <a:r>
                <a:rPr lang="en-US" sz="1200" dirty="0">
                  <a:solidFill>
                    <a:srgbClr val="C7000B"/>
                  </a:solidFill>
                </a:rPr>
                <a:t>)</a:t>
              </a:r>
            </a:p>
          </p:txBody>
        </p:sp>
        <p:sp>
          <p:nvSpPr>
            <p:cNvPr id="95" name="Freeform 159">
              <a:extLst>
                <a:ext uri="{FF2B5EF4-FFF2-40B4-BE49-F238E27FC236}">
                  <a16:creationId xmlns="" xmlns:a16="http://schemas.microsoft.com/office/drawing/2014/main" id="{56E01E28-2EED-44A9-877E-80BF44FC07FD}"/>
                </a:ext>
              </a:extLst>
            </p:cNvPr>
            <p:cNvSpPr/>
            <p:nvPr/>
          </p:nvSpPr>
          <p:spPr bwMode="gray">
            <a:xfrm flipH="1">
              <a:off x="4498533" y="3192227"/>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30B5C5"/>
            </a:solidFill>
            <a:ln w="28575">
              <a:solidFill>
                <a:srgbClr val="C0E8ED"/>
              </a:solid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44000" rtlCol="0" anchor="ctr">
              <a:noAutofit/>
            </a:bodyPr>
            <a:lstStyle/>
            <a:p>
              <a:pPr algn="ctr" fontAlgn="ctr">
                <a:defRPr/>
              </a:pPr>
              <a:r>
                <a:rPr lang="en-US" sz="1200" dirty="0">
                  <a:solidFill>
                    <a:prstClr val="white"/>
                  </a:solidFill>
                </a:rPr>
                <a:t>Internet-ISP-C </a:t>
              </a:r>
              <a:r>
                <a:rPr lang="en-US" sz="1200" dirty="0">
                  <a:solidFill>
                    <a:srgbClr val="C7000B"/>
                  </a:solidFill>
                </a:rPr>
                <a:t>(</a:t>
              </a:r>
              <a:r>
                <a:rPr lang="en-US" sz="1200" b="1" dirty="0">
                  <a:solidFill>
                    <a:srgbClr val="C7000B"/>
                  </a:solidFill>
                </a:rPr>
                <a:t>TN</a:t>
              </a:r>
              <a:r>
                <a:rPr lang="en-US" sz="1200" dirty="0">
                  <a:solidFill>
                    <a:srgbClr val="C7000B"/>
                  </a:solidFill>
                </a:rPr>
                <a:t>)</a:t>
              </a:r>
            </a:p>
          </p:txBody>
        </p:sp>
        <p:cxnSp>
          <p:nvCxnSpPr>
            <p:cNvPr id="104" name="直接连接符 78">
              <a:extLst>
                <a:ext uri="{FF2B5EF4-FFF2-40B4-BE49-F238E27FC236}">
                  <a16:creationId xmlns="" xmlns:a16="http://schemas.microsoft.com/office/drawing/2014/main" id="{D3F9749C-6A83-495E-8668-DE2381B74A4C}"/>
                </a:ext>
              </a:extLst>
            </p:cNvPr>
            <p:cNvCxnSpPr>
              <a:cxnSpLocks noChangeShapeType="1"/>
              <a:stCxn id="93" idx="8"/>
              <a:endCxn id="95" idx="21"/>
            </p:cNvCxnSpPr>
            <p:nvPr/>
          </p:nvCxnSpPr>
          <p:spPr bwMode="gray">
            <a:xfrm flipV="1">
              <a:off x="3969908" y="3624935"/>
              <a:ext cx="528625" cy="1394"/>
            </a:xfrm>
            <a:prstGeom prst="line">
              <a:avLst/>
            </a:prstGeom>
            <a:noFill/>
            <a:ln w="19050" algn="ctr">
              <a:solidFill>
                <a:schemeClr val="bg1">
                  <a:lumMod val="50000"/>
                </a:schemeClr>
              </a:solidFill>
              <a:round/>
              <a:headEnd/>
              <a:tailEnd/>
            </a:ln>
          </p:spPr>
        </p:cxnSp>
        <p:sp>
          <p:nvSpPr>
            <p:cNvPr id="115" name="文本框 56">
              <a:extLst>
                <a:ext uri="{FF2B5EF4-FFF2-40B4-BE49-F238E27FC236}">
                  <a16:creationId xmlns="" xmlns:a16="http://schemas.microsoft.com/office/drawing/2014/main" id="{70882826-F833-4A8E-990B-D953FA8657B7}"/>
                </a:ext>
              </a:extLst>
            </p:cNvPr>
            <p:cNvSpPr txBox="1"/>
            <p:nvPr/>
          </p:nvSpPr>
          <p:spPr bwMode="gray">
            <a:xfrm>
              <a:off x="4913657" y="5171392"/>
              <a:ext cx="629736" cy="256545"/>
            </a:xfrm>
            <a:prstGeom prst="rect">
              <a:avLst/>
            </a:prstGeom>
            <a:noFill/>
          </p:spPr>
          <p:txBody>
            <a:bodyPr wrap="square" rtlCol="0">
              <a:spAutoFit/>
            </a:bodyPr>
            <a:lstStyle/>
            <a:p>
              <a:pPr algn="ctr" fontAlgn="ctr"/>
              <a:r>
                <a:rPr lang="en-US" sz="1067" dirty="0">
                  <a:solidFill>
                    <a:srgbClr val="000000"/>
                  </a:solidFill>
                  <a:latin typeface="Huawei Sans" panose="020C0503030203020204" pitchFamily="34" charset="0"/>
                </a:rPr>
                <a:t>CPE5</a:t>
              </a:r>
            </a:p>
          </p:txBody>
        </p:sp>
        <p:sp>
          <p:nvSpPr>
            <p:cNvPr id="117" name="文本框 11">
              <a:extLst>
                <a:ext uri="{FF2B5EF4-FFF2-40B4-BE49-F238E27FC236}">
                  <a16:creationId xmlns="" xmlns:a16="http://schemas.microsoft.com/office/drawing/2014/main" id="{B2BC37C6-9D43-4CC2-9ECE-B2C885997659}"/>
                </a:ext>
              </a:extLst>
            </p:cNvPr>
            <p:cNvSpPr txBox="1"/>
            <p:nvPr/>
          </p:nvSpPr>
          <p:spPr bwMode="gray">
            <a:xfrm rot="17150264">
              <a:off x="4575231" y="4222927"/>
              <a:ext cx="1095772" cy="276999"/>
            </a:xfrm>
            <a:prstGeom prst="rect">
              <a:avLst/>
            </a:prstGeom>
            <a:noFill/>
          </p:spPr>
          <p:txBody>
            <a:bodyPr wrap="square" rtlCol="0">
              <a:spAutoFit/>
            </a:bodyPr>
            <a:lstStyle/>
            <a:p>
              <a:pPr algn="ctr" fontAlgn="ctr"/>
              <a:r>
                <a:rPr lang="en-US" sz="1200" b="1" dirty="0">
                  <a:solidFill>
                    <a:srgbClr val="C7000B"/>
                  </a:solidFill>
                  <a:latin typeface="Huawei Sans" panose="020C0503030203020204" pitchFamily="34" charset="0"/>
                </a:rPr>
                <a:t>WAN link</a:t>
              </a:r>
            </a:p>
          </p:txBody>
        </p:sp>
        <p:sp>
          <p:nvSpPr>
            <p:cNvPr id="119" name="文本框 11">
              <a:extLst>
                <a:ext uri="{FF2B5EF4-FFF2-40B4-BE49-F238E27FC236}">
                  <a16:creationId xmlns="" xmlns:a16="http://schemas.microsoft.com/office/drawing/2014/main" id="{1BE20AFF-330E-4C2E-960F-C536B84C7826}"/>
                </a:ext>
              </a:extLst>
            </p:cNvPr>
            <p:cNvSpPr txBox="1"/>
            <p:nvPr/>
          </p:nvSpPr>
          <p:spPr bwMode="gray">
            <a:xfrm rot="2370382">
              <a:off x="4103947" y="2666400"/>
              <a:ext cx="1095772" cy="276999"/>
            </a:xfrm>
            <a:prstGeom prst="rect">
              <a:avLst/>
            </a:prstGeom>
            <a:noFill/>
          </p:spPr>
          <p:txBody>
            <a:bodyPr wrap="square" rtlCol="0">
              <a:spAutoFit/>
            </a:bodyPr>
            <a:lstStyle/>
            <a:p>
              <a:pPr algn="ctr" fontAlgn="ctr"/>
              <a:r>
                <a:rPr lang="en-US" sz="1200" b="1" dirty="0">
                  <a:solidFill>
                    <a:srgbClr val="C7000B"/>
                  </a:solidFill>
                  <a:latin typeface="Huawei Sans" panose="020C0503030203020204" pitchFamily="34" charset="0"/>
                </a:rPr>
                <a:t>WAN link</a:t>
              </a:r>
            </a:p>
          </p:txBody>
        </p:sp>
        <p:sp>
          <p:nvSpPr>
            <p:cNvPr id="120" name="Arrow: Up 119">
              <a:extLst>
                <a:ext uri="{FF2B5EF4-FFF2-40B4-BE49-F238E27FC236}">
                  <a16:creationId xmlns="" xmlns:a16="http://schemas.microsoft.com/office/drawing/2014/main" id="{9F51487B-DAB1-4FB0-A65A-563FB14754BE}"/>
                </a:ext>
              </a:extLst>
            </p:cNvPr>
            <p:cNvSpPr/>
            <p:nvPr/>
          </p:nvSpPr>
          <p:spPr bwMode="gray">
            <a:xfrm rot="21409013">
              <a:off x="2647996" y="2488118"/>
              <a:ext cx="159362" cy="186504"/>
            </a:xfrm>
            <a:prstGeom prst="upArrow">
              <a:avLst/>
            </a:prstGeom>
            <a:solidFill>
              <a:srgbClr val="E28189"/>
            </a:solidFill>
            <a:ln>
              <a:solidFill>
                <a:srgbClr val="D339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122" name="Arrow: Up 121">
              <a:extLst>
                <a:ext uri="{FF2B5EF4-FFF2-40B4-BE49-F238E27FC236}">
                  <a16:creationId xmlns="" xmlns:a16="http://schemas.microsoft.com/office/drawing/2014/main" id="{C6DB0B11-795E-463D-B995-20527EBCDD70}"/>
                </a:ext>
              </a:extLst>
            </p:cNvPr>
            <p:cNvSpPr/>
            <p:nvPr/>
          </p:nvSpPr>
          <p:spPr bwMode="gray">
            <a:xfrm rot="810192">
              <a:off x="2865944" y="2486530"/>
              <a:ext cx="159362" cy="206161"/>
            </a:xfrm>
            <a:prstGeom prst="upArrow">
              <a:avLst/>
            </a:prstGeom>
            <a:solidFill>
              <a:srgbClr val="E28189"/>
            </a:solidFill>
            <a:ln>
              <a:solidFill>
                <a:srgbClr val="D339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124" name="矩形 52">
              <a:extLst>
                <a:ext uri="{FF2B5EF4-FFF2-40B4-BE49-F238E27FC236}">
                  <a16:creationId xmlns="" xmlns:a16="http://schemas.microsoft.com/office/drawing/2014/main" id="{2852A98D-D784-4F5D-9EB4-C985A2A3802C}"/>
                </a:ext>
              </a:extLst>
            </p:cNvPr>
            <p:cNvSpPr/>
            <p:nvPr/>
          </p:nvSpPr>
          <p:spPr bwMode="gray">
            <a:xfrm>
              <a:off x="2574208" y="2674343"/>
              <a:ext cx="492443" cy="276999"/>
            </a:xfrm>
            <a:prstGeom prst="rect">
              <a:avLst/>
            </a:prstGeom>
          </p:spPr>
          <p:txBody>
            <a:bodyPr wrap="none">
              <a:spAutoFit/>
            </a:bodyPr>
            <a:lstStyle/>
            <a:p>
              <a:pPr fontAlgn="ctr"/>
              <a:r>
                <a:rPr lang="en-US" sz="1200" b="1" dirty="0">
                  <a:solidFill>
                    <a:srgbClr val="C7000B"/>
                  </a:solidFill>
                  <a:latin typeface="Huawei Sans" panose="020C0503030203020204" pitchFamily="34" charset="0"/>
                </a:rPr>
                <a:t>TNP</a:t>
              </a:r>
            </a:p>
          </p:txBody>
        </p:sp>
      </p:grpSp>
      <p:sp>
        <p:nvSpPr>
          <p:cNvPr id="84" name="五边形 2">
            <a:extLst>
              <a:ext uri="{FF2B5EF4-FFF2-40B4-BE49-F238E27FC236}">
                <a16:creationId xmlns="" xmlns:a16="http://schemas.microsoft.com/office/drawing/2014/main" id="{F67C9B26-43E4-46F6-9127-005A9E9C4A69}"/>
              </a:ext>
            </a:extLst>
          </p:cNvPr>
          <p:cNvSpPr/>
          <p:nvPr/>
        </p:nvSpPr>
        <p:spPr bwMode="gray">
          <a:xfrm>
            <a:off x="4665836" y="28656"/>
            <a:ext cx="1643826" cy="378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b="1" dirty="0">
                <a:solidFill>
                  <a:srgbClr val="FFFFFF"/>
                </a:solidFill>
                <a:latin typeface="Huawei Sans" panose="020C0503030203020204" pitchFamily="34" charset="0"/>
                <a:sym typeface="Huawei Sans" panose="020C0503030203020204" pitchFamily="34" charset="0"/>
              </a:rPr>
              <a:t>Basic Concepts of Tunnels</a:t>
            </a:r>
          </a:p>
        </p:txBody>
      </p:sp>
      <p:sp>
        <p:nvSpPr>
          <p:cNvPr id="86" name="燕尾形 3">
            <a:extLst>
              <a:ext uri="{FF2B5EF4-FFF2-40B4-BE49-F238E27FC236}">
                <a16:creationId xmlns="" xmlns:a16="http://schemas.microsoft.com/office/drawing/2014/main" id="{D5605CD5-6CA0-41BB-AED7-2774E6579B4B}"/>
              </a:ext>
            </a:extLst>
          </p:cNvPr>
          <p:cNvSpPr/>
          <p:nvPr/>
        </p:nvSpPr>
        <p:spPr bwMode="gray">
          <a:xfrm>
            <a:off x="8255156" y="28656"/>
            <a:ext cx="1487455"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NAT Traversal Design</a:t>
            </a:r>
          </a:p>
        </p:txBody>
      </p:sp>
      <p:sp>
        <p:nvSpPr>
          <p:cNvPr id="88" name="燕尾形 3">
            <a:extLst>
              <a:ext uri="{FF2B5EF4-FFF2-40B4-BE49-F238E27FC236}">
                <a16:creationId xmlns="" xmlns:a16="http://schemas.microsoft.com/office/drawing/2014/main" id="{1842884F-8AD7-412F-ACE1-36E9BF39A86F}"/>
              </a:ext>
            </a:extLst>
          </p:cNvPr>
          <p:cNvSpPr/>
          <p:nvPr/>
        </p:nvSpPr>
        <p:spPr bwMode="gray">
          <a:xfrm>
            <a:off x="7360256" y="28656"/>
            <a:ext cx="1036310"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RR Design</a:t>
            </a:r>
          </a:p>
        </p:txBody>
      </p:sp>
      <p:sp>
        <p:nvSpPr>
          <p:cNvPr id="90" name="燕尾形 3">
            <a:extLst>
              <a:ext uri="{FF2B5EF4-FFF2-40B4-BE49-F238E27FC236}">
                <a16:creationId xmlns="" xmlns:a16="http://schemas.microsoft.com/office/drawing/2014/main" id="{3B3CC8E9-A878-439C-BD51-4B00D611C6AC}"/>
              </a:ext>
            </a:extLst>
          </p:cNvPr>
          <p:cNvSpPr/>
          <p:nvPr/>
        </p:nvSpPr>
        <p:spPr bwMode="gray">
          <a:xfrm>
            <a:off x="9601201" y="28656"/>
            <a:ext cx="2147886"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Specifications-Exceeded Network Design</a:t>
            </a:r>
          </a:p>
        </p:txBody>
      </p:sp>
      <p:sp>
        <p:nvSpPr>
          <p:cNvPr id="91" name="燕尾形 3">
            <a:extLst>
              <a:ext uri="{FF2B5EF4-FFF2-40B4-BE49-F238E27FC236}">
                <a16:creationId xmlns="" xmlns:a16="http://schemas.microsoft.com/office/drawing/2014/main" id="{C135BB1D-01E4-475E-8AB5-05649C307E20}"/>
              </a:ext>
            </a:extLst>
          </p:cNvPr>
          <p:cNvSpPr/>
          <p:nvPr/>
        </p:nvSpPr>
        <p:spPr bwMode="gray">
          <a:xfrm>
            <a:off x="6168252" y="28656"/>
            <a:ext cx="1333414"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Data Tunnel Design</a:t>
            </a:r>
          </a:p>
        </p:txBody>
      </p:sp>
    </p:spTree>
    <p:extLst>
      <p:ext uri="{BB962C8B-B14F-4D97-AF65-F5344CB8AC3E}">
        <p14:creationId xmlns:p14="http://schemas.microsoft.com/office/powerpoint/2010/main" val="75470189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A61E7B9-DB52-4106-8132-DEB4BBB1DC35}"/>
              </a:ext>
            </a:extLst>
          </p:cNvPr>
          <p:cNvSpPr>
            <a:spLocks noGrp="1"/>
          </p:cNvSpPr>
          <p:nvPr>
            <p:ph type="title"/>
          </p:nvPr>
        </p:nvSpPr>
        <p:spPr bwMode="gray"/>
        <p:txBody>
          <a:bodyPr/>
          <a:lstStyle/>
          <a:p>
            <a:r>
              <a:rPr lang="en-US" dirty="0"/>
              <a:t>TNP</a:t>
            </a:r>
          </a:p>
        </p:txBody>
      </p:sp>
      <p:sp>
        <p:nvSpPr>
          <p:cNvPr id="3" name="Text Placeholder 2">
            <a:extLst>
              <a:ext uri="{FF2B5EF4-FFF2-40B4-BE49-F238E27FC236}">
                <a16:creationId xmlns="" xmlns:a16="http://schemas.microsoft.com/office/drawing/2014/main" id="{7C94DBE2-BC73-4C4A-BACF-211EB6D8563E}"/>
              </a:ext>
            </a:extLst>
          </p:cNvPr>
          <p:cNvSpPr>
            <a:spLocks noGrp="1"/>
          </p:cNvSpPr>
          <p:nvPr>
            <p:ph type="body" sz="quarter" idx="10"/>
          </p:nvPr>
        </p:nvSpPr>
        <p:spPr bwMode="gray"/>
        <p:txBody>
          <a:bodyPr/>
          <a:lstStyle/>
          <a:p>
            <a:pPr algn="l"/>
            <a:r>
              <a:rPr lang="en-US" sz="1800" dirty="0"/>
              <a:t>A TNP mainly describes WAN link information of a site and is mainly used to establish control and data tunnels.</a:t>
            </a:r>
          </a:p>
          <a:p>
            <a:pPr algn="l"/>
            <a:r>
              <a:rPr lang="en-US" sz="1800" dirty="0"/>
              <a:t>The main information about a TNP is as follows:</a:t>
            </a:r>
          </a:p>
          <a:p>
            <a:pPr lvl="1"/>
            <a:endParaRPr lang="en-US" sz="1600" dirty="0"/>
          </a:p>
        </p:txBody>
      </p:sp>
      <p:graphicFrame>
        <p:nvGraphicFramePr>
          <p:cNvPr id="4" name="Table 4">
            <a:extLst>
              <a:ext uri="{FF2B5EF4-FFF2-40B4-BE49-F238E27FC236}">
                <a16:creationId xmlns="" xmlns:a16="http://schemas.microsoft.com/office/drawing/2014/main" id="{02E10C65-41DB-40E3-AB3B-B780B5E3A4B4}"/>
              </a:ext>
            </a:extLst>
          </p:cNvPr>
          <p:cNvGraphicFramePr>
            <a:graphicFrameLocks noGrp="1"/>
          </p:cNvGraphicFramePr>
          <p:nvPr/>
        </p:nvGraphicFramePr>
        <p:xfrm>
          <a:off x="839788" y="2427040"/>
          <a:ext cx="5912079" cy="3510280"/>
        </p:xfrm>
        <a:graphic>
          <a:graphicData uri="http://schemas.openxmlformats.org/drawingml/2006/table">
            <a:tbl>
              <a:tblPr firstRow="1" bandRow="1">
                <a:tableStyleId>{72833802-FEF1-4C79-8D5D-14CF1EAF98D9}</a:tableStyleId>
              </a:tblPr>
              <a:tblGrid>
                <a:gridCol w="1627187">
                  <a:extLst>
                    <a:ext uri="{9D8B030D-6E8A-4147-A177-3AD203B41FA5}">
                      <a16:colId xmlns="" xmlns:a16="http://schemas.microsoft.com/office/drawing/2014/main" val="3334940838"/>
                    </a:ext>
                  </a:extLst>
                </a:gridCol>
                <a:gridCol w="781050">
                  <a:extLst>
                    <a:ext uri="{9D8B030D-6E8A-4147-A177-3AD203B41FA5}">
                      <a16:colId xmlns="" xmlns:a16="http://schemas.microsoft.com/office/drawing/2014/main" val="4239198685"/>
                    </a:ext>
                  </a:extLst>
                </a:gridCol>
                <a:gridCol w="1038225">
                  <a:extLst>
                    <a:ext uri="{9D8B030D-6E8A-4147-A177-3AD203B41FA5}">
                      <a16:colId xmlns="" xmlns:a16="http://schemas.microsoft.com/office/drawing/2014/main" val="3286316881"/>
                    </a:ext>
                  </a:extLst>
                </a:gridCol>
                <a:gridCol w="2465617">
                  <a:extLst>
                    <a:ext uri="{9D8B030D-6E8A-4147-A177-3AD203B41FA5}">
                      <a16:colId xmlns="" xmlns:a16="http://schemas.microsoft.com/office/drawing/2014/main" val="601954423"/>
                    </a:ext>
                  </a:extLst>
                </a:gridCol>
              </a:tblGrid>
              <a:tr h="370840">
                <a:tc>
                  <a:txBody>
                    <a:bodyPr/>
                    <a:lstStyle/>
                    <a:p>
                      <a:pPr algn="ctr" fontAlgn="ctr"/>
                      <a:r>
                        <a:rPr lang="en-US" sz="1400" dirty="0">
                          <a:solidFill>
                            <a:sysClr val="windowText" lastClr="000000"/>
                          </a:solidFill>
                          <a:latin typeface="Huawei Sans" panose="020C0503030203020204" pitchFamily="34" charset="0"/>
                        </a:rPr>
                        <a:t>TNP Information</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algn="ctr" fontAlgn="ctr"/>
                      <a:r>
                        <a:rPr lang="en-US" sz="1400" dirty="0">
                          <a:solidFill>
                            <a:sysClr val="windowText" lastClr="000000"/>
                          </a:solidFill>
                          <a:latin typeface="Huawei Sans" panose="020C0503030203020204" pitchFamily="34" charset="0"/>
                        </a:rPr>
                        <a:t>Example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en-US" sz="12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dirty="0">
                          <a:solidFill>
                            <a:sysClr val="windowText" lastClr="000000"/>
                          </a:solidFill>
                          <a:latin typeface="Huawei Sans" panose="020C0503030203020204" pitchFamily="34" charset="0"/>
                        </a:rPr>
                        <a:t>Description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2507077649"/>
                  </a:ext>
                </a:extLst>
              </a:tr>
              <a:tr h="370840">
                <a:tc>
                  <a:txBody>
                    <a:bodyPr/>
                    <a:lstStyle/>
                    <a:p>
                      <a:pPr algn="l" fontAlgn="ctr"/>
                      <a:r>
                        <a:rPr lang="en-US" sz="1200" dirty="0">
                          <a:solidFill>
                            <a:sysClr val="windowText" lastClr="000000"/>
                          </a:solidFill>
                          <a:latin typeface="Huawei Sans" panose="020C0503030203020204" pitchFamily="34" charset="0"/>
                        </a:rPr>
                        <a:t>Site ID</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l" fontAlgn="ctr"/>
                      <a:r>
                        <a:rPr lang="en-US" sz="1200" dirty="0">
                          <a:solidFill>
                            <a:sysClr val="windowText" lastClr="000000"/>
                          </a:solidFill>
                          <a:latin typeface="Huawei Sans" panose="020C0503030203020204" pitchFamily="34" charset="0"/>
                        </a:rPr>
                        <a:t>111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sz="12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solidFill>
                            <a:sysClr val="windowText" lastClr="000000"/>
                          </a:solidFill>
                          <a:latin typeface="Huawei Sans" panose="020C0503030203020204" pitchFamily="34" charset="0"/>
                        </a:rPr>
                        <a:t>Site of the TNP.</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2665432156"/>
                  </a:ext>
                </a:extLst>
              </a:tr>
              <a:tr h="370840">
                <a:tc>
                  <a:txBody>
                    <a:bodyPr/>
                    <a:lstStyle/>
                    <a:p>
                      <a:pPr algn="l" fontAlgn="ctr"/>
                      <a:r>
                        <a:rPr lang="en-US" sz="1200" dirty="0">
                          <a:solidFill>
                            <a:sysClr val="windowText" lastClr="000000"/>
                          </a:solidFill>
                          <a:latin typeface="Huawei Sans" panose="020C0503030203020204" pitchFamily="34" charset="0"/>
                        </a:rPr>
                        <a:t>CPE router ID</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l" fontAlgn="ctr"/>
                      <a:r>
                        <a:rPr lang="en-US" sz="1200" dirty="0">
                          <a:solidFill>
                            <a:sysClr val="windowText" lastClr="000000"/>
                          </a:solidFill>
                          <a:latin typeface="Huawei Sans" panose="020C0503030203020204" pitchFamily="34" charset="0"/>
                        </a:rPr>
                        <a:t>1.1.1.1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sz="1200" dirty="0">
                        <a:solidFill>
                          <a:sysClr val="windowText" lastClr="000000"/>
                        </a:solidFill>
                      </a:endParaRPr>
                    </a:p>
                  </a:txBody>
                  <a:tcPr/>
                </a:tc>
                <a:tc>
                  <a:txBody>
                    <a:bodyPr/>
                    <a:lstStyle/>
                    <a:p>
                      <a:pPr algn="l" fontAlgn="ctr"/>
                      <a:r>
                        <a:rPr lang="en-US" sz="1200" dirty="0">
                          <a:solidFill>
                            <a:sysClr val="windowText" lastClr="000000"/>
                          </a:solidFill>
                          <a:latin typeface="Huawei Sans" panose="020C0503030203020204" pitchFamily="34" charset="0"/>
                        </a:rPr>
                        <a:t>CPE to which the TNP belongs.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3175447012"/>
                  </a:ext>
                </a:extLst>
              </a:tr>
              <a:tr h="370840">
                <a:tc>
                  <a:txBody>
                    <a:bodyPr/>
                    <a:lstStyle/>
                    <a:p>
                      <a:pPr algn="l" fontAlgn="ctr"/>
                      <a:r>
                        <a:rPr lang="en-US" sz="1200" dirty="0">
                          <a:solidFill>
                            <a:sysClr val="windowText" lastClr="000000"/>
                          </a:solidFill>
                          <a:latin typeface="Huawei Sans" panose="020C0503030203020204" pitchFamily="34" charset="0"/>
                        </a:rPr>
                        <a:t>TNP ID</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solidFill>
                            <a:sysClr val="windowText" lastClr="000000"/>
                          </a:solidFill>
                          <a:latin typeface="Huawei Sans" panose="020C0503030203020204" pitchFamily="34" charset="0"/>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solidFill>
                            <a:sysClr val="windowText" lastClr="000000"/>
                          </a:solidFill>
                          <a:latin typeface="Huawei Sans" panose="020C0503030203020204" pitchFamily="34" charset="0"/>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solidFill>
                            <a:sysClr val="windowText" lastClr="000000"/>
                          </a:solidFill>
                          <a:latin typeface="Huawei Sans" panose="020C0503030203020204" pitchFamily="34" charset="0"/>
                        </a:rPr>
                        <a:t>TNP ID.</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262309794"/>
                  </a:ext>
                </a:extLst>
              </a:tr>
              <a:tr h="370840">
                <a:tc>
                  <a:txBody>
                    <a:bodyPr/>
                    <a:lstStyle/>
                    <a:p>
                      <a:pPr algn="l" fontAlgn="ctr"/>
                      <a:r>
                        <a:rPr lang="en-US" sz="1200" dirty="0">
                          <a:solidFill>
                            <a:sysClr val="windowText" lastClr="000000"/>
                          </a:solidFill>
                          <a:latin typeface="Huawei Sans" panose="020C0503030203020204" pitchFamily="34" charset="0"/>
                        </a:rPr>
                        <a:t>Transport network</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solidFill>
                            <a:sysClr val="windowText" lastClr="000000"/>
                          </a:solidFill>
                          <a:latin typeface="Huawei Sans" panose="020C0503030203020204" pitchFamily="34" charset="0"/>
                        </a:rPr>
                        <a:t>TN1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dirty="0">
                          <a:solidFill>
                            <a:sysClr val="windowText" lastClr="000000"/>
                          </a:solidFill>
                          <a:latin typeface="Huawei Sans" panose="020C0503030203020204" pitchFamily="34" charset="0"/>
                        </a:rPr>
                        <a:t>TN2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solidFill>
                            <a:sysClr val="windowText" lastClr="000000"/>
                          </a:solidFill>
                          <a:latin typeface="Huawei Sans" panose="020C0503030203020204" pitchFamily="34" charset="0"/>
                        </a:rPr>
                        <a:t>TN to which the TNP belongs.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501300383"/>
                  </a:ext>
                </a:extLst>
              </a:tr>
              <a:tr h="370840">
                <a:tc>
                  <a:txBody>
                    <a:bodyPr/>
                    <a:lstStyle/>
                    <a:p>
                      <a:pPr algn="l" fontAlgn="ctr"/>
                      <a:r>
                        <a:rPr lang="en-US" sz="1200" dirty="0">
                          <a:solidFill>
                            <a:sysClr val="windowText" lastClr="000000"/>
                          </a:solidFill>
                          <a:latin typeface="Huawei Sans" panose="020C0503030203020204" pitchFamily="34" charset="0"/>
                        </a:rPr>
                        <a:t>Routing Domain</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solidFill>
                            <a:sysClr val="windowText" lastClr="000000"/>
                          </a:solidFill>
                          <a:latin typeface="Huawei Sans" panose="020C0503030203020204" pitchFamily="34" charset="0"/>
                        </a:rPr>
                        <a:t>RD1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RD1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solidFill>
                            <a:sysClr val="windowText" lastClr="000000"/>
                          </a:solidFill>
                          <a:latin typeface="Huawei Sans" panose="020C0503030203020204" pitchFamily="34" charset="0"/>
                        </a:rPr>
                        <a:t>RD to which the TNP belongs.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670941759"/>
                  </a:ext>
                </a:extLst>
              </a:tr>
              <a:tr h="370840">
                <a:tc>
                  <a:txBody>
                    <a:bodyPr/>
                    <a:lstStyle/>
                    <a:p>
                      <a:pPr algn="l" fontAlgn="ctr"/>
                      <a:r>
                        <a:rPr lang="en-US" sz="1200" dirty="0">
                          <a:solidFill>
                            <a:sysClr val="windowText" lastClr="000000"/>
                          </a:solidFill>
                          <a:latin typeface="Huawei Sans" panose="020C0503030203020204" pitchFamily="34" charset="0"/>
                        </a:rPr>
                        <a:t>Public IP</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solidFill>
                            <a:sysClr val="windowText" lastClr="000000"/>
                          </a:solidFill>
                          <a:latin typeface="Huawei Sans" panose="020C0503030203020204" pitchFamily="34" charset="0"/>
                        </a:rPr>
                        <a:t>10.2.1.1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solidFill>
                            <a:sysClr val="windowText" lastClr="000000"/>
                          </a:solidFill>
                          <a:latin typeface="Huawei Sans" panose="020C0503030203020204" pitchFamily="34" charset="0"/>
                        </a:rPr>
                        <a:t>202.2.2.1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solidFill>
                            <a:sysClr val="windowText" lastClr="000000"/>
                          </a:solidFill>
                          <a:latin typeface="Huawei Sans" panose="020C0503030203020204" pitchFamily="34" charset="0"/>
                        </a:rPr>
                        <a:t>WAN-side public IP address (post-NAT).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3929129119"/>
                  </a:ext>
                </a:extLst>
              </a:tr>
              <a:tr h="370840">
                <a:tc>
                  <a:txBody>
                    <a:bodyPr/>
                    <a:lstStyle/>
                    <a:p>
                      <a:pPr algn="l" fontAlgn="ctr"/>
                      <a:r>
                        <a:rPr lang="en-US" sz="1200" dirty="0">
                          <a:solidFill>
                            <a:sysClr val="windowText" lastClr="000000"/>
                          </a:solidFill>
                          <a:latin typeface="Huawei Sans" panose="020C0503030203020204" pitchFamily="34" charset="0"/>
                        </a:rPr>
                        <a:t>Private IP</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solidFill>
                            <a:sysClr val="windowText" lastClr="000000"/>
                          </a:solidFill>
                          <a:latin typeface="Huawei Sans" panose="020C0503030203020204" pitchFamily="34" charset="0"/>
                        </a:rPr>
                        <a:t>10.2.1.1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solidFill>
                            <a:sysClr val="windowText" lastClr="000000"/>
                          </a:solidFill>
                          <a:latin typeface="Huawei Sans" panose="020C0503030203020204" pitchFamily="34" charset="0"/>
                        </a:rPr>
                        <a:t>10.2.2.1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solidFill>
                            <a:sysClr val="windowText" lastClr="000000"/>
                          </a:solidFill>
                          <a:latin typeface="Huawei Sans" panose="020C0503030203020204" pitchFamily="34" charset="0"/>
                        </a:rPr>
                        <a:t>WAN-side private IP address (pre-NAT).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3435208413"/>
                  </a:ext>
                </a:extLst>
              </a:tr>
              <a:tr h="370840">
                <a:tc>
                  <a:txBody>
                    <a:bodyPr/>
                    <a:lstStyle/>
                    <a:p>
                      <a:pPr algn="l" fontAlgn="ctr"/>
                      <a:r>
                        <a:rPr lang="en-US" sz="1200" dirty="0">
                          <a:solidFill>
                            <a:sysClr val="windowText" lastClr="000000"/>
                          </a:solidFill>
                          <a:latin typeface="Huawei Sans" panose="020C0503030203020204" pitchFamily="34" charset="0"/>
                        </a:rPr>
                        <a:t>Encapsulation</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en-US" sz="1200" dirty="0">
                          <a:solidFill>
                            <a:sysClr val="windowText" lastClr="000000"/>
                          </a:solidFill>
                          <a:latin typeface="Huawei Sans" panose="020C0503030203020204" pitchFamily="34" charset="0"/>
                        </a:rPr>
                        <a:t>GRE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en-US" sz="1200" dirty="0">
                          <a:solidFill>
                            <a:sysClr val="windowText" lastClr="000000"/>
                          </a:solidFill>
                          <a:latin typeface="Huawei Sans" panose="020C0503030203020204" pitchFamily="34" charset="0"/>
                        </a:rPr>
                        <a:t>GRE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en-US" sz="1200" dirty="0">
                          <a:solidFill>
                            <a:sysClr val="windowText" lastClr="000000"/>
                          </a:solidFill>
                          <a:latin typeface="Huawei Sans" panose="020C0503030203020204" pitchFamily="34" charset="0"/>
                        </a:rPr>
                        <a:t>Encapsulation mode.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667082179"/>
                  </a:ext>
                </a:extLst>
              </a:tr>
            </a:tbl>
          </a:graphicData>
        </a:graphic>
      </p:graphicFrame>
      <p:grpSp>
        <p:nvGrpSpPr>
          <p:cNvPr id="8" name="Group 7">
            <a:extLst>
              <a:ext uri="{FF2B5EF4-FFF2-40B4-BE49-F238E27FC236}">
                <a16:creationId xmlns="" xmlns:a16="http://schemas.microsoft.com/office/drawing/2014/main" id="{3DD557CA-6E22-4985-90DF-454EA43308B0}"/>
              </a:ext>
            </a:extLst>
          </p:cNvPr>
          <p:cNvGrpSpPr/>
          <p:nvPr/>
        </p:nvGrpSpPr>
        <p:grpSpPr bwMode="gray">
          <a:xfrm>
            <a:off x="6788567" y="2207766"/>
            <a:ext cx="3590906" cy="3770830"/>
            <a:chOff x="6788567" y="2207766"/>
            <a:chExt cx="3590906" cy="3770830"/>
          </a:xfrm>
        </p:grpSpPr>
        <p:pic>
          <p:nvPicPr>
            <p:cNvPr id="5" name="图片 51">
              <a:extLst>
                <a:ext uri="{FF2B5EF4-FFF2-40B4-BE49-F238E27FC236}">
                  <a16:creationId xmlns="" xmlns:a16="http://schemas.microsoft.com/office/drawing/2014/main" id="{5B2EF3F2-108D-4230-81C2-902BD40095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938557" y="3817190"/>
              <a:ext cx="504950" cy="413141"/>
            </a:xfrm>
            <a:prstGeom prst="rect">
              <a:avLst/>
            </a:prstGeom>
          </p:spPr>
        </p:pic>
        <p:sp>
          <p:nvSpPr>
            <p:cNvPr id="14" name="Rectangle 296">
              <a:extLst>
                <a:ext uri="{FF2B5EF4-FFF2-40B4-BE49-F238E27FC236}">
                  <a16:creationId xmlns="" xmlns:a16="http://schemas.microsoft.com/office/drawing/2014/main" id="{A89C8802-92C3-4029-AFAA-0F3D064F84EE}"/>
                </a:ext>
              </a:extLst>
            </p:cNvPr>
            <p:cNvSpPr/>
            <p:nvPr/>
          </p:nvSpPr>
          <p:spPr bwMode="gray">
            <a:xfrm>
              <a:off x="7983539" y="4773845"/>
              <a:ext cx="1318565" cy="930927"/>
            </a:xfrm>
            <a:prstGeom prst="rect">
              <a:avLst/>
            </a:prstGeom>
            <a:solidFill>
              <a:srgbClr val="FFFFFF">
                <a:lumMod val="95000"/>
              </a:srgbClr>
            </a:solidFill>
            <a:ln w="12700" cap="flat">
              <a:solidFill>
                <a:srgbClr val="282828">
                  <a:lumMod val="25000"/>
                  <a:lumOff val="75000"/>
                </a:srgbClr>
              </a:solidFill>
              <a:prstDash val="sysDash"/>
              <a:miter lim="800000"/>
              <a:headEnd type="none" w="med" len="med"/>
              <a:tailEnd type="none" w="med" len="med"/>
            </a:ln>
          </p:spPr>
          <p:txBody>
            <a:bodyPr lIns="121888" tIns="60944" rIns="121888" bIns="60944" rtlCol="0" anchor="ctr"/>
            <a:lstStyle/>
            <a:p>
              <a:pPr algn="ctr" defTabSz="685583" fontAlgn="ctr">
                <a:defRPr/>
              </a:pPr>
              <a:endParaRPr lang="en-US" sz="1067" kern="0" dirty="0">
                <a:solidFill>
                  <a:srgbClr val="005073"/>
                </a:solidFill>
                <a:latin typeface="Huawei Sans" panose="020C0503030203020204" pitchFamily="34" charset="0"/>
                <a:cs typeface="Arial" pitchFamily="-107" charset="0"/>
                <a:sym typeface="Arial" pitchFamily="-107" charset="0"/>
              </a:endParaRPr>
            </a:p>
          </p:txBody>
        </p:sp>
        <p:sp>
          <p:nvSpPr>
            <p:cNvPr id="89" name="Trapezoid 88">
              <a:extLst>
                <a:ext uri="{FF2B5EF4-FFF2-40B4-BE49-F238E27FC236}">
                  <a16:creationId xmlns="" xmlns:a16="http://schemas.microsoft.com/office/drawing/2014/main" id="{7AAC93A1-E984-46F2-BE4E-09EB355E9F91}"/>
                </a:ext>
              </a:extLst>
            </p:cNvPr>
            <p:cNvSpPr/>
            <p:nvPr/>
          </p:nvSpPr>
          <p:spPr bwMode="gray">
            <a:xfrm rot="5400000" flipH="1">
              <a:off x="5845218" y="3355897"/>
              <a:ext cx="3478351" cy="1591654"/>
            </a:xfrm>
            <a:custGeom>
              <a:avLst/>
              <a:gdLst>
                <a:gd name="connsiteX0" fmla="*/ 0 w 717045"/>
                <a:gd name="connsiteY0" fmla="*/ 1665368 h 1665368"/>
                <a:gd name="connsiteX1" fmla="*/ 179261 w 717045"/>
                <a:gd name="connsiteY1" fmla="*/ 0 h 1665368"/>
                <a:gd name="connsiteX2" fmla="*/ 537784 w 717045"/>
                <a:gd name="connsiteY2" fmla="*/ 0 h 1665368"/>
                <a:gd name="connsiteX3" fmla="*/ 717045 w 717045"/>
                <a:gd name="connsiteY3" fmla="*/ 1665368 h 1665368"/>
                <a:gd name="connsiteX4" fmla="*/ 0 w 717045"/>
                <a:gd name="connsiteY4" fmla="*/ 1665368 h 1665368"/>
                <a:gd name="connsiteX0" fmla="*/ 0 w 2873508"/>
                <a:gd name="connsiteY0" fmla="*/ 1665368 h 1665371"/>
                <a:gd name="connsiteX1" fmla="*/ 179261 w 2873508"/>
                <a:gd name="connsiteY1" fmla="*/ 0 h 1665371"/>
                <a:gd name="connsiteX2" fmla="*/ 537784 w 2873508"/>
                <a:gd name="connsiteY2" fmla="*/ 0 h 1665371"/>
                <a:gd name="connsiteX3" fmla="*/ 2873508 w 2873508"/>
                <a:gd name="connsiteY3" fmla="*/ 1665371 h 1665371"/>
                <a:gd name="connsiteX4" fmla="*/ 0 w 2873508"/>
                <a:gd name="connsiteY4" fmla="*/ 1665368 h 1665371"/>
                <a:gd name="connsiteX0" fmla="*/ 0 w 3216409"/>
                <a:gd name="connsiteY0" fmla="*/ 1665371 h 1665371"/>
                <a:gd name="connsiteX1" fmla="*/ 522162 w 3216409"/>
                <a:gd name="connsiteY1" fmla="*/ 0 h 1665371"/>
                <a:gd name="connsiteX2" fmla="*/ 880685 w 3216409"/>
                <a:gd name="connsiteY2" fmla="*/ 0 h 1665371"/>
                <a:gd name="connsiteX3" fmla="*/ 3216409 w 3216409"/>
                <a:gd name="connsiteY3" fmla="*/ 1665371 h 1665371"/>
                <a:gd name="connsiteX4" fmla="*/ 0 w 3216409"/>
                <a:gd name="connsiteY4" fmla="*/ 1665371 h 1665371"/>
                <a:gd name="connsiteX0" fmla="*/ 0 w 3406909"/>
                <a:gd name="connsiteY0" fmla="*/ 1665371 h 1675379"/>
                <a:gd name="connsiteX1" fmla="*/ 522162 w 3406909"/>
                <a:gd name="connsiteY1" fmla="*/ 0 h 1675379"/>
                <a:gd name="connsiteX2" fmla="*/ 880685 w 3406909"/>
                <a:gd name="connsiteY2" fmla="*/ 0 h 1675379"/>
                <a:gd name="connsiteX3" fmla="*/ 3406909 w 3406909"/>
                <a:gd name="connsiteY3" fmla="*/ 1675379 h 1675379"/>
                <a:gd name="connsiteX4" fmla="*/ 0 w 3406909"/>
                <a:gd name="connsiteY4" fmla="*/ 1665371 h 1675379"/>
                <a:gd name="connsiteX0" fmla="*/ 0 w 3445010"/>
                <a:gd name="connsiteY0" fmla="*/ 1675382 h 1675382"/>
                <a:gd name="connsiteX1" fmla="*/ 560263 w 3445010"/>
                <a:gd name="connsiteY1" fmla="*/ 0 h 1675382"/>
                <a:gd name="connsiteX2" fmla="*/ 918786 w 3445010"/>
                <a:gd name="connsiteY2" fmla="*/ 0 h 1675382"/>
                <a:gd name="connsiteX3" fmla="*/ 3445010 w 3445010"/>
                <a:gd name="connsiteY3" fmla="*/ 1675379 h 1675382"/>
                <a:gd name="connsiteX4" fmla="*/ 0 w 3445010"/>
                <a:gd name="connsiteY4" fmla="*/ 1675382 h 1675382"/>
                <a:gd name="connsiteX0" fmla="*/ 0 w 3464063"/>
                <a:gd name="connsiteY0" fmla="*/ 1675382 h 1675382"/>
                <a:gd name="connsiteX1" fmla="*/ 560263 w 3464063"/>
                <a:gd name="connsiteY1" fmla="*/ 0 h 1675382"/>
                <a:gd name="connsiteX2" fmla="*/ 918786 w 3464063"/>
                <a:gd name="connsiteY2" fmla="*/ 0 h 1675382"/>
                <a:gd name="connsiteX3" fmla="*/ 3464063 w 3464063"/>
                <a:gd name="connsiteY3" fmla="*/ 1675381 h 1675382"/>
                <a:gd name="connsiteX4" fmla="*/ 0 w 3464063"/>
                <a:gd name="connsiteY4" fmla="*/ 1675382 h 1675382"/>
                <a:gd name="connsiteX0" fmla="*/ 0 w 3478351"/>
                <a:gd name="connsiteY0" fmla="*/ 1675382 h 1680385"/>
                <a:gd name="connsiteX1" fmla="*/ 560263 w 3478351"/>
                <a:gd name="connsiteY1" fmla="*/ 0 h 1680385"/>
                <a:gd name="connsiteX2" fmla="*/ 918786 w 3478351"/>
                <a:gd name="connsiteY2" fmla="*/ 0 h 1680385"/>
                <a:gd name="connsiteX3" fmla="*/ 3478351 w 3478351"/>
                <a:gd name="connsiteY3" fmla="*/ 1680385 h 1680385"/>
                <a:gd name="connsiteX4" fmla="*/ 0 w 3478351"/>
                <a:gd name="connsiteY4" fmla="*/ 1675382 h 16803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78351" h="1680385">
                  <a:moveTo>
                    <a:pt x="0" y="1675382"/>
                  </a:moveTo>
                  <a:lnTo>
                    <a:pt x="560263" y="0"/>
                  </a:lnTo>
                  <a:lnTo>
                    <a:pt x="918786" y="0"/>
                  </a:lnTo>
                  <a:lnTo>
                    <a:pt x="3478351" y="1680385"/>
                  </a:lnTo>
                  <a:lnTo>
                    <a:pt x="0" y="1675382"/>
                  </a:lnTo>
                  <a:close/>
                </a:path>
              </a:pathLst>
            </a:custGeom>
            <a:gradFill>
              <a:gsLst>
                <a:gs pos="0">
                  <a:schemeClr val="accent1">
                    <a:lumMod val="5000"/>
                    <a:lumOff val="95000"/>
                  </a:schemeClr>
                </a:gs>
                <a:gs pos="100000">
                  <a:srgbClr val="BEE9EE">
                    <a:alpha val="50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cxnSp>
          <p:nvCxnSpPr>
            <p:cNvPr id="15" name="直接连接符 78">
              <a:extLst>
                <a:ext uri="{FF2B5EF4-FFF2-40B4-BE49-F238E27FC236}">
                  <a16:creationId xmlns="" xmlns:a16="http://schemas.microsoft.com/office/drawing/2014/main" id="{2ADF0A7C-DE25-42EB-81FF-7D21C3393843}"/>
                </a:ext>
              </a:extLst>
            </p:cNvPr>
            <p:cNvCxnSpPr>
              <a:cxnSpLocks noChangeShapeType="1"/>
              <a:stCxn id="31" idx="0"/>
            </p:cNvCxnSpPr>
            <p:nvPr/>
          </p:nvCxnSpPr>
          <p:spPr bwMode="gray">
            <a:xfrm flipH="1" flipV="1">
              <a:off x="7432177" y="3123743"/>
              <a:ext cx="1224511" cy="1798419"/>
            </a:xfrm>
            <a:prstGeom prst="line">
              <a:avLst/>
            </a:prstGeom>
            <a:noFill/>
            <a:ln w="19050" algn="ctr">
              <a:solidFill>
                <a:schemeClr val="bg1">
                  <a:lumMod val="50000"/>
                </a:schemeClr>
              </a:solidFill>
              <a:round/>
              <a:headEnd/>
              <a:tailEnd/>
            </a:ln>
          </p:spPr>
        </p:cxnSp>
        <p:cxnSp>
          <p:nvCxnSpPr>
            <p:cNvPr id="16" name="直接连接符 78">
              <a:extLst>
                <a:ext uri="{FF2B5EF4-FFF2-40B4-BE49-F238E27FC236}">
                  <a16:creationId xmlns="" xmlns:a16="http://schemas.microsoft.com/office/drawing/2014/main" id="{DDF7FC90-B60C-4F60-A2CE-AD0BFB2F2BD9}"/>
                </a:ext>
              </a:extLst>
            </p:cNvPr>
            <p:cNvCxnSpPr>
              <a:cxnSpLocks noChangeShapeType="1"/>
              <a:stCxn id="31" idx="0"/>
              <a:endCxn id="5" idx="2"/>
            </p:cNvCxnSpPr>
            <p:nvPr/>
          </p:nvCxnSpPr>
          <p:spPr bwMode="gray">
            <a:xfrm flipV="1">
              <a:off x="8656688" y="4230331"/>
              <a:ext cx="534344" cy="691831"/>
            </a:xfrm>
            <a:prstGeom prst="line">
              <a:avLst/>
            </a:prstGeom>
            <a:noFill/>
            <a:ln w="19050" algn="ctr">
              <a:solidFill>
                <a:schemeClr val="bg1">
                  <a:lumMod val="50000"/>
                </a:schemeClr>
              </a:solidFill>
              <a:round/>
              <a:headEnd/>
              <a:tailEnd/>
            </a:ln>
          </p:spPr>
        </p:cxnSp>
        <p:sp>
          <p:nvSpPr>
            <p:cNvPr id="27" name="矩形 30">
              <a:extLst>
                <a:ext uri="{FF2B5EF4-FFF2-40B4-BE49-F238E27FC236}">
                  <a16:creationId xmlns="" xmlns:a16="http://schemas.microsoft.com/office/drawing/2014/main" id="{CF039014-5FBA-4A7F-B278-F375F80659C1}"/>
                </a:ext>
              </a:extLst>
            </p:cNvPr>
            <p:cNvSpPr/>
            <p:nvPr/>
          </p:nvSpPr>
          <p:spPr bwMode="gray">
            <a:xfrm>
              <a:off x="8133708" y="5701597"/>
              <a:ext cx="1018227" cy="276999"/>
            </a:xfrm>
            <a:prstGeom prst="rect">
              <a:avLst/>
            </a:prstGeom>
            <a:solidFill>
              <a:schemeClr val="bg1">
                <a:lumMod val="75000"/>
              </a:schemeClr>
            </a:solidFill>
          </p:spPr>
          <p:txBody>
            <a:bodyPr wrap="none">
              <a:spAutoFit/>
            </a:bodyPr>
            <a:lstStyle/>
            <a:p>
              <a:pPr fontAlgn="ctr"/>
              <a:r>
                <a:rPr lang="en-US" sz="1200" b="1" dirty="0">
                  <a:solidFill>
                    <a:srgbClr val="C7000B"/>
                  </a:solidFill>
                  <a:latin typeface="Huawei Sans" panose="020C0503030203020204" pitchFamily="34" charset="0"/>
                </a:rPr>
                <a:t>Site ID</a:t>
              </a:r>
              <a:r>
                <a:rPr lang="en-US" sz="1200" dirty="0">
                  <a:solidFill>
                    <a:srgbClr val="000000"/>
                  </a:solidFill>
                  <a:latin typeface="Huawei Sans" panose="020C0503030203020204" pitchFamily="34" charset="0"/>
                </a:rPr>
                <a:t>: 111</a:t>
              </a:r>
            </a:p>
          </p:txBody>
        </p:sp>
        <p:pic>
          <p:nvPicPr>
            <p:cNvPr id="31" name="图片 34">
              <a:extLst>
                <a:ext uri="{FF2B5EF4-FFF2-40B4-BE49-F238E27FC236}">
                  <a16:creationId xmlns="" xmlns:a16="http://schemas.microsoft.com/office/drawing/2014/main" id="{3A54CD1B-B90B-48B8-85EC-838EAD26225C}"/>
                </a:ext>
              </a:extLst>
            </p:cNvPr>
            <p:cNvPicPr>
              <a:picLocks noChangeAspect="1"/>
            </p:cNvPicPr>
            <p:nvPr/>
          </p:nvPicPr>
          <p:blipFill>
            <a:blip r:embed="rId4"/>
            <a:stretch>
              <a:fillRect/>
            </a:stretch>
          </p:blipFill>
          <p:spPr bwMode="gray">
            <a:xfrm>
              <a:off x="8374819" y="4922162"/>
              <a:ext cx="563738" cy="459037"/>
            </a:xfrm>
            <a:prstGeom prst="rect">
              <a:avLst/>
            </a:prstGeom>
          </p:spPr>
        </p:pic>
        <p:sp>
          <p:nvSpPr>
            <p:cNvPr id="37" name="矩形 40">
              <a:extLst>
                <a:ext uri="{FF2B5EF4-FFF2-40B4-BE49-F238E27FC236}">
                  <a16:creationId xmlns="" xmlns:a16="http://schemas.microsoft.com/office/drawing/2014/main" id="{F8448328-2320-4AC8-821A-99B1084D456C}"/>
                </a:ext>
              </a:extLst>
            </p:cNvPr>
            <p:cNvSpPr/>
            <p:nvPr/>
          </p:nvSpPr>
          <p:spPr bwMode="gray">
            <a:xfrm>
              <a:off x="7980172" y="5299480"/>
              <a:ext cx="1309974" cy="461665"/>
            </a:xfrm>
            <a:prstGeom prst="rect">
              <a:avLst/>
            </a:prstGeom>
          </p:spPr>
          <p:txBody>
            <a:bodyPr wrap="none">
              <a:spAutoFit/>
            </a:bodyPr>
            <a:lstStyle/>
            <a:p>
              <a:pPr algn="ctr" fontAlgn="ctr"/>
              <a:r>
                <a:rPr lang="en-US" sz="1200" dirty="0">
                  <a:solidFill>
                    <a:prstClr val="black"/>
                  </a:solidFill>
                  <a:latin typeface="Huawei Sans" panose="020C0503030203020204" pitchFamily="34" charset="0"/>
                </a:rPr>
                <a:t>1.1.1.1</a:t>
              </a:r>
            </a:p>
            <a:p>
              <a:pPr algn="ctr" fontAlgn="ctr"/>
              <a:r>
                <a:rPr lang="en-US" sz="1200" dirty="0">
                  <a:solidFill>
                    <a:prstClr val="black"/>
                  </a:solidFill>
                  <a:latin typeface="Huawei Sans" panose="020C0503030203020204" pitchFamily="34" charset="0"/>
                </a:rPr>
                <a:t>(</a:t>
              </a:r>
              <a:r>
                <a:rPr lang="en-US" sz="1200" b="1" dirty="0">
                  <a:solidFill>
                    <a:srgbClr val="C7000B"/>
                  </a:solidFill>
                  <a:latin typeface="Huawei Sans" panose="020C0503030203020204" pitchFamily="34" charset="0"/>
                </a:rPr>
                <a:t>CPE router ID</a:t>
              </a:r>
              <a:r>
                <a:rPr lang="en-US" sz="1200" dirty="0">
                  <a:solidFill>
                    <a:prstClr val="black"/>
                  </a:solidFill>
                  <a:latin typeface="Huawei Sans" panose="020C0503030203020204" pitchFamily="34" charset="0"/>
                </a:rPr>
                <a:t>)</a:t>
              </a:r>
            </a:p>
          </p:txBody>
        </p:sp>
        <p:sp>
          <p:nvSpPr>
            <p:cNvPr id="42" name="矩形 45">
              <a:extLst>
                <a:ext uri="{FF2B5EF4-FFF2-40B4-BE49-F238E27FC236}">
                  <a16:creationId xmlns="" xmlns:a16="http://schemas.microsoft.com/office/drawing/2014/main" id="{F7D5703F-774B-4663-9965-D4EC208AC519}"/>
                </a:ext>
              </a:extLst>
            </p:cNvPr>
            <p:cNvSpPr/>
            <p:nvPr/>
          </p:nvSpPr>
          <p:spPr bwMode="gray">
            <a:xfrm>
              <a:off x="7520617" y="4501906"/>
              <a:ext cx="955711" cy="461665"/>
            </a:xfrm>
            <a:prstGeom prst="rect">
              <a:avLst/>
            </a:prstGeom>
          </p:spPr>
          <p:txBody>
            <a:bodyPr wrap="none">
              <a:spAutoFit/>
            </a:bodyPr>
            <a:lstStyle/>
            <a:p>
              <a:pPr algn="r" fontAlgn="ctr"/>
              <a:r>
                <a:rPr lang="en-US" sz="1200" dirty="0">
                  <a:solidFill>
                    <a:prstClr val="black"/>
                  </a:solidFill>
                  <a:latin typeface="Huawei Sans" panose="020C0503030203020204" pitchFamily="34" charset="0"/>
                </a:rPr>
                <a:t>GE0</a:t>
              </a:r>
            </a:p>
            <a:p>
              <a:pPr algn="r" fontAlgn="ctr"/>
              <a:r>
                <a:rPr lang="en-US" sz="1200" dirty="0">
                  <a:solidFill>
                    <a:prstClr val="black"/>
                  </a:solidFill>
                  <a:latin typeface="Huawei Sans" panose="020C0503030203020204" pitchFamily="34" charset="0"/>
                </a:rPr>
                <a:t>10.2.1.1/30</a:t>
              </a:r>
            </a:p>
          </p:txBody>
        </p:sp>
        <p:sp>
          <p:nvSpPr>
            <p:cNvPr id="49" name="文本框 55">
              <a:extLst>
                <a:ext uri="{FF2B5EF4-FFF2-40B4-BE49-F238E27FC236}">
                  <a16:creationId xmlns="" xmlns:a16="http://schemas.microsoft.com/office/drawing/2014/main" id="{5A867652-2E7F-4900-BD9E-D1A41D7D3F85}"/>
                </a:ext>
              </a:extLst>
            </p:cNvPr>
            <p:cNvSpPr txBox="1"/>
            <p:nvPr/>
          </p:nvSpPr>
          <p:spPr bwMode="gray">
            <a:xfrm>
              <a:off x="8824783" y="5028224"/>
              <a:ext cx="629736"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CPE1</a:t>
              </a:r>
            </a:p>
          </p:txBody>
        </p:sp>
        <p:sp>
          <p:nvSpPr>
            <p:cNvPr id="52" name="Freeform 159">
              <a:extLst>
                <a:ext uri="{FF2B5EF4-FFF2-40B4-BE49-F238E27FC236}">
                  <a16:creationId xmlns="" xmlns:a16="http://schemas.microsoft.com/office/drawing/2014/main" id="{F36998F5-CF5C-42FA-AA1C-4BBD1761D158}"/>
                </a:ext>
              </a:extLst>
            </p:cNvPr>
            <p:cNvSpPr/>
            <p:nvPr/>
          </p:nvSpPr>
          <p:spPr bwMode="gray">
            <a:xfrm flipH="1">
              <a:off x="6841827" y="2495283"/>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80000" tIns="144000" rIns="144000" rtlCol="0" anchor="ctr">
              <a:noAutofit/>
            </a:bodyPr>
            <a:lstStyle/>
            <a:p>
              <a:pPr algn="ctr" fontAlgn="ctr">
                <a:defRPr/>
              </a:pPr>
              <a:r>
                <a:rPr lang="en-US" sz="1200" dirty="0">
                  <a:solidFill>
                    <a:srgbClr val="000000"/>
                  </a:solidFill>
                </a:rPr>
                <a:t>MPLS-ISPA</a:t>
              </a:r>
            </a:p>
            <a:p>
              <a:pPr algn="ctr" fontAlgn="ctr">
                <a:defRPr/>
              </a:pPr>
              <a:r>
                <a:rPr lang="en-US" sz="1200" b="1" dirty="0">
                  <a:solidFill>
                    <a:srgbClr val="C7000B"/>
                  </a:solidFill>
                  <a:sym typeface="Huawei Sans" panose="020C0503030203020204" pitchFamily="34" charset="0"/>
                </a:rPr>
                <a:t>(TN1)</a:t>
              </a:r>
            </a:p>
          </p:txBody>
        </p:sp>
        <p:sp>
          <p:nvSpPr>
            <p:cNvPr id="53" name="Oval 41">
              <a:extLst>
                <a:ext uri="{FF2B5EF4-FFF2-40B4-BE49-F238E27FC236}">
                  <a16:creationId xmlns="" xmlns:a16="http://schemas.microsoft.com/office/drawing/2014/main" id="{2FD97522-D630-4B03-9A82-E46B487CC9FC}"/>
                </a:ext>
              </a:extLst>
            </p:cNvPr>
            <p:cNvSpPr>
              <a:spLocks noChangeAspect="1"/>
            </p:cNvSpPr>
            <p:nvPr/>
          </p:nvSpPr>
          <p:spPr bwMode="gray">
            <a:xfrm>
              <a:off x="8737404" y="4649764"/>
              <a:ext cx="159261" cy="159261"/>
            </a:xfrm>
            <a:prstGeom prst="ellipse">
              <a:avLst/>
            </a:prstGeom>
            <a:pattFill prst="pct50">
              <a:fgClr>
                <a:srgbClr val="30B5C5"/>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55" name="Oval 41">
              <a:extLst>
                <a:ext uri="{FF2B5EF4-FFF2-40B4-BE49-F238E27FC236}">
                  <a16:creationId xmlns="" xmlns:a16="http://schemas.microsoft.com/office/drawing/2014/main" id="{8535472A-A6FB-406B-BCEC-6D3E011FE632}"/>
                </a:ext>
              </a:extLst>
            </p:cNvPr>
            <p:cNvSpPr>
              <a:spLocks noChangeAspect="1"/>
            </p:cNvSpPr>
            <p:nvPr/>
          </p:nvSpPr>
          <p:spPr bwMode="gray">
            <a:xfrm>
              <a:off x="8443075" y="464895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60" name="Freeform 159">
              <a:extLst>
                <a:ext uri="{FF2B5EF4-FFF2-40B4-BE49-F238E27FC236}">
                  <a16:creationId xmlns="" xmlns:a16="http://schemas.microsoft.com/office/drawing/2014/main" id="{1338924F-46AF-4BF6-95FC-C049458335E8}"/>
                </a:ext>
              </a:extLst>
            </p:cNvPr>
            <p:cNvSpPr/>
            <p:nvPr/>
          </p:nvSpPr>
          <p:spPr bwMode="gray">
            <a:xfrm flipH="1">
              <a:off x="8978313" y="2495283"/>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30B5C5"/>
            </a:solidFill>
            <a:ln w="28575">
              <a:solidFill>
                <a:srgbClr val="C0E8ED"/>
              </a:solidFill>
            </a:ln>
          </p:spPr>
          <p:style>
            <a:lnRef idx="2">
              <a:schemeClr val="accent1">
                <a:shade val="50000"/>
              </a:schemeClr>
            </a:lnRef>
            <a:fillRef idx="1">
              <a:schemeClr val="accent1"/>
            </a:fillRef>
            <a:effectRef idx="0">
              <a:schemeClr val="accent1"/>
            </a:effectRef>
            <a:fontRef idx="minor">
              <a:schemeClr val="lt1"/>
            </a:fontRef>
          </p:style>
          <p:txBody>
            <a:bodyPr wrap="square" lIns="180000" tIns="144000" rIns="144000" rtlCol="0" anchor="ctr">
              <a:noAutofit/>
            </a:bodyPr>
            <a:lstStyle/>
            <a:p>
              <a:pPr algn="ctr" fontAlgn="ctr">
                <a:defRPr/>
              </a:pPr>
              <a:r>
                <a:rPr lang="en-US" sz="1200" dirty="0">
                  <a:solidFill>
                    <a:prstClr val="white"/>
                  </a:solidFill>
                </a:rPr>
                <a:t>Internet-ISPB </a:t>
              </a:r>
              <a:r>
                <a:rPr lang="en-US" sz="1200" dirty="0">
                  <a:solidFill>
                    <a:srgbClr val="C7000B"/>
                  </a:solidFill>
                </a:rPr>
                <a:t>(</a:t>
              </a:r>
              <a:r>
                <a:rPr lang="en-US" sz="1200" b="1" dirty="0">
                  <a:solidFill>
                    <a:srgbClr val="C7000B"/>
                  </a:solidFill>
                </a:rPr>
                <a:t>TN2</a:t>
              </a:r>
              <a:r>
                <a:rPr lang="en-US" sz="1200" dirty="0">
                  <a:solidFill>
                    <a:srgbClr val="C7000B"/>
                  </a:solidFill>
                </a:rPr>
                <a:t>)</a:t>
              </a:r>
            </a:p>
          </p:txBody>
        </p:sp>
        <p:cxnSp>
          <p:nvCxnSpPr>
            <p:cNvPr id="80" name="直接连接符 78">
              <a:extLst>
                <a:ext uri="{FF2B5EF4-FFF2-40B4-BE49-F238E27FC236}">
                  <a16:creationId xmlns="" xmlns:a16="http://schemas.microsoft.com/office/drawing/2014/main" id="{DB593B51-DDBE-4390-B868-D38580452B6A}"/>
                </a:ext>
              </a:extLst>
            </p:cNvPr>
            <p:cNvCxnSpPr>
              <a:cxnSpLocks noChangeShapeType="1"/>
              <a:stCxn id="5" idx="0"/>
            </p:cNvCxnSpPr>
            <p:nvPr/>
          </p:nvCxnSpPr>
          <p:spPr bwMode="gray">
            <a:xfrm flipV="1">
              <a:off x="9191032" y="3074048"/>
              <a:ext cx="377631" cy="743142"/>
            </a:xfrm>
            <a:prstGeom prst="line">
              <a:avLst/>
            </a:prstGeom>
            <a:noFill/>
            <a:ln w="19050" algn="ctr">
              <a:solidFill>
                <a:schemeClr val="bg1">
                  <a:lumMod val="50000"/>
                </a:schemeClr>
              </a:solidFill>
              <a:round/>
              <a:headEnd/>
              <a:tailEnd/>
            </a:ln>
          </p:spPr>
        </p:cxnSp>
        <p:sp>
          <p:nvSpPr>
            <p:cNvPr id="86" name="矩形 46">
              <a:extLst>
                <a:ext uri="{FF2B5EF4-FFF2-40B4-BE49-F238E27FC236}">
                  <a16:creationId xmlns="" xmlns:a16="http://schemas.microsoft.com/office/drawing/2014/main" id="{67AA7305-C830-4F1D-84C5-079410F32CBA}"/>
                </a:ext>
              </a:extLst>
            </p:cNvPr>
            <p:cNvSpPr/>
            <p:nvPr/>
          </p:nvSpPr>
          <p:spPr bwMode="gray">
            <a:xfrm>
              <a:off x="8247389" y="3327994"/>
              <a:ext cx="1042273" cy="461665"/>
            </a:xfrm>
            <a:prstGeom prst="rect">
              <a:avLst/>
            </a:prstGeom>
          </p:spPr>
          <p:txBody>
            <a:bodyPr wrap="none">
              <a:spAutoFit/>
            </a:bodyPr>
            <a:lstStyle/>
            <a:p>
              <a:pPr algn="r" fontAlgn="ctr"/>
              <a:r>
                <a:rPr lang="en-US" sz="1200" dirty="0">
                  <a:solidFill>
                    <a:prstClr val="black"/>
                  </a:solidFill>
                  <a:latin typeface="Huawei Sans" panose="020C0503030203020204" pitchFamily="34" charset="0"/>
                </a:rPr>
                <a:t>GE0</a:t>
              </a:r>
            </a:p>
            <a:p>
              <a:pPr algn="r" fontAlgn="ctr"/>
              <a:r>
                <a:rPr lang="en-US" sz="1200" dirty="0">
                  <a:solidFill>
                    <a:prstClr val="black"/>
                  </a:solidFill>
                  <a:latin typeface="Huawei Sans" panose="020C0503030203020204" pitchFamily="34" charset="0"/>
                </a:rPr>
                <a:t>202.2.2.1/30</a:t>
              </a:r>
            </a:p>
          </p:txBody>
        </p:sp>
        <p:sp>
          <p:nvSpPr>
            <p:cNvPr id="88" name="Oval 41">
              <a:extLst>
                <a:ext uri="{FF2B5EF4-FFF2-40B4-BE49-F238E27FC236}">
                  <a16:creationId xmlns="" xmlns:a16="http://schemas.microsoft.com/office/drawing/2014/main" id="{609EBC3F-7807-4B10-A090-E1339408E878}"/>
                </a:ext>
              </a:extLst>
            </p:cNvPr>
            <p:cNvSpPr>
              <a:spLocks noChangeAspect="1"/>
            </p:cNvSpPr>
            <p:nvPr/>
          </p:nvSpPr>
          <p:spPr bwMode="gray">
            <a:xfrm>
              <a:off x="9111128" y="3739655"/>
              <a:ext cx="159261" cy="159261"/>
            </a:xfrm>
            <a:prstGeom prst="ellipse">
              <a:avLst/>
            </a:prstGeom>
            <a:pattFill prst="horzBrick">
              <a:fgClr>
                <a:srgbClr val="E28189"/>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43" name="矩形 46">
              <a:extLst>
                <a:ext uri="{FF2B5EF4-FFF2-40B4-BE49-F238E27FC236}">
                  <a16:creationId xmlns="" xmlns:a16="http://schemas.microsoft.com/office/drawing/2014/main" id="{9B3711DF-21F5-4E64-A44A-84787C3076F5}"/>
                </a:ext>
              </a:extLst>
            </p:cNvPr>
            <p:cNvSpPr/>
            <p:nvPr/>
          </p:nvSpPr>
          <p:spPr bwMode="gray">
            <a:xfrm>
              <a:off x="8869005" y="4497638"/>
              <a:ext cx="955711" cy="461665"/>
            </a:xfrm>
            <a:prstGeom prst="rect">
              <a:avLst/>
            </a:prstGeom>
          </p:spPr>
          <p:txBody>
            <a:bodyPr wrap="none">
              <a:spAutoFit/>
            </a:bodyPr>
            <a:lstStyle/>
            <a:p>
              <a:pPr fontAlgn="ctr"/>
              <a:r>
                <a:rPr lang="en-US" sz="1200" dirty="0">
                  <a:solidFill>
                    <a:prstClr val="black"/>
                  </a:solidFill>
                  <a:latin typeface="Huawei Sans" panose="020C0503030203020204" pitchFamily="34" charset="0"/>
                </a:rPr>
                <a:t>GE1</a:t>
              </a:r>
            </a:p>
            <a:p>
              <a:pPr fontAlgn="ctr"/>
              <a:r>
                <a:rPr lang="en-US" sz="1200" dirty="0">
                  <a:solidFill>
                    <a:prstClr val="black"/>
                  </a:solidFill>
                  <a:latin typeface="Huawei Sans" panose="020C0503030203020204" pitchFamily="34" charset="0"/>
                </a:rPr>
                <a:t>10.2.2.1/30</a:t>
              </a:r>
            </a:p>
          </p:txBody>
        </p:sp>
        <p:sp>
          <p:nvSpPr>
            <p:cNvPr id="84" name="文本框 26">
              <a:extLst>
                <a:ext uri="{FF2B5EF4-FFF2-40B4-BE49-F238E27FC236}">
                  <a16:creationId xmlns="" xmlns:a16="http://schemas.microsoft.com/office/drawing/2014/main" id="{8C1AF81F-2EF0-4EA5-9D39-8D37ADB74A1A}"/>
                </a:ext>
              </a:extLst>
            </p:cNvPr>
            <p:cNvSpPr txBox="1"/>
            <p:nvPr/>
          </p:nvSpPr>
          <p:spPr bwMode="gray">
            <a:xfrm>
              <a:off x="9346860" y="3772857"/>
              <a:ext cx="1032613" cy="461665"/>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Carrier's NAT device</a:t>
              </a:r>
            </a:p>
          </p:txBody>
        </p:sp>
        <p:cxnSp>
          <p:nvCxnSpPr>
            <p:cNvPr id="90" name="直接连接符 78">
              <a:extLst>
                <a:ext uri="{FF2B5EF4-FFF2-40B4-BE49-F238E27FC236}">
                  <a16:creationId xmlns="" xmlns:a16="http://schemas.microsoft.com/office/drawing/2014/main" id="{5F254868-3C87-4912-A86F-B297B5D20DF3}"/>
                </a:ext>
              </a:extLst>
            </p:cNvPr>
            <p:cNvCxnSpPr>
              <a:cxnSpLocks noChangeShapeType="1"/>
              <a:stCxn id="52" idx="8"/>
              <a:endCxn id="60" idx="21"/>
            </p:cNvCxnSpPr>
            <p:nvPr/>
          </p:nvCxnSpPr>
          <p:spPr bwMode="gray">
            <a:xfrm>
              <a:off x="8022528" y="2916757"/>
              <a:ext cx="955785" cy="11234"/>
            </a:xfrm>
            <a:prstGeom prst="line">
              <a:avLst/>
            </a:prstGeom>
            <a:noFill/>
            <a:ln w="19050" algn="ctr">
              <a:solidFill>
                <a:schemeClr val="bg1">
                  <a:lumMod val="50000"/>
                </a:schemeClr>
              </a:solidFill>
              <a:round/>
              <a:headEnd/>
              <a:tailEnd/>
            </a:ln>
          </p:spPr>
        </p:cxnSp>
        <p:sp>
          <p:nvSpPr>
            <p:cNvPr id="94" name="文本框 24">
              <a:extLst>
                <a:ext uri="{FF2B5EF4-FFF2-40B4-BE49-F238E27FC236}">
                  <a16:creationId xmlns="" xmlns:a16="http://schemas.microsoft.com/office/drawing/2014/main" id="{2872EF14-4924-4475-9563-460DBB37CE8E}"/>
                </a:ext>
              </a:extLst>
            </p:cNvPr>
            <p:cNvSpPr txBox="1"/>
            <p:nvPr/>
          </p:nvSpPr>
          <p:spPr bwMode="gray">
            <a:xfrm>
              <a:off x="8094310" y="2207766"/>
              <a:ext cx="854368" cy="276999"/>
            </a:xfrm>
            <a:prstGeom prst="rect">
              <a:avLst/>
            </a:prstGeom>
            <a:noFill/>
          </p:spPr>
          <p:txBody>
            <a:bodyPr wrap="square" rtlCol="0">
              <a:spAutoFit/>
            </a:bodyPr>
            <a:lstStyle/>
            <a:p>
              <a:pPr algn="ctr" fontAlgn="ctr"/>
              <a:r>
                <a:rPr lang="en-US" sz="1200" b="1" dirty="0">
                  <a:solidFill>
                    <a:srgbClr val="C7000B"/>
                  </a:solidFill>
                  <a:latin typeface="Huawei Sans" panose="020C0503030203020204" pitchFamily="34" charset="0"/>
                </a:rPr>
                <a:t>RD</a:t>
              </a:r>
              <a:r>
                <a:rPr lang="en-US" sz="1200" dirty="0">
                  <a:solidFill>
                    <a:srgbClr val="000000"/>
                  </a:solidFill>
                  <a:latin typeface="Huawei Sans" panose="020C0503030203020204" pitchFamily="34" charset="0"/>
                </a:rPr>
                <a:t>: RD1</a:t>
              </a:r>
            </a:p>
          </p:txBody>
        </p:sp>
        <p:sp>
          <p:nvSpPr>
            <p:cNvPr id="96" name="左大括号 25">
              <a:extLst>
                <a:ext uri="{FF2B5EF4-FFF2-40B4-BE49-F238E27FC236}">
                  <a16:creationId xmlns="" xmlns:a16="http://schemas.microsoft.com/office/drawing/2014/main" id="{F25E21F0-C38F-4D85-88D4-0E460E6B362B}"/>
                </a:ext>
              </a:extLst>
            </p:cNvPr>
            <p:cNvSpPr/>
            <p:nvPr/>
          </p:nvSpPr>
          <p:spPr bwMode="gray">
            <a:xfrm rot="16200000" flipH="1">
              <a:off x="8441864" y="1948047"/>
              <a:ext cx="159260" cy="1282297"/>
            </a:xfrm>
            <a:prstGeom prst="leftBrace">
              <a:avLst>
                <a:gd name="adj1" fmla="val 8333"/>
                <a:gd name="adj2" fmla="val 50012"/>
              </a:avLst>
            </a:prstGeom>
            <a:ln w="19050">
              <a:solidFill>
                <a:srgbClr val="0099CC"/>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067" dirty="0">
                <a:solidFill>
                  <a:srgbClr val="000000"/>
                </a:solidFill>
              </a:endParaRPr>
            </a:p>
          </p:txBody>
        </p:sp>
      </p:grpSp>
      <p:sp>
        <p:nvSpPr>
          <p:cNvPr id="35" name="五边形 2">
            <a:extLst>
              <a:ext uri="{FF2B5EF4-FFF2-40B4-BE49-F238E27FC236}">
                <a16:creationId xmlns="" xmlns:a16="http://schemas.microsoft.com/office/drawing/2014/main" id="{F67C9B26-43E4-46F6-9127-005A9E9C4A69}"/>
              </a:ext>
            </a:extLst>
          </p:cNvPr>
          <p:cNvSpPr/>
          <p:nvPr/>
        </p:nvSpPr>
        <p:spPr bwMode="gray">
          <a:xfrm>
            <a:off x="4665836" y="28656"/>
            <a:ext cx="1643826" cy="378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b="1" dirty="0">
                <a:solidFill>
                  <a:srgbClr val="FFFFFF"/>
                </a:solidFill>
                <a:latin typeface="Huawei Sans" panose="020C0503030203020204" pitchFamily="34" charset="0"/>
                <a:sym typeface="Huawei Sans" panose="020C0503030203020204" pitchFamily="34" charset="0"/>
              </a:rPr>
              <a:t>Basic Concepts of Tunnels</a:t>
            </a:r>
          </a:p>
        </p:txBody>
      </p:sp>
      <p:sp>
        <p:nvSpPr>
          <p:cNvPr id="36" name="燕尾形 3">
            <a:extLst>
              <a:ext uri="{FF2B5EF4-FFF2-40B4-BE49-F238E27FC236}">
                <a16:creationId xmlns="" xmlns:a16="http://schemas.microsoft.com/office/drawing/2014/main" id="{D5605CD5-6CA0-41BB-AED7-2774E6579B4B}"/>
              </a:ext>
            </a:extLst>
          </p:cNvPr>
          <p:cNvSpPr/>
          <p:nvPr/>
        </p:nvSpPr>
        <p:spPr bwMode="gray">
          <a:xfrm>
            <a:off x="8255156" y="28656"/>
            <a:ext cx="1487455"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NAT Traversal Design</a:t>
            </a:r>
          </a:p>
        </p:txBody>
      </p:sp>
      <p:sp>
        <p:nvSpPr>
          <p:cNvPr id="38" name="燕尾形 3">
            <a:extLst>
              <a:ext uri="{FF2B5EF4-FFF2-40B4-BE49-F238E27FC236}">
                <a16:creationId xmlns="" xmlns:a16="http://schemas.microsoft.com/office/drawing/2014/main" id="{1842884F-8AD7-412F-ACE1-36E9BF39A86F}"/>
              </a:ext>
            </a:extLst>
          </p:cNvPr>
          <p:cNvSpPr/>
          <p:nvPr/>
        </p:nvSpPr>
        <p:spPr bwMode="gray">
          <a:xfrm>
            <a:off x="7360256" y="28656"/>
            <a:ext cx="1036310"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RR Design</a:t>
            </a:r>
          </a:p>
        </p:txBody>
      </p:sp>
      <p:sp>
        <p:nvSpPr>
          <p:cNvPr id="39" name="燕尾形 3">
            <a:extLst>
              <a:ext uri="{FF2B5EF4-FFF2-40B4-BE49-F238E27FC236}">
                <a16:creationId xmlns="" xmlns:a16="http://schemas.microsoft.com/office/drawing/2014/main" id="{3B3CC8E9-A878-439C-BD51-4B00D611C6AC}"/>
              </a:ext>
            </a:extLst>
          </p:cNvPr>
          <p:cNvSpPr/>
          <p:nvPr/>
        </p:nvSpPr>
        <p:spPr bwMode="gray">
          <a:xfrm>
            <a:off x="9601201" y="28656"/>
            <a:ext cx="2147886"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Specifications-Exceeded Network Design</a:t>
            </a:r>
          </a:p>
        </p:txBody>
      </p:sp>
      <p:sp>
        <p:nvSpPr>
          <p:cNvPr id="40" name="燕尾形 3">
            <a:extLst>
              <a:ext uri="{FF2B5EF4-FFF2-40B4-BE49-F238E27FC236}">
                <a16:creationId xmlns="" xmlns:a16="http://schemas.microsoft.com/office/drawing/2014/main" id="{C135BB1D-01E4-475E-8AB5-05649C307E20}"/>
              </a:ext>
            </a:extLst>
          </p:cNvPr>
          <p:cNvSpPr/>
          <p:nvPr/>
        </p:nvSpPr>
        <p:spPr bwMode="gray">
          <a:xfrm>
            <a:off x="6168252" y="28656"/>
            <a:ext cx="1333414"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Data Tunnel Design</a:t>
            </a:r>
          </a:p>
        </p:txBody>
      </p:sp>
    </p:spTree>
    <p:extLst>
      <p:ext uri="{BB962C8B-B14F-4D97-AF65-F5344CB8AC3E}">
        <p14:creationId xmlns:p14="http://schemas.microsoft.com/office/powerpoint/2010/main" val="54054053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981D0F6-F0C0-42A0-B597-91ECDEE36C83}"/>
              </a:ext>
            </a:extLst>
          </p:cNvPr>
          <p:cNvSpPr>
            <a:spLocks noGrp="1"/>
          </p:cNvSpPr>
          <p:nvPr>
            <p:ph type="title"/>
          </p:nvPr>
        </p:nvSpPr>
        <p:spPr bwMode="gray"/>
        <p:txBody>
          <a:bodyPr/>
          <a:lstStyle/>
          <a:p>
            <a:r>
              <a:rPr lang="en-US" dirty="0"/>
              <a:t>Tunnel Enumeration</a:t>
            </a:r>
          </a:p>
        </p:txBody>
      </p:sp>
      <p:sp>
        <p:nvSpPr>
          <p:cNvPr id="3" name="Text Placeholder 2">
            <a:extLst>
              <a:ext uri="{FF2B5EF4-FFF2-40B4-BE49-F238E27FC236}">
                <a16:creationId xmlns="" xmlns:a16="http://schemas.microsoft.com/office/drawing/2014/main" id="{6993649D-3689-4B00-B1BF-74E61217A5FA}"/>
              </a:ext>
            </a:extLst>
          </p:cNvPr>
          <p:cNvSpPr>
            <a:spLocks noGrp="1"/>
          </p:cNvSpPr>
          <p:nvPr>
            <p:ph type="body" sz="quarter" idx="10"/>
          </p:nvPr>
        </p:nvSpPr>
        <p:spPr bwMode="gray">
          <a:xfrm>
            <a:off x="455612" y="1052514"/>
            <a:ext cx="6074281" cy="4875042"/>
          </a:xfrm>
        </p:spPr>
        <p:txBody>
          <a:bodyPr/>
          <a:lstStyle/>
          <a:p>
            <a:pPr algn="l"/>
            <a:r>
              <a:rPr lang="en-US" sz="1800" dirty="0"/>
              <a:t>CPEs enumerate tunnels based on the </a:t>
            </a:r>
            <a:r>
              <a:rPr lang="en-US" sz="1800" b="1" dirty="0">
                <a:solidFill>
                  <a:srgbClr val="C7000B"/>
                </a:solidFill>
              </a:rPr>
              <a:t>RD</a:t>
            </a:r>
            <a:r>
              <a:rPr lang="en-US" sz="1800" dirty="0"/>
              <a:t> and </a:t>
            </a:r>
            <a:r>
              <a:rPr lang="en-US" sz="1800" b="1" dirty="0">
                <a:solidFill>
                  <a:srgbClr val="C7000B"/>
                </a:solidFill>
              </a:rPr>
              <a:t>TN</a:t>
            </a:r>
            <a:r>
              <a:rPr lang="en-US" sz="1800" dirty="0"/>
              <a:t> in TNP information.</a:t>
            </a:r>
          </a:p>
          <a:p>
            <a:pPr algn="l"/>
            <a:r>
              <a:rPr lang="en-US" sz="1800" dirty="0"/>
              <a:t>Tunnel enumeration ensures SD-WAN network reliability and guarantees service quality.</a:t>
            </a:r>
          </a:p>
          <a:p>
            <a:pPr algn="l"/>
            <a:r>
              <a:rPr lang="en-US" sz="1800" dirty="0"/>
              <a:t>Tunnel enumeration rules:</a:t>
            </a:r>
          </a:p>
          <a:p>
            <a:pPr marL="542925" lvl="1" indent="-247650"/>
            <a:r>
              <a:rPr lang="en-US" sz="1600" dirty="0"/>
              <a:t>Connections can be enumerated only between TNPs in the same RD. Full-mesh connections are set up between interfaces of the same RD.</a:t>
            </a:r>
          </a:p>
          <a:p>
            <a:pPr marL="542925" lvl="1" indent="-247650"/>
            <a:r>
              <a:rPr lang="en-US" sz="1600" dirty="0"/>
              <a:t>Connections cannot be enumerated between TNPs in different RDs.</a:t>
            </a:r>
          </a:p>
        </p:txBody>
      </p:sp>
      <p:grpSp>
        <p:nvGrpSpPr>
          <p:cNvPr id="75" name="Group 74">
            <a:extLst>
              <a:ext uri="{FF2B5EF4-FFF2-40B4-BE49-F238E27FC236}">
                <a16:creationId xmlns="" xmlns:a16="http://schemas.microsoft.com/office/drawing/2014/main" id="{4F585D11-AA50-40ED-B906-A89EBB5BC6CC}"/>
              </a:ext>
            </a:extLst>
          </p:cNvPr>
          <p:cNvGrpSpPr/>
          <p:nvPr/>
        </p:nvGrpSpPr>
        <p:grpSpPr bwMode="gray">
          <a:xfrm>
            <a:off x="6576101" y="1617396"/>
            <a:ext cx="5091642" cy="4116036"/>
            <a:chOff x="6576101" y="1617396"/>
            <a:chExt cx="5091642" cy="4116036"/>
          </a:xfrm>
        </p:grpSpPr>
        <p:pic>
          <p:nvPicPr>
            <p:cNvPr id="5" name="图片 3">
              <a:extLst>
                <a:ext uri="{FF2B5EF4-FFF2-40B4-BE49-F238E27FC236}">
                  <a16:creationId xmlns="" xmlns:a16="http://schemas.microsoft.com/office/drawing/2014/main" id="{83D1814D-5345-4716-8A7F-EB303E0D802E}"/>
                </a:ext>
              </a:extLst>
            </p:cNvPr>
            <p:cNvPicPr>
              <a:picLocks noChangeAspect="1"/>
            </p:cNvPicPr>
            <p:nvPr/>
          </p:nvPicPr>
          <p:blipFill>
            <a:blip r:embed="rId3"/>
            <a:stretch>
              <a:fillRect/>
            </a:stretch>
          </p:blipFill>
          <p:spPr bwMode="gray">
            <a:xfrm>
              <a:off x="8443095" y="5136814"/>
              <a:ext cx="563738" cy="459037"/>
            </a:xfrm>
            <a:prstGeom prst="rect">
              <a:avLst/>
            </a:prstGeom>
          </p:spPr>
        </p:pic>
        <p:sp>
          <p:nvSpPr>
            <p:cNvPr id="7" name="Rectangle 296">
              <a:extLst>
                <a:ext uri="{FF2B5EF4-FFF2-40B4-BE49-F238E27FC236}">
                  <a16:creationId xmlns="" xmlns:a16="http://schemas.microsoft.com/office/drawing/2014/main" id="{0E3F23E0-176D-4AF7-BB9F-5FA0448F2064}"/>
                </a:ext>
              </a:extLst>
            </p:cNvPr>
            <p:cNvSpPr/>
            <p:nvPr/>
          </p:nvSpPr>
          <p:spPr bwMode="gray">
            <a:xfrm>
              <a:off x="7741185" y="1617396"/>
              <a:ext cx="2311803" cy="693703"/>
            </a:xfrm>
            <a:prstGeom prst="rect">
              <a:avLst/>
            </a:prstGeom>
            <a:solidFill>
              <a:srgbClr val="FFFFFF">
                <a:lumMod val="95000"/>
              </a:srgbClr>
            </a:solidFill>
            <a:ln w="12700" cap="flat">
              <a:solidFill>
                <a:srgbClr val="282828">
                  <a:lumMod val="25000"/>
                  <a:lumOff val="75000"/>
                </a:srgbClr>
              </a:solidFill>
              <a:prstDash val="sysDash"/>
              <a:miter lim="800000"/>
              <a:headEnd type="none" w="med" len="med"/>
              <a:tailEnd type="none" w="med" len="med"/>
            </a:ln>
          </p:spPr>
          <p:txBody>
            <a:bodyPr lIns="121888" tIns="60944" rIns="121888" bIns="60944" rtlCol="0" anchor="ctr"/>
            <a:lstStyle/>
            <a:p>
              <a:pPr algn="ctr" defTabSz="685583" fontAlgn="ctr">
                <a:defRPr/>
              </a:pPr>
              <a:endParaRPr lang="en-US" sz="1067" kern="0" dirty="0">
                <a:solidFill>
                  <a:srgbClr val="005073"/>
                </a:solidFill>
                <a:latin typeface="Huawei Sans" panose="020C0503030203020204" pitchFamily="34" charset="0"/>
                <a:cs typeface="Arial" pitchFamily="-107" charset="0"/>
                <a:sym typeface="Arial" pitchFamily="-107" charset="0"/>
              </a:endParaRPr>
            </a:p>
          </p:txBody>
        </p:sp>
        <p:cxnSp>
          <p:nvCxnSpPr>
            <p:cNvPr id="8" name="直接连接符 78">
              <a:extLst>
                <a:ext uri="{FF2B5EF4-FFF2-40B4-BE49-F238E27FC236}">
                  <a16:creationId xmlns="" xmlns:a16="http://schemas.microsoft.com/office/drawing/2014/main" id="{FEE6DA0C-C952-4843-9D9D-3930424FC1B6}"/>
                </a:ext>
              </a:extLst>
            </p:cNvPr>
            <p:cNvCxnSpPr>
              <a:cxnSpLocks noChangeShapeType="1"/>
              <a:stCxn id="31" idx="2"/>
              <a:endCxn id="49" idx="1"/>
            </p:cNvCxnSpPr>
            <p:nvPr/>
          </p:nvCxnSpPr>
          <p:spPr bwMode="gray">
            <a:xfrm flipH="1">
              <a:off x="7245729" y="2181597"/>
              <a:ext cx="1194287" cy="1064070"/>
            </a:xfrm>
            <a:prstGeom prst="line">
              <a:avLst/>
            </a:prstGeom>
            <a:noFill/>
            <a:ln w="19050" algn="ctr">
              <a:solidFill>
                <a:schemeClr val="bg1">
                  <a:lumMod val="50000"/>
                </a:schemeClr>
              </a:solidFill>
              <a:round/>
              <a:headEnd/>
              <a:tailEnd/>
            </a:ln>
          </p:spPr>
        </p:cxnSp>
        <p:sp>
          <p:nvSpPr>
            <p:cNvPr id="10" name="文本框 11">
              <a:extLst>
                <a:ext uri="{FF2B5EF4-FFF2-40B4-BE49-F238E27FC236}">
                  <a16:creationId xmlns="" xmlns:a16="http://schemas.microsoft.com/office/drawing/2014/main" id="{649D801E-FA5E-4086-855B-137FE588F434}"/>
                </a:ext>
              </a:extLst>
            </p:cNvPr>
            <p:cNvSpPr txBox="1"/>
            <p:nvPr/>
          </p:nvSpPr>
          <p:spPr bwMode="gray">
            <a:xfrm>
              <a:off x="9190901" y="4026354"/>
              <a:ext cx="1142548" cy="276999"/>
            </a:xfrm>
            <a:prstGeom prst="rect">
              <a:avLst/>
            </a:prstGeom>
            <a:noFill/>
          </p:spPr>
          <p:txBody>
            <a:bodyPr wrap="square" rtlCol="0">
              <a:spAutoFit/>
            </a:bodyPr>
            <a:lstStyle/>
            <a:p>
              <a:pPr algn="ctr" fontAlgn="ctr"/>
              <a:r>
                <a:rPr lang="en-US" sz="1200" b="1" dirty="0">
                  <a:solidFill>
                    <a:srgbClr val="C7000B"/>
                  </a:solidFill>
                  <a:latin typeface="Huawei Sans" panose="020C0503030203020204" pitchFamily="34" charset="0"/>
                </a:rPr>
                <a:t>RD</a:t>
              </a:r>
              <a:r>
                <a:rPr lang="en-US" sz="1200" dirty="0">
                  <a:solidFill>
                    <a:prstClr val="black"/>
                  </a:solidFill>
                  <a:latin typeface="Huawei Sans" panose="020C0503030203020204" pitchFamily="34" charset="0"/>
                </a:rPr>
                <a:t>: Internet</a:t>
              </a:r>
            </a:p>
          </p:txBody>
        </p:sp>
        <p:sp>
          <p:nvSpPr>
            <p:cNvPr id="11" name="Rectangle 296">
              <a:extLst>
                <a:ext uri="{FF2B5EF4-FFF2-40B4-BE49-F238E27FC236}">
                  <a16:creationId xmlns="" xmlns:a16="http://schemas.microsoft.com/office/drawing/2014/main" id="{1B09417E-CD58-471D-8BF5-82E2D9915ADD}"/>
                </a:ext>
              </a:extLst>
            </p:cNvPr>
            <p:cNvSpPr/>
            <p:nvPr/>
          </p:nvSpPr>
          <p:spPr bwMode="gray">
            <a:xfrm>
              <a:off x="7845303" y="4961887"/>
              <a:ext cx="1318565" cy="771545"/>
            </a:xfrm>
            <a:prstGeom prst="rect">
              <a:avLst/>
            </a:prstGeom>
            <a:solidFill>
              <a:srgbClr val="FFFFFF">
                <a:lumMod val="95000"/>
              </a:srgbClr>
            </a:solidFill>
            <a:ln w="12700" cap="flat">
              <a:solidFill>
                <a:srgbClr val="282828">
                  <a:lumMod val="25000"/>
                  <a:lumOff val="75000"/>
                </a:srgbClr>
              </a:solidFill>
              <a:prstDash val="sysDash"/>
              <a:miter lim="800000"/>
              <a:headEnd type="none" w="med" len="med"/>
              <a:tailEnd type="none" w="med" len="med"/>
            </a:ln>
          </p:spPr>
          <p:txBody>
            <a:bodyPr lIns="121888" tIns="60944" rIns="121888" bIns="60944" rtlCol="0" anchor="ctr"/>
            <a:lstStyle/>
            <a:p>
              <a:pPr algn="ctr" defTabSz="685583" fontAlgn="ctr">
                <a:defRPr/>
              </a:pPr>
              <a:endParaRPr lang="en-US" sz="1067" kern="0" dirty="0">
                <a:solidFill>
                  <a:srgbClr val="005073"/>
                </a:solidFill>
                <a:latin typeface="Huawei Sans" panose="020C0503030203020204" pitchFamily="34" charset="0"/>
                <a:cs typeface="Arial" pitchFamily="-107" charset="0"/>
                <a:sym typeface="Arial" pitchFamily="-107" charset="0"/>
              </a:endParaRPr>
            </a:p>
          </p:txBody>
        </p:sp>
        <p:cxnSp>
          <p:nvCxnSpPr>
            <p:cNvPr id="12" name="直接连接符 78">
              <a:extLst>
                <a:ext uri="{FF2B5EF4-FFF2-40B4-BE49-F238E27FC236}">
                  <a16:creationId xmlns="" xmlns:a16="http://schemas.microsoft.com/office/drawing/2014/main" id="{CBC2CA71-23EB-487E-B637-825F309E5DAE}"/>
                </a:ext>
              </a:extLst>
            </p:cNvPr>
            <p:cNvCxnSpPr>
              <a:cxnSpLocks noChangeShapeType="1"/>
              <a:stCxn id="28" idx="0"/>
            </p:cNvCxnSpPr>
            <p:nvPr/>
          </p:nvCxnSpPr>
          <p:spPr bwMode="gray">
            <a:xfrm flipH="1" flipV="1">
              <a:off x="7148362" y="3767762"/>
              <a:ext cx="1370090" cy="1386892"/>
            </a:xfrm>
            <a:prstGeom prst="line">
              <a:avLst/>
            </a:prstGeom>
            <a:noFill/>
            <a:ln w="19050" algn="ctr">
              <a:solidFill>
                <a:schemeClr val="bg1">
                  <a:lumMod val="50000"/>
                </a:schemeClr>
              </a:solidFill>
              <a:round/>
              <a:headEnd/>
              <a:tailEnd/>
            </a:ln>
          </p:spPr>
        </p:cxnSp>
        <p:cxnSp>
          <p:nvCxnSpPr>
            <p:cNvPr id="13" name="直接连接符 78">
              <a:extLst>
                <a:ext uri="{FF2B5EF4-FFF2-40B4-BE49-F238E27FC236}">
                  <a16:creationId xmlns="" xmlns:a16="http://schemas.microsoft.com/office/drawing/2014/main" id="{4285A164-90AE-4FD4-A82F-7AA3363C5139}"/>
                </a:ext>
              </a:extLst>
            </p:cNvPr>
            <p:cNvCxnSpPr>
              <a:cxnSpLocks noChangeShapeType="1"/>
              <a:stCxn id="28" idx="0"/>
            </p:cNvCxnSpPr>
            <p:nvPr/>
          </p:nvCxnSpPr>
          <p:spPr bwMode="gray">
            <a:xfrm flipV="1">
              <a:off x="8518452" y="3765943"/>
              <a:ext cx="389170" cy="1388711"/>
            </a:xfrm>
            <a:prstGeom prst="line">
              <a:avLst/>
            </a:prstGeom>
            <a:noFill/>
            <a:ln w="19050" algn="ctr">
              <a:solidFill>
                <a:schemeClr val="bg1">
                  <a:lumMod val="50000"/>
                </a:schemeClr>
              </a:solidFill>
              <a:round/>
              <a:headEnd/>
              <a:tailEnd/>
            </a:ln>
          </p:spPr>
        </p:cxnSp>
        <p:cxnSp>
          <p:nvCxnSpPr>
            <p:cNvPr id="15" name="直接连接符 78">
              <a:extLst>
                <a:ext uri="{FF2B5EF4-FFF2-40B4-BE49-F238E27FC236}">
                  <a16:creationId xmlns="" xmlns:a16="http://schemas.microsoft.com/office/drawing/2014/main" id="{E71F5D44-B2F9-4066-92B5-F448978E7C75}"/>
                </a:ext>
              </a:extLst>
            </p:cNvPr>
            <p:cNvCxnSpPr>
              <a:cxnSpLocks noChangeShapeType="1"/>
              <a:stCxn id="32" idx="1"/>
              <a:endCxn id="31" idx="3"/>
            </p:cNvCxnSpPr>
            <p:nvPr/>
          </p:nvCxnSpPr>
          <p:spPr bwMode="gray">
            <a:xfrm flipH="1">
              <a:off x="8721885" y="1952079"/>
              <a:ext cx="349915" cy="0"/>
            </a:xfrm>
            <a:prstGeom prst="line">
              <a:avLst/>
            </a:prstGeom>
            <a:noFill/>
            <a:ln w="19050" algn="ctr">
              <a:solidFill>
                <a:schemeClr val="bg1">
                  <a:lumMod val="50000"/>
                </a:schemeClr>
              </a:solidFill>
              <a:round/>
              <a:headEnd/>
              <a:tailEnd/>
            </a:ln>
          </p:spPr>
        </p:cxnSp>
        <p:cxnSp>
          <p:nvCxnSpPr>
            <p:cNvPr id="16" name="直接连接符 78">
              <a:extLst>
                <a:ext uri="{FF2B5EF4-FFF2-40B4-BE49-F238E27FC236}">
                  <a16:creationId xmlns="" xmlns:a16="http://schemas.microsoft.com/office/drawing/2014/main" id="{BF0A6B83-5EBD-451E-9537-8FDC7E28B802}"/>
                </a:ext>
              </a:extLst>
            </p:cNvPr>
            <p:cNvCxnSpPr>
              <a:cxnSpLocks noChangeShapeType="1"/>
              <a:stCxn id="32" idx="2"/>
              <a:endCxn id="58" idx="0"/>
            </p:cNvCxnSpPr>
            <p:nvPr/>
          </p:nvCxnSpPr>
          <p:spPr bwMode="gray">
            <a:xfrm>
              <a:off x="9353669" y="2181597"/>
              <a:ext cx="1150591" cy="956350"/>
            </a:xfrm>
            <a:prstGeom prst="line">
              <a:avLst/>
            </a:prstGeom>
            <a:noFill/>
            <a:ln w="19050" algn="ctr">
              <a:solidFill>
                <a:schemeClr val="bg1">
                  <a:lumMod val="50000"/>
                </a:schemeClr>
              </a:solidFill>
              <a:round/>
              <a:headEnd/>
              <a:tailEnd/>
            </a:ln>
          </p:spPr>
        </p:cxnSp>
        <p:sp>
          <p:nvSpPr>
            <p:cNvPr id="19" name="左大括号 21">
              <a:extLst>
                <a:ext uri="{FF2B5EF4-FFF2-40B4-BE49-F238E27FC236}">
                  <a16:creationId xmlns="" xmlns:a16="http://schemas.microsoft.com/office/drawing/2014/main" id="{37BE8587-1807-4C3B-9258-E994ECCE8850}"/>
                </a:ext>
              </a:extLst>
            </p:cNvPr>
            <p:cNvSpPr/>
            <p:nvPr/>
          </p:nvSpPr>
          <p:spPr bwMode="gray">
            <a:xfrm rot="16200000">
              <a:off x="9645622" y="3055247"/>
              <a:ext cx="233107" cy="1709107"/>
            </a:xfrm>
            <a:prstGeom prst="leftBrace">
              <a:avLst>
                <a:gd name="adj1" fmla="val 8333"/>
                <a:gd name="adj2" fmla="val 49563"/>
              </a:avLst>
            </a:prstGeom>
            <a:ln>
              <a:solidFill>
                <a:srgbClr val="0099CC"/>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067" dirty="0">
                <a:solidFill>
                  <a:srgbClr val="000000"/>
                </a:solidFill>
              </a:endParaRPr>
            </a:p>
          </p:txBody>
        </p:sp>
        <p:sp>
          <p:nvSpPr>
            <p:cNvPr id="21" name="左大括号 25">
              <a:extLst>
                <a:ext uri="{FF2B5EF4-FFF2-40B4-BE49-F238E27FC236}">
                  <a16:creationId xmlns="" xmlns:a16="http://schemas.microsoft.com/office/drawing/2014/main" id="{04D48794-BA71-45D8-92EB-159282FB6729}"/>
                </a:ext>
              </a:extLst>
            </p:cNvPr>
            <p:cNvSpPr/>
            <p:nvPr/>
          </p:nvSpPr>
          <p:spPr bwMode="gray">
            <a:xfrm rot="16200000">
              <a:off x="7065678" y="3445052"/>
              <a:ext cx="191481" cy="877250"/>
            </a:xfrm>
            <a:prstGeom prst="leftBrace">
              <a:avLst>
                <a:gd name="adj1" fmla="val 8333"/>
                <a:gd name="adj2" fmla="val 50012"/>
              </a:avLst>
            </a:prstGeom>
            <a:ln>
              <a:solidFill>
                <a:srgbClr val="0099CC"/>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067" dirty="0">
                <a:solidFill>
                  <a:srgbClr val="000000"/>
                </a:solidFill>
              </a:endParaRPr>
            </a:p>
          </p:txBody>
        </p:sp>
        <p:sp>
          <p:nvSpPr>
            <p:cNvPr id="25" name="文本框 31">
              <a:extLst>
                <a:ext uri="{FF2B5EF4-FFF2-40B4-BE49-F238E27FC236}">
                  <a16:creationId xmlns="" xmlns:a16="http://schemas.microsoft.com/office/drawing/2014/main" id="{CA963361-2A2D-4FA4-A3F6-65DBEE2E708A}"/>
                </a:ext>
              </a:extLst>
            </p:cNvPr>
            <p:cNvSpPr txBox="1"/>
            <p:nvPr/>
          </p:nvSpPr>
          <p:spPr bwMode="gray">
            <a:xfrm>
              <a:off x="7671710" y="1813725"/>
              <a:ext cx="574929"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CPE1</a:t>
              </a:r>
            </a:p>
          </p:txBody>
        </p:sp>
        <p:sp>
          <p:nvSpPr>
            <p:cNvPr id="26" name="文本框 32">
              <a:extLst>
                <a:ext uri="{FF2B5EF4-FFF2-40B4-BE49-F238E27FC236}">
                  <a16:creationId xmlns="" xmlns:a16="http://schemas.microsoft.com/office/drawing/2014/main" id="{E17B11F7-AAE5-42CA-9A80-20B3A38A77B4}"/>
                </a:ext>
              </a:extLst>
            </p:cNvPr>
            <p:cNvSpPr txBox="1"/>
            <p:nvPr/>
          </p:nvSpPr>
          <p:spPr bwMode="gray">
            <a:xfrm>
              <a:off x="9519081" y="1815836"/>
              <a:ext cx="587965"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CPE2</a:t>
              </a:r>
            </a:p>
          </p:txBody>
        </p:sp>
        <p:pic>
          <p:nvPicPr>
            <p:cNvPr id="28" name="图片 34">
              <a:extLst>
                <a:ext uri="{FF2B5EF4-FFF2-40B4-BE49-F238E27FC236}">
                  <a16:creationId xmlns="" xmlns:a16="http://schemas.microsoft.com/office/drawing/2014/main" id="{0B39B87F-104A-4415-AAEE-16CB554F6EEC}"/>
                </a:ext>
              </a:extLst>
            </p:cNvPr>
            <p:cNvPicPr>
              <a:picLocks noChangeAspect="1"/>
            </p:cNvPicPr>
            <p:nvPr/>
          </p:nvPicPr>
          <p:blipFill>
            <a:blip r:embed="rId3"/>
            <a:stretch>
              <a:fillRect/>
            </a:stretch>
          </p:blipFill>
          <p:spPr bwMode="gray">
            <a:xfrm>
              <a:off x="8236583" y="5154654"/>
              <a:ext cx="563738" cy="459037"/>
            </a:xfrm>
            <a:prstGeom prst="rect">
              <a:avLst/>
            </a:prstGeom>
          </p:spPr>
        </p:pic>
        <p:pic>
          <p:nvPicPr>
            <p:cNvPr id="31" name="图片 37">
              <a:extLst>
                <a:ext uri="{FF2B5EF4-FFF2-40B4-BE49-F238E27FC236}">
                  <a16:creationId xmlns="" xmlns:a16="http://schemas.microsoft.com/office/drawing/2014/main" id="{067D9A5D-40FD-4073-AB16-B0C4CB7F046E}"/>
                </a:ext>
              </a:extLst>
            </p:cNvPr>
            <p:cNvPicPr>
              <a:picLocks noChangeAspect="1"/>
            </p:cNvPicPr>
            <p:nvPr/>
          </p:nvPicPr>
          <p:blipFill>
            <a:blip r:embed="rId3"/>
            <a:stretch>
              <a:fillRect/>
            </a:stretch>
          </p:blipFill>
          <p:spPr bwMode="gray">
            <a:xfrm>
              <a:off x="8158147" y="1722560"/>
              <a:ext cx="563738" cy="459037"/>
            </a:xfrm>
            <a:prstGeom prst="rect">
              <a:avLst/>
            </a:prstGeom>
          </p:spPr>
        </p:pic>
        <p:pic>
          <p:nvPicPr>
            <p:cNvPr id="32" name="图片 38">
              <a:extLst>
                <a:ext uri="{FF2B5EF4-FFF2-40B4-BE49-F238E27FC236}">
                  <a16:creationId xmlns="" xmlns:a16="http://schemas.microsoft.com/office/drawing/2014/main" id="{87547279-3D95-4922-8183-32D46EC78C50}"/>
                </a:ext>
              </a:extLst>
            </p:cNvPr>
            <p:cNvPicPr>
              <a:picLocks noChangeAspect="1"/>
            </p:cNvPicPr>
            <p:nvPr/>
          </p:nvPicPr>
          <p:blipFill>
            <a:blip r:embed="rId3"/>
            <a:stretch>
              <a:fillRect/>
            </a:stretch>
          </p:blipFill>
          <p:spPr bwMode="gray">
            <a:xfrm>
              <a:off x="9071800" y="1722560"/>
              <a:ext cx="563738" cy="459037"/>
            </a:xfrm>
            <a:prstGeom prst="rect">
              <a:avLst/>
            </a:prstGeom>
          </p:spPr>
        </p:pic>
        <p:sp>
          <p:nvSpPr>
            <p:cNvPr id="46" name="文本框 55">
              <a:extLst>
                <a:ext uri="{FF2B5EF4-FFF2-40B4-BE49-F238E27FC236}">
                  <a16:creationId xmlns="" xmlns:a16="http://schemas.microsoft.com/office/drawing/2014/main" id="{84FE03AE-4509-4F0D-91F3-EC6F06903523}"/>
                </a:ext>
              </a:extLst>
            </p:cNvPr>
            <p:cNvSpPr txBox="1"/>
            <p:nvPr/>
          </p:nvSpPr>
          <p:spPr bwMode="gray">
            <a:xfrm>
              <a:off x="7753522" y="5249953"/>
              <a:ext cx="629736"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CPE3</a:t>
              </a:r>
            </a:p>
          </p:txBody>
        </p:sp>
        <p:cxnSp>
          <p:nvCxnSpPr>
            <p:cNvPr id="48" name="直接连接符 78">
              <a:extLst>
                <a:ext uri="{FF2B5EF4-FFF2-40B4-BE49-F238E27FC236}">
                  <a16:creationId xmlns="" xmlns:a16="http://schemas.microsoft.com/office/drawing/2014/main" id="{B7E792AB-7A8A-494D-BB7B-2BFBA6F301CE}"/>
                </a:ext>
              </a:extLst>
            </p:cNvPr>
            <p:cNvCxnSpPr>
              <a:cxnSpLocks noChangeShapeType="1"/>
              <a:stCxn id="31" idx="2"/>
              <a:endCxn id="57" idx="1"/>
            </p:cNvCxnSpPr>
            <p:nvPr/>
          </p:nvCxnSpPr>
          <p:spPr bwMode="gray">
            <a:xfrm>
              <a:off x="8440016" y="2181597"/>
              <a:ext cx="561597" cy="1055344"/>
            </a:xfrm>
            <a:prstGeom prst="line">
              <a:avLst/>
            </a:prstGeom>
            <a:noFill/>
            <a:ln w="19050" algn="ctr">
              <a:solidFill>
                <a:schemeClr val="bg1">
                  <a:lumMod val="50000"/>
                </a:schemeClr>
              </a:solidFill>
              <a:round/>
              <a:headEnd/>
              <a:tailEnd/>
            </a:ln>
          </p:spPr>
        </p:cxnSp>
        <p:sp>
          <p:nvSpPr>
            <p:cNvPr id="49" name="Freeform 159">
              <a:extLst>
                <a:ext uri="{FF2B5EF4-FFF2-40B4-BE49-F238E27FC236}">
                  <a16:creationId xmlns="" xmlns:a16="http://schemas.microsoft.com/office/drawing/2014/main" id="{26CF0843-A48E-48CA-9010-532317263C56}"/>
                </a:ext>
              </a:extLst>
            </p:cNvPr>
            <p:cNvSpPr/>
            <p:nvPr/>
          </p:nvSpPr>
          <p:spPr bwMode="gray">
            <a:xfrm flipH="1">
              <a:off x="6576101" y="3159301"/>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80000" tIns="144000" rIns="144000" rtlCol="0" anchor="ctr">
              <a:noAutofit/>
            </a:bodyPr>
            <a:lstStyle/>
            <a:p>
              <a:pPr algn="ctr" fontAlgn="ctr">
                <a:defRPr/>
              </a:pPr>
              <a:r>
                <a:rPr lang="en-US" sz="1200" dirty="0">
                  <a:solidFill>
                    <a:srgbClr val="000000"/>
                  </a:solidFill>
                </a:rPr>
                <a:t>MPLS-ISPA</a:t>
              </a:r>
            </a:p>
            <a:p>
              <a:pPr algn="ctr" fontAlgn="ctr">
                <a:defRPr/>
              </a:pPr>
              <a:r>
                <a:rPr lang="en-US" sz="1200" b="1" dirty="0">
                  <a:solidFill>
                    <a:srgbClr val="C7000B"/>
                  </a:solidFill>
                  <a:sym typeface="Huawei Sans" panose="020C0503030203020204" pitchFamily="34" charset="0"/>
                </a:rPr>
                <a:t>(TN)</a:t>
              </a:r>
            </a:p>
          </p:txBody>
        </p:sp>
        <p:sp>
          <p:nvSpPr>
            <p:cNvPr id="50" name="Oval 41">
              <a:extLst>
                <a:ext uri="{FF2B5EF4-FFF2-40B4-BE49-F238E27FC236}">
                  <a16:creationId xmlns="" xmlns:a16="http://schemas.microsoft.com/office/drawing/2014/main" id="{B406918E-3926-4A3E-9250-6C06D0C43B54}"/>
                </a:ext>
              </a:extLst>
            </p:cNvPr>
            <p:cNvSpPr>
              <a:spLocks noChangeAspect="1"/>
            </p:cNvSpPr>
            <p:nvPr/>
          </p:nvSpPr>
          <p:spPr bwMode="gray">
            <a:xfrm>
              <a:off x="8493151" y="4882256"/>
              <a:ext cx="159261" cy="159261"/>
            </a:xfrm>
            <a:prstGeom prst="ellipse">
              <a:avLst/>
            </a:prstGeom>
            <a:pattFill prst="pct50">
              <a:fgClr>
                <a:srgbClr val="30B5C5"/>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51" name="Oval 41">
              <a:extLst>
                <a:ext uri="{FF2B5EF4-FFF2-40B4-BE49-F238E27FC236}">
                  <a16:creationId xmlns="" xmlns:a16="http://schemas.microsoft.com/office/drawing/2014/main" id="{B6B00E90-0245-4C66-975D-3D902FD58411}"/>
                </a:ext>
              </a:extLst>
            </p:cNvPr>
            <p:cNvSpPr>
              <a:spLocks noChangeAspect="1"/>
            </p:cNvSpPr>
            <p:nvPr/>
          </p:nvSpPr>
          <p:spPr bwMode="gray">
            <a:xfrm>
              <a:off x="8178393" y="2238961"/>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52" name="Oval 41">
              <a:extLst>
                <a:ext uri="{FF2B5EF4-FFF2-40B4-BE49-F238E27FC236}">
                  <a16:creationId xmlns="" xmlns:a16="http://schemas.microsoft.com/office/drawing/2014/main" id="{647CC7D5-C78F-4474-947C-E04331E15FEE}"/>
                </a:ext>
              </a:extLst>
            </p:cNvPr>
            <p:cNvSpPr>
              <a:spLocks noChangeAspect="1"/>
            </p:cNvSpPr>
            <p:nvPr/>
          </p:nvSpPr>
          <p:spPr bwMode="gray">
            <a:xfrm>
              <a:off x="8248103" y="488144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54" name="Oval 41">
              <a:extLst>
                <a:ext uri="{FF2B5EF4-FFF2-40B4-BE49-F238E27FC236}">
                  <a16:creationId xmlns="" xmlns:a16="http://schemas.microsoft.com/office/drawing/2014/main" id="{A180BFA3-97F1-4610-B130-018FEC347BE9}"/>
                </a:ext>
              </a:extLst>
            </p:cNvPr>
            <p:cNvSpPr>
              <a:spLocks noChangeAspect="1"/>
            </p:cNvSpPr>
            <p:nvPr/>
          </p:nvSpPr>
          <p:spPr bwMode="gray">
            <a:xfrm>
              <a:off x="8449719" y="2234583"/>
              <a:ext cx="159261" cy="159261"/>
            </a:xfrm>
            <a:prstGeom prst="ellipse">
              <a:avLst/>
            </a:prstGeom>
            <a:pattFill prst="pct50">
              <a:fgClr>
                <a:srgbClr val="30B5C5"/>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55" name="Oval 41">
              <a:extLst>
                <a:ext uri="{FF2B5EF4-FFF2-40B4-BE49-F238E27FC236}">
                  <a16:creationId xmlns="" xmlns:a16="http://schemas.microsoft.com/office/drawing/2014/main" id="{BA7CD327-90B7-446B-B1D0-B6F61EAAAC47}"/>
                </a:ext>
              </a:extLst>
            </p:cNvPr>
            <p:cNvSpPr>
              <a:spLocks noChangeAspect="1"/>
            </p:cNvSpPr>
            <p:nvPr/>
          </p:nvSpPr>
          <p:spPr bwMode="gray">
            <a:xfrm>
              <a:off x="9430662" y="2234813"/>
              <a:ext cx="159261" cy="159261"/>
            </a:xfrm>
            <a:prstGeom prst="ellipse">
              <a:avLst/>
            </a:prstGeom>
            <a:pattFill prst="pct50">
              <a:fgClr>
                <a:srgbClr val="30B5C5"/>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57" name="Freeform 159">
              <a:extLst>
                <a:ext uri="{FF2B5EF4-FFF2-40B4-BE49-F238E27FC236}">
                  <a16:creationId xmlns="" xmlns:a16="http://schemas.microsoft.com/office/drawing/2014/main" id="{CFECCD9B-C718-4D60-A72E-474683B33059}"/>
                </a:ext>
              </a:extLst>
            </p:cNvPr>
            <p:cNvSpPr/>
            <p:nvPr/>
          </p:nvSpPr>
          <p:spPr bwMode="gray">
            <a:xfrm flipH="1">
              <a:off x="8331985" y="3150575"/>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30B5C5"/>
            </a:solidFill>
            <a:ln w="28575">
              <a:solidFill>
                <a:srgbClr val="C0E8ED"/>
              </a:solidFill>
            </a:ln>
          </p:spPr>
          <p:style>
            <a:lnRef idx="2">
              <a:schemeClr val="accent1">
                <a:shade val="50000"/>
              </a:schemeClr>
            </a:lnRef>
            <a:fillRef idx="1">
              <a:schemeClr val="accent1"/>
            </a:fillRef>
            <a:effectRef idx="0">
              <a:schemeClr val="accent1"/>
            </a:effectRef>
            <a:fontRef idx="minor">
              <a:schemeClr val="lt1"/>
            </a:fontRef>
          </p:style>
          <p:txBody>
            <a:bodyPr wrap="square" lIns="180000" tIns="144000" rIns="144000" rtlCol="0" anchor="ctr">
              <a:noAutofit/>
            </a:bodyPr>
            <a:lstStyle/>
            <a:p>
              <a:pPr algn="ctr" fontAlgn="ctr">
                <a:defRPr/>
              </a:pPr>
              <a:r>
                <a:rPr lang="en-US" sz="1200" dirty="0">
                  <a:solidFill>
                    <a:prstClr val="white"/>
                  </a:solidFill>
                </a:rPr>
                <a:t>Internet-ISPB </a:t>
              </a:r>
              <a:r>
                <a:rPr lang="en-US" sz="1200" dirty="0">
                  <a:solidFill>
                    <a:srgbClr val="C7000B"/>
                  </a:solidFill>
                </a:rPr>
                <a:t>(</a:t>
              </a:r>
              <a:r>
                <a:rPr lang="en-US" sz="1200" b="1" dirty="0">
                  <a:solidFill>
                    <a:srgbClr val="C7000B"/>
                  </a:solidFill>
                </a:rPr>
                <a:t>TN</a:t>
              </a:r>
              <a:r>
                <a:rPr lang="en-US" sz="1200" dirty="0">
                  <a:solidFill>
                    <a:srgbClr val="C7000B"/>
                  </a:solidFill>
                </a:rPr>
                <a:t>)</a:t>
              </a:r>
            </a:p>
          </p:txBody>
        </p:sp>
        <p:sp>
          <p:nvSpPr>
            <p:cNvPr id="58" name="Freeform 159">
              <a:extLst>
                <a:ext uri="{FF2B5EF4-FFF2-40B4-BE49-F238E27FC236}">
                  <a16:creationId xmlns="" xmlns:a16="http://schemas.microsoft.com/office/drawing/2014/main" id="{EB1C620E-6F6B-4385-873B-B45C3734897C}"/>
                </a:ext>
              </a:extLst>
            </p:cNvPr>
            <p:cNvSpPr/>
            <p:nvPr/>
          </p:nvSpPr>
          <p:spPr bwMode="gray">
            <a:xfrm flipH="1">
              <a:off x="10041311" y="3137947"/>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30B5C5"/>
            </a:solidFill>
            <a:ln w="28575">
              <a:solidFill>
                <a:srgbClr val="C0E8ED"/>
              </a:solidFill>
            </a:ln>
          </p:spPr>
          <p:style>
            <a:lnRef idx="2">
              <a:schemeClr val="accent1">
                <a:shade val="50000"/>
              </a:schemeClr>
            </a:lnRef>
            <a:fillRef idx="1">
              <a:schemeClr val="accent1"/>
            </a:fillRef>
            <a:effectRef idx="0">
              <a:schemeClr val="accent1"/>
            </a:effectRef>
            <a:fontRef idx="minor">
              <a:schemeClr val="lt1"/>
            </a:fontRef>
          </p:style>
          <p:txBody>
            <a:bodyPr wrap="square" lIns="180000" tIns="144000" rIns="144000" rtlCol="0" anchor="ctr">
              <a:noAutofit/>
            </a:bodyPr>
            <a:lstStyle/>
            <a:p>
              <a:pPr algn="ctr" fontAlgn="ctr">
                <a:defRPr/>
              </a:pPr>
              <a:r>
                <a:rPr lang="en-US" sz="1200" dirty="0">
                  <a:solidFill>
                    <a:prstClr val="white"/>
                  </a:solidFill>
                </a:rPr>
                <a:t>Internet-ISPC </a:t>
              </a:r>
              <a:r>
                <a:rPr lang="en-US" sz="1200" dirty="0">
                  <a:solidFill>
                    <a:srgbClr val="C7000B"/>
                  </a:solidFill>
                </a:rPr>
                <a:t>(</a:t>
              </a:r>
              <a:r>
                <a:rPr lang="en-US" sz="1200" b="1" dirty="0">
                  <a:solidFill>
                    <a:srgbClr val="C7000B"/>
                  </a:solidFill>
                </a:rPr>
                <a:t>TN</a:t>
              </a:r>
              <a:r>
                <a:rPr lang="en-US" sz="1200" dirty="0">
                  <a:solidFill>
                    <a:srgbClr val="C7000B"/>
                  </a:solidFill>
                </a:rPr>
                <a:t>)</a:t>
              </a:r>
            </a:p>
          </p:txBody>
        </p:sp>
        <p:cxnSp>
          <p:nvCxnSpPr>
            <p:cNvPr id="59" name="直接连接符 78">
              <a:extLst>
                <a:ext uri="{FF2B5EF4-FFF2-40B4-BE49-F238E27FC236}">
                  <a16:creationId xmlns="" xmlns:a16="http://schemas.microsoft.com/office/drawing/2014/main" id="{5AEA4862-650B-416B-8B0F-B263BB8720E8}"/>
                </a:ext>
              </a:extLst>
            </p:cNvPr>
            <p:cNvCxnSpPr>
              <a:cxnSpLocks noChangeShapeType="1"/>
              <a:stCxn id="57" idx="8"/>
              <a:endCxn id="58" idx="21"/>
            </p:cNvCxnSpPr>
            <p:nvPr/>
          </p:nvCxnSpPr>
          <p:spPr bwMode="gray">
            <a:xfrm flipV="1">
              <a:off x="9512686" y="3570655"/>
              <a:ext cx="528625" cy="1394"/>
            </a:xfrm>
            <a:prstGeom prst="line">
              <a:avLst/>
            </a:prstGeom>
            <a:noFill/>
            <a:ln w="19050" algn="ctr">
              <a:solidFill>
                <a:schemeClr val="bg1">
                  <a:lumMod val="50000"/>
                </a:schemeClr>
              </a:solidFill>
              <a:round/>
              <a:headEnd/>
              <a:tailEnd/>
            </a:ln>
          </p:spPr>
        </p:cxnSp>
        <p:sp>
          <p:nvSpPr>
            <p:cNvPr id="70" name="Freeform: Shape 69">
              <a:extLst>
                <a:ext uri="{FF2B5EF4-FFF2-40B4-BE49-F238E27FC236}">
                  <a16:creationId xmlns="" xmlns:a16="http://schemas.microsoft.com/office/drawing/2014/main" id="{E43CF8FE-7E06-4779-B753-ADB2A335723E}"/>
                </a:ext>
              </a:extLst>
            </p:cNvPr>
            <p:cNvSpPr/>
            <p:nvPr/>
          </p:nvSpPr>
          <p:spPr bwMode="gray">
            <a:xfrm>
              <a:off x="6715116" y="2190750"/>
              <a:ext cx="1628784" cy="2990850"/>
            </a:xfrm>
            <a:custGeom>
              <a:avLst/>
              <a:gdLst>
                <a:gd name="connsiteX0" fmla="*/ 1609734 w 1628784"/>
                <a:gd name="connsiteY0" fmla="*/ 0 h 2990850"/>
                <a:gd name="connsiteX1" fmla="*/ 9 w 1628784"/>
                <a:gd name="connsiteY1" fmla="*/ 1181100 h 2990850"/>
                <a:gd name="connsiteX2" fmla="*/ 1628784 w 1628784"/>
                <a:gd name="connsiteY2" fmla="*/ 2990850 h 2990850"/>
              </a:gdLst>
              <a:ahLst/>
              <a:cxnLst>
                <a:cxn ang="0">
                  <a:pos x="connsiteX0" y="connsiteY0"/>
                </a:cxn>
                <a:cxn ang="0">
                  <a:pos x="connsiteX1" y="connsiteY1"/>
                </a:cxn>
                <a:cxn ang="0">
                  <a:pos x="connsiteX2" y="connsiteY2"/>
                </a:cxn>
              </a:cxnLst>
              <a:rect l="l" t="t" r="r" b="b"/>
              <a:pathLst>
                <a:path w="1628784" h="2990850">
                  <a:moveTo>
                    <a:pt x="1609734" y="0"/>
                  </a:moveTo>
                  <a:cubicBezTo>
                    <a:pt x="803284" y="341312"/>
                    <a:pt x="-3166" y="682625"/>
                    <a:pt x="9" y="1181100"/>
                  </a:cubicBezTo>
                  <a:cubicBezTo>
                    <a:pt x="3184" y="1679575"/>
                    <a:pt x="815984" y="2335212"/>
                    <a:pt x="1628784" y="2990850"/>
                  </a:cubicBezTo>
                </a:path>
              </a:pathLst>
            </a:custGeom>
            <a:noFill/>
            <a:ln w="762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71" name="Freeform: Shape 70">
              <a:extLst>
                <a:ext uri="{FF2B5EF4-FFF2-40B4-BE49-F238E27FC236}">
                  <a16:creationId xmlns="" xmlns:a16="http://schemas.microsoft.com/office/drawing/2014/main" id="{BC9BFEAB-987D-4A23-B751-9942E360335D}"/>
                </a:ext>
              </a:extLst>
            </p:cNvPr>
            <p:cNvSpPr/>
            <p:nvPr/>
          </p:nvSpPr>
          <p:spPr bwMode="gray">
            <a:xfrm>
              <a:off x="8601075" y="2190750"/>
              <a:ext cx="726639" cy="2905125"/>
            </a:xfrm>
            <a:custGeom>
              <a:avLst/>
              <a:gdLst>
                <a:gd name="connsiteX0" fmla="*/ 0 w 657225"/>
                <a:gd name="connsiteY0" fmla="*/ 0 h 2905125"/>
                <a:gd name="connsiteX1" fmla="*/ 657225 w 657225"/>
                <a:gd name="connsiteY1" fmla="*/ 1266825 h 2905125"/>
                <a:gd name="connsiteX2" fmla="*/ 0 w 657225"/>
                <a:gd name="connsiteY2" fmla="*/ 2905125 h 2905125"/>
              </a:gdLst>
              <a:ahLst/>
              <a:cxnLst>
                <a:cxn ang="0">
                  <a:pos x="connsiteX0" y="connsiteY0"/>
                </a:cxn>
                <a:cxn ang="0">
                  <a:pos x="connsiteX1" y="connsiteY1"/>
                </a:cxn>
                <a:cxn ang="0">
                  <a:pos x="connsiteX2" y="connsiteY2"/>
                </a:cxn>
              </a:cxnLst>
              <a:rect l="l" t="t" r="r" b="b"/>
              <a:pathLst>
                <a:path w="657225" h="2905125">
                  <a:moveTo>
                    <a:pt x="0" y="0"/>
                  </a:moveTo>
                  <a:cubicBezTo>
                    <a:pt x="328612" y="391319"/>
                    <a:pt x="657225" y="782638"/>
                    <a:pt x="657225" y="1266825"/>
                  </a:cubicBezTo>
                  <a:cubicBezTo>
                    <a:pt x="657225" y="1751012"/>
                    <a:pt x="112712" y="2641600"/>
                    <a:pt x="0" y="2905125"/>
                  </a:cubicBezTo>
                </a:path>
              </a:pathLst>
            </a:cu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72" name="Freeform: Shape 71">
              <a:extLst>
                <a:ext uri="{FF2B5EF4-FFF2-40B4-BE49-F238E27FC236}">
                  <a16:creationId xmlns="" xmlns:a16="http://schemas.microsoft.com/office/drawing/2014/main" id="{C074CABE-97F2-4EA3-AAB9-9F8EE4CE4743}"/>
                </a:ext>
              </a:extLst>
            </p:cNvPr>
            <p:cNvSpPr/>
            <p:nvPr/>
          </p:nvSpPr>
          <p:spPr bwMode="gray">
            <a:xfrm>
              <a:off x="8734425" y="2181225"/>
              <a:ext cx="2107746" cy="2895600"/>
            </a:xfrm>
            <a:custGeom>
              <a:avLst/>
              <a:gdLst>
                <a:gd name="connsiteX0" fmla="*/ 800100 w 2057923"/>
                <a:gd name="connsiteY0" fmla="*/ 0 h 2895600"/>
                <a:gd name="connsiteX1" fmla="*/ 2057400 w 2057923"/>
                <a:gd name="connsiteY1" fmla="*/ 981075 h 2895600"/>
                <a:gd name="connsiteX2" fmla="*/ 942975 w 2057923"/>
                <a:gd name="connsiteY2" fmla="*/ 1314450 h 2895600"/>
                <a:gd name="connsiteX3" fmla="*/ 0 w 2057923"/>
                <a:gd name="connsiteY3" fmla="*/ 2895600 h 2895600"/>
              </a:gdLst>
              <a:ahLst/>
              <a:cxnLst>
                <a:cxn ang="0">
                  <a:pos x="connsiteX0" y="connsiteY0"/>
                </a:cxn>
                <a:cxn ang="0">
                  <a:pos x="connsiteX1" y="connsiteY1"/>
                </a:cxn>
                <a:cxn ang="0">
                  <a:pos x="connsiteX2" y="connsiteY2"/>
                </a:cxn>
                <a:cxn ang="0">
                  <a:pos x="connsiteX3" y="connsiteY3"/>
                </a:cxn>
              </a:cxnLst>
              <a:rect l="l" t="t" r="r" b="b"/>
              <a:pathLst>
                <a:path w="2057923" h="2895600">
                  <a:moveTo>
                    <a:pt x="800100" y="0"/>
                  </a:moveTo>
                  <a:cubicBezTo>
                    <a:pt x="1416844" y="381000"/>
                    <a:pt x="2033588" y="762000"/>
                    <a:pt x="2057400" y="981075"/>
                  </a:cubicBezTo>
                  <a:cubicBezTo>
                    <a:pt x="2081212" y="1200150"/>
                    <a:pt x="1285875" y="995363"/>
                    <a:pt x="942975" y="1314450"/>
                  </a:cubicBezTo>
                  <a:cubicBezTo>
                    <a:pt x="600075" y="1633537"/>
                    <a:pt x="300037" y="2264568"/>
                    <a:pt x="0" y="2895600"/>
                  </a:cubicBezTo>
                </a:path>
              </a:pathLst>
            </a:cu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74" name="Rectangular Callout 75">
              <a:extLst>
                <a:ext uri="{FF2B5EF4-FFF2-40B4-BE49-F238E27FC236}">
                  <a16:creationId xmlns="" xmlns:a16="http://schemas.microsoft.com/office/drawing/2014/main" id="{32D37C86-8609-4133-B479-3D05C0EC26C1}"/>
                </a:ext>
              </a:extLst>
            </p:cNvPr>
            <p:cNvSpPr/>
            <p:nvPr/>
          </p:nvSpPr>
          <p:spPr bwMode="gray">
            <a:xfrm>
              <a:off x="9346542" y="4293708"/>
              <a:ext cx="2321201" cy="887891"/>
            </a:xfrm>
            <a:prstGeom prst="wedgeRectCallout">
              <a:avLst>
                <a:gd name="adj1" fmla="val -58740"/>
                <a:gd name="adj2" fmla="val -3357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solidFill>
                    <a:prstClr val="black"/>
                  </a:solidFill>
                </a:rPr>
                <a:t>Full-mesh connections are set up between interfaces of the same RD.</a:t>
              </a:r>
            </a:p>
          </p:txBody>
        </p:sp>
        <p:sp>
          <p:nvSpPr>
            <p:cNvPr id="39" name="矩形 45">
              <a:extLst>
                <a:ext uri="{FF2B5EF4-FFF2-40B4-BE49-F238E27FC236}">
                  <a16:creationId xmlns="" xmlns:a16="http://schemas.microsoft.com/office/drawing/2014/main" id="{FFA8DD2F-3969-4404-A196-CAFC991AB512}"/>
                </a:ext>
              </a:extLst>
            </p:cNvPr>
            <p:cNvSpPr/>
            <p:nvPr/>
          </p:nvSpPr>
          <p:spPr bwMode="gray">
            <a:xfrm>
              <a:off x="7827890" y="4821840"/>
              <a:ext cx="465192" cy="276999"/>
            </a:xfrm>
            <a:prstGeom prst="rect">
              <a:avLst/>
            </a:prstGeom>
          </p:spPr>
          <p:txBody>
            <a:bodyPr wrap="none">
              <a:spAutoFit/>
            </a:bodyPr>
            <a:lstStyle/>
            <a:p>
              <a:pPr fontAlgn="ctr"/>
              <a:r>
                <a:rPr lang="en-US" sz="1200" dirty="0">
                  <a:solidFill>
                    <a:prstClr val="black"/>
                  </a:solidFill>
                  <a:latin typeface="Huawei Sans" panose="020C0503030203020204" pitchFamily="34" charset="0"/>
                </a:rPr>
                <a:t>GE0</a:t>
              </a:r>
            </a:p>
          </p:txBody>
        </p:sp>
        <p:sp>
          <p:nvSpPr>
            <p:cNvPr id="40" name="矩形 46">
              <a:extLst>
                <a:ext uri="{FF2B5EF4-FFF2-40B4-BE49-F238E27FC236}">
                  <a16:creationId xmlns="" xmlns:a16="http://schemas.microsoft.com/office/drawing/2014/main" id="{0A0EDE76-1209-4F92-80E2-6900AFA35923}"/>
                </a:ext>
              </a:extLst>
            </p:cNvPr>
            <p:cNvSpPr/>
            <p:nvPr/>
          </p:nvSpPr>
          <p:spPr bwMode="gray">
            <a:xfrm>
              <a:off x="8604236" y="4818757"/>
              <a:ext cx="465192" cy="276999"/>
            </a:xfrm>
            <a:prstGeom prst="rect">
              <a:avLst/>
            </a:prstGeom>
          </p:spPr>
          <p:txBody>
            <a:bodyPr wrap="none">
              <a:spAutoFit/>
            </a:bodyPr>
            <a:lstStyle/>
            <a:p>
              <a:pPr fontAlgn="ctr"/>
              <a:r>
                <a:rPr lang="en-US" sz="1200" dirty="0">
                  <a:solidFill>
                    <a:prstClr val="black"/>
                  </a:solidFill>
                  <a:latin typeface="Huawei Sans" panose="020C0503030203020204" pitchFamily="34" charset="0"/>
                </a:rPr>
                <a:t>GE1</a:t>
              </a:r>
            </a:p>
          </p:txBody>
        </p:sp>
        <p:sp>
          <p:nvSpPr>
            <p:cNvPr id="20" name="文本框 24">
              <a:extLst>
                <a:ext uri="{FF2B5EF4-FFF2-40B4-BE49-F238E27FC236}">
                  <a16:creationId xmlns="" xmlns:a16="http://schemas.microsoft.com/office/drawing/2014/main" id="{84390DA5-F9C4-4C72-8645-96822C67A4AF}"/>
                </a:ext>
              </a:extLst>
            </p:cNvPr>
            <p:cNvSpPr txBox="1"/>
            <p:nvPr/>
          </p:nvSpPr>
          <p:spPr bwMode="gray">
            <a:xfrm>
              <a:off x="6704445" y="4009393"/>
              <a:ext cx="967265" cy="276999"/>
            </a:xfrm>
            <a:prstGeom prst="rect">
              <a:avLst/>
            </a:prstGeom>
            <a:noFill/>
          </p:spPr>
          <p:txBody>
            <a:bodyPr wrap="square" rtlCol="0">
              <a:spAutoFit/>
            </a:bodyPr>
            <a:lstStyle/>
            <a:p>
              <a:pPr algn="ctr" fontAlgn="ctr"/>
              <a:r>
                <a:rPr lang="en-US" sz="1200" b="1" dirty="0">
                  <a:solidFill>
                    <a:srgbClr val="C7000B"/>
                  </a:solidFill>
                  <a:latin typeface="Huawei Sans" panose="020C0503030203020204" pitchFamily="34" charset="0"/>
                </a:rPr>
                <a:t>RD</a:t>
              </a:r>
              <a:r>
                <a:rPr lang="en-US" sz="1200" dirty="0">
                  <a:solidFill>
                    <a:prstClr val="black"/>
                  </a:solidFill>
                  <a:latin typeface="Huawei Sans" panose="020C0503030203020204" pitchFamily="34" charset="0"/>
                </a:rPr>
                <a:t>: MPLS</a:t>
              </a:r>
            </a:p>
          </p:txBody>
        </p:sp>
        <p:sp>
          <p:nvSpPr>
            <p:cNvPr id="43" name="矩形 52">
              <a:extLst>
                <a:ext uri="{FF2B5EF4-FFF2-40B4-BE49-F238E27FC236}">
                  <a16:creationId xmlns="" xmlns:a16="http://schemas.microsoft.com/office/drawing/2014/main" id="{C0F67ABB-0BEF-4B12-8494-AD90D53599F3}"/>
                </a:ext>
              </a:extLst>
            </p:cNvPr>
            <p:cNvSpPr/>
            <p:nvPr/>
          </p:nvSpPr>
          <p:spPr bwMode="gray">
            <a:xfrm>
              <a:off x="7756802" y="2177280"/>
              <a:ext cx="473206" cy="276999"/>
            </a:xfrm>
            <a:prstGeom prst="rect">
              <a:avLst/>
            </a:prstGeom>
          </p:spPr>
          <p:txBody>
            <a:bodyPr wrap="none">
              <a:spAutoFit/>
            </a:bodyPr>
            <a:lstStyle/>
            <a:p>
              <a:pPr fontAlgn="ctr"/>
              <a:r>
                <a:rPr lang="en-US" sz="1200" dirty="0">
                  <a:solidFill>
                    <a:prstClr val="black"/>
                  </a:solidFill>
                  <a:latin typeface="Huawei Sans" panose="020C0503030203020204" pitchFamily="34" charset="0"/>
                </a:rPr>
                <a:t>GE0</a:t>
              </a:r>
            </a:p>
          </p:txBody>
        </p:sp>
        <p:sp>
          <p:nvSpPr>
            <p:cNvPr id="44" name="矩形 53">
              <a:extLst>
                <a:ext uri="{FF2B5EF4-FFF2-40B4-BE49-F238E27FC236}">
                  <a16:creationId xmlns="" xmlns:a16="http://schemas.microsoft.com/office/drawing/2014/main" id="{51471B4C-002C-4235-B665-F5FD43C34D9F}"/>
                </a:ext>
              </a:extLst>
            </p:cNvPr>
            <p:cNvSpPr/>
            <p:nvPr/>
          </p:nvSpPr>
          <p:spPr bwMode="gray">
            <a:xfrm>
              <a:off x="8560099" y="2183841"/>
              <a:ext cx="473206" cy="276999"/>
            </a:xfrm>
            <a:prstGeom prst="rect">
              <a:avLst/>
            </a:prstGeom>
          </p:spPr>
          <p:txBody>
            <a:bodyPr wrap="none">
              <a:spAutoFit/>
            </a:bodyPr>
            <a:lstStyle/>
            <a:p>
              <a:pPr fontAlgn="ctr"/>
              <a:r>
                <a:rPr lang="en-US" sz="1200" dirty="0">
                  <a:solidFill>
                    <a:prstClr val="black"/>
                  </a:solidFill>
                  <a:latin typeface="Huawei Sans" panose="020C0503030203020204" pitchFamily="34" charset="0"/>
                </a:rPr>
                <a:t>GE1</a:t>
              </a:r>
            </a:p>
          </p:txBody>
        </p:sp>
        <p:sp>
          <p:nvSpPr>
            <p:cNvPr id="45" name="矩形 54">
              <a:extLst>
                <a:ext uri="{FF2B5EF4-FFF2-40B4-BE49-F238E27FC236}">
                  <a16:creationId xmlns="" xmlns:a16="http://schemas.microsoft.com/office/drawing/2014/main" id="{C800351B-E12A-4D47-AD94-C353E7708AF2}"/>
                </a:ext>
              </a:extLst>
            </p:cNvPr>
            <p:cNvSpPr/>
            <p:nvPr/>
          </p:nvSpPr>
          <p:spPr bwMode="gray">
            <a:xfrm>
              <a:off x="9519081" y="2181597"/>
              <a:ext cx="473206" cy="276999"/>
            </a:xfrm>
            <a:prstGeom prst="rect">
              <a:avLst/>
            </a:prstGeom>
          </p:spPr>
          <p:txBody>
            <a:bodyPr wrap="none">
              <a:spAutoFit/>
            </a:bodyPr>
            <a:lstStyle/>
            <a:p>
              <a:pPr fontAlgn="ctr"/>
              <a:r>
                <a:rPr lang="en-US" sz="1200" dirty="0">
                  <a:solidFill>
                    <a:prstClr val="black"/>
                  </a:solidFill>
                  <a:latin typeface="Huawei Sans" panose="020C0503030203020204" pitchFamily="34" charset="0"/>
                </a:rPr>
                <a:t>GE0</a:t>
              </a:r>
            </a:p>
          </p:txBody>
        </p:sp>
      </p:grpSp>
      <p:sp>
        <p:nvSpPr>
          <p:cNvPr id="53" name="五边形 2">
            <a:extLst>
              <a:ext uri="{FF2B5EF4-FFF2-40B4-BE49-F238E27FC236}">
                <a16:creationId xmlns="" xmlns:a16="http://schemas.microsoft.com/office/drawing/2014/main" id="{F67C9B26-43E4-46F6-9127-005A9E9C4A69}"/>
              </a:ext>
            </a:extLst>
          </p:cNvPr>
          <p:cNvSpPr/>
          <p:nvPr/>
        </p:nvSpPr>
        <p:spPr bwMode="gray">
          <a:xfrm>
            <a:off x="4665836" y="28656"/>
            <a:ext cx="1643826" cy="378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b="1" dirty="0">
                <a:solidFill>
                  <a:srgbClr val="FFFFFF"/>
                </a:solidFill>
                <a:latin typeface="Huawei Sans" panose="020C0503030203020204" pitchFamily="34" charset="0"/>
                <a:sym typeface="Huawei Sans" panose="020C0503030203020204" pitchFamily="34" charset="0"/>
              </a:rPr>
              <a:t>Basic Concepts of Tunnels</a:t>
            </a:r>
          </a:p>
        </p:txBody>
      </p:sp>
      <p:sp>
        <p:nvSpPr>
          <p:cNvPr id="56" name="燕尾形 3">
            <a:extLst>
              <a:ext uri="{FF2B5EF4-FFF2-40B4-BE49-F238E27FC236}">
                <a16:creationId xmlns="" xmlns:a16="http://schemas.microsoft.com/office/drawing/2014/main" id="{D5605CD5-6CA0-41BB-AED7-2774E6579B4B}"/>
              </a:ext>
            </a:extLst>
          </p:cNvPr>
          <p:cNvSpPr/>
          <p:nvPr/>
        </p:nvSpPr>
        <p:spPr bwMode="gray">
          <a:xfrm>
            <a:off x="8255156" y="28656"/>
            <a:ext cx="1487455"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NAT Traversal Design</a:t>
            </a:r>
          </a:p>
        </p:txBody>
      </p:sp>
      <p:sp>
        <p:nvSpPr>
          <p:cNvPr id="60" name="燕尾形 3">
            <a:extLst>
              <a:ext uri="{FF2B5EF4-FFF2-40B4-BE49-F238E27FC236}">
                <a16:creationId xmlns="" xmlns:a16="http://schemas.microsoft.com/office/drawing/2014/main" id="{1842884F-8AD7-412F-ACE1-36E9BF39A86F}"/>
              </a:ext>
            </a:extLst>
          </p:cNvPr>
          <p:cNvSpPr/>
          <p:nvPr/>
        </p:nvSpPr>
        <p:spPr bwMode="gray">
          <a:xfrm>
            <a:off x="7360256" y="28656"/>
            <a:ext cx="1036310"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RR Design</a:t>
            </a:r>
          </a:p>
        </p:txBody>
      </p:sp>
      <p:sp>
        <p:nvSpPr>
          <p:cNvPr id="61" name="燕尾形 3">
            <a:extLst>
              <a:ext uri="{FF2B5EF4-FFF2-40B4-BE49-F238E27FC236}">
                <a16:creationId xmlns="" xmlns:a16="http://schemas.microsoft.com/office/drawing/2014/main" id="{3B3CC8E9-A878-439C-BD51-4B00D611C6AC}"/>
              </a:ext>
            </a:extLst>
          </p:cNvPr>
          <p:cNvSpPr/>
          <p:nvPr/>
        </p:nvSpPr>
        <p:spPr bwMode="gray">
          <a:xfrm>
            <a:off x="9601201" y="28656"/>
            <a:ext cx="2147886"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Specifications-Exceeded Network Design</a:t>
            </a:r>
          </a:p>
        </p:txBody>
      </p:sp>
      <p:sp>
        <p:nvSpPr>
          <p:cNvPr id="62" name="燕尾形 3">
            <a:extLst>
              <a:ext uri="{FF2B5EF4-FFF2-40B4-BE49-F238E27FC236}">
                <a16:creationId xmlns="" xmlns:a16="http://schemas.microsoft.com/office/drawing/2014/main" id="{C135BB1D-01E4-475E-8AB5-05649C307E20}"/>
              </a:ext>
            </a:extLst>
          </p:cNvPr>
          <p:cNvSpPr/>
          <p:nvPr/>
        </p:nvSpPr>
        <p:spPr bwMode="gray">
          <a:xfrm>
            <a:off x="6168252" y="28656"/>
            <a:ext cx="1333414"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Data Tunnel Design</a:t>
            </a:r>
          </a:p>
        </p:txBody>
      </p:sp>
    </p:spTree>
    <p:extLst>
      <p:ext uri="{BB962C8B-B14F-4D97-AF65-F5344CB8AC3E}">
        <p14:creationId xmlns:p14="http://schemas.microsoft.com/office/powerpoint/2010/main" val="82521729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6AEF290-1107-45BB-9654-1014482E5E6F}"/>
              </a:ext>
            </a:extLst>
          </p:cNvPr>
          <p:cNvSpPr>
            <a:spLocks noGrp="1"/>
          </p:cNvSpPr>
          <p:nvPr>
            <p:ph type="title"/>
          </p:nvPr>
        </p:nvSpPr>
        <p:spPr bwMode="gray"/>
        <p:txBody>
          <a:bodyPr/>
          <a:lstStyle/>
          <a:p>
            <a:r>
              <a:rPr lang="en-US" dirty="0"/>
              <a:t>SD-WAN Tunnel Establishment Process</a:t>
            </a:r>
          </a:p>
        </p:txBody>
      </p:sp>
      <p:sp>
        <p:nvSpPr>
          <p:cNvPr id="3" name="Text Placeholder 2">
            <a:extLst>
              <a:ext uri="{FF2B5EF4-FFF2-40B4-BE49-F238E27FC236}">
                <a16:creationId xmlns="" xmlns:a16="http://schemas.microsoft.com/office/drawing/2014/main" id="{A5D41A09-877D-4168-9756-401DB8D26FE3}"/>
              </a:ext>
            </a:extLst>
          </p:cNvPr>
          <p:cNvSpPr>
            <a:spLocks noGrp="1"/>
          </p:cNvSpPr>
          <p:nvPr>
            <p:ph type="body" sz="quarter" idx="10"/>
          </p:nvPr>
        </p:nvSpPr>
        <p:spPr bwMode="gray"/>
        <p:txBody>
          <a:bodyPr/>
          <a:lstStyle/>
          <a:p>
            <a:pPr algn="l"/>
            <a:r>
              <a:rPr lang="en-US" sz="1800" dirty="0"/>
              <a:t>The process of establishing SD-WAN tunnels is as follows:</a:t>
            </a:r>
          </a:p>
        </p:txBody>
      </p:sp>
      <p:sp>
        <p:nvSpPr>
          <p:cNvPr id="4" name="圆角矩形 75">
            <a:extLst>
              <a:ext uri="{FF2B5EF4-FFF2-40B4-BE49-F238E27FC236}">
                <a16:creationId xmlns="" xmlns:a16="http://schemas.microsoft.com/office/drawing/2014/main" id="{70E06F8E-88F6-4A8B-B057-7C52A308F814}"/>
              </a:ext>
            </a:extLst>
          </p:cNvPr>
          <p:cNvSpPr/>
          <p:nvPr/>
        </p:nvSpPr>
        <p:spPr bwMode="gray">
          <a:xfrm>
            <a:off x="807254" y="1599748"/>
            <a:ext cx="3430120"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rPr>
              <a:t>Management channel establishment</a:t>
            </a:r>
          </a:p>
        </p:txBody>
      </p:sp>
      <p:sp>
        <p:nvSpPr>
          <p:cNvPr id="5" name="圆角矩形 75">
            <a:extLst>
              <a:ext uri="{FF2B5EF4-FFF2-40B4-BE49-F238E27FC236}">
                <a16:creationId xmlns="" xmlns:a16="http://schemas.microsoft.com/office/drawing/2014/main" id="{9EAF90C8-A56B-4B8A-A539-9AC6FDB533DC}"/>
              </a:ext>
            </a:extLst>
          </p:cNvPr>
          <p:cNvSpPr/>
          <p:nvPr/>
        </p:nvSpPr>
        <p:spPr bwMode="gray">
          <a:xfrm>
            <a:off x="807254" y="2034036"/>
            <a:ext cx="3430120" cy="4157214"/>
          </a:xfrm>
          <a:prstGeom prst="roundRect">
            <a:avLst>
              <a:gd name="adj" fmla="val 874"/>
            </a:avLst>
          </a:prstGeom>
          <a:noFill/>
          <a:ln w="9525" cap="flat" cmpd="sng" algn="ctr">
            <a:solidFill>
              <a:sysClr val="window" lastClr="FFFFFF">
                <a:lumMod val="75000"/>
              </a:sysClr>
            </a:solidFill>
            <a:prstDash val="solid"/>
            <a:miter lim="800000"/>
          </a:ln>
          <a:effectLst/>
        </p:spPr>
        <p:txBody>
          <a:bodyPr wrap="square" lIns="108000" tIns="108000" rIns="108000" bIns="36000" rtlCol="0" anchor="b" anchorCtr="0">
            <a:noAutofit/>
          </a:bodyPr>
          <a:lstStyle/>
          <a:p>
            <a:pPr marL="228594" indent="-228594" fontAlgn="ctr">
              <a:spcAft>
                <a:spcPts val="3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228594" indent="-228594" fontAlgn="ctr">
              <a:spcAft>
                <a:spcPts val="3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228594" indent="-228594" fontAlgn="ctr">
              <a:spcAft>
                <a:spcPts val="3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228594" indent="-228594" fontAlgn="ctr">
              <a:spcAft>
                <a:spcPts val="3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228594" indent="-228594" fontAlgn="ctr">
              <a:spcAft>
                <a:spcPts val="3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228594" indent="-228594" fontAlgn="ctr">
              <a:spcAft>
                <a:spcPts val="3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228594" indent="-228594" fontAlgn="ctr">
              <a:spcAft>
                <a:spcPts val="3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228594" indent="-228594" fontAlgn="ctr">
              <a:spcAft>
                <a:spcPts val="3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180975" indent="-180975" fontAlgn="ctr">
              <a:spcAft>
                <a:spcPts val="300"/>
              </a:spcAft>
              <a:buFont typeface="+mj-lt"/>
              <a:buAutoNum type="arabicPeriod"/>
            </a:pPr>
            <a:r>
              <a:rPr lang="en-US" sz="1200" dirty="0">
                <a:solidFill>
                  <a:prstClr val="black"/>
                </a:solidFill>
                <a:latin typeface="Huawei Sans" panose="020C0503030203020204" pitchFamily="34" charset="0"/>
                <a:sym typeface="Huawei Sans" panose="020C0503030203020204" pitchFamily="34" charset="0"/>
              </a:rPr>
              <a:t>The administrator configures WAN link parameters for EDGEs or RRs on iMaster NCE-WAN.</a:t>
            </a:r>
          </a:p>
          <a:p>
            <a:pPr marL="180975" indent="-180975" fontAlgn="ctr">
              <a:spcAft>
                <a:spcPts val="300"/>
              </a:spcAft>
              <a:buFont typeface="+mj-lt"/>
              <a:buAutoNum type="arabicPeriod"/>
            </a:pPr>
            <a:r>
              <a:rPr lang="en-US" sz="1200" dirty="0">
                <a:solidFill>
                  <a:prstClr val="black"/>
                </a:solidFill>
                <a:latin typeface="Huawei Sans" panose="020C0503030203020204" pitchFamily="34" charset="0"/>
                <a:sym typeface="Huawei Sans" panose="020C0503030203020204" pitchFamily="34" charset="0"/>
              </a:rPr>
              <a:t>The installation engineer delivers the configuration to EDGEs or RRs through ZTP.</a:t>
            </a:r>
          </a:p>
          <a:p>
            <a:pPr marL="180975" indent="-180975" fontAlgn="ctr">
              <a:spcAft>
                <a:spcPts val="300"/>
              </a:spcAft>
              <a:buFont typeface="+mj-lt"/>
              <a:buAutoNum type="arabicPeriod"/>
            </a:pPr>
            <a:r>
              <a:rPr lang="en-US" sz="1200" dirty="0">
                <a:solidFill>
                  <a:prstClr val="black"/>
                </a:solidFill>
                <a:latin typeface="Huawei Sans" panose="020C0503030203020204" pitchFamily="34" charset="0"/>
                <a:sym typeface="Huawei Sans" panose="020C0503030203020204" pitchFamily="34" charset="0"/>
              </a:rPr>
              <a:t>EDGEs or RRs proactively register with iMaster NCE-WAN and establish a NETCONF </a:t>
            </a:r>
            <a:r>
              <a:rPr lang="en-US" altLang="zh-CN" sz="1200" dirty="0">
                <a:solidFill>
                  <a:prstClr val="black"/>
                </a:solidFill>
                <a:latin typeface="Huawei Sans" panose="020C0503030203020204" pitchFamily="34" charset="0"/>
              </a:rPr>
              <a:t>channel </a:t>
            </a:r>
            <a:r>
              <a:rPr lang="en-US" sz="1200" dirty="0">
                <a:solidFill>
                  <a:prstClr val="black"/>
                </a:solidFill>
                <a:latin typeface="Huawei Sans" panose="020C0503030203020204" pitchFamily="34" charset="0"/>
                <a:sym typeface="Huawei Sans" panose="020C0503030203020204" pitchFamily="34" charset="0"/>
              </a:rPr>
              <a:t>(management </a:t>
            </a:r>
            <a:r>
              <a:rPr lang="en-US" altLang="zh-CN" sz="1200" dirty="0">
                <a:solidFill>
                  <a:prstClr val="black"/>
                </a:solidFill>
                <a:latin typeface="Huawei Sans" panose="020C0503030203020204" pitchFamily="34" charset="0"/>
              </a:rPr>
              <a:t>channel</a:t>
            </a:r>
            <a:r>
              <a:rPr lang="en-US" sz="1200" dirty="0">
                <a:solidFill>
                  <a:prstClr val="black"/>
                </a:solidFill>
                <a:latin typeface="Huawei Sans" panose="020C0503030203020204" pitchFamily="34" charset="0"/>
                <a:sym typeface="Huawei Sans" panose="020C0503030203020204" pitchFamily="34" charset="0"/>
              </a:rPr>
              <a:t>) with iMaster NCE-WAN.</a:t>
            </a:r>
          </a:p>
        </p:txBody>
      </p:sp>
      <p:sp>
        <p:nvSpPr>
          <p:cNvPr id="6" name="圆角矩形 75">
            <a:extLst>
              <a:ext uri="{FF2B5EF4-FFF2-40B4-BE49-F238E27FC236}">
                <a16:creationId xmlns="" xmlns:a16="http://schemas.microsoft.com/office/drawing/2014/main" id="{B29C20E2-891C-466C-8604-AADB19680C08}"/>
              </a:ext>
            </a:extLst>
          </p:cNvPr>
          <p:cNvSpPr/>
          <p:nvPr/>
        </p:nvSpPr>
        <p:spPr bwMode="gray">
          <a:xfrm>
            <a:off x="4389774" y="1599748"/>
            <a:ext cx="3430120"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rPr>
              <a:t>Control channel establishment</a:t>
            </a:r>
          </a:p>
        </p:txBody>
      </p:sp>
      <p:sp>
        <p:nvSpPr>
          <p:cNvPr id="7" name="圆角矩形 75">
            <a:extLst>
              <a:ext uri="{FF2B5EF4-FFF2-40B4-BE49-F238E27FC236}">
                <a16:creationId xmlns="" xmlns:a16="http://schemas.microsoft.com/office/drawing/2014/main" id="{7CBF8A6A-3025-4A1F-A7B3-1A3EC4BEB794}"/>
              </a:ext>
            </a:extLst>
          </p:cNvPr>
          <p:cNvSpPr/>
          <p:nvPr/>
        </p:nvSpPr>
        <p:spPr bwMode="gray">
          <a:xfrm>
            <a:off x="4389774" y="2034036"/>
            <a:ext cx="3430120" cy="4157214"/>
          </a:xfrm>
          <a:prstGeom prst="roundRect">
            <a:avLst>
              <a:gd name="adj" fmla="val 874"/>
            </a:avLst>
          </a:prstGeom>
          <a:noFill/>
          <a:ln w="9525" cap="flat" cmpd="sng" algn="ctr">
            <a:solidFill>
              <a:sysClr val="window" lastClr="FFFFFF">
                <a:lumMod val="75000"/>
              </a:sysClr>
            </a:solidFill>
            <a:prstDash val="solid"/>
            <a:miter lim="800000"/>
          </a:ln>
          <a:effectLst/>
        </p:spPr>
        <p:txBody>
          <a:bodyPr wrap="square" lIns="108000" tIns="108000" rIns="108000" bIns="36000" rtlCol="0" anchor="b" anchorCtr="0">
            <a:noAutofit/>
          </a:bodyPr>
          <a:lstStyle/>
          <a:p>
            <a:pPr marL="228594" indent="-228594" fontAlgn="ctr">
              <a:spcAft>
                <a:spcPts val="3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228594" indent="-228594" fontAlgn="ctr">
              <a:spcAft>
                <a:spcPts val="3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228594" indent="-228594" fontAlgn="ctr">
              <a:spcAft>
                <a:spcPts val="3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228594" indent="-228594" fontAlgn="ctr">
              <a:spcAft>
                <a:spcPts val="3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228594" indent="-228594" fontAlgn="ctr">
              <a:spcAft>
                <a:spcPts val="3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228594" indent="-228594" fontAlgn="ctr">
              <a:spcAft>
                <a:spcPts val="3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228594" indent="-228594" fontAlgn="ctr">
              <a:spcAft>
                <a:spcPts val="3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228594" indent="-228594" fontAlgn="ctr">
              <a:spcAft>
                <a:spcPts val="3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180975" indent="-180975" fontAlgn="ctr">
              <a:spcAft>
                <a:spcPts val="300"/>
              </a:spcAft>
              <a:buFont typeface="+mj-lt"/>
              <a:buAutoNum type="arabicPeriod"/>
            </a:pPr>
            <a:r>
              <a:rPr lang="en-US" sz="1200" dirty="0">
                <a:solidFill>
                  <a:prstClr val="black"/>
                </a:solidFill>
                <a:latin typeface="Huawei Sans" panose="020C0503030203020204" pitchFamily="34" charset="0"/>
                <a:sym typeface="Huawei Sans" panose="020C0503030203020204" pitchFamily="34" charset="0"/>
              </a:rPr>
              <a:t>After iMaster NCE-WAN delivers configurations to EDGEs and RRs through the management channel, the EDGEs and RRs establish a DTLS management </a:t>
            </a:r>
            <a:r>
              <a:rPr lang="en-US" altLang="zh-CN" sz="1200" dirty="0">
                <a:solidFill>
                  <a:prstClr val="black"/>
                </a:solidFill>
                <a:latin typeface="Huawei Sans" panose="020C0503030203020204" pitchFamily="34" charset="0"/>
              </a:rPr>
              <a:t>channel </a:t>
            </a:r>
            <a:r>
              <a:rPr lang="en-US" sz="1200" dirty="0">
                <a:solidFill>
                  <a:prstClr val="black"/>
                </a:solidFill>
                <a:latin typeface="Huawei Sans" panose="020C0503030203020204" pitchFamily="34" charset="0"/>
                <a:sym typeface="Huawei Sans" panose="020C0503030203020204" pitchFamily="34" charset="0"/>
              </a:rPr>
              <a:t>with iMaster NCE-WAN.</a:t>
            </a:r>
          </a:p>
          <a:p>
            <a:pPr marL="180975" indent="-180975" fontAlgn="ctr">
              <a:spcAft>
                <a:spcPts val="300"/>
              </a:spcAft>
              <a:buFont typeface="+mj-lt"/>
              <a:buAutoNum type="arabicPeriod"/>
            </a:pPr>
            <a:r>
              <a:rPr lang="en-US" sz="1200" dirty="0">
                <a:solidFill>
                  <a:prstClr val="black"/>
                </a:solidFill>
                <a:latin typeface="Huawei Sans" panose="020C0503030203020204" pitchFamily="34" charset="0"/>
                <a:sym typeface="Huawei Sans" panose="020C0503030203020204" pitchFamily="34" charset="0"/>
              </a:rPr>
              <a:t>EDGEs exchange TNP and IPsec SA information with RRs.</a:t>
            </a:r>
          </a:p>
          <a:p>
            <a:pPr marL="180975" indent="-180975" fontAlgn="ctr">
              <a:spcAft>
                <a:spcPts val="300"/>
              </a:spcAft>
              <a:buFont typeface="+mj-lt"/>
              <a:buAutoNum type="arabicPeriod"/>
            </a:pPr>
            <a:r>
              <a:rPr lang="en-US" sz="1200" dirty="0">
                <a:solidFill>
                  <a:prstClr val="black"/>
                </a:solidFill>
                <a:latin typeface="Huawei Sans" panose="020C0503030203020204" pitchFamily="34" charset="0"/>
                <a:sym typeface="Huawei Sans" panose="020C0503030203020204" pitchFamily="34" charset="0"/>
              </a:rPr>
              <a:t>A BGP EVPN control channel is established based on TNP and SA information.</a:t>
            </a:r>
          </a:p>
        </p:txBody>
      </p:sp>
      <p:sp>
        <p:nvSpPr>
          <p:cNvPr id="8" name="圆角矩形 75">
            <a:extLst>
              <a:ext uri="{FF2B5EF4-FFF2-40B4-BE49-F238E27FC236}">
                <a16:creationId xmlns="" xmlns:a16="http://schemas.microsoft.com/office/drawing/2014/main" id="{54B26B45-B7A9-4702-A1AA-C733D0359483}"/>
              </a:ext>
            </a:extLst>
          </p:cNvPr>
          <p:cNvSpPr/>
          <p:nvPr/>
        </p:nvSpPr>
        <p:spPr bwMode="gray">
          <a:xfrm>
            <a:off x="7972294" y="1599748"/>
            <a:ext cx="3430120"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rPr>
              <a:t>Data channel establishment + data forwarding</a:t>
            </a:r>
          </a:p>
        </p:txBody>
      </p:sp>
      <p:sp>
        <p:nvSpPr>
          <p:cNvPr id="9" name="圆角矩形 75">
            <a:extLst>
              <a:ext uri="{FF2B5EF4-FFF2-40B4-BE49-F238E27FC236}">
                <a16:creationId xmlns="" xmlns:a16="http://schemas.microsoft.com/office/drawing/2014/main" id="{3EEF1879-6D78-49AF-BC6D-16A73DB88341}"/>
              </a:ext>
            </a:extLst>
          </p:cNvPr>
          <p:cNvSpPr/>
          <p:nvPr/>
        </p:nvSpPr>
        <p:spPr bwMode="gray">
          <a:xfrm>
            <a:off x="7972294" y="2034036"/>
            <a:ext cx="3430120" cy="4157214"/>
          </a:xfrm>
          <a:prstGeom prst="roundRect">
            <a:avLst>
              <a:gd name="adj" fmla="val 874"/>
            </a:avLst>
          </a:prstGeom>
          <a:noFill/>
          <a:ln w="9525" cap="flat" cmpd="sng" algn="ctr">
            <a:solidFill>
              <a:sysClr val="window" lastClr="FFFFFF">
                <a:lumMod val="75000"/>
              </a:sysClr>
            </a:solidFill>
            <a:prstDash val="solid"/>
            <a:miter lim="800000"/>
          </a:ln>
          <a:effectLst/>
        </p:spPr>
        <p:txBody>
          <a:bodyPr wrap="square" lIns="108000" tIns="108000" rIns="108000" bIns="36000" rtlCol="0" anchor="t" anchorCtr="0">
            <a:noAutofit/>
          </a:bodyPr>
          <a:lstStyle/>
          <a:p>
            <a:pPr marL="228594" indent="-228594" fontAlgn="ctr">
              <a:spcAft>
                <a:spcPts val="3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228594" indent="-228594" fontAlgn="ctr">
              <a:spcAft>
                <a:spcPts val="3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228594" indent="-228594" fontAlgn="ctr">
              <a:spcAft>
                <a:spcPts val="3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228594" indent="-228594" fontAlgn="ctr">
              <a:spcAft>
                <a:spcPts val="3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228594" indent="-228594" fontAlgn="ctr">
              <a:spcAft>
                <a:spcPts val="3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228594" indent="-228594" fontAlgn="ctr">
              <a:spcAft>
                <a:spcPts val="3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228594" indent="-228594" fontAlgn="ctr">
              <a:spcAft>
                <a:spcPts val="3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228594" indent="-228594" fontAlgn="ctr">
              <a:spcAft>
                <a:spcPts val="3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228594" indent="-228594" fontAlgn="ctr">
              <a:spcAft>
                <a:spcPts val="3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228594" indent="-228594" fontAlgn="ctr">
              <a:spcAft>
                <a:spcPts val="3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180975" indent="-180975" fontAlgn="ctr">
              <a:spcAft>
                <a:spcPts val="300"/>
              </a:spcAft>
              <a:buFont typeface="+mj-lt"/>
              <a:buAutoNum type="arabicPeriod"/>
            </a:pPr>
            <a:r>
              <a:rPr lang="en-US" sz="1200" dirty="0">
                <a:solidFill>
                  <a:prstClr val="black"/>
                </a:solidFill>
                <a:latin typeface="Huawei Sans" panose="020C0503030203020204" pitchFamily="34" charset="0"/>
                <a:sym typeface="Huawei Sans" panose="020C0503030203020204" pitchFamily="34" charset="0"/>
              </a:rPr>
              <a:t>EDGEs reflect their respective TNP and IPsec SA information through RRs.</a:t>
            </a:r>
          </a:p>
          <a:p>
            <a:pPr marL="180975" indent="-180975" fontAlgn="ctr">
              <a:spcAft>
                <a:spcPts val="300"/>
              </a:spcAft>
              <a:buFont typeface="+mj-lt"/>
              <a:buAutoNum type="arabicPeriod"/>
            </a:pPr>
            <a:r>
              <a:rPr lang="en-US" sz="1200" dirty="0">
                <a:solidFill>
                  <a:prstClr val="black"/>
                </a:solidFill>
                <a:latin typeface="Huawei Sans" panose="020C0503030203020204" pitchFamily="34" charset="0"/>
                <a:sym typeface="Huawei Sans" panose="020C0503030203020204" pitchFamily="34" charset="0"/>
              </a:rPr>
              <a:t>EDGEs reflect their service routes through RRs.</a:t>
            </a:r>
          </a:p>
          <a:p>
            <a:pPr marL="180975" indent="-180975" fontAlgn="ctr">
              <a:spcAft>
                <a:spcPts val="300"/>
              </a:spcAft>
              <a:buFont typeface="+mj-lt"/>
              <a:buAutoNum type="arabicPeriod"/>
            </a:pPr>
            <a:r>
              <a:rPr lang="en-US" sz="1200" dirty="0">
                <a:solidFill>
                  <a:prstClr val="black"/>
                </a:solidFill>
                <a:latin typeface="Huawei Sans" panose="020C0503030203020204" pitchFamily="34" charset="0"/>
                <a:sym typeface="Huawei Sans" panose="020C0503030203020204" pitchFamily="34" charset="0"/>
              </a:rPr>
              <a:t>After the TNP and IPsec SA information is advertised, a data channel is established through routes.</a:t>
            </a:r>
          </a:p>
        </p:txBody>
      </p:sp>
      <p:grpSp>
        <p:nvGrpSpPr>
          <p:cNvPr id="10" name="Group 9">
            <a:extLst>
              <a:ext uri="{FF2B5EF4-FFF2-40B4-BE49-F238E27FC236}">
                <a16:creationId xmlns="" xmlns:a16="http://schemas.microsoft.com/office/drawing/2014/main" id="{13850E00-19BA-4F2B-A64B-D1F98143E158}"/>
              </a:ext>
            </a:extLst>
          </p:cNvPr>
          <p:cNvGrpSpPr/>
          <p:nvPr/>
        </p:nvGrpSpPr>
        <p:grpSpPr bwMode="gray">
          <a:xfrm>
            <a:off x="674662" y="2129076"/>
            <a:ext cx="3678294" cy="2006500"/>
            <a:chOff x="674662" y="2129076"/>
            <a:chExt cx="3678294" cy="2006500"/>
          </a:xfrm>
        </p:grpSpPr>
        <p:pic>
          <p:nvPicPr>
            <p:cNvPr id="11" name="图片 24">
              <a:extLst>
                <a:ext uri="{FF2B5EF4-FFF2-40B4-BE49-F238E27FC236}">
                  <a16:creationId xmlns="" xmlns:a16="http://schemas.microsoft.com/office/drawing/2014/main" id="{057058D5-B810-4097-BDBD-6979458C32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314678" y="2157357"/>
              <a:ext cx="1626074" cy="299891"/>
            </a:xfrm>
            <a:prstGeom prst="rect">
              <a:avLst/>
            </a:prstGeom>
          </p:spPr>
        </p:pic>
        <p:sp>
          <p:nvSpPr>
            <p:cNvPr id="12" name="圆角矩形 75">
              <a:extLst>
                <a:ext uri="{FF2B5EF4-FFF2-40B4-BE49-F238E27FC236}">
                  <a16:creationId xmlns="" xmlns:a16="http://schemas.microsoft.com/office/drawing/2014/main" id="{57B0EB57-FC15-4EF1-B9FA-7338A46F4D90}"/>
                </a:ext>
              </a:extLst>
            </p:cNvPr>
            <p:cNvSpPr/>
            <p:nvPr/>
          </p:nvSpPr>
          <p:spPr bwMode="gray">
            <a:xfrm>
              <a:off x="2257649" y="2134491"/>
              <a:ext cx="1740132" cy="331658"/>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algn="just" defTabSz="914400" fontAlgn="ctr">
                <a:lnSpc>
                  <a:spcPts val="1800"/>
                </a:lnSpc>
                <a:spcAft>
                  <a:spcPts val="300"/>
                </a:spcAft>
                <a:defRPr/>
              </a:pPr>
              <a:endParaRPr lang="en-US" altLang="zh-CN" sz="1400" kern="0" dirty="0">
                <a:solidFill>
                  <a:prstClr val="black"/>
                </a:solidFill>
                <a:latin typeface="Huawei Sans" panose="020C0503030203020204" pitchFamily="34" charset="0"/>
                <a:cs typeface="Arial" panose="020B0604020202020204" pitchFamily="34" charset="0"/>
              </a:endParaRPr>
            </a:p>
          </p:txBody>
        </p:sp>
        <p:pic>
          <p:nvPicPr>
            <p:cNvPr id="13" name="图片 31">
              <a:extLst>
                <a:ext uri="{FF2B5EF4-FFF2-40B4-BE49-F238E27FC236}">
                  <a16:creationId xmlns="" xmlns:a16="http://schemas.microsoft.com/office/drawing/2014/main" id="{1AFCEA8A-AD29-4D08-9703-7097B3115D72}"/>
                </a:ext>
              </a:extLst>
            </p:cNvPr>
            <p:cNvPicPr>
              <a:picLocks noChangeAspect="1"/>
            </p:cNvPicPr>
            <p:nvPr/>
          </p:nvPicPr>
          <p:blipFill>
            <a:blip r:embed="rId4"/>
            <a:stretch>
              <a:fillRect/>
            </a:stretch>
          </p:blipFill>
          <p:spPr bwMode="gray">
            <a:xfrm>
              <a:off x="2888031" y="3746268"/>
              <a:ext cx="466668" cy="389308"/>
            </a:xfrm>
            <a:prstGeom prst="rect">
              <a:avLst/>
            </a:prstGeom>
          </p:spPr>
        </p:pic>
        <p:sp>
          <p:nvSpPr>
            <p:cNvPr id="14" name="Freeform 159">
              <a:extLst>
                <a:ext uri="{FF2B5EF4-FFF2-40B4-BE49-F238E27FC236}">
                  <a16:creationId xmlns="" xmlns:a16="http://schemas.microsoft.com/office/drawing/2014/main" id="{6CFEAD81-A393-4B02-BAF6-D028142661E7}"/>
                </a:ext>
              </a:extLst>
            </p:cNvPr>
            <p:cNvSpPr/>
            <p:nvPr/>
          </p:nvSpPr>
          <p:spPr bwMode="gray">
            <a:xfrm flipH="1">
              <a:off x="2658722" y="2875885"/>
              <a:ext cx="823685" cy="43056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400" b="1" dirty="0">
                <a:solidFill>
                  <a:srgbClr val="C7000B"/>
                </a:solidFill>
                <a:sym typeface="Huawei Sans" panose="020C0503030203020204" pitchFamily="34" charset="0"/>
              </a:endParaRPr>
            </a:p>
          </p:txBody>
        </p:sp>
        <p:cxnSp>
          <p:nvCxnSpPr>
            <p:cNvPr id="15" name="直接连接符 78">
              <a:extLst>
                <a:ext uri="{FF2B5EF4-FFF2-40B4-BE49-F238E27FC236}">
                  <a16:creationId xmlns="" xmlns:a16="http://schemas.microsoft.com/office/drawing/2014/main" id="{60C31D34-487C-4759-AA4D-FF96B67F9E82}"/>
                </a:ext>
              </a:extLst>
            </p:cNvPr>
            <p:cNvCxnSpPr>
              <a:cxnSpLocks noChangeShapeType="1"/>
              <a:stCxn id="11" idx="2"/>
              <a:endCxn id="14" idx="1"/>
            </p:cNvCxnSpPr>
            <p:nvPr/>
          </p:nvCxnSpPr>
          <p:spPr bwMode="gray">
            <a:xfrm flipH="1">
              <a:off x="3125871" y="2457248"/>
              <a:ext cx="1844" cy="478888"/>
            </a:xfrm>
            <a:prstGeom prst="line">
              <a:avLst/>
            </a:prstGeom>
            <a:noFill/>
            <a:ln w="19050" algn="ctr">
              <a:solidFill>
                <a:schemeClr val="bg1">
                  <a:lumMod val="50000"/>
                </a:schemeClr>
              </a:solidFill>
              <a:round/>
              <a:headEnd/>
              <a:tailEnd/>
            </a:ln>
          </p:spPr>
        </p:cxnSp>
        <p:cxnSp>
          <p:nvCxnSpPr>
            <p:cNvPr id="16" name="直接连接符 78">
              <a:extLst>
                <a:ext uri="{FF2B5EF4-FFF2-40B4-BE49-F238E27FC236}">
                  <a16:creationId xmlns="" xmlns:a16="http://schemas.microsoft.com/office/drawing/2014/main" id="{41DCC4A3-7DC2-4F4F-A961-21E26084CBB4}"/>
                </a:ext>
              </a:extLst>
            </p:cNvPr>
            <p:cNvCxnSpPr>
              <a:cxnSpLocks noChangeShapeType="1"/>
              <a:endCxn id="13" idx="0"/>
            </p:cNvCxnSpPr>
            <p:nvPr/>
          </p:nvCxnSpPr>
          <p:spPr bwMode="gray">
            <a:xfrm>
              <a:off x="3121365" y="3306449"/>
              <a:ext cx="0" cy="439819"/>
            </a:xfrm>
            <a:prstGeom prst="line">
              <a:avLst/>
            </a:prstGeom>
            <a:noFill/>
            <a:ln w="19050" algn="ctr">
              <a:solidFill>
                <a:schemeClr val="bg1">
                  <a:lumMod val="50000"/>
                </a:schemeClr>
              </a:solidFill>
              <a:round/>
              <a:headEnd/>
              <a:tailEnd/>
            </a:ln>
          </p:spPr>
        </p:cxnSp>
        <p:cxnSp>
          <p:nvCxnSpPr>
            <p:cNvPr id="17" name="Straight Arrow Connector 16">
              <a:extLst>
                <a:ext uri="{FF2B5EF4-FFF2-40B4-BE49-F238E27FC236}">
                  <a16:creationId xmlns="" xmlns:a16="http://schemas.microsoft.com/office/drawing/2014/main" id="{79DDBA3F-55A4-44A5-B5C6-72B4DD15A6D1}"/>
                </a:ext>
              </a:extLst>
            </p:cNvPr>
            <p:cNvCxnSpPr>
              <a:cxnSpLocks/>
              <a:stCxn id="18" idx="3"/>
              <a:endCxn id="12" idx="1"/>
            </p:cNvCxnSpPr>
            <p:nvPr/>
          </p:nvCxnSpPr>
          <p:spPr bwMode="gray">
            <a:xfrm>
              <a:off x="1444612" y="2299583"/>
              <a:ext cx="813037" cy="737"/>
            </a:xfrm>
            <a:prstGeom prst="straightConnector1">
              <a:avLst/>
            </a:prstGeom>
            <a:solidFill>
              <a:schemeClr val="accent1"/>
            </a:solidFill>
            <a:ln w="19050" cap="flat" cmpd="sng" algn="ctr">
              <a:solidFill>
                <a:srgbClr val="56C4D2"/>
              </a:solidFill>
              <a:prstDash val="dash"/>
              <a:round/>
              <a:headEnd type="none" w="med" len="med"/>
              <a:tailEnd type="triangle" w="med" len="med"/>
            </a:ln>
            <a:effectLst/>
          </p:spPr>
        </p:cxnSp>
        <p:pic>
          <p:nvPicPr>
            <p:cNvPr id="18" name="图片 32" descr="管理员-蓝.png">
              <a:extLst>
                <a:ext uri="{FF2B5EF4-FFF2-40B4-BE49-F238E27FC236}">
                  <a16:creationId xmlns="" xmlns:a16="http://schemas.microsoft.com/office/drawing/2014/main" id="{872DCD01-4EE9-4934-BCD9-3A929F7197D4}"/>
                </a:ext>
              </a:extLst>
            </p:cNvPr>
            <p:cNvPicPr>
              <a:picLocks noChangeAspect="1"/>
            </p:cNvPicPr>
            <p:nvPr/>
          </p:nvPicPr>
          <p:blipFill>
            <a:blip r:embed="rId5" cstate="print"/>
            <a:stretch>
              <a:fillRect/>
            </a:stretch>
          </p:blipFill>
          <p:spPr bwMode="gray">
            <a:xfrm>
              <a:off x="1027818" y="2129076"/>
              <a:ext cx="416794" cy="341013"/>
            </a:xfrm>
            <a:prstGeom prst="rect">
              <a:avLst/>
            </a:prstGeom>
          </p:spPr>
        </p:pic>
        <p:sp>
          <p:nvSpPr>
            <p:cNvPr id="19" name="TextBox 18">
              <a:extLst>
                <a:ext uri="{FF2B5EF4-FFF2-40B4-BE49-F238E27FC236}">
                  <a16:creationId xmlns="" xmlns:a16="http://schemas.microsoft.com/office/drawing/2014/main" id="{769A1142-DF78-4705-8F90-75B7125B3615}"/>
                </a:ext>
              </a:extLst>
            </p:cNvPr>
            <p:cNvSpPr txBox="1"/>
            <p:nvPr/>
          </p:nvSpPr>
          <p:spPr bwMode="gray">
            <a:xfrm>
              <a:off x="741337" y="2425381"/>
              <a:ext cx="1140174"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solidFill>
                    <a:prstClr val="black"/>
                  </a:solidFill>
                  <a:latin typeface="Huawei Sans" panose="020C0503030203020204" pitchFamily="34" charset="0"/>
                </a:rPr>
                <a:t>Network administrator</a:t>
              </a:r>
            </a:p>
          </p:txBody>
        </p:sp>
        <p:pic>
          <p:nvPicPr>
            <p:cNvPr id="20" name="图片 73">
              <a:extLst>
                <a:ext uri="{FF2B5EF4-FFF2-40B4-BE49-F238E27FC236}">
                  <a16:creationId xmlns="" xmlns:a16="http://schemas.microsoft.com/office/drawing/2014/main" id="{0829184F-21F5-441E-9130-7AF83AF91566}"/>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1027818" y="3746268"/>
              <a:ext cx="416794" cy="341771"/>
            </a:xfrm>
            <a:prstGeom prst="rect">
              <a:avLst/>
            </a:prstGeom>
          </p:spPr>
        </p:pic>
        <p:cxnSp>
          <p:nvCxnSpPr>
            <p:cNvPr id="21" name="Straight Arrow Connector 20">
              <a:extLst>
                <a:ext uri="{FF2B5EF4-FFF2-40B4-BE49-F238E27FC236}">
                  <a16:creationId xmlns="" xmlns:a16="http://schemas.microsoft.com/office/drawing/2014/main" id="{F491E20C-2D93-4B4D-B5E4-3797301BBAC8}"/>
                </a:ext>
              </a:extLst>
            </p:cNvPr>
            <p:cNvCxnSpPr>
              <a:cxnSpLocks/>
              <a:endCxn id="13" idx="1"/>
            </p:cNvCxnSpPr>
            <p:nvPr/>
          </p:nvCxnSpPr>
          <p:spPr bwMode="gray">
            <a:xfrm>
              <a:off x="1444612" y="3940922"/>
              <a:ext cx="1443419" cy="0"/>
            </a:xfrm>
            <a:prstGeom prst="straightConnector1">
              <a:avLst/>
            </a:prstGeom>
            <a:solidFill>
              <a:schemeClr val="accent1"/>
            </a:solidFill>
            <a:ln w="19050" cap="flat" cmpd="sng" algn="ctr">
              <a:solidFill>
                <a:srgbClr val="56C4D2"/>
              </a:solidFill>
              <a:prstDash val="dash"/>
              <a:round/>
              <a:headEnd type="none" w="med" len="med"/>
              <a:tailEnd type="triangle" w="med" len="med"/>
            </a:ln>
            <a:effectLst/>
          </p:spPr>
        </p:cxnSp>
        <p:cxnSp>
          <p:nvCxnSpPr>
            <p:cNvPr id="22" name="Straight Arrow Connector 21">
              <a:extLst>
                <a:ext uri="{FF2B5EF4-FFF2-40B4-BE49-F238E27FC236}">
                  <a16:creationId xmlns="" xmlns:a16="http://schemas.microsoft.com/office/drawing/2014/main" id="{10914420-9022-4EE7-9300-E0BE2117A834}"/>
                </a:ext>
              </a:extLst>
            </p:cNvPr>
            <p:cNvCxnSpPr>
              <a:cxnSpLocks/>
            </p:cNvCxnSpPr>
            <p:nvPr/>
          </p:nvCxnSpPr>
          <p:spPr bwMode="gray">
            <a:xfrm flipV="1">
              <a:off x="2973945" y="2453077"/>
              <a:ext cx="0" cy="1276179"/>
            </a:xfrm>
            <a:prstGeom prst="straightConnector1">
              <a:avLst/>
            </a:prstGeom>
            <a:solidFill>
              <a:schemeClr val="accent1"/>
            </a:solidFill>
            <a:ln w="19050" cap="flat" cmpd="sng" algn="ctr">
              <a:solidFill>
                <a:srgbClr val="56C4D2"/>
              </a:solidFill>
              <a:prstDash val="dash"/>
              <a:round/>
              <a:headEnd type="none" w="med" len="med"/>
              <a:tailEnd type="triangle" w="med" len="med"/>
            </a:ln>
            <a:effectLst/>
          </p:spPr>
        </p:cxnSp>
        <p:sp>
          <p:nvSpPr>
            <p:cNvPr id="23" name="Can 41">
              <a:extLst>
                <a:ext uri="{FF2B5EF4-FFF2-40B4-BE49-F238E27FC236}">
                  <a16:creationId xmlns="" xmlns:a16="http://schemas.microsoft.com/office/drawing/2014/main" id="{6282831F-9724-4E9A-8E30-EF7BE97D4254}"/>
                </a:ext>
              </a:extLst>
            </p:cNvPr>
            <p:cNvSpPr/>
            <p:nvPr/>
          </p:nvSpPr>
          <p:spPr bwMode="gray">
            <a:xfrm>
              <a:off x="3049362" y="2501886"/>
              <a:ext cx="166846" cy="1229503"/>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sym typeface="Huawei Sans" panose="020C0503030203020204" pitchFamily="34" charset="0"/>
              </a:endParaRPr>
            </a:p>
          </p:txBody>
        </p:sp>
        <p:sp>
          <p:nvSpPr>
            <p:cNvPr id="24" name="椭圆 50">
              <a:extLst>
                <a:ext uri="{FF2B5EF4-FFF2-40B4-BE49-F238E27FC236}">
                  <a16:creationId xmlns="" xmlns:a16="http://schemas.microsoft.com/office/drawing/2014/main" id="{E1F6C6C4-23CF-4DF6-A07A-1C265C2DFB6B}"/>
                </a:ext>
              </a:extLst>
            </p:cNvPr>
            <p:cNvSpPr/>
            <p:nvPr/>
          </p:nvSpPr>
          <p:spPr bwMode="gray">
            <a:xfrm>
              <a:off x="1758112" y="2358191"/>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prstClr val="black"/>
                  </a:solidFill>
                  <a:sym typeface="Huawei Sans" panose="020C0503030203020204" pitchFamily="34" charset="0"/>
                </a:rPr>
                <a:t>1</a:t>
              </a:r>
            </a:p>
          </p:txBody>
        </p:sp>
        <p:sp>
          <p:nvSpPr>
            <p:cNvPr id="25" name="椭圆 50">
              <a:extLst>
                <a:ext uri="{FF2B5EF4-FFF2-40B4-BE49-F238E27FC236}">
                  <a16:creationId xmlns="" xmlns:a16="http://schemas.microsoft.com/office/drawing/2014/main" id="{C9BDA350-18A1-4C2E-8005-7809E1190696}"/>
                </a:ext>
              </a:extLst>
            </p:cNvPr>
            <p:cNvSpPr/>
            <p:nvPr/>
          </p:nvSpPr>
          <p:spPr bwMode="gray">
            <a:xfrm>
              <a:off x="2018470" y="3690607"/>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prstClr val="black"/>
                  </a:solidFill>
                  <a:sym typeface="Huawei Sans" panose="020C0503030203020204" pitchFamily="34" charset="0"/>
                </a:rPr>
                <a:t>2</a:t>
              </a:r>
            </a:p>
          </p:txBody>
        </p:sp>
        <p:sp>
          <p:nvSpPr>
            <p:cNvPr id="26" name="椭圆 50">
              <a:extLst>
                <a:ext uri="{FF2B5EF4-FFF2-40B4-BE49-F238E27FC236}">
                  <a16:creationId xmlns="" xmlns:a16="http://schemas.microsoft.com/office/drawing/2014/main" id="{822A0635-CECD-47B3-9BB3-C2F53C572DC4}"/>
                </a:ext>
              </a:extLst>
            </p:cNvPr>
            <p:cNvSpPr/>
            <p:nvPr/>
          </p:nvSpPr>
          <p:spPr bwMode="gray">
            <a:xfrm>
              <a:off x="2713587" y="3008679"/>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prstClr val="black"/>
                  </a:solidFill>
                  <a:sym typeface="Huawei Sans" panose="020C0503030203020204" pitchFamily="34" charset="0"/>
                </a:rPr>
                <a:t>3</a:t>
              </a:r>
            </a:p>
          </p:txBody>
        </p:sp>
        <p:sp>
          <p:nvSpPr>
            <p:cNvPr id="27" name="TextBox 26">
              <a:extLst>
                <a:ext uri="{FF2B5EF4-FFF2-40B4-BE49-F238E27FC236}">
                  <a16:creationId xmlns="" xmlns:a16="http://schemas.microsoft.com/office/drawing/2014/main" id="{8D84DFB5-15BA-4118-89D1-E32E03E923C8}"/>
                </a:ext>
              </a:extLst>
            </p:cNvPr>
            <p:cNvSpPr txBox="1"/>
            <p:nvPr/>
          </p:nvSpPr>
          <p:spPr bwMode="gray">
            <a:xfrm>
              <a:off x="674662" y="3287073"/>
              <a:ext cx="1140174"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solidFill>
                    <a:prstClr val="black"/>
                  </a:solidFill>
                  <a:latin typeface="Huawei Sans" panose="020C0503030203020204" pitchFamily="34" charset="0"/>
                </a:rPr>
                <a:t>Installation engineer</a:t>
              </a:r>
            </a:p>
          </p:txBody>
        </p:sp>
        <p:sp>
          <p:nvSpPr>
            <p:cNvPr id="28" name="TextBox 27">
              <a:extLst>
                <a:ext uri="{FF2B5EF4-FFF2-40B4-BE49-F238E27FC236}">
                  <a16:creationId xmlns="" xmlns:a16="http://schemas.microsoft.com/office/drawing/2014/main" id="{93BE2BD0-D9F7-4A4E-99EA-DFD2B91F4D64}"/>
                </a:ext>
              </a:extLst>
            </p:cNvPr>
            <p:cNvSpPr txBox="1"/>
            <p:nvPr/>
          </p:nvSpPr>
          <p:spPr bwMode="gray">
            <a:xfrm>
              <a:off x="3089184" y="2431778"/>
              <a:ext cx="1263772" cy="64265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solidFill>
                    <a:prstClr val="black"/>
                  </a:solidFill>
                  <a:latin typeface="Huawei Sans" panose="020C0503030203020204" pitchFamily="34" charset="0"/>
                </a:rPr>
                <a:t>NETCONF</a:t>
              </a:r>
            </a:p>
            <a:p>
              <a:pPr algn="ctr" fontAlgn="ctr"/>
              <a:r>
                <a:rPr lang="en-US" sz="1200" dirty="0">
                  <a:solidFill>
                    <a:prstClr val="black"/>
                  </a:solidFill>
                  <a:latin typeface="Huawei Sans" panose="020C0503030203020204" pitchFamily="34" charset="0"/>
                </a:rPr>
                <a:t>(management channel)</a:t>
              </a:r>
            </a:p>
          </p:txBody>
        </p:sp>
        <p:sp>
          <p:nvSpPr>
            <p:cNvPr id="29" name="TextBox 28">
              <a:extLst>
                <a:ext uri="{FF2B5EF4-FFF2-40B4-BE49-F238E27FC236}">
                  <a16:creationId xmlns="" xmlns:a16="http://schemas.microsoft.com/office/drawing/2014/main" id="{DAF32509-C52E-4865-85D8-C4E708E47AC0}"/>
                </a:ext>
              </a:extLst>
            </p:cNvPr>
            <p:cNvSpPr txBox="1"/>
            <p:nvPr/>
          </p:nvSpPr>
          <p:spPr bwMode="gray">
            <a:xfrm>
              <a:off x="3302709" y="3795975"/>
              <a:ext cx="819394"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a:solidFill>
                    <a:prstClr val="black"/>
                  </a:solidFill>
                  <a:latin typeface="Huawei Sans" panose="020C0503030203020204" pitchFamily="34" charset="0"/>
                </a:rPr>
                <a:t>EDGE/RR</a:t>
              </a:r>
            </a:p>
          </p:txBody>
        </p:sp>
      </p:grpSp>
      <p:pic>
        <p:nvPicPr>
          <p:cNvPr id="30" name="图片 31">
            <a:extLst>
              <a:ext uri="{FF2B5EF4-FFF2-40B4-BE49-F238E27FC236}">
                <a16:creationId xmlns="" xmlns:a16="http://schemas.microsoft.com/office/drawing/2014/main" id="{6014DADF-C89D-4B13-9033-3AAA3B5E6FCF}"/>
              </a:ext>
            </a:extLst>
          </p:cNvPr>
          <p:cNvPicPr>
            <a:picLocks noChangeAspect="1"/>
          </p:cNvPicPr>
          <p:nvPr/>
        </p:nvPicPr>
        <p:blipFill>
          <a:blip r:embed="rId4"/>
          <a:stretch>
            <a:fillRect/>
          </a:stretch>
        </p:blipFill>
        <p:spPr bwMode="gray">
          <a:xfrm>
            <a:off x="8171405" y="3385041"/>
            <a:ext cx="466668" cy="389308"/>
          </a:xfrm>
          <a:prstGeom prst="rect">
            <a:avLst/>
          </a:prstGeom>
        </p:spPr>
      </p:pic>
      <p:pic>
        <p:nvPicPr>
          <p:cNvPr id="31" name="图片 31">
            <a:extLst>
              <a:ext uri="{FF2B5EF4-FFF2-40B4-BE49-F238E27FC236}">
                <a16:creationId xmlns="" xmlns:a16="http://schemas.microsoft.com/office/drawing/2014/main" id="{D6BE07D0-5380-409D-9A8E-74386FC60B3D}"/>
              </a:ext>
            </a:extLst>
          </p:cNvPr>
          <p:cNvPicPr>
            <a:picLocks noChangeAspect="1"/>
          </p:cNvPicPr>
          <p:nvPr/>
        </p:nvPicPr>
        <p:blipFill>
          <a:blip r:embed="rId4"/>
          <a:stretch>
            <a:fillRect/>
          </a:stretch>
        </p:blipFill>
        <p:spPr bwMode="gray">
          <a:xfrm>
            <a:off x="10764944" y="3385248"/>
            <a:ext cx="466668" cy="389308"/>
          </a:xfrm>
          <a:prstGeom prst="rect">
            <a:avLst/>
          </a:prstGeom>
        </p:spPr>
      </p:pic>
      <p:cxnSp>
        <p:nvCxnSpPr>
          <p:cNvPr id="32" name="直接连接符 78">
            <a:extLst>
              <a:ext uri="{FF2B5EF4-FFF2-40B4-BE49-F238E27FC236}">
                <a16:creationId xmlns="" xmlns:a16="http://schemas.microsoft.com/office/drawing/2014/main" id="{F6D6E225-262F-4991-9C15-09A2082C786C}"/>
              </a:ext>
            </a:extLst>
          </p:cNvPr>
          <p:cNvCxnSpPr>
            <a:cxnSpLocks noChangeShapeType="1"/>
            <a:stCxn id="30" idx="3"/>
            <a:endCxn id="34" idx="21"/>
          </p:cNvCxnSpPr>
          <p:nvPr/>
        </p:nvCxnSpPr>
        <p:spPr bwMode="gray">
          <a:xfrm>
            <a:off x="8638073" y="3579695"/>
            <a:ext cx="675304" cy="8044"/>
          </a:xfrm>
          <a:prstGeom prst="line">
            <a:avLst/>
          </a:prstGeom>
          <a:noFill/>
          <a:ln w="19050" algn="ctr">
            <a:solidFill>
              <a:schemeClr val="bg1">
                <a:lumMod val="50000"/>
              </a:schemeClr>
            </a:solidFill>
            <a:round/>
            <a:headEnd/>
            <a:tailEnd/>
          </a:ln>
        </p:spPr>
      </p:cxnSp>
      <p:cxnSp>
        <p:nvCxnSpPr>
          <p:cNvPr id="33" name="直接连接符 78">
            <a:extLst>
              <a:ext uri="{FF2B5EF4-FFF2-40B4-BE49-F238E27FC236}">
                <a16:creationId xmlns="" xmlns:a16="http://schemas.microsoft.com/office/drawing/2014/main" id="{DE33EDB7-7A4A-4CDB-A0BF-35A4B3A27BF7}"/>
              </a:ext>
            </a:extLst>
          </p:cNvPr>
          <p:cNvCxnSpPr>
            <a:cxnSpLocks noChangeShapeType="1"/>
            <a:stCxn id="31" idx="1"/>
            <a:endCxn id="34" idx="8"/>
          </p:cNvCxnSpPr>
          <p:nvPr/>
        </p:nvCxnSpPr>
        <p:spPr bwMode="gray">
          <a:xfrm flipH="1">
            <a:off x="10137062" y="3579902"/>
            <a:ext cx="627882" cy="0"/>
          </a:xfrm>
          <a:prstGeom prst="line">
            <a:avLst/>
          </a:prstGeom>
          <a:noFill/>
          <a:ln w="19050" algn="ctr">
            <a:solidFill>
              <a:schemeClr val="bg1">
                <a:lumMod val="50000"/>
              </a:schemeClr>
            </a:solidFill>
            <a:round/>
            <a:headEnd/>
            <a:tailEnd/>
          </a:ln>
        </p:spPr>
      </p:cxnSp>
      <p:sp>
        <p:nvSpPr>
          <p:cNvPr id="34" name="Freeform 159">
            <a:extLst>
              <a:ext uri="{FF2B5EF4-FFF2-40B4-BE49-F238E27FC236}">
                <a16:creationId xmlns="" xmlns:a16="http://schemas.microsoft.com/office/drawing/2014/main" id="{F4CC6E78-B5CB-4E6D-8CF4-60059CA33DB3}"/>
              </a:ext>
            </a:extLst>
          </p:cNvPr>
          <p:cNvSpPr/>
          <p:nvPr/>
        </p:nvSpPr>
        <p:spPr bwMode="gray">
          <a:xfrm flipH="1">
            <a:off x="9313377" y="3285872"/>
            <a:ext cx="823685" cy="43056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400" b="1" dirty="0">
              <a:solidFill>
                <a:srgbClr val="C7000B"/>
              </a:solidFill>
              <a:sym typeface="Huawei Sans" panose="020C0503030203020204" pitchFamily="34" charset="0"/>
            </a:endParaRPr>
          </a:p>
        </p:txBody>
      </p:sp>
      <p:sp>
        <p:nvSpPr>
          <p:cNvPr id="35" name="TextBox 34">
            <a:extLst>
              <a:ext uri="{FF2B5EF4-FFF2-40B4-BE49-F238E27FC236}">
                <a16:creationId xmlns="" xmlns:a16="http://schemas.microsoft.com/office/drawing/2014/main" id="{E8EB52E6-EFB9-4D81-822A-D20457B017C9}"/>
              </a:ext>
            </a:extLst>
          </p:cNvPr>
          <p:cNvSpPr txBox="1"/>
          <p:nvPr/>
        </p:nvSpPr>
        <p:spPr bwMode="gray">
          <a:xfrm>
            <a:off x="8116441" y="3756241"/>
            <a:ext cx="568182"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a:solidFill>
                  <a:prstClr val="black"/>
                </a:solidFill>
                <a:latin typeface="Huawei Sans" panose="020C0503030203020204" pitchFamily="34" charset="0"/>
              </a:rPr>
              <a:t>EDGE</a:t>
            </a:r>
          </a:p>
        </p:txBody>
      </p:sp>
      <p:sp>
        <p:nvSpPr>
          <p:cNvPr id="36" name="TextBox 35">
            <a:extLst>
              <a:ext uri="{FF2B5EF4-FFF2-40B4-BE49-F238E27FC236}">
                <a16:creationId xmlns="" xmlns:a16="http://schemas.microsoft.com/office/drawing/2014/main" id="{A57A3AEC-77DA-465B-9567-E3350839AB76}"/>
              </a:ext>
            </a:extLst>
          </p:cNvPr>
          <p:cNvSpPr txBox="1"/>
          <p:nvPr/>
        </p:nvSpPr>
        <p:spPr bwMode="gray">
          <a:xfrm>
            <a:off x="10691587" y="3745064"/>
            <a:ext cx="613382"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a:solidFill>
                  <a:prstClr val="black"/>
                </a:solidFill>
                <a:latin typeface="Huawei Sans" panose="020C0503030203020204" pitchFamily="34" charset="0"/>
              </a:rPr>
              <a:t>EDGE</a:t>
            </a:r>
          </a:p>
        </p:txBody>
      </p:sp>
      <p:sp>
        <p:nvSpPr>
          <p:cNvPr id="37" name="Can 41">
            <a:extLst>
              <a:ext uri="{FF2B5EF4-FFF2-40B4-BE49-F238E27FC236}">
                <a16:creationId xmlns="" xmlns:a16="http://schemas.microsoft.com/office/drawing/2014/main" id="{8FCECDDA-4B9F-46DB-8465-E40BC1AB8EB7}"/>
              </a:ext>
            </a:extLst>
          </p:cNvPr>
          <p:cNvSpPr/>
          <p:nvPr/>
        </p:nvSpPr>
        <p:spPr bwMode="gray">
          <a:xfrm rot="16200000" flipH="1">
            <a:off x="9599167" y="2534070"/>
            <a:ext cx="166846" cy="2063838"/>
          </a:xfrm>
          <a:prstGeom prst="can">
            <a:avLst>
              <a:gd name="adj" fmla="val 55435"/>
            </a:avLst>
          </a:prstGeom>
          <a:solidFill>
            <a:srgbClr val="D0E8C4"/>
          </a:solidFill>
          <a:ln w="12700">
            <a:solidFill>
              <a:srgbClr val="AFD8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sym typeface="Huawei Sans" panose="020C0503030203020204" pitchFamily="34" charset="0"/>
            </a:endParaRPr>
          </a:p>
        </p:txBody>
      </p:sp>
      <p:sp>
        <p:nvSpPr>
          <p:cNvPr id="38" name="TextBox 37">
            <a:extLst>
              <a:ext uri="{FF2B5EF4-FFF2-40B4-BE49-F238E27FC236}">
                <a16:creationId xmlns="" xmlns:a16="http://schemas.microsoft.com/office/drawing/2014/main" id="{B994969A-DF1E-4AD6-BBE6-8E40321A8F64}"/>
              </a:ext>
            </a:extLst>
          </p:cNvPr>
          <p:cNvSpPr txBox="1"/>
          <p:nvPr/>
        </p:nvSpPr>
        <p:spPr bwMode="gray">
          <a:xfrm>
            <a:off x="8662153" y="3430687"/>
            <a:ext cx="2063838"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solidFill>
                  <a:prstClr val="black"/>
                </a:solidFill>
                <a:latin typeface="Huawei Sans" panose="020C0503030203020204" pitchFamily="34" charset="0"/>
              </a:rPr>
              <a:t>Data channel</a:t>
            </a:r>
          </a:p>
        </p:txBody>
      </p:sp>
      <p:sp>
        <p:nvSpPr>
          <p:cNvPr id="39" name="文本框 60">
            <a:extLst>
              <a:ext uri="{FF2B5EF4-FFF2-40B4-BE49-F238E27FC236}">
                <a16:creationId xmlns="" xmlns:a16="http://schemas.microsoft.com/office/drawing/2014/main" id="{05B37824-49C3-4735-8321-9799CF5A3DB5}"/>
              </a:ext>
            </a:extLst>
          </p:cNvPr>
          <p:cNvSpPr txBox="1"/>
          <p:nvPr/>
        </p:nvSpPr>
        <p:spPr bwMode="gray">
          <a:xfrm>
            <a:off x="8061349" y="2305676"/>
            <a:ext cx="586963" cy="252000"/>
          </a:xfrm>
          <a:prstGeom prst="rect">
            <a:avLst/>
          </a:prstGeom>
          <a:solidFill>
            <a:srgbClr val="56C4D2"/>
          </a:solidFill>
          <a:ln>
            <a:solidFill>
              <a:srgbClr val="56C4D2"/>
            </a:solidFill>
          </a:ln>
        </p:spPr>
        <p:txBody>
          <a:bodyPr wrap="square" lIns="36000" tIns="36000" rIns="36000" bIns="36000" rtlCol="0" anchor="ctr" anchorCtr="0">
            <a:spAutoFit/>
          </a:bodyPr>
          <a:lstStyle/>
          <a:p>
            <a:pPr algn="ctr" fontAlgn="ctr"/>
            <a:r>
              <a:rPr lang="en-US" sz="1200" dirty="0">
                <a:solidFill>
                  <a:prstClr val="white"/>
                </a:solidFill>
                <a:latin typeface="Huawei Sans" panose="020C0503030203020204" pitchFamily="34" charset="0"/>
                <a:cs typeface="+mn-ea"/>
                <a:sym typeface="Huawei Sans" panose="020C0503030203020204" pitchFamily="34" charset="0"/>
              </a:rPr>
              <a:t>TNP</a:t>
            </a:r>
          </a:p>
        </p:txBody>
      </p:sp>
      <p:sp>
        <p:nvSpPr>
          <p:cNvPr id="40" name="文本框 60">
            <a:extLst>
              <a:ext uri="{FF2B5EF4-FFF2-40B4-BE49-F238E27FC236}">
                <a16:creationId xmlns="" xmlns:a16="http://schemas.microsoft.com/office/drawing/2014/main" id="{0B17B59C-3BF1-4088-B3AA-8E3B976A86D2}"/>
              </a:ext>
            </a:extLst>
          </p:cNvPr>
          <p:cNvSpPr txBox="1"/>
          <p:nvPr/>
        </p:nvSpPr>
        <p:spPr bwMode="gray">
          <a:xfrm>
            <a:off x="8063967" y="2630252"/>
            <a:ext cx="833036" cy="257369"/>
          </a:xfrm>
          <a:prstGeom prst="rect">
            <a:avLst/>
          </a:prstGeom>
          <a:solidFill>
            <a:srgbClr val="AFD89C"/>
          </a:solidFill>
          <a:ln>
            <a:solidFill>
              <a:srgbClr val="AFD89C"/>
            </a:solidFill>
          </a:ln>
        </p:spPr>
        <p:txBody>
          <a:bodyPr wrap="square" lIns="36000" tIns="36000" rIns="36000" bIns="36000" rtlCol="0" anchor="ctr" anchorCtr="0">
            <a:spAutoFit/>
          </a:bodyPr>
          <a:lstStyle/>
          <a:p>
            <a:pPr algn="ctr" fontAlgn="ctr"/>
            <a:r>
              <a:rPr lang="en-US" sz="1200" dirty="0">
                <a:solidFill>
                  <a:prstClr val="white"/>
                </a:solidFill>
                <a:latin typeface="Huawei Sans" panose="020C0503030203020204" pitchFamily="34" charset="0"/>
                <a:cs typeface="+mn-ea"/>
                <a:sym typeface="Huawei Sans" panose="020C0503030203020204" pitchFamily="34" charset="0"/>
              </a:rPr>
              <a:t>IPsec SA</a:t>
            </a:r>
          </a:p>
        </p:txBody>
      </p:sp>
      <p:sp>
        <p:nvSpPr>
          <p:cNvPr id="41" name="文本框 60">
            <a:extLst>
              <a:ext uri="{FF2B5EF4-FFF2-40B4-BE49-F238E27FC236}">
                <a16:creationId xmlns="" xmlns:a16="http://schemas.microsoft.com/office/drawing/2014/main" id="{F1877156-CD97-45FA-9B07-34C14F633F6C}"/>
              </a:ext>
            </a:extLst>
          </p:cNvPr>
          <p:cNvSpPr txBox="1"/>
          <p:nvPr/>
        </p:nvSpPr>
        <p:spPr bwMode="gray">
          <a:xfrm>
            <a:off x="8061349" y="2955581"/>
            <a:ext cx="1008000" cy="252000"/>
          </a:xfrm>
          <a:prstGeom prst="rect">
            <a:avLst/>
          </a:prstGeom>
          <a:solidFill>
            <a:srgbClr val="FDD351"/>
          </a:solidFill>
          <a:ln>
            <a:solidFill>
              <a:srgbClr val="FDD351"/>
            </a:solidFill>
          </a:ln>
        </p:spPr>
        <p:txBody>
          <a:bodyPr wrap="square" lIns="36000" tIns="36000" rIns="36000" bIns="36000" rtlCol="0" anchor="ctr" anchorCtr="0">
            <a:spAutoFit/>
          </a:bodyPr>
          <a:lstStyle/>
          <a:p>
            <a:pPr algn="ctr" fontAlgn="ctr"/>
            <a:r>
              <a:rPr lang="en-US" sz="1200" dirty="0">
                <a:solidFill>
                  <a:prstClr val="white"/>
                </a:solidFill>
                <a:latin typeface="Huawei Sans" panose="020C0503030203020204" pitchFamily="34" charset="0"/>
                <a:cs typeface="+mn-ea"/>
                <a:sym typeface="Huawei Sans" panose="020C0503030203020204" pitchFamily="34" charset="0"/>
              </a:rPr>
              <a:t>Service route</a:t>
            </a:r>
          </a:p>
        </p:txBody>
      </p:sp>
      <p:sp>
        <p:nvSpPr>
          <p:cNvPr id="42" name="文本框 60">
            <a:extLst>
              <a:ext uri="{FF2B5EF4-FFF2-40B4-BE49-F238E27FC236}">
                <a16:creationId xmlns="" xmlns:a16="http://schemas.microsoft.com/office/drawing/2014/main" id="{388BD414-E451-4609-B2C2-4F327D505F03}"/>
              </a:ext>
            </a:extLst>
          </p:cNvPr>
          <p:cNvSpPr txBox="1"/>
          <p:nvPr/>
        </p:nvSpPr>
        <p:spPr bwMode="gray">
          <a:xfrm>
            <a:off x="10754573" y="2298975"/>
            <a:ext cx="586963" cy="252000"/>
          </a:xfrm>
          <a:prstGeom prst="rect">
            <a:avLst/>
          </a:prstGeom>
          <a:solidFill>
            <a:srgbClr val="56C4D2"/>
          </a:solidFill>
          <a:ln>
            <a:solidFill>
              <a:srgbClr val="56C4D2"/>
            </a:solidFill>
          </a:ln>
        </p:spPr>
        <p:txBody>
          <a:bodyPr wrap="square" lIns="36000" tIns="36000" rIns="36000" bIns="36000" rtlCol="0" anchor="ctr" anchorCtr="0">
            <a:spAutoFit/>
          </a:bodyPr>
          <a:lstStyle/>
          <a:p>
            <a:pPr algn="ctr" fontAlgn="ctr"/>
            <a:r>
              <a:rPr lang="en-US" sz="1200" dirty="0">
                <a:solidFill>
                  <a:prstClr val="white"/>
                </a:solidFill>
                <a:latin typeface="Huawei Sans" panose="020C0503030203020204" pitchFamily="34" charset="0"/>
                <a:cs typeface="+mn-ea"/>
                <a:sym typeface="Huawei Sans" panose="020C0503030203020204" pitchFamily="34" charset="0"/>
              </a:rPr>
              <a:t>TNP</a:t>
            </a:r>
          </a:p>
        </p:txBody>
      </p:sp>
      <p:sp>
        <p:nvSpPr>
          <p:cNvPr id="43" name="文本框 60">
            <a:extLst>
              <a:ext uri="{FF2B5EF4-FFF2-40B4-BE49-F238E27FC236}">
                <a16:creationId xmlns="" xmlns:a16="http://schemas.microsoft.com/office/drawing/2014/main" id="{634EB449-5F02-4E43-8065-2ED945E534FC}"/>
              </a:ext>
            </a:extLst>
          </p:cNvPr>
          <p:cNvSpPr txBox="1"/>
          <p:nvPr/>
        </p:nvSpPr>
        <p:spPr bwMode="gray">
          <a:xfrm>
            <a:off x="10518194" y="2624594"/>
            <a:ext cx="823342" cy="257369"/>
          </a:xfrm>
          <a:prstGeom prst="rect">
            <a:avLst/>
          </a:prstGeom>
          <a:solidFill>
            <a:srgbClr val="AFD89C"/>
          </a:solidFill>
          <a:ln>
            <a:solidFill>
              <a:srgbClr val="AFD89C"/>
            </a:solidFill>
          </a:ln>
        </p:spPr>
        <p:txBody>
          <a:bodyPr wrap="square" lIns="36000" tIns="36000" rIns="36000" bIns="36000" rtlCol="0" anchor="ctr" anchorCtr="0">
            <a:spAutoFit/>
          </a:bodyPr>
          <a:lstStyle/>
          <a:p>
            <a:pPr algn="ctr" fontAlgn="ctr"/>
            <a:r>
              <a:rPr lang="en-US" sz="1200" dirty="0">
                <a:solidFill>
                  <a:prstClr val="white"/>
                </a:solidFill>
                <a:latin typeface="Huawei Sans" panose="020C0503030203020204" pitchFamily="34" charset="0"/>
                <a:cs typeface="+mn-ea"/>
                <a:sym typeface="Huawei Sans" panose="020C0503030203020204" pitchFamily="34" charset="0"/>
              </a:rPr>
              <a:t>IPsec SA</a:t>
            </a:r>
          </a:p>
        </p:txBody>
      </p:sp>
      <p:sp>
        <p:nvSpPr>
          <p:cNvPr id="44" name="文本框 60">
            <a:extLst>
              <a:ext uri="{FF2B5EF4-FFF2-40B4-BE49-F238E27FC236}">
                <a16:creationId xmlns="" xmlns:a16="http://schemas.microsoft.com/office/drawing/2014/main" id="{93D3D1DB-89CD-4566-AC0E-E3B913BF0150}"/>
              </a:ext>
            </a:extLst>
          </p:cNvPr>
          <p:cNvSpPr txBox="1"/>
          <p:nvPr/>
        </p:nvSpPr>
        <p:spPr bwMode="gray">
          <a:xfrm>
            <a:off x="10333536" y="2955581"/>
            <a:ext cx="1008000" cy="252000"/>
          </a:xfrm>
          <a:prstGeom prst="rect">
            <a:avLst/>
          </a:prstGeom>
          <a:solidFill>
            <a:srgbClr val="FDD351"/>
          </a:solidFill>
          <a:ln>
            <a:solidFill>
              <a:srgbClr val="FDD351"/>
            </a:solidFill>
          </a:ln>
        </p:spPr>
        <p:txBody>
          <a:bodyPr wrap="square" lIns="36000" tIns="36000" rIns="36000" bIns="36000" rtlCol="0" anchor="ctr" anchorCtr="0">
            <a:spAutoFit/>
          </a:bodyPr>
          <a:lstStyle/>
          <a:p>
            <a:pPr algn="ctr" fontAlgn="ctr"/>
            <a:r>
              <a:rPr lang="en-US" sz="1200" dirty="0">
                <a:solidFill>
                  <a:prstClr val="white"/>
                </a:solidFill>
                <a:latin typeface="Huawei Sans" panose="020C0503030203020204" pitchFamily="34" charset="0"/>
                <a:cs typeface="+mn-ea"/>
                <a:sym typeface="Huawei Sans" panose="020C0503030203020204" pitchFamily="34" charset="0"/>
              </a:rPr>
              <a:t>Service route</a:t>
            </a:r>
          </a:p>
        </p:txBody>
      </p:sp>
      <p:cxnSp>
        <p:nvCxnSpPr>
          <p:cNvPr id="45" name="Straight Arrow Connector 44">
            <a:extLst>
              <a:ext uri="{FF2B5EF4-FFF2-40B4-BE49-F238E27FC236}">
                <a16:creationId xmlns="" xmlns:a16="http://schemas.microsoft.com/office/drawing/2014/main" id="{2729A706-6E00-4FD8-B091-666D68CB2D5B}"/>
              </a:ext>
            </a:extLst>
          </p:cNvPr>
          <p:cNvCxnSpPr>
            <a:cxnSpLocks/>
          </p:cNvCxnSpPr>
          <p:nvPr/>
        </p:nvCxnSpPr>
        <p:spPr bwMode="gray">
          <a:xfrm flipH="1">
            <a:off x="9143443" y="2523469"/>
            <a:ext cx="1116000" cy="4391"/>
          </a:xfrm>
          <a:prstGeom prst="straightConnector1">
            <a:avLst/>
          </a:prstGeom>
          <a:solidFill>
            <a:schemeClr val="accent1"/>
          </a:solidFill>
          <a:ln w="19050" cap="flat" cmpd="sng" algn="ctr">
            <a:solidFill>
              <a:srgbClr val="56C4D2"/>
            </a:solidFill>
            <a:prstDash val="dash"/>
            <a:round/>
            <a:headEnd type="triangle" w="med" len="med"/>
            <a:tailEnd type="triangle" w="med" len="med"/>
          </a:ln>
          <a:effectLst/>
        </p:spPr>
      </p:cxnSp>
      <p:sp>
        <p:nvSpPr>
          <p:cNvPr id="46" name="椭圆 50">
            <a:extLst>
              <a:ext uri="{FF2B5EF4-FFF2-40B4-BE49-F238E27FC236}">
                <a16:creationId xmlns="" xmlns:a16="http://schemas.microsoft.com/office/drawing/2014/main" id="{D452F231-2E6F-4C10-AA7F-97CCEEE32B9C}"/>
              </a:ext>
            </a:extLst>
          </p:cNvPr>
          <p:cNvSpPr/>
          <p:nvPr/>
        </p:nvSpPr>
        <p:spPr bwMode="gray">
          <a:xfrm>
            <a:off x="10114505" y="3244368"/>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prstClr val="black"/>
                </a:solidFill>
                <a:sym typeface="Huawei Sans" panose="020C0503030203020204" pitchFamily="34" charset="0"/>
              </a:rPr>
              <a:t>3</a:t>
            </a:r>
          </a:p>
        </p:txBody>
      </p:sp>
      <p:sp>
        <p:nvSpPr>
          <p:cNvPr id="47" name="椭圆 50">
            <a:extLst>
              <a:ext uri="{FF2B5EF4-FFF2-40B4-BE49-F238E27FC236}">
                <a16:creationId xmlns="" xmlns:a16="http://schemas.microsoft.com/office/drawing/2014/main" id="{7C21AA3B-553F-42E6-9C95-1D4165310ED4}"/>
              </a:ext>
            </a:extLst>
          </p:cNvPr>
          <p:cNvSpPr/>
          <p:nvPr/>
        </p:nvSpPr>
        <p:spPr bwMode="gray">
          <a:xfrm>
            <a:off x="9593485" y="2296069"/>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prstClr val="black"/>
                </a:solidFill>
                <a:sym typeface="Huawei Sans" panose="020C0503030203020204" pitchFamily="34" charset="0"/>
              </a:rPr>
              <a:t>1</a:t>
            </a:r>
          </a:p>
        </p:txBody>
      </p:sp>
      <p:cxnSp>
        <p:nvCxnSpPr>
          <p:cNvPr id="48" name="Straight Arrow Connector 47">
            <a:extLst>
              <a:ext uri="{FF2B5EF4-FFF2-40B4-BE49-F238E27FC236}">
                <a16:creationId xmlns="" xmlns:a16="http://schemas.microsoft.com/office/drawing/2014/main" id="{590282EB-966E-440E-9F7F-4D67CE052A21}"/>
              </a:ext>
            </a:extLst>
          </p:cNvPr>
          <p:cNvCxnSpPr>
            <a:cxnSpLocks/>
          </p:cNvCxnSpPr>
          <p:nvPr/>
        </p:nvCxnSpPr>
        <p:spPr bwMode="gray">
          <a:xfrm flipH="1">
            <a:off x="9143443" y="3079386"/>
            <a:ext cx="1116000" cy="4391"/>
          </a:xfrm>
          <a:prstGeom prst="straightConnector1">
            <a:avLst/>
          </a:prstGeom>
          <a:solidFill>
            <a:schemeClr val="accent1"/>
          </a:solidFill>
          <a:ln w="19050" cap="flat" cmpd="sng" algn="ctr">
            <a:solidFill>
              <a:srgbClr val="56C4D2"/>
            </a:solidFill>
            <a:prstDash val="dash"/>
            <a:round/>
            <a:headEnd type="triangle" w="med" len="med"/>
            <a:tailEnd type="triangle" w="med" len="med"/>
          </a:ln>
          <a:effectLst/>
        </p:spPr>
      </p:cxnSp>
      <p:sp>
        <p:nvSpPr>
          <p:cNvPr id="49" name="椭圆 50">
            <a:extLst>
              <a:ext uri="{FF2B5EF4-FFF2-40B4-BE49-F238E27FC236}">
                <a16:creationId xmlns="" xmlns:a16="http://schemas.microsoft.com/office/drawing/2014/main" id="{B847829F-0799-4CF0-B81C-EDAEA52E1E57}"/>
              </a:ext>
            </a:extLst>
          </p:cNvPr>
          <p:cNvSpPr/>
          <p:nvPr/>
        </p:nvSpPr>
        <p:spPr bwMode="gray">
          <a:xfrm>
            <a:off x="9593485" y="2850974"/>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prstClr val="black"/>
                </a:solidFill>
                <a:sym typeface="Huawei Sans" panose="020C0503030203020204" pitchFamily="34" charset="0"/>
              </a:rPr>
              <a:t>2</a:t>
            </a:r>
          </a:p>
        </p:txBody>
      </p:sp>
      <p:sp>
        <p:nvSpPr>
          <p:cNvPr id="50" name="Arrow: Right 49">
            <a:extLst>
              <a:ext uri="{FF2B5EF4-FFF2-40B4-BE49-F238E27FC236}">
                <a16:creationId xmlns="" xmlns:a16="http://schemas.microsoft.com/office/drawing/2014/main" id="{D0207AC4-265E-480F-B4C9-8622B9C7DA42}"/>
              </a:ext>
            </a:extLst>
          </p:cNvPr>
          <p:cNvSpPr/>
          <p:nvPr/>
        </p:nvSpPr>
        <p:spPr bwMode="gray">
          <a:xfrm>
            <a:off x="4129041" y="1653088"/>
            <a:ext cx="385615" cy="276645"/>
          </a:xfrm>
          <a:prstGeom prst="rightArrow">
            <a:avLst/>
          </a:prstGeom>
          <a:solidFill>
            <a:srgbClr val="EEB3B8"/>
          </a:solidFill>
          <a:ln>
            <a:solidFill>
              <a:srgbClr val="E2818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51" name="Arrow: Right 50">
            <a:extLst>
              <a:ext uri="{FF2B5EF4-FFF2-40B4-BE49-F238E27FC236}">
                <a16:creationId xmlns="" xmlns:a16="http://schemas.microsoft.com/office/drawing/2014/main" id="{606E5952-00DE-4FD2-96B9-F7CBE6756EC1}"/>
              </a:ext>
            </a:extLst>
          </p:cNvPr>
          <p:cNvSpPr/>
          <p:nvPr/>
        </p:nvSpPr>
        <p:spPr bwMode="gray">
          <a:xfrm>
            <a:off x="7735308" y="1653088"/>
            <a:ext cx="385615" cy="276645"/>
          </a:xfrm>
          <a:prstGeom prst="rightArrow">
            <a:avLst/>
          </a:prstGeom>
          <a:solidFill>
            <a:srgbClr val="EEB3B8"/>
          </a:solidFill>
          <a:ln>
            <a:solidFill>
              <a:srgbClr val="E2818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grpSp>
        <p:nvGrpSpPr>
          <p:cNvPr id="52" name="Group 51">
            <a:extLst>
              <a:ext uri="{FF2B5EF4-FFF2-40B4-BE49-F238E27FC236}">
                <a16:creationId xmlns="" xmlns:a16="http://schemas.microsoft.com/office/drawing/2014/main" id="{1A368E0A-2A35-4B13-92A4-5DE527E31EAF}"/>
              </a:ext>
            </a:extLst>
          </p:cNvPr>
          <p:cNvGrpSpPr/>
          <p:nvPr/>
        </p:nvGrpSpPr>
        <p:grpSpPr bwMode="gray">
          <a:xfrm>
            <a:off x="4584138" y="1873937"/>
            <a:ext cx="3003643" cy="2386345"/>
            <a:chOff x="4584138" y="1873937"/>
            <a:chExt cx="3003643" cy="2386345"/>
          </a:xfrm>
        </p:grpSpPr>
        <p:pic>
          <p:nvPicPr>
            <p:cNvPr id="53" name="图片 31">
              <a:extLst>
                <a:ext uri="{FF2B5EF4-FFF2-40B4-BE49-F238E27FC236}">
                  <a16:creationId xmlns="" xmlns:a16="http://schemas.microsoft.com/office/drawing/2014/main" id="{61D2A607-9D8E-4341-9C53-E9B3097C3CDE}"/>
                </a:ext>
              </a:extLst>
            </p:cNvPr>
            <p:cNvPicPr>
              <a:picLocks noChangeAspect="1"/>
            </p:cNvPicPr>
            <p:nvPr/>
          </p:nvPicPr>
          <p:blipFill>
            <a:blip r:embed="rId4"/>
            <a:stretch>
              <a:fillRect/>
            </a:stretch>
          </p:blipFill>
          <p:spPr bwMode="gray">
            <a:xfrm>
              <a:off x="4720336" y="3658374"/>
              <a:ext cx="466668" cy="389308"/>
            </a:xfrm>
            <a:prstGeom prst="rect">
              <a:avLst/>
            </a:prstGeom>
          </p:spPr>
        </p:pic>
        <p:pic>
          <p:nvPicPr>
            <p:cNvPr id="54" name="图片 31">
              <a:extLst>
                <a:ext uri="{FF2B5EF4-FFF2-40B4-BE49-F238E27FC236}">
                  <a16:creationId xmlns="" xmlns:a16="http://schemas.microsoft.com/office/drawing/2014/main" id="{A0507AF4-B026-40E6-9318-CF41AEDE23EE}"/>
                </a:ext>
              </a:extLst>
            </p:cNvPr>
            <p:cNvPicPr>
              <a:picLocks noChangeAspect="1"/>
            </p:cNvPicPr>
            <p:nvPr/>
          </p:nvPicPr>
          <p:blipFill>
            <a:blip r:embed="rId4"/>
            <a:stretch>
              <a:fillRect/>
            </a:stretch>
          </p:blipFill>
          <p:spPr bwMode="gray">
            <a:xfrm>
              <a:off x="6964734" y="3662724"/>
              <a:ext cx="466668" cy="389308"/>
            </a:xfrm>
            <a:prstGeom prst="rect">
              <a:avLst/>
            </a:prstGeom>
          </p:spPr>
        </p:pic>
        <p:pic>
          <p:nvPicPr>
            <p:cNvPr id="55" name="图片 31">
              <a:extLst>
                <a:ext uri="{FF2B5EF4-FFF2-40B4-BE49-F238E27FC236}">
                  <a16:creationId xmlns="" xmlns:a16="http://schemas.microsoft.com/office/drawing/2014/main" id="{B656AB52-DF4F-4757-ABDE-3007FC8A2DBC}"/>
                </a:ext>
              </a:extLst>
            </p:cNvPr>
            <p:cNvPicPr>
              <a:picLocks noChangeAspect="1"/>
            </p:cNvPicPr>
            <p:nvPr/>
          </p:nvPicPr>
          <p:blipFill>
            <a:blip r:embed="rId4"/>
            <a:stretch>
              <a:fillRect/>
            </a:stretch>
          </p:blipFill>
          <p:spPr bwMode="gray">
            <a:xfrm>
              <a:off x="5862666" y="2187080"/>
              <a:ext cx="466668" cy="389308"/>
            </a:xfrm>
            <a:prstGeom prst="rect">
              <a:avLst/>
            </a:prstGeom>
          </p:spPr>
        </p:pic>
        <p:cxnSp>
          <p:nvCxnSpPr>
            <p:cNvPr id="56" name="直接连接符 78">
              <a:extLst>
                <a:ext uri="{FF2B5EF4-FFF2-40B4-BE49-F238E27FC236}">
                  <a16:creationId xmlns="" xmlns:a16="http://schemas.microsoft.com/office/drawing/2014/main" id="{47D862DC-41F6-4BA4-AE21-BDD3955A45D6}"/>
                </a:ext>
              </a:extLst>
            </p:cNvPr>
            <p:cNvCxnSpPr>
              <a:cxnSpLocks noChangeShapeType="1"/>
              <a:stCxn id="55" idx="2"/>
            </p:cNvCxnSpPr>
            <p:nvPr/>
          </p:nvCxnSpPr>
          <p:spPr bwMode="gray">
            <a:xfrm>
              <a:off x="6096000" y="2576388"/>
              <a:ext cx="0" cy="558611"/>
            </a:xfrm>
            <a:prstGeom prst="line">
              <a:avLst/>
            </a:prstGeom>
            <a:noFill/>
            <a:ln w="19050" algn="ctr">
              <a:solidFill>
                <a:schemeClr val="bg1">
                  <a:lumMod val="50000"/>
                </a:schemeClr>
              </a:solidFill>
              <a:round/>
              <a:headEnd/>
              <a:tailEnd/>
            </a:ln>
          </p:spPr>
        </p:cxnSp>
        <p:cxnSp>
          <p:nvCxnSpPr>
            <p:cNvPr id="57" name="直接连接符 78">
              <a:extLst>
                <a:ext uri="{FF2B5EF4-FFF2-40B4-BE49-F238E27FC236}">
                  <a16:creationId xmlns="" xmlns:a16="http://schemas.microsoft.com/office/drawing/2014/main" id="{693BD456-D189-4B30-A22A-ADCD8DA6BDBC}"/>
                </a:ext>
              </a:extLst>
            </p:cNvPr>
            <p:cNvCxnSpPr>
              <a:cxnSpLocks noChangeShapeType="1"/>
              <a:stCxn id="53" idx="0"/>
              <a:endCxn id="59" idx="20"/>
            </p:cNvCxnSpPr>
            <p:nvPr/>
          </p:nvCxnSpPr>
          <p:spPr bwMode="gray">
            <a:xfrm flipV="1">
              <a:off x="4953670" y="3399162"/>
              <a:ext cx="832347" cy="259212"/>
            </a:xfrm>
            <a:prstGeom prst="line">
              <a:avLst/>
            </a:prstGeom>
            <a:noFill/>
            <a:ln w="19050" algn="ctr">
              <a:solidFill>
                <a:schemeClr val="bg1">
                  <a:lumMod val="50000"/>
                </a:schemeClr>
              </a:solidFill>
              <a:round/>
              <a:headEnd/>
              <a:tailEnd/>
            </a:ln>
          </p:spPr>
        </p:cxnSp>
        <p:cxnSp>
          <p:nvCxnSpPr>
            <p:cNvPr id="58" name="直接连接符 78">
              <a:extLst>
                <a:ext uri="{FF2B5EF4-FFF2-40B4-BE49-F238E27FC236}">
                  <a16:creationId xmlns="" xmlns:a16="http://schemas.microsoft.com/office/drawing/2014/main" id="{3C35DCAF-097B-4EE2-A1EF-C5BE24FC2DAA}"/>
                </a:ext>
              </a:extLst>
            </p:cNvPr>
            <p:cNvCxnSpPr>
              <a:cxnSpLocks noChangeShapeType="1"/>
              <a:stCxn id="54" idx="0"/>
              <a:endCxn id="59" idx="9"/>
            </p:cNvCxnSpPr>
            <p:nvPr/>
          </p:nvCxnSpPr>
          <p:spPr bwMode="gray">
            <a:xfrm flipH="1" flipV="1">
              <a:off x="6386342" y="3401072"/>
              <a:ext cx="811726" cy="261652"/>
            </a:xfrm>
            <a:prstGeom prst="line">
              <a:avLst/>
            </a:prstGeom>
            <a:noFill/>
            <a:ln w="19050" algn="ctr">
              <a:solidFill>
                <a:schemeClr val="bg1">
                  <a:lumMod val="50000"/>
                </a:schemeClr>
              </a:solidFill>
              <a:round/>
              <a:headEnd/>
              <a:tailEnd/>
            </a:ln>
          </p:spPr>
        </p:cxnSp>
        <p:sp>
          <p:nvSpPr>
            <p:cNvPr id="59" name="Freeform 159">
              <a:extLst>
                <a:ext uri="{FF2B5EF4-FFF2-40B4-BE49-F238E27FC236}">
                  <a16:creationId xmlns="" xmlns:a16="http://schemas.microsoft.com/office/drawing/2014/main" id="{50C8CC6E-EC49-41E4-A217-7DD1DA7BFDF9}"/>
                </a:ext>
              </a:extLst>
            </p:cNvPr>
            <p:cNvSpPr/>
            <p:nvPr/>
          </p:nvSpPr>
          <p:spPr bwMode="gray">
            <a:xfrm flipH="1">
              <a:off x="5684157" y="2971213"/>
              <a:ext cx="823685" cy="43056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endParaRPr lang="en-US" altLang="zh-CN" sz="1400" b="1" dirty="0">
                <a:solidFill>
                  <a:srgbClr val="C7000B"/>
                </a:solidFill>
                <a:sym typeface="Huawei Sans" panose="020C0503030203020204" pitchFamily="34" charset="0"/>
              </a:endParaRPr>
            </a:p>
          </p:txBody>
        </p:sp>
        <p:sp>
          <p:nvSpPr>
            <p:cNvPr id="60" name="Can 41">
              <a:extLst>
                <a:ext uri="{FF2B5EF4-FFF2-40B4-BE49-F238E27FC236}">
                  <a16:creationId xmlns="" xmlns:a16="http://schemas.microsoft.com/office/drawing/2014/main" id="{FB33155F-E3FE-4FBC-9C91-5C42ED7A5072}"/>
                </a:ext>
              </a:extLst>
            </p:cNvPr>
            <p:cNvSpPr/>
            <p:nvPr/>
          </p:nvSpPr>
          <p:spPr bwMode="gray">
            <a:xfrm rot="2346802">
              <a:off x="5330222" y="2345900"/>
              <a:ext cx="166846" cy="1463420"/>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sym typeface="Huawei Sans" panose="020C0503030203020204" pitchFamily="34" charset="0"/>
              </a:endParaRPr>
            </a:p>
          </p:txBody>
        </p:sp>
        <p:sp>
          <p:nvSpPr>
            <p:cNvPr id="61" name="Freeform: Shape 60">
              <a:extLst>
                <a:ext uri="{FF2B5EF4-FFF2-40B4-BE49-F238E27FC236}">
                  <a16:creationId xmlns="" xmlns:a16="http://schemas.microsoft.com/office/drawing/2014/main" id="{AACDD728-EE5A-45F8-8DC7-D839FD79D08B}"/>
                </a:ext>
              </a:extLst>
            </p:cNvPr>
            <p:cNvSpPr/>
            <p:nvPr/>
          </p:nvSpPr>
          <p:spPr bwMode="gray">
            <a:xfrm>
              <a:off x="4854575" y="2363474"/>
              <a:ext cx="962025" cy="1250950"/>
            </a:xfrm>
            <a:custGeom>
              <a:avLst/>
              <a:gdLst>
                <a:gd name="connsiteX0" fmla="*/ 962025 w 962025"/>
                <a:gd name="connsiteY0" fmla="*/ 0 h 1250950"/>
                <a:gd name="connsiteX1" fmla="*/ 250825 w 962025"/>
                <a:gd name="connsiteY1" fmla="*/ 279400 h 1250950"/>
                <a:gd name="connsiteX2" fmla="*/ 0 w 962025"/>
                <a:gd name="connsiteY2" fmla="*/ 1250950 h 1250950"/>
              </a:gdLst>
              <a:ahLst/>
              <a:cxnLst>
                <a:cxn ang="0">
                  <a:pos x="connsiteX0" y="connsiteY0"/>
                </a:cxn>
                <a:cxn ang="0">
                  <a:pos x="connsiteX1" y="connsiteY1"/>
                </a:cxn>
                <a:cxn ang="0">
                  <a:pos x="connsiteX2" y="connsiteY2"/>
                </a:cxn>
              </a:cxnLst>
              <a:rect l="l" t="t" r="r" b="b"/>
              <a:pathLst>
                <a:path w="962025" h="1250950">
                  <a:moveTo>
                    <a:pt x="962025" y="0"/>
                  </a:moveTo>
                  <a:cubicBezTo>
                    <a:pt x="686593" y="35454"/>
                    <a:pt x="411162" y="70908"/>
                    <a:pt x="250825" y="279400"/>
                  </a:cubicBezTo>
                  <a:cubicBezTo>
                    <a:pt x="90488" y="487892"/>
                    <a:pt x="45244" y="869421"/>
                    <a:pt x="0" y="1250950"/>
                  </a:cubicBezTo>
                </a:path>
              </a:pathLst>
            </a:custGeom>
            <a:noFill/>
            <a:ln w="19050">
              <a:solidFill>
                <a:srgbClr val="56C4D2"/>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62" name="Freeform: Shape 61">
              <a:extLst>
                <a:ext uri="{FF2B5EF4-FFF2-40B4-BE49-F238E27FC236}">
                  <a16:creationId xmlns="" xmlns:a16="http://schemas.microsoft.com/office/drawing/2014/main" id="{C2DDFDC2-F235-47AD-952E-9622F742D3A9}"/>
                </a:ext>
              </a:extLst>
            </p:cNvPr>
            <p:cNvSpPr/>
            <p:nvPr/>
          </p:nvSpPr>
          <p:spPr bwMode="gray">
            <a:xfrm flipH="1">
              <a:off x="6323351" y="2358191"/>
              <a:ext cx="962025" cy="1250950"/>
            </a:xfrm>
            <a:custGeom>
              <a:avLst/>
              <a:gdLst>
                <a:gd name="connsiteX0" fmla="*/ 962025 w 962025"/>
                <a:gd name="connsiteY0" fmla="*/ 0 h 1250950"/>
                <a:gd name="connsiteX1" fmla="*/ 250825 w 962025"/>
                <a:gd name="connsiteY1" fmla="*/ 279400 h 1250950"/>
                <a:gd name="connsiteX2" fmla="*/ 0 w 962025"/>
                <a:gd name="connsiteY2" fmla="*/ 1250950 h 1250950"/>
              </a:gdLst>
              <a:ahLst/>
              <a:cxnLst>
                <a:cxn ang="0">
                  <a:pos x="connsiteX0" y="connsiteY0"/>
                </a:cxn>
                <a:cxn ang="0">
                  <a:pos x="connsiteX1" y="connsiteY1"/>
                </a:cxn>
                <a:cxn ang="0">
                  <a:pos x="connsiteX2" y="connsiteY2"/>
                </a:cxn>
              </a:cxnLst>
              <a:rect l="l" t="t" r="r" b="b"/>
              <a:pathLst>
                <a:path w="962025" h="1250950">
                  <a:moveTo>
                    <a:pt x="962025" y="0"/>
                  </a:moveTo>
                  <a:cubicBezTo>
                    <a:pt x="686593" y="35454"/>
                    <a:pt x="411162" y="70908"/>
                    <a:pt x="250825" y="279400"/>
                  </a:cubicBezTo>
                  <a:cubicBezTo>
                    <a:pt x="90488" y="487892"/>
                    <a:pt x="45244" y="869421"/>
                    <a:pt x="0" y="1250950"/>
                  </a:cubicBezTo>
                </a:path>
              </a:pathLst>
            </a:custGeom>
            <a:noFill/>
            <a:ln w="19050">
              <a:solidFill>
                <a:srgbClr val="56C4D2"/>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63" name="Can 41">
              <a:extLst>
                <a:ext uri="{FF2B5EF4-FFF2-40B4-BE49-F238E27FC236}">
                  <a16:creationId xmlns="" xmlns:a16="http://schemas.microsoft.com/office/drawing/2014/main" id="{F587A828-4F77-4A8B-8304-2E32033D8AE1}"/>
                </a:ext>
              </a:extLst>
            </p:cNvPr>
            <p:cNvSpPr/>
            <p:nvPr/>
          </p:nvSpPr>
          <p:spPr bwMode="gray">
            <a:xfrm rot="19253198" flipH="1">
              <a:off x="6666056" y="2355426"/>
              <a:ext cx="166846" cy="1463420"/>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sym typeface="Huawei Sans" panose="020C0503030203020204" pitchFamily="34" charset="0"/>
              </a:endParaRPr>
            </a:p>
          </p:txBody>
        </p:sp>
        <p:sp>
          <p:nvSpPr>
            <p:cNvPr id="64" name="TextBox 63">
              <a:extLst>
                <a:ext uri="{FF2B5EF4-FFF2-40B4-BE49-F238E27FC236}">
                  <a16:creationId xmlns="" xmlns:a16="http://schemas.microsoft.com/office/drawing/2014/main" id="{4261E1C3-8043-4EE0-90CF-300E0E14D82C}"/>
                </a:ext>
              </a:extLst>
            </p:cNvPr>
            <p:cNvSpPr txBox="1"/>
            <p:nvPr/>
          </p:nvSpPr>
          <p:spPr bwMode="gray">
            <a:xfrm rot="17409707">
              <a:off x="3996878" y="2556695"/>
              <a:ext cx="1632512"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solidFill>
                    <a:prstClr val="black"/>
                  </a:solidFill>
                  <a:latin typeface="Huawei Sans" panose="020C0503030203020204" pitchFamily="34" charset="0"/>
                </a:rPr>
                <a:t>DTLS management channel</a:t>
              </a:r>
            </a:p>
          </p:txBody>
        </p:sp>
        <p:sp>
          <p:nvSpPr>
            <p:cNvPr id="65" name="TextBox 64">
              <a:extLst>
                <a:ext uri="{FF2B5EF4-FFF2-40B4-BE49-F238E27FC236}">
                  <a16:creationId xmlns="" xmlns:a16="http://schemas.microsoft.com/office/drawing/2014/main" id="{4F86A7F1-0AA0-4843-B5D4-EF27B3F722F3}"/>
                </a:ext>
              </a:extLst>
            </p:cNvPr>
            <p:cNvSpPr txBox="1"/>
            <p:nvPr/>
          </p:nvSpPr>
          <p:spPr bwMode="gray">
            <a:xfrm rot="4297302" flipH="1">
              <a:off x="6397716" y="2606011"/>
              <a:ext cx="1922139"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solidFill>
                    <a:prstClr val="black"/>
                  </a:solidFill>
                  <a:latin typeface="Huawei Sans" panose="020C0503030203020204" pitchFamily="34" charset="0"/>
                </a:rPr>
                <a:t>DTLS management channel</a:t>
              </a:r>
            </a:p>
          </p:txBody>
        </p:sp>
        <p:sp>
          <p:nvSpPr>
            <p:cNvPr id="66" name="TextBox 65">
              <a:extLst>
                <a:ext uri="{FF2B5EF4-FFF2-40B4-BE49-F238E27FC236}">
                  <a16:creationId xmlns="" xmlns:a16="http://schemas.microsoft.com/office/drawing/2014/main" id="{8A68C1B6-DBD7-4824-A6A5-DE74100B5BD7}"/>
                </a:ext>
              </a:extLst>
            </p:cNvPr>
            <p:cNvSpPr txBox="1"/>
            <p:nvPr/>
          </p:nvSpPr>
          <p:spPr bwMode="gray">
            <a:xfrm rot="18561856">
              <a:off x="4498370" y="2943585"/>
              <a:ext cx="1801143"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solidFill>
                    <a:prstClr val="black"/>
                  </a:solidFill>
                  <a:latin typeface="Huawei Sans" panose="020C0503030203020204" pitchFamily="34" charset="0"/>
                </a:rPr>
                <a:t>BGP (control channel)</a:t>
              </a:r>
            </a:p>
          </p:txBody>
        </p:sp>
        <p:sp>
          <p:nvSpPr>
            <p:cNvPr id="67" name="TextBox 66">
              <a:extLst>
                <a:ext uri="{FF2B5EF4-FFF2-40B4-BE49-F238E27FC236}">
                  <a16:creationId xmlns="" xmlns:a16="http://schemas.microsoft.com/office/drawing/2014/main" id="{EC4C9508-2FC6-4802-9FA3-B2222B5340C8}"/>
                </a:ext>
              </a:extLst>
            </p:cNvPr>
            <p:cNvSpPr txBox="1"/>
            <p:nvPr/>
          </p:nvSpPr>
          <p:spPr bwMode="gray">
            <a:xfrm rot="3036206" flipH="1">
              <a:off x="5873327" y="2959303"/>
              <a:ext cx="1784876"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solidFill>
                    <a:prstClr val="black"/>
                  </a:solidFill>
                  <a:latin typeface="Huawei Sans" panose="020C0503030203020204" pitchFamily="34" charset="0"/>
                </a:rPr>
                <a:t>BGP (control channel)</a:t>
              </a:r>
            </a:p>
          </p:txBody>
        </p:sp>
        <p:sp>
          <p:nvSpPr>
            <p:cNvPr id="68" name="TextBox 67">
              <a:extLst>
                <a:ext uri="{FF2B5EF4-FFF2-40B4-BE49-F238E27FC236}">
                  <a16:creationId xmlns="" xmlns:a16="http://schemas.microsoft.com/office/drawing/2014/main" id="{0C2BD7B6-F9CC-46C4-B755-3535453E66B1}"/>
                </a:ext>
              </a:extLst>
            </p:cNvPr>
            <p:cNvSpPr txBox="1"/>
            <p:nvPr/>
          </p:nvSpPr>
          <p:spPr bwMode="gray">
            <a:xfrm>
              <a:off x="4659217" y="3986957"/>
              <a:ext cx="567486"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a:solidFill>
                    <a:prstClr val="black"/>
                  </a:solidFill>
                  <a:latin typeface="Huawei Sans" panose="020C0503030203020204" pitchFamily="34" charset="0"/>
                </a:rPr>
                <a:t>EDGE</a:t>
              </a:r>
            </a:p>
          </p:txBody>
        </p:sp>
        <p:sp>
          <p:nvSpPr>
            <p:cNvPr id="69" name="TextBox 68">
              <a:extLst>
                <a:ext uri="{FF2B5EF4-FFF2-40B4-BE49-F238E27FC236}">
                  <a16:creationId xmlns="" xmlns:a16="http://schemas.microsoft.com/office/drawing/2014/main" id="{74613F33-D3E1-41C1-B57D-97A908D1D0AD}"/>
                </a:ext>
              </a:extLst>
            </p:cNvPr>
            <p:cNvSpPr txBox="1"/>
            <p:nvPr/>
          </p:nvSpPr>
          <p:spPr bwMode="gray">
            <a:xfrm>
              <a:off x="6907336" y="3980305"/>
              <a:ext cx="581464"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a:solidFill>
                    <a:prstClr val="black"/>
                  </a:solidFill>
                  <a:latin typeface="Huawei Sans" panose="020C0503030203020204" pitchFamily="34" charset="0"/>
                </a:rPr>
                <a:t>EDGE</a:t>
              </a:r>
            </a:p>
          </p:txBody>
        </p:sp>
        <p:sp>
          <p:nvSpPr>
            <p:cNvPr id="70" name="TextBox 69">
              <a:extLst>
                <a:ext uri="{FF2B5EF4-FFF2-40B4-BE49-F238E27FC236}">
                  <a16:creationId xmlns="" xmlns:a16="http://schemas.microsoft.com/office/drawing/2014/main" id="{AB37EE4C-C07D-4F8A-A15B-84CE769A9BD4}"/>
                </a:ext>
              </a:extLst>
            </p:cNvPr>
            <p:cNvSpPr txBox="1"/>
            <p:nvPr/>
          </p:nvSpPr>
          <p:spPr bwMode="gray">
            <a:xfrm>
              <a:off x="5906957" y="1992413"/>
              <a:ext cx="395754"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a:solidFill>
                    <a:prstClr val="black"/>
                  </a:solidFill>
                  <a:latin typeface="Huawei Sans" panose="020C0503030203020204" pitchFamily="34" charset="0"/>
                </a:rPr>
                <a:t>RR</a:t>
              </a:r>
            </a:p>
          </p:txBody>
        </p:sp>
        <p:sp>
          <p:nvSpPr>
            <p:cNvPr id="71" name="椭圆 50">
              <a:extLst>
                <a:ext uri="{FF2B5EF4-FFF2-40B4-BE49-F238E27FC236}">
                  <a16:creationId xmlns="" xmlns:a16="http://schemas.microsoft.com/office/drawing/2014/main" id="{E4B05F35-79A4-4DA4-89C0-CEE0FD2F1468}"/>
                </a:ext>
              </a:extLst>
            </p:cNvPr>
            <p:cNvSpPr/>
            <p:nvPr/>
          </p:nvSpPr>
          <p:spPr bwMode="gray">
            <a:xfrm>
              <a:off x="4999963" y="3725006"/>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prstClr val="black"/>
                  </a:solidFill>
                  <a:sym typeface="Huawei Sans" panose="020C0503030203020204" pitchFamily="34" charset="0"/>
                </a:rPr>
                <a:t>2</a:t>
              </a:r>
            </a:p>
          </p:txBody>
        </p:sp>
        <p:sp>
          <p:nvSpPr>
            <p:cNvPr id="72" name="椭圆 50">
              <a:extLst>
                <a:ext uri="{FF2B5EF4-FFF2-40B4-BE49-F238E27FC236}">
                  <a16:creationId xmlns="" xmlns:a16="http://schemas.microsoft.com/office/drawing/2014/main" id="{4A863979-FF74-4AE6-B3AA-CE847B3A8A5F}"/>
                </a:ext>
              </a:extLst>
            </p:cNvPr>
            <p:cNvSpPr/>
            <p:nvPr/>
          </p:nvSpPr>
          <p:spPr bwMode="gray">
            <a:xfrm>
              <a:off x="5126148" y="2263180"/>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prstClr val="black"/>
                  </a:solidFill>
                  <a:sym typeface="Huawei Sans" panose="020C0503030203020204" pitchFamily="34" charset="0"/>
                </a:rPr>
                <a:t>1</a:t>
              </a:r>
            </a:p>
          </p:txBody>
        </p:sp>
        <p:sp>
          <p:nvSpPr>
            <p:cNvPr id="73" name="椭圆 50">
              <a:extLst>
                <a:ext uri="{FF2B5EF4-FFF2-40B4-BE49-F238E27FC236}">
                  <a16:creationId xmlns="" xmlns:a16="http://schemas.microsoft.com/office/drawing/2014/main" id="{C460C4DA-4FD8-4DF2-8823-7898D5CD4C3F}"/>
                </a:ext>
              </a:extLst>
            </p:cNvPr>
            <p:cNvSpPr/>
            <p:nvPr/>
          </p:nvSpPr>
          <p:spPr bwMode="gray">
            <a:xfrm>
              <a:off x="5273402" y="2692196"/>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prstClr val="black"/>
                  </a:solidFill>
                  <a:sym typeface="Huawei Sans" panose="020C0503030203020204" pitchFamily="34" charset="0"/>
                </a:rPr>
                <a:t>3</a:t>
              </a:r>
            </a:p>
          </p:txBody>
        </p:sp>
        <p:sp>
          <p:nvSpPr>
            <p:cNvPr id="74" name="文本框 60">
              <a:extLst>
                <a:ext uri="{FF2B5EF4-FFF2-40B4-BE49-F238E27FC236}">
                  <a16:creationId xmlns="" xmlns:a16="http://schemas.microsoft.com/office/drawing/2014/main" id="{9F90D110-34F2-455C-9AD2-F3E066D69AB5}"/>
                </a:ext>
              </a:extLst>
            </p:cNvPr>
            <p:cNvSpPr txBox="1"/>
            <p:nvPr/>
          </p:nvSpPr>
          <p:spPr bwMode="gray">
            <a:xfrm>
              <a:off x="5282268" y="3546715"/>
              <a:ext cx="586963" cy="276999"/>
            </a:xfrm>
            <a:prstGeom prst="rect">
              <a:avLst/>
            </a:prstGeom>
            <a:solidFill>
              <a:srgbClr val="56C4D2"/>
            </a:solidFill>
            <a:ln>
              <a:solidFill>
                <a:srgbClr val="56C4D2"/>
              </a:solidFill>
            </a:ln>
          </p:spPr>
          <p:txBody>
            <a:bodyPr wrap="square" rtlCol="0">
              <a:spAutoFit/>
            </a:bodyPr>
            <a:lstStyle/>
            <a:p>
              <a:pPr algn="ctr" fontAlgn="ctr"/>
              <a:r>
                <a:rPr lang="en-US" sz="1200" dirty="0">
                  <a:solidFill>
                    <a:prstClr val="white"/>
                  </a:solidFill>
                  <a:latin typeface="Huawei Sans" panose="020C0503030203020204" pitchFamily="34" charset="0"/>
                  <a:cs typeface="+mn-ea"/>
                  <a:sym typeface="Huawei Sans" panose="020C0503030203020204" pitchFamily="34" charset="0"/>
                </a:rPr>
                <a:t>TNP</a:t>
              </a:r>
            </a:p>
          </p:txBody>
        </p:sp>
        <p:sp>
          <p:nvSpPr>
            <p:cNvPr id="75" name="文本框 60">
              <a:extLst>
                <a:ext uri="{FF2B5EF4-FFF2-40B4-BE49-F238E27FC236}">
                  <a16:creationId xmlns="" xmlns:a16="http://schemas.microsoft.com/office/drawing/2014/main" id="{9B4D70EF-A5E0-41A4-AF12-3029E7E13228}"/>
                </a:ext>
              </a:extLst>
            </p:cNvPr>
            <p:cNvSpPr txBox="1"/>
            <p:nvPr/>
          </p:nvSpPr>
          <p:spPr bwMode="gray">
            <a:xfrm>
              <a:off x="5284886" y="3873975"/>
              <a:ext cx="838093" cy="276999"/>
            </a:xfrm>
            <a:prstGeom prst="rect">
              <a:avLst/>
            </a:prstGeom>
            <a:solidFill>
              <a:srgbClr val="AFD89C"/>
            </a:solidFill>
            <a:ln>
              <a:solidFill>
                <a:srgbClr val="AFD89C"/>
              </a:solidFill>
            </a:ln>
          </p:spPr>
          <p:txBody>
            <a:bodyPr wrap="square" rtlCol="0">
              <a:spAutoFit/>
            </a:bodyPr>
            <a:lstStyle/>
            <a:p>
              <a:pPr algn="ctr" fontAlgn="ctr"/>
              <a:r>
                <a:rPr lang="en-US" sz="1200" dirty="0">
                  <a:solidFill>
                    <a:prstClr val="white"/>
                  </a:solidFill>
                  <a:latin typeface="Huawei Sans" panose="020C0503030203020204" pitchFamily="34" charset="0"/>
                  <a:cs typeface="+mn-ea"/>
                  <a:sym typeface="Huawei Sans" panose="020C0503030203020204" pitchFamily="34" charset="0"/>
                </a:rPr>
                <a:t>IPsec SA</a:t>
              </a:r>
            </a:p>
          </p:txBody>
        </p:sp>
        <p:cxnSp>
          <p:nvCxnSpPr>
            <p:cNvPr id="76" name="Straight Arrow Connector 75">
              <a:extLst>
                <a:ext uri="{FF2B5EF4-FFF2-40B4-BE49-F238E27FC236}">
                  <a16:creationId xmlns="" xmlns:a16="http://schemas.microsoft.com/office/drawing/2014/main" id="{7B46ADCE-D4AC-4C88-BA04-43DAF5E080A7}"/>
                </a:ext>
              </a:extLst>
            </p:cNvPr>
            <p:cNvCxnSpPr>
              <a:cxnSpLocks/>
              <a:stCxn id="74" idx="0"/>
              <a:endCxn id="55" idx="2"/>
            </p:cNvCxnSpPr>
            <p:nvPr/>
          </p:nvCxnSpPr>
          <p:spPr bwMode="gray">
            <a:xfrm flipV="1">
              <a:off x="5575750" y="2576388"/>
              <a:ext cx="520250" cy="970327"/>
            </a:xfrm>
            <a:prstGeom prst="straightConnector1">
              <a:avLst/>
            </a:prstGeom>
            <a:solidFill>
              <a:schemeClr val="accent1"/>
            </a:solidFill>
            <a:ln w="19050" cap="flat" cmpd="sng" algn="ctr">
              <a:solidFill>
                <a:srgbClr val="56C4D2"/>
              </a:solidFill>
              <a:prstDash val="dash"/>
              <a:round/>
              <a:headEnd type="triangle" w="med" len="med"/>
              <a:tailEnd type="triangle" w="med" len="med"/>
            </a:ln>
            <a:effectLst/>
          </p:spPr>
        </p:cxnSp>
      </p:grpSp>
      <p:sp>
        <p:nvSpPr>
          <p:cNvPr id="84" name="五边形 2">
            <a:extLst>
              <a:ext uri="{FF2B5EF4-FFF2-40B4-BE49-F238E27FC236}">
                <a16:creationId xmlns="" xmlns:a16="http://schemas.microsoft.com/office/drawing/2014/main" id="{F67C9B26-43E4-46F6-9127-005A9E9C4A69}"/>
              </a:ext>
            </a:extLst>
          </p:cNvPr>
          <p:cNvSpPr/>
          <p:nvPr/>
        </p:nvSpPr>
        <p:spPr bwMode="gray">
          <a:xfrm>
            <a:off x="4665836" y="28656"/>
            <a:ext cx="1643826" cy="378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b="1" dirty="0">
                <a:solidFill>
                  <a:srgbClr val="FFFFFF"/>
                </a:solidFill>
                <a:latin typeface="Huawei Sans" panose="020C0503030203020204" pitchFamily="34" charset="0"/>
                <a:sym typeface="Huawei Sans" panose="020C0503030203020204" pitchFamily="34" charset="0"/>
              </a:rPr>
              <a:t>Basic Concepts of Tunnels</a:t>
            </a:r>
          </a:p>
        </p:txBody>
      </p:sp>
      <p:sp>
        <p:nvSpPr>
          <p:cNvPr id="85" name="燕尾形 3">
            <a:extLst>
              <a:ext uri="{FF2B5EF4-FFF2-40B4-BE49-F238E27FC236}">
                <a16:creationId xmlns="" xmlns:a16="http://schemas.microsoft.com/office/drawing/2014/main" id="{D5605CD5-6CA0-41BB-AED7-2774E6579B4B}"/>
              </a:ext>
            </a:extLst>
          </p:cNvPr>
          <p:cNvSpPr/>
          <p:nvPr/>
        </p:nvSpPr>
        <p:spPr bwMode="gray">
          <a:xfrm>
            <a:off x="8255156" y="28656"/>
            <a:ext cx="1487455"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NAT Traversal Design</a:t>
            </a:r>
          </a:p>
        </p:txBody>
      </p:sp>
      <p:sp>
        <p:nvSpPr>
          <p:cNvPr id="86" name="燕尾形 3">
            <a:extLst>
              <a:ext uri="{FF2B5EF4-FFF2-40B4-BE49-F238E27FC236}">
                <a16:creationId xmlns="" xmlns:a16="http://schemas.microsoft.com/office/drawing/2014/main" id="{1842884F-8AD7-412F-ACE1-36E9BF39A86F}"/>
              </a:ext>
            </a:extLst>
          </p:cNvPr>
          <p:cNvSpPr/>
          <p:nvPr/>
        </p:nvSpPr>
        <p:spPr bwMode="gray">
          <a:xfrm>
            <a:off x="7360256" y="28656"/>
            <a:ext cx="1036310"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RR Design</a:t>
            </a:r>
          </a:p>
        </p:txBody>
      </p:sp>
      <p:sp>
        <p:nvSpPr>
          <p:cNvPr id="87" name="燕尾形 3">
            <a:extLst>
              <a:ext uri="{FF2B5EF4-FFF2-40B4-BE49-F238E27FC236}">
                <a16:creationId xmlns="" xmlns:a16="http://schemas.microsoft.com/office/drawing/2014/main" id="{3B3CC8E9-A878-439C-BD51-4B00D611C6AC}"/>
              </a:ext>
            </a:extLst>
          </p:cNvPr>
          <p:cNvSpPr/>
          <p:nvPr/>
        </p:nvSpPr>
        <p:spPr bwMode="gray">
          <a:xfrm>
            <a:off x="9601201" y="28656"/>
            <a:ext cx="2147886"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Specifications-Exceeded Network Design</a:t>
            </a:r>
          </a:p>
        </p:txBody>
      </p:sp>
      <p:sp>
        <p:nvSpPr>
          <p:cNvPr id="88" name="燕尾形 3">
            <a:extLst>
              <a:ext uri="{FF2B5EF4-FFF2-40B4-BE49-F238E27FC236}">
                <a16:creationId xmlns="" xmlns:a16="http://schemas.microsoft.com/office/drawing/2014/main" id="{C135BB1D-01E4-475E-8AB5-05649C307E20}"/>
              </a:ext>
            </a:extLst>
          </p:cNvPr>
          <p:cNvSpPr/>
          <p:nvPr/>
        </p:nvSpPr>
        <p:spPr bwMode="gray">
          <a:xfrm>
            <a:off x="6168252" y="28656"/>
            <a:ext cx="1333414"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Data Tunnel Design</a:t>
            </a:r>
          </a:p>
        </p:txBody>
      </p:sp>
    </p:spTree>
    <p:extLst>
      <p:ext uri="{BB962C8B-B14F-4D97-AF65-F5344CB8AC3E}">
        <p14:creationId xmlns:p14="http://schemas.microsoft.com/office/powerpoint/2010/main" val="167358176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 name="圆角矩形 75">
            <a:extLst>
              <a:ext uri="{FF2B5EF4-FFF2-40B4-BE49-F238E27FC236}">
                <a16:creationId xmlns="" xmlns:a16="http://schemas.microsoft.com/office/drawing/2014/main" id="{DD8DF679-58BE-4B96-A041-4F6DC1F593BE}"/>
              </a:ext>
            </a:extLst>
          </p:cNvPr>
          <p:cNvSpPr/>
          <p:nvPr/>
        </p:nvSpPr>
        <p:spPr bwMode="gray">
          <a:xfrm>
            <a:off x="7842809" y="1617468"/>
            <a:ext cx="3606705" cy="4568041"/>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108000" tIns="36000" rIns="108000" bIns="576000" rtlCol="0" anchor="t" anchorCtr="0">
            <a:noAutofit/>
          </a:bodyPr>
          <a:lstStyle/>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r>
              <a:rPr lang="en-US" sz="1200" dirty="0">
                <a:solidFill>
                  <a:prstClr val="black"/>
                </a:solidFill>
                <a:latin typeface="Huawei Sans" panose="020C0503030203020204" pitchFamily="34" charset="0"/>
              </a:rPr>
              <a:t>Sites A and B are connected through two links and can communicate with each other on the underlay network. They are planned in different RDs. Two tunnels are established between the sites.</a:t>
            </a:r>
          </a:p>
        </p:txBody>
      </p:sp>
      <p:sp>
        <p:nvSpPr>
          <p:cNvPr id="173" name="圆角矩形 75">
            <a:extLst>
              <a:ext uri="{FF2B5EF4-FFF2-40B4-BE49-F238E27FC236}">
                <a16:creationId xmlns="" xmlns:a16="http://schemas.microsoft.com/office/drawing/2014/main" id="{F12BF7B2-48D5-4F71-9774-3395CABBD9A2}"/>
              </a:ext>
            </a:extLst>
          </p:cNvPr>
          <p:cNvSpPr/>
          <p:nvPr/>
        </p:nvSpPr>
        <p:spPr bwMode="gray">
          <a:xfrm>
            <a:off x="4238756" y="1617468"/>
            <a:ext cx="3570455" cy="4568041"/>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108000" tIns="36000" rIns="108000" bIns="576000" rtlCol="0" anchor="t" anchorCtr="0">
            <a:noAutofit/>
          </a:bodyPr>
          <a:lstStyle/>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r>
              <a:rPr lang="en-US" sz="1200" dirty="0">
                <a:solidFill>
                  <a:prstClr val="black"/>
                </a:solidFill>
                <a:latin typeface="Huawei Sans" panose="020C0503030203020204" pitchFamily="34" charset="0"/>
              </a:rPr>
              <a:t>Sites A and B are connected through two links and can communicate with each other on the underlay network. They are planned in the same RD and set up a full-mesh network.</a:t>
            </a:r>
          </a:p>
        </p:txBody>
      </p:sp>
      <p:sp>
        <p:nvSpPr>
          <p:cNvPr id="172" name="圆角矩形 75">
            <a:extLst>
              <a:ext uri="{FF2B5EF4-FFF2-40B4-BE49-F238E27FC236}">
                <a16:creationId xmlns="" xmlns:a16="http://schemas.microsoft.com/office/drawing/2014/main" id="{0947AC72-105C-463B-AF43-C330E069AC38}"/>
              </a:ext>
            </a:extLst>
          </p:cNvPr>
          <p:cNvSpPr/>
          <p:nvPr/>
        </p:nvSpPr>
        <p:spPr bwMode="gray">
          <a:xfrm>
            <a:off x="535259" y="1616191"/>
            <a:ext cx="3663846" cy="4568041"/>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108000" tIns="36000" rIns="108000" bIns="576000" rtlCol="0" anchor="t" anchorCtr="0">
            <a:noAutofit/>
          </a:bodyPr>
          <a:lstStyle/>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28594" indent="-228594" fontAlgn="ctr">
              <a:spcAft>
                <a:spcPts val="300"/>
              </a:spcAft>
              <a:buFont typeface="Arial" panose="020B0604020202020204" pitchFamily="34" charset="0"/>
              <a:buChar char="•"/>
              <a:defRPr/>
            </a:pPr>
            <a:r>
              <a:rPr lang="en-US" sz="1200" dirty="0">
                <a:solidFill>
                  <a:prstClr val="black"/>
                </a:solidFill>
                <a:latin typeface="Huawei Sans" panose="020C0503030203020204" pitchFamily="34" charset="0"/>
              </a:rPr>
              <a:t>Sites A and B are connected through two links and are isolated on the underlay network. Different RDs are planned. Two tunnels are established between the sites.</a:t>
            </a:r>
          </a:p>
        </p:txBody>
      </p:sp>
      <p:sp>
        <p:nvSpPr>
          <p:cNvPr id="183" name="Freeform 159">
            <a:extLst>
              <a:ext uri="{FF2B5EF4-FFF2-40B4-BE49-F238E27FC236}">
                <a16:creationId xmlns="" xmlns:a16="http://schemas.microsoft.com/office/drawing/2014/main" id="{0AE9B620-5E5E-4651-A853-512C16189D8B}"/>
              </a:ext>
            </a:extLst>
          </p:cNvPr>
          <p:cNvSpPr/>
          <p:nvPr/>
        </p:nvSpPr>
        <p:spPr bwMode="gray">
          <a:xfrm flipH="1">
            <a:off x="5097535" y="1935978"/>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sz="1400" dirty="0">
                <a:solidFill>
                  <a:srgbClr val="000000"/>
                </a:solidFill>
              </a:rPr>
              <a:t>Site A</a:t>
            </a:r>
          </a:p>
        </p:txBody>
      </p:sp>
      <p:sp>
        <p:nvSpPr>
          <p:cNvPr id="184" name="Freeform 159">
            <a:extLst>
              <a:ext uri="{FF2B5EF4-FFF2-40B4-BE49-F238E27FC236}">
                <a16:creationId xmlns="" xmlns:a16="http://schemas.microsoft.com/office/drawing/2014/main" id="{77737E80-3EE9-4E55-B45E-D1D075D049AE}"/>
              </a:ext>
            </a:extLst>
          </p:cNvPr>
          <p:cNvSpPr/>
          <p:nvPr/>
        </p:nvSpPr>
        <p:spPr bwMode="gray">
          <a:xfrm flipH="1">
            <a:off x="5057365" y="4617088"/>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sz="1400" dirty="0">
                <a:solidFill>
                  <a:srgbClr val="000000"/>
                </a:solidFill>
              </a:rPr>
              <a:t>Site B</a:t>
            </a:r>
          </a:p>
        </p:txBody>
      </p:sp>
      <p:sp>
        <p:nvSpPr>
          <p:cNvPr id="182" name="Freeform 159">
            <a:extLst>
              <a:ext uri="{FF2B5EF4-FFF2-40B4-BE49-F238E27FC236}">
                <a16:creationId xmlns="" xmlns:a16="http://schemas.microsoft.com/office/drawing/2014/main" id="{84F168F8-D380-4280-9587-786A8EE9208E}"/>
              </a:ext>
            </a:extLst>
          </p:cNvPr>
          <p:cNvSpPr/>
          <p:nvPr/>
        </p:nvSpPr>
        <p:spPr bwMode="gray">
          <a:xfrm flipH="1">
            <a:off x="1486396" y="1948010"/>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sz="1400" dirty="0">
                <a:solidFill>
                  <a:srgbClr val="000000"/>
                </a:solidFill>
              </a:rPr>
              <a:t>Site A</a:t>
            </a:r>
          </a:p>
        </p:txBody>
      </p:sp>
      <p:sp>
        <p:nvSpPr>
          <p:cNvPr id="181" name="Freeform 159">
            <a:extLst>
              <a:ext uri="{FF2B5EF4-FFF2-40B4-BE49-F238E27FC236}">
                <a16:creationId xmlns="" xmlns:a16="http://schemas.microsoft.com/office/drawing/2014/main" id="{E7393916-B023-4F0F-B091-BDF0B0B65E2D}"/>
              </a:ext>
            </a:extLst>
          </p:cNvPr>
          <p:cNvSpPr/>
          <p:nvPr/>
        </p:nvSpPr>
        <p:spPr bwMode="gray">
          <a:xfrm flipH="1">
            <a:off x="1446226" y="4629120"/>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sz="1400" dirty="0">
                <a:solidFill>
                  <a:srgbClr val="000000"/>
                </a:solidFill>
              </a:rPr>
              <a:t>Site B</a:t>
            </a:r>
          </a:p>
        </p:txBody>
      </p:sp>
      <p:sp>
        <p:nvSpPr>
          <p:cNvPr id="179" name="Freeform 159">
            <a:extLst>
              <a:ext uri="{FF2B5EF4-FFF2-40B4-BE49-F238E27FC236}">
                <a16:creationId xmlns="" xmlns:a16="http://schemas.microsoft.com/office/drawing/2014/main" id="{C043FA6D-B0AA-4F63-BD23-F244063F183A}"/>
              </a:ext>
            </a:extLst>
          </p:cNvPr>
          <p:cNvSpPr/>
          <p:nvPr/>
        </p:nvSpPr>
        <p:spPr bwMode="gray">
          <a:xfrm flipH="1">
            <a:off x="4283433" y="3177508"/>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Internet-A</a:t>
            </a:r>
          </a:p>
        </p:txBody>
      </p:sp>
      <p:sp>
        <p:nvSpPr>
          <p:cNvPr id="180" name="Freeform 159">
            <a:extLst>
              <a:ext uri="{FF2B5EF4-FFF2-40B4-BE49-F238E27FC236}">
                <a16:creationId xmlns="" xmlns:a16="http://schemas.microsoft.com/office/drawing/2014/main" id="{FFEB61FA-6545-4BAB-9994-36E5FDCC1996}"/>
              </a:ext>
            </a:extLst>
          </p:cNvPr>
          <p:cNvSpPr/>
          <p:nvPr/>
        </p:nvSpPr>
        <p:spPr bwMode="gray">
          <a:xfrm flipH="1">
            <a:off x="5676272" y="3164970"/>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Internet-B</a:t>
            </a:r>
          </a:p>
        </p:txBody>
      </p:sp>
      <p:sp>
        <p:nvSpPr>
          <p:cNvPr id="177" name="Freeform 159">
            <a:extLst>
              <a:ext uri="{FF2B5EF4-FFF2-40B4-BE49-F238E27FC236}">
                <a16:creationId xmlns="" xmlns:a16="http://schemas.microsoft.com/office/drawing/2014/main" id="{2FFC60D3-73C6-41B0-A3A0-9B18DC044EC1}"/>
              </a:ext>
            </a:extLst>
          </p:cNvPr>
          <p:cNvSpPr/>
          <p:nvPr/>
        </p:nvSpPr>
        <p:spPr bwMode="gray">
          <a:xfrm flipH="1">
            <a:off x="649773" y="3184527"/>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MPLS-A</a:t>
            </a:r>
          </a:p>
        </p:txBody>
      </p:sp>
      <p:sp>
        <p:nvSpPr>
          <p:cNvPr id="178" name="Freeform 159">
            <a:extLst>
              <a:ext uri="{FF2B5EF4-FFF2-40B4-BE49-F238E27FC236}">
                <a16:creationId xmlns="" xmlns:a16="http://schemas.microsoft.com/office/drawing/2014/main" id="{94B241C0-C3E2-488D-A6FF-1350E399F5CF}"/>
              </a:ext>
            </a:extLst>
          </p:cNvPr>
          <p:cNvSpPr/>
          <p:nvPr/>
        </p:nvSpPr>
        <p:spPr bwMode="gray">
          <a:xfrm flipH="1">
            <a:off x="2042612" y="3189761"/>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Internet-A</a:t>
            </a:r>
          </a:p>
        </p:txBody>
      </p:sp>
      <p:sp>
        <p:nvSpPr>
          <p:cNvPr id="2" name="Title 1">
            <a:extLst>
              <a:ext uri="{FF2B5EF4-FFF2-40B4-BE49-F238E27FC236}">
                <a16:creationId xmlns="" xmlns:a16="http://schemas.microsoft.com/office/drawing/2014/main" id="{B7918854-1E58-4981-A3CD-5F884FA56D29}"/>
              </a:ext>
            </a:extLst>
          </p:cNvPr>
          <p:cNvSpPr>
            <a:spLocks noGrp="1"/>
          </p:cNvSpPr>
          <p:nvPr>
            <p:ph type="title"/>
          </p:nvPr>
        </p:nvSpPr>
        <p:spPr bwMode="gray"/>
        <p:txBody>
          <a:bodyPr/>
          <a:lstStyle/>
          <a:p>
            <a:r>
              <a:rPr lang="en-US" dirty="0"/>
              <a:t>Tunnel Networking Model</a:t>
            </a:r>
          </a:p>
        </p:txBody>
      </p:sp>
      <p:cxnSp>
        <p:nvCxnSpPr>
          <p:cNvPr id="96" name="直接连接符 45">
            <a:extLst>
              <a:ext uri="{FF2B5EF4-FFF2-40B4-BE49-F238E27FC236}">
                <a16:creationId xmlns="" xmlns:a16="http://schemas.microsoft.com/office/drawing/2014/main" id="{E87868A3-1824-45DF-A6EE-65B2B3FFD8B0}"/>
              </a:ext>
            </a:extLst>
          </p:cNvPr>
          <p:cNvCxnSpPr>
            <a:cxnSpLocks/>
            <a:stCxn id="180" idx="21"/>
            <a:endCxn id="179" idx="8"/>
          </p:cNvCxnSpPr>
          <p:nvPr/>
        </p:nvCxnSpPr>
        <p:spPr bwMode="gray">
          <a:xfrm flipH="1">
            <a:off x="5464134" y="3597678"/>
            <a:ext cx="212138" cy="130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直接连接符 7">
            <a:extLst>
              <a:ext uri="{FF2B5EF4-FFF2-40B4-BE49-F238E27FC236}">
                <a16:creationId xmlns="" xmlns:a16="http://schemas.microsoft.com/office/drawing/2014/main" id="{0C236393-F57C-438E-83DE-5055188AD22E}"/>
              </a:ext>
            </a:extLst>
          </p:cNvPr>
          <p:cNvCxnSpPr>
            <a:cxnSpLocks/>
            <a:endCxn id="120" idx="0"/>
          </p:cNvCxnSpPr>
          <p:nvPr/>
        </p:nvCxnSpPr>
        <p:spPr bwMode="gray">
          <a:xfrm>
            <a:off x="1299603" y="3793639"/>
            <a:ext cx="667969" cy="53517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20" name="图片 8">
            <a:extLst>
              <a:ext uri="{FF2B5EF4-FFF2-40B4-BE49-F238E27FC236}">
                <a16:creationId xmlns="" xmlns:a16="http://schemas.microsoft.com/office/drawing/2014/main" id="{A3CBE46F-28D5-43A8-B27F-06A7A274120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722117" y="4328812"/>
            <a:ext cx="490909" cy="402545"/>
          </a:xfrm>
          <a:prstGeom prst="rect">
            <a:avLst/>
          </a:prstGeom>
        </p:spPr>
      </p:pic>
      <p:cxnSp>
        <p:nvCxnSpPr>
          <p:cNvPr id="121" name="直接连接符 9">
            <a:extLst>
              <a:ext uri="{FF2B5EF4-FFF2-40B4-BE49-F238E27FC236}">
                <a16:creationId xmlns="" xmlns:a16="http://schemas.microsoft.com/office/drawing/2014/main" id="{65750426-6107-4A61-BC26-C2F3A76A3517}"/>
              </a:ext>
            </a:extLst>
          </p:cNvPr>
          <p:cNvCxnSpPr>
            <a:cxnSpLocks/>
            <a:endCxn id="120" idx="0"/>
          </p:cNvCxnSpPr>
          <p:nvPr/>
        </p:nvCxnSpPr>
        <p:spPr bwMode="gray">
          <a:xfrm flipH="1">
            <a:off x="1967572" y="3803886"/>
            <a:ext cx="679675" cy="5249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26" name="图片 18">
            <a:extLst>
              <a:ext uri="{FF2B5EF4-FFF2-40B4-BE49-F238E27FC236}">
                <a16:creationId xmlns="" xmlns:a16="http://schemas.microsoft.com/office/drawing/2014/main" id="{6502D9C8-AB72-44A2-977F-81749C25FB5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722117" y="2306999"/>
            <a:ext cx="490909" cy="402545"/>
          </a:xfrm>
          <a:prstGeom prst="rect">
            <a:avLst/>
          </a:prstGeom>
        </p:spPr>
      </p:pic>
      <p:cxnSp>
        <p:nvCxnSpPr>
          <p:cNvPr id="127" name="直接连接符 19">
            <a:extLst>
              <a:ext uri="{FF2B5EF4-FFF2-40B4-BE49-F238E27FC236}">
                <a16:creationId xmlns="" xmlns:a16="http://schemas.microsoft.com/office/drawing/2014/main" id="{D17EB337-77FF-42D5-90EF-ABE78243C158}"/>
              </a:ext>
            </a:extLst>
          </p:cNvPr>
          <p:cNvCxnSpPr>
            <a:cxnSpLocks/>
            <a:stCxn id="126" idx="2"/>
            <a:endCxn id="177" idx="1"/>
          </p:cNvCxnSpPr>
          <p:nvPr/>
        </p:nvCxnSpPr>
        <p:spPr bwMode="gray">
          <a:xfrm flipH="1">
            <a:off x="1319401" y="2709544"/>
            <a:ext cx="648171" cy="5613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8" name="直接连接符 22">
            <a:extLst>
              <a:ext uri="{FF2B5EF4-FFF2-40B4-BE49-F238E27FC236}">
                <a16:creationId xmlns="" xmlns:a16="http://schemas.microsoft.com/office/drawing/2014/main" id="{CE317589-00BF-4CF6-8187-272786910EA7}"/>
              </a:ext>
            </a:extLst>
          </p:cNvPr>
          <p:cNvCxnSpPr>
            <a:cxnSpLocks/>
            <a:stCxn id="126" idx="2"/>
            <a:endCxn id="178" idx="1"/>
          </p:cNvCxnSpPr>
          <p:nvPr/>
        </p:nvCxnSpPr>
        <p:spPr bwMode="gray">
          <a:xfrm>
            <a:off x="1967572" y="2709544"/>
            <a:ext cx="744668" cy="56658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129" name="Table 84">
            <a:extLst>
              <a:ext uri="{FF2B5EF4-FFF2-40B4-BE49-F238E27FC236}">
                <a16:creationId xmlns="" xmlns:a16="http://schemas.microsoft.com/office/drawing/2014/main" id="{9A627425-3144-4C84-8EF9-051B65367A73}"/>
              </a:ext>
            </a:extLst>
          </p:cNvPr>
          <p:cNvGraphicFramePr>
            <a:graphicFrameLocks noGrp="1"/>
          </p:cNvGraphicFramePr>
          <p:nvPr>
            <p:extLst>
              <p:ext uri="{D42A27DB-BD31-4B8C-83A1-F6EECF244321}">
                <p14:modId xmlns:p14="http://schemas.microsoft.com/office/powerpoint/2010/main" val="2127687320"/>
              </p:ext>
            </p:extLst>
          </p:nvPr>
        </p:nvGraphicFramePr>
        <p:xfrm>
          <a:off x="2580679" y="1993387"/>
          <a:ext cx="1586607" cy="914400"/>
        </p:xfrm>
        <a:graphic>
          <a:graphicData uri="http://schemas.openxmlformats.org/drawingml/2006/table">
            <a:tbl>
              <a:tblPr firstRow="1" bandRow="1"/>
              <a:tblGrid>
                <a:gridCol w="962137">
                  <a:extLst>
                    <a:ext uri="{9D8B030D-6E8A-4147-A177-3AD203B41FA5}">
                      <a16:colId xmlns="" xmlns:a16="http://schemas.microsoft.com/office/drawing/2014/main" val="20000"/>
                    </a:ext>
                  </a:extLst>
                </a:gridCol>
                <a:gridCol w="624470">
                  <a:extLst>
                    <a:ext uri="{9D8B030D-6E8A-4147-A177-3AD203B41FA5}">
                      <a16:colId xmlns="" xmlns:a16="http://schemas.microsoft.com/office/drawing/2014/main" val="20001"/>
                    </a:ext>
                  </a:extLst>
                </a:gridCol>
              </a:tblGrid>
              <a:tr h="227960">
                <a:tc>
                  <a:txBody>
                    <a:bodyPr/>
                    <a:lstStyle/>
                    <a:p>
                      <a:pPr algn="ctr" fontAlgn="ctr"/>
                      <a:r>
                        <a:rPr lang="en-US" sz="1200" b="1" dirty="0">
                          <a:latin typeface="Huawei Sans" panose="020C0503030203020204" pitchFamily="34" charset="0"/>
                          <a:ea typeface="微软雅黑" panose="020B0503020204020204" pitchFamily="34" charset="-122"/>
                        </a:rPr>
                        <a:t>TN</a:t>
                      </a:r>
                    </a:p>
                  </a:txBody>
                  <a:tcPr marL="121920" marR="121920" marT="60960" marB="60960">
                    <a:lnL w="28575" cap="flat" cmpd="sng" algn="ctr">
                      <a:solidFill>
                        <a:schemeClr val="tx1"/>
                      </a:solidFill>
                      <a:prstDash val="solid"/>
                      <a:round/>
                      <a:headEnd type="none" w="med" len="med"/>
                      <a:tailEnd type="none" w="med" len="med"/>
                    </a:lnL>
                    <a:lnR w="12700" cmpd="sng">
                      <a:solidFill>
                        <a:sysClr val="windowText" lastClr="000000"/>
                      </a:solidFill>
                    </a:lnR>
                    <a:lnT w="28575" cap="flat" cmpd="sng" algn="ctr">
                      <a:solidFill>
                        <a:schemeClr val="tx1"/>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ysClr val="window" lastClr="FFFFFF">
                        <a:lumMod val="85000"/>
                      </a:sysClr>
                    </a:solidFill>
                  </a:tcPr>
                </a:tc>
                <a:tc>
                  <a:txBody>
                    <a:bodyPr/>
                    <a:lstStyle/>
                    <a:p>
                      <a:pPr algn="ctr" fontAlgn="ctr"/>
                      <a:r>
                        <a:rPr lang="en-US" sz="1200" b="1" dirty="0">
                          <a:latin typeface="Huawei Sans" panose="020C0503030203020204" pitchFamily="34" charset="0"/>
                          <a:ea typeface="微软雅黑" panose="020B0503020204020204" pitchFamily="34" charset="-122"/>
                        </a:rPr>
                        <a:t>RD</a:t>
                      </a:r>
                    </a:p>
                  </a:txBody>
                  <a:tcPr marL="121920" marR="121920" marT="60960" marB="60960">
                    <a:lnL w="12700" cmpd="sng">
                      <a:solidFill>
                        <a:sysClr val="windowText" lastClr="000000"/>
                      </a:solidFill>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ysClr val="window" lastClr="FFFFFF">
                        <a:lumMod val="85000"/>
                      </a:sysClr>
                    </a:solidFill>
                  </a:tcPr>
                </a:tc>
                <a:extLst>
                  <a:ext uri="{0D108BD9-81ED-4DB2-BD59-A6C34878D82A}">
                    <a16:rowId xmlns="" xmlns:a16="http://schemas.microsoft.com/office/drawing/2014/main" val="10000"/>
                  </a:ext>
                </a:extLst>
              </a:tr>
              <a:tr h="0">
                <a:tc>
                  <a:txBody>
                    <a:bodyPr/>
                    <a:lstStyle/>
                    <a:p>
                      <a:pPr fontAlgn="ctr"/>
                      <a:r>
                        <a:rPr lang="en-US" sz="1200" dirty="0">
                          <a:latin typeface="Huawei Sans" panose="020C0503030203020204" pitchFamily="34" charset="0"/>
                          <a:ea typeface="微软雅黑" panose="020B0503020204020204" pitchFamily="34" charset="-122"/>
                        </a:rPr>
                        <a:t>MPLS-A</a:t>
                      </a:r>
                    </a:p>
                  </a:txBody>
                  <a:tcPr marL="121920" marR="121920" marT="60960" marB="60960">
                    <a:lnL w="28575" cap="flat" cmpd="sng" algn="ctr">
                      <a:solidFill>
                        <a:schemeClr val="tx1"/>
                      </a:solidFill>
                      <a:prstDash val="solid"/>
                      <a:round/>
                      <a:headEnd type="none" w="med" len="med"/>
                      <a:tailEnd type="none" w="med" len="med"/>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ysClr val="window" lastClr="FFFFFF"/>
                    </a:solidFill>
                  </a:tcPr>
                </a:tc>
                <a:tc>
                  <a:txBody>
                    <a:bodyPr/>
                    <a:lstStyle/>
                    <a:p>
                      <a:pPr fontAlgn="ctr"/>
                      <a:r>
                        <a:rPr lang="en-US" sz="1200" dirty="0">
                          <a:latin typeface="Huawei Sans" panose="020C0503030203020204" pitchFamily="34" charset="0"/>
                          <a:ea typeface="微软雅黑" panose="020B0503020204020204" pitchFamily="34" charset="-122"/>
                        </a:rPr>
                        <a:t>RD1</a:t>
                      </a:r>
                    </a:p>
                  </a:txBody>
                  <a:tcPr marL="121920" marR="121920" marT="60960" marB="60960">
                    <a:lnL w="12700" cmpd="sng">
                      <a:solidFill>
                        <a:sysClr val="windowText" lastClr="000000"/>
                      </a:solidFill>
                    </a:lnL>
                    <a:lnR w="28575" cap="flat" cmpd="sng" algn="ctr">
                      <a:solidFill>
                        <a:schemeClr val="tx1"/>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ysClr val="window" lastClr="FFFFFF"/>
                    </a:solidFill>
                  </a:tcPr>
                </a:tc>
                <a:extLst>
                  <a:ext uri="{0D108BD9-81ED-4DB2-BD59-A6C34878D82A}">
                    <a16:rowId xmlns="" xmlns:a16="http://schemas.microsoft.com/office/drawing/2014/main" val="10001"/>
                  </a:ext>
                </a:extLst>
              </a:tr>
              <a:tr h="0">
                <a:tc>
                  <a:txBody>
                    <a:bodyPr/>
                    <a:lstStyle/>
                    <a:p>
                      <a:pPr fontAlgn="ctr"/>
                      <a:r>
                        <a:rPr lang="en-US" sz="1200" dirty="0">
                          <a:latin typeface="Huawei Sans" panose="020C0503030203020204" pitchFamily="34" charset="0"/>
                          <a:ea typeface="微软雅黑" panose="020B0503020204020204" pitchFamily="34" charset="-122"/>
                        </a:rPr>
                        <a:t>Internet-A</a:t>
                      </a:r>
                    </a:p>
                  </a:txBody>
                  <a:tcPr marL="121920" marR="121920" marT="60960" marB="60960">
                    <a:lnL w="28575" cap="flat" cmpd="sng" algn="ctr">
                      <a:solidFill>
                        <a:schemeClr val="tx1"/>
                      </a:solidFill>
                      <a:prstDash val="solid"/>
                      <a:round/>
                      <a:headEnd type="none" w="med" len="med"/>
                      <a:tailEnd type="none" w="med" len="med"/>
                    </a:lnL>
                    <a:lnR w="12700" cmpd="sng">
                      <a:solidFill>
                        <a:sysClr val="windowText" lastClr="000000"/>
                      </a:solidFill>
                    </a:lnR>
                    <a:lnT w="12700" cmpd="sng">
                      <a:solidFill>
                        <a:sysClr val="windowText" lastClr="000000"/>
                      </a:solidFill>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fontAlgn="ctr"/>
                      <a:r>
                        <a:rPr lang="en-US" sz="1200" dirty="0">
                          <a:latin typeface="Huawei Sans" panose="020C0503030203020204" pitchFamily="34" charset="0"/>
                          <a:ea typeface="微软雅黑" panose="020B0503020204020204" pitchFamily="34" charset="-122"/>
                        </a:rPr>
                        <a:t>RD2</a:t>
                      </a:r>
                    </a:p>
                  </a:txBody>
                  <a:tcPr marL="121920" marR="121920" marT="60960" marB="60960">
                    <a:lnL w="12700" cmpd="sng">
                      <a:solidFill>
                        <a:sysClr val="windowText" lastClr="000000"/>
                      </a:solidFill>
                    </a:lnL>
                    <a:lnR w="28575" cap="flat" cmpd="sng" algn="ctr">
                      <a:solidFill>
                        <a:schemeClr val="tx1"/>
                      </a:solidFill>
                      <a:prstDash val="solid"/>
                      <a:round/>
                      <a:headEnd type="none" w="med" len="med"/>
                      <a:tailEnd type="none" w="med" len="med"/>
                    </a:lnR>
                    <a:lnT w="12700" cmpd="sng">
                      <a:solidFill>
                        <a:sysClr val="windowText" lastClr="000000"/>
                      </a:solidFill>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 xmlns:a16="http://schemas.microsoft.com/office/drawing/2014/main" val="10002"/>
                  </a:ext>
                </a:extLst>
              </a:tr>
            </a:tbl>
          </a:graphicData>
        </a:graphic>
      </p:graphicFrame>
      <p:cxnSp>
        <p:nvCxnSpPr>
          <p:cNvPr id="132" name="直接连接符 30">
            <a:extLst>
              <a:ext uri="{FF2B5EF4-FFF2-40B4-BE49-F238E27FC236}">
                <a16:creationId xmlns="" xmlns:a16="http://schemas.microsoft.com/office/drawing/2014/main" id="{0D5CB7D7-911F-4616-8C5A-94F4F9593778}"/>
              </a:ext>
            </a:extLst>
          </p:cNvPr>
          <p:cNvCxnSpPr>
            <a:cxnSpLocks/>
            <a:endCxn id="133" idx="0"/>
          </p:cNvCxnSpPr>
          <p:nvPr/>
        </p:nvCxnSpPr>
        <p:spPr bwMode="gray">
          <a:xfrm>
            <a:off x="4877775" y="3794916"/>
            <a:ext cx="667969" cy="53517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33" name="图片 31">
            <a:extLst>
              <a:ext uri="{FF2B5EF4-FFF2-40B4-BE49-F238E27FC236}">
                <a16:creationId xmlns="" xmlns:a16="http://schemas.microsoft.com/office/drawing/2014/main" id="{DE2A254B-AA39-4E91-B7FA-C286DC6A6D4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300289" y="4330089"/>
            <a:ext cx="490909" cy="402545"/>
          </a:xfrm>
          <a:prstGeom prst="rect">
            <a:avLst/>
          </a:prstGeom>
        </p:spPr>
      </p:pic>
      <p:cxnSp>
        <p:nvCxnSpPr>
          <p:cNvPr id="134" name="直接连接符 32">
            <a:extLst>
              <a:ext uri="{FF2B5EF4-FFF2-40B4-BE49-F238E27FC236}">
                <a16:creationId xmlns="" xmlns:a16="http://schemas.microsoft.com/office/drawing/2014/main" id="{0102E2F2-FA3F-48C3-A522-5CB44C68D15A}"/>
              </a:ext>
            </a:extLst>
          </p:cNvPr>
          <p:cNvCxnSpPr>
            <a:cxnSpLocks/>
            <a:endCxn id="133" idx="0"/>
          </p:cNvCxnSpPr>
          <p:nvPr/>
        </p:nvCxnSpPr>
        <p:spPr bwMode="gray">
          <a:xfrm flipH="1">
            <a:off x="5545744" y="3782157"/>
            <a:ext cx="715812" cy="54793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41" name="图片 39">
            <a:extLst>
              <a:ext uri="{FF2B5EF4-FFF2-40B4-BE49-F238E27FC236}">
                <a16:creationId xmlns="" xmlns:a16="http://schemas.microsoft.com/office/drawing/2014/main" id="{BF79C884-0527-4FEE-A12D-D71656B676B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300289" y="2308276"/>
            <a:ext cx="490909" cy="402545"/>
          </a:xfrm>
          <a:prstGeom prst="rect">
            <a:avLst/>
          </a:prstGeom>
        </p:spPr>
      </p:pic>
      <p:cxnSp>
        <p:nvCxnSpPr>
          <p:cNvPr id="142" name="直接连接符 40">
            <a:extLst>
              <a:ext uri="{FF2B5EF4-FFF2-40B4-BE49-F238E27FC236}">
                <a16:creationId xmlns="" xmlns:a16="http://schemas.microsoft.com/office/drawing/2014/main" id="{D96E8B36-8846-41F2-96C7-85B6216B260C}"/>
              </a:ext>
            </a:extLst>
          </p:cNvPr>
          <p:cNvCxnSpPr>
            <a:cxnSpLocks/>
            <a:stCxn id="141" idx="2"/>
            <a:endCxn id="179" idx="1"/>
          </p:cNvCxnSpPr>
          <p:nvPr/>
        </p:nvCxnSpPr>
        <p:spPr bwMode="gray">
          <a:xfrm flipH="1">
            <a:off x="4953061" y="2710821"/>
            <a:ext cx="592683" cy="55305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3" name="直接连接符 41">
            <a:extLst>
              <a:ext uri="{FF2B5EF4-FFF2-40B4-BE49-F238E27FC236}">
                <a16:creationId xmlns="" xmlns:a16="http://schemas.microsoft.com/office/drawing/2014/main" id="{B5F8498F-83FA-43E4-ABCE-CE8655D8CF3A}"/>
              </a:ext>
            </a:extLst>
          </p:cNvPr>
          <p:cNvCxnSpPr>
            <a:cxnSpLocks/>
            <a:stCxn id="141" idx="2"/>
            <a:endCxn id="180" idx="0"/>
          </p:cNvCxnSpPr>
          <p:nvPr/>
        </p:nvCxnSpPr>
        <p:spPr bwMode="gray">
          <a:xfrm>
            <a:off x="5545744" y="2710821"/>
            <a:ext cx="593477" cy="4541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61" name="任意多边形 70">
            <a:extLst>
              <a:ext uri="{FF2B5EF4-FFF2-40B4-BE49-F238E27FC236}">
                <a16:creationId xmlns="" xmlns:a16="http://schemas.microsoft.com/office/drawing/2014/main" id="{A99A39EC-F50B-41FE-A27A-1E632247CC64}"/>
              </a:ext>
            </a:extLst>
          </p:cNvPr>
          <p:cNvSpPr/>
          <p:nvPr/>
        </p:nvSpPr>
        <p:spPr bwMode="gray">
          <a:xfrm>
            <a:off x="1325998" y="2713193"/>
            <a:ext cx="624301" cy="1617785"/>
          </a:xfrm>
          <a:custGeom>
            <a:avLst/>
            <a:gdLst>
              <a:gd name="connsiteX0" fmla="*/ 624301 w 624301"/>
              <a:gd name="connsiteY0" fmla="*/ 0 h 1617785"/>
              <a:gd name="connsiteX1" fmla="*/ 47 w 624301"/>
              <a:gd name="connsiteY1" fmla="*/ 764931 h 1617785"/>
              <a:gd name="connsiteX2" fmla="*/ 597924 w 624301"/>
              <a:gd name="connsiteY2" fmla="*/ 1617785 h 1617785"/>
            </a:gdLst>
            <a:ahLst/>
            <a:cxnLst>
              <a:cxn ang="0">
                <a:pos x="connsiteX0" y="connsiteY0"/>
              </a:cxn>
              <a:cxn ang="0">
                <a:pos x="connsiteX1" y="connsiteY1"/>
              </a:cxn>
              <a:cxn ang="0">
                <a:pos x="connsiteX2" y="connsiteY2"/>
              </a:cxn>
            </a:cxnLst>
            <a:rect l="l" t="t" r="r" b="b"/>
            <a:pathLst>
              <a:path w="624301" h="1617785">
                <a:moveTo>
                  <a:pt x="624301" y="0"/>
                </a:moveTo>
                <a:cubicBezTo>
                  <a:pt x="314372" y="247650"/>
                  <a:pt x="4443" y="495300"/>
                  <a:pt x="47" y="764931"/>
                </a:cubicBezTo>
                <a:cubicBezTo>
                  <a:pt x="-4349" y="1034562"/>
                  <a:pt x="296787" y="1326173"/>
                  <a:pt x="597924" y="1617785"/>
                </a:cubicBezTo>
              </a:path>
            </a:pathLst>
          </a:cu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sp>
        <p:nvSpPr>
          <p:cNvPr id="162" name="任意多边形 71">
            <a:extLst>
              <a:ext uri="{FF2B5EF4-FFF2-40B4-BE49-F238E27FC236}">
                <a16:creationId xmlns="" xmlns:a16="http://schemas.microsoft.com/office/drawing/2014/main" id="{C954D27E-D453-448A-88FC-B1508DF7AC40}"/>
              </a:ext>
            </a:extLst>
          </p:cNvPr>
          <p:cNvSpPr/>
          <p:nvPr/>
        </p:nvSpPr>
        <p:spPr bwMode="gray">
          <a:xfrm>
            <a:off x="1967884" y="2713193"/>
            <a:ext cx="756155" cy="1608993"/>
          </a:xfrm>
          <a:custGeom>
            <a:avLst/>
            <a:gdLst>
              <a:gd name="connsiteX0" fmla="*/ 0 w 756155"/>
              <a:gd name="connsiteY0" fmla="*/ 0 h 1608993"/>
              <a:gd name="connsiteX1" fmla="*/ 756138 w 756155"/>
              <a:gd name="connsiteY1" fmla="*/ 800100 h 1608993"/>
              <a:gd name="connsiteX2" fmla="*/ 17584 w 756155"/>
              <a:gd name="connsiteY2" fmla="*/ 1608993 h 1608993"/>
            </a:gdLst>
            <a:ahLst/>
            <a:cxnLst>
              <a:cxn ang="0">
                <a:pos x="connsiteX0" y="connsiteY0"/>
              </a:cxn>
              <a:cxn ang="0">
                <a:pos x="connsiteX1" y="connsiteY1"/>
              </a:cxn>
              <a:cxn ang="0">
                <a:pos x="connsiteX2" y="connsiteY2"/>
              </a:cxn>
            </a:cxnLst>
            <a:rect l="l" t="t" r="r" b="b"/>
            <a:pathLst>
              <a:path w="756155" h="1608993">
                <a:moveTo>
                  <a:pt x="0" y="0"/>
                </a:moveTo>
                <a:cubicBezTo>
                  <a:pt x="376603" y="265967"/>
                  <a:pt x="753207" y="531935"/>
                  <a:pt x="756138" y="800100"/>
                </a:cubicBezTo>
                <a:cubicBezTo>
                  <a:pt x="759069" y="1068265"/>
                  <a:pt x="388326" y="1338629"/>
                  <a:pt x="17584" y="1608993"/>
                </a:cubicBezTo>
              </a:path>
            </a:pathLst>
          </a:cu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sp>
        <p:nvSpPr>
          <p:cNvPr id="163" name="任意多边形 73">
            <a:extLst>
              <a:ext uri="{FF2B5EF4-FFF2-40B4-BE49-F238E27FC236}">
                <a16:creationId xmlns="" xmlns:a16="http://schemas.microsoft.com/office/drawing/2014/main" id="{9D25A47B-197B-4354-8D88-E02DE2A04E3D}"/>
              </a:ext>
            </a:extLst>
          </p:cNvPr>
          <p:cNvSpPr/>
          <p:nvPr/>
        </p:nvSpPr>
        <p:spPr bwMode="gray">
          <a:xfrm>
            <a:off x="4921616" y="2714470"/>
            <a:ext cx="624301" cy="1617785"/>
          </a:xfrm>
          <a:custGeom>
            <a:avLst/>
            <a:gdLst>
              <a:gd name="connsiteX0" fmla="*/ 624301 w 624301"/>
              <a:gd name="connsiteY0" fmla="*/ 0 h 1617785"/>
              <a:gd name="connsiteX1" fmla="*/ 47 w 624301"/>
              <a:gd name="connsiteY1" fmla="*/ 764931 h 1617785"/>
              <a:gd name="connsiteX2" fmla="*/ 597924 w 624301"/>
              <a:gd name="connsiteY2" fmla="*/ 1617785 h 1617785"/>
            </a:gdLst>
            <a:ahLst/>
            <a:cxnLst>
              <a:cxn ang="0">
                <a:pos x="connsiteX0" y="connsiteY0"/>
              </a:cxn>
              <a:cxn ang="0">
                <a:pos x="connsiteX1" y="connsiteY1"/>
              </a:cxn>
              <a:cxn ang="0">
                <a:pos x="connsiteX2" y="connsiteY2"/>
              </a:cxn>
            </a:cxnLst>
            <a:rect l="l" t="t" r="r" b="b"/>
            <a:pathLst>
              <a:path w="624301" h="1617785">
                <a:moveTo>
                  <a:pt x="624301" y="0"/>
                </a:moveTo>
                <a:cubicBezTo>
                  <a:pt x="314372" y="247650"/>
                  <a:pt x="4443" y="495300"/>
                  <a:pt x="47" y="764931"/>
                </a:cubicBezTo>
                <a:cubicBezTo>
                  <a:pt x="-4349" y="1034562"/>
                  <a:pt x="296787" y="1326173"/>
                  <a:pt x="597924" y="1617785"/>
                </a:cubicBezTo>
              </a:path>
            </a:pathLst>
          </a:cu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sp>
        <p:nvSpPr>
          <p:cNvPr id="164" name="任意多边形 74">
            <a:extLst>
              <a:ext uri="{FF2B5EF4-FFF2-40B4-BE49-F238E27FC236}">
                <a16:creationId xmlns="" xmlns:a16="http://schemas.microsoft.com/office/drawing/2014/main" id="{27375B3B-BF18-46AC-93DA-F12FFDA79068}"/>
              </a:ext>
            </a:extLst>
          </p:cNvPr>
          <p:cNvSpPr/>
          <p:nvPr/>
        </p:nvSpPr>
        <p:spPr bwMode="gray">
          <a:xfrm>
            <a:off x="5563502" y="2714470"/>
            <a:ext cx="756155" cy="1608993"/>
          </a:xfrm>
          <a:custGeom>
            <a:avLst/>
            <a:gdLst>
              <a:gd name="connsiteX0" fmla="*/ 0 w 756155"/>
              <a:gd name="connsiteY0" fmla="*/ 0 h 1608993"/>
              <a:gd name="connsiteX1" fmla="*/ 756138 w 756155"/>
              <a:gd name="connsiteY1" fmla="*/ 800100 h 1608993"/>
              <a:gd name="connsiteX2" fmla="*/ 17584 w 756155"/>
              <a:gd name="connsiteY2" fmla="*/ 1608993 h 1608993"/>
            </a:gdLst>
            <a:ahLst/>
            <a:cxnLst>
              <a:cxn ang="0">
                <a:pos x="connsiteX0" y="connsiteY0"/>
              </a:cxn>
              <a:cxn ang="0">
                <a:pos x="connsiteX1" y="connsiteY1"/>
              </a:cxn>
              <a:cxn ang="0">
                <a:pos x="connsiteX2" y="connsiteY2"/>
              </a:cxn>
            </a:cxnLst>
            <a:rect l="l" t="t" r="r" b="b"/>
            <a:pathLst>
              <a:path w="756155" h="1608993">
                <a:moveTo>
                  <a:pt x="0" y="0"/>
                </a:moveTo>
                <a:cubicBezTo>
                  <a:pt x="376603" y="265967"/>
                  <a:pt x="753207" y="531935"/>
                  <a:pt x="756138" y="800100"/>
                </a:cubicBezTo>
                <a:cubicBezTo>
                  <a:pt x="759069" y="1068265"/>
                  <a:pt x="388326" y="1338629"/>
                  <a:pt x="17584" y="1608993"/>
                </a:cubicBezTo>
              </a:path>
            </a:pathLst>
          </a:cu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sp>
        <p:nvSpPr>
          <p:cNvPr id="167" name="任意多边形 77">
            <a:extLst>
              <a:ext uri="{FF2B5EF4-FFF2-40B4-BE49-F238E27FC236}">
                <a16:creationId xmlns="" xmlns:a16="http://schemas.microsoft.com/office/drawing/2014/main" id="{F070E875-5FB1-423E-80D8-3D7F87369A5D}"/>
              </a:ext>
            </a:extLst>
          </p:cNvPr>
          <p:cNvSpPr/>
          <p:nvPr/>
        </p:nvSpPr>
        <p:spPr bwMode="gray">
          <a:xfrm>
            <a:off x="5149190" y="2740847"/>
            <a:ext cx="888639" cy="1573823"/>
          </a:xfrm>
          <a:custGeom>
            <a:avLst/>
            <a:gdLst>
              <a:gd name="connsiteX0" fmla="*/ 379281 w 888639"/>
              <a:gd name="connsiteY0" fmla="*/ 1573823 h 1573823"/>
              <a:gd name="connsiteX1" fmla="*/ 880443 w 888639"/>
              <a:gd name="connsiteY1" fmla="*/ 984739 h 1573823"/>
              <a:gd name="connsiteX2" fmla="*/ 18797 w 888639"/>
              <a:gd name="connsiteY2" fmla="*/ 720970 h 1573823"/>
              <a:gd name="connsiteX3" fmla="*/ 370489 w 888639"/>
              <a:gd name="connsiteY3" fmla="*/ 0 h 1573823"/>
            </a:gdLst>
            <a:ahLst/>
            <a:cxnLst>
              <a:cxn ang="0">
                <a:pos x="connsiteX0" y="connsiteY0"/>
              </a:cxn>
              <a:cxn ang="0">
                <a:pos x="connsiteX1" y="connsiteY1"/>
              </a:cxn>
              <a:cxn ang="0">
                <a:pos x="connsiteX2" y="connsiteY2"/>
              </a:cxn>
              <a:cxn ang="0">
                <a:pos x="connsiteX3" y="connsiteY3"/>
              </a:cxn>
            </a:cxnLst>
            <a:rect l="l" t="t" r="r" b="b"/>
            <a:pathLst>
              <a:path w="888639" h="1573823">
                <a:moveTo>
                  <a:pt x="379281" y="1573823"/>
                </a:moveTo>
                <a:cubicBezTo>
                  <a:pt x="659902" y="1350352"/>
                  <a:pt x="940524" y="1126881"/>
                  <a:pt x="880443" y="984739"/>
                </a:cubicBezTo>
                <a:cubicBezTo>
                  <a:pt x="820362" y="842597"/>
                  <a:pt x="103789" y="885093"/>
                  <a:pt x="18797" y="720970"/>
                </a:cubicBezTo>
                <a:cubicBezTo>
                  <a:pt x="-66195" y="556847"/>
                  <a:pt x="152147" y="278423"/>
                  <a:pt x="370489" y="0"/>
                </a:cubicBezTo>
              </a:path>
            </a:pathLst>
          </a:cu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sp>
        <p:nvSpPr>
          <p:cNvPr id="168" name="任意多边形 78">
            <a:extLst>
              <a:ext uri="{FF2B5EF4-FFF2-40B4-BE49-F238E27FC236}">
                <a16:creationId xmlns="" xmlns:a16="http://schemas.microsoft.com/office/drawing/2014/main" id="{A08B5D27-615D-4822-9324-349655BD9747}"/>
              </a:ext>
            </a:extLst>
          </p:cNvPr>
          <p:cNvSpPr/>
          <p:nvPr/>
        </p:nvSpPr>
        <p:spPr bwMode="gray">
          <a:xfrm>
            <a:off x="5199126" y="2740847"/>
            <a:ext cx="752829" cy="1573823"/>
          </a:xfrm>
          <a:custGeom>
            <a:avLst/>
            <a:gdLst>
              <a:gd name="connsiteX0" fmla="*/ 346930 w 752829"/>
              <a:gd name="connsiteY0" fmla="*/ 1573823 h 1573823"/>
              <a:gd name="connsiteX1" fmla="*/ 12822 w 752829"/>
              <a:gd name="connsiteY1" fmla="*/ 1037493 h 1573823"/>
              <a:gd name="connsiteX2" fmla="*/ 742584 w 752829"/>
              <a:gd name="connsiteY2" fmla="*/ 677008 h 1573823"/>
              <a:gd name="connsiteX3" fmla="*/ 373307 w 752829"/>
              <a:gd name="connsiteY3" fmla="*/ 0 h 1573823"/>
            </a:gdLst>
            <a:ahLst/>
            <a:cxnLst>
              <a:cxn ang="0">
                <a:pos x="connsiteX0" y="connsiteY0"/>
              </a:cxn>
              <a:cxn ang="0">
                <a:pos x="connsiteX1" y="connsiteY1"/>
              </a:cxn>
              <a:cxn ang="0">
                <a:pos x="connsiteX2" y="connsiteY2"/>
              </a:cxn>
              <a:cxn ang="0">
                <a:pos x="connsiteX3" y="connsiteY3"/>
              </a:cxn>
            </a:cxnLst>
            <a:rect l="l" t="t" r="r" b="b"/>
            <a:pathLst>
              <a:path w="752829" h="1573823">
                <a:moveTo>
                  <a:pt x="346930" y="1573823"/>
                </a:moveTo>
                <a:cubicBezTo>
                  <a:pt x="146905" y="1380392"/>
                  <a:pt x="-53120" y="1186962"/>
                  <a:pt x="12822" y="1037493"/>
                </a:cubicBezTo>
                <a:cubicBezTo>
                  <a:pt x="78764" y="888024"/>
                  <a:pt x="682503" y="849923"/>
                  <a:pt x="742584" y="677008"/>
                </a:cubicBezTo>
                <a:cubicBezTo>
                  <a:pt x="802665" y="504093"/>
                  <a:pt x="587986" y="252046"/>
                  <a:pt x="373307" y="0"/>
                </a:cubicBezTo>
              </a:path>
            </a:pathLst>
          </a:cu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sp>
        <p:nvSpPr>
          <p:cNvPr id="169" name="圆角矩形 75">
            <a:extLst>
              <a:ext uri="{FF2B5EF4-FFF2-40B4-BE49-F238E27FC236}">
                <a16:creationId xmlns="" xmlns:a16="http://schemas.microsoft.com/office/drawing/2014/main" id="{CB5D4F00-E2CA-45B0-8235-051DDA3B1B57}"/>
              </a:ext>
            </a:extLst>
          </p:cNvPr>
          <p:cNvSpPr/>
          <p:nvPr/>
        </p:nvSpPr>
        <p:spPr bwMode="gray">
          <a:xfrm>
            <a:off x="535259" y="1078223"/>
            <a:ext cx="3663846" cy="499395"/>
          </a:xfrm>
          <a:prstGeom prst="roundRect">
            <a:avLst>
              <a:gd name="adj" fmla="val 13606"/>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Different RDs</a:t>
            </a:r>
          </a:p>
        </p:txBody>
      </p:sp>
      <p:sp>
        <p:nvSpPr>
          <p:cNvPr id="170" name="圆角矩形 75">
            <a:extLst>
              <a:ext uri="{FF2B5EF4-FFF2-40B4-BE49-F238E27FC236}">
                <a16:creationId xmlns="" xmlns:a16="http://schemas.microsoft.com/office/drawing/2014/main" id="{FA434902-126F-4A74-8B00-36A6EE9921C6}"/>
              </a:ext>
            </a:extLst>
          </p:cNvPr>
          <p:cNvSpPr/>
          <p:nvPr/>
        </p:nvSpPr>
        <p:spPr bwMode="gray">
          <a:xfrm>
            <a:off x="4238756" y="1079500"/>
            <a:ext cx="3570455" cy="499395"/>
          </a:xfrm>
          <a:prstGeom prst="roundRect">
            <a:avLst>
              <a:gd name="adj" fmla="val 13606"/>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Different TNs, same RD</a:t>
            </a:r>
          </a:p>
        </p:txBody>
      </p:sp>
      <p:sp>
        <p:nvSpPr>
          <p:cNvPr id="171" name="圆角矩形 75">
            <a:extLst>
              <a:ext uri="{FF2B5EF4-FFF2-40B4-BE49-F238E27FC236}">
                <a16:creationId xmlns="" xmlns:a16="http://schemas.microsoft.com/office/drawing/2014/main" id="{F3661F4B-D549-4F7D-96CE-B838FC837EA8}"/>
              </a:ext>
            </a:extLst>
          </p:cNvPr>
          <p:cNvSpPr/>
          <p:nvPr/>
        </p:nvSpPr>
        <p:spPr bwMode="gray">
          <a:xfrm>
            <a:off x="7842810" y="1079500"/>
            <a:ext cx="3606705" cy="499395"/>
          </a:xfrm>
          <a:prstGeom prst="roundRect">
            <a:avLst>
              <a:gd name="adj" fmla="val 13606"/>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Network in the same RD, different RDs created logically</a:t>
            </a:r>
          </a:p>
        </p:txBody>
      </p:sp>
      <p:graphicFrame>
        <p:nvGraphicFramePr>
          <p:cNvPr id="175" name="Table 84">
            <a:extLst>
              <a:ext uri="{FF2B5EF4-FFF2-40B4-BE49-F238E27FC236}">
                <a16:creationId xmlns="" xmlns:a16="http://schemas.microsoft.com/office/drawing/2014/main" id="{0D0371D1-1D10-4301-AA3E-E9086815DB2A}"/>
              </a:ext>
            </a:extLst>
          </p:cNvPr>
          <p:cNvGraphicFramePr>
            <a:graphicFrameLocks noGrp="1"/>
          </p:cNvGraphicFramePr>
          <p:nvPr/>
        </p:nvGraphicFramePr>
        <p:xfrm>
          <a:off x="6180171" y="1983987"/>
          <a:ext cx="1602706" cy="914400"/>
        </p:xfrm>
        <a:graphic>
          <a:graphicData uri="http://schemas.openxmlformats.org/drawingml/2006/table">
            <a:tbl>
              <a:tblPr firstRow="1" bandRow="1"/>
              <a:tblGrid>
                <a:gridCol w="971900">
                  <a:extLst>
                    <a:ext uri="{9D8B030D-6E8A-4147-A177-3AD203B41FA5}">
                      <a16:colId xmlns="" xmlns:a16="http://schemas.microsoft.com/office/drawing/2014/main" val="20000"/>
                    </a:ext>
                  </a:extLst>
                </a:gridCol>
                <a:gridCol w="630806">
                  <a:extLst>
                    <a:ext uri="{9D8B030D-6E8A-4147-A177-3AD203B41FA5}">
                      <a16:colId xmlns="" xmlns:a16="http://schemas.microsoft.com/office/drawing/2014/main" val="20001"/>
                    </a:ext>
                  </a:extLst>
                </a:gridCol>
              </a:tblGrid>
              <a:tr h="227960">
                <a:tc>
                  <a:txBody>
                    <a:bodyPr/>
                    <a:lstStyle/>
                    <a:p>
                      <a:pPr algn="ctr" fontAlgn="ctr"/>
                      <a:r>
                        <a:rPr lang="en-US" sz="1200" b="1" dirty="0">
                          <a:latin typeface="Huawei Sans" panose="020C0503030203020204" pitchFamily="34" charset="0"/>
                          <a:ea typeface="微软雅黑" panose="020B0503020204020204" pitchFamily="34" charset="-122"/>
                        </a:rPr>
                        <a:t>TN</a:t>
                      </a:r>
                    </a:p>
                  </a:txBody>
                  <a:tcPr marL="121920" marR="121920" marT="60960" marB="60960">
                    <a:lnL w="28575" cap="flat" cmpd="sng" algn="ctr">
                      <a:solidFill>
                        <a:schemeClr val="tx1"/>
                      </a:solidFill>
                      <a:prstDash val="solid"/>
                      <a:round/>
                      <a:headEnd type="none" w="med" len="med"/>
                      <a:tailEnd type="none" w="med" len="med"/>
                    </a:lnL>
                    <a:lnR w="12700" cmpd="sng">
                      <a:solidFill>
                        <a:sysClr val="windowText" lastClr="000000"/>
                      </a:solidFill>
                    </a:lnR>
                    <a:lnT w="28575" cap="flat" cmpd="sng" algn="ctr">
                      <a:solidFill>
                        <a:schemeClr val="tx1"/>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ysClr val="window" lastClr="FFFFFF">
                        <a:lumMod val="85000"/>
                      </a:sysClr>
                    </a:solidFill>
                  </a:tcPr>
                </a:tc>
                <a:tc>
                  <a:txBody>
                    <a:bodyPr/>
                    <a:lstStyle/>
                    <a:p>
                      <a:pPr algn="ctr" fontAlgn="ctr"/>
                      <a:r>
                        <a:rPr lang="en-US" sz="1200" b="1" dirty="0">
                          <a:latin typeface="Huawei Sans" panose="020C0503030203020204" pitchFamily="34" charset="0"/>
                          <a:ea typeface="微软雅黑" panose="020B0503020204020204" pitchFamily="34" charset="-122"/>
                        </a:rPr>
                        <a:t>RD</a:t>
                      </a:r>
                    </a:p>
                  </a:txBody>
                  <a:tcPr marL="121920" marR="121920" marT="60960" marB="60960">
                    <a:lnL w="12700" cmpd="sng">
                      <a:solidFill>
                        <a:sysClr val="windowText" lastClr="000000"/>
                      </a:solidFill>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ysClr val="window" lastClr="FFFFFF">
                        <a:lumMod val="85000"/>
                      </a:sysClr>
                    </a:solidFill>
                  </a:tcPr>
                </a:tc>
                <a:extLst>
                  <a:ext uri="{0D108BD9-81ED-4DB2-BD59-A6C34878D82A}">
                    <a16:rowId xmlns="" xmlns:a16="http://schemas.microsoft.com/office/drawing/2014/main" val="10000"/>
                  </a:ext>
                </a:extLst>
              </a:tr>
              <a:tr h="0">
                <a:tc>
                  <a:txBody>
                    <a:bodyPr/>
                    <a:lstStyle/>
                    <a:p>
                      <a:pPr fontAlgn="ctr"/>
                      <a:r>
                        <a:rPr lang="en-US" sz="1200" dirty="0">
                          <a:latin typeface="Huawei Sans" panose="020C0503030203020204" pitchFamily="34" charset="0"/>
                          <a:ea typeface="微软雅黑" panose="020B0503020204020204" pitchFamily="34" charset="-122"/>
                        </a:rPr>
                        <a:t>Internet-A</a:t>
                      </a:r>
                    </a:p>
                  </a:txBody>
                  <a:tcPr marL="121920" marR="121920" marT="60960" marB="60960">
                    <a:lnL w="28575" cap="flat" cmpd="sng" algn="ctr">
                      <a:solidFill>
                        <a:schemeClr val="tx1"/>
                      </a:solidFill>
                      <a:prstDash val="solid"/>
                      <a:round/>
                      <a:headEnd type="none" w="med" len="med"/>
                      <a:tailEnd type="none" w="med" len="med"/>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ysClr val="window" lastClr="FFFFFF"/>
                    </a:solidFill>
                  </a:tcPr>
                </a:tc>
                <a:tc>
                  <a:txBody>
                    <a:bodyPr/>
                    <a:lstStyle/>
                    <a:p>
                      <a:pPr fontAlgn="ctr"/>
                      <a:r>
                        <a:rPr lang="en-US" sz="1200" dirty="0">
                          <a:latin typeface="Huawei Sans" panose="020C0503030203020204" pitchFamily="34" charset="0"/>
                          <a:ea typeface="微软雅黑" panose="020B0503020204020204" pitchFamily="34" charset="-122"/>
                        </a:rPr>
                        <a:t>RD1</a:t>
                      </a:r>
                    </a:p>
                  </a:txBody>
                  <a:tcPr marL="121920" marR="121920" marT="60960" marB="60960">
                    <a:lnL w="12700" cmpd="sng">
                      <a:solidFill>
                        <a:sysClr val="windowText" lastClr="000000"/>
                      </a:solidFill>
                    </a:lnL>
                    <a:lnR w="28575" cap="flat" cmpd="sng" algn="ctr">
                      <a:solidFill>
                        <a:schemeClr val="tx1"/>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ysClr val="window" lastClr="FFFFFF"/>
                    </a:solidFill>
                  </a:tcPr>
                </a:tc>
                <a:extLst>
                  <a:ext uri="{0D108BD9-81ED-4DB2-BD59-A6C34878D82A}">
                    <a16:rowId xmlns="" xmlns:a16="http://schemas.microsoft.com/office/drawing/2014/main" val="10001"/>
                  </a:ext>
                </a:extLst>
              </a:tr>
              <a:tr h="0">
                <a:tc>
                  <a:txBody>
                    <a:bodyPr/>
                    <a:lstStyle/>
                    <a:p>
                      <a:pPr fontAlgn="ctr"/>
                      <a:r>
                        <a:rPr lang="en-US" sz="1200" dirty="0">
                          <a:latin typeface="Huawei Sans" panose="020C0503030203020204" pitchFamily="34" charset="0"/>
                          <a:ea typeface="微软雅黑" panose="020B0503020204020204" pitchFamily="34" charset="-122"/>
                        </a:rPr>
                        <a:t>Internet-B</a:t>
                      </a:r>
                    </a:p>
                  </a:txBody>
                  <a:tcPr marL="121920" marR="121920" marT="60960" marB="60960">
                    <a:lnL w="28575" cap="flat" cmpd="sng" algn="ctr">
                      <a:solidFill>
                        <a:schemeClr val="tx1"/>
                      </a:solidFill>
                      <a:prstDash val="solid"/>
                      <a:round/>
                      <a:headEnd type="none" w="med" len="med"/>
                      <a:tailEnd type="none" w="med" len="med"/>
                    </a:lnL>
                    <a:lnR w="12700" cmpd="sng">
                      <a:solidFill>
                        <a:sysClr val="windowText" lastClr="000000"/>
                      </a:solidFill>
                    </a:lnR>
                    <a:lnT w="12700" cmpd="sng">
                      <a:solidFill>
                        <a:sysClr val="windowText" lastClr="000000"/>
                      </a:solidFill>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fontAlgn="ctr"/>
                      <a:r>
                        <a:rPr lang="en-US" sz="1200" dirty="0">
                          <a:latin typeface="Huawei Sans" panose="020C0503030203020204" pitchFamily="34" charset="0"/>
                          <a:ea typeface="微软雅黑" panose="020B0503020204020204" pitchFamily="34" charset="-122"/>
                        </a:rPr>
                        <a:t>RD1</a:t>
                      </a:r>
                    </a:p>
                  </a:txBody>
                  <a:tcPr marL="121920" marR="121920" marT="60960" marB="60960">
                    <a:lnL w="12700" cmpd="sng">
                      <a:solidFill>
                        <a:sysClr val="windowText" lastClr="000000"/>
                      </a:solidFill>
                    </a:lnL>
                    <a:lnR w="28575" cap="flat" cmpd="sng" algn="ctr">
                      <a:solidFill>
                        <a:schemeClr val="tx1"/>
                      </a:solidFill>
                      <a:prstDash val="solid"/>
                      <a:round/>
                      <a:headEnd type="none" w="med" len="med"/>
                      <a:tailEnd type="none" w="med" len="med"/>
                    </a:lnR>
                    <a:lnT w="12700" cmpd="sng">
                      <a:solidFill>
                        <a:sysClr val="windowText" lastClr="000000"/>
                      </a:solidFill>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 xmlns:a16="http://schemas.microsoft.com/office/drawing/2014/main" val="10002"/>
                  </a:ext>
                </a:extLst>
              </a:tr>
            </a:tbl>
          </a:graphicData>
        </a:graphic>
      </p:graphicFrame>
      <p:graphicFrame>
        <p:nvGraphicFramePr>
          <p:cNvPr id="176" name="Table 84">
            <a:extLst>
              <a:ext uri="{FF2B5EF4-FFF2-40B4-BE49-F238E27FC236}">
                <a16:creationId xmlns="" xmlns:a16="http://schemas.microsoft.com/office/drawing/2014/main" id="{ECBB1AB4-A2F2-48E5-87E1-664B806B05B2}"/>
              </a:ext>
            </a:extLst>
          </p:cNvPr>
          <p:cNvGraphicFramePr>
            <a:graphicFrameLocks noGrp="1"/>
          </p:cNvGraphicFramePr>
          <p:nvPr/>
        </p:nvGraphicFramePr>
        <p:xfrm>
          <a:off x="9779706" y="1975214"/>
          <a:ext cx="1640934" cy="914400"/>
        </p:xfrm>
        <a:graphic>
          <a:graphicData uri="http://schemas.openxmlformats.org/drawingml/2006/table">
            <a:tbl>
              <a:tblPr firstRow="1" bandRow="1"/>
              <a:tblGrid>
                <a:gridCol w="995081">
                  <a:extLst>
                    <a:ext uri="{9D8B030D-6E8A-4147-A177-3AD203B41FA5}">
                      <a16:colId xmlns="" xmlns:a16="http://schemas.microsoft.com/office/drawing/2014/main" val="20000"/>
                    </a:ext>
                  </a:extLst>
                </a:gridCol>
                <a:gridCol w="645853">
                  <a:extLst>
                    <a:ext uri="{9D8B030D-6E8A-4147-A177-3AD203B41FA5}">
                      <a16:colId xmlns="" xmlns:a16="http://schemas.microsoft.com/office/drawing/2014/main" val="20001"/>
                    </a:ext>
                  </a:extLst>
                </a:gridCol>
              </a:tblGrid>
              <a:tr h="227960">
                <a:tc>
                  <a:txBody>
                    <a:bodyPr/>
                    <a:lstStyle/>
                    <a:p>
                      <a:pPr algn="ctr" fontAlgn="ctr"/>
                      <a:r>
                        <a:rPr lang="en-US" sz="1200" b="1" dirty="0">
                          <a:latin typeface="Huawei Sans" panose="020C0503030203020204" pitchFamily="34" charset="0"/>
                          <a:ea typeface="微软雅黑" panose="020B0503020204020204" pitchFamily="34" charset="-122"/>
                        </a:rPr>
                        <a:t>TN</a:t>
                      </a:r>
                    </a:p>
                  </a:txBody>
                  <a:tcPr marL="121920" marR="121920" marT="60960" marB="60960">
                    <a:lnL w="28575" cap="flat" cmpd="sng" algn="ctr">
                      <a:solidFill>
                        <a:schemeClr val="tx1"/>
                      </a:solidFill>
                      <a:prstDash val="solid"/>
                      <a:round/>
                      <a:headEnd type="none" w="med" len="med"/>
                      <a:tailEnd type="none" w="med" len="med"/>
                    </a:lnL>
                    <a:lnR w="12700" cmpd="sng">
                      <a:solidFill>
                        <a:sysClr val="windowText" lastClr="000000"/>
                      </a:solidFill>
                    </a:lnR>
                    <a:lnT w="28575" cap="flat" cmpd="sng" algn="ctr">
                      <a:solidFill>
                        <a:schemeClr val="tx1"/>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ysClr val="window" lastClr="FFFFFF">
                        <a:lumMod val="85000"/>
                      </a:sysClr>
                    </a:solidFill>
                  </a:tcPr>
                </a:tc>
                <a:tc>
                  <a:txBody>
                    <a:bodyPr/>
                    <a:lstStyle/>
                    <a:p>
                      <a:pPr algn="ctr" fontAlgn="ctr"/>
                      <a:r>
                        <a:rPr lang="en-US" sz="1200" b="1" dirty="0">
                          <a:latin typeface="Huawei Sans" panose="020C0503030203020204" pitchFamily="34" charset="0"/>
                          <a:ea typeface="微软雅黑" panose="020B0503020204020204" pitchFamily="34" charset="-122"/>
                        </a:rPr>
                        <a:t>RD</a:t>
                      </a:r>
                    </a:p>
                  </a:txBody>
                  <a:tcPr marL="121920" marR="121920" marT="60960" marB="60960">
                    <a:lnL w="12700" cmpd="sng">
                      <a:solidFill>
                        <a:sysClr val="windowText" lastClr="000000"/>
                      </a:solidFill>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ysClr val="window" lastClr="FFFFFF">
                        <a:lumMod val="85000"/>
                      </a:sysClr>
                    </a:solidFill>
                  </a:tcPr>
                </a:tc>
                <a:extLst>
                  <a:ext uri="{0D108BD9-81ED-4DB2-BD59-A6C34878D82A}">
                    <a16:rowId xmlns="" xmlns:a16="http://schemas.microsoft.com/office/drawing/2014/main" val="10000"/>
                  </a:ext>
                </a:extLst>
              </a:tr>
              <a:tr h="0">
                <a:tc>
                  <a:txBody>
                    <a:bodyPr/>
                    <a:lstStyle/>
                    <a:p>
                      <a:pPr fontAlgn="ctr"/>
                      <a:r>
                        <a:rPr lang="en-US" sz="1200" dirty="0">
                          <a:latin typeface="Huawei Sans" panose="020C0503030203020204" pitchFamily="34" charset="0"/>
                          <a:ea typeface="微软雅黑" panose="020B0503020204020204" pitchFamily="34" charset="-122"/>
                        </a:rPr>
                        <a:t>Internet-A</a:t>
                      </a:r>
                    </a:p>
                  </a:txBody>
                  <a:tcPr marL="121920" marR="121920" marT="60960" marB="60960">
                    <a:lnL w="28575" cap="flat" cmpd="sng" algn="ctr">
                      <a:solidFill>
                        <a:schemeClr val="tx1"/>
                      </a:solidFill>
                      <a:prstDash val="solid"/>
                      <a:round/>
                      <a:headEnd type="none" w="med" len="med"/>
                      <a:tailEnd type="none" w="med" len="med"/>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ysClr val="window" lastClr="FFFFFF"/>
                    </a:solidFill>
                  </a:tcPr>
                </a:tc>
                <a:tc>
                  <a:txBody>
                    <a:bodyPr/>
                    <a:lstStyle/>
                    <a:p>
                      <a:pPr fontAlgn="ctr"/>
                      <a:r>
                        <a:rPr lang="en-US" sz="1200" dirty="0">
                          <a:latin typeface="Huawei Sans" panose="020C0503030203020204" pitchFamily="34" charset="0"/>
                          <a:ea typeface="微软雅黑" panose="020B0503020204020204" pitchFamily="34" charset="-122"/>
                        </a:rPr>
                        <a:t>RD1</a:t>
                      </a:r>
                    </a:p>
                  </a:txBody>
                  <a:tcPr marL="121920" marR="121920" marT="60960" marB="60960">
                    <a:lnL w="12700" cmpd="sng">
                      <a:solidFill>
                        <a:sysClr val="windowText" lastClr="000000"/>
                      </a:solidFill>
                    </a:lnL>
                    <a:lnR w="28575" cap="flat" cmpd="sng" algn="ctr">
                      <a:solidFill>
                        <a:schemeClr val="tx1"/>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ysClr val="window" lastClr="FFFFFF"/>
                    </a:solidFill>
                  </a:tcPr>
                </a:tc>
                <a:extLst>
                  <a:ext uri="{0D108BD9-81ED-4DB2-BD59-A6C34878D82A}">
                    <a16:rowId xmlns="" xmlns:a16="http://schemas.microsoft.com/office/drawing/2014/main" val="10001"/>
                  </a:ext>
                </a:extLst>
              </a:tr>
              <a:tr h="0">
                <a:tc>
                  <a:txBody>
                    <a:bodyPr/>
                    <a:lstStyle/>
                    <a:p>
                      <a:pPr fontAlgn="ctr"/>
                      <a:r>
                        <a:rPr lang="en-US" sz="1200" dirty="0">
                          <a:latin typeface="Huawei Sans" panose="020C0503030203020204" pitchFamily="34" charset="0"/>
                          <a:ea typeface="微软雅黑" panose="020B0503020204020204" pitchFamily="34" charset="-122"/>
                        </a:rPr>
                        <a:t>Internet-B</a:t>
                      </a:r>
                    </a:p>
                  </a:txBody>
                  <a:tcPr marL="121920" marR="121920" marT="60960" marB="60960">
                    <a:lnL w="28575" cap="flat" cmpd="sng" algn="ctr">
                      <a:solidFill>
                        <a:schemeClr val="tx1"/>
                      </a:solidFill>
                      <a:prstDash val="solid"/>
                      <a:round/>
                      <a:headEnd type="none" w="med" len="med"/>
                      <a:tailEnd type="none" w="med" len="med"/>
                    </a:lnL>
                    <a:lnR w="12700" cmpd="sng">
                      <a:solidFill>
                        <a:sysClr val="windowText" lastClr="000000"/>
                      </a:solidFill>
                    </a:lnR>
                    <a:lnT w="12700" cmpd="sng">
                      <a:solidFill>
                        <a:sysClr val="windowText" lastClr="000000"/>
                      </a:solidFill>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fontAlgn="ctr"/>
                      <a:r>
                        <a:rPr lang="en-US" sz="1200" dirty="0">
                          <a:latin typeface="Huawei Sans" panose="020C0503030203020204" pitchFamily="34" charset="0"/>
                          <a:ea typeface="微软雅黑" panose="020B0503020204020204" pitchFamily="34" charset="-122"/>
                        </a:rPr>
                        <a:t>RD2</a:t>
                      </a:r>
                    </a:p>
                  </a:txBody>
                  <a:tcPr marL="121920" marR="121920" marT="60960" marB="60960">
                    <a:lnL w="12700" cmpd="sng">
                      <a:solidFill>
                        <a:sysClr val="windowText" lastClr="000000"/>
                      </a:solidFill>
                    </a:lnL>
                    <a:lnR w="28575" cap="flat" cmpd="sng" algn="ctr">
                      <a:solidFill>
                        <a:schemeClr val="tx1"/>
                      </a:solidFill>
                      <a:prstDash val="solid"/>
                      <a:round/>
                      <a:headEnd type="none" w="med" len="med"/>
                      <a:tailEnd type="none" w="med" len="med"/>
                    </a:lnR>
                    <a:lnT w="12700" cmpd="sng">
                      <a:solidFill>
                        <a:sysClr val="windowText" lastClr="000000"/>
                      </a:solidFill>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 xmlns:a16="http://schemas.microsoft.com/office/drawing/2014/main" val="10002"/>
                  </a:ext>
                </a:extLst>
              </a:tr>
            </a:tbl>
          </a:graphicData>
        </a:graphic>
      </p:graphicFrame>
      <p:sp>
        <p:nvSpPr>
          <p:cNvPr id="185" name="Freeform 159">
            <a:extLst>
              <a:ext uri="{FF2B5EF4-FFF2-40B4-BE49-F238E27FC236}">
                <a16:creationId xmlns="" xmlns:a16="http://schemas.microsoft.com/office/drawing/2014/main" id="{85579ACE-44D5-4CE1-B1A2-FA35BE9C956C}"/>
              </a:ext>
            </a:extLst>
          </p:cNvPr>
          <p:cNvSpPr/>
          <p:nvPr/>
        </p:nvSpPr>
        <p:spPr bwMode="gray">
          <a:xfrm flipH="1">
            <a:off x="8777415" y="1935428"/>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sz="1400" dirty="0">
                <a:solidFill>
                  <a:srgbClr val="000000"/>
                </a:solidFill>
              </a:rPr>
              <a:t>Site A</a:t>
            </a:r>
          </a:p>
        </p:txBody>
      </p:sp>
      <p:sp>
        <p:nvSpPr>
          <p:cNvPr id="186" name="Freeform 159">
            <a:extLst>
              <a:ext uri="{FF2B5EF4-FFF2-40B4-BE49-F238E27FC236}">
                <a16:creationId xmlns="" xmlns:a16="http://schemas.microsoft.com/office/drawing/2014/main" id="{556E9D68-67F7-4084-8AE3-096CDAC05431}"/>
              </a:ext>
            </a:extLst>
          </p:cNvPr>
          <p:cNvSpPr/>
          <p:nvPr/>
        </p:nvSpPr>
        <p:spPr bwMode="gray">
          <a:xfrm flipH="1">
            <a:off x="8737245" y="4616538"/>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sz="1400" dirty="0">
                <a:solidFill>
                  <a:srgbClr val="000000"/>
                </a:solidFill>
              </a:rPr>
              <a:t>Site B</a:t>
            </a:r>
          </a:p>
        </p:txBody>
      </p:sp>
      <p:sp>
        <p:nvSpPr>
          <p:cNvPr id="187" name="Freeform 159">
            <a:extLst>
              <a:ext uri="{FF2B5EF4-FFF2-40B4-BE49-F238E27FC236}">
                <a16:creationId xmlns="" xmlns:a16="http://schemas.microsoft.com/office/drawing/2014/main" id="{ACA14C19-5FA6-4C88-9AF9-8E1CDDE26D4D}"/>
              </a:ext>
            </a:extLst>
          </p:cNvPr>
          <p:cNvSpPr/>
          <p:nvPr/>
        </p:nvSpPr>
        <p:spPr bwMode="gray">
          <a:xfrm flipH="1">
            <a:off x="7963313" y="3176958"/>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Internet-A</a:t>
            </a:r>
          </a:p>
        </p:txBody>
      </p:sp>
      <p:sp>
        <p:nvSpPr>
          <p:cNvPr id="188" name="Freeform 159">
            <a:extLst>
              <a:ext uri="{FF2B5EF4-FFF2-40B4-BE49-F238E27FC236}">
                <a16:creationId xmlns="" xmlns:a16="http://schemas.microsoft.com/office/drawing/2014/main" id="{E2702862-E4A1-4A0E-939F-93097D35812F}"/>
              </a:ext>
            </a:extLst>
          </p:cNvPr>
          <p:cNvSpPr/>
          <p:nvPr/>
        </p:nvSpPr>
        <p:spPr bwMode="gray">
          <a:xfrm flipH="1">
            <a:off x="9356152" y="3164420"/>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Internet-B</a:t>
            </a:r>
          </a:p>
        </p:txBody>
      </p:sp>
      <p:cxnSp>
        <p:nvCxnSpPr>
          <p:cNvPr id="189" name="直接连接符 45">
            <a:extLst>
              <a:ext uri="{FF2B5EF4-FFF2-40B4-BE49-F238E27FC236}">
                <a16:creationId xmlns="" xmlns:a16="http://schemas.microsoft.com/office/drawing/2014/main" id="{B217D98D-F9EB-4047-A173-F349F67E8044}"/>
              </a:ext>
            </a:extLst>
          </p:cNvPr>
          <p:cNvCxnSpPr>
            <a:cxnSpLocks/>
            <a:stCxn id="188" idx="21"/>
            <a:endCxn id="187" idx="8"/>
          </p:cNvCxnSpPr>
          <p:nvPr/>
        </p:nvCxnSpPr>
        <p:spPr bwMode="gray">
          <a:xfrm flipH="1">
            <a:off x="9144014" y="3597128"/>
            <a:ext cx="212138" cy="130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0" name="直接连接符 30">
            <a:extLst>
              <a:ext uri="{FF2B5EF4-FFF2-40B4-BE49-F238E27FC236}">
                <a16:creationId xmlns="" xmlns:a16="http://schemas.microsoft.com/office/drawing/2014/main" id="{268A4778-CC7D-482F-8839-54808B83E61F}"/>
              </a:ext>
            </a:extLst>
          </p:cNvPr>
          <p:cNvCxnSpPr>
            <a:cxnSpLocks/>
            <a:endCxn id="191" idx="0"/>
          </p:cNvCxnSpPr>
          <p:nvPr/>
        </p:nvCxnSpPr>
        <p:spPr bwMode="gray">
          <a:xfrm>
            <a:off x="8557655" y="3794366"/>
            <a:ext cx="667969" cy="53517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91" name="图片 31">
            <a:extLst>
              <a:ext uri="{FF2B5EF4-FFF2-40B4-BE49-F238E27FC236}">
                <a16:creationId xmlns="" xmlns:a16="http://schemas.microsoft.com/office/drawing/2014/main" id="{9C04C507-8E42-4B05-AC78-37AD347B1DB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980169" y="4329539"/>
            <a:ext cx="490909" cy="402545"/>
          </a:xfrm>
          <a:prstGeom prst="rect">
            <a:avLst/>
          </a:prstGeom>
        </p:spPr>
      </p:pic>
      <p:cxnSp>
        <p:nvCxnSpPr>
          <p:cNvPr id="192" name="直接连接符 32">
            <a:extLst>
              <a:ext uri="{FF2B5EF4-FFF2-40B4-BE49-F238E27FC236}">
                <a16:creationId xmlns="" xmlns:a16="http://schemas.microsoft.com/office/drawing/2014/main" id="{4580AB61-4F9A-4869-A23D-2D28998622EF}"/>
              </a:ext>
            </a:extLst>
          </p:cNvPr>
          <p:cNvCxnSpPr>
            <a:cxnSpLocks/>
            <a:endCxn id="191" idx="0"/>
          </p:cNvCxnSpPr>
          <p:nvPr/>
        </p:nvCxnSpPr>
        <p:spPr bwMode="gray">
          <a:xfrm flipH="1">
            <a:off x="9225624" y="3781607"/>
            <a:ext cx="715812" cy="54793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93" name="图片 39">
            <a:extLst>
              <a:ext uri="{FF2B5EF4-FFF2-40B4-BE49-F238E27FC236}">
                <a16:creationId xmlns="" xmlns:a16="http://schemas.microsoft.com/office/drawing/2014/main" id="{08E90591-40B5-40E9-A5E1-A3806F5A45F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980169" y="2307726"/>
            <a:ext cx="490909" cy="402545"/>
          </a:xfrm>
          <a:prstGeom prst="rect">
            <a:avLst/>
          </a:prstGeom>
        </p:spPr>
      </p:pic>
      <p:cxnSp>
        <p:nvCxnSpPr>
          <p:cNvPr id="194" name="直接连接符 40">
            <a:extLst>
              <a:ext uri="{FF2B5EF4-FFF2-40B4-BE49-F238E27FC236}">
                <a16:creationId xmlns="" xmlns:a16="http://schemas.microsoft.com/office/drawing/2014/main" id="{5D295A29-BCF3-43C7-8991-82E40358024A}"/>
              </a:ext>
            </a:extLst>
          </p:cNvPr>
          <p:cNvCxnSpPr>
            <a:cxnSpLocks/>
            <a:stCxn id="193" idx="2"/>
            <a:endCxn id="187" idx="1"/>
          </p:cNvCxnSpPr>
          <p:nvPr/>
        </p:nvCxnSpPr>
        <p:spPr bwMode="gray">
          <a:xfrm flipH="1">
            <a:off x="8632941" y="2710271"/>
            <a:ext cx="592683" cy="55305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5" name="直接连接符 41">
            <a:extLst>
              <a:ext uri="{FF2B5EF4-FFF2-40B4-BE49-F238E27FC236}">
                <a16:creationId xmlns="" xmlns:a16="http://schemas.microsoft.com/office/drawing/2014/main" id="{84C65CAB-9AE4-430C-A6FB-A3DC363BA939}"/>
              </a:ext>
            </a:extLst>
          </p:cNvPr>
          <p:cNvCxnSpPr>
            <a:cxnSpLocks/>
            <a:stCxn id="193" idx="2"/>
            <a:endCxn id="188" idx="0"/>
          </p:cNvCxnSpPr>
          <p:nvPr/>
        </p:nvCxnSpPr>
        <p:spPr bwMode="gray">
          <a:xfrm>
            <a:off x="9225624" y="2710271"/>
            <a:ext cx="593477" cy="4541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96" name="任意多边形 73">
            <a:extLst>
              <a:ext uri="{FF2B5EF4-FFF2-40B4-BE49-F238E27FC236}">
                <a16:creationId xmlns="" xmlns:a16="http://schemas.microsoft.com/office/drawing/2014/main" id="{D3EB7EC0-E0CB-412A-9A2D-000435DB1646}"/>
              </a:ext>
            </a:extLst>
          </p:cNvPr>
          <p:cNvSpPr/>
          <p:nvPr/>
        </p:nvSpPr>
        <p:spPr bwMode="gray">
          <a:xfrm>
            <a:off x="8601496" y="2713920"/>
            <a:ext cx="624301" cy="1617785"/>
          </a:xfrm>
          <a:custGeom>
            <a:avLst/>
            <a:gdLst>
              <a:gd name="connsiteX0" fmla="*/ 624301 w 624301"/>
              <a:gd name="connsiteY0" fmla="*/ 0 h 1617785"/>
              <a:gd name="connsiteX1" fmla="*/ 47 w 624301"/>
              <a:gd name="connsiteY1" fmla="*/ 764931 h 1617785"/>
              <a:gd name="connsiteX2" fmla="*/ 597924 w 624301"/>
              <a:gd name="connsiteY2" fmla="*/ 1617785 h 1617785"/>
            </a:gdLst>
            <a:ahLst/>
            <a:cxnLst>
              <a:cxn ang="0">
                <a:pos x="connsiteX0" y="connsiteY0"/>
              </a:cxn>
              <a:cxn ang="0">
                <a:pos x="connsiteX1" y="connsiteY1"/>
              </a:cxn>
              <a:cxn ang="0">
                <a:pos x="connsiteX2" y="connsiteY2"/>
              </a:cxn>
            </a:cxnLst>
            <a:rect l="l" t="t" r="r" b="b"/>
            <a:pathLst>
              <a:path w="624301" h="1617785">
                <a:moveTo>
                  <a:pt x="624301" y="0"/>
                </a:moveTo>
                <a:cubicBezTo>
                  <a:pt x="314372" y="247650"/>
                  <a:pt x="4443" y="495300"/>
                  <a:pt x="47" y="764931"/>
                </a:cubicBezTo>
                <a:cubicBezTo>
                  <a:pt x="-4349" y="1034562"/>
                  <a:pt x="296787" y="1326173"/>
                  <a:pt x="597924" y="1617785"/>
                </a:cubicBezTo>
              </a:path>
            </a:pathLst>
          </a:cu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sp>
        <p:nvSpPr>
          <p:cNvPr id="197" name="任意多边形 74">
            <a:extLst>
              <a:ext uri="{FF2B5EF4-FFF2-40B4-BE49-F238E27FC236}">
                <a16:creationId xmlns="" xmlns:a16="http://schemas.microsoft.com/office/drawing/2014/main" id="{F2847869-99AA-4753-B1AD-C156C5C02125}"/>
              </a:ext>
            </a:extLst>
          </p:cNvPr>
          <p:cNvSpPr/>
          <p:nvPr/>
        </p:nvSpPr>
        <p:spPr bwMode="gray">
          <a:xfrm>
            <a:off x="9243382" y="2713920"/>
            <a:ext cx="756155" cy="1608993"/>
          </a:xfrm>
          <a:custGeom>
            <a:avLst/>
            <a:gdLst>
              <a:gd name="connsiteX0" fmla="*/ 0 w 756155"/>
              <a:gd name="connsiteY0" fmla="*/ 0 h 1608993"/>
              <a:gd name="connsiteX1" fmla="*/ 756138 w 756155"/>
              <a:gd name="connsiteY1" fmla="*/ 800100 h 1608993"/>
              <a:gd name="connsiteX2" fmla="*/ 17584 w 756155"/>
              <a:gd name="connsiteY2" fmla="*/ 1608993 h 1608993"/>
            </a:gdLst>
            <a:ahLst/>
            <a:cxnLst>
              <a:cxn ang="0">
                <a:pos x="connsiteX0" y="connsiteY0"/>
              </a:cxn>
              <a:cxn ang="0">
                <a:pos x="connsiteX1" y="connsiteY1"/>
              </a:cxn>
              <a:cxn ang="0">
                <a:pos x="connsiteX2" y="connsiteY2"/>
              </a:cxn>
            </a:cxnLst>
            <a:rect l="l" t="t" r="r" b="b"/>
            <a:pathLst>
              <a:path w="756155" h="1608993">
                <a:moveTo>
                  <a:pt x="0" y="0"/>
                </a:moveTo>
                <a:cubicBezTo>
                  <a:pt x="376603" y="265967"/>
                  <a:pt x="753207" y="531935"/>
                  <a:pt x="756138" y="800100"/>
                </a:cubicBezTo>
                <a:cubicBezTo>
                  <a:pt x="759069" y="1068265"/>
                  <a:pt x="388326" y="1338629"/>
                  <a:pt x="17584" y="1608993"/>
                </a:cubicBezTo>
              </a:path>
            </a:pathLst>
          </a:cu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sp>
        <p:nvSpPr>
          <p:cNvPr id="59" name="五边形 2">
            <a:extLst>
              <a:ext uri="{FF2B5EF4-FFF2-40B4-BE49-F238E27FC236}">
                <a16:creationId xmlns="" xmlns:a16="http://schemas.microsoft.com/office/drawing/2014/main" id="{F67C9B26-43E4-46F6-9127-005A9E9C4A69}"/>
              </a:ext>
            </a:extLst>
          </p:cNvPr>
          <p:cNvSpPr/>
          <p:nvPr/>
        </p:nvSpPr>
        <p:spPr bwMode="gray">
          <a:xfrm>
            <a:off x="4665836" y="28656"/>
            <a:ext cx="1643826" cy="37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Basic Concepts of Tunnels</a:t>
            </a:r>
          </a:p>
        </p:txBody>
      </p:sp>
      <p:sp>
        <p:nvSpPr>
          <p:cNvPr id="60" name="燕尾形 3">
            <a:extLst>
              <a:ext uri="{FF2B5EF4-FFF2-40B4-BE49-F238E27FC236}">
                <a16:creationId xmlns="" xmlns:a16="http://schemas.microsoft.com/office/drawing/2014/main" id="{D5605CD5-6CA0-41BB-AED7-2774E6579B4B}"/>
              </a:ext>
            </a:extLst>
          </p:cNvPr>
          <p:cNvSpPr/>
          <p:nvPr/>
        </p:nvSpPr>
        <p:spPr bwMode="gray">
          <a:xfrm>
            <a:off x="8255156" y="28656"/>
            <a:ext cx="1487455"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NAT Traversal Design</a:t>
            </a:r>
          </a:p>
        </p:txBody>
      </p:sp>
      <p:sp>
        <p:nvSpPr>
          <p:cNvPr id="61" name="燕尾形 3">
            <a:extLst>
              <a:ext uri="{FF2B5EF4-FFF2-40B4-BE49-F238E27FC236}">
                <a16:creationId xmlns="" xmlns:a16="http://schemas.microsoft.com/office/drawing/2014/main" id="{1842884F-8AD7-412F-ACE1-36E9BF39A86F}"/>
              </a:ext>
            </a:extLst>
          </p:cNvPr>
          <p:cNvSpPr/>
          <p:nvPr/>
        </p:nvSpPr>
        <p:spPr bwMode="gray">
          <a:xfrm>
            <a:off x="7360256" y="28656"/>
            <a:ext cx="1036310"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RR Design</a:t>
            </a:r>
          </a:p>
        </p:txBody>
      </p:sp>
      <p:sp>
        <p:nvSpPr>
          <p:cNvPr id="62" name="燕尾形 3">
            <a:extLst>
              <a:ext uri="{FF2B5EF4-FFF2-40B4-BE49-F238E27FC236}">
                <a16:creationId xmlns="" xmlns:a16="http://schemas.microsoft.com/office/drawing/2014/main" id="{3B3CC8E9-A878-439C-BD51-4B00D611C6AC}"/>
              </a:ext>
            </a:extLst>
          </p:cNvPr>
          <p:cNvSpPr/>
          <p:nvPr/>
        </p:nvSpPr>
        <p:spPr bwMode="gray">
          <a:xfrm>
            <a:off x="9601201" y="28656"/>
            <a:ext cx="2147886"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Specifications-Exceeded Network Design</a:t>
            </a:r>
          </a:p>
        </p:txBody>
      </p:sp>
      <p:sp>
        <p:nvSpPr>
          <p:cNvPr id="63" name="燕尾形 3">
            <a:extLst>
              <a:ext uri="{FF2B5EF4-FFF2-40B4-BE49-F238E27FC236}">
                <a16:creationId xmlns="" xmlns:a16="http://schemas.microsoft.com/office/drawing/2014/main" id="{C135BB1D-01E4-475E-8AB5-05649C307E20}"/>
              </a:ext>
            </a:extLst>
          </p:cNvPr>
          <p:cNvSpPr/>
          <p:nvPr/>
        </p:nvSpPr>
        <p:spPr bwMode="gray">
          <a:xfrm>
            <a:off x="6168252" y="28656"/>
            <a:ext cx="1333414" cy="37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b="1" dirty="0">
                <a:solidFill>
                  <a:prstClr val="white"/>
                </a:solidFill>
                <a:latin typeface="Huawei Sans" panose="020C0503030203020204" pitchFamily="34" charset="0"/>
                <a:sym typeface="Huawei Sans" panose="020C0503030203020204" pitchFamily="34" charset="0"/>
              </a:rPr>
              <a:t>Data Tunnel Design</a:t>
            </a:r>
          </a:p>
        </p:txBody>
      </p:sp>
    </p:spTree>
    <p:extLst>
      <p:ext uri="{BB962C8B-B14F-4D97-AF65-F5344CB8AC3E}">
        <p14:creationId xmlns:p14="http://schemas.microsoft.com/office/powerpoint/2010/main" val="33815742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normAutofit/>
          </a:bodyPr>
          <a:lstStyle/>
          <a:p>
            <a:r>
              <a:rPr lang="en-US" dirty="0"/>
              <a:t>Challenges Brought by Cloud Computing to Enterprise WAN Interconnection</a:t>
            </a:r>
          </a:p>
        </p:txBody>
      </p:sp>
      <p:sp>
        <p:nvSpPr>
          <p:cNvPr id="3" name="Text Placeholder 2"/>
          <p:cNvSpPr>
            <a:spLocks noGrp="1"/>
          </p:cNvSpPr>
          <p:nvPr>
            <p:ph type="body" sz="quarter" idx="10"/>
          </p:nvPr>
        </p:nvSpPr>
        <p:spPr bwMode="gray">
          <a:xfrm>
            <a:off x="455613" y="1484312"/>
            <a:ext cx="5640387" cy="4443243"/>
          </a:xfrm>
        </p:spPr>
        <p:txBody>
          <a:bodyPr/>
          <a:lstStyle/>
          <a:p>
            <a:pPr algn="l"/>
            <a:r>
              <a:rPr lang="en-US" sz="1600" dirty="0"/>
              <a:t>Before cloud computing is widely used, there are only a small number of network applications. The network service quality depends only on the bandwidth, and service traffic does not need to be managed in a refined manner. The Internet is built on a network-centric design.</a:t>
            </a:r>
            <a:endParaRPr lang="en-US" altLang="zh-CN" sz="1600" dirty="0"/>
          </a:p>
          <a:p>
            <a:pPr algn="l"/>
            <a:r>
              <a:rPr lang="en-US" sz="1600" dirty="0"/>
              <a:t>The advent of the cloud computing era leads to a significant increase in the number of network applications. Enterprises have difficulty in striking a balance between the line price and service quality in the face of soaring traffic.</a:t>
            </a:r>
            <a:endParaRPr lang="en-US" altLang="zh-CN" sz="1600" dirty="0"/>
          </a:p>
        </p:txBody>
      </p:sp>
      <p:sp>
        <p:nvSpPr>
          <p:cNvPr id="5" name="Freeform 159"/>
          <p:cNvSpPr/>
          <p:nvPr/>
        </p:nvSpPr>
        <p:spPr bwMode="gray">
          <a:xfrm flipH="1">
            <a:off x="7031526" y="2891560"/>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sp>
        <p:nvSpPr>
          <p:cNvPr id="6" name="Freeform 159"/>
          <p:cNvSpPr/>
          <p:nvPr/>
        </p:nvSpPr>
        <p:spPr bwMode="gray">
          <a:xfrm flipH="1">
            <a:off x="5214165" y="5427129"/>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7" name="图片 25"/>
          <p:cNvPicPr>
            <a:picLocks noChangeAspect="1"/>
          </p:cNvPicPr>
          <p:nvPr/>
        </p:nvPicPr>
        <p:blipFill>
          <a:blip r:embed="rId4"/>
          <a:stretch>
            <a:fillRect/>
          </a:stretch>
        </p:blipFill>
        <p:spPr bwMode="gray">
          <a:xfrm>
            <a:off x="7127007" y="3387256"/>
            <a:ext cx="466668" cy="389308"/>
          </a:xfrm>
          <a:prstGeom prst="rect">
            <a:avLst/>
          </a:prstGeom>
        </p:spPr>
      </p:pic>
      <p:sp>
        <p:nvSpPr>
          <p:cNvPr id="8" name="文本框 26"/>
          <p:cNvSpPr txBox="1"/>
          <p:nvPr/>
        </p:nvSpPr>
        <p:spPr bwMode="gray">
          <a:xfrm>
            <a:off x="7106519" y="3036971"/>
            <a:ext cx="942605" cy="307777"/>
          </a:xfrm>
          <a:prstGeom prst="rect">
            <a:avLst/>
          </a:prstGeom>
          <a:noFill/>
        </p:spPr>
        <p:txBody>
          <a:bodyPr wrap="square" rtlCol="0">
            <a:spAutoFit/>
          </a:bodyPr>
          <a:lstStyle/>
          <a:p>
            <a:pPr algn="ctr" fontAlgn="ctr">
              <a:spcBef>
                <a:spcPct val="0"/>
              </a:spcBef>
              <a:spcAft>
                <a:spcPct val="0"/>
              </a:spcAft>
            </a:pPr>
            <a:r>
              <a:rPr lang="en-US" sz="1400" dirty="0">
                <a:solidFill>
                  <a:srgbClr val="000000"/>
                </a:solidFill>
                <a:latin typeface="Huawei Sans" panose="020C0503030203020204" pitchFamily="34" charset="0"/>
              </a:rPr>
              <a:t>HQ</a:t>
            </a:r>
          </a:p>
        </p:txBody>
      </p:sp>
      <p:pic>
        <p:nvPicPr>
          <p:cNvPr id="9" name="图片 27"/>
          <p:cNvPicPr>
            <a:picLocks noChangeAspect="1"/>
          </p:cNvPicPr>
          <p:nvPr/>
        </p:nvPicPr>
        <p:blipFill>
          <a:blip r:embed="rId4"/>
          <a:stretch>
            <a:fillRect/>
          </a:stretch>
        </p:blipFill>
        <p:spPr bwMode="gray">
          <a:xfrm>
            <a:off x="7615863" y="3383693"/>
            <a:ext cx="466668" cy="389308"/>
          </a:xfrm>
          <a:prstGeom prst="rect">
            <a:avLst/>
          </a:prstGeom>
        </p:spPr>
      </p:pic>
      <p:pic>
        <p:nvPicPr>
          <p:cNvPr id="12" name="图片 31"/>
          <p:cNvPicPr>
            <a:picLocks noChangeAspect="1"/>
          </p:cNvPicPr>
          <p:nvPr/>
        </p:nvPicPr>
        <p:blipFill>
          <a:blip r:embed="rId4"/>
          <a:stretch>
            <a:fillRect/>
          </a:stretch>
        </p:blipFill>
        <p:spPr bwMode="gray">
          <a:xfrm>
            <a:off x="5448979" y="5185870"/>
            <a:ext cx="466668" cy="389308"/>
          </a:xfrm>
          <a:prstGeom prst="rect">
            <a:avLst/>
          </a:prstGeom>
        </p:spPr>
      </p:pic>
      <p:sp>
        <p:nvSpPr>
          <p:cNvPr id="13" name="文本框 32"/>
          <p:cNvSpPr txBox="1"/>
          <p:nvPr/>
        </p:nvSpPr>
        <p:spPr bwMode="gray">
          <a:xfrm>
            <a:off x="5187787" y="5575178"/>
            <a:ext cx="1022820" cy="276999"/>
          </a:xfrm>
          <a:prstGeom prst="rect">
            <a:avLst/>
          </a:prstGeom>
          <a:noFill/>
        </p:spPr>
        <p:txBody>
          <a:bodyPr wrap="square" rtlCol="0">
            <a:spAutoFit/>
          </a:bodyPr>
          <a:lstStyle/>
          <a:p>
            <a:pPr algn="ctr" fontAlgn="ctr">
              <a:spcBef>
                <a:spcPct val="0"/>
              </a:spcBef>
              <a:spcAft>
                <a:spcPct val="0"/>
              </a:spcAft>
            </a:pPr>
            <a:r>
              <a:rPr lang="en-US" sz="1200" dirty="0">
                <a:solidFill>
                  <a:srgbClr val="000000"/>
                </a:solidFill>
                <a:latin typeface="Huawei Sans" panose="020C0503030203020204" pitchFamily="34" charset="0"/>
              </a:rPr>
              <a:t>Branch site</a:t>
            </a:r>
          </a:p>
        </p:txBody>
      </p:sp>
      <p:cxnSp>
        <p:nvCxnSpPr>
          <p:cNvPr id="14" name="直接连接符 33"/>
          <p:cNvCxnSpPr>
            <a:stCxn id="12" idx="0"/>
            <a:endCxn id="16" idx="18"/>
          </p:cNvCxnSpPr>
          <p:nvPr/>
        </p:nvCxnSpPr>
        <p:spPr bwMode="gray">
          <a:xfrm flipV="1">
            <a:off x="5682313" y="4840904"/>
            <a:ext cx="1432665" cy="344966"/>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Freeform 159"/>
          <p:cNvSpPr/>
          <p:nvPr/>
        </p:nvSpPr>
        <p:spPr bwMode="gray">
          <a:xfrm flipH="1">
            <a:off x="6917402" y="4128911"/>
            <a:ext cx="1362069" cy="71199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WAN</a:t>
            </a:r>
          </a:p>
        </p:txBody>
      </p:sp>
      <p:pic>
        <p:nvPicPr>
          <p:cNvPr id="21" name="图片 67"/>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7128972" y="2698184"/>
            <a:ext cx="417163" cy="342074"/>
          </a:xfrm>
          <a:prstGeom prst="rect">
            <a:avLst/>
          </a:prstGeom>
        </p:spPr>
      </p:pic>
      <p:pic>
        <p:nvPicPr>
          <p:cNvPr id="22" name="图片 51" descr="交换机.png"/>
          <p:cNvPicPr>
            <a:picLocks noChangeAspect="1"/>
          </p:cNvPicPr>
          <p:nvPr/>
        </p:nvPicPr>
        <p:blipFill>
          <a:blip r:embed="rId6" cstate="print"/>
          <a:stretch>
            <a:fillRect/>
          </a:stretch>
        </p:blipFill>
        <p:spPr bwMode="gray">
          <a:xfrm>
            <a:off x="5448979" y="5803724"/>
            <a:ext cx="417163" cy="341314"/>
          </a:xfrm>
          <a:prstGeom prst="rect">
            <a:avLst/>
          </a:prstGeom>
        </p:spPr>
      </p:pic>
      <p:pic>
        <p:nvPicPr>
          <p:cNvPr id="23" name="图片 14" descr="交换机.png"/>
          <p:cNvPicPr>
            <a:picLocks noChangeAspect="1"/>
          </p:cNvPicPr>
          <p:nvPr/>
        </p:nvPicPr>
        <p:blipFill>
          <a:blip r:embed="rId7" cstate="print"/>
          <a:stretch>
            <a:fillRect/>
          </a:stretch>
        </p:blipFill>
        <p:spPr bwMode="gray">
          <a:xfrm>
            <a:off x="7615863" y="2690803"/>
            <a:ext cx="420077" cy="343698"/>
          </a:xfrm>
          <a:prstGeom prst="rect">
            <a:avLst/>
          </a:prstGeom>
        </p:spPr>
      </p:pic>
      <p:sp>
        <p:nvSpPr>
          <p:cNvPr id="24" name="Freeform 159"/>
          <p:cNvSpPr/>
          <p:nvPr/>
        </p:nvSpPr>
        <p:spPr bwMode="gray">
          <a:xfrm flipH="1">
            <a:off x="7147715" y="5439356"/>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25" name="图片 31"/>
          <p:cNvPicPr>
            <a:picLocks noChangeAspect="1"/>
          </p:cNvPicPr>
          <p:nvPr/>
        </p:nvPicPr>
        <p:blipFill>
          <a:blip r:embed="rId4"/>
          <a:stretch>
            <a:fillRect/>
          </a:stretch>
        </p:blipFill>
        <p:spPr bwMode="gray">
          <a:xfrm>
            <a:off x="7382529" y="5198097"/>
            <a:ext cx="466668" cy="389308"/>
          </a:xfrm>
          <a:prstGeom prst="rect">
            <a:avLst/>
          </a:prstGeom>
        </p:spPr>
      </p:pic>
      <p:sp>
        <p:nvSpPr>
          <p:cNvPr id="26" name="文本框 32"/>
          <p:cNvSpPr txBox="1"/>
          <p:nvPr/>
        </p:nvSpPr>
        <p:spPr bwMode="gray">
          <a:xfrm>
            <a:off x="7090758" y="5587405"/>
            <a:ext cx="1074590" cy="276999"/>
          </a:xfrm>
          <a:prstGeom prst="rect">
            <a:avLst/>
          </a:prstGeom>
          <a:noFill/>
        </p:spPr>
        <p:txBody>
          <a:bodyPr wrap="square" rtlCol="0">
            <a:spAutoFit/>
          </a:bodyPr>
          <a:lstStyle/>
          <a:p>
            <a:pPr algn="ctr" fontAlgn="ctr">
              <a:spcBef>
                <a:spcPct val="0"/>
              </a:spcBef>
              <a:spcAft>
                <a:spcPct val="0"/>
              </a:spcAft>
            </a:pPr>
            <a:r>
              <a:rPr lang="en-US" sz="1200" dirty="0">
                <a:solidFill>
                  <a:srgbClr val="000000"/>
                </a:solidFill>
                <a:latin typeface="Huawei Sans" panose="020C0503030203020204" pitchFamily="34" charset="0"/>
              </a:rPr>
              <a:t>Branch site</a:t>
            </a:r>
          </a:p>
        </p:txBody>
      </p:sp>
      <p:pic>
        <p:nvPicPr>
          <p:cNvPr id="27" name="图片 51" descr="交换机.png"/>
          <p:cNvPicPr>
            <a:picLocks noChangeAspect="1"/>
          </p:cNvPicPr>
          <p:nvPr/>
        </p:nvPicPr>
        <p:blipFill>
          <a:blip r:embed="rId6" cstate="print"/>
          <a:stretch>
            <a:fillRect/>
          </a:stretch>
        </p:blipFill>
        <p:spPr bwMode="gray">
          <a:xfrm>
            <a:off x="7382529" y="5815951"/>
            <a:ext cx="417163" cy="341314"/>
          </a:xfrm>
          <a:prstGeom prst="rect">
            <a:avLst/>
          </a:prstGeom>
        </p:spPr>
      </p:pic>
      <p:sp>
        <p:nvSpPr>
          <p:cNvPr id="33" name="Freeform 159"/>
          <p:cNvSpPr/>
          <p:nvPr/>
        </p:nvSpPr>
        <p:spPr bwMode="gray">
          <a:xfrm flipH="1">
            <a:off x="8874411" y="5427129"/>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34" name="图片 31"/>
          <p:cNvPicPr>
            <a:picLocks noChangeAspect="1"/>
          </p:cNvPicPr>
          <p:nvPr/>
        </p:nvPicPr>
        <p:blipFill>
          <a:blip r:embed="rId4"/>
          <a:stretch>
            <a:fillRect/>
          </a:stretch>
        </p:blipFill>
        <p:spPr bwMode="gray">
          <a:xfrm>
            <a:off x="9109225" y="5185870"/>
            <a:ext cx="466668" cy="389308"/>
          </a:xfrm>
          <a:prstGeom prst="rect">
            <a:avLst/>
          </a:prstGeom>
        </p:spPr>
      </p:pic>
      <p:sp>
        <p:nvSpPr>
          <p:cNvPr id="35" name="文本框 32"/>
          <p:cNvSpPr txBox="1"/>
          <p:nvPr/>
        </p:nvSpPr>
        <p:spPr bwMode="gray">
          <a:xfrm>
            <a:off x="8849441" y="5575178"/>
            <a:ext cx="953500" cy="276999"/>
          </a:xfrm>
          <a:prstGeom prst="rect">
            <a:avLst/>
          </a:prstGeom>
          <a:noFill/>
        </p:spPr>
        <p:txBody>
          <a:bodyPr wrap="square" rtlCol="0">
            <a:spAutoFit/>
          </a:bodyPr>
          <a:lstStyle/>
          <a:p>
            <a:pPr algn="ctr" fontAlgn="ctr">
              <a:spcBef>
                <a:spcPct val="0"/>
              </a:spcBef>
              <a:spcAft>
                <a:spcPct val="0"/>
              </a:spcAft>
            </a:pPr>
            <a:r>
              <a:rPr lang="en-US" sz="1200" dirty="0">
                <a:solidFill>
                  <a:srgbClr val="000000"/>
                </a:solidFill>
                <a:latin typeface="Huawei Sans" panose="020C0503030203020204" pitchFamily="34" charset="0"/>
              </a:rPr>
              <a:t>Branch site</a:t>
            </a:r>
          </a:p>
        </p:txBody>
      </p:sp>
      <p:pic>
        <p:nvPicPr>
          <p:cNvPr id="36" name="图片 51" descr="交换机.png"/>
          <p:cNvPicPr>
            <a:picLocks noChangeAspect="1"/>
          </p:cNvPicPr>
          <p:nvPr/>
        </p:nvPicPr>
        <p:blipFill>
          <a:blip r:embed="rId6" cstate="print"/>
          <a:stretch>
            <a:fillRect/>
          </a:stretch>
        </p:blipFill>
        <p:spPr bwMode="gray">
          <a:xfrm>
            <a:off x="9109225" y="5803724"/>
            <a:ext cx="417163" cy="341314"/>
          </a:xfrm>
          <a:prstGeom prst="rect">
            <a:avLst/>
          </a:prstGeom>
        </p:spPr>
      </p:pic>
      <p:cxnSp>
        <p:nvCxnSpPr>
          <p:cNvPr id="37" name="直接连接符 33"/>
          <p:cNvCxnSpPr>
            <a:stCxn id="25" idx="0"/>
          </p:cNvCxnSpPr>
          <p:nvPr/>
        </p:nvCxnSpPr>
        <p:spPr bwMode="gray">
          <a:xfrm flipV="1">
            <a:off x="7615863" y="4840904"/>
            <a:ext cx="0" cy="357193"/>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8" name="直接连接符 33"/>
          <p:cNvCxnSpPr>
            <a:stCxn id="34" idx="0"/>
            <a:endCxn id="16" idx="9"/>
          </p:cNvCxnSpPr>
          <p:nvPr/>
        </p:nvCxnSpPr>
        <p:spPr bwMode="gray">
          <a:xfrm flipH="1" flipV="1">
            <a:off x="8078556" y="4839739"/>
            <a:ext cx="1264003" cy="346131"/>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3" name="直接连接符 33"/>
          <p:cNvCxnSpPr>
            <a:endCxn id="7" idx="2"/>
          </p:cNvCxnSpPr>
          <p:nvPr/>
        </p:nvCxnSpPr>
        <p:spPr bwMode="gray">
          <a:xfrm flipH="1" flipV="1">
            <a:off x="7360341" y="3776564"/>
            <a:ext cx="0" cy="352347"/>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 name="直接连接符 33"/>
          <p:cNvCxnSpPr>
            <a:endCxn id="9" idx="2"/>
          </p:cNvCxnSpPr>
          <p:nvPr/>
        </p:nvCxnSpPr>
        <p:spPr bwMode="gray">
          <a:xfrm flipV="1">
            <a:off x="7849197" y="3773001"/>
            <a:ext cx="0" cy="432000"/>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1" name="Freeform 9"/>
          <p:cNvSpPr>
            <a:spLocks/>
          </p:cNvSpPr>
          <p:nvPr/>
        </p:nvSpPr>
        <p:spPr bwMode="gray">
          <a:xfrm>
            <a:off x="5444520" y="3754818"/>
            <a:ext cx="1944024" cy="1431052"/>
          </a:xfrm>
          <a:custGeom>
            <a:avLst/>
            <a:gdLst>
              <a:gd name="T0" fmla="*/ 30278 w 32079"/>
              <a:gd name="T1" fmla="*/ 4424 h 15622"/>
              <a:gd name="T2" fmla="*/ 2783 w 32079"/>
              <a:gd name="T3" fmla="*/ 15622 h 15622"/>
              <a:gd name="T4" fmla="*/ 0 w 32079"/>
              <a:gd name="T5" fmla="*/ 15523 h 15622"/>
              <a:gd name="T6" fmla="*/ 26897 w 32079"/>
              <a:gd name="T7" fmla="*/ 2112 h 15622"/>
              <a:gd name="T8" fmla="*/ 25060 w 32079"/>
              <a:gd name="T9" fmla="*/ 856 h 15622"/>
              <a:gd name="T10" fmla="*/ 27928 w 32079"/>
              <a:gd name="T11" fmla="*/ 428 h 15622"/>
              <a:gd name="T12" fmla="*/ 30796 w 32079"/>
              <a:gd name="T13" fmla="*/ 0 h 15622"/>
              <a:gd name="T14" fmla="*/ 31438 w 32079"/>
              <a:gd name="T15" fmla="*/ 2828 h 15622"/>
              <a:gd name="T16" fmla="*/ 32079 w 32079"/>
              <a:gd name="T17" fmla="*/ 5656 h 15622"/>
              <a:gd name="T18" fmla="*/ 30278 w 32079"/>
              <a:gd name="T19" fmla="*/ 4424 h 15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079" h="15622">
                <a:moveTo>
                  <a:pt x="30278" y="4424"/>
                </a:moveTo>
                <a:cubicBezTo>
                  <a:pt x="23182" y="11352"/>
                  <a:pt x="13481" y="15622"/>
                  <a:pt x="2783" y="15622"/>
                </a:cubicBezTo>
                <a:cubicBezTo>
                  <a:pt x="1847" y="15622"/>
                  <a:pt x="920" y="15587"/>
                  <a:pt x="0" y="15523"/>
                </a:cubicBezTo>
                <a:cubicBezTo>
                  <a:pt x="10716" y="14774"/>
                  <a:pt x="20250" y="9734"/>
                  <a:pt x="26897" y="2112"/>
                </a:cubicBezTo>
                <a:lnTo>
                  <a:pt x="25060" y="856"/>
                </a:lnTo>
                <a:lnTo>
                  <a:pt x="27928" y="428"/>
                </a:lnTo>
                <a:lnTo>
                  <a:pt x="30796" y="0"/>
                </a:lnTo>
                <a:lnTo>
                  <a:pt x="31438" y="2828"/>
                </a:lnTo>
                <a:lnTo>
                  <a:pt x="32079" y="5656"/>
                </a:lnTo>
                <a:lnTo>
                  <a:pt x="30278" y="4424"/>
                </a:lnTo>
                <a:close/>
              </a:path>
            </a:pathLst>
          </a:custGeom>
          <a:gradFill>
            <a:gsLst>
              <a:gs pos="0">
                <a:schemeClr val="bg1">
                  <a:alpha val="50000"/>
                </a:schemeClr>
              </a:gs>
              <a:gs pos="100000">
                <a:srgbClr val="BEE9EE"/>
              </a:gs>
            </a:gsLst>
            <a:lin ang="16200000" scaled="0"/>
          </a:gradFill>
          <a:ln w="15875" cap="flat" cmpd="sng">
            <a:solidFill>
              <a:srgbClr val="56C4D2"/>
            </a:solidFill>
          </a:ln>
        </p:spPr>
        <p:txBody>
          <a:bodyPr vert="horz" wrap="square" lIns="68580" tIns="34290" rIns="68580" bIns="34290" numCol="1" anchor="t" anchorCtr="0" compatLnSpc="1">
            <a:prstTxWarp prst="textNoShape">
              <a:avLst/>
            </a:prstTxWarp>
          </a:bodyPr>
          <a:lstStyle/>
          <a:p>
            <a:pPr fontAlgn="ctr"/>
            <a:endParaRPr lang="en-US" altLang="zh-CN" dirty="0">
              <a:latin typeface="Huawei Sans" panose="020C0503030203020204" pitchFamily="34" charset="0"/>
              <a:cs typeface="+mn-ea"/>
              <a:sym typeface="Huawei Sans" panose="020C0503030203020204" pitchFamily="34" charset="0"/>
            </a:endParaRPr>
          </a:p>
        </p:txBody>
      </p:sp>
      <p:sp>
        <p:nvSpPr>
          <p:cNvPr id="62" name="Freeform 9"/>
          <p:cNvSpPr>
            <a:spLocks/>
          </p:cNvSpPr>
          <p:nvPr/>
        </p:nvSpPr>
        <p:spPr bwMode="gray">
          <a:xfrm flipH="1">
            <a:off x="7745010" y="3761333"/>
            <a:ext cx="1944024" cy="1431052"/>
          </a:xfrm>
          <a:custGeom>
            <a:avLst/>
            <a:gdLst>
              <a:gd name="T0" fmla="*/ 30278 w 32079"/>
              <a:gd name="T1" fmla="*/ 4424 h 15622"/>
              <a:gd name="T2" fmla="*/ 2783 w 32079"/>
              <a:gd name="T3" fmla="*/ 15622 h 15622"/>
              <a:gd name="T4" fmla="*/ 0 w 32079"/>
              <a:gd name="T5" fmla="*/ 15523 h 15622"/>
              <a:gd name="T6" fmla="*/ 26897 w 32079"/>
              <a:gd name="T7" fmla="*/ 2112 h 15622"/>
              <a:gd name="T8" fmla="*/ 25060 w 32079"/>
              <a:gd name="T9" fmla="*/ 856 h 15622"/>
              <a:gd name="T10" fmla="*/ 27928 w 32079"/>
              <a:gd name="T11" fmla="*/ 428 h 15622"/>
              <a:gd name="T12" fmla="*/ 30796 w 32079"/>
              <a:gd name="T13" fmla="*/ 0 h 15622"/>
              <a:gd name="T14" fmla="*/ 31438 w 32079"/>
              <a:gd name="T15" fmla="*/ 2828 h 15622"/>
              <a:gd name="T16" fmla="*/ 32079 w 32079"/>
              <a:gd name="T17" fmla="*/ 5656 h 15622"/>
              <a:gd name="T18" fmla="*/ 30278 w 32079"/>
              <a:gd name="T19" fmla="*/ 4424 h 15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079" h="15622">
                <a:moveTo>
                  <a:pt x="30278" y="4424"/>
                </a:moveTo>
                <a:cubicBezTo>
                  <a:pt x="23182" y="11352"/>
                  <a:pt x="13481" y="15622"/>
                  <a:pt x="2783" y="15622"/>
                </a:cubicBezTo>
                <a:cubicBezTo>
                  <a:pt x="1847" y="15622"/>
                  <a:pt x="920" y="15587"/>
                  <a:pt x="0" y="15523"/>
                </a:cubicBezTo>
                <a:cubicBezTo>
                  <a:pt x="10716" y="14774"/>
                  <a:pt x="20250" y="9734"/>
                  <a:pt x="26897" y="2112"/>
                </a:cubicBezTo>
                <a:lnTo>
                  <a:pt x="25060" y="856"/>
                </a:lnTo>
                <a:lnTo>
                  <a:pt x="27928" y="428"/>
                </a:lnTo>
                <a:lnTo>
                  <a:pt x="30796" y="0"/>
                </a:lnTo>
                <a:lnTo>
                  <a:pt x="31438" y="2828"/>
                </a:lnTo>
                <a:lnTo>
                  <a:pt x="32079" y="5656"/>
                </a:lnTo>
                <a:lnTo>
                  <a:pt x="30278" y="4424"/>
                </a:lnTo>
                <a:close/>
              </a:path>
            </a:pathLst>
          </a:custGeom>
          <a:gradFill>
            <a:gsLst>
              <a:gs pos="0">
                <a:schemeClr val="bg1">
                  <a:alpha val="50000"/>
                </a:schemeClr>
              </a:gs>
              <a:gs pos="100000">
                <a:srgbClr val="BEE9EE"/>
              </a:gs>
            </a:gsLst>
            <a:lin ang="16200000" scaled="0"/>
          </a:gradFill>
          <a:ln w="15875" cap="flat" cmpd="sng">
            <a:solidFill>
              <a:srgbClr val="56C4D2"/>
            </a:solidFill>
          </a:ln>
        </p:spPr>
        <p:txBody>
          <a:bodyPr vert="horz" wrap="square" lIns="68580" tIns="34290" rIns="68580" bIns="34290" numCol="1" anchor="t" anchorCtr="0" compatLnSpc="1">
            <a:prstTxWarp prst="textNoShape">
              <a:avLst/>
            </a:prstTxWarp>
          </a:bodyPr>
          <a:lstStyle/>
          <a:p>
            <a:pPr fontAlgn="ctr"/>
            <a:endParaRPr lang="en-US" altLang="zh-CN" dirty="0">
              <a:latin typeface="Huawei Sans" panose="020C0503030203020204" pitchFamily="34" charset="0"/>
              <a:cs typeface="+mn-ea"/>
              <a:sym typeface="Huawei Sans" panose="020C0503030203020204" pitchFamily="34" charset="0"/>
            </a:endParaRPr>
          </a:p>
        </p:txBody>
      </p:sp>
      <p:sp>
        <p:nvSpPr>
          <p:cNvPr id="63" name="Right Arrow 157"/>
          <p:cNvSpPr/>
          <p:nvPr/>
        </p:nvSpPr>
        <p:spPr bwMode="gray">
          <a:xfrm rot="16200000">
            <a:off x="6911485" y="4224080"/>
            <a:ext cx="1359250" cy="534981"/>
          </a:xfrm>
          <a:prstGeom prst="rightArrow">
            <a:avLst>
              <a:gd name="adj1" fmla="val 40000"/>
              <a:gd name="adj2" fmla="val 50000"/>
            </a:avLst>
          </a:prstGeom>
          <a:gradFill>
            <a:gsLst>
              <a:gs pos="0">
                <a:schemeClr val="bg1">
                  <a:alpha val="50000"/>
                </a:schemeClr>
              </a:gs>
              <a:gs pos="100000">
                <a:srgbClr val="BEE9EE"/>
              </a:gs>
            </a:gsLst>
            <a:lin ang="16200000" scaled="0"/>
          </a:gradFill>
          <a:ln w="15875" cap="flat" cmpd="sng">
            <a:solidFill>
              <a:srgbClr val="56C4D2"/>
            </a:solidFill>
          </a:ln>
        </p:spPr>
        <p:txBody>
          <a:bodyPr vert="horz" wrap="square" lIns="68580" tIns="34290" rIns="68580" bIns="34290" numCol="1" anchor="t" anchorCtr="0" compatLnSpc="1">
            <a:prstTxWarp prst="textNoShape">
              <a:avLst/>
            </a:prstTxWarp>
          </a:bodyPr>
          <a:lstStyle/>
          <a:p>
            <a:pPr fontAlgn="ctr"/>
            <a:endParaRPr lang="en-US" altLang="zh-CN" dirty="0">
              <a:solidFill>
                <a:schemeClr val="tx1"/>
              </a:solidFill>
              <a:latin typeface="Huawei Sans" panose="020C0503030203020204" pitchFamily="34" charset="0"/>
              <a:cs typeface="+mn-ea"/>
              <a:sym typeface="Huawei Sans" panose="020C0503030203020204" pitchFamily="34" charset="0"/>
            </a:endParaRPr>
          </a:p>
        </p:txBody>
      </p:sp>
      <p:sp>
        <p:nvSpPr>
          <p:cNvPr id="78" name="videocall_243283"/>
          <p:cNvSpPr>
            <a:spLocks noChangeAspect="1"/>
          </p:cNvSpPr>
          <p:nvPr/>
        </p:nvSpPr>
        <p:spPr bwMode="gray">
          <a:xfrm>
            <a:off x="9917843" y="5274509"/>
            <a:ext cx="412764" cy="329693"/>
          </a:xfrm>
          <a:custGeom>
            <a:avLst/>
            <a:gdLst>
              <a:gd name="connsiteX0" fmla="*/ 273424 w 607639"/>
              <a:gd name="connsiteY0" fmla="*/ 394341 h 485349"/>
              <a:gd name="connsiteX1" fmla="*/ 273424 w 607639"/>
              <a:gd name="connsiteY1" fmla="*/ 455043 h 485349"/>
              <a:gd name="connsiteX2" fmla="*/ 334215 w 607639"/>
              <a:gd name="connsiteY2" fmla="*/ 455043 h 485349"/>
              <a:gd name="connsiteX3" fmla="*/ 334215 w 607639"/>
              <a:gd name="connsiteY3" fmla="*/ 394341 h 485349"/>
              <a:gd name="connsiteX4" fmla="*/ 243091 w 607639"/>
              <a:gd name="connsiteY4" fmla="*/ 242604 h 485349"/>
              <a:gd name="connsiteX5" fmla="*/ 303749 w 607639"/>
              <a:gd name="connsiteY5" fmla="*/ 242604 h 485349"/>
              <a:gd name="connsiteX6" fmla="*/ 303775 w 607639"/>
              <a:gd name="connsiteY6" fmla="*/ 242604 h 485349"/>
              <a:gd name="connsiteX7" fmla="*/ 364548 w 607639"/>
              <a:gd name="connsiteY7" fmla="*/ 242604 h 485349"/>
              <a:gd name="connsiteX8" fmla="*/ 394445 w 607639"/>
              <a:gd name="connsiteY8" fmla="*/ 267584 h 485349"/>
              <a:gd name="connsiteX9" fmla="*/ 406457 w 607639"/>
              <a:gd name="connsiteY9" fmla="*/ 333633 h 485349"/>
              <a:gd name="connsiteX10" fmla="*/ 375581 w 607639"/>
              <a:gd name="connsiteY10" fmla="*/ 333633 h 485349"/>
              <a:gd name="connsiteX11" fmla="*/ 364548 w 607639"/>
              <a:gd name="connsiteY11" fmla="*/ 273007 h 485349"/>
              <a:gd name="connsiteX12" fmla="*/ 318990 w 607639"/>
              <a:gd name="connsiteY12" fmla="*/ 273007 h 485349"/>
              <a:gd name="connsiteX13" fmla="*/ 318990 w 607639"/>
              <a:gd name="connsiteY13" fmla="*/ 333633 h 485349"/>
              <a:gd name="connsiteX14" fmla="*/ 288649 w 607639"/>
              <a:gd name="connsiteY14" fmla="*/ 333633 h 485349"/>
              <a:gd name="connsiteX15" fmla="*/ 288649 w 607639"/>
              <a:gd name="connsiteY15" fmla="*/ 273007 h 485349"/>
              <a:gd name="connsiteX16" fmla="*/ 243091 w 607639"/>
              <a:gd name="connsiteY16" fmla="*/ 273007 h 485349"/>
              <a:gd name="connsiteX17" fmla="*/ 232058 w 607639"/>
              <a:gd name="connsiteY17" fmla="*/ 333633 h 485349"/>
              <a:gd name="connsiteX18" fmla="*/ 201182 w 607639"/>
              <a:gd name="connsiteY18" fmla="*/ 333633 h 485349"/>
              <a:gd name="connsiteX19" fmla="*/ 213194 w 607639"/>
              <a:gd name="connsiteY19" fmla="*/ 267584 h 485349"/>
              <a:gd name="connsiteX20" fmla="*/ 243091 w 607639"/>
              <a:gd name="connsiteY20" fmla="*/ 242604 h 485349"/>
              <a:gd name="connsiteX21" fmla="*/ 303749 w 607639"/>
              <a:gd name="connsiteY21" fmla="*/ 91006 h 485349"/>
              <a:gd name="connsiteX22" fmla="*/ 243052 w 607639"/>
              <a:gd name="connsiteY22" fmla="*/ 151610 h 485349"/>
              <a:gd name="connsiteX23" fmla="*/ 303749 w 607639"/>
              <a:gd name="connsiteY23" fmla="*/ 212302 h 485349"/>
              <a:gd name="connsiteX24" fmla="*/ 364536 w 607639"/>
              <a:gd name="connsiteY24" fmla="*/ 151610 h 485349"/>
              <a:gd name="connsiteX25" fmla="*/ 303749 w 607639"/>
              <a:gd name="connsiteY25" fmla="*/ 91006 h 485349"/>
              <a:gd name="connsiteX26" fmla="*/ 303749 w 607639"/>
              <a:gd name="connsiteY26" fmla="*/ 60616 h 485349"/>
              <a:gd name="connsiteX27" fmla="*/ 394885 w 607639"/>
              <a:gd name="connsiteY27" fmla="*/ 151610 h 485349"/>
              <a:gd name="connsiteX28" fmla="*/ 303749 w 607639"/>
              <a:gd name="connsiteY28" fmla="*/ 242604 h 485349"/>
              <a:gd name="connsiteX29" fmla="*/ 212614 w 607639"/>
              <a:gd name="connsiteY29" fmla="*/ 151610 h 485349"/>
              <a:gd name="connsiteX30" fmla="*/ 303749 w 607639"/>
              <a:gd name="connsiteY30" fmla="*/ 60616 h 485349"/>
              <a:gd name="connsiteX31" fmla="*/ 30351 w 607639"/>
              <a:gd name="connsiteY31" fmla="*/ 30306 h 485349"/>
              <a:gd name="connsiteX32" fmla="*/ 30351 w 607639"/>
              <a:gd name="connsiteY32" fmla="*/ 364034 h 485349"/>
              <a:gd name="connsiteX33" fmla="*/ 577199 w 607639"/>
              <a:gd name="connsiteY33" fmla="*/ 364034 h 485349"/>
              <a:gd name="connsiteX34" fmla="*/ 577199 w 607639"/>
              <a:gd name="connsiteY34" fmla="*/ 30306 h 485349"/>
              <a:gd name="connsiteX35" fmla="*/ 30351 w 607639"/>
              <a:gd name="connsiteY35" fmla="*/ 0 h 485349"/>
              <a:gd name="connsiteX36" fmla="*/ 577199 w 607639"/>
              <a:gd name="connsiteY36" fmla="*/ 0 h 485349"/>
              <a:gd name="connsiteX37" fmla="*/ 607639 w 607639"/>
              <a:gd name="connsiteY37" fmla="*/ 30306 h 485349"/>
              <a:gd name="connsiteX38" fmla="*/ 607639 w 607639"/>
              <a:gd name="connsiteY38" fmla="*/ 364034 h 485349"/>
              <a:gd name="connsiteX39" fmla="*/ 577199 w 607639"/>
              <a:gd name="connsiteY39" fmla="*/ 394341 h 485349"/>
              <a:gd name="connsiteX40" fmla="*/ 364566 w 607639"/>
              <a:gd name="connsiteY40" fmla="*/ 394341 h 485349"/>
              <a:gd name="connsiteX41" fmla="*/ 364566 w 607639"/>
              <a:gd name="connsiteY41" fmla="*/ 455043 h 485349"/>
              <a:gd name="connsiteX42" fmla="*/ 486058 w 607639"/>
              <a:gd name="connsiteY42" fmla="*/ 455043 h 485349"/>
              <a:gd name="connsiteX43" fmla="*/ 501278 w 607639"/>
              <a:gd name="connsiteY43" fmla="*/ 470152 h 485349"/>
              <a:gd name="connsiteX44" fmla="*/ 486058 w 607639"/>
              <a:gd name="connsiteY44" fmla="*/ 485349 h 485349"/>
              <a:gd name="connsiteX45" fmla="*/ 121492 w 607639"/>
              <a:gd name="connsiteY45" fmla="*/ 485349 h 485349"/>
              <a:gd name="connsiteX46" fmla="*/ 106361 w 607639"/>
              <a:gd name="connsiteY46" fmla="*/ 470152 h 485349"/>
              <a:gd name="connsiteX47" fmla="*/ 121492 w 607639"/>
              <a:gd name="connsiteY47" fmla="*/ 455043 h 485349"/>
              <a:gd name="connsiteX48" fmla="*/ 243073 w 607639"/>
              <a:gd name="connsiteY48" fmla="*/ 455043 h 485349"/>
              <a:gd name="connsiteX49" fmla="*/ 243073 w 607639"/>
              <a:gd name="connsiteY49" fmla="*/ 394341 h 485349"/>
              <a:gd name="connsiteX50" fmla="*/ 30351 w 607639"/>
              <a:gd name="connsiteY50" fmla="*/ 394341 h 485349"/>
              <a:gd name="connsiteX51" fmla="*/ 0 w 607639"/>
              <a:gd name="connsiteY51" fmla="*/ 364034 h 485349"/>
              <a:gd name="connsiteX52" fmla="*/ 0 w 607639"/>
              <a:gd name="connsiteY52" fmla="*/ 30306 h 485349"/>
              <a:gd name="connsiteX53" fmla="*/ 30351 w 607639"/>
              <a:gd name="connsiteY53" fmla="*/ 0 h 485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07639" h="485349">
                <a:moveTo>
                  <a:pt x="273424" y="394341"/>
                </a:moveTo>
                <a:lnTo>
                  <a:pt x="273424" y="455043"/>
                </a:lnTo>
                <a:lnTo>
                  <a:pt x="334215" y="455043"/>
                </a:lnTo>
                <a:lnTo>
                  <a:pt x="334215" y="394341"/>
                </a:lnTo>
                <a:close/>
                <a:moveTo>
                  <a:pt x="243091" y="242604"/>
                </a:moveTo>
                <a:lnTo>
                  <a:pt x="303749" y="242604"/>
                </a:lnTo>
                <a:lnTo>
                  <a:pt x="303775" y="242604"/>
                </a:lnTo>
                <a:lnTo>
                  <a:pt x="364548" y="242604"/>
                </a:lnTo>
                <a:cubicBezTo>
                  <a:pt x="379229" y="242604"/>
                  <a:pt x="391775" y="253094"/>
                  <a:pt x="394445" y="267584"/>
                </a:cubicBezTo>
                <a:lnTo>
                  <a:pt x="406457" y="333633"/>
                </a:lnTo>
                <a:lnTo>
                  <a:pt x="375581" y="333633"/>
                </a:lnTo>
                <a:lnTo>
                  <a:pt x="364548" y="273007"/>
                </a:lnTo>
                <a:lnTo>
                  <a:pt x="318990" y="273007"/>
                </a:lnTo>
                <a:lnTo>
                  <a:pt x="318990" y="333633"/>
                </a:lnTo>
                <a:lnTo>
                  <a:pt x="288649" y="333633"/>
                </a:lnTo>
                <a:lnTo>
                  <a:pt x="288649" y="273007"/>
                </a:lnTo>
                <a:lnTo>
                  <a:pt x="243091" y="273007"/>
                </a:lnTo>
                <a:lnTo>
                  <a:pt x="232058" y="333633"/>
                </a:lnTo>
                <a:lnTo>
                  <a:pt x="201182" y="333633"/>
                </a:lnTo>
                <a:lnTo>
                  <a:pt x="213194" y="267584"/>
                </a:lnTo>
                <a:cubicBezTo>
                  <a:pt x="215775" y="253094"/>
                  <a:pt x="228410" y="242604"/>
                  <a:pt x="243091" y="242604"/>
                </a:cubicBezTo>
                <a:close/>
                <a:moveTo>
                  <a:pt x="303749" y="91006"/>
                </a:moveTo>
                <a:cubicBezTo>
                  <a:pt x="270197" y="91006"/>
                  <a:pt x="243052" y="118109"/>
                  <a:pt x="243052" y="151610"/>
                </a:cubicBezTo>
                <a:cubicBezTo>
                  <a:pt x="243052" y="185110"/>
                  <a:pt x="270197" y="212302"/>
                  <a:pt x="303749" y="212302"/>
                </a:cubicBezTo>
                <a:cubicBezTo>
                  <a:pt x="337302" y="212302"/>
                  <a:pt x="364536" y="185110"/>
                  <a:pt x="364536" y="151610"/>
                </a:cubicBezTo>
                <a:cubicBezTo>
                  <a:pt x="364536" y="118109"/>
                  <a:pt x="337302" y="91006"/>
                  <a:pt x="303749" y="91006"/>
                </a:cubicBezTo>
                <a:close/>
                <a:moveTo>
                  <a:pt x="303749" y="60616"/>
                </a:moveTo>
                <a:cubicBezTo>
                  <a:pt x="354034" y="60616"/>
                  <a:pt x="394885" y="101492"/>
                  <a:pt x="394885" y="151610"/>
                </a:cubicBezTo>
                <a:cubicBezTo>
                  <a:pt x="394885" y="201816"/>
                  <a:pt x="354034" y="242604"/>
                  <a:pt x="303749" y="242604"/>
                </a:cubicBezTo>
                <a:cubicBezTo>
                  <a:pt x="253554" y="242604"/>
                  <a:pt x="212614" y="201816"/>
                  <a:pt x="212614" y="151610"/>
                </a:cubicBezTo>
                <a:cubicBezTo>
                  <a:pt x="212614" y="101492"/>
                  <a:pt x="253554" y="60616"/>
                  <a:pt x="303749" y="60616"/>
                </a:cubicBezTo>
                <a:close/>
                <a:moveTo>
                  <a:pt x="30351" y="30306"/>
                </a:moveTo>
                <a:lnTo>
                  <a:pt x="30351" y="364034"/>
                </a:lnTo>
                <a:lnTo>
                  <a:pt x="577199" y="364034"/>
                </a:lnTo>
                <a:lnTo>
                  <a:pt x="577199" y="30306"/>
                </a:lnTo>
                <a:close/>
                <a:moveTo>
                  <a:pt x="30351" y="0"/>
                </a:moveTo>
                <a:lnTo>
                  <a:pt x="577199" y="0"/>
                </a:lnTo>
                <a:cubicBezTo>
                  <a:pt x="594021" y="0"/>
                  <a:pt x="607639" y="13509"/>
                  <a:pt x="607639" y="30306"/>
                </a:cubicBezTo>
                <a:lnTo>
                  <a:pt x="607639" y="364034"/>
                </a:lnTo>
                <a:cubicBezTo>
                  <a:pt x="607639" y="380743"/>
                  <a:pt x="594021" y="394341"/>
                  <a:pt x="577199" y="394341"/>
                </a:cubicBezTo>
                <a:lnTo>
                  <a:pt x="364566" y="394341"/>
                </a:lnTo>
                <a:lnTo>
                  <a:pt x="364566" y="455043"/>
                </a:lnTo>
                <a:lnTo>
                  <a:pt x="486058" y="455043"/>
                </a:lnTo>
                <a:cubicBezTo>
                  <a:pt x="494513" y="455043"/>
                  <a:pt x="501278" y="461797"/>
                  <a:pt x="501278" y="470152"/>
                </a:cubicBezTo>
                <a:cubicBezTo>
                  <a:pt x="501278" y="478595"/>
                  <a:pt x="494513" y="485349"/>
                  <a:pt x="486058" y="485349"/>
                </a:cubicBezTo>
                <a:lnTo>
                  <a:pt x="121492" y="485349"/>
                </a:lnTo>
                <a:cubicBezTo>
                  <a:pt x="113126" y="485349"/>
                  <a:pt x="106361" y="478595"/>
                  <a:pt x="106361" y="470152"/>
                </a:cubicBezTo>
                <a:cubicBezTo>
                  <a:pt x="106361" y="461797"/>
                  <a:pt x="113126" y="455043"/>
                  <a:pt x="121492" y="455043"/>
                </a:cubicBezTo>
                <a:lnTo>
                  <a:pt x="243073" y="455043"/>
                </a:lnTo>
                <a:lnTo>
                  <a:pt x="243073" y="394341"/>
                </a:lnTo>
                <a:lnTo>
                  <a:pt x="30351" y="394341"/>
                </a:lnTo>
                <a:cubicBezTo>
                  <a:pt x="13618" y="394341"/>
                  <a:pt x="0" y="380743"/>
                  <a:pt x="0" y="364034"/>
                </a:cubicBezTo>
                <a:lnTo>
                  <a:pt x="0" y="30306"/>
                </a:lnTo>
                <a:cubicBezTo>
                  <a:pt x="0" y="13509"/>
                  <a:pt x="13618" y="0"/>
                  <a:pt x="30351" y="0"/>
                </a:cubicBezTo>
                <a:close/>
              </a:path>
            </a:pathLst>
          </a:custGeom>
          <a:solidFill>
            <a:srgbClr val="56C4D2"/>
          </a:solidFill>
          <a:ln>
            <a:solidFill>
              <a:srgbClr val="56C4D2"/>
            </a:solidFill>
          </a:ln>
        </p:spPr>
        <p:txBody>
          <a:bodyPr/>
          <a:lstStyle/>
          <a:p>
            <a:pPr fontAlgn="ctr"/>
            <a:endParaRPr lang="en-US" altLang="zh-CN" dirty="0">
              <a:latin typeface="Huawei Sans" panose="020C0503030203020204" pitchFamily="34" charset="0"/>
            </a:endParaRPr>
          </a:p>
        </p:txBody>
      </p:sp>
      <p:sp>
        <p:nvSpPr>
          <p:cNvPr id="79" name="security-camera_139839"/>
          <p:cNvSpPr>
            <a:spLocks noChangeAspect="1"/>
          </p:cNvSpPr>
          <p:nvPr/>
        </p:nvSpPr>
        <p:spPr bwMode="gray">
          <a:xfrm>
            <a:off x="9917844" y="5689741"/>
            <a:ext cx="412763" cy="377173"/>
          </a:xfrm>
          <a:custGeom>
            <a:avLst/>
            <a:gdLst>
              <a:gd name="connsiteX0" fmla="*/ 442802 w 597745"/>
              <a:gd name="connsiteY0" fmla="*/ 444551 h 546206"/>
              <a:gd name="connsiteX1" fmla="*/ 444321 w 597745"/>
              <a:gd name="connsiteY1" fmla="*/ 453655 h 546206"/>
              <a:gd name="connsiteX2" fmla="*/ 445081 w 597745"/>
              <a:gd name="connsiteY2" fmla="*/ 455172 h 546206"/>
              <a:gd name="connsiteX3" fmla="*/ 445840 w 597745"/>
              <a:gd name="connsiteY3" fmla="*/ 464275 h 546206"/>
              <a:gd name="connsiteX4" fmla="*/ 445081 w 597745"/>
              <a:gd name="connsiteY4" fmla="*/ 474137 h 546206"/>
              <a:gd name="connsiteX5" fmla="*/ 444321 w 597745"/>
              <a:gd name="connsiteY5" fmla="*/ 475655 h 546206"/>
              <a:gd name="connsiteX6" fmla="*/ 442802 w 597745"/>
              <a:gd name="connsiteY6" fmla="*/ 484758 h 546206"/>
              <a:gd name="connsiteX7" fmla="*/ 516476 w 597745"/>
              <a:gd name="connsiteY7" fmla="*/ 484758 h 546206"/>
              <a:gd name="connsiteX8" fmla="*/ 516476 w 597745"/>
              <a:gd name="connsiteY8" fmla="*/ 444551 h 546206"/>
              <a:gd name="connsiteX9" fmla="*/ 374460 w 597745"/>
              <a:gd name="connsiteY9" fmla="*/ 444508 h 546206"/>
              <a:gd name="connsiteX10" fmla="*/ 354713 w 597745"/>
              <a:gd name="connsiteY10" fmla="*/ 464255 h 546206"/>
              <a:gd name="connsiteX11" fmla="*/ 374460 w 597745"/>
              <a:gd name="connsiteY11" fmla="*/ 484762 h 546206"/>
              <a:gd name="connsiteX12" fmla="*/ 394966 w 597745"/>
              <a:gd name="connsiteY12" fmla="*/ 464255 h 546206"/>
              <a:gd name="connsiteX13" fmla="*/ 374460 w 597745"/>
              <a:gd name="connsiteY13" fmla="*/ 444508 h 546206"/>
              <a:gd name="connsiteX14" fmla="*/ 374460 w 597745"/>
              <a:gd name="connsiteY14" fmla="*/ 424001 h 546206"/>
              <a:gd name="connsiteX15" fmla="*/ 415473 w 597745"/>
              <a:gd name="connsiteY15" fmla="*/ 464255 h 546206"/>
              <a:gd name="connsiteX16" fmla="*/ 374460 w 597745"/>
              <a:gd name="connsiteY16" fmla="*/ 505268 h 546206"/>
              <a:gd name="connsiteX17" fmla="*/ 334206 w 597745"/>
              <a:gd name="connsiteY17" fmla="*/ 464255 h 546206"/>
              <a:gd name="connsiteX18" fmla="*/ 374460 w 597745"/>
              <a:gd name="connsiteY18" fmla="*/ 424001 h 546206"/>
              <a:gd name="connsiteX19" fmla="*/ 374445 w 597745"/>
              <a:gd name="connsiteY19" fmla="*/ 414206 h 546206"/>
              <a:gd name="connsiteX20" fmla="*/ 360774 w 597745"/>
              <a:gd name="connsiteY20" fmla="*/ 416482 h 546206"/>
              <a:gd name="connsiteX21" fmla="*/ 353178 w 597745"/>
              <a:gd name="connsiteY21" fmla="*/ 418758 h 546206"/>
              <a:gd name="connsiteX22" fmla="*/ 350140 w 597745"/>
              <a:gd name="connsiteY22" fmla="*/ 420275 h 546206"/>
              <a:gd name="connsiteX23" fmla="*/ 344824 w 597745"/>
              <a:gd name="connsiteY23" fmla="*/ 424068 h 546206"/>
              <a:gd name="connsiteX24" fmla="*/ 341786 w 597745"/>
              <a:gd name="connsiteY24" fmla="*/ 426344 h 546206"/>
              <a:gd name="connsiteX25" fmla="*/ 337228 w 597745"/>
              <a:gd name="connsiteY25" fmla="*/ 430896 h 546206"/>
              <a:gd name="connsiteX26" fmla="*/ 334950 w 597745"/>
              <a:gd name="connsiteY26" fmla="*/ 433930 h 546206"/>
              <a:gd name="connsiteX27" fmla="*/ 331152 w 597745"/>
              <a:gd name="connsiteY27" fmla="*/ 439241 h 546206"/>
              <a:gd name="connsiteX28" fmla="*/ 324317 w 597745"/>
              <a:gd name="connsiteY28" fmla="*/ 464275 h 546206"/>
              <a:gd name="connsiteX29" fmla="*/ 374445 w 597745"/>
              <a:gd name="connsiteY29" fmla="*/ 515103 h 546206"/>
              <a:gd name="connsiteX30" fmla="*/ 420776 w 597745"/>
              <a:gd name="connsiteY30" fmla="*/ 485517 h 546206"/>
              <a:gd name="connsiteX31" fmla="*/ 421536 w 597745"/>
              <a:gd name="connsiteY31" fmla="*/ 483999 h 546206"/>
              <a:gd name="connsiteX32" fmla="*/ 423814 w 597745"/>
              <a:gd name="connsiteY32" fmla="*/ 475655 h 546206"/>
              <a:gd name="connsiteX33" fmla="*/ 424574 w 597745"/>
              <a:gd name="connsiteY33" fmla="*/ 473379 h 546206"/>
              <a:gd name="connsiteX34" fmla="*/ 425333 w 597745"/>
              <a:gd name="connsiteY34" fmla="*/ 464275 h 546206"/>
              <a:gd name="connsiteX35" fmla="*/ 424574 w 597745"/>
              <a:gd name="connsiteY35" fmla="*/ 455930 h 546206"/>
              <a:gd name="connsiteX36" fmla="*/ 423814 w 597745"/>
              <a:gd name="connsiteY36" fmla="*/ 453655 h 546206"/>
              <a:gd name="connsiteX37" fmla="*/ 421536 w 597745"/>
              <a:gd name="connsiteY37" fmla="*/ 445310 h 546206"/>
              <a:gd name="connsiteX38" fmla="*/ 420776 w 597745"/>
              <a:gd name="connsiteY38" fmla="*/ 443793 h 546206"/>
              <a:gd name="connsiteX39" fmla="*/ 374445 w 597745"/>
              <a:gd name="connsiteY39" fmla="*/ 414206 h 546206"/>
              <a:gd name="connsiteX40" fmla="*/ 70636 w 597745"/>
              <a:gd name="connsiteY40" fmla="*/ 412689 h 546206"/>
              <a:gd name="connsiteX41" fmla="*/ 60762 w 597745"/>
              <a:gd name="connsiteY41" fmla="*/ 430137 h 546206"/>
              <a:gd name="connsiteX42" fmla="*/ 95700 w 597745"/>
              <a:gd name="connsiteY42" fmla="*/ 450620 h 546206"/>
              <a:gd name="connsiteX43" fmla="*/ 105574 w 597745"/>
              <a:gd name="connsiteY43" fmla="*/ 433172 h 546206"/>
              <a:gd name="connsiteX44" fmla="*/ 547616 w 597745"/>
              <a:gd name="connsiteY44" fmla="*/ 403585 h 546206"/>
              <a:gd name="connsiteX45" fmla="*/ 536983 w 597745"/>
              <a:gd name="connsiteY45" fmla="*/ 414965 h 546206"/>
              <a:gd name="connsiteX46" fmla="*/ 536983 w 597745"/>
              <a:gd name="connsiteY46" fmla="*/ 424068 h 546206"/>
              <a:gd name="connsiteX47" fmla="*/ 536983 w 597745"/>
              <a:gd name="connsiteY47" fmla="*/ 505241 h 546206"/>
              <a:gd name="connsiteX48" fmla="*/ 536983 w 597745"/>
              <a:gd name="connsiteY48" fmla="*/ 515103 h 546206"/>
              <a:gd name="connsiteX49" fmla="*/ 547616 w 597745"/>
              <a:gd name="connsiteY49" fmla="*/ 526482 h 546206"/>
              <a:gd name="connsiteX50" fmla="*/ 577238 w 597745"/>
              <a:gd name="connsiteY50" fmla="*/ 526482 h 546206"/>
              <a:gd name="connsiteX51" fmla="*/ 577238 w 597745"/>
              <a:gd name="connsiteY51" fmla="*/ 403585 h 546206"/>
              <a:gd name="connsiteX52" fmla="*/ 101017 w 597745"/>
              <a:gd name="connsiteY52" fmla="*/ 382344 h 546206"/>
              <a:gd name="connsiteX53" fmla="*/ 93421 w 597745"/>
              <a:gd name="connsiteY53" fmla="*/ 385379 h 546206"/>
              <a:gd name="connsiteX54" fmla="*/ 85067 w 597745"/>
              <a:gd name="connsiteY54" fmla="*/ 386896 h 546206"/>
              <a:gd name="connsiteX55" fmla="*/ 84307 w 597745"/>
              <a:gd name="connsiteY55" fmla="*/ 386896 h 546206"/>
              <a:gd name="connsiteX56" fmla="*/ 82788 w 597745"/>
              <a:gd name="connsiteY56" fmla="*/ 386896 h 546206"/>
              <a:gd name="connsiteX57" fmla="*/ 64560 w 597745"/>
              <a:gd name="connsiteY57" fmla="*/ 383861 h 546206"/>
              <a:gd name="connsiteX58" fmla="*/ 63800 w 597745"/>
              <a:gd name="connsiteY58" fmla="*/ 385379 h 546206"/>
              <a:gd name="connsiteX59" fmla="*/ 92662 w 597745"/>
              <a:gd name="connsiteY59" fmla="*/ 402068 h 546206"/>
              <a:gd name="connsiteX60" fmla="*/ 124562 w 597745"/>
              <a:gd name="connsiteY60" fmla="*/ 421034 h 546206"/>
              <a:gd name="connsiteX61" fmla="*/ 135195 w 597745"/>
              <a:gd name="connsiteY61" fmla="*/ 427103 h 546206"/>
              <a:gd name="connsiteX62" fmla="*/ 152664 w 597745"/>
              <a:gd name="connsiteY62" fmla="*/ 407379 h 546206"/>
              <a:gd name="connsiteX63" fmla="*/ 147348 w 597745"/>
              <a:gd name="connsiteY63" fmla="*/ 405103 h 546206"/>
              <a:gd name="connsiteX64" fmla="*/ 143550 w 597745"/>
              <a:gd name="connsiteY64" fmla="*/ 403585 h 546206"/>
              <a:gd name="connsiteX65" fmla="*/ 135195 w 597745"/>
              <a:gd name="connsiteY65" fmla="*/ 399792 h 546206"/>
              <a:gd name="connsiteX66" fmla="*/ 133676 w 597745"/>
              <a:gd name="connsiteY66" fmla="*/ 399034 h 546206"/>
              <a:gd name="connsiteX67" fmla="*/ 126081 w 597745"/>
              <a:gd name="connsiteY67" fmla="*/ 393723 h 546206"/>
              <a:gd name="connsiteX68" fmla="*/ 124562 w 597745"/>
              <a:gd name="connsiteY68" fmla="*/ 392965 h 546206"/>
              <a:gd name="connsiteX69" fmla="*/ 118486 w 597745"/>
              <a:gd name="connsiteY69" fmla="*/ 388413 h 546206"/>
              <a:gd name="connsiteX70" fmla="*/ 115448 w 597745"/>
              <a:gd name="connsiteY70" fmla="*/ 385379 h 546206"/>
              <a:gd name="connsiteX71" fmla="*/ 113929 w 597745"/>
              <a:gd name="connsiteY71" fmla="*/ 384620 h 546206"/>
              <a:gd name="connsiteX72" fmla="*/ 101776 w 597745"/>
              <a:gd name="connsiteY72" fmla="*/ 382344 h 546206"/>
              <a:gd name="connsiteX73" fmla="*/ 101017 w 597745"/>
              <a:gd name="connsiteY73" fmla="*/ 382344 h 546206"/>
              <a:gd name="connsiteX74" fmla="*/ 321278 w 597745"/>
              <a:gd name="connsiteY74" fmla="*/ 330758 h 546206"/>
              <a:gd name="connsiteX75" fmla="*/ 261276 w 597745"/>
              <a:gd name="connsiteY75" fmla="*/ 367172 h 546206"/>
              <a:gd name="connsiteX76" fmla="*/ 317481 w 597745"/>
              <a:gd name="connsiteY76" fmla="*/ 422551 h 546206"/>
              <a:gd name="connsiteX77" fmla="*/ 318240 w 597745"/>
              <a:gd name="connsiteY77" fmla="*/ 421792 h 546206"/>
              <a:gd name="connsiteX78" fmla="*/ 322038 w 597745"/>
              <a:gd name="connsiteY78" fmla="*/ 417241 h 546206"/>
              <a:gd name="connsiteX79" fmla="*/ 323557 w 597745"/>
              <a:gd name="connsiteY79" fmla="*/ 415723 h 546206"/>
              <a:gd name="connsiteX80" fmla="*/ 328114 w 597745"/>
              <a:gd name="connsiteY80" fmla="*/ 411172 h 546206"/>
              <a:gd name="connsiteX81" fmla="*/ 328874 w 597745"/>
              <a:gd name="connsiteY81" fmla="*/ 410413 h 546206"/>
              <a:gd name="connsiteX82" fmla="*/ 342545 w 597745"/>
              <a:gd name="connsiteY82" fmla="*/ 401310 h 546206"/>
              <a:gd name="connsiteX83" fmla="*/ 321278 w 597745"/>
              <a:gd name="connsiteY83" fmla="*/ 330758 h 546206"/>
              <a:gd name="connsiteX84" fmla="*/ 483057 w 597745"/>
              <a:gd name="connsiteY84" fmla="*/ 144896 h 546206"/>
              <a:gd name="connsiteX85" fmla="*/ 472424 w 597745"/>
              <a:gd name="connsiteY85" fmla="*/ 155517 h 546206"/>
              <a:gd name="connsiteX86" fmla="*/ 125321 w 597745"/>
              <a:gd name="connsiteY86" fmla="*/ 367930 h 546206"/>
              <a:gd name="connsiteX87" fmla="*/ 126081 w 597745"/>
              <a:gd name="connsiteY87" fmla="*/ 367930 h 546206"/>
              <a:gd name="connsiteX88" fmla="*/ 127600 w 597745"/>
              <a:gd name="connsiteY88" fmla="*/ 369448 h 546206"/>
              <a:gd name="connsiteX89" fmla="*/ 131398 w 597745"/>
              <a:gd name="connsiteY89" fmla="*/ 373241 h 546206"/>
              <a:gd name="connsiteX90" fmla="*/ 135195 w 597745"/>
              <a:gd name="connsiteY90" fmla="*/ 375516 h 546206"/>
              <a:gd name="connsiteX91" fmla="*/ 138993 w 597745"/>
              <a:gd name="connsiteY91" fmla="*/ 378551 h 546206"/>
              <a:gd name="connsiteX92" fmla="*/ 142031 w 597745"/>
              <a:gd name="connsiteY92" fmla="*/ 380068 h 546206"/>
              <a:gd name="connsiteX93" fmla="*/ 148867 w 597745"/>
              <a:gd name="connsiteY93" fmla="*/ 383861 h 546206"/>
              <a:gd name="connsiteX94" fmla="*/ 151145 w 597745"/>
              <a:gd name="connsiteY94" fmla="*/ 385379 h 546206"/>
              <a:gd name="connsiteX95" fmla="*/ 157221 w 597745"/>
              <a:gd name="connsiteY95" fmla="*/ 387654 h 546206"/>
              <a:gd name="connsiteX96" fmla="*/ 159500 w 597745"/>
              <a:gd name="connsiteY96" fmla="*/ 388413 h 546206"/>
              <a:gd name="connsiteX97" fmla="*/ 165576 w 597745"/>
              <a:gd name="connsiteY97" fmla="*/ 389930 h 546206"/>
              <a:gd name="connsiteX98" fmla="*/ 167095 w 597745"/>
              <a:gd name="connsiteY98" fmla="*/ 390689 h 546206"/>
              <a:gd name="connsiteX99" fmla="*/ 189881 w 597745"/>
              <a:gd name="connsiteY99" fmla="*/ 387654 h 546206"/>
              <a:gd name="connsiteX100" fmla="*/ 233933 w 597745"/>
              <a:gd name="connsiteY100" fmla="*/ 360344 h 546206"/>
              <a:gd name="connsiteX101" fmla="*/ 236971 w 597745"/>
              <a:gd name="connsiteY101" fmla="*/ 357310 h 546206"/>
              <a:gd name="connsiteX102" fmla="*/ 322798 w 597745"/>
              <a:gd name="connsiteY102" fmla="*/ 304206 h 546206"/>
              <a:gd name="connsiteX103" fmla="*/ 328114 w 597745"/>
              <a:gd name="connsiteY103" fmla="*/ 302689 h 546206"/>
              <a:gd name="connsiteX104" fmla="*/ 473183 w 597745"/>
              <a:gd name="connsiteY104" fmla="*/ 213931 h 546206"/>
              <a:gd name="connsiteX105" fmla="*/ 486095 w 597745"/>
              <a:gd name="connsiteY105" fmla="*/ 192689 h 546206"/>
              <a:gd name="connsiteX106" fmla="*/ 465588 w 597745"/>
              <a:gd name="connsiteY106" fmla="*/ 192689 h 546206"/>
              <a:gd name="connsiteX107" fmla="*/ 455714 w 597745"/>
              <a:gd name="connsiteY107" fmla="*/ 182069 h 546206"/>
              <a:gd name="connsiteX108" fmla="*/ 465588 w 597745"/>
              <a:gd name="connsiteY108" fmla="*/ 172206 h 546206"/>
              <a:gd name="connsiteX109" fmla="*/ 488374 w 597745"/>
              <a:gd name="connsiteY109" fmla="*/ 172206 h 546206"/>
              <a:gd name="connsiteX110" fmla="*/ 483057 w 597745"/>
              <a:gd name="connsiteY110" fmla="*/ 144896 h 546206"/>
              <a:gd name="connsiteX111" fmla="*/ 447359 w 597745"/>
              <a:gd name="connsiteY111" fmla="*/ 63724 h 546206"/>
              <a:gd name="connsiteX112" fmla="*/ 24305 w 597745"/>
              <a:gd name="connsiteY112" fmla="*/ 323172 h 546206"/>
              <a:gd name="connsiteX113" fmla="*/ 31140 w 597745"/>
              <a:gd name="connsiteY113" fmla="*/ 334551 h 546206"/>
              <a:gd name="connsiteX114" fmla="*/ 61521 w 597745"/>
              <a:gd name="connsiteY114" fmla="*/ 360344 h 546206"/>
              <a:gd name="connsiteX115" fmla="*/ 66079 w 597745"/>
              <a:gd name="connsiteY115" fmla="*/ 362620 h 546206"/>
              <a:gd name="connsiteX116" fmla="*/ 72155 w 597745"/>
              <a:gd name="connsiteY116" fmla="*/ 364896 h 546206"/>
              <a:gd name="connsiteX117" fmla="*/ 74433 w 597745"/>
              <a:gd name="connsiteY117" fmla="*/ 365654 h 546206"/>
              <a:gd name="connsiteX118" fmla="*/ 79750 w 597745"/>
              <a:gd name="connsiteY118" fmla="*/ 366413 h 546206"/>
              <a:gd name="connsiteX119" fmla="*/ 82788 w 597745"/>
              <a:gd name="connsiteY119" fmla="*/ 366413 h 546206"/>
              <a:gd name="connsiteX120" fmla="*/ 86586 w 597745"/>
              <a:gd name="connsiteY120" fmla="*/ 366413 h 546206"/>
              <a:gd name="connsiteX121" fmla="*/ 91902 w 597745"/>
              <a:gd name="connsiteY121" fmla="*/ 364137 h 546206"/>
              <a:gd name="connsiteX122" fmla="*/ 104814 w 597745"/>
              <a:gd name="connsiteY122" fmla="*/ 356551 h 546206"/>
              <a:gd name="connsiteX123" fmla="*/ 238490 w 597745"/>
              <a:gd name="connsiteY123" fmla="*/ 274620 h 546206"/>
              <a:gd name="connsiteX124" fmla="*/ 453436 w 597745"/>
              <a:gd name="connsiteY124" fmla="*/ 143379 h 546206"/>
              <a:gd name="connsiteX125" fmla="*/ 464069 w 597745"/>
              <a:gd name="connsiteY125" fmla="*/ 114551 h 546206"/>
              <a:gd name="connsiteX126" fmla="*/ 454195 w 597745"/>
              <a:gd name="connsiteY126" fmla="*/ 75862 h 546206"/>
              <a:gd name="connsiteX127" fmla="*/ 546857 w 597745"/>
              <a:gd name="connsiteY127" fmla="*/ 0 h 546206"/>
              <a:gd name="connsiteX128" fmla="*/ 556731 w 597745"/>
              <a:gd name="connsiteY128" fmla="*/ 10621 h 546206"/>
              <a:gd name="connsiteX129" fmla="*/ 556731 w 597745"/>
              <a:gd name="connsiteY129" fmla="*/ 192689 h 546206"/>
              <a:gd name="connsiteX130" fmla="*/ 506602 w 597745"/>
              <a:gd name="connsiteY130" fmla="*/ 192689 h 546206"/>
              <a:gd name="connsiteX131" fmla="*/ 483816 w 597745"/>
              <a:gd name="connsiteY131" fmla="*/ 231379 h 546206"/>
              <a:gd name="connsiteX132" fmla="*/ 339507 w 597745"/>
              <a:gd name="connsiteY132" fmla="*/ 319379 h 546206"/>
              <a:gd name="connsiteX133" fmla="*/ 341026 w 597745"/>
              <a:gd name="connsiteY133" fmla="*/ 327723 h 546206"/>
              <a:gd name="connsiteX134" fmla="*/ 363812 w 597745"/>
              <a:gd name="connsiteY134" fmla="*/ 394482 h 546206"/>
              <a:gd name="connsiteX135" fmla="*/ 374445 w 597745"/>
              <a:gd name="connsiteY135" fmla="*/ 393723 h 546206"/>
              <a:gd name="connsiteX136" fmla="*/ 432928 w 597745"/>
              <a:gd name="connsiteY136" fmla="*/ 424068 h 546206"/>
              <a:gd name="connsiteX137" fmla="*/ 516476 w 597745"/>
              <a:gd name="connsiteY137" fmla="*/ 424068 h 546206"/>
              <a:gd name="connsiteX138" fmla="*/ 516476 w 597745"/>
              <a:gd name="connsiteY138" fmla="*/ 414965 h 546206"/>
              <a:gd name="connsiteX139" fmla="*/ 547616 w 597745"/>
              <a:gd name="connsiteY139" fmla="*/ 383861 h 546206"/>
              <a:gd name="connsiteX140" fmla="*/ 597745 w 597745"/>
              <a:gd name="connsiteY140" fmla="*/ 383861 h 546206"/>
              <a:gd name="connsiteX141" fmla="*/ 597745 w 597745"/>
              <a:gd name="connsiteY141" fmla="*/ 546206 h 546206"/>
              <a:gd name="connsiteX142" fmla="*/ 547616 w 597745"/>
              <a:gd name="connsiteY142" fmla="*/ 546206 h 546206"/>
              <a:gd name="connsiteX143" fmla="*/ 516476 w 597745"/>
              <a:gd name="connsiteY143" fmla="*/ 515103 h 546206"/>
              <a:gd name="connsiteX144" fmla="*/ 516476 w 597745"/>
              <a:gd name="connsiteY144" fmla="*/ 505241 h 546206"/>
              <a:gd name="connsiteX145" fmla="*/ 432928 w 597745"/>
              <a:gd name="connsiteY145" fmla="*/ 505241 h 546206"/>
              <a:gd name="connsiteX146" fmla="*/ 374445 w 597745"/>
              <a:gd name="connsiteY146" fmla="*/ 535585 h 546206"/>
              <a:gd name="connsiteX147" fmla="*/ 303809 w 597745"/>
              <a:gd name="connsiteY147" fmla="*/ 464275 h 546206"/>
              <a:gd name="connsiteX148" fmla="*/ 306088 w 597745"/>
              <a:gd name="connsiteY148" fmla="*/ 448344 h 546206"/>
              <a:gd name="connsiteX149" fmla="*/ 303050 w 597745"/>
              <a:gd name="connsiteY149" fmla="*/ 443034 h 546206"/>
              <a:gd name="connsiteX150" fmla="*/ 249883 w 597745"/>
              <a:gd name="connsiteY150" fmla="*/ 383861 h 546206"/>
              <a:gd name="connsiteX151" fmla="*/ 243048 w 597745"/>
              <a:gd name="connsiteY151" fmla="*/ 378551 h 546206"/>
              <a:gd name="connsiteX152" fmla="*/ 200514 w 597745"/>
              <a:gd name="connsiteY152" fmla="*/ 405103 h 546206"/>
              <a:gd name="connsiteX153" fmla="*/ 176969 w 597745"/>
              <a:gd name="connsiteY153" fmla="*/ 411172 h 546206"/>
              <a:gd name="connsiteX154" fmla="*/ 144309 w 597745"/>
              <a:gd name="connsiteY154" fmla="*/ 446827 h 546206"/>
              <a:gd name="connsiteX155" fmla="*/ 137474 w 597745"/>
              <a:gd name="connsiteY155" fmla="*/ 449861 h 546206"/>
              <a:gd name="connsiteX156" fmla="*/ 132157 w 597745"/>
              <a:gd name="connsiteY156" fmla="*/ 448344 h 546206"/>
              <a:gd name="connsiteX157" fmla="*/ 123043 w 597745"/>
              <a:gd name="connsiteY157" fmla="*/ 443793 h 546206"/>
              <a:gd name="connsiteX158" fmla="*/ 107852 w 597745"/>
              <a:gd name="connsiteY158" fmla="*/ 469586 h 546206"/>
              <a:gd name="connsiteX159" fmla="*/ 101776 w 597745"/>
              <a:gd name="connsiteY159" fmla="*/ 474137 h 546206"/>
              <a:gd name="connsiteX160" fmla="*/ 99498 w 597745"/>
              <a:gd name="connsiteY160" fmla="*/ 474896 h 546206"/>
              <a:gd name="connsiteX161" fmla="*/ 94181 w 597745"/>
              <a:gd name="connsiteY161" fmla="*/ 473379 h 546206"/>
              <a:gd name="connsiteX162" fmla="*/ 41774 w 597745"/>
              <a:gd name="connsiteY162" fmla="*/ 443034 h 546206"/>
              <a:gd name="connsiteX163" fmla="*/ 37976 w 597745"/>
              <a:gd name="connsiteY163" fmla="*/ 428620 h 546206"/>
              <a:gd name="connsiteX164" fmla="*/ 53167 w 597745"/>
              <a:gd name="connsiteY164" fmla="*/ 402827 h 546206"/>
              <a:gd name="connsiteX165" fmla="*/ 44812 w 597745"/>
              <a:gd name="connsiteY165" fmla="*/ 397516 h 546206"/>
              <a:gd name="connsiteX166" fmla="*/ 41014 w 597745"/>
              <a:gd name="connsiteY166" fmla="*/ 383861 h 546206"/>
              <a:gd name="connsiteX167" fmla="*/ 45571 w 597745"/>
              <a:gd name="connsiteY167" fmla="*/ 375516 h 546206"/>
              <a:gd name="connsiteX168" fmla="*/ 14431 w 597745"/>
              <a:gd name="connsiteY168" fmla="*/ 345172 h 546206"/>
              <a:gd name="connsiteX169" fmla="*/ 1519 w 597745"/>
              <a:gd name="connsiteY169" fmla="*/ 324689 h 546206"/>
              <a:gd name="connsiteX170" fmla="*/ 0 w 597745"/>
              <a:gd name="connsiteY170" fmla="*/ 317103 h 546206"/>
              <a:gd name="connsiteX171" fmla="*/ 4557 w 597745"/>
              <a:gd name="connsiteY171" fmla="*/ 311034 h 546206"/>
              <a:gd name="connsiteX172" fmla="*/ 445081 w 597745"/>
              <a:gd name="connsiteY172" fmla="*/ 40965 h 546206"/>
              <a:gd name="connsiteX173" fmla="*/ 452676 w 597745"/>
              <a:gd name="connsiteY173" fmla="*/ 40207 h 546206"/>
              <a:gd name="connsiteX174" fmla="*/ 458752 w 597745"/>
              <a:gd name="connsiteY174" fmla="*/ 44758 h 546206"/>
              <a:gd name="connsiteX175" fmla="*/ 471664 w 597745"/>
              <a:gd name="connsiteY175" fmla="*/ 65241 h 546206"/>
              <a:gd name="connsiteX176" fmla="*/ 483816 w 597745"/>
              <a:gd name="connsiteY176" fmla="*/ 110758 h 546206"/>
              <a:gd name="connsiteX177" fmla="*/ 490652 w 597745"/>
              <a:gd name="connsiteY177" fmla="*/ 115310 h 546206"/>
              <a:gd name="connsiteX178" fmla="*/ 495209 w 597745"/>
              <a:gd name="connsiteY178" fmla="*/ 122138 h 546206"/>
              <a:gd name="connsiteX179" fmla="*/ 508121 w 597745"/>
              <a:gd name="connsiteY179" fmla="*/ 172206 h 546206"/>
              <a:gd name="connsiteX180" fmla="*/ 536983 w 597745"/>
              <a:gd name="connsiteY180" fmla="*/ 172206 h 546206"/>
              <a:gd name="connsiteX181" fmla="*/ 536983 w 597745"/>
              <a:gd name="connsiteY181" fmla="*/ 10621 h 546206"/>
              <a:gd name="connsiteX182" fmla="*/ 546857 w 597745"/>
              <a:gd name="connsiteY182" fmla="*/ 0 h 546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Lst>
            <a:rect l="l" t="t" r="r" b="b"/>
            <a:pathLst>
              <a:path w="597745" h="546206">
                <a:moveTo>
                  <a:pt x="442802" y="444551"/>
                </a:moveTo>
                <a:cubicBezTo>
                  <a:pt x="443562" y="447586"/>
                  <a:pt x="444321" y="450620"/>
                  <a:pt x="444321" y="453655"/>
                </a:cubicBezTo>
                <a:cubicBezTo>
                  <a:pt x="445081" y="453655"/>
                  <a:pt x="445081" y="454413"/>
                  <a:pt x="445081" y="455172"/>
                </a:cubicBezTo>
                <a:cubicBezTo>
                  <a:pt x="445081" y="458206"/>
                  <a:pt x="445840" y="461241"/>
                  <a:pt x="445840" y="464275"/>
                </a:cubicBezTo>
                <a:cubicBezTo>
                  <a:pt x="445840" y="468068"/>
                  <a:pt x="445081" y="471103"/>
                  <a:pt x="445081" y="474137"/>
                </a:cubicBezTo>
                <a:cubicBezTo>
                  <a:pt x="445081" y="474896"/>
                  <a:pt x="445081" y="474896"/>
                  <a:pt x="444321" y="475655"/>
                </a:cubicBezTo>
                <a:cubicBezTo>
                  <a:pt x="444321" y="478689"/>
                  <a:pt x="443562" y="481723"/>
                  <a:pt x="442802" y="484758"/>
                </a:cubicBezTo>
                <a:lnTo>
                  <a:pt x="516476" y="484758"/>
                </a:lnTo>
                <a:lnTo>
                  <a:pt x="516476" y="444551"/>
                </a:lnTo>
                <a:close/>
                <a:moveTo>
                  <a:pt x="374460" y="444508"/>
                </a:moveTo>
                <a:cubicBezTo>
                  <a:pt x="363827" y="444508"/>
                  <a:pt x="354713" y="453622"/>
                  <a:pt x="354713" y="464255"/>
                </a:cubicBezTo>
                <a:cubicBezTo>
                  <a:pt x="354713" y="475647"/>
                  <a:pt x="363827" y="484762"/>
                  <a:pt x="374460" y="484762"/>
                </a:cubicBezTo>
                <a:cubicBezTo>
                  <a:pt x="385852" y="484762"/>
                  <a:pt x="394966" y="475647"/>
                  <a:pt x="394966" y="464255"/>
                </a:cubicBezTo>
                <a:cubicBezTo>
                  <a:pt x="394966" y="453622"/>
                  <a:pt x="385852" y="444508"/>
                  <a:pt x="374460" y="444508"/>
                </a:cubicBezTo>
                <a:close/>
                <a:moveTo>
                  <a:pt x="374460" y="424001"/>
                </a:moveTo>
                <a:cubicBezTo>
                  <a:pt x="397245" y="424001"/>
                  <a:pt x="415473" y="442229"/>
                  <a:pt x="415473" y="464255"/>
                </a:cubicBezTo>
                <a:cubicBezTo>
                  <a:pt x="415473" y="487040"/>
                  <a:pt x="397245" y="505268"/>
                  <a:pt x="374460" y="505268"/>
                </a:cubicBezTo>
                <a:cubicBezTo>
                  <a:pt x="352434" y="505268"/>
                  <a:pt x="334206" y="487040"/>
                  <a:pt x="334206" y="464255"/>
                </a:cubicBezTo>
                <a:cubicBezTo>
                  <a:pt x="334206" y="442229"/>
                  <a:pt x="352434" y="424001"/>
                  <a:pt x="374460" y="424001"/>
                </a:cubicBezTo>
                <a:close/>
                <a:moveTo>
                  <a:pt x="374445" y="414206"/>
                </a:moveTo>
                <a:cubicBezTo>
                  <a:pt x="369888" y="414206"/>
                  <a:pt x="365331" y="414965"/>
                  <a:pt x="360774" y="416482"/>
                </a:cubicBezTo>
                <a:cubicBezTo>
                  <a:pt x="357736" y="417241"/>
                  <a:pt x="355457" y="417999"/>
                  <a:pt x="353178" y="418758"/>
                </a:cubicBezTo>
                <a:cubicBezTo>
                  <a:pt x="352419" y="419516"/>
                  <a:pt x="351659" y="420275"/>
                  <a:pt x="350140" y="420275"/>
                </a:cubicBezTo>
                <a:cubicBezTo>
                  <a:pt x="348621" y="421792"/>
                  <a:pt x="346343" y="422551"/>
                  <a:pt x="344824" y="424068"/>
                </a:cubicBezTo>
                <a:cubicBezTo>
                  <a:pt x="343305" y="424827"/>
                  <a:pt x="342545" y="425586"/>
                  <a:pt x="341786" y="426344"/>
                </a:cubicBezTo>
                <a:cubicBezTo>
                  <a:pt x="340267" y="427862"/>
                  <a:pt x="338747" y="429379"/>
                  <a:pt x="337228" y="430896"/>
                </a:cubicBezTo>
                <a:cubicBezTo>
                  <a:pt x="336469" y="431655"/>
                  <a:pt x="335709" y="433172"/>
                  <a:pt x="334950" y="433930"/>
                </a:cubicBezTo>
                <a:cubicBezTo>
                  <a:pt x="333431" y="435448"/>
                  <a:pt x="331912" y="437724"/>
                  <a:pt x="331152" y="439241"/>
                </a:cubicBezTo>
                <a:cubicBezTo>
                  <a:pt x="326595" y="446827"/>
                  <a:pt x="324317" y="455172"/>
                  <a:pt x="324317" y="464275"/>
                </a:cubicBezTo>
                <a:cubicBezTo>
                  <a:pt x="324317" y="492344"/>
                  <a:pt x="347102" y="515103"/>
                  <a:pt x="374445" y="515103"/>
                </a:cubicBezTo>
                <a:cubicBezTo>
                  <a:pt x="394952" y="515103"/>
                  <a:pt x="412421" y="502965"/>
                  <a:pt x="420776" y="485517"/>
                </a:cubicBezTo>
                <a:cubicBezTo>
                  <a:pt x="420776" y="484758"/>
                  <a:pt x="421536" y="484758"/>
                  <a:pt x="421536" y="483999"/>
                </a:cubicBezTo>
                <a:cubicBezTo>
                  <a:pt x="422295" y="481723"/>
                  <a:pt x="423055" y="478689"/>
                  <a:pt x="423814" y="475655"/>
                </a:cubicBezTo>
                <a:cubicBezTo>
                  <a:pt x="423814" y="474896"/>
                  <a:pt x="424574" y="474137"/>
                  <a:pt x="424574" y="473379"/>
                </a:cubicBezTo>
                <a:cubicBezTo>
                  <a:pt x="424574" y="470344"/>
                  <a:pt x="425333" y="467310"/>
                  <a:pt x="425333" y="464275"/>
                </a:cubicBezTo>
                <a:cubicBezTo>
                  <a:pt x="425333" y="461241"/>
                  <a:pt x="424574" y="458965"/>
                  <a:pt x="424574" y="455930"/>
                </a:cubicBezTo>
                <a:cubicBezTo>
                  <a:pt x="424574" y="455172"/>
                  <a:pt x="423814" y="454413"/>
                  <a:pt x="423814" y="453655"/>
                </a:cubicBezTo>
                <a:cubicBezTo>
                  <a:pt x="423055" y="450620"/>
                  <a:pt x="422295" y="447586"/>
                  <a:pt x="421536" y="445310"/>
                </a:cubicBezTo>
                <a:cubicBezTo>
                  <a:pt x="421536" y="444551"/>
                  <a:pt x="420776" y="444551"/>
                  <a:pt x="420776" y="443793"/>
                </a:cubicBezTo>
                <a:cubicBezTo>
                  <a:pt x="412421" y="426344"/>
                  <a:pt x="394952" y="414206"/>
                  <a:pt x="374445" y="414206"/>
                </a:cubicBezTo>
                <a:close/>
                <a:moveTo>
                  <a:pt x="70636" y="412689"/>
                </a:moveTo>
                <a:lnTo>
                  <a:pt x="60762" y="430137"/>
                </a:lnTo>
                <a:lnTo>
                  <a:pt x="95700" y="450620"/>
                </a:lnTo>
                <a:lnTo>
                  <a:pt x="105574" y="433172"/>
                </a:lnTo>
                <a:close/>
                <a:moveTo>
                  <a:pt x="547616" y="403585"/>
                </a:moveTo>
                <a:cubicBezTo>
                  <a:pt x="541540" y="403585"/>
                  <a:pt x="536983" y="408896"/>
                  <a:pt x="536983" y="414965"/>
                </a:cubicBezTo>
                <a:lnTo>
                  <a:pt x="536983" y="424068"/>
                </a:lnTo>
                <a:lnTo>
                  <a:pt x="536983" y="505241"/>
                </a:lnTo>
                <a:lnTo>
                  <a:pt x="536983" y="515103"/>
                </a:lnTo>
                <a:cubicBezTo>
                  <a:pt x="536983" y="521172"/>
                  <a:pt x="541540" y="526482"/>
                  <a:pt x="547616" y="526482"/>
                </a:cubicBezTo>
                <a:lnTo>
                  <a:pt x="577238" y="526482"/>
                </a:lnTo>
                <a:lnTo>
                  <a:pt x="577238" y="403585"/>
                </a:lnTo>
                <a:close/>
                <a:moveTo>
                  <a:pt x="101017" y="382344"/>
                </a:moveTo>
                <a:cubicBezTo>
                  <a:pt x="98738" y="383861"/>
                  <a:pt x="96459" y="384620"/>
                  <a:pt x="93421" y="385379"/>
                </a:cubicBezTo>
                <a:cubicBezTo>
                  <a:pt x="91143" y="386137"/>
                  <a:pt x="88105" y="386137"/>
                  <a:pt x="85067" y="386896"/>
                </a:cubicBezTo>
                <a:cubicBezTo>
                  <a:pt x="85067" y="386896"/>
                  <a:pt x="84307" y="386896"/>
                  <a:pt x="84307" y="386896"/>
                </a:cubicBezTo>
                <a:cubicBezTo>
                  <a:pt x="83548" y="386896"/>
                  <a:pt x="83548" y="386896"/>
                  <a:pt x="82788" y="386896"/>
                </a:cubicBezTo>
                <a:cubicBezTo>
                  <a:pt x="76712" y="386896"/>
                  <a:pt x="71395" y="385379"/>
                  <a:pt x="64560" y="383861"/>
                </a:cubicBezTo>
                <a:lnTo>
                  <a:pt x="63800" y="385379"/>
                </a:lnTo>
                <a:lnTo>
                  <a:pt x="92662" y="402068"/>
                </a:lnTo>
                <a:lnTo>
                  <a:pt x="124562" y="421034"/>
                </a:lnTo>
                <a:lnTo>
                  <a:pt x="135195" y="427103"/>
                </a:lnTo>
                <a:lnTo>
                  <a:pt x="152664" y="407379"/>
                </a:lnTo>
                <a:cubicBezTo>
                  <a:pt x="151145" y="406620"/>
                  <a:pt x="148867" y="405861"/>
                  <a:pt x="147348" y="405103"/>
                </a:cubicBezTo>
                <a:cubicBezTo>
                  <a:pt x="145829" y="405103"/>
                  <a:pt x="145069" y="404344"/>
                  <a:pt x="143550" y="403585"/>
                </a:cubicBezTo>
                <a:cubicBezTo>
                  <a:pt x="140512" y="402827"/>
                  <a:pt x="138233" y="401310"/>
                  <a:pt x="135195" y="399792"/>
                </a:cubicBezTo>
                <a:cubicBezTo>
                  <a:pt x="134436" y="399034"/>
                  <a:pt x="134436" y="399034"/>
                  <a:pt x="133676" y="399034"/>
                </a:cubicBezTo>
                <a:cubicBezTo>
                  <a:pt x="131398" y="397516"/>
                  <a:pt x="128359" y="395241"/>
                  <a:pt x="126081" y="393723"/>
                </a:cubicBezTo>
                <a:cubicBezTo>
                  <a:pt x="125321" y="393723"/>
                  <a:pt x="124562" y="392965"/>
                  <a:pt x="124562" y="392965"/>
                </a:cubicBezTo>
                <a:cubicBezTo>
                  <a:pt x="122283" y="391447"/>
                  <a:pt x="120764" y="389930"/>
                  <a:pt x="118486" y="388413"/>
                </a:cubicBezTo>
                <a:cubicBezTo>
                  <a:pt x="117726" y="387654"/>
                  <a:pt x="116207" y="386896"/>
                  <a:pt x="115448" y="385379"/>
                </a:cubicBezTo>
                <a:cubicBezTo>
                  <a:pt x="114688" y="385379"/>
                  <a:pt x="114688" y="384620"/>
                  <a:pt x="113929" y="384620"/>
                </a:cubicBezTo>
                <a:lnTo>
                  <a:pt x="101776" y="382344"/>
                </a:lnTo>
                <a:cubicBezTo>
                  <a:pt x="101776" y="382344"/>
                  <a:pt x="101017" y="382344"/>
                  <a:pt x="101017" y="382344"/>
                </a:cubicBezTo>
                <a:close/>
                <a:moveTo>
                  <a:pt x="321278" y="330758"/>
                </a:moveTo>
                <a:lnTo>
                  <a:pt x="261276" y="367172"/>
                </a:lnTo>
                <a:cubicBezTo>
                  <a:pt x="282543" y="382344"/>
                  <a:pt x="306088" y="399034"/>
                  <a:pt x="317481" y="422551"/>
                </a:cubicBezTo>
                <a:cubicBezTo>
                  <a:pt x="317481" y="422551"/>
                  <a:pt x="318240" y="422551"/>
                  <a:pt x="318240" y="421792"/>
                </a:cubicBezTo>
                <a:cubicBezTo>
                  <a:pt x="319759" y="420275"/>
                  <a:pt x="320519" y="418758"/>
                  <a:pt x="322038" y="417241"/>
                </a:cubicBezTo>
                <a:cubicBezTo>
                  <a:pt x="322798" y="417241"/>
                  <a:pt x="322798" y="416482"/>
                  <a:pt x="323557" y="415723"/>
                </a:cubicBezTo>
                <a:cubicBezTo>
                  <a:pt x="325076" y="414206"/>
                  <a:pt x="326595" y="412689"/>
                  <a:pt x="328114" y="411172"/>
                </a:cubicBezTo>
                <a:cubicBezTo>
                  <a:pt x="328874" y="411172"/>
                  <a:pt x="328874" y="410413"/>
                  <a:pt x="328874" y="410413"/>
                </a:cubicBezTo>
                <a:cubicBezTo>
                  <a:pt x="333431" y="407379"/>
                  <a:pt x="337988" y="404344"/>
                  <a:pt x="342545" y="401310"/>
                </a:cubicBezTo>
                <a:cubicBezTo>
                  <a:pt x="328874" y="381585"/>
                  <a:pt x="325076" y="355034"/>
                  <a:pt x="321278" y="330758"/>
                </a:cubicBezTo>
                <a:close/>
                <a:moveTo>
                  <a:pt x="483057" y="144896"/>
                </a:moveTo>
                <a:cubicBezTo>
                  <a:pt x="480019" y="149448"/>
                  <a:pt x="476221" y="152482"/>
                  <a:pt x="472424" y="155517"/>
                </a:cubicBezTo>
                <a:lnTo>
                  <a:pt x="125321" y="367930"/>
                </a:lnTo>
                <a:cubicBezTo>
                  <a:pt x="125321" y="367930"/>
                  <a:pt x="126081" y="367930"/>
                  <a:pt x="126081" y="367930"/>
                </a:cubicBezTo>
                <a:cubicBezTo>
                  <a:pt x="126840" y="368689"/>
                  <a:pt x="127600" y="369448"/>
                  <a:pt x="127600" y="369448"/>
                </a:cubicBezTo>
                <a:cubicBezTo>
                  <a:pt x="129119" y="370965"/>
                  <a:pt x="130638" y="371723"/>
                  <a:pt x="131398" y="373241"/>
                </a:cubicBezTo>
                <a:cubicBezTo>
                  <a:pt x="132917" y="373999"/>
                  <a:pt x="133676" y="374758"/>
                  <a:pt x="135195" y="375516"/>
                </a:cubicBezTo>
                <a:cubicBezTo>
                  <a:pt x="136714" y="376275"/>
                  <a:pt x="137474" y="377034"/>
                  <a:pt x="138993" y="378551"/>
                </a:cubicBezTo>
                <a:cubicBezTo>
                  <a:pt x="139752" y="379310"/>
                  <a:pt x="141271" y="379310"/>
                  <a:pt x="142031" y="380068"/>
                </a:cubicBezTo>
                <a:cubicBezTo>
                  <a:pt x="144309" y="381585"/>
                  <a:pt x="146588" y="383103"/>
                  <a:pt x="148867" y="383861"/>
                </a:cubicBezTo>
                <a:cubicBezTo>
                  <a:pt x="149626" y="384620"/>
                  <a:pt x="150386" y="384620"/>
                  <a:pt x="151145" y="385379"/>
                </a:cubicBezTo>
                <a:cubicBezTo>
                  <a:pt x="153424" y="386137"/>
                  <a:pt x="154943" y="386896"/>
                  <a:pt x="157221" y="387654"/>
                </a:cubicBezTo>
                <a:cubicBezTo>
                  <a:pt x="157981" y="387654"/>
                  <a:pt x="158740" y="388413"/>
                  <a:pt x="159500" y="388413"/>
                </a:cubicBezTo>
                <a:cubicBezTo>
                  <a:pt x="161778" y="389172"/>
                  <a:pt x="164057" y="389930"/>
                  <a:pt x="165576" y="389930"/>
                </a:cubicBezTo>
                <a:cubicBezTo>
                  <a:pt x="166336" y="389930"/>
                  <a:pt x="167095" y="389930"/>
                  <a:pt x="167095" y="390689"/>
                </a:cubicBezTo>
                <a:cubicBezTo>
                  <a:pt x="175450" y="392206"/>
                  <a:pt x="183805" y="391447"/>
                  <a:pt x="189881" y="387654"/>
                </a:cubicBezTo>
                <a:lnTo>
                  <a:pt x="233933" y="360344"/>
                </a:lnTo>
                <a:cubicBezTo>
                  <a:pt x="234693" y="359585"/>
                  <a:pt x="236212" y="358068"/>
                  <a:pt x="236971" y="357310"/>
                </a:cubicBezTo>
                <a:lnTo>
                  <a:pt x="322798" y="304206"/>
                </a:lnTo>
                <a:cubicBezTo>
                  <a:pt x="324317" y="303448"/>
                  <a:pt x="326595" y="302689"/>
                  <a:pt x="328114" y="302689"/>
                </a:cubicBezTo>
                <a:lnTo>
                  <a:pt x="473183" y="213931"/>
                </a:lnTo>
                <a:cubicBezTo>
                  <a:pt x="479259" y="210137"/>
                  <a:pt x="483816" y="202551"/>
                  <a:pt x="486095" y="192689"/>
                </a:cubicBezTo>
                <a:lnTo>
                  <a:pt x="465588" y="192689"/>
                </a:lnTo>
                <a:cubicBezTo>
                  <a:pt x="460271" y="192689"/>
                  <a:pt x="455714" y="188137"/>
                  <a:pt x="455714" y="182069"/>
                </a:cubicBezTo>
                <a:cubicBezTo>
                  <a:pt x="455714" y="176758"/>
                  <a:pt x="460271" y="172206"/>
                  <a:pt x="465588" y="172206"/>
                </a:cubicBezTo>
                <a:lnTo>
                  <a:pt x="488374" y="172206"/>
                </a:lnTo>
                <a:cubicBezTo>
                  <a:pt x="487614" y="163103"/>
                  <a:pt x="486095" y="153241"/>
                  <a:pt x="483057" y="144896"/>
                </a:cubicBezTo>
                <a:close/>
                <a:moveTo>
                  <a:pt x="447359" y="63724"/>
                </a:moveTo>
                <a:lnTo>
                  <a:pt x="24305" y="323172"/>
                </a:lnTo>
                <a:lnTo>
                  <a:pt x="31140" y="334551"/>
                </a:lnTo>
                <a:cubicBezTo>
                  <a:pt x="37217" y="344413"/>
                  <a:pt x="49369" y="354275"/>
                  <a:pt x="61521" y="360344"/>
                </a:cubicBezTo>
                <a:cubicBezTo>
                  <a:pt x="63040" y="361861"/>
                  <a:pt x="64560" y="361861"/>
                  <a:pt x="66079" y="362620"/>
                </a:cubicBezTo>
                <a:cubicBezTo>
                  <a:pt x="68357" y="363379"/>
                  <a:pt x="70636" y="364137"/>
                  <a:pt x="72155" y="364896"/>
                </a:cubicBezTo>
                <a:cubicBezTo>
                  <a:pt x="72914" y="364896"/>
                  <a:pt x="73674" y="364896"/>
                  <a:pt x="74433" y="365654"/>
                </a:cubicBezTo>
                <a:cubicBezTo>
                  <a:pt x="76712" y="365654"/>
                  <a:pt x="78231" y="366413"/>
                  <a:pt x="79750" y="366413"/>
                </a:cubicBezTo>
                <a:cubicBezTo>
                  <a:pt x="80509" y="366413"/>
                  <a:pt x="81269" y="366413"/>
                  <a:pt x="82788" y="366413"/>
                </a:cubicBezTo>
                <a:cubicBezTo>
                  <a:pt x="83548" y="366413"/>
                  <a:pt x="85067" y="366413"/>
                  <a:pt x="86586" y="366413"/>
                </a:cubicBezTo>
                <a:cubicBezTo>
                  <a:pt x="88864" y="365654"/>
                  <a:pt x="90383" y="364896"/>
                  <a:pt x="91902" y="364137"/>
                </a:cubicBezTo>
                <a:lnTo>
                  <a:pt x="104814" y="356551"/>
                </a:lnTo>
                <a:lnTo>
                  <a:pt x="238490" y="274620"/>
                </a:lnTo>
                <a:lnTo>
                  <a:pt x="453436" y="143379"/>
                </a:lnTo>
                <a:cubicBezTo>
                  <a:pt x="459512" y="138827"/>
                  <a:pt x="464069" y="128207"/>
                  <a:pt x="464069" y="114551"/>
                </a:cubicBezTo>
                <a:cubicBezTo>
                  <a:pt x="464069" y="100138"/>
                  <a:pt x="460271" y="85724"/>
                  <a:pt x="454195" y="75862"/>
                </a:cubicBezTo>
                <a:close/>
                <a:moveTo>
                  <a:pt x="546857" y="0"/>
                </a:moveTo>
                <a:cubicBezTo>
                  <a:pt x="552174" y="0"/>
                  <a:pt x="556731" y="4552"/>
                  <a:pt x="556731" y="10621"/>
                </a:cubicBezTo>
                <a:lnTo>
                  <a:pt x="556731" y="192689"/>
                </a:lnTo>
                <a:lnTo>
                  <a:pt x="506602" y="192689"/>
                </a:lnTo>
                <a:cubicBezTo>
                  <a:pt x="503564" y="210137"/>
                  <a:pt x="495969" y="223793"/>
                  <a:pt x="483816" y="231379"/>
                </a:cubicBezTo>
                <a:lnTo>
                  <a:pt x="339507" y="319379"/>
                </a:lnTo>
                <a:cubicBezTo>
                  <a:pt x="340267" y="322413"/>
                  <a:pt x="340267" y="324689"/>
                  <a:pt x="341026" y="327723"/>
                </a:cubicBezTo>
                <a:cubicBezTo>
                  <a:pt x="344824" y="352758"/>
                  <a:pt x="349381" y="378551"/>
                  <a:pt x="363812" y="394482"/>
                </a:cubicBezTo>
                <a:cubicBezTo>
                  <a:pt x="367609" y="394482"/>
                  <a:pt x="370647" y="393723"/>
                  <a:pt x="374445" y="393723"/>
                </a:cubicBezTo>
                <a:cubicBezTo>
                  <a:pt x="398750" y="393723"/>
                  <a:pt x="420016" y="405861"/>
                  <a:pt x="432928" y="424068"/>
                </a:cubicBezTo>
                <a:lnTo>
                  <a:pt x="516476" y="424068"/>
                </a:lnTo>
                <a:lnTo>
                  <a:pt x="516476" y="414965"/>
                </a:lnTo>
                <a:cubicBezTo>
                  <a:pt x="516476" y="397516"/>
                  <a:pt x="530147" y="383861"/>
                  <a:pt x="547616" y="383861"/>
                </a:cubicBezTo>
                <a:lnTo>
                  <a:pt x="597745" y="383861"/>
                </a:lnTo>
                <a:lnTo>
                  <a:pt x="597745" y="546206"/>
                </a:lnTo>
                <a:lnTo>
                  <a:pt x="547616" y="546206"/>
                </a:lnTo>
                <a:cubicBezTo>
                  <a:pt x="530147" y="546206"/>
                  <a:pt x="516476" y="532551"/>
                  <a:pt x="516476" y="515103"/>
                </a:cubicBezTo>
                <a:lnTo>
                  <a:pt x="516476" y="505241"/>
                </a:lnTo>
                <a:lnTo>
                  <a:pt x="432928" y="505241"/>
                </a:lnTo>
                <a:cubicBezTo>
                  <a:pt x="420016" y="523448"/>
                  <a:pt x="398750" y="535585"/>
                  <a:pt x="374445" y="535585"/>
                </a:cubicBezTo>
                <a:cubicBezTo>
                  <a:pt x="335709" y="535585"/>
                  <a:pt x="303809" y="503723"/>
                  <a:pt x="303809" y="464275"/>
                </a:cubicBezTo>
                <a:cubicBezTo>
                  <a:pt x="303809" y="458965"/>
                  <a:pt x="304569" y="453655"/>
                  <a:pt x="306088" y="448344"/>
                </a:cubicBezTo>
                <a:cubicBezTo>
                  <a:pt x="304569" y="446827"/>
                  <a:pt x="303050" y="445310"/>
                  <a:pt x="303050" y="443034"/>
                </a:cubicBezTo>
                <a:cubicBezTo>
                  <a:pt x="298493" y="417999"/>
                  <a:pt x="273428" y="400551"/>
                  <a:pt x="249883" y="383861"/>
                </a:cubicBezTo>
                <a:cubicBezTo>
                  <a:pt x="247605" y="382344"/>
                  <a:pt x="245326" y="380827"/>
                  <a:pt x="243048" y="378551"/>
                </a:cubicBezTo>
                <a:lnTo>
                  <a:pt x="200514" y="405103"/>
                </a:lnTo>
                <a:cubicBezTo>
                  <a:pt x="192919" y="408896"/>
                  <a:pt x="185324" y="411172"/>
                  <a:pt x="176969" y="411172"/>
                </a:cubicBezTo>
                <a:lnTo>
                  <a:pt x="144309" y="446827"/>
                </a:lnTo>
                <a:cubicBezTo>
                  <a:pt x="142790" y="449103"/>
                  <a:pt x="139752" y="449861"/>
                  <a:pt x="137474" y="449861"/>
                </a:cubicBezTo>
                <a:cubicBezTo>
                  <a:pt x="135195" y="449861"/>
                  <a:pt x="133676" y="449861"/>
                  <a:pt x="132157" y="448344"/>
                </a:cubicBezTo>
                <a:lnTo>
                  <a:pt x="123043" y="443793"/>
                </a:lnTo>
                <a:lnTo>
                  <a:pt x="107852" y="469586"/>
                </a:lnTo>
                <a:cubicBezTo>
                  <a:pt x="106333" y="471861"/>
                  <a:pt x="104055" y="473379"/>
                  <a:pt x="101776" y="474137"/>
                </a:cubicBezTo>
                <a:cubicBezTo>
                  <a:pt x="101017" y="474896"/>
                  <a:pt x="100257" y="474896"/>
                  <a:pt x="99498" y="474896"/>
                </a:cubicBezTo>
                <a:cubicBezTo>
                  <a:pt x="97219" y="474896"/>
                  <a:pt x="95700" y="474137"/>
                  <a:pt x="94181" y="473379"/>
                </a:cubicBezTo>
                <a:lnTo>
                  <a:pt x="41774" y="443034"/>
                </a:lnTo>
                <a:cubicBezTo>
                  <a:pt x="37217" y="439999"/>
                  <a:pt x="34938" y="433930"/>
                  <a:pt x="37976" y="428620"/>
                </a:cubicBezTo>
                <a:lnTo>
                  <a:pt x="53167" y="402827"/>
                </a:lnTo>
                <a:lnTo>
                  <a:pt x="44812" y="397516"/>
                </a:lnTo>
                <a:cubicBezTo>
                  <a:pt x="39495" y="394482"/>
                  <a:pt x="37976" y="388413"/>
                  <a:pt x="41014" y="383861"/>
                </a:cubicBezTo>
                <a:lnTo>
                  <a:pt x="45571" y="375516"/>
                </a:lnTo>
                <a:cubicBezTo>
                  <a:pt x="32660" y="367172"/>
                  <a:pt x="21267" y="356551"/>
                  <a:pt x="14431" y="345172"/>
                </a:cubicBezTo>
                <a:lnTo>
                  <a:pt x="1519" y="324689"/>
                </a:lnTo>
                <a:cubicBezTo>
                  <a:pt x="0" y="322413"/>
                  <a:pt x="0" y="319379"/>
                  <a:pt x="0" y="317103"/>
                </a:cubicBezTo>
                <a:cubicBezTo>
                  <a:pt x="760" y="314827"/>
                  <a:pt x="2279" y="312551"/>
                  <a:pt x="4557" y="311034"/>
                </a:cubicBezTo>
                <a:lnTo>
                  <a:pt x="445081" y="40965"/>
                </a:lnTo>
                <a:cubicBezTo>
                  <a:pt x="447359" y="40207"/>
                  <a:pt x="450397" y="39448"/>
                  <a:pt x="452676" y="40207"/>
                </a:cubicBezTo>
                <a:cubicBezTo>
                  <a:pt x="455714" y="40965"/>
                  <a:pt x="457993" y="42483"/>
                  <a:pt x="458752" y="44758"/>
                </a:cubicBezTo>
                <a:lnTo>
                  <a:pt x="471664" y="65241"/>
                </a:lnTo>
                <a:cubicBezTo>
                  <a:pt x="479259" y="77379"/>
                  <a:pt x="483816" y="94069"/>
                  <a:pt x="483816" y="110758"/>
                </a:cubicBezTo>
                <a:cubicBezTo>
                  <a:pt x="486855" y="111517"/>
                  <a:pt x="489133" y="113034"/>
                  <a:pt x="490652" y="115310"/>
                </a:cubicBezTo>
                <a:lnTo>
                  <a:pt x="495209" y="122138"/>
                </a:lnTo>
                <a:cubicBezTo>
                  <a:pt x="502805" y="135793"/>
                  <a:pt x="508121" y="154000"/>
                  <a:pt x="508121" y="172206"/>
                </a:cubicBezTo>
                <a:lnTo>
                  <a:pt x="536983" y="172206"/>
                </a:lnTo>
                <a:lnTo>
                  <a:pt x="536983" y="10621"/>
                </a:lnTo>
                <a:cubicBezTo>
                  <a:pt x="536983" y="4552"/>
                  <a:pt x="541540" y="0"/>
                  <a:pt x="546857" y="0"/>
                </a:cubicBezTo>
                <a:close/>
              </a:path>
            </a:pathLst>
          </a:custGeom>
          <a:solidFill>
            <a:srgbClr val="56C4D2"/>
          </a:solidFill>
          <a:ln>
            <a:solidFill>
              <a:srgbClr val="56C4D2"/>
            </a:solidFill>
          </a:ln>
        </p:spPr>
        <p:txBody>
          <a:bodyPr/>
          <a:lstStyle/>
          <a:p>
            <a:pPr fontAlgn="ctr"/>
            <a:endParaRPr lang="en-US" altLang="zh-CN" dirty="0">
              <a:latin typeface="Huawei Sans" panose="020C0503030203020204" pitchFamily="34" charset="0"/>
            </a:endParaRPr>
          </a:p>
        </p:txBody>
      </p:sp>
      <p:sp>
        <p:nvSpPr>
          <p:cNvPr id="82" name="statistics-on-laptop_82095"/>
          <p:cNvSpPr>
            <a:spLocks noChangeAspect="1"/>
          </p:cNvSpPr>
          <p:nvPr/>
        </p:nvSpPr>
        <p:spPr bwMode="gray">
          <a:xfrm>
            <a:off x="10479153" y="5274509"/>
            <a:ext cx="421437" cy="312896"/>
          </a:xfrm>
          <a:custGeom>
            <a:avLst/>
            <a:gdLst>
              <a:gd name="connsiteX0" fmla="*/ 16417 w 607427"/>
              <a:gd name="connsiteY0" fmla="*/ 391780 h 450984"/>
              <a:gd name="connsiteX1" fmla="*/ 591010 w 607427"/>
              <a:gd name="connsiteY1" fmla="*/ 391780 h 450984"/>
              <a:gd name="connsiteX2" fmla="*/ 607427 w 607427"/>
              <a:gd name="connsiteY2" fmla="*/ 408168 h 450984"/>
              <a:gd name="connsiteX3" fmla="*/ 564534 w 607427"/>
              <a:gd name="connsiteY3" fmla="*/ 450984 h 450984"/>
              <a:gd name="connsiteX4" fmla="*/ 42893 w 607427"/>
              <a:gd name="connsiteY4" fmla="*/ 450984 h 450984"/>
              <a:gd name="connsiteX5" fmla="*/ 0 w 607427"/>
              <a:gd name="connsiteY5" fmla="*/ 408168 h 450984"/>
              <a:gd name="connsiteX6" fmla="*/ 16417 w 607427"/>
              <a:gd name="connsiteY6" fmla="*/ 391780 h 450984"/>
              <a:gd name="connsiteX7" fmla="*/ 178401 w 607427"/>
              <a:gd name="connsiteY7" fmla="*/ 179871 h 450984"/>
              <a:gd name="connsiteX8" fmla="*/ 220153 w 607427"/>
              <a:gd name="connsiteY8" fmla="*/ 179871 h 450984"/>
              <a:gd name="connsiteX9" fmla="*/ 232584 w 607427"/>
              <a:gd name="connsiteY9" fmla="*/ 192286 h 450984"/>
              <a:gd name="connsiteX10" fmla="*/ 232584 w 607427"/>
              <a:gd name="connsiteY10" fmla="*/ 288759 h 450984"/>
              <a:gd name="connsiteX11" fmla="*/ 220153 w 607427"/>
              <a:gd name="connsiteY11" fmla="*/ 301173 h 450984"/>
              <a:gd name="connsiteX12" fmla="*/ 178401 w 607427"/>
              <a:gd name="connsiteY12" fmla="*/ 301173 h 450984"/>
              <a:gd name="connsiteX13" fmla="*/ 165970 w 607427"/>
              <a:gd name="connsiteY13" fmla="*/ 288759 h 450984"/>
              <a:gd name="connsiteX14" fmla="*/ 165970 w 607427"/>
              <a:gd name="connsiteY14" fmla="*/ 192286 h 450984"/>
              <a:gd name="connsiteX15" fmla="*/ 178401 w 607427"/>
              <a:gd name="connsiteY15" fmla="*/ 179871 h 450984"/>
              <a:gd name="connsiteX16" fmla="*/ 282804 w 607427"/>
              <a:gd name="connsiteY16" fmla="*/ 140708 h 450984"/>
              <a:gd name="connsiteX17" fmla="*/ 324623 w 607427"/>
              <a:gd name="connsiteY17" fmla="*/ 140708 h 450984"/>
              <a:gd name="connsiteX18" fmla="*/ 336950 w 607427"/>
              <a:gd name="connsiteY18" fmla="*/ 153124 h 450984"/>
              <a:gd name="connsiteX19" fmla="*/ 336950 w 607427"/>
              <a:gd name="connsiteY19" fmla="*/ 288758 h 450984"/>
              <a:gd name="connsiteX20" fmla="*/ 324623 w 607427"/>
              <a:gd name="connsiteY20" fmla="*/ 301174 h 450984"/>
              <a:gd name="connsiteX21" fmla="*/ 282804 w 607427"/>
              <a:gd name="connsiteY21" fmla="*/ 301174 h 450984"/>
              <a:gd name="connsiteX22" fmla="*/ 270477 w 607427"/>
              <a:gd name="connsiteY22" fmla="*/ 288758 h 450984"/>
              <a:gd name="connsiteX23" fmla="*/ 270477 w 607427"/>
              <a:gd name="connsiteY23" fmla="*/ 153124 h 450984"/>
              <a:gd name="connsiteX24" fmla="*/ 282804 w 607427"/>
              <a:gd name="connsiteY24" fmla="*/ 140708 h 450984"/>
              <a:gd name="connsiteX25" fmla="*/ 387274 w 607427"/>
              <a:gd name="connsiteY25" fmla="*/ 87290 h 450984"/>
              <a:gd name="connsiteX26" fmla="*/ 429026 w 607427"/>
              <a:gd name="connsiteY26" fmla="*/ 87290 h 450984"/>
              <a:gd name="connsiteX27" fmla="*/ 441457 w 607427"/>
              <a:gd name="connsiteY27" fmla="*/ 99704 h 450984"/>
              <a:gd name="connsiteX28" fmla="*/ 441457 w 607427"/>
              <a:gd name="connsiteY28" fmla="*/ 288760 h 450984"/>
              <a:gd name="connsiteX29" fmla="*/ 429026 w 607427"/>
              <a:gd name="connsiteY29" fmla="*/ 301174 h 450984"/>
              <a:gd name="connsiteX30" fmla="*/ 387274 w 607427"/>
              <a:gd name="connsiteY30" fmla="*/ 301174 h 450984"/>
              <a:gd name="connsiteX31" fmla="*/ 374843 w 607427"/>
              <a:gd name="connsiteY31" fmla="*/ 288760 h 450984"/>
              <a:gd name="connsiteX32" fmla="*/ 374843 w 607427"/>
              <a:gd name="connsiteY32" fmla="*/ 99704 h 450984"/>
              <a:gd name="connsiteX33" fmla="*/ 387274 w 607427"/>
              <a:gd name="connsiteY33" fmla="*/ 87290 h 450984"/>
              <a:gd name="connsiteX34" fmla="*/ 93762 w 607427"/>
              <a:gd name="connsiteY34" fmla="*/ 41697 h 450984"/>
              <a:gd name="connsiteX35" fmla="*/ 90441 w 607427"/>
              <a:gd name="connsiteY35" fmla="*/ 45014 h 450984"/>
              <a:gd name="connsiteX36" fmla="*/ 90441 w 607427"/>
              <a:gd name="connsiteY36" fmla="*/ 329689 h 450984"/>
              <a:gd name="connsiteX37" fmla="*/ 93762 w 607427"/>
              <a:gd name="connsiteY37" fmla="*/ 332911 h 450984"/>
              <a:gd name="connsiteX38" fmla="*/ 513640 w 607427"/>
              <a:gd name="connsiteY38" fmla="*/ 332911 h 450984"/>
              <a:gd name="connsiteX39" fmla="*/ 516961 w 607427"/>
              <a:gd name="connsiteY39" fmla="*/ 329689 h 450984"/>
              <a:gd name="connsiteX40" fmla="*/ 516961 w 607427"/>
              <a:gd name="connsiteY40" fmla="*/ 45014 h 450984"/>
              <a:gd name="connsiteX41" fmla="*/ 513640 w 607427"/>
              <a:gd name="connsiteY41" fmla="*/ 41697 h 450984"/>
              <a:gd name="connsiteX42" fmla="*/ 93762 w 607427"/>
              <a:gd name="connsiteY42" fmla="*/ 0 h 450984"/>
              <a:gd name="connsiteX43" fmla="*/ 513640 w 607427"/>
              <a:gd name="connsiteY43" fmla="*/ 0 h 450984"/>
              <a:gd name="connsiteX44" fmla="*/ 558807 w 607427"/>
              <a:gd name="connsiteY44" fmla="*/ 45014 h 450984"/>
              <a:gd name="connsiteX45" fmla="*/ 558807 w 607427"/>
              <a:gd name="connsiteY45" fmla="*/ 329689 h 450984"/>
              <a:gd name="connsiteX46" fmla="*/ 513640 w 607427"/>
              <a:gd name="connsiteY46" fmla="*/ 374703 h 450984"/>
              <a:gd name="connsiteX47" fmla="*/ 93762 w 607427"/>
              <a:gd name="connsiteY47" fmla="*/ 374703 h 450984"/>
              <a:gd name="connsiteX48" fmla="*/ 48690 w 607427"/>
              <a:gd name="connsiteY48" fmla="*/ 329689 h 450984"/>
              <a:gd name="connsiteX49" fmla="*/ 48690 w 607427"/>
              <a:gd name="connsiteY49" fmla="*/ 45014 h 450984"/>
              <a:gd name="connsiteX50" fmla="*/ 93762 w 607427"/>
              <a:gd name="connsiteY50" fmla="*/ 0 h 450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607427" h="450984">
                <a:moveTo>
                  <a:pt x="16417" y="391780"/>
                </a:moveTo>
                <a:lnTo>
                  <a:pt x="591010" y="391780"/>
                </a:lnTo>
                <a:cubicBezTo>
                  <a:pt x="600120" y="391780"/>
                  <a:pt x="607427" y="399074"/>
                  <a:pt x="607427" y="408168"/>
                </a:cubicBezTo>
                <a:cubicBezTo>
                  <a:pt x="607427" y="431849"/>
                  <a:pt x="588258" y="450984"/>
                  <a:pt x="564534" y="450984"/>
                </a:cubicBezTo>
                <a:lnTo>
                  <a:pt x="42893" y="450984"/>
                </a:lnTo>
                <a:cubicBezTo>
                  <a:pt x="19264" y="450984"/>
                  <a:pt x="0" y="431849"/>
                  <a:pt x="0" y="408168"/>
                </a:cubicBezTo>
                <a:cubicBezTo>
                  <a:pt x="0" y="399074"/>
                  <a:pt x="7307" y="391780"/>
                  <a:pt x="16417" y="391780"/>
                </a:cubicBezTo>
                <a:close/>
                <a:moveTo>
                  <a:pt x="178401" y="179871"/>
                </a:moveTo>
                <a:lnTo>
                  <a:pt x="220153" y="179871"/>
                </a:lnTo>
                <a:cubicBezTo>
                  <a:pt x="226985" y="179871"/>
                  <a:pt x="232584" y="185368"/>
                  <a:pt x="232584" y="192286"/>
                </a:cubicBezTo>
                <a:lnTo>
                  <a:pt x="232584" y="288759"/>
                </a:lnTo>
                <a:cubicBezTo>
                  <a:pt x="232584" y="295582"/>
                  <a:pt x="226985" y="301173"/>
                  <a:pt x="220153" y="301173"/>
                </a:cubicBezTo>
                <a:lnTo>
                  <a:pt x="178401" y="301173"/>
                </a:lnTo>
                <a:cubicBezTo>
                  <a:pt x="171474" y="301173"/>
                  <a:pt x="165970" y="295582"/>
                  <a:pt x="165970" y="288759"/>
                </a:cubicBezTo>
                <a:lnTo>
                  <a:pt x="165970" y="192286"/>
                </a:lnTo>
                <a:cubicBezTo>
                  <a:pt x="165970" y="185368"/>
                  <a:pt x="171474" y="179871"/>
                  <a:pt x="178401" y="179871"/>
                </a:cubicBezTo>
                <a:close/>
                <a:moveTo>
                  <a:pt x="282804" y="140708"/>
                </a:moveTo>
                <a:lnTo>
                  <a:pt x="324623" y="140708"/>
                </a:lnTo>
                <a:cubicBezTo>
                  <a:pt x="331450" y="140708"/>
                  <a:pt x="336950" y="146300"/>
                  <a:pt x="336950" y="153124"/>
                </a:cubicBezTo>
                <a:lnTo>
                  <a:pt x="336950" y="288758"/>
                </a:lnTo>
                <a:cubicBezTo>
                  <a:pt x="336950" y="295582"/>
                  <a:pt x="331450" y="301174"/>
                  <a:pt x="324623" y="301174"/>
                </a:cubicBezTo>
                <a:lnTo>
                  <a:pt x="282804" y="301174"/>
                </a:lnTo>
                <a:cubicBezTo>
                  <a:pt x="275977" y="301174"/>
                  <a:pt x="270477" y="295582"/>
                  <a:pt x="270477" y="288758"/>
                </a:cubicBezTo>
                <a:lnTo>
                  <a:pt x="270477" y="153124"/>
                </a:lnTo>
                <a:cubicBezTo>
                  <a:pt x="270477" y="146300"/>
                  <a:pt x="275977" y="140708"/>
                  <a:pt x="282804" y="140708"/>
                </a:cubicBezTo>
                <a:close/>
                <a:moveTo>
                  <a:pt x="387274" y="87290"/>
                </a:moveTo>
                <a:lnTo>
                  <a:pt x="429026" y="87290"/>
                </a:lnTo>
                <a:cubicBezTo>
                  <a:pt x="435953" y="87290"/>
                  <a:pt x="441457" y="92881"/>
                  <a:pt x="441457" y="99704"/>
                </a:cubicBezTo>
                <a:lnTo>
                  <a:pt x="441457" y="288760"/>
                </a:lnTo>
                <a:cubicBezTo>
                  <a:pt x="441457" y="295583"/>
                  <a:pt x="435953" y="301174"/>
                  <a:pt x="429026" y="301174"/>
                </a:cubicBezTo>
                <a:lnTo>
                  <a:pt x="387274" y="301174"/>
                </a:lnTo>
                <a:cubicBezTo>
                  <a:pt x="380442" y="301174"/>
                  <a:pt x="374843" y="295583"/>
                  <a:pt x="374843" y="288760"/>
                </a:cubicBezTo>
                <a:lnTo>
                  <a:pt x="374843" y="99704"/>
                </a:lnTo>
                <a:cubicBezTo>
                  <a:pt x="374843" y="92881"/>
                  <a:pt x="380442" y="87290"/>
                  <a:pt x="387274" y="87290"/>
                </a:cubicBezTo>
                <a:close/>
                <a:moveTo>
                  <a:pt x="93762" y="41697"/>
                </a:moveTo>
                <a:cubicBezTo>
                  <a:pt x="91959" y="41697"/>
                  <a:pt x="90441" y="43213"/>
                  <a:pt x="90441" y="45014"/>
                </a:cubicBezTo>
                <a:lnTo>
                  <a:pt x="90441" y="329689"/>
                </a:lnTo>
                <a:cubicBezTo>
                  <a:pt x="90441" y="331490"/>
                  <a:pt x="91959" y="332911"/>
                  <a:pt x="93762" y="332911"/>
                </a:cubicBezTo>
                <a:lnTo>
                  <a:pt x="513640" y="332911"/>
                </a:lnTo>
                <a:cubicBezTo>
                  <a:pt x="515538" y="332911"/>
                  <a:pt x="516961" y="331490"/>
                  <a:pt x="516961" y="329689"/>
                </a:cubicBezTo>
                <a:lnTo>
                  <a:pt x="516961" y="45014"/>
                </a:lnTo>
                <a:cubicBezTo>
                  <a:pt x="516961" y="43213"/>
                  <a:pt x="515538" y="41697"/>
                  <a:pt x="513640" y="41697"/>
                </a:cubicBezTo>
                <a:close/>
                <a:moveTo>
                  <a:pt x="93762" y="0"/>
                </a:moveTo>
                <a:lnTo>
                  <a:pt x="513640" y="0"/>
                </a:lnTo>
                <a:cubicBezTo>
                  <a:pt x="538501" y="0"/>
                  <a:pt x="558807" y="20185"/>
                  <a:pt x="558807" y="45014"/>
                </a:cubicBezTo>
                <a:lnTo>
                  <a:pt x="558807" y="329689"/>
                </a:lnTo>
                <a:cubicBezTo>
                  <a:pt x="558807" y="354518"/>
                  <a:pt x="538501" y="374703"/>
                  <a:pt x="513640" y="374703"/>
                </a:cubicBezTo>
                <a:lnTo>
                  <a:pt x="93762" y="374703"/>
                </a:lnTo>
                <a:cubicBezTo>
                  <a:pt x="68901" y="374703"/>
                  <a:pt x="48690" y="354518"/>
                  <a:pt x="48690" y="329689"/>
                </a:cubicBezTo>
                <a:lnTo>
                  <a:pt x="48690" y="45014"/>
                </a:lnTo>
                <a:cubicBezTo>
                  <a:pt x="48690" y="20185"/>
                  <a:pt x="68901" y="0"/>
                  <a:pt x="93762" y="0"/>
                </a:cubicBezTo>
                <a:close/>
              </a:path>
            </a:pathLst>
          </a:custGeom>
          <a:solidFill>
            <a:srgbClr val="56C4D2"/>
          </a:solidFill>
          <a:ln>
            <a:solidFill>
              <a:srgbClr val="56C4D2"/>
            </a:solidFill>
          </a:ln>
        </p:spPr>
        <p:txBody>
          <a:bodyPr/>
          <a:lstStyle/>
          <a:p>
            <a:pPr fontAlgn="ctr"/>
            <a:endParaRPr lang="en-US" altLang="zh-CN" dirty="0">
              <a:latin typeface="Huawei Sans" panose="020C0503030203020204" pitchFamily="34" charset="0"/>
            </a:endParaRPr>
          </a:p>
        </p:txBody>
      </p:sp>
      <p:sp>
        <p:nvSpPr>
          <p:cNvPr id="83" name="telephone_100714"/>
          <p:cNvSpPr>
            <a:spLocks noChangeAspect="1"/>
          </p:cNvSpPr>
          <p:nvPr/>
        </p:nvSpPr>
        <p:spPr bwMode="gray">
          <a:xfrm>
            <a:off x="10492001" y="5683630"/>
            <a:ext cx="408589" cy="383283"/>
          </a:xfrm>
          <a:custGeom>
            <a:avLst/>
            <a:gdLst>
              <a:gd name="connsiteX0" fmla="*/ 191897 w 608415"/>
              <a:gd name="connsiteY0" fmla="*/ 457200 h 570733"/>
              <a:gd name="connsiteX1" fmla="*/ 191897 w 608415"/>
              <a:gd name="connsiteY1" fmla="*/ 474537 h 570733"/>
              <a:gd name="connsiteX2" fmla="*/ 171309 w 608415"/>
              <a:gd name="connsiteY2" fmla="*/ 495096 h 570733"/>
              <a:gd name="connsiteX3" fmla="*/ 116613 w 608415"/>
              <a:gd name="connsiteY3" fmla="*/ 495096 h 570733"/>
              <a:gd name="connsiteX4" fmla="*/ 116613 w 608415"/>
              <a:gd name="connsiteY4" fmla="*/ 513046 h 570733"/>
              <a:gd name="connsiteX5" fmla="*/ 133052 w 608415"/>
              <a:gd name="connsiteY5" fmla="*/ 529616 h 570733"/>
              <a:gd name="connsiteX6" fmla="*/ 285002 w 608415"/>
              <a:gd name="connsiteY6" fmla="*/ 529616 h 570733"/>
              <a:gd name="connsiteX7" fmla="*/ 301442 w 608415"/>
              <a:gd name="connsiteY7" fmla="*/ 513046 h 570733"/>
              <a:gd name="connsiteX8" fmla="*/ 301442 w 608415"/>
              <a:gd name="connsiteY8" fmla="*/ 457200 h 570733"/>
              <a:gd name="connsiteX9" fmla="*/ 472913 w 608415"/>
              <a:gd name="connsiteY9" fmla="*/ 302514 h 570733"/>
              <a:gd name="connsiteX10" fmla="*/ 510557 w 608415"/>
              <a:gd name="connsiteY10" fmla="*/ 302514 h 570733"/>
              <a:gd name="connsiteX11" fmla="*/ 531146 w 608415"/>
              <a:gd name="connsiteY11" fmla="*/ 323231 h 570733"/>
              <a:gd name="connsiteX12" fmla="*/ 510557 w 608415"/>
              <a:gd name="connsiteY12" fmla="*/ 343795 h 570733"/>
              <a:gd name="connsiteX13" fmla="*/ 472913 w 608415"/>
              <a:gd name="connsiteY13" fmla="*/ 343795 h 570733"/>
              <a:gd name="connsiteX14" fmla="*/ 452324 w 608415"/>
              <a:gd name="connsiteY14" fmla="*/ 323231 h 570733"/>
              <a:gd name="connsiteX15" fmla="*/ 472913 w 608415"/>
              <a:gd name="connsiteY15" fmla="*/ 302514 h 570733"/>
              <a:gd name="connsiteX16" fmla="*/ 359868 w 608415"/>
              <a:gd name="connsiteY16" fmla="*/ 302514 h 570733"/>
              <a:gd name="connsiteX17" fmla="*/ 397512 w 608415"/>
              <a:gd name="connsiteY17" fmla="*/ 302514 h 570733"/>
              <a:gd name="connsiteX18" fmla="*/ 418101 w 608415"/>
              <a:gd name="connsiteY18" fmla="*/ 323231 h 570733"/>
              <a:gd name="connsiteX19" fmla="*/ 397512 w 608415"/>
              <a:gd name="connsiteY19" fmla="*/ 343795 h 570733"/>
              <a:gd name="connsiteX20" fmla="*/ 359868 w 608415"/>
              <a:gd name="connsiteY20" fmla="*/ 343795 h 570733"/>
              <a:gd name="connsiteX21" fmla="*/ 339279 w 608415"/>
              <a:gd name="connsiteY21" fmla="*/ 323231 h 570733"/>
              <a:gd name="connsiteX22" fmla="*/ 359868 w 608415"/>
              <a:gd name="connsiteY22" fmla="*/ 302514 h 570733"/>
              <a:gd name="connsiteX23" fmla="*/ 246751 w 608415"/>
              <a:gd name="connsiteY23" fmla="*/ 302514 h 570733"/>
              <a:gd name="connsiteX24" fmla="*/ 284395 w 608415"/>
              <a:gd name="connsiteY24" fmla="*/ 302514 h 570733"/>
              <a:gd name="connsiteX25" fmla="*/ 304984 w 608415"/>
              <a:gd name="connsiteY25" fmla="*/ 323231 h 570733"/>
              <a:gd name="connsiteX26" fmla="*/ 284395 w 608415"/>
              <a:gd name="connsiteY26" fmla="*/ 343795 h 570733"/>
              <a:gd name="connsiteX27" fmla="*/ 246751 w 608415"/>
              <a:gd name="connsiteY27" fmla="*/ 343795 h 570733"/>
              <a:gd name="connsiteX28" fmla="*/ 226162 w 608415"/>
              <a:gd name="connsiteY28" fmla="*/ 323231 h 570733"/>
              <a:gd name="connsiteX29" fmla="*/ 246751 w 608415"/>
              <a:gd name="connsiteY29" fmla="*/ 302514 h 570733"/>
              <a:gd name="connsiteX30" fmla="*/ 472913 w 608415"/>
              <a:gd name="connsiteY30" fmla="*/ 226868 h 570733"/>
              <a:gd name="connsiteX31" fmla="*/ 510557 w 608415"/>
              <a:gd name="connsiteY31" fmla="*/ 226868 h 570733"/>
              <a:gd name="connsiteX32" fmla="*/ 531146 w 608415"/>
              <a:gd name="connsiteY32" fmla="*/ 247432 h 570733"/>
              <a:gd name="connsiteX33" fmla="*/ 510557 w 608415"/>
              <a:gd name="connsiteY33" fmla="*/ 268149 h 570733"/>
              <a:gd name="connsiteX34" fmla="*/ 472913 w 608415"/>
              <a:gd name="connsiteY34" fmla="*/ 268149 h 570733"/>
              <a:gd name="connsiteX35" fmla="*/ 452324 w 608415"/>
              <a:gd name="connsiteY35" fmla="*/ 247432 h 570733"/>
              <a:gd name="connsiteX36" fmla="*/ 472913 w 608415"/>
              <a:gd name="connsiteY36" fmla="*/ 226868 h 570733"/>
              <a:gd name="connsiteX37" fmla="*/ 359868 w 608415"/>
              <a:gd name="connsiteY37" fmla="*/ 226868 h 570733"/>
              <a:gd name="connsiteX38" fmla="*/ 397512 w 608415"/>
              <a:gd name="connsiteY38" fmla="*/ 226868 h 570733"/>
              <a:gd name="connsiteX39" fmla="*/ 418101 w 608415"/>
              <a:gd name="connsiteY39" fmla="*/ 247432 h 570733"/>
              <a:gd name="connsiteX40" fmla="*/ 397512 w 608415"/>
              <a:gd name="connsiteY40" fmla="*/ 268149 h 570733"/>
              <a:gd name="connsiteX41" fmla="*/ 359868 w 608415"/>
              <a:gd name="connsiteY41" fmla="*/ 268149 h 570733"/>
              <a:gd name="connsiteX42" fmla="*/ 339279 w 608415"/>
              <a:gd name="connsiteY42" fmla="*/ 247432 h 570733"/>
              <a:gd name="connsiteX43" fmla="*/ 359868 w 608415"/>
              <a:gd name="connsiteY43" fmla="*/ 226868 h 570733"/>
              <a:gd name="connsiteX44" fmla="*/ 246751 w 608415"/>
              <a:gd name="connsiteY44" fmla="*/ 226868 h 570733"/>
              <a:gd name="connsiteX45" fmla="*/ 284395 w 608415"/>
              <a:gd name="connsiteY45" fmla="*/ 226868 h 570733"/>
              <a:gd name="connsiteX46" fmla="*/ 304984 w 608415"/>
              <a:gd name="connsiteY46" fmla="*/ 247432 h 570733"/>
              <a:gd name="connsiteX47" fmla="*/ 284395 w 608415"/>
              <a:gd name="connsiteY47" fmla="*/ 268149 h 570733"/>
              <a:gd name="connsiteX48" fmla="*/ 246751 w 608415"/>
              <a:gd name="connsiteY48" fmla="*/ 268149 h 570733"/>
              <a:gd name="connsiteX49" fmla="*/ 226162 w 608415"/>
              <a:gd name="connsiteY49" fmla="*/ 247432 h 570733"/>
              <a:gd name="connsiteX50" fmla="*/ 246751 w 608415"/>
              <a:gd name="connsiteY50" fmla="*/ 226868 h 570733"/>
              <a:gd name="connsiteX51" fmla="*/ 472913 w 608415"/>
              <a:gd name="connsiteY51" fmla="*/ 151292 h 570733"/>
              <a:gd name="connsiteX52" fmla="*/ 510557 w 608415"/>
              <a:gd name="connsiteY52" fmla="*/ 151292 h 570733"/>
              <a:gd name="connsiteX53" fmla="*/ 531146 w 608415"/>
              <a:gd name="connsiteY53" fmla="*/ 171820 h 570733"/>
              <a:gd name="connsiteX54" fmla="*/ 510557 w 608415"/>
              <a:gd name="connsiteY54" fmla="*/ 192502 h 570733"/>
              <a:gd name="connsiteX55" fmla="*/ 472913 w 608415"/>
              <a:gd name="connsiteY55" fmla="*/ 192502 h 570733"/>
              <a:gd name="connsiteX56" fmla="*/ 452324 w 608415"/>
              <a:gd name="connsiteY56" fmla="*/ 171820 h 570733"/>
              <a:gd name="connsiteX57" fmla="*/ 472913 w 608415"/>
              <a:gd name="connsiteY57" fmla="*/ 151292 h 570733"/>
              <a:gd name="connsiteX58" fmla="*/ 359868 w 608415"/>
              <a:gd name="connsiteY58" fmla="*/ 151292 h 570733"/>
              <a:gd name="connsiteX59" fmla="*/ 397512 w 608415"/>
              <a:gd name="connsiteY59" fmla="*/ 151292 h 570733"/>
              <a:gd name="connsiteX60" fmla="*/ 418101 w 608415"/>
              <a:gd name="connsiteY60" fmla="*/ 171820 h 570733"/>
              <a:gd name="connsiteX61" fmla="*/ 397512 w 608415"/>
              <a:gd name="connsiteY61" fmla="*/ 192502 h 570733"/>
              <a:gd name="connsiteX62" fmla="*/ 359868 w 608415"/>
              <a:gd name="connsiteY62" fmla="*/ 192502 h 570733"/>
              <a:gd name="connsiteX63" fmla="*/ 339279 w 608415"/>
              <a:gd name="connsiteY63" fmla="*/ 171820 h 570733"/>
              <a:gd name="connsiteX64" fmla="*/ 359868 w 608415"/>
              <a:gd name="connsiteY64" fmla="*/ 151292 h 570733"/>
              <a:gd name="connsiteX65" fmla="*/ 246751 w 608415"/>
              <a:gd name="connsiteY65" fmla="*/ 151292 h 570733"/>
              <a:gd name="connsiteX66" fmla="*/ 284395 w 608415"/>
              <a:gd name="connsiteY66" fmla="*/ 151292 h 570733"/>
              <a:gd name="connsiteX67" fmla="*/ 304984 w 608415"/>
              <a:gd name="connsiteY67" fmla="*/ 171820 h 570733"/>
              <a:gd name="connsiteX68" fmla="*/ 284395 w 608415"/>
              <a:gd name="connsiteY68" fmla="*/ 192502 h 570733"/>
              <a:gd name="connsiteX69" fmla="*/ 246751 w 608415"/>
              <a:gd name="connsiteY69" fmla="*/ 192502 h 570733"/>
              <a:gd name="connsiteX70" fmla="*/ 226162 w 608415"/>
              <a:gd name="connsiteY70" fmla="*/ 171820 h 570733"/>
              <a:gd name="connsiteX71" fmla="*/ 246751 w 608415"/>
              <a:gd name="connsiteY71" fmla="*/ 151292 h 570733"/>
              <a:gd name="connsiteX72" fmla="*/ 191897 w 608415"/>
              <a:gd name="connsiteY72" fmla="*/ 79013 h 570733"/>
              <a:gd name="connsiteX73" fmla="*/ 191897 w 608415"/>
              <a:gd name="connsiteY73" fmla="*/ 416083 h 570733"/>
              <a:gd name="connsiteX74" fmla="*/ 567239 w 608415"/>
              <a:gd name="connsiteY74" fmla="*/ 416083 h 570733"/>
              <a:gd name="connsiteX75" fmla="*/ 567239 w 608415"/>
              <a:gd name="connsiteY75" fmla="*/ 79013 h 570733"/>
              <a:gd name="connsiteX76" fmla="*/ 41176 w 608415"/>
              <a:gd name="connsiteY76" fmla="*/ 41117 h 570733"/>
              <a:gd name="connsiteX77" fmla="*/ 41176 w 608415"/>
              <a:gd name="connsiteY77" fmla="*/ 453978 h 570733"/>
              <a:gd name="connsiteX78" fmla="*/ 150721 w 608415"/>
              <a:gd name="connsiteY78" fmla="*/ 453978 h 570733"/>
              <a:gd name="connsiteX79" fmla="*/ 150721 w 608415"/>
              <a:gd name="connsiteY79" fmla="*/ 41117 h 570733"/>
              <a:gd name="connsiteX80" fmla="*/ 20588 w 608415"/>
              <a:gd name="connsiteY80" fmla="*/ 0 h 570733"/>
              <a:gd name="connsiteX81" fmla="*/ 171309 w 608415"/>
              <a:gd name="connsiteY81" fmla="*/ 0 h 570733"/>
              <a:gd name="connsiteX82" fmla="*/ 191897 w 608415"/>
              <a:gd name="connsiteY82" fmla="*/ 20558 h 570733"/>
              <a:gd name="connsiteX83" fmla="*/ 191897 w 608415"/>
              <a:gd name="connsiteY83" fmla="*/ 37895 h 570733"/>
              <a:gd name="connsiteX84" fmla="*/ 587827 w 608415"/>
              <a:gd name="connsiteY84" fmla="*/ 37895 h 570733"/>
              <a:gd name="connsiteX85" fmla="*/ 608415 w 608415"/>
              <a:gd name="connsiteY85" fmla="*/ 58454 h 570733"/>
              <a:gd name="connsiteX86" fmla="*/ 608415 w 608415"/>
              <a:gd name="connsiteY86" fmla="*/ 436642 h 570733"/>
              <a:gd name="connsiteX87" fmla="*/ 587827 w 608415"/>
              <a:gd name="connsiteY87" fmla="*/ 457200 h 570733"/>
              <a:gd name="connsiteX88" fmla="*/ 342771 w 608415"/>
              <a:gd name="connsiteY88" fmla="*/ 457200 h 570733"/>
              <a:gd name="connsiteX89" fmla="*/ 342771 w 608415"/>
              <a:gd name="connsiteY89" fmla="*/ 513046 h 570733"/>
              <a:gd name="connsiteX90" fmla="*/ 285002 w 608415"/>
              <a:gd name="connsiteY90" fmla="*/ 570733 h 570733"/>
              <a:gd name="connsiteX91" fmla="*/ 133052 w 608415"/>
              <a:gd name="connsiteY91" fmla="*/ 570733 h 570733"/>
              <a:gd name="connsiteX92" fmla="*/ 75437 w 608415"/>
              <a:gd name="connsiteY92" fmla="*/ 513046 h 570733"/>
              <a:gd name="connsiteX93" fmla="*/ 75437 w 608415"/>
              <a:gd name="connsiteY93" fmla="*/ 495096 h 570733"/>
              <a:gd name="connsiteX94" fmla="*/ 20588 w 608415"/>
              <a:gd name="connsiteY94" fmla="*/ 495096 h 570733"/>
              <a:gd name="connsiteX95" fmla="*/ 0 w 608415"/>
              <a:gd name="connsiteY95" fmla="*/ 474537 h 570733"/>
              <a:gd name="connsiteX96" fmla="*/ 0 w 608415"/>
              <a:gd name="connsiteY96" fmla="*/ 20558 h 570733"/>
              <a:gd name="connsiteX97" fmla="*/ 20588 w 608415"/>
              <a:gd name="connsiteY97" fmla="*/ 0 h 570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608415" h="570733">
                <a:moveTo>
                  <a:pt x="191897" y="457200"/>
                </a:moveTo>
                <a:lnTo>
                  <a:pt x="191897" y="474537"/>
                </a:lnTo>
                <a:cubicBezTo>
                  <a:pt x="191897" y="485890"/>
                  <a:pt x="182678" y="495096"/>
                  <a:pt x="171309" y="495096"/>
                </a:cubicBezTo>
                <a:lnTo>
                  <a:pt x="116613" y="495096"/>
                </a:lnTo>
                <a:lnTo>
                  <a:pt x="116613" y="513046"/>
                </a:lnTo>
                <a:cubicBezTo>
                  <a:pt x="116613" y="522098"/>
                  <a:pt x="123988" y="529616"/>
                  <a:pt x="133052" y="529616"/>
                </a:cubicBezTo>
                <a:lnTo>
                  <a:pt x="285002" y="529616"/>
                </a:lnTo>
                <a:cubicBezTo>
                  <a:pt x="294067" y="529616"/>
                  <a:pt x="301442" y="522098"/>
                  <a:pt x="301442" y="513046"/>
                </a:cubicBezTo>
                <a:lnTo>
                  <a:pt x="301442" y="457200"/>
                </a:lnTo>
                <a:close/>
                <a:moveTo>
                  <a:pt x="472913" y="302514"/>
                </a:moveTo>
                <a:lnTo>
                  <a:pt x="510557" y="302514"/>
                </a:lnTo>
                <a:cubicBezTo>
                  <a:pt x="521927" y="302514"/>
                  <a:pt x="531146" y="311722"/>
                  <a:pt x="531146" y="323231"/>
                </a:cubicBezTo>
                <a:cubicBezTo>
                  <a:pt x="531146" y="334588"/>
                  <a:pt x="521927" y="343795"/>
                  <a:pt x="510557" y="343795"/>
                </a:cubicBezTo>
                <a:lnTo>
                  <a:pt x="472913" y="343795"/>
                </a:lnTo>
                <a:cubicBezTo>
                  <a:pt x="461543" y="343795"/>
                  <a:pt x="452324" y="334588"/>
                  <a:pt x="452324" y="323231"/>
                </a:cubicBezTo>
                <a:cubicBezTo>
                  <a:pt x="452324" y="311722"/>
                  <a:pt x="461543" y="302514"/>
                  <a:pt x="472913" y="302514"/>
                </a:cubicBezTo>
                <a:close/>
                <a:moveTo>
                  <a:pt x="359868" y="302514"/>
                </a:moveTo>
                <a:lnTo>
                  <a:pt x="397512" y="302514"/>
                </a:lnTo>
                <a:cubicBezTo>
                  <a:pt x="408882" y="302514"/>
                  <a:pt x="418101" y="311722"/>
                  <a:pt x="418101" y="323231"/>
                </a:cubicBezTo>
                <a:cubicBezTo>
                  <a:pt x="418101" y="334588"/>
                  <a:pt x="408882" y="343795"/>
                  <a:pt x="397512" y="343795"/>
                </a:cubicBezTo>
                <a:lnTo>
                  <a:pt x="359868" y="343795"/>
                </a:lnTo>
                <a:cubicBezTo>
                  <a:pt x="348498" y="343795"/>
                  <a:pt x="339279" y="334588"/>
                  <a:pt x="339279" y="323231"/>
                </a:cubicBezTo>
                <a:cubicBezTo>
                  <a:pt x="339279" y="311722"/>
                  <a:pt x="348498" y="302514"/>
                  <a:pt x="359868" y="302514"/>
                </a:cubicBezTo>
                <a:close/>
                <a:moveTo>
                  <a:pt x="246751" y="302514"/>
                </a:moveTo>
                <a:lnTo>
                  <a:pt x="284395" y="302514"/>
                </a:lnTo>
                <a:cubicBezTo>
                  <a:pt x="295765" y="302514"/>
                  <a:pt x="304984" y="311722"/>
                  <a:pt x="304984" y="323231"/>
                </a:cubicBezTo>
                <a:cubicBezTo>
                  <a:pt x="304984" y="334588"/>
                  <a:pt x="295765" y="343795"/>
                  <a:pt x="284395" y="343795"/>
                </a:cubicBezTo>
                <a:lnTo>
                  <a:pt x="246751" y="343795"/>
                </a:lnTo>
                <a:cubicBezTo>
                  <a:pt x="235381" y="343795"/>
                  <a:pt x="226162" y="334588"/>
                  <a:pt x="226162" y="323231"/>
                </a:cubicBezTo>
                <a:cubicBezTo>
                  <a:pt x="226162" y="311722"/>
                  <a:pt x="235381" y="302514"/>
                  <a:pt x="246751" y="302514"/>
                </a:cubicBezTo>
                <a:close/>
                <a:moveTo>
                  <a:pt x="472913" y="226868"/>
                </a:moveTo>
                <a:lnTo>
                  <a:pt x="510557" y="226868"/>
                </a:lnTo>
                <a:cubicBezTo>
                  <a:pt x="521927" y="226868"/>
                  <a:pt x="531146" y="236075"/>
                  <a:pt x="531146" y="247432"/>
                </a:cubicBezTo>
                <a:cubicBezTo>
                  <a:pt x="531146" y="258941"/>
                  <a:pt x="521927" y="268149"/>
                  <a:pt x="510557" y="268149"/>
                </a:cubicBezTo>
                <a:lnTo>
                  <a:pt x="472913" y="268149"/>
                </a:lnTo>
                <a:cubicBezTo>
                  <a:pt x="461543" y="268149"/>
                  <a:pt x="452324" y="258941"/>
                  <a:pt x="452324" y="247432"/>
                </a:cubicBezTo>
                <a:cubicBezTo>
                  <a:pt x="452324" y="236075"/>
                  <a:pt x="461543" y="226868"/>
                  <a:pt x="472913" y="226868"/>
                </a:cubicBezTo>
                <a:close/>
                <a:moveTo>
                  <a:pt x="359868" y="226868"/>
                </a:moveTo>
                <a:lnTo>
                  <a:pt x="397512" y="226868"/>
                </a:lnTo>
                <a:cubicBezTo>
                  <a:pt x="408882" y="226868"/>
                  <a:pt x="418101" y="236075"/>
                  <a:pt x="418101" y="247432"/>
                </a:cubicBezTo>
                <a:cubicBezTo>
                  <a:pt x="418101" y="258941"/>
                  <a:pt x="408882" y="268149"/>
                  <a:pt x="397512" y="268149"/>
                </a:cubicBezTo>
                <a:lnTo>
                  <a:pt x="359868" y="268149"/>
                </a:lnTo>
                <a:cubicBezTo>
                  <a:pt x="348498" y="268149"/>
                  <a:pt x="339279" y="258941"/>
                  <a:pt x="339279" y="247432"/>
                </a:cubicBezTo>
                <a:cubicBezTo>
                  <a:pt x="339279" y="236075"/>
                  <a:pt x="348498" y="226868"/>
                  <a:pt x="359868" y="226868"/>
                </a:cubicBezTo>
                <a:close/>
                <a:moveTo>
                  <a:pt x="246751" y="226868"/>
                </a:moveTo>
                <a:lnTo>
                  <a:pt x="284395" y="226868"/>
                </a:lnTo>
                <a:cubicBezTo>
                  <a:pt x="295765" y="226868"/>
                  <a:pt x="304984" y="236075"/>
                  <a:pt x="304984" y="247432"/>
                </a:cubicBezTo>
                <a:cubicBezTo>
                  <a:pt x="304984" y="258941"/>
                  <a:pt x="295765" y="268149"/>
                  <a:pt x="284395" y="268149"/>
                </a:cubicBezTo>
                <a:lnTo>
                  <a:pt x="246751" y="268149"/>
                </a:lnTo>
                <a:cubicBezTo>
                  <a:pt x="235381" y="268149"/>
                  <a:pt x="226162" y="258941"/>
                  <a:pt x="226162" y="247432"/>
                </a:cubicBezTo>
                <a:cubicBezTo>
                  <a:pt x="226162" y="236075"/>
                  <a:pt x="235381" y="226868"/>
                  <a:pt x="246751" y="226868"/>
                </a:cubicBezTo>
                <a:close/>
                <a:moveTo>
                  <a:pt x="472913" y="151292"/>
                </a:moveTo>
                <a:lnTo>
                  <a:pt x="510557" y="151292"/>
                </a:lnTo>
                <a:cubicBezTo>
                  <a:pt x="521927" y="151292"/>
                  <a:pt x="531146" y="160484"/>
                  <a:pt x="531146" y="171820"/>
                </a:cubicBezTo>
                <a:cubicBezTo>
                  <a:pt x="531146" y="183157"/>
                  <a:pt x="521927" y="192502"/>
                  <a:pt x="510557" y="192502"/>
                </a:cubicBezTo>
                <a:lnTo>
                  <a:pt x="472913" y="192502"/>
                </a:lnTo>
                <a:cubicBezTo>
                  <a:pt x="461543" y="192502"/>
                  <a:pt x="452324" y="183157"/>
                  <a:pt x="452324" y="171820"/>
                </a:cubicBezTo>
                <a:cubicBezTo>
                  <a:pt x="452324" y="160484"/>
                  <a:pt x="461543" y="151292"/>
                  <a:pt x="472913" y="151292"/>
                </a:cubicBezTo>
                <a:close/>
                <a:moveTo>
                  <a:pt x="359868" y="151292"/>
                </a:moveTo>
                <a:lnTo>
                  <a:pt x="397512" y="151292"/>
                </a:lnTo>
                <a:cubicBezTo>
                  <a:pt x="408882" y="151292"/>
                  <a:pt x="418101" y="160484"/>
                  <a:pt x="418101" y="171820"/>
                </a:cubicBezTo>
                <a:cubicBezTo>
                  <a:pt x="418101" y="183157"/>
                  <a:pt x="408882" y="192502"/>
                  <a:pt x="397512" y="192502"/>
                </a:cubicBezTo>
                <a:lnTo>
                  <a:pt x="359868" y="192502"/>
                </a:lnTo>
                <a:cubicBezTo>
                  <a:pt x="348498" y="192502"/>
                  <a:pt x="339279" y="183157"/>
                  <a:pt x="339279" y="171820"/>
                </a:cubicBezTo>
                <a:cubicBezTo>
                  <a:pt x="339279" y="160484"/>
                  <a:pt x="348498" y="151292"/>
                  <a:pt x="359868" y="151292"/>
                </a:cubicBezTo>
                <a:close/>
                <a:moveTo>
                  <a:pt x="246751" y="151292"/>
                </a:moveTo>
                <a:lnTo>
                  <a:pt x="284395" y="151292"/>
                </a:lnTo>
                <a:cubicBezTo>
                  <a:pt x="295765" y="151292"/>
                  <a:pt x="304984" y="160484"/>
                  <a:pt x="304984" y="171820"/>
                </a:cubicBezTo>
                <a:cubicBezTo>
                  <a:pt x="304984" y="183157"/>
                  <a:pt x="295765" y="192502"/>
                  <a:pt x="284395" y="192502"/>
                </a:cubicBezTo>
                <a:lnTo>
                  <a:pt x="246751" y="192502"/>
                </a:lnTo>
                <a:cubicBezTo>
                  <a:pt x="235381" y="192502"/>
                  <a:pt x="226162" y="183157"/>
                  <a:pt x="226162" y="171820"/>
                </a:cubicBezTo>
                <a:cubicBezTo>
                  <a:pt x="226162" y="160484"/>
                  <a:pt x="235381" y="151292"/>
                  <a:pt x="246751" y="151292"/>
                </a:cubicBezTo>
                <a:close/>
                <a:moveTo>
                  <a:pt x="191897" y="79013"/>
                </a:moveTo>
                <a:lnTo>
                  <a:pt x="191897" y="416083"/>
                </a:lnTo>
                <a:lnTo>
                  <a:pt x="567239" y="416083"/>
                </a:lnTo>
                <a:lnTo>
                  <a:pt x="567239" y="79013"/>
                </a:lnTo>
                <a:close/>
                <a:moveTo>
                  <a:pt x="41176" y="41117"/>
                </a:moveTo>
                <a:lnTo>
                  <a:pt x="41176" y="453978"/>
                </a:lnTo>
                <a:lnTo>
                  <a:pt x="150721" y="453978"/>
                </a:lnTo>
                <a:lnTo>
                  <a:pt x="150721" y="41117"/>
                </a:lnTo>
                <a:close/>
                <a:moveTo>
                  <a:pt x="20588" y="0"/>
                </a:moveTo>
                <a:lnTo>
                  <a:pt x="171309" y="0"/>
                </a:lnTo>
                <a:cubicBezTo>
                  <a:pt x="182678" y="0"/>
                  <a:pt x="191897" y="9205"/>
                  <a:pt x="191897" y="20558"/>
                </a:cubicBezTo>
                <a:lnTo>
                  <a:pt x="191897" y="37895"/>
                </a:lnTo>
                <a:lnTo>
                  <a:pt x="587827" y="37895"/>
                </a:lnTo>
                <a:cubicBezTo>
                  <a:pt x="599197" y="37895"/>
                  <a:pt x="608415" y="47101"/>
                  <a:pt x="608415" y="58454"/>
                </a:cubicBezTo>
                <a:lnTo>
                  <a:pt x="608415" y="436642"/>
                </a:lnTo>
                <a:cubicBezTo>
                  <a:pt x="608415" y="447995"/>
                  <a:pt x="599197" y="457200"/>
                  <a:pt x="587827" y="457200"/>
                </a:cubicBezTo>
                <a:lnTo>
                  <a:pt x="342771" y="457200"/>
                </a:lnTo>
                <a:lnTo>
                  <a:pt x="342771" y="513046"/>
                </a:lnTo>
                <a:cubicBezTo>
                  <a:pt x="342771" y="544805"/>
                  <a:pt x="316806" y="570733"/>
                  <a:pt x="285002" y="570733"/>
                </a:cubicBezTo>
                <a:lnTo>
                  <a:pt x="133052" y="570733"/>
                </a:lnTo>
                <a:cubicBezTo>
                  <a:pt x="101249" y="570733"/>
                  <a:pt x="75437" y="544805"/>
                  <a:pt x="75437" y="513046"/>
                </a:cubicBezTo>
                <a:lnTo>
                  <a:pt x="75437" y="495096"/>
                </a:lnTo>
                <a:lnTo>
                  <a:pt x="20588" y="495096"/>
                </a:lnTo>
                <a:cubicBezTo>
                  <a:pt x="9218" y="495096"/>
                  <a:pt x="0" y="485890"/>
                  <a:pt x="0" y="474537"/>
                </a:cubicBezTo>
                <a:lnTo>
                  <a:pt x="0" y="20558"/>
                </a:lnTo>
                <a:cubicBezTo>
                  <a:pt x="0" y="9205"/>
                  <a:pt x="9218" y="0"/>
                  <a:pt x="20588" y="0"/>
                </a:cubicBezTo>
                <a:close/>
              </a:path>
            </a:pathLst>
          </a:custGeom>
          <a:solidFill>
            <a:srgbClr val="56C4D2"/>
          </a:solidFill>
          <a:ln>
            <a:solidFill>
              <a:srgbClr val="56C4D2"/>
            </a:solidFill>
          </a:ln>
        </p:spPr>
        <p:txBody>
          <a:bodyPr/>
          <a:lstStyle/>
          <a:p>
            <a:pPr fontAlgn="ctr"/>
            <a:endParaRPr lang="en-US" altLang="zh-CN" dirty="0">
              <a:latin typeface="Huawei Sans" panose="020C0503030203020204" pitchFamily="34" charset="0"/>
            </a:endParaRPr>
          </a:p>
        </p:txBody>
      </p:sp>
      <p:sp>
        <p:nvSpPr>
          <p:cNvPr id="84" name="send_316556"/>
          <p:cNvSpPr>
            <a:spLocks noChangeAspect="1"/>
          </p:cNvSpPr>
          <p:nvPr/>
        </p:nvSpPr>
        <p:spPr bwMode="gray">
          <a:xfrm>
            <a:off x="11047244" y="5274509"/>
            <a:ext cx="571721" cy="310194"/>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 name="connsiteX63" fmla="*/ 325000 h 606722"/>
              <a:gd name="connsiteY63" fmla="*/ 325000 h 606722"/>
              <a:gd name="connsiteX64" fmla="*/ 325000 h 606722"/>
              <a:gd name="connsiteY64" fmla="*/ 325000 h 606722"/>
              <a:gd name="connsiteX65" fmla="*/ 325000 h 606722"/>
              <a:gd name="connsiteY65" fmla="*/ 325000 h 606722"/>
              <a:gd name="connsiteX66" fmla="*/ 325000 h 606722"/>
              <a:gd name="connsiteY66" fmla="*/ 325000 h 606722"/>
              <a:gd name="connsiteX67" fmla="*/ 325000 h 606722"/>
              <a:gd name="connsiteY67" fmla="*/ 325000 h 606722"/>
              <a:gd name="connsiteX68" fmla="*/ 325000 h 606722"/>
              <a:gd name="connsiteY68" fmla="*/ 325000 h 606722"/>
              <a:gd name="connsiteX69" fmla="*/ 325000 h 606722"/>
              <a:gd name="connsiteY69" fmla="*/ 325000 h 606722"/>
              <a:gd name="connsiteX70" fmla="*/ 325000 h 606722"/>
              <a:gd name="connsiteY70" fmla="*/ 325000 h 606722"/>
              <a:gd name="connsiteX71" fmla="*/ 325000 h 606722"/>
              <a:gd name="connsiteY71" fmla="*/ 325000 h 606722"/>
              <a:gd name="connsiteX72" fmla="*/ 325000 h 606722"/>
              <a:gd name="connsiteY72"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607639" h="329682">
                <a:moveTo>
                  <a:pt x="91952" y="271042"/>
                </a:moveTo>
                <a:lnTo>
                  <a:pt x="100673" y="271042"/>
                </a:lnTo>
                <a:cubicBezTo>
                  <a:pt x="106546" y="271042"/>
                  <a:pt x="111352" y="275841"/>
                  <a:pt x="111352" y="281706"/>
                </a:cubicBezTo>
                <a:cubicBezTo>
                  <a:pt x="111352" y="287572"/>
                  <a:pt x="106546" y="292282"/>
                  <a:pt x="100673" y="292282"/>
                </a:cubicBezTo>
                <a:lnTo>
                  <a:pt x="91952" y="292282"/>
                </a:lnTo>
                <a:cubicBezTo>
                  <a:pt x="86079" y="292282"/>
                  <a:pt x="81362" y="287572"/>
                  <a:pt x="81362" y="281706"/>
                </a:cubicBezTo>
                <a:cubicBezTo>
                  <a:pt x="81362" y="275841"/>
                  <a:pt x="86079" y="271042"/>
                  <a:pt x="91952" y="271042"/>
                </a:cubicBezTo>
                <a:close/>
                <a:moveTo>
                  <a:pt x="10680" y="271042"/>
                </a:moveTo>
                <a:lnTo>
                  <a:pt x="56517" y="271042"/>
                </a:lnTo>
                <a:cubicBezTo>
                  <a:pt x="62391" y="271042"/>
                  <a:pt x="67108" y="275841"/>
                  <a:pt x="67108" y="281706"/>
                </a:cubicBezTo>
                <a:cubicBezTo>
                  <a:pt x="67108" y="287572"/>
                  <a:pt x="62391" y="292282"/>
                  <a:pt x="56517" y="292282"/>
                </a:cubicBezTo>
                <a:lnTo>
                  <a:pt x="10680" y="292282"/>
                </a:lnTo>
                <a:cubicBezTo>
                  <a:pt x="4806" y="292282"/>
                  <a:pt x="0" y="287572"/>
                  <a:pt x="0" y="281706"/>
                </a:cubicBezTo>
                <a:cubicBezTo>
                  <a:pt x="0" y="275841"/>
                  <a:pt x="4806" y="271042"/>
                  <a:pt x="10680" y="271042"/>
                </a:cubicBezTo>
                <a:close/>
                <a:moveTo>
                  <a:pt x="53229" y="186011"/>
                </a:moveTo>
                <a:lnTo>
                  <a:pt x="129042" y="186011"/>
                </a:lnTo>
                <a:cubicBezTo>
                  <a:pt x="134915" y="186011"/>
                  <a:pt x="139720" y="190810"/>
                  <a:pt x="139720" y="196675"/>
                </a:cubicBezTo>
                <a:cubicBezTo>
                  <a:pt x="139720" y="202541"/>
                  <a:pt x="134915" y="207251"/>
                  <a:pt x="129042" y="207251"/>
                </a:cubicBezTo>
                <a:lnTo>
                  <a:pt x="53229" y="207251"/>
                </a:lnTo>
                <a:cubicBezTo>
                  <a:pt x="47356" y="207251"/>
                  <a:pt x="42551" y="202541"/>
                  <a:pt x="42551" y="196675"/>
                </a:cubicBezTo>
                <a:cubicBezTo>
                  <a:pt x="42551" y="190810"/>
                  <a:pt x="47356" y="186011"/>
                  <a:pt x="53229" y="186011"/>
                </a:cubicBezTo>
                <a:close/>
                <a:moveTo>
                  <a:pt x="10681" y="122290"/>
                </a:moveTo>
                <a:lnTo>
                  <a:pt x="100671" y="122290"/>
                </a:lnTo>
                <a:cubicBezTo>
                  <a:pt x="106545" y="122290"/>
                  <a:pt x="111352" y="127089"/>
                  <a:pt x="111352" y="132954"/>
                </a:cubicBezTo>
                <a:cubicBezTo>
                  <a:pt x="111352" y="138820"/>
                  <a:pt x="106545" y="143530"/>
                  <a:pt x="100671" y="143530"/>
                </a:cubicBezTo>
                <a:lnTo>
                  <a:pt x="10681" y="143530"/>
                </a:lnTo>
                <a:cubicBezTo>
                  <a:pt x="4807" y="143530"/>
                  <a:pt x="0" y="138820"/>
                  <a:pt x="0" y="132954"/>
                </a:cubicBezTo>
                <a:cubicBezTo>
                  <a:pt x="0" y="127089"/>
                  <a:pt x="4807" y="122290"/>
                  <a:pt x="10681" y="122290"/>
                </a:cubicBezTo>
                <a:close/>
                <a:moveTo>
                  <a:pt x="38959" y="37329"/>
                </a:moveTo>
                <a:lnTo>
                  <a:pt x="121911" y="37329"/>
                </a:lnTo>
                <a:cubicBezTo>
                  <a:pt x="127786" y="37329"/>
                  <a:pt x="132592" y="42128"/>
                  <a:pt x="132592" y="47993"/>
                </a:cubicBezTo>
                <a:cubicBezTo>
                  <a:pt x="132592" y="53859"/>
                  <a:pt x="127786" y="58569"/>
                  <a:pt x="121911" y="58569"/>
                </a:cubicBezTo>
                <a:lnTo>
                  <a:pt x="38959" y="58569"/>
                </a:lnTo>
                <a:cubicBezTo>
                  <a:pt x="33084" y="58569"/>
                  <a:pt x="28367" y="53859"/>
                  <a:pt x="28367" y="47993"/>
                </a:cubicBezTo>
                <a:cubicBezTo>
                  <a:pt x="28367" y="42128"/>
                  <a:pt x="33084" y="37329"/>
                  <a:pt x="38959" y="37329"/>
                </a:cubicBezTo>
                <a:close/>
                <a:moveTo>
                  <a:pt x="586368" y="34399"/>
                </a:moveTo>
                <a:lnTo>
                  <a:pt x="440321" y="164797"/>
                </a:lnTo>
                <a:lnTo>
                  <a:pt x="586368" y="295283"/>
                </a:lnTo>
                <a:close/>
                <a:moveTo>
                  <a:pt x="198067" y="21244"/>
                </a:moveTo>
                <a:lnTo>
                  <a:pt x="254136" y="71287"/>
                </a:lnTo>
                <a:cubicBezTo>
                  <a:pt x="258497" y="75198"/>
                  <a:pt x="258853" y="81954"/>
                  <a:pt x="254937" y="86309"/>
                </a:cubicBezTo>
                <a:cubicBezTo>
                  <a:pt x="252890" y="88709"/>
                  <a:pt x="249953" y="89865"/>
                  <a:pt x="247016" y="89865"/>
                </a:cubicBezTo>
                <a:cubicBezTo>
                  <a:pt x="244524" y="89865"/>
                  <a:pt x="241943" y="88976"/>
                  <a:pt x="239896" y="87198"/>
                </a:cubicBezTo>
                <a:lnTo>
                  <a:pt x="180890" y="34399"/>
                </a:lnTo>
                <a:lnTo>
                  <a:pt x="180890" y="295283"/>
                </a:lnTo>
                <a:lnTo>
                  <a:pt x="326848" y="164797"/>
                </a:lnTo>
                <a:lnTo>
                  <a:pt x="267041" y="111375"/>
                </a:lnTo>
                <a:cubicBezTo>
                  <a:pt x="262680" y="107464"/>
                  <a:pt x="262324" y="100798"/>
                  <a:pt x="266240" y="96354"/>
                </a:cubicBezTo>
                <a:cubicBezTo>
                  <a:pt x="270156" y="91998"/>
                  <a:pt x="276830" y="91643"/>
                  <a:pt x="281191" y="95554"/>
                </a:cubicBezTo>
                <a:lnTo>
                  <a:pt x="383629" y="187018"/>
                </a:lnTo>
                <a:lnTo>
                  <a:pt x="569103" y="21244"/>
                </a:lnTo>
                <a:close/>
                <a:moveTo>
                  <a:pt x="170210" y="0"/>
                </a:moveTo>
                <a:lnTo>
                  <a:pt x="596959" y="0"/>
                </a:lnTo>
                <a:cubicBezTo>
                  <a:pt x="602833" y="0"/>
                  <a:pt x="607639" y="4711"/>
                  <a:pt x="607639" y="10578"/>
                </a:cubicBezTo>
                <a:lnTo>
                  <a:pt x="607639" y="319016"/>
                </a:lnTo>
                <a:cubicBezTo>
                  <a:pt x="607639" y="324882"/>
                  <a:pt x="602833" y="329682"/>
                  <a:pt x="596959" y="329682"/>
                </a:cubicBezTo>
                <a:lnTo>
                  <a:pt x="538754" y="329682"/>
                </a:lnTo>
                <a:cubicBezTo>
                  <a:pt x="532880" y="329682"/>
                  <a:pt x="528074" y="324882"/>
                  <a:pt x="528074" y="319016"/>
                </a:cubicBezTo>
                <a:cubicBezTo>
                  <a:pt x="528074" y="313149"/>
                  <a:pt x="532880" y="308438"/>
                  <a:pt x="538754" y="308438"/>
                </a:cubicBezTo>
                <a:lnTo>
                  <a:pt x="569103" y="308438"/>
                </a:lnTo>
                <a:lnTo>
                  <a:pt x="424390" y="179107"/>
                </a:lnTo>
                <a:lnTo>
                  <a:pt x="390660" y="209240"/>
                </a:lnTo>
                <a:cubicBezTo>
                  <a:pt x="388702" y="211018"/>
                  <a:pt x="386121" y="211907"/>
                  <a:pt x="383629" y="211907"/>
                </a:cubicBezTo>
                <a:cubicBezTo>
                  <a:pt x="381048" y="211907"/>
                  <a:pt x="378556" y="211018"/>
                  <a:pt x="376509" y="209240"/>
                </a:cubicBezTo>
                <a:lnTo>
                  <a:pt x="342779" y="179107"/>
                </a:lnTo>
                <a:lnTo>
                  <a:pt x="198067" y="308438"/>
                </a:lnTo>
                <a:lnTo>
                  <a:pt x="503243" y="308438"/>
                </a:lnTo>
                <a:cubicBezTo>
                  <a:pt x="509117" y="308438"/>
                  <a:pt x="513923" y="313149"/>
                  <a:pt x="513923" y="319016"/>
                </a:cubicBezTo>
                <a:cubicBezTo>
                  <a:pt x="513923" y="324882"/>
                  <a:pt x="509117" y="329682"/>
                  <a:pt x="503243" y="329682"/>
                </a:cubicBezTo>
                <a:lnTo>
                  <a:pt x="170210" y="329682"/>
                </a:lnTo>
                <a:cubicBezTo>
                  <a:pt x="164336" y="329682"/>
                  <a:pt x="159619" y="324882"/>
                  <a:pt x="159619" y="319016"/>
                </a:cubicBezTo>
                <a:lnTo>
                  <a:pt x="159619" y="10578"/>
                </a:lnTo>
                <a:cubicBezTo>
                  <a:pt x="159619" y="4711"/>
                  <a:pt x="164336" y="0"/>
                  <a:pt x="170210" y="0"/>
                </a:cubicBezTo>
                <a:close/>
              </a:path>
            </a:pathLst>
          </a:custGeom>
          <a:solidFill>
            <a:srgbClr val="56C4D2"/>
          </a:solidFill>
          <a:ln>
            <a:solidFill>
              <a:srgbClr val="56C4D2"/>
            </a:solidFill>
          </a:ln>
        </p:spPr>
        <p:txBody>
          <a:bodyPr/>
          <a:lstStyle/>
          <a:p>
            <a:pPr fontAlgn="ctr"/>
            <a:endParaRPr lang="en-US" altLang="zh-CN" dirty="0">
              <a:latin typeface="Huawei Sans" panose="020C0503030203020204" pitchFamily="34" charset="0"/>
            </a:endParaRPr>
          </a:p>
        </p:txBody>
      </p:sp>
      <p:sp>
        <p:nvSpPr>
          <p:cNvPr id="85" name="Rectangle 84"/>
          <p:cNvSpPr/>
          <p:nvPr/>
        </p:nvSpPr>
        <p:spPr bwMode="gray">
          <a:xfrm>
            <a:off x="9838964" y="5192385"/>
            <a:ext cx="1872208" cy="964880"/>
          </a:xfrm>
          <a:prstGeom prst="rect">
            <a:avLst/>
          </a:prstGeom>
          <a:no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86" name="文本框 12"/>
          <p:cNvSpPr txBox="1"/>
          <p:nvPr/>
        </p:nvSpPr>
        <p:spPr bwMode="gray">
          <a:xfrm>
            <a:off x="9941198" y="4737692"/>
            <a:ext cx="1677768" cy="461665"/>
          </a:xfrm>
          <a:prstGeom prst="rect">
            <a:avLst/>
          </a:prstGeom>
          <a:noFill/>
        </p:spPr>
        <p:txBody>
          <a:bodyPr wrap="square" rtlCol="0">
            <a:spAutoFit/>
          </a:bodyPr>
          <a:lstStyle/>
          <a:p>
            <a:pPr algn="ctr" defTabSz="1218784" fontAlgn="ctr"/>
            <a:r>
              <a:rPr lang="en-US" sz="1200" dirty="0">
                <a:solidFill>
                  <a:prstClr val="black"/>
                </a:solidFill>
                <a:latin typeface="Huawei Sans" panose="020C0503030203020204" pitchFamily="34" charset="0"/>
              </a:rPr>
              <a:t>Growing services of the enterprise</a:t>
            </a:r>
          </a:p>
        </p:txBody>
      </p:sp>
    </p:spTree>
    <p:custDataLst>
      <p:tags r:id="rId1"/>
    </p:custDataLst>
    <p:extLst>
      <p:ext uri="{BB962C8B-B14F-4D97-AF65-F5344CB8AC3E}">
        <p14:creationId xmlns:p14="http://schemas.microsoft.com/office/powerpoint/2010/main" val="230759450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 name="圆角矩形 75">
            <a:extLst>
              <a:ext uri="{FF2B5EF4-FFF2-40B4-BE49-F238E27FC236}">
                <a16:creationId xmlns="" xmlns:a16="http://schemas.microsoft.com/office/drawing/2014/main" id="{2ED2F027-D176-49ED-B65F-C6827D70153E}"/>
              </a:ext>
            </a:extLst>
          </p:cNvPr>
          <p:cNvSpPr/>
          <p:nvPr/>
        </p:nvSpPr>
        <p:spPr bwMode="gray">
          <a:xfrm>
            <a:off x="6134977" y="1536791"/>
            <a:ext cx="5387093" cy="4632392"/>
          </a:xfrm>
          <a:prstGeom prst="roundRect">
            <a:avLst>
              <a:gd name="adj" fmla="val 874"/>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ctr" anchorCtr="0">
            <a:noAutofit/>
          </a:bodyPr>
          <a:lstStyle/>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r>
              <a:rPr lang="en-US" sz="1400" b="1" dirty="0">
                <a:solidFill>
                  <a:prstClr val="black"/>
                </a:solidFill>
                <a:latin typeface="Huawei Sans" panose="020C0503030203020204" pitchFamily="34" charset="0"/>
              </a:rPr>
              <a:t>Different RDs for different TNs</a:t>
            </a:r>
            <a:r>
              <a:rPr lang="en-US" sz="1400" dirty="0">
                <a:solidFill>
                  <a:prstClr val="black"/>
                </a:solidFill>
                <a:latin typeface="Huawei Sans" panose="020C0503030203020204" pitchFamily="34" charset="0"/>
              </a:rPr>
              <a:t>: The number of connections is reduced, and the networking scale is expanded. However, the networking is less reliable.</a:t>
            </a:r>
          </a:p>
        </p:txBody>
      </p:sp>
      <p:sp>
        <p:nvSpPr>
          <p:cNvPr id="150" name="圆角矩形 75">
            <a:extLst>
              <a:ext uri="{FF2B5EF4-FFF2-40B4-BE49-F238E27FC236}">
                <a16:creationId xmlns="" xmlns:a16="http://schemas.microsoft.com/office/drawing/2014/main" id="{C698EBE8-D334-40C3-AE3E-D61F83197941}"/>
              </a:ext>
            </a:extLst>
          </p:cNvPr>
          <p:cNvSpPr/>
          <p:nvPr/>
        </p:nvSpPr>
        <p:spPr bwMode="gray">
          <a:xfrm>
            <a:off x="561975" y="1536791"/>
            <a:ext cx="5496060" cy="4632392"/>
          </a:xfrm>
          <a:prstGeom prst="roundRect">
            <a:avLst>
              <a:gd name="adj" fmla="val 874"/>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ctr" anchorCtr="0">
            <a:noAutofit/>
          </a:bodyPr>
          <a:lstStyle/>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r>
              <a:rPr lang="en-US" sz="1400" b="1" dirty="0">
                <a:solidFill>
                  <a:prstClr val="black"/>
                </a:solidFill>
                <a:latin typeface="Huawei Sans" panose="020C0503030203020204" pitchFamily="34" charset="0"/>
              </a:rPr>
              <a:t>Same RD for different TNs</a:t>
            </a:r>
            <a:r>
              <a:rPr lang="en-US" sz="1400" dirty="0">
                <a:solidFill>
                  <a:prstClr val="black"/>
                </a:solidFill>
                <a:latin typeface="Huawei Sans" panose="020C0503030203020204" pitchFamily="34" charset="0"/>
              </a:rPr>
              <a:t>: The networking reliability is enhanced, but more virtual connection resources of the device are consumed.</a:t>
            </a:r>
          </a:p>
        </p:txBody>
      </p:sp>
      <p:sp>
        <p:nvSpPr>
          <p:cNvPr id="2" name="Title 1">
            <a:extLst>
              <a:ext uri="{FF2B5EF4-FFF2-40B4-BE49-F238E27FC236}">
                <a16:creationId xmlns="" xmlns:a16="http://schemas.microsoft.com/office/drawing/2014/main" id="{B7918854-1E58-4981-A3CD-5F884FA56D29}"/>
              </a:ext>
            </a:extLst>
          </p:cNvPr>
          <p:cNvSpPr>
            <a:spLocks noGrp="1"/>
          </p:cNvSpPr>
          <p:nvPr>
            <p:ph type="title"/>
          </p:nvPr>
        </p:nvSpPr>
        <p:spPr bwMode="gray"/>
        <p:txBody>
          <a:bodyPr/>
          <a:lstStyle/>
          <a:p>
            <a:r>
              <a:rPr lang="en-US" dirty="0"/>
              <a:t>Tunnel Networking Reliability</a:t>
            </a:r>
          </a:p>
        </p:txBody>
      </p:sp>
      <p:sp>
        <p:nvSpPr>
          <p:cNvPr id="147" name="圆角矩形 75">
            <a:extLst>
              <a:ext uri="{FF2B5EF4-FFF2-40B4-BE49-F238E27FC236}">
                <a16:creationId xmlns="" xmlns:a16="http://schemas.microsoft.com/office/drawing/2014/main" id="{15C6E31F-A044-41DC-B535-BF3B34593B73}"/>
              </a:ext>
            </a:extLst>
          </p:cNvPr>
          <p:cNvSpPr/>
          <p:nvPr/>
        </p:nvSpPr>
        <p:spPr bwMode="gray">
          <a:xfrm>
            <a:off x="6134977" y="1071565"/>
            <a:ext cx="5387093"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Different RDs and TNs</a:t>
            </a:r>
          </a:p>
        </p:txBody>
      </p:sp>
      <p:sp>
        <p:nvSpPr>
          <p:cNvPr id="148" name="圆角矩形 75">
            <a:extLst>
              <a:ext uri="{FF2B5EF4-FFF2-40B4-BE49-F238E27FC236}">
                <a16:creationId xmlns="" xmlns:a16="http://schemas.microsoft.com/office/drawing/2014/main" id="{23755392-DD4A-4B61-A1E5-24CF713793E5}"/>
              </a:ext>
            </a:extLst>
          </p:cNvPr>
          <p:cNvSpPr/>
          <p:nvPr/>
        </p:nvSpPr>
        <p:spPr bwMode="gray">
          <a:xfrm>
            <a:off x="561975" y="1073356"/>
            <a:ext cx="5496060"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Different TNs, same RD</a:t>
            </a:r>
          </a:p>
        </p:txBody>
      </p:sp>
      <p:sp>
        <p:nvSpPr>
          <p:cNvPr id="72" name="五边形 2">
            <a:extLst>
              <a:ext uri="{FF2B5EF4-FFF2-40B4-BE49-F238E27FC236}">
                <a16:creationId xmlns="" xmlns:a16="http://schemas.microsoft.com/office/drawing/2014/main" id="{F67C9B26-43E4-46F6-9127-005A9E9C4A69}"/>
              </a:ext>
            </a:extLst>
          </p:cNvPr>
          <p:cNvSpPr/>
          <p:nvPr/>
        </p:nvSpPr>
        <p:spPr bwMode="gray">
          <a:xfrm>
            <a:off x="4665836" y="28656"/>
            <a:ext cx="1643826" cy="37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Basic Concepts of Tunnels</a:t>
            </a:r>
          </a:p>
        </p:txBody>
      </p:sp>
      <p:sp>
        <p:nvSpPr>
          <p:cNvPr id="73" name="燕尾形 3">
            <a:extLst>
              <a:ext uri="{FF2B5EF4-FFF2-40B4-BE49-F238E27FC236}">
                <a16:creationId xmlns="" xmlns:a16="http://schemas.microsoft.com/office/drawing/2014/main" id="{D5605CD5-6CA0-41BB-AED7-2774E6579B4B}"/>
              </a:ext>
            </a:extLst>
          </p:cNvPr>
          <p:cNvSpPr/>
          <p:nvPr/>
        </p:nvSpPr>
        <p:spPr bwMode="gray">
          <a:xfrm>
            <a:off x="8255156" y="28656"/>
            <a:ext cx="1487455"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NAT Traversal Design</a:t>
            </a:r>
          </a:p>
        </p:txBody>
      </p:sp>
      <p:sp>
        <p:nvSpPr>
          <p:cNvPr id="75" name="燕尾形 3">
            <a:extLst>
              <a:ext uri="{FF2B5EF4-FFF2-40B4-BE49-F238E27FC236}">
                <a16:creationId xmlns="" xmlns:a16="http://schemas.microsoft.com/office/drawing/2014/main" id="{1842884F-8AD7-412F-ACE1-36E9BF39A86F}"/>
              </a:ext>
            </a:extLst>
          </p:cNvPr>
          <p:cNvSpPr/>
          <p:nvPr/>
        </p:nvSpPr>
        <p:spPr bwMode="gray">
          <a:xfrm>
            <a:off x="7360256" y="28656"/>
            <a:ext cx="1036310"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RR Design</a:t>
            </a:r>
          </a:p>
        </p:txBody>
      </p:sp>
      <p:sp>
        <p:nvSpPr>
          <p:cNvPr id="76" name="燕尾形 3">
            <a:extLst>
              <a:ext uri="{FF2B5EF4-FFF2-40B4-BE49-F238E27FC236}">
                <a16:creationId xmlns="" xmlns:a16="http://schemas.microsoft.com/office/drawing/2014/main" id="{3B3CC8E9-A878-439C-BD51-4B00D611C6AC}"/>
              </a:ext>
            </a:extLst>
          </p:cNvPr>
          <p:cNvSpPr/>
          <p:nvPr/>
        </p:nvSpPr>
        <p:spPr bwMode="gray">
          <a:xfrm>
            <a:off x="9601201" y="28656"/>
            <a:ext cx="2147886"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Specifications-Exceeded Network Design</a:t>
            </a:r>
          </a:p>
        </p:txBody>
      </p:sp>
      <p:sp>
        <p:nvSpPr>
          <p:cNvPr id="80" name="燕尾形 3">
            <a:extLst>
              <a:ext uri="{FF2B5EF4-FFF2-40B4-BE49-F238E27FC236}">
                <a16:creationId xmlns="" xmlns:a16="http://schemas.microsoft.com/office/drawing/2014/main" id="{C135BB1D-01E4-475E-8AB5-05649C307E20}"/>
              </a:ext>
            </a:extLst>
          </p:cNvPr>
          <p:cNvSpPr/>
          <p:nvPr/>
        </p:nvSpPr>
        <p:spPr bwMode="gray">
          <a:xfrm>
            <a:off x="6168252" y="28656"/>
            <a:ext cx="1333414" cy="37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b="1" dirty="0">
                <a:solidFill>
                  <a:prstClr val="white"/>
                </a:solidFill>
                <a:latin typeface="Huawei Sans" panose="020C0503030203020204" pitchFamily="34" charset="0"/>
                <a:sym typeface="Huawei Sans" panose="020C0503030203020204" pitchFamily="34" charset="0"/>
              </a:rPr>
              <a:t>Data Tunnel Design</a:t>
            </a:r>
          </a:p>
        </p:txBody>
      </p:sp>
      <p:sp>
        <p:nvSpPr>
          <p:cNvPr id="165" name="Freeform 159">
            <a:extLst>
              <a:ext uri="{FF2B5EF4-FFF2-40B4-BE49-F238E27FC236}">
                <a16:creationId xmlns="" xmlns:a16="http://schemas.microsoft.com/office/drawing/2014/main" id="{2DE92052-B046-4C50-B11B-80328A7E1C6E}"/>
              </a:ext>
            </a:extLst>
          </p:cNvPr>
          <p:cNvSpPr/>
          <p:nvPr/>
        </p:nvSpPr>
        <p:spPr bwMode="gray">
          <a:xfrm flipH="1">
            <a:off x="6190575" y="3294347"/>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MPLS-A</a:t>
            </a:r>
          </a:p>
        </p:txBody>
      </p:sp>
      <p:sp>
        <p:nvSpPr>
          <p:cNvPr id="166" name="Freeform 159">
            <a:extLst>
              <a:ext uri="{FF2B5EF4-FFF2-40B4-BE49-F238E27FC236}">
                <a16:creationId xmlns="" xmlns:a16="http://schemas.microsoft.com/office/drawing/2014/main" id="{3C5525AC-E9E5-4C6A-9E79-6DB6C0130B41}"/>
              </a:ext>
            </a:extLst>
          </p:cNvPr>
          <p:cNvSpPr/>
          <p:nvPr/>
        </p:nvSpPr>
        <p:spPr bwMode="gray">
          <a:xfrm flipH="1">
            <a:off x="7525743" y="3284296"/>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Internet-A</a:t>
            </a:r>
          </a:p>
        </p:txBody>
      </p:sp>
      <p:sp>
        <p:nvSpPr>
          <p:cNvPr id="200" name="Freeform 159">
            <a:extLst>
              <a:ext uri="{FF2B5EF4-FFF2-40B4-BE49-F238E27FC236}">
                <a16:creationId xmlns="" xmlns:a16="http://schemas.microsoft.com/office/drawing/2014/main" id="{9048D02C-E675-405D-B640-6FC4CD550A92}"/>
              </a:ext>
            </a:extLst>
          </p:cNvPr>
          <p:cNvSpPr/>
          <p:nvPr/>
        </p:nvSpPr>
        <p:spPr bwMode="gray">
          <a:xfrm flipH="1">
            <a:off x="8804020" y="3269883"/>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MPLS-A</a:t>
            </a:r>
          </a:p>
        </p:txBody>
      </p:sp>
      <p:sp>
        <p:nvSpPr>
          <p:cNvPr id="201" name="Freeform 159">
            <a:extLst>
              <a:ext uri="{FF2B5EF4-FFF2-40B4-BE49-F238E27FC236}">
                <a16:creationId xmlns="" xmlns:a16="http://schemas.microsoft.com/office/drawing/2014/main" id="{073FA53E-FEA9-45DC-A72A-1302E904DE07}"/>
              </a:ext>
            </a:extLst>
          </p:cNvPr>
          <p:cNvSpPr/>
          <p:nvPr/>
        </p:nvSpPr>
        <p:spPr bwMode="gray">
          <a:xfrm flipH="1">
            <a:off x="10193120" y="3255084"/>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Internet-A</a:t>
            </a:r>
          </a:p>
        </p:txBody>
      </p:sp>
      <p:sp>
        <p:nvSpPr>
          <p:cNvPr id="159" name="Freeform 159">
            <a:extLst>
              <a:ext uri="{FF2B5EF4-FFF2-40B4-BE49-F238E27FC236}">
                <a16:creationId xmlns="" xmlns:a16="http://schemas.microsoft.com/office/drawing/2014/main" id="{F2066649-DD86-487B-8D31-AFC9560FB7D8}"/>
              </a:ext>
            </a:extLst>
          </p:cNvPr>
          <p:cNvSpPr/>
          <p:nvPr/>
        </p:nvSpPr>
        <p:spPr bwMode="gray">
          <a:xfrm flipH="1">
            <a:off x="6987028" y="2057830"/>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sz="1400" dirty="0">
                <a:solidFill>
                  <a:srgbClr val="000000"/>
                </a:solidFill>
              </a:rPr>
              <a:t>Site A</a:t>
            </a:r>
          </a:p>
        </p:txBody>
      </p:sp>
      <p:sp>
        <p:nvSpPr>
          <p:cNvPr id="160" name="Freeform 159">
            <a:extLst>
              <a:ext uri="{FF2B5EF4-FFF2-40B4-BE49-F238E27FC236}">
                <a16:creationId xmlns="" xmlns:a16="http://schemas.microsoft.com/office/drawing/2014/main" id="{89653776-7CA1-463C-9A84-B8357AC38BB8}"/>
              </a:ext>
            </a:extLst>
          </p:cNvPr>
          <p:cNvSpPr/>
          <p:nvPr/>
        </p:nvSpPr>
        <p:spPr bwMode="gray">
          <a:xfrm flipH="1">
            <a:off x="6987028" y="4738940"/>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sz="1400" dirty="0">
                <a:solidFill>
                  <a:srgbClr val="000000"/>
                </a:solidFill>
              </a:rPr>
              <a:t>Site B</a:t>
            </a:r>
          </a:p>
        </p:txBody>
      </p:sp>
      <p:sp>
        <p:nvSpPr>
          <p:cNvPr id="198" name="Freeform 159">
            <a:extLst>
              <a:ext uri="{FF2B5EF4-FFF2-40B4-BE49-F238E27FC236}">
                <a16:creationId xmlns="" xmlns:a16="http://schemas.microsoft.com/office/drawing/2014/main" id="{21688AA5-092F-4AAF-AB03-85752FFC5314}"/>
              </a:ext>
            </a:extLst>
          </p:cNvPr>
          <p:cNvSpPr/>
          <p:nvPr/>
        </p:nvSpPr>
        <p:spPr bwMode="gray">
          <a:xfrm flipH="1">
            <a:off x="9600473" y="2033366"/>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sz="1400" dirty="0">
                <a:solidFill>
                  <a:srgbClr val="000000"/>
                </a:solidFill>
              </a:rPr>
              <a:t>Site A</a:t>
            </a:r>
          </a:p>
        </p:txBody>
      </p:sp>
      <p:sp>
        <p:nvSpPr>
          <p:cNvPr id="199" name="Freeform 159">
            <a:extLst>
              <a:ext uri="{FF2B5EF4-FFF2-40B4-BE49-F238E27FC236}">
                <a16:creationId xmlns="" xmlns:a16="http://schemas.microsoft.com/office/drawing/2014/main" id="{65A49D64-78F8-45D8-BE30-74B396A91A85}"/>
              </a:ext>
            </a:extLst>
          </p:cNvPr>
          <p:cNvSpPr/>
          <p:nvPr/>
        </p:nvSpPr>
        <p:spPr bwMode="gray">
          <a:xfrm flipH="1">
            <a:off x="9600473" y="4714476"/>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sz="1400" dirty="0">
                <a:solidFill>
                  <a:srgbClr val="000000"/>
                </a:solidFill>
              </a:rPr>
              <a:t>Site B</a:t>
            </a:r>
          </a:p>
        </p:txBody>
      </p:sp>
      <p:sp>
        <p:nvSpPr>
          <p:cNvPr id="155" name="Freeform 159">
            <a:extLst>
              <a:ext uri="{FF2B5EF4-FFF2-40B4-BE49-F238E27FC236}">
                <a16:creationId xmlns="" xmlns:a16="http://schemas.microsoft.com/office/drawing/2014/main" id="{4E0526BC-67A8-4686-B03E-1E1C83F6C1CB}"/>
              </a:ext>
            </a:extLst>
          </p:cNvPr>
          <p:cNvSpPr/>
          <p:nvPr/>
        </p:nvSpPr>
        <p:spPr bwMode="gray">
          <a:xfrm flipH="1">
            <a:off x="4153225" y="2079086"/>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sz="1400" dirty="0">
                <a:solidFill>
                  <a:srgbClr val="000000"/>
                </a:solidFill>
              </a:rPr>
              <a:t>Site A</a:t>
            </a:r>
          </a:p>
        </p:txBody>
      </p:sp>
      <p:sp>
        <p:nvSpPr>
          <p:cNvPr id="156" name="Freeform 159">
            <a:extLst>
              <a:ext uri="{FF2B5EF4-FFF2-40B4-BE49-F238E27FC236}">
                <a16:creationId xmlns="" xmlns:a16="http://schemas.microsoft.com/office/drawing/2014/main" id="{F472FB16-E2FA-4437-B6D6-CA33FAA0FA1F}"/>
              </a:ext>
            </a:extLst>
          </p:cNvPr>
          <p:cNvSpPr/>
          <p:nvPr/>
        </p:nvSpPr>
        <p:spPr bwMode="gray">
          <a:xfrm flipH="1">
            <a:off x="4153225" y="4760196"/>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sz="1400" dirty="0">
                <a:solidFill>
                  <a:srgbClr val="000000"/>
                </a:solidFill>
              </a:rPr>
              <a:t>Site B</a:t>
            </a:r>
          </a:p>
        </p:txBody>
      </p:sp>
      <p:sp>
        <p:nvSpPr>
          <p:cNvPr id="157" name="Freeform 159">
            <a:extLst>
              <a:ext uri="{FF2B5EF4-FFF2-40B4-BE49-F238E27FC236}">
                <a16:creationId xmlns="" xmlns:a16="http://schemas.microsoft.com/office/drawing/2014/main" id="{E155482E-E5AC-4519-B31A-90DA72EFFF5B}"/>
              </a:ext>
            </a:extLst>
          </p:cNvPr>
          <p:cNvSpPr/>
          <p:nvPr/>
        </p:nvSpPr>
        <p:spPr bwMode="gray">
          <a:xfrm flipH="1">
            <a:off x="3356772" y="3315603"/>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MPLS-A</a:t>
            </a:r>
          </a:p>
        </p:txBody>
      </p:sp>
      <p:sp>
        <p:nvSpPr>
          <p:cNvPr id="158" name="Freeform 159">
            <a:extLst>
              <a:ext uri="{FF2B5EF4-FFF2-40B4-BE49-F238E27FC236}">
                <a16:creationId xmlns="" xmlns:a16="http://schemas.microsoft.com/office/drawing/2014/main" id="{B6A357AB-CD35-4FC7-BF0B-DE26564A4793}"/>
              </a:ext>
            </a:extLst>
          </p:cNvPr>
          <p:cNvSpPr/>
          <p:nvPr/>
        </p:nvSpPr>
        <p:spPr bwMode="gray">
          <a:xfrm flipH="1">
            <a:off x="4745872" y="3308424"/>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Internet-A</a:t>
            </a:r>
          </a:p>
        </p:txBody>
      </p:sp>
      <p:sp>
        <p:nvSpPr>
          <p:cNvPr id="151" name="Freeform 159">
            <a:extLst>
              <a:ext uri="{FF2B5EF4-FFF2-40B4-BE49-F238E27FC236}">
                <a16:creationId xmlns="" xmlns:a16="http://schemas.microsoft.com/office/drawing/2014/main" id="{6D433470-26C8-4972-9F69-6212CA89A46A}"/>
              </a:ext>
            </a:extLst>
          </p:cNvPr>
          <p:cNvSpPr/>
          <p:nvPr/>
        </p:nvSpPr>
        <p:spPr bwMode="gray">
          <a:xfrm flipH="1">
            <a:off x="1466382" y="2096286"/>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sz="1400" dirty="0">
                <a:solidFill>
                  <a:srgbClr val="000000"/>
                </a:solidFill>
              </a:rPr>
              <a:t>Site A</a:t>
            </a:r>
          </a:p>
        </p:txBody>
      </p:sp>
      <p:sp>
        <p:nvSpPr>
          <p:cNvPr id="152" name="Freeform 159">
            <a:extLst>
              <a:ext uri="{FF2B5EF4-FFF2-40B4-BE49-F238E27FC236}">
                <a16:creationId xmlns="" xmlns:a16="http://schemas.microsoft.com/office/drawing/2014/main" id="{2962CBDF-F149-4D1F-A4DB-009FEBA0A6F1}"/>
              </a:ext>
            </a:extLst>
          </p:cNvPr>
          <p:cNvSpPr/>
          <p:nvPr/>
        </p:nvSpPr>
        <p:spPr bwMode="gray">
          <a:xfrm flipH="1">
            <a:off x="1466382" y="4777396"/>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sz="1400" dirty="0">
                <a:solidFill>
                  <a:srgbClr val="000000"/>
                </a:solidFill>
              </a:rPr>
              <a:t>Site B</a:t>
            </a:r>
          </a:p>
        </p:txBody>
      </p:sp>
      <p:sp>
        <p:nvSpPr>
          <p:cNvPr id="153" name="Freeform 159">
            <a:extLst>
              <a:ext uri="{FF2B5EF4-FFF2-40B4-BE49-F238E27FC236}">
                <a16:creationId xmlns="" xmlns:a16="http://schemas.microsoft.com/office/drawing/2014/main" id="{FCBEFEE6-B481-47AF-92EE-9787169289EA}"/>
              </a:ext>
            </a:extLst>
          </p:cNvPr>
          <p:cNvSpPr/>
          <p:nvPr/>
        </p:nvSpPr>
        <p:spPr bwMode="gray">
          <a:xfrm flipH="1">
            <a:off x="669929" y="3332803"/>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MPLS-A</a:t>
            </a:r>
          </a:p>
        </p:txBody>
      </p:sp>
      <p:sp>
        <p:nvSpPr>
          <p:cNvPr id="154" name="Freeform 159">
            <a:extLst>
              <a:ext uri="{FF2B5EF4-FFF2-40B4-BE49-F238E27FC236}">
                <a16:creationId xmlns="" xmlns:a16="http://schemas.microsoft.com/office/drawing/2014/main" id="{B7B9CE12-62C9-49F7-81A2-BD244CD2C194}"/>
              </a:ext>
            </a:extLst>
          </p:cNvPr>
          <p:cNvSpPr/>
          <p:nvPr/>
        </p:nvSpPr>
        <p:spPr bwMode="gray">
          <a:xfrm flipH="1">
            <a:off x="2059029" y="3325624"/>
            <a:ext cx="1180701" cy="6171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Internet-A</a:t>
            </a:r>
          </a:p>
        </p:txBody>
      </p:sp>
      <p:cxnSp>
        <p:nvCxnSpPr>
          <p:cNvPr id="56" name="直接连接符 2">
            <a:extLst>
              <a:ext uri="{FF2B5EF4-FFF2-40B4-BE49-F238E27FC236}">
                <a16:creationId xmlns="" xmlns:a16="http://schemas.microsoft.com/office/drawing/2014/main" id="{FD103E58-96FB-4CF3-9573-EEFB5B1EC522}"/>
              </a:ext>
            </a:extLst>
          </p:cNvPr>
          <p:cNvCxnSpPr>
            <a:cxnSpLocks/>
            <a:stCxn id="166" idx="21"/>
            <a:endCxn id="165" idx="8"/>
          </p:cNvCxnSpPr>
          <p:nvPr/>
        </p:nvCxnSpPr>
        <p:spPr bwMode="gray">
          <a:xfrm flipH="1" flipV="1">
            <a:off x="7371276" y="3715821"/>
            <a:ext cx="154467" cy="118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接连接符 5">
            <a:extLst>
              <a:ext uri="{FF2B5EF4-FFF2-40B4-BE49-F238E27FC236}">
                <a16:creationId xmlns="" xmlns:a16="http://schemas.microsoft.com/office/drawing/2014/main" id="{7AD89B90-CEC7-49A4-9BEC-EC196C9932B1}"/>
              </a:ext>
            </a:extLst>
          </p:cNvPr>
          <p:cNvCxnSpPr>
            <a:cxnSpLocks/>
            <a:endCxn id="60" idx="0"/>
          </p:cNvCxnSpPr>
          <p:nvPr/>
        </p:nvCxnSpPr>
        <p:spPr bwMode="gray">
          <a:xfrm>
            <a:off x="6753705" y="3901483"/>
            <a:ext cx="713643" cy="58390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0" name="图片 6">
            <a:extLst>
              <a:ext uri="{FF2B5EF4-FFF2-40B4-BE49-F238E27FC236}">
                <a16:creationId xmlns="" xmlns:a16="http://schemas.microsoft.com/office/drawing/2014/main" id="{0DD02C94-9494-4B90-9272-6A7D2A7E3A6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221893" y="4485384"/>
            <a:ext cx="490909" cy="402545"/>
          </a:xfrm>
          <a:prstGeom prst="rect">
            <a:avLst/>
          </a:prstGeom>
        </p:spPr>
      </p:pic>
      <p:cxnSp>
        <p:nvCxnSpPr>
          <p:cNvPr id="61" name="直接连接符 7">
            <a:extLst>
              <a:ext uri="{FF2B5EF4-FFF2-40B4-BE49-F238E27FC236}">
                <a16:creationId xmlns="" xmlns:a16="http://schemas.microsoft.com/office/drawing/2014/main" id="{DCFFD776-FB38-437D-8F32-AD7C0FC0477B}"/>
              </a:ext>
            </a:extLst>
          </p:cNvPr>
          <p:cNvCxnSpPr>
            <a:cxnSpLocks/>
            <a:endCxn id="60" idx="0"/>
          </p:cNvCxnSpPr>
          <p:nvPr/>
        </p:nvCxnSpPr>
        <p:spPr bwMode="gray">
          <a:xfrm flipH="1">
            <a:off x="7467348" y="3901483"/>
            <a:ext cx="679675" cy="58390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8" name="图片 14">
            <a:extLst>
              <a:ext uri="{FF2B5EF4-FFF2-40B4-BE49-F238E27FC236}">
                <a16:creationId xmlns="" xmlns:a16="http://schemas.microsoft.com/office/drawing/2014/main" id="{1C206CD5-B8C6-4D6A-84C7-5547062A78C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221893" y="2463571"/>
            <a:ext cx="490909" cy="402545"/>
          </a:xfrm>
          <a:prstGeom prst="rect">
            <a:avLst/>
          </a:prstGeom>
        </p:spPr>
      </p:pic>
      <p:cxnSp>
        <p:nvCxnSpPr>
          <p:cNvPr id="69" name="直接连接符 15">
            <a:extLst>
              <a:ext uri="{FF2B5EF4-FFF2-40B4-BE49-F238E27FC236}">
                <a16:creationId xmlns="" xmlns:a16="http://schemas.microsoft.com/office/drawing/2014/main" id="{B1220497-7EF1-477C-A76C-361DB07D5616}"/>
              </a:ext>
            </a:extLst>
          </p:cNvPr>
          <p:cNvCxnSpPr>
            <a:cxnSpLocks/>
            <a:stCxn id="68" idx="2"/>
            <a:endCxn id="165" idx="1"/>
          </p:cNvCxnSpPr>
          <p:nvPr/>
        </p:nvCxnSpPr>
        <p:spPr bwMode="gray">
          <a:xfrm flipH="1">
            <a:off x="6860203" y="2866116"/>
            <a:ext cx="607145" cy="5145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16">
            <a:extLst>
              <a:ext uri="{FF2B5EF4-FFF2-40B4-BE49-F238E27FC236}">
                <a16:creationId xmlns="" xmlns:a16="http://schemas.microsoft.com/office/drawing/2014/main" id="{48FE195D-694B-4E19-84BF-15A950FDC3B5}"/>
              </a:ext>
            </a:extLst>
          </p:cNvPr>
          <p:cNvCxnSpPr>
            <a:cxnSpLocks/>
            <a:stCxn id="68" idx="2"/>
            <a:endCxn id="166" idx="0"/>
          </p:cNvCxnSpPr>
          <p:nvPr/>
        </p:nvCxnSpPr>
        <p:spPr bwMode="gray">
          <a:xfrm>
            <a:off x="7467348" y="2866116"/>
            <a:ext cx="521344" cy="41818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1" name="任意多边形 17">
            <a:extLst>
              <a:ext uri="{FF2B5EF4-FFF2-40B4-BE49-F238E27FC236}">
                <a16:creationId xmlns="" xmlns:a16="http://schemas.microsoft.com/office/drawing/2014/main" id="{C64BBA83-D92C-4DB7-B1C8-69FE1966EE91}"/>
              </a:ext>
            </a:extLst>
          </p:cNvPr>
          <p:cNvSpPr/>
          <p:nvPr/>
        </p:nvSpPr>
        <p:spPr bwMode="gray">
          <a:xfrm>
            <a:off x="6843220" y="2869765"/>
            <a:ext cx="624301" cy="1617785"/>
          </a:xfrm>
          <a:custGeom>
            <a:avLst/>
            <a:gdLst>
              <a:gd name="connsiteX0" fmla="*/ 624301 w 624301"/>
              <a:gd name="connsiteY0" fmla="*/ 0 h 1617785"/>
              <a:gd name="connsiteX1" fmla="*/ 47 w 624301"/>
              <a:gd name="connsiteY1" fmla="*/ 764931 h 1617785"/>
              <a:gd name="connsiteX2" fmla="*/ 597924 w 624301"/>
              <a:gd name="connsiteY2" fmla="*/ 1617785 h 1617785"/>
            </a:gdLst>
            <a:ahLst/>
            <a:cxnLst>
              <a:cxn ang="0">
                <a:pos x="connsiteX0" y="connsiteY0"/>
              </a:cxn>
              <a:cxn ang="0">
                <a:pos x="connsiteX1" y="connsiteY1"/>
              </a:cxn>
              <a:cxn ang="0">
                <a:pos x="connsiteX2" y="connsiteY2"/>
              </a:cxn>
            </a:cxnLst>
            <a:rect l="l" t="t" r="r" b="b"/>
            <a:pathLst>
              <a:path w="624301" h="1617785">
                <a:moveTo>
                  <a:pt x="624301" y="0"/>
                </a:moveTo>
                <a:cubicBezTo>
                  <a:pt x="314372" y="247650"/>
                  <a:pt x="4443" y="495300"/>
                  <a:pt x="47" y="764931"/>
                </a:cubicBezTo>
                <a:cubicBezTo>
                  <a:pt x="-4349" y="1034562"/>
                  <a:pt x="296787" y="1326173"/>
                  <a:pt x="597924" y="1617785"/>
                </a:cubicBezTo>
              </a:path>
            </a:pathLst>
          </a:cu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cxnSp>
        <p:nvCxnSpPr>
          <p:cNvPr id="74" name="直接连接符 21">
            <a:extLst>
              <a:ext uri="{FF2B5EF4-FFF2-40B4-BE49-F238E27FC236}">
                <a16:creationId xmlns="" xmlns:a16="http://schemas.microsoft.com/office/drawing/2014/main" id="{3442BE09-AC69-42F4-93BB-E396AECC597C}"/>
              </a:ext>
            </a:extLst>
          </p:cNvPr>
          <p:cNvCxnSpPr>
            <a:cxnSpLocks/>
            <a:stCxn id="201" idx="21"/>
            <a:endCxn id="200" idx="8"/>
          </p:cNvCxnSpPr>
          <p:nvPr/>
        </p:nvCxnSpPr>
        <p:spPr bwMode="gray">
          <a:xfrm flipH="1">
            <a:off x="9984721" y="3687792"/>
            <a:ext cx="208399" cy="356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直接连接符 24">
            <a:extLst>
              <a:ext uri="{FF2B5EF4-FFF2-40B4-BE49-F238E27FC236}">
                <a16:creationId xmlns="" xmlns:a16="http://schemas.microsoft.com/office/drawing/2014/main" id="{1FE9F12F-7CF6-4B3C-BADF-07DF800C60AB}"/>
              </a:ext>
            </a:extLst>
          </p:cNvPr>
          <p:cNvCxnSpPr>
            <a:cxnSpLocks/>
            <a:endCxn id="78" idx="0"/>
          </p:cNvCxnSpPr>
          <p:nvPr/>
        </p:nvCxnSpPr>
        <p:spPr bwMode="gray">
          <a:xfrm>
            <a:off x="9389817" y="3887070"/>
            <a:ext cx="702767" cy="55259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8" name="图片 25">
            <a:extLst>
              <a:ext uri="{FF2B5EF4-FFF2-40B4-BE49-F238E27FC236}">
                <a16:creationId xmlns="" xmlns:a16="http://schemas.microsoft.com/office/drawing/2014/main" id="{5B3EEF4F-2E10-491F-AD69-BC41E29384A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847129" y="4439664"/>
            <a:ext cx="490909" cy="402545"/>
          </a:xfrm>
          <a:prstGeom prst="rect">
            <a:avLst/>
          </a:prstGeom>
        </p:spPr>
      </p:pic>
      <p:cxnSp>
        <p:nvCxnSpPr>
          <p:cNvPr id="79" name="直接连接符 26">
            <a:extLst>
              <a:ext uri="{FF2B5EF4-FFF2-40B4-BE49-F238E27FC236}">
                <a16:creationId xmlns="" xmlns:a16="http://schemas.microsoft.com/office/drawing/2014/main" id="{A3AA0E42-592D-4CAD-98C5-6CAD6CD01D28}"/>
              </a:ext>
            </a:extLst>
          </p:cNvPr>
          <p:cNvCxnSpPr>
            <a:cxnSpLocks/>
            <a:endCxn id="78" idx="0"/>
          </p:cNvCxnSpPr>
          <p:nvPr/>
        </p:nvCxnSpPr>
        <p:spPr bwMode="gray">
          <a:xfrm flipH="1">
            <a:off x="10092584" y="3872271"/>
            <a:ext cx="679675" cy="56739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6" name="图片 33">
            <a:extLst>
              <a:ext uri="{FF2B5EF4-FFF2-40B4-BE49-F238E27FC236}">
                <a16:creationId xmlns="" xmlns:a16="http://schemas.microsoft.com/office/drawing/2014/main" id="{356E81BC-0514-4701-BE31-F49301C9D7D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847129" y="2417851"/>
            <a:ext cx="490909" cy="402545"/>
          </a:xfrm>
          <a:prstGeom prst="rect">
            <a:avLst/>
          </a:prstGeom>
        </p:spPr>
      </p:pic>
      <p:cxnSp>
        <p:nvCxnSpPr>
          <p:cNvPr id="87" name="直接连接符 34">
            <a:extLst>
              <a:ext uri="{FF2B5EF4-FFF2-40B4-BE49-F238E27FC236}">
                <a16:creationId xmlns="" xmlns:a16="http://schemas.microsoft.com/office/drawing/2014/main" id="{4B10A61B-CA4A-43CA-A78E-6EFEFEFA0F6A}"/>
              </a:ext>
            </a:extLst>
          </p:cNvPr>
          <p:cNvCxnSpPr>
            <a:cxnSpLocks/>
            <a:stCxn id="86" idx="2"/>
            <a:endCxn id="200" idx="1"/>
          </p:cNvCxnSpPr>
          <p:nvPr/>
        </p:nvCxnSpPr>
        <p:spPr bwMode="gray">
          <a:xfrm flipH="1">
            <a:off x="9473648" y="2820396"/>
            <a:ext cx="618936" cy="53585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直接连接符 35">
            <a:extLst>
              <a:ext uri="{FF2B5EF4-FFF2-40B4-BE49-F238E27FC236}">
                <a16:creationId xmlns="" xmlns:a16="http://schemas.microsoft.com/office/drawing/2014/main" id="{56DDC81E-1BC0-4A1C-AAA1-2D69A8DA1535}"/>
              </a:ext>
            </a:extLst>
          </p:cNvPr>
          <p:cNvCxnSpPr>
            <a:cxnSpLocks/>
            <a:stCxn id="86" idx="2"/>
            <a:endCxn id="201" idx="0"/>
          </p:cNvCxnSpPr>
          <p:nvPr/>
        </p:nvCxnSpPr>
        <p:spPr bwMode="gray">
          <a:xfrm>
            <a:off x="10092584" y="2820396"/>
            <a:ext cx="563485" cy="4346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文本框 40">
            <a:extLst>
              <a:ext uri="{FF2B5EF4-FFF2-40B4-BE49-F238E27FC236}">
                <a16:creationId xmlns="" xmlns:a16="http://schemas.microsoft.com/office/drawing/2014/main" id="{2DAC1008-630D-472E-94F2-AD93CED3B0D0}"/>
              </a:ext>
            </a:extLst>
          </p:cNvPr>
          <p:cNvSpPr txBox="1"/>
          <p:nvPr/>
        </p:nvSpPr>
        <p:spPr bwMode="gray">
          <a:xfrm>
            <a:off x="6479845" y="1646209"/>
            <a:ext cx="1895682"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rPr>
              <a:t>Fault scenario A</a:t>
            </a:r>
          </a:p>
        </p:txBody>
      </p:sp>
      <p:sp>
        <p:nvSpPr>
          <p:cNvPr id="90" name="文本框 41">
            <a:extLst>
              <a:ext uri="{FF2B5EF4-FFF2-40B4-BE49-F238E27FC236}">
                <a16:creationId xmlns="" xmlns:a16="http://schemas.microsoft.com/office/drawing/2014/main" id="{8920E600-CC47-4140-B485-CEF024BDC0CE}"/>
              </a:ext>
            </a:extLst>
          </p:cNvPr>
          <p:cNvSpPr txBox="1"/>
          <p:nvPr/>
        </p:nvSpPr>
        <p:spPr bwMode="gray">
          <a:xfrm>
            <a:off x="9150156" y="1646209"/>
            <a:ext cx="1895682"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rPr>
              <a:t>Fault scenario B</a:t>
            </a:r>
          </a:p>
        </p:txBody>
      </p:sp>
      <p:sp>
        <p:nvSpPr>
          <p:cNvPr id="91" name="十字形 42">
            <a:extLst>
              <a:ext uri="{FF2B5EF4-FFF2-40B4-BE49-F238E27FC236}">
                <a16:creationId xmlns="" xmlns:a16="http://schemas.microsoft.com/office/drawing/2014/main" id="{C66809DB-79CD-4693-82BA-DC6522EA1F3E}"/>
              </a:ext>
            </a:extLst>
          </p:cNvPr>
          <p:cNvSpPr/>
          <p:nvPr/>
        </p:nvSpPr>
        <p:spPr bwMode="gray">
          <a:xfrm rot="2785165">
            <a:off x="7628608" y="2955694"/>
            <a:ext cx="345945" cy="345945"/>
          </a:xfrm>
          <a:prstGeom prst="plus">
            <a:avLst>
              <a:gd name="adj" fmla="val 3969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900" dirty="0">
              <a:solidFill>
                <a:prstClr val="white"/>
              </a:solidFill>
            </a:endParaRPr>
          </a:p>
        </p:txBody>
      </p:sp>
      <p:sp>
        <p:nvSpPr>
          <p:cNvPr id="92" name="十字形 43">
            <a:extLst>
              <a:ext uri="{FF2B5EF4-FFF2-40B4-BE49-F238E27FC236}">
                <a16:creationId xmlns="" xmlns:a16="http://schemas.microsoft.com/office/drawing/2014/main" id="{32ADB95A-7DEA-4BF6-8837-5D53186271FD}"/>
              </a:ext>
            </a:extLst>
          </p:cNvPr>
          <p:cNvSpPr/>
          <p:nvPr/>
        </p:nvSpPr>
        <p:spPr bwMode="gray">
          <a:xfrm rot="2785165">
            <a:off x="10320761" y="2928804"/>
            <a:ext cx="345945" cy="345945"/>
          </a:xfrm>
          <a:prstGeom prst="plus">
            <a:avLst>
              <a:gd name="adj" fmla="val 3969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900" dirty="0">
              <a:solidFill>
                <a:prstClr val="white"/>
              </a:solidFill>
            </a:endParaRPr>
          </a:p>
        </p:txBody>
      </p:sp>
      <p:sp>
        <p:nvSpPr>
          <p:cNvPr id="93" name="十字形 44">
            <a:extLst>
              <a:ext uri="{FF2B5EF4-FFF2-40B4-BE49-F238E27FC236}">
                <a16:creationId xmlns="" xmlns:a16="http://schemas.microsoft.com/office/drawing/2014/main" id="{45435620-FE00-45C8-81F6-7E0832F1A9AD}"/>
              </a:ext>
            </a:extLst>
          </p:cNvPr>
          <p:cNvSpPr/>
          <p:nvPr/>
        </p:nvSpPr>
        <p:spPr bwMode="gray">
          <a:xfrm rot="2785165">
            <a:off x="9585551" y="3976062"/>
            <a:ext cx="345945" cy="345945"/>
          </a:xfrm>
          <a:prstGeom prst="plus">
            <a:avLst>
              <a:gd name="adj" fmla="val 3969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900" dirty="0">
              <a:solidFill>
                <a:prstClr val="white"/>
              </a:solidFill>
            </a:endParaRPr>
          </a:p>
        </p:txBody>
      </p:sp>
      <p:cxnSp>
        <p:nvCxnSpPr>
          <p:cNvPr id="94" name="直接连接符 45">
            <a:extLst>
              <a:ext uri="{FF2B5EF4-FFF2-40B4-BE49-F238E27FC236}">
                <a16:creationId xmlns="" xmlns:a16="http://schemas.microsoft.com/office/drawing/2014/main" id="{C7807AA8-B190-472D-AF10-38D1618178C0}"/>
              </a:ext>
            </a:extLst>
          </p:cNvPr>
          <p:cNvCxnSpPr>
            <a:cxnSpLocks/>
            <a:stCxn id="154" idx="21"/>
            <a:endCxn id="153" idx="8"/>
          </p:cNvCxnSpPr>
          <p:nvPr/>
        </p:nvCxnSpPr>
        <p:spPr bwMode="gray">
          <a:xfrm flipH="1" flipV="1">
            <a:off x="1850630" y="3754277"/>
            <a:ext cx="208399" cy="40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直接连接符 48">
            <a:extLst>
              <a:ext uri="{FF2B5EF4-FFF2-40B4-BE49-F238E27FC236}">
                <a16:creationId xmlns="" xmlns:a16="http://schemas.microsoft.com/office/drawing/2014/main" id="{ED1E90B2-7979-4808-AB1D-A73799B22E07}"/>
              </a:ext>
            </a:extLst>
          </p:cNvPr>
          <p:cNvCxnSpPr>
            <a:cxnSpLocks/>
            <a:endCxn id="99" idx="0"/>
          </p:cNvCxnSpPr>
          <p:nvPr/>
        </p:nvCxnSpPr>
        <p:spPr bwMode="gray">
          <a:xfrm>
            <a:off x="1253865" y="3950211"/>
            <a:ext cx="667969" cy="53517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99" name="图片 49">
            <a:extLst>
              <a:ext uri="{FF2B5EF4-FFF2-40B4-BE49-F238E27FC236}">
                <a16:creationId xmlns="" xmlns:a16="http://schemas.microsoft.com/office/drawing/2014/main" id="{7FBA0DDF-6B8E-476F-B883-A93E288463C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676379" y="4485384"/>
            <a:ext cx="490909" cy="402545"/>
          </a:xfrm>
          <a:prstGeom prst="rect">
            <a:avLst/>
          </a:prstGeom>
        </p:spPr>
      </p:pic>
      <p:cxnSp>
        <p:nvCxnSpPr>
          <p:cNvPr id="100" name="直接连接符 50">
            <a:extLst>
              <a:ext uri="{FF2B5EF4-FFF2-40B4-BE49-F238E27FC236}">
                <a16:creationId xmlns="" xmlns:a16="http://schemas.microsoft.com/office/drawing/2014/main" id="{ADCF6DB0-F124-4B9F-9CA9-A72B46D17BFE}"/>
              </a:ext>
            </a:extLst>
          </p:cNvPr>
          <p:cNvCxnSpPr>
            <a:cxnSpLocks/>
            <a:endCxn id="99" idx="0"/>
          </p:cNvCxnSpPr>
          <p:nvPr/>
        </p:nvCxnSpPr>
        <p:spPr bwMode="gray">
          <a:xfrm flipH="1">
            <a:off x="1921834" y="3960458"/>
            <a:ext cx="679675" cy="5249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07" name="图片 57">
            <a:extLst>
              <a:ext uri="{FF2B5EF4-FFF2-40B4-BE49-F238E27FC236}">
                <a16:creationId xmlns="" xmlns:a16="http://schemas.microsoft.com/office/drawing/2014/main" id="{12F4060C-74FF-4C7E-AAC1-D8AF0D8709E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676379" y="2463571"/>
            <a:ext cx="490909" cy="402545"/>
          </a:xfrm>
          <a:prstGeom prst="rect">
            <a:avLst/>
          </a:prstGeom>
        </p:spPr>
      </p:pic>
      <p:cxnSp>
        <p:nvCxnSpPr>
          <p:cNvPr id="108" name="直接连接符 58">
            <a:extLst>
              <a:ext uri="{FF2B5EF4-FFF2-40B4-BE49-F238E27FC236}">
                <a16:creationId xmlns="" xmlns:a16="http://schemas.microsoft.com/office/drawing/2014/main" id="{954EF787-531A-4B61-9D38-AD4DEA49BF14}"/>
              </a:ext>
            </a:extLst>
          </p:cNvPr>
          <p:cNvCxnSpPr>
            <a:cxnSpLocks/>
            <a:stCxn id="107" idx="2"/>
            <a:endCxn id="153" idx="1"/>
          </p:cNvCxnSpPr>
          <p:nvPr/>
        </p:nvCxnSpPr>
        <p:spPr bwMode="gray">
          <a:xfrm flipH="1">
            <a:off x="1339557" y="2866116"/>
            <a:ext cx="582277" cy="55305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直接连接符 59">
            <a:extLst>
              <a:ext uri="{FF2B5EF4-FFF2-40B4-BE49-F238E27FC236}">
                <a16:creationId xmlns="" xmlns:a16="http://schemas.microsoft.com/office/drawing/2014/main" id="{75F9DDB9-E403-45FA-A216-22633DFF627B}"/>
              </a:ext>
            </a:extLst>
          </p:cNvPr>
          <p:cNvCxnSpPr>
            <a:cxnSpLocks/>
            <a:stCxn id="107" idx="2"/>
            <a:endCxn id="154" idx="0"/>
          </p:cNvCxnSpPr>
          <p:nvPr/>
        </p:nvCxnSpPr>
        <p:spPr bwMode="gray">
          <a:xfrm>
            <a:off x="1921834" y="2866116"/>
            <a:ext cx="600144" cy="4595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0" name="任意多边形 60">
            <a:extLst>
              <a:ext uri="{FF2B5EF4-FFF2-40B4-BE49-F238E27FC236}">
                <a16:creationId xmlns="" xmlns:a16="http://schemas.microsoft.com/office/drawing/2014/main" id="{71EDC421-48CC-49FC-823B-2C03B463FAA5}"/>
              </a:ext>
            </a:extLst>
          </p:cNvPr>
          <p:cNvSpPr/>
          <p:nvPr/>
        </p:nvSpPr>
        <p:spPr bwMode="gray">
          <a:xfrm>
            <a:off x="1297706" y="2869765"/>
            <a:ext cx="624301" cy="1617785"/>
          </a:xfrm>
          <a:custGeom>
            <a:avLst/>
            <a:gdLst>
              <a:gd name="connsiteX0" fmla="*/ 624301 w 624301"/>
              <a:gd name="connsiteY0" fmla="*/ 0 h 1617785"/>
              <a:gd name="connsiteX1" fmla="*/ 47 w 624301"/>
              <a:gd name="connsiteY1" fmla="*/ 764931 h 1617785"/>
              <a:gd name="connsiteX2" fmla="*/ 597924 w 624301"/>
              <a:gd name="connsiteY2" fmla="*/ 1617785 h 1617785"/>
            </a:gdLst>
            <a:ahLst/>
            <a:cxnLst>
              <a:cxn ang="0">
                <a:pos x="connsiteX0" y="connsiteY0"/>
              </a:cxn>
              <a:cxn ang="0">
                <a:pos x="connsiteX1" y="connsiteY1"/>
              </a:cxn>
              <a:cxn ang="0">
                <a:pos x="connsiteX2" y="connsiteY2"/>
              </a:cxn>
            </a:cxnLst>
            <a:rect l="l" t="t" r="r" b="b"/>
            <a:pathLst>
              <a:path w="624301" h="1617785">
                <a:moveTo>
                  <a:pt x="624301" y="0"/>
                </a:moveTo>
                <a:cubicBezTo>
                  <a:pt x="314372" y="247650"/>
                  <a:pt x="4443" y="495300"/>
                  <a:pt x="47" y="764931"/>
                </a:cubicBezTo>
                <a:cubicBezTo>
                  <a:pt x="-4349" y="1034562"/>
                  <a:pt x="296787" y="1326173"/>
                  <a:pt x="597924" y="1617785"/>
                </a:cubicBezTo>
              </a:path>
            </a:pathLst>
          </a:cu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cxnSp>
        <p:nvCxnSpPr>
          <p:cNvPr id="114" name="直接连接符 64">
            <a:extLst>
              <a:ext uri="{FF2B5EF4-FFF2-40B4-BE49-F238E27FC236}">
                <a16:creationId xmlns="" xmlns:a16="http://schemas.microsoft.com/office/drawing/2014/main" id="{7861B8F1-FBD6-4DC5-AAAC-C30F7AF35627}"/>
              </a:ext>
            </a:extLst>
          </p:cNvPr>
          <p:cNvCxnSpPr>
            <a:cxnSpLocks/>
            <a:endCxn id="115" idx="0"/>
          </p:cNvCxnSpPr>
          <p:nvPr/>
        </p:nvCxnSpPr>
        <p:spPr bwMode="gray">
          <a:xfrm>
            <a:off x="3891137" y="3932790"/>
            <a:ext cx="702167" cy="55259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15" name="图片 65">
            <a:extLst>
              <a:ext uri="{FF2B5EF4-FFF2-40B4-BE49-F238E27FC236}">
                <a16:creationId xmlns="" xmlns:a16="http://schemas.microsoft.com/office/drawing/2014/main" id="{3731217E-3B0D-4992-8D5F-B8C042B03C6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47849" y="4485384"/>
            <a:ext cx="490909" cy="402545"/>
          </a:xfrm>
          <a:prstGeom prst="rect">
            <a:avLst/>
          </a:prstGeom>
        </p:spPr>
      </p:pic>
      <p:cxnSp>
        <p:nvCxnSpPr>
          <p:cNvPr id="116" name="直接连接符 66">
            <a:extLst>
              <a:ext uri="{FF2B5EF4-FFF2-40B4-BE49-F238E27FC236}">
                <a16:creationId xmlns="" xmlns:a16="http://schemas.microsoft.com/office/drawing/2014/main" id="{432B55D7-31F7-4BCC-B898-E2B2C5306953}"/>
              </a:ext>
            </a:extLst>
          </p:cNvPr>
          <p:cNvCxnSpPr>
            <a:cxnSpLocks/>
            <a:endCxn id="115" idx="0"/>
          </p:cNvCxnSpPr>
          <p:nvPr/>
        </p:nvCxnSpPr>
        <p:spPr bwMode="gray">
          <a:xfrm flipH="1">
            <a:off x="4593304" y="3925611"/>
            <a:ext cx="717099" cy="55977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30" name="图片 73">
            <a:extLst>
              <a:ext uri="{FF2B5EF4-FFF2-40B4-BE49-F238E27FC236}">
                <a16:creationId xmlns="" xmlns:a16="http://schemas.microsoft.com/office/drawing/2014/main" id="{46D82A65-5ACB-40BA-A499-4A4BB487850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47849" y="2463571"/>
            <a:ext cx="490909" cy="402545"/>
          </a:xfrm>
          <a:prstGeom prst="rect">
            <a:avLst/>
          </a:prstGeom>
        </p:spPr>
      </p:pic>
      <p:cxnSp>
        <p:nvCxnSpPr>
          <p:cNvPr id="131" name="直接连接符 74">
            <a:extLst>
              <a:ext uri="{FF2B5EF4-FFF2-40B4-BE49-F238E27FC236}">
                <a16:creationId xmlns="" xmlns:a16="http://schemas.microsoft.com/office/drawing/2014/main" id="{7207237B-204B-409A-884B-FA35F2FB7F0E}"/>
              </a:ext>
            </a:extLst>
          </p:cNvPr>
          <p:cNvCxnSpPr>
            <a:cxnSpLocks/>
            <a:stCxn id="130" idx="2"/>
            <a:endCxn id="157" idx="1"/>
          </p:cNvCxnSpPr>
          <p:nvPr/>
        </p:nvCxnSpPr>
        <p:spPr bwMode="gray">
          <a:xfrm flipH="1">
            <a:off x="4026400" y="2866116"/>
            <a:ext cx="566904" cy="53585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5" name="直接连接符 75">
            <a:extLst>
              <a:ext uri="{FF2B5EF4-FFF2-40B4-BE49-F238E27FC236}">
                <a16:creationId xmlns="" xmlns:a16="http://schemas.microsoft.com/office/drawing/2014/main" id="{017DA6A6-D12B-4F00-AC37-3C6B965E9A00}"/>
              </a:ext>
            </a:extLst>
          </p:cNvPr>
          <p:cNvCxnSpPr>
            <a:cxnSpLocks/>
            <a:stCxn id="130" idx="2"/>
            <a:endCxn id="158" idx="0"/>
          </p:cNvCxnSpPr>
          <p:nvPr/>
        </p:nvCxnSpPr>
        <p:spPr bwMode="gray">
          <a:xfrm>
            <a:off x="4593304" y="2866116"/>
            <a:ext cx="615517" cy="4423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6" name="文本框 76">
            <a:extLst>
              <a:ext uri="{FF2B5EF4-FFF2-40B4-BE49-F238E27FC236}">
                <a16:creationId xmlns="" xmlns:a16="http://schemas.microsoft.com/office/drawing/2014/main" id="{4D5305FA-DF73-46F4-841E-DA43552B5082}"/>
              </a:ext>
            </a:extLst>
          </p:cNvPr>
          <p:cNvSpPr txBox="1"/>
          <p:nvPr/>
        </p:nvSpPr>
        <p:spPr bwMode="gray">
          <a:xfrm>
            <a:off x="1009443" y="1646209"/>
            <a:ext cx="1895682"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rPr>
              <a:t>Fault scenario A</a:t>
            </a:r>
          </a:p>
        </p:txBody>
      </p:sp>
      <p:sp>
        <p:nvSpPr>
          <p:cNvPr id="137" name="文本框 77">
            <a:extLst>
              <a:ext uri="{FF2B5EF4-FFF2-40B4-BE49-F238E27FC236}">
                <a16:creationId xmlns="" xmlns:a16="http://schemas.microsoft.com/office/drawing/2014/main" id="{0F2181B2-FB2E-44BA-9187-01038D907459}"/>
              </a:ext>
            </a:extLst>
          </p:cNvPr>
          <p:cNvSpPr txBox="1"/>
          <p:nvPr/>
        </p:nvSpPr>
        <p:spPr bwMode="gray">
          <a:xfrm>
            <a:off x="3687481" y="1646209"/>
            <a:ext cx="1895682"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rPr>
              <a:t>Fault scenario B</a:t>
            </a:r>
          </a:p>
        </p:txBody>
      </p:sp>
      <p:sp>
        <p:nvSpPr>
          <p:cNvPr id="138" name="十字形 78">
            <a:extLst>
              <a:ext uri="{FF2B5EF4-FFF2-40B4-BE49-F238E27FC236}">
                <a16:creationId xmlns="" xmlns:a16="http://schemas.microsoft.com/office/drawing/2014/main" id="{773CF1B4-FFCA-4C9E-9411-406ACF9BBF6D}"/>
              </a:ext>
            </a:extLst>
          </p:cNvPr>
          <p:cNvSpPr/>
          <p:nvPr/>
        </p:nvSpPr>
        <p:spPr bwMode="gray">
          <a:xfrm rot="2785165">
            <a:off x="2128444" y="2974524"/>
            <a:ext cx="345945" cy="345945"/>
          </a:xfrm>
          <a:prstGeom prst="plus">
            <a:avLst>
              <a:gd name="adj" fmla="val 3969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900" dirty="0">
              <a:solidFill>
                <a:prstClr val="white"/>
              </a:solidFill>
            </a:endParaRPr>
          </a:p>
        </p:txBody>
      </p:sp>
      <p:sp>
        <p:nvSpPr>
          <p:cNvPr id="139" name="十字形 79">
            <a:extLst>
              <a:ext uri="{FF2B5EF4-FFF2-40B4-BE49-F238E27FC236}">
                <a16:creationId xmlns="" xmlns:a16="http://schemas.microsoft.com/office/drawing/2014/main" id="{CE3D8795-9DFC-45AC-888E-3ECC2F568C8F}"/>
              </a:ext>
            </a:extLst>
          </p:cNvPr>
          <p:cNvSpPr/>
          <p:nvPr/>
        </p:nvSpPr>
        <p:spPr bwMode="gray">
          <a:xfrm rot="2785165">
            <a:off x="4821481" y="2974524"/>
            <a:ext cx="345945" cy="345945"/>
          </a:xfrm>
          <a:prstGeom prst="plus">
            <a:avLst>
              <a:gd name="adj" fmla="val 3969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900" dirty="0">
              <a:solidFill>
                <a:prstClr val="white"/>
              </a:solidFill>
            </a:endParaRPr>
          </a:p>
        </p:txBody>
      </p:sp>
      <p:sp>
        <p:nvSpPr>
          <p:cNvPr id="140" name="十字形 80">
            <a:extLst>
              <a:ext uri="{FF2B5EF4-FFF2-40B4-BE49-F238E27FC236}">
                <a16:creationId xmlns="" xmlns:a16="http://schemas.microsoft.com/office/drawing/2014/main" id="{10018056-8037-4458-BF22-6655379348CB}"/>
              </a:ext>
            </a:extLst>
          </p:cNvPr>
          <p:cNvSpPr/>
          <p:nvPr/>
        </p:nvSpPr>
        <p:spPr bwMode="gray">
          <a:xfrm rot="2785165">
            <a:off x="4086271" y="4021782"/>
            <a:ext cx="345945" cy="345945"/>
          </a:xfrm>
          <a:prstGeom prst="plus">
            <a:avLst>
              <a:gd name="adj" fmla="val 3969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900" dirty="0">
              <a:solidFill>
                <a:prstClr val="white"/>
              </a:solidFill>
            </a:endParaRPr>
          </a:p>
        </p:txBody>
      </p:sp>
      <p:sp>
        <p:nvSpPr>
          <p:cNvPr id="144" name="任意多边形 81">
            <a:extLst>
              <a:ext uri="{FF2B5EF4-FFF2-40B4-BE49-F238E27FC236}">
                <a16:creationId xmlns="" xmlns:a16="http://schemas.microsoft.com/office/drawing/2014/main" id="{9F4E76D6-5D6D-4F3A-B920-17FE72420249}"/>
              </a:ext>
            </a:extLst>
          </p:cNvPr>
          <p:cNvSpPr/>
          <p:nvPr/>
        </p:nvSpPr>
        <p:spPr bwMode="gray">
          <a:xfrm>
            <a:off x="1555817" y="2889470"/>
            <a:ext cx="888639" cy="1573823"/>
          </a:xfrm>
          <a:custGeom>
            <a:avLst/>
            <a:gdLst>
              <a:gd name="connsiteX0" fmla="*/ 379281 w 888639"/>
              <a:gd name="connsiteY0" fmla="*/ 1573823 h 1573823"/>
              <a:gd name="connsiteX1" fmla="*/ 880443 w 888639"/>
              <a:gd name="connsiteY1" fmla="*/ 984739 h 1573823"/>
              <a:gd name="connsiteX2" fmla="*/ 18797 w 888639"/>
              <a:gd name="connsiteY2" fmla="*/ 720970 h 1573823"/>
              <a:gd name="connsiteX3" fmla="*/ 370489 w 888639"/>
              <a:gd name="connsiteY3" fmla="*/ 0 h 1573823"/>
            </a:gdLst>
            <a:ahLst/>
            <a:cxnLst>
              <a:cxn ang="0">
                <a:pos x="connsiteX0" y="connsiteY0"/>
              </a:cxn>
              <a:cxn ang="0">
                <a:pos x="connsiteX1" y="connsiteY1"/>
              </a:cxn>
              <a:cxn ang="0">
                <a:pos x="connsiteX2" y="connsiteY2"/>
              </a:cxn>
              <a:cxn ang="0">
                <a:pos x="connsiteX3" y="connsiteY3"/>
              </a:cxn>
            </a:cxnLst>
            <a:rect l="l" t="t" r="r" b="b"/>
            <a:pathLst>
              <a:path w="888639" h="1573823">
                <a:moveTo>
                  <a:pt x="379281" y="1573823"/>
                </a:moveTo>
                <a:cubicBezTo>
                  <a:pt x="659902" y="1350352"/>
                  <a:pt x="940524" y="1126881"/>
                  <a:pt x="880443" y="984739"/>
                </a:cubicBezTo>
                <a:cubicBezTo>
                  <a:pt x="820362" y="842597"/>
                  <a:pt x="103789" y="885093"/>
                  <a:pt x="18797" y="720970"/>
                </a:cubicBezTo>
                <a:cubicBezTo>
                  <a:pt x="-66195" y="556847"/>
                  <a:pt x="152147" y="278423"/>
                  <a:pt x="370489" y="0"/>
                </a:cubicBezTo>
              </a:path>
            </a:pathLst>
          </a:cu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cxnSp>
        <p:nvCxnSpPr>
          <p:cNvPr id="145" name="直接连接符 82">
            <a:extLst>
              <a:ext uri="{FF2B5EF4-FFF2-40B4-BE49-F238E27FC236}">
                <a16:creationId xmlns="" xmlns:a16="http://schemas.microsoft.com/office/drawing/2014/main" id="{4F8612BC-EFA5-410E-AF69-00C684FBC4CE}"/>
              </a:ext>
            </a:extLst>
          </p:cNvPr>
          <p:cNvCxnSpPr>
            <a:cxnSpLocks/>
            <a:stCxn id="158" idx="21"/>
            <a:endCxn id="157" idx="8"/>
          </p:cNvCxnSpPr>
          <p:nvPr/>
        </p:nvCxnSpPr>
        <p:spPr bwMode="gray">
          <a:xfrm flipH="1" flipV="1">
            <a:off x="4537473" y="3737077"/>
            <a:ext cx="208399" cy="40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46" name="任意多边形 83">
            <a:extLst>
              <a:ext uri="{FF2B5EF4-FFF2-40B4-BE49-F238E27FC236}">
                <a16:creationId xmlns="" xmlns:a16="http://schemas.microsoft.com/office/drawing/2014/main" id="{ED87A0EA-A170-479B-8356-6E501C75B0D2}"/>
              </a:ext>
            </a:extLst>
          </p:cNvPr>
          <p:cNvSpPr/>
          <p:nvPr/>
        </p:nvSpPr>
        <p:spPr bwMode="gray">
          <a:xfrm>
            <a:off x="4229152" y="2875374"/>
            <a:ext cx="888639" cy="1573823"/>
          </a:xfrm>
          <a:custGeom>
            <a:avLst/>
            <a:gdLst>
              <a:gd name="connsiteX0" fmla="*/ 379281 w 888639"/>
              <a:gd name="connsiteY0" fmla="*/ 1573823 h 1573823"/>
              <a:gd name="connsiteX1" fmla="*/ 880443 w 888639"/>
              <a:gd name="connsiteY1" fmla="*/ 984739 h 1573823"/>
              <a:gd name="connsiteX2" fmla="*/ 18797 w 888639"/>
              <a:gd name="connsiteY2" fmla="*/ 720970 h 1573823"/>
              <a:gd name="connsiteX3" fmla="*/ 370489 w 888639"/>
              <a:gd name="connsiteY3" fmla="*/ 0 h 1573823"/>
            </a:gdLst>
            <a:ahLst/>
            <a:cxnLst>
              <a:cxn ang="0">
                <a:pos x="connsiteX0" y="connsiteY0"/>
              </a:cxn>
              <a:cxn ang="0">
                <a:pos x="connsiteX1" y="connsiteY1"/>
              </a:cxn>
              <a:cxn ang="0">
                <a:pos x="connsiteX2" y="connsiteY2"/>
              </a:cxn>
              <a:cxn ang="0">
                <a:pos x="connsiteX3" y="connsiteY3"/>
              </a:cxn>
            </a:cxnLst>
            <a:rect l="l" t="t" r="r" b="b"/>
            <a:pathLst>
              <a:path w="888639" h="1573823">
                <a:moveTo>
                  <a:pt x="379281" y="1573823"/>
                </a:moveTo>
                <a:cubicBezTo>
                  <a:pt x="659902" y="1350352"/>
                  <a:pt x="940524" y="1126881"/>
                  <a:pt x="880443" y="984739"/>
                </a:cubicBezTo>
                <a:cubicBezTo>
                  <a:pt x="820362" y="842597"/>
                  <a:pt x="103789" y="885093"/>
                  <a:pt x="18797" y="720970"/>
                </a:cubicBezTo>
                <a:cubicBezTo>
                  <a:pt x="-66195" y="556847"/>
                  <a:pt x="152147" y="278423"/>
                  <a:pt x="370489" y="0"/>
                </a:cubicBezTo>
              </a:path>
            </a:pathLst>
          </a:cu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spTree>
    <p:extLst>
      <p:ext uri="{BB962C8B-B14F-4D97-AF65-F5344CB8AC3E}">
        <p14:creationId xmlns:p14="http://schemas.microsoft.com/office/powerpoint/2010/main" val="52259565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圆角矩形 75">
            <a:extLst>
              <a:ext uri="{FF2B5EF4-FFF2-40B4-BE49-F238E27FC236}">
                <a16:creationId xmlns="" xmlns:a16="http://schemas.microsoft.com/office/drawing/2014/main" id="{E9835996-6C52-4711-8E8D-BCE52CA33ED6}"/>
              </a:ext>
            </a:extLst>
          </p:cNvPr>
          <p:cNvSpPr/>
          <p:nvPr/>
        </p:nvSpPr>
        <p:spPr bwMode="gray">
          <a:xfrm>
            <a:off x="7776308" y="1552842"/>
            <a:ext cx="3657416" cy="4638408"/>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t" anchorCtr="0">
            <a:noAutofit/>
          </a:bodyPr>
          <a:lstStyle/>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r>
              <a:rPr lang="en-US" sz="1200" dirty="0">
                <a:solidFill>
                  <a:prstClr val="black"/>
                </a:solidFill>
                <a:latin typeface="Huawei Sans" panose="020C0503030203020204" pitchFamily="34" charset="0"/>
              </a:rPr>
              <a:t>Multiple areas are created, in each of which at least one pair of RRs are deployed. RRs in different areas establish BGP EVPN peer relationships with each other to advertise and learn VPN routes of different areas.</a:t>
            </a:r>
          </a:p>
        </p:txBody>
      </p:sp>
      <p:sp>
        <p:nvSpPr>
          <p:cNvPr id="56" name="圆角矩形 75">
            <a:extLst>
              <a:ext uri="{FF2B5EF4-FFF2-40B4-BE49-F238E27FC236}">
                <a16:creationId xmlns="" xmlns:a16="http://schemas.microsoft.com/office/drawing/2014/main" id="{3D94167A-765A-4925-816D-3A154BF95430}"/>
              </a:ext>
            </a:extLst>
          </p:cNvPr>
          <p:cNvSpPr/>
          <p:nvPr/>
        </p:nvSpPr>
        <p:spPr bwMode="gray">
          <a:xfrm>
            <a:off x="613849" y="1564874"/>
            <a:ext cx="3396491" cy="4626376"/>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t" anchorCtr="0">
            <a:noAutofit/>
          </a:bodyPr>
          <a:lstStyle/>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lnSpc>
                <a:spcPct val="93000"/>
              </a:lnSpc>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lnSpc>
                <a:spcPct val="93000"/>
              </a:lnSpc>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lnSpc>
                <a:spcPct val="93000"/>
              </a:lnSpc>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lnSpc>
                <a:spcPct val="93000"/>
              </a:lnSpc>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lnSpc>
                <a:spcPct val="93000"/>
              </a:lnSpc>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lnSpc>
                <a:spcPct val="93000"/>
              </a:lnSpc>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lnSpc>
                <a:spcPct val="93000"/>
              </a:lnSpc>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r>
              <a:rPr lang="en-US" sz="1200" dirty="0">
                <a:solidFill>
                  <a:prstClr val="black"/>
                </a:solidFill>
                <a:latin typeface="Huawei Sans" panose="020C0503030203020204" pitchFamily="34" charset="0"/>
              </a:rPr>
              <a:t>A site that functions as an RR not only implements control on the control layer but also forwards service traffic of the site on the forwarding layer.</a:t>
            </a:r>
          </a:p>
          <a:p>
            <a:pPr defTabSz="914400" fontAlgn="ctr">
              <a:spcAft>
                <a:spcPts val="300"/>
              </a:spcAft>
              <a:defRPr/>
            </a:pPr>
            <a:endParaRPr lang="en-US" altLang="zh-CN" sz="1200" kern="0" dirty="0">
              <a:solidFill>
                <a:prstClr val="black"/>
              </a:solidFill>
              <a:latin typeface="Huawei Sans" panose="020C0503030203020204" pitchFamily="34" charset="0"/>
              <a:cs typeface="Arial" panose="020B0604020202020204" pitchFamily="34" charset="0"/>
            </a:endParaRPr>
          </a:p>
        </p:txBody>
      </p:sp>
      <p:sp>
        <p:nvSpPr>
          <p:cNvPr id="2" name="Title 1">
            <a:extLst>
              <a:ext uri="{FF2B5EF4-FFF2-40B4-BE49-F238E27FC236}">
                <a16:creationId xmlns="" xmlns:a16="http://schemas.microsoft.com/office/drawing/2014/main" id="{B7918854-1E58-4981-A3CD-5F884FA56D29}"/>
              </a:ext>
            </a:extLst>
          </p:cNvPr>
          <p:cNvSpPr>
            <a:spLocks noGrp="1"/>
          </p:cNvSpPr>
          <p:nvPr>
            <p:ph type="title"/>
          </p:nvPr>
        </p:nvSpPr>
        <p:spPr bwMode="gray"/>
        <p:txBody>
          <a:bodyPr/>
          <a:lstStyle/>
          <a:p>
            <a:r>
              <a:rPr lang="en-US" dirty="0"/>
              <a:t>RR Deployment Mode</a:t>
            </a:r>
          </a:p>
        </p:txBody>
      </p:sp>
      <p:sp>
        <p:nvSpPr>
          <p:cNvPr id="53" name="圆角矩形 75">
            <a:extLst>
              <a:ext uri="{FF2B5EF4-FFF2-40B4-BE49-F238E27FC236}">
                <a16:creationId xmlns="" xmlns:a16="http://schemas.microsoft.com/office/drawing/2014/main" id="{19D591C8-5610-454B-B156-E40D74A10D35}"/>
              </a:ext>
            </a:extLst>
          </p:cNvPr>
          <p:cNvSpPr/>
          <p:nvPr/>
        </p:nvSpPr>
        <p:spPr bwMode="gray">
          <a:xfrm>
            <a:off x="613849" y="1059783"/>
            <a:ext cx="3396491" cy="464816"/>
          </a:xfrm>
          <a:prstGeom prst="roundRect">
            <a:avLst>
              <a:gd name="adj" fmla="val 13606"/>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rtlCol="0" anchor="ctr"/>
          <a:lstStyle/>
          <a:p>
            <a:pPr algn="ctr" fontAlgn="ctr"/>
            <a:r>
              <a:rPr lang="en-US" sz="1400" dirty="0">
                <a:solidFill>
                  <a:srgbClr val="30B5C5"/>
                </a:solidFill>
              </a:rPr>
              <a:t>Method 1: co-deployment of the RR and EDGE</a:t>
            </a:r>
          </a:p>
        </p:txBody>
      </p:sp>
      <p:sp>
        <p:nvSpPr>
          <p:cNvPr id="54" name="圆角矩形 75">
            <a:extLst>
              <a:ext uri="{FF2B5EF4-FFF2-40B4-BE49-F238E27FC236}">
                <a16:creationId xmlns="" xmlns:a16="http://schemas.microsoft.com/office/drawing/2014/main" id="{2D1BF8DE-3CDE-41C1-88AC-56D7D78E2527}"/>
              </a:ext>
            </a:extLst>
          </p:cNvPr>
          <p:cNvSpPr/>
          <p:nvPr/>
        </p:nvSpPr>
        <p:spPr bwMode="gray">
          <a:xfrm>
            <a:off x="4209412" y="1047751"/>
            <a:ext cx="3396491" cy="464816"/>
          </a:xfrm>
          <a:prstGeom prst="roundRect">
            <a:avLst>
              <a:gd name="adj" fmla="val 13606"/>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rtlCol="0" anchor="ctr"/>
          <a:lstStyle/>
          <a:p>
            <a:pPr algn="ctr" fontAlgn="ctr"/>
            <a:r>
              <a:rPr lang="en-US" sz="1400" dirty="0">
                <a:solidFill>
                  <a:srgbClr val="30B5C5"/>
                </a:solidFill>
              </a:rPr>
              <a:t>Method 2: independent deployment of RRs</a:t>
            </a:r>
          </a:p>
        </p:txBody>
      </p:sp>
      <p:sp>
        <p:nvSpPr>
          <p:cNvPr id="55" name="圆角矩形 75">
            <a:extLst>
              <a:ext uri="{FF2B5EF4-FFF2-40B4-BE49-F238E27FC236}">
                <a16:creationId xmlns="" xmlns:a16="http://schemas.microsoft.com/office/drawing/2014/main" id="{D337B89A-59CE-414B-B695-1CB5EF6F57FA}"/>
              </a:ext>
            </a:extLst>
          </p:cNvPr>
          <p:cNvSpPr/>
          <p:nvPr/>
        </p:nvSpPr>
        <p:spPr bwMode="gray">
          <a:xfrm>
            <a:off x="7776308" y="1058978"/>
            <a:ext cx="3657416" cy="464816"/>
          </a:xfrm>
          <a:prstGeom prst="roundRect">
            <a:avLst>
              <a:gd name="adj" fmla="val 13606"/>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rtlCol="0" anchor="ctr"/>
          <a:lstStyle/>
          <a:p>
            <a:pPr algn="ctr" fontAlgn="ctr"/>
            <a:r>
              <a:rPr lang="en-US" sz="1400" dirty="0">
                <a:solidFill>
                  <a:srgbClr val="30B5C5"/>
                </a:solidFill>
              </a:rPr>
              <a:t>Method 3: deployment of RRs in multiple areas</a:t>
            </a:r>
          </a:p>
        </p:txBody>
      </p:sp>
      <p:sp>
        <p:nvSpPr>
          <p:cNvPr id="57" name="圆角矩形 75">
            <a:extLst>
              <a:ext uri="{FF2B5EF4-FFF2-40B4-BE49-F238E27FC236}">
                <a16:creationId xmlns="" xmlns:a16="http://schemas.microsoft.com/office/drawing/2014/main" id="{3A41C65F-C6FD-4697-90C7-A72137EE0B68}"/>
              </a:ext>
            </a:extLst>
          </p:cNvPr>
          <p:cNvSpPr/>
          <p:nvPr/>
        </p:nvSpPr>
        <p:spPr bwMode="gray">
          <a:xfrm>
            <a:off x="4209412" y="1552842"/>
            <a:ext cx="3396491" cy="4638408"/>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t" anchorCtr="0">
            <a:noAutofit/>
          </a:bodyPr>
          <a:lstStyle/>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a:p>
            <a:pPr marL="285750" indent="-285750" defTabSz="914112" fontAlgn="ctr">
              <a:spcAft>
                <a:spcPts val="600"/>
              </a:spcAft>
              <a:buFont typeface="Arial" panose="020B0604020202020204" pitchFamily="34" charset="0"/>
              <a:buChar char="•"/>
              <a:defRPr/>
            </a:pPr>
            <a:r>
              <a:rPr lang="en-US" sz="1200" dirty="0">
                <a:solidFill>
                  <a:prstClr val="black"/>
                </a:solidFill>
                <a:latin typeface="Huawei Sans" panose="020C0503030203020204" pitchFamily="34" charset="0"/>
              </a:rPr>
              <a:t>Sites that function as RRs do not have LAN-side networks and do not function as hubs for other sites to communicate with each other. The RR does not process service data and only performs control-layer operations.</a:t>
            </a:r>
          </a:p>
        </p:txBody>
      </p:sp>
      <p:grpSp>
        <p:nvGrpSpPr>
          <p:cNvPr id="21" name="Group 20">
            <a:extLst>
              <a:ext uri="{FF2B5EF4-FFF2-40B4-BE49-F238E27FC236}">
                <a16:creationId xmlns="" xmlns:a16="http://schemas.microsoft.com/office/drawing/2014/main" id="{BD67C8E4-C0FD-4A37-9918-1362C0BE99D2}"/>
              </a:ext>
            </a:extLst>
          </p:cNvPr>
          <p:cNvGrpSpPr/>
          <p:nvPr/>
        </p:nvGrpSpPr>
        <p:grpSpPr bwMode="gray">
          <a:xfrm>
            <a:off x="680025" y="1726840"/>
            <a:ext cx="3039144" cy="3060687"/>
            <a:chOff x="680025" y="1771947"/>
            <a:chExt cx="3039144" cy="3060687"/>
          </a:xfrm>
        </p:grpSpPr>
        <p:sp>
          <p:nvSpPr>
            <p:cNvPr id="213" name="Freeform 159">
              <a:extLst>
                <a:ext uri="{FF2B5EF4-FFF2-40B4-BE49-F238E27FC236}">
                  <a16:creationId xmlns="" xmlns:a16="http://schemas.microsoft.com/office/drawing/2014/main" id="{F9EA2F9C-6646-4D58-BC93-A7081829B73C}"/>
                </a:ext>
              </a:extLst>
            </p:cNvPr>
            <p:cNvSpPr/>
            <p:nvPr/>
          </p:nvSpPr>
          <p:spPr bwMode="gray">
            <a:xfrm flipH="1">
              <a:off x="1005105" y="4323987"/>
              <a:ext cx="973061" cy="5086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rPr>
                <a:t>Branch 1</a:t>
              </a:r>
            </a:p>
          </p:txBody>
        </p:sp>
        <p:sp>
          <p:nvSpPr>
            <p:cNvPr id="214" name="Freeform 159">
              <a:extLst>
                <a:ext uri="{FF2B5EF4-FFF2-40B4-BE49-F238E27FC236}">
                  <a16:creationId xmlns="" xmlns:a16="http://schemas.microsoft.com/office/drawing/2014/main" id="{5AC76F47-FC06-4BB3-A2C7-715B50823187}"/>
                </a:ext>
              </a:extLst>
            </p:cNvPr>
            <p:cNvSpPr/>
            <p:nvPr/>
          </p:nvSpPr>
          <p:spPr bwMode="gray">
            <a:xfrm flipH="1">
              <a:off x="2682266" y="4320835"/>
              <a:ext cx="973061" cy="5086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rPr>
                <a:t>Branch 2</a:t>
              </a:r>
            </a:p>
          </p:txBody>
        </p:sp>
        <p:sp>
          <p:nvSpPr>
            <p:cNvPr id="212" name="Freeform 159">
              <a:extLst>
                <a:ext uri="{FF2B5EF4-FFF2-40B4-BE49-F238E27FC236}">
                  <a16:creationId xmlns="" xmlns:a16="http://schemas.microsoft.com/office/drawing/2014/main" id="{1958EF5A-FA1C-4CD4-A2F3-060129BF0CE0}"/>
                </a:ext>
              </a:extLst>
            </p:cNvPr>
            <p:cNvSpPr/>
            <p:nvPr/>
          </p:nvSpPr>
          <p:spPr bwMode="gray">
            <a:xfrm flipH="1">
              <a:off x="1872365" y="1771947"/>
              <a:ext cx="973061" cy="5086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black"/>
                  </a:solidFill>
                </a:rPr>
                <a:t>HQ/DC</a:t>
              </a:r>
            </a:p>
          </p:txBody>
        </p:sp>
        <p:cxnSp>
          <p:nvCxnSpPr>
            <p:cNvPr id="66" name="直接连接符 78">
              <a:extLst>
                <a:ext uri="{FF2B5EF4-FFF2-40B4-BE49-F238E27FC236}">
                  <a16:creationId xmlns="" xmlns:a16="http://schemas.microsoft.com/office/drawing/2014/main" id="{52D6B7B6-84CE-4991-B249-8D49DC125594}"/>
                </a:ext>
              </a:extLst>
            </p:cNvPr>
            <p:cNvCxnSpPr>
              <a:stCxn id="95" idx="3"/>
              <a:endCxn id="98" idx="1"/>
            </p:cNvCxnSpPr>
            <p:nvPr/>
          </p:nvCxnSpPr>
          <p:spPr bwMode="gray">
            <a:xfrm flipV="1">
              <a:off x="3136724" y="4228735"/>
              <a:ext cx="115777" cy="896"/>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88" name="图片 87">
              <a:extLst>
                <a:ext uri="{FF2B5EF4-FFF2-40B4-BE49-F238E27FC236}">
                  <a16:creationId xmlns="" xmlns:a16="http://schemas.microsoft.com/office/drawing/2014/main" id="{D18DEE9E-8636-4EA9-8FCB-6210A96EA34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1264753" y="4038722"/>
              <a:ext cx="466668" cy="381818"/>
            </a:xfrm>
            <a:prstGeom prst="rect">
              <a:avLst/>
            </a:prstGeom>
          </p:spPr>
        </p:pic>
        <p:sp>
          <p:nvSpPr>
            <p:cNvPr id="89" name="文本框 88">
              <a:extLst>
                <a:ext uri="{FF2B5EF4-FFF2-40B4-BE49-F238E27FC236}">
                  <a16:creationId xmlns="" xmlns:a16="http://schemas.microsoft.com/office/drawing/2014/main" id="{8CE57E8B-7F92-4BA2-B93B-4A6C139DFCC2}"/>
                </a:ext>
              </a:extLst>
            </p:cNvPr>
            <p:cNvSpPr txBox="1"/>
            <p:nvPr/>
          </p:nvSpPr>
          <p:spPr bwMode="gray">
            <a:xfrm>
              <a:off x="680025" y="4093743"/>
              <a:ext cx="647642"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EDGE</a:t>
              </a:r>
            </a:p>
          </p:txBody>
        </p:sp>
        <p:cxnSp>
          <p:nvCxnSpPr>
            <p:cNvPr id="91" name="直接连接符 90">
              <a:extLst>
                <a:ext uri="{FF2B5EF4-FFF2-40B4-BE49-F238E27FC236}">
                  <a16:creationId xmlns="" xmlns:a16="http://schemas.microsoft.com/office/drawing/2014/main" id="{7064F321-8A78-48E2-974B-95737DDF354A}"/>
                </a:ext>
              </a:extLst>
            </p:cNvPr>
            <p:cNvCxnSpPr>
              <a:cxnSpLocks/>
              <a:stCxn id="88" idx="0"/>
            </p:cNvCxnSpPr>
            <p:nvPr/>
          </p:nvCxnSpPr>
          <p:spPr bwMode="gray">
            <a:xfrm flipV="1">
              <a:off x="1498087" y="3547820"/>
              <a:ext cx="1431346" cy="487157"/>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2" name="直接连接符 91">
              <a:extLst>
                <a:ext uri="{FF2B5EF4-FFF2-40B4-BE49-F238E27FC236}">
                  <a16:creationId xmlns="" xmlns:a16="http://schemas.microsoft.com/office/drawing/2014/main" id="{C20F518B-BDC2-42D6-BBD7-05CDE2392C41}"/>
                </a:ext>
              </a:extLst>
            </p:cNvPr>
            <p:cNvCxnSpPr>
              <a:cxnSpLocks/>
              <a:stCxn id="106" idx="2"/>
              <a:endCxn id="211" idx="2"/>
            </p:cNvCxnSpPr>
            <p:nvPr/>
          </p:nvCxnSpPr>
          <p:spPr bwMode="gray">
            <a:xfrm>
              <a:off x="2660131" y="2544793"/>
              <a:ext cx="345781" cy="63368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3" name="直接连接符 92">
              <a:extLst>
                <a:ext uri="{FF2B5EF4-FFF2-40B4-BE49-F238E27FC236}">
                  <a16:creationId xmlns="" xmlns:a16="http://schemas.microsoft.com/office/drawing/2014/main" id="{92484BD3-96C2-41E8-8CFC-CF48CEEDDEC9}"/>
                </a:ext>
              </a:extLst>
            </p:cNvPr>
            <p:cNvCxnSpPr>
              <a:cxnSpLocks/>
              <a:stCxn id="88" idx="0"/>
            </p:cNvCxnSpPr>
            <p:nvPr/>
          </p:nvCxnSpPr>
          <p:spPr bwMode="gray">
            <a:xfrm flipV="1">
              <a:off x="1498087" y="3561013"/>
              <a:ext cx="334664" cy="47396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95" name="图片 94">
              <a:extLst>
                <a:ext uri="{FF2B5EF4-FFF2-40B4-BE49-F238E27FC236}">
                  <a16:creationId xmlns="" xmlns:a16="http://schemas.microsoft.com/office/drawing/2014/main" id="{EF3F71A5-E83F-4716-A81D-C41B1444083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2670056" y="4038722"/>
              <a:ext cx="466668" cy="381818"/>
            </a:xfrm>
            <a:prstGeom prst="rect">
              <a:avLst/>
            </a:prstGeom>
          </p:spPr>
        </p:pic>
        <p:sp>
          <p:nvSpPr>
            <p:cNvPr id="96" name="文本框 95">
              <a:extLst>
                <a:ext uri="{FF2B5EF4-FFF2-40B4-BE49-F238E27FC236}">
                  <a16:creationId xmlns="" xmlns:a16="http://schemas.microsoft.com/office/drawing/2014/main" id="{CF1B538D-C007-4FC0-B637-57866C3A3169}"/>
                </a:ext>
              </a:extLst>
            </p:cNvPr>
            <p:cNvSpPr txBox="1"/>
            <p:nvPr/>
          </p:nvSpPr>
          <p:spPr bwMode="gray">
            <a:xfrm>
              <a:off x="2116868" y="4072935"/>
              <a:ext cx="625286"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EDGE</a:t>
              </a:r>
            </a:p>
          </p:txBody>
        </p:sp>
        <p:pic>
          <p:nvPicPr>
            <p:cNvPr id="98" name="图片 97">
              <a:extLst>
                <a:ext uri="{FF2B5EF4-FFF2-40B4-BE49-F238E27FC236}">
                  <a16:creationId xmlns="" xmlns:a16="http://schemas.microsoft.com/office/drawing/2014/main" id="{3AEEABB0-1798-4584-B49A-9A6352619D6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3252501" y="4037826"/>
              <a:ext cx="466668" cy="381818"/>
            </a:xfrm>
            <a:prstGeom prst="rect">
              <a:avLst/>
            </a:prstGeom>
          </p:spPr>
        </p:pic>
        <p:cxnSp>
          <p:nvCxnSpPr>
            <p:cNvPr id="99" name="直接连接符 98">
              <a:extLst>
                <a:ext uri="{FF2B5EF4-FFF2-40B4-BE49-F238E27FC236}">
                  <a16:creationId xmlns="" xmlns:a16="http://schemas.microsoft.com/office/drawing/2014/main" id="{873117D9-3C77-4269-BE2D-12382DBE9AD2}"/>
                </a:ext>
              </a:extLst>
            </p:cNvPr>
            <p:cNvCxnSpPr>
              <a:cxnSpLocks/>
              <a:stCxn id="95" idx="0"/>
            </p:cNvCxnSpPr>
            <p:nvPr/>
          </p:nvCxnSpPr>
          <p:spPr bwMode="gray">
            <a:xfrm flipH="1" flipV="1">
              <a:off x="1796201" y="3561013"/>
              <a:ext cx="1107189" cy="47396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0" name="直接连接符 99">
              <a:extLst>
                <a:ext uri="{FF2B5EF4-FFF2-40B4-BE49-F238E27FC236}">
                  <a16:creationId xmlns="" xmlns:a16="http://schemas.microsoft.com/office/drawing/2014/main" id="{BADCDE77-2A6E-4638-B65E-2BC8996E285B}"/>
                </a:ext>
              </a:extLst>
            </p:cNvPr>
            <p:cNvCxnSpPr>
              <a:cxnSpLocks/>
              <a:stCxn id="98" idx="0"/>
            </p:cNvCxnSpPr>
            <p:nvPr/>
          </p:nvCxnSpPr>
          <p:spPr bwMode="gray">
            <a:xfrm flipH="1" flipV="1">
              <a:off x="2929433" y="3547820"/>
              <a:ext cx="556402" cy="486261"/>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1" name="直接连接符 100">
              <a:extLst>
                <a:ext uri="{FF2B5EF4-FFF2-40B4-BE49-F238E27FC236}">
                  <a16:creationId xmlns="" xmlns:a16="http://schemas.microsoft.com/office/drawing/2014/main" id="{8F46D1AE-EE4E-4375-BBA3-02B187236F06}"/>
                </a:ext>
              </a:extLst>
            </p:cNvPr>
            <p:cNvCxnSpPr>
              <a:stCxn id="103" idx="3"/>
              <a:endCxn id="106" idx="1"/>
            </p:cNvCxnSpPr>
            <p:nvPr/>
          </p:nvCxnSpPr>
          <p:spPr bwMode="gray">
            <a:xfrm flipV="1">
              <a:off x="2262710" y="2350139"/>
              <a:ext cx="164087" cy="896"/>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3" name="图片 102">
              <a:extLst>
                <a:ext uri="{FF2B5EF4-FFF2-40B4-BE49-F238E27FC236}">
                  <a16:creationId xmlns="" xmlns:a16="http://schemas.microsoft.com/office/drawing/2014/main" id="{9B87A9DF-AB08-4739-A874-0E0605970B6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1796042" y="2160126"/>
              <a:ext cx="466668" cy="381818"/>
            </a:xfrm>
            <a:prstGeom prst="rect">
              <a:avLst/>
            </a:prstGeom>
          </p:spPr>
        </p:pic>
        <p:sp>
          <p:nvSpPr>
            <p:cNvPr id="104" name="文本框 103">
              <a:extLst>
                <a:ext uri="{FF2B5EF4-FFF2-40B4-BE49-F238E27FC236}">
                  <a16:creationId xmlns="" xmlns:a16="http://schemas.microsoft.com/office/drawing/2014/main" id="{EBD6050D-F89B-4D56-8A28-8B52AF43F335}"/>
                </a:ext>
              </a:extLst>
            </p:cNvPr>
            <p:cNvSpPr txBox="1"/>
            <p:nvPr/>
          </p:nvSpPr>
          <p:spPr bwMode="gray">
            <a:xfrm>
              <a:off x="2666805" y="2120825"/>
              <a:ext cx="921131" cy="461665"/>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EDGE (RR)</a:t>
              </a:r>
            </a:p>
          </p:txBody>
        </p:sp>
        <p:pic>
          <p:nvPicPr>
            <p:cNvPr id="106" name="图片 105">
              <a:extLst>
                <a:ext uri="{FF2B5EF4-FFF2-40B4-BE49-F238E27FC236}">
                  <a16:creationId xmlns="" xmlns:a16="http://schemas.microsoft.com/office/drawing/2014/main" id="{F757BB48-B5F8-4AB9-A5AD-0AD28E59D28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2426797" y="2159230"/>
              <a:ext cx="466668" cy="381818"/>
            </a:xfrm>
            <a:prstGeom prst="rect">
              <a:avLst/>
            </a:prstGeom>
          </p:spPr>
        </p:pic>
        <p:cxnSp>
          <p:nvCxnSpPr>
            <p:cNvPr id="107" name="直接连接符 106">
              <a:extLst>
                <a:ext uri="{FF2B5EF4-FFF2-40B4-BE49-F238E27FC236}">
                  <a16:creationId xmlns="" xmlns:a16="http://schemas.microsoft.com/office/drawing/2014/main" id="{3C99D3A9-8148-457E-B4FC-66B25563B898}"/>
                </a:ext>
              </a:extLst>
            </p:cNvPr>
            <p:cNvCxnSpPr>
              <a:cxnSpLocks/>
              <a:stCxn id="103" idx="2"/>
              <a:endCxn id="210" idx="0"/>
            </p:cNvCxnSpPr>
            <p:nvPr/>
          </p:nvCxnSpPr>
          <p:spPr bwMode="gray">
            <a:xfrm flipH="1">
              <a:off x="1780414" y="2545689"/>
              <a:ext cx="248962" cy="569869"/>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0" name="Freeform 159">
              <a:extLst>
                <a:ext uri="{FF2B5EF4-FFF2-40B4-BE49-F238E27FC236}">
                  <a16:creationId xmlns="" xmlns:a16="http://schemas.microsoft.com/office/drawing/2014/main" id="{25F85A47-FF65-434C-B4A1-6ECB939A315E}"/>
                </a:ext>
              </a:extLst>
            </p:cNvPr>
            <p:cNvSpPr/>
            <p:nvPr/>
          </p:nvSpPr>
          <p:spPr bwMode="gray">
            <a:xfrm flipH="1">
              <a:off x="1446279" y="3115558"/>
              <a:ext cx="852173" cy="44545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rPr>
                <a:t>MPLS</a:t>
              </a:r>
            </a:p>
          </p:txBody>
        </p:sp>
        <p:sp>
          <p:nvSpPr>
            <p:cNvPr id="211" name="Freeform 159">
              <a:extLst>
                <a:ext uri="{FF2B5EF4-FFF2-40B4-BE49-F238E27FC236}">
                  <a16:creationId xmlns="" xmlns:a16="http://schemas.microsoft.com/office/drawing/2014/main" id="{A1268B32-712D-422D-BF03-64F612EAD46F}"/>
                </a:ext>
              </a:extLst>
            </p:cNvPr>
            <p:cNvSpPr/>
            <p:nvPr/>
          </p:nvSpPr>
          <p:spPr bwMode="gray">
            <a:xfrm flipH="1">
              <a:off x="2511339" y="3102365"/>
              <a:ext cx="852173" cy="44545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rPr>
                <a:t>Internet</a:t>
              </a:r>
            </a:p>
          </p:txBody>
        </p:sp>
      </p:grpSp>
      <p:grpSp>
        <p:nvGrpSpPr>
          <p:cNvPr id="26" name="Group 25">
            <a:extLst>
              <a:ext uri="{FF2B5EF4-FFF2-40B4-BE49-F238E27FC236}">
                <a16:creationId xmlns="" xmlns:a16="http://schemas.microsoft.com/office/drawing/2014/main" id="{216ADFB5-F846-48B3-9A5F-B219B6D86A91}"/>
              </a:ext>
            </a:extLst>
          </p:cNvPr>
          <p:cNvGrpSpPr/>
          <p:nvPr/>
        </p:nvGrpSpPr>
        <p:grpSpPr bwMode="gray">
          <a:xfrm>
            <a:off x="4209412" y="1702991"/>
            <a:ext cx="3422609" cy="3072504"/>
            <a:chOff x="4294476" y="1636316"/>
            <a:chExt cx="3422609" cy="3072504"/>
          </a:xfrm>
        </p:grpSpPr>
        <p:sp>
          <p:nvSpPr>
            <p:cNvPr id="244" name="Freeform 159">
              <a:extLst>
                <a:ext uri="{FF2B5EF4-FFF2-40B4-BE49-F238E27FC236}">
                  <a16:creationId xmlns="" xmlns:a16="http://schemas.microsoft.com/office/drawing/2014/main" id="{825A3A70-A60C-477C-B9CC-8B60AD4E130E}"/>
                </a:ext>
              </a:extLst>
            </p:cNvPr>
            <p:cNvSpPr/>
            <p:nvPr/>
          </p:nvSpPr>
          <p:spPr bwMode="gray">
            <a:xfrm flipH="1">
              <a:off x="4709631" y="1636316"/>
              <a:ext cx="973061" cy="5086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black"/>
                  </a:solidFill>
                </a:rPr>
                <a:t>RR site</a:t>
              </a:r>
            </a:p>
          </p:txBody>
        </p:sp>
        <p:sp>
          <p:nvSpPr>
            <p:cNvPr id="216" name="Freeform 159">
              <a:extLst>
                <a:ext uri="{FF2B5EF4-FFF2-40B4-BE49-F238E27FC236}">
                  <a16:creationId xmlns="" xmlns:a16="http://schemas.microsoft.com/office/drawing/2014/main" id="{0FA91FA2-3C11-4889-860F-DA07DBE399FE}"/>
                </a:ext>
              </a:extLst>
            </p:cNvPr>
            <p:cNvSpPr/>
            <p:nvPr/>
          </p:nvSpPr>
          <p:spPr bwMode="gray">
            <a:xfrm flipH="1">
              <a:off x="4557384" y="4200173"/>
              <a:ext cx="973061" cy="5086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rPr>
                <a:t>Branch 1</a:t>
              </a:r>
            </a:p>
          </p:txBody>
        </p:sp>
        <p:sp>
          <p:nvSpPr>
            <p:cNvPr id="217" name="Freeform 159">
              <a:extLst>
                <a:ext uri="{FF2B5EF4-FFF2-40B4-BE49-F238E27FC236}">
                  <a16:creationId xmlns="" xmlns:a16="http://schemas.microsoft.com/office/drawing/2014/main" id="{1914450B-8E47-4990-A8E7-5869D87F9241}"/>
                </a:ext>
              </a:extLst>
            </p:cNvPr>
            <p:cNvSpPr/>
            <p:nvPr/>
          </p:nvSpPr>
          <p:spPr bwMode="gray">
            <a:xfrm flipH="1">
              <a:off x="6234545" y="4197021"/>
              <a:ext cx="973061" cy="5086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rPr>
                <a:t>Branch 2</a:t>
              </a:r>
            </a:p>
          </p:txBody>
        </p:sp>
        <p:sp>
          <p:nvSpPr>
            <p:cNvPr id="218" name="Freeform 159">
              <a:extLst>
                <a:ext uri="{FF2B5EF4-FFF2-40B4-BE49-F238E27FC236}">
                  <a16:creationId xmlns="" xmlns:a16="http://schemas.microsoft.com/office/drawing/2014/main" id="{F8412D78-13D6-453E-AA82-F3A5986E8C2C}"/>
                </a:ext>
              </a:extLst>
            </p:cNvPr>
            <p:cNvSpPr/>
            <p:nvPr/>
          </p:nvSpPr>
          <p:spPr bwMode="gray">
            <a:xfrm flipH="1">
              <a:off x="6177119" y="1648133"/>
              <a:ext cx="973061" cy="5086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black"/>
                  </a:solidFill>
                </a:rPr>
                <a:t>HQ/DC</a:t>
              </a:r>
            </a:p>
          </p:txBody>
        </p:sp>
        <p:cxnSp>
          <p:nvCxnSpPr>
            <p:cNvPr id="219" name="直接连接符 78">
              <a:extLst>
                <a:ext uri="{FF2B5EF4-FFF2-40B4-BE49-F238E27FC236}">
                  <a16:creationId xmlns="" xmlns:a16="http://schemas.microsoft.com/office/drawing/2014/main" id="{9E04E14C-41D4-4748-A006-800ACD4BF7FC}"/>
                </a:ext>
              </a:extLst>
            </p:cNvPr>
            <p:cNvCxnSpPr>
              <a:stCxn id="225" idx="3"/>
              <a:endCxn id="227" idx="1"/>
            </p:cNvCxnSpPr>
            <p:nvPr/>
          </p:nvCxnSpPr>
          <p:spPr bwMode="gray">
            <a:xfrm flipV="1">
              <a:off x="6689003" y="4104921"/>
              <a:ext cx="115777" cy="896"/>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20" name="图片 87">
              <a:extLst>
                <a:ext uri="{FF2B5EF4-FFF2-40B4-BE49-F238E27FC236}">
                  <a16:creationId xmlns="" xmlns:a16="http://schemas.microsoft.com/office/drawing/2014/main" id="{C61A4134-527B-4F34-A2ED-0EE81A0092A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4817032" y="3914908"/>
              <a:ext cx="466668" cy="381818"/>
            </a:xfrm>
            <a:prstGeom prst="rect">
              <a:avLst/>
            </a:prstGeom>
          </p:spPr>
        </p:pic>
        <p:sp>
          <p:nvSpPr>
            <p:cNvPr id="221" name="文本框 88">
              <a:extLst>
                <a:ext uri="{FF2B5EF4-FFF2-40B4-BE49-F238E27FC236}">
                  <a16:creationId xmlns="" xmlns:a16="http://schemas.microsoft.com/office/drawing/2014/main" id="{238FDE09-7D22-46A8-B19C-B13F23D3BD1B}"/>
                </a:ext>
              </a:extLst>
            </p:cNvPr>
            <p:cNvSpPr txBox="1"/>
            <p:nvPr/>
          </p:nvSpPr>
          <p:spPr bwMode="gray">
            <a:xfrm>
              <a:off x="4294476" y="3969929"/>
              <a:ext cx="585470"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EDGE</a:t>
              </a:r>
            </a:p>
          </p:txBody>
        </p:sp>
        <p:cxnSp>
          <p:nvCxnSpPr>
            <p:cNvPr id="222" name="直接连接符 90">
              <a:extLst>
                <a:ext uri="{FF2B5EF4-FFF2-40B4-BE49-F238E27FC236}">
                  <a16:creationId xmlns="" xmlns:a16="http://schemas.microsoft.com/office/drawing/2014/main" id="{67C58B8B-7E21-42F8-97E5-A9BDB3738880}"/>
                </a:ext>
              </a:extLst>
            </p:cNvPr>
            <p:cNvCxnSpPr>
              <a:cxnSpLocks/>
              <a:stCxn id="220" idx="0"/>
            </p:cNvCxnSpPr>
            <p:nvPr/>
          </p:nvCxnSpPr>
          <p:spPr bwMode="gray">
            <a:xfrm flipV="1">
              <a:off x="5050366" y="3424006"/>
              <a:ext cx="1431346" cy="487157"/>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3" name="直接连接符 91">
              <a:extLst>
                <a:ext uri="{FF2B5EF4-FFF2-40B4-BE49-F238E27FC236}">
                  <a16:creationId xmlns="" xmlns:a16="http://schemas.microsoft.com/office/drawing/2014/main" id="{66EC5DFA-D3B5-4320-90FE-4B3FA392D8EE}"/>
                </a:ext>
              </a:extLst>
            </p:cNvPr>
            <p:cNvCxnSpPr>
              <a:cxnSpLocks/>
              <a:stCxn id="233" idx="2"/>
              <a:endCxn id="236" idx="2"/>
            </p:cNvCxnSpPr>
            <p:nvPr/>
          </p:nvCxnSpPr>
          <p:spPr bwMode="gray">
            <a:xfrm flipH="1">
              <a:off x="6558191" y="2420979"/>
              <a:ext cx="406694" cy="63368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4" name="直接连接符 92">
              <a:extLst>
                <a:ext uri="{FF2B5EF4-FFF2-40B4-BE49-F238E27FC236}">
                  <a16:creationId xmlns="" xmlns:a16="http://schemas.microsoft.com/office/drawing/2014/main" id="{B9C5CDE0-4699-41A4-B9FA-297F01A3E936}"/>
                </a:ext>
              </a:extLst>
            </p:cNvPr>
            <p:cNvCxnSpPr>
              <a:cxnSpLocks/>
              <a:stCxn id="220" idx="0"/>
            </p:cNvCxnSpPr>
            <p:nvPr/>
          </p:nvCxnSpPr>
          <p:spPr bwMode="gray">
            <a:xfrm flipV="1">
              <a:off x="5050366" y="3437199"/>
              <a:ext cx="334664" cy="47396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25" name="图片 94">
              <a:extLst>
                <a:ext uri="{FF2B5EF4-FFF2-40B4-BE49-F238E27FC236}">
                  <a16:creationId xmlns="" xmlns:a16="http://schemas.microsoft.com/office/drawing/2014/main" id="{48930D87-18B9-4BE0-9466-3DDFD69EE3D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6222335" y="3914908"/>
              <a:ext cx="466668" cy="381818"/>
            </a:xfrm>
            <a:prstGeom prst="rect">
              <a:avLst/>
            </a:prstGeom>
          </p:spPr>
        </p:pic>
        <p:sp>
          <p:nvSpPr>
            <p:cNvPr id="226" name="文本框 95">
              <a:extLst>
                <a:ext uri="{FF2B5EF4-FFF2-40B4-BE49-F238E27FC236}">
                  <a16:creationId xmlns="" xmlns:a16="http://schemas.microsoft.com/office/drawing/2014/main" id="{DE31AED2-7357-4C4C-8982-4E632FAF209C}"/>
                </a:ext>
              </a:extLst>
            </p:cNvPr>
            <p:cNvSpPr txBox="1"/>
            <p:nvPr/>
          </p:nvSpPr>
          <p:spPr bwMode="gray">
            <a:xfrm>
              <a:off x="5686937" y="3949121"/>
              <a:ext cx="607496"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EDGE</a:t>
              </a:r>
            </a:p>
          </p:txBody>
        </p:sp>
        <p:pic>
          <p:nvPicPr>
            <p:cNvPr id="227" name="图片 97">
              <a:extLst>
                <a:ext uri="{FF2B5EF4-FFF2-40B4-BE49-F238E27FC236}">
                  <a16:creationId xmlns="" xmlns:a16="http://schemas.microsoft.com/office/drawing/2014/main" id="{A282CBAC-B80B-44FE-B3DD-81999F6920B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6804780" y="3914012"/>
              <a:ext cx="466668" cy="381818"/>
            </a:xfrm>
            <a:prstGeom prst="rect">
              <a:avLst/>
            </a:prstGeom>
          </p:spPr>
        </p:pic>
        <p:cxnSp>
          <p:nvCxnSpPr>
            <p:cNvPr id="228" name="直接连接符 98">
              <a:extLst>
                <a:ext uri="{FF2B5EF4-FFF2-40B4-BE49-F238E27FC236}">
                  <a16:creationId xmlns="" xmlns:a16="http://schemas.microsoft.com/office/drawing/2014/main" id="{E9C2C881-C126-4FE7-BED1-D0226419DE79}"/>
                </a:ext>
              </a:extLst>
            </p:cNvPr>
            <p:cNvCxnSpPr>
              <a:cxnSpLocks/>
              <a:stCxn id="225" idx="0"/>
            </p:cNvCxnSpPr>
            <p:nvPr/>
          </p:nvCxnSpPr>
          <p:spPr bwMode="gray">
            <a:xfrm flipH="1" flipV="1">
              <a:off x="5348480" y="3437199"/>
              <a:ext cx="1107189" cy="47396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9" name="直接连接符 99">
              <a:extLst>
                <a:ext uri="{FF2B5EF4-FFF2-40B4-BE49-F238E27FC236}">
                  <a16:creationId xmlns="" xmlns:a16="http://schemas.microsoft.com/office/drawing/2014/main" id="{B2ED48F6-E002-4491-8529-54601461477E}"/>
                </a:ext>
              </a:extLst>
            </p:cNvPr>
            <p:cNvCxnSpPr>
              <a:cxnSpLocks/>
              <a:stCxn id="227" idx="0"/>
            </p:cNvCxnSpPr>
            <p:nvPr/>
          </p:nvCxnSpPr>
          <p:spPr bwMode="gray">
            <a:xfrm flipH="1" flipV="1">
              <a:off x="6481712" y="3424006"/>
              <a:ext cx="556402" cy="486261"/>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0" name="直接连接符 100">
              <a:extLst>
                <a:ext uri="{FF2B5EF4-FFF2-40B4-BE49-F238E27FC236}">
                  <a16:creationId xmlns="" xmlns:a16="http://schemas.microsoft.com/office/drawing/2014/main" id="{9845164D-AD79-4E3D-9348-D573128432ED}"/>
                </a:ext>
              </a:extLst>
            </p:cNvPr>
            <p:cNvCxnSpPr>
              <a:stCxn id="231" idx="3"/>
              <a:endCxn id="233" idx="1"/>
            </p:cNvCxnSpPr>
            <p:nvPr/>
          </p:nvCxnSpPr>
          <p:spPr bwMode="gray">
            <a:xfrm flipV="1">
              <a:off x="6567464" y="2226325"/>
              <a:ext cx="164087" cy="896"/>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31" name="图片 102">
              <a:extLst>
                <a:ext uri="{FF2B5EF4-FFF2-40B4-BE49-F238E27FC236}">
                  <a16:creationId xmlns="" xmlns:a16="http://schemas.microsoft.com/office/drawing/2014/main" id="{FA15B714-430E-4226-AEB4-9E9A979CF70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6100796" y="2036312"/>
              <a:ext cx="466668" cy="381818"/>
            </a:xfrm>
            <a:prstGeom prst="rect">
              <a:avLst/>
            </a:prstGeom>
          </p:spPr>
        </p:pic>
        <p:sp>
          <p:nvSpPr>
            <p:cNvPr id="232" name="文本框 103">
              <a:extLst>
                <a:ext uri="{FF2B5EF4-FFF2-40B4-BE49-F238E27FC236}">
                  <a16:creationId xmlns="" xmlns:a16="http://schemas.microsoft.com/office/drawing/2014/main" id="{00885316-24F4-486C-AC3E-FE12329A71CD}"/>
                </a:ext>
              </a:extLst>
            </p:cNvPr>
            <p:cNvSpPr txBox="1"/>
            <p:nvPr/>
          </p:nvSpPr>
          <p:spPr bwMode="gray">
            <a:xfrm>
              <a:off x="7139608" y="2050751"/>
              <a:ext cx="577477"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EDGE</a:t>
              </a:r>
            </a:p>
          </p:txBody>
        </p:sp>
        <p:pic>
          <p:nvPicPr>
            <p:cNvPr id="233" name="图片 105">
              <a:extLst>
                <a:ext uri="{FF2B5EF4-FFF2-40B4-BE49-F238E27FC236}">
                  <a16:creationId xmlns="" xmlns:a16="http://schemas.microsoft.com/office/drawing/2014/main" id="{E3F692A9-3926-4E1D-8A69-564BE87750A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6731551" y="2035416"/>
              <a:ext cx="466668" cy="381818"/>
            </a:xfrm>
            <a:prstGeom prst="rect">
              <a:avLst/>
            </a:prstGeom>
          </p:spPr>
        </p:pic>
        <p:cxnSp>
          <p:nvCxnSpPr>
            <p:cNvPr id="234" name="直接连接符 106">
              <a:extLst>
                <a:ext uri="{FF2B5EF4-FFF2-40B4-BE49-F238E27FC236}">
                  <a16:creationId xmlns="" xmlns:a16="http://schemas.microsoft.com/office/drawing/2014/main" id="{E9AD0713-B3E9-41E6-9DE5-1009521F8B36}"/>
                </a:ext>
              </a:extLst>
            </p:cNvPr>
            <p:cNvCxnSpPr>
              <a:cxnSpLocks/>
              <a:stCxn id="231" idx="2"/>
              <a:endCxn id="235" idx="0"/>
            </p:cNvCxnSpPr>
            <p:nvPr/>
          </p:nvCxnSpPr>
          <p:spPr bwMode="gray">
            <a:xfrm flipH="1">
              <a:off x="5332693" y="2421875"/>
              <a:ext cx="1001437" cy="569869"/>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5" name="Freeform 159">
              <a:extLst>
                <a:ext uri="{FF2B5EF4-FFF2-40B4-BE49-F238E27FC236}">
                  <a16:creationId xmlns="" xmlns:a16="http://schemas.microsoft.com/office/drawing/2014/main" id="{431279F1-5319-4AED-ADE5-978A8A7D66BF}"/>
                </a:ext>
              </a:extLst>
            </p:cNvPr>
            <p:cNvSpPr/>
            <p:nvPr/>
          </p:nvSpPr>
          <p:spPr bwMode="gray">
            <a:xfrm flipH="1">
              <a:off x="4998558" y="2991744"/>
              <a:ext cx="852173" cy="44545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rPr>
                <a:t>MPLS</a:t>
              </a:r>
            </a:p>
          </p:txBody>
        </p:sp>
        <p:sp>
          <p:nvSpPr>
            <p:cNvPr id="236" name="Freeform 159">
              <a:extLst>
                <a:ext uri="{FF2B5EF4-FFF2-40B4-BE49-F238E27FC236}">
                  <a16:creationId xmlns="" xmlns:a16="http://schemas.microsoft.com/office/drawing/2014/main" id="{6439D954-3950-40DD-8C8F-E942AF11D2C7}"/>
                </a:ext>
              </a:extLst>
            </p:cNvPr>
            <p:cNvSpPr/>
            <p:nvPr/>
          </p:nvSpPr>
          <p:spPr bwMode="gray">
            <a:xfrm flipH="1">
              <a:off x="6063618" y="2978551"/>
              <a:ext cx="852173" cy="44545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rPr>
                <a:t>Internet</a:t>
              </a:r>
            </a:p>
          </p:txBody>
        </p:sp>
        <p:cxnSp>
          <p:nvCxnSpPr>
            <p:cNvPr id="238" name="直接连接符 100">
              <a:extLst>
                <a:ext uri="{FF2B5EF4-FFF2-40B4-BE49-F238E27FC236}">
                  <a16:creationId xmlns="" xmlns:a16="http://schemas.microsoft.com/office/drawing/2014/main" id="{96A65BB4-E0C5-467D-A894-96FBC55C129D}"/>
                </a:ext>
              </a:extLst>
            </p:cNvPr>
            <p:cNvCxnSpPr>
              <a:stCxn id="239" idx="3"/>
              <a:endCxn id="241" idx="1"/>
            </p:cNvCxnSpPr>
            <p:nvPr/>
          </p:nvCxnSpPr>
          <p:spPr bwMode="gray">
            <a:xfrm flipV="1">
              <a:off x="5128260" y="2207288"/>
              <a:ext cx="164087" cy="896"/>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39" name="图片 102">
              <a:extLst>
                <a:ext uri="{FF2B5EF4-FFF2-40B4-BE49-F238E27FC236}">
                  <a16:creationId xmlns="" xmlns:a16="http://schemas.microsoft.com/office/drawing/2014/main" id="{FE719B98-BF04-4585-8B4E-0FB961B3B8B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4661592" y="2017275"/>
              <a:ext cx="466668" cy="381818"/>
            </a:xfrm>
            <a:prstGeom prst="rect">
              <a:avLst/>
            </a:prstGeom>
          </p:spPr>
        </p:pic>
        <p:sp>
          <p:nvSpPr>
            <p:cNvPr id="240" name="文本框 103">
              <a:extLst>
                <a:ext uri="{FF2B5EF4-FFF2-40B4-BE49-F238E27FC236}">
                  <a16:creationId xmlns="" xmlns:a16="http://schemas.microsoft.com/office/drawing/2014/main" id="{5C08A4C3-0259-4F54-B066-816221AC2C9A}"/>
                </a:ext>
              </a:extLst>
            </p:cNvPr>
            <p:cNvSpPr txBox="1"/>
            <p:nvPr/>
          </p:nvSpPr>
          <p:spPr bwMode="gray">
            <a:xfrm>
              <a:off x="4300511" y="2054295"/>
              <a:ext cx="428743"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RR</a:t>
              </a:r>
            </a:p>
          </p:txBody>
        </p:sp>
        <p:pic>
          <p:nvPicPr>
            <p:cNvPr id="241" name="图片 105">
              <a:extLst>
                <a:ext uri="{FF2B5EF4-FFF2-40B4-BE49-F238E27FC236}">
                  <a16:creationId xmlns="" xmlns:a16="http://schemas.microsoft.com/office/drawing/2014/main" id="{EEE8EC78-0D00-451A-B2AA-DC2BA935C0F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5292347" y="2016379"/>
              <a:ext cx="466668" cy="381818"/>
            </a:xfrm>
            <a:prstGeom prst="rect">
              <a:avLst/>
            </a:prstGeom>
          </p:spPr>
        </p:pic>
        <p:cxnSp>
          <p:nvCxnSpPr>
            <p:cNvPr id="242" name="直接连接符 106">
              <a:extLst>
                <a:ext uri="{FF2B5EF4-FFF2-40B4-BE49-F238E27FC236}">
                  <a16:creationId xmlns="" xmlns:a16="http://schemas.microsoft.com/office/drawing/2014/main" id="{D95A7320-668C-4037-881E-DEA5E66095AC}"/>
                </a:ext>
              </a:extLst>
            </p:cNvPr>
            <p:cNvCxnSpPr>
              <a:cxnSpLocks/>
              <a:stCxn id="235" idx="0"/>
              <a:endCxn id="239" idx="2"/>
            </p:cNvCxnSpPr>
            <p:nvPr/>
          </p:nvCxnSpPr>
          <p:spPr bwMode="gray">
            <a:xfrm flipH="1" flipV="1">
              <a:off x="4894926" y="2402838"/>
              <a:ext cx="437767" cy="588906"/>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3" name="直接连接符 106">
              <a:extLst>
                <a:ext uri="{FF2B5EF4-FFF2-40B4-BE49-F238E27FC236}">
                  <a16:creationId xmlns="" xmlns:a16="http://schemas.microsoft.com/office/drawing/2014/main" id="{0C0F38B1-BA14-4634-B136-36610E41EE1F}"/>
                </a:ext>
              </a:extLst>
            </p:cNvPr>
            <p:cNvCxnSpPr>
              <a:cxnSpLocks/>
              <a:stCxn id="236" idx="1"/>
              <a:endCxn id="241" idx="2"/>
            </p:cNvCxnSpPr>
            <p:nvPr/>
          </p:nvCxnSpPr>
          <p:spPr bwMode="gray">
            <a:xfrm flipH="1" flipV="1">
              <a:off x="5525681" y="2401942"/>
              <a:ext cx="1021242" cy="63894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47" name="Freeform 159">
            <a:extLst>
              <a:ext uri="{FF2B5EF4-FFF2-40B4-BE49-F238E27FC236}">
                <a16:creationId xmlns="" xmlns:a16="http://schemas.microsoft.com/office/drawing/2014/main" id="{50D39BBE-C2FF-4782-9D5E-BA1570B07BFE}"/>
              </a:ext>
            </a:extLst>
          </p:cNvPr>
          <p:cNvSpPr/>
          <p:nvPr/>
        </p:nvSpPr>
        <p:spPr bwMode="gray">
          <a:xfrm flipH="1">
            <a:off x="8074967" y="4491457"/>
            <a:ext cx="698047" cy="3648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black"/>
              </a:solidFill>
            </a:endParaRPr>
          </a:p>
        </p:txBody>
      </p:sp>
      <p:pic>
        <p:nvPicPr>
          <p:cNvPr id="251" name="图片 87">
            <a:extLst>
              <a:ext uri="{FF2B5EF4-FFF2-40B4-BE49-F238E27FC236}">
                <a16:creationId xmlns="" xmlns:a16="http://schemas.microsoft.com/office/drawing/2014/main" id="{DBE9BC69-85ED-4E78-A5B4-7FA17616D9B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8226833" y="4275798"/>
            <a:ext cx="466668" cy="381818"/>
          </a:xfrm>
          <a:prstGeom prst="rect">
            <a:avLst/>
          </a:prstGeom>
        </p:spPr>
      </p:pic>
      <p:sp>
        <p:nvSpPr>
          <p:cNvPr id="252" name="文本框 88">
            <a:extLst>
              <a:ext uri="{FF2B5EF4-FFF2-40B4-BE49-F238E27FC236}">
                <a16:creationId xmlns="" xmlns:a16="http://schemas.microsoft.com/office/drawing/2014/main" id="{75EB3520-0505-4425-BE39-683B0CB599AE}"/>
              </a:ext>
            </a:extLst>
          </p:cNvPr>
          <p:cNvSpPr txBox="1"/>
          <p:nvPr/>
        </p:nvSpPr>
        <p:spPr bwMode="gray">
          <a:xfrm>
            <a:off x="7900189" y="4033096"/>
            <a:ext cx="581486"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EDGE</a:t>
            </a:r>
          </a:p>
        </p:txBody>
      </p:sp>
      <p:cxnSp>
        <p:nvCxnSpPr>
          <p:cNvPr id="253" name="直接连接符 90">
            <a:extLst>
              <a:ext uri="{FF2B5EF4-FFF2-40B4-BE49-F238E27FC236}">
                <a16:creationId xmlns="" xmlns:a16="http://schemas.microsoft.com/office/drawing/2014/main" id="{52F09853-EA1C-483D-8F2D-F6D94C375C09}"/>
              </a:ext>
            </a:extLst>
          </p:cNvPr>
          <p:cNvCxnSpPr>
            <a:cxnSpLocks/>
            <a:stCxn id="251" idx="0"/>
            <a:endCxn id="277" idx="2"/>
          </p:cNvCxnSpPr>
          <p:nvPr/>
        </p:nvCxnSpPr>
        <p:spPr bwMode="gray">
          <a:xfrm flipV="1">
            <a:off x="8460167" y="4081035"/>
            <a:ext cx="679191" cy="19101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5" name="直接连接符 92">
            <a:extLst>
              <a:ext uri="{FF2B5EF4-FFF2-40B4-BE49-F238E27FC236}">
                <a16:creationId xmlns="" xmlns:a16="http://schemas.microsoft.com/office/drawing/2014/main" id="{C35BD0CB-1B5A-4F10-A6C8-DA8ECFBEA881}"/>
              </a:ext>
            </a:extLst>
          </p:cNvPr>
          <p:cNvCxnSpPr>
            <a:cxnSpLocks/>
            <a:stCxn id="251" idx="0"/>
            <a:endCxn id="276" idx="2"/>
          </p:cNvCxnSpPr>
          <p:nvPr/>
        </p:nvCxnSpPr>
        <p:spPr bwMode="gray">
          <a:xfrm flipV="1">
            <a:off x="8460167" y="4081035"/>
            <a:ext cx="94463" cy="19101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6" name="Freeform 159">
            <a:extLst>
              <a:ext uri="{FF2B5EF4-FFF2-40B4-BE49-F238E27FC236}">
                <a16:creationId xmlns="" xmlns:a16="http://schemas.microsoft.com/office/drawing/2014/main" id="{96A0B351-E73A-47AE-8211-1F379352FBF6}"/>
              </a:ext>
            </a:extLst>
          </p:cNvPr>
          <p:cNvSpPr/>
          <p:nvPr/>
        </p:nvSpPr>
        <p:spPr bwMode="gray">
          <a:xfrm flipH="1">
            <a:off x="8665722" y="3048341"/>
            <a:ext cx="852173" cy="44545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rPr>
              <a:t>MPLS</a:t>
            </a:r>
          </a:p>
        </p:txBody>
      </p:sp>
      <p:sp>
        <p:nvSpPr>
          <p:cNvPr id="267" name="Freeform 159">
            <a:extLst>
              <a:ext uri="{FF2B5EF4-FFF2-40B4-BE49-F238E27FC236}">
                <a16:creationId xmlns="" xmlns:a16="http://schemas.microsoft.com/office/drawing/2014/main" id="{88B4FB77-7ED2-4DB2-B8AC-691BFAC4F95B}"/>
              </a:ext>
            </a:extLst>
          </p:cNvPr>
          <p:cNvSpPr/>
          <p:nvPr/>
        </p:nvSpPr>
        <p:spPr bwMode="gray">
          <a:xfrm flipH="1">
            <a:off x="9730782" y="3035148"/>
            <a:ext cx="852173" cy="44545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rPr>
              <a:t>Internet</a:t>
            </a:r>
          </a:p>
        </p:txBody>
      </p:sp>
      <p:sp>
        <p:nvSpPr>
          <p:cNvPr id="274" name="Freeform 159">
            <a:extLst>
              <a:ext uri="{FF2B5EF4-FFF2-40B4-BE49-F238E27FC236}">
                <a16:creationId xmlns="" xmlns:a16="http://schemas.microsoft.com/office/drawing/2014/main" id="{7328154E-695A-408D-A159-96D87AA5750B}"/>
              </a:ext>
            </a:extLst>
          </p:cNvPr>
          <p:cNvSpPr/>
          <p:nvPr/>
        </p:nvSpPr>
        <p:spPr bwMode="gray">
          <a:xfrm flipH="1">
            <a:off x="8838339" y="4491457"/>
            <a:ext cx="698047" cy="3648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black"/>
              </a:solidFill>
            </a:endParaRPr>
          </a:p>
        </p:txBody>
      </p:sp>
      <p:pic>
        <p:nvPicPr>
          <p:cNvPr id="275" name="图片 87">
            <a:extLst>
              <a:ext uri="{FF2B5EF4-FFF2-40B4-BE49-F238E27FC236}">
                <a16:creationId xmlns="" xmlns:a16="http://schemas.microsoft.com/office/drawing/2014/main" id="{FB2B8EE9-D057-4647-8FD6-038B4111EA4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8990205" y="4275798"/>
            <a:ext cx="466668" cy="381818"/>
          </a:xfrm>
          <a:prstGeom prst="rect">
            <a:avLst/>
          </a:prstGeom>
        </p:spPr>
      </p:pic>
      <p:pic>
        <p:nvPicPr>
          <p:cNvPr id="276" name="图片 87">
            <a:extLst>
              <a:ext uri="{FF2B5EF4-FFF2-40B4-BE49-F238E27FC236}">
                <a16:creationId xmlns="" xmlns:a16="http://schemas.microsoft.com/office/drawing/2014/main" id="{EF7F49CA-2E00-42E8-90BA-768A8B85542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8321296" y="3695472"/>
            <a:ext cx="466668" cy="381818"/>
          </a:xfrm>
          <a:prstGeom prst="rect">
            <a:avLst/>
          </a:prstGeom>
        </p:spPr>
      </p:pic>
      <p:pic>
        <p:nvPicPr>
          <p:cNvPr id="277" name="图片 87">
            <a:extLst>
              <a:ext uri="{FF2B5EF4-FFF2-40B4-BE49-F238E27FC236}">
                <a16:creationId xmlns="" xmlns:a16="http://schemas.microsoft.com/office/drawing/2014/main" id="{B6EA6CA1-A4C8-4A39-B01E-2C2743643F3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8906024" y="3695472"/>
            <a:ext cx="466668" cy="381818"/>
          </a:xfrm>
          <a:prstGeom prst="rect">
            <a:avLst/>
          </a:prstGeom>
        </p:spPr>
      </p:pic>
      <p:cxnSp>
        <p:nvCxnSpPr>
          <p:cNvPr id="278" name="直接连接符 90">
            <a:extLst>
              <a:ext uri="{FF2B5EF4-FFF2-40B4-BE49-F238E27FC236}">
                <a16:creationId xmlns="" xmlns:a16="http://schemas.microsoft.com/office/drawing/2014/main" id="{FCBD0501-7FCE-44C5-943B-B8795FF7D69C}"/>
              </a:ext>
            </a:extLst>
          </p:cNvPr>
          <p:cNvCxnSpPr>
            <a:cxnSpLocks/>
            <a:stCxn id="276" idx="2"/>
            <a:endCxn id="275" idx="0"/>
          </p:cNvCxnSpPr>
          <p:nvPr/>
        </p:nvCxnSpPr>
        <p:spPr bwMode="gray">
          <a:xfrm>
            <a:off x="8554630" y="4081035"/>
            <a:ext cx="668909" cy="19101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9" name="直接连接符 90">
            <a:extLst>
              <a:ext uri="{FF2B5EF4-FFF2-40B4-BE49-F238E27FC236}">
                <a16:creationId xmlns="" xmlns:a16="http://schemas.microsoft.com/office/drawing/2014/main" id="{7EF4FB96-EBEA-4F76-B13E-D93EFCF49C1C}"/>
              </a:ext>
            </a:extLst>
          </p:cNvPr>
          <p:cNvCxnSpPr>
            <a:cxnSpLocks/>
            <a:stCxn id="277" idx="2"/>
            <a:endCxn id="275" idx="0"/>
          </p:cNvCxnSpPr>
          <p:nvPr/>
        </p:nvCxnSpPr>
        <p:spPr bwMode="gray">
          <a:xfrm>
            <a:off x="9139358" y="4081035"/>
            <a:ext cx="84181" cy="19101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80" name="文本框 88">
            <a:extLst>
              <a:ext uri="{FF2B5EF4-FFF2-40B4-BE49-F238E27FC236}">
                <a16:creationId xmlns="" xmlns:a16="http://schemas.microsoft.com/office/drawing/2014/main" id="{08929634-8695-4BD8-8D00-7D4A78A43B73}"/>
              </a:ext>
            </a:extLst>
          </p:cNvPr>
          <p:cNvSpPr txBox="1"/>
          <p:nvPr/>
        </p:nvSpPr>
        <p:spPr bwMode="gray">
          <a:xfrm>
            <a:off x="7967675" y="3740131"/>
            <a:ext cx="400385"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RR</a:t>
            </a:r>
          </a:p>
        </p:txBody>
      </p:sp>
      <p:sp>
        <p:nvSpPr>
          <p:cNvPr id="33" name="Rectangle: Rounded Corners 32">
            <a:extLst>
              <a:ext uri="{FF2B5EF4-FFF2-40B4-BE49-F238E27FC236}">
                <a16:creationId xmlns="" xmlns:a16="http://schemas.microsoft.com/office/drawing/2014/main" id="{7069387E-0350-49A9-8BD1-D76D925C7A0A}"/>
              </a:ext>
            </a:extLst>
          </p:cNvPr>
          <p:cNvSpPr/>
          <p:nvPr/>
        </p:nvSpPr>
        <p:spPr bwMode="gray">
          <a:xfrm>
            <a:off x="7918059" y="3637246"/>
            <a:ext cx="1656427" cy="1287179"/>
          </a:xfrm>
          <a:prstGeom prst="roundRect">
            <a:avLst>
              <a:gd name="adj" fmla="val 4012"/>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solidFill>
                <a:prstClr val="white"/>
              </a:solidFill>
            </a:endParaRPr>
          </a:p>
        </p:txBody>
      </p:sp>
      <p:sp>
        <p:nvSpPr>
          <p:cNvPr id="281" name="Rectangle: Rounded Corners 280">
            <a:extLst>
              <a:ext uri="{FF2B5EF4-FFF2-40B4-BE49-F238E27FC236}">
                <a16:creationId xmlns="" xmlns:a16="http://schemas.microsoft.com/office/drawing/2014/main" id="{1EEE09CE-ADF9-456D-9F1B-F442B889E151}"/>
              </a:ext>
            </a:extLst>
          </p:cNvPr>
          <p:cNvSpPr/>
          <p:nvPr/>
        </p:nvSpPr>
        <p:spPr bwMode="gray">
          <a:xfrm>
            <a:off x="7949500" y="3420137"/>
            <a:ext cx="612589" cy="224485"/>
          </a:xfrm>
          <a:prstGeom prst="roundRect">
            <a:avLst>
              <a:gd name="adj" fmla="val 10967"/>
            </a:avLst>
          </a:prstGeom>
          <a:solidFill>
            <a:srgbClr val="56C4D2"/>
          </a:soli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prstClr val="white"/>
                </a:solidFill>
              </a:rPr>
              <a:t>Area B</a:t>
            </a:r>
          </a:p>
        </p:txBody>
      </p:sp>
      <p:cxnSp>
        <p:nvCxnSpPr>
          <p:cNvPr id="282" name="直接连接符 92">
            <a:extLst>
              <a:ext uri="{FF2B5EF4-FFF2-40B4-BE49-F238E27FC236}">
                <a16:creationId xmlns="" xmlns:a16="http://schemas.microsoft.com/office/drawing/2014/main" id="{0209A7B1-2422-47F1-A38D-36E7501AB0F5}"/>
              </a:ext>
            </a:extLst>
          </p:cNvPr>
          <p:cNvCxnSpPr>
            <a:cxnSpLocks/>
            <a:endCxn id="276" idx="0"/>
          </p:cNvCxnSpPr>
          <p:nvPr/>
        </p:nvCxnSpPr>
        <p:spPr bwMode="gray">
          <a:xfrm flipH="1">
            <a:off x="8554630" y="3490681"/>
            <a:ext cx="508528" cy="201046"/>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3" name="直接连接符 90">
            <a:extLst>
              <a:ext uri="{FF2B5EF4-FFF2-40B4-BE49-F238E27FC236}">
                <a16:creationId xmlns="" xmlns:a16="http://schemas.microsoft.com/office/drawing/2014/main" id="{609D60F8-C0EC-49AD-86CB-D9CA3947C6D7}"/>
              </a:ext>
            </a:extLst>
          </p:cNvPr>
          <p:cNvCxnSpPr>
            <a:cxnSpLocks/>
            <a:stCxn id="277" idx="0"/>
          </p:cNvCxnSpPr>
          <p:nvPr/>
        </p:nvCxnSpPr>
        <p:spPr bwMode="gray">
          <a:xfrm flipV="1">
            <a:off x="9139358" y="3480603"/>
            <a:ext cx="1017510" cy="21112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84" name="Freeform 159">
            <a:extLst>
              <a:ext uri="{FF2B5EF4-FFF2-40B4-BE49-F238E27FC236}">
                <a16:creationId xmlns="" xmlns:a16="http://schemas.microsoft.com/office/drawing/2014/main" id="{88467FC6-E70B-46EE-B8B2-4CE3F43ECFE2}"/>
              </a:ext>
            </a:extLst>
          </p:cNvPr>
          <p:cNvSpPr/>
          <p:nvPr/>
        </p:nvSpPr>
        <p:spPr bwMode="gray">
          <a:xfrm flipH="1">
            <a:off x="9835042" y="4482674"/>
            <a:ext cx="698047" cy="3648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black"/>
              </a:solidFill>
            </a:endParaRPr>
          </a:p>
        </p:txBody>
      </p:sp>
      <p:pic>
        <p:nvPicPr>
          <p:cNvPr id="285" name="图片 87">
            <a:extLst>
              <a:ext uri="{FF2B5EF4-FFF2-40B4-BE49-F238E27FC236}">
                <a16:creationId xmlns="" xmlns:a16="http://schemas.microsoft.com/office/drawing/2014/main" id="{B67B6FA0-2F1A-4B24-B36B-0F677A05354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9986908" y="4267015"/>
            <a:ext cx="466668" cy="381818"/>
          </a:xfrm>
          <a:prstGeom prst="rect">
            <a:avLst/>
          </a:prstGeom>
        </p:spPr>
      </p:pic>
      <p:sp>
        <p:nvSpPr>
          <p:cNvPr id="286" name="文本框 88">
            <a:extLst>
              <a:ext uri="{FF2B5EF4-FFF2-40B4-BE49-F238E27FC236}">
                <a16:creationId xmlns="" xmlns:a16="http://schemas.microsoft.com/office/drawing/2014/main" id="{4EB77E38-3824-4F88-92A4-060E3407B5E1}"/>
              </a:ext>
            </a:extLst>
          </p:cNvPr>
          <p:cNvSpPr txBox="1"/>
          <p:nvPr/>
        </p:nvSpPr>
        <p:spPr bwMode="gray">
          <a:xfrm>
            <a:off x="9669253" y="4026685"/>
            <a:ext cx="593628"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EDGE</a:t>
            </a:r>
          </a:p>
        </p:txBody>
      </p:sp>
      <p:cxnSp>
        <p:nvCxnSpPr>
          <p:cNvPr id="287" name="直接连接符 90">
            <a:extLst>
              <a:ext uri="{FF2B5EF4-FFF2-40B4-BE49-F238E27FC236}">
                <a16:creationId xmlns="" xmlns:a16="http://schemas.microsoft.com/office/drawing/2014/main" id="{829E9B3D-A6CF-4CBC-84A1-2DD4A6A8C1BA}"/>
              </a:ext>
            </a:extLst>
          </p:cNvPr>
          <p:cNvCxnSpPr>
            <a:cxnSpLocks/>
            <a:stCxn id="285" idx="0"/>
            <a:endCxn id="292" idx="2"/>
          </p:cNvCxnSpPr>
          <p:nvPr/>
        </p:nvCxnSpPr>
        <p:spPr bwMode="gray">
          <a:xfrm flipV="1">
            <a:off x="10220242" y="4072252"/>
            <a:ext cx="679191" cy="19101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8" name="直接连接符 92">
            <a:extLst>
              <a:ext uri="{FF2B5EF4-FFF2-40B4-BE49-F238E27FC236}">
                <a16:creationId xmlns="" xmlns:a16="http://schemas.microsoft.com/office/drawing/2014/main" id="{BCE6636B-620C-4704-81D5-B0A866C0AADA}"/>
              </a:ext>
            </a:extLst>
          </p:cNvPr>
          <p:cNvCxnSpPr>
            <a:cxnSpLocks/>
            <a:stCxn id="285" idx="0"/>
            <a:endCxn id="291" idx="2"/>
          </p:cNvCxnSpPr>
          <p:nvPr/>
        </p:nvCxnSpPr>
        <p:spPr bwMode="gray">
          <a:xfrm flipV="1">
            <a:off x="10220242" y="4072252"/>
            <a:ext cx="94463" cy="19101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89" name="Freeform 159">
            <a:extLst>
              <a:ext uri="{FF2B5EF4-FFF2-40B4-BE49-F238E27FC236}">
                <a16:creationId xmlns="" xmlns:a16="http://schemas.microsoft.com/office/drawing/2014/main" id="{A8D9AA53-F673-4102-B42A-0B9E86EB5B55}"/>
              </a:ext>
            </a:extLst>
          </p:cNvPr>
          <p:cNvSpPr/>
          <p:nvPr/>
        </p:nvSpPr>
        <p:spPr bwMode="gray">
          <a:xfrm flipH="1">
            <a:off x="10598414" y="4482674"/>
            <a:ext cx="698047" cy="3648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black"/>
              </a:solidFill>
            </a:endParaRPr>
          </a:p>
        </p:txBody>
      </p:sp>
      <p:pic>
        <p:nvPicPr>
          <p:cNvPr id="290" name="图片 87">
            <a:extLst>
              <a:ext uri="{FF2B5EF4-FFF2-40B4-BE49-F238E27FC236}">
                <a16:creationId xmlns="" xmlns:a16="http://schemas.microsoft.com/office/drawing/2014/main" id="{9F66AE61-77DD-42A3-BB26-E33277EB392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10750280" y="4267015"/>
            <a:ext cx="466668" cy="381818"/>
          </a:xfrm>
          <a:prstGeom prst="rect">
            <a:avLst/>
          </a:prstGeom>
        </p:spPr>
      </p:pic>
      <p:pic>
        <p:nvPicPr>
          <p:cNvPr id="291" name="图片 87">
            <a:extLst>
              <a:ext uri="{FF2B5EF4-FFF2-40B4-BE49-F238E27FC236}">
                <a16:creationId xmlns="" xmlns:a16="http://schemas.microsoft.com/office/drawing/2014/main" id="{3399116C-2CB0-470C-8BBA-CF79D2DBFB9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10081371" y="3686689"/>
            <a:ext cx="466668" cy="381818"/>
          </a:xfrm>
          <a:prstGeom prst="rect">
            <a:avLst/>
          </a:prstGeom>
        </p:spPr>
      </p:pic>
      <p:pic>
        <p:nvPicPr>
          <p:cNvPr id="292" name="图片 87">
            <a:extLst>
              <a:ext uri="{FF2B5EF4-FFF2-40B4-BE49-F238E27FC236}">
                <a16:creationId xmlns="" xmlns:a16="http://schemas.microsoft.com/office/drawing/2014/main" id="{F3496E7C-1CAA-497A-9AEB-8262A302B66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10666099" y="3686689"/>
            <a:ext cx="466668" cy="381818"/>
          </a:xfrm>
          <a:prstGeom prst="rect">
            <a:avLst/>
          </a:prstGeom>
        </p:spPr>
      </p:pic>
      <p:cxnSp>
        <p:nvCxnSpPr>
          <p:cNvPr id="293" name="直接连接符 90">
            <a:extLst>
              <a:ext uri="{FF2B5EF4-FFF2-40B4-BE49-F238E27FC236}">
                <a16:creationId xmlns="" xmlns:a16="http://schemas.microsoft.com/office/drawing/2014/main" id="{D209AC29-BE55-468F-BE2C-4B0B493995F4}"/>
              </a:ext>
            </a:extLst>
          </p:cNvPr>
          <p:cNvCxnSpPr>
            <a:cxnSpLocks/>
            <a:stCxn id="291" idx="2"/>
            <a:endCxn id="290" idx="0"/>
          </p:cNvCxnSpPr>
          <p:nvPr/>
        </p:nvCxnSpPr>
        <p:spPr bwMode="gray">
          <a:xfrm>
            <a:off x="10314705" y="4072252"/>
            <a:ext cx="668909" cy="19101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4" name="直接连接符 90">
            <a:extLst>
              <a:ext uri="{FF2B5EF4-FFF2-40B4-BE49-F238E27FC236}">
                <a16:creationId xmlns="" xmlns:a16="http://schemas.microsoft.com/office/drawing/2014/main" id="{5C90283A-CDCE-4088-8538-41095C180D65}"/>
              </a:ext>
            </a:extLst>
          </p:cNvPr>
          <p:cNvCxnSpPr>
            <a:cxnSpLocks/>
            <a:stCxn id="292" idx="2"/>
            <a:endCxn id="290" idx="0"/>
          </p:cNvCxnSpPr>
          <p:nvPr/>
        </p:nvCxnSpPr>
        <p:spPr bwMode="gray">
          <a:xfrm>
            <a:off x="10899433" y="4072252"/>
            <a:ext cx="84181" cy="19101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95" name="文本框 88">
            <a:extLst>
              <a:ext uri="{FF2B5EF4-FFF2-40B4-BE49-F238E27FC236}">
                <a16:creationId xmlns="" xmlns:a16="http://schemas.microsoft.com/office/drawing/2014/main" id="{1414049D-C786-4B4C-97D0-9E046F6EEC41}"/>
              </a:ext>
            </a:extLst>
          </p:cNvPr>
          <p:cNvSpPr txBox="1"/>
          <p:nvPr/>
        </p:nvSpPr>
        <p:spPr bwMode="gray">
          <a:xfrm>
            <a:off x="9727750" y="3731348"/>
            <a:ext cx="400385"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RR</a:t>
            </a:r>
          </a:p>
        </p:txBody>
      </p:sp>
      <p:sp>
        <p:nvSpPr>
          <p:cNvPr id="296" name="Rectangle: Rounded Corners 295">
            <a:extLst>
              <a:ext uri="{FF2B5EF4-FFF2-40B4-BE49-F238E27FC236}">
                <a16:creationId xmlns="" xmlns:a16="http://schemas.microsoft.com/office/drawing/2014/main" id="{9405ADB5-56BE-4542-8F4D-2AF84CBF5F82}"/>
              </a:ext>
            </a:extLst>
          </p:cNvPr>
          <p:cNvSpPr/>
          <p:nvPr/>
        </p:nvSpPr>
        <p:spPr bwMode="gray">
          <a:xfrm>
            <a:off x="9678134" y="3628463"/>
            <a:ext cx="1656427" cy="1287179"/>
          </a:xfrm>
          <a:prstGeom prst="roundRect">
            <a:avLst>
              <a:gd name="adj" fmla="val 4012"/>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solidFill>
                <a:prstClr val="white"/>
              </a:solidFill>
            </a:endParaRPr>
          </a:p>
        </p:txBody>
      </p:sp>
      <p:sp>
        <p:nvSpPr>
          <p:cNvPr id="297" name="Rectangle: Rounded Corners 296">
            <a:extLst>
              <a:ext uri="{FF2B5EF4-FFF2-40B4-BE49-F238E27FC236}">
                <a16:creationId xmlns="" xmlns:a16="http://schemas.microsoft.com/office/drawing/2014/main" id="{3EAC1054-6F78-4EF1-AEC5-D9EA82AF2BC8}"/>
              </a:ext>
            </a:extLst>
          </p:cNvPr>
          <p:cNvSpPr/>
          <p:nvPr/>
        </p:nvSpPr>
        <p:spPr bwMode="gray">
          <a:xfrm>
            <a:off x="10690538" y="3409093"/>
            <a:ext cx="612589" cy="224485"/>
          </a:xfrm>
          <a:prstGeom prst="roundRect">
            <a:avLst>
              <a:gd name="adj" fmla="val 10967"/>
            </a:avLst>
          </a:prstGeom>
          <a:solidFill>
            <a:srgbClr val="56C4D2"/>
          </a:soli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prstClr val="white"/>
                </a:solidFill>
              </a:rPr>
              <a:t>Area C</a:t>
            </a:r>
          </a:p>
        </p:txBody>
      </p:sp>
      <p:cxnSp>
        <p:nvCxnSpPr>
          <p:cNvPr id="298" name="直接连接符 92">
            <a:extLst>
              <a:ext uri="{FF2B5EF4-FFF2-40B4-BE49-F238E27FC236}">
                <a16:creationId xmlns="" xmlns:a16="http://schemas.microsoft.com/office/drawing/2014/main" id="{6E7ABCE6-8A8E-40B7-A71B-C35850102D6C}"/>
              </a:ext>
            </a:extLst>
          </p:cNvPr>
          <p:cNvCxnSpPr>
            <a:cxnSpLocks/>
            <a:endCxn id="291" idx="0"/>
          </p:cNvCxnSpPr>
          <p:nvPr/>
        </p:nvCxnSpPr>
        <p:spPr bwMode="gray">
          <a:xfrm>
            <a:off x="9063158" y="3489782"/>
            <a:ext cx="1251547" cy="193162"/>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9" name="直接连接符 90">
            <a:extLst>
              <a:ext uri="{FF2B5EF4-FFF2-40B4-BE49-F238E27FC236}">
                <a16:creationId xmlns="" xmlns:a16="http://schemas.microsoft.com/office/drawing/2014/main" id="{41CE617F-EEC4-4C9B-8529-D3A736EC352E}"/>
              </a:ext>
            </a:extLst>
          </p:cNvPr>
          <p:cNvCxnSpPr>
            <a:cxnSpLocks/>
            <a:stCxn id="292" idx="0"/>
          </p:cNvCxnSpPr>
          <p:nvPr/>
        </p:nvCxnSpPr>
        <p:spPr bwMode="gray">
          <a:xfrm flipH="1" flipV="1">
            <a:off x="10156868" y="3480603"/>
            <a:ext cx="742565" cy="202341"/>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02" name="Freeform 159">
            <a:extLst>
              <a:ext uri="{FF2B5EF4-FFF2-40B4-BE49-F238E27FC236}">
                <a16:creationId xmlns="" xmlns:a16="http://schemas.microsoft.com/office/drawing/2014/main" id="{A36D95C5-1EF8-425F-803D-0BC7E871EEA5}"/>
              </a:ext>
            </a:extLst>
          </p:cNvPr>
          <p:cNvSpPr/>
          <p:nvPr/>
        </p:nvSpPr>
        <p:spPr bwMode="gray">
          <a:xfrm flipH="1">
            <a:off x="8893144" y="1720019"/>
            <a:ext cx="698047" cy="3648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black"/>
              </a:solidFill>
            </a:endParaRPr>
          </a:p>
        </p:txBody>
      </p:sp>
      <p:pic>
        <p:nvPicPr>
          <p:cNvPr id="303" name="图片 87">
            <a:extLst>
              <a:ext uri="{FF2B5EF4-FFF2-40B4-BE49-F238E27FC236}">
                <a16:creationId xmlns="" xmlns:a16="http://schemas.microsoft.com/office/drawing/2014/main" id="{D27BC923-F217-42E4-9271-7B2931F86F2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9045010" y="1918749"/>
            <a:ext cx="466668" cy="381818"/>
          </a:xfrm>
          <a:prstGeom prst="rect">
            <a:avLst/>
          </a:prstGeom>
        </p:spPr>
      </p:pic>
      <p:sp>
        <p:nvSpPr>
          <p:cNvPr id="304" name="文本框 88">
            <a:extLst>
              <a:ext uri="{FF2B5EF4-FFF2-40B4-BE49-F238E27FC236}">
                <a16:creationId xmlns="" xmlns:a16="http://schemas.microsoft.com/office/drawing/2014/main" id="{DBE70CD6-AF5B-4776-A90C-24F3227FDD27}"/>
              </a:ext>
            </a:extLst>
          </p:cNvPr>
          <p:cNvSpPr txBox="1"/>
          <p:nvPr/>
        </p:nvSpPr>
        <p:spPr bwMode="gray">
          <a:xfrm>
            <a:off x="8764326" y="2246751"/>
            <a:ext cx="546514" cy="261610"/>
          </a:xfrm>
          <a:prstGeom prst="rect">
            <a:avLst/>
          </a:prstGeom>
          <a:noFill/>
        </p:spPr>
        <p:txBody>
          <a:bodyPr wrap="square" rtlCol="0">
            <a:spAutoFit/>
          </a:bodyPr>
          <a:lstStyle/>
          <a:p>
            <a:pPr algn="ctr" fontAlgn="ctr"/>
            <a:r>
              <a:rPr lang="en-US" sz="1100" dirty="0">
                <a:solidFill>
                  <a:srgbClr val="000000"/>
                </a:solidFill>
                <a:latin typeface="Huawei Sans" panose="020C0503030203020204" pitchFamily="34" charset="0"/>
              </a:rPr>
              <a:t>EDGE</a:t>
            </a:r>
          </a:p>
        </p:txBody>
      </p:sp>
      <p:cxnSp>
        <p:nvCxnSpPr>
          <p:cNvPr id="305" name="直接连接符 90">
            <a:extLst>
              <a:ext uri="{FF2B5EF4-FFF2-40B4-BE49-F238E27FC236}">
                <a16:creationId xmlns="" xmlns:a16="http://schemas.microsoft.com/office/drawing/2014/main" id="{E2E89D1E-4687-43D7-B701-75F173367692}"/>
              </a:ext>
            </a:extLst>
          </p:cNvPr>
          <p:cNvCxnSpPr>
            <a:cxnSpLocks/>
            <a:stCxn id="303" idx="2"/>
            <a:endCxn id="310" idx="0"/>
          </p:cNvCxnSpPr>
          <p:nvPr/>
        </p:nvCxnSpPr>
        <p:spPr bwMode="gray">
          <a:xfrm>
            <a:off x="9278344" y="2304312"/>
            <a:ext cx="679191" cy="19101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6" name="直接连接符 92">
            <a:extLst>
              <a:ext uri="{FF2B5EF4-FFF2-40B4-BE49-F238E27FC236}">
                <a16:creationId xmlns="" xmlns:a16="http://schemas.microsoft.com/office/drawing/2014/main" id="{DC6C8CAC-4998-40B6-BDE4-C583168774A8}"/>
              </a:ext>
            </a:extLst>
          </p:cNvPr>
          <p:cNvCxnSpPr>
            <a:cxnSpLocks/>
            <a:stCxn id="303" idx="2"/>
            <a:endCxn id="309" idx="0"/>
          </p:cNvCxnSpPr>
          <p:nvPr/>
        </p:nvCxnSpPr>
        <p:spPr bwMode="gray">
          <a:xfrm>
            <a:off x="9278344" y="2304312"/>
            <a:ext cx="94463" cy="19101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07" name="Freeform 159">
            <a:extLst>
              <a:ext uri="{FF2B5EF4-FFF2-40B4-BE49-F238E27FC236}">
                <a16:creationId xmlns="" xmlns:a16="http://schemas.microsoft.com/office/drawing/2014/main" id="{CA9029AA-FA5D-4B1D-9BCE-4C3DC91602F1}"/>
              </a:ext>
            </a:extLst>
          </p:cNvPr>
          <p:cNvSpPr/>
          <p:nvPr/>
        </p:nvSpPr>
        <p:spPr bwMode="gray">
          <a:xfrm flipH="1">
            <a:off x="9656516" y="1720019"/>
            <a:ext cx="698047" cy="3648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black"/>
              </a:solidFill>
            </a:endParaRPr>
          </a:p>
        </p:txBody>
      </p:sp>
      <p:pic>
        <p:nvPicPr>
          <p:cNvPr id="308" name="图片 87">
            <a:extLst>
              <a:ext uri="{FF2B5EF4-FFF2-40B4-BE49-F238E27FC236}">
                <a16:creationId xmlns="" xmlns:a16="http://schemas.microsoft.com/office/drawing/2014/main" id="{CC812553-621B-4958-B9B0-EBCEE22DB71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9808382" y="1918749"/>
            <a:ext cx="466668" cy="381818"/>
          </a:xfrm>
          <a:prstGeom prst="rect">
            <a:avLst/>
          </a:prstGeom>
        </p:spPr>
      </p:pic>
      <p:pic>
        <p:nvPicPr>
          <p:cNvPr id="309" name="图片 87">
            <a:extLst>
              <a:ext uri="{FF2B5EF4-FFF2-40B4-BE49-F238E27FC236}">
                <a16:creationId xmlns="" xmlns:a16="http://schemas.microsoft.com/office/drawing/2014/main" id="{404B3AE1-C9DB-4080-87C8-553843FB5C6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9139473" y="2499075"/>
            <a:ext cx="466668" cy="381818"/>
          </a:xfrm>
          <a:prstGeom prst="rect">
            <a:avLst/>
          </a:prstGeom>
        </p:spPr>
      </p:pic>
      <p:pic>
        <p:nvPicPr>
          <p:cNvPr id="310" name="图片 87">
            <a:extLst>
              <a:ext uri="{FF2B5EF4-FFF2-40B4-BE49-F238E27FC236}">
                <a16:creationId xmlns="" xmlns:a16="http://schemas.microsoft.com/office/drawing/2014/main" id="{F4F90709-D3BA-470D-B36A-FE779E7534C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9724201" y="2499075"/>
            <a:ext cx="466668" cy="381818"/>
          </a:xfrm>
          <a:prstGeom prst="rect">
            <a:avLst/>
          </a:prstGeom>
        </p:spPr>
      </p:pic>
      <p:cxnSp>
        <p:nvCxnSpPr>
          <p:cNvPr id="311" name="直接连接符 90">
            <a:extLst>
              <a:ext uri="{FF2B5EF4-FFF2-40B4-BE49-F238E27FC236}">
                <a16:creationId xmlns="" xmlns:a16="http://schemas.microsoft.com/office/drawing/2014/main" id="{802C4BAD-1F5E-4797-89D2-ABAEA8CC1629}"/>
              </a:ext>
            </a:extLst>
          </p:cNvPr>
          <p:cNvCxnSpPr>
            <a:cxnSpLocks/>
            <a:stCxn id="309" idx="0"/>
            <a:endCxn id="308" idx="2"/>
          </p:cNvCxnSpPr>
          <p:nvPr/>
        </p:nvCxnSpPr>
        <p:spPr bwMode="gray">
          <a:xfrm flipV="1">
            <a:off x="9372807" y="2304312"/>
            <a:ext cx="668909" cy="19101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2" name="直接连接符 90">
            <a:extLst>
              <a:ext uri="{FF2B5EF4-FFF2-40B4-BE49-F238E27FC236}">
                <a16:creationId xmlns="" xmlns:a16="http://schemas.microsoft.com/office/drawing/2014/main" id="{8B2DAFC0-6387-4F7C-8D80-DE32E611A9B9}"/>
              </a:ext>
            </a:extLst>
          </p:cNvPr>
          <p:cNvCxnSpPr>
            <a:cxnSpLocks/>
            <a:stCxn id="310" idx="0"/>
            <a:endCxn id="308" idx="2"/>
          </p:cNvCxnSpPr>
          <p:nvPr/>
        </p:nvCxnSpPr>
        <p:spPr bwMode="gray">
          <a:xfrm flipV="1">
            <a:off x="9957535" y="2304312"/>
            <a:ext cx="84181" cy="19101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3" name="文本框 88">
            <a:extLst>
              <a:ext uri="{FF2B5EF4-FFF2-40B4-BE49-F238E27FC236}">
                <a16:creationId xmlns="" xmlns:a16="http://schemas.microsoft.com/office/drawing/2014/main" id="{E988FC91-53AA-4711-8C5E-B26A0276651A}"/>
              </a:ext>
            </a:extLst>
          </p:cNvPr>
          <p:cNvSpPr txBox="1"/>
          <p:nvPr/>
        </p:nvSpPr>
        <p:spPr bwMode="gray">
          <a:xfrm>
            <a:off x="8785852" y="2559235"/>
            <a:ext cx="400385" cy="261610"/>
          </a:xfrm>
          <a:prstGeom prst="rect">
            <a:avLst/>
          </a:prstGeom>
          <a:noFill/>
        </p:spPr>
        <p:txBody>
          <a:bodyPr wrap="square" rtlCol="0">
            <a:spAutoFit/>
          </a:bodyPr>
          <a:lstStyle/>
          <a:p>
            <a:pPr algn="ctr" fontAlgn="ctr"/>
            <a:r>
              <a:rPr lang="en-US" sz="1100" dirty="0">
                <a:solidFill>
                  <a:srgbClr val="000000"/>
                </a:solidFill>
                <a:latin typeface="Huawei Sans" panose="020C0503030203020204" pitchFamily="34" charset="0"/>
              </a:rPr>
              <a:t>RR</a:t>
            </a:r>
          </a:p>
        </p:txBody>
      </p:sp>
      <p:sp>
        <p:nvSpPr>
          <p:cNvPr id="314" name="Rectangle: Rounded Corners 313">
            <a:extLst>
              <a:ext uri="{FF2B5EF4-FFF2-40B4-BE49-F238E27FC236}">
                <a16:creationId xmlns="" xmlns:a16="http://schemas.microsoft.com/office/drawing/2014/main" id="{6141E2C5-0B61-489A-B188-65BBF0AE463F}"/>
              </a:ext>
            </a:extLst>
          </p:cNvPr>
          <p:cNvSpPr/>
          <p:nvPr/>
        </p:nvSpPr>
        <p:spPr bwMode="gray">
          <a:xfrm flipV="1">
            <a:off x="8736236" y="1651940"/>
            <a:ext cx="1656427" cy="1287179"/>
          </a:xfrm>
          <a:prstGeom prst="roundRect">
            <a:avLst>
              <a:gd name="adj" fmla="val 4012"/>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solidFill>
                <a:prstClr val="white"/>
              </a:solidFill>
            </a:endParaRPr>
          </a:p>
        </p:txBody>
      </p:sp>
      <p:sp>
        <p:nvSpPr>
          <p:cNvPr id="315" name="Rectangle: Rounded Corners 314">
            <a:extLst>
              <a:ext uri="{FF2B5EF4-FFF2-40B4-BE49-F238E27FC236}">
                <a16:creationId xmlns="" xmlns:a16="http://schemas.microsoft.com/office/drawing/2014/main" id="{5F048CCC-004C-438E-BE0F-C408AD968890}"/>
              </a:ext>
            </a:extLst>
          </p:cNvPr>
          <p:cNvSpPr/>
          <p:nvPr/>
        </p:nvSpPr>
        <p:spPr bwMode="gray">
          <a:xfrm>
            <a:off x="8123647" y="1689861"/>
            <a:ext cx="612589" cy="224485"/>
          </a:xfrm>
          <a:prstGeom prst="roundRect">
            <a:avLst>
              <a:gd name="adj" fmla="val 10967"/>
            </a:avLst>
          </a:prstGeom>
          <a:solidFill>
            <a:srgbClr val="56C4D2"/>
          </a:soli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prstClr val="white"/>
                </a:solidFill>
              </a:rPr>
              <a:t>Area A</a:t>
            </a:r>
          </a:p>
        </p:txBody>
      </p:sp>
      <p:cxnSp>
        <p:nvCxnSpPr>
          <p:cNvPr id="316" name="直接连接符 92">
            <a:extLst>
              <a:ext uri="{FF2B5EF4-FFF2-40B4-BE49-F238E27FC236}">
                <a16:creationId xmlns="" xmlns:a16="http://schemas.microsoft.com/office/drawing/2014/main" id="{546430CB-66D7-4FCD-BDE5-9FB5245747B6}"/>
              </a:ext>
            </a:extLst>
          </p:cNvPr>
          <p:cNvCxnSpPr>
            <a:cxnSpLocks/>
            <a:stCxn id="266" idx="1"/>
            <a:endCxn id="309" idx="2"/>
          </p:cNvCxnSpPr>
          <p:nvPr/>
        </p:nvCxnSpPr>
        <p:spPr bwMode="gray">
          <a:xfrm flipV="1">
            <a:off x="9149027" y="2884638"/>
            <a:ext cx="223780" cy="22603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7" name="直接连接符 90">
            <a:extLst>
              <a:ext uri="{FF2B5EF4-FFF2-40B4-BE49-F238E27FC236}">
                <a16:creationId xmlns="" xmlns:a16="http://schemas.microsoft.com/office/drawing/2014/main" id="{79042CFF-4BB8-433C-812C-E6D48F54837B}"/>
              </a:ext>
            </a:extLst>
          </p:cNvPr>
          <p:cNvCxnSpPr>
            <a:cxnSpLocks/>
            <a:stCxn id="310" idx="2"/>
            <a:endCxn id="267" idx="0"/>
          </p:cNvCxnSpPr>
          <p:nvPr/>
        </p:nvCxnSpPr>
        <p:spPr bwMode="gray">
          <a:xfrm>
            <a:off x="9957535" y="2884638"/>
            <a:ext cx="107382" cy="150510"/>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7" name="五边形 2">
            <a:extLst>
              <a:ext uri="{FF2B5EF4-FFF2-40B4-BE49-F238E27FC236}">
                <a16:creationId xmlns="" xmlns:a16="http://schemas.microsoft.com/office/drawing/2014/main" id="{F67C9B26-43E4-46F6-9127-005A9E9C4A69}"/>
              </a:ext>
            </a:extLst>
          </p:cNvPr>
          <p:cNvSpPr/>
          <p:nvPr/>
        </p:nvSpPr>
        <p:spPr bwMode="gray">
          <a:xfrm>
            <a:off x="4665836" y="28656"/>
            <a:ext cx="1643826" cy="37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Basic Concepts of Tunnels</a:t>
            </a:r>
          </a:p>
        </p:txBody>
      </p:sp>
      <p:sp>
        <p:nvSpPr>
          <p:cNvPr id="118" name="燕尾形 3">
            <a:extLst>
              <a:ext uri="{FF2B5EF4-FFF2-40B4-BE49-F238E27FC236}">
                <a16:creationId xmlns="" xmlns:a16="http://schemas.microsoft.com/office/drawing/2014/main" id="{D5605CD5-6CA0-41BB-AED7-2774E6579B4B}"/>
              </a:ext>
            </a:extLst>
          </p:cNvPr>
          <p:cNvSpPr/>
          <p:nvPr/>
        </p:nvSpPr>
        <p:spPr bwMode="gray">
          <a:xfrm>
            <a:off x="8255156" y="28656"/>
            <a:ext cx="1487455"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NAT Traversal Design</a:t>
            </a:r>
          </a:p>
        </p:txBody>
      </p:sp>
      <p:sp>
        <p:nvSpPr>
          <p:cNvPr id="119" name="燕尾形 3">
            <a:extLst>
              <a:ext uri="{FF2B5EF4-FFF2-40B4-BE49-F238E27FC236}">
                <a16:creationId xmlns="" xmlns:a16="http://schemas.microsoft.com/office/drawing/2014/main" id="{1842884F-8AD7-412F-ACE1-36E9BF39A86F}"/>
              </a:ext>
            </a:extLst>
          </p:cNvPr>
          <p:cNvSpPr/>
          <p:nvPr/>
        </p:nvSpPr>
        <p:spPr bwMode="gray">
          <a:xfrm>
            <a:off x="7360256" y="28656"/>
            <a:ext cx="1036310" cy="37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b="1" dirty="0">
                <a:solidFill>
                  <a:prstClr val="white"/>
                </a:solidFill>
                <a:latin typeface="Huawei Sans" panose="020C0503030203020204" pitchFamily="34" charset="0"/>
                <a:sym typeface="Huawei Sans" panose="020C0503030203020204" pitchFamily="34" charset="0"/>
              </a:rPr>
              <a:t>RR Design</a:t>
            </a:r>
          </a:p>
        </p:txBody>
      </p:sp>
      <p:sp>
        <p:nvSpPr>
          <p:cNvPr id="120" name="燕尾形 3">
            <a:extLst>
              <a:ext uri="{FF2B5EF4-FFF2-40B4-BE49-F238E27FC236}">
                <a16:creationId xmlns="" xmlns:a16="http://schemas.microsoft.com/office/drawing/2014/main" id="{3B3CC8E9-A878-439C-BD51-4B00D611C6AC}"/>
              </a:ext>
            </a:extLst>
          </p:cNvPr>
          <p:cNvSpPr/>
          <p:nvPr/>
        </p:nvSpPr>
        <p:spPr bwMode="gray">
          <a:xfrm>
            <a:off x="9601201" y="28656"/>
            <a:ext cx="2147886"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Specifications-Exceeded Network Design</a:t>
            </a:r>
          </a:p>
        </p:txBody>
      </p:sp>
      <p:sp>
        <p:nvSpPr>
          <p:cNvPr id="121" name="燕尾形 3">
            <a:extLst>
              <a:ext uri="{FF2B5EF4-FFF2-40B4-BE49-F238E27FC236}">
                <a16:creationId xmlns="" xmlns:a16="http://schemas.microsoft.com/office/drawing/2014/main" id="{C135BB1D-01E4-475E-8AB5-05649C307E20}"/>
              </a:ext>
            </a:extLst>
          </p:cNvPr>
          <p:cNvSpPr/>
          <p:nvPr/>
        </p:nvSpPr>
        <p:spPr bwMode="gray">
          <a:xfrm>
            <a:off x="6168252" y="28656"/>
            <a:ext cx="1333414"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Data Tunnel Design</a:t>
            </a:r>
          </a:p>
        </p:txBody>
      </p:sp>
    </p:spTree>
    <p:extLst>
      <p:ext uri="{BB962C8B-B14F-4D97-AF65-F5344CB8AC3E}">
        <p14:creationId xmlns:p14="http://schemas.microsoft.com/office/powerpoint/2010/main" val="260201713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7498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7918854-1E58-4981-A3CD-5F884FA56D29}"/>
              </a:ext>
            </a:extLst>
          </p:cNvPr>
          <p:cNvSpPr>
            <a:spLocks noGrp="1"/>
          </p:cNvSpPr>
          <p:nvPr>
            <p:ph type="title"/>
          </p:nvPr>
        </p:nvSpPr>
        <p:spPr bwMode="gray"/>
        <p:txBody>
          <a:bodyPr/>
          <a:lstStyle/>
          <a:p>
            <a:r>
              <a:rPr lang="en-US" dirty="0"/>
              <a:t>RR Deployment Principles</a:t>
            </a:r>
          </a:p>
        </p:txBody>
      </p:sp>
      <p:sp>
        <p:nvSpPr>
          <p:cNvPr id="3" name="Text Placeholder 2">
            <a:extLst>
              <a:ext uri="{FF2B5EF4-FFF2-40B4-BE49-F238E27FC236}">
                <a16:creationId xmlns="" xmlns:a16="http://schemas.microsoft.com/office/drawing/2014/main" id="{7DC63265-E5C7-4220-BD6F-7E49A241C7FE}"/>
              </a:ext>
            </a:extLst>
          </p:cNvPr>
          <p:cNvSpPr>
            <a:spLocks noGrp="1"/>
          </p:cNvSpPr>
          <p:nvPr>
            <p:ph type="body" sz="quarter" idx="10"/>
          </p:nvPr>
        </p:nvSpPr>
        <p:spPr bwMode="gray">
          <a:xfrm>
            <a:off x="5677118" y="1052514"/>
            <a:ext cx="6071970" cy="4875042"/>
          </a:xfrm>
        </p:spPr>
        <p:txBody>
          <a:bodyPr/>
          <a:lstStyle/>
          <a:p>
            <a:pPr algn="l"/>
            <a:r>
              <a:rPr lang="en-US" sz="1600" dirty="0"/>
              <a:t>Considering the importance of RRs, follow the principles below when deploying RRs:</a:t>
            </a:r>
          </a:p>
          <a:p>
            <a:pPr marL="542925" lvl="1" indent="-238125"/>
            <a:r>
              <a:rPr lang="en-US" sz="1400" dirty="0"/>
              <a:t>Redundancy must be implemented for RRs. That is, at least two RRs must be deployed on the live network. This prevents network-wide services from being interrupted because the only RR deployed on the network fails.</a:t>
            </a:r>
          </a:p>
          <a:p>
            <a:pPr marL="542925" lvl="1" indent="-238125"/>
            <a:r>
              <a:rPr lang="en-US" sz="1400" dirty="0"/>
              <a:t>An edge site must be connected to two RRs to implement egress backup.</a:t>
            </a:r>
          </a:p>
          <a:p>
            <a:pPr marL="542925" lvl="1" indent="-238125"/>
            <a:r>
              <a:rPr lang="en-US" sz="1400" dirty="0"/>
              <a:t>It is recommended that RRs be independently deployed to ensure stability.</a:t>
            </a:r>
          </a:p>
          <a:p>
            <a:pPr marL="542925" lvl="1" indent="-238125"/>
            <a:r>
              <a:rPr lang="en-US" sz="1400" dirty="0"/>
              <a:t>If RRs cannot be deployed independently, select routers at core positions as RRs and ensure that the device performance can meet the requirements.</a:t>
            </a:r>
          </a:p>
          <a:p>
            <a:pPr marL="542925" lvl="1" indent="-238125"/>
            <a:r>
              <a:rPr lang="en-US" sz="1400" dirty="0"/>
              <a:t>Use the RR models recommended in the specifications list.</a:t>
            </a:r>
          </a:p>
        </p:txBody>
      </p:sp>
      <p:sp>
        <p:nvSpPr>
          <p:cNvPr id="117" name="Freeform 159">
            <a:extLst>
              <a:ext uri="{FF2B5EF4-FFF2-40B4-BE49-F238E27FC236}">
                <a16:creationId xmlns="" xmlns:a16="http://schemas.microsoft.com/office/drawing/2014/main" id="{3DC753A1-8702-4BC9-A42F-7E30115E5FAB}"/>
              </a:ext>
            </a:extLst>
          </p:cNvPr>
          <p:cNvSpPr/>
          <p:nvPr/>
        </p:nvSpPr>
        <p:spPr bwMode="gray">
          <a:xfrm flipH="1">
            <a:off x="3813537" y="4747865"/>
            <a:ext cx="1208491"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endParaRPr>
          </a:p>
        </p:txBody>
      </p:sp>
      <p:sp>
        <p:nvSpPr>
          <p:cNvPr id="118" name="Freeform 159">
            <a:extLst>
              <a:ext uri="{FF2B5EF4-FFF2-40B4-BE49-F238E27FC236}">
                <a16:creationId xmlns="" xmlns:a16="http://schemas.microsoft.com/office/drawing/2014/main" id="{8C19FD35-0342-449F-8326-B6456D1DE676}"/>
              </a:ext>
            </a:extLst>
          </p:cNvPr>
          <p:cNvSpPr/>
          <p:nvPr/>
        </p:nvSpPr>
        <p:spPr bwMode="gray">
          <a:xfrm flipH="1">
            <a:off x="1845488" y="4747866"/>
            <a:ext cx="1208491"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endParaRPr>
          </a:p>
        </p:txBody>
      </p:sp>
      <p:pic>
        <p:nvPicPr>
          <p:cNvPr id="119" name="Picture 12" descr="E:\2016.01\1.12 扁平化图标\蓝色\AR-蓝色最新-40.png">
            <a:extLst>
              <a:ext uri="{FF2B5EF4-FFF2-40B4-BE49-F238E27FC236}">
                <a16:creationId xmlns="" xmlns:a16="http://schemas.microsoft.com/office/drawing/2014/main" id="{49151F95-D04C-4F71-A0B1-C3EFFDE8EE31}"/>
              </a:ext>
            </a:extLst>
          </p:cNvPr>
          <p:cNvPicPr>
            <a:picLocks noChangeAspect="1" noChangeArrowheads="1"/>
          </p:cNvPicPr>
          <p:nvPr/>
        </p:nvPicPr>
        <p:blipFill>
          <a:blip r:embed="rId3" cstate="print"/>
          <a:srcRect/>
          <a:stretch>
            <a:fillRect/>
          </a:stretch>
        </p:blipFill>
        <p:spPr bwMode="gray">
          <a:xfrm>
            <a:off x="2241224" y="4630668"/>
            <a:ext cx="474524" cy="388247"/>
          </a:xfrm>
          <a:prstGeom prst="rect">
            <a:avLst/>
          </a:prstGeom>
          <a:noFill/>
        </p:spPr>
      </p:pic>
      <p:cxnSp>
        <p:nvCxnSpPr>
          <p:cNvPr id="120" name="Straight Connector 119">
            <a:extLst>
              <a:ext uri="{FF2B5EF4-FFF2-40B4-BE49-F238E27FC236}">
                <a16:creationId xmlns="" xmlns:a16="http://schemas.microsoft.com/office/drawing/2014/main" id="{3A412881-A33E-4866-AAD5-8AB04A91E647}"/>
              </a:ext>
            </a:extLst>
          </p:cNvPr>
          <p:cNvCxnSpPr>
            <a:cxnSpLocks/>
            <a:endCxn id="119" idx="0"/>
          </p:cNvCxnSpPr>
          <p:nvPr/>
        </p:nvCxnSpPr>
        <p:spPr bwMode="gray">
          <a:xfrm>
            <a:off x="2478486" y="3752001"/>
            <a:ext cx="0" cy="87866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a:extLst>
              <a:ext uri="{FF2B5EF4-FFF2-40B4-BE49-F238E27FC236}">
                <a16:creationId xmlns="" xmlns:a16="http://schemas.microsoft.com/office/drawing/2014/main" id="{986974AA-A800-40CC-9821-D8C03D01CB6B}"/>
              </a:ext>
            </a:extLst>
          </p:cNvPr>
          <p:cNvCxnSpPr>
            <a:cxnSpLocks/>
            <a:endCxn id="119" idx="0"/>
          </p:cNvCxnSpPr>
          <p:nvPr/>
        </p:nvCxnSpPr>
        <p:spPr bwMode="gray">
          <a:xfrm flipH="1">
            <a:off x="2478486" y="3767134"/>
            <a:ext cx="2056725" cy="8635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2" name="TextBox 121">
            <a:extLst>
              <a:ext uri="{FF2B5EF4-FFF2-40B4-BE49-F238E27FC236}">
                <a16:creationId xmlns="" xmlns:a16="http://schemas.microsoft.com/office/drawing/2014/main" id="{AA42DD0E-CD69-43A8-B63E-FE30182EEDD9}"/>
              </a:ext>
            </a:extLst>
          </p:cNvPr>
          <p:cNvSpPr txBox="1"/>
          <p:nvPr/>
        </p:nvSpPr>
        <p:spPr bwMode="gray">
          <a:xfrm>
            <a:off x="2089870" y="4988553"/>
            <a:ext cx="750526" cy="307777"/>
          </a:xfrm>
          <a:prstGeom prst="rect">
            <a:avLst/>
          </a:prstGeom>
          <a:noFill/>
        </p:spPr>
        <p:txBody>
          <a:bodyPr wrap="none" rtlCol="0">
            <a:spAutoFit/>
          </a:bodyPr>
          <a:lstStyle/>
          <a:p>
            <a:pPr algn="ctr" fontAlgn="ctr"/>
            <a:r>
              <a:rPr lang="en-US" sz="1400" dirty="0">
                <a:solidFill>
                  <a:prstClr val="black"/>
                </a:solidFill>
                <a:latin typeface="Huawei Sans" panose="020C0503030203020204" pitchFamily="34" charset="0"/>
              </a:rPr>
              <a:t>Branch</a:t>
            </a:r>
          </a:p>
        </p:txBody>
      </p:sp>
      <p:sp>
        <p:nvSpPr>
          <p:cNvPr id="123" name="Freeform 159">
            <a:extLst>
              <a:ext uri="{FF2B5EF4-FFF2-40B4-BE49-F238E27FC236}">
                <a16:creationId xmlns="" xmlns:a16="http://schemas.microsoft.com/office/drawing/2014/main" id="{D9A17191-373E-491F-94C8-674C7F9F1DAF}"/>
              </a:ext>
            </a:extLst>
          </p:cNvPr>
          <p:cNvSpPr/>
          <p:nvPr/>
        </p:nvSpPr>
        <p:spPr bwMode="gray">
          <a:xfrm flipH="1">
            <a:off x="1945159" y="3105999"/>
            <a:ext cx="1193937"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MPLS</a:t>
            </a:r>
          </a:p>
        </p:txBody>
      </p:sp>
      <p:sp>
        <p:nvSpPr>
          <p:cNvPr id="124" name="Freeform 159">
            <a:extLst>
              <a:ext uri="{FF2B5EF4-FFF2-40B4-BE49-F238E27FC236}">
                <a16:creationId xmlns="" xmlns:a16="http://schemas.microsoft.com/office/drawing/2014/main" id="{FD565DA7-ADB9-46D7-80EE-D741572FD96C}"/>
              </a:ext>
            </a:extLst>
          </p:cNvPr>
          <p:cNvSpPr/>
          <p:nvPr/>
        </p:nvSpPr>
        <p:spPr bwMode="gray">
          <a:xfrm flipH="1">
            <a:off x="3938243" y="3105998"/>
            <a:ext cx="1193937" cy="6460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Internet</a:t>
            </a:r>
          </a:p>
        </p:txBody>
      </p:sp>
      <p:sp>
        <p:nvSpPr>
          <p:cNvPr id="125" name="Freeform 159">
            <a:extLst>
              <a:ext uri="{FF2B5EF4-FFF2-40B4-BE49-F238E27FC236}">
                <a16:creationId xmlns="" xmlns:a16="http://schemas.microsoft.com/office/drawing/2014/main" id="{A1630E1B-36D7-4F92-9675-25B1C323E6C4}"/>
              </a:ext>
            </a:extLst>
          </p:cNvPr>
          <p:cNvSpPr/>
          <p:nvPr/>
        </p:nvSpPr>
        <p:spPr bwMode="gray">
          <a:xfrm flipH="1">
            <a:off x="2675107" y="1750363"/>
            <a:ext cx="1429629" cy="76421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prstClr val="white"/>
              </a:solidFill>
            </a:endParaRPr>
          </a:p>
        </p:txBody>
      </p:sp>
      <p:cxnSp>
        <p:nvCxnSpPr>
          <p:cNvPr id="126" name="Straight Connector 125">
            <a:extLst>
              <a:ext uri="{FF2B5EF4-FFF2-40B4-BE49-F238E27FC236}">
                <a16:creationId xmlns="" xmlns:a16="http://schemas.microsoft.com/office/drawing/2014/main" id="{72E9F1D6-ADE9-4782-B75A-DCB5169BAB6A}"/>
              </a:ext>
            </a:extLst>
          </p:cNvPr>
          <p:cNvCxnSpPr>
            <a:cxnSpLocks/>
            <a:stCxn id="129" idx="2"/>
            <a:endCxn id="124" idx="0"/>
          </p:cNvCxnSpPr>
          <p:nvPr/>
        </p:nvCxnSpPr>
        <p:spPr bwMode="gray">
          <a:xfrm>
            <a:off x="3616881" y="2372042"/>
            <a:ext cx="789501" cy="73395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 xmlns:a16="http://schemas.microsoft.com/office/drawing/2014/main" id="{991D8964-CB26-42D0-AE33-E9BAF1DCA6B6}"/>
              </a:ext>
            </a:extLst>
          </p:cNvPr>
          <p:cNvCxnSpPr>
            <a:cxnSpLocks/>
            <a:stCxn id="128" idx="2"/>
            <a:endCxn id="123" idx="0"/>
          </p:cNvCxnSpPr>
          <p:nvPr/>
        </p:nvCxnSpPr>
        <p:spPr bwMode="gray">
          <a:xfrm flipH="1">
            <a:off x="2413298" y="2372810"/>
            <a:ext cx="742941" cy="73318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28" name="Picture 12" descr="E:\2016.01\1.12 扁平化图标\蓝色\AR-蓝色最新-40.png">
            <a:extLst>
              <a:ext uri="{FF2B5EF4-FFF2-40B4-BE49-F238E27FC236}">
                <a16:creationId xmlns="" xmlns:a16="http://schemas.microsoft.com/office/drawing/2014/main" id="{573FC795-5305-428D-9775-5A7CF1F4C6BB}"/>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3002844" y="2121801"/>
            <a:ext cx="306789" cy="251009"/>
          </a:xfrm>
          <a:prstGeom prst="rect">
            <a:avLst/>
          </a:prstGeom>
          <a:noFill/>
        </p:spPr>
      </p:pic>
      <p:pic>
        <p:nvPicPr>
          <p:cNvPr id="129" name="Picture 12" descr="E:\2016.01\1.12 扁平化图标\蓝色\AR-蓝色最新-40.png">
            <a:extLst>
              <a:ext uri="{FF2B5EF4-FFF2-40B4-BE49-F238E27FC236}">
                <a16:creationId xmlns="" xmlns:a16="http://schemas.microsoft.com/office/drawing/2014/main" id="{98541CA1-8FF6-476C-A189-E920CD5E3EA4}"/>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3463486" y="2121033"/>
            <a:ext cx="306789" cy="251009"/>
          </a:xfrm>
          <a:prstGeom prst="rect">
            <a:avLst/>
          </a:prstGeom>
          <a:noFill/>
        </p:spPr>
      </p:pic>
      <p:sp>
        <p:nvSpPr>
          <p:cNvPr id="130" name="TextBox 129">
            <a:extLst>
              <a:ext uri="{FF2B5EF4-FFF2-40B4-BE49-F238E27FC236}">
                <a16:creationId xmlns="" xmlns:a16="http://schemas.microsoft.com/office/drawing/2014/main" id="{2669E3F1-5DBC-4E4C-A509-227634A2115F}"/>
              </a:ext>
            </a:extLst>
          </p:cNvPr>
          <p:cNvSpPr txBox="1"/>
          <p:nvPr/>
        </p:nvSpPr>
        <p:spPr bwMode="gray">
          <a:xfrm>
            <a:off x="2978151" y="1857029"/>
            <a:ext cx="836286" cy="307777"/>
          </a:xfrm>
          <a:prstGeom prst="rect">
            <a:avLst/>
          </a:prstGeom>
          <a:noFill/>
        </p:spPr>
        <p:txBody>
          <a:bodyPr wrap="square" rtlCol="0">
            <a:spAutoFit/>
          </a:bodyPr>
          <a:lstStyle/>
          <a:p>
            <a:pPr algn="ctr" fontAlgn="ctr"/>
            <a:r>
              <a:rPr lang="en-US" sz="1400" dirty="0">
                <a:solidFill>
                  <a:prstClr val="black"/>
                </a:solidFill>
                <a:latin typeface="Huawei Sans" panose="020C0503030203020204" pitchFamily="34" charset="0"/>
              </a:rPr>
              <a:t>Hub</a:t>
            </a:r>
          </a:p>
        </p:txBody>
      </p:sp>
      <p:pic>
        <p:nvPicPr>
          <p:cNvPr id="131" name="Picture 12" descr="E:\2016.01\1.12 扁平化图标\蓝色\AR-蓝色最新-40.png">
            <a:extLst>
              <a:ext uri="{FF2B5EF4-FFF2-40B4-BE49-F238E27FC236}">
                <a16:creationId xmlns="" xmlns:a16="http://schemas.microsoft.com/office/drawing/2014/main" id="{E853A70F-B22F-4901-B07D-23152727DECB}"/>
              </a:ext>
            </a:extLst>
          </p:cNvPr>
          <p:cNvPicPr>
            <a:picLocks noChangeAspect="1" noChangeArrowheads="1"/>
          </p:cNvPicPr>
          <p:nvPr/>
        </p:nvPicPr>
        <p:blipFill>
          <a:blip r:embed="rId3" cstate="print"/>
          <a:srcRect/>
          <a:stretch>
            <a:fillRect/>
          </a:stretch>
        </p:blipFill>
        <p:spPr bwMode="gray">
          <a:xfrm>
            <a:off x="3901981" y="4642280"/>
            <a:ext cx="474524" cy="388247"/>
          </a:xfrm>
          <a:prstGeom prst="rect">
            <a:avLst/>
          </a:prstGeom>
          <a:noFill/>
        </p:spPr>
      </p:pic>
      <p:pic>
        <p:nvPicPr>
          <p:cNvPr id="132" name="Picture 12" descr="E:\2016.01\1.12 扁平化图标\蓝色\AR-蓝色最新-40.png">
            <a:extLst>
              <a:ext uri="{FF2B5EF4-FFF2-40B4-BE49-F238E27FC236}">
                <a16:creationId xmlns="" xmlns:a16="http://schemas.microsoft.com/office/drawing/2014/main" id="{CBEC553A-1D3A-4DC0-9032-4EE60142C206}"/>
              </a:ext>
            </a:extLst>
          </p:cNvPr>
          <p:cNvPicPr>
            <a:picLocks noChangeAspect="1" noChangeArrowheads="1"/>
          </p:cNvPicPr>
          <p:nvPr/>
        </p:nvPicPr>
        <p:blipFill>
          <a:blip r:embed="rId3" cstate="print"/>
          <a:srcRect/>
          <a:stretch>
            <a:fillRect/>
          </a:stretch>
        </p:blipFill>
        <p:spPr bwMode="gray">
          <a:xfrm>
            <a:off x="4589438" y="4643342"/>
            <a:ext cx="474524" cy="388247"/>
          </a:xfrm>
          <a:prstGeom prst="rect">
            <a:avLst/>
          </a:prstGeom>
          <a:noFill/>
        </p:spPr>
      </p:pic>
      <p:sp>
        <p:nvSpPr>
          <p:cNvPr id="133" name="TextBox 132">
            <a:extLst>
              <a:ext uri="{FF2B5EF4-FFF2-40B4-BE49-F238E27FC236}">
                <a16:creationId xmlns="" xmlns:a16="http://schemas.microsoft.com/office/drawing/2014/main" id="{C24FEB3A-0FFB-4BC1-ABE3-81CAD7028E97}"/>
              </a:ext>
            </a:extLst>
          </p:cNvPr>
          <p:cNvSpPr txBox="1"/>
          <p:nvPr/>
        </p:nvSpPr>
        <p:spPr bwMode="gray">
          <a:xfrm>
            <a:off x="4087277" y="4988553"/>
            <a:ext cx="750526" cy="307777"/>
          </a:xfrm>
          <a:prstGeom prst="rect">
            <a:avLst/>
          </a:prstGeom>
          <a:noFill/>
        </p:spPr>
        <p:txBody>
          <a:bodyPr wrap="none" rtlCol="0">
            <a:spAutoFit/>
          </a:bodyPr>
          <a:lstStyle/>
          <a:p>
            <a:pPr algn="ctr" fontAlgn="ctr"/>
            <a:r>
              <a:rPr lang="en-US" sz="1400" dirty="0">
                <a:solidFill>
                  <a:prstClr val="black"/>
                </a:solidFill>
                <a:latin typeface="Huawei Sans" panose="020C0503030203020204" pitchFamily="34" charset="0"/>
              </a:rPr>
              <a:t>Branch</a:t>
            </a:r>
          </a:p>
        </p:txBody>
      </p:sp>
      <p:cxnSp>
        <p:nvCxnSpPr>
          <p:cNvPr id="134" name="Straight Connector 133">
            <a:extLst>
              <a:ext uri="{FF2B5EF4-FFF2-40B4-BE49-F238E27FC236}">
                <a16:creationId xmlns="" xmlns:a16="http://schemas.microsoft.com/office/drawing/2014/main" id="{B83781ED-13B4-4297-A933-06ED64D002C8}"/>
              </a:ext>
            </a:extLst>
          </p:cNvPr>
          <p:cNvCxnSpPr>
            <a:cxnSpLocks/>
            <a:endCxn id="131" idx="0"/>
          </p:cNvCxnSpPr>
          <p:nvPr/>
        </p:nvCxnSpPr>
        <p:spPr bwMode="gray">
          <a:xfrm>
            <a:off x="2533956" y="3767135"/>
            <a:ext cx="1605287" cy="87514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 xmlns:a16="http://schemas.microsoft.com/office/drawing/2014/main" id="{7E68D3B1-EBCE-420F-B67E-25E4DEBEBDD5}"/>
              </a:ext>
            </a:extLst>
          </p:cNvPr>
          <p:cNvCxnSpPr>
            <a:cxnSpLocks/>
            <a:endCxn id="132" idx="0"/>
          </p:cNvCxnSpPr>
          <p:nvPr/>
        </p:nvCxnSpPr>
        <p:spPr bwMode="gray">
          <a:xfrm>
            <a:off x="4600575" y="3752850"/>
            <a:ext cx="226125" cy="89049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 xmlns:a16="http://schemas.microsoft.com/office/drawing/2014/main" id="{471C01EC-A5A6-47EC-BE9E-0F825FD694AB}"/>
              </a:ext>
            </a:extLst>
          </p:cNvPr>
          <p:cNvCxnSpPr>
            <a:cxnSpLocks/>
            <a:stCxn id="132" idx="1"/>
            <a:endCxn id="131" idx="3"/>
          </p:cNvCxnSpPr>
          <p:nvPr/>
        </p:nvCxnSpPr>
        <p:spPr bwMode="gray">
          <a:xfrm flipH="1" flipV="1">
            <a:off x="4376505" y="4836404"/>
            <a:ext cx="212933" cy="106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37" name="Picture 12" descr="E:\2016.01\1.12 扁平化图标\蓝色\AR-蓝色最新-40.png">
            <a:extLst>
              <a:ext uri="{FF2B5EF4-FFF2-40B4-BE49-F238E27FC236}">
                <a16:creationId xmlns="" xmlns:a16="http://schemas.microsoft.com/office/drawing/2014/main" id="{B6F9E3A1-79BC-4185-9B55-0C59ECAE2747}"/>
              </a:ext>
            </a:extLst>
          </p:cNvPr>
          <p:cNvPicPr>
            <a:picLocks noChangeAspect="1" noChangeArrowheads="1"/>
          </p:cNvPicPr>
          <p:nvPr/>
        </p:nvPicPr>
        <p:blipFill>
          <a:blip r:embed="rId3" cstate="print"/>
          <a:srcRect/>
          <a:stretch>
            <a:fillRect/>
          </a:stretch>
        </p:blipFill>
        <p:spPr bwMode="gray">
          <a:xfrm>
            <a:off x="1123004" y="2375741"/>
            <a:ext cx="474524" cy="388247"/>
          </a:xfrm>
          <a:prstGeom prst="rect">
            <a:avLst/>
          </a:prstGeom>
          <a:noFill/>
        </p:spPr>
      </p:pic>
      <p:pic>
        <p:nvPicPr>
          <p:cNvPr id="138" name="Picture 12" descr="E:\2016.01\1.12 扁平化图标\蓝色\AR-蓝色最新-40.png">
            <a:extLst>
              <a:ext uri="{FF2B5EF4-FFF2-40B4-BE49-F238E27FC236}">
                <a16:creationId xmlns="" xmlns:a16="http://schemas.microsoft.com/office/drawing/2014/main" id="{B812AD44-2536-40F8-A907-A4B55E0EB1B5}"/>
              </a:ext>
            </a:extLst>
          </p:cNvPr>
          <p:cNvPicPr>
            <a:picLocks noChangeAspect="1" noChangeArrowheads="1"/>
          </p:cNvPicPr>
          <p:nvPr/>
        </p:nvPicPr>
        <p:blipFill>
          <a:blip r:embed="rId3" cstate="print"/>
          <a:srcRect/>
          <a:stretch>
            <a:fillRect/>
          </a:stretch>
        </p:blipFill>
        <p:spPr bwMode="gray">
          <a:xfrm>
            <a:off x="5216476" y="2404618"/>
            <a:ext cx="474524" cy="388247"/>
          </a:xfrm>
          <a:prstGeom prst="rect">
            <a:avLst/>
          </a:prstGeom>
          <a:noFill/>
        </p:spPr>
      </p:pic>
      <p:cxnSp>
        <p:nvCxnSpPr>
          <p:cNvPr id="139" name="Straight Connector 138">
            <a:extLst>
              <a:ext uri="{FF2B5EF4-FFF2-40B4-BE49-F238E27FC236}">
                <a16:creationId xmlns="" xmlns:a16="http://schemas.microsoft.com/office/drawing/2014/main" id="{36C0A8AE-8D38-45E7-8AA1-26974785889A}"/>
              </a:ext>
            </a:extLst>
          </p:cNvPr>
          <p:cNvCxnSpPr>
            <a:cxnSpLocks/>
            <a:stCxn id="123" idx="24"/>
            <a:endCxn id="137" idx="2"/>
          </p:cNvCxnSpPr>
          <p:nvPr/>
        </p:nvCxnSpPr>
        <p:spPr bwMode="gray">
          <a:xfrm flipH="1" flipV="1">
            <a:off x="1360266" y="2763988"/>
            <a:ext cx="763472" cy="58844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 xmlns:a16="http://schemas.microsoft.com/office/drawing/2014/main" id="{D8407CEF-DC1B-4CD9-83C6-26D953053C7C}"/>
              </a:ext>
            </a:extLst>
          </p:cNvPr>
          <p:cNvCxnSpPr>
            <a:cxnSpLocks/>
            <a:stCxn id="124" idx="21"/>
            <a:endCxn id="137" idx="3"/>
          </p:cNvCxnSpPr>
          <p:nvPr/>
        </p:nvCxnSpPr>
        <p:spPr bwMode="gray">
          <a:xfrm flipH="1" flipV="1">
            <a:off x="1597528" y="2569865"/>
            <a:ext cx="2340715" cy="98904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1" name="Straight Connector 140">
            <a:extLst>
              <a:ext uri="{FF2B5EF4-FFF2-40B4-BE49-F238E27FC236}">
                <a16:creationId xmlns="" xmlns:a16="http://schemas.microsoft.com/office/drawing/2014/main" id="{00322675-71D5-425B-8219-8D1D02B63436}"/>
              </a:ext>
            </a:extLst>
          </p:cNvPr>
          <p:cNvCxnSpPr>
            <a:cxnSpLocks/>
            <a:stCxn id="138" idx="2"/>
            <a:endCxn id="124" idx="8"/>
          </p:cNvCxnSpPr>
          <p:nvPr/>
        </p:nvCxnSpPr>
        <p:spPr bwMode="gray">
          <a:xfrm flipH="1">
            <a:off x="5132180" y="2792865"/>
            <a:ext cx="321558" cy="75428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2" name="Straight Connector 141">
            <a:extLst>
              <a:ext uri="{FF2B5EF4-FFF2-40B4-BE49-F238E27FC236}">
                <a16:creationId xmlns="" xmlns:a16="http://schemas.microsoft.com/office/drawing/2014/main" id="{B2C0007F-BF9A-4D65-B1AD-0F5CC24987F2}"/>
              </a:ext>
            </a:extLst>
          </p:cNvPr>
          <p:cNvCxnSpPr>
            <a:cxnSpLocks/>
            <a:stCxn id="138" idx="1"/>
            <a:endCxn id="123" idx="8"/>
          </p:cNvCxnSpPr>
          <p:nvPr/>
        </p:nvCxnSpPr>
        <p:spPr bwMode="gray">
          <a:xfrm flipH="1">
            <a:off x="3139096" y="2598742"/>
            <a:ext cx="2077380" cy="94840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3" name="TextBox 142">
            <a:extLst>
              <a:ext uri="{FF2B5EF4-FFF2-40B4-BE49-F238E27FC236}">
                <a16:creationId xmlns="" xmlns:a16="http://schemas.microsoft.com/office/drawing/2014/main" id="{930D7658-2679-478D-803B-D8B843DDF024}"/>
              </a:ext>
            </a:extLst>
          </p:cNvPr>
          <p:cNvSpPr txBox="1"/>
          <p:nvPr/>
        </p:nvSpPr>
        <p:spPr bwMode="gray">
          <a:xfrm>
            <a:off x="1142125" y="2098741"/>
            <a:ext cx="46038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RR1</a:t>
            </a:r>
          </a:p>
        </p:txBody>
      </p:sp>
      <p:sp>
        <p:nvSpPr>
          <p:cNvPr id="144" name="TextBox 143">
            <a:extLst>
              <a:ext uri="{FF2B5EF4-FFF2-40B4-BE49-F238E27FC236}">
                <a16:creationId xmlns="" xmlns:a16="http://schemas.microsoft.com/office/drawing/2014/main" id="{55B9A1B4-12CA-4B3C-94AA-1CBA2CBCF7AF}"/>
              </a:ext>
            </a:extLst>
          </p:cNvPr>
          <p:cNvSpPr txBox="1"/>
          <p:nvPr/>
        </p:nvSpPr>
        <p:spPr bwMode="gray">
          <a:xfrm>
            <a:off x="5230618" y="2145953"/>
            <a:ext cx="46038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RR2</a:t>
            </a:r>
          </a:p>
        </p:txBody>
      </p:sp>
      <p:pic>
        <p:nvPicPr>
          <p:cNvPr id="145" name="Picture 12" descr="E:\2016.01\1.12 扁平化图标\蓝色\AR-蓝色最新-40.png">
            <a:extLst>
              <a:ext uri="{FF2B5EF4-FFF2-40B4-BE49-F238E27FC236}">
                <a16:creationId xmlns="" xmlns:a16="http://schemas.microsoft.com/office/drawing/2014/main" id="{A2BA72DB-96F0-43DE-B8E6-4CEC9E2527EE}"/>
              </a:ext>
            </a:extLst>
          </p:cNvPr>
          <p:cNvPicPr>
            <a:picLocks noChangeAspect="1" noChangeArrowheads="1"/>
          </p:cNvPicPr>
          <p:nvPr/>
        </p:nvPicPr>
        <p:blipFill>
          <a:blip r:embed="rId3" cstate="print"/>
          <a:srcRect/>
          <a:stretch>
            <a:fillRect/>
          </a:stretch>
        </p:blipFill>
        <p:spPr bwMode="gray">
          <a:xfrm>
            <a:off x="2381756" y="2051823"/>
            <a:ext cx="474524" cy="388247"/>
          </a:xfrm>
          <a:prstGeom prst="rect">
            <a:avLst/>
          </a:prstGeom>
          <a:noFill/>
        </p:spPr>
      </p:pic>
      <p:pic>
        <p:nvPicPr>
          <p:cNvPr id="146" name="Picture 12" descr="E:\2016.01\1.12 扁平化图标\蓝色\AR-蓝色最新-40.png">
            <a:extLst>
              <a:ext uri="{FF2B5EF4-FFF2-40B4-BE49-F238E27FC236}">
                <a16:creationId xmlns="" xmlns:a16="http://schemas.microsoft.com/office/drawing/2014/main" id="{87431E71-9A82-45CF-8E2F-DBFE8A80B357}"/>
              </a:ext>
            </a:extLst>
          </p:cNvPr>
          <p:cNvPicPr>
            <a:picLocks noChangeAspect="1" noChangeArrowheads="1"/>
          </p:cNvPicPr>
          <p:nvPr/>
        </p:nvPicPr>
        <p:blipFill>
          <a:blip r:embed="rId3" cstate="print"/>
          <a:srcRect/>
          <a:stretch>
            <a:fillRect/>
          </a:stretch>
        </p:blipFill>
        <p:spPr bwMode="gray">
          <a:xfrm>
            <a:off x="3938243" y="2053505"/>
            <a:ext cx="474524" cy="388247"/>
          </a:xfrm>
          <a:prstGeom prst="rect">
            <a:avLst/>
          </a:prstGeom>
          <a:noFill/>
        </p:spPr>
      </p:pic>
      <p:cxnSp>
        <p:nvCxnSpPr>
          <p:cNvPr id="147" name="Straight Connector 146">
            <a:extLst>
              <a:ext uri="{FF2B5EF4-FFF2-40B4-BE49-F238E27FC236}">
                <a16:creationId xmlns="" xmlns:a16="http://schemas.microsoft.com/office/drawing/2014/main" id="{51E63764-DBD4-44A8-B25C-70536BB12446}"/>
              </a:ext>
            </a:extLst>
          </p:cNvPr>
          <p:cNvCxnSpPr>
            <a:cxnSpLocks/>
            <a:stCxn id="145" idx="3"/>
            <a:endCxn id="128" idx="1"/>
          </p:cNvCxnSpPr>
          <p:nvPr/>
        </p:nvCxnSpPr>
        <p:spPr bwMode="gray">
          <a:xfrm>
            <a:off x="2856280" y="2245947"/>
            <a:ext cx="146564" cy="135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a:extLst>
              <a:ext uri="{FF2B5EF4-FFF2-40B4-BE49-F238E27FC236}">
                <a16:creationId xmlns="" xmlns:a16="http://schemas.microsoft.com/office/drawing/2014/main" id="{B58C4454-2BA0-4A42-9039-D5D6D137EF36}"/>
              </a:ext>
            </a:extLst>
          </p:cNvPr>
          <p:cNvCxnSpPr>
            <a:cxnSpLocks/>
            <a:stCxn id="129" idx="3"/>
            <a:endCxn id="146" idx="1"/>
          </p:cNvCxnSpPr>
          <p:nvPr/>
        </p:nvCxnSpPr>
        <p:spPr bwMode="gray">
          <a:xfrm>
            <a:off x="3770275" y="2246538"/>
            <a:ext cx="167968" cy="109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9" name="TextBox 148">
            <a:extLst>
              <a:ext uri="{FF2B5EF4-FFF2-40B4-BE49-F238E27FC236}">
                <a16:creationId xmlns="" xmlns:a16="http://schemas.microsoft.com/office/drawing/2014/main" id="{17D15007-1368-4B91-946B-823052C411D6}"/>
              </a:ext>
            </a:extLst>
          </p:cNvPr>
          <p:cNvSpPr txBox="1"/>
          <p:nvPr/>
        </p:nvSpPr>
        <p:spPr bwMode="gray">
          <a:xfrm>
            <a:off x="1722866" y="4692111"/>
            <a:ext cx="575799"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EDGE</a:t>
            </a:r>
          </a:p>
        </p:txBody>
      </p:sp>
      <p:sp>
        <p:nvSpPr>
          <p:cNvPr id="150" name="TextBox 149">
            <a:extLst>
              <a:ext uri="{FF2B5EF4-FFF2-40B4-BE49-F238E27FC236}">
                <a16:creationId xmlns="" xmlns:a16="http://schemas.microsoft.com/office/drawing/2014/main" id="{2E88C57C-6697-4718-A55A-9D5BADD44FCD}"/>
              </a:ext>
            </a:extLst>
          </p:cNvPr>
          <p:cNvSpPr txBox="1"/>
          <p:nvPr/>
        </p:nvSpPr>
        <p:spPr bwMode="gray">
          <a:xfrm>
            <a:off x="3413948" y="4692111"/>
            <a:ext cx="575799"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EDGE</a:t>
            </a:r>
          </a:p>
        </p:txBody>
      </p:sp>
      <p:sp>
        <p:nvSpPr>
          <p:cNvPr id="151" name="TextBox 150">
            <a:extLst>
              <a:ext uri="{FF2B5EF4-FFF2-40B4-BE49-F238E27FC236}">
                <a16:creationId xmlns="" xmlns:a16="http://schemas.microsoft.com/office/drawing/2014/main" id="{DD940C90-BA04-4A7D-864A-ADE9EB398071}"/>
              </a:ext>
            </a:extLst>
          </p:cNvPr>
          <p:cNvSpPr txBox="1"/>
          <p:nvPr/>
        </p:nvSpPr>
        <p:spPr bwMode="gray">
          <a:xfrm>
            <a:off x="5008441" y="4692111"/>
            <a:ext cx="575799"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EDGE</a:t>
            </a:r>
          </a:p>
        </p:txBody>
      </p:sp>
      <p:sp>
        <p:nvSpPr>
          <p:cNvPr id="152" name="TextBox 151">
            <a:extLst>
              <a:ext uri="{FF2B5EF4-FFF2-40B4-BE49-F238E27FC236}">
                <a16:creationId xmlns="" xmlns:a16="http://schemas.microsoft.com/office/drawing/2014/main" id="{9CB3CC91-0279-4F5D-A005-8A2F4DE3B775}"/>
              </a:ext>
            </a:extLst>
          </p:cNvPr>
          <p:cNvSpPr txBox="1"/>
          <p:nvPr/>
        </p:nvSpPr>
        <p:spPr bwMode="gray">
          <a:xfrm>
            <a:off x="2168164" y="1804566"/>
            <a:ext cx="824265"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EDGE/RR</a:t>
            </a:r>
          </a:p>
        </p:txBody>
      </p:sp>
      <p:sp>
        <p:nvSpPr>
          <p:cNvPr id="153" name="TextBox 152">
            <a:extLst>
              <a:ext uri="{FF2B5EF4-FFF2-40B4-BE49-F238E27FC236}">
                <a16:creationId xmlns="" xmlns:a16="http://schemas.microsoft.com/office/drawing/2014/main" id="{584A1430-7170-4D81-8920-6341A8BAA67C}"/>
              </a:ext>
            </a:extLst>
          </p:cNvPr>
          <p:cNvSpPr txBox="1"/>
          <p:nvPr/>
        </p:nvSpPr>
        <p:spPr bwMode="gray">
          <a:xfrm>
            <a:off x="3834378" y="1821840"/>
            <a:ext cx="824265"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EDGE/RR</a:t>
            </a:r>
          </a:p>
        </p:txBody>
      </p:sp>
      <p:cxnSp>
        <p:nvCxnSpPr>
          <p:cNvPr id="154" name="Straight Connector 153">
            <a:extLst>
              <a:ext uri="{FF2B5EF4-FFF2-40B4-BE49-F238E27FC236}">
                <a16:creationId xmlns="" xmlns:a16="http://schemas.microsoft.com/office/drawing/2014/main" id="{E0C05901-4BDE-4690-9E6D-CA8E3C95BB1E}"/>
              </a:ext>
            </a:extLst>
          </p:cNvPr>
          <p:cNvCxnSpPr>
            <a:cxnSpLocks/>
            <a:stCxn id="129" idx="1"/>
            <a:endCxn id="128" idx="3"/>
          </p:cNvCxnSpPr>
          <p:nvPr/>
        </p:nvCxnSpPr>
        <p:spPr bwMode="gray">
          <a:xfrm flipH="1">
            <a:off x="3309633" y="2246538"/>
            <a:ext cx="153853" cy="76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5" name="Rectangular Callout 75">
            <a:extLst>
              <a:ext uri="{FF2B5EF4-FFF2-40B4-BE49-F238E27FC236}">
                <a16:creationId xmlns="" xmlns:a16="http://schemas.microsoft.com/office/drawing/2014/main" id="{7FD3841B-2702-4B25-AE42-EFD3B48FB2B4}"/>
              </a:ext>
            </a:extLst>
          </p:cNvPr>
          <p:cNvSpPr/>
          <p:nvPr/>
        </p:nvSpPr>
        <p:spPr bwMode="gray">
          <a:xfrm>
            <a:off x="700949" y="1553572"/>
            <a:ext cx="1280252" cy="432436"/>
          </a:xfrm>
          <a:prstGeom prst="wedgeRectCallout">
            <a:avLst>
              <a:gd name="adj1" fmla="val -7649"/>
              <a:gd name="adj2" fmla="val 8498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black"/>
                </a:solidFill>
              </a:rPr>
              <a:t>Independent RR deployment</a:t>
            </a:r>
          </a:p>
        </p:txBody>
      </p:sp>
      <p:sp>
        <p:nvSpPr>
          <p:cNvPr id="156" name="Rectangular Callout 75">
            <a:extLst>
              <a:ext uri="{FF2B5EF4-FFF2-40B4-BE49-F238E27FC236}">
                <a16:creationId xmlns="" xmlns:a16="http://schemas.microsoft.com/office/drawing/2014/main" id="{9BC5FCB5-7FC6-4B67-80A2-8D8DC71C92B2}"/>
              </a:ext>
            </a:extLst>
          </p:cNvPr>
          <p:cNvSpPr/>
          <p:nvPr/>
        </p:nvSpPr>
        <p:spPr bwMode="gray">
          <a:xfrm>
            <a:off x="2060953" y="1225355"/>
            <a:ext cx="1476196" cy="432436"/>
          </a:xfrm>
          <a:prstGeom prst="wedgeRectCallout">
            <a:avLst>
              <a:gd name="adj1" fmla="val -15561"/>
              <a:gd name="adj2" fmla="val 8095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black"/>
                </a:solidFill>
              </a:rPr>
              <a:t>Co-deployment of the RR and EDGE</a:t>
            </a:r>
          </a:p>
        </p:txBody>
      </p:sp>
      <p:sp>
        <p:nvSpPr>
          <p:cNvPr id="51" name="五边形 2">
            <a:extLst>
              <a:ext uri="{FF2B5EF4-FFF2-40B4-BE49-F238E27FC236}">
                <a16:creationId xmlns="" xmlns:a16="http://schemas.microsoft.com/office/drawing/2014/main" id="{F67C9B26-43E4-46F6-9127-005A9E9C4A69}"/>
              </a:ext>
            </a:extLst>
          </p:cNvPr>
          <p:cNvSpPr/>
          <p:nvPr/>
        </p:nvSpPr>
        <p:spPr bwMode="gray">
          <a:xfrm>
            <a:off x="4665836" y="28656"/>
            <a:ext cx="1643826" cy="37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Basic Concepts of Tunnels</a:t>
            </a:r>
          </a:p>
        </p:txBody>
      </p:sp>
      <p:sp>
        <p:nvSpPr>
          <p:cNvPr id="52" name="燕尾形 3">
            <a:extLst>
              <a:ext uri="{FF2B5EF4-FFF2-40B4-BE49-F238E27FC236}">
                <a16:creationId xmlns="" xmlns:a16="http://schemas.microsoft.com/office/drawing/2014/main" id="{D5605CD5-6CA0-41BB-AED7-2774E6579B4B}"/>
              </a:ext>
            </a:extLst>
          </p:cNvPr>
          <p:cNvSpPr/>
          <p:nvPr/>
        </p:nvSpPr>
        <p:spPr bwMode="gray">
          <a:xfrm>
            <a:off x="8255156" y="28656"/>
            <a:ext cx="1487455"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NAT Traversal Design</a:t>
            </a:r>
          </a:p>
        </p:txBody>
      </p:sp>
      <p:sp>
        <p:nvSpPr>
          <p:cNvPr id="53" name="燕尾形 3">
            <a:extLst>
              <a:ext uri="{FF2B5EF4-FFF2-40B4-BE49-F238E27FC236}">
                <a16:creationId xmlns="" xmlns:a16="http://schemas.microsoft.com/office/drawing/2014/main" id="{1842884F-8AD7-412F-ACE1-36E9BF39A86F}"/>
              </a:ext>
            </a:extLst>
          </p:cNvPr>
          <p:cNvSpPr/>
          <p:nvPr/>
        </p:nvSpPr>
        <p:spPr bwMode="gray">
          <a:xfrm>
            <a:off x="7360256" y="28656"/>
            <a:ext cx="1036310" cy="37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b="1" dirty="0">
                <a:solidFill>
                  <a:prstClr val="white"/>
                </a:solidFill>
                <a:latin typeface="Huawei Sans" panose="020C0503030203020204" pitchFamily="34" charset="0"/>
                <a:sym typeface="Huawei Sans" panose="020C0503030203020204" pitchFamily="34" charset="0"/>
              </a:rPr>
              <a:t>RR Design</a:t>
            </a:r>
          </a:p>
        </p:txBody>
      </p:sp>
      <p:sp>
        <p:nvSpPr>
          <p:cNvPr id="54" name="燕尾形 3">
            <a:extLst>
              <a:ext uri="{FF2B5EF4-FFF2-40B4-BE49-F238E27FC236}">
                <a16:creationId xmlns="" xmlns:a16="http://schemas.microsoft.com/office/drawing/2014/main" id="{3B3CC8E9-A878-439C-BD51-4B00D611C6AC}"/>
              </a:ext>
            </a:extLst>
          </p:cNvPr>
          <p:cNvSpPr/>
          <p:nvPr/>
        </p:nvSpPr>
        <p:spPr bwMode="gray">
          <a:xfrm>
            <a:off x="9601201" y="28656"/>
            <a:ext cx="2147886"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Specifications-Exceeded Network Design</a:t>
            </a:r>
          </a:p>
        </p:txBody>
      </p:sp>
      <p:sp>
        <p:nvSpPr>
          <p:cNvPr id="55" name="燕尾形 3">
            <a:extLst>
              <a:ext uri="{FF2B5EF4-FFF2-40B4-BE49-F238E27FC236}">
                <a16:creationId xmlns="" xmlns:a16="http://schemas.microsoft.com/office/drawing/2014/main" id="{C135BB1D-01E4-475E-8AB5-05649C307E20}"/>
              </a:ext>
            </a:extLst>
          </p:cNvPr>
          <p:cNvSpPr/>
          <p:nvPr/>
        </p:nvSpPr>
        <p:spPr bwMode="gray">
          <a:xfrm>
            <a:off x="6168252" y="28656"/>
            <a:ext cx="1333414"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Data Tunnel Design</a:t>
            </a:r>
          </a:p>
        </p:txBody>
      </p:sp>
    </p:spTree>
    <p:extLst>
      <p:ext uri="{BB962C8B-B14F-4D97-AF65-F5344CB8AC3E}">
        <p14:creationId xmlns:p14="http://schemas.microsoft.com/office/powerpoint/2010/main" val="226083903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7918854-1E58-4981-A3CD-5F884FA56D29}"/>
              </a:ext>
            </a:extLst>
          </p:cNvPr>
          <p:cNvSpPr>
            <a:spLocks noGrp="1"/>
          </p:cNvSpPr>
          <p:nvPr>
            <p:ph type="title"/>
          </p:nvPr>
        </p:nvSpPr>
        <p:spPr bwMode="gray"/>
        <p:txBody>
          <a:bodyPr/>
          <a:lstStyle/>
          <a:p>
            <a:r>
              <a:rPr lang="en-US" dirty="0"/>
              <a:t>Typical RR Networking: Enterprise-Built</a:t>
            </a:r>
          </a:p>
        </p:txBody>
      </p:sp>
      <p:sp>
        <p:nvSpPr>
          <p:cNvPr id="52" name="圆角矩形 75">
            <a:extLst>
              <a:ext uri="{FF2B5EF4-FFF2-40B4-BE49-F238E27FC236}">
                <a16:creationId xmlns="" xmlns:a16="http://schemas.microsoft.com/office/drawing/2014/main" id="{6B807661-0F70-43C2-B566-6E8D92ABC8BA}"/>
              </a:ext>
            </a:extLst>
          </p:cNvPr>
          <p:cNvSpPr/>
          <p:nvPr/>
        </p:nvSpPr>
        <p:spPr bwMode="gray">
          <a:xfrm>
            <a:off x="6325161" y="1068625"/>
            <a:ext cx="4970964"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Independent RR deployment</a:t>
            </a:r>
          </a:p>
        </p:txBody>
      </p:sp>
      <p:sp>
        <p:nvSpPr>
          <p:cNvPr id="53" name="圆角矩形 75">
            <a:extLst>
              <a:ext uri="{FF2B5EF4-FFF2-40B4-BE49-F238E27FC236}">
                <a16:creationId xmlns="" xmlns:a16="http://schemas.microsoft.com/office/drawing/2014/main" id="{ADCC7108-0031-4D0E-8F9D-EF97146A7826}"/>
              </a:ext>
            </a:extLst>
          </p:cNvPr>
          <p:cNvSpPr/>
          <p:nvPr/>
        </p:nvSpPr>
        <p:spPr bwMode="gray">
          <a:xfrm>
            <a:off x="838085" y="1052513"/>
            <a:ext cx="5156535"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Co-deployment of the RR and EDGE</a:t>
            </a:r>
          </a:p>
        </p:txBody>
      </p:sp>
      <p:sp>
        <p:nvSpPr>
          <p:cNvPr id="54" name="圆角矩形 75">
            <a:extLst>
              <a:ext uri="{FF2B5EF4-FFF2-40B4-BE49-F238E27FC236}">
                <a16:creationId xmlns="" xmlns:a16="http://schemas.microsoft.com/office/drawing/2014/main" id="{CBD7B4A7-E6E6-4762-A8D8-768B81B9EA64}"/>
              </a:ext>
            </a:extLst>
          </p:cNvPr>
          <p:cNvSpPr/>
          <p:nvPr/>
        </p:nvSpPr>
        <p:spPr bwMode="gray">
          <a:xfrm>
            <a:off x="6325161" y="1510192"/>
            <a:ext cx="4970964" cy="4681057"/>
          </a:xfrm>
          <a:prstGeom prst="roundRect">
            <a:avLst>
              <a:gd name="adj" fmla="val 874"/>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ctr" anchorCtr="0">
            <a:noAutofit/>
          </a:bodyPr>
          <a:lstStyle/>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r>
              <a:rPr lang="en-US" sz="1400" dirty="0">
                <a:solidFill>
                  <a:prstClr val="black"/>
                </a:solidFill>
                <a:latin typeface="Huawei Sans" panose="020C0503030203020204" pitchFamily="34" charset="0"/>
              </a:rPr>
              <a:t>Large enterprises have a large number of sites. If these enterprises have high network reliability requirements, independent RR deployment is recommended.</a:t>
            </a:r>
            <a:endParaRPr lang="en-US" altLang="zh-CN" sz="1400" dirty="0">
              <a:solidFill>
                <a:prstClr val="black"/>
              </a:solidFill>
              <a:latin typeface="Huawei Sans" panose="020C0503030203020204" pitchFamily="34" charset="0"/>
            </a:endParaRPr>
          </a:p>
        </p:txBody>
      </p:sp>
      <p:sp>
        <p:nvSpPr>
          <p:cNvPr id="55" name="圆角矩形 75">
            <a:extLst>
              <a:ext uri="{FF2B5EF4-FFF2-40B4-BE49-F238E27FC236}">
                <a16:creationId xmlns="" xmlns:a16="http://schemas.microsoft.com/office/drawing/2014/main" id="{762C8140-463B-4424-948A-77B630188478}"/>
              </a:ext>
            </a:extLst>
          </p:cNvPr>
          <p:cNvSpPr/>
          <p:nvPr/>
        </p:nvSpPr>
        <p:spPr bwMode="gray">
          <a:xfrm>
            <a:off x="838085" y="1492289"/>
            <a:ext cx="5156535" cy="4681057"/>
          </a:xfrm>
          <a:prstGeom prst="roundRect">
            <a:avLst>
              <a:gd name="adj" fmla="val 874"/>
            </a:avLst>
          </a:prstGeom>
          <a:noFill/>
          <a:ln w="9525" cap="flat" cmpd="sng" algn="ctr">
            <a:solidFill>
              <a:sysClr val="window" lastClr="FFFFFF">
                <a:lumMod val="75000"/>
              </a:sysClr>
            </a:solidFill>
            <a:prstDash val="solid"/>
            <a:miter lim="800000"/>
          </a:ln>
          <a:effectLst/>
        </p:spPr>
        <p:txBody>
          <a:bodyPr wrap="square" lIns="108000" tIns="108000" rIns="108000" bIns="108000" rtlCol="0" anchor="ctr" anchorCtr="0">
            <a:noAutofit/>
          </a:bodyPr>
          <a:lstStyle/>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228594" indent="-228594" fontAlgn="ctr">
              <a:buFont typeface="Arial" panose="020B0604020202020204" pitchFamily="34" charset="0"/>
              <a:buChar char="•"/>
            </a:pPr>
            <a:r>
              <a:rPr lang="en-US" sz="1400" dirty="0">
                <a:solidFill>
                  <a:prstClr val="black"/>
                </a:solidFill>
                <a:latin typeface="Huawei Sans" panose="020C0503030203020204" pitchFamily="34" charset="0"/>
              </a:rPr>
              <a:t>Small and midsize enterprises have a small number of branch sites. If the traffic between branches and the HQ/DC is not heavy, it is recommended that the RR be co-deployed with the EDGE. The hub site functions as the RR to carry the control plane.</a:t>
            </a:r>
            <a:endParaRPr lang="en-US" altLang="zh-CN" sz="1400" dirty="0">
              <a:solidFill>
                <a:prstClr val="black"/>
              </a:solidFill>
              <a:latin typeface="Huawei Sans" panose="020C0503030203020204" pitchFamily="34" charset="0"/>
            </a:endParaRPr>
          </a:p>
        </p:txBody>
      </p:sp>
      <p:grpSp>
        <p:nvGrpSpPr>
          <p:cNvPr id="112" name="Group 111">
            <a:extLst>
              <a:ext uri="{FF2B5EF4-FFF2-40B4-BE49-F238E27FC236}">
                <a16:creationId xmlns="" xmlns:a16="http://schemas.microsoft.com/office/drawing/2014/main" id="{BB3B7FC5-9E66-430F-86B4-5001A08B7CB7}"/>
              </a:ext>
            </a:extLst>
          </p:cNvPr>
          <p:cNvGrpSpPr/>
          <p:nvPr/>
        </p:nvGrpSpPr>
        <p:grpSpPr bwMode="gray">
          <a:xfrm>
            <a:off x="1694413" y="1780213"/>
            <a:ext cx="3044605" cy="3060687"/>
            <a:chOff x="674564" y="1771947"/>
            <a:chExt cx="3044605" cy="3060687"/>
          </a:xfrm>
        </p:grpSpPr>
        <p:sp>
          <p:nvSpPr>
            <p:cNvPr id="113" name="Freeform 159">
              <a:extLst>
                <a:ext uri="{FF2B5EF4-FFF2-40B4-BE49-F238E27FC236}">
                  <a16:creationId xmlns="" xmlns:a16="http://schemas.microsoft.com/office/drawing/2014/main" id="{6BCD1FDB-01C0-470A-9E29-8EAE807ED1D0}"/>
                </a:ext>
              </a:extLst>
            </p:cNvPr>
            <p:cNvSpPr/>
            <p:nvPr/>
          </p:nvSpPr>
          <p:spPr bwMode="gray">
            <a:xfrm flipH="1">
              <a:off x="1005105" y="4323987"/>
              <a:ext cx="973061" cy="5086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Branch 1</a:t>
              </a:r>
            </a:p>
          </p:txBody>
        </p:sp>
        <p:sp>
          <p:nvSpPr>
            <p:cNvPr id="114" name="Freeform 159">
              <a:extLst>
                <a:ext uri="{FF2B5EF4-FFF2-40B4-BE49-F238E27FC236}">
                  <a16:creationId xmlns="" xmlns:a16="http://schemas.microsoft.com/office/drawing/2014/main" id="{0640326E-CB6F-480F-80E2-E01365EFF54D}"/>
                </a:ext>
              </a:extLst>
            </p:cNvPr>
            <p:cNvSpPr/>
            <p:nvPr/>
          </p:nvSpPr>
          <p:spPr bwMode="gray">
            <a:xfrm flipH="1">
              <a:off x="2682266" y="4320835"/>
              <a:ext cx="973061" cy="5086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Branch 2</a:t>
              </a:r>
            </a:p>
          </p:txBody>
        </p:sp>
        <p:sp>
          <p:nvSpPr>
            <p:cNvPr id="115" name="Freeform 159">
              <a:extLst>
                <a:ext uri="{FF2B5EF4-FFF2-40B4-BE49-F238E27FC236}">
                  <a16:creationId xmlns="" xmlns:a16="http://schemas.microsoft.com/office/drawing/2014/main" id="{D599D767-6861-4EBC-BCDE-013CC4EF94A4}"/>
                </a:ext>
              </a:extLst>
            </p:cNvPr>
            <p:cNvSpPr/>
            <p:nvPr/>
          </p:nvSpPr>
          <p:spPr bwMode="gray">
            <a:xfrm flipH="1">
              <a:off x="1872365" y="1771947"/>
              <a:ext cx="973061" cy="5086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black"/>
                  </a:solidFill>
                </a:rPr>
                <a:t>Hub</a:t>
              </a:r>
            </a:p>
          </p:txBody>
        </p:sp>
        <p:cxnSp>
          <p:nvCxnSpPr>
            <p:cNvPr id="116" name="直接连接符 78">
              <a:extLst>
                <a:ext uri="{FF2B5EF4-FFF2-40B4-BE49-F238E27FC236}">
                  <a16:creationId xmlns="" xmlns:a16="http://schemas.microsoft.com/office/drawing/2014/main" id="{B143019A-6AAE-41C4-9C76-AAB510EED598}"/>
                </a:ext>
              </a:extLst>
            </p:cNvPr>
            <p:cNvCxnSpPr>
              <a:stCxn id="162" idx="3"/>
              <a:endCxn id="164" idx="1"/>
            </p:cNvCxnSpPr>
            <p:nvPr/>
          </p:nvCxnSpPr>
          <p:spPr bwMode="gray">
            <a:xfrm flipV="1">
              <a:off x="3136724" y="4228735"/>
              <a:ext cx="115777" cy="896"/>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57" name="图片 87">
              <a:extLst>
                <a:ext uri="{FF2B5EF4-FFF2-40B4-BE49-F238E27FC236}">
                  <a16:creationId xmlns="" xmlns:a16="http://schemas.microsoft.com/office/drawing/2014/main" id="{A51708E9-8B8C-4D27-AB25-2BCE2F9B550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1264753" y="4038722"/>
              <a:ext cx="466668" cy="381818"/>
            </a:xfrm>
            <a:prstGeom prst="rect">
              <a:avLst/>
            </a:prstGeom>
          </p:spPr>
        </p:pic>
        <p:sp>
          <p:nvSpPr>
            <p:cNvPr id="158" name="文本框 88">
              <a:extLst>
                <a:ext uri="{FF2B5EF4-FFF2-40B4-BE49-F238E27FC236}">
                  <a16:creationId xmlns="" xmlns:a16="http://schemas.microsoft.com/office/drawing/2014/main" id="{FE2A3752-6857-416D-8DF5-53257FA3E6B3}"/>
                </a:ext>
              </a:extLst>
            </p:cNvPr>
            <p:cNvSpPr txBox="1"/>
            <p:nvPr/>
          </p:nvSpPr>
          <p:spPr bwMode="gray">
            <a:xfrm>
              <a:off x="674564" y="4054961"/>
              <a:ext cx="653103"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EDGE</a:t>
              </a:r>
            </a:p>
          </p:txBody>
        </p:sp>
        <p:cxnSp>
          <p:nvCxnSpPr>
            <p:cNvPr id="159" name="直接连接符 90">
              <a:extLst>
                <a:ext uri="{FF2B5EF4-FFF2-40B4-BE49-F238E27FC236}">
                  <a16:creationId xmlns="" xmlns:a16="http://schemas.microsoft.com/office/drawing/2014/main" id="{4EF70A7C-8E32-4E1B-993A-CBC6A04E529E}"/>
                </a:ext>
              </a:extLst>
            </p:cNvPr>
            <p:cNvCxnSpPr>
              <a:cxnSpLocks/>
              <a:stCxn id="157" idx="0"/>
            </p:cNvCxnSpPr>
            <p:nvPr/>
          </p:nvCxnSpPr>
          <p:spPr bwMode="gray">
            <a:xfrm flipV="1">
              <a:off x="1498087" y="3547820"/>
              <a:ext cx="1431346" cy="487157"/>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0" name="直接连接符 91">
              <a:extLst>
                <a:ext uri="{FF2B5EF4-FFF2-40B4-BE49-F238E27FC236}">
                  <a16:creationId xmlns="" xmlns:a16="http://schemas.microsoft.com/office/drawing/2014/main" id="{E9BE6709-B845-4BA0-B807-0AD292A64AA2}"/>
                </a:ext>
              </a:extLst>
            </p:cNvPr>
            <p:cNvCxnSpPr>
              <a:cxnSpLocks/>
              <a:stCxn id="170" idx="2"/>
              <a:endCxn id="173" idx="2"/>
            </p:cNvCxnSpPr>
            <p:nvPr/>
          </p:nvCxnSpPr>
          <p:spPr bwMode="gray">
            <a:xfrm>
              <a:off x="2660131" y="2544793"/>
              <a:ext cx="345781" cy="63368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1" name="直接连接符 92">
              <a:extLst>
                <a:ext uri="{FF2B5EF4-FFF2-40B4-BE49-F238E27FC236}">
                  <a16:creationId xmlns="" xmlns:a16="http://schemas.microsoft.com/office/drawing/2014/main" id="{DFDF692B-DE00-45FF-9A19-58609B5F54C0}"/>
                </a:ext>
              </a:extLst>
            </p:cNvPr>
            <p:cNvCxnSpPr>
              <a:cxnSpLocks/>
              <a:stCxn id="157" idx="0"/>
            </p:cNvCxnSpPr>
            <p:nvPr/>
          </p:nvCxnSpPr>
          <p:spPr bwMode="gray">
            <a:xfrm flipV="1">
              <a:off x="1498087" y="3561013"/>
              <a:ext cx="334664" cy="47396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62" name="图片 94">
              <a:extLst>
                <a:ext uri="{FF2B5EF4-FFF2-40B4-BE49-F238E27FC236}">
                  <a16:creationId xmlns="" xmlns:a16="http://schemas.microsoft.com/office/drawing/2014/main" id="{F3D4503D-6AD9-4D44-BCD0-A0CA41903FB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2670056" y="4038722"/>
              <a:ext cx="466668" cy="381818"/>
            </a:xfrm>
            <a:prstGeom prst="rect">
              <a:avLst/>
            </a:prstGeom>
          </p:spPr>
        </p:pic>
        <p:sp>
          <p:nvSpPr>
            <p:cNvPr id="163" name="文本框 95">
              <a:extLst>
                <a:ext uri="{FF2B5EF4-FFF2-40B4-BE49-F238E27FC236}">
                  <a16:creationId xmlns="" xmlns:a16="http://schemas.microsoft.com/office/drawing/2014/main" id="{C95B16A0-8BE5-4811-AB6A-7D99CD44DC64}"/>
                </a:ext>
              </a:extLst>
            </p:cNvPr>
            <p:cNvSpPr txBox="1"/>
            <p:nvPr/>
          </p:nvSpPr>
          <p:spPr bwMode="gray">
            <a:xfrm>
              <a:off x="2054489" y="4052211"/>
              <a:ext cx="687665"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EDGE</a:t>
              </a:r>
            </a:p>
          </p:txBody>
        </p:sp>
        <p:pic>
          <p:nvPicPr>
            <p:cNvPr id="164" name="图片 97">
              <a:extLst>
                <a:ext uri="{FF2B5EF4-FFF2-40B4-BE49-F238E27FC236}">
                  <a16:creationId xmlns="" xmlns:a16="http://schemas.microsoft.com/office/drawing/2014/main" id="{982EDF88-2A15-4F05-B577-24A111C646E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3252501" y="4037826"/>
              <a:ext cx="466668" cy="381818"/>
            </a:xfrm>
            <a:prstGeom prst="rect">
              <a:avLst/>
            </a:prstGeom>
          </p:spPr>
        </p:pic>
        <p:cxnSp>
          <p:nvCxnSpPr>
            <p:cNvPr id="165" name="直接连接符 98">
              <a:extLst>
                <a:ext uri="{FF2B5EF4-FFF2-40B4-BE49-F238E27FC236}">
                  <a16:creationId xmlns="" xmlns:a16="http://schemas.microsoft.com/office/drawing/2014/main" id="{F24DFDAE-033A-43D9-A150-AC5BD9A7E976}"/>
                </a:ext>
              </a:extLst>
            </p:cNvPr>
            <p:cNvCxnSpPr>
              <a:cxnSpLocks/>
              <a:stCxn id="162" idx="0"/>
            </p:cNvCxnSpPr>
            <p:nvPr/>
          </p:nvCxnSpPr>
          <p:spPr bwMode="gray">
            <a:xfrm flipH="1" flipV="1">
              <a:off x="1796201" y="3561013"/>
              <a:ext cx="1107189" cy="47396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6" name="直接连接符 99">
              <a:extLst>
                <a:ext uri="{FF2B5EF4-FFF2-40B4-BE49-F238E27FC236}">
                  <a16:creationId xmlns="" xmlns:a16="http://schemas.microsoft.com/office/drawing/2014/main" id="{83A8B920-CB43-4B57-B070-7A4BB2C540BE}"/>
                </a:ext>
              </a:extLst>
            </p:cNvPr>
            <p:cNvCxnSpPr>
              <a:cxnSpLocks/>
              <a:stCxn id="164" idx="0"/>
            </p:cNvCxnSpPr>
            <p:nvPr/>
          </p:nvCxnSpPr>
          <p:spPr bwMode="gray">
            <a:xfrm flipH="1" flipV="1">
              <a:off x="2929433" y="3547820"/>
              <a:ext cx="556402" cy="486261"/>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7" name="直接连接符 100">
              <a:extLst>
                <a:ext uri="{FF2B5EF4-FFF2-40B4-BE49-F238E27FC236}">
                  <a16:creationId xmlns="" xmlns:a16="http://schemas.microsoft.com/office/drawing/2014/main" id="{9910BE06-2A5E-401F-83DE-6117EE984A3C}"/>
                </a:ext>
              </a:extLst>
            </p:cNvPr>
            <p:cNvCxnSpPr>
              <a:stCxn id="168" idx="3"/>
              <a:endCxn id="170" idx="1"/>
            </p:cNvCxnSpPr>
            <p:nvPr/>
          </p:nvCxnSpPr>
          <p:spPr bwMode="gray">
            <a:xfrm flipV="1">
              <a:off x="2262710" y="2350139"/>
              <a:ext cx="164087" cy="896"/>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68" name="图片 102">
              <a:extLst>
                <a:ext uri="{FF2B5EF4-FFF2-40B4-BE49-F238E27FC236}">
                  <a16:creationId xmlns="" xmlns:a16="http://schemas.microsoft.com/office/drawing/2014/main" id="{4CEC7F5D-A48C-479E-B817-22C66FE6908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1796042" y="2160126"/>
              <a:ext cx="466668" cy="381818"/>
            </a:xfrm>
            <a:prstGeom prst="rect">
              <a:avLst/>
            </a:prstGeom>
          </p:spPr>
        </p:pic>
        <p:sp>
          <p:nvSpPr>
            <p:cNvPr id="169" name="文本框 103">
              <a:extLst>
                <a:ext uri="{FF2B5EF4-FFF2-40B4-BE49-F238E27FC236}">
                  <a16:creationId xmlns="" xmlns:a16="http://schemas.microsoft.com/office/drawing/2014/main" id="{E00758AF-9094-4846-AD16-2439F0905A5A}"/>
                </a:ext>
              </a:extLst>
            </p:cNvPr>
            <p:cNvSpPr txBox="1"/>
            <p:nvPr/>
          </p:nvSpPr>
          <p:spPr bwMode="gray">
            <a:xfrm>
              <a:off x="2684408" y="2088529"/>
              <a:ext cx="921131" cy="523220"/>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EDGE (RR)</a:t>
              </a:r>
            </a:p>
          </p:txBody>
        </p:sp>
        <p:pic>
          <p:nvPicPr>
            <p:cNvPr id="170" name="图片 105">
              <a:extLst>
                <a:ext uri="{FF2B5EF4-FFF2-40B4-BE49-F238E27FC236}">
                  <a16:creationId xmlns="" xmlns:a16="http://schemas.microsoft.com/office/drawing/2014/main" id="{8DDC51B9-1B7A-4CE7-83AA-774E89DD7FD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2426797" y="2159230"/>
              <a:ext cx="466668" cy="381818"/>
            </a:xfrm>
            <a:prstGeom prst="rect">
              <a:avLst/>
            </a:prstGeom>
          </p:spPr>
        </p:pic>
        <p:cxnSp>
          <p:nvCxnSpPr>
            <p:cNvPr id="171" name="直接连接符 106">
              <a:extLst>
                <a:ext uri="{FF2B5EF4-FFF2-40B4-BE49-F238E27FC236}">
                  <a16:creationId xmlns="" xmlns:a16="http://schemas.microsoft.com/office/drawing/2014/main" id="{26BADB50-F5EB-491B-9129-D82F008B05E1}"/>
                </a:ext>
              </a:extLst>
            </p:cNvPr>
            <p:cNvCxnSpPr>
              <a:cxnSpLocks/>
              <a:stCxn id="168" idx="2"/>
              <a:endCxn id="172" idx="0"/>
            </p:cNvCxnSpPr>
            <p:nvPr/>
          </p:nvCxnSpPr>
          <p:spPr bwMode="gray">
            <a:xfrm flipH="1">
              <a:off x="1780414" y="2545689"/>
              <a:ext cx="248962" cy="569869"/>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2" name="Freeform 159">
              <a:extLst>
                <a:ext uri="{FF2B5EF4-FFF2-40B4-BE49-F238E27FC236}">
                  <a16:creationId xmlns="" xmlns:a16="http://schemas.microsoft.com/office/drawing/2014/main" id="{340CE3CC-A2B8-4737-A59A-D1F5F83C2955}"/>
                </a:ext>
              </a:extLst>
            </p:cNvPr>
            <p:cNvSpPr/>
            <p:nvPr/>
          </p:nvSpPr>
          <p:spPr bwMode="gray">
            <a:xfrm flipH="1">
              <a:off x="1446279" y="3115558"/>
              <a:ext cx="852173" cy="44545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MPLS</a:t>
              </a:r>
            </a:p>
          </p:txBody>
        </p:sp>
        <p:sp>
          <p:nvSpPr>
            <p:cNvPr id="173" name="Freeform 159">
              <a:extLst>
                <a:ext uri="{FF2B5EF4-FFF2-40B4-BE49-F238E27FC236}">
                  <a16:creationId xmlns="" xmlns:a16="http://schemas.microsoft.com/office/drawing/2014/main" id="{2C978D60-FA0B-4810-8E0C-7F7477AD7BF2}"/>
                </a:ext>
              </a:extLst>
            </p:cNvPr>
            <p:cNvSpPr/>
            <p:nvPr/>
          </p:nvSpPr>
          <p:spPr bwMode="gray">
            <a:xfrm flipH="1">
              <a:off x="2511339" y="3102365"/>
              <a:ext cx="852173" cy="44545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Internet</a:t>
              </a:r>
            </a:p>
          </p:txBody>
        </p:sp>
      </p:grpSp>
      <p:grpSp>
        <p:nvGrpSpPr>
          <p:cNvPr id="174" name="Group 173">
            <a:extLst>
              <a:ext uri="{FF2B5EF4-FFF2-40B4-BE49-F238E27FC236}">
                <a16:creationId xmlns="" xmlns:a16="http://schemas.microsoft.com/office/drawing/2014/main" id="{E736939D-0B04-41D1-91B4-460C978EECCA}"/>
              </a:ext>
            </a:extLst>
          </p:cNvPr>
          <p:cNvGrpSpPr/>
          <p:nvPr/>
        </p:nvGrpSpPr>
        <p:grpSpPr bwMode="gray">
          <a:xfrm>
            <a:off x="7063201" y="1810299"/>
            <a:ext cx="3520963" cy="3072504"/>
            <a:chOff x="4231687" y="1636316"/>
            <a:chExt cx="3520963" cy="3072504"/>
          </a:xfrm>
        </p:grpSpPr>
        <p:sp>
          <p:nvSpPr>
            <p:cNvPr id="175" name="Freeform 159">
              <a:extLst>
                <a:ext uri="{FF2B5EF4-FFF2-40B4-BE49-F238E27FC236}">
                  <a16:creationId xmlns="" xmlns:a16="http://schemas.microsoft.com/office/drawing/2014/main" id="{6748B03B-A86D-410B-BA9F-10F1DE6E90E5}"/>
                </a:ext>
              </a:extLst>
            </p:cNvPr>
            <p:cNvSpPr/>
            <p:nvPr/>
          </p:nvSpPr>
          <p:spPr bwMode="gray">
            <a:xfrm flipH="1">
              <a:off x="4709631" y="1636316"/>
              <a:ext cx="973061" cy="5086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black"/>
                  </a:solidFill>
                </a:rPr>
                <a:t>RR site</a:t>
              </a:r>
            </a:p>
          </p:txBody>
        </p:sp>
        <p:sp>
          <p:nvSpPr>
            <p:cNvPr id="176" name="Freeform 159">
              <a:extLst>
                <a:ext uri="{FF2B5EF4-FFF2-40B4-BE49-F238E27FC236}">
                  <a16:creationId xmlns="" xmlns:a16="http://schemas.microsoft.com/office/drawing/2014/main" id="{FFA9136A-4894-4039-80FB-0E536E2C31E1}"/>
                </a:ext>
              </a:extLst>
            </p:cNvPr>
            <p:cNvSpPr/>
            <p:nvPr/>
          </p:nvSpPr>
          <p:spPr bwMode="gray">
            <a:xfrm flipH="1">
              <a:off x="4557384" y="4200173"/>
              <a:ext cx="973061" cy="5086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Branch 1</a:t>
              </a:r>
            </a:p>
          </p:txBody>
        </p:sp>
        <p:sp>
          <p:nvSpPr>
            <p:cNvPr id="177" name="Freeform 159">
              <a:extLst>
                <a:ext uri="{FF2B5EF4-FFF2-40B4-BE49-F238E27FC236}">
                  <a16:creationId xmlns="" xmlns:a16="http://schemas.microsoft.com/office/drawing/2014/main" id="{A6FB2044-BBAC-4999-96E4-A12D41252E04}"/>
                </a:ext>
              </a:extLst>
            </p:cNvPr>
            <p:cNvSpPr/>
            <p:nvPr/>
          </p:nvSpPr>
          <p:spPr bwMode="gray">
            <a:xfrm flipH="1">
              <a:off x="6234545" y="4197021"/>
              <a:ext cx="973061" cy="5086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Branch 2</a:t>
              </a:r>
            </a:p>
          </p:txBody>
        </p:sp>
        <p:sp>
          <p:nvSpPr>
            <p:cNvPr id="178" name="Freeform 159">
              <a:extLst>
                <a:ext uri="{FF2B5EF4-FFF2-40B4-BE49-F238E27FC236}">
                  <a16:creationId xmlns="" xmlns:a16="http://schemas.microsoft.com/office/drawing/2014/main" id="{ED0DC4C4-2FC5-427E-AFAD-23CDB2BAE67D}"/>
                </a:ext>
              </a:extLst>
            </p:cNvPr>
            <p:cNvSpPr/>
            <p:nvPr/>
          </p:nvSpPr>
          <p:spPr bwMode="gray">
            <a:xfrm flipH="1">
              <a:off x="6177119" y="1648133"/>
              <a:ext cx="973061" cy="5086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black"/>
                  </a:solidFill>
                </a:rPr>
                <a:t>Hub</a:t>
              </a:r>
            </a:p>
          </p:txBody>
        </p:sp>
        <p:cxnSp>
          <p:nvCxnSpPr>
            <p:cNvPr id="179" name="直接连接符 78">
              <a:extLst>
                <a:ext uri="{FF2B5EF4-FFF2-40B4-BE49-F238E27FC236}">
                  <a16:creationId xmlns="" xmlns:a16="http://schemas.microsoft.com/office/drawing/2014/main" id="{6B33D434-A088-4698-A2C5-A2B6CB0B1FB4}"/>
                </a:ext>
              </a:extLst>
            </p:cNvPr>
            <p:cNvCxnSpPr>
              <a:stCxn id="185" idx="3"/>
              <a:endCxn id="187" idx="1"/>
            </p:cNvCxnSpPr>
            <p:nvPr/>
          </p:nvCxnSpPr>
          <p:spPr bwMode="gray">
            <a:xfrm flipV="1">
              <a:off x="6689003" y="4104921"/>
              <a:ext cx="115777" cy="896"/>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80" name="图片 87">
              <a:extLst>
                <a:ext uri="{FF2B5EF4-FFF2-40B4-BE49-F238E27FC236}">
                  <a16:creationId xmlns="" xmlns:a16="http://schemas.microsoft.com/office/drawing/2014/main" id="{48888DD0-BA7D-486E-BB36-7A608286075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4817032" y="3914908"/>
              <a:ext cx="466668" cy="381818"/>
            </a:xfrm>
            <a:prstGeom prst="rect">
              <a:avLst/>
            </a:prstGeom>
          </p:spPr>
        </p:pic>
        <p:sp>
          <p:nvSpPr>
            <p:cNvPr id="181" name="文本框 88">
              <a:extLst>
                <a:ext uri="{FF2B5EF4-FFF2-40B4-BE49-F238E27FC236}">
                  <a16:creationId xmlns="" xmlns:a16="http://schemas.microsoft.com/office/drawing/2014/main" id="{B3170ACA-1DBC-4EBE-BD50-3B5B42E9E9E3}"/>
                </a:ext>
              </a:extLst>
            </p:cNvPr>
            <p:cNvSpPr txBox="1"/>
            <p:nvPr/>
          </p:nvSpPr>
          <p:spPr bwMode="gray">
            <a:xfrm>
              <a:off x="4231687" y="3946043"/>
              <a:ext cx="651394"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EDGE</a:t>
              </a:r>
            </a:p>
          </p:txBody>
        </p:sp>
        <p:cxnSp>
          <p:nvCxnSpPr>
            <p:cNvPr id="182" name="直接连接符 90">
              <a:extLst>
                <a:ext uri="{FF2B5EF4-FFF2-40B4-BE49-F238E27FC236}">
                  <a16:creationId xmlns="" xmlns:a16="http://schemas.microsoft.com/office/drawing/2014/main" id="{7C9922C0-C40A-4B5F-A3F9-A3DB67F495BA}"/>
                </a:ext>
              </a:extLst>
            </p:cNvPr>
            <p:cNvCxnSpPr>
              <a:cxnSpLocks/>
              <a:stCxn id="180" idx="0"/>
            </p:cNvCxnSpPr>
            <p:nvPr/>
          </p:nvCxnSpPr>
          <p:spPr bwMode="gray">
            <a:xfrm flipV="1">
              <a:off x="5050366" y="3424006"/>
              <a:ext cx="1431346" cy="487157"/>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3" name="直接连接符 91">
              <a:extLst>
                <a:ext uri="{FF2B5EF4-FFF2-40B4-BE49-F238E27FC236}">
                  <a16:creationId xmlns="" xmlns:a16="http://schemas.microsoft.com/office/drawing/2014/main" id="{032C102A-5BB4-432B-B2CA-78E95C60FF06}"/>
                </a:ext>
              </a:extLst>
            </p:cNvPr>
            <p:cNvCxnSpPr>
              <a:cxnSpLocks/>
              <a:stCxn id="193" idx="2"/>
              <a:endCxn id="196" idx="2"/>
            </p:cNvCxnSpPr>
            <p:nvPr/>
          </p:nvCxnSpPr>
          <p:spPr bwMode="gray">
            <a:xfrm flipH="1">
              <a:off x="6558191" y="2420979"/>
              <a:ext cx="406694" cy="63368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4" name="直接连接符 92">
              <a:extLst>
                <a:ext uri="{FF2B5EF4-FFF2-40B4-BE49-F238E27FC236}">
                  <a16:creationId xmlns="" xmlns:a16="http://schemas.microsoft.com/office/drawing/2014/main" id="{4DB89065-F1CA-44DD-A9C4-719280130D81}"/>
                </a:ext>
              </a:extLst>
            </p:cNvPr>
            <p:cNvCxnSpPr>
              <a:cxnSpLocks/>
              <a:stCxn id="180" idx="0"/>
            </p:cNvCxnSpPr>
            <p:nvPr/>
          </p:nvCxnSpPr>
          <p:spPr bwMode="gray">
            <a:xfrm flipV="1">
              <a:off x="5050366" y="3437199"/>
              <a:ext cx="334664" cy="47396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85" name="图片 94">
              <a:extLst>
                <a:ext uri="{FF2B5EF4-FFF2-40B4-BE49-F238E27FC236}">
                  <a16:creationId xmlns="" xmlns:a16="http://schemas.microsoft.com/office/drawing/2014/main" id="{AE90EED6-39FB-497D-8686-1D9340F3178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6222335" y="3914908"/>
              <a:ext cx="466668" cy="381818"/>
            </a:xfrm>
            <a:prstGeom prst="rect">
              <a:avLst/>
            </a:prstGeom>
          </p:spPr>
        </p:pic>
        <p:sp>
          <p:nvSpPr>
            <p:cNvPr id="186" name="文本框 95">
              <a:extLst>
                <a:ext uri="{FF2B5EF4-FFF2-40B4-BE49-F238E27FC236}">
                  <a16:creationId xmlns="" xmlns:a16="http://schemas.microsoft.com/office/drawing/2014/main" id="{75F5B05D-C2F9-4DB5-AE4B-8784655DC55E}"/>
                </a:ext>
              </a:extLst>
            </p:cNvPr>
            <p:cNvSpPr txBox="1"/>
            <p:nvPr/>
          </p:nvSpPr>
          <p:spPr bwMode="gray">
            <a:xfrm>
              <a:off x="5632811" y="3949121"/>
              <a:ext cx="648211"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EDGE</a:t>
              </a:r>
            </a:p>
          </p:txBody>
        </p:sp>
        <p:pic>
          <p:nvPicPr>
            <p:cNvPr id="187" name="图片 97">
              <a:extLst>
                <a:ext uri="{FF2B5EF4-FFF2-40B4-BE49-F238E27FC236}">
                  <a16:creationId xmlns="" xmlns:a16="http://schemas.microsoft.com/office/drawing/2014/main" id="{1ABF81BA-68F3-4EEF-9113-800928C9BED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6804780" y="3914012"/>
              <a:ext cx="466668" cy="381818"/>
            </a:xfrm>
            <a:prstGeom prst="rect">
              <a:avLst/>
            </a:prstGeom>
          </p:spPr>
        </p:pic>
        <p:cxnSp>
          <p:nvCxnSpPr>
            <p:cNvPr id="188" name="直接连接符 98">
              <a:extLst>
                <a:ext uri="{FF2B5EF4-FFF2-40B4-BE49-F238E27FC236}">
                  <a16:creationId xmlns="" xmlns:a16="http://schemas.microsoft.com/office/drawing/2014/main" id="{1EF86D8A-D30D-4B9A-836F-FC3BC29A7255}"/>
                </a:ext>
              </a:extLst>
            </p:cNvPr>
            <p:cNvCxnSpPr>
              <a:cxnSpLocks/>
              <a:stCxn id="185" idx="0"/>
            </p:cNvCxnSpPr>
            <p:nvPr/>
          </p:nvCxnSpPr>
          <p:spPr bwMode="gray">
            <a:xfrm flipH="1" flipV="1">
              <a:off x="5348480" y="3437199"/>
              <a:ext cx="1107189" cy="47396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9" name="直接连接符 99">
              <a:extLst>
                <a:ext uri="{FF2B5EF4-FFF2-40B4-BE49-F238E27FC236}">
                  <a16:creationId xmlns="" xmlns:a16="http://schemas.microsoft.com/office/drawing/2014/main" id="{E3DB215B-B676-472E-BCB5-127D9B52B682}"/>
                </a:ext>
              </a:extLst>
            </p:cNvPr>
            <p:cNvCxnSpPr>
              <a:cxnSpLocks/>
              <a:stCxn id="187" idx="0"/>
            </p:cNvCxnSpPr>
            <p:nvPr/>
          </p:nvCxnSpPr>
          <p:spPr bwMode="gray">
            <a:xfrm flipH="1" flipV="1">
              <a:off x="6481712" y="3424006"/>
              <a:ext cx="556402" cy="486261"/>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0" name="直接连接符 100">
              <a:extLst>
                <a:ext uri="{FF2B5EF4-FFF2-40B4-BE49-F238E27FC236}">
                  <a16:creationId xmlns="" xmlns:a16="http://schemas.microsoft.com/office/drawing/2014/main" id="{7F4EE362-D35F-48E0-9F57-975A8C501632}"/>
                </a:ext>
              </a:extLst>
            </p:cNvPr>
            <p:cNvCxnSpPr>
              <a:stCxn id="191" idx="3"/>
              <a:endCxn id="193" idx="1"/>
            </p:cNvCxnSpPr>
            <p:nvPr/>
          </p:nvCxnSpPr>
          <p:spPr bwMode="gray">
            <a:xfrm flipV="1">
              <a:off x="6567464" y="2226325"/>
              <a:ext cx="164087" cy="896"/>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91" name="图片 102">
              <a:extLst>
                <a:ext uri="{FF2B5EF4-FFF2-40B4-BE49-F238E27FC236}">
                  <a16:creationId xmlns="" xmlns:a16="http://schemas.microsoft.com/office/drawing/2014/main" id="{67E5B17A-1882-405C-9E79-AE171092070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6100796" y="2036312"/>
              <a:ext cx="466668" cy="381818"/>
            </a:xfrm>
            <a:prstGeom prst="rect">
              <a:avLst/>
            </a:prstGeom>
          </p:spPr>
        </p:pic>
        <p:sp>
          <p:nvSpPr>
            <p:cNvPr id="192" name="文本框 103">
              <a:extLst>
                <a:ext uri="{FF2B5EF4-FFF2-40B4-BE49-F238E27FC236}">
                  <a16:creationId xmlns="" xmlns:a16="http://schemas.microsoft.com/office/drawing/2014/main" id="{0E02CC19-E0CA-407C-AEC5-AE1785A6E471}"/>
                </a:ext>
              </a:extLst>
            </p:cNvPr>
            <p:cNvSpPr txBox="1"/>
            <p:nvPr/>
          </p:nvSpPr>
          <p:spPr bwMode="gray">
            <a:xfrm>
              <a:off x="7105039" y="2050751"/>
              <a:ext cx="647611"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EDGE</a:t>
              </a:r>
            </a:p>
          </p:txBody>
        </p:sp>
        <p:pic>
          <p:nvPicPr>
            <p:cNvPr id="193" name="图片 105">
              <a:extLst>
                <a:ext uri="{FF2B5EF4-FFF2-40B4-BE49-F238E27FC236}">
                  <a16:creationId xmlns="" xmlns:a16="http://schemas.microsoft.com/office/drawing/2014/main" id="{B4733FEC-0973-4717-B848-F9FEE64A885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6731551" y="2035416"/>
              <a:ext cx="466668" cy="381818"/>
            </a:xfrm>
            <a:prstGeom prst="rect">
              <a:avLst/>
            </a:prstGeom>
          </p:spPr>
        </p:pic>
        <p:cxnSp>
          <p:nvCxnSpPr>
            <p:cNvPr id="194" name="直接连接符 106">
              <a:extLst>
                <a:ext uri="{FF2B5EF4-FFF2-40B4-BE49-F238E27FC236}">
                  <a16:creationId xmlns="" xmlns:a16="http://schemas.microsoft.com/office/drawing/2014/main" id="{C18E4CDF-4DB0-4030-99FA-156303E72B82}"/>
                </a:ext>
              </a:extLst>
            </p:cNvPr>
            <p:cNvCxnSpPr>
              <a:cxnSpLocks/>
              <a:stCxn id="191" idx="2"/>
              <a:endCxn id="195" idx="0"/>
            </p:cNvCxnSpPr>
            <p:nvPr/>
          </p:nvCxnSpPr>
          <p:spPr bwMode="gray">
            <a:xfrm flipH="1">
              <a:off x="5332693" y="2421875"/>
              <a:ext cx="1001437" cy="569869"/>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5" name="Freeform 159">
              <a:extLst>
                <a:ext uri="{FF2B5EF4-FFF2-40B4-BE49-F238E27FC236}">
                  <a16:creationId xmlns="" xmlns:a16="http://schemas.microsoft.com/office/drawing/2014/main" id="{7C15CA7B-0BA4-40F2-A83E-EC627423C343}"/>
                </a:ext>
              </a:extLst>
            </p:cNvPr>
            <p:cNvSpPr/>
            <p:nvPr/>
          </p:nvSpPr>
          <p:spPr bwMode="gray">
            <a:xfrm flipH="1">
              <a:off x="4998558" y="2991744"/>
              <a:ext cx="852173" cy="44545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MPLS</a:t>
              </a:r>
            </a:p>
          </p:txBody>
        </p:sp>
        <p:sp>
          <p:nvSpPr>
            <p:cNvPr id="196" name="Freeform 159">
              <a:extLst>
                <a:ext uri="{FF2B5EF4-FFF2-40B4-BE49-F238E27FC236}">
                  <a16:creationId xmlns="" xmlns:a16="http://schemas.microsoft.com/office/drawing/2014/main" id="{5504BE86-35BE-4B35-87E2-228D1341E189}"/>
                </a:ext>
              </a:extLst>
            </p:cNvPr>
            <p:cNvSpPr/>
            <p:nvPr/>
          </p:nvSpPr>
          <p:spPr bwMode="gray">
            <a:xfrm flipH="1">
              <a:off x="6063618" y="2978551"/>
              <a:ext cx="852173" cy="44545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Internet</a:t>
              </a:r>
            </a:p>
          </p:txBody>
        </p:sp>
        <p:cxnSp>
          <p:nvCxnSpPr>
            <p:cNvPr id="197" name="直接连接符 100">
              <a:extLst>
                <a:ext uri="{FF2B5EF4-FFF2-40B4-BE49-F238E27FC236}">
                  <a16:creationId xmlns="" xmlns:a16="http://schemas.microsoft.com/office/drawing/2014/main" id="{60EBF8B6-888A-4A0C-9A23-97004FC85A0F}"/>
                </a:ext>
              </a:extLst>
            </p:cNvPr>
            <p:cNvCxnSpPr>
              <a:stCxn id="198" idx="3"/>
              <a:endCxn id="200" idx="1"/>
            </p:cNvCxnSpPr>
            <p:nvPr/>
          </p:nvCxnSpPr>
          <p:spPr bwMode="gray">
            <a:xfrm flipV="1">
              <a:off x="5128260" y="2207288"/>
              <a:ext cx="164087" cy="896"/>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98" name="图片 102">
              <a:extLst>
                <a:ext uri="{FF2B5EF4-FFF2-40B4-BE49-F238E27FC236}">
                  <a16:creationId xmlns="" xmlns:a16="http://schemas.microsoft.com/office/drawing/2014/main" id="{34183720-E1E7-45B1-BAC5-EF966944640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4661592" y="2017275"/>
              <a:ext cx="466668" cy="381818"/>
            </a:xfrm>
            <a:prstGeom prst="rect">
              <a:avLst/>
            </a:prstGeom>
          </p:spPr>
        </p:pic>
        <p:sp>
          <p:nvSpPr>
            <p:cNvPr id="199" name="文本框 103">
              <a:extLst>
                <a:ext uri="{FF2B5EF4-FFF2-40B4-BE49-F238E27FC236}">
                  <a16:creationId xmlns="" xmlns:a16="http://schemas.microsoft.com/office/drawing/2014/main" id="{3EA90EF1-7265-4F5B-91C9-9969493E1EE9}"/>
                </a:ext>
              </a:extLst>
            </p:cNvPr>
            <p:cNvSpPr txBox="1"/>
            <p:nvPr/>
          </p:nvSpPr>
          <p:spPr bwMode="gray">
            <a:xfrm>
              <a:off x="4300511" y="2054295"/>
              <a:ext cx="428743"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RR</a:t>
              </a:r>
            </a:p>
          </p:txBody>
        </p:sp>
        <p:pic>
          <p:nvPicPr>
            <p:cNvPr id="200" name="图片 105">
              <a:extLst>
                <a:ext uri="{FF2B5EF4-FFF2-40B4-BE49-F238E27FC236}">
                  <a16:creationId xmlns="" xmlns:a16="http://schemas.microsoft.com/office/drawing/2014/main" id="{262A30AC-546E-4C1C-A3C4-DA4797B7602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5292347" y="2016379"/>
              <a:ext cx="466668" cy="381818"/>
            </a:xfrm>
            <a:prstGeom prst="rect">
              <a:avLst/>
            </a:prstGeom>
          </p:spPr>
        </p:pic>
        <p:cxnSp>
          <p:nvCxnSpPr>
            <p:cNvPr id="201" name="直接连接符 106">
              <a:extLst>
                <a:ext uri="{FF2B5EF4-FFF2-40B4-BE49-F238E27FC236}">
                  <a16:creationId xmlns="" xmlns:a16="http://schemas.microsoft.com/office/drawing/2014/main" id="{58BEB193-F7BD-4EAA-AE88-3DC130112721}"/>
                </a:ext>
              </a:extLst>
            </p:cNvPr>
            <p:cNvCxnSpPr>
              <a:cxnSpLocks/>
              <a:stCxn id="195" idx="0"/>
              <a:endCxn id="198" idx="2"/>
            </p:cNvCxnSpPr>
            <p:nvPr/>
          </p:nvCxnSpPr>
          <p:spPr bwMode="gray">
            <a:xfrm flipH="1" flipV="1">
              <a:off x="4894926" y="2402838"/>
              <a:ext cx="437767" cy="588906"/>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2" name="直接连接符 106">
              <a:extLst>
                <a:ext uri="{FF2B5EF4-FFF2-40B4-BE49-F238E27FC236}">
                  <a16:creationId xmlns="" xmlns:a16="http://schemas.microsoft.com/office/drawing/2014/main" id="{9801EF36-4D73-447B-A012-5F1E18F5C7D5}"/>
                </a:ext>
              </a:extLst>
            </p:cNvPr>
            <p:cNvCxnSpPr>
              <a:cxnSpLocks/>
              <a:stCxn id="196" idx="1"/>
              <a:endCxn id="200" idx="2"/>
            </p:cNvCxnSpPr>
            <p:nvPr/>
          </p:nvCxnSpPr>
          <p:spPr bwMode="gray">
            <a:xfrm flipH="1" flipV="1">
              <a:off x="5525681" y="2401942"/>
              <a:ext cx="1021242" cy="63894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65" name="五边形 2">
            <a:extLst>
              <a:ext uri="{FF2B5EF4-FFF2-40B4-BE49-F238E27FC236}">
                <a16:creationId xmlns="" xmlns:a16="http://schemas.microsoft.com/office/drawing/2014/main" id="{F67C9B26-43E4-46F6-9127-005A9E9C4A69}"/>
              </a:ext>
            </a:extLst>
          </p:cNvPr>
          <p:cNvSpPr/>
          <p:nvPr/>
        </p:nvSpPr>
        <p:spPr bwMode="gray">
          <a:xfrm>
            <a:off x="4665836" y="28656"/>
            <a:ext cx="1643826" cy="37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Basic Concepts of Tunnels</a:t>
            </a:r>
          </a:p>
        </p:txBody>
      </p:sp>
      <p:sp>
        <p:nvSpPr>
          <p:cNvPr id="66" name="燕尾形 3">
            <a:extLst>
              <a:ext uri="{FF2B5EF4-FFF2-40B4-BE49-F238E27FC236}">
                <a16:creationId xmlns="" xmlns:a16="http://schemas.microsoft.com/office/drawing/2014/main" id="{D5605CD5-6CA0-41BB-AED7-2774E6579B4B}"/>
              </a:ext>
            </a:extLst>
          </p:cNvPr>
          <p:cNvSpPr/>
          <p:nvPr/>
        </p:nvSpPr>
        <p:spPr bwMode="gray">
          <a:xfrm>
            <a:off x="8255156" y="28656"/>
            <a:ext cx="1487455"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NAT Traversal Design</a:t>
            </a:r>
          </a:p>
        </p:txBody>
      </p:sp>
      <p:sp>
        <p:nvSpPr>
          <p:cNvPr id="67" name="燕尾形 3">
            <a:extLst>
              <a:ext uri="{FF2B5EF4-FFF2-40B4-BE49-F238E27FC236}">
                <a16:creationId xmlns="" xmlns:a16="http://schemas.microsoft.com/office/drawing/2014/main" id="{1842884F-8AD7-412F-ACE1-36E9BF39A86F}"/>
              </a:ext>
            </a:extLst>
          </p:cNvPr>
          <p:cNvSpPr/>
          <p:nvPr/>
        </p:nvSpPr>
        <p:spPr bwMode="gray">
          <a:xfrm>
            <a:off x="7360256" y="28656"/>
            <a:ext cx="1036310" cy="37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b="1" dirty="0">
                <a:solidFill>
                  <a:prstClr val="white"/>
                </a:solidFill>
                <a:latin typeface="Huawei Sans" panose="020C0503030203020204" pitchFamily="34" charset="0"/>
                <a:sym typeface="Huawei Sans" panose="020C0503030203020204" pitchFamily="34" charset="0"/>
              </a:rPr>
              <a:t>RR Design</a:t>
            </a:r>
          </a:p>
        </p:txBody>
      </p:sp>
      <p:sp>
        <p:nvSpPr>
          <p:cNvPr id="68" name="燕尾形 3">
            <a:extLst>
              <a:ext uri="{FF2B5EF4-FFF2-40B4-BE49-F238E27FC236}">
                <a16:creationId xmlns="" xmlns:a16="http://schemas.microsoft.com/office/drawing/2014/main" id="{3B3CC8E9-A878-439C-BD51-4B00D611C6AC}"/>
              </a:ext>
            </a:extLst>
          </p:cNvPr>
          <p:cNvSpPr/>
          <p:nvPr/>
        </p:nvSpPr>
        <p:spPr bwMode="gray">
          <a:xfrm>
            <a:off x="9601201" y="28656"/>
            <a:ext cx="2147886"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Specifications-Exceeded Network Design</a:t>
            </a:r>
          </a:p>
        </p:txBody>
      </p:sp>
      <p:sp>
        <p:nvSpPr>
          <p:cNvPr id="69" name="燕尾形 3">
            <a:extLst>
              <a:ext uri="{FF2B5EF4-FFF2-40B4-BE49-F238E27FC236}">
                <a16:creationId xmlns="" xmlns:a16="http://schemas.microsoft.com/office/drawing/2014/main" id="{C135BB1D-01E4-475E-8AB5-05649C307E20}"/>
              </a:ext>
            </a:extLst>
          </p:cNvPr>
          <p:cNvSpPr/>
          <p:nvPr/>
        </p:nvSpPr>
        <p:spPr bwMode="gray">
          <a:xfrm>
            <a:off x="6168252" y="28656"/>
            <a:ext cx="1333414"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Data Tunnel Design</a:t>
            </a:r>
          </a:p>
        </p:txBody>
      </p:sp>
    </p:spTree>
    <p:extLst>
      <p:ext uri="{BB962C8B-B14F-4D97-AF65-F5344CB8AC3E}">
        <p14:creationId xmlns:p14="http://schemas.microsoft.com/office/powerpoint/2010/main" val="50719747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7918854-1E58-4981-A3CD-5F884FA56D29}"/>
              </a:ext>
            </a:extLst>
          </p:cNvPr>
          <p:cNvSpPr>
            <a:spLocks noGrp="1"/>
          </p:cNvSpPr>
          <p:nvPr>
            <p:ph type="title"/>
          </p:nvPr>
        </p:nvSpPr>
        <p:spPr bwMode="gray"/>
        <p:txBody>
          <a:bodyPr/>
          <a:lstStyle/>
          <a:p>
            <a:r>
              <a:rPr lang="en-US" dirty="0"/>
              <a:t>Typical RR Networking: Carrier/MSP Resale</a:t>
            </a:r>
          </a:p>
        </p:txBody>
      </p:sp>
      <p:sp>
        <p:nvSpPr>
          <p:cNvPr id="9" name="Text Placeholder 8">
            <a:extLst>
              <a:ext uri="{FF2B5EF4-FFF2-40B4-BE49-F238E27FC236}">
                <a16:creationId xmlns="" xmlns:a16="http://schemas.microsoft.com/office/drawing/2014/main" id="{19872F25-2C0D-4067-9071-59243438D2B6}"/>
              </a:ext>
            </a:extLst>
          </p:cNvPr>
          <p:cNvSpPr>
            <a:spLocks noGrp="1"/>
          </p:cNvSpPr>
          <p:nvPr>
            <p:ph type="body" sz="quarter" idx="10"/>
          </p:nvPr>
        </p:nvSpPr>
        <p:spPr bwMode="gray">
          <a:xfrm>
            <a:off x="6801364" y="1052514"/>
            <a:ext cx="4947723" cy="4875042"/>
          </a:xfrm>
        </p:spPr>
        <p:txBody>
          <a:bodyPr/>
          <a:lstStyle/>
          <a:p>
            <a:pPr algn="l"/>
            <a:r>
              <a:rPr lang="en-US" sz="1600" dirty="0"/>
              <a:t>In the carrier/MSP resale scenario, it is recommended that RRs be deployed independently. The MSP administrator creates RRs, divides access areas, and allocates RRs to the corresponding access area for management.</a:t>
            </a:r>
          </a:p>
          <a:p>
            <a:pPr algn="l"/>
            <a:r>
              <a:rPr lang="en-US" sz="1600" dirty="0"/>
              <a:t>Advantages:</a:t>
            </a:r>
          </a:p>
          <a:p>
            <a:pPr marL="534988" indent="-266700" algn="l">
              <a:buFont typeface="Wingdings" panose="05000000000000000000" pitchFamily="2" charset="2"/>
              <a:buChar char="p"/>
            </a:pPr>
            <a:r>
              <a:rPr lang="en-US" sz="1600" dirty="0"/>
              <a:t>The control plane of SD-WAN networks of all enterprise customers is centrally managed. </a:t>
            </a:r>
          </a:p>
          <a:p>
            <a:pPr marL="534988" indent="-266700" algn="l">
              <a:buFont typeface="Wingdings" panose="05000000000000000000" pitchFamily="2" charset="2"/>
              <a:buChar char="p"/>
            </a:pPr>
            <a:r>
              <a:rPr lang="en-US" sz="1600" dirty="0"/>
              <a:t>RRs can be flexibly allocated to different tenants.</a:t>
            </a:r>
          </a:p>
          <a:p>
            <a:pPr marL="534988" indent="-266700" algn="l">
              <a:buFont typeface="Wingdings" panose="05000000000000000000" pitchFamily="2" charset="2"/>
              <a:buChar char="p"/>
            </a:pPr>
            <a:r>
              <a:rPr lang="en-US" sz="1600" dirty="0"/>
              <a:t>In addition to RRs deployed by MSPs, carriers or MSPs can provide multi-tenant gateway access services for enterprise customers.</a:t>
            </a:r>
          </a:p>
        </p:txBody>
      </p:sp>
      <p:grpSp>
        <p:nvGrpSpPr>
          <p:cNvPr id="3" name="Group 2">
            <a:extLst>
              <a:ext uri="{FF2B5EF4-FFF2-40B4-BE49-F238E27FC236}">
                <a16:creationId xmlns="" xmlns:a16="http://schemas.microsoft.com/office/drawing/2014/main" id="{EFE5608B-3408-41C9-99B1-68471FEA16E5}"/>
              </a:ext>
            </a:extLst>
          </p:cNvPr>
          <p:cNvGrpSpPr/>
          <p:nvPr/>
        </p:nvGrpSpPr>
        <p:grpSpPr bwMode="gray">
          <a:xfrm>
            <a:off x="425133" y="3064338"/>
            <a:ext cx="3168997" cy="2990656"/>
            <a:chOff x="425133" y="3064338"/>
            <a:chExt cx="3168997" cy="2990656"/>
          </a:xfrm>
        </p:grpSpPr>
        <p:sp>
          <p:nvSpPr>
            <p:cNvPr id="96" name="文本框 37">
              <a:extLst>
                <a:ext uri="{FF2B5EF4-FFF2-40B4-BE49-F238E27FC236}">
                  <a16:creationId xmlns="" xmlns:a16="http://schemas.microsoft.com/office/drawing/2014/main" id="{F4F7DB91-3DF7-44F7-BFA0-31A84C7D2778}"/>
                </a:ext>
              </a:extLst>
            </p:cNvPr>
            <p:cNvSpPr txBox="1"/>
            <p:nvPr/>
          </p:nvSpPr>
          <p:spPr bwMode="gray">
            <a:xfrm>
              <a:off x="521924" y="3084306"/>
              <a:ext cx="1191352" cy="297454"/>
            </a:xfrm>
            <a:prstGeom prst="rect">
              <a:avLst/>
            </a:prstGeom>
            <a:noFill/>
          </p:spPr>
          <p:txBody>
            <a:bodyPr wrap="none" rtlCol="0">
              <a:spAutoFit/>
            </a:bodyPr>
            <a:lstStyle/>
            <a:p>
              <a:pPr fontAlgn="ctr"/>
              <a:r>
                <a:rPr lang="en-US" sz="1333" b="1" dirty="0">
                  <a:solidFill>
                    <a:prstClr val="black"/>
                  </a:solidFill>
                  <a:latin typeface="Huawei Sans" panose="020C0503030203020204" pitchFamily="34" charset="0"/>
                </a:rPr>
                <a:t>Enterprise A</a:t>
              </a:r>
            </a:p>
          </p:txBody>
        </p:sp>
        <p:sp>
          <p:nvSpPr>
            <p:cNvPr id="145" name="Rectangle: Rounded Corners 144">
              <a:extLst>
                <a:ext uri="{FF2B5EF4-FFF2-40B4-BE49-F238E27FC236}">
                  <a16:creationId xmlns="" xmlns:a16="http://schemas.microsoft.com/office/drawing/2014/main" id="{F241C7AD-EF09-4E11-8234-D9459722BA99}"/>
                </a:ext>
              </a:extLst>
            </p:cNvPr>
            <p:cNvSpPr/>
            <p:nvPr/>
          </p:nvSpPr>
          <p:spPr bwMode="gray">
            <a:xfrm>
              <a:off x="518689" y="3064338"/>
              <a:ext cx="3075441" cy="2990656"/>
            </a:xfrm>
            <a:prstGeom prst="roundRect">
              <a:avLst>
                <a:gd name="adj" fmla="val 4012"/>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148" name="Freeform 159">
              <a:extLst>
                <a:ext uri="{FF2B5EF4-FFF2-40B4-BE49-F238E27FC236}">
                  <a16:creationId xmlns="" xmlns:a16="http://schemas.microsoft.com/office/drawing/2014/main" id="{C9C43CE9-F927-4278-9D1A-7FC67BB121DA}"/>
                </a:ext>
              </a:extLst>
            </p:cNvPr>
            <p:cNvSpPr/>
            <p:nvPr/>
          </p:nvSpPr>
          <p:spPr bwMode="gray">
            <a:xfrm flipH="1">
              <a:off x="732582" y="5445703"/>
              <a:ext cx="973061" cy="5086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Branch 1</a:t>
              </a:r>
            </a:p>
          </p:txBody>
        </p:sp>
        <p:sp>
          <p:nvSpPr>
            <p:cNvPr id="149" name="Freeform 159">
              <a:extLst>
                <a:ext uri="{FF2B5EF4-FFF2-40B4-BE49-F238E27FC236}">
                  <a16:creationId xmlns="" xmlns:a16="http://schemas.microsoft.com/office/drawing/2014/main" id="{0BFABF95-0608-4819-B0A1-1A85D8C01FFB}"/>
                </a:ext>
              </a:extLst>
            </p:cNvPr>
            <p:cNvSpPr/>
            <p:nvPr/>
          </p:nvSpPr>
          <p:spPr bwMode="gray">
            <a:xfrm flipH="1">
              <a:off x="2409743" y="5442551"/>
              <a:ext cx="973061" cy="5086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Branch 2</a:t>
              </a:r>
            </a:p>
          </p:txBody>
        </p:sp>
        <p:sp>
          <p:nvSpPr>
            <p:cNvPr id="150" name="Freeform 159">
              <a:extLst>
                <a:ext uri="{FF2B5EF4-FFF2-40B4-BE49-F238E27FC236}">
                  <a16:creationId xmlns="" xmlns:a16="http://schemas.microsoft.com/office/drawing/2014/main" id="{F741B70B-E185-4F23-9959-5408BF4FBEB8}"/>
                </a:ext>
              </a:extLst>
            </p:cNvPr>
            <p:cNvSpPr/>
            <p:nvPr/>
          </p:nvSpPr>
          <p:spPr bwMode="gray">
            <a:xfrm flipH="1">
              <a:off x="1599842" y="3177439"/>
              <a:ext cx="973061" cy="5086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black"/>
                  </a:solidFill>
                </a:rPr>
                <a:t>HQ/DC</a:t>
              </a:r>
            </a:p>
          </p:txBody>
        </p:sp>
        <p:cxnSp>
          <p:nvCxnSpPr>
            <p:cNvPr id="151" name="直接连接符 78">
              <a:extLst>
                <a:ext uri="{FF2B5EF4-FFF2-40B4-BE49-F238E27FC236}">
                  <a16:creationId xmlns="" xmlns:a16="http://schemas.microsoft.com/office/drawing/2014/main" id="{0AE5D2AA-71CD-49AD-A8AE-9C7CF06DC348}"/>
                </a:ext>
              </a:extLst>
            </p:cNvPr>
            <p:cNvCxnSpPr>
              <a:stCxn id="203" idx="3"/>
              <a:endCxn id="205" idx="1"/>
            </p:cNvCxnSpPr>
            <p:nvPr/>
          </p:nvCxnSpPr>
          <p:spPr bwMode="gray">
            <a:xfrm flipV="1">
              <a:off x="2864201" y="5350451"/>
              <a:ext cx="115777" cy="896"/>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52" name="图片 87">
              <a:extLst>
                <a:ext uri="{FF2B5EF4-FFF2-40B4-BE49-F238E27FC236}">
                  <a16:creationId xmlns="" xmlns:a16="http://schemas.microsoft.com/office/drawing/2014/main" id="{59D40AD5-4784-4814-82E2-E4FBA80EC9B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992230" y="5160438"/>
              <a:ext cx="466668" cy="381818"/>
            </a:xfrm>
            <a:prstGeom prst="rect">
              <a:avLst/>
            </a:prstGeom>
          </p:spPr>
        </p:pic>
        <p:sp>
          <p:nvSpPr>
            <p:cNvPr id="153" name="文本框 88">
              <a:extLst>
                <a:ext uri="{FF2B5EF4-FFF2-40B4-BE49-F238E27FC236}">
                  <a16:creationId xmlns="" xmlns:a16="http://schemas.microsoft.com/office/drawing/2014/main" id="{A144E31D-6509-49C9-B2B8-2211872E0D68}"/>
                </a:ext>
              </a:extLst>
            </p:cNvPr>
            <p:cNvSpPr txBox="1"/>
            <p:nvPr/>
          </p:nvSpPr>
          <p:spPr bwMode="gray">
            <a:xfrm>
              <a:off x="425133" y="5215459"/>
              <a:ext cx="652232"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EDGE</a:t>
              </a:r>
            </a:p>
          </p:txBody>
        </p:sp>
        <p:cxnSp>
          <p:nvCxnSpPr>
            <p:cNvPr id="154" name="直接连接符 90">
              <a:extLst>
                <a:ext uri="{FF2B5EF4-FFF2-40B4-BE49-F238E27FC236}">
                  <a16:creationId xmlns="" xmlns:a16="http://schemas.microsoft.com/office/drawing/2014/main" id="{BC8694DD-2FF5-430B-B61A-C7C78A327DD0}"/>
                </a:ext>
              </a:extLst>
            </p:cNvPr>
            <p:cNvCxnSpPr>
              <a:cxnSpLocks/>
              <a:stCxn id="152" idx="0"/>
            </p:cNvCxnSpPr>
            <p:nvPr/>
          </p:nvCxnSpPr>
          <p:spPr bwMode="gray">
            <a:xfrm flipV="1">
              <a:off x="1225564" y="4669536"/>
              <a:ext cx="1431346" cy="487157"/>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5" name="直接连接符 91">
              <a:extLst>
                <a:ext uri="{FF2B5EF4-FFF2-40B4-BE49-F238E27FC236}">
                  <a16:creationId xmlns="" xmlns:a16="http://schemas.microsoft.com/office/drawing/2014/main" id="{88324503-E292-4FD0-8A5F-7DD0CA2B6341}"/>
                </a:ext>
              </a:extLst>
            </p:cNvPr>
            <p:cNvCxnSpPr>
              <a:cxnSpLocks/>
              <a:stCxn id="211" idx="2"/>
              <a:endCxn id="214" idx="2"/>
            </p:cNvCxnSpPr>
            <p:nvPr/>
          </p:nvCxnSpPr>
          <p:spPr bwMode="gray">
            <a:xfrm>
              <a:off x="2387608" y="3950285"/>
              <a:ext cx="345781" cy="43398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6" name="直接连接符 92">
              <a:extLst>
                <a:ext uri="{FF2B5EF4-FFF2-40B4-BE49-F238E27FC236}">
                  <a16:creationId xmlns="" xmlns:a16="http://schemas.microsoft.com/office/drawing/2014/main" id="{BFDA451F-1BBC-4D7D-B737-8D76362EAF19}"/>
                </a:ext>
              </a:extLst>
            </p:cNvPr>
            <p:cNvCxnSpPr>
              <a:cxnSpLocks/>
              <a:stCxn id="152" idx="0"/>
            </p:cNvCxnSpPr>
            <p:nvPr/>
          </p:nvCxnSpPr>
          <p:spPr bwMode="gray">
            <a:xfrm flipV="1">
              <a:off x="1225564" y="4682729"/>
              <a:ext cx="334664" cy="47396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03" name="图片 94">
              <a:extLst>
                <a:ext uri="{FF2B5EF4-FFF2-40B4-BE49-F238E27FC236}">
                  <a16:creationId xmlns="" xmlns:a16="http://schemas.microsoft.com/office/drawing/2014/main" id="{9B97B621-B7D3-4214-A860-4885E882C7A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2397533" y="5160438"/>
              <a:ext cx="466668" cy="381818"/>
            </a:xfrm>
            <a:prstGeom prst="rect">
              <a:avLst/>
            </a:prstGeom>
          </p:spPr>
        </p:pic>
        <p:sp>
          <p:nvSpPr>
            <p:cNvPr id="204" name="文本框 95">
              <a:extLst>
                <a:ext uri="{FF2B5EF4-FFF2-40B4-BE49-F238E27FC236}">
                  <a16:creationId xmlns="" xmlns:a16="http://schemas.microsoft.com/office/drawing/2014/main" id="{169D4A8B-B17A-4CEE-A41E-39D4C97EFC59}"/>
                </a:ext>
              </a:extLst>
            </p:cNvPr>
            <p:cNvSpPr txBox="1"/>
            <p:nvPr/>
          </p:nvSpPr>
          <p:spPr bwMode="gray">
            <a:xfrm>
              <a:off x="1808009" y="5194651"/>
              <a:ext cx="661622"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EDGE</a:t>
              </a:r>
            </a:p>
          </p:txBody>
        </p:sp>
        <p:pic>
          <p:nvPicPr>
            <p:cNvPr id="205" name="图片 97">
              <a:extLst>
                <a:ext uri="{FF2B5EF4-FFF2-40B4-BE49-F238E27FC236}">
                  <a16:creationId xmlns="" xmlns:a16="http://schemas.microsoft.com/office/drawing/2014/main" id="{DB070713-FCBE-4421-A143-5D8F09BB8FF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2979978" y="5159542"/>
              <a:ext cx="466668" cy="381818"/>
            </a:xfrm>
            <a:prstGeom prst="rect">
              <a:avLst/>
            </a:prstGeom>
          </p:spPr>
        </p:pic>
        <p:cxnSp>
          <p:nvCxnSpPr>
            <p:cNvPr id="206" name="直接连接符 98">
              <a:extLst>
                <a:ext uri="{FF2B5EF4-FFF2-40B4-BE49-F238E27FC236}">
                  <a16:creationId xmlns="" xmlns:a16="http://schemas.microsoft.com/office/drawing/2014/main" id="{96B75240-035B-48DC-AD8C-BB1027CBAF36}"/>
                </a:ext>
              </a:extLst>
            </p:cNvPr>
            <p:cNvCxnSpPr>
              <a:cxnSpLocks/>
              <a:stCxn id="203" idx="0"/>
            </p:cNvCxnSpPr>
            <p:nvPr/>
          </p:nvCxnSpPr>
          <p:spPr bwMode="gray">
            <a:xfrm flipH="1" flipV="1">
              <a:off x="1523678" y="4682729"/>
              <a:ext cx="1107189" cy="47396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7" name="直接连接符 99">
              <a:extLst>
                <a:ext uri="{FF2B5EF4-FFF2-40B4-BE49-F238E27FC236}">
                  <a16:creationId xmlns="" xmlns:a16="http://schemas.microsoft.com/office/drawing/2014/main" id="{8349354E-2D0D-45C2-B2CA-09C2503793EB}"/>
                </a:ext>
              </a:extLst>
            </p:cNvPr>
            <p:cNvCxnSpPr>
              <a:cxnSpLocks/>
              <a:stCxn id="205" idx="0"/>
            </p:cNvCxnSpPr>
            <p:nvPr/>
          </p:nvCxnSpPr>
          <p:spPr bwMode="gray">
            <a:xfrm flipH="1" flipV="1">
              <a:off x="2656910" y="4669536"/>
              <a:ext cx="556402" cy="486261"/>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8" name="直接连接符 100">
              <a:extLst>
                <a:ext uri="{FF2B5EF4-FFF2-40B4-BE49-F238E27FC236}">
                  <a16:creationId xmlns="" xmlns:a16="http://schemas.microsoft.com/office/drawing/2014/main" id="{386A7938-77B3-408A-942F-514C588014F5}"/>
                </a:ext>
              </a:extLst>
            </p:cNvPr>
            <p:cNvCxnSpPr>
              <a:stCxn id="209" idx="3"/>
              <a:endCxn id="211" idx="1"/>
            </p:cNvCxnSpPr>
            <p:nvPr/>
          </p:nvCxnSpPr>
          <p:spPr bwMode="gray">
            <a:xfrm flipV="1">
              <a:off x="1990187" y="3755631"/>
              <a:ext cx="164087" cy="896"/>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09" name="图片 102">
              <a:extLst>
                <a:ext uri="{FF2B5EF4-FFF2-40B4-BE49-F238E27FC236}">
                  <a16:creationId xmlns="" xmlns:a16="http://schemas.microsoft.com/office/drawing/2014/main" id="{CF0DDDFF-FE4B-428C-893C-EF5C8AF49E2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1523519" y="3565618"/>
              <a:ext cx="466668" cy="381818"/>
            </a:xfrm>
            <a:prstGeom prst="rect">
              <a:avLst/>
            </a:prstGeom>
          </p:spPr>
        </p:pic>
        <p:sp>
          <p:nvSpPr>
            <p:cNvPr id="210" name="文本框 103">
              <a:extLst>
                <a:ext uri="{FF2B5EF4-FFF2-40B4-BE49-F238E27FC236}">
                  <a16:creationId xmlns="" xmlns:a16="http://schemas.microsoft.com/office/drawing/2014/main" id="{A1DA92DA-997E-4841-BE3F-424616BBB39E}"/>
                </a:ext>
              </a:extLst>
            </p:cNvPr>
            <p:cNvSpPr txBox="1"/>
            <p:nvPr/>
          </p:nvSpPr>
          <p:spPr bwMode="gray">
            <a:xfrm>
              <a:off x="2545141" y="3592763"/>
              <a:ext cx="676186"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EDGE</a:t>
              </a:r>
            </a:p>
          </p:txBody>
        </p:sp>
        <p:pic>
          <p:nvPicPr>
            <p:cNvPr id="211" name="图片 105">
              <a:extLst>
                <a:ext uri="{FF2B5EF4-FFF2-40B4-BE49-F238E27FC236}">
                  <a16:creationId xmlns="" xmlns:a16="http://schemas.microsoft.com/office/drawing/2014/main" id="{0E46C592-6D2A-443B-850D-583A18021A5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2154274" y="3564722"/>
              <a:ext cx="466668" cy="381818"/>
            </a:xfrm>
            <a:prstGeom prst="rect">
              <a:avLst/>
            </a:prstGeom>
          </p:spPr>
        </p:pic>
        <p:cxnSp>
          <p:nvCxnSpPr>
            <p:cNvPr id="212" name="直接连接符 106">
              <a:extLst>
                <a:ext uri="{FF2B5EF4-FFF2-40B4-BE49-F238E27FC236}">
                  <a16:creationId xmlns="" xmlns:a16="http://schemas.microsoft.com/office/drawing/2014/main" id="{A3AB3CAC-B43B-481C-BC31-F57D002EF052}"/>
                </a:ext>
              </a:extLst>
            </p:cNvPr>
            <p:cNvCxnSpPr>
              <a:cxnSpLocks/>
              <a:stCxn id="209" idx="2"/>
              <a:endCxn id="213" idx="0"/>
            </p:cNvCxnSpPr>
            <p:nvPr/>
          </p:nvCxnSpPr>
          <p:spPr bwMode="gray">
            <a:xfrm flipH="1">
              <a:off x="1507891" y="3951181"/>
              <a:ext cx="248962" cy="370173"/>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3" name="Freeform 159">
              <a:extLst>
                <a:ext uri="{FF2B5EF4-FFF2-40B4-BE49-F238E27FC236}">
                  <a16:creationId xmlns="" xmlns:a16="http://schemas.microsoft.com/office/drawing/2014/main" id="{A3C4692E-02E5-4C40-8865-306E5ED96BFC}"/>
                </a:ext>
              </a:extLst>
            </p:cNvPr>
            <p:cNvSpPr/>
            <p:nvPr/>
          </p:nvSpPr>
          <p:spPr bwMode="gray">
            <a:xfrm flipH="1">
              <a:off x="1173756" y="4321354"/>
              <a:ext cx="852173" cy="44545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MPLS</a:t>
              </a:r>
            </a:p>
          </p:txBody>
        </p:sp>
        <p:sp>
          <p:nvSpPr>
            <p:cNvPr id="214" name="Freeform 159">
              <a:extLst>
                <a:ext uri="{FF2B5EF4-FFF2-40B4-BE49-F238E27FC236}">
                  <a16:creationId xmlns="" xmlns:a16="http://schemas.microsoft.com/office/drawing/2014/main" id="{E9467634-4DA2-41C3-9BA3-F76769686C13}"/>
                </a:ext>
              </a:extLst>
            </p:cNvPr>
            <p:cNvSpPr/>
            <p:nvPr/>
          </p:nvSpPr>
          <p:spPr bwMode="gray">
            <a:xfrm flipH="1">
              <a:off x="2238816" y="4308161"/>
              <a:ext cx="852173" cy="44545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Internet</a:t>
              </a:r>
            </a:p>
          </p:txBody>
        </p:sp>
      </p:grpSp>
      <p:grpSp>
        <p:nvGrpSpPr>
          <p:cNvPr id="215" name="Group 214">
            <a:extLst>
              <a:ext uri="{FF2B5EF4-FFF2-40B4-BE49-F238E27FC236}">
                <a16:creationId xmlns="" xmlns:a16="http://schemas.microsoft.com/office/drawing/2014/main" id="{63A31277-00E5-4654-AB81-519AA4738469}"/>
              </a:ext>
            </a:extLst>
          </p:cNvPr>
          <p:cNvGrpSpPr/>
          <p:nvPr/>
        </p:nvGrpSpPr>
        <p:grpSpPr bwMode="gray">
          <a:xfrm>
            <a:off x="3638546" y="3082403"/>
            <a:ext cx="3155094" cy="2990656"/>
            <a:chOff x="439036" y="3064338"/>
            <a:chExt cx="3155094" cy="2990656"/>
          </a:xfrm>
        </p:grpSpPr>
        <p:sp>
          <p:nvSpPr>
            <p:cNvPr id="216" name="文本框 37">
              <a:extLst>
                <a:ext uri="{FF2B5EF4-FFF2-40B4-BE49-F238E27FC236}">
                  <a16:creationId xmlns="" xmlns:a16="http://schemas.microsoft.com/office/drawing/2014/main" id="{87A88CE4-10E2-4523-BC23-37B8CB64DD62}"/>
                </a:ext>
              </a:extLst>
            </p:cNvPr>
            <p:cNvSpPr txBox="1"/>
            <p:nvPr/>
          </p:nvSpPr>
          <p:spPr bwMode="gray">
            <a:xfrm>
              <a:off x="521924" y="3084306"/>
              <a:ext cx="1180131" cy="297454"/>
            </a:xfrm>
            <a:prstGeom prst="rect">
              <a:avLst/>
            </a:prstGeom>
            <a:noFill/>
          </p:spPr>
          <p:txBody>
            <a:bodyPr wrap="none" rtlCol="0">
              <a:spAutoFit/>
            </a:bodyPr>
            <a:lstStyle/>
            <a:p>
              <a:pPr fontAlgn="ctr"/>
              <a:r>
                <a:rPr lang="en-US" sz="1333" b="1" dirty="0">
                  <a:solidFill>
                    <a:prstClr val="black"/>
                  </a:solidFill>
                  <a:latin typeface="Huawei Sans" panose="020C0503030203020204" pitchFamily="34" charset="0"/>
                </a:rPr>
                <a:t>Enterprise B</a:t>
              </a:r>
            </a:p>
          </p:txBody>
        </p:sp>
        <p:sp>
          <p:nvSpPr>
            <p:cNvPr id="217" name="Rectangle: Rounded Corners 216">
              <a:extLst>
                <a:ext uri="{FF2B5EF4-FFF2-40B4-BE49-F238E27FC236}">
                  <a16:creationId xmlns="" xmlns:a16="http://schemas.microsoft.com/office/drawing/2014/main" id="{BA9DAC47-2D91-4055-AB27-625C3C75613D}"/>
                </a:ext>
              </a:extLst>
            </p:cNvPr>
            <p:cNvSpPr/>
            <p:nvPr/>
          </p:nvSpPr>
          <p:spPr bwMode="gray">
            <a:xfrm>
              <a:off x="518689" y="3064338"/>
              <a:ext cx="3075441" cy="2990656"/>
            </a:xfrm>
            <a:prstGeom prst="roundRect">
              <a:avLst>
                <a:gd name="adj" fmla="val 4012"/>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218" name="Freeform 159">
              <a:extLst>
                <a:ext uri="{FF2B5EF4-FFF2-40B4-BE49-F238E27FC236}">
                  <a16:creationId xmlns="" xmlns:a16="http://schemas.microsoft.com/office/drawing/2014/main" id="{2C370DE2-939E-4B4F-898F-6676C3A9EAF5}"/>
                </a:ext>
              </a:extLst>
            </p:cNvPr>
            <p:cNvSpPr/>
            <p:nvPr/>
          </p:nvSpPr>
          <p:spPr bwMode="gray">
            <a:xfrm flipH="1">
              <a:off x="732582" y="5445703"/>
              <a:ext cx="973061" cy="5086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Branch 1</a:t>
              </a:r>
            </a:p>
          </p:txBody>
        </p:sp>
        <p:sp>
          <p:nvSpPr>
            <p:cNvPr id="219" name="Freeform 159">
              <a:extLst>
                <a:ext uri="{FF2B5EF4-FFF2-40B4-BE49-F238E27FC236}">
                  <a16:creationId xmlns="" xmlns:a16="http://schemas.microsoft.com/office/drawing/2014/main" id="{7EEDBC26-DD9E-4E52-80BC-0CAD42D4C259}"/>
                </a:ext>
              </a:extLst>
            </p:cNvPr>
            <p:cNvSpPr/>
            <p:nvPr/>
          </p:nvSpPr>
          <p:spPr bwMode="gray">
            <a:xfrm flipH="1">
              <a:off x="2409743" y="5442551"/>
              <a:ext cx="973061" cy="5086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Branch 2</a:t>
              </a:r>
            </a:p>
          </p:txBody>
        </p:sp>
        <p:sp>
          <p:nvSpPr>
            <p:cNvPr id="220" name="Freeform 159">
              <a:extLst>
                <a:ext uri="{FF2B5EF4-FFF2-40B4-BE49-F238E27FC236}">
                  <a16:creationId xmlns="" xmlns:a16="http://schemas.microsoft.com/office/drawing/2014/main" id="{15147D47-B31B-4DAA-8023-795E79E3B04B}"/>
                </a:ext>
              </a:extLst>
            </p:cNvPr>
            <p:cNvSpPr/>
            <p:nvPr/>
          </p:nvSpPr>
          <p:spPr bwMode="gray">
            <a:xfrm flipH="1">
              <a:off x="1599842" y="3177439"/>
              <a:ext cx="973061" cy="5086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black"/>
                  </a:solidFill>
                </a:rPr>
                <a:t>HQ/DC</a:t>
              </a:r>
            </a:p>
          </p:txBody>
        </p:sp>
        <p:cxnSp>
          <p:nvCxnSpPr>
            <p:cNvPr id="221" name="直接连接符 78">
              <a:extLst>
                <a:ext uri="{FF2B5EF4-FFF2-40B4-BE49-F238E27FC236}">
                  <a16:creationId xmlns="" xmlns:a16="http://schemas.microsoft.com/office/drawing/2014/main" id="{519C60B5-9BBC-4A2F-BEC5-A820B8030A37}"/>
                </a:ext>
              </a:extLst>
            </p:cNvPr>
            <p:cNvCxnSpPr>
              <a:stCxn id="227" idx="3"/>
              <a:endCxn id="229" idx="1"/>
            </p:cNvCxnSpPr>
            <p:nvPr/>
          </p:nvCxnSpPr>
          <p:spPr bwMode="gray">
            <a:xfrm flipV="1">
              <a:off x="2864201" y="5350451"/>
              <a:ext cx="115777" cy="896"/>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22" name="图片 87">
              <a:extLst>
                <a:ext uri="{FF2B5EF4-FFF2-40B4-BE49-F238E27FC236}">
                  <a16:creationId xmlns="" xmlns:a16="http://schemas.microsoft.com/office/drawing/2014/main" id="{E51C7AD3-2950-46FF-9033-20D226B9C35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992230" y="5160438"/>
              <a:ext cx="466668" cy="381818"/>
            </a:xfrm>
            <a:prstGeom prst="rect">
              <a:avLst/>
            </a:prstGeom>
          </p:spPr>
        </p:pic>
        <p:sp>
          <p:nvSpPr>
            <p:cNvPr id="223" name="文本框 88">
              <a:extLst>
                <a:ext uri="{FF2B5EF4-FFF2-40B4-BE49-F238E27FC236}">
                  <a16:creationId xmlns="" xmlns:a16="http://schemas.microsoft.com/office/drawing/2014/main" id="{E8693B35-E6B8-4E3B-A759-3C74840B858C}"/>
                </a:ext>
              </a:extLst>
            </p:cNvPr>
            <p:cNvSpPr txBox="1"/>
            <p:nvPr/>
          </p:nvSpPr>
          <p:spPr bwMode="gray">
            <a:xfrm>
              <a:off x="439036" y="5170845"/>
              <a:ext cx="652800"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EDGE</a:t>
              </a:r>
            </a:p>
          </p:txBody>
        </p:sp>
        <p:cxnSp>
          <p:nvCxnSpPr>
            <p:cNvPr id="224" name="直接连接符 90">
              <a:extLst>
                <a:ext uri="{FF2B5EF4-FFF2-40B4-BE49-F238E27FC236}">
                  <a16:creationId xmlns="" xmlns:a16="http://schemas.microsoft.com/office/drawing/2014/main" id="{59151E58-1CAB-425F-B6EF-09B72193349A}"/>
                </a:ext>
              </a:extLst>
            </p:cNvPr>
            <p:cNvCxnSpPr>
              <a:cxnSpLocks/>
              <a:stCxn id="222" idx="0"/>
            </p:cNvCxnSpPr>
            <p:nvPr/>
          </p:nvCxnSpPr>
          <p:spPr bwMode="gray">
            <a:xfrm flipV="1">
              <a:off x="1225564" y="4669536"/>
              <a:ext cx="1431346" cy="487157"/>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5" name="直接连接符 91">
              <a:extLst>
                <a:ext uri="{FF2B5EF4-FFF2-40B4-BE49-F238E27FC236}">
                  <a16:creationId xmlns="" xmlns:a16="http://schemas.microsoft.com/office/drawing/2014/main" id="{7BBFA52E-0568-4865-9178-392E7EFD82A8}"/>
                </a:ext>
              </a:extLst>
            </p:cNvPr>
            <p:cNvCxnSpPr>
              <a:cxnSpLocks/>
              <a:stCxn id="235" idx="2"/>
              <a:endCxn id="238" idx="2"/>
            </p:cNvCxnSpPr>
            <p:nvPr/>
          </p:nvCxnSpPr>
          <p:spPr bwMode="gray">
            <a:xfrm>
              <a:off x="2387608" y="3950285"/>
              <a:ext cx="345781" cy="43398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6" name="直接连接符 92">
              <a:extLst>
                <a:ext uri="{FF2B5EF4-FFF2-40B4-BE49-F238E27FC236}">
                  <a16:creationId xmlns="" xmlns:a16="http://schemas.microsoft.com/office/drawing/2014/main" id="{31BEF697-D09D-4A82-8499-C18ECE776231}"/>
                </a:ext>
              </a:extLst>
            </p:cNvPr>
            <p:cNvCxnSpPr>
              <a:cxnSpLocks/>
              <a:stCxn id="222" idx="0"/>
            </p:cNvCxnSpPr>
            <p:nvPr/>
          </p:nvCxnSpPr>
          <p:spPr bwMode="gray">
            <a:xfrm flipV="1">
              <a:off x="1225564" y="4682729"/>
              <a:ext cx="334664" cy="47396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27" name="图片 94">
              <a:extLst>
                <a:ext uri="{FF2B5EF4-FFF2-40B4-BE49-F238E27FC236}">
                  <a16:creationId xmlns="" xmlns:a16="http://schemas.microsoft.com/office/drawing/2014/main" id="{F4A063FA-5E2B-4F69-AADE-BCEF8EAFAAB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2397533" y="5160438"/>
              <a:ext cx="466668" cy="381818"/>
            </a:xfrm>
            <a:prstGeom prst="rect">
              <a:avLst/>
            </a:prstGeom>
          </p:spPr>
        </p:pic>
        <p:sp>
          <p:nvSpPr>
            <p:cNvPr id="228" name="文本框 95">
              <a:extLst>
                <a:ext uri="{FF2B5EF4-FFF2-40B4-BE49-F238E27FC236}">
                  <a16:creationId xmlns="" xmlns:a16="http://schemas.microsoft.com/office/drawing/2014/main" id="{47DD1B56-FE70-4CEA-BC80-730CA1003A1B}"/>
                </a:ext>
              </a:extLst>
            </p:cNvPr>
            <p:cNvSpPr txBox="1"/>
            <p:nvPr/>
          </p:nvSpPr>
          <p:spPr bwMode="gray">
            <a:xfrm>
              <a:off x="1826643" y="5169917"/>
              <a:ext cx="655261"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EDGE</a:t>
              </a:r>
            </a:p>
          </p:txBody>
        </p:sp>
        <p:pic>
          <p:nvPicPr>
            <p:cNvPr id="229" name="图片 97">
              <a:extLst>
                <a:ext uri="{FF2B5EF4-FFF2-40B4-BE49-F238E27FC236}">
                  <a16:creationId xmlns="" xmlns:a16="http://schemas.microsoft.com/office/drawing/2014/main" id="{B088AF57-A17D-471D-BE0E-7C831A58A89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2979978" y="5159542"/>
              <a:ext cx="466668" cy="381818"/>
            </a:xfrm>
            <a:prstGeom prst="rect">
              <a:avLst/>
            </a:prstGeom>
          </p:spPr>
        </p:pic>
        <p:cxnSp>
          <p:nvCxnSpPr>
            <p:cNvPr id="230" name="直接连接符 98">
              <a:extLst>
                <a:ext uri="{FF2B5EF4-FFF2-40B4-BE49-F238E27FC236}">
                  <a16:creationId xmlns="" xmlns:a16="http://schemas.microsoft.com/office/drawing/2014/main" id="{2E9BAD6E-3397-4D97-94E1-9016CA4E8C3C}"/>
                </a:ext>
              </a:extLst>
            </p:cNvPr>
            <p:cNvCxnSpPr>
              <a:cxnSpLocks/>
              <a:stCxn id="227" idx="0"/>
            </p:cNvCxnSpPr>
            <p:nvPr/>
          </p:nvCxnSpPr>
          <p:spPr bwMode="gray">
            <a:xfrm flipH="1" flipV="1">
              <a:off x="1523678" y="4682729"/>
              <a:ext cx="1107189" cy="47396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1" name="直接连接符 99">
              <a:extLst>
                <a:ext uri="{FF2B5EF4-FFF2-40B4-BE49-F238E27FC236}">
                  <a16:creationId xmlns="" xmlns:a16="http://schemas.microsoft.com/office/drawing/2014/main" id="{C4723D94-6750-4070-9BED-078937948E37}"/>
                </a:ext>
              </a:extLst>
            </p:cNvPr>
            <p:cNvCxnSpPr>
              <a:cxnSpLocks/>
              <a:stCxn id="229" idx="0"/>
            </p:cNvCxnSpPr>
            <p:nvPr/>
          </p:nvCxnSpPr>
          <p:spPr bwMode="gray">
            <a:xfrm flipH="1" flipV="1">
              <a:off x="2656910" y="4669536"/>
              <a:ext cx="556402" cy="486261"/>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2" name="直接连接符 100">
              <a:extLst>
                <a:ext uri="{FF2B5EF4-FFF2-40B4-BE49-F238E27FC236}">
                  <a16:creationId xmlns="" xmlns:a16="http://schemas.microsoft.com/office/drawing/2014/main" id="{C07C8F6E-B817-458F-9908-EF7A9777D63F}"/>
                </a:ext>
              </a:extLst>
            </p:cNvPr>
            <p:cNvCxnSpPr>
              <a:stCxn id="233" idx="3"/>
              <a:endCxn id="235" idx="1"/>
            </p:cNvCxnSpPr>
            <p:nvPr/>
          </p:nvCxnSpPr>
          <p:spPr bwMode="gray">
            <a:xfrm flipV="1">
              <a:off x="1990187" y="3755631"/>
              <a:ext cx="164087" cy="896"/>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33" name="图片 102">
              <a:extLst>
                <a:ext uri="{FF2B5EF4-FFF2-40B4-BE49-F238E27FC236}">
                  <a16:creationId xmlns="" xmlns:a16="http://schemas.microsoft.com/office/drawing/2014/main" id="{585468BE-094F-4410-9AF9-81A4266B85D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1523519" y="3565618"/>
              <a:ext cx="466668" cy="381818"/>
            </a:xfrm>
            <a:prstGeom prst="rect">
              <a:avLst/>
            </a:prstGeom>
          </p:spPr>
        </p:pic>
        <p:sp>
          <p:nvSpPr>
            <p:cNvPr id="234" name="文本框 103">
              <a:extLst>
                <a:ext uri="{FF2B5EF4-FFF2-40B4-BE49-F238E27FC236}">
                  <a16:creationId xmlns="" xmlns:a16="http://schemas.microsoft.com/office/drawing/2014/main" id="{5578A6CE-3B9E-4964-B2A2-AC5C0E0034B3}"/>
                </a:ext>
              </a:extLst>
            </p:cNvPr>
            <p:cNvSpPr txBox="1"/>
            <p:nvPr/>
          </p:nvSpPr>
          <p:spPr bwMode="gray">
            <a:xfrm>
              <a:off x="2540459" y="3580057"/>
              <a:ext cx="672853" cy="307777"/>
            </a:xfrm>
            <a:prstGeom prst="rect">
              <a:avLst/>
            </a:prstGeom>
            <a:noFill/>
          </p:spPr>
          <p:txBody>
            <a:bodyPr wrap="square" rtlCol="0">
              <a:spAutoFit/>
            </a:bodyPr>
            <a:lstStyle/>
            <a:p>
              <a:pPr algn="ctr" fontAlgn="ctr"/>
              <a:r>
                <a:rPr lang="en-US" sz="1400" dirty="0">
                  <a:solidFill>
                    <a:srgbClr val="000000"/>
                  </a:solidFill>
                  <a:latin typeface="Huawei Sans" panose="020C0503030203020204" pitchFamily="34" charset="0"/>
                </a:rPr>
                <a:t>EDGE</a:t>
              </a:r>
            </a:p>
          </p:txBody>
        </p:sp>
        <p:pic>
          <p:nvPicPr>
            <p:cNvPr id="235" name="图片 105">
              <a:extLst>
                <a:ext uri="{FF2B5EF4-FFF2-40B4-BE49-F238E27FC236}">
                  <a16:creationId xmlns="" xmlns:a16="http://schemas.microsoft.com/office/drawing/2014/main" id="{91DC2589-D2B9-4455-98FE-351AF6DB6D2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2154274" y="3564722"/>
              <a:ext cx="466668" cy="381818"/>
            </a:xfrm>
            <a:prstGeom prst="rect">
              <a:avLst/>
            </a:prstGeom>
          </p:spPr>
        </p:pic>
        <p:cxnSp>
          <p:nvCxnSpPr>
            <p:cNvPr id="236" name="直接连接符 106">
              <a:extLst>
                <a:ext uri="{FF2B5EF4-FFF2-40B4-BE49-F238E27FC236}">
                  <a16:creationId xmlns="" xmlns:a16="http://schemas.microsoft.com/office/drawing/2014/main" id="{F829822F-EE70-40EA-99B9-CCE55ACA7B79}"/>
                </a:ext>
              </a:extLst>
            </p:cNvPr>
            <p:cNvCxnSpPr>
              <a:cxnSpLocks/>
              <a:stCxn id="233" idx="2"/>
              <a:endCxn id="237" idx="0"/>
            </p:cNvCxnSpPr>
            <p:nvPr/>
          </p:nvCxnSpPr>
          <p:spPr bwMode="gray">
            <a:xfrm flipH="1">
              <a:off x="1507891" y="3951181"/>
              <a:ext cx="248962" cy="370173"/>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7" name="Freeform 159">
              <a:extLst>
                <a:ext uri="{FF2B5EF4-FFF2-40B4-BE49-F238E27FC236}">
                  <a16:creationId xmlns="" xmlns:a16="http://schemas.microsoft.com/office/drawing/2014/main" id="{4CFF095B-8456-4DE5-92D8-2FCC86DF20E9}"/>
                </a:ext>
              </a:extLst>
            </p:cNvPr>
            <p:cNvSpPr/>
            <p:nvPr/>
          </p:nvSpPr>
          <p:spPr bwMode="gray">
            <a:xfrm flipH="1">
              <a:off x="1173756" y="4321354"/>
              <a:ext cx="852173" cy="44545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MPLS</a:t>
              </a:r>
            </a:p>
          </p:txBody>
        </p:sp>
        <p:sp>
          <p:nvSpPr>
            <p:cNvPr id="238" name="Freeform 159">
              <a:extLst>
                <a:ext uri="{FF2B5EF4-FFF2-40B4-BE49-F238E27FC236}">
                  <a16:creationId xmlns="" xmlns:a16="http://schemas.microsoft.com/office/drawing/2014/main" id="{000F11CE-02D0-4BAE-99BD-507C3F59EA13}"/>
                </a:ext>
              </a:extLst>
            </p:cNvPr>
            <p:cNvSpPr/>
            <p:nvPr/>
          </p:nvSpPr>
          <p:spPr bwMode="gray">
            <a:xfrm flipH="1">
              <a:off x="2238816" y="4308161"/>
              <a:ext cx="852173" cy="44545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Internet</a:t>
              </a:r>
            </a:p>
          </p:txBody>
        </p:sp>
      </p:grpSp>
      <p:grpSp>
        <p:nvGrpSpPr>
          <p:cNvPr id="10" name="Group 9">
            <a:extLst>
              <a:ext uri="{FF2B5EF4-FFF2-40B4-BE49-F238E27FC236}">
                <a16:creationId xmlns="" xmlns:a16="http://schemas.microsoft.com/office/drawing/2014/main" id="{34FA1989-41E2-40BA-9A1C-3BFA738A1245}"/>
              </a:ext>
            </a:extLst>
          </p:cNvPr>
          <p:cNvGrpSpPr/>
          <p:nvPr/>
        </p:nvGrpSpPr>
        <p:grpSpPr bwMode="gray">
          <a:xfrm>
            <a:off x="1705643" y="1071237"/>
            <a:ext cx="4613759" cy="1499376"/>
            <a:chOff x="1705643" y="1071237"/>
            <a:chExt cx="4613759" cy="1499376"/>
          </a:xfrm>
        </p:grpSpPr>
        <p:sp>
          <p:nvSpPr>
            <p:cNvPr id="87" name="文本框 28">
              <a:extLst>
                <a:ext uri="{FF2B5EF4-FFF2-40B4-BE49-F238E27FC236}">
                  <a16:creationId xmlns="" xmlns:a16="http://schemas.microsoft.com/office/drawing/2014/main" id="{9692565A-F5F6-475A-AD6C-B93EE8F89254}"/>
                </a:ext>
              </a:extLst>
            </p:cNvPr>
            <p:cNvSpPr txBox="1"/>
            <p:nvPr/>
          </p:nvSpPr>
          <p:spPr bwMode="gray">
            <a:xfrm>
              <a:off x="5028410" y="1598433"/>
              <a:ext cx="1246134" cy="502573"/>
            </a:xfrm>
            <a:prstGeom prst="rect">
              <a:avLst/>
            </a:prstGeom>
            <a:noFill/>
          </p:spPr>
          <p:txBody>
            <a:bodyPr wrap="square" rtlCol="0">
              <a:spAutoFit/>
            </a:bodyPr>
            <a:lstStyle/>
            <a:p>
              <a:pPr algn="ctr" fontAlgn="ctr"/>
              <a:r>
                <a:rPr lang="en-US" sz="1333" b="1" dirty="0">
                  <a:solidFill>
                    <a:srgbClr val="000000"/>
                  </a:solidFill>
                  <a:latin typeface="Huawei Sans" panose="020C0503030203020204" pitchFamily="34" charset="0"/>
                </a:rPr>
                <a:t>Carrier/MSP DC</a:t>
              </a:r>
            </a:p>
          </p:txBody>
        </p:sp>
        <p:pic>
          <p:nvPicPr>
            <p:cNvPr id="88" name="图片 29">
              <a:extLst>
                <a:ext uri="{FF2B5EF4-FFF2-40B4-BE49-F238E27FC236}">
                  <a16:creationId xmlns="" xmlns:a16="http://schemas.microsoft.com/office/drawing/2014/main" id="{A7039899-45CD-48E3-BD22-5FDB856F673B}"/>
                </a:ext>
              </a:extLst>
            </p:cNvPr>
            <p:cNvPicPr>
              <a:picLocks noChangeAspect="1"/>
            </p:cNvPicPr>
            <p:nvPr/>
          </p:nvPicPr>
          <p:blipFill>
            <a:blip r:embed="rId4"/>
            <a:stretch>
              <a:fillRect/>
            </a:stretch>
          </p:blipFill>
          <p:spPr bwMode="gray">
            <a:xfrm>
              <a:off x="2435943" y="2020262"/>
              <a:ext cx="480649" cy="382616"/>
            </a:xfrm>
            <a:prstGeom prst="rect">
              <a:avLst/>
            </a:prstGeom>
          </p:spPr>
        </p:pic>
        <p:pic>
          <p:nvPicPr>
            <p:cNvPr id="89" name="图片 30">
              <a:extLst>
                <a:ext uri="{FF2B5EF4-FFF2-40B4-BE49-F238E27FC236}">
                  <a16:creationId xmlns="" xmlns:a16="http://schemas.microsoft.com/office/drawing/2014/main" id="{260ED302-99F8-4426-9EAC-500F84EA2472}"/>
                </a:ext>
              </a:extLst>
            </p:cNvPr>
            <p:cNvPicPr>
              <a:picLocks noChangeAspect="1"/>
            </p:cNvPicPr>
            <p:nvPr/>
          </p:nvPicPr>
          <p:blipFill>
            <a:blip r:embed="rId4"/>
            <a:stretch>
              <a:fillRect/>
            </a:stretch>
          </p:blipFill>
          <p:spPr bwMode="gray">
            <a:xfrm>
              <a:off x="2946534" y="2020262"/>
              <a:ext cx="480649" cy="382616"/>
            </a:xfrm>
            <a:prstGeom prst="rect">
              <a:avLst/>
            </a:prstGeom>
          </p:spPr>
        </p:pic>
        <p:sp>
          <p:nvSpPr>
            <p:cNvPr id="134" name="文本框 70">
              <a:extLst>
                <a:ext uri="{FF2B5EF4-FFF2-40B4-BE49-F238E27FC236}">
                  <a16:creationId xmlns="" xmlns:a16="http://schemas.microsoft.com/office/drawing/2014/main" id="{1DFCCB27-839B-402D-AC76-1A22CC3439EE}"/>
                </a:ext>
              </a:extLst>
            </p:cNvPr>
            <p:cNvSpPr txBox="1"/>
            <p:nvPr/>
          </p:nvSpPr>
          <p:spPr bwMode="gray">
            <a:xfrm>
              <a:off x="2380341" y="1118908"/>
              <a:ext cx="1083813" cy="502573"/>
            </a:xfrm>
            <a:prstGeom prst="rect">
              <a:avLst/>
            </a:prstGeom>
            <a:noFill/>
          </p:spPr>
          <p:txBody>
            <a:bodyPr wrap="square" rtlCol="0">
              <a:spAutoFit/>
            </a:bodyPr>
            <a:lstStyle/>
            <a:p>
              <a:pPr algn="ctr" fontAlgn="ctr"/>
              <a:r>
                <a:rPr lang="en-US" sz="1333" dirty="0">
                  <a:solidFill>
                    <a:srgbClr val="000000"/>
                  </a:solidFill>
                  <a:latin typeface="Huawei Sans" panose="020C0503030203020204" pitchFamily="34" charset="0"/>
                </a:rPr>
                <a:t>RR access area 1</a:t>
              </a:r>
            </a:p>
          </p:txBody>
        </p:sp>
        <p:pic>
          <p:nvPicPr>
            <p:cNvPr id="135" name="图片 71">
              <a:extLst>
                <a:ext uri="{FF2B5EF4-FFF2-40B4-BE49-F238E27FC236}">
                  <a16:creationId xmlns="" xmlns:a16="http://schemas.microsoft.com/office/drawing/2014/main" id="{C3B41FD1-4768-4E8C-9246-2BAACE2C4674}"/>
                </a:ext>
              </a:extLst>
            </p:cNvPr>
            <p:cNvPicPr>
              <a:picLocks noChangeAspect="1"/>
            </p:cNvPicPr>
            <p:nvPr/>
          </p:nvPicPr>
          <p:blipFill>
            <a:blip r:embed="rId4"/>
            <a:stretch>
              <a:fillRect/>
            </a:stretch>
          </p:blipFill>
          <p:spPr bwMode="gray">
            <a:xfrm>
              <a:off x="2438487" y="1549458"/>
              <a:ext cx="480649" cy="382616"/>
            </a:xfrm>
            <a:prstGeom prst="rect">
              <a:avLst/>
            </a:prstGeom>
          </p:spPr>
        </p:pic>
        <p:pic>
          <p:nvPicPr>
            <p:cNvPr id="136" name="图片 72">
              <a:extLst>
                <a:ext uri="{FF2B5EF4-FFF2-40B4-BE49-F238E27FC236}">
                  <a16:creationId xmlns="" xmlns:a16="http://schemas.microsoft.com/office/drawing/2014/main" id="{E286E881-AF39-4A75-8DB6-CB511495E46D}"/>
                </a:ext>
              </a:extLst>
            </p:cNvPr>
            <p:cNvPicPr>
              <a:picLocks noChangeAspect="1"/>
            </p:cNvPicPr>
            <p:nvPr/>
          </p:nvPicPr>
          <p:blipFill>
            <a:blip r:embed="rId4"/>
            <a:stretch>
              <a:fillRect/>
            </a:stretch>
          </p:blipFill>
          <p:spPr bwMode="gray">
            <a:xfrm>
              <a:off x="2949078" y="1549458"/>
              <a:ext cx="480649" cy="382616"/>
            </a:xfrm>
            <a:prstGeom prst="rect">
              <a:avLst/>
            </a:prstGeom>
          </p:spPr>
        </p:pic>
        <p:pic>
          <p:nvPicPr>
            <p:cNvPr id="138" name="图片 74">
              <a:extLst>
                <a:ext uri="{FF2B5EF4-FFF2-40B4-BE49-F238E27FC236}">
                  <a16:creationId xmlns="" xmlns:a16="http://schemas.microsoft.com/office/drawing/2014/main" id="{DBC9876F-B988-464D-904E-5BF7110A078D}"/>
                </a:ext>
              </a:extLst>
            </p:cNvPr>
            <p:cNvPicPr>
              <a:picLocks noChangeAspect="1"/>
            </p:cNvPicPr>
            <p:nvPr/>
          </p:nvPicPr>
          <p:blipFill>
            <a:blip r:embed="rId4"/>
            <a:stretch>
              <a:fillRect/>
            </a:stretch>
          </p:blipFill>
          <p:spPr bwMode="gray">
            <a:xfrm>
              <a:off x="3887533" y="2020262"/>
              <a:ext cx="480649" cy="382616"/>
            </a:xfrm>
            <a:prstGeom prst="rect">
              <a:avLst/>
            </a:prstGeom>
          </p:spPr>
        </p:pic>
        <p:pic>
          <p:nvPicPr>
            <p:cNvPr id="139" name="图片 75">
              <a:extLst>
                <a:ext uri="{FF2B5EF4-FFF2-40B4-BE49-F238E27FC236}">
                  <a16:creationId xmlns="" xmlns:a16="http://schemas.microsoft.com/office/drawing/2014/main" id="{8EE2493C-6892-48BC-B4B3-9C7A08E6739E}"/>
                </a:ext>
              </a:extLst>
            </p:cNvPr>
            <p:cNvPicPr>
              <a:picLocks noChangeAspect="1"/>
            </p:cNvPicPr>
            <p:nvPr/>
          </p:nvPicPr>
          <p:blipFill>
            <a:blip r:embed="rId4"/>
            <a:stretch>
              <a:fillRect/>
            </a:stretch>
          </p:blipFill>
          <p:spPr bwMode="gray">
            <a:xfrm>
              <a:off x="4398123" y="2020262"/>
              <a:ext cx="480649" cy="382616"/>
            </a:xfrm>
            <a:prstGeom prst="rect">
              <a:avLst/>
            </a:prstGeom>
          </p:spPr>
        </p:pic>
        <p:sp>
          <p:nvSpPr>
            <p:cNvPr id="140" name="文本框 76">
              <a:extLst>
                <a:ext uri="{FF2B5EF4-FFF2-40B4-BE49-F238E27FC236}">
                  <a16:creationId xmlns="" xmlns:a16="http://schemas.microsoft.com/office/drawing/2014/main" id="{F3B42E56-9EF1-448F-A9A4-6B68215F9981}"/>
                </a:ext>
              </a:extLst>
            </p:cNvPr>
            <p:cNvSpPr txBox="1"/>
            <p:nvPr/>
          </p:nvSpPr>
          <p:spPr bwMode="gray">
            <a:xfrm>
              <a:off x="3814916" y="1118906"/>
              <a:ext cx="1100525" cy="502573"/>
            </a:xfrm>
            <a:prstGeom prst="rect">
              <a:avLst/>
            </a:prstGeom>
            <a:noFill/>
          </p:spPr>
          <p:txBody>
            <a:bodyPr wrap="square" rtlCol="0">
              <a:spAutoFit/>
            </a:bodyPr>
            <a:lstStyle/>
            <a:p>
              <a:pPr algn="ctr" fontAlgn="ctr"/>
              <a:r>
                <a:rPr lang="en-US" sz="1333" dirty="0">
                  <a:solidFill>
                    <a:srgbClr val="000000"/>
                  </a:solidFill>
                  <a:latin typeface="Huawei Sans" panose="020C0503030203020204" pitchFamily="34" charset="0"/>
                </a:rPr>
                <a:t>RR access area 2</a:t>
              </a:r>
            </a:p>
          </p:txBody>
        </p:sp>
        <p:pic>
          <p:nvPicPr>
            <p:cNvPr id="141" name="图片 77">
              <a:extLst>
                <a:ext uri="{FF2B5EF4-FFF2-40B4-BE49-F238E27FC236}">
                  <a16:creationId xmlns="" xmlns:a16="http://schemas.microsoft.com/office/drawing/2014/main" id="{B1C6657D-10C1-429D-A3E1-79D9FEC2E2F6}"/>
                </a:ext>
              </a:extLst>
            </p:cNvPr>
            <p:cNvPicPr>
              <a:picLocks noChangeAspect="1"/>
            </p:cNvPicPr>
            <p:nvPr/>
          </p:nvPicPr>
          <p:blipFill>
            <a:blip r:embed="rId4"/>
            <a:stretch>
              <a:fillRect/>
            </a:stretch>
          </p:blipFill>
          <p:spPr bwMode="gray">
            <a:xfrm>
              <a:off x="3890077" y="1549458"/>
              <a:ext cx="480649" cy="382616"/>
            </a:xfrm>
            <a:prstGeom prst="rect">
              <a:avLst/>
            </a:prstGeom>
          </p:spPr>
        </p:pic>
        <p:pic>
          <p:nvPicPr>
            <p:cNvPr id="142" name="图片 78">
              <a:extLst>
                <a:ext uri="{FF2B5EF4-FFF2-40B4-BE49-F238E27FC236}">
                  <a16:creationId xmlns="" xmlns:a16="http://schemas.microsoft.com/office/drawing/2014/main" id="{18F7CECF-4861-4385-91E8-8B21BDC5F905}"/>
                </a:ext>
              </a:extLst>
            </p:cNvPr>
            <p:cNvPicPr>
              <a:picLocks noChangeAspect="1"/>
            </p:cNvPicPr>
            <p:nvPr/>
          </p:nvPicPr>
          <p:blipFill>
            <a:blip r:embed="rId4"/>
            <a:stretch>
              <a:fillRect/>
            </a:stretch>
          </p:blipFill>
          <p:spPr bwMode="gray">
            <a:xfrm>
              <a:off x="4400667" y="1549458"/>
              <a:ext cx="480649" cy="382616"/>
            </a:xfrm>
            <a:prstGeom prst="rect">
              <a:avLst/>
            </a:prstGeom>
          </p:spPr>
        </p:pic>
        <p:sp>
          <p:nvSpPr>
            <p:cNvPr id="263" name="Rectangle: Rounded Corners 262">
              <a:extLst>
                <a:ext uri="{FF2B5EF4-FFF2-40B4-BE49-F238E27FC236}">
                  <a16:creationId xmlns="" xmlns:a16="http://schemas.microsoft.com/office/drawing/2014/main" id="{9F10CFF0-509F-4FFE-91BE-BE1DC7AFD6FA}"/>
                </a:ext>
              </a:extLst>
            </p:cNvPr>
            <p:cNvSpPr/>
            <p:nvPr/>
          </p:nvSpPr>
          <p:spPr bwMode="gray">
            <a:xfrm>
              <a:off x="1705643" y="1071237"/>
              <a:ext cx="4613759" cy="1499376"/>
            </a:xfrm>
            <a:prstGeom prst="roundRect">
              <a:avLst>
                <a:gd name="adj" fmla="val 4012"/>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264" name="Rectangle: Rounded Corners 263">
              <a:extLst>
                <a:ext uri="{FF2B5EF4-FFF2-40B4-BE49-F238E27FC236}">
                  <a16:creationId xmlns="" xmlns:a16="http://schemas.microsoft.com/office/drawing/2014/main" id="{690D8686-9A1E-48AC-9AEE-0B3ACDF34773}"/>
                </a:ext>
              </a:extLst>
            </p:cNvPr>
            <p:cNvSpPr/>
            <p:nvPr/>
          </p:nvSpPr>
          <p:spPr bwMode="gray">
            <a:xfrm>
              <a:off x="2354708" y="1162051"/>
              <a:ext cx="1135079" cy="1296138"/>
            </a:xfrm>
            <a:prstGeom prst="roundRect">
              <a:avLst>
                <a:gd name="adj" fmla="val 4012"/>
              </a:avLst>
            </a:prstGeom>
            <a:noFill/>
            <a:ln w="19050">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265" name="Rectangle: Rounded Corners 264">
              <a:extLst>
                <a:ext uri="{FF2B5EF4-FFF2-40B4-BE49-F238E27FC236}">
                  <a16:creationId xmlns="" xmlns:a16="http://schemas.microsoft.com/office/drawing/2014/main" id="{EB638B56-A2F5-4C00-8743-FAC38290CBFE}"/>
                </a:ext>
              </a:extLst>
            </p:cNvPr>
            <p:cNvSpPr/>
            <p:nvPr/>
          </p:nvSpPr>
          <p:spPr bwMode="gray">
            <a:xfrm>
              <a:off x="3797639" y="1165931"/>
              <a:ext cx="1135079" cy="1296138"/>
            </a:xfrm>
            <a:prstGeom prst="roundRect">
              <a:avLst>
                <a:gd name="adj" fmla="val 4012"/>
              </a:avLst>
            </a:prstGeom>
            <a:noFill/>
            <a:ln w="19050">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grpSp>
      <p:cxnSp>
        <p:nvCxnSpPr>
          <p:cNvPr id="266" name="直接连接符 91">
            <a:extLst>
              <a:ext uri="{FF2B5EF4-FFF2-40B4-BE49-F238E27FC236}">
                <a16:creationId xmlns="" xmlns:a16="http://schemas.microsoft.com/office/drawing/2014/main" id="{33A4D1C7-2C5A-485D-A6B5-612C1B82F1DD}"/>
              </a:ext>
            </a:extLst>
          </p:cNvPr>
          <p:cNvCxnSpPr>
            <a:cxnSpLocks/>
            <a:stCxn id="264" idx="2"/>
            <a:endCxn id="145" idx="0"/>
          </p:cNvCxnSpPr>
          <p:nvPr/>
        </p:nvCxnSpPr>
        <p:spPr bwMode="gray">
          <a:xfrm flipH="1">
            <a:off x="2056410" y="2458189"/>
            <a:ext cx="865838" cy="606149"/>
          </a:xfrm>
          <a:prstGeom prst="line">
            <a:avLst/>
          </a:prstGeom>
          <a:noFill/>
          <a:ln w="19050" cap="flat" cmpd="sng" algn="ctr">
            <a:solidFill>
              <a:schemeClr val="bg1">
                <a:lumMod val="50000"/>
              </a:schemeClr>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7" name="直接连接符 91">
            <a:extLst>
              <a:ext uri="{FF2B5EF4-FFF2-40B4-BE49-F238E27FC236}">
                <a16:creationId xmlns="" xmlns:a16="http://schemas.microsoft.com/office/drawing/2014/main" id="{26CAA9E3-76EB-4E5B-BD8A-07FFBFA9AF3D}"/>
              </a:ext>
            </a:extLst>
          </p:cNvPr>
          <p:cNvCxnSpPr>
            <a:cxnSpLocks/>
            <a:stCxn id="265" idx="2"/>
            <a:endCxn id="217" idx="0"/>
          </p:cNvCxnSpPr>
          <p:nvPr/>
        </p:nvCxnSpPr>
        <p:spPr bwMode="gray">
          <a:xfrm>
            <a:off x="4365179" y="2462069"/>
            <a:ext cx="890741" cy="620334"/>
          </a:xfrm>
          <a:prstGeom prst="line">
            <a:avLst/>
          </a:prstGeom>
          <a:noFill/>
          <a:ln w="19050" cap="flat" cmpd="sng" algn="ctr">
            <a:solidFill>
              <a:schemeClr val="bg1">
                <a:lumMod val="50000"/>
              </a:schemeClr>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8" name="五边形 2">
            <a:extLst>
              <a:ext uri="{FF2B5EF4-FFF2-40B4-BE49-F238E27FC236}">
                <a16:creationId xmlns="" xmlns:a16="http://schemas.microsoft.com/office/drawing/2014/main" id="{F67C9B26-43E4-46F6-9127-005A9E9C4A69}"/>
              </a:ext>
            </a:extLst>
          </p:cNvPr>
          <p:cNvSpPr/>
          <p:nvPr/>
        </p:nvSpPr>
        <p:spPr bwMode="gray">
          <a:xfrm>
            <a:off x="4665836" y="28656"/>
            <a:ext cx="1643826" cy="37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Basic Concepts of Tunnels</a:t>
            </a:r>
          </a:p>
        </p:txBody>
      </p:sp>
      <p:sp>
        <p:nvSpPr>
          <p:cNvPr id="79" name="燕尾形 3">
            <a:extLst>
              <a:ext uri="{FF2B5EF4-FFF2-40B4-BE49-F238E27FC236}">
                <a16:creationId xmlns="" xmlns:a16="http://schemas.microsoft.com/office/drawing/2014/main" id="{D5605CD5-6CA0-41BB-AED7-2774E6579B4B}"/>
              </a:ext>
            </a:extLst>
          </p:cNvPr>
          <p:cNvSpPr/>
          <p:nvPr/>
        </p:nvSpPr>
        <p:spPr bwMode="gray">
          <a:xfrm>
            <a:off x="8255156" y="28656"/>
            <a:ext cx="1487455"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NAT Traversal Design</a:t>
            </a:r>
          </a:p>
        </p:txBody>
      </p:sp>
      <p:sp>
        <p:nvSpPr>
          <p:cNvPr id="80" name="燕尾形 3">
            <a:extLst>
              <a:ext uri="{FF2B5EF4-FFF2-40B4-BE49-F238E27FC236}">
                <a16:creationId xmlns="" xmlns:a16="http://schemas.microsoft.com/office/drawing/2014/main" id="{1842884F-8AD7-412F-ACE1-36E9BF39A86F}"/>
              </a:ext>
            </a:extLst>
          </p:cNvPr>
          <p:cNvSpPr/>
          <p:nvPr/>
        </p:nvSpPr>
        <p:spPr bwMode="gray">
          <a:xfrm>
            <a:off x="7360256" y="28656"/>
            <a:ext cx="1036310" cy="37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b="1" dirty="0">
                <a:solidFill>
                  <a:prstClr val="white"/>
                </a:solidFill>
                <a:latin typeface="Huawei Sans" panose="020C0503030203020204" pitchFamily="34" charset="0"/>
                <a:sym typeface="Huawei Sans" panose="020C0503030203020204" pitchFamily="34" charset="0"/>
              </a:rPr>
              <a:t>RR Design</a:t>
            </a:r>
          </a:p>
        </p:txBody>
      </p:sp>
      <p:sp>
        <p:nvSpPr>
          <p:cNvPr id="81" name="燕尾形 3">
            <a:extLst>
              <a:ext uri="{FF2B5EF4-FFF2-40B4-BE49-F238E27FC236}">
                <a16:creationId xmlns="" xmlns:a16="http://schemas.microsoft.com/office/drawing/2014/main" id="{3B3CC8E9-A878-439C-BD51-4B00D611C6AC}"/>
              </a:ext>
            </a:extLst>
          </p:cNvPr>
          <p:cNvSpPr/>
          <p:nvPr/>
        </p:nvSpPr>
        <p:spPr bwMode="gray">
          <a:xfrm>
            <a:off x="9601201" y="28656"/>
            <a:ext cx="2147886"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Specifications-Exceeded Network Design</a:t>
            </a:r>
          </a:p>
        </p:txBody>
      </p:sp>
      <p:sp>
        <p:nvSpPr>
          <p:cNvPr id="82" name="燕尾形 3">
            <a:extLst>
              <a:ext uri="{FF2B5EF4-FFF2-40B4-BE49-F238E27FC236}">
                <a16:creationId xmlns="" xmlns:a16="http://schemas.microsoft.com/office/drawing/2014/main" id="{C135BB1D-01E4-475E-8AB5-05649C307E20}"/>
              </a:ext>
            </a:extLst>
          </p:cNvPr>
          <p:cNvSpPr/>
          <p:nvPr/>
        </p:nvSpPr>
        <p:spPr bwMode="gray">
          <a:xfrm>
            <a:off x="6168252" y="28656"/>
            <a:ext cx="1333414"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Data Tunnel Design</a:t>
            </a:r>
          </a:p>
        </p:txBody>
      </p:sp>
    </p:spTree>
    <p:extLst>
      <p:ext uri="{BB962C8B-B14F-4D97-AF65-F5344CB8AC3E}">
        <p14:creationId xmlns:p14="http://schemas.microsoft.com/office/powerpoint/2010/main" val="163795212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0D392E4-3F1E-4115-BAE4-4E648BE04E9E}"/>
              </a:ext>
            </a:extLst>
          </p:cNvPr>
          <p:cNvSpPr>
            <a:spLocks noGrp="1"/>
          </p:cNvSpPr>
          <p:nvPr>
            <p:ph type="title"/>
          </p:nvPr>
        </p:nvSpPr>
        <p:spPr bwMode="gray"/>
        <p:txBody>
          <a:bodyPr/>
          <a:lstStyle/>
          <a:p>
            <a:r>
              <a:rPr lang="en-US" dirty="0"/>
              <a:t>NAT Traversal</a:t>
            </a:r>
          </a:p>
        </p:txBody>
      </p:sp>
      <p:sp>
        <p:nvSpPr>
          <p:cNvPr id="3" name="Text Placeholder 2">
            <a:extLst>
              <a:ext uri="{FF2B5EF4-FFF2-40B4-BE49-F238E27FC236}">
                <a16:creationId xmlns="" xmlns:a16="http://schemas.microsoft.com/office/drawing/2014/main" id="{CDFCE491-314A-4A6F-8EB6-38CA25EE4181}"/>
              </a:ext>
            </a:extLst>
          </p:cNvPr>
          <p:cNvSpPr>
            <a:spLocks noGrp="1"/>
          </p:cNvSpPr>
          <p:nvPr>
            <p:ph type="body" sz="quarter" idx="10"/>
          </p:nvPr>
        </p:nvSpPr>
        <p:spPr bwMode="gray"/>
        <p:txBody>
          <a:bodyPr/>
          <a:lstStyle/>
          <a:p>
            <a:pPr algn="l"/>
            <a:r>
              <a:rPr lang="en-US" sz="1400" dirty="0"/>
              <a:t>On the live network, some enterprise branches use home broadband to access the network.</a:t>
            </a:r>
          </a:p>
          <a:p>
            <a:pPr marL="542925" lvl="1" indent="-247650"/>
            <a:r>
              <a:rPr lang="en-US" sz="1200" dirty="0"/>
              <a:t>In this case, traffic needs to pass through the NAT device. Therefore, tunnels cannot be directly established for such enterprise branches.</a:t>
            </a:r>
          </a:p>
          <a:p>
            <a:pPr algn="l"/>
            <a:r>
              <a:rPr lang="en-US" sz="1400" dirty="0"/>
              <a:t>In SD-WAN scenarios, NAT traversal technology is required for interconnection between such enterprise branches.</a:t>
            </a:r>
          </a:p>
        </p:txBody>
      </p:sp>
      <p:sp>
        <p:nvSpPr>
          <p:cNvPr id="10" name="圆角矩形 75">
            <a:extLst>
              <a:ext uri="{FF2B5EF4-FFF2-40B4-BE49-F238E27FC236}">
                <a16:creationId xmlns="" xmlns:a16="http://schemas.microsoft.com/office/drawing/2014/main" id="{424843EE-5C74-4630-B725-59D954AB9DFA}"/>
              </a:ext>
            </a:extLst>
          </p:cNvPr>
          <p:cNvSpPr/>
          <p:nvPr/>
        </p:nvSpPr>
        <p:spPr bwMode="gray">
          <a:xfrm>
            <a:off x="875994" y="2628223"/>
            <a:ext cx="10450534" cy="354397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defTabSz="914112" fontAlgn="ctr">
              <a:lnSpc>
                <a:spcPts val="2600"/>
              </a:lnSpc>
              <a:spcAft>
                <a:spcPts val="600"/>
              </a:spcAft>
              <a:buFont typeface="Arial" panose="020B0604020202020204" pitchFamily="34" charset="0"/>
              <a:buChar char="•"/>
            </a:pPr>
            <a:endParaRPr lang="en-US" altLang="zh-CN" sz="1400" dirty="0">
              <a:solidFill>
                <a:prstClr val="black"/>
              </a:solidFill>
              <a:sym typeface="Huawei Sans" panose="020C0503030203020204" pitchFamily="34" charset="0"/>
            </a:endParaRPr>
          </a:p>
          <a:p>
            <a:pPr marL="177800" indent="-177800" algn="just" defTabSz="914112" fontAlgn="ctr">
              <a:lnSpc>
                <a:spcPts val="2600"/>
              </a:lnSpc>
              <a:spcAft>
                <a:spcPts val="600"/>
              </a:spcAft>
              <a:buFont typeface="Arial" panose="020B0604020202020204" pitchFamily="34" charset="0"/>
              <a:buChar char="•"/>
            </a:pPr>
            <a:endParaRPr lang="en-US" altLang="zh-CN" sz="1400" dirty="0">
              <a:solidFill>
                <a:prstClr val="black"/>
              </a:solidFill>
              <a:sym typeface="Huawei Sans" panose="020C0503030203020204" pitchFamily="34" charset="0"/>
            </a:endParaRPr>
          </a:p>
          <a:p>
            <a:pPr marL="177800" indent="-177800" algn="just" defTabSz="914112" fontAlgn="ctr">
              <a:lnSpc>
                <a:spcPts val="2600"/>
              </a:lnSpc>
              <a:spcAft>
                <a:spcPts val="600"/>
              </a:spcAft>
              <a:buFont typeface="Arial" panose="020B0604020202020204" pitchFamily="34" charset="0"/>
              <a:buChar char="•"/>
            </a:pPr>
            <a:endParaRPr lang="en-US" altLang="zh-CN" sz="1400" dirty="0">
              <a:solidFill>
                <a:prstClr val="black"/>
              </a:solidFill>
              <a:sym typeface="Huawei Sans" panose="020C0503030203020204" pitchFamily="34" charset="0"/>
            </a:endParaRPr>
          </a:p>
          <a:p>
            <a:pPr marL="177800" indent="-177800" algn="just" defTabSz="914112" fontAlgn="ctr">
              <a:lnSpc>
                <a:spcPts val="2600"/>
              </a:lnSpc>
              <a:spcAft>
                <a:spcPts val="600"/>
              </a:spcAft>
              <a:buFont typeface="Arial" panose="020B0604020202020204" pitchFamily="34" charset="0"/>
              <a:buChar char="•"/>
            </a:pPr>
            <a:endParaRPr lang="en-US" altLang="zh-CN" sz="1400" dirty="0">
              <a:solidFill>
                <a:prstClr val="black"/>
              </a:solidFill>
              <a:sym typeface="Huawei Sans" panose="020C0503030203020204" pitchFamily="34" charset="0"/>
            </a:endParaRPr>
          </a:p>
          <a:p>
            <a:pPr marL="177800" indent="-177800" algn="just" defTabSz="914112" fontAlgn="ctr">
              <a:lnSpc>
                <a:spcPts val="2600"/>
              </a:lnSpc>
              <a:spcAft>
                <a:spcPts val="600"/>
              </a:spcAft>
              <a:buFont typeface="Arial" panose="020B0604020202020204" pitchFamily="34" charset="0"/>
              <a:buChar char="•"/>
            </a:pPr>
            <a:endParaRPr lang="en-US" altLang="zh-CN" sz="1400" dirty="0">
              <a:solidFill>
                <a:prstClr val="black"/>
              </a:solidFill>
              <a:sym typeface="Huawei Sans" panose="020C0503030203020204" pitchFamily="34" charset="0"/>
            </a:endParaRPr>
          </a:p>
          <a:p>
            <a:pPr marL="177800" indent="-177800" algn="just" defTabSz="914112" fontAlgn="ctr">
              <a:lnSpc>
                <a:spcPts val="2600"/>
              </a:lnSpc>
              <a:spcAft>
                <a:spcPts val="600"/>
              </a:spcAft>
              <a:buFont typeface="Arial" panose="020B0604020202020204" pitchFamily="34" charset="0"/>
              <a:buChar char="•"/>
            </a:pPr>
            <a:endParaRPr lang="en-US" altLang="zh-CN" sz="1400" dirty="0">
              <a:solidFill>
                <a:prstClr val="black"/>
              </a:solidFill>
              <a:sym typeface="Huawei Sans" panose="020C0503030203020204" pitchFamily="34" charset="0"/>
            </a:endParaRPr>
          </a:p>
          <a:p>
            <a:pPr marL="177800" indent="-177800" algn="just" defTabSz="914112" fontAlgn="ctr">
              <a:lnSpc>
                <a:spcPts val="2600"/>
              </a:lnSpc>
              <a:spcAft>
                <a:spcPts val="600"/>
              </a:spcAft>
              <a:buFont typeface="Arial" panose="020B0604020202020204" pitchFamily="34" charset="0"/>
              <a:buChar char="•"/>
            </a:pPr>
            <a:endParaRPr lang="en-US" altLang="zh-CN" sz="1400" dirty="0">
              <a:solidFill>
                <a:prstClr val="black"/>
              </a:solidFill>
              <a:sym typeface="Huawei Sans" panose="020C0503030203020204" pitchFamily="34" charset="0"/>
            </a:endParaRPr>
          </a:p>
          <a:p>
            <a:pPr marL="177800" indent="-177800" algn="just" defTabSz="914112" fontAlgn="ctr">
              <a:lnSpc>
                <a:spcPts val="2600"/>
              </a:lnSpc>
              <a:spcAft>
                <a:spcPts val="600"/>
              </a:spcAft>
              <a:buFont typeface="Arial" panose="020B0604020202020204" pitchFamily="34" charset="0"/>
              <a:buChar char="•"/>
            </a:pPr>
            <a:endParaRPr lang="en-US" altLang="zh-CN" sz="1400" dirty="0">
              <a:solidFill>
                <a:prstClr val="black"/>
              </a:solidFill>
              <a:sym typeface="Huawei Sans" panose="020C0503030203020204" pitchFamily="34" charset="0"/>
            </a:endParaRPr>
          </a:p>
          <a:p>
            <a:pPr marL="177800" indent="-177800" algn="just" defTabSz="914112" fontAlgn="ctr">
              <a:lnSpc>
                <a:spcPts val="2600"/>
              </a:lnSpc>
              <a:spcAft>
                <a:spcPts val="600"/>
              </a:spcAft>
              <a:buFont typeface="Arial" panose="020B0604020202020204" pitchFamily="34" charset="0"/>
              <a:buChar char="•"/>
            </a:pPr>
            <a:endParaRPr lang="en-US" altLang="zh-CN" sz="1400" dirty="0">
              <a:solidFill>
                <a:prstClr val="black"/>
              </a:solidFill>
              <a:sym typeface="Huawei Sans" panose="020C0503030203020204" pitchFamily="34" charset="0"/>
            </a:endParaRPr>
          </a:p>
        </p:txBody>
      </p:sp>
      <p:cxnSp>
        <p:nvCxnSpPr>
          <p:cNvPr id="11" name="直接连接符 12">
            <a:extLst>
              <a:ext uri="{FF2B5EF4-FFF2-40B4-BE49-F238E27FC236}">
                <a16:creationId xmlns="" xmlns:a16="http://schemas.microsoft.com/office/drawing/2014/main" id="{B37A1FB0-B74B-4FD8-B02B-4002EBADEB05}"/>
              </a:ext>
            </a:extLst>
          </p:cNvPr>
          <p:cNvCxnSpPr>
            <a:stCxn id="12" idx="2"/>
          </p:cNvCxnSpPr>
          <p:nvPr/>
        </p:nvCxnSpPr>
        <p:spPr bwMode="gray">
          <a:xfrm flipH="1">
            <a:off x="6104150" y="3134266"/>
            <a:ext cx="1" cy="197869"/>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2" name="Picture 2" descr="G:\做的项目\公共\扁平图标切换\更新2015_01_21\oss扁平图标库2015_01_21更新-04.png">
            <a:extLst>
              <a:ext uri="{FF2B5EF4-FFF2-40B4-BE49-F238E27FC236}">
                <a16:creationId xmlns="" xmlns:a16="http://schemas.microsoft.com/office/drawing/2014/main" id="{0B59637E-0F9B-4DAC-960F-193F731B3657}"/>
              </a:ext>
            </a:extLst>
          </p:cNvPr>
          <p:cNvPicPr>
            <a:picLocks noChangeAspect="1" noChangeArrowheads="1"/>
          </p:cNvPicPr>
          <p:nvPr/>
        </p:nvPicPr>
        <p:blipFill>
          <a:blip r:embed="rId3" cstate="print"/>
          <a:stretch>
            <a:fillRect/>
          </a:stretch>
        </p:blipFill>
        <p:spPr bwMode="gray">
          <a:xfrm>
            <a:off x="5833656" y="2691640"/>
            <a:ext cx="540989" cy="442626"/>
          </a:xfrm>
          <a:prstGeom prst="rect">
            <a:avLst/>
          </a:prstGeom>
          <a:noFill/>
        </p:spPr>
      </p:pic>
      <p:sp>
        <p:nvSpPr>
          <p:cNvPr id="13" name="圆角矩形 75">
            <a:extLst>
              <a:ext uri="{FF2B5EF4-FFF2-40B4-BE49-F238E27FC236}">
                <a16:creationId xmlns="" xmlns:a16="http://schemas.microsoft.com/office/drawing/2014/main" id="{641C95DD-2923-45BE-BF8A-5F3AF79B0E0F}"/>
              </a:ext>
            </a:extLst>
          </p:cNvPr>
          <p:cNvSpPr/>
          <p:nvPr/>
        </p:nvSpPr>
        <p:spPr bwMode="gray">
          <a:xfrm>
            <a:off x="875994" y="2200025"/>
            <a:ext cx="10453748"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sym typeface="Huawei Sans" panose="020C0503030203020204" pitchFamily="34" charset="0"/>
              </a:rPr>
              <a:t>Establishing a data channel for NAT traversal</a:t>
            </a:r>
          </a:p>
        </p:txBody>
      </p:sp>
      <p:graphicFrame>
        <p:nvGraphicFramePr>
          <p:cNvPr id="14" name="表格 27">
            <a:extLst>
              <a:ext uri="{FF2B5EF4-FFF2-40B4-BE49-F238E27FC236}">
                <a16:creationId xmlns="" xmlns:a16="http://schemas.microsoft.com/office/drawing/2014/main" id="{175CC53A-625A-478F-B2C7-8C879A3B216A}"/>
              </a:ext>
            </a:extLst>
          </p:cNvPr>
          <p:cNvGraphicFramePr>
            <a:graphicFrameLocks noGrp="1"/>
          </p:cNvGraphicFramePr>
          <p:nvPr>
            <p:extLst>
              <p:ext uri="{D42A27DB-BD31-4B8C-83A1-F6EECF244321}">
                <p14:modId xmlns:p14="http://schemas.microsoft.com/office/powerpoint/2010/main" val="906107858"/>
              </p:ext>
            </p:extLst>
          </p:nvPr>
        </p:nvGraphicFramePr>
        <p:xfrm>
          <a:off x="1594390" y="4625568"/>
          <a:ext cx="3159087" cy="731448"/>
        </p:xfrm>
        <a:graphic>
          <a:graphicData uri="http://schemas.openxmlformats.org/drawingml/2006/table">
            <a:tbl>
              <a:tblPr firstRow="1" bandRow="1"/>
              <a:tblGrid>
                <a:gridCol w="1578460">
                  <a:extLst>
                    <a:ext uri="{9D8B030D-6E8A-4147-A177-3AD203B41FA5}">
                      <a16:colId xmlns="" xmlns:a16="http://schemas.microsoft.com/office/drawing/2014/main" val="20000"/>
                    </a:ext>
                  </a:extLst>
                </a:gridCol>
                <a:gridCol w="1580627">
                  <a:extLst>
                    <a:ext uri="{9D8B030D-6E8A-4147-A177-3AD203B41FA5}">
                      <a16:colId xmlns="" xmlns:a16="http://schemas.microsoft.com/office/drawing/2014/main" val="20001"/>
                    </a:ext>
                  </a:extLst>
                </a:gridCol>
              </a:tblGrid>
              <a:tr h="274213">
                <a:tc>
                  <a:txBody>
                    <a:bodyPr/>
                    <a:lstStyle/>
                    <a:p>
                      <a:pPr marL="0" algn="ctr" defTabSz="914034" rtl="0" eaLnBrk="1" fontAlgn="ctr" latinLnBrk="0" hangingPunct="1"/>
                      <a:r>
                        <a:rPr lang="en-US" sz="1200" b="1" dirty="0">
                          <a:solidFill>
                            <a:sysClr val="windowText" lastClr="000000"/>
                          </a:solidFill>
                          <a:latin typeface="Huawei Sans" panose="020C0503030203020204" pitchFamily="34" charset="0"/>
                          <a:ea typeface="方正兰亭黑简体" panose="02000000000000000000" pitchFamily="2" charset="-122"/>
                          <a:cs typeface="+mn-ea"/>
                          <a:sym typeface="Huawei Sans" panose="020C0503030203020204" pitchFamily="34" charset="0"/>
                        </a:rPr>
                        <a:t>Private IP Address:</a:t>
                      </a:r>
                    </a:p>
                    <a:p>
                      <a:pPr marL="0" algn="ctr" defTabSz="914034" rtl="0" eaLnBrk="1" fontAlgn="ctr" latinLnBrk="0" hangingPunct="1"/>
                      <a:r>
                        <a:rPr lang="en-US" sz="1200" b="1" dirty="0">
                          <a:solidFill>
                            <a:sysClr val="windowText" lastClr="000000"/>
                          </a:solidFill>
                          <a:latin typeface="Huawei Sans" panose="020C0503030203020204" pitchFamily="34" charset="0"/>
                          <a:ea typeface="方正兰亭黑简体" panose="02000000000000000000" pitchFamily="2" charset="-122"/>
                          <a:cs typeface="+mn-ea"/>
                          <a:sym typeface="Huawei Sans" panose="020C0503030203020204" pitchFamily="34" charset="0"/>
                        </a:rPr>
                        <a:t>Port Number</a:t>
                      </a:r>
                    </a:p>
                  </a:txBody>
                  <a:tcPr marL="91404" marR="91404" marT="45702" marB="45702"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r>
                        <a:rPr lang="en-US" sz="1200" b="1" dirty="0">
                          <a:solidFill>
                            <a:sysClr val="windowText" lastClr="000000"/>
                          </a:solidFill>
                          <a:latin typeface="Huawei Sans" panose="020C0503030203020204" pitchFamily="34" charset="0"/>
                          <a:ea typeface="方正兰亭黑简体" panose="02000000000000000000" pitchFamily="2" charset="-122"/>
                          <a:cs typeface="+mn-ea"/>
                          <a:sym typeface="Huawei Sans" panose="020C0503030203020204" pitchFamily="34" charset="0"/>
                        </a:rPr>
                        <a:t>Public IP Address:</a:t>
                      </a:r>
                    </a:p>
                    <a:p>
                      <a:pPr marL="0" algn="ctr" defTabSz="914034" rtl="0" eaLnBrk="1" fontAlgn="ctr" latinLnBrk="0" hangingPunct="1"/>
                      <a:r>
                        <a:rPr lang="en-US" sz="1200" b="1" dirty="0">
                          <a:solidFill>
                            <a:sysClr val="windowText" lastClr="000000"/>
                          </a:solidFill>
                          <a:latin typeface="Huawei Sans" panose="020C0503030203020204" pitchFamily="34" charset="0"/>
                          <a:ea typeface="方正兰亭黑简体" panose="02000000000000000000" pitchFamily="2" charset="-122"/>
                          <a:cs typeface="+mn-ea"/>
                          <a:sym typeface="Huawei Sans" panose="020C0503030203020204" pitchFamily="34" charset="0"/>
                        </a:rPr>
                        <a:t>Port Number</a:t>
                      </a:r>
                    </a:p>
                  </a:txBody>
                  <a:tcPr marL="91404" marR="91404" marT="45702" marB="45702"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274213">
                <a:tc>
                  <a:txBody>
                    <a:bodyPr/>
                    <a:lstStyle/>
                    <a:p>
                      <a:pPr marL="0" algn="ctr" defTabSz="914034" rtl="0" eaLnBrk="1" fontAlgn="ctr" latinLnBrk="0" hangingPunct="1"/>
                      <a:r>
                        <a:rPr lang="en-US" sz="1200" b="0" dirty="0">
                          <a:solidFill>
                            <a:sysClr val="windowText" lastClr="000000"/>
                          </a:solidFill>
                          <a:latin typeface="Huawei Sans" panose="020C0503030203020204" pitchFamily="34" charset="0"/>
                          <a:ea typeface="方正兰亭黑简体" panose="02000000000000000000" pitchFamily="2" charset="-122"/>
                          <a:cs typeface="+mn-ea"/>
                          <a:sym typeface="Huawei Sans" panose="020C0503030203020204" pitchFamily="34" charset="0"/>
                        </a:rPr>
                        <a:t>IP1:Port1</a:t>
                      </a:r>
                    </a:p>
                  </a:txBody>
                  <a:tcPr marL="91404" marR="91404" marT="45702" marB="45702"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200" b="0" dirty="0">
                          <a:solidFill>
                            <a:sysClr val="windowText" lastClr="000000"/>
                          </a:solidFill>
                          <a:latin typeface="Huawei Sans" panose="020C0503030203020204" pitchFamily="34" charset="0"/>
                          <a:ea typeface="方正兰亭黑简体" panose="02000000000000000000" pitchFamily="2" charset="-122"/>
                          <a:cs typeface="+mn-ea"/>
                          <a:sym typeface="Huawei Sans" panose="020C0503030203020204" pitchFamily="34" charset="0"/>
                        </a:rPr>
                        <a:t>IP2:Port2</a:t>
                      </a:r>
                    </a:p>
                  </a:txBody>
                  <a:tcPr marL="91404" marR="91404" marT="45702" marB="45702"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bl>
          </a:graphicData>
        </a:graphic>
      </p:graphicFrame>
      <p:sp>
        <p:nvSpPr>
          <p:cNvPr id="15" name="Freeform 159">
            <a:extLst>
              <a:ext uri="{FF2B5EF4-FFF2-40B4-BE49-F238E27FC236}">
                <a16:creationId xmlns="" xmlns:a16="http://schemas.microsoft.com/office/drawing/2014/main" id="{E19A20BF-B657-425C-A0E1-BCDD2D809C74}"/>
              </a:ext>
            </a:extLst>
          </p:cNvPr>
          <p:cNvSpPr/>
          <p:nvPr/>
        </p:nvSpPr>
        <p:spPr bwMode="gray">
          <a:xfrm flipH="1">
            <a:off x="8857570" y="3256465"/>
            <a:ext cx="1696995" cy="88706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288000" rIns="288000" bIns="180000" rtlCol="0" anchor="ctr">
            <a:noAutofit/>
          </a:bodyPr>
          <a:lstStyle/>
          <a:p>
            <a:pPr algn="ctr" fontAlgn="ctr"/>
            <a:r>
              <a:rPr lang="en-US" sz="1400" dirty="0">
                <a:solidFill>
                  <a:prstClr val="black"/>
                </a:solidFill>
              </a:rPr>
              <a:t>Private network</a:t>
            </a:r>
          </a:p>
        </p:txBody>
      </p:sp>
      <p:sp>
        <p:nvSpPr>
          <p:cNvPr id="16" name="Freeform 159">
            <a:extLst>
              <a:ext uri="{FF2B5EF4-FFF2-40B4-BE49-F238E27FC236}">
                <a16:creationId xmlns="" xmlns:a16="http://schemas.microsoft.com/office/drawing/2014/main" id="{7EB7EB4D-48F8-4E19-9624-B289A50F7CAC}"/>
              </a:ext>
            </a:extLst>
          </p:cNvPr>
          <p:cNvSpPr/>
          <p:nvPr/>
        </p:nvSpPr>
        <p:spPr bwMode="gray">
          <a:xfrm flipH="1">
            <a:off x="1530580" y="3256465"/>
            <a:ext cx="1696995" cy="88706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288000" rIns="288000" bIns="180000" rtlCol="0" anchor="ctr">
            <a:noAutofit/>
          </a:bodyPr>
          <a:lstStyle/>
          <a:p>
            <a:pPr algn="ctr" fontAlgn="ctr"/>
            <a:r>
              <a:rPr lang="en-US" sz="1400" dirty="0">
                <a:solidFill>
                  <a:prstClr val="black"/>
                </a:solidFill>
              </a:rPr>
              <a:t>Private network</a:t>
            </a:r>
          </a:p>
        </p:txBody>
      </p:sp>
      <p:sp>
        <p:nvSpPr>
          <p:cNvPr id="17" name="Freeform 159">
            <a:extLst>
              <a:ext uri="{FF2B5EF4-FFF2-40B4-BE49-F238E27FC236}">
                <a16:creationId xmlns="" xmlns:a16="http://schemas.microsoft.com/office/drawing/2014/main" id="{D9C1B682-15CC-4246-AF1A-884BCC44651A}"/>
              </a:ext>
            </a:extLst>
          </p:cNvPr>
          <p:cNvSpPr/>
          <p:nvPr/>
        </p:nvSpPr>
        <p:spPr bwMode="gray">
          <a:xfrm flipH="1">
            <a:off x="5250447" y="3268829"/>
            <a:ext cx="1707405" cy="89251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black"/>
                </a:solidFill>
              </a:rPr>
              <a:t>Internet</a:t>
            </a:r>
          </a:p>
        </p:txBody>
      </p:sp>
      <p:cxnSp>
        <p:nvCxnSpPr>
          <p:cNvPr id="18" name="直接连接符 12">
            <a:extLst>
              <a:ext uri="{FF2B5EF4-FFF2-40B4-BE49-F238E27FC236}">
                <a16:creationId xmlns="" xmlns:a16="http://schemas.microsoft.com/office/drawing/2014/main" id="{B73D6032-EF9B-49ED-AB13-C50EDC3CD64B}"/>
              </a:ext>
            </a:extLst>
          </p:cNvPr>
          <p:cNvCxnSpPr>
            <a:cxnSpLocks/>
            <a:stCxn id="25" idx="3"/>
            <a:endCxn id="52" idx="3"/>
          </p:cNvCxnSpPr>
          <p:nvPr/>
        </p:nvCxnSpPr>
        <p:spPr bwMode="gray">
          <a:xfrm flipH="1" flipV="1">
            <a:off x="5373384" y="3884300"/>
            <a:ext cx="496648" cy="10937"/>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9" name="直接连接符 12">
            <a:extLst>
              <a:ext uri="{FF2B5EF4-FFF2-40B4-BE49-F238E27FC236}">
                <a16:creationId xmlns="" xmlns:a16="http://schemas.microsoft.com/office/drawing/2014/main" id="{636D16DD-ECD1-49D3-9DE8-D794916586C4}"/>
              </a:ext>
            </a:extLst>
          </p:cNvPr>
          <p:cNvCxnSpPr>
            <a:cxnSpLocks/>
            <a:stCxn id="53" idx="1"/>
            <a:endCxn id="26" idx="1"/>
          </p:cNvCxnSpPr>
          <p:nvPr/>
        </p:nvCxnSpPr>
        <p:spPr bwMode="gray">
          <a:xfrm flipH="1" flipV="1">
            <a:off x="6331918" y="3873176"/>
            <a:ext cx="497121" cy="640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0" name="直接连接符 12">
            <a:extLst>
              <a:ext uri="{FF2B5EF4-FFF2-40B4-BE49-F238E27FC236}">
                <a16:creationId xmlns="" xmlns:a16="http://schemas.microsoft.com/office/drawing/2014/main" id="{581CC90F-DCA8-47F4-AE79-3FF391BB90A6}"/>
              </a:ext>
            </a:extLst>
          </p:cNvPr>
          <p:cNvCxnSpPr>
            <a:stCxn id="52" idx="1"/>
            <a:endCxn id="42" idx="3"/>
          </p:cNvCxnSpPr>
          <p:nvPr/>
        </p:nvCxnSpPr>
        <p:spPr bwMode="gray">
          <a:xfrm flipH="1" flipV="1">
            <a:off x="3444429" y="3879580"/>
            <a:ext cx="1387966" cy="472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1" name="直接连接符 12">
            <a:extLst>
              <a:ext uri="{FF2B5EF4-FFF2-40B4-BE49-F238E27FC236}">
                <a16:creationId xmlns="" xmlns:a16="http://schemas.microsoft.com/office/drawing/2014/main" id="{3519DA8F-6458-4FAE-B935-0629FEC50037}"/>
              </a:ext>
            </a:extLst>
          </p:cNvPr>
          <p:cNvCxnSpPr>
            <a:stCxn id="43" idx="1"/>
            <a:endCxn id="53" idx="3"/>
          </p:cNvCxnSpPr>
          <p:nvPr/>
        </p:nvCxnSpPr>
        <p:spPr bwMode="gray">
          <a:xfrm flipH="1" flipV="1">
            <a:off x="7370028" y="3879580"/>
            <a:ext cx="1368422" cy="6712"/>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2" name="矩形 26">
            <a:extLst>
              <a:ext uri="{FF2B5EF4-FFF2-40B4-BE49-F238E27FC236}">
                <a16:creationId xmlns="" xmlns:a16="http://schemas.microsoft.com/office/drawing/2014/main" id="{E3E09D28-EA92-4D46-96C9-4E481328DCA5}"/>
              </a:ext>
            </a:extLst>
          </p:cNvPr>
          <p:cNvSpPr/>
          <p:nvPr/>
        </p:nvSpPr>
        <p:spPr bwMode="gray">
          <a:xfrm>
            <a:off x="4554426" y="4064660"/>
            <a:ext cx="1028284" cy="276999"/>
          </a:xfrm>
          <a:prstGeom prst="rect">
            <a:avLst/>
          </a:prstGeom>
        </p:spPr>
        <p:txBody>
          <a:bodyPr wrap="square">
            <a:spAutoFit/>
          </a:bodyPr>
          <a:lstStyle/>
          <a:p>
            <a:pPr algn="ctr" defTabSz="914034" fontAlgn="ctr"/>
            <a:r>
              <a:rPr lang="en-US" sz="1200" dirty="0">
                <a:solidFill>
                  <a:prstClr val="black"/>
                </a:solidFill>
                <a:latin typeface="Huawei Sans" panose="020C0503030203020204" pitchFamily="34" charset="0"/>
                <a:cs typeface="+mn-ea"/>
                <a:sym typeface="Huawei Sans" panose="020C0503030203020204" pitchFamily="34" charset="0"/>
              </a:rPr>
              <a:t>NAT device</a:t>
            </a:r>
          </a:p>
        </p:txBody>
      </p:sp>
      <p:sp>
        <p:nvSpPr>
          <p:cNvPr id="23" name="矩形 26">
            <a:extLst>
              <a:ext uri="{FF2B5EF4-FFF2-40B4-BE49-F238E27FC236}">
                <a16:creationId xmlns="" xmlns:a16="http://schemas.microsoft.com/office/drawing/2014/main" id="{2782B3C3-1ED1-4C73-90A7-90E2F2D7EF7C}"/>
              </a:ext>
            </a:extLst>
          </p:cNvPr>
          <p:cNvSpPr/>
          <p:nvPr/>
        </p:nvSpPr>
        <p:spPr bwMode="gray">
          <a:xfrm>
            <a:off x="6690213" y="4060144"/>
            <a:ext cx="1028284" cy="276999"/>
          </a:xfrm>
          <a:prstGeom prst="rect">
            <a:avLst/>
          </a:prstGeom>
        </p:spPr>
        <p:txBody>
          <a:bodyPr wrap="square">
            <a:spAutoFit/>
          </a:bodyPr>
          <a:lstStyle/>
          <a:p>
            <a:pPr algn="ctr" defTabSz="914034" fontAlgn="ctr"/>
            <a:r>
              <a:rPr lang="en-US" sz="1200" dirty="0">
                <a:solidFill>
                  <a:prstClr val="black"/>
                </a:solidFill>
                <a:latin typeface="Huawei Sans" panose="020C0503030203020204" pitchFamily="34" charset="0"/>
                <a:cs typeface="+mn-ea"/>
                <a:sym typeface="Huawei Sans" panose="020C0503030203020204" pitchFamily="34" charset="0"/>
              </a:rPr>
              <a:t>NAT device</a:t>
            </a:r>
          </a:p>
        </p:txBody>
      </p:sp>
      <p:sp>
        <p:nvSpPr>
          <p:cNvPr id="24" name="矩形 26">
            <a:extLst>
              <a:ext uri="{FF2B5EF4-FFF2-40B4-BE49-F238E27FC236}">
                <a16:creationId xmlns="" xmlns:a16="http://schemas.microsoft.com/office/drawing/2014/main" id="{F46A7CB3-0FA8-42DB-9413-6C3979CA8F5F}"/>
              </a:ext>
            </a:extLst>
          </p:cNvPr>
          <p:cNvSpPr/>
          <p:nvPr/>
        </p:nvSpPr>
        <p:spPr bwMode="gray">
          <a:xfrm>
            <a:off x="3372246" y="3634711"/>
            <a:ext cx="561372" cy="461665"/>
          </a:xfrm>
          <a:prstGeom prst="rect">
            <a:avLst/>
          </a:prstGeom>
        </p:spPr>
        <p:txBody>
          <a:bodyPr wrap="none">
            <a:spAutoFit/>
          </a:bodyPr>
          <a:lstStyle/>
          <a:p>
            <a:pPr algn="ctr" defTabSz="914034" fontAlgn="ctr"/>
            <a:r>
              <a:rPr lang="en-US" sz="1200" dirty="0">
                <a:solidFill>
                  <a:prstClr val="black"/>
                </a:solidFill>
                <a:latin typeface="Huawei Sans" panose="020C0503030203020204" pitchFamily="34" charset="0"/>
                <a:cs typeface="+mn-ea"/>
                <a:sym typeface="Huawei Sans" panose="020C0503030203020204" pitchFamily="34" charset="0"/>
              </a:rPr>
              <a:t>IP1</a:t>
            </a:r>
          </a:p>
          <a:p>
            <a:pPr algn="ctr" defTabSz="914034" fontAlgn="ctr"/>
            <a:r>
              <a:rPr lang="en-US" sz="1200" dirty="0">
                <a:solidFill>
                  <a:prstClr val="black"/>
                </a:solidFill>
                <a:latin typeface="Huawei Sans" panose="020C0503030203020204" pitchFamily="34" charset="0"/>
                <a:cs typeface="+mn-ea"/>
                <a:sym typeface="Huawei Sans" panose="020C0503030203020204" pitchFamily="34" charset="0"/>
              </a:rPr>
              <a:t>Port1</a:t>
            </a:r>
          </a:p>
        </p:txBody>
      </p:sp>
      <p:sp>
        <p:nvSpPr>
          <p:cNvPr id="25" name="矩形 26">
            <a:extLst>
              <a:ext uri="{FF2B5EF4-FFF2-40B4-BE49-F238E27FC236}">
                <a16:creationId xmlns="" xmlns:a16="http://schemas.microsoft.com/office/drawing/2014/main" id="{0E30D912-0477-4128-AA7B-89924BA5442B}"/>
              </a:ext>
            </a:extLst>
          </p:cNvPr>
          <p:cNvSpPr/>
          <p:nvPr/>
        </p:nvSpPr>
        <p:spPr bwMode="gray">
          <a:xfrm>
            <a:off x="5308660" y="3664404"/>
            <a:ext cx="561372" cy="461665"/>
          </a:xfrm>
          <a:prstGeom prst="rect">
            <a:avLst/>
          </a:prstGeom>
        </p:spPr>
        <p:txBody>
          <a:bodyPr wrap="none">
            <a:spAutoFit/>
          </a:bodyPr>
          <a:lstStyle/>
          <a:p>
            <a:pPr algn="ctr" defTabSz="914034" fontAlgn="ctr"/>
            <a:r>
              <a:rPr lang="en-US" sz="1200" dirty="0">
                <a:solidFill>
                  <a:prstClr val="black"/>
                </a:solidFill>
                <a:latin typeface="Huawei Sans" panose="020C0503030203020204" pitchFamily="34" charset="0"/>
                <a:cs typeface="+mn-ea"/>
                <a:sym typeface="Huawei Sans" panose="020C0503030203020204" pitchFamily="34" charset="0"/>
              </a:rPr>
              <a:t>IP2</a:t>
            </a:r>
          </a:p>
          <a:p>
            <a:pPr algn="ctr" defTabSz="914034" fontAlgn="ctr"/>
            <a:r>
              <a:rPr lang="en-US" sz="1200" dirty="0">
                <a:solidFill>
                  <a:prstClr val="black"/>
                </a:solidFill>
                <a:latin typeface="Huawei Sans" panose="020C0503030203020204" pitchFamily="34" charset="0"/>
                <a:cs typeface="+mn-ea"/>
                <a:sym typeface="Huawei Sans" panose="020C0503030203020204" pitchFamily="34" charset="0"/>
              </a:rPr>
              <a:t>Port2</a:t>
            </a:r>
          </a:p>
        </p:txBody>
      </p:sp>
      <p:sp>
        <p:nvSpPr>
          <p:cNvPr id="26" name="矩形 26">
            <a:extLst>
              <a:ext uri="{FF2B5EF4-FFF2-40B4-BE49-F238E27FC236}">
                <a16:creationId xmlns="" xmlns:a16="http://schemas.microsoft.com/office/drawing/2014/main" id="{A20F7570-3EEC-48BD-83BA-E3C3851590A4}"/>
              </a:ext>
            </a:extLst>
          </p:cNvPr>
          <p:cNvSpPr/>
          <p:nvPr/>
        </p:nvSpPr>
        <p:spPr bwMode="gray">
          <a:xfrm>
            <a:off x="6331918" y="3642343"/>
            <a:ext cx="561372" cy="461665"/>
          </a:xfrm>
          <a:prstGeom prst="rect">
            <a:avLst/>
          </a:prstGeom>
        </p:spPr>
        <p:txBody>
          <a:bodyPr wrap="none">
            <a:spAutoFit/>
          </a:bodyPr>
          <a:lstStyle/>
          <a:p>
            <a:pPr algn="ctr" defTabSz="914034" fontAlgn="ctr"/>
            <a:r>
              <a:rPr lang="en-US" sz="1200" dirty="0">
                <a:solidFill>
                  <a:prstClr val="black"/>
                </a:solidFill>
                <a:latin typeface="Huawei Sans" panose="020C0503030203020204" pitchFamily="34" charset="0"/>
                <a:cs typeface="+mn-ea"/>
                <a:sym typeface="Huawei Sans" panose="020C0503030203020204" pitchFamily="34" charset="0"/>
              </a:rPr>
              <a:t>IP3</a:t>
            </a:r>
          </a:p>
          <a:p>
            <a:pPr algn="ctr" defTabSz="914034" fontAlgn="ctr"/>
            <a:r>
              <a:rPr lang="en-US" sz="1200" dirty="0">
                <a:solidFill>
                  <a:prstClr val="black"/>
                </a:solidFill>
                <a:latin typeface="Huawei Sans" panose="020C0503030203020204" pitchFamily="34" charset="0"/>
                <a:cs typeface="+mn-ea"/>
                <a:sym typeface="Huawei Sans" panose="020C0503030203020204" pitchFamily="34" charset="0"/>
              </a:rPr>
              <a:t>Port3</a:t>
            </a:r>
          </a:p>
        </p:txBody>
      </p:sp>
      <p:sp>
        <p:nvSpPr>
          <p:cNvPr id="27" name="矩形 26">
            <a:extLst>
              <a:ext uri="{FF2B5EF4-FFF2-40B4-BE49-F238E27FC236}">
                <a16:creationId xmlns="" xmlns:a16="http://schemas.microsoft.com/office/drawing/2014/main" id="{F7D6DAAB-95BC-4A44-BE62-B62A6622FD96}"/>
              </a:ext>
            </a:extLst>
          </p:cNvPr>
          <p:cNvSpPr/>
          <p:nvPr/>
        </p:nvSpPr>
        <p:spPr bwMode="gray">
          <a:xfrm>
            <a:off x="8212803" y="3625756"/>
            <a:ext cx="561372" cy="461665"/>
          </a:xfrm>
          <a:prstGeom prst="rect">
            <a:avLst/>
          </a:prstGeom>
        </p:spPr>
        <p:txBody>
          <a:bodyPr wrap="none">
            <a:spAutoFit/>
          </a:bodyPr>
          <a:lstStyle/>
          <a:p>
            <a:pPr algn="ctr" defTabSz="914034" fontAlgn="ctr"/>
            <a:r>
              <a:rPr lang="en-US" sz="1200" dirty="0">
                <a:solidFill>
                  <a:prstClr val="black"/>
                </a:solidFill>
                <a:latin typeface="Huawei Sans" panose="020C0503030203020204" pitchFamily="34" charset="0"/>
                <a:cs typeface="+mn-ea"/>
                <a:sym typeface="Huawei Sans" panose="020C0503030203020204" pitchFamily="34" charset="0"/>
              </a:rPr>
              <a:t>IP4</a:t>
            </a:r>
          </a:p>
          <a:p>
            <a:pPr algn="ctr" defTabSz="914034" fontAlgn="ctr"/>
            <a:r>
              <a:rPr lang="en-US" sz="1200" dirty="0">
                <a:solidFill>
                  <a:prstClr val="black"/>
                </a:solidFill>
                <a:latin typeface="Huawei Sans" panose="020C0503030203020204" pitchFamily="34" charset="0"/>
                <a:cs typeface="+mn-ea"/>
                <a:sym typeface="Huawei Sans" panose="020C0503030203020204" pitchFamily="34" charset="0"/>
              </a:rPr>
              <a:t>Port4</a:t>
            </a:r>
          </a:p>
        </p:txBody>
      </p:sp>
      <p:sp>
        <p:nvSpPr>
          <p:cNvPr id="28" name="矩形 26">
            <a:extLst>
              <a:ext uri="{FF2B5EF4-FFF2-40B4-BE49-F238E27FC236}">
                <a16:creationId xmlns="" xmlns:a16="http://schemas.microsoft.com/office/drawing/2014/main" id="{840C9213-E354-41B1-ACD1-DF67B77C46DF}"/>
              </a:ext>
            </a:extLst>
          </p:cNvPr>
          <p:cNvSpPr/>
          <p:nvPr/>
        </p:nvSpPr>
        <p:spPr bwMode="gray">
          <a:xfrm>
            <a:off x="6391647" y="2628179"/>
            <a:ext cx="1415772" cy="276999"/>
          </a:xfrm>
          <a:prstGeom prst="rect">
            <a:avLst/>
          </a:prstGeom>
        </p:spPr>
        <p:txBody>
          <a:bodyPr wrap="none">
            <a:spAutoFit/>
          </a:bodyPr>
          <a:lstStyle/>
          <a:p>
            <a:pPr algn="ctr" defTabSz="914034" fontAlgn="ctr"/>
            <a:r>
              <a:rPr lang="en-US" sz="1200" dirty="0">
                <a:solidFill>
                  <a:prstClr val="black"/>
                </a:solidFill>
                <a:latin typeface="Huawei Sans" panose="020C0503030203020204" pitchFamily="34" charset="0"/>
                <a:cs typeface="+mn-ea"/>
                <a:sym typeface="Huawei Sans" panose="020C0503030203020204" pitchFamily="34" charset="0"/>
              </a:rPr>
              <a:t>RR (STUN server)</a:t>
            </a:r>
          </a:p>
        </p:txBody>
      </p:sp>
      <p:sp>
        <p:nvSpPr>
          <p:cNvPr id="29" name="矩形 26">
            <a:extLst>
              <a:ext uri="{FF2B5EF4-FFF2-40B4-BE49-F238E27FC236}">
                <a16:creationId xmlns="" xmlns:a16="http://schemas.microsoft.com/office/drawing/2014/main" id="{B17998DF-3916-446E-9FE3-0F52B9758747}"/>
              </a:ext>
            </a:extLst>
          </p:cNvPr>
          <p:cNvSpPr/>
          <p:nvPr/>
        </p:nvSpPr>
        <p:spPr bwMode="gray">
          <a:xfrm>
            <a:off x="2568996" y="4111403"/>
            <a:ext cx="1136850" cy="461665"/>
          </a:xfrm>
          <a:prstGeom prst="rect">
            <a:avLst/>
          </a:prstGeom>
        </p:spPr>
        <p:txBody>
          <a:bodyPr wrap="none">
            <a:spAutoFit/>
          </a:bodyPr>
          <a:lstStyle/>
          <a:p>
            <a:pPr algn="ctr" defTabSz="914034" fontAlgn="ctr"/>
            <a:r>
              <a:rPr lang="en-US" sz="1200" dirty="0">
                <a:solidFill>
                  <a:prstClr val="black"/>
                </a:solidFill>
                <a:latin typeface="Huawei Sans" panose="020C0503030203020204" pitchFamily="34" charset="0"/>
                <a:cs typeface="+mn-ea"/>
                <a:sym typeface="Huawei Sans" panose="020C0503030203020204" pitchFamily="34" charset="0"/>
              </a:rPr>
              <a:t>EDGE</a:t>
            </a:r>
          </a:p>
          <a:p>
            <a:pPr algn="ctr" defTabSz="914034" fontAlgn="ctr"/>
            <a:r>
              <a:rPr lang="en-US" sz="1200" dirty="0">
                <a:solidFill>
                  <a:prstClr val="black"/>
                </a:solidFill>
                <a:latin typeface="Huawei Sans" panose="020C0503030203020204" pitchFamily="34" charset="0"/>
                <a:cs typeface="+mn-ea"/>
                <a:sym typeface="Huawei Sans" panose="020C0503030203020204" pitchFamily="34" charset="0"/>
              </a:rPr>
              <a:t>(STUN client)</a:t>
            </a:r>
          </a:p>
        </p:txBody>
      </p:sp>
      <p:sp>
        <p:nvSpPr>
          <p:cNvPr id="30" name="矩形 26">
            <a:extLst>
              <a:ext uri="{FF2B5EF4-FFF2-40B4-BE49-F238E27FC236}">
                <a16:creationId xmlns="" xmlns:a16="http://schemas.microsoft.com/office/drawing/2014/main" id="{B7A7477E-5F3D-4092-B709-AE6D502F36B6}"/>
              </a:ext>
            </a:extLst>
          </p:cNvPr>
          <p:cNvSpPr/>
          <p:nvPr/>
        </p:nvSpPr>
        <p:spPr bwMode="gray">
          <a:xfrm>
            <a:off x="8487859" y="4111403"/>
            <a:ext cx="1136850" cy="461665"/>
          </a:xfrm>
          <a:prstGeom prst="rect">
            <a:avLst/>
          </a:prstGeom>
        </p:spPr>
        <p:txBody>
          <a:bodyPr wrap="none">
            <a:spAutoFit/>
          </a:bodyPr>
          <a:lstStyle/>
          <a:p>
            <a:pPr algn="ctr" defTabSz="914034" fontAlgn="ctr"/>
            <a:r>
              <a:rPr lang="en-US" sz="1200" dirty="0">
                <a:solidFill>
                  <a:prstClr val="black"/>
                </a:solidFill>
                <a:latin typeface="Huawei Sans" panose="020C0503030203020204" pitchFamily="34" charset="0"/>
                <a:cs typeface="+mn-ea"/>
                <a:sym typeface="Huawei Sans" panose="020C0503030203020204" pitchFamily="34" charset="0"/>
              </a:rPr>
              <a:t>EDGE</a:t>
            </a:r>
          </a:p>
          <a:p>
            <a:pPr algn="ctr" defTabSz="914034" fontAlgn="ctr"/>
            <a:r>
              <a:rPr lang="en-US" sz="1200" dirty="0">
                <a:solidFill>
                  <a:prstClr val="black"/>
                </a:solidFill>
                <a:latin typeface="Huawei Sans" panose="020C0503030203020204" pitchFamily="34" charset="0"/>
                <a:cs typeface="+mn-ea"/>
                <a:sym typeface="Huawei Sans" panose="020C0503030203020204" pitchFamily="34" charset="0"/>
              </a:rPr>
              <a:t>(STUN client)</a:t>
            </a:r>
          </a:p>
        </p:txBody>
      </p:sp>
      <p:sp>
        <p:nvSpPr>
          <p:cNvPr id="31" name="Freeform 47">
            <a:extLst>
              <a:ext uri="{FF2B5EF4-FFF2-40B4-BE49-F238E27FC236}">
                <a16:creationId xmlns="" xmlns:a16="http://schemas.microsoft.com/office/drawing/2014/main" id="{37B4CA40-F2E0-4D52-B063-743BD21FD306}"/>
              </a:ext>
            </a:extLst>
          </p:cNvPr>
          <p:cNvSpPr/>
          <p:nvPr/>
        </p:nvSpPr>
        <p:spPr bwMode="gray">
          <a:xfrm>
            <a:off x="3533165" y="3006708"/>
            <a:ext cx="2294940" cy="861060"/>
          </a:xfrm>
          <a:custGeom>
            <a:avLst/>
            <a:gdLst>
              <a:gd name="connsiteX0" fmla="*/ 0 w 1379220"/>
              <a:gd name="connsiteY0" fmla="*/ 861060 h 861060"/>
              <a:gd name="connsiteX1" fmla="*/ 876300 w 1379220"/>
              <a:gd name="connsiteY1" fmla="*/ 586740 h 861060"/>
              <a:gd name="connsiteX2" fmla="*/ 1379220 w 1379220"/>
              <a:gd name="connsiteY2" fmla="*/ 0 h 861060"/>
            </a:gdLst>
            <a:ahLst/>
            <a:cxnLst>
              <a:cxn ang="0">
                <a:pos x="connsiteX0" y="connsiteY0"/>
              </a:cxn>
              <a:cxn ang="0">
                <a:pos x="connsiteX1" y="connsiteY1"/>
              </a:cxn>
              <a:cxn ang="0">
                <a:pos x="connsiteX2" y="connsiteY2"/>
              </a:cxn>
            </a:cxnLst>
            <a:rect l="l" t="t" r="r" b="b"/>
            <a:pathLst>
              <a:path w="1379220" h="861060">
                <a:moveTo>
                  <a:pt x="0" y="861060"/>
                </a:moveTo>
                <a:cubicBezTo>
                  <a:pt x="323215" y="795655"/>
                  <a:pt x="646430" y="730250"/>
                  <a:pt x="876300" y="586740"/>
                </a:cubicBezTo>
                <a:cubicBezTo>
                  <a:pt x="1106170" y="443230"/>
                  <a:pt x="1242695" y="221615"/>
                  <a:pt x="1379220" y="0"/>
                </a:cubicBezTo>
              </a:path>
            </a:pathLst>
          </a:custGeom>
          <a:noFill/>
          <a:ln w="19050">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sp>
        <p:nvSpPr>
          <p:cNvPr id="32" name="Freeform 48">
            <a:extLst>
              <a:ext uri="{FF2B5EF4-FFF2-40B4-BE49-F238E27FC236}">
                <a16:creationId xmlns="" xmlns:a16="http://schemas.microsoft.com/office/drawing/2014/main" id="{91C3BB8F-93D3-4B13-A267-9FAE7B46A374}"/>
              </a:ext>
            </a:extLst>
          </p:cNvPr>
          <p:cNvSpPr/>
          <p:nvPr/>
        </p:nvSpPr>
        <p:spPr bwMode="gray">
          <a:xfrm flipH="1">
            <a:off x="6393587" y="3025252"/>
            <a:ext cx="2321351" cy="861060"/>
          </a:xfrm>
          <a:custGeom>
            <a:avLst/>
            <a:gdLst>
              <a:gd name="connsiteX0" fmla="*/ 0 w 1379220"/>
              <a:gd name="connsiteY0" fmla="*/ 861060 h 861060"/>
              <a:gd name="connsiteX1" fmla="*/ 876300 w 1379220"/>
              <a:gd name="connsiteY1" fmla="*/ 586740 h 861060"/>
              <a:gd name="connsiteX2" fmla="*/ 1379220 w 1379220"/>
              <a:gd name="connsiteY2" fmla="*/ 0 h 861060"/>
            </a:gdLst>
            <a:ahLst/>
            <a:cxnLst>
              <a:cxn ang="0">
                <a:pos x="connsiteX0" y="connsiteY0"/>
              </a:cxn>
              <a:cxn ang="0">
                <a:pos x="connsiteX1" y="connsiteY1"/>
              </a:cxn>
              <a:cxn ang="0">
                <a:pos x="connsiteX2" y="connsiteY2"/>
              </a:cxn>
            </a:cxnLst>
            <a:rect l="l" t="t" r="r" b="b"/>
            <a:pathLst>
              <a:path w="1379220" h="861060">
                <a:moveTo>
                  <a:pt x="0" y="861060"/>
                </a:moveTo>
                <a:cubicBezTo>
                  <a:pt x="323215" y="795655"/>
                  <a:pt x="646430" y="730250"/>
                  <a:pt x="876300" y="586740"/>
                </a:cubicBezTo>
                <a:cubicBezTo>
                  <a:pt x="1106170" y="443230"/>
                  <a:pt x="1242695" y="221615"/>
                  <a:pt x="1379220" y="0"/>
                </a:cubicBezTo>
              </a:path>
            </a:pathLst>
          </a:custGeom>
          <a:noFill/>
          <a:ln w="19050">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sp>
        <p:nvSpPr>
          <p:cNvPr id="33" name="矩形 26">
            <a:extLst>
              <a:ext uri="{FF2B5EF4-FFF2-40B4-BE49-F238E27FC236}">
                <a16:creationId xmlns="" xmlns:a16="http://schemas.microsoft.com/office/drawing/2014/main" id="{A3000293-A1F7-4350-AAA1-CC164CD05402}"/>
              </a:ext>
            </a:extLst>
          </p:cNvPr>
          <p:cNvSpPr/>
          <p:nvPr/>
        </p:nvSpPr>
        <p:spPr bwMode="gray">
          <a:xfrm rot="20818920">
            <a:off x="3661295" y="3100599"/>
            <a:ext cx="1720651" cy="416553"/>
          </a:xfrm>
          <a:prstGeom prst="rightArrow">
            <a:avLst/>
          </a:prstGeom>
          <a:solidFill>
            <a:srgbClr val="5B9BD5"/>
          </a:solidFill>
        </p:spPr>
        <p:txBody>
          <a:bodyPr wrap="square" lIns="36000" tIns="36000" rIns="36000" bIns="36000" anchor="ctr" anchorCtr="0">
            <a:noAutofit/>
          </a:bodyPr>
          <a:lstStyle/>
          <a:p>
            <a:pPr algn="ctr" defTabSz="914034" fontAlgn="ctr">
              <a:lnSpc>
                <a:spcPct val="90000"/>
              </a:lnSpc>
            </a:pPr>
            <a:endParaRPr lang="en-US" sz="900" dirty="0">
              <a:solidFill>
                <a:prstClr val="white"/>
              </a:solidFill>
              <a:latin typeface="Huawei Sans" panose="020C0503030203020204" pitchFamily="34" charset="0"/>
              <a:cs typeface="+mn-ea"/>
              <a:sym typeface="Huawei Sans" panose="020C0503030203020204" pitchFamily="34" charset="0"/>
            </a:endParaRPr>
          </a:p>
        </p:txBody>
      </p:sp>
      <p:sp>
        <p:nvSpPr>
          <p:cNvPr id="35" name="Freeform 51">
            <a:extLst>
              <a:ext uri="{FF2B5EF4-FFF2-40B4-BE49-F238E27FC236}">
                <a16:creationId xmlns="" xmlns:a16="http://schemas.microsoft.com/office/drawing/2014/main" id="{7F5DE7E3-3F5C-4D0C-8138-0CE01EE2BEB6}"/>
              </a:ext>
            </a:extLst>
          </p:cNvPr>
          <p:cNvSpPr/>
          <p:nvPr/>
        </p:nvSpPr>
        <p:spPr bwMode="gray">
          <a:xfrm>
            <a:off x="3556374" y="3193107"/>
            <a:ext cx="2379392" cy="861060"/>
          </a:xfrm>
          <a:custGeom>
            <a:avLst/>
            <a:gdLst>
              <a:gd name="connsiteX0" fmla="*/ 0 w 1379220"/>
              <a:gd name="connsiteY0" fmla="*/ 861060 h 861060"/>
              <a:gd name="connsiteX1" fmla="*/ 876300 w 1379220"/>
              <a:gd name="connsiteY1" fmla="*/ 586740 h 861060"/>
              <a:gd name="connsiteX2" fmla="*/ 1379220 w 1379220"/>
              <a:gd name="connsiteY2" fmla="*/ 0 h 861060"/>
            </a:gdLst>
            <a:ahLst/>
            <a:cxnLst>
              <a:cxn ang="0">
                <a:pos x="connsiteX0" y="connsiteY0"/>
              </a:cxn>
              <a:cxn ang="0">
                <a:pos x="connsiteX1" y="connsiteY1"/>
              </a:cxn>
              <a:cxn ang="0">
                <a:pos x="connsiteX2" y="connsiteY2"/>
              </a:cxn>
            </a:cxnLst>
            <a:rect l="l" t="t" r="r" b="b"/>
            <a:pathLst>
              <a:path w="1379220" h="861060">
                <a:moveTo>
                  <a:pt x="0" y="861060"/>
                </a:moveTo>
                <a:cubicBezTo>
                  <a:pt x="323215" y="795655"/>
                  <a:pt x="646430" y="730250"/>
                  <a:pt x="876300" y="586740"/>
                </a:cubicBezTo>
                <a:cubicBezTo>
                  <a:pt x="1106170" y="443230"/>
                  <a:pt x="1242695" y="221615"/>
                  <a:pt x="1379220" y="0"/>
                </a:cubicBezTo>
              </a:path>
            </a:pathLst>
          </a:custGeom>
          <a:noFill/>
          <a:ln w="19050">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sp>
        <p:nvSpPr>
          <p:cNvPr id="36" name="Freeform 54">
            <a:extLst>
              <a:ext uri="{FF2B5EF4-FFF2-40B4-BE49-F238E27FC236}">
                <a16:creationId xmlns="" xmlns:a16="http://schemas.microsoft.com/office/drawing/2014/main" id="{B751E6BF-4CEC-426F-A0BE-A8E961BAF963}"/>
              </a:ext>
            </a:extLst>
          </p:cNvPr>
          <p:cNvSpPr/>
          <p:nvPr/>
        </p:nvSpPr>
        <p:spPr bwMode="gray">
          <a:xfrm flipH="1">
            <a:off x="6272413" y="3190809"/>
            <a:ext cx="2424351" cy="861060"/>
          </a:xfrm>
          <a:custGeom>
            <a:avLst/>
            <a:gdLst>
              <a:gd name="connsiteX0" fmla="*/ 0 w 1379220"/>
              <a:gd name="connsiteY0" fmla="*/ 861060 h 861060"/>
              <a:gd name="connsiteX1" fmla="*/ 876300 w 1379220"/>
              <a:gd name="connsiteY1" fmla="*/ 586740 h 861060"/>
              <a:gd name="connsiteX2" fmla="*/ 1379220 w 1379220"/>
              <a:gd name="connsiteY2" fmla="*/ 0 h 861060"/>
            </a:gdLst>
            <a:ahLst/>
            <a:cxnLst>
              <a:cxn ang="0">
                <a:pos x="connsiteX0" y="connsiteY0"/>
              </a:cxn>
              <a:cxn ang="0">
                <a:pos x="connsiteX1" y="connsiteY1"/>
              </a:cxn>
              <a:cxn ang="0">
                <a:pos x="connsiteX2" y="connsiteY2"/>
              </a:cxn>
            </a:cxnLst>
            <a:rect l="l" t="t" r="r" b="b"/>
            <a:pathLst>
              <a:path w="1379220" h="861060">
                <a:moveTo>
                  <a:pt x="0" y="861060"/>
                </a:moveTo>
                <a:cubicBezTo>
                  <a:pt x="323215" y="795655"/>
                  <a:pt x="646430" y="730250"/>
                  <a:pt x="876300" y="586740"/>
                </a:cubicBezTo>
                <a:cubicBezTo>
                  <a:pt x="1106170" y="443230"/>
                  <a:pt x="1242695" y="221615"/>
                  <a:pt x="1379220" y="0"/>
                </a:cubicBezTo>
              </a:path>
            </a:pathLst>
          </a:custGeom>
          <a:noFill/>
          <a:ln w="19050">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sp>
        <p:nvSpPr>
          <p:cNvPr id="37" name="矩形 26">
            <a:extLst>
              <a:ext uri="{FF2B5EF4-FFF2-40B4-BE49-F238E27FC236}">
                <a16:creationId xmlns="" xmlns:a16="http://schemas.microsoft.com/office/drawing/2014/main" id="{9844092A-4F8A-435B-B1F1-4B3194974B94}"/>
              </a:ext>
            </a:extLst>
          </p:cNvPr>
          <p:cNvSpPr/>
          <p:nvPr/>
        </p:nvSpPr>
        <p:spPr bwMode="gray">
          <a:xfrm>
            <a:off x="3636490" y="4195007"/>
            <a:ext cx="1703810" cy="387165"/>
          </a:xfrm>
          <a:prstGeom prst="leftArrow">
            <a:avLst/>
          </a:prstGeom>
          <a:solidFill>
            <a:srgbClr val="FFC000"/>
          </a:solidFill>
        </p:spPr>
        <p:txBody>
          <a:bodyPr wrap="square" lIns="36000" tIns="36000" rIns="36000" bIns="36000" anchor="ctr" anchorCtr="0">
            <a:noAutofit/>
          </a:bodyPr>
          <a:lstStyle/>
          <a:p>
            <a:pPr algn="ctr" defTabSz="914034" fontAlgn="ctr">
              <a:lnSpc>
                <a:spcPct val="90000"/>
              </a:lnSpc>
            </a:pPr>
            <a:endParaRPr lang="en-US" sz="900" dirty="0">
              <a:solidFill>
                <a:prstClr val="white"/>
              </a:solidFill>
              <a:latin typeface="Huawei Sans" panose="020C0503030203020204" pitchFamily="34" charset="0"/>
              <a:cs typeface="+mn-ea"/>
              <a:sym typeface="Huawei Sans" panose="020C0503030203020204" pitchFamily="34" charset="0"/>
            </a:endParaRPr>
          </a:p>
        </p:txBody>
      </p:sp>
      <p:graphicFrame>
        <p:nvGraphicFramePr>
          <p:cNvPr id="39" name="表格 27">
            <a:extLst>
              <a:ext uri="{FF2B5EF4-FFF2-40B4-BE49-F238E27FC236}">
                <a16:creationId xmlns="" xmlns:a16="http://schemas.microsoft.com/office/drawing/2014/main" id="{D1BE3533-2E64-41A4-91FC-0B6E56E66C1B}"/>
              </a:ext>
            </a:extLst>
          </p:cNvPr>
          <p:cNvGraphicFramePr>
            <a:graphicFrameLocks noGrp="1"/>
          </p:cNvGraphicFramePr>
          <p:nvPr>
            <p:extLst>
              <p:ext uri="{D42A27DB-BD31-4B8C-83A1-F6EECF244321}">
                <p14:modId xmlns:p14="http://schemas.microsoft.com/office/powerpoint/2010/main" val="4016065330"/>
              </p:ext>
            </p:extLst>
          </p:nvPr>
        </p:nvGraphicFramePr>
        <p:xfrm>
          <a:off x="7428340" y="4592526"/>
          <a:ext cx="3255888" cy="735840"/>
        </p:xfrm>
        <a:graphic>
          <a:graphicData uri="http://schemas.openxmlformats.org/drawingml/2006/table">
            <a:tbl>
              <a:tblPr firstRow="1" bandRow="1"/>
              <a:tblGrid>
                <a:gridCol w="1626828">
                  <a:extLst>
                    <a:ext uri="{9D8B030D-6E8A-4147-A177-3AD203B41FA5}">
                      <a16:colId xmlns="" xmlns:a16="http://schemas.microsoft.com/office/drawing/2014/main" val="20000"/>
                    </a:ext>
                  </a:extLst>
                </a:gridCol>
                <a:gridCol w="1629060">
                  <a:extLst>
                    <a:ext uri="{9D8B030D-6E8A-4147-A177-3AD203B41FA5}">
                      <a16:colId xmlns="" xmlns:a16="http://schemas.microsoft.com/office/drawing/2014/main" val="20001"/>
                    </a:ext>
                  </a:extLst>
                </a:gridCol>
              </a:tblGrid>
              <a:tr h="274213">
                <a:tc>
                  <a:txBody>
                    <a:bodyPr/>
                    <a:lstStyle/>
                    <a:p>
                      <a:pPr marL="0" algn="ctr" defTabSz="914034" rtl="0" eaLnBrk="1" fontAlgn="ctr" latinLnBrk="0" hangingPunct="1"/>
                      <a:r>
                        <a:rPr lang="en-US" sz="1200" b="1" dirty="0">
                          <a:solidFill>
                            <a:sysClr val="windowText" lastClr="000000"/>
                          </a:solidFill>
                          <a:latin typeface="Huawei Sans" panose="020C0503030203020204" pitchFamily="34" charset="0"/>
                          <a:ea typeface="方正兰亭黑简体" panose="02000000000000000000" pitchFamily="2" charset="-122"/>
                          <a:cs typeface="+mn-ea"/>
                          <a:sym typeface="Huawei Sans" panose="020C0503030203020204" pitchFamily="34" charset="0"/>
                        </a:rPr>
                        <a:t>Private IP Address:</a:t>
                      </a:r>
                    </a:p>
                    <a:p>
                      <a:pPr marL="0" algn="ctr" defTabSz="914034" rtl="0" eaLnBrk="1" fontAlgn="ctr" latinLnBrk="0" hangingPunct="1"/>
                      <a:r>
                        <a:rPr lang="en-US" sz="1200" b="1" dirty="0">
                          <a:solidFill>
                            <a:sysClr val="windowText" lastClr="000000"/>
                          </a:solidFill>
                          <a:latin typeface="Huawei Sans" panose="020C0503030203020204" pitchFamily="34" charset="0"/>
                          <a:ea typeface="方正兰亭黑简体" panose="02000000000000000000" pitchFamily="2" charset="-122"/>
                          <a:cs typeface="+mn-ea"/>
                          <a:sym typeface="Huawei Sans" panose="020C0503030203020204" pitchFamily="34" charset="0"/>
                        </a:rPr>
                        <a:t>Port Number</a:t>
                      </a:r>
                    </a:p>
                  </a:txBody>
                  <a:tcPr marL="90000" marR="90000" marT="46800" marB="46800">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r>
                        <a:rPr lang="en-US" sz="1200" b="1" dirty="0">
                          <a:solidFill>
                            <a:sysClr val="windowText" lastClr="000000"/>
                          </a:solidFill>
                          <a:latin typeface="Huawei Sans" panose="020C0503030203020204" pitchFamily="34" charset="0"/>
                          <a:ea typeface="方正兰亭黑简体" panose="02000000000000000000" pitchFamily="2" charset="-122"/>
                          <a:cs typeface="+mn-ea"/>
                          <a:sym typeface="Huawei Sans" panose="020C0503030203020204" pitchFamily="34" charset="0"/>
                        </a:rPr>
                        <a:t>Public IP Address:</a:t>
                      </a:r>
                    </a:p>
                    <a:p>
                      <a:pPr marL="0" algn="ctr" defTabSz="914034" rtl="0" eaLnBrk="1" fontAlgn="ctr" latinLnBrk="0" hangingPunct="1"/>
                      <a:r>
                        <a:rPr lang="en-US" sz="1200" b="1" dirty="0">
                          <a:solidFill>
                            <a:sysClr val="windowText" lastClr="000000"/>
                          </a:solidFill>
                          <a:latin typeface="Huawei Sans" panose="020C0503030203020204" pitchFamily="34" charset="0"/>
                          <a:ea typeface="方正兰亭黑简体" panose="02000000000000000000" pitchFamily="2" charset="-122"/>
                          <a:cs typeface="+mn-ea"/>
                          <a:sym typeface="Huawei Sans" panose="020C0503030203020204" pitchFamily="34" charset="0"/>
                        </a:rPr>
                        <a:t>Port Number</a:t>
                      </a:r>
                    </a:p>
                  </a:txBody>
                  <a:tcPr marL="90000" marR="90000" marT="46800" marB="4680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274213">
                <a:tc>
                  <a:txBody>
                    <a:bodyPr/>
                    <a:lstStyle/>
                    <a:p>
                      <a:pPr marL="0" algn="ctr" defTabSz="914034" rtl="0" eaLnBrk="1" fontAlgn="ctr" latinLnBrk="0" hangingPunct="1"/>
                      <a:r>
                        <a:rPr lang="en-US" sz="1200" b="0" dirty="0">
                          <a:solidFill>
                            <a:sysClr val="windowText" lastClr="000000"/>
                          </a:solidFill>
                          <a:latin typeface="Huawei Sans" panose="020C0503030203020204" pitchFamily="34" charset="0"/>
                          <a:ea typeface="方正兰亭黑简体" panose="02000000000000000000" pitchFamily="2" charset="-122"/>
                          <a:cs typeface="+mn-ea"/>
                          <a:sym typeface="Huawei Sans" panose="020C0503030203020204" pitchFamily="34" charset="0"/>
                        </a:rPr>
                        <a:t>IP4:Port4</a:t>
                      </a:r>
                    </a:p>
                  </a:txBody>
                  <a:tcPr marL="90000" marR="90000" marT="46800" marB="46800">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200" b="0" dirty="0">
                          <a:solidFill>
                            <a:sysClr val="windowText" lastClr="000000"/>
                          </a:solidFill>
                          <a:latin typeface="Huawei Sans" panose="020C0503030203020204" pitchFamily="34" charset="0"/>
                          <a:ea typeface="方正兰亭黑简体" panose="02000000000000000000" pitchFamily="2" charset="-122"/>
                          <a:cs typeface="+mn-ea"/>
                          <a:sym typeface="Huawei Sans" panose="020C0503030203020204" pitchFamily="34" charset="0"/>
                        </a:rPr>
                        <a:t>IP3:Port3</a:t>
                      </a:r>
                    </a:p>
                  </a:txBody>
                  <a:tcPr marL="90000" marR="90000" marT="46800" marB="4680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bl>
          </a:graphicData>
        </a:graphic>
      </p:graphicFrame>
      <p:cxnSp>
        <p:nvCxnSpPr>
          <p:cNvPr id="40" name="Straight Arrow Connector 39">
            <a:extLst>
              <a:ext uri="{FF2B5EF4-FFF2-40B4-BE49-F238E27FC236}">
                <a16:creationId xmlns="" xmlns:a16="http://schemas.microsoft.com/office/drawing/2014/main" id="{7D9532CF-66B8-4BE3-B66A-BF4BD6CB598D}"/>
              </a:ext>
            </a:extLst>
          </p:cNvPr>
          <p:cNvCxnSpPr>
            <a:cxnSpLocks/>
          </p:cNvCxnSpPr>
          <p:nvPr/>
        </p:nvCxnSpPr>
        <p:spPr bwMode="gray">
          <a:xfrm>
            <a:off x="3146098" y="5715442"/>
            <a:ext cx="5895498" cy="0"/>
          </a:xfrm>
          <a:prstGeom prst="straightConnector1">
            <a:avLst/>
          </a:prstGeom>
          <a:ln w="19050">
            <a:solidFill>
              <a:srgbClr val="41719C"/>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1" name="矩形 26">
            <a:extLst>
              <a:ext uri="{FF2B5EF4-FFF2-40B4-BE49-F238E27FC236}">
                <a16:creationId xmlns="" xmlns:a16="http://schemas.microsoft.com/office/drawing/2014/main" id="{E2E93851-2DD2-4678-982D-9FBC5F2D0848}"/>
              </a:ext>
            </a:extLst>
          </p:cNvPr>
          <p:cNvSpPr/>
          <p:nvPr/>
        </p:nvSpPr>
        <p:spPr bwMode="gray">
          <a:xfrm>
            <a:off x="4452969" y="5420483"/>
            <a:ext cx="3329758" cy="276999"/>
          </a:xfrm>
          <a:prstGeom prst="rect">
            <a:avLst/>
          </a:prstGeom>
          <a:noFill/>
        </p:spPr>
        <p:txBody>
          <a:bodyPr wrap="none">
            <a:spAutoFit/>
          </a:bodyPr>
          <a:lstStyle/>
          <a:p>
            <a:pPr algn="ctr" defTabSz="914034" fontAlgn="ctr"/>
            <a:r>
              <a:rPr lang="en-US" sz="1200" dirty="0">
                <a:solidFill>
                  <a:prstClr val="black"/>
                </a:solidFill>
                <a:latin typeface="Huawei Sans" panose="020C0503030203020204" pitchFamily="34" charset="0"/>
                <a:cs typeface="+mn-ea"/>
                <a:sym typeface="Huawei Sans" panose="020C0503030203020204" pitchFamily="34" charset="0"/>
              </a:rPr>
              <a:t>Learn the peer TNP and routes through BGP.</a:t>
            </a:r>
          </a:p>
        </p:txBody>
      </p:sp>
      <p:pic>
        <p:nvPicPr>
          <p:cNvPr id="42" name="Picture 2" descr="G:\做的项目\公共\扁平图标切换\更新2015_01_21\oss扁平图标库2015_01_21更新-04.png">
            <a:extLst>
              <a:ext uri="{FF2B5EF4-FFF2-40B4-BE49-F238E27FC236}">
                <a16:creationId xmlns="" xmlns:a16="http://schemas.microsoft.com/office/drawing/2014/main" id="{9348CE79-36D0-40BB-9D6A-C1F80C03B33A}"/>
              </a:ext>
            </a:extLst>
          </p:cNvPr>
          <p:cNvPicPr>
            <a:picLocks noChangeAspect="1" noChangeArrowheads="1"/>
          </p:cNvPicPr>
          <p:nvPr/>
        </p:nvPicPr>
        <p:blipFill>
          <a:blip r:embed="rId3" cstate="print"/>
          <a:stretch>
            <a:fillRect/>
          </a:stretch>
        </p:blipFill>
        <p:spPr bwMode="gray">
          <a:xfrm>
            <a:off x="2903440" y="3658267"/>
            <a:ext cx="540989" cy="442626"/>
          </a:xfrm>
          <a:prstGeom prst="rect">
            <a:avLst/>
          </a:prstGeom>
          <a:noFill/>
        </p:spPr>
      </p:pic>
      <p:pic>
        <p:nvPicPr>
          <p:cNvPr id="43" name="Picture 2" descr="G:\做的项目\公共\扁平图标切换\更新2015_01_21\oss扁平图标库2015_01_21更新-04.png">
            <a:extLst>
              <a:ext uri="{FF2B5EF4-FFF2-40B4-BE49-F238E27FC236}">
                <a16:creationId xmlns="" xmlns:a16="http://schemas.microsoft.com/office/drawing/2014/main" id="{E1A1F124-1B09-4AE8-911B-2AE5928E2A50}"/>
              </a:ext>
            </a:extLst>
          </p:cNvPr>
          <p:cNvPicPr>
            <a:picLocks noChangeAspect="1" noChangeArrowheads="1"/>
          </p:cNvPicPr>
          <p:nvPr/>
        </p:nvPicPr>
        <p:blipFill>
          <a:blip r:embed="rId3" cstate="print"/>
          <a:stretch>
            <a:fillRect/>
          </a:stretch>
        </p:blipFill>
        <p:spPr bwMode="gray">
          <a:xfrm>
            <a:off x="8738450" y="3664979"/>
            <a:ext cx="540989" cy="442626"/>
          </a:xfrm>
          <a:prstGeom prst="rect">
            <a:avLst/>
          </a:prstGeom>
          <a:noFill/>
        </p:spPr>
      </p:pic>
      <p:cxnSp>
        <p:nvCxnSpPr>
          <p:cNvPr id="44" name="Straight Arrow Connector 43">
            <a:extLst>
              <a:ext uri="{FF2B5EF4-FFF2-40B4-BE49-F238E27FC236}">
                <a16:creationId xmlns="" xmlns:a16="http://schemas.microsoft.com/office/drawing/2014/main" id="{95CD6C88-FF9E-465E-BE36-13E4AEBFDB11}"/>
              </a:ext>
            </a:extLst>
          </p:cNvPr>
          <p:cNvCxnSpPr>
            <a:cxnSpLocks/>
          </p:cNvCxnSpPr>
          <p:nvPr/>
        </p:nvCxnSpPr>
        <p:spPr bwMode="gray">
          <a:xfrm>
            <a:off x="3116784" y="6060951"/>
            <a:ext cx="5931502" cy="0"/>
          </a:xfrm>
          <a:prstGeom prst="straightConnector1">
            <a:avLst/>
          </a:prstGeom>
          <a:ln w="38100">
            <a:solidFill>
              <a:srgbClr val="EC706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5" name="椭圆 50">
            <a:extLst>
              <a:ext uri="{FF2B5EF4-FFF2-40B4-BE49-F238E27FC236}">
                <a16:creationId xmlns="" xmlns:a16="http://schemas.microsoft.com/office/drawing/2014/main" id="{85BBA38D-01CE-4A76-9968-1167F9780AE1}"/>
              </a:ext>
            </a:extLst>
          </p:cNvPr>
          <p:cNvSpPr/>
          <p:nvPr/>
        </p:nvSpPr>
        <p:spPr bwMode="gray">
          <a:xfrm>
            <a:off x="3535856" y="3332578"/>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prstClr val="black"/>
                </a:solidFill>
                <a:sym typeface="Huawei Sans" panose="020C0503030203020204" pitchFamily="34" charset="0"/>
              </a:rPr>
              <a:t>1</a:t>
            </a:r>
          </a:p>
        </p:txBody>
      </p:sp>
      <p:sp>
        <p:nvSpPr>
          <p:cNvPr id="47" name="椭圆 50">
            <a:extLst>
              <a:ext uri="{FF2B5EF4-FFF2-40B4-BE49-F238E27FC236}">
                <a16:creationId xmlns="" xmlns:a16="http://schemas.microsoft.com/office/drawing/2014/main" id="{B4B2ECAA-8825-46F0-858C-25BF6BFA8C09}"/>
              </a:ext>
            </a:extLst>
          </p:cNvPr>
          <p:cNvSpPr/>
          <p:nvPr/>
        </p:nvSpPr>
        <p:spPr bwMode="gray">
          <a:xfrm>
            <a:off x="5295239" y="4423137"/>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prstClr val="black"/>
                </a:solidFill>
                <a:sym typeface="Huawei Sans" panose="020C0503030203020204" pitchFamily="34" charset="0"/>
              </a:rPr>
              <a:t>2</a:t>
            </a:r>
          </a:p>
        </p:txBody>
      </p:sp>
      <p:sp>
        <p:nvSpPr>
          <p:cNvPr id="49" name="椭圆 50">
            <a:extLst>
              <a:ext uri="{FF2B5EF4-FFF2-40B4-BE49-F238E27FC236}">
                <a16:creationId xmlns="" xmlns:a16="http://schemas.microsoft.com/office/drawing/2014/main" id="{28BE61EA-E568-4F92-8173-31A570ADFD0B}"/>
              </a:ext>
            </a:extLst>
          </p:cNvPr>
          <p:cNvSpPr/>
          <p:nvPr/>
        </p:nvSpPr>
        <p:spPr bwMode="gray">
          <a:xfrm>
            <a:off x="4315027" y="5463434"/>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prstClr val="black"/>
                </a:solidFill>
                <a:sym typeface="Huawei Sans" panose="020C0503030203020204" pitchFamily="34" charset="0"/>
              </a:rPr>
              <a:t>3</a:t>
            </a:r>
          </a:p>
        </p:txBody>
      </p:sp>
      <p:sp>
        <p:nvSpPr>
          <p:cNvPr id="50" name="矩形 26">
            <a:extLst>
              <a:ext uri="{FF2B5EF4-FFF2-40B4-BE49-F238E27FC236}">
                <a16:creationId xmlns="" xmlns:a16="http://schemas.microsoft.com/office/drawing/2014/main" id="{5B490062-B851-41A4-B37A-B7D0106CA3A6}"/>
              </a:ext>
            </a:extLst>
          </p:cNvPr>
          <p:cNvSpPr/>
          <p:nvPr/>
        </p:nvSpPr>
        <p:spPr bwMode="gray">
          <a:xfrm>
            <a:off x="4526708" y="5777693"/>
            <a:ext cx="3182281" cy="276999"/>
          </a:xfrm>
          <a:prstGeom prst="rect">
            <a:avLst/>
          </a:prstGeom>
          <a:noFill/>
        </p:spPr>
        <p:txBody>
          <a:bodyPr wrap="none">
            <a:spAutoFit/>
          </a:bodyPr>
          <a:lstStyle/>
          <a:p>
            <a:pPr algn="ctr" defTabSz="914034" fontAlgn="ctr"/>
            <a:r>
              <a:rPr lang="en-US" sz="1200" dirty="0">
                <a:solidFill>
                  <a:prstClr val="black"/>
                </a:solidFill>
                <a:latin typeface="Huawei Sans" panose="020C0503030203020204" pitchFamily="34" charset="0"/>
                <a:cs typeface="+mn-ea"/>
                <a:sym typeface="Huawei Sans" panose="020C0503030203020204" pitchFamily="34" charset="0"/>
              </a:rPr>
              <a:t>Establish a data channel for NAT traversal.</a:t>
            </a:r>
          </a:p>
        </p:txBody>
      </p:sp>
      <p:sp>
        <p:nvSpPr>
          <p:cNvPr id="51" name="椭圆 50">
            <a:extLst>
              <a:ext uri="{FF2B5EF4-FFF2-40B4-BE49-F238E27FC236}">
                <a16:creationId xmlns="" xmlns:a16="http://schemas.microsoft.com/office/drawing/2014/main" id="{0380880A-B0F5-4029-9481-62AF50BCC4C9}"/>
              </a:ext>
            </a:extLst>
          </p:cNvPr>
          <p:cNvSpPr/>
          <p:nvPr/>
        </p:nvSpPr>
        <p:spPr bwMode="gray">
          <a:xfrm>
            <a:off x="4382708" y="5826192"/>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prstClr val="black"/>
                </a:solidFill>
                <a:sym typeface="Huawei Sans" panose="020C0503030203020204" pitchFamily="34" charset="0"/>
              </a:rPr>
              <a:t>4</a:t>
            </a:r>
          </a:p>
        </p:txBody>
      </p:sp>
      <p:pic>
        <p:nvPicPr>
          <p:cNvPr id="52" name="Picture 2" descr="G:\做的项目\公共\扁平图标切换\更新2015_01_21\oss扁平图标库2015_01_21更新-04.png">
            <a:extLst>
              <a:ext uri="{FF2B5EF4-FFF2-40B4-BE49-F238E27FC236}">
                <a16:creationId xmlns="" xmlns:a16="http://schemas.microsoft.com/office/drawing/2014/main" id="{1E878FCA-F1E3-4914-96A1-B5F715BF1D50}"/>
              </a:ext>
            </a:extLst>
          </p:cNvPr>
          <p:cNvPicPr>
            <a:picLocks noChangeAspect="1" noChangeArrowheads="1"/>
          </p:cNvPicPr>
          <p:nvPr/>
        </p:nvPicPr>
        <p:blipFill>
          <a:blip r:embed="rId3" cstate="print"/>
          <a:stretch>
            <a:fillRect/>
          </a:stretch>
        </p:blipFill>
        <p:spPr bwMode="gray">
          <a:xfrm>
            <a:off x="4832395" y="3662987"/>
            <a:ext cx="540989" cy="442626"/>
          </a:xfrm>
          <a:prstGeom prst="rect">
            <a:avLst/>
          </a:prstGeom>
          <a:noFill/>
        </p:spPr>
      </p:pic>
      <p:pic>
        <p:nvPicPr>
          <p:cNvPr id="53" name="Picture 2" descr="G:\做的项目\公共\扁平图标切换\更新2015_01_21\oss扁平图标库2015_01_21更新-04.png">
            <a:extLst>
              <a:ext uri="{FF2B5EF4-FFF2-40B4-BE49-F238E27FC236}">
                <a16:creationId xmlns="" xmlns:a16="http://schemas.microsoft.com/office/drawing/2014/main" id="{4CFACB2C-BFF7-4818-9146-F4B12AC3BBBB}"/>
              </a:ext>
            </a:extLst>
          </p:cNvPr>
          <p:cNvPicPr>
            <a:picLocks noChangeAspect="1" noChangeArrowheads="1"/>
          </p:cNvPicPr>
          <p:nvPr/>
        </p:nvPicPr>
        <p:blipFill>
          <a:blip r:embed="rId3" cstate="print"/>
          <a:stretch>
            <a:fillRect/>
          </a:stretch>
        </p:blipFill>
        <p:spPr bwMode="gray">
          <a:xfrm>
            <a:off x="6829039" y="3658267"/>
            <a:ext cx="540989" cy="442626"/>
          </a:xfrm>
          <a:prstGeom prst="rect">
            <a:avLst/>
          </a:prstGeom>
          <a:noFill/>
        </p:spPr>
      </p:pic>
      <p:pic>
        <p:nvPicPr>
          <p:cNvPr id="54" name="图片 73" descr="PC.png">
            <a:extLst>
              <a:ext uri="{FF2B5EF4-FFF2-40B4-BE49-F238E27FC236}">
                <a16:creationId xmlns="" xmlns:a16="http://schemas.microsoft.com/office/drawing/2014/main" id="{95F6E4FA-3688-4160-96CB-0FC6FA64E39A}"/>
              </a:ext>
            </a:extLst>
          </p:cNvPr>
          <p:cNvPicPr>
            <a:picLocks noChangeAspect="1"/>
          </p:cNvPicPr>
          <p:nvPr/>
        </p:nvPicPr>
        <p:blipFill>
          <a:blip r:embed="rId4" cstate="print"/>
          <a:stretch>
            <a:fillRect/>
          </a:stretch>
        </p:blipFill>
        <p:spPr bwMode="gray">
          <a:xfrm>
            <a:off x="1365573" y="3664979"/>
            <a:ext cx="539063" cy="414000"/>
          </a:xfrm>
          <a:prstGeom prst="rect">
            <a:avLst/>
          </a:prstGeom>
        </p:spPr>
      </p:pic>
      <p:pic>
        <p:nvPicPr>
          <p:cNvPr id="55" name="图片 73" descr="PC.png">
            <a:extLst>
              <a:ext uri="{FF2B5EF4-FFF2-40B4-BE49-F238E27FC236}">
                <a16:creationId xmlns="" xmlns:a16="http://schemas.microsoft.com/office/drawing/2014/main" id="{690507CA-B4CF-400F-B298-3A645647098B}"/>
              </a:ext>
            </a:extLst>
          </p:cNvPr>
          <p:cNvPicPr>
            <a:picLocks noChangeAspect="1"/>
          </p:cNvPicPr>
          <p:nvPr/>
        </p:nvPicPr>
        <p:blipFill>
          <a:blip r:embed="rId4" cstate="print"/>
          <a:stretch>
            <a:fillRect/>
          </a:stretch>
        </p:blipFill>
        <p:spPr bwMode="gray">
          <a:xfrm>
            <a:off x="10247434" y="3674038"/>
            <a:ext cx="539063" cy="414000"/>
          </a:xfrm>
          <a:prstGeom prst="rect">
            <a:avLst/>
          </a:prstGeom>
        </p:spPr>
      </p:pic>
      <p:cxnSp>
        <p:nvCxnSpPr>
          <p:cNvPr id="56" name="直接连接符 12">
            <a:extLst>
              <a:ext uri="{FF2B5EF4-FFF2-40B4-BE49-F238E27FC236}">
                <a16:creationId xmlns="" xmlns:a16="http://schemas.microsoft.com/office/drawing/2014/main" id="{98D0CF14-B133-4E48-897D-ADB854213E7F}"/>
              </a:ext>
            </a:extLst>
          </p:cNvPr>
          <p:cNvCxnSpPr>
            <a:cxnSpLocks/>
            <a:stCxn id="42" idx="1"/>
            <a:endCxn id="54" idx="3"/>
          </p:cNvCxnSpPr>
          <p:nvPr/>
        </p:nvCxnSpPr>
        <p:spPr bwMode="gray">
          <a:xfrm flipH="1" flipV="1">
            <a:off x="1904636" y="3871979"/>
            <a:ext cx="998804" cy="760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7" name="直接连接符 12">
            <a:extLst>
              <a:ext uri="{FF2B5EF4-FFF2-40B4-BE49-F238E27FC236}">
                <a16:creationId xmlns="" xmlns:a16="http://schemas.microsoft.com/office/drawing/2014/main" id="{7E93A48C-053F-41D6-B597-7A54C1A60B25}"/>
              </a:ext>
            </a:extLst>
          </p:cNvPr>
          <p:cNvCxnSpPr>
            <a:cxnSpLocks/>
            <a:stCxn id="55" idx="1"/>
            <a:endCxn id="43" idx="3"/>
          </p:cNvCxnSpPr>
          <p:nvPr/>
        </p:nvCxnSpPr>
        <p:spPr bwMode="gray">
          <a:xfrm flipH="1">
            <a:off x="9279439" y="3881038"/>
            <a:ext cx="967995" cy="5254"/>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59" name="五边形 2">
            <a:extLst>
              <a:ext uri="{FF2B5EF4-FFF2-40B4-BE49-F238E27FC236}">
                <a16:creationId xmlns="" xmlns:a16="http://schemas.microsoft.com/office/drawing/2014/main" id="{F67C9B26-43E4-46F6-9127-005A9E9C4A69}"/>
              </a:ext>
            </a:extLst>
          </p:cNvPr>
          <p:cNvSpPr/>
          <p:nvPr/>
        </p:nvSpPr>
        <p:spPr bwMode="gray">
          <a:xfrm>
            <a:off x="4665836" y="28656"/>
            <a:ext cx="1643826" cy="37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Basic Concepts of Tunnels</a:t>
            </a:r>
          </a:p>
        </p:txBody>
      </p:sp>
      <p:sp>
        <p:nvSpPr>
          <p:cNvPr id="60" name="燕尾形 3">
            <a:extLst>
              <a:ext uri="{FF2B5EF4-FFF2-40B4-BE49-F238E27FC236}">
                <a16:creationId xmlns="" xmlns:a16="http://schemas.microsoft.com/office/drawing/2014/main" id="{D5605CD5-6CA0-41BB-AED7-2774E6579B4B}"/>
              </a:ext>
            </a:extLst>
          </p:cNvPr>
          <p:cNvSpPr/>
          <p:nvPr/>
        </p:nvSpPr>
        <p:spPr bwMode="gray">
          <a:xfrm>
            <a:off x="8255156" y="28656"/>
            <a:ext cx="1487455" cy="37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b="1" dirty="0">
                <a:solidFill>
                  <a:prstClr val="white"/>
                </a:solidFill>
                <a:latin typeface="Huawei Sans" panose="020C0503030203020204" pitchFamily="34" charset="0"/>
                <a:sym typeface="Huawei Sans" panose="020C0503030203020204" pitchFamily="34" charset="0"/>
              </a:rPr>
              <a:t>NAT Traversal Design</a:t>
            </a:r>
          </a:p>
        </p:txBody>
      </p:sp>
      <p:sp>
        <p:nvSpPr>
          <p:cNvPr id="61" name="燕尾形 3">
            <a:extLst>
              <a:ext uri="{FF2B5EF4-FFF2-40B4-BE49-F238E27FC236}">
                <a16:creationId xmlns="" xmlns:a16="http://schemas.microsoft.com/office/drawing/2014/main" id="{1842884F-8AD7-412F-ACE1-36E9BF39A86F}"/>
              </a:ext>
            </a:extLst>
          </p:cNvPr>
          <p:cNvSpPr/>
          <p:nvPr/>
        </p:nvSpPr>
        <p:spPr bwMode="gray">
          <a:xfrm>
            <a:off x="7360256" y="28656"/>
            <a:ext cx="1036310"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RR Design</a:t>
            </a:r>
          </a:p>
        </p:txBody>
      </p:sp>
      <p:sp>
        <p:nvSpPr>
          <p:cNvPr id="62" name="燕尾形 3">
            <a:extLst>
              <a:ext uri="{FF2B5EF4-FFF2-40B4-BE49-F238E27FC236}">
                <a16:creationId xmlns="" xmlns:a16="http://schemas.microsoft.com/office/drawing/2014/main" id="{3B3CC8E9-A878-439C-BD51-4B00D611C6AC}"/>
              </a:ext>
            </a:extLst>
          </p:cNvPr>
          <p:cNvSpPr/>
          <p:nvPr/>
        </p:nvSpPr>
        <p:spPr bwMode="gray">
          <a:xfrm>
            <a:off x="9601201" y="28656"/>
            <a:ext cx="2147886"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Specifications-Exceeded Network Design</a:t>
            </a:r>
          </a:p>
        </p:txBody>
      </p:sp>
      <p:sp>
        <p:nvSpPr>
          <p:cNvPr id="63" name="燕尾形 3">
            <a:extLst>
              <a:ext uri="{FF2B5EF4-FFF2-40B4-BE49-F238E27FC236}">
                <a16:creationId xmlns="" xmlns:a16="http://schemas.microsoft.com/office/drawing/2014/main" id="{C135BB1D-01E4-475E-8AB5-05649C307E20}"/>
              </a:ext>
            </a:extLst>
          </p:cNvPr>
          <p:cNvSpPr/>
          <p:nvPr/>
        </p:nvSpPr>
        <p:spPr bwMode="gray">
          <a:xfrm>
            <a:off x="6168252" y="28656"/>
            <a:ext cx="1333414"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Data Tunnel Design</a:t>
            </a:r>
          </a:p>
        </p:txBody>
      </p:sp>
      <p:sp>
        <p:nvSpPr>
          <p:cNvPr id="58" name="TextBox 57">
            <a:extLst>
              <a:ext uri="{FF2B5EF4-FFF2-40B4-BE49-F238E27FC236}">
                <a16:creationId xmlns="" xmlns:a16="http://schemas.microsoft.com/office/drawing/2014/main" id="{8DE91C4B-A3CD-4F44-AFC1-4AD3FF1687C6}"/>
              </a:ext>
            </a:extLst>
          </p:cNvPr>
          <p:cNvSpPr txBox="1"/>
          <p:nvPr/>
        </p:nvSpPr>
        <p:spPr bwMode="gray">
          <a:xfrm>
            <a:off x="3589887" y="4244202"/>
            <a:ext cx="1849511"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solidFill>
                  <a:schemeClr val="bg1"/>
                </a:solidFill>
                <a:latin typeface="Huawei Sans" panose="020C0503030203020204" pitchFamily="34" charset="0"/>
              </a:rPr>
              <a:t>STUN binding response</a:t>
            </a:r>
          </a:p>
        </p:txBody>
      </p:sp>
      <p:sp>
        <p:nvSpPr>
          <p:cNvPr id="64" name="矩形 26">
            <a:extLst>
              <a:ext uri="{FF2B5EF4-FFF2-40B4-BE49-F238E27FC236}">
                <a16:creationId xmlns="" xmlns:a16="http://schemas.microsoft.com/office/drawing/2014/main" id="{49292C1D-FD4E-472F-BE49-716064BE42E4}"/>
              </a:ext>
            </a:extLst>
          </p:cNvPr>
          <p:cNvSpPr/>
          <p:nvPr/>
        </p:nvSpPr>
        <p:spPr bwMode="gray">
          <a:xfrm flipH="1">
            <a:off x="6875888" y="4197391"/>
            <a:ext cx="1703810" cy="387165"/>
          </a:xfrm>
          <a:prstGeom prst="leftArrow">
            <a:avLst/>
          </a:prstGeom>
          <a:solidFill>
            <a:srgbClr val="FFC000"/>
          </a:solidFill>
        </p:spPr>
        <p:txBody>
          <a:bodyPr wrap="square" lIns="36000" tIns="36000" rIns="36000" bIns="36000" anchor="ctr" anchorCtr="0">
            <a:noAutofit/>
          </a:bodyPr>
          <a:lstStyle/>
          <a:p>
            <a:pPr algn="ctr" defTabSz="914034" fontAlgn="ctr">
              <a:lnSpc>
                <a:spcPct val="90000"/>
              </a:lnSpc>
            </a:pPr>
            <a:endParaRPr lang="en-US" sz="900" dirty="0">
              <a:solidFill>
                <a:prstClr val="white"/>
              </a:solidFill>
              <a:latin typeface="Huawei Sans" panose="020C0503030203020204" pitchFamily="34" charset="0"/>
              <a:cs typeface="+mn-ea"/>
              <a:sym typeface="Huawei Sans" panose="020C0503030203020204" pitchFamily="34" charset="0"/>
            </a:endParaRPr>
          </a:p>
        </p:txBody>
      </p:sp>
      <p:sp>
        <p:nvSpPr>
          <p:cNvPr id="65" name="TextBox 64">
            <a:extLst>
              <a:ext uri="{FF2B5EF4-FFF2-40B4-BE49-F238E27FC236}">
                <a16:creationId xmlns="" xmlns:a16="http://schemas.microsoft.com/office/drawing/2014/main" id="{55B9FA3D-AB0A-4709-A437-9FD62D9514E4}"/>
              </a:ext>
            </a:extLst>
          </p:cNvPr>
          <p:cNvSpPr txBox="1"/>
          <p:nvPr/>
        </p:nvSpPr>
        <p:spPr bwMode="gray">
          <a:xfrm flipH="1">
            <a:off x="6781660" y="4237061"/>
            <a:ext cx="1849511"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solidFill>
                  <a:schemeClr val="bg1"/>
                </a:solidFill>
                <a:latin typeface="Huawei Sans" panose="020C0503030203020204" pitchFamily="34" charset="0"/>
              </a:rPr>
              <a:t>STUN binding response</a:t>
            </a:r>
          </a:p>
        </p:txBody>
      </p:sp>
      <p:sp>
        <p:nvSpPr>
          <p:cNvPr id="48" name="椭圆 50">
            <a:extLst>
              <a:ext uri="{FF2B5EF4-FFF2-40B4-BE49-F238E27FC236}">
                <a16:creationId xmlns="" xmlns:a16="http://schemas.microsoft.com/office/drawing/2014/main" id="{F29A8CF0-B7AF-4C6B-A2E6-E35521598ED2}"/>
              </a:ext>
            </a:extLst>
          </p:cNvPr>
          <p:cNvSpPr/>
          <p:nvPr/>
        </p:nvSpPr>
        <p:spPr bwMode="gray">
          <a:xfrm>
            <a:off x="6781660" y="4446912"/>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prstClr val="black"/>
                </a:solidFill>
                <a:sym typeface="Huawei Sans" panose="020C0503030203020204" pitchFamily="34" charset="0"/>
              </a:rPr>
              <a:t>2</a:t>
            </a:r>
          </a:p>
        </p:txBody>
      </p:sp>
      <p:sp>
        <p:nvSpPr>
          <p:cNvPr id="66" name="TextBox 65">
            <a:extLst>
              <a:ext uri="{FF2B5EF4-FFF2-40B4-BE49-F238E27FC236}">
                <a16:creationId xmlns="" xmlns:a16="http://schemas.microsoft.com/office/drawing/2014/main" id="{1815C815-B3A4-44EF-B664-431AB45086A7}"/>
              </a:ext>
            </a:extLst>
          </p:cNvPr>
          <p:cNvSpPr txBox="1"/>
          <p:nvPr/>
        </p:nvSpPr>
        <p:spPr bwMode="gray">
          <a:xfrm rot="20818645">
            <a:off x="3557861" y="3166606"/>
            <a:ext cx="1849511"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solidFill>
                  <a:schemeClr val="bg1"/>
                </a:solidFill>
                <a:latin typeface="Huawei Sans" panose="020C0503030203020204" pitchFamily="34" charset="0"/>
              </a:rPr>
              <a:t>STUN binding request</a:t>
            </a:r>
          </a:p>
        </p:txBody>
      </p:sp>
      <p:sp>
        <p:nvSpPr>
          <p:cNvPr id="67" name="矩形 26">
            <a:extLst>
              <a:ext uri="{FF2B5EF4-FFF2-40B4-BE49-F238E27FC236}">
                <a16:creationId xmlns="" xmlns:a16="http://schemas.microsoft.com/office/drawing/2014/main" id="{D371645B-5308-4A33-AEFA-6DE24BD3B5F5}"/>
              </a:ext>
            </a:extLst>
          </p:cNvPr>
          <p:cNvSpPr/>
          <p:nvPr/>
        </p:nvSpPr>
        <p:spPr bwMode="gray">
          <a:xfrm rot="781080" flipH="1">
            <a:off x="6939504" y="3124302"/>
            <a:ext cx="1720651" cy="416553"/>
          </a:xfrm>
          <a:prstGeom prst="rightArrow">
            <a:avLst/>
          </a:prstGeom>
          <a:solidFill>
            <a:srgbClr val="5B9BD5"/>
          </a:solidFill>
        </p:spPr>
        <p:txBody>
          <a:bodyPr wrap="square" lIns="36000" tIns="36000" rIns="36000" bIns="36000" anchor="ctr" anchorCtr="0">
            <a:noAutofit/>
          </a:bodyPr>
          <a:lstStyle/>
          <a:p>
            <a:pPr algn="ctr" defTabSz="914034" fontAlgn="ctr">
              <a:lnSpc>
                <a:spcPct val="90000"/>
              </a:lnSpc>
            </a:pPr>
            <a:endParaRPr lang="en-US" sz="900" dirty="0">
              <a:solidFill>
                <a:prstClr val="white"/>
              </a:solidFill>
              <a:latin typeface="Huawei Sans" panose="020C0503030203020204" pitchFamily="34" charset="0"/>
              <a:cs typeface="+mn-ea"/>
              <a:sym typeface="Huawei Sans" panose="020C0503030203020204" pitchFamily="34" charset="0"/>
            </a:endParaRPr>
          </a:p>
        </p:txBody>
      </p:sp>
      <p:sp>
        <p:nvSpPr>
          <p:cNvPr id="68" name="TextBox 67">
            <a:extLst>
              <a:ext uri="{FF2B5EF4-FFF2-40B4-BE49-F238E27FC236}">
                <a16:creationId xmlns="" xmlns:a16="http://schemas.microsoft.com/office/drawing/2014/main" id="{BC55D560-8E70-4FBA-8624-A131CE4CB3AF}"/>
              </a:ext>
            </a:extLst>
          </p:cNvPr>
          <p:cNvSpPr txBox="1"/>
          <p:nvPr/>
        </p:nvSpPr>
        <p:spPr bwMode="gray">
          <a:xfrm rot="781355" flipH="1">
            <a:off x="6897098" y="3182172"/>
            <a:ext cx="1849511"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solidFill>
                  <a:schemeClr val="bg1"/>
                </a:solidFill>
                <a:latin typeface="Huawei Sans" panose="020C0503030203020204" pitchFamily="34" charset="0"/>
              </a:rPr>
              <a:t>STUN binding request</a:t>
            </a:r>
          </a:p>
        </p:txBody>
      </p:sp>
      <p:sp>
        <p:nvSpPr>
          <p:cNvPr id="46" name="椭圆 50">
            <a:extLst>
              <a:ext uri="{FF2B5EF4-FFF2-40B4-BE49-F238E27FC236}">
                <a16:creationId xmlns="" xmlns:a16="http://schemas.microsoft.com/office/drawing/2014/main" id="{F40152E5-07E4-402F-97CB-A0B87D388D63}"/>
              </a:ext>
            </a:extLst>
          </p:cNvPr>
          <p:cNvSpPr/>
          <p:nvPr/>
        </p:nvSpPr>
        <p:spPr bwMode="gray">
          <a:xfrm>
            <a:off x="8606641" y="3328569"/>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100" dirty="0">
                <a:solidFill>
                  <a:prstClr val="black"/>
                </a:solidFill>
                <a:sym typeface="Huawei Sans" panose="020C0503030203020204" pitchFamily="34" charset="0"/>
              </a:rPr>
              <a:t>1</a:t>
            </a:r>
          </a:p>
        </p:txBody>
      </p:sp>
    </p:spTree>
    <p:extLst>
      <p:ext uri="{BB962C8B-B14F-4D97-AF65-F5344CB8AC3E}">
        <p14:creationId xmlns:p14="http://schemas.microsoft.com/office/powerpoint/2010/main" val="180473159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0D392E4-3F1E-4115-BAE4-4E648BE04E9E}"/>
              </a:ext>
            </a:extLst>
          </p:cNvPr>
          <p:cNvSpPr>
            <a:spLocks noGrp="1"/>
          </p:cNvSpPr>
          <p:nvPr>
            <p:ph type="title"/>
          </p:nvPr>
        </p:nvSpPr>
        <p:spPr bwMode="gray"/>
        <p:txBody>
          <a:bodyPr>
            <a:normAutofit/>
          </a:bodyPr>
          <a:lstStyle/>
          <a:p>
            <a:r>
              <a:rPr lang="en-US" dirty="0"/>
              <a:t>NAT Traversal: Connection Between EDGEs and iMaster NCE-WAN </a:t>
            </a:r>
          </a:p>
        </p:txBody>
      </p:sp>
      <p:sp>
        <p:nvSpPr>
          <p:cNvPr id="118" name="Text Placeholder 117">
            <a:extLst>
              <a:ext uri="{FF2B5EF4-FFF2-40B4-BE49-F238E27FC236}">
                <a16:creationId xmlns="" xmlns:a16="http://schemas.microsoft.com/office/drawing/2014/main" id="{82F084BE-68F9-40FA-8E2B-B41888F8981E}"/>
              </a:ext>
            </a:extLst>
          </p:cNvPr>
          <p:cNvSpPr>
            <a:spLocks noGrp="1"/>
          </p:cNvSpPr>
          <p:nvPr>
            <p:ph type="body" sz="quarter" idx="10"/>
          </p:nvPr>
        </p:nvSpPr>
        <p:spPr bwMode="gray">
          <a:xfrm>
            <a:off x="4366187" y="1484312"/>
            <a:ext cx="7374780" cy="4443243"/>
          </a:xfrm>
        </p:spPr>
        <p:txBody>
          <a:bodyPr/>
          <a:lstStyle/>
          <a:p>
            <a:pPr algn="l"/>
            <a:r>
              <a:rPr lang="en-US" sz="1400" dirty="0"/>
              <a:t>A EDGE proactively sends a registration request to iMaster NCE-WAN. To implement this, the southbound IP address of iMaster NCE-WAN must be reachable.</a:t>
            </a:r>
          </a:p>
          <a:p>
            <a:pPr algn="l"/>
            <a:r>
              <a:rPr lang="en-US" sz="1400" dirty="0"/>
              <a:t>On the live network, iMaster NCE-WAN may be deployed behind a NAT device. In this case, the NAT Server needs to be deployed on the NAT device and the following ports need to be mapped:</a:t>
            </a:r>
          </a:p>
          <a:p>
            <a:pPr marL="542925" lvl="1" indent="-238125"/>
            <a:r>
              <a:rPr lang="en-US" sz="1200" dirty="0"/>
              <a:t>10020: southbound port, which is used by devices to register with iMaster NCE-WAN.</a:t>
            </a:r>
          </a:p>
          <a:p>
            <a:pPr marL="542925" lvl="1" indent="-238125"/>
            <a:r>
              <a:rPr lang="en-US" sz="1200" dirty="0"/>
              <a:t>10031: southbound port, which is used by devices to connect to iMaster NCE-WAN through HTTP.</a:t>
            </a:r>
          </a:p>
          <a:p>
            <a:pPr marL="542925" lvl="1" indent="-238125"/>
            <a:r>
              <a:rPr lang="en-US" sz="1200" dirty="0"/>
              <a:t>18008: northbound port, which is used for web login.</a:t>
            </a:r>
          </a:p>
          <a:p>
            <a:pPr marL="542925" lvl="1" indent="-238125"/>
            <a:r>
              <a:rPr lang="en-US" sz="1200" dirty="0"/>
              <a:t>80: northbound port, which is used for web login.</a:t>
            </a:r>
          </a:p>
          <a:p>
            <a:pPr marL="542925" lvl="1" indent="-238125"/>
            <a:r>
              <a:rPr lang="en-US" sz="1200" dirty="0"/>
              <a:t>18018: northbound port, which is used by PCs to upload files to iMaster NCE-WAN.</a:t>
            </a:r>
          </a:p>
          <a:p>
            <a:pPr marL="542925" lvl="1" indent="-238125"/>
            <a:r>
              <a:rPr lang="en-US" sz="1200" dirty="0"/>
              <a:t>18021: file server port, which is used by iMaster NCE-WAN to update files.</a:t>
            </a:r>
          </a:p>
          <a:p>
            <a:pPr algn="l"/>
            <a:r>
              <a:rPr lang="en-US" sz="1400" dirty="0"/>
              <a:t>The NAT Server can be deployed. Therefore, NAT traversal is not involved in this scenario.</a:t>
            </a:r>
          </a:p>
        </p:txBody>
      </p:sp>
      <p:grpSp>
        <p:nvGrpSpPr>
          <p:cNvPr id="3" name="Group 2"/>
          <p:cNvGrpSpPr/>
          <p:nvPr/>
        </p:nvGrpSpPr>
        <p:grpSpPr>
          <a:xfrm>
            <a:off x="581968" y="1729222"/>
            <a:ext cx="4083868" cy="3974231"/>
            <a:chOff x="802666" y="1547400"/>
            <a:chExt cx="4083868" cy="3974231"/>
          </a:xfrm>
        </p:grpSpPr>
        <p:sp>
          <p:nvSpPr>
            <p:cNvPr id="94" name="Freeform 159">
              <a:extLst>
                <a:ext uri="{FF2B5EF4-FFF2-40B4-BE49-F238E27FC236}">
                  <a16:creationId xmlns="" xmlns:a16="http://schemas.microsoft.com/office/drawing/2014/main" id="{3C848390-87D4-4111-A248-D32ACC96664B}"/>
                </a:ext>
              </a:extLst>
            </p:cNvPr>
            <p:cNvSpPr/>
            <p:nvPr/>
          </p:nvSpPr>
          <p:spPr bwMode="gray">
            <a:xfrm flipH="1">
              <a:off x="3229549" y="4906631"/>
              <a:ext cx="1136638" cy="615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black"/>
                  </a:solidFill>
                </a:rPr>
                <a:t>Branch</a:t>
              </a:r>
            </a:p>
          </p:txBody>
        </p:sp>
        <p:sp>
          <p:nvSpPr>
            <p:cNvPr id="93" name="Freeform 159">
              <a:extLst>
                <a:ext uri="{FF2B5EF4-FFF2-40B4-BE49-F238E27FC236}">
                  <a16:creationId xmlns="" xmlns:a16="http://schemas.microsoft.com/office/drawing/2014/main" id="{6FB95DDC-8EEF-4C9B-A255-8F85B9F1B1CD}"/>
                </a:ext>
              </a:extLst>
            </p:cNvPr>
            <p:cNvSpPr/>
            <p:nvPr/>
          </p:nvSpPr>
          <p:spPr bwMode="gray">
            <a:xfrm flipH="1">
              <a:off x="1208795" y="4906631"/>
              <a:ext cx="1136638" cy="615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black"/>
                  </a:solidFill>
                </a:rPr>
                <a:t>Branch</a:t>
              </a:r>
            </a:p>
          </p:txBody>
        </p:sp>
        <p:sp>
          <p:nvSpPr>
            <p:cNvPr id="83" name="Freeform 159">
              <a:extLst>
                <a:ext uri="{FF2B5EF4-FFF2-40B4-BE49-F238E27FC236}">
                  <a16:creationId xmlns="" xmlns:a16="http://schemas.microsoft.com/office/drawing/2014/main" id="{8FAD36D2-2D04-4A82-959B-C0FF3884F88C}"/>
                </a:ext>
              </a:extLst>
            </p:cNvPr>
            <p:cNvSpPr/>
            <p:nvPr/>
          </p:nvSpPr>
          <p:spPr bwMode="gray">
            <a:xfrm flipH="1">
              <a:off x="1807226" y="2999125"/>
              <a:ext cx="1910257" cy="103358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prstClr val="black"/>
                  </a:solidFill>
                </a:rPr>
                <a:t>Internet</a:t>
              </a:r>
            </a:p>
          </p:txBody>
        </p:sp>
        <p:pic>
          <p:nvPicPr>
            <p:cNvPr id="61" name="图片 16">
              <a:extLst>
                <a:ext uri="{FF2B5EF4-FFF2-40B4-BE49-F238E27FC236}">
                  <a16:creationId xmlns="" xmlns:a16="http://schemas.microsoft.com/office/drawing/2014/main" id="{AB865E5B-02EB-4395-BFF4-A04E8D01636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1554934" y="4662963"/>
              <a:ext cx="458866" cy="375435"/>
            </a:xfrm>
            <a:prstGeom prst="rect">
              <a:avLst/>
            </a:prstGeom>
          </p:spPr>
        </p:pic>
        <p:pic>
          <p:nvPicPr>
            <p:cNvPr id="62" name="图片 17">
              <a:extLst>
                <a:ext uri="{FF2B5EF4-FFF2-40B4-BE49-F238E27FC236}">
                  <a16:creationId xmlns="" xmlns:a16="http://schemas.microsoft.com/office/drawing/2014/main" id="{20922173-AFD9-4994-9836-76036FB986D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3579442" y="4662963"/>
              <a:ext cx="458866" cy="375435"/>
            </a:xfrm>
            <a:prstGeom prst="rect">
              <a:avLst/>
            </a:prstGeom>
          </p:spPr>
        </p:pic>
        <p:pic>
          <p:nvPicPr>
            <p:cNvPr id="65" name="图片 20">
              <a:extLst>
                <a:ext uri="{FF2B5EF4-FFF2-40B4-BE49-F238E27FC236}">
                  <a16:creationId xmlns="" xmlns:a16="http://schemas.microsoft.com/office/drawing/2014/main" id="{C9D89AFF-5161-4126-A1D2-9A2D3080104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930530" y="3907907"/>
              <a:ext cx="467490" cy="382800"/>
            </a:xfrm>
            <a:prstGeom prst="rect">
              <a:avLst/>
            </a:prstGeom>
          </p:spPr>
        </p:pic>
        <p:pic>
          <p:nvPicPr>
            <p:cNvPr id="66" name="图片 21">
              <a:extLst>
                <a:ext uri="{FF2B5EF4-FFF2-40B4-BE49-F238E27FC236}">
                  <a16:creationId xmlns="" xmlns:a16="http://schemas.microsoft.com/office/drawing/2014/main" id="{9EBD31BB-D97C-4E6C-87DD-AD4524D6660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242995" y="3907907"/>
              <a:ext cx="467490" cy="382800"/>
            </a:xfrm>
            <a:prstGeom prst="rect">
              <a:avLst/>
            </a:prstGeom>
          </p:spPr>
        </p:pic>
        <p:sp>
          <p:nvSpPr>
            <p:cNvPr id="69" name="文本框 24">
              <a:extLst>
                <a:ext uri="{FF2B5EF4-FFF2-40B4-BE49-F238E27FC236}">
                  <a16:creationId xmlns="" xmlns:a16="http://schemas.microsoft.com/office/drawing/2014/main" id="{01CA2CE5-5DFE-46A0-9B75-8839273698B5}"/>
                </a:ext>
              </a:extLst>
            </p:cNvPr>
            <p:cNvSpPr txBox="1"/>
            <p:nvPr/>
          </p:nvSpPr>
          <p:spPr bwMode="gray">
            <a:xfrm>
              <a:off x="1050994" y="4696696"/>
              <a:ext cx="572996" cy="276999"/>
            </a:xfrm>
            <a:prstGeom prst="rect">
              <a:avLst/>
            </a:prstGeom>
            <a:noFill/>
          </p:spPr>
          <p:txBody>
            <a:bodyPr wrap="square" rtlCol="0">
              <a:spAutoFit/>
            </a:bodyPr>
            <a:lstStyle/>
            <a:p>
              <a:pPr fontAlgn="ctr"/>
              <a:r>
                <a:rPr lang="en-US" sz="1200" dirty="0">
                  <a:solidFill>
                    <a:srgbClr val="000000"/>
                  </a:solidFill>
                  <a:latin typeface="Huawei Sans" panose="020C0503030203020204" pitchFamily="34" charset="0"/>
                </a:rPr>
                <a:t>EDGE</a:t>
              </a:r>
            </a:p>
          </p:txBody>
        </p:sp>
        <p:sp>
          <p:nvSpPr>
            <p:cNvPr id="70" name="文本框 25">
              <a:extLst>
                <a:ext uri="{FF2B5EF4-FFF2-40B4-BE49-F238E27FC236}">
                  <a16:creationId xmlns="" xmlns:a16="http://schemas.microsoft.com/office/drawing/2014/main" id="{01769F73-1BD6-45B9-9DAC-B662C60AD487}"/>
                </a:ext>
              </a:extLst>
            </p:cNvPr>
            <p:cNvSpPr txBox="1"/>
            <p:nvPr/>
          </p:nvSpPr>
          <p:spPr bwMode="gray">
            <a:xfrm>
              <a:off x="4016294" y="4703679"/>
              <a:ext cx="572996" cy="276999"/>
            </a:xfrm>
            <a:prstGeom prst="rect">
              <a:avLst/>
            </a:prstGeom>
            <a:noFill/>
          </p:spPr>
          <p:txBody>
            <a:bodyPr wrap="square" rtlCol="0">
              <a:spAutoFit/>
            </a:bodyPr>
            <a:lstStyle/>
            <a:p>
              <a:pPr fontAlgn="ctr"/>
              <a:r>
                <a:rPr lang="en-US" sz="1200" dirty="0">
                  <a:solidFill>
                    <a:srgbClr val="000000"/>
                  </a:solidFill>
                  <a:latin typeface="Huawei Sans" panose="020C0503030203020204" pitchFamily="34" charset="0"/>
                </a:rPr>
                <a:t>EDGE</a:t>
              </a:r>
            </a:p>
          </p:txBody>
        </p:sp>
        <p:sp>
          <p:nvSpPr>
            <p:cNvPr id="73" name="文本框 28">
              <a:extLst>
                <a:ext uri="{FF2B5EF4-FFF2-40B4-BE49-F238E27FC236}">
                  <a16:creationId xmlns="" xmlns:a16="http://schemas.microsoft.com/office/drawing/2014/main" id="{D67CCF96-D91D-4A0C-803F-7EB824B45ECB}"/>
                </a:ext>
              </a:extLst>
            </p:cNvPr>
            <p:cNvSpPr txBox="1"/>
            <p:nvPr/>
          </p:nvSpPr>
          <p:spPr bwMode="gray">
            <a:xfrm>
              <a:off x="864051" y="3935383"/>
              <a:ext cx="1222088" cy="276999"/>
            </a:xfrm>
            <a:prstGeom prst="rect">
              <a:avLst/>
            </a:prstGeom>
            <a:noFill/>
          </p:spPr>
          <p:txBody>
            <a:bodyPr wrap="square" rtlCol="0">
              <a:spAutoFit/>
            </a:bodyPr>
            <a:lstStyle/>
            <a:p>
              <a:pPr fontAlgn="ctr"/>
              <a:r>
                <a:rPr lang="en-US" sz="1200" dirty="0">
                  <a:solidFill>
                    <a:srgbClr val="000000"/>
                  </a:solidFill>
                  <a:latin typeface="Huawei Sans" panose="020C0503030203020204" pitchFamily="34" charset="0"/>
                </a:rPr>
                <a:t>NAT device</a:t>
              </a:r>
            </a:p>
          </p:txBody>
        </p:sp>
        <p:sp>
          <p:nvSpPr>
            <p:cNvPr id="84" name="文本框 28">
              <a:extLst>
                <a:ext uri="{FF2B5EF4-FFF2-40B4-BE49-F238E27FC236}">
                  <a16:creationId xmlns="" xmlns:a16="http://schemas.microsoft.com/office/drawing/2014/main" id="{5CF64C01-88F2-4198-B9A6-C185EE3D3C8C}"/>
                </a:ext>
              </a:extLst>
            </p:cNvPr>
            <p:cNvSpPr txBox="1"/>
            <p:nvPr/>
          </p:nvSpPr>
          <p:spPr bwMode="gray">
            <a:xfrm>
              <a:off x="3664446" y="3935383"/>
              <a:ext cx="1222088" cy="276999"/>
            </a:xfrm>
            <a:prstGeom prst="rect">
              <a:avLst/>
            </a:prstGeom>
            <a:noFill/>
          </p:spPr>
          <p:txBody>
            <a:bodyPr wrap="square" rtlCol="0">
              <a:spAutoFit/>
            </a:bodyPr>
            <a:lstStyle/>
            <a:p>
              <a:pPr fontAlgn="ctr"/>
              <a:r>
                <a:rPr lang="en-US" sz="1200" dirty="0">
                  <a:solidFill>
                    <a:srgbClr val="000000"/>
                  </a:solidFill>
                  <a:latin typeface="Huawei Sans" panose="020C0503030203020204" pitchFamily="34" charset="0"/>
                </a:rPr>
                <a:t>NAT device</a:t>
              </a:r>
            </a:p>
          </p:txBody>
        </p:sp>
        <p:sp>
          <p:nvSpPr>
            <p:cNvPr id="95" name="Freeform 159">
              <a:extLst>
                <a:ext uri="{FF2B5EF4-FFF2-40B4-BE49-F238E27FC236}">
                  <a16:creationId xmlns="" xmlns:a16="http://schemas.microsoft.com/office/drawing/2014/main" id="{82DA77D6-87AB-4FAE-A421-DCD5292FD1B6}"/>
                </a:ext>
              </a:extLst>
            </p:cNvPr>
            <p:cNvSpPr/>
            <p:nvPr/>
          </p:nvSpPr>
          <p:spPr bwMode="gray">
            <a:xfrm flipH="1">
              <a:off x="2173607" y="1547400"/>
              <a:ext cx="1434023" cy="77590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prstClr val="black"/>
                </a:solidFill>
              </a:endParaRPr>
            </a:p>
          </p:txBody>
        </p:sp>
        <p:pic>
          <p:nvPicPr>
            <p:cNvPr id="85" name="图片 24">
              <a:extLst>
                <a:ext uri="{FF2B5EF4-FFF2-40B4-BE49-F238E27FC236}">
                  <a16:creationId xmlns="" xmlns:a16="http://schemas.microsoft.com/office/drawing/2014/main" id="{DB899287-5903-40C0-B006-9B5626D5EB5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525983" y="1734931"/>
              <a:ext cx="1434023" cy="264472"/>
            </a:xfrm>
            <a:prstGeom prst="rect">
              <a:avLst/>
            </a:prstGeom>
          </p:spPr>
        </p:pic>
        <p:cxnSp>
          <p:nvCxnSpPr>
            <p:cNvPr id="99" name="直接连接符 106">
              <a:extLst>
                <a:ext uri="{FF2B5EF4-FFF2-40B4-BE49-F238E27FC236}">
                  <a16:creationId xmlns="" xmlns:a16="http://schemas.microsoft.com/office/drawing/2014/main" id="{E3B21721-8A34-440B-9833-0C7A5E552F53}"/>
                </a:ext>
              </a:extLst>
            </p:cNvPr>
            <p:cNvCxnSpPr>
              <a:cxnSpLocks/>
              <a:stCxn id="65" idx="2"/>
              <a:endCxn id="61" idx="0"/>
            </p:cNvCxnSpPr>
            <p:nvPr/>
          </p:nvCxnSpPr>
          <p:spPr bwMode="gray">
            <a:xfrm flipH="1">
              <a:off x="1784367" y="4290707"/>
              <a:ext cx="379908" cy="36857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2" name="直接连接符 106">
              <a:extLst>
                <a:ext uri="{FF2B5EF4-FFF2-40B4-BE49-F238E27FC236}">
                  <a16:creationId xmlns="" xmlns:a16="http://schemas.microsoft.com/office/drawing/2014/main" id="{25388BBF-1D04-410B-8AAC-4DD3C22F5C2E}"/>
                </a:ext>
              </a:extLst>
            </p:cNvPr>
            <p:cNvCxnSpPr>
              <a:cxnSpLocks/>
              <a:stCxn id="62" idx="0"/>
              <a:endCxn id="66" idx="2"/>
            </p:cNvCxnSpPr>
            <p:nvPr/>
          </p:nvCxnSpPr>
          <p:spPr bwMode="gray">
            <a:xfrm flipH="1" flipV="1">
              <a:off x="3476740" y="4290707"/>
              <a:ext cx="332135" cy="36857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2" name="图片 20">
              <a:extLst>
                <a:ext uri="{FF2B5EF4-FFF2-40B4-BE49-F238E27FC236}">
                  <a16:creationId xmlns="" xmlns:a16="http://schemas.microsoft.com/office/drawing/2014/main" id="{61D8E37E-E2CF-4AE0-8726-2D3C52FFBE0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2656873" y="2121264"/>
              <a:ext cx="467490" cy="382800"/>
            </a:xfrm>
            <a:prstGeom prst="rect">
              <a:avLst/>
            </a:prstGeom>
          </p:spPr>
        </p:pic>
        <p:cxnSp>
          <p:nvCxnSpPr>
            <p:cNvPr id="113" name="直接连接符 106">
              <a:extLst>
                <a:ext uri="{FF2B5EF4-FFF2-40B4-BE49-F238E27FC236}">
                  <a16:creationId xmlns="" xmlns:a16="http://schemas.microsoft.com/office/drawing/2014/main" id="{41BA9033-58DA-4E52-8A67-8B7243FFF273}"/>
                </a:ext>
              </a:extLst>
            </p:cNvPr>
            <p:cNvCxnSpPr>
              <a:cxnSpLocks/>
              <a:stCxn id="112" idx="2"/>
              <a:endCxn id="83" idx="1"/>
            </p:cNvCxnSpPr>
            <p:nvPr/>
          </p:nvCxnSpPr>
          <p:spPr bwMode="gray">
            <a:xfrm>
              <a:off x="2890618" y="2504064"/>
              <a:ext cx="0" cy="639695"/>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7" name="文本框 28">
              <a:extLst>
                <a:ext uri="{FF2B5EF4-FFF2-40B4-BE49-F238E27FC236}">
                  <a16:creationId xmlns="" xmlns:a16="http://schemas.microsoft.com/office/drawing/2014/main" id="{D83C77C6-1B85-4F8E-BAC1-716CBD56F349}"/>
                </a:ext>
              </a:extLst>
            </p:cNvPr>
            <p:cNvSpPr txBox="1"/>
            <p:nvPr/>
          </p:nvSpPr>
          <p:spPr bwMode="gray">
            <a:xfrm>
              <a:off x="3070236" y="2269626"/>
              <a:ext cx="1196082" cy="276999"/>
            </a:xfrm>
            <a:prstGeom prst="rect">
              <a:avLst/>
            </a:prstGeom>
            <a:noFill/>
          </p:spPr>
          <p:txBody>
            <a:bodyPr wrap="square" rtlCol="0">
              <a:spAutoFit/>
            </a:bodyPr>
            <a:lstStyle/>
            <a:p>
              <a:pPr fontAlgn="ctr"/>
              <a:r>
                <a:rPr lang="en-US" sz="1200" dirty="0">
                  <a:solidFill>
                    <a:srgbClr val="000000"/>
                  </a:solidFill>
                  <a:latin typeface="Huawei Sans" panose="020C0503030203020204" pitchFamily="34" charset="0"/>
                </a:rPr>
                <a:t>NAT device</a:t>
              </a:r>
            </a:p>
          </p:txBody>
        </p:sp>
        <p:sp>
          <p:nvSpPr>
            <p:cNvPr id="119" name="Oval 41">
              <a:extLst>
                <a:ext uri="{FF2B5EF4-FFF2-40B4-BE49-F238E27FC236}">
                  <a16:creationId xmlns="" xmlns:a16="http://schemas.microsoft.com/office/drawing/2014/main" id="{3753D5DD-E5F2-47ED-B82D-621BDD3FAF63}"/>
                </a:ext>
              </a:extLst>
            </p:cNvPr>
            <p:cNvSpPr>
              <a:spLocks noChangeAspect="1"/>
            </p:cNvSpPr>
            <p:nvPr/>
          </p:nvSpPr>
          <p:spPr bwMode="gray">
            <a:xfrm>
              <a:off x="2810987" y="242112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b="1" dirty="0">
                <a:solidFill>
                  <a:prstClr val="black"/>
                </a:solidFill>
              </a:endParaRPr>
            </a:p>
          </p:txBody>
        </p:sp>
        <p:sp>
          <p:nvSpPr>
            <p:cNvPr id="120" name="Rectangular Callout 75">
              <a:extLst>
                <a:ext uri="{FF2B5EF4-FFF2-40B4-BE49-F238E27FC236}">
                  <a16:creationId xmlns="" xmlns:a16="http://schemas.microsoft.com/office/drawing/2014/main" id="{84D63907-C074-49BA-9928-B54FB36024A2}"/>
                </a:ext>
              </a:extLst>
            </p:cNvPr>
            <p:cNvSpPr/>
            <p:nvPr/>
          </p:nvSpPr>
          <p:spPr bwMode="gray">
            <a:xfrm>
              <a:off x="802666" y="2306624"/>
              <a:ext cx="1674747" cy="631148"/>
            </a:xfrm>
            <a:prstGeom prst="wedgeRectCallout">
              <a:avLst>
                <a:gd name="adj1" fmla="val 72460"/>
                <a:gd name="adj2" fmla="val -1600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black"/>
                  </a:solidFill>
                </a:rPr>
                <a:t>Configure a public IP address and deploy a NAT server.</a:t>
              </a:r>
            </a:p>
          </p:txBody>
        </p:sp>
        <p:sp>
          <p:nvSpPr>
            <p:cNvPr id="122" name="Freeform: Shape 121">
              <a:extLst>
                <a:ext uri="{FF2B5EF4-FFF2-40B4-BE49-F238E27FC236}">
                  <a16:creationId xmlns="" xmlns:a16="http://schemas.microsoft.com/office/drawing/2014/main" id="{16DBD8D5-C3AB-435A-962E-B30AB0577BB7}"/>
                </a:ext>
              </a:extLst>
            </p:cNvPr>
            <p:cNvSpPr/>
            <p:nvPr/>
          </p:nvSpPr>
          <p:spPr bwMode="gray">
            <a:xfrm>
              <a:off x="1902495" y="1951370"/>
              <a:ext cx="1125912" cy="2679120"/>
            </a:xfrm>
            <a:custGeom>
              <a:avLst/>
              <a:gdLst>
                <a:gd name="connsiteX0" fmla="*/ 0 w 1125912"/>
                <a:gd name="connsiteY0" fmla="*/ 2596055 h 2596055"/>
                <a:gd name="connsiteX1" fmla="*/ 966952 w 1125912"/>
                <a:gd name="connsiteY1" fmla="*/ 1524000 h 2596055"/>
                <a:gd name="connsiteX2" fmla="*/ 1114096 w 1125912"/>
                <a:gd name="connsiteY2" fmla="*/ 0 h 2596055"/>
              </a:gdLst>
              <a:ahLst/>
              <a:cxnLst>
                <a:cxn ang="0">
                  <a:pos x="connsiteX0" y="connsiteY0"/>
                </a:cxn>
                <a:cxn ang="0">
                  <a:pos x="connsiteX1" y="connsiteY1"/>
                </a:cxn>
                <a:cxn ang="0">
                  <a:pos x="connsiteX2" y="connsiteY2"/>
                </a:cxn>
              </a:cxnLst>
              <a:rect l="l" t="t" r="r" b="b"/>
              <a:pathLst>
                <a:path w="1125912" h="2596055">
                  <a:moveTo>
                    <a:pt x="0" y="2596055"/>
                  </a:moveTo>
                  <a:cubicBezTo>
                    <a:pt x="390634" y="2276365"/>
                    <a:pt x="781269" y="1956676"/>
                    <a:pt x="966952" y="1524000"/>
                  </a:cubicBezTo>
                  <a:cubicBezTo>
                    <a:pt x="1152635" y="1091324"/>
                    <a:pt x="1133365" y="545662"/>
                    <a:pt x="1114096" y="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grpSp>
      <p:sp>
        <p:nvSpPr>
          <p:cNvPr id="33" name="五边形 2">
            <a:extLst>
              <a:ext uri="{FF2B5EF4-FFF2-40B4-BE49-F238E27FC236}">
                <a16:creationId xmlns="" xmlns:a16="http://schemas.microsoft.com/office/drawing/2014/main" id="{F67C9B26-43E4-46F6-9127-005A9E9C4A69}"/>
              </a:ext>
            </a:extLst>
          </p:cNvPr>
          <p:cNvSpPr/>
          <p:nvPr/>
        </p:nvSpPr>
        <p:spPr bwMode="gray">
          <a:xfrm>
            <a:off x="4665836" y="28656"/>
            <a:ext cx="1643826" cy="37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Basic Concepts of Tunnels</a:t>
            </a:r>
          </a:p>
        </p:txBody>
      </p:sp>
      <p:sp>
        <p:nvSpPr>
          <p:cNvPr id="34" name="燕尾形 3">
            <a:extLst>
              <a:ext uri="{FF2B5EF4-FFF2-40B4-BE49-F238E27FC236}">
                <a16:creationId xmlns="" xmlns:a16="http://schemas.microsoft.com/office/drawing/2014/main" id="{D5605CD5-6CA0-41BB-AED7-2774E6579B4B}"/>
              </a:ext>
            </a:extLst>
          </p:cNvPr>
          <p:cNvSpPr/>
          <p:nvPr/>
        </p:nvSpPr>
        <p:spPr bwMode="gray">
          <a:xfrm>
            <a:off x="8255156" y="28656"/>
            <a:ext cx="1487455" cy="37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b="1" dirty="0">
                <a:solidFill>
                  <a:prstClr val="white"/>
                </a:solidFill>
                <a:latin typeface="Huawei Sans" panose="020C0503030203020204" pitchFamily="34" charset="0"/>
                <a:sym typeface="Huawei Sans" panose="020C0503030203020204" pitchFamily="34" charset="0"/>
              </a:rPr>
              <a:t>NAT Traversal Design</a:t>
            </a:r>
          </a:p>
        </p:txBody>
      </p:sp>
      <p:sp>
        <p:nvSpPr>
          <p:cNvPr id="35" name="燕尾形 3">
            <a:extLst>
              <a:ext uri="{FF2B5EF4-FFF2-40B4-BE49-F238E27FC236}">
                <a16:creationId xmlns="" xmlns:a16="http://schemas.microsoft.com/office/drawing/2014/main" id="{1842884F-8AD7-412F-ACE1-36E9BF39A86F}"/>
              </a:ext>
            </a:extLst>
          </p:cNvPr>
          <p:cNvSpPr/>
          <p:nvPr/>
        </p:nvSpPr>
        <p:spPr bwMode="gray">
          <a:xfrm>
            <a:off x="7360256" y="28656"/>
            <a:ext cx="1036310"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RR Design</a:t>
            </a:r>
          </a:p>
        </p:txBody>
      </p:sp>
      <p:sp>
        <p:nvSpPr>
          <p:cNvPr id="36" name="燕尾形 3">
            <a:extLst>
              <a:ext uri="{FF2B5EF4-FFF2-40B4-BE49-F238E27FC236}">
                <a16:creationId xmlns="" xmlns:a16="http://schemas.microsoft.com/office/drawing/2014/main" id="{3B3CC8E9-A878-439C-BD51-4B00D611C6AC}"/>
              </a:ext>
            </a:extLst>
          </p:cNvPr>
          <p:cNvSpPr/>
          <p:nvPr/>
        </p:nvSpPr>
        <p:spPr bwMode="gray">
          <a:xfrm>
            <a:off x="9601201" y="28656"/>
            <a:ext cx="2147886"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Specifications-Exceeded Network Design</a:t>
            </a:r>
          </a:p>
        </p:txBody>
      </p:sp>
      <p:sp>
        <p:nvSpPr>
          <p:cNvPr id="37" name="燕尾形 3">
            <a:extLst>
              <a:ext uri="{FF2B5EF4-FFF2-40B4-BE49-F238E27FC236}">
                <a16:creationId xmlns="" xmlns:a16="http://schemas.microsoft.com/office/drawing/2014/main" id="{C135BB1D-01E4-475E-8AB5-05649C307E20}"/>
              </a:ext>
            </a:extLst>
          </p:cNvPr>
          <p:cNvSpPr/>
          <p:nvPr/>
        </p:nvSpPr>
        <p:spPr bwMode="gray">
          <a:xfrm>
            <a:off x="6168252" y="28656"/>
            <a:ext cx="1333414"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Data Tunnel Design</a:t>
            </a:r>
          </a:p>
        </p:txBody>
      </p:sp>
    </p:spTree>
    <p:extLst>
      <p:ext uri="{BB962C8B-B14F-4D97-AF65-F5344CB8AC3E}">
        <p14:creationId xmlns:p14="http://schemas.microsoft.com/office/powerpoint/2010/main" val="54662196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0D392E4-3F1E-4115-BAE4-4E648BE04E9E}"/>
              </a:ext>
            </a:extLst>
          </p:cNvPr>
          <p:cNvSpPr>
            <a:spLocks noGrp="1"/>
          </p:cNvSpPr>
          <p:nvPr>
            <p:ph type="title"/>
          </p:nvPr>
        </p:nvSpPr>
        <p:spPr bwMode="gray"/>
        <p:txBody>
          <a:bodyPr/>
          <a:lstStyle/>
          <a:p>
            <a:r>
              <a:rPr lang="en-US" dirty="0"/>
              <a:t>NAT Traversal: Connection Between EDGEs and RRs </a:t>
            </a:r>
          </a:p>
        </p:txBody>
      </p:sp>
      <p:sp>
        <p:nvSpPr>
          <p:cNvPr id="10" name="Text Placeholder 9">
            <a:extLst>
              <a:ext uri="{FF2B5EF4-FFF2-40B4-BE49-F238E27FC236}">
                <a16:creationId xmlns="" xmlns:a16="http://schemas.microsoft.com/office/drawing/2014/main" id="{8B89ADBA-C238-427E-AC71-10D19FA55356}"/>
              </a:ext>
            </a:extLst>
          </p:cNvPr>
          <p:cNvSpPr>
            <a:spLocks noGrp="1"/>
          </p:cNvSpPr>
          <p:nvPr>
            <p:ph type="body" sz="quarter" idx="10"/>
          </p:nvPr>
        </p:nvSpPr>
        <p:spPr bwMode="gray">
          <a:xfrm>
            <a:off x="5779750" y="1052514"/>
            <a:ext cx="5969338" cy="4875042"/>
          </a:xfrm>
        </p:spPr>
        <p:txBody>
          <a:bodyPr/>
          <a:lstStyle/>
          <a:p>
            <a:pPr algn="l"/>
            <a:r>
              <a:rPr lang="en-US" sz="2000" dirty="0"/>
              <a:t>An RR must have a public IP address or be configured with 1:1 static NAT. Therefore, NAT traversal is not involved in communication between CPEs and RRs.</a:t>
            </a:r>
          </a:p>
        </p:txBody>
      </p:sp>
      <p:sp>
        <p:nvSpPr>
          <p:cNvPr id="33" name="Freeform 159">
            <a:extLst>
              <a:ext uri="{FF2B5EF4-FFF2-40B4-BE49-F238E27FC236}">
                <a16:creationId xmlns="" xmlns:a16="http://schemas.microsoft.com/office/drawing/2014/main" id="{211BE68F-A19E-43FE-9723-345C2B3B11EB}"/>
              </a:ext>
            </a:extLst>
          </p:cNvPr>
          <p:cNvSpPr/>
          <p:nvPr/>
        </p:nvSpPr>
        <p:spPr bwMode="gray">
          <a:xfrm flipH="1">
            <a:off x="3634782" y="5015355"/>
            <a:ext cx="1136638" cy="615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black"/>
                </a:solidFill>
              </a:rPr>
              <a:t>Branch</a:t>
            </a:r>
          </a:p>
        </p:txBody>
      </p:sp>
      <p:sp>
        <p:nvSpPr>
          <p:cNvPr id="34" name="Freeform 159">
            <a:extLst>
              <a:ext uri="{FF2B5EF4-FFF2-40B4-BE49-F238E27FC236}">
                <a16:creationId xmlns="" xmlns:a16="http://schemas.microsoft.com/office/drawing/2014/main" id="{DAD810CB-2E13-48AB-9FAB-9DD1AB89C2BB}"/>
              </a:ext>
            </a:extLst>
          </p:cNvPr>
          <p:cNvSpPr/>
          <p:nvPr/>
        </p:nvSpPr>
        <p:spPr bwMode="gray">
          <a:xfrm flipH="1">
            <a:off x="1614028" y="5015355"/>
            <a:ext cx="1136638" cy="615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black"/>
                </a:solidFill>
              </a:rPr>
              <a:t>Branch</a:t>
            </a:r>
          </a:p>
        </p:txBody>
      </p:sp>
      <p:sp>
        <p:nvSpPr>
          <p:cNvPr id="35" name="Freeform 159">
            <a:extLst>
              <a:ext uri="{FF2B5EF4-FFF2-40B4-BE49-F238E27FC236}">
                <a16:creationId xmlns="" xmlns:a16="http://schemas.microsoft.com/office/drawing/2014/main" id="{443DFA89-F53E-40C0-BFCB-692B51E0D42E}"/>
              </a:ext>
            </a:extLst>
          </p:cNvPr>
          <p:cNvSpPr/>
          <p:nvPr/>
        </p:nvSpPr>
        <p:spPr bwMode="gray">
          <a:xfrm flipH="1">
            <a:off x="2212459" y="3107849"/>
            <a:ext cx="1910257" cy="103358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prstClr val="black"/>
                </a:solidFill>
              </a:rPr>
              <a:t>Internet</a:t>
            </a:r>
          </a:p>
        </p:txBody>
      </p:sp>
      <p:pic>
        <p:nvPicPr>
          <p:cNvPr id="36" name="图片 16">
            <a:extLst>
              <a:ext uri="{FF2B5EF4-FFF2-40B4-BE49-F238E27FC236}">
                <a16:creationId xmlns="" xmlns:a16="http://schemas.microsoft.com/office/drawing/2014/main" id="{29B9B157-ADB7-4CB2-B5AC-26A0E834F3E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1960167" y="4771687"/>
            <a:ext cx="458866" cy="375435"/>
          </a:xfrm>
          <a:prstGeom prst="rect">
            <a:avLst/>
          </a:prstGeom>
        </p:spPr>
      </p:pic>
      <p:pic>
        <p:nvPicPr>
          <p:cNvPr id="37" name="图片 17">
            <a:extLst>
              <a:ext uri="{FF2B5EF4-FFF2-40B4-BE49-F238E27FC236}">
                <a16:creationId xmlns="" xmlns:a16="http://schemas.microsoft.com/office/drawing/2014/main" id="{6F90D417-BB37-4CAA-9D05-4F1DAC58D27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3984675" y="4771687"/>
            <a:ext cx="458866" cy="375435"/>
          </a:xfrm>
          <a:prstGeom prst="rect">
            <a:avLst/>
          </a:prstGeom>
        </p:spPr>
      </p:pic>
      <p:pic>
        <p:nvPicPr>
          <p:cNvPr id="38" name="图片 20">
            <a:extLst>
              <a:ext uri="{FF2B5EF4-FFF2-40B4-BE49-F238E27FC236}">
                <a16:creationId xmlns="" xmlns:a16="http://schemas.microsoft.com/office/drawing/2014/main" id="{2BA36FD9-BB37-430B-8FFF-6E7A929ADC5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2335763" y="4016631"/>
            <a:ext cx="467490" cy="382800"/>
          </a:xfrm>
          <a:prstGeom prst="rect">
            <a:avLst/>
          </a:prstGeom>
        </p:spPr>
      </p:pic>
      <p:pic>
        <p:nvPicPr>
          <p:cNvPr id="39" name="图片 21">
            <a:extLst>
              <a:ext uri="{FF2B5EF4-FFF2-40B4-BE49-F238E27FC236}">
                <a16:creationId xmlns="" xmlns:a16="http://schemas.microsoft.com/office/drawing/2014/main" id="{124E16DB-380D-4D6E-84E4-13D5852AB10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648228" y="4016631"/>
            <a:ext cx="467490" cy="382800"/>
          </a:xfrm>
          <a:prstGeom prst="rect">
            <a:avLst/>
          </a:prstGeom>
        </p:spPr>
      </p:pic>
      <p:sp>
        <p:nvSpPr>
          <p:cNvPr id="40" name="文本框 24">
            <a:extLst>
              <a:ext uri="{FF2B5EF4-FFF2-40B4-BE49-F238E27FC236}">
                <a16:creationId xmlns="" xmlns:a16="http://schemas.microsoft.com/office/drawing/2014/main" id="{74177096-305E-4BA5-8F2C-40A555F4E043}"/>
              </a:ext>
            </a:extLst>
          </p:cNvPr>
          <p:cNvSpPr txBox="1"/>
          <p:nvPr/>
        </p:nvSpPr>
        <p:spPr bwMode="gray">
          <a:xfrm>
            <a:off x="1456227" y="4805420"/>
            <a:ext cx="572996" cy="276999"/>
          </a:xfrm>
          <a:prstGeom prst="rect">
            <a:avLst/>
          </a:prstGeom>
          <a:noFill/>
        </p:spPr>
        <p:txBody>
          <a:bodyPr wrap="square" rtlCol="0">
            <a:spAutoFit/>
          </a:bodyPr>
          <a:lstStyle/>
          <a:p>
            <a:pPr fontAlgn="ctr"/>
            <a:r>
              <a:rPr lang="en-US" sz="1200" dirty="0">
                <a:solidFill>
                  <a:srgbClr val="000000"/>
                </a:solidFill>
                <a:latin typeface="Huawei Sans" panose="020C0503030203020204" pitchFamily="34" charset="0"/>
              </a:rPr>
              <a:t>EDGE</a:t>
            </a:r>
          </a:p>
        </p:txBody>
      </p:sp>
      <p:sp>
        <p:nvSpPr>
          <p:cNvPr id="41" name="文本框 25">
            <a:extLst>
              <a:ext uri="{FF2B5EF4-FFF2-40B4-BE49-F238E27FC236}">
                <a16:creationId xmlns="" xmlns:a16="http://schemas.microsoft.com/office/drawing/2014/main" id="{A6AAB81F-6A71-44E0-85F3-E5EAA6EEAFED}"/>
              </a:ext>
            </a:extLst>
          </p:cNvPr>
          <p:cNvSpPr txBox="1"/>
          <p:nvPr/>
        </p:nvSpPr>
        <p:spPr bwMode="gray">
          <a:xfrm>
            <a:off x="4371653" y="4812403"/>
            <a:ext cx="572996" cy="276999"/>
          </a:xfrm>
          <a:prstGeom prst="rect">
            <a:avLst/>
          </a:prstGeom>
          <a:noFill/>
        </p:spPr>
        <p:txBody>
          <a:bodyPr wrap="square" rtlCol="0">
            <a:spAutoFit/>
          </a:bodyPr>
          <a:lstStyle/>
          <a:p>
            <a:pPr fontAlgn="ctr"/>
            <a:r>
              <a:rPr lang="en-US" sz="1200" dirty="0">
                <a:solidFill>
                  <a:srgbClr val="000000"/>
                </a:solidFill>
                <a:latin typeface="Huawei Sans" panose="020C0503030203020204" pitchFamily="34" charset="0"/>
              </a:rPr>
              <a:t>EDGE</a:t>
            </a:r>
          </a:p>
        </p:txBody>
      </p:sp>
      <p:sp>
        <p:nvSpPr>
          <p:cNvPr id="42" name="文本框 28">
            <a:extLst>
              <a:ext uri="{FF2B5EF4-FFF2-40B4-BE49-F238E27FC236}">
                <a16:creationId xmlns="" xmlns:a16="http://schemas.microsoft.com/office/drawing/2014/main" id="{2A6BF1C0-CD16-4FB9-B223-BD4DDE2774E9}"/>
              </a:ext>
            </a:extLst>
          </p:cNvPr>
          <p:cNvSpPr txBox="1"/>
          <p:nvPr/>
        </p:nvSpPr>
        <p:spPr bwMode="gray">
          <a:xfrm>
            <a:off x="1431988" y="4072682"/>
            <a:ext cx="1003989" cy="276999"/>
          </a:xfrm>
          <a:prstGeom prst="rect">
            <a:avLst/>
          </a:prstGeom>
          <a:noFill/>
        </p:spPr>
        <p:txBody>
          <a:bodyPr wrap="square" rtlCol="0">
            <a:spAutoFit/>
          </a:bodyPr>
          <a:lstStyle/>
          <a:p>
            <a:pPr fontAlgn="ctr"/>
            <a:r>
              <a:rPr lang="en-US" sz="1200" dirty="0">
                <a:solidFill>
                  <a:srgbClr val="000000"/>
                </a:solidFill>
                <a:latin typeface="Huawei Sans" panose="020C0503030203020204" pitchFamily="34" charset="0"/>
              </a:rPr>
              <a:t>NAT device</a:t>
            </a:r>
          </a:p>
        </p:txBody>
      </p:sp>
      <p:sp>
        <p:nvSpPr>
          <p:cNvPr id="43" name="文本框 28">
            <a:extLst>
              <a:ext uri="{FF2B5EF4-FFF2-40B4-BE49-F238E27FC236}">
                <a16:creationId xmlns="" xmlns:a16="http://schemas.microsoft.com/office/drawing/2014/main" id="{868ED6EF-1F1F-4E9B-A865-32BA79E3F81B}"/>
              </a:ext>
            </a:extLst>
          </p:cNvPr>
          <p:cNvSpPr txBox="1"/>
          <p:nvPr/>
        </p:nvSpPr>
        <p:spPr bwMode="gray">
          <a:xfrm>
            <a:off x="4069679" y="4072682"/>
            <a:ext cx="1003989" cy="276999"/>
          </a:xfrm>
          <a:prstGeom prst="rect">
            <a:avLst/>
          </a:prstGeom>
          <a:noFill/>
        </p:spPr>
        <p:txBody>
          <a:bodyPr wrap="square" rtlCol="0">
            <a:spAutoFit/>
          </a:bodyPr>
          <a:lstStyle/>
          <a:p>
            <a:pPr fontAlgn="ctr"/>
            <a:r>
              <a:rPr lang="en-US" sz="1200" dirty="0">
                <a:solidFill>
                  <a:srgbClr val="000000"/>
                </a:solidFill>
                <a:latin typeface="Huawei Sans" panose="020C0503030203020204" pitchFamily="34" charset="0"/>
              </a:rPr>
              <a:t>NAT device</a:t>
            </a:r>
          </a:p>
        </p:txBody>
      </p:sp>
      <p:sp>
        <p:nvSpPr>
          <p:cNvPr id="44" name="Freeform 159">
            <a:extLst>
              <a:ext uri="{FF2B5EF4-FFF2-40B4-BE49-F238E27FC236}">
                <a16:creationId xmlns="" xmlns:a16="http://schemas.microsoft.com/office/drawing/2014/main" id="{F82EC2C0-0A12-4ACD-BAE6-BBB97EA80C7F}"/>
              </a:ext>
            </a:extLst>
          </p:cNvPr>
          <p:cNvSpPr/>
          <p:nvPr/>
        </p:nvSpPr>
        <p:spPr bwMode="gray">
          <a:xfrm flipH="1">
            <a:off x="2807325" y="1675880"/>
            <a:ext cx="1714241" cy="92752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prstClr val="black"/>
              </a:solidFill>
            </a:endParaRPr>
          </a:p>
        </p:txBody>
      </p:sp>
      <p:cxnSp>
        <p:nvCxnSpPr>
          <p:cNvPr id="46" name="直接连接符 106">
            <a:extLst>
              <a:ext uri="{FF2B5EF4-FFF2-40B4-BE49-F238E27FC236}">
                <a16:creationId xmlns="" xmlns:a16="http://schemas.microsoft.com/office/drawing/2014/main" id="{ADEFC34D-63F9-4FEF-9A5A-278778B89613}"/>
              </a:ext>
            </a:extLst>
          </p:cNvPr>
          <p:cNvCxnSpPr>
            <a:cxnSpLocks/>
            <a:stCxn id="38" idx="2"/>
            <a:endCxn id="36" idx="0"/>
          </p:cNvCxnSpPr>
          <p:nvPr/>
        </p:nvCxnSpPr>
        <p:spPr bwMode="gray">
          <a:xfrm flipH="1">
            <a:off x="2189600" y="4399431"/>
            <a:ext cx="379908" cy="36857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 name="直接连接符 106">
            <a:extLst>
              <a:ext uri="{FF2B5EF4-FFF2-40B4-BE49-F238E27FC236}">
                <a16:creationId xmlns="" xmlns:a16="http://schemas.microsoft.com/office/drawing/2014/main" id="{3DE9967B-BFDA-44C2-85BD-9BCF1395C8EF}"/>
              </a:ext>
            </a:extLst>
          </p:cNvPr>
          <p:cNvCxnSpPr>
            <a:cxnSpLocks/>
            <a:stCxn id="37" idx="0"/>
            <a:endCxn id="39" idx="2"/>
          </p:cNvCxnSpPr>
          <p:nvPr/>
        </p:nvCxnSpPr>
        <p:spPr bwMode="gray">
          <a:xfrm flipH="1" flipV="1">
            <a:off x="3881973" y="4399431"/>
            <a:ext cx="332135" cy="36857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48" name="图片 20">
            <a:extLst>
              <a:ext uri="{FF2B5EF4-FFF2-40B4-BE49-F238E27FC236}">
                <a16:creationId xmlns="" xmlns:a16="http://schemas.microsoft.com/office/drawing/2014/main" id="{329A0427-3F15-4045-BE92-9C9D0227429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062106" y="2229988"/>
            <a:ext cx="467490" cy="382800"/>
          </a:xfrm>
          <a:prstGeom prst="rect">
            <a:avLst/>
          </a:prstGeom>
        </p:spPr>
      </p:pic>
      <p:cxnSp>
        <p:nvCxnSpPr>
          <p:cNvPr id="49" name="直接连接符 106">
            <a:extLst>
              <a:ext uri="{FF2B5EF4-FFF2-40B4-BE49-F238E27FC236}">
                <a16:creationId xmlns="" xmlns:a16="http://schemas.microsoft.com/office/drawing/2014/main" id="{B85C331D-8EEF-45F1-8381-D500444809C9}"/>
              </a:ext>
            </a:extLst>
          </p:cNvPr>
          <p:cNvCxnSpPr>
            <a:cxnSpLocks/>
            <a:stCxn id="48" idx="2"/>
            <a:endCxn id="35" idx="1"/>
          </p:cNvCxnSpPr>
          <p:nvPr/>
        </p:nvCxnSpPr>
        <p:spPr bwMode="gray">
          <a:xfrm>
            <a:off x="3295851" y="2612788"/>
            <a:ext cx="0" cy="639695"/>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0" name="文本框 28">
            <a:extLst>
              <a:ext uri="{FF2B5EF4-FFF2-40B4-BE49-F238E27FC236}">
                <a16:creationId xmlns="" xmlns:a16="http://schemas.microsoft.com/office/drawing/2014/main" id="{7D816483-40A2-4FF9-BA03-A08E18DF07EB}"/>
              </a:ext>
            </a:extLst>
          </p:cNvPr>
          <p:cNvSpPr txBox="1"/>
          <p:nvPr/>
        </p:nvSpPr>
        <p:spPr bwMode="gray">
          <a:xfrm>
            <a:off x="1792312" y="2284923"/>
            <a:ext cx="1346852" cy="276999"/>
          </a:xfrm>
          <a:prstGeom prst="rect">
            <a:avLst/>
          </a:prstGeom>
          <a:noFill/>
        </p:spPr>
        <p:txBody>
          <a:bodyPr wrap="square" rtlCol="0">
            <a:spAutoFit/>
          </a:bodyPr>
          <a:lstStyle/>
          <a:p>
            <a:pPr fontAlgn="ctr"/>
            <a:r>
              <a:rPr lang="en-US" sz="1200" dirty="0">
                <a:solidFill>
                  <a:srgbClr val="000000"/>
                </a:solidFill>
                <a:latin typeface="Huawei Sans" panose="020C0503030203020204" pitchFamily="34" charset="0"/>
              </a:rPr>
              <a:t>NAT device</a:t>
            </a:r>
          </a:p>
        </p:txBody>
      </p:sp>
      <p:sp>
        <p:nvSpPr>
          <p:cNvPr id="51" name="Oval 41">
            <a:extLst>
              <a:ext uri="{FF2B5EF4-FFF2-40B4-BE49-F238E27FC236}">
                <a16:creationId xmlns="" xmlns:a16="http://schemas.microsoft.com/office/drawing/2014/main" id="{9B93E046-AE3F-48C2-B905-68F16980BE83}"/>
              </a:ext>
            </a:extLst>
          </p:cNvPr>
          <p:cNvSpPr>
            <a:spLocks noChangeAspect="1"/>
          </p:cNvSpPr>
          <p:nvPr/>
        </p:nvSpPr>
        <p:spPr bwMode="gray">
          <a:xfrm>
            <a:off x="3216220" y="252984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b="1" dirty="0">
              <a:solidFill>
                <a:prstClr val="black"/>
              </a:solidFill>
            </a:endParaRPr>
          </a:p>
        </p:txBody>
      </p:sp>
      <p:pic>
        <p:nvPicPr>
          <p:cNvPr id="53" name="图片 30">
            <a:extLst>
              <a:ext uri="{FF2B5EF4-FFF2-40B4-BE49-F238E27FC236}">
                <a16:creationId xmlns="" xmlns:a16="http://schemas.microsoft.com/office/drawing/2014/main" id="{352529BE-C2B3-45B0-8FD3-A9F9933E7812}"/>
              </a:ext>
            </a:extLst>
          </p:cNvPr>
          <p:cNvPicPr>
            <a:picLocks noChangeAspect="1"/>
          </p:cNvPicPr>
          <p:nvPr/>
        </p:nvPicPr>
        <p:blipFill>
          <a:blip r:embed="rId5"/>
          <a:stretch>
            <a:fillRect/>
          </a:stretch>
        </p:blipFill>
        <p:spPr bwMode="gray">
          <a:xfrm>
            <a:off x="3289271" y="1601902"/>
            <a:ext cx="480649" cy="382616"/>
          </a:xfrm>
          <a:prstGeom prst="rect">
            <a:avLst/>
          </a:prstGeom>
        </p:spPr>
      </p:pic>
      <p:pic>
        <p:nvPicPr>
          <p:cNvPr id="54" name="图片 30">
            <a:extLst>
              <a:ext uri="{FF2B5EF4-FFF2-40B4-BE49-F238E27FC236}">
                <a16:creationId xmlns="" xmlns:a16="http://schemas.microsoft.com/office/drawing/2014/main" id="{31F0ED2D-BA14-4D19-B414-13CD607F51FD}"/>
              </a:ext>
            </a:extLst>
          </p:cNvPr>
          <p:cNvPicPr>
            <a:picLocks noChangeAspect="1"/>
          </p:cNvPicPr>
          <p:nvPr/>
        </p:nvPicPr>
        <p:blipFill>
          <a:blip r:embed="rId5"/>
          <a:stretch>
            <a:fillRect/>
          </a:stretch>
        </p:blipFill>
        <p:spPr bwMode="gray">
          <a:xfrm>
            <a:off x="3851447" y="2247503"/>
            <a:ext cx="480649" cy="382616"/>
          </a:xfrm>
          <a:prstGeom prst="rect">
            <a:avLst/>
          </a:prstGeom>
        </p:spPr>
      </p:pic>
      <p:sp>
        <p:nvSpPr>
          <p:cNvPr id="55" name="文本框 28">
            <a:extLst>
              <a:ext uri="{FF2B5EF4-FFF2-40B4-BE49-F238E27FC236}">
                <a16:creationId xmlns="" xmlns:a16="http://schemas.microsoft.com/office/drawing/2014/main" id="{B6D8BD13-1EE3-444B-94B3-8DF31E5857B5}"/>
              </a:ext>
            </a:extLst>
          </p:cNvPr>
          <p:cNvSpPr txBox="1"/>
          <p:nvPr/>
        </p:nvSpPr>
        <p:spPr bwMode="gray">
          <a:xfrm>
            <a:off x="3316844" y="1332730"/>
            <a:ext cx="425501"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RR</a:t>
            </a:r>
          </a:p>
        </p:txBody>
      </p:sp>
      <p:sp>
        <p:nvSpPr>
          <p:cNvPr id="56" name="文本框 28">
            <a:extLst>
              <a:ext uri="{FF2B5EF4-FFF2-40B4-BE49-F238E27FC236}">
                <a16:creationId xmlns="" xmlns:a16="http://schemas.microsoft.com/office/drawing/2014/main" id="{21C6B7DB-1BD7-49E0-A367-F7ACFD8D70AF}"/>
              </a:ext>
            </a:extLst>
          </p:cNvPr>
          <p:cNvSpPr txBox="1"/>
          <p:nvPr/>
        </p:nvSpPr>
        <p:spPr bwMode="gray">
          <a:xfrm>
            <a:off x="3883101" y="2025746"/>
            <a:ext cx="425501"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rPr>
              <a:t>RR</a:t>
            </a:r>
          </a:p>
        </p:txBody>
      </p:sp>
      <p:cxnSp>
        <p:nvCxnSpPr>
          <p:cNvPr id="57" name="直接连接符 106">
            <a:extLst>
              <a:ext uri="{FF2B5EF4-FFF2-40B4-BE49-F238E27FC236}">
                <a16:creationId xmlns="" xmlns:a16="http://schemas.microsoft.com/office/drawing/2014/main" id="{6E18722A-BD2C-46D4-87A0-FC4EECA92D34}"/>
              </a:ext>
            </a:extLst>
          </p:cNvPr>
          <p:cNvCxnSpPr>
            <a:cxnSpLocks/>
            <a:stCxn id="54" idx="2"/>
            <a:endCxn id="35" idx="4"/>
          </p:cNvCxnSpPr>
          <p:nvPr/>
        </p:nvCxnSpPr>
        <p:spPr bwMode="gray">
          <a:xfrm flipH="1">
            <a:off x="3541827" y="2630119"/>
            <a:ext cx="549945" cy="580959"/>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0" name="Oval 41">
            <a:extLst>
              <a:ext uri="{FF2B5EF4-FFF2-40B4-BE49-F238E27FC236}">
                <a16:creationId xmlns="" xmlns:a16="http://schemas.microsoft.com/office/drawing/2014/main" id="{46129D1D-AB7E-4AC5-A630-8B704FDC394C}"/>
              </a:ext>
            </a:extLst>
          </p:cNvPr>
          <p:cNvSpPr>
            <a:spLocks noChangeAspect="1"/>
          </p:cNvSpPr>
          <p:nvPr/>
        </p:nvSpPr>
        <p:spPr bwMode="gray">
          <a:xfrm>
            <a:off x="4012140" y="252377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b="1" dirty="0">
              <a:solidFill>
                <a:prstClr val="black"/>
              </a:solidFill>
            </a:endParaRPr>
          </a:p>
        </p:txBody>
      </p:sp>
      <p:cxnSp>
        <p:nvCxnSpPr>
          <p:cNvPr id="63" name="直接连接符 106">
            <a:extLst>
              <a:ext uri="{FF2B5EF4-FFF2-40B4-BE49-F238E27FC236}">
                <a16:creationId xmlns="" xmlns:a16="http://schemas.microsoft.com/office/drawing/2014/main" id="{43AAE9A7-837B-4675-81FB-0E2A6C8107AD}"/>
              </a:ext>
            </a:extLst>
          </p:cNvPr>
          <p:cNvCxnSpPr>
            <a:cxnSpLocks/>
            <a:stCxn id="53" idx="2"/>
            <a:endCxn id="48" idx="0"/>
          </p:cNvCxnSpPr>
          <p:nvPr/>
        </p:nvCxnSpPr>
        <p:spPr bwMode="gray">
          <a:xfrm flipH="1">
            <a:off x="3295851" y="1984518"/>
            <a:ext cx="233745" cy="245470"/>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4" name="Rectangular Callout 75">
            <a:extLst>
              <a:ext uri="{FF2B5EF4-FFF2-40B4-BE49-F238E27FC236}">
                <a16:creationId xmlns="" xmlns:a16="http://schemas.microsoft.com/office/drawing/2014/main" id="{C5E8B572-5CB7-4334-81D6-CA88F95E7918}"/>
              </a:ext>
            </a:extLst>
          </p:cNvPr>
          <p:cNvSpPr/>
          <p:nvPr/>
        </p:nvSpPr>
        <p:spPr bwMode="gray">
          <a:xfrm>
            <a:off x="4443541" y="2488162"/>
            <a:ext cx="1390489" cy="432436"/>
          </a:xfrm>
          <a:prstGeom prst="wedgeRectCallout">
            <a:avLst>
              <a:gd name="adj1" fmla="val -69183"/>
              <a:gd name="adj2" fmla="val -2112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black"/>
                </a:solidFill>
              </a:rPr>
              <a:t>The RR uses a public IP address.</a:t>
            </a:r>
          </a:p>
        </p:txBody>
      </p:sp>
      <p:sp>
        <p:nvSpPr>
          <p:cNvPr id="67" name="Rectangular Callout 75">
            <a:extLst>
              <a:ext uri="{FF2B5EF4-FFF2-40B4-BE49-F238E27FC236}">
                <a16:creationId xmlns="" xmlns:a16="http://schemas.microsoft.com/office/drawing/2014/main" id="{3DDB8B0F-1AD5-493D-8975-B053B0E7FF7C}"/>
              </a:ext>
            </a:extLst>
          </p:cNvPr>
          <p:cNvSpPr/>
          <p:nvPr/>
        </p:nvSpPr>
        <p:spPr bwMode="gray">
          <a:xfrm>
            <a:off x="1000125" y="2755758"/>
            <a:ext cx="2084172" cy="673241"/>
          </a:xfrm>
          <a:prstGeom prst="wedgeRectCallout">
            <a:avLst>
              <a:gd name="adj1" fmla="val 54882"/>
              <a:gd name="adj2" fmla="val -6678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black"/>
                </a:solidFill>
              </a:rPr>
              <a:t>Configure a public IP address for the NAT device and deploy 1:1 static NAT.</a:t>
            </a:r>
          </a:p>
        </p:txBody>
      </p:sp>
      <p:sp>
        <p:nvSpPr>
          <p:cNvPr id="68" name="Freeform: Shape 67">
            <a:extLst>
              <a:ext uri="{FF2B5EF4-FFF2-40B4-BE49-F238E27FC236}">
                <a16:creationId xmlns="" xmlns:a16="http://schemas.microsoft.com/office/drawing/2014/main" id="{6776F67B-F36A-4865-9F05-AE2A3D8D66AC}"/>
              </a:ext>
            </a:extLst>
          </p:cNvPr>
          <p:cNvSpPr/>
          <p:nvPr/>
        </p:nvSpPr>
        <p:spPr bwMode="gray">
          <a:xfrm>
            <a:off x="2322871" y="1984518"/>
            <a:ext cx="1125912" cy="2761266"/>
          </a:xfrm>
          <a:custGeom>
            <a:avLst/>
            <a:gdLst>
              <a:gd name="connsiteX0" fmla="*/ 0 w 1125912"/>
              <a:gd name="connsiteY0" fmla="*/ 2596055 h 2596055"/>
              <a:gd name="connsiteX1" fmla="*/ 966952 w 1125912"/>
              <a:gd name="connsiteY1" fmla="*/ 1524000 h 2596055"/>
              <a:gd name="connsiteX2" fmla="*/ 1114096 w 1125912"/>
              <a:gd name="connsiteY2" fmla="*/ 0 h 2596055"/>
            </a:gdLst>
            <a:ahLst/>
            <a:cxnLst>
              <a:cxn ang="0">
                <a:pos x="connsiteX0" y="connsiteY0"/>
              </a:cxn>
              <a:cxn ang="0">
                <a:pos x="connsiteX1" y="connsiteY1"/>
              </a:cxn>
              <a:cxn ang="0">
                <a:pos x="connsiteX2" y="connsiteY2"/>
              </a:cxn>
            </a:cxnLst>
            <a:rect l="l" t="t" r="r" b="b"/>
            <a:pathLst>
              <a:path w="1125912" h="2596055">
                <a:moveTo>
                  <a:pt x="0" y="2596055"/>
                </a:moveTo>
                <a:cubicBezTo>
                  <a:pt x="390634" y="2276365"/>
                  <a:pt x="781269" y="1956676"/>
                  <a:pt x="966952" y="1524000"/>
                </a:cubicBezTo>
                <a:cubicBezTo>
                  <a:pt x="1152635" y="1091324"/>
                  <a:pt x="1133365" y="545662"/>
                  <a:pt x="1114096" y="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solidFill>
                <a:prstClr val="white"/>
              </a:solidFill>
            </a:endParaRPr>
          </a:p>
        </p:txBody>
      </p:sp>
      <p:sp>
        <p:nvSpPr>
          <p:cNvPr id="17" name="Freeform: Shape 16">
            <a:extLst>
              <a:ext uri="{FF2B5EF4-FFF2-40B4-BE49-F238E27FC236}">
                <a16:creationId xmlns="" xmlns:a16="http://schemas.microsoft.com/office/drawing/2014/main" id="{5A3E86B3-5A8C-428A-9BCF-F930D28C3F71}"/>
              </a:ext>
            </a:extLst>
          </p:cNvPr>
          <p:cNvSpPr/>
          <p:nvPr/>
        </p:nvSpPr>
        <p:spPr bwMode="gray">
          <a:xfrm>
            <a:off x="3655341" y="2630119"/>
            <a:ext cx="422673" cy="2099536"/>
          </a:xfrm>
          <a:custGeom>
            <a:avLst/>
            <a:gdLst>
              <a:gd name="connsiteX0" fmla="*/ 422673 w 422673"/>
              <a:gd name="connsiteY0" fmla="*/ 2070538 h 2070538"/>
              <a:gd name="connsiteX1" fmla="*/ 2259 w 422673"/>
              <a:gd name="connsiteY1" fmla="*/ 1261242 h 2070538"/>
              <a:gd name="connsiteX2" fmla="*/ 286038 w 422673"/>
              <a:gd name="connsiteY2" fmla="*/ 0 h 2070538"/>
            </a:gdLst>
            <a:ahLst/>
            <a:cxnLst>
              <a:cxn ang="0">
                <a:pos x="connsiteX0" y="connsiteY0"/>
              </a:cxn>
              <a:cxn ang="0">
                <a:pos x="connsiteX1" y="connsiteY1"/>
              </a:cxn>
              <a:cxn ang="0">
                <a:pos x="connsiteX2" y="connsiteY2"/>
              </a:cxn>
            </a:cxnLst>
            <a:rect l="l" t="t" r="r" b="b"/>
            <a:pathLst>
              <a:path w="422673" h="2070538">
                <a:moveTo>
                  <a:pt x="422673" y="2070538"/>
                </a:moveTo>
                <a:cubicBezTo>
                  <a:pt x="223852" y="1838435"/>
                  <a:pt x="25031" y="1606332"/>
                  <a:pt x="2259" y="1261242"/>
                </a:cubicBezTo>
                <a:cubicBezTo>
                  <a:pt x="-20513" y="916152"/>
                  <a:pt x="132762" y="458076"/>
                  <a:pt x="286038" y="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solidFill>
                <a:prstClr val="white"/>
              </a:solidFill>
            </a:endParaRPr>
          </a:p>
        </p:txBody>
      </p:sp>
      <p:sp>
        <p:nvSpPr>
          <p:cNvPr id="45" name="五边形 2">
            <a:extLst>
              <a:ext uri="{FF2B5EF4-FFF2-40B4-BE49-F238E27FC236}">
                <a16:creationId xmlns="" xmlns:a16="http://schemas.microsoft.com/office/drawing/2014/main" id="{F67C9B26-43E4-46F6-9127-005A9E9C4A69}"/>
              </a:ext>
            </a:extLst>
          </p:cNvPr>
          <p:cNvSpPr/>
          <p:nvPr/>
        </p:nvSpPr>
        <p:spPr bwMode="gray">
          <a:xfrm>
            <a:off x="4665836" y="28656"/>
            <a:ext cx="1643826" cy="37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Basic Concepts of Tunnels</a:t>
            </a:r>
          </a:p>
        </p:txBody>
      </p:sp>
      <p:sp>
        <p:nvSpPr>
          <p:cNvPr id="52" name="燕尾形 3">
            <a:extLst>
              <a:ext uri="{FF2B5EF4-FFF2-40B4-BE49-F238E27FC236}">
                <a16:creationId xmlns="" xmlns:a16="http://schemas.microsoft.com/office/drawing/2014/main" id="{D5605CD5-6CA0-41BB-AED7-2774E6579B4B}"/>
              </a:ext>
            </a:extLst>
          </p:cNvPr>
          <p:cNvSpPr/>
          <p:nvPr/>
        </p:nvSpPr>
        <p:spPr bwMode="gray">
          <a:xfrm>
            <a:off x="8255156" y="28656"/>
            <a:ext cx="1487455" cy="37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b="1" dirty="0">
                <a:solidFill>
                  <a:prstClr val="white"/>
                </a:solidFill>
                <a:latin typeface="Huawei Sans" panose="020C0503030203020204" pitchFamily="34" charset="0"/>
                <a:sym typeface="Huawei Sans" panose="020C0503030203020204" pitchFamily="34" charset="0"/>
              </a:rPr>
              <a:t>NAT Traversal Design</a:t>
            </a:r>
          </a:p>
        </p:txBody>
      </p:sp>
      <p:sp>
        <p:nvSpPr>
          <p:cNvPr id="58" name="燕尾形 3">
            <a:extLst>
              <a:ext uri="{FF2B5EF4-FFF2-40B4-BE49-F238E27FC236}">
                <a16:creationId xmlns="" xmlns:a16="http://schemas.microsoft.com/office/drawing/2014/main" id="{1842884F-8AD7-412F-ACE1-36E9BF39A86F}"/>
              </a:ext>
            </a:extLst>
          </p:cNvPr>
          <p:cNvSpPr/>
          <p:nvPr/>
        </p:nvSpPr>
        <p:spPr bwMode="gray">
          <a:xfrm>
            <a:off x="7360256" y="28656"/>
            <a:ext cx="1036310"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RR Design</a:t>
            </a:r>
          </a:p>
        </p:txBody>
      </p:sp>
      <p:sp>
        <p:nvSpPr>
          <p:cNvPr id="59" name="燕尾形 3">
            <a:extLst>
              <a:ext uri="{FF2B5EF4-FFF2-40B4-BE49-F238E27FC236}">
                <a16:creationId xmlns="" xmlns:a16="http://schemas.microsoft.com/office/drawing/2014/main" id="{3B3CC8E9-A878-439C-BD51-4B00D611C6AC}"/>
              </a:ext>
            </a:extLst>
          </p:cNvPr>
          <p:cNvSpPr/>
          <p:nvPr/>
        </p:nvSpPr>
        <p:spPr bwMode="gray">
          <a:xfrm>
            <a:off x="9601201" y="28656"/>
            <a:ext cx="2147886"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Specifications-Exceeded Network Design</a:t>
            </a:r>
          </a:p>
        </p:txBody>
      </p:sp>
      <p:sp>
        <p:nvSpPr>
          <p:cNvPr id="61" name="燕尾形 3">
            <a:extLst>
              <a:ext uri="{FF2B5EF4-FFF2-40B4-BE49-F238E27FC236}">
                <a16:creationId xmlns="" xmlns:a16="http://schemas.microsoft.com/office/drawing/2014/main" id="{C135BB1D-01E4-475E-8AB5-05649C307E20}"/>
              </a:ext>
            </a:extLst>
          </p:cNvPr>
          <p:cNvSpPr/>
          <p:nvPr/>
        </p:nvSpPr>
        <p:spPr bwMode="gray">
          <a:xfrm>
            <a:off x="6168252" y="28656"/>
            <a:ext cx="1333414"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Data Tunnel Design</a:t>
            </a:r>
          </a:p>
        </p:txBody>
      </p:sp>
    </p:spTree>
    <p:extLst>
      <p:ext uri="{BB962C8B-B14F-4D97-AF65-F5344CB8AC3E}">
        <p14:creationId xmlns:p14="http://schemas.microsoft.com/office/powerpoint/2010/main" val="417057430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0D392E4-3F1E-4115-BAE4-4E648BE04E9E}"/>
              </a:ext>
            </a:extLst>
          </p:cNvPr>
          <p:cNvSpPr>
            <a:spLocks noGrp="1"/>
          </p:cNvSpPr>
          <p:nvPr>
            <p:ph type="title"/>
          </p:nvPr>
        </p:nvSpPr>
        <p:spPr bwMode="gray"/>
        <p:txBody>
          <a:bodyPr/>
          <a:lstStyle/>
          <a:p>
            <a:r>
              <a:rPr lang="en-US" dirty="0"/>
              <a:t>NAT Traversal: Connection Between EDGEs </a:t>
            </a:r>
          </a:p>
        </p:txBody>
      </p:sp>
      <p:sp>
        <p:nvSpPr>
          <p:cNvPr id="10" name="Text Placeholder 9">
            <a:extLst>
              <a:ext uri="{FF2B5EF4-FFF2-40B4-BE49-F238E27FC236}">
                <a16:creationId xmlns="" xmlns:a16="http://schemas.microsoft.com/office/drawing/2014/main" id="{8B89ADBA-C238-427E-AC71-10D19FA55356}"/>
              </a:ext>
            </a:extLst>
          </p:cNvPr>
          <p:cNvSpPr>
            <a:spLocks noGrp="1"/>
          </p:cNvSpPr>
          <p:nvPr>
            <p:ph type="body" sz="quarter" idx="10"/>
          </p:nvPr>
        </p:nvSpPr>
        <p:spPr bwMode="gray">
          <a:xfrm>
            <a:off x="4557610" y="1052514"/>
            <a:ext cx="7191477" cy="4875042"/>
          </a:xfrm>
        </p:spPr>
        <p:txBody>
          <a:bodyPr/>
          <a:lstStyle/>
          <a:p>
            <a:pPr algn="l"/>
            <a:r>
              <a:rPr lang="en-US" sz="2000" dirty="0"/>
              <a:t>A data channel is established between EDGEs, and traffic between sites is transmitted through the data channel. If a EDGE is deployed on the private network behind the NAT device, NAT traversal is required for communication with another EDGE, especially in scenarios where two EDGEs at two sites are deployed on the private network behind the NAT device.</a:t>
            </a:r>
          </a:p>
        </p:txBody>
      </p:sp>
      <p:sp>
        <p:nvSpPr>
          <p:cNvPr id="33" name="Freeform 159">
            <a:extLst>
              <a:ext uri="{FF2B5EF4-FFF2-40B4-BE49-F238E27FC236}">
                <a16:creationId xmlns="" xmlns:a16="http://schemas.microsoft.com/office/drawing/2014/main" id="{211BE68F-A19E-43FE-9723-345C2B3B11EB}"/>
              </a:ext>
            </a:extLst>
          </p:cNvPr>
          <p:cNvSpPr/>
          <p:nvPr/>
        </p:nvSpPr>
        <p:spPr bwMode="gray">
          <a:xfrm flipH="1">
            <a:off x="3207836" y="4629948"/>
            <a:ext cx="1136638" cy="615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Branch</a:t>
            </a:r>
          </a:p>
        </p:txBody>
      </p:sp>
      <p:sp>
        <p:nvSpPr>
          <p:cNvPr id="34" name="Freeform 159">
            <a:extLst>
              <a:ext uri="{FF2B5EF4-FFF2-40B4-BE49-F238E27FC236}">
                <a16:creationId xmlns="" xmlns:a16="http://schemas.microsoft.com/office/drawing/2014/main" id="{DAD810CB-2E13-48AB-9FAB-9DD1AB89C2BB}"/>
              </a:ext>
            </a:extLst>
          </p:cNvPr>
          <p:cNvSpPr/>
          <p:nvPr/>
        </p:nvSpPr>
        <p:spPr bwMode="gray">
          <a:xfrm flipH="1">
            <a:off x="1187082" y="4629948"/>
            <a:ext cx="1136638" cy="615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Branch</a:t>
            </a:r>
          </a:p>
        </p:txBody>
      </p:sp>
      <p:sp>
        <p:nvSpPr>
          <p:cNvPr id="35" name="Freeform 159">
            <a:extLst>
              <a:ext uri="{FF2B5EF4-FFF2-40B4-BE49-F238E27FC236}">
                <a16:creationId xmlns="" xmlns:a16="http://schemas.microsoft.com/office/drawing/2014/main" id="{443DFA89-F53E-40C0-BFCB-692B51E0D42E}"/>
              </a:ext>
            </a:extLst>
          </p:cNvPr>
          <p:cNvSpPr/>
          <p:nvPr/>
        </p:nvSpPr>
        <p:spPr bwMode="gray">
          <a:xfrm flipH="1">
            <a:off x="1785513" y="2722442"/>
            <a:ext cx="1910257" cy="103358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prstClr val="black"/>
                </a:solidFill>
              </a:rPr>
              <a:t>Internet</a:t>
            </a:r>
          </a:p>
        </p:txBody>
      </p:sp>
      <p:pic>
        <p:nvPicPr>
          <p:cNvPr id="36" name="图片 16">
            <a:extLst>
              <a:ext uri="{FF2B5EF4-FFF2-40B4-BE49-F238E27FC236}">
                <a16:creationId xmlns="" xmlns:a16="http://schemas.microsoft.com/office/drawing/2014/main" id="{29B9B157-ADB7-4CB2-B5AC-26A0E834F3E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1533221" y="4386280"/>
            <a:ext cx="458866" cy="375435"/>
          </a:xfrm>
          <a:prstGeom prst="rect">
            <a:avLst/>
          </a:prstGeom>
        </p:spPr>
      </p:pic>
      <p:pic>
        <p:nvPicPr>
          <p:cNvPr id="37" name="图片 17">
            <a:extLst>
              <a:ext uri="{FF2B5EF4-FFF2-40B4-BE49-F238E27FC236}">
                <a16:creationId xmlns="" xmlns:a16="http://schemas.microsoft.com/office/drawing/2014/main" id="{6F90D417-BB37-4CAA-9D05-4F1DAC58D27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3557729" y="4386280"/>
            <a:ext cx="458866" cy="375435"/>
          </a:xfrm>
          <a:prstGeom prst="rect">
            <a:avLst/>
          </a:prstGeom>
        </p:spPr>
      </p:pic>
      <p:pic>
        <p:nvPicPr>
          <p:cNvPr id="38" name="图片 20">
            <a:extLst>
              <a:ext uri="{FF2B5EF4-FFF2-40B4-BE49-F238E27FC236}">
                <a16:creationId xmlns="" xmlns:a16="http://schemas.microsoft.com/office/drawing/2014/main" id="{2BA36FD9-BB37-430B-8FFF-6E7A929ADC5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908817" y="3631224"/>
            <a:ext cx="467490" cy="382800"/>
          </a:xfrm>
          <a:prstGeom prst="rect">
            <a:avLst/>
          </a:prstGeom>
        </p:spPr>
      </p:pic>
      <p:pic>
        <p:nvPicPr>
          <p:cNvPr id="39" name="图片 21">
            <a:extLst>
              <a:ext uri="{FF2B5EF4-FFF2-40B4-BE49-F238E27FC236}">
                <a16:creationId xmlns="" xmlns:a16="http://schemas.microsoft.com/office/drawing/2014/main" id="{124E16DB-380D-4D6E-84E4-13D5852AB10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221282" y="3631224"/>
            <a:ext cx="467490" cy="382800"/>
          </a:xfrm>
          <a:prstGeom prst="rect">
            <a:avLst/>
          </a:prstGeom>
        </p:spPr>
      </p:pic>
      <p:sp>
        <p:nvSpPr>
          <p:cNvPr id="40" name="文本框 24">
            <a:extLst>
              <a:ext uri="{FF2B5EF4-FFF2-40B4-BE49-F238E27FC236}">
                <a16:creationId xmlns="" xmlns:a16="http://schemas.microsoft.com/office/drawing/2014/main" id="{74177096-305E-4BA5-8F2C-40A555F4E043}"/>
              </a:ext>
            </a:extLst>
          </p:cNvPr>
          <p:cNvSpPr txBox="1"/>
          <p:nvPr/>
        </p:nvSpPr>
        <p:spPr bwMode="gray">
          <a:xfrm>
            <a:off x="1029281" y="4420013"/>
            <a:ext cx="572996" cy="276999"/>
          </a:xfrm>
          <a:prstGeom prst="rect">
            <a:avLst/>
          </a:prstGeom>
          <a:noFill/>
        </p:spPr>
        <p:txBody>
          <a:bodyPr wrap="square" rtlCol="0">
            <a:spAutoFit/>
          </a:bodyPr>
          <a:lstStyle/>
          <a:p>
            <a:pPr fontAlgn="ctr"/>
            <a:r>
              <a:rPr lang="en-US" sz="1200" dirty="0">
                <a:solidFill>
                  <a:srgbClr val="000000"/>
                </a:solidFill>
                <a:latin typeface="Huawei Sans" panose="020C0503030203020204" pitchFamily="34" charset="0"/>
              </a:rPr>
              <a:t>EDGE</a:t>
            </a:r>
          </a:p>
        </p:txBody>
      </p:sp>
      <p:sp>
        <p:nvSpPr>
          <p:cNvPr id="41" name="文本框 25">
            <a:extLst>
              <a:ext uri="{FF2B5EF4-FFF2-40B4-BE49-F238E27FC236}">
                <a16:creationId xmlns="" xmlns:a16="http://schemas.microsoft.com/office/drawing/2014/main" id="{A6AAB81F-6A71-44E0-85F3-E5EAA6EEAFED}"/>
              </a:ext>
            </a:extLst>
          </p:cNvPr>
          <p:cNvSpPr txBox="1"/>
          <p:nvPr/>
        </p:nvSpPr>
        <p:spPr bwMode="gray">
          <a:xfrm>
            <a:off x="3994581" y="4426996"/>
            <a:ext cx="572996" cy="276999"/>
          </a:xfrm>
          <a:prstGeom prst="rect">
            <a:avLst/>
          </a:prstGeom>
          <a:noFill/>
        </p:spPr>
        <p:txBody>
          <a:bodyPr wrap="square" rtlCol="0">
            <a:spAutoFit/>
          </a:bodyPr>
          <a:lstStyle/>
          <a:p>
            <a:pPr fontAlgn="ctr"/>
            <a:r>
              <a:rPr lang="en-US" sz="1200" dirty="0">
                <a:solidFill>
                  <a:srgbClr val="000000"/>
                </a:solidFill>
                <a:latin typeface="Huawei Sans" panose="020C0503030203020204" pitchFamily="34" charset="0"/>
              </a:rPr>
              <a:t>EDGE</a:t>
            </a:r>
          </a:p>
        </p:txBody>
      </p:sp>
      <p:sp>
        <p:nvSpPr>
          <p:cNvPr id="42" name="文本框 28">
            <a:extLst>
              <a:ext uri="{FF2B5EF4-FFF2-40B4-BE49-F238E27FC236}">
                <a16:creationId xmlns="" xmlns:a16="http://schemas.microsoft.com/office/drawing/2014/main" id="{2A6BF1C0-CD16-4FB9-B223-BD4DDE2774E9}"/>
              </a:ext>
            </a:extLst>
          </p:cNvPr>
          <p:cNvSpPr txBox="1"/>
          <p:nvPr/>
        </p:nvSpPr>
        <p:spPr bwMode="gray">
          <a:xfrm>
            <a:off x="1005042" y="3687275"/>
            <a:ext cx="987045" cy="276999"/>
          </a:xfrm>
          <a:prstGeom prst="rect">
            <a:avLst/>
          </a:prstGeom>
          <a:noFill/>
        </p:spPr>
        <p:txBody>
          <a:bodyPr wrap="square" rtlCol="0">
            <a:spAutoFit/>
          </a:bodyPr>
          <a:lstStyle/>
          <a:p>
            <a:pPr fontAlgn="ctr"/>
            <a:r>
              <a:rPr lang="en-US" sz="1200" dirty="0">
                <a:solidFill>
                  <a:srgbClr val="000000"/>
                </a:solidFill>
                <a:latin typeface="Huawei Sans" panose="020C0503030203020204" pitchFamily="34" charset="0"/>
              </a:rPr>
              <a:t>NAT device</a:t>
            </a:r>
          </a:p>
        </p:txBody>
      </p:sp>
      <p:sp>
        <p:nvSpPr>
          <p:cNvPr id="43" name="文本框 28">
            <a:extLst>
              <a:ext uri="{FF2B5EF4-FFF2-40B4-BE49-F238E27FC236}">
                <a16:creationId xmlns="" xmlns:a16="http://schemas.microsoft.com/office/drawing/2014/main" id="{868ED6EF-1F1F-4E9B-A865-32BA79E3F81B}"/>
              </a:ext>
            </a:extLst>
          </p:cNvPr>
          <p:cNvSpPr txBox="1"/>
          <p:nvPr/>
        </p:nvSpPr>
        <p:spPr bwMode="gray">
          <a:xfrm>
            <a:off x="3642733" y="3687275"/>
            <a:ext cx="1101136" cy="276999"/>
          </a:xfrm>
          <a:prstGeom prst="rect">
            <a:avLst/>
          </a:prstGeom>
          <a:noFill/>
        </p:spPr>
        <p:txBody>
          <a:bodyPr wrap="square" rtlCol="0">
            <a:spAutoFit/>
          </a:bodyPr>
          <a:lstStyle/>
          <a:p>
            <a:pPr fontAlgn="ctr"/>
            <a:r>
              <a:rPr lang="en-US" sz="1200" dirty="0">
                <a:solidFill>
                  <a:srgbClr val="000000"/>
                </a:solidFill>
                <a:latin typeface="Huawei Sans" panose="020C0503030203020204" pitchFamily="34" charset="0"/>
              </a:rPr>
              <a:t>NAT device</a:t>
            </a:r>
          </a:p>
        </p:txBody>
      </p:sp>
      <p:cxnSp>
        <p:nvCxnSpPr>
          <p:cNvPr id="46" name="直接连接符 106">
            <a:extLst>
              <a:ext uri="{FF2B5EF4-FFF2-40B4-BE49-F238E27FC236}">
                <a16:creationId xmlns="" xmlns:a16="http://schemas.microsoft.com/office/drawing/2014/main" id="{ADEFC34D-63F9-4FEF-9A5A-278778B89613}"/>
              </a:ext>
            </a:extLst>
          </p:cNvPr>
          <p:cNvCxnSpPr>
            <a:cxnSpLocks/>
            <a:stCxn id="38" idx="2"/>
            <a:endCxn id="36" idx="0"/>
          </p:cNvCxnSpPr>
          <p:nvPr/>
        </p:nvCxnSpPr>
        <p:spPr bwMode="gray">
          <a:xfrm flipH="1">
            <a:off x="1762654" y="4014024"/>
            <a:ext cx="379908" cy="36857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 name="直接连接符 106">
            <a:extLst>
              <a:ext uri="{FF2B5EF4-FFF2-40B4-BE49-F238E27FC236}">
                <a16:creationId xmlns="" xmlns:a16="http://schemas.microsoft.com/office/drawing/2014/main" id="{3DE9967B-BFDA-44C2-85BD-9BCF1395C8EF}"/>
              </a:ext>
            </a:extLst>
          </p:cNvPr>
          <p:cNvCxnSpPr>
            <a:cxnSpLocks/>
            <a:stCxn id="37" idx="0"/>
            <a:endCxn id="39" idx="2"/>
          </p:cNvCxnSpPr>
          <p:nvPr/>
        </p:nvCxnSpPr>
        <p:spPr bwMode="gray">
          <a:xfrm flipH="1" flipV="1">
            <a:off x="3455027" y="4014024"/>
            <a:ext cx="332135" cy="36857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Freeform: Shape 10">
            <a:extLst>
              <a:ext uri="{FF2B5EF4-FFF2-40B4-BE49-F238E27FC236}">
                <a16:creationId xmlns="" xmlns:a16="http://schemas.microsoft.com/office/drawing/2014/main" id="{524A5F87-8284-4CE8-92DD-4DC1E03539AF}"/>
              </a:ext>
            </a:extLst>
          </p:cNvPr>
          <p:cNvSpPr/>
          <p:nvPr/>
        </p:nvSpPr>
        <p:spPr bwMode="gray">
          <a:xfrm>
            <a:off x="1719131" y="3324587"/>
            <a:ext cx="2111554" cy="1047361"/>
          </a:xfrm>
          <a:custGeom>
            <a:avLst/>
            <a:gdLst>
              <a:gd name="connsiteX0" fmla="*/ 0 w 1650124"/>
              <a:gd name="connsiteY0" fmla="*/ 998500 h 998500"/>
              <a:gd name="connsiteX1" fmla="*/ 893380 w 1650124"/>
              <a:gd name="connsiteY1" fmla="*/ 18 h 998500"/>
              <a:gd name="connsiteX2" fmla="*/ 1650124 w 1650124"/>
              <a:gd name="connsiteY2" fmla="*/ 977480 h 998500"/>
            </a:gdLst>
            <a:ahLst/>
            <a:cxnLst>
              <a:cxn ang="0">
                <a:pos x="connsiteX0" y="connsiteY0"/>
              </a:cxn>
              <a:cxn ang="0">
                <a:pos x="connsiteX1" y="connsiteY1"/>
              </a:cxn>
              <a:cxn ang="0">
                <a:pos x="connsiteX2" y="connsiteY2"/>
              </a:cxn>
            </a:cxnLst>
            <a:rect l="l" t="t" r="r" b="b"/>
            <a:pathLst>
              <a:path w="1650124" h="998500">
                <a:moveTo>
                  <a:pt x="0" y="998500"/>
                </a:moveTo>
                <a:cubicBezTo>
                  <a:pt x="309179" y="501010"/>
                  <a:pt x="618359" y="3521"/>
                  <a:pt x="893380" y="18"/>
                </a:cubicBezTo>
                <a:cubicBezTo>
                  <a:pt x="1168401" y="-3485"/>
                  <a:pt x="1409262" y="486997"/>
                  <a:pt x="1650124" y="977480"/>
                </a:cubicBezTo>
              </a:path>
            </a:pathLst>
          </a:custGeom>
          <a:noFill/>
          <a:ln w="28575">
            <a:solidFill>
              <a:srgbClr val="E28189"/>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solidFill>
                <a:prstClr val="white"/>
              </a:solidFill>
            </a:endParaRPr>
          </a:p>
        </p:txBody>
      </p:sp>
      <p:sp>
        <p:nvSpPr>
          <p:cNvPr id="23" name="Rectangular Callout 75">
            <a:extLst>
              <a:ext uri="{FF2B5EF4-FFF2-40B4-BE49-F238E27FC236}">
                <a16:creationId xmlns="" xmlns:a16="http://schemas.microsoft.com/office/drawing/2014/main" id="{B68043C0-4640-4376-A5FF-0B60AFDEE179}"/>
              </a:ext>
            </a:extLst>
          </p:cNvPr>
          <p:cNvSpPr/>
          <p:nvPr/>
        </p:nvSpPr>
        <p:spPr bwMode="gray">
          <a:xfrm>
            <a:off x="3336696" y="2234930"/>
            <a:ext cx="1257107" cy="307777"/>
          </a:xfrm>
          <a:prstGeom prst="wedgeRectCallout">
            <a:avLst>
              <a:gd name="adj1" fmla="val -69183"/>
              <a:gd name="adj2" fmla="val -2112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black"/>
                </a:solidFill>
              </a:rPr>
              <a:t>STUN session</a:t>
            </a:r>
          </a:p>
        </p:txBody>
      </p:sp>
      <p:pic>
        <p:nvPicPr>
          <p:cNvPr id="29" name="Picture 2" descr="G:\做的项目\公共\扁平图标切换\更新2015_01_21\oss扁平图标库2015_01_21更新-04.png">
            <a:extLst>
              <a:ext uri="{FF2B5EF4-FFF2-40B4-BE49-F238E27FC236}">
                <a16:creationId xmlns="" xmlns:a16="http://schemas.microsoft.com/office/drawing/2014/main" id="{6E931B64-9F9A-457B-B8C0-DE619C6747B4}"/>
              </a:ext>
            </a:extLst>
          </p:cNvPr>
          <p:cNvPicPr>
            <a:picLocks noChangeAspect="1" noChangeArrowheads="1"/>
          </p:cNvPicPr>
          <p:nvPr/>
        </p:nvPicPr>
        <p:blipFill>
          <a:blip r:embed="rId5" cstate="print"/>
          <a:stretch>
            <a:fillRect/>
          </a:stretch>
        </p:blipFill>
        <p:spPr bwMode="gray">
          <a:xfrm>
            <a:off x="2651709" y="1713300"/>
            <a:ext cx="434391" cy="355410"/>
          </a:xfrm>
          <a:prstGeom prst="rect">
            <a:avLst/>
          </a:prstGeom>
          <a:noFill/>
        </p:spPr>
      </p:pic>
      <p:cxnSp>
        <p:nvCxnSpPr>
          <p:cNvPr id="30" name="直接连接符 106">
            <a:extLst>
              <a:ext uri="{FF2B5EF4-FFF2-40B4-BE49-F238E27FC236}">
                <a16:creationId xmlns="" xmlns:a16="http://schemas.microsoft.com/office/drawing/2014/main" id="{A7630CD8-BAE8-4396-94AD-835CAAE21146}"/>
              </a:ext>
            </a:extLst>
          </p:cNvPr>
          <p:cNvCxnSpPr>
            <a:cxnSpLocks/>
            <a:stCxn id="29" idx="2"/>
            <a:endCxn id="35" idx="1"/>
          </p:cNvCxnSpPr>
          <p:nvPr/>
        </p:nvCxnSpPr>
        <p:spPr bwMode="gray">
          <a:xfrm>
            <a:off x="2868905" y="2068710"/>
            <a:ext cx="0" cy="798366"/>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Freeform: Shape 5">
            <a:extLst>
              <a:ext uri="{FF2B5EF4-FFF2-40B4-BE49-F238E27FC236}">
                <a16:creationId xmlns="" xmlns:a16="http://schemas.microsoft.com/office/drawing/2014/main" id="{EFD5CF9C-6F92-4F84-8309-A7375BE5311A}"/>
              </a:ext>
            </a:extLst>
          </p:cNvPr>
          <p:cNvSpPr/>
          <p:nvPr/>
        </p:nvSpPr>
        <p:spPr bwMode="gray">
          <a:xfrm>
            <a:off x="1673966" y="2117820"/>
            <a:ext cx="1038225" cy="2254128"/>
          </a:xfrm>
          <a:custGeom>
            <a:avLst/>
            <a:gdLst>
              <a:gd name="connsiteX0" fmla="*/ 0 w 1038225"/>
              <a:gd name="connsiteY0" fmla="*/ 2181225 h 2181225"/>
              <a:gd name="connsiteX1" fmla="*/ 714375 w 1038225"/>
              <a:gd name="connsiteY1" fmla="*/ 1028700 h 2181225"/>
              <a:gd name="connsiteX2" fmla="*/ 1038225 w 1038225"/>
              <a:gd name="connsiteY2" fmla="*/ 0 h 2181225"/>
            </a:gdLst>
            <a:ahLst/>
            <a:cxnLst>
              <a:cxn ang="0">
                <a:pos x="connsiteX0" y="connsiteY0"/>
              </a:cxn>
              <a:cxn ang="0">
                <a:pos x="connsiteX1" y="connsiteY1"/>
              </a:cxn>
              <a:cxn ang="0">
                <a:pos x="connsiteX2" y="connsiteY2"/>
              </a:cxn>
            </a:cxnLst>
            <a:rect l="l" t="t" r="r" b="b"/>
            <a:pathLst>
              <a:path w="1038225" h="2181225">
                <a:moveTo>
                  <a:pt x="0" y="2181225"/>
                </a:moveTo>
                <a:cubicBezTo>
                  <a:pt x="270669" y="1786731"/>
                  <a:pt x="541338" y="1392237"/>
                  <a:pt x="714375" y="1028700"/>
                </a:cubicBezTo>
                <a:cubicBezTo>
                  <a:pt x="887413" y="665162"/>
                  <a:pt x="962819" y="332581"/>
                  <a:pt x="1038225" y="0"/>
                </a:cubicBezTo>
              </a:path>
            </a:pathLst>
          </a:custGeom>
          <a:noFill/>
          <a:ln w="19050">
            <a:solidFill>
              <a:srgbClr val="56C4D2"/>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solidFill>
                <a:prstClr val="white"/>
              </a:solidFill>
            </a:endParaRPr>
          </a:p>
        </p:txBody>
      </p:sp>
      <p:sp>
        <p:nvSpPr>
          <p:cNvPr id="31" name="Freeform: Shape 30">
            <a:extLst>
              <a:ext uri="{FF2B5EF4-FFF2-40B4-BE49-F238E27FC236}">
                <a16:creationId xmlns="" xmlns:a16="http://schemas.microsoft.com/office/drawing/2014/main" id="{264A70BF-6A11-43F2-A0CE-BC20BC224011}"/>
              </a:ext>
            </a:extLst>
          </p:cNvPr>
          <p:cNvSpPr/>
          <p:nvPr/>
        </p:nvSpPr>
        <p:spPr bwMode="gray">
          <a:xfrm flipH="1">
            <a:off x="2998049" y="2104975"/>
            <a:ext cx="903774" cy="2266973"/>
          </a:xfrm>
          <a:custGeom>
            <a:avLst/>
            <a:gdLst>
              <a:gd name="connsiteX0" fmla="*/ 0 w 1038225"/>
              <a:gd name="connsiteY0" fmla="*/ 2181225 h 2181225"/>
              <a:gd name="connsiteX1" fmla="*/ 714375 w 1038225"/>
              <a:gd name="connsiteY1" fmla="*/ 1028700 h 2181225"/>
              <a:gd name="connsiteX2" fmla="*/ 1038225 w 1038225"/>
              <a:gd name="connsiteY2" fmla="*/ 0 h 2181225"/>
            </a:gdLst>
            <a:ahLst/>
            <a:cxnLst>
              <a:cxn ang="0">
                <a:pos x="connsiteX0" y="connsiteY0"/>
              </a:cxn>
              <a:cxn ang="0">
                <a:pos x="connsiteX1" y="connsiteY1"/>
              </a:cxn>
              <a:cxn ang="0">
                <a:pos x="connsiteX2" y="connsiteY2"/>
              </a:cxn>
            </a:cxnLst>
            <a:rect l="l" t="t" r="r" b="b"/>
            <a:pathLst>
              <a:path w="1038225" h="2181225">
                <a:moveTo>
                  <a:pt x="0" y="2181225"/>
                </a:moveTo>
                <a:cubicBezTo>
                  <a:pt x="270669" y="1786731"/>
                  <a:pt x="541338" y="1392237"/>
                  <a:pt x="714375" y="1028700"/>
                </a:cubicBezTo>
                <a:cubicBezTo>
                  <a:pt x="887413" y="665162"/>
                  <a:pt x="962819" y="332581"/>
                  <a:pt x="1038225" y="0"/>
                </a:cubicBezTo>
              </a:path>
            </a:pathLst>
          </a:custGeom>
          <a:noFill/>
          <a:ln w="19050">
            <a:solidFill>
              <a:srgbClr val="56C4D2"/>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solidFill>
                <a:prstClr val="white"/>
              </a:solidFill>
            </a:endParaRPr>
          </a:p>
        </p:txBody>
      </p:sp>
      <p:sp>
        <p:nvSpPr>
          <p:cNvPr id="32" name="Rectangular Callout 75">
            <a:extLst>
              <a:ext uri="{FF2B5EF4-FFF2-40B4-BE49-F238E27FC236}">
                <a16:creationId xmlns="" xmlns:a16="http://schemas.microsoft.com/office/drawing/2014/main" id="{D0569CB8-0252-4751-82D9-6BCD932722DA}"/>
              </a:ext>
            </a:extLst>
          </p:cNvPr>
          <p:cNvSpPr/>
          <p:nvPr/>
        </p:nvSpPr>
        <p:spPr bwMode="gray">
          <a:xfrm>
            <a:off x="2166209" y="4119219"/>
            <a:ext cx="1055073" cy="307777"/>
          </a:xfrm>
          <a:prstGeom prst="wedgeRectCallout">
            <a:avLst>
              <a:gd name="adj1" fmla="val 38248"/>
              <a:gd name="adj2" fmla="val -23775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200" dirty="0">
                <a:solidFill>
                  <a:prstClr val="black"/>
                </a:solidFill>
              </a:rPr>
              <a:t>NAT traversal</a:t>
            </a:r>
          </a:p>
        </p:txBody>
      </p:sp>
      <p:sp>
        <p:nvSpPr>
          <p:cNvPr id="44" name="文本框 25">
            <a:extLst>
              <a:ext uri="{FF2B5EF4-FFF2-40B4-BE49-F238E27FC236}">
                <a16:creationId xmlns="" xmlns:a16="http://schemas.microsoft.com/office/drawing/2014/main" id="{DCDFF3F5-C80E-42A1-BAEF-578AB0C6FB06}"/>
              </a:ext>
            </a:extLst>
          </p:cNvPr>
          <p:cNvSpPr txBox="1"/>
          <p:nvPr/>
        </p:nvSpPr>
        <p:spPr bwMode="gray">
          <a:xfrm>
            <a:off x="3086100" y="1730563"/>
            <a:ext cx="1248278" cy="276999"/>
          </a:xfrm>
          <a:prstGeom prst="rect">
            <a:avLst/>
          </a:prstGeom>
          <a:noFill/>
        </p:spPr>
        <p:txBody>
          <a:bodyPr wrap="square" rtlCol="0">
            <a:spAutoFit/>
          </a:bodyPr>
          <a:lstStyle/>
          <a:p>
            <a:pPr fontAlgn="ctr"/>
            <a:r>
              <a:rPr lang="en-US" sz="1200" dirty="0">
                <a:solidFill>
                  <a:srgbClr val="000000"/>
                </a:solidFill>
                <a:latin typeface="Huawei Sans" panose="020C0503030203020204" pitchFamily="34" charset="0"/>
              </a:rPr>
              <a:t>STUN server</a:t>
            </a:r>
          </a:p>
        </p:txBody>
      </p:sp>
      <p:sp>
        <p:nvSpPr>
          <p:cNvPr id="45" name="五边形 2">
            <a:extLst>
              <a:ext uri="{FF2B5EF4-FFF2-40B4-BE49-F238E27FC236}">
                <a16:creationId xmlns="" xmlns:a16="http://schemas.microsoft.com/office/drawing/2014/main" id="{F67C9B26-43E4-46F6-9127-005A9E9C4A69}"/>
              </a:ext>
            </a:extLst>
          </p:cNvPr>
          <p:cNvSpPr/>
          <p:nvPr/>
        </p:nvSpPr>
        <p:spPr bwMode="gray">
          <a:xfrm>
            <a:off x="4665836" y="28656"/>
            <a:ext cx="1643826" cy="37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Basic Concepts of Tunnels</a:t>
            </a:r>
          </a:p>
        </p:txBody>
      </p:sp>
      <p:sp>
        <p:nvSpPr>
          <p:cNvPr id="48" name="燕尾形 3">
            <a:extLst>
              <a:ext uri="{FF2B5EF4-FFF2-40B4-BE49-F238E27FC236}">
                <a16:creationId xmlns="" xmlns:a16="http://schemas.microsoft.com/office/drawing/2014/main" id="{D5605CD5-6CA0-41BB-AED7-2774E6579B4B}"/>
              </a:ext>
            </a:extLst>
          </p:cNvPr>
          <p:cNvSpPr/>
          <p:nvPr/>
        </p:nvSpPr>
        <p:spPr bwMode="gray">
          <a:xfrm>
            <a:off x="8255156" y="28656"/>
            <a:ext cx="1487455" cy="37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b="1" dirty="0">
                <a:solidFill>
                  <a:prstClr val="white"/>
                </a:solidFill>
                <a:latin typeface="Huawei Sans" panose="020C0503030203020204" pitchFamily="34" charset="0"/>
                <a:sym typeface="Huawei Sans" panose="020C0503030203020204" pitchFamily="34" charset="0"/>
              </a:rPr>
              <a:t>NAT Traversal Design</a:t>
            </a:r>
          </a:p>
        </p:txBody>
      </p:sp>
      <p:sp>
        <p:nvSpPr>
          <p:cNvPr id="49" name="燕尾形 3">
            <a:extLst>
              <a:ext uri="{FF2B5EF4-FFF2-40B4-BE49-F238E27FC236}">
                <a16:creationId xmlns="" xmlns:a16="http://schemas.microsoft.com/office/drawing/2014/main" id="{1842884F-8AD7-412F-ACE1-36E9BF39A86F}"/>
              </a:ext>
            </a:extLst>
          </p:cNvPr>
          <p:cNvSpPr/>
          <p:nvPr/>
        </p:nvSpPr>
        <p:spPr bwMode="gray">
          <a:xfrm>
            <a:off x="7360256" y="28656"/>
            <a:ext cx="1036310"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RR Design</a:t>
            </a:r>
          </a:p>
        </p:txBody>
      </p:sp>
      <p:sp>
        <p:nvSpPr>
          <p:cNvPr id="50" name="燕尾形 3">
            <a:extLst>
              <a:ext uri="{FF2B5EF4-FFF2-40B4-BE49-F238E27FC236}">
                <a16:creationId xmlns="" xmlns:a16="http://schemas.microsoft.com/office/drawing/2014/main" id="{3B3CC8E9-A878-439C-BD51-4B00D611C6AC}"/>
              </a:ext>
            </a:extLst>
          </p:cNvPr>
          <p:cNvSpPr/>
          <p:nvPr/>
        </p:nvSpPr>
        <p:spPr bwMode="gray">
          <a:xfrm>
            <a:off x="9601201" y="28656"/>
            <a:ext cx="2147886" cy="37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Specifications-Exceeded Network Design</a:t>
            </a:r>
          </a:p>
        </p:txBody>
      </p:sp>
      <p:sp>
        <p:nvSpPr>
          <p:cNvPr id="56" name="燕尾形 3">
            <a:extLst>
              <a:ext uri="{FF2B5EF4-FFF2-40B4-BE49-F238E27FC236}">
                <a16:creationId xmlns="" xmlns:a16="http://schemas.microsoft.com/office/drawing/2014/main" id="{C135BB1D-01E4-475E-8AB5-05649C307E20}"/>
              </a:ext>
            </a:extLst>
          </p:cNvPr>
          <p:cNvSpPr/>
          <p:nvPr/>
        </p:nvSpPr>
        <p:spPr bwMode="gray">
          <a:xfrm>
            <a:off x="6168252" y="28656"/>
            <a:ext cx="1333414"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Data Tunnel Design</a:t>
            </a:r>
          </a:p>
        </p:txBody>
      </p:sp>
    </p:spTree>
    <p:extLst>
      <p:ext uri="{BB962C8B-B14F-4D97-AF65-F5344CB8AC3E}">
        <p14:creationId xmlns:p14="http://schemas.microsoft.com/office/powerpoint/2010/main" val="11284268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normAutofit/>
          </a:bodyPr>
          <a:lstStyle/>
          <a:p>
            <a:r>
              <a:rPr lang="en-US" dirty="0"/>
              <a:t>Challenges Brought by Multiple Services to Enterprise WAN Interconnection</a:t>
            </a:r>
          </a:p>
        </p:txBody>
      </p:sp>
      <p:sp>
        <p:nvSpPr>
          <p:cNvPr id="3" name="Text Placeholder 2"/>
          <p:cNvSpPr>
            <a:spLocks noGrp="1"/>
          </p:cNvSpPr>
          <p:nvPr>
            <p:ph type="body" sz="quarter" idx="10"/>
          </p:nvPr>
        </p:nvSpPr>
        <p:spPr bwMode="gray"/>
        <p:txBody>
          <a:bodyPr/>
          <a:lstStyle/>
          <a:p>
            <a:pPr algn="l">
              <a:lnSpc>
                <a:spcPct val="100000"/>
              </a:lnSpc>
            </a:pPr>
            <a:r>
              <a:rPr lang="en-US" sz="1400" dirty="0"/>
              <a:t>Enterprises are unable to detect service quality in real time and therefore cannot effectively guarantee key services. In addition, enterprises cannot monitor service traffic in real time, and therefore are unable to quickly adjust service traffic.</a:t>
            </a:r>
          </a:p>
        </p:txBody>
      </p:sp>
      <p:sp>
        <p:nvSpPr>
          <p:cNvPr id="7" name="圆角矩形 75"/>
          <p:cNvSpPr/>
          <p:nvPr/>
        </p:nvSpPr>
        <p:spPr bwMode="gray">
          <a:xfrm>
            <a:off x="567446" y="2533358"/>
            <a:ext cx="5376149" cy="365862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05750" indent="-285750" defTabSz="1219272" fontAlgn="ctr">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algn="just" defTabSz="914112" fontAlgn="ctr">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 name="组合 4"/>
          <p:cNvGrpSpPr/>
          <p:nvPr/>
        </p:nvGrpSpPr>
        <p:grpSpPr bwMode="gray">
          <a:xfrm>
            <a:off x="1424784" y="2716230"/>
            <a:ext cx="3005478" cy="3203227"/>
            <a:chOff x="6451161" y="1315201"/>
            <a:chExt cx="3221815" cy="2759013"/>
          </a:xfrm>
        </p:grpSpPr>
        <p:sp>
          <p:nvSpPr>
            <p:cNvPr id="9" name="圆柱形 5"/>
            <p:cNvSpPr/>
            <p:nvPr/>
          </p:nvSpPr>
          <p:spPr bwMode="gray">
            <a:xfrm rot="5400000">
              <a:off x="7904391" y="1142272"/>
              <a:ext cx="706740" cy="2216078"/>
            </a:xfrm>
            <a:prstGeom prst="can">
              <a:avLst>
                <a:gd name="adj" fmla="val 6990"/>
              </a:avLst>
            </a:prstGeom>
            <a:solidFill>
              <a:srgbClr val="00B0F0">
                <a:alpha val="39000"/>
              </a:srgbClr>
            </a:solidFill>
            <a:ln w="3175" cap="flat" cmpd="sng" algn="ctr">
              <a:noFill/>
              <a:prstDash val="solid"/>
            </a:ln>
            <a:effectLst/>
          </p:spPr>
          <p:txBody>
            <a:bodyPr wrap="none" rtlCol="0" anchor="ctr"/>
            <a:lstStyle/>
            <a:p>
              <a:pPr marL="0" marR="0" lvl="0" indent="0" algn="ctr" defTabSz="1219272" eaLnBrk="1" fontAlgn="ctr" latinLnBrk="0" hangingPunct="1">
                <a:spcBef>
                  <a:spcPts val="0"/>
                </a:spcBef>
                <a:spcAft>
                  <a:spcPts val="0"/>
                </a:spcAft>
                <a:buClr>
                  <a:srgbClr val="CC9900"/>
                </a:buClr>
                <a:buSzTx/>
                <a:buFont typeface="Wingdings" pitchFamily="2" charset="2"/>
                <a:buChar char="n"/>
                <a:tabLst/>
                <a:defRPr/>
              </a:pPr>
              <a:endParaRPr kumimoji="0" lang="en-US" altLang="zh-CN" sz="2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mn-cs"/>
              </a:endParaRPr>
            </a:p>
          </p:txBody>
        </p:sp>
        <p:cxnSp>
          <p:nvCxnSpPr>
            <p:cNvPr id="10" name="直接连接符 6"/>
            <p:cNvCxnSpPr/>
            <p:nvPr/>
          </p:nvCxnSpPr>
          <p:spPr bwMode="gray">
            <a:xfrm flipH="1">
              <a:off x="6451161" y="2895407"/>
              <a:ext cx="146400" cy="0"/>
            </a:xfrm>
            <a:prstGeom prst="line">
              <a:avLst/>
            </a:prstGeom>
            <a:noFill/>
            <a:ln w="12700" cap="flat" cmpd="sng" algn="ctr">
              <a:solidFill>
                <a:srgbClr val="4F81BD">
                  <a:shade val="95000"/>
                  <a:satMod val="105000"/>
                </a:srgbClr>
              </a:solidFill>
              <a:prstDash val="solid"/>
            </a:ln>
            <a:effectLst/>
          </p:spPr>
        </p:cxnSp>
        <p:cxnSp>
          <p:nvCxnSpPr>
            <p:cNvPr id="11" name="直接连接符 7"/>
            <p:cNvCxnSpPr/>
            <p:nvPr/>
          </p:nvCxnSpPr>
          <p:spPr bwMode="gray">
            <a:xfrm flipH="1">
              <a:off x="6597562" y="2479949"/>
              <a:ext cx="539305" cy="415458"/>
            </a:xfrm>
            <a:prstGeom prst="line">
              <a:avLst/>
            </a:prstGeom>
            <a:noFill/>
            <a:ln w="12700" cap="flat" cmpd="sng" algn="ctr">
              <a:solidFill>
                <a:srgbClr val="E98C80"/>
              </a:solidFill>
              <a:prstDash val="solid"/>
            </a:ln>
            <a:effectLst/>
          </p:spPr>
        </p:cxnSp>
        <p:cxnSp>
          <p:nvCxnSpPr>
            <p:cNvPr id="12" name="直接连接符 8"/>
            <p:cNvCxnSpPr/>
            <p:nvPr/>
          </p:nvCxnSpPr>
          <p:spPr bwMode="gray">
            <a:xfrm flipH="1" flipV="1">
              <a:off x="6593328" y="2894664"/>
              <a:ext cx="569919" cy="631473"/>
            </a:xfrm>
            <a:prstGeom prst="line">
              <a:avLst/>
            </a:prstGeom>
            <a:noFill/>
            <a:ln w="12700" cap="flat" cmpd="sng" algn="ctr">
              <a:solidFill>
                <a:srgbClr val="E98C80"/>
              </a:solidFill>
              <a:prstDash val="solid"/>
            </a:ln>
            <a:effectLst/>
          </p:spPr>
        </p:cxnSp>
        <p:grpSp>
          <p:nvGrpSpPr>
            <p:cNvPr id="13" name="组合 9"/>
            <p:cNvGrpSpPr/>
            <p:nvPr/>
          </p:nvGrpSpPr>
          <p:grpSpPr bwMode="gray">
            <a:xfrm>
              <a:off x="7149722" y="1731802"/>
              <a:ext cx="2326416" cy="865429"/>
              <a:chOff x="956873" y="1341562"/>
              <a:chExt cx="2533393" cy="1423863"/>
            </a:xfrm>
          </p:grpSpPr>
          <p:cxnSp>
            <p:nvCxnSpPr>
              <p:cNvPr id="22" name="直接箭头连接符 19"/>
              <p:cNvCxnSpPr/>
              <p:nvPr/>
            </p:nvCxnSpPr>
            <p:spPr bwMode="gray">
              <a:xfrm>
                <a:off x="956873" y="2765425"/>
                <a:ext cx="2533393" cy="0"/>
              </a:xfrm>
              <a:prstGeom prst="straightConnector1">
                <a:avLst/>
              </a:prstGeom>
              <a:noFill/>
              <a:ln w="25400" cap="flat" cmpd="sng" algn="ctr">
                <a:solidFill>
                  <a:srgbClr val="E98C80"/>
                </a:solidFill>
                <a:prstDash val="solid"/>
                <a:tailEnd type="triangle"/>
              </a:ln>
              <a:effectLst/>
            </p:spPr>
          </p:cxnSp>
          <p:cxnSp>
            <p:nvCxnSpPr>
              <p:cNvPr id="23" name="直接箭头连接符 20"/>
              <p:cNvCxnSpPr/>
              <p:nvPr/>
            </p:nvCxnSpPr>
            <p:spPr bwMode="gray">
              <a:xfrm flipV="1">
                <a:off x="956873" y="1341562"/>
                <a:ext cx="0" cy="1423863"/>
              </a:xfrm>
              <a:prstGeom prst="straightConnector1">
                <a:avLst/>
              </a:prstGeom>
              <a:noFill/>
              <a:ln w="25400" cap="flat" cmpd="sng" algn="ctr">
                <a:solidFill>
                  <a:srgbClr val="E98C80"/>
                </a:solidFill>
                <a:prstDash val="solid"/>
                <a:tailEnd type="triangle"/>
              </a:ln>
              <a:effectLst/>
            </p:spPr>
          </p:cxnSp>
        </p:grpSp>
        <p:sp>
          <p:nvSpPr>
            <p:cNvPr id="14" name="圆柱形 10"/>
            <p:cNvSpPr/>
            <p:nvPr/>
          </p:nvSpPr>
          <p:spPr bwMode="gray">
            <a:xfrm rot="5400000">
              <a:off x="7937134" y="2201381"/>
              <a:ext cx="675485" cy="2216078"/>
            </a:xfrm>
            <a:prstGeom prst="can">
              <a:avLst>
                <a:gd name="adj" fmla="val 6379"/>
              </a:avLst>
            </a:prstGeom>
            <a:solidFill>
              <a:srgbClr val="00B0F0">
                <a:alpha val="39000"/>
              </a:srgbClr>
            </a:solidFill>
            <a:ln w="3175" cap="flat" cmpd="sng" algn="ctr">
              <a:noFill/>
              <a:prstDash val="solid"/>
            </a:ln>
            <a:effectLst/>
          </p:spPr>
          <p:txBody>
            <a:bodyPr wrap="none" rtlCol="0" anchor="ctr"/>
            <a:lstStyle/>
            <a:p>
              <a:pPr marL="0" marR="0" lvl="0" indent="0" algn="ctr" defTabSz="1219272" eaLnBrk="1" fontAlgn="ctr" latinLnBrk="0" hangingPunct="1">
                <a:spcBef>
                  <a:spcPts val="0"/>
                </a:spcBef>
                <a:spcAft>
                  <a:spcPts val="0"/>
                </a:spcAft>
                <a:buClr>
                  <a:srgbClr val="CC9900"/>
                </a:buClr>
                <a:buSzTx/>
                <a:buFont typeface="Wingdings" pitchFamily="2" charset="2"/>
                <a:buChar char="n"/>
                <a:tabLst/>
                <a:defRPr/>
              </a:pPr>
              <a:endParaRPr kumimoji="0" lang="en-US" altLang="zh-CN" sz="2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mn-cs"/>
              </a:endParaRPr>
            </a:p>
          </p:txBody>
        </p:sp>
        <p:cxnSp>
          <p:nvCxnSpPr>
            <p:cNvPr id="15" name="直接箭头连接符 11"/>
            <p:cNvCxnSpPr/>
            <p:nvPr/>
          </p:nvCxnSpPr>
          <p:spPr bwMode="gray">
            <a:xfrm flipV="1">
              <a:off x="7159402" y="2760966"/>
              <a:ext cx="3863" cy="886195"/>
            </a:xfrm>
            <a:prstGeom prst="straightConnector1">
              <a:avLst/>
            </a:prstGeom>
            <a:noFill/>
            <a:ln w="25400" cap="flat" cmpd="sng" algn="ctr">
              <a:solidFill>
                <a:srgbClr val="E98C80"/>
              </a:solidFill>
              <a:prstDash val="solid"/>
              <a:tailEnd type="triangle"/>
            </a:ln>
            <a:effectLst/>
          </p:spPr>
        </p:cxnSp>
        <p:sp>
          <p:nvSpPr>
            <p:cNvPr id="16" name="矩形 12"/>
            <p:cNvSpPr/>
            <p:nvPr/>
          </p:nvSpPr>
          <p:spPr bwMode="gray">
            <a:xfrm>
              <a:off x="6802305" y="3676571"/>
              <a:ext cx="2864656" cy="397643"/>
            </a:xfrm>
            <a:prstGeom prst="rect">
              <a:avLst/>
            </a:prstGeom>
          </p:spPr>
          <p:txBody>
            <a:bodyPr wrap="square">
              <a:spAutoFit/>
            </a:bodyPr>
            <a:lstStyle/>
            <a:p>
              <a:pPr marL="0" marR="0" lvl="0" indent="0" algn="ctr" defTabSz="947433" eaLnBrk="1" fontAlgn="ctr" latinLnBrk="0" hangingPunct="1">
                <a:spcBef>
                  <a:spcPts val="0"/>
                </a:spcBef>
                <a:spcAft>
                  <a:spcPts val="0"/>
                </a:spcAft>
                <a:buClr>
                  <a:srgbClr val="CC9900"/>
                </a:buClr>
                <a:buSzTx/>
                <a:buFontTx/>
                <a:buNone/>
                <a:tabLst/>
                <a:defRPr/>
              </a:pPr>
              <a:r>
                <a:rPr lang="en-US" sz="1200" b="0" dirty="0">
                  <a:solidFill>
                    <a:srgbClr val="C7000B"/>
                  </a:solidFill>
                  <a:latin typeface="Huawei Sans" panose="020C0503030203020204" pitchFamily="34" charset="0"/>
                </a:rPr>
                <a:t>Internet backup link</a:t>
              </a:r>
              <a:r>
                <a:rPr lang="en-US" sz="1200" b="0" dirty="0">
                  <a:latin typeface="Huawei Sans" panose="020C0503030203020204" pitchFamily="34" charset="0"/>
                </a:rPr>
                <a:t>: low bandwidth utilization</a:t>
              </a:r>
            </a:p>
          </p:txBody>
        </p:sp>
        <p:sp>
          <p:nvSpPr>
            <p:cNvPr id="17" name="矩形 13"/>
            <p:cNvSpPr/>
            <p:nvPr/>
          </p:nvSpPr>
          <p:spPr bwMode="gray">
            <a:xfrm>
              <a:off x="7077254" y="3179058"/>
              <a:ext cx="1135108" cy="397643"/>
            </a:xfrm>
            <a:prstGeom prst="rect">
              <a:avLst/>
            </a:prstGeom>
          </p:spPr>
          <p:txBody>
            <a:bodyPr wrap="square">
              <a:spAutoFit/>
            </a:bodyPr>
            <a:lstStyle/>
            <a:p>
              <a:pPr marL="0" marR="0" lvl="0" indent="0" algn="ctr" defTabSz="947433" eaLnBrk="1" fontAlgn="ctr" latinLnBrk="0" hangingPunct="1">
                <a:spcBef>
                  <a:spcPts val="0"/>
                </a:spcBef>
                <a:spcAft>
                  <a:spcPts val="0"/>
                </a:spcAft>
                <a:buClr>
                  <a:srgbClr val="CC9900"/>
                </a:buClr>
                <a:buSzTx/>
                <a:buFontTx/>
                <a:buNone/>
                <a:tabLst/>
                <a:defRPr/>
              </a:pPr>
              <a:r>
                <a:rPr lang="en-US" sz="1200" b="0" dirty="0">
                  <a:solidFill>
                    <a:prstClr val="black"/>
                  </a:solidFill>
                  <a:latin typeface="Huawei Sans" panose="020C0503030203020204" pitchFamily="34" charset="0"/>
                </a:rPr>
                <a:t>Unknown application</a:t>
              </a:r>
            </a:p>
          </p:txBody>
        </p:sp>
        <p:sp>
          <p:nvSpPr>
            <p:cNvPr id="18" name="任意多边形 14"/>
            <p:cNvSpPr/>
            <p:nvPr/>
          </p:nvSpPr>
          <p:spPr bwMode="gray">
            <a:xfrm>
              <a:off x="7161824" y="1722461"/>
              <a:ext cx="2146300" cy="544631"/>
            </a:xfrm>
            <a:custGeom>
              <a:avLst/>
              <a:gdLst>
                <a:gd name="connsiteX0" fmla="*/ 0 w 2146300"/>
                <a:gd name="connsiteY0" fmla="*/ 536234 h 544631"/>
                <a:gd name="connsiteX1" fmla="*/ 101600 w 2146300"/>
                <a:gd name="connsiteY1" fmla="*/ 542584 h 544631"/>
                <a:gd name="connsiteX2" fmla="*/ 374650 w 2146300"/>
                <a:gd name="connsiteY2" fmla="*/ 542584 h 544631"/>
                <a:gd name="connsiteX3" fmla="*/ 679450 w 2146300"/>
                <a:gd name="connsiteY3" fmla="*/ 536234 h 544631"/>
                <a:gd name="connsiteX4" fmla="*/ 831850 w 2146300"/>
                <a:gd name="connsiteY4" fmla="*/ 453684 h 544631"/>
                <a:gd name="connsiteX5" fmla="*/ 1123950 w 2146300"/>
                <a:gd name="connsiteY5" fmla="*/ 155234 h 544631"/>
                <a:gd name="connsiteX6" fmla="*/ 1333500 w 2146300"/>
                <a:gd name="connsiteY6" fmla="*/ 9184 h 544631"/>
                <a:gd name="connsiteX7" fmla="*/ 1549400 w 2146300"/>
                <a:gd name="connsiteY7" fmla="*/ 40934 h 544631"/>
                <a:gd name="connsiteX8" fmla="*/ 1758950 w 2146300"/>
                <a:gd name="connsiteY8" fmla="*/ 250484 h 544631"/>
                <a:gd name="connsiteX9" fmla="*/ 2025650 w 2146300"/>
                <a:gd name="connsiteY9" fmla="*/ 472734 h 544631"/>
                <a:gd name="connsiteX10" fmla="*/ 2146300 w 2146300"/>
                <a:gd name="connsiteY10" fmla="*/ 504484 h 544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300" h="544631">
                  <a:moveTo>
                    <a:pt x="0" y="536234"/>
                  </a:moveTo>
                  <a:cubicBezTo>
                    <a:pt x="19579" y="538880"/>
                    <a:pt x="39158" y="541526"/>
                    <a:pt x="101600" y="542584"/>
                  </a:cubicBezTo>
                  <a:cubicBezTo>
                    <a:pt x="164042" y="543642"/>
                    <a:pt x="374650" y="542584"/>
                    <a:pt x="374650" y="542584"/>
                  </a:cubicBezTo>
                  <a:cubicBezTo>
                    <a:pt x="470958" y="541526"/>
                    <a:pt x="603250" y="551051"/>
                    <a:pt x="679450" y="536234"/>
                  </a:cubicBezTo>
                  <a:cubicBezTo>
                    <a:pt x="755650" y="521417"/>
                    <a:pt x="757767" y="517184"/>
                    <a:pt x="831850" y="453684"/>
                  </a:cubicBezTo>
                  <a:cubicBezTo>
                    <a:pt x="905933" y="390184"/>
                    <a:pt x="1040342" y="229317"/>
                    <a:pt x="1123950" y="155234"/>
                  </a:cubicBezTo>
                  <a:cubicBezTo>
                    <a:pt x="1207558" y="81151"/>
                    <a:pt x="1262592" y="28234"/>
                    <a:pt x="1333500" y="9184"/>
                  </a:cubicBezTo>
                  <a:cubicBezTo>
                    <a:pt x="1404408" y="-9866"/>
                    <a:pt x="1478492" y="717"/>
                    <a:pt x="1549400" y="40934"/>
                  </a:cubicBezTo>
                  <a:cubicBezTo>
                    <a:pt x="1620308" y="81151"/>
                    <a:pt x="1679575" y="178517"/>
                    <a:pt x="1758950" y="250484"/>
                  </a:cubicBezTo>
                  <a:cubicBezTo>
                    <a:pt x="1838325" y="322451"/>
                    <a:pt x="1961092" y="430401"/>
                    <a:pt x="2025650" y="472734"/>
                  </a:cubicBezTo>
                  <a:cubicBezTo>
                    <a:pt x="2090208" y="515067"/>
                    <a:pt x="2118254" y="509775"/>
                    <a:pt x="2146300" y="504484"/>
                  </a:cubicBezTo>
                </a:path>
              </a:pathLst>
            </a:custGeom>
            <a:noFill/>
            <a:ln w="9525" cap="flat">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1219272" eaLnBrk="1" fontAlgn="ctr" latinLnBrk="0" hangingPunct="1">
                <a:spcBef>
                  <a:spcPts val="0"/>
                </a:spcBef>
                <a:spcAft>
                  <a:spcPts val="0"/>
                </a:spcAft>
                <a:buClrTx/>
                <a:buSzTx/>
                <a:buFontTx/>
                <a:buNone/>
                <a:tabLst/>
                <a:defRPr/>
              </a:pPr>
              <a:endParaRPr kumimoji="0" lang="en-US" sz="2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endParaRPr>
            </a:p>
          </p:txBody>
        </p:sp>
        <p:sp>
          <p:nvSpPr>
            <p:cNvPr id="19" name="矩形 15"/>
            <p:cNvSpPr/>
            <p:nvPr/>
          </p:nvSpPr>
          <p:spPr bwMode="gray">
            <a:xfrm>
              <a:off x="6796292" y="1315201"/>
              <a:ext cx="2876684" cy="397643"/>
            </a:xfrm>
            <a:prstGeom prst="rect">
              <a:avLst/>
            </a:prstGeom>
          </p:spPr>
          <p:txBody>
            <a:bodyPr wrap="square">
              <a:spAutoFit/>
            </a:bodyPr>
            <a:lstStyle/>
            <a:p>
              <a:pPr marL="0" marR="0" lvl="0" indent="0" algn="ctr" defTabSz="947433" eaLnBrk="1" fontAlgn="ctr" latinLnBrk="0" hangingPunct="1">
                <a:spcBef>
                  <a:spcPts val="0"/>
                </a:spcBef>
                <a:spcAft>
                  <a:spcPts val="0"/>
                </a:spcAft>
                <a:buClr>
                  <a:srgbClr val="CC9900"/>
                </a:buClr>
                <a:buSzTx/>
                <a:buFontTx/>
                <a:buNone/>
                <a:tabLst/>
                <a:defRPr/>
              </a:pPr>
              <a:r>
                <a:rPr lang="en-US" sz="1200" b="0" dirty="0">
                  <a:solidFill>
                    <a:srgbClr val="C7000B"/>
                  </a:solidFill>
                  <a:latin typeface="Huawei Sans" panose="020C0503030203020204" pitchFamily="34" charset="0"/>
                </a:rPr>
                <a:t>MPLS primary link</a:t>
              </a:r>
              <a:r>
                <a:rPr lang="en-US" sz="1200" b="0" dirty="0">
                  <a:latin typeface="Huawei Sans" panose="020C0503030203020204" pitchFamily="34" charset="0"/>
                </a:rPr>
                <a:t>: congested during peak hours</a:t>
              </a:r>
            </a:p>
          </p:txBody>
        </p:sp>
        <p:sp>
          <p:nvSpPr>
            <p:cNvPr id="20" name="矩形 16"/>
            <p:cNvSpPr/>
            <p:nvPr/>
          </p:nvSpPr>
          <p:spPr bwMode="gray">
            <a:xfrm>
              <a:off x="7056941" y="1898839"/>
              <a:ext cx="1095335" cy="397643"/>
            </a:xfrm>
            <a:prstGeom prst="rect">
              <a:avLst/>
            </a:prstGeom>
          </p:spPr>
          <p:txBody>
            <a:bodyPr wrap="square">
              <a:spAutoFit/>
            </a:bodyPr>
            <a:lstStyle/>
            <a:p>
              <a:pPr marL="0" marR="0" lvl="0" indent="0" algn="ctr" defTabSz="947433" eaLnBrk="1" fontAlgn="ctr" latinLnBrk="0" hangingPunct="1">
                <a:spcBef>
                  <a:spcPts val="0"/>
                </a:spcBef>
                <a:spcAft>
                  <a:spcPts val="0"/>
                </a:spcAft>
                <a:buClr>
                  <a:srgbClr val="CC9900"/>
                </a:buClr>
                <a:buSzTx/>
                <a:buFontTx/>
                <a:buNone/>
                <a:tabLst/>
                <a:defRPr/>
              </a:pPr>
              <a:r>
                <a:rPr lang="en-US" sz="1200" b="0" dirty="0">
                  <a:solidFill>
                    <a:prstClr val="black"/>
                  </a:solidFill>
                  <a:latin typeface="Huawei Sans" panose="020C0503030203020204" pitchFamily="34" charset="0"/>
                </a:rPr>
                <a:t>Unknown application</a:t>
              </a:r>
            </a:p>
          </p:txBody>
        </p:sp>
        <p:cxnSp>
          <p:nvCxnSpPr>
            <p:cNvPr id="21" name="直接连接符 18"/>
            <p:cNvCxnSpPr/>
            <p:nvPr/>
          </p:nvCxnSpPr>
          <p:spPr bwMode="gray">
            <a:xfrm>
              <a:off x="8198236" y="1974185"/>
              <a:ext cx="0" cy="1620124"/>
            </a:xfrm>
            <a:prstGeom prst="line">
              <a:avLst/>
            </a:prstGeom>
            <a:noFill/>
            <a:ln w="9525" cap="flat">
              <a:solidFill>
                <a:srgbClr val="E98C80"/>
              </a:solidFill>
              <a:prstDash val="dash"/>
              <a:miter lim="800000"/>
              <a:headEnd/>
              <a:tailEnd/>
            </a:ln>
            <a:extLst>
              <a:ext uri="{909E8E84-426E-40DD-AFC4-6F175D3DCCD1}">
                <a14:hiddenFill xmlns:a14="http://schemas.microsoft.com/office/drawing/2010/main">
                  <a:solidFill>
                    <a:srgbClr val="FFFFFF"/>
                  </a:solidFill>
                </a14:hiddenFill>
              </a:ext>
            </a:extLst>
          </p:spPr>
        </p:cxnSp>
      </p:grpSp>
      <p:pic>
        <p:nvPicPr>
          <p:cNvPr id="24" name="Picture 5" descr="C:\Users\Administrator\Desktop\02\C09_a副本.jpg"/>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179" t="4398" r="5974" b="4175"/>
          <a:stretch>
            <a:fillRect/>
          </a:stretch>
        </p:blipFill>
        <p:spPr bwMode="gray">
          <a:xfrm>
            <a:off x="585196" y="3974829"/>
            <a:ext cx="1287939" cy="957377"/>
          </a:xfrm>
          <a:prstGeom prst="rect">
            <a:avLst/>
          </a:prstGeom>
          <a:noFill/>
          <a:extLst>
            <a:ext uri="{909E8E84-426E-40DD-AFC4-6F175D3DCCD1}">
              <a14:hiddenFill xmlns:a14="http://schemas.microsoft.com/office/drawing/2010/main">
                <a:solidFill>
                  <a:srgbClr val="FFFFFF"/>
                </a:solidFill>
              </a14:hiddenFill>
            </a:ext>
          </a:extLst>
        </p:spPr>
      </p:pic>
      <p:sp>
        <p:nvSpPr>
          <p:cNvPr id="25" name="任意多边形 32"/>
          <p:cNvSpPr/>
          <p:nvPr/>
        </p:nvSpPr>
        <p:spPr bwMode="gray">
          <a:xfrm rot="21426808">
            <a:off x="1848638" y="3653055"/>
            <a:ext cx="2896710" cy="475971"/>
          </a:xfrm>
          <a:custGeom>
            <a:avLst/>
            <a:gdLst>
              <a:gd name="connsiteX0" fmla="*/ 0 w 3571875"/>
              <a:gd name="connsiteY0" fmla="*/ 419100 h 419100"/>
              <a:gd name="connsiteX1" fmla="*/ 1533525 w 3571875"/>
              <a:gd name="connsiteY1" fmla="*/ 361950 h 419100"/>
              <a:gd name="connsiteX2" fmla="*/ 2609850 w 3571875"/>
              <a:gd name="connsiteY2" fmla="*/ 228600 h 419100"/>
              <a:gd name="connsiteX3" fmla="*/ 3571875 w 3571875"/>
              <a:gd name="connsiteY3" fmla="*/ 0 h 419100"/>
            </a:gdLst>
            <a:ahLst/>
            <a:cxnLst>
              <a:cxn ang="0">
                <a:pos x="connsiteX0" y="connsiteY0"/>
              </a:cxn>
              <a:cxn ang="0">
                <a:pos x="connsiteX1" y="connsiteY1"/>
              </a:cxn>
              <a:cxn ang="0">
                <a:pos x="connsiteX2" y="connsiteY2"/>
              </a:cxn>
              <a:cxn ang="0">
                <a:pos x="connsiteX3" y="connsiteY3"/>
              </a:cxn>
            </a:cxnLst>
            <a:rect l="l" t="t" r="r" b="b"/>
            <a:pathLst>
              <a:path w="3571875" h="419100">
                <a:moveTo>
                  <a:pt x="0" y="419100"/>
                </a:moveTo>
                <a:cubicBezTo>
                  <a:pt x="549275" y="406400"/>
                  <a:pt x="1098550" y="393700"/>
                  <a:pt x="1533525" y="361950"/>
                </a:cubicBezTo>
                <a:cubicBezTo>
                  <a:pt x="1968500" y="330200"/>
                  <a:pt x="2270125" y="288925"/>
                  <a:pt x="2609850" y="228600"/>
                </a:cubicBezTo>
                <a:cubicBezTo>
                  <a:pt x="2949575" y="168275"/>
                  <a:pt x="3260725" y="84137"/>
                  <a:pt x="3571875" y="0"/>
                </a:cubicBezTo>
              </a:path>
            </a:pathLst>
          </a:custGeom>
          <a:noFill/>
          <a:ln w="22225" cap="rnd" cmpd="sng">
            <a:solidFill>
              <a:srgbClr val="FFC000"/>
            </a:solidFill>
            <a:prstDash val="solid"/>
            <a:round/>
            <a:headEnd type="arrow" w="med" len="med"/>
            <a:tailEnd type="arrow" w="med" len="med"/>
          </a:ln>
          <a:effectLst/>
        </p:spPr>
        <p:txBody>
          <a:bodyPr wrap="square" lIns="105606" tIns="52804" rIns="105606" bIns="52804">
            <a:spAutoFit/>
          </a:bodyPr>
          <a:lstStyle/>
          <a:p>
            <a:pPr defTabSz="1219272" fontAlgn="ctr"/>
            <a:endParaRPr lang="en-US" altLang="zh-CN" sz="2400" dirty="0">
              <a:solidFill>
                <a:prstClr val="black"/>
              </a:solidFill>
              <a:latin typeface="Huawei Sans" panose="020C0503030203020204" pitchFamily="34" charset="0"/>
              <a:ea typeface="方正兰亭黑简体" panose="02000000000000000000" pitchFamily="2" charset="-122"/>
            </a:endParaRPr>
          </a:p>
        </p:txBody>
      </p:sp>
      <p:sp>
        <p:nvSpPr>
          <p:cNvPr id="26" name="矩形 33"/>
          <p:cNvSpPr/>
          <p:nvPr/>
        </p:nvSpPr>
        <p:spPr bwMode="gray">
          <a:xfrm>
            <a:off x="5175776" y="3954018"/>
            <a:ext cx="461986" cy="307777"/>
          </a:xfrm>
          <a:prstGeom prst="rect">
            <a:avLst/>
          </a:prstGeom>
        </p:spPr>
        <p:txBody>
          <a:bodyPr wrap="none">
            <a:spAutoFit/>
          </a:bodyPr>
          <a:lstStyle/>
          <a:p>
            <a:pPr defTabSz="1219272" fontAlgn="ctr"/>
            <a:r>
              <a:rPr lang="en-US" sz="1400" dirty="0">
                <a:solidFill>
                  <a:prstClr val="black"/>
                </a:solidFill>
                <a:latin typeface="Huawei Sans" panose="020C0503030203020204" pitchFamily="34" charset="0"/>
              </a:rPr>
              <a:t>HQ</a:t>
            </a:r>
            <a:endParaRPr lang="en-US" sz="1400" dirty="0">
              <a:solidFill>
                <a:prstClr val="black"/>
              </a:solidFill>
              <a:latin typeface="Huawei Sans" panose="020C0503030203020204" pitchFamily="34" charset="0"/>
              <a:ea typeface="方正兰亭黑简体" panose="02000000000000000000" pitchFamily="2" charset="-122"/>
            </a:endParaRPr>
          </a:p>
        </p:txBody>
      </p:sp>
      <p:sp>
        <p:nvSpPr>
          <p:cNvPr id="28" name="矩形 35"/>
          <p:cNvSpPr/>
          <p:nvPr/>
        </p:nvSpPr>
        <p:spPr bwMode="gray">
          <a:xfrm>
            <a:off x="2114894" y="4194682"/>
            <a:ext cx="2555076" cy="461665"/>
          </a:xfrm>
          <a:prstGeom prst="rect">
            <a:avLst/>
          </a:prstGeom>
        </p:spPr>
        <p:txBody>
          <a:bodyPr wrap="square">
            <a:spAutoFit/>
          </a:bodyPr>
          <a:lstStyle/>
          <a:p>
            <a:pPr defTabSz="1219272" fontAlgn="ctr"/>
            <a:r>
              <a:rPr lang="en-US" sz="1200" dirty="0">
                <a:solidFill>
                  <a:prstClr val="black"/>
                </a:solidFill>
                <a:latin typeface="Huawei Sans" panose="020C0503030203020204" pitchFamily="34" charset="0"/>
              </a:rPr>
              <a:t>SaaS application traffic diverted through HQ, causing high delay</a:t>
            </a:r>
            <a:endParaRPr lang="en-US" sz="1200" dirty="0">
              <a:solidFill>
                <a:prstClr val="black"/>
              </a:solidFill>
              <a:latin typeface="Huawei Sans" panose="020C0503030203020204" pitchFamily="34" charset="0"/>
              <a:ea typeface="方正兰亭黑简体" panose="02000000000000000000" pitchFamily="2" charset="-122"/>
            </a:endParaRPr>
          </a:p>
        </p:txBody>
      </p:sp>
      <p:sp>
        <p:nvSpPr>
          <p:cNvPr id="29" name="任意多边形 36"/>
          <p:cNvSpPr/>
          <p:nvPr/>
        </p:nvSpPr>
        <p:spPr bwMode="gray">
          <a:xfrm>
            <a:off x="2104796" y="5326627"/>
            <a:ext cx="2010556" cy="47406"/>
          </a:xfrm>
          <a:custGeom>
            <a:avLst/>
            <a:gdLst>
              <a:gd name="connsiteX0" fmla="*/ 0 w 2194560"/>
              <a:gd name="connsiteY0" fmla="*/ 39412 h 41669"/>
              <a:gd name="connsiteX1" fmla="*/ 182880 w 2194560"/>
              <a:gd name="connsiteY1" fmla="*/ 31792 h 41669"/>
              <a:gd name="connsiteX2" fmla="*/ 487680 w 2194560"/>
              <a:gd name="connsiteY2" fmla="*/ 8932 h 41669"/>
              <a:gd name="connsiteX3" fmla="*/ 861060 w 2194560"/>
              <a:gd name="connsiteY3" fmla="*/ 31792 h 41669"/>
              <a:gd name="connsiteX4" fmla="*/ 1242060 w 2194560"/>
              <a:gd name="connsiteY4" fmla="*/ 1312 h 41669"/>
              <a:gd name="connsiteX5" fmla="*/ 1661160 w 2194560"/>
              <a:gd name="connsiteY5" fmla="*/ 8932 h 41669"/>
              <a:gd name="connsiteX6" fmla="*/ 2004060 w 2194560"/>
              <a:gd name="connsiteY6" fmla="*/ 39412 h 41669"/>
              <a:gd name="connsiteX7" fmla="*/ 2194560 w 2194560"/>
              <a:gd name="connsiteY7" fmla="*/ 39412 h 41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94560" h="41669">
                <a:moveTo>
                  <a:pt x="0" y="39412"/>
                </a:moveTo>
                <a:cubicBezTo>
                  <a:pt x="50800" y="38142"/>
                  <a:pt x="101600" y="36872"/>
                  <a:pt x="182880" y="31792"/>
                </a:cubicBezTo>
                <a:cubicBezTo>
                  <a:pt x="264160" y="26712"/>
                  <a:pt x="374650" y="8932"/>
                  <a:pt x="487680" y="8932"/>
                </a:cubicBezTo>
                <a:cubicBezTo>
                  <a:pt x="600710" y="8932"/>
                  <a:pt x="735330" y="33062"/>
                  <a:pt x="861060" y="31792"/>
                </a:cubicBezTo>
                <a:cubicBezTo>
                  <a:pt x="986790" y="30522"/>
                  <a:pt x="1108710" y="5122"/>
                  <a:pt x="1242060" y="1312"/>
                </a:cubicBezTo>
                <a:cubicBezTo>
                  <a:pt x="1375410" y="-2498"/>
                  <a:pt x="1534160" y="2582"/>
                  <a:pt x="1661160" y="8932"/>
                </a:cubicBezTo>
                <a:cubicBezTo>
                  <a:pt x="1788160" y="15282"/>
                  <a:pt x="1915160" y="34332"/>
                  <a:pt x="2004060" y="39412"/>
                </a:cubicBezTo>
                <a:cubicBezTo>
                  <a:pt x="2092960" y="44492"/>
                  <a:pt x="2194560" y="39412"/>
                  <a:pt x="2194560" y="39412"/>
                </a:cubicBezTo>
              </a:path>
            </a:pathLst>
          </a:custGeom>
          <a:noFill/>
          <a:ln w="9525" cap="flat">
            <a:solidFill>
              <a:srgbClr val="FFC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1219272" fontAlgn="ctr"/>
            <a:endParaRPr lang="en-US" sz="2400" dirty="0">
              <a:solidFill>
                <a:prstClr val="black"/>
              </a:solidFill>
              <a:latin typeface="Huawei Sans" panose="020C0503030203020204" pitchFamily="34" charset="0"/>
              <a:ea typeface="方正兰亭黑简体" panose="02000000000000000000" pitchFamily="2" charset="-122"/>
            </a:endParaRPr>
          </a:p>
        </p:txBody>
      </p:sp>
      <p:cxnSp>
        <p:nvCxnSpPr>
          <p:cNvPr id="30" name="直接箭头连接符 37"/>
          <p:cNvCxnSpPr/>
          <p:nvPr/>
        </p:nvCxnSpPr>
        <p:spPr bwMode="gray">
          <a:xfrm>
            <a:off x="2076438" y="5423648"/>
            <a:ext cx="2170203" cy="0"/>
          </a:xfrm>
          <a:prstGeom prst="straightConnector1">
            <a:avLst/>
          </a:prstGeom>
          <a:noFill/>
          <a:ln w="25400" cap="flat" cmpd="sng" algn="ctr">
            <a:solidFill>
              <a:srgbClr val="E98C80"/>
            </a:solidFill>
            <a:prstDash val="solid"/>
            <a:tailEnd type="triangle"/>
          </a:ln>
          <a:effectLst/>
        </p:spPr>
      </p:cxnSp>
      <p:sp>
        <p:nvSpPr>
          <p:cNvPr id="31" name="Freeform 247"/>
          <p:cNvSpPr>
            <a:spLocks/>
          </p:cNvSpPr>
          <p:nvPr/>
        </p:nvSpPr>
        <p:spPr bwMode="gray">
          <a:xfrm>
            <a:off x="4719431" y="3318849"/>
            <a:ext cx="958998" cy="554042"/>
          </a:xfrm>
          <a:custGeom>
            <a:avLst/>
            <a:gdLst>
              <a:gd name="T0" fmla="*/ 229 w 488"/>
              <a:gd name="T1" fmla="*/ 0 h 325"/>
              <a:gd name="T2" fmla="*/ 252 w 488"/>
              <a:gd name="T3" fmla="*/ 2 h 325"/>
              <a:gd name="T4" fmla="*/ 273 w 488"/>
              <a:gd name="T5" fmla="*/ 8 h 325"/>
              <a:gd name="T6" fmla="*/ 294 w 488"/>
              <a:gd name="T7" fmla="*/ 15 h 325"/>
              <a:gd name="T8" fmla="*/ 312 w 488"/>
              <a:gd name="T9" fmla="*/ 26 h 325"/>
              <a:gd name="T10" fmla="*/ 330 w 488"/>
              <a:gd name="T11" fmla="*/ 40 h 325"/>
              <a:gd name="T12" fmla="*/ 344 w 488"/>
              <a:gd name="T13" fmla="*/ 55 h 325"/>
              <a:gd name="T14" fmla="*/ 357 w 488"/>
              <a:gd name="T15" fmla="*/ 74 h 325"/>
              <a:gd name="T16" fmla="*/ 367 w 488"/>
              <a:gd name="T17" fmla="*/ 93 h 325"/>
              <a:gd name="T18" fmla="*/ 372 w 488"/>
              <a:gd name="T19" fmla="*/ 93 h 325"/>
              <a:gd name="T20" fmla="*/ 384 w 488"/>
              <a:gd name="T21" fmla="*/ 93 h 325"/>
              <a:gd name="T22" fmla="*/ 407 w 488"/>
              <a:gd name="T23" fmla="*/ 99 h 325"/>
              <a:gd name="T24" fmla="*/ 427 w 488"/>
              <a:gd name="T25" fmla="*/ 107 h 325"/>
              <a:gd name="T26" fmla="*/ 446 w 488"/>
              <a:gd name="T27" fmla="*/ 119 h 325"/>
              <a:gd name="T28" fmla="*/ 462 w 488"/>
              <a:gd name="T29" fmla="*/ 136 h 325"/>
              <a:gd name="T30" fmla="*/ 474 w 488"/>
              <a:gd name="T31" fmla="*/ 154 h 325"/>
              <a:gd name="T32" fmla="*/ 483 w 488"/>
              <a:gd name="T33" fmla="*/ 175 h 325"/>
              <a:gd name="T34" fmla="*/ 487 w 488"/>
              <a:gd name="T35" fmla="*/ 197 h 325"/>
              <a:gd name="T36" fmla="*/ 488 w 488"/>
              <a:gd name="T37" fmla="*/ 209 h 325"/>
              <a:gd name="T38" fmla="*/ 486 w 488"/>
              <a:gd name="T39" fmla="*/ 232 h 325"/>
              <a:gd name="T40" fmla="*/ 479 w 488"/>
              <a:gd name="T41" fmla="*/ 254 h 325"/>
              <a:gd name="T42" fmla="*/ 469 w 488"/>
              <a:gd name="T43" fmla="*/ 273 h 325"/>
              <a:gd name="T44" fmla="*/ 454 w 488"/>
              <a:gd name="T45" fmla="*/ 291 h 325"/>
              <a:gd name="T46" fmla="*/ 437 w 488"/>
              <a:gd name="T47" fmla="*/ 305 h 325"/>
              <a:gd name="T48" fmla="*/ 418 w 488"/>
              <a:gd name="T49" fmla="*/ 316 h 325"/>
              <a:gd name="T50" fmla="*/ 396 w 488"/>
              <a:gd name="T51" fmla="*/ 322 h 325"/>
              <a:gd name="T52" fmla="*/ 372 w 488"/>
              <a:gd name="T53" fmla="*/ 325 h 325"/>
              <a:gd name="T54" fmla="*/ 97 w 488"/>
              <a:gd name="T55" fmla="*/ 325 h 325"/>
              <a:gd name="T56" fmla="*/ 77 w 488"/>
              <a:gd name="T57" fmla="*/ 323 h 325"/>
              <a:gd name="T58" fmla="*/ 59 w 488"/>
              <a:gd name="T59" fmla="*/ 318 h 325"/>
              <a:gd name="T60" fmla="*/ 42 w 488"/>
              <a:gd name="T61" fmla="*/ 308 h 325"/>
              <a:gd name="T62" fmla="*/ 28 w 488"/>
              <a:gd name="T63" fmla="*/ 297 h 325"/>
              <a:gd name="T64" fmla="*/ 16 w 488"/>
              <a:gd name="T65" fmla="*/ 282 h 325"/>
              <a:gd name="T66" fmla="*/ 8 w 488"/>
              <a:gd name="T67" fmla="*/ 266 h 325"/>
              <a:gd name="T68" fmla="*/ 2 w 488"/>
              <a:gd name="T69" fmla="*/ 248 h 325"/>
              <a:gd name="T70" fmla="*/ 0 w 488"/>
              <a:gd name="T71" fmla="*/ 229 h 325"/>
              <a:gd name="T72" fmla="*/ 0 w 488"/>
              <a:gd name="T73" fmla="*/ 219 h 325"/>
              <a:gd name="T74" fmla="*/ 3 w 488"/>
              <a:gd name="T75" fmla="*/ 203 h 325"/>
              <a:gd name="T76" fmla="*/ 10 w 488"/>
              <a:gd name="T77" fmla="*/ 187 h 325"/>
              <a:gd name="T78" fmla="*/ 18 w 488"/>
              <a:gd name="T79" fmla="*/ 173 h 325"/>
              <a:gd name="T80" fmla="*/ 29 w 488"/>
              <a:gd name="T81" fmla="*/ 160 h 325"/>
              <a:gd name="T82" fmla="*/ 42 w 488"/>
              <a:gd name="T83" fmla="*/ 149 h 325"/>
              <a:gd name="T84" fmla="*/ 56 w 488"/>
              <a:gd name="T85" fmla="*/ 141 h 325"/>
              <a:gd name="T86" fmla="*/ 73 w 488"/>
              <a:gd name="T87" fmla="*/ 135 h 325"/>
              <a:gd name="T88" fmla="*/ 81 w 488"/>
              <a:gd name="T89" fmla="*/ 134 h 325"/>
              <a:gd name="T90" fmla="*/ 87 w 488"/>
              <a:gd name="T91" fmla="*/ 106 h 325"/>
              <a:gd name="T92" fmla="*/ 97 w 488"/>
              <a:gd name="T93" fmla="*/ 81 h 325"/>
              <a:gd name="T94" fmla="*/ 111 w 488"/>
              <a:gd name="T95" fmla="*/ 59 h 325"/>
              <a:gd name="T96" fmla="*/ 129 w 488"/>
              <a:gd name="T97" fmla="*/ 39 h 325"/>
              <a:gd name="T98" fmla="*/ 151 w 488"/>
              <a:gd name="T99" fmla="*/ 23 h 325"/>
              <a:gd name="T100" fmla="*/ 175 w 488"/>
              <a:gd name="T101" fmla="*/ 11 h 325"/>
              <a:gd name="T102" fmla="*/ 201 w 488"/>
              <a:gd name="T103" fmla="*/ 3 h 325"/>
              <a:gd name="T104" fmla="*/ 229 w 488"/>
              <a:gd name="T105" fmla="*/ 0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8" h="325">
                <a:moveTo>
                  <a:pt x="229" y="0"/>
                </a:moveTo>
                <a:lnTo>
                  <a:pt x="229" y="0"/>
                </a:lnTo>
                <a:lnTo>
                  <a:pt x="240" y="1"/>
                </a:lnTo>
                <a:lnTo>
                  <a:pt x="252" y="2"/>
                </a:lnTo>
                <a:lnTo>
                  <a:pt x="262" y="4"/>
                </a:lnTo>
                <a:lnTo>
                  <a:pt x="273" y="8"/>
                </a:lnTo>
                <a:lnTo>
                  <a:pt x="284" y="11"/>
                </a:lnTo>
                <a:lnTo>
                  <a:pt x="294" y="15"/>
                </a:lnTo>
                <a:lnTo>
                  <a:pt x="304" y="21"/>
                </a:lnTo>
                <a:lnTo>
                  <a:pt x="312" y="26"/>
                </a:lnTo>
                <a:lnTo>
                  <a:pt x="321" y="33"/>
                </a:lnTo>
                <a:lnTo>
                  <a:pt x="330" y="40"/>
                </a:lnTo>
                <a:lnTo>
                  <a:pt x="337" y="48"/>
                </a:lnTo>
                <a:lnTo>
                  <a:pt x="344" y="55"/>
                </a:lnTo>
                <a:lnTo>
                  <a:pt x="350" y="64"/>
                </a:lnTo>
                <a:lnTo>
                  <a:pt x="357" y="74"/>
                </a:lnTo>
                <a:lnTo>
                  <a:pt x="362" y="84"/>
                </a:lnTo>
                <a:lnTo>
                  <a:pt x="367" y="93"/>
                </a:lnTo>
                <a:lnTo>
                  <a:pt x="367" y="93"/>
                </a:lnTo>
                <a:lnTo>
                  <a:pt x="372" y="93"/>
                </a:lnTo>
                <a:lnTo>
                  <a:pt x="372" y="93"/>
                </a:lnTo>
                <a:lnTo>
                  <a:pt x="384" y="93"/>
                </a:lnTo>
                <a:lnTo>
                  <a:pt x="396" y="96"/>
                </a:lnTo>
                <a:lnTo>
                  <a:pt x="407" y="99"/>
                </a:lnTo>
                <a:lnTo>
                  <a:pt x="418" y="102"/>
                </a:lnTo>
                <a:lnTo>
                  <a:pt x="427" y="107"/>
                </a:lnTo>
                <a:lnTo>
                  <a:pt x="437" y="113"/>
                </a:lnTo>
                <a:lnTo>
                  <a:pt x="446" y="119"/>
                </a:lnTo>
                <a:lnTo>
                  <a:pt x="454" y="127"/>
                </a:lnTo>
                <a:lnTo>
                  <a:pt x="462" y="136"/>
                </a:lnTo>
                <a:lnTo>
                  <a:pt x="469" y="144"/>
                </a:lnTo>
                <a:lnTo>
                  <a:pt x="474" y="154"/>
                </a:lnTo>
                <a:lnTo>
                  <a:pt x="479" y="164"/>
                </a:lnTo>
                <a:lnTo>
                  <a:pt x="483" y="175"/>
                </a:lnTo>
                <a:lnTo>
                  <a:pt x="486" y="186"/>
                </a:lnTo>
                <a:lnTo>
                  <a:pt x="487" y="197"/>
                </a:lnTo>
                <a:lnTo>
                  <a:pt x="488" y="209"/>
                </a:lnTo>
                <a:lnTo>
                  <a:pt x="488" y="209"/>
                </a:lnTo>
                <a:lnTo>
                  <a:pt x="487" y="221"/>
                </a:lnTo>
                <a:lnTo>
                  <a:pt x="486" y="232"/>
                </a:lnTo>
                <a:lnTo>
                  <a:pt x="483" y="243"/>
                </a:lnTo>
                <a:lnTo>
                  <a:pt x="479" y="254"/>
                </a:lnTo>
                <a:lnTo>
                  <a:pt x="474" y="265"/>
                </a:lnTo>
                <a:lnTo>
                  <a:pt x="469" y="273"/>
                </a:lnTo>
                <a:lnTo>
                  <a:pt x="462" y="283"/>
                </a:lnTo>
                <a:lnTo>
                  <a:pt x="454" y="291"/>
                </a:lnTo>
                <a:lnTo>
                  <a:pt x="446" y="298"/>
                </a:lnTo>
                <a:lnTo>
                  <a:pt x="437" y="305"/>
                </a:lnTo>
                <a:lnTo>
                  <a:pt x="427" y="311"/>
                </a:lnTo>
                <a:lnTo>
                  <a:pt x="418" y="316"/>
                </a:lnTo>
                <a:lnTo>
                  <a:pt x="407" y="320"/>
                </a:lnTo>
                <a:lnTo>
                  <a:pt x="396" y="322"/>
                </a:lnTo>
                <a:lnTo>
                  <a:pt x="384" y="324"/>
                </a:lnTo>
                <a:lnTo>
                  <a:pt x="372" y="325"/>
                </a:lnTo>
                <a:lnTo>
                  <a:pt x="97" y="325"/>
                </a:lnTo>
                <a:lnTo>
                  <a:pt x="97" y="325"/>
                </a:lnTo>
                <a:lnTo>
                  <a:pt x="87" y="324"/>
                </a:lnTo>
                <a:lnTo>
                  <a:pt x="77" y="323"/>
                </a:lnTo>
                <a:lnTo>
                  <a:pt x="68" y="321"/>
                </a:lnTo>
                <a:lnTo>
                  <a:pt x="59" y="318"/>
                </a:lnTo>
                <a:lnTo>
                  <a:pt x="51" y="314"/>
                </a:lnTo>
                <a:lnTo>
                  <a:pt x="42" y="308"/>
                </a:lnTo>
                <a:lnTo>
                  <a:pt x="35" y="303"/>
                </a:lnTo>
                <a:lnTo>
                  <a:pt x="28" y="297"/>
                </a:lnTo>
                <a:lnTo>
                  <a:pt x="22" y="290"/>
                </a:lnTo>
                <a:lnTo>
                  <a:pt x="16" y="282"/>
                </a:lnTo>
                <a:lnTo>
                  <a:pt x="12" y="274"/>
                </a:lnTo>
                <a:lnTo>
                  <a:pt x="8" y="266"/>
                </a:lnTo>
                <a:lnTo>
                  <a:pt x="4" y="257"/>
                </a:lnTo>
                <a:lnTo>
                  <a:pt x="2" y="248"/>
                </a:lnTo>
                <a:lnTo>
                  <a:pt x="1" y="239"/>
                </a:lnTo>
                <a:lnTo>
                  <a:pt x="0" y="229"/>
                </a:lnTo>
                <a:lnTo>
                  <a:pt x="0" y="229"/>
                </a:lnTo>
                <a:lnTo>
                  <a:pt x="0" y="219"/>
                </a:lnTo>
                <a:lnTo>
                  <a:pt x="2" y="211"/>
                </a:lnTo>
                <a:lnTo>
                  <a:pt x="3" y="203"/>
                </a:lnTo>
                <a:lnTo>
                  <a:pt x="7" y="194"/>
                </a:lnTo>
                <a:lnTo>
                  <a:pt x="10" y="187"/>
                </a:lnTo>
                <a:lnTo>
                  <a:pt x="14" y="179"/>
                </a:lnTo>
                <a:lnTo>
                  <a:pt x="18" y="173"/>
                </a:lnTo>
                <a:lnTo>
                  <a:pt x="24" y="166"/>
                </a:lnTo>
                <a:lnTo>
                  <a:pt x="29" y="160"/>
                </a:lnTo>
                <a:lnTo>
                  <a:pt x="35" y="154"/>
                </a:lnTo>
                <a:lnTo>
                  <a:pt x="42" y="149"/>
                </a:lnTo>
                <a:lnTo>
                  <a:pt x="49" y="144"/>
                </a:lnTo>
                <a:lnTo>
                  <a:pt x="56" y="141"/>
                </a:lnTo>
                <a:lnTo>
                  <a:pt x="64" y="138"/>
                </a:lnTo>
                <a:lnTo>
                  <a:pt x="73" y="135"/>
                </a:lnTo>
                <a:lnTo>
                  <a:pt x="81" y="134"/>
                </a:lnTo>
                <a:lnTo>
                  <a:pt x="81" y="134"/>
                </a:lnTo>
                <a:lnTo>
                  <a:pt x="84" y="119"/>
                </a:lnTo>
                <a:lnTo>
                  <a:pt x="87" y="106"/>
                </a:lnTo>
                <a:lnTo>
                  <a:pt x="91" y="93"/>
                </a:lnTo>
                <a:lnTo>
                  <a:pt x="97" y="81"/>
                </a:lnTo>
                <a:lnTo>
                  <a:pt x="103" y="70"/>
                </a:lnTo>
                <a:lnTo>
                  <a:pt x="111" y="59"/>
                </a:lnTo>
                <a:lnTo>
                  <a:pt x="119" y="48"/>
                </a:lnTo>
                <a:lnTo>
                  <a:pt x="129" y="39"/>
                </a:lnTo>
                <a:lnTo>
                  <a:pt x="139" y="30"/>
                </a:lnTo>
                <a:lnTo>
                  <a:pt x="151" y="23"/>
                </a:lnTo>
                <a:lnTo>
                  <a:pt x="162" y="16"/>
                </a:lnTo>
                <a:lnTo>
                  <a:pt x="175" y="11"/>
                </a:lnTo>
                <a:lnTo>
                  <a:pt x="188" y="7"/>
                </a:lnTo>
                <a:lnTo>
                  <a:pt x="201" y="3"/>
                </a:lnTo>
                <a:lnTo>
                  <a:pt x="215" y="1"/>
                </a:lnTo>
                <a:lnTo>
                  <a:pt x="229" y="0"/>
                </a:lnTo>
                <a:lnTo>
                  <a:pt x="229" y="0"/>
                </a:lnTo>
                <a:close/>
              </a:path>
            </a:pathLst>
          </a:custGeom>
          <a:noFill/>
          <a:ln w="19050" cap="flat" cmpd="sng" algn="ctr">
            <a:solidFill>
              <a:schemeClr val="bg1">
                <a:lumMod val="65000"/>
              </a:schemeClr>
            </a:solidFill>
            <a:prstDash val="solid"/>
          </a:ln>
          <a:effectLst/>
        </p:spPr>
        <p:txBody>
          <a:bodyPr wrap="square" lIns="182849" tIns="91424" rIns="182849" bIns="91424" rtlCol="0" anchor="ctr">
            <a:noAutofit/>
          </a:bodyPr>
          <a:lstStyle/>
          <a:p>
            <a:pPr marL="0" marR="0" lvl="0" indent="0" algn="ctr" defTabSz="1219272" eaLnBrk="1" fontAlgn="ctr" latinLnBrk="0" hangingPunct="1">
              <a:spcBef>
                <a:spcPts val="0"/>
              </a:spcBef>
              <a:spcAft>
                <a:spcPts val="0"/>
              </a:spcAft>
              <a:buClr>
                <a:srgbClr val="CC9900"/>
              </a:buClr>
              <a:buSzTx/>
              <a:buFontTx/>
              <a:buNone/>
              <a:tabLst/>
              <a:defRPr/>
            </a:pPr>
            <a:endParaRPr kumimoji="0" lang="en-US" altLang="zh-CN" sz="1000" b="0" i="0" u="none" strike="noStrike" kern="0" cap="none" spc="0" normalizeH="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endParaRPr>
          </a:p>
        </p:txBody>
      </p:sp>
      <p:grpSp>
        <p:nvGrpSpPr>
          <p:cNvPr id="32" name="组合 285"/>
          <p:cNvGrpSpPr/>
          <p:nvPr/>
        </p:nvGrpSpPr>
        <p:grpSpPr bwMode="gray">
          <a:xfrm>
            <a:off x="4957133" y="3041601"/>
            <a:ext cx="763337" cy="723217"/>
            <a:chOff x="12326938" y="3265488"/>
            <a:chExt cx="1146175" cy="1122363"/>
          </a:xfrm>
          <a:solidFill>
            <a:schemeClr val="bg1"/>
          </a:solidFill>
          <a:scene3d>
            <a:camera prst="orthographicFront">
              <a:rot lat="1800000" lon="0" rev="0"/>
            </a:camera>
            <a:lightRig rig="threePt" dir="t"/>
          </a:scene3d>
        </p:grpSpPr>
        <p:sp>
          <p:nvSpPr>
            <p:cNvPr id="33" name="Freeform 67"/>
            <p:cNvSpPr>
              <a:spLocks/>
            </p:cNvSpPr>
            <p:nvPr/>
          </p:nvSpPr>
          <p:spPr bwMode="gray">
            <a:xfrm>
              <a:off x="13228638" y="3870325"/>
              <a:ext cx="244475" cy="268288"/>
            </a:xfrm>
            <a:custGeom>
              <a:avLst/>
              <a:gdLst/>
              <a:ahLst/>
              <a:cxnLst>
                <a:cxn ang="0">
                  <a:pos x="220" y="89"/>
                </a:cxn>
                <a:cxn ang="0">
                  <a:pos x="177" y="53"/>
                </a:cxn>
                <a:cxn ang="0">
                  <a:pos x="129" y="27"/>
                </a:cxn>
                <a:cxn ang="0">
                  <a:pos x="75" y="8"/>
                </a:cxn>
                <a:cxn ang="0">
                  <a:pos x="19" y="0"/>
                </a:cxn>
                <a:cxn ang="0">
                  <a:pos x="12" y="1"/>
                </a:cxn>
                <a:cxn ang="0">
                  <a:pos x="4" y="10"/>
                </a:cxn>
                <a:cxn ang="0">
                  <a:pos x="0" y="57"/>
                </a:cxn>
                <a:cxn ang="0">
                  <a:pos x="0" y="64"/>
                </a:cxn>
                <a:cxn ang="0">
                  <a:pos x="4" y="69"/>
                </a:cxn>
                <a:cxn ang="0">
                  <a:pos x="16" y="74"/>
                </a:cxn>
                <a:cxn ang="0">
                  <a:pos x="36" y="75"/>
                </a:cxn>
                <a:cxn ang="0">
                  <a:pos x="78" y="84"/>
                </a:cxn>
                <a:cxn ang="0">
                  <a:pos x="117" y="102"/>
                </a:cxn>
                <a:cxn ang="0">
                  <a:pos x="152" y="126"/>
                </a:cxn>
                <a:cxn ang="0">
                  <a:pos x="169" y="141"/>
                </a:cxn>
                <a:cxn ang="0">
                  <a:pos x="177" y="151"/>
                </a:cxn>
                <a:cxn ang="0">
                  <a:pos x="204" y="188"/>
                </a:cxn>
                <a:cxn ang="0">
                  <a:pos x="225" y="229"/>
                </a:cxn>
                <a:cxn ang="0">
                  <a:pos x="235" y="273"/>
                </a:cxn>
                <a:cxn ang="0">
                  <a:pos x="237" y="318"/>
                </a:cxn>
                <a:cxn ang="0">
                  <a:pos x="237" y="325"/>
                </a:cxn>
                <a:cxn ang="0">
                  <a:pos x="242" y="332"/>
                </a:cxn>
                <a:cxn ang="0">
                  <a:pos x="252" y="335"/>
                </a:cxn>
                <a:cxn ang="0">
                  <a:pos x="292" y="339"/>
                </a:cxn>
                <a:cxn ang="0">
                  <a:pos x="304" y="335"/>
                </a:cxn>
                <a:cxn ang="0">
                  <a:pos x="307" y="330"/>
                </a:cxn>
                <a:cxn ang="0">
                  <a:pos x="309" y="323"/>
                </a:cxn>
                <a:cxn ang="0">
                  <a:pos x="307" y="263"/>
                </a:cxn>
                <a:cxn ang="0">
                  <a:pos x="292" y="205"/>
                </a:cxn>
                <a:cxn ang="0">
                  <a:pos x="269" y="151"/>
                </a:cxn>
                <a:cxn ang="0">
                  <a:pos x="233" y="102"/>
                </a:cxn>
                <a:cxn ang="0">
                  <a:pos x="220" y="89"/>
                </a:cxn>
              </a:cxnLst>
              <a:rect l="0" t="0" r="r" b="b"/>
              <a:pathLst>
                <a:path w="309" h="339">
                  <a:moveTo>
                    <a:pt x="220" y="89"/>
                  </a:moveTo>
                  <a:lnTo>
                    <a:pt x="220" y="89"/>
                  </a:lnTo>
                  <a:lnTo>
                    <a:pt x="199" y="70"/>
                  </a:lnTo>
                  <a:lnTo>
                    <a:pt x="177" y="53"/>
                  </a:lnTo>
                  <a:lnTo>
                    <a:pt x="152" y="38"/>
                  </a:lnTo>
                  <a:lnTo>
                    <a:pt x="129" y="27"/>
                  </a:lnTo>
                  <a:lnTo>
                    <a:pt x="102" y="16"/>
                  </a:lnTo>
                  <a:lnTo>
                    <a:pt x="75" y="8"/>
                  </a:lnTo>
                  <a:lnTo>
                    <a:pt x="48" y="3"/>
                  </a:lnTo>
                  <a:lnTo>
                    <a:pt x="19" y="0"/>
                  </a:lnTo>
                  <a:lnTo>
                    <a:pt x="19" y="0"/>
                  </a:lnTo>
                  <a:lnTo>
                    <a:pt x="12" y="1"/>
                  </a:lnTo>
                  <a:lnTo>
                    <a:pt x="7" y="5"/>
                  </a:lnTo>
                  <a:lnTo>
                    <a:pt x="4" y="10"/>
                  </a:lnTo>
                  <a:lnTo>
                    <a:pt x="2" y="15"/>
                  </a:lnTo>
                  <a:lnTo>
                    <a:pt x="0" y="57"/>
                  </a:lnTo>
                  <a:lnTo>
                    <a:pt x="0" y="57"/>
                  </a:lnTo>
                  <a:lnTo>
                    <a:pt x="0" y="64"/>
                  </a:lnTo>
                  <a:lnTo>
                    <a:pt x="4" y="69"/>
                  </a:lnTo>
                  <a:lnTo>
                    <a:pt x="4" y="69"/>
                  </a:lnTo>
                  <a:lnTo>
                    <a:pt x="9" y="72"/>
                  </a:lnTo>
                  <a:lnTo>
                    <a:pt x="16" y="74"/>
                  </a:lnTo>
                  <a:lnTo>
                    <a:pt x="16" y="74"/>
                  </a:lnTo>
                  <a:lnTo>
                    <a:pt x="36" y="75"/>
                  </a:lnTo>
                  <a:lnTo>
                    <a:pt x="58" y="79"/>
                  </a:lnTo>
                  <a:lnTo>
                    <a:pt x="78" y="84"/>
                  </a:lnTo>
                  <a:lnTo>
                    <a:pt x="98" y="92"/>
                  </a:lnTo>
                  <a:lnTo>
                    <a:pt x="117" y="102"/>
                  </a:lnTo>
                  <a:lnTo>
                    <a:pt x="135" y="113"/>
                  </a:lnTo>
                  <a:lnTo>
                    <a:pt x="152" y="126"/>
                  </a:lnTo>
                  <a:lnTo>
                    <a:pt x="169" y="141"/>
                  </a:lnTo>
                  <a:lnTo>
                    <a:pt x="169" y="141"/>
                  </a:lnTo>
                  <a:lnTo>
                    <a:pt x="177" y="151"/>
                  </a:lnTo>
                  <a:lnTo>
                    <a:pt x="177" y="151"/>
                  </a:lnTo>
                  <a:lnTo>
                    <a:pt x="193" y="168"/>
                  </a:lnTo>
                  <a:lnTo>
                    <a:pt x="204" y="188"/>
                  </a:lnTo>
                  <a:lnTo>
                    <a:pt x="216" y="209"/>
                  </a:lnTo>
                  <a:lnTo>
                    <a:pt x="225" y="229"/>
                  </a:lnTo>
                  <a:lnTo>
                    <a:pt x="230" y="251"/>
                  </a:lnTo>
                  <a:lnTo>
                    <a:pt x="235" y="273"/>
                  </a:lnTo>
                  <a:lnTo>
                    <a:pt x="237" y="296"/>
                  </a:lnTo>
                  <a:lnTo>
                    <a:pt x="237" y="318"/>
                  </a:lnTo>
                  <a:lnTo>
                    <a:pt x="237" y="318"/>
                  </a:lnTo>
                  <a:lnTo>
                    <a:pt x="237" y="325"/>
                  </a:lnTo>
                  <a:lnTo>
                    <a:pt x="242" y="332"/>
                  </a:lnTo>
                  <a:lnTo>
                    <a:pt x="242" y="332"/>
                  </a:lnTo>
                  <a:lnTo>
                    <a:pt x="245" y="334"/>
                  </a:lnTo>
                  <a:lnTo>
                    <a:pt x="252" y="335"/>
                  </a:lnTo>
                  <a:lnTo>
                    <a:pt x="292" y="339"/>
                  </a:lnTo>
                  <a:lnTo>
                    <a:pt x="292" y="339"/>
                  </a:lnTo>
                  <a:lnTo>
                    <a:pt x="299" y="339"/>
                  </a:lnTo>
                  <a:lnTo>
                    <a:pt x="304" y="335"/>
                  </a:lnTo>
                  <a:lnTo>
                    <a:pt x="304" y="335"/>
                  </a:lnTo>
                  <a:lnTo>
                    <a:pt x="307" y="330"/>
                  </a:lnTo>
                  <a:lnTo>
                    <a:pt x="309" y="323"/>
                  </a:lnTo>
                  <a:lnTo>
                    <a:pt x="309" y="323"/>
                  </a:lnTo>
                  <a:lnTo>
                    <a:pt x="309" y="293"/>
                  </a:lnTo>
                  <a:lnTo>
                    <a:pt x="307" y="263"/>
                  </a:lnTo>
                  <a:lnTo>
                    <a:pt x="301" y="234"/>
                  </a:lnTo>
                  <a:lnTo>
                    <a:pt x="292" y="205"/>
                  </a:lnTo>
                  <a:lnTo>
                    <a:pt x="282" y="178"/>
                  </a:lnTo>
                  <a:lnTo>
                    <a:pt x="269" y="151"/>
                  </a:lnTo>
                  <a:lnTo>
                    <a:pt x="252" y="126"/>
                  </a:lnTo>
                  <a:lnTo>
                    <a:pt x="233" y="102"/>
                  </a:lnTo>
                  <a:lnTo>
                    <a:pt x="233" y="102"/>
                  </a:lnTo>
                  <a:lnTo>
                    <a:pt x="220" y="89"/>
                  </a:lnTo>
                  <a:lnTo>
                    <a:pt x="220" y="89"/>
                  </a:lnTo>
                  <a:close/>
                </a:path>
              </a:pathLst>
            </a:custGeom>
            <a:grpFill/>
            <a:ln w="6350" cap="flat" cmpd="sng" algn="ctr">
              <a:solidFill>
                <a:schemeClr val="bg1"/>
              </a:solidFill>
              <a:prstDash val="solid"/>
            </a:ln>
            <a:effectLst/>
          </p:spPr>
          <p:txBody>
            <a:bodyPr wrap="square" lIns="182849" tIns="91424" rIns="182849" bIns="91424" rtlCol="0" anchor="ctr">
              <a:noAutofit/>
            </a:bodyPr>
            <a:lstStyle/>
            <a:p>
              <a:pPr marL="0" marR="0" lvl="0" indent="0" algn="ctr" defTabSz="1219272" eaLnBrk="1" fontAlgn="ctr" latinLnBrk="0" hangingPunct="1">
                <a:spcBef>
                  <a:spcPts val="0"/>
                </a:spcBef>
                <a:spcAft>
                  <a:spcPts val="0"/>
                </a:spcAft>
                <a:buClr>
                  <a:srgbClr val="CC9900"/>
                </a:buClr>
                <a:buSzTx/>
                <a:buFontTx/>
                <a:buNone/>
                <a:tabLst/>
                <a:defRPr/>
              </a:pPr>
              <a:endParaRPr kumimoji="0" lang="en-US" altLang="zh-CN" sz="1000" b="0" i="0" u="none" strike="noStrike" kern="0" cap="none" spc="0" normalizeH="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endParaRPr>
            </a:p>
          </p:txBody>
        </p:sp>
        <p:sp>
          <p:nvSpPr>
            <p:cNvPr id="34" name="Freeform 68"/>
            <p:cNvSpPr>
              <a:spLocks/>
            </p:cNvSpPr>
            <p:nvPr/>
          </p:nvSpPr>
          <p:spPr bwMode="gray">
            <a:xfrm>
              <a:off x="13231813" y="3970338"/>
              <a:ext cx="142875" cy="152400"/>
            </a:xfrm>
            <a:custGeom>
              <a:avLst/>
              <a:gdLst/>
              <a:ahLst/>
              <a:cxnLst>
                <a:cxn ang="0">
                  <a:pos x="130" y="49"/>
                </a:cxn>
                <a:cxn ang="0">
                  <a:pos x="130" y="49"/>
                </a:cxn>
                <a:cxn ang="0">
                  <a:pos x="118" y="39"/>
                </a:cxn>
                <a:cxn ang="0">
                  <a:pos x="107" y="29"/>
                </a:cxn>
                <a:cxn ang="0">
                  <a:pos x="93" y="22"/>
                </a:cxn>
                <a:cxn ang="0">
                  <a:pos x="78" y="14"/>
                </a:cxn>
                <a:cxn ang="0">
                  <a:pos x="65" y="8"/>
                </a:cxn>
                <a:cxn ang="0">
                  <a:pos x="49" y="5"/>
                </a:cxn>
                <a:cxn ang="0">
                  <a:pos x="34" y="2"/>
                </a:cxn>
                <a:cxn ang="0">
                  <a:pos x="17" y="0"/>
                </a:cxn>
                <a:cxn ang="0">
                  <a:pos x="17" y="0"/>
                </a:cxn>
                <a:cxn ang="0">
                  <a:pos x="12" y="2"/>
                </a:cxn>
                <a:cxn ang="0">
                  <a:pos x="7" y="5"/>
                </a:cxn>
                <a:cxn ang="0">
                  <a:pos x="4" y="8"/>
                </a:cxn>
                <a:cxn ang="0">
                  <a:pos x="2" y="15"/>
                </a:cxn>
                <a:cxn ang="0">
                  <a:pos x="0" y="57"/>
                </a:cxn>
                <a:cxn ang="0">
                  <a:pos x="0" y="57"/>
                </a:cxn>
                <a:cxn ang="0">
                  <a:pos x="0" y="62"/>
                </a:cxn>
                <a:cxn ang="0">
                  <a:pos x="4" y="68"/>
                </a:cxn>
                <a:cxn ang="0">
                  <a:pos x="4" y="68"/>
                </a:cxn>
                <a:cxn ang="0">
                  <a:pos x="9" y="71"/>
                </a:cxn>
                <a:cxn ang="0">
                  <a:pos x="16" y="73"/>
                </a:cxn>
                <a:cxn ang="0">
                  <a:pos x="16" y="73"/>
                </a:cxn>
                <a:cxn ang="0">
                  <a:pos x="32" y="76"/>
                </a:cxn>
                <a:cxn ang="0">
                  <a:pos x="49" y="81"/>
                </a:cxn>
                <a:cxn ang="0">
                  <a:pos x="65" y="89"/>
                </a:cxn>
                <a:cxn ang="0">
                  <a:pos x="78" y="101"/>
                </a:cxn>
                <a:cxn ang="0">
                  <a:pos x="78" y="101"/>
                </a:cxn>
                <a:cxn ang="0">
                  <a:pos x="83" y="105"/>
                </a:cxn>
                <a:cxn ang="0">
                  <a:pos x="83" y="105"/>
                </a:cxn>
                <a:cxn ang="0">
                  <a:pos x="93" y="120"/>
                </a:cxn>
                <a:cxn ang="0">
                  <a:pos x="102" y="137"/>
                </a:cxn>
                <a:cxn ang="0">
                  <a:pos x="107" y="155"/>
                </a:cxn>
                <a:cxn ang="0">
                  <a:pos x="107" y="174"/>
                </a:cxn>
                <a:cxn ang="0">
                  <a:pos x="107" y="174"/>
                </a:cxn>
                <a:cxn ang="0">
                  <a:pos x="108" y="181"/>
                </a:cxn>
                <a:cxn ang="0">
                  <a:pos x="112" y="186"/>
                </a:cxn>
                <a:cxn ang="0">
                  <a:pos x="112" y="186"/>
                </a:cxn>
                <a:cxn ang="0">
                  <a:pos x="117" y="189"/>
                </a:cxn>
                <a:cxn ang="0">
                  <a:pos x="122" y="191"/>
                </a:cxn>
                <a:cxn ang="0">
                  <a:pos x="162" y="192"/>
                </a:cxn>
                <a:cxn ang="0">
                  <a:pos x="162" y="192"/>
                </a:cxn>
                <a:cxn ang="0">
                  <a:pos x="169" y="192"/>
                </a:cxn>
                <a:cxn ang="0">
                  <a:pos x="174" y="189"/>
                </a:cxn>
                <a:cxn ang="0">
                  <a:pos x="174" y="189"/>
                </a:cxn>
                <a:cxn ang="0">
                  <a:pos x="178" y="184"/>
                </a:cxn>
                <a:cxn ang="0">
                  <a:pos x="179" y="179"/>
                </a:cxn>
                <a:cxn ang="0">
                  <a:pos x="179" y="179"/>
                </a:cxn>
                <a:cxn ang="0">
                  <a:pos x="179" y="162"/>
                </a:cxn>
                <a:cxn ang="0">
                  <a:pos x="178" y="145"/>
                </a:cxn>
                <a:cxn ang="0">
                  <a:pos x="176" y="130"/>
                </a:cxn>
                <a:cxn ang="0">
                  <a:pos x="171" y="113"/>
                </a:cxn>
                <a:cxn ang="0">
                  <a:pos x="164" y="98"/>
                </a:cxn>
                <a:cxn ang="0">
                  <a:pos x="157" y="84"/>
                </a:cxn>
                <a:cxn ang="0">
                  <a:pos x="147" y="69"/>
                </a:cxn>
                <a:cxn ang="0">
                  <a:pos x="137" y="57"/>
                </a:cxn>
                <a:cxn ang="0">
                  <a:pos x="137" y="57"/>
                </a:cxn>
                <a:cxn ang="0">
                  <a:pos x="130" y="49"/>
                </a:cxn>
                <a:cxn ang="0">
                  <a:pos x="130" y="49"/>
                </a:cxn>
              </a:cxnLst>
              <a:rect l="0" t="0" r="r" b="b"/>
              <a:pathLst>
                <a:path w="179" h="192">
                  <a:moveTo>
                    <a:pt x="130" y="49"/>
                  </a:moveTo>
                  <a:lnTo>
                    <a:pt x="130" y="49"/>
                  </a:lnTo>
                  <a:lnTo>
                    <a:pt x="118" y="39"/>
                  </a:lnTo>
                  <a:lnTo>
                    <a:pt x="107" y="29"/>
                  </a:lnTo>
                  <a:lnTo>
                    <a:pt x="93" y="22"/>
                  </a:lnTo>
                  <a:lnTo>
                    <a:pt x="78" y="14"/>
                  </a:lnTo>
                  <a:lnTo>
                    <a:pt x="65" y="8"/>
                  </a:lnTo>
                  <a:lnTo>
                    <a:pt x="49" y="5"/>
                  </a:lnTo>
                  <a:lnTo>
                    <a:pt x="34" y="2"/>
                  </a:lnTo>
                  <a:lnTo>
                    <a:pt x="17" y="0"/>
                  </a:lnTo>
                  <a:lnTo>
                    <a:pt x="17" y="0"/>
                  </a:lnTo>
                  <a:lnTo>
                    <a:pt x="12" y="2"/>
                  </a:lnTo>
                  <a:lnTo>
                    <a:pt x="7" y="5"/>
                  </a:lnTo>
                  <a:lnTo>
                    <a:pt x="4" y="8"/>
                  </a:lnTo>
                  <a:lnTo>
                    <a:pt x="2" y="15"/>
                  </a:lnTo>
                  <a:lnTo>
                    <a:pt x="0" y="57"/>
                  </a:lnTo>
                  <a:lnTo>
                    <a:pt x="0" y="57"/>
                  </a:lnTo>
                  <a:lnTo>
                    <a:pt x="0" y="62"/>
                  </a:lnTo>
                  <a:lnTo>
                    <a:pt x="4" y="68"/>
                  </a:lnTo>
                  <a:lnTo>
                    <a:pt x="4" y="68"/>
                  </a:lnTo>
                  <a:lnTo>
                    <a:pt x="9" y="71"/>
                  </a:lnTo>
                  <a:lnTo>
                    <a:pt x="16" y="73"/>
                  </a:lnTo>
                  <a:lnTo>
                    <a:pt x="16" y="73"/>
                  </a:lnTo>
                  <a:lnTo>
                    <a:pt x="32" y="76"/>
                  </a:lnTo>
                  <a:lnTo>
                    <a:pt x="49" y="81"/>
                  </a:lnTo>
                  <a:lnTo>
                    <a:pt x="65" y="89"/>
                  </a:lnTo>
                  <a:lnTo>
                    <a:pt x="78" y="101"/>
                  </a:lnTo>
                  <a:lnTo>
                    <a:pt x="78" y="101"/>
                  </a:lnTo>
                  <a:lnTo>
                    <a:pt x="83" y="105"/>
                  </a:lnTo>
                  <a:lnTo>
                    <a:pt x="83" y="105"/>
                  </a:lnTo>
                  <a:lnTo>
                    <a:pt x="93" y="120"/>
                  </a:lnTo>
                  <a:lnTo>
                    <a:pt x="102" y="137"/>
                  </a:lnTo>
                  <a:lnTo>
                    <a:pt x="107" y="155"/>
                  </a:lnTo>
                  <a:lnTo>
                    <a:pt x="107" y="174"/>
                  </a:lnTo>
                  <a:lnTo>
                    <a:pt x="107" y="174"/>
                  </a:lnTo>
                  <a:lnTo>
                    <a:pt x="108" y="181"/>
                  </a:lnTo>
                  <a:lnTo>
                    <a:pt x="112" y="186"/>
                  </a:lnTo>
                  <a:lnTo>
                    <a:pt x="112" y="186"/>
                  </a:lnTo>
                  <a:lnTo>
                    <a:pt x="117" y="189"/>
                  </a:lnTo>
                  <a:lnTo>
                    <a:pt x="122" y="191"/>
                  </a:lnTo>
                  <a:lnTo>
                    <a:pt x="162" y="192"/>
                  </a:lnTo>
                  <a:lnTo>
                    <a:pt x="162" y="192"/>
                  </a:lnTo>
                  <a:lnTo>
                    <a:pt x="169" y="192"/>
                  </a:lnTo>
                  <a:lnTo>
                    <a:pt x="174" y="189"/>
                  </a:lnTo>
                  <a:lnTo>
                    <a:pt x="174" y="189"/>
                  </a:lnTo>
                  <a:lnTo>
                    <a:pt x="178" y="184"/>
                  </a:lnTo>
                  <a:lnTo>
                    <a:pt x="179" y="179"/>
                  </a:lnTo>
                  <a:lnTo>
                    <a:pt x="179" y="179"/>
                  </a:lnTo>
                  <a:lnTo>
                    <a:pt x="179" y="162"/>
                  </a:lnTo>
                  <a:lnTo>
                    <a:pt x="178" y="145"/>
                  </a:lnTo>
                  <a:lnTo>
                    <a:pt x="176" y="130"/>
                  </a:lnTo>
                  <a:lnTo>
                    <a:pt x="171" y="113"/>
                  </a:lnTo>
                  <a:lnTo>
                    <a:pt x="164" y="98"/>
                  </a:lnTo>
                  <a:lnTo>
                    <a:pt x="157" y="84"/>
                  </a:lnTo>
                  <a:lnTo>
                    <a:pt x="147" y="69"/>
                  </a:lnTo>
                  <a:lnTo>
                    <a:pt x="137" y="57"/>
                  </a:lnTo>
                  <a:lnTo>
                    <a:pt x="137" y="57"/>
                  </a:lnTo>
                  <a:lnTo>
                    <a:pt x="130" y="49"/>
                  </a:lnTo>
                  <a:lnTo>
                    <a:pt x="130" y="49"/>
                  </a:lnTo>
                  <a:close/>
                </a:path>
              </a:pathLst>
            </a:custGeom>
            <a:solidFill>
              <a:srgbClr val="00B0F0"/>
            </a:solidFill>
            <a:ln w="6350" cap="flat" cmpd="sng" algn="ctr">
              <a:solidFill>
                <a:schemeClr val="bg1"/>
              </a:solidFill>
              <a:prstDash val="solid"/>
            </a:ln>
            <a:effectLst/>
          </p:spPr>
          <p:txBody>
            <a:bodyPr wrap="square" lIns="182849" tIns="91424" rIns="182849" bIns="91424" rtlCol="0" anchor="ctr">
              <a:noAutofit/>
            </a:bodyPr>
            <a:lstStyle/>
            <a:p>
              <a:pPr marL="0" marR="0" lvl="0" indent="0" algn="ctr" defTabSz="1219272" eaLnBrk="1" fontAlgn="ctr" latinLnBrk="0" hangingPunct="1">
                <a:spcBef>
                  <a:spcPts val="0"/>
                </a:spcBef>
                <a:spcAft>
                  <a:spcPts val="0"/>
                </a:spcAft>
                <a:buClr>
                  <a:srgbClr val="CC9900"/>
                </a:buClr>
                <a:buSzTx/>
                <a:buFontTx/>
                <a:buNone/>
                <a:tabLst/>
                <a:defRPr/>
              </a:pPr>
              <a:endParaRPr kumimoji="0" lang="en-US" altLang="zh-CN" sz="1000" b="0" i="0" u="none" strike="noStrike" kern="0" cap="none" spc="0" normalizeH="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endParaRPr>
            </a:p>
          </p:txBody>
        </p:sp>
        <p:sp>
          <p:nvSpPr>
            <p:cNvPr id="35" name="Freeform 69"/>
            <p:cNvSpPr>
              <a:spLocks/>
            </p:cNvSpPr>
            <p:nvPr/>
          </p:nvSpPr>
          <p:spPr bwMode="gray">
            <a:xfrm>
              <a:off x="12326938" y="3529013"/>
              <a:ext cx="246063" cy="268288"/>
            </a:xfrm>
            <a:custGeom>
              <a:avLst/>
              <a:gdLst/>
              <a:ahLst/>
              <a:cxnLst>
                <a:cxn ang="0">
                  <a:pos x="132" y="150"/>
                </a:cxn>
                <a:cxn ang="0">
                  <a:pos x="142" y="140"/>
                </a:cxn>
                <a:cxn ang="0">
                  <a:pos x="174" y="113"/>
                </a:cxn>
                <a:cxn ang="0">
                  <a:pos x="213" y="93"/>
                </a:cxn>
                <a:cxn ang="0">
                  <a:pos x="253" y="80"/>
                </a:cxn>
                <a:cxn ang="0">
                  <a:pos x="295" y="73"/>
                </a:cxn>
                <a:cxn ang="0">
                  <a:pos x="300" y="71"/>
                </a:cxn>
                <a:cxn ang="0">
                  <a:pos x="305" y="68"/>
                </a:cxn>
                <a:cxn ang="0">
                  <a:pos x="311" y="56"/>
                </a:cxn>
                <a:cxn ang="0">
                  <a:pos x="309" y="16"/>
                </a:cxn>
                <a:cxn ang="0">
                  <a:pos x="304" y="5"/>
                </a:cxn>
                <a:cxn ang="0">
                  <a:pos x="292" y="0"/>
                </a:cxn>
                <a:cxn ang="0">
                  <a:pos x="263" y="4"/>
                </a:cxn>
                <a:cxn ang="0">
                  <a:pos x="208" y="16"/>
                </a:cxn>
                <a:cxn ang="0">
                  <a:pos x="157" y="39"/>
                </a:cxn>
                <a:cxn ang="0">
                  <a:pos x="111" y="69"/>
                </a:cxn>
                <a:cxn ang="0">
                  <a:pos x="90" y="90"/>
                </a:cxn>
                <a:cxn ang="0">
                  <a:pos x="78" y="103"/>
                </a:cxn>
                <a:cxn ang="0">
                  <a:pos x="42" y="152"/>
                </a:cxn>
                <a:cxn ang="0">
                  <a:pos x="17" y="206"/>
                </a:cxn>
                <a:cxn ang="0">
                  <a:pos x="4" y="263"/>
                </a:cxn>
                <a:cxn ang="0">
                  <a:pos x="2" y="324"/>
                </a:cxn>
                <a:cxn ang="0">
                  <a:pos x="4" y="329"/>
                </a:cxn>
                <a:cxn ang="0">
                  <a:pos x="7" y="334"/>
                </a:cxn>
                <a:cxn ang="0">
                  <a:pos x="19" y="339"/>
                </a:cxn>
                <a:cxn ang="0">
                  <a:pos x="59" y="336"/>
                </a:cxn>
                <a:cxn ang="0">
                  <a:pos x="69" y="331"/>
                </a:cxn>
                <a:cxn ang="0">
                  <a:pos x="73" y="326"/>
                </a:cxn>
                <a:cxn ang="0">
                  <a:pos x="74" y="319"/>
                </a:cxn>
                <a:cxn ang="0">
                  <a:pos x="76" y="274"/>
                </a:cxn>
                <a:cxn ang="0">
                  <a:pos x="86" y="230"/>
                </a:cxn>
                <a:cxn ang="0">
                  <a:pos x="105" y="188"/>
                </a:cxn>
                <a:cxn ang="0">
                  <a:pos x="132" y="150"/>
                </a:cxn>
              </a:cxnLst>
              <a:rect l="0" t="0" r="r" b="b"/>
              <a:pathLst>
                <a:path w="311" h="339">
                  <a:moveTo>
                    <a:pt x="132" y="150"/>
                  </a:moveTo>
                  <a:lnTo>
                    <a:pt x="132" y="150"/>
                  </a:lnTo>
                  <a:lnTo>
                    <a:pt x="142" y="140"/>
                  </a:lnTo>
                  <a:lnTo>
                    <a:pt x="142" y="140"/>
                  </a:lnTo>
                  <a:lnTo>
                    <a:pt x="157" y="127"/>
                  </a:lnTo>
                  <a:lnTo>
                    <a:pt x="174" y="113"/>
                  </a:lnTo>
                  <a:lnTo>
                    <a:pt x="192" y="102"/>
                  </a:lnTo>
                  <a:lnTo>
                    <a:pt x="213" y="93"/>
                  </a:lnTo>
                  <a:lnTo>
                    <a:pt x="231" y="85"/>
                  </a:lnTo>
                  <a:lnTo>
                    <a:pt x="253" y="80"/>
                  </a:lnTo>
                  <a:lnTo>
                    <a:pt x="273" y="75"/>
                  </a:lnTo>
                  <a:lnTo>
                    <a:pt x="295" y="73"/>
                  </a:lnTo>
                  <a:lnTo>
                    <a:pt x="295" y="73"/>
                  </a:lnTo>
                  <a:lnTo>
                    <a:pt x="300" y="71"/>
                  </a:lnTo>
                  <a:lnTo>
                    <a:pt x="305" y="68"/>
                  </a:lnTo>
                  <a:lnTo>
                    <a:pt x="305" y="68"/>
                  </a:lnTo>
                  <a:lnTo>
                    <a:pt x="309" y="63"/>
                  </a:lnTo>
                  <a:lnTo>
                    <a:pt x="311" y="56"/>
                  </a:lnTo>
                  <a:lnTo>
                    <a:pt x="309" y="16"/>
                  </a:lnTo>
                  <a:lnTo>
                    <a:pt x="309" y="16"/>
                  </a:lnTo>
                  <a:lnTo>
                    <a:pt x="307" y="9"/>
                  </a:lnTo>
                  <a:lnTo>
                    <a:pt x="304" y="5"/>
                  </a:lnTo>
                  <a:lnTo>
                    <a:pt x="299" y="2"/>
                  </a:lnTo>
                  <a:lnTo>
                    <a:pt x="292" y="0"/>
                  </a:lnTo>
                  <a:lnTo>
                    <a:pt x="292" y="0"/>
                  </a:lnTo>
                  <a:lnTo>
                    <a:pt x="263" y="4"/>
                  </a:lnTo>
                  <a:lnTo>
                    <a:pt x="236" y="9"/>
                  </a:lnTo>
                  <a:lnTo>
                    <a:pt x="208" y="16"/>
                  </a:lnTo>
                  <a:lnTo>
                    <a:pt x="182" y="26"/>
                  </a:lnTo>
                  <a:lnTo>
                    <a:pt x="157" y="39"/>
                  </a:lnTo>
                  <a:lnTo>
                    <a:pt x="133" y="53"/>
                  </a:lnTo>
                  <a:lnTo>
                    <a:pt x="111" y="69"/>
                  </a:lnTo>
                  <a:lnTo>
                    <a:pt x="90" y="90"/>
                  </a:lnTo>
                  <a:lnTo>
                    <a:pt x="90" y="90"/>
                  </a:lnTo>
                  <a:lnTo>
                    <a:pt x="78" y="103"/>
                  </a:lnTo>
                  <a:lnTo>
                    <a:pt x="78" y="103"/>
                  </a:lnTo>
                  <a:lnTo>
                    <a:pt x="59" y="127"/>
                  </a:lnTo>
                  <a:lnTo>
                    <a:pt x="42" y="152"/>
                  </a:lnTo>
                  <a:lnTo>
                    <a:pt x="29" y="177"/>
                  </a:lnTo>
                  <a:lnTo>
                    <a:pt x="17" y="206"/>
                  </a:lnTo>
                  <a:lnTo>
                    <a:pt x="9" y="235"/>
                  </a:lnTo>
                  <a:lnTo>
                    <a:pt x="4" y="263"/>
                  </a:lnTo>
                  <a:lnTo>
                    <a:pt x="0" y="294"/>
                  </a:lnTo>
                  <a:lnTo>
                    <a:pt x="2" y="324"/>
                  </a:lnTo>
                  <a:lnTo>
                    <a:pt x="2" y="324"/>
                  </a:lnTo>
                  <a:lnTo>
                    <a:pt x="4" y="329"/>
                  </a:lnTo>
                  <a:lnTo>
                    <a:pt x="7" y="334"/>
                  </a:lnTo>
                  <a:lnTo>
                    <a:pt x="7" y="334"/>
                  </a:lnTo>
                  <a:lnTo>
                    <a:pt x="12" y="338"/>
                  </a:lnTo>
                  <a:lnTo>
                    <a:pt x="19" y="339"/>
                  </a:lnTo>
                  <a:lnTo>
                    <a:pt x="59" y="336"/>
                  </a:lnTo>
                  <a:lnTo>
                    <a:pt x="59" y="336"/>
                  </a:lnTo>
                  <a:lnTo>
                    <a:pt x="64" y="334"/>
                  </a:lnTo>
                  <a:lnTo>
                    <a:pt x="69" y="331"/>
                  </a:lnTo>
                  <a:lnTo>
                    <a:pt x="69" y="331"/>
                  </a:lnTo>
                  <a:lnTo>
                    <a:pt x="73" y="326"/>
                  </a:lnTo>
                  <a:lnTo>
                    <a:pt x="74" y="319"/>
                  </a:lnTo>
                  <a:lnTo>
                    <a:pt x="74" y="319"/>
                  </a:lnTo>
                  <a:lnTo>
                    <a:pt x="74" y="296"/>
                  </a:lnTo>
                  <a:lnTo>
                    <a:pt x="76" y="274"/>
                  </a:lnTo>
                  <a:lnTo>
                    <a:pt x="79" y="252"/>
                  </a:lnTo>
                  <a:lnTo>
                    <a:pt x="86" y="230"/>
                  </a:lnTo>
                  <a:lnTo>
                    <a:pt x="95" y="208"/>
                  </a:lnTo>
                  <a:lnTo>
                    <a:pt x="105" y="188"/>
                  </a:lnTo>
                  <a:lnTo>
                    <a:pt x="118" y="169"/>
                  </a:lnTo>
                  <a:lnTo>
                    <a:pt x="132" y="150"/>
                  </a:lnTo>
                  <a:lnTo>
                    <a:pt x="132" y="150"/>
                  </a:lnTo>
                  <a:close/>
                </a:path>
              </a:pathLst>
            </a:custGeom>
            <a:solidFill>
              <a:srgbClr val="00B0F0"/>
            </a:solidFill>
            <a:ln w="6350" cap="flat" cmpd="sng" algn="ctr">
              <a:solidFill>
                <a:schemeClr val="bg1"/>
              </a:solidFill>
              <a:prstDash val="solid"/>
            </a:ln>
            <a:effectLst/>
          </p:spPr>
          <p:txBody>
            <a:bodyPr wrap="square" lIns="182849" tIns="91424" rIns="182849" bIns="91424" rtlCol="0" anchor="ctr">
              <a:noAutofit/>
            </a:bodyPr>
            <a:lstStyle/>
            <a:p>
              <a:pPr marL="0" marR="0" lvl="0" indent="0" algn="ctr" defTabSz="1219272" eaLnBrk="1" fontAlgn="ctr" latinLnBrk="0" hangingPunct="1">
                <a:spcBef>
                  <a:spcPts val="0"/>
                </a:spcBef>
                <a:spcAft>
                  <a:spcPts val="0"/>
                </a:spcAft>
                <a:buClr>
                  <a:srgbClr val="CC9900"/>
                </a:buClr>
                <a:buSzTx/>
                <a:buFontTx/>
                <a:buNone/>
                <a:tabLst/>
                <a:defRPr/>
              </a:pPr>
              <a:endParaRPr kumimoji="0" lang="en-US" altLang="zh-CN" sz="1000" b="0" i="0" u="none" strike="noStrike" kern="0" cap="none" spc="0" normalizeH="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endParaRPr>
            </a:p>
          </p:txBody>
        </p:sp>
        <p:sp>
          <p:nvSpPr>
            <p:cNvPr id="36" name="Freeform 70"/>
            <p:cNvSpPr>
              <a:spLocks/>
            </p:cNvSpPr>
            <p:nvPr/>
          </p:nvSpPr>
          <p:spPr bwMode="gray">
            <a:xfrm>
              <a:off x="12425363" y="3629025"/>
              <a:ext cx="144463" cy="152400"/>
            </a:xfrm>
            <a:custGeom>
              <a:avLst/>
              <a:gdLst/>
              <a:ahLst/>
              <a:cxnLst>
                <a:cxn ang="0">
                  <a:pos x="175" y="67"/>
                </a:cxn>
                <a:cxn ang="0">
                  <a:pos x="175" y="67"/>
                </a:cxn>
                <a:cxn ang="0">
                  <a:pos x="179" y="62"/>
                </a:cxn>
                <a:cxn ang="0">
                  <a:pos x="180" y="56"/>
                </a:cxn>
                <a:cxn ang="0">
                  <a:pos x="179" y="15"/>
                </a:cxn>
                <a:cxn ang="0">
                  <a:pos x="179" y="15"/>
                </a:cxn>
                <a:cxn ang="0">
                  <a:pos x="177" y="8"/>
                </a:cxn>
                <a:cxn ang="0">
                  <a:pos x="174" y="3"/>
                </a:cxn>
                <a:cxn ang="0">
                  <a:pos x="169" y="0"/>
                </a:cxn>
                <a:cxn ang="0">
                  <a:pos x="162" y="0"/>
                </a:cxn>
                <a:cxn ang="0">
                  <a:pos x="162" y="0"/>
                </a:cxn>
                <a:cxn ang="0">
                  <a:pos x="147" y="2"/>
                </a:cxn>
                <a:cxn ang="0">
                  <a:pos x="132" y="3"/>
                </a:cxn>
                <a:cxn ang="0">
                  <a:pos x="116" y="8"/>
                </a:cxn>
                <a:cxn ang="0">
                  <a:pos x="101" y="13"/>
                </a:cxn>
                <a:cxn ang="0">
                  <a:pos x="88" y="20"/>
                </a:cxn>
                <a:cxn ang="0">
                  <a:pos x="74" y="29"/>
                </a:cxn>
                <a:cxn ang="0">
                  <a:pos x="61" y="39"/>
                </a:cxn>
                <a:cxn ang="0">
                  <a:pos x="51" y="49"/>
                </a:cxn>
                <a:cxn ang="0">
                  <a:pos x="51" y="49"/>
                </a:cxn>
                <a:cxn ang="0">
                  <a:pos x="42" y="56"/>
                </a:cxn>
                <a:cxn ang="0">
                  <a:pos x="42" y="56"/>
                </a:cxn>
                <a:cxn ang="0">
                  <a:pos x="32" y="69"/>
                </a:cxn>
                <a:cxn ang="0">
                  <a:pos x="24" y="83"/>
                </a:cxn>
                <a:cxn ang="0">
                  <a:pos x="15" y="98"/>
                </a:cxn>
                <a:cxn ang="0">
                  <a:pos x="10" y="113"/>
                </a:cxn>
                <a:cxn ang="0">
                  <a:pos x="5" y="128"/>
                </a:cxn>
                <a:cxn ang="0">
                  <a:pos x="2" y="145"/>
                </a:cxn>
                <a:cxn ang="0">
                  <a:pos x="0" y="162"/>
                </a:cxn>
                <a:cxn ang="0">
                  <a:pos x="0" y="179"/>
                </a:cxn>
                <a:cxn ang="0">
                  <a:pos x="0" y="179"/>
                </a:cxn>
                <a:cxn ang="0">
                  <a:pos x="2" y="184"/>
                </a:cxn>
                <a:cxn ang="0">
                  <a:pos x="5" y="189"/>
                </a:cxn>
                <a:cxn ang="0">
                  <a:pos x="5" y="189"/>
                </a:cxn>
                <a:cxn ang="0">
                  <a:pos x="12" y="192"/>
                </a:cxn>
                <a:cxn ang="0">
                  <a:pos x="17" y="192"/>
                </a:cxn>
                <a:cxn ang="0">
                  <a:pos x="59" y="189"/>
                </a:cxn>
                <a:cxn ang="0">
                  <a:pos x="59" y="189"/>
                </a:cxn>
                <a:cxn ang="0">
                  <a:pos x="64" y="189"/>
                </a:cxn>
                <a:cxn ang="0">
                  <a:pos x="69" y="185"/>
                </a:cxn>
                <a:cxn ang="0">
                  <a:pos x="69" y="185"/>
                </a:cxn>
                <a:cxn ang="0">
                  <a:pos x="72" y="179"/>
                </a:cxn>
                <a:cxn ang="0">
                  <a:pos x="72" y="172"/>
                </a:cxn>
                <a:cxn ang="0">
                  <a:pos x="72" y="172"/>
                </a:cxn>
                <a:cxn ang="0">
                  <a:pos x="74" y="153"/>
                </a:cxn>
                <a:cxn ang="0">
                  <a:pos x="79" y="136"/>
                </a:cxn>
                <a:cxn ang="0">
                  <a:pos x="86" y="120"/>
                </a:cxn>
                <a:cxn ang="0">
                  <a:pos x="98" y="104"/>
                </a:cxn>
                <a:cxn ang="0">
                  <a:pos x="98" y="104"/>
                </a:cxn>
                <a:cxn ang="0">
                  <a:pos x="101" y="101"/>
                </a:cxn>
                <a:cxn ang="0">
                  <a:pos x="101" y="101"/>
                </a:cxn>
                <a:cxn ang="0">
                  <a:pos x="115" y="89"/>
                </a:cxn>
                <a:cxn ang="0">
                  <a:pos x="130" y="81"/>
                </a:cxn>
                <a:cxn ang="0">
                  <a:pos x="147" y="74"/>
                </a:cxn>
                <a:cxn ang="0">
                  <a:pos x="165" y="72"/>
                </a:cxn>
                <a:cxn ang="0">
                  <a:pos x="165" y="72"/>
                </a:cxn>
                <a:cxn ang="0">
                  <a:pos x="170" y="71"/>
                </a:cxn>
                <a:cxn ang="0">
                  <a:pos x="175" y="67"/>
                </a:cxn>
                <a:cxn ang="0">
                  <a:pos x="175" y="67"/>
                </a:cxn>
              </a:cxnLst>
              <a:rect l="0" t="0" r="r" b="b"/>
              <a:pathLst>
                <a:path w="180" h="192">
                  <a:moveTo>
                    <a:pt x="175" y="67"/>
                  </a:moveTo>
                  <a:lnTo>
                    <a:pt x="175" y="67"/>
                  </a:lnTo>
                  <a:lnTo>
                    <a:pt x="179" y="62"/>
                  </a:lnTo>
                  <a:lnTo>
                    <a:pt x="180" y="56"/>
                  </a:lnTo>
                  <a:lnTo>
                    <a:pt x="179" y="15"/>
                  </a:lnTo>
                  <a:lnTo>
                    <a:pt x="179" y="15"/>
                  </a:lnTo>
                  <a:lnTo>
                    <a:pt x="177" y="8"/>
                  </a:lnTo>
                  <a:lnTo>
                    <a:pt x="174" y="3"/>
                  </a:lnTo>
                  <a:lnTo>
                    <a:pt x="169" y="0"/>
                  </a:lnTo>
                  <a:lnTo>
                    <a:pt x="162" y="0"/>
                  </a:lnTo>
                  <a:lnTo>
                    <a:pt x="162" y="0"/>
                  </a:lnTo>
                  <a:lnTo>
                    <a:pt x="147" y="2"/>
                  </a:lnTo>
                  <a:lnTo>
                    <a:pt x="132" y="3"/>
                  </a:lnTo>
                  <a:lnTo>
                    <a:pt x="116" y="8"/>
                  </a:lnTo>
                  <a:lnTo>
                    <a:pt x="101" y="13"/>
                  </a:lnTo>
                  <a:lnTo>
                    <a:pt x="88" y="20"/>
                  </a:lnTo>
                  <a:lnTo>
                    <a:pt x="74" y="29"/>
                  </a:lnTo>
                  <a:lnTo>
                    <a:pt x="61" y="39"/>
                  </a:lnTo>
                  <a:lnTo>
                    <a:pt x="51" y="49"/>
                  </a:lnTo>
                  <a:lnTo>
                    <a:pt x="51" y="49"/>
                  </a:lnTo>
                  <a:lnTo>
                    <a:pt x="42" y="56"/>
                  </a:lnTo>
                  <a:lnTo>
                    <a:pt x="42" y="56"/>
                  </a:lnTo>
                  <a:lnTo>
                    <a:pt x="32" y="69"/>
                  </a:lnTo>
                  <a:lnTo>
                    <a:pt x="24" y="83"/>
                  </a:lnTo>
                  <a:lnTo>
                    <a:pt x="15" y="98"/>
                  </a:lnTo>
                  <a:lnTo>
                    <a:pt x="10" y="113"/>
                  </a:lnTo>
                  <a:lnTo>
                    <a:pt x="5" y="128"/>
                  </a:lnTo>
                  <a:lnTo>
                    <a:pt x="2" y="145"/>
                  </a:lnTo>
                  <a:lnTo>
                    <a:pt x="0" y="162"/>
                  </a:lnTo>
                  <a:lnTo>
                    <a:pt x="0" y="179"/>
                  </a:lnTo>
                  <a:lnTo>
                    <a:pt x="0" y="179"/>
                  </a:lnTo>
                  <a:lnTo>
                    <a:pt x="2" y="184"/>
                  </a:lnTo>
                  <a:lnTo>
                    <a:pt x="5" y="189"/>
                  </a:lnTo>
                  <a:lnTo>
                    <a:pt x="5" y="189"/>
                  </a:lnTo>
                  <a:lnTo>
                    <a:pt x="12" y="192"/>
                  </a:lnTo>
                  <a:lnTo>
                    <a:pt x="17" y="192"/>
                  </a:lnTo>
                  <a:lnTo>
                    <a:pt x="59" y="189"/>
                  </a:lnTo>
                  <a:lnTo>
                    <a:pt x="59" y="189"/>
                  </a:lnTo>
                  <a:lnTo>
                    <a:pt x="64" y="189"/>
                  </a:lnTo>
                  <a:lnTo>
                    <a:pt x="69" y="185"/>
                  </a:lnTo>
                  <a:lnTo>
                    <a:pt x="69" y="185"/>
                  </a:lnTo>
                  <a:lnTo>
                    <a:pt x="72" y="179"/>
                  </a:lnTo>
                  <a:lnTo>
                    <a:pt x="72" y="172"/>
                  </a:lnTo>
                  <a:lnTo>
                    <a:pt x="72" y="172"/>
                  </a:lnTo>
                  <a:lnTo>
                    <a:pt x="74" y="153"/>
                  </a:lnTo>
                  <a:lnTo>
                    <a:pt x="79" y="136"/>
                  </a:lnTo>
                  <a:lnTo>
                    <a:pt x="86" y="120"/>
                  </a:lnTo>
                  <a:lnTo>
                    <a:pt x="98" y="104"/>
                  </a:lnTo>
                  <a:lnTo>
                    <a:pt x="98" y="104"/>
                  </a:lnTo>
                  <a:lnTo>
                    <a:pt x="101" y="101"/>
                  </a:lnTo>
                  <a:lnTo>
                    <a:pt x="101" y="101"/>
                  </a:lnTo>
                  <a:lnTo>
                    <a:pt x="115" y="89"/>
                  </a:lnTo>
                  <a:lnTo>
                    <a:pt x="130" y="81"/>
                  </a:lnTo>
                  <a:lnTo>
                    <a:pt x="147" y="74"/>
                  </a:lnTo>
                  <a:lnTo>
                    <a:pt x="165" y="72"/>
                  </a:lnTo>
                  <a:lnTo>
                    <a:pt x="165" y="72"/>
                  </a:lnTo>
                  <a:lnTo>
                    <a:pt x="170" y="71"/>
                  </a:lnTo>
                  <a:lnTo>
                    <a:pt x="175" y="67"/>
                  </a:lnTo>
                  <a:lnTo>
                    <a:pt x="175" y="67"/>
                  </a:lnTo>
                  <a:close/>
                </a:path>
              </a:pathLst>
            </a:custGeom>
            <a:solidFill>
              <a:srgbClr val="00B0F0"/>
            </a:solidFill>
            <a:ln w="6350" cap="flat" cmpd="sng" algn="ctr">
              <a:solidFill>
                <a:schemeClr val="bg1"/>
              </a:solidFill>
              <a:prstDash val="solid"/>
            </a:ln>
            <a:effectLst/>
          </p:spPr>
          <p:txBody>
            <a:bodyPr wrap="square" lIns="182849" tIns="91424" rIns="182849" bIns="91424" rtlCol="0" anchor="ctr">
              <a:noAutofit/>
            </a:bodyPr>
            <a:lstStyle/>
            <a:p>
              <a:pPr marL="0" marR="0" lvl="0" indent="0" algn="ctr" defTabSz="1219272" eaLnBrk="1" fontAlgn="ctr" latinLnBrk="0" hangingPunct="1">
                <a:spcBef>
                  <a:spcPts val="0"/>
                </a:spcBef>
                <a:spcAft>
                  <a:spcPts val="0"/>
                </a:spcAft>
                <a:buClr>
                  <a:srgbClr val="CC9900"/>
                </a:buClr>
                <a:buSzTx/>
                <a:buFontTx/>
                <a:buNone/>
                <a:tabLst/>
                <a:defRPr/>
              </a:pPr>
              <a:endParaRPr kumimoji="0" lang="en-US" altLang="zh-CN" sz="1000" b="0" i="0" u="none" strike="noStrike" kern="0" cap="none" spc="0" normalizeH="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endParaRPr>
            </a:p>
          </p:txBody>
        </p:sp>
        <p:sp>
          <p:nvSpPr>
            <p:cNvPr id="37" name="Freeform 71"/>
            <p:cNvSpPr>
              <a:spLocks noEditPoints="1"/>
            </p:cNvSpPr>
            <p:nvPr/>
          </p:nvSpPr>
          <p:spPr bwMode="gray">
            <a:xfrm>
              <a:off x="12517438" y="3265488"/>
              <a:ext cx="746125" cy="1122363"/>
            </a:xfrm>
            <a:custGeom>
              <a:avLst/>
              <a:gdLst/>
              <a:ahLst/>
              <a:cxnLst>
                <a:cxn ang="0">
                  <a:pos x="877" y="1278"/>
                </a:cxn>
                <a:cxn ang="0">
                  <a:pos x="862" y="1272"/>
                </a:cxn>
                <a:cxn ang="0">
                  <a:pos x="711" y="145"/>
                </a:cxn>
                <a:cxn ang="0">
                  <a:pos x="711" y="5"/>
                </a:cxn>
                <a:cxn ang="0">
                  <a:pos x="700" y="0"/>
                </a:cxn>
                <a:cxn ang="0">
                  <a:pos x="372" y="55"/>
                </a:cxn>
                <a:cxn ang="0">
                  <a:pos x="366" y="69"/>
                </a:cxn>
                <a:cxn ang="0">
                  <a:pos x="180" y="1272"/>
                </a:cxn>
                <a:cxn ang="0">
                  <a:pos x="72" y="1272"/>
                </a:cxn>
                <a:cxn ang="0">
                  <a:pos x="59" y="1282"/>
                </a:cxn>
                <a:cxn ang="0">
                  <a:pos x="0" y="1407"/>
                </a:cxn>
                <a:cxn ang="0">
                  <a:pos x="6" y="1413"/>
                </a:cxn>
                <a:cxn ang="0">
                  <a:pos x="936" y="1413"/>
                </a:cxn>
                <a:cxn ang="0">
                  <a:pos x="939" y="1403"/>
                </a:cxn>
                <a:cxn ang="0">
                  <a:pos x="570" y="673"/>
                </a:cxn>
                <a:cxn ang="0">
                  <a:pos x="561" y="669"/>
                </a:cxn>
                <a:cxn ang="0">
                  <a:pos x="558" y="553"/>
                </a:cxn>
                <a:cxn ang="0">
                  <a:pos x="561" y="545"/>
                </a:cxn>
                <a:cxn ang="0">
                  <a:pos x="679" y="541"/>
                </a:cxn>
                <a:cxn ang="0">
                  <a:pos x="688" y="545"/>
                </a:cxn>
                <a:cxn ang="0">
                  <a:pos x="691" y="661"/>
                </a:cxn>
                <a:cxn ang="0">
                  <a:pos x="688" y="669"/>
                </a:cxn>
                <a:cxn ang="0">
                  <a:pos x="679" y="673"/>
                </a:cxn>
                <a:cxn ang="0">
                  <a:pos x="691" y="1186"/>
                </a:cxn>
                <a:cxn ang="0">
                  <a:pos x="685" y="1196"/>
                </a:cxn>
                <a:cxn ang="0">
                  <a:pos x="570" y="1197"/>
                </a:cxn>
                <a:cxn ang="0">
                  <a:pos x="558" y="1191"/>
                </a:cxn>
                <a:cxn ang="0">
                  <a:pos x="558" y="1078"/>
                </a:cxn>
                <a:cxn ang="0">
                  <a:pos x="565" y="1068"/>
                </a:cxn>
                <a:cxn ang="0">
                  <a:pos x="679" y="1066"/>
                </a:cxn>
                <a:cxn ang="0">
                  <a:pos x="691" y="1074"/>
                </a:cxn>
                <a:cxn ang="0">
                  <a:pos x="438" y="862"/>
                </a:cxn>
                <a:cxn ang="0">
                  <a:pos x="437" y="973"/>
                </a:cxn>
                <a:cxn ang="0">
                  <a:pos x="426" y="980"/>
                </a:cxn>
                <a:cxn ang="0">
                  <a:pos x="312" y="980"/>
                </a:cxn>
                <a:cxn ang="0">
                  <a:pos x="303" y="968"/>
                </a:cxn>
                <a:cxn ang="0">
                  <a:pos x="305" y="857"/>
                </a:cxn>
                <a:cxn ang="0">
                  <a:pos x="315" y="850"/>
                </a:cxn>
                <a:cxn ang="0">
                  <a:pos x="431" y="850"/>
                </a:cxn>
                <a:cxn ang="0">
                  <a:pos x="438" y="862"/>
                </a:cxn>
                <a:cxn ang="0">
                  <a:pos x="278" y="344"/>
                </a:cxn>
                <a:cxn ang="0">
                  <a:pos x="286" y="332"/>
                </a:cxn>
                <a:cxn ang="0">
                  <a:pos x="401" y="330"/>
                </a:cxn>
                <a:cxn ang="0">
                  <a:pos x="413" y="339"/>
                </a:cxn>
                <a:cxn ang="0">
                  <a:pos x="413" y="450"/>
                </a:cxn>
                <a:cxn ang="0">
                  <a:pos x="406" y="462"/>
                </a:cxn>
                <a:cxn ang="0">
                  <a:pos x="291" y="462"/>
                </a:cxn>
                <a:cxn ang="0">
                  <a:pos x="280" y="455"/>
                </a:cxn>
              </a:cxnLst>
              <a:rect l="0" t="0" r="r" b="b"/>
              <a:pathLst>
                <a:path w="939" h="1413">
                  <a:moveTo>
                    <a:pt x="880" y="1282"/>
                  </a:moveTo>
                  <a:lnTo>
                    <a:pt x="880" y="1282"/>
                  </a:lnTo>
                  <a:lnTo>
                    <a:pt x="877" y="1278"/>
                  </a:lnTo>
                  <a:lnTo>
                    <a:pt x="872" y="1275"/>
                  </a:lnTo>
                  <a:lnTo>
                    <a:pt x="867" y="1272"/>
                  </a:lnTo>
                  <a:lnTo>
                    <a:pt x="862" y="1272"/>
                  </a:lnTo>
                  <a:lnTo>
                    <a:pt x="784" y="1272"/>
                  </a:lnTo>
                  <a:lnTo>
                    <a:pt x="784" y="145"/>
                  </a:lnTo>
                  <a:lnTo>
                    <a:pt x="711" y="145"/>
                  </a:lnTo>
                  <a:lnTo>
                    <a:pt x="711" y="10"/>
                  </a:lnTo>
                  <a:lnTo>
                    <a:pt x="711" y="10"/>
                  </a:lnTo>
                  <a:lnTo>
                    <a:pt x="711" y="5"/>
                  </a:lnTo>
                  <a:lnTo>
                    <a:pt x="708" y="1"/>
                  </a:lnTo>
                  <a:lnTo>
                    <a:pt x="705" y="0"/>
                  </a:lnTo>
                  <a:lnTo>
                    <a:pt x="700" y="0"/>
                  </a:lnTo>
                  <a:lnTo>
                    <a:pt x="378" y="54"/>
                  </a:lnTo>
                  <a:lnTo>
                    <a:pt x="378" y="54"/>
                  </a:lnTo>
                  <a:lnTo>
                    <a:pt x="372" y="55"/>
                  </a:lnTo>
                  <a:lnTo>
                    <a:pt x="369" y="59"/>
                  </a:lnTo>
                  <a:lnTo>
                    <a:pt x="366" y="64"/>
                  </a:lnTo>
                  <a:lnTo>
                    <a:pt x="366" y="69"/>
                  </a:lnTo>
                  <a:lnTo>
                    <a:pt x="366" y="145"/>
                  </a:lnTo>
                  <a:lnTo>
                    <a:pt x="180" y="145"/>
                  </a:lnTo>
                  <a:lnTo>
                    <a:pt x="180" y="1272"/>
                  </a:lnTo>
                  <a:lnTo>
                    <a:pt x="77" y="1272"/>
                  </a:lnTo>
                  <a:lnTo>
                    <a:pt x="77" y="1272"/>
                  </a:lnTo>
                  <a:lnTo>
                    <a:pt x="72" y="1272"/>
                  </a:lnTo>
                  <a:lnTo>
                    <a:pt x="67" y="1275"/>
                  </a:lnTo>
                  <a:lnTo>
                    <a:pt x="62" y="1278"/>
                  </a:lnTo>
                  <a:lnTo>
                    <a:pt x="59" y="1282"/>
                  </a:lnTo>
                  <a:lnTo>
                    <a:pt x="0" y="1403"/>
                  </a:lnTo>
                  <a:lnTo>
                    <a:pt x="0" y="1403"/>
                  </a:lnTo>
                  <a:lnTo>
                    <a:pt x="0" y="1407"/>
                  </a:lnTo>
                  <a:lnTo>
                    <a:pt x="0" y="1410"/>
                  </a:lnTo>
                  <a:lnTo>
                    <a:pt x="3" y="1413"/>
                  </a:lnTo>
                  <a:lnTo>
                    <a:pt x="6" y="1413"/>
                  </a:lnTo>
                  <a:lnTo>
                    <a:pt x="932" y="1413"/>
                  </a:lnTo>
                  <a:lnTo>
                    <a:pt x="932" y="1413"/>
                  </a:lnTo>
                  <a:lnTo>
                    <a:pt x="936" y="1413"/>
                  </a:lnTo>
                  <a:lnTo>
                    <a:pt x="939" y="1410"/>
                  </a:lnTo>
                  <a:lnTo>
                    <a:pt x="939" y="1407"/>
                  </a:lnTo>
                  <a:lnTo>
                    <a:pt x="939" y="1403"/>
                  </a:lnTo>
                  <a:lnTo>
                    <a:pt x="880" y="1282"/>
                  </a:lnTo>
                  <a:close/>
                  <a:moveTo>
                    <a:pt x="679" y="673"/>
                  </a:moveTo>
                  <a:lnTo>
                    <a:pt x="570" y="673"/>
                  </a:lnTo>
                  <a:lnTo>
                    <a:pt x="570" y="673"/>
                  </a:lnTo>
                  <a:lnTo>
                    <a:pt x="565" y="671"/>
                  </a:lnTo>
                  <a:lnTo>
                    <a:pt x="561" y="669"/>
                  </a:lnTo>
                  <a:lnTo>
                    <a:pt x="558" y="666"/>
                  </a:lnTo>
                  <a:lnTo>
                    <a:pt x="558" y="661"/>
                  </a:lnTo>
                  <a:lnTo>
                    <a:pt x="558" y="553"/>
                  </a:lnTo>
                  <a:lnTo>
                    <a:pt x="558" y="553"/>
                  </a:lnTo>
                  <a:lnTo>
                    <a:pt x="558" y="550"/>
                  </a:lnTo>
                  <a:lnTo>
                    <a:pt x="561" y="545"/>
                  </a:lnTo>
                  <a:lnTo>
                    <a:pt x="565" y="543"/>
                  </a:lnTo>
                  <a:lnTo>
                    <a:pt x="570" y="541"/>
                  </a:lnTo>
                  <a:lnTo>
                    <a:pt x="679" y="541"/>
                  </a:lnTo>
                  <a:lnTo>
                    <a:pt x="679" y="541"/>
                  </a:lnTo>
                  <a:lnTo>
                    <a:pt x="685" y="543"/>
                  </a:lnTo>
                  <a:lnTo>
                    <a:pt x="688" y="545"/>
                  </a:lnTo>
                  <a:lnTo>
                    <a:pt x="691" y="550"/>
                  </a:lnTo>
                  <a:lnTo>
                    <a:pt x="691" y="553"/>
                  </a:lnTo>
                  <a:lnTo>
                    <a:pt x="691" y="661"/>
                  </a:lnTo>
                  <a:lnTo>
                    <a:pt x="691" y="661"/>
                  </a:lnTo>
                  <a:lnTo>
                    <a:pt x="691" y="666"/>
                  </a:lnTo>
                  <a:lnTo>
                    <a:pt x="688" y="669"/>
                  </a:lnTo>
                  <a:lnTo>
                    <a:pt x="685" y="671"/>
                  </a:lnTo>
                  <a:lnTo>
                    <a:pt x="679" y="673"/>
                  </a:lnTo>
                  <a:lnTo>
                    <a:pt x="679" y="673"/>
                  </a:lnTo>
                  <a:close/>
                  <a:moveTo>
                    <a:pt x="691" y="1078"/>
                  </a:moveTo>
                  <a:lnTo>
                    <a:pt x="691" y="1186"/>
                  </a:lnTo>
                  <a:lnTo>
                    <a:pt x="691" y="1186"/>
                  </a:lnTo>
                  <a:lnTo>
                    <a:pt x="691" y="1191"/>
                  </a:lnTo>
                  <a:lnTo>
                    <a:pt x="688" y="1194"/>
                  </a:lnTo>
                  <a:lnTo>
                    <a:pt x="685" y="1196"/>
                  </a:lnTo>
                  <a:lnTo>
                    <a:pt x="679" y="1197"/>
                  </a:lnTo>
                  <a:lnTo>
                    <a:pt x="570" y="1197"/>
                  </a:lnTo>
                  <a:lnTo>
                    <a:pt x="570" y="1197"/>
                  </a:lnTo>
                  <a:lnTo>
                    <a:pt x="565" y="1196"/>
                  </a:lnTo>
                  <a:lnTo>
                    <a:pt x="561" y="1194"/>
                  </a:lnTo>
                  <a:lnTo>
                    <a:pt x="558" y="1191"/>
                  </a:lnTo>
                  <a:lnTo>
                    <a:pt x="558" y="1186"/>
                  </a:lnTo>
                  <a:lnTo>
                    <a:pt x="558" y="1078"/>
                  </a:lnTo>
                  <a:lnTo>
                    <a:pt x="558" y="1078"/>
                  </a:lnTo>
                  <a:lnTo>
                    <a:pt x="558" y="1074"/>
                  </a:lnTo>
                  <a:lnTo>
                    <a:pt x="561" y="1069"/>
                  </a:lnTo>
                  <a:lnTo>
                    <a:pt x="565" y="1068"/>
                  </a:lnTo>
                  <a:lnTo>
                    <a:pt x="570" y="1066"/>
                  </a:lnTo>
                  <a:lnTo>
                    <a:pt x="679" y="1066"/>
                  </a:lnTo>
                  <a:lnTo>
                    <a:pt x="679" y="1066"/>
                  </a:lnTo>
                  <a:lnTo>
                    <a:pt x="685" y="1068"/>
                  </a:lnTo>
                  <a:lnTo>
                    <a:pt x="688" y="1069"/>
                  </a:lnTo>
                  <a:lnTo>
                    <a:pt x="691" y="1074"/>
                  </a:lnTo>
                  <a:lnTo>
                    <a:pt x="691" y="1078"/>
                  </a:lnTo>
                  <a:lnTo>
                    <a:pt x="691" y="1078"/>
                  </a:lnTo>
                  <a:close/>
                  <a:moveTo>
                    <a:pt x="438" y="862"/>
                  </a:moveTo>
                  <a:lnTo>
                    <a:pt x="438" y="968"/>
                  </a:lnTo>
                  <a:lnTo>
                    <a:pt x="438" y="968"/>
                  </a:lnTo>
                  <a:lnTo>
                    <a:pt x="437" y="973"/>
                  </a:lnTo>
                  <a:lnTo>
                    <a:pt x="435" y="976"/>
                  </a:lnTo>
                  <a:lnTo>
                    <a:pt x="431" y="980"/>
                  </a:lnTo>
                  <a:lnTo>
                    <a:pt x="426" y="980"/>
                  </a:lnTo>
                  <a:lnTo>
                    <a:pt x="315" y="980"/>
                  </a:lnTo>
                  <a:lnTo>
                    <a:pt x="315" y="980"/>
                  </a:lnTo>
                  <a:lnTo>
                    <a:pt x="312" y="980"/>
                  </a:lnTo>
                  <a:lnTo>
                    <a:pt x="307" y="976"/>
                  </a:lnTo>
                  <a:lnTo>
                    <a:pt x="305" y="973"/>
                  </a:lnTo>
                  <a:lnTo>
                    <a:pt x="303" y="968"/>
                  </a:lnTo>
                  <a:lnTo>
                    <a:pt x="303" y="862"/>
                  </a:lnTo>
                  <a:lnTo>
                    <a:pt x="303" y="862"/>
                  </a:lnTo>
                  <a:lnTo>
                    <a:pt x="305" y="857"/>
                  </a:lnTo>
                  <a:lnTo>
                    <a:pt x="307" y="853"/>
                  </a:lnTo>
                  <a:lnTo>
                    <a:pt x="312" y="850"/>
                  </a:lnTo>
                  <a:lnTo>
                    <a:pt x="315" y="850"/>
                  </a:lnTo>
                  <a:lnTo>
                    <a:pt x="426" y="850"/>
                  </a:lnTo>
                  <a:lnTo>
                    <a:pt x="426" y="850"/>
                  </a:lnTo>
                  <a:lnTo>
                    <a:pt x="431" y="850"/>
                  </a:lnTo>
                  <a:lnTo>
                    <a:pt x="435" y="853"/>
                  </a:lnTo>
                  <a:lnTo>
                    <a:pt x="437" y="857"/>
                  </a:lnTo>
                  <a:lnTo>
                    <a:pt x="438" y="862"/>
                  </a:lnTo>
                  <a:lnTo>
                    <a:pt x="438" y="862"/>
                  </a:lnTo>
                  <a:close/>
                  <a:moveTo>
                    <a:pt x="278" y="344"/>
                  </a:moveTo>
                  <a:lnTo>
                    <a:pt x="278" y="344"/>
                  </a:lnTo>
                  <a:lnTo>
                    <a:pt x="280" y="339"/>
                  </a:lnTo>
                  <a:lnTo>
                    <a:pt x="283" y="335"/>
                  </a:lnTo>
                  <a:lnTo>
                    <a:pt x="286" y="332"/>
                  </a:lnTo>
                  <a:lnTo>
                    <a:pt x="291" y="330"/>
                  </a:lnTo>
                  <a:lnTo>
                    <a:pt x="401" y="330"/>
                  </a:lnTo>
                  <a:lnTo>
                    <a:pt x="401" y="330"/>
                  </a:lnTo>
                  <a:lnTo>
                    <a:pt x="406" y="332"/>
                  </a:lnTo>
                  <a:lnTo>
                    <a:pt x="410" y="335"/>
                  </a:lnTo>
                  <a:lnTo>
                    <a:pt x="413" y="339"/>
                  </a:lnTo>
                  <a:lnTo>
                    <a:pt x="413" y="344"/>
                  </a:lnTo>
                  <a:lnTo>
                    <a:pt x="413" y="450"/>
                  </a:lnTo>
                  <a:lnTo>
                    <a:pt x="413" y="450"/>
                  </a:lnTo>
                  <a:lnTo>
                    <a:pt x="413" y="455"/>
                  </a:lnTo>
                  <a:lnTo>
                    <a:pt x="410" y="459"/>
                  </a:lnTo>
                  <a:lnTo>
                    <a:pt x="406" y="462"/>
                  </a:lnTo>
                  <a:lnTo>
                    <a:pt x="401" y="462"/>
                  </a:lnTo>
                  <a:lnTo>
                    <a:pt x="291" y="462"/>
                  </a:lnTo>
                  <a:lnTo>
                    <a:pt x="291" y="462"/>
                  </a:lnTo>
                  <a:lnTo>
                    <a:pt x="286" y="462"/>
                  </a:lnTo>
                  <a:lnTo>
                    <a:pt x="283" y="459"/>
                  </a:lnTo>
                  <a:lnTo>
                    <a:pt x="280" y="455"/>
                  </a:lnTo>
                  <a:lnTo>
                    <a:pt x="278" y="450"/>
                  </a:lnTo>
                  <a:lnTo>
                    <a:pt x="278" y="344"/>
                  </a:lnTo>
                  <a:close/>
                </a:path>
              </a:pathLst>
            </a:custGeom>
            <a:solidFill>
              <a:srgbClr val="00B0F0"/>
            </a:solidFill>
            <a:ln w="6350" cap="flat" cmpd="sng" algn="ctr">
              <a:noFill/>
              <a:prstDash val="solid"/>
            </a:ln>
            <a:effectLst/>
          </p:spPr>
          <p:txBody>
            <a:bodyPr wrap="square" lIns="182849" tIns="91424" rIns="182849" bIns="91424" rtlCol="0" anchor="ctr">
              <a:noAutofit/>
            </a:bodyPr>
            <a:lstStyle/>
            <a:p>
              <a:pPr marL="0" marR="0" lvl="0" indent="0" algn="ctr" defTabSz="1219272" eaLnBrk="1" fontAlgn="ctr" latinLnBrk="0" hangingPunct="1">
                <a:spcBef>
                  <a:spcPts val="0"/>
                </a:spcBef>
                <a:spcAft>
                  <a:spcPts val="0"/>
                </a:spcAft>
                <a:buClr>
                  <a:srgbClr val="CC9900"/>
                </a:buClr>
                <a:buSzTx/>
                <a:buFontTx/>
                <a:buNone/>
                <a:tabLst/>
                <a:defRPr/>
              </a:pPr>
              <a:endParaRPr kumimoji="0" lang="en-US" altLang="zh-CN" sz="1000" b="0" i="0" u="none" strike="noStrike" kern="0" cap="none" spc="0" normalizeH="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endParaRPr>
            </a:p>
          </p:txBody>
        </p:sp>
      </p:grpSp>
      <p:sp>
        <p:nvSpPr>
          <p:cNvPr id="38" name="任意多边形 45"/>
          <p:cNvSpPr/>
          <p:nvPr/>
        </p:nvSpPr>
        <p:spPr bwMode="gray">
          <a:xfrm rot="21400485">
            <a:off x="1781852" y="3795701"/>
            <a:ext cx="3314056" cy="475971"/>
          </a:xfrm>
          <a:custGeom>
            <a:avLst/>
            <a:gdLst>
              <a:gd name="connsiteX0" fmla="*/ 0 w 3339930"/>
              <a:gd name="connsiteY0" fmla="*/ 571084 h 693747"/>
              <a:gd name="connsiteX1" fmla="*/ 2074127 w 3339930"/>
              <a:gd name="connsiteY1" fmla="*/ 470723 h 693747"/>
              <a:gd name="connsiteX2" fmla="*/ 3178097 w 3339930"/>
              <a:gd name="connsiteY2" fmla="*/ 2371 h 693747"/>
              <a:gd name="connsiteX3" fmla="*/ 3311912 w 3339930"/>
              <a:gd name="connsiteY3" fmla="*/ 693747 h 693747"/>
            </a:gdLst>
            <a:ahLst/>
            <a:cxnLst>
              <a:cxn ang="0">
                <a:pos x="connsiteX0" y="connsiteY0"/>
              </a:cxn>
              <a:cxn ang="0">
                <a:pos x="connsiteX1" y="connsiteY1"/>
              </a:cxn>
              <a:cxn ang="0">
                <a:pos x="connsiteX2" y="connsiteY2"/>
              </a:cxn>
              <a:cxn ang="0">
                <a:pos x="connsiteX3" y="connsiteY3"/>
              </a:cxn>
            </a:cxnLst>
            <a:rect l="l" t="t" r="r" b="b"/>
            <a:pathLst>
              <a:path w="3339930" h="693747">
                <a:moveTo>
                  <a:pt x="0" y="571084"/>
                </a:moveTo>
                <a:cubicBezTo>
                  <a:pt x="772222" y="568296"/>
                  <a:pt x="1544444" y="565508"/>
                  <a:pt x="2074127" y="470723"/>
                </a:cubicBezTo>
                <a:cubicBezTo>
                  <a:pt x="2603810" y="375938"/>
                  <a:pt x="2971800" y="-34800"/>
                  <a:pt x="3178097" y="2371"/>
                </a:cubicBezTo>
                <a:cubicBezTo>
                  <a:pt x="3384394" y="39542"/>
                  <a:pt x="3348153" y="366644"/>
                  <a:pt x="3311912" y="693747"/>
                </a:cubicBezTo>
              </a:path>
            </a:pathLst>
          </a:custGeom>
          <a:noFill/>
          <a:ln w="22225" cap="rnd" cmpd="sng">
            <a:solidFill>
              <a:srgbClr val="C00000"/>
            </a:solidFill>
            <a:prstDash val="sysDash"/>
            <a:round/>
            <a:headEnd type="arrow" w="med" len="med"/>
            <a:tailEnd type="arrow" w="med" len="med"/>
          </a:ln>
          <a:effectLst/>
        </p:spPr>
        <p:txBody>
          <a:bodyPr wrap="square" lIns="105606" tIns="52804" rIns="105606" bIns="52804">
            <a:spAutoFit/>
          </a:bodyPr>
          <a:lstStyle/>
          <a:p>
            <a:pPr defTabSz="1219272" fontAlgn="ctr"/>
            <a:endParaRPr lang="en-US" sz="2400" dirty="0">
              <a:solidFill>
                <a:prstClr val="black"/>
              </a:solidFill>
              <a:latin typeface="Huawei Sans" panose="020C0503030203020204" pitchFamily="34" charset="0"/>
              <a:ea typeface="方正兰亭黑简体" panose="02000000000000000000" pitchFamily="2" charset="-122"/>
            </a:endParaRPr>
          </a:p>
        </p:txBody>
      </p:sp>
      <p:grpSp>
        <p:nvGrpSpPr>
          <p:cNvPr id="39" name="组合 46"/>
          <p:cNvGrpSpPr/>
          <p:nvPr/>
        </p:nvGrpSpPr>
        <p:grpSpPr bwMode="gray">
          <a:xfrm>
            <a:off x="4254361" y="4260837"/>
            <a:ext cx="1601868" cy="677521"/>
            <a:chOff x="5524821" y="5153956"/>
            <a:chExt cx="1634347" cy="638494"/>
          </a:xfrm>
          <a:solidFill>
            <a:srgbClr val="1263AB"/>
          </a:solidFill>
        </p:grpSpPr>
        <p:sp>
          <p:nvSpPr>
            <p:cNvPr id="40" name="Freeform 27"/>
            <p:cNvSpPr>
              <a:spLocks noEditPoints="1"/>
            </p:cNvSpPr>
            <p:nvPr/>
          </p:nvSpPr>
          <p:spPr bwMode="gray">
            <a:xfrm>
              <a:off x="6286123" y="5153956"/>
              <a:ext cx="873045" cy="500933"/>
            </a:xfrm>
            <a:custGeom>
              <a:avLst/>
              <a:gdLst/>
              <a:ahLst/>
              <a:cxnLst>
                <a:cxn ang="0">
                  <a:pos x="8324" y="38"/>
                </a:cxn>
                <a:cxn ang="0">
                  <a:pos x="9087" y="203"/>
                </a:cxn>
                <a:cxn ang="0">
                  <a:pos x="9799" y="487"/>
                </a:cxn>
                <a:cxn ang="0">
                  <a:pos x="10451" y="880"/>
                </a:cxn>
                <a:cxn ang="0">
                  <a:pos x="11031" y="1370"/>
                </a:cxn>
                <a:cxn ang="0">
                  <a:pos x="11529" y="1947"/>
                </a:cxn>
                <a:cxn ang="0">
                  <a:pos x="11934" y="2598"/>
                </a:cxn>
                <a:cxn ang="0">
                  <a:pos x="12234" y="3314"/>
                </a:cxn>
                <a:cxn ang="0">
                  <a:pos x="12378" y="3497"/>
                </a:cxn>
                <a:cxn ang="0">
                  <a:pos x="12496" y="3494"/>
                </a:cxn>
                <a:cxn ang="0">
                  <a:pos x="13119" y="3540"/>
                </a:cxn>
                <a:cxn ang="0">
                  <a:pos x="13870" y="3738"/>
                </a:cxn>
                <a:cxn ang="0">
                  <a:pos x="14554" y="4074"/>
                </a:cxn>
                <a:cxn ang="0">
                  <a:pos x="15156" y="4535"/>
                </a:cxn>
                <a:cxn ang="0">
                  <a:pos x="15663" y="5102"/>
                </a:cxn>
                <a:cxn ang="0">
                  <a:pos x="16056" y="5761"/>
                </a:cxn>
                <a:cxn ang="0">
                  <a:pos x="16320" y="6494"/>
                </a:cxn>
                <a:cxn ang="0">
                  <a:pos x="16438" y="7286"/>
                </a:cxn>
                <a:cxn ang="0">
                  <a:pos x="16401" y="8075"/>
                </a:cxn>
                <a:cxn ang="0">
                  <a:pos x="16222" y="8813"/>
                </a:cxn>
                <a:cxn ang="0">
                  <a:pos x="15915" y="9491"/>
                </a:cxn>
                <a:cxn ang="0">
                  <a:pos x="15494" y="10093"/>
                </a:cxn>
                <a:cxn ang="0">
                  <a:pos x="14974" y="10606"/>
                </a:cxn>
                <a:cxn ang="0">
                  <a:pos x="14369" y="11014"/>
                </a:cxn>
                <a:cxn ang="0">
                  <a:pos x="13693" y="11305"/>
                </a:cxn>
                <a:cxn ang="0">
                  <a:pos x="12960" y="11462"/>
                </a:cxn>
                <a:cxn ang="0">
                  <a:pos x="3341" y="11487"/>
                </a:cxn>
                <a:cxn ang="0">
                  <a:pos x="2760" y="11436"/>
                </a:cxn>
                <a:cxn ang="0">
                  <a:pos x="2156" y="11265"/>
                </a:cxn>
                <a:cxn ang="0">
                  <a:pos x="1603" y="10987"/>
                </a:cxn>
                <a:cxn ang="0">
                  <a:pos x="1113" y="10615"/>
                </a:cxn>
                <a:cxn ang="0">
                  <a:pos x="697" y="10159"/>
                </a:cxn>
                <a:cxn ang="0">
                  <a:pos x="368" y="9631"/>
                </a:cxn>
                <a:cxn ang="0">
                  <a:pos x="137" y="9044"/>
                </a:cxn>
                <a:cxn ang="0">
                  <a:pos x="15" y="8410"/>
                </a:cxn>
                <a:cxn ang="0">
                  <a:pos x="15" y="7754"/>
                </a:cxn>
                <a:cxn ang="0">
                  <a:pos x="132" y="7132"/>
                </a:cxn>
                <a:cxn ang="0">
                  <a:pos x="354" y="6556"/>
                </a:cxn>
                <a:cxn ang="0">
                  <a:pos x="671" y="6034"/>
                </a:cxn>
                <a:cxn ang="0">
                  <a:pos x="1072" y="5582"/>
                </a:cxn>
                <a:cxn ang="0">
                  <a:pos x="1546" y="5208"/>
                </a:cxn>
                <a:cxn ang="0">
                  <a:pos x="2082" y="4924"/>
                </a:cxn>
                <a:cxn ang="0">
                  <a:pos x="2668" y="4741"/>
                </a:cxn>
                <a:cxn ang="0">
                  <a:pos x="3015" y="4212"/>
                </a:cxn>
                <a:cxn ang="0">
                  <a:pos x="3225" y="3295"/>
                </a:cxn>
                <a:cxn ang="0">
                  <a:pos x="3597" y="2453"/>
                </a:cxn>
                <a:cxn ang="0">
                  <a:pos x="4113" y="1704"/>
                </a:cxn>
                <a:cxn ang="0">
                  <a:pos x="4754" y="1069"/>
                </a:cxn>
                <a:cxn ang="0">
                  <a:pos x="5503" y="565"/>
                </a:cxn>
                <a:cxn ang="0">
                  <a:pos x="6342" y="211"/>
                </a:cxn>
                <a:cxn ang="0">
                  <a:pos x="7250" y="25"/>
                </a:cxn>
                <a:cxn ang="0">
                  <a:pos x="9148" y="9515"/>
                </a:cxn>
                <a:cxn ang="0">
                  <a:pos x="9106" y="9484"/>
                </a:cxn>
                <a:cxn ang="0">
                  <a:pos x="9023" y="9509"/>
                </a:cxn>
                <a:cxn ang="0">
                  <a:pos x="9156" y="9528"/>
                </a:cxn>
                <a:cxn ang="0">
                  <a:pos x="6408" y="9503"/>
                </a:cxn>
                <a:cxn ang="0">
                  <a:pos x="6368" y="9519"/>
                </a:cxn>
              </a:cxnLst>
              <a:rect l="0" t="0" r="r" b="b"/>
              <a:pathLst>
                <a:path w="16443" h="11487">
                  <a:moveTo>
                    <a:pt x="7726" y="0"/>
                  </a:moveTo>
                  <a:lnTo>
                    <a:pt x="7928" y="4"/>
                  </a:lnTo>
                  <a:lnTo>
                    <a:pt x="8127" y="17"/>
                  </a:lnTo>
                  <a:lnTo>
                    <a:pt x="8324" y="38"/>
                  </a:lnTo>
                  <a:lnTo>
                    <a:pt x="8519" y="68"/>
                  </a:lnTo>
                  <a:lnTo>
                    <a:pt x="8711" y="105"/>
                  </a:lnTo>
                  <a:lnTo>
                    <a:pt x="8900" y="150"/>
                  </a:lnTo>
                  <a:lnTo>
                    <a:pt x="9087" y="203"/>
                  </a:lnTo>
                  <a:lnTo>
                    <a:pt x="9270" y="263"/>
                  </a:lnTo>
                  <a:lnTo>
                    <a:pt x="9450" y="331"/>
                  </a:lnTo>
                  <a:lnTo>
                    <a:pt x="9626" y="406"/>
                  </a:lnTo>
                  <a:lnTo>
                    <a:pt x="9799" y="487"/>
                  </a:lnTo>
                  <a:lnTo>
                    <a:pt x="9969" y="576"/>
                  </a:lnTo>
                  <a:lnTo>
                    <a:pt x="10133" y="670"/>
                  </a:lnTo>
                  <a:lnTo>
                    <a:pt x="10294" y="772"/>
                  </a:lnTo>
                  <a:lnTo>
                    <a:pt x="10451" y="880"/>
                  </a:lnTo>
                  <a:lnTo>
                    <a:pt x="10604" y="994"/>
                  </a:lnTo>
                  <a:lnTo>
                    <a:pt x="10751" y="1113"/>
                  </a:lnTo>
                  <a:lnTo>
                    <a:pt x="10893" y="1239"/>
                  </a:lnTo>
                  <a:lnTo>
                    <a:pt x="11031" y="1370"/>
                  </a:lnTo>
                  <a:lnTo>
                    <a:pt x="11164" y="1507"/>
                  </a:lnTo>
                  <a:lnTo>
                    <a:pt x="11291" y="1648"/>
                  </a:lnTo>
                  <a:lnTo>
                    <a:pt x="11412" y="1795"/>
                  </a:lnTo>
                  <a:lnTo>
                    <a:pt x="11529" y="1947"/>
                  </a:lnTo>
                  <a:lnTo>
                    <a:pt x="11640" y="2102"/>
                  </a:lnTo>
                  <a:lnTo>
                    <a:pt x="11743" y="2264"/>
                  </a:lnTo>
                  <a:lnTo>
                    <a:pt x="11842" y="2429"/>
                  </a:lnTo>
                  <a:lnTo>
                    <a:pt x="11934" y="2598"/>
                  </a:lnTo>
                  <a:lnTo>
                    <a:pt x="12019" y="2772"/>
                  </a:lnTo>
                  <a:lnTo>
                    <a:pt x="12097" y="2948"/>
                  </a:lnTo>
                  <a:lnTo>
                    <a:pt x="12169" y="3129"/>
                  </a:lnTo>
                  <a:lnTo>
                    <a:pt x="12234" y="3314"/>
                  </a:lnTo>
                  <a:lnTo>
                    <a:pt x="12291" y="3501"/>
                  </a:lnTo>
                  <a:lnTo>
                    <a:pt x="12320" y="3499"/>
                  </a:lnTo>
                  <a:lnTo>
                    <a:pt x="12349" y="3498"/>
                  </a:lnTo>
                  <a:lnTo>
                    <a:pt x="12378" y="3497"/>
                  </a:lnTo>
                  <a:lnTo>
                    <a:pt x="12407" y="3496"/>
                  </a:lnTo>
                  <a:lnTo>
                    <a:pt x="12437" y="3495"/>
                  </a:lnTo>
                  <a:lnTo>
                    <a:pt x="12466" y="3494"/>
                  </a:lnTo>
                  <a:lnTo>
                    <a:pt x="12496" y="3494"/>
                  </a:lnTo>
                  <a:lnTo>
                    <a:pt x="12524" y="3494"/>
                  </a:lnTo>
                  <a:lnTo>
                    <a:pt x="12726" y="3499"/>
                  </a:lnTo>
                  <a:lnTo>
                    <a:pt x="12924" y="3515"/>
                  </a:lnTo>
                  <a:lnTo>
                    <a:pt x="13119" y="3540"/>
                  </a:lnTo>
                  <a:lnTo>
                    <a:pt x="13313" y="3575"/>
                  </a:lnTo>
                  <a:lnTo>
                    <a:pt x="13502" y="3621"/>
                  </a:lnTo>
                  <a:lnTo>
                    <a:pt x="13688" y="3674"/>
                  </a:lnTo>
                  <a:lnTo>
                    <a:pt x="13870" y="3738"/>
                  </a:lnTo>
                  <a:lnTo>
                    <a:pt x="14047" y="3809"/>
                  </a:lnTo>
                  <a:lnTo>
                    <a:pt x="14221" y="3889"/>
                  </a:lnTo>
                  <a:lnTo>
                    <a:pt x="14390" y="3977"/>
                  </a:lnTo>
                  <a:lnTo>
                    <a:pt x="14554" y="4074"/>
                  </a:lnTo>
                  <a:lnTo>
                    <a:pt x="14712" y="4179"/>
                  </a:lnTo>
                  <a:lnTo>
                    <a:pt x="14867" y="4290"/>
                  </a:lnTo>
                  <a:lnTo>
                    <a:pt x="15015" y="4409"/>
                  </a:lnTo>
                  <a:lnTo>
                    <a:pt x="15156" y="4535"/>
                  </a:lnTo>
                  <a:lnTo>
                    <a:pt x="15293" y="4667"/>
                  </a:lnTo>
                  <a:lnTo>
                    <a:pt x="15423" y="4806"/>
                  </a:lnTo>
                  <a:lnTo>
                    <a:pt x="15546" y="4951"/>
                  </a:lnTo>
                  <a:lnTo>
                    <a:pt x="15663" y="5102"/>
                  </a:lnTo>
                  <a:lnTo>
                    <a:pt x="15772" y="5259"/>
                  </a:lnTo>
                  <a:lnTo>
                    <a:pt x="15875" y="5421"/>
                  </a:lnTo>
                  <a:lnTo>
                    <a:pt x="15969" y="5588"/>
                  </a:lnTo>
                  <a:lnTo>
                    <a:pt x="16056" y="5761"/>
                  </a:lnTo>
                  <a:lnTo>
                    <a:pt x="16134" y="5938"/>
                  </a:lnTo>
                  <a:lnTo>
                    <a:pt x="16205" y="6119"/>
                  </a:lnTo>
                  <a:lnTo>
                    <a:pt x="16266" y="6305"/>
                  </a:lnTo>
                  <a:lnTo>
                    <a:pt x="16320" y="6494"/>
                  </a:lnTo>
                  <a:lnTo>
                    <a:pt x="16363" y="6687"/>
                  </a:lnTo>
                  <a:lnTo>
                    <a:pt x="16398" y="6884"/>
                  </a:lnTo>
                  <a:lnTo>
                    <a:pt x="16422" y="7083"/>
                  </a:lnTo>
                  <a:lnTo>
                    <a:pt x="16438" y="7286"/>
                  </a:lnTo>
                  <a:lnTo>
                    <a:pt x="16443" y="7490"/>
                  </a:lnTo>
                  <a:lnTo>
                    <a:pt x="16438" y="7688"/>
                  </a:lnTo>
                  <a:lnTo>
                    <a:pt x="16425" y="7883"/>
                  </a:lnTo>
                  <a:lnTo>
                    <a:pt x="16401" y="8075"/>
                  </a:lnTo>
                  <a:lnTo>
                    <a:pt x="16369" y="8264"/>
                  </a:lnTo>
                  <a:lnTo>
                    <a:pt x="16328" y="8451"/>
                  </a:lnTo>
                  <a:lnTo>
                    <a:pt x="16280" y="8634"/>
                  </a:lnTo>
                  <a:lnTo>
                    <a:pt x="16222" y="8813"/>
                  </a:lnTo>
                  <a:lnTo>
                    <a:pt x="16156" y="8989"/>
                  </a:lnTo>
                  <a:lnTo>
                    <a:pt x="16083" y="9161"/>
                  </a:lnTo>
                  <a:lnTo>
                    <a:pt x="16003" y="9328"/>
                  </a:lnTo>
                  <a:lnTo>
                    <a:pt x="15915" y="9491"/>
                  </a:lnTo>
                  <a:lnTo>
                    <a:pt x="15820" y="9649"/>
                  </a:lnTo>
                  <a:lnTo>
                    <a:pt x="15717" y="9802"/>
                  </a:lnTo>
                  <a:lnTo>
                    <a:pt x="15610" y="9950"/>
                  </a:lnTo>
                  <a:lnTo>
                    <a:pt x="15494" y="10093"/>
                  </a:lnTo>
                  <a:lnTo>
                    <a:pt x="15373" y="10230"/>
                  </a:lnTo>
                  <a:lnTo>
                    <a:pt x="15246" y="10361"/>
                  </a:lnTo>
                  <a:lnTo>
                    <a:pt x="15113" y="10487"/>
                  </a:lnTo>
                  <a:lnTo>
                    <a:pt x="14974" y="10606"/>
                  </a:lnTo>
                  <a:lnTo>
                    <a:pt x="14831" y="10718"/>
                  </a:lnTo>
                  <a:lnTo>
                    <a:pt x="14682" y="10824"/>
                  </a:lnTo>
                  <a:lnTo>
                    <a:pt x="14527" y="10923"/>
                  </a:lnTo>
                  <a:lnTo>
                    <a:pt x="14369" y="11014"/>
                  </a:lnTo>
                  <a:lnTo>
                    <a:pt x="14206" y="11098"/>
                  </a:lnTo>
                  <a:lnTo>
                    <a:pt x="14039" y="11176"/>
                  </a:lnTo>
                  <a:lnTo>
                    <a:pt x="13868" y="11244"/>
                  </a:lnTo>
                  <a:lnTo>
                    <a:pt x="13693" y="11305"/>
                  </a:lnTo>
                  <a:lnTo>
                    <a:pt x="13514" y="11357"/>
                  </a:lnTo>
                  <a:lnTo>
                    <a:pt x="13332" y="11401"/>
                  </a:lnTo>
                  <a:lnTo>
                    <a:pt x="13147" y="11436"/>
                  </a:lnTo>
                  <a:lnTo>
                    <a:pt x="12960" y="11462"/>
                  </a:lnTo>
                  <a:lnTo>
                    <a:pt x="12770" y="11479"/>
                  </a:lnTo>
                  <a:lnTo>
                    <a:pt x="12770" y="11487"/>
                  </a:lnTo>
                  <a:lnTo>
                    <a:pt x="12524" y="11487"/>
                  </a:lnTo>
                  <a:lnTo>
                    <a:pt x="3341" y="11487"/>
                  </a:lnTo>
                  <a:lnTo>
                    <a:pt x="3079" y="11487"/>
                  </a:lnTo>
                  <a:lnTo>
                    <a:pt x="3079" y="11477"/>
                  </a:lnTo>
                  <a:lnTo>
                    <a:pt x="2919" y="11459"/>
                  </a:lnTo>
                  <a:lnTo>
                    <a:pt x="2760" y="11436"/>
                  </a:lnTo>
                  <a:lnTo>
                    <a:pt x="2605" y="11404"/>
                  </a:lnTo>
                  <a:lnTo>
                    <a:pt x="2453" y="11365"/>
                  </a:lnTo>
                  <a:lnTo>
                    <a:pt x="2303" y="11318"/>
                  </a:lnTo>
                  <a:lnTo>
                    <a:pt x="2156" y="11265"/>
                  </a:lnTo>
                  <a:lnTo>
                    <a:pt x="2013" y="11205"/>
                  </a:lnTo>
                  <a:lnTo>
                    <a:pt x="1872" y="11139"/>
                  </a:lnTo>
                  <a:lnTo>
                    <a:pt x="1736" y="11067"/>
                  </a:lnTo>
                  <a:lnTo>
                    <a:pt x="1603" y="10987"/>
                  </a:lnTo>
                  <a:lnTo>
                    <a:pt x="1474" y="10903"/>
                  </a:lnTo>
                  <a:lnTo>
                    <a:pt x="1349" y="10813"/>
                  </a:lnTo>
                  <a:lnTo>
                    <a:pt x="1229" y="10716"/>
                  </a:lnTo>
                  <a:lnTo>
                    <a:pt x="1113" y="10615"/>
                  </a:lnTo>
                  <a:lnTo>
                    <a:pt x="1001" y="10508"/>
                  </a:lnTo>
                  <a:lnTo>
                    <a:pt x="895" y="10396"/>
                  </a:lnTo>
                  <a:lnTo>
                    <a:pt x="793" y="10280"/>
                  </a:lnTo>
                  <a:lnTo>
                    <a:pt x="697" y="10159"/>
                  </a:lnTo>
                  <a:lnTo>
                    <a:pt x="606" y="10033"/>
                  </a:lnTo>
                  <a:lnTo>
                    <a:pt x="521" y="9903"/>
                  </a:lnTo>
                  <a:lnTo>
                    <a:pt x="441" y="9769"/>
                  </a:lnTo>
                  <a:lnTo>
                    <a:pt x="368" y="9631"/>
                  </a:lnTo>
                  <a:lnTo>
                    <a:pt x="300" y="9490"/>
                  </a:lnTo>
                  <a:lnTo>
                    <a:pt x="239" y="9345"/>
                  </a:lnTo>
                  <a:lnTo>
                    <a:pt x="185" y="9197"/>
                  </a:lnTo>
                  <a:lnTo>
                    <a:pt x="137" y="9044"/>
                  </a:lnTo>
                  <a:lnTo>
                    <a:pt x="96" y="8890"/>
                  </a:lnTo>
                  <a:lnTo>
                    <a:pt x="62" y="8733"/>
                  </a:lnTo>
                  <a:lnTo>
                    <a:pt x="35" y="8573"/>
                  </a:lnTo>
                  <a:lnTo>
                    <a:pt x="15" y="8410"/>
                  </a:lnTo>
                  <a:lnTo>
                    <a:pt x="4" y="8246"/>
                  </a:lnTo>
                  <a:lnTo>
                    <a:pt x="0" y="8079"/>
                  </a:lnTo>
                  <a:lnTo>
                    <a:pt x="4" y="7916"/>
                  </a:lnTo>
                  <a:lnTo>
                    <a:pt x="15" y="7754"/>
                  </a:lnTo>
                  <a:lnTo>
                    <a:pt x="34" y="7596"/>
                  </a:lnTo>
                  <a:lnTo>
                    <a:pt x="60" y="7439"/>
                  </a:lnTo>
                  <a:lnTo>
                    <a:pt x="92" y="7284"/>
                  </a:lnTo>
                  <a:lnTo>
                    <a:pt x="132" y="7132"/>
                  </a:lnTo>
                  <a:lnTo>
                    <a:pt x="178" y="6983"/>
                  </a:lnTo>
                  <a:lnTo>
                    <a:pt x="230" y="6837"/>
                  </a:lnTo>
                  <a:lnTo>
                    <a:pt x="289" y="6694"/>
                  </a:lnTo>
                  <a:lnTo>
                    <a:pt x="354" y="6556"/>
                  </a:lnTo>
                  <a:lnTo>
                    <a:pt x="424" y="6420"/>
                  </a:lnTo>
                  <a:lnTo>
                    <a:pt x="502" y="6287"/>
                  </a:lnTo>
                  <a:lnTo>
                    <a:pt x="584" y="6159"/>
                  </a:lnTo>
                  <a:lnTo>
                    <a:pt x="671" y="6034"/>
                  </a:lnTo>
                  <a:lnTo>
                    <a:pt x="765" y="5914"/>
                  </a:lnTo>
                  <a:lnTo>
                    <a:pt x="862" y="5799"/>
                  </a:lnTo>
                  <a:lnTo>
                    <a:pt x="965" y="5688"/>
                  </a:lnTo>
                  <a:lnTo>
                    <a:pt x="1072" y="5582"/>
                  </a:lnTo>
                  <a:lnTo>
                    <a:pt x="1184" y="5480"/>
                  </a:lnTo>
                  <a:lnTo>
                    <a:pt x="1301" y="5384"/>
                  </a:lnTo>
                  <a:lnTo>
                    <a:pt x="1421" y="5293"/>
                  </a:lnTo>
                  <a:lnTo>
                    <a:pt x="1546" y="5208"/>
                  </a:lnTo>
                  <a:lnTo>
                    <a:pt x="1675" y="5128"/>
                  </a:lnTo>
                  <a:lnTo>
                    <a:pt x="1807" y="5054"/>
                  </a:lnTo>
                  <a:lnTo>
                    <a:pt x="1942" y="4986"/>
                  </a:lnTo>
                  <a:lnTo>
                    <a:pt x="2082" y="4924"/>
                  </a:lnTo>
                  <a:lnTo>
                    <a:pt x="2224" y="4869"/>
                  </a:lnTo>
                  <a:lnTo>
                    <a:pt x="2369" y="4819"/>
                  </a:lnTo>
                  <a:lnTo>
                    <a:pt x="2517" y="4777"/>
                  </a:lnTo>
                  <a:lnTo>
                    <a:pt x="2668" y="4741"/>
                  </a:lnTo>
                  <a:lnTo>
                    <a:pt x="2821" y="4713"/>
                  </a:lnTo>
                  <a:lnTo>
                    <a:pt x="2976" y="4692"/>
                  </a:lnTo>
                  <a:lnTo>
                    <a:pt x="2990" y="4450"/>
                  </a:lnTo>
                  <a:lnTo>
                    <a:pt x="3015" y="4212"/>
                  </a:lnTo>
                  <a:lnTo>
                    <a:pt x="3051" y="3976"/>
                  </a:lnTo>
                  <a:lnTo>
                    <a:pt x="3098" y="3744"/>
                  </a:lnTo>
                  <a:lnTo>
                    <a:pt x="3156" y="3517"/>
                  </a:lnTo>
                  <a:lnTo>
                    <a:pt x="3225" y="3295"/>
                  </a:lnTo>
                  <a:lnTo>
                    <a:pt x="3303" y="3076"/>
                  </a:lnTo>
                  <a:lnTo>
                    <a:pt x="3391" y="2863"/>
                  </a:lnTo>
                  <a:lnTo>
                    <a:pt x="3489" y="2655"/>
                  </a:lnTo>
                  <a:lnTo>
                    <a:pt x="3597" y="2453"/>
                  </a:lnTo>
                  <a:lnTo>
                    <a:pt x="3713" y="2256"/>
                  </a:lnTo>
                  <a:lnTo>
                    <a:pt x="3837" y="2065"/>
                  </a:lnTo>
                  <a:lnTo>
                    <a:pt x="3971" y="1882"/>
                  </a:lnTo>
                  <a:lnTo>
                    <a:pt x="4113" y="1704"/>
                  </a:lnTo>
                  <a:lnTo>
                    <a:pt x="4262" y="1535"/>
                  </a:lnTo>
                  <a:lnTo>
                    <a:pt x="4419" y="1371"/>
                  </a:lnTo>
                  <a:lnTo>
                    <a:pt x="4583" y="1216"/>
                  </a:lnTo>
                  <a:lnTo>
                    <a:pt x="4754" y="1069"/>
                  </a:lnTo>
                  <a:lnTo>
                    <a:pt x="4932" y="930"/>
                  </a:lnTo>
                  <a:lnTo>
                    <a:pt x="5117" y="800"/>
                  </a:lnTo>
                  <a:lnTo>
                    <a:pt x="5307" y="677"/>
                  </a:lnTo>
                  <a:lnTo>
                    <a:pt x="5503" y="565"/>
                  </a:lnTo>
                  <a:lnTo>
                    <a:pt x="5705" y="462"/>
                  </a:lnTo>
                  <a:lnTo>
                    <a:pt x="5912" y="368"/>
                  </a:lnTo>
                  <a:lnTo>
                    <a:pt x="6124" y="284"/>
                  </a:lnTo>
                  <a:lnTo>
                    <a:pt x="6342" y="211"/>
                  </a:lnTo>
                  <a:lnTo>
                    <a:pt x="6563" y="147"/>
                  </a:lnTo>
                  <a:lnTo>
                    <a:pt x="6788" y="95"/>
                  </a:lnTo>
                  <a:lnTo>
                    <a:pt x="7018" y="54"/>
                  </a:lnTo>
                  <a:lnTo>
                    <a:pt x="7250" y="25"/>
                  </a:lnTo>
                  <a:lnTo>
                    <a:pt x="7487" y="6"/>
                  </a:lnTo>
                  <a:lnTo>
                    <a:pt x="7726" y="0"/>
                  </a:lnTo>
                  <a:close/>
                  <a:moveTo>
                    <a:pt x="9156" y="9528"/>
                  </a:moveTo>
                  <a:lnTo>
                    <a:pt x="9148" y="9515"/>
                  </a:lnTo>
                  <a:lnTo>
                    <a:pt x="9141" y="9503"/>
                  </a:lnTo>
                  <a:lnTo>
                    <a:pt x="9134" y="9491"/>
                  </a:lnTo>
                  <a:lnTo>
                    <a:pt x="9127" y="9478"/>
                  </a:lnTo>
                  <a:lnTo>
                    <a:pt x="9106" y="9484"/>
                  </a:lnTo>
                  <a:lnTo>
                    <a:pt x="9086" y="9491"/>
                  </a:lnTo>
                  <a:lnTo>
                    <a:pt x="9065" y="9498"/>
                  </a:lnTo>
                  <a:lnTo>
                    <a:pt x="9045" y="9503"/>
                  </a:lnTo>
                  <a:lnTo>
                    <a:pt x="9023" y="9509"/>
                  </a:lnTo>
                  <a:lnTo>
                    <a:pt x="9003" y="9515"/>
                  </a:lnTo>
                  <a:lnTo>
                    <a:pt x="8982" y="9521"/>
                  </a:lnTo>
                  <a:lnTo>
                    <a:pt x="8961" y="9528"/>
                  </a:lnTo>
                  <a:lnTo>
                    <a:pt x="9156" y="9528"/>
                  </a:lnTo>
                  <a:close/>
                  <a:moveTo>
                    <a:pt x="6492" y="9528"/>
                  </a:moveTo>
                  <a:lnTo>
                    <a:pt x="6464" y="9519"/>
                  </a:lnTo>
                  <a:lnTo>
                    <a:pt x="6435" y="9511"/>
                  </a:lnTo>
                  <a:lnTo>
                    <a:pt x="6408" y="9503"/>
                  </a:lnTo>
                  <a:lnTo>
                    <a:pt x="6379" y="9495"/>
                  </a:lnTo>
                  <a:lnTo>
                    <a:pt x="6376" y="9503"/>
                  </a:lnTo>
                  <a:lnTo>
                    <a:pt x="6372" y="9511"/>
                  </a:lnTo>
                  <a:lnTo>
                    <a:pt x="6368" y="9519"/>
                  </a:lnTo>
                  <a:lnTo>
                    <a:pt x="6364" y="9528"/>
                  </a:lnTo>
                  <a:lnTo>
                    <a:pt x="6492" y="9528"/>
                  </a:lnTo>
                  <a:close/>
                </a:path>
              </a:pathLst>
            </a:custGeom>
            <a:solidFill>
              <a:schemeClr val="bg1">
                <a:lumMod val="95000"/>
              </a:schemeClr>
            </a:solidFill>
            <a:ln w="9525">
              <a:solidFill>
                <a:schemeClr val="bg1">
                  <a:lumMod val="65000"/>
                </a:schemeClr>
              </a:solidFill>
            </a:ln>
            <a:effectLst/>
          </p:spPr>
          <p:txBody>
            <a:bodyPr vert="horz" wrap="square" lIns="91432" tIns="108000" rIns="91432" bIns="45716" numCol="1" rtlCol="0" anchor="ctr" anchorCtr="0" compatLnSpc="1">
              <a:prstTxWarp prst="textNoShape">
                <a:avLst/>
              </a:prstTxWarp>
              <a:noAutofit/>
            </a:bodyPr>
            <a:lstStyle/>
            <a:p>
              <a:pPr marL="0" marR="0" lvl="0" indent="0" algn="ctr" defTabSz="1219272" eaLnBrk="1" fontAlgn="ctr" latinLnBrk="0" hangingPunct="1">
                <a:spcBef>
                  <a:spcPts val="0"/>
                </a:spcBef>
                <a:spcAft>
                  <a:spcPts val="0"/>
                </a:spcAft>
                <a:buClr>
                  <a:srgbClr val="CC9900"/>
                </a:buClr>
                <a:buSzTx/>
                <a:buFontTx/>
                <a:buNone/>
                <a:tabLst/>
                <a:defRPr/>
              </a:pPr>
              <a:r>
                <a:rPr lang="en-US" sz="1200" b="0" dirty="0">
                  <a:solidFill>
                    <a:prstClr val="black"/>
                  </a:solidFill>
                  <a:latin typeface="Huawei Sans" panose="020C0503030203020204" pitchFamily="34" charset="0"/>
                </a:rPr>
                <a:t>Cloud</a:t>
              </a:r>
            </a:p>
          </p:txBody>
        </p:sp>
        <p:sp>
          <p:nvSpPr>
            <p:cNvPr id="42" name="Freeform 27"/>
            <p:cNvSpPr>
              <a:spLocks noEditPoints="1"/>
            </p:cNvSpPr>
            <p:nvPr/>
          </p:nvSpPr>
          <p:spPr bwMode="gray">
            <a:xfrm>
              <a:off x="5524821" y="5223159"/>
              <a:ext cx="1026348" cy="569291"/>
            </a:xfrm>
            <a:custGeom>
              <a:avLst/>
              <a:gdLst/>
              <a:ahLst/>
              <a:cxnLst>
                <a:cxn ang="0">
                  <a:pos x="8324" y="38"/>
                </a:cxn>
                <a:cxn ang="0">
                  <a:pos x="9087" y="203"/>
                </a:cxn>
                <a:cxn ang="0">
                  <a:pos x="9799" y="487"/>
                </a:cxn>
                <a:cxn ang="0">
                  <a:pos x="10451" y="880"/>
                </a:cxn>
                <a:cxn ang="0">
                  <a:pos x="11031" y="1370"/>
                </a:cxn>
                <a:cxn ang="0">
                  <a:pos x="11529" y="1947"/>
                </a:cxn>
                <a:cxn ang="0">
                  <a:pos x="11934" y="2598"/>
                </a:cxn>
                <a:cxn ang="0">
                  <a:pos x="12234" y="3314"/>
                </a:cxn>
                <a:cxn ang="0">
                  <a:pos x="12378" y="3497"/>
                </a:cxn>
                <a:cxn ang="0">
                  <a:pos x="12496" y="3494"/>
                </a:cxn>
                <a:cxn ang="0">
                  <a:pos x="13119" y="3540"/>
                </a:cxn>
                <a:cxn ang="0">
                  <a:pos x="13870" y="3738"/>
                </a:cxn>
                <a:cxn ang="0">
                  <a:pos x="14554" y="4074"/>
                </a:cxn>
                <a:cxn ang="0">
                  <a:pos x="15156" y="4535"/>
                </a:cxn>
                <a:cxn ang="0">
                  <a:pos x="15663" y="5102"/>
                </a:cxn>
                <a:cxn ang="0">
                  <a:pos x="16056" y="5761"/>
                </a:cxn>
                <a:cxn ang="0">
                  <a:pos x="16320" y="6494"/>
                </a:cxn>
                <a:cxn ang="0">
                  <a:pos x="16438" y="7286"/>
                </a:cxn>
                <a:cxn ang="0">
                  <a:pos x="16401" y="8075"/>
                </a:cxn>
                <a:cxn ang="0">
                  <a:pos x="16222" y="8813"/>
                </a:cxn>
                <a:cxn ang="0">
                  <a:pos x="15915" y="9491"/>
                </a:cxn>
                <a:cxn ang="0">
                  <a:pos x="15494" y="10093"/>
                </a:cxn>
                <a:cxn ang="0">
                  <a:pos x="14974" y="10606"/>
                </a:cxn>
                <a:cxn ang="0">
                  <a:pos x="14369" y="11014"/>
                </a:cxn>
                <a:cxn ang="0">
                  <a:pos x="13693" y="11305"/>
                </a:cxn>
                <a:cxn ang="0">
                  <a:pos x="12960" y="11462"/>
                </a:cxn>
                <a:cxn ang="0">
                  <a:pos x="3341" y="11487"/>
                </a:cxn>
                <a:cxn ang="0">
                  <a:pos x="2760" y="11436"/>
                </a:cxn>
                <a:cxn ang="0">
                  <a:pos x="2156" y="11265"/>
                </a:cxn>
                <a:cxn ang="0">
                  <a:pos x="1603" y="10987"/>
                </a:cxn>
                <a:cxn ang="0">
                  <a:pos x="1113" y="10615"/>
                </a:cxn>
                <a:cxn ang="0">
                  <a:pos x="697" y="10159"/>
                </a:cxn>
                <a:cxn ang="0">
                  <a:pos x="368" y="9631"/>
                </a:cxn>
                <a:cxn ang="0">
                  <a:pos x="137" y="9044"/>
                </a:cxn>
                <a:cxn ang="0">
                  <a:pos x="15" y="8410"/>
                </a:cxn>
                <a:cxn ang="0">
                  <a:pos x="15" y="7754"/>
                </a:cxn>
                <a:cxn ang="0">
                  <a:pos x="132" y="7132"/>
                </a:cxn>
                <a:cxn ang="0">
                  <a:pos x="354" y="6556"/>
                </a:cxn>
                <a:cxn ang="0">
                  <a:pos x="671" y="6034"/>
                </a:cxn>
                <a:cxn ang="0">
                  <a:pos x="1072" y="5582"/>
                </a:cxn>
                <a:cxn ang="0">
                  <a:pos x="1546" y="5208"/>
                </a:cxn>
                <a:cxn ang="0">
                  <a:pos x="2082" y="4924"/>
                </a:cxn>
                <a:cxn ang="0">
                  <a:pos x="2668" y="4741"/>
                </a:cxn>
                <a:cxn ang="0">
                  <a:pos x="3015" y="4212"/>
                </a:cxn>
                <a:cxn ang="0">
                  <a:pos x="3225" y="3295"/>
                </a:cxn>
                <a:cxn ang="0">
                  <a:pos x="3597" y="2453"/>
                </a:cxn>
                <a:cxn ang="0">
                  <a:pos x="4113" y="1704"/>
                </a:cxn>
                <a:cxn ang="0">
                  <a:pos x="4754" y="1069"/>
                </a:cxn>
                <a:cxn ang="0">
                  <a:pos x="5503" y="565"/>
                </a:cxn>
                <a:cxn ang="0">
                  <a:pos x="6342" y="211"/>
                </a:cxn>
                <a:cxn ang="0">
                  <a:pos x="7250" y="25"/>
                </a:cxn>
                <a:cxn ang="0">
                  <a:pos x="9148" y="9515"/>
                </a:cxn>
                <a:cxn ang="0">
                  <a:pos x="9106" y="9484"/>
                </a:cxn>
                <a:cxn ang="0">
                  <a:pos x="9023" y="9509"/>
                </a:cxn>
                <a:cxn ang="0">
                  <a:pos x="9156" y="9528"/>
                </a:cxn>
                <a:cxn ang="0">
                  <a:pos x="6408" y="9503"/>
                </a:cxn>
                <a:cxn ang="0">
                  <a:pos x="6368" y="9519"/>
                </a:cxn>
              </a:cxnLst>
              <a:rect l="0" t="0" r="r" b="b"/>
              <a:pathLst>
                <a:path w="16443" h="11487">
                  <a:moveTo>
                    <a:pt x="7726" y="0"/>
                  </a:moveTo>
                  <a:lnTo>
                    <a:pt x="7928" y="4"/>
                  </a:lnTo>
                  <a:lnTo>
                    <a:pt x="8127" y="17"/>
                  </a:lnTo>
                  <a:lnTo>
                    <a:pt x="8324" y="38"/>
                  </a:lnTo>
                  <a:lnTo>
                    <a:pt x="8519" y="68"/>
                  </a:lnTo>
                  <a:lnTo>
                    <a:pt x="8711" y="105"/>
                  </a:lnTo>
                  <a:lnTo>
                    <a:pt x="8900" y="150"/>
                  </a:lnTo>
                  <a:lnTo>
                    <a:pt x="9087" y="203"/>
                  </a:lnTo>
                  <a:lnTo>
                    <a:pt x="9270" y="263"/>
                  </a:lnTo>
                  <a:lnTo>
                    <a:pt x="9450" y="331"/>
                  </a:lnTo>
                  <a:lnTo>
                    <a:pt x="9626" y="406"/>
                  </a:lnTo>
                  <a:lnTo>
                    <a:pt x="9799" y="487"/>
                  </a:lnTo>
                  <a:lnTo>
                    <a:pt x="9969" y="576"/>
                  </a:lnTo>
                  <a:lnTo>
                    <a:pt x="10133" y="670"/>
                  </a:lnTo>
                  <a:lnTo>
                    <a:pt x="10294" y="772"/>
                  </a:lnTo>
                  <a:lnTo>
                    <a:pt x="10451" y="880"/>
                  </a:lnTo>
                  <a:lnTo>
                    <a:pt x="10604" y="994"/>
                  </a:lnTo>
                  <a:lnTo>
                    <a:pt x="10751" y="1113"/>
                  </a:lnTo>
                  <a:lnTo>
                    <a:pt x="10893" y="1239"/>
                  </a:lnTo>
                  <a:lnTo>
                    <a:pt x="11031" y="1370"/>
                  </a:lnTo>
                  <a:lnTo>
                    <a:pt x="11164" y="1507"/>
                  </a:lnTo>
                  <a:lnTo>
                    <a:pt x="11291" y="1648"/>
                  </a:lnTo>
                  <a:lnTo>
                    <a:pt x="11412" y="1795"/>
                  </a:lnTo>
                  <a:lnTo>
                    <a:pt x="11529" y="1947"/>
                  </a:lnTo>
                  <a:lnTo>
                    <a:pt x="11640" y="2102"/>
                  </a:lnTo>
                  <a:lnTo>
                    <a:pt x="11743" y="2264"/>
                  </a:lnTo>
                  <a:lnTo>
                    <a:pt x="11842" y="2429"/>
                  </a:lnTo>
                  <a:lnTo>
                    <a:pt x="11934" y="2598"/>
                  </a:lnTo>
                  <a:lnTo>
                    <a:pt x="12019" y="2772"/>
                  </a:lnTo>
                  <a:lnTo>
                    <a:pt x="12097" y="2948"/>
                  </a:lnTo>
                  <a:lnTo>
                    <a:pt x="12169" y="3129"/>
                  </a:lnTo>
                  <a:lnTo>
                    <a:pt x="12234" y="3314"/>
                  </a:lnTo>
                  <a:lnTo>
                    <a:pt x="12291" y="3501"/>
                  </a:lnTo>
                  <a:lnTo>
                    <a:pt x="12320" y="3499"/>
                  </a:lnTo>
                  <a:lnTo>
                    <a:pt x="12349" y="3498"/>
                  </a:lnTo>
                  <a:lnTo>
                    <a:pt x="12378" y="3497"/>
                  </a:lnTo>
                  <a:lnTo>
                    <a:pt x="12407" y="3496"/>
                  </a:lnTo>
                  <a:lnTo>
                    <a:pt x="12437" y="3495"/>
                  </a:lnTo>
                  <a:lnTo>
                    <a:pt x="12466" y="3494"/>
                  </a:lnTo>
                  <a:lnTo>
                    <a:pt x="12496" y="3494"/>
                  </a:lnTo>
                  <a:lnTo>
                    <a:pt x="12524" y="3494"/>
                  </a:lnTo>
                  <a:lnTo>
                    <a:pt x="12726" y="3499"/>
                  </a:lnTo>
                  <a:lnTo>
                    <a:pt x="12924" y="3515"/>
                  </a:lnTo>
                  <a:lnTo>
                    <a:pt x="13119" y="3540"/>
                  </a:lnTo>
                  <a:lnTo>
                    <a:pt x="13313" y="3575"/>
                  </a:lnTo>
                  <a:lnTo>
                    <a:pt x="13502" y="3621"/>
                  </a:lnTo>
                  <a:lnTo>
                    <a:pt x="13688" y="3674"/>
                  </a:lnTo>
                  <a:lnTo>
                    <a:pt x="13870" y="3738"/>
                  </a:lnTo>
                  <a:lnTo>
                    <a:pt x="14047" y="3809"/>
                  </a:lnTo>
                  <a:lnTo>
                    <a:pt x="14221" y="3889"/>
                  </a:lnTo>
                  <a:lnTo>
                    <a:pt x="14390" y="3977"/>
                  </a:lnTo>
                  <a:lnTo>
                    <a:pt x="14554" y="4074"/>
                  </a:lnTo>
                  <a:lnTo>
                    <a:pt x="14712" y="4179"/>
                  </a:lnTo>
                  <a:lnTo>
                    <a:pt x="14867" y="4290"/>
                  </a:lnTo>
                  <a:lnTo>
                    <a:pt x="15015" y="4409"/>
                  </a:lnTo>
                  <a:lnTo>
                    <a:pt x="15156" y="4535"/>
                  </a:lnTo>
                  <a:lnTo>
                    <a:pt x="15293" y="4667"/>
                  </a:lnTo>
                  <a:lnTo>
                    <a:pt x="15423" y="4806"/>
                  </a:lnTo>
                  <a:lnTo>
                    <a:pt x="15546" y="4951"/>
                  </a:lnTo>
                  <a:lnTo>
                    <a:pt x="15663" y="5102"/>
                  </a:lnTo>
                  <a:lnTo>
                    <a:pt x="15772" y="5259"/>
                  </a:lnTo>
                  <a:lnTo>
                    <a:pt x="15875" y="5421"/>
                  </a:lnTo>
                  <a:lnTo>
                    <a:pt x="15969" y="5588"/>
                  </a:lnTo>
                  <a:lnTo>
                    <a:pt x="16056" y="5761"/>
                  </a:lnTo>
                  <a:lnTo>
                    <a:pt x="16134" y="5938"/>
                  </a:lnTo>
                  <a:lnTo>
                    <a:pt x="16205" y="6119"/>
                  </a:lnTo>
                  <a:lnTo>
                    <a:pt x="16266" y="6305"/>
                  </a:lnTo>
                  <a:lnTo>
                    <a:pt x="16320" y="6494"/>
                  </a:lnTo>
                  <a:lnTo>
                    <a:pt x="16363" y="6687"/>
                  </a:lnTo>
                  <a:lnTo>
                    <a:pt x="16398" y="6884"/>
                  </a:lnTo>
                  <a:lnTo>
                    <a:pt x="16422" y="7083"/>
                  </a:lnTo>
                  <a:lnTo>
                    <a:pt x="16438" y="7286"/>
                  </a:lnTo>
                  <a:lnTo>
                    <a:pt x="16443" y="7490"/>
                  </a:lnTo>
                  <a:lnTo>
                    <a:pt x="16438" y="7688"/>
                  </a:lnTo>
                  <a:lnTo>
                    <a:pt x="16425" y="7883"/>
                  </a:lnTo>
                  <a:lnTo>
                    <a:pt x="16401" y="8075"/>
                  </a:lnTo>
                  <a:lnTo>
                    <a:pt x="16369" y="8264"/>
                  </a:lnTo>
                  <a:lnTo>
                    <a:pt x="16328" y="8451"/>
                  </a:lnTo>
                  <a:lnTo>
                    <a:pt x="16280" y="8634"/>
                  </a:lnTo>
                  <a:lnTo>
                    <a:pt x="16222" y="8813"/>
                  </a:lnTo>
                  <a:lnTo>
                    <a:pt x="16156" y="8989"/>
                  </a:lnTo>
                  <a:lnTo>
                    <a:pt x="16083" y="9161"/>
                  </a:lnTo>
                  <a:lnTo>
                    <a:pt x="16003" y="9328"/>
                  </a:lnTo>
                  <a:lnTo>
                    <a:pt x="15915" y="9491"/>
                  </a:lnTo>
                  <a:lnTo>
                    <a:pt x="15820" y="9649"/>
                  </a:lnTo>
                  <a:lnTo>
                    <a:pt x="15717" y="9802"/>
                  </a:lnTo>
                  <a:lnTo>
                    <a:pt x="15610" y="9950"/>
                  </a:lnTo>
                  <a:lnTo>
                    <a:pt x="15494" y="10093"/>
                  </a:lnTo>
                  <a:lnTo>
                    <a:pt x="15373" y="10230"/>
                  </a:lnTo>
                  <a:lnTo>
                    <a:pt x="15246" y="10361"/>
                  </a:lnTo>
                  <a:lnTo>
                    <a:pt x="15113" y="10487"/>
                  </a:lnTo>
                  <a:lnTo>
                    <a:pt x="14974" y="10606"/>
                  </a:lnTo>
                  <a:lnTo>
                    <a:pt x="14831" y="10718"/>
                  </a:lnTo>
                  <a:lnTo>
                    <a:pt x="14682" y="10824"/>
                  </a:lnTo>
                  <a:lnTo>
                    <a:pt x="14527" y="10923"/>
                  </a:lnTo>
                  <a:lnTo>
                    <a:pt x="14369" y="11014"/>
                  </a:lnTo>
                  <a:lnTo>
                    <a:pt x="14206" y="11098"/>
                  </a:lnTo>
                  <a:lnTo>
                    <a:pt x="14039" y="11176"/>
                  </a:lnTo>
                  <a:lnTo>
                    <a:pt x="13868" y="11244"/>
                  </a:lnTo>
                  <a:lnTo>
                    <a:pt x="13693" y="11305"/>
                  </a:lnTo>
                  <a:lnTo>
                    <a:pt x="13514" y="11357"/>
                  </a:lnTo>
                  <a:lnTo>
                    <a:pt x="13332" y="11401"/>
                  </a:lnTo>
                  <a:lnTo>
                    <a:pt x="13147" y="11436"/>
                  </a:lnTo>
                  <a:lnTo>
                    <a:pt x="12960" y="11462"/>
                  </a:lnTo>
                  <a:lnTo>
                    <a:pt x="12770" y="11479"/>
                  </a:lnTo>
                  <a:lnTo>
                    <a:pt x="12770" y="11487"/>
                  </a:lnTo>
                  <a:lnTo>
                    <a:pt x="12524" y="11487"/>
                  </a:lnTo>
                  <a:lnTo>
                    <a:pt x="3341" y="11487"/>
                  </a:lnTo>
                  <a:lnTo>
                    <a:pt x="3079" y="11487"/>
                  </a:lnTo>
                  <a:lnTo>
                    <a:pt x="3079" y="11477"/>
                  </a:lnTo>
                  <a:lnTo>
                    <a:pt x="2919" y="11459"/>
                  </a:lnTo>
                  <a:lnTo>
                    <a:pt x="2760" y="11436"/>
                  </a:lnTo>
                  <a:lnTo>
                    <a:pt x="2605" y="11404"/>
                  </a:lnTo>
                  <a:lnTo>
                    <a:pt x="2453" y="11365"/>
                  </a:lnTo>
                  <a:lnTo>
                    <a:pt x="2303" y="11318"/>
                  </a:lnTo>
                  <a:lnTo>
                    <a:pt x="2156" y="11265"/>
                  </a:lnTo>
                  <a:lnTo>
                    <a:pt x="2013" y="11205"/>
                  </a:lnTo>
                  <a:lnTo>
                    <a:pt x="1872" y="11139"/>
                  </a:lnTo>
                  <a:lnTo>
                    <a:pt x="1736" y="11067"/>
                  </a:lnTo>
                  <a:lnTo>
                    <a:pt x="1603" y="10987"/>
                  </a:lnTo>
                  <a:lnTo>
                    <a:pt x="1474" y="10903"/>
                  </a:lnTo>
                  <a:lnTo>
                    <a:pt x="1349" y="10813"/>
                  </a:lnTo>
                  <a:lnTo>
                    <a:pt x="1229" y="10716"/>
                  </a:lnTo>
                  <a:lnTo>
                    <a:pt x="1113" y="10615"/>
                  </a:lnTo>
                  <a:lnTo>
                    <a:pt x="1001" y="10508"/>
                  </a:lnTo>
                  <a:lnTo>
                    <a:pt x="895" y="10396"/>
                  </a:lnTo>
                  <a:lnTo>
                    <a:pt x="793" y="10280"/>
                  </a:lnTo>
                  <a:lnTo>
                    <a:pt x="697" y="10159"/>
                  </a:lnTo>
                  <a:lnTo>
                    <a:pt x="606" y="10033"/>
                  </a:lnTo>
                  <a:lnTo>
                    <a:pt x="521" y="9903"/>
                  </a:lnTo>
                  <a:lnTo>
                    <a:pt x="441" y="9769"/>
                  </a:lnTo>
                  <a:lnTo>
                    <a:pt x="368" y="9631"/>
                  </a:lnTo>
                  <a:lnTo>
                    <a:pt x="300" y="9490"/>
                  </a:lnTo>
                  <a:lnTo>
                    <a:pt x="239" y="9345"/>
                  </a:lnTo>
                  <a:lnTo>
                    <a:pt x="185" y="9197"/>
                  </a:lnTo>
                  <a:lnTo>
                    <a:pt x="137" y="9044"/>
                  </a:lnTo>
                  <a:lnTo>
                    <a:pt x="96" y="8890"/>
                  </a:lnTo>
                  <a:lnTo>
                    <a:pt x="62" y="8733"/>
                  </a:lnTo>
                  <a:lnTo>
                    <a:pt x="35" y="8573"/>
                  </a:lnTo>
                  <a:lnTo>
                    <a:pt x="15" y="8410"/>
                  </a:lnTo>
                  <a:lnTo>
                    <a:pt x="4" y="8246"/>
                  </a:lnTo>
                  <a:lnTo>
                    <a:pt x="0" y="8079"/>
                  </a:lnTo>
                  <a:lnTo>
                    <a:pt x="4" y="7916"/>
                  </a:lnTo>
                  <a:lnTo>
                    <a:pt x="15" y="7754"/>
                  </a:lnTo>
                  <a:lnTo>
                    <a:pt x="34" y="7596"/>
                  </a:lnTo>
                  <a:lnTo>
                    <a:pt x="60" y="7439"/>
                  </a:lnTo>
                  <a:lnTo>
                    <a:pt x="92" y="7284"/>
                  </a:lnTo>
                  <a:lnTo>
                    <a:pt x="132" y="7132"/>
                  </a:lnTo>
                  <a:lnTo>
                    <a:pt x="178" y="6983"/>
                  </a:lnTo>
                  <a:lnTo>
                    <a:pt x="230" y="6837"/>
                  </a:lnTo>
                  <a:lnTo>
                    <a:pt x="289" y="6694"/>
                  </a:lnTo>
                  <a:lnTo>
                    <a:pt x="354" y="6556"/>
                  </a:lnTo>
                  <a:lnTo>
                    <a:pt x="424" y="6420"/>
                  </a:lnTo>
                  <a:lnTo>
                    <a:pt x="502" y="6287"/>
                  </a:lnTo>
                  <a:lnTo>
                    <a:pt x="584" y="6159"/>
                  </a:lnTo>
                  <a:lnTo>
                    <a:pt x="671" y="6034"/>
                  </a:lnTo>
                  <a:lnTo>
                    <a:pt x="765" y="5914"/>
                  </a:lnTo>
                  <a:lnTo>
                    <a:pt x="862" y="5799"/>
                  </a:lnTo>
                  <a:lnTo>
                    <a:pt x="965" y="5688"/>
                  </a:lnTo>
                  <a:lnTo>
                    <a:pt x="1072" y="5582"/>
                  </a:lnTo>
                  <a:lnTo>
                    <a:pt x="1184" y="5480"/>
                  </a:lnTo>
                  <a:lnTo>
                    <a:pt x="1301" y="5384"/>
                  </a:lnTo>
                  <a:lnTo>
                    <a:pt x="1421" y="5293"/>
                  </a:lnTo>
                  <a:lnTo>
                    <a:pt x="1546" y="5208"/>
                  </a:lnTo>
                  <a:lnTo>
                    <a:pt x="1675" y="5128"/>
                  </a:lnTo>
                  <a:lnTo>
                    <a:pt x="1807" y="5054"/>
                  </a:lnTo>
                  <a:lnTo>
                    <a:pt x="1942" y="4986"/>
                  </a:lnTo>
                  <a:lnTo>
                    <a:pt x="2082" y="4924"/>
                  </a:lnTo>
                  <a:lnTo>
                    <a:pt x="2224" y="4869"/>
                  </a:lnTo>
                  <a:lnTo>
                    <a:pt x="2369" y="4819"/>
                  </a:lnTo>
                  <a:lnTo>
                    <a:pt x="2517" y="4777"/>
                  </a:lnTo>
                  <a:lnTo>
                    <a:pt x="2668" y="4741"/>
                  </a:lnTo>
                  <a:lnTo>
                    <a:pt x="2821" y="4713"/>
                  </a:lnTo>
                  <a:lnTo>
                    <a:pt x="2976" y="4692"/>
                  </a:lnTo>
                  <a:lnTo>
                    <a:pt x="2990" y="4450"/>
                  </a:lnTo>
                  <a:lnTo>
                    <a:pt x="3015" y="4212"/>
                  </a:lnTo>
                  <a:lnTo>
                    <a:pt x="3051" y="3976"/>
                  </a:lnTo>
                  <a:lnTo>
                    <a:pt x="3098" y="3744"/>
                  </a:lnTo>
                  <a:lnTo>
                    <a:pt x="3156" y="3517"/>
                  </a:lnTo>
                  <a:lnTo>
                    <a:pt x="3225" y="3295"/>
                  </a:lnTo>
                  <a:lnTo>
                    <a:pt x="3303" y="3076"/>
                  </a:lnTo>
                  <a:lnTo>
                    <a:pt x="3391" y="2863"/>
                  </a:lnTo>
                  <a:lnTo>
                    <a:pt x="3489" y="2655"/>
                  </a:lnTo>
                  <a:lnTo>
                    <a:pt x="3597" y="2453"/>
                  </a:lnTo>
                  <a:lnTo>
                    <a:pt x="3713" y="2256"/>
                  </a:lnTo>
                  <a:lnTo>
                    <a:pt x="3837" y="2065"/>
                  </a:lnTo>
                  <a:lnTo>
                    <a:pt x="3971" y="1882"/>
                  </a:lnTo>
                  <a:lnTo>
                    <a:pt x="4113" y="1704"/>
                  </a:lnTo>
                  <a:lnTo>
                    <a:pt x="4262" y="1535"/>
                  </a:lnTo>
                  <a:lnTo>
                    <a:pt x="4419" y="1371"/>
                  </a:lnTo>
                  <a:lnTo>
                    <a:pt x="4583" y="1216"/>
                  </a:lnTo>
                  <a:lnTo>
                    <a:pt x="4754" y="1069"/>
                  </a:lnTo>
                  <a:lnTo>
                    <a:pt x="4932" y="930"/>
                  </a:lnTo>
                  <a:lnTo>
                    <a:pt x="5117" y="800"/>
                  </a:lnTo>
                  <a:lnTo>
                    <a:pt x="5307" y="677"/>
                  </a:lnTo>
                  <a:lnTo>
                    <a:pt x="5503" y="565"/>
                  </a:lnTo>
                  <a:lnTo>
                    <a:pt x="5705" y="462"/>
                  </a:lnTo>
                  <a:lnTo>
                    <a:pt x="5912" y="368"/>
                  </a:lnTo>
                  <a:lnTo>
                    <a:pt x="6124" y="284"/>
                  </a:lnTo>
                  <a:lnTo>
                    <a:pt x="6342" y="211"/>
                  </a:lnTo>
                  <a:lnTo>
                    <a:pt x="6563" y="147"/>
                  </a:lnTo>
                  <a:lnTo>
                    <a:pt x="6788" y="95"/>
                  </a:lnTo>
                  <a:lnTo>
                    <a:pt x="7018" y="54"/>
                  </a:lnTo>
                  <a:lnTo>
                    <a:pt x="7250" y="25"/>
                  </a:lnTo>
                  <a:lnTo>
                    <a:pt x="7487" y="6"/>
                  </a:lnTo>
                  <a:lnTo>
                    <a:pt x="7726" y="0"/>
                  </a:lnTo>
                  <a:close/>
                  <a:moveTo>
                    <a:pt x="9156" y="9528"/>
                  </a:moveTo>
                  <a:lnTo>
                    <a:pt x="9148" y="9515"/>
                  </a:lnTo>
                  <a:lnTo>
                    <a:pt x="9141" y="9503"/>
                  </a:lnTo>
                  <a:lnTo>
                    <a:pt x="9134" y="9491"/>
                  </a:lnTo>
                  <a:lnTo>
                    <a:pt x="9127" y="9478"/>
                  </a:lnTo>
                  <a:lnTo>
                    <a:pt x="9106" y="9484"/>
                  </a:lnTo>
                  <a:lnTo>
                    <a:pt x="9086" y="9491"/>
                  </a:lnTo>
                  <a:lnTo>
                    <a:pt x="9065" y="9498"/>
                  </a:lnTo>
                  <a:lnTo>
                    <a:pt x="9045" y="9503"/>
                  </a:lnTo>
                  <a:lnTo>
                    <a:pt x="9023" y="9509"/>
                  </a:lnTo>
                  <a:lnTo>
                    <a:pt x="9003" y="9515"/>
                  </a:lnTo>
                  <a:lnTo>
                    <a:pt x="8982" y="9521"/>
                  </a:lnTo>
                  <a:lnTo>
                    <a:pt x="8961" y="9528"/>
                  </a:lnTo>
                  <a:lnTo>
                    <a:pt x="9156" y="9528"/>
                  </a:lnTo>
                  <a:close/>
                  <a:moveTo>
                    <a:pt x="6492" y="9528"/>
                  </a:moveTo>
                  <a:lnTo>
                    <a:pt x="6464" y="9519"/>
                  </a:lnTo>
                  <a:lnTo>
                    <a:pt x="6435" y="9511"/>
                  </a:lnTo>
                  <a:lnTo>
                    <a:pt x="6408" y="9503"/>
                  </a:lnTo>
                  <a:lnTo>
                    <a:pt x="6379" y="9495"/>
                  </a:lnTo>
                  <a:lnTo>
                    <a:pt x="6376" y="9503"/>
                  </a:lnTo>
                  <a:lnTo>
                    <a:pt x="6372" y="9511"/>
                  </a:lnTo>
                  <a:lnTo>
                    <a:pt x="6368" y="9519"/>
                  </a:lnTo>
                  <a:lnTo>
                    <a:pt x="6364" y="9528"/>
                  </a:lnTo>
                  <a:lnTo>
                    <a:pt x="6492" y="9528"/>
                  </a:lnTo>
                  <a:close/>
                </a:path>
              </a:pathLst>
            </a:custGeom>
            <a:solidFill>
              <a:schemeClr val="bg1">
                <a:lumMod val="95000"/>
              </a:schemeClr>
            </a:solidFill>
            <a:ln w="9525">
              <a:solidFill>
                <a:schemeClr val="bg1">
                  <a:lumMod val="65000"/>
                </a:schemeClr>
              </a:solidFill>
            </a:ln>
            <a:effectLst/>
          </p:spPr>
          <p:txBody>
            <a:bodyPr vert="horz" wrap="square" lIns="91432" tIns="108000" rIns="91432" bIns="45716" numCol="1" rtlCol="0" anchor="ctr" anchorCtr="0" compatLnSpc="1">
              <a:prstTxWarp prst="textNoShape">
                <a:avLst/>
              </a:prstTxWarp>
              <a:noAutofit/>
            </a:bodyPr>
            <a:lstStyle/>
            <a:p>
              <a:pPr marL="0" marR="0" lvl="0" indent="0" algn="ctr" defTabSz="1219272" eaLnBrk="1" fontAlgn="ctr" latinLnBrk="0" hangingPunct="1">
                <a:spcBef>
                  <a:spcPts val="0"/>
                </a:spcBef>
                <a:spcAft>
                  <a:spcPts val="0"/>
                </a:spcAft>
                <a:buClr>
                  <a:srgbClr val="CC9900"/>
                </a:buClr>
                <a:buSzTx/>
                <a:buFontTx/>
                <a:buNone/>
                <a:tabLst/>
                <a:defRPr/>
              </a:pPr>
              <a:r>
                <a:rPr lang="en-US" sz="1200" b="0" dirty="0">
                  <a:solidFill>
                    <a:prstClr val="black"/>
                  </a:solidFill>
                  <a:latin typeface="Huawei Sans" panose="020C0503030203020204" pitchFamily="34" charset="0"/>
                </a:rPr>
                <a:t>Cloud</a:t>
              </a:r>
            </a:p>
          </p:txBody>
        </p:sp>
      </p:grpSp>
      <p:sp>
        <p:nvSpPr>
          <p:cNvPr id="43" name="圆角矩形 75"/>
          <p:cNvSpPr/>
          <p:nvPr/>
        </p:nvSpPr>
        <p:spPr bwMode="gray">
          <a:xfrm>
            <a:off x="567446" y="2039083"/>
            <a:ext cx="5376149" cy="464811"/>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rPr>
              <a:t>No application visibility, causing difficulty in traffic scheduling</a:t>
            </a:r>
          </a:p>
        </p:txBody>
      </p:sp>
      <p:pic>
        <p:nvPicPr>
          <p:cNvPr id="45" name="Picture 2"/>
          <p:cNvPicPr>
            <a:picLocks noChangeAspect="1"/>
          </p:cNvPicPr>
          <p:nvPr/>
        </p:nvPicPr>
        <p:blipFill>
          <a:blip r:embed="rId5" cstate="print">
            <a:extLst>
              <a:ext uri="{28A0092B-C50C-407E-A947-70E740481C1C}">
                <a14:useLocalDpi xmlns:a14="http://schemas.microsoft.com/office/drawing/2010/main" val="0"/>
              </a:ext>
            </a:extLst>
          </a:blip>
          <a:srcRect/>
          <a:stretch/>
        </p:blipFill>
        <p:spPr bwMode="gray">
          <a:xfrm>
            <a:off x="6523210" y="4291639"/>
            <a:ext cx="2272944" cy="1516035"/>
          </a:xfrm>
          <a:prstGeom prst="rect">
            <a:avLst/>
          </a:prstGeom>
          <a:ln>
            <a:noFill/>
          </a:ln>
          <a:effectLst>
            <a:softEdge rad="112500"/>
          </a:effectLst>
        </p:spPr>
      </p:pic>
      <p:sp>
        <p:nvSpPr>
          <p:cNvPr id="46" name="矩形 26"/>
          <p:cNvSpPr/>
          <p:nvPr/>
        </p:nvSpPr>
        <p:spPr bwMode="gray">
          <a:xfrm>
            <a:off x="8864146" y="5764972"/>
            <a:ext cx="2949860" cy="461665"/>
          </a:xfrm>
          <a:prstGeom prst="rect">
            <a:avLst/>
          </a:prstGeom>
        </p:spPr>
        <p:txBody>
          <a:bodyPr wrap="square">
            <a:spAutoFit/>
          </a:bodyPr>
          <a:lstStyle/>
          <a:p>
            <a:pPr algn="ctr" defTabSz="1219272" fontAlgn="ctr"/>
            <a:r>
              <a:rPr lang="en-US" sz="1200" dirty="0">
                <a:solidFill>
                  <a:prstClr val="black"/>
                </a:solidFill>
                <a:latin typeface="Huawei Sans" panose="020C0503030203020204" pitchFamily="34" charset="0"/>
              </a:rPr>
              <a:t>Bandwidth conflict leads to frame freezing in video conferences</a:t>
            </a:r>
            <a:endParaRPr lang="en-US" sz="1200" dirty="0">
              <a:solidFill>
                <a:prstClr val="black"/>
              </a:solidFill>
              <a:latin typeface="Huawei Sans" panose="020C0503030203020204" pitchFamily="34" charset="0"/>
              <a:ea typeface="方正兰亭黑简体" panose="02000000000000000000" pitchFamily="2" charset="-122"/>
            </a:endParaRPr>
          </a:p>
        </p:txBody>
      </p:sp>
      <p:sp>
        <p:nvSpPr>
          <p:cNvPr id="47" name="矩形 27"/>
          <p:cNvSpPr/>
          <p:nvPr/>
        </p:nvSpPr>
        <p:spPr bwMode="gray">
          <a:xfrm>
            <a:off x="6523210" y="5764972"/>
            <a:ext cx="2383917" cy="461665"/>
          </a:xfrm>
          <a:prstGeom prst="rect">
            <a:avLst/>
          </a:prstGeom>
        </p:spPr>
        <p:txBody>
          <a:bodyPr wrap="square">
            <a:spAutoFit/>
          </a:bodyPr>
          <a:lstStyle/>
          <a:p>
            <a:pPr algn="ctr" defTabSz="1219272" fontAlgn="ctr"/>
            <a:r>
              <a:rPr lang="en-US" sz="1200" dirty="0">
                <a:solidFill>
                  <a:prstClr val="black"/>
                </a:solidFill>
                <a:latin typeface="Huawei Sans" panose="020C0503030203020204" pitchFamily="34" charset="0"/>
              </a:rPr>
              <a:t>Smooth video conference when i</a:t>
            </a:r>
            <a:r>
              <a:rPr lang="en-US" altLang="zh-CN" sz="1200" dirty="0">
                <a:solidFill>
                  <a:prstClr val="black"/>
                </a:solidFill>
                <a:latin typeface="Huawei Sans" panose="020C0503030203020204" pitchFamily="34" charset="0"/>
              </a:rPr>
              <a:t>dle bandwidth is available</a:t>
            </a:r>
            <a:endParaRPr lang="en-US" sz="1200" dirty="0">
              <a:solidFill>
                <a:prstClr val="black"/>
              </a:solidFill>
              <a:latin typeface="Huawei Sans" panose="020C0503030203020204" pitchFamily="34" charset="0"/>
              <a:ea typeface="方正兰亭黑简体" panose="02000000000000000000" pitchFamily="2" charset="-122"/>
            </a:endParaRPr>
          </a:p>
        </p:txBody>
      </p:sp>
      <p:sp>
        <p:nvSpPr>
          <p:cNvPr id="48" name="矩形 31"/>
          <p:cNvSpPr>
            <a:spLocks noChangeArrowheads="1"/>
          </p:cNvSpPr>
          <p:nvPr/>
        </p:nvSpPr>
        <p:spPr bwMode="gray">
          <a:xfrm>
            <a:off x="8006138" y="2620738"/>
            <a:ext cx="3406734" cy="1477328"/>
          </a:xfrm>
          <a:prstGeom prst="rect">
            <a:avLst/>
          </a:prstGeom>
          <a:noFill/>
          <a:ln w="9525">
            <a:noFill/>
            <a:miter lim="800000"/>
            <a:headEnd/>
            <a:tailEnd/>
          </a:ln>
        </p:spPr>
        <p:txBody>
          <a:bodyPr wrap="square">
            <a:spAutoFit/>
          </a:bodyPr>
          <a:lstStyle/>
          <a:p>
            <a:pPr defTabSz="1219272" fontAlgn="ctr">
              <a:spcBef>
                <a:spcPts val="600"/>
              </a:spcBef>
              <a:spcAft>
                <a:spcPts val="600"/>
              </a:spcAft>
            </a:pPr>
            <a:r>
              <a:rPr lang="en-US" sz="1600" b="1" dirty="0">
                <a:solidFill>
                  <a:srgbClr val="C7000B"/>
                </a:solidFill>
                <a:latin typeface="Huawei Sans" panose="020C0503030203020204" pitchFamily="34" charset="0"/>
              </a:rPr>
              <a:t>Priority conflict</a:t>
            </a:r>
            <a:r>
              <a:rPr lang="en-US" sz="1200" dirty="0">
                <a:latin typeface="Huawei Sans" panose="020C0503030203020204" pitchFamily="34" charset="0"/>
              </a:rPr>
              <a:t>: Key applications cannot be identified and therefore have a low scheduling priority.</a:t>
            </a:r>
            <a:endParaRPr lang="en-US" altLang="zh-CN" sz="1200" dirty="0">
              <a:solidFill>
                <a:prstClr val="black"/>
              </a:solidFill>
              <a:latin typeface="Huawei Sans" panose="020C0503030203020204" pitchFamily="34" charset="0"/>
              <a:ea typeface="方正兰亭黑简体" panose="02000000000000000000" pitchFamily="2" charset="-122"/>
              <a:sym typeface="Arial" pitchFamily="34" charset="0"/>
            </a:endParaRPr>
          </a:p>
          <a:p>
            <a:pPr defTabSz="1219272" fontAlgn="ctr">
              <a:spcBef>
                <a:spcPts val="600"/>
              </a:spcBef>
              <a:spcAft>
                <a:spcPts val="600"/>
              </a:spcAft>
            </a:pPr>
            <a:r>
              <a:rPr lang="en-US" sz="1600" b="1" dirty="0">
                <a:solidFill>
                  <a:srgbClr val="C7000B"/>
                </a:solidFill>
                <a:latin typeface="Huawei Sans" panose="020C0503030203020204" pitchFamily="34" charset="0"/>
              </a:rPr>
              <a:t>Bandwidth conflict</a:t>
            </a:r>
            <a:r>
              <a:rPr lang="en-US" sz="1200" dirty="0">
                <a:latin typeface="Huawei Sans" panose="020C0503030203020204" pitchFamily="34" charset="0"/>
              </a:rPr>
              <a:t>: During peak hours, the burst traffic is three to five times the average traffic, affecting key applications.</a:t>
            </a:r>
            <a:endParaRPr lang="en-US" altLang="zh-CN" sz="1200" b="1" dirty="0">
              <a:solidFill>
                <a:prstClr val="black"/>
              </a:solidFill>
              <a:latin typeface="Huawei Sans" panose="020C0503030203020204" pitchFamily="34" charset="0"/>
              <a:ea typeface="方正兰亭黑简体" panose="02000000000000000000" pitchFamily="2" charset="-122"/>
              <a:sym typeface="Arial" pitchFamily="34" charset="0"/>
            </a:endParaRPr>
          </a:p>
        </p:txBody>
      </p:sp>
      <p:sp>
        <p:nvSpPr>
          <p:cNvPr id="49" name="MH_SubTitle_1"/>
          <p:cNvSpPr>
            <a:spLocks noChangeAspect="1"/>
          </p:cNvSpPr>
          <p:nvPr>
            <p:custDataLst>
              <p:tags r:id="rId1"/>
            </p:custDataLst>
          </p:nvPr>
        </p:nvSpPr>
        <p:spPr bwMode="gray">
          <a:xfrm>
            <a:off x="6588162" y="2615910"/>
            <a:ext cx="1196269" cy="1255755"/>
          </a:xfrm>
          <a:prstGeom prst="ellipse">
            <a:avLst/>
          </a:prstGeom>
          <a:noFill/>
          <a:ln w="76200" cap="flat" cmpd="sng" algn="ctr">
            <a:solidFill>
              <a:srgbClr val="00B0F0"/>
            </a:solidFill>
            <a:prstDash val="solid"/>
          </a:ln>
          <a:effectLst/>
        </p:spPr>
        <p:txBody>
          <a:bodyPr lIns="0" tIns="0" rIns="0" bIns="0" anchor="ctr"/>
          <a:lstStyle/>
          <a:p>
            <a:pPr marL="0" marR="0" lvl="0" indent="0" algn="ctr" defTabSz="1219272" eaLnBrk="1" fontAlgn="ctr" latinLnBrk="0" hangingPunct="1">
              <a:spcBef>
                <a:spcPts val="0"/>
              </a:spcBef>
              <a:spcAft>
                <a:spcPts val="0"/>
              </a:spcAft>
              <a:buClrTx/>
              <a:buSzTx/>
              <a:buFontTx/>
              <a:buNone/>
              <a:tabLst/>
              <a:defRPr/>
            </a:pPr>
            <a:r>
              <a:rPr lang="en-US" sz="2800" b="1" dirty="0">
                <a:solidFill>
                  <a:srgbClr val="C7000B"/>
                </a:solidFill>
                <a:latin typeface="Huawei Sans" panose="020C0503030203020204" pitchFamily="34" charset="0"/>
              </a:rPr>
              <a:t>600+</a:t>
            </a:r>
            <a:endParaRPr kumimoji="0" lang="en-US" altLang="zh-CN" sz="2000" b="1" i="0" u="none" strike="noStrike" kern="0" cap="none" spc="0" normalizeH="0" noProof="0" dirty="0">
              <a:ln>
                <a:noFill/>
              </a:ln>
              <a:solidFill>
                <a:srgbClr val="C7000B"/>
              </a:solidFill>
              <a:effectLst/>
              <a:uLnTx/>
              <a:uFillTx/>
              <a:latin typeface="Huawei Sans" panose="020C0503030203020204" pitchFamily="34" charset="0"/>
              <a:ea typeface="方正兰亭黑简体" panose="02000000000000000000" pitchFamily="2" charset="-122"/>
              <a:cs typeface="Arial" panose="020B0604020202020204" pitchFamily="34" charset="0"/>
            </a:endParaRPr>
          </a:p>
        </p:txBody>
      </p:sp>
      <p:sp>
        <p:nvSpPr>
          <p:cNvPr id="50" name="TextBox 156"/>
          <p:cNvSpPr txBox="1"/>
          <p:nvPr/>
        </p:nvSpPr>
        <p:spPr bwMode="gray">
          <a:xfrm>
            <a:off x="6200141" y="3848866"/>
            <a:ext cx="1972310" cy="461655"/>
          </a:xfrm>
          <a:prstGeom prst="rect">
            <a:avLst/>
          </a:prstGeom>
          <a:noFill/>
        </p:spPr>
        <p:txBody>
          <a:bodyPr wrap="square" lIns="91431" tIns="45715" rIns="91431" bIns="45715" rtlCol="0">
            <a:spAutoFit/>
          </a:bodyPr>
          <a:lstStyle/>
          <a:p>
            <a:pPr algn="ctr" defTabSz="914309" fontAlgn="ctr">
              <a:defRPr/>
            </a:pPr>
            <a:r>
              <a:rPr lang="en-US" sz="1200" b="1" dirty="0">
                <a:solidFill>
                  <a:prstClr val="black"/>
                </a:solidFill>
                <a:latin typeface="Huawei Sans" panose="020C0503030203020204" pitchFamily="34" charset="0"/>
              </a:rPr>
              <a:t>Cross-WAN application</a:t>
            </a:r>
            <a:endParaRPr lang="en-US" altLang="zh-CN" sz="1200" b="1" kern="0" dirty="0">
              <a:solidFill>
                <a:prstClr val="black"/>
              </a:solidFill>
              <a:latin typeface="Huawei Sans" panose="020C0503030203020204" pitchFamily="34" charset="0"/>
              <a:ea typeface="方正兰亭黑简体" panose="02000000000000000000" pitchFamily="2" charset="-122"/>
            </a:endParaRPr>
          </a:p>
          <a:p>
            <a:pPr algn="ctr" defTabSz="914309" fontAlgn="ctr">
              <a:defRPr/>
            </a:pPr>
            <a:r>
              <a:rPr lang="en-US" sz="1200" b="1" dirty="0">
                <a:solidFill>
                  <a:prstClr val="black"/>
                </a:solidFill>
                <a:latin typeface="Huawei Sans" panose="020C0503030203020204" pitchFamily="34" charset="0"/>
              </a:rPr>
              <a:t>(An enterprise)</a:t>
            </a:r>
            <a:endParaRPr lang="en-US" altLang="zh-CN" sz="1200" b="1" kern="0" dirty="0">
              <a:solidFill>
                <a:prstClr val="black"/>
              </a:solidFill>
              <a:latin typeface="Huawei Sans" panose="020C0503030203020204" pitchFamily="34" charset="0"/>
              <a:ea typeface="方正兰亭黑简体" panose="02000000000000000000" pitchFamily="2" charset="-122"/>
            </a:endParaRPr>
          </a:p>
        </p:txBody>
      </p:sp>
      <p:sp>
        <p:nvSpPr>
          <p:cNvPr id="51" name="圆角矩形 75"/>
          <p:cNvSpPr/>
          <p:nvPr/>
        </p:nvSpPr>
        <p:spPr bwMode="gray">
          <a:xfrm>
            <a:off x="6215782" y="2039083"/>
            <a:ext cx="5403474" cy="464811"/>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rPr>
              <a:t>Difficulty in managing key services such as voice, video, and SaaS applications</a:t>
            </a:r>
          </a:p>
        </p:txBody>
      </p:sp>
      <p:sp>
        <p:nvSpPr>
          <p:cNvPr id="52" name="圆角矩形 75"/>
          <p:cNvSpPr/>
          <p:nvPr/>
        </p:nvSpPr>
        <p:spPr bwMode="gray">
          <a:xfrm>
            <a:off x="6215781" y="2533358"/>
            <a:ext cx="5403474" cy="365862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3" name="Picture 2">
            <a:extLst>
              <a:ext uri="{FF2B5EF4-FFF2-40B4-BE49-F238E27FC236}">
                <a16:creationId xmlns="" xmlns:a16="http://schemas.microsoft.com/office/drawing/2014/main" id="{77D49FB9-70E1-4A8F-994C-FEBFEEE259E9}"/>
              </a:ext>
            </a:extLst>
          </p:cNvPr>
          <p:cNvPicPr>
            <a:picLocks noChangeAspect="1"/>
          </p:cNvPicPr>
          <p:nvPr/>
        </p:nvPicPr>
        <p:blipFill>
          <a:blip r:embed="rId6" cstate="print">
            <a:extLst>
              <a:ext uri="{BEBA8EAE-BF5A-486C-A8C5-ECC9F3942E4B}">
                <a14:imgProps xmlns:a14="http://schemas.microsoft.com/office/drawing/2010/main">
                  <a14:imgLayer r:embed="rId7">
                    <a14:imgEffect>
                      <a14:artisticPastelsSmooth/>
                    </a14:imgEffect>
                  </a14:imgLayer>
                </a14:imgProps>
              </a:ext>
              <a:ext uri="{28A0092B-C50C-407E-A947-70E740481C1C}">
                <a14:useLocalDpi xmlns:a14="http://schemas.microsoft.com/office/drawing/2010/main" val="0"/>
              </a:ext>
            </a:extLst>
          </a:blip>
          <a:srcRect/>
          <a:stretch/>
        </p:blipFill>
        <p:spPr bwMode="gray">
          <a:xfrm>
            <a:off x="9126719" y="4291638"/>
            <a:ext cx="2272944" cy="1516035"/>
          </a:xfrm>
          <a:prstGeom prst="rect">
            <a:avLst/>
          </a:prstGeom>
          <a:ln>
            <a:noFill/>
          </a:ln>
          <a:effectLst>
            <a:softEdge rad="112500"/>
          </a:effectLst>
        </p:spPr>
      </p:pic>
    </p:spTree>
    <p:extLst>
      <p:ext uri="{BB962C8B-B14F-4D97-AF65-F5344CB8AC3E}">
        <p14:creationId xmlns:p14="http://schemas.microsoft.com/office/powerpoint/2010/main" val="219221084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Freeform 159">
            <a:extLst>
              <a:ext uri="{FF2B5EF4-FFF2-40B4-BE49-F238E27FC236}">
                <a16:creationId xmlns="" xmlns:a16="http://schemas.microsoft.com/office/drawing/2014/main" id="{AD92918F-BEA5-480E-940A-12D33E23D853}"/>
              </a:ext>
            </a:extLst>
          </p:cNvPr>
          <p:cNvSpPr/>
          <p:nvPr/>
        </p:nvSpPr>
        <p:spPr bwMode="gray">
          <a:xfrm flipH="1">
            <a:off x="581527" y="5269508"/>
            <a:ext cx="953047" cy="51566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Area 1</a:t>
            </a:r>
          </a:p>
        </p:txBody>
      </p:sp>
      <p:sp>
        <p:nvSpPr>
          <p:cNvPr id="149" name="Freeform 159">
            <a:extLst>
              <a:ext uri="{FF2B5EF4-FFF2-40B4-BE49-F238E27FC236}">
                <a16:creationId xmlns="" xmlns:a16="http://schemas.microsoft.com/office/drawing/2014/main" id="{D29F4D20-5DAE-49F2-8774-14A51E9A88D4}"/>
              </a:ext>
            </a:extLst>
          </p:cNvPr>
          <p:cNvSpPr/>
          <p:nvPr/>
        </p:nvSpPr>
        <p:spPr bwMode="gray">
          <a:xfrm flipH="1">
            <a:off x="1785064" y="5264687"/>
            <a:ext cx="953047" cy="51566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Area 2</a:t>
            </a:r>
          </a:p>
        </p:txBody>
      </p:sp>
      <p:sp>
        <p:nvSpPr>
          <p:cNvPr id="150" name="Freeform 159">
            <a:extLst>
              <a:ext uri="{FF2B5EF4-FFF2-40B4-BE49-F238E27FC236}">
                <a16:creationId xmlns="" xmlns:a16="http://schemas.microsoft.com/office/drawing/2014/main" id="{F1208605-1706-4130-BABE-EB3DA100A29A}"/>
              </a:ext>
            </a:extLst>
          </p:cNvPr>
          <p:cNvSpPr/>
          <p:nvPr/>
        </p:nvSpPr>
        <p:spPr bwMode="gray">
          <a:xfrm flipH="1">
            <a:off x="3147323" y="5268202"/>
            <a:ext cx="953047" cy="51566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Area 3</a:t>
            </a:r>
          </a:p>
        </p:txBody>
      </p:sp>
      <p:sp>
        <p:nvSpPr>
          <p:cNvPr id="151" name="Freeform 159">
            <a:extLst>
              <a:ext uri="{FF2B5EF4-FFF2-40B4-BE49-F238E27FC236}">
                <a16:creationId xmlns="" xmlns:a16="http://schemas.microsoft.com/office/drawing/2014/main" id="{D32E3444-1BF0-4A0C-A429-CA9FAF0DD1AC}"/>
              </a:ext>
            </a:extLst>
          </p:cNvPr>
          <p:cNvSpPr/>
          <p:nvPr/>
        </p:nvSpPr>
        <p:spPr bwMode="gray">
          <a:xfrm flipH="1">
            <a:off x="4361059" y="5263265"/>
            <a:ext cx="953047" cy="51566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Area 4</a:t>
            </a:r>
          </a:p>
        </p:txBody>
      </p:sp>
      <p:sp>
        <p:nvSpPr>
          <p:cNvPr id="2" name="标题 1"/>
          <p:cNvSpPr>
            <a:spLocks noGrp="1"/>
          </p:cNvSpPr>
          <p:nvPr>
            <p:ph type="title"/>
          </p:nvPr>
        </p:nvSpPr>
        <p:spPr bwMode="gray"/>
        <p:txBody>
          <a:bodyPr/>
          <a:lstStyle/>
          <a:p>
            <a:r>
              <a:rPr lang="en-US" dirty="0">
                <a:sym typeface="微软雅黑" panose="020B0503020204020204" pitchFamily="34" charset="-122"/>
              </a:rPr>
              <a:t>Networking Specification Calculation</a:t>
            </a:r>
          </a:p>
        </p:txBody>
      </p:sp>
      <p:sp>
        <p:nvSpPr>
          <p:cNvPr id="4" name="Text Placeholder 3">
            <a:extLst>
              <a:ext uri="{FF2B5EF4-FFF2-40B4-BE49-F238E27FC236}">
                <a16:creationId xmlns="" xmlns:a16="http://schemas.microsoft.com/office/drawing/2014/main" id="{CF56627F-1F4D-4A69-95C7-4C53C4214BAC}"/>
              </a:ext>
            </a:extLst>
          </p:cNvPr>
          <p:cNvSpPr>
            <a:spLocks noGrp="1"/>
          </p:cNvSpPr>
          <p:nvPr>
            <p:ph type="body" sz="quarter" idx="10"/>
          </p:nvPr>
        </p:nvSpPr>
        <p:spPr bwMode="gray">
          <a:xfrm>
            <a:off x="5254936" y="1052514"/>
            <a:ext cx="6494152" cy="4875042"/>
          </a:xfrm>
        </p:spPr>
        <p:txBody>
          <a:bodyPr/>
          <a:lstStyle/>
          <a:p>
            <a:pPr algn="l">
              <a:lnSpc>
                <a:spcPct val="100000"/>
              </a:lnSpc>
            </a:pPr>
            <a:r>
              <a:rPr lang="en-US" sz="1600" dirty="0"/>
              <a:t>When planning a network, consider the device performance specifications. In the SD-WAN Solution, the number of BGP peers, number of tunnels, and bandwidth also need to be considered.</a:t>
            </a:r>
          </a:p>
          <a:p>
            <a:pPr algn="l">
              <a:lnSpc>
                <a:spcPct val="100000"/>
              </a:lnSpc>
            </a:pPr>
            <a:r>
              <a:rPr lang="en-US" sz="1600" dirty="0"/>
              <a:t>Networking specification calculation</a:t>
            </a:r>
          </a:p>
          <a:p>
            <a:pPr marL="542925" lvl="1" indent="-228600">
              <a:lnSpc>
                <a:spcPct val="100000"/>
              </a:lnSpc>
            </a:pPr>
            <a:r>
              <a:rPr lang="en-US" sz="1400" dirty="0"/>
              <a:t>Number of BGP peers of hubs/RRs = Number of sites with dual gateways x 2 + Number of sites with a single gateway</a:t>
            </a:r>
          </a:p>
          <a:p>
            <a:pPr marL="714375" lvl="2" indent="-171450">
              <a:lnSpc>
                <a:spcPct val="100000"/>
              </a:lnSpc>
            </a:pPr>
            <a:r>
              <a:rPr lang="en-US" sz="1200" dirty="0"/>
              <a:t>Number of BGP peers = 200 x 2 + 100 = 500</a:t>
            </a:r>
          </a:p>
          <a:p>
            <a:pPr marL="542925" lvl="1" indent="-228600">
              <a:lnSpc>
                <a:spcPct val="100000"/>
              </a:lnSpc>
            </a:pPr>
            <a:r>
              <a:rPr lang="en-US" sz="1400" dirty="0"/>
              <a:t>Number of hub tunnels = Total number of tunnels of each gateway at a hub site</a:t>
            </a:r>
          </a:p>
          <a:p>
            <a:pPr marL="714375" lvl="2" indent="-171450">
              <a:lnSpc>
                <a:spcPct val="100000"/>
              </a:lnSpc>
            </a:pPr>
            <a:r>
              <a:rPr lang="en-US" sz="1200" dirty="0"/>
              <a:t>The two hubs at a dual-hub site share the tunnel specification. For example, if a single EDGE supports 1000 tunnels, the two hubs at a dual-hub site share the tunnel specification.</a:t>
            </a:r>
          </a:p>
          <a:p>
            <a:pPr marL="714375" lvl="2" indent="-171450">
              <a:lnSpc>
                <a:spcPct val="100000"/>
              </a:lnSpc>
            </a:pPr>
            <a:r>
              <a:rPr lang="en-US" sz="1200" dirty="0"/>
              <a:t>Number of hub tunnels = 300 x 4 = 1200</a:t>
            </a:r>
          </a:p>
          <a:p>
            <a:pPr marL="542925" lvl="1" indent="-228600">
              <a:lnSpc>
                <a:spcPct val="100000"/>
              </a:lnSpc>
            </a:pPr>
            <a:r>
              <a:rPr lang="en-US" sz="1400" dirty="0"/>
              <a:t>Network bandwidth of a hub site = Number of branch sites x Bandwidth required by sites</a:t>
            </a:r>
          </a:p>
          <a:p>
            <a:pPr marL="714375" lvl="2" indent="-171450">
              <a:lnSpc>
                <a:spcPct val="100000"/>
              </a:lnSpc>
            </a:pPr>
            <a:r>
              <a:rPr lang="en-US" sz="1200" dirty="0"/>
              <a:t>Total network bandwidth required by the hub = 300 x 10 Mbps = 3 Gbps</a:t>
            </a:r>
          </a:p>
          <a:p>
            <a:pPr marL="542925" lvl="1" indent="-228600">
              <a:lnSpc>
                <a:spcPct val="100000"/>
              </a:lnSpc>
            </a:pPr>
            <a:r>
              <a:rPr lang="en-US" sz="1400" dirty="0"/>
              <a:t>iMaster NCE-WAN can manage a large number of sites. In most cases, you do not need to pay attention to the networking specification calculation.</a:t>
            </a:r>
          </a:p>
        </p:txBody>
      </p:sp>
      <p:pic>
        <p:nvPicPr>
          <p:cNvPr id="71" name="图片 45">
            <a:extLst>
              <a:ext uri="{FF2B5EF4-FFF2-40B4-BE49-F238E27FC236}">
                <a16:creationId xmlns="" xmlns:a16="http://schemas.microsoft.com/office/drawing/2014/main" id="{B4F2E6A4-0BF2-4D8A-ABF4-5DD4F6DD4D4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18254" y="1183069"/>
            <a:ext cx="1486668" cy="933488"/>
          </a:xfrm>
          <a:prstGeom prst="rect">
            <a:avLst/>
          </a:prstGeom>
        </p:spPr>
      </p:pic>
      <p:sp>
        <p:nvSpPr>
          <p:cNvPr id="72" name="文本框 46">
            <a:extLst>
              <a:ext uri="{FF2B5EF4-FFF2-40B4-BE49-F238E27FC236}">
                <a16:creationId xmlns="" xmlns:a16="http://schemas.microsoft.com/office/drawing/2014/main" id="{24E2C191-C7D8-400A-8CB3-5F161BC37783}"/>
              </a:ext>
            </a:extLst>
          </p:cNvPr>
          <p:cNvSpPr txBox="1"/>
          <p:nvPr/>
        </p:nvSpPr>
        <p:spPr bwMode="gray">
          <a:xfrm>
            <a:off x="1791772" y="1491347"/>
            <a:ext cx="940450" cy="307777"/>
          </a:xfrm>
          <a:prstGeom prst="rect">
            <a:avLst/>
          </a:prstGeom>
          <a:noFill/>
        </p:spPr>
        <p:txBody>
          <a:bodyPr wrap="square" rtlCol="0">
            <a:spAutoFit/>
          </a:bodyPr>
          <a:lstStyle/>
          <a:p>
            <a:pPr algn="ctr" fontAlgn="ctr">
              <a:spcBef>
                <a:spcPct val="0"/>
              </a:spcBef>
              <a:spcAft>
                <a:spcPct val="0"/>
              </a:spcAft>
            </a:pPr>
            <a:r>
              <a:rPr lang="en-US" sz="1400" b="1" dirty="0">
                <a:solidFill>
                  <a:srgbClr val="000000"/>
                </a:solidFill>
                <a:latin typeface="Huawei Sans" panose="020C0503030203020204" pitchFamily="34" charset="0"/>
              </a:rPr>
              <a:t>HQ/DC</a:t>
            </a:r>
          </a:p>
        </p:txBody>
      </p:sp>
      <p:pic>
        <p:nvPicPr>
          <p:cNvPr id="74" name="图片 48">
            <a:extLst>
              <a:ext uri="{FF2B5EF4-FFF2-40B4-BE49-F238E27FC236}">
                <a16:creationId xmlns="" xmlns:a16="http://schemas.microsoft.com/office/drawing/2014/main" id="{D6DC85C0-75FB-434F-BEE6-2CD1F58A224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2339663" y="4993548"/>
            <a:ext cx="466668" cy="381818"/>
          </a:xfrm>
          <a:prstGeom prst="rect">
            <a:avLst/>
          </a:prstGeom>
        </p:spPr>
      </p:pic>
      <p:cxnSp>
        <p:nvCxnSpPr>
          <p:cNvPr id="76" name="直接连接符 50">
            <a:extLst>
              <a:ext uri="{FF2B5EF4-FFF2-40B4-BE49-F238E27FC236}">
                <a16:creationId xmlns="" xmlns:a16="http://schemas.microsoft.com/office/drawing/2014/main" id="{10AEF5FE-284D-4CA7-AD3E-5A9B6DDD53DF}"/>
              </a:ext>
            </a:extLst>
          </p:cNvPr>
          <p:cNvCxnSpPr>
            <a:cxnSpLocks/>
            <a:stCxn id="74" idx="0"/>
          </p:cNvCxnSpPr>
          <p:nvPr/>
        </p:nvCxnSpPr>
        <p:spPr bwMode="gray">
          <a:xfrm flipV="1">
            <a:off x="2572997" y="3905320"/>
            <a:ext cx="296597" cy="1084483"/>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79" name="图片 53">
            <a:extLst>
              <a:ext uri="{FF2B5EF4-FFF2-40B4-BE49-F238E27FC236}">
                <a16:creationId xmlns="" xmlns:a16="http://schemas.microsoft.com/office/drawing/2014/main" id="{0084CF1A-3CC2-482C-90BA-FED18DAAC20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1804178" y="4993548"/>
            <a:ext cx="466668" cy="381818"/>
          </a:xfrm>
          <a:prstGeom prst="rect">
            <a:avLst/>
          </a:prstGeom>
        </p:spPr>
      </p:pic>
      <p:cxnSp>
        <p:nvCxnSpPr>
          <p:cNvPr id="80" name="直接连接符 54">
            <a:extLst>
              <a:ext uri="{FF2B5EF4-FFF2-40B4-BE49-F238E27FC236}">
                <a16:creationId xmlns="" xmlns:a16="http://schemas.microsoft.com/office/drawing/2014/main" id="{ECFCE6D8-4872-438F-A2A6-49BC669E8428}"/>
              </a:ext>
            </a:extLst>
          </p:cNvPr>
          <p:cNvCxnSpPr>
            <a:stCxn id="74" idx="1"/>
            <a:endCxn id="79" idx="3"/>
          </p:cNvCxnSpPr>
          <p:nvPr/>
        </p:nvCxnSpPr>
        <p:spPr bwMode="gray">
          <a:xfrm flipH="1">
            <a:off x="2270848" y="5184457"/>
            <a:ext cx="6881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1" name="直接连接符 55">
            <a:extLst>
              <a:ext uri="{FF2B5EF4-FFF2-40B4-BE49-F238E27FC236}">
                <a16:creationId xmlns="" xmlns:a16="http://schemas.microsoft.com/office/drawing/2014/main" id="{11A70F72-DA68-4E2D-B3FA-3855BF129CF5}"/>
              </a:ext>
            </a:extLst>
          </p:cNvPr>
          <p:cNvCxnSpPr>
            <a:cxnSpLocks/>
            <a:stCxn id="79" idx="0"/>
          </p:cNvCxnSpPr>
          <p:nvPr/>
        </p:nvCxnSpPr>
        <p:spPr bwMode="gray">
          <a:xfrm flipH="1" flipV="1">
            <a:off x="1338930" y="3905323"/>
            <a:ext cx="698582" cy="108448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5" name="直接连接符 59">
            <a:extLst>
              <a:ext uri="{FF2B5EF4-FFF2-40B4-BE49-F238E27FC236}">
                <a16:creationId xmlns="" xmlns:a16="http://schemas.microsoft.com/office/drawing/2014/main" id="{3134E7C6-439E-44B6-B604-50B9BE02DE9C}"/>
              </a:ext>
            </a:extLst>
          </p:cNvPr>
          <p:cNvCxnSpPr/>
          <p:nvPr/>
        </p:nvCxnSpPr>
        <p:spPr bwMode="gray">
          <a:xfrm flipH="1">
            <a:off x="3710709" y="3592776"/>
            <a:ext cx="178871" cy="7429"/>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6" name="直接连接符 60">
            <a:extLst>
              <a:ext uri="{FF2B5EF4-FFF2-40B4-BE49-F238E27FC236}">
                <a16:creationId xmlns="" xmlns:a16="http://schemas.microsoft.com/office/drawing/2014/main" id="{9D36294E-C4DA-4527-B30E-B2AA9035B1E3}"/>
              </a:ext>
            </a:extLst>
          </p:cNvPr>
          <p:cNvCxnSpPr>
            <a:cxnSpLocks/>
            <a:stCxn id="74" idx="0"/>
          </p:cNvCxnSpPr>
          <p:nvPr/>
        </p:nvCxnSpPr>
        <p:spPr bwMode="gray">
          <a:xfrm flipV="1">
            <a:off x="2572997" y="3898600"/>
            <a:ext cx="1788062" cy="1091203"/>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87" name="图片 61">
            <a:extLst>
              <a:ext uri="{FF2B5EF4-FFF2-40B4-BE49-F238E27FC236}">
                <a16:creationId xmlns="" xmlns:a16="http://schemas.microsoft.com/office/drawing/2014/main" id="{0B8DA6CB-3623-4A38-910B-76EB0432402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2295997" y="1856477"/>
            <a:ext cx="466668" cy="381818"/>
          </a:xfrm>
          <a:prstGeom prst="rect">
            <a:avLst/>
          </a:prstGeom>
        </p:spPr>
      </p:pic>
      <p:pic>
        <p:nvPicPr>
          <p:cNvPr id="88" name="图片 62">
            <a:extLst>
              <a:ext uri="{FF2B5EF4-FFF2-40B4-BE49-F238E27FC236}">
                <a16:creationId xmlns="" xmlns:a16="http://schemas.microsoft.com/office/drawing/2014/main" id="{B9B4ECC2-0D7E-4F6E-871D-E38A927D4AE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1760512" y="1856477"/>
            <a:ext cx="466668" cy="381818"/>
          </a:xfrm>
          <a:prstGeom prst="rect">
            <a:avLst/>
          </a:prstGeom>
        </p:spPr>
      </p:pic>
      <p:cxnSp>
        <p:nvCxnSpPr>
          <p:cNvPr id="89" name="直接连接符 63">
            <a:extLst>
              <a:ext uri="{FF2B5EF4-FFF2-40B4-BE49-F238E27FC236}">
                <a16:creationId xmlns="" xmlns:a16="http://schemas.microsoft.com/office/drawing/2014/main" id="{6F88CF2C-BDB2-4E71-A42D-6E979B239A3B}"/>
              </a:ext>
            </a:extLst>
          </p:cNvPr>
          <p:cNvCxnSpPr>
            <a:stCxn id="87" idx="1"/>
            <a:endCxn id="88" idx="3"/>
          </p:cNvCxnSpPr>
          <p:nvPr/>
        </p:nvCxnSpPr>
        <p:spPr bwMode="gray">
          <a:xfrm flipH="1">
            <a:off x="2227182" y="2047386"/>
            <a:ext cx="6881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0" name="直接连接符 64">
            <a:extLst>
              <a:ext uri="{FF2B5EF4-FFF2-40B4-BE49-F238E27FC236}">
                <a16:creationId xmlns="" xmlns:a16="http://schemas.microsoft.com/office/drawing/2014/main" id="{F4884AFC-2A9A-428D-9089-DC91B0DCF39D}"/>
              </a:ext>
            </a:extLst>
          </p:cNvPr>
          <p:cNvCxnSpPr>
            <a:cxnSpLocks/>
            <a:stCxn id="145" idx="3"/>
            <a:endCxn id="88" idx="2"/>
          </p:cNvCxnSpPr>
          <p:nvPr/>
        </p:nvCxnSpPr>
        <p:spPr bwMode="gray">
          <a:xfrm flipV="1">
            <a:off x="1483929" y="2242040"/>
            <a:ext cx="509917" cy="107635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1" name="直接连接符 65">
            <a:extLst>
              <a:ext uri="{FF2B5EF4-FFF2-40B4-BE49-F238E27FC236}">
                <a16:creationId xmlns="" xmlns:a16="http://schemas.microsoft.com/office/drawing/2014/main" id="{DFA254F7-5775-4548-9A14-B8E554341518}"/>
              </a:ext>
            </a:extLst>
          </p:cNvPr>
          <p:cNvCxnSpPr>
            <a:cxnSpLocks/>
            <a:stCxn id="146" idx="2"/>
            <a:endCxn id="88" idx="2"/>
          </p:cNvCxnSpPr>
          <p:nvPr/>
        </p:nvCxnSpPr>
        <p:spPr bwMode="gray">
          <a:xfrm flipH="1" flipV="1">
            <a:off x="1993846" y="2242040"/>
            <a:ext cx="968140" cy="108523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2" name="直接连接符 66">
            <a:extLst>
              <a:ext uri="{FF2B5EF4-FFF2-40B4-BE49-F238E27FC236}">
                <a16:creationId xmlns="" xmlns:a16="http://schemas.microsoft.com/office/drawing/2014/main" id="{CE1D4D9A-BBCE-4CBB-84EA-D3D2060262B2}"/>
              </a:ext>
            </a:extLst>
          </p:cNvPr>
          <p:cNvCxnSpPr>
            <a:cxnSpLocks/>
            <a:stCxn id="146" idx="2"/>
            <a:endCxn id="87" idx="2"/>
          </p:cNvCxnSpPr>
          <p:nvPr/>
        </p:nvCxnSpPr>
        <p:spPr bwMode="gray">
          <a:xfrm flipH="1" flipV="1">
            <a:off x="2529331" y="2242040"/>
            <a:ext cx="432655" cy="108523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3" name="直接连接符 67">
            <a:extLst>
              <a:ext uri="{FF2B5EF4-FFF2-40B4-BE49-F238E27FC236}">
                <a16:creationId xmlns="" xmlns:a16="http://schemas.microsoft.com/office/drawing/2014/main" id="{90F9DC46-24E3-40D3-861C-C262884A9E01}"/>
              </a:ext>
            </a:extLst>
          </p:cNvPr>
          <p:cNvCxnSpPr>
            <a:cxnSpLocks/>
            <a:stCxn id="145" idx="3"/>
            <a:endCxn id="87" idx="2"/>
          </p:cNvCxnSpPr>
          <p:nvPr/>
        </p:nvCxnSpPr>
        <p:spPr bwMode="gray">
          <a:xfrm flipV="1">
            <a:off x="1483929" y="2242040"/>
            <a:ext cx="1045402" cy="1076356"/>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95" name="图片 69">
            <a:extLst>
              <a:ext uri="{FF2B5EF4-FFF2-40B4-BE49-F238E27FC236}">
                <a16:creationId xmlns="" xmlns:a16="http://schemas.microsoft.com/office/drawing/2014/main" id="{A06F4D67-9C57-41F2-B636-81160A0C85F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1126868" y="5000977"/>
            <a:ext cx="466668" cy="381818"/>
          </a:xfrm>
          <a:prstGeom prst="rect">
            <a:avLst/>
          </a:prstGeom>
        </p:spPr>
      </p:pic>
      <p:pic>
        <p:nvPicPr>
          <p:cNvPr id="103" name="图片 71">
            <a:extLst>
              <a:ext uri="{FF2B5EF4-FFF2-40B4-BE49-F238E27FC236}">
                <a16:creationId xmlns="" xmlns:a16="http://schemas.microsoft.com/office/drawing/2014/main" id="{8839762A-0B1D-4F6E-AE38-884532D53F4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591383" y="5000977"/>
            <a:ext cx="466668" cy="381818"/>
          </a:xfrm>
          <a:prstGeom prst="rect">
            <a:avLst/>
          </a:prstGeom>
        </p:spPr>
      </p:pic>
      <p:cxnSp>
        <p:nvCxnSpPr>
          <p:cNvPr id="108" name="直接连接符 72">
            <a:extLst>
              <a:ext uri="{FF2B5EF4-FFF2-40B4-BE49-F238E27FC236}">
                <a16:creationId xmlns="" xmlns:a16="http://schemas.microsoft.com/office/drawing/2014/main" id="{7E3A3368-8C47-4CC2-B834-CFE38C1BF31D}"/>
              </a:ext>
            </a:extLst>
          </p:cNvPr>
          <p:cNvCxnSpPr>
            <a:cxnSpLocks/>
            <a:stCxn id="95" idx="1"/>
            <a:endCxn id="103" idx="3"/>
          </p:cNvCxnSpPr>
          <p:nvPr/>
        </p:nvCxnSpPr>
        <p:spPr bwMode="gray">
          <a:xfrm flipH="1">
            <a:off x="1058051" y="5191886"/>
            <a:ext cx="68817"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14" name="图片 74">
            <a:extLst>
              <a:ext uri="{FF2B5EF4-FFF2-40B4-BE49-F238E27FC236}">
                <a16:creationId xmlns="" xmlns:a16="http://schemas.microsoft.com/office/drawing/2014/main" id="{AE212F65-3E24-41C8-A141-99781B37B26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4622326" y="5000977"/>
            <a:ext cx="466668" cy="381818"/>
          </a:xfrm>
          <a:prstGeom prst="rect">
            <a:avLst/>
          </a:prstGeom>
        </p:spPr>
      </p:pic>
      <p:pic>
        <p:nvPicPr>
          <p:cNvPr id="117" name="图片 78">
            <a:extLst>
              <a:ext uri="{FF2B5EF4-FFF2-40B4-BE49-F238E27FC236}">
                <a16:creationId xmlns="" xmlns:a16="http://schemas.microsoft.com/office/drawing/2014/main" id="{08DBB484-E350-4EFA-9462-1725BB49CD2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3410856" y="4997408"/>
            <a:ext cx="466668" cy="381818"/>
          </a:xfrm>
          <a:prstGeom prst="rect">
            <a:avLst/>
          </a:prstGeom>
        </p:spPr>
      </p:pic>
      <p:cxnSp>
        <p:nvCxnSpPr>
          <p:cNvPr id="120" name="直接连接符 80">
            <a:extLst>
              <a:ext uri="{FF2B5EF4-FFF2-40B4-BE49-F238E27FC236}">
                <a16:creationId xmlns="" xmlns:a16="http://schemas.microsoft.com/office/drawing/2014/main" id="{0ACBE329-A15F-4058-9F3D-8FA7E54B0AE3}"/>
              </a:ext>
            </a:extLst>
          </p:cNvPr>
          <p:cNvCxnSpPr>
            <a:cxnSpLocks/>
            <a:stCxn id="103" idx="0"/>
          </p:cNvCxnSpPr>
          <p:nvPr/>
        </p:nvCxnSpPr>
        <p:spPr bwMode="gray">
          <a:xfrm flipV="1">
            <a:off x="824717" y="3898600"/>
            <a:ext cx="514213" cy="109863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1" name="直接连接符 81">
            <a:extLst>
              <a:ext uri="{FF2B5EF4-FFF2-40B4-BE49-F238E27FC236}">
                <a16:creationId xmlns="" xmlns:a16="http://schemas.microsoft.com/office/drawing/2014/main" id="{B465D9D4-94EE-4345-BF98-4908A1EDF57F}"/>
              </a:ext>
            </a:extLst>
          </p:cNvPr>
          <p:cNvCxnSpPr>
            <a:cxnSpLocks/>
            <a:stCxn id="95" idx="0"/>
          </p:cNvCxnSpPr>
          <p:nvPr/>
        </p:nvCxnSpPr>
        <p:spPr bwMode="gray">
          <a:xfrm flipV="1">
            <a:off x="1360202" y="3905321"/>
            <a:ext cx="1524048" cy="109191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3" name="直接连接符 82">
            <a:extLst>
              <a:ext uri="{FF2B5EF4-FFF2-40B4-BE49-F238E27FC236}">
                <a16:creationId xmlns="" xmlns:a16="http://schemas.microsoft.com/office/drawing/2014/main" id="{9534D5FE-6F2C-4858-941B-151086402344}"/>
              </a:ext>
            </a:extLst>
          </p:cNvPr>
          <p:cNvCxnSpPr>
            <a:cxnSpLocks/>
            <a:stCxn id="114" idx="0"/>
          </p:cNvCxnSpPr>
          <p:nvPr/>
        </p:nvCxnSpPr>
        <p:spPr bwMode="gray">
          <a:xfrm flipH="1" flipV="1">
            <a:off x="1338929" y="3905322"/>
            <a:ext cx="3516731" cy="109191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5" name="直接连接符 83">
            <a:extLst>
              <a:ext uri="{FF2B5EF4-FFF2-40B4-BE49-F238E27FC236}">
                <a16:creationId xmlns="" xmlns:a16="http://schemas.microsoft.com/office/drawing/2014/main" id="{6FC70E60-3A79-45DC-86D4-537355E5F526}"/>
              </a:ext>
            </a:extLst>
          </p:cNvPr>
          <p:cNvCxnSpPr>
            <a:cxnSpLocks/>
            <a:stCxn id="114" idx="0"/>
          </p:cNvCxnSpPr>
          <p:nvPr/>
        </p:nvCxnSpPr>
        <p:spPr bwMode="gray">
          <a:xfrm flipH="1" flipV="1">
            <a:off x="2884250" y="3912045"/>
            <a:ext cx="1971410" cy="108518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6" name="直接连接符 84">
            <a:extLst>
              <a:ext uri="{FF2B5EF4-FFF2-40B4-BE49-F238E27FC236}">
                <a16:creationId xmlns="" xmlns:a16="http://schemas.microsoft.com/office/drawing/2014/main" id="{1F46D7C3-31C7-4C55-A349-1468E82DD7F0}"/>
              </a:ext>
            </a:extLst>
          </p:cNvPr>
          <p:cNvCxnSpPr>
            <a:cxnSpLocks/>
            <a:stCxn id="117" idx="0"/>
          </p:cNvCxnSpPr>
          <p:nvPr/>
        </p:nvCxnSpPr>
        <p:spPr bwMode="gray">
          <a:xfrm flipH="1" flipV="1">
            <a:off x="1345865" y="3912045"/>
            <a:ext cx="2298325" cy="108161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7" name="直接连接符 85">
            <a:extLst>
              <a:ext uri="{FF2B5EF4-FFF2-40B4-BE49-F238E27FC236}">
                <a16:creationId xmlns="" xmlns:a16="http://schemas.microsoft.com/office/drawing/2014/main" id="{72C50699-3C98-4F35-826E-B3E1EEDD6456}"/>
              </a:ext>
            </a:extLst>
          </p:cNvPr>
          <p:cNvCxnSpPr>
            <a:cxnSpLocks/>
            <a:stCxn id="117" idx="0"/>
          </p:cNvCxnSpPr>
          <p:nvPr/>
        </p:nvCxnSpPr>
        <p:spPr bwMode="gray">
          <a:xfrm flipH="1" flipV="1">
            <a:off x="2869594" y="3898600"/>
            <a:ext cx="774596" cy="1095063"/>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8" name="直接连接符 86">
            <a:extLst>
              <a:ext uri="{FF2B5EF4-FFF2-40B4-BE49-F238E27FC236}">
                <a16:creationId xmlns="" xmlns:a16="http://schemas.microsoft.com/office/drawing/2014/main" id="{F4CF406A-9A44-4818-9E29-E0D709462E08}"/>
              </a:ext>
            </a:extLst>
          </p:cNvPr>
          <p:cNvCxnSpPr>
            <a:cxnSpLocks/>
            <a:stCxn id="114" idx="0"/>
          </p:cNvCxnSpPr>
          <p:nvPr/>
        </p:nvCxnSpPr>
        <p:spPr bwMode="gray">
          <a:xfrm flipH="1" flipV="1">
            <a:off x="4361059" y="3912045"/>
            <a:ext cx="494601" cy="1085187"/>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31" name="文本框 87">
            <a:extLst>
              <a:ext uri="{FF2B5EF4-FFF2-40B4-BE49-F238E27FC236}">
                <a16:creationId xmlns="" xmlns:a16="http://schemas.microsoft.com/office/drawing/2014/main" id="{64E0D6EB-CCB8-4EF3-B731-878E84B039A2}"/>
              </a:ext>
            </a:extLst>
          </p:cNvPr>
          <p:cNvSpPr txBox="1"/>
          <p:nvPr/>
        </p:nvSpPr>
        <p:spPr bwMode="gray">
          <a:xfrm>
            <a:off x="602299" y="5884636"/>
            <a:ext cx="882769" cy="276999"/>
          </a:xfrm>
          <a:prstGeom prst="rect">
            <a:avLst/>
          </a:prstGeom>
          <a:noFill/>
        </p:spPr>
        <p:txBody>
          <a:bodyPr wrap="square" rtlCol="0">
            <a:spAutoFit/>
          </a:bodyPr>
          <a:lstStyle/>
          <a:p>
            <a:pPr algn="ctr" fontAlgn="ctr">
              <a:spcBef>
                <a:spcPct val="0"/>
              </a:spcBef>
              <a:spcAft>
                <a:spcPct val="0"/>
              </a:spcAft>
            </a:pPr>
            <a:r>
              <a:rPr lang="en-US" sz="1200" b="1" dirty="0">
                <a:solidFill>
                  <a:srgbClr val="000000"/>
                </a:solidFill>
                <a:latin typeface="Huawei Sans" panose="020C0503030203020204" pitchFamily="34" charset="0"/>
              </a:rPr>
              <a:t>30</a:t>
            </a:r>
          </a:p>
        </p:txBody>
      </p:sp>
      <p:sp>
        <p:nvSpPr>
          <p:cNvPr id="132" name="文本框 88">
            <a:extLst>
              <a:ext uri="{FF2B5EF4-FFF2-40B4-BE49-F238E27FC236}">
                <a16:creationId xmlns="" xmlns:a16="http://schemas.microsoft.com/office/drawing/2014/main" id="{70D92D39-9D1D-4976-8F11-FB1FA9675E02}"/>
              </a:ext>
            </a:extLst>
          </p:cNvPr>
          <p:cNvSpPr txBox="1"/>
          <p:nvPr/>
        </p:nvSpPr>
        <p:spPr bwMode="gray">
          <a:xfrm>
            <a:off x="1829463" y="5884636"/>
            <a:ext cx="882769" cy="276999"/>
          </a:xfrm>
          <a:prstGeom prst="rect">
            <a:avLst/>
          </a:prstGeom>
          <a:noFill/>
        </p:spPr>
        <p:txBody>
          <a:bodyPr wrap="square" rtlCol="0">
            <a:spAutoFit/>
          </a:bodyPr>
          <a:lstStyle/>
          <a:p>
            <a:pPr algn="ctr" fontAlgn="ctr">
              <a:spcBef>
                <a:spcPct val="0"/>
              </a:spcBef>
              <a:spcAft>
                <a:spcPct val="0"/>
              </a:spcAft>
            </a:pPr>
            <a:r>
              <a:rPr lang="en-US" sz="1200" b="1" dirty="0">
                <a:solidFill>
                  <a:srgbClr val="000000"/>
                </a:solidFill>
                <a:latin typeface="Huawei Sans" panose="020C0503030203020204" pitchFamily="34" charset="0"/>
              </a:rPr>
              <a:t>170</a:t>
            </a:r>
          </a:p>
        </p:txBody>
      </p:sp>
      <p:sp>
        <p:nvSpPr>
          <p:cNvPr id="133" name="文本框 89">
            <a:extLst>
              <a:ext uri="{FF2B5EF4-FFF2-40B4-BE49-F238E27FC236}">
                <a16:creationId xmlns="" xmlns:a16="http://schemas.microsoft.com/office/drawing/2014/main" id="{EDF60975-2C2A-402A-9AAB-978B40B4C56D}"/>
              </a:ext>
            </a:extLst>
          </p:cNvPr>
          <p:cNvSpPr txBox="1"/>
          <p:nvPr/>
        </p:nvSpPr>
        <p:spPr bwMode="gray">
          <a:xfrm>
            <a:off x="3202807" y="5884636"/>
            <a:ext cx="882769" cy="276999"/>
          </a:xfrm>
          <a:prstGeom prst="rect">
            <a:avLst/>
          </a:prstGeom>
          <a:noFill/>
        </p:spPr>
        <p:txBody>
          <a:bodyPr wrap="square" rtlCol="0">
            <a:spAutoFit/>
          </a:bodyPr>
          <a:lstStyle/>
          <a:p>
            <a:pPr algn="ctr" fontAlgn="ctr">
              <a:spcBef>
                <a:spcPct val="0"/>
              </a:spcBef>
              <a:spcAft>
                <a:spcPct val="0"/>
              </a:spcAft>
            </a:pPr>
            <a:r>
              <a:rPr lang="en-US" sz="1200" b="1" dirty="0">
                <a:solidFill>
                  <a:srgbClr val="000000"/>
                </a:solidFill>
                <a:latin typeface="Huawei Sans" panose="020C0503030203020204" pitchFamily="34" charset="0"/>
              </a:rPr>
              <a:t>15</a:t>
            </a:r>
          </a:p>
        </p:txBody>
      </p:sp>
      <p:sp>
        <p:nvSpPr>
          <p:cNvPr id="134" name="文本框 90">
            <a:extLst>
              <a:ext uri="{FF2B5EF4-FFF2-40B4-BE49-F238E27FC236}">
                <a16:creationId xmlns="" xmlns:a16="http://schemas.microsoft.com/office/drawing/2014/main" id="{E05CC600-C44A-4C51-BFF1-B9B8E621A844}"/>
              </a:ext>
            </a:extLst>
          </p:cNvPr>
          <p:cNvSpPr txBox="1"/>
          <p:nvPr/>
        </p:nvSpPr>
        <p:spPr bwMode="gray">
          <a:xfrm>
            <a:off x="4400339" y="5884635"/>
            <a:ext cx="882769" cy="276999"/>
          </a:xfrm>
          <a:prstGeom prst="rect">
            <a:avLst/>
          </a:prstGeom>
          <a:noFill/>
        </p:spPr>
        <p:txBody>
          <a:bodyPr wrap="square" rtlCol="0">
            <a:spAutoFit/>
          </a:bodyPr>
          <a:lstStyle/>
          <a:p>
            <a:pPr algn="ctr" fontAlgn="ctr">
              <a:spcBef>
                <a:spcPct val="0"/>
              </a:spcBef>
              <a:spcAft>
                <a:spcPct val="0"/>
              </a:spcAft>
            </a:pPr>
            <a:r>
              <a:rPr lang="en-US" sz="1200" b="1" dirty="0">
                <a:solidFill>
                  <a:srgbClr val="000000"/>
                </a:solidFill>
                <a:latin typeface="Huawei Sans" panose="020C0503030203020204" pitchFamily="34" charset="0"/>
              </a:rPr>
              <a:t>85</a:t>
            </a:r>
          </a:p>
        </p:txBody>
      </p:sp>
      <p:sp>
        <p:nvSpPr>
          <p:cNvPr id="143" name="文本框 91">
            <a:extLst>
              <a:ext uri="{FF2B5EF4-FFF2-40B4-BE49-F238E27FC236}">
                <a16:creationId xmlns="" xmlns:a16="http://schemas.microsoft.com/office/drawing/2014/main" id="{811DDE47-BE59-4A16-976A-E4185BC6A599}"/>
              </a:ext>
            </a:extLst>
          </p:cNvPr>
          <p:cNvSpPr txBox="1"/>
          <p:nvPr/>
        </p:nvSpPr>
        <p:spPr bwMode="gray">
          <a:xfrm>
            <a:off x="2668055" y="1913946"/>
            <a:ext cx="882769" cy="276999"/>
          </a:xfrm>
          <a:prstGeom prst="rect">
            <a:avLst/>
          </a:prstGeom>
          <a:noFill/>
        </p:spPr>
        <p:txBody>
          <a:bodyPr wrap="square" rtlCol="0">
            <a:spAutoFit/>
          </a:bodyPr>
          <a:lstStyle/>
          <a:p>
            <a:pPr algn="ctr" fontAlgn="ctr">
              <a:spcBef>
                <a:spcPct val="0"/>
              </a:spcBef>
              <a:spcAft>
                <a:spcPct val="0"/>
              </a:spcAft>
            </a:pPr>
            <a:r>
              <a:rPr lang="en-US" sz="1200" b="1" dirty="0">
                <a:solidFill>
                  <a:srgbClr val="000000"/>
                </a:solidFill>
                <a:latin typeface="Huawei Sans" panose="020C0503030203020204" pitchFamily="34" charset="0"/>
              </a:rPr>
              <a:t>Hub(RR)</a:t>
            </a:r>
          </a:p>
        </p:txBody>
      </p:sp>
      <p:sp>
        <p:nvSpPr>
          <p:cNvPr id="144" name="文本框 92">
            <a:extLst>
              <a:ext uri="{FF2B5EF4-FFF2-40B4-BE49-F238E27FC236}">
                <a16:creationId xmlns="" xmlns:a16="http://schemas.microsoft.com/office/drawing/2014/main" id="{5656E45D-1F86-4872-8106-4269E613FF72}"/>
              </a:ext>
            </a:extLst>
          </p:cNvPr>
          <p:cNvSpPr txBox="1"/>
          <p:nvPr/>
        </p:nvSpPr>
        <p:spPr bwMode="gray">
          <a:xfrm>
            <a:off x="4979381" y="5053386"/>
            <a:ext cx="731383" cy="276999"/>
          </a:xfrm>
          <a:prstGeom prst="rect">
            <a:avLst/>
          </a:prstGeom>
          <a:noFill/>
        </p:spPr>
        <p:txBody>
          <a:bodyPr wrap="square" rtlCol="0">
            <a:spAutoFit/>
          </a:bodyPr>
          <a:lstStyle/>
          <a:p>
            <a:pPr algn="ctr" fontAlgn="ctr">
              <a:spcBef>
                <a:spcPct val="0"/>
              </a:spcBef>
              <a:spcAft>
                <a:spcPct val="0"/>
              </a:spcAft>
            </a:pPr>
            <a:r>
              <a:rPr lang="en-US" sz="1200" b="1" dirty="0">
                <a:solidFill>
                  <a:srgbClr val="000000"/>
                </a:solidFill>
                <a:latin typeface="Huawei Sans" panose="020C0503030203020204" pitchFamily="34" charset="0"/>
              </a:rPr>
              <a:t>Spoke</a:t>
            </a:r>
          </a:p>
        </p:txBody>
      </p:sp>
      <p:sp>
        <p:nvSpPr>
          <p:cNvPr id="145" name="Freeform 159">
            <a:extLst>
              <a:ext uri="{FF2B5EF4-FFF2-40B4-BE49-F238E27FC236}">
                <a16:creationId xmlns="" xmlns:a16="http://schemas.microsoft.com/office/drawing/2014/main" id="{F1C5B575-69C2-4B86-94C6-C5997D65C0E3}"/>
              </a:ext>
            </a:extLst>
          </p:cNvPr>
          <p:cNvSpPr/>
          <p:nvPr/>
        </p:nvSpPr>
        <p:spPr bwMode="gray">
          <a:xfrm flipH="1">
            <a:off x="723316" y="3209311"/>
            <a:ext cx="1288497" cy="69716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144000" rIns="36000" rtlCol="0" anchor="ctr">
            <a:noAutofit/>
          </a:bodyPr>
          <a:lstStyle/>
          <a:p>
            <a:pPr algn="ctr" fontAlgn="ctr"/>
            <a:r>
              <a:rPr lang="en-US" sz="1400" dirty="0">
                <a:solidFill>
                  <a:prstClr val="black"/>
                </a:solidFill>
              </a:rPr>
              <a:t>MPLS</a:t>
            </a:r>
          </a:p>
        </p:txBody>
      </p:sp>
      <p:sp>
        <p:nvSpPr>
          <p:cNvPr id="146" name="Freeform 159">
            <a:extLst>
              <a:ext uri="{FF2B5EF4-FFF2-40B4-BE49-F238E27FC236}">
                <a16:creationId xmlns="" xmlns:a16="http://schemas.microsoft.com/office/drawing/2014/main" id="{93B22058-D390-42EC-A66A-FBDA7AC34E86}"/>
              </a:ext>
            </a:extLst>
          </p:cNvPr>
          <p:cNvSpPr/>
          <p:nvPr/>
        </p:nvSpPr>
        <p:spPr bwMode="gray">
          <a:xfrm flipH="1">
            <a:off x="2214185" y="3208156"/>
            <a:ext cx="1288497" cy="69716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144000" rIns="36000" rtlCol="0" anchor="ctr">
            <a:noAutofit/>
          </a:bodyPr>
          <a:lstStyle/>
          <a:p>
            <a:pPr algn="ctr" fontAlgn="ctr"/>
            <a:r>
              <a:rPr lang="en-US" sz="1400" dirty="0">
                <a:solidFill>
                  <a:prstClr val="black"/>
                </a:solidFill>
              </a:rPr>
              <a:t>Internet</a:t>
            </a:r>
          </a:p>
        </p:txBody>
      </p:sp>
      <p:sp>
        <p:nvSpPr>
          <p:cNvPr id="147" name="Freeform 159">
            <a:extLst>
              <a:ext uri="{FF2B5EF4-FFF2-40B4-BE49-F238E27FC236}">
                <a16:creationId xmlns="" xmlns:a16="http://schemas.microsoft.com/office/drawing/2014/main" id="{CD38E9B8-E233-4434-ABEC-A02BEC65B056}"/>
              </a:ext>
            </a:extLst>
          </p:cNvPr>
          <p:cNvSpPr/>
          <p:nvPr/>
        </p:nvSpPr>
        <p:spPr bwMode="gray">
          <a:xfrm flipH="1">
            <a:off x="3687477" y="3205198"/>
            <a:ext cx="1288497" cy="69716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144000" rIns="36000" rtlCol="0" anchor="ctr">
            <a:noAutofit/>
          </a:bodyPr>
          <a:lstStyle/>
          <a:p>
            <a:pPr algn="ctr" fontAlgn="ctr"/>
            <a:r>
              <a:rPr lang="en-US" sz="1400" dirty="0">
                <a:solidFill>
                  <a:prstClr val="black"/>
                </a:solidFill>
              </a:rPr>
              <a:t>LTE</a:t>
            </a:r>
          </a:p>
          <a:p>
            <a:pPr algn="ctr" fontAlgn="ctr"/>
            <a:r>
              <a:rPr lang="en-US" sz="1400" dirty="0">
                <a:solidFill>
                  <a:prstClr val="black"/>
                </a:solidFill>
              </a:rPr>
              <a:t>(standby link)</a:t>
            </a:r>
          </a:p>
        </p:txBody>
      </p:sp>
      <p:sp>
        <p:nvSpPr>
          <p:cNvPr id="52" name="五边形 2">
            <a:extLst>
              <a:ext uri="{FF2B5EF4-FFF2-40B4-BE49-F238E27FC236}">
                <a16:creationId xmlns="" xmlns:a16="http://schemas.microsoft.com/office/drawing/2014/main" id="{F67C9B26-43E4-46F6-9127-005A9E9C4A69}"/>
              </a:ext>
            </a:extLst>
          </p:cNvPr>
          <p:cNvSpPr/>
          <p:nvPr/>
        </p:nvSpPr>
        <p:spPr bwMode="gray">
          <a:xfrm>
            <a:off x="4665836" y="28656"/>
            <a:ext cx="1643826" cy="37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Basic Concepts of Tunnels</a:t>
            </a:r>
          </a:p>
        </p:txBody>
      </p:sp>
      <p:sp>
        <p:nvSpPr>
          <p:cNvPr id="53" name="燕尾形 3">
            <a:extLst>
              <a:ext uri="{FF2B5EF4-FFF2-40B4-BE49-F238E27FC236}">
                <a16:creationId xmlns="" xmlns:a16="http://schemas.microsoft.com/office/drawing/2014/main" id="{D5605CD5-6CA0-41BB-AED7-2774E6579B4B}"/>
              </a:ext>
            </a:extLst>
          </p:cNvPr>
          <p:cNvSpPr/>
          <p:nvPr/>
        </p:nvSpPr>
        <p:spPr bwMode="gray">
          <a:xfrm>
            <a:off x="8255156" y="28656"/>
            <a:ext cx="1487455"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NAT Traversal Design</a:t>
            </a:r>
          </a:p>
        </p:txBody>
      </p:sp>
      <p:sp>
        <p:nvSpPr>
          <p:cNvPr id="54" name="燕尾形 3">
            <a:extLst>
              <a:ext uri="{FF2B5EF4-FFF2-40B4-BE49-F238E27FC236}">
                <a16:creationId xmlns="" xmlns:a16="http://schemas.microsoft.com/office/drawing/2014/main" id="{1842884F-8AD7-412F-ACE1-36E9BF39A86F}"/>
              </a:ext>
            </a:extLst>
          </p:cNvPr>
          <p:cNvSpPr/>
          <p:nvPr/>
        </p:nvSpPr>
        <p:spPr bwMode="gray">
          <a:xfrm>
            <a:off x="7360256" y="28656"/>
            <a:ext cx="1036310"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RR Design</a:t>
            </a:r>
          </a:p>
        </p:txBody>
      </p:sp>
      <p:sp>
        <p:nvSpPr>
          <p:cNvPr id="55" name="燕尾形 3">
            <a:extLst>
              <a:ext uri="{FF2B5EF4-FFF2-40B4-BE49-F238E27FC236}">
                <a16:creationId xmlns="" xmlns:a16="http://schemas.microsoft.com/office/drawing/2014/main" id="{3B3CC8E9-A878-439C-BD51-4B00D611C6AC}"/>
              </a:ext>
            </a:extLst>
          </p:cNvPr>
          <p:cNvSpPr/>
          <p:nvPr/>
        </p:nvSpPr>
        <p:spPr bwMode="gray">
          <a:xfrm>
            <a:off x="9601201" y="28656"/>
            <a:ext cx="2147886" cy="37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b="1" dirty="0">
                <a:solidFill>
                  <a:prstClr val="white"/>
                </a:solidFill>
                <a:latin typeface="Huawei Sans" panose="020C0503030203020204" pitchFamily="34" charset="0"/>
                <a:sym typeface="Huawei Sans" panose="020C0503030203020204" pitchFamily="34" charset="0"/>
              </a:rPr>
              <a:t>Specifications-Exceeded Network Design</a:t>
            </a:r>
          </a:p>
        </p:txBody>
      </p:sp>
      <p:sp>
        <p:nvSpPr>
          <p:cNvPr id="56" name="燕尾形 3">
            <a:extLst>
              <a:ext uri="{FF2B5EF4-FFF2-40B4-BE49-F238E27FC236}">
                <a16:creationId xmlns="" xmlns:a16="http://schemas.microsoft.com/office/drawing/2014/main" id="{C135BB1D-01E4-475E-8AB5-05649C307E20}"/>
              </a:ext>
            </a:extLst>
          </p:cNvPr>
          <p:cNvSpPr/>
          <p:nvPr/>
        </p:nvSpPr>
        <p:spPr bwMode="gray">
          <a:xfrm>
            <a:off x="6168252" y="28656"/>
            <a:ext cx="1333414"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Data Tunnel Design</a:t>
            </a:r>
          </a:p>
        </p:txBody>
      </p:sp>
    </p:spTree>
    <p:extLst>
      <p:ext uri="{BB962C8B-B14F-4D97-AF65-F5344CB8AC3E}">
        <p14:creationId xmlns:p14="http://schemas.microsoft.com/office/powerpoint/2010/main" val="340575100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28C0397-603E-4BC1-ABEE-BB2DBF99FA68}"/>
              </a:ext>
            </a:extLst>
          </p:cNvPr>
          <p:cNvSpPr>
            <a:spLocks noGrp="1"/>
          </p:cNvSpPr>
          <p:nvPr>
            <p:ph type="title"/>
          </p:nvPr>
        </p:nvSpPr>
        <p:spPr bwMode="gray"/>
        <p:txBody>
          <a:bodyPr/>
          <a:lstStyle/>
          <a:p>
            <a:r>
              <a:rPr lang="en-US" dirty="0"/>
              <a:t>Specifications-Exceeded Network Design</a:t>
            </a:r>
          </a:p>
        </p:txBody>
      </p:sp>
      <p:sp>
        <p:nvSpPr>
          <p:cNvPr id="3" name="Text Placeholder 2">
            <a:extLst>
              <a:ext uri="{FF2B5EF4-FFF2-40B4-BE49-F238E27FC236}">
                <a16:creationId xmlns="" xmlns:a16="http://schemas.microsoft.com/office/drawing/2014/main" id="{6EF5AB1F-DA63-4A3B-BD47-CED199B76E6E}"/>
              </a:ext>
            </a:extLst>
          </p:cNvPr>
          <p:cNvSpPr>
            <a:spLocks noGrp="1"/>
          </p:cNvSpPr>
          <p:nvPr>
            <p:ph type="body" sz="quarter" idx="10"/>
          </p:nvPr>
        </p:nvSpPr>
        <p:spPr bwMode="gray"/>
        <p:txBody>
          <a:bodyPr/>
          <a:lstStyle/>
          <a:p>
            <a:pPr algn="l"/>
            <a:r>
              <a:rPr lang="en-US" sz="1200" dirty="0"/>
              <a:t>When there are a large number of branches on the network, the specifications of the hub device are easy to exceed, regardless of whether the flattened topology or hierarchical topology is used. To solve this problem, the following two solutions are available:</a:t>
            </a:r>
          </a:p>
        </p:txBody>
      </p:sp>
      <p:sp>
        <p:nvSpPr>
          <p:cNvPr id="4" name="圆角矩形 75">
            <a:extLst>
              <a:ext uri="{FF2B5EF4-FFF2-40B4-BE49-F238E27FC236}">
                <a16:creationId xmlns="" xmlns:a16="http://schemas.microsoft.com/office/drawing/2014/main" id="{E56B31D2-E684-4CF0-9A1A-0A76E8C3F541}"/>
              </a:ext>
            </a:extLst>
          </p:cNvPr>
          <p:cNvSpPr/>
          <p:nvPr/>
        </p:nvSpPr>
        <p:spPr bwMode="gray">
          <a:xfrm>
            <a:off x="848658" y="2157820"/>
            <a:ext cx="5087883" cy="4033430"/>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108000" tIns="360000" rIns="108000" bIns="0" rtlCol="0" anchor="ctr" anchorCtr="0">
            <a:noAutofit/>
          </a:bodyPr>
          <a:lstStyle/>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r>
              <a:rPr lang="en-US" sz="1200" dirty="0">
                <a:solidFill>
                  <a:prstClr val="black"/>
                </a:solidFill>
                <a:latin typeface="Huawei Sans" panose="020C0503030203020204" pitchFamily="34" charset="0"/>
              </a:rPr>
              <a:t>If the specifications are exceeded at the hub site, multiple hub sites can be deployed, and multiple areas can be created within a tenant, forming the area-based networking.</a:t>
            </a:r>
          </a:p>
          <a:p>
            <a:pPr algn="just" defTabSz="914400" fontAlgn="ctr">
              <a:lnSpc>
                <a:spcPts val="1800"/>
              </a:lnSpc>
              <a:spcAft>
                <a:spcPts val="300"/>
              </a:spcAft>
              <a:defRPr/>
            </a:pPr>
            <a:endParaRPr lang="en-US" altLang="zh-CN" sz="1200" kern="0" dirty="0">
              <a:solidFill>
                <a:prstClr val="black"/>
              </a:solidFill>
              <a:latin typeface="Huawei Sans" panose="020C0503030203020204" pitchFamily="34" charset="0"/>
              <a:cs typeface="Arial" panose="020B0604020202020204" pitchFamily="34" charset="0"/>
            </a:endParaRPr>
          </a:p>
        </p:txBody>
      </p:sp>
      <p:sp>
        <p:nvSpPr>
          <p:cNvPr id="7" name="圆角矩形 75">
            <a:extLst>
              <a:ext uri="{FF2B5EF4-FFF2-40B4-BE49-F238E27FC236}">
                <a16:creationId xmlns="" xmlns:a16="http://schemas.microsoft.com/office/drawing/2014/main" id="{9520749C-9957-4C04-A032-82DAF156C382}"/>
              </a:ext>
            </a:extLst>
          </p:cNvPr>
          <p:cNvSpPr/>
          <p:nvPr/>
        </p:nvSpPr>
        <p:spPr bwMode="gray">
          <a:xfrm>
            <a:off x="848658" y="1745871"/>
            <a:ext cx="5087883" cy="359539"/>
          </a:xfrm>
          <a:prstGeom prst="roundRect">
            <a:avLst>
              <a:gd name="adj" fmla="val 13606"/>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rPr>
              <a:t>Area-based networking</a:t>
            </a:r>
          </a:p>
        </p:txBody>
      </p:sp>
      <p:sp>
        <p:nvSpPr>
          <p:cNvPr id="8" name="圆角矩形 75">
            <a:extLst>
              <a:ext uri="{FF2B5EF4-FFF2-40B4-BE49-F238E27FC236}">
                <a16:creationId xmlns="" xmlns:a16="http://schemas.microsoft.com/office/drawing/2014/main" id="{1DE6A6B3-8944-4118-B861-9A5819E59138}"/>
              </a:ext>
            </a:extLst>
          </p:cNvPr>
          <p:cNvSpPr/>
          <p:nvPr/>
        </p:nvSpPr>
        <p:spPr bwMode="gray">
          <a:xfrm>
            <a:off x="6147888" y="1745871"/>
            <a:ext cx="5126907" cy="359539"/>
          </a:xfrm>
          <a:prstGeom prst="roundRect">
            <a:avLst>
              <a:gd name="adj" fmla="val 13606"/>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rPr>
              <a:t>Tenant-based networking</a:t>
            </a:r>
          </a:p>
        </p:txBody>
      </p:sp>
      <p:sp>
        <p:nvSpPr>
          <p:cNvPr id="9" name="圆角矩形 75">
            <a:extLst>
              <a:ext uri="{FF2B5EF4-FFF2-40B4-BE49-F238E27FC236}">
                <a16:creationId xmlns="" xmlns:a16="http://schemas.microsoft.com/office/drawing/2014/main" id="{72256F57-3D37-46E1-9420-F19485DBD424}"/>
              </a:ext>
            </a:extLst>
          </p:cNvPr>
          <p:cNvSpPr/>
          <p:nvPr/>
        </p:nvSpPr>
        <p:spPr bwMode="gray">
          <a:xfrm>
            <a:off x="6147888" y="2157818"/>
            <a:ext cx="5126907" cy="4033432"/>
          </a:xfrm>
          <a:prstGeom prst="roundRect">
            <a:avLst>
              <a:gd name="adj" fmla="val 2420"/>
            </a:avLst>
          </a:prstGeom>
          <a:noFill/>
          <a:ln w="9525" cap="flat" cmpd="sng" algn="ctr">
            <a:solidFill>
              <a:sysClr val="window" lastClr="FFFFFF">
                <a:lumMod val="75000"/>
              </a:sysClr>
            </a:solidFill>
            <a:prstDash val="solid"/>
            <a:miter lim="800000"/>
          </a:ln>
          <a:effectLst/>
        </p:spPr>
        <p:txBody>
          <a:bodyPr wrap="square" lIns="108000" tIns="360000" rIns="108000" bIns="0" rtlCol="0" anchor="ctr" anchorCtr="0">
            <a:noAutofit/>
          </a:bodyPr>
          <a:lstStyle/>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228594" indent="-228594" fontAlgn="ctr">
              <a:buFont typeface="Arial" panose="020B0604020202020204" pitchFamily="34" charset="0"/>
              <a:buChar char="•"/>
            </a:pPr>
            <a:r>
              <a:rPr lang="en-US" sz="1200" dirty="0">
                <a:solidFill>
                  <a:prstClr val="black"/>
                </a:solidFill>
                <a:latin typeface="Huawei Sans" panose="020C0503030203020204" pitchFamily="34" charset="0"/>
                <a:cs typeface="Arial" panose="020B0604020202020204" pitchFamily="34" charset="0"/>
              </a:rPr>
              <a:t>If the specifications are exceeded at the hub site and rights- and domain-based management is required, networks can be created based on tenants and centrally managed by the MSP administrator.</a:t>
            </a:r>
          </a:p>
        </p:txBody>
      </p:sp>
      <p:sp>
        <p:nvSpPr>
          <p:cNvPr id="103" name="Freeform 159">
            <a:extLst>
              <a:ext uri="{FF2B5EF4-FFF2-40B4-BE49-F238E27FC236}">
                <a16:creationId xmlns="" xmlns:a16="http://schemas.microsoft.com/office/drawing/2014/main" id="{DBFBF2F6-55D6-4E1A-9D90-F9F9E7D73B06}"/>
              </a:ext>
            </a:extLst>
          </p:cNvPr>
          <p:cNvSpPr/>
          <p:nvPr/>
        </p:nvSpPr>
        <p:spPr bwMode="gray">
          <a:xfrm flipH="1">
            <a:off x="1523025" y="2723733"/>
            <a:ext cx="1429629" cy="76421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white"/>
              </a:solidFill>
            </a:endParaRPr>
          </a:p>
        </p:txBody>
      </p:sp>
      <p:pic>
        <p:nvPicPr>
          <p:cNvPr id="104" name="Picture 12" descr="E:\2016.01\1.12 扁平化图标\蓝色\AR-蓝色最新-40.png">
            <a:extLst>
              <a:ext uri="{FF2B5EF4-FFF2-40B4-BE49-F238E27FC236}">
                <a16:creationId xmlns="" xmlns:a16="http://schemas.microsoft.com/office/drawing/2014/main" id="{2A389786-1F9D-4B18-9CD5-4F8E1DC3A701}"/>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1850762" y="3095171"/>
            <a:ext cx="306789" cy="251009"/>
          </a:xfrm>
          <a:prstGeom prst="rect">
            <a:avLst/>
          </a:prstGeom>
          <a:noFill/>
        </p:spPr>
      </p:pic>
      <p:pic>
        <p:nvPicPr>
          <p:cNvPr id="105" name="Picture 12" descr="E:\2016.01\1.12 扁平化图标\蓝色\AR-蓝色最新-40.png">
            <a:extLst>
              <a:ext uri="{FF2B5EF4-FFF2-40B4-BE49-F238E27FC236}">
                <a16:creationId xmlns="" xmlns:a16="http://schemas.microsoft.com/office/drawing/2014/main" id="{FAB51437-009C-43AA-95AD-73764DE7A977}"/>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2311404" y="3094403"/>
            <a:ext cx="306789" cy="251009"/>
          </a:xfrm>
          <a:prstGeom prst="rect">
            <a:avLst/>
          </a:prstGeom>
          <a:noFill/>
        </p:spPr>
      </p:pic>
      <p:sp>
        <p:nvSpPr>
          <p:cNvPr id="106" name="TextBox 105">
            <a:extLst>
              <a:ext uri="{FF2B5EF4-FFF2-40B4-BE49-F238E27FC236}">
                <a16:creationId xmlns="" xmlns:a16="http://schemas.microsoft.com/office/drawing/2014/main" id="{05ECD79D-790C-40FF-A9E2-B705B8A94C1D}"/>
              </a:ext>
            </a:extLst>
          </p:cNvPr>
          <p:cNvSpPr txBox="1"/>
          <p:nvPr/>
        </p:nvSpPr>
        <p:spPr bwMode="gray">
          <a:xfrm>
            <a:off x="1565598" y="2663980"/>
            <a:ext cx="1335640" cy="461665"/>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HQ</a:t>
            </a:r>
          </a:p>
          <a:p>
            <a:pPr algn="ctr" fontAlgn="ctr"/>
            <a:r>
              <a:rPr lang="en-US" sz="1200" dirty="0">
                <a:solidFill>
                  <a:prstClr val="black"/>
                </a:solidFill>
                <a:latin typeface="Huawei Sans" panose="020C0503030203020204" pitchFamily="34" charset="0"/>
              </a:rPr>
              <a:t>Hub</a:t>
            </a:r>
          </a:p>
        </p:txBody>
      </p:sp>
      <p:pic>
        <p:nvPicPr>
          <p:cNvPr id="107" name="Picture 12" descr="E:\2016.01\1.12 扁平化图标\蓝色\AR-蓝色最新-40.png">
            <a:extLst>
              <a:ext uri="{FF2B5EF4-FFF2-40B4-BE49-F238E27FC236}">
                <a16:creationId xmlns="" xmlns:a16="http://schemas.microsoft.com/office/drawing/2014/main" id="{E454E4E8-848E-4E56-BBB7-6BA50D85FBDB}"/>
              </a:ext>
            </a:extLst>
          </p:cNvPr>
          <p:cNvPicPr>
            <a:picLocks noChangeAspect="1" noChangeArrowheads="1"/>
          </p:cNvPicPr>
          <p:nvPr/>
        </p:nvPicPr>
        <p:blipFill>
          <a:blip r:embed="rId3" cstate="print"/>
          <a:srcRect/>
          <a:stretch>
            <a:fillRect/>
          </a:stretch>
        </p:blipFill>
        <p:spPr bwMode="gray">
          <a:xfrm>
            <a:off x="1229674" y="3025193"/>
            <a:ext cx="474524" cy="388247"/>
          </a:xfrm>
          <a:prstGeom prst="rect">
            <a:avLst/>
          </a:prstGeom>
          <a:noFill/>
        </p:spPr>
      </p:pic>
      <p:pic>
        <p:nvPicPr>
          <p:cNvPr id="108" name="Picture 12" descr="E:\2016.01\1.12 扁平化图标\蓝色\AR-蓝色最新-40.png">
            <a:extLst>
              <a:ext uri="{FF2B5EF4-FFF2-40B4-BE49-F238E27FC236}">
                <a16:creationId xmlns="" xmlns:a16="http://schemas.microsoft.com/office/drawing/2014/main" id="{2D364345-1374-41E9-97E4-BDCD491518A4}"/>
              </a:ext>
            </a:extLst>
          </p:cNvPr>
          <p:cNvPicPr>
            <a:picLocks noChangeAspect="1" noChangeArrowheads="1"/>
          </p:cNvPicPr>
          <p:nvPr/>
        </p:nvPicPr>
        <p:blipFill>
          <a:blip r:embed="rId3" cstate="print"/>
          <a:srcRect/>
          <a:stretch>
            <a:fillRect/>
          </a:stretch>
        </p:blipFill>
        <p:spPr bwMode="gray">
          <a:xfrm>
            <a:off x="2786161" y="3026875"/>
            <a:ext cx="474524" cy="388247"/>
          </a:xfrm>
          <a:prstGeom prst="rect">
            <a:avLst/>
          </a:prstGeom>
          <a:noFill/>
        </p:spPr>
      </p:pic>
      <p:cxnSp>
        <p:nvCxnSpPr>
          <p:cNvPr id="109" name="Straight Connector 108">
            <a:extLst>
              <a:ext uri="{FF2B5EF4-FFF2-40B4-BE49-F238E27FC236}">
                <a16:creationId xmlns="" xmlns:a16="http://schemas.microsoft.com/office/drawing/2014/main" id="{A64EF984-7080-4DBA-B30F-961A7A1F302C}"/>
              </a:ext>
            </a:extLst>
          </p:cNvPr>
          <p:cNvCxnSpPr>
            <a:cxnSpLocks/>
            <a:stCxn id="107" idx="3"/>
            <a:endCxn id="104" idx="1"/>
          </p:cNvCxnSpPr>
          <p:nvPr/>
        </p:nvCxnSpPr>
        <p:spPr bwMode="gray">
          <a:xfrm>
            <a:off x="1704198" y="3219317"/>
            <a:ext cx="146564" cy="135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 xmlns:a16="http://schemas.microsoft.com/office/drawing/2014/main" id="{DDE11D01-FD6D-4D67-AC1E-7D82DFBB06B1}"/>
              </a:ext>
            </a:extLst>
          </p:cNvPr>
          <p:cNvCxnSpPr>
            <a:cxnSpLocks/>
            <a:stCxn id="105" idx="3"/>
            <a:endCxn id="108" idx="1"/>
          </p:cNvCxnSpPr>
          <p:nvPr/>
        </p:nvCxnSpPr>
        <p:spPr bwMode="gray">
          <a:xfrm>
            <a:off x="2618193" y="3219908"/>
            <a:ext cx="167968" cy="109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1" name="TextBox 110">
            <a:extLst>
              <a:ext uri="{FF2B5EF4-FFF2-40B4-BE49-F238E27FC236}">
                <a16:creationId xmlns="" xmlns:a16="http://schemas.microsoft.com/office/drawing/2014/main" id="{15DAE8D2-52A4-4CD7-B9DD-07CF8E72EB51}"/>
              </a:ext>
            </a:extLst>
          </p:cNvPr>
          <p:cNvSpPr txBox="1"/>
          <p:nvPr/>
        </p:nvSpPr>
        <p:spPr bwMode="gray">
          <a:xfrm>
            <a:off x="1193715" y="2795210"/>
            <a:ext cx="575799"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EDGE</a:t>
            </a:r>
          </a:p>
        </p:txBody>
      </p:sp>
      <p:sp>
        <p:nvSpPr>
          <p:cNvPr id="112" name="TextBox 111">
            <a:extLst>
              <a:ext uri="{FF2B5EF4-FFF2-40B4-BE49-F238E27FC236}">
                <a16:creationId xmlns="" xmlns:a16="http://schemas.microsoft.com/office/drawing/2014/main" id="{64E20F63-F4C9-4073-8767-F2D2F7EC28CA}"/>
              </a:ext>
            </a:extLst>
          </p:cNvPr>
          <p:cNvSpPr txBox="1"/>
          <p:nvPr/>
        </p:nvSpPr>
        <p:spPr bwMode="gray">
          <a:xfrm>
            <a:off x="2744579" y="2795177"/>
            <a:ext cx="575799"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EDGE</a:t>
            </a:r>
          </a:p>
        </p:txBody>
      </p:sp>
      <p:cxnSp>
        <p:nvCxnSpPr>
          <p:cNvPr id="113" name="Straight Connector 112">
            <a:extLst>
              <a:ext uri="{FF2B5EF4-FFF2-40B4-BE49-F238E27FC236}">
                <a16:creationId xmlns="" xmlns:a16="http://schemas.microsoft.com/office/drawing/2014/main" id="{75D3F081-1474-47D1-AC5D-D899B0B0490A}"/>
              </a:ext>
            </a:extLst>
          </p:cNvPr>
          <p:cNvCxnSpPr>
            <a:cxnSpLocks/>
            <a:stCxn id="105" idx="1"/>
            <a:endCxn id="104" idx="3"/>
          </p:cNvCxnSpPr>
          <p:nvPr/>
        </p:nvCxnSpPr>
        <p:spPr bwMode="gray">
          <a:xfrm flipH="1">
            <a:off x="2157551" y="3219908"/>
            <a:ext cx="153853" cy="76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5" name="Freeform 159">
            <a:extLst>
              <a:ext uri="{FF2B5EF4-FFF2-40B4-BE49-F238E27FC236}">
                <a16:creationId xmlns="" xmlns:a16="http://schemas.microsoft.com/office/drawing/2014/main" id="{34F141CF-6114-44FC-90D5-4E9213662CCA}"/>
              </a:ext>
            </a:extLst>
          </p:cNvPr>
          <p:cNvSpPr/>
          <p:nvPr/>
        </p:nvSpPr>
        <p:spPr bwMode="gray">
          <a:xfrm flipH="1">
            <a:off x="1659412" y="4759404"/>
            <a:ext cx="1008226" cy="53895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white"/>
              </a:solidFill>
            </a:endParaRPr>
          </a:p>
        </p:txBody>
      </p:sp>
      <p:pic>
        <p:nvPicPr>
          <p:cNvPr id="116" name="Picture 12" descr="E:\2016.01\1.12 扁平化图标\蓝色\AR-蓝色最新-40.png">
            <a:extLst>
              <a:ext uri="{FF2B5EF4-FFF2-40B4-BE49-F238E27FC236}">
                <a16:creationId xmlns="" xmlns:a16="http://schemas.microsoft.com/office/drawing/2014/main" id="{44E31EA1-7094-434F-AF4F-8E99676E3CB4}"/>
              </a:ext>
            </a:extLst>
          </p:cNvPr>
          <p:cNvPicPr>
            <a:picLocks noChangeAspect="1" noChangeArrowheads="1"/>
          </p:cNvPicPr>
          <p:nvPr/>
        </p:nvPicPr>
        <p:blipFill>
          <a:blip r:embed="rId3" cstate="print"/>
          <a:srcRect/>
          <a:stretch>
            <a:fillRect/>
          </a:stretch>
        </p:blipFill>
        <p:spPr bwMode="gray">
          <a:xfrm>
            <a:off x="2005703" y="4614616"/>
            <a:ext cx="474524" cy="388247"/>
          </a:xfrm>
          <a:prstGeom prst="rect">
            <a:avLst/>
          </a:prstGeom>
          <a:noFill/>
        </p:spPr>
      </p:pic>
      <p:sp>
        <p:nvSpPr>
          <p:cNvPr id="117" name="TextBox 116">
            <a:extLst>
              <a:ext uri="{FF2B5EF4-FFF2-40B4-BE49-F238E27FC236}">
                <a16:creationId xmlns="" xmlns:a16="http://schemas.microsoft.com/office/drawing/2014/main" id="{021FD9C6-836C-4AE6-AB06-D250C893F4BE}"/>
              </a:ext>
            </a:extLst>
          </p:cNvPr>
          <p:cNvSpPr txBox="1"/>
          <p:nvPr/>
        </p:nvSpPr>
        <p:spPr bwMode="gray">
          <a:xfrm>
            <a:off x="1986136" y="4951829"/>
            <a:ext cx="670376"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Branch</a:t>
            </a:r>
          </a:p>
        </p:txBody>
      </p:sp>
      <p:sp>
        <p:nvSpPr>
          <p:cNvPr id="118" name="TextBox 117">
            <a:extLst>
              <a:ext uri="{FF2B5EF4-FFF2-40B4-BE49-F238E27FC236}">
                <a16:creationId xmlns="" xmlns:a16="http://schemas.microsoft.com/office/drawing/2014/main" id="{98588727-841A-4181-87DC-87AA503D6353}"/>
              </a:ext>
            </a:extLst>
          </p:cNvPr>
          <p:cNvSpPr txBox="1"/>
          <p:nvPr/>
        </p:nvSpPr>
        <p:spPr bwMode="gray">
          <a:xfrm>
            <a:off x="1501509" y="4666382"/>
            <a:ext cx="575799"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EDGE</a:t>
            </a:r>
          </a:p>
        </p:txBody>
      </p:sp>
      <p:cxnSp>
        <p:nvCxnSpPr>
          <p:cNvPr id="119" name="Straight Connector 118">
            <a:extLst>
              <a:ext uri="{FF2B5EF4-FFF2-40B4-BE49-F238E27FC236}">
                <a16:creationId xmlns="" xmlns:a16="http://schemas.microsoft.com/office/drawing/2014/main" id="{19315922-D8F8-4AE9-8B8D-DD2642448E71}"/>
              </a:ext>
            </a:extLst>
          </p:cNvPr>
          <p:cNvCxnSpPr>
            <a:cxnSpLocks/>
            <a:stCxn id="116" idx="0"/>
          </p:cNvCxnSpPr>
          <p:nvPr/>
        </p:nvCxnSpPr>
        <p:spPr bwMode="gray">
          <a:xfrm flipV="1">
            <a:off x="2242965" y="3470792"/>
            <a:ext cx="0" cy="114382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4" name="Freeform 159">
            <a:extLst>
              <a:ext uri="{FF2B5EF4-FFF2-40B4-BE49-F238E27FC236}">
                <a16:creationId xmlns="" xmlns:a16="http://schemas.microsoft.com/office/drawing/2014/main" id="{2E0D4CBC-0F68-4E6E-8765-4A7087720251}"/>
              </a:ext>
            </a:extLst>
          </p:cNvPr>
          <p:cNvSpPr/>
          <p:nvPr/>
        </p:nvSpPr>
        <p:spPr bwMode="gray">
          <a:xfrm flipH="1">
            <a:off x="1686127" y="3666692"/>
            <a:ext cx="1095168" cy="58542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black"/>
                </a:solidFill>
              </a:rPr>
              <a:t>MPLS</a:t>
            </a:r>
          </a:p>
          <a:p>
            <a:pPr algn="ctr" fontAlgn="ctr"/>
            <a:r>
              <a:rPr lang="en-US" sz="1200" dirty="0">
                <a:solidFill>
                  <a:prstClr val="black"/>
                </a:solidFill>
              </a:rPr>
              <a:t>/Internet</a:t>
            </a:r>
          </a:p>
        </p:txBody>
      </p:sp>
      <p:sp>
        <p:nvSpPr>
          <p:cNvPr id="123" name="Freeform 159">
            <a:extLst>
              <a:ext uri="{FF2B5EF4-FFF2-40B4-BE49-F238E27FC236}">
                <a16:creationId xmlns="" xmlns:a16="http://schemas.microsoft.com/office/drawing/2014/main" id="{BC2A3CD7-B0EC-4546-B03A-311067B4A0BE}"/>
              </a:ext>
            </a:extLst>
          </p:cNvPr>
          <p:cNvSpPr/>
          <p:nvPr/>
        </p:nvSpPr>
        <p:spPr bwMode="gray">
          <a:xfrm flipH="1">
            <a:off x="3791107" y="2736284"/>
            <a:ext cx="1429629" cy="76421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white"/>
              </a:solidFill>
            </a:endParaRPr>
          </a:p>
        </p:txBody>
      </p:sp>
      <p:pic>
        <p:nvPicPr>
          <p:cNvPr id="124" name="Picture 12" descr="E:\2016.01\1.12 扁平化图标\蓝色\AR-蓝色最新-40.png">
            <a:extLst>
              <a:ext uri="{FF2B5EF4-FFF2-40B4-BE49-F238E27FC236}">
                <a16:creationId xmlns="" xmlns:a16="http://schemas.microsoft.com/office/drawing/2014/main" id="{B6CD3F6F-DEAE-440F-9E26-ACD2BAF309F5}"/>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4118844" y="3107722"/>
            <a:ext cx="306789" cy="251009"/>
          </a:xfrm>
          <a:prstGeom prst="rect">
            <a:avLst/>
          </a:prstGeom>
          <a:noFill/>
        </p:spPr>
      </p:pic>
      <p:pic>
        <p:nvPicPr>
          <p:cNvPr id="125" name="Picture 12" descr="E:\2016.01\1.12 扁平化图标\蓝色\AR-蓝色最新-40.png">
            <a:extLst>
              <a:ext uri="{FF2B5EF4-FFF2-40B4-BE49-F238E27FC236}">
                <a16:creationId xmlns="" xmlns:a16="http://schemas.microsoft.com/office/drawing/2014/main" id="{AFC3236F-6B3B-4956-BF24-1AC2B7ED26F6}"/>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4579486" y="3106954"/>
            <a:ext cx="306789" cy="251009"/>
          </a:xfrm>
          <a:prstGeom prst="rect">
            <a:avLst/>
          </a:prstGeom>
          <a:noFill/>
        </p:spPr>
      </p:pic>
      <p:sp>
        <p:nvSpPr>
          <p:cNvPr id="126" name="TextBox 125">
            <a:extLst>
              <a:ext uri="{FF2B5EF4-FFF2-40B4-BE49-F238E27FC236}">
                <a16:creationId xmlns="" xmlns:a16="http://schemas.microsoft.com/office/drawing/2014/main" id="{9AF6C713-20E7-41EC-AAC0-7C3A3A3F95B8}"/>
              </a:ext>
            </a:extLst>
          </p:cNvPr>
          <p:cNvSpPr txBox="1"/>
          <p:nvPr/>
        </p:nvSpPr>
        <p:spPr bwMode="gray">
          <a:xfrm>
            <a:off x="3844613" y="2687991"/>
            <a:ext cx="1335640" cy="461665"/>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HQ</a:t>
            </a:r>
          </a:p>
          <a:p>
            <a:pPr algn="ctr" fontAlgn="ctr"/>
            <a:r>
              <a:rPr lang="en-US" sz="1200" dirty="0">
                <a:solidFill>
                  <a:prstClr val="black"/>
                </a:solidFill>
                <a:latin typeface="Huawei Sans" panose="020C0503030203020204" pitchFamily="34" charset="0"/>
              </a:rPr>
              <a:t>Hub</a:t>
            </a:r>
          </a:p>
        </p:txBody>
      </p:sp>
      <p:pic>
        <p:nvPicPr>
          <p:cNvPr id="127" name="Picture 12" descr="E:\2016.01\1.12 扁平化图标\蓝色\AR-蓝色最新-40.png">
            <a:extLst>
              <a:ext uri="{FF2B5EF4-FFF2-40B4-BE49-F238E27FC236}">
                <a16:creationId xmlns="" xmlns:a16="http://schemas.microsoft.com/office/drawing/2014/main" id="{548F234D-A99D-44A5-BCA6-D3B123EEB887}"/>
              </a:ext>
            </a:extLst>
          </p:cNvPr>
          <p:cNvPicPr>
            <a:picLocks noChangeAspect="1" noChangeArrowheads="1"/>
          </p:cNvPicPr>
          <p:nvPr/>
        </p:nvPicPr>
        <p:blipFill>
          <a:blip r:embed="rId3" cstate="print"/>
          <a:srcRect/>
          <a:stretch>
            <a:fillRect/>
          </a:stretch>
        </p:blipFill>
        <p:spPr bwMode="gray">
          <a:xfrm>
            <a:off x="3497756" y="3037744"/>
            <a:ext cx="474524" cy="388247"/>
          </a:xfrm>
          <a:prstGeom prst="rect">
            <a:avLst/>
          </a:prstGeom>
          <a:noFill/>
        </p:spPr>
      </p:pic>
      <p:pic>
        <p:nvPicPr>
          <p:cNvPr id="128" name="Picture 12" descr="E:\2016.01\1.12 扁平化图标\蓝色\AR-蓝色最新-40.png">
            <a:extLst>
              <a:ext uri="{FF2B5EF4-FFF2-40B4-BE49-F238E27FC236}">
                <a16:creationId xmlns="" xmlns:a16="http://schemas.microsoft.com/office/drawing/2014/main" id="{28E53F17-4870-40D6-AEAF-2E8E07388429}"/>
              </a:ext>
            </a:extLst>
          </p:cNvPr>
          <p:cNvPicPr>
            <a:picLocks noChangeAspect="1" noChangeArrowheads="1"/>
          </p:cNvPicPr>
          <p:nvPr/>
        </p:nvPicPr>
        <p:blipFill>
          <a:blip r:embed="rId3" cstate="print"/>
          <a:srcRect/>
          <a:stretch>
            <a:fillRect/>
          </a:stretch>
        </p:blipFill>
        <p:spPr bwMode="gray">
          <a:xfrm>
            <a:off x="5054243" y="3039426"/>
            <a:ext cx="474524" cy="388247"/>
          </a:xfrm>
          <a:prstGeom prst="rect">
            <a:avLst/>
          </a:prstGeom>
          <a:noFill/>
        </p:spPr>
      </p:pic>
      <p:cxnSp>
        <p:nvCxnSpPr>
          <p:cNvPr id="129" name="Straight Connector 128">
            <a:extLst>
              <a:ext uri="{FF2B5EF4-FFF2-40B4-BE49-F238E27FC236}">
                <a16:creationId xmlns="" xmlns:a16="http://schemas.microsoft.com/office/drawing/2014/main" id="{A9BFEC36-B44B-4780-8CEF-004D5CE574B4}"/>
              </a:ext>
            </a:extLst>
          </p:cNvPr>
          <p:cNvCxnSpPr>
            <a:cxnSpLocks/>
            <a:stCxn id="127" idx="3"/>
            <a:endCxn id="124" idx="1"/>
          </p:cNvCxnSpPr>
          <p:nvPr/>
        </p:nvCxnSpPr>
        <p:spPr bwMode="gray">
          <a:xfrm>
            <a:off x="3972280" y="3231868"/>
            <a:ext cx="146564" cy="135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30" name="Straight Connector 129">
            <a:extLst>
              <a:ext uri="{FF2B5EF4-FFF2-40B4-BE49-F238E27FC236}">
                <a16:creationId xmlns="" xmlns:a16="http://schemas.microsoft.com/office/drawing/2014/main" id="{EFF8C162-CEE9-4165-9CCE-C82E737C93E2}"/>
              </a:ext>
            </a:extLst>
          </p:cNvPr>
          <p:cNvCxnSpPr>
            <a:cxnSpLocks/>
            <a:stCxn id="125" idx="3"/>
            <a:endCxn id="128" idx="1"/>
          </p:cNvCxnSpPr>
          <p:nvPr/>
        </p:nvCxnSpPr>
        <p:spPr bwMode="gray">
          <a:xfrm>
            <a:off x="4886275" y="3232459"/>
            <a:ext cx="167968" cy="109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31" name="TextBox 130">
            <a:extLst>
              <a:ext uri="{FF2B5EF4-FFF2-40B4-BE49-F238E27FC236}">
                <a16:creationId xmlns="" xmlns:a16="http://schemas.microsoft.com/office/drawing/2014/main" id="{3FD8629B-0BA1-4412-96C2-E26ED1E24A0E}"/>
              </a:ext>
            </a:extLst>
          </p:cNvPr>
          <p:cNvSpPr txBox="1"/>
          <p:nvPr/>
        </p:nvSpPr>
        <p:spPr bwMode="gray">
          <a:xfrm>
            <a:off x="3442739" y="2796910"/>
            <a:ext cx="575799"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EDGE</a:t>
            </a:r>
          </a:p>
        </p:txBody>
      </p:sp>
      <p:sp>
        <p:nvSpPr>
          <p:cNvPr id="132" name="TextBox 131">
            <a:extLst>
              <a:ext uri="{FF2B5EF4-FFF2-40B4-BE49-F238E27FC236}">
                <a16:creationId xmlns="" xmlns:a16="http://schemas.microsoft.com/office/drawing/2014/main" id="{3B86BC45-6A1E-421D-A81D-27B9AB8691F2}"/>
              </a:ext>
            </a:extLst>
          </p:cNvPr>
          <p:cNvSpPr txBox="1"/>
          <p:nvPr/>
        </p:nvSpPr>
        <p:spPr bwMode="gray">
          <a:xfrm>
            <a:off x="5004220" y="2796910"/>
            <a:ext cx="575799"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EDGE</a:t>
            </a:r>
          </a:p>
        </p:txBody>
      </p:sp>
      <p:cxnSp>
        <p:nvCxnSpPr>
          <p:cNvPr id="133" name="Straight Connector 132">
            <a:extLst>
              <a:ext uri="{FF2B5EF4-FFF2-40B4-BE49-F238E27FC236}">
                <a16:creationId xmlns="" xmlns:a16="http://schemas.microsoft.com/office/drawing/2014/main" id="{5C4679C2-9AAF-4645-9534-D10C77986205}"/>
              </a:ext>
            </a:extLst>
          </p:cNvPr>
          <p:cNvCxnSpPr>
            <a:cxnSpLocks/>
            <a:stCxn id="125" idx="1"/>
            <a:endCxn id="124" idx="3"/>
          </p:cNvCxnSpPr>
          <p:nvPr/>
        </p:nvCxnSpPr>
        <p:spPr bwMode="gray">
          <a:xfrm flipH="1">
            <a:off x="4425633" y="3232459"/>
            <a:ext cx="153853" cy="76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34" name="Freeform 159">
            <a:extLst>
              <a:ext uri="{FF2B5EF4-FFF2-40B4-BE49-F238E27FC236}">
                <a16:creationId xmlns="" xmlns:a16="http://schemas.microsoft.com/office/drawing/2014/main" id="{D17D42C5-65FC-4E0C-81B5-C2CFE5C134F2}"/>
              </a:ext>
            </a:extLst>
          </p:cNvPr>
          <p:cNvSpPr/>
          <p:nvPr/>
        </p:nvSpPr>
        <p:spPr bwMode="gray">
          <a:xfrm flipH="1">
            <a:off x="3904545" y="4744366"/>
            <a:ext cx="1095168" cy="58542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white"/>
              </a:solidFill>
            </a:endParaRPr>
          </a:p>
        </p:txBody>
      </p:sp>
      <p:pic>
        <p:nvPicPr>
          <p:cNvPr id="135" name="Picture 12" descr="E:\2016.01\1.12 扁平化图标\蓝色\AR-蓝色最新-40.png">
            <a:extLst>
              <a:ext uri="{FF2B5EF4-FFF2-40B4-BE49-F238E27FC236}">
                <a16:creationId xmlns="" xmlns:a16="http://schemas.microsoft.com/office/drawing/2014/main" id="{F4345C50-6D6C-4209-AC74-C3CAEABDB432}"/>
              </a:ext>
            </a:extLst>
          </p:cNvPr>
          <p:cNvPicPr>
            <a:picLocks noChangeAspect="1" noChangeArrowheads="1"/>
          </p:cNvPicPr>
          <p:nvPr/>
        </p:nvPicPr>
        <p:blipFill>
          <a:blip r:embed="rId3" cstate="print"/>
          <a:srcRect/>
          <a:stretch>
            <a:fillRect/>
          </a:stretch>
        </p:blipFill>
        <p:spPr bwMode="gray">
          <a:xfrm>
            <a:off x="4273785" y="4627167"/>
            <a:ext cx="474524" cy="388247"/>
          </a:xfrm>
          <a:prstGeom prst="rect">
            <a:avLst/>
          </a:prstGeom>
          <a:noFill/>
        </p:spPr>
      </p:pic>
      <p:sp>
        <p:nvSpPr>
          <p:cNvPr id="136" name="TextBox 135">
            <a:extLst>
              <a:ext uri="{FF2B5EF4-FFF2-40B4-BE49-F238E27FC236}">
                <a16:creationId xmlns="" xmlns:a16="http://schemas.microsoft.com/office/drawing/2014/main" id="{0EFE0D3F-6891-446A-AAC8-EACDFB6F098B}"/>
              </a:ext>
            </a:extLst>
          </p:cNvPr>
          <p:cNvSpPr txBox="1"/>
          <p:nvPr/>
        </p:nvSpPr>
        <p:spPr bwMode="gray">
          <a:xfrm>
            <a:off x="4263743" y="4964380"/>
            <a:ext cx="670376"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Branch</a:t>
            </a:r>
          </a:p>
        </p:txBody>
      </p:sp>
      <p:sp>
        <p:nvSpPr>
          <p:cNvPr id="137" name="TextBox 136">
            <a:extLst>
              <a:ext uri="{FF2B5EF4-FFF2-40B4-BE49-F238E27FC236}">
                <a16:creationId xmlns="" xmlns:a16="http://schemas.microsoft.com/office/drawing/2014/main" id="{0F61AACF-64AD-4A17-946C-7AAE915B5232}"/>
              </a:ext>
            </a:extLst>
          </p:cNvPr>
          <p:cNvSpPr txBox="1"/>
          <p:nvPr/>
        </p:nvSpPr>
        <p:spPr bwMode="gray">
          <a:xfrm>
            <a:off x="3772911" y="4678933"/>
            <a:ext cx="575799"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EDGE</a:t>
            </a:r>
          </a:p>
        </p:txBody>
      </p:sp>
      <p:cxnSp>
        <p:nvCxnSpPr>
          <p:cNvPr id="138" name="Straight Connector 137">
            <a:extLst>
              <a:ext uri="{FF2B5EF4-FFF2-40B4-BE49-F238E27FC236}">
                <a16:creationId xmlns="" xmlns:a16="http://schemas.microsoft.com/office/drawing/2014/main" id="{C8737DCB-967E-43C4-AD36-85710A0B3815}"/>
              </a:ext>
            </a:extLst>
          </p:cNvPr>
          <p:cNvCxnSpPr>
            <a:cxnSpLocks/>
            <a:stCxn id="135" idx="0"/>
          </p:cNvCxnSpPr>
          <p:nvPr/>
        </p:nvCxnSpPr>
        <p:spPr bwMode="gray">
          <a:xfrm flipV="1">
            <a:off x="4511047" y="3483343"/>
            <a:ext cx="0" cy="114382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39" name="Freeform 159">
            <a:extLst>
              <a:ext uri="{FF2B5EF4-FFF2-40B4-BE49-F238E27FC236}">
                <a16:creationId xmlns="" xmlns:a16="http://schemas.microsoft.com/office/drawing/2014/main" id="{BC66CE55-84A0-4EEE-8894-71D11DB30C5C}"/>
              </a:ext>
            </a:extLst>
          </p:cNvPr>
          <p:cNvSpPr/>
          <p:nvPr/>
        </p:nvSpPr>
        <p:spPr bwMode="gray">
          <a:xfrm flipH="1">
            <a:off x="3954209" y="3679243"/>
            <a:ext cx="1095168" cy="58542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black"/>
                </a:solidFill>
              </a:rPr>
              <a:t>MPLS</a:t>
            </a:r>
          </a:p>
          <a:p>
            <a:pPr algn="ctr" fontAlgn="ctr"/>
            <a:r>
              <a:rPr lang="en-US" sz="1200" dirty="0">
                <a:solidFill>
                  <a:prstClr val="black"/>
                </a:solidFill>
              </a:rPr>
              <a:t>/Internet</a:t>
            </a:r>
          </a:p>
        </p:txBody>
      </p:sp>
      <p:sp>
        <p:nvSpPr>
          <p:cNvPr id="140" name="Rectangle: Rounded Corners 139">
            <a:extLst>
              <a:ext uri="{FF2B5EF4-FFF2-40B4-BE49-F238E27FC236}">
                <a16:creationId xmlns="" xmlns:a16="http://schemas.microsoft.com/office/drawing/2014/main" id="{1C39C72D-3779-4725-9D4F-EDC56353265D}"/>
              </a:ext>
            </a:extLst>
          </p:cNvPr>
          <p:cNvSpPr/>
          <p:nvPr/>
        </p:nvSpPr>
        <p:spPr bwMode="gray">
          <a:xfrm>
            <a:off x="1120594" y="2572202"/>
            <a:ext cx="2213279" cy="2895147"/>
          </a:xfrm>
          <a:prstGeom prst="roundRect">
            <a:avLst>
              <a:gd name="adj" fmla="val 3326"/>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bodyPr>
          <a:lstStyle/>
          <a:p>
            <a:pPr algn="ctr" fontAlgn="ctr"/>
            <a:endParaRPr lang="en-US" sz="1200" dirty="0">
              <a:solidFill>
                <a:prstClr val="black"/>
              </a:solidFill>
              <a:latin typeface="Huawei Sans" panose="020C0503030203020204" pitchFamily="34" charset="0"/>
              <a:sym typeface="Huawei Sans" panose="020C0503030203020204" pitchFamily="34" charset="0"/>
            </a:endParaRPr>
          </a:p>
        </p:txBody>
      </p:sp>
      <p:sp>
        <p:nvSpPr>
          <p:cNvPr id="141" name="Rectangle: Rounded Corners 140">
            <a:extLst>
              <a:ext uri="{FF2B5EF4-FFF2-40B4-BE49-F238E27FC236}">
                <a16:creationId xmlns="" xmlns:a16="http://schemas.microsoft.com/office/drawing/2014/main" id="{6D297684-F2E7-4906-B325-851EC271BF87}"/>
              </a:ext>
            </a:extLst>
          </p:cNvPr>
          <p:cNvSpPr/>
          <p:nvPr/>
        </p:nvSpPr>
        <p:spPr bwMode="gray">
          <a:xfrm>
            <a:off x="3445740" y="2562677"/>
            <a:ext cx="2213279" cy="2895147"/>
          </a:xfrm>
          <a:prstGeom prst="roundRect">
            <a:avLst>
              <a:gd name="adj" fmla="val 3326"/>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bodyPr>
          <a:lstStyle/>
          <a:p>
            <a:pPr algn="ctr" fontAlgn="ctr"/>
            <a:endParaRPr lang="en-US" sz="1200" dirty="0">
              <a:solidFill>
                <a:prstClr val="black"/>
              </a:solidFill>
              <a:latin typeface="Huawei Sans" panose="020C0503030203020204" pitchFamily="34" charset="0"/>
              <a:sym typeface="Huawei Sans" panose="020C0503030203020204" pitchFamily="34" charset="0"/>
            </a:endParaRPr>
          </a:p>
        </p:txBody>
      </p:sp>
      <p:sp>
        <p:nvSpPr>
          <p:cNvPr id="142" name="TextBox 141">
            <a:extLst>
              <a:ext uri="{FF2B5EF4-FFF2-40B4-BE49-F238E27FC236}">
                <a16:creationId xmlns="" xmlns:a16="http://schemas.microsoft.com/office/drawing/2014/main" id="{3CD37A49-7238-4A22-BB65-3D8B34039C39}"/>
              </a:ext>
            </a:extLst>
          </p:cNvPr>
          <p:cNvSpPr txBox="1"/>
          <p:nvPr/>
        </p:nvSpPr>
        <p:spPr bwMode="gray">
          <a:xfrm>
            <a:off x="1838216" y="2250137"/>
            <a:ext cx="751991"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Area1</a:t>
            </a:r>
          </a:p>
        </p:txBody>
      </p:sp>
      <p:sp>
        <p:nvSpPr>
          <p:cNvPr id="143" name="TextBox 142">
            <a:extLst>
              <a:ext uri="{FF2B5EF4-FFF2-40B4-BE49-F238E27FC236}">
                <a16:creationId xmlns="" xmlns:a16="http://schemas.microsoft.com/office/drawing/2014/main" id="{3E0811DF-600E-4646-ACB9-1875F46995CB}"/>
              </a:ext>
            </a:extLst>
          </p:cNvPr>
          <p:cNvSpPr txBox="1"/>
          <p:nvPr/>
        </p:nvSpPr>
        <p:spPr bwMode="gray">
          <a:xfrm>
            <a:off x="4203490" y="2250137"/>
            <a:ext cx="751991"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Area2</a:t>
            </a:r>
          </a:p>
        </p:txBody>
      </p:sp>
      <p:sp>
        <p:nvSpPr>
          <p:cNvPr id="144" name="Freeform 159">
            <a:extLst>
              <a:ext uri="{FF2B5EF4-FFF2-40B4-BE49-F238E27FC236}">
                <a16:creationId xmlns="" xmlns:a16="http://schemas.microsoft.com/office/drawing/2014/main" id="{6B16BE9D-E66F-4D9E-8AAF-B8FD0402DE27}"/>
              </a:ext>
            </a:extLst>
          </p:cNvPr>
          <p:cNvSpPr/>
          <p:nvPr/>
        </p:nvSpPr>
        <p:spPr bwMode="gray">
          <a:xfrm flipH="1">
            <a:off x="6869137" y="2921126"/>
            <a:ext cx="1429629" cy="76421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white"/>
              </a:solidFill>
            </a:endParaRPr>
          </a:p>
        </p:txBody>
      </p:sp>
      <p:pic>
        <p:nvPicPr>
          <p:cNvPr id="145" name="Picture 12" descr="E:\2016.01\1.12 扁平化图标\蓝色\AR-蓝色最新-40.png">
            <a:extLst>
              <a:ext uri="{FF2B5EF4-FFF2-40B4-BE49-F238E27FC236}">
                <a16:creationId xmlns="" xmlns:a16="http://schemas.microsoft.com/office/drawing/2014/main" id="{0D7B5AFB-EE42-4E4D-BEB8-93A4F3D55C63}"/>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7196874" y="3292564"/>
            <a:ext cx="306789" cy="251009"/>
          </a:xfrm>
          <a:prstGeom prst="rect">
            <a:avLst/>
          </a:prstGeom>
          <a:noFill/>
        </p:spPr>
      </p:pic>
      <p:pic>
        <p:nvPicPr>
          <p:cNvPr id="146" name="Picture 12" descr="E:\2016.01\1.12 扁平化图标\蓝色\AR-蓝色最新-40.png">
            <a:extLst>
              <a:ext uri="{FF2B5EF4-FFF2-40B4-BE49-F238E27FC236}">
                <a16:creationId xmlns="" xmlns:a16="http://schemas.microsoft.com/office/drawing/2014/main" id="{EBCA10EF-3151-4D8E-B3D2-431FE3B3AEEB}"/>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7657516" y="3291796"/>
            <a:ext cx="306789" cy="251009"/>
          </a:xfrm>
          <a:prstGeom prst="rect">
            <a:avLst/>
          </a:prstGeom>
          <a:noFill/>
        </p:spPr>
      </p:pic>
      <p:sp>
        <p:nvSpPr>
          <p:cNvPr id="147" name="TextBox 146">
            <a:extLst>
              <a:ext uri="{FF2B5EF4-FFF2-40B4-BE49-F238E27FC236}">
                <a16:creationId xmlns="" xmlns:a16="http://schemas.microsoft.com/office/drawing/2014/main" id="{98E69C9B-B020-499E-AB6F-93E0A08B3359}"/>
              </a:ext>
            </a:extLst>
          </p:cNvPr>
          <p:cNvSpPr txBox="1"/>
          <p:nvPr/>
        </p:nvSpPr>
        <p:spPr bwMode="gray">
          <a:xfrm>
            <a:off x="6912003" y="2870620"/>
            <a:ext cx="1335640" cy="461665"/>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HQ</a:t>
            </a:r>
          </a:p>
          <a:p>
            <a:pPr algn="ctr" fontAlgn="ctr"/>
            <a:r>
              <a:rPr lang="en-US" sz="1200" dirty="0">
                <a:solidFill>
                  <a:prstClr val="black"/>
                </a:solidFill>
                <a:latin typeface="Huawei Sans" panose="020C0503030203020204" pitchFamily="34" charset="0"/>
              </a:rPr>
              <a:t>Hub</a:t>
            </a:r>
          </a:p>
        </p:txBody>
      </p:sp>
      <p:pic>
        <p:nvPicPr>
          <p:cNvPr id="148" name="Picture 12" descr="E:\2016.01\1.12 扁平化图标\蓝色\AR-蓝色最新-40.png">
            <a:extLst>
              <a:ext uri="{FF2B5EF4-FFF2-40B4-BE49-F238E27FC236}">
                <a16:creationId xmlns="" xmlns:a16="http://schemas.microsoft.com/office/drawing/2014/main" id="{CF00C9D8-304A-4A03-8B7B-A76C3569C0A9}"/>
              </a:ext>
            </a:extLst>
          </p:cNvPr>
          <p:cNvPicPr>
            <a:picLocks noChangeAspect="1" noChangeArrowheads="1"/>
          </p:cNvPicPr>
          <p:nvPr/>
        </p:nvPicPr>
        <p:blipFill>
          <a:blip r:embed="rId3" cstate="print"/>
          <a:srcRect/>
          <a:stretch>
            <a:fillRect/>
          </a:stretch>
        </p:blipFill>
        <p:spPr bwMode="gray">
          <a:xfrm>
            <a:off x="6575786" y="3222586"/>
            <a:ext cx="474524" cy="388247"/>
          </a:xfrm>
          <a:prstGeom prst="rect">
            <a:avLst/>
          </a:prstGeom>
          <a:noFill/>
        </p:spPr>
      </p:pic>
      <p:pic>
        <p:nvPicPr>
          <p:cNvPr id="149" name="Picture 12" descr="E:\2016.01\1.12 扁平化图标\蓝色\AR-蓝色最新-40.png">
            <a:extLst>
              <a:ext uri="{FF2B5EF4-FFF2-40B4-BE49-F238E27FC236}">
                <a16:creationId xmlns="" xmlns:a16="http://schemas.microsoft.com/office/drawing/2014/main" id="{F6066291-39DA-48B4-B63D-D14B91D76826}"/>
              </a:ext>
            </a:extLst>
          </p:cNvPr>
          <p:cNvPicPr>
            <a:picLocks noChangeAspect="1" noChangeArrowheads="1"/>
          </p:cNvPicPr>
          <p:nvPr/>
        </p:nvPicPr>
        <p:blipFill>
          <a:blip r:embed="rId3" cstate="print"/>
          <a:srcRect/>
          <a:stretch>
            <a:fillRect/>
          </a:stretch>
        </p:blipFill>
        <p:spPr bwMode="gray">
          <a:xfrm>
            <a:off x="8132273" y="3224268"/>
            <a:ext cx="474524" cy="388247"/>
          </a:xfrm>
          <a:prstGeom prst="rect">
            <a:avLst/>
          </a:prstGeom>
          <a:noFill/>
        </p:spPr>
      </p:pic>
      <p:cxnSp>
        <p:nvCxnSpPr>
          <p:cNvPr id="150" name="Straight Connector 149">
            <a:extLst>
              <a:ext uri="{FF2B5EF4-FFF2-40B4-BE49-F238E27FC236}">
                <a16:creationId xmlns="" xmlns:a16="http://schemas.microsoft.com/office/drawing/2014/main" id="{FC7C56E4-4E4A-4631-9634-4E4290DEC392}"/>
              </a:ext>
            </a:extLst>
          </p:cNvPr>
          <p:cNvCxnSpPr>
            <a:cxnSpLocks/>
            <a:stCxn id="148" idx="3"/>
            <a:endCxn id="145" idx="1"/>
          </p:cNvCxnSpPr>
          <p:nvPr/>
        </p:nvCxnSpPr>
        <p:spPr bwMode="gray">
          <a:xfrm>
            <a:off x="7050310" y="3416710"/>
            <a:ext cx="146564" cy="135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51" name="Straight Connector 150">
            <a:extLst>
              <a:ext uri="{FF2B5EF4-FFF2-40B4-BE49-F238E27FC236}">
                <a16:creationId xmlns="" xmlns:a16="http://schemas.microsoft.com/office/drawing/2014/main" id="{9796D190-651E-4ABC-ABA4-143AA3406D97}"/>
              </a:ext>
            </a:extLst>
          </p:cNvPr>
          <p:cNvCxnSpPr>
            <a:cxnSpLocks/>
            <a:stCxn id="146" idx="3"/>
            <a:endCxn id="149" idx="1"/>
          </p:cNvCxnSpPr>
          <p:nvPr/>
        </p:nvCxnSpPr>
        <p:spPr bwMode="gray">
          <a:xfrm>
            <a:off x="7964305" y="3417301"/>
            <a:ext cx="167968" cy="109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52" name="TextBox 151">
            <a:extLst>
              <a:ext uri="{FF2B5EF4-FFF2-40B4-BE49-F238E27FC236}">
                <a16:creationId xmlns="" xmlns:a16="http://schemas.microsoft.com/office/drawing/2014/main" id="{54EEC6D6-6F8E-4ABF-97E0-0CB596F19852}"/>
              </a:ext>
            </a:extLst>
          </p:cNvPr>
          <p:cNvSpPr txBox="1"/>
          <p:nvPr/>
        </p:nvSpPr>
        <p:spPr bwMode="gray">
          <a:xfrm>
            <a:off x="6538946" y="2992603"/>
            <a:ext cx="575799"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EDGE</a:t>
            </a:r>
          </a:p>
        </p:txBody>
      </p:sp>
      <p:sp>
        <p:nvSpPr>
          <p:cNvPr id="153" name="TextBox 152">
            <a:extLst>
              <a:ext uri="{FF2B5EF4-FFF2-40B4-BE49-F238E27FC236}">
                <a16:creationId xmlns="" xmlns:a16="http://schemas.microsoft.com/office/drawing/2014/main" id="{299CFEAA-6D8F-43E9-90AA-CAEC9F04C6E2}"/>
              </a:ext>
            </a:extLst>
          </p:cNvPr>
          <p:cNvSpPr txBox="1"/>
          <p:nvPr/>
        </p:nvSpPr>
        <p:spPr bwMode="gray">
          <a:xfrm>
            <a:off x="8100837" y="2991950"/>
            <a:ext cx="575799"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EDGE</a:t>
            </a:r>
          </a:p>
        </p:txBody>
      </p:sp>
      <p:cxnSp>
        <p:nvCxnSpPr>
          <p:cNvPr id="154" name="Straight Connector 153">
            <a:extLst>
              <a:ext uri="{FF2B5EF4-FFF2-40B4-BE49-F238E27FC236}">
                <a16:creationId xmlns="" xmlns:a16="http://schemas.microsoft.com/office/drawing/2014/main" id="{E1C53E2E-0A42-4224-A468-6A3A2C11F5C7}"/>
              </a:ext>
            </a:extLst>
          </p:cNvPr>
          <p:cNvCxnSpPr>
            <a:cxnSpLocks/>
            <a:stCxn id="146" idx="1"/>
            <a:endCxn id="145" idx="3"/>
          </p:cNvCxnSpPr>
          <p:nvPr/>
        </p:nvCxnSpPr>
        <p:spPr bwMode="gray">
          <a:xfrm flipH="1">
            <a:off x="7503663" y="3417301"/>
            <a:ext cx="153853" cy="76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55" name="Freeform 159">
            <a:extLst>
              <a:ext uri="{FF2B5EF4-FFF2-40B4-BE49-F238E27FC236}">
                <a16:creationId xmlns="" xmlns:a16="http://schemas.microsoft.com/office/drawing/2014/main" id="{CABD82F0-7AF6-495F-A854-1EA94B08BEE3}"/>
              </a:ext>
            </a:extLst>
          </p:cNvPr>
          <p:cNvSpPr/>
          <p:nvPr/>
        </p:nvSpPr>
        <p:spPr bwMode="gray">
          <a:xfrm flipH="1">
            <a:off x="7005524" y="4823447"/>
            <a:ext cx="1008226" cy="53895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white"/>
              </a:solidFill>
            </a:endParaRPr>
          </a:p>
        </p:txBody>
      </p:sp>
      <p:pic>
        <p:nvPicPr>
          <p:cNvPr id="156" name="Picture 12" descr="E:\2016.01\1.12 扁平化图标\蓝色\AR-蓝色最新-40.png">
            <a:extLst>
              <a:ext uri="{FF2B5EF4-FFF2-40B4-BE49-F238E27FC236}">
                <a16:creationId xmlns="" xmlns:a16="http://schemas.microsoft.com/office/drawing/2014/main" id="{A9C5B524-F17B-4856-8FBE-F1BCAF593FE1}"/>
              </a:ext>
            </a:extLst>
          </p:cNvPr>
          <p:cNvPicPr>
            <a:picLocks noChangeAspect="1" noChangeArrowheads="1"/>
          </p:cNvPicPr>
          <p:nvPr/>
        </p:nvPicPr>
        <p:blipFill>
          <a:blip r:embed="rId3" cstate="print"/>
          <a:srcRect/>
          <a:stretch>
            <a:fillRect/>
          </a:stretch>
        </p:blipFill>
        <p:spPr bwMode="gray">
          <a:xfrm>
            <a:off x="7351815" y="4678659"/>
            <a:ext cx="474524" cy="388247"/>
          </a:xfrm>
          <a:prstGeom prst="rect">
            <a:avLst/>
          </a:prstGeom>
          <a:noFill/>
        </p:spPr>
      </p:pic>
      <p:sp>
        <p:nvSpPr>
          <p:cNvPr id="157" name="TextBox 156">
            <a:extLst>
              <a:ext uri="{FF2B5EF4-FFF2-40B4-BE49-F238E27FC236}">
                <a16:creationId xmlns="" xmlns:a16="http://schemas.microsoft.com/office/drawing/2014/main" id="{597E4013-87F0-470C-B637-865FC471312B}"/>
              </a:ext>
            </a:extLst>
          </p:cNvPr>
          <p:cNvSpPr txBox="1"/>
          <p:nvPr/>
        </p:nvSpPr>
        <p:spPr bwMode="gray">
          <a:xfrm>
            <a:off x="7341773" y="5015872"/>
            <a:ext cx="670376"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Branch</a:t>
            </a:r>
          </a:p>
        </p:txBody>
      </p:sp>
      <p:sp>
        <p:nvSpPr>
          <p:cNvPr id="158" name="TextBox 157">
            <a:extLst>
              <a:ext uri="{FF2B5EF4-FFF2-40B4-BE49-F238E27FC236}">
                <a16:creationId xmlns="" xmlns:a16="http://schemas.microsoft.com/office/drawing/2014/main" id="{F11BCB3A-C2F2-47AA-B020-65BB0BD43F2E}"/>
              </a:ext>
            </a:extLst>
          </p:cNvPr>
          <p:cNvSpPr txBox="1"/>
          <p:nvPr/>
        </p:nvSpPr>
        <p:spPr bwMode="gray">
          <a:xfrm>
            <a:off x="6847621" y="4749662"/>
            <a:ext cx="575799"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EDGE</a:t>
            </a:r>
          </a:p>
        </p:txBody>
      </p:sp>
      <p:cxnSp>
        <p:nvCxnSpPr>
          <p:cNvPr id="159" name="Straight Connector 158">
            <a:extLst>
              <a:ext uri="{FF2B5EF4-FFF2-40B4-BE49-F238E27FC236}">
                <a16:creationId xmlns="" xmlns:a16="http://schemas.microsoft.com/office/drawing/2014/main" id="{A98E98EC-888A-40E4-8CAA-DC95074878A6}"/>
              </a:ext>
            </a:extLst>
          </p:cNvPr>
          <p:cNvCxnSpPr>
            <a:cxnSpLocks/>
            <a:stCxn id="156" idx="0"/>
          </p:cNvCxnSpPr>
          <p:nvPr/>
        </p:nvCxnSpPr>
        <p:spPr bwMode="gray">
          <a:xfrm flipV="1">
            <a:off x="7589077" y="3677711"/>
            <a:ext cx="0" cy="100094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60" name="Freeform 159">
            <a:extLst>
              <a:ext uri="{FF2B5EF4-FFF2-40B4-BE49-F238E27FC236}">
                <a16:creationId xmlns="" xmlns:a16="http://schemas.microsoft.com/office/drawing/2014/main" id="{39C5D58A-205A-45B3-AF0D-BBC1AAFE6EBB}"/>
              </a:ext>
            </a:extLst>
          </p:cNvPr>
          <p:cNvSpPr/>
          <p:nvPr/>
        </p:nvSpPr>
        <p:spPr bwMode="gray">
          <a:xfrm flipH="1">
            <a:off x="7032239" y="3864085"/>
            <a:ext cx="1095168" cy="58542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black"/>
                </a:solidFill>
              </a:rPr>
              <a:t>MPLS</a:t>
            </a:r>
          </a:p>
          <a:p>
            <a:pPr algn="ctr" fontAlgn="ctr"/>
            <a:r>
              <a:rPr lang="en-US" sz="1200" dirty="0">
                <a:solidFill>
                  <a:prstClr val="black"/>
                </a:solidFill>
              </a:rPr>
              <a:t>/Internet</a:t>
            </a:r>
          </a:p>
        </p:txBody>
      </p:sp>
      <p:sp>
        <p:nvSpPr>
          <p:cNvPr id="161" name="Freeform 159">
            <a:extLst>
              <a:ext uri="{FF2B5EF4-FFF2-40B4-BE49-F238E27FC236}">
                <a16:creationId xmlns="" xmlns:a16="http://schemas.microsoft.com/office/drawing/2014/main" id="{F63FD5E8-72ED-43E9-9A8C-043DA74AC599}"/>
              </a:ext>
            </a:extLst>
          </p:cNvPr>
          <p:cNvSpPr/>
          <p:nvPr/>
        </p:nvSpPr>
        <p:spPr bwMode="gray">
          <a:xfrm flipH="1">
            <a:off x="9137219" y="2933677"/>
            <a:ext cx="1429629" cy="76421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white"/>
              </a:solidFill>
            </a:endParaRPr>
          </a:p>
        </p:txBody>
      </p:sp>
      <p:pic>
        <p:nvPicPr>
          <p:cNvPr id="162" name="Picture 12" descr="E:\2016.01\1.12 扁平化图标\蓝色\AR-蓝色最新-40.png">
            <a:extLst>
              <a:ext uri="{FF2B5EF4-FFF2-40B4-BE49-F238E27FC236}">
                <a16:creationId xmlns="" xmlns:a16="http://schemas.microsoft.com/office/drawing/2014/main" id="{EF24AACF-2FD0-4F2A-82BA-39D582C9A361}"/>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9464956" y="3305115"/>
            <a:ext cx="306789" cy="251009"/>
          </a:xfrm>
          <a:prstGeom prst="rect">
            <a:avLst/>
          </a:prstGeom>
          <a:noFill/>
        </p:spPr>
      </p:pic>
      <p:pic>
        <p:nvPicPr>
          <p:cNvPr id="163" name="Picture 12" descr="E:\2016.01\1.12 扁平化图标\蓝色\AR-蓝色最新-40.png">
            <a:extLst>
              <a:ext uri="{FF2B5EF4-FFF2-40B4-BE49-F238E27FC236}">
                <a16:creationId xmlns="" xmlns:a16="http://schemas.microsoft.com/office/drawing/2014/main" id="{D3B49810-D763-4C52-8C6E-799A51724D80}"/>
              </a:ext>
            </a:extLst>
          </p:cNvPr>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gray">
          <a:xfrm>
            <a:off x="9925598" y="3304347"/>
            <a:ext cx="306789" cy="251009"/>
          </a:xfrm>
          <a:prstGeom prst="rect">
            <a:avLst/>
          </a:prstGeom>
          <a:noFill/>
        </p:spPr>
      </p:pic>
      <p:sp>
        <p:nvSpPr>
          <p:cNvPr id="164" name="TextBox 163">
            <a:extLst>
              <a:ext uri="{FF2B5EF4-FFF2-40B4-BE49-F238E27FC236}">
                <a16:creationId xmlns="" xmlns:a16="http://schemas.microsoft.com/office/drawing/2014/main" id="{6E94A34F-2BB8-4F61-BAAE-2D7B27536606}"/>
              </a:ext>
            </a:extLst>
          </p:cNvPr>
          <p:cNvSpPr txBox="1"/>
          <p:nvPr/>
        </p:nvSpPr>
        <p:spPr bwMode="gray">
          <a:xfrm>
            <a:off x="9202113" y="2884520"/>
            <a:ext cx="1335640" cy="461665"/>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HQ</a:t>
            </a:r>
          </a:p>
          <a:p>
            <a:pPr algn="ctr" fontAlgn="ctr"/>
            <a:r>
              <a:rPr lang="en-US" sz="1200" dirty="0">
                <a:solidFill>
                  <a:prstClr val="black"/>
                </a:solidFill>
                <a:latin typeface="Huawei Sans" panose="020C0503030203020204" pitchFamily="34" charset="0"/>
              </a:rPr>
              <a:t>Hub</a:t>
            </a:r>
          </a:p>
        </p:txBody>
      </p:sp>
      <p:pic>
        <p:nvPicPr>
          <p:cNvPr id="165" name="Picture 12" descr="E:\2016.01\1.12 扁平化图标\蓝色\AR-蓝色最新-40.png">
            <a:extLst>
              <a:ext uri="{FF2B5EF4-FFF2-40B4-BE49-F238E27FC236}">
                <a16:creationId xmlns="" xmlns:a16="http://schemas.microsoft.com/office/drawing/2014/main" id="{E47324EB-1925-4F00-BE9D-CFCA47B0AA84}"/>
              </a:ext>
            </a:extLst>
          </p:cNvPr>
          <p:cNvPicPr>
            <a:picLocks noChangeAspect="1" noChangeArrowheads="1"/>
          </p:cNvPicPr>
          <p:nvPr/>
        </p:nvPicPr>
        <p:blipFill>
          <a:blip r:embed="rId3" cstate="print"/>
          <a:srcRect/>
          <a:stretch>
            <a:fillRect/>
          </a:stretch>
        </p:blipFill>
        <p:spPr bwMode="gray">
          <a:xfrm>
            <a:off x="8843868" y="3235137"/>
            <a:ext cx="474524" cy="388247"/>
          </a:xfrm>
          <a:prstGeom prst="rect">
            <a:avLst/>
          </a:prstGeom>
          <a:noFill/>
        </p:spPr>
      </p:pic>
      <p:pic>
        <p:nvPicPr>
          <p:cNvPr id="166" name="Picture 12" descr="E:\2016.01\1.12 扁平化图标\蓝色\AR-蓝色最新-40.png">
            <a:extLst>
              <a:ext uri="{FF2B5EF4-FFF2-40B4-BE49-F238E27FC236}">
                <a16:creationId xmlns="" xmlns:a16="http://schemas.microsoft.com/office/drawing/2014/main" id="{80636656-388D-4116-A763-7F18AC86456A}"/>
              </a:ext>
            </a:extLst>
          </p:cNvPr>
          <p:cNvPicPr>
            <a:picLocks noChangeAspect="1" noChangeArrowheads="1"/>
          </p:cNvPicPr>
          <p:nvPr/>
        </p:nvPicPr>
        <p:blipFill>
          <a:blip r:embed="rId3" cstate="print"/>
          <a:srcRect/>
          <a:stretch>
            <a:fillRect/>
          </a:stretch>
        </p:blipFill>
        <p:spPr bwMode="gray">
          <a:xfrm>
            <a:off x="10400355" y="3236819"/>
            <a:ext cx="474524" cy="388247"/>
          </a:xfrm>
          <a:prstGeom prst="rect">
            <a:avLst/>
          </a:prstGeom>
          <a:noFill/>
        </p:spPr>
      </p:pic>
      <p:cxnSp>
        <p:nvCxnSpPr>
          <p:cNvPr id="167" name="Straight Connector 166">
            <a:extLst>
              <a:ext uri="{FF2B5EF4-FFF2-40B4-BE49-F238E27FC236}">
                <a16:creationId xmlns="" xmlns:a16="http://schemas.microsoft.com/office/drawing/2014/main" id="{C30BCDE6-9C2E-40A9-BEDE-0633036FBE45}"/>
              </a:ext>
            </a:extLst>
          </p:cNvPr>
          <p:cNvCxnSpPr>
            <a:cxnSpLocks/>
            <a:stCxn id="165" idx="3"/>
            <a:endCxn id="162" idx="1"/>
          </p:cNvCxnSpPr>
          <p:nvPr/>
        </p:nvCxnSpPr>
        <p:spPr bwMode="gray">
          <a:xfrm>
            <a:off x="9318392" y="3429261"/>
            <a:ext cx="146564" cy="135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68" name="Straight Connector 167">
            <a:extLst>
              <a:ext uri="{FF2B5EF4-FFF2-40B4-BE49-F238E27FC236}">
                <a16:creationId xmlns="" xmlns:a16="http://schemas.microsoft.com/office/drawing/2014/main" id="{5F759FE0-7555-4BB2-9EDA-74BC2E6F4359}"/>
              </a:ext>
            </a:extLst>
          </p:cNvPr>
          <p:cNvCxnSpPr>
            <a:cxnSpLocks/>
            <a:stCxn id="163" idx="3"/>
            <a:endCxn id="166" idx="1"/>
          </p:cNvCxnSpPr>
          <p:nvPr/>
        </p:nvCxnSpPr>
        <p:spPr bwMode="gray">
          <a:xfrm>
            <a:off x="10232387" y="3429852"/>
            <a:ext cx="167968" cy="109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69" name="TextBox 168">
            <a:extLst>
              <a:ext uri="{FF2B5EF4-FFF2-40B4-BE49-F238E27FC236}">
                <a16:creationId xmlns="" xmlns:a16="http://schemas.microsoft.com/office/drawing/2014/main" id="{70E799A4-E022-4CBF-B9B7-6B8217D1E3D6}"/>
              </a:ext>
            </a:extLst>
          </p:cNvPr>
          <p:cNvSpPr txBox="1"/>
          <p:nvPr/>
        </p:nvSpPr>
        <p:spPr bwMode="gray">
          <a:xfrm>
            <a:off x="8793230" y="2985261"/>
            <a:ext cx="575799"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EDGE</a:t>
            </a:r>
          </a:p>
        </p:txBody>
      </p:sp>
      <p:sp>
        <p:nvSpPr>
          <p:cNvPr id="170" name="TextBox 169">
            <a:extLst>
              <a:ext uri="{FF2B5EF4-FFF2-40B4-BE49-F238E27FC236}">
                <a16:creationId xmlns="" xmlns:a16="http://schemas.microsoft.com/office/drawing/2014/main" id="{4A0CFA95-6169-4D0B-ADB6-96098654C64A}"/>
              </a:ext>
            </a:extLst>
          </p:cNvPr>
          <p:cNvSpPr txBox="1"/>
          <p:nvPr/>
        </p:nvSpPr>
        <p:spPr bwMode="gray">
          <a:xfrm>
            <a:off x="10378778" y="2993504"/>
            <a:ext cx="575799"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EDGE</a:t>
            </a:r>
          </a:p>
        </p:txBody>
      </p:sp>
      <p:cxnSp>
        <p:nvCxnSpPr>
          <p:cNvPr id="171" name="Straight Connector 170">
            <a:extLst>
              <a:ext uri="{FF2B5EF4-FFF2-40B4-BE49-F238E27FC236}">
                <a16:creationId xmlns="" xmlns:a16="http://schemas.microsoft.com/office/drawing/2014/main" id="{B1F7D352-A280-4B68-8C03-24C7631474E0}"/>
              </a:ext>
            </a:extLst>
          </p:cNvPr>
          <p:cNvCxnSpPr>
            <a:cxnSpLocks/>
            <a:stCxn id="163" idx="1"/>
            <a:endCxn id="162" idx="3"/>
          </p:cNvCxnSpPr>
          <p:nvPr/>
        </p:nvCxnSpPr>
        <p:spPr bwMode="gray">
          <a:xfrm flipH="1">
            <a:off x="9771745" y="3429852"/>
            <a:ext cx="153853" cy="76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72" name="Freeform 159">
            <a:extLst>
              <a:ext uri="{FF2B5EF4-FFF2-40B4-BE49-F238E27FC236}">
                <a16:creationId xmlns="" xmlns:a16="http://schemas.microsoft.com/office/drawing/2014/main" id="{C97F2A82-1A2F-480B-9B40-E1168F76C3B8}"/>
              </a:ext>
            </a:extLst>
          </p:cNvPr>
          <p:cNvSpPr/>
          <p:nvPr/>
        </p:nvSpPr>
        <p:spPr bwMode="gray">
          <a:xfrm flipH="1">
            <a:off x="9250657" y="4776972"/>
            <a:ext cx="1095168" cy="58542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prstClr val="white"/>
              </a:solidFill>
            </a:endParaRPr>
          </a:p>
        </p:txBody>
      </p:sp>
      <p:pic>
        <p:nvPicPr>
          <p:cNvPr id="173" name="Picture 12" descr="E:\2016.01\1.12 扁平化图标\蓝色\AR-蓝色最新-40.png">
            <a:extLst>
              <a:ext uri="{FF2B5EF4-FFF2-40B4-BE49-F238E27FC236}">
                <a16:creationId xmlns="" xmlns:a16="http://schemas.microsoft.com/office/drawing/2014/main" id="{26E3C758-6519-4B75-BF7F-AFEE9D7CEBEE}"/>
              </a:ext>
            </a:extLst>
          </p:cNvPr>
          <p:cNvPicPr>
            <a:picLocks noChangeAspect="1" noChangeArrowheads="1"/>
          </p:cNvPicPr>
          <p:nvPr/>
        </p:nvPicPr>
        <p:blipFill>
          <a:blip r:embed="rId3" cstate="print"/>
          <a:srcRect/>
          <a:stretch>
            <a:fillRect/>
          </a:stretch>
        </p:blipFill>
        <p:spPr bwMode="gray">
          <a:xfrm>
            <a:off x="9619897" y="4659773"/>
            <a:ext cx="474524" cy="388247"/>
          </a:xfrm>
          <a:prstGeom prst="rect">
            <a:avLst/>
          </a:prstGeom>
          <a:noFill/>
        </p:spPr>
      </p:pic>
      <p:sp>
        <p:nvSpPr>
          <p:cNvPr id="174" name="TextBox 173">
            <a:extLst>
              <a:ext uri="{FF2B5EF4-FFF2-40B4-BE49-F238E27FC236}">
                <a16:creationId xmlns="" xmlns:a16="http://schemas.microsoft.com/office/drawing/2014/main" id="{53996B8E-4A82-464F-933B-D54AA7E7FBE9}"/>
              </a:ext>
            </a:extLst>
          </p:cNvPr>
          <p:cNvSpPr txBox="1"/>
          <p:nvPr/>
        </p:nvSpPr>
        <p:spPr bwMode="gray">
          <a:xfrm>
            <a:off x="9609855" y="4996986"/>
            <a:ext cx="670376"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Branch</a:t>
            </a:r>
          </a:p>
        </p:txBody>
      </p:sp>
      <p:sp>
        <p:nvSpPr>
          <p:cNvPr id="175" name="TextBox 174">
            <a:extLst>
              <a:ext uri="{FF2B5EF4-FFF2-40B4-BE49-F238E27FC236}">
                <a16:creationId xmlns="" xmlns:a16="http://schemas.microsoft.com/office/drawing/2014/main" id="{3D886782-E864-4B0F-951D-6FF7D2619222}"/>
              </a:ext>
            </a:extLst>
          </p:cNvPr>
          <p:cNvSpPr txBox="1"/>
          <p:nvPr/>
        </p:nvSpPr>
        <p:spPr bwMode="gray">
          <a:xfrm>
            <a:off x="9113691" y="4711539"/>
            <a:ext cx="575799"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EDGE</a:t>
            </a:r>
          </a:p>
        </p:txBody>
      </p:sp>
      <p:cxnSp>
        <p:nvCxnSpPr>
          <p:cNvPr id="176" name="Straight Connector 175">
            <a:extLst>
              <a:ext uri="{FF2B5EF4-FFF2-40B4-BE49-F238E27FC236}">
                <a16:creationId xmlns="" xmlns:a16="http://schemas.microsoft.com/office/drawing/2014/main" id="{F9B1CB9A-85BF-4AD1-A9A7-3881BD087B22}"/>
              </a:ext>
            </a:extLst>
          </p:cNvPr>
          <p:cNvCxnSpPr>
            <a:cxnSpLocks/>
            <a:stCxn id="173" idx="0"/>
          </p:cNvCxnSpPr>
          <p:nvPr/>
        </p:nvCxnSpPr>
        <p:spPr bwMode="gray">
          <a:xfrm flipV="1">
            <a:off x="9857159" y="3694865"/>
            <a:ext cx="0" cy="96490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77" name="Freeform 159">
            <a:extLst>
              <a:ext uri="{FF2B5EF4-FFF2-40B4-BE49-F238E27FC236}">
                <a16:creationId xmlns="" xmlns:a16="http://schemas.microsoft.com/office/drawing/2014/main" id="{077687B4-7563-4BDF-BA75-FD7DCE48024A}"/>
              </a:ext>
            </a:extLst>
          </p:cNvPr>
          <p:cNvSpPr/>
          <p:nvPr/>
        </p:nvSpPr>
        <p:spPr bwMode="gray">
          <a:xfrm flipH="1">
            <a:off x="9300321" y="3876636"/>
            <a:ext cx="1095168" cy="58542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black"/>
                </a:solidFill>
              </a:rPr>
              <a:t>MPLS</a:t>
            </a:r>
          </a:p>
          <a:p>
            <a:pPr algn="ctr" fontAlgn="ctr"/>
            <a:r>
              <a:rPr lang="en-US" sz="1200" dirty="0">
                <a:solidFill>
                  <a:prstClr val="black"/>
                </a:solidFill>
              </a:rPr>
              <a:t>/Internet</a:t>
            </a:r>
          </a:p>
        </p:txBody>
      </p:sp>
      <p:sp>
        <p:nvSpPr>
          <p:cNvPr id="178" name="Rectangle: Rounded Corners 177">
            <a:extLst>
              <a:ext uri="{FF2B5EF4-FFF2-40B4-BE49-F238E27FC236}">
                <a16:creationId xmlns="" xmlns:a16="http://schemas.microsoft.com/office/drawing/2014/main" id="{7E3FE985-E218-4FC9-8AB8-F2EE10C0E57F}"/>
              </a:ext>
            </a:extLst>
          </p:cNvPr>
          <p:cNvSpPr/>
          <p:nvPr/>
        </p:nvSpPr>
        <p:spPr bwMode="gray">
          <a:xfrm>
            <a:off x="6466706" y="2769596"/>
            <a:ext cx="2213279" cy="2688228"/>
          </a:xfrm>
          <a:prstGeom prst="roundRect">
            <a:avLst>
              <a:gd name="adj" fmla="val 3326"/>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bodyPr>
          <a:lstStyle/>
          <a:p>
            <a:pPr algn="ctr" fontAlgn="ctr"/>
            <a:endParaRPr lang="en-US" sz="1200" dirty="0">
              <a:solidFill>
                <a:prstClr val="black"/>
              </a:solidFill>
              <a:latin typeface="Huawei Sans" panose="020C0503030203020204" pitchFamily="34" charset="0"/>
              <a:sym typeface="Huawei Sans" panose="020C0503030203020204" pitchFamily="34" charset="0"/>
            </a:endParaRPr>
          </a:p>
        </p:txBody>
      </p:sp>
      <p:sp>
        <p:nvSpPr>
          <p:cNvPr id="179" name="Rectangle: Rounded Corners 178">
            <a:extLst>
              <a:ext uri="{FF2B5EF4-FFF2-40B4-BE49-F238E27FC236}">
                <a16:creationId xmlns="" xmlns:a16="http://schemas.microsoft.com/office/drawing/2014/main" id="{8E24F7D6-1638-4281-9996-A45A8B0D047F}"/>
              </a:ext>
            </a:extLst>
          </p:cNvPr>
          <p:cNvSpPr/>
          <p:nvPr/>
        </p:nvSpPr>
        <p:spPr bwMode="gray">
          <a:xfrm>
            <a:off x="8791852" y="2760071"/>
            <a:ext cx="2213279" cy="2688228"/>
          </a:xfrm>
          <a:prstGeom prst="roundRect">
            <a:avLst>
              <a:gd name="adj" fmla="val 3326"/>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bodyPr>
          <a:lstStyle/>
          <a:p>
            <a:pPr algn="ctr" fontAlgn="ctr"/>
            <a:endParaRPr lang="en-US" sz="1200" dirty="0">
              <a:solidFill>
                <a:prstClr val="black"/>
              </a:solidFill>
              <a:latin typeface="Huawei Sans" panose="020C0503030203020204" pitchFamily="34" charset="0"/>
              <a:sym typeface="Huawei Sans" panose="020C0503030203020204" pitchFamily="34" charset="0"/>
            </a:endParaRPr>
          </a:p>
        </p:txBody>
      </p:sp>
      <p:sp>
        <p:nvSpPr>
          <p:cNvPr id="180" name="TextBox 179">
            <a:extLst>
              <a:ext uri="{FF2B5EF4-FFF2-40B4-BE49-F238E27FC236}">
                <a16:creationId xmlns="" xmlns:a16="http://schemas.microsoft.com/office/drawing/2014/main" id="{D99CEF4A-BC74-437D-A583-5F052E17B4E8}"/>
              </a:ext>
            </a:extLst>
          </p:cNvPr>
          <p:cNvSpPr txBox="1"/>
          <p:nvPr/>
        </p:nvSpPr>
        <p:spPr bwMode="gray">
          <a:xfrm>
            <a:off x="7140096" y="2447530"/>
            <a:ext cx="840456"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Tenant 1</a:t>
            </a:r>
          </a:p>
        </p:txBody>
      </p:sp>
      <p:sp>
        <p:nvSpPr>
          <p:cNvPr id="181" name="TextBox 180">
            <a:extLst>
              <a:ext uri="{FF2B5EF4-FFF2-40B4-BE49-F238E27FC236}">
                <a16:creationId xmlns="" xmlns:a16="http://schemas.microsoft.com/office/drawing/2014/main" id="{B49651A8-B378-424E-A7AB-7341530A8ADD}"/>
              </a:ext>
            </a:extLst>
          </p:cNvPr>
          <p:cNvSpPr txBox="1"/>
          <p:nvPr/>
        </p:nvSpPr>
        <p:spPr bwMode="gray">
          <a:xfrm>
            <a:off x="9505370" y="2447530"/>
            <a:ext cx="840456"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Tenant 2</a:t>
            </a:r>
          </a:p>
        </p:txBody>
      </p:sp>
      <p:sp>
        <p:nvSpPr>
          <p:cNvPr id="184" name="TextBox 79">
            <a:extLst>
              <a:ext uri="{FF2B5EF4-FFF2-40B4-BE49-F238E27FC236}">
                <a16:creationId xmlns="" xmlns:a16="http://schemas.microsoft.com/office/drawing/2014/main" id="{6B064D48-09BD-47C4-AF1F-D98AACDCD4FB}"/>
              </a:ext>
            </a:extLst>
          </p:cNvPr>
          <p:cNvSpPr txBox="1"/>
          <p:nvPr/>
        </p:nvSpPr>
        <p:spPr bwMode="gray">
          <a:xfrm>
            <a:off x="8862163" y="2164952"/>
            <a:ext cx="1483662" cy="276999"/>
          </a:xfrm>
          <a:prstGeom prst="rect">
            <a:avLst/>
          </a:prstGeom>
          <a:noFill/>
        </p:spPr>
        <p:txBody>
          <a:bodyPr wrap="square" rtlCol="0">
            <a:spAutoFit/>
          </a:bodyPr>
          <a:lstStyle/>
          <a:p>
            <a:pPr fontAlgn="ctr"/>
            <a:r>
              <a:rPr lang="en-US" sz="1200" dirty="0">
                <a:solidFill>
                  <a:prstClr val="black"/>
                </a:solidFill>
                <a:latin typeface="Huawei Sans" panose="020C0503030203020204" pitchFamily="34" charset="0"/>
                <a:sym typeface="Huawei Sans" panose="020C0503030203020204" pitchFamily="34" charset="0"/>
              </a:rPr>
              <a:t>MSP administrator</a:t>
            </a:r>
          </a:p>
        </p:txBody>
      </p:sp>
      <p:pic>
        <p:nvPicPr>
          <p:cNvPr id="185" name="图片 67" descr="交换机.png">
            <a:extLst>
              <a:ext uri="{FF2B5EF4-FFF2-40B4-BE49-F238E27FC236}">
                <a16:creationId xmlns="" xmlns:a16="http://schemas.microsoft.com/office/drawing/2014/main" id="{645C0D99-B76D-4103-A35C-CDC3A398B2D5}"/>
              </a:ext>
            </a:extLst>
          </p:cNvPr>
          <p:cNvPicPr>
            <a:picLocks noChangeAspect="1"/>
          </p:cNvPicPr>
          <p:nvPr/>
        </p:nvPicPr>
        <p:blipFill>
          <a:blip r:embed="rId4" cstate="print"/>
          <a:stretch>
            <a:fillRect/>
          </a:stretch>
        </p:blipFill>
        <p:spPr bwMode="gray">
          <a:xfrm>
            <a:off x="8480821" y="2240533"/>
            <a:ext cx="398327" cy="325903"/>
          </a:xfrm>
          <a:prstGeom prst="rect">
            <a:avLst/>
          </a:prstGeom>
        </p:spPr>
      </p:pic>
      <p:cxnSp>
        <p:nvCxnSpPr>
          <p:cNvPr id="186" name="Straight Connector 185">
            <a:extLst>
              <a:ext uri="{FF2B5EF4-FFF2-40B4-BE49-F238E27FC236}">
                <a16:creationId xmlns="" xmlns:a16="http://schemas.microsoft.com/office/drawing/2014/main" id="{2D5522A7-5C38-4363-AFF8-B72C3D35F9FC}"/>
              </a:ext>
            </a:extLst>
          </p:cNvPr>
          <p:cNvCxnSpPr>
            <a:cxnSpLocks/>
            <a:stCxn id="180" idx="3"/>
            <a:endCxn id="185" idx="1"/>
          </p:cNvCxnSpPr>
          <p:nvPr/>
        </p:nvCxnSpPr>
        <p:spPr bwMode="gray">
          <a:xfrm flipV="1">
            <a:off x="7980552" y="2403485"/>
            <a:ext cx="500269" cy="182545"/>
          </a:xfrm>
          <a:prstGeom prst="line">
            <a:avLst/>
          </a:prstGeom>
          <a:ln w="19050">
            <a:solidFill>
              <a:schemeClr val="bg1">
                <a:lumMod val="50000"/>
              </a:schemeClr>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0" name="Straight Connector 189">
            <a:extLst>
              <a:ext uri="{FF2B5EF4-FFF2-40B4-BE49-F238E27FC236}">
                <a16:creationId xmlns="" xmlns:a16="http://schemas.microsoft.com/office/drawing/2014/main" id="{2B8748C7-D3BC-41EF-8296-16839E45A7B9}"/>
              </a:ext>
            </a:extLst>
          </p:cNvPr>
          <p:cNvCxnSpPr>
            <a:cxnSpLocks/>
            <a:stCxn id="181" idx="1"/>
            <a:endCxn id="185" idx="3"/>
          </p:cNvCxnSpPr>
          <p:nvPr/>
        </p:nvCxnSpPr>
        <p:spPr bwMode="gray">
          <a:xfrm flipH="1" flipV="1">
            <a:off x="8879148" y="2403485"/>
            <a:ext cx="626222" cy="182545"/>
          </a:xfrm>
          <a:prstGeom prst="line">
            <a:avLst/>
          </a:prstGeom>
          <a:ln w="19050">
            <a:solidFill>
              <a:schemeClr val="bg1">
                <a:lumMod val="50000"/>
              </a:schemeClr>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pic>
        <p:nvPicPr>
          <p:cNvPr id="193" name="Picture 12" descr="E:\2016.01\1.12 扁平化图标\蓝色\AR-蓝色最新-40.png">
            <a:extLst>
              <a:ext uri="{FF2B5EF4-FFF2-40B4-BE49-F238E27FC236}">
                <a16:creationId xmlns="" xmlns:a16="http://schemas.microsoft.com/office/drawing/2014/main" id="{BE987FDE-0BD2-4C7B-BE7F-EC474E6D72C0}"/>
              </a:ext>
            </a:extLst>
          </p:cNvPr>
          <p:cNvPicPr>
            <a:picLocks noChangeAspect="1" noChangeArrowheads="1"/>
          </p:cNvPicPr>
          <p:nvPr/>
        </p:nvPicPr>
        <p:blipFill>
          <a:blip r:embed="rId3" cstate="print"/>
          <a:srcRect/>
          <a:stretch>
            <a:fillRect/>
          </a:stretch>
        </p:blipFill>
        <p:spPr bwMode="gray">
          <a:xfrm>
            <a:off x="1243385" y="3741881"/>
            <a:ext cx="371662" cy="304087"/>
          </a:xfrm>
          <a:prstGeom prst="rect">
            <a:avLst/>
          </a:prstGeom>
          <a:noFill/>
        </p:spPr>
      </p:pic>
      <p:sp>
        <p:nvSpPr>
          <p:cNvPr id="194" name="TextBox 193">
            <a:extLst>
              <a:ext uri="{FF2B5EF4-FFF2-40B4-BE49-F238E27FC236}">
                <a16:creationId xmlns="" xmlns:a16="http://schemas.microsoft.com/office/drawing/2014/main" id="{BEC3AD40-B9A2-4837-A987-CAEA860EDCEA}"/>
              </a:ext>
            </a:extLst>
          </p:cNvPr>
          <p:cNvSpPr txBox="1"/>
          <p:nvPr/>
        </p:nvSpPr>
        <p:spPr bwMode="gray">
          <a:xfrm>
            <a:off x="1253494" y="3500977"/>
            <a:ext cx="373820"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RR</a:t>
            </a:r>
          </a:p>
        </p:txBody>
      </p:sp>
      <p:pic>
        <p:nvPicPr>
          <p:cNvPr id="195" name="Picture 12" descr="E:\2016.01\1.12 扁平化图标\蓝色\AR-蓝色最新-40.png">
            <a:extLst>
              <a:ext uri="{FF2B5EF4-FFF2-40B4-BE49-F238E27FC236}">
                <a16:creationId xmlns="" xmlns:a16="http://schemas.microsoft.com/office/drawing/2014/main" id="{41904E79-3F12-481A-A640-3CC3F0365177}"/>
              </a:ext>
            </a:extLst>
          </p:cNvPr>
          <p:cNvPicPr>
            <a:picLocks noChangeAspect="1" noChangeArrowheads="1"/>
          </p:cNvPicPr>
          <p:nvPr/>
        </p:nvPicPr>
        <p:blipFill>
          <a:blip r:embed="rId3" cstate="print"/>
          <a:srcRect/>
          <a:stretch>
            <a:fillRect/>
          </a:stretch>
        </p:blipFill>
        <p:spPr bwMode="gray">
          <a:xfrm>
            <a:off x="2872246" y="3733816"/>
            <a:ext cx="371662" cy="304087"/>
          </a:xfrm>
          <a:prstGeom prst="rect">
            <a:avLst/>
          </a:prstGeom>
          <a:noFill/>
        </p:spPr>
      </p:pic>
      <p:sp>
        <p:nvSpPr>
          <p:cNvPr id="196" name="TextBox 195">
            <a:extLst>
              <a:ext uri="{FF2B5EF4-FFF2-40B4-BE49-F238E27FC236}">
                <a16:creationId xmlns="" xmlns:a16="http://schemas.microsoft.com/office/drawing/2014/main" id="{7F941A3C-A4A6-4ADA-A0EC-921000EC8E76}"/>
              </a:ext>
            </a:extLst>
          </p:cNvPr>
          <p:cNvSpPr txBox="1"/>
          <p:nvPr/>
        </p:nvSpPr>
        <p:spPr bwMode="gray">
          <a:xfrm>
            <a:off x="2882355" y="3492912"/>
            <a:ext cx="373820"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RR</a:t>
            </a:r>
          </a:p>
        </p:txBody>
      </p:sp>
      <p:pic>
        <p:nvPicPr>
          <p:cNvPr id="197" name="Picture 12" descr="E:\2016.01\1.12 扁平化图标\蓝色\AR-蓝色最新-40.png">
            <a:extLst>
              <a:ext uri="{FF2B5EF4-FFF2-40B4-BE49-F238E27FC236}">
                <a16:creationId xmlns="" xmlns:a16="http://schemas.microsoft.com/office/drawing/2014/main" id="{B3D79048-2C2F-4927-A240-9C12B1E0CDF5}"/>
              </a:ext>
            </a:extLst>
          </p:cNvPr>
          <p:cNvPicPr>
            <a:picLocks noChangeAspect="1" noChangeArrowheads="1"/>
          </p:cNvPicPr>
          <p:nvPr/>
        </p:nvPicPr>
        <p:blipFill>
          <a:blip r:embed="rId3" cstate="print"/>
          <a:srcRect/>
          <a:stretch>
            <a:fillRect/>
          </a:stretch>
        </p:blipFill>
        <p:spPr bwMode="gray">
          <a:xfrm>
            <a:off x="3519330" y="3732657"/>
            <a:ext cx="371662" cy="304087"/>
          </a:xfrm>
          <a:prstGeom prst="rect">
            <a:avLst/>
          </a:prstGeom>
          <a:noFill/>
        </p:spPr>
      </p:pic>
      <p:sp>
        <p:nvSpPr>
          <p:cNvPr id="198" name="TextBox 197">
            <a:extLst>
              <a:ext uri="{FF2B5EF4-FFF2-40B4-BE49-F238E27FC236}">
                <a16:creationId xmlns="" xmlns:a16="http://schemas.microsoft.com/office/drawing/2014/main" id="{E9482A90-3598-4328-A2FB-38D8EC752CFC}"/>
              </a:ext>
            </a:extLst>
          </p:cNvPr>
          <p:cNvSpPr txBox="1"/>
          <p:nvPr/>
        </p:nvSpPr>
        <p:spPr bwMode="gray">
          <a:xfrm>
            <a:off x="3529439" y="3491753"/>
            <a:ext cx="373820"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RR</a:t>
            </a:r>
          </a:p>
        </p:txBody>
      </p:sp>
      <p:pic>
        <p:nvPicPr>
          <p:cNvPr id="199" name="Picture 12" descr="E:\2016.01\1.12 扁平化图标\蓝色\AR-蓝色最新-40.png">
            <a:extLst>
              <a:ext uri="{FF2B5EF4-FFF2-40B4-BE49-F238E27FC236}">
                <a16:creationId xmlns="" xmlns:a16="http://schemas.microsoft.com/office/drawing/2014/main" id="{1EC6812D-143E-42E2-BAD3-D8B37CCFC4CE}"/>
              </a:ext>
            </a:extLst>
          </p:cNvPr>
          <p:cNvPicPr>
            <a:picLocks noChangeAspect="1" noChangeArrowheads="1"/>
          </p:cNvPicPr>
          <p:nvPr/>
        </p:nvPicPr>
        <p:blipFill>
          <a:blip r:embed="rId3" cstate="print"/>
          <a:srcRect/>
          <a:stretch>
            <a:fillRect/>
          </a:stretch>
        </p:blipFill>
        <p:spPr bwMode="gray">
          <a:xfrm>
            <a:off x="5148191" y="3724592"/>
            <a:ext cx="371662" cy="304087"/>
          </a:xfrm>
          <a:prstGeom prst="rect">
            <a:avLst/>
          </a:prstGeom>
          <a:noFill/>
        </p:spPr>
      </p:pic>
      <p:sp>
        <p:nvSpPr>
          <p:cNvPr id="200" name="TextBox 199">
            <a:extLst>
              <a:ext uri="{FF2B5EF4-FFF2-40B4-BE49-F238E27FC236}">
                <a16:creationId xmlns="" xmlns:a16="http://schemas.microsoft.com/office/drawing/2014/main" id="{264258A3-19BC-4590-8256-D38DF4572621}"/>
              </a:ext>
            </a:extLst>
          </p:cNvPr>
          <p:cNvSpPr txBox="1"/>
          <p:nvPr/>
        </p:nvSpPr>
        <p:spPr bwMode="gray">
          <a:xfrm>
            <a:off x="5158300" y="3483688"/>
            <a:ext cx="373820"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RR</a:t>
            </a:r>
          </a:p>
        </p:txBody>
      </p:sp>
      <p:pic>
        <p:nvPicPr>
          <p:cNvPr id="201" name="Picture 12" descr="E:\2016.01\1.12 扁平化图标\蓝色\AR-蓝色最新-40.png">
            <a:extLst>
              <a:ext uri="{FF2B5EF4-FFF2-40B4-BE49-F238E27FC236}">
                <a16:creationId xmlns="" xmlns:a16="http://schemas.microsoft.com/office/drawing/2014/main" id="{67F70361-4A3E-4D03-B210-70B43B160AF2}"/>
              </a:ext>
            </a:extLst>
          </p:cNvPr>
          <p:cNvPicPr>
            <a:picLocks noChangeAspect="1" noChangeArrowheads="1"/>
          </p:cNvPicPr>
          <p:nvPr/>
        </p:nvPicPr>
        <p:blipFill>
          <a:blip r:embed="rId3" cstate="print"/>
          <a:srcRect/>
          <a:stretch>
            <a:fillRect/>
          </a:stretch>
        </p:blipFill>
        <p:spPr bwMode="gray">
          <a:xfrm>
            <a:off x="6574895" y="3857333"/>
            <a:ext cx="371662" cy="304087"/>
          </a:xfrm>
          <a:prstGeom prst="rect">
            <a:avLst/>
          </a:prstGeom>
          <a:noFill/>
        </p:spPr>
      </p:pic>
      <p:sp>
        <p:nvSpPr>
          <p:cNvPr id="202" name="TextBox 201">
            <a:extLst>
              <a:ext uri="{FF2B5EF4-FFF2-40B4-BE49-F238E27FC236}">
                <a16:creationId xmlns="" xmlns:a16="http://schemas.microsoft.com/office/drawing/2014/main" id="{023F7000-E239-49A3-8028-C30E00597B06}"/>
              </a:ext>
            </a:extLst>
          </p:cNvPr>
          <p:cNvSpPr txBox="1"/>
          <p:nvPr/>
        </p:nvSpPr>
        <p:spPr bwMode="gray">
          <a:xfrm>
            <a:off x="6585004" y="3616429"/>
            <a:ext cx="373820"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RR</a:t>
            </a:r>
          </a:p>
        </p:txBody>
      </p:sp>
      <p:pic>
        <p:nvPicPr>
          <p:cNvPr id="203" name="Picture 12" descr="E:\2016.01\1.12 扁平化图标\蓝色\AR-蓝色最新-40.png">
            <a:extLst>
              <a:ext uri="{FF2B5EF4-FFF2-40B4-BE49-F238E27FC236}">
                <a16:creationId xmlns="" xmlns:a16="http://schemas.microsoft.com/office/drawing/2014/main" id="{1C064D59-F20E-4C9B-922B-F1992F5951B3}"/>
              </a:ext>
            </a:extLst>
          </p:cNvPr>
          <p:cNvPicPr>
            <a:picLocks noChangeAspect="1" noChangeArrowheads="1"/>
          </p:cNvPicPr>
          <p:nvPr/>
        </p:nvPicPr>
        <p:blipFill>
          <a:blip r:embed="rId3" cstate="print"/>
          <a:srcRect/>
          <a:stretch>
            <a:fillRect/>
          </a:stretch>
        </p:blipFill>
        <p:spPr bwMode="gray">
          <a:xfrm>
            <a:off x="8203756" y="3849268"/>
            <a:ext cx="371662" cy="304087"/>
          </a:xfrm>
          <a:prstGeom prst="rect">
            <a:avLst/>
          </a:prstGeom>
          <a:noFill/>
        </p:spPr>
      </p:pic>
      <p:sp>
        <p:nvSpPr>
          <p:cNvPr id="204" name="TextBox 203">
            <a:extLst>
              <a:ext uri="{FF2B5EF4-FFF2-40B4-BE49-F238E27FC236}">
                <a16:creationId xmlns="" xmlns:a16="http://schemas.microsoft.com/office/drawing/2014/main" id="{9A021916-8E5F-4136-9BCF-173ED8397EEC}"/>
              </a:ext>
            </a:extLst>
          </p:cNvPr>
          <p:cNvSpPr txBox="1"/>
          <p:nvPr/>
        </p:nvSpPr>
        <p:spPr bwMode="gray">
          <a:xfrm>
            <a:off x="8213865" y="3608364"/>
            <a:ext cx="373820"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RR</a:t>
            </a:r>
          </a:p>
        </p:txBody>
      </p:sp>
      <p:pic>
        <p:nvPicPr>
          <p:cNvPr id="205" name="Picture 12" descr="E:\2016.01\1.12 扁平化图标\蓝色\AR-蓝色最新-40.png">
            <a:extLst>
              <a:ext uri="{FF2B5EF4-FFF2-40B4-BE49-F238E27FC236}">
                <a16:creationId xmlns="" xmlns:a16="http://schemas.microsoft.com/office/drawing/2014/main" id="{8D113705-A837-48BD-A4FD-971E805DA917}"/>
              </a:ext>
            </a:extLst>
          </p:cNvPr>
          <p:cNvPicPr>
            <a:picLocks noChangeAspect="1" noChangeArrowheads="1"/>
          </p:cNvPicPr>
          <p:nvPr/>
        </p:nvPicPr>
        <p:blipFill>
          <a:blip r:embed="rId3" cstate="print"/>
          <a:srcRect/>
          <a:stretch>
            <a:fillRect/>
          </a:stretch>
        </p:blipFill>
        <p:spPr bwMode="gray">
          <a:xfrm>
            <a:off x="8840798" y="3893924"/>
            <a:ext cx="371662" cy="304087"/>
          </a:xfrm>
          <a:prstGeom prst="rect">
            <a:avLst/>
          </a:prstGeom>
          <a:noFill/>
        </p:spPr>
      </p:pic>
      <p:sp>
        <p:nvSpPr>
          <p:cNvPr id="206" name="TextBox 205">
            <a:extLst>
              <a:ext uri="{FF2B5EF4-FFF2-40B4-BE49-F238E27FC236}">
                <a16:creationId xmlns="" xmlns:a16="http://schemas.microsoft.com/office/drawing/2014/main" id="{D712AB3C-0322-4CF6-8E40-4CB4CB67FB2E}"/>
              </a:ext>
            </a:extLst>
          </p:cNvPr>
          <p:cNvSpPr txBox="1"/>
          <p:nvPr/>
        </p:nvSpPr>
        <p:spPr bwMode="gray">
          <a:xfrm>
            <a:off x="8850907" y="3653020"/>
            <a:ext cx="373820"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RR</a:t>
            </a:r>
          </a:p>
        </p:txBody>
      </p:sp>
      <p:pic>
        <p:nvPicPr>
          <p:cNvPr id="207" name="Picture 12" descr="E:\2016.01\1.12 扁平化图标\蓝色\AR-蓝色最新-40.png">
            <a:extLst>
              <a:ext uri="{FF2B5EF4-FFF2-40B4-BE49-F238E27FC236}">
                <a16:creationId xmlns="" xmlns:a16="http://schemas.microsoft.com/office/drawing/2014/main" id="{1D4FD2C1-DD89-4FBF-BB04-1E2C27AF2C94}"/>
              </a:ext>
            </a:extLst>
          </p:cNvPr>
          <p:cNvPicPr>
            <a:picLocks noChangeAspect="1" noChangeArrowheads="1"/>
          </p:cNvPicPr>
          <p:nvPr/>
        </p:nvPicPr>
        <p:blipFill>
          <a:blip r:embed="rId3" cstate="print"/>
          <a:srcRect/>
          <a:stretch>
            <a:fillRect/>
          </a:stretch>
        </p:blipFill>
        <p:spPr bwMode="gray">
          <a:xfrm>
            <a:off x="10469659" y="3885859"/>
            <a:ext cx="371662" cy="304087"/>
          </a:xfrm>
          <a:prstGeom prst="rect">
            <a:avLst/>
          </a:prstGeom>
          <a:noFill/>
        </p:spPr>
      </p:pic>
      <p:sp>
        <p:nvSpPr>
          <p:cNvPr id="208" name="TextBox 207">
            <a:extLst>
              <a:ext uri="{FF2B5EF4-FFF2-40B4-BE49-F238E27FC236}">
                <a16:creationId xmlns="" xmlns:a16="http://schemas.microsoft.com/office/drawing/2014/main" id="{97B986B0-8B50-4694-808E-261D9FEB3856}"/>
              </a:ext>
            </a:extLst>
          </p:cNvPr>
          <p:cNvSpPr txBox="1"/>
          <p:nvPr/>
        </p:nvSpPr>
        <p:spPr bwMode="gray">
          <a:xfrm>
            <a:off x="10479768" y="3644955"/>
            <a:ext cx="373820"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RR</a:t>
            </a:r>
          </a:p>
        </p:txBody>
      </p:sp>
      <p:sp>
        <p:nvSpPr>
          <p:cNvPr id="120" name="五边形 2">
            <a:extLst>
              <a:ext uri="{FF2B5EF4-FFF2-40B4-BE49-F238E27FC236}">
                <a16:creationId xmlns="" xmlns:a16="http://schemas.microsoft.com/office/drawing/2014/main" id="{F67C9B26-43E4-46F6-9127-005A9E9C4A69}"/>
              </a:ext>
            </a:extLst>
          </p:cNvPr>
          <p:cNvSpPr/>
          <p:nvPr/>
        </p:nvSpPr>
        <p:spPr bwMode="gray">
          <a:xfrm>
            <a:off x="4665836" y="28656"/>
            <a:ext cx="1643826" cy="37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Basic Concepts of Tunnels</a:t>
            </a:r>
          </a:p>
        </p:txBody>
      </p:sp>
      <p:sp>
        <p:nvSpPr>
          <p:cNvPr id="121" name="燕尾形 3">
            <a:extLst>
              <a:ext uri="{FF2B5EF4-FFF2-40B4-BE49-F238E27FC236}">
                <a16:creationId xmlns="" xmlns:a16="http://schemas.microsoft.com/office/drawing/2014/main" id="{D5605CD5-6CA0-41BB-AED7-2774E6579B4B}"/>
              </a:ext>
            </a:extLst>
          </p:cNvPr>
          <p:cNvSpPr/>
          <p:nvPr/>
        </p:nvSpPr>
        <p:spPr bwMode="gray">
          <a:xfrm>
            <a:off x="8255156" y="28656"/>
            <a:ext cx="1487455"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NAT Traversal Design</a:t>
            </a:r>
          </a:p>
        </p:txBody>
      </p:sp>
      <p:sp>
        <p:nvSpPr>
          <p:cNvPr id="122" name="燕尾形 3">
            <a:extLst>
              <a:ext uri="{FF2B5EF4-FFF2-40B4-BE49-F238E27FC236}">
                <a16:creationId xmlns="" xmlns:a16="http://schemas.microsoft.com/office/drawing/2014/main" id="{1842884F-8AD7-412F-ACE1-36E9BF39A86F}"/>
              </a:ext>
            </a:extLst>
          </p:cNvPr>
          <p:cNvSpPr/>
          <p:nvPr/>
        </p:nvSpPr>
        <p:spPr bwMode="gray">
          <a:xfrm>
            <a:off x="7360256" y="28656"/>
            <a:ext cx="1036310"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RR Design</a:t>
            </a:r>
          </a:p>
        </p:txBody>
      </p:sp>
      <p:sp>
        <p:nvSpPr>
          <p:cNvPr id="182" name="燕尾形 3">
            <a:extLst>
              <a:ext uri="{FF2B5EF4-FFF2-40B4-BE49-F238E27FC236}">
                <a16:creationId xmlns="" xmlns:a16="http://schemas.microsoft.com/office/drawing/2014/main" id="{3B3CC8E9-A878-439C-BD51-4B00D611C6AC}"/>
              </a:ext>
            </a:extLst>
          </p:cNvPr>
          <p:cNvSpPr/>
          <p:nvPr/>
        </p:nvSpPr>
        <p:spPr bwMode="gray">
          <a:xfrm>
            <a:off x="9601201" y="28656"/>
            <a:ext cx="2147886" cy="37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b="1" dirty="0">
                <a:solidFill>
                  <a:prstClr val="white"/>
                </a:solidFill>
                <a:latin typeface="Huawei Sans" panose="020C0503030203020204" pitchFamily="34" charset="0"/>
                <a:sym typeface="Huawei Sans" panose="020C0503030203020204" pitchFamily="34" charset="0"/>
              </a:rPr>
              <a:t>Specifications-Exceeded Network Design</a:t>
            </a:r>
          </a:p>
        </p:txBody>
      </p:sp>
      <p:sp>
        <p:nvSpPr>
          <p:cNvPr id="183" name="燕尾形 3">
            <a:extLst>
              <a:ext uri="{FF2B5EF4-FFF2-40B4-BE49-F238E27FC236}">
                <a16:creationId xmlns="" xmlns:a16="http://schemas.microsoft.com/office/drawing/2014/main" id="{C135BB1D-01E4-475E-8AB5-05649C307E20}"/>
              </a:ext>
            </a:extLst>
          </p:cNvPr>
          <p:cNvSpPr/>
          <p:nvPr/>
        </p:nvSpPr>
        <p:spPr bwMode="gray">
          <a:xfrm>
            <a:off x="6168252" y="28656"/>
            <a:ext cx="1333414" cy="37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pPr>
            <a:r>
              <a:rPr lang="en-US" sz="1200" dirty="0">
                <a:solidFill>
                  <a:prstClr val="black"/>
                </a:solidFill>
                <a:latin typeface="Huawei Sans" panose="020C0503030203020204" pitchFamily="34" charset="0"/>
                <a:sym typeface="Huawei Sans" panose="020C0503030203020204" pitchFamily="34" charset="0"/>
              </a:rPr>
              <a:t>Data Tunnel Design</a:t>
            </a:r>
          </a:p>
        </p:txBody>
      </p:sp>
    </p:spTree>
    <p:extLst>
      <p:ext uri="{BB962C8B-B14F-4D97-AF65-F5344CB8AC3E}">
        <p14:creationId xmlns:p14="http://schemas.microsoft.com/office/powerpoint/2010/main" val="410264844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1019175" y="1844675"/>
            <a:ext cx="10153650" cy="4068811"/>
          </a:xfrm>
        </p:spPr>
        <p:txBody>
          <a:bodyPr/>
          <a:lstStyle/>
          <a:p>
            <a:r>
              <a:rPr lang="en-US" sz="1800" dirty="0">
                <a:solidFill>
                  <a:schemeClr val="bg1">
                    <a:lumMod val="50000"/>
                  </a:schemeClr>
                </a:solidFill>
              </a:rPr>
              <a:t>Development Trends and Challenges Facing Enterprise WAN Interconnection</a:t>
            </a:r>
          </a:p>
          <a:p>
            <a:r>
              <a:rPr lang="en-US" sz="1800" dirty="0">
                <a:solidFill>
                  <a:schemeClr val="bg1">
                    <a:lumMod val="50000"/>
                  </a:schemeClr>
                </a:solidFill>
              </a:rPr>
              <a:t>Overview of Huawei SD-WAN Solution</a:t>
            </a:r>
          </a:p>
          <a:p>
            <a:r>
              <a:rPr lang="en-US" sz="1800" b="1" dirty="0"/>
              <a:t>Networking Design for Huawei SD-WAN Solution</a:t>
            </a:r>
          </a:p>
          <a:p>
            <a:pPr lvl="1"/>
            <a:r>
              <a:rPr lang="en-US" sz="1600" dirty="0">
                <a:solidFill>
                  <a:schemeClr val="bg1">
                    <a:lumMod val="50000"/>
                  </a:schemeClr>
                </a:solidFill>
              </a:rPr>
              <a:t>SD-WAN Networking Design Overview</a:t>
            </a:r>
          </a:p>
          <a:p>
            <a:pPr lvl="1"/>
            <a:r>
              <a:rPr lang="en-US" sz="1600" dirty="0">
                <a:solidFill>
                  <a:schemeClr val="bg1">
                    <a:lumMod val="50000"/>
                  </a:schemeClr>
                </a:solidFill>
              </a:rPr>
              <a:t>SD-WAN Site Design</a:t>
            </a:r>
          </a:p>
          <a:p>
            <a:pPr lvl="1"/>
            <a:r>
              <a:rPr lang="en-US" sz="1600" dirty="0">
                <a:solidFill>
                  <a:schemeClr val="bg1">
                    <a:lumMod val="50000"/>
                  </a:schemeClr>
                </a:solidFill>
              </a:rPr>
              <a:t>SD-WAN Tunnel Design</a:t>
            </a:r>
          </a:p>
          <a:p>
            <a:pPr lvl="1">
              <a:buFont typeface="Wingdings" panose="05000000000000000000" pitchFamily="2" charset="2"/>
              <a:buChar char="§"/>
            </a:pPr>
            <a:r>
              <a:rPr lang="en-US" sz="1600" dirty="0"/>
              <a:t>SD-WAN VPN Design</a:t>
            </a:r>
          </a:p>
          <a:p>
            <a:r>
              <a:rPr lang="en-US" sz="1800" dirty="0">
                <a:solidFill>
                  <a:schemeClr val="bg1">
                    <a:lumMod val="50000"/>
                  </a:schemeClr>
                </a:solidFill>
              </a:rPr>
              <a:t>Service Design for Huawei SD-WAN Solution</a:t>
            </a:r>
          </a:p>
          <a:p>
            <a:r>
              <a:rPr lang="en-US" sz="1800" dirty="0">
                <a:solidFill>
                  <a:schemeClr val="bg1">
                    <a:lumMod val="50000"/>
                  </a:schemeClr>
                </a:solidFill>
              </a:rPr>
              <a:t>Reliability and Security Design for Huawei SD-WAN Solution</a:t>
            </a:r>
          </a:p>
        </p:txBody>
      </p:sp>
    </p:spTree>
    <p:extLst>
      <p:ext uri="{BB962C8B-B14F-4D97-AF65-F5344CB8AC3E}">
        <p14:creationId xmlns:p14="http://schemas.microsoft.com/office/powerpoint/2010/main" val="3756972273"/>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D332A32D-DD3E-40B2-8DF4-1B711544535B}"/>
              </a:ext>
            </a:extLst>
          </p:cNvPr>
          <p:cNvSpPr>
            <a:spLocks noGrp="1"/>
          </p:cNvSpPr>
          <p:nvPr>
            <p:ph type="title"/>
          </p:nvPr>
        </p:nvSpPr>
        <p:spPr bwMode="gray"/>
        <p:txBody>
          <a:bodyPr/>
          <a:lstStyle/>
          <a:p>
            <a:r>
              <a:rPr lang="en-US" dirty="0"/>
              <a:t>VPN Design Panorama</a:t>
            </a:r>
          </a:p>
        </p:txBody>
      </p:sp>
      <p:sp>
        <p:nvSpPr>
          <p:cNvPr id="164" name="Text Placeholder 163">
            <a:extLst>
              <a:ext uri="{FF2B5EF4-FFF2-40B4-BE49-F238E27FC236}">
                <a16:creationId xmlns="" xmlns:a16="http://schemas.microsoft.com/office/drawing/2014/main" id="{8C527F74-1DF0-4D25-9B9E-857A9CC4A091}"/>
              </a:ext>
            </a:extLst>
          </p:cNvPr>
          <p:cNvSpPr>
            <a:spLocks noGrp="1"/>
          </p:cNvSpPr>
          <p:nvPr>
            <p:ph type="body" sz="quarter" idx="10"/>
          </p:nvPr>
        </p:nvSpPr>
        <p:spPr bwMode="gray"/>
        <p:txBody>
          <a:bodyPr/>
          <a:lstStyle/>
          <a:p>
            <a:pPr algn="l"/>
            <a:r>
              <a:rPr lang="en-US" sz="1800" dirty="0"/>
              <a:t>The SD-WAN Solution uses VPNs to isolate services for multiple departments of a single tenant. In this case, the network of each department under a tenant is an independent service VPN.</a:t>
            </a:r>
          </a:p>
          <a:p>
            <a:pPr algn="l"/>
            <a:r>
              <a:rPr lang="en-US" sz="1800" dirty="0"/>
              <a:t>VPN design </a:t>
            </a:r>
            <a:r>
              <a:rPr lang="en-US" altLang="zh-CN" sz="1800" dirty="0"/>
              <a:t>generally covers</a:t>
            </a:r>
            <a:r>
              <a:rPr lang="en-US" sz="1800" dirty="0"/>
              <a:t>:</a:t>
            </a:r>
          </a:p>
          <a:p>
            <a:pPr marL="542925" lvl="1" indent="-247650"/>
            <a:r>
              <a:rPr lang="en-US" sz="1600" dirty="0"/>
              <a:t>VPN design</a:t>
            </a:r>
          </a:p>
          <a:p>
            <a:pPr marL="542925" lvl="1" indent="-247650"/>
            <a:r>
              <a:rPr lang="en-US" sz="1600" dirty="0"/>
              <a:t>Topology design</a:t>
            </a:r>
          </a:p>
          <a:p>
            <a:pPr marL="542925" lvl="1" indent="-247650"/>
            <a:r>
              <a:rPr lang="en-US" sz="1600" dirty="0"/>
              <a:t>VPN route design</a:t>
            </a:r>
          </a:p>
        </p:txBody>
      </p:sp>
      <p:grpSp>
        <p:nvGrpSpPr>
          <p:cNvPr id="322" name="Group 321">
            <a:extLst>
              <a:ext uri="{FF2B5EF4-FFF2-40B4-BE49-F238E27FC236}">
                <a16:creationId xmlns="" xmlns:a16="http://schemas.microsoft.com/office/drawing/2014/main" id="{23901A98-489E-4560-B723-FBE642201279}"/>
              </a:ext>
            </a:extLst>
          </p:cNvPr>
          <p:cNvGrpSpPr/>
          <p:nvPr/>
        </p:nvGrpSpPr>
        <p:grpSpPr bwMode="gray">
          <a:xfrm>
            <a:off x="3452794" y="2143157"/>
            <a:ext cx="8135503" cy="3491374"/>
            <a:chOff x="1852989" y="2127116"/>
            <a:chExt cx="8135503" cy="3491374"/>
          </a:xfrm>
        </p:grpSpPr>
        <p:sp>
          <p:nvSpPr>
            <p:cNvPr id="34" name="Parallelogram 33">
              <a:extLst>
                <a:ext uri="{FF2B5EF4-FFF2-40B4-BE49-F238E27FC236}">
                  <a16:creationId xmlns="" xmlns:a16="http://schemas.microsoft.com/office/drawing/2014/main" id="{CB2A9EA1-5916-41B6-A9B2-60F1866A682B}"/>
                </a:ext>
              </a:extLst>
            </p:cNvPr>
            <p:cNvSpPr/>
            <p:nvPr/>
          </p:nvSpPr>
          <p:spPr bwMode="gray">
            <a:xfrm>
              <a:off x="1852989" y="4689982"/>
              <a:ext cx="1946090" cy="773495"/>
            </a:xfrm>
            <a:prstGeom prst="parallelogram">
              <a:avLst>
                <a:gd name="adj" fmla="val 7612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268" name="Parallelogram 267">
              <a:extLst>
                <a:ext uri="{FF2B5EF4-FFF2-40B4-BE49-F238E27FC236}">
                  <a16:creationId xmlns="" xmlns:a16="http://schemas.microsoft.com/office/drawing/2014/main" id="{B92CE102-D518-4C6A-AB2B-AA58BA28D9D5}"/>
                </a:ext>
              </a:extLst>
            </p:cNvPr>
            <p:cNvSpPr/>
            <p:nvPr/>
          </p:nvSpPr>
          <p:spPr bwMode="gray">
            <a:xfrm>
              <a:off x="2640760" y="3673615"/>
              <a:ext cx="1946090" cy="773495"/>
            </a:xfrm>
            <a:prstGeom prst="parallelogram">
              <a:avLst>
                <a:gd name="adj" fmla="val 7612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269" name="Parallelogram 268">
              <a:extLst>
                <a:ext uri="{FF2B5EF4-FFF2-40B4-BE49-F238E27FC236}">
                  <a16:creationId xmlns="" xmlns:a16="http://schemas.microsoft.com/office/drawing/2014/main" id="{F9D24F27-DCCC-4BC9-9539-AD0F1C87325E}"/>
                </a:ext>
              </a:extLst>
            </p:cNvPr>
            <p:cNvSpPr/>
            <p:nvPr/>
          </p:nvSpPr>
          <p:spPr bwMode="gray">
            <a:xfrm flipH="1">
              <a:off x="8042402" y="4227657"/>
              <a:ext cx="1946090" cy="773495"/>
            </a:xfrm>
            <a:prstGeom prst="parallelogram">
              <a:avLst>
                <a:gd name="adj" fmla="val 7612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222" name="梯形 41">
              <a:extLst>
                <a:ext uri="{FF2B5EF4-FFF2-40B4-BE49-F238E27FC236}">
                  <a16:creationId xmlns="" xmlns:a16="http://schemas.microsoft.com/office/drawing/2014/main" id="{C3E6F6A3-FFD1-4928-AF21-A189FD20859D}"/>
                </a:ext>
              </a:extLst>
            </p:cNvPr>
            <p:cNvSpPr/>
            <p:nvPr/>
          </p:nvSpPr>
          <p:spPr bwMode="gray">
            <a:xfrm>
              <a:off x="3217922" y="3390726"/>
              <a:ext cx="5756155"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sym typeface="Huawei Sans" panose="020C0503030203020204" pitchFamily="34" charset="0"/>
              </a:endParaRPr>
            </a:p>
          </p:txBody>
        </p:sp>
        <p:pic>
          <p:nvPicPr>
            <p:cNvPr id="224" name="图片 31">
              <a:extLst>
                <a:ext uri="{FF2B5EF4-FFF2-40B4-BE49-F238E27FC236}">
                  <a16:creationId xmlns="" xmlns:a16="http://schemas.microsoft.com/office/drawing/2014/main" id="{107242EA-DDBD-4568-BED8-EFC15967D01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4123560" y="3920794"/>
              <a:ext cx="466668" cy="381818"/>
            </a:xfrm>
            <a:prstGeom prst="rect">
              <a:avLst/>
            </a:prstGeom>
          </p:spPr>
        </p:pic>
        <p:pic>
          <p:nvPicPr>
            <p:cNvPr id="227" name="图片 31">
              <a:extLst>
                <a:ext uri="{FF2B5EF4-FFF2-40B4-BE49-F238E27FC236}">
                  <a16:creationId xmlns="" xmlns:a16="http://schemas.microsoft.com/office/drawing/2014/main" id="{49639AB8-D186-4E40-903B-69943BC233E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3361898" y="4912949"/>
              <a:ext cx="466668" cy="381818"/>
            </a:xfrm>
            <a:prstGeom prst="rect">
              <a:avLst/>
            </a:prstGeom>
          </p:spPr>
        </p:pic>
        <p:pic>
          <p:nvPicPr>
            <p:cNvPr id="230" name="图片 25">
              <a:extLst>
                <a:ext uri="{FF2B5EF4-FFF2-40B4-BE49-F238E27FC236}">
                  <a16:creationId xmlns="" xmlns:a16="http://schemas.microsoft.com/office/drawing/2014/main" id="{323109E5-9AAE-4D3C-8EC0-AA96F186C9E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8038980" y="4400178"/>
              <a:ext cx="466668" cy="381818"/>
            </a:xfrm>
            <a:prstGeom prst="rect">
              <a:avLst/>
            </a:prstGeom>
          </p:spPr>
        </p:pic>
        <p:cxnSp>
          <p:nvCxnSpPr>
            <p:cNvPr id="236" name="直接连接符 133">
              <a:extLst>
                <a:ext uri="{FF2B5EF4-FFF2-40B4-BE49-F238E27FC236}">
                  <a16:creationId xmlns="" xmlns:a16="http://schemas.microsoft.com/office/drawing/2014/main" id="{FB5C050B-13E6-4CB5-A124-A52BE5588F65}"/>
                </a:ext>
              </a:extLst>
            </p:cNvPr>
            <p:cNvCxnSpPr>
              <a:cxnSpLocks/>
              <a:stCxn id="227" idx="3"/>
              <a:endCxn id="230" idx="1"/>
            </p:cNvCxnSpPr>
            <p:nvPr/>
          </p:nvCxnSpPr>
          <p:spPr bwMode="gray">
            <a:xfrm flipV="1">
              <a:off x="3828566" y="4591087"/>
              <a:ext cx="4210414" cy="512771"/>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cxnSp>
          <p:nvCxnSpPr>
            <p:cNvPr id="237" name="直接连接符 133">
              <a:extLst>
                <a:ext uri="{FF2B5EF4-FFF2-40B4-BE49-F238E27FC236}">
                  <a16:creationId xmlns="" xmlns:a16="http://schemas.microsoft.com/office/drawing/2014/main" id="{8C19DF4B-B751-4B6F-8936-8360A32A85DD}"/>
                </a:ext>
              </a:extLst>
            </p:cNvPr>
            <p:cNvCxnSpPr>
              <a:stCxn id="224" idx="3"/>
              <a:endCxn id="230" idx="1"/>
            </p:cNvCxnSpPr>
            <p:nvPr/>
          </p:nvCxnSpPr>
          <p:spPr bwMode="gray">
            <a:xfrm>
              <a:off x="4590228" y="4111703"/>
              <a:ext cx="3448752" cy="479384"/>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sp>
          <p:nvSpPr>
            <p:cNvPr id="239" name="TextBox 238">
              <a:extLst>
                <a:ext uri="{FF2B5EF4-FFF2-40B4-BE49-F238E27FC236}">
                  <a16:creationId xmlns="" xmlns:a16="http://schemas.microsoft.com/office/drawing/2014/main" id="{AE07BB8D-F210-4FC9-AF73-F2C506491AD1}"/>
                </a:ext>
              </a:extLst>
            </p:cNvPr>
            <p:cNvSpPr txBox="1"/>
            <p:nvPr/>
          </p:nvSpPr>
          <p:spPr bwMode="gray">
            <a:xfrm>
              <a:off x="7127595" y="5095270"/>
              <a:ext cx="1702709" cy="523220"/>
            </a:xfrm>
            <a:prstGeom prst="rect">
              <a:avLst/>
            </a:prstGeom>
            <a:noFill/>
          </p:spPr>
          <p:txBody>
            <a:bodyPr wrap="none" rtlCol="0">
              <a:spAutoFit/>
            </a:bodyPr>
            <a:lstStyle/>
            <a:p>
              <a:pPr algn="ctr" fontAlgn="ctr"/>
              <a:r>
                <a:rPr lang="en-US" sz="1400" b="1" dirty="0">
                  <a:solidFill>
                    <a:prstClr val="black"/>
                  </a:solidFill>
                  <a:latin typeface="Huawei Sans" panose="020C0503030203020204" pitchFamily="34" charset="0"/>
                  <a:sym typeface="Huawei Sans" panose="020C0503030203020204" pitchFamily="34" charset="0"/>
                </a:rPr>
                <a:t>Overlay</a:t>
              </a:r>
            </a:p>
            <a:p>
              <a:pPr algn="ctr" fontAlgn="ctr"/>
              <a:r>
                <a:rPr lang="en-US" sz="1400" b="1" dirty="0">
                  <a:solidFill>
                    <a:prstClr val="black"/>
                  </a:solidFill>
                  <a:latin typeface="Huawei Sans" panose="020C0503030203020204" pitchFamily="34" charset="0"/>
                  <a:sym typeface="Huawei Sans" panose="020C0503030203020204" pitchFamily="34" charset="0"/>
                </a:rPr>
                <a:t>(virtual network)</a:t>
              </a:r>
            </a:p>
          </p:txBody>
        </p:sp>
        <p:sp>
          <p:nvSpPr>
            <p:cNvPr id="241" name="文本框 18">
              <a:extLst>
                <a:ext uri="{FF2B5EF4-FFF2-40B4-BE49-F238E27FC236}">
                  <a16:creationId xmlns="" xmlns:a16="http://schemas.microsoft.com/office/drawing/2014/main" id="{5A16A4BC-B632-40F1-9F66-3E908D8E8CE7}"/>
                </a:ext>
              </a:extLst>
            </p:cNvPr>
            <p:cNvSpPr txBox="1"/>
            <p:nvPr/>
          </p:nvSpPr>
          <p:spPr bwMode="gray">
            <a:xfrm>
              <a:off x="3311595" y="4681762"/>
              <a:ext cx="584757"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sym typeface="Huawei Sans" panose="020C0503030203020204" pitchFamily="34" charset="0"/>
                </a:rPr>
                <a:t>EDGE</a:t>
              </a:r>
            </a:p>
          </p:txBody>
        </p:sp>
        <p:sp>
          <p:nvSpPr>
            <p:cNvPr id="242" name="文本框 18">
              <a:extLst>
                <a:ext uri="{FF2B5EF4-FFF2-40B4-BE49-F238E27FC236}">
                  <a16:creationId xmlns="" xmlns:a16="http://schemas.microsoft.com/office/drawing/2014/main" id="{062260A9-176C-4E5D-91C2-52D8C0CD9F46}"/>
                </a:ext>
              </a:extLst>
            </p:cNvPr>
            <p:cNvSpPr txBox="1"/>
            <p:nvPr/>
          </p:nvSpPr>
          <p:spPr bwMode="gray">
            <a:xfrm>
              <a:off x="4061257" y="3707967"/>
              <a:ext cx="584757"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sym typeface="Huawei Sans" panose="020C0503030203020204" pitchFamily="34" charset="0"/>
                </a:rPr>
                <a:t>EDGE</a:t>
              </a:r>
            </a:p>
          </p:txBody>
        </p:sp>
        <p:sp>
          <p:nvSpPr>
            <p:cNvPr id="244" name="文本框 18">
              <a:extLst>
                <a:ext uri="{FF2B5EF4-FFF2-40B4-BE49-F238E27FC236}">
                  <a16:creationId xmlns="" xmlns:a16="http://schemas.microsoft.com/office/drawing/2014/main" id="{CEA78192-53A3-4E7B-A2CB-08433DD0B494}"/>
                </a:ext>
              </a:extLst>
            </p:cNvPr>
            <p:cNvSpPr txBox="1"/>
            <p:nvPr/>
          </p:nvSpPr>
          <p:spPr bwMode="gray">
            <a:xfrm>
              <a:off x="7927466" y="4191125"/>
              <a:ext cx="690408"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sym typeface="Huawei Sans" panose="020C0503030203020204" pitchFamily="34" charset="0"/>
                </a:rPr>
                <a:t>EDGE</a:t>
              </a:r>
            </a:p>
          </p:txBody>
        </p:sp>
        <p:cxnSp>
          <p:nvCxnSpPr>
            <p:cNvPr id="248" name="直接箭头连接符 84">
              <a:extLst>
                <a:ext uri="{FF2B5EF4-FFF2-40B4-BE49-F238E27FC236}">
                  <a16:creationId xmlns="" xmlns:a16="http://schemas.microsoft.com/office/drawing/2014/main" id="{FCD3FF07-AE8D-4826-B27F-0647BBA37247}"/>
                </a:ext>
              </a:extLst>
            </p:cNvPr>
            <p:cNvCxnSpPr>
              <a:cxnSpLocks/>
            </p:cNvCxnSpPr>
            <p:nvPr/>
          </p:nvCxnSpPr>
          <p:spPr bwMode="gray">
            <a:xfrm flipH="1">
              <a:off x="4656373" y="3867105"/>
              <a:ext cx="1735378" cy="186720"/>
            </a:xfrm>
            <a:prstGeom prst="straightConnector1">
              <a:avLst/>
            </a:prstGeom>
            <a:ln w="19050" cap="flat" cmpd="sng" algn="ctr">
              <a:solidFill>
                <a:srgbClr val="E28189"/>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249" name="直接箭头连接符 84">
              <a:extLst>
                <a:ext uri="{FF2B5EF4-FFF2-40B4-BE49-F238E27FC236}">
                  <a16:creationId xmlns="" xmlns:a16="http://schemas.microsoft.com/office/drawing/2014/main" id="{B8F78B2D-451E-47FD-8CA7-D4C88F26C2F6}"/>
                </a:ext>
              </a:extLst>
            </p:cNvPr>
            <p:cNvCxnSpPr>
              <a:cxnSpLocks/>
            </p:cNvCxnSpPr>
            <p:nvPr/>
          </p:nvCxnSpPr>
          <p:spPr bwMode="gray">
            <a:xfrm>
              <a:off x="6985832" y="3947364"/>
              <a:ext cx="1005262" cy="456179"/>
            </a:xfrm>
            <a:prstGeom prst="straightConnector1">
              <a:avLst/>
            </a:prstGeom>
            <a:ln w="19050" cap="flat" cmpd="sng" algn="ctr">
              <a:solidFill>
                <a:srgbClr val="E28189"/>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252" name="Can 41">
              <a:extLst>
                <a:ext uri="{FF2B5EF4-FFF2-40B4-BE49-F238E27FC236}">
                  <a16:creationId xmlns="" xmlns:a16="http://schemas.microsoft.com/office/drawing/2014/main" id="{4BC406D6-7611-4B8D-BB24-A25F69C16EA5}"/>
                </a:ext>
              </a:extLst>
            </p:cNvPr>
            <p:cNvSpPr/>
            <p:nvPr/>
          </p:nvSpPr>
          <p:spPr bwMode="gray">
            <a:xfrm rot="4982864">
              <a:off x="5806628" y="2813699"/>
              <a:ext cx="166846" cy="3836639"/>
            </a:xfrm>
            <a:prstGeom prst="can">
              <a:avLst>
                <a:gd name="adj" fmla="val 55435"/>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sym typeface="Huawei Sans" panose="020C0503030203020204" pitchFamily="34" charset="0"/>
              </a:endParaRPr>
            </a:p>
          </p:txBody>
        </p:sp>
        <p:sp>
          <p:nvSpPr>
            <p:cNvPr id="253" name="TextBox 252">
              <a:extLst>
                <a:ext uri="{FF2B5EF4-FFF2-40B4-BE49-F238E27FC236}">
                  <a16:creationId xmlns="" xmlns:a16="http://schemas.microsoft.com/office/drawing/2014/main" id="{21E94C08-C7E3-489C-BAF2-508165A350C6}"/>
                </a:ext>
              </a:extLst>
            </p:cNvPr>
            <p:cNvSpPr txBox="1"/>
            <p:nvPr/>
          </p:nvSpPr>
          <p:spPr bwMode="gray">
            <a:xfrm rot="21210080">
              <a:off x="5023898" y="4573861"/>
              <a:ext cx="1754119"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sym typeface="Huawei Sans" panose="020C0503030203020204" pitchFamily="34" charset="0"/>
                </a:rPr>
                <a:t>IP overlay tunnel 1</a:t>
              </a:r>
            </a:p>
          </p:txBody>
        </p:sp>
        <p:sp>
          <p:nvSpPr>
            <p:cNvPr id="254" name="Can 41">
              <a:extLst>
                <a:ext uri="{FF2B5EF4-FFF2-40B4-BE49-F238E27FC236}">
                  <a16:creationId xmlns="" xmlns:a16="http://schemas.microsoft.com/office/drawing/2014/main" id="{F5169B60-EEDE-45F7-AD8B-6F96C03A38CD}"/>
                </a:ext>
              </a:extLst>
            </p:cNvPr>
            <p:cNvSpPr/>
            <p:nvPr/>
          </p:nvSpPr>
          <p:spPr bwMode="gray">
            <a:xfrm rot="4958633">
              <a:off x="5846302" y="3081041"/>
              <a:ext cx="166846" cy="3833597"/>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sym typeface="Huawei Sans" panose="020C0503030203020204" pitchFamily="34" charset="0"/>
              </a:endParaRPr>
            </a:p>
          </p:txBody>
        </p:sp>
        <p:cxnSp>
          <p:nvCxnSpPr>
            <p:cNvPr id="256" name="直接箭头连接符 84">
              <a:extLst>
                <a:ext uri="{FF2B5EF4-FFF2-40B4-BE49-F238E27FC236}">
                  <a16:creationId xmlns="" xmlns:a16="http://schemas.microsoft.com/office/drawing/2014/main" id="{04F505E3-A354-4783-B567-F04FB5DE4B8E}"/>
                </a:ext>
              </a:extLst>
            </p:cNvPr>
            <p:cNvCxnSpPr>
              <a:cxnSpLocks/>
            </p:cNvCxnSpPr>
            <p:nvPr/>
          </p:nvCxnSpPr>
          <p:spPr bwMode="gray">
            <a:xfrm flipH="1">
              <a:off x="3873446" y="4077331"/>
              <a:ext cx="2575095" cy="777273"/>
            </a:xfrm>
            <a:prstGeom prst="straightConnector1">
              <a:avLst/>
            </a:prstGeom>
            <a:ln w="19050" cap="flat" cmpd="sng" algn="ctr">
              <a:solidFill>
                <a:srgbClr val="E28189"/>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258" name="TextBox 257">
              <a:extLst>
                <a:ext uri="{FF2B5EF4-FFF2-40B4-BE49-F238E27FC236}">
                  <a16:creationId xmlns="" xmlns:a16="http://schemas.microsoft.com/office/drawing/2014/main" id="{37B4AF06-380B-437D-BB18-2C3C8EFBF5EE}"/>
                </a:ext>
              </a:extLst>
            </p:cNvPr>
            <p:cNvSpPr txBox="1"/>
            <p:nvPr/>
          </p:nvSpPr>
          <p:spPr bwMode="gray">
            <a:xfrm rot="21185849">
              <a:off x="5014008" y="4845085"/>
              <a:ext cx="1773898"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sym typeface="Huawei Sans" panose="020C0503030203020204" pitchFamily="34" charset="0"/>
                </a:rPr>
                <a:t>IP overlay tunnel 2</a:t>
              </a:r>
            </a:p>
          </p:txBody>
        </p:sp>
        <p:pic>
          <p:nvPicPr>
            <p:cNvPr id="262" name="图片 25">
              <a:extLst>
                <a:ext uri="{FF2B5EF4-FFF2-40B4-BE49-F238E27FC236}">
                  <a16:creationId xmlns="" xmlns:a16="http://schemas.microsoft.com/office/drawing/2014/main" id="{52DC1957-BC57-463F-A9FB-2C50EED1B339}"/>
                </a:ext>
              </a:extLst>
            </p:cNvPr>
            <p:cNvPicPr>
              <a:picLocks noChangeAspect="1"/>
            </p:cNvPicPr>
            <p:nvPr/>
          </p:nvPicPr>
          <p:blipFill>
            <a:blip r:embed="rId4"/>
            <a:stretch>
              <a:fillRect/>
            </a:stretch>
          </p:blipFill>
          <p:spPr bwMode="gray">
            <a:xfrm>
              <a:off x="6477858" y="3725014"/>
              <a:ext cx="466668" cy="389308"/>
            </a:xfrm>
            <a:prstGeom prst="rect">
              <a:avLst/>
            </a:prstGeom>
          </p:spPr>
        </p:pic>
        <p:sp>
          <p:nvSpPr>
            <p:cNvPr id="263" name="Rectangular Callout 75">
              <a:extLst>
                <a:ext uri="{FF2B5EF4-FFF2-40B4-BE49-F238E27FC236}">
                  <a16:creationId xmlns="" xmlns:a16="http://schemas.microsoft.com/office/drawing/2014/main" id="{6E5BC509-58D7-4785-AC60-E0FF8CCC3847}"/>
                </a:ext>
              </a:extLst>
            </p:cNvPr>
            <p:cNvSpPr/>
            <p:nvPr/>
          </p:nvSpPr>
          <p:spPr bwMode="gray">
            <a:xfrm>
              <a:off x="7769709" y="3644822"/>
              <a:ext cx="1650202" cy="330892"/>
            </a:xfrm>
            <a:prstGeom prst="wedgeRectCallout">
              <a:avLst>
                <a:gd name="adj1" fmla="val -69842"/>
                <a:gd name="adj2" fmla="val 3797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solidFill>
                    <a:prstClr val="black"/>
                  </a:solidFill>
                  <a:sym typeface="Huawei Sans" panose="020C0503030203020204" pitchFamily="34" charset="0"/>
                </a:rPr>
                <a:t>VPN route design</a:t>
              </a:r>
            </a:p>
          </p:txBody>
        </p:sp>
        <p:sp>
          <p:nvSpPr>
            <p:cNvPr id="266" name="文本框 18">
              <a:extLst>
                <a:ext uri="{FF2B5EF4-FFF2-40B4-BE49-F238E27FC236}">
                  <a16:creationId xmlns="" xmlns:a16="http://schemas.microsoft.com/office/drawing/2014/main" id="{F0D0A9B1-7827-4C72-A107-90E3B9CEDF65}"/>
                </a:ext>
              </a:extLst>
            </p:cNvPr>
            <p:cNvSpPr txBox="1"/>
            <p:nvPr/>
          </p:nvSpPr>
          <p:spPr bwMode="gray">
            <a:xfrm>
              <a:off x="6465978" y="3532537"/>
              <a:ext cx="388549"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sym typeface="Huawei Sans" panose="020C0503030203020204" pitchFamily="34" charset="0"/>
                </a:rPr>
                <a:t>RR</a:t>
              </a:r>
            </a:p>
          </p:txBody>
        </p:sp>
        <p:pic>
          <p:nvPicPr>
            <p:cNvPr id="270" name="图片 140" descr="通用交换机.png">
              <a:extLst>
                <a:ext uri="{FF2B5EF4-FFF2-40B4-BE49-F238E27FC236}">
                  <a16:creationId xmlns="" xmlns:a16="http://schemas.microsoft.com/office/drawing/2014/main" id="{6C9225CA-2A48-4ACE-8984-0C2A656E562A}"/>
                </a:ext>
              </a:extLst>
            </p:cNvPr>
            <p:cNvPicPr>
              <a:picLocks noChangeAspect="1"/>
            </p:cNvPicPr>
            <p:nvPr/>
          </p:nvPicPr>
          <p:blipFill>
            <a:blip r:embed="rId5" cstate="print">
              <a:grayscl/>
            </a:blip>
            <a:stretch>
              <a:fillRect/>
            </a:stretch>
          </p:blipFill>
          <p:spPr bwMode="gray">
            <a:xfrm>
              <a:off x="2463579" y="4926737"/>
              <a:ext cx="432961" cy="354242"/>
            </a:xfrm>
            <a:prstGeom prst="rect">
              <a:avLst/>
            </a:prstGeom>
          </p:spPr>
        </p:pic>
        <p:pic>
          <p:nvPicPr>
            <p:cNvPr id="271" name="图片 140" descr="通用交换机.png">
              <a:extLst>
                <a:ext uri="{FF2B5EF4-FFF2-40B4-BE49-F238E27FC236}">
                  <a16:creationId xmlns="" xmlns:a16="http://schemas.microsoft.com/office/drawing/2014/main" id="{767E2CDA-F7F7-46D8-ACF3-E5DB140CE3E8}"/>
                </a:ext>
              </a:extLst>
            </p:cNvPr>
            <p:cNvPicPr>
              <a:picLocks noChangeAspect="1"/>
            </p:cNvPicPr>
            <p:nvPr/>
          </p:nvPicPr>
          <p:blipFill>
            <a:blip r:embed="rId5" cstate="print">
              <a:grayscl/>
            </a:blip>
            <a:stretch>
              <a:fillRect/>
            </a:stretch>
          </p:blipFill>
          <p:spPr bwMode="gray">
            <a:xfrm>
              <a:off x="3244765" y="3937190"/>
              <a:ext cx="432961" cy="354242"/>
            </a:xfrm>
            <a:prstGeom prst="rect">
              <a:avLst/>
            </a:prstGeom>
          </p:spPr>
        </p:pic>
        <p:pic>
          <p:nvPicPr>
            <p:cNvPr id="272" name="图片 140" descr="通用交换机.png">
              <a:extLst>
                <a:ext uri="{FF2B5EF4-FFF2-40B4-BE49-F238E27FC236}">
                  <a16:creationId xmlns="" xmlns:a16="http://schemas.microsoft.com/office/drawing/2014/main" id="{FB75B3D1-052D-49B6-879B-4CED121579E8}"/>
                </a:ext>
              </a:extLst>
            </p:cNvPr>
            <p:cNvPicPr>
              <a:picLocks noChangeAspect="1"/>
            </p:cNvPicPr>
            <p:nvPr/>
          </p:nvPicPr>
          <p:blipFill>
            <a:blip r:embed="rId5" cstate="print">
              <a:grayscl/>
            </a:blip>
            <a:stretch>
              <a:fillRect/>
            </a:stretch>
          </p:blipFill>
          <p:spPr bwMode="gray">
            <a:xfrm>
              <a:off x="9041582" y="4415948"/>
              <a:ext cx="432961" cy="354242"/>
            </a:xfrm>
            <a:prstGeom prst="rect">
              <a:avLst/>
            </a:prstGeom>
          </p:spPr>
        </p:pic>
        <p:cxnSp>
          <p:nvCxnSpPr>
            <p:cNvPr id="273" name="直接连接符 133">
              <a:extLst>
                <a:ext uri="{FF2B5EF4-FFF2-40B4-BE49-F238E27FC236}">
                  <a16:creationId xmlns="" xmlns:a16="http://schemas.microsoft.com/office/drawing/2014/main" id="{4AC98C69-1019-4236-98FF-DA1D359165E1}"/>
                </a:ext>
              </a:extLst>
            </p:cNvPr>
            <p:cNvCxnSpPr>
              <a:cxnSpLocks/>
              <a:stCxn id="270" idx="3"/>
              <a:endCxn id="227" idx="1"/>
            </p:cNvCxnSpPr>
            <p:nvPr/>
          </p:nvCxnSpPr>
          <p:spPr bwMode="gray">
            <a:xfrm>
              <a:off x="2896540" y="5103858"/>
              <a:ext cx="465358" cy="0"/>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274" name="直接连接符 133">
              <a:extLst>
                <a:ext uri="{FF2B5EF4-FFF2-40B4-BE49-F238E27FC236}">
                  <a16:creationId xmlns="" xmlns:a16="http://schemas.microsoft.com/office/drawing/2014/main" id="{4814D0CE-308D-488C-935C-4F5C70045165}"/>
                </a:ext>
              </a:extLst>
            </p:cNvPr>
            <p:cNvCxnSpPr>
              <a:cxnSpLocks/>
              <a:stCxn id="271" idx="3"/>
              <a:endCxn id="224" idx="1"/>
            </p:cNvCxnSpPr>
            <p:nvPr/>
          </p:nvCxnSpPr>
          <p:spPr bwMode="gray">
            <a:xfrm flipV="1">
              <a:off x="3677726" y="4111703"/>
              <a:ext cx="445834" cy="2608"/>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275" name="直接连接符 133">
              <a:extLst>
                <a:ext uri="{FF2B5EF4-FFF2-40B4-BE49-F238E27FC236}">
                  <a16:creationId xmlns="" xmlns:a16="http://schemas.microsoft.com/office/drawing/2014/main" id="{A47740D1-98A5-4C90-B3BB-296E5C0AAB3B}"/>
                </a:ext>
              </a:extLst>
            </p:cNvPr>
            <p:cNvCxnSpPr>
              <a:cxnSpLocks/>
              <a:stCxn id="230" idx="3"/>
              <a:endCxn id="272" idx="1"/>
            </p:cNvCxnSpPr>
            <p:nvPr/>
          </p:nvCxnSpPr>
          <p:spPr bwMode="gray">
            <a:xfrm>
              <a:off x="8505648" y="4591087"/>
              <a:ext cx="535934" cy="1982"/>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sp>
          <p:nvSpPr>
            <p:cNvPr id="276" name="文本框 18">
              <a:extLst>
                <a:ext uri="{FF2B5EF4-FFF2-40B4-BE49-F238E27FC236}">
                  <a16:creationId xmlns="" xmlns:a16="http://schemas.microsoft.com/office/drawing/2014/main" id="{4D759CFE-58CE-40F2-8759-2E14024EA950}"/>
                </a:ext>
              </a:extLst>
            </p:cNvPr>
            <p:cNvSpPr txBox="1"/>
            <p:nvPr/>
          </p:nvSpPr>
          <p:spPr bwMode="gray">
            <a:xfrm>
              <a:off x="2262820" y="4675100"/>
              <a:ext cx="1118127"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sym typeface="Huawei Sans" panose="020C0503030203020204" pitchFamily="34" charset="0"/>
                </a:rPr>
                <a:t>Core switch</a:t>
              </a:r>
            </a:p>
          </p:txBody>
        </p:sp>
        <p:sp>
          <p:nvSpPr>
            <p:cNvPr id="277" name="文本框 18">
              <a:extLst>
                <a:ext uri="{FF2B5EF4-FFF2-40B4-BE49-F238E27FC236}">
                  <a16:creationId xmlns="" xmlns:a16="http://schemas.microsoft.com/office/drawing/2014/main" id="{85EC10B6-696F-4CD5-90D7-DBD0759C6B9B}"/>
                </a:ext>
              </a:extLst>
            </p:cNvPr>
            <p:cNvSpPr txBox="1"/>
            <p:nvPr/>
          </p:nvSpPr>
          <p:spPr bwMode="gray">
            <a:xfrm>
              <a:off x="3058768" y="3694395"/>
              <a:ext cx="1064792"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sym typeface="Huawei Sans" panose="020C0503030203020204" pitchFamily="34" charset="0"/>
                </a:rPr>
                <a:t>Core switch</a:t>
              </a:r>
            </a:p>
          </p:txBody>
        </p:sp>
        <p:sp>
          <p:nvSpPr>
            <p:cNvPr id="278" name="文本框 18">
              <a:extLst>
                <a:ext uri="{FF2B5EF4-FFF2-40B4-BE49-F238E27FC236}">
                  <a16:creationId xmlns="" xmlns:a16="http://schemas.microsoft.com/office/drawing/2014/main" id="{1F28D105-4054-4CC2-B98F-A5A743A68661}"/>
                </a:ext>
              </a:extLst>
            </p:cNvPr>
            <p:cNvSpPr txBox="1"/>
            <p:nvPr/>
          </p:nvSpPr>
          <p:spPr bwMode="gray">
            <a:xfrm>
              <a:off x="8491304" y="4199097"/>
              <a:ext cx="1071622"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sym typeface="Huawei Sans" panose="020C0503030203020204" pitchFamily="34" charset="0"/>
                </a:rPr>
                <a:t>Core switch</a:t>
              </a:r>
            </a:p>
          </p:txBody>
        </p:sp>
        <p:sp>
          <p:nvSpPr>
            <p:cNvPr id="279" name="TextBox 278">
              <a:extLst>
                <a:ext uri="{FF2B5EF4-FFF2-40B4-BE49-F238E27FC236}">
                  <a16:creationId xmlns="" xmlns:a16="http://schemas.microsoft.com/office/drawing/2014/main" id="{848B2E4D-F979-40CF-BA61-FE8314C9C27A}"/>
                </a:ext>
              </a:extLst>
            </p:cNvPr>
            <p:cNvSpPr txBox="1"/>
            <p:nvPr/>
          </p:nvSpPr>
          <p:spPr bwMode="gray">
            <a:xfrm rot="1515485">
              <a:off x="7082943" y="3945417"/>
              <a:ext cx="910827"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BGP EVPN</a:t>
              </a:r>
            </a:p>
          </p:txBody>
        </p:sp>
        <p:sp>
          <p:nvSpPr>
            <p:cNvPr id="285" name="TextBox 284">
              <a:extLst>
                <a:ext uri="{FF2B5EF4-FFF2-40B4-BE49-F238E27FC236}">
                  <a16:creationId xmlns="" xmlns:a16="http://schemas.microsoft.com/office/drawing/2014/main" id="{09693B8C-B9F8-4BD5-93F8-E8DA570F31E9}"/>
                </a:ext>
              </a:extLst>
            </p:cNvPr>
            <p:cNvSpPr txBox="1"/>
            <p:nvPr/>
          </p:nvSpPr>
          <p:spPr bwMode="gray">
            <a:xfrm>
              <a:off x="1940117" y="5211857"/>
              <a:ext cx="785793" cy="307777"/>
            </a:xfrm>
            <a:prstGeom prst="rect">
              <a:avLst/>
            </a:prstGeom>
            <a:noFill/>
          </p:spPr>
          <p:txBody>
            <a:bodyPr wrap="none" rtlCol="0">
              <a:spAutoFit/>
            </a:bodyPr>
            <a:lstStyle/>
            <a:p>
              <a:pPr fontAlgn="ctr"/>
              <a:r>
                <a:rPr lang="en-US" sz="1400" b="1" dirty="0">
                  <a:solidFill>
                    <a:prstClr val="black"/>
                  </a:solidFill>
                  <a:latin typeface="Huawei Sans" panose="020C0503030203020204" pitchFamily="34" charset="0"/>
                  <a:sym typeface="Huawei Sans" panose="020C0503030203020204" pitchFamily="34" charset="0"/>
                </a:rPr>
                <a:t>Branch</a:t>
              </a:r>
            </a:p>
          </p:txBody>
        </p:sp>
        <p:sp>
          <p:nvSpPr>
            <p:cNvPr id="286" name="TextBox 285">
              <a:extLst>
                <a:ext uri="{FF2B5EF4-FFF2-40B4-BE49-F238E27FC236}">
                  <a16:creationId xmlns="" xmlns:a16="http://schemas.microsoft.com/office/drawing/2014/main" id="{3B290605-85FB-4B6B-9836-7664F8309E39}"/>
                </a:ext>
              </a:extLst>
            </p:cNvPr>
            <p:cNvSpPr txBox="1"/>
            <p:nvPr/>
          </p:nvSpPr>
          <p:spPr bwMode="gray">
            <a:xfrm>
              <a:off x="2665871" y="4211321"/>
              <a:ext cx="785793" cy="307777"/>
            </a:xfrm>
            <a:prstGeom prst="rect">
              <a:avLst/>
            </a:prstGeom>
            <a:noFill/>
          </p:spPr>
          <p:txBody>
            <a:bodyPr wrap="none" rtlCol="0">
              <a:spAutoFit/>
            </a:bodyPr>
            <a:lstStyle/>
            <a:p>
              <a:pPr fontAlgn="ctr"/>
              <a:r>
                <a:rPr lang="en-US" sz="1400" b="1" dirty="0">
                  <a:solidFill>
                    <a:prstClr val="black"/>
                  </a:solidFill>
                  <a:latin typeface="Huawei Sans" panose="020C0503030203020204" pitchFamily="34" charset="0"/>
                  <a:sym typeface="Huawei Sans" panose="020C0503030203020204" pitchFamily="34" charset="0"/>
                </a:rPr>
                <a:t>Branch</a:t>
              </a:r>
            </a:p>
          </p:txBody>
        </p:sp>
        <p:sp>
          <p:nvSpPr>
            <p:cNvPr id="287" name="TextBox 286">
              <a:extLst>
                <a:ext uri="{FF2B5EF4-FFF2-40B4-BE49-F238E27FC236}">
                  <a16:creationId xmlns="" xmlns:a16="http://schemas.microsoft.com/office/drawing/2014/main" id="{98AFFC25-F923-4687-A99A-A4732A8AA2B1}"/>
                </a:ext>
              </a:extLst>
            </p:cNvPr>
            <p:cNvSpPr txBox="1"/>
            <p:nvPr/>
          </p:nvSpPr>
          <p:spPr bwMode="gray">
            <a:xfrm>
              <a:off x="9351387" y="4727139"/>
              <a:ext cx="468398" cy="307777"/>
            </a:xfrm>
            <a:prstGeom prst="rect">
              <a:avLst/>
            </a:prstGeom>
            <a:noFill/>
          </p:spPr>
          <p:txBody>
            <a:bodyPr wrap="none" rtlCol="0">
              <a:spAutoFit/>
            </a:bodyPr>
            <a:lstStyle/>
            <a:p>
              <a:pPr fontAlgn="ctr"/>
              <a:r>
                <a:rPr lang="en-US" sz="1400" b="1" dirty="0">
                  <a:solidFill>
                    <a:prstClr val="black"/>
                  </a:solidFill>
                  <a:latin typeface="Huawei Sans" panose="020C0503030203020204" pitchFamily="34" charset="0"/>
                  <a:sym typeface="Huawei Sans" panose="020C0503030203020204" pitchFamily="34" charset="0"/>
                </a:rPr>
                <a:t>HQ</a:t>
              </a:r>
            </a:p>
          </p:txBody>
        </p:sp>
        <p:sp>
          <p:nvSpPr>
            <p:cNvPr id="288" name="梯形 41">
              <a:extLst>
                <a:ext uri="{FF2B5EF4-FFF2-40B4-BE49-F238E27FC236}">
                  <a16:creationId xmlns="" xmlns:a16="http://schemas.microsoft.com/office/drawing/2014/main" id="{092EDFAE-3032-4245-857F-0E4B3A3ABCAA}"/>
                </a:ext>
              </a:extLst>
            </p:cNvPr>
            <p:cNvSpPr/>
            <p:nvPr/>
          </p:nvSpPr>
          <p:spPr bwMode="gray">
            <a:xfrm>
              <a:off x="2939976" y="2304237"/>
              <a:ext cx="3098767" cy="1182813"/>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sym typeface="Huawei Sans" panose="020C0503030203020204" pitchFamily="34" charset="0"/>
              </a:endParaRPr>
            </a:p>
          </p:txBody>
        </p:sp>
        <p:pic>
          <p:nvPicPr>
            <p:cNvPr id="292" name="图片 31">
              <a:extLst>
                <a:ext uri="{FF2B5EF4-FFF2-40B4-BE49-F238E27FC236}">
                  <a16:creationId xmlns="" xmlns:a16="http://schemas.microsoft.com/office/drawing/2014/main" id="{27B08861-F078-4E6F-8241-CAF645980FF0}"/>
                </a:ext>
              </a:extLst>
            </p:cNvPr>
            <p:cNvPicPr>
              <a:picLocks noChangeAspect="1"/>
            </p:cNvPicPr>
            <p:nvPr/>
          </p:nvPicPr>
          <p:blipFill>
            <a:blip r:embed="rId4"/>
            <a:stretch>
              <a:fillRect/>
            </a:stretch>
          </p:blipFill>
          <p:spPr bwMode="gray">
            <a:xfrm>
              <a:off x="3936947" y="2456409"/>
              <a:ext cx="373226" cy="311356"/>
            </a:xfrm>
            <a:prstGeom prst="rect">
              <a:avLst/>
            </a:prstGeom>
          </p:spPr>
        </p:pic>
        <p:pic>
          <p:nvPicPr>
            <p:cNvPr id="293" name="图片 31">
              <a:extLst>
                <a:ext uri="{FF2B5EF4-FFF2-40B4-BE49-F238E27FC236}">
                  <a16:creationId xmlns="" xmlns:a16="http://schemas.microsoft.com/office/drawing/2014/main" id="{C0494EFD-9B60-48B3-8D6F-09DF61513B61}"/>
                </a:ext>
              </a:extLst>
            </p:cNvPr>
            <p:cNvPicPr>
              <a:picLocks noChangeAspect="1"/>
            </p:cNvPicPr>
            <p:nvPr/>
          </p:nvPicPr>
          <p:blipFill>
            <a:blip r:embed="rId4"/>
            <a:stretch>
              <a:fillRect/>
            </a:stretch>
          </p:blipFill>
          <p:spPr bwMode="gray">
            <a:xfrm>
              <a:off x="3413834" y="3079370"/>
              <a:ext cx="373226" cy="311356"/>
            </a:xfrm>
            <a:prstGeom prst="rect">
              <a:avLst/>
            </a:prstGeom>
          </p:spPr>
        </p:pic>
        <p:pic>
          <p:nvPicPr>
            <p:cNvPr id="294" name="图片 25">
              <a:extLst>
                <a:ext uri="{FF2B5EF4-FFF2-40B4-BE49-F238E27FC236}">
                  <a16:creationId xmlns="" xmlns:a16="http://schemas.microsoft.com/office/drawing/2014/main" id="{71C730DE-AA25-4EAA-B7BC-8234C0452CCE}"/>
                </a:ext>
              </a:extLst>
            </p:cNvPr>
            <p:cNvPicPr>
              <a:picLocks noChangeAspect="1"/>
            </p:cNvPicPr>
            <p:nvPr/>
          </p:nvPicPr>
          <p:blipFill>
            <a:blip r:embed="rId4"/>
            <a:stretch>
              <a:fillRect/>
            </a:stretch>
          </p:blipFill>
          <p:spPr bwMode="gray">
            <a:xfrm>
              <a:off x="4974380" y="2873453"/>
              <a:ext cx="373226" cy="311356"/>
            </a:xfrm>
            <a:prstGeom prst="rect">
              <a:avLst/>
            </a:prstGeom>
          </p:spPr>
        </p:pic>
        <p:sp>
          <p:nvSpPr>
            <p:cNvPr id="299" name="Freeform: Shape 298">
              <a:extLst>
                <a:ext uri="{FF2B5EF4-FFF2-40B4-BE49-F238E27FC236}">
                  <a16:creationId xmlns="" xmlns:a16="http://schemas.microsoft.com/office/drawing/2014/main" id="{19052BC6-83CF-409F-8D69-91E1754E0F18}"/>
                </a:ext>
              </a:extLst>
            </p:cNvPr>
            <p:cNvSpPr/>
            <p:nvPr/>
          </p:nvSpPr>
          <p:spPr bwMode="gray">
            <a:xfrm>
              <a:off x="4123560" y="2754826"/>
              <a:ext cx="825843" cy="225835"/>
            </a:xfrm>
            <a:custGeom>
              <a:avLst/>
              <a:gdLst>
                <a:gd name="connsiteX0" fmla="*/ 0 w 704850"/>
                <a:gd name="connsiteY0" fmla="*/ 0 h 191192"/>
                <a:gd name="connsiteX1" fmla="*/ 285750 w 704850"/>
                <a:gd name="connsiteY1" fmla="*/ 161925 h 191192"/>
                <a:gd name="connsiteX2" fmla="*/ 704850 w 704850"/>
                <a:gd name="connsiteY2" fmla="*/ 190500 h 191192"/>
              </a:gdLst>
              <a:ahLst/>
              <a:cxnLst>
                <a:cxn ang="0">
                  <a:pos x="connsiteX0" y="connsiteY0"/>
                </a:cxn>
                <a:cxn ang="0">
                  <a:pos x="connsiteX1" y="connsiteY1"/>
                </a:cxn>
                <a:cxn ang="0">
                  <a:pos x="connsiteX2" y="connsiteY2"/>
                </a:cxn>
              </a:cxnLst>
              <a:rect l="l" t="t" r="r" b="b"/>
              <a:pathLst>
                <a:path w="704850" h="191192">
                  <a:moveTo>
                    <a:pt x="0" y="0"/>
                  </a:moveTo>
                  <a:cubicBezTo>
                    <a:pt x="84137" y="65087"/>
                    <a:pt x="168275" y="130175"/>
                    <a:pt x="285750" y="161925"/>
                  </a:cubicBezTo>
                  <a:cubicBezTo>
                    <a:pt x="403225" y="193675"/>
                    <a:pt x="554037" y="192087"/>
                    <a:pt x="704850" y="190500"/>
                  </a:cubicBezTo>
                </a:path>
              </a:pathLst>
            </a:custGeom>
            <a:noFill/>
            <a:ln w="38100">
              <a:solidFill>
                <a:srgbClr val="E28189"/>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300" name="Freeform: Shape 299">
              <a:extLst>
                <a:ext uri="{FF2B5EF4-FFF2-40B4-BE49-F238E27FC236}">
                  <a16:creationId xmlns="" xmlns:a16="http://schemas.microsoft.com/office/drawing/2014/main" id="{0DDB8F17-DFD2-4D60-B69C-C906A69E4D90}"/>
                </a:ext>
              </a:extLst>
            </p:cNvPr>
            <p:cNvSpPr/>
            <p:nvPr/>
          </p:nvSpPr>
          <p:spPr bwMode="gray">
            <a:xfrm>
              <a:off x="3799080" y="3057525"/>
              <a:ext cx="1154224" cy="168236"/>
            </a:xfrm>
            <a:custGeom>
              <a:avLst/>
              <a:gdLst>
                <a:gd name="connsiteX0" fmla="*/ 0 w 1114425"/>
                <a:gd name="connsiteY0" fmla="*/ 190500 h 190500"/>
                <a:gd name="connsiteX1" fmla="*/ 495300 w 1114425"/>
                <a:gd name="connsiteY1" fmla="*/ 85725 h 190500"/>
                <a:gd name="connsiteX2" fmla="*/ 1114425 w 1114425"/>
                <a:gd name="connsiteY2" fmla="*/ 0 h 190500"/>
              </a:gdLst>
              <a:ahLst/>
              <a:cxnLst>
                <a:cxn ang="0">
                  <a:pos x="connsiteX0" y="connsiteY0"/>
                </a:cxn>
                <a:cxn ang="0">
                  <a:pos x="connsiteX1" y="connsiteY1"/>
                </a:cxn>
                <a:cxn ang="0">
                  <a:pos x="connsiteX2" y="connsiteY2"/>
                </a:cxn>
              </a:cxnLst>
              <a:rect l="l" t="t" r="r" b="b"/>
              <a:pathLst>
                <a:path w="1114425" h="190500">
                  <a:moveTo>
                    <a:pt x="0" y="190500"/>
                  </a:moveTo>
                  <a:cubicBezTo>
                    <a:pt x="154781" y="153987"/>
                    <a:pt x="309563" y="117475"/>
                    <a:pt x="495300" y="85725"/>
                  </a:cubicBezTo>
                  <a:cubicBezTo>
                    <a:pt x="681037" y="53975"/>
                    <a:pt x="897731" y="26987"/>
                    <a:pt x="1114425" y="0"/>
                  </a:cubicBezTo>
                </a:path>
              </a:pathLst>
            </a:custGeom>
            <a:noFill/>
            <a:ln w="38100">
              <a:solidFill>
                <a:srgbClr val="E28189"/>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307" name="梯形 41">
              <a:extLst>
                <a:ext uri="{FF2B5EF4-FFF2-40B4-BE49-F238E27FC236}">
                  <a16:creationId xmlns="" xmlns:a16="http://schemas.microsoft.com/office/drawing/2014/main" id="{C8AE1189-3554-4C68-B4CA-0FD2E06997F0}"/>
                </a:ext>
              </a:extLst>
            </p:cNvPr>
            <p:cNvSpPr/>
            <p:nvPr/>
          </p:nvSpPr>
          <p:spPr bwMode="gray">
            <a:xfrm>
              <a:off x="6150349" y="2304237"/>
              <a:ext cx="3098767" cy="1182813"/>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sym typeface="Huawei Sans" panose="020C0503030203020204" pitchFamily="34" charset="0"/>
              </a:endParaRPr>
            </a:p>
          </p:txBody>
        </p:sp>
        <p:pic>
          <p:nvPicPr>
            <p:cNvPr id="308" name="图片 31">
              <a:extLst>
                <a:ext uri="{FF2B5EF4-FFF2-40B4-BE49-F238E27FC236}">
                  <a16:creationId xmlns="" xmlns:a16="http://schemas.microsoft.com/office/drawing/2014/main" id="{7422899D-0EA9-4C7F-975B-D37E515837E9}"/>
                </a:ext>
              </a:extLst>
            </p:cNvPr>
            <p:cNvPicPr>
              <a:picLocks noChangeAspect="1"/>
            </p:cNvPicPr>
            <p:nvPr/>
          </p:nvPicPr>
          <p:blipFill>
            <a:blip r:embed="rId4"/>
            <a:stretch>
              <a:fillRect/>
            </a:stretch>
          </p:blipFill>
          <p:spPr bwMode="gray">
            <a:xfrm>
              <a:off x="7147320" y="2456409"/>
              <a:ext cx="373226" cy="311356"/>
            </a:xfrm>
            <a:prstGeom prst="rect">
              <a:avLst/>
            </a:prstGeom>
          </p:spPr>
        </p:pic>
        <p:pic>
          <p:nvPicPr>
            <p:cNvPr id="309" name="图片 31">
              <a:extLst>
                <a:ext uri="{FF2B5EF4-FFF2-40B4-BE49-F238E27FC236}">
                  <a16:creationId xmlns="" xmlns:a16="http://schemas.microsoft.com/office/drawing/2014/main" id="{C62B0149-18AF-40A5-B6D6-BDB355F6DB76}"/>
                </a:ext>
              </a:extLst>
            </p:cNvPr>
            <p:cNvPicPr>
              <a:picLocks noChangeAspect="1"/>
            </p:cNvPicPr>
            <p:nvPr/>
          </p:nvPicPr>
          <p:blipFill>
            <a:blip r:embed="rId4"/>
            <a:stretch>
              <a:fillRect/>
            </a:stretch>
          </p:blipFill>
          <p:spPr bwMode="gray">
            <a:xfrm>
              <a:off x="6624207" y="3079370"/>
              <a:ext cx="373226" cy="311356"/>
            </a:xfrm>
            <a:prstGeom prst="rect">
              <a:avLst/>
            </a:prstGeom>
          </p:spPr>
        </p:pic>
        <p:pic>
          <p:nvPicPr>
            <p:cNvPr id="310" name="图片 25">
              <a:extLst>
                <a:ext uri="{FF2B5EF4-FFF2-40B4-BE49-F238E27FC236}">
                  <a16:creationId xmlns="" xmlns:a16="http://schemas.microsoft.com/office/drawing/2014/main" id="{AEECB5CD-0D88-445C-A0ED-68B9E0452317}"/>
                </a:ext>
              </a:extLst>
            </p:cNvPr>
            <p:cNvPicPr>
              <a:picLocks noChangeAspect="1"/>
            </p:cNvPicPr>
            <p:nvPr/>
          </p:nvPicPr>
          <p:blipFill>
            <a:blip r:embed="rId4"/>
            <a:stretch>
              <a:fillRect/>
            </a:stretch>
          </p:blipFill>
          <p:spPr bwMode="gray">
            <a:xfrm>
              <a:off x="8184753" y="2873453"/>
              <a:ext cx="373226" cy="311356"/>
            </a:xfrm>
            <a:prstGeom prst="rect">
              <a:avLst/>
            </a:prstGeom>
          </p:spPr>
        </p:pic>
        <p:sp>
          <p:nvSpPr>
            <p:cNvPr id="311" name="Freeform: Shape 310">
              <a:extLst>
                <a:ext uri="{FF2B5EF4-FFF2-40B4-BE49-F238E27FC236}">
                  <a16:creationId xmlns="" xmlns:a16="http://schemas.microsoft.com/office/drawing/2014/main" id="{32FBD687-5236-4464-AD61-C05896049D3E}"/>
                </a:ext>
              </a:extLst>
            </p:cNvPr>
            <p:cNvSpPr/>
            <p:nvPr/>
          </p:nvSpPr>
          <p:spPr bwMode="gray">
            <a:xfrm>
              <a:off x="7333933" y="2754826"/>
              <a:ext cx="825843" cy="225835"/>
            </a:xfrm>
            <a:custGeom>
              <a:avLst/>
              <a:gdLst>
                <a:gd name="connsiteX0" fmla="*/ 0 w 704850"/>
                <a:gd name="connsiteY0" fmla="*/ 0 h 191192"/>
                <a:gd name="connsiteX1" fmla="*/ 285750 w 704850"/>
                <a:gd name="connsiteY1" fmla="*/ 161925 h 191192"/>
                <a:gd name="connsiteX2" fmla="*/ 704850 w 704850"/>
                <a:gd name="connsiteY2" fmla="*/ 190500 h 191192"/>
              </a:gdLst>
              <a:ahLst/>
              <a:cxnLst>
                <a:cxn ang="0">
                  <a:pos x="connsiteX0" y="connsiteY0"/>
                </a:cxn>
                <a:cxn ang="0">
                  <a:pos x="connsiteX1" y="connsiteY1"/>
                </a:cxn>
                <a:cxn ang="0">
                  <a:pos x="connsiteX2" y="connsiteY2"/>
                </a:cxn>
              </a:cxnLst>
              <a:rect l="l" t="t" r="r" b="b"/>
              <a:pathLst>
                <a:path w="704850" h="191192">
                  <a:moveTo>
                    <a:pt x="0" y="0"/>
                  </a:moveTo>
                  <a:cubicBezTo>
                    <a:pt x="84137" y="65087"/>
                    <a:pt x="168275" y="130175"/>
                    <a:pt x="285750" y="161925"/>
                  </a:cubicBezTo>
                  <a:cubicBezTo>
                    <a:pt x="403225" y="193675"/>
                    <a:pt x="554037" y="192087"/>
                    <a:pt x="704850" y="190500"/>
                  </a:cubicBezTo>
                </a:path>
              </a:pathLst>
            </a:custGeom>
            <a:noFill/>
            <a:ln w="38100">
              <a:solidFill>
                <a:srgbClr val="E28189"/>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312" name="Freeform: Shape 311">
              <a:extLst>
                <a:ext uri="{FF2B5EF4-FFF2-40B4-BE49-F238E27FC236}">
                  <a16:creationId xmlns="" xmlns:a16="http://schemas.microsoft.com/office/drawing/2014/main" id="{9BB4FACF-87C8-4B07-9A75-83FDD715BACE}"/>
                </a:ext>
              </a:extLst>
            </p:cNvPr>
            <p:cNvSpPr/>
            <p:nvPr/>
          </p:nvSpPr>
          <p:spPr bwMode="gray">
            <a:xfrm>
              <a:off x="7009453" y="3057525"/>
              <a:ext cx="1154224" cy="168236"/>
            </a:xfrm>
            <a:custGeom>
              <a:avLst/>
              <a:gdLst>
                <a:gd name="connsiteX0" fmla="*/ 0 w 1114425"/>
                <a:gd name="connsiteY0" fmla="*/ 190500 h 190500"/>
                <a:gd name="connsiteX1" fmla="*/ 495300 w 1114425"/>
                <a:gd name="connsiteY1" fmla="*/ 85725 h 190500"/>
                <a:gd name="connsiteX2" fmla="*/ 1114425 w 1114425"/>
                <a:gd name="connsiteY2" fmla="*/ 0 h 190500"/>
              </a:gdLst>
              <a:ahLst/>
              <a:cxnLst>
                <a:cxn ang="0">
                  <a:pos x="connsiteX0" y="connsiteY0"/>
                </a:cxn>
                <a:cxn ang="0">
                  <a:pos x="connsiteX1" y="connsiteY1"/>
                </a:cxn>
                <a:cxn ang="0">
                  <a:pos x="connsiteX2" y="connsiteY2"/>
                </a:cxn>
              </a:cxnLst>
              <a:rect l="l" t="t" r="r" b="b"/>
              <a:pathLst>
                <a:path w="1114425" h="190500">
                  <a:moveTo>
                    <a:pt x="0" y="190500"/>
                  </a:moveTo>
                  <a:cubicBezTo>
                    <a:pt x="154781" y="153987"/>
                    <a:pt x="309563" y="117475"/>
                    <a:pt x="495300" y="85725"/>
                  </a:cubicBezTo>
                  <a:cubicBezTo>
                    <a:pt x="681037" y="53975"/>
                    <a:pt x="897731" y="26987"/>
                    <a:pt x="1114425" y="0"/>
                  </a:cubicBezTo>
                </a:path>
              </a:pathLst>
            </a:custGeom>
            <a:noFill/>
            <a:ln w="38100">
              <a:solidFill>
                <a:srgbClr val="E28189"/>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313" name="Freeform: Shape 312">
              <a:extLst>
                <a:ext uri="{FF2B5EF4-FFF2-40B4-BE49-F238E27FC236}">
                  <a16:creationId xmlns="" xmlns:a16="http://schemas.microsoft.com/office/drawing/2014/main" id="{EDDABB26-8987-42FB-B22F-FF5600F0A306}"/>
                </a:ext>
              </a:extLst>
            </p:cNvPr>
            <p:cNvSpPr/>
            <p:nvPr/>
          </p:nvSpPr>
          <p:spPr bwMode="gray">
            <a:xfrm>
              <a:off x="7029450" y="2771775"/>
              <a:ext cx="237269" cy="371475"/>
            </a:xfrm>
            <a:custGeom>
              <a:avLst/>
              <a:gdLst>
                <a:gd name="connsiteX0" fmla="*/ 209550 w 237269"/>
                <a:gd name="connsiteY0" fmla="*/ 0 h 371475"/>
                <a:gd name="connsiteX1" fmla="*/ 219075 w 237269"/>
                <a:gd name="connsiteY1" fmla="*/ 209550 h 371475"/>
                <a:gd name="connsiteX2" fmla="*/ 0 w 237269"/>
                <a:gd name="connsiteY2" fmla="*/ 371475 h 371475"/>
              </a:gdLst>
              <a:ahLst/>
              <a:cxnLst>
                <a:cxn ang="0">
                  <a:pos x="connsiteX0" y="connsiteY0"/>
                </a:cxn>
                <a:cxn ang="0">
                  <a:pos x="connsiteX1" y="connsiteY1"/>
                </a:cxn>
                <a:cxn ang="0">
                  <a:pos x="connsiteX2" y="connsiteY2"/>
                </a:cxn>
              </a:cxnLst>
              <a:rect l="l" t="t" r="r" b="b"/>
              <a:pathLst>
                <a:path w="237269" h="371475">
                  <a:moveTo>
                    <a:pt x="209550" y="0"/>
                  </a:moveTo>
                  <a:cubicBezTo>
                    <a:pt x="231775" y="73819"/>
                    <a:pt x="254000" y="147638"/>
                    <a:pt x="219075" y="209550"/>
                  </a:cubicBezTo>
                  <a:cubicBezTo>
                    <a:pt x="184150" y="271463"/>
                    <a:pt x="92075" y="321469"/>
                    <a:pt x="0" y="371475"/>
                  </a:cubicBezTo>
                </a:path>
              </a:pathLst>
            </a:custGeom>
            <a:noFill/>
            <a:ln w="38100">
              <a:solidFill>
                <a:srgbClr val="E28189"/>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314" name="TextBox 313">
              <a:extLst>
                <a:ext uri="{FF2B5EF4-FFF2-40B4-BE49-F238E27FC236}">
                  <a16:creationId xmlns="" xmlns:a16="http://schemas.microsoft.com/office/drawing/2014/main" id="{CC23E844-4C7B-4FCD-AB13-EA50A04F1B2F}"/>
                </a:ext>
              </a:extLst>
            </p:cNvPr>
            <p:cNvSpPr txBox="1"/>
            <p:nvPr/>
          </p:nvSpPr>
          <p:spPr bwMode="gray">
            <a:xfrm>
              <a:off x="4569021" y="2280735"/>
              <a:ext cx="660758" cy="307777"/>
            </a:xfrm>
            <a:prstGeom prst="rect">
              <a:avLst/>
            </a:prstGeom>
            <a:noFill/>
          </p:spPr>
          <p:txBody>
            <a:bodyPr wrap="none" rtlCol="0">
              <a:spAutoFit/>
            </a:bodyPr>
            <a:lstStyle/>
            <a:p>
              <a:pPr fontAlgn="ctr"/>
              <a:r>
                <a:rPr lang="en-US" sz="1400" b="1" dirty="0">
                  <a:solidFill>
                    <a:prstClr val="black"/>
                  </a:solidFill>
                  <a:latin typeface="Huawei Sans" panose="020C0503030203020204" pitchFamily="34" charset="0"/>
                  <a:sym typeface="Huawei Sans" panose="020C0503030203020204" pitchFamily="34" charset="0"/>
                </a:rPr>
                <a:t>VPN1</a:t>
              </a:r>
            </a:p>
          </p:txBody>
        </p:sp>
        <p:sp>
          <p:nvSpPr>
            <p:cNvPr id="315" name="TextBox 314">
              <a:extLst>
                <a:ext uri="{FF2B5EF4-FFF2-40B4-BE49-F238E27FC236}">
                  <a16:creationId xmlns="" xmlns:a16="http://schemas.microsoft.com/office/drawing/2014/main" id="{600168B1-7573-4E9E-8A51-25FF0F7F4404}"/>
                </a:ext>
              </a:extLst>
            </p:cNvPr>
            <p:cNvSpPr txBox="1"/>
            <p:nvPr/>
          </p:nvSpPr>
          <p:spPr bwMode="gray">
            <a:xfrm>
              <a:off x="7792649" y="2290493"/>
              <a:ext cx="660758" cy="307777"/>
            </a:xfrm>
            <a:prstGeom prst="rect">
              <a:avLst/>
            </a:prstGeom>
            <a:noFill/>
          </p:spPr>
          <p:txBody>
            <a:bodyPr wrap="none" rtlCol="0">
              <a:spAutoFit/>
            </a:bodyPr>
            <a:lstStyle/>
            <a:p>
              <a:pPr fontAlgn="ctr"/>
              <a:r>
                <a:rPr lang="en-US" sz="1400" b="1" dirty="0">
                  <a:solidFill>
                    <a:prstClr val="black"/>
                  </a:solidFill>
                  <a:latin typeface="Huawei Sans" panose="020C0503030203020204" pitchFamily="34" charset="0"/>
                  <a:sym typeface="Huawei Sans" panose="020C0503030203020204" pitchFamily="34" charset="0"/>
                </a:rPr>
                <a:t>VPN2</a:t>
              </a:r>
            </a:p>
          </p:txBody>
        </p:sp>
        <p:sp>
          <p:nvSpPr>
            <p:cNvPr id="316" name="Rectangular Callout 75">
              <a:extLst>
                <a:ext uri="{FF2B5EF4-FFF2-40B4-BE49-F238E27FC236}">
                  <a16:creationId xmlns="" xmlns:a16="http://schemas.microsoft.com/office/drawing/2014/main" id="{B5EE42E7-08D9-432B-938A-33D522D7182A}"/>
                </a:ext>
              </a:extLst>
            </p:cNvPr>
            <p:cNvSpPr/>
            <p:nvPr/>
          </p:nvSpPr>
          <p:spPr bwMode="gray">
            <a:xfrm>
              <a:off x="8570874" y="2127116"/>
              <a:ext cx="1154545" cy="338400"/>
            </a:xfrm>
            <a:prstGeom prst="wedgeRectCallout">
              <a:avLst>
                <a:gd name="adj1" fmla="val -64892"/>
                <a:gd name="adj2" fmla="val 3797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solidFill>
                    <a:prstClr val="black"/>
                  </a:solidFill>
                  <a:sym typeface="Huawei Sans" panose="020C0503030203020204" pitchFamily="34" charset="0"/>
                </a:rPr>
                <a:t>VPN design</a:t>
              </a:r>
            </a:p>
          </p:txBody>
        </p:sp>
        <p:sp>
          <p:nvSpPr>
            <p:cNvPr id="317" name="Rectangular Callout 75">
              <a:extLst>
                <a:ext uri="{FF2B5EF4-FFF2-40B4-BE49-F238E27FC236}">
                  <a16:creationId xmlns="" xmlns:a16="http://schemas.microsoft.com/office/drawing/2014/main" id="{F9A292AB-7546-4602-A584-BF4D0AB1B641}"/>
                </a:ext>
              </a:extLst>
            </p:cNvPr>
            <p:cNvSpPr/>
            <p:nvPr/>
          </p:nvSpPr>
          <p:spPr bwMode="gray">
            <a:xfrm>
              <a:off x="2300746" y="2705138"/>
              <a:ext cx="1601856" cy="338400"/>
            </a:xfrm>
            <a:prstGeom prst="wedgeRectCallout">
              <a:avLst>
                <a:gd name="adj1" fmla="val 69658"/>
                <a:gd name="adj2" fmla="val 720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solidFill>
                    <a:prstClr val="black"/>
                  </a:solidFill>
                  <a:sym typeface="Huawei Sans" panose="020C0503030203020204" pitchFamily="34" charset="0"/>
                </a:rPr>
                <a:t>Topology design</a:t>
              </a:r>
            </a:p>
          </p:txBody>
        </p:sp>
      </p:grpSp>
    </p:spTree>
    <p:extLst>
      <p:ext uri="{BB962C8B-B14F-4D97-AF65-F5344CB8AC3E}">
        <p14:creationId xmlns:p14="http://schemas.microsoft.com/office/powerpoint/2010/main" val="280015797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dirty="0"/>
              <a:t>SD-WAN VPN</a:t>
            </a:r>
          </a:p>
        </p:txBody>
      </p:sp>
      <p:sp>
        <p:nvSpPr>
          <p:cNvPr id="2" name="Text Placeholder 1">
            <a:extLst>
              <a:ext uri="{FF2B5EF4-FFF2-40B4-BE49-F238E27FC236}">
                <a16:creationId xmlns="" xmlns:a16="http://schemas.microsoft.com/office/drawing/2014/main" id="{168EA77A-E0AE-4FE2-BBDB-0410BE4F7829}"/>
              </a:ext>
            </a:extLst>
          </p:cNvPr>
          <p:cNvSpPr>
            <a:spLocks noGrp="1"/>
          </p:cNvSpPr>
          <p:nvPr>
            <p:ph type="body" sz="quarter" idx="10"/>
          </p:nvPr>
        </p:nvSpPr>
        <p:spPr bwMode="gray">
          <a:xfrm>
            <a:off x="5943214" y="1052514"/>
            <a:ext cx="5805873" cy="4875042"/>
          </a:xfrm>
        </p:spPr>
        <p:txBody>
          <a:bodyPr/>
          <a:lstStyle/>
          <a:p>
            <a:pPr algn="l"/>
            <a:r>
              <a:rPr lang="en-US" sz="1800" dirty="0"/>
              <a:t>VPN is short for virtual private network on SD-WAN. Each VPN is an independent IP Layer 3 private network. Multiple VPNs are logically isolated from each other, from the tunnel established at a site to the EDGE at the site. Therefore, these VPNs cannot directly communicate with each other.</a:t>
            </a:r>
          </a:p>
          <a:p>
            <a:pPr marL="542925" lvl="1" indent="-238125"/>
            <a:r>
              <a:rPr lang="en-US" sz="1600" dirty="0"/>
              <a:t>Each VPN can use an independent topology model, including hub-spoke, full-mesh, partial-mesh, and hierarchical networking.</a:t>
            </a:r>
          </a:p>
          <a:p>
            <a:pPr marL="542925" lvl="1" indent="-238125"/>
            <a:r>
              <a:rPr lang="en-US" sz="1600" dirty="0"/>
              <a:t>Service policies, such as traffic steering policies and QoS policies, can be independently configured for each VPN.</a:t>
            </a:r>
          </a:p>
        </p:txBody>
      </p:sp>
      <p:sp>
        <p:nvSpPr>
          <p:cNvPr id="43" name="梯形 52">
            <a:extLst>
              <a:ext uri="{FF2B5EF4-FFF2-40B4-BE49-F238E27FC236}">
                <a16:creationId xmlns="" xmlns:a16="http://schemas.microsoft.com/office/drawing/2014/main" id="{E43EB1C4-8FF9-45E5-93F9-4F95F2FBB7F3}"/>
              </a:ext>
            </a:extLst>
          </p:cNvPr>
          <p:cNvSpPr/>
          <p:nvPr/>
        </p:nvSpPr>
        <p:spPr bwMode="gray">
          <a:xfrm>
            <a:off x="475857" y="3174205"/>
            <a:ext cx="5556717" cy="2280771"/>
          </a:xfrm>
          <a:prstGeom prst="trapezoid">
            <a:avLst>
              <a:gd name="adj" fmla="val 229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sym typeface="Huawei Sans" panose="020C0503030203020204" pitchFamily="34" charset="0"/>
            </a:endParaRPr>
          </a:p>
        </p:txBody>
      </p:sp>
      <p:sp>
        <p:nvSpPr>
          <p:cNvPr id="45" name="梯形 54">
            <a:extLst>
              <a:ext uri="{FF2B5EF4-FFF2-40B4-BE49-F238E27FC236}">
                <a16:creationId xmlns="" xmlns:a16="http://schemas.microsoft.com/office/drawing/2014/main" id="{EBF7129A-6ABF-401A-B96F-4C9A6E1BB660}"/>
              </a:ext>
            </a:extLst>
          </p:cNvPr>
          <p:cNvSpPr/>
          <p:nvPr/>
        </p:nvSpPr>
        <p:spPr bwMode="gray">
          <a:xfrm>
            <a:off x="475857" y="1710885"/>
            <a:ext cx="5556717" cy="1919860"/>
          </a:xfrm>
          <a:prstGeom prst="trapezoid">
            <a:avLst>
              <a:gd name="adj" fmla="val 229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sym typeface="Huawei Sans" panose="020C0503030203020204" pitchFamily="34" charset="0"/>
            </a:endParaRPr>
          </a:p>
        </p:txBody>
      </p:sp>
      <p:sp>
        <p:nvSpPr>
          <p:cNvPr id="46" name="梯形 70">
            <a:extLst>
              <a:ext uri="{FF2B5EF4-FFF2-40B4-BE49-F238E27FC236}">
                <a16:creationId xmlns="" xmlns:a16="http://schemas.microsoft.com/office/drawing/2014/main" id="{99D662F5-168B-4622-A0F9-1CC81892EE76}"/>
              </a:ext>
            </a:extLst>
          </p:cNvPr>
          <p:cNvSpPr/>
          <p:nvPr/>
        </p:nvSpPr>
        <p:spPr bwMode="gray">
          <a:xfrm>
            <a:off x="3449818" y="1931360"/>
            <a:ext cx="2284753" cy="1407424"/>
          </a:xfrm>
          <a:prstGeom prst="trapezoid">
            <a:avLst>
              <a:gd name="adj" fmla="val 22668"/>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sym typeface="Huawei Sans" panose="020C0503030203020204" pitchFamily="34" charset="0"/>
            </a:endParaRPr>
          </a:p>
        </p:txBody>
      </p:sp>
      <p:sp>
        <p:nvSpPr>
          <p:cNvPr id="48" name="梯形 68">
            <a:extLst>
              <a:ext uri="{FF2B5EF4-FFF2-40B4-BE49-F238E27FC236}">
                <a16:creationId xmlns="" xmlns:a16="http://schemas.microsoft.com/office/drawing/2014/main" id="{66118A6C-89D3-42A9-8C1D-61D3DA852541}"/>
              </a:ext>
            </a:extLst>
          </p:cNvPr>
          <p:cNvSpPr/>
          <p:nvPr/>
        </p:nvSpPr>
        <p:spPr bwMode="gray">
          <a:xfrm>
            <a:off x="1021669" y="1931360"/>
            <a:ext cx="2336109" cy="1407424"/>
          </a:xfrm>
          <a:prstGeom prst="trapezoid">
            <a:avLst>
              <a:gd name="adj" fmla="val 22668"/>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sym typeface="Huawei Sans" panose="020C0503030203020204" pitchFamily="34" charset="0"/>
            </a:endParaRPr>
          </a:p>
        </p:txBody>
      </p:sp>
      <p:sp>
        <p:nvSpPr>
          <p:cNvPr id="49" name="矩形 67">
            <a:extLst>
              <a:ext uri="{FF2B5EF4-FFF2-40B4-BE49-F238E27FC236}">
                <a16:creationId xmlns="" xmlns:a16="http://schemas.microsoft.com/office/drawing/2014/main" id="{0B1AA396-5727-4343-8BB3-8E8A526F7DC3}"/>
              </a:ext>
            </a:extLst>
          </p:cNvPr>
          <p:cNvSpPr/>
          <p:nvPr/>
        </p:nvSpPr>
        <p:spPr bwMode="gray">
          <a:xfrm>
            <a:off x="569660" y="3339961"/>
            <a:ext cx="3186805" cy="257896"/>
          </a:xfrm>
          <a:prstGeom prst="rect">
            <a:avLst/>
          </a:prstGeom>
        </p:spPr>
        <p:txBody>
          <a:bodyPr wrap="square">
            <a:noAutofit/>
          </a:bodyPr>
          <a:lstStyle/>
          <a:p>
            <a:pPr fontAlgn="ctr"/>
            <a:r>
              <a:rPr lang="en-US" sz="1400" dirty="0">
                <a:solidFill>
                  <a:srgbClr val="C7000B"/>
                </a:solidFill>
                <a:latin typeface="Huawei Sans" panose="020C0503030203020204" pitchFamily="34" charset="0"/>
                <a:cs typeface="+mn-ea"/>
                <a:sym typeface="Huawei Sans" panose="020C0503030203020204" pitchFamily="34" charset="0"/>
              </a:rPr>
              <a:t>Virtual network (overlay network)</a:t>
            </a:r>
          </a:p>
        </p:txBody>
      </p:sp>
      <p:sp>
        <p:nvSpPr>
          <p:cNvPr id="51" name="矩形 53">
            <a:extLst>
              <a:ext uri="{FF2B5EF4-FFF2-40B4-BE49-F238E27FC236}">
                <a16:creationId xmlns="" xmlns:a16="http://schemas.microsoft.com/office/drawing/2014/main" id="{058798E4-FA01-425E-8EBE-7D63512207FD}"/>
              </a:ext>
            </a:extLst>
          </p:cNvPr>
          <p:cNvSpPr/>
          <p:nvPr/>
        </p:nvSpPr>
        <p:spPr bwMode="gray">
          <a:xfrm>
            <a:off x="569661" y="5162568"/>
            <a:ext cx="3316539" cy="257896"/>
          </a:xfrm>
          <a:prstGeom prst="rect">
            <a:avLst/>
          </a:prstGeom>
        </p:spPr>
        <p:txBody>
          <a:bodyPr wrap="square">
            <a:noAutofit/>
          </a:bodyPr>
          <a:lstStyle/>
          <a:p>
            <a:pPr fontAlgn="ctr"/>
            <a:r>
              <a:rPr lang="en-US" sz="1400" dirty="0">
                <a:solidFill>
                  <a:srgbClr val="C7000B"/>
                </a:solidFill>
                <a:latin typeface="Huawei Sans" panose="020C0503030203020204" pitchFamily="34" charset="0"/>
                <a:cs typeface="+mn-ea"/>
                <a:sym typeface="Huawei Sans" panose="020C0503030203020204" pitchFamily="34" charset="0"/>
              </a:rPr>
              <a:t>Physical network (underlay network)</a:t>
            </a:r>
          </a:p>
        </p:txBody>
      </p:sp>
      <p:pic>
        <p:nvPicPr>
          <p:cNvPr id="52" name="图片 10">
            <a:extLst>
              <a:ext uri="{FF2B5EF4-FFF2-40B4-BE49-F238E27FC236}">
                <a16:creationId xmlns="" xmlns:a16="http://schemas.microsoft.com/office/drawing/2014/main" id="{F57FA49D-97B0-481B-91DC-4D3B0DB1120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925195" y="3754690"/>
            <a:ext cx="414951" cy="340259"/>
          </a:xfrm>
          <a:prstGeom prst="rect">
            <a:avLst/>
          </a:prstGeom>
          <a:gradFill flip="none" rotWithShape="1">
            <a:gsLst>
              <a:gs pos="0">
                <a:schemeClr val="bg1"/>
              </a:gs>
              <a:gs pos="100000">
                <a:srgbClr val="94DAE2">
                  <a:alpha val="26000"/>
                </a:srgbClr>
              </a:gs>
            </a:gsLst>
            <a:lin ang="5400000" scaled="1"/>
            <a:tileRect/>
          </a:gradFill>
          <a:ln>
            <a:noFill/>
          </a:ln>
        </p:spPr>
      </p:pic>
      <p:cxnSp>
        <p:nvCxnSpPr>
          <p:cNvPr id="55" name="直接连接符 14">
            <a:extLst>
              <a:ext uri="{FF2B5EF4-FFF2-40B4-BE49-F238E27FC236}">
                <a16:creationId xmlns="" xmlns:a16="http://schemas.microsoft.com/office/drawing/2014/main" id="{0A471AC4-7AFB-4317-8AC6-5B66DA0C801E}"/>
              </a:ext>
            </a:extLst>
          </p:cNvPr>
          <p:cNvCxnSpPr>
            <a:cxnSpLocks/>
            <a:stCxn id="98" idx="21"/>
            <a:endCxn id="61" idx="3"/>
          </p:cNvCxnSpPr>
          <p:nvPr/>
        </p:nvCxnSpPr>
        <p:spPr bwMode="gray">
          <a:xfrm flipH="1">
            <a:off x="2340146" y="4033763"/>
            <a:ext cx="555820" cy="85780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15">
            <a:extLst>
              <a:ext uri="{FF2B5EF4-FFF2-40B4-BE49-F238E27FC236}">
                <a16:creationId xmlns="" xmlns:a16="http://schemas.microsoft.com/office/drawing/2014/main" id="{33EBF7ED-EE06-4CC5-8E26-D4140BC1AFE7}"/>
              </a:ext>
            </a:extLst>
          </p:cNvPr>
          <p:cNvCxnSpPr>
            <a:cxnSpLocks/>
            <a:stCxn id="52" idx="3"/>
            <a:endCxn id="99" idx="21"/>
          </p:cNvCxnSpPr>
          <p:nvPr/>
        </p:nvCxnSpPr>
        <p:spPr bwMode="gray">
          <a:xfrm>
            <a:off x="2340146" y="3924820"/>
            <a:ext cx="588838" cy="9001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16">
            <a:extLst>
              <a:ext uri="{FF2B5EF4-FFF2-40B4-BE49-F238E27FC236}">
                <a16:creationId xmlns="" xmlns:a16="http://schemas.microsoft.com/office/drawing/2014/main" id="{373AFA01-54BE-4EF0-8445-762F68F75A14}"/>
              </a:ext>
            </a:extLst>
          </p:cNvPr>
          <p:cNvCxnSpPr>
            <a:cxnSpLocks/>
            <a:stCxn id="61" idx="3"/>
            <a:endCxn id="99" idx="21"/>
          </p:cNvCxnSpPr>
          <p:nvPr/>
        </p:nvCxnSpPr>
        <p:spPr bwMode="gray">
          <a:xfrm flipV="1">
            <a:off x="2340146" y="4824922"/>
            <a:ext cx="588838" cy="6664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17">
            <a:extLst>
              <a:ext uri="{FF2B5EF4-FFF2-40B4-BE49-F238E27FC236}">
                <a16:creationId xmlns="" xmlns:a16="http://schemas.microsoft.com/office/drawing/2014/main" id="{C7D1C323-BA07-4178-B15D-C61DE01E58CC}"/>
              </a:ext>
            </a:extLst>
          </p:cNvPr>
          <p:cNvCxnSpPr>
            <a:cxnSpLocks/>
            <a:stCxn id="52" idx="3"/>
            <a:endCxn id="98" idx="21"/>
          </p:cNvCxnSpPr>
          <p:nvPr/>
        </p:nvCxnSpPr>
        <p:spPr bwMode="gray">
          <a:xfrm>
            <a:off x="2340146" y="3924820"/>
            <a:ext cx="555820" cy="10894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61" name="图片 31">
            <a:extLst>
              <a:ext uri="{FF2B5EF4-FFF2-40B4-BE49-F238E27FC236}">
                <a16:creationId xmlns="" xmlns:a16="http://schemas.microsoft.com/office/drawing/2014/main" id="{96320499-E273-4D3E-9ECB-ACFF7F6468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925195" y="4721438"/>
            <a:ext cx="414951" cy="340259"/>
          </a:xfrm>
          <a:prstGeom prst="rect">
            <a:avLst/>
          </a:prstGeom>
          <a:gradFill flip="none" rotWithShape="1">
            <a:gsLst>
              <a:gs pos="0">
                <a:schemeClr val="bg1"/>
              </a:gs>
              <a:gs pos="100000">
                <a:srgbClr val="94DAE2">
                  <a:alpha val="26000"/>
                </a:srgbClr>
              </a:gs>
            </a:gsLst>
            <a:lin ang="5400000" scaled="1"/>
            <a:tileRect/>
          </a:gradFill>
          <a:ln>
            <a:noFill/>
          </a:ln>
        </p:spPr>
      </p:pic>
      <p:cxnSp>
        <p:nvCxnSpPr>
          <p:cNvPr id="64" name="直接连接符 33">
            <a:extLst>
              <a:ext uri="{FF2B5EF4-FFF2-40B4-BE49-F238E27FC236}">
                <a16:creationId xmlns="" xmlns:a16="http://schemas.microsoft.com/office/drawing/2014/main" id="{419D7AE4-B368-4D59-848C-73D471AF7659}"/>
              </a:ext>
            </a:extLst>
          </p:cNvPr>
          <p:cNvCxnSpPr>
            <a:cxnSpLocks/>
            <a:stCxn id="99" idx="8"/>
            <a:endCxn id="69" idx="1"/>
          </p:cNvCxnSpPr>
          <p:nvPr/>
        </p:nvCxnSpPr>
        <p:spPr bwMode="gray">
          <a:xfrm flipV="1">
            <a:off x="3789484" y="3924820"/>
            <a:ext cx="607677" cy="89191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34">
            <a:extLst>
              <a:ext uri="{FF2B5EF4-FFF2-40B4-BE49-F238E27FC236}">
                <a16:creationId xmlns="" xmlns:a16="http://schemas.microsoft.com/office/drawing/2014/main" id="{1E0B351C-270B-4858-A1B0-F79558B6F9B1}"/>
              </a:ext>
            </a:extLst>
          </p:cNvPr>
          <p:cNvCxnSpPr>
            <a:cxnSpLocks/>
            <a:stCxn id="72" idx="1"/>
            <a:endCxn id="98" idx="8"/>
          </p:cNvCxnSpPr>
          <p:nvPr/>
        </p:nvCxnSpPr>
        <p:spPr bwMode="gray">
          <a:xfrm flipH="1" flipV="1">
            <a:off x="3756466" y="4025576"/>
            <a:ext cx="640695" cy="86599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35">
            <a:extLst>
              <a:ext uri="{FF2B5EF4-FFF2-40B4-BE49-F238E27FC236}">
                <a16:creationId xmlns="" xmlns:a16="http://schemas.microsoft.com/office/drawing/2014/main" id="{61F564B0-FCFB-424E-BBCD-E12BEF0F06B6}"/>
              </a:ext>
            </a:extLst>
          </p:cNvPr>
          <p:cNvCxnSpPr>
            <a:cxnSpLocks/>
            <a:stCxn id="69" idx="1"/>
            <a:endCxn id="98" idx="8"/>
          </p:cNvCxnSpPr>
          <p:nvPr/>
        </p:nvCxnSpPr>
        <p:spPr bwMode="gray">
          <a:xfrm flipH="1">
            <a:off x="3756466" y="3924820"/>
            <a:ext cx="640695" cy="10075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36">
            <a:extLst>
              <a:ext uri="{FF2B5EF4-FFF2-40B4-BE49-F238E27FC236}">
                <a16:creationId xmlns="" xmlns:a16="http://schemas.microsoft.com/office/drawing/2014/main" id="{555931B9-57BB-48C9-9CFE-728203C4CDA1}"/>
              </a:ext>
            </a:extLst>
          </p:cNvPr>
          <p:cNvCxnSpPr>
            <a:cxnSpLocks/>
            <a:stCxn id="72" idx="1"/>
            <a:endCxn id="99" idx="8"/>
          </p:cNvCxnSpPr>
          <p:nvPr/>
        </p:nvCxnSpPr>
        <p:spPr bwMode="gray">
          <a:xfrm flipH="1" flipV="1">
            <a:off x="3789484" y="4816735"/>
            <a:ext cx="607677" cy="748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69" name="图片 37">
            <a:extLst>
              <a:ext uri="{FF2B5EF4-FFF2-40B4-BE49-F238E27FC236}">
                <a16:creationId xmlns="" xmlns:a16="http://schemas.microsoft.com/office/drawing/2014/main" id="{47A11B65-CEFF-450A-824A-03590F684E5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97161" y="3754690"/>
            <a:ext cx="414951" cy="340259"/>
          </a:xfrm>
          <a:prstGeom prst="rect">
            <a:avLst/>
          </a:prstGeom>
          <a:gradFill flip="none" rotWithShape="1">
            <a:gsLst>
              <a:gs pos="0">
                <a:schemeClr val="bg1"/>
              </a:gs>
              <a:gs pos="100000">
                <a:srgbClr val="94DAE2">
                  <a:alpha val="26000"/>
                </a:srgbClr>
              </a:gs>
            </a:gsLst>
            <a:lin ang="5400000" scaled="1"/>
            <a:tileRect/>
          </a:gradFill>
          <a:ln>
            <a:noFill/>
          </a:ln>
        </p:spPr>
      </p:pic>
      <p:pic>
        <p:nvPicPr>
          <p:cNvPr id="72" name="图片 38">
            <a:extLst>
              <a:ext uri="{FF2B5EF4-FFF2-40B4-BE49-F238E27FC236}">
                <a16:creationId xmlns="" xmlns:a16="http://schemas.microsoft.com/office/drawing/2014/main" id="{AB9B462B-76A4-44C2-8EEF-68482AE0509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97161" y="4721438"/>
            <a:ext cx="414951" cy="340259"/>
          </a:xfrm>
          <a:prstGeom prst="rect">
            <a:avLst/>
          </a:prstGeom>
          <a:gradFill flip="none" rotWithShape="1">
            <a:gsLst>
              <a:gs pos="0">
                <a:schemeClr val="bg1"/>
              </a:gs>
              <a:gs pos="100000">
                <a:srgbClr val="94DAE2">
                  <a:alpha val="26000"/>
                </a:srgbClr>
              </a:gs>
            </a:gsLst>
            <a:lin ang="5400000" scaled="1"/>
            <a:tileRect/>
          </a:gradFill>
          <a:ln>
            <a:noFill/>
          </a:ln>
        </p:spPr>
      </p:pic>
      <p:pic>
        <p:nvPicPr>
          <p:cNvPr id="75" name="图片 63">
            <a:extLst>
              <a:ext uri="{FF2B5EF4-FFF2-40B4-BE49-F238E27FC236}">
                <a16:creationId xmlns="" xmlns:a16="http://schemas.microsoft.com/office/drawing/2014/main" id="{56F7A4A8-B383-47F9-909F-EB48336C41D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346942" y="2312130"/>
            <a:ext cx="273867" cy="224571"/>
          </a:xfrm>
          <a:prstGeom prst="rect">
            <a:avLst/>
          </a:prstGeom>
          <a:gradFill flip="none" rotWithShape="1">
            <a:gsLst>
              <a:gs pos="0">
                <a:schemeClr val="bg1"/>
              </a:gs>
              <a:gs pos="100000">
                <a:srgbClr val="94DAE2">
                  <a:alpha val="26000"/>
                </a:srgbClr>
              </a:gs>
            </a:gsLst>
            <a:lin ang="5400000" scaled="1"/>
            <a:tileRect/>
          </a:gradFill>
          <a:ln>
            <a:noFill/>
          </a:ln>
        </p:spPr>
      </p:pic>
      <p:pic>
        <p:nvPicPr>
          <p:cNvPr id="76" name="图片 64">
            <a:extLst>
              <a:ext uri="{FF2B5EF4-FFF2-40B4-BE49-F238E27FC236}">
                <a16:creationId xmlns="" xmlns:a16="http://schemas.microsoft.com/office/drawing/2014/main" id="{CEB10B0A-0450-4B81-82B0-5BB9C89B282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346942" y="3022569"/>
            <a:ext cx="273867" cy="224571"/>
          </a:xfrm>
          <a:prstGeom prst="rect">
            <a:avLst/>
          </a:prstGeom>
          <a:gradFill flip="none" rotWithShape="1">
            <a:gsLst>
              <a:gs pos="0">
                <a:schemeClr val="bg1"/>
              </a:gs>
              <a:gs pos="100000">
                <a:srgbClr val="94DAE2">
                  <a:alpha val="26000"/>
                </a:srgbClr>
              </a:gs>
            </a:gsLst>
            <a:lin ang="5400000" scaled="1"/>
            <a:tileRect/>
          </a:gradFill>
          <a:ln>
            <a:noFill/>
          </a:ln>
        </p:spPr>
      </p:pic>
      <p:pic>
        <p:nvPicPr>
          <p:cNvPr id="77" name="图片 65">
            <a:extLst>
              <a:ext uri="{FF2B5EF4-FFF2-40B4-BE49-F238E27FC236}">
                <a16:creationId xmlns="" xmlns:a16="http://schemas.microsoft.com/office/drawing/2014/main" id="{21FE8DA1-5AED-494F-AF7B-355E43DEA3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726217" y="2312130"/>
            <a:ext cx="273867" cy="224571"/>
          </a:xfrm>
          <a:prstGeom prst="rect">
            <a:avLst/>
          </a:prstGeom>
          <a:gradFill flip="none" rotWithShape="1">
            <a:gsLst>
              <a:gs pos="0">
                <a:schemeClr val="bg1"/>
              </a:gs>
              <a:gs pos="100000">
                <a:srgbClr val="94DAE2">
                  <a:alpha val="26000"/>
                </a:srgbClr>
              </a:gs>
            </a:gsLst>
            <a:lin ang="5400000" scaled="1"/>
            <a:tileRect/>
          </a:gradFill>
          <a:ln>
            <a:noFill/>
          </a:ln>
        </p:spPr>
      </p:pic>
      <p:pic>
        <p:nvPicPr>
          <p:cNvPr id="78" name="图片 66">
            <a:extLst>
              <a:ext uri="{FF2B5EF4-FFF2-40B4-BE49-F238E27FC236}">
                <a16:creationId xmlns="" xmlns:a16="http://schemas.microsoft.com/office/drawing/2014/main" id="{F05447DA-7403-4AA0-A326-A489566C17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726217" y="3022569"/>
            <a:ext cx="273867" cy="224571"/>
          </a:xfrm>
          <a:prstGeom prst="rect">
            <a:avLst/>
          </a:prstGeom>
          <a:gradFill flip="none" rotWithShape="1">
            <a:gsLst>
              <a:gs pos="0">
                <a:schemeClr val="bg1"/>
              </a:gs>
              <a:gs pos="100000">
                <a:srgbClr val="94DAE2">
                  <a:alpha val="26000"/>
                </a:srgbClr>
              </a:gs>
            </a:gsLst>
            <a:lin ang="5400000" scaled="1"/>
            <a:tileRect/>
          </a:gradFill>
          <a:ln>
            <a:noFill/>
          </a:ln>
        </p:spPr>
      </p:pic>
      <p:cxnSp>
        <p:nvCxnSpPr>
          <p:cNvPr id="79" name="直接连接符 69">
            <a:extLst>
              <a:ext uri="{FF2B5EF4-FFF2-40B4-BE49-F238E27FC236}">
                <a16:creationId xmlns="" xmlns:a16="http://schemas.microsoft.com/office/drawing/2014/main" id="{66559365-0F62-4D71-BD6A-A7208C081DBB}"/>
              </a:ext>
            </a:extLst>
          </p:cNvPr>
          <p:cNvCxnSpPr>
            <a:cxnSpLocks/>
            <a:stCxn id="75" idx="3"/>
            <a:endCxn id="77" idx="1"/>
          </p:cNvCxnSpPr>
          <p:nvPr/>
        </p:nvCxnSpPr>
        <p:spPr bwMode="gray">
          <a:xfrm>
            <a:off x="1620810" y="2424415"/>
            <a:ext cx="1105408" cy="0"/>
          </a:xfrm>
          <a:prstGeom prst="line">
            <a:avLst/>
          </a:pr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cxnSp>
      <p:cxnSp>
        <p:nvCxnSpPr>
          <p:cNvPr id="80" name="直接连接符 72">
            <a:extLst>
              <a:ext uri="{FF2B5EF4-FFF2-40B4-BE49-F238E27FC236}">
                <a16:creationId xmlns="" xmlns:a16="http://schemas.microsoft.com/office/drawing/2014/main" id="{B646DA1C-FA72-4BEF-AF43-BE01D1612E42}"/>
              </a:ext>
            </a:extLst>
          </p:cNvPr>
          <p:cNvCxnSpPr>
            <a:cxnSpLocks/>
            <a:stCxn id="75" idx="3"/>
            <a:endCxn id="78" idx="1"/>
          </p:cNvCxnSpPr>
          <p:nvPr/>
        </p:nvCxnSpPr>
        <p:spPr bwMode="gray">
          <a:xfrm>
            <a:off x="1620810" y="2424415"/>
            <a:ext cx="1105408" cy="710439"/>
          </a:xfrm>
          <a:prstGeom prst="line">
            <a:avLst/>
          </a:pr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cxnSp>
      <p:cxnSp>
        <p:nvCxnSpPr>
          <p:cNvPr id="81" name="直接连接符 75">
            <a:extLst>
              <a:ext uri="{FF2B5EF4-FFF2-40B4-BE49-F238E27FC236}">
                <a16:creationId xmlns="" xmlns:a16="http://schemas.microsoft.com/office/drawing/2014/main" id="{E08EB850-1B46-4843-B97D-16EBDAE00A37}"/>
              </a:ext>
            </a:extLst>
          </p:cNvPr>
          <p:cNvCxnSpPr>
            <a:cxnSpLocks/>
            <a:stCxn id="76" idx="3"/>
            <a:endCxn id="77" idx="1"/>
          </p:cNvCxnSpPr>
          <p:nvPr/>
        </p:nvCxnSpPr>
        <p:spPr bwMode="gray">
          <a:xfrm flipV="1">
            <a:off x="1620810" y="2424415"/>
            <a:ext cx="1105408" cy="710439"/>
          </a:xfrm>
          <a:prstGeom prst="line">
            <a:avLst/>
          </a:pr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cxnSp>
      <p:cxnSp>
        <p:nvCxnSpPr>
          <p:cNvPr id="82" name="直接连接符 78">
            <a:extLst>
              <a:ext uri="{FF2B5EF4-FFF2-40B4-BE49-F238E27FC236}">
                <a16:creationId xmlns="" xmlns:a16="http://schemas.microsoft.com/office/drawing/2014/main" id="{BB4CAE53-9B66-4A3C-99A4-A4995E26D670}"/>
              </a:ext>
            </a:extLst>
          </p:cNvPr>
          <p:cNvCxnSpPr>
            <a:cxnSpLocks/>
            <a:stCxn id="76" idx="3"/>
            <a:endCxn id="78" idx="1"/>
          </p:cNvCxnSpPr>
          <p:nvPr/>
        </p:nvCxnSpPr>
        <p:spPr bwMode="gray">
          <a:xfrm>
            <a:off x="1620810" y="3134855"/>
            <a:ext cx="1105408" cy="0"/>
          </a:xfrm>
          <a:prstGeom prst="line">
            <a:avLst/>
          </a:pr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cxnSp>
      <p:sp>
        <p:nvSpPr>
          <p:cNvPr id="83" name="任意多边形 85">
            <a:extLst>
              <a:ext uri="{FF2B5EF4-FFF2-40B4-BE49-F238E27FC236}">
                <a16:creationId xmlns="" xmlns:a16="http://schemas.microsoft.com/office/drawing/2014/main" id="{2BA502A9-BE4A-4BFC-BB7E-7674DCEE4A41}"/>
              </a:ext>
            </a:extLst>
          </p:cNvPr>
          <p:cNvSpPr/>
          <p:nvPr/>
        </p:nvSpPr>
        <p:spPr bwMode="gray">
          <a:xfrm flipV="1">
            <a:off x="1697825" y="2539541"/>
            <a:ext cx="179573" cy="512599"/>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475872"/>
              <a:gd name="connsiteY0" fmla="*/ 0 h 294149"/>
              <a:gd name="connsiteX1" fmla="*/ 475872 w 475872"/>
              <a:gd name="connsiteY1" fmla="*/ 112875 h 294149"/>
              <a:gd name="connsiteX0" fmla="*/ 342338 w 818210"/>
              <a:gd name="connsiteY0" fmla="*/ 0 h 421763"/>
              <a:gd name="connsiteX1" fmla="*/ 818210 w 818210"/>
              <a:gd name="connsiteY1" fmla="*/ 112875 h 421763"/>
              <a:gd name="connsiteX0" fmla="*/ 583728 w 583727"/>
              <a:gd name="connsiteY0" fmla="*/ 0 h 596411"/>
              <a:gd name="connsiteX1" fmla="*/ 436082 w 583727"/>
              <a:gd name="connsiteY1" fmla="*/ 420145 h 596411"/>
              <a:gd name="connsiteX0" fmla="*/ 770018 w 770018"/>
              <a:gd name="connsiteY0" fmla="*/ 0 h 541654"/>
              <a:gd name="connsiteX1" fmla="*/ 622372 w 770018"/>
              <a:gd name="connsiteY1" fmla="*/ 420145 h 541654"/>
              <a:gd name="connsiteX0" fmla="*/ 714256 w 714256"/>
              <a:gd name="connsiteY0" fmla="*/ 0 h 768254"/>
              <a:gd name="connsiteX1" fmla="*/ 701756 w 714256"/>
              <a:gd name="connsiteY1" fmla="*/ 683032 h 768254"/>
              <a:gd name="connsiteX0" fmla="*/ 711387 w 711387"/>
              <a:gd name="connsiteY0" fmla="*/ 0 h 683032"/>
              <a:gd name="connsiteX1" fmla="*/ 698887 w 711387"/>
              <a:gd name="connsiteY1" fmla="*/ 683032 h 683032"/>
              <a:gd name="connsiteX0" fmla="*/ 697354 w 721712"/>
              <a:gd name="connsiteY0" fmla="*/ 0 h 747900"/>
              <a:gd name="connsiteX1" fmla="*/ 721712 w 721712"/>
              <a:gd name="connsiteY1" fmla="*/ 747900 h 747900"/>
              <a:gd name="connsiteX0" fmla="*/ 637007 w 834984"/>
              <a:gd name="connsiteY0" fmla="*/ 0 h 1046424"/>
              <a:gd name="connsiteX1" fmla="*/ 834984 w 834984"/>
              <a:gd name="connsiteY1" fmla="*/ 1046424 h 1046424"/>
              <a:gd name="connsiteX0" fmla="*/ 673380 w 871357"/>
              <a:gd name="connsiteY0" fmla="*/ 0 h 1046424"/>
              <a:gd name="connsiteX1" fmla="*/ 871357 w 871357"/>
              <a:gd name="connsiteY1" fmla="*/ 1046424 h 1046424"/>
              <a:gd name="connsiteX0" fmla="*/ 669401 w 867378"/>
              <a:gd name="connsiteY0" fmla="*/ 0 h 1046424"/>
              <a:gd name="connsiteX1" fmla="*/ 867378 w 867378"/>
              <a:gd name="connsiteY1" fmla="*/ 1046424 h 1046424"/>
              <a:gd name="connsiteX0" fmla="*/ 647599 w 845576"/>
              <a:gd name="connsiteY0" fmla="*/ 0 h 1046424"/>
              <a:gd name="connsiteX1" fmla="*/ 845576 w 845576"/>
              <a:gd name="connsiteY1" fmla="*/ 1046424 h 1046424"/>
              <a:gd name="connsiteX0" fmla="*/ 625203 w 893188"/>
              <a:gd name="connsiteY0" fmla="*/ 0 h 1074978"/>
              <a:gd name="connsiteX1" fmla="*/ 893188 w 893188"/>
              <a:gd name="connsiteY1" fmla="*/ 1074978 h 1074978"/>
              <a:gd name="connsiteX0" fmla="*/ 625203 w 893188"/>
              <a:gd name="connsiteY0" fmla="*/ 0 h 997102"/>
              <a:gd name="connsiteX1" fmla="*/ 893188 w 893188"/>
              <a:gd name="connsiteY1" fmla="*/ 997102 h 997102"/>
              <a:gd name="connsiteX0" fmla="*/ 627821 w 887405"/>
              <a:gd name="connsiteY0" fmla="*/ 0 h 1004890"/>
              <a:gd name="connsiteX1" fmla="*/ 887405 w 887405"/>
              <a:gd name="connsiteY1" fmla="*/ 1004890 h 1004890"/>
              <a:gd name="connsiteX0" fmla="*/ 610722 w 926312"/>
              <a:gd name="connsiteY0" fmla="*/ 0 h 667428"/>
              <a:gd name="connsiteX1" fmla="*/ 926312 w 926312"/>
              <a:gd name="connsiteY1" fmla="*/ 667428 h 667428"/>
              <a:gd name="connsiteX0" fmla="*/ 0 w 315590"/>
              <a:gd name="connsiteY0" fmla="*/ 0 h 667428"/>
              <a:gd name="connsiteX1" fmla="*/ 315590 w 315590"/>
              <a:gd name="connsiteY1" fmla="*/ 667428 h 667428"/>
              <a:gd name="connsiteX0" fmla="*/ 206472 w 295963"/>
              <a:gd name="connsiteY0" fmla="*/ 0 h 631086"/>
              <a:gd name="connsiteX1" fmla="*/ 219629 w 295963"/>
              <a:gd name="connsiteY1" fmla="*/ 631086 h 631086"/>
              <a:gd name="connsiteX0" fmla="*/ 0 w 237291"/>
              <a:gd name="connsiteY0" fmla="*/ 0 h 631086"/>
              <a:gd name="connsiteX1" fmla="*/ 13157 w 237291"/>
              <a:gd name="connsiteY1" fmla="*/ 631086 h 631086"/>
              <a:gd name="connsiteX0" fmla="*/ 0 w 236114"/>
              <a:gd name="connsiteY0" fmla="*/ 0 h 599936"/>
              <a:gd name="connsiteX1" fmla="*/ 10357 w 236114"/>
              <a:gd name="connsiteY1" fmla="*/ 599936 h 599936"/>
              <a:gd name="connsiteX0" fmla="*/ 0 w 224372"/>
              <a:gd name="connsiteY0" fmla="*/ 0 h 599936"/>
              <a:gd name="connsiteX1" fmla="*/ 10357 w 224372"/>
              <a:gd name="connsiteY1" fmla="*/ 599936 h 599936"/>
              <a:gd name="connsiteX0" fmla="*/ 0 w 187373"/>
              <a:gd name="connsiteY0" fmla="*/ 0 h 599936"/>
              <a:gd name="connsiteX1" fmla="*/ 10357 w 187373"/>
              <a:gd name="connsiteY1" fmla="*/ 599936 h 599936"/>
            </a:gdLst>
            <a:ahLst/>
            <a:cxnLst>
              <a:cxn ang="0">
                <a:pos x="connsiteX0" y="connsiteY0"/>
              </a:cxn>
              <a:cxn ang="0">
                <a:pos x="connsiteX1" y="connsiteY1"/>
              </a:cxn>
            </a:cxnLst>
            <a:rect l="l" t="t" r="r" b="b"/>
            <a:pathLst>
              <a:path w="187373" h="599936">
                <a:moveTo>
                  <a:pt x="0" y="0"/>
                </a:moveTo>
                <a:cubicBezTo>
                  <a:pt x="294009" y="286999"/>
                  <a:pt x="198509" y="385366"/>
                  <a:pt x="10357" y="599936"/>
                </a:cubicBezTo>
              </a:path>
            </a:pathLst>
          </a:cu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cs typeface="+mn-ea"/>
              <a:sym typeface="Huawei Sans" panose="020C0503030203020204" pitchFamily="34" charset="0"/>
            </a:endParaRPr>
          </a:p>
        </p:txBody>
      </p:sp>
      <p:sp>
        <p:nvSpPr>
          <p:cNvPr id="84" name="任意多边形 86">
            <a:extLst>
              <a:ext uri="{FF2B5EF4-FFF2-40B4-BE49-F238E27FC236}">
                <a16:creationId xmlns="" xmlns:a16="http://schemas.microsoft.com/office/drawing/2014/main" id="{A16AFCCA-BC76-4338-B48E-897BC1993BCB}"/>
              </a:ext>
            </a:extLst>
          </p:cNvPr>
          <p:cNvSpPr/>
          <p:nvPr/>
        </p:nvSpPr>
        <p:spPr bwMode="gray">
          <a:xfrm rot="10800000" flipV="1">
            <a:off x="2510772" y="2539541"/>
            <a:ext cx="179573" cy="512599"/>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475872"/>
              <a:gd name="connsiteY0" fmla="*/ 0 h 294149"/>
              <a:gd name="connsiteX1" fmla="*/ 475872 w 475872"/>
              <a:gd name="connsiteY1" fmla="*/ 112875 h 294149"/>
              <a:gd name="connsiteX0" fmla="*/ 342338 w 818210"/>
              <a:gd name="connsiteY0" fmla="*/ 0 h 421763"/>
              <a:gd name="connsiteX1" fmla="*/ 818210 w 818210"/>
              <a:gd name="connsiteY1" fmla="*/ 112875 h 421763"/>
              <a:gd name="connsiteX0" fmla="*/ 583728 w 583727"/>
              <a:gd name="connsiteY0" fmla="*/ 0 h 596411"/>
              <a:gd name="connsiteX1" fmla="*/ 436082 w 583727"/>
              <a:gd name="connsiteY1" fmla="*/ 420145 h 596411"/>
              <a:gd name="connsiteX0" fmla="*/ 770018 w 770018"/>
              <a:gd name="connsiteY0" fmla="*/ 0 h 541654"/>
              <a:gd name="connsiteX1" fmla="*/ 622372 w 770018"/>
              <a:gd name="connsiteY1" fmla="*/ 420145 h 541654"/>
              <a:gd name="connsiteX0" fmla="*/ 714256 w 714256"/>
              <a:gd name="connsiteY0" fmla="*/ 0 h 768254"/>
              <a:gd name="connsiteX1" fmla="*/ 701756 w 714256"/>
              <a:gd name="connsiteY1" fmla="*/ 683032 h 768254"/>
              <a:gd name="connsiteX0" fmla="*/ 711387 w 711387"/>
              <a:gd name="connsiteY0" fmla="*/ 0 h 683032"/>
              <a:gd name="connsiteX1" fmla="*/ 698887 w 711387"/>
              <a:gd name="connsiteY1" fmla="*/ 683032 h 683032"/>
              <a:gd name="connsiteX0" fmla="*/ 697354 w 721712"/>
              <a:gd name="connsiteY0" fmla="*/ 0 h 747900"/>
              <a:gd name="connsiteX1" fmla="*/ 721712 w 721712"/>
              <a:gd name="connsiteY1" fmla="*/ 747900 h 747900"/>
              <a:gd name="connsiteX0" fmla="*/ 637007 w 834984"/>
              <a:gd name="connsiteY0" fmla="*/ 0 h 1046424"/>
              <a:gd name="connsiteX1" fmla="*/ 834984 w 834984"/>
              <a:gd name="connsiteY1" fmla="*/ 1046424 h 1046424"/>
              <a:gd name="connsiteX0" fmla="*/ 673380 w 871357"/>
              <a:gd name="connsiteY0" fmla="*/ 0 h 1046424"/>
              <a:gd name="connsiteX1" fmla="*/ 871357 w 871357"/>
              <a:gd name="connsiteY1" fmla="*/ 1046424 h 1046424"/>
              <a:gd name="connsiteX0" fmla="*/ 669401 w 867378"/>
              <a:gd name="connsiteY0" fmla="*/ 0 h 1046424"/>
              <a:gd name="connsiteX1" fmla="*/ 867378 w 867378"/>
              <a:gd name="connsiteY1" fmla="*/ 1046424 h 1046424"/>
              <a:gd name="connsiteX0" fmla="*/ 647599 w 845576"/>
              <a:gd name="connsiteY0" fmla="*/ 0 h 1046424"/>
              <a:gd name="connsiteX1" fmla="*/ 845576 w 845576"/>
              <a:gd name="connsiteY1" fmla="*/ 1046424 h 1046424"/>
              <a:gd name="connsiteX0" fmla="*/ 625203 w 893188"/>
              <a:gd name="connsiteY0" fmla="*/ 0 h 1074978"/>
              <a:gd name="connsiteX1" fmla="*/ 893188 w 893188"/>
              <a:gd name="connsiteY1" fmla="*/ 1074978 h 1074978"/>
              <a:gd name="connsiteX0" fmla="*/ 625203 w 893188"/>
              <a:gd name="connsiteY0" fmla="*/ 0 h 997102"/>
              <a:gd name="connsiteX1" fmla="*/ 893188 w 893188"/>
              <a:gd name="connsiteY1" fmla="*/ 997102 h 997102"/>
              <a:gd name="connsiteX0" fmla="*/ 627821 w 887405"/>
              <a:gd name="connsiteY0" fmla="*/ 0 h 1004890"/>
              <a:gd name="connsiteX1" fmla="*/ 887405 w 887405"/>
              <a:gd name="connsiteY1" fmla="*/ 1004890 h 1004890"/>
              <a:gd name="connsiteX0" fmla="*/ 610722 w 926312"/>
              <a:gd name="connsiteY0" fmla="*/ 0 h 667428"/>
              <a:gd name="connsiteX1" fmla="*/ 926312 w 926312"/>
              <a:gd name="connsiteY1" fmla="*/ 667428 h 667428"/>
              <a:gd name="connsiteX0" fmla="*/ 0 w 315590"/>
              <a:gd name="connsiteY0" fmla="*/ 0 h 667428"/>
              <a:gd name="connsiteX1" fmla="*/ 315590 w 315590"/>
              <a:gd name="connsiteY1" fmla="*/ 667428 h 667428"/>
              <a:gd name="connsiteX0" fmla="*/ 206472 w 295963"/>
              <a:gd name="connsiteY0" fmla="*/ 0 h 631086"/>
              <a:gd name="connsiteX1" fmla="*/ 219629 w 295963"/>
              <a:gd name="connsiteY1" fmla="*/ 631086 h 631086"/>
              <a:gd name="connsiteX0" fmla="*/ 0 w 237291"/>
              <a:gd name="connsiteY0" fmla="*/ 0 h 631086"/>
              <a:gd name="connsiteX1" fmla="*/ 13157 w 237291"/>
              <a:gd name="connsiteY1" fmla="*/ 631086 h 631086"/>
              <a:gd name="connsiteX0" fmla="*/ 0 w 236114"/>
              <a:gd name="connsiteY0" fmla="*/ 0 h 599936"/>
              <a:gd name="connsiteX1" fmla="*/ 10357 w 236114"/>
              <a:gd name="connsiteY1" fmla="*/ 599936 h 599936"/>
              <a:gd name="connsiteX0" fmla="*/ 0 w 224372"/>
              <a:gd name="connsiteY0" fmla="*/ 0 h 599936"/>
              <a:gd name="connsiteX1" fmla="*/ 10357 w 224372"/>
              <a:gd name="connsiteY1" fmla="*/ 599936 h 599936"/>
              <a:gd name="connsiteX0" fmla="*/ 0 w 187373"/>
              <a:gd name="connsiteY0" fmla="*/ 0 h 599936"/>
              <a:gd name="connsiteX1" fmla="*/ 10357 w 187373"/>
              <a:gd name="connsiteY1" fmla="*/ 599936 h 599936"/>
            </a:gdLst>
            <a:ahLst/>
            <a:cxnLst>
              <a:cxn ang="0">
                <a:pos x="connsiteX0" y="connsiteY0"/>
              </a:cxn>
              <a:cxn ang="0">
                <a:pos x="connsiteX1" y="connsiteY1"/>
              </a:cxn>
            </a:cxnLst>
            <a:rect l="l" t="t" r="r" b="b"/>
            <a:pathLst>
              <a:path w="187373" h="599936">
                <a:moveTo>
                  <a:pt x="0" y="0"/>
                </a:moveTo>
                <a:cubicBezTo>
                  <a:pt x="294009" y="286999"/>
                  <a:pt x="198509" y="385366"/>
                  <a:pt x="10357" y="599936"/>
                </a:cubicBezTo>
              </a:path>
            </a:pathLst>
          </a:cu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cs typeface="+mn-ea"/>
              <a:sym typeface="Huawei Sans" panose="020C0503030203020204" pitchFamily="34" charset="0"/>
            </a:endParaRPr>
          </a:p>
        </p:txBody>
      </p:sp>
      <p:sp>
        <p:nvSpPr>
          <p:cNvPr id="85" name="文本框 87">
            <a:extLst>
              <a:ext uri="{FF2B5EF4-FFF2-40B4-BE49-F238E27FC236}">
                <a16:creationId xmlns="" xmlns:a16="http://schemas.microsoft.com/office/drawing/2014/main" id="{AFA03E18-1CAD-4B6D-8BF6-E925DD60EBF1}"/>
              </a:ext>
            </a:extLst>
          </p:cNvPr>
          <p:cNvSpPr txBox="1"/>
          <p:nvPr/>
        </p:nvSpPr>
        <p:spPr bwMode="gray">
          <a:xfrm>
            <a:off x="1785578" y="2007652"/>
            <a:ext cx="851193" cy="307777"/>
          </a:xfrm>
          <a:prstGeom prst="rect">
            <a:avLst/>
          </a:prstGeom>
          <a:noFill/>
        </p:spPr>
        <p:txBody>
          <a:bodyPr wrap="square" rtlCol="0" anchor="ctr" anchorCtr="0">
            <a:spAutoFit/>
          </a:bodyPr>
          <a:lstStyle/>
          <a:p>
            <a:pPr algn="ctr" fontAlgn="ctr"/>
            <a:r>
              <a:rPr lang="en-US" sz="1400" b="1" dirty="0">
                <a:solidFill>
                  <a:srgbClr val="C7000B"/>
                </a:solidFill>
                <a:latin typeface="Huawei Sans" panose="020C0503030203020204" pitchFamily="34" charset="0"/>
                <a:cs typeface="+mn-ea"/>
                <a:sym typeface="Huawei Sans" panose="020C0503030203020204" pitchFamily="34" charset="0"/>
              </a:rPr>
              <a:t>VPN1</a:t>
            </a:r>
          </a:p>
        </p:txBody>
      </p:sp>
      <p:sp>
        <p:nvSpPr>
          <p:cNvPr id="86" name="文本框 105">
            <a:extLst>
              <a:ext uri="{FF2B5EF4-FFF2-40B4-BE49-F238E27FC236}">
                <a16:creationId xmlns="" xmlns:a16="http://schemas.microsoft.com/office/drawing/2014/main" id="{A8967132-B540-4AA1-A817-1AC7CBB95809}"/>
              </a:ext>
            </a:extLst>
          </p:cNvPr>
          <p:cNvSpPr txBox="1"/>
          <p:nvPr/>
        </p:nvSpPr>
        <p:spPr bwMode="gray">
          <a:xfrm>
            <a:off x="1148470" y="3675710"/>
            <a:ext cx="799770" cy="523220"/>
          </a:xfrm>
          <a:prstGeom prst="rect">
            <a:avLst/>
          </a:prstGeom>
          <a:noFill/>
        </p:spPr>
        <p:txBody>
          <a:bodyPr wrap="square" rtlCol="0" anchor="ctr" anchorCtr="0">
            <a:spAutoFit/>
          </a:bodyPr>
          <a:lstStyle/>
          <a:p>
            <a:pPr algn="ctr" fontAlgn="ctr"/>
            <a:r>
              <a:rPr lang="en-US" sz="1400" b="1" dirty="0">
                <a:solidFill>
                  <a:prstClr val="white">
                    <a:lumMod val="50000"/>
                  </a:prstClr>
                </a:solidFill>
                <a:latin typeface="Huawei Sans" panose="020C0503030203020204" pitchFamily="34" charset="0"/>
                <a:cs typeface="+mn-ea"/>
                <a:sym typeface="Huawei Sans" panose="020C0503030203020204" pitchFamily="34" charset="0"/>
              </a:rPr>
              <a:t>HQ edge</a:t>
            </a:r>
          </a:p>
        </p:txBody>
      </p:sp>
      <p:sp>
        <p:nvSpPr>
          <p:cNvPr id="87" name="文本框 106">
            <a:extLst>
              <a:ext uri="{FF2B5EF4-FFF2-40B4-BE49-F238E27FC236}">
                <a16:creationId xmlns="" xmlns:a16="http://schemas.microsoft.com/office/drawing/2014/main" id="{F2C37818-99CD-47DA-A569-0C6FF35FD85C}"/>
              </a:ext>
            </a:extLst>
          </p:cNvPr>
          <p:cNvSpPr txBox="1"/>
          <p:nvPr/>
        </p:nvSpPr>
        <p:spPr bwMode="gray">
          <a:xfrm>
            <a:off x="982865" y="4617882"/>
            <a:ext cx="997630" cy="523220"/>
          </a:xfrm>
          <a:prstGeom prst="rect">
            <a:avLst/>
          </a:prstGeom>
          <a:noFill/>
        </p:spPr>
        <p:txBody>
          <a:bodyPr wrap="square" rtlCol="0" anchor="ctr" anchorCtr="0">
            <a:spAutoFit/>
          </a:bodyPr>
          <a:lstStyle/>
          <a:p>
            <a:pPr algn="ctr" fontAlgn="ctr"/>
            <a:r>
              <a:rPr lang="en-US" sz="1400" b="1" dirty="0">
                <a:solidFill>
                  <a:prstClr val="white">
                    <a:lumMod val="50000"/>
                  </a:prstClr>
                </a:solidFill>
                <a:latin typeface="Huawei Sans" panose="020C0503030203020204" pitchFamily="34" charset="0"/>
                <a:cs typeface="+mn-ea"/>
                <a:sym typeface="Huawei Sans" panose="020C0503030203020204" pitchFamily="34" charset="0"/>
              </a:rPr>
              <a:t>Branch edge</a:t>
            </a:r>
          </a:p>
        </p:txBody>
      </p:sp>
      <p:sp>
        <p:nvSpPr>
          <p:cNvPr id="88" name="文本框 107">
            <a:extLst>
              <a:ext uri="{FF2B5EF4-FFF2-40B4-BE49-F238E27FC236}">
                <a16:creationId xmlns="" xmlns:a16="http://schemas.microsoft.com/office/drawing/2014/main" id="{42E039FD-B68C-495C-AC67-89B14D165689}"/>
              </a:ext>
            </a:extLst>
          </p:cNvPr>
          <p:cNvSpPr txBox="1"/>
          <p:nvPr/>
        </p:nvSpPr>
        <p:spPr bwMode="gray">
          <a:xfrm>
            <a:off x="4777049" y="3675710"/>
            <a:ext cx="814608" cy="523220"/>
          </a:xfrm>
          <a:prstGeom prst="rect">
            <a:avLst/>
          </a:prstGeom>
          <a:noFill/>
        </p:spPr>
        <p:txBody>
          <a:bodyPr wrap="square" rtlCol="0" anchor="ctr" anchorCtr="0">
            <a:spAutoFit/>
          </a:bodyPr>
          <a:lstStyle/>
          <a:p>
            <a:pPr algn="ctr" fontAlgn="ctr"/>
            <a:r>
              <a:rPr lang="en-US" sz="1400" b="1" dirty="0">
                <a:solidFill>
                  <a:prstClr val="white">
                    <a:lumMod val="50000"/>
                  </a:prstClr>
                </a:solidFill>
                <a:latin typeface="Huawei Sans" panose="020C0503030203020204" pitchFamily="34" charset="0"/>
                <a:cs typeface="+mn-ea"/>
                <a:sym typeface="Huawei Sans" panose="020C0503030203020204" pitchFamily="34" charset="0"/>
              </a:rPr>
              <a:t>Branch edge</a:t>
            </a:r>
          </a:p>
        </p:txBody>
      </p:sp>
      <p:sp>
        <p:nvSpPr>
          <p:cNvPr id="89" name="文本框 108">
            <a:extLst>
              <a:ext uri="{FF2B5EF4-FFF2-40B4-BE49-F238E27FC236}">
                <a16:creationId xmlns="" xmlns:a16="http://schemas.microsoft.com/office/drawing/2014/main" id="{CC83F4F1-D15F-48D3-BC01-B45F8A32F5B0}"/>
              </a:ext>
            </a:extLst>
          </p:cNvPr>
          <p:cNvSpPr txBox="1"/>
          <p:nvPr/>
        </p:nvSpPr>
        <p:spPr bwMode="gray">
          <a:xfrm>
            <a:off x="4777050" y="4617882"/>
            <a:ext cx="814608" cy="523220"/>
          </a:xfrm>
          <a:prstGeom prst="rect">
            <a:avLst/>
          </a:prstGeom>
          <a:noFill/>
        </p:spPr>
        <p:txBody>
          <a:bodyPr wrap="square" rtlCol="0" anchor="ctr" anchorCtr="0">
            <a:spAutoFit/>
          </a:bodyPr>
          <a:lstStyle/>
          <a:p>
            <a:pPr algn="ctr" fontAlgn="ctr"/>
            <a:r>
              <a:rPr lang="en-US" sz="1400" b="1" dirty="0">
                <a:solidFill>
                  <a:prstClr val="white">
                    <a:lumMod val="50000"/>
                  </a:prstClr>
                </a:solidFill>
                <a:latin typeface="Huawei Sans" panose="020C0503030203020204" pitchFamily="34" charset="0"/>
                <a:cs typeface="+mn-ea"/>
                <a:sym typeface="Huawei Sans" panose="020C0503030203020204" pitchFamily="34" charset="0"/>
              </a:rPr>
              <a:t>Branch edge</a:t>
            </a:r>
          </a:p>
        </p:txBody>
      </p:sp>
      <p:pic>
        <p:nvPicPr>
          <p:cNvPr id="90" name="图片 95">
            <a:extLst>
              <a:ext uri="{FF2B5EF4-FFF2-40B4-BE49-F238E27FC236}">
                <a16:creationId xmlns="" xmlns:a16="http://schemas.microsoft.com/office/drawing/2014/main" id="{7919EE45-100E-463A-9F36-112970ABCD9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717246" y="2307485"/>
            <a:ext cx="273867" cy="224571"/>
          </a:xfrm>
          <a:prstGeom prst="rect">
            <a:avLst/>
          </a:prstGeom>
          <a:gradFill flip="none" rotWithShape="1">
            <a:gsLst>
              <a:gs pos="0">
                <a:schemeClr val="bg1"/>
              </a:gs>
              <a:gs pos="100000">
                <a:srgbClr val="94DAE2">
                  <a:alpha val="26000"/>
                </a:srgbClr>
              </a:gs>
            </a:gsLst>
            <a:lin ang="5400000" scaled="1"/>
            <a:tileRect/>
          </a:gradFill>
          <a:ln>
            <a:noFill/>
          </a:ln>
        </p:spPr>
      </p:pic>
      <p:pic>
        <p:nvPicPr>
          <p:cNvPr id="91" name="图片 97">
            <a:extLst>
              <a:ext uri="{FF2B5EF4-FFF2-40B4-BE49-F238E27FC236}">
                <a16:creationId xmlns="" xmlns:a16="http://schemas.microsoft.com/office/drawing/2014/main" id="{4F459144-B8B7-41E5-8726-5FBB70FA6D1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717246" y="3017924"/>
            <a:ext cx="273867" cy="224571"/>
          </a:xfrm>
          <a:prstGeom prst="rect">
            <a:avLst/>
          </a:prstGeom>
          <a:gradFill flip="none" rotWithShape="1">
            <a:gsLst>
              <a:gs pos="0">
                <a:schemeClr val="bg1"/>
              </a:gs>
              <a:gs pos="100000">
                <a:srgbClr val="94DAE2">
                  <a:alpha val="26000"/>
                </a:srgbClr>
              </a:gs>
            </a:gsLst>
            <a:lin ang="5400000" scaled="1"/>
            <a:tileRect/>
          </a:gradFill>
          <a:ln>
            <a:noFill/>
          </a:ln>
        </p:spPr>
      </p:pic>
      <p:pic>
        <p:nvPicPr>
          <p:cNvPr id="92" name="图片 99">
            <a:extLst>
              <a:ext uri="{FF2B5EF4-FFF2-40B4-BE49-F238E27FC236}">
                <a16:creationId xmlns="" xmlns:a16="http://schemas.microsoft.com/office/drawing/2014/main" id="{824CB2FB-EF17-48D6-93BE-DDB12777B26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096521" y="2307485"/>
            <a:ext cx="273867" cy="224571"/>
          </a:xfrm>
          <a:prstGeom prst="rect">
            <a:avLst/>
          </a:prstGeom>
          <a:gradFill flip="none" rotWithShape="1">
            <a:gsLst>
              <a:gs pos="0">
                <a:schemeClr val="bg1"/>
              </a:gs>
              <a:gs pos="100000">
                <a:srgbClr val="94DAE2">
                  <a:alpha val="26000"/>
                </a:srgbClr>
              </a:gs>
            </a:gsLst>
            <a:lin ang="5400000" scaled="1"/>
            <a:tileRect/>
          </a:gradFill>
          <a:ln>
            <a:noFill/>
          </a:ln>
        </p:spPr>
      </p:pic>
      <p:pic>
        <p:nvPicPr>
          <p:cNvPr id="93" name="图片 100">
            <a:extLst>
              <a:ext uri="{FF2B5EF4-FFF2-40B4-BE49-F238E27FC236}">
                <a16:creationId xmlns="" xmlns:a16="http://schemas.microsoft.com/office/drawing/2014/main" id="{E4AEEC54-4638-4553-80F6-21C66230D3F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096521" y="3017924"/>
            <a:ext cx="273867" cy="224571"/>
          </a:xfrm>
          <a:prstGeom prst="rect">
            <a:avLst/>
          </a:prstGeom>
          <a:gradFill flip="none" rotWithShape="1">
            <a:gsLst>
              <a:gs pos="0">
                <a:schemeClr val="bg1"/>
              </a:gs>
              <a:gs pos="100000">
                <a:srgbClr val="94DAE2">
                  <a:alpha val="26000"/>
                </a:srgbClr>
              </a:gs>
            </a:gsLst>
            <a:lin ang="5400000" scaled="1"/>
            <a:tileRect/>
          </a:gradFill>
          <a:ln>
            <a:noFill/>
          </a:ln>
        </p:spPr>
      </p:pic>
      <p:cxnSp>
        <p:nvCxnSpPr>
          <p:cNvPr id="94" name="直接连接符 101">
            <a:extLst>
              <a:ext uri="{FF2B5EF4-FFF2-40B4-BE49-F238E27FC236}">
                <a16:creationId xmlns="" xmlns:a16="http://schemas.microsoft.com/office/drawing/2014/main" id="{3CBE9542-C356-4554-A934-7D4E38135D24}"/>
              </a:ext>
            </a:extLst>
          </p:cNvPr>
          <p:cNvCxnSpPr>
            <a:cxnSpLocks/>
            <a:stCxn id="90" idx="3"/>
            <a:endCxn id="92" idx="1"/>
          </p:cNvCxnSpPr>
          <p:nvPr/>
        </p:nvCxnSpPr>
        <p:spPr bwMode="gray">
          <a:xfrm>
            <a:off x="3991114" y="2419771"/>
            <a:ext cx="1105408" cy="0"/>
          </a:xfrm>
          <a:prstGeom prst="line">
            <a:avLst/>
          </a:pr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cxnSp>
      <p:cxnSp>
        <p:nvCxnSpPr>
          <p:cNvPr id="95" name="直接连接符 102">
            <a:extLst>
              <a:ext uri="{FF2B5EF4-FFF2-40B4-BE49-F238E27FC236}">
                <a16:creationId xmlns="" xmlns:a16="http://schemas.microsoft.com/office/drawing/2014/main" id="{C45C9B12-73B4-437B-91C0-F4007B3916D6}"/>
              </a:ext>
            </a:extLst>
          </p:cNvPr>
          <p:cNvCxnSpPr>
            <a:cxnSpLocks/>
            <a:stCxn id="90" idx="3"/>
            <a:endCxn id="93" idx="1"/>
          </p:cNvCxnSpPr>
          <p:nvPr/>
        </p:nvCxnSpPr>
        <p:spPr bwMode="gray">
          <a:xfrm>
            <a:off x="3991114" y="2419771"/>
            <a:ext cx="1105408" cy="710439"/>
          </a:xfrm>
          <a:prstGeom prst="line">
            <a:avLst/>
          </a:pr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cxnSp>
      <p:sp>
        <p:nvSpPr>
          <p:cNvPr id="96" name="任意多边形 103">
            <a:extLst>
              <a:ext uri="{FF2B5EF4-FFF2-40B4-BE49-F238E27FC236}">
                <a16:creationId xmlns="" xmlns:a16="http://schemas.microsoft.com/office/drawing/2014/main" id="{9EB11F1C-A8EE-400E-84A9-9A8226181718}"/>
              </a:ext>
            </a:extLst>
          </p:cNvPr>
          <p:cNvSpPr/>
          <p:nvPr/>
        </p:nvSpPr>
        <p:spPr bwMode="gray">
          <a:xfrm flipV="1">
            <a:off x="4068129" y="2534896"/>
            <a:ext cx="179573" cy="512599"/>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475872"/>
              <a:gd name="connsiteY0" fmla="*/ 0 h 294149"/>
              <a:gd name="connsiteX1" fmla="*/ 475872 w 475872"/>
              <a:gd name="connsiteY1" fmla="*/ 112875 h 294149"/>
              <a:gd name="connsiteX0" fmla="*/ 342338 w 818210"/>
              <a:gd name="connsiteY0" fmla="*/ 0 h 421763"/>
              <a:gd name="connsiteX1" fmla="*/ 818210 w 818210"/>
              <a:gd name="connsiteY1" fmla="*/ 112875 h 421763"/>
              <a:gd name="connsiteX0" fmla="*/ 583728 w 583727"/>
              <a:gd name="connsiteY0" fmla="*/ 0 h 596411"/>
              <a:gd name="connsiteX1" fmla="*/ 436082 w 583727"/>
              <a:gd name="connsiteY1" fmla="*/ 420145 h 596411"/>
              <a:gd name="connsiteX0" fmla="*/ 770018 w 770018"/>
              <a:gd name="connsiteY0" fmla="*/ 0 h 541654"/>
              <a:gd name="connsiteX1" fmla="*/ 622372 w 770018"/>
              <a:gd name="connsiteY1" fmla="*/ 420145 h 541654"/>
              <a:gd name="connsiteX0" fmla="*/ 714256 w 714256"/>
              <a:gd name="connsiteY0" fmla="*/ 0 h 768254"/>
              <a:gd name="connsiteX1" fmla="*/ 701756 w 714256"/>
              <a:gd name="connsiteY1" fmla="*/ 683032 h 768254"/>
              <a:gd name="connsiteX0" fmla="*/ 711387 w 711387"/>
              <a:gd name="connsiteY0" fmla="*/ 0 h 683032"/>
              <a:gd name="connsiteX1" fmla="*/ 698887 w 711387"/>
              <a:gd name="connsiteY1" fmla="*/ 683032 h 683032"/>
              <a:gd name="connsiteX0" fmla="*/ 697354 w 721712"/>
              <a:gd name="connsiteY0" fmla="*/ 0 h 747900"/>
              <a:gd name="connsiteX1" fmla="*/ 721712 w 721712"/>
              <a:gd name="connsiteY1" fmla="*/ 747900 h 747900"/>
              <a:gd name="connsiteX0" fmla="*/ 637007 w 834984"/>
              <a:gd name="connsiteY0" fmla="*/ 0 h 1046424"/>
              <a:gd name="connsiteX1" fmla="*/ 834984 w 834984"/>
              <a:gd name="connsiteY1" fmla="*/ 1046424 h 1046424"/>
              <a:gd name="connsiteX0" fmla="*/ 673380 w 871357"/>
              <a:gd name="connsiteY0" fmla="*/ 0 h 1046424"/>
              <a:gd name="connsiteX1" fmla="*/ 871357 w 871357"/>
              <a:gd name="connsiteY1" fmla="*/ 1046424 h 1046424"/>
              <a:gd name="connsiteX0" fmla="*/ 669401 w 867378"/>
              <a:gd name="connsiteY0" fmla="*/ 0 h 1046424"/>
              <a:gd name="connsiteX1" fmla="*/ 867378 w 867378"/>
              <a:gd name="connsiteY1" fmla="*/ 1046424 h 1046424"/>
              <a:gd name="connsiteX0" fmla="*/ 647599 w 845576"/>
              <a:gd name="connsiteY0" fmla="*/ 0 h 1046424"/>
              <a:gd name="connsiteX1" fmla="*/ 845576 w 845576"/>
              <a:gd name="connsiteY1" fmla="*/ 1046424 h 1046424"/>
              <a:gd name="connsiteX0" fmla="*/ 625203 w 893188"/>
              <a:gd name="connsiteY0" fmla="*/ 0 h 1074978"/>
              <a:gd name="connsiteX1" fmla="*/ 893188 w 893188"/>
              <a:gd name="connsiteY1" fmla="*/ 1074978 h 1074978"/>
              <a:gd name="connsiteX0" fmla="*/ 625203 w 893188"/>
              <a:gd name="connsiteY0" fmla="*/ 0 h 997102"/>
              <a:gd name="connsiteX1" fmla="*/ 893188 w 893188"/>
              <a:gd name="connsiteY1" fmla="*/ 997102 h 997102"/>
              <a:gd name="connsiteX0" fmla="*/ 627821 w 887405"/>
              <a:gd name="connsiteY0" fmla="*/ 0 h 1004890"/>
              <a:gd name="connsiteX1" fmla="*/ 887405 w 887405"/>
              <a:gd name="connsiteY1" fmla="*/ 1004890 h 1004890"/>
              <a:gd name="connsiteX0" fmla="*/ 610722 w 926312"/>
              <a:gd name="connsiteY0" fmla="*/ 0 h 667428"/>
              <a:gd name="connsiteX1" fmla="*/ 926312 w 926312"/>
              <a:gd name="connsiteY1" fmla="*/ 667428 h 667428"/>
              <a:gd name="connsiteX0" fmla="*/ 0 w 315590"/>
              <a:gd name="connsiteY0" fmla="*/ 0 h 667428"/>
              <a:gd name="connsiteX1" fmla="*/ 315590 w 315590"/>
              <a:gd name="connsiteY1" fmla="*/ 667428 h 667428"/>
              <a:gd name="connsiteX0" fmla="*/ 206472 w 295963"/>
              <a:gd name="connsiteY0" fmla="*/ 0 h 631086"/>
              <a:gd name="connsiteX1" fmla="*/ 219629 w 295963"/>
              <a:gd name="connsiteY1" fmla="*/ 631086 h 631086"/>
              <a:gd name="connsiteX0" fmla="*/ 0 w 237291"/>
              <a:gd name="connsiteY0" fmla="*/ 0 h 631086"/>
              <a:gd name="connsiteX1" fmla="*/ 13157 w 237291"/>
              <a:gd name="connsiteY1" fmla="*/ 631086 h 631086"/>
              <a:gd name="connsiteX0" fmla="*/ 0 w 236114"/>
              <a:gd name="connsiteY0" fmla="*/ 0 h 599936"/>
              <a:gd name="connsiteX1" fmla="*/ 10357 w 236114"/>
              <a:gd name="connsiteY1" fmla="*/ 599936 h 599936"/>
              <a:gd name="connsiteX0" fmla="*/ 0 w 224372"/>
              <a:gd name="connsiteY0" fmla="*/ 0 h 599936"/>
              <a:gd name="connsiteX1" fmla="*/ 10357 w 224372"/>
              <a:gd name="connsiteY1" fmla="*/ 599936 h 599936"/>
              <a:gd name="connsiteX0" fmla="*/ 0 w 187373"/>
              <a:gd name="connsiteY0" fmla="*/ 0 h 599936"/>
              <a:gd name="connsiteX1" fmla="*/ 10357 w 187373"/>
              <a:gd name="connsiteY1" fmla="*/ 599936 h 599936"/>
            </a:gdLst>
            <a:ahLst/>
            <a:cxnLst>
              <a:cxn ang="0">
                <a:pos x="connsiteX0" y="connsiteY0"/>
              </a:cxn>
              <a:cxn ang="0">
                <a:pos x="connsiteX1" y="connsiteY1"/>
              </a:cxn>
            </a:cxnLst>
            <a:rect l="l" t="t" r="r" b="b"/>
            <a:pathLst>
              <a:path w="187373" h="599936">
                <a:moveTo>
                  <a:pt x="0" y="0"/>
                </a:moveTo>
                <a:cubicBezTo>
                  <a:pt x="294009" y="286999"/>
                  <a:pt x="198509" y="385366"/>
                  <a:pt x="10357" y="599936"/>
                </a:cubicBezTo>
              </a:path>
            </a:pathLst>
          </a:custGeom>
          <a:noFill/>
          <a:ln w="38100">
            <a:solidFill>
              <a:srgbClr val="EC7061">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cs typeface="+mn-ea"/>
              <a:sym typeface="Huawei Sans" panose="020C0503030203020204" pitchFamily="34" charset="0"/>
            </a:endParaRPr>
          </a:p>
        </p:txBody>
      </p:sp>
      <p:sp>
        <p:nvSpPr>
          <p:cNvPr id="97" name="文本框 104">
            <a:extLst>
              <a:ext uri="{FF2B5EF4-FFF2-40B4-BE49-F238E27FC236}">
                <a16:creationId xmlns="" xmlns:a16="http://schemas.microsoft.com/office/drawing/2014/main" id="{487D8C48-1913-442C-B0F4-A362E2D12D12}"/>
              </a:ext>
            </a:extLst>
          </p:cNvPr>
          <p:cNvSpPr txBox="1"/>
          <p:nvPr/>
        </p:nvSpPr>
        <p:spPr bwMode="gray">
          <a:xfrm>
            <a:off x="4155882" y="2003007"/>
            <a:ext cx="851193" cy="307777"/>
          </a:xfrm>
          <a:prstGeom prst="rect">
            <a:avLst/>
          </a:prstGeom>
          <a:noFill/>
        </p:spPr>
        <p:txBody>
          <a:bodyPr wrap="square" rtlCol="0" anchor="ctr" anchorCtr="0">
            <a:spAutoFit/>
          </a:bodyPr>
          <a:lstStyle/>
          <a:p>
            <a:pPr algn="ctr" fontAlgn="ctr"/>
            <a:r>
              <a:rPr lang="en-US" sz="1400" b="1" dirty="0">
                <a:solidFill>
                  <a:srgbClr val="C7000B"/>
                </a:solidFill>
                <a:latin typeface="Huawei Sans" panose="020C0503030203020204" pitchFamily="34" charset="0"/>
                <a:cs typeface="+mn-ea"/>
                <a:sym typeface="Huawei Sans" panose="020C0503030203020204" pitchFamily="34" charset="0"/>
              </a:rPr>
              <a:t>VPN2</a:t>
            </a:r>
          </a:p>
        </p:txBody>
      </p:sp>
      <p:sp>
        <p:nvSpPr>
          <p:cNvPr id="98" name="Freeform 159">
            <a:extLst>
              <a:ext uri="{FF2B5EF4-FFF2-40B4-BE49-F238E27FC236}">
                <a16:creationId xmlns="" xmlns:a16="http://schemas.microsoft.com/office/drawing/2014/main" id="{33E7AD98-E3EB-4210-BDE6-A5AF180DE70F}"/>
              </a:ext>
            </a:extLst>
          </p:cNvPr>
          <p:cNvSpPr/>
          <p:nvPr/>
        </p:nvSpPr>
        <p:spPr bwMode="gray">
          <a:xfrm flipH="1">
            <a:off x="2895966" y="3718404"/>
            <a:ext cx="860500" cy="44980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MPLS</a:t>
            </a:r>
          </a:p>
        </p:txBody>
      </p:sp>
      <p:sp>
        <p:nvSpPr>
          <p:cNvPr id="99" name="Freeform 159">
            <a:extLst>
              <a:ext uri="{FF2B5EF4-FFF2-40B4-BE49-F238E27FC236}">
                <a16:creationId xmlns="" xmlns:a16="http://schemas.microsoft.com/office/drawing/2014/main" id="{746BDC9C-C2E0-4630-88C6-15DD28066E73}"/>
              </a:ext>
            </a:extLst>
          </p:cNvPr>
          <p:cNvSpPr/>
          <p:nvPr/>
        </p:nvSpPr>
        <p:spPr bwMode="gray">
          <a:xfrm flipH="1">
            <a:off x="2928984" y="4509563"/>
            <a:ext cx="860500" cy="44980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Internet</a:t>
            </a:r>
          </a:p>
        </p:txBody>
      </p:sp>
      <p:sp>
        <p:nvSpPr>
          <p:cNvPr id="53" name="五边形 2">
            <a:extLst>
              <a:ext uri="{FF2B5EF4-FFF2-40B4-BE49-F238E27FC236}">
                <a16:creationId xmlns="" xmlns:a16="http://schemas.microsoft.com/office/drawing/2014/main" id="{2EA9661A-503D-4CEC-9BC1-BCBCD5884128}"/>
              </a:ext>
            </a:extLst>
          </p:cNvPr>
          <p:cNvSpPr/>
          <p:nvPr/>
        </p:nvSpPr>
        <p:spPr bwMode="gray">
          <a:xfrm>
            <a:off x="7024871" y="93058"/>
            <a:ext cx="1631551" cy="25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sym typeface="Huawei Sans" panose="020C0503030203020204" pitchFamily="34" charset="0"/>
              </a:rPr>
              <a:t>VPN Design</a:t>
            </a:r>
          </a:p>
        </p:txBody>
      </p:sp>
      <p:sp>
        <p:nvSpPr>
          <p:cNvPr id="54" name="燕尾形 3">
            <a:extLst>
              <a:ext uri="{FF2B5EF4-FFF2-40B4-BE49-F238E27FC236}">
                <a16:creationId xmlns="" xmlns:a16="http://schemas.microsoft.com/office/drawing/2014/main" id="{3BCBBB1C-AB3F-4936-A520-18BB616BCEFB}"/>
              </a:ext>
            </a:extLst>
          </p:cNvPr>
          <p:cNvSpPr/>
          <p:nvPr/>
        </p:nvSpPr>
        <p:spPr bwMode="gray">
          <a:xfrm>
            <a:off x="10117536" y="93058"/>
            <a:ext cx="1631551"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VPN Route Design</a:t>
            </a:r>
          </a:p>
        </p:txBody>
      </p:sp>
      <p:sp>
        <p:nvSpPr>
          <p:cNvPr id="56" name="燕尾形 3">
            <a:extLst>
              <a:ext uri="{FF2B5EF4-FFF2-40B4-BE49-F238E27FC236}">
                <a16:creationId xmlns="" xmlns:a16="http://schemas.microsoft.com/office/drawing/2014/main" id="{9AE9F0F1-2BD6-4C30-9BFC-93EE91621455}"/>
              </a:ext>
            </a:extLst>
          </p:cNvPr>
          <p:cNvSpPr/>
          <p:nvPr/>
        </p:nvSpPr>
        <p:spPr bwMode="gray">
          <a:xfrm>
            <a:off x="8571203" y="93058"/>
            <a:ext cx="1631551"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Topology Design</a:t>
            </a:r>
          </a:p>
        </p:txBody>
      </p:sp>
    </p:spTree>
    <p:extLst>
      <p:ext uri="{BB962C8B-B14F-4D97-AF65-F5344CB8AC3E}">
        <p14:creationId xmlns:p14="http://schemas.microsoft.com/office/powerpoint/2010/main" val="37490413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dirty="0"/>
              <a:t>VPN Planning and Design</a:t>
            </a:r>
          </a:p>
        </p:txBody>
      </p:sp>
      <p:sp>
        <p:nvSpPr>
          <p:cNvPr id="2" name="Text Placeholder 1">
            <a:extLst>
              <a:ext uri="{FF2B5EF4-FFF2-40B4-BE49-F238E27FC236}">
                <a16:creationId xmlns="" xmlns:a16="http://schemas.microsoft.com/office/drawing/2014/main" id="{168EA77A-E0AE-4FE2-BBDB-0410BE4F7829}"/>
              </a:ext>
            </a:extLst>
          </p:cNvPr>
          <p:cNvSpPr>
            <a:spLocks noGrp="1"/>
          </p:cNvSpPr>
          <p:nvPr>
            <p:ph type="body" sz="quarter" idx="10"/>
          </p:nvPr>
        </p:nvSpPr>
        <p:spPr bwMode="gray">
          <a:xfrm>
            <a:off x="5809950" y="1052514"/>
            <a:ext cx="5939138" cy="4875042"/>
          </a:xfrm>
        </p:spPr>
        <p:txBody>
          <a:bodyPr/>
          <a:lstStyle/>
          <a:p>
            <a:pPr algn="l"/>
            <a:r>
              <a:rPr lang="en-US" sz="1800" dirty="0"/>
              <a:t>VPN planning suggestions:</a:t>
            </a:r>
          </a:p>
          <a:p>
            <a:pPr marL="542925" lvl="1" indent="-238125"/>
            <a:r>
              <a:rPr lang="en-US" sz="1600" dirty="0"/>
              <a:t>Determine the number of departments, for example, R&amp;D department, finance department, and marketing department, whose services need to be isolated based on service isolation requirements.</a:t>
            </a:r>
          </a:p>
          <a:p>
            <a:pPr marL="542925" lvl="1" indent="-238125"/>
            <a:r>
              <a:rPr lang="en-US" sz="1600" dirty="0"/>
              <a:t>Assign LAN-side physical interfaces and VLANs to different departments. One department can have an independent LAN-side physical interface, or all departments share one physical interface and are isolated through VLANs.</a:t>
            </a:r>
          </a:p>
          <a:p>
            <a:pPr marL="542925" lvl="1" indent="-238125"/>
            <a:r>
              <a:rPr lang="en-US" sz="1600" dirty="0"/>
              <a:t>Plan initial policies for different departments, including traffic steering policies, Internet access policies, QoS policies, legacy site access policies, and URL, IPS, and firewall policies.</a:t>
            </a:r>
          </a:p>
        </p:txBody>
      </p:sp>
      <p:grpSp>
        <p:nvGrpSpPr>
          <p:cNvPr id="13" name="Group 12">
            <a:extLst>
              <a:ext uri="{FF2B5EF4-FFF2-40B4-BE49-F238E27FC236}">
                <a16:creationId xmlns="" xmlns:a16="http://schemas.microsoft.com/office/drawing/2014/main" id="{227CFA3F-CB67-441A-AF19-01879A7DC599}"/>
              </a:ext>
            </a:extLst>
          </p:cNvPr>
          <p:cNvGrpSpPr/>
          <p:nvPr/>
        </p:nvGrpSpPr>
        <p:grpSpPr bwMode="gray">
          <a:xfrm>
            <a:off x="578715" y="1591698"/>
            <a:ext cx="5469848" cy="4007002"/>
            <a:chOff x="578715" y="1591698"/>
            <a:chExt cx="5469848" cy="4007002"/>
          </a:xfrm>
        </p:grpSpPr>
        <p:sp>
          <p:nvSpPr>
            <p:cNvPr id="115" name="Rectangle: Rounded Corners 114">
              <a:extLst>
                <a:ext uri="{FF2B5EF4-FFF2-40B4-BE49-F238E27FC236}">
                  <a16:creationId xmlns="" xmlns:a16="http://schemas.microsoft.com/office/drawing/2014/main" id="{1E2EF24C-93BB-47BA-8C10-6BAAB2355F1D}"/>
                </a:ext>
              </a:extLst>
            </p:cNvPr>
            <p:cNvSpPr/>
            <p:nvPr/>
          </p:nvSpPr>
          <p:spPr bwMode="gray">
            <a:xfrm>
              <a:off x="835532" y="2204770"/>
              <a:ext cx="4793743" cy="2864516"/>
            </a:xfrm>
            <a:prstGeom prst="roundRect">
              <a:avLst>
                <a:gd name="adj" fmla="val 1660"/>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fontAlgn="ctr"/>
              <a:endParaRPr lang="en-US" sz="1200" dirty="0">
                <a:solidFill>
                  <a:prstClr val="black"/>
                </a:solidFill>
              </a:endParaRPr>
            </a:p>
          </p:txBody>
        </p:sp>
        <p:sp>
          <p:nvSpPr>
            <p:cNvPr id="113" name="Cylinder 112">
              <a:extLst>
                <a:ext uri="{FF2B5EF4-FFF2-40B4-BE49-F238E27FC236}">
                  <a16:creationId xmlns="" xmlns:a16="http://schemas.microsoft.com/office/drawing/2014/main" id="{175131CC-BE81-4881-BDF9-12E25E6F96C3}"/>
                </a:ext>
              </a:extLst>
            </p:cNvPr>
            <p:cNvSpPr/>
            <p:nvPr/>
          </p:nvSpPr>
          <p:spPr bwMode="gray">
            <a:xfrm>
              <a:off x="1798492" y="1959881"/>
              <a:ext cx="2723387" cy="489778"/>
            </a:xfrm>
            <a:prstGeom prst="can">
              <a:avLst/>
            </a:prstGeom>
            <a:solidFill>
              <a:srgbClr val="94DAE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200" dirty="0">
                <a:solidFill>
                  <a:prstClr val="white"/>
                </a:solidFill>
              </a:endParaRPr>
            </a:p>
          </p:txBody>
        </p:sp>
        <p:sp>
          <p:nvSpPr>
            <p:cNvPr id="56" name="Rectangle: Rounded Corners 55">
              <a:extLst>
                <a:ext uri="{FF2B5EF4-FFF2-40B4-BE49-F238E27FC236}">
                  <a16:creationId xmlns="" xmlns:a16="http://schemas.microsoft.com/office/drawing/2014/main" id="{B81389DF-9DC0-439D-859B-F90D8EA5C004}"/>
                </a:ext>
              </a:extLst>
            </p:cNvPr>
            <p:cNvSpPr/>
            <p:nvPr/>
          </p:nvSpPr>
          <p:spPr bwMode="gray">
            <a:xfrm>
              <a:off x="1131811" y="2870062"/>
              <a:ext cx="1857375" cy="1814161"/>
            </a:xfrm>
            <a:prstGeom prst="roundRect">
              <a:avLst>
                <a:gd name="adj" fmla="val 4012"/>
              </a:avLst>
            </a:prstGeom>
            <a:noFill/>
            <a:ln w="19050">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fontAlgn="ctr"/>
              <a:r>
                <a:rPr lang="en-US" sz="1200" dirty="0">
                  <a:solidFill>
                    <a:sysClr val="windowText" lastClr="000000"/>
                  </a:solidFill>
                </a:rPr>
                <a:t>...</a:t>
              </a:r>
            </a:p>
          </p:txBody>
        </p:sp>
        <p:sp>
          <p:nvSpPr>
            <p:cNvPr id="59" name="Rectangle: Rounded Corners 58">
              <a:extLst>
                <a:ext uri="{FF2B5EF4-FFF2-40B4-BE49-F238E27FC236}">
                  <a16:creationId xmlns="" xmlns:a16="http://schemas.microsoft.com/office/drawing/2014/main" id="{7DE578B2-5322-428A-AFE0-CE617E8A5D04}"/>
                </a:ext>
              </a:extLst>
            </p:cNvPr>
            <p:cNvSpPr/>
            <p:nvPr/>
          </p:nvSpPr>
          <p:spPr bwMode="gray">
            <a:xfrm>
              <a:off x="1216760" y="2552702"/>
              <a:ext cx="640351" cy="317361"/>
            </a:xfrm>
            <a:prstGeom prst="roundRect">
              <a:avLst>
                <a:gd name="adj" fmla="val 4012"/>
              </a:avLst>
            </a:prstGeom>
            <a:solidFill>
              <a:srgbClr val="56C4D2"/>
            </a:solidFill>
            <a:ln w="19050">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lnSpc>
                  <a:spcPct val="85000"/>
                </a:lnSpc>
              </a:pPr>
              <a:r>
                <a:rPr lang="en-US" sz="1200" dirty="0">
                  <a:solidFill>
                    <a:prstClr val="white"/>
                  </a:solidFill>
                </a:rPr>
                <a:t>VPN1</a:t>
              </a:r>
            </a:p>
          </p:txBody>
        </p:sp>
        <p:sp>
          <p:nvSpPr>
            <p:cNvPr id="71" name="Rectangle: Rounded Corners 70">
              <a:extLst>
                <a:ext uri="{FF2B5EF4-FFF2-40B4-BE49-F238E27FC236}">
                  <a16:creationId xmlns="" xmlns:a16="http://schemas.microsoft.com/office/drawing/2014/main" id="{47166DE1-5D62-44D7-8837-B89276FA2827}"/>
                </a:ext>
              </a:extLst>
            </p:cNvPr>
            <p:cNvSpPr/>
            <p:nvPr/>
          </p:nvSpPr>
          <p:spPr bwMode="gray">
            <a:xfrm>
              <a:off x="3436861" y="2870062"/>
              <a:ext cx="1857375" cy="1814161"/>
            </a:xfrm>
            <a:prstGeom prst="roundRect">
              <a:avLst>
                <a:gd name="adj" fmla="val 4012"/>
              </a:avLst>
            </a:prstGeom>
            <a:noFill/>
            <a:ln w="19050">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fontAlgn="ctr"/>
              <a:r>
                <a:rPr lang="en-US" sz="1200" dirty="0">
                  <a:solidFill>
                    <a:sysClr val="windowText" lastClr="000000"/>
                  </a:solidFill>
                </a:rPr>
                <a:t>...</a:t>
              </a:r>
            </a:p>
          </p:txBody>
        </p:sp>
        <p:sp>
          <p:nvSpPr>
            <p:cNvPr id="98" name="Rectangle: Rounded Corners 97">
              <a:extLst>
                <a:ext uri="{FF2B5EF4-FFF2-40B4-BE49-F238E27FC236}">
                  <a16:creationId xmlns="" xmlns:a16="http://schemas.microsoft.com/office/drawing/2014/main" id="{5BE49FE2-6E3D-4FA9-809A-1963425FCD9F}"/>
                </a:ext>
              </a:extLst>
            </p:cNvPr>
            <p:cNvSpPr/>
            <p:nvPr/>
          </p:nvSpPr>
          <p:spPr bwMode="gray">
            <a:xfrm>
              <a:off x="3506611" y="2540260"/>
              <a:ext cx="640351" cy="317361"/>
            </a:xfrm>
            <a:prstGeom prst="roundRect">
              <a:avLst>
                <a:gd name="adj" fmla="val 4012"/>
              </a:avLst>
            </a:prstGeom>
            <a:solidFill>
              <a:srgbClr val="56C4D2"/>
            </a:solidFill>
            <a:ln w="19050">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lnSpc>
                  <a:spcPct val="85000"/>
                </a:lnSpc>
              </a:pPr>
              <a:r>
                <a:rPr lang="en-US" sz="1200" dirty="0">
                  <a:solidFill>
                    <a:prstClr val="white"/>
                  </a:solidFill>
                </a:rPr>
                <a:t>VPN2</a:t>
              </a:r>
            </a:p>
          </p:txBody>
        </p:sp>
        <p:sp>
          <p:nvSpPr>
            <p:cNvPr id="102" name="Rectangle: Rounded Corners 101">
              <a:extLst>
                <a:ext uri="{FF2B5EF4-FFF2-40B4-BE49-F238E27FC236}">
                  <a16:creationId xmlns="" xmlns:a16="http://schemas.microsoft.com/office/drawing/2014/main" id="{574AA9A4-FE90-4CD0-8C8B-3DCD3AEE0ABE}"/>
                </a:ext>
              </a:extLst>
            </p:cNvPr>
            <p:cNvSpPr/>
            <p:nvPr/>
          </p:nvSpPr>
          <p:spPr bwMode="gray">
            <a:xfrm>
              <a:off x="2172119" y="2552702"/>
              <a:ext cx="737021" cy="317361"/>
            </a:xfrm>
            <a:prstGeom prst="roundRect">
              <a:avLst>
                <a:gd name="adj" fmla="val 4012"/>
              </a:avLst>
            </a:prstGeom>
            <a:solidFill>
              <a:srgbClr val="AFD89C"/>
            </a:solidFill>
            <a:ln w="19050">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lnSpc>
                  <a:spcPct val="85000"/>
                </a:lnSpc>
              </a:pPr>
              <a:r>
                <a:rPr lang="en-US" sz="1200" dirty="0">
                  <a:solidFill>
                    <a:prstClr val="white"/>
                  </a:solidFill>
                </a:rPr>
                <a:t>R&amp;D dept</a:t>
              </a:r>
            </a:p>
          </p:txBody>
        </p:sp>
        <p:sp>
          <p:nvSpPr>
            <p:cNvPr id="103" name="Rectangle: Rounded Corners 102">
              <a:extLst>
                <a:ext uri="{FF2B5EF4-FFF2-40B4-BE49-F238E27FC236}">
                  <a16:creationId xmlns="" xmlns:a16="http://schemas.microsoft.com/office/drawing/2014/main" id="{25597ECB-0E49-42D5-8D1F-7B6A6E34F961}"/>
                </a:ext>
              </a:extLst>
            </p:cNvPr>
            <p:cNvSpPr/>
            <p:nvPr/>
          </p:nvSpPr>
          <p:spPr bwMode="gray">
            <a:xfrm>
              <a:off x="4509254" y="2552700"/>
              <a:ext cx="737021" cy="317361"/>
            </a:xfrm>
            <a:prstGeom prst="roundRect">
              <a:avLst>
                <a:gd name="adj" fmla="val 4012"/>
              </a:avLst>
            </a:prstGeom>
            <a:solidFill>
              <a:srgbClr val="AFD89C"/>
            </a:solidFill>
            <a:ln w="19050">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lnSpc>
                  <a:spcPct val="80000"/>
                </a:lnSpc>
              </a:pPr>
              <a:r>
                <a:rPr lang="en-US" sz="1200" dirty="0">
                  <a:solidFill>
                    <a:prstClr val="white"/>
                  </a:solidFill>
                </a:rPr>
                <a:t>Finance dept</a:t>
              </a:r>
            </a:p>
          </p:txBody>
        </p:sp>
        <p:sp>
          <p:nvSpPr>
            <p:cNvPr id="6" name="Cylinder 5">
              <a:extLst>
                <a:ext uri="{FF2B5EF4-FFF2-40B4-BE49-F238E27FC236}">
                  <a16:creationId xmlns="" xmlns:a16="http://schemas.microsoft.com/office/drawing/2014/main" id="{B30666C8-51F3-4AAA-9414-24947FAAB3D7}"/>
                </a:ext>
              </a:extLst>
            </p:cNvPr>
            <p:cNvSpPr/>
            <p:nvPr/>
          </p:nvSpPr>
          <p:spPr bwMode="gray">
            <a:xfrm>
              <a:off x="2627330" y="4854933"/>
              <a:ext cx="361856" cy="489778"/>
            </a:xfrm>
            <a:prstGeom prst="can">
              <a:avLst/>
            </a:prstGeom>
            <a:solidFill>
              <a:srgbClr val="94DAE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200" dirty="0">
                <a:solidFill>
                  <a:prstClr val="white"/>
                </a:solidFill>
              </a:endParaRPr>
            </a:p>
          </p:txBody>
        </p:sp>
        <p:sp>
          <p:nvSpPr>
            <p:cNvPr id="104" name="Cylinder 103">
              <a:extLst>
                <a:ext uri="{FF2B5EF4-FFF2-40B4-BE49-F238E27FC236}">
                  <a16:creationId xmlns="" xmlns:a16="http://schemas.microsoft.com/office/drawing/2014/main" id="{1443FCA2-F4E2-4EA5-8EA5-A0682D36DD01}"/>
                </a:ext>
              </a:extLst>
            </p:cNvPr>
            <p:cNvSpPr/>
            <p:nvPr/>
          </p:nvSpPr>
          <p:spPr bwMode="gray">
            <a:xfrm>
              <a:off x="3439795" y="4854932"/>
              <a:ext cx="361856" cy="489778"/>
            </a:xfrm>
            <a:prstGeom prst="can">
              <a:avLst/>
            </a:prstGeom>
            <a:solidFill>
              <a:srgbClr val="94DAE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200" dirty="0">
                <a:solidFill>
                  <a:prstClr val="white"/>
                </a:solidFill>
              </a:endParaRPr>
            </a:p>
          </p:txBody>
        </p:sp>
        <p:sp>
          <p:nvSpPr>
            <p:cNvPr id="105" name="Cylinder 104">
              <a:extLst>
                <a:ext uri="{FF2B5EF4-FFF2-40B4-BE49-F238E27FC236}">
                  <a16:creationId xmlns="" xmlns:a16="http://schemas.microsoft.com/office/drawing/2014/main" id="{EA972583-FD36-435B-AE82-DE6D0C29D592}"/>
                </a:ext>
              </a:extLst>
            </p:cNvPr>
            <p:cNvSpPr/>
            <p:nvPr/>
          </p:nvSpPr>
          <p:spPr bwMode="gray">
            <a:xfrm>
              <a:off x="4483058" y="4806276"/>
              <a:ext cx="550472" cy="614634"/>
            </a:xfrm>
            <a:prstGeom prst="can">
              <a:avLst/>
            </a:prstGeom>
            <a:solidFill>
              <a:srgbClr val="DDDDDD">
                <a:alpha val="20000"/>
              </a:srgbClr>
            </a:solidFill>
            <a:ln>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200" dirty="0">
                <a:solidFill>
                  <a:prstClr val="white"/>
                </a:solidFill>
              </a:endParaRPr>
            </a:p>
          </p:txBody>
        </p:sp>
        <p:sp>
          <p:nvSpPr>
            <p:cNvPr id="106" name="Cylinder 105">
              <a:extLst>
                <a:ext uri="{FF2B5EF4-FFF2-40B4-BE49-F238E27FC236}">
                  <a16:creationId xmlns="" xmlns:a16="http://schemas.microsoft.com/office/drawing/2014/main" id="{873DD6A4-4C0B-40EE-85DD-22EE1232A912}"/>
                </a:ext>
              </a:extLst>
            </p:cNvPr>
            <p:cNvSpPr/>
            <p:nvPr/>
          </p:nvSpPr>
          <p:spPr bwMode="gray">
            <a:xfrm>
              <a:off x="1386168" y="4806276"/>
              <a:ext cx="550472" cy="614634"/>
            </a:xfrm>
            <a:prstGeom prst="can">
              <a:avLst/>
            </a:prstGeom>
            <a:solidFill>
              <a:srgbClr val="DDDDDD">
                <a:alpha val="20000"/>
              </a:srgbClr>
            </a:solidFill>
            <a:ln>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200" dirty="0">
                <a:solidFill>
                  <a:prstClr val="white"/>
                </a:solidFill>
              </a:endParaRPr>
            </a:p>
          </p:txBody>
        </p:sp>
        <p:sp>
          <p:nvSpPr>
            <p:cNvPr id="8" name="Freeform: Shape 7">
              <a:extLst>
                <a:ext uri="{FF2B5EF4-FFF2-40B4-BE49-F238E27FC236}">
                  <a16:creationId xmlns="" xmlns:a16="http://schemas.microsoft.com/office/drawing/2014/main" id="{A72EB99C-4590-4680-BAC8-8B1EE402BFE9}"/>
                </a:ext>
              </a:extLst>
            </p:cNvPr>
            <p:cNvSpPr/>
            <p:nvPr/>
          </p:nvSpPr>
          <p:spPr bwMode="gray">
            <a:xfrm>
              <a:off x="2070216" y="2217213"/>
              <a:ext cx="738042" cy="3312299"/>
            </a:xfrm>
            <a:custGeom>
              <a:avLst/>
              <a:gdLst>
                <a:gd name="connsiteX0" fmla="*/ 685800 w 738042"/>
                <a:gd name="connsiteY0" fmla="*/ 3171825 h 3171825"/>
                <a:gd name="connsiteX1" fmla="*/ 685800 w 738042"/>
                <a:gd name="connsiteY1" fmla="*/ 2000250 h 3171825"/>
                <a:gd name="connsiteX2" fmla="*/ 142875 w 738042"/>
                <a:gd name="connsiteY2" fmla="*/ 1562100 h 3171825"/>
                <a:gd name="connsiteX3" fmla="*/ 0 w 738042"/>
                <a:gd name="connsiteY3" fmla="*/ 0 h 3171825"/>
              </a:gdLst>
              <a:ahLst/>
              <a:cxnLst>
                <a:cxn ang="0">
                  <a:pos x="connsiteX0" y="connsiteY0"/>
                </a:cxn>
                <a:cxn ang="0">
                  <a:pos x="connsiteX1" y="connsiteY1"/>
                </a:cxn>
                <a:cxn ang="0">
                  <a:pos x="connsiteX2" y="connsiteY2"/>
                </a:cxn>
                <a:cxn ang="0">
                  <a:pos x="connsiteX3" y="connsiteY3"/>
                </a:cxn>
              </a:cxnLst>
              <a:rect l="l" t="t" r="r" b="b"/>
              <a:pathLst>
                <a:path w="738042" h="3171825">
                  <a:moveTo>
                    <a:pt x="685800" y="3171825"/>
                  </a:moveTo>
                  <a:cubicBezTo>
                    <a:pt x="731043" y="2720181"/>
                    <a:pt x="776287" y="2268537"/>
                    <a:pt x="685800" y="2000250"/>
                  </a:cubicBezTo>
                  <a:cubicBezTo>
                    <a:pt x="595313" y="1731963"/>
                    <a:pt x="257175" y="1895475"/>
                    <a:pt x="142875" y="1562100"/>
                  </a:cubicBezTo>
                  <a:cubicBezTo>
                    <a:pt x="28575" y="1228725"/>
                    <a:pt x="14287" y="614362"/>
                    <a:pt x="0" y="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200" dirty="0">
                <a:solidFill>
                  <a:prstClr val="white"/>
                </a:solidFill>
              </a:endParaRPr>
            </a:p>
          </p:txBody>
        </p:sp>
        <p:sp>
          <p:nvSpPr>
            <p:cNvPr id="107" name="Freeform: Shape 106">
              <a:extLst>
                <a:ext uri="{FF2B5EF4-FFF2-40B4-BE49-F238E27FC236}">
                  <a16:creationId xmlns="" xmlns:a16="http://schemas.microsoft.com/office/drawing/2014/main" id="{6E66AE24-EAE1-400E-A822-A1804EC92FE0}"/>
                </a:ext>
              </a:extLst>
            </p:cNvPr>
            <p:cNvSpPr/>
            <p:nvPr/>
          </p:nvSpPr>
          <p:spPr bwMode="gray">
            <a:xfrm flipH="1">
              <a:off x="3584678" y="2217214"/>
              <a:ext cx="738042" cy="3312298"/>
            </a:xfrm>
            <a:custGeom>
              <a:avLst/>
              <a:gdLst>
                <a:gd name="connsiteX0" fmla="*/ 685800 w 738042"/>
                <a:gd name="connsiteY0" fmla="*/ 3171825 h 3171825"/>
                <a:gd name="connsiteX1" fmla="*/ 685800 w 738042"/>
                <a:gd name="connsiteY1" fmla="*/ 2000250 h 3171825"/>
                <a:gd name="connsiteX2" fmla="*/ 142875 w 738042"/>
                <a:gd name="connsiteY2" fmla="*/ 1562100 h 3171825"/>
                <a:gd name="connsiteX3" fmla="*/ 0 w 738042"/>
                <a:gd name="connsiteY3" fmla="*/ 0 h 3171825"/>
              </a:gdLst>
              <a:ahLst/>
              <a:cxnLst>
                <a:cxn ang="0">
                  <a:pos x="connsiteX0" y="connsiteY0"/>
                </a:cxn>
                <a:cxn ang="0">
                  <a:pos x="connsiteX1" y="connsiteY1"/>
                </a:cxn>
                <a:cxn ang="0">
                  <a:pos x="connsiteX2" y="connsiteY2"/>
                </a:cxn>
                <a:cxn ang="0">
                  <a:pos x="connsiteX3" y="connsiteY3"/>
                </a:cxn>
              </a:cxnLst>
              <a:rect l="l" t="t" r="r" b="b"/>
              <a:pathLst>
                <a:path w="738042" h="3171825">
                  <a:moveTo>
                    <a:pt x="685800" y="3171825"/>
                  </a:moveTo>
                  <a:cubicBezTo>
                    <a:pt x="731043" y="2720181"/>
                    <a:pt x="776287" y="2268537"/>
                    <a:pt x="685800" y="2000250"/>
                  </a:cubicBezTo>
                  <a:cubicBezTo>
                    <a:pt x="595313" y="1731963"/>
                    <a:pt x="257175" y="1895475"/>
                    <a:pt x="142875" y="1562100"/>
                  </a:cubicBezTo>
                  <a:cubicBezTo>
                    <a:pt x="28575" y="1228725"/>
                    <a:pt x="14287" y="614362"/>
                    <a:pt x="0" y="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200" dirty="0">
                <a:solidFill>
                  <a:prstClr val="white"/>
                </a:solidFill>
              </a:endParaRPr>
            </a:p>
          </p:txBody>
        </p:sp>
        <p:sp>
          <p:nvSpPr>
            <p:cNvPr id="10" name="Freeform: Shape 9">
              <a:extLst>
                <a:ext uri="{FF2B5EF4-FFF2-40B4-BE49-F238E27FC236}">
                  <a16:creationId xmlns="" xmlns:a16="http://schemas.microsoft.com/office/drawing/2014/main" id="{EAA21377-EB51-43D9-9427-28C2FE910B31}"/>
                </a:ext>
              </a:extLst>
            </p:cNvPr>
            <p:cNvSpPr/>
            <p:nvPr/>
          </p:nvSpPr>
          <p:spPr bwMode="gray">
            <a:xfrm>
              <a:off x="1648365" y="2204770"/>
              <a:ext cx="288441" cy="3324742"/>
            </a:xfrm>
            <a:custGeom>
              <a:avLst/>
              <a:gdLst>
                <a:gd name="connsiteX0" fmla="*/ 12216 w 288441"/>
                <a:gd name="connsiteY0" fmla="*/ 3152775 h 3152775"/>
                <a:gd name="connsiteX1" fmla="*/ 21741 w 288441"/>
                <a:gd name="connsiteY1" fmla="*/ 2085975 h 3152775"/>
                <a:gd name="connsiteX2" fmla="*/ 212241 w 288441"/>
                <a:gd name="connsiteY2" fmla="*/ 1704975 h 3152775"/>
                <a:gd name="connsiteX3" fmla="*/ 288441 w 288441"/>
                <a:gd name="connsiteY3" fmla="*/ 0 h 3152775"/>
              </a:gdLst>
              <a:ahLst/>
              <a:cxnLst>
                <a:cxn ang="0">
                  <a:pos x="connsiteX0" y="connsiteY0"/>
                </a:cxn>
                <a:cxn ang="0">
                  <a:pos x="connsiteX1" y="connsiteY1"/>
                </a:cxn>
                <a:cxn ang="0">
                  <a:pos x="connsiteX2" y="connsiteY2"/>
                </a:cxn>
                <a:cxn ang="0">
                  <a:pos x="connsiteX3" y="connsiteY3"/>
                </a:cxn>
              </a:cxnLst>
              <a:rect l="l" t="t" r="r" b="b"/>
              <a:pathLst>
                <a:path w="288441" h="3152775">
                  <a:moveTo>
                    <a:pt x="12216" y="3152775"/>
                  </a:moveTo>
                  <a:cubicBezTo>
                    <a:pt x="309" y="2740025"/>
                    <a:pt x="-11597" y="2327275"/>
                    <a:pt x="21741" y="2085975"/>
                  </a:cubicBezTo>
                  <a:cubicBezTo>
                    <a:pt x="55079" y="1844675"/>
                    <a:pt x="167791" y="2052637"/>
                    <a:pt x="212241" y="1704975"/>
                  </a:cubicBezTo>
                  <a:cubicBezTo>
                    <a:pt x="256691" y="1357313"/>
                    <a:pt x="272566" y="678656"/>
                    <a:pt x="288441" y="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200" dirty="0">
                <a:solidFill>
                  <a:prstClr val="white"/>
                </a:solidFill>
              </a:endParaRPr>
            </a:p>
          </p:txBody>
        </p:sp>
        <p:sp>
          <p:nvSpPr>
            <p:cNvPr id="108" name="Freeform: Shape 107">
              <a:extLst>
                <a:ext uri="{FF2B5EF4-FFF2-40B4-BE49-F238E27FC236}">
                  <a16:creationId xmlns="" xmlns:a16="http://schemas.microsoft.com/office/drawing/2014/main" id="{CE81D65E-67BE-445F-942C-CF30FD19E2D8}"/>
                </a:ext>
              </a:extLst>
            </p:cNvPr>
            <p:cNvSpPr/>
            <p:nvPr/>
          </p:nvSpPr>
          <p:spPr bwMode="gray">
            <a:xfrm flipH="1">
              <a:off x="4411971" y="2217214"/>
              <a:ext cx="288441" cy="3312297"/>
            </a:xfrm>
            <a:custGeom>
              <a:avLst/>
              <a:gdLst>
                <a:gd name="connsiteX0" fmla="*/ 12216 w 288441"/>
                <a:gd name="connsiteY0" fmla="*/ 3152775 h 3152775"/>
                <a:gd name="connsiteX1" fmla="*/ 21741 w 288441"/>
                <a:gd name="connsiteY1" fmla="*/ 2085975 h 3152775"/>
                <a:gd name="connsiteX2" fmla="*/ 212241 w 288441"/>
                <a:gd name="connsiteY2" fmla="*/ 1704975 h 3152775"/>
                <a:gd name="connsiteX3" fmla="*/ 288441 w 288441"/>
                <a:gd name="connsiteY3" fmla="*/ 0 h 3152775"/>
              </a:gdLst>
              <a:ahLst/>
              <a:cxnLst>
                <a:cxn ang="0">
                  <a:pos x="connsiteX0" y="connsiteY0"/>
                </a:cxn>
                <a:cxn ang="0">
                  <a:pos x="connsiteX1" y="connsiteY1"/>
                </a:cxn>
                <a:cxn ang="0">
                  <a:pos x="connsiteX2" y="connsiteY2"/>
                </a:cxn>
                <a:cxn ang="0">
                  <a:pos x="connsiteX3" y="connsiteY3"/>
                </a:cxn>
              </a:cxnLst>
              <a:rect l="l" t="t" r="r" b="b"/>
              <a:pathLst>
                <a:path w="288441" h="3152775">
                  <a:moveTo>
                    <a:pt x="12216" y="3152775"/>
                  </a:moveTo>
                  <a:cubicBezTo>
                    <a:pt x="309" y="2740025"/>
                    <a:pt x="-11597" y="2327275"/>
                    <a:pt x="21741" y="2085975"/>
                  </a:cubicBezTo>
                  <a:cubicBezTo>
                    <a:pt x="55079" y="1844675"/>
                    <a:pt x="167791" y="2052637"/>
                    <a:pt x="212241" y="1704975"/>
                  </a:cubicBezTo>
                  <a:cubicBezTo>
                    <a:pt x="256691" y="1357313"/>
                    <a:pt x="272566" y="678656"/>
                    <a:pt x="288441" y="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200" dirty="0">
                <a:solidFill>
                  <a:prstClr val="white"/>
                </a:solidFill>
              </a:endParaRPr>
            </a:p>
          </p:txBody>
        </p:sp>
        <p:sp>
          <p:nvSpPr>
            <p:cNvPr id="109" name="Rectangular Callout 75">
              <a:extLst>
                <a:ext uri="{FF2B5EF4-FFF2-40B4-BE49-F238E27FC236}">
                  <a16:creationId xmlns="" xmlns:a16="http://schemas.microsoft.com/office/drawing/2014/main" id="{463DDF40-718A-4686-BD3E-0A8B74EC9D55}"/>
                </a:ext>
              </a:extLst>
            </p:cNvPr>
            <p:cNvSpPr/>
            <p:nvPr/>
          </p:nvSpPr>
          <p:spPr bwMode="gray">
            <a:xfrm>
              <a:off x="5099140" y="5043530"/>
              <a:ext cx="949423" cy="547645"/>
            </a:xfrm>
            <a:prstGeom prst="wedgeRectCallout">
              <a:avLst>
                <a:gd name="adj1" fmla="val -66785"/>
                <a:gd name="adj2" fmla="val -2928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black"/>
                  </a:solidFill>
                </a:rPr>
                <a:t>LAN-side physical interface</a:t>
              </a:r>
            </a:p>
          </p:txBody>
        </p:sp>
        <p:sp>
          <p:nvSpPr>
            <p:cNvPr id="111" name="Cylinder 110">
              <a:extLst>
                <a:ext uri="{FF2B5EF4-FFF2-40B4-BE49-F238E27FC236}">
                  <a16:creationId xmlns="" xmlns:a16="http://schemas.microsoft.com/office/drawing/2014/main" id="{315DCF44-F53E-45A8-A073-15FCCD1750F8}"/>
                </a:ext>
              </a:extLst>
            </p:cNvPr>
            <p:cNvSpPr/>
            <p:nvPr/>
          </p:nvSpPr>
          <p:spPr bwMode="gray">
            <a:xfrm>
              <a:off x="1432163" y="1844508"/>
              <a:ext cx="3404907" cy="681469"/>
            </a:xfrm>
            <a:prstGeom prst="can">
              <a:avLst/>
            </a:prstGeom>
            <a:solidFill>
              <a:srgbClr val="DDDDDD">
                <a:alpha val="20000"/>
              </a:srgbClr>
            </a:solidFill>
            <a:ln>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200" dirty="0">
                <a:solidFill>
                  <a:prstClr val="white"/>
                </a:solidFill>
              </a:endParaRPr>
            </a:p>
          </p:txBody>
        </p:sp>
        <p:sp>
          <p:nvSpPr>
            <p:cNvPr id="112" name="Rectangular Callout 75">
              <a:extLst>
                <a:ext uri="{FF2B5EF4-FFF2-40B4-BE49-F238E27FC236}">
                  <a16:creationId xmlns="" xmlns:a16="http://schemas.microsoft.com/office/drawing/2014/main" id="{6C4980F0-D763-4C9A-9336-174CC854D977}"/>
                </a:ext>
              </a:extLst>
            </p:cNvPr>
            <p:cNvSpPr/>
            <p:nvPr/>
          </p:nvSpPr>
          <p:spPr bwMode="gray">
            <a:xfrm>
              <a:off x="4922761" y="1914526"/>
              <a:ext cx="978590" cy="566854"/>
            </a:xfrm>
            <a:prstGeom prst="wedgeRectCallout">
              <a:avLst>
                <a:gd name="adj1" fmla="val -66785"/>
                <a:gd name="adj2" fmla="val -2928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black"/>
                  </a:solidFill>
                </a:rPr>
                <a:t>WAN-side physical interface</a:t>
              </a:r>
            </a:p>
          </p:txBody>
        </p:sp>
        <p:sp>
          <p:nvSpPr>
            <p:cNvPr id="5" name="Cylinder 4">
              <a:extLst>
                <a:ext uri="{FF2B5EF4-FFF2-40B4-BE49-F238E27FC236}">
                  <a16:creationId xmlns="" xmlns:a16="http://schemas.microsoft.com/office/drawing/2014/main" id="{940D3AA5-2654-4C41-A134-30D192B521CA}"/>
                </a:ext>
              </a:extLst>
            </p:cNvPr>
            <p:cNvSpPr/>
            <p:nvPr/>
          </p:nvSpPr>
          <p:spPr bwMode="gray">
            <a:xfrm>
              <a:off x="2388012" y="4757621"/>
              <a:ext cx="1638300" cy="686131"/>
            </a:xfrm>
            <a:prstGeom prst="can">
              <a:avLst/>
            </a:prstGeom>
            <a:solidFill>
              <a:srgbClr val="DDDDDD">
                <a:alpha val="20000"/>
              </a:srgbClr>
            </a:solidFill>
            <a:ln>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200" dirty="0">
                <a:solidFill>
                  <a:prstClr val="white"/>
                </a:solidFill>
              </a:endParaRPr>
            </a:p>
          </p:txBody>
        </p:sp>
        <p:sp>
          <p:nvSpPr>
            <p:cNvPr id="114" name="Rectangular Callout 75">
              <a:extLst>
                <a:ext uri="{FF2B5EF4-FFF2-40B4-BE49-F238E27FC236}">
                  <a16:creationId xmlns="" xmlns:a16="http://schemas.microsoft.com/office/drawing/2014/main" id="{72FBD697-5FF1-4B2A-B316-FB097F1EF26C}"/>
                </a:ext>
              </a:extLst>
            </p:cNvPr>
            <p:cNvSpPr/>
            <p:nvPr/>
          </p:nvSpPr>
          <p:spPr bwMode="gray">
            <a:xfrm>
              <a:off x="971550" y="1591698"/>
              <a:ext cx="1025780" cy="349535"/>
            </a:xfrm>
            <a:prstGeom prst="wedgeRectCallout">
              <a:avLst>
                <a:gd name="adj1" fmla="val 38823"/>
                <a:gd name="adj2" fmla="val 9366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black"/>
                  </a:solidFill>
                </a:rPr>
                <a:t>Data tunnel</a:t>
              </a:r>
            </a:p>
          </p:txBody>
        </p:sp>
        <p:sp>
          <p:nvSpPr>
            <p:cNvPr id="116" name="Rectangle: Rounded Corners 115">
              <a:extLst>
                <a:ext uri="{FF2B5EF4-FFF2-40B4-BE49-F238E27FC236}">
                  <a16:creationId xmlns="" xmlns:a16="http://schemas.microsoft.com/office/drawing/2014/main" id="{36BBFA49-AB15-4DCC-87C8-3AB5756446C5}"/>
                </a:ext>
              </a:extLst>
            </p:cNvPr>
            <p:cNvSpPr/>
            <p:nvPr/>
          </p:nvSpPr>
          <p:spPr bwMode="gray">
            <a:xfrm rot="16200000">
              <a:off x="388504" y="2480167"/>
              <a:ext cx="640351" cy="259930"/>
            </a:xfrm>
            <a:prstGeom prst="roundRect">
              <a:avLst>
                <a:gd name="adj" fmla="val 4012"/>
              </a:avLst>
            </a:prstGeom>
            <a:solidFill>
              <a:srgbClr val="56C4D2"/>
            </a:solidFill>
            <a:ln w="19050">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solidFill>
                </a:rPr>
                <a:t>CPE</a:t>
              </a:r>
            </a:p>
          </p:txBody>
        </p:sp>
        <p:sp>
          <p:nvSpPr>
            <p:cNvPr id="110" name="Rectangular Callout 75">
              <a:extLst>
                <a:ext uri="{FF2B5EF4-FFF2-40B4-BE49-F238E27FC236}">
                  <a16:creationId xmlns="" xmlns:a16="http://schemas.microsoft.com/office/drawing/2014/main" id="{09860D5E-4A92-4825-99F3-0997B4A341DA}"/>
                </a:ext>
              </a:extLst>
            </p:cNvPr>
            <p:cNvSpPr/>
            <p:nvPr/>
          </p:nvSpPr>
          <p:spPr bwMode="gray">
            <a:xfrm>
              <a:off x="1677520" y="5094744"/>
              <a:ext cx="913280" cy="503956"/>
            </a:xfrm>
            <a:prstGeom prst="wedgeRectCallout">
              <a:avLst>
                <a:gd name="adj1" fmla="val 65305"/>
                <a:gd name="adj2" fmla="val -3330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black"/>
                  </a:solidFill>
                </a:rPr>
                <a:t>VLANIF interface</a:t>
              </a:r>
            </a:p>
          </p:txBody>
        </p:sp>
        <p:sp>
          <p:nvSpPr>
            <p:cNvPr id="63" name="Rectangle: Rounded Corners 62">
              <a:extLst>
                <a:ext uri="{FF2B5EF4-FFF2-40B4-BE49-F238E27FC236}">
                  <a16:creationId xmlns="" xmlns:a16="http://schemas.microsoft.com/office/drawing/2014/main" id="{42B8661D-7C4A-4E8E-A872-4F20876E0B13}"/>
                </a:ext>
              </a:extLst>
            </p:cNvPr>
            <p:cNvSpPr/>
            <p:nvPr/>
          </p:nvSpPr>
          <p:spPr bwMode="gray">
            <a:xfrm>
              <a:off x="1488866" y="3013486"/>
              <a:ext cx="1114519" cy="396000"/>
            </a:xfrm>
            <a:prstGeom prst="roundRect">
              <a:avLst>
                <a:gd name="adj" fmla="val 4012"/>
              </a:avLst>
            </a:prstGeom>
            <a:solidFill>
              <a:schemeClr val="bg1"/>
            </a:solid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lnSpc>
                  <a:spcPct val="95000"/>
                </a:lnSpc>
              </a:pPr>
              <a:r>
                <a:rPr lang="en-US" sz="1200" dirty="0">
                  <a:solidFill>
                    <a:prstClr val="black"/>
                  </a:solidFill>
                </a:rPr>
                <a:t>Traffic steering policy</a:t>
              </a:r>
            </a:p>
          </p:txBody>
        </p:sp>
        <p:sp>
          <p:nvSpPr>
            <p:cNvPr id="66" name="Rectangle: Rounded Corners 65">
              <a:extLst>
                <a:ext uri="{FF2B5EF4-FFF2-40B4-BE49-F238E27FC236}">
                  <a16:creationId xmlns="" xmlns:a16="http://schemas.microsoft.com/office/drawing/2014/main" id="{1E722CF4-B56C-4E49-B9D7-CE6E19917AE6}"/>
                </a:ext>
              </a:extLst>
            </p:cNvPr>
            <p:cNvSpPr/>
            <p:nvPr/>
          </p:nvSpPr>
          <p:spPr bwMode="gray">
            <a:xfrm>
              <a:off x="1488866" y="3456596"/>
              <a:ext cx="1114519" cy="396000"/>
            </a:xfrm>
            <a:prstGeom prst="roundRect">
              <a:avLst>
                <a:gd name="adj" fmla="val 4012"/>
              </a:avLst>
            </a:prstGeom>
            <a:solidFill>
              <a:schemeClr val="bg1"/>
            </a:solid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lnSpc>
                  <a:spcPct val="95000"/>
                </a:lnSpc>
              </a:pPr>
              <a:r>
                <a:rPr lang="en-US" sz="1200" dirty="0">
                  <a:solidFill>
                    <a:prstClr val="black"/>
                  </a:solidFill>
                </a:rPr>
                <a:t>QoS policy</a:t>
              </a:r>
            </a:p>
          </p:txBody>
        </p:sp>
        <p:sp>
          <p:nvSpPr>
            <p:cNvPr id="70" name="Rectangle: Rounded Corners 69">
              <a:extLst>
                <a:ext uri="{FF2B5EF4-FFF2-40B4-BE49-F238E27FC236}">
                  <a16:creationId xmlns="" xmlns:a16="http://schemas.microsoft.com/office/drawing/2014/main" id="{CEB68028-A8CF-4F0B-AB37-705462636CA4}"/>
                </a:ext>
              </a:extLst>
            </p:cNvPr>
            <p:cNvSpPr/>
            <p:nvPr/>
          </p:nvSpPr>
          <p:spPr bwMode="gray">
            <a:xfrm>
              <a:off x="1493667" y="3901121"/>
              <a:ext cx="1114519" cy="396000"/>
            </a:xfrm>
            <a:prstGeom prst="roundRect">
              <a:avLst>
                <a:gd name="adj" fmla="val 4012"/>
              </a:avLst>
            </a:prstGeom>
            <a:solidFill>
              <a:schemeClr val="bg1"/>
            </a:solid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lnSpc>
                  <a:spcPct val="95000"/>
                </a:lnSpc>
              </a:pPr>
              <a:r>
                <a:rPr lang="en-US" sz="1200" dirty="0">
                  <a:solidFill>
                    <a:prstClr val="black"/>
                  </a:solidFill>
                </a:rPr>
                <a:t>Security policy</a:t>
              </a:r>
            </a:p>
          </p:txBody>
        </p:sp>
        <p:sp>
          <p:nvSpPr>
            <p:cNvPr id="99" name="Rectangle: Rounded Corners 98">
              <a:extLst>
                <a:ext uri="{FF2B5EF4-FFF2-40B4-BE49-F238E27FC236}">
                  <a16:creationId xmlns="" xmlns:a16="http://schemas.microsoft.com/office/drawing/2014/main" id="{43F9CE7B-DABF-4CF6-BDD7-A157B8ABC2EC}"/>
                </a:ext>
              </a:extLst>
            </p:cNvPr>
            <p:cNvSpPr/>
            <p:nvPr/>
          </p:nvSpPr>
          <p:spPr bwMode="gray">
            <a:xfrm>
              <a:off x="3803441" y="3013486"/>
              <a:ext cx="1114519" cy="396000"/>
            </a:xfrm>
            <a:prstGeom prst="roundRect">
              <a:avLst>
                <a:gd name="adj" fmla="val 4012"/>
              </a:avLst>
            </a:prstGeom>
            <a:solidFill>
              <a:schemeClr val="bg1"/>
            </a:solid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lnSpc>
                  <a:spcPct val="95000"/>
                </a:lnSpc>
              </a:pPr>
              <a:r>
                <a:rPr lang="en-US" sz="1200" dirty="0">
                  <a:solidFill>
                    <a:prstClr val="black"/>
                  </a:solidFill>
                </a:rPr>
                <a:t>Traffic steering policy</a:t>
              </a:r>
            </a:p>
          </p:txBody>
        </p:sp>
        <p:sp>
          <p:nvSpPr>
            <p:cNvPr id="100" name="Rectangle: Rounded Corners 99">
              <a:extLst>
                <a:ext uri="{FF2B5EF4-FFF2-40B4-BE49-F238E27FC236}">
                  <a16:creationId xmlns="" xmlns:a16="http://schemas.microsoft.com/office/drawing/2014/main" id="{CE53B45F-06C2-4038-BCDE-3F473BD284F1}"/>
                </a:ext>
              </a:extLst>
            </p:cNvPr>
            <p:cNvSpPr/>
            <p:nvPr/>
          </p:nvSpPr>
          <p:spPr bwMode="gray">
            <a:xfrm>
              <a:off x="3803441" y="3457304"/>
              <a:ext cx="1114519" cy="396000"/>
            </a:xfrm>
            <a:prstGeom prst="roundRect">
              <a:avLst>
                <a:gd name="adj" fmla="val 4012"/>
              </a:avLst>
            </a:prstGeom>
            <a:solidFill>
              <a:schemeClr val="bg1"/>
            </a:solid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lnSpc>
                  <a:spcPct val="95000"/>
                </a:lnSpc>
              </a:pPr>
              <a:r>
                <a:rPr lang="en-US" sz="1200" dirty="0">
                  <a:solidFill>
                    <a:prstClr val="black"/>
                  </a:solidFill>
                </a:rPr>
                <a:t>QoS policy</a:t>
              </a:r>
            </a:p>
          </p:txBody>
        </p:sp>
        <p:sp>
          <p:nvSpPr>
            <p:cNvPr id="101" name="Rectangle: Rounded Corners 100">
              <a:extLst>
                <a:ext uri="{FF2B5EF4-FFF2-40B4-BE49-F238E27FC236}">
                  <a16:creationId xmlns="" xmlns:a16="http://schemas.microsoft.com/office/drawing/2014/main" id="{FBDD7C3F-D91E-4FBC-929D-2600C0476D7D}"/>
                </a:ext>
              </a:extLst>
            </p:cNvPr>
            <p:cNvSpPr/>
            <p:nvPr/>
          </p:nvSpPr>
          <p:spPr bwMode="gray">
            <a:xfrm>
              <a:off x="3803441" y="3901121"/>
              <a:ext cx="1114519" cy="396000"/>
            </a:xfrm>
            <a:prstGeom prst="roundRect">
              <a:avLst>
                <a:gd name="adj" fmla="val 4012"/>
              </a:avLst>
            </a:prstGeom>
            <a:solidFill>
              <a:schemeClr val="bg1"/>
            </a:solid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lnSpc>
                  <a:spcPct val="95000"/>
                </a:lnSpc>
              </a:pPr>
              <a:r>
                <a:rPr lang="en-US" sz="1200" dirty="0">
                  <a:solidFill>
                    <a:prstClr val="black"/>
                  </a:solidFill>
                </a:rPr>
                <a:t>Security policy</a:t>
              </a:r>
            </a:p>
          </p:txBody>
        </p:sp>
      </p:grpSp>
      <p:sp>
        <p:nvSpPr>
          <p:cNvPr id="37" name="五边形 2">
            <a:extLst>
              <a:ext uri="{FF2B5EF4-FFF2-40B4-BE49-F238E27FC236}">
                <a16:creationId xmlns="" xmlns:a16="http://schemas.microsoft.com/office/drawing/2014/main" id="{2EA9661A-503D-4CEC-9BC1-BCBCD5884128}"/>
              </a:ext>
            </a:extLst>
          </p:cNvPr>
          <p:cNvSpPr/>
          <p:nvPr/>
        </p:nvSpPr>
        <p:spPr bwMode="gray">
          <a:xfrm>
            <a:off x="7024871" y="93058"/>
            <a:ext cx="1631551" cy="25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sym typeface="Huawei Sans" panose="020C0503030203020204" pitchFamily="34" charset="0"/>
              </a:rPr>
              <a:t>VPN Design</a:t>
            </a:r>
          </a:p>
        </p:txBody>
      </p:sp>
      <p:sp>
        <p:nvSpPr>
          <p:cNvPr id="38" name="燕尾形 3">
            <a:extLst>
              <a:ext uri="{FF2B5EF4-FFF2-40B4-BE49-F238E27FC236}">
                <a16:creationId xmlns="" xmlns:a16="http://schemas.microsoft.com/office/drawing/2014/main" id="{3BCBBB1C-AB3F-4936-A520-18BB616BCEFB}"/>
              </a:ext>
            </a:extLst>
          </p:cNvPr>
          <p:cNvSpPr/>
          <p:nvPr/>
        </p:nvSpPr>
        <p:spPr bwMode="gray">
          <a:xfrm>
            <a:off x="10117536" y="93058"/>
            <a:ext cx="1631551"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VPN Route Design</a:t>
            </a:r>
          </a:p>
        </p:txBody>
      </p:sp>
      <p:sp>
        <p:nvSpPr>
          <p:cNvPr id="42" name="燕尾形 3">
            <a:extLst>
              <a:ext uri="{FF2B5EF4-FFF2-40B4-BE49-F238E27FC236}">
                <a16:creationId xmlns="" xmlns:a16="http://schemas.microsoft.com/office/drawing/2014/main" id="{9AE9F0F1-2BD6-4C30-9BFC-93EE91621455}"/>
              </a:ext>
            </a:extLst>
          </p:cNvPr>
          <p:cNvSpPr/>
          <p:nvPr/>
        </p:nvSpPr>
        <p:spPr bwMode="gray">
          <a:xfrm>
            <a:off x="8571203" y="93058"/>
            <a:ext cx="1631551"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Topology Design</a:t>
            </a:r>
          </a:p>
        </p:txBody>
      </p:sp>
    </p:spTree>
    <p:extLst>
      <p:ext uri="{BB962C8B-B14F-4D97-AF65-F5344CB8AC3E}">
        <p14:creationId xmlns:p14="http://schemas.microsoft.com/office/powerpoint/2010/main" val="25040563"/>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 name="圆角矩形 75"/>
          <p:cNvSpPr/>
          <p:nvPr/>
        </p:nvSpPr>
        <p:spPr bwMode="gray">
          <a:xfrm>
            <a:off x="6150265" y="3762087"/>
            <a:ext cx="4841146"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Hierarchical networking topology</a:t>
            </a:r>
          </a:p>
        </p:txBody>
      </p:sp>
      <p:sp>
        <p:nvSpPr>
          <p:cNvPr id="228" name="圆角矩形 75"/>
          <p:cNvSpPr/>
          <p:nvPr/>
        </p:nvSpPr>
        <p:spPr bwMode="gray">
          <a:xfrm>
            <a:off x="1087994" y="3763878"/>
            <a:ext cx="4728392"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Partial-mesh networking topology</a:t>
            </a:r>
          </a:p>
        </p:txBody>
      </p:sp>
      <p:sp>
        <p:nvSpPr>
          <p:cNvPr id="229" name="圆角矩形 75"/>
          <p:cNvSpPr/>
          <p:nvPr/>
        </p:nvSpPr>
        <p:spPr bwMode="gray">
          <a:xfrm>
            <a:off x="6150265" y="4203656"/>
            <a:ext cx="4841146" cy="199711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prstClr val="black">
                  <a:lumMod val="75000"/>
                  <a:lumOff val="25000"/>
                </a:prstClr>
              </a:solidFill>
              <a:cs typeface="Arial" panose="020B0604020202020204" pitchFamily="34" charset="0"/>
            </a:endParaRPr>
          </a:p>
        </p:txBody>
      </p:sp>
      <p:sp>
        <p:nvSpPr>
          <p:cNvPr id="230" name="圆角矩形 75"/>
          <p:cNvSpPr/>
          <p:nvPr/>
        </p:nvSpPr>
        <p:spPr bwMode="gray">
          <a:xfrm>
            <a:off x="1087994" y="4203656"/>
            <a:ext cx="4728392" cy="199712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prstClr val="black">
                  <a:lumMod val="75000"/>
                  <a:lumOff val="25000"/>
                </a:prstClr>
              </a:solidFill>
              <a:cs typeface="Arial" panose="020B0604020202020204" pitchFamily="34" charset="0"/>
            </a:endParaRPr>
          </a:p>
        </p:txBody>
      </p:sp>
      <p:sp>
        <p:nvSpPr>
          <p:cNvPr id="3" name="标题 2"/>
          <p:cNvSpPr>
            <a:spLocks noGrp="1"/>
          </p:cNvSpPr>
          <p:nvPr>
            <p:ph type="title"/>
          </p:nvPr>
        </p:nvSpPr>
        <p:spPr bwMode="gray"/>
        <p:txBody>
          <a:bodyPr/>
          <a:lstStyle/>
          <a:p>
            <a:r>
              <a:rPr lang="en-US" dirty="0"/>
              <a:t>Overlay Topology Design</a:t>
            </a:r>
          </a:p>
        </p:txBody>
      </p:sp>
      <p:sp>
        <p:nvSpPr>
          <p:cNvPr id="115" name="云形 114"/>
          <p:cNvSpPr/>
          <p:nvPr/>
        </p:nvSpPr>
        <p:spPr bwMode="gray">
          <a:xfrm>
            <a:off x="8895660" y="5068690"/>
            <a:ext cx="1236900" cy="991195"/>
          </a:xfrm>
          <a:prstGeom prst="cloud">
            <a:avLst/>
          </a:prstGeom>
          <a:solidFill>
            <a:schemeClr val="bg2">
              <a:lumMod val="40000"/>
              <a:lumOff val="60000"/>
            </a:schemeClr>
          </a:solidFill>
          <a:ln w="25400" cap="flat" cmpd="sng" algn="ctr">
            <a:noFill/>
            <a:prstDash val="solid"/>
          </a:ln>
          <a:effectLst/>
        </p:spPr>
        <p:txBody>
          <a:bodyPr rtlCol="0" anchor="ctr"/>
          <a:lstStyle/>
          <a:p>
            <a:pPr algn="ctr" defTabSz="1219170" fontAlgn="ctr">
              <a:defRPr/>
            </a:pPr>
            <a:endParaRPr lang="en-US" altLang="zh-CN" sz="1400" kern="0" dirty="0">
              <a:solidFill>
                <a:srgbClr val="990000"/>
              </a:solidFill>
              <a:latin typeface="Huawei Sans" panose="020C0503030203020204" pitchFamily="34" charset="0"/>
              <a:cs typeface="Arial" panose="020B0604020202020204" pitchFamily="34" charset="0"/>
            </a:endParaRPr>
          </a:p>
        </p:txBody>
      </p:sp>
      <p:sp>
        <p:nvSpPr>
          <p:cNvPr id="116" name="云形 115"/>
          <p:cNvSpPr/>
          <p:nvPr/>
        </p:nvSpPr>
        <p:spPr bwMode="gray">
          <a:xfrm>
            <a:off x="6853406" y="5241132"/>
            <a:ext cx="1236900" cy="811093"/>
          </a:xfrm>
          <a:prstGeom prst="cloud">
            <a:avLst/>
          </a:prstGeom>
          <a:solidFill>
            <a:schemeClr val="bg2">
              <a:lumMod val="40000"/>
              <a:lumOff val="60000"/>
            </a:schemeClr>
          </a:solidFill>
          <a:ln w="25400" cap="flat" cmpd="sng" algn="ctr">
            <a:noFill/>
            <a:prstDash val="solid"/>
          </a:ln>
          <a:effectLst/>
        </p:spPr>
        <p:txBody>
          <a:bodyPr rtlCol="0" anchor="ctr"/>
          <a:lstStyle/>
          <a:p>
            <a:pPr algn="ctr" defTabSz="1219170" fontAlgn="ctr">
              <a:defRPr/>
            </a:pPr>
            <a:endParaRPr lang="en-US" altLang="zh-CN" sz="1400" kern="0" dirty="0">
              <a:solidFill>
                <a:srgbClr val="990000"/>
              </a:solidFill>
              <a:latin typeface="Huawei Sans" panose="020C0503030203020204" pitchFamily="34" charset="0"/>
              <a:cs typeface="Arial" panose="020B0604020202020204" pitchFamily="34" charset="0"/>
            </a:endParaRPr>
          </a:p>
        </p:txBody>
      </p:sp>
      <p:sp>
        <p:nvSpPr>
          <p:cNvPr id="117" name="云形 116"/>
          <p:cNvSpPr/>
          <p:nvPr/>
        </p:nvSpPr>
        <p:spPr bwMode="gray">
          <a:xfrm>
            <a:off x="2277157" y="1988977"/>
            <a:ext cx="2239133" cy="1407103"/>
          </a:xfrm>
          <a:prstGeom prst="cloud">
            <a:avLst/>
          </a:prstGeom>
          <a:solidFill>
            <a:schemeClr val="bg2">
              <a:lumMod val="40000"/>
              <a:lumOff val="60000"/>
            </a:schemeClr>
          </a:solidFill>
          <a:ln w="25400" cap="flat" cmpd="sng" algn="ctr">
            <a:noFill/>
            <a:prstDash val="solid"/>
          </a:ln>
          <a:effectLst/>
        </p:spPr>
        <p:txBody>
          <a:bodyPr rtlCol="0" anchor="ctr"/>
          <a:lstStyle/>
          <a:p>
            <a:pPr algn="ctr" defTabSz="1219170" fontAlgn="ctr">
              <a:defRPr/>
            </a:pPr>
            <a:endParaRPr lang="en-US" altLang="zh-CN" sz="1400" kern="0" dirty="0">
              <a:solidFill>
                <a:srgbClr val="990000"/>
              </a:solidFill>
              <a:latin typeface="Huawei Sans" panose="020C0503030203020204" pitchFamily="34" charset="0"/>
              <a:cs typeface="Arial" panose="020B0604020202020204" pitchFamily="34" charset="0"/>
            </a:endParaRPr>
          </a:p>
        </p:txBody>
      </p:sp>
      <p:pic>
        <p:nvPicPr>
          <p:cNvPr id="119" name="图片 118"/>
          <p:cNvPicPr>
            <a:picLocks noChangeAspect="1"/>
          </p:cNvPicPr>
          <p:nvPr/>
        </p:nvPicPr>
        <p:blipFill>
          <a:blip r:embed="rId3" cstate="print"/>
          <a:stretch>
            <a:fillRect/>
          </a:stretch>
        </p:blipFill>
        <p:spPr bwMode="gray">
          <a:xfrm>
            <a:off x="3282852" y="1673593"/>
            <a:ext cx="268073" cy="441940"/>
          </a:xfrm>
          <a:prstGeom prst="rect">
            <a:avLst/>
          </a:prstGeom>
        </p:spPr>
      </p:pic>
      <p:pic>
        <p:nvPicPr>
          <p:cNvPr id="123" name="Picture 12" descr="E:\2016.01\1.12 扁平化图标\蓝色\AR-蓝色最新-40.png"/>
          <p:cNvPicPr>
            <a:picLocks noChangeAspect="1" noChangeArrowheads="1"/>
          </p:cNvPicPr>
          <p:nvPr/>
        </p:nvPicPr>
        <p:blipFill>
          <a:blip r:embed="rId4" cstate="print"/>
          <a:srcRect/>
          <a:stretch>
            <a:fillRect/>
          </a:stretch>
        </p:blipFill>
        <p:spPr bwMode="gray">
          <a:xfrm>
            <a:off x="3027751" y="1935503"/>
            <a:ext cx="334997" cy="253112"/>
          </a:xfrm>
          <a:prstGeom prst="rect">
            <a:avLst/>
          </a:prstGeom>
          <a:noFill/>
        </p:spPr>
      </p:pic>
      <p:pic>
        <p:nvPicPr>
          <p:cNvPr id="124" name="图片 123"/>
          <p:cNvPicPr>
            <a:picLocks noChangeAspect="1"/>
          </p:cNvPicPr>
          <p:nvPr/>
        </p:nvPicPr>
        <p:blipFill>
          <a:blip r:embed="rId5" cstate="print"/>
          <a:stretch>
            <a:fillRect/>
          </a:stretch>
        </p:blipFill>
        <p:spPr bwMode="gray">
          <a:xfrm>
            <a:off x="2326355" y="2462910"/>
            <a:ext cx="216261" cy="292293"/>
          </a:xfrm>
          <a:prstGeom prst="rect">
            <a:avLst/>
          </a:prstGeom>
        </p:spPr>
      </p:pic>
      <p:pic>
        <p:nvPicPr>
          <p:cNvPr id="125" name="Picture 12" descr="E:\2016.01\1.12 扁平化图标\蓝色\AR-蓝色最新-40.png"/>
          <p:cNvPicPr>
            <a:picLocks noChangeAspect="1" noChangeArrowheads="1"/>
          </p:cNvPicPr>
          <p:nvPr/>
        </p:nvPicPr>
        <p:blipFill>
          <a:blip r:embed="rId4" cstate="print"/>
          <a:srcRect/>
          <a:stretch>
            <a:fillRect/>
          </a:stretch>
        </p:blipFill>
        <p:spPr bwMode="gray">
          <a:xfrm>
            <a:off x="2042034" y="2619927"/>
            <a:ext cx="334997" cy="253112"/>
          </a:xfrm>
          <a:prstGeom prst="rect">
            <a:avLst/>
          </a:prstGeom>
          <a:noFill/>
        </p:spPr>
      </p:pic>
      <p:pic>
        <p:nvPicPr>
          <p:cNvPr id="126" name="图片 125"/>
          <p:cNvPicPr>
            <a:picLocks noChangeAspect="1"/>
          </p:cNvPicPr>
          <p:nvPr/>
        </p:nvPicPr>
        <p:blipFill>
          <a:blip r:embed="rId5" cstate="print"/>
          <a:stretch>
            <a:fillRect/>
          </a:stretch>
        </p:blipFill>
        <p:spPr bwMode="gray">
          <a:xfrm>
            <a:off x="4338803" y="2832822"/>
            <a:ext cx="216261" cy="292293"/>
          </a:xfrm>
          <a:prstGeom prst="rect">
            <a:avLst/>
          </a:prstGeom>
        </p:spPr>
      </p:pic>
      <p:pic>
        <p:nvPicPr>
          <p:cNvPr id="127" name="Picture 12" descr="E:\2016.01\1.12 扁平化图标\蓝色\AR-蓝色最新-40.png"/>
          <p:cNvPicPr>
            <a:picLocks noChangeAspect="1" noChangeArrowheads="1"/>
          </p:cNvPicPr>
          <p:nvPr/>
        </p:nvPicPr>
        <p:blipFill>
          <a:blip r:embed="rId4" cstate="print"/>
          <a:srcRect/>
          <a:stretch>
            <a:fillRect/>
          </a:stretch>
        </p:blipFill>
        <p:spPr bwMode="gray">
          <a:xfrm>
            <a:off x="4054481" y="2989839"/>
            <a:ext cx="334997" cy="253112"/>
          </a:xfrm>
          <a:prstGeom prst="rect">
            <a:avLst/>
          </a:prstGeom>
          <a:noFill/>
        </p:spPr>
      </p:pic>
      <p:pic>
        <p:nvPicPr>
          <p:cNvPr id="128" name="图片 127"/>
          <p:cNvPicPr>
            <a:picLocks noChangeAspect="1"/>
          </p:cNvPicPr>
          <p:nvPr/>
        </p:nvPicPr>
        <p:blipFill>
          <a:blip r:embed="rId5" cstate="print"/>
          <a:stretch>
            <a:fillRect/>
          </a:stretch>
        </p:blipFill>
        <p:spPr bwMode="gray">
          <a:xfrm>
            <a:off x="2864851" y="3069679"/>
            <a:ext cx="216261" cy="292293"/>
          </a:xfrm>
          <a:prstGeom prst="rect">
            <a:avLst/>
          </a:prstGeom>
        </p:spPr>
      </p:pic>
      <p:pic>
        <p:nvPicPr>
          <p:cNvPr id="129" name="Picture 12" descr="E:\2016.01\1.12 扁平化图标\蓝色\AR-蓝色最新-40.png"/>
          <p:cNvPicPr>
            <a:picLocks noChangeAspect="1" noChangeArrowheads="1"/>
          </p:cNvPicPr>
          <p:nvPr/>
        </p:nvPicPr>
        <p:blipFill>
          <a:blip r:embed="rId4" cstate="print"/>
          <a:srcRect/>
          <a:stretch>
            <a:fillRect/>
          </a:stretch>
        </p:blipFill>
        <p:spPr bwMode="gray">
          <a:xfrm>
            <a:off x="2580530" y="3226696"/>
            <a:ext cx="334997" cy="253112"/>
          </a:xfrm>
          <a:prstGeom prst="rect">
            <a:avLst/>
          </a:prstGeom>
          <a:noFill/>
        </p:spPr>
      </p:pic>
      <p:pic>
        <p:nvPicPr>
          <p:cNvPr id="130" name="图片 129"/>
          <p:cNvPicPr>
            <a:picLocks noChangeAspect="1"/>
          </p:cNvPicPr>
          <p:nvPr/>
        </p:nvPicPr>
        <p:blipFill>
          <a:blip r:embed="rId5" cstate="print"/>
          <a:stretch>
            <a:fillRect/>
          </a:stretch>
        </p:blipFill>
        <p:spPr bwMode="gray">
          <a:xfrm>
            <a:off x="4557029" y="2075645"/>
            <a:ext cx="216261" cy="292293"/>
          </a:xfrm>
          <a:prstGeom prst="rect">
            <a:avLst/>
          </a:prstGeom>
        </p:spPr>
      </p:pic>
      <p:pic>
        <p:nvPicPr>
          <p:cNvPr id="131" name="Picture 12" descr="E:\2016.01\1.12 扁平化图标\蓝色\AR-蓝色最新-40.png"/>
          <p:cNvPicPr>
            <a:picLocks noChangeAspect="1" noChangeArrowheads="1"/>
          </p:cNvPicPr>
          <p:nvPr/>
        </p:nvPicPr>
        <p:blipFill>
          <a:blip r:embed="rId4" cstate="print"/>
          <a:srcRect/>
          <a:stretch>
            <a:fillRect/>
          </a:stretch>
        </p:blipFill>
        <p:spPr bwMode="gray">
          <a:xfrm>
            <a:off x="4272706" y="2232662"/>
            <a:ext cx="334997" cy="253112"/>
          </a:xfrm>
          <a:prstGeom prst="rect">
            <a:avLst/>
          </a:prstGeom>
          <a:noFill/>
        </p:spPr>
      </p:pic>
      <p:sp>
        <p:nvSpPr>
          <p:cNvPr id="132" name="任意多边形 131"/>
          <p:cNvSpPr/>
          <p:nvPr/>
        </p:nvSpPr>
        <p:spPr bwMode="gray">
          <a:xfrm>
            <a:off x="2769254" y="2178146"/>
            <a:ext cx="454832" cy="1038579"/>
          </a:xfrm>
          <a:custGeom>
            <a:avLst/>
            <a:gdLst>
              <a:gd name="connsiteX0" fmla="*/ 338667 w 341124"/>
              <a:gd name="connsiteY0" fmla="*/ 0 h 778934"/>
              <a:gd name="connsiteX1" fmla="*/ 291254 w 341124"/>
              <a:gd name="connsiteY1" fmla="*/ 494454 h 778934"/>
              <a:gd name="connsiteX2" fmla="*/ 0 w 341124"/>
              <a:gd name="connsiteY2" fmla="*/ 778934 h 778934"/>
            </a:gdLst>
            <a:ahLst/>
            <a:cxnLst>
              <a:cxn ang="0">
                <a:pos x="connsiteX0" y="connsiteY0"/>
              </a:cxn>
              <a:cxn ang="0">
                <a:pos x="connsiteX1" y="connsiteY1"/>
              </a:cxn>
              <a:cxn ang="0">
                <a:pos x="connsiteX2" y="connsiteY2"/>
              </a:cxn>
            </a:cxnLst>
            <a:rect l="l" t="t" r="r" b="b"/>
            <a:pathLst>
              <a:path w="341124" h="778934">
                <a:moveTo>
                  <a:pt x="338667" y="0"/>
                </a:moveTo>
                <a:cubicBezTo>
                  <a:pt x="343182" y="182316"/>
                  <a:pt x="347698" y="364632"/>
                  <a:pt x="291254" y="494454"/>
                </a:cubicBezTo>
                <a:cubicBezTo>
                  <a:pt x="234810" y="624276"/>
                  <a:pt x="117405" y="701605"/>
                  <a:pt x="0" y="778934"/>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133" name="任意多边形 132"/>
          <p:cNvSpPr/>
          <p:nvPr/>
        </p:nvSpPr>
        <p:spPr bwMode="gray">
          <a:xfrm>
            <a:off x="3211780" y="2169116"/>
            <a:ext cx="984391" cy="803769"/>
          </a:xfrm>
          <a:custGeom>
            <a:avLst/>
            <a:gdLst>
              <a:gd name="connsiteX0" fmla="*/ 0 w 738293"/>
              <a:gd name="connsiteY0" fmla="*/ 0 h 602827"/>
              <a:gd name="connsiteX1" fmla="*/ 257386 w 738293"/>
              <a:gd name="connsiteY1" fmla="*/ 399627 h 602827"/>
              <a:gd name="connsiteX2" fmla="*/ 738293 w 738293"/>
              <a:gd name="connsiteY2" fmla="*/ 602827 h 602827"/>
            </a:gdLst>
            <a:ahLst/>
            <a:cxnLst>
              <a:cxn ang="0">
                <a:pos x="connsiteX0" y="connsiteY0"/>
              </a:cxn>
              <a:cxn ang="0">
                <a:pos x="connsiteX1" y="connsiteY1"/>
              </a:cxn>
              <a:cxn ang="0">
                <a:pos x="connsiteX2" y="connsiteY2"/>
              </a:cxn>
            </a:cxnLst>
            <a:rect l="l" t="t" r="r" b="b"/>
            <a:pathLst>
              <a:path w="738293" h="602827">
                <a:moveTo>
                  <a:pt x="0" y="0"/>
                </a:moveTo>
                <a:cubicBezTo>
                  <a:pt x="67168" y="149578"/>
                  <a:pt x="134337" y="299156"/>
                  <a:pt x="257386" y="399627"/>
                </a:cubicBezTo>
                <a:cubicBezTo>
                  <a:pt x="380435" y="500098"/>
                  <a:pt x="559364" y="551462"/>
                  <a:pt x="738293" y="602827"/>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134" name="任意多边形 133"/>
          <p:cNvSpPr/>
          <p:nvPr/>
        </p:nvSpPr>
        <p:spPr bwMode="gray">
          <a:xfrm>
            <a:off x="3211779" y="2187179"/>
            <a:ext cx="1056640" cy="198001"/>
          </a:xfrm>
          <a:custGeom>
            <a:avLst/>
            <a:gdLst>
              <a:gd name="connsiteX0" fmla="*/ 0 w 792480"/>
              <a:gd name="connsiteY0" fmla="*/ 0 h 148501"/>
              <a:gd name="connsiteX1" fmla="*/ 447040 w 792480"/>
              <a:gd name="connsiteY1" fmla="*/ 135466 h 148501"/>
              <a:gd name="connsiteX2" fmla="*/ 792480 w 792480"/>
              <a:gd name="connsiteY2" fmla="*/ 135466 h 148501"/>
            </a:gdLst>
            <a:ahLst/>
            <a:cxnLst>
              <a:cxn ang="0">
                <a:pos x="connsiteX0" y="connsiteY0"/>
              </a:cxn>
              <a:cxn ang="0">
                <a:pos x="connsiteX1" y="connsiteY1"/>
              </a:cxn>
              <a:cxn ang="0">
                <a:pos x="connsiteX2" y="connsiteY2"/>
              </a:cxn>
            </a:cxnLst>
            <a:rect l="l" t="t" r="r" b="b"/>
            <a:pathLst>
              <a:path w="792480" h="148501">
                <a:moveTo>
                  <a:pt x="0" y="0"/>
                </a:moveTo>
                <a:cubicBezTo>
                  <a:pt x="157480" y="56444"/>
                  <a:pt x="314960" y="112888"/>
                  <a:pt x="447040" y="135466"/>
                </a:cubicBezTo>
                <a:cubicBezTo>
                  <a:pt x="579120" y="158044"/>
                  <a:pt x="685800" y="146755"/>
                  <a:pt x="792480" y="135466"/>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135" name="任意多边形 134"/>
          <p:cNvSpPr/>
          <p:nvPr/>
        </p:nvSpPr>
        <p:spPr bwMode="gray">
          <a:xfrm>
            <a:off x="2389948" y="2178146"/>
            <a:ext cx="830863" cy="596053"/>
          </a:xfrm>
          <a:custGeom>
            <a:avLst/>
            <a:gdLst>
              <a:gd name="connsiteX0" fmla="*/ 623147 w 623147"/>
              <a:gd name="connsiteY0" fmla="*/ 0 h 447040"/>
              <a:gd name="connsiteX1" fmla="*/ 338667 w 623147"/>
              <a:gd name="connsiteY1" fmla="*/ 304800 h 447040"/>
              <a:gd name="connsiteX2" fmla="*/ 0 w 623147"/>
              <a:gd name="connsiteY2" fmla="*/ 447040 h 447040"/>
            </a:gdLst>
            <a:ahLst/>
            <a:cxnLst>
              <a:cxn ang="0">
                <a:pos x="connsiteX0" y="connsiteY0"/>
              </a:cxn>
              <a:cxn ang="0">
                <a:pos x="connsiteX1" y="connsiteY1"/>
              </a:cxn>
              <a:cxn ang="0">
                <a:pos x="connsiteX2" y="connsiteY2"/>
              </a:cxn>
            </a:cxnLst>
            <a:rect l="l" t="t" r="r" b="b"/>
            <a:pathLst>
              <a:path w="623147" h="447040">
                <a:moveTo>
                  <a:pt x="623147" y="0"/>
                </a:moveTo>
                <a:cubicBezTo>
                  <a:pt x="532836" y="115146"/>
                  <a:pt x="442525" y="230293"/>
                  <a:pt x="338667" y="304800"/>
                </a:cubicBezTo>
                <a:cubicBezTo>
                  <a:pt x="234809" y="379307"/>
                  <a:pt x="117404" y="413173"/>
                  <a:pt x="0" y="447040"/>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136" name="云形 135"/>
          <p:cNvSpPr/>
          <p:nvPr/>
        </p:nvSpPr>
        <p:spPr bwMode="gray">
          <a:xfrm>
            <a:off x="7504171" y="1916337"/>
            <a:ext cx="2239133" cy="1407103"/>
          </a:xfrm>
          <a:prstGeom prst="cloud">
            <a:avLst/>
          </a:prstGeom>
          <a:solidFill>
            <a:schemeClr val="bg2">
              <a:lumMod val="40000"/>
              <a:lumOff val="60000"/>
            </a:schemeClr>
          </a:solidFill>
          <a:ln w="25400" cap="flat" cmpd="sng" algn="ctr">
            <a:noFill/>
            <a:prstDash val="solid"/>
          </a:ln>
          <a:effectLst/>
        </p:spPr>
        <p:txBody>
          <a:bodyPr rtlCol="0" anchor="ctr"/>
          <a:lstStyle/>
          <a:p>
            <a:pPr algn="ctr" defTabSz="1219170" fontAlgn="ctr">
              <a:defRPr/>
            </a:pPr>
            <a:endParaRPr lang="en-US" altLang="zh-CN" sz="1400" kern="0" dirty="0">
              <a:solidFill>
                <a:srgbClr val="990000"/>
              </a:solidFill>
              <a:latin typeface="Huawei Sans" panose="020C0503030203020204" pitchFamily="34" charset="0"/>
              <a:cs typeface="Arial" panose="020B0604020202020204" pitchFamily="34" charset="0"/>
            </a:endParaRPr>
          </a:p>
        </p:txBody>
      </p:sp>
      <p:pic>
        <p:nvPicPr>
          <p:cNvPr id="137" name="图片 136"/>
          <p:cNvPicPr>
            <a:picLocks noChangeAspect="1"/>
          </p:cNvPicPr>
          <p:nvPr/>
        </p:nvPicPr>
        <p:blipFill>
          <a:blip r:embed="rId3" cstate="print"/>
          <a:stretch>
            <a:fillRect/>
          </a:stretch>
        </p:blipFill>
        <p:spPr bwMode="gray">
          <a:xfrm>
            <a:off x="8509867" y="1600953"/>
            <a:ext cx="268073" cy="441940"/>
          </a:xfrm>
          <a:prstGeom prst="rect">
            <a:avLst/>
          </a:prstGeom>
        </p:spPr>
      </p:pic>
      <p:pic>
        <p:nvPicPr>
          <p:cNvPr id="138" name="Picture 12" descr="E:\2016.01\1.12 扁平化图标\蓝色\AR-蓝色最新-40.png"/>
          <p:cNvPicPr>
            <a:picLocks noChangeAspect="1" noChangeArrowheads="1"/>
          </p:cNvPicPr>
          <p:nvPr/>
        </p:nvPicPr>
        <p:blipFill>
          <a:blip r:embed="rId4" cstate="print"/>
          <a:srcRect/>
          <a:stretch>
            <a:fillRect/>
          </a:stretch>
        </p:blipFill>
        <p:spPr bwMode="gray">
          <a:xfrm>
            <a:off x="8254766" y="1862863"/>
            <a:ext cx="334997" cy="253112"/>
          </a:xfrm>
          <a:prstGeom prst="rect">
            <a:avLst/>
          </a:prstGeom>
          <a:noFill/>
        </p:spPr>
      </p:pic>
      <p:pic>
        <p:nvPicPr>
          <p:cNvPr id="139" name="图片 138"/>
          <p:cNvPicPr>
            <a:picLocks noChangeAspect="1"/>
          </p:cNvPicPr>
          <p:nvPr/>
        </p:nvPicPr>
        <p:blipFill>
          <a:blip r:embed="rId5" cstate="print"/>
          <a:stretch>
            <a:fillRect/>
          </a:stretch>
        </p:blipFill>
        <p:spPr bwMode="gray">
          <a:xfrm>
            <a:off x="7553370" y="2390270"/>
            <a:ext cx="216261" cy="292293"/>
          </a:xfrm>
          <a:prstGeom prst="rect">
            <a:avLst/>
          </a:prstGeom>
        </p:spPr>
      </p:pic>
      <p:pic>
        <p:nvPicPr>
          <p:cNvPr id="140" name="Picture 12" descr="E:\2016.01\1.12 扁平化图标\蓝色\AR-蓝色最新-40.png"/>
          <p:cNvPicPr>
            <a:picLocks noChangeAspect="1" noChangeArrowheads="1"/>
          </p:cNvPicPr>
          <p:nvPr/>
        </p:nvPicPr>
        <p:blipFill>
          <a:blip r:embed="rId4" cstate="print"/>
          <a:srcRect/>
          <a:stretch>
            <a:fillRect/>
          </a:stretch>
        </p:blipFill>
        <p:spPr bwMode="gray">
          <a:xfrm>
            <a:off x="7269049" y="2547287"/>
            <a:ext cx="334997" cy="253112"/>
          </a:xfrm>
          <a:prstGeom prst="rect">
            <a:avLst/>
          </a:prstGeom>
          <a:noFill/>
        </p:spPr>
      </p:pic>
      <p:pic>
        <p:nvPicPr>
          <p:cNvPr id="141" name="图片 140"/>
          <p:cNvPicPr>
            <a:picLocks noChangeAspect="1"/>
          </p:cNvPicPr>
          <p:nvPr/>
        </p:nvPicPr>
        <p:blipFill>
          <a:blip r:embed="rId5" cstate="print"/>
          <a:stretch>
            <a:fillRect/>
          </a:stretch>
        </p:blipFill>
        <p:spPr bwMode="gray">
          <a:xfrm>
            <a:off x="9565818" y="2760182"/>
            <a:ext cx="216261" cy="292293"/>
          </a:xfrm>
          <a:prstGeom prst="rect">
            <a:avLst/>
          </a:prstGeom>
        </p:spPr>
      </p:pic>
      <p:pic>
        <p:nvPicPr>
          <p:cNvPr id="142" name="Picture 12" descr="E:\2016.01\1.12 扁平化图标\蓝色\AR-蓝色最新-40.png"/>
          <p:cNvPicPr>
            <a:picLocks noChangeAspect="1" noChangeArrowheads="1"/>
          </p:cNvPicPr>
          <p:nvPr/>
        </p:nvPicPr>
        <p:blipFill>
          <a:blip r:embed="rId4" cstate="print"/>
          <a:srcRect/>
          <a:stretch>
            <a:fillRect/>
          </a:stretch>
        </p:blipFill>
        <p:spPr bwMode="gray">
          <a:xfrm>
            <a:off x="9281495" y="2917199"/>
            <a:ext cx="334997" cy="253112"/>
          </a:xfrm>
          <a:prstGeom prst="rect">
            <a:avLst/>
          </a:prstGeom>
          <a:noFill/>
        </p:spPr>
      </p:pic>
      <p:pic>
        <p:nvPicPr>
          <p:cNvPr id="143" name="图片 142"/>
          <p:cNvPicPr>
            <a:picLocks noChangeAspect="1"/>
          </p:cNvPicPr>
          <p:nvPr/>
        </p:nvPicPr>
        <p:blipFill>
          <a:blip r:embed="rId5" cstate="print"/>
          <a:stretch>
            <a:fillRect/>
          </a:stretch>
        </p:blipFill>
        <p:spPr bwMode="gray">
          <a:xfrm>
            <a:off x="8091866" y="2997040"/>
            <a:ext cx="216261" cy="292293"/>
          </a:xfrm>
          <a:prstGeom prst="rect">
            <a:avLst/>
          </a:prstGeom>
        </p:spPr>
      </p:pic>
      <p:pic>
        <p:nvPicPr>
          <p:cNvPr id="144" name="Picture 12" descr="E:\2016.01\1.12 扁平化图标\蓝色\AR-蓝色最新-40.png"/>
          <p:cNvPicPr>
            <a:picLocks noChangeAspect="1" noChangeArrowheads="1"/>
          </p:cNvPicPr>
          <p:nvPr/>
        </p:nvPicPr>
        <p:blipFill>
          <a:blip r:embed="rId4" cstate="print"/>
          <a:srcRect/>
          <a:stretch>
            <a:fillRect/>
          </a:stretch>
        </p:blipFill>
        <p:spPr bwMode="gray">
          <a:xfrm>
            <a:off x="7807545" y="3154057"/>
            <a:ext cx="334997" cy="253112"/>
          </a:xfrm>
          <a:prstGeom prst="rect">
            <a:avLst/>
          </a:prstGeom>
          <a:noFill/>
        </p:spPr>
      </p:pic>
      <p:pic>
        <p:nvPicPr>
          <p:cNvPr id="145" name="图片 144"/>
          <p:cNvPicPr>
            <a:picLocks noChangeAspect="1"/>
          </p:cNvPicPr>
          <p:nvPr/>
        </p:nvPicPr>
        <p:blipFill>
          <a:blip r:embed="rId5" cstate="print"/>
          <a:stretch>
            <a:fillRect/>
          </a:stretch>
        </p:blipFill>
        <p:spPr bwMode="gray">
          <a:xfrm>
            <a:off x="9784043" y="2003005"/>
            <a:ext cx="216261" cy="292293"/>
          </a:xfrm>
          <a:prstGeom prst="rect">
            <a:avLst/>
          </a:prstGeom>
        </p:spPr>
      </p:pic>
      <p:pic>
        <p:nvPicPr>
          <p:cNvPr id="146" name="Picture 12" descr="E:\2016.01\1.12 扁平化图标\蓝色\AR-蓝色最新-40.png"/>
          <p:cNvPicPr>
            <a:picLocks noChangeAspect="1" noChangeArrowheads="1"/>
          </p:cNvPicPr>
          <p:nvPr/>
        </p:nvPicPr>
        <p:blipFill>
          <a:blip r:embed="rId4" cstate="print"/>
          <a:srcRect/>
          <a:stretch>
            <a:fillRect/>
          </a:stretch>
        </p:blipFill>
        <p:spPr bwMode="gray">
          <a:xfrm>
            <a:off x="9499721" y="2160022"/>
            <a:ext cx="334997" cy="253112"/>
          </a:xfrm>
          <a:prstGeom prst="rect">
            <a:avLst/>
          </a:prstGeom>
          <a:noFill/>
        </p:spPr>
      </p:pic>
      <p:sp>
        <p:nvSpPr>
          <p:cNvPr id="147" name="任意多边形 146"/>
          <p:cNvSpPr/>
          <p:nvPr/>
        </p:nvSpPr>
        <p:spPr bwMode="gray">
          <a:xfrm>
            <a:off x="7996268" y="2105506"/>
            <a:ext cx="454832" cy="1038579"/>
          </a:xfrm>
          <a:custGeom>
            <a:avLst/>
            <a:gdLst>
              <a:gd name="connsiteX0" fmla="*/ 338667 w 341124"/>
              <a:gd name="connsiteY0" fmla="*/ 0 h 778934"/>
              <a:gd name="connsiteX1" fmla="*/ 291254 w 341124"/>
              <a:gd name="connsiteY1" fmla="*/ 494454 h 778934"/>
              <a:gd name="connsiteX2" fmla="*/ 0 w 341124"/>
              <a:gd name="connsiteY2" fmla="*/ 778934 h 778934"/>
            </a:gdLst>
            <a:ahLst/>
            <a:cxnLst>
              <a:cxn ang="0">
                <a:pos x="connsiteX0" y="connsiteY0"/>
              </a:cxn>
              <a:cxn ang="0">
                <a:pos x="connsiteX1" y="connsiteY1"/>
              </a:cxn>
              <a:cxn ang="0">
                <a:pos x="connsiteX2" y="connsiteY2"/>
              </a:cxn>
            </a:cxnLst>
            <a:rect l="l" t="t" r="r" b="b"/>
            <a:pathLst>
              <a:path w="341124" h="778934">
                <a:moveTo>
                  <a:pt x="338667" y="0"/>
                </a:moveTo>
                <a:cubicBezTo>
                  <a:pt x="343182" y="182316"/>
                  <a:pt x="347698" y="364632"/>
                  <a:pt x="291254" y="494454"/>
                </a:cubicBezTo>
                <a:cubicBezTo>
                  <a:pt x="234810" y="624276"/>
                  <a:pt x="117405" y="701605"/>
                  <a:pt x="0" y="778934"/>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148" name="任意多边形 147"/>
          <p:cNvSpPr/>
          <p:nvPr/>
        </p:nvSpPr>
        <p:spPr bwMode="gray">
          <a:xfrm>
            <a:off x="8438794" y="2096476"/>
            <a:ext cx="984391" cy="803769"/>
          </a:xfrm>
          <a:custGeom>
            <a:avLst/>
            <a:gdLst>
              <a:gd name="connsiteX0" fmla="*/ 0 w 738293"/>
              <a:gd name="connsiteY0" fmla="*/ 0 h 602827"/>
              <a:gd name="connsiteX1" fmla="*/ 257386 w 738293"/>
              <a:gd name="connsiteY1" fmla="*/ 399627 h 602827"/>
              <a:gd name="connsiteX2" fmla="*/ 738293 w 738293"/>
              <a:gd name="connsiteY2" fmla="*/ 602827 h 602827"/>
            </a:gdLst>
            <a:ahLst/>
            <a:cxnLst>
              <a:cxn ang="0">
                <a:pos x="connsiteX0" y="connsiteY0"/>
              </a:cxn>
              <a:cxn ang="0">
                <a:pos x="connsiteX1" y="connsiteY1"/>
              </a:cxn>
              <a:cxn ang="0">
                <a:pos x="connsiteX2" y="connsiteY2"/>
              </a:cxn>
            </a:cxnLst>
            <a:rect l="l" t="t" r="r" b="b"/>
            <a:pathLst>
              <a:path w="738293" h="602827">
                <a:moveTo>
                  <a:pt x="0" y="0"/>
                </a:moveTo>
                <a:cubicBezTo>
                  <a:pt x="67168" y="149578"/>
                  <a:pt x="134337" y="299156"/>
                  <a:pt x="257386" y="399627"/>
                </a:cubicBezTo>
                <a:cubicBezTo>
                  <a:pt x="380435" y="500098"/>
                  <a:pt x="559364" y="551462"/>
                  <a:pt x="738293" y="602827"/>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149" name="任意多边形 148"/>
          <p:cNvSpPr/>
          <p:nvPr/>
        </p:nvSpPr>
        <p:spPr bwMode="gray">
          <a:xfrm>
            <a:off x="8438794" y="2114539"/>
            <a:ext cx="1056640" cy="198001"/>
          </a:xfrm>
          <a:custGeom>
            <a:avLst/>
            <a:gdLst>
              <a:gd name="connsiteX0" fmla="*/ 0 w 792480"/>
              <a:gd name="connsiteY0" fmla="*/ 0 h 148501"/>
              <a:gd name="connsiteX1" fmla="*/ 447040 w 792480"/>
              <a:gd name="connsiteY1" fmla="*/ 135466 h 148501"/>
              <a:gd name="connsiteX2" fmla="*/ 792480 w 792480"/>
              <a:gd name="connsiteY2" fmla="*/ 135466 h 148501"/>
            </a:gdLst>
            <a:ahLst/>
            <a:cxnLst>
              <a:cxn ang="0">
                <a:pos x="connsiteX0" y="connsiteY0"/>
              </a:cxn>
              <a:cxn ang="0">
                <a:pos x="connsiteX1" y="connsiteY1"/>
              </a:cxn>
              <a:cxn ang="0">
                <a:pos x="connsiteX2" y="connsiteY2"/>
              </a:cxn>
            </a:cxnLst>
            <a:rect l="l" t="t" r="r" b="b"/>
            <a:pathLst>
              <a:path w="792480" h="148501">
                <a:moveTo>
                  <a:pt x="0" y="0"/>
                </a:moveTo>
                <a:cubicBezTo>
                  <a:pt x="157480" y="56444"/>
                  <a:pt x="314960" y="112888"/>
                  <a:pt x="447040" y="135466"/>
                </a:cubicBezTo>
                <a:cubicBezTo>
                  <a:pt x="579120" y="158044"/>
                  <a:pt x="685800" y="146755"/>
                  <a:pt x="792480" y="135466"/>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150" name="任意多边形 149"/>
          <p:cNvSpPr/>
          <p:nvPr/>
        </p:nvSpPr>
        <p:spPr bwMode="gray">
          <a:xfrm>
            <a:off x="7616962" y="2105506"/>
            <a:ext cx="830863" cy="596053"/>
          </a:xfrm>
          <a:custGeom>
            <a:avLst/>
            <a:gdLst>
              <a:gd name="connsiteX0" fmla="*/ 623147 w 623147"/>
              <a:gd name="connsiteY0" fmla="*/ 0 h 447040"/>
              <a:gd name="connsiteX1" fmla="*/ 338667 w 623147"/>
              <a:gd name="connsiteY1" fmla="*/ 304800 h 447040"/>
              <a:gd name="connsiteX2" fmla="*/ 0 w 623147"/>
              <a:gd name="connsiteY2" fmla="*/ 447040 h 447040"/>
            </a:gdLst>
            <a:ahLst/>
            <a:cxnLst>
              <a:cxn ang="0">
                <a:pos x="connsiteX0" y="connsiteY0"/>
              </a:cxn>
              <a:cxn ang="0">
                <a:pos x="connsiteX1" y="connsiteY1"/>
              </a:cxn>
              <a:cxn ang="0">
                <a:pos x="connsiteX2" y="connsiteY2"/>
              </a:cxn>
            </a:cxnLst>
            <a:rect l="l" t="t" r="r" b="b"/>
            <a:pathLst>
              <a:path w="623147" h="447040">
                <a:moveTo>
                  <a:pt x="623147" y="0"/>
                </a:moveTo>
                <a:cubicBezTo>
                  <a:pt x="532836" y="115146"/>
                  <a:pt x="442525" y="230293"/>
                  <a:pt x="338667" y="304800"/>
                </a:cubicBezTo>
                <a:cubicBezTo>
                  <a:pt x="234809" y="379307"/>
                  <a:pt x="117404" y="413173"/>
                  <a:pt x="0" y="447040"/>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151" name="任意多边形 150"/>
          <p:cNvSpPr/>
          <p:nvPr/>
        </p:nvSpPr>
        <p:spPr bwMode="gray">
          <a:xfrm>
            <a:off x="7606383" y="2313222"/>
            <a:ext cx="1896533" cy="379307"/>
          </a:xfrm>
          <a:custGeom>
            <a:avLst/>
            <a:gdLst>
              <a:gd name="connsiteX0" fmla="*/ 0 w 1422400"/>
              <a:gd name="connsiteY0" fmla="*/ 284480 h 284480"/>
              <a:gd name="connsiteX1" fmla="*/ 751840 w 1422400"/>
              <a:gd name="connsiteY1" fmla="*/ 203200 h 284480"/>
              <a:gd name="connsiteX2" fmla="*/ 1422400 w 1422400"/>
              <a:gd name="connsiteY2" fmla="*/ 0 h 284480"/>
            </a:gdLst>
            <a:ahLst/>
            <a:cxnLst>
              <a:cxn ang="0">
                <a:pos x="connsiteX0" y="connsiteY0"/>
              </a:cxn>
              <a:cxn ang="0">
                <a:pos x="connsiteX1" y="connsiteY1"/>
              </a:cxn>
              <a:cxn ang="0">
                <a:pos x="connsiteX2" y="connsiteY2"/>
              </a:cxn>
            </a:cxnLst>
            <a:rect l="l" t="t" r="r" b="b"/>
            <a:pathLst>
              <a:path w="1422400" h="284480">
                <a:moveTo>
                  <a:pt x="0" y="284480"/>
                </a:moveTo>
                <a:cubicBezTo>
                  <a:pt x="257386" y="267546"/>
                  <a:pt x="514773" y="250613"/>
                  <a:pt x="751840" y="203200"/>
                </a:cubicBezTo>
                <a:cubicBezTo>
                  <a:pt x="988907" y="155787"/>
                  <a:pt x="1205653" y="77893"/>
                  <a:pt x="1422400" y="0"/>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152" name="任意多边形 151"/>
          <p:cNvSpPr/>
          <p:nvPr/>
        </p:nvSpPr>
        <p:spPr bwMode="gray">
          <a:xfrm>
            <a:off x="7606384" y="2674467"/>
            <a:ext cx="1806223" cy="234809"/>
          </a:xfrm>
          <a:custGeom>
            <a:avLst/>
            <a:gdLst>
              <a:gd name="connsiteX0" fmla="*/ 0 w 1354667"/>
              <a:gd name="connsiteY0" fmla="*/ 0 h 176107"/>
              <a:gd name="connsiteX1" fmla="*/ 866987 w 1354667"/>
              <a:gd name="connsiteY1" fmla="*/ 94827 h 176107"/>
              <a:gd name="connsiteX2" fmla="*/ 1354667 w 1354667"/>
              <a:gd name="connsiteY2" fmla="*/ 176107 h 176107"/>
            </a:gdLst>
            <a:ahLst/>
            <a:cxnLst>
              <a:cxn ang="0">
                <a:pos x="connsiteX0" y="connsiteY0"/>
              </a:cxn>
              <a:cxn ang="0">
                <a:pos x="connsiteX1" y="connsiteY1"/>
              </a:cxn>
              <a:cxn ang="0">
                <a:pos x="connsiteX2" y="connsiteY2"/>
              </a:cxn>
            </a:cxnLst>
            <a:rect l="l" t="t" r="r" b="b"/>
            <a:pathLst>
              <a:path w="1354667" h="176107">
                <a:moveTo>
                  <a:pt x="0" y="0"/>
                </a:moveTo>
                <a:lnTo>
                  <a:pt x="866987" y="94827"/>
                </a:lnTo>
                <a:cubicBezTo>
                  <a:pt x="1092765" y="124178"/>
                  <a:pt x="1223716" y="150142"/>
                  <a:pt x="1354667" y="176107"/>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153" name="任意多边形 152"/>
          <p:cNvSpPr/>
          <p:nvPr/>
        </p:nvSpPr>
        <p:spPr bwMode="gray">
          <a:xfrm>
            <a:off x="7642509" y="2683498"/>
            <a:ext cx="362940" cy="451555"/>
          </a:xfrm>
          <a:custGeom>
            <a:avLst/>
            <a:gdLst>
              <a:gd name="connsiteX0" fmla="*/ 0 w 272205"/>
              <a:gd name="connsiteY0" fmla="*/ 0 h 338666"/>
              <a:gd name="connsiteX1" fmla="*/ 243840 w 272205"/>
              <a:gd name="connsiteY1" fmla="*/ 149013 h 338666"/>
              <a:gd name="connsiteX2" fmla="*/ 257386 w 272205"/>
              <a:gd name="connsiteY2" fmla="*/ 338666 h 338666"/>
            </a:gdLst>
            <a:ahLst/>
            <a:cxnLst>
              <a:cxn ang="0">
                <a:pos x="connsiteX0" y="connsiteY0"/>
              </a:cxn>
              <a:cxn ang="0">
                <a:pos x="connsiteX1" y="connsiteY1"/>
              </a:cxn>
              <a:cxn ang="0">
                <a:pos x="connsiteX2" y="connsiteY2"/>
              </a:cxn>
            </a:cxnLst>
            <a:rect l="l" t="t" r="r" b="b"/>
            <a:pathLst>
              <a:path w="272205" h="338666">
                <a:moveTo>
                  <a:pt x="0" y="0"/>
                </a:moveTo>
                <a:cubicBezTo>
                  <a:pt x="100471" y="46284"/>
                  <a:pt x="200942" y="92569"/>
                  <a:pt x="243840" y="149013"/>
                </a:cubicBezTo>
                <a:cubicBezTo>
                  <a:pt x="286738" y="205457"/>
                  <a:pt x="272062" y="272061"/>
                  <a:pt x="257386" y="338666"/>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154" name="任意多边形 153"/>
          <p:cNvSpPr/>
          <p:nvPr/>
        </p:nvSpPr>
        <p:spPr bwMode="gray">
          <a:xfrm>
            <a:off x="8003753" y="2313223"/>
            <a:ext cx="1490133" cy="803769"/>
          </a:xfrm>
          <a:custGeom>
            <a:avLst/>
            <a:gdLst>
              <a:gd name="connsiteX0" fmla="*/ 0 w 1117600"/>
              <a:gd name="connsiteY0" fmla="*/ 602827 h 602827"/>
              <a:gd name="connsiteX1" fmla="*/ 596053 w 1117600"/>
              <a:gd name="connsiteY1" fmla="*/ 291253 h 602827"/>
              <a:gd name="connsiteX2" fmla="*/ 1117600 w 1117600"/>
              <a:gd name="connsiteY2" fmla="*/ 0 h 602827"/>
            </a:gdLst>
            <a:ahLst/>
            <a:cxnLst>
              <a:cxn ang="0">
                <a:pos x="connsiteX0" y="connsiteY0"/>
              </a:cxn>
              <a:cxn ang="0">
                <a:pos x="connsiteX1" y="connsiteY1"/>
              </a:cxn>
              <a:cxn ang="0">
                <a:pos x="connsiteX2" y="connsiteY2"/>
              </a:cxn>
            </a:cxnLst>
            <a:rect l="l" t="t" r="r" b="b"/>
            <a:pathLst>
              <a:path w="1117600" h="602827">
                <a:moveTo>
                  <a:pt x="0" y="602827"/>
                </a:moveTo>
                <a:lnTo>
                  <a:pt x="596053" y="291253"/>
                </a:lnTo>
                <a:cubicBezTo>
                  <a:pt x="782320" y="190782"/>
                  <a:pt x="949960" y="95391"/>
                  <a:pt x="1117600" y="0"/>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155" name="任意多边形 154"/>
          <p:cNvSpPr/>
          <p:nvPr/>
        </p:nvSpPr>
        <p:spPr bwMode="gray">
          <a:xfrm>
            <a:off x="8030846" y="2881273"/>
            <a:ext cx="1354667" cy="244749"/>
          </a:xfrm>
          <a:custGeom>
            <a:avLst/>
            <a:gdLst>
              <a:gd name="connsiteX0" fmla="*/ 0 w 1016000"/>
              <a:gd name="connsiteY0" fmla="*/ 183562 h 183562"/>
              <a:gd name="connsiteX1" fmla="*/ 541867 w 1016000"/>
              <a:gd name="connsiteY1" fmla="*/ 14229 h 183562"/>
              <a:gd name="connsiteX2" fmla="*/ 1016000 w 1016000"/>
              <a:gd name="connsiteY2" fmla="*/ 21002 h 183562"/>
            </a:gdLst>
            <a:ahLst/>
            <a:cxnLst>
              <a:cxn ang="0">
                <a:pos x="connsiteX0" y="connsiteY0"/>
              </a:cxn>
              <a:cxn ang="0">
                <a:pos x="connsiteX1" y="connsiteY1"/>
              </a:cxn>
              <a:cxn ang="0">
                <a:pos x="connsiteX2" y="connsiteY2"/>
              </a:cxn>
            </a:cxnLst>
            <a:rect l="l" t="t" r="r" b="b"/>
            <a:pathLst>
              <a:path w="1016000" h="183562">
                <a:moveTo>
                  <a:pt x="0" y="183562"/>
                </a:moveTo>
                <a:cubicBezTo>
                  <a:pt x="186267" y="112442"/>
                  <a:pt x="372534" y="41322"/>
                  <a:pt x="541867" y="14229"/>
                </a:cubicBezTo>
                <a:cubicBezTo>
                  <a:pt x="711200" y="-12864"/>
                  <a:pt x="863600" y="4069"/>
                  <a:pt x="1016000" y="21002"/>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156" name="任意多边形 155"/>
          <p:cNvSpPr/>
          <p:nvPr/>
        </p:nvSpPr>
        <p:spPr bwMode="gray">
          <a:xfrm>
            <a:off x="9312044" y="2322253"/>
            <a:ext cx="172812" cy="577992"/>
          </a:xfrm>
          <a:custGeom>
            <a:avLst/>
            <a:gdLst>
              <a:gd name="connsiteX0" fmla="*/ 82195 w 129609"/>
              <a:gd name="connsiteY0" fmla="*/ 433494 h 433494"/>
              <a:gd name="connsiteX1" fmla="*/ 915 w 129609"/>
              <a:gd name="connsiteY1" fmla="*/ 230294 h 433494"/>
              <a:gd name="connsiteX2" fmla="*/ 129609 w 129609"/>
              <a:gd name="connsiteY2" fmla="*/ 0 h 433494"/>
            </a:gdLst>
            <a:ahLst/>
            <a:cxnLst>
              <a:cxn ang="0">
                <a:pos x="connsiteX0" y="connsiteY0"/>
              </a:cxn>
              <a:cxn ang="0">
                <a:pos x="connsiteX1" y="connsiteY1"/>
              </a:cxn>
              <a:cxn ang="0">
                <a:pos x="connsiteX2" y="connsiteY2"/>
              </a:cxn>
            </a:cxnLst>
            <a:rect l="l" t="t" r="r" b="b"/>
            <a:pathLst>
              <a:path w="129609" h="433494">
                <a:moveTo>
                  <a:pt x="82195" y="433494"/>
                </a:moveTo>
                <a:cubicBezTo>
                  <a:pt x="37604" y="368018"/>
                  <a:pt x="-6987" y="302543"/>
                  <a:pt x="915" y="230294"/>
                </a:cubicBezTo>
                <a:cubicBezTo>
                  <a:pt x="8817" y="158045"/>
                  <a:pt x="69213" y="79022"/>
                  <a:pt x="129609" y="0"/>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157" name="云形 156"/>
          <p:cNvSpPr/>
          <p:nvPr/>
        </p:nvSpPr>
        <p:spPr bwMode="gray">
          <a:xfrm>
            <a:off x="2390263" y="4641489"/>
            <a:ext cx="2239133" cy="1407103"/>
          </a:xfrm>
          <a:prstGeom prst="cloud">
            <a:avLst/>
          </a:prstGeom>
          <a:solidFill>
            <a:schemeClr val="bg2">
              <a:lumMod val="40000"/>
              <a:lumOff val="60000"/>
            </a:schemeClr>
          </a:solidFill>
          <a:ln w="25400" cap="flat" cmpd="sng" algn="ctr">
            <a:noFill/>
            <a:prstDash val="solid"/>
          </a:ln>
          <a:effectLst/>
        </p:spPr>
        <p:txBody>
          <a:bodyPr rtlCol="0" anchor="ctr"/>
          <a:lstStyle/>
          <a:p>
            <a:pPr algn="ctr" defTabSz="1219170" fontAlgn="ctr">
              <a:defRPr/>
            </a:pPr>
            <a:endParaRPr lang="en-US" altLang="zh-CN" sz="1400" kern="0" dirty="0">
              <a:solidFill>
                <a:srgbClr val="990000"/>
              </a:solidFill>
              <a:latin typeface="Huawei Sans" panose="020C0503030203020204" pitchFamily="34" charset="0"/>
              <a:cs typeface="Arial" panose="020B0604020202020204" pitchFamily="34" charset="0"/>
            </a:endParaRPr>
          </a:p>
        </p:txBody>
      </p:sp>
      <p:pic>
        <p:nvPicPr>
          <p:cNvPr id="158" name="图片 157"/>
          <p:cNvPicPr>
            <a:picLocks noChangeAspect="1"/>
          </p:cNvPicPr>
          <p:nvPr/>
        </p:nvPicPr>
        <p:blipFill>
          <a:blip r:embed="rId3" cstate="print"/>
          <a:stretch>
            <a:fillRect/>
          </a:stretch>
        </p:blipFill>
        <p:spPr bwMode="gray">
          <a:xfrm>
            <a:off x="3395959" y="4326105"/>
            <a:ext cx="268073" cy="441940"/>
          </a:xfrm>
          <a:prstGeom prst="rect">
            <a:avLst/>
          </a:prstGeom>
        </p:spPr>
      </p:pic>
      <p:pic>
        <p:nvPicPr>
          <p:cNvPr id="159" name="Picture 12" descr="E:\2016.01\1.12 扁平化图标\蓝色\AR-蓝色最新-40.png"/>
          <p:cNvPicPr>
            <a:picLocks noChangeAspect="1" noChangeArrowheads="1"/>
          </p:cNvPicPr>
          <p:nvPr/>
        </p:nvPicPr>
        <p:blipFill>
          <a:blip r:embed="rId4" cstate="print"/>
          <a:srcRect/>
          <a:stretch>
            <a:fillRect/>
          </a:stretch>
        </p:blipFill>
        <p:spPr bwMode="gray">
          <a:xfrm>
            <a:off x="3140858" y="4588015"/>
            <a:ext cx="334997" cy="253112"/>
          </a:xfrm>
          <a:prstGeom prst="rect">
            <a:avLst/>
          </a:prstGeom>
          <a:noFill/>
        </p:spPr>
      </p:pic>
      <p:pic>
        <p:nvPicPr>
          <p:cNvPr id="160" name="图片 159"/>
          <p:cNvPicPr>
            <a:picLocks noChangeAspect="1"/>
          </p:cNvPicPr>
          <p:nvPr/>
        </p:nvPicPr>
        <p:blipFill>
          <a:blip r:embed="rId5" cstate="print"/>
          <a:stretch>
            <a:fillRect/>
          </a:stretch>
        </p:blipFill>
        <p:spPr bwMode="gray">
          <a:xfrm>
            <a:off x="2439462" y="5115422"/>
            <a:ext cx="216261" cy="292293"/>
          </a:xfrm>
          <a:prstGeom prst="rect">
            <a:avLst/>
          </a:prstGeom>
        </p:spPr>
      </p:pic>
      <p:pic>
        <p:nvPicPr>
          <p:cNvPr id="161" name="Picture 12" descr="E:\2016.01\1.12 扁平化图标\蓝色\AR-蓝色最新-40.png"/>
          <p:cNvPicPr>
            <a:picLocks noChangeAspect="1" noChangeArrowheads="1"/>
          </p:cNvPicPr>
          <p:nvPr/>
        </p:nvPicPr>
        <p:blipFill>
          <a:blip r:embed="rId4" cstate="print"/>
          <a:srcRect/>
          <a:stretch>
            <a:fillRect/>
          </a:stretch>
        </p:blipFill>
        <p:spPr bwMode="gray">
          <a:xfrm>
            <a:off x="2155141" y="5272439"/>
            <a:ext cx="334997" cy="253112"/>
          </a:xfrm>
          <a:prstGeom prst="rect">
            <a:avLst/>
          </a:prstGeom>
          <a:noFill/>
        </p:spPr>
      </p:pic>
      <p:pic>
        <p:nvPicPr>
          <p:cNvPr id="162" name="图片 161"/>
          <p:cNvPicPr>
            <a:picLocks noChangeAspect="1"/>
          </p:cNvPicPr>
          <p:nvPr/>
        </p:nvPicPr>
        <p:blipFill>
          <a:blip r:embed="rId5" cstate="print"/>
          <a:stretch>
            <a:fillRect/>
          </a:stretch>
        </p:blipFill>
        <p:spPr bwMode="gray">
          <a:xfrm>
            <a:off x="4451910" y="5485334"/>
            <a:ext cx="216261" cy="292293"/>
          </a:xfrm>
          <a:prstGeom prst="rect">
            <a:avLst/>
          </a:prstGeom>
        </p:spPr>
      </p:pic>
      <p:pic>
        <p:nvPicPr>
          <p:cNvPr id="163" name="Picture 12" descr="E:\2016.01\1.12 扁平化图标\蓝色\AR-蓝色最新-40.png"/>
          <p:cNvPicPr>
            <a:picLocks noChangeAspect="1" noChangeArrowheads="1"/>
          </p:cNvPicPr>
          <p:nvPr/>
        </p:nvPicPr>
        <p:blipFill>
          <a:blip r:embed="rId4" cstate="print"/>
          <a:srcRect/>
          <a:stretch>
            <a:fillRect/>
          </a:stretch>
        </p:blipFill>
        <p:spPr bwMode="gray">
          <a:xfrm>
            <a:off x="4167587" y="5642351"/>
            <a:ext cx="334997" cy="253112"/>
          </a:xfrm>
          <a:prstGeom prst="rect">
            <a:avLst/>
          </a:prstGeom>
          <a:noFill/>
        </p:spPr>
      </p:pic>
      <p:pic>
        <p:nvPicPr>
          <p:cNvPr id="164" name="图片 163"/>
          <p:cNvPicPr>
            <a:picLocks noChangeAspect="1"/>
          </p:cNvPicPr>
          <p:nvPr/>
        </p:nvPicPr>
        <p:blipFill>
          <a:blip r:embed="rId5" cstate="print"/>
          <a:stretch>
            <a:fillRect/>
          </a:stretch>
        </p:blipFill>
        <p:spPr bwMode="gray">
          <a:xfrm>
            <a:off x="2977958" y="5722191"/>
            <a:ext cx="216261" cy="292293"/>
          </a:xfrm>
          <a:prstGeom prst="rect">
            <a:avLst/>
          </a:prstGeom>
        </p:spPr>
      </p:pic>
      <p:pic>
        <p:nvPicPr>
          <p:cNvPr id="165" name="Picture 12" descr="E:\2016.01\1.12 扁平化图标\蓝色\AR-蓝色最新-40.png"/>
          <p:cNvPicPr>
            <a:picLocks noChangeAspect="1" noChangeArrowheads="1"/>
          </p:cNvPicPr>
          <p:nvPr/>
        </p:nvPicPr>
        <p:blipFill>
          <a:blip r:embed="rId4" cstate="print"/>
          <a:srcRect/>
          <a:stretch>
            <a:fillRect/>
          </a:stretch>
        </p:blipFill>
        <p:spPr bwMode="gray">
          <a:xfrm>
            <a:off x="2693637" y="5879208"/>
            <a:ext cx="334997" cy="253112"/>
          </a:xfrm>
          <a:prstGeom prst="rect">
            <a:avLst/>
          </a:prstGeom>
          <a:noFill/>
        </p:spPr>
      </p:pic>
      <p:pic>
        <p:nvPicPr>
          <p:cNvPr id="166" name="图片 165"/>
          <p:cNvPicPr>
            <a:picLocks noChangeAspect="1"/>
          </p:cNvPicPr>
          <p:nvPr/>
        </p:nvPicPr>
        <p:blipFill>
          <a:blip r:embed="rId5" cstate="print"/>
          <a:stretch>
            <a:fillRect/>
          </a:stretch>
        </p:blipFill>
        <p:spPr bwMode="gray">
          <a:xfrm>
            <a:off x="4670135" y="4728157"/>
            <a:ext cx="216261" cy="292293"/>
          </a:xfrm>
          <a:prstGeom prst="rect">
            <a:avLst/>
          </a:prstGeom>
        </p:spPr>
      </p:pic>
      <p:pic>
        <p:nvPicPr>
          <p:cNvPr id="167" name="Picture 12" descr="E:\2016.01\1.12 扁平化图标\蓝色\AR-蓝色最新-40.png"/>
          <p:cNvPicPr>
            <a:picLocks noChangeAspect="1" noChangeArrowheads="1"/>
          </p:cNvPicPr>
          <p:nvPr/>
        </p:nvPicPr>
        <p:blipFill>
          <a:blip r:embed="rId4" cstate="print"/>
          <a:srcRect/>
          <a:stretch>
            <a:fillRect/>
          </a:stretch>
        </p:blipFill>
        <p:spPr bwMode="gray">
          <a:xfrm>
            <a:off x="4385813" y="4885174"/>
            <a:ext cx="334997" cy="253112"/>
          </a:xfrm>
          <a:prstGeom prst="rect">
            <a:avLst/>
          </a:prstGeom>
          <a:noFill/>
        </p:spPr>
      </p:pic>
      <p:sp>
        <p:nvSpPr>
          <p:cNvPr id="168" name="任意多边形 167"/>
          <p:cNvSpPr/>
          <p:nvPr/>
        </p:nvSpPr>
        <p:spPr bwMode="gray">
          <a:xfrm>
            <a:off x="3324886" y="4821628"/>
            <a:ext cx="984391" cy="803769"/>
          </a:xfrm>
          <a:custGeom>
            <a:avLst/>
            <a:gdLst>
              <a:gd name="connsiteX0" fmla="*/ 0 w 738293"/>
              <a:gd name="connsiteY0" fmla="*/ 0 h 602827"/>
              <a:gd name="connsiteX1" fmla="*/ 257386 w 738293"/>
              <a:gd name="connsiteY1" fmla="*/ 399627 h 602827"/>
              <a:gd name="connsiteX2" fmla="*/ 738293 w 738293"/>
              <a:gd name="connsiteY2" fmla="*/ 602827 h 602827"/>
            </a:gdLst>
            <a:ahLst/>
            <a:cxnLst>
              <a:cxn ang="0">
                <a:pos x="connsiteX0" y="connsiteY0"/>
              </a:cxn>
              <a:cxn ang="0">
                <a:pos x="connsiteX1" y="connsiteY1"/>
              </a:cxn>
              <a:cxn ang="0">
                <a:pos x="connsiteX2" y="connsiteY2"/>
              </a:cxn>
            </a:cxnLst>
            <a:rect l="l" t="t" r="r" b="b"/>
            <a:pathLst>
              <a:path w="738293" h="602827">
                <a:moveTo>
                  <a:pt x="0" y="0"/>
                </a:moveTo>
                <a:cubicBezTo>
                  <a:pt x="67168" y="149578"/>
                  <a:pt x="134337" y="299156"/>
                  <a:pt x="257386" y="399627"/>
                </a:cubicBezTo>
                <a:cubicBezTo>
                  <a:pt x="380435" y="500098"/>
                  <a:pt x="559364" y="551462"/>
                  <a:pt x="738293" y="602827"/>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169" name="任意多边形 168"/>
          <p:cNvSpPr/>
          <p:nvPr/>
        </p:nvSpPr>
        <p:spPr bwMode="gray">
          <a:xfrm>
            <a:off x="3324886" y="4839691"/>
            <a:ext cx="1056640" cy="198001"/>
          </a:xfrm>
          <a:custGeom>
            <a:avLst/>
            <a:gdLst>
              <a:gd name="connsiteX0" fmla="*/ 0 w 792480"/>
              <a:gd name="connsiteY0" fmla="*/ 0 h 148501"/>
              <a:gd name="connsiteX1" fmla="*/ 447040 w 792480"/>
              <a:gd name="connsiteY1" fmla="*/ 135466 h 148501"/>
              <a:gd name="connsiteX2" fmla="*/ 792480 w 792480"/>
              <a:gd name="connsiteY2" fmla="*/ 135466 h 148501"/>
            </a:gdLst>
            <a:ahLst/>
            <a:cxnLst>
              <a:cxn ang="0">
                <a:pos x="connsiteX0" y="connsiteY0"/>
              </a:cxn>
              <a:cxn ang="0">
                <a:pos x="connsiteX1" y="connsiteY1"/>
              </a:cxn>
              <a:cxn ang="0">
                <a:pos x="connsiteX2" y="connsiteY2"/>
              </a:cxn>
            </a:cxnLst>
            <a:rect l="l" t="t" r="r" b="b"/>
            <a:pathLst>
              <a:path w="792480" h="148501">
                <a:moveTo>
                  <a:pt x="0" y="0"/>
                </a:moveTo>
                <a:cubicBezTo>
                  <a:pt x="157480" y="56444"/>
                  <a:pt x="314960" y="112888"/>
                  <a:pt x="447040" y="135466"/>
                </a:cubicBezTo>
                <a:cubicBezTo>
                  <a:pt x="579120" y="158044"/>
                  <a:pt x="685800" y="146755"/>
                  <a:pt x="792480" y="135466"/>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170" name="任意多边形 169"/>
          <p:cNvSpPr/>
          <p:nvPr/>
        </p:nvSpPr>
        <p:spPr bwMode="gray">
          <a:xfrm>
            <a:off x="2503054" y="4830658"/>
            <a:ext cx="830863" cy="596053"/>
          </a:xfrm>
          <a:custGeom>
            <a:avLst/>
            <a:gdLst>
              <a:gd name="connsiteX0" fmla="*/ 623147 w 623147"/>
              <a:gd name="connsiteY0" fmla="*/ 0 h 447040"/>
              <a:gd name="connsiteX1" fmla="*/ 338667 w 623147"/>
              <a:gd name="connsiteY1" fmla="*/ 304800 h 447040"/>
              <a:gd name="connsiteX2" fmla="*/ 0 w 623147"/>
              <a:gd name="connsiteY2" fmla="*/ 447040 h 447040"/>
            </a:gdLst>
            <a:ahLst/>
            <a:cxnLst>
              <a:cxn ang="0">
                <a:pos x="connsiteX0" y="connsiteY0"/>
              </a:cxn>
              <a:cxn ang="0">
                <a:pos x="connsiteX1" y="connsiteY1"/>
              </a:cxn>
              <a:cxn ang="0">
                <a:pos x="connsiteX2" y="connsiteY2"/>
              </a:cxn>
            </a:cxnLst>
            <a:rect l="l" t="t" r="r" b="b"/>
            <a:pathLst>
              <a:path w="623147" h="447040">
                <a:moveTo>
                  <a:pt x="623147" y="0"/>
                </a:moveTo>
                <a:cubicBezTo>
                  <a:pt x="532836" y="115146"/>
                  <a:pt x="442525" y="230293"/>
                  <a:pt x="338667" y="304800"/>
                </a:cubicBezTo>
                <a:cubicBezTo>
                  <a:pt x="234809" y="379307"/>
                  <a:pt x="117404" y="413173"/>
                  <a:pt x="0" y="447040"/>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171" name="任意多边形 170"/>
          <p:cNvSpPr/>
          <p:nvPr/>
        </p:nvSpPr>
        <p:spPr bwMode="gray">
          <a:xfrm>
            <a:off x="2492475" y="5038374"/>
            <a:ext cx="1896533" cy="379307"/>
          </a:xfrm>
          <a:custGeom>
            <a:avLst/>
            <a:gdLst>
              <a:gd name="connsiteX0" fmla="*/ 0 w 1422400"/>
              <a:gd name="connsiteY0" fmla="*/ 284480 h 284480"/>
              <a:gd name="connsiteX1" fmla="*/ 751840 w 1422400"/>
              <a:gd name="connsiteY1" fmla="*/ 203200 h 284480"/>
              <a:gd name="connsiteX2" fmla="*/ 1422400 w 1422400"/>
              <a:gd name="connsiteY2" fmla="*/ 0 h 284480"/>
            </a:gdLst>
            <a:ahLst/>
            <a:cxnLst>
              <a:cxn ang="0">
                <a:pos x="connsiteX0" y="connsiteY0"/>
              </a:cxn>
              <a:cxn ang="0">
                <a:pos x="connsiteX1" y="connsiteY1"/>
              </a:cxn>
              <a:cxn ang="0">
                <a:pos x="connsiteX2" y="connsiteY2"/>
              </a:cxn>
            </a:cxnLst>
            <a:rect l="l" t="t" r="r" b="b"/>
            <a:pathLst>
              <a:path w="1422400" h="284480">
                <a:moveTo>
                  <a:pt x="0" y="284480"/>
                </a:moveTo>
                <a:cubicBezTo>
                  <a:pt x="257386" y="267546"/>
                  <a:pt x="514773" y="250613"/>
                  <a:pt x="751840" y="203200"/>
                </a:cubicBezTo>
                <a:cubicBezTo>
                  <a:pt x="988907" y="155787"/>
                  <a:pt x="1205653" y="77893"/>
                  <a:pt x="1422400" y="0"/>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172" name="任意多边形 171"/>
          <p:cNvSpPr/>
          <p:nvPr/>
        </p:nvSpPr>
        <p:spPr bwMode="gray">
          <a:xfrm>
            <a:off x="2492476" y="5399619"/>
            <a:ext cx="1806223" cy="234809"/>
          </a:xfrm>
          <a:custGeom>
            <a:avLst/>
            <a:gdLst>
              <a:gd name="connsiteX0" fmla="*/ 0 w 1354667"/>
              <a:gd name="connsiteY0" fmla="*/ 0 h 176107"/>
              <a:gd name="connsiteX1" fmla="*/ 866987 w 1354667"/>
              <a:gd name="connsiteY1" fmla="*/ 94827 h 176107"/>
              <a:gd name="connsiteX2" fmla="*/ 1354667 w 1354667"/>
              <a:gd name="connsiteY2" fmla="*/ 176107 h 176107"/>
            </a:gdLst>
            <a:ahLst/>
            <a:cxnLst>
              <a:cxn ang="0">
                <a:pos x="connsiteX0" y="connsiteY0"/>
              </a:cxn>
              <a:cxn ang="0">
                <a:pos x="connsiteX1" y="connsiteY1"/>
              </a:cxn>
              <a:cxn ang="0">
                <a:pos x="connsiteX2" y="connsiteY2"/>
              </a:cxn>
            </a:cxnLst>
            <a:rect l="l" t="t" r="r" b="b"/>
            <a:pathLst>
              <a:path w="1354667" h="176107">
                <a:moveTo>
                  <a:pt x="0" y="0"/>
                </a:moveTo>
                <a:lnTo>
                  <a:pt x="866987" y="94827"/>
                </a:lnTo>
                <a:cubicBezTo>
                  <a:pt x="1092765" y="124178"/>
                  <a:pt x="1223716" y="150142"/>
                  <a:pt x="1354667" y="176107"/>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173" name="任意多边形 172"/>
          <p:cNvSpPr/>
          <p:nvPr/>
        </p:nvSpPr>
        <p:spPr bwMode="gray">
          <a:xfrm>
            <a:off x="2528601" y="5408650"/>
            <a:ext cx="362940" cy="451555"/>
          </a:xfrm>
          <a:custGeom>
            <a:avLst/>
            <a:gdLst>
              <a:gd name="connsiteX0" fmla="*/ 0 w 272205"/>
              <a:gd name="connsiteY0" fmla="*/ 0 h 338666"/>
              <a:gd name="connsiteX1" fmla="*/ 243840 w 272205"/>
              <a:gd name="connsiteY1" fmla="*/ 149013 h 338666"/>
              <a:gd name="connsiteX2" fmla="*/ 257386 w 272205"/>
              <a:gd name="connsiteY2" fmla="*/ 338666 h 338666"/>
            </a:gdLst>
            <a:ahLst/>
            <a:cxnLst>
              <a:cxn ang="0">
                <a:pos x="connsiteX0" y="connsiteY0"/>
              </a:cxn>
              <a:cxn ang="0">
                <a:pos x="connsiteX1" y="connsiteY1"/>
              </a:cxn>
              <a:cxn ang="0">
                <a:pos x="connsiteX2" y="connsiteY2"/>
              </a:cxn>
            </a:cxnLst>
            <a:rect l="l" t="t" r="r" b="b"/>
            <a:pathLst>
              <a:path w="272205" h="338666">
                <a:moveTo>
                  <a:pt x="0" y="0"/>
                </a:moveTo>
                <a:cubicBezTo>
                  <a:pt x="100471" y="46284"/>
                  <a:pt x="200942" y="92569"/>
                  <a:pt x="243840" y="149013"/>
                </a:cubicBezTo>
                <a:cubicBezTo>
                  <a:pt x="286738" y="205457"/>
                  <a:pt x="272062" y="272061"/>
                  <a:pt x="257386" y="338666"/>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174" name="任意多边形 173"/>
          <p:cNvSpPr/>
          <p:nvPr/>
        </p:nvSpPr>
        <p:spPr bwMode="gray">
          <a:xfrm>
            <a:off x="4198136" y="5047404"/>
            <a:ext cx="172812" cy="577992"/>
          </a:xfrm>
          <a:custGeom>
            <a:avLst/>
            <a:gdLst>
              <a:gd name="connsiteX0" fmla="*/ 82195 w 129609"/>
              <a:gd name="connsiteY0" fmla="*/ 433494 h 433494"/>
              <a:gd name="connsiteX1" fmla="*/ 915 w 129609"/>
              <a:gd name="connsiteY1" fmla="*/ 230294 h 433494"/>
              <a:gd name="connsiteX2" fmla="*/ 129609 w 129609"/>
              <a:gd name="connsiteY2" fmla="*/ 0 h 433494"/>
            </a:gdLst>
            <a:ahLst/>
            <a:cxnLst>
              <a:cxn ang="0">
                <a:pos x="connsiteX0" y="connsiteY0"/>
              </a:cxn>
              <a:cxn ang="0">
                <a:pos x="connsiteX1" y="connsiteY1"/>
              </a:cxn>
              <a:cxn ang="0">
                <a:pos x="connsiteX2" y="connsiteY2"/>
              </a:cxn>
            </a:cxnLst>
            <a:rect l="l" t="t" r="r" b="b"/>
            <a:pathLst>
              <a:path w="129609" h="433494">
                <a:moveTo>
                  <a:pt x="82195" y="433494"/>
                </a:moveTo>
                <a:cubicBezTo>
                  <a:pt x="37604" y="368018"/>
                  <a:pt x="-6987" y="302543"/>
                  <a:pt x="915" y="230294"/>
                </a:cubicBezTo>
                <a:cubicBezTo>
                  <a:pt x="8817" y="158045"/>
                  <a:pt x="69213" y="79022"/>
                  <a:pt x="129609" y="0"/>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175" name="云形 174"/>
          <p:cNvSpPr/>
          <p:nvPr/>
        </p:nvSpPr>
        <p:spPr bwMode="gray">
          <a:xfrm>
            <a:off x="7507402" y="4674905"/>
            <a:ext cx="1970951" cy="747415"/>
          </a:xfrm>
          <a:prstGeom prst="cloud">
            <a:avLst/>
          </a:prstGeom>
          <a:solidFill>
            <a:schemeClr val="accent1">
              <a:lumMod val="40000"/>
              <a:lumOff val="60000"/>
              <a:alpha val="80000"/>
            </a:schemeClr>
          </a:solidFill>
          <a:ln w="25400" cap="flat" cmpd="sng" algn="ctr">
            <a:noFill/>
            <a:prstDash val="solid"/>
          </a:ln>
          <a:effectLst/>
        </p:spPr>
        <p:txBody>
          <a:bodyPr rtlCol="0" anchor="ctr"/>
          <a:lstStyle/>
          <a:p>
            <a:pPr algn="ctr" defTabSz="1219170" fontAlgn="ctr">
              <a:defRPr/>
            </a:pPr>
            <a:endParaRPr lang="en-US" altLang="zh-CN" sz="1400" kern="0" dirty="0">
              <a:solidFill>
                <a:srgbClr val="990000"/>
              </a:solidFill>
              <a:latin typeface="Huawei Sans" panose="020C0503030203020204" pitchFamily="34" charset="0"/>
              <a:cs typeface="Arial" panose="020B0604020202020204" pitchFamily="34" charset="0"/>
            </a:endParaRPr>
          </a:p>
        </p:txBody>
      </p:sp>
      <p:pic>
        <p:nvPicPr>
          <p:cNvPr id="176" name="图片 175"/>
          <p:cNvPicPr>
            <a:picLocks noChangeAspect="1"/>
          </p:cNvPicPr>
          <p:nvPr/>
        </p:nvPicPr>
        <p:blipFill>
          <a:blip r:embed="rId3" cstate="print"/>
          <a:stretch>
            <a:fillRect/>
          </a:stretch>
        </p:blipFill>
        <p:spPr bwMode="gray">
          <a:xfrm>
            <a:off x="8423925" y="4329739"/>
            <a:ext cx="268073" cy="441940"/>
          </a:xfrm>
          <a:prstGeom prst="rect">
            <a:avLst/>
          </a:prstGeom>
        </p:spPr>
      </p:pic>
      <p:pic>
        <p:nvPicPr>
          <p:cNvPr id="177" name="Picture 12" descr="E:\2016.01\1.12 扁平化图标\蓝色\AR-蓝色最新-40.png"/>
          <p:cNvPicPr>
            <a:picLocks noChangeAspect="1" noChangeArrowheads="1"/>
          </p:cNvPicPr>
          <p:nvPr/>
        </p:nvPicPr>
        <p:blipFill>
          <a:blip r:embed="rId4" cstate="print"/>
          <a:srcRect/>
          <a:stretch>
            <a:fillRect/>
          </a:stretch>
        </p:blipFill>
        <p:spPr bwMode="gray">
          <a:xfrm>
            <a:off x="8168824" y="4591649"/>
            <a:ext cx="334997" cy="253112"/>
          </a:xfrm>
          <a:prstGeom prst="rect">
            <a:avLst/>
          </a:prstGeom>
          <a:noFill/>
        </p:spPr>
      </p:pic>
      <p:pic>
        <p:nvPicPr>
          <p:cNvPr id="178" name="图片 177"/>
          <p:cNvPicPr>
            <a:picLocks noChangeAspect="1"/>
          </p:cNvPicPr>
          <p:nvPr/>
        </p:nvPicPr>
        <p:blipFill>
          <a:blip r:embed="rId5" cstate="print"/>
          <a:stretch>
            <a:fillRect/>
          </a:stretch>
        </p:blipFill>
        <p:spPr bwMode="gray">
          <a:xfrm>
            <a:off x="10168319" y="5442252"/>
            <a:ext cx="216261" cy="292293"/>
          </a:xfrm>
          <a:prstGeom prst="rect">
            <a:avLst/>
          </a:prstGeom>
        </p:spPr>
      </p:pic>
      <p:pic>
        <p:nvPicPr>
          <p:cNvPr id="179" name="Picture 12" descr="E:\2016.01\1.12 扁平化图标\蓝色\AR-蓝色最新-40.png"/>
          <p:cNvPicPr>
            <a:picLocks noChangeAspect="1" noChangeArrowheads="1"/>
          </p:cNvPicPr>
          <p:nvPr/>
        </p:nvPicPr>
        <p:blipFill>
          <a:blip r:embed="rId4" cstate="print"/>
          <a:srcRect/>
          <a:stretch>
            <a:fillRect/>
          </a:stretch>
        </p:blipFill>
        <p:spPr bwMode="gray">
          <a:xfrm>
            <a:off x="9883996" y="5599269"/>
            <a:ext cx="334997" cy="253112"/>
          </a:xfrm>
          <a:prstGeom prst="rect">
            <a:avLst/>
          </a:prstGeom>
          <a:noFill/>
        </p:spPr>
      </p:pic>
      <p:pic>
        <p:nvPicPr>
          <p:cNvPr id="180" name="图片 179"/>
          <p:cNvPicPr>
            <a:picLocks noChangeAspect="1"/>
          </p:cNvPicPr>
          <p:nvPr/>
        </p:nvPicPr>
        <p:blipFill>
          <a:blip r:embed="rId5" cstate="print"/>
          <a:stretch>
            <a:fillRect/>
          </a:stretch>
        </p:blipFill>
        <p:spPr bwMode="gray">
          <a:xfrm>
            <a:off x="9514111" y="4797726"/>
            <a:ext cx="216261" cy="292293"/>
          </a:xfrm>
          <a:prstGeom prst="rect">
            <a:avLst/>
          </a:prstGeom>
        </p:spPr>
      </p:pic>
      <p:pic>
        <p:nvPicPr>
          <p:cNvPr id="181" name="Picture 12" descr="E:\2016.01\1.12 扁平化图标\蓝色\AR-蓝色最新-40.png"/>
          <p:cNvPicPr>
            <a:picLocks noChangeAspect="1" noChangeArrowheads="1"/>
          </p:cNvPicPr>
          <p:nvPr/>
        </p:nvPicPr>
        <p:blipFill>
          <a:blip r:embed="rId4" cstate="print"/>
          <a:srcRect/>
          <a:stretch>
            <a:fillRect/>
          </a:stretch>
        </p:blipFill>
        <p:spPr bwMode="gray">
          <a:xfrm>
            <a:off x="9229788" y="4954743"/>
            <a:ext cx="334997" cy="253112"/>
          </a:xfrm>
          <a:prstGeom prst="rect">
            <a:avLst/>
          </a:prstGeom>
          <a:noFill/>
        </p:spPr>
      </p:pic>
      <p:sp>
        <p:nvSpPr>
          <p:cNvPr id="182" name="任意多边形 181"/>
          <p:cNvSpPr/>
          <p:nvPr/>
        </p:nvSpPr>
        <p:spPr bwMode="gray">
          <a:xfrm>
            <a:off x="8352853" y="4843323"/>
            <a:ext cx="883097" cy="246696"/>
          </a:xfrm>
          <a:custGeom>
            <a:avLst/>
            <a:gdLst>
              <a:gd name="connsiteX0" fmla="*/ 0 w 792480"/>
              <a:gd name="connsiteY0" fmla="*/ 0 h 148501"/>
              <a:gd name="connsiteX1" fmla="*/ 447040 w 792480"/>
              <a:gd name="connsiteY1" fmla="*/ 135466 h 148501"/>
              <a:gd name="connsiteX2" fmla="*/ 792480 w 792480"/>
              <a:gd name="connsiteY2" fmla="*/ 135466 h 148501"/>
            </a:gdLst>
            <a:ahLst/>
            <a:cxnLst>
              <a:cxn ang="0">
                <a:pos x="connsiteX0" y="connsiteY0"/>
              </a:cxn>
              <a:cxn ang="0">
                <a:pos x="connsiteX1" y="connsiteY1"/>
              </a:cxn>
              <a:cxn ang="0">
                <a:pos x="connsiteX2" y="connsiteY2"/>
              </a:cxn>
            </a:cxnLst>
            <a:rect l="l" t="t" r="r" b="b"/>
            <a:pathLst>
              <a:path w="792480" h="148501">
                <a:moveTo>
                  <a:pt x="0" y="0"/>
                </a:moveTo>
                <a:cubicBezTo>
                  <a:pt x="157480" y="56444"/>
                  <a:pt x="314960" y="112888"/>
                  <a:pt x="447040" y="135466"/>
                </a:cubicBezTo>
                <a:cubicBezTo>
                  <a:pt x="579120" y="158044"/>
                  <a:pt x="685800" y="146755"/>
                  <a:pt x="792480" y="135466"/>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pic>
        <p:nvPicPr>
          <p:cNvPr id="183" name="图片 182"/>
          <p:cNvPicPr>
            <a:picLocks noChangeAspect="1"/>
          </p:cNvPicPr>
          <p:nvPr/>
        </p:nvPicPr>
        <p:blipFill>
          <a:blip r:embed="rId5" cstate="print"/>
          <a:stretch>
            <a:fillRect/>
          </a:stretch>
        </p:blipFill>
        <p:spPr bwMode="gray">
          <a:xfrm>
            <a:off x="7593688" y="4931537"/>
            <a:ext cx="216261" cy="292293"/>
          </a:xfrm>
          <a:prstGeom prst="rect">
            <a:avLst/>
          </a:prstGeom>
        </p:spPr>
      </p:pic>
      <p:pic>
        <p:nvPicPr>
          <p:cNvPr id="184" name="Picture 12" descr="E:\2016.01\1.12 扁平化图标\蓝色\AR-蓝色最新-40.png"/>
          <p:cNvPicPr>
            <a:picLocks noChangeAspect="1" noChangeArrowheads="1"/>
          </p:cNvPicPr>
          <p:nvPr/>
        </p:nvPicPr>
        <p:blipFill>
          <a:blip r:embed="rId4" cstate="print"/>
          <a:srcRect/>
          <a:stretch>
            <a:fillRect/>
          </a:stretch>
        </p:blipFill>
        <p:spPr bwMode="gray">
          <a:xfrm>
            <a:off x="7309367" y="5088554"/>
            <a:ext cx="334997" cy="253112"/>
          </a:xfrm>
          <a:prstGeom prst="rect">
            <a:avLst/>
          </a:prstGeom>
          <a:noFill/>
        </p:spPr>
      </p:pic>
      <p:sp>
        <p:nvSpPr>
          <p:cNvPr id="185" name="任意多边形 184"/>
          <p:cNvSpPr/>
          <p:nvPr/>
        </p:nvSpPr>
        <p:spPr bwMode="gray">
          <a:xfrm>
            <a:off x="7644364" y="4834292"/>
            <a:ext cx="717519" cy="426364"/>
          </a:xfrm>
          <a:custGeom>
            <a:avLst/>
            <a:gdLst>
              <a:gd name="connsiteX0" fmla="*/ 623147 w 623147"/>
              <a:gd name="connsiteY0" fmla="*/ 0 h 447040"/>
              <a:gd name="connsiteX1" fmla="*/ 338667 w 623147"/>
              <a:gd name="connsiteY1" fmla="*/ 304800 h 447040"/>
              <a:gd name="connsiteX2" fmla="*/ 0 w 623147"/>
              <a:gd name="connsiteY2" fmla="*/ 447040 h 447040"/>
            </a:gdLst>
            <a:ahLst/>
            <a:cxnLst>
              <a:cxn ang="0">
                <a:pos x="connsiteX0" y="connsiteY0"/>
              </a:cxn>
              <a:cxn ang="0">
                <a:pos x="connsiteX1" y="connsiteY1"/>
              </a:cxn>
              <a:cxn ang="0">
                <a:pos x="connsiteX2" y="connsiteY2"/>
              </a:cxn>
            </a:cxnLst>
            <a:rect l="l" t="t" r="r" b="b"/>
            <a:pathLst>
              <a:path w="623147" h="447040">
                <a:moveTo>
                  <a:pt x="623147" y="0"/>
                </a:moveTo>
                <a:cubicBezTo>
                  <a:pt x="532836" y="115146"/>
                  <a:pt x="442525" y="230293"/>
                  <a:pt x="338667" y="304800"/>
                </a:cubicBezTo>
                <a:cubicBezTo>
                  <a:pt x="234809" y="379307"/>
                  <a:pt x="117404" y="413173"/>
                  <a:pt x="0" y="447040"/>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pic>
        <p:nvPicPr>
          <p:cNvPr id="186" name="图片 185"/>
          <p:cNvPicPr>
            <a:picLocks noChangeAspect="1"/>
          </p:cNvPicPr>
          <p:nvPr/>
        </p:nvPicPr>
        <p:blipFill>
          <a:blip r:embed="rId5" cstate="print"/>
          <a:stretch>
            <a:fillRect/>
          </a:stretch>
        </p:blipFill>
        <p:spPr bwMode="gray">
          <a:xfrm>
            <a:off x="7041864" y="5577528"/>
            <a:ext cx="216261" cy="292293"/>
          </a:xfrm>
          <a:prstGeom prst="rect">
            <a:avLst/>
          </a:prstGeom>
        </p:spPr>
      </p:pic>
      <p:pic>
        <p:nvPicPr>
          <p:cNvPr id="187" name="Picture 12" descr="E:\2016.01\1.12 扁平化图标\蓝色\AR-蓝色最新-40.png"/>
          <p:cNvPicPr>
            <a:picLocks noChangeAspect="1" noChangeArrowheads="1"/>
          </p:cNvPicPr>
          <p:nvPr/>
        </p:nvPicPr>
        <p:blipFill>
          <a:blip r:embed="rId4" cstate="print"/>
          <a:srcRect/>
          <a:stretch>
            <a:fillRect/>
          </a:stretch>
        </p:blipFill>
        <p:spPr bwMode="gray">
          <a:xfrm>
            <a:off x="6757543" y="5734545"/>
            <a:ext cx="334997" cy="253112"/>
          </a:xfrm>
          <a:prstGeom prst="rect">
            <a:avLst/>
          </a:prstGeom>
          <a:noFill/>
        </p:spPr>
      </p:pic>
      <p:pic>
        <p:nvPicPr>
          <p:cNvPr id="188" name="图片 187"/>
          <p:cNvPicPr>
            <a:picLocks noChangeAspect="1"/>
          </p:cNvPicPr>
          <p:nvPr/>
        </p:nvPicPr>
        <p:blipFill>
          <a:blip r:embed="rId5" cstate="print"/>
          <a:stretch>
            <a:fillRect/>
          </a:stretch>
        </p:blipFill>
        <p:spPr bwMode="gray">
          <a:xfrm>
            <a:off x="7894228" y="5642096"/>
            <a:ext cx="216261" cy="292293"/>
          </a:xfrm>
          <a:prstGeom prst="rect">
            <a:avLst/>
          </a:prstGeom>
        </p:spPr>
      </p:pic>
      <p:pic>
        <p:nvPicPr>
          <p:cNvPr id="189" name="Picture 12" descr="E:\2016.01\1.12 扁平化图标\蓝色\AR-蓝色最新-40.png"/>
          <p:cNvPicPr>
            <a:picLocks noChangeAspect="1" noChangeArrowheads="1"/>
          </p:cNvPicPr>
          <p:nvPr/>
        </p:nvPicPr>
        <p:blipFill>
          <a:blip r:embed="rId4" cstate="print"/>
          <a:srcRect/>
          <a:stretch>
            <a:fillRect/>
          </a:stretch>
        </p:blipFill>
        <p:spPr bwMode="gray">
          <a:xfrm>
            <a:off x="7609907" y="5799113"/>
            <a:ext cx="334997" cy="253112"/>
          </a:xfrm>
          <a:prstGeom prst="rect">
            <a:avLst/>
          </a:prstGeom>
          <a:noFill/>
        </p:spPr>
      </p:pic>
      <p:sp>
        <p:nvSpPr>
          <p:cNvPr id="190" name="任意多边形 189"/>
          <p:cNvSpPr/>
          <p:nvPr/>
        </p:nvSpPr>
        <p:spPr bwMode="gray">
          <a:xfrm>
            <a:off x="6989246" y="5334933"/>
            <a:ext cx="523915" cy="399612"/>
          </a:xfrm>
          <a:custGeom>
            <a:avLst/>
            <a:gdLst>
              <a:gd name="connsiteX0" fmla="*/ 623147 w 623147"/>
              <a:gd name="connsiteY0" fmla="*/ 0 h 447040"/>
              <a:gd name="connsiteX1" fmla="*/ 338667 w 623147"/>
              <a:gd name="connsiteY1" fmla="*/ 304800 h 447040"/>
              <a:gd name="connsiteX2" fmla="*/ 0 w 623147"/>
              <a:gd name="connsiteY2" fmla="*/ 447040 h 447040"/>
            </a:gdLst>
            <a:ahLst/>
            <a:cxnLst>
              <a:cxn ang="0">
                <a:pos x="connsiteX0" y="connsiteY0"/>
              </a:cxn>
              <a:cxn ang="0">
                <a:pos x="connsiteX1" y="connsiteY1"/>
              </a:cxn>
              <a:cxn ang="0">
                <a:pos x="connsiteX2" y="connsiteY2"/>
              </a:cxn>
            </a:cxnLst>
            <a:rect l="l" t="t" r="r" b="b"/>
            <a:pathLst>
              <a:path w="623147" h="447040">
                <a:moveTo>
                  <a:pt x="623147" y="0"/>
                </a:moveTo>
                <a:cubicBezTo>
                  <a:pt x="532836" y="115146"/>
                  <a:pt x="442525" y="230293"/>
                  <a:pt x="338667" y="304800"/>
                </a:cubicBezTo>
                <a:cubicBezTo>
                  <a:pt x="234809" y="379307"/>
                  <a:pt x="117404" y="413173"/>
                  <a:pt x="0" y="447040"/>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191" name="任意多边形 190"/>
          <p:cNvSpPr/>
          <p:nvPr/>
        </p:nvSpPr>
        <p:spPr bwMode="gray">
          <a:xfrm>
            <a:off x="7498645" y="5315127"/>
            <a:ext cx="311305" cy="493916"/>
          </a:xfrm>
          <a:custGeom>
            <a:avLst/>
            <a:gdLst>
              <a:gd name="connsiteX0" fmla="*/ 0 w 738293"/>
              <a:gd name="connsiteY0" fmla="*/ 0 h 602827"/>
              <a:gd name="connsiteX1" fmla="*/ 257386 w 738293"/>
              <a:gd name="connsiteY1" fmla="*/ 399627 h 602827"/>
              <a:gd name="connsiteX2" fmla="*/ 738293 w 738293"/>
              <a:gd name="connsiteY2" fmla="*/ 602827 h 602827"/>
            </a:gdLst>
            <a:ahLst/>
            <a:cxnLst>
              <a:cxn ang="0">
                <a:pos x="connsiteX0" y="connsiteY0"/>
              </a:cxn>
              <a:cxn ang="0">
                <a:pos x="connsiteX1" y="connsiteY1"/>
              </a:cxn>
              <a:cxn ang="0">
                <a:pos x="connsiteX2" y="connsiteY2"/>
              </a:cxn>
            </a:cxnLst>
            <a:rect l="l" t="t" r="r" b="b"/>
            <a:pathLst>
              <a:path w="738293" h="602827">
                <a:moveTo>
                  <a:pt x="0" y="0"/>
                </a:moveTo>
                <a:cubicBezTo>
                  <a:pt x="67168" y="149578"/>
                  <a:pt x="134337" y="299156"/>
                  <a:pt x="257386" y="399627"/>
                </a:cubicBezTo>
                <a:cubicBezTo>
                  <a:pt x="380435" y="500098"/>
                  <a:pt x="559364" y="551462"/>
                  <a:pt x="738293" y="602827"/>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pic>
        <p:nvPicPr>
          <p:cNvPr id="192" name="图片 191"/>
          <p:cNvPicPr>
            <a:picLocks noChangeAspect="1"/>
          </p:cNvPicPr>
          <p:nvPr/>
        </p:nvPicPr>
        <p:blipFill>
          <a:blip r:embed="rId5" cstate="print"/>
          <a:stretch>
            <a:fillRect/>
          </a:stretch>
        </p:blipFill>
        <p:spPr bwMode="gray">
          <a:xfrm>
            <a:off x="9159799" y="5628898"/>
            <a:ext cx="216261" cy="292293"/>
          </a:xfrm>
          <a:prstGeom prst="rect">
            <a:avLst/>
          </a:prstGeom>
        </p:spPr>
      </p:pic>
      <p:pic>
        <p:nvPicPr>
          <p:cNvPr id="193" name="Picture 12" descr="E:\2016.01\1.12 扁平化图标\蓝色\AR-蓝色最新-40.png"/>
          <p:cNvPicPr>
            <a:picLocks noChangeAspect="1" noChangeArrowheads="1"/>
          </p:cNvPicPr>
          <p:nvPr/>
        </p:nvPicPr>
        <p:blipFill>
          <a:blip r:embed="rId4" cstate="print"/>
          <a:srcRect/>
          <a:stretch>
            <a:fillRect/>
          </a:stretch>
        </p:blipFill>
        <p:spPr bwMode="gray">
          <a:xfrm>
            <a:off x="8875476" y="5785915"/>
            <a:ext cx="334997" cy="253112"/>
          </a:xfrm>
          <a:prstGeom prst="rect">
            <a:avLst/>
          </a:prstGeom>
          <a:noFill/>
        </p:spPr>
      </p:pic>
      <p:sp>
        <p:nvSpPr>
          <p:cNvPr id="194" name="任意多边形 193"/>
          <p:cNvSpPr/>
          <p:nvPr/>
        </p:nvSpPr>
        <p:spPr bwMode="gray">
          <a:xfrm>
            <a:off x="9391801" y="5183889"/>
            <a:ext cx="639157" cy="415381"/>
          </a:xfrm>
          <a:custGeom>
            <a:avLst/>
            <a:gdLst>
              <a:gd name="connsiteX0" fmla="*/ 0 w 738293"/>
              <a:gd name="connsiteY0" fmla="*/ 0 h 602827"/>
              <a:gd name="connsiteX1" fmla="*/ 257386 w 738293"/>
              <a:gd name="connsiteY1" fmla="*/ 399627 h 602827"/>
              <a:gd name="connsiteX2" fmla="*/ 738293 w 738293"/>
              <a:gd name="connsiteY2" fmla="*/ 602827 h 602827"/>
            </a:gdLst>
            <a:ahLst/>
            <a:cxnLst>
              <a:cxn ang="0">
                <a:pos x="connsiteX0" y="connsiteY0"/>
              </a:cxn>
              <a:cxn ang="0">
                <a:pos x="connsiteX1" y="connsiteY1"/>
              </a:cxn>
              <a:cxn ang="0">
                <a:pos x="connsiteX2" y="connsiteY2"/>
              </a:cxn>
            </a:cxnLst>
            <a:rect l="l" t="t" r="r" b="b"/>
            <a:pathLst>
              <a:path w="738293" h="602827">
                <a:moveTo>
                  <a:pt x="0" y="0"/>
                </a:moveTo>
                <a:cubicBezTo>
                  <a:pt x="67168" y="149578"/>
                  <a:pt x="134337" y="299156"/>
                  <a:pt x="257386" y="399627"/>
                </a:cubicBezTo>
                <a:cubicBezTo>
                  <a:pt x="380435" y="500098"/>
                  <a:pt x="559364" y="551462"/>
                  <a:pt x="738293" y="602827"/>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195" name="任意多边形 194"/>
          <p:cNvSpPr/>
          <p:nvPr/>
        </p:nvSpPr>
        <p:spPr bwMode="gray">
          <a:xfrm>
            <a:off x="9078641" y="5212797"/>
            <a:ext cx="333427" cy="568464"/>
          </a:xfrm>
          <a:custGeom>
            <a:avLst/>
            <a:gdLst>
              <a:gd name="connsiteX0" fmla="*/ 338667 w 341124"/>
              <a:gd name="connsiteY0" fmla="*/ 0 h 778934"/>
              <a:gd name="connsiteX1" fmla="*/ 291254 w 341124"/>
              <a:gd name="connsiteY1" fmla="*/ 494454 h 778934"/>
              <a:gd name="connsiteX2" fmla="*/ 0 w 341124"/>
              <a:gd name="connsiteY2" fmla="*/ 778934 h 778934"/>
            </a:gdLst>
            <a:ahLst/>
            <a:cxnLst>
              <a:cxn ang="0">
                <a:pos x="connsiteX0" y="connsiteY0"/>
              </a:cxn>
              <a:cxn ang="0">
                <a:pos x="connsiteX1" y="connsiteY1"/>
              </a:cxn>
              <a:cxn ang="0">
                <a:pos x="connsiteX2" y="connsiteY2"/>
              </a:cxn>
            </a:cxnLst>
            <a:rect l="l" t="t" r="r" b="b"/>
            <a:pathLst>
              <a:path w="341124" h="778934">
                <a:moveTo>
                  <a:pt x="338667" y="0"/>
                </a:moveTo>
                <a:cubicBezTo>
                  <a:pt x="343182" y="182316"/>
                  <a:pt x="347698" y="364632"/>
                  <a:pt x="291254" y="494454"/>
                </a:cubicBezTo>
                <a:cubicBezTo>
                  <a:pt x="234810" y="624276"/>
                  <a:pt x="117405" y="701605"/>
                  <a:pt x="0" y="778934"/>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196" name="任意多边形 195"/>
          <p:cNvSpPr/>
          <p:nvPr/>
        </p:nvSpPr>
        <p:spPr bwMode="gray">
          <a:xfrm>
            <a:off x="7629831" y="5067697"/>
            <a:ext cx="1599957" cy="211165"/>
          </a:xfrm>
          <a:custGeom>
            <a:avLst/>
            <a:gdLst>
              <a:gd name="connsiteX0" fmla="*/ 0 w 1016000"/>
              <a:gd name="connsiteY0" fmla="*/ 183562 h 183562"/>
              <a:gd name="connsiteX1" fmla="*/ 541867 w 1016000"/>
              <a:gd name="connsiteY1" fmla="*/ 14229 h 183562"/>
              <a:gd name="connsiteX2" fmla="*/ 1016000 w 1016000"/>
              <a:gd name="connsiteY2" fmla="*/ 21002 h 183562"/>
            </a:gdLst>
            <a:ahLst/>
            <a:cxnLst>
              <a:cxn ang="0">
                <a:pos x="connsiteX0" y="connsiteY0"/>
              </a:cxn>
              <a:cxn ang="0">
                <a:pos x="connsiteX1" y="connsiteY1"/>
              </a:cxn>
              <a:cxn ang="0">
                <a:pos x="connsiteX2" y="connsiteY2"/>
              </a:cxn>
            </a:cxnLst>
            <a:rect l="l" t="t" r="r" b="b"/>
            <a:pathLst>
              <a:path w="1016000" h="183562">
                <a:moveTo>
                  <a:pt x="0" y="183562"/>
                </a:moveTo>
                <a:cubicBezTo>
                  <a:pt x="186267" y="112442"/>
                  <a:pt x="372534" y="41322"/>
                  <a:pt x="541867" y="14229"/>
                </a:cubicBezTo>
                <a:cubicBezTo>
                  <a:pt x="711200" y="-12864"/>
                  <a:pt x="863600" y="4069"/>
                  <a:pt x="1016000" y="21002"/>
                </a:cubicBezTo>
              </a:path>
            </a:pathLst>
          </a:custGeom>
          <a:noFill/>
          <a:ln w="12700" cap="flat" cmpd="sng" algn="ctr">
            <a:solidFill>
              <a:schemeClr val="bg2">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203" name="文本框 202"/>
          <p:cNvSpPr txBox="1"/>
          <p:nvPr/>
        </p:nvSpPr>
        <p:spPr bwMode="gray">
          <a:xfrm>
            <a:off x="1804672" y="2342774"/>
            <a:ext cx="52931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Site1</a:t>
            </a:r>
          </a:p>
        </p:txBody>
      </p:sp>
      <p:sp>
        <p:nvSpPr>
          <p:cNvPr id="204" name="文本框 203"/>
          <p:cNvSpPr txBox="1"/>
          <p:nvPr/>
        </p:nvSpPr>
        <p:spPr bwMode="gray">
          <a:xfrm>
            <a:off x="2297815" y="2935176"/>
            <a:ext cx="52931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Site2</a:t>
            </a:r>
          </a:p>
        </p:txBody>
      </p:sp>
      <p:sp>
        <p:nvSpPr>
          <p:cNvPr id="205" name="文本框 204"/>
          <p:cNvSpPr txBox="1"/>
          <p:nvPr/>
        </p:nvSpPr>
        <p:spPr bwMode="gray">
          <a:xfrm>
            <a:off x="3883008" y="2637509"/>
            <a:ext cx="52931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Site3</a:t>
            </a:r>
          </a:p>
        </p:txBody>
      </p:sp>
      <p:sp>
        <p:nvSpPr>
          <p:cNvPr id="206" name="文本框 205"/>
          <p:cNvSpPr txBox="1"/>
          <p:nvPr/>
        </p:nvSpPr>
        <p:spPr bwMode="gray">
          <a:xfrm>
            <a:off x="4049696" y="1907126"/>
            <a:ext cx="52931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Site4</a:t>
            </a:r>
          </a:p>
        </p:txBody>
      </p:sp>
      <p:sp>
        <p:nvSpPr>
          <p:cNvPr id="207" name="文本框 206"/>
          <p:cNvSpPr txBox="1"/>
          <p:nvPr/>
        </p:nvSpPr>
        <p:spPr bwMode="gray">
          <a:xfrm>
            <a:off x="2583192" y="1636404"/>
            <a:ext cx="688009"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HQ/DC</a:t>
            </a:r>
          </a:p>
        </p:txBody>
      </p:sp>
      <p:sp>
        <p:nvSpPr>
          <p:cNvPr id="208" name="文本框 207"/>
          <p:cNvSpPr txBox="1"/>
          <p:nvPr/>
        </p:nvSpPr>
        <p:spPr bwMode="gray">
          <a:xfrm>
            <a:off x="6977476" y="2284765"/>
            <a:ext cx="52931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Site1</a:t>
            </a:r>
          </a:p>
        </p:txBody>
      </p:sp>
      <p:sp>
        <p:nvSpPr>
          <p:cNvPr id="209" name="文本框 208"/>
          <p:cNvSpPr txBox="1"/>
          <p:nvPr/>
        </p:nvSpPr>
        <p:spPr bwMode="gray">
          <a:xfrm>
            <a:off x="7470619" y="2877167"/>
            <a:ext cx="52931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Site2</a:t>
            </a:r>
          </a:p>
        </p:txBody>
      </p:sp>
      <p:sp>
        <p:nvSpPr>
          <p:cNvPr id="210" name="文本框 209"/>
          <p:cNvSpPr txBox="1"/>
          <p:nvPr/>
        </p:nvSpPr>
        <p:spPr bwMode="gray">
          <a:xfrm>
            <a:off x="9326440" y="2492624"/>
            <a:ext cx="52931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Site3</a:t>
            </a:r>
          </a:p>
        </p:txBody>
      </p:sp>
      <p:sp>
        <p:nvSpPr>
          <p:cNvPr id="211" name="文本框 210"/>
          <p:cNvSpPr txBox="1"/>
          <p:nvPr/>
        </p:nvSpPr>
        <p:spPr bwMode="gray">
          <a:xfrm>
            <a:off x="9222500" y="1849117"/>
            <a:ext cx="52931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Site4</a:t>
            </a:r>
          </a:p>
        </p:txBody>
      </p:sp>
      <p:sp>
        <p:nvSpPr>
          <p:cNvPr id="212" name="文本框 211"/>
          <p:cNvSpPr txBox="1"/>
          <p:nvPr/>
        </p:nvSpPr>
        <p:spPr bwMode="gray">
          <a:xfrm>
            <a:off x="7755996" y="1578395"/>
            <a:ext cx="688009"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HQ/DC</a:t>
            </a:r>
          </a:p>
        </p:txBody>
      </p:sp>
      <p:sp>
        <p:nvSpPr>
          <p:cNvPr id="213" name="文本框 212"/>
          <p:cNvSpPr txBox="1"/>
          <p:nvPr/>
        </p:nvSpPr>
        <p:spPr bwMode="gray">
          <a:xfrm>
            <a:off x="1898151" y="5016105"/>
            <a:ext cx="52931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Site1</a:t>
            </a:r>
          </a:p>
        </p:txBody>
      </p:sp>
      <p:sp>
        <p:nvSpPr>
          <p:cNvPr id="214" name="文本框 213"/>
          <p:cNvSpPr txBox="1"/>
          <p:nvPr/>
        </p:nvSpPr>
        <p:spPr bwMode="gray">
          <a:xfrm>
            <a:off x="2269427" y="5626953"/>
            <a:ext cx="52931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Site2</a:t>
            </a:r>
          </a:p>
        </p:txBody>
      </p:sp>
      <p:sp>
        <p:nvSpPr>
          <p:cNvPr id="215" name="文本框 214"/>
          <p:cNvSpPr txBox="1"/>
          <p:nvPr/>
        </p:nvSpPr>
        <p:spPr bwMode="gray">
          <a:xfrm>
            <a:off x="4178171" y="5231682"/>
            <a:ext cx="52931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Site3</a:t>
            </a:r>
          </a:p>
        </p:txBody>
      </p:sp>
      <p:sp>
        <p:nvSpPr>
          <p:cNvPr id="216" name="文本框 215"/>
          <p:cNvSpPr txBox="1"/>
          <p:nvPr/>
        </p:nvSpPr>
        <p:spPr bwMode="gray">
          <a:xfrm>
            <a:off x="4143175" y="4580457"/>
            <a:ext cx="52931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Site4</a:t>
            </a:r>
          </a:p>
        </p:txBody>
      </p:sp>
      <p:sp>
        <p:nvSpPr>
          <p:cNvPr id="217" name="文本框 216"/>
          <p:cNvSpPr txBox="1"/>
          <p:nvPr/>
        </p:nvSpPr>
        <p:spPr bwMode="gray">
          <a:xfrm>
            <a:off x="2676670" y="4309734"/>
            <a:ext cx="688009"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HQ/DC</a:t>
            </a:r>
          </a:p>
        </p:txBody>
      </p:sp>
      <p:sp>
        <p:nvSpPr>
          <p:cNvPr id="218" name="文本框 217"/>
          <p:cNvSpPr txBox="1"/>
          <p:nvPr/>
        </p:nvSpPr>
        <p:spPr bwMode="gray">
          <a:xfrm>
            <a:off x="6613208" y="5465747"/>
            <a:ext cx="52931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Site1</a:t>
            </a:r>
          </a:p>
        </p:txBody>
      </p:sp>
      <p:sp>
        <p:nvSpPr>
          <p:cNvPr id="219" name="文本框 218"/>
          <p:cNvSpPr txBox="1"/>
          <p:nvPr/>
        </p:nvSpPr>
        <p:spPr bwMode="gray">
          <a:xfrm>
            <a:off x="7708558" y="5405333"/>
            <a:ext cx="52931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Site2</a:t>
            </a:r>
          </a:p>
        </p:txBody>
      </p:sp>
      <p:sp>
        <p:nvSpPr>
          <p:cNvPr id="220" name="文本框 219"/>
          <p:cNvSpPr txBox="1"/>
          <p:nvPr/>
        </p:nvSpPr>
        <p:spPr bwMode="gray">
          <a:xfrm>
            <a:off x="8720636" y="5511115"/>
            <a:ext cx="52931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Site3</a:t>
            </a:r>
          </a:p>
        </p:txBody>
      </p:sp>
      <p:sp>
        <p:nvSpPr>
          <p:cNvPr id="221" name="文本框 220"/>
          <p:cNvSpPr txBox="1"/>
          <p:nvPr/>
        </p:nvSpPr>
        <p:spPr bwMode="gray">
          <a:xfrm>
            <a:off x="9756817" y="5232667"/>
            <a:ext cx="529312"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Site4</a:t>
            </a:r>
          </a:p>
        </p:txBody>
      </p:sp>
      <p:sp>
        <p:nvSpPr>
          <p:cNvPr id="222" name="文本框 221"/>
          <p:cNvSpPr txBox="1"/>
          <p:nvPr/>
        </p:nvSpPr>
        <p:spPr bwMode="gray">
          <a:xfrm>
            <a:off x="7744284" y="4236687"/>
            <a:ext cx="688009"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HQ/DC</a:t>
            </a:r>
          </a:p>
        </p:txBody>
      </p:sp>
      <p:sp>
        <p:nvSpPr>
          <p:cNvPr id="223" name="文本框 222"/>
          <p:cNvSpPr txBox="1"/>
          <p:nvPr/>
        </p:nvSpPr>
        <p:spPr bwMode="gray">
          <a:xfrm>
            <a:off x="7109402" y="4724959"/>
            <a:ext cx="785793"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Border 1</a:t>
            </a:r>
          </a:p>
        </p:txBody>
      </p:sp>
      <p:sp>
        <p:nvSpPr>
          <p:cNvPr id="224" name="文本框 223"/>
          <p:cNvSpPr txBox="1"/>
          <p:nvPr/>
        </p:nvSpPr>
        <p:spPr bwMode="gray">
          <a:xfrm>
            <a:off x="9028408" y="4565819"/>
            <a:ext cx="785793" cy="276999"/>
          </a:xfrm>
          <a:prstGeom prst="rect">
            <a:avLst/>
          </a:prstGeom>
          <a:noFill/>
        </p:spPr>
        <p:txBody>
          <a:bodyPr wrap="none" rtlCol="0">
            <a:spAutoFit/>
          </a:bodyPr>
          <a:lstStyle/>
          <a:p>
            <a:pPr fontAlgn="ctr"/>
            <a:r>
              <a:rPr lang="en-US" sz="1200" dirty="0">
                <a:solidFill>
                  <a:prstClr val="black"/>
                </a:solidFill>
                <a:latin typeface="Huawei Sans" panose="020C0503030203020204" pitchFamily="34" charset="0"/>
              </a:rPr>
              <a:t>Border 2</a:t>
            </a:r>
          </a:p>
        </p:txBody>
      </p:sp>
      <p:sp>
        <p:nvSpPr>
          <p:cNvPr id="113" name="圆角矩形 75"/>
          <p:cNvSpPr/>
          <p:nvPr/>
        </p:nvSpPr>
        <p:spPr bwMode="gray">
          <a:xfrm>
            <a:off x="6150265" y="1081556"/>
            <a:ext cx="4841146"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Full-mesh networking topology</a:t>
            </a:r>
          </a:p>
        </p:txBody>
      </p:sp>
      <p:sp>
        <p:nvSpPr>
          <p:cNvPr id="114" name="圆角矩形 75"/>
          <p:cNvSpPr/>
          <p:nvPr/>
        </p:nvSpPr>
        <p:spPr bwMode="gray">
          <a:xfrm>
            <a:off x="1087994" y="1083347"/>
            <a:ext cx="4728391"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Hub-spoke networking topology</a:t>
            </a:r>
          </a:p>
        </p:txBody>
      </p:sp>
      <p:sp>
        <p:nvSpPr>
          <p:cNvPr id="225" name="圆角矩形 75"/>
          <p:cNvSpPr/>
          <p:nvPr/>
        </p:nvSpPr>
        <p:spPr bwMode="gray">
          <a:xfrm>
            <a:off x="6150265" y="1523125"/>
            <a:ext cx="4841146" cy="215820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prstClr val="black">
                  <a:lumMod val="75000"/>
                  <a:lumOff val="25000"/>
                </a:prstClr>
              </a:solidFill>
              <a:cs typeface="Arial" panose="020B0604020202020204" pitchFamily="34" charset="0"/>
            </a:endParaRPr>
          </a:p>
        </p:txBody>
      </p:sp>
      <p:sp>
        <p:nvSpPr>
          <p:cNvPr id="226" name="圆角矩形 75"/>
          <p:cNvSpPr/>
          <p:nvPr/>
        </p:nvSpPr>
        <p:spPr bwMode="gray">
          <a:xfrm>
            <a:off x="1087994" y="1523125"/>
            <a:ext cx="4728391" cy="215820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prstClr val="black">
                  <a:lumMod val="75000"/>
                  <a:lumOff val="25000"/>
                </a:prstClr>
              </a:solidFill>
              <a:cs typeface="Arial" panose="020B0604020202020204" pitchFamily="34" charset="0"/>
            </a:endParaRPr>
          </a:p>
        </p:txBody>
      </p:sp>
      <p:sp>
        <p:nvSpPr>
          <p:cNvPr id="122" name="五边形 2">
            <a:extLst>
              <a:ext uri="{FF2B5EF4-FFF2-40B4-BE49-F238E27FC236}">
                <a16:creationId xmlns="" xmlns:a16="http://schemas.microsoft.com/office/drawing/2014/main" id="{2EA9661A-503D-4CEC-9BC1-BCBCD5884128}"/>
              </a:ext>
            </a:extLst>
          </p:cNvPr>
          <p:cNvSpPr/>
          <p:nvPr/>
        </p:nvSpPr>
        <p:spPr bwMode="gray">
          <a:xfrm>
            <a:off x="7024871" y="93058"/>
            <a:ext cx="1631551" cy="252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VPN Design</a:t>
            </a:r>
          </a:p>
        </p:txBody>
      </p:sp>
      <p:sp>
        <p:nvSpPr>
          <p:cNvPr id="197" name="燕尾形 3">
            <a:extLst>
              <a:ext uri="{FF2B5EF4-FFF2-40B4-BE49-F238E27FC236}">
                <a16:creationId xmlns="" xmlns:a16="http://schemas.microsoft.com/office/drawing/2014/main" id="{3BCBBB1C-AB3F-4936-A520-18BB616BCEFB}"/>
              </a:ext>
            </a:extLst>
          </p:cNvPr>
          <p:cNvSpPr/>
          <p:nvPr/>
        </p:nvSpPr>
        <p:spPr bwMode="gray">
          <a:xfrm>
            <a:off x="10117536" y="93058"/>
            <a:ext cx="1631551"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VPN Route Design</a:t>
            </a:r>
          </a:p>
        </p:txBody>
      </p:sp>
      <p:sp>
        <p:nvSpPr>
          <p:cNvPr id="198" name="燕尾形 3">
            <a:extLst>
              <a:ext uri="{FF2B5EF4-FFF2-40B4-BE49-F238E27FC236}">
                <a16:creationId xmlns="" xmlns:a16="http://schemas.microsoft.com/office/drawing/2014/main" id="{9AE9F0F1-2BD6-4C30-9BFC-93EE91621455}"/>
              </a:ext>
            </a:extLst>
          </p:cNvPr>
          <p:cNvSpPr/>
          <p:nvPr/>
        </p:nvSpPr>
        <p:spPr bwMode="gray">
          <a:xfrm>
            <a:off x="8571203" y="93058"/>
            <a:ext cx="1631551"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sym typeface="Huawei Sans" panose="020C0503030203020204" pitchFamily="34" charset="0"/>
              </a:rPr>
              <a:t>Topology Design</a:t>
            </a:r>
          </a:p>
        </p:txBody>
      </p:sp>
    </p:spTree>
    <p:extLst>
      <p:ext uri="{BB962C8B-B14F-4D97-AF65-F5344CB8AC3E}">
        <p14:creationId xmlns:p14="http://schemas.microsoft.com/office/powerpoint/2010/main" val="1988404350"/>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Freeform 159">
            <a:extLst>
              <a:ext uri="{FF2B5EF4-FFF2-40B4-BE49-F238E27FC236}">
                <a16:creationId xmlns="" xmlns:a16="http://schemas.microsoft.com/office/drawing/2014/main" id="{F6FF080E-B77D-46D3-B4D6-100139137A48}"/>
              </a:ext>
            </a:extLst>
          </p:cNvPr>
          <p:cNvSpPr/>
          <p:nvPr/>
        </p:nvSpPr>
        <p:spPr bwMode="gray">
          <a:xfrm flipH="1">
            <a:off x="2427758" y="1839721"/>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sz="1400" dirty="0">
                <a:solidFill>
                  <a:srgbClr val="000000"/>
                </a:solidFill>
              </a:rPr>
              <a:t>HQ/DC</a:t>
            </a:r>
          </a:p>
        </p:txBody>
      </p:sp>
      <p:sp>
        <p:nvSpPr>
          <p:cNvPr id="40" name="Freeform 159">
            <a:extLst>
              <a:ext uri="{FF2B5EF4-FFF2-40B4-BE49-F238E27FC236}">
                <a16:creationId xmlns="" xmlns:a16="http://schemas.microsoft.com/office/drawing/2014/main" id="{DCD0DA91-D491-4333-AEA1-3151CAC88ECB}"/>
              </a:ext>
            </a:extLst>
          </p:cNvPr>
          <p:cNvSpPr/>
          <p:nvPr/>
        </p:nvSpPr>
        <p:spPr bwMode="gray">
          <a:xfrm flipH="1">
            <a:off x="1737009" y="4649104"/>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Branch</a:t>
            </a:r>
          </a:p>
        </p:txBody>
      </p:sp>
      <p:sp>
        <p:nvSpPr>
          <p:cNvPr id="41" name="Freeform 159">
            <a:extLst>
              <a:ext uri="{FF2B5EF4-FFF2-40B4-BE49-F238E27FC236}">
                <a16:creationId xmlns="" xmlns:a16="http://schemas.microsoft.com/office/drawing/2014/main" id="{490F1FF9-79CF-45D4-A51C-995E1618EC8F}"/>
              </a:ext>
            </a:extLst>
          </p:cNvPr>
          <p:cNvSpPr/>
          <p:nvPr/>
        </p:nvSpPr>
        <p:spPr bwMode="gray">
          <a:xfrm flipH="1">
            <a:off x="3310097" y="4649104"/>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Branch</a:t>
            </a:r>
          </a:p>
        </p:txBody>
      </p:sp>
      <p:sp>
        <p:nvSpPr>
          <p:cNvPr id="3" name="标题 2"/>
          <p:cNvSpPr>
            <a:spLocks noGrp="1"/>
          </p:cNvSpPr>
          <p:nvPr>
            <p:ph type="title"/>
          </p:nvPr>
        </p:nvSpPr>
        <p:spPr bwMode="gray"/>
        <p:txBody>
          <a:bodyPr/>
          <a:lstStyle/>
          <a:p>
            <a:r>
              <a:rPr lang="en-US" dirty="0"/>
              <a:t>Hub-Spoke Networking</a:t>
            </a:r>
          </a:p>
        </p:txBody>
      </p:sp>
      <p:cxnSp>
        <p:nvCxnSpPr>
          <p:cNvPr id="5" name="直接连接符 4"/>
          <p:cNvCxnSpPr/>
          <p:nvPr/>
        </p:nvCxnSpPr>
        <p:spPr bwMode="gray">
          <a:xfrm>
            <a:off x="2156091" y="4623601"/>
            <a:ext cx="140764" cy="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 name="图片 9"/>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1774942" y="4432904"/>
            <a:ext cx="466668" cy="381818"/>
          </a:xfrm>
          <a:prstGeom prst="rect">
            <a:avLst/>
          </a:prstGeom>
        </p:spPr>
      </p:pic>
      <p:sp>
        <p:nvSpPr>
          <p:cNvPr id="11" name="文本框 10"/>
          <p:cNvSpPr txBox="1"/>
          <p:nvPr/>
        </p:nvSpPr>
        <p:spPr bwMode="gray">
          <a:xfrm>
            <a:off x="858352" y="4438935"/>
            <a:ext cx="853675"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rPr>
              <a:t>Spoke</a:t>
            </a:r>
          </a:p>
        </p:txBody>
      </p:sp>
      <p:cxnSp>
        <p:nvCxnSpPr>
          <p:cNvPr id="13" name="直接连接符 12"/>
          <p:cNvCxnSpPr>
            <a:cxnSpLocks/>
            <a:stCxn id="28" idx="0"/>
          </p:cNvCxnSpPr>
          <p:nvPr/>
        </p:nvCxnSpPr>
        <p:spPr bwMode="gray">
          <a:xfrm flipV="1">
            <a:off x="2491541" y="3667185"/>
            <a:ext cx="961307" cy="761973"/>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直接连接符 13"/>
          <p:cNvCxnSpPr>
            <a:cxnSpLocks/>
            <a:stCxn id="26" idx="2"/>
          </p:cNvCxnSpPr>
          <p:nvPr/>
        </p:nvCxnSpPr>
        <p:spPr bwMode="gray">
          <a:xfrm>
            <a:off x="3144212" y="2650965"/>
            <a:ext cx="308636" cy="520815"/>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直接连接符 14"/>
          <p:cNvCxnSpPr>
            <a:cxnSpLocks/>
            <a:stCxn id="10" idx="0"/>
          </p:cNvCxnSpPr>
          <p:nvPr/>
        </p:nvCxnSpPr>
        <p:spPr bwMode="gray">
          <a:xfrm flipV="1">
            <a:off x="2008277" y="3711267"/>
            <a:ext cx="390937" cy="717891"/>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8" name="图片 17"/>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3601399" y="4432904"/>
            <a:ext cx="466668" cy="381818"/>
          </a:xfrm>
          <a:prstGeom prst="rect">
            <a:avLst/>
          </a:prstGeom>
        </p:spPr>
      </p:pic>
      <p:cxnSp>
        <p:nvCxnSpPr>
          <p:cNvPr id="19" name="直接连接符 18"/>
          <p:cNvCxnSpPr>
            <a:cxnSpLocks/>
            <a:stCxn id="18" idx="0"/>
          </p:cNvCxnSpPr>
          <p:nvPr/>
        </p:nvCxnSpPr>
        <p:spPr bwMode="gray">
          <a:xfrm flipH="1" flipV="1">
            <a:off x="2399213" y="3711267"/>
            <a:ext cx="1435520" cy="717891"/>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直接连接符 19"/>
          <p:cNvCxnSpPr>
            <a:cxnSpLocks/>
            <a:stCxn id="18" idx="0"/>
          </p:cNvCxnSpPr>
          <p:nvPr/>
        </p:nvCxnSpPr>
        <p:spPr bwMode="gray">
          <a:xfrm flipH="1" flipV="1">
            <a:off x="3452848" y="3667185"/>
            <a:ext cx="381885" cy="761973"/>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直接连接符 20"/>
          <p:cNvCxnSpPr/>
          <p:nvPr/>
        </p:nvCxnSpPr>
        <p:spPr bwMode="gray">
          <a:xfrm>
            <a:off x="2766436" y="2445149"/>
            <a:ext cx="189199" cy="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3" name="图片 22"/>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2404596" y="2266298"/>
            <a:ext cx="466668" cy="381818"/>
          </a:xfrm>
          <a:prstGeom prst="rect">
            <a:avLst/>
          </a:prstGeom>
        </p:spPr>
      </p:pic>
      <p:sp>
        <p:nvSpPr>
          <p:cNvPr id="24" name="文本框 23"/>
          <p:cNvSpPr txBox="1"/>
          <p:nvPr/>
        </p:nvSpPr>
        <p:spPr bwMode="gray">
          <a:xfrm>
            <a:off x="1585620" y="2271644"/>
            <a:ext cx="867292"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rPr>
              <a:t>Hub</a:t>
            </a:r>
          </a:p>
        </p:txBody>
      </p:sp>
      <p:pic>
        <p:nvPicPr>
          <p:cNvPr id="26" name="图片 25"/>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2910878" y="2265402"/>
            <a:ext cx="466668" cy="381818"/>
          </a:xfrm>
          <a:prstGeom prst="rect">
            <a:avLst/>
          </a:prstGeom>
        </p:spPr>
      </p:pic>
      <p:cxnSp>
        <p:nvCxnSpPr>
          <p:cNvPr id="27" name="直接连接符 26"/>
          <p:cNvCxnSpPr>
            <a:cxnSpLocks/>
            <a:stCxn id="23" idx="2"/>
          </p:cNvCxnSpPr>
          <p:nvPr/>
        </p:nvCxnSpPr>
        <p:spPr bwMode="gray">
          <a:xfrm flipH="1">
            <a:off x="2399213" y="2651862"/>
            <a:ext cx="238717" cy="481369"/>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8" name="图片 27"/>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2258207" y="4432904"/>
            <a:ext cx="466668" cy="381818"/>
          </a:xfrm>
          <a:prstGeom prst="rect">
            <a:avLst/>
          </a:prstGeom>
        </p:spPr>
      </p:pic>
      <p:sp>
        <p:nvSpPr>
          <p:cNvPr id="29" name="任意多边形 28"/>
          <p:cNvSpPr/>
          <p:nvPr/>
        </p:nvSpPr>
        <p:spPr bwMode="gray">
          <a:xfrm>
            <a:off x="1926563" y="2635907"/>
            <a:ext cx="672353" cy="1775012"/>
          </a:xfrm>
          <a:custGeom>
            <a:avLst/>
            <a:gdLst>
              <a:gd name="connsiteX0" fmla="*/ 504265 w 504265"/>
              <a:gd name="connsiteY0" fmla="*/ 0 h 1331259"/>
              <a:gd name="connsiteX1" fmla="*/ 235324 w 504265"/>
              <a:gd name="connsiteY1" fmla="*/ 692524 h 1331259"/>
              <a:gd name="connsiteX2" fmla="*/ 0 w 504265"/>
              <a:gd name="connsiteY2" fmla="*/ 1331259 h 1331259"/>
            </a:gdLst>
            <a:ahLst/>
            <a:cxnLst>
              <a:cxn ang="0">
                <a:pos x="connsiteX0" y="connsiteY0"/>
              </a:cxn>
              <a:cxn ang="0">
                <a:pos x="connsiteX1" y="connsiteY1"/>
              </a:cxn>
              <a:cxn ang="0">
                <a:pos x="connsiteX2" y="connsiteY2"/>
              </a:cxn>
            </a:cxnLst>
            <a:rect l="l" t="t" r="r" b="b"/>
            <a:pathLst>
              <a:path w="504265" h="1331259">
                <a:moveTo>
                  <a:pt x="504265" y="0"/>
                </a:moveTo>
                <a:cubicBezTo>
                  <a:pt x="411816" y="235324"/>
                  <a:pt x="319368" y="470648"/>
                  <a:pt x="235324" y="692524"/>
                </a:cubicBezTo>
                <a:cubicBezTo>
                  <a:pt x="151280" y="914401"/>
                  <a:pt x="75640" y="1122830"/>
                  <a:pt x="0" y="1331259"/>
                </a:cubicBezTo>
              </a:path>
            </a:pathLst>
          </a:custGeom>
          <a:noFill/>
          <a:ln w="57150" cap="flat" cmpd="sng" algn="ctr">
            <a:solidFill>
              <a:srgbClr val="E28189"/>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30" name="任意多边形 29"/>
          <p:cNvSpPr/>
          <p:nvPr/>
        </p:nvSpPr>
        <p:spPr bwMode="gray">
          <a:xfrm>
            <a:off x="2485593" y="2653836"/>
            <a:ext cx="910905" cy="1766047"/>
          </a:xfrm>
          <a:custGeom>
            <a:avLst/>
            <a:gdLst>
              <a:gd name="connsiteX0" fmla="*/ 477370 w 683179"/>
              <a:gd name="connsiteY0" fmla="*/ 0 h 1324535"/>
              <a:gd name="connsiteX1" fmla="*/ 658906 w 683179"/>
              <a:gd name="connsiteY1" fmla="*/ 632012 h 1324535"/>
              <a:gd name="connsiteX2" fmla="*/ 0 w 683179"/>
              <a:gd name="connsiteY2" fmla="*/ 1324535 h 1324535"/>
            </a:gdLst>
            <a:ahLst/>
            <a:cxnLst>
              <a:cxn ang="0">
                <a:pos x="connsiteX0" y="connsiteY0"/>
              </a:cxn>
              <a:cxn ang="0">
                <a:pos x="connsiteX1" y="connsiteY1"/>
              </a:cxn>
              <a:cxn ang="0">
                <a:pos x="connsiteX2" y="connsiteY2"/>
              </a:cxn>
            </a:cxnLst>
            <a:rect l="l" t="t" r="r" b="b"/>
            <a:pathLst>
              <a:path w="683179" h="1324535">
                <a:moveTo>
                  <a:pt x="477370" y="0"/>
                </a:moveTo>
                <a:cubicBezTo>
                  <a:pt x="607919" y="205628"/>
                  <a:pt x="738468" y="411256"/>
                  <a:pt x="658906" y="632012"/>
                </a:cubicBezTo>
                <a:cubicBezTo>
                  <a:pt x="579344" y="852768"/>
                  <a:pt x="289672" y="1088651"/>
                  <a:pt x="0" y="1324535"/>
                </a:cubicBezTo>
              </a:path>
            </a:pathLst>
          </a:custGeom>
          <a:noFill/>
          <a:ln w="57150" cap="flat" cmpd="sng" algn="ctr">
            <a:solidFill>
              <a:srgbClr val="E28189"/>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31" name="任意多边形 30"/>
          <p:cNvSpPr/>
          <p:nvPr/>
        </p:nvSpPr>
        <p:spPr bwMode="gray">
          <a:xfrm>
            <a:off x="3216847" y="2653836"/>
            <a:ext cx="717177" cy="1775012"/>
          </a:xfrm>
          <a:custGeom>
            <a:avLst/>
            <a:gdLst>
              <a:gd name="connsiteX0" fmla="*/ 0 w 537883"/>
              <a:gd name="connsiteY0" fmla="*/ 0 h 1331259"/>
              <a:gd name="connsiteX1" fmla="*/ 356347 w 537883"/>
              <a:gd name="connsiteY1" fmla="*/ 645459 h 1331259"/>
              <a:gd name="connsiteX2" fmla="*/ 537883 w 537883"/>
              <a:gd name="connsiteY2" fmla="*/ 1331259 h 1331259"/>
            </a:gdLst>
            <a:ahLst/>
            <a:cxnLst>
              <a:cxn ang="0">
                <a:pos x="connsiteX0" y="connsiteY0"/>
              </a:cxn>
              <a:cxn ang="0">
                <a:pos x="connsiteX1" y="connsiteY1"/>
              </a:cxn>
              <a:cxn ang="0">
                <a:pos x="connsiteX2" y="connsiteY2"/>
              </a:cxn>
            </a:cxnLst>
            <a:rect l="l" t="t" r="r" b="b"/>
            <a:pathLst>
              <a:path w="537883" h="1331259">
                <a:moveTo>
                  <a:pt x="0" y="0"/>
                </a:moveTo>
                <a:cubicBezTo>
                  <a:pt x="133350" y="211791"/>
                  <a:pt x="266700" y="423583"/>
                  <a:pt x="356347" y="645459"/>
                </a:cubicBezTo>
                <a:cubicBezTo>
                  <a:pt x="445994" y="867335"/>
                  <a:pt x="491938" y="1099297"/>
                  <a:pt x="537883" y="1331259"/>
                </a:cubicBezTo>
              </a:path>
            </a:pathLst>
          </a:custGeom>
          <a:noFill/>
          <a:ln w="57150" cap="flat" cmpd="sng" algn="ctr">
            <a:solidFill>
              <a:srgbClr val="E28189"/>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32" name="任意多边形 31"/>
          <p:cNvSpPr/>
          <p:nvPr/>
        </p:nvSpPr>
        <p:spPr bwMode="gray">
          <a:xfrm>
            <a:off x="2501937" y="2653836"/>
            <a:ext cx="1283536" cy="1766047"/>
          </a:xfrm>
          <a:custGeom>
            <a:avLst/>
            <a:gdLst>
              <a:gd name="connsiteX0" fmla="*/ 128934 w 962652"/>
              <a:gd name="connsiteY0" fmla="*/ 0 h 1324535"/>
              <a:gd name="connsiteX1" fmla="*/ 68423 w 962652"/>
              <a:gd name="connsiteY1" fmla="*/ 679077 h 1324535"/>
              <a:gd name="connsiteX2" fmla="*/ 962652 w 962652"/>
              <a:gd name="connsiteY2" fmla="*/ 1324535 h 1324535"/>
            </a:gdLst>
            <a:ahLst/>
            <a:cxnLst>
              <a:cxn ang="0">
                <a:pos x="connsiteX0" y="connsiteY0"/>
              </a:cxn>
              <a:cxn ang="0">
                <a:pos x="connsiteX1" y="connsiteY1"/>
              </a:cxn>
              <a:cxn ang="0">
                <a:pos x="connsiteX2" y="connsiteY2"/>
              </a:cxn>
            </a:cxnLst>
            <a:rect l="l" t="t" r="r" b="b"/>
            <a:pathLst>
              <a:path w="962652" h="1324535">
                <a:moveTo>
                  <a:pt x="128934" y="0"/>
                </a:moveTo>
                <a:cubicBezTo>
                  <a:pt x="29202" y="229160"/>
                  <a:pt x="-70530" y="458321"/>
                  <a:pt x="68423" y="679077"/>
                </a:cubicBezTo>
                <a:cubicBezTo>
                  <a:pt x="207376" y="899833"/>
                  <a:pt x="585014" y="1112184"/>
                  <a:pt x="962652" y="1324535"/>
                </a:cubicBezTo>
              </a:path>
            </a:pathLst>
          </a:custGeom>
          <a:noFill/>
          <a:ln w="57150" cap="flat" cmpd="sng" algn="ctr">
            <a:solidFill>
              <a:srgbClr val="E28189"/>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ndParaRPr>
          </a:p>
        </p:txBody>
      </p:sp>
      <p:sp>
        <p:nvSpPr>
          <p:cNvPr id="33" name="矩形 32"/>
          <p:cNvSpPr/>
          <p:nvPr/>
        </p:nvSpPr>
        <p:spPr bwMode="gray">
          <a:xfrm>
            <a:off x="4357805" y="1014333"/>
            <a:ext cx="7391282" cy="5223994"/>
          </a:xfrm>
          <a:prstGeom prst="rect">
            <a:avLst/>
          </a:prstGeom>
        </p:spPr>
        <p:txBody>
          <a:bodyPr wrap="square">
            <a:spAutoFit/>
          </a:bodyPr>
          <a:lstStyle/>
          <a:p>
            <a:pPr marL="301625" indent="-301625" algn="just" defTabSz="914034" fontAlgn="ctr">
              <a:lnSpc>
                <a:spcPct val="120000"/>
              </a:lnSpc>
              <a:spcBef>
                <a:spcPts val="792"/>
              </a:spcBef>
              <a:spcAft>
                <a:spcPts val="600"/>
              </a:spcAft>
              <a:buSzPct val="50000"/>
              <a:buFont typeface="Wingdings" panose="05000000000000000000" pitchFamily="2" charset="2"/>
              <a:buChar char="l"/>
            </a:pPr>
            <a:r>
              <a:rPr lang="en-US" sz="1600" b="1" dirty="0">
                <a:solidFill>
                  <a:prstClr val="black"/>
                </a:solidFill>
                <a:latin typeface="Huawei Sans" panose="020C0503030203020204" pitchFamily="34" charset="0"/>
                <a:cs typeface="Huawei Sans" panose="020C0503030203020204" pitchFamily="34" charset="0"/>
              </a:rPr>
              <a:t>Solution Overview</a:t>
            </a:r>
          </a:p>
          <a:p>
            <a:pPr marL="542925" lvl="1" indent="-238125" defTabSz="914034" fontAlgn="ctr">
              <a:lnSpc>
                <a:spcPct val="120000"/>
              </a:lnSpc>
              <a:spcBef>
                <a:spcPts val="720"/>
              </a:spcBef>
              <a:spcAft>
                <a:spcPts val="600"/>
              </a:spcAft>
              <a:buSzPct val="50000"/>
              <a:buFont typeface="Wingdings" panose="05000000000000000000" pitchFamily="2" charset="2"/>
              <a:buChar char="p"/>
            </a:pPr>
            <a:r>
              <a:rPr lang="en-US" sz="1400" dirty="0">
                <a:solidFill>
                  <a:prstClr val="black"/>
                </a:solidFill>
                <a:latin typeface="Huawei Sans" panose="020C0503030203020204" pitchFamily="34" charset="0"/>
              </a:rPr>
              <a:t>Generally, the enterprise HQ/DC functions as a hub site, and enterprise branches function as spoke sites. Server applications deployed in the HQ/DC are accessed through the WAN in a centralized manner.</a:t>
            </a:r>
          </a:p>
          <a:p>
            <a:pPr marL="542925" lvl="1" indent="-238125" defTabSz="914034" fontAlgn="ctr">
              <a:lnSpc>
                <a:spcPct val="120000"/>
              </a:lnSpc>
              <a:spcBef>
                <a:spcPts val="720"/>
              </a:spcBef>
              <a:spcAft>
                <a:spcPts val="600"/>
              </a:spcAft>
              <a:buSzPct val="50000"/>
              <a:buFont typeface="Wingdings" panose="05000000000000000000" pitchFamily="2" charset="2"/>
              <a:buChar char="p"/>
            </a:pPr>
            <a:r>
              <a:rPr lang="en-US" sz="1400" dirty="0">
                <a:solidFill>
                  <a:prstClr val="black"/>
                </a:solidFill>
                <a:latin typeface="Huawei Sans" panose="020C0503030203020204" pitchFamily="34" charset="0"/>
              </a:rPr>
              <a:t>If branches of an enterprise need to communicate with each other, traffic between them is transmitted through the hub site. All external access traffic of branch sites is first sent to the hub site.</a:t>
            </a:r>
          </a:p>
          <a:p>
            <a:pPr marL="302279" indent="-302279" algn="just" defTabSz="914034" fontAlgn="ctr">
              <a:lnSpc>
                <a:spcPct val="120000"/>
              </a:lnSpc>
              <a:spcBef>
                <a:spcPts val="792"/>
              </a:spcBef>
              <a:spcAft>
                <a:spcPts val="600"/>
              </a:spcAft>
              <a:buSzPct val="50000"/>
              <a:buFont typeface="Wingdings" panose="05000000000000000000" pitchFamily="2" charset="2"/>
              <a:buChar char="l"/>
            </a:pPr>
            <a:r>
              <a:rPr lang="en-US" sz="1600" b="1" dirty="0">
                <a:solidFill>
                  <a:prstClr val="black"/>
                </a:solidFill>
                <a:latin typeface="Huawei Sans" panose="020C0503030203020204" pitchFamily="34" charset="0"/>
                <a:cs typeface="Huawei Sans" panose="020C0503030203020204" pitchFamily="34" charset="0"/>
              </a:rPr>
              <a:t>Application Scenario</a:t>
            </a:r>
          </a:p>
          <a:p>
            <a:pPr marL="542925" lvl="1" indent="-238125" defTabSz="914034" fontAlgn="ctr">
              <a:lnSpc>
                <a:spcPct val="120000"/>
              </a:lnSpc>
              <a:spcBef>
                <a:spcPts val="720"/>
              </a:spcBef>
              <a:spcAft>
                <a:spcPts val="600"/>
              </a:spcAft>
              <a:buSzPct val="50000"/>
              <a:buFont typeface="Wingdings" panose="05000000000000000000" pitchFamily="2" charset="2"/>
              <a:buChar char="p"/>
            </a:pPr>
            <a:r>
              <a:rPr lang="en-US" sz="1400" dirty="0">
                <a:solidFill>
                  <a:prstClr val="black"/>
                </a:solidFill>
                <a:latin typeface="Huawei Sans" panose="020C0503030203020204" pitchFamily="34" charset="0"/>
              </a:rPr>
              <a:t>This mode is generally applicable to enterprises where traffic is mainly sent from branch sites to the hub site.</a:t>
            </a:r>
          </a:p>
          <a:p>
            <a:pPr marL="542925" lvl="1" indent="-238125" defTabSz="914034" fontAlgn="ctr">
              <a:lnSpc>
                <a:spcPct val="120000"/>
              </a:lnSpc>
              <a:spcBef>
                <a:spcPts val="720"/>
              </a:spcBef>
              <a:spcAft>
                <a:spcPts val="600"/>
              </a:spcAft>
              <a:buSzPct val="50000"/>
              <a:buFont typeface="Wingdings" panose="05000000000000000000" pitchFamily="2" charset="2"/>
              <a:buChar char="p"/>
            </a:pPr>
            <a:r>
              <a:rPr lang="en-US" sz="1400" dirty="0">
                <a:solidFill>
                  <a:prstClr val="black"/>
                </a:solidFill>
                <a:latin typeface="Huawei Sans" panose="020C0503030203020204" pitchFamily="34" charset="0"/>
              </a:rPr>
              <a:t>Enterprise applications are centrally stored on servers at the HQ/DC. The main service traffic is from branch sites to the hub site.</a:t>
            </a:r>
          </a:p>
          <a:p>
            <a:pPr marL="542925" lvl="1" indent="-238125" defTabSz="914034" fontAlgn="ctr">
              <a:lnSpc>
                <a:spcPct val="120000"/>
              </a:lnSpc>
              <a:spcBef>
                <a:spcPts val="720"/>
              </a:spcBef>
              <a:spcAft>
                <a:spcPts val="600"/>
              </a:spcAft>
              <a:buSzPct val="50000"/>
              <a:buFont typeface="Wingdings" panose="05000000000000000000" pitchFamily="2" charset="2"/>
              <a:buChar char="p"/>
            </a:pPr>
            <a:r>
              <a:rPr lang="en-US" sz="1400" dirty="0">
                <a:solidFill>
                  <a:prstClr val="black"/>
                </a:solidFill>
                <a:latin typeface="Huawei Sans" panose="020C0503030203020204" pitchFamily="34" charset="0"/>
              </a:rPr>
              <a:t>Only small traffic is transmitted between branch sites.</a:t>
            </a:r>
          </a:p>
          <a:p>
            <a:pPr marL="542925" lvl="1" indent="-238125" defTabSz="914034" fontAlgn="ctr">
              <a:lnSpc>
                <a:spcPct val="120000"/>
              </a:lnSpc>
              <a:spcBef>
                <a:spcPts val="720"/>
              </a:spcBef>
              <a:spcAft>
                <a:spcPts val="600"/>
              </a:spcAft>
              <a:buSzPct val="50000"/>
              <a:buFont typeface="Wingdings" panose="05000000000000000000" pitchFamily="2" charset="2"/>
              <a:buChar char="p"/>
            </a:pPr>
            <a:r>
              <a:rPr lang="en-US" sz="1400" dirty="0">
                <a:solidFill>
                  <a:prstClr val="black"/>
                </a:solidFill>
                <a:latin typeface="Huawei Sans" panose="020C0503030203020204" pitchFamily="34" charset="0"/>
              </a:rPr>
              <a:t>A typical example is chain stores. The major traffic of a chain store is destined to the HQ/DC, and there is almost no traffic between chain stores.</a:t>
            </a:r>
          </a:p>
        </p:txBody>
      </p:sp>
      <p:sp>
        <p:nvSpPr>
          <p:cNvPr id="42" name="五边形 2">
            <a:extLst>
              <a:ext uri="{FF2B5EF4-FFF2-40B4-BE49-F238E27FC236}">
                <a16:creationId xmlns="" xmlns:a16="http://schemas.microsoft.com/office/drawing/2014/main" id="{2EA9661A-503D-4CEC-9BC1-BCBCD5884128}"/>
              </a:ext>
            </a:extLst>
          </p:cNvPr>
          <p:cNvSpPr/>
          <p:nvPr/>
        </p:nvSpPr>
        <p:spPr bwMode="gray">
          <a:xfrm>
            <a:off x="7024871" y="93058"/>
            <a:ext cx="1631551" cy="252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VPN Design</a:t>
            </a:r>
          </a:p>
        </p:txBody>
      </p:sp>
      <p:sp>
        <p:nvSpPr>
          <p:cNvPr id="43" name="燕尾形 3">
            <a:extLst>
              <a:ext uri="{FF2B5EF4-FFF2-40B4-BE49-F238E27FC236}">
                <a16:creationId xmlns="" xmlns:a16="http://schemas.microsoft.com/office/drawing/2014/main" id="{3BCBBB1C-AB3F-4936-A520-18BB616BCEFB}"/>
              </a:ext>
            </a:extLst>
          </p:cNvPr>
          <p:cNvSpPr/>
          <p:nvPr/>
        </p:nvSpPr>
        <p:spPr bwMode="gray">
          <a:xfrm>
            <a:off x="10117536" y="93058"/>
            <a:ext cx="1631551"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VPN Route Design</a:t>
            </a:r>
          </a:p>
        </p:txBody>
      </p:sp>
      <p:sp>
        <p:nvSpPr>
          <p:cNvPr id="44" name="燕尾形 3">
            <a:extLst>
              <a:ext uri="{FF2B5EF4-FFF2-40B4-BE49-F238E27FC236}">
                <a16:creationId xmlns="" xmlns:a16="http://schemas.microsoft.com/office/drawing/2014/main" id="{9AE9F0F1-2BD6-4C30-9BFC-93EE91621455}"/>
              </a:ext>
            </a:extLst>
          </p:cNvPr>
          <p:cNvSpPr/>
          <p:nvPr/>
        </p:nvSpPr>
        <p:spPr bwMode="gray">
          <a:xfrm>
            <a:off x="8571203" y="93058"/>
            <a:ext cx="1631551"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sym typeface="Huawei Sans" panose="020C0503030203020204" pitchFamily="34" charset="0"/>
              </a:rPr>
              <a:t>Topology Design</a:t>
            </a:r>
          </a:p>
        </p:txBody>
      </p:sp>
      <p:sp>
        <p:nvSpPr>
          <p:cNvPr id="38" name="Freeform 159">
            <a:extLst>
              <a:ext uri="{FF2B5EF4-FFF2-40B4-BE49-F238E27FC236}">
                <a16:creationId xmlns="" xmlns:a16="http://schemas.microsoft.com/office/drawing/2014/main" id="{C863891E-454A-49E8-BC35-C661162E8A25}"/>
              </a:ext>
            </a:extLst>
          </p:cNvPr>
          <p:cNvSpPr/>
          <p:nvPr/>
        </p:nvSpPr>
        <p:spPr bwMode="gray">
          <a:xfrm flipH="1">
            <a:off x="2014533" y="3180507"/>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MPLS</a:t>
            </a:r>
          </a:p>
        </p:txBody>
      </p:sp>
      <p:sp>
        <p:nvSpPr>
          <p:cNvPr id="39" name="Freeform 159">
            <a:extLst>
              <a:ext uri="{FF2B5EF4-FFF2-40B4-BE49-F238E27FC236}">
                <a16:creationId xmlns="" xmlns:a16="http://schemas.microsoft.com/office/drawing/2014/main" id="{DFC4E3C6-7652-407E-BBEB-19BFB2B7E187}"/>
              </a:ext>
            </a:extLst>
          </p:cNvPr>
          <p:cNvSpPr/>
          <p:nvPr/>
        </p:nvSpPr>
        <p:spPr bwMode="gray">
          <a:xfrm flipH="1">
            <a:off x="3053255" y="3168764"/>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Internet</a:t>
            </a:r>
          </a:p>
        </p:txBody>
      </p:sp>
    </p:spTree>
    <p:extLst>
      <p:ext uri="{BB962C8B-B14F-4D97-AF65-F5344CB8AC3E}">
        <p14:creationId xmlns:p14="http://schemas.microsoft.com/office/powerpoint/2010/main" val="4035784193"/>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59">
            <a:extLst>
              <a:ext uri="{FF2B5EF4-FFF2-40B4-BE49-F238E27FC236}">
                <a16:creationId xmlns="" xmlns:a16="http://schemas.microsoft.com/office/drawing/2014/main" id="{452770B2-467F-43C6-8C71-1BD553E09485}"/>
              </a:ext>
            </a:extLst>
          </p:cNvPr>
          <p:cNvSpPr/>
          <p:nvPr/>
        </p:nvSpPr>
        <p:spPr bwMode="gray">
          <a:xfrm flipH="1">
            <a:off x="2648977" y="1839721"/>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sz="1400" dirty="0">
                <a:solidFill>
                  <a:srgbClr val="000000"/>
                </a:solidFill>
              </a:rPr>
              <a:t>HQ/DC</a:t>
            </a:r>
          </a:p>
        </p:txBody>
      </p:sp>
      <p:sp>
        <p:nvSpPr>
          <p:cNvPr id="42" name="Freeform 159">
            <a:extLst>
              <a:ext uri="{FF2B5EF4-FFF2-40B4-BE49-F238E27FC236}">
                <a16:creationId xmlns="" xmlns:a16="http://schemas.microsoft.com/office/drawing/2014/main" id="{E07FE644-EF8D-4F53-B004-5F2D6627C080}"/>
              </a:ext>
            </a:extLst>
          </p:cNvPr>
          <p:cNvSpPr/>
          <p:nvPr/>
        </p:nvSpPr>
        <p:spPr bwMode="gray">
          <a:xfrm flipH="1">
            <a:off x="1958228" y="4649104"/>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Branch</a:t>
            </a:r>
          </a:p>
        </p:txBody>
      </p:sp>
      <p:sp>
        <p:nvSpPr>
          <p:cNvPr id="43" name="Freeform 159">
            <a:extLst>
              <a:ext uri="{FF2B5EF4-FFF2-40B4-BE49-F238E27FC236}">
                <a16:creationId xmlns="" xmlns:a16="http://schemas.microsoft.com/office/drawing/2014/main" id="{4B8DF336-D6B1-4FC0-B1B6-0B8212E0DAC5}"/>
              </a:ext>
            </a:extLst>
          </p:cNvPr>
          <p:cNvSpPr/>
          <p:nvPr/>
        </p:nvSpPr>
        <p:spPr bwMode="gray">
          <a:xfrm flipH="1">
            <a:off x="3531316" y="4649104"/>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Branch</a:t>
            </a:r>
          </a:p>
        </p:txBody>
      </p:sp>
      <p:sp>
        <p:nvSpPr>
          <p:cNvPr id="3" name="标题 2"/>
          <p:cNvSpPr>
            <a:spLocks noGrp="1"/>
          </p:cNvSpPr>
          <p:nvPr>
            <p:ph type="title"/>
          </p:nvPr>
        </p:nvSpPr>
        <p:spPr bwMode="gray"/>
        <p:txBody>
          <a:bodyPr/>
          <a:lstStyle/>
          <a:p>
            <a:r>
              <a:rPr lang="en-US" dirty="0"/>
              <a:t>Full-Mesh Networking</a:t>
            </a:r>
          </a:p>
        </p:txBody>
      </p:sp>
      <p:cxnSp>
        <p:nvCxnSpPr>
          <p:cNvPr id="5" name="直接连接符 4"/>
          <p:cNvCxnSpPr/>
          <p:nvPr/>
        </p:nvCxnSpPr>
        <p:spPr bwMode="gray">
          <a:xfrm>
            <a:off x="2400472" y="4617955"/>
            <a:ext cx="140764" cy="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 name="图片 9"/>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2019323" y="4427258"/>
            <a:ext cx="466668" cy="381818"/>
          </a:xfrm>
          <a:prstGeom prst="rect">
            <a:avLst/>
          </a:prstGeom>
        </p:spPr>
      </p:pic>
      <p:sp>
        <p:nvSpPr>
          <p:cNvPr id="11" name="文本框 10"/>
          <p:cNvSpPr txBox="1"/>
          <p:nvPr/>
        </p:nvSpPr>
        <p:spPr bwMode="gray">
          <a:xfrm>
            <a:off x="1311616" y="4413927"/>
            <a:ext cx="853675"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rPr>
              <a:t>Edge</a:t>
            </a:r>
          </a:p>
        </p:txBody>
      </p:sp>
      <p:cxnSp>
        <p:nvCxnSpPr>
          <p:cNvPr id="13" name="直接连接符 12"/>
          <p:cNvCxnSpPr>
            <a:cxnSpLocks/>
            <a:stCxn id="28" idx="0"/>
          </p:cNvCxnSpPr>
          <p:nvPr/>
        </p:nvCxnSpPr>
        <p:spPr bwMode="gray">
          <a:xfrm flipV="1">
            <a:off x="2735922" y="3661539"/>
            <a:ext cx="961307" cy="761973"/>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直接连接符 13"/>
          <p:cNvCxnSpPr>
            <a:cxnSpLocks/>
            <a:stCxn id="26" idx="2"/>
          </p:cNvCxnSpPr>
          <p:nvPr/>
        </p:nvCxnSpPr>
        <p:spPr bwMode="gray">
          <a:xfrm>
            <a:off x="3388593" y="2645319"/>
            <a:ext cx="308636" cy="520815"/>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直接连接符 14"/>
          <p:cNvCxnSpPr>
            <a:cxnSpLocks/>
            <a:stCxn id="10" idx="0"/>
          </p:cNvCxnSpPr>
          <p:nvPr/>
        </p:nvCxnSpPr>
        <p:spPr bwMode="gray">
          <a:xfrm flipV="1">
            <a:off x="2252658" y="3705621"/>
            <a:ext cx="390937" cy="717891"/>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8" name="图片 17"/>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3845780" y="4427258"/>
            <a:ext cx="466668" cy="381818"/>
          </a:xfrm>
          <a:prstGeom prst="rect">
            <a:avLst/>
          </a:prstGeom>
        </p:spPr>
      </p:pic>
      <p:cxnSp>
        <p:nvCxnSpPr>
          <p:cNvPr id="19" name="直接连接符 18"/>
          <p:cNvCxnSpPr>
            <a:cxnSpLocks/>
            <a:stCxn id="18" idx="0"/>
          </p:cNvCxnSpPr>
          <p:nvPr/>
        </p:nvCxnSpPr>
        <p:spPr bwMode="gray">
          <a:xfrm flipH="1" flipV="1">
            <a:off x="2643594" y="3705621"/>
            <a:ext cx="1435520" cy="717891"/>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直接连接符 19"/>
          <p:cNvCxnSpPr>
            <a:cxnSpLocks/>
            <a:stCxn id="18" idx="0"/>
          </p:cNvCxnSpPr>
          <p:nvPr/>
        </p:nvCxnSpPr>
        <p:spPr bwMode="gray">
          <a:xfrm flipH="1" flipV="1">
            <a:off x="3697229" y="3661539"/>
            <a:ext cx="381885" cy="761973"/>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直接连接符 20"/>
          <p:cNvCxnSpPr/>
          <p:nvPr/>
        </p:nvCxnSpPr>
        <p:spPr bwMode="gray">
          <a:xfrm>
            <a:off x="3010817" y="2439503"/>
            <a:ext cx="189199" cy="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3" name="图片 22"/>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2648977" y="2260652"/>
            <a:ext cx="466668" cy="381818"/>
          </a:xfrm>
          <a:prstGeom prst="rect">
            <a:avLst/>
          </a:prstGeom>
        </p:spPr>
      </p:pic>
      <p:sp>
        <p:nvSpPr>
          <p:cNvPr id="24" name="文本框 23"/>
          <p:cNvSpPr txBox="1"/>
          <p:nvPr/>
        </p:nvSpPr>
        <p:spPr bwMode="gray">
          <a:xfrm>
            <a:off x="1830001" y="2265998"/>
            <a:ext cx="867292"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rPr>
              <a:t>Edge</a:t>
            </a:r>
          </a:p>
        </p:txBody>
      </p:sp>
      <p:pic>
        <p:nvPicPr>
          <p:cNvPr id="26" name="图片 25"/>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3155259" y="2259756"/>
            <a:ext cx="466668" cy="381818"/>
          </a:xfrm>
          <a:prstGeom prst="rect">
            <a:avLst/>
          </a:prstGeom>
        </p:spPr>
      </p:pic>
      <p:cxnSp>
        <p:nvCxnSpPr>
          <p:cNvPr id="27" name="直接连接符 26"/>
          <p:cNvCxnSpPr>
            <a:cxnSpLocks/>
            <a:stCxn id="23" idx="2"/>
          </p:cNvCxnSpPr>
          <p:nvPr/>
        </p:nvCxnSpPr>
        <p:spPr bwMode="gray">
          <a:xfrm flipH="1">
            <a:off x="2643594" y="2646216"/>
            <a:ext cx="238717" cy="481369"/>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8" name="图片 27"/>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2502588" y="4427258"/>
            <a:ext cx="466668" cy="381818"/>
          </a:xfrm>
          <a:prstGeom prst="rect">
            <a:avLst/>
          </a:prstGeom>
        </p:spPr>
      </p:pic>
      <p:sp>
        <p:nvSpPr>
          <p:cNvPr id="29" name="任意多边形 28"/>
          <p:cNvSpPr/>
          <p:nvPr/>
        </p:nvSpPr>
        <p:spPr bwMode="gray">
          <a:xfrm>
            <a:off x="2141316" y="2649013"/>
            <a:ext cx="672353" cy="1775012"/>
          </a:xfrm>
          <a:custGeom>
            <a:avLst/>
            <a:gdLst>
              <a:gd name="connsiteX0" fmla="*/ 504265 w 504265"/>
              <a:gd name="connsiteY0" fmla="*/ 0 h 1331259"/>
              <a:gd name="connsiteX1" fmla="*/ 235324 w 504265"/>
              <a:gd name="connsiteY1" fmla="*/ 692524 h 1331259"/>
              <a:gd name="connsiteX2" fmla="*/ 0 w 504265"/>
              <a:gd name="connsiteY2" fmla="*/ 1331259 h 1331259"/>
            </a:gdLst>
            <a:ahLst/>
            <a:cxnLst>
              <a:cxn ang="0">
                <a:pos x="connsiteX0" y="connsiteY0"/>
              </a:cxn>
              <a:cxn ang="0">
                <a:pos x="connsiteX1" y="connsiteY1"/>
              </a:cxn>
              <a:cxn ang="0">
                <a:pos x="connsiteX2" y="connsiteY2"/>
              </a:cxn>
            </a:cxnLst>
            <a:rect l="l" t="t" r="r" b="b"/>
            <a:pathLst>
              <a:path w="504265" h="1331259">
                <a:moveTo>
                  <a:pt x="504265" y="0"/>
                </a:moveTo>
                <a:cubicBezTo>
                  <a:pt x="411816" y="235324"/>
                  <a:pt x="319368" y="470648"/>
                  <a:pt x="235324" y="692524"/>
                </a:cubicBezTo>
                <a:cubicBezTo>
                  <a:pt x="151280" y="914401"/>
                  <a:pt x="75640" y="1122830"/>
                  <a:pt x="0" y="1331259"/>
                </a:cubicBezTo>
              </a:path>
            </a:pathLst>
          </a:custGeom>
          <a:noFill/>
          <a:ln w="57150" cap="flat" cmpd="sng" algn="ctr">
            <a:solidFill>
              <a:srgbClr val="E28189"/>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a typeface="宋体" charset="-122"/>
            </a:endParaRPr>
          </a:p>
        </p:txBody>
      </p:sp>
      <p:sp>
        <p:nvSpPr>
          <p:cNvPr id="30" name="任意多边形 29"/>
          <p:cNvSpPr/>
          <p:nvPr/>
        </p:nvSpPr>
        <p:spPr bwMode="gray">
          <a:xfrm>
            <a:off x="2697293" y="2648190"/>
            <a:ext cx="827122" cy="1766047"/>
          </a:xfrm>
          <a:custGeom>
            <a:avLst/>
            <a:gdLst>
              <a:gd name="connsiteX0" fmla="*/ 477370 w 683179"/>
              <a:gd name="connsiteY0" fmla="*/ 0 h 1324535"/>
              <a:gd name="connsiteX1" fmla="*/ 658906 w 683179"/>
              <a:gd name="connsiteY1" fmla="*/ 632012 h 1324535"/>
              <a:gd name="connsiteX2" fmla="*/ 0 w 683179"/>
              <a:gd name="connsiteY2" fmla="*/ 1324535 h 1324535"/>
            </a:gdLst>
            <a:ahLst/>
            <a:cxnLst>
              <a:cxn ang="0">
                <a:pos x="connsiteX0" y="connsiteY0"/>
              </a:cxn>
              <a:cxn ang="0">
                <a:pos x="connsiteX1" y="connsiteY1"/>
              </a:cxn>
              <a:cxn ang="0">
                <a:pos x="connsiteX2" y="connsiteY2"/>
              </a:cxn>
            </a:cxnLst>
            <a:rect l="l" t="t" r="r" b="b"/>
            <a:pathLst>
              <a:path w="683179" h="1324535">
                <a:moveTo>
                  <a:pt x="477370" y="0"/>
                </a:moveTo>
                <a:cubicBezTo>
                  <a:pt x="607919" y="205628"/>
                  <a:pt x="738468" y="411256"/>
                  <a:pt x="658906" y="632012"/>
                </a:cubicBezTo>
                <a:cubicBezTo>
                  <a:pt x="579344" y="852768"/>
                  <a:pt x="289672" y="1088651"/>
                  <a:pt x="0" y="1324535"/>
                </a:cubicBezTo>
              </a:path>
            </a:pathLst>
          </a:custGeom>
          <a:noFill/>
          <a:ln w="57150" cap="flat" cmpd="sng" algn="ctr">
            <a:solidFill>
              <a:srgbClr val="E28189"/>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a typeface="宋体" charset="-122"/>
            </a:endParaRPr>
          </a:p>
        </p:txBody>
      </p:sp>
      <p:sp>
        <p:nvSpPr>
          <p:cNvPr id="31" name="任意多边形 30"/>
          <p:cNvSpPr/>
          <p:nvPr/>
        </p:nvSpPr>
        <p:spPr bwMode="gray">
          <a:xfrm>
            <a:off x="3433645" y="2638915"/>
            <a:ext cx="717177" cy="1775012"/>
          </a:xfrm>
          <a:custGeom>
            <a:avLst/>
            <a:gdLst>
              <a:gd name="connsiteX0" fmla="*/ 0 w 537883"/>
              <a:gd name="connsiteY0" fmla="*/ 0 h 1331259"/>
              <a:gd name="connsiteX1" fmla="*/ 356347 w 537883"/>
              <a:gd name="connsiteY1" fmla="*/ 645459 h 1331259"/>
              <a:gd name="connsiteX2" fmla="*/ 537883 w 537883"/>
              <a:gd name="connsiteY2" fmla="*/ 1331259 h 1331259"/>
            </a:gdLst>
            <a:ahLst/>
            <a:cxnLst>
              <a:cxn ang="0">
                <a:pos x="connsiteX0" y="connsiteY0"/>
              </a:cxn>
              <a:cxn ang="0">
                <a:pos x="connsiteX1" y="connsiteY1"/>
              </a:cxn>
              <a:cxn ang="0">
                <a:pos x="connsiteX2" y="connsiteY2"/>
              </a:cxn>
            </a:cxnLst>
            <a:rect l="l" t="t" r="r" b="b"/>
            <a:pathLst>
              <a:path w="537883" h="1331259">
                <a:moveTo>
                  <a:pt x="0" y="0"/>
                </a:moveTo>
                <a:cubicBezTo>
                  <a:pt x="133350" y="211791"/>
                  <a:pt x="266700" y="423583"/>
                  <a:pt x="356347" y="645459"/>
                </a:cubicBezTo>
                <a:cubicBezTo>
                  <a:pt x="445994" y="867335"/>
                  <a:pt x="491938" y="1099297"/>
                  <a:pt x="537883" y="1331259"/>
                </a:cubicBezTo>
              </a:path>
            </a:pathLst>
          </a:custGeom>
          <a:noFill/>
          <a:ln w="57150" cap="flat" cmpd="sng" algn="ctr">
            <a:solidFill>
              <a:srgbClr val="E28189"/>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a typeface="宋体" charset="-122"/>
            </a:endParaRPr>
          </a:p>
        </p:txBody>
      </p:sp>
      <p:sp>
        <p:nvSpPr>
          <p:cNvPr id="32" name="任意多边形 31"/>
          <p:cNvSpPr/>
          <p:nvPr/>
        </p:nvSpPr>
        <p:spPr bwMode="gray">
          <a:xfrm>
            <a:off x="2746318" y="2648190"/>
            <a:ext cx="1283536" cy="1766047"/>
          </a:xfrm>
          <a:custGeom>
            <a:avLst/>
            <a:gdLst>
              <a:gd name="connsiteX0" fmla="*/ 128934 w 962652"/>
              <a:gd name="connsiteY0" fmla="*/ 0 h 1324535"/>
              <a:gd name="connsiteX1" fmla="*/ 68423 w 962652"/>
              <a:gd name="connsiteY1" fmla="*/ 679077 h 1324535"/>
              <a:gd name="connsiteX2" fmla="*/ 962652 w 962652"/>
              <a:gd name="connsiteY2" fmla="*/ 1324535 h 1324535"/>
            </a:gdLst>
            <a:ahLst/>
            <a:cxnLst>
              <a:cxn ang="0">
                <a:pos x="connsiteX0" y="connsiteY0"/>
              </a:cxn>
              <a:cxn ang="0">
                <a:pos x="connsiteX1" y="connsiteY1"/>
              </a:cxn>
              <a:cxn ang="0">
                <a:pos x="connsiteX2" y="connsiteY2"/>
              </a:cxn>
            </a:cxnLst>
            <a:rect l="l" t="t" r="r" b="b"/>
            <a:pathLst>
              <a:path w="962652" h="1324535">
                <a:moveTo>
                  <a:pt x="128934" y="0"/>
                </a:moveTo>
                <a:cubicBezTo>
                  <a:pt x="29202" y="229160"/>
                  <a:pt x="-70530" y="458321"/>
                  <a:pt x="68423" y="679077"/>
                </a:cubicBezTo>
                <a:cubicBezTo>
                  <a:pt x="207376" y="899833"/>
                  <a:pt x="585014" y="1112184"/>
                  <a:pt x="962652" y="1324535"/>
                </a:cubicBezTo>
              </a:path>
            </a:pathLst>
          </a:custGeom>
          <a:noFill/>
          <a:ln w="57150" cap="flat" cmpd="sng" algn="ctr">
            <a:solidFill>
              <a:srgbClr val="E28189"/>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a typeface="宋体" charset="-122"/>
            </a:endParaRPr>
          </a:p>
        </p:txBody>
      </p:sp>
      <p:sp>
        <p:nvSpPr>
          <p:cNvPr id="33" name="任意多边形 32"/>
          <p:cNvSpPr/>
          <p:nvPr/>
        </p:nvSpPr>
        <p:spPr bwMode="gray">
          <a:xfrm>
            <a:off x="2272773" y="3561292"/>
            <a:ext cx="1640541" cy="852945"/>
          </a:xfrm>
          <a:custGeom>
            <a:avLst/>
            <a:gdLst>
              <a:gd name="connsiteX0" fmla="*/ 0 w 1230406"/>
              <a:gd name="connsiteY0" fmla="*/ 639709 h 639709"/>
              <a:gd name="connsiteX1" fmla="*/ 268941 w 1230406"/>
              <a:gd name="connsiteY1" fmla="*/ 21145 h 639709"/>
              <a:gd name="connsiteX2" fmla="*/ 490817 w 1230406"/>
              <a:gd name="connsiteY2" fmla="*/ 189233 h 639709"/>
              <a:gd name="connsiteX3" fmla="*/ 1230406 w 1230406"/>
              <a:gd name="connsiteY3" fmla="*/ 632986 h 639709"/>
            </a:gdLst>
            <a:ahLst/>
            <a:cxnLst>
              <a:cxn ang="0">
                <a:pos x="connsiteX0" y="connsiteY0"/>
              </a:cxn>
              <a:cxn ang="0">
                <a:pos x="connsiteX1" y="connsiteY1"/>
              </a:cxn>
              <a:cxn ang="0">
                <a:pos x="connsiteX2" y="connsiteY2"/>
              </a:cxn>
              <a:cxn ang="0">
                <a:pos x="connsiteX3" y="connsiteY3"/>
              </a:cxn>
            </a:cxnLst>
            <a:rect l="l" t="t" r="r" b="b"/>
            <a:pathLst>
              <a:path w="1230406" h="639709">
                <a:moveTo>
                  <a:pt x="0" y="639709"/>
                </a:moveTo>
                <a:cubicBezTo>
                  <a:pt x="93569" y="367966"/>
                  <a:pt x="187138" y="96224"/>
                  <a:pt x="268941" y="21145"/>
                </a:cubicBezTo>
                <a:cubicBezTo>
                  <a:pt x="350744" y="-53934"/>
                  <a:pt x="330573" y="87259"/>
                  <a:pt x="490817" y="189233"/>
                </a:cubicBezTo>
                <a:cubicBezTo>
                  <a:pt x="651061" y="291206"/>
                  <a:pt x="940733" y="462096"/>
                  <a:pt x="1230406" y="632986"/>
                </a:cubicBezTo>
              </a:path>
            </a:pathLst>
          </a:custGeom>
          <a:noFill/>
          <a:ln w="57150" cap="flat" cmpd="sng" algn="ctr">
            <a:solidFill>
              <a:srgbClr val="E28189"/>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a typeface="宋体" charset="-122"/>
            </a:endParaRPr>
          </a:p>
        </p:txBody>
      </p:sp>
      <p:sp>
        <p:nvSpPr>
          <p:cNvPr id="34" name="任意多边形 33"/>
          <p:cNvSpPr/>
          <p:nvPr/>
        </p:nvSpPr>
        <p:spPr bwMode="gray">
          <a:xfrm>
            <a:off x="2813669" y="3561153"/>
            <a:ext cx="1225150" cy="862048"/>
          </a:xfrm>
          <a:custGeom>
            <a:avLst/>
            <a:gdLst>
              <a:gd name="connsiteX0" fmla="*/ 0 w 948018"/>
              <a:gd name="connsiteY0" fmla="*/ 646536 h 646536"/>
              <a:gd name="connsiteX1" fmla="*/ 679077 w 948018"/>
              <a:gd name="connsiteY1" fmla="*/ 34695 h 646536"/>
              <a:gd name="connsiteX2" fmla="*/ 779930 w 948018"/>
              <a:gd name="connsiteY2" fmla="*/ 135548 h 646536"/>
              <a:gd name="connsiteX3" fmla="*/ 948018 w 948018"/>
              <a:gd name="connsiteY3" fmla="*/ 633089 h 646536"/>
            </a:gdLst>
            <a:ahLst/>
            <a:cxnLst>
              <a:cxn ang="0">
                <a:pos x="connsiteX0" y="connsiteY0"/>
              </a:cxn>
              <a:cxn ang="0">
                <a:pos x="connsiteX1" y="connsiteY1"/>
              </a:cxn>
              <a:cxn ang="0">
                <a:pos x="connsiteX2" y="connsiteY2"/>
              </a:cxn>
              <a:cxn ang="0">
                <a:pos x="connsiteX3" y="connsiteY3"/>
              </a:cxn>
            </a:cxnLst>
            <a:rect l="l" t="t" r="r" b="b"/>
            <a:pathLst>
              <a:path w="948018" h="646536">
                <a:moveTo>
                  <a:pt x="0" y="646536"/>
                </a:moveTo>
                <a:cubicBezTo>
                  <a:pt x="274544" y="383198"/>
                  <a:pt x="549089" y="119860"/>
                  <a:pt x="679077" y="34695"/>
                </a:cubicBezTo>
                <a:cubicBezTo>
                  <a:pt x="809065" y="-50470"/>
                  <a:pt x="735107" y="35816"/>
                  <a:pt x="779930" y="135548"/>
                </a:cubicBezTo>
                <a:cubicBezTo>
                  <a:pt x="824754" y="235280"/>
                  <a:pt x="886386" y="434184"/>
                  <a:pt x="948018" y="633089"/>
                </a:cubicBezTo>
              </a:path>
            </a:pathLst>
          </a:custGeom>
          <a:noFill/>
          <a:ln w="57150" cap="flat" cmpd="sng" algn="ctr">
            <a:solidFill>
              <a:srgbClr val="E28189"/>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a typeface="宋体" charset="-122"/>
            </a:endParaRPr>
          </a:p>
        </p:txBody>
      </p:sp>
      <p:sp>
        <p:nvSpPr>
          <p:cNvPr id="35" name="矩形 34"/>
          <p:cNvSpPr/>
          <p:nvPr/>
        </p:nvSpPr>
        <p:spPr bwMode="gray">
          <a:xfrm>
            <a:off x="4808673" y="1066123"/>
            <a:ext cx="6936571" cy="4839273"/>
          </a:xfrm>
          <a:prstGeom prst="rect">
            <a:avLst/>
          </a:prstGeom>
        </p:spPr>
        <p:txBody>
          <a:bodyPr wrap="square">
            <a:spAutoFit/>
          </a:bodyPr>
          <a:lstStyle/>
          <a:p>
            <a:pPr marL="301625" indent="-301625" fontAlgn="ctr">
              <a:lnSpc>
                <a:spcPct val="120000"/>
              </a:lnSpc>
              <a:spcAft>
                <a:spcPts val="600"/>
              </a:spcAft>
              <a:buFont typeface="Arial" panose="020B0604020202020204" pitchFamily="34" charset="0"/>
              <a:buChar char="•"/>
            </a:pPr>
            <a:r>
              <a:rPr lang="en-US" sz="1600" b="1" dirty="0">
                <a:solidFill>
                  <a:srgbClr val="333333"/>
                </a:solidFill>
                <a:latin typeface="Huawei Sans" panose="020C0503030203020204" pitchFamily="34" charset="0"/>
              </a:rPr>
              <a:t>Solution Overview</a:t>
            </a:r>
          </a:p>
          <a:p>
            <a:pPr marL="542925" lvl="1" indent="-238125" defTabSz="914034" fontAlgn="ctr">
              <a:lnSpc>
                <a:spcPct val="120000"/>
              </a:lnSpc>
              <a:spcBef>
                <a:spcPts val="792"/>
              </a:spcBef>
              <a:spcAft>
                <a:spcPts val="600"/>
              </a:spcAft>
              <a:buSzPct val="50000"/>
              <a:buFont typeface="Wingdings" panose="05000000000000000000" pitchFamily="2" charset="2"/>
              <a:buChar char=""/>
            </a:pPr>
            <a:r>
              <a:rPr lang="en-US" sz="1400" dirty="0">
                <a:solidFill>
                  <a:prstClr val="black"/>
                </a:solidFill>
                <a:latin typeface="Huawei Sans" panose="020C0503030203020204" pitchFamily="34" charset="0"/>
                <a:cs typeface="Huawei Sans" panose="020C0503030203020204" pitchFamily="34" charset="0"/>
              </a:rPr>
              <a:t>In the full-mesh topology, branches can directly communicate with each other, without the need to divert traffic through intermediate nodes.</a:t>
            </a:r>
          </a:p>
          <a:p>
            <a:pPr marL="301625" indent="-301625" fontAlgn="ctr">
              <a:lnSpc>
                <a:spcPct val="120000"/>
              </a:lnSpc>
              <a:spcAft>
                <a:spcPts val="600"/>
              </a:spcAft>
              <a:buFont typeface="Arial" panose="020B0604020202020204" pitchFamily="34" charset="0"/>
              <a:buChar char="•"/>
            </a:pPr>
            <a:r>
              <a:rPr lang="en-US" sz="1600" b="1" dirty="0">
                <a:solidFill>
                  <a:srgbClr val="333333"/>
                </a:solidFill>
                <a:latin typeface="Huawei Sans" panose="020C0503030203020204" pitchFamily="34" charset="0"/>
              </a:rPr>
              <a:t>Application Scenario</a:t>
            </a:r>
          </a:p>
          <a:p>
            <a:pPr marL="542925" lvl="1" indent="-238125" defTabSz="914034" fontAlgn="ctr">
              <a:lnSpc>
                <a:spcPct val="120000"/>
              </a:lnSpc>
              <a:spcBef>
                <a:spcPts val="792"/>
              </a:spcBef>
              <a:spcAft>
                <a:spcPts val="600"/>
              </a:spcAft>
              <a:buSzPct val="50000"/>
              <a:buFont typeface="Wingdings" panose="05000000000000000000" pitchFamily="2" charset="2"/>
              <a:buChar char=""/>
            </a:pPr>
            <a:r>
              <a:rPr lang="en-US" sz="1400" dirty="0">
                <a:solidFill>
                  <a:prstClr val="black"/>
                </a:solidFill>
                <a:latin typeface="Huawei Sans" panose="020C0503030203020204" pitchFamily="34" charset="0"/>
                <a:cs typeface="Huawei Sans" panose="020C0503030203020204" pitchFamily="34" charset="0"/>
              </a:rPr>
              <a:t>The full-mesh topology is applicable to small enterprises with a small number of sites or large enterprises whose branches need to collaborate with each other.</a:t>
            </a:r>
          </a:p>
          <a:p>
            <a:pPr marL="542925" lvl="1" indent="-238125" defTabSz="914034" fontAlgn="ctr">
              <a:lnSpc>
                <a:spcPct val="120000"/>
              </a:lnSpc>
              <a:spcBef>
                <a:spcPts val="792"/>
              </a:spcBef>
              <a:spcAft>
                <a:spcPts val="600"/>
              </a:spcAft>
              <a:buSzPct val="50000"/>
              <a:buFont typeface="Wingdings" panose="05000000000000000000" pitchFamily="2" charset="2"/>
              <a:buChar char=""/>
            </a:pPr>
            <a:r>
              <a:rPr lang="en-US" sz="1400" dirty="0">
                <a:solidFill>
                  <a:prstClr val="black"/>
                </a:solidFill>
                <a:latin typeface="Huawei Sans" panose="020C0503030203020204" pitchFamily="34" charset="0"/>
                <a:cs typeface="Huawei Sans" panose="020C0503030203020204" pitchFamily="34" charset="0"/>
              </a:rPr>
              <a:t>Collaborative services, for example, high-value applications including VoIP and video conferencing, have stringent requirements on network performance such as the packet loss rate, delay, and jitter. To meet requirements of such services, branches are recommended to directly communicate with each other.</a:t>
            </a:r>
          </a:p>
          <a:p>
            <a:pPr marL="542925" lvl="1" indent="-238125" defTabSz="914034" fontAlgn="ctr">
              <a:lnSpc>
                <a:spcPct val="120000"/>
              </a:lnSpc>
              <a:spcBef>
                <a:spcPts val="792"/>
              </a:spcBef>
              <a:spcAft>
                <a:spcPts val="600"/>
              </a:spcAft>
              <a:buSzPct val="50000"/>
              <a:buFont typeface="Wingdings" panose="05000000000000000000" pitchFamily="2" charset="2"/>
              <a:buChar char=""/>
            </a:pPr>
            <a:r>
              <a:rPr lang="en-US" sz="1400" dirty="0">
                <a:solidFill>
                  <a:prstClr val="black"/>
                </a:solidFill>
                <a:latin typeface="Huawei Sans" panose="020C0503030203020204" pitchFamily="34" charset="0"/>
                <a:cs typeface="Huawei Sans" panose="020C0503030203020204" pitchFamily="34" charset="0"/>
              </a:rPr>
              <a:t>The full-mesh topology is simple, and service communication is efficient. However, the full-mesh topology has average network scalability and applies to a network with 10 to 100 branch sites.</a:t>
            </a:r>
          </a:p>
        </p:txBody>
      </p:sp>
      <p:sp>
        <p:nvSpPr>
          <p:cNvPr id="36" name="五边形 2">
            <a:extLst>
              <a:ext uri="{FF2B5EF4-FFF2-40B4-BE49-F238E27FC236}">
                <a16:creationId xmlns="" xmlns:a16="http://schemas.microsoft.com/office/drawing/2014/main" id="{2EA9661A-503D-4CEC-9BC1-BCBCD5884128}"/>
              </a:ext>
            </a:extLst>
          </p:cNvPr>
          <p:cNvSpPr/>
          <p:nvPr/>
        </p:nvSpPr>
        <p:spPr bwMode="gray">
          <a:xfrm>
            <a:off x="7024871" y="93058"/>
            <a:ext cx="1631551" cy="252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VPN Design</a:t>
            </a:r>
          </a:p>
        </p:txBody>
      </p:sp>
      <p:sp>
        <p:nvSpPr>
          <p:cNvPr id="45" name="燕尾形 3">
            <a:extLst>
              <a:ext uri="{FF2B5EF4-FFF2-40B4-BE49-F238E27FC236}">
                <a16:creationId xmlns="" xmlns:a16="http://schemas.microsoft.com/office/drawing/2014/main" id="{3BCBBB1C-AB3F-4936-A520-18BB616BCEFB}"/>
              </a:ext>
            </a:extLst>
          </p:cNvPr>
          <p:cNvSpPr/>
          <p:nvPr/>
        </p:nvSpPr>
        <p:spPr bwMode="gray">
          <a:xfrm>
            <a:off x="10117536" y="93058"/>
            <a:ext cx="1631551"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VPN Route Design</a:t>
            </a:r>
          </a:p>
        </p:txBody>
      </p:sp>
      <p:sp>
        <p:nvSpPr>
          <p:cNvPr id="46" name="燕尾形 3">
            <a:extLst>
              <a:ext uri="{FF2B5EF4-FFF2-40B4-BE49-F238E27FC236}">
                <a16:creationId xmlns="" xmlns:a16="http://schemas.microsoft.com/office/drawing/2014/main" id="{9AE9F0F1-2BD6-4C30-9BFC-93EE91621455}"/>
              </a:ext>
            </a:extLst>
          </p:cNvPr>
          <p:cNvSpPr/>
          <p:nvPr/>
        </p:nvSpPr>
        <p:spPr bwMode="gray">
          <a:xfrm>
            <a:off x="8571203" y="93058"/>
            <a:ext cx="1631551"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sym typeface="Huawei Sans" panose="020C0503030203020204" pitchFamily="34" charset="0"/>
              </a:rPr>
              <a:t>Topology Design</a:t>
            </a:r>
          </a:p>
        </p:txBody>
      </p:sp>
      <p:sp>
        <p:nvSpPr>
          <p:cNvPr id="40" name="Freeform 159">
            <a:extLst>
              <a:ext uri="{FF2B5EF4-FFF2-40B4-BE49-F238E27FC236}">
                <a16:creationId xmlns="" xmlns:a16="http://schemas.microsoft.com/office/drawing/2014/main" id="{88BB4CDD-BAE0-4AA0-952F-4E885CDDEA36}"/>
              </a:ext>
            </a:extLst>
          </p:cNvPr>
          <p:cNvSpPr/>
          <p:nvPr/>
        </p:nvSpPr>
        <p:spPr bwMode="gray">
          <a:xfrm flipH="1">
            <a:off x="2235752" y="3180507"/>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MPLS</a:t>
            </a:r>
          </a:p>
        </p:txBody>
      </p:sp>
      <p:sp>
        <p:nvSpPr>
          <p:cNvPr id="41" name="Freeform 159">
            <a:extLst>
              <a:ext uri="{FF2B5EF4-FFF2-40B4-BE49-F238E27FC236}">
                <a16:creationId xmlns="" xmlns:a16="http://schemas.microsoft.com/office/drawing/2014/main" id="{EB74923F-5A01-4A84-9ABB-9794B5A67EA5}"/>
              </a:ext>
            </a:extLst>
          </p:cNvPr>
          <p:cNvSpPr/>
          <p:nvPr/>
        </p:nvSpPr>
        <p:spPr bwMode="gray">
          <a:xfrm flipH="1">
            <a:off x="3274474" y="3168764"/>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Internet</a:t>
            </a:r>
          </a:p>
        </p:txBody>
      </p:sp>
    </p:spTree>
    <p:extLst>
      <p:ext uri="{BB962C8B-B14F-4D97-AF65-F5344CB8AC3E}">
        <p14:creationId xmlns:p14="http://schemas.microsoft.com/office/powerpoint/2010/main" val="2819420674"/>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Freeform 159">
            <a:extLst>
              <a:ext uri="{FF2B5EF4-FFF2-40B4-BE49-F238E27FC236}">
                <a16:creationId xmlns="" xmlns:a16="http://schemas.microsoft.com/office/drawing/2014/main" id="{286CA716-A922-4A0F-9772-2A6CA9FB1932}"/>
              </a:ext>
            </a:extLst>
          </p:cNvPr>
          <p:cNvSpPr/>
          <p:nvPr/>
        </p:nvSpPr>
        <p:spPr bwMode="gray">
          <a:xfrm flipH="1">
            <a:off x="2488649" y="1839721"/>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defRPr/>
            </a:pPr>
            <a:r>
              <a:rPr lang="en-US" sz="1400" dirty="0">
                <a:solidFill>
                  <a:srgbClr val="000000"/>
                </a:solidFill>
              </a:rPr>
              <a:t>HQ/DC</a:t>
            </a:r>
          </a:p>
        </p:txBody>
      </p:sp>
      <p:sp>
        <p:nvSpPr>
          <p:cNvPr id="40" name="Freeform 159">
            <a:extLst>
              <a:ext uri="{FF2B5EF4-FFF2-40B4-BE49-F238E27FC236}">
                <a16:creationId xmlns="" xmlns:a16="http://schemas.microsoft.com/office/drawing/2014/main" id="{498DC3F7-6E55-43A7-B9BD-E14A7DCA809E}"/>
              </a:ext>
            </a:extLst>
          </p:cNvPr>
          <p:cNvSpPr/>
          <p:nvPr/>
        </p:nvSpPr>
        <p:spPr bwMode="gray">
          <a:xfrm flipH="1">
            <a:off x="1177508" y="4672974"/>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Branch</a:t>
            </a:r>
          </a:p>
        </p:txBody>
      </p:sp>
      <p:sp>
        <p:nvSpPr>
          <p:cNvPr id="41" name="Freeform 159">
            <a:extLst>
              <a:ext uri="{FF2B5EF4-FFF2-40B4-BE49-F238E27FC236}">
                <a16:creationId xmlns="" xmlns:a16="http://schemas.microsoft.com/office/drawing/2014/main" id="{39D18E96-1BBD-4C5F-BACE-C0DB8F7B3DEC}"/>
              </a:ext>
            </a:extLst>
          </p:cNvPr>
          <p:cNvSpPr/>
          <p:nvPr/>
        </p:nvSpPr>
        <p:spPr bwMode="gray">
          <a:xfrm flipH="1">
            <a:off x="2783009" y="4677715"/>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Branch</a:t>
            </a:r>
          </a:p>
        </p:txBody>
      </p:sp>
      <p:sp>
        <p:nvSpPr>
          <p:cNvPr id="48" name="Freeform 159">
            <a:extLst>
              <a:ext uri="{FF2B5EF4-FFF2-40B4-BE49-F238E27FC236}">
                <a16:creationId xmlns="" xmlns:a16="http://schemas.microsoft.com/office/drawing/2014/main" id="{584598B9-F6A5-4868-A5B4-1E5D685EBD02}"/>
              </a:ext>
            </a:extLst>
          </p:cNvPr>
          <p:cNvSpPr/>
          <p:nvPr/>
        </p:nvSpPr>
        <p:spPr bwMode="gray">
          <a:xfrm flipH="1">
            <a:off x="4161211" y="4669720"/>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Branch</a:t>
            </a:r>
          </a:p>
        </p:txBody>
      </p:sp>
      <p:sp>
        <p:nvSpPr>
          <p:cNvPr id="3" name="标题 2"/>
          <p:cNvSpPr>
            <a:spLocks noGrp="1"/>
          </p:cNvSpPr>
          <p:nvPr>
            <p:ph type="title"/>
          </p:nvPr>
        </p:nvSpPr>
        <p:spPr bwMode="gray"/>
        <p:txBody>
          <a:bodyPr/>
          <a:lstStyle/>
          <a:p>
            <a:r>
              <a:rPr lang="en-US" dirty="0"/>
              <a:t>Partial-Mesh Networking</a:t>
            </a: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1449847" y="4472790"/>
            <a:ext cx="466668" cy="381818"/>
          </a:xfrm>
          <a:prstGeom prst="rect">
            <a:avLst/>
          </a:prstGeom>
        </p:spPr>
      </p:pic>
      <p:sp>
        <p:nvSpPr>
          <p:cNvPr id="10" name="文本框 9"/>
          <p:cNvSpPr txBox="1"/>
          <p:nvPr/>
        </p:nvSpPr>
        <p:spPr bwMode="gray">
          <a:xfrm>
            <a:off x="636881" y="4469045"/>
            <a:ext cx="853675"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rPr>
              <a:t>Edge</a:t>
            </a:r>
          </a:p>
        </p:txBody>
      </p:sp>
      <p:cxnSp>
        <p:nvCxnSpPr>
          <p:cNvPr id="12" name="直接连接符 11"/>
          <p:cNvCxnSpPr>
            <a:cxnSpLocks/>
            <a:stCxn id="23" idx="2"/>
          </p:cNvCxnSpPr>
          <p:nvPr/>
        </p:nvCxnSpPr>
        <p:spPr bwMode="gray">
          <a:xfrm>
            <a:off x="3258385" y="2690851"/>
            <a:ext cx="308636" cy="520815"/>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直接连接符 12"/>
          <p:cNvCxnSpPr>
            <a:cxnSpLocks/>
            <a:stCxn id="9" idx="0"/>
          </p:cNvCxnSpPr>
          <p:nvPr/>
        </p:nvCxnSpPr>
        <p:spPr bwMode="gray">
          <a:xfrm flipV="1">
            <a:off x="1683182" y="3751153"/>
            <a:ext cx="830204" cy="717891"/>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6" name="图片 15"/>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3043217" y="4472790"/>
            <a:ext cx="466668" cy="381818"/>
          </a:xfrm>
          <a:prstGeom prst="rect">
            <a:avLst/>
          </a:prstGeom>
        </p:spPr>
      </p:pic>
      <p:cxnSp>
        <p:nvCxnSpPr>
          <p:cNvPr id="17" name="直接连接符 16"/>
          <p:cNvCxnSpPr>
            <a:cxnSpLocks/>
            <a:stCxn id="16" idx="0"/>
          </p:cNvCxnSpPr>
          <p:nvPr/>
        </p:nvCxnSpPr>
        <p:spPr bwMode="gray">
          <a:xfrm flipH="1" flipV="1">
            <a:off x="2513386" y="3751153"/>
            <a:ext cx="763165" cy="717891"/>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直接连接符 17"/>
          <p:cNvCxnSpPr/>
          <p:nvPr/>
        </p:nvCxnSpPr>
        <p:spPr bwMode="gray">
          <a:xfrm>
            <a:off x="2880609" y="2485035"/>
            <a:ext cx="189199" cy="0"/>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0" name="图片 19"/>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2518769" y="2306184"/>
            <a:ext cx="466668" cy="381818"/>
          </a:xfrm>
          <a:prstGeom prst="rect">
            <a:avLst/>
          </a:prstGeom>
        </p:spPr>
      </p:pic>
      <p:sp>
        <p:nvSpPr>
          <p:cNvPr id="21" name="文本框 20"/>
          <p:cNvSpPr txBox="1"/>
          <p:nvPr/>
        </p:nvSpPr>
        <p:spPr bwMode="gray">
          <a:xfrm>
            <a:off x="1309682" y="2177258"/>
            <a:ext cx="1187199" cy="584775"/>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rPr>
              <a:t>Edge (Redirect)</a:t>
            </a:r>
          </a:p>
        </p:txBody>
      </p:sp>
      <p:pic>
        <p:nvPicPr>
          <p:cNvPr id="23" name="图片 22"/>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3025050" y="2305288"/>
            <a:ext cx="466668" cy="381818"/>
          </a:xfrm>
          <a:prstGeom prst="rect">
            <a:avLst/>
          </a:prstGeom>
        </p:spPr>
      </p:pic>
      <p:cxnSp>
        <p:nvCxnSpPr>
          <p:cNvPr id="24" name="直接连接符 23"/>
          <p:cNvCxnSpPr>
            <a:cxnSpLocks/>
            <a:stCxn id="20" idx="2"/>
          </p:cNvCxnSpPr>
          <p:nvPr/>
        </p:nvCxnSpPr>
        <p:spPr bwMode="gray">
          <a:xfrm flipH="1">
            <a:off x="2513386" y="2691748"/>
            <a:ext cx="238717" cy="481369"/>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7" name="图片 26"/>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4424842" y="4472790"/>
            <a:ext cx="466668" cy="381818"/>
          </a:xfrm>
          <a:prstGeom prst="rect">
            <a:avLst/>
          </a:prstGeom>
        </p:spPr>
      </p:pic>
      <p:cxnSp>
        <p:nvCxnSpPr>
          <p:cNvPr id="28" name="直接连接符 27"/>
          <p:cNvCxnSpPr>
            <a:cxnSpLocks/>
            <a:stCxn id="27" idx="0"/>
          </p:cNvCxnSpPr>
          <p:nvPr/>
        </p:nvCxnSpPr>
        <p:spPr bwMode="gray">
          <a:xfrm flipH="1" flipV="1">
            <a:off x="3567021" y="3707071"/>
            <a:ext cx="1091156" cy="761973"/>
          </a:xfrm>
          <a:prstGeom prst="line">
            <a:avLst/>
          </a:prstGeom>
          <a:noFill/>
          <a:ln w="9525" cap="flat" cmpd="sng" algn="ctr">
            <a:solidFill>
              <a:schemeClr val="bg2">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9" name="任意多边形 28"/>
          <p:cNvSpPr/>
          <p:nvPr/>
        </p:nvSpPr>
        <p:spPr bwMode="gray">
          <a:xfrm>
            <a:off x="1587431" y="2675791"/>
            <a:ext cx="1039905" cy="1801907"/>
          </a:xfrm>
          <a:custGeom>
            <a:avLst/>
            <a:gdLst>
              <a:gd name="connsiteX0" fmla="*/ 779929 w 779929"/>
              <a:gd name="connsiteY0" fmla="*/ 0 h 1351430"/>
              <a:gd name="connsiteX1" fmla="*/ 504265 w 779929"/>
              <a:gd name="connsiteY1" fmla="*/ 726142 h 1351430"/>
              <a:gd name="connsiteX2" fmla="*/ 0 w 779929"/>
              <a:gd name="connsiteY2" fmla="*/ 1351430 h 1351430"/>
            </a:gdLst>
            <a:ahLst/>
            <a:cxnLst>
              <a:cxn ang="0">
                <a:pos x="connsiteX0" y="connsiteY0"/>
              </a:cxn>
              <a:cxn ang="0">
                <a:pos x="connsiteX1" y="connsiteY1"/>
              </a:cxn>
              <a:cxn ang="0">
                <a:pos x="connsiteX2" y="connsiteY2"/>
              </a:cxn>
            </a:cxnLst>
            <a:rect l="l" t="t" r="r" b="b"/>
            <a:pathLst>
              <a:path w="779929" h="1351430">
                <a:moveTo>
                  <a:pt x="779929" y="0"/>
                </a:moveTo>
                <a:cubicBezTo>
                  <a:pt x="707091" y="250452"/>
                  <a:pt x="634253" y="500904"/>
                  <a:pt x="504265" y="726142"/>
                </a:cubicBezTo>
                <a:cubicBezTo>
                  <a:pt x="374277" y="951380"/>
                  <a:pt x="187138" y="1151405"/>
                  <a:pt x="0" y="1351430"/>
                </a:cubicBezTo>
              </a:path>
            </a:pathLst>
          </a:custGeom>
          <a:noFill/>
          <a:ln w="57150" cap="flat" cmpd="sng" algn="ctr">
            <a:solidFill>
              <a:srgbClr val="E28189"/>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a typeface="宋体" charset="-122"/>
            </a:endParaRPr>
          </a:p>
        </p:txBody>
      </p:sp>
      <p:sp>
        <p:nvSpPr>
          <p:cNvPr id="30" name="任意多边形 29"/>
          <p:cNvSpPr/>
          <p:nvPr/>
        </p:nvSpPr>
        <p:spPr bwMode="gray">
          <a:xfrm>
            <a:off x="2642144" y="2675940"/>
            <a:ext cx="716221" cy="1810871"/>
          </a:xfrm>
          <a:custGeom>
            <a:avLst/>
            <a:gdLst>
              <a:gd name="connsiteX0" fmla="*/ 120307 w 537166"/>
              <a:gd name="connsiteY0" fmla="*/ 0 h 1358153"/>
              <a:gd name="connsiteX1" fmla="*/ 26178 w 537166"/>
              <a:gd name="connsiteY1" fmla="*/ 726141 h 1358153"/>
              <a:gd name="connsiteX2" fmla="*/ 537166 w 537166"/>
              <a:gd name="connsiteY2" fmla="*/ 1358153 h 1358153"/>
            </a:gdLst>
            <a:ahLst/>
            <a:cxnLst>
              <a:cxn ang="0">
                <a:pos x="connsiteX0" y="connsiteY0"/>
              </a:cxn>
              <a:cxn ang="0">
                <a:pos x="connsiteX1" y="connsiteY1"/>
              </a:cxn>
              <a:cxn ang="0">
                <a:pos x="connsiteX2" y="connsiteY2"/>
              </a:cxn>
            </a:cxnLst>
            <a:rect l="l" t="t" r="r" b="b"/>
            <a:pathLst>
              <a:path w="537166" h="1358153">
                <a:moveTo>
                  <a:pt x="120307" y="0"/>
                </a:moveTo>
                <a:cubicBezTo>
                  <a:pt x="38504" y="249891"/>
                  <a:pt x="-43298" y="499782"/>
                  <a:pt x="26178" y="726141"/>
                </a:cubicBezTo>
                <a:cubicBezTo>
                  <a:pt x="95654" y="952500"/>
                  <a:pt x="316410" y="1155326"/>
                  <a:pt x="537166" y="1358153"/>
                </a:cubicBezTo>
              </a:path>
            </a:pathLst>
          </a:custGeom>
          <a:noFill/>
          <a:ln w="57150" cap="flat" cmpd="sng" algn="ctr">
            <a:solidFill>
              <a:srgbClr val="E28189"/>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a typeface="宋体" charset="-122"/>
            </a:endParaRPr>
          </a:p>
        </p:txBody>
      </p:sp>
      <p:sp>
        <p:nvSpPr>
          <p:cNvPr id="31" name="任意多边形 30"/>
          <p:cNvSpPr/>
          <p:nvPr/>
        </p:nvSpPr>
        <p:spPr bwMode="gray">
          <a:xfrm>
            <a:off x="1730190" y="3686332"/>
            <a:ext cx="1515036" cy="791365"/>
          </a:xfrm>
          <a:custGeom>
            <a:avLst/>
            <a:gdLst>
              <a:gd name="connsiteX0" fmla="*/ 0 w 1136277"/>
              <a:gd name="connsiteY0" fmla="*/ 573354 h 593524"/>
              <a:gd name="connsiteX1" fmla="*/ 517712 w 1136277"/>
              <a:gd name="connsiteY1" fmla="*/ 22024 h 593524"/>
              <a:gd name="connsiteX2" fmla="*/ 685800 w 1136277"/>
              <a:gd name="connsiteY2" fmla="*/ 156495 h 593524"/>
              <a:gd name="connsiteX3" fmla="*/ 1136277 w 1136277"/>
              <a:gd name="connsiteY3" fmla="*/ 593524 h 593524"/>
            </a:gdLst>
            <a:ahLst/>
            <a:cxnLst>
              <a:cxn ang="0">
                <a:pos x="connsiteX0" y="connsiteY0"/>
              </a:cxn>
              <a:cxn ang="0">
                <a:pos x="connsiteX1" y="connsiteY1"/>
              </a:cxn>
              <a:cxn ang="0">
                <a:pos x="connsiteX2" y="connsiteY2"/>
              </a:cxn>
              <a:cxn ang="0">
                <a:pos x="connsiteX3" y="connsiteY3"/>
              </a:cxn>
            </a:cxnLst>
            <a:rect l="l" t="t" r="r" b="b"/>
            <a:pathLst>
              <a:path w="1136277" h="593524">
                <a:moveTo>
                  <a:pt x="0" y="573354"/>
                </a:moveTo>
                <a:cubicBezTo>
                  <a:pt x="201706" y="332427"/>
                  <a:pt x="403412" y="91500"/>
                  <a:pt x="517712" y="22024"/>
                </a:cubicBezTo>
                <a:cubicBezTo>
                  <a:pt x="632012" y="-47453"/>
                  <a:pt x="582706" y="61245"/>
                  <a:pt x="685800" y="156495"/>
                </a:cubicBezTo>
                <a:cubicBezTo>
                  <a:pt x="788894" y="251745"/>
                  <a:pt x="962585" y="422634"/>
                  <a:pt x="1136277" y="593524"/>
                </a:cubicBezTo>
              </a:path>
            </a:pathLst>
          </a:custGeom>
          <a:noFill/>
          <a:ln w="57150" cap="flat" cmpd="sng" algn="ctr">
            <a:solidFill>
              <a:srgbClr val="E28189"/>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a typeface="宋体" charset="-122"/>
            </a:endParaRPr>
          </a:p>
        </p:txBody>
      </p:sp>
      <p:sp>
        <p:nvSpPr>
          <p:cNvPr id="32" name="任意多边形 31"/>
          <p:cNvSpPr/>
          <p:nvPr/>
        </p:nvSpPr>
        <p:spPr bwMode="gray">
          <a:xfrm>
            <a:off x="3254189" y="2666827"/>
            <a:ext cx="1398495" cy="1810871"/>
          </a:xfrm>
          <a:custGeom>
            <a:avLst/>
            <a:gdLst>
              <a:gd name="connsiteX0" fmla="*/ 0 w 1048871"/>
              <a:gd name="connsiteY0" fmla="*/ 0 h 1358153"/>
              <a:gd name="connsiteX1" fmla="*/ 302559 w 1048871"/>
              <a:gd name="connsiteY1" fmla="*/ 732865 h 1358153"/>
              <a:gd name="connsiteX2" fmla="*/ 1048871 w 1048871"/>
              <a:gd name="connsiteY2" fmla="*/ 1358153 h 1358153"/>
            </a:gdLst>
            <a:ahLst/>
            <a:cxnLst>
              <a:cxn ang="0">
                <a:pos x="connsiteX0" y="connsiteY0"/>
              </a:cxn>
              <a:cxn ang="0">
                <a:pos x="connsiteX1" y="connsiteY1"/>
              </a:cxn>
              <a:cxn ang="0">
                <a:pos x="connsiteX2" y="connsiteY2"/>
              </a:cxn>
            </a:cxnLst>
            <a:rect l="l" t="t" r="r" b="b"/>
            <a:pathLst>
              <a:path w="1048871" h="1358153">
                <a:moveTo>
                  <a:pt x="0" y="0"/>
                </a:moveTo>
                <a:cubicBezTo>
                  <a:pt x="63873" y="253253"/>
                  <a:pt x="127747" y="506506"/>
                  <a:pt x="302559" y="732865"/>
                </a:cubicBezTo>
                <a:cubicBezTo>
                  <a:pt x="477371" y="959224"/>
                  <a:pt x="763121" y="1158688"/>
                  <a:pt x="1048871" y="1358153"/>
                </a:cubicBezTo>
              </a:path>
            </a:pathLst>
          </a:custGeom>
          <a:noFill/>
          <a:ln w="57150" cap="flat" cmpd="sng" algn="ctr">
            <a:solidFill>
              <a:srgbClr val="E28189"/>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defTabSz="1219170" fontAlgn="ctr">
              <a:spcBef>
                <a:spcPct val="0"/>
              </a:spcBef>
              <a:spcAft>
                <a:spcPct val="0"/>
              </a:spcAft>
              <a:buClr>
                <a:srgbClr val="CC9900"/>
              </a:buClr>
              <a:buFont typeface="Wingdings" pitchFamily="2" charset="2"/>
              <a:buChar char="n"/>
            </a:pPr>
            <a:endParaRPr lang="en-US" altLang="zh-CN" sz="2400" dirty="0">
              <a:solidFill>
                <a:prstClr val="black"/>
              </a:solidFill>
              <a:latin typeface="Huawei Sans" panose="020C0503030203020204" pitchFamily="34" charset="0"/>
              <a:ea typeface="宋体" charset="-122"/>
            </a:endParaRPr>
          </a:p>
        </p:txBody>
      </p:sp>
      <p:sp>
        <p:nvSpPr>
          <p:cNvPr id="33" name="矩形 32"/>
          <p:cNvSpPr/>
          <p:nvPr/>
        </p:nvSpPr>
        <p:spPr bwMode="gray">
          <a:xfrm>
            <a:off x="5154769" y="1068849"/>
            <a:ext cx="6590475" cy="4401205"/>
          </a:xfrm>
          <a:prstGeom prst="rect">
            <a:avLst/>
          </a:prstGeom>
        </p:spPr>
        <p:txBody>
          <a:bodyPr wrap="square">
            <a:spAutoFit/>
          </a:bodyPr>
          <a:lstStyle/>
          <a:p>
            <a:pPr marL="301625" indent="-301625" fontAlgn="ctr">
              <a:lnSpc>
                <a:spcPct val="120000"/>
              </a:lnSpc>
              <a:spcAft>
                <a:spcPts val="600"/>
              </a:spcAft>
              <a:buFont typeface="Arial" panose="020B0604020202020204" pitchFamily="34" charset="0"/>
              <a:buChar char="•"/>
            </a:pPr>
            <a:r>
              <a:rPr lang="en-US" sz="1600" b="1" dirty="0">
                <a:solidFill>
                  <a:srgbClr val="333333"/>
                </a:solidFill>
                <a:latin typeface="Huawei Sans" panose="020C0503030203020204" pitchFamily="34" charset="0"/>
              </a:rPr>
              <a:t>Solution Overview</a:t>
            </a:r>
          </a:p>
          <a:p>
            <a:pPr marL="542925" lvl="1" indent="-238125" defTabSz="914034" fontAlgn="ctr">
              <a:lnSpc>
                <a:spcPct val="120000"/>
              </a:lnSpc>
              <a:spcBef>
                <a:spcPts val="792"/>
              </a:spcBef>
              <a:spcAft>
                <a:spcPts val="600"/>
              </a:spcAft>
              <a:buSzPct val="50000"/>
              <a:buFont typeface="Wingdings" panose="05000000000000000000" pitchFamily="2" charset="2"/>
              <a:buChar char=""/>
            </a:pPr>
            <a:r>
              <a:rPr lang="en-US" sz="1400" dirty="0">
                <a:solidFill>
                  <a:prstClr val="black"/>
                </a:solidFill>
                <a:latin typeface="Huawei Sans" panose="020C0503030203020204" pitchFamily="34" charset="0"/>
                <a:cs typeface="Huawei Sans" panose="020C0503030203020204" pitchFamily="34" charset="0"/>
              </a:rPr>
              <a:t>A partial-mesh network can be considered a type of special full-mesh network. If direct underlay network connections are available between sites, traffic is directly transmitted between the sites. Otherwise, traffic between sites is forwarded through a redirect site, to which both sites are connected.</a:t>
            </a:r>
          </a:p>
          <a:p>
            <a:pPr marL="301625" indent="-301625" fontAlgn="ctr">
              <a:lnSpc>
                <a:spcPct val="120000"/>
              </a:lnSpc>
              <a:spcAft>
                <a:spcPts val="600"/>
              </a:spcAft>
              <a:buFont typeface="Arial" panose="020B0604020202020204" pitchFamily="34" charset="0"/>
              <a:buChar char="•"/>
            </a:pPr>
            <a:r>
              <a:rPr lang="en-US" sz="1600" b="1" dirty="0">
                <a:solidFill>
                  <a:srgbClr val="333333"/>
                </a:solidFill>
                <a:latin typeface="Huawei Sans" panose="020C0503030203020204" pitchFamily="34" charset="0"/>
              </a:rPr>
              <a:t>Application Scenario</a:t>
            </a:r>
          </a:p>
          <a:p>
            <a:pPr marL="542925" lvl="1" indent="-238125" defTabSz="914034" fontAlgn="ctr">
              <a:lnSpc>
                <a:spcPct val="120000"/>
              </a:lnSpc>
              <a:spcBef>
                <a:spcPts val="792"/>
              </a:spcBef>
              <a:spcAft>
                <a:spcPts val="600"/>
              </a:spcAft>
              <a:buSzPct val="50000"/>
              <a:buFont typeface="Wingdings" panose="05000000000000000000" pitchFamily="2" charset="2"/>
              <a:buChar char=""/>
            </a:pPr>
            <a:r>
              <a:rPr lang="en-US" sz="1400" dirty="0">
                <a:solidFill>
                  <a:prstClr val="black"/>
                </a:solidFill>
                <a:latin typeface="Huawei Sans" panose="020C0503030203020204" pitchFamily="34" charset="0"/>
                <a:cs typeface="Huawei Sans" panose="020C0503030203020204" pitchFamily="34" charset="0"/>
              </a:rPr>
              <a:t>Branch sites cannot directly communicate with each other over the underlay network and use a redirect site for communication instead.</a:t>
            </a:r>
          </a:p>
          <a:p>
            <a:pPr marL="542925" lvl="1" indent="-238125" defTabSz="914034" fontAlgn="ctr">
              <a:lnSpc>
                <a:spcPct val="120000"/>
              </a:lnSpc>
              <a:spcBef>
                <a:spcPts val="792"/>
              </a:spcBef>
              <a:spcAft>
                <a:spcPts val="600"/>
              </a:spcAft>
              <a:buSzPct val="50000"/>
              <a:buFont typeface="Wingdings" panose="05000000000000000000" pitchFamily="2" charset="2"/>
              <a:buChar char=""/>
            </a:pPr>
            <a:r>
              <a:rPr lang="en-US" sz="1400" dirty="0">
                <a:solidFill>
                  <a:prstClr val="black"/>
                </a:solidFill>
                <a:latin typeface="Huawei Sans" panose="020C0503030203020204" pitchFamily="34" charset="0"/>
                <a:cs typeface="Huawei Sans" panose="020C0503030203020204" pitchFamily="34" charset="0"/>
              </a:rPr>
              <a:t>In full-mesh networking, branch sites directly communicate with each other over the underlay network. To enhance reliability, a redirect site can be deployed. When the underlay network is faulty and sites cannot directly communicate with each other, traffic between branch sites is transmitted through the redirect site.</a:t>
            </a:r>
          </a:p>
        </p:txBody>
      </p:sp>
      <p:sp>
        <p:nvSpPr>
          <p:cNvPr id="42" name="五边形 2">
            <a:extLst>
              <a:ext uri="{FF2B5EF4-FFF2-40B4-BE49-F238E27FC236}">
                <a16:creationId xmlns="" xmlns:a16="http://schemas.microsoft.com/office/drawing/2014/main" id="{2EA9661A-503D-4CEC-9BC1-BCBCD5884128}"/>
              </a:ext>
            </a:extLst>
          </p:cNvPr>
          <p:cNvSpPr/>
          <p:nvPr/>
        </p:nvSpPr>
        <p:spPr bwMode="gray">
          <a:xfrm>
            <a:off x="7024871" y="93058"/>
            <a:ext cx="1631551" cy="252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VPN Design</a:t>
            </a:r>
          </a:p>
        </p:txBody>
      </p:sp>
      <p:sp>
        <p:nvSpPr>
          <p:cNvPr id="43" name="燕尾形 3">
            <a:extLst>
              <a:ext uri="{FF2B5EF4-FFF2-40B4-BE49-F238E27FC236}">
                <a16:creationId xmlns="" xmlns:a16="http://schemas.microsoft.com/office/drawing/2014/main" id="{3BCBBB1C-AB3F-4936-A520-18BB616BCEFB}"/>
              </a:ext>
            </a:extLst>
          </p:cNvPr>
          <p:cNvSpPr/>
          <p:nvPr/>
        </p:nvSpPr>
        <p:spPr bwMode="gray">
          <a:xfrm>
            <a:off x="10117536" y="93058"/>
            <a:ext cx="1631551"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VPN Route Design</a:t>
            </a:r>
          </a:p>
        </p:txBody>
      </p:sp>
      <p:sp>
        <p:nvSpPr>
          <p:cNvPr id="44" name="燕尾形 3">
            <a:extLst>
              <a:ext uri="{FF2B5EF4-FFF2-40B4-BE49-F238E27FC236}">
                <a16:creationId xmlns="" xmlns:a16="http://schemas.microsoft.com/office/drawing/2014/main" id="{9AE9F0F1-2BD6-4C30-9BFC-93EE91621455}"/>
              </a:ext>
            </a:extLst>
          </p:cNvPr>
          <p:cNvSpPr/>
          <p:nvPr/>
        </p:nvSpPr>
        <p:spPr bwMode="gray">
          <a:xfrm>
            <a:off x="8571203" y="93058"/>
            <a:ext cx="1631551"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sym typeface="Huawei Sans" panose="020C0503030203020204" pitchFamily="34" charset="0"/>
              </a:rPr>
              <a:t>Topology Design</a:t>
            </a:r>
          </a:p>
        </p:txBody>
      </p:sp>
      <p:sp>
        <p:nvSpPr>
          <p:cNvPr id="38" name="Freeform 159">
            <a:extLst>
              <a:ext uri="{FF2B5EF4-FFF2-40B4-BE49-F238E27FC236}">
                <a16:creationId xmlns="" xmlns:a16="http://schemas.microsoft.com/office/drawing/2014/main" id="{40C72D26-576C-428D-B46A-A91F9C6253BF}"/>
              </a:ext>
            </a:extLst>
          </p:cNvPr>
          <p:cNvSpPr/>
          <p:nvPr/>
        </p:nvSpPr>
        <p:spPr bwMode="gray">
          <a:xfrm flipH="1">
            <a:off x="2075424" y="3180507"/>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MPLS</a:t>
            </a:r>
          </a:p>
        </p:txBody>
      </p:sp>
      <p:sp>
        <p:nvSpPr>
          <p:cNvPr id="39" name="Freeform 159">
            <a:extLst>
              <a:ext uri="{FF2B5EF4-FFF2-40B4-BE49-F238E27FC236}">
                <a16:creationId xmlns="" xmlns:a16="http://schemas.microsoft.com/office/drawing/2014/main" id="{CE21354D-84F1-4C58-B4FA-43449D768692}"/>
              </a:ext>
            </a:extLst>
          </p:cNvPr>
          <p:cNvSpPr/>
          <p:nvPr/>
        </p:nvSpPr>
        <p:spPr bwMode="gray">
          <a:xfrm flipH="1">
            <a:off x="3114146" y="3168764"/>
            <a:ext cx="950752" cy="4969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defRPr/>
            </a:pPr>
            <a:r>
              <a:rPr lang="en-US" sz="1400" dirty="0">
                <a:solidFill>
                  <a:srgbClr val="000000"/>
                </a:solidFill>
              </a:rPr>
              <a:t>Internet</a:t>
            </a:r>
          </a:p>
        </p:txBody>
      </p:sp>
    </p:spTree>
    <p:extLst>
      <p:ext uri="{BB962C8B-B14F-4D97-AF65-F5344CB8AC3E}">
        <p14:creationId xmlns:p14="http://schemas.microsoft.com/office/powerpoint/2010/main" val="25630828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normAutofit/>
          </a:bodyPr>
          <a:lstStyle/>
          <a:p>
            <a:r>
              <a:rPr lang="en-US" dirty="0"/>
              <a:t>Challenges Brought by Large Numbers of Branches to Enterprise WAN Interconnection</a:t>
            </a:r>
          </a:p>
        </p:txBody>
      </p:sp>
      <p:sp>
        <p:nvSpPr>
          <p:cNvPr id="3" name="Text Placeholder 2"/>
          <p:cNvSpPr>
            <a:spLocks noGrp="1"/>
          </p:cNvSpPr>
          <p:nvPr>
            <p:ph type="body" sz="quarter" idx="10"/>
          </p:nvPr>
        </p:nvSpPr>
        <p:spPr bwMode="gray"/>
        <p:txBody>
          <a:bodyPr/>
          <a:lstStyle/>
          <a:p>
            <a:pPr algn="l">
              <a:lnSpc>
                <a:spcPct val="100000"/>
              </a:lnSpc>
            </a:pPr>
            <a:r>
              <a:rPr lang="en-US" sz="1400" dirty="0"/>
              <a:t>With the development of an enterprise, it will have more and more cross-city, cross-province, and cross-country branches, causing the following problems in managing branch site networks:</a:t>
            </a:r>
            <a:endParaRPr lang="en-US" altLang="zh-CN" sz="1400" dirty="0"/>
          </a:p>
          <a:p>
            <a:pPr marL="536575" lvl="1" indent="-220663">
              <a:lnSpc>
                <a:spcPct val="100000"/>
              </a:lnSpc>
            </a:pPr>
            <a:r>
              <a:rPr lang="en-US" sz="1200" dirty="0"/>
              <a:t>Too many branches result in high O&amp;M costs.</a:t>
            </a:r>
            <a:endParaRPr lang="en-US" altLang="zh-CN" sz="1200" dirty="0"/>
          </a:p>
          <a:p>
            <a:pPr marL="536575" lvl="1" indent="-220663">
              <a:lnSpc>
                <a:spcPct val="100000"/>
              </a:lnSpc>
            </a:pPr>
            <a:r>
              <a:rPr lang="en-US" sz="1200" dirty="0"/>
              <a:t>It takes a long time to provision new services in branches.</a:t>
            </a:r>
            <a:endParaRPr lang="en-US" altLang="zh-CN" sz="1200" dirty="0"/>
          </a:p>
          <a:p>
            <a:pPr marL="536575" lvl="1" indent="-220663">
              <a:lnSpc>
                <a:spcPct val="100000"/>
              </a:lnSpc>
            </a:pPr>
            <a:r>
              <a:rPr lang="en-US" sz="1200" dirty="0"/>
              <a:t>It is difficult to rectify faults on branch networks.</a:t>
            </a:r>
            <a:endParaRPr lang="en-US" altLang="zh-CN" sz="1200" dirty="0"/>
          </a:p>
        </p:txBody>
      </p:sp>
      <p:sp>
        <p:nvSpPr>
          <p:cNvPr id="4" name="TextBox 23"/>
          <p:cNvSpPr txBox="1">
            <a:spLocks noChangeArrowheads="1"/>
          </p:cNvSpPr>
          <p:nvPr/>
        </p:nvSpPr>
        <p:spPr bwMode="gray">
          <a:xfrm>
            <a:off x="1897372" y="3470537"/>
            <a:ext cx="936725" cy="627228"/>
          </a:xfrm>
          <a:prstGeom prst="rect">
            <a:avLst/>
          </a:prstGeom>
          <a:noFill/>
          <a:ln w="9525">
            <a:noFill/>
            <a:miter lim="800000"/>
            <a:headEnd/>
            <a:tailEnd/>
          </a:ln>
        </p:spPr>
        <p:txBody>
          <a:bodyPr wrap="square" lIns="72521" tIns="36261" rIns="72521" bIns="36261">
            <a:spAutoFit/>
          </a:bodyPr>
          <a:lstStyle/>
          <a:p>
            <a:pPr algn="ctr" defTabSz="724375" fontAlgn="ctr"/>
            <a:r>
              <a:rPr lang="en-US" sz="1200" dirty="0">
                <a:solidFill>
                  <a:prstClr val="black"/>
                </a:solidFill>
                <a:latin typeface="Huawei Sans" panose="020C0503030203020204" pitchFamily="34" charset="0"/>
              </a:rPr>
              <a:t>Approval process</a:t>
            </a:r>
            <a:endParaRPr lang="en-US" altLang="zh-CN" sz="1200" dirty="0">
              <a:solidFill>
                <a:prstClr val="black"/>
              </a:solidFill>
              <a:latin typeface="Huawei Sans" panose="020C0503030203020204" pitchFamily="34" charset="0"/>
              <a:ea typeface="方正兰亭黑简体" panose="02000000000000000000" pitchFamily="2" charset="-122"/>
              <a:cs typeface="Arial" pitchFamily="34" charset="0"/>
            </a:endParaRPr>
          </a:p>
          <a:p>
            <a:pPr algn="ctr" defTabSz="724375" fontAlgn="ctr"/>
            <a:r>
              <a:rPr lang="en-US" sz="1200" dirty="0">
                <a:solidFill>
                  <a:prstClr val="black"/>
                </a:solidFill>
                <a:latin typeface="Huawei Sans" panose="020C0503030203020204" pitchFamily="34" charset="0"/>
              </a:rPr>
              <a:t>(2~5 days)</a:t>
            </a:r>
            <a:endParaRPr lang="en-US" altLang="zh-CN" sz="120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sp>
        <p:nvSpPr>
          <p:cNvPr id="5" name="TextBox 26"/>
          <p:cNvSpPr txBox="1"/>
          <p:nvPr/>
        </p:nvSpPr>
        <p:spPr bwMode="gray">
          <a:xfrm>
            <a:off x="4289745" y="3465190"/>
            <a:ext cx="975144" cy="646319"/>
          </a:xfrm>
          <a:prstGeom prst="rect">
            <a:avLst/>
          </a:prstGeom>
          <a:noFill/>
        </p:spPr>
        <p:txBody>
          <a:bodyPr wrap="square" lIns="91427" tIns="45714" rIns="91427" bIns="45714" rtlCol="0">
            <a:spAutoFit/>
          </a:bodyPr>
          <a:lstStyle/>
          <a:p>
            <a:pPr algn="ctr" defTabSz="1219272" fontAlgn="ctr"/>
            <a:r>
              <a:rPr lang="en-US" sz="1200" dirty="0">
                <a:solidFill>
                  <a:prstClr val="black"/>
                </a:solidFill>
                <a:latin typeface="Huawei Sans" panose="020C0503030203020204" pitchFamily="34" charset="0"/>
              </a:rPr>
              <a:t>Hardware installation</a:t>
            </a:r>
            <a:endParaRPr lang="en-US" altLang="zh-CN" sz="1200" dirty="0">
              <a:solidFill>
                <a:prstClr val="black"/>
              </a:solidFill>
              <a:latin typeface="Huawei Sans" panose="020C0503030203020204" pitchFamily="34" charset="0"/>
              <a:ea typeface="方正兰亭黑简体" panose="02000000000000000000" pitchFamily="2" charset="-122"/>
              <a:cs typeface="Arial" pitchFamily="34" charset="0"/>
            </a:endParaRPr>
          </a:p>
          <a:p>
            <a:pPr algn="ctr" defTabSz="1219272" fontAlgn="ctr"/>
            <a:r>
              <a:rPr lang="en-US" sz="1200" dirty="0">
                <a:solidFill>
                  <a:prstClr val="black"/>
                </a:solidFill>
                <a:latin typeface="Huawei Sans" panose="020C0503030203020204" pitchFamily="34" charset="0"/>
              </a:rPr>
              <a:t>(1~3 days)</a:t>
            </a:r>
          </a:p>
        </p:txBody>
      </p:sp>
      <p:sp>
        <p:nvSpPr>
          <p:cNvPr id="6" name="TextBox 33"/>
          <p:cNvSpPr txBox="1"/>
          <p:nvPr/>
        </p:nvSpPr>
        <p:spPr bwMode="gray">
          <a:xfrm>
            <a:off x="3310948" y="3469447"/>
            <a:ext cx="1147764" cy="627228"/>
          </a:xfrm>
          <a:prstGeom prst="rect">
            <a:avLst/>
          </a:prstGeom>
          <a:noFill/>
          <a:ln w="9525">
            <a:noFill/>
            <a:miter lim="800000"/>
            <a:headEnd/>
            <a:tailEnd/>
          </a:ln>
        </p:spPr>
        <p:txBody>
          <a:bodyPr wrap="square" lIns="72521" tIns="36261" rIns="72521" bIns="36261">
            <a:spAutoFit/>
          </a:bodyPr>
          <a:lstStyle>
            <a:defPPr>
              <a:defRPr lang="zh-CN"/>
            </a:defPPr>
            <a:lvl1pPr algn="ctr" defTabSz="724375">
              <a:defRPr sz="1500">
                <a:solidFill>
                  <a:schemeClr val="bg1"/>
                </a:solidFill>
                <a:cs typeface="Arial" pitchFamily="34" charset="0"/>
              </a:defRPr>
            </a:lvl1pPr>
          </a:lstStyle>
          <a:p>
            <a:pPr fontAlgn="ctr"/>
            <a:r>
              <a:rPr lang="en-US" sz="1200" dirty="0">
                <a:solidFill>
                  <a:prstClr val="black"/>
                </a:solidFill>
                <a:latin typeface="Huawei Sans" panose="020C0503030203020204" pitchFamily="34" charset="0"/>
              </a:rPr>
              <a:t>Hardware transportation</a:t>
            </a:r>
            <a:endParaRPr lang="en-US" altLang="zh-CN" sz="1200" dirty="0">
              <a:solidFill>
                <a:prstClr val="black"/>
              </a:solidFill>
              <a:latin typeface="Huawei Sans" panose="020C0503030203020204" pitchFamily="34" charset="0"/>
              <a:ea typeface="方正兰亭黑简体" panose="02000000000000000000" pitchFamily="2" charset="-122"/>
            </a:endParaRPr>
          </a:p>
          <a:p>
            <a:pPr fontAlgn="ctr"/>
            <a:r>
              <a:rPr lang="en-US" sz="1200" dirty="0">
                <a:solidFill>
                  <a:prstClr val="black"/>
                </a:solidFill>
                <a:latin typeface="Huawei Sans" panose="020C0503030203020204" pitchFamily="34" charset="0"/>
              </a:rPr>
              <a:t>(2~5 days)</a:t>
            </a:r>
          </a:p>
        </p:txBody>
      </p:sp>
      <p:sp>
        <p:nvSpPr>
          <p:cNvPr id="7" name="TextBox 69"/>
          <p:cNvSpPr txBox="1"/>
          <p:nvPr/>
        </p:nvSpPr>
        <p:spPr bwMode="gray">
          <a:xfrm>
            <a:off x="5065019" y="3461908"/>
            <a:ext cx="1300556" cy="646319"/>
          </a:xfrm>
          <a:prstGeom prst="rect">
            <a:avLst/>
          </a:prstGeom>
          <a:noFill/>
        </p:spPr>
        <p:txBody>
          <a:bodyPr wrap="square" lIns="91427" tIns="45714" rIns="91427" bIns="45714" rtlCol="0">
            <a:spAutoFit/>
          </a:bodyPr>
          <a:lstStyle/>
          <a:p>
            <a:pPr algn="ctr" defTabSz="1219272" fontAlgn="ctr"/>
            <a:r>
              <a:rPr lang="en-US" sz="1200" b="1" dirty="0">
                <a:solidFill>
                  <a:srgbClr val="C7000B"/>
                </a:solidFill>
                <a:latin typeface="Huawei Sans" panose="020C0503030203020204" pitchFamily="34" charset="0"/>
              </a:rPr>
              <a:t>Software commissioning</a:t>
            </a:r>
            <a:endParaRPr lang="en-US" altLang="zh-CN" sz="1200" b="1" dirty="0">
              <a:solidFill>
                <a:srgbClr val="C7000B"/>
              </a:solidFill>
              <a:latin typeface="Huawei Sans" panose="020C0503030203020204" pitchFamily="34" charset="0"/>
              <a:ea typeface="方正兰亭黑简体" panose="02000000000000000000" pitchFamily="2" charset="-122"/>
              <a:cs typeface="Arial" pitchFamily="34" charset="0"/>
            </a:endParaRPr>
          </a:p>
          <a:p>
            <a:pPr algn="ctr" defTabSz="1219272" fontAlgn="ctr"/>
            <a:r>
              <a:rPr lang="en-US" sz="1200" dirty="0">
                <a:solidFill>
                  <a:srgbClr val="C7000B"/>
                </a:solidFill>
                <a:latin typeface="Huawei Sans" panose="020C0503030203020204" pitchFamily="34" charset="0"/>
              </a:rPr>
              <a:t>(1~3 weeks)</a:t>
            </a:r>
          </a:p>
        </p:txBody>
      </p:sp>
      <p:sp>
        <p:nvSpPr>
          <p:cNvPr id="8" name="TextBox 23"/>
          <p:cNvSpPr txBox="1">
            <a:spLocks noChangeArrowheads="1"/>
          </p:cNvSpPr>
          <p:nvPr/>
        </p:nvSpPr>
        <p:spPr bwMode="gray">
          <a:xfrm>
            <a:off x="2644820" y="3474207"/>
            <a:ext cx="918479" cy="627228"/>
          </a:xfrm>
          <a:prstGeom prst="rect">
            <a:avLst/>
          </a:prstGeom>
          <a:noFill/>
          <a:ln w="9525">
            <a:noFill/>
            <a:miter lim="800000"/>
            <a:headEnd/>
            <a:tailEnd/>
          </a:ln>
        </p:spPr>
        <p:txBody>
          <a:bodyPr wrap="square" lIns="72521" tIns="36261" rIns="72521" bIns="36261">
            <a:spAutoFit/>
          </a:bodyPr>
          <a:lstStyle/>
          <a:p>
            <a:pPr algn="ctr" defTabSz="724375" fontAlgn="ctr"/>
            <a:r>
              <a:rPr lang="en-US" sz="1200" dirty="0">
                <a:solidFill>
                  <a:prstClr val="black"/>
                </a:solidFill>
                <a:latin typeface="Huawei Sans" panose="020C0503030203020204" pitchFamily="34" charset="0"/>
              </a:rPr>
              <a:t>On-site survey</a:t>
            </a:r>
            <a:endParaRPr lang="en-US" altLang="zh-CN" sz="1200" dirty="0">
              <a:solidFill>
                <a:prstClr val="black"/>
              </a:solidFill>
              <a:latin typeface="Huawei Sans" panose="020C0503030203020204" pitchFamily="34" charset="0"/>
              <a:ea typeface="方正兰亭黑简体" panose="02000000000000000000" pitchFamily="2" charset="-122"/>
              <a:cs typeface="Arial" pitchFamily="34" charset="0"/>
            </a:endParaRPr>
          </a:p>
          <a:p>
            <a:pPr algn="ctr" defTabSz="724375" fontAlgn="ctr"/>
            <a:r>
              <a:rPr lang="en-US" sz="1200" dirty="0">
                <a:solidFill>
                  <a:prstClr val="black"/>
                </a:solidFill>
                <a:latin typeface="Huawei Sans" panose="020C0503030203020204" pitchFamily="34" charset="0"/>
              </a:rPr>
              <a:t>(1~3 days)</a:t>
            </a:r>
            <a:endParaRPr lang="en-US" altLang="zh-CN" sz="120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sp>
        <p:nvSpPr>
          <p:cNvPr id="9" name="TextBox 23"/>
          <p:cNvSpPr txBox="1">
            <a:spLocks noChangeArrowheads="1"/>
          </p:cNvSpPr>
          <p:nvPr/>
        </p:nvSpPr>
        <p:spPr bwMode="gray">
          <a:xfrm>
            <a:off x="1125784" y="3478506"/>
            <a:ext cx="1002488" cy="627228"/>
          </a:xfrm>
          <a:prstGeom prst="rect">
            <a:avLst/>
          </a:prstGeom>
          <a:noFill/>
          <a:ln w="9525">
            <a:noFill/>
            <a:miter lim="800000"/>
            <a:headEnd/>
            <a:tailEnd/>
          </a:ln>
        </p:spPr>
        <p:txBody>
          <a:bodyPr wrap="square" lIns="72521" tIns="36261" rIns="72521" bIns="36261">
            <a:spAutoFit/>
          </a:bodyPr>
          <a:lstStyle/>
          <a:p>
            <a:pPr algn="ctr" defTabSz="724375" fontAlgn="ctr"/>
            <a:r>
              <a:rPr lang="en-US" sz="1200" dirty="0">
                <a:solidFill>
                  <a:prstClr val="black"/>
                </a:solidFill>
                <a:latin typeface="Huawei Sans" panose="020C0503030203020204" pitchFamily="34" charset="0"/>
              </a:rPr>
              <a:t>Device selection</a:t>
            </a:r>
            <a:endParaRPr lang="en-US" altLang="zh-CN" sz="1200" dirty="0">
              <a:solidFill>
                <a:prstClr val="black"/>
              </a:solidFill>
              <a:latin typeface="Huawei Sans" panose="020C0503030203020204" pitchFamily="34" charset="0"/>
              <a:ea typeface="方正兰亭黑简体" panose="02000000000000000000" pitchFamily="2" charset="-122"/>
              <a:cs typeface="Arial" pitchFamily="34" charset="0"/>
            </a:endParaRPr>
          </a:p>
          <a:p>
            <a:pPr algn="ctr" defTabSz="724375" fontAlgn="ctr"/>
            <a:r>
              <a:rPr lang="en-US" sz="1200" dirty="0">
                <a:solidFill>
                  <a:prstClr val="black"/>
                </a:solidFill>
                <a:latin typeface="Huawei Sans" panose="020C0503030203020204" pitchFamily="34" charset="0"/>
              </a:rPr>
              <a:t>(1~3 days)</a:t>
            </a:r>
            <a:endParaRPr lang="en-US" altLang="zh-CN" sz="120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sp>
        <p:nvSpPr>
          <p:cNvPr id="10" name="TextBox 23"/>
          <p:cNvSpPr txBox="1">
            <a:spLocks noChangeArrowheads="1"/>
          </p:cNvSpPr>
          <p:nvPr/>
        </p:nvSpPr>
        <p:spPr bwMode="gray">
          <a:xfrm>
            <a:off x="353889" y="3472699"/>
            <a:ext cx="1053280" cy="627228"/>
          </a:xfrm>
          <a:prstGeom prst="rect">
            <a:avLst/>
          </a:prstGeom>
          <a:noFill/>
          <a:ln w="9525">
            <a:noFill/>
            <a:miter lim="800000"/>
            <a:headEnd/>
            <a:tailEnd/>
          </a:ln>
        </p:spPr>
        <p:txBody>
          <a:bodyPr wrap="square" lIns="72521" tIns="36261" rIns="72521" bIns="36261">
            <a:spAutoFit/>
          </a:bodyPr>
          <a:lstStyle/>
          <a:p>
            <a:pPr algn="ctr" defTabSz="724375" fontAlgn="ctr"/>
            <a:r>
              <a:rPr lang="en-US" sz="1200" dirty="0">
                <a:solidFill>
                  <a:prstClr val="black"/>
                </a:solidFill>
                <a:latin typeface="Huawei Sans" panose="020C0503030203020204" pitchFamily="34" charset="0"/>
              </a:rPr>
              <a:t>Network planning</a:t>
            </a:r>
            <a:endParaRPr lang="en-US" altLang="zh-CN" sz="1200" dirty="0">
              <a:solidFill>
                <a:prstClr val="black"/>
              </a:solidFill>
              <a:latin typeface="Huawei Sans" panose="020C0503030203020204" pitchFamily="34" charset="0"/>
              <a:ea typeface="方正兰亭黑简体" panose="02000000000000000000" pitchFamily="2" charset="-122"/>
              <a:cs typeface="Arial" pitchFamily="34" charset="0"/>
            </a:endParaRPr>
          </a:p>
          <a:p>
            <a:pPr algn="ctr" defTabSz="724375" fontAlgn="ctr"/>
            <a:r>
              <a:rPr lang="en-US" sz="1200" dirty="0">
                <a:solidFill>
                  <a:prstClr val="black"/>
                </a:solidFill>
                <a:latin typeface="Huawei Sans" panose="020C0503030203020204" pitchFamily="34" charset="0"/>
              </a:rPr>
              <a:t>(2~5 days)</a:t>
            </a:r>
            <a:endParaRPr lang="en-US" altLang="zh-CN" sz="120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sp>
        <p:nvSpPr>
          <p:cNvPr id="11" name="Freeform 111"/>
          <p:cNvSpPr>
            <a:spLocks noChangeAspect="1" noEditPoints="1"/>
          </p:cNvSpPr>
          <p:nvPr/>
        </p:nvSpPr>
        <p:spPr bwMode="gray">
          <a:xfrm flipH="1">
            <a:off x="3558131" y="4169986"/>
            <a:ext cx="540593" cy="269442"/>
          </a:xfrm>
          <a:custGeom>
            <a:avLst/>
            <a:gdLst>
              <a:gd name="T0" fmla="*/ 206 w 372"/>
              <a:gd name="T1" fmla="*/ 65 h 165"/>
              <a:gd name="T2" fmla="*/ 211 w 372"/>
              <a:gd name="T3" fmla="*/ 60 h 165"/>
              <a:gd name="T4" fmla="*/ 245 w 372"/>
              <a:gd name="T5" fmla="*/ 42 h 165"/>
              <a:gd name="T6" fmla="*/ 325 w 372"/>
              <a:gd name="T7" fmla="*/ 89 h 165"/>
              <a:gd name="T8" fmla="*/ 350 w 372"/>
              <a:gd name="T9" fmla="*/ 82 h 165"/>
              <a:gd name="T10" fmla="*/ 356 w 372"/>
              <a:gd name="T11" fmla="*/ 57 h 165"/>
              <a:gd name="T12" fmla="*/ 145 w 372"/>
              <a:gd name="T13" fmla="*/ 63 h 165"/>
              <a:gd name="T14" fmla="*/ 145 w 372"/>
              <a:gd name="T15" fmla="*/ 61 h 165"/>
              <a:gd name="T16" fmla="*/ 127 w 372"/>
              <a:gd name="T17" fmla="*/ 59 h 165"/>
              <a:gd name="T18" fmla="*/ 132 w 372"/>
              <a:gd name="T19" fmla="*/ 62 h 165"/>
              <a:gd name="T20" fmla="*/ 301 w 372"/>
              <a:gd name="T21" fmla="*/ 136 h 165"/>
              <a:gd name="T22" fmla="*/ 301 w 372"/>
              <a:gd name="T23" fmla="*/ 165 h 165"/>
              <a:gd name="T24" fmla="*/ 321 w 372"/>
              <a:gd name="T25" fmla="*/ 129 h 165"/>
              <a:gd name="T26" fmla="*/ 321 w 372"/>
              <a:gd name="T27" fmla="*/ 129 h 165"/>
              <a:gd name="T28" fmla="*/ 254 w 372"/>
              <a:gd name="T29" fmla="*/ 129 h 165"/>
              <a:gd name="T30" fmla="*/ 368 w 372"/>
              <a:gd name="T31" fmla="*/ 100 h 165"/>
              <a:gd name="T32" fmla="*/ 372 w 372"/>
              <a:gd name="T33" fmla="*/ 118 h 165"/>
              <a:gd name="T34" fmla="*/ 73 w 372"/>
              <a:gd name="T35" fmla="*/ 165 h 165"/>
              <a:gd name="T36" fmla="*/ 93 w 372"/>
              <a:gd name="T37" fmla="*/ 129 h 165"/>
              <a:gd name="T38" fmla="*/ 93 w 372"/>
              <a:gd name="T39" fmla="*/ 129 h 165"/>
              <a:gd name="T40" fmla="*/ 26 w 372"/>
              <a:gd name="T41" fmla="*/ 133 h 165"/>
              <a:gd name="T42" fmla="*/ 0 w 372"/>
              <a:gd name="T43" fmla="*/ 108 h 165"/>
              <a:gd name="T44" fmla="*/ 80 w 372"/>
              <a:gd name="T45" fmla="*/ 129 h 165"/>
              <a:gd name="T46" fmla="*/ 12 w 372"/>
              <a:gd name="T47" fmla="*/ 67 h 165"/>
              <a:gd name="T48" fmla="*/ 229 w 372"/>
              <a:gd name="T49" fmla="*/ 0 h 165"/>
              <a:gd name="T50" fmla="*/ 73 w 372"/>
              <a:gd name="T51" fmla="*/ 82 h 165"/>
              <a:gd name="T52" fmla="*/ 144 w 372"/>
              <a:gd name="T53" fmla="*/ 56 h 165"/>
              <a:gd name="T54" fmla="*/ 135 w 372"/>
              <a:gd name="T55" fmla="*/ 65 h 165"/>
              <a:gd name="T56" fmla="*/ 132 w 372"/>
              <a:gd name="T57" fmla="*/ 56 h 165"/>
              <a:gd name="T58" fmla="*/ 125 w 372"/>
              <a:gd name="T59" fmla="*/ 56 h 165"/>
              <a:gd name="T60" fmla="*/ 127 w 372"/>
              <a:gd name="T61" fmla="*/ 67 h 165"/>
              <a:gd name="T62" fmla="*/ 138 w 372"/>
              <a:gd name="T63" fmla="*/ 75 h 165"/>
              <a:gd name="T64" fmla="*/ 150 w 372"/>
              <a:gd name="T65" fmla="*/ 75 h 165"/>
              <a:gd name="T66" fmla="*/ 166 w 372"/>
              <a:gd name="T67" fmla="*/ 66 h 165"/>
              <a:gd name="T68" fmla="*/ 158 w 372"/>
              <a:gd name="T69" fmla="*/ 56 h 165"/>
              <a:gd name="T70" fmla="*/ 158 w 372"/>
              <a:gd name="T71" fmla="*/ 65 h 165"/>
              <a:gd name="T72" fmla="*/ 167 w 372"/>
              <a:gd name="T73" fmla="*/ 75 h 165"/>
              <a:gd name="T74" fmla="*/ 193 w 372"/>
              <a:gd name="T75" fmla="*/ 71 h 165"/>
              <a:gd name="T76" fmla="*/ 193 w 372"/>
              <a:gd name="T77" fmla="*/ 64 h 165"/>
              <a:gd name="T78" fmla="*/ 189 w 372"/>
              <a:gd name="T79" fmla="*/ 56 h 165"/>
              <a:gd name="T80" fmla="*/ 217 w 372"/>
              <a:gd name="T81" fmla="*/ 75 h 165"/>
              <a:gd name="T82" fmla="*/ 215 w 372"/>
              <a:gd name="T83" fmla="*/ 61 h 165"/>
              <a:gd name="T84" fmla="*/ 208 w 372"/>
              <a:gd name="T85" fmla="*/ 56 h 165"/>
              <a:gd name="T86" fmla="*/ 203 w 372"/>
              <a:gd name="T87" fmla="*/ 56 h 165"/>
              <a:gd name="T88" fmla="*/ 208 w 372"/>
              <a:gd name="T89" fmla="*/ 67 h 165"/>
              <a:gd name="T90" fmla="*/ 221 w 372"/>
              <a:gd name="T91" fmla="*/ 43 h 165"/>
              <a:gd name="T92" fmla="*/ 178 w 372"/>
              <a:gd name="T93" fmla="*/ 56 h 165"/>
              <a:gd name="T94" fmla="*/ 173 w 372"/>
              <a:gd name="T95" fmla="*/ 70 h 165"/>
              <a:gd name="T96" fmla="*/ 183 w 372"/>
              <a:gd name="T97" fmla="*/ 75 h 165"/>
              <a:gd name="T98" fmla="*/ 179 w 372"/>
              <a:gd name="T99" fmla="*/ 67 h 165"/>
              <a:gd name="T100" fmla="*/ 181 w 372"/>
              <a:gd name="T101" fmla="*/ 72 h 165"/>
              <a:gd name="T102" fmla="*/ 176 w 372"/>
              <a:gd name="T103" fmla="*/ 65 h 165"/>
              <a:gd name="T104" fmla="*/ 181 w 372"/>
              <a:gd name="T105" fmla="*/ 59 h 165"/>
              <a:gd name="T106" fmla="*/ 184 w 372"/>
              <a:gd name="T107" fmla="*/ 56 h 165"/>
              <a:gd name="T108" fmla="*/ 175 w 372"/>
              <a:gd name="T109" fmla="*/ 43 h 165"/>
              <a:gd name="T110" fmla="*/ 25 w 372"/>
              <a:gd name="T111" fmla="*/ 76 h 165"/>
              <a:gd name="T112" fmla="*/ 26 w 372"/>
              <a:gd name="T113" fmla="*/ 5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2" h="165">
                <a:moveTo>
                  <a:pt x="211" y="62"/>
                </a:moveTo>
                <a:cubicBezTo>
                  <a:pt x="211" y="63"/>
                  <a:pt x="211" y="63"/>
                  <a:pt x="210" y="64"/>
                </a:cubicBezTo>
                <a:cubicBezTo>
                  <a:pt x="210" y="64"/>
                  <a:pt x="209" y="65"/>
                  <a:pt x="208" y="65"/>
                </a:cubicBezTo>
                <a:cubicBezTo>
                  <a:pt x="206" y="65"/>
                  <a:pt x="206" y="65"/>
                  <a:pt x="206" y="65"/>
                </a:cubicBezTo>
                <a:cubicBezTo>
                  <a:pt x="206" y="59"/>
                  <a:pt x="206" y="59"/>
                  <a:pt x="206" y="59"/>
                </a:cubicBezTo>
                <a:cubicBezTo>
                  <a:pt x="207" y="59"/>
                  <a:pt x="207" y="59"/>
                  <a:pt x="207" y="59"/>
                </a:cubicBezTo>
                <a:cubicBezTo>
                  <a:pt x="208" y="59"/>
                  <a:pt x="208" y="59"/>
                  <a:pt x="208" y="59"/>
                </a:cubicBezTo>
                <a:cubicBezTo>
                  <a:pt x="209" y="59"/>
                  <a:pt x="210" y="59"/>
                  <a:pt x="211" y="60"/>
                </a:cubicBezTo>
                <a:cubicBezTo>
                  <a:pt x="211" y="60"/>
                  <a:pt x="211" y="61"/>
                  <a:pt x="211" y="62"/>
                </a:cubicBezTo>
                <a:close/>
                <a:moveTo>
                  <a:pt x="277" y="89"/>
                </a:moveTo>
                <a:cubicBezTo>
                  <a:pt x="245" y="89"/>
                  <a:pt x="245" y="89"/>
                  <a:pt x="245" y="89"/>
                </a:cubicBezTo>
                <a:cubicBezTo>
                  <a:pt x="245" y="42"/>
                  <a:pt x="245" y="42"/>
                  <a:pt x="245" y="42"/>
                </a:cubicBezTo>
                <a:cubicBezTo>
                  <a:pt x="290" y="42"/>
                  <a:pt x="361" y="42"/>
                  <a:pt x="361" y="42"/>
                </a:cubicBezTo>
                <a:cubicBezTo>
                  <a:pt x="369" y="52"/>
                  <a:pt x="367" y="72"/>
                  <a:pt x="367" y="79"/>
                </a:cubicBezTo>
                <a:cubicBezTo>
                  <a:pt x="367" y="89"/>
                  <a:pt x="367" y="89"/>
                  <a:pt x="367" y="89"/>
                </a:cubicBezTo>
                <a:cubicBezTo>
                  <a:pt x="325" y="89"/>
                  <a:pt x="325" y="89"/>
                  <a:pt x="325" y="89"/>
                </a:cubicBezTo>
                <a:cubicBezTo>
                  <a:pt x="318" y="85"/>
                  <a:pt x="310" y="82"/>
                  <a:pt x="301" y="82"/>
                </a:cubicBezTo>
                <a:cubicBezTo>
                  <a:pt x="292" y="82"/>
                  <a:pt x="284" y="85"/>
                  <a:pt x="277" y="89"/>
                </a:cubicBezTo>
                <a:close/>
                <a:moveTo>
                  <a:pt x="350" y="70"/>
                </a:moveTo>
                <a:cubicBezTo>
                  <a:pt x="350" y="75"/>
                  <a:pt x="350" y="80"/>
                  <a:pt x="350" y="82"/>
                </a:cubicBezTo>
                <a:cubicBezTo>
                  <a:pt x="360" y="82"/>
                  <a:pt x="360" y="82"/>
                  <a:pt x="360" y="82"/>
                </a:cubicBezTo>
                <a:cubicBezTo>
                  <a:pt x="360" y="65"/>
                  <a:pt x="360" y="65"/>
                  <a:pt x="360" y="65"/>
                </a:cubicBezTo>
                <a:cubicBezTo>
                  <a:pt x="360" y="63"/>
                  <a:pt x="360" y="60"/>
                  <a:pt x="359" y="57"/>
                </a:cubicBezTo>
                <a:cubicBezTo>
                  <a:pt x="356" y="57"/>
                  <a:pt x="356" y="57"/>
                  <a:pt x="356" y="57"/>
                </a:cubicBezTo>
                <a:cubicBezTo>
                  <a:pt x="349" y="57"/>
                  <a:pt x="350" y="64"/>
                  <a:pt x="350" y="70"/>
                </a:cubicBezTo>
                <a:close/>
                <a:moveTo>
                  <a:pt x="145" y="61"/>
                </a:moveTo>
                <a:cubicBezTo>
                  <a:pt x="145" y="61"/>
                  <a:pt x="145" y="61"/>
                  <a:pt x="145" y="61"/>
                </a:cubicBezTo>
                <a:cubicBezTo>
                  <a:pt x="145" y="63"/>
                  <a:pt x="145" y="63"/>
                  <a:pt x="145" y="63"/>
                </a:cubicBezTo>
                <a:cubicBezTo>
                  <a:pt x="143" y="68"/>
                  <a:pt x="143" y="68"/>
                  <a:pt x="143" y="68"/>
                </a:cubicBezTo>
                <a:cubicBezTo>
                  <a:pt x="147" y="68"/>
                  <a:pt x="147" y="68"/>
                  <a:pt x="147" y="68"/>
                </a:cubicBezTo>
                <a:cubicBezTo>
                  <a:pt x="146" y="63"/>
                  <a:pt x="146" y="63"/>
                  <a:pt x="146" y="63"/>
                </a:cubicBezTo>
                <a:lnTo>
                  <a:pt x="145" y="61"/>
                </a:lnTo>
                <a:close/>
                <a:moveTo>
                  <a:pt x="131" y="60"/>
                </a:moveTo>
                <a:cubicBezTo>
                  <a:pt x="131" y="59"/>
                  <a:pt x="130" y="59"/>
                  <a:pt x="129" y="59"/>
                </a:cubicBezTo>
                <a:cubicBezTo>
                  <a:pt x="129" y="59"/>
                  <a:pt x="129" y="59"/>
                  <a:pt x="128" y="59"/>
                </a:cubicBezTo>
                <a:cubicBezTo>
                  <a:pt x="128" y="59"/>
                  <a:pt x="128" y="59"/>
                  <a:pt x="127" y="59"/>
                </a:cubicBezTo>
                <a:cubicBezTo>
                  <a:pt x="127" y="65"/>
                  <a:pt x="127" y="65"/>
                  <a:pt x="127" y="65"/>
                </a:cubicBezTo>
                <a:cubicBezTo>
                  <a:pt x="129" y="65"/>
                  <a:pt x="129" y="65"/>
                  <a:pt x="129" y="65"/>
                </a:cubicBezTo>
                <a:cubicBezTo>
                  <a:pt x="130" y="65"/>
                  <a:pt x="131" y="64"/>
                  <a:pt x="131" y="64"/>
                </a:cubicBezTo>
                <a:cubicBezTo>
                  <a:pt x="132" y="63"/>
                  <a:pt x="132" y="63"/>
                  <a:pt x="132" y="62"/>
                </a:cubicBezTo>
                <a:cubicBezTo>
                  <a:pt x="132" y="61"/>
                  <a:pt x="132" y="60"/>
                  <a:pt x="131" y="60"/>
                </a:cubicBezTo>
                <a:close/>
                <a:moveTo>
                  <a:pt x="301" y="122"/>
                </a:moveTo>
                <a:cubicBezTo>
                  <a:pt x="297" y="122"/>
                  <a:pt x="294" y="125"/>
                  <a:pt x="294" y="129"/>
                </a:cubicBezTo>
                <a:cubicBezTo>
                  <a:pt x="294" y="133"/>
                  <a:pt x="297" y="136"/>
                  <a:pt x="301" y="136"/>
                </a:cubicBezTo>
                <a:cubicBezTo>
                  <a:pt x="305" y="136"/>
                  <a:pt x="308" y="133"/>
                  <a:pt x="308" y="129"/>
                </a:cubicBezTo>
                <a:cubicBezTo>
                  <a:pt x="308" y="125"/>
                  <a:pt x="305" y="122"/>
                  <a:pt x="301" y="122"/>
                </a:cubicBezTo>
                <a:close/>
                <a:moveTo>
                  <a:pt x="337" y="129"/>
                </a:moveTo>
                <a:cubicBezTo>
                  <a:pt x="337" y="149"/>
                  <a:pt x="321" y="165"/>
                  <a:pt x="301" y="165"/>
                </a:cubicBezTo>
                <a:cubicBezTo>
                  <a:pt x="281" y="165"/>
                  <a:pt x="265" y="149"/>
                  <a:pt x="265" y="129"/>
                </a:cubicBezTo>
                <a:cubicBezTo>
                  <a:pt x="265" y="109"/>
                  <a:pt x="281" y="93"/>
                  <a:pt x="301" y="93"/>
                </a:cubicBezTo>
                <a:cubicBezTo>
                  <a:pt x="321" y="93"/>
                  <a:pt x="337" y="109"/>
                  <a:pt x="337" y="129"/>
                </a:cubicBezTo>
                <a:close/>
                <a:moveTo>
                  <a:pt x="321" y="129"/>
                </a:moveTo>
                <a:cubicBezTo>
                  <a:pt x="321" y="118"/>
                  <a:pt x="312" y="109"/>
                  <a:pt x="301" y="109"/>
                </a:cubicBezTo>
                <a:cubicBezTo>
                  <a:pt x="290" y="109"/>
                  <a:pt x="281" y="118"/>
                  <a:pt x="281" y="129"/>
                </a:cubicBezTo>
                <a:cubicBezTo>
                  <a:pt x="281" y="140"/>
                  <a:pt x="290" y="149"/>
                  <a:pt x="301" y="149"/>
                </a:cubicBezTo>
                <a:cubicBezTo>
                  <a:pt x="312" y="149"/>
                  <a:pt x="321" y="140"/>
                  <a:pt x="321" y="129"/>
                </a:cubicBezTo>
                <a:close/>
                <a:moveTo>
                  <a:pt x="120" y="129"/>
                </a:moveTo>
                <a:cubicBezTo>
                  <a:pt x="120" y="133"/>
                  <a:pt x="120" y="133"/>
                  <a:pt x="120" y="133"/>
                </a:cubicBezTo>
                <a:cubicBezTo>
                  <a:pt x="164" y="133"/>
                  <a:pt x="213" y="133"/>
                  <a:pt x="254" y="133"/>
                </a:cubicBezTo>
                <a:cubicBezTo>
                  <a:pt x="254" y="129"/>
                  <a:pt x="254" y="129"/>
                  <a:pt x="254" y="129"/>
                </a:cubicBezTo>
                <a:cubicBezTo>
                  <a:pt x="254" y="118"/>
                  <a:pt x="258" y="108"/>
                  <a:pt x="265" y="100"/>
                </a:cubicBezTo>
                <a:cubicBezTo>
                  <a:pt x="110" y="100"/>
                  <a:pt x="110" y="100"/>
                  <a:pt x="110" y="100"/>
                </a:cubicBezTo>
                <a:cubicBezTo>
                  <a:pt x="116" y="108"/>
                  <a:pt x="120" y="118"/>
                  <a:pt x="120" y="129"/>
                </a:cubicBezTo>
                <a:close/>
                <a:moveTo>
                  <a:pt x="368" y="100"/>
                </a:moveTo>
                <a:cubicBezTo>
                  <a:pt x="338" y="100"/>
                  <a:pt x="338" y="100"/>
                  <a:pt x="338" y="100"/>
                </a:cubicBezTo>
                <a:cubicBezTo>
                  <a:pt x="344" y="108"/>
                  <a:pt x="348" y="118"/>
                  <a:pt x="348" y="129"/>
                </a:cubicBezTo>
                <a:cubicBezTo>
                  <a:pt x="348" y="133"/>
                  <a:pt x="348" y="133"/>
                  <a:pt x="348" y="133"/>
                </a:cubicBezTo>
                <a:cubicBezTo>
                  <a:pt x="363" y="129"/>
                  <a:pt x="372" y="128"/>
                  <a:pt x="372" y="118"/>
                </a:cubicBezTo>
                <a:cubicBezTo>
                  <a:pt x="372" y="107"/>
                  <a:pt x="372" y="107"/>
                  <a:pt x="372" y="107"/>
                </a:cubicBezTo>
                <a:cubicBezTo>
                  <a:pt x="372" y="104"/>
                  <a:pt x="370" y="101"/>
                  <a:pt x="368" y="100"/>
                </a:cubicBezTo>
                <a:close/>
                <a:moveTo>
                  <a:pt x="109" y="129"/>
                </a:moveTo>
                <a:cubicBezTo>
                  <a:pt x="109" y="149"/>
                  <a:pt x="93" y="165"/>
                  <a:pt x="73" y="165"/>
                </a:cubicBezTo>
                <a:cubicBezTo>
                  <a:pt x="53" y="165"/>
                  <a:pt x="37" y="149"/>
                  <a:pt x="37" y="129"/>
                </a:cubicBezTo>
                <a:cubicBezTo>
                  <a:pt x="37" y="109"/>
                  <a:pt x="53" y="93"/>
                  <a:pt x="73" y="93"/>
                </a:cubicBezTo>
                <a:cubicBezTo>
                  <a:pt x="93" y="93"/>
                  <a:pt x="109" y="109"/>
                  <a:pt x="109" y="129"/>
                </a:cubicBezTo>
                <a:close/>
                <a:moveTo>
                  <a:pt x="93" y="129"/>
                </a:moveTo>
                <a:cubicBezTo>
                  <a:pt x="93" y="118"/>
                  <a:pt x="84" y="109"/>
                  <a:pt x="73" y="109"/>
                </a:cubicBezTo>
                <a:cubicBezTo>
                  <a:pt x="62" y="109"/>
                  <a:pt x="53" y="118"/>
                  <a:pt x="53" y="129"/>
                </a:cubicBezTo>
                <a:cubicBezTo>
                  <a:pt x="53" y="140"/>
                  <a:pt x="62" y="149"/>
                  <a:pt x="73" y="149"/>
                </a:cubicBezTo>
                <a:cubicBezTo>
                  <a:pt x="84" y="149"/>
                  <a:pt x="93" y="140"/>
                  <a:pt x="93" y="129"/>
                </a:cubicBezTo>
                <a:close/>
                <a:moveTo>
                  <a:pt x="0" y="108"/>
                </a:moveTo>
                <a:cubicBezTo>
                  <a:pt x="0" y="108"/>
                  <a:pt x="0" y="113"/>
                  <a:pt x="0" y="115"/>
                </a:cubicBezTo>
                <a:cubicBezTo>
                  <a:pt x="0" y="121"/>
                  <a:pt x="2" y="125"/>
                  <a:pt x="10" y="128"/>
                </a:cubicBezTo>
                <a:cubicBezTo>
                  <a:pt x="13" y="129"/>
                  <a:pt x="26" y="133"/>
                  <a:pt x="26" y="133"/>
                </a:cubicBezTo>
                <a:cubicBezTo>
                  <a:pt x="26" y="129"/>
                  <a:pt x="26" y="129"/>
                  <a:pt x="26" y="129"/>
                </a:cubicBezTo>
                <a:cubicBezTo>
                  <a:pt x="26" y="118"/>
                  <a:pt x="30" y="108"/>
                  <a:pt x="37" y="100"/>
                </a:cubicBezTo>
                <a:cubicBezTo>
                  <a:pt x="4" y="100"/>
                  <a:pt x="4" y="100"/>
                  <a:pt x="4" y="100"/>
                </a:cubicBezTo>
                <a:cubicBezTo>
                  <a:pt x="2" y="102"/>
                  <a:pt x="0" y="104"/>
                  <a:pt x="0" y="108"/>
                </a:cubicBezTo>
                <a:close/>
                <a:moveTo>
                  <a:pt x="73" y="122"/>
                </a:moveTo>
                <a:cubicBezTo>
                  <a:pt x="69" y="122"/>
                  <a:pt x="66" y="125"/>
                  <a:pt x="66" y="129"/>
                </a:cubicBezTo>
                <a:cubicBezTo>
                  <a:pt x="66" y="133"/>
                  <a:pt x="69" y="136"/>
                  <a:pt x="73" y="136"/>
                </a:cubicBezTo>
                <a:cubicBezTo>
                  <a:pt x="77" y="136"/>
                  <a:pt x="80" y="133"/>
                  <a:pt x="80" y="129"/>
                </a:cubicBezTo>
                <a:cubicBezTo>
                  <a:pt x="80" y="125"/>
                  <a:pt x="77" y="122"/>
                  <a:pt x="73" y="122"/>
                </a:cubicBezTo>
                <a:close/>
                <a:moveTo>
                  <a:pt x="49" y="89"/>
                </a:moveTo>
                <a:cubicBezTo>
                  <a:pt x="8" y="89"/>
                  <a:pt x="8" y="89"/>
                  <a:pt x="8" y="89"/>
                </a:cubicBezTo>
                <a:cubicBezTo>
                  <a:pt x="12" y="67"/>
                  <a:pt x="12" y="67"/>
                  <a:pt x="12" y="67"/>
                </a:cubicBezTo>
                <a:cubicBezTo>
                  <a:pt x="15" y="54"/>
                  <a:pt x="22" y="51"/>
                  <a:pt x="40" y="48"/>
                </a:cubicBezTo>
                <a:cubicBezTo>
                  <a:pt x="65" y="43"/>
                  <a:pt x="96" y="39"/>
                  <a:pt x="96" y="39"/>
                </a:cubicBezTo>
                <a:cubicBezTo>
                  <a:pt x="116" y="21"/>
                  <a:pt x="135" y="0"/>
                  <a:pt x="170" y="0"/>
                </a:cubicBezTo>
                <a:cubicBezTo>
                  <a:pt x="229" y="0"/>
                  <a:pt x="229" y="0"/>
                  <a:pt x="229" y="0"/>
                </a:cubicBezTo>
                <a:cubicBezTo>
                  <a:pt x="233" y="17"/>
                  <a:pt x="234" y="27"/>
                  <a:pt x="235" y="43"/>
                </a:cubicBezTo>
                <a:cubicBezTo>
                  <a:pt x="235" y="89"/>
                  <a:pt x="235" y="89"/>
                  <a:pt x="235" y="89"/>
                </a:cubicBezTo>
                <a:cubicBezTo>
                  <a:pt x="98" y="89"/>
                  <a:pt x="98" y="89"/>
                  <a:pt x="98" y="89"/>
                </a:cubicBezTo>
                <a:cubicBezTo>
                  <a:pt x="91" y="85"/>
                  <a:pt x="82" y="82"/>
                  <a:pt x="73" y="82"/>
                </a:cubicBezTo>
                <a:cubicBezTo>
                  <a:pt x="64" y="82"/>
                  <a:pt x="56" y="85"/>
                  <a:pt x="49" y="89"/>
                </a:cubicBezTo>
                <a:close/>
                <a:moveTo>
                  <a:pt x="153" y="75"/>
                </a:moveTo>
                <a:cubicBezTo>
                  <a:pt x="147" y="56"/>
                  <a:pt x="147" y="56"/>
                  <a:pt x="147" y="56"/>
                </a:cubicBezTo>
                <a:cubicBezTo>
                  <a:pt x="144" y="56"/>
                  <a:pt x="144" y="56"/>
                  <a:pt x="144" y="56"/>
                </a:cubicBezTo>
                <a:cubicBezTo>
                  <a:pt x="137" y="74"/>
                  <a:pt x="137" y="74"/>
                  <a:pt x="137" y="74"/>
                </a:cubicBezTo>
                <a:cubicBezTo>
                  <a:pt x="133" y="68"/>
                  <a:pt x="133" y="68"/>
                  <a:pt x="133" y="68"/>
                </a:cubicBezTo>
                <a:cubicBezTo>
                  <a:pt x="132" y="67"/>
                  <a:pt x="132" y="67"/>
                  <a:pt x="132" y="67"/>
                </a:cubicBezTo>
                <a:cubicBezTo>
                  <a:pt x="133" y="66"/>
                  <a:pt x="134" y="66"/>
                  <a:pt x="135" y="65"/>
                </a:cubicBezTo>
                <a:cubicBezTo>
                  <a:pt x="136" y="64"/>
                  <a:pt x="136" y="63"/>
                  <a:pt x="136" y="61"/>
                </a:cubicBezTo>
                <a:cubicBezTo>
                  <a:pt x="136" y="60"/>
                  <a:pt x="136" y="59"/>
                  <a:pt x="135" y="58"/>
                </a:cubicBezTo>
                <a:cubicBezTo>
                  <a:pt x="135" y="58"/>
                  <a:pt x="135" y="57"/>
                  <a:pt x="134" y="57"/>
                </a:cubicBezTo>
                <a:cubicBezTo>
                  <a:pt x="133" y="56"/>
                  <a:pt x="132" y="56"/>
                  <a:pt x="132" y="56"/>
                </a:cubicBezTo>
                <a:cubicBezTo>
                  <a:pt x="131" y="56"/>
                  <a:pt x="130" y="56"/>
                  <a:pt x="129" y="56"/>
                </a:cubicBezTo>
                <a:cubicBezTo>
                  <a:pt x="129" y="56"/>
                  <a:pt x="128" y="56"/>
                  <a:pt x="128" y="56"/>
                </a:cubicBezTo>
                <a:cubicBezTo>
                  <a:pt x="127" y="56"/>
                  <a:pt x="127" y="56"/>
                  <a:pt x="126" y="56"/>
                </a:cubicBezTo>
                <a:cubicBezTo>
                  <a:pt x="126" y="56"/>
                  <a:pt x="125" y="56"/>
                  <a:pt x="125" y="56"/>
                </a:cubicBezTo>
                <a:cubicBezTo>
                  <a:pt x="125" y="56"/>
                  <a:pt x="124" y="56"/>
                  <a:pt x="124" y="56"/>
                </a:cubicBezTo>
                <a:cubicBezTo>
                  <a:pt x="124" y="75"/>
                  <a:pt x="124" y="75"/>
                  <a:pt x="124" y="75"/>
                </a:cubicBezTo>
                <a:cubicBezTo>
                  <a:pt x="127" y="75"/>
                  <a:pt x="127" y="75"/>
                  <a:pt x="127" y="75"/>
                </a:cubicBezTo>
                <a:cubicBezTo>
                  <a:pt x="127" y="67"/>
                  <a:pt x="127" y="67"/>
                  <a:pt x="127" y="67"/>
                </a:cubicBezTo>
                <a:cubicBezTo>
                  <a:pt x="129" y="67"/>
                  <a:pt x="129" y="67"/>
                  <a:pt x="129" y="67"/>
                </a:cubicBezTo>
                <a:cubicBezTo>
                  <a:pt x="134" y="75"/>
                  <a:pt x="134" y="75"/>
                  <a:pt x="134" y="75"/>
                </a:cubicBezTo>
                <a:cubicBezTo>
                  <a:pt x="137" y="75"/>
                  <a:pt x="137" y="75"/>
                  <a:pt x="137" y="75"/>
                </a:cubicBezTo>
                <a:cubicBezTo>
                  <a:pt x="138" y="75"/>
                  <a:pt x="138" y="75"/>
                  <a:pt x="138" y="75"/>
                </a:cubicBezTo>
                <a:cubicBezTo>
                  <a:pt x="141" y="75"/>
                  <a:pt x="141" y="75"/>
                  <a:pt x="141" y="75"/>
                </a:cubicBezTo>
                <a:cubicBezTo>
                  <a:pt x="142" y="71"/>
                  <a:pt x="142" y="71"/>
                  <a:pt x="142" y="71"/>
                </a:cubicBezTo>
                <a:cubicBezTo>
                  <a:pt x="148" y="71"/>
                  <a:pt x="148" y="71"/>
                  <a:pt x="148" y="71"/>
                </a:cubicBezTo>
                <a:cubicBezTo>
                  <a:pt x="150" y="75"/>
                  <a:pt x="150" y="75"/>
                  <a:pt x="150" y="75"/>
                </a:cubicBezTo>
                <a:lnTo>
                  <a:pt x="153" y="75"/>
                </a:lnTo>
                <a:close/>
                <a:moveTo>
                  <a:pt x="169" y="56"/>
                </a:moveTo>
                <a:cubicBezTo>
                  <a:pt x="166" y="56"/>
                  <a:pt x="166" y="56"/>
                  <a:pt x="166" y="56"/>
                </a:cubicBezTo>
                <a:cubicBezTo>
                  <a:pt x="166" y="66"/>
                  <a:pt x="166" y="66"/>
                  <a:pt x="166" y="66"/>
                </a:cubicBezTo>
                <a:cubicBezTo>
                  <a:pt x="166" y="69"/>
                  <a:pt x="166" y="69"/>
                  <a:pt x="166" y="69"/>
                </a:cubicBezTo>
                <a:cubicBezTo>
                  <a:pt x="166" y="69"/>
                  <a:pt x="166" y="69"/>
                  <a:pt x="166" y="69"/>
                </a:cubicBezTo>
                <a:cubicBezTo>
                  <a:pt x="165" y="66"/>
                  <a:pt x="165" y="66"/>
                  <a:pt x="165" y="66"/>
                </a:cubicBezTo>
                <a:cubicBezTo>
                  <a:pt x="158" y="56"/>
                  <a:pt x="158" y="56"/>
                  <a:pt x="158" y="56"/>
                </a:cubicBezTo>
                <a:cubicBezTo>
                  <a:pt x="155" y="56"/>
                  <a:pt x="155" y="56"/>
                  <a:pt x="155" y="56"/>
                </a:cubicBezTo>
                <a:cubicBezTo>
                  <a:pt x="155" y="75"/>
                  <a:pt x="155" y="75"/>
                  <a:pt x="155" y="75"/>
                </a:cubicBezTo>
                <a:cubicBezTo>
                  <a:pt x="158" y="75"/>
                  <a:pt x="158" y="75"/>
                  <a:pt x="158" y="75"/>
                </a:cubicBezTo>
                <a:cubicBezTo>
                  <a:pt x="158" y="65"/>
                  <a:pt x="158" y="65"/>
                  <a:pt x="158" y="65"/>
                </a:cubicBezTo>
                <a:cubicBezTo>
                  <a:pt x="158" y="62"/>
                  <a:pt x="158" y="62"/>
                  <a:pt x="158" y="62"/>
                </a:cubicBezTo>
                <a:cubicBezTo>
                  <a:pt x="158" y="62"/>
                  <a:pt x="158" y="62"/>
                  <a:pt x="158" y="62"/>
                </a:cubicBezTo>
                <a:cubicBezTo>
                  <a:pt x="160" y="65"/>
                  <a:pt x="160" y="65"/>
                  <a:pt x="160" y="65"/>
                </a:cubicBezTo>
                <a:cubicBezTo>
                  <a:pt x="167" y="75"/>
                  <a:pt x="167" y="75"/>
                  <a:pt x="167" y="75"/>
                </a:cubicBezTo>
                <a:cubicBezTo>
                  <a:pt x="169" y="75"/>
                  <a:pt x="169" y="75"/>
                  <a:pt x="169" y="75"/>
                </a:cubicBezTo>
                <a:lnTo>
                  <a:pt x="169" y="56"/>
                </a:lnTo>
                <a:close/>
                <a:moveTo>
                  <a:pt x="200" y="71"/>
                </a:moveTo>
                <a:cubicBezTo>
                  <a:pt x="193" y="71"/>
                  <a:pt x="193" y="71"/>
                  <a:pt x="193" y="71"/>
                </a:cubicBezTo>
                <a:cubicBezTo>
                  <a:pt x="193" y="67"/>
                  <a:pt x="193" y="67"/>
                  <a:pt x="193" y="67"/>
                </a:cubicBezTo>
                <a:cubicBezTo>
                  <a:pt x="199" y="67"/>
                  <a:pt x="199" y="67"/>
                  <a:pt x="199" y="67"/>
                </a:cubicBezTo>
                <a:cubicBezTo>
                  <a:pt x="199" y="64"/>
                  <a:pt x="199" y="64"/>
                  <a:pt x="199" y="64"/>
                </a:cubicBezTo>
                <a:cubicBezTo>
                  <a:pt x="193" y="64"/>
                  <a:pt x="193" y="64"/>
                  <a:pt x="193" y="64"/>
                </a:cubicBezTo>
                <a:cubicBezTo>
                  <a:pt x="193" y="59"/>
                  <a:pt x="193" y="59"/>
                  <a:pt x="193" y="59"/>
                </a:cubicBezTo>
                <a:cubicBezTo>
                  <a:pt x="200" y="59"/>
                  <a:pt x="200" y="59"/>
                  <a:pt x="200" y="59"/>
                </a:cubicBezTo>
                <a:cubicBezTo>
                  <a:pt x="200" y="56"/>
                  <a:pt x="200" y="56"/>
                  <a:pt x="200" y="56"/>
                </a:cubicBezTo>
                <a:cubicBezTo>
                  <a:pt x="189" y="56"/>
                  <a:pt x="189" y="56"/>
                  <a:pt x="189" y="56"/>
                </a:cubicBezTo>
                <a:cubicBezTo>
                  <a:pt x="189" y="75"/>
                  <a:pt x="189" y="75"/>
                  <a:pt x="189" y="75"/>
                </a:cubicBezTo>
                <a:cubicBezTo>
                  <a:pt x="200" y="75"/>
                  <a:pt x="200" y="75"/>
                  <a:pt x="200" y="75"/>
                </a:cubicBezTo>
                <a:lnTo>
                  <a:pt x="200" y="71"/>
                </a:lnTo>
                <a:close/>
                <a:moveTo>
                  <a:pt x="217" y="75"/>
                </a:moveTo>
                <a:cubicBezTo>
                  <a:pt x="213" y="68"/>
                  <a:pt x="213" y="68"/>
                  <a:pt x="213" y="68"/>
                </a:cubicBezTo>
                <a:cubicBezTo>
                  <a:pt x="211" y="67"/>
                  <a:pt x="211" y="67"/>
                  <a:pt x="211" y="67"/>
                </a:cubicBezTo>
                <a:cubicBezTo>
                  <a:pt x="212" y="66"/>
                  <a:pt x="213" y="66"/>
                  <a:pt x="214" y="65"/>
                </a:cubicBezTo>
                <a:cubicBezTo>
                  <a:pt x="215" y="64"/>
                  <a:pt x="215" y="63"/>
                  <a:pt x="215" y="61"/>
                </a:cubicBezTo>
                <a:cubicBezTo>
                  <a:pt x="215" y="60"/>
                  <a:pt x="215" y="59"/>
                  <a:pt x="215" y="58"/>
                </a:cubicBezTo>
                <a:cubicBezTo>
                  <a:pt x="214" y="58"/>
                  <a:pt x="214" y="57"/>
                  <a:pt x="213" y="57"/>
                </a:cubicBezTo>
                <a:cubicBezTo>
                  <a:pt x="212" y="56"/>
                  <a:pt x="212" y="56"/>
                  <a:pt x="211" y="56"/>
                </a:cubicBezTo>
                <a:cubicBezTo>
                  <a:pt x="210" y="56"/>
                  <a:pt x="209" y="56"/>
                  <a:pt x="208" y="56"/>
                </a:cubicBezTo>
                <a:cubicBezTo>
                  <a:pt x="208" y="56"/>
                  <a:pt x="207" y="56"/>
                  <a:pt x="207" y="56"/>
                </a:cubicBezTo>
                <a:cubicBezTo>
                  <a:pt x="206" y="56"/>
                  <a:pt x="206" y="56"/>
                  <a:pt x="206" y="56"/>
                </a:cubicBezTo>
                <a:cubicBezTo>
                  <a:pt x="205" y="56"/>
                  <a:pt x="205" y="56"/>
                  <a:pt x="204" y="56"/>
                </a:cubicBezTo>
                <a:cubicBezTo>
                  <a:pt x="204" y="56"/>
                  <a:pt x="203" y="56"/>
                  <a:pt x="203" y="56"/>
                </a:cubicBezTo>
                <a:cubicBezTo>
                  <a:pt x="203" y="75"/>
                  <a:pt x="203" y="75"/>
                  <a:pt x="203" y="75"/>
                </a:cubicBezTo>
                <a:cubicBezTo>
                  <a:pt x="206" y="75"/>
                  <a:pt x="206" y="75"/>
                  <a:pt x="206" y="75"/>
                </a:cubicBezTo>
                <a:cubicBezTo>
                  <a:pt x="206" y="67"/>
                  <a:pt x="206" y="67"/>
                  <a:pt x="206" y="67"/>
                </a:cubicBezTo>
                <a:cubicBezTo>
                  <a:pt x="208" y="67"/>
                  <a:pt x="208" y="67"/>
                  <a:pt x="208" y="67"/>
                </a:cubicBezTo>
                <a:cubicBezTo>
                  <a:pt x="213" y="75"/>
                  <a:pt x="213" y="75"/>
                  <a:pt x="213" y="75"/>
                </a:cubicBezTo>
                <a:lnTo>
                  <a:pt x="217" y="75"/>
                </a:lnTo>
                <a:close/>
                <a:moveTo>
                  <a:pt x="189" y="43"/>
                </a:moveTo>
                <a:cubicBezTo>
                  <a:pt x="221" y="43"/>
                  <a:pt x="221" y="43"/>
                  <a:pt x="221" y="43"/>
                </a:cubicBezTo>
                <a:cubicBezTo>
                  <a:pt x="220" y="33"/>
                  <a:pt x="220" y="24"/>
                  <a:pt x="218" y="14"/>
                </a:cubicBezTo>
                <a:cubicBezTo>
                  <a:pt x="189" y="14"/>
                  <a:pt x="189" y="14"/>
                  <a:pt x="189" y="14"/>
                </a:cubicBezTo>
                <a:lnTo>
                  <a:pt x="189" y="43"/>
                </a:lnTo>
                <a:close/>
                <a:moveTo>
                  <a:pt x="178" y="56"/>
                </a:moveTo>
                <a:cubicBezTo>
                  <a:pt x="176" y="56"/>
                  <a:pt x="176" y="57"/>
                  <a:pt x="175" y="58"/>
                </a:cubicBezTo>
                <a:cubicBezTo>
                  <a:pt x="174" y="59"/>
                  <a:pt x="173" y="60"/>
                  <a:pt x="173" y="61"/>
                </a:cubicBezTo>
                <a:cubicBezTo>
                  <a:pt x="172" y="62"/>
                  <a:pt x="172" y="64"/>
                  <a:pt x="172" y="65"/>
                </a:cubicBezTo>
                <a:cubicBezTo>
                  <a:pt x="172" y="67"/>
                  <a:pt x="172" y="69"/>
                  <a:pt x="173" y="70"/>
                </a:cubicBezTo>
                <a:cubicBezTo>
                  <a:pt x="173" y="71"/>
                  <a:pt x="174" y="72"/>
                  <a:pt x="174" y="73"/>
                </a:cubicBezTo>
                <a:cubicBezTo>
                  <a:pt x="175" y="74"/>
                  <a:pt x="176" y="74"/>
                  <a:pt x="177" y="75"/>
                </a:cubicBezTo>
                <a:cubicBezTo>
                  <a:pt x="178" y="75"/>
                  <a:pt x="179" y="75"/>
                  <a:pt x="180" y="75"/>
                </a:cubicBezTo>
                <a:cubicBezTo>
                  <a:pt x="181" y="75"/>
                  <a:pt x="182" y="75"/>
                  <a:pt x="183" y="75"/>
                </a:cubicBezTo>
                <a:cubicBezTo>
                  <a:pt x="184" y="74"/>
                  <a:pt x="185" y="74"/>
                  <a:pt x="186" y="73"/>
                </a:cubicBezTo>
                <a:cubicBezTo>
                  <a:pt x="186" y="65"/>
                  <a:pt x="186" y="65"/>
                  <a:pt x="186" y="65"/>
                </a:cubicBezTo>
                <a:cubicBezTo>
                  <a:pt x="179" y="65"/>
                  <a:pt x="179" y="65"/>
                  <a:pt x="179" y="65"/>
                </a:cubicBezTo>
                <a:cubicBezTo>
                  <a:pt x="179" y="67"/>
                  <a:pt x="179" y="67"/>
                  <a:pt x="179" y="67"/>
                </a:cubicBezTo>
                <a:cubicBezTo>
                  <a:pt x="183" y="68"/>
                  <a:pt x="183" y="68"/>
                  <a:pt x="183" y="68"/>
                </a:cubicBezTo>
                <a:cubicBezTo>
                  <a:pt x="183" y="71"/>
                  <a:pt x="183" y="71"/>
                  <a:pt x="183" y="71"/>
                </a:cubicBezTo>
                <a:cubicBezTo>
                  <a:pt x="183" y="71"/>
                  <a:pt x="183" y="72"/>
                  <a:pt x="182" y="72"/>
                </a:cubicBezTo>
                <a:cubicBezTo>
                  <a:pt x="182" y="72"/>
                  <a:pt x="181" y="72"/>
                  <a:pt x="181" y="72"/>
                </a:cubicBezTo>
                <a:cubicBezTo>
                  <a:pt x="180" y="72"/>
                  <a:pt x="179" y="72"/>
                  <a:pt x="179" y="71"/>
                </a:cubicBezTo>
                <a:cubicBezTo>
                  <a:pt x="178" y="71"/>
                  <a:pt x="178" y="71"/>
                  <a:pt x="177" y="70"/>
                </a:cubicBezTo>
                <a:cubicBezTo>
                  <a:pt x="177" y="70"/>
                  <a:pt x="176" y="69"/>
                  <a:pt x="176" y="68"/>
                </a:cubicBezTo>
                <a:cubicBezTo>
                  <a:pt x="176" y="67"/>
                  <a:pt x="176" y="67"/>
                  <a:pt x="176" y="65"/>
                </a:cubicBezTo>
                <a:cubicBezTo>
                  <a:pt x="176" y="64"/>
                  <a:pt x="176" y="63"/>
                  <a:pt x="176" y="62"/>
                </a:cubicBezTo>
                <a:cubicBezTo>
                  <a:pt x="176" y="62"/>
                  <a:pt x="177" y="61"/>
                  <a:pt x="177" y="60"/>
                </a:cubicBezTo>
                <a:cubicBezTo>
                  <a:pt x="178" y="60"/>
                  <a:pt x="178" y="59"/>
                  <a:pt x="179" y="59"/>
                </a:cubicBezTo>
                <a:cubicBezTo>
                  <a:pt x="180" y="59"/>
                  <a:pt x="180" y="59"/>
                  <a:pt x="181" y="59"/>
                </a:cubicBezTo>
                <a:cubicBezTo>
                  <a:pt x="182" y="59"/>
                  <a:pt x="183" y="59"/>
                  <a:pt x="183" y="59"/>
                </a:cubicBezTo>
                <a:cubicBezTo>
                  <a:pt x="184" y="59"/>
                  <a:pt x="184" y="59"/>
                  <a:pt x="185" y="59"/>
                </a:cubicBezTo>
                <a:cubicBezTo>
                  <a:pt x="185" y="56"/>
                  <a:pt x="185" y="56"/>
                  <a:pt x="185" y="56"/>
                </a:cubicBezTo>
                <a:cubicBezTo>
                  <a:pt x="185" y="56"/>
                  <a:pt x="184" y="56"/>
                  <a:pt x="184" y="56"/>
                </a:cubicBezTo>
                <a:cubicBezTo>
                  <a:pt x="183" y="56"/>
                  <a:pt x="182" y="56"/>
                  <a:pt x="181" y="56"/>
                </a:cubicBezTo>
                <a:cubicBezTo>
                  <a:pt x="180" y="56"/>
                  <a:pt x="179" y="56"/>
                  <a:pt x="178" y="56"/>
                </a:cubicBezTo>
                <a:close/>
                <a:moveTo>
                  <a:pt x="112" y="43"/>
                </a:moveTo>
                <a:cubicBezTo>
                  <a:pt x="175" y="43"/>
                  <a:pt x="175" y="43"/>
                  <a:pt x="175" y="43"/>
                </a:cubicBezTo>
                <a:cubicBezTo>
                  <a:pt x="175" y="14"/>
                  <a:pt x="175" y="14"/>
                  <a:pt x="175" y="14"/>
                </a:cubicBezTo>
                <a:cubicBezTo>
                  <a:pt x="170" y="14"/>
                  <a:pt x="170" y="14"/>
                  <a:pt x="170" y="14"/>
                </a:cubicBezTo>
                <a:cubicBezTo>
                  <a:pt x="144" y="14"/>
                  <a:pt x="129" y="27"/>
                  <a:pt x="112" y="43"/>
                </a:cubicBezTo>
                <a:close/>
                <a:moveTo>
                  <a:pt x="25" y="76"/>
                </a:moveTo>
                <a:cubicBezTo>
                  <a:pt x="36" y="76"/>
                  <a:pt x="44" y="76"/>
                  <a:pt x="50" y="70"/>
                </a:cubicBezTo>
                <a:cubicBezTo>
                  <a:pt x="52" y="68"/>
                  <a:pt x="52" y="67"/>
                  <a:pt x="55" y="65"/>
                </a:cubicBezTo>
                <a:cubicBezTo>
                  <a:pt x="57" y="62"/>
                  <a:pt x="56" y="59"/>
                  <a:pt x="53" y="59"/>
                </a:cubicBezTo>
                <a:cubicBezTo>
                  <a:pt x="51" y="59"/>
                  <a:pt x="34" y="59"/>
                  <a:pt x="26" y="59"/>
                </a:cubicBezTo>
                <a:cubicBezTo>
                  <a:pt x="22" y="62"/>
                  <a:pt x="20" y="64"/>
                  <a:pt x="20" y="69"/>
                </a:cubicBezTo>
                <a:cubicBezTo>
                  <a:pt x="18" y="76"/>
                  <a:pt x="18" y="76"/>
                  <a:pt x="18" y="76"/>
                </a:cubicBezTo>
                <a:lnTo>
                  <a:pt x="25" y="76"/>
                </a:lnTo>
                <a:close/>
              </a:path>
            </a:pathLst>
          </a:custGeom>
          <a:solidFill>
            <a:srgbClr val="56C4D2"/>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cs typeface="+mn-ea"/>
            </a:endParaRPr>
          </a:p>
        </p:txBody>
      </p:sp>
      <p:sp>
        <p:nvSpPr>
          <p:cNvPr id="12" name="Freeform 96"/>
          <p:cNvSpPr>
            <a:spLocks noEditPoints="1"/>
          </p:cNvSpPr>
          <p:nvPr/>
        </p:nvSpPr>
        <p:spPr bwMode="gray">
          <a:xfrm>
            <a:off x="2171272" y="4131390"/>
            <a:ext cx="357291" cy="350453"/>
          </a:xfrm>
          <a:custGeom>
            <a:avLst/>
            <a:gdLst/>
            <a:ahLst/>
            <a:cxnLst>
              <a:cxn ang="0">
                <a:pos x="729" y="133"/>
              </a:cxn>
              <a:cxn ang="0">
                <a:pos x="562" y="94"/>
              </a:cxn>
              <a:cxn ang="0">
                <a:pos x="542" y="313"/>
              </a:cxn>
              <a:cxn ang="0">
                <a:pos x="775" y="449"/>
              </a:cxn>
              <a:cxn ang="0">
                <a:pos x="752" y="316"/>
              </a:cxn>
              <a:cxn ang="0">
                <a:pos x="863" y="449"/>
              </a:cxn>
              <a:cxn ang="0">
                <a:pos x="725" y="229"/>
              </a:cxn>
              <a:cxn ang="0">
                <a:pos x="653" y="281"/>
              </a:cxn>
              <a:cxn ang="0">
                <a:pos x="646" y="221"/>
              </a:cxn>
              <a:cxn ang="0">
                <a:pos x="638" y="281"/>
              </a:cxn>
              <a:cxn ang="0">
                <a:pos x="567" y="229"/>
              </a:cxn>
              <a:cxn ang="0">
                <a:pos x="428" y="449"/>
              </a:cxn>
              <a:cxn ang="0">
                <a:pos x="542" y="313"/>
              </a:cxn>
              <a:cxn ang="0">
                <a:pos x="415" y="513"/>
              </a:cxn>
              <a:cxn ang="0">
                <a:pos x="909" y="459"/>
              </a:cxn>
              <a:cxn ang="0">
                <a:pos x="312" y="211"/>
              </a:cxn>
              <a:cxn ang="0">
                <a:pos x="278" y="203"/>
              </a:cxn>
              <a:cxn ang="0">
                <a:pos x="121" y="203"/>
              </a:cxn>
              <a:cxn ang="0">
                <a:pos x="28" y="287"/>
              </a:cxn>
              <a:cxn ang="0">
                <a:pos x="3" y="556"/>
              </a:cxn>
              <a:cxn ang="0">
                <a:pos x="37" y="586"/>
              </a:cxn>
              <a:cxn ang="0">
                <a:pos x="64" y="479"/>
              </a:cxn>
              <a:cxn ang="0">
                <a:pos x="92" y="899"/>
              </a:cxn>
              <a:cxn ang="0">
                <a:pos x="191" y="899"/>
              </a:cxn>
              <a:cxn ang="0">
                <a:pos x="210" y="538"/>
              </a:cxn>
              <a:cxn ang="0">
                <a:pos x="259" y="949"/>
              </a:cxn>
              <a:cxn ang="0">
                <a:pos x="309" y="299"/>
              </a:cxn>
              <a:cxn ang="0">
                <a:pos x="336" y="479"/>
              </a:cxn>
              <a:cxn ang="0">
                <a:pos x="364" y="586"/>
              </a:cxn>
              <a:cxn ang="0">
                <a:pos x="398" y="556"/>
              </a:cxn>
              <a:cxn ang="0">
                <a:pos x="355" y="251"/>
              </a:cxn>
              <a:cxn ang="0">
                <a:pos x="200" y="180"/>
              </a:cxn>
              <a:cxn ang="0">
                <a:pos x="200" y="0"/>
              </a:cxn>
              <a:cxn ang="0">
                <a:pos x="200" y="180"/>
              </a:cxn>
            </a:cxnLst>
            <a:rect l="0" t="0" r="r" b="b"/>
            <a:pathLst>
              <a:path w="909" h="949">
                <a:moveTo>
                  <a:pt x="626" y="197"/>
                </a:moveTo>
                <a:cubicBezTo>
                  <a:pt x="672" y="208"/>
                  <a:pt x="719" y="179"/>
                  <a:pt x="729" y="133"/>
                </a:cubicBezTo>
                <a:cubicBezTo>
                  <a:pt x="740" y="87"/>
                  <a:pt x="711" y="40"/>
                  <a:pt x="665" y="30"/>
                </a:cubicBezTo>
                <a:cubicBezTo>
                  <a:pt x="619" y="19"/>
                  <a:pt x="573" y="48"/>
                  <a:pt x="562" y="94"/>
                </a:cubicBezTo>
                <a:cubicBezTo>
                  <a:pt x="551" y="140"/>
                  <a:pt x="580" y="186"/>
                  <a:pt x="626" y="197"/>
                </a:cubicBezTo>
                <a:close/>
                <a:moveTo>
                  <a:pt x="542" y="313"/>
                </a:moveTo>
                <a:cubicBezTo>
                  <a:pt x="516" y="449"/>
                  <a:pt x="516" y="449"/>
                  <a:pt x="516" y="449"/>
                </a:cubicBezTo>
                <a:cubicBezTo>
                  <a:pt x="775" y="449"/>
                  <a:pt x="775" y="449"/>
                  <a:pt x="775" y="449"/>
                </a:cubicBezTo>
                <a:cubicBezTo>
                  <a:pt x="749" y="313"/>
                  <a:pt x="749" y="313"/>
                  <a:pt x="749" y="313"/>
                </a:cubicBezTo>
                <a:cubicBezTo>
                  <a:pt x="750" y="314"/>
                  <a:pt x="751" y="315"/>
                  <a:pt x="752" y="316"/>
                </a:cubicBezTo>
                <a:cubicBezTo>
                  <a:pt x="771" y="341"/>
                  <a:pt x="793" y="382"/>
                  <a:pt x="810" y="449"/>
                </a:cubicBezTo>
                <a:cubicBezTo>
                  <a:pt x="863" y="449"/>
                  <a:pt x="863" y="449"/>
                  <a:pt x="863" y="449"/>
                </a:cubicBezTo>
                <a:cubicBezTo>
                  <a:pt x="843" y="359"/>
                  <a:pt x="812" y="305"/>
                  <a:pt x="782" y="272"/>
                </a:cubicBezTo>
                <a:cubicBezTo>
                  <a:pt x="761" y="247"/>
                  <a:pt x="740" y="235"/>
                  <a:pt x="725" y="229"/>
                </a:cubicBezTo>
                <a:cubicBezTo>
                  <a:pt x="665" y="328"/>
                  <a:pt x="665" y="328"/>
                  <a:pt x="665" y="328"/>
                </a:cubicBezTo>
                <a:cubicBezTo>
                  <a:pt x="653" y="281"/>
                  <a:pt x="653" y="281"/>
                  <a:pt x="653" y="281"/>
                </a:cubicBezTo>
                <a:cubicBezTo>
                  <a:pt x="688" y="224"/>
                  <a:pt x="688" y="224"/>
                  <a:pt x="688" y="224"/>
                </a:cubicBezTo>
                <a:cubicBezTo>
                  <a:pt x="676" y="223"/>
                  <a:pt x="662" y="221"/>
                  <a:pt x="646" y="221"/>
                </a:cubicBezTo>
                <a:cubicBezTo>
                  <a:pt x="629" y="221"/>
                  <a:pt x="615" y="223"/>
                  <a:pt x="603" y="224"/>
                </a:cubicBezTo>
                <a:cubicBezTo>
                  <a:pt x="638" y="281"/>
                  <a:pt x="638" y="281"/>
                  <a:pt x="638" y="281"/>
                </a:cubicBezTo>
                <a:cubicBezTo>
                  <a:pt x="626" y="328"/>
                  <a:pt x="626" y="328"/>
                  <a:pt x="626" y="328"/>
                </a:cubicBezTo>
                <a:cubicBezTo>
                  <a:pt x="567" y="229"/>
                  <a:pt x="567" y="229"/>
                  <a:pt x="567" y="229"/>
                </a:cubicBezTo>
                <a:cubicBezTo>
                  <a:pt x="552" y="235"/>
                  <a:pt x="531" y="247"/>
                  <a:pt x="509" y="272"/>
                </a:cubicBezTo>
                <a:cubicBezTo>
                  <a:pt x="479" y="305"/>
                  <a:pt x="448" y="359"/>
                  <a:pt x="428" y="449"/>
                </a:cubicBezTo>
                <a:cubicBezTo>
                  <a:pt x="481" y="449"/>
                  <a:pt x="481" y="449"/>
                  <a:pt x="481" y="449"/>
                </a:cubicBezTo>
                <a:cubicBezTo>
                  <a:pt x="499" y="380"/>
                  <a:pt x="522" y="338"/>
                  <a:pt x="542" y="313"/>
                </a:cubicBezTo>
                <a:close/>
                <a:moveTo>
                  <a:pt x="415" y="459"/>
                </a:moveTo>
                <a:cubicBezTo>
                  <a:pt x="415" y="513"/>
                  <a:pt x="415" y="513"/>
                  <a:pt x="415" y="513"/>
                </a:cubicBezTo>
                <a:cubicBezTo>
                  <a:pt x="909" y="513"/>
                  <a:pt x="909" y="513"/>
                  <a:pt x="909" y="513"/>
                </a:cubicBezTo>
                <a:cubicBezTo>
                  <a:pt x="909" y="459"/>
                  <a:pt x="909" y="459"/>
                  <a:pt x="909" y="459"/>
                </a:cubicBezTo>
                <a:lnTo>
                  <a:pt x="415" y="459"/>
                </a:lnTo>
                <a:close/>
                <a:moveTo>
                  <a:pt x="312" y="211"/>
                </a:moveTo>
                <a:cubicBezTo>
                  <a:pt x="299" y="205"/>
                  <a:pt x="287" y="203"/>
                  <a:pt x="280" y="203"/>
                </a:cubicBezTo>
                <a:cubicBezTo>
                  <a:pt x="279" y="203"/>
                  <a:pt x="278" y="203"/>
                  <a:pt x="278" y="203"/>
                </a:cubicBezTo>
                <a:cubicBezTo>
                  <a:pt x="123" y="203"/>
                  <a:pt x="123" y="203"/>
                  <a:pt x="123" y="203"/>
                </a:cubicBezTo>
                <a:cubicBezTo>
                  <a:pt x="122" y="203"/>
                  <a:pt x="122" y="203"/>
                  <a:pt x="121" y="203"/>
                </a:cubicBezTo>
                <a:cubicBezTo>
                  <a:pt x="114" y="203"/>
                  <a:pt x="102" y="205"/>
                  <a:pt x="89" y="211"/>
                </a:cubicBezTo>
                <a:cubicBezTo>
                  <a:pt x="67" y="222"/>
                  <a:pt x="44" y="245"/>
                  <a:pt x="28" y="287"/>
                </a:cubicBezTo>
                <a:cubicBezTo>
                  <a:pt x="11" y="328"/>
                  <a:pt x="0" y="388"/>
                  <a:pt x="0" y="479"/>
                </a:cubicBezTo>
                <a:cubicBezTo>
                  <a:pt x="0" y="502"/>
                  <a:pt x="1" y="528"/>
                  <a:pt x="3" y="556"/>
                </a:cubicBezTo>
                <a:cubicBezTo>
                  <a:pt x="4" y="573"/>
                  <a:pt x="18" y="586"/>
                  <a:pt x="35" y="586"/>
                </a:cubicBezTo>
                <a:cubicBezTo>
                  <a:pt x="35" y="586"/>
                  <a:pt x="36" y="586"/>
                  <a:pt x="37" y="586"/>
                </a:cubicBezTo>
                <a:cubicBezTo>
                  <a:pt x="54" y="585"/>
                  <a:pt x="68" y="570"/>
                  <a:pt x="67" y="552"/>
                </a:cubicBezTo>
                <a:cubicBezTo>
                  <a:pt x="65" y="525"/>
                  <a:pt x="64" y="501"/>
                  <a:pt x="64" y="479"/>
                </a:cubicBezTo>
                <a:cubicBezTo>
                  <a:pt x="64" y="382"/>
                  <a:pt x="78" y="328"/>
                  <a:pt x="92" y="299"/>
                </a:cubicBezTo>
                <a:cubicBezTo>
                  <a:pt x="92" y="899"/>
                  <a:pt x="92" y="899"/>
                  <a:pt x="92" y="899"/>
                </a:cubicBezTo>
                <a:cubicBezTo>
                  <a:pt x="92" y="927"/>
                  <a:pt x="114" y="949"/>
                  <a:pt x="142" y="949"/>
                </a:cubicBezTo>
                <a:cubicBezTo>
                  <a:pt x="169" y="949"/>
                  <a:pt x="191" y="927"/>
                  <a:pt x="191" y="899"/>
                </a:cubicBezTo>
                <a:cubicBezTo>
                  <a:pt x="191" y="538"/>
                  <a:pt x="191" y="538"/>
                  <a:pt x="191" y="538"/>
                </a:cubicBezTo>
                <a:cubicBezTo>
                  <a:pt x="210" y="538"/>
                  <a:pt x="210" y="538"/>
                  <a:pt x="210" y="538"/>
                </a:cubicBezTo>
                <a:cubicBezTo>
                  <a:pt x="210" y="899"/>
                  <a:pt x="210" y="899"/>
                  <a:pt x="210" y="899"/>
                </a:cubicBezTo>
                <a:cubicBezTo>
                  <a:pt x="210" y="927"/>
                  <a:pt x="232" y="949"/>
                  <a:pt x="259" y="949"/>
                </a:cubicBezTo>
                <a:cubicBezTo>
                  <a:pt x="286" y="949"/>
                  <a:pt x="309" y="927"/>
                  <a:pt x="309" y="899"/>
                </a:cubicBezTo>
                <a:cubicBezTo>
                  <a:pt x="309" y="299"/>
                  <a:pt x="309" y="299"/>
                  <a:pt x="309" y="299"/>
                </a:cubicBezTo>
                <a:cubicBezTo>
                  <a:pt x="311" y="304"/>
                  <a:pt x="313" y="310"/>
                  <a:pt x="316" y="316"/>
                </a:cubicBezTo>
                <a:cubicBezTo>
                  <a:pt x="327" y="348"/>
                  <a:pt x="336" y="399"/>
                  <a:pt x="336" y="479"/>
                </a:cubicBezTo>
                <a:cubicBezTo>
                  <a:pt x="336" y="501"/>
                  <a:pt x="336" y="525"/>
                  <a:pt x="334" y="552"/>
                </a:cubicBezTo>
                <a:cubicBezTo>
                  <a:pt x="333" y="570"/>
                  <a:pt x="347" y="585"/>
                  <a:pt x="364" y="586"/>
                </a:cubicBezTo>
                <a:cubicBezTo>
                  <a:pt x="365" y="586"/>
                  <a:pt x="366" y="586"/>
                  <a:pt x="366" y="586"/>
                </a:cubicBezTo>
                <a:cubicBezTo>
                  <a:pt x="383" y="586"/>
                  <a:pt x="397" y="573"/>
                  <a:pt x="398" y="556"/>
                </a:cubicBezTo>
                <a:cubicBezTo>
                  <a:pt x="400" y="528"/>
                  <a:pt x="400" y="502"/>
                  <a:pt x="400" y="479"/>
                </a:cubicBezTo>
                <a:cubicBezTo>
                  <a:pt x="400" y="358"/>
                  <a:pt x="381" y="291"/>
                  <a:pt x="355" y="251"/>
                </a:cubicBezTo>
                <a:cubicBezTo>
                  <a:pt x="342" y="231"/>
                  <a:pt x="326" y="219"/>
                  <a:pt x="312" y="211"/>
                </a:cubicBezTo>
                <a:close/>
                <a:moveTo>
                  <a:pt x="200" y="180"/>
                </a:moveTo>
                <a:cubicBezTo>
                  <a:pt x="250" y="180"/>
                  <a:pt x="290" y="140"/>
                  <a:pt x="290" y="90"/>
                </a:cubicBezTo>
                <a:cubicBezTo>
                  <a:pt x="290" y="40"/>
                  <a:pt x="250" y="0"/>
                  <a:pt x="200" y="0"/>
                </a:cubicBezTo>
                <a:cubicBezTo>
                  <a:pt x="151" y="0"/>
                  <a:pt x="110" y="40"/>
                  <a:pt x="110" y="90"/>
                </a:cubicBezTo>
                <a:cubicBezTo>
                  <a:pt x="110" y="140"/>
                  <a:pt x="151" y="180"/>
                  <a:pt x="200" y="180"/>
                </a:cubicBezTo>
                <a:close/>
              </a:path>
            </a:pathLst>
          </a:custGeom>
          <a:solidFill>
            <a:srgbClr val="56C4D2"/>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cs typeface="+mn-ea"/>
            </a:endParaRPr>
          </a:p>
        </p:txBody>
      </p:sp>
      <p:sp>
        <p:nvSpPr>
          <p:cNvPr id="13" name="Freeform 173"/>
          <p:cNvSpPr>
            <a:spLocks noEditPoints="1"/>
          </p:cNvSpPr>
          <p:nvPr/>
        </p:nvSpPr>
        <p:spPr bwMode="gray">
          <a:xfrm>
            <a:off x="5308503" y="4129831"/>
            <a:ext cx="331582" cy="333925"/>
          </a:xfrm>
          <a:custGeom>
            <a:avLst/>
            <a:gdLst/>
            <a:ahLst/>
            <a:cxnLst>
              <a:cxn ang="0">
                <a:pos x="8976" y="5808"/>
              </a:cxn>
              <a:cxn ang="0">
                <a:pos x="6336" y="7920"/>
              </a:cxn>
              <a:cxn ang="0">
                <a:pos x="7788" y="13376"/>
              </a:cxn>
              <a:cxn ang="0">
                <a:pos x="8008" y="9636"/>
              </a:cxn>
              <a:cxn ang="0">
                <a:pos x="5720" y="10780"/>
              </a:cxn>
              <a:cxn ang="0">
                <a:pos x="3916" y="12276"/>
              </a:cxn>
              <a:cxn ang="0">
                <a:pos x="4532" y="13376"/>
              </a:cxn>
              <a:cxn ang="0">
                <a:pos x="1804" y="12276"/>
              </a:cxn>
              <a:cxn ang="0">
                <a:pos x="2376" y="10780"/>
              </a:cxn>
              <a:cxn ang="0">
                <a:pos x="0" y="5368"/>
              </a:cxn>
              <a:cxn ang="0">
                <a:pos x="2288" y="9592"/>
              </a:cxn>
              <a:cxn ang="0">
                <a:pos x="3740" y="4268"/>
              </a:cxn>
              <a:cxn ang="0">
                <a:pos x="8712" y="4840"/>
              </a:cxn>
              <a:cxn ang="0">
                <a:pos x="10340" y="5368"/>
              </a:cxn>
              <a:cxn ang="0">
                <a:pos x="12496" y="5808"/>
              </a:cxn>
              <a:cxn ang="0">
                <a:pos x="13640" y="5368"/>
              </a:cxn>
              <a:cxn ang="0">
                <a:pos x="14256" y="3916"/>
              </a:cxn>
              <a:cxn ang="0">
                <a:pos x="13860" y="4972"/>
              </a:cxn>
              <a:cxn ang="0">
                <a:pos x="14124" y="616"/>
              </a:cxn>
              <a:cxn ang="0">
                <a:pos x="14608" y="2376"/>
              </a:cxn>
              <a:cxn ang="0">
                <a:pos x="14960" y="2420"/>
              </a:cxn>
              <a:cxn ang="0">
                <a:pos x="15224" y="2596"/>
              </a:cxn>
              <a:cxn ang="0">
                <a:pos x="15400" y="2860"/>
              </a:cxn>
              <a:cxn ang="0">
                <a:pos x="15444" y="3168"/>
              </a:cxn>
              <a:cxn ang="0">
                <a:pos x="15356" y="3564"/>
              </a:cxn>
              <a:cxn ang="0">
                <a:pos x="15136" y="3828"/>
              </a:cxn>
              <a:cxn ang="0">
                <a:pos x="15840" y="5368"/>
              </a:cxn>
              <a:cxn ang="0">
                <a:pos x="16368" y="5808"/>
              </a:cxn>
              <a:cxn ang="0">
                <a:pos x="16368" y="7216"/>
              </a:cxn>
              <a:cxn ang="0">
                <a:pos x="13860" y="12276"/>
              </a:cxn>
              <a:cxn ang="0">
                <a:pos x="15224" y="13376"/>
              </a:cxn>
              <a:cxn ang="0">
                <a:pos x="10032" y="12276"/>
              </a:cxn>
              <a:cxn ang="0">
                <a:pos x="14476" y="7216"/>
              </a:cxn>
              <a:cxn ang="0">
                <a:pos x="8624" y="5808"/>
              </a:cxn>
              <a:cxn ang="0">
                <a:pos x="5104" y="44"/>
              </a:cxn>
              <a:cxn ang="0">
                <a:pos x="4532" y="264"/>
              </a:cxn>
              <a:cxn ang="0">
                <a:pos x="4092" y="704"/>
              </a:cxn>
              <a:cxn ang="0">
                <a:pos x="3872" y="1276"/>
              </a:cxn>
              <a:cxn ang="0">
                <a:pos x="3872" y="1936"/>
              </a:cxn>
              <a:cxn ang="0">
                <a:pos x="4092" y="2508"/>
              </a:cxn>
              <a:cxn ang="0">
                <a:pos x="4532" y="2904"/>
              </a:cxn>
              <a:cxn ang="0">
                <a:pos x="5104" y="3168"/>
              </a:cxn>
              <a:cxn ang="0">
                <a:pos x="5764" y="3168"/>
              </a:cxn>
              <a:cxn ang="0">
                <a:pos x="6336" y="2904"/>
              </a:cxn>
              <a:cxn ang="0">
                <a:pos x="6776" y="2508"/>
              </a:cxn>
              <a:cxn ang="0">
                <a:pos x="6996" y="1936"/>
              </a:cxn>
              <a:cxn ang="0">
                <a:pos x="6996" y="1276"/>
              </a:cxn>
              <a:cxn ang="0">
                <a:pos x="6776" y="704"/>
              </a:cxn>
              <a:cxn ang="0">
                <a:pos x="6336" y="264"/>
              </a:cxn>
              <a:cxn ang="0">
                <a:pos x="5764" y="44"/>
              </a:cxn>
            </a:cxnLst>
            <a:rect l="0" t="0" r="r" b="b"/>
            <a:pathLst>
              <a:path w="16368" h="13376">
                <a:moveTo>
                  <a:pt x="8624" y="5808"/>
                </a:moveTo>
                <a:lnTo>
                  <a:pt x="8976" y="5808"/>
                </a:lnTo>
                <a:lnTo>
                  <a:pt x="6556" y="5764"/>
                </a:lnTo>
                <a:lnTo>
                  <a:pt x="6336" y="7920"/>
                </a:lnTo>
                <a:lnTo>
                  <a:pt x="9856" y="9064"/>
                </a:lnTo>
                <a:lnTo>
                  <a:pt x="7788" y="13376"/>
                </a:lnTo>
                <a:lnTo>
                  <a:pt x="6644" y="13376"/>
                </a:lnTo>
                <a:lnTo>
                  <a:pt x="8008" y="9636"/>
                </a:lnTo>
                <a:lnTo>
                  <a:pt x="5720" y="9592"/>
                </a:lnTo>
                <a:lnTo>
                  <a:pt x="5720" y="10780"/>
                </a:lnTo>
                <a:lnTo>
                  <a:pt x="3916" y="10780"/>
                </a:lnTo>
                <a:lnTo>
                  <a:pt x="3916" y="12276"/>
                </a:lnTo>
                <a:lnTo>
                  <a:pt x="4532" y="12276"/>
                </a:lnTo>
                <a:lnTo>
                  <a:pt x="4532" y="13376"/>
                </a:lnTo>
                <a:lnTo>
                  <a:pt x="1804" y="13376"/>
                </a:lnTo>
                <a:lnTo>
                  <a:pt x="1804" y="12276"/>
                </a:lnTo>
                <a:lnTo>
                  <a:pt x="2376" y="12276"/>
                </a:lnTo>
                <a:lnTo>
                  <a:pt x="2376" y="10780"/>
                </a:lnTo>
                <a:lnTo>
                  <a:pt x="792" y="10780"/>
                </a:lnTo>
                <a:lnTo>
                  <a:pt x="0" y="5368"/>
                </a:lnTo>
                <a:lnTo>
                  <a:pt x="1672" y="5368"/>
                </a:lnTo>
                <a:lnTo>
                  <a:pt x="2288" y="9592"/>
                </a:lnTo>
                <a:lnTo>
                  <a:pt x="3740" y="9592"/>
                </a:lnTo>
                <a:lnTo>
                  <a:pt x="3740" y="4268"/>
                </a:lnTo>
                <a:lnTo>
                  <a:pt x="3740" y="3608"/>
                </a:lnTo>
                <a:lnTo>
                  <a:pt x="8712" y="4840"/>
                </a:lnTo>
                <a:lnTo>
                  <a:pt x="10295" y="4972"/>
                </a:lnTo>
                <a:lnTo>
                  <a:pt x="10340" y="5368"/>
                </a:lnTo>
                <a:lnTo>
                  <a:pt x="12496" y="5148"/>
                </a:lnTo>
                <a:lnTo>
                  <a:pt x="12496" y="5808"/>
                </a:lnTo>
                <a:lnTo>
                  <a:pt x="13640" y="5808"/>
                </a:lnTo>
                <a:lnTo>
                  <a:pt x="13640" y="5368"/>
                </a:lnTo>
                <a:lnTo>
                  <a:pt x="14256" y="5368"/>
                </a:lnTo>
                <a:lnTo>
                  <a:pt x="14256" y="3916"/>
                </a:lnTo>
                <a:lnTo>
                  <a:pt x="14168" y="3872"/>
                </a:lnTo>
                <a:lnTo>
                  <a:pt x="13860" y="4972"/>
                </a:lnTo>
                <a:lnTo>
                  <a:pt x="13024" y="4752"/>
                </a:lnTo>
                <a:lnTo>
                  <a:pt x="14124" y="616"/>
                </a:lnTo>
                <a:lnTo>
                  <a:pt x="15004" y="880"/>
                </a:lnTo>
                <a:lnTo>
                  <a:pt x="14608" y="2376"/>
                </a:lnTo>
                <a:lnTo>
                  <a:pt x="14784" y="2376"/>
                </a:lnTo>
                <a:lnTo>
                  <a:pt x="14960" y="2420"/>
                </a:lnTo>
                <a:lnTo>
                  <a:pt x="15092" y="2508"/>
                </a:lnTo>
                <a:lnTo>
                  <a:pt x="15224" y="2596"/>
                </a:lnTo>
                <a:lnTo>
                  <a:pt x="15312" y="2728"/>
                </a:lnTo>
                <a:lnTo>
                  <a:pt x="15400" y="2860"/>
                </a:lnTo>
                <a:lnTo>
                  <a:pt x="15444" y="2992"/>
                </a:lnTo>
                <a:lnTo>
                  <a:pt x="15444" y="3168"/>
                </a:lnTo>
                <a:lnTo>
                  <a:pt x="15444" y="3388"/>
                </a:lnTo>
                <a:lnTo>
                  <a:pt x="15356" y="3564"/>
                </a:lnTo>
                <a:lnTo>
                  <a:pt x="15268" y="3696"/>
                </a:lnTo>
                <a:lnTo>
                  <a:pt x="15136" y="3828"/>
                </a:lnTo>
                <a:lnTo>
                  <a:pt x="15136" y="5368"/>
                </a:lnTo>
                <a:lnTo>
                  <a:pt x="15840" y="5368"/>
                </a:lnTo>
                <a:lnTo>
                  <a:pt x="15840" y="5808"/>
                </a:lnTo>
                <a:lnTo>
                  <a:pt x="16368" y="5808"/>
                </a:lnTo>
                <a:lnTo>
                  <a:pt x="16368" y="6687"/>
                </a:lnTo>
                <a:lnTo>
                  <a:pt x="16368" y="7216"/>
                </a:lnTo>
                <a:lnTo>
                  <a:pt x="16148" y="7216"/>
                </a:lnTo>
                <a:lnTo>
                  <a:pt x="13860" y="12276"/>
                </a:lnTo>
                <a:lnTo>
                  <a:pt x="15224" y="12276"/>
                </a:lnTo>
                <a:lnTo>
                  <a:pt x="15224" y="13376"/>
                </a:lnTo>
                <a:lnTo>
                  <a:pt x="10032" y="13376"/>
                </a:lnTo>
                <a:lnTo>
                  <a:pt x="10032" y="12276"/>
                </a:lnTo>
                <a:lnTo>
                  <a:pt x="12188" y="12276"/>
                </a:lnTo>
                <a:lnTo>
                  <a:pt x="14476" y="7216"/>
                </a:lnTo>
                <a:lnTo>
                  <a:pt x="8624" y="7216"/>
                </a:lnTo>
                <a:lnTo>
                  <a:pt x="8624" y="5808"/>
                </a:lnTo>
                <a:close/>
                <a:moveTo>
                  <a:pt x="5412" y="0"/>
                </a:moveTo>
                <a:lnTo>
                  <a:pt x="5104" y="44"/>
                </a:lnTo>
                <a:lnTo>
                  <a:pt x="4796" y="132"/>
                </a:lnTo>
                <a:lnTo>
                  <a:pt x="4532" y="264"/>
                </a:lnTo>
                <a:lnTo>
                  <a:pt x="4312" y="484"/>
                </a:lnTo>
                <a:lnTo>
                  <a:pt x="4092" y="704"/>
                </a:lnTo>
                <a:lnTo>
                  <a:pt x="3960" y="968"/>
                </a:lnTo>
                <a:lnTo>
                  <a:pt x="3872" y="1276"/>
                </a:lnTo>
                <a:lnTo>
                  <a:pt x="3828" y="1584"/>
                </a:lnTo>
                <a:lnTo>
                  <a:pt x="3872" y="1936"/>
                </a:lnTo>
                <a:lnTo>
                  <a:pt x="3960" y="2199"/>
                </a:lnTo>
                <a:lnTo>
                  <a:pt x="4092" y="2508"/>
                </a:lnTo>
                <a:lnTo>
                  <a:pt x="4312" y="2728"/>
                </a:lnTo>
                <a:lnTo>
                  <a:pt x="4532" y="2904"/>
                </a:lnTo>
                <a:lnTo>
                  <a:pt x="4796" y="3080"/>
                </a:lnTo>
                <a:lnTo>
                  <a:pt x="5104" y="3168"/>
                </a:lnTo>
                <a:lnTo>
                  <a:pt x="5412" y="3212"/>
                </a:lnTo>
                <a:lnTo>
                  <a:pt x="5764" y="3168"/>
                </a:lnTo>
                <a:lnTo>
                  <a:pt x="6073" y="3080"/>
                </a:lnTo>
                <a:lnTo>
                  <a:pt x="6336" y="2904"/>
                </a:lnTo>
                <a:lnTo>
                  <a:pt x="6556" y="2728"/>
                </a:lnTo>
                <a:lnTo>
                  <a:pt x="6776" y="2508"/>
                </a:lnTo>
                <a:lnTo>
                  <a:pt x="6908" y="2199"/>
                </a:lnTo>
                <a:lnTo>
                  <a:pt x="6996" y="1936"/>
                </a:lnTo>
                <a:lnTo>
                  <a:pt x="7040" y="1584"/>
                </a:lnTo>
                <a:lnTo>
                  <a:pt x="6996" y="1276"/>
                </a:lnTo>
                <a:lnTo>
                  <a:pt x="6908" y="968"/>
                </a:lnTo>
                <a:lnTo>
                  <a:pt x="6776" y="704"/>
                </a:lnTo>
                <a:lnTo>
                  <a:pt x="6556" y="484"/>
                </a:lnTo>
                <a:lnTo>
                  <a:pt x="6336" y="264"/>
                </a:lnTo>
                <a:lnTo>
                  <a:pt x="6073" y="132"/>
                </a:lnTo>
                <a:lnTo>
                  <a:pt x="5764" y="44"/>
                </a:lnTo>
                <a:lnTo>
                  <a:pt x="5412" y="0"/>
                </a:lnTo>
                <a:close/>
              </a:path>
            </a:pathLst>
          </a:custGeom>
          <a:solidFill>
            <a:srgbClr val="56C4D2"/>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cs typeface="+mn-ea"/>
            </a:endParaRPr>
          </a:p>
        </p:txBody>
      </p:sp>
      <p:grpSp>
        <p:nvGrpSpPr>
          <p:cNvPr id="14" name="组合 195"/>
          <p:cNvGrpSpPr/>
          <p:nvPr/>
        </p:nvGrpSpPr>
        <p:grpSpPr bwMode="gray">
          <a:xfrm>
            <a:off x="2866542" y="4158629"/>
            <a:ext cx="419530" cy="304951"/>
            <a:chOff x="15097125" y="4749800"/>
            <a:chExt cx="552450" cy="412750"/>
          </a:xfrm>
          <a:solidFill>
            <a:srgbClr val="00B0F0"/>
          </a:solidFill>
        </p:grpSpPr>
        <p:sp>
          <p:nvSpPr>
            <p:cNvPr id="15" name="Freeform 340"/>
            <p:cNvSpPr>
              <a:spLocks/>
            </p:cNvSpPr>
            <p:nvPr/>
          </p:nvSpPr>
          <p:spPr bwMode="gray">
            <a:xfrm>
              <a:off x="15097125" y="4756150"/>
              <a:ext cx="149225" cy="400050"/>
            </a:xfrm>
            <a:custGeom>
              <a:avLst/>
              <a:gdLst/>
              <a:ahLst/>
              <a:cxnLst>
                <a:cxn ang="0">
                  <a:pos x="94" y="252"/>
                </a:cxn>
                <a:cxn ang="0">
                  <a:pos x="94" y="252"/>
                </a:cxn>
                <a:cxn ang="0">
                  <a:pos x="74" y="244"/>
                </a:cxn>
                <a:cxn ang="0">
                  <a:pos x="56" y="232"/>
                </a:cxn>
                <a:cxn ang="0">
                  <a:pos x="40" y="218"/>
                </a:cxn>
                <a:cxn ang="0">
                  <a:pos x="26" y="204"/>
                </a:cxn>
                <a:cxn ang="0">
                  <a:pos x="14" y="186"/>
                </a:cxn>
                <a:cxn ang="0">
                  <a:pos x="6" y="168"/>
                </a:cxn>
                <a:cxn ang="0">
                  <a:pos x="2" y="148"/>
                </a:cxn>
                <a:cxn ang="0">
                  <a:pos x="0" y="126"/>
                </a:cxn>
                <a:cxn ang="0">
                  <a:pos x="0" y="126"/>
                </a:cxn>
                <a:cxn ang="0">
                  <a:pos x="2" y="106"/>
                </a:cxn>
                <a:cxn ang="0">
                  <a:pos x="6" y="86"/>
                </a:cxn>
                <a:cxn ang="0">
                  <a:pos x="14" y="68"/>
                </a:cxn>
                <a:cxn ang="0">
                  <a:pos x="26" y="50"/>
                </a:cxn>
                <a:cxn ang="0">
                  <a:pos x="40" y="34"/>
                </a:cxn>
                <a:cxn ang="0">
                  <a:pos x="56" y="22"/>
                </a:cxn>
                <a:cxn ang="0">
                  <a:pos x="74" y="10"/>
                </a:cxn>
                <a:cxn ang="0">
                  <a:pos x="94" y="0"/>
                </a:cxn>
                <a:cxn ang="0">
                  <a:pos x="94" y="0"/>
                </a:cxn>
                <a:cxn ang="0">
                  <a:pos x="82" y="12"/>
                </a:cxn>
                <a:cxn ang="0">
                  <a:pos x="72" y="24"/>
                </a:cxn>
                <a:cxn ang="0">
                  <a:pos x="62" y="38"/>
                </a:cxn>
                <a:cxn ang="0">
                  <a:pos x="54" y="54"/>
                </a:cxn>
                <a:cxn ang="0">
                  <a:pos x="46" y="70"/>
                </a:cxn>
                <a:cxn ang="0">
                  <a:pos x="42" y="88"/>
                </a:cxn>
                <a:cxn ang="0">
                  <a:pos x="38" y="108"/>
                </a:cxn>
                <a:cxn ang="0">
                  <a:pos x="38" y="126"/>
                </a:cxn>
                <a:cxn ang="0">
                  <a:pos x="38" y="126"/>
                </a:cxn>
                <a:cxn ang="0">
                  <a:pos x="38" y="146"/>
                </a:cxn>
                <a:cxn ang="0">
                  <a:pos x="42" y="166"/>
                </a:cxn>
                <a:cxn ang="0">
                  <a:pos x="46" y="184"/>
                </a:cxn>
                <a:cxn ang="0">
                  <a:pos x="54" y="200"/>
                </a:cxn>
                <a:cxn ang="0">
                  <a:pos x="62" y="216"/>
                </a:cxn>
                <a:cxn ang="0">
                  <a:pos x="72" y="230"/>
                </a:cxn>
                <a:cxn ang="0">
                  <a:pos x="82" y="242"/>
                </a:cxn>
                <a:cxn ang="0">
                  <a:pos x="94" y="252"/>
                </a:cxn>
                <a:cxn ang="0">
                  <a:pos x="94" y="252"/>
                </a:cxn>
              </a:cxnLst>
              <a:rect l="0" t="0" r="r" b="b"/>
              <a:pathLst>
                <a:path w="94" h="252">
                  <a:moveTo>
                    <a:pt x="94" y="252"/>
                  </a:moveTo>
                  <a:lnTo>
                    <a:pt x="94" y="252"/>
                  </a:lnTo>
                  <a:lnTo>
                    <a:pt x="74" y="244"/>
                  </a:lnTo>
                  <a:lnTo>
                    <a:pt x="56" y="232"/>
                  </a:lnTo>
                  <a:lnTo>
                    <a:pt x="40" y="218"/>
                  </a:lnTo>
                  <a:lnTo>
                    <a:pt x="26" y="204"/>
                  </a:lnTo>
                  <a:lnTo>
                    <a:pt x="14" y="186"/>
                  </a:lnTo>
                  <a:lnTo>
                    <a:pt x="6" y="168"/>
                  </a:lnTo>
                  <a:lnTo>
                    <a:pt x="2" y="148"/>
                  </a:lnTo>
                  <a:lnTo>
                    <a:pt x="0" y="126"/>
                  </a:lnTo>
                  <a:lnTo>
                    <a:pt x="0" y="126"/>
                  </a:lnTo>
                  <a:lnTo>
                    <a:pt x="2" y="106"/>
                  </a:lnTo>
                  <a:lnTo>
                    <a:pt x="6" y="86"/>
                  </a:lnTo>
                  <a:lnTo>
                    <a:pt x="14" y="68"/>
                  </a:lnTo>
                  <a:lnTo>
                    <a:pt x="26" y="50"/>
                  </a:lnTo>
                  <a:lnTo>
                    <a:pt x="40" y="34"/>
                  </a:lnTo>
                  <a:lnTo>
                    <a:pt x="56" y="22"/>
                  </a:lnTo>
                  <a:lnTo>
                    <a:pt x="74" y="10"/>
                  </a:lnTo>
                  <a:lnTo>
                    <a:pt x="94" y="0"/>
                  </a:lnTo>
                  <a:lnTo>
                    <a:pt x="94" y="0"/>
                  </a:lnTo>
                  <a:lnTo>
                    <a:pt x="82" y="12"/>
                  </a:lnTo>
                  <a:lnTo>
                    <a:pt x="72" y="24"/>
                  </a:lnTo>
                  <a:lnTo>
                    <a:pt x="62" y="38"/>
                  </a:lnTo>
                  <a:lnTo>
                    <a:pt x="54" y="54"/>
                  </a:lnTo>
                  <a:lnTo>
                    <a:pt x="46" y="70"/>
                  </a:lnTo>
                  <a:lnTo>
                    <a:pt x="42" y="88"/>
                  </a:lnTo>
                  <a:lnTo>
                    <a:pt x="38" y="108"/>
                  </a:lnTo>
                  <a:lnTo>
                    <a:pt x="38" y="126"/>
                  </a:lnTo>
                  <a:lnTo>
                    <a:pt x="38" y="126"/>
                  </a:lnTo>
                  <a:lnTo>
                    <a:pt x="38" y="146"/>
                  </a:lnTo>
                  <a:lnTo>
                    <a:pt x="42" y="166"/>
                  </a:lnTo>
                  <a:lnTo>
                    <a:pt x="46" y="184"/>
                  </a:lnTo>
                  <a:lnTo>
                    <a:pt x="54" y="200"/>
                  </a:lnTo>
                  <a:lnTo>
                    <a:pt x="62" y="216"/>
                  </a:lnTo>
                  <a:lnTo>
                    <a:pt x="72" y="230"/>
                  </a:lnTo>
                  <a:lnTo>
                    <a:pt x="82" y="242"/>
                  </a:lnTo>
                  <a:lnTo>
                    <a:pt x="94" y="252"/>
                  </a:lnTo>
                  <a:lnTo>
                    <a:pt x="94" y="252"/>
                  </a:lnTo>
                  <a:close/>
                </a:path>
              </a:pathLst>
            </a:custGeom>
            <a:solidFill>
              <a:srgbClr val="56C4D2"/>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cs typeface="+mn-ea"/>
              </a:endParaRPr>
            </a:p>
          </p:txBody>
        </p:sp>
        <p:sp>
          <p:nvSpPr>
            <p:cNvPr id="16" name="Rectangle 341"/>
            <p:cNvSpPr>
              <a:spLocks noChangeArrowheads="1"/>
            </p:cNvSpPr>
            <p:nvPr/>
          </p:nvSpPr>
          <p:spPr bwMode="gray">
            <a:xfrm>
              <a:off x="15297150" y="4749800"/>
              <a:ext cx="12700" cy="412750"/>
            </a:xfrm>
            <a:prstGeom prst="rect">
              <a:avLst/>
            </a:prstGeom>
            <a:solidFill>
              <a:srgbClr val="56C4D2"/>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cs typeface="+mn-ea"/>
              </a:endParaRPr>
            </a:p>
          </p:txBody>
        </p:sp>
        <p:sp>
          <p:nvSpPr>
            <p:cNvPr id="17" name="Freeform 342"/>
            <p:cNvSpPr>
              <a:spLocks noEditPoints="1"/>
            </p:cNvSpPr>
            <p:nvPr/>
          </p:nvSpPr>
          <p:spPr bwMode="gray">
            <a:xfrm>
              <a:off x="15163800" y="4749800"/>
              <a:ext cx="339725" cy="412750"/>
            </a:xfrm>
            <a:custGeom>
              <a:avLst/>
              <a:gdLst/>
              <a:ahLst/>
              <a:cxnLst>
                <a:cxn ang="0">
                  <a:pos x="200" y="166"/>
                </a:cxn>
                <a:cxn ang="0">
                  <a:pos x="166" y="186"/>
                </a:cxn>
                <a:cxn ang="0">
                  <a:pos x="176" y="144"/>
                </a:cxn>
                <a:cxn ang="0">
                  <a:pos x="162" y="164"/>
                </a:cxn>
                <a:cxn ang="0">
                  <a:pos x="20" y="186"/>
                </a:cxn>
                <a:cxn ang="0">
                  <a:pos x="160" y="134"/>
                </a:cxn>
                <a:cxn ang="0">
                  <a:pos x="10" y="126"/>
                </a:cxn>
                <a:cxn ang="0">
                  <a:pos x="20" y="74"/>
                </a:cxn>
                <a:cxn ang="0">
                  <a:pos x="150" y="66"/>
                </a:cxn>
                <a:cxn ang="0">
                  <a:pos x="28" y="54"/>
                </a:cxn>
                <a:cxn ang="0">
                  <a:pos x="50" y="24"/>
                </a:cxn>
                <a:cxn ang="0">
                  <a:pos x="78" y="10"/>
                </a:cxn>
                <a:cxn ang="0">
                  <a:pos x="88" y="8"/>
                </a:cxn>
                <a:cxn ang="0">
                  <a:pos x="108" y="12"/>
                </a:cxn>
                <a:cxn ang="0">
                  <a:pos x="132" y="32"/>
                </a:cxn>
                <a:cxn ang="0">
                  <a:pos x="152" y="62"/>
                </a:cxn>
                <a:cxn ang="0">
                  <a:pos x="160" y="54"/>
                </a:cxn>
                <a:cxn ang="0">
                  <a:pos x="132" y="16"/>
                </a:cxn>
                <a:cxn ang="0">
                  <a:pos x="154" y="28"/>
                </a:cxn>
                <a:cxn ang="0">
                  <a:pos x="174" y="46"/>
                </a:cxn>
                <a:cxn ang="0">
                  <a:pos x="174" y="34"/>
                </a:cxn>
                <a:cxn ang="0">
                  <a:pos x="142" y="12"/>
                </a:cxn>
                <a:cxn ang="0">
                  <a:pos x="104" y="0"/>
                </a:cxn>
                <a:cxn ang="0">
                  <a:pos x="88" y="0"/>
                </a:cxn>
                <a:cxn ang="0">
                  <a:pos x="88" y="0"/>
                </a:cxn>
                <a:cxn ang="0">
                  <a:pos x="86" y="0"/>
                </a:cxn>
                <a:cxn ang="0">
                  <a:pos x="78" y="0"/>
                </a:cxn>
                <a:cxn ang="0">
                  <a:pos x="38" y="22"/>
                </a:cxn>
                <a:cxn ang="0">
                  <a:pos x="8" y="80"/>
                </a:cxn>
                <a:cxn ang="0">
                  <a:pos x="0" y="130"/>
                </a:cxn>
                <a:cxn ang="0">
                  <a:pos x="16" y="202"/>
                </a:cxn>
                <a:cxn ang="0">
                  <a:pos x="54" y="250"/>
                </a:cxn>
                <a:cxn ang="0">
                  <a:pos x="80" y="260"/>
                </a:cxn>
                <a:cxn ang="0">
                  <a:pos x="98" y="260"/>
                </a:cxn>
                <a:cxn ang="0">
                  <a:pos x="140" y="248"/>
                </a:cxn>
                <a:cxn ang="0">
                  <a:pos x="192" y="206"/>
                </a:cxn>
                <a:cxn ang="0">
                  <a:pos x="214" y="142"/>
                </a:cxn>
                <a:cxn ang="0">
                  <a:pos x="206" y="146"/>
                </a:cxn>
                <a:cxn ang="0">
                  <a:pos x="90" y="250"/>
                </a:cxn>
                <a:cxn ang="0">
                  <a:pos x="86" y="252"/>
                </a:cxn>
                <a:cxn ang="0">
                  <a:pos x="66" y="246"/>
                </a:cxn>
                <a:cxn ang="0">
                  <a:pos x="42" y="228"/>
                </a:cxn>
                <a:cxn ang="0">
                  <a:pos x="24" y="196"/>
                </a:cxn>
                <a:cxn ang="0">
                  <a:pos x="142" y="216"/>
                </a:cxn>
                <a:cxn ang="0">
                  <a:pos x="120" y="240"/>
                </a:cxn>
                <a:cxn ang="0">
                  <a:pos x="96" y="250"/>
                </a:cxn>
                <a:cxn ang="0">
                  <a:pos x="132" y="242"/>
                </a:cxn>
                <a:cxn ang="0">
                  <a:pos x="158" y="210"/>
                </a:cxn>
                <a:cxn ang="0">
                  <a:pos x="188" y="196"/>
                </a:cxn>
                <a:cxn ang="0">
                  <a:pos x="148" y="234"/>
                </a:cxn>
              </a:cxnLst>
              <a:rect l="0" t="0" r="r" b="b"/>
              <a:pathLst>
                <a:path w="214" h="260">
                  <a:moveTo>
                    <a:pt x="206" y="146"/>
                  </a:moveTo>
                  <a:lnTo>
                    <a:pt x="206" y="146"/>
                  </a:lnTo>
                  <a:lnTo>
                    <a:pt x="200" y="166"/>
                  </a:lnTo>
                  <a:lnTo>
                    <a:pt x="192" y="186"/>
                  </a:lnTo>
                  <a:lnTo>
                    <a:pt x="166" y="186"/>
                  </a:lnTo>
                  <a:lnTo>
                    <a:pt x="166" y="186"/>
                  </a:lnTo>
                  <a:lnTo>
                    <a:pt x="172" y="166"/>
                  </a:lnTo>
                  <a:lnTo>
                    <a:pt x="176" y="144"/>
                  </a:lnTo>
                  <a:lnTo>
                    <a:pt x="176" y="144"/>
                  </a:lnTo>
                  <a:lnTo>
                    <a:pt x="166" y="138"/>
                  </a:lnTo>
                  <a:lnTo>
                    <a:pt x="166" y="138"/>
                  </a:lnTo>
                  <a:lnTo>
                    <a:pt x="162" y="164"/>
                  </a:lnTo>
                  <a:lnTo>
                    <a:pt x="156" y="186"/>
                  </a:lnTo>
                  <a:lnTo>
                    <a:pt x="20" y="186"/>
                  </a:lnTo>
                  <a:lnTo>
                    <a:pt x="20" y="186"/>
                  </a:lnTo>
                  <a:lnTo>
                    <a:pt x="14" y="162"/>
                  </a:lnTo>
                  <a:lnTo>
                    <a:pt x="10" y="134"/>
                  </a:lnTo>
                  <a:lnTo>
                    <a:pt x="160" y="134"/>
                  </a:lnTo>
                  <a:lnTo>
                    <a:pt x="160" y="134"/>
                  </a:lnTo>
                  <a:lnTo>
                    <a:pt x="152" y="126"/>
                  </a:lnTo>
                  <a:lnTo>
                    <a:pt x="10" y="126"/>
                  </a:lnTo>
                  <a:lnTo>
                    <a:pt x="10" y="126"/>
                  </a:lnTo>
                  <a:lnTo>
                    <a:pt x="14" y="98"/>
                  </a:lnTo>
                  <a:lnTo>
                    <a:pt x="20" y="74"/>
                  </a:lnTo>
                  <a:lnTo>
                    <a:pt x="144" y="74"/>
                  </a:lnTo>
                  <a:lnTo>
                    <a:pt x="144" y="74"/>
                  </a:lnTo>
                  <a:lnTo>
                    <a:pt x="150" y="66"/>
                  </a:lnTo>
                  <a:lnTo>
                    <a:pt x="22" y="66"/>
                  </a:lnTo>
                  <a:lnTo>
                    <a:pt x="22" y="66"/>
                  </a:lnTo>
                  <a:lnTo>
                    <a:pt x="28" y="54"/>
                  </a:lnTo>
                  <a:lnTo>
                    <a:pt x="34" y="42"/>
                  </a:lnTo>
                  <a:lnTo>
                    <a:pt x="42" y="32"/>
                  </a:lnTo>
                  <a:lnTo>
                    <a:pt x="50" y="24"/>
                  </a:lnTo>
                  <a:lnTo>
                    <a:pt x="58" y="18"/>
                  </a:lnTo>
                  <a:lnTo>
                    <a:pt x="68" y="12"/>
                  </a:lnTo>
                  <a:lnTo>
                    <a:pt x="78" y="10"/>
                  </a:lnTo>
                  <a:lnTo>
                    <a:pt x="88" y="8"/>
                  </a:lnTo>
                  <a:lnTo>
                    <a:pt x="88" y="8"/>
                  </a:lnTo>
                  <a:lnTo>
                    <a:pt x="88" y="8"/>
                  </a:lnTo>
                  <a:lnTo>
                    <a:pt x="88" y="8"/>
                  </a:lnTo>
                  <a:lnTo>
                    <a:pt x="98" y="10"/>
                  </a:lnTo>
                  <a:lnTo>
                    <a:pt x="108" y="12"/>
                  </a:lnTo>
                  <a:lnTo>
                    <a:pt x="116" y="18"/>
                  </a:lnTo>
                  <a:lnTo>
                    <a:pt x="126" y="24"/>
                  </a:lnTo>
                  <a:lnTo>
                    <a:pt x="132" y="32"/>
                  </a:lnTo>
                  <a:lnTo>
                    <a:pt x="140" y="40"/>
                  </a:lnTo>
                  <a:lnTo>
                    <a:pt x="146" y="50"/>
                  </a:lnTo>
                  <a:lnTo>
                    <a:pt x="152" y="62"/>
                  </a:lnTo>
                  <a:lnTo>
                    <a:pt x="152" y="62"/>
                  </a:lnTo>
                  <a:lnTo>
                    <a:pt x="160" y="54"/>
                  </a:lnTo>
                  <a:lnTo>
                    <a:pt x="160" y="54"/>
                  </a:lnTo>
                  <a:lnTo>
                    <a:pt x="146" y="34"/>
                  </a:lnTo>
                  <a:lnTo>
                    <a:pt x="140" y="24"/>
                  </a:lnTo>
                  <a:lnTo>
                    <a:pt x="132" y="16"/>
                  </a:lnTo>
                  <a:lnTo>
                    <a:pt x="132" y="16"/>
                  </a:lnTo>
                  <a:lnTo>
                    <a:pt x="144" y="22"/>
                  </a:lnTo>
                  <a:lnTo>
                    <a:pt x="154" y="28"/>
                  </a:lnTo>
                  <a:lnTo>
                    <a:pt x="164" y="36"/>
                  </a:lnTo>
                  <a:lnTo>
                    <a:pt x="174" y="46"/>
                  </a:lnTo>
                  <a:lnTo>
                    <a:pt x="174" y="46"/>
                  </a:lnTo>
                  <a:lnTo>
                    <a:pt x="184" y="44"/>
                  </a:lnTo>
                  <a:lnTo>
                    <a:pt x="184" y="44"/>
                  </a:lnTo>
                  <a:lnTo>
                    <a:pt x="174" y="34"/>
                  </a:lnTo>
                  <a:lnTo>
                    <a:pt x="164" y="26"/>
                  </a:lnTo>
                  <a:lnTo>
                    <a:pt x="154" y="18"/>
                  </a:lnTo>
                  <a:lnTo>
                    <a:pt x="142" y="12"/>
                  </a:lnTo>
                  <a:lnTo>
                    <a:pt x="130" y="6"/>
                  </a:lnTo>
                  <a:lnTo>
                    <a:pt x="118" y="2"/>
                  </a:lnTo>
                  <a:lnTo>
                    <a:pt x="104" y="0"/>
                  </a:lnTo>
                  <a:lnTo>
                    <a:pt x="90" y="0"/>
                  </a:lnTo>
                  <a:lnTo>
                    <a:pt x="90" y="0"/>
                  </a:lnTo>
                  <a:lnTo>
                    <a:pt x="88" y="0"/>
                  </a:lnTo>
                  <a:lnTo>
                    <a:pt x="88" y="0"/>
                  </a:lnTo>
                  <a:lnTo>
                    <a:pt x="88" y="0"/>
                  </a:lnTo>
                  <a:lnTo>
                    <a:pt x="88" y="0"/>
                  </a:lnTo>
                  <a:lnTo>
                    <a:pt x="88" y="0"/>
                  </a:lnTo>
                  <a:lnTo>
                    <a:pt x="88" y="0"/>
                  </a:lnTo>
                  <a:lnTo>
                    <a:pt x="86" y="0"/>
                  </a:lnTo>
                  <a:lnTo>
                    <a:pt x="86" y="0"/>
                  </a:lnTo>
                  <a:lnTo>
                    <a:pt x="86" y="0"/>
                  </a:lnTo>
                  <a:lnTo>
                    <a:pt x="78" y="0"/>
                  </a:lnTo>
                  <a:lnTo>
                    <a:pt x="68" y="2"/>
                  </a:lnTo>
                  <a:lnTo>
                    <a:pt x="52" y="10"/>
                  </a:lnTo>
                  <a:lnTo>
                    <a:pt x="38" y="22"/>
                  </a:lnTo>
                  <a:lnTo>
                    <a:pt x="26" y="38"/>
                  </a:lnTo>
                  <a:lnTo>
                    <a:pt x="16" y="58"/>
                  </a:lnTo>
                  <a:lnTo>
                    <a:pt x="8" y="80"/>
                  </a:lnTo>
                  <a:lnTo>
                    <a:pt x="2" y="104"/>
                  </a:lnTo>
                  <a:lnTo>
                    <a:pt x="0" y="130"/>
                  </a:lnTo>
                  <a:lnTo>
                    <a:pt x="0" y="130"/>
                  </a:lnTo>
                  <a:lnTo>
                    <a:pt x="2" y="156"/>
                  </a:lnTo>
                  <a:lnTo>
                    <a:pt x="8" y="180"/>
                  </a:lnTo>
                  <a:lnTo>
                    <a:pt x="16" y="202"/>
                  </a:lnTo>
                  <a:lnTo>
                    <a:pt x="26" y="222"/>
                  </a:lnTo>
                  <a:lnTo>
                    <a:pt x="40" y="238"/>
                  </a:lnTo>
                  <a:lnTo>
                    <a:pt x="54" y="250"/>
                  </a:lnTo>
                  <a:lnTo>
                    <a:pt x="62" y="254"/>
                  </a:lnTo>
                  <a:lnTo>
                    <a:pt x="70" y="258"/>
                  </a:lnTo>
                  <a:lnTo>
                    <a:pt x="80" y="260"/>
                  </a:lnTo>
                  <a:lnTo>
                    <a:pt x="88" y="260"/>
                  </a:lnTo>
                  <a:lnTo>
                    <a:pt x="88" y="260"/>
                  </a:lnTo>
                  <a:lnTo>
                    <a:pt x="98" y="260"/>
                  </a:lnTo>
                  <a:lnTo>
                    <a:pt x="98" y="260"/>
                  </a:lnTo>
                  <a:lnTo>
                    <a:pt x="120" y="256"/>
                  </a:lnTo>
                  <a:lnTo>
                    <a:pt x="140" y="248"/>
                  </a:lnTo>
                  <a:lnTo>
                    <a:pt x="160" y="238"/>
                  </a:lnTo>
                  <a:lnTo>
                    <a:pt x="176" y="224"/>
                  </a:lnTo>
                  <a:lnTo>
                    <a:pt x="192" y="206"/>
                  </a:lnTo>
                  <a:lnTo>
                    <a:pt x="202" y="186"/>
                  </a:lnTo>
                  <a:lnTo>
                    <a:pt x="210" y="166"/>
                  </a:lnTo>
                  <a:lnTo>
                    <a:pt x="214" y="142"/>
                  </a:lnTo>
                  <a:lnTo>
                    <a:pt x="214" y="142"/>
                  </a:lnTo>
                  <a:lnTo>
                    <a:pt x="206" y="146"/>
                  </a:lnTo>
                  <a:lnTo>
                    <a:pt x="206" y="146"/>
                  </a:lnTo>
                  <a:close/>
                  <a:moveTo>
                    <a:pt x="96" y="250"/>
                  </a:moveTo>
                  <a:lnTo>
                    <a:pt x="96" y="250"/>
                  </a:lnTo>
                  <a:lnTo>
                    <a:pt x="90" y="250"/>
                  </a:lnTo>
                  <a:lnTo>
                    <a:pt x="90" y="250"/>
                  </a:lnTo>
                  <a:lnTo>
                    <a:pt x="86" y="250"/>
                  </a:lnTo>
                  <a:lnTo>
                    <a:pt x="86" y="252"/>
                  </a:lnTo>
                  <a:lnTo>
                    <a:pt x="86" y="252"/>
                  </a:lnTo>
                  <a:lnTo>
                    <a:pt x="76" y="250"/>
                  </a:lnTo>
                  <a:lnTo>
                    <a:pt x="66" y="246"/>
                  </a:lnTo>
                  <a:lnTo>
                    <a:pt x="58" y="242"/>
                  </a:lnTo>
                  <a:lnTo>
                    <a:pt x="50" y="236"/>
                  </a:lnTo>
                  <a:lnTo>
                    <a:pt x="42" y="228"/>
                  </a:lnTo>
                  <a:lnTo>
                    <a:pt x="34" y="218"/>
                  </a:lnTo>
                  <a:lnTo>
                    <a:pt x="28" y="208"/>
                  </a:lnTo>
                  <a:lnTo>
                    <a:pt x="24" y="196"/>
                  </a:lnTo>
                  <a:lnTo>
                    <a:pt x="154" y="196"/>
                  </a:lnTo>
                  <a:lnTo>
                    <a:pt x="154" y="196"/>
                  </a:lnTo>
                  <a:lnTo>
                    <a:pt x="142" y="216"/>
                  </a:lnTo>
                  <a:lnTo>
                    <a:pt x="136" y="226"/>
                  </a:lnTo>
                  <a:lnTo>
                    <a:pt x="128" y="234"/>
                  </a:lnTo>
                  <a:lnTo>
                    <a:pt x="120" y="240"/>
                  </a:lnTo>
                  <a:lnTo>
                    <a:pt x="112" y="246"/>
                  </a:lnTo>
                  <a:lnTo>
                    <a:pt x="104" y="248"/>
                  </a:lnTo>
                  <a:lnTo>
                    <a:pt x="96" y="250"/>
                  </a:lnTo>
                  <a:lnTo>
                    <a:pt x="96" y="250"/>
                  </a:lnTo>
                  <a:close/>
                  <a:moveTo>
                    <a:pt x="132" y="242"/>
                  </a:moveTo>
                  <a:lnTo>
                    <a:pt x="132" y="242"/>
                  </a:lnTo>
                  <a:lnTo>
                    <a:pt x="142" y="234"/>
                  </a:lnTo>
                  <a:lnTo>
                    <a:pt x="150" y="222"/>
                  </a:lnTo>
                  <a:lnTo>
                    <a:pt x="158" y="210"/>
                  </a:lnTo>
                  <a:lnTo>
                    <a:pt x="164" y="196"/>
                  </a:lnTo>
                  <a:lnTo>
                    <a:pt x="188" y="196"/>
                  </a:lnTo>
                  <a:lnTo>
                    <a:pt x="188" y="196"/>
                  </a:lnTo>
                  <a:lnTo>
                    <a:pt x="176" y="210"/>
                  </a:lnTo>
                  <a:lnTo>
                    <a:pt x="164" y="224"/>
                  </a:lnTo>
                  <a:lnTo>
                    <a:pt x="148" y="234"/>
                  </a:lnTo>
                  <a:lnTo>
                    <a:pt x="132" y="242"/>
                  </a:lnTo>
                  <a:lnTo>
                    <a:pt x="132" y="242"/>
                  </a:lnTo>
                  <a:close/>
                </a:path>
              </a:pathLst>
            </a:custGeom>
            <a:solidFill>
              <a:srgbClr val="56C4D2"/>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cs typeface="+mn-ea"/>
              </a:endParaRPr>
            </a:p>
          </p:txBody>
        </p:sp>
        <p:sp>
          <p:nvSpPr>
            <p:cNvPr id="18" name="Freeform 343"/>
            <p:cNvSpPr>
              <a:spLocks/>
            </p:cNvSpPr>
            <p:nvPr/>
          </p:nvSpPr>
          <p:spPr bwMode="gray">
            <a:xfrm>
              <a:off x="15541625" y="4978400"/>
              <a:ext cx="107950" cy="107950"/>
            </a:xfrm>
            <a:custGeom>
              <a:avLst/>
              <a:gdLst/>
              <a:ahLst/>
              <a:cxnLst>
                <a:cxn ang="0">
                  <a:pos x="20" y="0"/>
                </a:cxn>
                <a:cxn ang="0">
                  <a:pos x="64" y="42"/>
                </a:cxn>
                <a:cxn ang="0">
                  <a:pos x="64" y="42"/>
                </a:cxn>
                <a:cxn ang="0">
                  <a:pos x="66" y="48"/>
                </a:cxn>
                <a:cxn ang="0">
                  <a:pos x="68" y="52"/>
                </a:cxn>
                <a:cxn ang="0">
                  <a:pos x="68" y="58"/>
                </a:cxn>
                <a:cxn ang="0">
                  <a:pos x="64" y="62"/>
                </a:cxn>
                <a:cxn ang="0">
                  <a:pos x="64" y="62"/>
                </a:cxn>
                <a:cxn ang="0">
                  <a:pos x="60" y="66"/>
                </a:cxn>
                <a:cxn ang="0">
                  <a:pos x="54" y="68"/>
                </a:cxn>
                <a:cxn ang="0">
                  <a:pos x="48" y="66"/>
                </a:cxn>
                <a:cxn ang="0">
                  <a:pos x="44" y="64"/>
                </a:cxn>
                <a:cxn ang="0">
                  <a:pos x="0" y="20"/>
                </a:cxn>
                <a:cxn ang="0">
                  <a:pos x="20" y="0"/>
                </a:cxn>
              </a:cxnLst>
              <a:rect l="0" t="0" r="r" b="b"/>
              <a:pathLst>
                <a:path w="68" h="68">
                  <a:moveTo>
                    <a:pt x="20" y="0"/>
                  </a:moveTo>
                  <a:lnTo>
                    <a:pt x="64" y="42"/>
                  </a:lnTo>
                  <a:lnTo>
                    <a:pt x="64" y="42"/>
                  </a:lnTo>
                  <a:lnTo>
                    <a:pt x="66" y="48"/>
                  </a:lnTo>
                  <a:lnTo>
                    <a:pt x="68" y="52"/>
                  </a:lnTo>
                  <a:lnTo>
                    <a:pt x="68" y="58"/>
                  </a:lnTo>
                  <a:lnTo>
                    <a:pt x="64" y="62"/>
                  </a:lnTo>
                  <a:lnTo>
                    <a:pt x="64" y="62"/>
                  </a:lnTo>
                  <a:lnTo>
                    <a:pt x="60" y="66"/>
                  </a:lnTo>
                  <a:lnTo>
                    <a:pt x="54" y="68"/>
                  </a:lnTo>
                  <a:lnTo>
                    <a:pt x="48" y="66"/>
                  </a:lnTo>
                  <a:lnTo>
                    <a:pt x="44" y="64"/>
                  </a:lnTo>
                  <a:lnTo>
                    <a:pt x="0" y="20"/>
                  </a:lnTo>
                  <a:lnTo>
                    <a:pt x="20" y="0"/>
                  </a:lnTo>
                  <a:close/>
                </a:path>
              </a:pathLst>
            </a:custGeom>
            <a:solidFill>
              <a:srgbClr val="56C4D2"/>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cs typeface="+mn-ea"/>
              </a:endParaRPr>
            </a:p>
          </p:txBody>
        </p:sp>
        <p:sp>
          <p:nvSpPr>
            <p:cNvPr id="19" name="Freeform 344"/>
            <p:cNvSpPr>
              <a:spLocks noEditPoints="1"/>
            </p:cNvSpPr>
            <p:nvPr/>
          </p:nvSpPr>
          <p:spPr bwMode="gray">
            <a:xfrm>
              <a:off x="15392400" y="4819650"/>
              <a:ext cx="165100" cy="174625"/>
            </a:xfrm>
            <a:custGeom>
              <a:avLst/>
              <a:gdLst/>
              <a:ahLst/>
              <a:cxnLst>
                <a:cxn ang="0">
                  <a:pos x="88" y="84"/>
                </a:cxn>
                <a:cxn ang="0">
                  <a:pos x="92" y="76"/>
                </a:cxn>
                <a:cxn ang="0">
                  <a:pos x="98" y="60"/>
                </a:cxn>
                <a:cxn ang="0">
                  <a:pos x="100" y="50"/>
                </a:cxn>
                <a:cxn ang="0">
                  <a:pos x="96" y="32"/>
                </a:cxn>
                <a:cxn ang="0">
                  <a:pos x="84" y="16"/>
                </a:cxn>
                <a:cxn ang="0">
                  <a:pos x="68" y="4"/>
                </a:cxn>
                <a:cxn ang="0">
                  <a:pos x="50" y="0"/>
                </a:cxn>
                <a:cxn ang="0">
                  <a:pos x="40" y="2"/>
                </a:cxn>
                <a:cxn ang="0">
                  <a:pos x="22" y="8"/>
                </a:cxn>
                <a:cxn ang="0">
                  <a:pos x="8" y="22"/>
                </a:cxn>
                <a:cxn ang="0">
                  <a:pos x="0" y="40"/>
                </a:cxn>
                <a:cxn ang="0">
                  <a:pos x="0" y="50"/>
                </a:cxn>
                <a:cxn ang="0">
                  <a:pos x="2" y="70"/>
                </a:cxn>
                <a:cxn ang="0">
                  <a:pos x="14" y="86"/>
                </a:cxn>
                <a:cxn ang="0">
                  <a:pos x="30" y="96"/>
                </a:cxn>
                <a:cxn ang="0">
                  <a:pos x="50" y="100"/>
                </a:cxn>
                <a:cxn ang="0">
                  <a:pos x="62" y="98"/>
                </a:cxn>
                <a:cxn ang="0">
                  <a:pos x="92" y="110"/>
                </a:cxn>
                <a:cxn ang="0">
                  <a:pos x="14" y="50"/>
                </a:cxn>
                <a:cxn ang="0">
                  <a:pos x="14" y="44"/>
                </a:cxn>
                <a:cxn ang="0">
                  <a:pos x="20" y="30"/>
                </a:cxn>
                <a:cxn ang="0">
                  <a:pos x="30" y="20"/>
                </a:cxn>
                <a:cxn ang="0">
                  <a:pos x="42" y="16"/>
                </a:cxn>
                <a:cxn ang="0">
                  <a:pos x="50" y="14"/>
                </a:cxn>
                <a:cxn ang="0">
                  <a:pos x="64" y="18"/>
                </a:cxn>
                <a:cxn ang="0">
                  <a:pos x="74" y="26"/>
                </a:cxn>
                <a:cxn ang="0">
                  <a:pos x="82" y="36"/>
                </a:cxn>
                <a:cxn ang="0">
                  <a:pos x="86" y="50"/>
                </a:cxn>
                <a:cxn ang="0">
                  <a:pos x="84" y="58"/>
                </a:cxn>
                <a:cxn ang="0">
                  <a:pos x="80" y="70"/>
                </a:cxn>
                <a:cxn ang="0">
                  <a:pos x="70" y="80"/>
                </a:cxn>
                <a:cxn ang="0">
                  <a:pos x="56" y="86"/>
                </a:cxn>
                <a:cxn ang="0">
                  <a:pos x="50" y="86"/>
                </a:cxn>
                <a:cxn ang="0">
                  <a:pos x="36" y="84"/>
                </a:cxn>
                <a:cxn ang="0">
                  <a:pos x="24" y="76"/>
                </a:cxn>
                <a:cxn ang="0">
                  <a:pos x="16" y="64"/>
                </a:cxn>
                <a:cxn ang="0">
                  <a:pos x="14" y="50"/>
                </a:cxn>
              </a:cxnLst>
              <a:rect l="0" t="0" r="r" b="b"/>
              <a:pathLst>
                <a:path w="104" h="110">
                  <a:moveTo>
                    <a:pt x="104" y="98"/>
                  </a:moveTo>
                  <a:lnTo>
                    <a:pt x="88" y="84"/>
                  </a:lnTo>
                  <a:lnTo>
                    <a:pt x="88" y="84"/>
                  </a:lnTo>
                  <a:lnTo>
                    <a:pt x="92" y="76"/>
                  </a:lnTo>
                  <a:lnTo>
                    <a:pt x="96" y="68"/>
                  </a:lnTo>
                  <a:lnTo>
                    <a:pt x="98" y="60"/>
                  </a:lnTo>
                  <a:lnTo>
                    <a:pt x="100" y="50"/>
                  </a:lnTo>
                  <a:lnTo>
                    <a:pt x="100" y="50"/>
                  </a:lnTo>
                  <a:lnTo>
                    <a:pt x="98" y="40"/>
                  </a:lnTo>
                  <a:lnTo>
                    <a:pt x="96" y="32"/>
                  </a:lnTo>
                  <a:lnTo>
                    <a:pt x="92" y="22"/>
                  </a:lnTo>
                  <a:lnTo>
                    <a:pt x="84" y="16"/>
                  </a:lnTo>
                  <a:lnTo>
                    <a:pt x="78" y="8"/>
                  </a:lnTo>
                  <a:lnTo>
                    <a:pt x="68" y="4"/>
                  </a:lnTo>
                  <a:lnTo>
                    <a:pt x="60" y="2"/>
                  </a:lnTo>
                  <a:lnTo>
                    <a:pt x="50" y="0"/>
                  </a:lnTo>
                  <a:lnTo>
                    <a:pt x="50" y="0"/>
                  </a:lnTo>
                  <a:lnTo>
                    <a:pt x="40" y="2"/>
                  </a:lnTo>
                  <a:lnTo>
                    <a:pt x="30" y="4"/>
                  </a:lnTo>
                  <a:lnTo>
                    <a:pt x="22" y="8"/>
                  </a:lnTo>
                  <a:lnTo>
                    <a:pt x="14" y="16"/>
                  </a:lnTo>
                  <a:lnTo>
                    <a:pt x="8" y="22"/>
                  </a:lnTo>
                  <a:lnTo>
                    <a:pt x="2" y="32"/>
                  </a:lnTo>
                  <a:lnTo>
                    <a:pt x="0" y="40"/>
                  </a:lnTo>
                  <a:lnTo>
                    <a:pt x="0" y="50"/>
                  </a:lnTo>
                  <a:lnTo>
                    <a:pt x="0" y="50"/>
                  </a:lnTo>
                  <a:lnTo>
                    <a:pt x="0" y="60"/>
                  </a:lnTo>
                  <a:lnTo>
                    <a:pt x="2" y="70"/>
                  </a:lnTo>
                  <a:lnTo>
                    <a:pt x="8" y="78"/>
                  </a:lnTo>
                  <a:lnTo>
                    <a:pt x="14" y="86"/>
                  </a:lnTo>
                  <a:lnTo>
                    <a:pt x="22" y="92"/>
                  </a:lnTo>
                  <a:lnTo>
                    <a:pt x="30" y="96"/>
                  </a:lnTo>
                  <a:lnTo>
                    <a:pt x="40" y="100"/>
                  </a:lnTo>
                  <a:lnTo>
                    <a:pt x="50" y="100"/>
                  </a:lnTo>
                  <a:lnTo>
                    <a:pt x="50" y="100"/>
                  </a:lnTo>
                  <a:lnTo>
                    <a:pt x="62" y="98"/>
                  </a:lnTo>
                  <a:lnTo>
                    <a:pt x="76" y="94"/>
                  </a:lnTo>
                  <a:lnTo>
                    <a:pt x="92" y="110"/>
                  </a:lnTo>
                  <a:lnTo>
                    <a:pt x="104" y="98"/>
                  </a:lnTo>
                  <a:close/>
                  <a:moveTo>
                    <a:pt x="14" y="50"/>
                  </a:moveTo>
                  <a:lnTo>
                    <a:pt x="14" y="50"/>
                  </a:lnTo>
                  <a:lnTo>
                    <a:pt x="14" y="44"/>
                  </a:lnTo>
                  <a:lnTo>
                    <a:pt x="16" y="36"/>
                  </a:lnTo>
                  <a:lnTo>
                    <a:pt x="20" y="30"/>
                  </a:lnTo>
                  <a:lnTo>
                    <a:pt x="24" y="26"/>
                  </a:lnTo>
                  <a:lnTo>
                    <a:pt x="30" y="20"/>
                  </a:lnTo>
                  <a:lnTo>
                    <a:pt x="36" y="18"/>
                  </a:lnTo>
                  <a:lnTo>
                    <a:pt x="42" y="16"/>
                  </a:lnTo>
                  <a:lnTo>
                    <a:pt x="50" y="14"/>
                  </a:lnTo>
                  <a:lnTo>
                    <a:pt x="50" y="14"/>
                  </a:lnTo>
                  <a:lnTo>
                    <a:pt x="56" y="16"/>
                  </a:lnTo>
                  <a:lnTo>
                    <a:pt x="64" y="18"/>
                  </a:lnTo>
                  <a:lnTo>
                    <a:pt x="70" y="20"/>
                  </a:lnTo>
                  <a:lnTo>
                    <a:pt x="74" y="26"/>
                  </a:lnTo>
                  <a:lnTo>
                    <a:pt x="80" y="30"/>
                  </a:lnTo>
                  <a:lnTo>
                    <a:pt x="82" y="36"/>
                  </a:lnTo>
                  <a:lnTo>
                    <a:pt x="84" y="44"/>
                  </a:lnTo>
                  <a:lnTo>
                    <a:pt x="86" y="50"/>
                  </a:lnTo>
                  <a:lnTo>
                    <a:pt x="86" y="50"/>
                  </a:lnTo>
                  <a:lnTo>
                    <a:pt x="84" y="58"/>
                  </a:lnTo>
                  <a:lnTo>
                    <a:pt x="82" y="64"/>
                  </a:lnTo>
                  <a:lnTo>
                    <a:pt x="80" y="70"/>
                  </a:lnTo>
                  <a:lnTo>
                    <a:pt x="74" y="76"/>
                  </a:lnTo>
                  <a:lnTo>
                    <a:pt x="70" y="80"/>
                  </a:lnTo>
                  <a:lnTo>
                    <a:pt x="64" y="84"/>
                  </a:lnTo>
                  <a:lnTo>
                    <a:pt x="56" y="86"/>
                  </a:lnTo>
                  <a:lnTo>
                    <a:pt x="50" y="86"/>
                  </a:lnTo>
                  <a:lnTo>
                    <a:pt x="50" y="86"/>
                  </a:lnTo>
                  <a:lnTo>
                    <a:pt x="42" y="86"/>
                  </a:lnTo>
                  <a:lnTo>
                    <a:pt x="36" y="84"/>
                  </a:lnTo>
                  <a:lnTo>
                    <a:pt x="30" y="80"/>
                  </a:lnTo>
                  <a:lnTo>
                    <a:pt x="24" y="76"/>
                  </a:lnTo>
                  <a:lnTo>
                    <a:pt x="20" y="70"/>
                  </a:lnTo>
                  <a:lnTo>
                    <a:pt x="16" y="64"/>
                  </a:lnTo>
                  <a:lnTo>
                    <a:pt x="14" y="58"/>
                  </a:lnTo>
                  <a:lnTo>
                    <a:pt x="14" y="50"/>
                  </a:lnTo>
                  <a:lnTo>
                    <a:pt x="14" y="50"/>
                  </a:lnTo>
                  <a:close/>
                </a:path>
              </a:pathLst>
            </a:custGeom>
            <a:solidFill>
              <a:srgbClr val="56C4D2"/>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cs typeface="+mn-ea"/>
              </a:endParaRPr>
            </a:p>
          </p:txBody>
        </p:sp>
        <p:sp>
          <p:nvSpPr>
            <p:cNvPr id="20" name="Freeform 345"/>
            <p:cNvSpPr>
              <a:spLocks/>
            </p:cNvSpPr>
            <p:nvPr/>
          </p:nvSpPr>
          <p:spPr bwMode="gray">
            <a:xfrm>
              <a:off x="15433675" y="4864100"/>
              <a:ext cx="73025" cy="73025"/>
            </a:xfrm>
            <a:custGeom>
              <a:avLst/>
              <a:gdLst/>
              <a:ahLst/>
              <a:cxnLst>
                <a:cxn ang="0">
                  <a:pos x="42" y="18"/>
                </a:cxn>
                <a:cxn ang="0">
                  <a:pos x="28" y="18"/>
                </a:cxn>
                <a:cxn ang="0">
                  <a:pos x="28" y="4"/>
                </a:cxn>
                <a:cxn ang="0">
                  <a:pos x="28" y="4"/>
                </a:cxn>
                <a:cxn ang="0">
                  <a:pos x="26" y="0"/>
                </a:cxn>
                <a:cxn ang="0">
                  <a:pos x="24" y="0"/>
                </a:cxn>
                <a:cxn ang="0">
                  <a:pos x="24" y="0"/>
                </a:cxn>
                <a:cxn ang="0">
                  <a:pos x="20" y="0"/>
                </a:cxn>
                <a:cxn ang="0">
                  <a:pos x="20" y="4"/>
                </a:cxn>
                <a:cxn ang="0">
                  <a:pos x="20" y="18"/>
                </a:cxn>
                <a:cxn ang="0">
                  <a:pos x="4" y="18"/>
                </a:cxn>
                <a:cxn ang="0">
                  <a:pos x="4" y="18"/>
                </a:cxn>
                <a:cxn ang="0">
                  <a:pos x="2" y="20"/>
                </a:cxn>
                <a:cxn ang="0">
                  <a:pos x="0" y="22"/>
                </a:cxn>
                <a:cxn ang="0">
                  <a:pos x="0" y="22"/>
                </a:cxn>
                <a:cxn ang="0">
                  <a:pos x="2" y="26"/>
                </a:cxn>
                <a:cxn ang="0">
                  <a:pos x="4" y="26"/>
                </a:cxn>
                <a:cxn ang="0">
                  <a:pos x="20" y="26"/>
                </a:cxn>
                <a:cxn ang="0">
                  <a:pos x="20" y="42"/>
                </a:cxn>
                <a:cxn ang="0">
                  <a:pos x="20" y="42"/>
                </a:cxn>
                <a:cxn ang="0">
                  <a:pos x="20" y="44"/>
                </a:cxn>
                <a:cxn ang="0">
                  <a:pos x="24" y="46"/>
                </a:cxn>
                <a:cxn ang="0">
                  <a:pos x="24" y="46"/>
                </a:cxn>
                <a:cxn ang="0">
                  <a:pos x="26" y="44"/>
                </a:cxn>
                <a:cxn ang="0">
                  <a:pos x="28" y="42"/>
                </a:cxn>
                <a:cxn ang="0">
                  <a:pos x="28" y="26"/>
                </a:cxn>
                <a:cxn ang="0">
                  <a:pos x="42" y="26"/>
                </a:cxn>
                <a:cxn ang="0">
                  <a:pos x="42" y="26"/>
                </a:cxn>
                <a:cxn ang="0">
                  <a:pos x="46" y="26"/>
                </a:cxn>
                <a:cxn ang="0">
                  <a:pos x="46" y="22"/>
                </a:cxn>
                <a:cxn ang="0">
                  <a:pos x="46" y="22"/>
                </a:cxn>
                <a:cxn ang="0">
                  <a:pos x="46" y="20"/>
                </a:cxn>
                <a:cxn ang="0">
                  <a:pos x="42" y="18"/>
                </a:cxn>
                <a:cxn ang="0">
                  <a:pos x="42" y="18"/>
                </a:cxn>
              </a:cxnLst>
              <a:rect l="0" t="0" r="r" b="b"/>
              <a:pathLst>
                <a:path w="46" h="46">
                  <a:moveTo>
                    <a:pt x="42" y="18"/>
                  </a:moveTo>
                  <a:lnTo>
                    <a:pt x="28" y="18"/>
                  </a:lnTo>
                  <a:lnTo>
                    <a:pt x="28" y="4"/>
                  </a:lnTo>
                  <a:lnTo>
                    <a:pt x="28" y="4"/>
                  </a:lnTo>
                  <a:lnTo>
                    <a:pt x="26" y="0"/>
                  </a:lnTo>
                  <a:lnTo>
                    <a:pt x="24" y="0"/>
                  </a:lnTo>
                  <a:lnTo>
                    <a:pt x="24" y="0"/>
                  </a:lnTo>
                  <a:lnTo>
                    <a:pt x="20" y="0"/>
                  </a:lnTo>
                  <a:lnTo>
                    <a:pt x="20" y="4"/>
                  </a:lnTo>
                  <a:lnTo>
                    <a:pt x="20" y="18"/>
                  </a:lnTo>
                  <a:lnTo>
                    <a:pt x="4" y="18"/>
                  </a:lnTo>
                  <a:lnTo>
                    <a:pt x="4" y="18"/>
                  </a:lnTo>
                  <a:lnTo>
                    <a:pt x="2" y="20"/>
                  </a:lnTo>
                  <a:lnTo>
                    <a:pt x="0" y="22"/>
                  </a:lnTo>
                  <a:lnTo>
                    <a:pt x="0" y="22"/>
                  </a:lnTo>
                  <a:lnTo>
                    <a:pt x="2" y="26"/>
                  </a:lnTo>
                  <a:lnTo>
                    <a:pt x="4" y="26"/>
                  </a:lnTo>
                  <a:lnTo>
                    <a:pt x="20" y="26"/>
                  </a:lnTo>
                  <a:lnTo>
                    <a:pt x="20" y="42"/>
                  </a:lnTo>
                  <a:lnTo>
                    <a:pt x="20" y="42"/>
                  </a:lnTo>
                  <a:lnTo>
                    <a:pt x="20" y="44"/>
                  </a:lnTo>
                  <a:lnTo>
                    <a:pt x="24" y="46"/>
                  </a:lnTo>
                  <a:lnTo>
                    <a:pt x="24" y="46"/>
                  </a:lnTo>
                  <a:lnTo>
                    <a:pt x="26" y="44"/>
                  </a:lnTo>
                  <a:lnTo>
                    <a:pt x="28" y="42"/>
                  </a:lnTo>
                  <a:lnTo>
                    <a:pt x="28" y="26"/>
                  </a:lnTo>
                  <a:lnTo>
                    <a:pt x="42" y="26"/>
                  </a:lnTo>
                  <a:lnTo>
                    <a:pt x="42" y="26"/>
                  </a:lnTo>
                  <a:lnTo>
                    <a:pt x="46" y="26"/>
                  </a:lnTo>
                  <a:lnTo>
                    <a:pt x="46" y="22"/>
                  </a:lnTo>
                  <a:lnTo>
                    <a:pt x="46" y="22"/>
                  </a:lnTo>
                  <a:lnTo>
                    <a:pt x="46" y="20"/>
                  </a:lnTo>
                  <a:lnTo>
                    <a:pt x="42" y="18"/>
                  </a:lnTo>
                  <a:lnTo>
                    <a:pt x="42" y="18"/>
                  </a:lnTo>
                  <a:close/>
                </a:path>
              </a:pathLst>
            </a:custGeom>
            <a:solidFill>
              <a:srgbClr val="56C4D2"/>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cs typeface="+mn-ea"/>
              </a:endParaRPr>
            </a:p>
          </p:txBody>
        </p:sp>
      </p:grpSp>
      <p:grpSp>
        <p:nvGrpSpPr>
          <p:cNvPr id="21" name="组合 346"/>
          <p:cNvGrpSpPr/>
          <p:nvPr/>
        </p:nvGrpSpPr>
        <p:grpSpPr bwMode="gray">
          <a:xfrm>
            <a:off x="4472667" y="4124541"/>
            <a:ext cx="418825" cy="348148"/>
            <a:chOff x="10699750" y="2222500"/>
            <a:chExt cx="368300" cy="320675"/>
          </a:xfrm>
          <a:solidFill>
            <a:srgbClr val="00B0F0"/>
          </a:solidFill>
        </p:grpSpPr>
        <p:sp>
          <p:nvSpPr>
            <p:cNvPr id="22" name="Freeform 108"/>
            <p:cNvSpPr>
              <a:spLocks noEditPoints="1"/>
            </p:cNvSpPr>
            <p:nvPr/>
          </p:nvSpPr>
          <p:spPr bwMode="gray">
            <a:xfrm>
              <a:off x="10820400" y="2295525"/>
              <a:ext cx="247650" cy="247650"/>
            </a:xfrm>
            <a:custGeom>
              <a:avLst/>
              <a:gdLst/>
              <a:ahLst/>
              <a:cxnLst>
                <a:cxn ang="0">
                  <a:pos x="20" y="44"/>
                </a:cxn>
                <a:cxn ang="0">
                  <a:pos x="10" y="52"/>
                </a:cxn>
                <a:cxn ang="0">
                  <a:pos x="0" y="58"/>
                </a:cxn>
                <a:cxn ang="0">
                  <a:pos x="0" y="68"/>
                </a:cxn>
                <a:cxn ang="0">
                  <a:pos x="8" y="74"/>
                </a:cxn>
                <a:cxn ang="0">
                  <a:pos x="10" y="86"/>
                </a:cxn>
                <a:cxn ang="0">
                  <a:pos x="2" y="94"/>
                </a:cxn>
                <a:cxn ang="0">
                  <a:pos x="4" y="106"/>
                </a:cxn>
                <a:cxn ang="0">
                  <a:pos x="12" y="110"/>
                </a:cxn>
                <a:cxn ang="0">
                  <a:pos x="22" y="118"/>
                </a:cxn>
                <a:cxn ang="0">
                  <a:pos x="20" y="128"/>
                </a:cxn>
                <a:cxn ang="0">
                  <a:pos x="24" y="138"/>
                </a:cxn>
                <a:cxn ang="0">
                  <a:pos x="36" y="138"/>
                </a:cxn>
                <a:cxn ang="0">
                  <a:pos x="50" y="136"/>
                </a:cxn>
                <a:cxn ang="0">
                  <a:pos x="52" y="146"/>
                </a:cxn>
                <a:cxn ang="0">
                  <a:pos x="60" y="156"/>
                </a:cxn>
                <a:cxn ang="0">
                  <a:pos x="72" y="154"/>
                </a:cxn>
                <a:cxn ang="0">
                  <a:pos x="78" y="146"/>
                </a:cxn>
                <a:cxn ang="0">
                  <a:pos x="90" y="150"/>
                </a:cxn>
                <a:cxn ang="0">
                  <a:pos x="98" y="154"/>
                </a:cxn>
                <a:cxn ang="0">
                  <a:pos x="108" y="150"/>
                </a:cxn>
                <a:cxn ang="0">
                  <a:pos x="110" y="140"/>
                </a:cxn>
                <a:cxn ang="0">
                  <a:pos x="120" y="132"/>
                </a:cxn>
                <a:cxn ang="0">
                  <a:pos x="130" y="136"/>
                </a:cxn>
                <a:cxn ang="0">
                  <a:pos x="140" y="128"/>
                </a:cxn>
                <a:cxn ang="0">
                  <a:pos x="138" y="118"/>
                </a:cxn>
                <a:cxn ang="0">
                  <a:pos x="136" y="106"/>
                </a:cxn>
                <a:cxn ang="0">
                  <a:pos x="150" y="104"/>
                </a:cxn>
                <a:cxn ang="0">
                  <a:pos x="156" y="94"/>
                </a:cxn>
                <a:cxn ang="0">
                  <a:pos x="150" y="82"/>
                </a:cxn>
                <a:cxn ang="0">
                  <a:pos x="142" y="72"/>
                </a:cxn>
                <a:cxn ang="0">
                  <a:pos x="150" y="66"/>
                </a:cxn>
                <a:cxn ang="0">
                  <a:pos x="154" y="54"/>
                </a:cxn>
                <a:cxn ang="0">
                  <a:pos x="146" y="46"/>
                </a:cxn>
                <a:cxn ang="0">
                  <a:pos x="136" y="44"/>
                </a:cxn>
                <a:cxn ang="0">
                  <a:pos x="134" y="32"/>
                </a:cxn>
                <a:cxn ang="0">
                  <a:pos x="134" y="22"/>
                </a:cxn>
                <a:cxn ang="0">
                  <a:pos x="124" y="16"/>
                </a:cxn>
                <a:cxn ang="0">
                  <a:pos x="116" y="18"/>
                </a:cxn>
                <a:cxn ang="0">
                  <a:pos x="104" y="16"/>
                </a:cxn>
                <a:cxn ang="0">
                  <a:pos x="102" y="4"/>
                </a:cxn>
                <a:cxn ang="0">
                  <a:pos x="90" y="0"/>
                </a:cxn>
                <a:cxn ang="0">
                  <a:pos x="82" y="4"/>
                </a:cxn>
                <a:cxn ang="0">
                  <a:pos x="72" y="12"/>
                </a:cxn>
                <a:cxn ang="0">
                  <a:pos x="64" y="4"/>
                </a:cxn>
                <a:cxn ang="0">
                  <a:pos x="54" y="2"/>
                </a:cxn>
                <a:cxn ang="0">
                  <a:pos x="46" y="12"/>
                </a:cxn>
                <a:cxn ang="0">
                  <a:pos x="40" y="24"/>
                </a:cxn>
                <a:cxn ang="0">
                  <a:pos x="30" y="22"/>
                </a:cxn>
                <a:cxn ang="0">
                  <a:pos x="18" y="24"/>
                </a:cxn>
                <a:cxn ang="0">
                  <a:pos x="16" y="34"/>
                </a:cxn>
                <a:cxn ang="0">
                  <a:pos x="64" y="34"/>
                </a:cxn>
                <a:cxn ang="0">
                  <a:pos x="98" y="36"/>
                </a:cxn>
                <a:cxn ang="0">
                  <a:pos x="122" y="64"/>
                </a:cxn>
                <a:cxn ang="0">
                  <a:pos x="122" y="90"/>
                </a:cxn>
                <a:cxn ang="0">
                  <a:pos x="100" y="118"/>
                </a:cxn>
                <a:cxn ang="0">
                  <a:pos x="74" y="124"/>
                </a:cxn>
                <a:cxn ang="0">
                  <a:pos x="42" y="108"/>
                </a:cxn>
                <a:cxn ang="0">
                  <a:pos x="32" y="82"/>
                </a:cxn>
                <a:cxn ang="0">
                  <a:pos x="42" y="50"/>
                </a:cxn>
                <a:cxn ang="0">
                  <a:pos x="64" y="34"/>
                </a:cxn>
              </a:cxnLst>
              <a:rect l="0" t="0" r="r" b="b"/>
              <a:pathLst>
                <a:path w="156" h="156">
                  <a:moveTo>
                    <a:pt x="16" y="36"/>
                  </a:moveTo>
                  <a:lnTo>
                    <a:pt x="16" y="36"/>
                  </a:lnTo>
                  <a:lnTo>
                    <a:pt x="18" y="40"/>
                  </a:lnTo>
                  <a:lnTo>
                    <a:pt x="20" y="44"/>
                  </a:lnTo>
                  <a:lnTo>
                    <a:pt x="18" y="50"/>
                  </a:lnTo>
                  <a:lnTo>
                    <a:pt x="18" y="50"/>
                  </a:lnTo>
                  <a:lnTo>
                    <a:pt x="14" y="52"/>
                  </a:lnTo>
                  <a:lnTo>
                    <a:pt x="10" y="52"/>
                  </a:lnTo>
                  <a:lnTo>
                    <a:pt x="10" y="52"/>
                  </a:lnTo>
                  <a:lnTo>
                    <a:pt x="6" y="52"/>
                  </a:lnTo>
                  <a:lnTo>
                    <a:pt x="4" y="54"/>
                  </a:lnTo>
                  <a:lnTo>
                    <a:pt x="0" y="58"/>
                  </a:lnTo>
                  <a:lnTo>
                    <a:pt x="0" y="60"/>
                  </a:lnTo>
                  <a:lnTo>
                    <a:pt x="0" y="60"/>
                  </a:lnTo>
                  <a:lnTo>
                    <a:pt x="0" y="66"/>
                  </a:lnTo>
                  <a:lnTo>
                    <a:pt x="0" y="68"/>
                  </a:lnTo>
                  <a:lnTo>
                    <a:pt x="2" y="72"/>
                  </a:lnTo>
                  <a:lnTo>
                    <a:pt x="4" y="72"/>
                  </a:lnTo>
                  <a:lnTo>
                    <a:pt x="4" y="72"/>
                  </a:lnTo>
                  <a:lnTo>
                    <a:pt x="8" y="74"/>
                  </a:lnTo>
                  <a:lnTo>
                    <a:pt x="10" y="78"/>
                  </a:lnTo>
                  <a:lnTo>
                    <a:pt x="12" y="84"/>
                  </a:lnTo>
                  <a:lnTo>
                    <a:pt x="12" y="84"/>
                  </a:lnTo>
                  <a:lnTo>
                    <a:pt x="10" y="86"/>
                  </a:lnTo>
                  <a:lnTo>
                    <a:pt x="6" y="90"/>
                  </a:lnTo>
                  <a:lnTo>
                    <a:pt x="6" y="90"/>
                  </a:lnTo>
                  <a:lnTo>
                    <a:pt x="2" y="92"/>
                  </a:lnTo>
                  <a:lnTo>
                    <a:pt x="2" y="94"/>
                  </a:lnTo>
                  <a:lnTo>
                    <a:pt x="0" y="98"/>
                  </a:lnTo>
                  <a:lnTo>
                    <a:pt x="2" y="102"/>
                  </a:lnTo>
                  <a:lnTo>
                    <a:pt x="2" y="102"/>
                  </a:lnTo>
                  <a:lnTo>
                    <a:pt x="4" y="106"/>
                  </a:lnTo>
                  <a:lnTo>
                    <a:pt x="6" y="108"/>
                  </a:lnTo>
                  <a:lnTo>
                    <a:pt x="8" y="110"/>
                  </a:lnTo>
                  <a:lnTo>
                    <a:pt x="12" y="110"/>
                  </a:lnTo>
                  <a:lnTo>
                    <a:pt x="12" y="110"/>
                  </a:lnTo>
                  <a:lnTo>
                    <a:pt x="18" y="110"/>
                  </a:lnTo>
                  <a:lnTo>
                    <a:pt x="22" y="112"/>
                  </a:lnTo>
                  <a:lnTo>
                    <a:pt x="22" y="112"/>
                  </a:lnTo>
                  <a:lnTo>
                    <a:pt x="22" y="118"/>
                  </a:lnTo>
                  <a:lnTo>
                    <a:pt x="22" y="122"/>
                  </a:lnTo>
                  <a:lnTo>
                    <a:pt x="22" y="124"/>
                  </a:lnTo>
                  <a:lnTo>
                    <a:pt x="22" y="124"/>
                  </a:lnTo>
                  <a:lnTo>
                    <a:pt x="20" y="128"/>
                  </a:lnTo>
                  <a:lnTo>
                    <a:pt x="20" y="130"/>
                  </a:lnTo>
                  <a:lnTo>
                    <a:pt x="22" y="134"/>
                  </a:lnTo>
                  <a:lnTo>
                    <a:pt x="24" y="138"/>
                  </a:lnTo>
                  <a:lnTo>
                    <a:pt x="24" y="138"/>
                  </a:lnTo>
                  <a:lnTo>
                    <a:pt x="28" y="140"/>
                  </a:lnTo>
                  <a:lnTo>
                    <a:pt x="30" y="140"/>
                  </a:lnTo>
                  <a:lnTo>
                    <a:pt x="34" y="140"/>
                  </a:lnTo>
                  <a:lnTo>
                    <a:pt x="36" y="138"/>
                  </a:lnTo>
                  <a:lnTo>
                    <a:pt x="36" y="138"/>
                  </a:lnTo>
                  <a:lnTo>
                    <a:pt x="40" y="136"/>
                  </a:lnTo>
                  <a:lnTo>
                    <a:pt x="44" y="136"/>
                  </a:lnTo>
                  <a:lnTo>
                    <a:pt x="50" y="136"/>
                  </a:lnTo>
                  <a:lnTo>
                    <a:pt x="50" y="136"/>
                  </a:lnTo>
                  <a:lnTo>
                    <a:pt x="52" y="140"/>
                  </a:lnTo>
                  <a:lnTo>
                    <a:pt x="52" y="146"/>
                  </a:lnTo>
                  <a:lnTo>
                    <a:pt x="52" y="146"/>
                  </a:lnTo>
                  <a:lnTo>
                    <a:pt x="52" y="150"/>
                  </a:lnTo>
                  <a:lnTo>
                    <a:pt x="54" y="152"/>
                  </a:lnTo>
                  <a:lnTo>
                    <a:pt x="56" y="154"/>
                  </a:lnTo>
                  <a:lnTo>
                    <a:pt x="60" y="156"/>
                  </a:lnTo>
                  <a:lnTo>
                    <a:pt x="60" y="156"/>
                  </a:lnTo>
                  <a:lnTo>
                    <a:pt x="64" y="156"/>
                  </a:lnTo>
                  <a:lnTo>
                    <a:pt x="68" y="156"/>
                  </a:lnTo>
                  <a:lnTo>
                    <a:pt x="72" y="154"/>
                  </a:lnTo>
                  <a:lnTo>
                    <a:pt x="72" y="150"/>
                  </a:lnTo>
                  <a:lnTo>
                    <a:pt x="72" y="150"/>
                  </a:lnTo>
                  <a:lnTo>
                    <a:pt x="74" y="148"/>
                  </a:lnTo>
                  <a:lnTo>
                    <a:pt x="78" y="146"/>
                  </a:lnTo>
                  <a:lnTo>
                    <a:pt x="82" y="144"/>
                  </a:lnTo>
                  <a:lnTo>
                    <a:pt x="82" y="144"/>
                  </a:lnTo>
                  <a:lnTo>
                    <a:pt x="86" y="144"/>
                  </a:lnTo>
                  <a:lnTo>
                    <a:pt x="90" y="150"/>
                  </a:lnTo>
                  <a:lnTo>
                    <a:pt x="90" y="150"/>
                  </a:lnTo>
                  <a:lnTo>
                    <a:pt x="92" y="152"/>
                  </a:lnTo>
                  <a:lnTo>
                    <a:pt x="94" y="154"/>
                  </a:lnTo>
                  <a:lnTo>
                    <a:pt x="98" y="154"/>
                  </a:lnTo>
                  <a:lnTo>
                    <a:pt x="102" y="154"/>
                  </a:lnTo>
                  <a:lnTo>
                    <a:pt x="102" y="154"/>
                  </a:lnTo>
                  <a:lnTo>
                    <a:pt x="106" y="152"/>
                  </a:lnTo>
                  <a:lnTo>
                    <a:pt x="108" y="150"/>
                  </a:lnTo>
                  <a:lnTo>
                    <a:pt x="110" y="146"/>
                  </a:lnTo>
                  <a:lnTo>
                    <a:pt x="110" y="144"/>
                  </a:lnTo>
                  <a:lnTo>
                    <a:pt x="110" y="144"/>
                  </a:lnTo>
                  <a:lnTo>
                    <a:pt x="110" y="140"/>
                  </a:lnTo>
                  <a:lnTo>
                    <a:pt x="112" y="136"/>
                  </a:lnTo>
                  <a:lnTo>
                    <a:pt x="114" y="132"/>
                  </a:lnTo>
                  <a:lnTo>
                    <a:pt x="114" y="132"/>
                  </a:lnTo>
                  <a:lnTo>
                    <a:pt x="120" y="132"/>
                  </a:lnTo>
                  <a:lnTo>
                    <a:pt x="124" y="134"/>
                  </a:lnTo>
                  <a:lnTo>
                    <a:pt x="124" y="134"/>
                  </a:lnTo>
                  <a:lnTo>
                    <a:pt x="126" y="136"/>
                  </a:lnTo>
                  <a:lnTo>
                    <a:pt x="130" y="136"/>
                  </a:lnTo>
                  <a:lnTo>
                    <a:pt x="134" y="134"/>
                  </a:lnTo>
                  <a:lnTo>
                    <a:pt x="136" y="132"/>
                  </a:lnTo>
                  <a:lnTo>
                    <a:pt x="136" y="132"/>
                  </a:lnTo>
                  <a:lnTo>
                    <a:pt x="140" y="128"/>
                  </a:lnTo>
                  <a:lnTo>
                    <a:pt x="140" y="124"/>
                  </a:lnTo>
                  <a:lnTo>
                    <a:pt x="140" y="122"/>
                  </a:lnTo>
                  <a:lnTo>
                    <a:pt x="138" y="118"/>
                  </a:lnTo>
                  <a:lnTo>
                    <a:pt x="138" y="118"/>
                  </a:lnTo>
                  <a:lnTo>
                    <a:pt x="136" y="116"/>
                  </a:lnTo>
                  <a:lnTo>
                    <a:pt x="136" y="112"/>
                  </a:lnTo>
                  <a:lnTo>
                    <a:pt x="136" y="106"/>
                  </a:lnTo>
                  <a:lnTo>
                    <a:pt x="136" y="106"/>
                  </a:lnTo>
                  <a:lnTo>
                    <a:pt x="140" y="104"/>
                  </a:lnTo>
                  <a:lnTo>
                    <a:pt x="146" y="104"/>
                  </a:lnTo>
                  <a:lnTo>
                    <a:pt x="146" y="104"/>
                  </a:lnTo>
                  <a:lnTo>
                    <a:pt x="150" y="104"/>
                  </a:lnTo>
                  <a:lnTo>
                    <a:pt x="152" y="102"/>
                  </a:lnTo>
                  <a:lnTo>
                    <a:pt x="154" y="98"/>
                  </a:lnTo>
                  <a:lnTo>
                    <a:pt x="156" y="94"/>
                  </a:lnTo>
                  <a:lnTo>
                    <a:pt x="156" y="94"/>
                  </a:lnTo>
                  <a:lnTo>
                    <a:pt x="156" y="90"/>
                  </a:lnTo>
                  <a:lnTo>
                    <a:pt x="156" y="86"/>
                  </a:lnTo>
                  <a:lnTo>
                    <a:pt x="154" y="84"/>
                  </a:lnTo>
                  <a:lnTo>
                    <a:pt x="150" y="82"/>
                  </a:lnTo>
                  <a:lnTo>
                    <a:pt x="150" y="82"/>
                  </a:lnTo>
                  <a:lnTo>
                    <a:pt x="148" y="82"/>
                  </a:lnTo>
                  <a:lnTo>
                    <a:pt x="146" y="78"/>
                  </a:lnTo>
                  <a:lnTo>
                    <a:pt x="142" y="72"/>
                  </a:lnTo>
                  <a:lnTo>
                    <a:pt x="142" y="72"/>
                  </a:lnTo>
                  <a:lnTo>
                    <a:pt x="144" y="68"/>
                  </a:lnTo>
                  <a:lnTo>
                    <a:pt x="150" y="66"/>
                  </a:lnTo>
                  <a:lnTo>
                    <a:pt x="150" y="66"/>
                  </a:lnTo>
                  <a:lnTo>
                    <a:pt x="152" y="64"/>
                  </a:lnTo>
                  <a:lnTo>
                    <a:pt x="154" y="62"/>
                  </a:lnTo>
                  <a:lnTo>
                    <a:pt x="154" y="58"/>
                  </a:lnTo>
                  <a:lnTo>
                    <a:pt x="154" y="54"/>
                  </a:lnTo>
                  <a:lnTo>
                    <a:pt x="154" y="54"/>
                  </a:lnTo>
                  <a:lnTo>
                    <a:pt x="152" y="50"/>
                  </a:lnTo>
                  <a:lnTo>
                    <a:pt x="150" y="46"/>
                  </a:lnTo>
                  <a:lnTo>
                    <a:pt x="146" y="46"/>
                  </a:lnTo>
                  <a:lnTo>
                    <a:pt x="144" y="46"/>
                  </a:lnTo>
                  <a:lnTo>
                    <a:pt x="144" y="46"/>
                  </a:lnTo>
                  <a:lnTo>
                    <a:pt x="140" y="46"/>
                  </a:lnTo>
                  <a:lnTo>
                    <a:pt x="136" y="44"/>
                  </a:lnTo>
                  <a:lnTo>
                    <a:pt x="132" y="40"/>
                  </a:lnTo>
                  <a:lnTo>
                    <a:pt x="132" y="40"/>
                  </a:lnTo>
                  <a:lnTo>
                    <a:pt x="132" y="36"/>
                  </a:lnTo>
                  <a:lnTo>
                    <a:pt x="134" y="32"/>
                  </a:lnTo>
                  <a:lnTo>
                    <a:pt x="134" y="32"/>
                  </a:lnTo>
                  <a:lnTo>
                    <a:pt x="136" y="28"/>
                  </a:lnTo>
                  <a:lnTo>
                    <a:pt x="136" y="26"/>
                  </a:lnTo>
                  <a:lnTo>
                    <a:pt x="134" y="22"/>
                  </a:lnTo>
                  <a:lnTo>
                    <a:pt x="132" y="18"/>
                  </a:lnTo>
                  <a:lnTo>
                    <a:pt x="132" y="18"/>
                  </a:lnTo>
                  <a:lnTo>
                    <a:pt x="128" y="16"/>
                  </a:lnTo>
                  <a:lnTo>
                    <a:pt x="124" y="16"/>
                  </a:lnTo>
                  <a:lnTo>
                    <a:pt x="120" y="16"/>
                  </a:lnTo>
                  <a:lnTo>
                    <a:pt x="118" y="18"/>
                  </a:lnTo>
                  <a:lnTo>
                    <a:pt x="118" y="18"/>
                  </a:lnTo>
                  <a:lnTo>
                    <a:pt x="116" y="18"/>
                  </a:lnTo>
                  <a:lnTo>
                    <a:pt x="112" y="20"/>
                  </a:lnTo>
                  <a:lnTo>
                    <a:pt x="106" y="18"/>
                  </a:lnTo>
                  <a:lnTo>
                    <a:pt x="106" y="18"/>
                  </a:lnTo>
                  <a:lnTo>
                    <a:pt x="104" y="16"/>
                  </a:lnTo>
                  <a:lnTo>
                    <a:pt x="104" y="10"/>
                  </a:lnTo>
                  <a:lnTo>
                    <a:pt x="104" y="10"/>
                  </a:lnTo>
                  <a:lnTo>
                    <a:pt x="102" y="6"/>
                  </a:lnTo>
                  <a:lnTo>
                    <a:pt x="102" y="4"/>
                  </a:lnTo>
                  <a:lnTo>
                    <a:pt x="98" y="0"/>
                  </a:lnTo>
                  <a:lnTo>
                    <a:pt x="94" y="0"/>
                  </a:lnTo>
                  <a:lnTo>
                    <a:pt x="94" y="0"/>
                  </a:lnTo>
                  <a:lnTo>
                    <a:pt x="90" y="0"/>
                  </a:lnTo>
                  <a:lnTo>
                    <a:pt x="86" y="0"/>
                  </a:lnTo>
                  <a:lnTo>
                    <a:pt x="84" y="2"/>
                  </a:lnTo>
                  <a:lnTo>
                    <a:pt x="82" y="4"/>
                  </a:lnTo>
                  <a:lnTo>
                    <a:pt x="82" y="4"/>
                  </a:lnTo>
                  <a:lnTo>
                    <a:pt x="80" y="8"/>
                  </a:lnTo>
                  <a:lnTo>
                    <a:pt x="78" y="10"/>
                  </a:lnTo>
                  <a:lnTo>
                    <a:pt x="72" y="12"/>
                  </a:lnTo>
                  <a:lnTo>
                    <a:pt x="72" y="12"/>
                  </a:lnTo>
                  <a:lnTo>
                    <a:pt x="68" y="10"/>
                  </a:lnTo>
                  <a:lnTo>
                    <a:pt x="66" y="6"/>
                  </a:lnTo>
                  <a:lnTo>
                    <a:pt x="66" y="6"/>
                  </a:lnTo>
                  <a:lnTo>
                    <a:pt x="64" y="4"/>
                  </a:lnTo>
                  <a:lnTo>
                    <a:pt x="60" y="2"/>
                  </a:lnTo>
                  <a:lnTo>
                    <a:pt x="58" y="0"/>
                  </a:lnTo>
                  <a:lnTo>
                    <a:pt x="54" y="2"/>
                  </a:lnTo>
                  <a:lnTo>
                    <a:pt x="54" y="2"/>
                  </a:lnTo>
                  <a:lnTo>
                    <a:pt x="50" y="4"/>
                  </a:lnTo>
                  <a:lnTo>
                    <a:pt x="46" y="6"/>
                  </a:lnTo>
                  <a:lnTo>
                    <a:pt x="46" y="10"/>
                  </a:lnTo>
                  <a:lnTo>
                    <a:pt x="46" y="12"/>
                  </a:lnTo>
                  <a:lnTo>
                    <a:pt x="46" y="12"/>
                  </a:lnTo>
                  <a:lnTo>
                    <a:pt x="46" y="16"/>
                  </a:lnTo>
                  <a:lnTo>
                    <a:pt x="44" y="20"/>
                  </a:lnTo>
                  <a:lnTo>
                    <a:pt x="40" y="24"/>
                  </a:lnTo>
                  <a:lnTo>
                    <a:pt x="40" y="24"/>
                  </a:lnTo>
                  <a:lnTo>
                    <a:pt x="36" y="24"/>
                  </a:lnTo>
                  <a:lnTo>
                    <a:pt x="30" y="22"/>
                  </a:lnTo>
                  <a:lnTo>
                    <a:pt x="30" y="22"/>
                  </a:lnTo>
                  <a:lnTo>
                    <a:pt x="28" y="20"/>
                  </a:lnTo>
                  <a:lnTo>
                    <a:pt x="24" y="20"/>
                  </a:lnTo>
                  <a:lnTo>
                    <a:pt x="22" y="22"/>
                  </a:lnTo>
                  <a:lnTo>
                    <a:pt x="18" y="24"/>
                  </a:lnTo>
                  <a:lnTo>
                    <a:pt x="18" y="24"/>
                  </a:lnTo>
                  <a:lnTo>
                    <a:pt x="16" y="28"/>
                  </a:lnTo>
                  <a:lnTo>
                    <a:pt x="14" y="32"/>
                  </a:lnTo>
                  <a:lnTo>
                    <a:pt x="16" y="34"/>
                  </a:lnTo>
                  <a:lnTo>
                    <a:pt x="16" y="36"/>
                  </a:lnTo>
                  <a:lnTo>
                    <a:pt x="16" y="36"/>
                  </a:lnTo>
                  <a:close/>
                  <a:moveTo>
                    <a:pt x="64" y="34"/>
                  </a:moveTo>
                  <a:lnTo>
                    <a:pt x="64" y="34"/>
                  </a:lnTo>
                  <a:lnTo>
                    <a:pt x="72" y="32"/>
                  </a:lnTo>
                  <a:lnTo>
                    <a:pt x="82" y="32"/>
                  </a:lnTo>
                  <a:lnTo>
                    <a:pt x="90" y="34"/>
                  </a:lnTo>
                  <a:lnTo>
                    <a:pt x="98" y="36"/>
                  </a:lnTo>
                  <a:lnTo>
                    <a:pt x="106" y="42"/>
                  </a:lnTo>
                  <a:lnTo>
                    <a:pt x="112" y="48"/>
                  </a:lnTo>
                  <a:lnTo>
                    <a:pt x="118" y="56"/>
                  </a:lnTo>
                  <a:lnTo>
                    <a:pt x="122" y="64"/>
                  </a:lnTo>
                  <a:lnTo>
                    <a:pt x="122" y="64"/>
                  </a:lnTo>
                  <a:lnTo>
                    <a:pt x="124" y="72"/>
                  </a:lnTo>
                  <a:lnTo>
                    <a:pt x="124" y="82"/>
                  </a:lnTo>
                  <a:lnTo>
                    <a:pt x="122" y="90"/>
                  </a:lnTo>
                  <a:lnTo>
                    <a:pt x="118" y="98"/>
                  </a:lnTo>
                  <a:lnTo>
                    <a:pt x="114" y="106"/>
                  </a:lnTo>
                  <a:lnTo>
                    <a:pt x="108" y="112"/>
                  </a:lnTo>
                  <a:lnTo>
                    <a:pt x="100" y="118"/>
                  </a:lnTo>
                  <a:lnTo>
                    <a:pt x="92" y="122"/>
                  </a:lnTo>
                  <a:lnTo>
                    <a:pt x="92" y="122"/>
                  </a:lnTo>
                  <a:lnTo>
                    <a:pt x="82" y="124"/>
                  </a:lnTo>
                  <a:lnTo>
                    <a:pt x="74" y="124"/>
                  </a:lnTo>
                  <a:lnTo>
                    <a:pt x="64" y="122"/>
                  </a:lnTo>
                  <a:lnTo>
                    <a:pt x="56" y="118"/>
                  </a:lnTo>
                  <a:lnTo>
                    <a:pt x="50" y="114"/>
                  </a:lnTo>
                  <a:lnTo>
                    <a:pt x="42" y="108"/>
                  </a:lnTo>
                  <a:lnTo>
                    <a:pt x="38" y="100"/>
                  </a:lnTo>
                  <a:lnTo>
                    <a:pt x="34" y="92"/>
                  </a:lnTo>
                  <a:lnTo>
                    <a:pt x="34" y="92"/>
                  </a:lnTo>
                  <a:lnTo>
                    <a:pt x="32" y="82"/>
                  </a:lnTo>
                  <a:lnTo>
                    <a:pt x="32" y="74"/>
                  </a:lnTo>
                  <a:lnTo>
                    <a:pt x="34" y="64"/>
                  </a:lnTo>
                  <a:lnTo>
                    <a:pt x="36" y="56"/>
                  </a:lnTo>
                  <a:lnTo>
                    <a:pt x="42" y="50"/>
                  </a:lnTo>
                  <a:lnTo>
                    <a:pt x="48" y="42"/>
                  </a:lnTo>
                  <a:lnTo>
                    <a:pt x="54" y="38"/>
                  </a:lnTo>
                  <a:lnTo>
                    <a:pt x="64" y="34"/>
                  </a:lnTo>
                  <a:lnTo>
                    <a:pt x="64" y="34"/>
                  </a:lnTo>
                  <a:close/>
                </a:path>
              </a:pathLst>
            </a:custGeom>
            <a:solidFill>
              <a:srgbClr val="56C4D2"/>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cs typeface="+mn-ea"/>
              </a:endParaRPr>
            </a:p>
          </p:txBody>
        </p:sp>
        <p:sp>
          <p:nvSpPr>
            <p:cNvPr id="23" name="Freeform 109"/>
            <p:cNvSpPr>
              <a:spLocks noEditPoints="1"/>
            </p:cNvSpPr>
            <p:nvPr/>
          </p:nvSpPr>
          <p:spPr bwMode="gray">
            <a:xfrm>
              <a:off x="10699750" y="2222500"/>
              <a:ext cx="158750" cy="158750"/>
            </a:xfrm>
            <a:custGeom>
              <a:avLst/>
              <a:gdLst/>
              <a:ahLst/>
              <a:cxnLst>
                <a:cxn ang="0">
                  <a:pos x="12" y="28"/>
                </a:cxn>
                <a:cxn ang="0">
                  <a:pos x="8" y="34"/>
                </a:cxn>
                <a:cxn ang="0">
                  <a:pos x="2" y="34"/>
                </a:cxn>
                <a:cxn ang="0">
                  <a:pos x="0" y="44"/>
                </a:cxn>
                <a:cxn ang="0">
                  <a:pos x="6" y="50"/>
                </a:cxn>
                <a:cxn ang="0">
                  <a:pos x="6" y="56"/>
                </a:cxn>
                <a:cxn ang="0">
                  <a:pos x="0" y="60"/>
                </a:cxn>
                <a:cxn ang="0">
                  <a:pos x="4" y="70"/>
                </a:cxn>
                <a:cxn ang="0">
                  <a:pos x="10" y="70"/>
                </a:cxn>
                <a:cxn ang="0">
                  <a:pos x="14" y="76"/>
                </a:cxn>
                <a:cxn ang="0">
                  <a:pos x="12" y="84"/>
                </a:cxn>
                <a:cxn ang="0">
                  <a:pos x="20" y="90"/>
                </a:cxn>
                <a:cxn ang="0">
                  <a:pos x="28" y="88"/>
                </a:cxn>
                <a:cxn ang="0">
                  <a:pos x="32" y="90"/>
                </a:cxn>
                <a:cxn ang="0">
                  <a:pos x="34" y="98"/>
                </a:cxn>
                <a:cxn ang="0">
                  <a:pos x="44" y="100"/>
                </a:cxn>
                <a:cxn ang="0">
                  <a:pos x="50" y="94"/>
                </a:cxn>
                <a:cxn ang="0">
                  <a:pos x="56" y="92"/>
                </a:cxn>
                <a:cxn ang="0">
                  <a:pos x="60" y="98"/>
                </a:cxn>
                <a:cxn ang="0">
                  <a:pos x="70" y="96"/>
                </a:cxn>
                <a:cxn ang="0">
                  <a:pos x="70" y="88"/>
                </a:cxn>
                <a:cxn ang="0">
                  <a:pos x="76" y="84"/>
                </a:cxn>
                <a:cxn ang="0">
                  <a:pos x="84" y="86"/>
                </a:cxn>
                <a:cxn ang="0">
                  <a:pos x="90" y="80"/>
                </a:cxn>
                <a:cxn ang="0">
                  <a:pos x="86" y="72"/>
                </a:cxn>
                <a:cxn ang="0">
                  <a:pos x="90" y="66"/>
                </a:cxn>
                <a:cxn ang="0">
                  <a:pos x="98" y="64"/>
                </a:cxn>
                <a:cxn ang="0">
                  <a:pos x="100" y="56"/>
                </a:cxn>
                <a:cxn ang="0">
                  <a:pos x="92" y="50"/>
                </a:cxn>
                <a:cxn ang="0">
                  <a:pos x="92" y="44"/>
                </a:cxn>
                <a:cxn ang="0">
                  <a:pos x="98" y="38"/>
                </a:cxn>
                <a:cxn ang="0">
                  <a:pos x="96" y="30"/>
                </a:cxn>
                <a:cxn ang="0">
                  <a:pos x="88" y="28"/>
                </a:cxn>
                <a:cxn ang="0">
                  <a:pos x="84" y="24"/>
                </a:cxn>
                <a:cxn ang="0">
                  <a:pos x="86" y="16"/>
                </a:cxn>
                <a:cxn ang="0">
                  <a:pos x="80" y="10"/>
                </a:cxn>
                <a:cxn ang="0">
                  <a:pos x="72" y="12"/>
                </a:cxn>
                <a:cxn ang="0">
                  <a:pos x="66" y="10"/>
                </a:cxn>
                <a:cxn ang="0">
                  <a:pos x="64" y="2"/>
                </a:cxn>
                <a:cxn ang="0">
                  <a:pos x="56" y="0"/>
                </a:cxn>
                <a:cxn ang="0">
                  <a:pos x="50" y="6"/>
                </a:cxn>
                <a:cxn ang="0">
                  <a:pos x="44" y="6"/>
                </a:cxn>
                <a:cxn ang="0">
                  <a:pos x="38" y="0"/>
                </a:cxn>
                <a:cxn ang="0">
                  <a:pos x="30" y="4"/>
                </a:cxn>
                <a:cxn ang="0">
                  <a:pos x="28" y="12"/>
                </a:cxn>
                <a:cxn ang="0">
                  <a:pos x="22" y="16"/>
                </a:cxn>
                <a:cxn ang="0">
                  <a:pos x="16" y="12"/>
                </a:cxn>
                <a:cxn ang="0">
                  <a:pos x="10" y="20"/>
                </a:cxn>
                <a:cxn ang="0">
                  <a:pos x="40" y="22"/>
                </a:cxn>
                <a:cxn ang="0">
                  <a:pos x="52" y="20"/>
                </a:cxn>
                <a:cxn ang="0">
                  <a:pos x="76" y="36"/>
                </a:cxn>
                <a:cxn ang="0">
                  <a:pos x="78" y="46"/>
                </a:cxn>
                <a:cxn ang="0">
                  <a:pos x="68" y="72"/>
                </a:cxn>
                <a:cxn ang="0">
                  <a:pos x="58" y="78"/>
                </a:cxn>
                <a:cxn ang="0">
                  <a:pos x="36" y="76"/>
                </a:cxn>
                <a:cxn ang="0">
                  <a:pos x="22" y="58"/>
                </a:cxn>
                <a:cxn ang="0">
                  <a:pos x="20" y="48"/>
                </a:cxn>
                <a:cxn ang="0">
                  <a:pos x="34" y="24"/>
                </a:cxn>
              </a:cxnLst>
              <a:rect l="0" t="0" r="r" b="b"/>
              <a:pathLst>
                <a:path w="100" h="100">
                  <a:moveTo>
                    <a:pt x="10" y="24"/>
                  </a:moveTo>
                  <a:lnTo>
                    <a:pt x="10" y="24"/>
                  </a:lnTo>
                  <a:lnTo>
                    <a:pt x="12" y="28"/>
                  </a:lnTo>
                  <a:lnTo>
                    <a:pt x="12" y="32"/>
                  </a:lnTo>
                  <a:lnTo>
                    <a:pt x="12" y="32"/>
                  </a:lnTo>
                  <a:lnTo>
                    <a:pt x="8" y="34"/>
                  </a:lnTo>
                  <a:lnTo>
                    <a:pt x="6" y="34"/>
                  </a:lnTo>
                  <a:lnTo>
                    <a:pt x="6" y="34"/>
                  </a:lnTo>
                  <a:lnTo>
                    <a:pt x="2" y="34"/>
                  </a:lnTo>
                  <a:lnTo>
                    <a:pt x="0" y="38"/>
                  </a:lnTo>
                  <a:lnTo>
                    <a:pt x="0" y="38"/>
                  </a:lnTo>
                  <a:lnTo>
                    <a:pt x="0" y="44"/>
                  </a:lnTo>
                  <a:lnTo>
                    <a:pt x="2" y="46"/>
                  </a:lnTo>
                  <a:lnTo>
                    <a:pt x="2" y="46"/>
                  </a:lnTo>
                  <a:lnTo>
                    <a:pt x="6" y="50"/>
                  </a:lnTo>
                  <a:lnTo>
                    <a:pt x="8" y="54"/>
                  </a:lnTo>
                  <a:lnTo>
                    <a:pt x="8" y="54"/>
                  </a:lnTo>
                  <a:lnTo>
                    <a:pt x="6" y="56"/>
                  </a:lnTo>
                  <a:lnTo>
                    <a:pt x="2" y="58"/>
                  </a:lnTo>
                  <a:lnTo>
                    <a:pt x="2" y="58"/>
                  </a:lnTo>
                  <a:lnTo>
                    <a:pt x="0" y="60"/>
                  </a:lnTo>
                  <a:lnTo>
                    <a:pt x="0" y="66"/>
                  </a:lnTo>
                  <a:lnTo>
                    <a:pt x="0" y="66"/>
                  </a:lnTo>
                  <a:lnTo>
                    <a:pt x="4" y="70"/>
                  </a:lnTo>
                  <a:lnTo>
                    <a:pt x="8" y="70"/>
                  </a:lnTo>
                  <a:lnTo>
                    <a:pt x="8" y="70"/>
                  </a:lnTo>
                  <a:lnTo>
                    <a:pt x="10" y="70"/>
                  </a:lnTo>
                  <a:lnTo>
                    <a:pt x="14" y="72"/>
                  </a:lnTo>
                  <a:lnTo>
                    <a:pt x="14" y="72"/>
                  </a:lnTo>
                  <a:lnTo>
                    <a:pt x="14" y="76"/>
                  </a:lnTo>
                  <a:lnTo>
                    <a:pt x="14" y="80"/>
                  </a:lnTo>
                  <a:lnTo>
                    <a:pt x="14" y="80"/>
                  </a:lnTo>
                  <a:lnTo>
                    <a:pt x="12" y="84"/>
                  </a:lnTo>
                  <a:lnTo>
                    <a:pt x="14" y="88"/>
                  </a:lnTo>
                  <a:lnTo>
                    <a:pt x="14" y="88"/>
                  </a:lnTo>
                  <a:lnTo>
                    <a:pt x="20" y="90"/>
                  </a:lnTo>
                  <a:lnTo>
                    <a:pt x="24" y="88"/>
                  </a:lnTo>
                  <a:lnTo>
                    <a:pt x="24" y="88"/>
                  </a:lnTo>
                  <a:lnTo>
                    <a:pt x="28" y="88"/>
                  </a:lnTo>
                  <a:lnTo>
                    <a:pt x="32" y="88"/>
                  </a:lnTo>
                  <a:lnTo>
                    <a:pt x="32" y="88"/>
                  </a:lnTo>
                  <a:lnTo>
                    <a:pt x="32" y="90"/>
                  </a:lnTo>
                  <a:lnTo>
                    <a:pt x="32" y="94"/>
                  </a:lnTo>
                  <a:lnTo>
                    <a:pt x="32" y="94"/>
                  </a:lnTo>
                  <a:lnTo>
                    <a:pt x="34" y="98"/>
                  </a:lnTo>
                  <a:lnTo>
                    <a:pt x="38" y="100"/>
                  </a:lnTo>
                  <a:lnTo>
                    <a:pt x="38" y="100"/>
                  </a:lnTo>
                  <a:lnTo>
                    <a:pt x="44" y="100"/>
                  </a:lnTo>
                  <a:lnTo>
                    <a:pt x="46" y="96"/>
                  </a:lnTo>
                  <a:lnTo>
                    <a:pt x="46" y="96"/>
                  </a:lnTo>
                  <a:lnTo>
                    <a:pt x="50" y="94"/>
                  </a:lnTo>
                  <a:lnTo>
                    <a:pt x="52" y="92"/>
                  </a:lnTo>
                  <a:lnTo>
                    <a:pt x="52" y="92"/>
                  </a:lnTo>
                  <a:lnTo>
                    <a:pt x="56" y="92"/>
                  </a:lnTo>
                  <a:lnTo>
                    <a:pt x="58" y="96"/>
                  </a:lnTo>
                  <a:lnTo>
                    <a:pt x="58" y="96"/>
                  </a:lnTo>
                  <a:lnTo>
                    <a:pt x="60" y="98"/>
                  </a:lnTo>
                  <a:lnTo>
                    <a:pt x="66" y="98"/>
                  </a:lnTo>
                  <a:lnTo>
                    <a:pt x="66" y="98"/>
                  </a:lnTo>
                  <a:lnTo>
                    <a:pt x="70" y="96"/>
                  </a:lnTo>
                  <a:lnTo>
                    <a:pt x="70" y="92"/>
                  </a:lnTo>
                  <a:lnTo>
                    <a:pt x="70" y="92"/>
                  </a:lnTo>
                  <a:lnTo>
                    <a:pt x="70" y="88"/>
                  </a:lnTo>
                  <a:lnTo>
                    <a:pt x="74" y="84"/>
                  </a:lnTo>
                  <a:lnTo>
                    <a:pt x="74" y="84"/>
                  </a:lnTo>
                  <a:lnTo>
                    <a:pt x="76" y="84"/>
                  </a:lnTo>
                  <a:lnTo>
                    <a:pt x="80" y="86"/>
                  </a:lnTo>
                  <a:lnTo>
                    <a:pt x="80" y="86"/>
                  </a:lnTo>
                  <a:lnTo>
                    <a:pt x="84" y="86"/>
                  </a:lnTo>
                  <a:lnTo>
                    <a:pt x="88" y="84"/>
                  </a:lnTo>
                  <a:lnTo>
                    <a:pt x="88" y="84"/>
                  </a:lnTo>
                  <a:lnTo>
                    <a:pt x="90" y="80"/>
                  </a:lnTo>
                  <a:lnTo>
                    <a:pt x="88" y="76"/>
                  </a:lnTo>
                  <a:lnTo>
                    <a:pt x="88" y="76"/>
                  </a:lnTo>
                  <a:lnTo>
                    <a:pt x="86" y="72"/>
                  </a:lnTo>
                  <a:lnTo>
                    <a:pt x="88" y="68"/>
                  </a:lnTo>
                  <a:lnTo>
                    <a:pt x="88" y="68"/>
                  </a:lnTo>
                  <a:lnTo>
                    <a:pt x="90" y="66"/>
                  </a:lnTo>
                  <a:lnTo>
                    <a:pt x="94" y="66"/>
                  </a:lnTo>
                  <a:lnTo>
                    <a:pt x="94" y="66"/>
                  </a:lnTo>
                  <a:lnTo>
                    <a:pt x="98" y="64"/>
                  </a:lnTo>
                  <a:lnTo>
                    <a:pt x="100" y="60"/>
                  </a:lnTo>
                  <a:lnTo>
                    <a:pt x="100" y="60"/>
                  </a:lnTo>
                  <a:lnTo>
                    <a:pt x="100" y="56"/>
                  </a:lnTo>
                  <a:lnTo>
                    <a:pt x="96" y="52"/>
                  </a:lnTo>
                  <a:lnTo>
                    <a:pt x="96" y="52"/>
                  </a:lnTo>
                  <a:lnTo>
                    <a:pt x="92" y="50"/>
                  </a:lnTo>
                  <a:lnTo>
                    <a:pt x="92" y="46"/>
                  </a:lnTo>
                  <a:lnTo>
                    <a:pt x="92" y="46"/>
                  </a:lnTo>
                  <a:lnTo>
                    <a:pt x="92" y="44"/>
                  </a:lnTo>
                  <a:lnTo>
                    <a:pt x="96" y="42"/>
                  </a:lnTo>
                  <a:lnTo>
                    <a:pt x="96" y="42"/>
                  </a:lnTo>
                  <a:lnTo>
                    <a:pt x="98" y="38"/>
                  </a:lnTo>
                  <a:lnTo>
                    <a:pt x="98" y="34"/>
                  </a:lnTo>
                  <a:lnTo>
                    <a:pt x="98" y="34"/>
                  </a:lnTo>
                  <a:lnTo>
                    <a:pt x="96" y="30"/>
                  </a:lnTo>
                  <a:lnTo>
                    <a:pt x="92" y="30"/>
                  </a:lnTo>
                  <a:lnTo>
                    <a:pt x="92" y="30"/>
                  </a:lnTo>
                  <a:lnTo>
                    <a:pt x="88" y="28"/>
                  </a:lnTo>
                  <a:lnTo>
                    <a:pt x="84" y="26"/>
                  </a:lnTo>
                  <a:lnTo>
                    <a:pt x="84" y="26"/>
                  </a:lnTo>
                  <a:lnTo>
                    <a:pt x="84" y="24"/>
                  </a:lnTo>
                  <a:lnTo>
                    <a:pt x="86" y="20"/>
                  </a:lnTo>
                  <a:lnTo>
                    <a:pt x="86" y="20"/>
                  </a:lnTo>
                  <a:lnTo>
                    <a:pt x="86" y="16"/>
                  </a:lnTo>
                  <a:lnTo>
                    <a:pt x="84" y="12"/>
                  </a:lnTo>
                  <a:lnTo>
                    <a:pt x="84" y="12"/>
                  </a:lnTo>
                  <a:lnTo>
                    <a:pt x="80" y="10"/>
                  </a:lnTo>
                  <a:lnTo>
                    <a:pt x="76" y="10"/>
                  </a:lnTo>
                  <a:lnTo>
                    <a:pt x="76" y="10"/>
                  </a:lnTo>
                  <a:lnTo>
                    <a:pt x="72" y="12"/>
                  </a:lnTo>
                  <a:lnTo>
                    <a:pt x="68" y="12"/>
                  </a:lnTo>
                  <a:lnTo>
                    <a:pt x="68" y="12"/>
                  </a:lnTo>
                  <a:lnTo>
                    <a:pt x="66" y="10"/>
                  </a:lnTo>
                  <a:lnTo>
                    <a:pt x="66" y="6"/>
                  </a:lnTo>
                  <a:lnTo>
                    <a:pt x="66" y="6"/>
                  </a:lnTo>
                  <a:lnTo>
                    <a:pt x="64" y="2"/>
                  </a:lnTo>
                  <a:lnTo>
                    <a:pt x="60" y="0"/>
                  </a:lnTo>
                  <a:lnTo>
                    <a:pt x="60" y="0"/>
                  </a:lnTo>
                  <a:lnTo>
                    <a:pt x="56" y="0"/>
                  </a:lnTo>
                  <a:lnTo>
                    <a:pt x="52" y="2"/>
                  </a:lnTo>
                  <a:lnTo>
                    <a:pt x="52" y="2"/>
                  </a:lnTo>
                  <a:lnTo>
                    <a:pt x="50" y="6"/>
                  </a:lnTo>
                  <a:lnTo>
                    <a:pt x="46" y="8"/>
                  </a:lnTo>
                  <a:lnTo>
                    <a:pt x="46" y="8"/>
                  </a:lnTo>
                  <a:lnTo>
                    <a:pt x="44" y="6"/>
                  </a:lnTo>
                  <a:lnTo>
                    <a:pt x="42" y="4"/>
                  </a:lnTo>
                  <a:lnTo>
                    <a:pt x="42" y="4"/>
                  </a:lnTo>
                  <a:lnTo>
                    <a:pt x="38" y="0"/>
                  </a:lnTo>
                  <a:lnTo>
                    <a:pt x="34" y="0"/>
                  </a:lnTo>
                  <a:lnTo>
                    <a:pt x="34" y="0"/>
                  </a:lnTo>
                  <a:lnTo>
                    <a:pt x="30" y="4"/>
                  </a:lnTo>
                  <a:lnTo>
                    <a:pt x="28" y="8"/>
                  </a:lnTo>
                  <a:lnTo>
                    <a:pt x="28" y="8"/>
                  </a:lnTo>
                  <a:lnTo>
                    <a:pt x="28" y="12"/>
                  </a:lnTo>
                  <a:lnTo>
                    <a:pt x="26" y="16"/>
                  </a:lnTo>
                  <a:lnTo>
                    <a:pt x="26" y="16"/>
                  </a:lnTo>
                  <a:lnTo>
                    <a:pt x="22" y="16"/>
                  </a:lnTo>
                  <a:lnTo>
                    <a:pt x="20" y="14"/>
                  </a:lnTo>
                  <a:lnTo>
                    <a:pt x="20" y="14"/>
                  </a:lnTo>
                  <a:lnTo>
                    <a:pt x="16" y="12"/>
                  </a:lnTo>
                  <a:lnTo>
                    <a:pt x="12" y="16"/>
                  </a:lnTo>
                  <a:lnTo>
                    <a:pt x="12" y="16"/>
                  </a:lnTo>
                  <a:lnTo>
                    <a:pt x="10" y="20"/>
                  </a:lnTo>
                  <a:lnTo>
                    <a:pt x="10" y="24"/>
                  </a:lnTo>
                  <a:lnTo>
                    <a:pt x="10" y="24"/>
                  </a:lnTo>
                  <a:close/>
                  <a:moveTo>
                    <a:pt x="40" y="22"/>
                  </a:moveTo>
                  <a:lnTo>
                    <a:pt x="40" y="22"/>
                  </a:lnTo>
                  <a:lnTo>
                    <a:pt x="46" y="20"/>
                  </a:lnTo>
                  <a:lnTo>
                    <a:pt x="52" y="20"/>
                  </a:lnTo>
                  <a:lnTo>
                    <a:pt x="62" y="24"/>
                  </a:lnTo>
                  <a:lnTo>
                    <a:pt x="72" y="30"/>
                  </a:lnTo>
                  <a:lnTo>
                    <a:pt x="76" y="36"/>
                  </a:lnTo>
                  <a:lnTo>
                    <a:pt x="78" y="40"/>
                  </a:lnTo>
                  <a:lnTo>
                    <a:pt x="78" y="40"/>
                  </a:lnTo>
                  <a:lnTo>
                    <a:pt x="78" y="46"/>
                  </a:lnTo>
                  <a:lnTo>
                    <a:pt x="78" y="52"/>
                  </a:lnTo>
                  <a:lnTo>
                    <a:pt x="76" y="64"/>
                  </a:lnTo>
                  <a:lnTo>
                    <a:pt x="68" y="72"/>
                  </a:lnTo>
                  <a:lnTo>
                    <a:pt x="64" y="76"/>
                  </a:lnTo>
                  <a:lnTo>
                    <a:pt x="58" y="78"/>
                  </a:lnTo>
                  <a:lnTo>
                    <a:pt x="58" y="78"/>
                  </a:lnTo>
                  <a:lnTo>
                    <a:pt x="52" y="80"/>
                  </a:lnTo>
                  <a:lnTo>
                    <a:pt x="46" y="80"/>
                  </a:lnTo>
                  <a:lnTo>
                    <a:pt x="36" y="76"/>
                  </a:lnTo>
                  <a:lnTo>
                    <a:pt x="26" y="70"/>
                  </a:lnTo>
                  <a:lnTo>
                    <a:pt x="24" y="64"/>
                  </a:lnTo>
                  <a:lnTo>
                    <a:pt x="22" y="58"/>
                  </a:lnTo>
                  <a:lnTo>
                    <a:pt x="22" y="58"/>
                  </a:lnTo>
                  <a:lnTo>
                    <a:pt x="20" y="52"/>
                  </a:lnTo>
                  <a:lnTo>
                    <a:pt x="20" y="48"/>
                  </a:lnTo>
                  <a:lnTo>
                    <a:pt x="24" y="36"/>
                  </a:lnTo>
                  <a:lnTo>
                    <a:pt x="30" y="28"/>
                  </a:lnTo>
                  <a:lnTo>
                    <a:pt x="34" y="24"/>
                  </a:lnTo>
                  <a:lnTo>
                    <a:pt x="40" y="22"/>
                  </a:lnTo>
                  <a:lnTo>
                    <a:pt x="40" y="22"/>
                  </a:lnTo>
                  <a:close/>
                </a:path>
              </a:pathLst>
            </a:custGeom>
            <a:solidFill>
              <a:srgbClr val="56C4D2"/>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cs typeface="+mn-ea"/>
              </a:endParaRPr>
            </a:p>
          </p:txBody>
        </p:sp>
        <p:sp>
          <p:nvSpPr>
            <p:cNvPr id="24" name="Freeform 110"/>
            <p:cNvSpPr>
              <a:spLocks noEditPoints="1"/>
            </p:cNvSpPr>
            <p:nvPr/>
          </p:nvSpPr>
          <p:spPr bwMode="gray">
            <a:xfrm>
              <a:off x="10699750" y="2381250"/>
              <a:ext cx="120650" cy="123825"/>
            </a:xfrm>
            <a:custGeom>
              <a:avLst/>
              <a:gdLst/>
              <a:ahLst/>
              <a:cxnLst>
                <a:cxn ang="0">
                  <a:pos x="10" y="22"/>
                </a:cxn>
                <a:cxn ang="0">
                  <a:pos x="8" y="28"/>
                </a:cxn>
                <a:cxn ang="0">
                  <a:pos x="2" y="28"/>
                </a:cxn>
                <a:cxn ang="0">
                  <a:pos x="0" y="36"/>
                </a:cxn>
                <a:cxn ang="0">
                  <a:pos x="4" y="40"/>
                </a:cxn>
                <a:cxn ang="0">
                  <a:pos x="4" y="44"/>
                </a:cxn>
                <a:cxn ang="0">
                  <a:pos x="0" y="48"/>
                </a:cxn>
                <a:cxn ang="0">
                  <a:pos x="2" y="54"/>
                </a:cxn>
                <a:cxn ang="0">
                  <a:pos x="8" y="56"/>
                </a:cxn>
                <a:cxn ang="0">
                  <a:pos x="10" y="60"/>
                </a:cxn>
                <a:cxn ang="0">
                  <a:pos x="10" y="66"/>
                </a:cxn>
                <a:cxn ang="0">
                  <a:pos x="14" y="70"/>
                </a:cxn>
                <a:cxn ang="0">
                  <a:pos x="22" y="68"/>
                </a:cxn>
                <a:cxn ang="0">
                  <a:pos x="26" y="70"/>
                </a:cxn>
                <a:cxn ang="0">
                  <a:pos x="26" y="76"/>
                </a:cxn>
                <a:cxn ang="0">
                  <a:pos x="34" y="78"/>
                </a:cxn>
                <a:cxn ang="0">
                  <a:pos x="38" y="74"/>
                </a:cxn>
                <a:cxn ang="0">
                  <a:pos x="42" y="72"/>
                </a:cxn>
                <a:cxn ang="0">
                  <a:pos x="46" y="78"/>
                </a:cxn>
                <a:cxn ang="0">
                  <a:pos x="54" y="76"/>
                </a:cxn>
                <a:cxn ang="0">
                  <a:pos x="54" y="68"/>
                </a:cxn>
                <a:cxn ang="0">
                  <a:pos x="58" y="66"/>
                </a:cxn>
                <a:cxn ang="0">
                  <a:pos x="64" y="68"/>
                </a:cxn>
                <a:cxn ang="0">
                  <a:pos x="70" y="62"/>
                </a:cxn>
                <a:cxn ang="0">
                  <a:pos x="66" y="56"/>
                </a:cxn>
                <a:cxn ang="0">
                  <a:pos x="70" y="52"/>
                </a:cxn>
                <a:cxn ang="0">
                  <a:pos x="74" y="52"/>
                </a:cxn>
                <a:cxn ang="0">
                  <a:pos x="76" y="44"/>
                </a:cxn>
                <a:cxn ang="0">
                  <a:pos x="72" y="40"/>
                </a:cxn>
                <a:cxn ang="0">
                  <a:pos x="72" y="36"/>
                </a:cxn>
                <a:cxn ang="0">
                  <a:pos x="76" y="32"/>
                </a:cxn>
                <a:cxn ang="0">
                  <a:pos x="74" y="24"/>
                </a:cxn>
                <a:cxn ang="0">
                  <a:pos x="68" y="24"/>
                </a:cxn>
                <a:cxn ang="0">
                  <a:pos x="64" y="20"/>
                </a:cxn>
                <a:cxn ang="0">
                  <a:pos x="66" y="14"/>
                </a:cxn>
                <a:cxn ang="0">
                  <a:pos x="62" y="8"/>
                </a:cxn>
                <a:cxn ang="0">
                  <a:pos x="54" y="10"/>
                </a:cxn>
                <a:cxn ang="0">
                  <a:pos x="50" y="8"/>
                </a:cxn>
                <a:cxn ang="0">
                  <a:pos x="50" y="2"/>
                </a:cxn>
                <a:cxn ang="0">
                  <a:pos x="42" y="2"/>
                </a:cxn>
                <a:cxn ang="0">
                  <a:pos x="38" y="6"/>
                </a:cxn>
                <a:cxn ang="0">
                  <a:pos x="34" y="6"/>
                </a:cxn>
                <a:cxn ang="0">
                  <a:pos x="30" y="2"/>
                </a:cxn>
                <a:cxn ang="0">
                  <a:pos x="22" y="4"/>
                </a:cxn>
                <a:cxn ang="0">
                  <a:pos x="22" y="10"/>
                </a:cxn>
                <a:cxn ang="0">
                  <a:pos x="18" y="14"/>
                </a:cxn>
                <a:cxn ang="0">
                  <a:pos x="12" y="12"/>
                </a:cxn>
                <a:cxn ang="0">
                  <a:pos x="8" y="16"/>
                </a:cxn>
                <a:cxn ang="0">
                  <a:pos x="32" y="18"/>
                </a:cxn>
                <a:cxn ang="0">
                  <a:pos x="48" y="20"/>
                </a:cxn>
                <a:cxn ang="0">
                  <a:pos x="60" y="32"/>
                </a:cxn>
                <a:cxn ang="0">
                  <a:pos x="52" y="56"/>
                </a:cxn>
                <a:cxn ang="0">
                  <a:pos x="36" y="62"/>
                </a:cxn>
                <a:cxn ang="0">
                  <a:pos x="16" y="46"/>
                </a:cxn>
                <a:cxn ang="0">
                  <a:pos x="18" y="30"/>
                </a:cxn>
                <a:cxn ang="0">
                  <a:pos x="32" y="18"/>
                </a:cxn>
              </a:cxnLst>
              <a:rect l="0" t="0" r="r" b="b"/>
              <a:pathLst>
                <a:path w="76" h="78">
                  <a:moveTo>
                    <a:pt x="8" y="20"/>
                  </a:moveTo>
                  <a:lnTo>
                    <a:pt x="8" y="20"/>
                  </a:lnTo>
                  <a:lnTo>
                    <a:pt x="10" y="22"/>
                  </a:lnTo>
                  <a:lnTo>
                    <a:pt x="8" y="26"/>
                  </a:lnTo>
                  <a:lnTo>
                    <a:pt x="8" y="26"/>
                  </a:lnTo>
                  <a:lnTo>
                    <a:pt x="8" y="28"/>
                  </a:lnTo>
                  <a:lnTo>
                    <a:pt x="4" y="28"/>
                  </a:lnTo>
                  <a:lnTo>
                    <a:pt x="4" y="28"/>
                  </a:lnTo>
                  <a:lnTo>
                    <a:pt x="2" y="28"/>
                  </a:lnTo>
                  <a:lnTo>
                    <a:pt x="0" y="32"/>
                  </a:lnTo>
                  <a:lnTo>
                    <a:pt x="0" y="32"/>
                  </a:lnTo>
                  <a:lnTo>
                    <a:pt x="0" y="36"/>
                  </a:lnTo>
                  <a:lnTo>
                    <a:pt x="2" y="38"/>
                  </a:lnTo>
                  <a:lnTo>
                    <a:pt x="2" y="38"/>
                  </a:lnTo>
                  <a:lnTo>
                    <a:pt x="4" y="40"/>
                  </a:lnTo>
                  <a:lnTo>
                    <a:pt x="6" y="42"/>
                  </a:lnTo>
                  <a:lnTo>
                    <a:pt x="6" y="42"/>
                  </a:lnTo>
                  <a:lnTo>
                    <a:pt x="4" y="44"/>
                  </a:lnTo>
                  <a:lnTo>
                    <a:pt x="2" y="46"/>
                  </a:lnTo>
                  <a:lnTo>
                    <a:pt x="2" y="46"/>
                  </a:lnTo>
                  <a:lnTo>
                    <a:pt x="0" y="48"/>
                  </a:lnTo>
                  <a:lnTo>
                    <a:pt x="0" y="52"/>
                  </a:lnTo>
                  <a:lnTo>
                    <a:pt x="0" y="52"/>
                  </a:lnTo>
                  <a:lnTo>
                    <a:pt x="2" y="54"/>
                  </a:lnTo>
                  <a:lnTo>
                    <a:pt x="6" y="56"/>
                  </a:lnTo>
                  <a:lnTo>
                    <a:pt x="6" y="56"/>
                  </a:lnTo>
                  <a:lnTo>
                    <a:pt x="8" y="56"/>
                  </a:lnTo>
                  <a:lnTo>
                    <a:pt x="10" y="56"/>
                  </a:lnTo>
                  <a:lnTo>
                    <a:pt x="10" y="56"/>
                  </a:lnTo>
                  <a:lnTo>
                    <a:pt x="10" y="60"/>
                  </a:lnTo>
                  <a:lnTo>
                    <a:pt x="10" y="62"/>
                  </a:lnTo>
                  <a:lnTo>
                    <a:pt x="10" y="62"/>
                  </a:lnTo>
                  <a:lnTo>
                    <a:pt x="10" y="66"/>
                  </a:lnTo>
                  <a:lnTo>
                    <a:pt x="12" y="70"/>
                  </a:lnTo>
                  <a:lnTo>
                    <a:pt x="12" y="70"/>
                  </a:lnTo>
                  <a:lnTo>
                    <a:pt x="14" y="70"/>
                  </a:lnTo>
                  <a:lnTo>
                    <a:pt x="18" y="70"/>
                  </a:lnTo>
                  <a:lnTo>
                    <a:pt x="18" y="70"/>
                  </a:lnTo>
                  <a:lnTo>
                    <a:pt x="22" y="68"/>
                  </a:lnTo>
                  <a:lnTo>
                    <a:pt x="24" y="68"/>
                  </a:lnTo>
                  <a:lnTo>
                    <a:pt x="24" y="68"/>
                  </a:lnTo>
                  <a:lnTo>
                    <a:pt x="26" y="70"/>
                  </a:lnTo>
                  <a:lnTo>
                    <a:pt x="26" y="74"/>
                  </a:lnTo>
                  <a:lnTo>
                    <a:pt x="26" y="74"/>
                  </a:lnTo>
                  <a:lnTo>
                    <a:pt x="26" y="76"/>
                  </a:lnTo>
                  <a:lnTo>
                    <a:pt x="30" y="78"/>
                  </a:lnTo>
                  <a:lnTo>
                    <a:pt x="30" y="78"/>
                  </a:lnTo>
                  <a:lnTo>
                    <a:pt x="34" y="78"/>
                  </a:lnTo>
                  <a:lnTo>
                    <a:pt x="36" y="76"/>
                  </a:lnTo>
                  <a:lnTo>
                    <a:pt x="36" y="76"/>
                  </a:lnTo>
                  <a:lnTo>
                    <a:pt x="38" y="74"/>
                  </a:lnTo>
                  <a:lnTo>
                    <a:pt x="40" y="72"/>
                  </a:lnTo>
                  <a:lnTo>
                    <a:pt x="40" y="72"/>
                  </a:lnTo>
                  <a:lnTo>
                    <a:pt x="42" y="72"/>
                  </a:lnTo>
                  <a:lnTo>
                    <a:pt x="44" y="76"/>
                  </a:lnTo>
                  <a:lnTo>
                    <a:pt x="44" y="76"/>
                  </a:lnTo>
                  <a:lnTo>
                    <a:pt x="46" y="78"/>
                  </a:lnTo>
                  <a:lnTo>
                    <a:pt x="50" y="78"/>
                  </a:lnTo>
                  <a:lnTo>
                    <a:pt x="50" y="78"/>
                  </a:lnTo>
                  <a:lnTo>
                    <a:pt x="54" y="76"/>
                  </a:lnTo>
                  <a:lnTo>
                    <a:pt x="54" y="72"/>
                  </a:lnTo>
                  <a:lnTo>
                    <a:pt x="54" y="72"/>
                  </a:lnTo>
                  <a:lnTo>
                    <a:pt x="54" y="68"/>
                  </a:lnTo>
                  <a:lnTo>
                    <a:pt x="56" y="66"/>
                  </a:lnTo>
                  <a:lnTo>
                    <a:pt x="56" y="66"/>
                  </a:lnTo>
                  <a:lnTo>
                    <a:pt x="58" y="66"/>
                  </a:lnTo>
                  <a:lnTo>
                    <a:pt x="62" y="68"/>
                  </a:lnTo>
                  <a:lnTo>
                    <a:pt x="62" y="68"/>
                  </a:lnTo>
                  <a:lnTo>
                    <a:pt x="64" y="68"/>
                  </a:lnTo>
                  <a:lnTo>
                    <a:pt x="68" y="66"/>
                  </a:lnTo>
                  <a:lnTo>
                    <a:pt x="68" y="66"/>
                  </a:lnTo>
                  <a:lnTo>
                    <a:pt x="70" y="62"/>
                  </a:lnTo>
                  <a:lnTo>
                    <a:pt x="68" y="60"/>
                  </a:lnTo>
                  <a:lnTo>
                    <a:pt x="68" y="60"/>
                  </a:lnTo>
                  <a:lnTo>
                    <a:pt x="66" y="56"/>
                  </a:lnTo>
                  <a:lnTo>
                    <a:pt x="68" y="54"/>
                  </a:lnTo>
                  <a:lnTo>
                    <a:pt x="68" y="54"/>
                  </a:lnTo>
                  <a:lnTo>
                    <a:pt x="70" y="52"/>
                  </a:lnTo>
                  <a:lnTo>
                    <a:pt x="72" y="52"/>
                  </a:lnTo>
                  <a:lnTo>
                    <a:pt x="72" y="52"/>
                  </a:lnTo>
                  <a:lnTo>
                    <a:pt x="74" y="52"/>
                  </a:lnTo>
                  <a:lnTo>
                    <a:pt x="76" y="48"/>
                  </a:lnTo>
                  <a:lnTo>
                    <a:pt x="76" y="48"/>
                  </a:lnTo>
                  <a:lnTo>
                    <a:pt x="76" y="44"/>
                  </a:lnTo>
                  <a:lnTo>
                    <a:pt x="74" y="42"/>
                  </a:lnTo>
                  <a:lnTo>
                    <a:pt x="74" y="42"/>
                  </a:lnTo>
                  <a:lnTo>
                    <a:pt x="72" y="40"/>
                  </a:lnTo>
                  <a:lnTo>
                    <a:pt x="70" y="38"/>
                  </a:lnTo>
                  <a:lnTo>
                    <a:pt x="70" y="38"/>
                  </a:lnTo>
                  <a:lnTo>
                    <a:pt x="72" y="36"/>
                  </a:lnTo>
                  <a:lnTo>
                    <a:pt x="74" y="34"/>
                  </a:lnTo>
                  <a:lnTo>
                    <a:pt x="74" y="34"/>
                  </a:lnTo>
                  <a:lnTo>
                    <a:pt x="76" y="32"/>
                  </a:lnTo>
                  <a:lnTo>
                    <a:pt x="76" y="28"/>
                  </a:lnTo>
                  <a:lnTo>
                    <a:pt x="76" y="28"/>
                  </a:lnTo>
                  <a:lnTo>
                    <a:pt x="74" y="24"/>
                  </a:lnTo>
                  <a:lnTo>
                    <a:pt x="70" y="24"/>
                  </a:lnTo>
                  <a:lnTo>
                    <a:pt x="70" y="24"/>
                  </a:lnTo>
                  <a:lnTo>
                    <a:pt x="68" y="24"/>
                  </a:lnTo>
                  <a:lnTo>
                    <a:pt x="64" y="22"/>
                  </a:lnTo>
                  <a:lnTo>
                    <a:pt x="64" y="22"/>
                  </a:lnTo>
                  <a:lnTo>
                    <a:pt x="64" y="20"/>
                  </a:lnTo>
                  <a:lnTo>
                    <a:pt x="66" y="16"/>
                  </a:lnTo>
                  <a:lnTo>
                    <a:pt x="66" y="16"/>
                  </a:lnTo>
                  <a:lnTo>
                    <a:pt x="66" y="14"/>
                  </a:lnTo>
                  <a:lnTo>
                    <a:pt x="64" y="10"/>
                  </a:lnTo>
                  <a:lnTo>
                    <a:pt x="64" y="10"/>
                  </a:lnTo>
                  <a:lnTo>
                    <a:pt x="62" y="8"/>
                  </a:lnTo>
                  <a:lnTo>
                    <a:pt x="58" y="10"/>
                  </a:lnTo>
                  <a:lnTo>
                    <a:pt x="58" y="10"/>
                  </a:lnTo>
                  <a:lnTo>
                    <a:pt x="54" y="10"/>
                  </a:lnTo>
                  <a:lnTo>
                    <a:pt x="52" y="10"/>
                  </a:lnTo>
                  <a:lnTo>
                    <a:pt x="52" y="10"/>
                  </a:lnTo>
                  <a:lnTo>
                    <a:pt x="50" y="8"/>
                  </a:lnTo>
                  <a:lnTo>
                    <a:pt x="50" y="6"/>
                  </a:lnTo>
                  <a:lnTo>
                    <a:pt x="50" y="6"/>
                  </a:lnTo>
                  <a:lnTo>
                    <a:pt x="50" y="2"/>
                  </a:lnTo>
                  <a:lnTo>
                    <a:pt x="46" y="0"/>
                  </a:lnTo>
                  <a:lnTo>
                    <a:pt x="46" y="0"/>
                  </a:lnTo>
                  <a:lnTo>
                    <a:pt x="42" y="2"/>
                  </a:lnTo>
                  <a:lnTo>
                    <a:pt x="40" y="4"/>
                  </a:lnTo>
                  <a:lnTo>
                    <a:pt x="40" y="4"/>
                  </a:lnTo>
                  <a:lnTo>
                    <a:pt x="38" y="6"/>
                  </a:lnTo>
                  <a:lnTo>
                    <a:pt x="36" y="8"/>
                  </a:lnTo>
                  <a:lnTo>
                    <a:pt x="36" y="8"/>
                  </a:lnTo>
                  <a:lnTo>
                    <a:pt x="34" y="6"/>
                  </a:lnTo>
                  <a:lnTo>
                    <a:pt x="32" y="4"/>
                  </a:lnTo>
                  <a:lnTo>
                    <a:pt x="32" y="4"/>
                  </a:lnTo>
                  <a:lnTo>
                    <a:pt x="30" y="2"/>
                  </a:lnTo>
                  <a:lnTo>
                    <a:pt x="26" y="2"/>
                  </a:lnTo>
                  <a:lnTo>
                    <a:pt x="26" y="2"/>
                  </a:lnTo>
                  <a:lnTo>
                    <a:pt x="22" y="4"/>
                  </a:lnTo>
                  <a:lnTo>
                    <a:pt x="22" y="8"/>
                  </a:lnTo>
                  <a:lnTo>
                    <a:pt x="22" y="8"/>
                  </a:lnTo>
                  <a:lnTo>
                    <a:pt x="22" y="10"/>
                  </a:lnTo>
                  <a:lnTo>
                    <a:pt x="20" y="14"/>
                  </a:lnTo>
                  <a:lnTo>
                    <a:pt x="20" y="14"/>
                  </a:lnTo>
                  <a:lnTo>
                    <a:pt x="18" y="14"/>
                  </a:lnTo>
                  <a:lnTo>
                    <a:pt x="16" y="12"/>
                  </a:lnTo>
                  <a:lnTo>
                    <a:pt x="16" y="12"/>
                  </a:lnTo>
                  <a:lnTo>
                    <a:pt x="12" y="12"/>
                  </a:lnTo>
                  <a:lnTo>
                    <a:pt x="8" y="14"/>
                  </a:lnTo>
                  <a:lnTo>
                    <a:pt x="8" y="14"/>
                  </a:lnTo>
                  <a:lnTo>
                    <a:pt x="8" y="16"/>
                  </a:lnTo>
                  <a:lnTo>
                    <a:pt x="8" y="20"/>
                  </a:lnTo>
                  <a:lnTo>
                    <a:pt x="8" y="20"/>
                  </a:lnTo>
                  <a:close/>
                  <a:moveTo>
                    <a:pt x="32" y="18"/>
                  </a:moveTo>
                  <a:lnTo>
                    <a:pt x="32" y="18"/>
                  </a:lnTo>
                  <a:lnTo>
                    <a:pt x="40" y="18"/>
                  </a:lnTo>
                  <a:lnTo>
                    <a:pt x="48" y="20"/>
                  </a:lnTo>
                  <a:lnTo>
                    <a:pt x="56" y="24"/>
                  </a:lnTo>
                  <a:lnTo>
                    <a:pt x="60" y="32"/>
                  </a:lnTo>
                  <a:lnTo>
                    <a:pt x="60" y="32"/>
                  </a:lnTo>
                  <a:lnTo>
                    <a:pt x="60" y="42"/>
                  </a:lnTo>
                  <a:lnTo>
                    <a:pt x="58" y="50"/>
                  </a:lnTo>
                  <a:lnTo>
                    <a:pt x="52" y="56"/>
                  </a:lnTo>
                  <a:lnTo>
                    <a:pt x="46" y="62"/>
                  </a:lnTo>
                  <a:lnTo>
                    <a:pt x="46" y="62"/>
                  </a:lnTo>
                  <a:lnTo>
                    <a:pt x="36" y="62"/>
                  </a:lnTo>
                  <a:lnTo>
                    <a:pt x="28" y="60"/>
                  </a:lnTo>
                  <a:lnTo>
                    <a:pt x="20" y="54"/>
                  </a:lnTo>
                  <a:lnTo>
                    <a:pt x="16" y="46"/>
                  </a:lnTo>
                  <a:lnTo>
                    <a:pt x="16" y="46"/>
                  </a:lnTo>
                  <a:lnTo>
                    <a:pt x="16" y="38"/>
                  </a:lnTo>
                  <a:lnTo>
                    <a:pt x="18" y="30"/>
                  </a:lnTo>
                  <a:lnTo>
                    <a:pt x="24" y="22"/>
                  </a:lnTo>
                  <a:lnTo>
                    <a:pt x="32" y="18"/>
                  </a:lnTo>
                  <a:lnTo>
                    <a:pt x="32" y="18"/>
                  </a:lnTo>
                  <a:close/>
                </a:path>
              </a:pathLst>
            </a:custGeom>
            <a:solidFill>
              <a:srgbClr val="56C4D2"/>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cs typeface="+mn-ea"/>
              </a:endParaRPr>
            </a:p>
          </p:txBody>
        </p:sp>
      </p:grpSp>
      <p:grpSp>
        <p:nvGrpSpPr>
          <p:cNvPr id="25" name="组合 69"/>
          <p:cNvGrpSpPr/>
          <p:nvPr/>
        </p:nvGrpSpPr>
        <p:grpSpPr bwMode="gray">
          <a:xfrm>
            <a:off x="565684" y="4131390"/>
            <a:ext cx="396675" cy="398258"/>
            <a:chOff x="4110038" y="3451225"/>
            <a:chExt cx="1279526" cy="1174750"/>
          </a:xfrm>
          <a:solidFill>
            <a:srgbClr val="00B0F0"/>
          </a:solidFill>
        </p:grpSpPr>
        <p:sp>
          <p:nvSpPr>
            <p:cNvPr id="26" name="Freeform 64"/>
            <p:cNvSpPr>
              <a:spLocks noEditPoints="1"/>
            </p:cNvSpPr>
            <p:nvPr/>
          </p:nvSpPr>
          <p:spPr bwMode="gray">
            <a:xfrm>
              <a:off x="4429126" y="3451225"/>
              <a:ext cx="960438" cy="1174750"/>
            </a:xfrm>
            <a:custGeom>
              <a:avLst/>
              <a:gdLst/>
              <a:ahLst/>
              <a:cxnLst>
                <a:cxn ang="0">
                  <a:pos x="9095" y="178"/>
                </a:cxn>
                <a:cxn ang="0">
                  <a:pos x="8934" y="71"/>
                </a:cxn>
                <a:cxn ang="0">
                  <a:pos x="8721" y="71"/>
                </a:cxn>
                <a:cxn ang="0">
                  <a:pos x="3324" y="34"/>
                </a:cxn>
                <a:cxn ang="0">
                  <a:pos x="3160" y="0"/>
                </a:cxn>
                <a:cxn ang="0">
                  <a:pos x="53" y="1018"/>
                </a:cxn>
                <a:cxn ang="0">
                  <a:pos x="0" y="1162"/>
                </a:cxn>
                <a:cxn ang="0">
                  <a:pos x="2663" y="9420"/>
                </a:cxn>
                <a:cxn ang="0">
                  <a:pos x="2663" y="9615"/>
                </a:cxn>
                <a:cxn ang="0">
                  <a:pos x="2144" y="10616"/>
                </a:cxn>
                <a:cxn ang="0">
                  <a:pos x="2054" y="11224"/>
                </a:cxn>
                <a:cxn ang="0">
                  <a:pos x="2554" y="12868"/>
                </a:cxn>
                <a:cxn ang="0">
                  <a:pos x="3056" y="14262"/>
                </a:cxn>
                <a:cxn ang="0">
                  <a:pos x="3305" y="14440"/>
                </a:cxn>
                <a:cxn ang="0">
                  <a:pos x="3627" y="14424"/>
                </a:cxn>
                <a:cxn ang="0">
                  <a:pos x="3860" y="14280"/>
                </a:cxn>
                <a:cxn ang="0">
                  <a:pos x="3984" y="14065"/>
                </a:cxn>
                <a:cxn ang="0">
                  <a:pos x="4020" y="13869"/>
                </a:cxn>
                <a:cxn ang="0">
                  <a:pos x="4164" y="14262"/>
                </a:cxn>
                <a:cxn ang="0">
                  <a:pos x="4502" y="14532"/>
                </a:cxn>
                <a:cxn ang="0">
                  <a:pos x="4966" y="14550"/>
                </a:cxn>
                <a:cxn ang="0">
                  <a:pos x="5218" y="14406"/>
                </a:cxn>
                <a:cxn ang="0">
                  <a:pos x="5380" y="14191"/>
                </a:cxn>
                <a:cxn ang="0">
                  <a:pos x="5449" y="13995"/>
                </a:cxn>
                <a:cxn ang="0">
                  <a:pos x="5485" y="13995"/>
                </a:cxn>
                <a:cxn ang="0">
                  <a:pos x="5700" y="14495"/>
                </a:cxn>
                <a:cxn ang="0">
                  <a:pos x="6093" y="14765"/>
                </a:cxn>
                <a:cxn ang="0">
                  <a:pos x="6611" y="14765"/>
                </a:cxn>
                <a:cxn ang="0">
                  <a:pos x="6897" y="14602"/>
                </a:cxn>
                <a:cxn ang="0">
                  <a:pos x="7095" y="14351"/>
                </a:cxn>
                <a:cxn ang="0">
                  <a:pos x="7183" y="14136"/>
                </a:cxn>
                <a:cxn ang="0">
                  <a:pos x="7236" y="14157"/>
                </a:cxn>
                <a:cxn ang="0">
                  <a:pos x="7524" y="14550"/>
                </a:cxn>
                <a:cxn ang="0">
                  <a:pos x="7987" y="14728"/>
                </a:cxn>
                <a:cxn ang="0">
                  <a:pos x="8506" y="14621"/>
                </a:cxn>
                <a:cxn ang="0">
                  <a:pos x="8845" y="14246"/>
                </a:cxn>
                <a:cxn ang="0">
                  <a:pos x="8953" y="13743"/>
                </a:cxn>
                <a:cxn ang="0">
                  <a:pos x="8452" y="12172"/>
                </a:cxn>
                <a:cxn ang="0">
                  <a:pos x="8506" y="12011"/>
                </a:cxn>
                <a:cxn ang="0">
                  <a:pos x="8791" y="12011"/>
                </a:cxn>
                <a:cxn ang="0">
                  <a:pos x="9382" y="12207"/>
                </a:cxn>
                <a:cxn ang="0">
                  <a:pos x="10078" y="12262"/>
                </a:cxn>
                <a:cxn ang="0">
                  <a:pos x="10543" y="12172"/>
                </a:cxn>
                <a:cxn ang="0">
                  <a:pos x="10866" y="12011"/>
                </a:cxn>
                <a:cxn ang="0">
                  <a:pos x="11151" y="11688"/>
                </a:cxn>
                <a:cxn ang="0">
                  <a:pos x="11329" y="11171"/>
                </a:cxn>
                <a:cxn ang="0">
                  <a:pos x="11313" y="10885"/>
                </a:cxn>
                <a:cxn ang="0">
                  <a:pos x="11115" y="10760"/>
                </a:cxn>
                <a:cxn ang="0">
                  <a:pos x="10470" y="10670"/>
                </a:cxn>
                <a:cxn ang="0">
                  <a:pos x="9863" y="10526"/>
                </a:cxn>
                <a:cxn ang="0">
                  <a:pos x="11971" y="9829"/>
                </a:cxn>
                <a:cxn ang="0">
                  <a:pos x="12081" y="9652"/>
                </a:cxn>
                <a:cxn ang="0">
                  <a:pos x="12081" y="9454"/>
                </a:cxn>
                <a:cxn ang="0">
                  <a:pos x="7631" y="9044"/>
                </a:cxn>
                <a:cxn ang="0">
                  <a:pos x="6182" y="8526"/>
                </a:cxn>
                <a:cxn ang="0">
                  <a:pos x="6040" y="8417"/>
                </a:cxn>
                <a:cxn ang="0">
                  <a:pos x="7380" y="1770"/>
                </a:cxn>
                <a:cxn ang="0">
                  <a:pos x="7524" y="1804"/>
                </a:cxn>
                <a:cxn ang="0">
                  <a:pos x="9863" y="9133"/>
                </a:cxn>
                <a:cxn ang="0">
                  <a:pos x="9758" y="9259"/>
                </a:cxn>
                <a:cxn ang="0">
                  <a:pos x="7969" y="9384"/>
                </a:cxn>
                <a:cxn ang="0">
                  <a:pos x="9183" y="4844"/>
                </a:cxn>
                <a:cxn ang="0">
                  <a:pos x="9382" y="5486"/>
                </a:cxn>
              </a:cxnLst>
              <a:rect l="0" t="0" r="r" b="b"/>
              <a:pathLst>
                <a:path w="12097" h="14799">
                  <a:moveTo>
                    <a:pt x="9167" y="302"/>
                  </a:moveTo>
                  <a:lnTo>
                    <a:pt x="9149" y="232"/>
                  </a:lnTo>
                  <a:lnTo>
                    <a:pt x="9095" y="178"/>
                  </a:lnTo>
                  <a:lnTo>
                    <a:pt x="9059" y="124"/>
                  </a:lnTo>
                  <a:lnTo>
                    <a:pt x="8989" y="90"/>
                  </a:lnTo>
                  <a:lnTo>
                    <a:pt x="8934" y="71"/>
                  </a:lnTo>
                  <a:lnTo>
                    <a:pt x="8863" y="53"/>
                  </a:lnTo>
                  <a:lnTo>
                    <a:pt x="8791" y="53"/>
                  </a:lnTo>
                  <a:lnTo>
                    <a:pt x="8721" y="71"/>
                  </a:lnTo>
                  <a:lnTo>
                    <a:pt x="3843" y="1625"/>
                  </a:lnTo>
                  <a:lnTo>
                    <a:pt x="3342" y="90"/>
                  </a:lnTo>
                  <a:lnTo>
                    <a:pt x="3324" y="34"/>
                  </a:lnTo>
                  <a:lnTo>
                    <a:pt x="3270" y="19"/>
                  </a:lnTo>
                  <a:lnTo>
                    <a:pt x="3216" y="0"/>
                  </a:lnTo>
                  <a:lnTo>
                    <a:pt x="3160" y="0"/>
                  </a:lnTo>
                  <a:lnTo>
                    <a:pt x="2144" y="319"/>
                  </a:lnTo>
                  <a:lnTo>
                    <a:pt x="90" y="980"/>
                  </a:lnTo>
                  <a:lnTo>
                    <a:pt x="53" y="1018"/>
                  </a:lnTo>
                  <a:lnTo>
                    <a:pt x="16" y="1054"/>
                  </a:lnTo>
                  <a:lnTo>
                    <a:pt x="0" y="1106"/>
                  </a:lnTo>
                  <a:lnTo>
                    <a:pt x="0" y="1162"/>
                  </a:lnTo>
                  <a:lnTo>
                    <a:pt x="499" y="2680"/>
                  </a:lnTo>
                  <a:lnTo>
                    <a:pt x="857" y="3843"/>
                  </a:lnTo>
                  <a:lnTo>
                    <a:pt x="2663" y="9420"/>
                  </a:lnTo>
                  <a:lnTo>
                    <a:pt x="2681" y="9490"/>
                  </a:lnTo>
                  <a:lnTo>
                    <a:pt x="2681" y="9544"/>
                  </a:lnTo>
                  <a:lnTo>
                    <a:pt x="2663" y="9615"/>
                  </a:lnTo>
                  <a:lnTo>
                    <a:pt x="2626" y="9670"/>
                  </a:lnTo>
                  <a:lnTo>
                    <a:pt x="2554" y="9795"/>
                  </a:lnTo>
                  <a:lnTo>
                    <a:pt x="2144" y="10616"/>
                  </a:lnTo>
                  <a:lnTo>
                    <a:pt x="2073" y="10813"/>
                  </a:lnTo>
                  <a:lnTo>
                    <a:pt x="2036" y="11028"/>
                  </a:lnTo>
                  <a:lnTo>
                    <a:pt x="2054" y="11224"/>
                  </a:lnTo>
                  <a:lnTo>
                    <a:pt x="2089" y="11420"/>
                  </a:lnTo>
                  <a:lnTo>
                    <a:pt x="2178" y="11672"/>
                  </a:lnTo>
                  <a:lnTo>
                    <a:pt x="2554" y="12868"/>
                  </a:lnTo>
                  <a:lnTo>
                    <a:pt x="2946" y="14084"/>
                  </a:lnTo>
                  <a:lnTo>
                    <a:pt x="2982" y="14173"/>
                  </a:lnTo>
                  <a:lnTo>
                    <a:pt x="3056" y="14262"/>
                  </a:lnTo>
                  <a:lnTo>
                    <a:pt x="3126" y="14334"/>
                  </a:lnTo>
                  <a:lnTo>
                    <a:pt x="3216" y="14388"/>
                  </a:lnTo>
                  <a:lnTo>
                    <a:pt x="3305" y="14440"/>
                  </a:lnTo>
                  <a:lnTo>
                    <a:pt x="3412" y="14460"/>
                  </a:lnTo>
                  <a:lnTo>
                    <a:pt x="3519" y="14460"/>
                  </a:lnTo>
                  <a:lnTo>
                    <a:pt x="3627" y="14424"/>
                  </a:lnTo>
                  <a:lnTo>
                    <a:pt x="3716" y="14388"/>
                  </a:lnTo>
                  <a:lnTo>
                    <a:pt x="3789" y="14351"/>
                  </a:lnTo>
                  <a:lnTo>
                    <a:pt x="3860" y="14280"/>
                  </a:lnTo>
                  <a:lnTo>
                    <a:pt x="3913" y="14209"/>
                  </a:lnTo>
                  <a:lnTo>
                    <a:pt x="3949" y="14136"/>
                  </a:lnTo>
                  <a:lnTo>
                    <a:pt x="3984" y="14065"/>
                  </a:lnTo>
                  <a:lnTo>
                    <a:pt x="4002" y="13976"/>
                  </a:lnTo>
                  <a:lnTo>
                    <a:pt x="4002" y="13887"/>
                  </a:lnTo>
                  <a:lnTo>
                    <a:pt x="4020" y="13869"/>
                  </a:lnTo>
                  <a:lnTo>
                    <a:pt x="4020" y="13887"/>
                  </a:lnTo>
                  <a:lnTo>
                    <a:pt x="4093" y="14102"/>
                  </a:lnTo>
                  <a:lnTo>
                    <a:pt x="4164" y="14262"/>
                  </a:lnTo>
                  <a:lnTo>
                    <a:pt x="4270" y="14388"/>
                  </a:lnTo>
                  <a:lnTo>
                    <a:pt x="4358" y="14460"/>
                  </a:lnTo>
                  <a:lnTo>
                    <a:pt x="4502" y="14532"/>
                  </a:lnTo>
                  <a:lnTo>
                    <a:pt x="4647" y="14584"/>
                  </a:lnTo>
                  <a:lnTo>
                    <a:pt x="4807" y="14584"/>
                  </a:lnTo>
                  <a:lnTo>
                    <a:pt x="4966" y="14550"/>
                  </a:lnTo>
                  <a:lnTo>
                    <a:pt x="5056" y="14514"/>
                  </a:lnTo>
                  <a:lnTo>
                    <a:pt x="5147" y="14477"/>
                  </a:lnTo>
                  <a:lnTo>
                    <a:pt x="5218" y="14406"/>
                  </a:lnTo>
                  <a:lnTo>
                    <a:pt x="5291" y="14351"/>
                  </a:lnTo>
                  <a:lnTo>
                    <a:pt x="5344" y="14262"/>
                  </a:lnTo>
                  <a:lnTo>
                    <a:pt x="5380" y="14191"/>
                  </a:lnTo>
                  <a:lnTo>
                    <a:pt x="5414" y="14102"/>
                  </a:lnTo>
                  <a:lnTo>
                    <a:pt x="5430" y="14013"/>
                  </a:lnTo>
                  <a:lnTo>
                    <a:pt x="5449" y="13995"/>
                  </a:lnTo>
                  <a:lnTo>
                    <a:pt x="5468" y="13976"/>
                  </a:lnTo>
                  <a:lnTo>
                    <a:pt x="5468" y="13995"/>
                  </a:lnTo>
                  <a:lnTo>
                    <a:pt x="5485" y="13995"/>
                  </a:lnTo>
                  <a:lnTo>
                    <a:pt x="5556" y="14226"/>
                  </a:lnTo>
                  <a:lnTo>
                    <a:pt x="5629" y="14370"/>
                  </a:lnTo>
                  <a:lnTo>
                    <a:pt x="5700" y="14495"/>
                  </a:lnTo>
                  <a:lnTo>
                    <a:pt x="5807" y="14602"/>
                  </a:lnTo>
                  <a:lnTo>
                    <a:pt x="5933" y="14691"/>
                  </a:lnTo>
                  <a:lnTo>
                    <a:pt x="6093" y="14765"/>
                  </a:lnTo>
                  <a:lnTo>
                    <a:pt x="6272" y="14799"/>
                  </a:lnTo>
                  <a:lnTo>
                    <a:pt x="6434" y="14799"/>
                  </a:lnTo>
                  <a:lnTo>
                    <a:pt x="6611" y="14765"/>
                  </a:lnTo>
                  <a:lnTo>
                    <a:pt x="6717" y="14728"/>
                  </a:lnTo>
                  <a:lnTo>
                    <a:pt x="6810" y="14676"/>
                  </a:lnTo>
                  <a:lnTo>
                    <a:pt x="6897" y="14602"/>
                  </a:lnTo>
                  <a:lnTo>
                    <a:pt x="6987" y="14532"/>
                  </a:lnTo>
                  <a:lnTo>
                    <a:pt x="7039" y="14440"/>
                  </a:lnTo>
                  <a:lnTo>
                    <a:pt x="7095" y="14351"/>
                  </a:lnTo>
                  <a:lnTo>
                    <a:pt x="7146" y="14262"/>
                  </a:lnTo>
                  <a:lnTo>
                    <a:pt x="7165" y="14157"/>
                  </a:lnTo>
                  <a:lnTo>
                    <a:pt x="7183" y="14136"/>
                  </a:lnTo>
                  <a:lnTo>
                    <a:pt x="7202" y="14136"/>
                  </a:lnTo>
                  <a:lnTo>
                    <a:pt x="7220" y="14136"/>
                  </a:lnTo>
                  <a:lnTo>
                    <a:pt x="7236" y="14157"/>
                  </a:lnTo>
                  <a:lnTo>
                    <a:pt x="7309" y="14298"/>
                  </a:lnTo>
                  <a:lnTo>
                    <a:pt x="7416" y="14440"/>
                  </a:lnTo>
                  <a:lnTo>
                    <a:pt x="7524" y="14550"/>
                  </a:lnTo>
                  <a:lnTo>
                    <a:pt x="7665" y="14639"/>
                  </a:lnTo>
                  <a:lnTo>
                    <a:pt x="7828" y="14691"/>
                  </a:lnTo>
                  <a:lnTo>
                    <a:pt x="7987" y="14728"/>
                  </a:lnTo>
                  <a:lnTo>
                    <a:pt x="8167" y="14728"/>
                  </a:lnTo>
                  <a:lnTo>
                    <a:pt x="8344" y="14691"/>
                  </a:lnTo>
                  <a:lnTo>
                    <a:pt x="8506" y="14621"/>
                  </a:lnTo>
                  <a:lnTo>
                    <a:pt x="8648" y="14514"/>
                  </a:lnTo>
                  <a:lnTo>
                    <a:pt x="8756" y="14388"/>
                  </a:lnTo>
                  <a:lnTo>
                    <a:pt x="8845" y="14246"/>
                  </a:lnTo>
                  <a:lnTo>
                    <a:pt x="8918" y="14102"/>
                  </a:lnTo>
                  <a:lnTo>
                    <a:pt x="8953" y="13921"/>
                  </a:lnTo>
                  <a:lnTo>
                    <a:pt x="8953" y="13743"/>
                  </a:lnTo>
                  <a:lnTo>
                    <a:pt x="8900" y="13584"/>
                  </a:lnTo>
                  <a:lnTo>
                    <a:pt x="8596" y="12618"/>
                  </a:lnTo>
                  <a:lnTo>
                    <a:pt x="8452" y="12172"/>
                  </a:lnTo>
                  <a:lnTo>
                    <a:pt x="8452" y="12118"/>
                  </a:lnTo>
                  <a:lnTo>
                    <a:pt x="8470" y="12065"/>
                  </a:lnTo>
                  <a:lnTo>
                    <a:pt x="8506" y="12011"/>
                  </a:lnTo>
                  <a:lnTo>
                    <a:pt x="8560" y="11993"/>
                  </a:lnTo>
                  <a:lnTo>
                    <a:pt x="8666" y="11993"/>
                  </a:lnTo>
                  <a:lnTo>
                    <a:pt x="8791" y="12011"/>
                  </a:lnTo>
                  <a:lnTo>
                    <a:pt x="9059" y="12099"/>
                  </a:lnTo>
                  <a:lnTo>
                    <a:pt x="9201" y="12172"/>
                  </a:lnTo>
                  <a:lnTo>
                    <a:pt x="9382" y="12207"/>
                  </a:lnTo>
                  <a:lnTo>
                    <a:pt x="9578" y="12242"/>
                  </a:lnTo>
                  <a:lnTo>
                    <a:pt x="9791" y="12281"/>
                  </a:lnTo>
                  <a:lnTo>
                    <a:pt x="10078" y="12262"/>
                  </a:lnTo>
                  <a:lnTo>
                    <a:pt x="10239" y="12242"/>
                  </a:lnTo>
                  <a:lnTo>
                    <a:pt x="10417" y="12207"/>
                  </a:lnTo>
                  <a:lnTo>
                    <a:pt x="10543" y="12172"/>
                  </a:lnTo>
                  <a:lnTo>
                    <a:pt x="10668" y="12118"/>
                  </a:lnTo>
                  <a:lnTo>
                    <a:pt x="10774" y="12065"/>
                  </a:lnTo>
                  <a:lnTo>
                    <a:pt x="10866" y="12011"/>
                  </a:lnTo>
                  <a:lnTo>
                    <a:pt x="10954" y="11939"/>
                  </a:lnTo>
                  <a:lnTo>
                    <a:pt x="11025" y="11850"/>
                  </a:lnTo>
                  <a:lnTo>
                    <a:pt x="11151" y="11688"/>
                  </a:lnTo>
                  <a:lnTo>
                    <a:pt x="11240" y="11509"/>
                  </a:lnTo>
                  <a:lnTo>
                    <a:pt x="11313" y="11331"/>
                  </a:lnTo>
                  <a:lnTo>
                    <a:pt x="11329" y="11171"/>
                  </a:lnTo>
                  <a:lnTo>
                    <a:pt x="11347" y="11028"/>
                  </a:lnTo>
                  <a:lnTo>
                    <a:pt x="11329" y="10939"/>
                  </a:lnTo>
                  <a:lnTo>
                    <a:pt x="11313" y="10885"/>
                  </a:lnTo>
                  <a:lnTo>
                    <a:pt x="11258" y="10831"/>
                  </a:lnTo>
                  <a:lnTo>
                    <a:pt x="11204" y="10796"/>
                  </a:lnTo>
                  <a:lnTo>
                    <a:pt x="11115" y="10760"/>
                  </a:lnTo>
                  <a:lnTo>
                    <a:pt x="10989" y="10741"/>
                  </a:lnTo>
                  <a:lnTo>
                    <a:pt x="10684" y="10706"/>
                  </a:lnTo>
                  <a:lnTo>
                    <a:pt x="10470" y="10670"/>
                  </a:lnTo>
                  <a:lnTo>
                    <a:pt x="10257" y="10635"/>
                  </a:lnTo>
                  <a:lnTo>
                    <a:pt x="10061" y="10581"/>
                  </a:lnTo>
                  <a:lnTo>
                    <a:pt x="9863" y="10526"/>
                  </a:lnTo>
                  <a:lnTo>
                    <a:pt x="11848" y="9903"/>
                  </a:lnTo>
                  <a:lnTo>
                    <a:pt x="11920" y="9866"/>
                  </a:lnTo>
                  <a:lnTo>
                    <a:pt x="11971" y="9829"/>
                  </a:lnTo>
                  <a:lnTo>
                    <a:pt x="12026" y="9777"/>
                  </a:lnTo>
                  <a:lnTo>
                    <a:pt x="12063" y="9724"/>
                  </a:lnTo>
                  <a:lnTo>
                    <a:pt x="12081" y="9652"/>
                  </a:lnTo>
                  <a:lnTo>
                    <a:pt x="12097" y="9598"/>
                  </a:lnTo>
                  <a:lnTo>
                    <a:pt x="12097" y="9526"/>
                  </a:lnTo>
                  <a:lnTo>
                    <a:pt x="12081" y="9454"/>
                  </a:lnTo>
                  <a:lnTo>
                    <a:pt x="9167" y="302"/>
                  </a:lnTo>
                  <a:close/>
                  <a:moveTo>
                    <a:pt x="7739" y="9133"/>
                  </a:moveTo>
                  <a:lnTo>
                    <a:pt x="7631" y="9044"/>
                  </a:lnTo>
                  <a:lnTo>
                    <a:pt x="7524" y="8973"/>
                  </a:lnTo>
                  <a:lnTo>
                    <a:pt x="6843" y="8742"/>
                  </a:lnTo>
                  <a:lnTo>
                    <a:pt x="6182" y="8526"/>
                  </a:lnTo>
                  <a:lnTo>
                    <a:pt x="6130" y="8506"/>
                  </a:lnTo>
                  <a:lnTo>
                    <a:pt x="6075" y="8472"/>
                  </a:lnTo>
                  <a:lnTo>
                    <a:pt x="6040" y="8417"/>
                  </a:lnTo>
                  <a:lnTo>
                    <a:pt x="6005" y="8346"/>
                  </a:lnTo>
                  <a:lnTo>
                    <a:pt x="4216" y="2768"/>
                  </a:lnTo>
                  <a:lnTo>
                    <a:pt x="7380" y="1770"/>
                  </a:lnTo>
                  <a:lnTo>
                    <a:pt x="7434" y="1751"/>
                  </a:lnTo>
                  <a:lnTo>
                    <a:pt x="7488" y="1770"/>
                  </a:lnTo>
                  <a:lnTo>
                    <a:pt x="7524" y="1804"/>
                  </a:lnTo>
                  <a:lnTo>
                    <a:pt x="7558" y="1858"/>
                  </a:lnTo>
                  <a:lnTo>
                    <a:pt x="9846" y="9079"/>
                  </a:lnTo>
                  <a:lnTo>
                    <a:pt x="9863" y="9133"/>
                  </a:lnTo>
                  <a:lnTo>
                    <a:pt x="9846" y="9185"/>
                  </a:lnTo>
                  <a:lnTo>
                    <a:pt x="9812" y="9221"/>
                  </a:lnTo>
                  <a:lnTo>
                    <a:pt x="9758" y="9259"/>
                  </a:lnTo>
                  <a:lnTo>
                    <a:pt x="8344" y="9703"/>
                  </a:lnTo>
                  <a:lnTo>
                    <a:pt x="8148" y="9544"/>
                  </a:lnTo>
                  <a:lnTo>
                    <a:pt x="7969" y="9384"/>
                  </a:lnTo>
                  <a:lnTo>
                    <a:pt x="7739" y="9133"/>
                  </a:lnTo>
                  <a:close/>
                  <a:moveTo>
                    <a:pt x="9382" y="5486"/>
                  </a:moveTo>
                  <a:lnTo>
                    <a:pt x="9183" y="4844"/>
                  </a:lnTo>
                  <a:lnTo>
                    <a:pt x="9828" y="4629"/>
                  </a:lnTo>
                  <a:lnTo>
                    <a:pt x="10043" y="5290"/>
                  </a:lnTo>
                  <a:lnTo>
                    <a:pt x="9382" y="5486"/>
                  </a:lnTo>
                  <a:close/>
                </a:path>
              </a:pathLst>
            </a:custGeom>
            <a:solidFill>
              <a:srgbClr val="56C4D2"/>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cs typeface="+mn-ea"/>
              </a:endParaRPr>
            </a:p>
          </p:txBody>
        </p:sp>
        <p:sp>
          <p:nvSpPr>
            <p:cNvPr id="27" name="Freeform 65"/>
            <p:cNvSpPr>
              <a:spLocks/>
            </p:cNvSpPr>
            <p:nvPr/>
          </p:nvSpPr>
          <p:spPr bwMode="gray">
            <a:xfrm>
              <a:off x="4110038" y="3694113"/>
              <a:ext cx="430213" cy="860425"/>
            </a:xfrm>
            <a:custGeom>
              <a:avLst/>
              <a:gdLst/>
              <a:ahLst/>
              <a:cxnLst>
                <a:cxn ang="0">
                  <a:pos x="4113" y="9276"/>
                </a:cxn>
                <a:cxn ang="0">
                  <a:pos x="4057" y="9295"/>
                </a:cxn>
                <a:cxn ang="0">
                  <a:pos x="4005" y="9276"/>
                </a:cxn>
                <a:cxn ang="0">
                  <a:pos x="3949" y="9240"/>
                </a:cxn>
                <a:cxn ang="0">
                  <a:pos x="3933" y="9186"/>
                </a:cxn>
                <a:cxn ang="0">
                  <a:pos x="1628" y="1965"/>
                </a:cxn>
                <a:cxn ang="0">
                  <a:pos x="1628" y="1911"/>
                </a:cxn>
                <a:cxn ang="0">
                  <a:pos x="1646" y="1860"/>
                </a:cxn>
                <a:cxn ang="0">
                  <a:pos x="1681" y="1806"/>
                </a:cxn>
                <a:cxn ang="0">
                  <a:pos x="1717" y="1788"/>
                </a:cxn>
                <a:cxn ang="0">
                  <a:pos x="3735" y="1143"/>
                </a:cxn>
                <a:cxn ang="0">
                  <a:pos x="3360" y="0"/>
                </a:cxn>
                <a:cxn ang="0">
                  <a:pos x="234" y="983"/>
                </a:cxn>
                <a:cxn ang="0">
                  <a:pos x="179" y="1017"/>
                </a:cxn>
                <a:cxn ang="0">
                  <a:pos x="109" y="1054"/>
                </a:cxn>
                <a:cxn ang="0">
                  <a:pos x="74" y="1107"/>
                </a:cxn>
                <a:cxn ang="0">
                  <a:pos x="37" y="1161"/>
                </a:cxn>
                <a:cxn ang="0">
                  <a:pos x="0" y="1232"/>
                </a:cxn>
                <a:cxn ang="0">
                  <a:pos x="0" y="1303"/>
                </a:cxn>
                <a:cxn ang="0">
                  <a:pos x="0" y="1376"/>
                </a:cxn>
                <a:cxn ang="0">
                  <a:pos x="0" y="1447"/>
                </a:cxn>
                <a:cxn ang="0">
                  <a:pos x="2933" y="10600"/>
                </a:cxn>
                <a:cxn ang="0">
                  <a:pos x="2951" y="10653"/>
                </a:cxn>
                <a:cxn ang="0">
                  <a:pos x="2985" y="10723"/>
                </a:cxn>
                <a:cxn ang="0">
                  <a:pos x="3040" y="10760"/>
                </a:cxn>
                <a:cxn ang="0">
                  <a:pos x="3093" y="10795"/>
                </a:cxn>
                <a:cxn ang="0">
                  <a:pos x="3166" y="10831"/>
                </a:cxn>
                <a:cxn ang="0">
                  <a:pos x="3237" y="10849"/>
                </a:cxn>
                <a:cxn ang="0">
                  <a:pos x="3306" y="10831"/>
                </a:cxn>
                <a:cxn ang="0">
                  <a:pos x="3379" y="10831"/>
                </a:cxn>
                <a:cxn ang="0">
                  <a:pos x="5417" y="10170"/>
                </a:cxn>
                <a:cxn ang="0">
                  <a:pos x="5041" y="8991"/>
                </a:cxn>
                <a:cxn ang="0">
                  <a:pos x="4113" y="9276"/>
                </a:cxn>
              </a:cxnLst>
              <a:rect l="0" t="0" r="r" b="b"/>
              <a:pathLst>
                <a:path w="5417" h="10849">
                  <a:moveTo>
                    <a:pt x="4113" y="9276"/>
                  </a:moveTo>
                  <a:lnTo>
                    <a:pt x="4057" y="9295"/>
                  </a:lnTo>
                  <a:lnTo>
                    <a:pt x="4005" y="9276"/>
                  </a:lnTo>
                  <a:lnTo>
                    <a:pt x="3949" y="9240"/>
                  </a:lnTo>
                  <a:lnTo>
                    <a:pt x="3933" y="9186"/>
                  </a:lnTo>
                  <a:lnTo>
                    <a:pt x="1628" y="1965"/>
                  </a:lnTo>
                  <a:lnTo>
                    <a:pt x="1628" y="1911"/>
                  </a:lnTo>
                  <a:lnTo>
                    <a:pt x="1646" y="1860"/>
                  </a:lnTo>
                  <a:lnTo>
                    <a:pt x="1681" y="1806"/>
                  </a:lnTo>
                  <a:lnTo>
                    <a:pt x="1717" y="1788"/>
                  </a:lnTo>
                  <a:lnTo>
                    <a:pt x="3735" y="1143"/>
                  </a:lnTo>
                  <a:lnTo>
                    <a:pt x="3360" y="0"/>
                  </a:lnTo>
                  <a:lnTo>
                    <a:pt x="234" y="983"/>
                  </a:lnTo>
                  <a:lnTo>
                    <a:pt x="179" y="1017"/>
                  </a:lnTo>
                  <a:lnTo>
                    <a:pt x="109" y="1054"/>
                  </a:lnTo>
                  <a:lnTo>
                    <a:pt x="74" y="1107"/>
                  </a:lnTo>
                  <a:lnTo>
                    <a:pt x="37" y="1161"/>
                  </a:lnTo>
                  <a:lnTo>
                    <a:pt x="0" y="1232"/>
                  </a:lnTo>
                  <a:lnTo>
                    <a:pt x="0" y="1303"/>
                  </a:lnTo>
                  <a:lnTo>
                    <a:pt x="0" y="1376"/>
                  </a:lnTo>
                  <a:lnTo>
                    <a:pt x="0" y="1447"/>
                  </a:lnTo>
                  <a:lnTo>
                    <a:pt x="2933" y="10600"/>
                  </a:lnTo>
                  <a:lnTo>
                    <a:pt x="2951" y="10653"/>
                  </a:lnTo>
                  <a:lnTo>
                    <a:pt x="2985" y="10723"/>
                  </a:lnTo>
                  <a:lnTo>
                    <a:pt x="3040" y="10760"/>
                  </a:lnTo>
                  <a:lnTo>
                    <a:pt x="3093" y="10795"/>
                  </a:lnTo>
                  <a:lnTo>
                    <a:pt x="3166" y="10831"/>
                  </a:lnTo>
                  <a:lnTo>
                    <a:pt x="3237" y="10849"/>
                  </a:lnTo>
                  <a:lnTo>
                    <a:pt x="3306" y="10831"/>
                  </a:lnTo>
                  <a:lnTo>
                    <a:pt x="3379" y="10831"/>
                  </a:lnTo>
                  <a:lnTo>
                    <a:pt x="5417" y="10170"/>
                  </a:lnTo>
                  <a:lnTo>
                    <a:pt x="5041" y="8991"/>
                  </a:lnTo>
                  <a:lnTo>
                    <a:pt x="4113" y="9276"/>
                  </a:lnTo>
                  <a:close/>
                </a:path>
              </a:pathLst>
            </a:custGeom>
            <a:solidFill>
              <a:srgbClr val="56C4D2"/>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cs typeface="+mn-ea"/>
              </a:endParaRPr>
            </a:p>
          </p:txBody>
        </p:sp>
      </p:grpSp>
      <p:sp>
        <p:nvSpPr>
          <p:cNvPr id="28" name="Freeform 178"/>
          <p:cNvSpPr>
            <a:spLocks noEditPoints="1"/>
          </p:cNvSpPr>
          <p:nvPr/>
        </p:nvSpPr>
        <p:spPr bwMode="gray">
          <a:xfrm>
            <a:off x="1368368" y="4091492"/>
            <a:ext cx="459432" cy="454009"/>
          </a:xfrm>
          <a:custGeom>
            <a:avLst/>
            <a:gdLst/>
            <a:ahLst/>
            <a:cxnLst>
              <a:cxn ang="0">
                <a:pos x="15502" y="92"/>
              </a:cxn>
              <a:cxn ang="0">
                <a:pos x="16238" y="874"/>
              </a:cxn>
              <a:cxn ang="0">
                <a:pos x="16330" y="10258"/>
              </a:cxn>
              <a:cxn ang="0">
                <a:pos x="15732" y="11132"/>
              </a:cxn>
              <a:cxn ang="0">
                <a:pos x="1426" y="11362"/>
              </a:cxn>
              <a:cxn ang="0">
                <a:pos x="413" y="10948"/>
              </a:cxn>
              <a:cxn ang="0">
                <a:pos x="0" y="9936"/>
              </a:cxn>
              <a:cxn ang="0">
                <a:pos x="276" y="644"/>
              </a:cxn>
              <a:cxn ang="0">
                <a:pos x="1150" y="46"/>
              </a:cxn>
              <a:cxn ang="0">
                <a:pos x="11592" y="7406"/>
              </a:cxn>
              <a:cxn ang="0">
                <a:pos x="12788" y="6256"/>
              </a:cxn>
              <a:cxn ang="0">
                <a:pos x="6486" y="5290"/>
              </a:cxn>
              <a:cxn ang="0">
                <a:pos x="5520" y="4692"/>
              </a:cxn>
              <a:cxn ang="0">
                <a:pos x="5520" y="3726"/>
              </a:cxn>
              <a:cxn ang="0">
                <a:pos x="5520" y="3726"/>
              </a:cxn>
              <a:cxn ang="0">
                <a:pos x="5934" y="3128"/>
              </a:cxn>
              <a:cxn ang="0">
                <a:pos x="6532" y="3220"/>
              </a:cxn>
              <a:cxn ang="0">
                <a:pos x="6440" y="2668"/>
              </a:cxn>
              <a:cxn ang="0">
                <a:pos x="6072" y="3082"/>
              </a:cxn>
              <a:cxn ang="0">
                <a:pos x="6670" y="3220"/>
              </a:cxn>
              <a:cxn ang="0">
                <a:pos x="7866" y="2806"/>
              </a:cxn>
              <a:cxn ang="0">
                <a:pos x="7314" y="2806"/>
              </a:cxn>
              <a:cxn ang="0">
                <a:pos x="7590" y="3082"/>
              </a:cxn>
              <a:cxn ang="0">
                <a:pos x="7866" y="2806"/>
              </a:cxn>
              <a:cxn ang="0">
                <a:pos x="8372" y="1978"/>
              </a:cxn>
              <a:cxn ang="0">
                <a:pos x="2024" y="6348"/>
              </a:cxn>
              <a:cxn ang="0">
                <a:pos x="3588" y="7268"/>
              </a:cxn>
              <a:cxn ang="0">
                <a:pos x="10212" y="7544"/>
              </a:cxn>
              <a:cxn ang="0">
                <a:pos x="9936" y="2851"/>
              </a:cxn>
              <a:cxn ang="0">
                <a:pos x="9660" y="6992"/>
              </a:cxn>
              <a:cxn ang="0">
                <a:pos x="8601" y="6624"/>
              </a:cxn>
              <a:cxn ang="0">
                <a:pos x="2530" y="2484"/>
              </a:cxn>
              <a:cxn ang="0">
                <a:pos x="2990" y="4922"/>
              </a:cxn>
              <a:cxn ang="0">
                <a:pos x="4507" y="4646"/>
              </a:cxn>
              <a:cxn ang="0">
                <a:pos x="4140" y="4646"/>
              </a:cxn>
              <a:cxn ang="0">
                <a:pos x="3910" y="5014"/>
              </a:cxn>
              <a:cxn ang="0">
                <a:pos x="4507" y="3128"/>
              </a:cxn>
              <a:cxn ang="0">
                <a:pos x="3588" y="3082"/>
              </a:cxn>
              <a:cxn ang="0">
                <a:pos x="3679" y="4324"/>
              </a:cxn>
              <a:cxn ang="0">
                <a:pos x="4324" y="4462"/>
              </a:cxn>
              <a:cxn ang="0">
                <a:pos x="4646" y="3864"/>
              </a:cxn>
              <a:cxn ang="0">
                <a:pos x="4830" y="5244"/>
              </a:cxn>
              <a:cxn ang="0">
                <a:pos x="5382" y="14260"/>
              </a:cxn>
              <a:cxn ang="0">
                <a:pos x="10028" y="14168"/>
              </a:cxn>
              <a:cxn ang="0">
                <a:pos x="4048" y="15502"/>
              </a:cxn>
              <a:cxn ang="0">
                <a:pos x="15042" y="8832"/>
              </a:cxn>
              <a:cxn ang="0">
                <a:pos x="13432" y="9568"/>
              </a:cxn>
              <a:cxn ang="0">
                <a:pos x="13110" y="10304"/>
              </a:cxn>
              <a:cxn ang="0">
                <a:pos x="13892" y="10626"/>
              </a:cxn>
              <a:cxn ang="0">
                <a:pos x="14168" y="9844"/>
              </a:cxn>
            </a:cxnLst>
            <a:rect l="0" t="0" r="r" b="b"/>
            <a:pathLst>
              <a:path w="16376" h="15502">
                <a:moveTo>
                  <a:pt x="1426" y="0"/>
                </a:moveTo>
                <a:lnTo>
                  <a:pt x="14950" y="0"/>
                </a:lnTo>
                <a:lnTo>
                  <a:pt x="15226" y="46"/>
                </a:lnTo>
                <a:lnTo>
                  <a:pt x="15502" y="92"/>
                </a:lnTo>
                <a:lnTo>
                  <a:pt x="15732" y="230"/>
                </a:lnTo>
                <a:lnTo>
                  <a:pt x="15916" y="413"/>
                </a:lnTo>
                <a:lnTo>
                  <a:pt x="16100" y="644"/>
                </a:lnTo>
                <a:lnTo>
                  <a:pt x="16238" y="874"/>
                </a:lnTo>
                <a:lnTo>
                  <a:pt x="16330" y="1150"/>
                </a:lnTo>
                <a:lnTo>
                  <a:pt x="16376" y="1426"/>
                </a:lnTo>
                <a:lnTo>
                  <a:pt x="16376" y="9936"/>
                </a:lnTo>
                <a:lnTo>
                  <a:pt x="16330" y="10258"/>
                </a:lnTo>
                <a:lnTo>
                  <a:pt x="16238" y="10488"/>
                </a:lnTo>
                <a:lnTo>
                  <a:pt x="16100" y="10764"/>
                </a:lnTo>
                <a:lnTo>
                  <a:pt x="15916" y="10948"/>
                </a:lnTo>
                <a:lnTo>
                  <a:pt x="15732" y="11132"/>
                </a:lnTo>
                <a:lnTo>
                  <a:pt x="15502" y="11270"/>
                </a:lnTo>
                <a:lnTo>
                  <a:pt x="15226" y="11316"/>
                </a:lnTo>
                <a:lnTo>
                  <a:pt x="14950" y="11362"/>
                </a:lnTo>
                <a:lnTo>
                  <a:pt x="1426" y="11362"/>
                </a:lnTo>
                <a:lnTo>
                  <a:pt x="1150" y="11316"/>
                </a:lnTo>
                <a:lnTo>
                  <a:pt x="874" y="11270"/>
                </a:lnTo>
                <a:lnTo>
                  <a:pt x="644" y="11132"/>
                </a:lnTo>
                <a:lnTo>
                  <a:pt x="413" y="10948"/>
                </a:lnTo>
                <a:lnTo>
                  <a:pt x="276" y="10764"/>
                </a:lnTo>
                <a:lnTo>
                  <a:pt x="138" y="10488"/>
                </a:lnTo>
                <a:lnTo>
                  <a:pt x="46" y="10258"/>
                </a:lnTo>
                <a:lnTo>
                  <a:pt x="0" y="9936"/>
                </a:lnTo>
                <a:lnTo>
                  <a:pt x="0" y="1426"/>
                </a:lnTo>
                <a:lnTo>
                  <a:pt x="46" y="1150"/>
                </a:lnTo>
                <a:lnTo>
                  <a:pt x="138" y="874"/>
                </a:lnTo>
                <a:lnTo>
                  <a:pt x="276" y="644"/>
                </a:lnTo>
                <a:lnTo>
                  <a:pt x="413" y="413"/>
                </a:lnTo>
                <a:lnTo>
                  <a:pt x="644" y="230"/>
                </a:lnTo>
                <a:lnTo>
                  <a:pt x="874" y="92"/>
                </a:lnTo>
                <a:lnTo>
                  <a:pt x="1150" y="46"/>
                </a:lnTo>
                <a:lnTo>
                  <a:pt x="1426" y="0"/>
                </a:lnTo>
                <a:close/>
                <a:moveTo>
                  <a:pt x="10304" y="5520"/>
                </a:moveTo>
                <a:lnTo>
                  <a:pt x="11086" y="7912"/>
                </a:lnTo>
                <a:lnTo>
                  <a:pt x="11592" y="7406"/>
                </a:lnTo>
                <a:lnTo>
                  <a:pt x="12604" y="8372"/>
                </a:lnTo>
                <a:lnTo>
                  <a:pt x="13248" y="7728"/>
                </a:lnTo>
                <a:lnTo>
                  <a:pt x="12282" y="6762"/>
                </a:lnTo>
                <a:lnTo>
                  <a:pt x="12788" y="6256"/>
                </a:lnTo>
                <a:lnTo>
                  <a:pt x="10304" y="5520"/>
                </a:lnTo>
                <a:close/>
                <a:moveTo>
                  <a:pt x="5520" y="4922"/>
                </a:moveTo>
                <a:lnTo>
                  <a:pt x="5520" y="5290"/>
                </a:lnTo>
                <a:lnTo>
                  <a:pt x="6486" y="5290"/>
                </a:lnTo>
                <a:lnTo>
                  <a:pt x="6486" y="4922"/>
                </a:lnTo>
                <a:lnTo>
                  <a:pt x="5520" y="4922"/>
                </a:lnTo>
                <a:close/>
                <a:moveTo>
                  <a:pt x="5520" y="4324"/>
                </a:moveTo>
                <a:lnTo>
                  <a:pt x="5520" y="4692"/>
                </a:lnTo>
                <a:lnTo>
                  <a:pt x="7452" y="4692"/>
                </a:lnTo>
                <a:lnTo>
                  <a:pt x="7452" y="4324"/>
                </a:lnTo>
                <a:lnTo>
                  <a:pt x="5520" y="4324"/>
                </a:lnTo>
                <a:close/>
                <a:moveTo>
                  <a:pt x="5520" y="3726"/>
                </a:moveTo>
                <a:lnTo>
                  <a:pt x="5520" y="4094"/>
                </a:lnTo>
                <a:lnTo>
                  <a:pt x="7452" y="4094"/>
                </a:lnTo>
                <a:lnTo>
                  <a:pt x="7452" y="3726"/>
                </a:lnTo>
                <a:lnTo>
                  <a:pt x="5520" y="3726"/>
                </a:lnTo>
                <a:close/>
                <a:moveTo>
                  <a:pt x="5980" y="2668"/>
                </a:moveTo>
                <a:lnTo>
                  <a:pt x="5934" y="2668"/>
                </a:lnTo>
                <a:lnTo>
                  <a:pt x="5934" y="2714"/>
                </a:lnTo>
                <a:lnTo>
                  <a:pt x="5934" y="3128"/>
                </a:lnTo>
                <a:lnTo>
                  <a:pt x="5934" y="3220"/>
                </a:lnTo>
                <a:lnTo>
                  <a:pt x="5980" y="3220"/>
                </a:lnTo>
                <a:lnTo>
                  <a:pt x="6440" y="3220"/>
                </a:lnTo>
                <a:lnTo>
                  <a:pt x="6532" y="3220"/>
                </a:lnTo>
                <a:lnTo>
                  <a:pt x="6532" y="3128"/>
                </a:lnTo>
                <a:lnTo>
                  <a:pt x="6532" y="2714"/>
                </a:lnTo>
                <a:lnTo>
                  <a:pt x="6532" y="2668"/>
                </a:lnTo>
                <a:lnTo>
                  <a:pt x="6440" y="2668"/>
                </a:lnTo>
                <a:lnTo>
                  <a:pt x="5980" y="2668"/>
                </a:lnTo>
                <a:close/>
                <a:moveTo>
                  <a:pt x="6348" y="2806"/>
                </a:moveTo>
                <a:lnTo>
                  <a:pt x="6072" y="2806"/>
                </a:lnTo>
                <a:lnTo>
                  <a:pt x="6072" y="3082"/>
                </a:lnTo>
                <a:lnTo>
                  <a:pt x="6348" y="3082"/>
                </a:lnTo>
                <a:lnTo>
                  <a:pt x="6348" y="2806"/>
                </a:lnTo>
                <a:close/>
                <a:moveTo>
                  <a:pt x="6670" y="3036"/>
                </a:moveTo>
                <a:lnTo>
                  <a:pt x="6670" y="3220"/>
                </a:lnTo>
                <a:lnTo>
                  <a:pt x="7176" y="3220"/>
                </a:lnTo>
                <a:lnTo>
                  <a:pt x="7176" y="3036"/>
                </a:lnTo>
                <a:lnTo>
                  <a:pt x="6670" y="3036"/>
                </a:lnTo>
                <a:close/>
                <a:moveTo>
                  <a:pt x="7866" y="2806"/>
                </a:moveTo>
                <a:lnTo>
                  <a:pt x="7682" y="2668"/>
                </a:lnTo>
                <a:lnTo>
                  <a:pt x="7590" y="2760"/>
                </a:lnTo>
                <a:lnTo>
                  <a:pt x="7452" y="2668"/>
                </a:lnTo>
                <a:lnTo>
                  <a:pt x="7314" y="2806"/>
                </a:lnTo>
                <a:lnTo>
                  <a:pt x="7452" y="2898"/>
                </a:lnTo>
                <a:lnTo>
                  <a:pt x="7314" y="3082"/>
                </a:lnTo>
                <a:lnTo>
                  <a:pt x="7452" y="3220"/>
                </a:lnTo>
                <a:lnTo>
                  <a:pt x="7590" y="3082"/>
                </a:lnTo>
                <a:lnTo>
                  <a:pt x="7728" y="3220"/>
                </a:lnTo>
                <a:lnTo>
                  <a:pt x="7866" y="3082"/>
                </a:lnTo>
                <a:lnTo>
                  <a:pt x="7728" y="2898"/>
                </a:lnTo>
                <a:lnTo>
                  <a:pt x="7866" y="2806"/>
                </a:lnTo>
                <a:close/>
                <a:moveTo>
                  <a:pt x="8601" y="2851"/>
                </a:moveTo>
                <a:lnTo>
                  <a:pt x="8601" y="2208"/>
                </a:lnTo>
                <a:lnTo>
                  <a:pt x="8601" y="1978"/>
                </a:lnTo>
                <a:lnTo>
                  <a:pt x="8372" y="1978"/>
                </a:lnTo>
                <a:lnTo>
                  <a:pt x="2300" y="1978"/>
                </a:lnTo>
                <a:lnTo>
                  <a:pt x="2024" y="1978"/>
                </a:lnTo>
                <a:lnTo>
                  <a:pt x="2024" y="2208"/>
                </a:lnTo>
                <a:lnTo>
                  <a:pt x="2024" y="6348"/>
                </a:lnTo>
                <a:lnTo>
                  <a:pt x="2024" y="6624"/>
                </a:lnTo>
                <a:lnTo>
                  <a:pt x="2300" y="6624"/>
                </a:lnTo>
                <a:lnTo>
                  <a:pt x="3588" y="6624"/>
                </a:lnTo>
                <a:lnTo>
                  <a:pt x="3588" y="7268"/>
                </a:lnTo>
                <a:lnTo>
                  <a:pt x="3588" y="7544"/>
                </a:lnTo>
                <a:lnTo>
                  <a:pt x="3864" y="7544"/>
                </a:lnTo>
                <a:lnTo>
                  <a:pt x="9936" y="7544"/>
                </a:lnTo>
                <a:lnTo>
                  <a:pt x="10212" y="7544"/>
                </a:lnTo>
                <a:lnTo>
                  <a:pt x="10212" y="7268"/>
                </a:lnTo>
                <a:lnTo>
                  <a:pt x="10212" y="3128"/>
                </a:lnTo>
                <a:lnTo>
                  <a:pt x="10212" y="2851"/>
                </a:lnTo>
                <a:lnTo>
                  <a:pt x="9936" y="2851"/>
                </a:lnTo>
                <a:lnTo>
                  <a:pt x="8601" y="2851"/>
                </a:lnTo>
                <a:close/>
                <a:moveTo>
                  <a:pt x="4140" y="6624"/>
                </a:moveTo>
                <a:lnTo>
                  <a:pt x="4140" y="6992"/>
                </a:lnTo>
                <a:lnTo>
                  <a:pt x="9660" y="6992"/>
                </a:lnTo>
                <a:lnTo>
                  <a:pt x="9660" y="3404"/>
                </a:lnTo>
                <a:lnTo>
                  <a:pt x="8601" y="3404"/>
                </a:lnTo>
                <a:lnTo>
                  <a:pt x="8601" y="6348"/>
                </a:lnTo>
                <a:lnTo>
                  <a:pt x="8601" y="6624"/>
                </a:lnTo>
                <a:lnTo>
                  <a:pt x="8372" y="6624"/>
                </a:lnTo>
                <a:lnTo>
                  <a:pt x="4140" y="6624"/>
                </a:lnTo>
                <a:close/>
                <a:moveTo>
                  <a:pt x="8096" y="2484"/>
                </a:moveTo>
                <a:lnTo>
                  <a:pt x="2530" y="2484"/>
                </a:lnTo>
                <a:lnTo>
                  <a:pt x="2530" y="6119"/>
                </a:lnTo>
                <a:lnTo>
                  <a:pt x="8096" y="6119"/>
                </a:lnTo>
                <a:lnTo>
                  <a:pt x="8096" y="2484"/>
                </a:lnTo>
                <a:close/>
                <a:moveTo>
                  <a:pt x="2990" y="4922"/>
                </a:moveTo>
                <a:lnTo>
                  <a:pt x="2990" y="5520"/>
                </a:lnTo>
                <a:lnTo>
                  <a:pt x="5060" y="5520"/>
                </a:lnTo>
                <a:lnTo>
                  <a:pt x="5060" y="4922"/>
                </a:lnTo>
                <a:lnTo>
                  <a:pt x="4507" y="4646"/>
                </a:lnTo>
                <a:lnTo>
                  <a:pt x="4232" y="5014"/>
                </a:lnTo>
                <a:lnTo>
                  <a:pt x="4140" y="4784"/>
                </a:lnTo>
                <a:lnTo>
                  <a:pt x="4186" y="4692"/>
                </a:lnTo>
                <a:lnTo>
                  <a:pt x="4140" y="4646"/>
                </a:lnTo>
                <a:lnTo>
                  <a:pt x="4002" y="4646"/>
                </a:lnTo>
                <a:lnTo>
                  <a:pt x="3910" y="4692"/>
                </a:lnTo>
                <a:lnTo>
                  <a:pt x="4002" y="4784"/>
                </a:lnTo>
                <a:lnTo>
                  <a:pt x="3910" y="5014"/>
                </a:lnTo>
                <a:lnTo>
                  <a:pt x="3588" y="4646"/>
                </a:lnTo>
                <a:lnTo>
                  <a:pt x="2990" y="4922"/>
                </a:lnTo>
                <a:close/>
                <a:moveTo>
                  <a:pt x="4784" y="3220"/>
                </a:moveTo>
                <a:lnTo>
                  <a:pt x="4507" y="3128"/>
                </a:lnTo>
                <a:lnTo>
                  <a:pt x="4186" y="2990"/>
                </a:lnTo>
                <a:lnTo>
                  <a:pt x="4002" y="2990"/>
                </a:lnTo>
                <a:lnTo>
                  <a:pt x="3818" y="2990"/>
                </a:lnTo>
                <a:lnTo>
                  <a:pt x="3588" y="3082"/>
                </a:lnTo>
                <a:lnTo>
                  <a:pt x="3404" y="3220"/>
                </a:lnTo>
                <a:lnTo>
                  <a:pt x="3496" y="3864"/>
                </a:lnTo>
                <a:lnTo>
                  <a:pt x="3588" y="4186"/>
                </a:lnTo>
                <a:lnTo>
                  <a:pt x="3679" y="4324"/>
                </a:lnTo>
                <a:lnTo>
                  <a:pt x="3772" y="4462"/>
                </a:lnTo>
                <a:lnTo>
                  <a:pt x="3818" y="4462"/>
                </a:lnTo>
                <a:lnTo>
                  <a:pt x="4048" y="4508"/>
                </a:lnTo>
                <a:lnTo>
                  <a:pt x="4324" y="4462"/>
                </a:lnTo>
                <a:lnTo>
                  <a:pt x="4370" y="4462"/>
                </a:lnTo>
                <a:lnTo>
                  <a:pt x="4462" y="4324"/>
                </a:lnTo>
                <a:lnTo>
                  <a:pt x="4507" y="4186"/>
                </a:lnTo>
                <a:lnTo>
                  <a:pt x="4646" y="3864"/>
                </a:lnTo>
                <a:lnTo>
                  <a:pt x="4784" y="3220"/>
                </a:lnTo>
                <a:close/>
                <a:moveTo>
                  <a:pt x="4416" y="5152"/>
                </a:moveTo>
                <a:lnTo>
                  <a:pt x="4416" y="5244"/>
                </a:lnTo>
                <a:lnTo>
                  <a:pt x="4830" y="5244"/>
                </a:lnTo>
                <a:lnTo>
                  <a:pt x="4830" y="5152"/>
                </a:lnTo>
                <a:lnTo>
                  <a:pt x="4416" y="5152"/>
                </a:lnTo>
                <a:close/>
                <a:moveTo>
                  <a:pt x="4048" y="14490"/>
                </a:moveTo>
                <a:lnTo>
                  <a:pt x="5382" y="14260"/>
                </a:lnTo>
                <a:lnTo>
                  <a:pt x="6762" y="14122"/>
                </a:lnTo>
                <a:lnTo>
                  <a:pt x="6762" y="12190"/>
                </a:lnTo>
                <a:lnTo>
                  <a:pt x="10028" y="12190"/>
                </a:lnTo>
                <a:lnTo>
                  <a:pt x="10028" y="14168"/>
                </a:lnTo>
                <a:lnTo>
                  <a:pt x="11316" y="14306"/>
                </a:lnTo>
                <a:lnTo>
                  <a:pt x="12604" y="14490"/>
                </a:lnTo>
                <a:lnTo>
                  <a:pt x="12604" y="15502"/>
                </a:lnTo>
                <a:lnTo>
                  <a:pt x="4048" y="15502"/>
                </a:lnTo>
                <a:lnTo>
                  <a:pt x="4048" y="14490"/>
                </a:lnTo>
                <a:close/>
                <a:moveTo>
                  <a:pt x="1242" y="1334"/>
                </a:moveTo>
                <a:lnTo>
                  <a:pt x="1242" y="8832"/>
                </a:lnTo>
                <a:lnTo>
                  <a:pt x="15042" y="8832"/>
                </a:lnTo>
                <a:lnTo>
                  <a:pt x="15042" y="1334"/>
                </a:lnTo>
                <a:lnTo>
                  <a:pt x="1242" y="1334"/>
                </a:lnTo>
                <a:close/>
                <a:moveTo>
                  <a:pt x="13662" y="9522"/>
                </a:moveTo>
                <a:lnTo>
                  <a:pt x="13432" y="9568"/>
                </a:lnTo>
                <a:lnTo>
                  <a:pt x="13248" y="9660"/>
                </a:lnTo>
                <a:lnTo>
                  <a:pt x="13110" y="9844"/>
                </a:lnTo>
                <a:lnTo>
                  <a:pt x="13064" y="10074"/>
                </a:lnTo>
                <a:lnTo>
                  <a:pt x="13110" y="10304"/>
                </a:lnTo>
                <a:lnTo>
                  <a:pt x="13248" y="10488"/>
                </a:lnTo>
                <a:lnTo>
                  <a:pt x="13432" y="10626"/>
                </a:lnTo>
                <a:lnTo>
                  <a:pt x="13662" y="10672"/>
                </a:lnTo>
                <a:lnTo>
                  <a:pt x="13892" y="10626"/>
                </a:lnTo>
                <a:lnTo>
                  <a:pt x="14076" y="10488"/>
                </a:lnTo>
                <a:lnTo>
                  <a:pt x="14168" y="10304"/>
                </a:lnTo>
                <a:lnTo>
                  <a:pt x="14214" y="10074"/>
                </a:lnTo>
                <a:lnTo>
                  <a:pt x="14168" y="9844"/>
                </a:lnTo>
                <a:lnTo>
                  <a:pt x="14076" y="9660"/>
                </a:lnTo>
                <a:lnTo>
                  <a:pt x="13892" y="9568"/>
                </a:lnTo>
                <a:lnTo>
                  <a:pt x="13662" y="9522"/>
                </a:lnTo>
                <a:close/>
              </a:path>
            </a:pathLst>
          </a:custGeom>
          <a:solidFill>
            <a:srgbClr val="56C4D2"/>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cs typeface="+mn-ea"/>
            </a:endParaRPr>
          </a:p>
        </p:txBody>
      </p:sp>
      <p:sp>
        <p:nvSpPr>
          <p:cNvPr id="29" name="TextBox 23"/>
          <p:cNvSpPr txBox="1">
            <a:spLocks noChangeArrowheads="1"/>
          </p:cNvSpPr>
          <p:nvPr/>
        </p:nvSpPr>
        <p:spPr bwMode="gray">
          <a:xfrm>
            <a:off x="5491378" y="4583730"/>
            <a:ext cx="819626" cy="257896"/>
          </a:xfrm>
          <a:prstGeom prst="rect">
            <a:avLst/>
          </a:prstGeom>
          <a:noFill/>
          <a:ln w="9525">
            <a:noFill/>
            <a:miter lim="800000"/>
            <a:headEnd/>
            <a:tailEnd/>
          </a:ln>
        </p:spPr>
        <p:txBody>
          <a:bodyPr wrap="square" lIns="72521" tIns="36261" rIns="72521" bIns="36261">
            <a:spAutoFit/>
          </a:bodyPr>
          <a:lstStyle/>
          <a:p>
            <a:pPr algn="ctr" defTabSz="724375" fontAlgn="ctr"/>
            <a:r>
              <a:rPr lang="en-US" sz="1200" dirty="0">
                <a:solidFill>
                  <a:prstClr val="black"/>
                </a:solidFill>
                <a:latin typeface="Huawei Sans" panose="020C0503030203020204" pitchFamily="34" charset="0"/>
              </a:rPr>
              <a:t>Branch 1</a:t>
            </a:r>
            <a:endParaRPr lang="en-US" altLang="zh-CN" sz="120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sp>
        <p:nvSpPr>
          <p:cNvPr id="30" name="矩形 129"/>
          <p:cNvSpPr/>
          <p:nvPr/>
        </p:nvSpPr>
        <p:spPr bwMode="gray">
          <a:xfrm rot="5400000">
            <a:off x="5776590" y="5573915"/>
            <a:ext cx="290464" cy="276999"/>
          </a:xfrm>
          <a:prstGeom prst="rect">
            <a:avLst/>
          </a:prstGeom>
        </p:spPr>
        <p:txBody>
          <a:bodyPr wrap="none">
            <a:spAutoFit/>
          </a:bodyPr>
          <a:lstStyle/>
          <a:p>
            <a:pPr defTabSz="1219272" fontAlgn="ctr"/>
            <a:r>
              <a:rPr lang="en-US" sz="1200" dirty="0">
                <a:solidFill>
                  <a:prstClr val="black"/>
                </a:solidFill>
                <a:latin typeface="Huawei Sans" panose="020C0503030203020204" pitchFamily="34" charset="0"/>
              </a:rPr>
              <a:t>…</a:t>
            </a:r>
            <a:endParaRPr lang="en-US" sz="1200" dirty="0">
              <a:solidFill>
                <a:prstClr val="black"/>
              </a:solidFill>
              <a:latin typeface="Huawei Sans" panose="020C0503030203020204" pitchFamily="34" charset="0"/>
              <a:ea typeface="方正兰亭黑简体" panose="02000000000000000000" pitchFamily="2" charset="-122"/>
            </a:endParaRPr>
          </a:p>
        </p:txBody>
      </p:sp>
      <p:sp>
        <p:nvSpPr>
          <p:cNvPr id="31" name="圆角矩形 75"/>
          <p:cNvSpPr/>
          <p:nvPr/>
        </p:nvSpPr>
        <p:spPr bwMode="gray">
          <a:xfrm>
            <a:off x="488737" y="2858966"/>
            <a:ext cx="5788168" cy="46777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rPr>
              <a:t>Time-consuming service provisioning in branches</a:t>
            </a:r>
          </a:p>
        </p:txBody>
      </p:sp>
      <p:sp>
        <p:nvSpPr>
          <p:cNvPr id="32" name="圆角矩形 75"/>
          <p:cNvSpPr/>
          <p:nvPr/>
        </p:nvSpPr>
        <p:spPr bwMode="gray">
          <a:xfrm>
            <a:off x="482658" y="3366219"/>
            <a:ext cx="5791014" cy="282128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3" name="组合 221"/>
          <p:cNvGrpSpPr/>
          <p:nvPr/>
        </p:nvGrpSpPr>
        <p:grpSpPr bwMode="gray">
          <a:xfrm>
            <a:off x="587022" y="4699982"/>
            <a:ext cx="4904356" cy="1346171"/>
            <a:chOff x="6618828" y="3020703"/>
            <a:chExt cx="4626835" cy="1452738"/>
          </a:xfrm>
        </p:grpSpPr>
        <p:cxnSp>
          <p:nvCxnSpPr>
            <p:cNvPr id="34" name="直接连接符 222"/>
            <p:cNvCxnSpPr/>
            <p:nvPr/>
          </p:nvCxnSpPr>
          <p:spPr bwMode="gray">
            <a:xfrm flipH="1" flipV="1">
              <a:off x="6630536" y="3769513"/>
              <a:ext cx="0" cy="691407"/>
            </a:xfrm>
            <a:prstGeom prst="line">
              <a:avLst/>
            </a:prstGeom>
            <a:noFill/>
            <a:ln w="12700">
              <a:solidFill>
                <a:srgbClr val="56C4D2"/>
              </a:solidFill>
              <a:prstDash val="dash"/>
            </a:ln>
            <a:effectLst/>
          </p:spPr>
        </p:cxnSp>
        <p:cxnSp>
          <p:nvCxnSpPr>
            <p:cNvPr id="35" name="直接连接符 223"/>
            <p:cNvCxnSpPr/>
            <p:nvPr/>
          </p:nvCxnSpPr>
          <p:spPr bwMode="gray">
            <a:xfrm flipH="1" flipV="1">
              <a:off x="11215000" y="3051382"/>
              <a:ext cx="0" cy="691407"/>
            </a:xfrm>
            <a:prstGeom prst="line">
              <a:avLst/>
            </a:prstGeom>
            <a:noFill/>
            <a:ln w="12700">
              <a:solidFill>
                <a:srgbClr val="56C4D2"/>
              </a:solidFill>
            </a:ln>
            <a:effectLst/>
          </p:spPr>
        </p:cxnSp>
        <p:cxnSp>
          <p:nvCxnSpPr>
            <p:cNvPr id="36" name="直接连接符 224"/>
            <p:cNvCxnSpPr/>
            <p:nvPr/>
          </p:nvCxnSpPr>
          <p:spPr bwMode="gray">
            <a:xfrm flipH="1">
              <a:off x="6687263" y="3051382"/>
              <a:ext cx="4491121" cy="0"/>
            </a:xfrm>
            <a:prstGeom prst="line">
              <a:avLst/>
            </a:prstGeom>
            <a:noFill/>
            <a:ln w="12700">
              <a:solidFill>
                <a:srgbClr val="56C4D2"/>
              </a:solidFill>
            </a:ln>
            <a:effectLst/>
          </p:spPr>
        </p:cxnSp>
        <p:grpSp>
          <p:nvGrpSpPr>
            <p:cNvPr id="37" name="组合 225"/>
            <p:cNvGrpSpPr/>
            <p:nvPr/>
          </p:nvGrpSpPr>
          <p:grpSpPr bwMode="gray">
            <a:xfrm>
              <a:off x="6624137" y="3020703"/>
              <a:ext cx="4615127" cy="58139"/>
              <a:chOff x="6624137" y="3144137"/>
              <a:chExt cx="4615127" cy="58139"/>
            </a:xfrm>
            <a:solidFill>
              <a:srgbClr val="FFC000"/>
            </a:solidFill>
          </p:grpSpPr>
          <p:sp>
            <p:nvSpPr>
              <p:cNvPr id="56" name="椭圆 244"/>
              <p:cNvSpPr>
                <a:spLocks noChangeAspect="1"/>
              </p:cNvSpPr>
              <p:nvPr/>
            </p:nvSpPr>
            <p:spPr bwMode="gray">
              <a:xfrm>
                <a:off x="8170461"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57" name="椭圆 245"/>
              <p:cNvSpPr>
                <a:spLocks noChangeAspect="1"/>
              </p:cNvSpPr>
              <p:nvPr/>
            </p:nvSpPr>
            <p:spPr bwMode="gray">
              <a:xfrm>
                <a:off x="8920162"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58" name="椭圆 246"/>
              <p:cNvSpPr>
                <a:spLocks noChangeAspect="1"/>
              </p:cNvSpPr>
              <p:nvPr/>
            </p:nvSpPr>
            <p:spPr bwMode="gray">
              <a:xfrm>
                <a:off x="9670780"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59" name="椭圆 247"/>
              <p:cNvSpPr>
                <a:spLocks noChangeAspect="1"/>
              </p:cNvSpPr>
              <p:nvPr/>
            </p:nvSpPr>
            <p:spPr bwMode="gray">
              <a:xfrm>
                <a:off x="10421794"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60" name="椭圆 248"/>
              <p:cNvSpPr>
                <a:spLocks noChangeAspect="1"/>
              </p:cNvSpPr>
              <p:nvPr/>
            </p:nvSpPr>
            <p:spPr bwMode="gray">
              <a:xfrm>
                <a:off x="11182537"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61" name="椭圆 249"/>
              <p:cNvSpPr>
                <a:spLocks noChangeAspect="1"/>
              </p:cNvSpPr>
              <p:nvPr/>
            </p:nvSpPr>
            <p:spPr bwMode="gray">
              <a:xfrm>
                <a:off x="7424017"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62" name="椭圆 250"/>
              <p:cNvSpPr>
                <a:spLocks noChangeAspect="1"/>
              </p:cNvSpPr>
              <p:nvPr/>
            </p:nvSpPr>
            <p:spPr bwMode="gray">
              <a:xfrm>
                <a:off x="6624137"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grpSp>
        <p:cxnSp>
          <p:nvCxnSpPr>
            <p:cNvPr id="38" name="直接连接符 226"/>
            <p:cNvCxnSpPr>
              <a:endCxn id="55" idx="5"/>
            </p:cNvCxnSpPr>
            <p:nvPr/>
          </p:nvCxnSpPr>
          <p:spPr bwMode="gray">
            <a:xfrm flipH="1">
              <a:off x="6678956" y="3742053"/>
              <a:ext cx="4505827" cy="0"/>
            </a:xfrm>
            <a:prstGeom prst="line">
              <a:avLst/>
            </a:prstGeom>
            <a:noFill/>
            <a:ln w="12700">
              <a:solidFill>
                <a:srgbClr val="56C4D2"/>
              </a:solidFill>
            </a:ln>
            <a:effectLst/>
          </p:spPr>
        </p:cxnSp>
        <p:grpSp>
          <p:nvGrpSpPr>
            <p:cNvPr id="39" name="组合 227"/>
            <p:cNvGrpSpPr/>
            <p:nvPr/>
          </p:nvGrpSpPr>
          <p:grpSpPr bwMode="gray">
            <a:xfrm>
              <a:off x="6630536" y="3711374"/>
              <a:ext cx="4615127" cy="58139"/>
              <a:chOff x="6624137" y="3144137"/>
              <a:chExt cx="4615127" cy="58139"/>
            </a:xfrm>
            <a:solidFill>
              <a:srgbClr val="FFC000"/>
            </a:solidFill>
          </p:grpSpPr>
          <p:sp>
            <p:nvSpPr>
              <p:cNvPr id="49" name="椭圆 237"/>
              <p:cNvSpPr>
                <a:spLocks noChangeAspect="1"/>
              </p:cNvSpPr>
              <p:nvPr/>
            </p:nvSpPr>
            <p:spPr bwMode="gray">
              <a:xfrm>
                <a:off x="8170461"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50" name="椭圆 238"/>
              <p:cNvSpPr>
                <a:spLocks noChangeAspect="1"/>
              </p:cNvSpPr>
              <p:nvPr/>
            </p:nvSpPr>
            <p:spPr bwMode="gray">
              <a:xfrm>
                <a:off x="8920162"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51" name="椭圆 239"/>
              <p:cNvSpPr>
                <a:spLocks noChangeAspect="1"/>
              </p:cNvSpPr>
              <p:nvPr/>
            </p:nvSpPr>
            <p:spPr bwMode="gray">
              <a:xfrm>
                <a:off x="9670780"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52" name="椭圆 240"/>
              <p:cNvSpPr>
                <a:spLocks noChangeAspect="1"/>
              </p:cNvSpPr>
              <p:nvPr/>
            </p:nvSpPr>
            <p:spPr bwMode="gray">
              <a:xfrm>
                <a:off x="10421794"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53" name="椭圆 241"/>
              <p:cNvSpPr>
                <a:spLocks noChangeAspect="1"/>
              </p:cNvSpPr>
              <p:nvPr/>
            </p:nvSpPr>
            <p:spPr bwMode="gray">
              <a:xfrm>
                <a:off x="11182537"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54" name="椭圆 242"/>
              <p:cNvSpPr>
                <a:spLocks noChangeAspect="1"/>
              </p:cNvSpPr>
              <p:nvPr/>
            </p:nvSpPr>
            <p:spPr bwMode="gray">
              <a:xfrm>
                <a:off x="7424017"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55" name="椭圆 243"/>
              <p:cNvSpPr>
                <a:spLocks noChangeAspect="1"/>
              </p:cNvSpPr>
              <p:nvPr/>
            </p:nvSpPr>
            <p:spPr bwMode="gray">
              <a:xfrm>
                <a:off x="6624137"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grpSp>
        <p:cxnSp>
          <p:nvCxnSpPr>
            <p:cNvPr id="40" name="直接连接符 228"/>
            <p:cNvCxnSpPr>
              <a:endCxn id="48" idx="5"/>
            </p:cNvCxnSpPr>
            <p:nvPr/>
          </p:nvCxnSpPr>
          <p:spPr bwMode="gray">
            <a:xfrm flipH="1">
              <a:off x="6667248" y="4445981"/>
              <a:ext cx="4505827" cy="0"/>
            </a:xfrm>
            <a:prstGeom prst="line">
              <a:avLst/>
            </a:prstGeom>
            <a:noFill/>
            <a:ln w="12700">
              <a:solidFill>
                <a:srgbClr val="56C4D2"/>
              </a:solidFill>
            </a:ln>
            <a:effectLst/>
          </p:spPr>
        </p:cxnSp>
        <p:grpSp>
          <p:nvGrpSpPr>
            <p:cNvPr id="41" name="组合 229"/>
            <p:cNvGrpSpPr/>
            <p:nvPr/>
          </p:nvGrpSpPr>
          <p:grpSpPr bwMode="gray">
            <a:xfrm>
              <a:off x="6618828" y="4415302"/>
              <a:ext cx="4615127" cy="58139"/>
              <a:chOff x="6624137" y="3144137"/>
              <a:chExt cx="4615127" cy="58139"/>
            </a:xfrm>
            <a:solidFill>
              <a:srgbClr val="FFC000"/>
            </a:solidFill>
          </p:grpSpPr>
          <p:sp>
            <p:nvSpPr>
              <p:cNvPr id="42" name="椭圆 230"/>
              <p:cNvSpPr>
                <a:spLocks noChangeAspect="1"/>
              </p:cNvSpPr>
              <p:nvPr/>
            </p:nvSpPr>
            <p:spPr bwMode="gray">
              <a:xfrm>
                <a:off x="8170461"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43" name="椭圆 231"/>
              <p:cNvSpPr>
                <a:spLocks noChangeAspect="1"/>
              </p:cNvSpPr>
              <p:nvPr/>
            </p:nvSpPr>
            <p:spPr bwMode="gray">
              <a:xfrm>
                <a:off x="8920162"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44" name="椭圆 232"/>
              <p:cNvSpPr>
                <a:spLocks noChangeAspect="1"/>
              </p:cNvSpPr>
              <p:nvPr/>
            </p:nvSpPr>
            <p:spPr bwMode="gray">
              <a:xfrm>
                <a:off x="9670780"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45" name="椭圆 233"/>
              <p:cNvSpPr>
                <a:spLocks noChangeAspect="1"/>
              </p:cNvSpPr>
              <p:nvPr/>
            </p:nvSpPr>
            <p:spPr bwMode="gray">
              <a:xfrm>
                <a:off x="10421794"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46" name="椭圆 234"/>
              <p:cNvSpPr>
                <a:spLocks noChangeAspect="1"/>
              </p:cNvSpPr>
              <p:nvPr/>
            </p:nvSpPr>
            <p:spPr bwMode="gray">
              <a:xfrm>
                <a:off x="11182537"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47" name="椭圆 235"/>
              <p:cNvSpPr>
                <a:spLocks noChangeAspect="1"/>
              </p:cNvSpPr>
              <p:nvPr/>
            </p:nvSpPr>
            <p:spPr bwMode="gray">
              <a:xfrm>
                <a:off x="7424017"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sp>
            <p:nvSpPr>
              <p:cNvPr id="48" name="椭圆 236"/>
              <p:cNvSpPr>
                <a:spLocks noChangeAspect="1"/>
              </p:cNvSpPr>
              <p:nvPr/>
            </p:nvSpPr>
            <p:spPr bwMode="gray">
              <a:xfrm>
                <a:off x="6624137" y="3144137"/>
                <a:ext cx="56727" cy="58139"/>
              </a:xfrm>
              <a:prstGeom prst="ellipse">
                <a:avLst/>
              </a:prstGeom>
              <a:grpFill/>
              <a:ln w="53975" cap="flat" cmpd="sng" algn="ctr">
                <a:solidFill>
                  <a:srgbClr val="FFC000"/>
                </a:solidFill>
                <a:prstDash val="solid"/>
                <a:headEnd type="none" w="med" len="med"/>
                <a:tailEnd type="none" w="med" len="med"/>
              </a:ln>
              <a:effectLst>
                <a:glow rad="63500">
                  <a:srgbClr val="1DC7F4">
                    <a:alpha val="12941"/>
                  </a:srgbClr>
                </a:glow>
              </a:effectLst>
            </p:spPr>
            <p:txBody>
              <a:bodyPr vert="horz" wrap="square" lIns="91404" tIns="45702" rIns="91404" bIns="45702" numCol="1" rtlCol="0" anchor="t" anchorCtr="0" compatLnSpc="1">
                <a:prstTxWarp prst="textNoShape">
                  <a:avLst/>
                </a:prstTxWarp>
              </a:bodyPr>
              <a:lstStyle/>
              <a:p>
                <a:pPr defTabSz="914034" fontAlgn="ctr">
                  <a:buClr>
                    <a:srgbClr val="CC9900"/>
                  </a:buClr>
                  <a:buFont typeface="Wingdings" pitchFamily="2" charset="2"/>
                  <a:buChar char="n"/>
                  <a:defRPr/>
                </a:pPr>
                <a:endParaRPr lang="en-US" altLang="zh-CN" sz="600" b="1" kern="0" dirty="0">
                  <a:solidFill>
                    <a:prstClr val="black"/>
                  </a:solidFill>
                  <a:latin typeface="Huawei Sans" panose="020C0503030203020204" pitchFamily="34" charset="0"/>
                  <a:ea typeface="微软雅黑" pitchFamily="34" charset="-122"/>
                </a:endParaRPr>
              </a:p>
            </p:txBody>
          </p:sp>
        </p:grpSp>
      </p:grpSp>
      <p:sp>
        <p:nvSpPr>
          <p:cNvPr id="63" name="TextBox 23"/>
          <p:cNvSpPr txBox="1">
            <a:spLocks noChangeArrowheads="1"/>
          </p:cNvSpPr>
          <p:nvPr/>
        </p:nvSpPr>
        <p:spPr bwMode="gray">
          <a:xfrm>
            <a:off x="5491378" y="5248115"/>
            <a:ext cx="819626" cy="257896"/>
          </a:xfrm>
          <a:prstGeom prst="rect">
            <a:avLst/>
          </a:prstGeom>
          <a:noFill/>
          <a:ln w="9525">
            <a:noFill/>
            <a:miter lim="800000"/>
            <a:headEnd/>
            <a:tailEnd/>
          </a:ln>
        </p:spPr>
        <p:txBody>
          <a:bodyPr wrap="square" lIns="72521" tIns="36261" rIns="72521" bIns="36261">
            <a:spAutoFit/>
          </a:bodyPr>
          <a:lstStyle/>
          <a:p>
            <a:pPr algn="ctr" defTabSz="724375" fontAlgn="ctr"/>
            <a:r>
              <a:rPr lang="en-US" sz="1200" dirty="0">
                <a:solidFill>
                  <a:prstClr val="black"/>
                </a:solidFill>
                <a:latin typeface="Huawei Sans" panose="020C0503030203020204" pitchFamily="34" charset="0"/>
              </a:rPr>
              <a:t>Branch 2</a:t>
            </a:r>
            <a:endParaRPr lang="en-US" altLang="zh-CN" sz="120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sp>
        <p:nvSpPr>
          <p:cNvPr id="64" name="TextBox 23"/>
          <p:cNvSpPr txBox="1">
            <a:spLocks noChangeArrowheads="1"/>
          </p:cNvSpPr>
          <p:nvPr/>
        </p:nvSpPr>
        <p:spPr bwMode="gray">
          <a:xfrm>
            <a:off x="5491378" y="5897130"/>
            <a:ext cx="819626" cy="257896"/>
          </a:xfrm>
          <a:prstGeom prst="rect">
            <a:avLst/>
          </a:prstGeom>
          <a:noFill/>
          <a:ln w="9525">
            <a:noFill/>
            <a:miter lim="800000"/>
            <a:headEnd/>
            <a:tailEnd/>
          </a:ln>
        </p:spPr>
        <p:txBody>
          <a:bodyPr wrap="square" lIns="72521" tIns="36261" rIns="72521" bIns="36261">
            <a:spAutoFit/>
          </a:bodyPr>
          <a:lstStyle/>
          <a:p>
            <a:pPr algn="ctr" defTabSz="724375" fontAlgn="ctr"/>
            <a:r>
              <a:rPr lang="en-US" sz="1200">
                <a:solidFill>
                  <a:prstClr val="black"/>
                </a:solidFill>
                <a:latin typeface="Huawei Sans" panose="020C0503030203020204" pitchFamily="34" charset="0"/>
              </a:rPr>
              <a:t>Branch </a:t>
            </a:r>
            <a:r>
              <a:rPr lang="en-US" altLang="zh-CN" sz="1200" smtClean="0">
                <a:solidFill>
                  <a:prstClr val="black"/>
                </a:solidFill>
                <a:latin typeface="Huawei Sans" panose="020C0503030203020204" pitchFamily="34" charset="0"/>
              </a:rPr>
              <a:t>n</a:t>
            </a:r>
            <a:endParaRPr lang="en-US" altLang="zh-CN" sz="1200" dirty="0">
              <a:solidFill>
                <a:prstClr val="black"/>
              </a:solidFill>
              <a:latin typeface="Huawei Sans" panose="020C0503030203020204" pitchFamily="34" charset="0"/>
              <a:ea typeface="方正兰亭黑简体" panose="02000000000000000000" pitchFamily="2" charset="-122"/>
              <a:cs typeface="Arial" pitchFamily="34" charset="0"/>
            </a:endParaRPr>
          </a:p>
        </p:txBody>
      </p:sp>
      <p:sp>
        <p:nvSpPr>
          <p:cNvPr id="92" name="圆角矩形 75"/>
          <p:cNvSpPr/>
          <p:nvPr/>
        </p:nvSpPr>
        <p:spPr bwMode="gray">
          <a:xfrm>
            <a:off x="6356985" y="2858966"/>
            <a:ext cx="5350175" cy="46777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72000" tIns="0" rIns="72000" bIns="0" rtlCol="0" anchor="ctr"/>
          <a:lstStyle/>
          <a:p>
            <a:pPr algn="ctr" fontAlgn="ctr"/>
            <a:r>
              <a:rPr lang="en-US" sz="1400" dirty="0">
                <a:solidFill>
                  <a:srgbClr val="30B5C5"/>
                </a:solidFill>
                <a:latin typeface="Huawei Sans" panose="020C0503030203020204" pitchFamily="34" charset="0"/>
              </a:rPr>
              <a:t>Difficult troubleshooting on branch networks, resulting in high O&amp;M costs</a:t>
            </a:r>
          </a:p>
        </p:txBody>
      </p:sp>
      <p:sp>
        <p:nvSpPr>
          <p:cNvPr id="93" name="圆角矩形 75"/>
          <p:cNvSpPr/>
          <p:nvPr/>
        </p:nvSpPr>
        <p:spPr bwMode="gray">
          <a:xfrm>
            <a:off x="6350905" y="3366219"/>
            <a:ext cx="5352806" cy="282128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Freeform 159"/>
          <p:cNvSpPr/>
          <p:nvPr/>
        </p:nvSpPr>
        <p:spPr bwMode="gray">
          <a:xfrm flipH="1">
            <a:off x="6529262" y="4829397"/>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sp>
        <p:nvSpPr>
          <p:cNvPr id="128" name="文本框 32"/>
          <p:cNvSpPr txBox="1"/>
          <p:nvPr/>
        </p:nvSpPr>
        <p:spPr bwMode="gray">
          <a:xfrm>
            <a:off x="6452971" y="4977446"/>
            <a:ext cx="1030551" cy="276999"/>
          </a:xfrm>
          <a:prstGeom prst="rect">
            <a:avLst/>
          </a:prstGeom>
          <a:noFill/>
        </p:spPr>
        <p:txBody>
          <a:bodyPr wrap="square" rtlCol="0">
            <a:spAutoFit/>
          </a:bodyPr>
          <a:lstStyle/>
          <a:p>
            <a:pPr algn="ctr" fontAlgn="ctr">
              <a:spcBef>
                <a:spcPct val="0"/>
              </a:spcBef>
              <a:spcAft>
                <a:spcPct val="0"/>
              </a:spcAft>
            </a:pPr>
            <a:r>
              <a:rPr lang="en-US" sz="1200" dirty="0">
                <a:solidFill>
                  <a:srgbClr val="000000"/>
                </a:solidFill>
                <a:latin typeface="Huawei Sans" panose="020C0503030203020204" pitchFamily="34" charset="0"/>
              </a:rPr>
              <a:t>Branch site</a:t>
            </a:r>
          </a:p>
        </p:txBody>
      </p:sp>
      <p:pic>
        <p:nvPicPr>
          <p:cNvPr id="129" name="图片 51" descr="交换机.png"/>
          <p:cNvPicPr>
            <a:picLocks noChangeAspect="1"/>
          </p:cNvPicPr>
          <p:nvPr/>
        </p:nvPicPr>
        <p:blipFill>
          <a:blip r:embed="rId4" cstate="print"/>
          <a:stretch>
            <a:fillRect/>
          </a:stretch>
        </p:blipFill>
        <p:spPr bwMode="gray">
          <a:xfrm>
            <a:off x="6764076" y="5205992"/>
            <a:ext cx="417163" cy="341314"/>
          </a:xfrm>
          <a:prstGeom prst="rect">
            <a:avLst/>
          </a:prstGeom>
        </p:spPr>
      </p:pic>
      <p:sp>
        <p:nvSpPr>
          <p:cNvPr id="130" name="Freeform 159"/>
          <p:cNvSpPr/>
          <p:nvPr/>
        </p:nvSpPr>
        <p:spPr bwMode="gray">
          <a:xfrm flipH="1">
            <a:off x="7860434" y="5408309"/>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sp>
        <p:nvSpPr>
          <p:cNvPr id="132" name="文本框 32"/>
          <p:cNvSpPr txBox="1"/>
          <p:nvPr/>
        </p:nvSpPr>
        <p:spPr bwMode="gray">
          <a:xfrm>
            <a:off x="7784143" y="5556358"/>
            <a:ext cx="1030551" cy="276999"/>
          </a:xfrm>
          <a:prstGeom prst="rect">
            <a:avLst/>
          </a:prstGeom>
          <a:noFill/>
        </p:spPr>
        <p:txBody>
          <a:bodyPr wrap="square" rtlCol="0">
            <a:spAutoFit/>
          </a:bodyPr>
          <a:lstStyle/>
          <a:p>
            <a:pPr algn="ctr" fontAlgn="ctr">
              <a:spcBef>
                <a:spcPct val="0"/>
              </a:spcBef>
              <a:spcAft>
                <a:spcPct val="0"/>
              </a:spcAft>
            </a:pPr>
            <a:r>
              <a:rPr lang="en-US" sz="1200" dirty="0">
                <a:solidFill>
                  <a:srgbClr val="000000"/>
                </a:solidFill>
                <a:latin typeface="Huawei Sans" panose="020C0503030203020204" pitchFamily="34" charset="0"/>
              </a:rPr>
              <a:t>Branch site</a:t>
            </a:r>
          </a:p>
        </p:txBody>
      </p:sp>
      <p:pic>
        <p:nvPicPr>
          <p:cNvPr id="133" name="图片 51" descr="交换机.png"/>
          <p:cNvPicPr>
            <a:picLocks noChangeAspect="1"/>
          </p:cNvPicPr>
          <p:nvPr/>
        </p:nvPicPr>
        <p:blipFill>
          <a:blip r:embed="rId4" cstate="print"/>
          <a:stretch>
            <a:fillRect/>
          </a:stretch>
        </p:blipFill>
        <p:spPr bwMode="gray">
          <a:xfrm>
            <a:off x="8095248" y="5784904"/>
            <a:ext cx="417163" cy="341314"/>
          </a:xfrm>
          <a:prstGeom prst="rect">
            <a:avLst/>
          </a:prstGeom>
        </p:spPr>
      </p:pic>
      <p:sp>
        <p:nvSpPr>
          <p:cNvPr id="134" name="Freeform 159"/>
          <p:cNvSpPr/>
          <p:nvPr/>
        </p:nvSpPr>
        <p:spPr bwMode="gray">
          <a:xfrm flipH="1">
            <a:off x="9227879" y="5155431"/>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sp>
        <p:nvSpPr>
          <p:cNvPr id="136" name="文本框 32"/>
          <p:cNvSpPr txBox="1"/>
          <p:nvPr/>
        </p:nvSpPr>
        <p:spPr bwMode="gray">
          <a:xfrm>
            <a:off x="9151588" y="5303480"/>
            <a:ext cx="1030551" cy="276999"/>
          </a:xfrm>
          <a:prstGeom prst="rect">
            <a:avLst/>
          </a:prstGeom>
          <a:noFill/>
        </p:spPr>
        <p:txBody>
          <a:bodyPr wrap="square" rtlCol="0">
            <a:spAutoFit/>
          </a:bodyPr>
          <a:lstStyle/>
          <a:p>
            <a:pPr algn="ctr" fontAlgn="ctr">
              <a:spcBef>
                <a:spcPct val="0"/>
              </a:spcBef>
              <a:spcAft>
                <a:spcPct val="0"/>
              </a:spcAft>
            </a:pPr>
            <a:r>
              <a:rPr lang="en-US" sz="1200" dirty="0">
                <a:solidFill>
                  <a:srgbClr val="000000"/>
                </a:solidFill>
                <a:latin typeface="Huawei Sans" panose="020C0503030203020204" pitchFamily="34" charset="0"/>
              </a:rPr>
              <a:t>Branch site</a:t>
            </a:r>
          </a:p>
        </p:txBody>
      </p:sp>
      <p:pic>
        <p:nvPicPr>
          <p:cNvPr id="137" name="图片 51" descr="交换机.png"/>
          <p:cNvPicPr>
            <a:picLocks noChangeAspect="1"/>
          </p:cNvPicPr>
          <p:nvPr/>
        </p:nvPicPr>
        <p:blipFill>
          <a:blip r:embed="rId4" cstate="print"/>
          <a:stretch>
            <a:fillRect/>
          </a:stretch>
        </p:blipFill>
        <p:spPr bwMode="gray">
          <a:xfrm>
            <a:off x="9462693" y="5532026"/>
            <a:ext cx="417163" cy="341314"/>
          </a:xfrm>
          <a:prstGeom prst="rect">
            <a:avLst/>
          </a:prstGeom>
        </p:spPr>
      </p:pic>
      <p:sp>
        <p:nvSpPr>
          <p:cNvPr id="138" name="Freeform 159"/>
          <p:cNvSpPr/>
          <p:nvPr/>
        </p:nvSpPr>
        <p:spPr bwMode="gray">
          <a:xfrm flipH="1">
            <a:off x="10520620" y="5044887"/>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sp>
        <p:nvSpPr>
          <p:cNvPr id="140" name="文本框 32"/>
          <p:cNvSpPr txBox="1"/>
          <p:nvPr/>
        </p:nvSpPr>
        <p:spPr bwMode="gray">
          <a:xfrm>
            <a:off x="10444329" y="5192936"/>
            <a:ext cx="1030551" cy="276999"/>
          </a:xfrm>
          <a:prstGeom prst="rect">
            <a:avLst/>
          </a:prstGeom>
          <a:noFill/>
        </p:spPr>
        <p:txBody>
          <a:bodyPr wrap="square" rtlCol="0">
            <a:spAutoFit/>
          </a:bodyPr>
          <a:lstStyle/>
          <a:p>
            <a:pPr algn="ctr" fontAlgn="ctr">
              <a:spcBef>
                <a:spcPct val="0"/>
              </a:spcBef>
              <a:spcAft>
                <a:spcPct val="0"/>
              </a:spcAft>
            </a:pPr>
            <a:r>
              <a:rPr lang="en-US" sz="1200" dirty="0">
                <a:solidFill>
                  <a:srgbClr val="000000"/>
                </a:solidFill>
                <a:latin typeface="Huawei Sans" panose="020C0503030203020204" pitchFamily="34" charset="0"/>
              </a:rPr>
              <a:t>Branch site</a:t>
            </a:r>
          </a:p>
        </p:txBody>
      </p:sp>
      <p:pic>
        <p:nvPicPr>
          <p:cNvPr id="141" name="图片 51" descr="交换机.png"/>
          <p:cNvPicPr>
            <a:picLocks noChangeAspect="1"/>
          </p:cNvPicPr>
          <p:nvPr/>
        </p:nvPicPr>
        <p:blipFill>
          <a:blip r:embed="rId4" cstate="print"/>
          <a:stretch>
            <a:fillRect/>
          </a:stretch>
        </p:blipFill>
        <p:spPr bwMode="gray">
          <a:xfrm>
            <a:off x="10755434" y="5421482"/>
            <a:ext cx="417163" cy="341314"/>
          </a:xfrm>
          <a:prstGeom prst="rect">
            <a:avLst/>
          </a:prstGeom>
        </p:spPr>
      </p:pic>
      <p:grpSp>
        <p:nvGrpSpPr>
          <p:cNvPr id="143" name="组合 7"/>
          <p:cNvGrpSpPr/>
          <p:nvPr/>
        </p:nvGrpSpPr>
        <p:grpSpPr bwMode="gray">
          <a:xfrm>
            <a:off x="7162898" y="4776473"/>
            <a:ext cx="288000" cy="288000"/>
            <a:chOff x="856677" y="2615810"/>
            <a:chExt cx="288000" cy="288000"/>
          </a:xfrm>
        </p:grpSpPr>
        <p:sp>
          <p:nvSpPr>
            <p:cNvPr id="144" name="椭圆 84"/>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45" name="组合 5"/>
            <p:cNvGrpSpPr/>
            <p:nvPr/>
          </p:nvGrpSpPr>
          <p:grpSpPr bwMode="gray">
            <a:xfrm>
              <a:off x="923444" y="2692169"/>
              <a:ext cx="144001" cy="144002"/>
              <a:chOff x="898853" y="2657982"/>
              <a:chExt cx="203649" cy="203652"/>
            </a:xfrm>
          </p:grpSpPr>
          <p:cxnSp>
            <p:nvCxnSpPr>
              <p:cNvPr id="146" name="直接连接符 85"/>
              <p:cNvCxnSpPr>
                <a:stCxn id="144" idx="3"/>
                <a:endCxn id="144"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147" name="直接连接符 86"/>
              <p:cNvCxnSpPr>
                <a:stCxn id="144" idx="1"/>
                <a:endCxn id="144"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grpSp>
        <p:nvGrpSpPr>
          <p:cNvPr id="148" name="组合 7"/>
          <p:cNvGrpSpPr/>
          <p:nvPr/>
        </p:nvGrpSpPr>
        <p:grpSpPr bwMode="gray">
          <a:xfrm>
            <a:off x="8469970" y="5341514"/>
            <a:ext cx="288000" cy="288000"/>
            <a:chOff x="856677" y="2615810"/>
            <a:chExt cx="288000" cy="288000"/>
          </a:xfrm>
        </p:grpSpPr>
        <p:sp>
          <p:nvSpPr>
            <p:cNvPr id="149" name="椭圆 84"/>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0" name="组合 5"/>
            <p:cNvGrpSpPr/>
            <p:nvPr/>
          </p:nvGrpSpPr>
          <p:grpSpPr bwMode="gray">
            <a:xfrm>
              <a:off x="923444" y="2692169"/>
              <a:ext cx="144001" cy="144002"/>
              <a:chOff x="898853" y="2657982"/>
              <a:chExt cx="203649" cy="203652"/>
            </a:xfrm>
          </p:grpSpPr>
          <p:cxnSp>
            <p:nvCxnSpPr>
              <p:cNvPr id="151" name="直接连接符 85"/>
              <p:cNvCxnSpPr>
                <a:stCxn id="149" idx="3"/>
                <a:endCxn id="149"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152" name="直接连接符 86"/>
              <p:cNvCxnSpPr>
                <a:stCxn id="149" idx="1"/>
                <a:endCxn id="149"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grpSp>
        <p:nvGrpSpPr>
          <p:cNvPr id="153" name="组合 7"/>
          <p:cNvGrpSpPr/>
          <p:nvPr/>
        </p:nvGrpSpPr>
        <p:grpSpPr bwMode="gray">
          <a:xfrm>
            <a:off x="9838834" y="5101783"/>
            <a:ext cx="288000" cy="288000"/>
            <a:chOff x="856677" y="2615810"/>
            <a:chExt cx="288000" cy="288000"/>
          </a:xfrm>
        </p:grpSpPr>
        <p:sp>
          <p:nvSpPr>
            <p:cNvPr id="154" name="椭圆 84"/>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5" name="组合 5"/>
            <p:cNvGrpSpPr/>
            <p:nvPr/>
          </p:nvGrpSpPr>
          <p:grpSpPr bwMode="gray">
            <a:xfrm>
              <a:off x="923444" y="2692169"/>
              <a:ext cx="144001" cy="144002"/>
              <a:chOff x="898853" y="2657982"/>
              <a:chExt cx="203649" cy="203652"/>
            </a:xfrm>
          </p:grpSpPr>
          <p:cxnSp>
            <p:nvCxnSpPr>
              <p:cNvPr id="156" name="直接连接符 85"/>
              <p:cNvCxnSpPr>
                <a:stCxn id="154" idx="3"/>
                <a:endCxn id="154"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157" name="直接连接符 86"/>
              <p:cNvCxnSpPr>
                <a:stCxn id="154" idx="1"/>
                <a:endCxn id="154"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grpSp>
        <p:nvGrpSpPr>
          <p:cNvPr id="158" name="组合 7"/>
          <p:cNvGrpSpPr/>
          <p:nvPr/>
        </p:nvGrpSpPr>
        <p:grpSpPr bwMode="gray">
          <a:xfrm>
            <a:off x="11146982" y="4957783"/>
            <a:ext cx="288000" cy="288000"/>
            <a:chOff x="856677" y="2615810"/>
            <a:chExt cx="288000" cy="288000"/>
          </a:xfrm>
        </p:grpSpPr>
        <p:sp>
          <p:nvSpPr>
            <p:cNvPr id="159" name="椭圆 84"/>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60" name="组合 5"/>
            <p:cNvGrpSpPr/>
            <p:nvPr/>
          </p:nvGrpSpPr>
          <p:grpSpPr bwMode="gray">
            <a:xfrm>
              <a:off x="923444" y="2692169"/>
              <a:ext cx="144001" cy="144002"/>
              <a:chOff x="898853" y="2657982"/>
              <a:chExt cx="203649" cy="203652"/>
            </a:xfrm>
          </p:grpSpPr>
          <p:cxnSp>
            <p:nvCxnSpPr>
              <p:cNvPr id="161" name="直接连接符 85"/>
              <p:cNvCxnSpPr>
                <a:stCxn id="159" idx="3"/>
                <a:endCxn id="159"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162" name="直接连接符 86"/>
              <p:cNvCxnSpPr>
                <a:stCxn id="159" idx="1"/>
                <a:endCxn id="159"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cxnSp>
        <p:nvCxnSpPr>
          <p:cNvPr id="164" name="Straight Arrow Connector 163"/>
          <p:cNvCxnSpPr/>
          <p:nvPr/>
        </p:nvCxnSpPr>
        <p:spPr bwMode="gray">
          <a:xfrm flipH="1">
            <a:off x="7212451" y="4285771"/>
            <a:ext cx="406765" cy="436393"/>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166" name="Straight Arrow Connector 165"/>
          <p:cNvCxnSpPr/>
          <p:nvPr/>
        </p:nvCxnSpPr>
        <p:spPr bwMode="gray">
          <a:xfrm>
            <a:off x="7972451" y="4412052"/>
            <a:ext cx="356745" cy="851781"/>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169" name="Straight Arrow Connector 168"/>
          <p:cNvCxnSpPr/>
          <p:nvPr/>
        </p:nvCxnSpPr>
        <p:spPr bwMode="gray">
          <a:xfrm flipH="1">
            <a:off x="9756056" y="4455442"/>
            <a:ext cx="184909" cy="557426"/>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171" name="Straight Arrow Connector 170"/>
          <p:cNvCxnSpPr/>
          <p:nvPr/>
        </p:nvCxnSpPr>
        <p:spPr bwMode="gray">
          <a:xfrm>
            <a:off x="10900558" y="4447042"/>
            <a:ext cx="2856" cy="538929"/>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178" name="businessman-silhouette-walking-with-suitcase_47866"/>
          <p:cNvSpPr>
            <a:spLocks noChangeAspect="1"/>
          </p:cNvSpPr>
          <p:nvPr/>
        </p:nvSpPr>
        <p:spPr bwMode="gray">
          <a:xfrm>
            <a:off x="7573036" y="3649110"/>
            <a:ext cx="514543" cy="609685"/>
          </a:xfrm>
          <a:custGeom>
            <a:avLst/>
            <a:gdLst>
              <a:gd name="T0" fmla="*/ 6900 w 8989"/>
              <a:gd name="T1" fmla="*/ 5053 h 10667"/>
              <a:gd name="T2" fmla="*/ 6326 w 8989"/>
              <a:gd name="T3" fmla="*/ 4615 h 10667"/>
              <a:gd name="T4" fmla="*/ 6247 w 8989"/>
              <a:gd name="T5" fmla="*/ 5994 h 10667"/>
              <a:gd name="T6" fmla="*/ 6421 w 8989"/>
              <a:gd name="T7" fmla="*/ 6377 h 10667"/>
              <a:gd name="T8" fmla="*/ 7017 w 8989"/>
              <a:gd name="T9" fmla="*/ 7293 h 10667"/>
              <a:gd name="T10" fmla="*/ 7303 w 8989"/>
              <a:gd name="T11" fmla="*/ 8799 h 10667"/>
              <a:gd name="T12" fmla="*/ 7222 w 8989"/>
              <a:gd name="T13" fmla="*/ 10179 h 10667"/>
              <a:gd name="T14" fmla="*/ 6680 w 8989"/>
              <a:gd name="T15" fmla="*/ 10666 h 10667"/>
              <a:gd name="T16" fmla="*/ 6271 w 8989"/>
              <a:gd name="T17" fmla="*/ 8973 h 10667"/>
              <a:gd name="T18" fmla="*/ 6316 w 8989"/>
              <a:gd name="T19" fmla="*/ 8254 h 10667"/>
              <a:gd name="T20" fmla="*/ 5946 w 8989"/>
              <a:gd name="T21" fmla="*/ 7541 h 10667"/>
              <a:gd name="T22" fmla="*/ 5384 w 8989"/>
              <a:gd name="T23" fmla="*/ 6630 h 10667"/>
              <a:gd name="T24" fmla="*/ 5122 w 8989"/>
              <a:gd name="T25" fmla="*/ 6612 h 10667"/>
              <a:gd name="T26" fmla="*/ 4849 w 8989"/>
              <a:gd name="T27" fmla="*/ 8848 h 10667"/>
              <a:gd name="T28" fmla="*/ 3896 w 8989"/>
              <a:gd name="T29" fmla="*/ 10419 h 10667"/>
              <a:gd name="T30" fmla="*/ 3192 w 8989"/>
              <a:gd name="T31" fmla="*/ 10590 h 10667"/>
              <a:gd name="T32" fmla="*/ 3909 w 8989"/>
              <a:gd name="T33" fmla="*/ 8408 h 10667"/>
              <a:gd name="T34" fmla="*/ 4105 w 8989"/>
              <a:gd name="T35" fmla="*/ 8089 h 10667"/>
              <a:gd name="T36" fmla="*/ 4211 w 8989"/>
              <a:gd name="T37" fmla="*/ 3385 h 10667"/>
              <a:gd name="T38" fmla="*/ 2892 w 8989"/>
              <a:gd name="T39" fmla="*/ 5648 h 10667"/>
              <a:gd name="T40" fmla="*/ 2478 w 8989"/>
              <a:gd name="T41" fmla="*/ 6028 h 10667"/>
              <a:gd name="T42" fmla="*/ 3108 w 8989"/>
              <a:gd name="T43" fmla="*/ 3131 h 10667"/>
              <a:gd name="T44" fmla="*/ 5199 w 8989"/>
              <a:gd name="T45" fmla="*/ 2376 h 10667"/>
              <a:gd name="T46" fmla="*/ 7066 w 8989"/>
              <a:gd name="T47" fmla="*/ 4232 h 10667"/>
              <a:gd name="T48" fmla="*/ 8874 w 8989"/>
              <a:gd name="T49" fmla="*/ 3833 h 10667"/>
              <a:gd name="T50" fmla="*/ 5150 w 8989"/>
              <a:gd name="T51" fmla="*/ 2267 h 10667"/>
              <a:gd name="T52" fmla="*/ 5150 w 8989"/>
              <a:gd name="T53" fmla="*/ 0 h 10667"/>
              <a:gd name="T54" fmla="*/ 5150 w 8989"/>
              <a:gd name="T55" fmla="*/ 2267 h 10667"/>
              <a:gd name="T56" fmla="*/ 3391 w 8989"/>
              <a:gd name="T57" fmla="*/ 6869 h 10667"/>
              <a:gd name="T58" fmla="*/ 0 w 8989"/>
              <a:gd name="T59" fmla="*/ 7583 h 10667"/>
              <a:gd name="T60" fmla="*/ 1346 w 8989"/>
              <a:gd name="T61" fmla="*/ 5950 h 10667"/>
              <a:gd name="T62" fmla="*/ 2193 w 8989"/>
              <a:gd name="T63" fmla="*/ 5569 h 10667"/>
              <a:gd name="T64" fmla="*/ 3130 w 8989"/>
              <a:gd name="T65" fmla="*/ 5990 h 10667"/>
              <a:gd name="T66" fmla="*/ 2546 w 8989"/>
              <a:gd name="T67" fmla="*/ 6216 h 10667"/>
              <a:gd name="T68" fmla="*/ 1761 w 8989"/>
              <a:gd name="T69" fmla="*/ 6106 h 10667"/>
              <a:gd name="T70" fmla="*/ 2546 w 8989"/>
              <a:gd name="T71" fmla="*/ 6216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989" h="10667">
                <a:moveTo>
                  <a:pt x="8746" y="4385"/>
                </a:moveTo>
                <a:cubicBezTo>
                  <a:pt x="8539" y="4515"/>
                  <a:pt x="7535" y="5053"/>
                  <a:pt x="6900" y="5053"/>
                </a:cubicBezTo>
                <a:cubicBezTo>
                  <a:pt x="6786" y="5053"/>
                  <a:pt x="6683" y="5036"/>
                  <a:pt x="6600" y="4995"/>
                </a:cubicBezTo>
                <a:cubicBezTo>
                  <a:pt x="6447" y="4921"/>
                  <a:pt x="6347" y="4782"/>
                  <a:pt x="6326" y="4615"/>
                </a:cubicBezTo>
                <a:cubicBezTo>
                  <a:pt x="6283" y="4271"/>
                  <a:pt x="6210" y="3985"/>
                  <a:pt x="6111" y="3763"/>
                </a:cubicBezTo>
                <a:cubicBezTo>
                  <a:pt x="6159" y="4365"/>
                  <a:pt x="6235" y="5393"/>
                  <a:pt x="6247" y="5994"/>
                </a:cubicBezTo>
                <a:cubicBezTo>
                  <a:pt x="6247" y="6021"/>
                  <a:pt x="6289" y="6142"/>
                  <a:pt x="6289" y="6142"/>
                </a:cubicBezTo>
                <a:lnTo>
                  <a:pt x="6421" y="6377"/>
                </a:lnTo>
                <a:cubicBezTo>
                  <a:pt x="6530" y="6571"/>
                  <a:pt x="6655" y="6755"/>
                  <a:pt x="6787" y="6948"/>
                </a:cubicBezTo>
                <a:cubicBezTo>
                  <a:pt x="6865" y="7063"/>
                  <a:pt x="6943" y="7177"/>
                  <a:pt x="7017" y="7293"/>
                </a:cubicBezTo>
                <a:cubicBezTo>
                  <a:pt x="7177" y="7543"/>
                  <a:pt x="7384" y="7927"/>
                  <a:pt x="7332" y="8376"/>
                </a:cubicBezTo>
                <a:cubicBezTo>
                  <a:pt x="7315" y="8517"/>
                  <a:pt x="7310" y="8658"/>
                  <a:pt x="7303" y="8799"/>
                </a:cubicBezTo>
                <a:cubicBezTo>
                  <a:pt x="7301" y="8879"/>
                  <a:pt x="7297" y="8959"/>
                  <a:pt x="7292" y="9038"/>
                </a:cubicBezTo>
                <a:lnTo>
                  <a:pt x="7222" y="10179"/>
                </a:lnTo>
                <a:cubicBezTo>
                  <a:pt x="7205" y="10455"/>
                  <a:pt x="6980" y="10667"/>
                  <a:pt x="6712" y="10667"/>
                </a:cubicBezTo>
                <a:cubicBezTo>
                  <a:pt x="6701" y="10667"/>
                  <a:pt x="6691" y="10666"/>
                  <a:pt x="6680" y="10666"/>
                </a:cubicBezTo>
                <a:cubicBezTo>
                  <a:pt x="6398" y="10648"/>
                  <a:pt x="6183" y="10401"/>
                  <a:pt x="6201" y="10114"/>
                </a:cubicBezTo>
                <a:lnTo>
                  <a:pt x="6271" y="8973"/>
                </a:lnTo>
                <a:cubicBezTo>
                  <a:pt x="6275" y="8901"/>
                  <a:pt x="6278" y="8827"/>
                  <a:pt x="6282" y="8754"/>
                </a:cubicBezTo>
                <a:cubicBezTo>
                  <a:pt x="6289" y="8587"/>
                  <a:pt x="6296" y="8419"/>
                  <a:pt x="6316" y="8254"/>
                </a:cubicBezTo>
                <a:cubicBezTo>
                  <a:pt x="6325" y="8170"/>
                  <a:pt x="6273" y="8038"/>
                  <a:pt x="6160" y="7862"/>
                </a:cubicBezTo>
                <a:cubicBezTo>
                  <a:pt x="6090" y="7753"/>
                  <a:pt x="6018" y="7647"/>
                  <a:pt x="5946" y="7541"/>
                </a:cubicBezTo>
                <a:cubicBezTo>
                  <a:pt x="5807" y="7337"/>
                  <a:pt x="5664" y="7127"/>
                  <a:pt x="5533" y="6895"/>
                </a:cubicBezTo>
                <a:lnTo>
                  <a:pt x="5384" y="6630"/>
                </a:lnTo>
                <a:cubicBezTo>
                  <a:pt x="5313" y="6616"/>
                  <a:pt x="5240" y="6604"/>
                  <a:pt x="5164" y="6604"/>
                </a:cubicBezTo>
                <a:cubicBezTo>
                  <a:pt x="5151" y="6604"/>
                  <a:pt x="5136" y="6610"/>
                  <a:pt x="5122" y="6612"/>
                </a:cubicBezTo>
                <a:cubicBezTo>
                  <a:pt x="5126" y="7107"/>
                  <a:pt x="5130" y="7602"/>
                  <a:pt x="5128" y="8097"/>
                </a:cubicBezTo>
                <a:cubicBezTo>
                  <a:pt x="5126" y="8435"/>
                  <a:pt x="4966" y="8673"/>
                  <a:pt x="4849" y="8848"/>
                </a:cubicBezTo>
                <a:cubicBezTo>
                  <a:pt x="4826" y="8882"/>
                  <a:pt x="4803" y="8916"/>
                  <a:pt x="4782" y="8951"/>
                </a:cubicBezTo>
                <a:lnTo>
                  <a:pt x="3896" y="10419"/>
                </a:lnTo>
                <a:cubicBezTo>
                  <a:pt x="3800" y="10579"/>
                  <a:pt x="3632" y="10667"/>
                  <a:pt x="3460" y="10667"/>
                </a:cubicBezTo>
                <a:cubicBezTo>
                  <a:pt x="3368" y="10667"/>
                  <a:pt x="3276" y="10642"/>
                  <a:pt x="3192" y="10590"/>
                </a:cubicBezTo>
                <a:cubicBezTo>
                  <a:pt x="2952" y="10440"/>
                  <a:pt x="2876" y="10119"/>
                  <a:pt x="3024" y="9874"/>
                </a:cubicBezTo>
                <a:lnTo>
                  <a:pt x="3909" y="8408"/>
                </a:lnTo>
                <a:cubicBezTo>
                  <a:pt x="3939" y="8358"/>
                  <a:pt x="3971" y="8310"/>
                  <a:pt x="4004" y="8262"/>
                </a:cubicBezTo>
                <a:cubicBezTo>
                  <a:pt x="4041" y="8205"/>
                  <a:pt x="4099" y="8119"/>
                  <a:pt x="4105" y="8089"/>
                </a:cubicBezTo>
                <a:cubicBezTo>
                  <a:pt x="4107" y="7543"/>
                  <a:pt x="4103" y="6993"/>
                  <a:pt x="4098" y="6443"/>
                </a:cubicBezTo>
                <a:cubicBezTo>
                  <a:pt x="4098" y="6443"/>
                  <a:pt x="4200" y="3597"/>
                  <a:pt x="4211" y="3385"/>
                </a:cubicBezTo>
                <a:cubicBezTo>
                  <a:pt x="4011" y="3462"/>
                  <a:pt x="3811" y="3570"/>
                  <a:pt x="3632" y="3732"/>
                </a:cubicBezTo>
                <a:cubicBezTo>
                  <a:pt x="3184" y="4136"/>
                  <a:pt x="2935" y="4780"/>
                  <a:pt x="2892" y="5648"/>
                </a:cubicBezTo>
                <a:cubicBezTo>
                  <a:pt x="2881" y="5862"/>
                  <a:pt x="2707" y="6029"/>
                  <a:pt x="2498" y="6029"/>
                </a:cubicBezTo>
                <a:cubicBezTo>
                  <a:pt x="2491" y="6029"/>
                  <a:pt x="2485" y="6029"/>
                  <a:pt x="2478" y="6028"/>
                </a:cubicBezTo>
                <a:cubicBezTo>
                  <a:pt x="2260" y="6017"/>
                  <a:pt x="2093" y="5829"/>
                  <a:pt x="2103" y="5607"/>
                </a:cubicBezTo>
                <a:cubicBezTo>
                  <a:pt x="2157" y="4517"/>
                  <a:pt x="2495" y="3683"/>
                  <a:pt x="3108" y="3131"/>
                </a:cubicBezTo>
                <a:cubicBezTo>
                  <a:pt x="3566" y="2719"/>
                  <a:pt x="4166" y="2504"/>
                  <a:pt x="4762" y="2405"/>
                </a:cubicBezTo>
                <a:cubicBezTo>
                  <a:pt x="4906" y="2381"/>
                  <a:pt x="5053" y="2372"/>
                  <a:pt x="5199" y="2376"/>
                </a:cubicBezTo>
                <a:cubicBezTo>
                  <a:pt x="5531" y="2386"/>
                  <a:pt x="5879" y="2443"/>
                  <a:pt x="6166" y="2622"/>
                </a:cubicBezTo>
                <a:cubicBezTo>
                  <a:pt x="6622" y="2905"/>
                  <a:pt x="6924" y="3446"/>
                  <a:pt x="7066" y="4232"/>
                </a:cubicBezTo>
                <a:cubicBezTo>
                  <a:pt x="7373" y="4163"/>
                  <a:pt x="7938" y="3949"/>
                  <a:pt x="8331" y="3703"/>
                </a:cubicBezTo>
                <a:cubicBezTo>
                  <a:pt x="8516" y="3586"/>
                  <a:pt x="8759" y="3645"/>
                  <a:pt x="8874" y="3833"/>
                </a:cubicBezTo>
                <a:cubicBezTo>
                  <a:pt x="8989" y="4022"/>
                  <a:pt x="8931" y="4269"/>
                  <a:pt x="8746" y="4385"/>
                </a:cubicBezTo>
                <a:close/>
                <a:moveTo>
                  <a:pt x="5150" y="2267"/>
                </a:moveTo>
                <a:cubicBezTo>
                  <a:pt x="5766" y="2267"/>
                  <a:pt x="6264" y="1760"/>
                  <a:pt x="6264" y="1133"/>
                </a:cubicBezTo>
                <a:cubicBezTo>
                  <a:pt x="6264" y="507"/>
                  <a:pt x="5766" y="0"/>
                  <a:pt x="5150" y="0"/>
                </a:cubicBezTo>
                <a:cubicBezTo>
                  <a:pt x="4534" y="0"/>
                  <a:pt x="4035" y="507"/>
                  <a:pt x="4035" y="1133"/>
                </a:cubicBezTo>
                <a:cubicBezTo>
                  <a:pt x="4035" y="1760"/>
                  <a:pt x="4534" y="2267"/>
                  <a:pt x="5150" y="2267"/>
                </a:cubicBezTo>
                <a:close/>
                <a:moveTo>
                  <a:pt x="2848" y="6625"/>
                </a:moveTo>
                <a:lnTo>
                  <a:pt x="3391" y="6869"/>
                </a:lnTo>
                <a:lnTo>
                  <a:pt x="2561" y="8735"/>
                </a:lnTo>
                <a:lnTo>
                  <a:pt x="0" y="7583"/>
                </a:lnTo>
                <a:lnTo>
                  <a:pt x="829" y="5717"/>
                </a:lnTo>
                <a:lnTo>
                  <a:pt x="1346" y="5950"/>
                </a:lnTo>
                <a:lnTo>
                  <a:pt x="1629" y="5315"/>
                </a:lnTo>
                <a:lnTo>
                  <a:pt x="2193" y="5569"/>
                </a:lnTo>
                <a:cubicBezTo>
                  <a:pt x="2189" y="5530"/>
                  <a:pt x="2668" y="5778"/>
                  <a:pt x="2888" y="5882"/>
                </a:cubicBezTo>
                <a:lnTo>
                  <a:pt x="3130" y="5990"/>
                </a:lnTo>
                <a:lnTo>
                  <a:pt x="2848" y="6625"/>
                </a:lnTo>
                <a:close/>
                <a:moveTo>
                  <a:pt x="2546" y="6216"/>
                </a:moveTo>
                <a:lnTo>
                  <a:pt x="1851" y="5903"/>
                </a:lnTo>
                <a:lnTo>
                  <a:pt x="1761" y="6106"/>
                </a:lnTo>
                <a:lnTo>
                  <a:pt x="2456" y="6418"/>
                </a:lnTo>
                <a:lnTo>
                  <a:pt x="2546" y="6216"/>
                </a:lnTo>
                <a:close/>
              </a:path>
            </a:pathLst>
          </a:custGeom>
          <a:solidFill>
            <a:srgbClr val="56C4D2"/>
          </a:solidFill>
          <a:ln>
            <a:noFill/>
          </a:ln>
        </p:spPr>
        <p:txBody>
          <a:bodyPr/>
          <a:lstStyle/>
          <a:p>
            <a:pPr fontAlgn="ctr"/>
            <a:endParaRPr lang="en-US" altLang="zh-CN" dirty="0">
              <a:latin typeface="Huawei Sans" panose="020C0503030203020204" pitchFamily="34" charset="0"/>
            </a:endParaRPr>
          </a:p>
        </p:txBody>
      </p:sp>
      <p:sp>
        <p:nvSpPr>
          <p:cNvPr id="179" name="businessman-silhouette-walking-with-suitcase_47866"/>
          <p:cNvSpPr>
            <a:spLocks noChangeAspect="1"/>
          </p:cNvSpPr>
          <p:nvPr/>
        </p:nvSpPr>
        <p:spPr bwMode="gray">
          <a:xfrm>
            <a:off x="9720329" y="3743320"/>
            <a:ext cx="514543" cy="609685"/>
          </a:xfrm>
          <a:custGeom>
            <a:avLst/>
            <a:gdLst>
              <a:gd name="T0" fmla="*/ 6900 w 8989"/>
              <a:gd name="T1" fmla="*/ 5053 h 10667"/>
              <a:gd name="T2" fmla="*/ 6326 w 8989"/>
              <a:gd name="T3" fmla="*/ 4615 h 10667"/>
              <a:gd name="T4" fmla="*/ 6247 w 8989"/>
              <a:gd name="T5" fmla="*/ 5994 h 10667"/>
              <a:gd name="T6" fmla="*/ 6421 w 8989"/>
              <a:gd name="T7" fmla="*/ 6377 h 10667"/>
              <a:gd name="T8" fmla="*/ 7017 w 8989"/>
              <a:gd name="T9" fmla="*/ 7293 h 10667"/>
              <a:gd name="T10" fmla="*/ 7303 w 8989"/>
              <a:gd name="T11" fmla="*/ 8799 h 10667"/>
              <a:gd name="T12" fmla="*/ 7222 w 8989"/>
              <a:gd name="T13" fmla="*/ 10179 h 10667"/>
              <a:gd name="T14" fmla="*/ 6680 w 8989"/>
              <a:gd name="T15" fmla="*/ 10666 h 10667"/>
              <a:gd name="T16" fmla="*/ 6271 w 8989"/>
              <a:gd name="T17" fmla="*/ 8973 h 10667"/>
              <a:gd name="T18" fmla="*/ 6316 w 8989"/>
              <a:gd name="T19" fmla="*/ 8254 h 10667"/>
              <a:gd name="T20" fmla="*/ 5946 w 8989"/>
              <a:gd name="T21" fmla="*/ 7541 h 10667"/>
              <a:gd name="T22" fmla="*/ 5384 w 8989"/>
              <a:gd name="T23" fmla="*/ 6630 h 10667"/>
              <a:gd name="T24" fmla="*/ 5122 w 8989"/>
              <a:gd name="T25" fmla="*/ 6612 h 10667"/>
              <a:gd name="T26" fmla="*/ 4849 w 8989"/>
              <a:gd name="T27" fmla="*/ 8848 h 10667"/>
              <a:gd name="T28" fmla="*/ 3896 w 8989"/>
              <a:gd name="T29" fmla="*/ 10419 h 10667"/>
              <a:gd name="T30" fmla="*/ 3192 w 8989"/>
              <a:gd name="T31" fmla="*/ 10590 h 10667"/>
              <a:gd name="T32" fmla="*/ 3909 w 8989"/>
              <a:gd name="T33" fmla="*/ 8408 h 10667"/>
              <a:gd name="T34" fmla="*/ 4105 w 8989"/>
              <a:gd name="T35" fmla="*/ 8089 h 10667"/>
              <a:gd name="T36" fmla="*/ 4211 w 8989"/>
              <a:gd name="T37" fmla="*/ 3385 h 10667"/>
              <a:gd name="T38" fmla="*/ 2892 w 8989"/>
              <a:gd name="T39" fmla="*/ 5648 h 10667"/>
              <a:gd name="T40" fmla="*/ 2478 w 8989"/>
              <a:gd name="T41" fmla="*/ 6028 h 10667"/>
              <a:gd name="T42" fmla="*/ 3108 w 8989"/>
              <a:gd name="T43" fmla="*/ 3131 h 10667"/>
              <a:gd name="T44" fmla="*/ 5199 w 8989"/>
              <a:gd name="T45" fmla="*/ 2376 h 10667"/>
              <a:gd name="T46" fmla="*/ 7066 w 8989"/>
              <a:gd name="T47" fmla="*/ 4232 h 10667"/>
              <a:gd name="T48" fmla="*/ 8874 w 8989"/>
              <a:gd name="T49" fmla="*/ 3833 h 10667"/>
              <a:gd name="T50" fmla="*/ 5150 w 8989"/>
              <a:gd name="T51" fmla="*/ 2267 h 10667"/>
              <a:gd name="T52" fmla="*/ 5150 w 8989"/>
              <a:gd name="T53" fmla="*/ 0 h 10667"/>
              <a:gd name="T54" fmla="*/ 5150 w 8989"/>
              <a:gd name="T55" fmla="*/ 2267 h 10667"/>
              <a:gd name="T56" fmla="*/ 3391 w 8989"/>
              <a:gd name="T57" fmla="*/ 6869 h 10667"/>
              <a:gd name="T58" fmla="*/ 0 w 8989"/>
              <a:gd name="T59" fmla="*/ 7583 h 10667"/>
              <a:gd name="T60" fmla="*/ 1346 w 8989"/>
              <a:gd name="T61" fmla="*/ 5950 h 10667"/>
              <a:gd name="T62" fmla="*/ 2193 w 8989"/>
              <a:gd name="T63" fmla="*/ 5569 h 10667"/>
              <a:gd name="T64" fmla="*/ 3130 w 8989"/>
              <a:gd name="T65" fmla="*/ 5990 h 10667"/>
              <a:gd name="T66" fmla="*/ 2546 w 8989"/>
              <a:gd name="T67" fmla="*/ 6216 h 10667"/>
              <a:gd name="T68" fmla="*/ 1761 w 8989"/>
              <a:gd name="T69" fmla="*/ 6106 h 10667"/>
              <a:gd name="T70" fmla="*/ 2546 w 8989"/>
              <a:gd name="T71" fmla="*/ 6216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989" h="10667">
                <a:moveTo>
                  <a:pt x="8746" y="4385"/>
                </a:moveTo>
                <a:cubicBezTo>
                  <a:pt x="8539" y="4515"/>
                  <a:pt x="7535" y="5053"/>
                  <a:pt x="6900" y="5053"/>
                </a:cubicBezTo>
                <a:cubicBezTo>
                  <a:pt x="6786" y="5053"/>
                  <a:pt x="6683" y="5036"/>
                  <a:pt x="6600" y="4995"/>
                </a:cubicBezTo>
                <a:cubicBezTo>
                  <a:pt x="6447" y="4921"/>
                  <a:pt x="6347" y="4782"/>
                  <a:pt x="6326" y="4615"/>
                </a:cubicBezTo>
                <a:cubicBezTo>
                  <a:pt x="6283" y="4271"/>
                  <a:pt x="6210" y="3985"/>
                  <a:pt x="6111" y="3763"/>
                </a:cubicBezTo>
                <a:cubicBezTo>
                  <a:pt x="6159" y="4365"/>
                  <a:pt x="6235" y="5393"/>
                  <a:pt x="6247" y="5994"/>
                </a:cubicBezTo>
                <a:cubicBezTo>
                  <a:pt x="6247" y="6021"/>
                  <a:pt x="6289" y="6142"/>
                  <a:pt x="6289" y="6142"/>
                </a:cubicBezTo>
                <a:lnTo>
                  <a:pt x="6421" y="6377"/>
                </a:lnTo>
                <a:cubicBezTo>
                  <a:pt x="6530" y="6571"/>
                  <a:pt x="6655" y="6755"/>
                  <a:pt x="6787" y="6948"/>
                </a:cubicBezTo>
                <a:cubicBezTo>
                  <a:pt x="6865" y="7063"/>
                  <a:pt x="6943" y="7177"/>
                  <a:pt x="7017" y="7293"/>
                </a:cubicBezTo>
                <a:cubicBezTo>
                  <a:pt x="7177" y="7543"/>
                  <a:pt x="7384" y="7927"/>
                  <a:pt x="7332" y="8376"/>
                </a:cubicBezTo>
                <a:cubicBezTo>
                  <a:pt x="7315" y="8517"/>
                  <a:pt x="7310" y="8658"/>
                  <a:pt x="7303" y="8799"/>
                </a:cubicBezTo>
                <a:cubicBezTo>
                  <a:pt x="7301" y="8879"/>
                  <a:pt x="7297" y="8959"/>
                  <a:pt x="7292" y="9038"/>
                </a:cubicBezTo>
                <a:lnTo>
                  <a:pt x="7222" y="10179"/>
                </a:lnTo>
                <a:cubicBezTo>
                  <a:pt x="7205" y="10455"/>
                  <a:pt x="6980" y="10667"/>
                  <a:pt x="6712" y="10667"/>
                </a:cubicBezTo>
                <a:cubicBezTo>
                  <a:pt x="6701" y="10667"/>
                  <a:pt x="6691" y="10666"/>
                  <a:pt x="6680" y="10666"/>
                </a:cubicBezTo>
                <a:cubicBezTo>
                  <a:pt x="6398" y="10648"/>
                  <a:pt x="6183" y="10401"/>
                  <a:pt x="6201" y="10114"/>
                </a:cubicBezTo>
                <a:lnTo>
                  <a:pt x="6271" y="8973"/>
                </a:lnTo>
                <a:cubicBezTo>
                  <a:pt x="6275" y="8901"/>
                  <a:pt x="6278" y="8827"/>
                  <a:pt x="6282" y="8754"/>
                </a:cubicBezTo>
                <a:cubicBezTo>
                  <a:pt x="6289" y="8587"/>
                  <a:pt x="6296" y="8419"/>
                  <a:pt x="6316" y="8254"/>
                </a:cubicBezTo>
                <a:cubicBezTo>
                  <a:pt x="6325" y="8170"/>
                  <a:pt x="6273" y="8038"/>
                  <a:pt x="6160" y="7862"/>
                </a:cubicBezTo>
                <a:cubicBezTo>
                  <a:pt x="6090" y="7753"/>
                  <a:pt x="6018" y="7647"/>
                  <a:pt x="5946" y="7541"/>
                </a:cubicBezTo>
                <a:cubicBezTo>
                  <a:pt x="5807" y="7337"/>
                  <a:pt x="5664" y="7127"/>
                  <a:pt x="5533" y="6895"/>
                </a:cubicBezTo>
                <a:lnTo>
                  <a:pt x="5384" y="6630"/>
                </a:lnTo>
                <a:cubicBezTo>
                  <a:pt x="5313" y="6616"/>
                  <a:pt x="5240" y="6604"/>
                  <a:pt x="5164" y="6604"/>
                </a:cubicBezTo>
                <a:cubicBezTo>
                  <a:pt x="5151" y="6604"/>
                  <a:pt x="5136" y="6610"/>
                  <a:pt x="5122" y="6612"/>
                </a:cubicBezTo>
                <a:cubicBezTo>
                  <a:pt x="5126" y="7107"/>
                  <a:pt x="5130" y="7602"/>
                  <a:pt x="5128" y="8097"/>
                </a:cubicBezTo>
                <a:cubicBezTo>
                  <a:pt x="5126" y="8435"/>
                  <a:pt x="4966" y="8673"/>
                  <a:pt x="4849" y="8848"/>
                </a:cubicBezTo>
                <a:cubicBezTo>
                  <a:pt x="4826" y="8882"/>
                  <a:pt x="4803" y="8916"/>
                  <a:pt x="4782" y="8951"/>
                </a:cubicBezTo>
                <a:lnTo>
                  <a:pt x="3896" y="10419"/>
                </a:lnTo>
                <a:cubicBezTo>
                  <a:pt x="3800" y="10579"/>
                  <a:pt x="3632" y="10667"/>
                  <a:pt x="3460" y="10667"/>
                </a:cubicBezTo>
                <a:cubicBezTo>
                  <a:pt x="3368" y="10667"/>
                  <a:pt x="3276" y="10642"/>
                  <a:pt x="3192" y="10590"/>
                </a:cubicBezTo>
                <a:cubicBezTo>
                  <a:pt x="2952" y="10440"/>
                  <a:pt x="2876" y="10119"/>
                  <a:pt x="3024" y="9874"/>
                </a:cubicBezTo>
                <a:lnTo>
                  <a:pt x="3909" y="8408"/>
                </a:lnTo>
                <a:cubicBezTo>
                  <a:pt x="3939" y="8358"/>
                  <a:pt x="3971" y="8310"/>
                  <a:pt x="4004" y="8262"/>
                </a:cubicBezTo>
                <a:cubicBezTo>
                  <a:pt x="4041" y="8205"/>
                  <a:pt x="4099" y="8119"/>
                  <a:pt x="4105" y="8089"/>
                </a:cubicBezTo>
                <a:cubicBezTo>
                  <a:pt x="4107" y="7543"/>
                  <a:pt x="4103" y="6993"/>
                  <a:pt x="4098" y="6443"/>
                </a:cubicBezTo>
                <a:cubicBezTo>
                  <a:pt x="4098" y="6443"/>
                  <a:pt x="4200" y="3597"/>
                  <a:pt x="4211" y="3385"/>
                </a:cubicBezTo>
                <a:cubicBezTo>
                  <a:pt x="4011" y="3462"/>
                  <a:pt x="3811" y="3570"/>
                  <a:pt x="3632" y="3732"/>
                </a:cubicBezTo>
                <a:cubicBezTo>
                  <a:pt x="3184" y="4136"/>
                  <a:pt x="2935" y="4780"/>
                  <a:pt x="2892" y="5648"/>
                </a:cubicBezTo>
                <a:cubicBezTo>
                  <a:pt x="2881" y="5862"/>
                  <a:pt x="2707" y="6029"/>
                  <a:pt x="2498" y="6029"/>
                </a:cubicBezTo>
                <a:cubicBezTo>
                  <a:pt x="2491" y="6029"/>
                  <a:pt x="2485" y="6029"/>
                  <a:pt x="2478" y="6028"/>
                </a:cubicBezTo>
                <a:cubicBezTo>
                  <a:pt x="2260" y="6017"/>
                  <a:pt x="2093" y="5829"/>
                  <a:pt x="2103" y="5607"/>
                </a:cubicBezTo>
                <a:cubicBezTo>
                  <a:pt x="2157" y="4517"/>
                  <a:pt x="2495" y="3683"/>
                  <a:pt x="3108" y="3131"/>
                </a:cubicBezTo>
                <a:cubicBezTo>
                  <a:pt x="3566" y="2719"/>
                  <a:pt x="4166" y="2504"/>
                  <a:pt x="4762" y="2405"/>
                </a:cubicBezTo>
                <a:cubicBezTo>
                  <a:pt x="4906" y="2381"/>
                  <a:pt x="5053" y="2372"/>
                  <a:pt x="5199" y="2376"/>
                </a:cubicBezTo>
                <a:cubicBezTo>
                  <a:pt x="5531" y="2386"/>
                  <a:pt x="5879" y="2443"/>
                  <a:pt x="6166" y="2622"/>
                </a:cubicBezTo>
                <a:cubicBezTo>
                  <a:pt x="6622" y="2905"/>
                  <a:pt x="6924" y="3446"/>
                  <a:pt x="7066" y="4232"/>
                </a:cubicBezTo>
                <a:cubicBezTo>
                  <a:pt x="7373" y="4163"/>
                  <a:pt x="7938" y="3949"/>
                  <a:pt x="8331" y="3703"/>
                </a:cubicBezTo>
                <a:cubicBezTo>
                  <a:pt x="8516" y="3586"/>
                  <a:pt x="8759" y="3645"/>
                  <a:pt x="8874" y="3833"/>
                </a:cubicBezTo>
                <a:cubicBezTo>
                  <a:pt x="8989" y="4022"/>
                  <a:pt x="8931" y="4269"/>
                  <a:pt x="8746" y="4385"/>
                </a:cubicBezTo>
                <a:close/>
                <a:moveTo>
                  <a:pt x="5150" y="2267"/>
                </a:moveTo>
                <a:cubicBezTo>
                  <a:pt x="5766" y="2267"/>
                  <a:pt x="6264" y="1760"/>
                  <a:pt x="6264" y="1133"/>
                </a:cubicBezTo>
                <a:cubicBezTo>
                  <a:pt x="6264" y="507"/>
                  <a:pt x="5766" y="0"/>
                  <a:pt x="5150" y="0"/>
                </a:cubicBezTo>
                <a:cubicBezTo>
                  <a:pt x="4534" y="0"/>
                  <a:pt x="4035" y="507"/>
                  <a:pt x="4035" y="1133"/>
                </a:cubicBezTo>
                <a:cubicBezTo>
                  <a:pt x="4035" y="1760"/>
                  <a:pt x="4534" y="2267"/>
                  <a:pt x="5150" y="2267"/>
                </a:cubicBezTo>
                <a:close/>
                <a:moveTo>
                  <a:pt x="2848" y="6625"/>
                </a:moveTo>
                <a:lnTo>
                  <a:pt x="3391" y="6869"/>
                </a:lnTo>
                <a:lnTo>
                  <a:pt x="2561" y="8735"/>
                </a:lnTo>
                <a:lnTo>
                  <a:pt x="0" y="7583"/>
                </a:lnTo>
                <a:lnTo>
                  <a:pt x="829" y="5717"/>
                </a:lnTo>
                <a:lnTo>
                  <a:pt x="1346" y="5950"/>
                </a:lnTo>
                <a:lnTo>
                  <a:pt x="1629" y="5315"/>
                </a:lnTo>
                <a:lnTo>
                  <a:pt x="2193" y="5569"/>
                </a:lnTo>
                <a:cubicBezTo>
                  <a:pt x="2189" y="5530"/>
                  <a:pt x="2668" y="5778"/>
                  <a:pt x="2888" y="5882"/>
                </a:cubicBezTo>
                <a:lnTo>
                  <a:pt x="3130" y="5990"/>
                </a:lnTo>
                <a:lnTo>
                  <a:pt x="2848" y="6625"/>
                </a:lnTo>
                <a:close/>
                <a:moveTo>
                  <a:pt x="2546" y="6216"/>
                </a:moveTo>
                <a:lnTo>
                  <a:pt x="1851" y="5903"/>
                </a:lnTo>
                <a:lnTo>
                  <a:pt x="1761" y="6106"/>
                </a:lnTo>
                <a:lnTo>
                  <a:pt x="2456" y="6418"/>
                </a:lnTo>
                <a:lnTo>
                  <a:pt x="2546" y="6216"/>
                </a:lnTo>
                <a:close/>
              </a:path>
            </a:pathLst>
          </a:custGeom>
          <a:solidFill>
            <a:srgbClr val="56C4D2"/>
          </a:solidFill>
          <a:ln>
            <a:noFill/>
          </a:ln>
        </p:spPr>
        <p:txBody>
          <a:bodyPr/>
          <a:lstStyle/>
          <a:p>
            <a:pPr fontAlgn="ctr"/>
            <a:endParaRPr lang="en-US" altLang="zh-CN" dirty="0">
              <a:latin typeface="Huawei Sans" panose="020C0503030203020204" pitchFamily="34" charset="0"/>
            </a:endParaRPr>
          </a:p>
        </p:txBody>
      </p:sp>
      <p:sp>
        <p:nvSpPr>
          <p:cNvPr id="180" name="businessman-silhouette-walking-with-suitcase_47866"/>
          <p:cNvSpPr>
            <a:spLocks noChangeAspect="1"/>
          </p:cNvSpPr>
          <p:nvPr/>
        </p:nvSpPr>
        <p:spPr bwMode="gray">
          <a:xfrm>
            <a:off x="10634485" y="3802367"/>
            <a:ext cx="514543" cy="609685"/>
          </a:xfrm>
          <a:custGeom>
            <a:avLst/>
            <a:gdLst>
              <a:gd name="T0" fmla="*/ 6900 w 8989"/>
              <a:gd name="T1" fmla="*/ 5053 h 10667"/>
              <a:gd name="T2" fmla="*/ 6326 w 8989"/>
              <a:gd name="T3" fmla="*/ 4615 h 10667"/>
              <a:gd name="T4" fmla="*/ 6247 w 8989"/>
              <a:gd name="T5" fmla="*/ 5994 h 10667"/>
              <a:gd name="T6" fmla="*/ 6421 w 8989"/>
              <a:gd name="T7" fmla="*/ 6377 h 10667"/>
              <a:gd name="T8" fmla="*/ 7017 w 8989"/>
              <a:gd name="T9" fmla="*/ 7293 h 10667"/>
              <a:gd name="T10" fmla="*/ 7303 w 8989"/>
              <a:gd name="T11" fmla="*/ 8799 h 10667"/>
              <a:gd name="T12" fmla="*/ 7222 w 8989"/>
              <a:gd name="T13" fmla="*/ 10179 h 10667"/>
              <a:gd name="T14" fmla="*/ 6680 w 8989"/>
              <a:gd name="T15" fmla="*/ 10666 h 10667"/>
              <a:gd name="T16" fmla="*/ 6271 w 8989"/>
              <a:gd name="T17" fmla="*/ 8973 h 10667"/>
              <a:gd name="T18" fmla="*/ 6316 w 8989"/>
              <a:gd name="T19" fmla="*/ 8254 h 10667"/>
              <a:gd name="T20" fmla="*/ 5946 w 8989"/>
              <a:gd name="T21" fmla="*/ 7541 h 10667"/>
              <a:gd name="T22" fmla="*/ 5384 w 8989"/>
              <a:gd name="T23" fmla="*/ 6630 h 10667"/>
              <a:gd name="T24" fmla="*/ 5122 w 8989"/>
              <a:gd name="T25" fmla="*/ 6612 h 10667"/>
              <a:gd name="T26" fmla="*/ 4849 w 8989"/>
              <a:gd name="T27" fmla="*/ 8848 h 10667"/>
              <a:gd name="T28" fmla="*/ 3896 w 8989"/>
              <a:gd name="T29" fmla="*/ 10419 h 10667"/>
              <a:gd name="T30" fmla="*/ 3192 w 8989"/>
              <a:gd name="T31" fmla="*/ 10590 h 10667"/>
              <a:gd name="T32" fmla="*/ 3909 w 8989"/>
              <a:gd name="T33" fmla="*/ 8408 h 10667"/>
              <a:gd name="T34" fmla="*/ 4105 w 8989"/>
              <a:gd name="T35" fmla="*/ 8089 h 10667"/>
              <a:gd name="T36" fmla="*/ 4211 w 8989"/>
              <a:gd name="T37" fmla="*/ 3385 h 10667"/>
              <a:gd name="T38" fmla="*/ 2892 w 8989"/>
              <a:gd name="T39" fmla="*/ 5648 h 10667"/>
              <a:gd name="T40" fmla="*/ 2478 w 8989"/>
              <a:gd name="T41" fmla="*/ 6028 h 10667"/>
              <a:gd name="T42" fmla="*/ 3108 w 8989"/>
              <a:gd name="T43" fmla="*/ 3131 h 10667"/>
              <a:gd name="T44" fmla="*/ 5199 w 8989"/>
              <a:gd name="T45" fmla="*/ 2376 h 10667"/>
              <a:gd name="T46" fmla="*/ 7066 w 8989"/>
              <a:gd name="T47" fmla="*/ 4232 h 10667"/>
              <a:gd name="T48" fmla="*/ 8874 w 8989"/>
              <a:gd name="T49" fmla="*/ 3833 h 10667"/>
              <a:gd name="T50" fmla="*/ 5150 w 8989"/>
              <a:gd name="T51" fmla="*/ 2267 h 10667"/>
              <a:gd name="T52" fmla="*/ 5150 w 8989"/>
              <a:gd name="T53" fmla="*/ 0 h 10667"/>
              <a:gd name="T54" fmla="*/ 5150 w 8989"/>
              <a:gd name="T55" fmla="*/ 2267 h 10667"/>
              <a:gd name="T56" fmla="*/ 3391 w 8989"/>
              <a:gd name="T57" fmla="*/ 6869 h 10667"/>
              <a:gd name="T58" fmla="*/ 0 w 8989"/>
              <a:gd name="T59" fmla="*/ 7583 h 10667"/>
              <a:gd name="T60" fmla="*/ 1346 w 8989"/>
              <a:gd name="T61" fmla="*/ 5950 h 10667"/>
              <a:gd name="T62" fmla="*/ 2193 w 8989"/>
              <a:gd name="T63" fmla="*/ 5569 h 10667"/>
              <a:gd name="T64" fmla="*/ 3130 w 8989"/>
              <a:gd name="T65" fmla="*/ 5990 h 10667"/>
              <a:gd name="T66" fmla="*/ 2546 w 8989"/>
              <a:gd name="T67" fmla="*/ 6216 h 10667"/>
              <a:gd name="T68" fmla="*/ 1761 w 8989"/>
              <a:gd name="T69" fmla="*/ 6106 h 10667"/>
              <a:gd name="T70" fmla="*/ 2546 w 8989"/>
              <a:gd name="T71" fmla="*/ 6216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989" h="10667">
                <a:moveTo>
                  <a:pt x="8746" y="4385"/>
                </a:moveTo>
                <a:cubicBezTo>
                  <a:pt x="8539" y="4515"/>
                  <a:pt x="7535" y="5053"/>
                  <a:pt x="6900" y="5053"/>
                </a:cubicBezTo>
                <a:cubicBezTo>
                  <a:pt x="6786" y="5053"/>
                  <a:pt x="6683" y="5036"/>
                  <a:pt x="6600" y="4995"/>
                </a:cubicBezTo>
                <a:cubicBezTo>
                  <a:pt x="6447" y="4921"/>
                  <a:pt x="6347" y="4782"/>
                  <a:pt x="6326" y="4615"/>
                </a:cubicBezTo>
                <a:cubicBezTo>
                  <a:pt x="6283" y="4271"/>
                  <a:pt x="6210" y="3985"/>
                  <a:pt x="6111" y="3763"/>
                </a:cubicBezTo>
                <a:cubicBezTo>
                  <a:pt x="6159" y="4365"/>
                  <a:pt x="6235" y="5393"/>
                  <a:pt x="6247" y="5994"/>
                </a:cubicBezTo>
                <a:cubicBezTo>
                  <a:pt x="6247" y="6021"/>
                  <a:pt x="6289" y="6142"/>
                  <a:pt x="6289" y="6142"/>
                </a:cubicBezTo>
                <a:lnTo>
                  <a:pt x="6421" y="6377"/>
                </a:lnTo>
                <a:cubicBezTo>
                  <a:pt x="6530" y="6571"/>
                  <a:pt x="6655" y="6755"/>
                  <a:pt x="6787" y="6948"/>
                </a:cubicBezTo>
                <a:cubicBezTo>
                  <a:pt x="6865" y="7063"/>
                  <a:pt x="6943" y="7177"/>
                  <a:pt x="7017" y="7293"/>
                </a:cubicBezTo>
                <a:cubicBezTo>
                  <a:pt x="7177" y="7543"/>
                  <a:pt x="7384" y="7927"/>
                  <a:pt x="7332" y="8376"/>
                </a:cubicBezTo>
                <a:cubicBezTo>
                  <a:pt x="7315" y="8517"/>
                  <a:pt x="7310" y="8658"/>
                  <a:pt x="7303" y="8799"/>
                </a:cubicBezTo>
                <a:cubicBezTo>
                  <a:pt x="7301" y="8879"/>
                  <a:pt x="7297" y="8959"/>
                  <a:pt x="7292" y="9038"/>
                </a:cubicBezTo>
                <a:lnTo>
                  <a:pt x="7222" y="10179"/>
                </a:lnTo>
                <a:cubicBezTo>
                  <a:pt x="7205" y="10455"/>
                  <a:pt x="6980" y="10667"/>
                  <a:pt x="6712" y="10667"/>
                </a:cubicBezTo>
                <a:cubicBezTo>
                  <a:pt x="6701" y="10667"/>
                  <a:pt x="6691" y="10666"/>
                  <a:pt x="6680" y="10666"/>
                </a:cubicBezTo>
                <a:cubicBezTo>
                  <a:pt x="6398" y="10648"/>
                  <a:pt x="6183" y="10401"/>
                  <a:pt x="6201" y="10114"/>
                </a:cubicBezTo>
                <a:lnTo>
                  <a:pt x="6271" y="8973"/>
                </a:lnTo>
                <a:cubicBezTo>
                  <a:pt x="6275" y="8901"/>
                  <a:pt x="6278" y="8827"/>
                  <a:pt x="6282" y="8754"/>
                </a:cubicBezTo>
                <a:cubicBezTo>
                  <a:pt x="6289" y="8587"/>
                  <a:pt x="6296" y="8419"/>
                  <a:pt x="6316" y="8254"/>
                </a:cubicBezTo>
                <a:cubicBezTo>
                  <a:pt x="6325" y="8170"/>
                  <a:pt x="6273" y="8038"/>
                  <a:pt x="6160" y="7862"/>
                </a:cubicBezTo>
                <a:cubicBezTo>
                  <a:pt x="6090" y="7753"/>
                  <a:pt x="6018" y="7647"/>
                  <a:pt x="5946" y="7541"/>
                </a:cubicBezTo>
                <a:cubicBezTo>
                  <a:pt x="5807" y="7337"/>
                  <a:pt x="5664" y="7127"/>
                  <a:pt x="5533" y="6895"/>
                </a:cubicBezTo>
                <a:lnTo>
                  <a:pt x="5384" y="6630"/>
                </a:lnTo>
                <a:cubicBezTo>
                  <a:pt x="5313" y="6616"/>
                  <a:pt x="5240" y="6604"/>
                  <a:pt x="5164" y="6604"/>
                </a:cubicBezTo>
                <a:cubicBezTo>
                  <a:pt x="5151" y="6604"/>
                  <a:pt x="5136" y="6610"/>
                  <a:pt x="5122" y="6612"/>
                </a:cubicBezTo>
                <a:cubicBezTo>
                  <a:pt x="5126" y="7107"/>
                  <a:pt x="5130" y="7602"/>
                  <a:pt x="5128" y="8097"/>
                </a:cubicBezTo>
                <a:cubicBezTo>
                  <a:pt x="5126" y="8435"/>
                  <a:pt x="4966" y="8673"/>
                  <a:pt x="4849" y="8848"/>
                </a:cubicBezTo>
                <a:cubicBezTo>
                  <a:pt x="4826" y="8882"/>
                  <a:pt x="4803" y="8916"/>
                  <a:pt x="4782" y="8951"/>
                </a:cubicBezTo>
                <a:lnTo>
                  <a:pt x="3896" y="10419"/>
                </a:lnTo>
                <a:cubicBezTo>
                  <a:pt x="3800" y="10579"/>
                  <a:pt x="3632" y="10667"/>
                  <a:pt x="3460" y="10667"/>
                </a:cubicBezTo>
                <a:cubicBezTo>
                  <a:pt x="3368" y="10667"/>
                  <a:pt x="3276" y="10642"/>
                  <a:pt x="3192" y="10590"/>
                </a:cubicBezTo>
                <a:cubicBezTo>
                  <a:pt x="2952" y="10440"/>
                  <a:pt x="2876" y="10119"/>
                  <a:pt x="3024" y="9874"/>
                </a:cubicBezTo>
                <a:lnTo>
                  <a:pt x="3909" y="8408"/>
                </a:lnTo>
                <a:cubicBezTo>
                  <a:pt x="3939" y="8358"/>
                  <a:pt x="3971" y="8310"/>
                  <a:pt x="4004" y="8262"/>
                </a:cubicBezTo>
                <a:cubicBezTo>
                  <a:pt x="4041" y="8205"/>
                  <a:pt x="4099" y="8119"/>
                  <a:pt x="4105" y="8089"/>
                </a:cubicBezTo>
                <a:cubicBezTo>
                  <a:pt x="4107" y="7543"/>
                  <a:pt x="4103" y="6993"/>
                  <a:pt x="4098" y="6443"/>
                </a:cubicBezTo>
                <a:cubicBezTo>
                  <a:pt x="4098" y="6443"/>
                  <a:pt x="4200" y="3597"/>
                  <a:pt x="4211" y="3385"/>
                </a:cubicBezTo>
                <a:cubicBezTo>
                  <a:pt x="4011" y="3462"/>
                  <a:pt x="3811" y="3570"/>
                  <a:pt x="3632" y="3732"/>
                </a:cubicBezTo>
                <a:cubicBezTo>
                  <a:pt x="3184" y="4136"/>
                  <a:pt x="2935" y="4780"/>
                  <a:pt x="2892" y="5648"/>
                </a:cubicBezTo>
                <a:cubicBezTo>
                  <a:pt x="2881" y="5862"/>
                  <a:pt x="2707" y="6029"/>
                  <a:pt x="2498" y="6029"/>
                </a:cubicBezTo>
                <a:cubicBezTo>
                  <a:pt x="2491" y="6029"/>
                  <a:pt x="2485" y="6029"/>
                  <a:pt x="2478" y="6028"/>
                </a:cubicBezTo>
                <a:cubicBezTo>
                  <a:pt x="2260" y="6017"/>
                  <a:pt x="2093" y="5829"/>
                  <a:pt x="2103" y="5607"/>
                </a:cubicBezTo>
                <a:cubicBezTo>
                  <a:pt x="2157" y="4517"/>
                  <a:pt x="2495" y="3683"/>
                  <a:pt x="3108" y="3131"/>
                </a:cubicBezTo>
                <a:cubicBezTo>
                  <a:pt x="3566" y="2719"/>
                  <a:pt x="4166" y="2504"/>
                  <a:pt x="4762" y="2405"/>
                </a:cubicBezTo>
                <a:cubicBezTo>
                  <a:pt x="4906" y="2381"/>
                  <a:pt x="5053" y="2372"/>
                  <a:pt x="5199" y="2376"/>
                </a:cubicBezTo>
                <a:cubicBezTo>
                  <a:pt x="5531" y="2386"/>
                  <a:pt x="5879" y="2443"/>
                  <a:pt x="6166" y="2622"/>
                </a:cubicBezTo>
                <a:cubicBezTo>
                  <a:pt x="6622" y="2905"/>
                  <a:pt x="6924" y="3446"/>
                  <a:pt x="7066" y="4232"/>
                </a:cubicBezTo>
                <a:cubicBezTo>
                  <a:pt x="7373" y="4163"/>
                  <a:pt x="7938" y="3949"/>
                  <a:pt x="8331" y="3703"/>
                </a:cubicBezTo>
                <a:cubicBezTo>
                  <a:pt x="8516" y="3586"/>
                  <a:pt x="8759" y="3645"/>
                  <a:pt x="8874" y="3833"/>
                </a:cubicBezTo>
                <a:cubicBezTo>
                  <a:pt x="8989" y="4022"/>
                  <a:pt x="8931" y="4269"/>
                  <a:pt x="8746" y="4385"/>
                </a:cubicBezTo>
                <a:close/>
                <a:moveTo>
                  <a:pt x="5150" y="2267"/>
                </a:moveTo>
                <a:cubicBezTo>
                  <a:pt x="5766" y="2267"/>
                  <a:pt x="6264" y="1760"/>
                  <a:pt x="6264" y="1133"/>
                </a:cubicBezTo>
                <a:cubicBezTo>
                  <a:pt x="6264" y="507"/>
                  <a:pt x="5766" y="0"/>
                  <a:pt x="5150" y="0"/>
                </a:cubicBezTo>
                <a:cubicBezTo>
                  <a:pt x="4534" y="0"/>
                  <a:pt x="4035" y="507"/>
                  <a:pt x="4035" y="1133"/>
                </a:cubicBezTo>
                <a:cubicBezTo>
                  <a:pt x="4035" y="1760"/>
                  <a:pt x="4534" y="2267"/>
                  <a:pt x="5150" y="2267"/>
                </a:cubicBezTo>
                <a:close/>
                <a:moveTo>
                  <a:pt x="2848" y="6625"/>
                </a:moveTo>
                <a:lnTo>
                  <a:pt x="3391" y="6869"/>
                </a:lnTo>
                <a:lnTo>
                  <a:pt x="2561" y="8735"/>
                </a:lnTo>
                <a:lnTo>
                  <a:pt x="0" y="7583"/>
                </a:lnTo>
                <a:lnTo>
                  <a:pt x="829" y="5717"/>
                </a:lnTo>
                <a:lnTo>
                  <a:pt x="1346" y="5950"/>
                </a:lnTo>
                <a:lnTo>
                  <a:pt x="1629" y="5315"/>
                </a:lnTo>
                <a:lnTo>
                  <a:pt x="2193" y="5569"/>
                </a:lnTo>
                <a:cubicBezTo>
                  <a:pt x="2189" y="5530"/>
                  <a:pt x="2668" y="5778"/>
                  <a:pt x="2888" y="5882"/>
                </a:cubicBezTo>
                <a:lnTo>
                  <a:pt x="3130" y="5990"/>
                </a:lnTo>
                <a:lnTo>
                  <a:pt x="2848" y="6625"/>
                </a:lnTo>
                <a:close/>
                <a:moveTo>
                  <a:pt x="2546" y="6216"/>
                </a:moveTo>
                <a:lnTo>
                  <a:pt x="1851" y="5903"/>
                </a:lnTo>
                <a:lnTo>
                  <a:pt x="1761" y="6106"/>
                </a:lnTo>
                <a:lnTo>
                  <a:pt x="2456" y="6418"/>
                </a:lnTo>
                <a:lnTo>
                  <a:pt x="2546" y="6216"/>
                </a:lnTo>
                <a:close/>
              </a:path>
            </a:pathLst>
          </a:custGeom>
          <a:solidFill>
            <a:srgbClr val="56C4D2"/>
          </a:solidFill>
          <a:ln>
            <a:noFill/>
          </a:ln>
        </p:spPr>
        <p:txBody>
          <a:bodyPr/>
          <a:lstStyle/>
          <a:p>
            <a:pPr fontAlgn="ctr"/>
            <a:endParaRPr lang="en-US" altLang="zh-CN" dirty="0">
              <a:latin typeface="Huawei Sans" panose="020C0503030203020204" pitchFamily="34" charset="0"/>
            </a:endParaRPr>
          </a:p>
        </p:txBody>
      </p:sp>
      <p:sp>
        <p:nvSpPr>
          <p:cNvPr id="186" name="businessman-silhouette-walking-with-suitcase_47866"/>
          <p:cNvSpPr>
            <a:spLocks noChangeAspect="1"/>
          </p:cNvSpPr>
          <p:nvPr/>
        </p:nvSpPr>
        <p:spPr bwMode="gray">
          <a:xfrm>
            <a:off x="8812197" y="3845461"/>
            <a:ext cx="514543" cy="609685"/>
          </a:xfrm>
          <a:custGeom>
            <a:avLst/>
            <a:gdLst>
              <a:gd name="T0" fmla="*/ 6900 w 8989"/>
              <a:gd name="T1" fmla="*/ 5053 h 10667"/>
              <a:gd name="T2" fmla="*/ 6326 w 8989"/>
              <a:gd name="T3" fmla="*/ 4615 h 10667"/>
              <a:gd name="T4" fmla="*/ 6247 w 8989"/>
              <a:gd name="T5" fmla="*/ 5994 h 10667"/>
              <a:gd name="T6" fmla="*/ 6421 w 8989"/>
              <a:gd name="T7" fmla="*/ 6377 h 10667"/>
              <a:gd name="T8" fmla="*/ 7017 w 8989"/>
              <a:gd name="T9" fmla="*/ 7293 h 10667"/>
              <a:gd name="T10" fmla="*/ 7303 w 8989"/>
              <a:gd name="T11" fmla="*/ 8799 h 10667"/>
              <a:gd name="T12" fmla="*/ 7222 w 8989"/>
              <a:gd name="T13" fmla="*/ 10179 h 10667"/>
              <a:gd name="T14" fmla="*/ 6680 w 8989"/>
              <a:gd name="T15" fmla="*/ 10666 h 10667"/>
              <a:gd name="T16" fmla="*/ 6271 w 8989"/>
              <a:gd name="T17" fmla="*/ 8973 h 10667"/>
              <a:gd name="T18" fmla="*/ 6316 w 8989"/>
              <a:gd name="T19" fmla="*/ 8254 h 10667"/>
              <a:gd name="T20" fmla="*/ 5946 w 8989"/>
              <a:gd name="T21" fmla="*/ 7541 h 10667"/>
              <a:gd name="T22" fmla="*/ 5384 w 8989"/>
              <a:gd name="T23" fmla="*/ 6630 h 10667"/>
              <a:gd name="T24" fmla="*/ 5122 w 8989"/>
              <a:gd name="T25" fmla="*/ 6612 h 10667"/>
              <a:gd name="T26" fmla="*/ 4849 w 8989"/>
              <a:gd name="T27" fmla="*/ 8848 h 10667"/>
              <a:gd name="T28" fmla="*/ 3896 w 8989"/>
              <a:gd name="T29" fmla="*/ 10419 h 10667"/>
              <a:gd name="T30" fmla="*/ 3192 w 8989"/>
              <a:gd name="T31" fmla="*/ 10590 h 10667"/>
              <a:gd name="T32" fmla="*/ 3909 w 8989"/>
              <a:gd name="T33" fmla="*/ 8408 h 10667"/>
              <a:gd name="T34" fmla="*/ 4105 w 8989"/>
              <a:gd name="T35" fmla="*/ 8089 h 10667"/>
              <a:gd name="T36" fmla="*/ 4211 w 8989"/>
              <a:gd name="T37" fmla="*/ 3385 h 10667"/>
              <a:gd name="T38" fmla="*/ 2892 w 8989"/>
              <a:gd name="T39" fmla="*/ 5648 h 10667"/>
              <a:gd name="T40" fmla="*/ 2478 w 8989"/>
              <a:gd name="T41" fmla="*/ 6028 h 10667"/>
              <a:gd name="T42" fmla="*/ 3108 w 8989"/>
              <a:gd name="T43" fmla="*/ 3131 h 10667"/>
              <a:gd name="T44" fmla="*/ 5199 w 8989"/>
              <a:gd name="T45" fmla="*/ 2376 h 10667"/>
              <a:gd name="T46" fmla="*/ 7066 w 8989"/>
              <a:gd name="T47" fmla="*/ 4232 h 10667"/>
              <a:gd name="T48" fmla="*/ 8874 w 8989"/>
              <a:gd name="T49" fmla="*/ 3833 h 10667"/>
              <a:gd name="T50" fmla="*/ 5150 w 8989"/>
              <a:gd name="T51" fmla="*/ 2267 h 10667"/>
              <a:gd name="T52" fmla="*/ 5150 w 8989"/>
              <a:gd name="T53" fmla="*/ 0 h 10667"/>
              <a:gd name="T54" fmla="*/ 5150 w 8989"/>
              <a:gd name="T55" fmla="*/ 2267 h 10667"/>
              <a:gd name="T56" fmla="*/ 3391 w 8989"/>
              <a:gd name="T57" fmla="*/ 6869 h 10667"/>
              <a:gd name="T58" fmla="*/ 0 w 8989"/>
              <a:gd name="T59" fmla="*/ 7583 h 10667"/>
              <a:gd name="T60" fmla="*/ 1346 w 8989"/>
              <a:gd name="T61" fmla="*/ 5950 h 10667"/>
              <a:gd name="T62" fmla="*/ 2193 w 8989"/>
              <a:gd name="T63" fmla="*/ 5569 h 10667"/>
              <a:gd name="T64" fmla="*/ 3130 w 8989"/>
              <a:gd name="T65" fmla="*/ 5990 h 10667"/>
              <a:gd name="T66" fmla="*/ 2546 w 8989"/>
              <a:gd name="T67" fmla="*/ 6216 h 10667"/>
              <a:gd name="T68" fmla="*/ 1761 w 8989"/>
              <a:gd name="T69" fmla="*/ 6106 h 10667"/>
              <a:gd name="T70" fmla="*/ 2546 w 8989"/>
              <a:gd name="T71" fmla="*/ 6216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989" h="10667">
                <a:moveTo>
                  <a:pt x="8746" y="4385"/>
                </a:moveTo>
                <a:cubicBezTo>
                  <a:pt x="8539" y="4515"/>
                  <a:pt x="7535" y="5053"/>
                  <a:pt x="6900" y="5053"/>
                </a:cubicBezTo>
                <a:cubicBezTo>
                  <a:pt x="6786" y="5053"/>
                  <a:pt x="6683" y="5036"/>
                  <a:pt x="6600" y="4995"/>
                </a:cubicBezTo>
                <a:cubicBezTo>
                  <a:pt x="6447" y="4921"/>
                  <a:pt x="6347" y="4782"/>
                  <a:pt x="6326" y="4615"/>
                </a:cubicBezTo>
                <a:cubicBezTo>
                  <a:pt x="6283" y="4271"/>
                  <a:pt x="6210" y="3985"/>
                  <a:pt x="6111" y="3763"/>
                </a:cubicBezTo>
                <a:cubicBezTo>
                  <a:pt x="6159" y="4365"/>
                  <a:pt x="6235" y="5393"/>
                  <a:pt x="6247" y="5994"/>
                </a:cubicBezTo>
                <a:cubicBezTo>
                  <a:pt x="6247" y="6021"/>
                  <a:pt x="6289" y="6142"/>
                  <a:pt x="6289" y="6142"/>
                </a:cubicBezTo>
                <a:lnTo>
                  <a:pt x="6421" y="6377"/>
                </a:lnTo>
                <a:cubicBezTo>
                  <a:pt x="6530" y="6571"/>
                  <a:pt x="6655" y="6755"/>
                  <a:pt x="6787" y="6948"/>
                </a:cubicBezTo>
                <a:cubicBezTo>
                  <a:pt x="6865" y="7063"/>
                  <a:pt x="6943" y="7177"/>
                  <a:pt x="7017" y="7293"/>
                </a:cubicBezTo>
                <a:cubicBezTo>
                  <a:pt x="7177" y="7543"/>
                  <a:pt x="7384" y="7927"/>
                  <a:pt x="7332" y="8376"/>
                </a:cubicBezTo>
                <a:cubicBezTo>
                  <a:pt x="7315" y="8517"/>
                  <a:pt x="7310" y="8658"/>
                  <a:pt x="7303" y="8799"/>
                </a:cubicBezTo>
                <a:cubicBezTo>
                  <a:pt x="7301" y="8879"/>
                  <a:pt x="7297" y="8959"/>
                  <a:pt x="7292" y="9038"/>
                </a:cubicBezTo>
                <a:lnTo>
                  <a:pt x="7222" y="10179"/>
                </a:lnTo>
                <a:cubicBezTo>
                  <a:pt x="7205" y="10455"/>
                  <a:pt x="6980" y="10667"/>
                  <a:pt x="6712" y="10667"/>
                </a:cubicBezTo>
                <a:cubicBezTo>
                  <a:pt x="6701" y="10667"/>
                  <a:pt x="6691" y="10666"/>
                  <a:pt x="6680" y="10666"/>
                </a:cubicBezTo>
                <a:cubicBezTo>
                  <a:pt x="6398" y="10648"/>
                  <a:pt x="6183" y="10401"/>
                  <a:pt x="6201" y="10114"/>
                </a:cubicBezTo>
                <a:lnTo>
                  <a:pt x="6271" y="8973"/>
                </a:lnTo>
                <a:cubicBezTo>
                  <a:pt x="6275" y="8901"/>
                  <a:pt x="6278" y="8827"/>
                  <a:pt x="6282" y="8754"/>
                </a:cubicBezTo>
                <a:cubicBezTo>
                  <a:pt x="6289" y="8587"/>
                  <a:pt x="6296" y="8419"/>
                  <a:pt x="6316" y="8254"/>
                </a:cubicBezTo>
                <a:cubicBezTo>
                  <a:pt x="6325" y="8170"/>
                  <a:pt x="6273" y="8038"/>
                  <a:pt x="6160" y="7862"/>
                </a:cubicBezTo>
                <a:cubicBezTo>
                  <a:pt x="6090" y="7753"/>
                  <a:pt x="6018" y="7647"/>
                  <a:pt x="5946" y="7541"/>
                </a:cubicBezTo>
                <a:cubicBezTo>
                  <a:pt x="5807" y="7337"/>
                  <a:pt x="5664" y="7127"/>
                  <a:pt x="5533" y="6895"/>
                </a:cubicBezTo>
                <a:lnTo>
                  <a:pt x="5384" y="6630"/>
                </a:lnTo>
                <a:cubicBezTo>
                  <a:pt x="5313" y="6616"/>
                  <a:pt x="5240" y="6604"/>
                  <a:pt x="5164" y="6604"/>
                </a:cubicBezTo>
                <a:cubicBezTo>
                  <a:pt x="5151" y="6604"/>
                  <a:pt x="5136" y="6610"/>
                  <a:pt x="5122" y="6612"/>
                </a:cubicBezTo>
                <a:cubicBezTo>
                  <a:pt x="5126" y="7107"/>
                  <a:pt x="5130" y="7602"/>
                  <a:pt x="5128" y="8097"/>
                </a:cubicBezTo>
                <a:cubicBezTo>
                  <a:pt x="5126" y="8435"/>
                  <a:pt x="4966" y="8673"/>
                  <a:pt x="4849" y="8848"/>
                </a:cubicBezTo>
                <a:cubicBezTo>
                  <a:pt x="4826" y="8882"/>
                  <a:pt x="4803" y="8916"/>
                  <a:pt x="4782" y="8951"/>
                </a:cubicBezTo>
                <a:lnTo>
                  <a:pt x="3896" y="10419"/>
                </a:lnTo>
                <a:cubicBezTo>
                  <a:pt x="3800" y="10579"/>
                  <a:pt x="3632" y="10667"/>
                  <a:pt x="3460" y="10667"/>
                </a:cubicBezTo>
                <a:cubicBezTo>
                  <a:pt x="3368" y="10667"/>
                  <a:pt x="3276" y="10642"/>
                  <a:pt x="3192" y="10590"/>
                </a:cubicBezTo>
                <a:cubicBezTo>
                  <a:pt x="2952" y="10440"/>
                  <a:pt x="2876" y="10119"/>
                  <a:pt x="3024" y="9874"/>
                </a:cubicBezTo>
                <a:lnTo>
                  <a:pt x="3909" y="8408"/>
                </a:lnTo>
                <a:cubicBezTo>
                  <a:pt x="3939" y="8358"/>
                  <a:pt x="3971" y="8310"/>
                  <a:pt x="4004" y="8262"/>
                </a:cubicBezTo>
                <a:cubicBezTo>
                  <a:pt x="4041" y="8205"/>
                  <a:pt x="4099" y="8119"/>
                  <a:pt x="4105" y="8089"/>
                </a:cubicBezTo>
                <a:cubicBezTo>
                  <a:pt x="4107" y="7543"/>
                  <a:pt x="4103" y="6993"/>
                  <a:pt x="4098" y="6443"/>
                </a:cubicBezTo>
                <a:cubicBezTo>
                  <a:pt x="4098" y="6443"/>
                  <a:pt x="4200" y="3597"/>
                  <a:pt x="4211" y="3385"/>
                </a:cubicBezTo>
                <a:cubicBezTo>
                  <a:pt x="4011" y="3462"/>
                  <a:pt x="3811" y="3570"/>
                  <a:pt x="3632" y="3732"/>
                </a:cubicBezTo>
                <a:cubicBezTo>
                  <a:pt x="3184" y="4136"/>
                  <a:pt x="2935" y="4780"/>
                  <a:pt x="2892" y="5648"/>
                </a:cubicBezTo>
                <a:cubicBezTo>
                  <a:pt x="2881" y="5862"/>
                  <a:pt x="2707" y="6029"/>
                  <a:pt x="2498" y="6029"/>
                </a:cubicBezTo>
                <a:cubicBezTo>
                  <a:pt x="2491" y="6029"/>
                  <a:pt x="2485" y="6029"/>
                  <a:pt x="2478" y="6028"/>
                </a:cubicBezTo>
                <a:cubicBezTo>
                  <a:pt x="2260" y="6017"/>
                  <a:pt x="2093" y="5829"/>
                  <a:pt x="2103" y="5607"/>
                </a:cubicBezTo>
                <a:cubicBezTo>
                  <a:pt x="2157" y="4517"/>
                  <a:pt x="2495" y="3683"/>
                  <a:pt x="3108" y="3131"/>
                </a:cubicBezTo>
                <a:cubicBezTo>
                  <a:pt x="3566" y="2719"/>
                  <a:pt x="4166" y="2504"/>
                  <a:pt x="4762" y="2405"/>
                </a:cubicBezTo>
                <a:cubicBezTo>
                  <a:pt x="4906" y="2381"/>
                  <a:pt x="5053" y="2372"/>
                  <a:pt x="5199" y="2376"/>
                </a:cubicBezTo>
                <a:cubicBezTo>
                  <a:pt x="5531" y="2386"/>
                  <a:pt x="5879" y="2443"/>
                  <a:pt x="6166" y="2622"/>
                </a:cubicBezTo>
                <a:cubicBezTo>
                  <a:pt x="6622" y="2905"/>
                  <a:pt x="6924" y="3446"/>
                  <a:pt x="7066" y="4232"/>
                </a:cubicBezTo>
                <a:cubicBezTo>
                  <a:pt x="7373" y="4163"/>
                  <a:pt x="7938" y="3949"/>
                  <a:pt x="8331" y="3703"/>
                </a:cubicBezTo>
                <a:cubicBezTo>
                  <a:pt x="8516" y="3586"/>
                  <a:pt x="8759" y="3645"/>
                  <a:pt x="8874" y="3833"/>
                </a:cubicBezTo>
                <a:cubicBezTo>
                  <a:pt x="8989" y="4022"/>
                  <a:pt x="8931" y="4269"/>
                  <a:pt x="8746" y="4385"/>
                </a:cubicBezTo>
                <a:close/>
                <a:moveTo>
                  <a:pt x="5150" y="2267"/>
                </a:moveTo>
                <a:cubicBezTo>
                  <a:pt x="5766" y="2267"/>
                  <a:pt x="6264" y="1760"/>
                  <a:pt x="6264" y="1133"/>
                </a:cubicBezTo>
                <a:cubicBezTo>
                  <a:pt x="6264" y="507"/>
                  <a:pt x="5766" y="0"/>
                  <a:pt x="5150" y="0"/>
                </a:cubicBezTo>
                <a:cubicBezTo>
                  <a:pt x="4534" y="0"/>
                  <a:pt x="4035" y="507"/>
                  <a:pt x="4035" y="1133"/>
                </a:cubicBezTo>
                <a:cubicBezTo>
                  <a:pt x="4035" y="1760"/>
                  <a:pt x="4534" y="2267"/>
                  <a:pt x="5150" y="2267"/>
                </a:cubicBezTo>
                <a:close/>
                <a:moveTo>
                  <a:pt x="2848" y="6625"/>
                </a:moveTo>
                <a:lnTo>
                  <a:pt x="3391" y="6869"/>
                </a:lnTo>
                <a:lnTo>
                  <a:pt x="2561" y="8735"/>
                </a:lnTo>
                <a:lnTo>
                  <a:pt x="0" y="7583"/>
                </a:lnTo>
                <a:lnTo>
                  <a:pt x="829" y="5717"/>
                </a:lnTo>
                <a:lnTo>
                  <a:pt x="1346" y="5950"/>
                </a:lnTo>
                <a:lnTo>
                  <a:pt x="1629" y="5315"/>
                </a:lnTo>
                <a:lnTo>
                  <a:pt x="2193" y="5569"/>
                </a:lnTo>
                <a:cubicBezTo>
                  <a:pt x="2189" y="5530"/>
                  <a:pt x="2668" y="5778"/>
                  <a:pt x="2888" y="5882"/>
                </a:cubicBezTo>
                <a:lnTo>
                  <a:pt x="3130" y="5990"/>
                </a:lnTo>
                <a:lnTo>
                  <a:pt x="2848" y="6625"/>
                </a:lnTo>
                <a:close/>
                <a:moveTo>
                  <a:pt x="2546" y="6216"/>
                </a:moveTo>
                <a:lnTo>
                  <a:pt x="1851" y="5903"/>
                </a:lnTo>
                <a:lnTo>
                  <a:pt x="1761" y="6106"/>
                </a:lnTo>
                <a:lnTo>
                  <a:pt x="2456" y="6418"/>
                </a:lnTo>
                <a:lnTo>
                  <a:pt x="2546" y="6216"/>
                </a:lnTo>
                <a:close/>
              </a:path>
            </a:pathLst>
          </a:custGeom>
          <a:solidFill>
            <a:srgbClr val="56C4D2"/>
          </a:solidFill>
          <a:ln>
            <a:noFill/>
          </a:ln>
        </p:spPr>
        <p:txBody>
          <a:bodyPr/>
          <a:lstStyle/>
          <a:p>
            <a:pPr fontAlgn="ctr"/>
            <a:endParaRPr lang="en-US" altLang="zh-CN" dirty="0">
              <a:latin typeface="Huawei Sans" panose="020C0503030203020204" pitchFamily="34" charset="0"/>
            </a:endParaRPr>
          </a:p>
        </p:txBody>
      </p:sp>
      <p:cxnSp>
        <p:nvCxnSpPr>
          <p:cNvPr id="190" name="Straight Arrow Connector 189"/>
          <p:cNvCxnSpPr/>
          <p:nvPr/>
        </p:nvCxnSpPr>
        <p:spPr bwMode="gray">
          <a:xfrm>
            <a:off x="9186033" y="4505958"/>
            <a:ext cx="364379" cy="558515"/>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318556163"/>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dirty="0"/>
              <a:t>Hierarchical Networking</a:t>
            </a:r>
          </a:p>
        </p:txBody>
      </p:sp>
      <p:sp>
        <p:nvSpPr>
          <p:cNvPr id="7" name="矩形 6"/>
          <p:cNvSpPr/>
          <p:nvPr/>
        </p:nvSpPr>
        <p:spPr bwMode="gray">
          <a:xfrm>
            <a:off x="5530356" y="1065888"/>
            <a:ext cx="6218732" cy="5073184"/>
          </a:xfrm>
          <a:prstGeom prst="rect">
            <a:avLst/>
          </a:prstGeom>
        </p:spPr>
        <p:txBody>
          <a:bodyPr wrap="square">
            <a:spAutoFit/>
          </a:bodyPr>
          <a:lstStyle/>
          <a:p>
            <a:pPr marL="301625" indent="-301625" fontAlgn="ctr">
              <a:lnSpc>
                <a:spcPct val="110000"/>
              </a:lnSpc>
              <a:spcAft>
                <a:spcPts val="200"/>
              </a:spcAft>
              <a:buFont typeface="Arial" panose="020B0604020202020204" pitchFamily="34" charset="0"/>
              <a:buChar char="•"/>
            </a:pPr>
            <a:r>
              <a:rPr lang="en-US" sz="1600" b="1" dirty="0">
                <a:solidFill>
                  <a:srgbClr val="333333"/>
                </a:solidFill>
                <a:latin typeface="Huawei Sans" panose="020C0503030203020204" pitchFamily="34" charset="0"/>
              </a:rPr>
              <a:t>Solution Overview</a:t>
            </a:r>
          </a:p>
          <a:p>
            <a:pPr marL="542925" lvl="1" indent="-238125" defTabSz="914034" fontAlgn="ctr">
              <a:lnSpc>
                <a:spcPct val="110000"/>
              </a:lnSpc>
              <a:spcBef>
                <a:spcPts val="792"/>
              </a:spcBef>
              <a:spcAft>
                <a:spcPts val="200"/>
              </a:spcAft>
              <a:buSzPct val="50000"/>
              <a:buFont typeface="Wingdings" panose="05000000000000000000" pitchFamily="2" charset="2"/>
              <a:buChar char=""/>
            </a:pPr>
            <a:r>
              <a:rPr lang="en-US" sz="1400" dirty="0">
                <a:solidFill>
                  <a:prstClr val="black"/>
                </a:solidFill>
                <a:latin typeface="Huawei Sans" panose="020C0503030203020204" pitchFamily="34" charset="0"/>
                <a:cs typeface="Huawei Sans" panose="020C0503030203020204" pitchFamily="34" charset="0"/>
              </a:rPr>
              <a:t>The hierarchical networking model can be considered as the combination of the single-layer networking model. A WAN is divided into multiple areas, which are interconnected through a centralized backbone area to implement inter-area communication between a large number of sites.</a:t>
            </a:r>
          </a:p>
          <a:p>
            <a:pPr marL="542925" lvl="1" indent="-238125" defTabSz="914034" fontAlgn="ctr">
              <a:lnSpc>
                <a:spcPct val="110000"/>
              </a:lnSpc>
              <a:spcBef>
                <a:spcPts val="792"/>
              </a:spcBef>
              <a:spcAft>
                <a:spcPts val="200"/>
              </a:spcAft>
              <a:buSzPct val="50000"/>
              <a:buFont typeface="Wingdings" panose="05000000000000000000" pitchFamily="2" charset="2"/>
              <a:buChar char=""/>
            </a:pPr>
            <a:r>
              <a:rPr lang="en-US" sz="1400" dirty="0">
                <a:solidFill>
                  <a:prstClr val="black"/>
                </a:solidFill>
                <a:latin typeface="Huawei Sans" panose="020C0503030203020204" pitchFamily="34" charset="0"/>
                <a:cs typeface="Huawei Sans" panose="020C0503030203020204" pitchFamily="34" charset="0"/>
              </a:rPr>
              <a:t>For example, a multinational enterprise can be divided into multiple areas (China, Europe, America, etc.) based on its management structure. Each area uses a single-layer networking model, which can be hub-spoke or full-mesh. In addition, each area uses one or more sites as their border sites. The border sites of each area form the backbone area for interconnection between areas, that is, the level-1 network. In this way, border sites connect to both the level-2 area network and level-1 network.</a:t>
            </a:r>
          </a:p>
          <a:p>
            <a:pPr marL="301625" indent="-301625" fontAlgn="ctr">
              <a:lnSpc>
                <a:spcPct val="110000"/>
              </a:lnSpc>
              <a:spcAft>
                <a:spcPts val="200"/>
              </a:spcAft>
              <a:buFont typeface="Arial" panose="020B0604020202020204" pitchFamily="34" charset="0"/>
              <a:buChar char="•"/>
            </a:pPr>
            <a:r>
              <a:rPr lang="en-US" sz="1600" b="1" dirty="0">
                <a:solidFill>
                  <a:srgbClr val="333333"/>
                </a:solidFill>
                <a:latin typeface="Huawei Sans" panose="020C0503030203020204" pitchFamily="34" charset="0"/>
              </a:rPr>
              <a:t>Application Scenario</a:t>
            </a:r>
          </a:p>
          <a:p>
            <a:pPr marL="542925" lvl="1" indent="-238125" defTabSz="914034" fontAlgn="ctr">
              <a:lnSpc>
                <a:spcPct val="110000"/>
              </a:lnSpc>
              <a:spcBef>
                <a:spcPts val="792"/>
              </a:spcBef>
              <a:spcAft>
                <a:spcPts val="200"/>
              </a:spcAft>
              <a:buSzPct val="50000"/>
              <a:buFont typeface="Wingdings" panose="05000000000000000000" pitchFamily="2" charset="2"/>
              <a:buChar char=""/>
            </a:pPr>
            <a:r>
              <a:rPr lang="en-US" sz="1400" dirty="0">
                <a:solidFill>
                  <a:prstClr val="black"/>
                </a:solidFill>
                <a:latin typeface="Huawei Sans" panose="020C0503030203020204" pitchFamily="34" charset="0"/>
                <a:cs typeface="Huawei Sans" panose="020C0503030203020204" pitchFamily="34" charset="0"/>
              </a:rPr>
              <a:t>The hierarchical networking is applicable to enterprises with a large number of sites or multinational enterprises with widely distributed sites. The hierarchical networking has a clear network structure and good network scalability.</a:t>
            </a:r>
          </a:p>
        </p:txBody>
      </p:sp>
      <p:pic>
        <p:nvPicPr>
          <p:cNvPr id="12" name="图片 9">
            <a:extLst>
              <a:ext uri="{FF2B5EF4-FFF2-40B4-BE49-F238E27FC236}">
                <a16:creationId xmlns="" xmlns:a16="http://schemas.microsoft.com/office/drawing/2014/main" id="{DA8F0200-C041-486D-AF98-310F1F4B180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917416" y="1385401"/>
            <a:ext cx="490909" cy="402545"/>
          </a:xfrm>
          <a:prstGeom prst="rect">
            <a:avLst/>
          </a:prstGeom>
        </p:spPr>
      </p:pic>
      <p:pic>
        <p:nvPicPr>
          <p:cNvPr id="15" name="图片 9">
            <a:extLst>
              <a:ext uri="{FF2B5EF4-FFF2-40B4-BE49-F238E27FC236}">
                <a16:creationId xmlns="" xmlns:a16="http://schemas.microsoft.com/office/drawing/2014/main" id="{3793E7EE-A146-4BD1-9D5F-55AD7EBE16E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161502" y="3008950"/>
            <a:ext cx="490909" cy="402545"/>
          </a:xfrm>
          <a:prstGeom prst="rect">
            <a:avLst/>
          </a:prstGeom>
        </p:spPr>
      </p:pic>
      <p:pic>
        <p:nvPicPr>
          <p:cNvPr id="16" name="图片 9">
            <a:extLst>
              <a:ext uri="{FF2B5EF4-FFF2-40B4-BE49-F238E27FC236}">
                <a16:creationId xmlns="" xmlns:a16="http://schemas.microsoft.com/office/drawing/2014/main" id="{E67CC55E-5FB3-4FCE-A23E-3FEC8EDE0FD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673329" y="3008950"/>
            <a:ext cx="490909" cy="402545"/>
          </a:xfrm>
          <a:prstGeom prst="rect">
            <a:avLst/>
          </a:prstGeom>
        </p:spPr>
      </p:pic>
      <p:pic>
        <p:nvPicPr>
          <p:cNvPr id="21" name="图片 9">
            <a:extLst>
              <a:ext uri="{FF2B5EF4-FFF2-40B4-BE49-F238E27FC236}">
                <a16:creationId xmlns="" xmlns:a16="http://schemas.microsoft.com/office/drawing/2014/main" id="{411BF578-3DE6-416F-9236-B9F0B8796F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214488" y="5405786"/>
            <a:ext cx="490909" cy="402545"/>
          </a:xfrm>
          <a:prstGeom prst="rect">
            <a:avLst/>
          </a:prstGeom>
        </p:spPr>
      </p:pic>
      <p:pic>
        <p:nvPicPr>
          <p:cNvPr id="22" name="图片 9">
            <a:extLst>
              <a:ext uri="{FF2B5EF4-FFF2-40B4-BE49-F238E27FC236}">
                <a16:creationId xmlns="" xmlns:a16="http://schemas.microsoft.com/office/drawing/2014/main" id="{4C0ECAAC-1694-47D2-8D28-6E88121DC0A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406956" y="5405785"/>
            <a:ext cx="490909" cy="402545"/>
          </a:xfrm>
          <a:prstGeom prst="rect">
            <a:avLst/>
          </a:prstGeom>
        </p:spPr>
      </p:pic>
      <p:pic>
        <p:nvPicPr>
          <p:cNvPr id="23" name="图片 9">
            <a:extLst>
              <a:ext uri="{FF2B5EF4-FFF2-40B4-BE49-F238E27FC236}">
                <a16:creationId xmlns="" xmlns:a16="http://schemas.microsoft.com/office/drawing/2014/main" id="{C73EA0D2-6F9F-46F3-ADC0-7EC067E148A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621828" y="5405787"/>
            <a:ext cx="490909" cy="402545"/>
          </a:xfrm>
          <a:prstGeom prst="rect">
            <a:avLst/>
          </a:prstGeom>
        </p:spPr>
      </p:pic>
      <p:pic>
        <p:nvPicPr>
          <p:cNvPr id="24" name="图片 9">
            <a:extLst>
              <a:ext uri="{FF2B5EF4-FFF2-40B4-BE49-F238E27FC236}">
                <a16:creationId xmlns="" xmlns:a16="http://schemas.microsoft.com/office/drawing/2014/main" id="{64CD3775-11E0-4E34-9663-C303B6C549C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814296" y="5405786"/>
            <a:ext cx="490909" cy="402545"/>
          </a:xfrm>
          <a:prstGeom prst="rect">
            <a:avLst/>
          </a:prstGeom>
        </p:spPr>
      </p:pic>
      <p:cxnSp>
        <p:nvCxnSpPr>
          <p:cNvPr id="25" name="直接连接符 11">
            <a:extLst>
              <a:ext uri="{FF2B5EF4-FFF2-40B4-BE49-F238E27FC236}">
                <a16:creationId xmlns="" xmlns:a16="http://schemas.microsoft.com/office/drawing/2014/main" id="{416F5398-6D49-4018-8664-160A925B158C}"/>
              </a:ext>
            </a:extLst>
          </p:cNvPr>
          <p:cNvCxnSpPr>
            <a:stCxn id="12" idx="2"/>
            <a:endCxn id="13" idx="2"/>
          </p:cNvCxnSpPr>
          <p:nvPr/>
        </p:nvCxnSpPr>
        <p:spPr bwMode="gray">
          <a:xfrm flipH="1">
            <a:off x="2489005" y="1787946"/>
            <a:ext cx="673866" cy="372131"/>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 name="直接连接符 11">
            <a:extLst>
              <a:ext uri="{FF2B5EF4-FFF2-40B4-BE49-F238E27FC236}">
                <a16:creationId xmlns="" xmlns:a16="http://schemas.microsoft.com/office/drawing/2014/main" id="{CBD99D0C-8453-4B6E-87D9-FD0AA5D23C5F}"/>
              </a:ext>
            </a:extLst>
          </p:cNvPr>
          <p:cNvCxnSpPr>
            <a:stCxn id="12" idx="2"/>
            <a:endCxn id="14" idx="0"/>
          </p:cNvCxnSpPr>
          <p:nvPr/>
        </p:nvCxnSpPr>
        <p:spPr bwMode="gray">
          <a:xfrm>
            <a:off x="3162871" y="1787946"/>
            <a:ext cx="645753" cy="28094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 name="直接连接符 11">
            <a:extLst>
              <a:ext uri="{FF2B5EF4-FFF2-40B4-BE49-F238E27FC236}">
                <a16:creationId xmlns="" xmlns:a16="http://schemas.microsoft.com/office/drawing/2014/main" id="{DFE16169-BFC9-455D-9593-1CADFBC40DA2}"/>
              </a:ext>
            </a:extLst>
          </p:cNvPr>
          <p:cNvCxnSpPr>
            <a:endCxn id="15" idx="0"/>
          </p:cNvCxnSpPr>
          <p:nvPr/>
        </p:nvCxnSpPr>
        <p:spPr bwMode="gray">
          <a:xfrm flipH="1">
            <a:off x="2406957" y="2602557"/>
            <a:ext cx="1511827" cy="406393"/>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 name="直接连接符 11">
            <a:extLst>
              <a:ext uri="{FF2B5EF4-FFF2-40B4-BE49-F238E27FC236}">
                <a16:creationId xmlns="" xmlns:a16="http://schemas.microsoft.com/office/drawing/2014/main" id="{59A27D2E-5CC2-48A2-9CF2-C1E5E9D2DE07}"/>
              </a:ext>
            </a:extLst>
          </p:cNvPr>
          <p:cNvCxnSpPr>
            <a:stCxn id="16" idx="0"/>
          </p:cNvCxnSpPr>
          <p:nvPr/>
        </p:nvCxnSpPr>
        <p:spPr bwMode="gray">
          <a:xfrm flipH="1" flipV="1">
            <a:off x="2406957" y="2602557"/>
            <a:ext cx="1511827" cy="406393"/>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直接连接符 11">
            <a:extLst>
              <a:ext uri="{FF2B5EF4-FFF2-40B4-BE49-F238E27FC236}">
                <a16:creationId xmlns="" xmlns:a16="http://schemas.microsoft.com/office/drawing/2014/main" id="{D82EB101-2BBC-421D-A723-C4E7CFDBA8CF}"/>
              </a:ext>
            </a:extLst>
          </p:cNvPr>
          <p:cNvCxnSpPr>
            <a:stCxn id="15" idx="0"/>
          </p:cNvCxnSpPr>
          <p:nvPr/>
        </p:nvCxnSpPr>
        <p:spPr bwMode="gray">
          <a:xfrm flipV="1">
            <a:off x="2406957" y="2602557"/>
            <a:ext cx="0" cy="406393"/>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7" name="直接连接符 11">
            <a:extLst>
              <a:ext uri="{FF2B5EF4-FFF2-40B4-BE49-F238E27FC236}">
                <a16:creationId xmlns="" xmlns:a16="http://schemas.microsoft.com/office/drawing/2014/main" id="{D8E7B979-34E5-40AA-9757-77B785C5C900}"/>
              </a:ext>
            </a:extLst>
          </p:cNvPr>
          <p:cNvCxnSpPr>
            <a:stCxn id="16" idx="0"/>
          </p:cNvCxnSpPr>
          <p:nvPr/>
        </p:nvCxnSpPr>
        <p:spPr bwMode="gray">
          <a:xfrm flipV="1">
            <a:off x="3918784" y="2602557"/>
            <a:ext cx="0" cy="406393"/>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1" name="直接连接符 11">
            <a:extLst>
              <a:ext uri="{FF2B5EF4-FFF2-40B4-BE49-F238E27FC236}">
                <a16:creationId xmlns="" xmlns:a16="http://schemas.microsoft.com/office/drawing/2014/main" id="{696E567A-D215-407B-8D4E-8AB3BDBD31BD}"/>
              </a:ext>
            </a:extLst>
          </p:cNvPr>
          <p:cNvCxnSpPr>
            <a:stCxn id="15" idx="2"/>
            <a:endCxn id="17" idx="1"/>
          </p:cNvCxnSpPr>
          <p:nvPr/>
        </p:nvCxnSpPr>
        <p:spPr bwMode="gray">
          <a:xfrm flipH="1">
            <a:off x="1528492" y="3411495"/>
            <a:ext cx="878465" cy="748592"/>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 name="直接连接符 11">
            <a:extLst>
              <a:ext uri="{FF2B5EF4-FFF2-40B4-BE49-F238E27FC236}">
                <a16:creationId xmlns="" xmlns:a16="http://schemas.microsoft.com/office/drawing/2014/main" id="{C3F57FFE-8D46-4488-A4AD-33AFAD778EE3}"/>
              </a:ext>
            </a:extLst>
          </p:cNvPr>
          <p:cNvCxnSpPr>
            <a:stCxn id="15" idx="2"/>
            <a:endCxn id="18" idx="4"/>
          </p:cNvCxnSpPr>
          <p:nvPr/>
        </p:nvCxnSpPr>
        <p:spPr bwMode="gray">
          <a:xfrm>
            <a:off x="2406957" y="3411495"/>
            <a:ext cx="445464" cy="72721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 name="直接连接符 11">
            <a:extLst>
              <a:ext uri="{FF2B5EF4-FFF2-40B4-BE49-F238E27FC236}">
                <a16:creationId xmlns="" xmlns:a16="http://schemas.microsoft.com/office/drawing/2014/main" id="{BC320419-F8A6-481F-B1D3-3BD987743B27}"/>
              </a:ext>
            </a:extLst>
          </p:cNvPr>
          <p:cNvCxnSpPr>
            <a:stCxn id="16" idx="2"/>
            <a:endCxn id="19" idx="0"/>
          </p:cNvCxnSpPr>
          <p:nvPr/>
        </p:nvCxnSpPr>
        <p:spPr bwMode="gray">
          <a:xfrm flipH="1">
            <a:off x="3731825" y="3411495"/>
            <a:ext cx="186959" cy="67391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 name="直接连接符 11">
            <a:extLst>
              <a:ext uri="{FF2B5EF4-FFF2-40B4-BE49-F238E27FC236}">
                <a16:creationId xmlns="" xmlns:a16="http://schemas.microsoft.com/office/drawing/2014/main" id="{3059FC34-DCC7-4924-84BE-9E22E2E6611E}"/>
              </a:ext>
            </a:extLst>
          </p:cNvPr>
          <p:cNvCxnSpPr>
            <a:stCxn id="16" idx="2"/>
            <a:endCxn id="20" idx="0"/>
          </p:cNvCxnSpPr>
          <p:nvPr/>
        </p:nvCxnSpPr>
        <p:spPr bwMode="gray">
          <a:xfrm>
            <a:off x="3918784" y="3411495"/>
            <a:ext cx="1005510" cy="67391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3" name="直接连接符 11">
            <a:extLst>
              <a:ext uri="{FF2B5EF4-FFF2-40B4-BE49-F238E27FC236}">
                <a16:creationId xmlns="" xmlns:a16="http://schemas.microsoft.com/office/drawing/2014/main" id="{71D404ED-DE08-4B9A-988D-4B1D4155D266}"/>
              </a:ext>
            </a:extLst>
          </p:cNvPr>
          <p:cNvCxnSpPr>
            <a:stCxn id="23" idx="0"/>
          </p:cNvCxnSpPr>
          <p:nvPr/>
        </p:nvCxnSpPr>
        <p:spPr bwMode="gray">
          <a:xfrm flipV="1">
            <a:off x="3867283" y="4619072"/>
            <a:ext cx="1209411" cy="786715"/>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 name="直接连接符 11">
            <a:extLst>
              <a:ext uri="{FF2B5EF4-FFF2-40B4-BE49-F238E27FC236}">
                <a16:creationId xmlns="" xmlns:a16="http://schemas.microsoft.com/office/drawing/2014/main" id="{0076CF5B-BDEE-4B87-BEE7-E1F09FFB9C27}"/>
              </a:ext>
            </a:extLst>
          </p:cNvPr>
          <p:cNvCxnSpPr>
            <a:endCxn id="24" idx="0"/>
          </p:cNvCxnSpPr>
          <p:nvPr/>
        </p:nvCxnSpPr>
        <p:spPr bwMode="gray">
          <a:xfrm flipH="1">
            <a:off x="5059751" y="4619072"/>
            <a:ext cx="16943" cy="78671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 name="直接连接符 11">
            <a:extLst>
              <a:ext uri="{FF2B5EF4-FFF2-40B4-BE49-F238E27FC236}">
                <a16:creationId xmlns="" xmlns:a16="http://schemas.microsoft.com/office/drawing/2014/main" id="{90900AC1-38CF-4937-A4FB-41F77D35B2CE}"/>
              </a:ext>
            </a:extLst>
          </p:cNvPr>
          <p:cNvCxnSpPr>
            <a:endCxn id="23" idx="0"/>
          </p:cNvCxnSpPr>
          <p:nvPr/>
        </p:nvCxnSpPr>
        <p:spPr bwMode="gray">
          <a:xfrm>
            <a:off x="3867283" y="4619072"/>
            <a:ext cx="0" cy="786715"/>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3" name="直接连接符 11">
            <a:extLst>
              <a:ext uri="{FF2B5EF4-FFF2-40B4-BE49-F238E27FC236}">
                <a16:creationId xmlns="" xmlns:a16="http://schemas.microsoft.com/office/drawing/2014/main" id="{F5D298AA-6B95-484C-806B-900D2A551BC2}"/>
              </a:ext>
            </a:extLst>
          </p:cNvPr>
          <p:cNvCxnSpPr>
            <a:endCxn id="22" idx="0"/>
          </p:cNvCxnSpPr>
          <p:nvPr/>
        </p:nvCxnSpPr>
        <p:spPr bwMode="gray">
          <a:xfrm>
            <a:off x="2652411" y="4619072"/>
            <a:ext cx="0" cy="786713"/>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6" name="直接连接符 11">
            <a:extLst>
              <a:ext uri="{FF2B5EF4-FFF2-40B4-BE49-F238E27FC236}">
                <a16:creationId xmlns="" xmlns:a16="http://schemas.microsoft.com/office/drawing/2014/main" id="{92B687EF-D4FA-401D-9993-6BE1054CF4F7}"/>
              </a:ext>
            </a:extLst>
          </p:cNvPr>
          <p:cNvCxnSpPr>
            <a:endCxn id="21" idx="0"/>
          </p:cNvCxnSpPr>
          <p:nvPr/>
        </p:nvCxnSpPr>
        <p:spPr bwMode="gray">
          <a:xfrm>
            <a:off x="1459943" y="4619072"/>
            <a:ext cx="0" cy="78671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0" name="文本框 20">
            <a:extLst>
              <a:ext uri="{FF2B5EF4-FFF2-40B4-BE49-F238E27FC236}">
                <a16:creationId xmlns="" xmlns:a16="http://schemas.microsoft.com/office/drawing/2014/main" id="{6BFB437D-861F-4E03-BC51-796C6D3CBFE4}"/>
              </a:ext>
            </a:extLst>
          </p:cNvPr>
          <p:cNvSpPr txBox="1"/>
          <p:nvPr/>
        </p:nvSpPr>
        <p:spPr bwMode="gray">
          <a:xfrm>
            <a:off x="834679" y="2168709"/>
            <a:ext cx="1047033" cy="584775"/>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rPr>
              <a:t>Level-1 network</a:t>
            </a:r>
          </a:p>
        </p:txBody>
      </p:sp>
      <p:sp>
        <p:nvSpPr>
          <p:cNvPr id="71" name="文本框 20">
            <a:extLst>
              <a:ext uri="{FF2B5EF4-FFF2-40B4-BE49-F238E27FC236}">
                <a16:creationId xmlns="" xmlns:a16="http://schemas.microsoft.com/office/drawing/2014/main" id="{57DBFB3C-C22E-4E2D-B553-D49D642D64B8}"/>
              </a:ext>
            </a:extLst>
          </p:cNvPr>
          <p:cNvSpPr txBox="1"/>
          <p:nvPr/>
        </p:nvSpPr>
        <p:spPr bwMode="gray">
          <a:xfrm>
            <a:off x="554405" y="3545518"/>
            <a:ext cx="1047033" cy="584775"/>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rPr>
              <a:t>Level-2 network</a:t>
            </a:r>
          </a:p>
        </p:txBody>
      </p:sp>
      <p:sp>
        <p:nvSpPr>
          <p:cNvPr id="2" name="Freeform: Shape 1">
            <a:extLst>
              <a:ext uri="{FF2B5EF4-FFF2-40B4-BE49-F238E27FC236}">
                <a16:creationId xmlns="" xmlns:a16="http://schemas.microsoft.com/office/drawing/2014/main" id="{576C3B95-1D8D-4C33-B259-91EDCA9BF019}"/>
              </a:ext>
            </a:extLst>
          </p:cNvPr>
          <p:cNvSpPr/>
          <p:nvPr/>
        </p:nvSpPr>
        <p:spPr bwMode="gray">
          <a:xfrm>
            <a:off x="1272195" y="3438525"/>
            <a:ext cx="947130" cy="1895475"/>
          </a:xfrm>
          <a:custGeom>
            <a:avLst/>
            <a:gdLst>
              <a:gd name="connsiteX0" fmla="*/ 89880 w 947130"/>
              <a:gd name="connsiteY0" fmla="*/ 1895475 h 1895475"/>
              <a:gd name="connsiteX1" fmla="*/ 80355 w 947130"/>
              <a:gd name="connsiteY1" fmla="*/ 914400 h 1895475"/>
              <a:gd name="connsiteX2" fmla="*/ 947130 w 947130"/>
              <a:gd name="connsiteY2" fmla="*/ 0 h 1895475"/>
            </a:gdLst>
            <a:ahLst/>
            <a:cxnLst>
              <a:cxn ang="0">
                <a:pos x="connsiteX0" y="connsiteY0"/>
              </a:cxn>
              <a:cxn ang="0">
                <a:pos x="connsiteX1" y="connsiteY1"/>
              </a:cxn>
              <a:cxn ang="0">
                <a:pos x="connsiteX2" y="connsiteY2"/>
              </a:cxn>
            </a:cxnLst>
            <a:rect l="l" t="t" r="r" b="b"/>
            <a:pathLst>
              <a:path w="947130" h="1895475">
                <a:moveTo>
                  <a:pt x="89880" y="1895475"/>
                </a:moveTo>
                <a:cubicBezTo>
                  <a:pt x="13680" y="1562893"/>
                  <a:pt x="-62520" y="1230312"/>
                  <a:pt x="80355" y="914400"/>
                </a:cubicBezTo>
                <a:cubicBezTo>
                  <a:pt x="223230" y="598487"/>
                  <a:pt x="585180" y="299243"/>
                  <a:pt x="947130" y="0"/>
                </a:cubicBezTo>
              </a:path>
            </a:pathLst>
          </a:custGeom>
          <a:noFill/>
          <a:ln w="5715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4" name="Freeform: Shape 3">
            <a:extLst>
              <a:ext uri="{FF2B5EF4-FFF2-40B4-BE49-F238E27FC236}">
                <a16:creationId xmlns="" xmlns:a16="http://schemas.microsoft.com/office/drawing/2014/main" id="{91D7FB2A-799B-4DEE-A167-A9BD9DD0DCBD}"/>
              </a:ext>
            </a:extLst>
          </p:cNvPr>
          <p:cNvSpPr/>
          <p:nvPr/>
        </p:nvSpPr>
        <p:spPr bwMode="gray">
          <a:xfrm>
            <a:off x="2409825" y="3467100"/>
            <a:ext cx="383370" cy="1885950"/>
          </a:xfrm>
          <a:custGeom>
            <a:avLst/>
            <a:gdLst>
              <a:gd name="connsiteX0" fmla="*/ 342900 w 383370"/>
              <a:gd name="connsiteY0" fmla="*/ 1885950 h 1885950"/>
              <a:gd name="connsiteX1" fmla="*/ 352425 w 383370"/>
              <a:gd name="connsiteY1" fmla="*/ 942975 h 1885950"/>
              <a:gd name="connsiteX2" fmla="*/ 0 w 383370"/>
              <a:gd name="connsiteY2" fmla="*/ 0 h 1885950"/>
            </a:gdLst>
            <a:ahLst/>
            <a:cxnLst>
              <a:cxn ang="0">
                <a:pos x="connsiteX0" y="connsiteY0"/>
              </a:cxn>
              <a:cxn ang="0">
                <a:pos x="connsiteX1" y="connsiteY1"/>
              </a:cxn>
              <a:cxn ang="0">
                <a:pos x="connsiteX2" y="connsiteY2"/>
              </a:cxn>
            </a:cxnLst>
            <a:rect l="l" t="t" r="r" b="b"/>
            <a:pathLst>
              <a:path w="383370" h="1885950">
                <a:moveTo>
                  <a:pt x="342900" y="1885950"/>
                </a:moveTo>
                <a:cubicBezTo>
                  <a:pt x="376237" y="1571625"/>
                  <a:pt x="409575" y="1257300"/>
                  <a:pt x="352425" y="942975"/>
                </a:cubicBezTo>
                <a:cubicBezTo>
                  <a:pt x="295275" y="628650"/>
                  <a:pt x="147637" y="314325"/>
                  <a:pt x="0" y="0"/>
                </a:cubicBezTo>
              </a:path>
            </a:pathLst>
          </a:custGeom>
          <a:noFill/>
          <a:ln w="5715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5" name="Freeform: Shape 4">
            <a:extLst>
              <a:ext uri="{FF2B5EF4-FFF2-40B4-BE49-F238E27FC236}">
                <a16:creationId xmlns="" xmlns:a16="http://schemas.microsoft.com/office/drawing/2014/main" id="{0D21CFCB-A792-408C-A326-50C481F611FA}"/>
              </a:ext>
            </a:extLst>
          </p:cNvPr>
          <p:cNvSpPr/>
          <p:nvPr/>
        </p:nvSpPr>
        <p:spPr bwMode="gray">
          <a:xfrm>
            <a:off x="3742387" y="3429000"/>
            <a:ext cx="86663" cy="1943100"/>
          </a:xfrm>
          <a:custGeom>
            <a:avLst/>
            <a:gdLst>
              <a:gd name="connsiteX0" fmla="*/ 48563 w 86663"/>
              <a:gd name="connsiteY0" fmla="*/ 1943100 h 1943100"/>
              <a:gd name="connsiteX1" fmla="*/ 938 w 86663"/>
              <a:gd name="connsiteY1" fmla="*/ 962025 h 1943100"/>
              <a:gd name="connsiteX2" fmla="*/ 86663 w 86663"/>
              <a:gd name="connsiteY2" fmla="*/ 0 h 1943100"/>
            </a:gdLst>
            <a:ahLst/>
            <a:cxnLst>
              <a:cxn ang="0">
                <a:pos x="connsiteX0" y="connsiteY0"/>
              </a:cxn>
              <a:cxn ang="0">
                <a:pos x="connsiteX1" y="connsiteY1"/>
              </a:cxn>
              <a:cxn ang="0">
                <a:pos x="connsiteX2" y="connsiteY2"/>
              </a:cxn>
            </a:cxnLst>
            <a:rect l="l" t="t" r="r" b="b"/>
            <a:pathLst>
              <a:path w="86663" h="1943100">
                <a:moveTo>
                  <a:pt x="48563" y="1943100"/>
                </a:moveTo>
                <a:cubicBezTo>
                  <a:pt x="21575" y="1614487"/>
                  <a:pt x="-5412" y="1285875"/>
                  <a:pt x="938" y="962025"/>
                </a:cubicBezTo>
                <a:cubicBezTo>
                  <a:pt x="7288" y="638175"/>
                  <a:pt x="46975" y="319087"/>
                  <a:pt x="86663" y="0"/>
                </a:cubicBezTo>
              </a:path>
            </a:pathLst>
          </a:custGeom>
          <a:noFill/>
          <a:ln w="5715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6" name="Freeform: Shape 5">
            <a:extLst>
              <a:ext uri="{FF2B5EF4-FFF2-40B4-BE49-F238E27FC236}">
                <a16:creationId xmlns="" xmlns:a16="http://schemas.microsoft.com/office/drawing/2014/main" id="{4D0C98D4-9920-40CB-BD1F-BB5A8E3FE814}"/>
              </a:ext>
            </a:extLst>
          </p:cNvPr>
          <p:cNvSpPr/>
          <p:nvPr/>
        </p:nvSpPr>
        <p:spPr bwMode="gray">
          <a:xfrm>
            <a:off x="3933825" y="3457575"/>
            <a:ext cx="933466" cy="1866900"/>
          </a:xfrm>
          <a:custGeom>
            <a:avLst/>
            <a:gdLst>
              <a:gd name="connsiteX0" fmla="*/ 0 w 933466"/>
              <a:gd name="connsiteY0" fmla="*/ 1866900 h 1866900"/>
              <a:gd name="connsiteX1" fmla="*/ 933450 w 933466"/>
              <a:gd name="connsiteY1" fmla="*/ 1038225 h 1866900"/>
              <a:gd name="connsiteX2" fmla="*/ 19050 w 933466"/>
              <a:gd name="connsiteY2" fmla="*/ 0 h 1866900"/>
            </a:gdLst>
            <a:ahLst/>
            <a:cxnLst>
              <a:cxn ang="0">
                <a:pos x="connsiteX0" y="connsiteY0"/>
              </a:cxn>
              <a:cxn ang="0">
                <a:pos x="connsiteX1" y="connsiteY1"/>
              </a:cxn>
              <a:cxn ang="0">
                <a:pos x="connsiteX2" y="connsiteY2"/>
              </a:cxn>
            </a:cxnLst>
            <a:rect l="l" t="t" r="r" b="b"/>
            <a:pathLst>
              <a:path w="933466" h="1866900">
                <a:moveTo>
                  <a:pt x="0" y="1866900"/>
                </a:moveTo>
                <a:cubicBezTo>
                  <a:pt x="465137" y="1608137"/>
                  <a:pt x="930275" y="1349375"/>
                  <a:pt x="933450" y="1038225"/>
                </a:cubicBezTo>
                <a:cubicBezTo>
                  <a:pt x="936625" y="727075"/>
                  <a:pt x="477837" y="363537"/>
                  <a:pt x="19050" y="0"/>
                </a:cubicBezTo>
              </a:path>
            </a:pathLst>
          </a:custGeom>
          <a:noFill/>
          <a:ln w="5715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9" name="Freeform: Shape 8">
            <a:extLst>
              <a:ext uri="{FF2B5EF4-FFF2-40B4-BE49-F238E27FC236}">
                <a16:creationId xmlns="" xmlns:a16="http://schemas.microsoft.com/office/drawing/2014/main" id="{BAEB3961-4D19-483D-B7A3-414D0C2CCE88}"/>
              </a:ext>
            </a:extLst>
          </p:cNvPr>
          <p:cNvSpPr/>
          <p:nvPr/>
        </p:nvSpPr>
        <p:spPr bwMode="gray">
          <a:xfrm>
            <a:off x="4038600" y="3400425"/>
            <a:ext cx="1251679" cy="1981200"/>
          </a:xfrm>
          <a:custGeom>
            <a:avLst/>
            <a:gdLst>
              <a:gd name="connsiteX0" fmla="*/ 1114425 w 1251679"/>
              <a:gd name="connsiteY0" fmla="*/ 1981200 h 1981200"/>
              <a:gd name="connsiteX1" fmla="*/ 1152525 w 1251679"/>
              <a:gd name="connsiteY1" fmla="*/ 1000125 h 1981200"/>
              <a:gd name="connsiteX2" fmla="*/ 0 w 1251679"/>
              <a:gd name="connsiteY2" fmla="*/ 0 h 1981200"/>
            </a:gdLst>
            <a:ahLst/>
            <a:cxnLst>
              <a:cxn ang="0">
                <a:pos x="connsiteX0" y="connsiteY0"/>
              </a:cxn>
              <a:cxn ang="0">
                <a:pos x="connsiteX1" y="connsiteY1"/>
              </a:cxn>
              <a:cxn ang="0">
                <a:pos x="connsiteX2" y="connsiteY2"/>
              </a:cxn>
            </a:cxnLst>
            <a:rect l="l" t="t" r="r" b="b"/>
            <a:pathLst>
              <a:path w="1251679" h="1981200">
                <a:moveTo>
                  <a:pt x="1114425" y="1981200"/>
                </a:moveTo>
                <a:cubicBezTo>
                  <a:pt x="1226343" y="1655762"/>
                  <a:pt x="1338262" y="1330325"/>
                  <a:pt x="1152525" y="1000125"/>
                </a:cubicBezTo>
                <a:cubicBezTo>
                  <a:pt x="966788" y="669925"/>
                  <a:pt x="483394" y="334962"/>
                  <a:pt x="0" y="0"/>
                </a:cubicBezTo>
              </a:path>
            </a:pathLst>
          </a:custGeom>
          <a:noFill/>
          <a:ln w="5715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11" name="Freeform: Shape 10">
            <a:extLst>
              <a:ext uri="{FF2B5EF4-FFF2-40B4-BE49-F238E27FC236}">
                <a16:creationId xmlns="" xmlns:a16="http://schemas.microsoft.com/office/drawing/2014/main" id="{D0750111-29AA-4372-93B9-B90EF9052FFE}"/>
              </a:ext>
            </a:extLst>
          </p:cNvPr>
          <p:cNvSpPr/>
          <p:nvPr/>
        </p:nvSpPr>
        <p:spPr bwMode="gray">
          <a:xfrm>
            <a:off x="2284641" y="1790700"/>
            <a:ext cx="696684" cy="1190625"/>
          </a:xfrm>
          <a:custGeom>
            <a:avLst/>
            <a:gdLst>
              <a:gd name="connsiteX0" fmla="*/ 29934 w 696684"/>
              <a:gd name="connsiteY0" fmla="*/ 1190625 h 1190625"/>
              <a:gd name="connsiteX1" fmla="*/ 77559 w 696684"/>
              <a:gd name="connsiteY1" fmla="*/ 504825 h 1190625"/>
              <a:gd name="connsiteX2" fmla="*/ 696684 w 696684"/>
              <a:gd name="connsiteY2" fmla="*/ 0 h 1190625"/>
            </a:gdLst>
            <a:ahLst/>
            <a:cxnLst>
              <a:cxn ang="0">
                <a:pos x="connsiteX0" y="connsiteY0"/>
              </a:cxn>
              <a:cxn ang="0">
                <a:pos x="connsiteX1" y="connsiteY1"/>
              </a:cxn>
              <a:cxn ang="0">
                <a:pos x="connsiteX2" y="connsiteY2"/>
              </a:cxn>
            </a:cxnLst>
            <a:rect l="l" t="t" r="r" b="b"/>
            <a:pathLst>
              <a:path w="696684" h="1190625">
                <a:moveTo>
                  <a:pt x="29934" y="1190625"/>
                </a:moveTo>
                <a:cubicBezTo>
                  <a:pt x="-1816" y="946943"/>
                  <a:pt x="-33566" y="703262"/>
                  <a:pt x="77559" y="504825"/>
                </a:cubicBezTo>
                <a:cubicBezTo>
                  <a:pt x="188684" y="306387"/>
                  <a:pt x="442684" y="153193"/>
                  <a:pt x="696684" y="0"/>
                </a:cubicBezTo>
              </a:path>
            </a:pathLst>
          </a:custGeom>
          <a:noFill/>
          <a:ln w="5715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27" name="Freeform: Shape 26">
            <a:extLst>
              <a:ext uri="{FF2B5EF4-FFF2-40B4-BE49-F238E27FC236}">
                <a16:creationId xmlns="" xmlns:a16="http://schemas.microsoft.com/office/drawing/2014/main" id="{DDCEDD99-B313-44DB-91A9-7AD74158AEF6}"/>
              </a:ext>
            </a:extLst>
          </p:cNvPr>
          <p:cNvSpPr/>
          <p:nvPr/>
        </p:nvSpPr>
        <p:spPr bwMode="gray">
          <a:xfrm>
            <a:off x="3305175" y="1781175"/>
            <a:ext cx="720138" cy="1133475"/>
          </a:xfrm>
          <a:custGeom>
            <a:avLst/>
            <a:gdLst>
              <a:gd name="connsiteX0" fmla="*/ 676275 w 720138"/>
              <a:gd name="connsiteY0" fmla="*/ 1133475 h 1133475"/>
              <a:gd name="connsiteX1" fmla="*/ 647700 w 720138"/>
              <a:gd name="connsiteY1" fmla="*/ 504825 h 1133475"/>
              <a:gd name="connsiteX2" fmla="*/ 0 w 720138"/>
              <a:gd name="connsiteY2" fmla="*/ 0 h 1133475"/>
            </a:gdLst>
            <a:ahLst/>
            <a:cxnLst>
              <a:cxn ang="0">
                <a:pos x="connsiteX0" y="connsiteY0"/>
              </a:cxn>
              <a:cxn ang="0">
                <a:pos x="connsiteX1" y="connsiteY1"/>
              </a:cxn>
              <a:cxn ang="0">
                <a:pos x="connsiteX2" y="connsiteY2"/>
              </a:cxn>
            </a:cxnLst>
            <a:rect l="l" t="t" r="r" b="b"/>
            <a:pathLst>
              <a:path w="720138" h="1133475">
                <a:moveTo>
                  <a:pt x="676275" y="1133475"/>
                </a:moveTo>
                <a:cubicBezTo>
                  <a:pt x="718343" y="913606"/>
                  <a:pt x="760412" y="693737"/>
                  <a:pt x="647700" y="504825"/>
                </a:cubicBezTo>
                <a:cubicBezTo>
                  <a:pt x="534988" y="315913"/>
                  <a:pt x="267494" y="157956"/>
                  <a:pt x="0" y="0"/>
                </a:cubicBezTo>
              </a:path>
            </a:pathLst>
          </a:custGeom>
          <a:noFill/>
          <a:ln w="5715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29" name="Freeform: Shape 28">
            <a:extLst>
              <a:ext uri="{FF2B5EF4-FFF2-40B4-BE49-F238E27FC236}">
                <a16:creationId xmlns="" xmlns:a16="http://schemas.microsoft.com/office/drawing/2014/main" id="{B8A8ED87-823A-4396-9F6F-2E039D28ECE0}"/>
              </a:ext>
            </a:extLst>
          </p:cNvPr>
          <p:cNvSpPr/>
          <p:nvPr/>
        </p:nvSpPr>
        <p:spPr bwMode="gray">
          <a:xfrm>
            <a:off x="2505075" y="1828800"/>
            <a:ext cx="1200060" cy="1095375"/>
          </a:xfrm>
          <a:custGeom>
            <a:avLst/>
            <a:gdLst>
              <a:gd name="connsiteX0" fmla="*/ 0 w 1200060"/>
              <a:gd name="connsiteY0" fmla="*/ 1095375 h 1095375"/>
              <a:gd name="connsiteX1" fmla="*/ 1171575 w 1200060"/>
              <a:gd name="connsiteY1" fmla="*/ 638175 h 1095375"/>
              <a:gd name="connsiteX2" fmla="*/ 723900 w 1200060"/>
              <a:gd name="connsiteY2" fmla="*/ 0 h 1095375"/>
            </a:gdLst>
            <a:ahLst/>
            <a:cxnLst>
              <a:cxn ang="0">
                <a:pos x="connsiteX0" y="connsiteY0"/>
              </a:cxn>
              <a:cxn ang="0">
                <a:pos x="connsiteX1" y="connsiteY1"/>
              </a:cxn>
              <a:cxn ang="0">
                <a:pos x="connsiteX2" y="connsiteY2"/>
              </a:cxn>
            </a:cxnLst>
            <a:rect l="l" t="t" r="r" b="b"/>
            <a:pathLst>
              <a:path w="1200060" h="1095375">
                <a:moveTo>
                  <a:pt x="0" y="1095375"/>
                </a:moveTo>
                <a:cubicBezTo>
                  <a:pt x="525462" y="958056"/>
                  <a:pt x="1050925" y="820738"/>
                  <a:pt x="1171575" y="638175"/>
                </a:cubicBezTo>
                <a:cubicBezTo>
                  <a:pt x="1292225" y="455612"/>
                  <a:pt x="1008062" y="227806"/>
                  <a:pt x="723900" y="0"/>
                </a:cubicBezTo>
              </a:path>
            </a:pathLst>
          </a:custGeom>
          <a:noFill/>
          <a:ln w="5715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30" name="Freeform: Shape 29">
            <a:extLst>
              <a:ext uri="{FF2B5EF4-FFF2-40B4-BE49-F238E27FC236}">
                <a16:creationId xmlns="" xmlns:a16="http://schemas.microsoft.com/office/drawing/2014/main" id="{FD8AFC8B-B804-4D4B-BCB0-3B85C02E07F9}"/>
              </a:ext>
            </a:extLst>
          </p:cNvPr>
          <p:cNvSpPr/>
          <p:nvPr/>
        </p:nvSpPr>
        <p:spPr bwMode="gray">
          <a:xfrm>
            <a:off x="2633867" y="1809750"/>
            <a:ext cx="1166608" cy="1114425"/>
          </a:xfrm>
          <a:custGeom>
            <a:avLst/>
            <a:gdLst>
              <a:gd name="connsiteX0" fmla="*/ 1166608 w 1166608"/>
              <a:gd name="connsiteY0" fmla="*/ 1114425 h 1114425"/>
              <a:gd name="connsiteX1" fmla="*/ 33133 w 1166608"/>
              <a:gd name="connsiteY1" fmla="*/ 695325 h 1114425"/>
              <a:gd name="connsiteX2" fmla="*/ 414133 w 1166608"/>
              <a:gd name="connsiteY2" fmla="*/ 0 h 1114425"/>
            </a:gdLst>
            <a:ahLst/>
            <a:cxnLst>
              <a:cxn ang="0">
                <a:pos x="connsiteX0" y="connsiteY0"/>
              </a:cxn>
              <a:cxn ang="0">
                <a:pos x="connsiteX1" y="connsiteY1"/>
              </a:cxn>
              <a:cxn ang="0">
                <a:pos x="connsiteX2" y="connsiteY2"/>
              </a:cxn>
            </a:cxnLst>
            <a:rect l="l" t="t" r="r" b="b"/>
            <a:pathLst>
              <a:path w="1166608" h="1114425">
                <a:moveTo>
                  <a:pt x="1166608" y="1114425"/>
                </a:moveTo>
                <a:cubicBezTo>
                  <a:pt x="662576" y="997743"/>
                  <a:pt x="158545" y="881062"/>
                  <a:pt x="33133" y="695325"/>
                </a:cubicBezTo>
                <a:cubicBezTo>
                  <a:pt x="-92280" y="509587"/>
                  <a:pt x="160926" y="254793"/>
                  <a:pt x="414133" y="0"/>
                </a:cubicBezTo>
              </a:path>
            </a:pathLst>
          </a:custGeom>
          <a:noFill/>
          <a:ln w="5715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55" name="文本框 10">
            <a:extLst>
              <a:ext uri="{FF2B5EF4-FFF2-40B4-BE49-F238E27FC236}">
                <a16:creationId xmlns="" xmlns:a16="http://schemas.microsoft.com/office/drawing/2014/main" id="{7344B840-7E59-46C8-AC22-F681FAE72C4F}"/>
              </a:ext>
            </a:extLst>
          </p:cNvPr>
          <p:cNvSpPr txBox="1"/>
          <p:nvPr/>
        </p:nvSpPr>
        <p:spPr bwMode="gray">
          <a:xfrm>
            <a:off x="522646" y="5400565"/>
            <a:ext cx="853675"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rPr>
              <a:t>Edge</a:t>
            </a:r>
          </a:p>
        </p:txBody>
      </p:sp>
      <p:sp>
        <p:nvSpPr>
          <p:cNvPr id="57" name="TextBox 56">
            <a:extLst>
              <a:ext uri="{FF2B5EF4-FFF2-40B4-BE49-F238E27FC236}">
                <a16:creationId xmlns="" xmlns:a16="http://schemas.microsoft.com/office/drawing/2014/main" id="{458D3C59-6CE1-49A6-8A77-C0FC42C5799A}"/>
              </a:ext>
            </a:extLst>
          </p:cNvPr>
          <p:cNvSpPr txBox="1"/>
          <p:nvPr/>
        </p:nvSpPr>
        <p:spPr bwMode="gray">
          <a:xfrm>
            <a:off x="1491241" y="3051974"/>
            <a:ext cx="728084" cy="307777"/>
          </a:xfrm>
          <a:prstGeom prst="rect">
            <a:avLst/>
          </a:prstGeom>
          <a:noFill/>
        </p:spPr>
        <p:txBody>
          <a:bodyPr wrap="none" rtlCol="0">
            <a:spAutoFit/>
          </a:bodyPr>
          <a:lstStyle/>
          <a:p>
            <a:pPr fontAlgn="ctr"/>
            <a:r>
              <a:rPr lang="en-US" sz="1400" dirty="0">
                <a:solidFill>
                  <a:prstClr val="black"/>
                </a:solidFill>
                <a:latin typeface="Huawei Sans" panose="020C0503030203020204" pitchFamily="34" charset="0"/>
              </a:rPr>
              <a:t>Border</a:t>
            </a:r>
          </a:p>
        </p:txBody>
      </p:sp>
      <p:sp>
        <p:nvSpPr>
          <p:cNvPr id="58" name="文本框 10">
            <a:extLst>
              <a:ext uri="{FF2B5EF4-FFF2-40B4-BE49-F238E27FC236}">
                <a16:creationId xmlns="" xmlns:a16="http://schemas.microsoft.com/office/drawing/2014/main" id="{58A69CCD-F5CE-4889-B1AE-AD870FB6CE46}"/>
              </a:ext>
            </a:extLst>
          </p:cNvPr>
          <p:cNvSpPr txBox="1"/>
          <p:nvPr/>
        </p:nvSpPr>
        <p:spPr bwMode="gray">
          <a:xfrm>
            <a:off x="2207029" y="1390829"/>
            <a:ext cx="853675" cy="338554"/>
          </a:xfrm>
          <a:prstGeom prst="rect">
            <a:avLst/>
          </a:prstGeom>
          <a:noFill/>
        </p:spPr>
        <p:txBody>
          <a:bodyPr wrap="square" rtlCol="0">
            <a:spAutoFit/>
          </a:bodyPr>
          <a:lstStyle/>
          <a:p>
            <a:pPr algn="ctr" fontAlgn="ctr"/>
            <a:r>
              <a:rPr lang="en-US" sz="1600" dirty="0">
                <a:solidFill>
                  <a:srgbClr val="000000"/>
                </a:solidFill>
                <a:latin typeface="Huawei Sans" panose="020C0503030203020204" pitchFamily="34" charset="0"/>
              </a:rPr>
              <a:t>Edge</a:t>
            </a:r>
          </a:p>
        </p:txBody>
      </p:sp>
      <p:sp>
        <p:nvSpPr>
          <p:cNvPr id="49" name="五边形 2">
            <a:extLst>
              <a:ext uri="{FF2B5EF4-FFF2-40B4-BE49-F238E27FC236}">
                <a16:creationId xmlns="" xmlns:a16="http://schemas.microsoft.com/office/drawing/2014/main" id="{2EA9661A-503D-4CEC-9BC1-BCBCD5884128}"/>
              </a:ext>
            </a:extLst>
          </p:cNvPr>
          <p:cNvSpPr/>
          <p:nvPr/>
        </p:nvSpPr>
        <p:spPr bwMode="gray">
          <a:xfrm>
            <a:off x="7024871" y="93058"/>
            <a:ext cx="1631551" cy="252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VPN Design</a:t>
            </a:r>
          </a:p>
        </p:txBody>
      </p:sp>
      <p:sp>
        <p:nvSpPr>
          <p:cNvPr id="60" name="燕尾形 3">
            <a:extLst>
              <a:ext uri="{FF2B5EF4-FFF2-40B4-BE49-F238E27FC236}">
                <a16:creationId xmlns="" xmlns:a16="http://schemas.microsoft.com/office/drawing/2014/main" id="{3BCBBB1C-AB3F-4936-A520-18BB616BCEFB}"/>
              </a:ext>
            </a:extLst>
          </p:cNvPr>
          <p:cNvSpPr/>
          <p:nvPr/>
        </p:nvSpPr>
        <p:spPr bwMode="gray">
          <a:xfrm>
            <a:off x="10117536" y="93058"/>
            <a:ext cx="1631551"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VPN Route Design</a:t>
            </a:r>
          </a:p>
        </p:txBody>
      </p:sp>
      <p:sp>
        <p:nvSpPr>
          <p:cNvPr id="61" name="燕尾形 3">
            <a:extLst>
              <a:ext uri="{FF2B5EF4-FFF2-40B4-BE49-F238E27FC236}">
                <a16:creationId xmlns="" xmlns:a16="http://schemas.microsoft.com/office/drawing/2014/main" id="{9AE9F0F1-2BD6-4C30-9BFC-93EE91621455}"/>
              </a:ext>
            </a:extLst>
          </p:cNvPr>
          <p:cNvSpPr/>
          <p:nvPr/>
        </p:nvSpPr>
        <p:spPr bwMode="gray">
          <a:xfrm>
            <a:off x="8571203" y="93058"/>
            <a:ext cx="1631551"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sym typeface="Huawei Sans" panose="020C0503030203020204" pitchFamily="34" charset="0"/>
              </a:rPr>
              <a:t>Topology Design</a:t>
            </a:r>
          </a:p>
        </p:txBody>
      </p:sp>
      <p:sp>
        <p:nvSpPr>
          <p:cNvPr id="13" name="Freeform 159">
            <a:extLst>
              <a:ext uri="{FF2B5EF4-FFF2-40B4-BE49-F238E27FC236}">
                <a16:creationId xmlns="" xmlns:a16="http://schemas.microsoft.com/office/drawing/2014/main" id="{9179D377-76BB-4AED-A3BA-DECBF3B62211}"/>
              </a:ext>
            </a:extLst>
          </p:cNvPr>
          <p:cNvSpPr/>
          <p:nvPr/>
        </p:nvSpPr>
        <p:spPr bwMode="gray">
          <a:xfrm flipH="1">
            <a:off x="1896498" y="2068894"/>
            <a:ext cx="1020918" cy="5336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MPLS</a:t>
            </a:r>
          </a:p>
        </p:txBody>
      </p:sp>
      <p:sp>
        <p:nvSpPr>
          <p:cNvPr id="14" name="Freeform 159">
            <a:extLst>
              <a:ext uri="{FF2B5EF4-FFF2-40B4-BE49-F238E27FC236}">
                <a16:creationId xmlns="" xmlns:a16="http://schemas.microsoft.com/office/drawing/2014/main" id="{84EF5062-6D50-43D8-BDB5-28BF1E56DD97}"/>
              </a:ext>
            </a:extLst>
          </p:cNvPr>
          <p:cNvSpPr/>
          <p:nvPr/>
        </p:nvSpPr>
        <p:spPr bwMode="gray">
          <a:xfrm flipH="1">
            <a:off x="3408325" y="2068894"/>
            <a:ext cx="1020918" cy="5336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Internet</a:t>
            </a:r>
          </a:p>
        </p:txBody>
      </p:sp>
      <p:sp>
        <p:nvSpPr>
          <p:cNvPr id="17" name="Freeform 159">
            <a:extLst>
              <a:ext uri="{FF2B5EF4-FFF2-40B4-BE49-F238E27FC236}">
                <a16:creationId xmlns="" xmlns:a16="http://schemas.microsoft.com/office/drawing/2014/main" id="{7C80A9AF-675E-4CAB-B170-049ECE03D1EC}"/>
              </a:ext>
            </a:extLst>
          </p:cNvPr>
          <p:cNvSpPr/>
          <p:nvPr/>
        </p:nvSpPr>
        <p:spPr bwMode="gray">
          <a:xfrm flipH="1">
            <a:off x="949484" y="4085409"/>
            <a:ext cx="1020918" cy="5336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MPLS</a:t>
            </a:r>
          </a:p>
        </p:txBody>
      </p:sp>
      <p:sp>
        <p:nvSpPr>
          <p:cNvPr id="18" name="Freeform 159">
            <a:extLst>
              <a:ext uri="{FF2B5EF4-FFF2-40B4-BE49-F238E27FC236}">
                <a16:creationId xmlns="" xmlns:a16="http://schemas.microsoft.com/office/drawing/2014/main" id="{828FD173-B33D-4060-8977-5034CCADB6FB}"/>
              </a:ext>
            </a:extLst>
          </p:cNvPr>
          <p:cNvSpPr/>
          <p:nvPr/>
        </p:nvSpPr>
        <p:spPr bwMode="gray">
          <a:xfrm flipH="1">
            <a:off x="2141953" y="4085409"/>
            <a:ext cx="1020918" cy="5336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Internet</a:t>
            </a:r>
          </a:p>
        </p:txBody>
      </p:sp>
      <p:sp>
        <p:nvSpPr>
          <p:cNvPr id="19" name="Freeform 159">
            <a:extLst>
              <a:ext uri="{FF2B5EF4-FFF2-40B4-BE49-F238E27FC236}">
                <a16:creationId xmlns="" xmlns:a16="http://schemas.microsoft.com/office/drawing/2014/main" id="{00BE991A-FCEE-42F4-A143-DEF3ECEF3BCC}"/>
              </a:ext>
            </a:extLst>
          </p:cNvPr>
          <p:cNvSpPr/>
          <p:nvPr/>
        </p:nvSpPr>
        <p:spPr bwMode="gray">
          <a:xfrm flipH="1">
            <a:off x="3331526" y="4085409"/>
            <a:ext cx="1020918" cy="5336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MPLS</a:t>
            </a:r>
          </a:p>
        </p:txBody>
      </p:sp>
      <p:sp>
        <p:nvSpPr>
          <p:cNvPr id="20" name="Freeform 159">
            <a:extLst>
              <a:ext uri="{FF2B5EF4-FFF2-40B4-BE49-F238E27FC236}">
                <a16:creationId xmlns="" xmlns:a16="http://schemas.microsoft.com/office/drawing/2014/main" id="{E8318ECB-EE10-420E-A588-12E1B31BA50F}"/>
              </a:ext>
            </a:extLst>
          </p:cNvPr>
          <p:cNvSpPr/>
          <p:nvPr/>
        </p:nvSpPr>
        <p:spPr bwMode="gray">
          <a:xfrm flipH="1">
            <a:off x="4523995" y="4085409"/>
            <a:ext cx="1020918" cy="5336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Internet</a:t>
            </a:r>
          </a:p>
        </p:txBody>
      </p:sp>
    </p:spTree>
    <p:extLst>
      <p:ext uri="{BB962C8B-B14F-4D97-AF65-F5344CB8AC3E}">
        <p14:creationId xmlns:p14="http://schemas.microsoft.com/office/powerpoint/2010/main" val="686634629"/>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dirty="0"/>
              <a:t>VPN Route Design</a:t>
            </a:r>
          </a:p>
        </p:txBody>
      </p:sp>
      <p:sp>
        <p:nvSpPr>
          <p:cNvPr id="2" name="Text Placeholder 1">
            <a:extLst>
              <a:ext uri="{FF2B5EF4-FFF2-40B4-BE49-F238E27FC236}">
                <a16:creationId xmlns="" xmlns:a16="http://schemas.microsoft.com/office/drawing/2014/main" id="{168EA77A-E0AE-4FE2-BBDB-0410BE4F7829}"/>
              </a:ext>
            </a:extLst>
          </p:cNvPr>
          <p:cNvSpPr>
            <a:spLocks noGrp="1"/>
          </p:cNvSpPr>
          <p:nvPr>
            <p:ph type="body" sz="quarter" idx="10"/>
          </p:nvPr>
        </p:nvSpPr>
        <p:spPr bwMode="gray">
          <a:xfrm>
            <a:off x="4589340" y="1052514"/>
            <a:ext cx="7159747" cy="4875042"/>
          </a:xfrm>
        </p:spPr>
        <p:txBody>
          <a:bodyPr/>
          <a:lstStyle/>
          <a:p>
            <a:pPr algn="l"/>
            <a:r>
              <a:rPr lang="en-US" sz="1800" dirty="0"/>
              <a:t>The VPN routes of the local EDGE are collected using the LAN-side routing protocol and then sent to the peer EDGE through the BGP EVPN protocol of the WAN.</a:t>
            </a:r>
          </a:p>
          <a:p>
            <a:pPr marL="542925" lvl="1" indent="-238125"/>
            <a:r>
              <a:rPr lang="en-US" sz="1600" dirty="0"/>
              <a:t>LAN-side routes: LAN-side interfaces of EDGEs support OSPF, BGP, and static routing protocols. The routing protocol to be used must be the same as that of the LAN-side network device.</a:t>
            </a:r>
          </a:p>
          <a:p>
            <a:pPr marL="542925" lvl="1" indent="-238125"/>
            <a:r>
              <a:rPr lang="en-US" sz="1600" dirty="0"/>
              <a:t>WAN-side overlay routes: Generally, BGP EVPN is deployed to establish BGP peer relationships with RRs and advertise overlay network domain routes. The configuration is automatically orchestrated by the controller.</a:t>
            </a:r>
          </a:p>
          <a:p>
            <a:pPr marL="542925" lvl="1" indent="-238125"/>
            <a:r>
              <a:rPr lang="en-US" sz="1600" dirty="0"/>
              <a:t>LAN- and WAN-side routes can be filtered using routing policies.</a:t>
            </a:r>
          </a:p>
        </p:txBody>
      </p:sp>
      <p:pic>
        <p:nvPicPr>
          <p:cNvPr id="8" name="图片 9">
            <a:extLst>
              <a:ext uri="{FF2B5EF4-FFF2-40B4-BE49-F238E27FC236}">
                <a16:creationId xmlns="" xmlns:a16="http://schemas.microsoft.com/office/drawing/2014/main" id="{DE2C27B2-5323-4DA2-ACBC-4A166E1951C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316571" y="4723297"/>
            <a:ext cx="490909" cy="402545"/>
          </a:xfrm>
          <a:prstGeom prst="rect">
            <a:avLst/>
          </a:prstGeom>
        </p:spPr>
      </p:pic>
      <p:pic>
        <p:nvPicPr>
          <p:cNvPr id="11" name="图片 9">
            <a:extLst>
              <a:ext uri="{FF2B5EF4-FFF2-40B4-BE49-F238E27FC236}">
                <a16:creationId xmlns="" xmlns:a16="http://schemas.microsoft.com/office/drawing/2014/main" id="{51FB9441-0274-4CAA-88DD-E64120B3DE4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25974" y="2300030"/>
            <a:ext cx="490909" cy="402545"/>
          </a:xfrm>
          <a:prstGeom prst="rect">
            <a:avLst/>
          </a:prstGeom>
        </p:spPr>
      </p:pic>
      <p:pic>
        <p:nvPicPr>
          <p:cNvPr id="12" name="图片 9">
            <a:extLst>
              <a:ext uri="{FF2B5EF4-FFF2-40B4-BE49-F238E27FC236}">
                <a16:creationId xmlns="" xmlns:a16="http://schemas.microsoft.com/office/drawing/2014/main" id="{04C84F43-B917-41F7-9D0F-160EB894061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316571" y="2146141"/>
            <a:ext cx="490909" cy="402545"/>
          </a:xfrm>
          <a:prstGeom prst="rect">
            <a:avLst/>
          </a:prstGeom>
        </p:spPr>
      </p:pic>
      <p:sp>
        <p:nvSpPr>
          <p:cNvPr id="13" name="Freeform 159">
            <a:extLst>
              <a:ext uri="{FF2B5EF4-FFF2-40B4-BE49-F238E27FC236}">
                <a16:creationId xmlns="" xmlns:a16="http://schemas.microsoft.com/office/drawing/2014/main" id="{20BE1EDF-7A46-4E5A-8885-CCFD2FF9FB69}"/>
              </a:ext>
            </a:extLst>
          </p:cNvPr>
          <p:cNvSpPr/>
          <p:nvPr/>
        </p:nvSpPr>
        <p:spPr bwMode="gray">
          <a:xfrm flipH="1">
            <a:off x="1430680" y="3246683"/>
            <a:ext cx="1014541" cy="5303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MPLS</a:t>
            </a:r>
          </a:p>
        </p:txBody>
      </p:sp>
      <p:sp>
        <p:nvSpPr>
          <p:cNvPr id="14" name="Freeform 159">
            <a:extLst>
              <a:ext uri="{FF2B5EF4-FFF2-40B4-BE49-F238E27FC236}">
                <a16:creationId xmlns="" xmlns:a16="http://schemas.microsoft.com/office/drawing/2014/main" id="{AFB703D4-BB5C-4225-BA10-5523957C643F}"/>
              </a:ext>
            </a:extLst>
          </p:cNvPr>
          <p:cNvSpPr/>
          <p:nvPr/>
        </p:nvSpPr>
        <p:spPr bwMode="gray">
          <a:xfrm flipH="1">
            <a:off x="2700165" y="3246683"/>
            <a:ext cx="1014541" cy="5303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Internet</a:t>
            </a:r>
          </a:p>
        </p:txBody>
      </p:sp>
      <p:cxnSp>
        <p:nvCxnSpPr>
          <p:cNvPr id="18" name="直接连接符 11">
            <a:extLst>
              <a:ext uri="{FF2B5EF4-FFF2-40B4-BE49-F238E27FC236}">
                <a16:creationId xmlns="" xmlns:a16="http://schemas.microsoft.com/office/drawing/2014/main" id="{8EF62C8D-A51C-4901-9F97-13C492FFF099}"/>
              </a:ext>
            </a:extLst>
          </p:cNvPr>
          <p:cNvCxnSpPr>
            <a:stCxn id="8" idx="0"/>
          </p:cNvCxnSpPr>
          <p:nvPr/>
        </p:nvCxnSpPr>
        <p:spPr bwMode="gray">
          <a:xfrm flipH="1" flipV="1">
            <a:off x="1937950" y="3777013"/>
            <a:ext cx="624076" cy="94628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直接连接符 11">
            <a:extLst>
              <a:ext uri="{FF2B5EF4-FFF2-40B4-BE49-F238E27FC236}">
                <a16:creationId xmlns="" xmlns:a16="http://schemas.microsoft.com/office/drawing/2014/main" id="{7B08DC33-56D9-4518-A531-8BCF00C52939}"/>
              </a:ext>
            </a:extLst>
          </p:cNvPr>
          <p:cNvCxnSpPr>
            <a:endCxn id="8" idx="0"/>
          </p:cNvCxnSpPr>
          <p:nvPr/>
        </p:nvCxnSpPr>
        <p:spPr bwMode="gray">
          <a:xfrm flipH="1">
            <a:off x="2562026" y="3777013"/>
            <a:ext cx="674469" cy="94628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 name="直接连接符 11">
            <a:extLst>
              <a:ext uri="{FF2B5EF4-FFF2-40B4-BE49-F238E27FC236}">
                <a16:creationId xmlns="" xmlns:a16="http://schemas.microsoft.com/office/drawing/2014/main" id="{28A3FE2C-EEF4-4D06-9F0A-4F38B6EA1DE0}"/>
              </a:ext>
            </a:extLst>
          </p:cNvPr>
          <p:cNvCxnSpPr>
            <a:stCxn id="14" idx="2"/>
            <a:endCxn id="12" idx="2"/>
          </p:cNvCxnSpPr>
          <p:nvPr/>
        </p:nvCxnSpPr>
        <p:spPr bwMode="gray">
          <a:xfrm flipH="1" flipV="1">
            <a:off x="2562026" y="2548686"/>
            <a:ext cx="726945" cy="788611"/>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 name="直接连接符 11">
            <a:extLst>
              <a:ext uri="{FF2B5EF4-FFF2-40B4-BE49-F238E27FC236}">
                <a16:creationId xmlns="" xmlns:a16="http://schemas.microsoft.com/office/drawing/2014/main" id="{7FB91F23-3B7D-43DE-B29B-E778E4D47BB8}"/>
              </a:ext>
            </a:extLst>
          </p:cNvPr>
          <p:cNvCxnSpPr>
            <a:stCxn id="14" idx="2"/>
            <a:endCxn id="11" idx="2"/>
          </p:cNvCxnSpPr>
          <p:nvPr/>
        </p:nvCxnSpPr>
        <p:spPr bwMode="gray">
          <a:xfrm flipH="1" flipV="1">
            <a:off x="1071429" y="2702575"/>
            <a:ext cx="2217542" cy="634722"/>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 name="直接连接符 11">
            <a:extLst>
              <a:ext uri="{FF2B5EF4-FFF2-40B4-BE49-F238E27FC236}">
                <a16:creationId xmlns="" xmlns:a16="http://schemas.microsoft.com/office/drawing/2014/main" id="{718E88D1-3431-4489-ADC0-80708F2DCB39}"/>
              </a:ext>
            </a:extLst>
          </p:cNvPr>
          <p:cNvCxnSpPr>
            <a:stCxn id="13" idx="1"/>
            <a:endCxn id="12" idx="2"/>
          </p:cNvCxnSpPr>
          <p:nvPr/>
        </p:nvCxnSpPr>
        <p:spPr bwMode="gray">
          <a:xfrm flipV="1">
            <a:off x="2006072" y="2548686"/>
            <a:ext cx="555954" cy="772209"/>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1" name="直接连接符 11">
            <a:extLst>
              <a:ext uri="{FF2B5EF4-FFF2-40B4-BE49-F238E27FC236}">
                <a16:creationId xmlns="" xmlns:a16="http://schemas.microsoft.com/office/drawing/2014/main" id="{2F16311D-036D-4774-B335-FEB1C12F0213}"/>
              </a:ext>
            </a:extLst>
          </p:cNvPr>
          <p:cNvCxnSpPr>
            <a:stCxn id="13" idx="1"/>
            <a:endCxn id="11" idx="2"/>
          </p:cNvCxnSpPr>
          <p:nvPr/>
        </p:nvCxnSpPr>
        <p:spPr bwMode="gray">
          <a:xfrm flipH="1" flipV="1">
            <a:off x="1071429" y="2702575"/>
            <a:ext cx="934643" cy="618320"/>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5" name="直接连接符 11">
            <a:extLst>
              <a:ext uri="{FF2B5EF4-FFF2-40B4-BE49-F238E27FC236}">
                <a16:creationId xmlns="" xmlns:a16="http://schemas.microsoft.com/office/drawing/2014/main" id="{1C962875-E84B-4828-AE66-85C36BC55364}"/>
              </a:ext>
            </a:extLst>
          </p:cNvPr>
          <p:cNvCxnSpPr>
            <a:cxnSpLocks/>
            <a:stCxn id="67" idx="1"/>
            <a:endCxn id="8" idx="3"/>
          </p:cNvCxnSpPr>
          <p:nvPr/>
        </p:nvCxnSpPr>
        <p:spPr bwMode="gray">
          <a:xfrm flipH="1">
            <a:off x="2807480" y="4917172"/>
            <a:ext cx="1002974" cy="739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9" name="文本框 21">
            <a:extLst>
              <a:ext uri="{FF2B5EF4-FFF2-40B4-BE49-F238E27FC236}">
                <a16:creationId xmlns="" xmlns:a16="http://schemas.microsoft.com/office/drawing/2014/main" id="{ACD32FAF-FD7A-4090-A9D3-1F9F097ABDF2}"/>
              </a:ext>
            </a:extLst>
          </p:cNvPr>
          <p:cNvSpPr txBox="1"/>
          <p:nvPr/>
        </p:nvSpPr>
        <p:spPr bwMode="gray">
          <a:xfrm>
            <a:off x="2231846" y="5052675"/>
            <a:ext cx="649537" cy="307777"/>
          </a:xfrm>
          <a:prstGeom prst="rect">
            <a:avLst/>
          </a:prstGeom>
          <a:noFill/>
        </p:spPr>
        <p:txBody>
          <a:bodyPr wrap="none" rtlCol="0">
            <a:spAutoFit/>
          </a:bodyPr>
          <a:lstStyle/>
          <a:p>
            <a:pPr algn="ctr" fontAlgn="ctr"/>
            <a:r>
              <a:rPr lang="en-US" sz="1400" b="1" dirty="0">
                <a:solidFill>
                  <a:prstClr val="black"/>
                </a:solidFill>
                <a:latin typeface="Huawei Sans" panose="020C0503030203020204" pitchFamily="34" charset="0"/>
              </a:rPr>
              <a:t>EDGE</a:t>
            </a:r>
          </a:p>
        </p:txBody>
      </p:sp>
      <p:sp>
        <p:nvSpPr>
          <p:cNvPr id="60" name="文本框 21">
            <a:extLst>
              <a:ext uri="{FF2B5EF4-FFF2-40B4-BE49-F238E27FC236}">
                <a16:creationId xmlns="" xmlns:a16="http://schemas.microsoft.com/office/drawing/2014/main" id="{CB6DD328-A9E0-4D3A-8AAF-03C831082F77}"/>
              </a:ext>
            </a:extLst>
          </p:cNvPr>
          <p:cNvSpPr txBox="1"/>
          <p:nvPr/>
        </p:nvSpPr>
        <p:spPr bwMode="gray">
          <a:xfrm>
            <a:off x="2244438" y="1884512"/>
            <a:ext cx="649537" cy="307777"/>
          </a:xfrm>
          <a:prstGeom prst="rect">
            <a:avLst/>
          </a:prstGeom>
          <a:noFill/>
        </p:spPr>
        <p:txBody>
          <a:bodyPr wrap="none" rtlCol="0">
            <a:spAutoFit/>
          </a:bodyPr>
          <a:lstStyle/>
          <a:p>
            <a:pPr algn="ctr" fontAlgn="ctr"/>
            <a:r>
              <a:rPr lang="en-US" sz="1400" b="1" dirty="0">
                <a:solidFill>
                  <a:prstClr val="black"/>
                </a:solidFill>
                <a:latin typeface="Huawei Sans" panose="020C0503030203020204" pitchFamily="34" charset="0"/>
              </a:rPr>
              <a:t>EDGE</a:t>
            </a:r>
          </a:p>
        </p:txBody>
      </p:sp>
      <p:pic>
        <p:nvPicPr>
          <p:cNvPr id="67" name="图片 140" descr="通用交换机.png">
            <a:extLst>
              <a:ext uri="{FF2B5EF4-FFF2-40B4-BE49-F238E27FC236}">
                <a16:creationId xmlns="" xmlns:a16="http://schemas.microsoft.com/office/drawing/2014/main" id="{641FA555-0557-46D9-94D7-3CEF0F01A0E9}"/>
              </a:ext>
            </a:extLst>
          </p:cNvPr>
          <p:cNvPicPr>
            <a:picLocks noChangeAspect="1"/>
          </p:cNvPicPr>
          <p:nvPr/>
        </p:nvPicPr>
        <p:blipFill>
          <a:blip r:embed="rId4" cstate="print">
            <a:grayscl/>
          </a:blip>
          <a:stretch>
            <a:fillRect/>
          </a:stretch>
        </p:blipFill>
        <p:spPr bwMode="gray">
          <a:xfrm>
            <a:off x="3810454" y="4723297"/>
            <a:ext cx="473914" cy="387749"/>
          </a:xfrm>
          <a:prstGeom prst="rect">
            <a:avLst/>
          </a:prstGeom>
        </p:spPr>
      </p:pic>
      <p:sp>
        <p:nvSpPr>
          <p:cNvPr id="83" name="文本框 21">
            <a:extLst>
              <a:ext uri="{FF2B5EF4-FFF2-40B4-BE49-F238E27FC236}">
                <a16:creationId xmlns="" xmlns:a16="http://schemas.microsoft.com/office/drawing/2014/main" id="{49E95285-E2DA-4D15-8FA4-EFC4943584C4}"/>
              </a:ext>
            </a:extLst>
          </p:cNvPr>
          <p:cNvSpPr txBox="1"/>
          <p:nvPr/>
        </p:nvSpPr>
        <p:spPr bwMode="gray">
          <a:xfrm>
            <a:off x="862077" y="2039636"/>
            <a:ext cx="418704" cy="307777"/>
          </a:xfrm>
          <a:prstGeom prst="rect">
            <a:avLst/>
          </a:prstGeom>
          <a:noFill/>
        </p:spPr>
        <p:txBody>
          <a:bodyPr wrap="none" rtlCol="0">
            <a:spAutoFit/>
          </a:bodyPr>
          <a:lstStyle/>
          <a:p>
            <a:pPr algn="ctr" fontAlgn="ctr"/>
            <a:r>
              <a:rPr lang="en-US" sz="1400" b="1" dirty="0">
                <a:solidFill>
                  <a:prstClr val="black"/>
                </a:solidFill>
                <a:latin typeface="Huawei Sans" panose="020C0503030203020204" pitchFamily="34" charset="0"/>
              </a:rPr>
              <a:t>RR</a:t>
            </a:r>
          </a:p>
        </p:txBody>
      </p:sp>
      <p:pic>
        <p:nvPicPr>
          <p:cNvPr id="84" name="图片 140" descr="通用交换机.png">
            <a:extLst>
              <a:ext uri="{FF2B5EF4-FFF2-40B4-BE49-F238E27FC236}">
                <a16:creationId xmlns="" xmlns:a16="http://schemas.microsoft.com/office/drawing/2014/main" id="{9D9A01AD-19BA-4E5D-A66B-05B9E6C17C11}"/>
              </a:ext>
            </a:extLst>
          </p:cNvPr>
          <p:cNvPicPr>
            <a:picLocks noChangeAspect="1"/>
          </p:cNvPicPr>
          <p:nvPr/>
        </p:nvPicPr>
        <p:blipFill>
          <a:blip r:embed="rId4" cstate="print">
            <a:grayscl/>
          </a:blip>
          <a:stretch>
            <a:fillRect/>
          </a:stretch>
        </p:blipFill>
        <p:spPr bwMode="gray">
          <a:xfrm>
            <a:off x="3861865" y="2160937"/>
            <a:ext cx="473914" cy="387749"/>
          </a:xfrm>
          <a:prstGeom prst="rect">
            <a:avLst/>
          </a:prstGeom>
        </p:spPr>
      </p:pic>
      <p:cxnSp>
        <p:nvCxnSpPr>
          <p:cNvPr id="85" name="直接连接符 11">
            <a:extLst>
              <a:ext uri="{FF2B5EF4-FFF2-40B4-BE49-F238E27FC236}">
                <a16:creationId xmlns="" xmlns:a16="http://schemas.microsoft.com/office/drawing/2014/main" id="{DF7AB064-16FB-46A9-8941-22C57CD314EF}"/>
              </a:ext>
            </a:extLst>
          </p:cNvPr>
          <p:cNvCxnSpPr>
            <a:cxnSpLocks/>
            <a:stCxn id="84" idx="1"/>
            <a:endCxn id="12" idx="3"/>
          </p:cNvCxnSpPr>
          <p:nvPr/>
        </p:nvCxnSpPr>
        <p:spPr bwMode="gray">
          <a:xfrm flipH="1" flipV="1">
            <a:off x="2807480" y="2347414"/>
            <a:ext cx="1054385" cy="739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8" name="Rectangle: Rounded Corners 87">
            <a:extLst>
              <a:ext uri="{FF2B5EF4-FFF2-40B4-BE49-F238E27FC236}">
                <a16:creationId xmlns="" xmlns:a16="http://schemas.microsoft.com/office/drawing/2014/main" id="{6C3ED06F-12E0-4C4C-8B97-BD75FE0CF410}"/>
              </a:ext>
            </a:extLst>
          </p:cNvPr>
          <p:cNvSpPr/>
          <p:nvPr/>
        </p:nvSpPr>
        <p:spPr bwMode="gray">
          <a:xfrm>
            <a:off x="1874619" y="1646243"/>
            <a:ext cx="2705693" cy="1127298"/>
          </a:xfrm>
          <a:prstGeom prst="roundRect">
            <a:avLst>
              <a:gd name="adj" fmla="val 4012"/>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endParaRPr lang="en-US" sz="1400" dirty="0">
              <a:solidFill>
                <a:prstClr val="black"/>
              </a:solidFill>
            </a:endParaRPr>
          </a:p>
        </p:txBody>
      </p:sp>
      <p:sp>
        <p:nvSpPr>
          <p:cNvPr id="89" name="Rectangle: Rounded Corners 88">
            <a:extLst>
              <a:ext uri="{FF2B5EF4-FFF2-40B4-BE49-F238E27FC236}">
                <a16:creationId xmlns="" xmlns:a16="http://schemas.microsoft.com/office/drawing/2014/main" id="{C8AB4C6D-B596-44A3-8544-748EA1583ED5}"/>
              </a:ext>
            </a:extLst>
          </p:cNvPr>
          <p:cNvSpPr/>
          <p:nvPr/>
        </p:nvSpPr>
        <p:spPr bwMode="gray">
          <a:xfrm>
            <a:off x="1883648" y="4526371"/>
            <a:ext cx="2705693" cy="1127298"/>
          </a:xfrm>
          <a:prstGeom prst="roundRect">
            <a:avLst>
              <a:gd name="adj" fmla="val 4012"/>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endParaRPr lang="en-US" sz="1400" dirty="0">
              <a:solidFill>
                <a:prstClr val="black"/>
              </a:solidFill>
            </a:endParaRPr>
          </a:p>
        </p:txBody>
      </p:sp>
      <p:sp>
        <p:nvSpPr>
          <p:cNvPr id="90" name="Rectangle: Rounded Corners 89">
            <a:extLst>
              <a:ext uri="{FF2B5EF4-FFF2-40B4-BE49-F238E27FC236}">
                <a16:creationId xmlns="" xmlns:a16="http://schemas.microsoft.com/office/drawing/2014/main" id="{728C9094-7736-4B73-9533-7F434B165D21}"/>
              </a:ext>
            </a:extLst>
          </p:cNvPr>
          <p:cNvSpPr/>
          <p:nvPr/>
        </p:nvSpPr>
        <p:spPr bwMode="gray">
          <a:xfrm>
            <a:off x="3800476" y="2773541"/>
            <a:ext cx="743314" cy="259930"/>
          </a:xfrm>
          <a:prstGeom prst="roundRect">
            <a:avLst>
              <a:gd name="adj" fmla="val 4012"/>
            </a:avLst>
          </a:prstGeom>
          <a:solidFill>
            <a:srgbClr val="56C4D2"/>
          </a:solidFill>
          <a:ln w="19050">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solidFill>
              </a:rPr>
              <a:t>HQ</a:t>
            </a:r>
          </a:p>
        </p:txBody>
      </p:sp>
      <p:sp>
        <p:nvSpPr>
          <p:cNvPr id="91" name="Rectangle: Rounded Corners 90">
            <a:extLst>
              <a:ext uri="{FF2B5EF4-FFF2-40B4-BE49-F238E27FC236}">
                <a16:creationId xmlns="" xmlns:a16="http://schemas.microsoft.com/office/drawing/2014/main" id="{D96DA842-5151-4D41-A5B3-55A812061959}"/>
              </a:ext>
            </a:extLst>
          </p:cNvPr>
          <p:cNvSpPr/>
          <p:nvPr/>
        </p:nvSpPr>
        <p:spPr bwMode="gray">
          <a:xfrm>
            <a:off x="3797301" y="4264900"/>
            <a:ext cx="743314" cy="259930"/>
          </a:xfrm>
          <a:prstGeom prst="roundRect">
            <a:avLst>
              <a:gd name="adj" fmla="val 4012"/>
            </a:avLst>
          </a:prstGeom>
          <a:solidFill>
            <a:srgbClr val="56C4D2"/>
          </a:solidFill>
          <a:ln w="19050">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solidFill>
              </a:rPr>
              <a:t>Branch</a:t>
            </a:r>
          </a:p>
        </p:txBody>
      </p:sp>
      <p:cxnSp>
        <p:nvCxnSpPr>
          <p:cNvPr id="93" name="Straight Arrow Connector 92">
            <a:extLst>
              <a:ext uri="{FF2B5EF4-FFF2-40B4-BE49-F238E27FC236}">
                <a16:creationId xmlns="" xmlns:a16="http://schemas.microsoft.com/office/drawing/2014/main" id="{306CF80C-BB32-4A56-A89E-1EBB2174E73A}"/>
              </a:ext>
            </a:extLst>
          </p:cNvPr>
          <p:cNvCxnSpPr>
            <a:cxnSpLocks/>
          </p:cNvCxnSpPr>
          <p:nvPr/>
        </p:nvCxnSpPr>
        <p:spPr bwMode="gray">
          <a:xfrm>
            <a:off x="1071428" y="2773541"/>
            <a:ext cx="1245143" cy="1983430"/>
          </a:xfrm>
          <a:prstGeom prst="straightConnector1">
            <a:avLst/>
          </a:prstGeom>
          <a:ln w="28575">
            <a:solidFill>
              <a:srgbClr val="E28189"/>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5" name="Straight Arrow Connector 94">
            <a:extLst>
              <a:ext uri="{FF2B5EF4-FFF2-40B4-BE49-F238E27FC236}">
                <a16:creationId xmlns="" xmlns:a16="http://schemas.microsoft.com/office/drawing/2014/main" id="{493CDAE5-BD26-4AC4-9C8A-4EBDEA5FE4F5}"/>
              </a:ext>
            </a:extLst>
          </p:cNvPr>
          <p:cNvCxnSpPr>
            <a:cxnSpLocks/>
          </p:cNvCxnSpPr>
          <p:nvPr/>
        </p:nvCxnSpPr>
        <p:spPr bwMode="gray">
          <a:xfrm flipV="1">
            <a:off x="1377134" y="2347413"/>
            <a:ext cx="890016" cy="137053"/>
          </a:xfrm>
          <a:prstGeom prst="straightConnector1">
            <a:avLst/>
          </a:prstGeom>
          <a:ln w="28575">
            <a:solidFill>
              <a:srgbClr val="E28189"/>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101" name="テキスト ボックス 68">
            <a:extLst>
              <a:ext uri="{FF2B5EF4-FFF2-40B4-BE49-F238E27FC236}">
                <a16:creationId xmlns="" xmlns:a16="http://schemas.microsoft.com/office/drawing/2014/main" id="{1B32C2FE-E769-4A74-95C6-B0BED46E01AA}"/>
              </a:ext>
            </a:extLst>
          </p:cNvPr>
          <p:cNvSpPr txBox="1"/>
          <p:nvPr/>
        </p:nvSpPr>
        <p:spPr bwMode="gray">
          <a:xfrm>
            <a:off x="2562026" y="5088952"/>
            <a:ext cx="1552895" cy="50611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67728" tIns="67728" rIns="67728" bIns="67728" numCol="1" spcCol="50797" rtlCol="0" anchor="ctr">
            <a:spAutoFit/>
          </a:bodyPr>
          <a:lstStyle/>
          <a:p>
            <a:pPr algn="ctr" defTabSz="609515" eaLnBrk="0" fontAlgn="ctr" latinLnBrk="1" hangingPunct="0"/>
            <a:r>
              <a:rPr lang="en-US" sz="1200" dirty="0">
                <a:solidFill>
                  <a:srgbClr val="000000"/>
                </a:solidFill>
                <a:latin typeface="Huawei Sans" panose="020C0503030203020204" pitchFamily="34" charset="0"/>
                <a:cs typeface="Arial" panose="020B0604020202020204" pitchFamily="34" charset="0"/>
                <a:sym typeface="Lucida Grande"/>
              </a:rPr>
              <a:t>BGP, OSPF</a:t>
            </a:r>
          </a:p>
          <a:p>
            <a:pPr algn="ctr" defTabSz="609515" eaLnBrk="0" fontAlgn="ctr" latinLnBrk="1" hangingPunct="0"/>
            <a:r>
              <a:rPr lang="en-US" sz="1200" dirty="0">
                <a:solidFill>
                  <a:srgbClr val="000000"/>
                </a:solidFill>
                <a:latin typeface="Huawei Sans" panose="020C0503030203020204" pitchFamily="34" charset="0"/>
                <a:cs typeface="Arial" panose="020B0604020202020204" pitchFamily="34" charset="0"/>
                <a:sym typeface="Lucida Grande"/>
              </a:rPr>
              <a:t>Direct, static route</a:t>
            </a:r>
          </a:p>
        </p:txBody>
      </p:sp>
      <p:sp>
        <p:nvSpPr>
          <p:cNvPr id="102" name="テキスト ボックス 68">
            <a:extLst>
              <a:ext uri="{FF2B5EF4-FFF2-40B4-BE49-F238E27FC236}">
                <a16:creationId xmlns="" xmlns:a16="http://schemas.microsoft.com/office/drawing/2014/main" id="{B2EBE725-6D20-4549-9FA6-6318DCAB2097}"/>
              </a:ext>
            </a:extLst>
          </p:cNvPr>
          <p:cNvSpPr txBox="1"/>
          <p:nvPr/>
        </p:nvSpPr>
        <p:spPr bwMode="gray">
          <a:xfrm>
            <a:off x="2717994" y="1690152"/>
            <a:ext cx="1532222" cy="50611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67728" tIns="67728" rIns="67728" bIns="67728" numCol="1" spcCol="50797" rtlCol="0" anchor="ctr">
            <a:spAutoFit/>
          </a:bodyPr>
          <a:lstStyle/>
          <a:p>
            <a:pPr algn="ctr" defTabSz="609515" eaLnBrk="0" fontAlgn="ctr" latinLnBrk="1" hangingPunct="0"/>
            <a:r>
              <a:rPr lang="en-US" sz="1200" dirty="0">
                <a:solidFill>
                  <a:srgbClr val="000000"/>
                </a:solidFill>
                <a:latin typeface="Huawei Sans" panose="020C0503030203020204" pitchFamily="34" charset="0"/>
                <a:cs typeface="Arial" panose="020B0604020202020204" pitchFamily="34" charset="0"/>
                <a:sym typeface="Lucida Grande"/>
              </a:rPr>
              <a:t>BGP, OSPF</a:t>
            </a:r>
          </a:p>
          <a:p>
            <a:pPr algn="ctr" defTabSz="609515" eaLnBrk="0" fontAlgn="ctr" latinLnBrk="1" hangingPunct="0"/>
            <a:r>
              <a:rPr lang="en-US" sz="1200" dirty="0">
                <a:solidFill>
                  <a:srgbClr val="000000"/>
                </a:solidFill>
                <a:latin typeface="Huawei Sans" panose="020C0503030203020204" pitchFamily="34" charset="0"/>
                <a:cs typeface="Arial" panose="020B0604020202020204" pitchFamily="34" charset="0"/>
                <a:sym typeface="Lucida Grande"/>
              </a:rPr>
              <a:t>Direct, static route</a:t>
            </a:r>
          </a:p>
        </p:txBody>
      </p:sp>
      <p:cxnSp>
        <p:nvCxnSpPr>
          <p:cNvPr id="103" name="Straight Arrow Connector 102">
            <a:extLst>
              <a:ext uri="{FF2B5EF4-FFF2-40B4-BE49-F238E27FC236}">
                <a16:creationId xmlns="" xmlns:a16="http://schemas.microsoft.com/office/drawing/2014/main" id="{B5DA09C0-3D77-4681-B833-0CFCA9625DC7}"/>
              </a:ext>
            </a:extLst>
          </p:cNvPr>
          <p:cNvCxnSpPr>
            <a:cxnSpLocks/>
          </p:cNvCxnSpPr>
          <p:nvPr/>
        </p:nvCxnSpPr>
        <p:spPr bwMode="gray">
          <a:xfrm>
            <a:off x="2899260" y="2219000"/>
            <a:ext cx="858449" cy="0"/>
          </a:xfrm>
          <a:prstGeom prst="straightConnector1">
            <a:avLst/>
          </a:prstGeom>
          <a:ln w="28575">
            <a:solidFill>
              <a:srgbClr val="E28189"/>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6" name="Straight Arrow Connector 105">
            <a:extLst>
              <a:ext uri="{FF2B5EF4-FFF2-40B4-BE49-F238E27FC236}">
                <a16:creationId xmlns="" xmlns:a16="http://schemas.microsoft.com/office/drawing/2014/main" id="{53822CEE-3AA8-4B31-9932-E459C4522DC4}"/>
              </a:ext>
            </a:extLst>
          </p:cNvPr>
          <p:cNvCxnSpPr>
            <a:cxnSpLocks/>
          </p:cNvCxnSpPr>
          <p:nvPr/>
        </p:nvCxnSpPr>
        <p:spPr bwMode="gray">
          <a:xfrm>
            <a:off x="2866321" y="5037569"/>
            <a:ext cx="885291" cy="0"/>
          </a:xfrm>
          <a:prstGeom prst="straightConnector1">
            <a:avLst/>
          </a:prstGeom>
          <a:ln w="28575">
            <a:solidFill>
              <a:srgbClr val="E28189"/>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109" name="テキスト ボックス 68">
            <a:extLst>
              <a:ext uri="{FF2B5EF4-FFF2-40B4-BE49-F238E27FC236}">
                <a16:creationId xmlns="" xmlns:a16="http://schemas.microsoft.com/office/drawing/2014/main" id="{A2BC35EB-57D0-445D-98DC-FD55B66CC5EB}"/>
              </a:ext>
            </a:extLst>
          </p:cNvPr>
          <p:cNvSpPr txBox="1"/>
          <p:nvPr/>
        </p:nvSpPr>
        <p:spPr bwMode="gray">
          <a:xfrm rot="3467714">
            <a:off x="1114759" y="3918123"/>
            <a:ext cx="934643" cy="32144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67728" tIns="67728" rIns="67728" bIns="67728" numCol="1" spcCol="50797" rtlCol="0" anchor="ctr">
            <a:spAutoFit/>
          </a:bodyPr>
          <a:lstStyle/>
          <a:p>
            <a:pPr algn="ctr" defTabSz="609515" eaLnBrk="0" fontAlgn="ctr" latinLnBrk="1" hangingPunct="0"/>
            <a:r>
              <a:rPr lang="en-US" sz="1200" dirty="0">
                <a:solidFill>
                  <a:srgbClr val="000000"/>
                </a:solidFill>
                <a:latin typeface="Huawei Sans" panose="020C0503030203020204" pitchFamily="34" charset="0"/>
                <a:cs typeface="Arial" panose="020B0604020202020204" pitchFamily="34" charset="0"/>
                <a:sym typeface="Lucida Grande"/>
              </a:rPr>
              <a:t>BGP EVPN</a:t>
            </a:r>
          </a:p>
        </p:txBody>
      </p:sp>
      <p:sp>
        <p:nvSpPr>
          <p:cNvPr id="110" name="テキスト ボックス 68">
            <a:extLst>
              <a:ext uri="{FF2B5EF4-FFF2-40B4-BE49-F238E27FC236}">
                <a16:creationId xmlns="" xmlns:a16="http://schemas.microsoft.com/office/drawing/2014/main" id="{F36F59DE-CF2A-4C92-97D4-973D8FE06DE3}"/>
              </a:ext>
            </a:extLst>
          </p:cNvPr>
          <p:cNvSpPr txBox="1"/>
          <p:nvPr/>
        </p:nvSpPr>
        <p:spPr bwMode="gray">
          <a:xfrm rot="21061913">
            <a:off x="1322057" y="2129464"/>
            <a:ext cx="934643" cy="32144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67728" tIns="67728" rIns="67728" bIns="67728" numCol="1" spcCol="50797" rtlCol="0" anchor="ctr">
            <a:spAutoFit/>
          </a:bodyPr>
          <a:lstStyle/>
          <a:p>
            <a:pPr algn="ctr" defTabSz="609515" eaLnBrk="0" fontAlgn="ctr" latinLnBrk="1" hangingPunct="0"/>
            <a:r>
              <a:rPr lang="en-US" sz="1200" dirty="0">
                <a:solidFill>
                  <a:srgbClr val="000000"/>
                </a:solidFill>
                <a:latin typeface="Huawei Sans" panose="020C0503030203020204" pitchFamily="34" charset="0"/>
                <a:cs typeface="Arial" panose="020B0604020202020204" pitchFamily="34" charset="0"/>
                <a:sym typeface="Lucida Grande"/>
              </a:rPr>
              <a:t>BGP EVPN</a:t>
            </a:r>
          </a:p>
        </p:txBody>
      </p:sp>
      <p:sp>
        <p:nvSpPr>
          <p:cNvPr id="37" name="五边形 2">
            <a:extLst>
              <a:ext uri="{FF2B5EF4-FFF2-40B4-BE49-F238E27FC236}">
                <a16:creationId xmlns="" xmlns:a16="http://schemas.microsoft.com/office/drawing/2014/main" id="{2EA9661A-503D-4CEC-9BC1-BCBCD5884128}"/>
              </a:ext>
            </a:extLst>
          </p:cNvPr>
          <p:cNvSpPr/>
          <p:nvPr/>
        </p:nvSpPr>
        <p:spPr bwMode="gray">
          <a:xfrm>
            <a:off x="7024871" y="93058"/>
            <a:ext cx="1631551" cy="252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VPN Design</a:t>
            </a:r>
          </a:p>
        </p:txBody>
      </p:sp>
      <p:sp>
        <p:nvSpPr>
          <p:cNvPr id="38" name="燕尾形 3">
            <a:extLst>
              <a:ext uri="{FF2B5EF4-FFF2-40B4-BE49-F238E27FC236}">
                <a16:creationId xmlns="" xmlns:a16="http://schemas.microsoft.com/office/drawing/2014/main" id="{3BCBBB1C-AB3F-4936-A520-18BB616BCEFB}"/>
              </a:ext>
            </a:extLst>
          </p:cNvPr>
          <p:cNvSpPr/>
          <p:nvPr/>
        </p:nvSpPr>
        <p:spPr bwMode="gray">
          <a:xfrm>
            <a:off x="10117536" y="93058"/>
            <a:ext cx="1631551"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sym typeface="Huawei Sans" panose="020C0503030203020204" pitchFamily="34" charset="0"/>
              </a:rPr>
              <a:t>VPN Route Design</a:t>
            </a:r>
          </a:p>
        </p:txBody>
      </p:sp>
      <p:sp>
        <p:nvSpPr>
          <p:cNvPr id="43" name="燕尾形 3">
            <a:extLst>
              <a:ext uri="{FF2B5EF4-FFF2-40B4-BE49-F238E27FC236}">
                <a16:creationId xmlns="" xmlns:a16="http://schemas.microsoft.com/office/drawing/2014/main" id="{9AE9F0F1-2BD6-4C30-9BFC-93EE91621455}"/>
              </a:ext>
            </a:extLst>
          </p:cNvPr>
          <p:cNvSpPr/>
          <p:nvPr/>
        </p:nvSpPr>
        <p:spPr bwMode="gray">
          <a:xfrm>
            <a:off x="8571203" y="93058"/>
            <a:ext cx="1631551"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Topology Design</a:t>
            </a:r>
          </a:p>
        </p:txBody>
      </p:sp>
    </p:spTree>
    <p:extLst>
      <p:ext uri="{BB962C8B-B14F-4D97-AF65-F5344CB8AC3E}">
        <p14:creationId xmlns:p14="http://schemas.microsoft.com/office/powerpoint/2010/main" val="1916023234"/>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0"/>
          </p:nvPr>
        </p:nvSpPr>
        <p:spPr bwMode="gray"/>
        <p:txBody>
          <a:bodyPr/>
          <a:lstStyle/>
          <a:p>
            <a:pPr algn="l"/>
            <a:r>
              <a:rPr lang="en-US" dirty="0"/>
              <a:t>SD-WAN networking design includes site design, tunnel design, and VPN design.</a:t>
            </a:r>
          </a:p>
          <a:p>
            <a:pPr marL="628650" lvl="1" indent="-323850" algn="l"/>
            <a:r>
              <a:rPr lang="en-US" dirty="0"/>
              <a:t>Site design: includes WAN/LAN networking design and dual-CPE design.</a:t>
            </a:r>
          </a:p>
          <a:p>
            <a:pPr marL="628650" lvl="1" indent="-323850" algn="l"/>
            <a:r>
              <a:rPr lang="en-US" dirty="0"/>
              <a:t>Tunnel design: includes data tunnel design, RR design, NAT design, and specifications-exceeded network design.</a:t>
            </a:r>
          </a:p>
          <a:p>
            <a:pPr marL="628650" lvl="1" indent="-323850" algn="l"/>
            <a:r>
              <a:rPr lang="en-US" dirty="0"/>
              <a:t>VPN design: includes VPN design, topology design, and VPN route design.</a:t>
            </a:r>
          </a:p>
          <a:p>
            <a:pPr algn="l"/>
            <a:endParaRPr lang="en-US" dirty="0"/>
          </a:p>
        </p:txBody>
      </p:sp>
    </p:spTree>
    <p:extLst>
      <p:ext uri="{BB962C8B-B14F-4D97-AF65-F5344CB8AC3E}">
        <p14:creationId xmlns:p14="http://schemas.microsoft.com/office/powerpoint/2010/main" val="3236433615"/>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1019175" y="1844675"/>
            <a:ext cx="10153650" cy="4068811"/>
          </a:xfrm>
        </p:spPr>
        <p:txBody>
          <a:bodyPr/>
          <a:lstStyle/>
          <a:p>
            <a:r>
              <a:rPr lang="en-US" sz="2000" dirty="0">
                <a:solidFill>
                  <a:schemeClr val="bg1">
                    <a:lumMod val="50000"/>
                  </a:schemeClr>
                </a:solidFill>
              </a:rPr>
              <a:t>Development Trends and Challenges Facing Enterprise WAN Interconnection</a:t>
            </a:r>
          </a:p>
          <a:p>
            <a:r>
              <a:rPr lang="en-US" sz="2000" dirty="0">
                <a:solidFill>
                  <a:schemeClr val="bg1">
                    <a:lumMod val="50000"/>
                  </a:schemeClr>
                </a:solidFill>
              </a:rPr>
              <a:t>Overview of Huawei SD-WAN Solution</a:t>
            </a:r>
          </a:p>
          <a:p>
            <a:r>
              <a:rPr lang="en-US" sz="2000" dirty="0">
                <a:solidFill>
                  <a:schemeClr val="bg1">
                    <a:lumMod val="50000"/>
                  </a:schemeClr>
                </a:solidFill>
              </a:rPr>
              <a:t>Networking Design for Huawei SD-WAN Solution</a:t>
            </a:r>
          </a:p>
          <a:p>
            <a:r>
              <a:rPr lang="en-US" sz="2000" b="1" dirty="0"/>
              <a:t>Service Design for Huawei SD-WAN Solution</a:t>
            </a:r>
          </a:p>
          <a:p>
            <a:pPr lvl="1">
              <a:buFont typeface="Wingdings" panose="05000000000000000000" pitchFamily="2" charset="2"/>
              <a:buChar char="§"/>
            </a:pPr>
            <a:r>
              <a:rPr lang="en-US" sz="1800" dirty="0"/>
              <a:t>SD-WAN Service Design Overview</a:t>
            </a:r>
          </a:p>
          <a:p>
            <a:pPr lvl="1"/>
            <a:r>
              <a:rPr lang="en-US" sz="1800" dirty="0">
                <a:solidFill>
                  <a:schemeClr val="bg1">
                    <a:lumMod val="50000"/>
                  </a:schemeClr>
                </a:solidFill>
              </a:rPr>
              <a:t>SD-WAN Application Service Design</a:t>
            </a:r>
          </a:p>
          <a:p>
            <a:pPr lvl="1"/>
            <a:r>
              <a:rPr lang="en-US" sz="1800" dirty="0">
                <a:solidFill>
                  <a:schemeClr val="bg1">
                    <a:lumMod val="50000"/>
                  </a:schemeClr>
                </a:solidFill>
              </a:rPr>
              <a:t>SD-WAN Network Service Design</a:t>
            </a:r>
          </a:p>
          <a:p>
            <a:r>
              <a:rPr lang="en-US" sz="2000" dirty="0">
                <a:solidFill>
                  <a:schemeClr val="bg1">
                    <a:lumMod val="50000"/>
                  </a:schemeClr>
                </a:solidFill>
              </a:rPr>
              <a:t>Reliability and Security Design for Huawei SD-WAN Solution</a:t>
            </a:r>
          </a:p>
        </p:txBody>
      </p:sp>
    </p:spTree>
    <p:extLst>
      <p:ext uri="{BB962C8B-B14F-4D97-AF65-F5344CB8AC3E}">
        <p14:creationId xmlns:p14="http://schemas.microsoft.com/office/powerpoint/2010/main" val="179476671"/>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sym typeface="微软雅黑" panose="020B0503020204020204" pitchFamily="34" charset="-122"/>
              </a:rPr>
              <a:t>Overview of Service Design for Huawei SD-WAN Solution</a:t>
            </a:r>
          </a:p>
        </p:txBody>
      </p:sp>
      <p:sp>
        <p:nvSpPr>
          <p:cNvPr id="17" name="Text Placeholder 16">
            <a:extLst>
              <a:ext uri="{FF2B5EF4-FFF2-40B4-BE49-F238E27FC236}">
                <a16:creationId xmlns="" xmlns:a16="http://schemas.microsoft.com/office/drawing/2014/main" id="{5923389E-A7CA-463D-AF6A-943F12583C56}"/>
              </a:ext>
            </a:extLst>
          </p:cNvPr>
          <p:cNvSpPr>
            <a:spLocks noGrp="1"/>
          </p:cNvSpPr>
          <p:nvPr>
            <p:ph type="body" sz="quarter" idx="10"/>
          </p:nvPr>
        </p:nvSpPr>
        <p:spPr bwMode="gray"/>
        <p:txBody>
          <a:bodyPr/>
          <a:lstStyle/>
          <a:p>
            <a:pPr algn="l"/>
            <a:r>
              <a:rPr lang="en-US" sz="2000" dirty="0"/>
              <a:t>SD-WAN service design includes application service design and network service design.</a:t>
            </a:r>
          </a:p>
        </p:txBody>
      </p:sp>
      <p:grpSp>
        <p:nvGrpSpPr>
          <p:cNvPr id="5" name="Group 4">
            <a:extLst>
              <a:ext uri="{FF2B5EF4-FFF2-40B4-BE49-F238E27FC236}">
                <a16:creationId xmlns="" xmlns:a16="http://schemas.microsoft.com/office/drawing/2014/main" id="{9E92AF6E-D526-4408-BA94-720F2434B16D}"/>
              </a:ext>
            </a:extLst>
          </p:cNvPr>
          <p:cNvGrpSpPr/>
          <p:nvPr/>
        </p:nvGrpSpPr>
        <p:grpSpPr bwMode="gray">
          <a:xfrm>
            <a:off x="1116517" y="2058620"/>
            <a:ext cx="9831092" cy="3562126"/>
            <a:chOff x="1288116" y="2709304"/>
            <a:chExt cx="9831092" cy="3562126"/>
          </a:xfrm>
        </p:grpSpPr>
        <p:sp>
          <p:nvSpPr>
            <p:cNvPr id="217" name="梯形 41">
              <a:extLst>
                <a:ext uri="{FF2B5EF4-FFF2-40B4-BE49-F238E27FC236}">
                  <a16:creationId xmlns="" xmlns:a16="http://schemas.microsoft.com/office/drawing/2014/main" id="{9CA39EBE-68B8-40E3-85DF-48971C7A97F2}"/>
                </a:ext>
              </a:extLst>
            </p:cNvPr>
            <p:cNvSpPr/>
            <p:nvPr/>
          </p:nvSpPr>
          <p:spPr bwMode="gray">
            <a:xfrm>
              <a:off x="1580762" y="3409959"/>
              <a:ext cx="9538446" cy="2749022"/>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sym typeface="Huawei Sans" panose="020C0503030203020204" pitchFamily="34" charset="0"/>
              </a:endParaRPr>
            </a:p>
          </p:txBody>
        </p:sp>
        <p:sp>
          <p:nvSpPr>
            <p:cNvPr id="218" name="Freeform 159">
              <a:extLst>
                <a:ext uri="{FF2B5EF4-FFF2-40B4-BE49-F238E27FC236}">
                  <a16:creationId xmlns="" xmlns:a16="http://schemas.microsoft.com/office/drawing/2014/main" id="{2BE31BA5-52BC-4123-B876-AC458E943DBB}"/>
                </a:ext>
              </a:extLst>
            </p:cNvPr>
            <p:cNvSpPr/>
            <p:nvPr/>
          </p:nvSpPr>
          <p:spPr bwMode="gray">
            <a:xfrm flipH="1">
              <a:off x="3815062" y="3838659"/>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rgbClr val="000000"/>
                  </a:solidFill>
                  <a:sym typeface="Huawei Sans" panose="020C0503030203020204" pitchFamily="34" charset="0"/>
                </a:rPr>
                <a:t>Branch site</a:t>
              </a:r>
            </a:p>
          </p:txBody>
        </p:sp>
        <p:pic>
          <p:nvPicPr>
            <p:cNvPr id="219" name="图片 31">
              <a:extLst>
                <a:ext uri="{FF2B5EF4-FFF2-40B4-BE49-F238E27FC236}">
                  <a16:creationId xmlns="" xmlns:a16="http://schemas.microsoft.com/office/drawing/2014/main" id="{26672EB5-266A-434A-8839-911E38A0F21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4564888" y="3965648"/>
              <a:ext cx="466668" cy="381818"/>
            </a:xfrm>
            <a:prstGeom prst="rect">
              <a:avLst/>
            </a:prstGeom>
          </p:spPr>
        </p:pic>
        <p:pic>
          <p:nvPicPr>
            <p:cNvPr id="220" name="图片 51" descr="交换机.png">
              <a:extLst>
                <a:ext uri="{FF2B5EF4-FFF2-40B4-BE49-F238E27FC236}">
                  <a16:creationId xmlns="" xmlns:a16="http://schemas.microsoft.com/office/drawing/2014/main" id="{55D8D2B4-B37F-434F-9770-9EC2869413A0}"/>
                </a:ext>
              </a:extLst>
            </p:cNvPr>
            <p:cNvPicPr>
              <a:picLocks noChangeAspect="1"/>
            </p:cNvPicPr>
            <p:nvPr/>
          </p:nvPicPr>
          <p:blipFill>
            <a:blip r:embed="rId4" cstate="print"/>
            <a:stretch>
              <a:fillRect/>
            </a:stretch>
          </p:blipFill>
          <p:spPr bwMode="gray">
            <a:xfrm>
              <a:off x="4059949" y="3620589"/>
              <a:ext cx="417163" cy="341314"/>
            </a:xfrm>
            <a:prstGeom prst="rect">
              <a:avLst/>
            </a:prstGeom>
          </p:spPr>
        </p:pic>
        <p:sp>
          <p:nvSpPr>
            <p:cNvPr id="221" name="Freeform 159">
              <a:extLst>
                <a:ext uri="{FF2B5EF4-FFF2-40B4-BE49-F238E27FC236}">
                  <a16:creationId xmlns="" xmlns:a16="http://schemas.microsoft.com/office/drawing/2014/main" id="{C5B1CA5F-2138-4462-963D-454A836A8D08}"/>
                </a:ext>
              </a:extLst>
            </p:cNvPr>
            <p:cNvSpPr/>
            <p:nvPr/>
          </p:nvSpPr>
          <p:spPr bwMode="gray">
            <a:xfrm flipH="1">
              <a:off x="3068145" y="4698670"/>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rgbClr val="000000"/>
                  </a:solidFill>
                  <a:sym typeface="Huawei Sans" panose="020C0503030203020204" pitchFamily="34" charset="0"/>
                </a:rPr>
                <a:t>Branch site</a:t>
              </a:r>
            </a:p>
          </p:txBody>
        </p:sp>
        <p:pic>
          <p:nvPicPr>
            <p:cNvPr id="222" name="图片 31">
              <a:extLst>
                <a:ext uri="{FF2B5EF4-FFF2-40B4-BE49-F238E27FC236}">
                  <a16:creationId xmlns="" xmlns:a16="http://schemas.microsoft.com/office/drawing/2014/main" id="{76BB75C7-1FEC-44AD-8771-84D511C76FF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3817971" y="4825659"/>
              <a:ext cx="466668" cy="381818"/>
            </a:xfrm>
            <a:prstGeom prst="rect">
              <a:avLst/>
            </a:prstGeom>
          </p:spPr>
        </p:pic>
        <p:pic>
          <p:nvPicPr>
            <p:cNvPr id="223" name="图片 51" descr="交换机.png">
              <a:extLst>
                <a:ext uri="{FF2B5EF4-FFF2-40B4-BE49-F238E27FC236}">
                  <a16:creationId xmlns="" xmlns:a16="http://schemas.microsoft.com/office/drawing/2014/main" id="{C434DDA8-B663-412B-B1DE-36921CBC109A}"/>
                </a:ext>
              </a:extLst>
            </p:cNvPr>
            <p:cNvPicPr>
              <a:picLocks noChangeAspect="1"/>
            </p:cNvPicPr>
            <p:nvPr/>
          </p:nvPicPr>
          <p:blipFill>
            <a:blip r:embed="rId4" cstate="print"/>
            <a:stretch>
              <a:fillRect/>
            </a:stretch>
          </p:blipFill>
          <p:spPr bwMode="gray">
            <a:xfrm>
              <a:off x="3313032" y="4480600"/>
              <a:ext cx="417163" cy="341314"/>
            </a:xfrm>
            <a:prstGeom prst="rect">
              <a:avLst/>
            </a:prstGeom>
          </p:spPr>
        </p:pic>
        <p:sp>
          <p:nvSpPr>
            <p:cNvPr id="224" name="Freeform 159">
              <a:extLst>
                <a:ext uri="{FF2B5EF4-FFF2-40B4-BE49-F238E27FC236}">
                  <a16:creationId xmlns="" xmlns:a16="http://schemas.microsoft.com/office/drawing/2014/main" id="{C9A9E9D8-038B-4DB5-8E58-BCD2DF9FAB5B}"/>
                </a:ext>
              </a:extLst>
            </p:cNvPr>
            <p:cNvSpPr/>
            <p:nvPr/>
          </p:nvSpPr>
          <p:spPr bwMode="gray">
            <a:xfrm flipH="1">
              <a:off x="8389113" y="4719998"/>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sym typeface="Huawei Sans" panose="020C0503030203020204" pitchFamily="34" charset="0"/>
                </a:rPr>
                <a:t>Active DC</a:t>
              </a:r>
            </a:p>
          </p:txBody>
        </p:sp>
        <p:pic>
          <p:nvPicPr>
            <p:cNvPr id="225" name="图片 25">
              <a:extLst>
                <a:ext uri="{FF2B5EF4-FFF2-40B4-BE49-F238E27FC236}">
                  <a16:creationId xmlns="" xmlns:a16="http://schemas.microsoft.com/office/drawing/2014/main" id="{B519AEBD-35C5-4976-99BA-A992C26F273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8073061" y="4843829"/>
              <a:ext cx="466668" cy="381818"/>
            </a:xfrm>
            <a:prstGeom prst="rect">
              <a:avLst/>
            </a:prstGeom>
          </p:spPr>
        </p:pic>
        <p:pic>
          <p:nvPicPr>
            <p:cNvPr id="226" name="图片 14" descr="交换机.png">
              <a:extLst>
                <a:ext uri="{FF2B5EF4-FFF2-40B4-BE49-F238E27FC236}">
                  <a16:creationId xmlns="" xmlns:a16="http://schemas.microsoft.com/office/drawing/2014/main" id="{5CE3DB13-0763-4EFB-A391-F09D42D955D8}"/>
                </a:ext>
              </a:extLst>
            </p:cNvPr>
            <p:cNvPicPr>
              <a:picLocks noChangeAspect="1"/>
            </p:cNvPicPr>
            <p:nvPr/>
          </p:nvPicPr>
          <p:blipFill>
            <a:blip r:embed="rId5" cstate="print"/>
            <a:stretch>
              <a:fillRect/>
            </a:stretch>
          </p:blipFill>
          <p:spPr bwMode="gray">
            <a:xfrm>
              <a:off x="8698910" y="4564768"/>
              <a:ext cx="420077" cy="343698"/>
            </a:xfrm>
            <a:prstGeom prst="rect">
              <a:avLst/>
            </a:prstGeom>
          </p:spPr>
        </p:pic>
        <p:sp>
          <p:nvSpPr>
            <p:cNvPr id="227" name="Freeform 159">
              <a:extLst>
                <a:ext uri="{FF2B5EF4-FFF2-40B4-BE49-F238E27FC236}">
                  <a16:creationId xmlns="" xmlns:a16="http://schemas.microsoft.com/office/drawing/2014/main" id="{34D9DB41-E1C9-402A-A236-F1366D69ED6C}"/>
                </a:ext>
              </a:extLst>
            </p:cNvPr>
            <p:cNvSpPr/>
            <p:nvPr/>
          </p:nvSpPr>
          <p:spPr bwMode="gray">
            <a:xfrm flipH="1">
              <a:off x="7762157" y="3804922"/>
              <a:ext cx="946333" cy="49467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rgbClr val="000000"/>
                  </a:solidFill>
                  <a:sym typeface="Huawei Sans" panose="020C0503030203020204" pitchFamily="34" charset="0"/>
                </a:rPr>
                <a:t>Standby DC</a:t>
              </a:r>
            </a:p>
          </p:txBody>
        </p:sp>
        <p:pic>
          <p:nvPicPr>
            <p:cNvPr id="228" name="图片 31">
              <a:extLst>
                <a:ext uri="{FF2B5EF4-FFF2-40B4-BE49-F238E27FC236}">
                  <a16:creationId xmlns="" xmlns:a16="http://schemas.microsoft.com/office/drawing/2014/main" id="{9F488EFF-9224-444B-88E5-0AFEF55669A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7413947" y="3962928"/>
              <a:ext cx="466668" cy="381818"/>
            </a:xfrm>
            <a:prstGeom prst="rect">
              <a:avLst/>
            </a:prstGeom>
          </p:spPr>
        </p:pic>
        <p:cxnSp>
          <p:nvCxnSpPr>
            <p:cNvPr id="229" name="直接连接符 133">
              <a:extLst>
                <a:ext uri="{FF2B5EF4-FFF2-40B4-BE49-F238E27FC236}">
                  <a16:creationId xmlns="" xmlns:a16="http://schemas.microsoft.com/office/drawing/2014/main" id="{AC54ED7B-6C01-43EF-94EF-66A91AB9DF2A}"/>
                </a:ext>
              </a:extLst>
            </p:cNvPr>
            <p:cNvCxnSpPr>
              <a:cxnSpLocks/>
              <a:stCxn id="222" idx="3"/>
              <a:endCxn id="225" idx="1"/>
            </p:cNvCxnSpPr>
            <p:nvPr/>
          </p:nvCxnSpPr>
          <p:spPr bwMode="gray">
            <a:xfrm>
              <a:off x="4284639" y="5016568"/>
              <a:ext cx="3788422" cy="18170"/>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cxnSp>
          <p:nvCxnSpPr>
            <p:cNvPr id="230" name="直接连接符 133">
              <a:extLst>
                <a:ext uri="{FF2B5EF4-FFF2-40B4-BE49-F238E27FC236}">
                  <a16:creationId xmlns="" xmlns:a16="http://schemas.microsoft.com/office/drawing/2014/main" id="{6A3E154C-A647-49FC-89B2-3C2B8675A04C}"/>
                </a:ext>
              </a:extLst>
            </p:cNvPr>
            <p:cNvCxnSpPr>
              <a:stCxn id="219" idx="3"/>
              <a:endCxn id="225" idx="1"/>
            </p:cNvCxnSpPr>
            <p:nvPr/>
          </p:nvCxnSpPr>
          <p:spPr bwMode="gray">
            <a:xfrm>
              <a:off x="5031556" y="4156557"/>
              <a:ext cx="3041505" cy="878181"/>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cxnSp>
          <p:nvCxnSpPr>
            <p:cNvPr id="231" name="直接连接符 133">
              <a:extLst>
                <a:ext uri="{FF2B5EF4-FFF2-40B4-BE49-F238E27FC236}">
                  <a16:creationId xmlns="" xmlns:a16="http://schemas.microsoft.com/office/drawing/2014/main" id="{784E543C-FC54-48A0-BF52-19D5B1EDFCA8}"/>
                </a:ext>
              </a:extLst>
            </p:cNvPr>
            <p:cNvCxnSpPr>
              <a:cxnSpLocks/>
              <a:stCxn id="228" idx="1"/>
              <a:endCxn id="219" idx="3"/>
            </p:cNvCxnSpPr>
            <p:nvPr/>
          </p:nvCxnSpPr>
          <p:spPr bwMode="gray">
            <a:xfrm flipH="1">
              <a:off x="5031556" y="4153837"/>
              <a:ext cx="2382391" cy="2720"/>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sp>
          <p:nvSpPr>
            <p:cNvPr id="232" name="TextBox 231">
              <a:extLst>
                <a:ext uri="{FF2B5EF4-FFF2-40B4-BE49-F238E27FC236}">
                  <a16:creationId xmlns="" xmlns:a16="http://schemas.microsoft.com/office/drawing/2014/main" id="{1DA4500F-DCBE-426D-BD12-DD3CEE061E4A}"/>
                </a:ext>
              </a:extLst>
            </p:cNvPr>
            <p:cNvSpPr txBox="1"/>
            <p:nvPr/>
          </p:nvSpPr>
          <p:spPr bwMode="gray">
            <a:xfrm>
              <a:off x="9302691" y="5335928"/>
              <a:ext cx="1703024" cy="830997"/>
            </a:xfrm>
            <a:prstGeom prst="rect">
              <a:avLst/>
            </a:prstGeom>
            <a:noFill/>
          </p:spPr>
          <p:txBody>
            <a:bodyPr wrap="square" rtlCol="0">
              <a:spAutoFit/>
            </a:bodyPr>
            <a:lstStyle/>
            <a:p>
              <a:pPr algn="ctr" fontAlgn="ctr"/>
              <a:r>
                <a:rPr lang="en-US" sz="1600" b="1" dirty="0">
                  <a:solidFill>
                    <a:prstClr val="black"/>
                  </a:solidFill>
                  <a:latin typeface="Huawei Sans" panose="020C0503030203020204" pitchFamily="34" charset="0"/>
                  <a:sym typeface="Huawei Sans" panose="020C0503030203020204" pitchFamily="34" charset="0"/>
                </a:rPr>
                <a:t>Overlay</a:t>
              </a:r>
            </a:p>
            <a:p>
              <a:pPr algn="ctr" fontAlgn="ctr"/>
              <a:r>
                <a:rPr lang="en-US" sz="1600" b="1" dirty="0">
                  <a:solidFill>
                    <a:prstClr val="black"/>
                  </a:solidFill>
                  <a:latin typeface="Huawei Sans" panose="020C0503030203020204" pitchFamily="34" charset="0"/>
                  <a:sym typeface="Huawei Sans" panose="020C0503030203020204" pitchFamily="34" charset="0"/>
                </a:rPr>
                <a:t>(virtual network)</a:t>
              </a:r>
            </a:p>
          </p:txBody>
        </p:sp>
        <p:sp>
          <p:nvSpPr>
            <p:cNvPr id="234" name="文本框 18">
              <a:extLst>
                <a:ext uri="{FF2B5EF4-FFF2-40B4-BE49-F238E27FC236}">
                  <a16:creationId xmlns="" xmlns:a16="http://schemas.microsoft.com/office/drawing/2014/main" id="{2737A01D-5D7B-4BD6-9D2F-3CA45BF63BAA}"/>
                </a:ext>
              </a:extLst>
            </p:cNvPr>
            <p:cNvSpPr txBox="1"/>
            <p:nvPr/>
          </p:nvSpPr>
          <p:spPr bwMode="gray">
            <a:xfrm>
              <a:off x="3777349" y="4592504"/>
              <a:ext cx="583186"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sym typeface="Huawei Sans" panose="020C0503030203020204" pitchFamily="34" charset="0"/>
                </a:rPr>
                <a:t>EDGE</a:t>
              </a:r>
            </a:p>
          </p:txBody>
        </p:sp>
        <p:sp>
          <p:nvSpPr>
            <p:cNvPr id="235" name="文本框 18">
              <a:extLst>
                <a:ext uri="{FF2B5EF4-FFF2-40B4-BE49-F238E27FC236}">
                  <a16:creationId xmlns="" xmlns:a16="http://schemas.microsoft.com/office/drawing/2014/main" id="{FA5FC1DA-FA62-445B-B937-AB4B567E8407}"/>
                </a:ext>
              </a:extLst>
            </p:cNvPr>
            <p:cNvSpPr txBox="1"/>
            <p:nvPr/>
          </p:nvSpPr>
          <p:spPr bwMode="gray">
            <a:xfrm>
              <a:off x="4501835" y="3733992"/>
              <a:ext cx="596008"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sym typeface="Huawei Sans" panose="020C0503030203020204" pitchFamily="34" charset="0"/>
                </a:rPr>
                <a:t>EDGE</a:t>
              </a:r>
            </a:p>
          </p:txBody>
        </p:sp>
        <p:sp>
          <p:nvSpPr>
            <p:cNvPr id="236" name="文本框 18">
              <a:extLst>
                <a:ext uri="{FF2B5EF4-FFF2-40B4-BE49-F238E27FC236}">
                  <a16:creationId xmlns="" xmlns:a16="http://schemas.microsoft.com/office/drawing/2014/main" id="{1AB21FDF-ADE0-47DD-AC9D-3B7A0DA83DBD}"/>
                </a:ext>
              </a:extLst>
            </p:cNvPr>
            <p:cNvSpPr txBox="1"/>
            <p:nvPr/>
          </p:nvSpPr>
          <p:spPr bwMode="gray">
            <a:xfrm>
              <a:off x="7162551" y="3737775"/>
              <a:ext cx="851003"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sym typeface="Huawei Sans" panose="020C0503030203020204" pitchFamily="34" charset="0"/>
                </a:rPr>
                <a:t>EDGE/RR</a:t>
              </a:r>
            </a:p>
          </p:txBody>
        </p:sp>
        <p:sp>
          <p:nvSpPr>
            <p:cNvPr id="237" name="文本框 18">
              <a:extLst>
                <a:ext uri="{FF2B5EF4-FFF2-40B4-BE49-F238E27FC236}">
                  <a16:creationId xmlns="" xmlns:a16="http://schemas.microsoft.com/office/drawing/2014/main" id="{8D47DA68-3FE5-4B8D-819E-16F5E69B4226}"/>
                </a:ext>
              </a:extLst>
            </p:cNvPr>
            <p:cNvSpPr txBox="1"/>
            <p:nvPr/>
          </p:nvSpPr>
          <p:spPr bwMode="gray">
            <a:xfrm>
              <a:off x="7836658" y="4589958"/>
              <a:ext cx="887200"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sym typeface="Huawei Sans" panose="020C0503030203020204" pitchFamily="34" charset="0"/>
                </a:rPr>
                <a:t>EDGE/RR</a:t>
              </a:r>
            </a:p>
          </p:txBody>
        </p:sp>
        <p:pic>
          <p:nvPicPr>
            <p:cNvPr id="238" name="图片 14" descr="交换机.png">
              <a:extLst>
                <a:ext uri="{FF2B5EF4-FFF2-40B4-BE49-F238E27FC236}">
                  <a16:creationId xmlns="" xmlns:a16="http://schemas.microsoft.com/office/drawing/2014/main" id="{51309F8C-E2D5-4DCC-8237-76792A039F8D}"/>
                </a:ext>
              </a:extLst>
            </p:cNvPr>
            <p:cNvPicPr>
              <a:picLocks noChangeAspect="1"/>
            </p:cNvPicPr>
            <p:nvPr/>
          </p:nvPicPr>
          <p:blipFill>
            <a:blip r:embed="rId5" cstate="print"/>
            <a:stretch>
              <a:fillRect/>
            </a:stretch>
          </p:blipFill>
          <p:spPr bwMode="gray">
            <a:xfrm>
              <a:off x="8043568" y="3567428"/>
              <a:ext cx="420077" cy="343698"/>
            </a:xfrm>
            <a:prstGeom prst="rect">
              <a:avLst/>
            </a:prstGeom>
          </p:spPr>
        </p:pic>
        <p:cxnSp>
          <p:nvCxnSpPr>
            <p:cNvPr id="239" name="直接连接符 133">
              <a:extLst>
                <a:ext uri="{FF2B5EF4-FFF2-40B4-BE49-F238E27FC236}">
                  <a16:creationId xmlns="" xmlns:a16="http://schemas.microsoft.com/office/drawing/2014/main" id="{AC5E342A-FC72-4204-8E4F-241B7D230350}"/>
                </a:ext>
              </a:extLst>
            </p:cNvPr>
            <p:cNvCxnSpPr>
              <a:cxnSpLocks/>
              <a:stCxn id="222" idx="3"/>
              <a:endCxn id="228" idx="1"/>
            </p:cNvCxnSpPr>
            <p:nvPr/>
          </p:nvCxnSpPr>
          <p:spPr bwMode="gray">
            <a:xfrm flipV="1">
              <a:off x="4284639" y="4153837"/>
              <a:ext cx="3129308" cy="862731"/>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sp>
          <p:nvSpPr>
            <p:cNvPr id="287" name="圆角矩形 75">
              <a:extLst>
                <a:ext uri="{FF2B5EF4-FFF2-40B4-BE49-F238E27FC236}">
                  <a16:creationId xmlns="" xmlns:a16="http://schemas.microsoft.com/office/drawing/2014/main" id="{97029F2D-A073-447B-A6D4-5A3D3CF505B5}"/>
                </a:ext>
              </a:extLst>
            </p:cNvPr>
            <p:cNvSpPr/>
            <p:nvPr/>
          </p:nvSpPr>
          <p:spPr bwMode="gray">
            <a:xfrm>
              <a:off x="1288116" y="2812859"/>
              <a:ext cx="1505979" cy="598296"/>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ysClr val="windowText" lastClr="000000"/>
                  </a:solidFill>
                  <a:sym typeface="Huawei Sans" panose="020C0503030203020204" pitchFamily="34" charset="0"/>
                </a:rPr>
                <a:t>Application service design</a:t>
              </a:r>
            </a:p>
          </p:txBody>
        </p:sp>
        <p:cxnSp>
          <p:nvCxnSpPr>
            <p:cNvPr id="290" name="直接连接符 133">
              <a:extLst>
                <a:ext uri="{FF2B5EF4-FFF2-40B4-BE49-F238E27FC236}">
                  <a16:creationId xmlns="" xmlns:a16="http://schemas.microsoft.com/office/drawing/2014/main" id="{CF7DD835-B545-4379-B82F-6DFEF2EFD23D}"/>
                </a:ext>
              </a:extLst>
            </p:cNvPr>
            <p:cNvCxnSpPr>
              <a:cxnSpLocks/>
              <a:stCxn id="222" idx="0"/>
            </p:cNvCxnSpPr>
            <p:nvPr/>
          </p:nvCxnSpPr>
          <p:spPr bwMode="gray">
            <a:xfrm flipV="1">
              <a:off x="4051305" y="2800318"/>
              <a:ext cx="0" cy="2021596"/>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291" name="直接连接符 133">
              <a:extLst>
                <a:ext uri="{FF2B5EF4-FFF2-40B4-BE49-F238E27FC236}">
                  <a16:creationId xmlns="" xmlns:a16="http://schemas.microsoft.com/office/drawing/2014/main" id="{F7DC1E4A-85A7-40BD-BC0E-314E5E97CD4B}"/>
                </a:ext>
              </a:extLst>
            </p:cNvPr>
            <p:cNvCxnSpPr>
              <a:cxnSpLocks/>
              <a:stCxn id="225" idx="0"/>
            </p:cNvCxnSpPr>
            <p:nvPr/>
          </p:nvCxnSpPr>
          <p:spPr bwMode="gray">
            <a:xfrm flipV="1">
              <a:off x="8306395" y="2800318"/>
              <a:ext cx="0" cy="2039766"/>
            </a:xfrm>
            <a:prstGeom prst="line">
              <a:avLst/>
            </a:prstGeom>
            <a:ln w="12700">
              <a:prstDash val="dash"/>
            </a:ln>
          </p:spPr>
          <p:style>
            <a:lnRef idx="3">
              <a:schemeClr val="dk1"/>
            </a:lnRef>
            <a:fillRef idx="0">
              <a:schemeClr val="dk1"/>
            </a:fillRef>
            <a:effectRef idx="2">
              <a:schemeClr val="dk1"/>
            </a:effectRef>
            <a:fontRef idx="minor">
              <a:schemeClr val="tx1"/>
            </a:fontRef>
          </p:style>
        </p:cxnSp>
        <p:sp>
          <p:nvSpPr>
            <p:cNvPr id="294" name="Rectangle: Rounded Corners 293">
              <a:extLst>
                <a:ext uri="{FF2B5EF4-FFF2-40B4-BE49-F238E27FC236}">
                  <a16:creationId xmlns="" xmlns:a16="http://schemas.microsoft.com/office/drawing/2014/main" id="{C529A855-6DC4-4C7A-9C68-BEC19E8E5459}"/>
                </a:ext>
              </a:extLst>
            </p:cNvPr>
            <p:cNvSpPr/>
            <p:nvPr/>
          </p:nvSpPr>
          <p:spPr bwMode="gray">
            <a:xfrm rot="21583743">
              <a:off x="2982818" y="2711429"/>
              <a:ext cx="899637" cy="396000"/>
            </a:xfrm>
            <a:prstGeom prst="roundRect">
              <a:avLst>
                <a:gd name="adj" fmla="val 5419"/>
              </a:avLst>
            </a:prstGeom>
            <a:solidFill>
              <a:srgbClr val="56C4D2"/>
            </a:soli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fontAlgn="ctr"/>
              <a:r>
                <a:rPr lang="en-US" sz="1200" dirty="0">
                  <a:solidFill>
                    <a:prstClr val="black"/>
                  </a:solidFill>
                </a:rPr>
                <a:t>Service 1</a:t>
              </a:r>
            </a:p>
          </p:txBody>
        </p:sp>
        <p:sp>
          <p:nvSpPr>
            <p:cNvPr id="295" name="Rectangle: Rounded Corners 294">
              <a:extLst>
                <a:ext uri="{FF2B5EF4-FFF2-40B4-BE49-F238E27FC236}">
                  <a16:creationId xmlns="" xmlns:a16="http://schemas.microsoft.com/office/drawing/2014/main" id="{B4C959BB-9625-404F-AB9D-09935AE4702F}"/>
                </a:ext>
              </a:extLst>
            </p:cNvPr>
            <p:cNvSpPr/>
            <p:nvPr/>
          </p:nvSpPr>
          <p:spPr bwMode="gray">
            <a:xfrm rot="21583743">
              <a:off x="2982817" y="3135056"/>
              <a:ext cx="899637" cy="396000"/>
            </a:xfrm>
            <a:prstGeom prst="roundRect">
              <a:avLst>
                <a:gd name="adj" fmla="val 5419"/>
              </a:avLst>
            </a:prstGeom>
            <a:solidFill>
              <a:srgbClr val="E28189"/>
            </a:soli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fontAlgn="ctr"/>
              <a:r>
                <a:rPr lang="en-US" sz="1200" dirty="0">
                  <a:solidFill>
                    <a:prstClr val="black"/>
                  </a:solidFill>
                </a:rPr>
                <a:t>Service 2</a:t>
              </a:r>
            </a:p>
          </p:txBody>
        </p:sp>
        <p:sp>
          <p:nvSpPr>
            <p:cNvPr id="296" name="Rectangle: Rounded Corners 295">
              <a:extLst>
                <a:ext uri="{FF2B5EF4-FFF2-40B4-BE49-F238E27FC236}">
                  <a16:creationId xmlns="" xmlns:a16="http://schemas.microsoft.com/office/drawing/2014/main" id="{6644F923-2323-4819-BFE8-45593F08594F}"/>
                </a:ext>
              </a:extLst>
            </p:cNvPr>
            <p:cNvSpPr/>
            <p:nvPr/>
          </p:nvSpPr>
          <p:spPr bwMode="gray">
            <a:xfrm rot="21583743">
              <a:off x="8463006" y="2711429"/>
              <a:ext cx="899637" cy="396000"/>
            </a:xfrm>
            <a:prstGeom prst="roundRect">
              <a:avLst>
                <a:gd name="adj" fmla="val 5419"/>
              </a:avLst>
            </a:prstGeom>
            <a:solidFill>
              <a:srgbClr val="56C4D2"/>
            </a:soli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fontAlgn="ctr"/>
              <a:r>
                <a:rPr lang="en-US" sz="1200" dirty="0">
                  <a:solidFill>
                    <a:prstClr val="black"/>
                  </a:solidFill>
                </a:rPr>
                <a:t>Service 1</a:t>
              </a:r>
            </a:p>
          </p:txBody>
        </p:sp>
        <p:sp>
          <p:nvSpPr>
            <p:cNvPr id="297" name="Rectangle: Rounded Corners 296">
              <a:extLst>
                <a:ext uri="{FF2B5EF4-FFF2-40B4-BE49-F238E27FC236}">
                  <a16:creationId xmlns="" xmlns:a16="http://schemas.microsoft.com/office/drawing/2014/main" id="{02E0D351-985B-4FED-9FED-0423446F9456}"/>
                </a:ext>
              </a:extLst>
            </p:cNvPr>
            <p:cNvSpPr/>
            <p:nvPr/>
          </p:nvSpPr>
          <p:spPr bwMode="gray">
            <a:xfrm rot="21583743">
              <a:off x="8463005" y="3135056"/>
              <a:ext cx="899637" cy="396000"/>
            </a:xfrm>
            <a:prstGeom prst="roundRect">
              <a:avLst>
                <a:gd name="adj" fmla="val 5419"/>
              </a:avLst>
            </a:prstGeom>
            <a:solidFill>
              <a:srgbClr val="E28189"/>
            </a:soli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fontAlgn="ctr"/>
              <a:r>
                <a:rPr lang="en-US" sz="1200" dirty="0">
                  <a:solidFill>
                    <a:prstClr val="black"/>
                  </a:solidFill>
                </a:rPr>
                <a:t>Service 2</a:t>
              </a:r>
            </a:p>
          </p:txBody>
        </p:sp>
        <p:sp>
          <p:nvSpPr>
            <p:cNvPr id="299" name="Can 225">
              <a:extLst>
                <a:ext uri="{FF2B5EF4-FFF2-40B4-BE49-F238E27FC236}">
                  <a16:creationId xmlns="" xmlns:a16="http://schemas.microsoft.com/office/drawing/2014/main" id="{EE34907A-A4D1-4604-A47C-FD840C172A1C}"/>
                </a:ext>
              </a:extLst>
            </p:cNvPr>
            <p:cNvSpPr/>
            <p:nvPr/>
          </p:nvSpPr>
          <p:spPr bwMode="gray">
            <a:xfrm rot="5400000">
              <a:off x="6072271" y="3151909"/>
              <a:ext cx="193925" cy="3807652"/>
            </a:xfrm>
            <a:prstGeom prst="can">
              <a:avLst>
                <a:gd name="adj" fmla="val 87973"/>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cs typeface="+mn-ea"/>
                <a:sym typeface="Huawei Sans" panose="020C0503030203020204" pitchFamily="34" charset="0"/>
              </a:endParaRPr>
            </a:p>
          </p:txBody>
        </p:sp>
        <p:sp>
          <p:nvSpPr>
            <p:cNvPr id="301" name="Can 225">
              <a:extLst>
                <a:ext uri="{FF2B5EF4-FFF2-40B4-BE49-F238E27FC236}">
                  <a16:creationId xmlns="" xmlns:a16="http://schemas.microsoft.com/office/drawing/2014/main" id="{7FA14654-C38B-4406-B9C9-CC9A3DDD385A}"/>
                </a:ext>
              </a:extLst>
            </p:cNvPr>
            <p:cNvSpPr/>
            <p:nvPr/>
          </p:nvSpPr>
          <p:spPr bwMode="gray">
            <a:xfrm rot="6352182">
              <a:off x="6415306" y="3010401"/>
              <a:ext cx="193925" cy="3150052"/>
            </a:xfrm>
            <a:prstGeom prst="can">
              <a:avLst>
                <a:gd name="adj" fmla="val 87973"/>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cs typeface="+mn-ea"/>
                <a:sym typeface="Huawei Sans" panose="020C0503030203020204" pitchFamily="34" charset="0"/>
              </a:endParaRPr>
            </a:p>
          </p:txBody>
        </p:sp>
        <p:sp>
          <p:nvSpPr>
            <p:cNvPr id="302" name="Can 225">
              <a:extLst>
                <a:ext uri="{FF2B5EF4-FFF2-40B4-BE49-F238E27FC236}">
                  <a16:creationId xmlns="" xmlns:a16="http://schemas.microsoft.com/office/drawing/2014/main" id="{26864791-F71D-491C-A580-AD506815465A}"/>
                </a:ext>
              </a:extLst>
            </p:cNvPr>
            <p:cNvSpPr/>
            <p:nvPr/>
          </p:nvSpPr>
          <p:spPr bwMode="gray">
            <a:xfrm rot="5400000">
              <a:off x="6117882" y="2939142"/>
              <a:ext cx="193925" cy="2429120"/>
            </a:xfrm>
            <a:prstGeom prst="can">
              <a:avLst>
                <a:gd name="adj" fmla="val 87973"/>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cs typeface="+mn-ea"/>
                <a:sym typeface="Huawei Sans" panose="020C0503030203020204" pitchFamily="34" charset="0"/>
              </a:endParaRPr>
            </a:p>
          </p:txBody>
        </p:sp>
        <p:grpSp>
          <p:nvGrpSpPr>
            <p:cNvPr id="9" name="Group 8">
              <a:extLst>
                <a:ext uri="{FF2B5EF4-FFF2-40B4-BE49-F238E27FC236}">
                  <a16:creationId xmlns="" xmlns:a16="http://schemas.microsoft.com/office/drawing/2014/main" id="{C60A5F89-CBDC-4DAE-85BB-FD911100DCEF}"/>
                </a:ext>
              </a:extLst>
            </p:cNvPr>
            <p:cNvGrpSpPr/>
            <p:nvPr/>
          </p:nvGrpSpPr>
          <p:grpSpPr bwMode="gray">
            <a:xfrm rot="20672476">
              <a:off x="4186437" y="4468592"/>
              <a:ext cx="3319613" cy="276999"/>
              <a:chOff x="4871816" y="4183717"/>
              <a:chExt cx="3319613" cy="276999"/>
            </a:xfrm>
          </p:grpSpPr>
          <p:sp>
            <p:nvSpPr>
              <p:cNvPr id="292" name="Can 225">
                <a:extLst>
                  <a:ext uri="{FF2B5EF4-FFF2-40B4-BE49-F238E27FC236}">
                    <a16:creationId xmlns="" xmlns:a16="http://schemas.microsoft.com/office/drawing/2014/main" id="{45F924F0-B122-4B6A-8050-99BA58958306}"/>
                  </a:ext>
                </a:extLst>
              </p:cNvPr>
              <p:cNvSpPr/>
              <p:nvPr/>
            </p:nvSpPr>
            <p:spPr bwMode="gray">
              <a:xfrm rot="5400000">
                <a:off x="6434660" y="2674421"/>
                <a:ext cx="193925" cy="3319613"/>
              </a:xfrm>
              <a:prstGeom prst="can">
                <a:avLst>
                  <a:gd name="adj" fmla="val 87973"/>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cs typeface="+mn-ea"/>
                  <a:sym typeface="Huawei Sans" panose="020C0503030203020204" pitchFamily="34" charset="0"/>
                </a:endParaRPr>
              </a:p>
            </p:txBody>
          </p:sp>
          <p:sp>
            <p:nvSpPr>
              <p:cNvPr id="293" name="文本框 60">
                <a:extLst>
                  <a:ext uri="{FF2B5EF4-FFF2-40B4-BE49-F238E27FC236}">
                    <a16:creationId xmlns="" xmlns:a16="http://schemas.microsoft.com/office/drawing/2014/main" id="{71D83756-D6AA-49BC-BE7B-7E0B067D1A9B}"/>
                  </a:ext>
                </a:extLst>
              </p:cNvPr>
              <p:cNvSpPr txBox="1"/>
              <p:nvPr/>
            </p:nvSpPr>
            <p:spPr bwMode="gray">
              <a:xfrm>
                <a:off x="5080315" y="4183717"/>
                <a:ext cx="2863866" cy="276999"/>
              </a:xfrm>
              <a:prstGeom prst="rect">
                <a:avLst/>
              </a:prstGeom>
              <a:noFill/>
            </p:spPr>
            <p:txBody>
              <a:bodyPr wrap="square" rtlCol="0">
                <a:spAutoFit/>
              </a:bodyPr>
              <a:lstStyle/>
              <a:p>
                <a:pPr algn="ctr" fontAlgn="ctr"/>
                <a:r>
                  <a:rPr lang="en-US" sz="1200" dirty="0">
                    <a:solidFill>
                      <a:srgbClr val="000000"/>
                    </a:solidFill>
                    <a:latin typeface="Huawei Sans" panose="020C0503030203020204" pitchFamily="34" charset="0"/>
                    <a:cs typeface="+mn-ea"/>
                    <a:sym typeface="Huawei Sans" panose="020C0503030203020204" pitchFamily="34" charset="0"/>
                  </a:rPr>
                  <a:t>GRE or GRE over IPsec (data channel)</a:t>
                </a:r>
              </a:p>
            </p:txBody>
          </p:sp>
        </p:grpSp>
        <p:sp>
          <p:nvSpPr>
            <p:cNvPr id="303" name="TextBox 153">
              <a:extLst>
                <a:ext uri="{FF2B5EF4-FFF2-40B4-BE49-F238E27FC236}">
                  <a16:creationId xmlns="" xmlns:a16="http://schemas.microsoft.com/office/drawing/2014/main" id="{804860F0-8125-4F76-B997-17BF17E49059}"/>
                </a:ext>
              </a:extLst>
            </p:cNvPr>
            <p:cNvSpPr txBox="1"/>
            <p:nvPr/>
          </p:nvSpPr>
          <p:spPr bwMode="gray">
            <a:xfrm>
              <a:off x="4100929" y="3135056"/>
              <a:ext cx="4196757" cy="396000"/>
            </a:xfrm>
            <a:prstGeom prst="rect">
              <a:avLst/>
            </a:prstGeom>
            <a:solidFill>
              <a:srgbClr val="E28189"/>
            </a:soli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algn="ctr">
                <a:defRPr sz="12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dirty="0">
                  <a:solidFill>
                    <a:prstClr val="white"/>
                  </a:solidFill>
                </a:rPr>
                <a:t>Service 2: SLA: delay: 150 ms; jitter: 10%; packet loss rate: 10%; TN2 preferred</a:t>
              </a:r>
            </a:p>
          </p:txBody>
        </p:sp>
        <p:sp>
          <p:nvSpPr>
            <p:cNvPr id="304" name="TextBox 153">
              <a:extLst>
                <a:ext uri="{FF2B5EF4-FFF2-40B4-BE49-F238E27FC236}">
                  <a16:creationId xmlns="" xmlns:a16="http://schemas.microsoft.com/office/drawing/2014/main" id="{4E59D990-76C6-4F3C-93B8-66A3C361AFDF}"/>
                </a:ext>
              </a:extLst>
            </p:cNvPr>
            <p:cNvSpPr txBox="1"/>
            <p:nvPr/>
          </p:nvSpPr>
          <p:spPr bwMode="gray">
            <a:xfrm>
              <a:off x="4100929" y="2709304"/>
              <a:ext cx="4193226" cy="396000"/>
            </a:xfrm>
            <a:prstGeom prst="rect">
              <a:avLst/>
            </a:prstGeom>
            <a:solidFill>
              <a:srgbClr val="56C4D2"/>
            </a:soli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algn="ctr">
                <a:defRPr sz="12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dirty="0">
                  <a:solidFill>
                    <a:prstClr val="white"/>
                  </a:solidFill>
                </a:rPr>
                <a:t>Service 1: SLA: delay: 50 ms; jitter: 5%; packet loss rate: 5%; TN1 preferred</a:t>
              </a:r>
            </a:p>
          </p:txBody>
        </p:sp>
        <p:sp>
          <p:nvSpPr>
            <p:cNvPr id="71" name="Freeform 159">
              <a:extLst>
                <a:ext uri="{FF2B5EF4-FFF2-40B4-BE49-F238E27FC236}">
                  <a16:creationId xmlns="" xmlns:a16="http://schemas.microsoft.com/office/drawing/2014/main" id="{D91A4B5A-3DF8-466C-95B8-31E45263336A}"/>
                </a:ext>
              </a:extLst>
            </p:cNvPr>
            <p:cNvSpPr/>
            <p:nvPr/>
          </p:nvSpPr>
          <p:spPr bwMode="gray">
            <a:xfrm flipH="1">
              <a:off x="5660602" y="5253040"/>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sym typeface="Huawei Sans" panose="020C0503030203020204" pitchFamily="34" charset="0"/>
                </a:rPr>
                <a:t>Internet</a:t>
              </a:r>
            </a:p>
          </p:txBody>
        </p:sp>
        <p:cxnSp>
          <p:nvCxnSpPr>
            <p:cNvPr id="72" name="直接连接符 133">
              <a:extLst>
                <a:ext uri="{FF2B5EF4-FFF2-40B4-BE49-F238E27FC236}">
                  <a16:creationId xmlns="" xmlns:a16="http://schemas.microsoft.com/office/drawing/2014/main" id="{A69D1CDE-8F84-4D4A-B108-8F2BAE7547E0}"/>
                </a:ext>
              </a:extLst>
            </p:cNvPr>
            <p:cNvCxnSpPr>
              <a:cxnSpLocks/>
              <a:stCxn id="222" idx="2"/>
              <a:endCxn id="71" idx="21"/>
            </p:cNvCxnSpPr>
            <p:nvPr/>
          </p:nvCxnSpPr>
          <p:spPr bwMode="gray">
            <a:xfrm>
              <a:off x="4051305" y="5211222"/>
              <a:ext cx="1609297" cy="453854"/>
            </a:xfrm>
            <a:prstGeom prst="line">
              <a:avLst/>
            </a:prstGeom>
            <a:ln w="19050">
              <a:solidFill>
                <a:srgbClr val="00B0F0"/>
              </a:solidFill>
              <a:prstDash val="solid"/>
            </a:ln>
          </p:spPr>
          <p:style>
            <a:lnRef idx="3">
              <a:schemeClr val="dk1"/>
            </a:lnRef>
            <a:fillRef idx="0">
              <a:schemeClr val="dk1"/>
            </a:fillRef>
            <a:effectRef idx="2">
              <a:schemeClr val="dk1"/>
            </a:effectRef>
            <a:fontRef idx="minor">
              <a:schemeClr val="tx1"/>
            </a:fontRef>
          </p:style>
        </p:cxnSp>
        <p:cxnSp>
          <p:nvCxnSpPr>
            <p:cNvPr id="76" name="直接连接符 133">
              <a:extLst>
                <a:ext uri="{FF2B5EF4-FFF2-40B4-BE49-F238E27FC236}">
                  <a16:creationId xmlns="" xmlns:a16="http://schemas.microsoft.com/office/drawing/2014/main" id="{6E4C9012-300C-48B2-ABB0-929436CD74B1}"/>
                </a:ext>
              </a:extLst>
            </p:cNvPr>
            <p:cNvCxnSpPr>
              <a:cxnSpLocks/>
              <a:stCxn id="225" idx="2"/>
              <a:endCxn id="71" idx="8"/>
            </p:cNvCxnSpPr>
            <p:nvPr/>
          </p:nvCxnSpPr>
          <p:spPr bwMode="gray">
            <a:xfrm flipH="1">
              <a:off x="6784899" y="5229392"/>
              <a:ext cx="1521496" cy="424988"/>
            </a:xfrm>
            <a:prstGeom prst="line">
              <a:avLst/>
            </a:prstGeom>
            <a:ln w="19050">
              <a:solidFill>
                <a:srgbClr val="00B0F0"/>
              </a:solidFill>
              <a:prstDash val="solid"/>
            </a:ln>
          </p:spPr>
          <p:style>
            <a:lnRef idx="3">
              <a:schemeClr val="dk1"/>
            </a:lnRef>
            <a:fillRef idx="0">
              <a:schemeClr val="dk1"/>
            </a:fillRef>
            <a:effectRef idx="2">
              <a:schemeClr val="dk1"/>
            </a:effectRef>
            <a:fontRef idx="minor">
              <a:schemeClr val="tx1"/>
            </a:fontRef>
          </p:style>
        </p:cxnSp>
        <p:sp>
          <p:nvSpPr>
            <p:cNvPr id="69" name="圆角矩形 75">
              <a:extLst>
                <a:ext uri="{FF2B5EF4-FFF2-40B4-BE49-F238E27FC236}">
                  <a16:creationId xmlns="" xmlns:a16="http://schemas.microsoft.com/office/drawing/2014/main" id="{4FB2CC19-290A-44AD-A990-9183EDB26EEE}"/>
                </a:ext>
              </a:extLst>
            </p:cNvPr>
            <p:cNvSpPr/>
            <p:nvPr/>
          </p:nvSpPr>
          <p:spPr bwMode="gray">
            <a:xfrm>
              <a:off x="5972324" y="5927533"/>
              <a:ext cx="1960669" cy="343897"/>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ysClr val="windowText" lastClr="000000"/>
                  </a:solidFill>
                  <a:sym typeface="Huawei Sans" panose="020C0503030203020204" pitchFamily="34" charset="0"/>
                </a:rPr>
                <a:t>Network service design</a:t>
              </a:r>
            </a:p>
          </p:txBody>
        </p:sp>
        <p:sp>
          <p:nvSpPr>
            <p:cNvPr id="47" name="Freeform 159">
              <a:extLst>
                <a:ext uri="{FF2B5EF4-FFF2-40B4-BE49-F238E27FC236}">
                  <a16:creationId xmlns="" xmlns:a16="http://schemas.microsoft.com/office/drawing/2014/main" id="{E34902AE-ED57-475C-9F4C-D8EC971D600F}"/>
                </a:ext>
              </a:extLst>
            </p:cNvPr>
            <p:cNvSpPr/>
            <p:nvPr/>
          </p:nvSpPr>
          <p:spPr bwMode="gray">
            <a:xfrm flipH="1">
              <a:off x="8511668" y="5545181"/>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sym typeface="Huawei Sans" panose="020C0503030203020204" pitchFamily="34" charset="0"/>
                </a:rPr>
                <a:t>Legacy network</a:t>
              </a:r>
            </a:p>
          </p:txBody>
        </p:sp>
        <p:pic>
          <p:nvPicPr>
            <p:cNvPr id="48" name="图片 25">
              <a:extLst>
                <a:ext uri="{FF2B5EF4-FFF2-40B4-BE49-F238E27FC236}">
                  <a16:creationId xmlns="" xmlns:a16="http://schemas.microsoft.com/office/drawing/2014/main" id="{4D1B6634-8743-4B27-8651-12DEC3C5C52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8235323" y="5744407"/>
              <a:ext cx="466668" cy="381818"/>
            </a:xfrm>
            <a:prstGeom prst="rect">
              <a:avLst/>
            </a:prstGeom>
          </p:spPr>
        </p:pic>
        <p:cxnSp>
          <p:nvCxnSpPr>
            <p:cNvPr id="49" name="直接连接符 133">
              <a:extLst>
                <a:ext uri="{FF2B5EF4-FFF2-40B4-BE49-F238E27FC236}">
                  <a16:creationId xmlns="" xmlns:a16="http://schemas.microsoft.com/office/drawing/2014/main" id="{CD31C373-CC8B-4B4C-9BC1-E3515F912A33}"/>
                </a:ext>
              </a:extLst>
            </p:cNvPr>
            <p:cNvCxnSpPr>
              <a:cxnSpLocks/>
              <a:stCxn id="225" idx="2"/>
              <a:endCxn id="48" idx="0"/>
            </p:cNvCxnSpPr>
            <p:nvPr/>
          </p:nvCxnSpPr>
          <p:spPr bwMode="gray">
            <a:xfrm>
              <a:off x="8306395" y="5229392"/>
              <a:ext cx="162262" cy="511270"/>
            </a:xfrm>
            <a:prstGeom prst="line">
              <a:avLst/>
            </a:prstGeom>
            <a:ln w="19050">
              <a:solidFill>
                <a:srgbClr val="00B0F0"/>
              </a:solidFill>
              <a:prstDash val="solid"/>
            </a:ln>
          </p:spPr>
          <p:style>
            <a:lnRef idx="3">
              <a:schemeClr val="dk1"/>
            </a:lnRef>
            <a:fillRef idx="0">
              <a:schemeClr val="dk1"/>
            </a:fillRef>
            <a:effectRef idx="2">
              <a:schemeClr val="dk1"/>
            </a:effectRef>
            <a:fontRef idx="minor">
              <a:schemeClr val="tx1"/>
            </a:fontRef>
          </p:style>
        </p:cxnSp>
        <p:sp>
          <p:nvSpPr>
            <p:cNvPr id="52" name="文本框 18">
              <a:extLst>
                <a:ext uri="{FF2B5EF4-FFF2-40B4-BE49-F238E27FC236}">
                  <a16:creationId xmlns="" xmlns:a16="http://schemas.microsoft.com/office/drawing/2014/main" id="{C5A73246-CFED-45B2-8C16-7B4DEAB3B3B1}"/>
                </a:ext>
              </a:extLst>
            </p:cNvPr>
            <p:cNvSpPr txBox="1"/>
            <p:nvPr/>
          </p:nvSpPr>
          <p:spPr bwMode="gray">
            <a:xfrm>
              <a:off x="7846443" y="5788207"/>
              <a:ext cx="459952" cy="276999"/>
            </a:xfrm>
            <a:prstGeom prst="rect">
              <a:avLst/>
            </a:prstGeom>
            <a:noFill/>
          </p:spPr>
          <p:txBody>
            <a:bodyPr wrap="square" rtlCol="0">
              <a:spAutoFit/>
            </a:bodyPr>
            <a:lstStyle/>
            <a:p>
              <a:pPr algn="ctr" fontAlgn="ctr"/>
              <a:r>
                <a:rPr lang="en-US" sz="1200" b="1" dirty="0">
                  <a:solidFill>
                    <a:srgbClr val="000000"/>
                  </a:solidFill>
                  <a:latin typeface="Huawei Sans" panose="020C0503030203020204" pitchFamily="34" charset="0"/>
                  <a:sym typeface="Huawei Sans" panose="020C0503030203020204" pitchFamily="34" charset="0"/>
                </a:rPr>
                <a:t>GW</a:t>
              </a:r>
            </a:p>
          </p:txBody>
        </p:sp>
      </p:grpSp>
    </p:spTree>
    <p:extLst>
      <p:ext uri="{BB962C8B-B14F-4D97-AF65-F5344CB8AC3E}">
        <p14:creationId xmlns:p14="http://schemas.microsoft.com/office/powerpoint/2010/main" val="2992683989"/>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 xmlns:a16="http://schemas.microsoft.com/office/drawing/2014/main" id="{C5DA22D1-2C48-4679-829A-16DA9A803EC9}"/>
              </a:ext>
            </a:extLst>
          </p:cNvPr>
          <p:cNvSpPr>
            <a:spLocks noGrp="1"/>
          </p:cNvSpPr>
          <p:nvPr>
            <p:ph type="title"/>
          </p:nvPr>
        </p:nvSpPr>
        <p:spPr bwMode="gray"/>
        <p:txBody>
          <a:bodyPr/>
          <a:lstStyle/>
          <a:p>
            <a:r>
              <a:rPr lang="en-US" dirty="0"/>
              <a:t>Service Design Process for Huawei SD-WAN Solution</a:t>
            </a:r>
          </a:p>
        </p:txBody>
      </p:sp>
      <p:sp>
        <p:nvSpPr>
          <p:cNvPr id="58" name="圆角矩形 3">
            <a:extLst>
              <a:ext uri="{FF2B5EF4-FFF2-40B4-BE49-F238E27FC236}">
                <a16:creationId xmlns="" xmlns:a16="http://schemas.microsoft.com/office/drawing/2014/main" id="{4ED66F89-6ED3-42CA-980E-8D218B3D94B8}"/>
              </a:ext>
            </a:extLst>
          </p:cNvPr>
          <p:cNvSpPr/>
          <p:nvPr/>
        </p:nvSpPr>
        <p:spPr bwMode="gray">
          <a:xfrm>
            <a:off x="3053200" y="1480714"/>
            <a:ext cx="2789367" cy="364249"/>
          </a:xfrm>
          <a:prstGeom prst="roundRect">
            <a:avLst/>
          </a:prstGeom>
          <a:solidFill>
            <a:srgbClr val="56C4D2"/>
          </a:solidFill>
          <a:ln>
            <a:solidFill>
              <a:srgbClr val="30B5C5"/>
            </a:solidFill>
          </a:ln>
        </p:spPr>
        <p:txBody>
          <a:bodyPr wrap="square" rtlCol="0" anchor="ctr" anchorCtr="0">
            <a:noAutofit/>
          </a:bodyPr>
          <a:lstStyle/>
          <a:p>
            <a:pPr algn="ctr" fontAlgn="ctr"/>
            <a:r>
              <a:rPr lang="en-US" sz="1400" b="1" dirty="0">
                <a:solidFill>
                  <a:prstClr val="white"/>
                </a:solidFill>
                <a:latin typeface="Huawei Sans" panose="020C0503030203020204" pitchFamily="34" charset="0"/>
                <a:sym typeface="Huawei Sans" panose="020C0503030203020204" pitchFamily="34" charset="0"/>
              </a:rPr>
              <a:t>1. Application service design</a:t>
            </a:r>
          </a:p>
        </p:txBody>
      </p:sp>
      <p:sp>
        <p:nvSpPr>
          <p:cNvPr id="59" name="圆角矩形 4">
            <a:extLst>
              <a:ext uri="{FF2B5EF4-FFF2-40B4-BE49-F238E27FC236}">
                <a16:creationId xmlns="" xmlns:a16="http://schemas.microsoft.com/office/drawing/2014/main" id="{AF71656F-1AA7-49E6-BB16-79D96BCB86CA}"/>
              </a:ext>
            </a:extLst>
          </p:cNvPr>
          <p:cNvSpPr/>
          <p:nvPr/>
        </p:nvSpPr>
        <p:spPr bwMode="gray">
          <a:xfrm>
            <a:off x="3053200" y="1971541"/>
            <a:ext cx="2789367" cy="2400434"/>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200" dirty="0">
              <a:solidFill>
                <a:prstClr val="black">
                  <a:lumMod val="75000"/>
                  <a:lumOff val="25000"/>
                </a:prstClr>
              </a:solidFill>
              <a:sym typeface="Huawei Sans" panose="020C0503030203020204" pitchFamily="34" charset="0"/>
            </a:endParaRPr>
          </a:p>
        </p:txBody>
      </p:sp>
      <p:sp>
        <p:nvSpPr>
          <p:cNvPr id="60" name="圆角矩形 5">
            <a:extLst>
              <a:ext uri="{FF2B5EF4-FFF2-40B4-BE49-F238E27FC236}">
                <a16:creationId xmlns="" xmlns:a16="http://schemas.microsoft.com/office/drawing/2014/main" id="{B84320CC-7B6E-448A-9D03-231BDDB0B47C}"/>
              </a:ext>
            </a:extLst>
          </p:cNvPr>
          <p:cNvSpPr/>
          <p:nvPr/>
        </p:nvSpPr>
        <p:spPr bwMode="gray">
          <a:xfrm>
            <a:off x="3264818" y="2115947"/>
            <a:ext cx="2366130" cy="504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rgbClr val="30B5C5"/>
                </a:solidFill>
                <a:sym typeface="Huawei Sans" panose="020C0503030203020204" pitchFamily="34" charset="0"/>
              </a:rPr>
              <a:t>Intelligent traffic steering design</a:t>
            </a:r>
          </a:p>
        </p:txBody>
      </p:sp>
      <p:sp>
        <p:nvSpPr>
          <p:cNvPr id="62" name="圆角矩形 9">
            <a:extLst>
              <a:ext uri="{FF2B5EF4-FFF2-40B4-BE49-F238E27FC236}">
                <a16:creationId xmlns="" xmlns:a16="http://schemas.microsoft.com/office/drawing/2014/main" id="{974218D8-2D58-43CE-B082-AA48CD716142}"/>
              </a:ext>
            </a:extLst>
          </p:cNvPr>
          <p:cNvSpPr/>
          <p:nvPr/>
        </p:nvSpPr>
        <p:spPr bwMode="gray">
          <a:xfrm>
            <a:off x="6384315" y="1480714"/>
            <a:ext cx="2789367" cy="364249"/>
          </a:xfrm>
          <a:prstGeom prst="roundRect">
            <a:avLst/>
          </a:prstGeom>
          <a:solidFill>
            <a:srgbClr val="56C4D2"/>
          </a:solidFill>
          <a:ln>
            <a:solidFill>
              <a:srgbClr val="30B5C5"/>
            </a:solidFill>
          </a:ln>
        </p:spPr>
        <p:txBody>
          <a:bodyPr wrap="square" rtlCol="0" anchor="ctr" anchorCtr="0">
            <a:noAutofit/>
          </a:bodyPr>
          <a:lstStyle/>
          <a:p>
            <a:pPr algn="ctr" fontAlgn="ctr"/>
            <a:r>
              <a:rPr lang="en-US" sz="1400" b="1" dirty="0">
                <a:solidFill>
                  <a:prstClr val="white"/>
                </a:solidFill>
                <a:latin typeface="Huawei Sans" panose="020C0503030203020204" pitchFamily="34" charset="0"/>
                <a:sym typeface="Huawei Sans" panose="020C0503030203020204" pitchFamily="34" charset="0"/>
              </a:rPr>
              <a:t>2. Network service design</a:t>
            </a:r>
          </a:p>
        </p:txBody>
      </p:sp>
      <p:sp>
        <p:nvSpPr>
          <p:cNvPr id="63" name="圆角矩形 10">
            <a:extLst>
              <a:ext uri="{FF2B5EF4-FFF2-40B4-BE49-F238E27FC236}">
                <a16:creationId xmlns="" xmlns:a16="http://schemas.microsoft.com/office/drawing/2014/main" id="{1AD1AE9F-7C1F-4740-B480-FB10EBBF7249}"/>
              </a:ext>
            </a:extLst>
          </p:cNvPr>
          <p:cNvSpPr/>
          <p:nvPr/>
        </p:nvSpPr>
        <p:spPr bwMode="gray">
          <a:xfrm>
            <a:off x="6384315" y="1971542"/>
            <a:ext cx="2789367" cy="2400433"/>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200" dirty="0">
              <a:solidFill>
                <a:prstClr val="black">
                  <a:lumMod val="75000"/>
                  <a:lumOff val="25000"/>
                </a:prstClr>
              </a:solidFill>
              <a:sym typeface="Huawei Sans" panose="020C0503030203020204" pitchFamily="34" charset="0"/>
            </a:endParaRPr>
          </a:p>
        </p:txBody>
      </p:sp>
      <p:sp>
        <p:nvSpPr>
          <p:cNvPr id="73" name="圆角矩形 6">
            <a:extLst>
              <a:ext uri="{FF2B5EF4-FFF2-40B4-BE49-F238E27FC236}">
                <a16:creationId xmlns="" xmlns:a16="http://schemas.microsoft.com/office/drawing/2014/main" id="{0FD11917-2261-4FB8-AE36-2CEC60EDCAC4}"/>
              </a:ext>
            </a:extLst>
          </p:cNvPr>
          <p:cNvSpPr/>
          <p:nvPr/>
        </p:nvSpPr>
        <p:spPr bwMode="gray">
          <a:xfrm>
            <a:off x="3264818" y="3526379"/>
            <a:ext cx="2366130" cy="504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rgbClr val="30B5C5"/>
                </a:solidFill>
                <a:sym typeface="Huawei Sans" panose="020C0503030203020204" pitchFamily="34" charset="0"/>
              </a:rPr>
              <a:t>Packet loss optimization design</a:t>
            </a:r>
          </a:p>
        </p:txBody>
      </p:sp>
      <p:sp>
        <p:nvSpPr>
          <p:cNvPr id="16" name="圆角矩形 11">
            <a:extLst>
              <a:ext uri="{FF2B5EF4-FFF2-40B4-BE49-F238E27FC236}">
                <a16:creationId xmlns="" xmlns:a16="http://schemas.microsoft.com/office/drawing/2014/main" id="{E601D290-EB47-429A-A8A8-F3126767711D}"/>
              </a:ext>
            </a:extLst>
          </p:cNvPr>
          <p:cNvSpPr/>
          <p:nvPr/>
        </p:nvSpPr>
        <p:spPr bwMode="gray">
          <a:xfrm>
            <a:off x="6595933" y="2115163"/>
            <a:ext cx="2366130" cy="504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rgbClr val="30B5C5"/>
                </a:solidFill>
                <a:sym typeface="Huawei Sans" panose="020C0503030203020204" pitchFamily="34" charset="0"/>
              </a:rPr>
              <a:t>Internet access design</a:t>
            </a:r>
          </a:p>
        </p:txBody>
      </p:sp>
      <p:sp>
        <p:nvSpPr>
          <p:cNvPr id="17" name="圆角矩形 6">
            <a:extLst>
              <a:ext uri="{FF2B5EF4-FFF2-40B4-BE49-F238E27FC236}">
                <a16:creationId xmlns="" xmlns:a16="http://schemas.microsoft.com/office/drawing/2014/main" id="{10FA005B-CC94-4F42-A90A-C7DB7AD8AF07}"/>
              </a:ext>
            </a:extLst>
          </p:cNvPr>
          <p:cNvSpPr/>
          <p:nvPr/>
        </p:nvSpPr>
        <p:spPr bwMode="gray">
          <a:xfrm>
            <a:off x="3264818" y="2821163"/>
            <a:ext cx="2366130" cy="504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rgbClr val="30B5C5"/>
                </a:solidFill>
                <a:sym typeface="Huawei Sans" panose="020C0503030203020204" pitchFamily="34" charset="0"/>
              </a:rPr>
              <a:t>QoS design</a:t>
            </a:r>
          </a:p>
        </p:txBody>
      </p:sp>
      <p:sp>
        <p:nvSpPr>
          <p:cNvPr id="23" name="圆角矩形 11">
            <a:extLst>
              <a:ext uri="{FF2B5EF4-FFF2-40B4-BE49-F238E27FC236}">
                <a16:creationId xmlns="" xmlns:a16="http://schemas.microsoft.com/office/drawing/2014/main" id="{DE76D90E-9595-48CB-B561-0F547FE2F7A1}"/>
              </a:ext>
            </a:extLst>
          </p:cNvPr>
          <p:cNvSpPr/>
          <p:nvPr/>
        </p:nvSpPr>
        <p:spPr bwMode="gray">
          <a:xfrm>
            <a:off x="6595933" y="2821163"/>
            <a:ext cx="2366130" cy="504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rgbClr val="30B5C5"/>
                </a:solidFill>
                <a:sym typeface="Huawei Sans" panose="020C0503030203020204" pitchFamily="34" charset="0"/>
              </a:rPr>
              <a:t>Legacy site access design</a:t>
            </a:r>
          </a:p>
        </p:txBody>
      </p:sp>
    </p:spTree>
    <p:extLst>
      <p:ext uri="{BB962C8B-B14F-4D97-AF65-F5344CB8AC3E}">
        <p14:creationId xmlns:p14="http://schemas.microsoft.com/office/powerpoint/2010/main" val="268922332"/>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1019175" y="1844675"/>
            <a:ext cx="10153650" cy="4068811"/>
          </a:xfrm>
        </p:spPr>
        <p:txBody>
          <a:bodyPr/>
          <a:lstStyle/>
          <a:p>
            <a:r>
              <a:rPr lang="en-US" sz="2000" dirty="0">
                <a:solidFill>
                  <a:schemeClr val="bg1">
                    <a:lumMod val="50000"/>
                  </a:schemeClr>
                </a:solidFill>
              </a:rPr>
              <a:t>Development Trends and Challenges Facing Enterprise WAN Interconnection</a:t>
            </a:r>
          </a:p>
          <a:p>
            <a:r>
              <a:rPr lang="en-US" sz="2000" dirty="0">
                <a:solidFill>
                  <a:schemeClr val="bg1">
                    <a:lumMod val="50000"/>
                  </a:schemeClr>
                </a:solidFill>
              </a:rPr>
              <a:t>Overview of Huawei SD-WAN Solution</a:t>
            </a:r>
          </a:p>
          <a:p>
            <a:r>
              <a:rPr lang="en-US" sz="2000" dirty="0">
                <a:solidFill>
                  <a:schemeClr val="bg1">
                    <a:lumMod val="50000"/>
                  </a:schemeClr>
                </a:solidFill>
              </a:rPr>
              <a:t>Networking Design for Huawei SD-WAN Solution</a:t>
            </a:r>
          </a:p>
          <a:p>
            <a:r>
              <a:rPr lang="en-US" sz="2000" b="1" dirty="0"/>
              <a:t>Service Design for Huawei SD-WAN Solution</a:t>
            </a:r>
          </a:p>
          <a:p>
            <a:pPr lvl="1"/>
            <a:r>
              <a:rPr lang="en-US" sz="1800" dirty="0">
                <a:solidFill>
                  <a:schemeClr val="bg1">
                    <a:lumMod val="50000"/>
                  </a:schemeClr>
                </a:solidFill>
              </a:rPr>
              <a:t>SD-WAN Service Design Overview</a:t>
            </a:r>
          </a:p>
          <a:p>
            <a:pPr lvl="1">
              <a:buFont typeface="Wingdings" panose="05000000000000000000" pitchFamily="2" charset="2"/>
              <a:buChar char="§"/>
            </a:pPr>
            <a:r>
              <a:rPr lang="en-US" sz="1800" dirty="0"/>
              <a:t>SD-WAN Application Service Design</a:t>
            </a:r>
          </a:p>
          <a:p>
            <a:pPr lvl="1"/>
            <a:r>
              <a:rPr lang="en-US" sz="1800" dirty="0">
                <a:solidFill>
                  <a:schemeClr val="bg1">
                    <a:lumMod val="50000"/>
                  </a:schemeClr>
                </a:solidFill>
              </a:rPr>
              <a:t>SD-WAN Network Service Design</a:t>
            </a:r>
          </a:p>
          <a:p>
            <a:r>
              <a:rPr lang="en-US" sz="2000" dirty="0">
                <a:solidFill>
                  <a:schemeClr val="bg1">
                    <a:lumMod val="50000"/>
                  </a:schemeClr>
                </a:solidFill>
              </a:rPr>
              <a:t>Reliability and Security Design for Huawei SD-WAN Solution</a:t>
            </a:r>
          </a:p>
        </p:txBody>
      </p:sp>
    </p:spTree>
    <p:extLst>
      <p:ext uri="{BB962C8B-B14F-4D97-AF65-F5344CB8AC3E}">
        <p14:creationId xmlns:p14="http://schemas.microsoft.com/office/powerpoint/2010/main" val="1511689915"/>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 xmlns:a16="http://schemas.microsoft.com/office/drawing/2014/main" id="{9E15C4A9-0963-4EAB-837F-DF07110B0FB8}"/>
              </a:ext>
            </a:extLst>
          </p:cNvPr>
          <p:cNvSpPr>
            <a:spLocks noGrp="1"/>
          </p:cNvSpPr>
          <p:nvPr>
            <p:ph type="title"/>
          </p:nvPr>
        </p:nvSpPr>
        <p:spPr bwMode="gray"/>
        <p:txBody>
          <a:bodyPr/>
          <a:lstStyle/>
          <a:p>
            <a:r>
              <a:rPr lang="en-US" dirty="0"/>
              <a:t>Application Service Design Panorama</a:t>
            </a:r>
          </a:p>
        </p:txBody>
      </p:sp>
      <p:sp>
        <p:nvSpPr>
          <p:cNvPr id="6" name="Text Placeholder 5">
            <a:extLst>
              <a:ext uri="{FF2B5EF4-FFF2-40B4-BE49-F238E27FC236}">
                <a16:creationId xmlns="" xmlns:a16="http://schemas.microsoft.com/office/drawing/2014/main" id="{927F85B1-79B1-42C6-A8E6-222C02421285}"/>
              </a:ext>
            </a:extLst>
          </p:cNvPr>
          <p:cNvSpPr>
            <a:spLocks noGrp="1"/>
          </p:cNvSpPr>
          <p:nvPr>
            <p:ph type="body" sz="quarter" idx="10"/>
          </p:nvPr>
        </p:nvSpPr>
        <p:spPr bwMode="gray"/>
        <p:txBody>
          <a:bodyPr/>
          <a:lstStyle/>
          <a:p>
            <a:pPr algn="l">
              <a:lnSpc>
                <a:spcPct val="130000"/>
              </a:lnSpc>
            </a:pPr>
            <a:r>
              <a:rPr lang="en-US" sz="1600" dirty="0"/>
              <a:t>Enterprises have diverse applications, such as production, coordination, and entertainment applications. Different applications have different requirements on bandwidth and link quality.</a:t>
            </a:r>
          </a:p>
          <a:p>
            <a:pPr algn="l">
              <a:lnSpc>
                <a:spcPct val="130000"/>
              </a:lnSpc>
            </a:pPr>
            <a:r>
              <a:rPr lang="en-US" sz="1600" dirty="0"/>
              <a:t>Application service design </a:t>
            </a:r>
            <a:r>
              <a:rPr lang="en-US" altLang="zh-CN" sz="1600" dirty="0"/>
              <a:t>generally covers</a:t>
            </a:r>
            <a:r>
              <a:rPr lang="en-US" sz="1600" dirty="0"/>
              <a:t>:</a:t>
            </a:r>
          </a:p>
          <a:p>
            <a:pPr marL="542925" lvl="1" indent="-247650">
              <a:lnSpc>
                <a:spcPct val="130000"/>
              </a:lnSpc>
            </a:pPr>
            <a:r>
              <a:rPr lang="en-US" sz="1400" dirty="0"/>
              <a:t>Intelligent traffic steering design</a:t>
            </a:r>
          </a:p>
          <a:p>
            <a:pPr marL="542925" lvl="1" indent="-247650">
              <a:lnSpc>
                <a:spcPct val="130000"/>
              </a:lnSpc>
            </a:pPr>
            <a:r>
              <a:rPr lang="en-US" sz="1400" dirty="0"/>
              <a:t>QoS design</a:t>
            </a:r>
          </a:p>
          <a:p>
            <a:pPr marL="542925" lvl="1" indent="-247650">
              <a:lnSpc>
                <a:spcPct val="130000"/>
              </a:lnSpc>
            </a:pPr>
            <a:r>
              <a:rPr lang="en-US" sz="1400" dirty="0"/>
              <a:t>Packet loss optimization design</a:t>
            </a:r>
          </a:p>
        </p:txBody>
      </p:sp>
      <p:grpSp>
        <p:nvGrpSpPr>
          <p:cNvPr id="80" name="Group 79">
            <a:extLst>
              <a:ext uri="{FF2B5EF4-FFF2-40B4-BE49-F238E27FC236}">
                <a16:creationId xmlns="" xmlns:a16="http://schemas.microsoft.com/office/drawing/2014/main" id="{3495D75E-909F-422A-9932-6DF2E307B46B}"/>
              </a:ext>
            </a:extLst>
          </p:cNvPr>
          <p:cNvGrpSpPr/>
          <p:nvPr/>
        </p:nvGrpSpPr>
        <p:grpSpPr bwMode="gray">
          <a:xfrm>
            <a:off x="60740" y="3281530"/>
            <a:ext cx="11669981" cy="2940751"/>
            <a:chOff x="-34510" y="3111366"/>
            <a:chExt cx="11669981" cy="2940751"/>
          </a:xfrm>
        </p:grpSpPr>
        <p:sp>
          <p:nvSpPr>
            <p:cNvPr id="22" name="Freeform 159">
              <a:extLst>
                <a:ext uri="{FF2B5EF4-FFF2-40B4-BE49-F238E27FC236}">
                  <a16:creationId xmlns="" xmlns:a16="http://schemas.microsoft.com/office/drawing/2014/main" id="{1310F8B2-621F-42D3-9323-AC5B1FB9CA99}"/>
                </a:ext>
              </a:extLst>
            </p:cNvPr>
            <p:cNvSpPr/>
            <p:nvPr/>
          </p:nvSpPr>
          <p:spPr bwMode="gray">
            <a:xfrm flipH="1">
              <a:off x="8316987" y="3611011"/>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MPLS</a:t>
              </a:r>
            </a:p>
          </p:txBody>
        </p:sp>
        <p:cxnSp>
          <p:nvCxnSpPr>
            <p:cNvPr id="23" name="Straight Connector 22">
              <a:extLst>
                <a:ext uri="{FF2B5EF4-FFF2-40B4-BE49-F238E27FC236}">
                  <a16:creationId xmlns="" xmlns:a16="http://schemas.microsoft.com/office/drawing/2014/main" id="{775D1B10-1F8A-42AA-BA6A-62FAD460BD54}"/>
                </a:ext>
              </a:extLst>
            </p:cNvPr>
            <p:cNvCxnSpPr>
              <a:cxnSpLocks/>
              <a:stCxn id="30" idx="0"/>
              <a:endCxn id="22" idx="21"/>
            </p:cNvCxnSpPr>
            <p:nvPr/>
          </p:nvCxnSpPr>
          <p:spPr bwMode="gray">
            <a:xfrm flipV="1">
              <a:off x="6959458" y="3944321"/>
              <a:ext cx="1357529" cy="280094"/>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 xmlns:a16="http://schemas.microsoft.com/office/drawing/2014/main" id="{95A46541-814D-4BFA-A75E-38CDA7392D51}"/>
                </a:ext>
              </a:extLst>
            </p:cNvPr>
            <p:cNvCxnSpPr>
              <a:cxnSpLocks/>
              <a:stCxn id="32" idx="0"/>
              <a:endCxn id="22" idx="8"/>
            </p:cNvCxnSpPr>
            <p:nvPr/>
          </p:nvCxnSpPr>
          <p:spPr bwMode="gray">
            <a:xfrm flipH="1" flipV="1">
              <a:off x="9226469" y="3935668"/>
              <a:ext cx="1454887" cy="438787"/>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25" name="Freeform 159">
              <a:extLst>
                <a:ext uri="{FF2B5EF4-FFF2-40B4-BE49-F238E27FC236}">
                  <a16:creationId xmlns="" xmlns:a16="http://schemas.microsoft.com/office/drawing/2014/main" id="{ED185A39-AE2D-47CD-8608-CA6B2ED91196}"/>
                </a:ext>
              </a:extLst>
            </p:cNvPr>
            <p:cNvSpPr/>
            <p:nvPr/>
          </p:nvSpPr>
          <p:spPr bwMode="gray">
            <a:xfrm flipH="1">
              <a:off x="8316987" y="4683771"/>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prstClr val="black"/>
                  </a:solidFill>
                </a:rPr>
                <a:t>Internet</a:t>
              </a:r>
            </a:p>
          </p:txBody>
        </p:sp>
        <p:cxnSp>
          <p:nvCxnSpPr>
            <p:cNvPr id="26" name="Straight Connector 25">
              <a:extLst>
                <a:ext uri="{FF2B5EF4-FFF2-40B4-BE49-F238E27FC236}">
                  <a16:creationId xmlns="" xmlns:a16="http://schemas.microsoft.com/office/drawing/2014/main" id="{E764EFF5-6A16-4221-A320-C8216B742DA1}"/>
                </a:ext>
              </a:extLst>
            </p:cNvPr>
            <p:cNvCxnSpPr>
              <a:cxnSpLocks/>
              <a:stCxn id="30" idx="2"/>
              <a:endCxn id="25" idx="21"/>
            </p:cNvCxnSpPr>
            <p:nvPr/>
          </p:nvCxnSpPr>
          <p:spPr bwMode="gray">
            <a:xfrm>
              <a:off x="6959458" y="4584455"/>
              <a:ext cx="1357529" cy="432626"/>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 xmlns:a16="http://schemas.microsoft.com/office/drawing/2014/main" id="{E42ACF53-3C48-41D0-B016-A09F1A12ED0E}"/>
                </a:ext>
              </a:extLst>
            </p:cNvPr>
            <p:cNvCxnSpPr>
              <a:cxnSpLocks/>
              <a:stCxn id="25" idx="8"/>
              <a:endCxn id="32" idx="2"/>
            </p:cNvCxnSpPr>
            <p:nvPr/>
          </p:nvCxnSpPr>
          <p:spPr bwMode="gray">
            <a:xfrm flipV="1">
              <a:off x="9226469" y="4734495"/>
              <a:ext cx="1454887" cy="273933"/>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pic>
          <p:nvPicPr>
            <p:cNvPr id="30" name="Picture 12" descr="E:\2016.01\1.12 扁平化图标\蓝色\AR-蓝色最新-40.png">
              <a:extLst>
                <a:ext uri="{FF2B5EF4-FFF2-40B4-BE49-F238E27FC236}">
                  <a16:creationId xmlns="" xmlns:a16="http://schemas.microsoft.com/office/drawing/2014/main" id="{D96BAA5B-807C-446A-8C6A-01615AB58261}"/>
                </a:ext>
              </a:extLst>
            </p:cNvPr>
            <p:cNvPicPr>
              <a:picLocks noChangeAspect="1" noChangeArrowheads="1"/>
            </p:cNvPicPr>
            <p:nvPr/>
          </p:nvPicPr>
          <p:blipFill>
            <a:blip r:embed="rId3" cstate="print"/>
            <a:srcRect/>
            <a:stretch>
              <a:fillRect/>
            </a:stretch>
          </p:blipFill>
          <p:spPr bwMode="gray">
            <a:xfrm>
              <a:off x="6739433" y="4224415"/>
              <a:ext cx="440049" cy="360040"/>
            </a:xfrm>
            <a:prstGeom prst="rect">
              <a:avLst/>
            </a:prstGeom>
            <a:noFill/>
          </p:spPr>
        </p:pic>
        <p:sp>
          <p:nvSpPr>
            <p:cNvPr id="31" name="Freeform 159">
              <a:extLst>
                <a:ext uri="{FF2B5EF4-FFF2-40B4-BE49-F238E27FC236}">
                  <a16:creationId xmlns="" xmlns:a16="http://schemas.microsoft.com/office/drawing/2014/main" id="{F8757CB4-0D01-4065-9FFC-FC0DEE8363E1}"/>
                </a:ext>
              </a:extLst>
            </p:cNvPr>
            <p:cNvSpPr/>
            <p:nvPr/>
          </p:nvSpPr>
          <p:spPr bwMode="gray">
            <a:xfrm flipH="1">
              <a:off x="10685871" y="4259083"/>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Ins="0" rtlCol="0" anchor="ctr">
              <a:noAutofit/>
            </a:bodyPr>
            <a:lstStyle/>
            <a:p>
              <a:pPr algn="ctr" fontAlgn="ctr"/>
              <a:r>
                <a:rPr lang="en-US" sz="1400" dirty="0">
                  <a:solidFill>
                    <a:prstClr val="black"/>
                  </a:solidFill>
                </a:rPr>
                <a:t>Branch</a:t>
              </a:r>
            </a:p>
          </p:txBody>
        </p:sp>
        <p:pic>
          <p:nvPicPr>
            <p:cNvPr id="32" name="Picture 12" descr="E:\2016.01\1.12 扁平化图标\蓝色\AR-蓝色最新-40.png">
              <a:extLst>
                <a:ext uri="{FF2B5EF4-FFF2-40B4-BE49-F238E27FC236}">
                  <a16:creationId xmlns="" xmlns:a16="http://schemas.microsoft.com/office/drawing/2014/main" id="{BD839B1F-8887-448A-BB52-E24594C49C75}"/>
                </a:ext>
              </a:extLst>
            </p:cNvPr>
            <p:cNvPicPr>
              <a:picLocks noChangeAspect="1" noChangeArrowheads="1"/>
            </p:cNvPicPr>
            <p:nvPr/>
          </p:nvPicPr>
          <p:blipFill>
            <a:blip r:embed="rId3" cstate="print"/>
            <a:srcRect/>
            <a:stretch>
              <a:fillRect/>
            </a:stretch>
          </p:blipFill>
          <p:spPr bwMode="gray">
            <a:xfrm>
              <a:off x="10461331" y="4374455"/>
              <a:ext cx="440049" cy="360040"/>
            </a:xfrm>
            <a:prstGeom prst="rect">
              <a:avLst/>
            </a:prstGeom>
            <a:noFill/>
          </p:spPr>
        </p:pic>
        <p:sp>
          <p:nvSpPr>
            <p:cNvPr id="36" name="Trapezoid 53">
              <a:extLst>
                <a:ext uri="{FF2B5EF4-FFF2-40B4-BE49-F238E27FC236}">
                  <a16:creationId xmlns="" xmlns:a16="http://schemas.microsoft.com/office/drawing/2014/main" id="{E7637561-EFD2-437F-87C1-53644D4BC2DB}"/>
                </a:ext>
              </a:extLst>
            </p:cNvPr>
            <p:cNvSpPr/>
            <p:nvPr/>
          </p:nvSpPr>
          <p:spPr bwMode="gray">
            <a:xfrm rot="5400000">
              <a:off x="4772727" y="3554970"/>
              <a:ext cx="677646" cy="861736"/>
            </a:xfrm>
            <a:custGeom>
              <a:avLst/>
              <a:gdLst>
                <a:gd name="connsiteX0" fmla="*/ 0 w 648072"/>
                <a:gd name="connsiteY0" fmla="*/ 438787 h 438787"/>
                <a:gd name="connsiteX1" fmla="*/ 271622 w 648072"/>
                <a:gd name="connsiteY1" fmla="*/ 0 h 438787"/>
                <a:gd name="connsiteX2" fmla="*/ 376450 w 648072"/>
                <a:gd name="connsiteY2" fmla="*/ 0 h 438787"/>
                <a:gd name="connsiteX3" fmla="*/ 648072 w 648072"/>
                <a:gd name="connsiteY3" fmla="*/ 438787 h 438787"/>
                <a:gd name="connsiteX4" fmla="*/ 0 w 648072"/>
                <a:gd name="connsiteY4" fmla="*/ 438787 h 438787"/>
                <a:gd name="connsiteX0" fmla="*/ 0 w 376450"/>
                <a:gd name="connsiteY0" fmla="*/ 438787 h 438787"/>
                <a:gd name="connsiteX1" fmla="*/ 271622 w 376450"/>
                <a:gd name="connsiteY1" fmla="*/ 0 h 438787"/>
                <a:gd name="connsiteX2" fmla="*/ 376450 w 376450"/>
                <a:gd name="connsiteY2" fmla="*/ 0 h 438787"/>
                <a:gd name="connsiteX3" fmla="*/ 289300 w 376450"/>
                <a:gd name="connsiteY3" fmla="*/ 435612 h 438787"/>
                <a:gd name="connsiteX4" fmla="*/ 0 w 376450"/>
                <a:gd name="connsiteY4" fmla="*/ 438787 h 438787"/>
                <a:gd name="connsiteX0" fmla="*/ 0 w 376450"/>
                <a:gd name="connsiteY0" fmla="*/ 438787 h 438787"/>
                <a:gd name="connsiteX1" fmla="*/ 271622 w 376450"/>
                <a:gd name="connsiteY1" fmla="*/ 0 h 438787"/>
                <a:gd name="connsiteX2" fmla="*/ 376450 w 376450"/>
                <a:gd name="connsiteY2" fmla="*/ 0 h 438787"/>
                <a:gd name="connsiteX3" fmla="*/ 196783 w 376450"/>
                <a:gd name="connsiteY3" fmla="*/ 436825 h 438787"/>
                <a:gd name="connsiteX4" fmla="*/ 0 w 376450"/>
                <a:gd name="connsiteY4" fmla="*/ 438787 h 438787"/>
                <a:gd name="connsiteX0" fmla="*/ 0 w 376450"/>
                <a:gd name="connsiteY0" fmla="*/ 438787 h 438787"/>
                <a:gd name="connsiteX1" fmla="*/ 298079 w 376450"/>
                <a:gd name="connsiteY1" fmla="*/ 0 h 438787"/>
                <a:gd name="connsiteX2" fmla="*/ 376450 w 376450"/>
                <a:gd name="connsiteY2" fmla="*/ 0 h 438787"/>
                <a:gd name="connsiteX3" fmla="*/ 196783 w 376450"/>
                <a:gd name="connsiteY3" fmla="*/ 436825 h 438787"/>
                <a:gd name="connsiteX4" fmla="*/ 0 w 376450"/>
                <a:gd name="connsiteY4" fmla="*/ 438787 h 438787"/>
                <a:gd name="connsiteX0" fmla="*/ 0 w 376450"/>
                <a:gd name="connsiteY0" fmla="*/ 438787 h 438787"/>
                <a:gd name="connsiteX1" fmla="*/ 319245 w 376450"/>
                <a:gd name="connsiteY1" fmla="*/ 0 h 438787"/>
                <a:gd name="connsiteX2" fmla="*/ 376450 w 376450"/>
                <a:gd name="connsiteY2" fmla="*/ 0 h 438787"/>
                <a:gd name="connsiteX3" fmla="*/ 196783 w 376450"/>
                <a:gd name="connsiteY3" fmla="*/ 436825 h 438787"/>
                <a:gd name="connsiteX4" fmla="*/ 0 w 376450"/>
                <a:gd name="connsiteY4" fmla="*/ 438787 h 4387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450" h="438787">
                  <a:moveTo>
                    <a:pt x="0" y="438787"/>
                  </a:moveTo>
                  <a:lnTo>
                    <a:pt x="319245" y="0"/>
                  </a:lnTo>
                  <a:lnTo>
                    <a:pt x="376450" y="0"/>
                  </a:lnTo>
                  <a:lnTo>
                    <a:pt x="196783" y="436825"/>
                  </a:lnTo>
                  <a:lnTo>
                    <a:pt x="0" y="438787"/>
                  </a:lnTo>
                  <a:close/>
                </a:path>
              </a:pathLst>
            </a:custGeom>
            <a:gradFill>
              <a:gsLst>
                <a:gs pos="0">
                  <a:schemeClr val="accent1">
                    <a:lumMod val="5000"/>
                    <a:lumOff val="95000"/>
                    <a:alpha val="50000"/>
                  </a:schemeClr>
                </a:gs>
                <a:gs pos="100000">
                  <a:schemeClr val="accent1">
                    <a:lumMod val="30000"/>
                    <a:lumOff val="70000"/>
                    <a:alpha val="5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37" name="Rectangle 36">
              <a:extLst>
                <a:ext uri="{FF2B5EF4-FFF2-40B4-BE49-F238E27FC236}">
                  <a16:creationId xmlns="" xmlns:a16="http://schemas.microsoft.com/office/drawing/2014/main" id="{453C7A3D-7F51-4430-A911-9A905C0FB50C}"/>
                </a:ext>
              </a:extLst>
            </p:cNvPr>
            <p:cNvSpPr/>
            <p:nvPr/>
          </p:nvSpPr>
          <p:spPr bwMode="gray">
            <a:xfrm>
              <a:off x="3067050" y="3657060"/>
              <a:ext cx="1572199" cy="352417"/>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black"/>
                  </a:solidFill>
                </a:rPr>
                <a:t>TCP, UDP, GRE, etc.</a:t>
              </a:r>
            </a:p>
          </p:txBody>
        </p:sp>
        <p:sp>
          <p:nvSpPr>
            <p:cNvPr id="38" name="Trapezoid 53">
              <a:extLst>
                <a:ext uri="{FF2B5EF4-FFF2-40B4-BE49-F238E27FC236}">
                  <a16:creationId xmlns="" xmlns:a16="http://schemas.microsoft.com/office/drawing/2014/main" id="{9FFBBB62-A2BD-443A-AA0F-418FC6D686EF}"/>
                </a:ext>
              </a:extLst>
            </p:cNvPr>
            <p:cNvSpPr/>
            <p:nvPr/>
          </p:nvSpPr>
          <p:spPr bwMode="gray">
            <a:xfrm rot="16200000" flipV="1">
              <a:off x="4773000" y="4404744"/>
              <a:ext cx="677646" cy="861736"/>
            </a:xfrm>
            <a:custGeom>
              <a:avLst/>
              <a:gdLst>
                <a:gd name="connsiteX0" fmla="*/ 0 w 648072"/>
                <a:gd name="connsiteY0" fmla="*/ 438787 h 438787"/>
                <a:gd name="connsiteX1" fmla="*/ 271622 w 648072"/>
                <a:gd name="connsiteY1" fmla="*/ 0 h 438787"/>
                <a:gd name="connsiteX2" fmla="*/ 376450 w 648072"/>
                <a:gd name="connsiteY2" fmla="*/ 0 h 438787"/>
                <a:gd name="connsiteX3" fmla="*/ 648072 w 648072"/>
                <a:gd name="connsiteY3" fmla="*/ 438787 h 438787"/>
                <a:gd name="connsiteX4" fmla="*/ 0 w 648072"/>
                <a:gd name="connsiteY4" fmla="*/ 438787 h 438787"/>
                <a:gd name="connsiteX0" fmla="*/ 0 w 376450"/>
                <a:gd name="connsiteY0" fmla="*/ 438787 h 438787"/>
                <a:gd name="connsiteX1" fmla="*/ 271622 w 376450"/>
                <a:gd name="connsiteY1" fmla="*/ 0 h 438787"/>
                <a:gd name="connsiteX2" fmla="*/ 376450 w 376450"/>
                <a:gd name="connsiteY2" fmla="*/ 0 h 438787"/>
                <a:gd name="connsiteX3" fmla="*/ 289300 w 376450"/>
                <a:gd name="connsiteY3" fmla="*/ 435612 h 438787"/>
                <a:gd name="connsiteX4" fmla="*/ 0 w 376450"/>
                <a:gd name="connsiteY4" fmla="*/ 438787 h 438787"/>
                <a:gd name="connsiteX0" fmla="*/ 0 w 376450"/>
                <a:gd name="connsiteY0" fmla="*/ 438787 h 438787"/>
                <a:gd name="connsiteX1" fmla="*/ 271622 w 376450"/>
                <a:gd name="connsiteY1" fmla="*/ 0 h 438787"/>
                <a:gd name="connsiteX2" fmla="*/ 376450 w 376450"/>
                <a:gd name="connsiteY2" fmla="*/ 0 h 438787"/>
                <a:gd name="connsiteX3" fmla="*/ 196783 w 376450"/>
                <a:gd name="connsiteY3" fmla="*/ 436825 h 438787"/>
                <a:gd name="connsiteX4" fmla="*/ 0 w 376450"/>
                <a:gd name="connsiteY4" fmla="*/ 438787 h 438787"/>
                <a:gd name="connsiteX0" fmla="*/ 0 w 376450"/>
                <a:gd name="connsiteY0" fmla="*/ 438787 h 438787"/>
                <a:gd name="connsiteX1" fmla="*/ 316599 w 376450"/>
                <a:gd name="connsiteY1" fmla="*/ 0 h 438787"/>
                <a:gd name="connsiteX2" fmla="*/ 376450 w 376450"/>
                <a:gd name="connsiteY2" fmla="*/ 0 h 438787"/>
                <a:gd name="connsiteX3" fmla="*/ 196783 w 376450"/>
                <a:gd name="connsiteY3" fmla="*/ 436825 h 438787"/>
                <a:gd name="connsiteX4" fmla="*/ 0 w 376450"/>
                <a:gd name="connsiteY4" fmla="*/ 438787 h 4387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450" h="438787">
                  <a:moveTo>
                    <a:pt x="0" y="438787"/>
                  </a:moveTo>
                  <a:lnTo>
                    <a:pt x="316599" y="0"/>
                  </a:lnTo>
                  <a:lnTo>
                    <a:pt x="376450" y="0"/>
                  </a:lnTo>
                  <a:lnTo>
                    <a:pt x="196783" y="436825"/>
                  </a:lnTo>
                  <a:lnTo>
                    <a:pt x="0" y="438787"/>
                  </a:lnTo>
                  <a:close/>
                </a:path>
              </a:pathLst>
            </a:custGeom>
            <a:gradFill>
              <a:gsLst>
                <a:gs pos="0">
                  <a:schemeClr val="accent1">
                    <a:lumMod val="5000"/>
                    <a:lumOff val="95000"/>
                    <a:alpha val="50000"/>
                  </a:schemeClr>
                </a:gs>
                <a:gs pos="100000">
                  <a:schemeClr val="accent1">
                    <a:lumMod val="30000"/>
                    <a:lumOff val="70000"/>
                    <a:alpha val="5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39" name="Rectangle 38">
              <a:extLst>
                <a:ext uri="{FF2B5EF4-FFF2-40B4-BE49-F238E27FC236}">
                  <a16:creationId xmlns="" xmlns:a16="http://schemas.microsoft.com/office/drawing/2014/main" id="{BF2403C2-79B3-481C-9B85-80033B3FA64C}"/>
                </a:ext>
              </a:extLst>
            </p:cNvPr>
            <p:cNvSpPr/>
            <p:nvPr/>
          </p:nvSpPr>
          <p:spPr bwMode="gray">
            <a:xfrm>
              <a:off x="1906658" y="4822019"/>
              <a:ext cx="2735913" cy="352417"/>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black"/>
                  </a:solidFill>
                </a:rPr>
                <a:t>Source IP, source port, destination IP, etc.</a:t>
              </a:r>
            </a:p>
          </p:txBody>
        </p:sp>
        <p:sp>
          <p:nvSpPr>
            <p:cNvPr id="40" name="Trapezoid 39">
              <a:extLst>
                <a:ext uri="{FF2B5EF4-FFF2-40B4-BE49-F238E27FC236}">
                  <a16:creationId xmlns="" xmlns:a16="http://schemas.microsoft.com/office/drawing/2014/main" id="{12F6020A-A9AD-4E34-8677-1D93E0FB4995}"/>
                </a:ext>
              </a:extLst>
            </p:cNvPr>
            <p:cNvSpPr/>
            <p:nvPr/>
          </p:nvSpPr>
          <p:spPr bwMode="gray">
            <a:xfrm rot="5400000">
              <a:off x="4940611" y="3985125"/>
              <a:ext cx="352417" cy="829182"/>
            </a:xfrm>
            <a:prstGeom prst="trapezoid">
              <a:avLst>
                <a:gd name="adj" fmla="val 34538"/>
              </a:avLst>
            </a:prstGeom>
            <a:gradFill>
              <a:gsLst>
                <a:gs pos="0">
                  <a:schemeClr val="accent1">
                    <a:lumMod val="5000"/>
                    <a:lumOff val="95000"/>
                    <a:alpha val="50000"/>
                  </a:schemeClr>
                </a:gs>
                <a:gs pos="100000">
                  <a:schemeClr val="accent1">
                    <a:lumMod val="30000"/>
                    <a:lumOff val="70000"/>
                    <a:alpha val="5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41" name="Rectangle 40">
              <a:extLst>
                <a:ext uri="{FF2B5EF4-FFF2-40B4-BE49-F238E27FC236}">
                  <a16:creationId xmlns="" xmlns:a16="http://schemas.microsoft.com/office/drawing/2014/main" id="{34C78585-686E-40C6-9A80-65AA05A0D7CE}"/>
                </a:ext>
              </a:extLst>
            </p:cNvPr>
            <p:cNvSpPr/>
            <p:nvPr/>
          </p:nvSpPr>
          <p:spPr bwMode="gray">
            <a:xfrm>
              <a:off x="2751847" y="4223507"/>
              <a:ext cx="1887401" cy="352417"/>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black"/>
                  </a:solidFill>
                </a:rPr>
                <a:t>DSCP, VPN, TCP-flag…</a:t>
              </a:r>
            </a:p>
          </p:txBody>
        </p:sp>
        <p:sp>
          <p:nvSpPr>
            <p:cNvPr id="42" name="TextBox 41">
              <a:extLst>
                <a:ext uri="{FF2B5EF4-FFF2-40B4-BE49-F238E27FC236}">
                  <a16:creationId xmlns="" xmlns:a16="http://schemas.microsoft.com/office/drawing/2014/main" id="{5CB17D69-2375-4FB8-8B67-D297B5C298AB}"/>
                </a:ext>
              </a:extLst>
            </p:cNvPr>
            <p:cNvSpPr txBox="1"/>
            <p:nvPr/>
          </p:nvSpPr>
          <p:spPr bwMode="gray">
            <a:xfrm>
              <a:off x="1423213" y="3582116"/>
              <a:ext cx="1623733" cy="523220"/>
            </a:xfrm>
            <a:prstGeom prst="rect">
              <a:avLst/>
            </a:prstGeom>
            <a:noFill/>
            <a:ln>
              <a:noFill/>
            </a:ln>
          </p:spPr>
          <p:txBody>
            <a:bodyPr wrap="square" rtlCol="0">
              <a:spAutoFit/>
            </a:bodyPr>
            <a:lstStyle/>
            <a:p>
              <a:pPr algn="r" fontAlgn="ctr"/>
              <a:r>
                <a:rPr lang="en-US" sz="1400" dirty="0">
                  <a:solidFill>
                    <a:prstClr val="black"/>
                  </a:solidFill>
                  <a:latin typeface="Huawei Sans" panose="020C0503030203020204" pitchFamily="34" charset="0"/>
                  <a:cs typeface="Huawei Sans" panose="020C0503030203020204" pitchFamily="34" charset="0"/>
                </a:rPr>
                <a:t>Based on protocol types</a:t>
              </a:r>
            </a:p>
          </p:txBody>
        </p:sp>
        <p:sp>
          <p:nvSpPr>
            <p:cNvPr id="43" name="TextBox 42">
              <a:extLst>
                <a:ext uri="{FF2B5EF4-FFF2-40B4-BE49-F238E27FC236}">
                  <a16:creationId xmlns="" xmlns:a16="http://schemas.microsoft.com/office/drawing/2014/main" id="{A6760C0F-0C23-47F5-8181-FC83078473FC}"/>
                </a:ext>
              </a:extLst>
            </p:cNvPr>
            <p:cNvSpPr txBox="1"/>
            <p:nvPr/>
          </p:nvSpPr>
          <p:spPr bwMode="gray">
            <a:xfrm>
              <a:off x="803459" y="4149472"/>
              <a:ext cx="1934123" cy="523220"/>
            </a:xfrm>
            <a:prstGeom prst="rect">
              <a:avLst/>
            </a:prstGeom>
            <a:noFill/>
            <a:ln>
              <a:noFill/>
            </a:ln>
          </p:spPr>
          <p:txBody>
            <a:bodyPr wrap="square" rtlCol="0">
              <a:spAutoFit/>
            </a:bodyPr>
            <a:lstStyle/>
            <a:p>
              <a:pPr algn="r" fontAlgn="ctr"/>
              <a:r>
                <a:rPr lang="en-US" sz="1400" dirty="0">
                  <a:solidFill>
                    <a:prstClr val="black"/>
                  </a:solidFill>
                  <a:latin typeface="Huawei Sans" panose="020C0503030203020204" pitchFamily="34" charset="0"/>
                  <a:cs typeface="Huawei Sans" panose="020C0503030203020204" pitchFamily="34" charset="0"/>
                </a:rPr>
                <a:t>Based on packet applications</a:t>
              </a:r>
            </a:p>
          </p:txBody>
        </p:sp>
        <p:sp>
          <p:nvSpPr>
            <p:cNvPr id="44" name="TextBox 43">
              <a:extLst>
                <a:ext uri="{FF2B5EF4-FFF2-40B4-BE49-F238E27FC236}">
                  <a16:creationId xmlns="" xmlns:a16="http://schemas.microsoft.com/office/drawing/2014/main" id="{84521C9A-EAC1-4E42-9600-4275C7500540}"/>
                </a:ext>
              </a:extLst>
            </p:cNvPr>
            <p:cNvSpPr txBox="1"/>
            <p:nvPr/>
          </p:nvSpPr>
          <p:spPr bwMode="gray">
            <a:xfrm>
              <a:off x="-34510" y="4721385"/>
              <a:ext cx="1925637" cy="523220"/>
            </a:xfrm>
            <a:prstGeom prst="rect">
              <a:avLst/>
            </a:prstGeom>
            <a:noFill/>
            <a:ln>
              <a:noFill/>
            </a:ln>
          </p:spPr>
          <p:txBody>
            <a:bodyPr wrap="square" rtlCol="0">
              <a:spAutoFit/>
            </a:bodyPr>
            <a:lstStyle/>
            <a:p>
              <a:pPr algn="r" fontAlgn="ctr"/>
              <a:r>
                <a:rPr lang="en-US" sz="1400" dirty="0">
                  <a:solidFill>
                    <a:prstClr val="black"/>
                  </a:solidFill>
                  <a:latin typeface="Huawei Sans" panose="020C0503030203020204" pitchFamily="34" charset="0"/>
                  <a:cs typeface="Huawei Sans" panose="020C0503030203020204" pitchFamily="34" charset="0"/>
                </a:rPr>
                <a:t>Based on packet information</a:t>
              </a:r>
            </a:p>
          </p:txBody>
        </p:sp>
        <p:sp>
          <p:nvSpPr>
            <p:cNvPr id="46" name="Freeform: Shape 45">
              <a:extLst>
                <a:ext uri="{FF2B5EF4-FFF2-40B4-BE49-F238E27FC236}">
                  <a16:creationId xmlns="" xmlns:a16="http://schemas.microsoft.com/office/drawing/2014/main" id="{4E786293-6C56-4EBD-9F4D-42FD43CA4380}"/>
                </a:ext>
              </a:extLst>
            </p:cNvPr>
            <p:cNvSpPr/>
            <p:nvPr/>
          </p:nvSpPr>
          <p:spPr bwMode="gray">
            <a:xfrm>
              <a:off x="4639248" y="4569144"/>
              <a:ext cx="6953693" cy="517219"/>
            </a:xfrm>
            <a:custGeom>
              <a:avLst/>
              <a:gdLst>
                <a:gd name="connsiteX0" fmla="*/ 0 w 6953693"/>
                <a:gd name="connsiteY0" fmla="*/ 624722 h 624722"/>
                <a:gd name="connsiteX1" fmla="*/ 1063256 w 6953693"/>
                <a:gd name="connsiteY1" fmla="*/ 71829 h 624722"/>
                <a:gd name="connsiteX2" fmla="*/ 2243470 w 6953693"/>
                <a:gd name="connsiteY2" fmla="*/ 61196 h 624722"/>
                <a:gd name="connsiteX3" fmla="*/ 3987209 w 6953693"/>
                <a:gd name="connsiteY3" fmla="*/ 571559 h 624722"/>
                <a:gd name="connsiteX4" fmla="*/ 6060558 w 6953693"/>
                <a:gd name="connsiteY4" fmla="*/ 188787 h 624722"/>
                <a:gd name="connsiteX5" fmla="*/ 6953693 w 6953693"/>
                <a:gd name="connsiteY5" fmla="*/ 114359 h 624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53693" h="624722">
                  <a:moveTo>
                    <a:pt x="0" y="624722"/>
                  </a:moveTo>
                  <a:cubicBezTo>
                    <a:pt x="344672" y="395236"/>
                    <a:pt x="689344" y="165750"/>
                    <a:pt x="1063256" y="71829"/>
                  </a:cubicBezTo>
                  <a:cubicBezTo>
                    <a:pt x="1437168" y="-22092"/>
                    <a:pt x="1756145" y="-22092"/>
                    <a:pt x="2243470" y="61196"/>
                  </a:cubicBezTo>
                  <a:cubicBezTo>
                    <a:pt x="2730795" y="144484"/>
                    <a:pt x="3351028" y="550294"/>
                    <a:pt x="3987209" y="571559"/>
                  </a:cubicBezTo>
                  <a:cubicBezTo>
                    <a:pt x="4623390" y="592824"/>
                    <a:pt x="5566144" y="264987"/>
                    <a:pt x="6060558" y="188787"/>
                  </a:cubicBezTo>
                  <a:cubicBezTo>
                    <a:pt x="6554972" y="112587"/>
                    <a:pt x="6754332" y="113473"/>
                    <a:pt x="6953693" y="114359"/>
                  </a:cubicBezTo>
                </a:path>
              </a:pathLst>
            </a:custGeom>
            <a:noFill/>
            <a:ln w="28575">
              <a:solidFill>
                <a:srgbClr val="8BC9A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47" name="Freeform: Shape 46">
              <a:extLst>
                <a:ext uri="{FF2B5EF4-FFF2-40B4-BE49-F238E27FC236}">
                  <a16:creationId xmlns="" xmlns:a16="http://schemas.microsoft.com/office/drawing/2014/main" id="{E1EDF082-DCD3-44D7-A15D-3FFD01B9728E}"/>
                </a:ext>
              </a:extLst>
            </p:cNvPr>
            <p:cNvSpPr/>
            <p:nvPr/>
          </p:nvSpPr>
          <p:spPr bwMode="gray">
            <a:xfrm>
              <a:off x="4696010" y="4371334"/>
              <a:ext cx="1541721" cy="75915"/>
            </a:xfrm>
            <a:custGeom>
              <a:avLst/>
              <a:gdLst>
                <a:gd name="connsiteX0" fmla="*/ 0 w 1541721"/>
                <a:gd name="connsiteY0" fmla="*/ 42531 h 75915"/>
                <a:gd name="connsiteX1" fmla="*/ 765544 w 1541721"/>
                <a:gd name="connsiteY1" fmla="*/ 74428 h 75915"/>
                <a:gd name="connsiteX2" fmla="*/ 1541721 w 1541721"/>
                <a:gd name="connsiteY2" fmla="*/ 0 h 75915"/>
              </a:gdLst>
              <a:ahLst/>
              <a:cxnLst>
                <a:cxn ang="0">
                  <a:pos x="connsiteX0" y="connsiteY0"/>
                </a:cxn>
                <a:cxn ang="0">
                  <a:pos x="connsiteX1" y="connsiteY1"/>
                </a:cxn>
                <a:cxn ang="0">
                  <a:pos x="connsiteX2" y="connsiteY2"/>
                </a:cxn>
              </a:cxnLst>
              <a:rect l="l" t="t" r="r" b="b"/>
              <a:pathLst>
                <a:path w="1541721" h="75915">
                  <a:moveTo>
                    <a:pt x="0" y="42531"/>
                  </a:moveTo>
                  <a:cubicBezTo>
                    <a:pt x="254295" y="62023"/>
                    <a:pt x="508591" y="81516"/>
                    <a:pt x="765544" y="74428"/>
                  </a:cubicBezTo>
                  <a:cubicBezTo>
                    <a:pt x="1022497" y="67340"/>
                    <a:pt x="1378689" y="12405"/>
                    <a:pt x="1541721" y="0"/>
                  </a:cubicBezTo>
                </a:path>
              </a:pathLst>
            </a:custGeom>
            <a:noFill/>
            <a:ln w="28575">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63" name="Rectangular Callout 26">
              <a:extLst>
                <a:ext uri="{FF2B5EF4-FFF2-40B4-BE49-F238E27FC236}">
                  <a16:creationId xmlns="" xmlns:a16="http://schemas.microsoft.com/office/drawing/2014/main" id="{5E244BFD-B699-4B83-8139-45BB3502767D}"/>
                </a:ext>
              </a:extLst>
            </p:cNvPr>
            <p:cNvSpPr/>
            <p:nvPr/>
          </p:nvSpPr>
          <p:spPr bwMode="gray">
            <a:xfrm>
              <a:off x="3380217" y="3111366"/>
              <a:ext cx="1322012" cy="352418"/>
            </a:xfrm>
            <a:prstGeom prst="wedgeRectCallout">
              <a:avLst>
                <a:gd name="adj1" fmla="val -13266"/>
                <a:gd name="adj2" fmla="val 9575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lumMod val="50000"/>
                    </a:prstClr>
                  </a:solidFill>
                  <a:cs typeface="+mn-ea"/>
                  <a:sym typeface="Huawei Sans" panose="020C0503030203020204" pitchFamily="34" charset="0"/>
                </a:rPr>
                <a:t>Application identification</a:t>
              </a:r>
            </a:p>
          </p:txBody>
        </p:sp>
        <p:sp>
          <p:nvSpPr>
            <p:cNvPr id="64" name="Rectangular Callout 26">
              <a:extLst>
                <a:ext uri="{FF2B5EF4-FFF2-40B4-BE49-F238E27FC236}">
                  <a16:creationId xmlns="" xmlns:a16="http://schemas.microsoft.com/office/drawing/2014/main" id="{E9A85614-1211-4DC1-A077-6E217369B287}"/>
                </a:ext>
              </a:extLst>
            </p:cNvPr>
            <p:cNvSpPr/>
            <p:nvPr/>
          </p:nvSpPr>
          <p:spPr bwMode="gray">
            <a:xfrm>
              <a:off x="5678002" y="3580528"/>
              <a:ext cx="1413918" cy="411541"/>
            </a:xfrm>
            <a:prstGeom prst="wedgeRectCallout">
              <a:avLst>
                <a:gd name="adj1" fmla="val -13266"/>
                <a:gd name="adj2" fmla="val 9575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lumMod val="50000"/>
                    </a:prstClr>
                  </a:solidFill>
                  <a:cs typeface="+mn-ea"/>
                  <a:sym typeface="Huawei Sans" panose="020C0503030203020204" pitchFamily="34" charset="0"/>
                </a:rPr>
                <a:t>Intelligent traffic steering design</a:t>
              </a:r>
            </a:p>
          </p:txBody>
        </p:sp>
        <p:sp>
          <p:nvSpPr>
            <p:cNvPr id="65" name="Rectangular Callout 26">
              <a:extLst>
                <a:ext uri="{FF2B5EF4-FFF2-40B4-BE49-F238E27FC236}">
                  <a16:creationId xmlns="" xmlns:a16="http://schemas.microsoft.com/office/drawing/2014/main" id="{0AD4F353-3E3F-42FF-81A3-1DD59FA47B0C}"/>
                </a:ext>
              </a:extLst>
            </p:cNvPr>
            <p:cNvSpPr/>
            <p:nvPr/>
          </p:nvSpPr>
          <p:spPr bwMode="gray">
            <a:xfrm>
              <a:off x="7384311" y="4262209"/>
              <a:ext cx="1148185" cy="352418"/>
            </a:xfrm>
            <a:prstGeom prst="wedgeRectCallout">
              <a:avLst>
                <a:gd name="adj1" fmla="val -69627"/>
                <a:gd name="adj2" fmla="val -5719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lumMod val="50000"/>
                    </a:prstClr>
                  </a:solidFill>
                  <a:cs typeface="+mn-ea"/>
                  <a:sym typeface="Huawei Sans" panose="020C0503030203020204" pitchFamily="34" charset="0"/>
                </a:rPr>
                <a:t>QoS design</a:t>
              </a:r>
            </a:p>
          </p:txBody>
        </p:sp>
        <p:sp>
          <p:nvSpPr>
            <p:cNvPr id="66" name="Rectangular Callout 26">
              <a:extLst>
                <a:ext uri="{FF2B5EF4-FFF2-40B4-BE49-F238E27FC236}">
                  <a16:creationId xmlns="" xmlns:a16="http://schemas.microsoft.com/office/drawing/2014/main" id="{189194B0-F44A-4974-9053-D1D877F0E1D2}"/>
                </a:ext>
              </a:extLst>
            </p:cNvPr>
            <p:cNvSpPr/>
            <p:nvPr/>
          </p:nvSpPr>
          <p:spPr bwMode="gray">
            <a:xfrm>
              <a:off x="9573288" y="5219101"/>
              <a:ext cx="1590012" cy="452520"/>
            </a:xfrm>
            <a:prstGeom prst="wedgeRectCallout">
              <a:avLst>
                <a:gd name="adj1" fmla="val -62808"/>
                <a:gd name="adj2" fmla="val 1072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lumMod val="50000"/>
                    </a:prstClr>
                  </a:solidFill>
                  <a:cs typeface="+mn-ea"/>
                  <a:sym typeface="Huawei Sans" panose="020C0503030203020204" pitchFamily="34" charset="0"/>
                </a:rPr>
                <a:t>Packet loss optimization design</a:t>
              </a:r>
            </a:p>
          </p:txBody>
        </p:sp>
        <p:sp>
          <p:nvSpPr>
            <p:cNvPr id="45" name="Freeform: Shape 44">
              <a:extLst>
                <a:ext uri="{FF2B5EF4-FFF2-40B4-BE49-F238E27FC236}">
                  <a16:creationId xmlns="" xmlns:a16="http://schemas.microsoft.com/office/drawing/2014/main" id="{F78A3073-29BF-44AA-88FB-723F1697EEB3}"/>
                </a:ext>
              </a:extLst>
            </p:cNvPr>
            <p:cNvSpPr/>
            <p:nvPr/>
          </p:nvSpPr>
          <p:spPr bwMode="gray">
            <a:xfrm>
              <a:off x="4639248" y="3694828"/>
              <a:ext cx="6996223" cy="831556"/>
            </a:xfrm>
            <a:custGeom>
              <a:avLst/>
              <a:gdLst>
                <a:gd name="connsiteX0" fmla="*/ 0 w 6996223"/>
                <a:gd name="connsiteY0" fmla="*/ 0 h 831556"/>
                <a:gd name="connsiteX1" fmla="*/ 1233377 w 6996223"/>
                <a:gd name="connsiteY1" fmla="*/ 606056 h 831556"/>
                <a:gd name="connsiteX2" fmla="*/ 2147777 w 6996223"/>
                <a:gd name="connsiteY2" fmla="*/ 606056 h 831556"/>
                <a:gd name="connsiteX3" fmla="*/ 4125433 w 6996223"/>
                <a:gd name="connsiteY3" fmla="*/ 127591 h 831556"/>
                <a:gd name="connsiteX4" fmla="*/ 6177516 w 6996223"/>
                <a:gd name="connsiteY4" fmla="*/ 723014 h 831556"/>
                <a:gd name="connsiteX5" fmla="*/ 6996223 w 6996223"/>
                <a:gd name="connsiteY5" fmla="*/ 829340 h 831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96223" h="831556">
                  <a:moveTo>
                    <a:pt x="0" y="0"/>
                  </a:moveTo>
                  <a:cubicBezTo>
                    <a:pt x="437707" y="252523"/>
                    <a:pt x="875414" y="505047"/>
                    <a:pt x="1233377" y="606056"/>
                  </a:cubicBezTo>
                  <a:cubicBezTo>
                    <a:pt x="1591340" y="707065"/>
                    <a:pt x="1665768" y="685800"/>
                    <a:pt x="2147777" y="606056"/>
                  </a:cubicBezTo>
                  <a:cubicBezTo>
                    <a:pt x="2629786" y="526312"/>
                    <a:pt x="3453810" y="108098"/>
                    <a:pt x="4125433" y="127591"/>
                  </a:cubicBezTo>
                  <a:cubicBezTo>
                    <a:pt x="4797056" y="147084"/>
                    <a:pt x="5699051" y="606056"/>
                    <a:pt x="6177516" y="723014"/>
                  </a:cubicBezTo>
                  <a:cubicBezTo>
                    <a:pt x="6655981" y="839972"/>
                    <a:pt x="6826102" y="834656"/>
                    <a:pt x="6996223" y="829340"/>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endParaRPr>
            </a:p>
          </p:txBody>
        </p:sp>
        <p:sp>
          <p:nvSpPr>
            <p:cNvPr id="70" name="Rectangle 69">
              <a:extLst>
                <a:ext uri="{FF2B5EF4-FFF2-40B4-BE49-F238E27FC236}">
                  <a16:creationId xmlns="" xmlns:a16="http://schemas.microsoft.com/office/drawing/2014/main" id="{72991672-256E-4F8E-9CC7-C01D00D270B4}"/>
                </a:ext>
              </a:extLst>
            </p:cNvPr>
            <p:cNvSpPr/>
            <p:nvPr/>
          </p:nvSpPr>
          <p:spPr bwMode="gray">
            <a:xfrm>
              <a:off x="7978022" y="5214572"/>
              <a:ext cx="1425660" cy="388045"/>
            </a:xfrm>
            <a:prstGeom prst="rect">
              <a:avLst/>
            </a:prstGeom>
            <a:noFill/>
            <a:ln w="1905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prstClr val="white"/>
                </a:solidFill>
                <a:sym typeface="Huawei Sans" panose="020C0503030203020204" pitchFamily="34" charset="0"/>
              </a:endParaRPr>
            </a:p>
          </p:txBody>
        </p:sp>
        <p:sp>
          <p:nvSpPr>
            <p:cNvPr id="71" name="TextBox 70">
              <a:extLst>
                <a:ext uri="{FF2B5EF4-FFF2-40B4-BE49-F238E27FC236}">
                  <a16:creationId xmlns="" xmlns:a16="http://schemas.microsoft.com/office/drawing/2014/main" id="{4D1AF64D-371C-4912-A58C-42B9BD0A31FC}"/>
                </a:ext>
              </a:extLst>
            </p:cNvPr>
            <p:cNvSpPr txBox="1"/>
            <p:nvPr/>
          </p:nvSpPr>
          <p:spPr bwMode="gray">
            <a:xfrm>
              <a:off x="9043661" y="5267113"/>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prstClr val="white"/>
                  </a:solidFill>
                  <a:latin typeface="Huawei Sans" panose="020C0503030203020204" pitchFamily="34" charset="0"/>
                  <a:sym typeface="Huawei Sans" panose="020C0503030203020204" pitchFamily="34" charset="0"/>
                </a:rPr>
                <a:t>1</a:t>
              </a:r>
            </a:p>
          </p:txBody>
        </p:sp>
        <p:sp>
          <p:nvSpPr>
            <p:cNvPr id="72" name="TextBox 71">
              <a:extLst>
                <a:ext uri="{FF2B5EF4-FFF2-40B4-BE49-F238E27FC236}">
                  <a16:creationId xmlns="" xmlns:a16="http://schemas.microsoft.com/office/drawing/2014/main" id="{0FE5E3E5-72C0-4415-B835-23F994F905EB}"/>
                </a:ext>
              </a:extLst>
            </p:cNvPr>
            <p:cNvSpPr txBox="1"/>
            <p:nvPr/>
          </p:nvSpPr>
          <p:spPr bwMode="gray">
            <a:xfrm>
              <a:off x="8713514" y="5498119"/>
              <a:ext cx="273050" cy="276999"/>
            </a:xfrm>
            <a:prstGeom prst="rect">
              <a:avLst/>
            </a:prstGeom>
            <a:solidFill>
              <a:srgbClr val="E28189"/>
            </a:solidFill>
            <a:ln>
              <a:solidFill>
                <a:srgbClr val="E28189"/>
              </a:solidFill>
            </a:ln>
          </p:spPr>
          <p:txBody>
            <a:bodyPr wrap="square" rtlCol="0">
              <a:spAutoFit/>
            </a:bodyPr>
            <a:lstStyle/>
            <a:p>
              <a:pPr fontAlgn="ctr"/>
              <a:r>
                <a:rPr lang="en-US" sz="1200" dirty="0">
                  <a:solidFill>
                    <a:prstClr val="white"/>
                  </a:solidFill>
                  <a:latin typeface="Huawei Sans" panose="020C0503030203020204" pitchFamily="34" charset="0"/>
                  <a:sym typeface="Huawei Sans" panose="020C0503030203020204" pitchFamily="34" charset="0"/>
                </a:rPr>
                <a:t>2</a:t>
              </a:r>
            </a:p>
          </p:txBody>
        </p:sp>
        <p:sp>
          <p:nvSpPr>
            <p:cNvPr id="73" name="TextBox 72">
              <a:extLst>
                <a:ext uri="{FF2B5EF4-FFF2-40B4-BE49-F238E27FC236}">
                  <a16:creationId xmlns="" xmlns:a16="http://schemas.microsoft.com/office/drawing/2014/main" id="{3C82783B-0680-4E38-AA09-74492D4C7431}"/>
                </a:ext>
              </a:extLst>
            </p:cNvPr>
            <p:cNvSpPr txBox="1"/>
            <p:nvPr/>
          </p:nvSpPr>
          <p:spPr bwMode="gray">
            <a:xfrm>
              <a:off x="8383367" y="5272943"/>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prstClr val="white"/>
                  </a:solidFill>
                  <a:latin typeface="Huawei Sans" panose="020C0503030203020204" pitchFamily="34" charset="0"/>
                  <a:sym typeface="Huawei Sans" panose="020C0503030203020204" pitchFamily="34" charset="0"/>
                </a:rPr>
                <a:t>3</a:t>
              </a:r>
            </a:p>
          </p:txBody>
        </p:sp>
        <p:sp>
          <p:nvSpPr>
            <p:cNvPr id="74" name="TextBox 73">
              <a:extLst>
                <a:ext uri="{FF2B5EF4-FFF2-40B4-BE49-F238E27FC236}">
                  <a16:creationId xmlns="" xmlns:a16="http://schemas.microsoft.com/office/drawing/2014/main" id="{1C50DDB4-CF7C-4F64-A641-E3734346856F}"/>
                </a:ext>
              </a:extLst>
            </p:cNvPr>
            <p:cNvSpPr txBox="1"/>
            <p:nvPr/>
          </p:nvSpPr>
          <p:spPr bwMode="gray">
            <a:xfrm>
              <a:off x="8053220" y="5272943"/>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prstClr val="white"/>
                  </a:solidFill>
                  <a:latin typeface="Huawei Sans" panose="020C0503030203020204" pitchFamily="34" charset="0"/>
                  <a:sym typeface="Huawei Sans" panose="020C0503030203020204" pitchFamily="34" charset="0"/>
                </a:rPr>
                <a:t>4</a:t>
              </a:r>
            </a:p>
          </p:txBody>
        </p:sp>
        <p:cxnSp>
          <p:nvCxnSpPr>
            <p:cNvPr id="77" name="Straight Arrow Connector 76">
              <a:extLst>
                <a:ext uri="{FF2B5EF4-FFF2-40B4-BE49-F238E27FC236}">
                  <a16:creationId xmlns="" xmlns:a16="http://schemas.microsoft.com/office/drawing/2014/main" id="{6F1F9282-3543-428D-9FE8-C3612D80E43A}"/>
                </a:ext>
              </a:extLst>
            </p:cNvPr>
            <p:cNvCxnSpPr>
              <a:cxnSpLocks/>
              <a:stCxn id="72" idx="2"/>
            </p:cNvCxnSpPr>
            <p:nvPr/>
          </p:nvCxnSpPr>
          <p:spPr bwMode="gray">
            <a:xfrm>
              <a:off x="8850039" y="5775118"/>
              <a:ext cx="0" cy="276999"/>
            </a:xfrm>
            <a:prstGeom prst="straightConnector1">
              <a:avLst/>
            </a:prstGeom>
            <a:ln w="19050">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68" name="Oval 41">
              <a:extLst>
                <a:ext uri="{FF2B5EF4-FFF2-40B4-BE49-F238E27FC236}">
                  <a16:creationId xmlns="" xmlns:a16="http://schemas.microsoft.com/office/drawing/2014/main" id="{5145E2D4-26FA-4B00-887B-0570CF02EEDD}"/>
                </a:ext>
              </a:extLst>
            </p:cNvPr>
            <p:cNvSpPr>
              <a:spLocks noChangeAspect="1"/>
            </p:cNvSpPr>
            <p:nvPr/>
          </p:nvSpPr>
          <p:spPr bwMode="gray">
            <a:xfrm>
              <a:off x="6932659" y="415182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prstClr val="black"/>
                </a:solidFill>
              </a:endParaRPr>
            </a:p>
          </p:txBody>
        </p:sp>
        <p:sp>
          <p:nvSpPr>
            <p:cNvPr id="35" name="Rectangle 34">
              <a:extLst>
                <a:ext uri="{FF2B5EF4-FFF2-40B4-BE49-F238E27FC236}">
                  <a16:creationId xmlns="" xmlns:a16="http://schemas.microsoft.com/office/drawing/2014/main" id="{D8AA1756-B2F2-4EF5-AC86-79D730F345A6}"/>
                </a:ext>
              </a:extLst>
            </p:cNvPr>
            <p:cNvSpPr/>
            <p:nvPr/>
          </p:nvSpPr>
          <p:spPr bwMode="gray">
            <a:xfrm>
              <a:off x="5609589" y="4242643"/>
              <a:ext cx="1074669" cy="352417"/>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black"/>
                  </a:solidFill>
                </a:rPr>
                <a:t>SPR module</a:t>
              </a:r>
            </a:p>
          </p:txBody>
        </p:sp>
      </p:grpSp>
    </p:spTree>
    <p:extLst>
      <p:ext uri="{BB962C8B-B14F-4D97-AF65-F5344CB8AC3E}">
        <p14:creationId xmlns:p14="http://schemas.microsoft.com/office/powerpoint/2010/main" val="2474347389"/>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5CD7C62-382A-4700-8C7A-5708106A2AD2}"/>
              </a:ext>
            </a:extLst>
          </p:cNvPr>
          <p:cNvSpPr>
            <a:spLocks noGrp="1"/>
          </p:cNvSpPr>
          <p:nvPr>
            <p:ph type="title"/>
          </p:nvPr>
        </p:nvSpPr>
        <p:spPr bwMode="gray"/>
        <p:txBody>
          <a:bodyPr/>
          <a:lstStyle/>
          <a:p>
            <a:r>
              <a:rPr lang="en-US" dirty="0"/>
              <a:t>Application Identification</a:t>
            </a:r>
          </a:p>
        </p:txBody>
      </p:sp>
      <p:sp>
        <p:nvSpPr>
          <p:cNvPr id="3" name="Text Placeholder 2">
            <a:extLst>
              <a:ext uri="{FF2B5EF4-FFF2-40B4-BE49-F238E27FC236}">
                <a16:creationId xmlns="" xmlns:a16="http://schemas.microsoft.com/office/drawing/2014/main" id="{B82CD7A0-787A-4F46-91A8-3F87660AE86A}"/>
              </a:ext>
            </a:extLst>
          </p:cNvPr>
          <p:cNvSpPr>
            <a:spLocks noGrp="1"/>
          </p:cNvSpPr>
          <p:nvPr>
            <p:ph type="body" sz="quarter" idx="10"/>
          </p:nvPr>
        </p:nvSpPr>
        <p:spPr bwMode="gray"/>
        <p:txBody>
          <a:bodyPr/>
          <a:lstStyle/>
          <a:p>
            <a:pPr algn="l">
              <a:lnSpc>
                <a:spcPct val="100000"/>
              </a:lnSpc>
            </a:pPr>
            <a:r>
              <a:rPr lang="en-US" sz="1600" dirty="0"/>
              <a:t>Traditional routing and switching devices cannot identify application-layer information. Therefore, it is difficult to manage networks based on applications. Smart Application Control (SAC) technology helps routing and switching devices identify and classify applications.</a:t>
            </a:r>
          </a:p>
          <a:p>
            <a:pPr algn="l">
              <a:lnSpc>
                <a:spcPct val="100000"/>
              </a:lnSpc>
            </a:pPr>
            <a:r>
              <a:rPr lang="en-US" sz="1600" dirty="0"/>
              <a:t>SAC first checks whether an application has been identified. If an application has not been identified, SAC checks the first-packet inspection (FPI) signature database and service awareness (SA) signature database in sequence.</a:t>
            </a:r>
          </a:p>
          <a:p>
            <a:pPr algn="l">
              <a:lnSpc>
                <a:spcPct val="100000"/>
              </a:lnSpc>
            </a:pPr>
            <a:endParaRPr lang="en-US" altLang="zh-CN" sz="1600" dirty="0"/>
          </a:p>
        </p:txBody>
      </p:sp>
      <p:grpSp>
        <p:nvGrpSpPr>
          <p:cNvPr id="4" name="Group 3">
            <a:extLst>
              <a:ext uri="{FF2B5EF4-FFF2-40B4-BE49-F238E27FC236}">
                <a16:creationId xmlns="" xmlns:a16="http://schemas.microsoft.com/office/drawing/2014/main" id="{610A6B6C-C676-4EB4-8755-D93E452D1FA3}"/>
              </a:ext>
            </a:extLst>
          </p:cNvPr>
          <p:cNvGrpSpPr/>
          <p:nvPr/>
        </p:nvGrpSpPr>
        <p:grpSpPr bwMode="gray">
          <a:xfrm>
            <a:off x="1734879" y="2501908"/>
            <a:ext cx="8869936" cy="3675913"/>
            <a:chOff x="2063552" y="2096852"/>
            <a:chExt cx="8869936" cy="3675913"/>
          </a:xfrm>
        </p:grpSpPr>
        <p:sp>
          <p:nvSpPr>
            <p:cNvPr id="5" name="Rectangle 4">
              <a:extLst>
                <a:ext uri="{FF2B5EF4-FFF2-40B4-BE49-F238E27FC236}">
                  <a16:creationId xmlns="" xmlns:a16="http://schemas.microsoft.com/office/drawing/2014/main" id="{9B93047F-3C05-45A7-B68F-5DEBBEF589F9}"/>
                </a:ext>
              </a:extLst>
            </p:cNvPr>
            <p:cNvSpPr/>
            <p:nvPr/>
          </p:nvSpPr>
          <p:spPr bwMode="gray">
            <a:xfrm>
              <a:off x="4043808" y="2096852"/>
              <a:ext cx="5976628" cy="3675913"/>
            </a:xfrm>
            <a:prstGeom prst="rect">
              <a:avLst/>
            </a:prstGeom>
            <a:no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r>
                <a:rPr lang="en-US" sz="1400" b="1" dirty="0">
                  <a:solidFill>
                    <a:prstClr val="black"/>
                  </a:solidFill>
                </a:rPr>
                <a:t>Network device</a:t>
              </a:r>
            </a:p>
          </p:txBody>
        </p:sp>
        <p:sp>
          <p:nvSpPr>
            <p:cNvPr id="6" name="TextBox 120">
              <a:extLst>
                <a:ext uri="{FF2B5EF4-FFF2-40B4-BE49-F238E27FC236}">
                  <a16:creationId xmlns="" xmlns:a16="http://schemas.microsoft.com/office/drawing/2014/main" id="{096C87B4-4F9F-401A-BAC2-1DE6DFE39960}"/>
                </a:ext>
              </a:extLst>
            </p:cNvPr>
            <p:cNvSpPr txBox="1"/>
            <p:nvPr/>
          </p:nvSpPr>
          <p:spPr bwMode="gray">
            <a:xfrm>
              <a:off x="3635790" y="2592523"/>
              <a:ext cx="155954" cy="266670"/>
            </a:xfrm>
            <a:prstGeom prst="roundRect">
              <a:avLst>
                <a:gd name="adj" fmla="val 6721"/>
              </a:avLst>
            </a:prstGeom>
            <a:solidFill>
              <a:srgbClr val="00B0F0"/>
            </a:solidFill>
            <a:ln w="12700">
              <a:solidFill>
                <a:srgbClr val="00B0F0"/>
              </a:solidFill>
            </a:ln>
          </p:spPr>
          <p:txBody>
            <a:bodyPr wrap="square" rtlCol="0" anchor="ctr">
              <a:spAutoFit/>
            </a:bodyPr>
            <a:lstStyle/>
            <a:p>
              <a:pPr fontAlgn="ctr"/>
              <a:endParaRPr lang="en-US" altLang="zh-CN" sz="1100" dirty="0">
                <a:solidFill>
                  <a:prstClr val="white">
                    <a:lumMod val="50000"/>
                  </a:prstClr>
                </a:solidFill>
                <a:latin typeface="Huawei Sans" panose="020C0503030203020204" pitchFamily="34" charset="0"/>
                <a:sym typeface="Huawei Sans" panose="020C0503030203020204" pitchFamily="34" charset="0"/>
              </a:endParaRPr>
            </a:p>
          </p:txBody>
        </p:sp>
        <p:sp>
          <p:nvSpPr>
            <p:cNvPr id="7" name="TextBox 120">
              <a:extLst>
                <a:ext uri="{FF2B5EF4-FFF2-40B4-BE49-F238E27FC236}">
                  <a16:creationId xmlns="" xmlns:a16="http://schemas.microsoft.com/office/drawing/2014/main" id="{EF59959E-5415-45A5-A9A3-D4C4B3D4A923}"/>
                </a:ext>
              </a:extLst>
            </p:cNvPr>
            <p:cNvSpPr txBox="1"/>
            <p:nvPr/>
          </p:nvSpPr>
          <p:spPr bwMode="gray">
            <a:xfrm>
              <a:off x="3411182" y="2592785"/>
              <a:ext cx="155954" cy="266670"/>
            </a:xfrm>
            <a:prstGeom prst="roundRect">
              <a:avLst>
                <a:gd name="adj" fmla="val 6721"/>
              </a:avLst>
            </a:prstGeom>
            <a:solidFill>
              <a:srgbClr val="00B0F0"/>
            </a:solidFill>
            <a:ln w="12700">
              <a:solidFill>
                <a:srgbClr val="00B0F0"/>
              </a:solidFill>
            </a:ln>
          </p:spPr>
          <p:txBody>
            <a:bodyPr wrap="square" rtlCol="0" anchor="ctr">
              <a:spAutoFit/>
            </a:bodyPr>
            <a:lstStyle/>
            <a:p>
              <a:pPr fontAlgn="ctr"/>
              <a:endParaRPr lang="en-US" altLang="zh-CN" sz="1100" dirty="0">
                <a:solidFill>
                  <a:prstClr val="white">
                    <a:lumMod val="50000"/>
                  </a:prstClr>
                </a:solidFill>
                <a:latin typeface="Huawei Sans" panose="020C0503030203020204" pitchFamily="34" charset="0"/>
                <a:sym typeface="Huawei Sans" panose="020C0503030203020204" pitchFamily="34" charset="0"/>
              </a:endParaRPr>
            </a:p>
          </p:txBody>
        </p:sp>
        <p:sp>
          <p:nvSpPr>
            <p:cNvPr id="8" name="TextBox 120">
              <a:extLst>
                <a:ext uri="{FF2B5EF4-FFF2-40B4-BE49-F238E27FC236}">
                  <a16:creationId xmlns="" xmlns:a16="http://schemas.microsoft.com/office/drawing/2014/main" id="{6B61A9A0-3B6B-4ADF-B249-132AF83EBBEF}"/>
                </a:ext>
              </a:extLst>
            </p:cNvPr>
            <p:cNvSpPr txBox="1"/>
            <p:nvPr/>
          </p:nvSpPr>
          <p:spPr bwMode="gray">
            <a:xfrm>
              <a:off x="3186577" y="2592392"/>
              <a:ext cx="155954" cy="266670"/>
            </a:xfrm>
            <a:prstGeom prst="roundRect">
              <a:avLst>
                <a:gd name="adj" fmla="val 6721"/>
              </a:avLst>
            </a:prstGeom>
            <a:solidFill>
              <a:srgbClr val="EC7061"/>
            </a:solidFill>
            <a:ln w="12700">
              <a:solidFill>
                <a:srgbClr val="EC7061"/>
              </a:solidFill>
            </a:ln>
          </p:spPr>
          <p:txBody>
            <a:bodyPr wrap="square" rtlCol="0" anchor="ctr">
              <a:spAutoFit/>
            </a:bodyPr>
            <a:lstStyle/>
            <a:p>
              <a:pPr fontAlgn="ctr"/>
              <a:endParaRPr lang="en-US" altLang="zh-CN" sz="1100" dirty="0">
                <a:solidFill>
                  <a:prstClr val="white">
                    <a:lumMod val="50000"/>
                  </a:prstClr>
                </a:solidFill>
                <a:latin typeface="Huawei Sans" panose="020C0503030203020204" pitchFamily="34" charset="0"/>
                <a:sym typeface="Huawei Sans" panose="020C0503030203020204" pitchFamily="34" charset="0"/>
              </a:endParaRPr>
            </a:p>
          </p:txBody>
        </p:sp>
        <p:sp>
          <p:nvSpPr>
            <p:cNvPr id="9" name="TextBox 120">
              <a:extLst>
                <a:ext uri="{FF2B5EF4-FFF2-40B4-BE49-F238E27FC236}">
                  <a16:creationId xmlns="" xmlns:a16="http://schemas.microsoft.com/office/drawing/2014/main" id="{2D46BD50-8A90-42B1-B912-7AC0CA12FBC4}"/>
                </a:ext>
              </a:extLst>
            </p:cNvPr>
            <p:cNvSpPr txBox="1"/>
            <p:nvPr/>
          </p:nvSpPr>
          <p:spPr bwMode="gray">
            <a:xfrm>
              <a:off x="2961972" y="2592654"/>
              <a:ext cx="155954" cy="266670"/>
            </a:xfrm>
            <a:prstGeom prst="roundRect">
              <a:avLst>
                <a:gd name="adj" fmla="val 6721"/>
              </a:avLst>
            </a:prstGeom>
            <a:solidFill>
              <a:srgbClr val="EC7061"/>
            </a:solidFill>
            <a:ln w="12700">
              <a:solidFill>
                <a:srgbClr val="EC7061"/>
              </a:solidFill>
            </a:ln>
          </p:spPr>
          <p:txBody>
            <a:bodyPr wrap="square" rtlCol="0" anchor="ctr">
              <a:spAutoFit/>
            </a:bodyPr>
            <a:lstStyle/>
            <a:p>
              <a:pPr fontAlgn="ctr"/>
              <a:endParaRPr lang="en-US" altLang="zh-CN" sz="1100" dirty="0">
                <a:solidFill>
                  <a:prstClr val="white">
                    <a:lumMod val="50000"/>
                  </a:prstClr>
                </a:solidFill>
                <a:latin typeface="Huawei Sans" panose="020C0503030203020204" pitchFamily="34" charset="0"/>
                <a:sym typeface="Huawei Sans" panose="020C0503030203020204" pitchFamily="34" charset="0"/>
              </a:endParaRPr>
            </a:p>
          </p:txBody>
        </p:sp>
        <p:sp>
          <p:nvSpPr>
            <p:cNvPr id="10" name="TextBox 120">
              <a:extLst>
                <a:ext uri="{FF2B5EF4-FFF2-40B4-BE49-F238E27FC236}">
                  <a16:creationId xmlns="" xmlns:a16="http://schemas.microsoft.com/office/drawing/2014/main" id="{20020838-4009-40F2-9902-547395BD58D2}"/>
                </a:ext>
              </a:extLst>
            </p:cNvPr>
            <p:cNvSpPr txBox="1"/>
            <p:nvPr/>
          </p:nvSpPr>
          <p:spPr bwMode="gray">
            <a:xfrm>
              <a:off x="2737367" y="2592392"/>
              <a:ext cx="155954" cy="266670"/>
            </a:xfrm>
            <a:prstGeom prst="roundRect">
              <a:avLst>
                <a:gd name="adj" fmla="val 6721"/>
              </a:avLst>
            </a:prstGeom>
            <a:solidFill>
              <a:srgbClr val="FFD17D"/>
            </a:solidFill>
            <a:ln w="12700">
              <a:solidFill>
                <a:srgbClr val="FFD17D"/>
              </a:solidFill>
            </a:ln>
          </p:spPr>
          <p:txBody>
            <a:bodyPr wrap="square" rtlCol="0" anchor="ctr">
              <a:spAutoFit/>
            </a:bodyPr>
            <a:lstStyle/>
            <a:p>
              <a:pPr fontAlgn="ctr"/>
              <a:endParaRPr lang="en-US" altLang="zh-CN" sz="1100" dirty="0">
                <a:solidFill>
                  <a:prstClr val="white">
                    <a:lumMod val="50000"/>
                  </a:prstClr>
                </a:solidFill>
                <a:latin typeface="Huawei Sans" panose="020C0503030203020204" pitchFamily="34" charset="0"/>
                <a:sym typeface="Huawei Sans" panose="020C0503030203020204" pitchFamily="34" charset="0"/>
              </a:endParaRPr>
            </a:p>
          </p:txBody>
        </p:sp>
        <p:sp>
          <p:nvSpPr>
            <p:cNvPr id="11" name="TextBox 120">
              <a:extLst>
                <a:ext uri="{FF2B5EF4-FFF2-40B4-BE49-F238E27FC236}">
                  <a16:creationId xmlns="" xmlns:a16="http://schemas.microsoft.com/office/drawing/2014/main" id="{F25D4192-18A7-4806-9C34-CE980EAD7D8F}"/>
                </a:ext>
              </a:extLst>
            </p:cNvPr>
            <p:cNvSpPr txBox="1"/>
            <p:nvPr/>
          </p:nvSpPr>
          <p:spPr bwMode="gray">
            <a:xfrm>
              <a:off x="2512762" y="2592654"/>
              <a:ext cx="155954" cy="266670"/>
            </a:xfrm>
            <a:prstGeom prst="roundRect">
              <a:avLst>
                <a:gd name="adj" fmla="val 6721"/>
              </a:avLst>
            </a:prstGeom>
            <a:solidFill>
              <a:srgbClr val="FFD17D"/>
            </a:solidFill>
            <a:ln w="12700">
              <a:solidFill>
                <a:srgbClr val="FFD17D"/>
              </a:solidFill>
            </a:ln>
          </p:spPr>
          <p:txBody>
            <a:bodyPr wrap="square" rtlCol="0" anchor="ctr">
              <a:spAutoFit/>
            </a:bodyPr>
            <a:lstStyle/>
            <a:p>
              <a:pPr fontAlgn="ctr"/>
              <a:endParaRPr lang="en-US" altLang="zh-CN" sz="1100" dirty="0">
                <a:solidFill>
                  <a:prstClr val="white">
                    <a:lumMod val="50000"/>
                  </a:prstClr>
                </a:solidFill>
                <a:latin typeface="Huawei Sans" panose="020C0503030203020204" pitchFamily="34" charset="0"/>
                <a:sym typeface="Huawei Sans" panose="020C0503030203020204" pitchFamily="34" charset="0"/>
              </a:endParaRPr>
            </a:p>
          </p:txBody>
        </p:sp>
        <p:sp>
          <p:nvSpPr>
            <p:cNvPr id="12" name="TextBox 120">
              <a:extLst>
                <a:ext uri="{FF2B5EF4-FFF2-40B4-BE49-F238E27FC236}">
                  <a16:creationId xmlns="" xmlns:a16="http://schemas.microsoft.com/office/drawing/2014/main" id="{0415CA4A-2499-49AB-912B-745D64B31891}"/>
                </a:ext>
              </a:extLst>
            </p:cNvPr>
            <p:cNvSpPr txBox="1"/>
            <p:nvPr/>
          </p:nvSpPr>
          <p:spPr bwMode="gray">
            <a:xfrm>
              <a:off x="2288157" y="2592392"/>
              <a:ext cx="155954" cy="266670"/>
            </a:xfrm>
            <a:prstGeom prst="roundRect">
              <a:avLst>
                <a:gd name="adj" fmla="val 6721"/>
              </a:avLst>
            </a:prstGeom>
            <a:solidFill>
              <a:srgbClr val="8BC9A0"/>
            </a:solidFill>
            <a:ln w="12700">
              <a:solidFill>
                <a:srgbClr val="8BC9A0"/>
              </a:solidFill>
            </a:ln>
          </p:spPr>
          <p:txBody>
            <a:bodyPr wrap="square" rtlCol="0" anchor="ctr">
              <a:spAutoFit/>
            </a:bodyPr>
            <a:lstStyle/>
            <a:p>
              <a:pPr fontAlgn="ctr"/>
              <a:endParaRPr lang="en-US" altLang="zh-CN" sz="1100" dirty="0">
                <a:solidFill>
                  <a:prstClr val="white">
                    <a:lumMod val="50000"/>
                  </a:prstClr>
                </a:solidFill>
                <a:latin typeface="Huawei Sans" panose="020C0503030203020204" pitchFamily="34" charset="0"/>
                <a:sym typeface="Huawei Sans" panose="020C0503030203020204" pitchFamily="34" charset="0"/>
              </a:endParaRPr>
            </a:p>
          </p:txBody>
        </p:sp>
        <p:sp>
          <p:nvSpPr>
            <p:cNvPr id="13" name="TextBox 120">
              <a:extLst>
                <a:ext uri="{FF2B5EF4-FFF2-40B4-BE49-F238E27FC236}">
                  <a16:creationId xmlns="" xmlns:a16="http://schemas.microsoft.com/office/drawing/2014/main" id="{9839F9CA-CF88-4686-9FE8-0F4B778675E9}"/>
                </a:ext>
              </a:extLst>
            </p:cNvPr>
            <p:cNvSpPr txBox="1"/>
            <p:nvPr/>
          </p:nvSpPr>
          <p:spPr bwMode="gray">
            <a:xfrm>
              <a:off x="2063552" y="2592654"/>
              <a:ext cx="155954" cy="266670"/>
            </a:xfrm>
            <a:prstGeom prst="roundRect">
              <a:avLst>
                <a:gd name="adj" fmla="val 6721"/>
              </a:avLst>
            </a:prstGeom>
            <a:solidFill>
              <a:srgbClr val="8BC9A0"/>
            </a:solidFill>
            <a:ln w="12700">
              <a:solidFill>
                <a:srgbClr val="8BC9A0"/>
              </a:solidFill>
            </a:ln>
          </p:spPr>
          <p:txBody>
            <a:bodyPr wrap="square" rtlCol="0" anchor="ctr">
              <a:spAutoFit/>
            </a:bodyPr>
            <a:lstStyle/>
            <a:p>
              <a:pPr fontAlgn="ctr"/>
              <a:endParaRPr lang="en-US" altLang="zh-CN" sz="1100" dirty="0">
                <a:solidFill>
                  <a:prstClr val="white">
                    <a:lumMod val="50000"/>
                  </a:prstClr>
                </a:solidFill>
                <a:latin typeface="Huawei Sans" panose="020C0503030203020204" pitchFamily="34" charset="0"/>
                <a:sym typeface="Huawei Sans" panose="020C0503030203020204" pitchFamily="34" charset="0"/>
              </a:endParaRPr>
            </a:p>
          </p:txBody>
        </p:sp>
        <p:sp>
          <p:nvSpPr>
            <p:cNvPr id="14" name="Rectangle 13">
              <a:extLst>
                <a:ext uri="{FF2B5EF4-FFF2-40B4-BE49-F238E27FC236}">
                  <a16:creationId xmlns="" xmlns:a16="http://schemas.microsoft.com/office/drawing/2014/main" id="{1469B1E9-B9EA-4D22-AC35-0001F2C86E6E}"/>
                </a:ext>
              </a:extLst>
            </p:cNvPr>
            <p:cNvSpPr/>
            <p:nvPr/>
          </p:nvSpPr>
          <p:spPr bwMode="gray">
            <a:xfrm>
              <a:off x="5482333" y="3753290"/>
              <a:ext cx="1243773" cy="540000"/>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black"/>
                  </a:solidFill>
                </a:rPr>
                <a:t>FPI signature database</a:t>
              </a:r>
            </a:p>
          </p:txBody>
        </p:sp>
        <p:sp>
          <p:nvSpPr>
            <p:cNvPr id="15" name="Arrow: Right 14">
              <a:extLst>
                <a:ext uri="{FF2B5EF4-FFF2-40B4-BE49-F238E27FC236}">
                  <a16:creationId xmlns="" xmlns:a16="http://schemas.microsoft.com/office/drawing/2014/main" id="{C46723F6-E070-4024-B3F5-2D9BA8CF1B45}"/>
                </a:ext>
              </a:extLst>
            </p:cNvPr>
            <p:cNvSpPr/>
            <p:nvPr/>
          </p:nvSpPr>
          <p:spPr bwMode="gray">
            <a:xfrm>
              <a:off x="3893525" y="2451260"/>
              <a:ext cx="1511934" cy="528719"/>
            </a:xfrm>
            <a:prstGeom prst="rightArrow">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solidFill>
                  <a:prstClr val="white"/>
                </a:solidFill>
              </a:endParaRPr>
            </a:p>
          </p:txBody>
        </p:sp>
        <p:sp>
          <p:nvSpPr>
            <p:cNvPr id="16" name="Arrow: Right 15">
              <a:extLst>
                <a:ext uri="{FF2B5EF4-FFF2-40B4-BE49-F238E27FC236}">
                  <a16:creationId xmlns="" xmlns:a16="http://schemas.microsoft.com/office/drawing/2014/main" id="{D1BC84C1-0AD2-4C4C-BBA3-910C840D2C65}"/>
                </a:ext>
              </a:extLst>
            </p:cNvPr>
            <p:cNvSpPr/>
            <p:nvPr/>
          </p:nvSpPr>
          <p:spPr bwMode="gray">
            <a:xfrm rot="5400000">
              <a:off x="5810217" y="3129139"/>
              <a:ext cx="588004" cy="528719"/>
            </a:xfrm>
            <a:prstGeom prst="rightArrow">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solidFill>
                  <a:prstClr val="white"/>
                </a:solidFill>
              </a:endParaRPr>
            </a:p>
          </p:txBody>
        </p:sp>
        <p:sp>
          <p:nvSpPr>
            <p:cNvPr id="17" name="TextBox 16">
              <a:extLst>
                <a:ext uri="{FF2B5EF4-FFF2-40B4-BE49-F238E27FC236}">
                  <a16:creationId xmlns="" xmlns:a16="http://schemas.microsoft.com/office/drawing/2014/main" id="{FA250F4D-6F69-4054-B263-7224F7CD6270}"/>
                </a:ext>
              </a:extLst>
            </p:cNvPr>
            <p:cNvSpPr txBox="1"/>
            <p:nvPr/>
          </p:nvSpPr>
          <p:spPr bwMode="gray">
            <a:xfrm>
              <a:off x="2585347" y="2277986"/>
              <a:ext cx="1136850" cy="276999"/>
            </a:xfrm>
            <a:prstGeom prst="rect">
              <a:avLst/>
            </a:prstGeom>
            <a:noFill/>
            <a:ln>
              <a:noFill/>
            </a:ln>
          </p:spPr>
          <p:txBody>
            <a:bodyPr wrap="none" rtlCol="0">
              <a:spAutoFit/>
            </a:bodyPr>
            <a:lstStyle/>
            <a:p>
              <a:pPr fontAlgn="ctr"/>
              <a:r>
                <a:rPr lang="en-US" sz="1200" dirty="0">
                  <a:solidFill>
                    <a:prstClr val="black"/>
                  </a:solidFill>
                  <a:latin typeface="Huawei Sans" panose="020C0503030203020204" pitchFamily="34" charset="0"/>
                  <a:cs typeface="Huawei Sans" panose="020C0503030203020204" pitchFamily="34" charset="0"/>
                </a:rPr>
                <a:t>Service traffic</a:t>
              </a:r>
            </a:p>
          </p:txBody>
        </p:sp>
        <p:sp>
          <p:nvSpPr>
            <p:cNvPr id="18" name="TextBox 17">
              <a:extLst>
                <a:ext uri="{FF2B5EF4-FFF2-40B4-BE49-F238E27FC236}">
                  <a16:creationId xmlns="" xmlns:a16="http://schemas.microsoft.com/office/drawing/2014/main" id="{F0F655BE-E990-40D0-876F-5070924355E7}"/>
                </a:ext>
              </a:extLst>
            </p:cNvPr>
            <p:cNvSpPr txBox="1"/>
            <p:nvPr/>
          </p:nvSpPr>
          <p:spPr bwMode="gray">
            <a:xfrm>
              <a:off x="4762023" y="3224406"/>
              <a:ext cx="1248543" cy="461665"/>
            </a:xfrm>
            <a:prstGeom prst="rect">
              <a:avLst/>
            </a:prstGeom>
            <a:noFill/>
            <a:ln>
              <a:noFill/>
            </a:ln>
          </p:spPr>
          <p:txBody>
            <a:bodyPr wrap="square" rtlCol="0">
              <a:spAutoFit/>
            </a:bodyPr>
            <a:lstStyle/>
            <a:p>
              <a:pPr algn="ctr" fontAlgn="ctr"/>
              <a:r>
                <a:rPr lang="en-US" sz="1200" dirty="0">
                  <a:solidFill>
                    <a:prstClr val="black"/>
                  </a:solidFill>
                  <a:latin typeface="Huawei Sans" panose="020C0503030203020204" pitchFamily="34" charset="0"/>
                  <a:cs typeface="Huawei Sans" panose="020C0503030203020204" pitchFamily="34" charset="0"/>
                </a:rPr>
                <a:t>Signature matching</a:t>
              </a:r>
            </a:p>
          </p:txBody>
        </p:sp>
        <p:sp>
          <p:nvSpPr>
            <p:cNvPr id="19" name="Rectangle 18">
              <a:extLst>
                <a:ext uri="{FF2B5EF4-FFF2-40B4-BE49-F238E27FC236}">
                  <a16:creationId xmlns="" xmlns:a16="http://schemas.microsoft.com/office/drawing/2014/main" id="{ED08DEF8-25B7-4722-B491-51E3625815BC}"/>
                </a:ext>
              </a:extLst>
            </p:cNvPr>
            <p:cNvSpPr/>
            <p:nvPr/>
          </p:nvSpPr>
          <p:spPr bwMode="gray">
            <a:xfrm>
              <a:off x="5482333" y="5012874"/>
              <a:ext cx="1243773" cy="540000"/>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black"/>
                  </a:solidFill>
                </a:rPr>
                <a:t>SA signature database</a:t>
              </a:r>
            </a:p>
          </p:txBody>
        </p:sp>
        <p:sp>
          <p:nvSpPr>
            <p:cNvPr id="20" name="Arrow: Right 19">
              <a:extLst>
                <a:ext uri="{FF2B5EF4-FFF2-40B4-BE49-F238E27FC236}">
                  <a16:creationId xmlns="" xmlns:a16="http://schemas.microsoft.com/office/drawing/2014/main" id="{E5D3E158-1BD5-402D-9219-1A1528781AAE}"/>
                </a:ext>
              </a:extLst>
            </p:cNvPr>
            <p:cNvSpPr/>
            <p:nvPr/>
          </p:nvSpPr>
          <p:spPr bwMode="gray">
            <a:xfrm rot="5400000">
              <a:off x="5810217" y="4388721"/>
              <a:ext cx="588004" cy="528719"/>
            </a:xfrm>
            <a:prstGeom prst="rightArrow">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solidFill>
                  <a:prstClr val="white"/>
                </a:solidFill>
              </a:endParaRPr>
            </a:p>
          </p:txBody>
        </p:sp>
        <p:sp>
          <p:nvSpPr>
            <p:cNvPr id="21" name="TextBox 120">
              <a:extLst>
                <a:ext uri="{FF2B5EF4-FFF2-40B4-BE49-F238E27FC236}">
                  <a16:creationId xmlns="" xmlns:a16="http://schemas.microsoft.com/office/drawing/2014/main" id="{7703BD68-F033-48DC-9465-9F81935FFCFA}"/>
                </a:ext>
              </a:extLst>
            </p:cNvPr>
            <p:cNvSpPr txBox="1"/>
            <p:nvPr/>
          </p:nvSpPr>
          <p:spPr bwMode="gray">
            <a:xfrm>
              <a:off x="7986824" y="2592130"/>
              <a:ext cx="155954" cy="266670"/>
            </a:xfrm>
            <a:prstGeom prst="roundRect">
              <a:avLst>
                <a:gd name="adj" fmla="val 6721"/>
              </a:avLst>
            </a:prstGeom>
            <a:solidFill>
              <a:srgbClr val="00B0F0"/>
            </a:solidFill>
            <a:ln w="12700">
              <a:solidFill>
                <a:srgbClr val="00B0F0"/>
              </a:solidFill>
            </a:ln>
          </p:spPr>
          <p:txBody>
            <a:bodyPr wrap="square" rtlCol="0" anchor="ctr">
              <a:spAutoFit/>
            </a:bodyPr>
            <a:lstStyle/>
            <a:p>
              <a:pPr fontAlgn="ctr"/>
              <a:endParaRPr lang="en-US" altLang="zh-CN" sz="1100" dirty="0">
                <a:solidFill>
                  <a:prstClr val="white">
                    <a:lumMod val="50000"/>
                  </a:prstClr>
                </a:solidFill>
                <a:latin typeface="Huawei Sans" panose="020C0503030203020204" pitchFamily="34" charset="0"/>
                <a:sym typeface="Huawei Sans" panose="020C0503030203020204" pitchFamily="34" charset="0"/>
              </a:endParaRPr>
            </a:p>
          </p:txBody>
        </p:sp>
        <p:sp>
          <p:nvSpPr>
            <p:cNvPr id="22" name="TextBox 120">
              <a:extLst>
                <a:ext uri="{FF2B5EF4-FFF2-40B4-BE49-F238E27FC236}">
                  <a16:creationId xmlns="" xmlns:a16="http://schemas.microsoft.com/office/drawing/2014/main" id="{FBD674D4-13A3-4251-82BA-C0A9A2C341BC}"/>
                </a:ext>
              </a:extLst>
            </p:cNvPr>
            <p:cNvSpPr txBox="1"/>
            <p:nvPr/>
          </p:nvSpPr>
          <p:spPr bwMode="gray">
            <a:xfrm>
              <a:off x="7762216" y="2592392"/>
              <a:ext cx="155954" cy="266670"/>
            </a:xfrm>
            <a:prstGeom prst="roundRect">
              <a:avLst>
                <a:gd name="adj" fmla="val 6721"/>
              </a:avLst>
            </a:prstGeom>
            <a:solidFill>
              <a:srgbClr val="00B0F0"/>
            </a:solidFill>
            <a:ln w="12700">
              <a:solidFill>
                <a:srgbClr val="00B0F0"/>
              </a:solidFill>
            </a:ln>
          </p:spPr>
          <p:txBody>
            <a:bodyPr wrap="square" rtlCol="0" anchor="ctr">
              <a:spAutoFit/>
            </a:bodyPr>
            <a:lstStyle/>
            <a:p>
              <a:pPr fontAlgn="ctr"/>
              <a:endParaRPr lang="en-US" altLang="zh-CN" sz="1100" dirty="0">
                <a:solidFill>
                  <a:prstClr val="white">
                    <a:lumMod val="50000"/>
                  </a:prstClr>
                </a:solidFill>
                <a:latin typeface="Huawei Sans" panose="020C0503030203020204" pitchFamily="34" charset="0"/>
                <a:sym typeface="Huawei Sans" panose="020C0503030203020204" pitchFamily="34" charset="0"/>
              </a:endParaRPr>
            </a:p>
          </p:txBody>
        </p:sp>
        <p:sp>
          <p:nvSpPr>
            <p:cNvPr id="23" name="Arrow: Right 22">
              <a:extLst>
                <a:ext uri="{FF2B5EF4-FFF2-40B4-BE49-F238E27FC236}">
                  <a16:creationId xmlns="" xmlns:a16="http://schemas.microsoft.com/office/drawing/2014/main" id="{1BE1EBD8-9024-4187-B09A-DAEF1665193D}"/>
                </a:ext>
              </a:extLst>
            </p:cNvPr>
            <p:cNvSpPr/>
            <p:nvPr/>
          </p:nvSpPr>
          <p:spPr bwMode="gray">
            <a:xfrm>
              <a:off x="6819667" y="2451260"/>
              <a:ext cx="797562" cy="528719"/>
            </a:xfrm>
            <a:prstGeom prst="rightArrow">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solidFill>
                  <a:prstClr val="white"/>
                </a:solidFill>
              </a:endParaRPr>
            </a:p>
          </p:txBody>
        </p:sp>
        <p:sp>
          <p:nvSpPr>
            <p:cNvPr id="24" name="TextBox 23">
              <a:extLst>
                <a:ext uri="{FF2B5EF4-FFF2-40B4-BE49-F238E27FC236}">
                  <a16:creationId xmlns="" xmlns:a16="http://schemas.microsoft.com/office/drawing/2014/main" id="{EBFE5C8A-15A0-443C-A536-9F241875991F}"/>
                </a:ext>
              </a:extLst>
            </p:cNvPr>
            <p:cNvSpPr txBox="1"/>
            <p:nvPr/>
          </p:nvSpPr>
          <p:spPr bwMode="gray">
            <a:xfrm>
              <a:off x="4762023" y="4471522"/>
              <a:ext cx="1248543" cy="461665"/>
            </a:xfrm>
            <a:prstGeom prst="rect">
              <a:avLst/>
            </a:prstGeom>
            <a:noFill/>
            <a:ln>
              <a:noFill/>
            </a:ln>
          </p:spPr>
          <p:txBody>
            <a:bodyPr wrap="square" rtlCol="0">
              <a:spAutoFit/>
            </a:bodyPr>
            <a:lstStyle/>
            <a:p>
              <a:pPr algn="ctr" fontAlgn="ctr"/>
              <a:r>
                <a:rPr lang="en-US" sz="1200" dirty="0">
                  <a:solidFill>
                    <a:prstClr val="black"/>
                  </a:solidFill>
                  <a:latin typeface="Huawei Sans" panose="020C0503030203020204" pitchFamily="34" charset="0"/>
                  <a:cs typeface="Huawei Sans" panose="020C0503030203020204" pitchFamily="34" charset="0"/>
                </a:rPr>
                <a:t>Signature matching</a:t>
              </a:r>
            </a:p>
          </p:txBody>
        </p:sp>
        <p:sp>
          <p:nvSpPr>
            <p:cNvPr id="25" name="Rectangle 24">
              <a:extLst>
                <a:ext uri="{FF2B5EF4-FFF2-40B4-BE49-F238E27FC236}">
                  <a16:creationId xmlns="" xmlns:a16="http://schemas.microsoft.com/office/drawing/2014/main" id="{B755E37E-4D45-4EA9-9EE9-3EA143E89308}"/>
                </a:ext>
              </a:extLst>
            </p:cNvPr>
            <p:cNvSpPr/>
            <p:nvPr/>
          </p:nvSpPr>
          <p:spPr bwMode="gray">
            <a:xfrm>
              <a:off x="5465769" y="2493708"/>
              <a:ext cx="1276900" cy="540000"/>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black"/>
                  </a:solidFill>
                </a:rPr>
                <a:t>Application identification record</a:t>
              </a:r>
            </a:p>
          </p:txBody>
        </p:sp>
        <p:sp>
          <p:nvSpPr>
            <p:cNvPr id="26" name="Arrow: Right 25">
              <a:extLst>
                <a:ext uri="{FF2B5EF4-FFF2-40B4-BE49-F238E27FC236}">
                  <a16:creationId xmlns="" xmlns:a16="http://schemas.microsoft.com/office/drawing/2014/main" id="{E1F9C8FD-C24E-4848-97F1-20BDE5AC812C}"/>
                </a:ext>
              </a:extLst>
            </p:cNvPr>
            <p:cNvSpPr/>
            <p:nvPr/>
          </p:nvSpPr>
          <p:spPr bwMode="gray">
            <a:xfrm>
              <a:off x="6819667" y="3753290"/>
              <a:ext cx="797562" cy="528719"/>
            </a:xfrm>
            <a:prstGeom prst="rightArrow">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solidFill>
                  <a:prstClr val="white"/>
                </a:solidFill>
              </a:endParaRPr>
            </a:p>
          </p:txBody>
        </p:sp>
        <p:sp>
          <p:nvSpPr>
            <p:cNvPr id="27" name="Arrow: Right 26">
              <a:extLst>
                <a:ext uri="{FF2B5EF4-FFF2-40B4-BE49-F238E27FC236}">
                  <a16:creationId xmlns="" xmlns:a16="http://schemas.microsoft.com/office/drawing/2014/main" id="{E6BCE0D6-C887-4B6A-96D6-591D9BC2CEB0}"/>
                </a:ext>
              </a:extLst>
            </p:cNvPr>
            <p:cNvSpPr/>
            <p:nvPr/>
          </p:nvSpPr>
          <p:spPr bwMode="gray">
            <a:xfrm>
              <a:off x="6818657" y="4970983"/>
              <a:ext cx="797562" cy="528719"/>
            </a:xfrm>
            <a:prstGeom prst="rightArrow">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solidFill>
                  <a:prstClr val="white"/>
                </a:solidFill>
              </a:endParaRPr>
            </a:p>
          </p:txBody>
        </p:sp>
        <p:sp>
          <p:nvSpPr>
            <p:cNvPr id="28" name="TextBox 120">
              <a:extLst>
                <a:ext uri="{FF2B5EF4-FFF2-40B4-BE49-F238E27FC236}">
                  <a16:creationId xmlns="" xmlns:a16="http://schemas.microsoft.com/office/drawing/2014/main" id="{ED2F9CF5-D45E-413D-B693-8F6D52A8B4ED}"/>
                </a:ext>
              </a:extLst>
            </p:cNvPr>
            <p:cNvSpPr txBox="1"/>
            <p:nvPr/>
          </p:nvSpPr>
          <p:spPr bwMode="gray">
            <a:xfrm>
              <a:off x="7988187" y="3715988"/>
              <a:ext cx="155954" cy="266670"/>
            </a:xfrm>
            <a:prstGeom prst="roundRect">
              <a:avLst>
                <a:gd name="adj" fmla="val 6721"/>
              </a:avLst>
            </a:prstGeom>
            <a:solidFill>
              <a:srgbClr val="EC7061"/>
            </a:solidFill>
            <a:ln w="12700">
              <a:solidFill>
                <a:srgbClr val="EC7061"/>
              </a:solidFill>
            </a:ln>
          </p:spPr>
          <p:txBody>
            <a:bodyPr wrap="square" rtlCol="0" anchor="ctr">
              <a:spAutoFit/>
            </a:bodyPr>
            <a:lstStyle/>
            <a:p>
              <a:pPr fontAlgn="ctr"/>
              <a:endParaRPr lang="en-US" altLang="zh-CN" sz="1100" dirty="0">
                <a:solidFill>
                  <a:prstClr val="white">
                    <a:lumMod val="50000"/>
                  </a:prstClr>
                </a:solidFill>
                <a:latin typeface="Huawei Sans" panose="020C0503030203020204" pitchFamily="34" charset="0"/>
                <a:sym typeface="Huawei Sans" panose="020C0503030203020204" pitchFamily="34" charset="0"/>
              </a:endParaRPr>
            </a:p>
          </p:txBody>
        </p:sp>
        <p:sp>
          <p:nvSpPr>
            <p:cNvPr id="29" name="TextBox 120">
              <a:extLst>
                <a:ext uri="{FF2B5EF4-FFF2-40B4-BE49-F238E27FC236}">
                  <a16:creationId xmlns="" xmlns:a16="http://schemas.microsoft.com/office/drawing/2014/main" id="{A9C4A6C3-90AD-47C8-8337-22CD1D342455}"/>
                </a:ext>
              </a:extLst>
            </p:cNvPr>
            <p:cNvSpPr txBox="1"/>
            <p:nvPr/>
          </p:nvSpPr>
          <p:spPr bwMode="gray">
            <a:xfrm>
              <a:off x="7763582" y="3716250"/>
              <a:ext cx="155954" cy="266670"/>
            </a:xfrm>
            <a:prstGeom prst="roundRect">
              <a:avLst>
                <a:gd name="adj" fmla="val 6721"/>
              </a:avLst>
            </a:prstGeom>
            <a:solidFill>
              <a:srgbClr val="EC7061"/>
            </a:solidFill>
            <a:ln w="12700">
              <a:solidFill>
                <a:srgbClr val="EC7061"/>
              </a:solidFill>
            </a:ln>
          </p:spPr>
          <p:txBody>
            <a:bodyPr wrap="square" rtlCol="0" anchor="ctr">
              <a:spAutoFit/>
            </a:bodyPr>
            <a:lstStyle/>
            <a:p>
              <a:pPr fontAlgn="ctr"/>
              <a:endParaRPr lang="en-US" altLang="zh-CN" sz="1100" dirty="0">
                <a:solidFill>
                  <a:prstClr val="white">
                    <a:lumMod val="50000"/>
                  </a:prstClr>
                </a:solidFill>
                <a:latin typeface="Huawei Sans" panose="020C0503030203020204" pitchFamily="34" charset="0"/>
                <a:sym typeface="Huawei Sans" panose="020C0503030203020204" pitchFamily="34" charset="0"/>
              </a:endParaRPr>
            </a:p>
          </p:txBody>
        </p:sp>
        <p:sp>
          <p:nvSpPr>
            <p:cNvPr id="30" name="TextBox 120">
              <a:extLst>
                <a:ext uri="{FF2B5EF4-FFF2-40B4-BE49-F238E27FC236}">
                  <a16:creationId xmlns="" xmlns:a16="http://schemas.microsoft.com/office/drawing/2014/main" id="{4DD2C70E-2D60-40B8-93F4-A40B0066FBB6}"/>
                </a:ext>
              </a:extLst>
            </p:cNvPr>
            <p:cNvSpPr txBox="1"/>
            <p:nvPr/>
          </p:nvSpPr>
          <p:spPr bwMode="gray">
            <a:xfrm>
              <a:off x="7985541" y="4075973"/>
              <a:ext cx="155954" cy="266670"/>
            </a:xfrm>
            <a:prstGeom prst="roundRect">
              <a:avLst>
                <a:gd name="adj" fmla="val 6721"/>
              </a:avLst>
            </a:prstGeom>
            <a:solidFill>
              <a:srgbClr val="FFD17D"/>
            </a:solidFill>
            <a:ln w="12700">
              <a:solidFill>
                <a:srgbClr val="FFD17D"/>
              </a:solidFill>
            </a:ln>
          </p:spPr>
          <p:txBody>
            <a:bodyPr wrap="square" rtlCol="0" anchor="ctr">
              <a:spAutoFit/>
            </a:bodyPr>
            <a:lstStyle/>
            <a:p>
              <a:pPr fontAlgn="ctr"/>
              <a:endParaRPr lang="en-US" altLang="zh-CN" sz="1100" dirty="0">
                <a:solidFill>
                  <a:prstClr val="white">
                    <a:lumMod val="50000"/>
                  </a:prstClr>
                </a:solidFill>
                <a:latin typeface="Huawei Sans" panose="020C0503030203020204" pitchFamily="34" charset="0"/>
                <a:sym typeface="Huawei Sans" panose="020C0503030203020204" pitchFamily="34" charset="0"/>
              </a:endParaRPr>
            </a:p>
          </p:txBody>
        </p:sp>
        <p:sp>
          <p:nvSpPr>
            <p:cNvPr id="31" name="TextBox 120">
              <a:extLst>
                <a:ext uri="{FF2B5EF4-FFF2-40B4-BE49-F238E27FC236}">
                  <a16:creationId xmlns="" xmlns:a16="http://schemas.microsoft.com/office/drawing/2014/main" id="{4D196921-C791-4923-8364-112EFE5A3D9C}"/>
                </a:ext>
              </a:extLst>
            </p:cNvPr>
            <p:cNvSpPr txBox="1"/>
            <p:nvPr/>
          </p:nvSpPr>
          <p:spPr bwMode="gray">
            <a:xfrm>
              <a:off x="7760936" y="4076235"/>
              <a:ext cx="155954" cy="266670"/>
            </a:xfrm>
            <a:prstGeom prst="roundRect">
              <a:avLst>
                <a:gd name="adj" fmla="val 6721"/>
              </a:avLst>
            </a:prstGeom>
            <a:solidFill>
              <a:srgbClr val="FFD17D"/>
            </a:solidFill>
            <a:ln w="12700">
              <a:solidFill>
                <a:srgbClr val="FFD17D"/>
              </a:solidFill>
            </a:ln>
          </p:spPr>
          <p:txBody>
            <a:bodyPr wrap="square" rtlCol="0" anchor="ctr">
              <a:spAutoFit/>
            </a:bodyPr>
            <a:lstStyle/>
            <a:p>
              <a:pPr fontAlgn="ctr"/>
              <a:endParaRPr lang="en-US" altLang="zh-CN" sz="1100" dirty="0">
                <a:solidFill>
                  <a:prstClr val="white">
                    <a:lumMod val="50000"/>
                  </a:prstClr>
                </a:solidFill>
                <a:latin typeface="Huawei Sans" panose="020C0503030203020204" pitchFamily="34" charset="0"/>
                <a:sym typeface="Huawei Sans" panose="020C0503030203020204" pitchFamily="34" charset="0"/>
              </a:endParaRPr>
            </a:p>
          </p:txBody>
        </p:sp>
        <p:sp>
          <p:nvSpPr>
            <p:cNvPr id="32" name="TextBox 120">
              <a:extLst>
                <a:ext uri="{FF2B5EF4-FFF2-40B4-BE49-F238E27FC236}">
                  <a16:creationId xmlns="" xmlns:a16="http://schemas.microsoft.com/office/drawing/2014/main" id="{79748E0C-4CFC-46B8-A4CD-0D47D782C73C}"/>
                </a:ext>
              </a:extLst>
            </p:cNvPr>
            <p:cNvSpPr txBox="1"/>
            <p:nvPr/>
          </p:nvSpPr>
          <p:spPr bwMode="gray">
            <a:xfrm>
              <a:off x="7991742" y="5095706"/>
              <a:ext cx="155954" cy="266670"/>
            </a:xfrm>
            <a:prstGeom prst="roundRect">
              <a:avLst>
                <a:gd name="adj" fmla="val 6721"/>
              </a:avLst>
            </a:prstGeom>
            <a:solidFill>
              <a:srgbClr val="8BC9A0"/>
            </a:solidFill>
            <a:ln w="12700">
              <a:solidFill>
                <a:srgbClr val="8BC9A0"/>
              </a:solidFill>
            </a:ln>
          </p:spPr>
          <p:txBody>
            <a:bodyPr wrap="square" rtlCol="0" anchor="ctr">
              <a:spAutoFit/>
            </a:bodyPr>
            <a:lstStyle/>
            <a:p>
              <a:pPr fontAlgn="ctr"/>
              <a:endParaRPr lang="en-US" altLang="zh-CN" sz="1100" dirty="0">
                <a:solidFill>
                  <a:prstClr val="white">
                    <a:lumMod val="50000"/>
                  </a:prstClr>
                </a:solidFill>
                <a:latin typeface="Huawei Sans" panose="020C0503030203020204" pitchFamily="34" charset="0"/>
                <a:sym typeface="Huawei Sans" panose="020C0503030203020204" pitchFamily="34" charset="0"/>
              </a:endParaRPr>
            </a:p>
          </p:txBody>
        </p:sp>
        <p:sp>
          <p:nvSpPr>
            <p:cNvPr id="33" name="TextBox 120">
              <a:extLst>
                <a:ext uri="{FF2B5EF4-FFF2-40B4-BE49-F238E27FC236}">
                  <a16:creationId xmlns="" xmlns:a16="http://schemas.microsoft.com/office/drawing/2014/main" id="{065F5982-B0CE-4492-960D-60C995CED4C4}"/>
                </a:ext>
              </a:extLst>
            </p:cNvPr>
            <p:cNvSpPr txBox="1"/>
            <p:nvPr/>
          </p:nvSpPr>
          <p:spPr bwMode="gray">
            <a:xfrm>
              <a:off x="7767137" y="5095968"/>
              <a:ext cx="155954" cy="266670"/>
            </a:xfrm>
            <a:prstGeom prst="roundRect">
              <a:avLst>
                <a:gd name="adj" fmla="val 6721"/>
              </a:avLst>
            </a:prstGeom>
            <a:solidFill>
              <a:srgbClr val="8BC9A0"/>
            </a:solidFill>
            <a:ln w="12700">
              <a:solidFill>
                <a:srgbClr val="8BC9A0"/>
              </a:solidFill>
            </a:ln>
          </p:spPr>
          <p:txBody>
            <a:bodyPr wrap="square" rtlCol="0" anchor="ctr">
              <a:spAutoFit/>
            </a:bodyPr>
            <a:lstStyle/>
            <a:p>
              <a:pPr fontAlgn="ctr"/>
              <a:endParaRPr lang="en-US" altLang="zh-CN" sz="1100" dirty="0">
                <a:solidFill>
                  <a:prstClr val="white">
                    <a:lumMod val="50000"/>
                  </a:prstClr>
                </a:solidFill>
                <a:latin typeface="Huawei Sans" panose="020C0503030203020204" pitchFamily="34" charset="0"/>
                <a:sym typeface="Huawei Sans" panose="020C0503030203020204" pitchFamily="34" charset="0"/>
              </a:endParaRPr>
            </a:p>
          </p:txBody>
        </p:sp>
        <p:sp>
          <p:nvSpPr>
            <p:cNvPr id="34" name="Left Brace 33">
              <a:extLst>
                <a:ext uri="{FF2B5EF4-FFF2-40B4-BE49-F238E27FC236}">
                  <a16:creationId xmlns="" xmlns:a16="http://schemas.microsoft.com/office/drawing/2014/main" id="{2497F08D-6ABB-4E8B-B0FE-4679B34821C9}"/>
                </a:ext>
              </a:extLst>
            </p:cNvPr>
            <p:cNvSpPr/>
            <p:nvPr/>
          </p:nvSpPr>
          <p:spPr bwMode="gray">
            <a:xfrm>
              <a:off x="4539710" y="3376892"/>
              <a:ext cx="352322" cy="2247620"/>
            </a:xfrm>
            <a:prstGeom prst="leftBrace">
              <a:avLst/>
            </a:prstGeom>
            <a:ln>
              <a:solidFill>
                <a:srgbClr val="56C4D2"/>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sz="1600" dirty="0">
                <a:solidFill>
                  <a:prstClr val="black"/>
                </a:solidFill>
              </a:endParaRPr>
            </a:p>
          </p:txBody>
        </p:sp>
        <p:sp>
          <p:nvSpPr>
            <p:cNvPr id="35" name="TextBox 34">
              <a:extLst>
                <a:ext uri="{FF2B5EF4-FFF2-40B4-BE49-F238E27FC236}">
                  <a16:creationId xmlns="" xmlns:a16="http://schemas.microsoft.com/office/drawing/2014/main" id="{D4C912AF-DA50-4634-B4BF-79DF0733E810}"/>
                </a:ext>
              </a:extLst>
            </p:cNvPr>
            <p:cNvSpPr txBox="1"/>
            <p:nvPr/>
          </p:nvSpPr>
          <p:spPr bwMode="gray">
            <a:xfrm rot="16200000">
              <a:off x="4092867" y="4362202"/>
              <a:ext cx="461986" cy="276999"/>
            </a:xfrm>
            <a:prstGeom prst="rect">
              <a:avLst/>
            </a:prstGeom>
            <a:noFill/>
            <a:ln>
              <a:noFill/>
            </a:ln>
          </p:spPr>
          <p:txBody>
            <a:bodyPr wrap="none" rtlCol="0">
              <a:spAutoFit/>
            </a:bodyPr>
            <a:lstStyle/>
            <a:p>
              <a:pPr fontAlgn="ctr"/>
              <a:r>
                <a:rPr lang="en-US" sz="1200" dirty="0">
                  <a:solidFill>
                    <a:prstClr val="black"/>
                  </a:solidFill>
                  <a:latin typeface="Huawei Sans" panose="020C0503030203020204" pitchFamily="34" charset="0"/>
                  <a:cs typeface="Huawei Sans" panose="020C0503030203020204" pitchFamily="34" charset="0"/>
                </a:rPr>
                <a:t>SAC</a:t>
              </a:r>
            </a:p>
          </p:txBody>
        </p:sp>
        <p:sp>
          <p:nvSpPr>
            <p:cNvPr id="36" name="Rectangular Callout 72">
              <a:extLst>
                <a:ext uri="{FF2B5EF4-FFF2-40B4-BE49-F238E27FC236}">
                  <a16:creationId xmlns="" xmlns:a16="http://schemas.microsoft.com/office/drawing/2014/main" id="{8D16BB6D-1355-48BC-BA75-BAFFF30195EF}"/>
                </a:ext>
              </a:extLst>
            </p:cNvPr>
            <p:cNvSpPr/>
            <p:nvPr/>
          </p:nvSpPr>
          <p:spPr bwMode="gray">
            <a:xfrm>
              <a:off x="6558156" y="3093185"/>
              <a:ext cx="1854526" cy="417326"/>
            </a:xfrm>
            <a:prstGeom prst="wedgeRectCallout">
              <a:avLst>
                <a:gd name="adj1" fmla="val -20799"/>
                <a:gd name="adj2" fmla="val -104126"/>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white">
                      <a:lumMod val="50000"/>
                    </a:prstClr>
                  </a:solidFill>
                </a:rPr>
                <a:t>Layer 3 forwarding for identified applications</a:t>
              </a:r>
            </a:p>
          </p:txBody>
        </p:sp>
        <p:sp>
          <p:nvSpPr>
            <p:cNvPr id="37" name="TextBox 36">
              <a:extLst>
                <a:ext uri="{FF2B5EF4-FFF2-40B4-BE49-F238E27FC236}">
                  <a16:creationId xmlns="" xmlns:a16="http://schemas.microsoft.com/office/drawing/2014/main" id="{14BC8A20-7E16-4D82-A55D-B77F793F89CF}"/>
                </a:ext>
              </a:extLst>
            </p:cNvPr>
            <p:cNvSpPr txBox="1"/>
            <p:nvPr/>
          </p:nvSpPr>
          <p:spPr bwMode="gray">
            <a:xfrm>
              <a:off x="8147105" y="3716523"/>
              <a:ext cx="561372" cy="276999"/>
            </a:xfrm>
            <a:prstGeom prst="rect">
              <a:avLst/>
            </a:prstGeom>
            <a:noFill/>
            <a:ln>
              <a:noFill/>
            </a:ln>
          </p:spPr>
          <p:txBody>
            <a:bodyPr wrap="none" rtlCol="0">
              <a:spAutoFit/>
            </a:bodyPr>
            <a:lstStyle/>
            <a:p>
              <a:pPr fontAlgn="ctr"/>
              <a:r>
                <a:rPr lang="en-US" sz="1200" dirty="0">
                  <a:solidFill>
                    <a:prstClr val="black"/>
                  </a:solidFill>
                  <a:latin typeface="Huawei Sans" panose="020C0503030203020204" pitchFamily="34" charset="0"/>
                  <a:cs typeface="Huawei Sans" panose="020C0503030203020204" pitchFamily="34" charset="0"/>
                </a:rPr>
                <a:t>Voice</a:t>
              </a:r>
            </a:p>
          </p:txBody>
        </p:sp>
        <p:sp>
          <p:nvSpPr>
            <p:cNvPr id="38" name="TextBox 37">
              <a:extLst>
                <a:ext uri="{FF2B5EF4-FFF2-40B4-BE49-F238E27FC236}">
                  <a16:creationId xmlns="" xmlns:a16="http://schemas.microsoft.com/office/drawing/2014/main" id="{7B8CD53F-23B4-4A9A-B3F7-ED9A48E915CE}"/>
                </a:ext>
              </a:extLst>
            </p:cNvPr>
            <p:cNvSpPr txBox="1"/>
            <p:nvPr/>
          </p:nvSpPr>
          <p:spPr bwMode="gray">
            <a:xfrm>
              <a:off x="8141495" y="5065122"/>
              <a:ext cx="579005" cy="276999"/>
            </a:xfrm>
            <a:prstGeom prst="rect">
              <a:avLst/>
            </a:prstGeom>
            <a:noFill/>
            <a:ln>
              <a:noFill/>
            </a:ln>
          </p:spPr>
          <p:txBody>
            <a:bodyPr wrap="none" rtlCol="0">
              <a:spAutoFit/>
            </a:bodyPr>
            <a:lstStyle/>
            <a:p>
              <a:pPr fontAlgn="ctr"/>
              <a:r>
                <a:rPr lang="en-US" sz="1200" dirty="0">
                  <a:solidFill>
                    <a:prstClr val="black"/>
                  </a:solidFill>
                  <a:latin typeface="Huawei Sans" panose="020C0503030203020204" pitchFamily="34" charset="0"/>
                  <a:cs typeface="Huawei Sans" panose="020C0503030203020204" pitchFamily="34" charset="0"/>
                </a:rPr>
                <a:t>Video</a:t>
              </a:r>
            </a:p>
          </p:txBody>
        </p:sp>
        <p:sp>
          <p:nvSpPr>
            <p:cNvPr id="39" name="TextBox 38">
              <a:extLst>
                <a:ext uri="{FF2B5EF4-FFF2-40B4-BE49-F238E27FC236}">
                  <a16:creationId xmlns="" xmlns:a16="http://schemas.microsoft.com/office/drawing/2014/main" id="{47A244E5-283C-439F-8F26-CAC863F81D8E}"/>
                </a:ext>
              </a:extLst>
            </p:cNvPr>
            <p:cNvSpPr txBox="1"/>
            <p:nvPr/>
          </p:nvSpPr>
          <p:spPr bwMode="gray">
            <a:xfrm>
              <a:off x="8147105" y="3978475"/>
              <a:ext cx="1094702" cy="461665"/>
            </a:xfrm>
            <a:prstGeom prst="rect">
              <a:avLst/>
            </a:prstGeom>
            <a:noFill/>
            <a:ln>
              <a:noFill/>
            </a:ln>
          </p:spPr>
          <p:txBody>
            <a:bodyPr wrap="square" rtlCol="0">
              <a:spAutoFit/>
            </a:bodyPr>
            <a:lstStyle/>
            <a:p>
              <a:pPr fontAlgn="ctr"/>
              <a:r>
                <a:rPr lang="en-US" sz="1200" dirty="0">
                  <a:solidFill>
                    <a:prstClr val="black"/>
                  </a:solidFill>
                  <a:latin typeface="Huawei Sans" panose="020C0503030203020204" pitchFamily="34" charset="0"/>
                  <a:cs typeface="Huawei Sans" panose="020C0503030203020204" pitchFamily="34" charset="0"/>
                </a:rPr>
                <a:t>Web browsing</a:t>
              </a:r>
            </a:p>
          </p:txBody>
        </p:sp>
        <p:sp>
          <p:nvSpPr>
            <p:cNvPr id="40" name="TextBox 39">
              <a:extLst>
                <a:ext uri="{FF2B5EF4-FFF2-40B4-BE49-F238E27FC236}">
                  <a16:creationId xmlns="" xmlns:a16="http://schemas.microsoft.com/office/drawing/2014/main" id="{A53CA456-E35F-415E-90FE-CD05088E1C59}"/>
                </a:ext>
              </a:extLst>
            </p:cNvPr>
            <p:cNvSpPr txBox="1"/>
            <p:nvPr/>
          </p:nvSpPr>
          <p:spPr bwMode="gray">
            <a:xfrm>
              <a:off x="8128239" y="2589450"/>
              <a:ext cx="898003" cy="276999"/>
            </a:xfrm>
            <a:prstGeom prst="rect">
              <a:avLst/>
            </a:prstGeom>
            <a:noFill/>
            <a:ln>
              <a:noFill/>
            </a:ln>
          </p:spPr>
          <p:txBody>
            <a:bodyPr wrap="none" rtlCol="0">
              <a:spAutoFit/>
            </a:bodyPr>
            <a:lstStyle/>
            <a:p>
              <a:pPr fontAlgn="ctr"/>
              <a:r>
                <a:rPr lang="en-US" sz="1200" dirty="0">
                  <a:solidFill>
                    <a:prstClr val="black"/>
                  </a:solidFill>
                  <a:latin typeface="Huawei Sans" panose="020C0503030203020204" pitchFamily="34" charset="0"/>
                  <a:cs typeface="Huawei Sans" panose="020C0503030203020204" pitchFamily="34" charset="0"/>
                </a:rPr>
                <a:t>Download</a:t>
              </a:r>
            </a:p>
          </p:txBody>
        </p:sp>
        <p:sp>
          <p:nvSpPr>
            <p:cNvPr id="41" name="Rectangle 40">
              <a:extLst>
                <a:ext uri="{FF2B5EF4-FFF2-40B4-BE49-F238E27FC236}">
                  <a16:creationId xmlns="" xmlns:a16="http://schemas.microsoft.com/office/drawing/2014/main" id="{D9319EC8-5DF2-4852-BC1C-191123DE5B3F}"/>
                </a:ext>
              </a:extLst>
            </p:cNvPr>
            <p:cNvSpPr/>
            <p:nvPr/>
          </p:nvSpPr>
          <p:spPr bwMode="gray">
            <a:xfrm rot="16200000">
              <a:off x="7771112" y="3809522"/>
              <a:ext cx="3005992" cy="468353"/>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black"/>
                  </a:solidFill>
                </a:rPr>
                <a:t>Forwarding table</a:t>
              </a:r>
            </a:p>
          </p:txBody>
        </p:sp>
        <p:sp>
          <p:nvSpPr>
            <p:cNvPr id="42" name="Arrow: Right 41">
              <a:extLst>
                <a:ext uri="{FF2B5EF4-FFF2-40B4-BE49-F238E27FC236}">
                  <a16:creationId xmlns="" xmlns:a16="http://schemas.microsoft.com/office/drawing/2014/main" id="{6F1DE0EA-AA2E-4CCD-8E16-CC5486A85F79}"/>
                </a:ext>
              </a:extLst>
            </p:cNvPr>
            <p:cNvSpPr/>
            <p:nvPr/>
          </p:nvSpPr>
          <p:spPr bwMode="gray">
            <a:xfrm>
              <a:off x="9596319" y="3806130"/>
              <a:ext cx="1337169" cy="528719"/>
            </a:xfrm>
            <a:prstGeom prst="rightArrow">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solidFill>
                  <a:prstClr val="white"/>
                </a:solidFill>
              </a:endParaRPr>
            </a:p>
          </p:txBody>
        </p:sp>
      </p:grpSp>
    </p:spTree>
    <p:extLst>
      <p:ext uri="{BB962C8B-B14F-4D97-AF65-F5344CB8AC3E}">
        <p14:creationId xmlns:p14="http://schemas.microsoft.com/office/powerpoint/2010/main" val="3988216758"/>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 xmlns:a16="http://schemas.microsoft.com/office/drawing/2014/main" id="{82D88936-F833-41B2-95B7-A6E97BE01CE6}"/>
              </a:ext>
            </a:extLst>
          </p:cNvPr>
          <p:cNvSpPr>
            <a:spLocks noGrp="1"/>
          </p:cNvSpPr>
          <p:nvPr>
            <p:ph type="title"/>
          </p:nvPr>
        </p:nvSpPr>
        <p:spPr bwMode="gray"/>
        <p:txBody>
          <a:bodyPr>
            <a:normAutofit/>
          </a:bodyPr>
          <a:lstStyle/>
          <a:p>
            <a:r>
              <a:rPr lang="en-US" dirty="0"/>
              <a:t>Intelligent Traffic Steering Design: Link Quality-based Traffic Steering</a:t>
            </a:r>
          </a:p>
        </p:txBody>
      </p:sp>
      <p:sp>
        <p:nvSpPr>
          <p:cNvPr id="6" name="Text Placeholder 5">
            <a:extLst>
              <a:ext uri="{FF2B5EF4-FFF2-40B4-BE49-F238E27FC236}">
                <a16:creationId xmlns="" xmlns:a16="http://schemas.microsoft.com/office/drawing/2014/main" id="{96D9FBF0-2619-4FFF-82A7-608580FC8AF1}"/>
              </a:ext>
            </a:extLst>
          </p:cNvPr>
          <p:cNvSpPr>
            <a:spLocks noGrp="1"/>
          </p:cNvSpPr>
          <p:nvPr>
            <p:ph type="body" sz="quarter" idx="10"/>
          </p:nvPr>
        </p:nvSpPr>
        <p:spPr bwMode="gray"/>
        <p:txBody>
          <a:bodyPr/>
          <a:lstStyle/>
          <a:p>
            <a:pPr algn="l"/>
            <a:r>
              <a:rPr lang="en-US" sz="1600" dirty="0"/>
              <a:t>Different applications have different requirements on link quality. For example, voice and video services have stringent requirements on the delay and packet loss rate. Generally, the delay must be within 150 ms and the packet loss rate must be less than 1% for these services.</a:t>
            </a:r>
          </a:p>
          <a:p>
            <a:pPr algn="l"/>
            <a:r>
              <a:rPr lang="en-US" sz="1600" dirty="0"/>
              <a:t>To guarantee voice and video services, the MPLS link that offers good quality can be configured as the active link for the services, with the Internet link functioning as the standby link. In addition, you can configure SLA requirements for the services to implement traffic steering based on the link SLA.</a:t>
            </a:r>
          </a:p>
        </p:txBody>
      </p:sp>
      <p:sp>
        <p:nvSpPr>
          <p:cNvPr id="32" name="Freeform 159">
            <a:extLst>
              <a:ext uri="{FF2B5EF4-FFF2-40B4-BE49-F238E27FC236}">
                <a16:creationId xmlns="" xmlns:a16="http://schemas.microsoft.com/office/drawing/2014/main" id="{380EBF5D-2D57-4404-ABE3-25AE0606C8B1}"/>
              </a:ext>
            </a:extLst>
          </p:cNvPr>
          <p:cNvSpPr/>
          <p:nvPr/>
        </p:nvSpPr>
        <p:spPr bwMode="gray">
          <a:xfrm flipH="1">
            <a:off x="4239145" y="4735554"/>
            <a:ext cx="1164090" cy="60850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sym typeface="Huawei Sans" panose="020C0503030203020204" pitchFamily="34" charset="0"/>
              </a:rPr>
              <a:t>HQ</a:t>
            </a:r>
          </a:p>
        </p:txBody>
      </p:sp>
      <p:sp>
        <p:nvSpPr>
          <p:cNvPr id="30" name="Freeform 159">
            <a:extLst>
              <a:ext uri="{FF2B5EF4-FFF2-40B4-BE49-F238E27FC236}">
                <a16:creationId xmlns="" xmlns:a16="http://schemas.microsoft.com/office/drawing/2014/main" id="{FB31C7A0-CCAF-40B0-866F-E4F7DC10298D}"/>
              </a:ext>
            </a:extLst>
          </p:cNvPr>
          <p:cNvSpPr/>
          <p:nvPr/>
        </p:nvSpPr>
        <p:spPr bwMode="gray">
          <a:xfrm flipH="1">
            <a:off x="656169" y="4736853"/>
            <a:ext cx="1164090" cy="60850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sym typeface="Huawei Sans" panose="020C0503030203020204" pitchFamily="34" charset="0"/>
              </a:rPr>
              <a:t>Branch</a:t>
            </a:r>
          </a:p>
        </p:txBody>
      </p:sp>
      <p:sp>
        <p:nvSpPr>
          <p:cNvPr id="7" name="五边形 2">
            <a:extLst>
              <a:ext uri="{FF2B5EF4-FFF2-40B4-BE49-F238E27FC236}">
                <a16:creationId xmlns="" xmlns:a16="http://schemas.microsoft.com/office/drawing/2014/main" id="{BA1160F2-DA67-4A89-82AB-4C9265594D00}"/>
              </a:ext>
            </a:extLst>
          </p:cNvPr>
          <p:cNvSpPr/>
          <p:nvPr/>
        </p:nvSpPr>
        <p:spPr bwMode="gray">
          <a:xfrm>
            <a:off x="5186152" y="88111"/>
            <a:ext cx="2769194" cy="25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sym typeface="Huawei Sans" panose="020C0503030203020204" pitchFamily="34" charset="0"/>
              </a:rPr>
              <a:t>Intelligent Traffic Steering Design</a:t>
            </a:r>
          </a:p>
        </p:txBody>
      </p:sp>
      <p:sp>
        <p:nvSpPr>
          <p:cNvPr id="8" name="燕尾形 3">
            <a:extLst>
              <a:ext uri="{FF2B5EF4-FFF2-40B4-BE49-F238E27FC236}">
                <a16:creationId xmlns="" xmlns:a16="http://schemas.microsoft.com/office/drawing/2014/main" id="{D4B35244-A493-4AA6-82F0-BE59BE0A2E89}"/>
              </a:ext>
            </a:extLst>
          </p:cNvPr>
          <p:cNvSpPr/>
          <p:nvPr/>
        </p:nvSpPr>
        <p:spPr bwMode="gray">
          <a:xfrm>
            <a:off x="7869101" y="88111"/>
            <a:ext cx="1268159"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prstClr val="black"/>
                </a:solidFill>
                <a:latin typeface="Huawei Sans" panose="020C0503030203020204" pitchFamily="34" charset="0"/>
                <a:sym typeface="Huawei Sans" panose="020C0503030203020204" pitchFamily="34" charset="0"/>
              </a:rPr>
              <a:t>QoS Design</a:t>
            </a:r>
          </a:p>
        </p:txBody>
      </p:sp>
      <p:sp>
        <p:nvSpPr>
          <p:cNvPr id="9" name="燕尾形 3">
            <a:extLst>
              <a:ext uri="{FF2B5EF4-FFF2-40B4-BE49-F238E27FC236}">
                <a16:creationId xmlns="" xmlns:a16="http://schemas.microsoft.com/office/drawing/2014/main" id="{06740AFA-DB08-4E35-814B-DCE8068119FD}"/>
              </a:ext>
            </a:extLst>
          </p:cNvPr>
          <p:cNvSpPr/>
          <p:nvPr/>
        </p:nvSpPr>
        <p:spPr bwMode="gray">
          <a:xfrm>
            <a:off x="9067800" y="88111"/>
            <a:ext cx="2688717"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prstClr val="black"/>
                </a:solidFill>
                <a:latin typeface="Huawei Sans" panose="020C0503030203020204" pitchFamily="34" charset="0"/>
                <a:sym typeface="Huawei Sans" panose="020C0503030203020204" pitchFamily="34" charset="0"/>
              </a:rPr>
              <a:t>Packet Loss Optimization Design</a:t>
            </a:r>
          </a:p>
        </p:txBody>
      </p:sp>
      <p:pic>
        <p:nvPicPr>
          <p:cNvPr id="16" name="图片 8">
            <a:extLst>
              <a:ext uri="{FF2B5EF4-FFF2-40B4-BE49-F238E27FC236}">
                <a16:creationId xmlns="" xmlns:a16="http://schemas.microsoft.com/office/drawing/2014/main" id="{4F967F07-36ED-4F2C-9CE4-B992BA3C2C8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555739" y="4744831"/>
            <a:ext cx="540000" cy="442800"/>
          </a:xfrm>
          <a:prstGeom prst="rect">
            <a:avLst/>
          </a:prstGeom>
        </p:spPr>
      </p:pic>
      <p:pic>
        <p:nvPicPr>
          <p:cNvPr id="17" name="图片 9">
            <a:extLst>
              <a:ext uri="{FF2B5EF4-FFF2-40B4-BE49-F238E27FC236}">
                <a16:creationId xmlns="" xmlns:a16="http://schemas.microsoft.com/office/drawing/2014/main" id="{FA1260D4-EB1E-4F11-B3E7-9B29C6D2970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24084" y="4744831"/>
            <a:ext cx="540000" cy="442800"/>
          </a:xfrm>
          <a:prstGeom prst="rect">
            <a:avLst/>
          </a:prstGeom>
        </p:spPr>
      </p:pic>
      <p:sp>
        <p:nvSpPr>
          <p:cNvPr id="20" name="文本框 33">
            <a:extLst>
              <a:ext uri="{FF2B5EF4-FFF2-40B4-BE49-F238E27FC236}">
                <a16:creationId xmlns="" xmlns:a16="http://schemas.microsoft.com/office/drawing/2014/main" id="{BEFEEEE3-D6CC-48D9-9B97-FB24842DB9D0}"/>
              </a:ext>
            </a:extLst>
          </p:cNvPr>
          <p:cNvSpPr txBox="1"/>
          <p:nvPr/>
        </p:nvSpPr>
        <p:spPr bwMode="gray">
          <a:xfrm>
            <a:off x="938359" y="4629071"/>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5</a:t>
            </a:r>
          </a:p>
        </p:txBody>
      </p:sp>
      <p:sp>
        <p:nvSpPr>
          <p:cNvPr id="21" name="文本框 34">
            <a:extLst>
              <a:ext uri="{FF2B5EF4-FFF2-40B4-BE49-F238E27FC236}">
                <a16:creationId xmlns="" xmlns:a16="http://schemas.microsoft.com/office/drawing/2014/main" id="{0218C197-F3E8-4E6F-8147-3E9DC4E4F659}"/>
              </a:ext>
            </a:extLst>
          </p:cNvPr>
          <p:cNvSpPr txBox="1"/>
          <p:nvPr/>
        </p:nvSpPr>
        <p:spPr bwMode="gray">
          <a:xfrm>
            <a:off x="1246063" y="4629071"/>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4</a:t>
            </a:r>
          </a:p>
        </p:txBody>
      </p:sp>
      <p:grpSp>
        <p:nvGrpSpPr>
          <p:cNvPr id="4" name="Group 3">
            <a:extLst>
              <a:ext uri="{FF2B5EF4-FFF2-40B4-BE49-F238E27FC236}">
                <a16:creationId xmlns="" xmlns:a16="http://schemas.microsoft.com/office/drawing/2014/main" id="{162FD08D-0838-4FE8-9836-1BD5D6661538}"/>
              </a:ext>
            </a:extLst>
          </p:cNvPr>
          <p:cNvGrpSpPr/>
          <p:nvPr/>
        </p:nvGrpSpPr>
        <p:grpSpPr bwMode="gray">
          <a:xfrm>
            <a:off x="2606290" y="4021858"/>
            <a:ext cx="874988" cy="277000"/>
            <a:chOff x="2574670" y="2777917"/>
            <a:chExt cx="874988" cy="277000"/>
          </a:xfrm>
        </p:grpSpPr>
        <p:sp>
          <p:nvSpPr>
            <p:cNvPr id="22" name="文本框 36">
              <a:extLst>
                <a:ext uri="{FF2B5EF4-FFF2-40B4-BE49-F238E27FC236}">
                  <a16:creationId xmlns="" xmlns:a16="http://schemas.microsoft.com/office/drawing/2014/main" id="{52DA48E4-6E6A-40FA-AFD5-1201A5A11B55}"/>
                </a:ext>
              </a:extLst>
            </p:cNvPr>
            <p:cNvSpPr txBox="1"/>
            <p:nvPr/>
          </p:nvSpPr>
          <p:spPr bwMode="gray">
            <a:xfrm>
              <a:off x="2574670" y="2777917"/>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3</a:t>
              </a:r>
            </a:p>
          </p:txBody>
        </p:sp>
        <p:sp>
          <p:nvSpPr>
            <p:cNvPr id="23" name="文本框 37">
              <a:extLst>
                <a:ext uri="{FF2B5EF4-FFF2-40B4-BE49-F238E27FC236}">
                  <a16:creationId xmlns="" xmlns:a16="http://schemas.microsoft.com/office/drawing/2014/main" id="{AF1EBC03-4969-4EFE-9CFC-DD9CF688FD68}"/>
                </a:ext>
              </a:extLst>
            </p:cNvPr>
            <p:cNvSpPr txBox="1"/>
            <p:nvPr/>
          </p:nvSpPr>
          <p:spPr bwMode="gray">
            <a:xfrm>
              <a:off x="2882375" y="2777918"/>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2</a:t>
              </a:r>
            </a:p>
          </p:txBody>
        </p:sp>
        <p:sp>
          <p:nvSpPr>
            <p:cNvPr id="24" name="文本框 38">
              <a:extLst>
                <a:ext uri="{FF2B5EF4-FFF2-40B4-BE49-F238E27FC236}">
                  <a16:creationId xmlns="" xmlns:a16="http://schemas.microsoft.com/office/drawing/2014/main" id="{3D5BDC94-7FAE-432A-9CE0-62DCE30267C5}"/>
                </a:ext>
              </a:extLst>
            </p:cNvPr>
            <p:cNvSpPr txBox="1"/>
            <p:nvPr/>
          </p:nvSpPr>
          <p:spPr bwMode="gray">
            <a:xfrm>
              <a:off x="3190079" y="2777918"/>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1</a:t>
              </a:r>
            </a:p>
          </p:txBody>
        </p:sp>
      </p:grpSp>
      <p:sp>
        <p:nvSpPr>
          <p:cNvPr id="26" name="文本框 40">
            <a:extLst>
              <a:ext uri="{FF2B5EF4-FFF2-40B4-BE49-F238E27FC236}">
                <a16:creationId xmlns="" xmlns:a16="http://schemas.microsoft.com/office/drawing/2014/main" id="{37242FE5-61FE-4812-BE23-59F707CE630A}"/>
              </a:ext>
            </a:extLst>
          </p:cNvPr>
          <p:cNvSpPr txBox="1"/>
          <p:nvPr/>
        </p:nvSpPr>
        <p:spPr bwMode="gray">
          <a:xfrm>
            <a:off x="1288496" y="5112606"/>
            <a:ext cx="597689"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EDGE</a:t>
            </a:r>
          </a:p>
        </p:txBody>
      </p:sp>
      <p:sp>
        <p:nvSpPr>
          <p:cNvPr id="27" name="文本框 42">
            <a:extLst>
              <a:ext uri="{FF2B5EF4-FFF2-40B4-BE49-F238E27FC236}">
                <a16:creationId xmlns="" xmlns:a16="http://schemas.microsoft.com/office/drawing/2014/main" id="{E5BE2CF2-5D18-4646-BF55-B50BBB0458A2}"/>
              </a:ext>
            </a:extLst>
          </p:cNvPr>
          <p:cNvSpPr txBox="1"/>
          <p:nvPr/>
        </p:nvSpPr>
        <p:spPr bwMode="gray">
          <a:xfrm>
            <a:off x="4246336" y="5113007"/>
            <a:ext cx="584990"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EDGE</a:t>
            </a:r>
          </a:p>
        </p:txBody>
      </p:sp>
      <p:cxnSp>
        <p:nvCxnSpPr>
          <p:cNvPr id="33" name="直接箭头连接符 28">
            <a:extLst>
              <a:ext uri="{FF2B5EF4-FFF2-40B4-BE49-F238E27FC236}">
                <a16:creationId xmlns="" xmlns:a16="http://schemas.microsoft.com/office/drawing/2014/main" id="{9652F0A3-65B4-48C0-B395-AB8A682D37E6}"/>
              </a:ext>
            </a:extLst>
          </p:cNvPr>
          <p:cNvCxnSpPr>
            <a:cxnSpLocks/>
            <a:stCxn id="24" idx="3"/>
          </p:cNvCxnSpPr>
          <p:nvPr/>
        </p:nvCxnSpPr>
        <p:spPr bwMode="gray">
          <a:xfrm flipV="1">
            <a:off x="3481278" y="4160357"/>
            <a:ext cx="314941" cy="2"/>
          </a:xfrm>
          <a:prstGeom prst="straightConnector1">
            <a:avLst/>
          </a:prstGeom>
          <a:ln w="2857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59" name="Group 58">
            <a:extLst>
              <a:ext uri="{FF2B5EF4-FFF2-40B4-BE49-F238E27FC236}">
                <a16:creationId xmlns="" xmlns:a16="http://schemas.microsoft.com/office/drawing/2014/main" id="{EE6403D1-A812-4457-9D17-294FB3D1320E}"/>
              </a:ext>
            </a:extLst>
          </p:cNvPr>
          <p:cNvGrpSpPr/>
          <p:nvPr/>
        </p:nvGrpSpPr>
        <p:grpSpPr bwMode="gray">
          <a:xfrm>
            <a:off x="8842682" y="5681470"/>
            <a:ext cx="567283" cy="276999"/>
            <a:chOff x="6949690" y="4009946"/>
            <a:chExt cx="567283" cy="276999"/>
          </a:xfrm>
        </p:grpSpPr>
        <p:sp>
          <p:nvSpPr>
            <p:cNvPr id="45" name="文本框 33">
              <a:extLst>
                <a:ext uri="{FF2B5EF4-FFF2-40B4-BE49-F238E27FC236}">
                  <a16:creationId xmlns="" xmlns:a16="http://schemas.microsoft.com/office/drawing/2014/main" id="{4179328F-E7AD-4849-B4C6-4B72DB7DB075}"/>
                </a:ext>
              </a:extLst>
            </p:cNvPr>
            <p:cNvSpPr txBox="1"/>
            <p:nvPr/>
          </p:nvSpPr>
          <p:spPr bwMode="gray">
            <a:xfrm>
              <a:off x="6949690" y="4009946"/>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5</a:t>
              </a:r>
            </a:p>
          </p:txBody>
        </p:sp>
        <p:sp>
          <p:nvSpPr>
            <p:cNvPr id="46" name="文本框 34">
              <a:extLst>
                <a:ext uri="{FF2B5EF4-FFF2-40B4-BE49-F238E27FC236}">
                  <a16:creationId xmlns="" xmlns:a16="http://schemas.microsoft.com/office/drawing/2014/main" id="{D623D84A-6A8E-4C14-919F-EEDF19CD8DD9}"/>
                </a:ext>
              </a:extLst>
            </p:cNvPr>
            <p:cNvSpPr txBox="1"/>
            <p:nvPr/>
          </p:nvSpPr>
          <p:spPr bwMode="gray">
            <a:xfrm>
              <a:off x="7257394" y="4009946"/>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4</a:t>
              </a:r>
            </a:p>
          </p:txBody>
        </p:sp>
      </p:grpSp>
      <p:cxnSp>
        <p:nvCxnSpPr>
          <p:cNvPr id="55" name="直接箭头连接符 28">
            <a:extLst>
              <a:ext uri="{FF2B5EF4-FFF2-40B4-BE49-F238E27FC236}">
                <a16:creationId xmlns="" xmlns:a16="http://schemas.microsoft.com/office/drawing/2014/main" id="{F82FFE65-66C2-42BD-92F9-17A8D5A1AA80}"/>
              </a:ext>
            </a:extLst>
          </p:cNvPr>
          <p:cNvCxnSpPr>
            <a:cxnSpLocks/>
            <a:stCxn id="46" idx="3"/>
          </p:cNvCxnSpPr>
          <p:nvPr/>
        </p:nvCxnSpPr>
        <p:spPr bwMode="gray">
          <a:xfrm flipV="1">
            <a:off x="9409965" y="5819969"/>
            <a:ext cx="334087" cy="1"/>
          </a:xfrm>
          <a:prstGeom prst="straightConnector1">
            <a:avLst/>
          </a:prstGeom>
          <a:ln w="2857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6" name="Speech Bubble: Rectangle 55">
            <a:extLst>
              <a:ext uri="{FF2B5EF4-FFF2-40B4-BE49-F238E27FC236}">
                <a16:creationId xmlns="" xmlns:a16="http://schemas.microsoft.com/office/drawing/2014/main" id="{8707E3A1-8E68-4891-A41A-0C02D090667C}"/>
              </a:ext>
            </a:extLst>
          </p:cNvPr>
          <p:cNvSpPr/>
          <p:nvPr/>
        </p:nvSpPr>
        <p:spPr bwMode="gray">
          <a:xfrm>
            <a:off x="8546597" y="4781550"/>
            <a:ext cx="927629" cy="377548"/>
          </a:xfrm>
          <a:prstGeom prst="wedgeRectCallout">
            <a:avLst>
              <a:gd name="adj1" fmla="val -68066"/>
              <a:gd name="adj2" fmla="val -2295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black"/>
                </a:solidFill>
              </a:rPr>
              <a:t>Dynamic switchover</a:t>
            </a:r>
          </a:p>
        </p:txBody>
      </p:sp>
      <p:sp>
        <p:nvSpPr>
          <p:cNvPr id="57" name="Arrow: Right 56">
            <a:extLst>
              <a:ext uri="{FF2B5EF4-FFF2-40B4-BE49-F238E27FC236}">
                <a16:creationId xmlns="" xmlns:a16="http://schemas.microsoft.com/office/drawing/2014/main" id="{15264A30-8164-4F5C-A689-DC7E5DC21FED}"/>
              </a:ext>
            </a:extLst>
          </p:cNvPr>
          <p:cNvSpPr/>
          <p:nvPr/>
        </p:nvSpPr>
        <p:spPr bwMode="gray">
          <a:xfrm>
            <a:off x="5502081" y="4533842"/>
            <a:ext cx="1193994" cy="817295"/>
          </a:xfrm>
          <a:prstGeom prst="rightArrow">
            <a:avLst>
              <a:gd name="adj1" fmla="val 63985"/>
              <a:gd name="adj2" fmla="val 50000"/>
            </a:avLst>
          </a:prstGeom>
          <a:solidFill>
            <a:srgbClr val="94DAE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200" dirty="0">
                <a:solidFill>
                  <a:prstClr val="black"/>
                </a:solidFill>
              </a:rPr>
              <a:t>Link quality deterioration</a:t>
            </a:r>
          </a:p>
        </p:txBody>
      </p:sp>
      <p:cxnSp>
        <p:nvCxnSpPr>
          <p:cNvPr id="63" name="Connector: Elbow 62">
            <a:extLst>
              <a:ext uri="{FF2B5EF4-FFF2-40B4-BE49-F238E27FC236}">
                <a16:creationId xmlns="" xmlns:a16="http://schemas.microsoft.com/office/drawing/2014/main" id="{A39BBBF5-AC41-42C0-9D66-301F31E25220}"/>
              </a:ext>
            </a:extLst>
          </p:cNvPr>
          <p:cNvCxnSpPr>
            <a:cxnSpLocks/>
            <a:stCxn id="16" idx="0"/>
            <a:endCxn id="17" idx="0"/>
          </p:cNvCxnSpPr>
          <p:nvPr/>
        </p:nvCxnSpPr>
        <p:spPr bwMode="gray">
          <a:xfrm rot="5400000" flipH="1" flipV="1">
            <a:off x="3059911" y="3510659"/>
            <a:ext cx="12700" cy="2468345"/>
          </a:xfrm>
          <a:prstGeom prst="bentConnector3">
            <a:avLst>
              <a:gd name="adj1" fmla="val 2907693"/>
            </a:avLst>
          </a:prstGeom>
          <a:ln w="28575">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65" name="Connector: Elbow 64">
            <a:extLst>
              <a:ext uri="{FF2B5EF4-FFF2-40B4-BE49-F238E27FC236}">
                <a16:creationId xmlns="" xmlns:a16="http://schemas.microsoft.com/office/drawing/2014/main" id="{64F6357C-4E13-43AE-B26F-449E5038A3FC}"/>
              </a:ext>
            </a:extLst>
          </p:cNvPr>
          <p:cNvCxnSpPr>
            <a:cxnSpLocks/>
            <a:stCxn id="16" idx="2"/>
            <a:endCxn id="17" idx="2"/>
          </p:cNvCxnSpPr>
          <p:nvPr/>
        </p:nvCxnSpPr>
        <p:spPr bwMode="gray">
          <a:xfrm rot="16200000" flipH="1">
            <a:off x="3059911" y="3953458"/>
            <a:ext cx="12700" cy="2468345"/>
          </a:xfrm>
          <a:prstGeom prst="bentConnector3">
            <a:avLst>
              <a:gd name="adj1" fmla="val 2925016"/>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0" name="TextBox 69">
            <a:extLst>
              <a:ext uri="{FF2B5EF4-FFF2-40B4-BE49-F238E27FC236}">
                <a16:creationId xmlns="" xmlns:a16="http://schemas.microsoft.com/office/drawing/2014/main" id="{BE1E03C7-AD49-4360-B81D-906C71B04368}"/>
              </a:ext>
            </a:extLst>
          </p:cNvPr>
          <p:cNvSpPr txBox="1"/>
          <p:nvPr/>
        </p:nvSpPr>
        <p:spPr bwMode="gray">
          <a:xfrm>
            <a:off x="2389633" y="4381757"/>
            <a:ext cx="1353256" cy="276999"/>
          </a:xfrm>
          <a:prstGeom prst="rect">
            <a:avLst/>
          </a:prstGeom>
          <a:noFill/>
        </p:spPr>
        <p:txBody>
          <a:bodyPr wrap="none" rtlCol="0">
            <a:spAutoFit/>
          </a:bodyPr>
          <a:lstStyle/>
          <a:p>
            <a:pPr algn="ctr" fontAlgn="ctr"/>
            <a:r>
              <a:rPr lang="en-US" sz="1200" dirty="0">
                <a:solidFill>
                  <a:prstClr val="black"/>
                </a:solidFill>
                <a:latin typeface="Huawei Sans" panose="020C0503030203020204" pitchFamily="34" charset="0"/>
              </a:rPr>
              <a:t>High-quality link</a:t>
            </a:r>
          </a:p>
        </p:txBody>
      </p:sp>
      <p:sp>
        <p:nvSpPr>
          <p:cNvPr id="71" name="TextBox 70">
            <a:extLst>
              <a:ext uri="{FF2B5EF4-FFF2-40B4-BE49-F238E27FC236}">
                <a16:creationId xmlns="" xmlns:a16="http://schemas.microsoft.com/office/drawing/2014/main" id="{24E5F014-DAAA-4B84-B592-3E3585D9619D}"/>
              </a:ext>
            </a:extLst>
          </p:cNvPr>
          <p:cNvSpPr txBox="1"/>
          <p:nvPr/>
        </p:nvSpPr>
        <p:spPr bwMode="gray">
          <a:xfrm>
            <a:off x="2412877" y="5299360"/>
            <a:ext cx="1306768" cy="276999"/>
          </a:xfrm>
          <a:prstGeom prst="rect">
            <a:avLst/>
          </a:prstGeom>
          <a:noFill/>
        </p:spPr>
        <p:txBody>
          <a:bodyPr wrap="none" rtlCol="0">
            <a:spAutoFit/>
          </a:bodyPr>
          <a:lstStyle/>
          <a:p>
            <a:pPr algn="ctr" fontAlgn="ctr"/>
            <a:r>
              <a:rPr lang="en-US" sz="1200" dirty="0">
                <a:solidFill>
                  <a:prstClr val="black"/>
                </a:solidFill>
                <a:latin typeface="Huawei Sans" panose="020C0503030203020204" pitchFamily="34" charset="0"/>
              </a:rPr>
              <a:t>Low-quality link</a:t>
            </a:r>
          </a:p>
        </p:txBody>
      </p:sp>
      <p:sp>
        <p:nvSpPr>
          <p:cNvPr id="73" name="Freeform 159">
            <a:extLst>
              <a:ext uri="{FF2B5EF4-FFF2-40B4-BE49-F238E27FC236}">
                <a16:creationId xmlns="" xmlns:a16="http://schemas.microsoft.com/office/drawing/2014/main" id="{1A2B7B2D-E255-44AF-BF6E-17985C4F5D5E}"/>
              </a:ext>
            </a:extLst>
          </p:cNvPr>
          <p:cNvSpPr/>
          <p:nvPr/>
        </p:nvSpPr>
        <p:spPr bwMode="gray">
          <a:xfrm flipH="1">
            <a:off x="10324917" y="4726365"/>
            <a:ext cx="1164090" cy="60850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sym typeface="Huawei Sans" panose="020C0503030203020204" pitchFamily="34" charset="0"/>
              </a:rPr>
              <a:t>HQ</a:t>
            </a:r>
          </a:p>
        </p:txBody>
      </p:sp>
      <p:sp>
        <p:nvSpPr>
          <p:cNvPr id="74" name="Freeform 159">
            <a:extLst>
              <a:ext uri="{FF2B5EF4-FFF2-40B4-BE49-F238E27FC236}">
                <a16:creationId xmlns="" xmlns:a16="http://schemas.microsoft.com/office/drawing/2014/main" id="{9991B070-9D8B-44B1-8C29-093B563CBBAB}"/>
              </a:ext>
            </a:extLst>
          </p:cNvPr>
          <p:cNvSpPr/>
          <p:nvPr/>
        </p:nvSpPr>
        <p:spPr bwMode="gray">
          <a:xfrm flipH="1">
            <a:off x="6741941" y="4727664"/>
            <a:ext cx="1164090" cy="60850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sym typeface="Huawei Sans" panose="020C0503030203020204" pitchFamily="34" charset="0"/>
              </a:rPr>
              <a:t>Branch</a:t>
            </a:r>
          </a:p>
        </p:txBody>
      </p:sp>
      <p:pic>
        <p:nvPicPr>
          <p:cNvPr id="75" name="图片 8">
            <a:extLst>
              <a:ext uri="{FF2B5EF4-FFF2-40B4-BE49-F238E27FC236}">
                <a16:creationId xmlns="" xmlns:a16="http://schemas.microsoft.com/office/drawing/2014/main" id="{F6FA9DE5-07B4-4FA6-858E-9804E25F6B2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641511" y="4735642"/>
            <a:ext cx="540000" cy="442800"/>
          </a:xfrm>
          <a:prstGeom prst="rect">
            <a:avLst/>
          </a:prstGeom>
        </p:spPr>
      </p:pic>
      <p:pic>
        <p:nvPicPr>
          <p:cNvPr id="76" name="图片 9">
            <a:extLst>
              <a:ext uri="{FF2B5EF4-FFF2-40B4-BE49-F238E27FC236}">
                <a16:creationId xmlns="" xmlns:a16="http://schemas.microsoft.com/office/drawing/2014/main" id="{26E35D3B-CBD8-462A-A897-4B62F36AFC5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109856" y="4735642"/>
            <a:ext cx="540000" cy="442800"/>
          </a:xfrm>
          <a:prstGeom prst="rect">
            <a:avLst/>
          </a:prstGeom>
        </p:spPr>
      </p:pic>
      <p:sp>
        <p:nvSpPr>
          <p:cNvPr id="77" name="文本框 33">
            <a:extLst>
              <a:ext uri="{FF2B5EF4-FFF2-40B4-BE49-F238E27FC236}">
                <a16:creationId xmlns="" xmlns:a16="http://schemas.microsoft.com/office/drawing/2014/main" id="{9918F08A-5A48-4A7F-BDF5-74F38BBC0749}"/>
              </a:ext>
            </a:extLst>
          </p:cNvPr>
          <p:cNvSpPr txBox="1"/>
          <p:nvPr/>
        </p:nvSpPr>
        <p:spPr bwMode="gray">
          <a:xfrm>
            <a:off x="7024131" y="4619882"/>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5</a:t>
            </a:r>
          </a:p>
        </p:txBody>
      </p:sp>
      <p:sp>
        <p:nvSpPr>
          <p:cNvPr id="78" name="文本框 34">
            <a:extLst>
              <a:ext uri="{FF2B5EF4-FFF2-40B4-BE49-F238E27FC236}">
                <a16:creationId xmlns="" xmlns:a16="http://schemas.microsoft.com/office/drawing/2014/main" id="{F3F44250-D86C-4EC1-B629-6AD46039E242}"/>
              </a:ext>
            </a:extLst>
          </p:cNvPr>
          <p:cNvSpPr txBox="1"/>
          <p:nvPr/>
        </p:nvSpPr>
        <p:spPr bwMode="gray">
          <a:xfrm>
            <a:off x="7331835" y="4619882"/>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4</a:t>
            </a:r>
          </a:p>
        </p:txBody>
      </p:sp>
      <p:sp>
        <p:nvSpPr>
          <p:cNvPr id="83" name="文本框 40">
            <a:extLst>
              <a:ext uri="{FF2B5EF4-FFF2-40B4-BE49-F238E27FC236}">
                <a16:creationId xmlns="" xmlns:a16="http://schemas.microsoft.com/office/drawing/2014/main" id="{F8DFC5BD-919D-4206-A434-6F18D7C53DF1}"/>
              </a:ext>
            </a:extLst>
          </p:cNvPr>
          <p:cNvSpPr txBox="1"/>
          <p:nvPr/>
        </p:nvSpPr>
        <p:spPr bwMode="gray">
          <a:xfrm>
            <a:off x="7373694" y="5113007"/>
            <a:ext cx="582434"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EDGE</a:t>
            </a:r>
          </a:p>
        </p:txBody>
      </p:sp>
      <p:sp>
        <p:nvSpPr>
          <p:cNvPr id="84" name="文本框 42">
            <a:extLst>
              <a:ext uri="{FF2B5EF4-FFF2-40B4-BE49-F238E27FC236}">
                <a16:creationId xmlns="" xmlns:a16="http://schemas.microsoft.com/office/drawing/2014/main" id="{61467D9B-B861-4A44-9003-7D0289B633E3}"/>
              </a:ext>
            </a:extLst>
          </p:cNvPr>
          <p:cNvSpPr txBox="1"/>
          <p:nvPr/>
        </p:nvSpPr>
        <p:spPr bwMode="gray">
          <a:xfrm>
            <a:off x="10321326" y="5113007"/>
            <a:ext cx="584380"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EDGE</a:t>
            </a:r>
          </a:p>
        </p:txBody>
      </p:sp>
      <p:cxnSp>
        <p:nvCxnSpPr>
          <p:cNvPr id="86" name="Connector: Elbow 85">
            <a:extLst>
              <a:ext uri="{FF2B5EF4-FFF2-40B4-BE49-F238E27FC236}">
                <a16:creationId xmlns="" xmlns:a16="http://schemas.microsoft.com/office/drawing/2014/main" id="{D94EA2DC-BBBF-4559-BE9E-492D398975E4}"/>
              </a:ext>
            </a:extLst>
          </p:cNvPr>
          <p:cNvCxnSpPr>
            <a:cxnSpLocks/>
            <a:stCxn id="75" idx="0"/>
            <a:endCxn id="76" idx="0"/>
          </p:cNvCxnSpPr>
          <p:nvPr/>
        </p:nvCxnSpPr>
        <p:spPr bwMode="gray">
          <a:xfrm rot="5400000" flipH="1" flipV="1">
            <a:off x="9145683" y="3501470"/>
            <a:ext cx="12700" cy="2468345"/>
          </a:xfrm>
          <a:prstGeom prst="bentConnector3">
            <a:avLst>
              <a:gd name="adj1" fmla="val 2907693"/>
            </a:avLst>
          </a:prstGeom>
          <a:ln w="28575">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87" name="Connector: Elbow 86">
            <a:extLst>
              <a:ext uri="{FF2B5EF4-FFF2-40B4-BE49-F238E27FC236}">
                <a16:creationId xmlns="" xmlns:a16="http://schemas.microsoft.com/office/drawing/2014/main" id="{CC2F99EB-60D3-49DD-AB7B-9AB8D5B55FA2}"/>
              </a:ext>
            </a:extLst>
          </p:cNvPr>
          <p:cNvCxnSpPr>
            <a:cxnSpLocks/>
            <a:stCxn id="75" idx="2"/>
            <a:endCxn id="76" idx="2"/>
          </p:cNvCxnSpPr>
          <p:nvPr/>
        </p:nvCxnSpPr>
        <p:spPr bwMode="gray">
          <a:xfrm rot="16200000" flipH="1">
            <a:off x="9145683" y="3944269"/>
            <a:ext cx="12700" cy="2468345"/>
          </a:xfrm>
          <a:prstGeom prst="bentConnector3">
            <a:avLst>
              <a:gd name="adj1" fmla="val 2925016"/>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8" name="TextBox 87">
            <a:extLst>
              <a:ext uri="{FF2B5EF4-FFF2-40B4-BE49-F238E27FC236}">
                <a16:creationId xmlns="" xmlns:a16="http://schemas.microsoft.com/office/drawing/2014/main" id="{BA65006D-FD90-4AA7-BAA3-09182DD6F75D}"/>
              </a:ext>
            </a:extLst>
          </p:cNvPr>
          <p:cNvSpPr txBox="1"/>
          <p:nvPr/>
        </p:nvSpPr>
        <p:spPr bwMode="gray">
          <a:xfrm>
            <a:off x="8475405" y="4372568"/>
            <a:ext cx="1353256" cy="276999"/>
          </a:xfrm>
          <a:prstGeom prst="rect">
            <a:avLst/>
          </a:prstGeom>
          <a:noFill/>
        </p:spPr>
        <p:txBody>
          <a:bodyPr wrap="none" rtlCol="0">
            <a:spAutoFit/>
          </a:bodyPr>
          <a:lstStyle/>
          <a:p>
            <a:pPr algn="ctr" fontAlgn="ctr"/>
            <a:r>
              <a:rPr lang="en-US" sz="1200" dirty="0">
                <a:solidFill>
                  <a:prstClr val="black"/>
                </a:solidFill>
                <a:latin typeface="Huawei Sans" panose="020C0503030203020204" pitchFamily="34" charset="0"/>
              </a:rPr>
              <a:t>High-quality link</a:t>
            </a:r>
          </a:p>
        </p:txBody>
      </p:sp>
      <p:sp>
        <p:nvSpPr>
          <p:cNvPr id="89" name="TextBox 88">
            <a:extLst>
              <a:ext uri="{FF2B5EF4-FFF2-40B4-BE49-F238E27FC236}">
                <a16:creationId xmlns="" xmlns:a16="http://schemas.microsoft.com/office/drawing/2014/main" id="{77D75591-8DED-402F-A89C-CEB4ED43ECED}"/>
              </a:ext>
            </a:extLst>
          </p:cNvPr>
          <p:cNvSpPr txBox="1"/>
          <p:nvPr/>
        </p:nvSpPr>
        <p:spPr bwMode="gray">
          <a:xfrm>
            <a:off x="8498649" y="5290171"/>
            <a:ext cx="1306768" cy="276999"/>
          </a:xfrm>
          <a:prstGeom prst="rect">
            <a:avLst/>
          </a:prstGeom>
          <a:noFill/>
        </p:spPr>
        <p:txBody>
          <a:bodyPr wrap="none" rtlCol="0">
            <a:spAutoFit/>
          </a:bodyPr>
          <a:lstStyle/>
          <a:p>
            <a:pPr algn="ctr" fontAlgn="ctr"/>
            <a:r>
              <a:rPr lang="en-US" sz="1200" dirty="0">
                <a:solidFill>
                  <a:prstClr val="black"/>
                </a:solidFill>
                <a:latin typeface="Huawei Sans" panose="020C0503030203020204" pitchFamily="34" charset="0"/>
              </a:rPr>
              <a:t>Low-quality link</a:t>
            </a:r>
          </a:p>
        </p:txBody>
      </p:sp>
      <p:cxnSp>
        <p:nvCxnSpPr>
          <p:cNvPr id="91" name="Straight Arrow Connector 90">
            <a:extLst>
              <a:ext uri="{FF2B5EF4-FFF2-40B4-BE49-F238E27FC236}">
                <a16:creationId xmlns="" xmlns:a16="http://schemas.microsoft.com/office/drawing/2014/main" id="{993E579D-0F32-43A1-88D0-712B55A303F3}"/>
              </a:ext>
            </a:extLst>
          </p:cNvPr>
          <p:cNvCxnSpPr/>
          <p:nvPr/>
        </p:nvCxnSpPr>
        <p:spPr bwMode="gray">
          <a:xfrm>
            <a:off x="8315325" y="4511067"/>
            <a:ext cx="0" cy="900127"/>
          </a:xfrm>
          <a:prstGeom prst="straightConnector1">
            <a:avLst/>
          </a:prstGeom>
          <a:ln w="28575">
            <a:solidFill>
              <a:srgbClr val="E28189"/>
            </a:solidFill>
            <a:tailEnd type="triangle"/>
          </a:ln>
        </p:spPr>
        <p:style>
          <a:lnRef idx="1">
            <a:schemeClr val="accent1"/>
          </a:lnRef>
          <a:fillRef idx="0">
            <a:schemeClr val="accent1"/>
          </a:fillRef>
          <a:effectRef idx="0">
            <a:schemeClr val="accent1"/>
          </a:effectRef>
          <a:fontRef idx="minor">
            <a:schemeClr val="tx1"/>
          </a:fontRef>
        </p:style>
      </p:cxnSp>
      <p:grpSp>
        <p:nvGrpSpPr>
          <p:cNvPr id="47" name="Group 46">
            <a:extLst>
              <a:ext uri="{FF2B5EF4-FFF2-40B4-BE49-F238E27FC236}">
                <a16:creationId xmlns="" xmlns:a16="http://schemas.microsoft.com/office/drawing/2014/main" id="{EB8E7B1B-CE54-486B-925B-C38296C361AD}"/>
              </a:ext>
            </a:extLst>
          </p:cNvPr>
          <p:cNvGrpSpPr/>
          <p:nvPr/>
        </p:nvGrpSpPr>
        <p:grpSpPr bwMode="gray">
          <a:xfrm>
            <a:off x="10699155" y="4530715"/>
            <a:ext cx="874988" cy="277000"/>
            <a:chOff x="2574670" y="2777917"/>
            <a:chExt cx="874988" cy="277000"/>
          </a:xfrm>
        </p:grpSpPr>
        <p:sp>
          <p:nvSpPr>
            <p:cNvPr id="48" name="文本框 36">
              <a:extLst>
                <a:ext uri="{FF2B5EF4-FFF2-40B4-BE49-F238E27FC236}">
                  <a16:creationId xmlns="" xmlns:a16="http://schemas.microsoft.com/office/drawing/2014/main" id="{46BD3EB6-D5F6-4AF5-9E88-E197B1D52D85}"/>
                </a:ext>
              </a:extLst>
            </p:cNvPr>
            <p:cNvSpPr txBox="1"/>
            <p:nvPr/>
          </p:nvSpPr>
          <p:spPr bwMode="gray">
            <a:xfrm>
              <a:off x="2574670" y="2777917"/>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3</a:t>
              </a:r>
            </a:p>
          </p:txBody>
        </p:sp>
        <p:sp>
          <p:nvSpPr>
            <p:cNvPr id="49" name="文本框 37">
              <a:extLst>
                <a:ext uri="{FF2B5EF4-FFF2-40B4-BE49-F238E27FC236}">
                  <a16:creationId xmlns="" xmlns:a16="http://schemas.microsoft.com/office/drawing/2014/main" id="{F7785C64-B2EB-4F77-9554-88AFE250B89B}"/>
                </a:ext>
              </a:extLst>
            </p:cNvPr>
            <p:cNvSpPr txBox="1"/>
            <p:nvPr/>
          </p:nvSpPr>
          <p:spPr bwMode="gray">
            <a:xfrm>
              <a:off x="2882375" y="2777918"/>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2</a:t>
              </a:r>
            </a:p>
          </p:txBody>
        </p:sp>
        <p:sp>
          <p:nvSpPr>
            <p:cNvPr id="50" name="文本框 38">
              <a:extLst>
                <a:ext uri="{FF2B5EF4-FFF2-40B4-BE49-F238E27FC236}">
                  <a16:creationId xmlns="" xmlns:a16="http://schemas.microsoft.com/office/drawing/2014/main" id="{B00357FD-C046-41F5-B26D-69E39461341A}"/>
                </a:ext>
              </a:extLst>
            </p:cNvPr>
            <p:cNvSpPr txBox="1"/>
            <p:nvPr/>
          </p:nvSpPr>
          <p:spPr bwMode="gray">
            <a:xfrm>
              <a:off x="3190079" y="2777918"/>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1</a:t>
              </a:r>
            </a:p>
          </p:txBody>
        </p:sp>
      </p:grpSp>
      <p:sp>
        <p:nvSpPr>
          <p:cNvPr id="92" name="Speech Bubble: Rectangle 91">
            <a:extLst>
              <a:ext uri="{FF2B5EF4-FFF2-40B4-BE49-F238E27FC236}">
                <a16:creationId xmlns="" xmlns:a16="http://schemas.microsoft.com/office/drawing/2014/main" id="{52DBEDF4-6634-43D8-893F-F4394203E461}"/>
              </a:ext>
            </a:extLst>
          </p:cNvPr>
          <p:cNvSpPr/>
          <p:nvPr/>
        </p:nvSpPr>
        <p:spPr bwMode="gray">
          <a:xfrm>
            <a:off x="8035775" y="3790950"/>
            <a:ext cx="1300904" cy="369407"/>
          </a:xfrm>
          <a:prstGeom prst="wedgeRectCallout">
            <a:avLst>
              <a:gd name="adj1" fmla="val 24204"/>
              <a:gd name="adj2" fmla="val 9233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black"/>
                </a:solidFill>
              </a:rPr>
              <a:t>Link quality deterioration</a:t>
            </a:r>
          </a:p>
        </p:txBody>
      </p:sp>
      <p:sp>
        <p:nvSpPr>
          <p:cNvPr id="52" name="燕尾形 3">
            <a:extLst>
              <a:ext uri="{FF2B5EF4-FFF2-40B4-BE49-F238E27FC236}">
                <a16:creationId xmlns="" xmlns:a16="http://schemas.microsoft.com/office/drawing/2014/main" id="{D4B35244-A493-4AA6-82F0-BE59BE0A2E89}"/>
              </a:ext>
            </a:extLst>
          </p:cNvPr>
          <p:cNvSpPr/>
          <p:nvPr/>
        </p:nvSpPr>
        <p:spPr bwMode="gray">
          <a:xfrm>
            <a:off x="7872032" y="88111"/>
            <a:ext cx="1268159"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QoS Design</a:t>
            </a:r>
          </a:p>
        </p:txBody>
      </p:sp>
      <p:sp>
        <p:nvSpPr>
          <p:cNvPr id="53" name="燕尾形 3">
            <a:extLst>
              <a:ext uri="{FF2B5EF4-FFF2-40B4-BE49-F238E27FC236}">
                <a16:creationId xmlns="" xmlns:a16="http://schemas.microsoft.com/office/drawing/2014/main" id="{06740AFA-DB08-4E35-814B-DCE8068119FD}"/>
              </a:ext>
            </a:extLst>
          </p:cNvPr>
          <p:cNvSpPr/>
          <p:nvPr/>
        </p:nvSpPr>
        <p:spPr bwMode="gray">
          <a:xfrm>
            <a:off x="9056876" y="88111"/>
            <a:ext cx="2688717"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Packet Loss Optimization Design</a:t>
            </a:r>
          </a:p>
        </p:txBody>
      </p:sp>
    </p:spTree>
    <p:extLst>
      <p:ext uri="{BB962C8B-B14F-4D97-AF65-F5344CB8AC3E}">
        <p14:creationId xmlns:p14="http://schemas.microsoft.com/office/powerpoint/2010/main" val="384013916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t>Emergence of SD-WAN</a:t>
            </a:r>
          </a:p>
        </p:txBody>
      </p:sp>
      <p:sp>
        <p:nvSpPr>
          <p:cNvPr id="3" name="文本占位符 2"/>
          <p:cNvSpPr>
            <a:spLocks noGrp="1"/>
          </p:cNvSpPr>
          <p:nvPr>
            <p:ph type="body" sz="quarter" idx="10"/>
          </p:nvPr>
        </p:nvSpPr>
        <p:spPr bwMode="gray"/>
        <p:txBody>
          <a:bodyPr/>
          <a:lstStyle/>
          <a:p>
            <a:pPr algn="l"/>
            <a:r>
              <a:rPr lang="en-US" sz="1800" dirty="0"/>
              <a:t>Software Defined Wide Area Network (SD-WAN) technology can better address the challenges faced by enterprise WAN interconnection in the cloud computing era.</a:t>
            </a:r>
            <a:endParaRPr lang="en-US" altLang="zh-CN" sz="1800" dirty="0">
              <a:sym typeface="+mn-lt"/>
            </a:endParaRPr>
          </a:p>
          <a:p>
            <a:pPr algn="l"/>
            <a:r>
              <a:rPr lang="en-US" sz="1800" dirty="0"/>
              <a:t>SD-WAN is a combination of software-defined technology and WAN technology. It leverages </a:t>
            </a:r>
            <a:r>
              <a:rPr lang="en-US" sz="1800" b="1" dirty="0">
                <a:solidFill>
                  <a:srgbClr val="C7000B"/>
                </a:solidFill>
              </a:rPr>
              <a:t>SDN</a:t>
            </a:r>
            <a:r>
              <a:rPr lang="en-US" sz="1800" dirty="0">
                <a:solidFill>
                  <a:srgbClr val="C7000B"/>
                </a:solidFill>
              </a:rPr>
              <a:t> </a:t>
            </a:r>
            <a:r>
              <a:rPr lang="en-US" sz="1800" dirty="0"/>
              <a:t>to reshape WANs by applying the SDN architecture and concepts to WANs.</a:t>
            </a:r>
          </a:p>
        </p:txBody>
      </p:sp>
      <p:sp>
        <p:nvSpPr>
          <p:cNvPr id="4" name="圆角矩形 75"/>
          <p:cNvSpPr/>
          <p:nvPr/>
        </p:nvSpPr>
        <p:spPr bwMode="gray">
          <a:xfrm>
            <a:off x="857315" y="3129935"/>
            <a:ext cx="3388640" cy="504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400" dirty="0">
                <a:solidFill>
                  <a:srgbClr val="30B5C5"/>
                </a:solidFill>
                <a:latin typeface="Huawei Sans" panose="020C0503030203020204" pitchFamily="34" charset="0"/>
              </a:rPr>
              <a:t>Top 10 SD-WAN requirements defined by ONUG</a:t>
            </a:r>
          </a:p>
        </p:txBody>
      </p:sp>
      <p:sp>
        <p:nvSpPr>
          <p:cNvPr id="7" name="圆角矩形 75"/>
          <p:cNvSpPr/>
          <p:nvPr/>
        </p:nvSpPr>
        <p:spPr bwMode="gray">
          <a:xfrm>
            <a:off x="850018" y="3925074"/>
            <a:ext cx="3388640" cy="504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400" dirty="0">
                <a:solidFill>
                  <a:srgbClr val="30B5C5"/>
                </a:solidFill>
                <a:latin typeface="Huawei Sans" panose="020C0503030203020204" pitchFamily="34" charset="0"/>
              </a:rPr>
              <a:t>SD-WAN characteristics defined by Gartner</a:t>
            </a:r>
            <a:endParaRPr lang="en-US" altLang="zh-CN" sz="1400" dirty="0">
              <a:solidFill>
                <a:srgbClr val="30B5C5"/>
              </a:solidFill>
              <a:latin typeface="Huawei Sans" panose="020C0503030203020204" pitchFamily="34" charset="0"/>
              <a:cs typeface="+mn-ea"/>
              <a:sym typeface="+mn-lt"/>
            </a:endParaRPr>
          </a:p>
        </p:txBody>
      </p:sp>
      <p:sp>
        <p:nvSpPr>
          <p:cNvPr id="10" name="圆角矩形 75"/>
          <p:cNvSpPr/>
          <p:nvPr/>
        </p:nvSpPr>
        <p:spPr bwMode="gray">
          <a:xfrm>
            <a:off x="856517" y="4720213"/>
            <a:ext cx="3388640" cy="504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rPr>
              <a:t>SD-WAN </a:t>
            </a:r>
            <a:r>
              <a:rPr lang="en-US" altLang="zh-CN" sz="1400" dirty="0">
                <a:solidFill>
                  <a:srgbClr val="30B5C5"/>
                </a:solidFill>
                <a:latin typeface="Huawei Sans" panose="020C0503030203020204" pitchFamily="34" charset="0"/>
              </a:rPr>
              <a:t>characteristics </a:t>
            </a:r>
            <a:r>
              <a:rPr lang="en-US" sz="1400" dirty="0">
                <a:solidFill>
                  <a:srgbClr val="30B5C5"/>
                </a:solidFill>
                <a:latin typeface="Huawei Sans" panose="020C0503030203020204" pitchFamily="34" charset="0"/>
              </a:rPr>
              <a:t>defined by MEF</a:t>
            </a:r>
            <a:endParaRPr lang="en-US" altLang="zh-CN" sz="1400" dirty="0">
              <a:solidFill>
                <a:srgbClr val="30B5C5"/>
              </a:solidFill>
              <a:latin typeface="Huawei Sans" panose="020C0503030203020204" pitchFamily="34" charset="0"/>
              <a:cs typeface="+mn-ea"/>
              <a:sym typeface="+mn-lt"/>
            </a:endParaRPr>
          </a:p>
        </p:txBody>
      </p:sp>
      <p:grpSp>
        <p:nvGrpSpPr>
          <p:cNvPr id="13" name="组合 12"/>
          <p:cNvGrpSpPr/>
          <p:nvPr/>
        </p:nvGrpSpPr>
        <p:grpSpPr bwMode="gray">
          <a:xfrm rot="5571090">
            <a:off x="3544125" y="3659455"/>
            <a:ext cx="2688552" cy="1171998"/>
            <a:chOff x="-922741" y="4190496"/>
            <a:chExt cx="3527788" cy="1368198"/>
          </a:xfrm>
        </p:grpSpPr>
        <p:sp>
          <p:nvSpPr>
            <p:cNvPr id="14" name="梯形 13"/>
            <p:cNvSpPr/>
            <p:nvPr/>
          </p:nvSpPr>
          <p:spPr bwMode="gray">
            <a:xfrm>
              <a:off x="-922741" y="4190496"/>
              <a:ext cx="3527788" cy="1368198"/>
            </a:xfrm>
            <a:prstGeom prst="trapezoid">
              <a:avLst>
                <a:gd name="adj" fmla="val 106759"/>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cs typeface="+mn-ea"/>
                <a:sym typeface="+mn-lt"/>
              </a:endParaRPr>
            </a:p>
          </p:txBody>
        </p:sp>
        <p:sp>
          <p:nvSpPr>
            <p:cNvPr id="15" name="梯形 14"/>
            <p:cNvSpPr/>
            <p:nvPr/>
          </p:nvSpPr>
          <p:spPr bwMode="gray">
            <a:xfrm>
              <a:off x="-410950" y="4190496"/>
              <a:ext cx="2504207" cy="1368198"/>
            </a:xfrm>
            <a:prstGeom prst="trapezoid">
              <a:avLst>
                <a:gd name="adj" fmla="val 74566"/>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cs typeface="+mn-ea"/>
                <a:sym typeface="+mn-lt"/>
              </a:endParaRPr>
            </a:p>
          </p:txBody>
        </p:sp>
        <p:sp>
          <p:nvSpPr>
            <p:cNvPr id="16" name="梯形 15"/>
            <p:cNvSpPr/>
            <p:nvPr/>
          </p:nvSpPr>
          <p:spPr bwMode="gray">
            <a:xfrm>
              <a:off x="166427" y="4302060"/>
              <a:ext cx="1372970" cy="1256634"/>
            </a:xfrm>
            <a:prstGeom prst="trapezoid">
              <a:avLst>
                <a:gd name="adj" fmla="val 41750"/>
              </a:avLst>
            </a:prstGeom>
            <a:gradFill>
              <a:gsLst>
                <a:gs pos="0">
                  <a:sysClr val="window" lastClr="FFFFFF">
                    <a:alpha val="0"/>
                  </a:sysClr>
                </a:gs>
                <a:gs pos="64000">
                  <a:srgbClr val="5DC3EA">
                    <a:alpha val="50000"/>
                  </a:srgbClr>
                </a:gs>
                <a:gs pos="39000">
                  <a:srgbClr val="1AABE2">
                    <a:lumMod val="100000"/>
                    <a:alpha val="50000"/>
                  </a:srgbClr>
                </a:gs>
                <a:gs pos="100000">
                  <a:sysClr val="window" lastClr="FFFFFF">
                    <a:alpha val="0"/>
                  </a:sysClr>
                </a:gs>
              </a:gsLst>
              <a:lin ang="5400000" scaled="1"/>
            </a:gra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cs typeface="+mn-ea"/>
                <a:sym typeface="+mn-lt"/>
              </a:endParaRPr>
            </a:p>
          </p:txBody>
        </p:sp>
      </p:grpSp>
      <p:sp>
        <p:nvSpPr>
          <p:cNvPr id="17" name="圆角矩形 75"/>
          <p:cNvSpPr/>
          <p:nvPr/>
        </p:nvSpPr>
        <p:spPr bwMode="gray">
          <a:xfrm>
            <a:off x="6170290" y="2988970"/>
            <a:ext cx="5164460" cy="2821281"/>
          </a:xfrm>
          <a:prstGeom prst="roundRect">
            <a:avLst>
              <a:gd name="adj" fmla="val 874"/>
            </a:avLst>
          </a:prstGeom>
          <a:noFill/>
          <a:ln w="952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ctr" anchorCtr="0">
            <a:noAutofit/>
          </a:bodyPr>
          <a:lstStyle/>
          <a:p>
            <a:pPr marL="302279" indent="-302279" defTabSz="914034" fontAlgn="ctr">
              <a:spcBef>
                <a:spcPts val="792"/>
              </a:spcBef>
              <a:buSzPct val="50000"/>
              <a:buFont typeface="Wingdings" panose="05000000000000000000" pitchFamily="2" charset="2"/>
              <a:buChar char="l"/>
            </a:pPr>
            <a:r>
              <a:rPr lang="en-US" sz="1400" dirty="0">
                <a:solidFill>
                  <a:schemeClr val="tx1"/>
                </a:solidFill>
                <a:latin typeface="Huawei Sans" panose="020C0503030203020204" pitchFamily="34" charset="0"/>
              </a:rPr>
              <a:t>Uses Zero Touch Provisioning (ZTP) to implement fast deployment and provisioning of branches, improving deployment efficiency.</a:t>
            </a:r>
            <a:endParaRPr lang="en-US" altLang="zh-CN" sz="1400" dirty="0">
              <a:solidFill>
                <a:schemeClr val="tx1"/>
              </a:solidFill>
              <a:latin typeface="Huawei Sans" panose="020C0503030203020204" pitchFamily="34" charset="0"/>
              <a:cs typeface="+mn-ea"/>
              <a:sym typeface="+mn-lt"/>
            </a:endParaRPr>
          </a:p>
          <a:p>
            <a:pPr marL="302279" indent="-302279" defTabSz="914034" fontAlgn="ctr">
              <a:spcBef>
                <a:spcPts val="792"/>
              </a:spcBef>
              <a:buSzPct val="50000"/>
              <a:buFont typeface="Wingdings" panose="05000000000000000000" pitchFamily="2" charset="2"/>
              <a:buChar char="l"/>
            </a:pPr>
            <a:r>
              <a:rPr lang="en-US" sz="1400" dirty="0">
                <a:solidFill>
                  <a:schemeClr val="tx1"/>
                </a:solidFill>
                <a:latin typeface="Huawei Sans" panose="020C0503030203020204" pitchFamily="34" charset="0"/>
              </a:rPr>
              <a:t>Dynamically adjusts traffic paths by application type, making traffic steering more flexible and convenient.</a:t>
            </a:r>
            <a:endParaRPr lang="en-US" altLang="zh-CN" sz="1400" dirty="0">
              <a:solidFill>
                <a:schemeClr val="tx1"/>
              </a:solidFill>
              <a:latin typeface="Huawei Sans" panose="020C0503030203020204" pitchFamily="34" charset="0"/>
              <a:cs typeface="+mn-ea"/>
              <a:sym typeface="+mn-lt"/>
            </a:endParaRPr>
          </a:p>
          <a:p>
            <a:pPr marL="302279" indent="-302279" defTabSz="914034" fontAlgn="ctr">
              <a:spcBef>
                <a:spcPts val="792"/>
              </a:spcBef>
              <a:buSzPct val="50000"/>
              <a:buFont typeface="Wingdings" panose="05000000000000000000" pitchFamily="2" charset="2"/>
              <a:buChar char="l"/>
            </a:pPr>
            <a:r>
              <a:rPr lang="en-US" sz="1400" dirty="0">
                <a:solidFill>
                  <a:schemeClr val="tx1"/>
                </a:solidFill>
                <a:latin typeface="Huawei Sans" panose="020C0503030203020204" pitchFamily="34" charset="0"/>
              </a:rPr>
              <a:t>Provides automatic and intelligent O&amp;M capabilities to implement centralized management and control and network-wide status visualization.</a:t>
            </a:r>
            <a:endParaRPr lang="en-US" altLang="zh-CN" sz="1400" dirty="0">
              <a:solidFill>
                <a:schemeClr val="tx1"/>
              </a:solidFill>
              <a:latin typeface="Huawei Sans" panose="020C0503030203020204" pitchFamily="34" charset="0"/>
              <a:cs typeface="+mn-ea"/>
              <a:sym typeface="+mn-lt"/>
            </a:endParaRPr>
          </a:p>
          <a:p>
            <a:pPr marL="302279" indent="-302279" defTabSz="914034" fontAlgn="ctr">
              <a:spcBef>
                <a:spcPts val="792"/>
              </a:spcBef>
              <a:buSzPct val="50000"/>
              <a:buFont typeface="Wingdings" panose="05000000000000000000" pitchFamily="2" charset="2"/>
              <a:buChar char="l"/>
            </a:pPr>
            <a:r>
              <a:rPr lang="en-US" sz="1400" dirty="0">
                <a:solidFill>
                  <a:schemeClr val="tx1"/>
                </a:solidFill>
                <a:latin typeface="Huawei Sans" panose="020C0503030203020204" pitchFamily="34" charset="0"/>
              </a:rPr>
              <a:t>Provides value-added services (VASs) such as WAN optimization and security to implement fast service provisioning.</a:t>
            </a:r>
            <a:endParaRPr lang="en-US" altLang="zh-CN" sz="1400" dirty="0">
              <a:solidFill>
                <a:schemeClr val="tx1"/>
              </a:solidFill>
              <a:latin typeface="Huawei Sans" panose="020C0503030203020204" pitchFamily="34" charset="0"/>
              <a:cs typeface="+mn-ea"/>
              <a:sym typeface="+mn-lt"/>
            </a:endParaRPr>
          </a:p>
        </p:txBody>
      </p:sp>
      <p:sp>
        <p:nvSpPr>
          <p:cNvPr id="19" name="矩形 18"/>
          <p:cNvSpPr/>
          <p:nvPr/>
        </p:nvSpPr>
        <p:spPr bwMode="gray">
          <a:xfrm rot="16200000">
            <a:off x="4341872" y="4052764"/>
            <a:ext cx="2821281" cy="693691"/>
          </a:xfrm>
          <a:prstGeom prst="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altLang="zh-CN" sz="1400" dirty="0">
                <a:solidFill>
                  <a:srgbClr val="30B5C5"/>
                </a:solidFill>
                <a:latin typeface="Huawei Sans" panose="020C0503030203020204" pitchFamily="34" charset="0"/>
              </a:rPr>
              <a:t>Characteristics </a:t>
            </a:r>
            <a:r>
              <a:rPr lang="en-US" sz="1400" dirty="0">
                <a:solidFill>
                  <a:srgbClr val="30B5C5"/>
                </a:solidFill>
                <a:latin typeface="Huawei Sans" panose="020C0503030203020204" pitchFamily="34" charset="0"/>
              </a:rPr>
              <a:t>of SD-WAN</a:t>
            </a:r>
          </a:p>
        </p:txBody>
      </p:sp>
    </p:spTree>
    <p:extLst>
      <p:ext uri="{BB962C8B-B14F-4D97-AF65-F5344CB8AC3E}">
        <p14:creationId xmlns:p14="http://schemas.microsoft.com/office/powerpoint/2010/main" val="1180732648"/>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 xmlns:a16="http://schemas.microsoft.com/office/drawing/2014/main" id="{82D88936-F833-41B2-95B7-A6E97BE01CE6}"/>
              </a:ext>
            </a:extLst>
          </p:cNvPr>
          <p:cNvSpPr>
            <a:spLocks noGrp="1"/>
          </p:cNvSpPr>
          <p:nvPr>
            <p:ph type="title"/>
          </p:nvPr>
        </p:nvSpPr>
        <p:spPr bwMode="gray"/>
        <p:txBody>
          <a:bodyPr>
            <a:normAutofit/>
          </a:bodyPr>
          <a:lstStyle/>
          <a:p>
            <a:r>
              <a:rPr lang="en-US" dirty="0"/>
              <a:t>Intelligent Traffic Steering Design: Load Balancing-based Traffic Steering</a:t>
            </a:r>
          </a:p>
        </p:txBody>
      </p:sp>
      <p:sp>
        <p:nvSpPr>
          <p:cNvPr id="6" name="Text Placeholder 5">
            <a:extLst>
              <a:ext uri="{FF2B5EF4-FFF2-40B4-BE49-F238E27FC236}">
                <a16:creationId xmlns="" xmlns:a16="http://schemas.microsoft.com/office/drawing/2014/main" id="{96D9FBF0-2619-4FFF-82A7-608580FC8AF1}"/>
              </a:ext>
            </a:extLst>
          </p:cNvPr>
          <p:cNvSpPr>
            <a:spLocks noGrp="1"/>
          </p:cNvSpPr>
          <p:nvPr>
            <p:ph type="body" sz="quarter" idx="10"/>
          </p:nvPr>
        </p:nvSpPr>
        <p:spPr bwMode="gray"/>
        <p:txBody>
          <a:bodyPr/>
          <a:lstStyle/>
          <a:p>
            <a:pPr algn="l"/>
            <a:r>
              <a:rPr lang="en-US" sz="1600" dirty="0"/>
              <a:t>If an enterprise with multiple links wants to fully utilize the link bandwidth resources and steer traffic in load balancing mode based on the link bandwidth, load balancing-based traffic steering can be configured.</a:t>
            </a:r>
          </a:p>
          <a:p>
            <a:pPr algn="l"/>
            <a:r>
              <a:rPr lang="en-US" sz="1600" dirty="0"/>
              <a:t>For example, the two MPLS links can be configured as primary links for the voice service. If the quality of both links meets the SLA requirements of the voice service, voice service flows can be carried over the two MPLS links in load balancing mode. Through real-time bandwidth utilization monitoring, the bandwidth utilization can reach 85%, fully utilizing the link bandwidth.</a:t>
            </a:r>
          </a:p>
        </p:txBody>
      </p:sp>
      <p:grpSp>
        <p:nvGrpSpPr>
          <p:cNvPr id="10" name="Group 9">
            <a:extLst>
              <a:ext uri="{FF2B5EF4-FFF2-40B4-BE49-F238E27FC236}">
                <a16:creationId xmlns="" xmlns:a16="http://schemas.microsoft.com/office/drawing/2014/main" id="{CE84863B-85F0-4001-87CC-31F6868243A0}"/>
              </a:ext>
            </a:extLst>
          </p:cNvPr>
          <p:cNvGrpSpPr/>
          <p:nvPr/>
        </p:nvGrpSpPr>
        <p:grpSpPr bwMode="gray">
          <a:xfrm>
            <a:off x="5374423" y="4091826"/>
            <a:ext cx="1503060" cy="277794"/>
            <a:chOff x="5547148" y="3393009"/>
            <a:chExt cx="1503060" cy="277794"/>
          </a:xfrm>
        </p:grpSpPr>
        <p:sp>
          <p:nvSpPr>
            <p:cNvPr id="21" name="文本框 34">
              <a:extLst>
                <a:ext uri="{FF2B5EF4-FFF2-40B4-BE49-F238E27FC236}">
                  <a16:creationId xmlns="" xmlns:a16="http://schemas.microsoft.com/office/drawing/2014/main" id="{0218C197-F3E8-4E6F-8147-3E9DC4E4F659}"/>
                </a:ext>
              </a:extLst>
            </p:cNvPr>
            <p:cNvSpPr txBox="1"/>
            <p:nvPr/>
          </p:nvSpPr>
          <p:spPr bwMode="gray">
            <a:xfrm>
              <a:off x="5547148" y="3393009"/>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4</a:t>
              </a:r>
            </a:p>
          </p:txBody>
        </p:sp>
        <p:sp>
          <p:nvSpPr>
            <p:cNvPr id="22" name="文本框 36">
              <a:extLst>
                <a:ext uri="{FF2B5EF4-FFF2-40B4-BE49-F238E27FC236}">
                  <a16:creationId xmlns="" xmlns:a16="http://schemas.microsoft.com/office/drawing/2014/main" id="{52DA48E4-6E6A-40FA-AFD5-1201A5A11B55}"/>
                </a:ext>
              </a:extLst>
            </p:cNvPr>
            <p:cNvSpPr txBox="1"/>
            <p:nvPr/>
          </p:nvSpPr>
          <p:spPr bwMode="gray">
            <a:xfrm>
              <a:off x="5856661" y="3393274"/>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3</a:t>
              </a:r>
            </a:p>
          </p:txBody>
        </p:sp>
        <p:sp>
          <p:nvSpPr>
            <p:cNvPr id="23" name="文本框 37">
              <a:extLst>
                <a:ext uri="{FF2B5EF4-FFF2-40B4-BE49-F238E27FC236}">
                  <a16:creationId xmlns="" xmlns:a16="http://schemas.microsoft.com/office/drawing/2014/main" id="{AF1EBC03-4969-4EFE-9CFC-DD9CF688FD68}"/>
                </a:ext>
              </a:extLst>
            </p:cNvPr>
            <p:cNvSpPr txBox="1"/>
            <p:nvPr/>
          </p:nvSpPr>
          <p:spPr bwMode="gray">
            <a:xfrm>
              <a:off x="6166174" y="3393539"/>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2</a:t>
              </a:r>
            </a:p>
          </p:txBody>
        </p:sp>
        <p:sp>
          <p:nvSpPr>
            <p:cNvPr id="24" name="文本框 38">
              <a:extLst>
                <a:ext uri="{FF2B5EF4-FFF2-40B4-BE49-F238E27FC236}">
                  <a16:creationId xmlns="" xmlns:a16="http://schemas.microsoft.com/office/drawing/2014/main" id="{3D5BDC94-7FAE-432A-9CE0-62DCE30267C5}"/>
                </a:ext>
              </a:extLst>
            </p:cNvPr>
            <p:cNvSpPr txBox="1"/>
            <p:nvPr/>
          </p:nvSpPr>
          <p:spPr bwMode="gray">
            <a:xfrm>
              <a:off x="6475688" y="3393804"/>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1</a:t>
              </a:r>
            </a:p>
          </p:txBody>
        </p:sp>
        <p:cxnSp>
          <p:nvCxnSpPr>
            <p:cNvPr id="33" name="直接箭头连接符 28">
              <a:extLst>
                <a:ext uri="{FF2B5EF4-FFF2-40B4-BE49-F238E27FC236}">
                  <a16:creationId xmlns="" xmlns:a16="http://schemas.microsoft.com/office/drawing/2014/main" id="{9652F0A3-65B4-48C0-B395-AB8A682D37E6}"/>
                </a:ext>
              </a:extLst>
            </p:cNvPr>
            <p:cNvCxnSpPr>
              <a:cxnSpLocks/>
              <a:stCxn id="24" idx="3"/>
            </p:cNvCxnSpPr>
            <p:nvPr/>
          </p:nvCxnSpPr>
          <p:spPr bwMode="gray">
            <a:xfrm flipV="1">
              <a:off x="6735267" y="3532302"/>
              <a:ext cx="314941" cy="2"/>
            </a:xfrm>
            <a:prstGeom prst="straightConnector1">
              <a:avLst/>
            </a:prstGeom>
            <a:ln w="2857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grpSp>
        <p:nvGrpSpPr>
          <p:cNvPr id="61" name="Group 60">
            <a:extLst>
              <a:ext uri="{FF2B5EF4-FFF2-40B4-BE49-F238E27FC236}">
                <a16:creationId xmlns="" xmlns:a16="http://schemas.microsoft.com/office/drawing/2014/main" id="{068BC64F-DACD-4BCE-B228-3CCFAAE4FDAA}"/>
              </a:ext>
            </a:extLst>
          </p:cNvPr>
          <p:cNvGrpSpPr/>
          <p:nvPr/>
        </p:nvGrpSpPr>
        <p:grpSpPr bwMode="gray">
          <a:xfrm>
            <a:off x="5371708" y="3739422"/>
            <a:ext cx="1503060" cy="277794"/>
            <a:chOff x="5547148" y="3393009"/>
            <a:chExt cx="1503060" cy="277794"/>
          </a:xfrm>
        </p:grpSpPr>
        <p:sp>
          <p:nvSpPr>
            <p:cNvPr id="62" name="文本框 34">
              <a:extLst>
                <a:ext uri="{FF2B5EF4-FFF2-40B4-BE49-F238E27FC236}">
                  <a16:creationId xmlns="" xmlns:a16="http://schemas.microsoft.com/office/drawing/2014/main" id="{AB94A03D-8F5D-45AA-8EA7-75CDEEC52DC1}"/>
                </a:ext>
              </a:extLst>
            </p:cNvPr>
            <p:cNvSpPr txBox="1"/>
            <p:nvPr/>
          </p:nvSpPr>
          <p:spPr bwMode="gray">
            <a:xfrm>
              <a:off x="5547148" y="3393009"/>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4</a:t>
              </a:r>
            </a:p>
          </p:txBody>
        </p:sp>
        <p:sp>
          <p:nvSpPr>
            <p:cNvPr id="63" name="文本框 36">
              <a:extLst>
                <a:ext uri="{FF2B5EF4-FFF2-40B4-BE49-F238E27FC236}">
                  <a16:creationId xmlns="" xmlns:a16="http://schemas.microsoft.com/office/drawing/2014/main" id="{B22B2F98-2A1D-439C-A68C-AAA2E82A2944}"/>
                </a:ext>
              </a:extLst>
            </p:cNvPr>
            <p:cNvSpPr txBox="1"/>
            <p:nvPr/>
          </p:nvSpPr>
          <p:spPr bwMode="gray">
            <a:xfrm>
              <a:off x="5856661" y="3393274"/>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3</a:t>
              </a:r>
            </a:p>
          </p:txBody>
        </p:sp>
        <p:sp>
          <p:nvSpPr>
            <p:cNvPr id="64" name="文本框 37">
              <a:extLst>
                <a:ext uri="{FF2B5EF4-FFF2-40B4-BE49-F238E27FC236}">
                  <a16:creationId xmlns="" xmlns:a16="http://schemas.microsoft.com/office/drawing/2014/main" id="{D3C3C9C3-47CC-4A89-BD05-74F8F178DE94}"/>
                </a:ext>
              </a:extLst>
            </p:cNvPr>
            <p:cNvSpPr txBox="1"/>
            <p:nvPr/>
          </p:nvSpPr>
          <p:spPr bwMode="gray">
            <a:xfrm>
              <a:off x="6166174" y="3393539"/>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2</a:t>
              </a:r>
            </a:p>
          </p:txBody>
        </p:sp>
        <p:sp>
          <p:nvSpPr>
            <p:cNvPr id="65" name="文本框 38">
              <a:extLst>
                <a:ext uri="{FF2B5EF4-FFF2-40B4-BE49-F238E27FC236}">
                  <a16:creationId xmlns="" xmlns:a16="http://schemas.microsoft.com/office/drawing/2014/main" id="{ABB3C167-E8D4-421D-B01C-BA073449655C}"/>
                </a:ext>
              </a:extLst>
            </p:cNvPr>
            <p:cNvSpPr txBox="1"/>
            <p:nvPr/>
          </p:nvSpPr>
          <p:spPr bwMode="gray">
            <a:xfrm>
              <a:off x="6475688" y="3393804"/>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1</a:t>
              </a:r>
            </a:p>
          </p:txBody>
        </p:sp>
        <p:cxnSp>
          <p:nvCxnSpPr>
            <p:cNvPr id="66" name="直接箭头连接符 28">
              <a:extLst>
                <a:ext uri="{FF2B5EF4-FFF2-40B4-BE49-F238E27FC236}">
                  <a16:creationId xmlns="" xmlns:a16="http://schemas.microsoft.com/office/drawing/2014/main" id="{063EA1FD-F479-4CF5-B920-8A918CD0091D}"/>
                </a:ext>
              </a:extLst>
            </p:cNvPr>
            <p:cNvCxnSpPr>
              <a:cxnSpLocks/>
              <a:stCxn id="65" idx="3"/>
            </p:cNvCxnSpPr>
            <p:nvPr/>
          </p:nvCxnSpPr>
          <p:spPr bwMode="gray">
            <a:xfrm flipV="1">
              <a:off x="6735267" y="3532302"/>
              <a:ext cx="314941" cy="2"/>
            </a:xfrm>
            <a:prstGeom prst="straightConnector1">
              <a:avLst/>
            </a:prstGeom>
            <a:ln w="2857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grpSp>
        <p:nvGrpSpPr>
          <p:cNvPr id="67" name="Group 66">
            <a:extLst>
              <a:ext uri="{FF2B5EF4-FFF2-40B4-BE49-F238E27FC236}">
                <a16:creationId xmlns="" xmlns:a16="http://schemas.microsoft.com/office/drawing/2014/main" id="{032B009F-6D6F-4238-9357-1DA83C640843}"/>
              </a:ext>
            </a:extLst>
          </p:cNvPr>
          <p:cNvGrpSpPr/>
          <p:nvPr/>
        </p:nvGrpSpPr>
        <p:grpSpPr bwMode="gray">
          <a:xfrm>
            <a:off x="5363815" y="5736641"/>
            <a:ext cx="1503060" cy="277794"/>
            <a:chOff x="5547148" y="3393009"/>
            <a:chExt cx="1503060" cy="277794"/>
          </a:xfrm>
        </p:grpSpPr>
        <p:sp>
          <p:nvSpPr>
            <p:cNvPr id="68" name="文本框 34">
              <a:extLst>
                <a:ext uri="{FF2B5EF4-FFF2-40B4-BE49-F238E27FC236}">
                  <a16:creationId xmlns="" xmlns:a16="http://schemas.microsoft.com/office/drawing/2014/main" id="{9B9FEE3D-B841-4E35-B7CE-31C9B3A38640}"/>
                </a:ext>
              </a:extLst>
            </p:cNvPr>
            <p:cNvSpPr txBox="1"/>
            <p:nvPr/>
          </p:nvSpPr>
          <p:spPr bwMode="gray">
            <a:xfrm>
              <a:off x="5547148" y="3393009"/>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4</a:t>
              </a:r>
            </a:p>
          </p:txBody>
        </p:sp>
        <p:sp>
          <p:nvSpPr>
            <p:cNvPr id="69" name="文本框 36">
              <a:extLst>
                <a:ext uri="{FF2B5EF4-FFF2-40B4-BE49-F238E27FC236}">
                  <a16:creationId xmlns="" xmlns:a16="http://schemas.microsoft.com/office/drawing/2014/main" id="{2F1CC51A-812D-471F-ADF7-81B96461A0F6}"/>
                </a:ext>
              </a:extLst>
            </p:cNvPr>
            <p:cNvSpPr txBox="1"/>
            <p:nvPr/>
          </p:nvSpPr>
          <p:spPr bwMode="gray">
            <a:xfrm>
              <a:off x="5856661" y="3393274"/>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3</a:t>
              </a:r>
            </a:p>
          </p:txBody>
        </p:sp>
        <p:sp>
          <p:nvSpPr>
            <p:cNvPr id="70" name="文本框 37">
              <a:extLst>
                <a:ext uri="{FF2B5EF4-FFF2-40B4-BE49-F238E27FC236}">
                  <a16:creationId xmlns="" xmlns:a16="http://schemas.microsoft.com/office/drawing/2014/main" id="{EB9EA98D-4D6D-4C63-A18C-1495856C21D0}"/>
                </a:ext>
              </a:extLst>
            </p:cNvPr>
            <p:cNvSpPr txBox="1"/>
            <p:nvPr/>
          </p:nvSpPr>
          <p:spPr bwMode="gray">
            <a:xfrm>
              <a:off x="6166174" y="3393539"/>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2</a:t>
              </a:r>
            </a:p>
          </p:txBody>
        </p:sp>
        <p:sp>
          <p:nvSpPr>
            <p:cNvPr id="71" name="文本框 38">
              <a:extLst>
                <a:ext uri="{FF2B5EF4-FFF2-40B4-BE49-F238E27FC236}">
                  <a16:creationId xmlns="" xmlns:a16="http://schemas.microsoft.com/office/drawing/2014/main" id="{53A94320-6007-4C7E-A63E-D8A2CF2608ED}"/>
                </a:ext>
              </a:extLst>
            </p:cNvPr>
            <p:cNvSpPr txBox="1"/>
            <p:nvPr/>
          </p:nvSpPr>
          <p:spPr bwMode="gray">
            <a:xfrm>
              <a:off x="6475688" y="3393804"/>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1</a:t>
              </a:r>
            </a:p>
          </p:txBody>
        </p:sp>
        <p:cxnSp>
          <p:nvCxnSpPr>
            <p:cNvPr id="72" name="直接箭头连接符 28">
              <a:extLst>
                <a:ext uri="{FF2B5EF4-FFF2-40B4-BE49-F238E27FC236}">
                  <a16:creationId xmlns="" xmlns:a16="http://schemas.microsoft.com/office/drawing/2014/main" id="{A0407C00-64FA-4187-AB0B-F59CC894ADD2}"/>
                </a:ext>
              </a:extLst>
            </p:cNvPr>
            <p:cNvCxnSpPr>
              <a:cxnSpLocks/>
              <a:stCxn id="71" idx="3"/>
            </p:cNvCxnSpPr>
            <p:nvPr/>
          </p:nvCxnSpPr>
          <p:spPr bwMode="gray">
            <a:xfrm flipV="1">
              <a:off x="6735267" y="3532302"/>
              <a:ext cx="314941" cy="2"/>
            </a:xfrm>
            <a:prstGeom prst="straightConnector1">
              <a:avLst/>
            </a:prstGeom>
            <a:ln w="2857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sp>
        <p:nvSpPr>
          <p:cNvPr id="79" name="Freeform 159">
            <a:extLst>
              <a:ext uri="{FF2B5EF4-FFF2-40B4-BE49-F238E27FC236}">
                <a16:creationId xmlns="" xmlns:a16="http://schemas.microsoft.com/office/drawing/2014/main" id="{36979477-13E2-4230-80F6-4DF9D1C4DE7B}"/>
              </a:ext>
            </a:extLst>
          </p:cNvPr>
          <p:cNvSpPr/>
          <p:nvPr/>
        </p:nvSpPr>
        <p:spPr bwMode="gray">
          <a:xfrm flipH="1">
            <a:off x="7268884" y="4826968"/>
            <a:ext cx="1164090" cy="60850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sym typeface="Huawei Sans" panose="020C0503030203020204" pitchFamily="34" charset="0"/>
              </a:rPr>
              <a:t>HQ</a:t>
            </a:r>
          </a:p>
        </p:txBody>
      </p:sp>
      <p:sp>
        <p:nvSpPr>
          <p:cNvPr id="80" name="Freeform 159">
            <a:extLst>
              <a:ext uri="{FF2B5EF4-FFF2-40B4-BE49-F238E27FC236}">
                <a16:creationId xmlns="" xmlns:a16="http://schemas.microsoft.com/office/drawing/2014/main" id="{C89FA45C-254A-4B0E-A620-B0D0E7E9B830}"/>
              </a:ext>
            </a:extLst>
          </p:cNvPr>
          <p:cNvSpPr/>
          <p:nvPr/>
        </p:nvSpPr>
        <p:spPr bwMode="gray">
          <a:xfrm flipH="1">
            <a:off x="3685908" y="4828267"/>
            <a:ext cx="1164090" cy="60850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sym typeface="Huawei Sans" panose="020C0503030203020204" pitchFamily="34" charset="0"/>
              </a:rPr>
              <a:t>Branch</a:t>
            </a:r>
          </a:p>
        </p:txBody>
      </p:sp>
      <p:pic>
        <p:nvPicPr>
          <p:cNvPr id="81" name="图片 8">
            <a:extLst>
              <a:ext uri="{FF2B5EF4-FFF2-40B4-BE49-F238E27FC236}">
                <a16:creationId xmlns="" xmlns:a16="http://schemas.microsoft.com/office/drawing/2014/main" id="{6D81C1CC-1E4D-4675-B21E-395475B7D5B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585478" y="4836245"/>
            <a:ext cx="540000" cy="442800"/>
          </a:xfrm>
          <a:prstGeom prst="rect">
            <a:avLst/>
          </a:prstGeom>
        </p:spPr>
      </p:pic>
      <p:pic>
        <p:nvPicPr>
          <p:cNvPr id="82" name="图片 9">
            <a:extLst>
              <a:ext uri="{FF2B5EF4-FFF2-40B4-BE49-F238E27FC236}">
                <a16:creationId xmlns="" xmlns:a16="http://schemas.microsoft.com/office/drawing/2014/main" id="{709CF2D5-8EB0-460C-A0FF-E101F82C210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053823" y="4836245"/>
            <a:ext cx="540000" cy="442800"/>
          </a:xfrm>
          <a:prstGeom prst="rect">
            <a:avLst/>
          </a:prstGeom>
        </p:spPr>
      </p:pic>
      <p:sp>
        <p:nvSpPr>
          <p:cNvPr id="89" name="文本框 40">
            <a:extLst>
              <a:ext uri="{FF2B5EF4-FFF2-40B4-BE49-F238E27FC236}">
                <a16:creationId xmlns="" xmlns:a16="http://schemas.microsoft.com/office/drawing/2014/main" id="{FA06391C-65D1-4EA0-9BBD-50C2DCF357F6}"/>
              </a:ext>
            </a:extLst>
          </p:cNvPr>
          <p:cNvSpPr txBox="1"/>
          <p:nvPr/>
        </p:nvSpPr>
        <p:spPr bwMode="gray">
          <a:xfrm>
            <a:off x="4301421" y="5219409"/>
            <a:ext cx="654015"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EDGE</a:t>
            </a:r>
            <a:endParaRPr lang="en-US" sz="1400" dirty="0">
              <a:solidFill>
                <a:prstClr val="black"/>
              </a:solidFill>
              <a:latin typeface="Huawei Sans" panose="020C0503030203020204" pitchFamily="34" charset="0"/>
            </a:endParaRPr>
          </a:p>
        </p:txBody>
      </p:sp>
      <p:sp>
        <p:nvSpPr>
          <p:cNvPr id="90" name="文本框 42">
            <a:extLst>
              <a:ext uri="{FF2B5EF4-FFF2-40B4-BE49-F238E27FC236}">
                <a16:creationId xmlns="" xmlns:a16="http://schemas.microsoft.com/office/drawing/2014/main" id="{3BA66530-9E9B-44B5-93D2-2674A7420873}"/>
              </a:ext>
            </a:extLst>
          </p:cNvPr>
          <p:cNvSpPr txBox="1"/>
          <p:nvPr/>
        </p:nvSpPr>
        <p:spPr bwMode="gray">
          <a:xfrm>
            <a:off x="7265292" y="5205689"/>
            <a:ext cx="606739"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EDGE</a:t>
            </a:r>
            <a:endParaRPr lang="en-US" sz="1400" dirty="0">
              <a:solidFill>
                <a:prstClr val="black"/>
              </a:solidFill>
              <a:latin typeface="Huawei Sans" panose="020C0503030203020204" pitchFamily="34" charset="0"/>
            </a:endParaRPr>
          </a:p>
        </p:txBody>
      </p:sp>
      <p:cxnSp>
        <p:nvCxnSpPr>
          <p:cNvPr id="92" name="Connector: Elbow 91">
            <a:extLst>
              <a:ext uri="{FF2B5EF4-FFF2-40B4-BE49-F238E27FC236}">
                <a16:creationId xmlns="" xmlns:a16="http://schemas.microsoft.com/office/drawing/2014/main" id="{575021C8-FB74-4915-8BA7-7A6E24EB285F}"/>
              </a:ext>
            </a:extLst>
          </p:cNvPr>
          <p:cNvCxnSpPr>
            <a:cxnSpLocks/>
          </p:cNvCxnSpPr>
          <p:nvPr/>
        </p:nvCxnSpPr>
        <p:spPr bwMode="gray">
          <a:xfrm rot="5400000" flipH="1" flipV="1">
            <a:off x="6089650" y="3602073"/>
            <a:ext cx="12700" cy="2468345"/>
          </a:xfrm>
          <a:prstGeom prst="bentConnector3">
            <a:avLst>
              <a:gd name="adj1" fmla="val 2925000"/>
            </a:avLst>
          </a:prstGeom>
          <a:ln w="762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3" name="Connector: Elbow 92">
            <a:extLst>
              <a:ext uri="{FF2B5EF4-FFF2-40B4-BE49-F238E27FC236}">
                <a16:creationId xmlns="" xmlns:a16="http://schemas.microsoft.com/office/drawing/2014/main" id="{D1C76CE5-4EF3-44AB-B187-68E974BAC524}"/>
              </a:ext>
            </a:extLst>
          </p:cNvPr>
          <p:cNvCxnSpPr>
            <a:cxnSpLocks/>
            <a:stCxn id="81" idx="2"/>
            <a:endCxn id="82" idx="2"/>
          </p:cNvCxnSpPr>
          <p:nvPr/>
        </p:nvCxnSpPr>
        <p:spPr bwMode="gray">
          <a:xfrm rot="16200000" flipH="1">
            <a:off x="6089650" y="4044872"/>
            <a:ext cx="12700" cy="2468345"/>
          </a:xfrm>
          <a:prstGeom prst="bentConnector3">
            <a:avLst>
              <a:gd name="adj1" fmla="val 2925016"/>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4" name="TextBox 93">
            <a:extLst>
              <a:ext uri="{FF2B5EF4-FFF2-40B4-BE49-F238E27FC236}">
                <a16:creationId xmlns="" xmlns:a16="http://schemas.microsoft.com/office/drawing/2014/main" id="{3A50F7A4-5089-4315-AE93-2E6B00006327}"/>
              </a:ext>
            </a:extLst>
          </p:cNvPr>
          <p:cNvSpPr txBox="1"/>
          <p:nvPr/>
        </p:nvSpPr>
        <p:spPr bwMode="gray">
          <a:xfrm>
            <a:off x="5284720" y="4473171"/>
            <a:ext cx="1622560" cy="276999"/>
          </a:xfrm>
          <a:prstGeom prst="rect">
            <a:avLst/>
          </a:prstGeom>
          <a:noFill/>
        </p:spPr>
        <p:txBody>
          <a:bodyPr wrap="none" rtlCol="0">
            <a:spAutoFit/>
          </a:bodyPr>
          <a:lstStyle/>
          <a:p>
            <a:pPr algn="ctr" fontAlgn="ctr"/>
            <a:r>
              <a:rPr lang="en-US" sz="1200" dirty="0">
                <a:solidFill>
                  <a:prstClr val="black"/>
                </a:solidFill>
                <a:latin typeface="Huawei Sans" panose="020C0503030203020204" pitchFamily="34" charset="0"/>
              </a:rPr>
              <a:t>High-bandwidth link</a:t>
            </a:r>
          </a:p>
        </p:txBody>
      </p:sp>
      <p:sp>
        <p:nvSpPr>
          <p:cNvPr id="95" name="TextBox 94">
            <a:extLst>
              <a:ext uri="{FF2B5EF4-FFF2-40B4-BE49-F238E27FC236}">
                <a16:creationId xmlns="" xmlns:a16="http://schemas.microsoft.com/office/drawing/2014/main" id="{EC14A54A-9757-4667-96CD-2D0DD4283C8A}"/>
              </a:ext>
            </a:extLst>
          </p:cNvPr>
          <p:cNvSpPr txBox="1"/>
          <p:nvPr/>
        </p:nvSpPr>
        <p:spPr bwMode="gray">
          <a:xfrm>
            <a:off x="5307964" y="5390774"/>
            <a:ext cx="1576072" cy="276999"/>
          </a:xfrm>
          <a:prstGeom prst="rect">
            <a:avLst/>
          </a:prstGeom>
          <a:noFill/>
        </p:spPr>
        <p:txBody>
          <a:bodyPr wrap="none" rtlCol="0">
            <a:spAutoFit/>
          </a:bodyPr>
          <a:lstStyle/>
          <a:p>
            <a:pPr algn="ctr" fontAlgn="ctr"/>
            <a:r>
              <a:rPr lang="en-US" sz="1200" dirty="0">
                <a:solidFill>
                  <a:prstClr val="black"/>
                </a:solidFill>
                <a:latin typeface="Huawei Sans" panose="020C0503030203020204" pitchFamily="34" charset="0"/>
              </a:rPr>
              <a:t>Low-bandwidth link</a:t>
            </a:r>
          </a:p>
        </p:txBody>
      </p:sp>
      <p:sp>
        <p:nvSpPr>
          <p:cNvPr id="35" name="五边形 2">
            <a:extLst>
              <a:ext uri="{FF2B5EF4-FFF2-40B4-BE49-F238E27FC236}">
                <a16:creationId xmlns="" xmlns:a16="http://schemas.microsoft.com/office/drawing/2014/main" id="{BA1160F2-DA67-4A89-82AB-4C9265594D00}"/>
              </a:ext>
            </a:extLst>
          </p:cNvPr>
          <p:cNvSpPr/>
          <p:nvPr/>
        </p:nvSpPr>
        <p:spPr bwMode="gray">
          <a:xfrm>
            <a:off x="5186152" y="88111"/>
            <a:ext cx="2769194" cy="25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sym typeface="Huawei Sans" panose="020C0503030203020204" pitchFamily="34" charset="0"/>
              </a:rPr>
              <a:t>Intelligent Traffic Steering Design</a:t>
            </a:r>
          </a:p>
        </p:txBody>
      </p:sp>
      <p:sp>
        <p:nvSpPr>
          <p:cNvPr id="36" name="燕尾形 3">
            <a:extLst>
              <a:ext uri="{FF2B5EF4-FFF2-40B4-BE49-F238E27FC236}">
                <a16:creationId xmlns="" xmlns:a16="http://schemas.microsoft.com/office/drawing/2014/main" id="{D4B35244-A493-4AA6-82F0-BE59BE0A2E89}"/>
              </a:ext>
            </a:extLst>
          </p:cNvPr>
          <p:cNvSpPr/>
          <p:nvPr/>
        </p:nvSpPr>
        <p:spPr bwMode="gray">
          <a:xfrm>
            <a:off x="7869101" y="88111"/>
            <a:ext cx="1268159"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prstClr val="black"/>
                </a:solidFill>
                <a:latin typeface="Huawei Sans" panose="020C0503030203020204" pitchFamily="34" charset="0"/>
                <a:sym typeface="Huawei Sans" panose="020C0503030203020204" pitchFamily="34" charset="0"/>
              </a:rPr>
              <a:t>QoS Design</a:t>
            </a:r>
          </a:p>
        </p:txBody>
      </p:sp>
      <p:sp>
        <p:nvSpPr>
          <p:cNvPr id="37" name="燕尾形 3">
            <a:extLst>
              <a:ext uri="{FF2B5EF4-FFF2-40B4-BE49-F238E27FC236}">
                <a16:creationId xmlns="" xmlns:a16="http://schemas.microsoft.com/office/drawing/2014/main" id="{06740AFA-DB08-4E35-814B-DCE8068119FD}"/>
              </a:ext>
            </a:extLst>
          </p:cNvPr>
          <p:cNvSpPr/>
          <p:nvPr/>
        </p:nvSpPr>
        <p:spPr bwMode="gray">
          <a:xfrm>
            <a:off x="9067800" y="88111"/>
            <a:ext cx="2688717"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prstClr val="black"/>
                </a:solidFill>
                <a:latin typeface="Huawei Sans" panose="020C0503030203020204" pitchFamily="34" charset="0"/>
                <a:sym typeface="Huawei Sans" panose="020C0503030203020204" pitchFamily="34" charset="0"/>
              </a:rPr>
              <a:t>Packet Loss Optimization Design</a:t>
            </a:r>
          </a:p>
        </p:txBody>
      </p:sp>
      <p:sp>
        <p:nvSpPr>
          <p:cNvPr id="41" name="燕尾形 3">
            <a:extLst>
              <a:ext uri="{FF2B5EF4-FFF2-40B4-BE49-F238E27FC236}">
                <a16:creationId xmlns="" xmlns:a16="http://schemas.microsoft.com/office/drawing/2014/main" id="{D4B35244-A493-4AA6-82F0-BE59BE0A2E89}"/>
              </a:ext>
            </a:extLst>
          </p:cNvPr>
          <p:cNvSpPr/>
          <p:nvPr/>
        </p:nvSpPr>
        <p:spPr bwMode="gray">
          <a:xfrm>
            <a:off x="7872032" y="88111"/>
            <a:ext cx="1268159"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QoS Design</a:t>
            </a:r>
          </a:p>
        </p:txBody>
      </p:sp>
      <p:sp>
        <p:nvSpPr>
          <p:cNvPr id="42" name="燕尾形 3">
            <a:extLst>
              <a:ext uri="{FF2B5EF4-FFF2-40B4-BE49-F238E27FC236}">
                <a16:creationId xmlns="" xmlns:a16="http://schemas.microsoft.com/office/drawing/2014/main" id="{06740AFA-DB08-4E35-814B-DCE8068119FD}"/>
              </a:ext>
            </a:extLst>
          </p:cNvPr>
          <p:cNvSpPr/>
          <p:nvPr/>
        </p:nvSpPr>
        <p:spPr bwMode="gray">
          <a:xfrm>
            <a:off x="9056876" y="88111"/>
            <a:ext cx="2688717"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Packet Loss Optimization Design</a:t>
            </a:r>
          </a:p>
        </p:txBody>
      </p:sp>
    </p:spTree>
    <p:extLst>
      <p:ext uri="{BB962C8B-B14F-4D97-AF65-F5344CB8AC3E}">
        <p14:creationId xmlns:p14="http://schemas.microsoft.com/office/powerpoint/2010/main" val="613144363"/>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 xmlns:a16="http://schemas.microsoft.com/office/drawing/2014/main" id="{82D88936-F833-41B2-95B7-A6E97BE01CE6}"/>
              </a:ext>
            </a:extLst>
          </p:cNvPr>
          <p:cNvSpPr>
            <a:spLocks noGrp="1"/>
          </p:cNvSpPr>
          <p:nvPr>
            <p:ph type="title"/>
          </p:nvPr>
        </p:nvSpPr>
        <p:spPr bwMode="gray"/>
        <p:txBody>
          <a:bodyPr/>
          <a:lstStyle/>
          <a:p>
            <a:r>
              <a:rPr lang="en-US" dirty="0"/>
              <a:t>Intelligent Traffic Steering Design: Application Priority-based Traffic Steering</a:t>
            </a:r>
          </a:p>
        </p:txBody>
      </p:sp>
      <p:sp>
        <p:nvSpPr>
          <p:cNvPr id="6" name="Text Placeholder 5">
            <a:extLst>
              <a:ext uri="{FF2B5EF4-FFF2-40B4-BE49-F238E27FC236}">
                <a16:creationId xmlns="" xmlns:a16="http://schemas.microsoft.com/office/drawing/2014/main" id="{96D9FBF0-2619-4FFF-82A7-608580FC8AF1}"/>
              </a:ext>
            </a:extLst>
          </p:cNvPr>
          <p:cNvSpPr>
            <a:spLocks noGrp="1"/>
          </p:cNvSpPr>
          <p:nvPr>
            <p:ph type="body" sz="quarter" idx="10"/>
          </p:nvPr>
        </p:nvSpPr>
        <p:spPr bwMode="gray"/>
        <p:txBody>
          <a:bodyPr/>
          <a:lstStyle/>
          <a:p>
            <a:pPr algn="l"/>
            <a:r>
              <a:rPr lang="en-US" sz="1600" dirty="0"/>
              <a:t>If multiple types of service packets are transmitted on the same link, application priority-based traffic steering can be used, so that traffic of high-priority applications is preferentially processed when congestion occurs, ensuring experience of high-priority applications.</a:t>
            </a:r>
          </a:p>
          <a:p>
            <a:pPr algn="l"/>
            <a:r>
              <a:rPr lang="en-US" sz="1600" dirty="0"/>
              <a:t>For example, voice, video, and file transfer services are carried on an MPLS link. If the link bandwidth is insufficient, the experience of the voice and video services is preferentially guaranteed.</a:t>
            </a:r>
          </a:p>
        </p:txBody>
      </p:sp>
      <p:sp>
        <p:nvSpPr>
          <p:cNvPr id="82" name="Arrow: Right 81">
            <a:extLst>
              <a:ext uri="{FF2B5EF4-FFF2-40B4-BE49-F238E27FC236}">
                <a16:creationId xmlns="" xmlns:a16="http://schemas.microsoft.com/office/drawing/2014/main" id="{56100E77-E4C7-48C9-9D78-EF833EC8C413}"/>
              </a:ext>
            </a:extLst>
          </p:cNvPr>
          <p:cNvSpPr/>
          <p:nvPr/>
        </p:nvSpPr>
        <p:spPr bwMode="gray">
          <a:xfrm>
            <a:off x="5701577" y="4619915"/>
            <a:ext cx="1080223" cy="817295"/>
          </a:xfrm>
          <a:prstGeom prst="rightArrow">
            <a:avLst>
              <a:gd name="adj1" fmla="val 61654"/>
              <a:gd name="adj2" fmla="val 50000"/>
            </a:avLst>
          </a:prstGeom>
          <a:solidFill>
            <a:srgbClr val="94DAE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prstClr val="black"/>
                </a:solidFill>
              </a:rPr>
              <a:t>Network congestion</a:t>
            </a:r>
          </a:p>
        </p:txBody>
      </p:sp>
      <p:grpSp>
        <p:nvGrpSpPr>
          <p:cNvPr id="98" name="Group 97">
            <a:extLst>
              <a:ext uri="{FF2B5EF4-FFF2-40B4-BE49-F238E27FC236}">
                <a16:creationId xmlns="" xmlns:a16="http://schemas.microsoft.com/office/drawing/2014/main" id="{9E707FF6-B1D4-400E-A240-E45482DFD451}"/>
              </a:ext>
            </a:extLst>
          </p:cNvPr>
          <p:cNvGrpSpPr/>
          <p:nvPr/>
        </p:nvGrpSpPr>
        <p:grpSpPr bwMode="gray">
          <a:xfrm>
            <a:off x="8996254" y="5718975"/>
            <a:ext cx="567283" cy="276999"/>
            <a:chOff x="1109809" y="4009946"/>
            <a:chExt cx="567283" cy="276999"/>
          </a:xfrm>
        </p:grpSpPr>
        <p:sp>
          <p:nvSpPr>
            <p:cNvPr id="99" name="文本框 33">
              <a:extLst>
                <a:ext uri="{FF2B5EF4-FFF2-40B4-BE49-F238E27FC236}">
                  <a16:creationId xmlns="" xmlns:a16="http://schemas.microsoft.com/office/drawing/2014/main" id="{314F23D9-20ED-4793-B172-540979C5FA1B}"/>
                </a:ext>
              </a:extLst>
            </p:cNvPr>
            <p:cNvSpPr txBox="1"/>
            <p:nvPr/>
          </p:nvSpPr>
          <p:spPr bwMode="gray">
            <a:xfrm>
              <a:off x="1109809" y="4009946"/>
              <a:ext cx="259579" cy="276999"/>
            </a:xfrm>
            <a:prstGeom prst="rect">
              <a:avLst/>
            </a:prstGeom>
            <a:solidFill>
              <a:schemeClr val="bg1"/>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5</a:t>
              </a:r>
            </a:p>
          </p:txBody>
        </p:sp>
        <p:sp>
          <p:nvSpPr>
            <p:cNvPr id="100" name="文本框 34">
              <a:extLst>
                <a:ext uri="{FF2B5EF4-FFF2-40B4-BE49-F238E27FC236}">
                  <a16:creationId xmlns="" xmlns:a16="http://schemas.microsoft.com/office/drawing/2014/main" id="{FCF129C1-58E7-44B6-AABA-8F062B12297A}"/>
                </a:ext>
              </a:extLst>
            </p:cNvPr>
            <p:cNvSpPr txBox="1"/>
            <p:nvPr/>
          </p:nvSpPr>
          <p:spPr bwMode="gray">
            <a:xfrm>
              <a:off x="1417513" y="4009946"/>
              <a:ext cx="259579" cy="276999"/>
            </a:xfrm>
            <a:prstGeom prst="rect">
              <a:avLst/>
            </a:prstGeom>
            <a:solidFill>
              <a:schemeClr val="bg1"/>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4</a:t>
              </a:r>
            </a:p>
          </p:txBody>
        </p:sp>
      </p:grpSp>
      <p:grpSp>
        <p:nvGrpSpPr>
          <p:cNvPr id="101" name="Group 100">
            <a:extLst>
              <a:ext uri="{FF2B5EF4-FFF2-40B4-BE49-F238E27FC236}">
                <a16:creationId xmlns="" xmlns:a16="http://schemas.microsoft.com/office/drawing/2014/main" id="{69A8B6C4-D66F-4CBF-9040-1DF72F2292C7}"/>
              </a:ext>
            </a:extLst>
          </p:cNvPr>
          <p:cNvGrpSpPr/>
          <p:nvPr/>
        </p:nvGrpSpPr>
        <p:grpSpPr bwMode="gray">
          <a:xfrm>
            <a:off x="8984977" y="4068919"/>
            <a:ext cx="567283" cy="276999"/>
            <a:chOff x="1109809" y="4009946"/>
            <a:chExt cx="567283" cy="276999"/>
          </a:xfrm>
        </p:grpSpPr>
        <p:sp>
          <p:nvSpPr>
            <p:cNvPr id="102" name="文本框 33">
              <a:extLst>
                <a:ext uri="{FF2B5EF4-FFF2-40B4-BE49-F238E27FC236}">
                  <a16:creationId xmlns="" xmlns:a16="http://schemas.microsoft.com/office/drawing/2014/main" id="{210D47E7-EC72-4E6F-8414-59748708DEA9}"/>
                </a:ext>
              </a:extLst>
            </p:cNvPr>
            <p:cNvSpPr txBox="1"/>
            <p:nvPr/>
          </p:nvSpPr>
          <p:spPr bwMode="gray">
            <a:xfrm>
              <a:off x="1109809" y="4009946"/>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5</a:t>
              </a:r>
            </a:p>
          </p:txBody>
        </p:sp>
        <p:sp>
          <p:nvSpPr>
            <p:cNvPr id="103" name="文本框 34">
              <a:extLst>
                <a:ext uri="{FF2B5EF4-FFF2-40B4-BE49-F238E27FC236}">
                  <a16:creationId xmlns="" xmlns:a16="http://schemas.microsoft.com/office/drawing/2014/main" id="{6CB3BBC6-3465-4B67-9DE6-6BBCEF36F637}"/>
                </a:ext>
              </a:extLst>
            </p:cNvPr>
            <p:cNvSpPr txBox="1"/>
            <p:nvPr/>
          </p:nvSpPr>
          <p:spPr bwMode="gray">
            <a:xfrm>
              <a:off x="1417513" y="4009946"/>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4</a:t>
              </a:r>
            </a:p>
          </p:txBody>
        </p:sp>
      </p:grpSp>
      <p:cxnSp>
        <p:nvCxnSpPr>
          <p:cNvPr id="104" name="直接箭头连接符 28">
            <a:extLst>
              <a:ext uri="{FF2B5EF4-FFF2-40B4-BE49-F238E27FC236}">
                <a16:creationId xmlns="" xmlns:a16="http://schemas.microsoft.com/office/drawing/2014/main" id="{B98CDF7F-7E4C-4080-A406-F7326E215103}"/>
              </a:ext>
            </a:extLst>
          </p:cNvPr>
          <p:cNvCxnSpPr>
            <a:cxnSpLocks/>
            <a:stCxn id="103" idx="3"/>
          </p:cNvCxnSpPr>
          <p:nvPr/>
        </p:nvCxnSpPr>
        <p:spPr bwMode="gray">
          <a:xfrm>
            <a:off x="9552260" y="4207419"/>
            <a:ext cx="329546" cy="0"/>
          </a:xfrm>
          <a:prstGeom prst="straightConnector1">
            <a:avLst/>
          </a:prstGeom>
          <a:ln w="2857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5" name="直接箭头连接符 28">
            <a:extLst>
              <a:ext uri="{FF2B5EF4-FFF2-40B4-BE49-F238E27FC236}">
                <a16:creationId xmlns="" xmlns:a16="http://schemas.microsoft.com/office/drawing/2014/main" id="{9587B79B-E828-4DD4-9931-0CF15EDD36A9}"/>
              </a:ext>
            </a:extLst>
          </p:cNvPr>
          <p:cNvCxnSpPr>
            <a:cxnSpLocks/>
            <a:stCxn id="100" idx="3"/>
          </p:cNvCxnSpPr>
          <p:nvPr/>
        </p:nvCxnSpPr>
        <p:spPr bwMode="gray">
          <a:xfrm flipV="1">
            <a:off x="9563537" y="5857474"/>
            <a:ext cx="329546" cy="1"/>
          </a:xfrm>
          <a:prstGeom prst="straightConnector1">
            <a:avLst/>
          </a:prstGeom>
          <a:ln w="2857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7" name="Freeform 159">
            <a:extLst>
              <a:ext uri="{FF2B5EF4-FFF2-40B4-BE49-F238E27FC236}">
                <a16:creationId xmlns="" xmlns:a16="http://schemas.microsoft.com/office/drawing/2014/main" id="{B041C778-6B0E-4CAC-8875-EBB96473A87A}"/>
              </a:ext>
            </a:extLst>
          </p:cNvPr>
          <p:cNvSpPr/>
          <p:nvPr/>
        </p:nvSpPr>
        <p:spPr bwMode="gray">
          <a:xfrm flipH="1">
            <a:off x="4410595" y="4783839"/>
            <a:ext cx="1164090" cy="60850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216000" rtlCol="0" anchor="ctr">
            <a:noAutofit/>
          </a:bodyPr>
          <a:lstStyle/>
          <a:p>
            <a:pPr algn="ctr" fontAlgn="ctr"/>
            <a:r>
              <a:rPr lang="en-US" sz="1200" dirty="0">
                <a:solidFill>
                  <a:srgbClr val="000000"/>
                </a:solidFill>
                <a:sym typeface="Huawei Sans" panose="020C0503030203020204" pitchFamily="34" charset="0"/>
              </a:rPr>
              <a:t>HQ</a:t>
            </a:r>
          </a:p>
        </p:txBody>
      </p:sp>
      <p:sp>
        <p:nvSpPr>
          <p:cNvPr id="108" name="Freeform 159">
            <a:extLst>
              <a:ext uri="{FF2B5EF4-FFF2-40B4-BE49-F238E27FC236}">
                <a16:creationId xmlns="" xmlns:a16="http://schemas.microsoft.com/office/drawing/2014/main" id="{63751039-D5B3-4C76-850C-9AAB9C9E401E}"/>
              </a:ext>
            </a:extLst>
          </p:cNvPr>
          <p:cNvSpPr/>
          <p:nvPr/>
        </p:nvSpPr>
        <p:spPr bwMode="gray">
          <a:xfrm flipH="1">
            <a:off x="827619" y="4785138"/>
            <a:ext cx="1164090" cy="60850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216000" rtlCol="0" anchor="ctr">
            <a:noAutofit/>
          </a:bodyPr>
          <a:lstStyle/>
          <a:p>
            <a:pPr algn="ctr" fontAlgn="ctr"/>
            <a:r>
              <a:rPr lang="en-US" sz="1200" dirty="0">
                <a:solidFill>
                  <a:srgbClr val="000000"/>
                </a:solidFill>
                <a:sym typeface="Huawei Sans" panose="020C0503030203020204" pitchFamily="34" charset="0"/>
              </a:rPr>
              <a:t>Branch</a:t>
            </a:r>
          </a:p>
        </p:txBody>
      </p:sp>
      <p:pic>
        <p:nvPicPr>
          <p:cNvPr id="109" name="图片 8">
            <a:extLst>
              <a:ext uri="{FF2B5EF4-FFF2-40B4-BE49-F238E27FC236}">
                <a16:creationId xmlns="" xmlns:a16="http://schemas.microsoft.com/office/drawing/2014/main" id="{86220E4E-16C0-439C-837F-0E1E57A2997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727189" y="4793116"/>
            <a:ext cx="540000" cy="442800"/>
          </a:xfrm>
          <a:prstGeom prst="rect">
            <a:avLst/>
          </a:prstGeom>
        </p:spPr>
      </p:pic>
      <p:pic>
        <p:nvPicPr>
          <p:cNvPr id="110" name="图片 9">
            <a:extLst>
              <a:ext uri="{FF2B5EF4-FFF2-40B4-BE49-F238E27FC236}">
                <a16:creationId xmlns="" xmlns:a16="http://schemas.microsoft.com/office/drawing/2014/main" id="{988F08F2-66F1-4386-A1F1-FB3B920C9C1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195534" y="4793116"/>
            <a:ext cx="540000" cy="442800"/>
          </a:xfrm>
          <a:prstGeom prst="rect">
            <a:avLst/>
          </a:prstGeom>
        </p:spPr>
      </p:pic>
      <p:sp>
        <p:nvSpPr>
          <p:cNvPr id="117" name="文本框 40">
            <a:extLst>
              <a:ext uri="{FF2B5EF4-FFF2-40B4-BE49-F238E27FC236}">
                <a16:creationId xmlns="" xmlns:a16="http://schemas.microsoft.com/office/drawing/2014/main" id="{1AAA9608-FFF4-4B5A-84C6-427B24657FF9}"/>
              </a:ext>
            </a:extLst>
          </p:cNvPr>
          <p:cNvSpPr txBox="1"/>
          <p:nvPr/>
        </p:nvSpPr>
        <p:spPr bwMode="gray">
          <a:xfrm>
            <a:off x="1487629" y="5181315"/>
            <a:ext cx="573006"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EDGE</a:t>
            </a:r>
          </a:p>
        </p:txBody>
      </p:sp>
      <p:sp>
        <p:nvSpPr>
          <p:cNvPr id="118" name="文本框 42">
            <a:extLst>
              <a:ext uri="{FF2B5EF4-FFF2-40B4-BE49-F238E27FC236}">
                <a16:creationId xmlns="" xmlns:a16="http://schemas.microsoft.com/office/drawing/2014/main" id="{B8F6D230-DD1A-44EC-8ACD-F1F5803A60FD}"/>
              </a:ext>
            </a:extLst>
          </p:cNvPr>
          <p:cNvSpPr txBox="1"/>
          <p:nvPr/>
        </p:nvSpPr>
        <p:spPr bwMode="gray">
          <a:xfrm>
            <a:off x="4436420" y="5182480"/>
            <a:ext cx="580789"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EDGE</a:t>
            </a:r>
          </a:p>
        </p:txBody>
      </p:sp>
      <p:cxnSp>
        <p:nvCxnSpPr>
          <p:cNvPr id="120" name="Connector: Elbow 119">
            <a:extLst>
              <a:ext uri="{FF2B5EF4-FFF2-40B4-BE49-F238E27FC236}">
                <a16:creationId xmlns="" xmlns:a16="http://schemas.microsoft.com/office/drawing/2014/main" id="{C8363D3B-9125-49E6-8EAD-D417CCB84B83}"/>
              </a:ext>
            </a:extLst>
          </p:cNvPr>
          <p:cNvCxnSpPr>
            <a:cxnSpLocks/>
          </p:cNvCxnSpPr>
          <p:nvPr/>
        </p:nvCxnSpPr>
        <p:spPr bwMode="gray">
          <a:xfrm rot="5400000" flipH="1" flipV="1">
            <a:off x="3231361" y="3558944"/>
            <a:ext cx="12700" cy="2468345"/>
          </a:xfrm>
          <a:prstGeom prst="bentConnector3">
            <a:avLst>
              <a:gd name="adj1" fmla="val 2925000"/>
            </a:avLst>
          </a:prstGeom>
          <a:ln w="28575">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21" name="Connector: Elbow 120">
            <a:extLst>
              <a:ext uri="{FF2B5EF4-FFF2-40B4-BE49-F238E27FC236}">
                <a16:creationId xmlns="" xmlns:a16="http://schemas.microsoft.com/office/drawing/2014/main" id="{16EA6AD0-2D1F-4251-801E-80315CB89FE6}"/>
              </a:ext>
            </a:extLst>
          </p:cNvPr>
          <p:cNvCxnSpPr>
            <a:cxnSpLocks/>
            <a:stCxn id="109" idx="2"/>
            <a:endCxn id="110" idx="2"/>
          </p:cNvCxnSpPr>
          <p:nvPr/>
        </p:nvCxnSpPr>
        <p:spPr bwMode="gray">
          <a:xfrm rot="16200000" flipH="1">
            <a:off x="3231361" y="4001743"/>
            <a:ext cx="12700" cy="2468345"/>
          </a:xfrm>
          <a:prstGeom prst="bentConnector3">
            <a:avLst>
              <a:gd name="adj1" fmla="val 2925016"/>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2" name="TextBox 121">
            <a:extLst>
              <a:ext uri="{FF2B5EF4-FFF2-40B4-BE49-F238E27FC236}">
                <a16:creationId xmlns="" xmlns:a16="http://schemas.microsoft.com/office/drawing/2014/main" id="{8B8F913D-38A7-4288-9844-A6E9DF79CDEE}"/>
              </a:ext>
            </a:extLst>
          </p:cNvPr>
          <p:cNvSpPr txBox="1"/>
          <p:nvPr/>
        </p:nvSpPr>
        <p:spPr bwMode="gray">
          <a:xfrm>
            <a:off x="2561083" y="4430042"/>
            <a:ext cx="1353256" cy="276999"/>
          </a:xfrm>
          <a:prstGeom prst="rect">
            <a:avLst/>
          </a:prstGeom>
          <a:noFill/>
        </p:spPr>
        <p:txBody>
          <a:bodyPr wrap="none" rtlCol="0">
            <a:spAutoFit/>
          </a:bodyPr>
          <a:lstStyle/>
          <a:p>
            <a:pPr algn="ctr" fontAlgn="ctr"/>
            <a:r>
              <a:rPr lang="en-US" sz="1200" dirty="0">
                <a:solidFill>
                  <a:prstClr val="black"/>
                </a:solidFill>
                <a:latin typeface="Huawei Sans" panose="020C0503030203020204" pitchFamily="34" charset="0"/>
              </a:rPr>
              <a:t>High-quality link</a:t>
            </a:r>
          </a:p>
        </p:txBody>
      </p:sp>
      <p:sp>
        <p:nvSpPr>
          <p:cNvPr id="123" name="TextBox 122">
            <a:extLst>
              <a:ext uri="{FF2B5EF4-FFF2-40B4-BE49-F238E27FC236}">
                <a16:creationId xmlns="" xmlns:a16="http://schemas.microsoft.com/office/drawing/2014/main" id="{7E3DC74E-B320-4235-9E06-0217651B4180}"/>
              </a:ext>
            </a:extLst>
          </p:cNvPr>
          <p:cNvSpPr txBox="1"/>
          <p:nvPr/>
        </p:nvSpPr>
        <p:spPr bwMode="gray">
          <a:xfrm>
            <a:off x="2584327" y="5337597"/>
            <a:ext cx="1306768" cy="276999"/>
          </a:xfrm>
          <a:prstGeom prst="rect">
            <a:avLst/>
          </a:prstGeom>
          <a:noFill/>
        </p:spPr>
        <p:txBody>
          <a:bodyPr wrap="none" rtlCol="0">
            <a:spAutoFit/>
          </a:bodyPr>
          <a:lstStyle/>
          <a:p>
            <a:pPr algn="ctr" fontAlgn="ctr"/>
            <a:r>
              <a:rPr lang="en-US" sz="1200" dirty="0">
                <a:solidFill>
                  <a:prstClr val="black"/>
                </a:solidFill>
                <a:latin typeface="Huawei Sans" panose="020C0503030203020204" pitchFamily="34" charset="0"/>
              </a:rPr>
              <a:t>Low-quality link</a:t>
            </a:r>
          </a:p>
        </p:txBody>
      </p:sp>
      <p:grpSp>
        <p:nvGrpSpPr>
          <p:cNvPr id="4" name="Group 3">
            <a:extLst>
              <a:ext uri="{FF2B5EF4-FFF2-40B4-BE49-F238E27FC236}">
                <a16:creationId xmlns="" xmlns:a16="http://schemas.microsoft.com/office/drawing/2014/main" id="{4B981A28-2EED-480A-85D1-9D942F984C7D}"/>
              </a:ext>
            </a:extLst>
          </p:cNvPr>
          <p:cNvGrpSpPr/>
          <p:nvPr/>
        </p:nvGrpSpPr>
        <p:grpSpPr bwMode="gray">
          <a:xfrm>
            <a:off x="1264315" y="3939792"/>
            <a:ext cx="567283" cy="276999"/>
            <a:chOff x="1109809" y="4009946"/>
            <a:chExt cx="567283" cy="276999"/>
          </a:xfrm>
        </p:grpSpPr>
        <p:sp>
          <p:nvSpPr>
            <p:cNvPr id="39" name="文本框 33">
              <a:extLst>
                <a:ext uri="{FF2B5EF4-FFF2-40B4-BE49-F238E27FC236}">
                  <a16:creationId xmlns="" xmlns:a16="http://schemas.microsoft.com/office/drawing/2014/main" id="{BE8C5294-A6CE-4D55-877C-FEF395DC66D5}"/>
                </a:ext>
              </a:extLst>
            </p:cNvPr>
            <p:cNvSpPr txBox="1"/>
            <p:nvPr/>
          </p:nvSpPr>
          <p:spPr bwMode="gray">
            <a:xfrm>
              <a:off x="1109809" y="4009946"/>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5</a:t>
              </a:r>
            </a:p>
          </p:txBody>
        </p:sp>
        <p:sp>
          <p:nvSpPr>
            <p:cNvPr id="41" name="文本框 34">
              <a:extLst>
                <a:ext uri="{FF2B5EF4-FFF2-40B4-BE49-F238E27FC236}">
                  <a16:creationId xmlns="" xmlns:a16="http://schemas.microsoft.com/office/drawing/2014/main" id="{53A3C98E-BB97-42DF-9980-EC6A011A47DD}"/>
                </a:ext>
              </a:extLst>
            </p:cNvPr>
            <p:cNvSpPr txBox="1"/>
            <p:nvPr/>
          </p:nvSpPr>
          <p:spPr bwMode="gray">
            <a:xfrm>
              <a:off x="1417513" y="4009946"/>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4</a:t>
              </a:r>
            </a:p>
          </p:txBody>
        </p:sp>
      </p:grpSp>
      <p:grpSp>
        <p:nvGrpSpPr>
          <p:cNvPr id="84" name="Group 83">
            <a:extLst>
              <a:ext uri="{FF2B5EF4-FFF2-40B4-BE49-F238E27FC236}">
                <a16:creationId xmlns="" xmlns:a16="http://schemas.microsoft.com/office/drawing/2014/main" id="{960D76AB-5D66-407C-9ACE-3A614CDD8267}"/>
              </a:ext>
            </a:extLst>
          </p:cNvPr>
          <p:cNvGrpSpPr/>
          <p:nvPr/>
        </p:nvGrpSpPr>
        <p:grpSpPr bwMode="gray">
          <a:xfrm>
            <a:off x="1264315" y="4288493"/>
            <a:ext cx="567283" cy="276999"/>
            <a:chOff x="1109809" y="4009946"/>
            <a:chExt cx="567283" cy="276999"/>
          </a:xfrm>
        </p:grpSpPr>
        <p:sp>
          <p:nvSpPr>
            <p:cNvPr id="85" name="文本框 33">
              <a:extLst>
                <a:ext uri="{FF2B5EF4-FFF2-40B4-BE49-F238E27FC236}">
                  <a16:creationId xmlns="" xmlns:a16="http://schemas.microsoft.com/office/drawing/2014/main" id="{BD2A05A9-8771-4F49-9DEA-C401BD1DCAEF}"/>
                </a:ext>
              </a:extLst>
            </p:cNvPr>
            <p:cNvSpPr txBox="1"/>
            <p:nvPr/>
          </p:nvSpPr>
          <p:spPr bwMode="gray">
            <a:xfrm>
              <a:off x="1109809" y="4009946"/>
              <a:ext cx="259579" cy="276999"/>
            </a:xfrm>
            <a:prstGeom prst="rect">
              <a:avLst/>
            </a:prstGeom>
            <a:solidFill>
              <a:schemeClr val="bg1"/>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5</a:t>
              </a:r>
            </a:p>
          </p:txBody>
        </p:sp>
        <p:sp>
          <p:nvSpPr>
            <p:cNvPr id="86" name="文本框 34">
              <a:extLst>
                <a:ext uri="{FF2B5EF4-FFF2-40B4-BE49-F238E27FC236}">
                  <a16:creationId xmlns="" xmlns:a16="http://schemas.microsoft.com/office/drawing/2014/main" id="{7258AF63-5699-41DB-AB72-1CE96BC8DBC8}"/>
                </a:ext>
              </a:extLst>
            </p:cNvPr>
            <p:cNvSpPr txBox="1"/>
            <p:nvPr/>
          </p:nvSpPr>
          <p:spPr bwMode="gray">
            <a:xfrm>
              <a:off x="1417513" y="4009946"/>
              <a:ext cx="259579" cy="276999"/>
            </a:xfrm>
            <a:prstGeom prst="rect">
              <a:avLst/>
            </a:prstGeom>
            <a:solidFill>
              <a:schemeClr val="bg1"/>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4</a:t>
              </a:r>
            </a:p>
          </p:txBody>
        </p:sp>
      </p:grpSp>
      <p:sp>
        <p:nvSpPr>
          <p:cNvPr id="11" name="TextBox 10">
            <a:extLst>
              <a:ext uri="{FF2B5EF4-FFF2-40B4-BE49-F238E27FC236}">
                <a16:creationId xmlns="" xmlns:a16="http://schemas.microsoft.com/office/drawing/2014/main" id="{42B2DD66-6D9D-4AF8-A564-7B242BBAEA46}"/>
              </a:ext>
            </a:extLst>
          </p:cNvPr>
          <p:cNvSpPr txBox="1"/>
          <p:nvPr/>
        </p:nvSpPr>
        <p:spPr bwMode="gray">
          <a:xfrm>
            <a:off x="227680" y="3523747"/>
            <a:ext cx="1615857" cy="461665"/>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High-priority applications</a:t>
            </a:r>
          </a:p>
        </p:txBody>
      </p:sp>
      <p:sp>
        <p:nvSpPr>
          <p:cNvPr id="93" name="TextBox 92">
            <a:extLst>
              <a:ext uri="{FF2B5EF4-FFF2-40B4-BE49-F238E27FC236}">
                <a16:creationId xmlns="" xmlns:a16="http://schemas.microsoft.com/office/drawing/2014/main" id="{D472F9F3-3B94-4274-A7F9-5572F183D5C8}"/>
              </a:ext>
            </a:extLst>
          </p:cNvPr>
          <p:cNvSpPr txBox="1"/>
          <p:nvPr/>
        </p:nvSpPr>
        <p:spPr bwMode="gray">
          <a:xfrm>
            <a:off x="350942" y="4513622"/>
            <a:ext cx="1430520" cy="429348"/>
          </a:xfrm>
          <a:prstGeom prst="rect">
            <a:avLst/>
          </a:prstGeom>
          <a:noFill/>
        </p:spPr>
        <p:txBody>
          <a:bodyPr wrap="square" rtlCol="0">
            <a:spAutoFit/>
          </a:bodyPr>
          <a:lstStyle/>
          <a:p>
            <a:pPr algn="ctr" fontAlgn="ctr">
              <a:lnSpc>
                <a:spcPct val="90000"/>
              </a:lnSpc>
            </a:pPr>
            <a:r>
              <a:rPr lang="en-US" sz="1200" dirty="0">
                <a:solidFill>
                  <a:prstClr val="black"/>
                </a:solidFill>
                <a:latin typeface="Huawei Sans" panose="020C0503030203020204" pitchFamily="34" charset="0"/>
              </a:rPr>
              <a:t>Low-priority applications</a:t>
            </a:r>
          </a:p>
        </p:txBody>
      </p:sp>
      <p:grpSp>
        <p:nvGrpSpPr>
          <p:cNvPr id="124" name="Group 123">
            <a:extLst>
              <a:ext uri="{FF2B5EF4-FFF2-40B4-BE49-F238E27FC236}">
                <a16:creationId xmlns="" xmlns:a16="http://schemas.microsoft.com/office/drawing/2014/main" id="{23228441-AF9A-4F81-861C-71C483A9D4C0}"/>
              </a:ext>
            </a:extLst>
          </p:cNvPr>
          <p:cNvGrpSpPr/>
          <p:nvPr/>
        </p:nvGrpSpPr>
        <p:grpSpPr bwMode="gray">
          <a:xfrm>
            <a:off x="2781255" y="3626963"/>
            <a:ext cx="1189929" cy="277000"/>
            <a:chOff x="2777740" y="3544258"/>
            <a:chExt cx="1189929" cy="277000"/>
          </a:xfrm>
        </p:grpSpPr>
        <p:grpSp>
          <p:nvGrpSpPr>
            <p:cNvPr id="125" name="Group 124">
              <a:extLst>
                <a:ext uri="{FF2B5EF4-FFF2-40B4-BE49-F238E27FC236}">
                  <a16:creationId xmlns="" xmlns:a16="http://schemas.microsoft.com/office/drawing/2014/main" id="{0270100E-1121-4525-9C87-9479568082F3}"/>
                </a:ext>
              </a:extLst>
            </p:cNvPr>
            <p:cNvGrpSpPr/>
            <p:nvPr/>
          </p:nvGrpSpPr>
          <p:grpSpPr bwMode="gray">
            <a:xfrm>
              <a:off x="2777740" y="3544258"/>
              <a:ext cx="874988" cy="277000"/>
              <a:chOff x="2574670" y="2777917"/>
              <a:chExt cx="874988" cy="277000"/>
            </a:xfrm>
          </p:grpSpPr>
          <p:sp>
            <p:nvSpPr>
              <p:cNvPr id="127" name="文本框 36">
                <a:extLst>
                  <a:ext uri="{FF2B5EF4-FFF2-40B4-BE49-F238E27FC236}">
                    <a16:creationId xmlns="" xmlns:a16="http://schemas.microsoft.com/office/drawing/2014/main" id="{CC917736-2B8C-473C-B677-70EB2A520D06}"/>
                  </a:ext>
                </a:extLst>
              </p:cNvPr>
              <p:cNvSpPr txBox="1"/>
              <p:nvPr/>
            </p:nvSpPr>
            <p:spPr bwMode="gray">
              <a:xfrm>
                <a:off x="2574670" y="2777917"/>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3</a:t>
                </a:r>
              </a:p>
            </p:txBody>
          </p:sp>
          <p:sp>
            <p:nvSpPr>
              <p:cNvPr id="128" name="文本框 37">
                <a:extLst>
                  <a:ext uri="{FF2B5EF4-FFF2-40B4-BE49-F238E27FC236}">
                    <a16:creationId xmlns="" xmlns:a16="http://schemas.microsoft.com/office/drawing/2014/main" id="{76B39571-F1E4-4034-8796-F4F326CFC212}"/>
                  </a:ext>
                </a:extLst>
              </p:cNvPr>
              <p:cNvSpPr txBox="1"/>
              <p:nvPr/>
            </p:nvSpPr>
            <p:spPr bwMode="gray">
              <a:xfrm>
                <a:off x="2882375" y="2777918"/>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2</a:t>
                </a:r>
              </a:p>
            </p:txBody>
          </p:sp>
          <p:sp>
            <p:nvSpPr>
              <p:cNvPr id="129" name="文本框 38">
                <a:extLst>
                  <a:ext uri="{FF2B5EF4-FFF2-40B4-BE49-F238E27FC236}">
                    <a16:creationId xmlns="" xmlns:a16="http://schemas.microsoft.com/office/drawing/2014/main" id="{C39D7737-759B-46E7-9413-35543F32E868}"/>
                  </a:ext>
                </a:extLst>
              </p:cNvPr>
              <p:cNvSpPr txBox="1"/>
              <p:nvPr/>
            </p:nvSpPr>
            <p:spPr bwMode="gray">
              <a:xfrm>
                <a:off x="3190079" y="2777918"/>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1</a:t>
                </a:r>
              </a:p>
            </p:txBody>
          </p:sp>
        </p:grpSp>
        <p:cxnSp>
          <p:nvCxnSpPr>
            <p:cNvPr id="126" name="直接箭头连接符 28">
              <a:extLst>
                <a:ext uri="{FF2B5EF4-FFF2-40B4-BE49-F238E27FC236}">
                  <a16:creationId xmlns="" xmlns:a16="http://schemas.microsoft.com/office/drawing/2014/main" id="{CBB07A96-F106-4D09-93CC-DC273431737F}"/>
                </a:ext>
              </a:extLst>
            </p:cNvPr>
            <p:cNvCxnSpPr>
              <a:cxnSpLocks/>
              <a:stCxn id="129" idx="3"/>
            </p:cNvCxnSpPr>
            <p:nvPr/>
          </p:nvCxnSpPr>
          <p:spPr bwMode="gray">
            <a:xfrm flipV="1">
              <a:off x="3652728" y="3682757"/>
              <a:ext cx="314941" cy="2"/>
            </a:xfrm>
            <a:prstGeom prst="straightConnector1">
              <a:avLst/>
            </a:prstGeom>
            <a:ln w="2857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30" name="Group 129">
            <a:extLst>
              <a:ext uri="{FF2B5EF4-FFF2-40B4-BE49-F238E27FC236}">
                <a16:creationId xmlns="" xmlns:a16="http://schemas.microsoft.com/office/drawing/2014/main" id="{EFD0B120-3D3A-49E6-8E14-178A2D4CE6B0}"/>
              </a:ext>
            </a:extLst>
          </p:cNvPr>
          <p:cNvGrpSpPr/>
          <p:nvPr/>
        </p:nvGrpSpPr>
        <p:grpSpPr bwMode="gray">
          <a:xfrm>
            <a:off x="2781255" y="4038742"/>
            <a:ext cx="1189929" cy="277000"/>
            <a:chOff x="2777740" y="3544258"/>
            <a:chExt cx="1189929" cy="277000"/>
          </a:xfrm>
        </p:grpSpPr>
        <p:grpSp>
          <p:nvGrpSpPr>
            <p:cNvPr id="131" name="Group 130">
              <a:extLst>
                <a:ext uri="{FF2B5EF4-FFF2-40B4-BE49-F238E27FC236}">
                  <a16:creationId xmlns="" xmlns:a16="http://schemas.microsoft.com/office/drawing/2014/main" id="{F3B393DE-0C3A-42E9-93BA-F43F6CB0497C}"/>
                </a:ext>
              </a:extLst>
            </p:cNvPr>
            <p:cNvGrpSpPr/>
            <p:nvPr/>
          </p:nvGrpSpPr>
          <p:grpSpPr bwMode="gray">
            <a:xfrm>
              <a:off x="2777740" y="3544258"/>
              <a:ext cx="874988" cy="277000"/>
              <a:chOff x="2574670" y="2777917"/>
              <a:chExt cx="874988" cy="277000"/>
            </a:xfrm>
          </p:grpSpPr>
          <p:sp>
            <p:nvSpPr>
              <p:cNvPr id="133" name="文本框 36">
                <a:extLst>
                  <a:ext uri="{FF2B5EF4-FFF2-40B4-BE49-F238E27FC236}">
                    <a16:creationId xmlns="" xmlns:a16="http://schemas.microsoft.com/office/drawing/2014/main" id="{384D93F2-2B86-40A3-A665-5A0C98A61731}"/>
                  </a:ext>
                </a:extLst>
              </p:cNvPr>
              <p:cNvSpPr txBox="1"/>
              <p:nvPr/>
            </p:nvSpPr>
            <p:spPr bwMode="gray">
              <a:xfrm>
                <a:off x="2574670" y="2777917"/>
                <a:ext cx="259579" cy="276999"/>
              </a:xfrm>
              <a:prstGeom prst="rect">
                <a:avLst/>
              </a:prstGeom>
              <a:solidFill>
                <a:schemeClr val="bg1"/>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3</a:t>
                </a:r>
              </a:p>
            </p:txBody>
          </p:sp>
          <p:sp>
            <p:nvSpPr>
              <p:cNvPr id="134" name="文本框 37">
                <a:extLst>
                  <a:ext uri="{FF2B5EF4-FFF2-40B4-BE49-F238E27FC236}">
                    <a16:creationId xmlns="" xmlns:a16="http://schemas.microsoft.com/office/drawing/2014/main" id="{B04FDB0D-2FC7-4012-A10D-FA107FFF995A}"/>
                  </a:ext>
                </a:extLst>
              </p:cNvPr>
              <p:cNvSpPr txBox="1"/>
              <p:nvPr/>
            </p:nvSpPr>
            <p:spPr bwMode="gray">
              <a:xfrm>
                <a:off x="2882375" y="2777918"/>
                <a:ext cx="259579" cy="276999"/>
              </a:xfrm>
              <a:prstGeom prst="rect">
                <a:avLst/>
              </a:prstGeom>
              <a:solidFill>
                <a:schemeClr val="bg1"/>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2</a:t>
                </a:r>
              </a:p>
            </p:txBody>
          </p:sp>
          <p:sp>
            <p:nvSpPr>
              <p:cNvPr id="135" name="文本框 38">
                <a:extLst>
                  <a:ext uri="{FF2B5EF4-FFF2-40B4-BE49-F238E27FC236}">
                    <a16:creationId xmlns="" xmlns:a16="http://schemas.microsoft.com/office/drawing/2014/main" id="{357E8C52-CA3B-4650-AF2C-AF3194697D28}"/>
                  </a:ext>
                </a:extLst>
              </p:cNvPr>
              <p:cNvSpPr txBox="1"/>
              <p:nvPr/>
            </p:nvSpPr>
            <p:spPr bwMode="gray">
              <a:xfrm>
                <a:off x="3190079" y="2777918"/>
                <a:ext cx="259579" cy="276999"/>
              </a:xfrm>
              <a:prstGeom prst="rect">
                <a:avLst/>
              </a:prstGeom>
              <a:solidFill>
                <a:schemeClr val="bg1"/>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1</a:t>
                </a:r>
              </a:p>
            </p:txBody>
          </p:sp>
        </p:grpSp>
        <p:cxnSp>
          <p:nvCxnSpPr>
            <p:cNvPr id="132" name="直接箭头连接符 28">
              <a:extLst>
                <a:ext uri="{FF2B5EF4-FFF2-40B4-BE49-F238E27FC236}">
                  <a16:creationId xmlns="" xmlns:a16="http://schemas.microsoft.com/office/drawing/2014/main" id="{AD99669C-69D3-4897-B9BA-8B14B02EE506}"/>
                </a:ext>
              </a:extLst>
            </p:cNvPr>
            <p:cNvCxnSpPr>
              <a:cxnSpLocks/>
              <a:stCxn id="135" idx="3"/>
            </p:cNvCxnSpPr>
            <p:nvPr/>
          </p:nvCxnSpPr>
          <p:spPr bwMode="gray">
            <a:xfrm flipV="1">
              <a:off x="3652728" y="3682757"/>
              <a:ext cx="314941" cy="2"/>
            </a:xfrm>
            <a:prstGeom prst="straightConnector1">
              <a:avLst/>
            </a:prstGeom>
            <a:ln w="2857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sp>
        <p:nvSpPr>
          <p:cNvPr id="136" name="Freeform 159">
            <a:extLst>
              <a:ext uri="{FF2B5EF4-FFF2-40B4-BE49-F238E27FC236}">
                <a16:creationId xmlns="" xmlns:a16="http://schemas.microsoft.com/office/drawing/2014/main" id="{415CF141-1746-4880-AA8E-0592A4AEB5C1}"/>
              </a:ext>
            </a:extLst>
          </p:cNvPr>
          <p:cNvSpPr/>
          <p:nvPr/>
        </p:nvSpPr>
        <p:spPr bwMode="gray">
          <a:xfrm flipH="1">
            <a:off x="10478830" y="4805094"/>
            <a:ext cx="1164090" cy="60850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216000" rtlCol="0" anchor="ctr">
            <a:noAutofit/>
          </a:bodyPr>
          <a:lstStyle/>
          <a:p>
            <a:pPr algn="ctr" fontAlgn="ctr"/>
            <a:r>
              <a:rPr lang="en-US" sz="1200" dirty="0">
                <a:solidFill>
                  <a:srgbClr val="000000"/>
                </a:solidFill>
                <a:sym typeface="Huawei Sans" panose="020C0503030203020204" pitchFamily="34" charset="0"/>
              </a:rPr>
              <a:t>HQ</a:t>
            </a:r>
          </a:p>
        </p:txBody>
      </p:sp>
      <p:sp>
        <p:nvSpPr>
          <p:cNvPr id="137" name="Freeform 159">
            <a:extLst>
              <a:ext uri="{FF2B5EF4-FFF2-40B4-BE49-F238E27FC236}">
                <a16:creationId xmlns="" xmlns:a16="http://schemas.microsoft.com/office/drawing/2014/main" id="{421A3C69-F552-46F9-8DFB-ACF84A2766CE}"/>
              </a:ext>
            </a:extLst>
          </p:cNvPr>
          <p:cNvSpPr/>
          <p:nvPr/>
        </p:nvSpPr>
        <p:spPr bwMode="gray">
          <a:xfrm flipH="1">
            <a:off x="6895854" y="4806393"/>
            <a:ext cx="1164090" cy="60850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216000" rtlCol="0" anchor="ctr">
            <a:noAutofit/>
          </a:bodyPr>
          <a:lstStyle/>
          <a:p>
            <a:pPr algn="ctr" fontAlgn="ctr"/>
            <a:r>
              <a:rPr lang="en-US" sz="1200" dirty="0">
                <a:solidFill>
                  <a:srgbClr val="000000"/>
                </a:solidFill>
                <a:sym typeface="Huawei Sans" panose="020C0503030203020204" pitchFamily="34" charset="0"/>
              </a:rPr>
              <a:t>Branch</a:t>
            </a:r>
          </a:p>
        </p:txBody>
      </p:sp>
      <p:pic>
        <p:nvPicPr>
          <p:cNvPr id="138" name="图片 8">
            <a:extLst>
              <a:ext uri="{FF2B5EF4-FFF2-40B4-BE49-F238E27FC236}">
                <a16:creationId xmlns="" xmlns:a16="http://schemas.microsoft.com/office/drawing/2014/main" id="{039600A3-D87D-41FC-9237-3F0C449F29F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795424" y="4814371"/>
            <a:ext cx="540000" cy="442800"/>
          </a:xfrm>
          <a:prstGeom prst="rect">
            <a:avLst/>
          </a:prstGeom>
        </p:spPr>
      </p:pic>
      <p:pic>
        <p:nvPicPr>
          <p:cNvPr id="139" name="图片 9">
            <a:extLst>
              <a:ext uri="{FF2B5EF4-FFF2-40B4-BE49-F238E27FC236}">
                <a16:creationId xmlns="" xmlns:a16="http://schemas.microsoft.com/office/drawing/2014/main" id="{357A48FF-C068-4BB8-83B6-9ECAD7A8976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263769" y="4814371"/>
            <a:ext cx="540000" cy="442800"/>
          </a:xfrm>
          <a:prstGeom prst="rect">
            <a:avLst/>
          </a:prstGeom>
        </p:spPr>
      </p:pic>
      <p:sp>
        <p:nvSpPr>
          <p:cNvPr id="140" name="文本框 40">
            <a:extLst>
              <a:ext uri="{FF2B5EF4-FFF2-40B4-BE49-F238E27FC236}">
                <a16:creationId xmlns="" xmlns:a16="http://schemas.microsoft.com/office/drawing/2014/main" id="{8E5D3181-188C-4D8D-A147-7B12732B881B}"/>
              </a:ext>
            </a:extLst>
          </p:cNvPr>
          <p:cNvSpPr txBox="1"/>
          <p:nvPr/>
        </p:nvSpPr>
        <p:spPr bwMode="gray">
          <a:xfrm>
            <a:off x="7534477" y="5214447"/>
            <a:ext cx="579190"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EDGE</a:t>
            </a:r>
          </a:p>
        </p:txBody>
      </p:sp>
      <p:sp>
        <p:nvSpPr>
          <p:cNvPr id="141" name="文本框 42">
            <a:extLst>
              <a:ext uri="{FF2B5EF4-FFF2-40B4-BE49-F238E27FC236}">
                <a16:creationId xmlns="" xmlns:a16="http://schemas.microsoft.com/office/drawing/2014/main" id="{7A3EECB3-440D-4F4C-B751-FE0BADAED21F}"/>
              </a:ext>
            </a:extLst>
          </p:cNvPr>
          <p:cNvSpPr txBox="1"/>
          <p:nvPr/>
        </p:nvSpPr>
        <p:spPr bwMode="gray">
          <a:xfrm>
            <a:off x="10456108" y="5200283"/>
            <a:ext cx="623462" cy="276999"/>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EDGE</a:t>
            </a:r>
          </a:p>
        </p:txBody>
      </p:sp>
      <p:cxnSp>
        <p:nvCxnSpPr>
          <p:cNvPr id="142" name="Connector: Elbow 141">
            <a:extLst>
              <a:ext uri="{FF2B5EF4-FFF2-40B4-BE49-F238E27FC236}">
                <a16:creationId xmlns="" xmlns:a16="http://schemas.microsoft.com/office/drawing/2014/main" id="{494F9E23-0900-4FE6-9A9A-6E08D3CA2B87}"/>
              </a:ext>
            </a:extLst>
          </p:cNvPr>
          <p:cNvCxnSpPr>
            <a:cxnSpLocks/>
          </p:cNvCxnSpPr>
          <p:nvPr/>
        </p:nvCxnSpPr>
        <p:spPr bwMode="gray">
          <a:xfrm rot="5400000" flipH="1" flipV="1">
            <a:off x="9299596" y="3580199"/>
            <a:ext cx="12700" cy="2468345"/>
          </a:xfrm>
          <a:prstGeom prst="bentConnector3">
            <a:avLst>
              <a:gd name="adj1" fmla="val 2925000"/>
            </a:avLst>
          </a:prstGeom>
          <a:ln w="28575">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43" name="Connector: Elbow 142">
            <a:extLst>
              <a:ext uri="{FF2B5EF4-FFF2-40B4-BE49-F238E27FC236}">
                <a16:creationId xmlns="" xmlns:a16="http://schemas.microsoft.com/office/drawing/2014/main" id="{BEC2929D-3635-414D-8D3C-D134D2142FB3}"/>
              </a:ext>
            </a:extLst>
          </p:cNvPr>
          <p:cNvCxnSpPr>
            <a:cxnSpLocks/>
            <a:stCxn id="138" idx="2"/>
            <a:endCxn id="139" idx="2"/>
          </p:cNvCxnSpPr>
          <p:nvPr/>
        </p:nvCxnSpPr>
        <p:spPr bwMode="gray">
          <a:xfrm rot="16200000" flipH="1">
            <a:off x="9299596" y="4022998"/>
            <a:ext cx="12700" cy="2468345"/>
          </a:xfrm>
          <a:prstGeom prst="bentConnector3">
            <a:avLst>
              <a:gd name="adj1" fmla="val 2925016"/>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4" name="TextBox 143">
            <a:extLst>
              <a:ext uri="{FF2B5EF4-FFF2-40B4-BE49-F238E27FC236}">
                <a16:creationId xmlns="" xmlns:a16="http://schemas.microsoft.com/office/drawing/2014/main" id="{D7F897A8-8CCE-4736-B000-D1BE08130CEB}"/>
              </a:ext>
            </a:extLst>
          </p:cNvPr>
          <p:cNvSpPr txBox="1"/>
          <p:nvPr/>
        </p:nvSpPr>
        <p:spPr bwMode="gray">
          <a:xfrm>
            <a:off x="8629318" y="4451297"/>
            <a:ext cx="1353256" cy="276999"/>
          </a:xfrm>
          <a:prstGeom prst="rect">
            <a:avLst/>
          </a:prstGeom>
          <a:noFill/>
        </p:spPr>
        <p:txBody>
          <a:bodyPr wrap="none" rtlCol="0">
            <a:spAutoFit/>
          </a:bodyPr>
          <a:lstStyle/>
          <a:p>
            <a:pPr algn="ctr" fontAlgn="ctr"/>
            <a:r>
              <a:rPr lang="en-US" sz="1200" dirty="0">
                <a:solidFill>
                  <a:prstClr val="black"/>
                </a:solidFill>
                <a:latin typeface="Huawei Sans" panose="020C0503030203020204" pitchFamily="34" charset="0"/>
              </a:rPr>
              <a:t>High-quality link</a:t>
            </a:r>
          </a:p>
        </p:txBody>
      </p:sp>
      <p:sp>
        <p:nvSpPr>
          <p:cNvPr id="145" name="TextBox 144">
            <a:extLst>
              <a:ext uri="{FF2B5EF4-FFF2-40B4-BE49-F238E27FC236}">
                <a16:creationId xmlns="" xmlns:a16="http://schemas.microsoft.com/office/drawing/2014/main" id="{8B48C8B8-373D-4D2C-BD9C-FDD40CF9BCC1}"/>
              </a:ext>
            </a:extLst>
          </p:cNvPr>
          <p:cNvSpPr txBox="1"/>
          <p:nvPr/>
        </p:nvSpPr>
        <p:spPr bwMode="gray">
          <a:xfrm>
            <a:off x="8652562" y="5358852"/>
            <a:ext cx="1306768" cy="276999"/>
          </a:xfrm>
          <a:prstGeom prst="rect">
            <a:avLst/>
          </a:prstGeom>
          <a:noFill/>
        </p:spPr>
        <p:txBody>
          <a:bodyPr wrap="none" rtlCol="0">
            <a:spAutoFit/>
          </a:bodyPr>
          <a:lstStyle/>
          <a:p>
            <a:pPr algn="ctr" fontAlgn="ctr"/>
            <a:r>
              <a:rPr lang="en-US" sz="1200" dirty="0">
                <a:solidFill>
                  <a:prstClr val="black"/>
                </a:solidFill>
                <a:latin typeface="Huawei Sans" panose="020C0503030203020204" pitchFamily="34" charset="0"/>
              </a:rPr>
              <a:t>Low-quality link</a:t>
            </a:r>
          </a:p>
        </p:txBody>
      </p:sp>
      <p:grpSp>
        <p:nvGrpSpPr>
          <p:cNvPr id="146" name="Group 145">
            <a:extLst>
              <a:ext uri="{FF2B5EF4-FFF2-40B4-BE49-F238E27FC236}">
                <a16:creationId xmlns="" xmlns:a16="http://schemas.microsoft.com/office/drawing/2014/main" id="{FEBF48DD-2420-4530-94F9-4CCB1ED4055D}"/>
              </a:ext>
            </a:extLst>
          </p:cNvPr>
          <p:cNvGrpSpPr/>
          <p:nvPr/>
        </p:nvGrpSpPr>
        <p:grpSpPr bwMode="gray">
          <a:xfrm>
            <a:off x="7286059" y="3971002"/>
            <a:ext cx="567283" cy="276999"/>
            <a:chOff x="1109809" y="4009946"/>
            <a:chExt cx="567283" cy="276999"/>
          </a:xfrm>
        </p:grpSpPr>
        <p:sp>
          <p:nvSpPr>
            <p:cNvPr id="147" name="文本框 33">
              <a:extLst>
                <a:ext uri="{FF2B5EF4-FFF2-40B4-BE49-F238E27FC236}">
                  <a16:creationId xmlns="" xmlns:a16="http://schemas.microsoft.com/office/drawing/2014/main" id="{32D0E06A-C7C3-40EE-8F0E-1D6663E55E6C}"/>
                </a:ext>
              </a:extLst>
            </p:cNvPr>
            <p:cNvSpPr txBox="1"/>
            <p:nvPr/>
          </p:nvSpPr>
          <p:spPr bwMode="gray">
            <a:xfrm>
              <a:off x="1109809" y="4009946"/>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5</a:t>
              </a:r>
            </a:p>
          </p:txBody>
        </p:sp>
        <p:sp>
          <p:nvSpPr>
            <p:cNvPr id="148" name="文本框 34">
              <a:extLst>
                <a:ext uri="{FF2B5EF4-FFF2-40B4-BE49-F238E27FC236}">
                  <a16:creationId xmlns="" xmlns:a16="http://schemas.microsoft.com/office/drawing/2014/main" id="{4F838F33-C377-464E-8E0E-00E9F505C406}"/>
                </a:ext>
              </a:extLst>
            </p:cNvPr>
            <p:cNvSpPr txBox="1"/>
            <p:nvPr/>
          </p:nvSpPr>
          <p:spPr bwMode="gray">
            <a:xfrm>
              <a:off x="1417513" y="4009946"/>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4</a:t>
              </a:r>
            </a:p>
          </p:txBody>
        </p:sp>
      </p:grpSp>
      <p:grpSp>
        <p:nvGrpSpPr>
          <p:cNvPr id="149" name="Group 148">
            <a:extLst>
              <a:ext uri="{FF2B5EF4-FFF2-40B4-BE49-F238E27FC236}">
                <a16:creationId xmlns="" xmlns:a16="http://schemas.microsoft.com/office/drawing/2014/main" id="{8D06BBDE-6E36-4586-AE8A-7E398E352F34}"/>
              </a:ext>
            </a:extLst>
          </p:cNvPr>
          <p:cNvGrpSpPr/>
          <p:nvPr/>
        </p:nvGrpSpPr>
        <p:grpSpPr bwMode="gray">
          <a:xfrm>
            <a:off x="7286059" y="4319703"/>
            <a:ext cx="567283" cy="276999"/>
            <a:chOff x="1109809" y="4009946"/>
            <a:chExt cx="567283" cy="276999"/>
          </a:xfrm>
        </p:grpSpPr>
        <p:sp>
          <p:nvSpPr>
            <p:cNvPr id="150" name="文本框 33">
              <a:extLst>
                <a:ext uri="{FF2B5EF4-FFF2-40B4-BE49-F238E27FC236}">
                  <a16:creationId xmlns="" xmlns:a16="http://schemas.microsoft.com/office/drawing/2014/main" id="{1299715E-7E96-4E54-A789-A731A9EE1698}"/>
                </a:ext>
              </a:extLst>
            </p:cNvPr>
            <p:cNvSpPr txBox="1"/>
            <p:nvPr/>
          </p:nvSpPr>
          <p:spPr bwMode="gray">
            <a:xfrm>
              <a:off x="1109809" y="4009946"/>
              <a:ext cx="259579" cy="276999"/>
            </a:xfrm>
            <a:prstGeom prst="rect">
              <a:avLst/>
            </a:prstGeom>
            <a:solidFill>
              <a:schemeClr val="bg1"/>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5</a:t>
              </a:r>
            </a:p>
          </p:txBody>
        </p:sp>
        <p:sp>
          <p:nvSpPr>
            <p:cNvPr id="151" name="文本框 34">
              <a:extLst>
                <a:ext uri="{FF2B5EF4-FFF2-40B4-BE49-F238E27FC236}">
                  <a16:creationId xmlns="" xmlns:a16="http://schemas.microsoft.com/office/drawing/2014/main" id="{5A7BFA7D-4CFA-4098-BF16-8850F5DC9358}"/>
                </a:ext>
              </a:extLst>
            </p:cNvPr>
            <p:cNvSpPr txBox="1"/>
            <p:nvPr/>
          </p:nvSpPr>
          <p:spPr bwMode="gray">
            <a:xfrm>
              <a:off x="1417513" y="4009946"/>
              <a:ext cx="259579" cy="276999"/>
            </a:xfrm>
            <a:prstGeom prst="rect">
              <a:avLst/>
            </a:prstGeom>
            <a:solidFill>
              <a:schemeClr val="bg1"/>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4</a:t>
              </a:r>
            </a:p>
          </p:txBody>
        </p:sp>
      </p:grpSp>
      <p:sp>
        <p:nvSpPr>
          <p:cNvPr id="152" name="TextBox 151">
            <a:extLst>
              <a:ext uri="{FF2B5EF4-FFF2-40B4-BE49-F238E27FC236}">
                <a16:creationId xmlns="" xmlns:a16="http://schemas.microsoft.com/office/drawing/2014/main" id="{7F6F0B35-CC86-4067-9ECE-AC93465C4806}"/>
              </a:ext>
            </a:extLst>
          </p:cNvPr>
          <p:cNvSpPr txBox="1"/>
          <p:nvPr/>
        </p:nvSpPr>
        <p:spPr bwMode="gray">
          <a:xfrm>
            <a:off x="6190254" y="3523747"/>
            <a:ext cx="1869690" cy="461665"/>
          </a:xfrm>
          <a:prstGeom prst="rect">
            <a:avLst/>
          </a:prstGeom>
          <a:noFill/>
        </p:spPr>
        <p:txBody>
          <a:bodyPr wrap="square" rtlCol="0">
            <a:spAutoFit/>
          </a:bodyPr>
          <a:lstStyle/>
          <a:p>
            <a:pPr algn="ctr" fontAlgn="ctr"/>
            <a:r>
              <a:rPr lang="en-US" sz="1200" dirty="0">
                <a:solidFill>
                  <a:prstClr val="black"/>
                </a:solidFill>
                <a:latin typeface="Huawei Sans" panose="020C0503030203020204" pitchFamily="34" charset="0"/>
              </a:rPr>
              <a:t>High-priority applications</a:t>
            </a:r>
          </a:p>
        </p:txBody>
      </p:sp>
      <p:sp>
        <p:nvSpPr>
          <p:cNvPr id="153" name="TextBox 152">
            <a:extLst>
              <a:ext uri="{FF2B5EF4-FFF2-40B4-BE49-F238E27FC236}">
                <a16:creationId xmlns="" xmlns:a16="http://schemas.microsoft.com/office/drawing/2014/main" id="{1F87CB73-9DB4-4AD0-BDC5-38511F23B4C4}"/>
              </a:ext>
            </a:extLst>
          </p:cNvPr>
          <p:cNvSpPr txBox="1"/>
          <p:nvPr/>
        </p:nvSpPr>
        <p:spPr bwMode="gray">
          <a:xfrm>
            <a:off x="6454629" y="4555440"/>
            <a:ext cx="1430520" cy="424732"/>
          </a:xfrm>
          <a:prstGeom prst="rect">
            <a:avLst/>
          </a:prstGeom>
          <a:noFill/>
        </p:spPr>
        <p:txBody>
          <a:bodyPr wrap="square" rtlCol="0">
            <a:spAutoFit/>
          </a:bodyPr>
          <a:lstStyle/>
          <a:p>
            <a:pPr algn="ctr" fontAlgn="ctr">
              <a:lnSpc>
                <a:spcPct val="90000"/>
              </a:lnSpc>
            </a:pPr>
            <a:r>
              <a:rPr lang="en-US" sz="1200" dirty="0">
                <a:solidFill>
                  <a:prstClr val="black"/>
                </a:solidFill>
                <a:latin typeface="Huawei Sans" panose="020C0503030203020204" pitchFamily="34" charset="0"/>
              </a:rPr>
              <a:t>Low-priority applications</a:t>
            </a:r>
          </a:p>
        </p:txBody>
      </p:sp>
      <p:grpSp>
        <p:nvGrpSpPr>
          <p:cNvPr id="155" name="Group 154">
            <a:extLst>
              <a:ext uri="{FF2B5EF4-FFF2-40B4-BE49-F238E27FC236}">
                <a16:creationId xmlns="" xmlns:a16="http://schemas.microsoft.com/office/drawing/2014/main" id="{7120619C-5692-42B0-A7D4-FF539AE1F117}"/>
              </a:ext>
            </a:extLst>
          </p:cNvPr>
          <p:cNvGrpSpPr/>
          <p:nvPr/>
        </p:nvGrpSpPr>
        <p:grpSpPr bwMode="gray">
          <a:xfrm>
            <a:off x="10839122" y="4222124"/>
            <a:ext cx="874988" cy="277000"/>
            <a:chOff x="2574670" y="2777917"/>
            <a:chExt cx="874988" cy="277000"/>
          </a:xfrm>
        </p:grpSpPr>
        <p:sp>
          <p:nvSpPr>
            <p:cNvPr id="157" name="文本框 36">
              <a:extLst>
                <a:ext uri="{FF2B5EF4-FFF2-40B4-BE49-F238E27FC236}">
                  <a16:creationId xmlns="" xmlns:a16="http://schemas.microsoft.com/office/drawing/2014/main" id="{0218A851-7C01-44B0-B134-D1AECCF8CFE1}"/>
                </a:ext>
              </a:extLst>
            </p:cNvPr>
            <p:cNvSpPr txBox="1"/>
            <p:nvPr/>
          </p:nvSpPr>
          <p:spPr bwMode="gray">
            <a:xfrm>
              <a:off x="2574670" y="2777917"/>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3</a:t>
              </a:r>
            </a:p>
          </p:txBody>
        </p:sp>
        <p:sp>
          <p:nvSpPr>
            <p:cNvPr id="158" name="文本框 37">
              <a:extLst>
                <a:ext uri="{FF2B5EF4-FFF2-40B4-BE49-F238E27FC236}">
                  <a16:creationId xmlns="" xmlns:a16="http://schemas.microsoft.com/office/drawing/2014/main" id="{CF071C08-CF07-4C6A-9E49-F0B4AE0F79E7}"/>
                </a:ext>
              </a:extLst>
            </p:cNvPr>
            <p:cNvSpPr txBox="1"/>
            <p:nvPr/>
          </p:nvSpPr>
          <p:spPr bwMode="gray">
            <a:xfrm>
              <a:off x="2882375" y="2777918"/>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2</a:t>
              </a:r>
            </a:p>
          </p:txBody>
        </p:sp>
        <p:sp>
          <p:nvSpPr>
            <p:cNvPr id="159" name="文本框 38">
              <a:extLst>
                <a:ext uri="{FF2B5EF4-FFF2-40B4-BE49-F238E27FC236}">
                  <a16:creationId xmlns="" xmlns:a16="http://schemas.microsoft.com/office/drawing/2014/main" id="{FB9B882D-1E5E-4395-BB15-AF9D17AB7A16}"/>
                </a:ext>
              </a:extLst>
            </p:cNvPr>
            <p:cNvSpPr txBox="1"/>
            <p:nvPr/>
          </p:nvSpPr>
          <p:spPr bwMode="gray">
            <a:xfrm>
              <a:off x="3190079" y="2777918"/>
              <a:ext cx="259579" cy="276999"/>
            </a:xfrm>
            <a:prstGeom prst="rect">
              <a:avLst/>
            </a:prstGeom>
            <a:solidFill>
              <a:schemeClr val="bg1">
                <a:lumMod val="85000"/>
              </a:schemeClr>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1</a:t>
              </a:r>
            </a:p>
          </p:txBody>
        </p:sp>
      </p:grpSp>
      <p:grpSp>
        <p:nvGrpSpPr>
          <p:cNvPr id="161" name="Group 160">
            <a:extLst>
              <a:ext uri="{FF2B5EF4-FFF2-40B4-BE49-F238E27FC236}">
                <a16:creationId xmlns="" xmlns:a16="http://schemas.microsoft.com/office/drawing/2014/main" id="{6E2AB199-E012-433E-ABEC-356711DC894E}"/>
              </a:ext>
            </a:extLst>
          </p:cNvPr>
          <p:cNvGrpSpPr/>
          <p:nvPr/>
        </p:nvGrpSpPr>
        <p:grpSpPr bwMode="gray">
          <a:xfrm>
            <a:off x="10839122" y="4633903"/>
            <a:ext cx="874988" cy="277000"/>
            <a:chOff x="2574670" y="2777917"/>
            <a:chExt cx="874988" cy="277000"/>
          </a:xfrm>
        </p:grpSpPr>
        <p:sp>
          <p:nvSpPr>
            <p:cNvPr id="163" name="文本框 36">
              <a:extLst>
                <a:ext uri="{FF2B5EF4-FFF2-40B4-BE49-F238E27FC236}">
                  <a16:creationId xmlns="" xmlns:a16="http://schemas.microsoft.com/office/drawing/2014/main" id="{D636B2A6-BD88-49A5-9965-99F72943E1C0}"/>
                </a:ext>
              </a:extLst>
            </p:cNvPr>
            <p:cNvSpPr txBox="1"/>
            <p:nvPr/>
          </p:nvSpPr>
          <p:spPr bwMode="gray">
            <a:xfrm>
              <a:off x="2574670" y="2777917"/>
              <a:ext cx="259579" cy="276999"/>
            </a:xfrm>
            <a:prstGeom prst="rect">
              <a:avLst/>
            </a:prstGeom>
            <a:solidFill>
              <a:schemeClr val="bg1"/>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3</a:t>
              </a:r>
            </a:p>
          </p:txBody>
        </p:sp>
        <p:sp>
          <p:nvSpPr>
            <p:cNvPr id="164" name="文本框 37">
              <a:extLst>
                <a:ext uri="{FF2B5EF4-FFF2-40B4-BE49-F238E27FC236}">
                  <a16:creationId xmlns="" xmlns:a16="http://schemas.microsoft.com/office/drawing/2014/main" id="{72C18A06-FF07-4AD0-B8C8-5DDFF35E3AB3}"/>
                </a:ext>
              </a:extLst>
            </p:cNvPr>
            <p:cNvSpPr txBox="1"/>
            <p:nvPr/>
          </p:nvSpPr>
          <p:spPr bwMode="gray">
            <a:xfrm>
              <a:off x="2882375" y="2777918"/>
              <a:ext cx="259579" cy="276999"/>
            </a:xfrm>
            <a:prstGeom prst="rect">
              <a:avLst/>
            </a:prstGeom>
            <a:solidFill>
              <a:schemeClr val="bg1"/>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2</a:t>
              </a:r>
            </a:p>
          </p:txBody>
        </p:sp>
        <p:sp>
          <p:nvSpPr>
            <p:cNvPr id="165" name="文本框 38">
              <a:extLst>
                <a:ext uri="{FF2B5EF4-FFF2-40B4-BE49-F238E27FC236}">
                  <a16:creationId xmlns="" xmlns:a16="http://schemas.microsoft.com/office/drawing/2014/main" id="{2EE2351E-AE88-4D1D-9240-256BA0EE465E}"/>
                </a:ext>
              </a:extLst>
            </p:cNvPr>
            <p:cNvSpPr txBox="1"/>
            <p:nvPr/>
          </p:nvSpPr>
          <p:spPr bwMode="gray">
            <a:xfrm>
              <a:off x="3190079" y="2777918"/>
              <a:ext cx="259579" cy="276999"/>
            </a:xfrm>
            <a:prstGeom prst="rect">
              <a:avLst/>
            </a:prstGeom>
            <a:solidFill>
              <a:schemeClr val="bg1"/>
            </a:solidFill>
            <a:ln>
              <a:solidFill>
                <a:schemeClr val="tx1"/>
              </a:solidFill>
            </a:ln>
          </p:spPr>
          <p:txBody>
            <a:bodyPr wrap="square" rtlCol="0">
              <a:spAutoFit/>
            </a:bodyPr>
            <a:lstStyle/>
            <a:p>
              <a:pPr fontAlgn="ctr"/>
              <a:r>
                <a:rPr lang="en-US" sz="1200" dirty="0">
                  <a:solidFill>
                    <a:prstClr val="black"/>
                  </a:solidFill>
                  <a:latin typeface="Huawei Sans" panose="020C0503030203020204" pitchFamily="34" charset="0"/>
                </a:rPr>
                <a:t>1</a:t>
              </a:r>
            </a:p>
          </p:txBody>
        </p:sp>
      </p:grpSp>
      <p:cxnSp>
        <p:nvCxnSpPr>
          <p:cNvPr id="166" name="Straight Arrow Connector 165">
            <a:extLst>
              <a:ext uri="{FF2B5EF4-FFF2-40B4-BE49-F238E27FC236}">
                <a16:creationId xmlns="" xmlns:a16="http://schemas.microsoft.com/office/drawing/2014/main" id="{2F664D21-9908-4822-AAB4-1882E468E50C}"/>
              </a:ext>
            </a:extLst>
          </p:cNvPr>
          <p:cNvCxnSpPr/>
          <p:nvPr/>
        </p:nvCxnSpPr>
        <p:spPr bwMode="gray">
          <a:xfrm>
            <a:off x="8419798" y="4559352"/>
            <a:ext cx="0" cy="900127"/>
          </a:xfrm>
          <a:prstGeom prst="straightConnector1">
            <a:avLst/>
          </a:prstGeom>
          <a:ln w="28575">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168" name="Speech Bubble: Rectangle 167">
            <a:extLst>
              <a:ext uri="{FF2B5EF4-FFF2-40B4-BE49-F238E27FC236}">
                <a16:creationId xmlns="" xmlns:a16="http://schemas.microsoft.com/office/drawing/2014/main" id="{3A1BCFAF-D263-45DE-AC82-7873D91356D4}"/>
              </a:ext>
            </a:extLst>
          </p:cNvPr>
          <p:cNvSpPr/>
          <p:nvPr/>
        </p:nvSpPr>
        <p:spPr bwMode="gray">
          <a:xfrm>
            <a:off x="8692850" y="4748944"/>
            <a:ext cx="1479548" cy="585716"/>
          </a:xfrm>
          <a:prstGeom prst="wedgeRectCallout">
            <a:avLst>
              <a:gd name="adj1" fmla="val -63991"/>
              <a:gd name="adj2" fmla="val -2295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black"/>
                </a:solidFill>
              </a:rPr>
              <a:t>Traffic switching of low-priority applications</a:t>
            </a:r>
          </a:p>
        </p:txBody>
      </p:sp>
      <p:sp>
        <p:nvSpPr>
          <p:cNvPr id="74" name="五边形 2">
            <a:extLst>
              <a:ext uri="{FF2B5EF4-FFF2-40B4-BE49-F238E27FC236}">
                <a16:creationId xmlns="" xmlns:a16="http://schemas.microsoft.com/office/drawing/2014/main" id="{BA1160F2-DA67-4A89-82AB-4C9265594D00}"/>
              </a:ext>
            </a:extLst>
          </p:cNvPr>
          <p:cNvSpPr/>
          <p:nvPr/>
        </p:nvSpPr>
        <p:spPr bwMode="gray">
          <a:xfrm>
            <a:off x="5186152" y="88111"/>
            <a:ext cx="2769194" cy="25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sym typeface="Huawei Sans" panose="020C0503030203020204" pitchFamily="34" charset="0"/>
              </a:rPr>
              <a:t>Intelligent Traffic Steering Design</a:t>
            </a:r>
          </a:p>
        </p:txBody>
      </p:sp>
      <p:sp>
        <p:nvSpPr>
          <p:cNvPr id="75" name="燕尾形 3">
            <a:extLst>
              <a:ext uri="{FF2B5EF4-FFF2-40B4-BE49-F238E27FC236}">
                <a16:creationId xmlns="" xmlns:a16="http://schemas.microsoft.com/office/drawing/2014/main" id="{D4B35244-A493-4AA6-82F0-BE59BE0A2E89}"/>
              </a:ext>
            </a:extLst>
          </p:cNvPr>
          <p:cNvSpPr/>
          <p:nvPr/>
        </p:nvSpPr>
        <p:spPr bwMode="gray">
          <a:xfrm>
            <a:off x="7869101" y="88111"/>
            <a:ext cx="1268159"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prstClr val="black"/>
                </a:solidFill>
                <a:latin typeface="Huawei Sans" panose="020C0503030203020204" pitchFamily="34" charset="0"/>
                <a:sym typeface="Huawei Sans" panose="020C0503030203020204" pitchFamily="34" charset="0"/>
              </a:rPr>
              <a:t>QoS Design</a:t>
            </a:r>
          </a:p>
        </p:txBody>
      </p:sp>
      <p:sp>
        <p:nvSpPr>
          <p:cNvPr id="76" name="燕尾形 3">
            <a:extLst>
              <a:ext uri="{FF2B5EF4-FFF2-40B4-BE49-F238E27FC236}">
                <a16:creationId xmlns="" xmlns:a16="http://schemas.microsoft.com/office/drawing/2014/main" id="{06740AFA-DB08-4E35-814B-DCE8068119FD}"/>
              </a:ext>
            </a:extLst>
          </p:cNvPr>
          <p:cNvSpPr/>
          <p:nvPr/>
        </p:nvSpPr>
        <p:spPr bwMode="gray">
          <a:xfrm>
            <a:off x="9067800" y="88111"/>
            <a:ext cx="2688717"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prstClr val="black"/>
                </a:solidFill>
                <a:latin typeface="Huawei Sans" panose="020C0503030203020204" pitchFamily="34" charset="0"/>
                <a:sym typeface="Huawei Sans" panose="020C0503030203020204" pitchFamily="34" charset="0"/>
              </a:rPr>
              <a:t>Packet Loss Optimization Design</a:t>
            </a:r>
          </a:p>
        </p:txBody>
      </p:sp>
      <p:sp>
        <p:nvSpPr>
          <p:cNvPr id="80" name="燕尾形 3">
            <a:extLst>
              <a:ext uri="{FF2B5EF4-FFF2-40B4-BE49-F238E27FC236}">
                <a16:creationId xmlns="" xmlns:a16="http://schemas.microsoft.com/office/drawing/2014/main" id="{D4B35244-A493-4AA6-82F0-BE59BE0A2E89}"/>
              </a:ext>
            </a:extLst>
          </p:cNvPr>
          <p:cNvSpPr/>
          <p:nvPr/>
        </p:nvSpPr>
        <p:spPr bwMode="gray">
          <a:xfrm>
            <a:off x="7872032" y="88111"/>
            <a:ext cx="1268159"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QoS Design</a:t>
            </a:r>
          </a:p>
        </p:txBody>
      </p:sp>
      <p:sp>
        <p:nvSpPr>
          <p:cNvPr id="81" name="燕尾形 3">
            <a:extLst>
              <a:ext uri="{FF2B5EF4-FFF2-40B4-BE49-F238E27FC236}">
                <a16:creationId xmlns="" xmlns:a16="http://schemas.microsoft.com/office/drawing/2014/main" id="{06740AFA-DB08-4E35-814B-DCE8068119FD}"/>
              </a:ext>
            </a:extLst>
          </p:cNvPr>
          <p:cNvSpPr/>
          <p:nvPr/>
        </p:nvSpPr>
        <p:spPr bwMode="gray">
          <a:xfrm>
            <a:off x="9056876" y="88111"/>
            <a:ext cx="2688717"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Packet Loss Optimization Design</a:t>
            </a:r>
          </a:p>
        </p:txBody>
      </p:sp>
    </p:spTree>
    <p:extLst>
      <p:ext uri="{BB962C8B-B14F-4D97-AF65-F5344CB8AC3E}">
        <p14:creationId xmlns:p14="http://schemas.microsoft.com/office/powerpoint/2010/main" val="2142209307"/>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柱形 5"/>
          <p:cNvSpPr/>
          <p:nvPr/>
        </p:nvSpPr>
        <p:spPr bwMode="gray">
          <a:xfrm rot="16200000">
            <a:off x="2524308" y="1851439"/>
            <a:ext cx="1713683" cy="1501254"/>
          </a:xfrm>
          <a:prstGeom prst="can">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fontAlgn="ctr"/>
            <a:r>
              <a:rPr lang="en-US" sz="1400" dirty="0">
                <a:solidFill>
                  <a:prstClr val="black"/>
                </a:solidFill>
              </a:rPr>
              <a:t>VPN1</a:t>
            </a:r>
          </a:p>
          <a:p>
            <a:pPr algn="ctr" fontAlgn="ctr"/>
            <a:r>
              <a:rPr lang="en-US" sz="1400" dirty="0">
                <a:solidFill>
                  <a:prstClr val="black"/>
                </a:solidFill>
              </a:rPr>
              <a:t>40%</a:t>
            </a:r>
          </a:p>
        </p:txBody>
      </p:sp>
      <p:sp>
        <p:nvSpPr>
          <p:cNvPr id="4" name="标题 3"/>
          <p:cNvSpPr>
            <a:spLocks noGrp="1"/>
          </p:cNvSpPr>
          <p:nvPr>
            <p:ph type="title"/>
          </p:nvPr>
        </p:nvSpPr>
        <p:spPr bwMode="gray"/>
        <p:txBody>
          <a:bodyPr/>
          <a:lstStyle/>
          <a:p>
            <a:r>
              <a:rPr lang="en-US" dirty="0"/>
              <a:t>QoS Design: HQoS</a:t>
            </a:r>
          </a:p>
        </p:txBody>
      </p:sp>
      <p:sp>
        <p:nvSpPr>
          <p:cNvPr id="13" name="矩形 12"/>
          <p:cNvSpPr/>
          <p:nvPr/>
        </p:nvSpPr>
        <p:spPr bwMode="gray">
          <a:xfrm>
            <a:off x="637292" y="5705803"/>
            <a:ext cx="1686808" cy="307777"/>
          </a:xfrm>
          <a:prstGeom prst="rect">
            <a:avLst/>
          </a:prstGeom>
        </p:spPr>
        <p:txBody>
          <a:bodyPr wrap="square">
            <a:spAutoFit/>
          </a:bodyPr>
          <a:lstStyle/>
          <a:p>
            <a:pPr algn="ctr" fontAlgn="ctr"/>
            <a:r>
              <a:rPr lang="en-US" sz="1400" dirty="0">
                <a:solidFill>
                  <a:srgbClr val="C7000B"/>
                </a:solidFill>
                <a:latin typeface="Huawei Sans" panose="020C0503030203020204" pitchFamily="34" charset="0"/>
                <a:sym typeface="Huawei Sans" panose="020C0503030203020204" pitchFamily="34" charset="0"/>
              </a:rPr>
              <a:t>Child traffic policy</a:t>
            </a:r>
          </a:p>
        </p:txBody>
      </p:sp>
      <p:sp>
        <p:nvSpPr>
          <p:cNvPr id="14" name="矩形 13"/>
          <p:cNvSpPr/>
          <p:nvPr/>
        </p:nvSpPr>
        <p:spPr bwMode="gray">
          <a:xfrm>
            <a:off x="2524216" y="5705803"/>
            <a:ext cx="1266734" cy="523220"/>
          </a:xfrm>
          <a:prstGeom prst="rect">
            <a:avLst/>
          </a:prstGeom>
        </p:spPr>
        <p:txBody>
          <a:bodyPr wrap="square">
            <a:spAutoFit/>
          </a:bodyPr>
          <a:lstStyle/>
          <a:p>
            <a:pPr algn="ctr" fontAlgn="ctr"/>
            <a:r>
              <a:rPr lang="en-US" sz="1400" dirty="0">
                <a:solidFill>
                  <a:srgbClr val="C7000B"/>
                </a:solidFill>
                <a:latin typeface="Huawei Sans" panose="020C0503030203020204" pitchFamily="34" charset="0"/>
                <a:sym typeface="Huawei Sans" panose="020C0503030203020204" pitchFamily="34" charset="0"/>
              </a:rPr>
              <a:t>Parent traffic policy</a:t>
            </a:r>
          </a:p>
        </p:txBody>
      </p:sp>
      <p:sp>
        <p:nvSpPr>
          <p:cNvPr id="15" name="矩形 14"/>
          <p:cNvSpPr/>
          <p:nvPr/>
        </p:nvSpPr>
        <p:spPr bwMode="gray">
          <a:xfrm>
            <a:off x="3953800" y="5705803"/>
            <a:ext cx="2017746" cy="523220"/>
          </a:xfrm>
          <a:prstGeom prst="rect">
            <a:avLst/>
          </a:prstGeom>
        </p:spPr>
        <p:txBody>
          <a:bodyPr wrap="square">
            <a:spAutoFit/>
          </a:bodyPr>
          <a:lstStyle/>
          <a:p>
            <a:pPr algn="ctr" fontAlgn="ctr"/>
            <a:r>
              <a:rPr lang="en-US" sz="1400" dirty="0">
                <a:solidFill>
                  <a:srgbClr val="C7000B"/>
                </a:solidFill>
                <a:latin typeface="Huawei Sans" panose="020C0503030203020204" pitchFamily="34" charset="0"/>
                <a:sym typeface="Huawei Sans" panose="020C0503030203020204" pitchFamily="34" charset="0"/>
              </a:rPr>
              <a:t>Bind the parent policy to an interface.</a:t>
            </a:r>
          </a:p>
        </p:txBody>
      </p:sp>
      <p:sp>
        <p:nvSpPr>
          <p:cNvPr id="16" name="左大括号 15"/>
          <p:cNvSpPr/>
          <p:nvPr/>
        </p:nvSpPr>
        <p:spPr bwMode="gray">
          <a:xfrm rot="16200000">
            <a:off x="1332773" y="4727991"/>
            <a:ext cx="287269" cy="1563931"/>
          </a:xfrm>
          <a:prstGeom prst="leftBrac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fontAlgn="ctr">
              <a:buClr>
                <a:srgbClr val="CC9900"/>
              </a:buClr>
              <a:buFont typeface="Wingdings" pitchFamily="2" charset="2"/>
              <a:buChar char="n"/>
            </a:pPr>
            <a:endParaRPr lang="en-US" altLang="zh-CN" sz="2400" dirty="0">
              <a:solidFill>
                <a:srgbClr val="000000"/>
              </a:solidFill>
              <a:latin typeface="Huawei Sans" panose="020C0503030203020204" pitchFamily="34" charset="0"/>
              <a:sym typeface="Huawei Sans" panose="020C0503030203020204" pitchFamily="34" charset="0"/>
            </a:endParaRPr>
          </a:p>
        </p:txBody>
      </p:sp>
      <p:sp>
        <p:nvSpPr>
          <p:cNvPr id="17" name="左大括号 16"/>
          <p:cNvSpPr/>
          <p:nvPr/>
        </p:nvSpPr>
        <p:spPr bwMode="gray">
          <a:xfrm rot="16200000">
            <a:off x="3013459" y="4624590"/>
            <a:ext cx="287269" cy="1770732"/>
          </a:xfrm>
          <a:prstGeom prst="leftBrac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fontAlgn="ctr">
              <a:buClr>
                <a:srgbClr val="CC9900"/>
              </a:buClr>
              <a:buFont typeface="Wingdings" pitchFamily="2" charset="2"/>
              <a:buChar char="n"/>
            </a:pPr>
            <a:endParaRPr lang="en-US" altLang="zh-CN" sz="2400" dirty="0">
              <a:solidFill>
                <a:srgbClr val="000000"/>
              </a:solidFill>
              <a:latin typeface="Huawei Sans" panose="020C0503030203020204" pitchFamily="34" charset="0"/>
              <a:sym typeface="Huawei Sans" panose="020C0503030203020204" pitchFamily="34" charset="0"/>
            </a:endParaRPr>
          </a:p>
        </p:txBody>
      </p:sp>
      <p:sp>
        <p:nvSpPr>
          <p:cNvPr id="10" name="矩形 9"/>
          <p:cNvSpPr/>
          <p:nvPr/>
        </p:nvSpPr>
        <p:spPr bwMode="gray">
          <a:xfrm>
            <a:off x="6180156" y="1061739"/>
            <a:ext cx="5562600" cy="4663841"/>
          </a:xfrm>
          <a:prstGeom prst="rect">
            <a:avLst/>
          </a:prstGeom>
        </p:spPr>
        <p:txBody>
          <a:bodyPr wrap="square">
            <a:spAutoFit/>
          </a:bodyPr>
          <a:lstStyle/>
          <a:p>
            <a:pPr marL="302279" indent="-302279" algn="just" defTabSz="914034" fontAlgn="ctr">
              <a:lnSpc>
                <a:spcPct val="140000"/>
              </a:lnSpc>
              <a:spcBef>
                <a:spcPts val="792"/>
              </a:spcBef>
              <a:buSzPct val="50000"/>
              <a:buFont typeface="Wingdings" panose="05000000000000000000" pitchFamily="2" charset="2"/>
              <a:buChar char="l"/>
            </a:pPr>
            <a:r>
              <a:rPr lang="en-US" sz="1400" dirty="0">
                <a:solidFill>
                  <a:prstClr val="black"/>
                </a:solidFill>
                <a:latin typeface="Huawei Sans" panose="020C0503030203020204" pitchFamily="34" charset="0"/>
                <a:cs typeface="Huawei Sans" panose="020C0503030203020204" pitchFamily="34" charset="0"/>
                <a:sym typeface="Huawei Sans" panose="020C0503030203020204" pitchFamily="34" charset="0"/>
              </a:rPr>
              <a:t>Multiple applications within a department</a:t>
            </a:r>
          </a:p>
          <a:p>
            <a:pPr marL="542925" lvl="1" indent="-228600" defTabSz="914034" fontAlgn="ctr">
              <a:lnSpc>
                <a:spcPct val="140000"/>
              </a:lnSpc>
              <a:spcBef>
                <a:spcPts val="720"/>
              </a:spcBef>
              <a:buSzPct val="50000"/>
              <a:buFont typeface="Wingdings" panose="05000000000000000000" pitchFamily="2" charset="2"/>
              <a:buChar char="p"/>
            </a:pPr>
            <a:r>
              <a:rPr lang="en-US" sz="1200" dirty="0">
                <a:solidFill>
                  <a:prstClr val="black"/>
                </a:solidFill>
                <a:latin typeface="Huawei Sans" panose="020C0503030203020204" pitchFamily="34" charset="0"/>
                <a:sym typeface="Huawei Sans" panose="020C0503030203020204" pitchFamily="34" charset="0"/>
              </a:rPr>
              <a:t>Enterprise applications have different link requirements and different importance. The experience of important applications should be preferentially guaranteed if the egress link bandwidth is limited.</a:t>
            </a:r>
          </a:p>
          <a:p>
            <a:pPr marL="302279" indent="-302279" algn="just" defTabSz="914034" fontAlgn="ctr">
              <a:lnSpc>
                <a:spcPct val="140000"/>
              </a:lnSpc>
              <a:spcBef>
                <a:spcPts val="792"/>
              </a:spcBef>
              <a:buSzPct val="50000"/>
              <a:buFont typeface="Wingdings" panose="05000000000000000000" pitchFamily="2" charset="2"/>
              <a:buChar char="l"/>
            </a:pPr>
            <a:r>
              <a:rPr lang="en-US" sz="1400" dirty="0">
                <a:solidFill>
                  <a:prstClr val="black"/>
                </a:solidFill>
                <a:latin typeface="Huawei Sans" panose="020C0503030203020204" pitchFamily="34" charset="0"/>
                <a:cs typeface="Huawei Sans" panose="020C0503030203020204" pitchFamily="34" charset="0"/>
                <a:sym typeface="Huawei Sans" panose="020C0503030203020204" pitchFamily="34" charset="0"/>
              </a:rPr>
              <a:t>Multiple departments of an enterprise</a:t>
            </a:r>
          </a:p>
          <a:p>
            <a:pPr marL="542925" lvl="1" indent="-228600" defTabSz="914034" fontAlgn="ctr">
              <a:lnSpc>
                <a:spcPct val="140000"/>
              </a:lnSpc>
              <a:spcBef>
                <a:spcPts val="720"/>
              </a:spcBef>
              <a:buSzPct val="50000"/>
              <a:buFont typeface="Wingdings" panose="05000000000000000000" pitchFamily="2" charset="2"/>
              <a:buChar char="p"/>
            </a:pPr>
            <a:r>
              <a:rPr lang="en-US" sz="1200" dirty="0">
                <a:solidFill>
                  <a:prstClr val="black"/>
                </a:solidFill>
                <a:latin typeface="Huawei Sans" panose="020C0503030203020204" pitchFamily="34" charset="0"/>
                <a:sym typeface="Huawei Sans" panose="020C0503030203020204" pitchFamily="34" charset="0"/>
              </a:rPr>
              <a:t>An enterprise usually has multiple departments of different importance. Traffic of each department needs to be isolated, and different bandwidths need to be allocated to each department.</a:t>
            </a:r>
          </a:p>
          <a:p>
            <a:pPr marL="302279" indent="-302279" algn="just" defTabSz="914034" fontAlgn="ctr">
              <a:lnSpc>
                <a:spcPct val="140000"/>
              </a:lnSpc>
              <a:spcBef>
                <a:spcPts val="792"/>
              </a:spcBef>
              <a:buSzPct val="50000"/>
              <a:buFont typeface="Wingdings" panose="05000000000000000000" pitchFamily="2" charset="2"/>
              <a:buChar char="l"/>
            </a:pPr>
            <a:r>
              <a:rPr lang="en-US" sz="1400" dirty="0">
                <a:solidFill>
                  <a:prstClr val="black"/>
                </a:solidFill>
                <a:latin typeface="Huawei Sans" panose="020C0503030203020204" pitchFamily="34" charset="0"/>
                <a:cs typeface="Huawei Sans" panose="020C0503030203020204" pitchFamily="34" charset="0"/>
                <a:sym typeface="Huawei Sans" panose="020C0503030203020204" pitchFamily="34" charset="0"/>
              </a:rPr>
              <a:t>Solution</a:t>
            </a:r>
          </a:p>
          <a:p>
            <a:pPr marL="542925" lvl="1" indent="-228600" defTabSz="914034" fontAlgn="ctr">
              <a:lnSpc>
                <a:spcPct val="140000"/>
              </a:lnSpc>
              <a:spcBef>
                <a:spcPts val="720"/>
              </a:spcBef>
              <a:buSzPct val="50000"/>
              <a:buFont typeface="Wingdings" panose="05000000000000000000" pitchFamily="2" charset="2"/>
              <a:buChar char="p"/>
            </a:pPr>
            <a:r>
              <a:rPr lang="en-US" sz="1200" dirty="0">
                <a:solidFill>
                  <a:prstClr val="black"/>
                </a:solidFill>
                <a:latin typeface="Huawei Sans" panose="020C0503030203020204" pitchFamily="34" charset="0"/>
                <a:sym typeface="Huawei Sans" panose="020C0503030203020204" pitchFamily="34" charset="0"/>
              </a:rPr>
              <a:t>Different HQoS policies, including queue scheduling, CAR, and shaping, can be configured for each VPN based on applications.</a:t>
            </a:r>
          </a:p>
          <a:p>
            <a:pPr marL="542925" lvl="1" indent="-228600" defTabSz="914034" fontAlgn="ctr">
              <a:lnSpc>
                <a:spcPct val="140000"/>
              </a:lnSpc>
              <a:spcBef>
                <a:spcPts val="720"/>
              </a:spcBef>
              <a:buSzPct val="50000"/>
              <a:buFont typeface="Wingdings" panose="05000000000000000000" pitchFamily="2" charset="2"/>
              <a:buChar char="p"/>
            </a:pPr>
            <a:r>
              <a:rPr lang="en-US" sz="1200" dirty="0">
                <a:solidFill>
                  <a:prstClr val="black"/>
                </a:solidFill>
                <a:latin typeface="Huawei Sans" panose="020C0503030203020204" pitchFamily="34" charset="0"/>
                <a:sym typeface="Huawei Sans" panose="020C0503030203020204" pitchFamily="34" charset="0"/>
              </a:rPr>
              <a:t>The ratio of the minimum guaranteed bandwidth can be specified for each VPN. This prevents failures of services in some VPNs when bandwidth resources of these VPNs are preempted by other VPNs with heavy traffic upon network congestion.</a:t>
            </a:r>
          </a:p>
        </p:txBody>
      </p:sp>
      <p:sp>
        <p:nvSpPr>
          <p:cNvPr id="2" name="椭圆 1"/>
          <p:cNvSpPr/>
          <p:nvPr/>
        </p:nvSpPr>
        <p:spPr bwMode="gray">
          <a:xfrm>
            <a:off x="1164003" y="1745227"/>
            <a:ext cx="600501" cy="181242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sp>
        <p:nvSpPr>
          <p:cNvPr id="5" name="圆柱形 4"/>
          <p:cNvSpPr/>
          <p:nvPr/>
        </p:nvSpPr>
        <p:spPr bwMode="gray">
          <a:xfrm rot="16200000">
            <a:off x="1948065" y="1816912"/>
            <a:ext cx="957383" cy="1032089"/>
          </a:xfrm>
          <a:prstGeom prst="can">
            <a:avLst>
              <a:gd name="adj" fmla="val 1704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fontAlgn="ctr"/>
            <a:r>
              <a:rPr lang="en-US" sz="1200" dirty="0">
                <a:solidFill>
                  <a:prstClr val="black"/>
                </a:solidFill>
              </a:rPr>
              <a:t>Overlay</a:t>
            </a:r>
          </a:p>
          <a:p>
            <a:pPr algn="ctr" fontAlgn="ctr"/>
            <a:r>
              <a:rPr lang="en-US" sz="1200" dirty="0">
                <a:solidFill>
                  <a:prstClr val="black"/>
                </a:solidFill>
              </a:rPr>
              <a:t>60%</a:t>
            </a:r>
          </a:p>
        </p:txBody>
      </p:sp>
      <p:sp>
        <p:nvSpPr>
          <p:cNvPr id="12" name="圆柱形 11"/>
          <p:cNvSpPr/>
          <p:nvPr/>
        </p:nvSpPr>
        <p:spPr bwMode="gray">
          <a:xfrm rot="16200000">
            <a:off x="2120663" y="2693491"/>
            <a:ext cx="515403" cy="920179"/>
          </a:xfrm>
          <a:prstGeom prst="ca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fontAlgn="ctr"/>
            <a:r>
              <a:rPr lang="en-US" sz="1200" dirty="0">
                <a:solidFill>
                  <a:prstClr val="black"/>
                </a:solidFill>
              </a:rPr>
              <a:t>Local breakout</a:t>
            </a:r>
          </a:p>
          <a:p>
            <a:pPr algn="ctr" fontAlgn="ctr"/>
            <a:r>
              <a:rPr lang="en-US" sz="1200" dirty="0">
                <a:solidFill>
                  <a:prstClr val="black"/>
                </a:solidFill>
              </a:rPr>
              <a:t>40%</a:t>
            </a:r>
          </a:p>
        </p:txBody>
      </p:sp>
      <p:sp>
        <p:nvSpPr>
          <p:cNvPr id="18" name="圆柱形 17"/>
          <p:cNvSpPr/>
          <p:nvPr/>
        </p:nvSpPr>
        <p:spPr bwMode="gray">
          <a:xfrm rot="16200000">
            <a:off x="3202336" y="2674664"/>
            <a:ext cx="3580502" cy="1721620"/>
          </a:xfrm>
          <a:prstGeom prst="can">
            <a:avLst/>
          </a:prstGeom>
          <a:solidFill>
            <a:srgbClr val="56C4D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fontAlgn="ctr"/>
            <a:r>
              <a:rPr lang="en-US" sz="1400" dirty="0">
                <a:solidFill>
                  <a:prstClr val="black"/>
                </a:solidFill>
              </a:rPr>
              <a:t>WAN interface</a:t>
            </a:r>
          </a:p>
          <a:p>
            <a:pPr algn="ctr" fontAlgn="ctr"/>
            <a:r>
              <a:rPr lang="en-US" sz="1400" dirty="0">
                <a:solidFill>
                  <a:prstClr val="black"/>
                </a:solidFill>
              </a:rPr>
              <a:t>100 Mbit/s</a:t>
            </a:r>
          </a:p>
        </p:txBody>
      </p:sp>
      <p:sp>
        <p:nvSpPr>
          <p:cNvPr id="19" name="圆柱形 18"/>
          <p:cNvSpPr/>
          <p:nvPr/>
        </p:nvSpPr>
        <p:spPr bwMode="gray">
          <a:xfrm rot="16200000">
            <a:off x="2524308" y="3688362"/>
            <a:ext cx="1713683" cy="1501254"/>
          </a:xfrm>
          <a:prstGeom prst="can">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fontAlgn="ctr"/>
            <a:r>
              <a:rPr lang="en-US" sz="1400" dirty="0">
                <a:solidFill>
                  <a:prstClr val="black"/>
                </a:solidFill>
              </a:rPr>
              <a:t>VPN2</a:t>
            </a:r>
          </a:p>
          <a:p>
            <a:pPr algn="ctr" fontAlgn="ctr"/>
            <a:r>
              <a:rPr lang="en-US" sz="1400" dirty="0">
                <a:solidFill>
                  <a:prstClr val="black"/>
                </a:solidFill>
              </a:rPr>
              <a:t>60%</a:t>
            </a:r>
          </a:p>
        </p:txBody>
      </p:sp>
      <p:sp>
        <p:nvSpPr>
          <p:cNvPr id="20" name="椭圆 19"/>
          <p:cNvSpPr/>
          <p:nvPr/>
        </p:nvSpPr>
        <p:spPr bwMode="gray">
          <a:xfrm>
            <a:off x="1164003" y="3582150"/>
            <a:ext cx="600501" cy="181242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sp>
        <p:nvSpPr>
          <p:cNvPr id="23" name="圆柱形 22"/>
          <p:cNvSpPr/>
          <p:nvPr/>
        </p:nvSpPr>
        <p:spPr bwMode="gray">
          <a:xfrm rot="16200000">
            <a:off x="1948065" y="3636103"/>
            <a:ext cx="957383" cy="1032089"/>
          </a:xfrm>
          <a:prstGeom prst="can">
            <a:avLst>
              <a:gd name="adj" fmla="val 1704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fontAlgn="ctr"/>
            <a:r>
              <a:rPr lang="en-US" sz="1200" dirty="0">
                <a:solidFill>
                  <a:prstClr val="black"/>
                </a:solidFill>
              </a:rPr>
              <a:t>Overlay</a:t>
            </a:r>
          </a:p>
          <a:p>
            <a:pPr algn="ctr" fontAlgn="ctr"/>
            <a:r>
              <a:rPr lang="en-US" sz="1200" dirty="0">
                <a:solidFill>
                  <a:prstClr val="black"/>
                </a:solidFill>
              </a:rPr>
              <a:t>70%</a:t>
            </a:r>
          </a:p>
        </p:txBody>
      </p:sp>
      <p:sp>
        <p:nvSpPr>
          <p:cNvPr id="24" name="圆柱形 23"/>
          <p:cNvSpPr/>
          <p:nvPr/>
        </p:nvSpPr>
        <p:spPr bwMode="gray">
          <a:xfrm rot="16200000">
            <a:off x="2120662" y="4493633"/>
            <a:ext cx="515403" cy="920177"/>
          </a:xfrm>
          <a:prstGeom prst="ca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fontAlgn="ctr"/>
            <a:r>
              <a:rPr lang="en-US" sz="1200" dirty="0">
                <a:solidFill>
                  <a:prstClr val="black"/>
                </a:solidFill>
              </a:rPr>
              <a:t>Local breakout</a:t>
            </a:r>
          </a:p>
          <a:p>
            <a:pPr algn="ctr" fontAlgn="ctr"/>
            <a:r>
              <a:rPr lang="en-US" sz="1200" dirty="0">
                <a:solidFill>
                  <a:prstClr val="black"/>
                </a:solidFill>
              </a:rPr>
              <a:t>30%</a:t>
            </a:r>
          </a:p>
        </p:txBody>
      </p:sp>
      <p:cxnSp>
        <p:nvCxnSpPr>
          <p:cNvPr id="8" name="直接箭头连接符 7"/>
          <p:cNvCxnSpPr>
            <a:cxnSpLocks/>
          </p:cNvCxnSpPr>
          <p:nvPr/>
        </p:nvCxnSpPr>
        <p:spPr bwMode="gray">
          <a:xfrm>
            <a:off x="625101" y="2174635"/>
            <a:ext cx="1293174" cy="0"/>
          </a:xfrm>
          <a:prstGeom prst="straightConnector1">
            <a:avLst/>
          </a:prstGeom>
          <a:ln w="28575">
            <a:solidFill>
              <a:srgbClr val="C40054"/>
            </a:solidFill>
            <a:tailEnd type="triangle"/>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a:cxnSpLocks/>
          </p:cNvCxnSpPr>
          <p:nvPr/>
        </p:nvCxnSpPr>
        <p:spPr bwMode="gray">
          <a:xfrm>
            <a:off x="617537" y="2627608"/>
            <a:ext cx="1293175" cy="0"/>
          </a:xfrm>
          <a:prstGeom prst="straightConnector1">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a:cxnSpLocks/>
          </p:cNvCxnSpPr>
          <p:nvPr/>
        </p:nvCxnSpPr>
        <p:spPr bwMode="gray">
          <a:xfrm>
            <a:off x="625101" y="3148992"/>
            <a:ext cx="1285611"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a:cxnSpLocks/>
          </p:cNvCxnSpPr>
          <p:nvPr/>
        </p:nvCxnSpPr>
        <p:spPr bwMode="gray">
          <a:xfrm>
            <a:off x="625101" y="4005155"/>
            <a:ext cx="1293174" cy="0"/>
          </a:xfrm>
          <a:prstGeom prst="straightConnector1">
            <a:avLst/>
          </a:prstGeom>
          <a:ln w="28575">
            <a:solidFill>
              <a:srgbClr val="C40054"/>
            </a:solidFill>
            <a:tailEnd type="triangle"/>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a:cxnSpLocks/>
          </p:cNvCxnSpPr>
          <p:nvPr/>
        </p:nvCxnSpPr>
        <p:spPr bwMode="gray">
          <a:xfrm>
            <a:off x="617537" y="4458128"/>
            <a:ext cx="1293175" cy="0"/>
          </a:xfrm>
          <a:prstGeom prst="straightConnector1">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a:cxnSpLocks/>
          </p:cNvCxnSpPr>
          <p:nvPr/>
        </p:nvCxnSpPr>
        <p:spPr bwMode="gray">
          <a:xfrm>
            <a:off x="625101" y="4979512"/>
            <a:ext cx="1285611"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bwMode="gray">
          <a:xfrm>
            <a:off x="573771" y="1871938"/>
            <a:ext cx="1018995" cy="307777"/>
          </a:xfrm>
          <a:prstGeom prst="rect">
            <a:avLst/>
          </a:prstGeom>
          <a:noFill/>
        </p:spPr>
        <p:txBody>
          <a:bodyPr wrap="square" rtlCol="0">
            <a:spAutoFit/>
          </a:bodyPr>
          <a:lstStyle/>
          <a:p>
            <a:pPr fontAlgn="ctr"/>
            <a:r>
              <a:rPr lang="en-US" sz="1400" dirty="0">
                <a:solidFill>
                  <a:prstClr val="black"/>
                </a:solidFill>
                <a:latin typeface="Huawei Sans" panose="020C0503030203020204" pitchFamily="34" charset="0"/>
              </a:rPr>
              <a:t>VoIP</a:t>
            </a:r>
          </a:p>
        </p:txBody>
      </p:sp>
      <p:sp>
        <p:nvSpPr>
          <p:cNvPr id="30" name="文本框 29"/>
          <p:cNvSpPr txBox="1"/>
          <p:nvPr/>
        </p:nvSpPr>
        <p:spPr bwMode="gray">
          <a:xfrm>
            <a:off x="573771" y="2330152"/>
            <a:ext cx="1018995" cy="307777"/>
          </a:xfrm>
          <a:prstGeom prst="rect">
            <a:avLst/>
          </a:prstGeom>
          <a:noFill/>
        </p:spPr>
        <p:txBody>
          <a:bodyPr wrap="square" rtlCol="0">
            <a:spAutoFit/>
          </a:bodyPr>
          <a:lstStyle/>
          <a:p>
            <a:pPr fontAlgn="ctr"/>
            <a:r>
              <a:rPr lang="en-US" sz="1400" dirty="0">
                <a:solidFill>
                  <a:prstClr val="black"/>
                </a:solidFill>
                <a:latin typeface="Huawei Sans" panose="020C0503030203020204" pitchFamily="34" charset="0"/>
              </a:rPr>
              <a:t>Email</a:t>
            </a:r>
          </a:p>
        </p:txBody>
      </p:sp>
      <p:sp>
        <p:nvSpPr>
          <p:cNvPr id="31" name="文本框 30"/>
          <p:cNvSpPr txBox="1"/>
          <p:nvPr/>
        </p:nvSpPr>
        <p:spPr bwMode="gray">
          <a:xfrm>
            <a:off x="573771" y="2868065"/>
            <a:ext cx="1018995" cy="307777"/>
          </a:xfrm>
          <a:prstGeom prst="rect">
            <a:avLst/>
          </a:prstGeom>
          <a:noFill/>
        </p:spPr>
        <p:txBody>
          <a:bodyPr wrap="square" rtlCol="0">
            <a:spAutoFit/>
          </a:bodyPr>
          <a:lstStyle/>
          <a:p>
            <a:pPr fontAlgn="ctr"/>
            <a:r>
              <a:rPr lang="en-US" sz="1400" dirty="0">
                <a:solidFill>
                  <a:prstClr val="black"/>
                </a:solidFill>
                <a:latin typeface="Huawei Sans" panose="020C0503030203020204" pitchFamily="34" charset="0"/>
              </a:rPr>
              <a:t>SaaS</a:t>
            </a:r>
          </a:p>
        </p:txBody>
      </p:sp>
      <p:sp>
        <p:nvSpPr>
          <p:cNvPr id="32" name="文本框 31"/>
          <p:cNvSpPr txBox="1"/>
          <p:nvPr/>
        </p:nvSpPr>
        <p:spPr bwMode="gray">
          <a:xfrm>
            <a:off x="573771" y="3704661"/>
            <a:ext cx="1018995" cy="307777"/>
          </a:xfrm>
          <a:prstGeom prst="rect">
            <a:avLst/>
          </a:prstGeom>
          <a:noFill/>
        </p:spPr>
        <p:txBody>
          <a:bodyPr wrap="square" rtlCol="0">
            <a:spAutoFit/>
          </a:bodyPr>
          <a:lstStyle/>
          <a:p>
            <a:pPr fontAlgn="ctr"/>
            <a:r>
              <a:rPr lang="en-US" sz="1400" dirty="0">
                <a:solidFill>
                  <a:prstClr val="black"/>
                </a:solidFill>
                <a:latin typeface="Huawei Sans" panose="020C0503030203020204" pitchFamily="34" charset="0"/>
              </a:rPr>
              <a:t>VoIP</a:t>
            </a:r>
          </a:p>
        </p:txBody>
      </p:sp>
      <p:sp>
        <p:nvSpPr>
          <p:cNvPr id="33" name="文本框 32"/>
          <p:cNvSpPr txBox="1"/>
          <p:nvPr/>
        </p:nvSpPr>
        <p:spPr bwMode="gray">
          <a:xfrm>
            <a:off x="573771" y="4153350"/>
            <a:ext cx="1018995" cy="307777"/>
          </a:xfrm>
          <a:prstGeom prst="rect">
            <a:avLst/>
          </a:prstGeom>
          <a:noFill/>
        </p:spPr>
        <p:txBody>
          <a:bodyPr wrap="square" rtlCol="0">
            <a:spAutoFit/>
          </a:bodyPr>
          <a:lstStyle/>
          <a:p>
            <a:pPr fontAlgn="ctr"/>
            <a:r>
              <a:rPr lang="en-US" sz="1400" dirty="0">
                <a:solidFill>
                  <a:prstClr val="black"/>
                </a:solidFill>
                <a:latin typeface="Huawei Sans" panose="020C0503030203020204" pitchFamily="34" charset="0"/>
              </a:rPr>
              <a:t>Email</a:t>
            </a:r>
          </a:p>
        </p:txBody>
      </p:sp>
      <p:sp>
        <p:nvSpPr>
          <p:cNvPr id="34" name="文本框 33"/>
          <p:cNvSpPr txBox="1"/>
          <p:nvPr/>
        </p:nvSpPr>
        <p:spPr bwMode="gray">
          <a:xfrm>
            <a:off x="573771" y="4691263"/>
            <a:ext cx="1018995" cy="307777"/>
          </a:xfrm>
          <a:prstGeom prst="rect">
            <a:avLst/>
          </a:prstGeom>
          <a:noFill/>
        </p:spPr>
        <p:txBody>
          <a:bodyPr wrap="square" rtlCol="0">
            <a:spAutoFit/>
          </a:bodyPr>
          <a:lstStyle/>
          <a:p>
            <a:pPr fontAlgn="ctr"/>
            <a:r>
              <a:rPr lang="en-US" sz="1400" dirty="0">
                <a:solidFill>
                  <a:prstClr val="black"/>
                </a:solidFill>
                <a:latin typeface="Huawei Sans" panose="020C0503030203020204" pitchFamily="34" charset="0"/>
              </a:rPr>
              <a:t>SaaS</a:t>
            </a:r>
          </a:p>
        </p:txBody>
      </p:sp>
      <p:sp>
        <p:nvSpPr>
          <p:cNvPr id="38" name="左大括号 37"/>
          <p:cNvSpPr/>
          <p:nvPr/>
        </p:nvSpPr>
        <p:spPr bwMode="gray">
          <a:xfrm rot="5400000" flipV="1">
            <a:off x="1332773" y="880035"/>
            <a:ext cx="287269" cy="1563931"/>
          </a:xfrm>
          <a:prstGeom prst="leftBrac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fontAlgn="ctr">
              <a:buClr>
                <a:srgbClr val="CC9900"/>
              </a:buClr>
              <a:buFont typeface="Wingdings" pitchFamily="2" charset="2"/>
              <a:buChar char="n"/>
            </a:pPr>
            <a:endParaRPr lang="en-US" altLang="zh-CN" sz="2400" dirty="0">
              <a:solidFill>
                <a:srgbClr val="000000"/>
              </a:solidFill>
              <a:latin typeface="Huawei Sans" panose="020C0503030203020204" pitchFamily="34" charset="0"/>
              <a:sym typeface="Huawei Sans" panose="020C0503030203020204" pitchFamily="34" charset="0"/>
            </a:endParaRPr>
          </a:p>
        </p:txBody>
      </p:sp>
      <p:sp>
        <p:nvSpPr>
          <p:cNvPr id="39" name="左大括号 38"/>
          <p:cNvSpPr/>
          <p:nvPr/>
        </p:nvSpPr>
        <p:spPr bwMode="gray">
          <a:xfrm rot="5400000" flipV="1">
            <a:off x="3013459" y="776634"/>
            <a:ext cx="287269" cy="1770732"/>
          </a:xfrm>
          <a:prstGeom prst="leftBrac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fontAlgn="ctr">
              <a:buClr>
                <a:srgbClr val="CC9900"/>
              </a:buClr>
              <a:buFont typeface="Wingdings" pitchFamily="2" charset="2"/>
              <a:buChar char="n"/>
            </a:pPr>
            <a:endParaRPr lang="en-US" altLang="zh-CN" sz="2400" dirty="0">
              <a:solidFill>
                <a:srgbClr val="000000"/>
              </a:solidFill>
              <a:latin typeface="Huawei Sans" panose="020C0503030203020204" pitchFamily="34" charset="0"/>
              <a:sym typeface="Huawei Sans" panose="020C0503030203020204" pitchFamily="34" charset="0"/>
            </a:endParaRPr>
          </a:p>
        </p:txBody>
      </p:sp>
      <p:sp>
        <p:nvSpPr>
          <p:cNvPr id="40" name="左大括号 39"/>
          <p:cNvSpPr/>
          <p:nvPr/>
        </p:nvSpPr>
        <p:spPr bwMode="gray">
          <a:xfrm rot="5400000" flipV="1">
            <a:off x="4850940" y="776635"/>
            <a:ext cx="287269" cy="1770732"/>
          </a:xfrm>
          <a:prstGeom prst="leftBrac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fontAlgn="ctr">
              <a:buClr>
                <a:srgbClr val="CC9900"/>
              </a:buClr>
              <a:buFont typeface="Wingdings" pitchFamily="2" charset="2"/>
              <a:buChar char="n"/>
            </a:pPr>
            <a:endParaRPr lang="en-US" altLang="zh-CN" sz="2400" dirty="0">
              <a:solidFill>
                <a:srgbClr val="000000"/>
              </a:solidFill>
              <a:latin typeface="Huawei Sans" panose="020C0503030203020204" pitchFamily="34" charset="0"/>
              <a:sym typeface="Huawei Sans" panose="020C0503030203020204" pitchFamily="34" charset="0"/>
            </a:endParaRPr>
          </a:p>
        </p:txBody>
      </p:sp>
      <p:sp>
        <p:nvSpPr>
          <p:cNvPr id="41" name="矩形 40"/>
          <p:cNvSpPr/>
          <p:nvPr/>
        </p:nvSpPr>
        <p:spPr bwMode="gray">
          <a:xfrm>
            <a:off x="857634" y="1042514"/>
            <a:ext cx="1254785" cy="523220"/>
          </a:xfrm>
          <a:prstGeom prst="rect">
            <a:avLst/>
          </a:prstGeom>
        </p:spPr>
        <p:txBody>
          <a:bodyPr wrap="square">
            <a:spAutoFit/>
          </a:bodyPr>
          <a:lstStyle/>
          <a:p>
            <a:pPr algn="ctr" fontAlgn="ctr"/>
            <a:r>
              <a:rPr lang="en-US" sz="1400" dirty="0">
                <a:solidFill>
                  <a:srgbClr val="C7000B"/>
                </a:solidFill>
                <a:latin typeface="Huawei Sans" panose="020C0503030203020204" pitchFamily="34" charset="0"/>
                <a:sym typeface="Huawei Sans" panose="020C0503030203020204" pitchFamily="34" charset="0"/>
              </a:rPr>
              <a:t>QoS at the service layer</a:t>
            </a:r>
          </a:p>
        </p:txBody>
      </p:sp>
      <p:sp>
        <p:nvSpPr>
          <p:cNvPr id="42" name="矩形 41"/>
          <p:cNvSpPr/>
          <p:nvPr/>
        </p:nvSpPr>
        <p:spPr bwMode="gray">
          <a:xfrm>
            <a:off x="2044951" y="1042514"/>
            <a:ext cx="2209039" cy="523220"/>
          </a:xfrm>
          <a:prstGeom prst="rect">
            <a:avLst/>
          </a:prstGeom>
        </p:spPr>
        <p:txBody>
          <a:bodyPr wrap="square">
            <a:spAutoFit/>
          </a:bodyPr>
          <a:lstStyle/>
          <a:p>
            <a:pPr algn="ctr" fontAlgn="ctr"/>
            <a:r>
              <a:rPr lang="en-US" sz="1400" dirty="0">
                <a:solidFill>
                  <a:srgbClr val="C7000B"/>
                </a:solidFill>
                <a:latin typeface="Huawei Sans" panose="020C0503030203020204" pitchFamily="34" charset="0"/>
                <a:sym typeface="Huawei Sans" panose="020C0503030203020204" pitchFamily="34" charset="0"/>
              </a:rPr>
              <a:t>Overlay local breakout traffic measurement</a:t>
            </a:r>
          </a:p>
        </p:txBody>
      </p:sp>
      <p:sp>
        <p:nvSpPr>
          <p:cNvPr id="43" name="矩形 42"/>
          <p:cNvSpPr/>
          <p:nvPr/>
        </p:nvSpPr>
        <p:spPr bwMode="gray">
          <a:xfrm>
            <a:off x="4251684" y="1042514"/>
            <a:ext cx="1481107" cy="523220"/>
          </a:xfrm>
          <a:prstGeom prst="rect">
            <a:avLst/>
          </a:prstGeom>
        </p:spPr>
        <p:txBody>
          <a:bodyPr wrap="square">
            <a:spAutoFit/>
          </a:bodyPr>
          <a:lstStyle/>
          <a:p>
            <a:pPr algn="ctr" fontAlgn="ctr"/>
            <a:r>
              <a:rPr lang="en-US" sz="1400" dirty="0">
                <a:solidFill>
                  <a:srgbClr val="C7000B"/>
                </a:solidFill>
                <a:latin typeface="Huawei Sans" panose="020C0503030203020204" pitchFamily="34" charset="0"/>
                <a:sym typeface="Huawei Sans" panose="020C0503030203020204" pitchFamily="34" charset="0"/>
              </a:rPr>
              <a:t>Interface-based rate limiting</a:t>
            </a:r>
          </a:p>
        </p:txBody>
      </p:sp>
      <p:sp>
        <p:nvSpPr>
          <p:cNvPr id="36" name="左大括号 35"/>
          <p:cNvSpPr/>
          <p:nvPr/>
        </p:nvSpPr>
        <p:spPr bwMode="gray">
          <a:xfrm rot="16200000">
            <a:off x="4853627" y="4624591"/>
            <a:ext cx="287269" cy="1770732"/>
          </a:xfrm>
          <a:prstGeom prst="leftBrac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rtlCol="0" anchor="t" anchorCtr="0" compatLnSpc="1">
            <a:prstTxWarp prst="textNoShape">
              <a:avLst/>
            </a:prstTxWarp>
          </a:bodyPr>
          <a:lstStyle/>
          <a:p>
            <a:pPr fontAlgn="ctr">
              <a:buClr>
                <a:srgbClr val="CC9900"/>
              </a:buClr>
              <a:buFont typeface="Wingdings" pitchFamily="2" charset="2"/>
              <a:buChar char="n"/>
            </a:pPr>
            <a:endParaRPr lang="en-US" altLang="zh-CN" sz="2400" dirty="0">
              <a:solidFill>
                <a:srgbClr val="000000"/>
              </a:solidFill>
              <a:latin typeface="Huawei Sans" panose="020C0503030203020204" pitchFamily="34" charset="0"/>
              <a:sym typeface="Huawei Sans" panose="020C0503030203020204" pitchFamily="34" charset="0"/>
            </a:endParaRPr>
          </a:p>
        </p:txBody>
      </p:sp>
      <p:sp>
        <p:nvSpPr>
          <p:cNvPr id="46" name="五边形 2">
            <a:extLst>
              <a:ext uri="{FF2B5EF4-FFF2-40B4-BE49-F238E27FC236}">
                <a16:creationId xmlns="" xmlns:a16="http://schemas.microsoft.com/office/drawing/2014/main" id="{BA1160F2-DA67-4A89-82AB-4C9265594D00}"/>
              </a:ext>
            </a:extLst>
          </p:cNvPr>
          <p:cNvSpPr/>
          <p:nvPr/>
        </p:nvSpPr>
        <p:spPr bwMode="gray">
          <a:xfrm>
            <a:off x="5186152" y="88111"/>
            <a:ext cx="2769194" cy="252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Intelligent Traffic Steering Design</a:t>
            </a:r>
          </a:p>
        </p:txBody>
      </p:sp>
      <p:sp>
        <p:nvSpPr>
          <p:cNvPr id="47" name="燕尾形 3">
            <a:extLst>
              <a:ext uri="{FF2B5EF4-FFF2-40B4-BE49-F238E27FC236}">
                <a16:creationId xmlns="" xmlns:a16="http://schemas.microsoft.com/office/drawing/2014/main" id="{D4B35244-A493-4AA6-82F0-BE59BE0A2E89}"/>
              </a:ext>
            </a:extLst>
          </p:cNvPr>
          <p:cNvSpPr/>
          <p:nvPr/>
        </p:nvSpPr>
        <p:spPr bwMode="gray">
          <a:xfrm>
            <a:off x="7869101" y="88111"/>
            <a:ext cx="1268159"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sym typeface="Huawei Sans" panose="020C0503030203020204" pitchFamily="34" charset="0"/>
              </a:rPr>
              <a:t>QoS Design</a:t>
            </a:r>
          </a:p>
        </p:txBody>
      </p:sp>
      <p:sp>
        <p:nvSpPr>
          <p:cNvPr id="48" name="燕尾形 3">
            <a:extLst>
              <a:ext uri="{FF2B5EF4-FFF2-40B4-BE49-F238E27FC236}">
                <a16:creationId xmlns="" xmlns:a16="http://schemas.microsoft.com/office/drawing/2014/main" id="{06740AFA-DB08-4E35-814B-DCE8068119FD}"/>
              </a:ext>
            </a:extLst>
          </p:cNvPr>
          <p:cNvSpPr/>
          <p:nvPr/>
        </p:nvSpPr>
        <p:spPr bwMode="gray">
          <a:xfrm>
            <a:off x="9067800" y="88111"/>
            <a:ext cx="2688717"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prstClr val="black"/>
                </a:solidFill>
                <a:latin typeface="Huawei Sans" panose="020C0503030203020204" pitchFamily="34" charset="0"/>
                <a:sym typeface="Huawei Sans" panose="020C0503030203020204" pitchFamily="34" charset="0"/>
              </a:rPr>
              <a:t>Packet Loss Optimization Design</a:t>
            </a:r>
          </a:p>
        </p:txBody>
      </p:sp>
      <p:sp>
        <p:nvSpPr>
          <p:cNvPr id="50" name="燕尾形 3">
            <a:extLst>
              <a:ext uri="{FF2B5EF4-FFF2-40B4-BE49-F238E27FC236}">
                <a16:creationId xmlns="" xmlns:a16="http://schemas.microsoft.com/office/drawing/2014/main" id="{D4B35244-A493-4AA6-82F0-BE59BE0A2E89}"/>
              </a:ext>
            </a:extLst>
          </p:cNvPr>
          <p:cNvSpPr/>
          <p:nvPr/>
        </p:nvSpPr>
        <p:spPr bwMode="gray">
          <a:xfrm>
            <a:off x="7872032" y="88111"/>
            <a:ext cx="1268159"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sym typeface="Huawei Sans" panose="020C0503030203020204" pitchFamily="34" charset="0"/>
              </a:rPr>
              <a:t>QoS Design</a:t>
            </a:r>
          </a:p>
        </p:txBody>
      </p:sp>
      <p:sp>
        <p:nvSpPr>
          <p:cNvPr id="51" name="燕尾形 3">
            <a:extLst>
              <a:ext uri="{FF2B5EF4-FFF2-40B4-BE49-F238E27FC236}">
                <a16:creationId xmlns="" xmlns:a16="http://schemas.microsoft.com/office/drawing/2014/main" id="{06740AFA-DB08-4E35-814B-DCE8068119FD}"/>
              </a:ext>
            </a:extLst>
          </p:cNvPr>
          <p:cNvSpPr/>
          <p:nvPr/>
        </p:nvSpPr>
        <p:spPr bwMode="gray">
          <a:xfrm>
            <a:off x="9056876" y="88111"/>
            <a:ext cx="2688717"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Packet Loss Optimization Design</a:t>
            </a:r>
          </a:p>
        </p:txBody>
      </p:sp>
    </p:spTree>
    <p:extLst>
      <p:ext uri="{BB962C8B-B14F-4D97-AF65-F5344CB8AC3E}">
        <p14:creationId xmlns:p14="http://schemas.microsoft.com/office/powerpoint/2010/main" val="3537925477"/>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 xmlns:a16="http://schemas.microsoft.com/office/drawing/2014/main" id="{F0F2EDC3-733B-4A65-9A3E-EB3D3995F76B}"/>
              </a:ext>
            </a:extLst>
          </p:cNvPr>
          <p:cNvSpPr>
            <a:spLocks noGrp="1"/>
          </p:cNvSpPr>
          <p:nvPr>
            <p:ph type="title"/>
          </p:nvPr>
        </p:nvSpPr>
        <p:spPr bwMode="gray"/>
        <p:txBody>
          <a:bodyPr/>
          <a:lstStyle/>
          <a:p>
            <a:r>
              <a:rPr lang="en-US" dirty="0"/>
              <a:t>Packet Loss Optimization Design</a:t>
            </a:r>
          </a:p>
        </p:txBody>
      </p:sp>
      <p:sp>
        <p:nvSpPr>
          <p:cNvPr id="11" name="Text Placeholder 10">
            <a:extLst>
              <a:ext uri="{FF2B5EF4-FFF2-40B4-BE49-F238E27FC236}">
                <a16:creationId xmlns="" xmlns:a16="http://schemas.microsoft.com/office/drawing/2014/main" id="{45BD077F-8C92-4CE8-83D0-8D1B204FF005}"/>
              </a:ext>
            </a:extLst>
          </p:cNvPr>
          <p:cNvSpPr>
            <a:spLocks noGrp="1"/>
          </p:cNvSpPr>
          <p:nvPr>
            <p:ph type="body" sz="quarter" idx="10"/>
          </p:nvPr>
        </p:nvSpPr>
        <p:spPr bwMode="gray"/>
        <p:txBody>
          <a:bodyPr/>
          <a:lstStyle/>
          <a:p>
            <a:pPr algn="l"/>
            <a:r>
              <a:rPr lang="en-US" sz="1600" dirty="0"/>
              <a:t>Forward error correction (FEC) technology can mitigate packet loss. During data transmission, FEC adds redundant packets carrying check information at the transmit end and performs check at the receive end. If a packet is lost or damaged on the network, the redundant packet can be used to recover it.</a:t>
            </a:r>
          </a:p>
          <a:p>
            <a:pPr algn="l"/>
            <a:r>
              <a:rPr lang="en-US" sz="1600" dirty="0"/>
              <a:t>The following FEC modes are supported:</a:t>
            </a:r>
          </a:p>
          <a:p>
            <a:pPr marL="542925" lvl="1" indent="-247650"/>
            <a:r>
              <a:rPr lang="en-US" sz="1400" dirty="0"/>
              <a:t>Adaptive forward error correction (A-FEC): A CPE automatically detects the packet loss rate and adjusts the number of redundant packets in real time based on the packet loss rate. This mode reduces the number of redundant packets and saves bandwidth when the packet loss rate is low. When the packet loss rate increases, redundant packets are increased to improve the packet loss mitigation performance. However, if the packet loss rate suddenly increases greatly, it takes a period of time for the CPE to detect the event and adjust the number of redundant packets. As a result, packet loss occurs for a short period of time.</a:t>
            </a:r>
          </a:p>
          <a:p>
            <a:pPr marL="542925" lvl="1" indent="-247650"/>
            <a:r>
              <a:rPr lang="en-US" sz="1400" dirty="0"/>
              <a:t>Determined forward error correction (D-FEC): The number of redundant packets is calculated based on the configured packet loss rate. This mode can recover the lost packets within the configured maximum packet loss rate. Although the redundancy of this mode is greater than that of A-FEC, packet loss does not occur when the packet loss rate suddenly changes.</a:t>
            </a:r>
          </a:p>
          <a:p>
            <a:pPr algn="l"/>
            <a:r>
              <a:rPr lang="en-US" sz="1600" dirty="0"/>
              <a:t>After FEC is deployed and the network runs for a period of time, you can view the packet loss mitigation effect on iMaster NCE-WAN to determine whether the FEC design is proper.</a:t>
            </a:r>
          </a:p>
        </p:txBody>
      </p:sp>
      <p:sp>
        <p:nvSpPr>
          <p:cNvPr id="8" name="五边形 2">
            <a:extLst>
              <a:ext uri="{FF2B5EF4-FFF2-40B4-BE49-F238E27FC236}">
                <a16:creationId xmlns="" xmlns:a16="http://schemas.microsoft.com/office/drawing/2014/main" id="{BA1160F2-DA67-4A89-82AB-4C9265594D00}"/>
              </a:ext>
            </a:extLst>
          </p:cNvPr>
          <p:cNvSpPr/>
          <p:nvPr/>
        </p:nvSpPr>
        <p:spPr bwMode="gray">
          <a:xfrm>
            <a:off x="5186152" y="88111"/>
            <a:ext cx="2769194" cy="252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Intelligent Traffic Steering Design</a:t>
            </a:r>
          </a:p>
        </p:txBody>
      </p:sp>
      <p:sp>
        <p:nvSpPr>
          <p:cNvPr id="9" name="燕尾形 3">
            <a:extLst>
              <a:ext uri="{FF2B5EF4-FFF2-40B4-BE49-F238E27FC236}">
                <a16:creationId xmlns="" xmlns:a16="http://schemas.microsoft.com/office/drawing/2014/main" id="{D4B35244-A493-4AA6-82F0-BE59BE0A2E89}"/>
              </a:ext>
            </a:extLst>
          </p:cNvPr>
          <p:cNvSpPr/>
          <p:nvPr/>
        </p:nvSpPr>
        <p:spPr bwMode="gray">
          <a:xfrm>
            <a:off x="7869101" y="88111"/>
            <a:ext cx="1268159"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sym typeface="Huawei Sans" panose="020C0503030203020204" pitchFamily="34" charset="0"/>
              </a:rPr>
              <a:t>QoS Design</a:t>
            </a:r>
          </a:p>
        </p:txBody>
      </p:sp>
      <p:sp>
        <p:nvSpPr>
          <p:cNvPr id="10" name="燕尾形 3">
            <a:extLst>
              <a:ext uri="{FF2B5EF4-FFF2-40B4-BE49-F238E27FC236}">
                <a16:creationId xmlns="" xmlns:a16="http://schemas.microsoft.com/office/drawing/2014/main" id="{06740AFA-DB08-4E35-814B-DCE8068119FD}"/>
              </a:ext>
            </a:extLst>
          </p:cNvPr>
          <p:cNvSpPr/>
          <p:nvPr/>
        </p:nvSpPr>
        <p:spPr bwMode="gray">
          <a:xfrm>
            <a:off x="9067800" y="88111"/>
            <a:ext cx="2688717"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prstClr val="black"/>
                </a:solidFill>
                <a:latin typeface="Huawei Sans" panose="020C0503030203020204" pitchFamily="34" charset="0"/>
                <a:sym typeface="Huawei Sans" panose="020C0503030203020204" pitchFamily="34" charset="0"/>
              </a:rPr>
              <a:t>Packet Loss Optimization Design</a:t>
            </a:r>
          </a:p>
        </p:txBody>
      </p:sp>
      <p:sp>
        <p:nvSpPr>
          <p:cNvPr id="15" name="燕尾形 3">
            <a:extLst>
              <a:ext uri="{FF2B5EF4-FFF2-40B4-BE49-F238E27FC236}">
                <a16:creationId xmlns="" xmlns:a16="http://schemas.microsoft.com/office/drawing/2014/main" id="{D4B35244-A493-4AA6-82F0-BE59BE0A2E89}"/>
              </a:ext>
            </a:extLst>
          </p:cNvPr>
          <p:cNvSpPr/>
          <p:nvPr/>
        </p:nvSpPr>
        <p:spPr bwMode="gray">
          <a:xfrm>
            <a:off x="7872032" y="88111"/>
            <a:ext cx="1268159"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QoS Design</a:t>
            </a:r>
          </a:p>
        </p:txBody>
      </p:sp>
      <p:sp>
        <p:nvSpPr>
          <p:cNvPr id="16" name="燕尾形 3">
            <a:extLst>
              <a:ext uri="{FF2B5EF4-FFF2-40B4-BE49-F238E27FC236}">
                <a16:creationId xmlns="" xmlns:a16="http://schemas.microsoft.com/office/drawing/2014/main" id="{06740AFA-DB08-4E35-814B-DCE8068119FD}"/>
              </a:ext>
            </a:extLst>
          </p:cNvPr>
          <p:cNvSpPr/>
          <p:nvPr/>
        </p:nvSpPr>
        <p:spPr bwMode="gray">
          <a:xfrm>
            <a:off x="9056876" y="88111"/>
            <a:ext cx="2688717"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sym typeface="Huawei Sans" panose="020C0503030203020204" pitchFamily="34" charset="0"/>
              </a:rPr>
              <a:t>Packet Loss Optimization Design</a:t>
            </a:r>
          </a:p>
        </p:txBody>
      </p:sp>
    </p:spTree>
    <p:extLst>
      <p:ext uri="{BB962C8B-B14F-4D97-AF65-F5344CB8AC3E}">
        <p14:creationId xmlns:p14="http://schemas.microsoft.com/office/powerpoint/2010/main" val="952671144"/>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1019175" y="1844675"/>
            <a:ext cx="10153650" cy="4068811"/>
          </a:xfrm>
        </p:spPr>
        <p:txBody>
          <a:bodyPr/>
          <a:lstStyle/>
          <a:p>
            <a:r>
              <a:rPr lang="en-US" sz="2000" dirty="0">
                <a:solidFill>
                  <a:schemeClr val="bg1">
                    <a:lumMod val="50000"/>
                  </a:schemeClr>
                </a:solidFill>
              </a:rPr>
              <a:t>Development Trends and Challenges Facing Enterprise WAN Interconnection</a:t>
            </a:r>
          </a:p>
          <a:p>
            <a:r>
              <a:rPr lang="en-US" sz="2000" dirty="0">
                <a:solidFill>
                  <a:schemeClr val="bg1">
                    <a:lumMod val="50000"/>
                  </a:schemeClr>
                </a:solidFill>
              </a:rPr>
              <a:t>Overview of Huawei SD-WAN Solution</a:t>
            </a:r>
          </a:p>
          <a:p>
            <a:r>
              <a:rPr lang="en-US" sz="2000" dirty="0">
                <a:solidFill>
                  <a:schemeClr val="bg1">
                    <a:lumMod val="50000"/>
                  </a:schemeClr>
                </a:solidFill>
              </a:rPr>
              <a:t>Networking Design for Huawei SD-WAN Solution</a:t>
            </a:r>
          </a:p>
          <a:p>
            <a:r>
              <a:rPr lang="en-US" sz="2000" b="1" dirty="0"/>
              <a:t>Service Design for Huawei SD-WAN Solution</a:t>
            </a:r>
          </a:p>
          <a:p>
            <a:pPr lvl="1"/>
            <a:r>
              <a:rPr lang="en-US" sz="1800" dirty="0">
                <a:solidFill>
                  <a:schemeClr val="bg1">
                    <a:lumMod val="50000"/>
                  </a:schemeClr>
                </a:solidFill>
              </a:rPr>
              <a:t>SD-WAN Service Design Overview</a:t>
            </a:r>
          </a:p>
          <a:p>
            <a:pPr lvl="1"/>
            <a:r>
              <a:rPr lang="en-US" sz="1800" dirty="0">
                <a:solidFill>
                  <a:schemeClr val="bg1">
                    <a:lumMod val="50000"/>
                  </a:schemeClr>
                </a:solidFill>
              </a:rPr>
              <a:t>SD-WAN Application Service Design</a:t>
            </a:r>
          </a:p>
          <a:p>
            <a:pPr lvl="1">
              <a:buFont typeface="Wingdings" panose="05000000000000000000" pitchFamily="2" charset="2"/>
              <a:buChar char="§"/>
            </a:pPr>
            <a:r>
              <a:rPr lang="en-US" sz="1800" dirty="0"/>
              <a:t>SD-WAN Network Service Design</a:t>
            </a:r>
          </a:p>
          <a:p>
            <a:r>
              <a:rPr lang="en-US" sz="2000" dirty="0">
                <a:solidFill>
                  <a:schemeClr val="bg1">
                    <a:lumMod val="50000"/>
                  </a:schemeClr>
                </a:solidFill>
              </a:rPr>
              <a:t>Reliability and Security Design for Huawei SD-WAN Solution</a:t>
            </a:r>
          </a:p>
        </p:txBody>
      </p:sp>
    </p:spTree>
    <p:extLst>
      <p:ext uri="{BB962C8B-B14F-4D97-AF65-F5344CB8AC3E}">
        <p14:creationId xmlns:p14="http://schemas.microsoft.com/office/powerpoint/2010/main" val="1347147342"/>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06439B0F-140D-4331-94EC-CAC552235724}"/>
              </a:ext>
            </a:extLst>
          </p:cNvPr>
          <p:cNvSpPr>
            <a:spLocks noGrp="1"/>
          </p:cNvSpPr>
          <p:nvPr>
            <p:ph type="title"/>
          </p:nvPr>
        </p:nvSpPr>
        <p:spPr bwMode="gray"/>
        <p:txBody>
          <a:bodyPr/>
          <a:lstStyle/>
          <a:p>
            <a:r>
              <a:rPr lang="en-US" dirty="0"/>
              <a:t>Network Service Design Panorama</a:t>
            </a:r>
          </a:p>
        </p:txBody>
      </p:sp>
      <p:sp>
        <p:nvSpPr>
          <p:cNvPr id="4" name="Text Placeholder 3">
            <a:extLst>
              <a:ext uri="{FF2B5EF4-FFF2-40B4-BE49-F238E27FC236}">
                <a16:creationId xmlns="" xmlns:a16="http://schemas.microsoft.com/office/drawing/2014/main" id="{F9DCFCB2-ADDC-4527-8A10-80CB5C01F04F}"/>
              </a:ext>
            </a:extLst>
          </p:cNvPr>
          <p:cNvSpPr>
            <a:spLocks noGrp="1"/>
          </p:cNvSpPr>
          <p:nvPr>
            <p:ph type="body" sz="quarter" idx="10"/>
          </p:nvPr>
        </p:nvSpPr>
        <p:spPr bwMode="gray"/>
        <p:txBody>
          <a:bodyPr/>
          <a:lstStyle/>
          <a:p>
            <a:pPr algn="l"/>
            <a:r>
              <a:rPr lang="en-US" sz="2000" dirty="0"/>
              <a:t>SD-WAN sites may also need to access the Internet or legacy sites. Therefore, specific network services need to be deployed.</a:t>
            </a:r>
          </a:p>
          <a:p>
            <a:pPr algn="l"/>
            <a:r>
              <a:rPr lang="en-US" sz="2000" dirty="0"/>
              <a:t>Network service design </a:t>
            </a:r>
            <a:r>
              <a:rPr lang="en-US" altLang="zh-CN" sz="2000" dirty="0"/>
              <a:t>generally covers</a:t>
            </a:r>
            <a:r>
              <a:rPr lang="en-US" sz="2000" dirty="0"/>
              <a:t>:</a:t>
            </a:r>
          </a:p>
          <a:p>
            <a:pPr marL="542925" lvl="1" indent="-247650"/>
            <a:r>
              <a:rPr lang="en-US" sz="1800" dirty="0"/>
              <a:t>Internet access design</a:t>
            </a:r>
          </a:p>
          <a:p>
            <a:pPr marL="542925" lvl="1" indent="-247650"/>
            <a:r>
              <a:rPr lang="en-US" sz="1800" dirty="0"/>
              <a:t>Legacy site access design</a:t>
            </a:r>
          </a:p>
        </p:txBody>
      </p:sp>
      <p:grpSp>
        <p:nvGrpSpPr>
          <p:cNvPr id="2" name="Group 1">
            <a:extLst>
              <a:ext uri="{FF2B5EF4-FFF2-40B4-BE49-F238E27FC236}">
                <a16:creationId xmlns="" xmlns:a16="http://schemas.microsoft.com/office/drawing/2014/main" id="{65FD0C57-0C1D-4B19-9B3F-428FDE11F044}"/>
              </a:ext>
            </a:extLst>
          </p:cNvPr>
          <p:cNvGrpSpPr/>
          <p:nvPr/>
        </p:nvGrpSpPr>
        <p:grpSpPr bwMode="gray">
          <a:xfrm>
            <a:off x="5596609" y="1990940"/>
            <a:ext cx="5950068" cy="3974231"/>
            <a:chOff x="3433961" y="1747822"/>
            <a:chExt cx="5950068" cy="3974231"/>
          </a:xfrm>
        </p:grpSpPr>
        <p:sp>
          <p:nvSpPr>
            <p:cNvPr id="5" name="Freeform 159">
              <a:extLst>
                <a:ext uri="{FF2B5EF4-FFF2-40B4-BE49-F238E27FC236}">
                  <a16:creationId xmlns="" xmlns:a16="http://schemas.microsoft.com/office/drawing/2014/main" id="{FC2DB93C-A31D-4EC6-BD8A-29724E09F2AD}"/>
                </a:ext>
              </a:extLst>
            </p:cNvPr>
            <p:cNvSpPr/>
            <p:nvPr/>
          </p:nvSpPr>
          <p:spPr bwMode="gray">
            <a:xfrm flipH="1">
              <a:off x="6887650" y="5107053"/>
              <a:ext cx="1136638" cy="615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400" dirty="0">
                  <a:solidFill>
                    <a:prstClr val="black"/>
                  </a:solidFill>
                </a:rPr>
                <a:t>Branch</a:t>
              </a:r>
            </a:p>
          </p:txBody>
        </p:sp>
        <p:sp>
          <p:nvSpPr>
            <p:cNvPr id="6" name="Freeform 159">
              <a:extLst>
                <a:ext uri="{FF2B5EF4-FFF2-40B4-BE49-F238E27FC236}">
                  <a16:creationId xmlns="" xmlns:a16="http://schemas.microsoft.com/office/drawing/2014/main" id="{6699DC7E-9B40-4FAE-A46F-99338F7D2B64}"/>
                </a:ext>
              </a:extLst>
            </p:cNvPr>
            <p:cNvSpPr/>
            <p:nvPr/>
          </p:nvSpPr>
          <p:spPr bwMode="gray">
            <a:xfrm flipH="1">
              <a:off x="4866896" y="5107053"/>
              <a:ext cx="1136638" cy="615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400" dirty="0">
                  <a:solidFill>
                    <a:prstClr val="black"/>
                  </a:solidFill>
                </a:rPr>
                <a:t>Branch</a:t>
              </a:r>
            </a:p>
          </p:txBody>
        </p:sp>
        <p:sp>
          <p:nvSpPr>
            <p:cNvPr id="7" name="Freeform 159">
              <a:extLst>
                <a:ext uri="{FF2B5EF4-FFF2-40B4-BE49-F238E27FC236}">
                  <a16:creationId xmlns="" xmlns:a16="http://schemas.microsoft.com/office/drawing/2014/main" id="{564477E0-1DCA-4819-A22A-5EA9A2078802}"/>
                </a:ext>
              </a:extLst>
            </p:cNvPr>
            <p:cNvSpPr/>
            <p:nvPr/>
          </p:nvSpPr>
          <p:spPr bwMode="gray">
            <a:xfrm flipH="1">
              <a:off x="5465327" y="3199547"/>
              <a:ext cx="1910257" cy="103358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600" dirty="0">
                  <a:solidFill>
                    <a:prstClr val="black"/>
                  </a:solidFill>
                </a:rPr>
                <a:t>Internet</a:t>
              </a:r>
            </a:p>
          </p:txBody>
        </p:sp>
        <p:pic>
          <p:nvPicPr>
            <p:cNvPr id="8" name="图片 16">
              <a:extLst>
                <a:ext uri="{FF2B5EF4-FFF2-40B4-BE49-F238E27FC236}">
                  <a16:creationId xmlns="" xmlns:a16="http://schemas.microsoft.com/office/drawing/2014/main" id="{B6D9C898-384F-44D3-9612-FD4DF8CF63F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5213035" y="4863385"/>
              <a:ext cx="458866" cy="375435"/>
            </a:xfrm>
            <a:prstGeom prst="rect">
              <a:avLst/>
            </a:prstGeom>
          </p:spPr>
        </p:pic>
        <p:pic>
          <p:nvPicPr>
            <p:cNvPr id="9" name="图片 17">
              <a:extLst>
                <a:ext uri="{FF2B5EF4-FFF2-40B4-BE49-F238E27FC236}">
                  <a16:creationId xmlns="" xmlns:a16="http://schemas.microsoft.com/office/drawing/2014/main" id="{BD2F7905-2FFF-4378-8028-97A0548EBC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7237543" y="4863385"/>
              <a:ext cx="458866" cy="375435"/>
            </a:xfrm>
            <a:prstGeom prst="rect">
              <a:avLst/>
            </a:prstGeom>
          </p:spPr>
        </p:pic>
        <p:sp>
          <p:nvSpPr>
            <p:cNvPr id="10" name="文本框 24">
              <a:extLst>
                <a:ext uri="{FF2B5EF4-FFF2-40B4-BE49-F238E27FC236}">
                  <a16:creationId xmlns="" xmlns:a16="http://schemas.microsoft.com/office/drawing/2014/main" id="{BB4CA557-9D1A-4C92-A1B9-EA561158A171}"/>
                </a:ext>
              </a:extLst>
            </p:cNvPr>
            <p:cNvSpPr txBox="1"/>
            <p:nvPr/>
          </p:nvSpPr>
          <p:spPr bwMode="gray">
            <a:xfrm>
              <a:off x="4690401" y="4897118"/>
              <a:ext cx="572996" cy="276999"/>
            </a:xfrm>
            <a:prstGeom prst="rect">
              <a:avLst/>
            </a:prstGeom>
            <a:noFill/>
          </p:spPr>
          <p:txBody>
            <a:bodyPr wrap="square" rtlCol="0">
              <a:spAutoFit/>
            </a:bodyPr>
            <a:lstStyle/>
            <a:p>
              <a:pPr fontAlgn="ctr"/>
              <a:r>
                <a:rPr lang="en-US" sz="1200" dirty="0">
                  <a:solidFill>
                    <a:srgbClr val="000000"/>
                  </a:solidFill>
                  <a:latin typeface="Huawei Sans" panose="020C0503030203020204" pitchFamily="34" charset="0"/>
                </a:rPr>
                <a:t>EDGE</a:t>
              </a:r>
            </a:p>
          </p:txBody>
        </p:sp>
        <p:sp>
          <p:nvSpPr>
            <p:cNvPr id="11" name="文本框 25">
              <a:extLst>
                <a:ext uri="{FF2B5EF4-FFF2-40B4-BE49-F238E27FC236}">
                  <a16:creationId xmlns="" xmlns:a16="http://schemas.microsoft.com/office/drawing/2014/main" id="{FB176C01-C16F-4FE8-B688-00FF10EBA188}"/>
                </a:ext>
              </a:extLst>
            </p:cNvPr>
            <p:cNvSpPr txBox="1"/>
            <p:nvPr/>
          </p:nvSpPr>
          <p:spPr bwMode="gray">
            <a:xfrm>
              <a:off x="7654866" y="4904101"/>
              <a:ext cx="572996" cy="276999"/>
            </a:xfrm>
            <a:prstGeom prst="rect">
              <a:avLst/>
            </a:prstGeom>
            <a:noFill/>
          </p:spPr>
          <p:txBody>
            <a:bodyPr wrap="square" rtlCol="0">
              <a:spAutoFit/>
            </a:bodyPr>
            <a:lstStyle/>
            <a:p>
              <a:pPr fontAlgn="ctr"/>
              <a:r>
                <a:rPr lang="en-US" sz="1200" dirty="0">
                  <a:solidFill>
                    <a:srgbClr val="000000"/>
                  </a:solidFill>
                  <a:latin typeface="Huawei Sans" panose="020C0503030203020204" pitchFamily="34" charset="0"/>
                </a:rPr>
                <a:t>EDGE</a:t>
              </a:r>
            </a:p>
          </p:txBody>
        </p:sp>
        <p:sp>
          <p:nvSpPr>
            <p:cNvPr id="12" name="Freeform 159">
              <a:extLst>
                <a:ext uri="{FF2B5EF4-FFF2-40B4-BE49-F238E27FC236}">
                  <a16:creationId xmlns="" xmlns:a16="http://schemas.microsoft.com/office/drawing/2014/main" id="{B3E1335D-4A4C-4A47-A93B-0FCE3941E8BD}"/>
                </a:ext>
              </a:extLst>
            </p:cNvPr>
            <p:cNvSpPr/>
            <p:nvPr/>
          </p:nvSpPr>
          <p:spPr bwMode="gray">
            <a:xfrm flipH="1">
              <a:off x="5831708" y="1747822"/>
              <a:ext cx="1434023" cy="77590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black"/>
                  </a:solidFill>
                </a:rPr>
                <a:t>HQ</a:t>
              </a:r>
            </a:p>
          </p:txBody>
        </p:sp>
        <p:cxnSp>
          <p:nvCxnSpPr>
            <p:cNvPr id="13" name="直接连接符 106">
              <a:extLst>
                <a:ext uri="{FF2B5EF4-FFF2-40B4-BE49-F238E27FC236}">
                  <a16:creationId xmlns="" xmlns:a16="http://schemas.microsoft.com/office/drawing/2014/main" id="{992039C2-7F3C-4C08-86B8-10FB97237246}"/>
                </a:ext>
              </a:extLst>
            </p:cNvPr>
            <p:cNvCxnSpPr>
              <a:cxnSpLocks/>
              <a:stCxn id="7" idx="20"/>
              <a:endCxn id="8" idx="0"/>
            </p:cNvCxnSpPr>
            <p:nvPr/>
          </p:nvCxnSpPr>
          <p:spPr bwMode="gray">
            <a:xfrm flipH="1">
              <a:off x="5442468" y="4226853"/>
              <a:ext cx="259088" cy="632850"/>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直接连接符 106">
              <a:extLst>
                <a:ext uri="{FF2B5EF4-FFF2-40B4-BE49-F238E27FC236}">
                  <a16:creationId xmlns="" xmlns:a16="http://schemas.microsoft.com/office/drawing/2014/main" id="{5FE5E431-5E68-420E-9B6E-5F2083BEC7DB}"/>
                </a:ext>
              </a:extLst>
            </p:cNvPr>
            <p:cNvCxnSpPr>
              <a:cxnSpLocks/>
              <a:stCxn id="9" idx="0"/>
              <a:endCxn id="7" idx="9"/>
            </p:cNvCxnSpPr>
            <p:nvPr/>
          </p:nvCxnSpPr>
          <p:spPr bwMode="gray">
            <a:xfrm flipH="1" flipV="1">
              <a:off x="7093807" y="4231437"/>
              <a:ext cx="373169" cy="628266"/>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直接连接符 106">
              <a:extLst>
                <a:ext uri="{FF2B5EF4-FFF2-40B4-BE49-F238E27FC236}">
                  <a16:creationId xmlns="" xmlns:a16="http://schemas.microsoft.com/office/drawing/2014/main" id="{B013FDF3-F856-43D5-BC96-76DC61FE3347}"/>
                </a:ext>
              </a:extLst>
            </p:cNvPr>
            <p:cNvCxnSpPr>
              <a:cxnSpLocks/>
              <a:stCxn id="16" idx="2"/>
              <a:endCxn id="7" idx="1"/>
            </p:cNvCxnSpPr>
            <p:nvPr/>
          </p:nvCxnSpPr>
          <p:spPr bwMode="gray">
            <a:xfrm>
              <a:off x="6548718" y="2663017"/>
              <a:ext cx="1" cy="68116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6" name="图片 16">
              <a:extLst>
                <a:ext uri="{FF2B5EF4-FFF2-40B4-BE49-F238E27FC236}">
                  <a16:creationId xmlns="" xmlns:a16="http://schemas.microsoft.com/office/drawing/2014/main" id="{52A9B41B-F973-478A-B0CF-F170B14CCAA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6319285" y="2283899"/>
              <a:ext cx="458866" cy="375435"/>
            </a:xfrm>
            <a:prstGeom prst="rect">
              <a:avLst/>
            </a:prstGeom>
          </p:spPr>
        </p:pic>
        <p:sp>
          <p:nvSpPr>
            <p:cNvPr id="17" name="文本框 25">
              <a:extLst>
                <a:ext uri="{FF2B5EF4-FFF2-40B4-BE49-F238E27FC236}">
                  <a16:creationId xmlns="" xmlns:a16="http://schemas.microsoft.com/office/drawing/2014/main" id="{D2C7D5BD-80C6-4ECD-A244-1B7CC945E2C8}"/>
                </a:ext>
              </a:extLst>
            </p:cNvPr>
            <p:cNvSpPr txBox="1"/>
            <p:nvPr/>
          </p:nvSpPr>
          <p:spPr bwMode="gray">
            <a:xfrm>
              <a:off x="5806105" y="2265266"/>
              <a:ext cx="572996" cy="276999"/>
            </a:xfrm>
            <a:prstGeom prst="rect">
              <a:avLst/>
            </a:prstGeom>
            <a:noFill/>
          </p:spPr>
          <p:txBody>
            <a:bodyPr wrap="square" rtlCol="0">
              <a:spAutoFit/>
            </a:bodyPr>
            <a:lstStyle/>
            <a:p>
              <a:pPr fontAlgn="ctr"/>
              <a:r>
                <a:rPr lang="en-US" sz="1200" dirty="0">
                  <a:solidFill>
                    <a:srgbClr val="000000"/>
                  </a:solidFill>
                  <a:latin typeface="Huawei Sans" panose="020C0503030203020204" pitchFamily="34" charset="0"/>
                </a:rPr>
                <a:t>EDGE</a:t>
              </a:r>
            </a:p>
          </p:txBody>
        </p:sp>
        <p:sp>
          <p:nvSpPr>
            <p:cNvPr id="18" name="Freeform 159">
              <a:extLst>
                <a:ext uri="{FF2B5EF4-FFF2-40B4-BE49-F238E27FC236}">
                  <a16:creationId xmlns="" xmlns:a16="http://schemas.microsoft.com/office/drawing/2014/main" id="{B5FE4F55-93D6-4FD8-A2EE-BFA4A5E73037}"/>
                </a:ext>
              </a:extLst>
            </p:cNvPr>
            <p:cNvSpPr/>
            <p:nvPr/>
          </p:nvSpPr>
          <p:spPr bwMode="gray">
            <a:xfrm flipH="1">
              <a:off x="3433961" y="2183146"/>
              <a:ext cx="1258922" cy="68116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400" dirty="0">
                  <a:solidFill>
                    <a:prstClr val="black"/>
                  </a:solidFill>
                </a:rPr>
                <a:t>Internet resources</a:t>
              </a:r>
            </a:p>
          </p:txBody>
        </p:sp>
        <p:pic>
          <p:nvPicPr>
            <p:cNvPr id="19" name="图片 16">
              <a:extLst>
                <a:ext uri="{FF2B5EF4-FFF2-40B4-BE49-F238E27FC236}">
                  <a16:creationId xmlns="" xmlns:a16="http://schemas.microsoft.com/office/drawing/2014/main" id="{943EFFD3-9F31-4448-9CC7-E900108399F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4666918" y="2636174"/>
              <a:ext cx="458866" cy="375435"/>
            </a:xfrm>
            <a:prstGeom prst="rect">
              <a:avLst/>
            </a:prstGeom>
          </p:spPr>
        </p:pic>
        <p:pic>
          <p:nvPicPr>
            <p:cNvPr id="20" name="图片 34">
              <a:extLst>
                <a:ext uri="{FF2B5EF4-FFF2-40B4-BE49-F238E27FC236}">
                  <a16:creationId xmlns="" xmlns:a16="http://schemas.microsoft.com/office/drawing/2014/main" id="{B3DB934C-30C9-4796-811C-9BCF0E7BA4E5}"/>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922850" y="2016967"/>
              <a:ext cx="458866" cy="376270"/>
            </a:xfrm>
            <a:prstGeom prst="rect">
              <a:avLst/>
            </a:prstGeom>
          </p:spPr>
        </p:pic>
        <p:cxnSp>
          <p:nvCxnSpPr>
            <p:cNvPr id="21" name="直接连接符 106">
              <a:extLst>
                <a:ext uri="{FF2B5EF4-FFF2-40B4-BE49-F238E27FC236}">
                  <a16:creationId xmlns="" xmlns:a16="http://schemas.microsoft.com/office/drawing/2014/main" id="{3AB15D38-2D23-43A7-8851-D3521C0BBB53}"/>
                </a:ext>
              </a:extLst>
            </p:cNvPr>
            <p:cNvCxnSpPr>
              <a:cxnSpLocks/>
              <a:stCxn id="19" idx="2"/>
              <a:endCxn id="7" idx="24"/>
            </p:cNvCxnSpPr>
            <p:nvPr/>
          </p:nvCxnSpPr>
          <p:spPr bwMode="gray">
            <a:xfrm>
              <a:off x="4896351" y="3015292"/>
              <a:ext cx="854696" cy="578546"/>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Freeform: Shape 21">
              <a:extLst>
                <a:ext uri="{FF2B5EF4-FFF2-40B4-BE49-F238E27FC236}">
                  <a16:creationId xmlns="" xmlns:a16="http://schemas.microsoft.com/office/drawing/2014/main" id="{911F5B18-570A-46C0-BD1C-EAAC6F7A93B9}"/>
                </a:ext>
              </a:extLst>
            </p:cNvPr>
            <p:cNvSpPr/>
            <p:nvPr/>
          </p:nvSpPr>
          <p:spPr bwMode="gray">
            <a:xfrm>
              <a:off x="4463961" y="2705465"/>
              <a:ext cx="1432112" cy="2714625"/>
            </a:xfrm>
            <a:custGeom>
              <a:avLst/>
              <a:gdLst>
                <a:gd name="connsiteX0" fmla="*/ 733425 w 1432112"/>
                <a:gd name="connsiteY0" fmla="*/ 2714625 h 2714625"/>
                <a:gd name="connsiteX1" fmla="*/ 1409700 w 1432112"/>
                <a:gd name="connsiteY1" fmla="*/ 1400175 h 2714625"/>
                <a:gd name="connsiteX2" fmla="*/ 0 w 1432112"/>
                <a:gd name="connsiteY2" fmla="*/ 0 h 2714625"/>
              </a:gdLst>
              <a:ahLst/>
              <a:cxnLst>
                <a:cxn ang="0">
                  <a:pos x="connsiteX0" y="connsiteY0"/>
                </a:cxn>
                <a:cxn ang="0">
                  <a:pos x="connsiteX1" y="connsiteY1"/>
                </a:cxn>
                <a:cxn ang="0">
                  <a:pos x="connsiteX2" y="connsiteY2"/>
                </a:cxn>
              </a:cxnLst>
              <a:rect l="l" t="t" r="r" b="b"/>
              <a:pathLst>
                <a:path w="1432112" h="2714625">
                  <a:moveTo>
                    <a:pt x="733425" y="2714625"/>
                  </a:moveTo>
                  <a:cubicBezTo>
                    <a:pt x="1132681" y="2283618"/>
                    <a:pt x="1531938" y="1852612"/>
                    <a:pt x="1409700" y="1400175"/>
                  </a:cubicBezTo>
                  <a:cubicBezTo>
                    <a:pt x="1287463" y="947737"/>
                    <a:pt x="643731" y="473868"/>
                    <a:pt x="0" y="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solidFill>
                  <a:prstClr val="white"/>
                </a:solidFill>
              </a:endParaRPr>
            </a:p>
          </p:txBody>
        </p:sp>
        <p:sp>
          <p:nvSpPr>
            <p:cNvPr id="23" name="Freeform: Shape 22">
              <a:extLst>
                <a:ext uri="{FF2B5EF4-FFF2-40B4-BE49-F238E27FC236}">
                  <a16:creationId xmlns="" xmlns:a16="http://schemas.microsoft.com/office/drawing/2014/main" id="{07BAEAA2-75DC-4F13-BB3E-887094B21DBB}"/>
                </a:ext>
              </a:extLst>
            </p:cNvPr>
            <p:cNvSpPr/>
            <p:nvPr/>
          </p:nvSpPr>
          <p:spPr bwMode="gray">
            <a:xfrm>
              <a:off x="4510812" y="2100568"/>
              <a:ext cx="3163583" cy="3148072"/>
            </a:xfrm>
            <a:custGeom>
              <a:avLst/>
              <a:gdLst>
                <a:gd name="connsiteX0" fmla="*/ 3171825 w 3171825"/>
                <a:gd name="connsiteY0" fmla="*/ 3148072 h 3148072"/>
                <a:gd name="connsiteX1" fmla="*/ 2476500 w 3171825"/>
                <a:gd name="connsiteY1" fmla="*/ 1919347 h 3148072"/>
                <a:gd name="connsiteX2" fmla="*/ 2038350 w 3171825"/>
                <a:gd name="connsiteY2" fmla="*/ 4822 h 3148072"/>
                <a:gd name="connsiteX3" fmla="*/ 1638300 w 3171825"/>
                <a:gd name="connsiteY3" fmla="*/ 1347847 h 3148072"/>
                <a:gd name="connsiteX4" fmla="*/ 0 w 3171825"/>
                <a:gd name="connsiteY4" fmla="*/ 557272 h 3148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1825" h="3148072">
                  <a:moveTo>
                    <a:pt x="3171825" y="3148072"/>
                  </a:moveTo>
                  <a:cubicBezTo>
                    <a:pt x="2918618" y="2795647"/>
                    <a:pt x="2665412" y="2443222"/>
                    <a:pt x="2476500" y="1919347"/>
                  </a:cubicBezTo>
                  <a:cubicBezTo>
                    <a:pt x="2287588" y="1395472"/>
                    <a:pt x="2178050" y="100072"/>
                    <a:pt x="2038350" y="4822"/>
                  </a:cubicBezTo>
                  <a:cubicBezTo>
                    <a:pt x="1898650" y="-90428"/>
                    <a:pt x="1978025" y="1255772"/>
                    <a:pt x="1638300" y="1347847"/>
                  </a:cubicBezTo>
                  <a:cubicBezTo>
                    <a:pt x="1298575" y="1439922"/>
                    <a:pt x="649287" y="998597"/>
                    <a:pt x="0" y="557272"/>
                  </a:cubicBezTo>
                </a:path>
              </a:pathLst>
            </a:custGeom>
            <a:noFill/>
            <a:ln w="28575">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solidFill>
                  <a:prstClr val="white"/>
                </a:solidFill>
              </a:endParaRPr>
            </a:p>
          </p:txBody>
        </p:sp>
        <p:sp>
          <p:nvSpPr>
            <p:cNvPr id="25" name="Rectangular Callout 75">
              <a:extLst>
                <a:ext uri="{FF2B5EF4-FFF2-40B4-BE49-F238E27FC236}">
                  <a16:creationId xmlns="" xmlns:a16="http://schemas.microsoft.com/office/drawing/2014/main" id="{0582B0DC-CDD9-43B4-86C5-09E11B6534DF}"/>
                </a:ext>
              </a:extLst>
            </p:cNvPr>
            <p:cNvSpPr/>
            <p:nvPr/>
          </p:nvSpPr>
          <p:spPr bwMode="gray">
            <a:xfrm>
              <a:off x="4065866" y="3541570"/>
              <a:ext cx="1163560" cy="538128"/>
            </a:xfrm>
            <a:prstGeom prst="wedgeRectCallout">
              <a:avLst>
                <a:gd name="adj1" fmla="val 38476"/>
                <a:gd name="adj2" fmla="val -11152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black"/>
                  </a:solidFill>
                </a:rPr>
                <a:t>Internet access design</a:t>
              </a:r>
            </a:p>
          </p:txBody>
        </p:sp>
        <p:cxnSp>
          <p:nvCxnSpPr>
            <p:cNvPr id="27" name="直接连接符 106">
              <a:extLst>
                <a:ext uri="{FF2B5EF4-FFF2-40B4-BE49-F238E27FC236}">
                  <a16:creationId xmlns="" xmlns:a16="http://schemas.microsoft.com/office/drawing/2014/main" id="{AE9F0D1B-E763-403C-8E83-AD2425B9FCFF}"/>
                </a:ext>
              </a:extLst>
            </p:cNvPr>
            <p:cNvCxnSpPr>
              <a:cxnSpLocks/>
              <a:stCxn id="16" idx="3"/>
              <a:endCxn id="26" idx="1"/>
            </p:cNvCxnSpPr>
            <p:nvPr/>
          </p:nvCxnSpPr>
          <p:spPr bwMode="gray">
            <a:xfrm flipV="1">
              <a:off x="6778151" y="2467576"/>
              <a:ext cx="1163213" cy="4041"/>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 name="Freeform 159">
              <a:extLst>
                <a:ext uri="{FF2B5EF4-FFF2-40B4-BE49-F238E27FC236}">
                  <a16:creationId xmlns="" xmlns:a16="http://schemas.microsoft.com/office/drawing/2014/main" id="{0B6D5358-60A8-49D5-8B55-B19732F49F9E}"/>
                </a:ext>
              </a:extLst>
            </p:cNvPr>
            <p:cNvSpPr/>
            <p:nvPr/>
          </p:nvSpPr>
          <p:spPr bwMode="gray">
            <a:xfrm flipH="1">
              <a:off x="8247391" y="2033756"/>
              <a:ext cx="1136638" cy="615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Ins="72000" rtlCol="0" anchor="ctr">
              <a:noAutofit/>
            </a:bodyPr>
            <a:lstStyle/>
            <a:p>
              <a:pPr algn="ctr" fontAlgn="ctr"/>
              <a:r>
                <a:rPr lang="en-US" sz="1400" dirty="0">
                  <a:solidFill>
                    <a:prstClr val="black"/>
                  </a:solidFill>
                </a:rPr>
                <a:t>Legacy site</a:t>
              </a:r>
            </a:p>
          </p:txBody>
        </p:sp>
        <p:pic>
          <p:nvPicPr>
            <p:cNvPr id="26" name="图片 17">
              <a:extLst>
                <a:ext uri="{FF2B5EF4-FFF2-40B4-BE49-F238E27FC236}">
                  <a16:creationId xmlns="" xmlns:a16="http://schemas.microsoft.com/office/drawing/2014/main" id="{D76C6A51-194D-4683-9C0F-AC94DE14D433}"/>
                </a:ext>
              </a:extLst>
            </p:cNvPr>
            <p:cNvPicPr>
              <a:picLocks noChangeAspect="1"/>
            </p:cNvPicPr>
            <p:nvPr/>
          </p:nvPicPr>
          <p:blipFill>
            <a:blip r:embed="rId5">
              <a:duotone>
                <a:schemeClr val="accent2">
                  <a:shade val="45000"/>
                  <a:satMod val="135000"/>
                </a:schemeClr>
                <a:prstClr val="white"/>
              </a:duotone>
            </a:blip>
            <a:stretch>
              <a:fillRect/>
            </a:stretch>
          </p:blipFill>
          <p:spPr bwMode="gray">
            <a:xfrm>
              <a:off x="7941364" y="2276176"/>
              <a:ext cx="458866" cy="382800"/>
            </a:xfrm>
            <a:prstGeom prst="rect">
              <a:avLst/>
            </a:prstGeom>
          </p:spPr>
        </p:pic>
        <p:sp>
          <p:nvSpPr>
            <p:cNvPr id="32" name="文本框 25">
              <a:extLst>
                <a:ext uri="{FF2B5EF4-FFF2-40B4-BE49-F238E27FC236}">
                  <a16:creationId xmlns="" xmlns:a16="http://schemas.microsoft.com/office/drawing/2014/main" id="{2A05A8CA-CE97-46EC-B76C-5CF28D1BBD59}"/>
                </a:ext>
              </a:extLst>
            </p:cNvPr>
            <p:cNvSpPr txBox="1"/>
            <p:nvPr/>
          </p:nvSpPr>
          <p:spPr bwMode="gray">
            <a:xfrm>
              <a:off x="7729097" y="2015062"/>
              <a:ext cx="897294" cy="276999"/>
            </a:xfrm>
            <a:prstGeom prst="rect">
              <a:avLst/>
            </a:prstGeom>
            <a:noFill/>
          </p:spPr>
          <p:txBody>
            <a:bodyPr wrap="square" rtlCol="0">
              <a:spAutoFit/>
            </a:bodyPr>
            <a:lstStyle/>
            <a:p>
              <a:pPr fontAlgn="ctr"/>
              <a:r>
                <a:rPr lang="en-US" sz="1200" dirty="0">
                  <a:solidFill>
                    <a:srgbClr val="000000"/>
                  </a:solidFill>
                  <a:latin typeface="Huawei Sans" panose="020C0503030203020204" pitchFamily="34" charset="0"/>
                </a:rPr>
                <a:t>Gateway</a:t>
              </a:r>
            </a:p>
          </p:txBody>
        </p:sp>
        <p:sp>
          <p:nvSpPr>
            <p:cNvPr id="33" name="Rectangular Callout 75">
              <a:extLst>
                <a:ext uri="{FF2B5EF4-FFF2-40B4-BE49-F238E27FC236}">
                  <a16:creationId xmlns="" xmlns:a16="http://schemas.microsoft.com/office/drawing/2014/main" id="{4A0F0CE2-64B4-42D4-8B8C-22D09FED5237}"/>
                </a:ext>
              </a:extLst>
            </p:cNvPr>
            <p:cNvSpPr/>
            <p:nvPr/>
          </p:nvSpPr>
          <p:spPr bwMode="gray">
            <a:xfrm>
              <a:off x="7330132" y="2806053"/>
              <a:ext cx="1174422" cy="538128"/>
            </a:xfrm>
            <a:prstGeom prst="wedgeRectCallout">
              <a:avLst>
                <a:gd name="adj1" fmla="val -24837"/>
                <a:gd name="adj2" fmla="val -10422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black"/>
                  </a:solidFill>
                </a:rPr>
                <a:t>Legacy site access design</a:t>
              </a:r>
            </a:p>
          </p:txBody>
        </p:sp>
      </p:grpSp>
    </p:spTree>
    <p:extLst>
      <p:ext uri="{BB962C8B-B14F-4D97-AF65-F5344CB8AC3E}">
        <p14:creationId xmlns:p14="http://schemas.microsoft.com/office/powerpoint/2010/main" val="1856643371"/>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t>Internet Access Solution</a:t>
            </a:r>
          </a:p>
        </p:txBody>
      </p:sp>
      <p:sp>
        <p:nvSpPr>
          <p:cNvPr id="54" name="Text Placeholder 53">
            <a:extLst>
              <a:ext uri="{FF2B5EF4-FFF2-40B4-BE49-F238E27FC236}">
                <a16:creationId xmlns="" xmlns:a16="http://schemas.microsoft.com/office/drawing/2014/main" id="{CE970E0A-1B31-47D4-9E6D-EE7CA779403C}"/>
              </a:ext>
            </a:extLst>
          </p:cNvPr>
          <p:cNvSpPr>
            <a:spLocks noGrp="1"/>
          </p:cNvSpPr>
          <p:nvPr>
            <p:ph type="body" sz="quarter" idx="10"/>
          </p:nvPr>
        </p:nvSpPr>
        <p:spPr bwMode="gray">
          <a:xfrm>
            <a:off x="5051468" y="1052514"/>
            <a:ext cx="6697620" cy="4875042"/>
          </a:xfrm>
        </p:spPr>
        <p:txBody>
          <a:bodyPr/>
          <a:lstStyle/>
          <a:p>
            <a:pPr algn="l"/>
            <a:r>
              <a:rPr lang="en-US" sz="1600" dirty="0"/>
              <a:t>The SD-WAN Solution provides the following Internet access modes:</a:t>
            </a:r>
          </a:p>
          <a:p>
            <a:pPr marL="542925" lvl="1" indent="-238125"/>
            <a:r>
              <a:rPr lang="en-US" sz="1400" dirty="0"/>
              <a:t>Local Internet access: The Internet access traffic of a site is routed from the local EDGE to the Internet.</a:t>
            </a:r>
          </a:p>
          <a:p>
            <a:pPr marL="542925" lvl="1" indent="-238125"/>
            <a:r>
              <a:rPr lang="en-US" sz="1400" dirty="0"/>
              <a:t>Centralized Internet access: The Internet access traffic of all sites is diverted to the centralized Internet access site and then to the Internet.</a:t>
            </a:r>
          </a:p>
          <a:p>
            <a:pPr marL="542925" lvl="1" indent="-238125"/>
            <a:r>
              <a:rPr lang="en-US" sz="1400" dirty="0"/>
              <a:t>Hybrid Internet access: combination of local Internet access and centralized Internet access.</a:t>
            </a:r>
          </a:p>
          <a:p>
            <a:pPr marL="714375" lvl="2" indent="-171450"/>
            <a:r>
              <a:rPr lang="en-US" sz="1200" dirty="0"/>
              <a:t>Local Internet access (default) + centralized Internet access: By default, all Internet access traffic is routed out from the local device. When the local Internet access interface is faulty, Internet access traffic is forwarded through the centralized gateway.</a:t>
            </a:r>
          </a:p>
          <a:p>
            <a:pPr marL="714375" lvl="2" indent="-171450"/>
            <a:r>
              <a:rPr lang="en-US" sz="1200" dirty="0"/>
              <a:t>Centralized Internet access (default) + Local Internet access for specified traffic: By default, Internet traffic is routed out through the centralized Internet access site. Traffic of some specified services is directly routed to the Internet through the local WAN-side link.</a:t>
            </a:r>
          </a:p>
        </p:txBody>
      </p:sp>
      <p:sp>
        <p:nvSpPr>
          <p:cNvPr id="56" name="Freeform 159">
            <a:extLst>
              <a:ext uri="{FF2B5EF4-FFF2-40B4-BE49-F238E27FC236}">
                <a16:creationId xmlns="" xmlns:a16="http://schemas.microsoft.com/office/drawing/2014/main" id="{7261B174-2C46-49B8-BC82-524FEA962F8E}"/>
              </a:ext>
            </a:extLst>
          </p:cNvPr>
          <p:cNvSpPr/>
          <p:nvPr/>
        </p:nvSpPr>
        <p:spPr bwMode="gray">
          <a:xfrm flipH="1">
            <a:off x="3841109" y="4849513"/>
            <a:ext cx="1136638" cy="615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rPr>
              <a:t>Branch</a:t>
            </a:r>
          </a:p>
        </p:txBody>
      </p:sp>
      <p:sp>
        <p:nvSpPr>
          <p:cNvPr id="57" name="Freeform 159">
            <a:extLst>
              <a:ext uri="{FF2B5EF4-FFF2-40B4-BE49-F238E27FC236}">
                <a16:creationId xmlns="" xmlns:a16="http://schemas.microsoft.com/office/drawing/2014/main" id="{4B44909C-335B-4E75-8CA6-31B14547DEE1}"/>
              </a:ext>
            </a:extLst>
          </p:cNvPr>
          <p:cNvSpPr/>
          <p:nvPr/>
        </p:nvSpPr>
        <p:spPr bwMode="gray">
          <a:xfrm flipH="1">
            <a:off x="1820355" y="4849513"/>
            <a:ext cx="1136638" cy="615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rPr>
              <a:t>Branch</a:t>
            </a:r>
          </a:p>
        </p:txBody>
      </p:sp>
      <p:sp>
        <p:nvSpPr>
          <p:cNvPr id="58" name="Freeform 159">
            <a:extLst>
              <a:ext uri="{FF2B5EF4-FFF2-40B4-BE49-F238E27FC236}">
                <a16:creationId xmlns="" xmlns:a16="http://schemas.microsoft.com/office/drawing/2014/main" id="{FE896B44-F728-422C-AEEB-C735EAE09485}"/>
              </a:ext>
            </a:extLst>
          </p:cNvPr>
          <p:cNvSpPr/>
          <p:nvPr/>
        </p:nvSpPr>
        <p:spPr bwMode="gray">
          <a:xfrm flipH="1">
            <a:off x="2418786" y="2942007"/>
            <a:ext cx="1910257" cy="103358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prstClr val="black"/>
                </a:solidFill>
              </a:rPr>
              <a:t>Internet</a:t>
            </a:r>
          </a:p>
        </p:txBody>
      </p:sp>
      <p:pic>
        <p:nvPicPr>
          <p:cNvPr id="59" name="图片 16">
            <a:extLst>
              <a:ext uri="{FF2B5EF4-FFF2-40B4-BE49-F238E27FC236}">
                <a16:creationId xmlns="" xmlns:a16="http://schemas.microsoft.com/office/drawing/2014/main" id="{5B5D72D0-10E6-4A27-B71B-6A72F1518B6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2166494" y="4605845"/>
            <a:ext cx="458866" cy="375435"/>
          </a:xfrm>
          <a:prstGeom prst="rect">
            <a:avLst/>
          </a:prstGeom>
        </p:spPr>
      </p:pic>
      <p:pic>
        <p:nvPicPr>
          <p:cNvPr id="60" name="图片 17">
            <a:extLst>
              <a:ext uri="{FF2B5EF4-FFF2-40B4-BE49-F238E27FC236}">
                <a16:creationId xmlns="" xmlns:a16="http://schemas.microsoft.com/office/drawing/2014/main" id="{3EFED83D-31E2-4424-A123-E0FEE0FD7CD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4191002" y="4605845"/>
            <a:ext cx="458866" cy="375435"/>
          </a:xfrm>
          <a:prstGeom prst="rect">
            <a:avLst/>
          </a:prstGeom>
        </p:spPr>
      </p:pic>
      <p:sp>
        <p:nvSpPr>
          <p:cNvPr id="63" name="文本框 24">
            <a:extLst>
              <a:ext uri="{FF2B5EF4-FFF2-40B4-BE49-F238E27FC236}">
                <a16:creationId xmlns="" xmlns:a16="http://schemas.microsoft.com/office/drawing/2014/main" id="{00949229-E222-43C3-8276-453C047EE089}"/>
              </a:ext>
            </a:extLst>
          </p:cNvPr>
          <p:cNvSpPr txBox="1"/>
          <p:nvPr/>
        </p:nvSpPr>
        <p:spPr bwMode="gray">
          <a:xfrm>
            <a:off x="1662554" y="4639578"/>
            <a:ext cx="572996" cy="276999"/>
          </a:xfrm>
          <a:prstGeom prst="rect">
            <a:avLst/>
          </a:prstGeom>
          <a:noFill/>
        </p:spPr>
        <p:txBody>
          <a:bodyPr wrap="square" rtlCol="0">
            <a:spAutoFit/>
          </a:bodyPr>
          <a:lstStyle/>
          <a:p>
            <a:pPr fontAlgn="ctr"/>
            <a:r>
              <a:rPr lang="en-US" sz="1200" dirty="0">
                <a:solidFill>
                  <a:srgbClr val="000000"/>
                </a:solidFill>
                <a:latin typeface="Huawei Sans" panose="020C0503030203020204" pitchFamily="34" charset="0"/>
              </a:rPr>
              <a:t>EDGE</a:t>
            </a:r>
          </a:p>
        </p:txBody>
      </p:sp>
      <p:sp>
        <p:nvSpPr>
          <p:cNvPr id="64" name="文本框 25">
            <a:extLst>
              <a:ext uri="{FF2B5EF4-FFF2-40B4-BE49-F238E27FC236}">
                <a16:creationId xmlns="" xmlns:a16="http://schemas.microsoft.com/office/drawing/2014/main" id="{A5A35F7F-2C7C-41A4-814D-AA000A77C1D1}"/>
              </a:ext>
            </a:extLst>
          </p:cNvPr>
          <p:cNvSpPr txBox="1"/>
          <p:nvPr/>
        </p:nvSpPr>
        <p:spPr bwMode="gray">
          <a:xfrm>
            <a:off x="4627854" y="4646561"/>
            <a:ext cx="572996" cy="276999"/>
          </a:xfrm>
          <a:prstGeom prst="rect">
            <a:avLst/>
          </a:prstGeom>
          <a:noFill/>
        </p:spPr>
        <p:txBody>
          <a:bodyPr wrap="square" rtlCol="0">
            <a:spAutoFit/>
          </a:bodyPr>
          <a:lstStyle/>
          <a:p>
            <a:pPr fontAlgn="ctr"/>
            <a:r>
              <a:rPr lang="en-US" sz="1200" dirty="0">
                <a:solidFill>
                  <a:srgbClr val="000000"/>
                </a:solidFill>
                <a:latin typeface="Huawei Sans" panose="020C0503030203020204" pitchFamily="34" charset="0"/>
              </a:rPr>
              <a:t>EDGE</a:t>
            </a:r>
          </a:p>
        </p:txBody>
      </p:sp>
      <p:sp>
        <p:nvSpPr>
          <p:cNvPr id="67" name="Freeform 159">
            <a:extLst>
              <a:ext uri="{FF2B5EF4-FFF2-40B4-BE49-F238E27FC236}">
                <a16:creationId xmlns="" xmlns:a16="http://schemas.microsoft.com/office/drawing/2014/main" id="{E8893B13-9830-4553-8050-E7E4BDA278CD}"/>
              </a:ext>
            </a:extLst>
          </p:cNvPr>
          <p:cNvSpPr/>
          <p:nvPr/>
        </p:nvSpPr>
        <p:spPr bwMode="gray">
          <a:xfrm flipH="1">
            <a:off x="2773449" y="1368300"/>
            <a:ext cx="1434023" cy="77590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black"/>
                </a:solidFill>
              </a:rPr>
              <a:t>HQ</a:t>
            </a:r>
          </a:p>
        </p:txBody>
      </p:sp>
      <p:cxnSp>
        <p:nvCxnSpPr>
          <p:cNvPr id="69" name="直接连接符 106">
            <a:extLst>
              <a:ext uri="{FF2B5EF4-FFF2-40B4-BE49-F238E27FC236}">
                <a16:creationId xmlns="" xmlns:a16="http://schemas.microsoft.com/office/drawing/2014/main" id="{354B65DE-3CA4-4106-A2BB-3B1E8B333945}"/>
              </a:ext>
            </a:extLst>
          </p:cNvPr>
          <p:cNvCxnSpPr>
            <a:cxnSpLocks/>
            <a:stCxn id="58" idx="20"/>
            <a:endCxn id="59" idx="0"/>
          </p:cNvCxnSpPr>
          <p:nvPr/>
        </p:nvCxnSpPr>
        <p:spPr bwMode="gray">
          <a:xfrm flipH="1">
            <a:off x="2395927" y="3969313"/>
            <a:ext cx="259088" cy="632850"/>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0" name="直接连接符 106">
            <a:extLst>
              <a:ext uri="{FF2B5EF4-FFF2-40B4-BE49-F238E27FC236}">
                <a16:creationId xmlns="" xmlns:a16="http://schemas.microsoft.com/office/drawing/2014/main" id="{07C99FD2-B723-468A-B4F8-10535AECC701}"/>
              </a:ext>
            </a:extLst>
          </p:cNvPr>
          <p:cNvCxnSpPr>
            <a:cxnSpLocks/>
            <a:stCxn id="60" idx="0"/>
            <a:endCxn id="58" idx="9"/>
          </p:cNvCxnSpPr>
          <p:nvPr/>
        </p:nvCxnSpPr>
        <p:spPr bwMode="gray">
          <a:xfrm flipH="1" flipV="1">
            <a:off x="4047266" y="3973897"/>
            <a:ext cx="373169" cy="628266"/>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2" name="直接连接符 106">
            <a:extLst>
              <a:ext uri="{FF2B5EF4-FFF2-40B4-BE49-F238E27FC236}">
                <a16:creationId xmlns="" xmlns:a16="http://schemas.microsoft.com/office/drawing/2014/main" id="{42C6DD50-4B7F-471B-B94B-4C18DF877D2A}"/>
              </a:ext>
            </a:extLst>
          </p:cNvPr>
          <p:cNvCxnSpPr>
            <a:cxnSpLocks/>
            <a:stCxn id="76" idx="2"/>
            <a:endCxn id="58" idx="1"/>
          </p:cNvCxnSpPr>
          <p:nvPr/>
        </p:nvCxnSpPr>
        <p:spPr bwMode="gray">
          <a:xfrm>
            <a:off x="3502177" y="2405477"/>
            <a:ext cx="1" cy="68116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76" name="图片 16">
            <a:extLst>
              <a:ext uri="{FF2B5EF4-FFF2-40B4-BE49-F238E27FC236}">
                <a16:creationId xmlns="" xmlns:a16="http://schemas.microsoft.com/office/drawing/2014/main" id="{384E3796-F470-41C0-8E08-8D1C747D0D8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3272744" y="2026359"/>
            <a:ext cx="458866" cy="375435"/>
          </a:xfrm>
          <a:prstGeom prst="rect">
            <a:avLst/>
          </a:prstGeom>
        </p:spPr>
      </p:pic>
      <p:sp>
        <p:nvSpPr>
          <p:cNvPr id="78" name="文本框 25">
            <a:extLst>
              <a:ext uri="{FF2B5EF4-FFF2-40B4-BE49-F238E27FC236}">
                <a16:creationId xmlns="" xmlns:a16="http://schemas.microsoft.com/office/drawing/2014/main" id="{A773012F-A028-4439-927D-9F7894828096}"/>
              </a:ext>
            </a:extLst>
          </p:cNvPr>
          <p:cNvSpPr txBox="1"/>
          <p:nvPr/>
        </p:nvSpPr>
        <p:spPr bwMode="gray">
          <a:xfrm>
            <a:off x="3646191" y="2007656"/>
            <a:ext cx="572996" cy="276999"/>
          </a:xfrm>
          <a:prstGeom prst="rect">
            <a:avLst/>
          </a:prstGeom>
          <a:noFill/>
        </p:spPr>
        <p:txBody>
          <a:bodyPr wrap="square" rtlCol="0">
            <a:spAutoFit/>
          </a:bodyPr>
          <a:lstStyle/>
          <a:p>
            <a:pPr fontAlgn="ctr"/>
            <a:r>
              <a:rPr lang="en-US" sz="1200" dirty="0">
                <a:solidFill>
                  <a:srgbClr val="000000"/>
                </a:solidFill>
                <a:latin typeface="Huawei Sans" panose="020C0503030203020204" pitchFamily="34" charset="0"/>
              </a:rPr>
              <a:t>EDGE</a:t>
            </a:r>
          </a:p>
        </p:txBody>
      </p:sp>
      <p:sp>
        <p:nvSpPr>
          <p:cNvPr id="80" name="Freeform 159">
            <a:extLst>
              <a:ext uri="{FF2B5EF4-FFF2-40B4-BE49-F238E27FC236}">
                <a16:creationId xmlns="" xmlns:a16="http://schemas.microsoft.com/office/drawing/2014/main" id="{EE99BD4A-03F9-4CDB-AFF7-6E3705FB3F0F}"/>
              </a:ext>
            </a:extLst>
          </p:cNvPr>
          <p:cNvSpPr/>
          <p:nvPr/>
        </p:nvSpPr>
        <p:spPr bwMode="gray">
          <a:xfrm flipH="1">
            <a:off x="507292" y="1873494"/>
            <a:ext cx="1258922" cy="68116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prstClr val="black"/>
                </a:solidFill>
              </a:rPr>
              <a:t>Internet resources</a:t>
            </a:r>
          </a:p>
        </p:txBody>
      </p:sp>
      <p:pic>
        <p:nvPicPr>
          <p:cNvPr id="79" name="图片 16">
            <a:extLst>
              <a:ext uri="{FF2B5EF4-FFF2-40B4-BE49-F238E27FC236}">
                <a16:creationId xmlns="" xmlns:a16="http://schemas.microsoft.com/office/drawing/2014/main" id="{FB246D14-BDE6-4340-9BF2-3DD2E23A276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gray">
          <a:xfrm>
            <a:off x="1586065" y="2419052"/>
            <a:ext cx="458866" cy="375435"/>
          </a:xfrm>
          <a:prstGeom prst="rect">
            <a:avLst/>
          </a:prstGeom>
        </p:spPr>
      </p:pic>
      <p:pic>
        <p:nvPicPr>
          <p:cNvPr id="81" name="图片 34">
            <a:extLst>
              <a:ext uri="{FF2B5EF4-FFF2-40B4-BE49-F238E27FC236}">
                <a16:creationId xmlns="" xmlns:a16="http://schemas.microsoft.com/office/drawing/2014/main" id="{3D724E13-3F88-4C02-ADEB-30DCD33B19FB}"/>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76309" y="1685359"/>
            <a:ext cx="458866" cy="376270"/>
          </a:xfrm>
          <a:prstGeom prst="rect">
            <a:avLst/>
          </a:prstGeom>
        </p:spPr>
      </p:pic>
      <p:cxnSp>
        <p:nvCxnSpPr>
          <p:cNvPr id="82" name="直接连接符 106">
            <a:extLst>
              <a:ext uri="{FF2B5EF4-FFF2-40B4-BE49-F238E27FC236}">
                <a16:creationId xmlns="" xmlns:a16="http://schemas.microsoft.com/office/drawing/2014/main" id="{7B1D7BBB-C366-4B2F-B445-0CAA5DD98E79}"/>
              </a:ext>
            </a:extLst>
          </p:cNvPr>
          <p:cNvCxnSpPr>
            <a:cxnSpLocks/>
            <a:stCxn id="79" idx="2"/>
            <a:endCxn id="58" idx="24"/>
          </p:cNvCxnSpPr>
          <p:nvPr/>
        </p:nvCxnSpPr>
        <p:spPr bwMode="gray">
          <a:xfrm>
            <a:off x="1815498" y="2798170"/>
            <a:ext cx="889008" cy="53812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5" name="Freeform: Shape 84">
            <a:extLst>
              <a:ext uri="{FF2B5EF4-FFF2-40B4-BE49-F238E27FC236}">
                <a16:creationId xmlns="" xmlns:a16="http://schemas.microsoft.com/office/drawing/2014/main" id="{C8F9305B-AB9A-4107-B72C-0C4787E5DC8A}"/>
              </a:ext>
            </a:extLst>
          </p:cNvPr>
          <p:cNvSpPr/>
          <p:nvPr/>
        </p:nvSpPr>
        <p:spPr bwMode="gray">
          <a:xfrm>
            <a:off x="1417420" y="2447925"/>
            <a:ext cx="1432112" cy="2714625"/>
          </a:xfrm>
          <a:custGeom>
            <a:avLst/>
            <a:gdLst>
              <a:gd name="connsiteX0" fmla="*/ 733425 w 1432112"/>
              <a:gd name="connsiteY0" fmla="*/ 2714625 h 2714625"/>
              <a:gd name="connsiteX1" fmla="*/ 1409700 w 1432112"/>
              <a:gd name="connsiteY1" fmla="*/ 1400175 h 2714625"/>
              <a:gd name="connsiteX2" fmla="*/ 0 w 1432112"/>
              <a:gd name="connsiteY2" fmla="*/ 0 h 2714625"/>
            </a:gdLst>
            <a:ahLst/>
            <a:cxnLst>
              <a:cxn ang="0">
                <a:pos x="connsiteX0" y="connsiteY0"/>
              </a:cxn>
              <a:cxn ang="0">
                <a:pos x="connsiteX1" y="connsiteY1"/>
              </a:cxn>
              <a:cxn ang="0">
                <a:pos x="connsiteX2" y="connsiteY2"/>
              </a:cxn>
            </a:cxnLst>
            <a:rect l="l" t="t" r="r" b="b"/>
            <a:pathLst>
              <a:path w="1432112" h="2714625">
                <a:moveTo>
                  <a:pt x="733425" y="2714625"/>
                </a:moveTo>
                <a:cubicBezTo>
                  <a:pt x="1132681" y="2283618"/>
                  <a:pt x="1531938" y="1852612"/>
                  <a:pt x="1409700" y="1400175"/>
                </a:cubicBezTo>
                <a:cubicBezTo>
                  <a:pt x="1287463" y="947737"/>
                  <a:pt x="643731" y="473868"/>
                  <a:pt x="0" y="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solidFill>
                <a:prstClr val="white"/>
              </a:solidFill>
            </a:endParaRPr>
          </a:p>
        </p:txBody>
      </p:sp>
      <p:sp>
        <p:nvSpPr>
          <p:cNvPr id="89" name="Freeform: Shape 88">
            <a:extLst>
              <a:ext uri="{FF2B5EF4-FFF2-40B4-BE49-F238E27FC236}">
                <a16:creationId xmlns="" xmlns:a16="http://schemas.microsoft.com/office/drawing/2014/main" id="{8DC5A25C-DA1A-44E9-9500-815D6B6590A9}"/>
              </a:ext>
            </a:extLst>
          </p:cNvPr>
          <p:cNvSpPr/>
          <p:nvPr/>
        </p:nvSpPr>
        <p:spPr bwMode="gray">
          <a:xfrm>
            <a:off x="1464271" y="1843028"/>
            <a:ext cx="3163583" cy="3148072"/>
          </a:xfrm>
          <a:custGeom>
            <a:avLst/>
            <a:gdLst>
              <a:gd name="connsiteX0" fmla="*/ 3171825 w 3171825"/>
              <a:gd name="connsiteY0" fmla="*/ 3148072 h 3148072"/>
              <a:gd name="connsiteX1" fmla="*/ 2476500 w 3171825"/>
              <a:gd name="connsiteY1" fmla="*/ 1919347 h 3148072"/>
              <a:gd name="connsiteX2" fmla="*/ 2038350 w 3171825"/>
              <a:gd name="connsiteY2" fmla="*/ 4822 h 3148072"/>
              <a:gd name="connsiteX3" fmla="*/ 1638300 w 3171825"/>
              <a:gd name="connsiteY3" fmla="*/ 1347847 h 3148072"/>
              <a:gd name="connsiteX4" fmla="*/ 0 w 3171825"/>
              <a:gd name="connsiteY4" fmla="*/ 557272 h 3148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1825" h="3148072">
                <a:moveTo>
                  <a:pt x="3171825" y="3148072"/>
                </a:moveTo>
                <a:cubicBezTo>
                  <a:pt x="2918618" y="2795647"/>
                  <a:pt x="2665412" y="2443222"/>
                  <a:pt x="2476500" y="1919347"/>
                </a:cubicBezTo>
                <a:cubicBezTo>
                  <a:pt x="2287588" y="1395472"/>
                  <a:pt x="2178050" y="100072"/>
                  <a:pt x="2038350" y="4822"/>
                </a:cubicBezTo>
                <a:cubicBezTo>
                  <a:pt x="1898650" y="-90428"/>
                  <a:pt x="1978025" y="1255772"/>
                  <a:pt x="1638300" y="1347847"/>
                </a:cubicBezTo>
                <a:cubicBezTo>
                  <a:pt x="1298575" y="1439922"/>
                  <a:pt x="649287" y="998597"/>
                  <a:pt x="0" y="557272"/>
                </a:cubicBezTo>
              </a:path>
            </a:pathLst>
          </a:custGeom>
          <a:noFill/>
          <a:ln w="28575">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solidFill>
                <a:prstClr val="white"/>
              </a:solidFill>
            </a:endParaRPr>
          </a:p>
        </p:txBody>
      </p:sp>
      <p:sp>
        <p:nvSpPr>
          <p:cNvPr id="94" name="Rectangular Callout 75">
            <a:extLst>
              <a:ext uri="{FF2B5EF4-FFF2-40B4-BE49-F238E27FC236}">
                <a16:creationId xmlns="" xmlns:a16="http://schemas.microsoft.com/office/drawing/2014/main" id="{BC930519-74B9-4264-BE74-030C5A19D16E}"/>
              </a:ext>
            </a:extLst>
          </p:cNvPr>
          <p:cNvSpPr/>
          <p:nvPr/>
        </p:nvSpPr>
        <p:spPr bwMode="gray">
          <a:xfrm>
            <a:off x="1009649" y="3274632"/>
            <a:ext cx="1201695" cy="411911"/>
          </a:xfrm>
          <a:prstGeom prst="wedgeRectCallout">
            <a:avLst>
              <a:gd name="adj1" fmla="val 38823"/>
              <a:gd name="adj2" fmla="val -11071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black"/>
                </a:solidFill>
              </a:rPr>
              <a:t>Local Internet access</a:t>
            </a:r>
          </a:p>
        </p:txBody>
      </p:sp>
      <p:sp>
        <p:nvSpPr>
          <p:cNvPr id="95" name="Rectangular Callout 75">
            <a:extLst>
              <a:ext uri="{FF2B5EF4-FFF2-40B4-BE49-F238E27FC236}">
                <a16:creationId xmlns="" xmlns:a16="http://schemas.microsoft.com/office/drawing/2014/main" id="{3923E231-620F-477D-B13A-E16FDE3012B8}"/>
              </a:ext>
            </a:extLst>
          </p:cNvPr>
          <p:cNvSpPr/>
          <p:nvPr/>
        </p:nvSpPr>
        <p:spPr bwMode="gray">
          <a:xfrm>
            <a:off x="3925792" y="2577627"/>
            <a:ext cx="1275058" cy="392274"/>
          </a:xfrm>
          <a:prstGeom prst="wedgeRectCallout">
            <a:avLst>
              <a:gd name="adj1" fmla="val -62208"/>
              <a:gd name="adj2" fmla="val 373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prstClr val="black"/>
                </a:solidFill>
              </a:rPr>
              <a:t>Centralized Internet access</a:t>
            </a:r>
          </a:p>
        </p:txBody>
      </p:sp>
      <p:sp>
        <p:nvSpPr>
          <p:cNvPr id="25" name="五边形 2">
            <a:extLst>
              <a:ext uri="{FF2B5EF4-FFF2-40B4-BE49-F238E27FC236}">
                <a16:creationId xmlns="" xmlns:a16="http://schemas.microsoft.com/office/drawing/2014/main" id="{D0373CE1-7839-44CE-B1C6-85A472EF7999}"/>
              </a:ext>
            </a:extLst>
          </p:cNvPr>
          <p:cNvSpPr/>
          <p:nvPr/>
        </p:nvSpPr>
        <p:spPr bwMode="gray">
          <a:xfrm>
            <a:off x="7414260" y="88791"/>
            <a:ext cx="2214188" cy="25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sym typeface="Huawei Sans" panose="020C0503030203020204" pitchFamily="34" charset="0"/>
              </a:rPr>
              <a:t>Internet Access Design</a:t>
            </a:r>
          </a:p>
        </p:txBody>
      </p:sp>
      <p:sp>
        <p:nvSpPr>
          <p:cNvPr id="26" name="燕尾形 3">
            <a:extLst>
              <a:ext uri="{FF2B5EF4-FFF2-40B4-BE49-F238E27FC236}">
                <a16:creationId xmlns="" xmlns:a16="http://schemas.microsoft.com/office/drawing/2014/main" id="{A4AE7CA3-3435-44FA-9DD0-098AD6FE61DD}"/>
              </a:ext>
            </a:extLst>
          </p:cNvPr>
          <p:cNvSpPr/>
          <p:nvPr/>
        </p:nvSpPr>
        <p:spPr bwMode="gray">
          <a:xfrm>
            <a:off x="9534900" y="88791"/>
            <a:ext cx="2214188"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Legacy Site Access Design</a:t>
            </a:r>
          </a:p>
        </p:txBody>
      </p:sp>
    </p:spTree>
    <p:extLst>
      <p:ext uri="{BB962C8B-B14F-4D97-AF65-F5344CB8AC3E}">
        <p14:creationId xmlns:p14="http://schemas.microsoft.com/office/powerpoint/2010/main" val="4005183313"/>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Freeform 159">
            <a:extLst>
              <a:ext uri="{FF2B5EF4-FFF2-40B4-BE49-F238E27FC236}">
                <a16:creationId xmlns="" xmlns:a16="http://schemas.microsoft.com/office/drawing/2014/main" id="{3BB60690-B12D-4C34-A070-67B30EB6327B}"/>
              </a:ext>
            </a:extLst>
          </p:cNvPr>
          <p:cNvSpPr/>
          <p:nvPr/>
        </p:nvSpPr>
        <p:spPr bwMode="gray">
          <a:xfrm flipH="1">
            <a:off x="950391" y="2608446"/>
            <a:ext cx="1115783" cy="6037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dirty="0">
                <a:solidFill>
                  <a:prstClr val="black"/>
                </a:solidFill>
              </a:rPr>
              <a:t>MPLS</a:t>
            </a:r>
          </a:p>
        </p:txBody>
      </p:sp>
      <p:cxnSp>
        <p:nvCxnSpPr>
          <p:cNvPr id="62" name="直接连接符 61"/>
          <p:cNvCxnSpPr/>
          <p:nvPr/>
        </p:nvCxnSpPr>
        <p:spPr bwMode="gray">
          <a:xfrm flipV="1">
            <a:off x="3385139" y="1904214"/>
            <a:ext cx="0" cy="68949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bwMode="gray"/>
        <p:txBody>
          <a:bodyPr/>
          <a:lstStyle/>
          <a:p>
            <a:r>
              <a:rPr lang="en-US" dirty="0"/>
              <a:t>Local Internet Access Design</a:t>
            </a:r>
          </a:p>
        </p:txBody>
      </p:sp>
      <p:sp>
        <p:nvSpPr>
          <p:cNvPr id="25" name="圆角矩形 24"/>
          <p:cNvSpPr/>
          <p:nvPr/>
        </p:nvSpPr>
        <p:spPr bwMode="gray">
          <a:xfrm>
            <a:off x="4857168" y="2385584"/>
            <a:ext cx="6815542" cy="364249"/>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Description</a:t>
            </a:r>
          </a:p>
        </p:txBody>
      </p:sp>
      <p:sp>
        <p:nvSpPr>
          <p:cNvPr id="26" name="圆角矩形 25"/>
          <p:cNvSpPr/>
          <p:nvPr/>
        </p:nvSpPr>
        <p:spPr bwMode="gray">
          <a:xfrm>
            <a:off x="4857168" y="2792856"/>
            <a:ext cx="6815542" cy="3266300"/>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1800"/>
              </a:lnSpc>
              <a:spcAft>
                <a:spcPts val="600"/>
              </a:spcAft>
              <a:buFont typeface="Arial" panose="020B0604020202020204" pitchFamily="34" charset="0"/>
              <a:buChar char="•"/>
            </a:pPr>
            <a:r>
              <a:rPr lang="en-US" sz="1200" dirty="0">
                <a:solidFill>
                  <a:prstClr val="black"/>
                </a:solidFill>
              </a:rPr>
              <a:t>The Internet access traffic of a site is routed out from the local Internet link to the Internet.</a:t>
            </a:r>
          </a:p>
          <a:p>
            <a:pPr marL="285750" indent="-200025" fontAlgn="ctr">
              <a:lnSpc>
                <a:spcPts val="1800"/>
              </a:lnSpc>
              <a:spcAft>
                <a:spcPts val="600"/>
              </a:spcAft>
              <a:buFont typeface="Arial" panose="020B0604020202020204" pitchFamily="34" charset="0"/>
              <a:buChar char="•"/>
            </a:pPr>
            <a:r>
              <a:rPr lang="en-US" sz="1200" dirty="0">
                <a:solidFill>
                  <a:prstClr val="black"/>
                </a:solidFill>
              </a:rPr>
              <a:t>Local Internet access policies can be configured on a per-department and per-site basis.</a:t>
            </a:r>
          </a:p>
          <a:p>
            <a:pPr marL="314325" indent="-228600" fontAlgn="ctr">
              <a:lnSpc>
                <a:spcPts val="1800"/>
              </a:lnSpc>
              <a:spcAft>
                <a:spcPts val="600"/>
              </a:spcAft>
              <a:buFont typeface="Arial" panose="020B0604020202020204" pitchFamily="34" charset="0"/>
              <a:buChar char="•"/>
            </a:pPr>
            <a:r>
              <a:rPr lang="en-US" sz="1200" dirty="0">
                <a:solidFill>
                  <a:prstClr val="black"/>
                </a:solidFill>
              </a:rPr>
              <a:t>Local Internet access can be implemented in the following modes:</a:t>
            </a:r>
            <a:br>
              <a:rPr lang="en-US" sz="1200" dirty="0">
                <a:solidFill>
                  <a:prstClr val="black"/>
                </a:solidFill>
              </a:rPr>
            </a:br>
            <a:r>
              <a:rPr lang="en-US" sz="1200" dirty="0">
                <a:solidFill>
                  <a:prstClr val="black"/>
                </a:solidFill>
              </a:rPr>
              <a:t>1. All Internet access traffic is routed out from the local device to the Internet.</a:t>
            </a:r>
            <a:br>
              <a:rPr lang="en-US" sz="1200" dirty="0">
                <a:solidFill>
                  <a:prstClr val="black"/>
                </a:solidFill>
              </a:rPr>
            </a:br>
            <a:r>
              <a:rPr lang="en-US" sz="1200" dirty="0">
                <a:solidFill>
                  <a:prstClr val="black"/>
                </a:solidFill>
              </a:rPr>
              <a:t>2. Internet access traffic of specified applications is routed out from the local device to the Internet.</a:t>
            </a:r>
          </a:p>
          <a:p>
            <a:pPr marL="285750" indent="-200025" fontAlgn="ctr">
              <a:lnSpc>
                <a:spcPts val="1800"/>
              </a:lnSpc>
              <a:spcAft>
                <a:spcPts val="600"/>
              </a:spcAft>
              <a:buFont typeface="Arial" panose="020B0604020202020204" pitchFamily="34" charset="0"/>
              <a:buChar char="•"/>
            </a:pPr>
            <a:r>
              <a:rPr lang="en-US" sz="1200" dirty="0">
                <a:solidFill>
                  <a:prstClr val="black"/>
                </a:solidFill>
              </a:rPr>
              <a:t>Outbound interfaces must be configured for local Internet access. A maximum of three outbound interfaces can be configured. If multiple outbound interfaces are configured, they back up each other, and the outbound interface is selected based on the priority.</a:t>
            </a:r>
          </a:p>
          <a:p>
            <a:pPr marL="285750" indent="-200025" fontAlgn="ctr">
              <a:lnSpc>
                <a:spcPts val="1800"/>
              </a:lnSpc>
              <a:spcAft>
                <a:spcPts val="600"/>
              </a:spcAft>
              <a:buFont typeface="Arial" panose="020B0604020202020204" pitchFamily="34" charset="0"/>
              <a:buChar char="•"/>
            </a:pPr>
            <a:r>
              <a:rPr lang="en-US" sz="1200" dirty="0">
                <a:solidFill>
                  <a:prstClr val="black"/>
                </a:solidFill>
              </a:rPr>
              <a:t>In local Internet access mode, whether to enable the NAT function can be configured based on the outbound interface. Currently, NAT in Easy IP mode is provided. That is, the IP address of the outbound interface is used as the post-NAT public IP address.</a:t>
            </a:r>
          </a:p>
        </p:txBody>
      </p:sp>
      <p:pic>
        <p:nvPicPr>
          <p:cNvPr id="35" name="图片 3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115139" y="1483352"/>
            <a:ext cx="540000" cy="442800"/>
          </a:xfrm>
          <a:prstGeom prst="rect">
            <a:avLst/>
          </a:prstGeom>
        </p:spPr>
      </p:pic>
      <p:pic>
        <p:nvPicPr>
          <p:cNvPr id="43" name="图片 4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309025" y="4186265"/>
            <a:ext cx="490909" cy="402545"/>
          </a:xfrm>
          <a:prstGeom prst="rect">
            <a:avLst/>
          </a:prstGeom>
        </p:spPr>
      </p:pic>
      <p:sp>
        <p:nvSpPr>
          <p:cNvPr id="44" name="文本框 43"/>
          <p:cNvSpPr txBox="1"/>
          <p:nvPr/>
        </p:nvSpPr>
        <p:spPr bwMode="gray">
          <a:xfrm>
            <a:off x="3721314" y="4233648"/>
            <a:ext cx="753732" cy="307777"/>
          </a:xfrm>
          <a:prstGeom prst="rect">
            <a:avLst/>
          </a:prstGeom>
          <a:noFill/>
        </p:spPr>
        <p:txBody>
          <a:bodyPr wrap="none" rtlCol="0">
            <a:spAutoFit/>
          </a:bodyPr>
          <a:lstStyle/>
          <a:p>
            <a:pPr fontAlgn="ctr"/>
            <a:r>
              <a:rPr lang="en-US" sz="1400" b="1" dirty="0">
                <a:solidFill>
                  <a:prstClr val="black"/>
                </a:solidFill>
                <a:latin typeface="Huawei Sans" panose="020C0503030203020204" pitchFamily="34" charset="0"/>
              </a:rPr>
              <a:t>EDGE2</a:t>
            </a:r>
          </a:p>
        </p:txBody>
      </p:sp>
      <p:pic>
        <p:nvPicPr>
          <p:cNvPr id="47" name="图片 46" descr="PC.png"/>
          <p:cNvPicPr>
            <a:picLocks noChangeAspect="1"/>
          </p:cNvPicPr>
          <p:nvPr/>
        </p:nvPicPr>
        <p:blipFill>
          <a:blip r:embed="rId5" cstate="print"/>
          <a:stretch>
            <a:fillRect/>
          </a:stretch>
        </p:blipFill>
        <p:spPr bwMode="gray">
          <a:xfrm>
            <a:off x="3331726" y="5001429"/>
            <a:ext cx="445506" cy="342149"/>
          </a:xfrm>
          <a:prstGeom prst="rect">
            <a:avLst/>
          </a:prstGeom>
        </p:spPr>
      </p:pic>
      <p:sp>
        <p:nvSpPr>
          <p:cNvPr id="49" name="圆角矩形 48"/>
          <p:cNvSpPr/>
          <p:nvPr/>
        </p:nvSpPr>
        <p:spPr bwMode="gray">
          <a:xfrm>
            <a:off x="2706026" y="4007189"/>
            <a:ext cx="1696907" cy="176252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prstClr val="black">
                  <a:lumMod val="75000"/>
                  <a:lumOff val="25000"/>
                </a:prstClr>
              </a:solidFill>
            </a:endParaRPr>
          </a:p>
        </p:txBody>
      </p:sp>
      <p:pic>
        <p:nvPicPr>
          <p:cNvPr id="50" name="图片 4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187158" y="4186265"/>
            <a:ext cx="490909" cy="402545"/>
          </a:xfrm>
          <a:prstGeom prst="rect">
            <a:avLst/>
          </a:prstGeom>
        </p:spPr>
      </p:pic>
      <p:sp>
        <p:nvSpPr>
          <p:cNvPr id="51" name="文本框 50"/>
          <p:cNvSpPr txBox="1"/>
          <p:nvPr/>
        </p:nvSpPr>
        <p:spPr bwMode="gray">
          <a:xfrm>
            <a:off x="1611079" y="4233648"/>
            <a:ext cx="753732" cy="307777"/>
          </a:xfrm>
          <a:prstGeom prst="rect">
            <a:avLst/>
          </a:prstGeom>
          <a:noFill/>
        </p:spPr>
        <p:txBody>
          <a:bodyPr wrap="none" rtlCol="0">
            <a:spAutoFit/>
          </a:bodyPr>
          <a:lstStyle/>
          <a:p>
            <a:pPr fontAlgn="ctr"/>
            <a:r>
              <a:rPr lang="en-US" sz="1400" b="1" dirty="0">
                <a:solidFill>
                  <a:prstClr val="black"/>
                </a:solidFill>
                <a:latin typeface="Huawei Sans" panose="020C0503030203020204" pitchFamily="34" charset="0"/>
              </a:rPr>
              <a:t>EDGE1</a:t>
            </a:r>
          </a:p>
        </p:txBody>
      </p:sp>
      <p:pic>
        <p:nvPicPr>
          <p:cNvPr id="52" name="图片 51" descr="PC.png"/>
          <p:cNvPicPr>
            <a:picLocks noChangeAspect="1"/>
          </p:cNvPicPr>
          <p:nvPr/>
        </p:nvPicPr>
        <p:blipFill>
          <a:blip r:embed="rId5" cstate="print"/>
          <a:stretch>
            <a:fillRect/>
          </a:stretch>
        </p:blipFill>
        <p:spPr bwMode="gray">
          <a:xfrm>
            <a:off x="1209859" y="5001429"/>
            <a:ext cx="445506" cy="342149"/>
          </a:xfrm>
          <a:prstGeom prst="rect">
            <a:avLst/>
          </a:prstGeom>
        </p:spPr>
      </p:pic>
      <p:sp>
        <p:nvSpPr>
          <p:cNvPr id="53" name="圆角矩形 52"/>
          <p:cNvSpPr/>
          <p:nvPr/>
        </p:nvSpPr>
        <p:spPr bwMode="gray">
          <a:xfrm>
            <a:off x="584159" y="4007189"/>
            <a:ext cx="1696907" cy="176252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prstClr val="black">
                  <a:lumMod val="75000"/>
                  <a:lumOff val="25000"/>
                </a:prstClr>
              </a:solidFill>
            </a:endParaRPr>
          </a:p>
        </p:txBody>
      </p:sp>
      <p:sp>
        <p:nvSpPr>
          <p:cNvPr id="54" name="文本框 53"/>
          <p:cNvSpPr txBox="1"/>
          <p:nvPr/>
        </p:nvSpPr>
        <p:spPr bwMode="gray">
          <a:xfrm>
            <a:off x="3582525" y="5448420"/>
            <a:ext cx="785793" cy="307777"/>
          </a:xfrm>
          <a:prstGeom prst="rect">
            <a:avLst/>
          </a:prstGeom>
          <a:noFill/>
        </p:spPr>
        <p:txBody>
          <a:bodyPr wrap="none" rtlCol="0">
            <a:spAutoFit/>
          </a:bodyPr>
          <a:lstStyle/>
          <a:p>
            <a:pPr algn="r" fontAlgn="ctr"/>
            <a:r>
              <a:rPr lang="en-US" sz="1400" b="1" dirty="0">
                <a:solidFill>
                  <a:prstClr val="black"/>
                </a:solidFill>
                <a:latin typeface="Huawei Sans" panose="020C0503030203020204" pitchFamily="34" charset="0"/>
              </a:rPr>
              <a:t>Branch</a:t>
            </a:r>
          </a:p>
        </p:txBody>
      </p:sp>
      <p:sp>
        <p:nvSpPr>
          <p:cNvPr id="55" name="文本框 54"/>
          <p:cNvSpPr txBox="1"/>
          <p:nvPr/>
        </p:nvSpPr>
        <p:spPr bwMode="gray">
          <a:xfrm>
            <a:off x="1460658" y="5448420"/>
            <a:ext cx="785793" cy="307777"/>
          </a:xfrm>
          <a:prstGeom prst="rect">
            <a:avLst/>
          </a:prstGeom>
          <a:noFill/>
        </p:spPr>
        <p:txBody>
          <a:bodyPr wrap="none" rtlCol="0">
            <a:spAutoFit/>
          </a:bodyPr>
          <a:lstStyle/>
          <a:p>
            <a:pPr algn="r" fontAlgn="ctr"/>
            <a:r>
              <a:rPr lang="en-US" sz="1400" b="1" dirty="0">
                <a:solidFill>
                  <a:prstClr val="black"/>
                </a:solidFill>
                <a:latin typeface="Huawei Sans" panose="020C0503030203020204" pitchFamily="34" charset="0"/>
              </a:rPr>
              <a:t>Branch</a:t>
            </a:r>
          </a:p>
        </p:txBody>
      </p:sp>
      <p:sp>
        <p:nvSpPr>
          <p:cNvPr id="63" name="任意多边形 62"/>
          <p:cNvSpPr/>
          <p:nvPr/>
        </p:nvSpPr>
        <p:spPr bwMode="gray">
          <a:xfrm flipH="1">
            <a:off x="3683386" y="2001680"/>
            <a:ext cx="6506" cy="2878121"/>
          </a:xfrm>
          <a:custGeom>
            <a:avLst/>
            <a:gdLst>
              <a:gd name="connsiteX0" fmla="*/ 133165 w 133165"/>
              <a:gd name="connsiteY0" fmla="*/ 1713390 h 1713390"/>
              <a:gd name="connsiteX1" fmla="*/ 0 w 133165"/>
              <a:gd name="connsiteY1" fmla="*/ 0 h 1713390"/>
              <a:gd name="connsiteX0" fmla="*/ 200898 w 200898"/>
              <a:gd name="connsiteY0" fmla="*/ 2433057 h 2433057"/>
              <a:gd name="connsiteX1" fmla="*/ 0 w 200898"/>
              <a:gd name="connsiteY1" fmla="*/ 0 h 2433057"/>
              <a:gd name="connsiteX0" fmla="*/ 78132 w 78132"/>
              <a:gd name="connsiteY0" fmla="*/ 3140023 h 3140023"/>
              <a:gd name="connsiteX1" fmla="*/ 0 w 78132"/>
              <a:gd name="connsiteY1" fmla="*/ 0 h 3140023"/>
              <a:gd name="connsiteX0" fmla="*/ 615048 w 615048"/>
              <a:gd name="connsiteY0" fmla="*/ 3140023 h 3140023"/>
              <a:gd name="connsiteX1" fmla="*/ 536916 w 615048"/>
              <a:gd name="connsiteY1" fmla="*/ 0 h 3140023"/>
              <a:gd name="connsiteX0" fmla="*/ 561363 w 561363"/>
              <a:gd name="connsiteY0" fmla="*/ 3156956 h 3156956"/>
              <a:gd name="connsiteX1" fmla="*/ 555198 w 561363"/>
              <a:gd name="connsiteY1" fmla="*/ 0 h 3156956"/>
              <a:gd name="connsiteX0" fmla="*/ 627850 w 627850"/>
              <a:gd name="connsiteY0" fmla="*/ 3144256 h 3144256"/>
              <a:gd name="connsiteX1" fmla="*/ 532785 w 627850"/>
              <a:gd name="connsiteY1" fmla="*/ 0 h 3144256"/>
              <a:gd name="connsiteX0" fmla="*/ 160321 w 789298"/>
              <a:gd name="connsiteY0" fmla="*/ 3896748 h 3896748"/>
              <a:gd name="connsiteX1" fmla="*/ 789298 w 789298"/>
              <a:gd name="connsiteY1" fmla="*/ 0 h 3896748"/>
              <a:gd name="connsiteX0" fmla="*/ 726 w 630597"/>
              <a:gd name="connsiteY0" fmla="*/ 3896748 h 3896748"/>
              <a:gd name="connsiteX1" fmla="*/ 629703 w 630597"/>
              <a:gd name="connsiteY1" fmla="*/ 0 h 3896748"/>
              <a:gd name="connsiteX0" fmla="*/ 8537 w 638327"/>
              <a:gd name="connsiteY0" fmla="*/ 3896748 h 3896748"/>
              <a:gd name="connsiteX1" fmla="*/ 637514 w 638327"/>
              <a:gd name="connsiteY1" fmla="*/ 0 h 3896748"/>
              <a:gd name="connsiteX0" fmla="*/ 2561 w 1345578"/>
              <a:gd name="connsiteY0" fmla="*/ 3896748 h 3896748"/>
              <a:gd name="connsiteX1" fmla="*/ 631538 w 1345578"/>
              <a:gd name="connsiteY1" fmla="*/ 0 h 3896748"/>
              <a:gd name="connsiteX0" fmla="*/ 2474 w 1386965"/>
              <a:gd name="connsiteY0" fmla="*/ 3896748 h 3896748"/>
              <a:gd name="connsiteX1" fmla="*/ 631451 w 1386965"/>
              <a:gd name="connsiteY1" fmla="*/ 0 h 3896748"/>
              <a:gd name="connsiteX0" fmla="*/ 17603 w 1375152"/>
              <a:gd name="connsiteY0" fmla="*/ 3896748 h 3896748"/>
              <a:gd name="connsiteX1" fmla="*/ 646580 w 1375152"/>
              <a:gd name="connsiteY1" fmla="*/ 0 h 3896748"/>
              <a:gd name="connsiteX0" fmla="*/ 16483 w 1464729"/>
              <a:gd name="connsiteY0" fmla="*/ 3896748 h 3896748"/>
              <a:gd name="connsiteX1" fmla="*/ 645460 w 1464729"/>
              <a:gd name="connsiteY1"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681562"/>
              <a:gd name="connsiteY0" fmla="*/ 3896748 h 3896748"/>
              <a:gd name="connsiteX1" fmla="*/ 385495 w 1681562"/>
              <a:gd name="connsiteY1" fmla="*/ 1849013 h 3896748"/>
              <a:gd name="connsiteX2" fmla="*/ 628977 w 1681562"/>
              <a:gd name="connsiteY2" fmla="*/ 0 h 3896748"/>
              <a:gd name="connsiteX0" fmla="*/ 17035 w 1698597"/>
              <a:gd name="connsiteY0" fmla="*/ 3896748 h 3896748"/>
              <a:gd name="connsiteX1" fmla="*/ 402530 w 1698597"/>
              <a:gd name="connsiteY1" fmla="*/ 1849013 h 3896748"/>
              <a:gd name="connsiteX2" fmla="*/ 646012 w 1698597"/>
              <a:gd name="connsiteY2" fmla="*/ 0 h 3896748"/>
              <a:gd name="connsiteX0" fmla="*/ 17035 w 1698597"/>
              <a:gd name="connsiteY0" fmla="*/ 3896748 h 3896748"/>
              <a:gd name="connsiteX1" fmla="*/ 402530 w 1698597"/>
              <a:gd name="connsiteY1" fmla="*/ 1837612 h 3896748"/>
              <a:gd name="connsiteX2" fmla="*/ 646012 w 1698597"/>
              <a:gd name="connsiteY2" fmla="*/ 0 h 3896748"/>
              <a:gd name="connsiteX0" fmla="*/ 17035 w 1431288"/>
              <a:gd name="connsiteY0" fmla="*/ 3896748 h 3896748"/>
              <a:gd name="connsiteX1" fmla="*/ 402530 w 1431288"/>
              <a:gd name="connsiteY1" fmla="*/ 1837612 h 3896748"/>
              <a:gd name="connsiteX2" fmla="*/ 646012 w 1431288"/>
              <a:gd name="connsiteY2" fmla="*/ 0 h 3896748"/>
              <a:gd name="connsiteX0" fmla="*/ 41200 w 1434293"/>
              <a:gd name="connsiteY0" fmla="*/ 3896748 h 3896748"/>
              <a:gd name="connsiteX1" fmla="*/ 349805 w 1434293"/>
              <a:gd name="connsiteY1" fmla="*/ 1906021 h 3896748"/>
              <a:gd name="connsiteX2" fmla="*/ 670177 w 1434293"/>
              <a:gd name="connsiteY2" fmla="*/ 0 h 3896748"/>
              <a:gd name="connsiteX0" fmla="*/ 0 w 628977"/>
              <a:gd name="connsiteY0" fmla="*/ 3896748 h 3896748"/>
              <a:gd name="connsiteX1" fmla="*/ 628977 w 628977"/>
              <a:gd name="connsiteY1" fmla="*/ 0 h 3896748"/>
              <a:gd name="connsiteX0" fmla="*/ 0 w 983405"/>
              <a:gd name="connsiteY0" fmla="*/ 3592290 h 3592290"/>
              <a:gd name="connsiteX1" fmla="*/ 983405 w 983405"/>
              <a:gd name="connsiteY1" fmla="*/ 0 h 3592290"/>
              <a:gd name="connsiteX0" fmla="*/ 0 w 549537"/>
              <a:gd name="connsiteY0" fmla="*/ 3744520 h 3744520"/>
              <a:gd name="connsiteX1" fmla="*/ 549537 w 549537"/>
              <a:gd name="connsiteY1" fmla="*/ 0 h 3744520"/>
              <a:gd name="connsiteX0" fmla="*/ 0 w 5674"/>
              <a:gd name="connsiteY0" fmla="*/ 3657531 h 3657531"/>
              <a:gd name="connsiteX1" fmla="*/ 5674 w 5674"/>
              <a:gd name="connsiteY1" fmla="*/ 0 h 3657531"/>
              <a:gd name="connsiteX0" fmla="*/ 44012 w 44170"/>
              <a:gd name="connsiteY0" fmla="*/ 10000 h 10000"/>
              <a:gd name="connsiteX1" fmla="*/ 159 w 44170"/>
              <a:gd name="connsiteY1" fmla="*/ 0 h 10000"/>
              <a:gd name="connsiteX0" fmla="*/ 11952 w 12361"/>
              <a:gd name="connsiteY0" fmla="*/ 10119 h 10119"/>
              <a:gd name="connsiteX1" fmla="*/ 410 w 12361"/>
              <a:gd name="connsiteY1" fmla="*/ 0 h 10119"/>
              <a:gd name="connsiteX0" fmla="*/ 1 w 31539"/>
              <a:gd name="connsiteY0" fmla="*/ 10119 h 10119"/>
              <a:gd name="connsiteX1" fmla="*/ 31540 w 31539"/>
              <a:gd name="connsiteY1" fmla="*/ 0 h 10119"/>
              <a:gd name="connsiteX0" fmla="*/ 7756 w 8276"/>
              <a:gd name="connsiteY0" fmla="*/ 10106 h 10106"/>
              <a:gd name="connsiteX1" fmla="*/ 521 w 8276"/>
              <a:gd name="connsiteY1" fmla="*/ 0 h 10106"/>
            </a:gdLst>
            <a:ahLst/>
            <a:cxnLst>
              <a:cxn ang="0">
                <a:pos x="connsiteX0" y="connsiteY0"/>
              </a:cxn>
              <a:cxn ang="0">
                <a:pos x="connsiteX1" y="connsiteY1"/>
              </a:cxn>
            </a:cxnLst>
            <a:rect l="l" t="t" r="r" b="b"/>
            <a:pathLst>
              <a:path w="8276" h="10106">
                <a:moveTo>
                  <a:pt x="7756" y="10106"/>
                </a:moveTo>
                <a:cubicBezTo>
                  <a:pt x="11089" y="6773"/>
                  <a:pt x="-2812" y="3333"/>
                  <a:pt x="521" y="0"/>
                </a:cubicBezTo>
              </a:path>
            </a:pathLst>
          </a:custGeom>
          <a:noFill/>
          <a:ln w="57150">
            <a:solidFill>
              <a:srgbClr val="92D05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pic>
        <p:nvPicPr>
          <p:cNvPr id="66" name="Picture 2" descr="G:\做的项目\公共\扁平图标切换\更新2015_01_21\oss扁平图标库2015_01_21更新-04.png"/>
          <p:cNvPicPr>
            <a:picLocks noChangeAspect="1" noChangeArrowheads="1"/>
          </p:cNvPicPr>
          <p:nvPr/>
        </p:nvPicPr>
        <p:blipFill>
          <a:blip r:embed="rId6" cstate="print"/>
          <a:srcRect/>
          <a:stretch>
            <a:fillRect/>
          </a:stretch>
        </p:blipFill>
        <p:spPr bwMode="gray">
          <a:xfrm>
            <a:off x="1855004" y="2803970"/>
            <a:ext cx="498899" cy="408192"/>
          </a:xfrm>
          <a:prstGeom prst="rect">
            <a:avLst/>
          </a:prstGeom>
          <a:noFill/>
        </p:spPr>
      </p:pic>
      <p:sp>
        <p:nvSpPr>
          <p:cNvPr id="67" name="文本框 66"/>
          <p:cNvSpPr txBox="1"/>
          <p:nvPr/>
        </p:nvSpPr>
        <p:spPr bwMode="gray">
          <a:xfrm>
            <a:off x="1886534" y="2540016"/>
            <a:ext cx="505267" cy="276999"/>
          </a:xfrm>
          <a:prstGeom prst="rect">
            <a:avLst/>
          </a:prstGeom>
          <a:noFill/>
        </p:spPr>
        <p:txBody>
          <a:bodyPr wrap="none" rtlCol="0">
            <a:spAutoFit/>
          </a:bodyPr>
          <a:lstStyle/>
          <a:p>
            <a:pPr fontAlgn="ctr"/>
            <a:r>
              <a:rPr lang="en-US" sz="1200" b="1" dirty="0">
                <a:solidFill>
                  <a:srgbClr val="EDAA4A"/>
                </a:solidFill>
                <a:latin typeface="Huawei Sans" panose="020C0503030203020204" pitchFamily="34" charset="0"/>
              </a:rPr>
              <a:t>IW</a:t>
            </a:r>
            <a:r>
              <a:rPr lang="en-US" altLang="zh-CN" sz="1200" b="1" dirty="0">
                <a:solidFill>
                  <a:srgbClr val="EDAA4A"/>
                </a:solidFill>
                <a:latin typeface="Huawei Sans" panose="020C0503030203020204" pitchFamily="34" charset="0"/>
              </a:rPr>
              <a:t>G</a:t>
            </a:r>
            <a:endParaRPr lang="en-US" sz="1200" b="1" dirty="0">
              <a:solidFill>
                <a:srgbClr val="EDAA4A"/>
              </a:solidFill>
              <a:latin typeface="Huawei Sans" panose="020C0503030203020204" pitchFamily="34" charset="0"/>
            </a:endParaRPr>
          </a:p>
        </p:txBody>
      </p:sp>
      <p:grpSp>
        <p:nvGrpSpPr>
          <p:cNvPr id="68" name="组合 67"/>
          <p:cNvGrpSpPr/>
          <p:nvPr/>
        </p:nvGrpSpPr>
        <p:grpSpPr bwMode="gray">
          <a:xfrm>
            <a:off x="1432619" y="3208867"/>
            <a:ext cx="2167423" cy="984442"/>
            <a:chOff x="10334608" y="2021997"/>
            <a:chExt cx="877560" cy="443671"/>
          </a:xfrm>
        </p:grpSpPr>
        <p:cxnSp>
          <p:nvCxnSpPr>
            <p:cNvPr id="69" name="直接连接符 68"/>
            <p:cNvCxnSpPr/>
            <p:nvPr/>
          </p:nvCxnSpPr>
          <p:spPr bwMode="gray">
            <a:xfrm rot="5400000" flipV="1">
              <a:off x="10597466" y="1841013"/>
              <a:ext cx="433716" cy="7956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bwMode="gray">
            <a:xfrm rot="5400000" flipH="1">
              <a:off x="10957505" y="2201052"/>
              <a:ext cx="433718" cy="7560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bwMode="gray">
            <a:xfrm rot="5400000" flipH="1" flipV="1">
              <a:off x="10150577" y="2206028"/>
              <a:ext cx="443671" cy="7561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73" name="圆角矩形 72"/>
          <p:cNvSpPr/>
          <p:nvPr/>
        </p:nvSpPr>
        <p:spPr bwMode="gray">
          <a:xfrm>
            <a:off x="4857168" y="1093031"/>
            <a:ext cx="6815542" cy="364249"/>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Application scenario</a:t>
            </a:r>
          </a:p>
        </p:txBody>
      </p:sp>
      <p:sp>
        <p:nvSpPr>
          <p:cNvPr id="74" name="圆角矩形 73"/>
          <p:cNvSpPr/>
          <p:nvPr/>
        </p:nvSpPr>
        <p:spPr bwMode="gray">
          <a:xfrm>
            <a:off x="4857168" y="1490778"/>
            <a:ext cx="6815542" cy="73283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1800"/>
              </a:lnSpc>
              <a:spcAft>
                <a:spcPts val="600"/>
              </a:spcAft>
              <a:buFont typeface="Arial" panose="020B0604020202020204" pitchFamily="34" charset="0"/>
              <a:buChar char="•"/>
            </a:pPr>
            <a:r>
              <a:rPr lang="en-US" sz="1200" dirty="0">
                <a:solidFill>
                  <a:prstClr val="black"/>
                </a:solidFill>
              </a:rPr>
              <a:t>Local Internet access is applicable to small enterprises or scenarios where centralized security control is not required for Internet access traffic and links for accessing the Internet are available on the WAN side.</a:t>
            </a:r>
          </a:p>
        </p:txBody>
      </p:sp>
      <p:sp>
        <p:nvSpPr>
          <p:cNvPr id="64" name="任意多边形 63"/>
          <p:cNvSpPr/>
          <p:nvPr/>
        </p:nvSpPr>
        <p:spPr bwMode="gray">
          <a:xfrm flipH="1">
            <a:off x="1479122" y="2035642"/>
            <a:ext cx="1766690" cy="2945695"/>
          </a:xfrm>
          <a:custGeom>
            <a:avLst/>
            <a:gdLst>
              <a:gd name="connsiteX0" fmla="*/ 133165 w 133165"/>
              <a:gd name="connsiteY0" fmla="*/ 1713390 h 1713390"/>
              <a:gd name="connsiteX1" fmla="*/ 0 w 133165"/>
              <a:gd name="connsiteY1" fmla="*/ 0 h 1713390"/>
              <a:gd name="connsiteX0" fmla="*/ 200898 w 200898"/>
              <a:gd name="connsiteY0" fmla="*/ 2433057 h 2433057"/>
              <a:gd name="connsiteX1" fmla="*/ 0 w 200898"/>
              <a:gd name="connsiteY1" fmla="*/ 0 h 2433057"/>
              <a:gd name="connsiteX0" fmla="*/ 78132 w 78132"/>
              <a:gd name="connsiteY0" fmla="*/ 3140023 h 3140023"/>
              <a:gd name="connsiteX1" fmla="*/ 0 w 78132"/>
              <a:gd name="connsiteY1" fmla="*/ 0 h 3140023"/>
              <a:gd name="connsiteX0" fmla="*/ 615048 w 615048"/>
              <a:gd name="connsiteY0" fmla="*/ 3140023 h 3140023"/>
              <a:gd name="connsiteX1" fmla="*/ 536916 w 615048"/>
              <a:gd name="connsiteY1" fmla="*/ 0 h 3140023"/>
              <a:gd name="connsiteX0" fmla="*/ 561363 w 561363"/>
              <a:gd name="connsiteY0" fmla="*/ 3156956 h 3156956"/>
              <a:gd name="connsiteX1" fmla="*/ 555198 w 561363"/>
              <a:gd name="connsiteY1" fmla="*/ 0 h 3156956"/>
              <a:gd name="connsiteX0" fmla="*/ 627850 w 627850"/>
              <a:gd name="connsiteY0" fmla="*/ 3144256 h 3144256"/>
              <a:gd name="connsiteX1" fmla="*/ 532785 w 627850"/>
              <a:gd name="connsiteY1" fmla="*/ 0 h 3144256"/>
              <a:gd name="connsiteX0" fmla="*/ 160321 w 789298"/>
              <a:gd name="connsiteY0" fmla="*/ 3896748 h 3896748"/>
              <a:gd name="connsiteX1" fmla="*/ 789298 w 789298"/>
              <a:gd name="connsiteY1" fmla="*/ 0 h 3896748"/>
              <a:gd name="connsiteX0" fmla="*/ 726 w 630597"/>
              <a:gd name="connsiteY0" fmla="*/ 3896748 h 3896748"/>
              <a:gd name="connsiteX1" fmla="*/ 629703 w 630597"/>
              <a:gd name="connsiteY1" fmla="*/ 0 h 3896748"/>
              <a:gd name="connsiteX0" fmla="*/ 8537 w 638327"/>
              <a:gd name="connsiteY0" fmla="*/ 3896748 h 3896748"/>
              <a:gd name="connsiteX1" fmla="*/ 637514 w 638327"/>
              <a:gd name="connsiteY1" fmla="*/ 0 h 3896748"/>
              <a:gd name="connsiteX0" fmla="*/ 2561 w 1345578"/>
              <a:gd name="connsiteY0" fmla="*/ 3896748 h 3896748"/>
              <a:gd name="connsiteX1" fmla="*/ 631538 w 1345578"/>
              <a:gd name="connsiteY1" fmla="*/ 0 h 3896748"/>
              <a:gd name="connsiteX0" fmla="*/ 2474 w 1386965"/>
              <a:gd name="connsiteY0" fmla="*/ 3896748 h 3896748"/>
              <a:gd name="connsiteX1" fmla="*/ 631451 w 1386965"/>
              <a:gd name="connsiteY1" fmla="*/ 0 h 3896748"/>
              <a:gd name="connsiteX0" fmla="*/ 17603 w 1375152"/>
              <a:gd name="connsiteY0" fmla="*/ 3896748 h 3896748"/>
              <a:gd name="connsiteX1" fmla="*/ 646580 w 1375152"/>
              <a:gd name="connsiteY1" fmla="*/ 0 h 3896748"/>
              <a:gd name="connsiteX0" fmla="*/ 16483 w 1464729"/>
              <a:gd name="connsiteY0" fmla="*/ 3896748 h 3896748"/>
              <a:gd name="connsiteX1" fmla="*/ 645460 w 1464729"/>
              <a:gd name="connsiteY1"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681562"/>
              <a:gd name="connsiteY0" fmla="*/ 3896748 h 3896748"/>
              <a:gd name="connsiteX1" fmla="*/ 385495 w 1681562"/>
              <a:gd name="connsiteY1" fmla="*/ 1849013 h 3896748"/>
              <a:gd name="connsiteX2" fmla="*/ 628977 w 1681562"/>
              <a:gd name="connsiteY2" fmla="*/ 0 h 3896748"/>
              <a:gd name="connsiteX0" fmla="*/ 17035 w 1698597"/>
              <a:gd name="connsiteY0" fmla="*/ 3896748 h 3896748"/>
              <a:gd name="connsiteX1" fmla="*/ 402530 w 1698597"/>
              <a:gd name="connsiteY1" fmla="*/ 1849013 h 3896748"/>
              <a:gd name="connsiteX2" fmla="*/ 646012 w 1698597"/>
              <a:gd name="connsiteY2" fmla="*/ 0 h 3896748"/>
              <a:gd name="connsiteX0" fmla="*/ 17035 w 1698597"/>
              <a:gd name="connsiteY0" fmla="*/ 3896748 h 3896748"/>
              <a:gd name="connsiteX1" fmla="*/ 402530 w 1698597"/>
              <a:gd name="connsiteY1" fmla="*/ 1837612 h 3896748"/>
              <a:gd name="connsiteX2" fmla="*/ 646012 w 1698597"/>
              <a:gd name="connsiteY2" fmla="*/ 0 h 3896748"/>
              <a:gd name="connsiteX0" fmla="*/ 17035 w 1431288"/>
              <a:gd name="connsiteY0" fmla="*/ 3896748 h 3896748"/>
              <a:gd name="connsiteX1" fmla="*/ 402530 w 1431288"/>
              <a:gd name="connsiteY1" fmla="*/ 1837612 h 3896748"/>
              <a:gd name="connsiteX2" fmla="*/ 646012 w 1431288"/>
              <a:gd name="connsiteY2" fmla="*/ 0 h 3896748"/>
              <a:gd name="connsiteX0" fmla="*/ 41200 w 1434293"/>
              <a:gd name="connsiteY0" fmla="*/ 3896748 h 3896748"/>
              <a:gd name="connsiteX1" fmla="*/ 349805 w 1434293"/>
              <a:gd name="connsiteY1" fmla="*/ 1906021 h 3896748"/>
              <a:gd name="connsiteX2" fmla="*/ 670177 w 1434293"/>
              <a:gd name="connsiteY2" fmla="*/ 0 h 3896748"/>
              <a:gd name="connsiteX0" fmla="*/ 0 w 628977"/>
              <a:gd name="connsiteY0" fmla="*/ 3896748 h 3896748"/>
              <a:gd name="connsiteX1" fmla="*/ 628977 w 628977"/>
              <a:gd name="connsiteY1" fmla="*/ 0 h 3896748"/>
              <a:gd name="connsiteX0" fmla="*/ 0 w 983405"/>
              <a:gd name="connsiteY0" fmla="*/ 3592290 h 3592290"/>
              <a:gd name="connsiteX1" fmla="*/ 983405 w 983405"/>
              <a:gd name="connsiteY1" fmla="*/ 0 h 3592290"/>
              <a:gd name="connsiteX0" fmla="*/ 0 w 549537"/>
              <a:gd name="connsiteY0" fmla="*/ 3744520 h 3744520"/>
              <a:gd name="connsiteX1" fmla="*/ 549537 w 549537"/>
              <a:gd name="connsiteY1" fmla="*/ 0 h 3744520"/>
              <a:gd name="connsiteX0" fmla="*/ 0 w 5674"/>
              <a:gd name="connsiteY0" fmla="*/ 3657531 h 3657531"/>
              <a:gd name="connsiteX1" fmla="*/ 5674 w 5674"/>
              <a:gd name="connsiteY1" fmla="*/ 0 h 3657531"/>
              <a:gd name="connsiteX0" fmla="*/ 44012 w 44170"/>
              <a:gd name="connsiteY0" fmla="*/ 10000 h 10000"/>
              <a:gd name="connsiteX1" fmla="*/ 159 w 44170"/>
              <a:gd name="connsiteY1" fmla="*/ 0 h 10000"/>
              <a:gd name="connsiteX0" fmla="*/ 11952 w 12361"/>
              <a:gd name="connsiteY0" fmla="*/ 10119 h 10119"/>
              <a:gd name="connsiteX1" fmla="*/ 410 w 12361"/>
              <a:gd name="connsiteY1" fmla="*/ 0 h 10119"/>
              <a:gd name="connsiteX0" fmla="*/ 1 w 31539"/>
              <a:gd name="connsiteY0" fmla="*/ 10119 h 10119"/>
              <a:gd name="connsiteX1" fmla="*/ 31540 w 31539"/>
              <a:gd name="connsiteY1" fmla="*/ 0 h 10119"/>
              <a:gd name="connsiteX0" fmla="*/ 7756 w 8276"/>
              <a:gd name="connsiteY0" fmla="*/ 10106 h 10106"/>
              <a:gd name="connsiteX1" fmla="*/ 521 w 8276"/>
              <a:gd name="connsiteY1" fmla="*/ 0 h 10106"/>
              <a:gd name="connsiteX0" fmla="*/ 3535437 w 3535440"/>
              <a:gd name="connsiteY0" fmla="*/ 9882 h 9882"/>
              <a:gd name="connsiteX1" fmla="*/ 3 w 3535440"/>
              <a:gd name="connsiteY1" fmla="*/ 0 h 9882"/>
              <a:gd name="connsiteX0" fmla="*/ 10000 w 10000"/>
              <a:gd name="connsiteY0" fmla="*/ 10000 h 10000"/>
              <a:gd name="connsiteX1" fmla="*/ 0 w 10000"/>
              <a:gd name="connsiteY1" fmla="*/ 0 h 10000"/>
              <a:gd name="connsiteX0" fmla="*/ 8049 w 8049"/>
              <a:gd name="connsiteY0" fmla="*/ 10357 h 10357"/>
              <a:gd name="connsiteX1" fmla="*/ 0 w 8049"/>
              <a:gd name="connsiteY1" fmla="*/ 0 h 10357"/>
              <a:gd name="connsiteX0" fmla="*/ 10000 w 10000"/>
              <a:gd name="connsiteY0" fmla="*/ 10000 h 10000"/>
              <a:gd name="connsiteX1" fmla="*/ 0 w 10000"/>
              <a:gd name="connsiteY1" fmla="*/ 0 h 10000"/>
              <a:gd name="connsiteX0" fmla="*/ 10000 w 10000"/>
              <a:gd name="connsiteY0" fmla="*/ 10000 h 10000"/>
              <a:gd name="connsiteX1" fmla="*/ 5332 w 10000"/>
              <a:gd name="connsiteY1" fmla="*/ 4040 h 10000"/>
              <a:gd name="connsiteX2" fmla="*/ 0 w 10000"/>
              <a:gd name="connsiteY2" fmla="*/ 0 h 10000"/>
              <a:gd name="connsiteX0" fmla="*/ 10000 w 10000"/>
              <a:gd name="connsiteY0" fmla="*/ 10000 h 10000"/>
              <a:gd name="connsiteX1" fmla="*/ 5332 w 10000"/>
              <a:gd name="connsiteY1" fmla="*/ 4040 h 10000"/>
              <a:gd name="connsiteX2" fmla="*/ 0 w 10000"/>
              <a:gd name="connsiteY2" fmla="*/ 0 h 10000"/>
              <a:gd name="connsiteX0" fmla="*/ 10000 w 10000"/>
              <a:gd name="connsiteY0" fmla="*/ 10000 h 10000"/>
              <a:gd name="connsiteX1" fmla="*/ 5332 w 10000"/>
              <a:gd name="connsiteY1" fmla="*/ 4040 h 10000"/>
              <a:gd name="connsiteX2" fmla="*/ 0 w 10000"/>
              <a:gd name="connsiteY2" fmla="*/ 0 h 10000"/>
              <a:gd name="connsiteX0" fmla="*/ 10000 w 10000"/>
              <a:gd name="connsiteY0" fmla="*/ 10000 h 10000"/>
              <a:gd name="connsiteX1" fmla="*/ 6704 w 10000"/>
              <a:gd name="connsiteY1" fmla="*/ 2747 h 10000"/>
              <a:gd name="connsiteX2" fmla="*/ 0 w 10000"/>
              <a:gd name="connsiteY2" fmla="*/ 0 h 10000"/>
              <a:gd name="connsiteX0" fmla="*/ 10000 w 10000"/>
              <a:gd name="connsiteY0" fmla="*/ 10000 h 10000"/>
              <a:gd name="connsiteX1" fmla="*/ 6704 w 10000"/>
              <a:gd name="connsiteY1" fmla="*/ 2747 h 10000"/>
              <a:gd name="connsiteX2" fmla="*/ 0 w 10000"/>
              <a:gd name="connsiteY2" fmla="*/ 0 h 10000"/>
              <a:gd name="connsiteX0" fmla="*/ 9634 w 9634"/>
              <a:gd name="connsiteY0" fmla="*/ 10000 h 10000"/>
              <a:gd name="connsiteX1" fmla="*/ 6704 w 9634"/>
              <a:gd name="connsiteY1" fmla="*/ 2747 h 10000"/>
              <a:gd name="connsiteX2" fmla="*/ 0 w 9634"/>
              <a:gd name="connsiteY2" fmla="*/ 0 h 10000"/>
              <a:gd name="connsiteX0" fmla="*/ 10000 w 10000"/>
              <a:gd name="connsiteY0" fmla="*/ 10000 h 10000"/>
              <a:gd name="connsiteX1" fmla="*/ 6959 w 10000"/>
              <a:gd name="connsiteY1" fmla="*/ 2747 h 10000"/>
              <a:gd name="connsiteX2" fmla="*/ 0 w 10000"/>
              <a:gd name="connsiteY2" fmla="*/ 0 h 10000"/>
              <a:gd name="connsiteX0" fmla="*/ 10000 w 10000"/>
              <a:gd name="connsiteY0" fmla="*/ 10000 h 10000"/>
              <a:gd name="connsiteX1" fmla="*/ 6912 w 10000"/>
              <a:gd name="connsiteY1" fmla="*/ 3236 h 10000"/>
              <a:gd name="connsiteX2" fmla="*/ 0 w 10000"/>
              <a:gd name="connsiteY2" fmla="*/ 0 h 10000"/>
              <a:gd name="connsiteX0" fmla="*/ 10000 w 10000"/>
              <a:gd name="connsiteY0" fmla="*/ 10000 h 10000"/>
              <a:gd name="connsiteX1" fmla="*/ 7102 w 10000"/>
              <a:gd name="connsiteY1" fmla="*/ 3437 h 10000"/>
              <a:gd name="connsiteX2" fmla="*/ 0 w 10000"/>
              <a:gd name="connsiteY2" fmla="*/ 0 h 10000"/>
              <a:gd name="connsiteX0" fmla="*/ 10000 w 10000"/>
              <a:gd name="connsiteY0" fmla="*/ 10000 h 10000"/>
              <a:gd name="connsiteX1" fmla="*/ 7102 w 10000"/>
              <a:gd name="connsiteY1" fmla="*/ 3437 h 10000"/>
              <a:gd name="connsiteX2" fmla="*/ 0 w 10000"/>
              <a:gd name="connsiteY2" fmla="*/ 0 h 10000"/>
              <a:gd name="connsiteX0" fmla="*/ 9905 w 9905"/>
              <a:gd name="connsiteY0" fmla="*/ 10000 h 10000"/>
              <a:gd name="connsiteX1" fmla="*/ 7007 w 9905"/>
              <a:gd name="connsiteY1" fmla="*/ 3437 h 10000"/>
              <a:gd name="connsiteX2" fmla="*/ 0 w 9905"/>
              <a:gd name="connsiteY2" fmla="*/ 0 h 10000"/>
              <a:gd name="connsiteX0" fmla="*/ 10000 w 10000"/>
              <a:gd name="connsiteY0" fmla="*/ 10000 h 10000"/>
              <a:gd name="connsiteX1" fmla="*/ 7074 w 10000"/>
              <a:gd name="connsiteY1" fmla="*/ 3437 h 10000"/>
              <a:gd name="connsiteX2" fmla="*/ 0 w 10000"/>
              <a:gd name="connsiteY2" fmla="*/ 0 h 10000"/>
            </a:gdLst>
            <a:ahLst/>
            <a:cxnLst>
              <a:cxn ang="0">
                <a:pos x="connsiteX0" y="connsiteY0"/>
              </a:cxn>
              <a:cxn ang="0">
                <a:pos x="connsiteX1" y="connsiteY1"/>
              </a:cxn>
              <a:cxn ang="0">
                <a:pos x="connsiteX2" y="connsiteY2"/>
              </a:cxn>
            </a:cxnLst>
            <a:rect l="l" t="t" r="r" b="b"/>
            <a:pathLst>
              <a:path w="10000" h="10000">
                <a:moveTo>
                  <a:pt x="10000" y="10000"/>
                </a:moveTo>
                <a:cubicBezTo>
                  <a:pt x="9848" y="8475"/>
                  <a:pt x="9124" y="5075"/>
                  <a:pt x="7074" y="3437"/>
                </a:cubicBezTo>
                <a:cubicBezTo>
                  <a:pt x="5024" y="1799"/>
                  <a:pt x="2334" y="7792"/>
                  <a:pt x="0" y="0"/>
                </a:cubicBezTo>
              </a:path>
            </a:pathLst>
          </a:custGeom>
          <a:noFill/>
          <a:ln w="57150">
            <a:solidFill>
              <a:srgbClr val="FF990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sp>
        <p:nvSpPr>
          <p:cNvPr id="31" name="五边形 2">
            <a:extLst>
              <a:ext uri="{FF2B5EF4-FFF2-40B4-BE49-F238E27FC236}">
                <a16:creationId xmlns="" xmlns:a16="http://schemas.microsoft.com/office/drawing/2014/main" id="{D0373CE1-7839-44CE-B1C6-85A472EF7999}"/>
              </a:ext>
            </a:extLst>
          </p:cNvPr>
          <p:cNvSpPr/>
          <p:nvPr/>
        </p:nvSpPr>
        <p:spPr bwMode="gray">
          <a:xfrm>
            <a:off x="7414260" y="88791"/>
            <a:ext cx="2214188" cy="25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sym typeface="Huawei Sans" panose="020C0503030203020204" pitchFamily="34" charset="0"/>
              </a:rPr>
              <a:t>Internet Access Design</a:t>
            </a:r>
          </a:p>
        </p:txBody>
      </p:sp>
      <p:sp>
        <p:nvSpPr>
          <p:cNvPr id="32" name="燕尾形 3">
            <a:extLst>
              <a:ext uri="{FF2B5EF4-FFF2-40B4-BE49-F238E27FC236}">
                <a16:creationId xmlns="" xmlns:a16="http://schemas.microsoft.com/office/drawing/2014/main" id="{A4AE7CA3-3435-44FA-9DD0-098AD6FE61DD}"/>
              </a:ext>
            </a:extLst>
          </p:cNvPr>
          <p:cNvSpPr/>
          <p:nvPr/>
        </p:nvSpPr>
        <p:spPr bwMode="gray">
          <a:xfrm>
            <a:off x="9534900" y="88791"/>
            <a:ext cx="2214188"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Legacy Site Access Design</a:t>
            </a:r>
          </a:p>
        </p:txBody>
      </p:sp>
      <p:sp>
        <p:nvSpPr>
          <p:cNvPr id="34" name="Freeform 159">
            <a:extLst>
              <a:ext uri="{FF2B5EF4-FFF2-40B4-BE49-F238E27FC236}">
                <a16:creationId xmlns="" xmlns:a16="http://schemas.microsoft.com/office/drawing/2014/main" id="{99AAA1CE-C61B-4DB9-8A8F-53FBAC65EEE8}"/>
              </a:ext>
            </a:extLst>
          </p:cNvPr>
          <p:cNvSpPr/>
          <p:nvPr/>
        </p:nvSpPr>
        <p:spPr bwMode="gray">
          <a:xfrm flipH="1">
            <a:off x="2808138" y="2608446"/>
            <a:ext cx="1115783" cy="6037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dirty="0">
                <a:solidFill>
                  <a:prstClr val="black"/>
                </a:solidFill>
              </a:rPr>
              <a:t>Internet</a:t>
            </a:r>
          </a:p>
        </p:txBody>
      </p:sp>
    </p:spTree>
    <p:extLst>
      <p:ext uri="{BB962C8B-B14F-4D97-AF65-F5344CB8AC3E}">
        <p14:creationId xmlns:p14="http://schemas.microsoft.com/office/powerpoint/2010/main" val="276826759"/>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t>Centralized Internet Access Design</a:t>
            </a:r>
          </a:p>
        </p:txBody>
      </p:sp>
      <p:cxnSp>
        <p:nvCxnSpPr>
          <p:cNvPr id="27" name="直接连接符 26"/>
          <p:cNvCxnSpPr/>
          <p:nvPr/>
        </p:nvCxnSpPr>
        <p:spPr bwMode="gray">
          <a:xfrm flipV="1">
            <a:off x="3394460" y="1904214"/>
            <a:ext cx="0" cy="68949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124460" y="1483352"/>
            <a:ext cx="540000" cy="442800"/>
          </a:xfrm>
          <a:prstGeom prst="rect">
            <a:avLst/>
          </a:prstGeom>
        </p:spPr>
      </p:pic>
      <p:pic>
        <p:nvPicPr>
          <p:cNvPr id="30" name="图片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318346" y="4186265"/>
            <a:ext cx="490909" cy="402545"/>
          </a:xfrm>
          <a:prstGeom prst="rect">
            <a:avLst/>
          </a:prstGeom>
        </p:spPr>
      </p:pic>
      <p:sp>
        <p:nvSpPr>
          <p:cNvPr id="31" name="文本框 30"/>
          <p:cNvSpPr txBox="1"/>
          <p:nvPr/>
        </p:nvSpPr>
        <p:spPr bwMode="gray">
          <a:xfrm>
            <a:off x="3733889" y="4233648"/>
            <a:ext cx="753732" cy="307777"/>
          </a:xfrm>
          <a:prstGeom prst="rect">
            <a:avLst/>
          </a:prstGeom>
          <a:noFill/>
        </p:spPr>
        <p:txBody>
          <a:bodyPr wrap="none" rtlCol="0">
            <a:spAutoFit/>
          </a:bodyPr>
          <a:lstStyle/>
          <a:p>
            <a:pPr fontAlgn="ctr"/>
            <a:r>
              <a:rPr lang="en-US" sz="1400" b="1" dirty="0">
                <a:solidFill>
                  <a:prstClr val="black"/>
                </a:solidFill>
                <a:latin typeface="Huawei Sans" panose="020C0503030203020204" pitchFamily="34" charset="0"/>
              </a:rPr>
              <a:t>EDGE2</a:t>
            </a:r>
          </a:p>
        </p:txBody>
      </p:sp>
      <p:pic>
        <p:nvPicPr>
          <p:cNvPr id="32" name="图片 31" descr="PC.png"/>
          <p:cNvPicPr>
            <a:picLocks noChangeAspect="1"/>
          </p:cNvPicPr>
          <p:nvPr/>
        </p:nvPicPr>
        <p:blipFill>
          <a:blip r:embed="rId5" cstate="print"/>
          <a:stretch>
            <a:fillRect/>
          </a:stretch>
        </p:blipFill>
        <p:spPr bwMode="gray">
          <a:xfrm>
            <a:off x="3341047" y="5001429"/>
            <a:ext cx="445506" cy="342149"/>
          </a:xfrm>
          <a:prstGeom prst="rect">
            <a:avLst/>
          </a:prstGeom>
        </p:spPr>
      </p:pic>
      <p:sp>
        <p:nvSpPr>
          <p:cNvPr id="33" name="圆角矩形 32"/>
          <p:cNvSpPr/>
          <p:nvPr/>
        </p:nvSpPr>
        <p:spPr bwMode="gray">
          <a:xfrm>
            <a:off x="2715347" y="4007189"/>
            <a:ext cx="1696907" cy="1712772"/>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prstClr val="black">
                  <a:lumMod val="75000"/>
                  <a:lumOff val="25000"/>
                </a:prstClr>
              </a:solidFill>
            </a:endParaRPr>
          </a:p>
        </p:txBody>
      </p:sp>
      <p:pic>
        <p:nvPicPr>
          <p:cNvPr id="34" name="图片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196479" y="4186265"/>
            <a:ext cx="490909" cy="402545"/>
          </a:xfrm>
          <a:prstGeom prst="rect">
            <a:avLst/>
          </a:prstGeom>
        </p:spPr>
      </p:pic>
      <p:sp>
        <p:nvSpPr>
          <p:cNvPr id="35" name="文本框 34"/>
          <p:cNvSpPr txBox="1"/>
          <p:nvPr/>
        </p:nvSpPr>
        <p:spPr bwMode="gray">
          <a:xfrm>
            <a:off x="1620397" y="4233648"/>
            <a:ext cx="753732" cy="307777"/>
          </a:xfrm>
          <a:prstGeom prst="rect">
            <a:avLst/>
          </a:prstGeom>
          <a:noFill/>
        </p:spPr>
        <p:txBody>
          <a:bodyPr wrap="none" rtlCol="0">
            <a:spAutoFit/>
          </a:bodyPr>
          <a:lstStyle/>
          <a:p>
            <a:pPr fontAlgn="ctr"/>
            <a:r>
              <a:rPr lang="en-US" sz="1400" b="1" dirty="0">
                <a:solidFill>
                  <a:prstClr val="black"/>
                </a:solidFill>
                <a:latin typeface="Huawei Sans" panose="020C0503030203020204" pitchFamily="34" charset="0"/>
              </a:rPr>
              <a:t>EDGE1</a:t>
            </a:r>
          </a:p>
        </p:txBody>
      </p:sp>
      <p:pic>
        <p:nvPicPr>
          <p:cNvPr id="36" name="图片 35" descr="PC.png"/>
          <p:cNvPicPr>
            <a:picLocks noChangeAspect="1"/>
          </p:cNvPicPr>
          <p:nvPr/>
        </p:nvPicPr>
        <p:blipFill>
          <a:blip r:embed="rId5" cstate="print"/>
          <a:stretch>
            <a:fillRect/>
          </a:stretch>
        </p:blipFill>
        <p:spPr bwMode="gray">
          <a:xfrm>
            <a:off x="1219180" y="5001429"/>
            <a:ext cx="445506" cy="342149"/>
          </a:xfrm>
          <a:prstGeom prst="rect">
            <a:avLst/>
          </a:prstGeom>
        </p:spPr>
      </p:pic>
      <p:sp>
        <p:nvSpPr>
          <p:cNvPr id="37" name="圆角矩形 36"/>
          <p:cNvSpPr/>
          <p:nvPr/>
        </p:nvSpPr>
        <p:spPr bwMode="gray">
          <a:xfrm>
            <a:off x="593480" y="4007189"/>
            <a:ext cx="1696907" cy="2155486"/>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200" dirty="0">
              <a:solidFill>
                <a:prstClr val="black">
                  <a:lumMod val="75000"/>
                  <a:lumOff val="25000"/>
                </a:prstClr>
              </a:solidFill>
            </a:endParaRPr>
          </a:p>
        </p:txBody>
      </p:sp>
      <p:sp>
        <p:nvSpPr>
          <p:cNvPr id="38" name="文本框 37"/>
          <p:cNvSpPr txBox="1"/>
          <p:nvPr/>
        </p:nvSpPr>
        <p:spPr bwMode="gray">
          <a:xfrm>
            <a:off x="3594252" y="5383837"/>
            <a:ext cx="785793" cy="307777"/>
          </a:xfrm>
          <a:prstGeom prst="rect">
            <a:avLst/>
          </a:prstGeom>
          <a:noFill/>
        </p:spPr>
        <p:txBody>
          <a:bodyPr wrap="none" rtlCol="0">
            <a:spAutoFit/>
          </a:bodyPr>
          <a:lstStyle/>
          <a:p>
            <a:pPr algn="r" fontAlgn="ctr"/>
            <a:r>
              <a:rPr lang="en-US" sz="1400" b="1" dirty="0">
                <a:solidFill>
                  <a:prstClr val="black"/>
                </a:solidFill>
                <a:latin typeface="Huawei Sans" panose="020C0503030203020204" pitchFamily="34" charset="0"/>
              </a:rPr>
              <a:t>Branch</a:t>
            </a:r>
          </a:p>
        </p:txBody>
      </p:sp>
      <p:sp>
        <p:nvSpPr>
          <p:cNvPr id="39" name="文本框 38"/>
          <p:cNvSpPr txBox="1"/>
          <p:nvPr/>
        </p:nvSpPr>
        <p:spPr bwMode="gray">
          <a:xfrm>
            <a:off x="594110" y="5429338"/>
            <a:ext cx="1667702" cy="738664"/>
          </a:xfrm>
          <a:prstGeom prst="rect">
            <a:avLst/>
          </a:prstGeom>
          <a:noFill/>
        </p:spPr>
        <p:txBody>
          <a:bodyPr wrap="square" rtlCol="0">
            <a:spAutoFit/>
          </a:bodyPr>
          <a:lstStyle/>
          <a:p>
            <a:pPr algn="ctr" fontAlgn="ctr"/>
            <a:r>
              <a:rPr lang="en-US" sz="1400" b="1" dirty="0">
                <a:solidFill>
                  <a:prstClr val="black"/>
                </a:solidFill>
                <a:latin typeface="Huawei Sans" panose="020C0503030203020204" pitchFamily="34" charset="0"/>
              </a:rPr>
              <a:t>HQ (centralized Internet access gateway)</a:t>
            </a:r>
          </a:p>
        </p:txBody>
      </p:sp>
      <p:sp>
        <p:nvSpPr>
          <p:cNvPr id="46" name="任意多边形 45"/>
          <p:cNvSpPr/>
          <p:nvPr/>
        </p:nvSpPr>
        <p:spPr bwMode="gray">
          <a:xfrm flipH="1">
            <a:off x="1488443" y="2035642"/>
            <a:ext cx="1766690" cy="2945695"/>
          </a:xfrm>
          <a:custGeom>
            <a:avLst/>
            <a:gdLst>
              <a:gd name="connsiteX0" fmla="*/ 133165 w 133165"/>
              <a:gd name="connsiteY0" fmla="*/ 1713390 h 1713390"/>
              <a:gd name="connsiteX1" fmla="*/ 0 w 133165"/>
              <a:gd name="connsiteY1" fmla="*/ 0 h 1713390"/>
              <a:gd name="connsiteX0" fmla="*/ 200898 w 200898"/>
              <a:gd name="connsiteY0" fmla="*/ 2433057 h 2433057"/>
              <a:gd name="connsiteX1" fmla="*/ 0 w 200898"/>
              <a:gd name="connsiteY1" fmla="*/ 0 h 2433057"/>
              <a:gd name="connsiteX0" fmla="*/ 78132 w 78132"/>
              <a:gd name="connsiteY0" fmla="*/ 3140023 h 3140023"/>
              <a:gd name="connsiteX1" fmla="*/ 0 w 78132"/>
              <a:gd name="connsiteY1" fmla="*/ 0 h 3140023"/>
              <a:gd name="connsiteX0" fmla="*/ 615048 w 615048"/>
              <a:gd name="connsiteY0" fmla="*/ 3140023 h 3140023"/>
              <a:gd name="connsiteX1" fmla="*/ 536916 w 615048"/>
              <a:gd name="connsiteY1" fmla="*/ 0 h 3140023"/>
              <a:gd name="connsiteX0" fmla="*/ 561363 w 561363"/>
              <a:gd name="connsiteY0" fmla="*/ 3156956 h 3156956"/>
              <a:gd name="connsiteX1" fmla="*/ 555198 w 561363"/>
              <a:gd name="connsiteY1" fmla="*/ 0 h 3156956"/>
              <a:gd name="connsiteX0" fmla="*/ 627850 w 627850"/>
              <a:gd name="connsiteY0" fmla="*/ 3144256 h 3144256"/>
              <a:gd name="connsiteX1" fmla="*/ 532785 w 627850"/>
              <a:gd name="connsiteY1" fmla="*/ 0 h 3144256"/>
              <a:gd name="connsiteX0" fmla="*/ 160321 w 789298"/>
              <a:gd name="connsiteY0" fmla="*/ 3896748 h 3896748"/>
              <a:gd name="connsiteX1" fmla="*/ 789298 w 789298"/>
              <a:gd name="connsiteY1" fmla="*/ 0 h 3896748"/>
              <a:gd name="connsiteX0" fmla="*/ 726 w 630597"/>
              <a:gd name="connsiteY0" fmla="*/ 3896748 h 3896748"/>
              <a:gd name="connsiteX1" fmla="*/ 629703 w 630597"/>
              <a:gd name="connsiteY1" fmla="*/ 0 h 3896748"/>
              <a:gd name="connsiteX0" fmla="*/ 8537 w 638327"/>
              <a:gd name="connsiteY0" fmla="*/ 3896748 h 3896748"/>
              <a:gd name="connsiteX1" fmla="*/ 637514 w 638327"/>
              <a:gd name="connsiteY1" fmla="*/ 0 h 3896748"/>
              <a:gd name="connsiteX0" fmla="*/ 2561 w 1345578"/>
              <a:gd name="connsiteY0" fmla="*/ 3896748 h 3896748"/>
              <a:gd name="connsiteX1" fmla="*/ 631538 w 1345578"/>
              <a:gd name="connsiteY1" fmla="*/ 0 h 3896748"/>
              <a:gd name="connsiteX0" fmla="*/ 2474 w 1386965"/>
              <a:gd name="connsiteY0" fmla="*/ 3896748 h 3896748"/>
              <a:gd name="connsiteX1" fmla="*/ 631451 w 1386965"/>
              <a:gd name="connsiteY1" fmla="*/ 0 h 3896748"/>
              <a:gd name="connsiteX0" fmla="*/ 17603 w 1375152"/>
              <a:gd name="connsiteY0" fmla="*/ 3896748 h 3896748"/>
              <a:gd name="connsiteX1" fmla="*/ 646580 w 1375152"/>
              <a:gd name="connsiteY1" fmla="*/ 0 h 3896748"/>
              <a:gd name="connsiteX0" fmla="*/ 16483 w 1464729"/>
              <a:gd name="connsiteY0" fmla="*/ 3896748 h 3896748"/>
              <a:gd name="connsiteX1" fmla="*/ 645460 w 1464729"/>
              <a:gd name="connsiteY1"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681562"/>
              <a:gd name="connsiteY0" fmla="*/ 3896748 h 3896748"/>
              <a:gd name="connsiteX1" fmla="*/ 385495 w 1681562"/>
              <a:gd name="connsiteY1" fmla="*/ 1849013 h 3896748"/>
              <a:gd name="connsiteX2" fmla="*/ 628977 w 1681562"/>
              <a:gd name="connsiteY2" fmla="*/ 0 h 3896748"/>
              <a:gd name="connsiteX0" fmla="*/ 17035 w 1698597"/>
              <a:gd name="connsiteY0" fmla="*/ 3896748 h 3896748"/>
              <a:gd name="connsiteX1" fmla="*/ 402530 w 1698597"/>
              <a:gd name="connsiteY1" fmla="*/ 1849013 h 3896748"/>
              <a:gd name="connsiteX2" fmla="*/ 646012 w 1698597"/>
              <a:gd name="connsiteY2" fmla="*/ 0 h 3896748"/>
              <a:gd name="connsiteX0" fmla="*/ 17035 w 1698597"/>
              <a:gd name="connsiteY0" fmla="*/ 3896748 h 3896748"/>
              <a:gd name="connsiteX1" fmla="*/ 402530 w 1698597"/>
              <a:gd name="connsiteY1" fmla="*/ 1837612 h 3896748"/>
              <a:gd name="connsiteX2" fmla="*/ 646012 w 1698597"/>
              <a:gd name="connsiteY2" fmla="*/ 0 h 3896748"/>
              <a:gd name="connsiteX0" fmla="*/ 17035 w 1431288"/>
              <a:gd name="connsiteY0" fmla="*/ 3896748 h 3896748"/>
              <a:gd name="connsiteX1" fmla="*/ 402530 w 1431288"/>
              <a:gd name="connsiteY1" fmla="*/ 1837612 h 3896748"/>
              <a:gd name="connsiteX2" fmla="*/ 646012 w 1431288"/>
              <a:gd name="connsiteY2" fmla="*/ 0 h 3896748"/>
              <a:gd name="connsiteX0" fmla="*/ 41200 w 1434293"/>
              <a:gd name="connsiteY0" fmla="*/ 3896748 h 3896748"/>
              <a:gd name="connsiteX1" fmla="*/ 349805 w 1434293"/>
              <a:gd name="connsiteY1" fmla="*/ 1906021 h 3896748"/>
              <a:gd name="connsiteX2" fmla="*/ 670177 w 1434293"/>
              <a:gd name="connsiteY2" fmla="*/ 0 h 3896748"/>
              <a:gd name="connsiteX0" fmla="*/ 0 w 628977"/>
              <a:gd name="connsiteY0" fmla="*/ 3896748 h 3896748"/>
              <a:gd name="connsiteX1" fmla="*/ 628977 w 628977"/>
              <a:gd name="connsiteY1" fmla="*/ 0 h 3896748"/>
              <a:gd name="connsiteX0" fmla="*/ 0 w 983405"/>
              <a:gd name="connsiteY0" fmla="*/ 3592290 h 3592290"/>
              <a:gd name="connsiteX1" fmla="*/ 983405 w 983405"/>
              <a:gd name="connsiteY1" fmla="*/ 0 h 3592290"/>
              <a:gd name="connsiteX0" fmla="*/ 0 w 549537"/>
              <a:gd name="connsiteY0" fmla="*/ 3744520 h 3744520"/>
              <a:gd name="connsiteX1" fmla="*/ 549537 w 549537"/>
              <a:gd name="connsiteY1" fmla="*/ 0 h 3744520"/>
              <a:gd name="connsiteX0" fmla="*/ 0 w 5674"/>
              <a:gd name="connsiteY0" fmla="*/ 3657531 h 3657531"/>
              <a:gd name="connsiteX1" fmla="*/ 5674 w 5674"/>
              <a:gd name="connsiteY1" fmla="*/ 0 h 3657531"/>
              <a:gd name="connsiteX0" fmla="*/ 44012 w 44170"/>
              <a:gd name="connsiteY0" fmla="*/ 10000 h 10000"/>
              <a:gd name="connsiteX1" fmla="*/ 159 w 44170"/>
              <a:gd name="connsiteY1" fmla="*/ 0 h 10000"/>
              <a:gd name="connsiteX0" fmla="*/ 11952 w 12361"/>
              <a:gd name="connsiteY0" fmla="*/ 10119 h 10119"/>
              <a:gd name="connsiteX1" fmla="*/ 410 w 12361"/>
              <a:gd name="connsiteY1" fmla="*/ 0 h 10119"/>
              <a:gd name="connsiteX0" fmla="*/ 1 w 31539"/>
              <a:gd name="connsiteY0" fmla="*/ 10119 h 10119"/>
              <a:gd name="connsiteX1" fmla="*/ 31540 w 31539"/>
              <a:gd name="connsiteY1" fmla="*/ 0 h 10119"/>
              <a:gd name="connsiteX0" fmla="*/ 7756 w 8276"/>
              <a:gd name="connsiteY0" fmla="*/ 10106 h 10106"/>
              <a:gd name="connsiteX1" fmla="*/ 521 w 8276"/>
              <a:gd name="connsiteY1" fmla="*/ 0 h 10106"/>
              <a:gd name="connsiteX0" fmla="*/ 3535437 w 3535440"/>
              <a:gd name="connsiteY0" fmla="*/ 9882 h 9882"/>
              <a:gd name="connsiteX1" fmla="*/ 3 w 3535440"/>
              <a:gd name="connsiteY1" fmla="*/ 0 h 9882"/>
              <a:gd name="connsiteX0" fmla="*/ 10000 w 10000"/>
              <a:gd name="connsiteY0" fmla="*/ 10000 h 10000"/>
              <a:gd name="connsiteX1" fmla="*/ 0 w 10000"/>
              <a:gd name="connsiteY1" fmla="*/ 0 h 10000"/>
              <a:gd name="connsiteX0" fmla="*/ 8049 w 8049"/>
              <a:gd name="connsiteY0" fmla="*/ 10357 h 10357"/>
              <a:gd name="connsiteX1" fmla="*/ 0 w 8049"/>
              <a:gd name="connsiteY1" fmla="*/ 0 h 10357"/>
              <a:gd name="connsiteX0" fmla="*/ 10000 w 10000"/>
              <a:gd name="connsiteY0" fmla="*/ 10000 h 10000"/>
              <a:gd name="connsiteX1" fmla="*/ 0 w 10000"/>
              <a:gd name="connsiteY1" fmla="*/ 0 h 10000"/>
              <a:gd name="connsiteX0" fmla="*/ 10000 w 10000"/>
              <a:gd name="connsiteY0" fmla="*/ 10000 h 10000"/>
              <a:gd name="connsiteX1" fmla="*/ 5332 w 10000"/>
              <a:gd name="connsiteY1" fmla="*/ 4040 h 10000"/>
              <a:gd name="connsiteX2" fmla="*/ 0 w 10000"/>
              <a:gd name="connsiteY2" fmla="*/ 0 h 10000"/>
              <a:gd name="connsiteX0" fmla="*/ 10000 w 10000"/>
              <a:gd name="connsiteY0" fmla="*/ 10000 h 10000"/>
              <a:gd name="connsiteX1" fmla="*/ 5332 w 10000"/>
              <a:gd name="connsiteY1" fmla="*/ 4040 h 10000"/>
              <a:gd name="connsiteX2" fmla="*/ 0 w 10000"/>
              <a:gd name="connsiteY2" fmla="*/ 0 h 10000"/>
              <a:gd name="connsiteX0" fmla="*/ 10000 w 10000"/>
              <a:gd name="connsiteY0" fmla="*/ 10000 h 10000"/>
              <a:gd name="connsiteX1" fmla="*/ 5332 w 10000"/>
              <a:gd name="connsiteY1" fmla="*/ 4040 h 10000"/>
              <a:gd name="connsiteX2" fmla="*/ 0 w 10000"/>
              <a:gd name="connsiteY2" fmla="*/ 0 h 10000"/>
              <a:gd name="connsiteX0" fmla="*/ 10000 w 10000"/>
              <a:gd name="connsiteY0" fmla="*/ 10000 h 10000"/>
              <a:gd name="connsiteX1" fmla="*/ 6704 w 10000"/>
              <a:gd name="connsiteY1" fmla="*/ 2747 h 10000"/>
              <a:gd name="connsiteX2" fmla="*/ 0 w 10000"/>
              <a:gd name="connsiteY2" fmla="*/ 0 h 10000"/>
              <a:gd name="connsiteX0" fmla="*/ 10000 w 10000"/>
              <a:gd name="connsiteY0" fmla="*/ 10000 h 10000"/>
              <a:gd name="connsiteX1" fmla="*/ 6704 w 10000"/>
              <a:gd name="connsiteY1" fmla="*/ 2747 h 10000"/>
              <a:gd name="connsiteX2" fmla="*/ 0 w 10000"/>
              <a:gd name="connsiteY2" fmla="*/ 0 h 10000"/>
              <a:gd name="connsiteX0" fmla="*/ 9634 w 9634"/>
              <a:gd name="connsiteY0" fmla="*/ 10000 h 10000"/>
              <a:gd name="connsiteX1" fmla="*/ 6704 w 9634"/>
              <a:gd name="connsiteY1" fmla="*/ 2747 h 10000"/>
              <a:gd name="connsiteX2" fmla="*/ 0 w 9634"/>
              <a:gd name="connsiteY2" fmla="*/ 0 h 10000"/>
              <a:gd name="connsiteX0" fmla="*/ 10000 w 10000"/>
              <a:gd name="connsiteY0" fmla="*/ 10000 h 10000"/>
              <a:gd name="connsiteX1" fmla="*/ 6959 w 10000"/>
              <a:gd name="connsiteY1" fmla="*/ 2747 h 10000"/>
              <a:gd name="connsiteX2" fmla="*/ 0 w 10000"/>
              <a:gd name="connsiteY2" fmla="*/ 0 h 10000"/>
              <a:gd name="connsiteX0" fmla="*/ 10000 w 10000"/>
              <a:gd name="connsiteY0" fmla="*/ 10000 h 10000"/>
              <a:gd name="connsiteX1" fmla="*/ 6912 w 10000"/>
              <a:gd name="connsiteY1" fmla="*/ 3236 h 10000"/>
              <a:gd name="connsiteX2" fmla="*/ 0 w 10000"/>
              <a:gd name="connsiteY2" fmla="*/ 0 h 10000"/>
              <a:gd name="connsiteX0" fmla="*/ 10000 w 10000"/>
              <a:gd name="connsiteY0" fmla="*/ 10000 h 10000"/>
              <a:gd name="connsiteX1" fmla="*/ 7102 w 10000"/>
              <a:gd name="connsiteY1" fmla="*/ 3437 h 10000"/>
              <a:gd name="connsiteX2" fmla="*/ 0 w 10000"/>
              <a:gd name="connsiteY2" fmla="*/ 0 h 10000"/>
              <a:gd name="connsiteX0" fmla="*/ 10000 w 10000"/>
              <a:gd name="connsiteY0" fmla="*/ 10000 h 10000"/>
              <a:gd name="connsiteX1" fmla="*/ 7102 w 10000"/>
              <a:gd name="connsiteY1" fmla="*/ 3437 h 10000"/>
              <a:gd name="connsiteX2" fmla="*/ 0 w 10000"/>
              <a:gd name="connsiteY2" fmla="*/ 0 h 10000"/>
              <a:gd name="connsiteX0" fmla="*/ 9905 w 9905"/>
              <a:gd name="connsiteY0" fmla="*/ 10000 h 10000"/>
              <a:gd name="connsiteX1" fmla="*/ 7007 w 9905"/>
              <a:gd name="connsiteY1" fmla="*/ 3437 h 10000"/>
              <a:gd name="connsiteX2" fmla="*/ 0 w 9905"/>
              <a:gd name="connsiteY2" fmla="*/ 0 h 10000"/>
              <a:gd name="connsiteX0" fmla="*/ 10000 w 10000"/>
              <a:gd name="connsiteY0" fmla="*/ 10000 h 10000"/>
              <a:gd name="connsiteX1" fmla="*/ 7074 w 10000"/>
              <a:gd name="connsiteY1" fmla="*/ 3437 h 10000"/>
              <a:gd name="connsiteX2" fmla="*/ 0 w 10000"/>
              <a:gd name="connsiteY2" fmla="*/ 0 h 10000"/>
              <a:gd name="connsiteX0" fmla="*/ 10000 w 10000"/>
              <a:gd name="connsiteY0" fmla="*/ 10000 h 10000"/>
              <a:gd name="connsiteX1" fmla="*/ 0 w 10000"/>
              <a:gd name="connsiteY1" fmla="*/ 0 h 10000"/>
              <a:gd name="connsiteX0" fmla="*/ 10000 w 10000"/>
              <a:gd name="connsiteY0" fmla="*/ 10000 h 10000"/>
              <a:gd name="connsiteX1" fmla="*/ 0 w 10000"/>
              <a:gd name="connsiteY1" fmla="*/ 0 h 10000"/>
              <a:gd name="connsiteX0" fmla="*/ 10000 w 10000"/>
              <a:gd name="connsiteY0" fmla="*/ 10000 h 10000"/>
              <a:gd name="connsiteX1" fmla="*/ 0 w 10000"/>
              <a:gd name="connsiteY1" fmla="*/ 0 h 10000"/>
              <a:gd name="connsiteX0" fmla="*/ 10000 w 10000"/>
              <a:gd name="connsiteY0" fmla="*/ 10000 h 10000"/>
              <a:gd name="connsiteX1" fmla="*/ 0 w 10000"/>
              <a:gd name="connsiteY1" fmla="*/ 0 h 10000"/>
              <a:gd name="connsiteX0" fmla="*/ 10000 w 10000"/>
              <a:gd name="connsiteY0" fmla="*/ 10000 h 10000"/>
              <a:gd name="connsiteX1" fmla="*/ 0 w 10000"/>
              <a:gd name="connsiteY1" fmla="*/ 0 h 10000"/>
              <a:gd name="connsiteX0" fmla="*/ 10000 w 10000"/>
              <a:gd name="connsiteY0" fmla="*/ 10000 h 10000"/>
              <a:gd name="connsiteX1" fmla="*/ 0 w 10000"/>
              <a:gd name="connsiteY1" fmla="*/ 0 h 10000"/>
              <a:gd name="connsiteX0" fmla="*/ 10000 w 10000"/>
              <a:gd name="connsiteY0" fmla="*/ 10000 h 10000"/>
              <a:gd name="connsiteX1" fmla="*/ 0 w 10000"/>
              <a:gd name="connsiteY1" fmla="*/ 0 h 10000"/>
              <a:gd name="connsiteX0" fmla="*/ 10000 w 10000"/>
              <a:gd name="connsiteY0" fmla="*/ 10000 h 10000"/>
              <a:gd name="connsiteX1" fmla="*/ 0 w 10000"/>
              <a:gd name="connsiteY1" fmla="*/ 0 h 10000"/>
              <a:gd name="connsiteX0" fmla="*/ 10000 w 10000"/>
              <a:gd name="connsiteY0" fmla="*/ 10000 h 10000"/>
              <a:gd name="connsiteX1" fmla="*/ 0 w 10000"/>
              <a:gd name="connsiteY1" fmla="*/ 0 h 10000"/>
              <a:gd name="connsiteX0" fmla="*/ 10000 w 10000"/>
              <a:gd name="connsiteY0" fmla="*/ 10000 h 10000"/>
              <a:gd name="connsiteX1" fmla="*/ 0 w 10000"/>
              <a:gd name="connsiteY1" fmla="*/ 0 h 10000"/>
            </a:gdLst>
            <a:ahLst/>
            <a:cxnLst>
              <a:cxn ang="0">
                <a:pos x="connsiteX0" y="connsiteY0"/>
              </a:cxn>
              <a:cxn ang="0">
                <a:pos x="connsiteX1" y="connsiteY1"/>
              </a:cxn>
            </a:cxnLst>
            <a:rect l="l" t="t" r="r" b="b"/>
            <a:pathLst>
              <a:path w="10000" h="10000">
                <a:moveTo>
                  <a:pt x="10000" y="10000"/>
                </a:moveTo>
                <a:cubicBezTo>
                  <a:pt x="8680" y="2097"/>
                  <a:pt x="1416" y="7874"/>
                  <a:pt x="0" y="0"/>
                </a:cubicBezTo>
              </a:path>
            </a:pathLst>
          </a:custGeom>
          <a:noFill/>
          <a:ln w="57150">
            <a:solidFill>
              <a:srgbClr val="FF990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grpSp>
        <p:nvGrpSpPr>
          <p:cNvPr id="49" name="组合 48"/>
          <p:cNvGrpSpPr/>
          <p:nvPr/>
        </p:nvGrpSpPr>
        <p:grpSpPr bwMode="gray">
          <a:xfrm>
            <a:off x="1441932" y="3208867"/>
            <a:ext cx="2167425" cy="984442"/>
            <a:chOff x="10334607" y="2021997"/>
            <a:chExt cx="877561" cy="443671"/>
          </a:xfrm>
        </p:grpSpPr>
        <p:cxnSp>
          <p:nvCxnSpPr>
            <p:cNvPr id="50" name="直接连接符 49"/>
            <p:cNvCxnSpPr/>
            <p:nvPr/>
          </p:nvCxnSpPr>
          <p:spPr bwMode="gray">
            <a:xfrm rot="5400000" flipV="1">
              <a:off x="10597466" y="1841013"/>
              <a:ext cx="433716" cy="7956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bwMode="gray">
            <a:xfrm rot="5400000" flipH="1" flipV="1">
              <a:off x="10518724" y="1837880"/>
              <a:ext cx="433719" cy="80195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bwMode="gray">
            <a:xfrm rot="5400000" flipH="1">
              <a:off x="10957505" y="2201052"/>
              <a:ext cx="433718" cy="7560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bwMode="gray">
            <a:xfrm rot="5400000" flipH="1" flipV="1">
              <a:off x="10150577" y="2206028"/>
              <a:ext cx="443671" cy="7561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4" name="任意多边形 3"/>
          <p:cNvSpPr/>
          <p:nvPr/>
        </p:nvSpPr>
        <p:spPr bwMode="gray">
          <a:xfrm>
            <a:off x="1198729" y="2023533"/>
            <a:ext cx="2361810" cy="3014134"/>
          </a:xfrm>
          <a:custGeom>
            <a:avLst/>
            <a:gdLst>
              <a:gd name="connsiteX0" fmla="*/ 2518779 w 3001379"/>
              <a:gd name="connsiteY0" fmla="*/ 2785534 h 2785534"/>
              <a:gd name="connsiteX1" fmla="*/ 766179 w 3001379"/>
              <a:gd name="connsiteY1" fmla="*/ 787400 h 2785534"/>
              <a:gd name="connsiteX2" fmla="*/ 114246 w 3001379"/>
              <a:gd name="connsiteY2" fmla="*/ 2311400 h 2785534"/>
              <a:gd name="connsiteX3" fmla="*/ 3001379 w 3001379"/>
              <a:gd name="connsiteY3" fmla="*/ 0 h 2785534"/>
              <a:gd name="connsiteX0" fmla="*/ 2487381 w 2487381"/>
              <a:gd name="connsiteY0" fmla="*/ 3014134 h 3014134"/>
              <a:gd name="connsiteX1" fmla="*/ 734781 w 2487381"/>
              <a:gd name="connsiteY1" fmla="*/ 1016000 h 3014134"/>
              <a:gd name="connsiteX2" fmla="*/ 82848 w 2487381"/>
              <a:gd name="connsiteY2" fmla="*/ 2540000 h 3014134"/>
              <a:gd name="connsiteX3" fmla="*/ 2487381 w 2487381"/>
              <a:gd name="connsiteY3" fmla="*/ 0 h 3014134"/>
              <a:gd name="connsiteX0" fmla="*/ 2487381 w 2505841"/>
              <a:gd name="connsiteY0" fmla="*/ 3014134 h 3014134"/>
              <a:gd name="connsiteX1" fmla="*/ 734781 w 2505841"/>
              <a:gd name="connsiteY1" fmla="*/ 1016000 h 3014134"/>
              <a:gd name="connsiteX2" fmla="*/ 82848 w 2505841"/>
              <a:gd name="connsiteY2" fmla="*/ 2540000 h 3014134"/>
              <a:gd name="connsiteX3" fmla="*/ 2487381 w 2505841"/>
              <a:gd name="connsiteY3" fmla="*/ 0 h 3014134"/>
              <a:gd name="connsiteX0" fmla="*/ 2459148 w 2477079"/>
              <a:gd name="connsiteY0" fmla="*/ 3014134 h 3014134"/>
              <a:gd name="connsiteX1" fmla="*/ 706548 w 2477079"/>
              <a:gd name="connsiteY1" fmla="*/ 1016000 h 3014134"/>
              <a:gd name="connsiteX2" fmla="*/ 54615 w 2477079"/>
              <a:gd name="connsiteY2" fmla="*/ 2540000 h 3014134"/>
              <a:gd name="connsiteX3" fmla="*/ 2459148 w 2477079"/>
              <a:gd name="connsiteY3" fmla="*/ 0 h 3014134"/>
              <a:gd name="connsiteX0" fmla="*/ 2281700 w 2301074"/>
              <a:gd name="connsiteY0" fmla="*/ 3014134 h 3014134"/>
              <a:gd name="connsiteX1" fmla="*/ 529100 w 2301074"/>
              <a:gd name="connsiteY1" fmla="*/ 1016000 h 3014134"/>
              <a:gd name="connsiteX2" fmla="*/ 71900 w 2301074"/>
              <a:gd name="connsiteY2" fmla="*/ 2345267 h 3014134"/>
              <a:gd name="connsiteX3" fmla="*/ 2281700 w 2301074"/>
              <a:gd name="connsiteY3" fmla="*/ 0 h 3014134"/>
              <a:gd name="connsiteX0" fmla="*/ 2411473 w 2433572"/>
              <a:gd name="connsiteY0" fmla="*/ 3014134 h 3014134"/>
              <a:gd name="connsiteX1" fmla="*/ 658873 w 2433572"/>
              <a:gd name="connsiteY1" fmla="*/ 1016000 h 3014134"/>
              <a:gd name="connsiteX2" fmla="*/ 201673 w 2433572"/>
              <a:gd name="connsiteY2" fmla="*/ 2345267 h 3014134"/>
              <a:gd name="connsiteX3" fmla="*/ 2411473 w 2433572"/>
              <a:gd name="connsiteY3" fmla="*/ 0 h 3014134"/>
              <a:gd name="connsiteX0" fmla="*/ 2294448 w 2314311"/>
              <a:gd name="connsiteY0" fmla="*/ 3014134 h 3014134"/>
              <a:gd name="connsiteX1" fmla="*/ 634981 w 2314311"/>
              <a:gd name="connsiteY1" fmla="*/ 1100667 h 3014134"/>
              <a:gd name="connsiteX2" fmla="*/ 84648 w 2314311"/>
              <a:gd name="connsiteY2" fmla="*/ 2345267 h 3014134"/>
              <a:gd name="connsiteX3" fmla="*/ 2294448 w 2314311"/>
              <a:gd name="connsiteY3" fmla="*/ 0 h 3014134"/>
              <a:gd name="connsiteX0" fmla="*/ 2368635 w 2388498"/>
              <a:gd name="connsiteY0" fmla="*/ 3014134 h 3014134"/>
              <a:gd name="connsiteX1" fmla="*/ 709168 w 2388498"/>
              <a:gd name="connsiteY1" fmla="*/ 1100667 h 3014134"/>
              <a:gd name="connsiteX2" fmla="*/ 158835 w 2388498"/>
              <a:gd name="connsiteY2" fmla="*/ 2345267 h 3014134"/>
              <a:gd name="connsiteX3" fmla="*/ 2368635 w 2388498"/>
              <a:gd name="connsiteY3" fmla="*/ 0 h 3014134"/>
              <a:gd name="connsiteX0" fmla="*/ 2303357 w 2323220"/>
              <a:gd name="connsiteY0" fmla="*/ 3014134 h 3014134"/>
              <a:gd name="connsiteX1" fmla="*/ 643890 w 2323220"/>
              <a:gd name="connsiteY1" fmla="*/ 1100667 h 3014134"/>
              <a:gd name="connsiteX2" fmla="*/ 93557 w 2323220"/>
              <a:gd name="connsiteY2" fmla="*/ 2345267 h 3014134"/>
              <a:gd name="connsiteX3" fmla="*/ 2303357 w 2323220"/>
              <a:gd name="connsiteY3" fmla="*/ 0 h 3014134"/>
              <a:gd name="connsiteX0" fmla="*/ 2331543 w 2351571"/>
              <a:gd name="connsiteY0" fmla="*/ 3014134 h 3014134"/>
              <a:gd name="connsiteX1" fmla="*/ 553543 w 2351571"/>
              <a:gd name="connsiteY1" fmla="*/ 1041400 h 3014134"/>
              <a:gd name="connsiteX2" fmla="*/ 121743 w 2351571"/>
              <a:gd name="connsiteY2" fmla="*/ 2345267 h 3014134"/>
              <a:gd name="connsiteX3" fmla="*/ 2331543 w 2351571"/>
              <a:gd name="connsiteY3" fmla="*/ 0 h 3014134"/>
              <a:gd name="connsiteX0" fmla="*/ 2372368 w 2392396"/>
              <a:gd name="connsiteY0" fmla="*/ 3014134 h 3014134"/>
              <a:gd name="connsiteX1" fmla="*/ 594368 w 2392396"/>
              <a:gd name="connsiteY1" fmla="*/ 1041400 h 3014134"/>
              <a:gd name="connsiteX2" fmla="*/ 162568 w 2392396"/>
              <a:gd name="connsiteY2" fmla="*/ 2345267 h 3014134"/>
              <a:gd name="connsiteX3" fmla="*/ 2372368 w 2392396"/>
              <a:gd name="connsiteY3" fmla="*/ 0 h 3014134"/>
              <a:gd name="connsiteX0" fmla="*/ 2316216 w 2335231"/>
              <a:gd name="connsiteY0" fmla="*/ 3014134 h 3014134"/>
              <a:gd name="connsiteX1" fmla="*/ 538216 w 2335231"/>
              <a:gd name="connsiteY1" fmla="*/ 1041400 h 3014134"/>
              <a:gd name="connsiteX2" fmla="*/ 106416 w 2335231"/>
              <a:gd name="connsiteY2" fmla="*/ 2345267 h 3014134"/>
              <a:gd name="connsiteX3" fmla="*/ 2316216 w 2335231"/>
              <a:gd name="connsiteY3" fmla="*/ 0 h 3014134"/>
              <a:gd name="connsiteX0" fmla="*/ 2372368 w 2392396"/>
              <a:gd name="connsiteY0" fmla="*/ 3014134 h 3014134"/>
              <a:gd name="connsiteX1" fmla="*/ 594368 w 2392396"/>
              <a:gd name="connsiteY1" fmla="*/ 1041400 h 3014134"/>
              <a:gd name="connsiteX2" fmla="*/ 162568 w 2392396"/>
              <a:gd name="connsiteY2" fmla="*/ 2345267 h 3014134"/>
              <a:gd name="connsiteX3" fmla="*/ 2372368 w 2392396"/>
              <a:gd name="connsiteY3" fmla="*/ 0 h 3014134"/>
              <a:gd name="connsiteX0" fmla="*/ 2254901 w 2275602"/>
              <a:gd name="connsiteY0" fmla="*/ 3014134 h 3014134"/>
              <a:gd name="connsiteX1" fmla="*/ 476901 w 2275602"/>
              <a:gd name="connsiteY1" fmla="*/ 1041400 h 3014134"/>
              <a:gd name="connsiteX2" fmla="*/ 121301 w 2275602"/>
              <a:gd name="connsiteY2" fmla="*/ 2294467 h 3014134"/>
              <a:gd name="connsiteX3" fmla="*/ 2254901 w 2275602"/>
              <a:gd name="connsiteY3" fmla="*/ 0 h 3014134"/>
              <a:gd name="connsiteX0" fmla="*/ 2284247 w 2304948"/>
              <a:gd name="connsiteY0" fmla="*/ 3014134 h 3014134"/>
              <a:gd name="connsiteX1" fmla="*/ 506247 w 2304948"/>
              <a:gd name="connsiteY1" fmla="*/ 1041400 h 3014134"/>
              <a:gd name="connsiteX2" fmla="*/ 150647 w 2304948"/>
              <a:gd name="connsiteY2" fmla="*/ 2294467 h 3014134"/>
              <a:gd name="connsiteX3" fmla="*/ 2284247 w 2304948"/>
              <a:gd name="connsiteY3" fmla="*/ 0 h 3014134"/>
              <a:gd name="connsiteX0" fmla="*/ 2284247 w 2304948"/>
              <a:gd name="connsiteY0" fmla="*/ 3014134 h 3014134"/>
              <a:gd name="connsiteX1" fmla="*/ 506247 w 2304948"/>
              <a:gd name="connsiteY1" fmla="*/ 1041400 h 3014134"/>
              <a:gd name="connsiteX2" fmla="*/ 150647 w 2304948"/>
              <a:gd name="connsiteY2" fmla="*/ 2294467 h 3014134"/>
              <a:gd name="connsiteX3" fmla="*/ 2284247 w 2304948"/>
              <a:gd name="connsiteY3" fmla="*/ 0 h 3014134"/>
              <a:gd name="connsiteX0" fmla="*/ 2284247 w 2304948"/>
              <a:gd name="connsiteY0" fmla="*/ 3014134 h 3014134"/>
              <a:gd name="connsiteX1" fmla="*/ 506247 w 2304948"/>
              <a:gd name="connsiteY1" fmla="*/ 1041400 h 3014134"/>
              <a:gd name="connsiteX2" fmla="*/ 150647 w 2304948"/>
              <a:gd name="connsiteY2" fmla="*/ 2294467 h 3014134"/>
              <a:gd name="connsiteX3" fmla="*/ 2284247 w 2304948"/>
              <a:gd name="connsiteY3" fmla="*/ 0 h 3014134"/>
              <a:gd name="connsiteX0" fmla="*/ 2284247 w 2304948"/>
              <a:gd name="connsiteY0" fmla="*/ 3014134 h 3014134"/>
              <a:gd name="connsiteX1" fmla="*/ 506247 w 2304948"/>
              <a:gd name="connsiteY1" fmla="*/ 1041400 h 3014134"/>
              <a:gd name="connsiteX2" fmla="*/ 150647 w 2304948"/>
              <a:gd name="connsiteY2" fmla="*/ 2294467 h 3014134"/>
              <a:gd name="connsiteX3" fmla="*/ 2284247 w 2304948"/>
              <a:gd name="connsiteY3" fmla="*/ 0 h 3014134"/>
              <a:gd name="connsiteX0" fmla="*/ 2284247 w 2304948"/>
              <a:gd name="connsiteY0" fmla="*/ 3014134 h 3014134"/>
              <a:gd name="connsiteX1" fmla="*/ 506247 w 2304948"/>
              <a:gd name="connsiteY1" fmla="*/ 1041400 h 3014134"/>
              <a:gd name="connsiteX2" fmla="*/ 150647 w 2304948"/>
              <a:gd name="connsiteY2" fmla="*/ 2294467 h 3014134"/>
              <a:gd name="connsiteX3" fmla="*/ 2284247 w 2304948"/>
              <a:gd name="connsiteY3" fmla="*/ 0 h 3014134"/>
              <a:gd name="connsiteX0" fmla="*/ 2276607 w 2297308"/>
              <a:gd name="connsiteY0" fmla="*/ 3014134 h 3014134"/>
              <a:gd name="connsiteX1" fmla="*/ 498607 w 2297308"/>
              <a:gd name="connsiteY1" fmla="*/ 1041400 h 3014134"/>
              <a:gd name="connsiteX2" fmla="*/ 143007 w 2297308"/>
              <a:gd name="connsiteY2" fmla="*/ 2294467 h 3014134"/>
              <a:gd name="connsiteX3" fmla="*/ 2276607 w 2297308"/>
              <a:gd name="connsiteY3" fmla="*/ 0 h 3014134"/>
              <a:gd name="connsiteX0" fmla="*/ 2266005 w 2286706"/>
              <a:gd name="connsiteY0" fmla="*/ 3014134 h 3014134"/>
              <a:gd name="connsiteX1" fmla="*/ 488005 w 2286706"/>
              <a:gd name="connsiteY1" fmla="*/ 1041400 h 3014134"/>
              <a:gd name="connsiteX2" fmla="*/ 132405 w 2286706"/>
              <a:gd name="connsiteY2" fmla="*/ 2294467 h 3014134"/>
              <a:gd name="connsiteX3" fmla="*/ 2266005 w 2286706"/>
              <a:gd name="connsiteY3" fmla="*/ 0 h 3014134"/>
              <a:gd name="connsiteX0" fmla="*/ 2286230 w 2306931"/>
              <a:gd name="connsiteY0" fmla="*/ 3014134 h 3014134"/>
              <a:gd name="connsiteX1" fmla="*/ 508230 w 2306931"/>
              <a:gd name="connsiteY1" fmla="*/ 1041400 h 3014134"/>
              <a:gd name="connsiteX2" fmla="*/ 152630 w 2306931"/>
              <a:gd name="connsiteY2" fmla="*/ 2294467 h 3014134"/>
              <a:gd name="connsiteX3" fmla="*/ 2286230 w 2306931"/>
              <a:gd name="connsiteY3" fmla="*/ 0 h 3014134"/>
              <a:gd name="connsiteX0" fmla="*/ 2300907 w 2321608"/>
              <a:gd name="connsiteY0" fmla="*/ 3014134 h 3014134"/>
              <a:gd name="connsiteX1" fmla="*/ 522907 w 2321608"/>
              <a:gd name="connsiteY1" fmla="*/ 1041400 h 3014134"/>
              <a:gd name="connsiteX2" fmla="*/ 167307 w 2321608"/>
              <a:gd name="connsiteY2" fmla="*/ 2294467 h 3014134"/>
              <a:gd name="connsiteX3" fmla="*/ 2300907 w 2321608"/>
              <a:gd name="connsiteY3" fmla="*/ 0 h 3014134"/>
              <a:gd name="connsiteX0" fmla="*/ 2315833 w 2336841"/>
              <a:gd name="connsiteY0" fmla="*/ 3014134 h 3014134"/>
              <a:gd name="connsiteX1" fmla="*/ 537833 w 2336841"/>
              <a:gd name="connsiteY1" fmla="*/ 1041400 h 3014134"/>
              <a:gd name="connsiteX2" fmla="*/ 182233 w 2336841"/>
              <a:gd name="connsiteY2" fmla="*/ 2294467 h 3014134"/>
              <a:gd name="connsiteX3" fmla="*/ 2315833 w 2336841"/>
              <a:gd name="connsiteY3" fmla="*/ 0 h 3014134"/>
              <a:gd name="connsiteX0" fmla="*/ 2330775 w 2352100"/>
              <a:gd name="connsiteY0" fmla="*/ 3014134 h 3014134"/>
              <a:gd name="connsiteX1" fmla="*/ 552775 w 2352100"/>
              <a:gd name="connsiteY1" fmla="*/ 1041400 h 3014134"/>
              <a:gd name="connsiteX2" fmla="*/ 197175 w 2352100"/>
              <a:gd name="connsiteY2" fmla="*/ 2294467 h 3014134"/>
              <a:gd name="connsiteX3" fmla="*/ 2330775 w 2352100"/>
              <a:gd name="connsiteY3" fmla="*/ 0 h 3014134"/>
              <a:gd name="connsiteX0" fmla="*/ 2356955 w 2378857"/>
              <a:gd name="connsiteY0" fmla="*/ 3014134 h 3014134"/>
              <a:gd name="connsiteX1" fmla="*/ 578955 w 2378857"/>
              <a:gd name="connsiteY1" fmla="*/ 1041400 h 3014134"/>
              <a:gd name="connsiteX2" fmla="*/ 223355 w 2378857"/>
              <a:gd name="connsiteY2" fmla="*/ 2294467 h 3014134"/>
              <a:gd name="connsiteX3" fmla="*/ 2356955 w 2378857"/>
              <a:gd name="connsiteY3" fmla="*/ 0 h 3014134"/>
              <a:gd name="connsiteX0" fmla="*/ 2390659 w 2413349"/>
              <a:gd name="connsiteY0" fmla="*/ 3014134 h 3014134"/>
              <a:gd name="connsiteX1" fmla="*/ 612659 w 2413349"/>
              <a:gd name="connsiteY1" fmla="*/ 1041400 h 3014134"/>
              <a:gd name="connsiteX2" fmla="*/ 257059 w 2413349"/>
              <a:gd name="connsiteY2" fmla="*/ 2294467 h 3014134"/>
              <a:gd name="connsiteX3" fmla="*/ 2390659 w 2413349"/>
              <a:gd name="connsiteY3" fmla="*/ 0 h 3014134"/>
              <a:gd name="connsiteX0" fmla="*/ 2390659 w 2405166"/>
              <a:gd name="connsiteY0" fmla="*/ 3014134 h 3014134"/>
              <a:gd name="connsiteX1" fmla="*/ 612659 w 2405166"/>
              <a:gd name="connsiteY1" fmla="*/ 1041400 h 3014134"/>
              <a:gd name="connsiteX2" fmla="*/ 257059 w 2405166"/>
              <a:gd name="connsiteY2" fmla="*/ 2294467 h 3014134"/>
              <a:gd name="connsiteX3" fmla="*/ 2390659 w 2405166"/>
              <a:gd name="connsiteY3" fmla="*/ 0 h 3014134"/>
              <a:gd name="connsiteX0" fmla="*/ 2371930 w 2386437"/>
              <a:gd name="connsiteY0" fmla="*/ 3014134 h 3014134"/>
              <a:gd name="connsiteX1" fmla="*/ 593930 w 2386437"/>
              <a:gd name="connsiteY1" fmla="*/ 1041400 h 3014134"/>
              <a:gd name="connsiteX2" fmla="*/ 238330 w 2386437"/>
              <a:gd name="connsiteY2" fmla="*/ 2294467 h 3014134"/>
              <a:gd name="connsiteX3" fmla="*/ 2371930 w 2386437"/>
              <a:gd name="connsiteY3" fmla="*/ 0 h 3014134"/>
              <a:gd name="connsiteX0" fmla="*/ 2390659 w 2405166"/>
              <a:gd name="connsiteY0" fmla="*/ 3014134 h 3014134"/>
              <a:gd name="connsiteX1" fmla="*/ 612659 w 2405166"/>
              <a:gd name="connsiteY1" fmla="*/ 1041400 h 3014134"/>
              <a:gd name="connsiteX2" fmla="*/ 257059 w 2405166"/>
              <a:gd name="connsiteY2" fmla="*/ 2294467 h 3014134"/>
              <a:gd name="connsiteX3" fmla="*/ 2390659 w 2405166"/>
              <a:gd name="connsiteY3" fmla="*/ 0 h 3014134"/>
              <a:gd name="connsiteX0" fmla="*/ 2390659 w 2405166"/>
              <a:gd name="connsiteY0" fmla="*/ 3014134 h 3014134"/>
              <a:gd name="connsiteX1" fmla="*/ 612659 w 2405166"/>
              <a:gd name="connsiteY1" fmla="*/ 1041400 h 3014134"/>
              <a:gd name="connsiteX2" fmla="*/ 257059 w 2405166"/>
              <a:gd name="connsiteY2" fmla="*/ 2294467 h 3014134"/>
              <a:gd name="connsiteX3" fmla="*/ 2390659 w 2405166"/>
              <a:gd name="connsiteY3" fmla="*/ 0 h 3014134"/>
              <a:gd name="connsiteX0" fmla="*/ 2390659 w 2405166"/>
              <a:gd name="connsiteY0" fmla="*/ 3014134 h 3014134"/>
              <a:gd name="connsiteX1" fmla="*/ 612659 w 2405166"/>
              <a:gd name="connsiteY1" fmla="*/ 1041400 h 3014134"/>
              <a:gd name="connsiteX2" fmla="*/ 257059 w 2405166"/>
              <a:gd name="connsiteY2" fmla="*/ 2294467 h 3014134"/>
              <a:gd name="connsiteX3" fmla="*/ 2390659 w 2405166"/>
              <a:gd name="connsiteY3" fmla="*/ 0 h 3014134"/>
              <a:gd name="connsiteX0" fmla="*/ 2375675 w 2390182"/>
              <a:gd name="connsiteY0" fmla="*/ 3014134 h 3014134"/>
              <a:gd name="connsiteX1" fmla="*/ 597675 w 2390182"/>
              <a:gd name="connsiteY1" fmla="*/ 1041400 h 3014134"/>
              <a:gd name="connsiteX2" fmla="*/ 242075 w 2390182"/>
              <a:gd name="connsiteY2" fmla="*/ 2294467 h 3014134"/>
              <a:gd name="connsiteX3" fmla="*/ 2375675 w 2390182"/>
              <a:gd name="connsiteY3" fmla="*/ 0 h 3014134"/>
              <a:gd name="connsiteX0" fmla="*/ 2360699 w 2375206"/>
              <a:gd name="connsiteY0" fmla="*/ 3014134 h 3014134"/>
              <a:gd name="connsiteX1" fmla="*/ 582699 w 2375206"/>
              <a:gd name="connsiteY1" fmla="*/ 1041400 h 3014134"/>
              <a:gd name="connsiteX2" fmla="*/ 227099 w 2375206"/>
              <a:gd name="connsiteY2" fmla="*/ 2294467 h 3014134"/>
              <a:gd name="connsiteX3" fmla="*/ 2360699 w 2375206"/>
              <a:gd name="connsiteY3" fmla="*/ 0 h 3014134"/>
              <a:gd name="connsiteX0" fmla="*/ 2330776 w 2345283"/>
              <a:gd name="connsiteY0" fmla="*/ 3014134 h 3014134"/>
              <a:gd name="connsiteX1" fmla="*/ 552776 w 2345283"/>
              <a:gd name="connsiteY1" fmla="*/ 1041400 h 3014134"/>
              <a:gd name="connsiteX2" fmla="*/ 197176 w 2345283"/>
              <a:gd name="connsiteY2" fmla="*/ 2294467 h 3014134"/>
              <a:gd name="connsiteX3" fmla="*/ 2330776 w 2345283"/>
              <a:gd name="connsiteY3" fmla="*/ 0 h 3014134"/>
              <a:gd name="connsiteX0" fmla="*/ 2277666 w 2290414"/>
              <a:gd name="connsiteY0" fmla="*/ 3014134 h 3014134"/>
              <a:gd name="connsiteX1" fmla="*/ 499666 w 2290414"/>
              <a:gd name="connsiteY1" fmla="*/ 1041400 h 3014134"/>
              <a:gd name="connsiteX2" fmla="*/ 152533 w 2290414"/>
              <a:gd name="connsiteY2" fmla="*/ 2226733 h 3014134"/>
              <a:gd name="connsiteX3" fmla="*/ 2277666 w 2290414"/>
              <a:gd name="connsiteY3" fmla="*/ 0 h 3014134"/>
              <a:gd name="connsiteX0" fmla="*/ 2311256 w 2324004"/>
              <a:gd name="connsiteY0" fmla="*/ 3014134 h 3014134"/>
              <a:gd name="connsiteX1" fmla="*/ 533256 w 2324004"/>
              <a:gd name="connsiteY1" fmla="*/ 1041400 h 3014134"/>
              <a:gd name="connsiteX2" fmla="*/ 186123 w 2324004"/>
              <a:gd name="connsiteY2" fmla="*/ 2226733 h 3014134"/>
              <a:gd name="connsiteX3" fmla="*/ 2311256 w 2324004"/>
              <a:gd name="connsiteY3" fmla="*/ 0 h 3014134"/>
              <a:gd name="connsiteX0" fmla="*/ 2339730 w 2353544"/>
              <a:gd name="connsiteY0" fmla="*/ 3014134 h 3014134"/>
              <a:gd name="connsiteX1" fmla="*/ 561730 w 2353544"/>
              <a:gd name="connsiteY1" fmla="*/ 1041400 h 3014134"/>
              <a:gd name="connsiteX2" fmla="*/ 214597 w 2353544"/>
              <a:gd name="connsiteY2" fmla="*/ 2226733 h 3014134"/>
              <a:gd name="connsiteX3" fmla="*/ 2339730 w 2353544"/>
              <a:gd name="connsiteY3" fmla="*/ 0 h 3014134"/>
              <a:gd name="connsiteX0" fmla="*/ 2347702 w 2361810"/>
              <a:gd name="connsiteY0" fmla="*/ 3014134 h 3014134"/>
              <a:gd name="connsiteX1" fmla="*/ 569702 w 2361810"/>
              <a:gd name="connsiteY1" fmla="*/ 1041400 h 3014134"/>
              <a:gd name="connsiteX2" fmla="*/ 222569 w 2361810"/>
              <a:gd name="connsiteY2" fmla="*/ 2226733 h 3014134"/>
              <a:gd name="connsiteX3" fmla="*/ 2347702 w 2361810"/>
              <a:gd name="connsiteY3" fmla="*/ 0 h 3014134"/>
            </a:gdLst>
            <a:ahLst/>
            <a:cxnLst>
              <a:cxn ang="0">
                <a:pos x="connsiteX0" y="connsiteY0"/>
              </a:cxn>
              <a:cxn ang="0">
                <a:pos x="connsiteX1" y="connsiteY1"/>
              </a:cxn>
              <a:cxn ang="0">
                <a:pos x="connsiteX2" y="connsiteY2"/>
              </a:cxn>
              <a:cxn ang="0">
                <a:pos x="connsiteX3" y="connsiteY3"/>
              </a:cxn>
            </a:cxnLst>
            <a:rect l="l" t="t" r="r" b="b"/>
            <a:pathLst>
              <a:path w="2361810" h="3014134">
                <a:moveTo>
                  <a:pt x="2347702" y="3014134"/>
                </a:moveTo>
                <a:cubicBezTo>
                  <a:pt x="2518446" y="1732844"/>
                  <a:pt x="1093224" y="935567"/>
                  <a:pt x="569702" y="1041400"/>
                </a:cubicBezTo>
                <a:cubicBezTo>
                  <a:pt x="46180" y="1147233"/>
                  <a:pt x="-217698" y="2247900"/>
                  <a:pt x="222569" y="2226733"/>
                </a:cubicBezTo>
                <a:cubicBezTo>
                  <a:pt x="662836" y="2205566"/>
                  <a:pt x="2301135" y="1733549"/>
                  <a:pt x="2347702" y="0"/>
                </a:cubicBezTo>
              </a:path>
            </a:pathLst>
          </a:custGeom>
          <a:noFill/>
          <a:ln w="57150">
            <a:solidFill>
              <a:srgbClr val="92D05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sp>
        <p:nvSpPr>
          <p:cNvPr id="54" name="圆角矩形 53"/>
          <p:cNvSpPr/>
          <p:nvPr/>
        </p:nvSpPr>
        <p:spPr bwMode="gray">
          <a:xfrm>
            <a:off x="4943475" y="2657387"/>
            <a:ext cx="6531743" cy="364249"/>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Description</a:t>
            </a:r>
          </a:p>
        </p:txBody>
      </p:sp>
      <p:sp>
        <p:nvSpPr>
          <p:cNvPr id="55" name="圆角矩形 54"/>
          <p:cNvSpPr/>
          <p:nvPr/>
        </p:nvSpPr>
        <p:spPr bwMode="gray">
          <a:xfrm>
            <a:off x="4943475" y="3074183"/>
            <a:ext cx="6531743" cy="3045790"/>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1600"/>
              </a:lnSpc>
              <a:spcAft>
                <a:spcPts val="600"/>
              </a:spcAft>
              <a:buFont typeface="Arial" panose="020B0604020202020204" pitchFamily="34" charset="0"/>
              <a:buChar char="•"/>
            </a:pPr>
            <a:r>
              <a:rPr lang="en-US" sz="1200" dirty="0">
                <a:solidFill>
                  <a:prstClr val="black"/>
                </a:solidFill>
              </a:rPr>
              <a:t>All sites of a tenant access the Internet through a centralized Internet access site.</a:t>
            </a:r>
          </a:p>
          <a:p>
            <a:pPr marL="285750" indent="-200025" fontAlgn="ctr">
              <a:lnSpc>
                <a:spcPts val="1600"/>
              </a:lnSpc>
              <a:spcAft>
                <a:spcPts val="600"/>
              </a:spcAft>
              <a:buFont typeface="Arial" panose="020B0604020202020204" pitchFamily="34" charset="0"/>
              <a:buChar char="•"/>
            </a:pPr>
            <a:r>
              <a:rPr lang="en-US" sz="1200" dirty="0">
                <a:solidFill>
                  <a:prstClr val="black"/>
                </a:solidFill>
              </a:rPr>
              <a:t>Either of the following solutions can be used for Internet access through the centralized gateway site:</a:t>
            </a:r>
          </a:p>
          <a:p>
            <a:pPr marL="447675" lvl="1" indent="-161925" algn="just" defTabSz="914034" fontAlgn="ctr">
              <a:lnSpc>
                <a:spcPts val="1600"/>
              </a:lnSpc>
              <a:spcBef>
                <a:spcPts val="792"/>
              </a:spcBef>
              <a:spcAft>
                <a:spcPts val="600"/>
              </a:spcAft>
              <a:buSzPct val="50000"/>
              <a:buFont typeface="Wingdings" panose="05000000000000000000" pitchFamily="2" charset="2"/>
              <a:buChar char=""/>
            </a:pPr>
            <a:r>
              <a:rPr lang="en-US" sz="1200" dirty="0">
                <a:solidFill>
                  <a:prstClr val="black"/>
                </a:solidFill>
                <a:cs typeface="Huawei Sans" panose="020C0503030203020204" pitchFamily="34" charset="0"/>
              </a:rPr>
              <a:t>If the centralized Internet access site has the Internet egress on the LAN side, all Internet access traffic is routed out through the LAN side of the centralized Internet access site. In this mode, you need to configure a default route or dynamic routing protocol on the LAN side so that the default route can be learned from the LAN side.</a:t>
            </a:r>
          </a:p>
          <a:p>
            <a:pPr marL="447675" lvl="1" indent="-161925" algn="just" defTabSz="914034" fontAlgn="ctr">
              <a:lnSpc>
                <a:spcPts val="1600"/>
              </a:lnSpc>
              <a:spcBef>
                <a:spcPts val="792"/>
              </a:spcBef>
              <a:spcAft>
                <a:spcPts val="600"/>
              </a:spcAft>
              <a:buSzPct val="50000"/>
              <a:buFont typeface="Wingdings" panose="05000000000000000000" pitchFamily="2" charset="2"/>
              <a:buChar char=""/>
            </a:pPr>
            <a:r>
              <a:rPr lang="en-US" sz="1200" dirty="0">
                <a:solidFill>
                  <a:prstClr val="black"/>
                </a:solidFill>
                <a:cs typeface="Huawei Sans" panose="020C0503030203020204" pitchFamily="34" charset="0"/>
              </a:rPr>
              <a:t>If the centralized Internet access site accesses the Internet through the WAN-side interface, all Internet access traffic is transmitted to the Internet through the WAN side of the centralized Internet access site. (Note: For the site that functions as a centralized gateway, the local Internet access function must also be enabled.)</a:t>
            </a:r>
          </a:p>
        </p:txBody>
      </p:sp>
      <p:sp>
        <p:nvSpPr>
          <p:cNvPr id="56" name="圆角矩形 55"/>
          <p:cNvSpPr/>
          <p:nvPr/>
        </p:nvSpPr>
        <p:spPr bwMode="gray">
          <a:xfrm>
            <a:off x="4943475" y="1059840"/>
            <a:ext cx="6531743" cy="364249"/>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Application scenario</a:t>
            </a:r>
          </a:p>
        </p:txBody>
      </p:sp>
      <p:sp>
        <p:nvSpPr>
          <p:cNvPr id="57" name="圆角矩形 56"/>
          <p:cNvSpPr/>
          <p:nvPr/>
        </p:nvSpPr>
        <p:spPr bwMode="gray">
          <a:xfrm>
            <a:off x="4943475" y="1467112"/>
            <a:ext cx="6531743" cy="1090053"/>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1600"/>
              </a:lnSpc>
              <a:spcAft>
                <a:spcPts val="600"/>
              </a:spcAft>
              <a:buFont typeface="Arial" panose="020B0604020202020204" pitchFamily="34" charset="0"/>
              <a:buChar char="•"/>
            </a:pPr>
            <a:r>
              <a:rPr lang="en-US" sz="1200" dirty="0">
                <a:solidFill>
                  <a:prstClr val="black"/>
                </a:solidFill>
              </a:rPr>
              <a:t>This mode is applicable to scenarios where no link is available for a site to access the Internet or centralized security control is required for Internet access traffic. A centralized Internet access gateway is configured so that traffic from other sites can be forwarded to the centralized Internet access gateway through the overlay network.</a:t>
            </a:r>
          </a:p>
        </p:txBody>
      </p:sp>
      <p:sp>
        <p:nvSpPr>
          <p:cNvPr id="40" name="五边形 2">
            <a:extLst>
              <a:ext uri="{FF2B5EF4-FFF2-40B4-BE49-F238E27FC236}">
                <a16:creationId xmlns="" xmlns:a16="http://schemas.microsoft.com/office/drawing/2014/main" id="{D0373CE1-7839-44CE-B1C6-85A472EF7999}"/>
              </a:ext>
            </a:extLst>
          </p:cNvPr>
          <p:cNvSpPr/>
          <p:nvPr/>
        </p:nvSpPr>
        <p:spPr bwMode="gray">
          <a:xfrm>
            <a:off x="7414260" y="88791"/>
            <a:ext cx="2214188" cy="25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sym typeface="Huawei Sans" panose="020C0503030203020204" pitchFamily="34" charset="0"/>
              </a:rPr>
              <a:t>Internet Access Design</a:t>
            </a:r>
          </a:p>
        </p:txBody>
      </p:sp>
      <p:sp>
        <p:nvSpPr>
          <p:cNvPr id="43" name="燕尾形 3">
            <a:extLst>
              <a:ext uri="{FF2B5EF4-FFF2-40B4-BE49-F238E27FC236}">
                <a16:creationId xmlns="" xmlns:a16="http://schemas.microsoft.com/office/drawing/2014/main" id="{A4AE7CA3-3435-44FA-9DD0-098AD6FE61DD}"/>
              </a:ext>
            </a:extLst>
          </p:cNvPr>
          <p:cNvSpPr/>
          <p:nvPr/>
        </p:nvSpPr>
        <p:spPr bwMode="gray">
          <a:xfrm>
            <a:off x="9534900" y="88791"/>
            <a:ext cx="2214188"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Legacy Site Access Design</a:t>
            </a:r>
          </a:p>
        </p:txBody>
      </p:sp>
      <p:sp>
        <p:nvSpPr>
          <p:cNvPr id="45" name="Freeform 159">
            <a:extLst>
              <a:ext uri="{FF2B5EF4-FFF2-40B4-BE49-F238E27FC236}">
                <a16:creationId xmlns="" xmlns:a16="http://schemas.microsoft.com/office/drawing/2014/main" id="{DA2E2408-9066-4D5F-ACEB-D662D6738F31}"/>
              </a:ext>
            </a:extLst>
          </p:cNvPr>
          <p:cNvSpPr/>
          <p:nvPr/>
        </p:nvSpPr>
        <p:spPr bwMode="gray">
          <a:xfrm flipH="1">
            <a:off x="2817459" y="2608446"/>
            <a:ext cx="1115783" cy="6037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dirty="0">
                <a:solidFill>
                  <a:prstClr val="black"/>
                </a:solidFill>
              </a:rPr>
              <a:t>Internet</a:t>
            </a:r>
          </a:p>
        </p:txBody>
      </p:sp>
      <p:sp>
        <p:nvSpPr>
          <p:cNvPr id="47" name="Freeform 159">
            <a:extLst>
              <a:ext uri="{FF2B5EF4-FFF2-40B4-BE49-F238E27FC236}">
                <a16:creationId xmlns="" xmlns:a16="http://schemas.microsoft.com/office/drawing/2014/main" id="{7D849EBE-A214-4847-BA0C-B0511EEDDC85}"/>
              </a:ext>
            </a:extLst>
          </p:cNvPr>
          <p:cNvSpPr/>
          <p:nvPr/>
        </p:nvSpPr>
        <p:spPr bwMode="gray">
          <a:xfrm flipH="1">
            <a:off x="959712" y="2608446"/>
            <a:ext cx="1115783" cy="6037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dirty="0">
                <a:solidFill>
                  <a:prstClr val="black"/>
                </a:solidFill>
              </a:rPr>
              <a:t>MPLS</a:t>
            </a:r>
          </a:p>
        </p:txBody>
      </p:sp>
    </p:spTree>
    <p:extLst>
      <p:ext uri="{BB962C8B-B14F-4D97-AF65-F5344CB8AC3E}">
        <p14:creationId xmlns:p14="http://schemas.microsoft.com/office/powerpoint/2010/main" val="3094164052"/>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dirty="0"/>
              <a:t>Hybrid Internet Access Design: Local Internet Access (Default) + Centralized Internet Access</a:t>
            </a:r>
          </a:p>
        </p:txBody>
      </p:sp>
      <p:cxnSp>
        <p:nvCxnSpPr>
          <p:cNvPr id="27" name="直接连接符 26"/>
          <p:cNvCxnSpPr/>
          <p:nvPr/>
        </p:nvCxnSpPr>
        <p:spPr bwMode="gray">
          <a:xfrm flipV="1">
            <a:off x="3383591" y="1904214"/>
            <a:ext cx="0" cy="68949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113591" y="1483352"/>
            <a:ext cx="540000" cy="442800"/>
          </a:xfrm>
          <a:prstGeom prst="rect">
            <a:avLst/>
          </a:prstGeom>
        </p:spPr>
      </p:pic>
      <p:pic>
        <p:nvPicPr>
          <p:cNvPr id="30" name="图片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307477" y="4186265"/>
            <a:ext cx="490909" cy="402545"/>
          </a:xfrm>
          <a:prstGeom prst="rect">
            <a:avLst/>
          </a:prstGeom>
        </p:spPr>
      </p:pic>
      <p:sp>
        <p:nvSpPr>
          <p:cNvPr id="31" name="文本框 30"/>
          <p:cNvSpPr txBox="1"/>
          <p:nvPr/>
        </p:nvSpPr>
        <p:spPr bwMode="gray">
          <a:xfrm>
            <a:off x="3723020" y="4233648"/>
            <a:ext cx="753732" cy="307777"/>
          </a:xfrm>
          <a:prstGeom prst="rect">
            <a:avLst/>
          </a:prstGeom>
          <a:noFill/>
        </p:spPr>
        <p:txBody>
          <a:bodyPr wrap="none" rtlCol="0">
            <a:spAutoFit/>
          </a:bodyPr>
          <a:lstStyle/>
          <a:p>
            <a:pPr fontAlgn="ctr"/>
            <a:r>
              <a:rPr lang="en-US" sz="1400" b="1" dirty="0">
                <a:solidFill>
                  <a:prstClr val="black"/>
                </a:solidFill>
                <a:latin typeface="Huawei Sans" panose="020C0503030203020204" pitchFamily="34" charset="0"/>
              </a:rPr>
              <a:t>EDGE2</a:t>
            </a:r>
          </a:p>
        </p:txBody>
      </p:sp>
      <p:pic>
        <p:nvPicPr>
          <p:cNvPr id="32" name="图片 31" descr="PC.png"/>
          <p:cNvPicPr>
            <a:picLocks noChangeAspect="1"/>
          </p:cNvPicPr>
          <p:nvPr/>
        </p:nvPicPr>
        <p:blipFill>
          <a:blip r:embed="rId5" cstate="print"/>
          <a:stretch>
            <a:fillRect/>
          </a:stretch>
        </p:blipFill>
        <p:spPr bwMode="gray">
          <a:xfrm>
            <a:off x="3330178" y="5001429"/>
            <a:ext cx="445506" cy="342149"/>
          </a:xfrm>
          <a:prstGeom prst="rect">
            <a:avLst/>
          </a:prstGeom>
        </p:spPr>
      </p:pic>
      <p:sp>
        <p:nvSpPr>
          <p:cNvPr id="33" name="圆角矩形 32"/>
          <p:cNvSpPr/>
          <p:nvPr/>
        </p:nvSpPr>
        <p:spPr bwMode="gray">
          <a:xfrm>
            <a:off x="2704478" y="4007189"/>
            <a:ext cx="1696907" cy="176252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prstClr val="black">
                  <a:lumMod val="75000"/>
                  <a:lumOff val="25000"/>
                </a:prstClr>
              </a:solidFill>
            </a:endParaRPr>
          </a:p>
        </p:txBody>
      </p:sp>
      <p:pic>
        <p:nvPicPr>
          <p:cNvPr id="34" name="图片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185610" y="4186265"/>
            <a:ext cx="490909" cy="402545"/>
          </a:xfrm>
          <a:prstGeom prst="rect">
            <a:avLst/>
          </a:prstGeom>
        </p:spPr>
      </p:pic>
      <p:sp>
        <p:nvSpPr>
          <p:cNvPr id="35" name="文本框 34"/>
          <p:cNvSpPr txBox="1"/>
          <p:nvPr/>
        </p:nvSpPr>
        <p:spPr bwMode="gray">
          <a:xfrm>
            <a:off x="1609396" y="4233648"/>
            <a:ext cx="753732" cy="307777"/>
          </a:xfrm>
          <a:prstGeom prst="rect">
            <a:avLst/>
          </a:prstGeom>
          <a:noFill/>
        </p:spPr>
        <p:txBody>
          <a:bodyPr wrap="none" rtlCol="0">
            <a:spAutoFit/>
          </a:bodyPr>
          <a:lstStyle/>
          <a:p>
            <a:pPr fontAlgn="ctr"/>
            <a:r>
              <a:rPr lang="en-US" sz="1400" b="1" dirty="0">
                <a:solidFill>
                  <a:prstClr val="black"/>
                </a:solidFill>
                <a:latin typeface="Huawei Sans" panose="020C0503030203020204" pitchFamily="34" charset="0"/>
              </a:rPr>
              <a:t>EDGE1</a:t>
            </a:r>
          </a:p>
        </p:txBody>
      </p:sp>
      <p:pic>
        <p:nvPicPr>
          <p:cNvPr id="36" name="图片 35" descr="PC.png"/>
          <p:cNvPicPr>
            <a:picLocks noChangeAspect="1"/>
          </p:cNvPicPr>
          <p:nvPr/>
        </p:nvPicPr>
        <p:blipFill>
          <a:blip r:embed="rId5" cstate="print"/>
          <a:stretch>
            <a:fillRect/>
          </a:stretch>
        </p:blipFill>
        <p:spPr bwMode="gray">
          <a:xfrm>
            <a:off x="1208311" y="5001429"/>
            <a:ext cx="445506" cy="342149"/>
          </a:xfrm>
          <a:prstGeom prst="rect">
            <a:avLst/>
          </a:prstGeom>
        </p:spPr>
      </p:pic>
      <p:sp>
        <p:nvSpPr>
          <p:cNvPr id="37" name="圆角矩形 36"/>
          <p:cNvSpPr/>
          <p:nvPr/>
        </p:nvSpPr>
        <p:spPr bwMode="gray">
          <a:xfrm>
            <a:off x="582611" y="4007189"/>
            <a:ext cx="1696907" cy="176252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prstClr val="black">
                  <a:lumMod val="75000"/>
                  <a:lumOff val="25000"/>
                </a:prstClr>
              </a:solidFill>
            </a:endParaRPr>
          </a:p>
        </p:txBody>
      </p:sp>
      <p:sp>
        <p:nvSpPr>
          <p:cNvPr id="38" name="文本框 37"/>
          <p:cNvSpPr txBox="1"/>
          <p:nvPr/>
        </p:nvSpPr>
        <p:spPr bwMode="gray">
          <a:xfrm>
            <a:off x="3611121" y="5448420"/>
            <a:ext cx="785793" cy="307777"/>
          </a:xfrm>
          <a:prstGeom prst="rect">
            <a:avLst/>
          </a:prstGeom>
          <a:noFill/>
        </p:spPr>
        <p:txBody>
          <a:bodyPr wrap="none" rtlCol="0">
            <a:spAutoFit/>
          </a:bodyPr>
          <a:lstStyle/>
          <a:p>
            <a:pPr algn="r" fontAlgn="ctr"/>
            <a:r>
              <a:rPr lang="en-US" sz="1400" b="1" dirty="0">
                <a:solidFill>
                  <a:prstClr val="black"/>
                </a:solidFill>
                <a:latin typeface="Huawei Sans" panose="020C0503030203020204" pitchFamily="34" charset="0"/>
              </a:rPr>
              <a:t>Branch</a:t>
            </a:r>
          </a:p>
        </p:txBody>
      </p:sp>
      <p:sp>
        <p:nvSpPr>
          <p:cNvPr id="39" name="文本框 38"/>
          <p:cNvSpPr txBox="1"/>
          <p:nvPr/>
        </p:nvSpPr>
        <p:spPr bwMode="gray">
          <a:xfrm>
            <a:off x="1776505" y="5448420"/>
            <a:ext cx="468398" cy="307777"/>
          </a:xfrm>
          <a:prstGeom prst="rect">
            <a:avLst/>
          </a:prstGeom>
          <a:noFill/>
        </p:spPr>
        <p:txBody>
          <a:bodyPr wrap="none" rtlCol="0">
            <a:spAutoFit/>
          </a:bodyPr>
          <a:lstStyle/>
          <a:p>
            <a:pPr algn="r" fontAlgn="ctr"/>
            <a:r>
              <a:rPr lang="en-US" sz="1400" b="1" dirty="0">
                <a:solidFill>
                  <a:prstClr val="black"/>
                </a:solidFill>
                <a:latin typeface="Huawei Sans" panose="020C0503030203020204" pitchFamily="34" charset="0"/>
              </a:rPr>
              <a:t>HQ</a:t>
            </a:r>
          </a:p>
        </p:txBody>
      </p:sp>
      <p:grpSp>
        <p:nvGrpSpPr>
          <p:cNvPr id="49" name="组合 48"/>
          <p:cNvGrpSpPr/>
          <p:nvPr/>
        </p:nvGrpSpPr>
        <p:grpSpPr bwMode="gray">
          <a:xfrm>
            <a:off x="1431063" y="3208867"/>
            <a:ext cx="2167425" cy="984442"/>
            <a:chOff x="10334607" y="2021997"/>
            <a:chExt cx="877561" cy="443671"/>
          </a:xfrm>
        </p:grpSpPr>
        <p:cxnSp>
          <p:nvCxnSpPr>
            <p:cNvPr id="50" name="直接连接符 49"/>
            <p:cNvCxnSpPr/>
            <p:nvPr/>
          </p:nvCxnSpPr>
          <p:spPr bwMode="gray">
            <a:xfrm rot="5400000" flipV="1">
              <a:off x="10597466" y="1841013"/>
              <a:ext cx="433716" cy="7956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bwMode="gray">
            <a:xfrm rot="5400000" flipH="1" flipV="1">
              <a:off x="10518724" y="1837880"/>
              <a:ext cx="433719" cy="80195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bwMode="gray">
            <a:xfrm rot="5400000" flipH="1">
              <a:off x="10957505" y="2201052"/>
              <a:ext cx="433718" cy="7560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bwMode="gray">
            <a:xfrm rot="5400000" flipH="1" flipV="1">
              <a:off x="10150577" y="2206028"/>
              <a:ext cx="443671" cy="7561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4" name="任意多边形 3"/>
          <p:cNvSpPr/>
          <p:nvPr/>
        </p:nvSpPr>
        <p:spPr bwMode="gray">
          <a:xfrm>
            <a:off x="1187860" y="2023533"/>
            <a:ext cx="2361810" cy="3014134"/>
          </a:xfrm>
          <a:custGeom>
            <a:avLst/>
            <a:gdLst>
              <a:gd name="connsiteX0" fmla="*/ 2518779 w 3001379"/>
              <a:gd name="connsiteY0" fmla="*/ 2785534 h 2785534"/>
              <a:gd name="connsiteX1" fmla="*/ 766179 w 3001379"/>
              <a:gd name="connsiteY1" fmla="*/ 787400 h 2785534"/>
              <a:gd name="connsiteX2" fmla="*/ 114246 w 3001379"/>
              <a:gd name="connsiteY2" fmla="*/ 2311400 h 2785534"/>
              <a:gd name="connsiteX3" fmla="*/ 3001379 w 3001379"/>
              <a:gd name="connsiteY3" fmla="*/ 0 h 2785534"/>
              <a:gd name="connsiteX0" fmla="*/ 2487381 w 2487381"/>
              <a:gd name="connsiteY0" fmla="*/ 3014134 h 3014134"/>
              <a:gd name="connsiteX1" fmla="*/ 734781 w 2487381"/>
              <a:gd name="connsiteY1" fmla="*/ 1016000 h 3014134"/>
              <a:gd name="connsiteX2" fmla="*/ 82848 w 2487381"/>
              <a:gd name="connsiteY2" fmla="*/ 2540000 h 3014134"/>
              <a:gd name="connsiteX3" fmla="*/ 2487381 w 2487381"/>
              <a:gd name="connsiteY3" fmla="*/ 0 h 3014134"/>
              <a:gd name="connsiteX0" fmla="*/ 2487381 w 2505841"/>
              <a:gd name="connsiteY0" fmla="*/ 3014134 h 3014134"/>
              <a:gd name="connsiteX1" fmla="*/ 734781 w 2505841"/>
              <a:gd name="connsiteY1" fmla="*/ 1016000 h 3014134"/>
              <a:gd name="connsiteX2" fmla="*/ 82848 w 2505841"/>
              <a:gd name="connsiteY2" fmla="*/ 2540000 h 3014134"/>
              <a:gd name="connsiteX3" fmla="*/ 2487381 w 2505841"/>
              <a:gd name="connsiteY3" fmla="*/ 0 h 3014134"/>
              <a:gd name="connsiteX0" fmla="*/ 2459148 w 2477079"/>
              <a:gd name="connsiteY0" fmla="*/ 3014134 h 3014134"/>
              <a:gd name="connsiteX1" fmla="*/ 706548 w 2477079"/>
              <a:gd name="connsiteY1" fmla="*/ 1016000 h 3014134"/>
              <a:gd name="connsiteX2" fmla="*/ 54615 w 2477079"/>
              <a:gd name="connsiteY2" fmla="*/ 2540000 h 3014134"/>
              <a:gd name="connsiteX3" fmla="*/ 2459148 w 2477079"/>
              <a:gd name="connsiteY3" fmla="*/ 0 h 3014134"/>
              <a:gd name="connsiteX0" fmla="*/ 2281700 w 2301074"/>
              <a:gd name="connsiteY0" fmla="*/ 3014134 h 3014134"/>
              <a:gd name="connsiteX1" fmla="*/ 529100 w 2301074"/>
              <a:gd name="connsiteY1" fmla="*/ 1016000 h 3014134"/>
              <a:gd name="connsiteX2" fmla="*/ 71900 w 2301074"/>
              <a:gd name="connsiteY2" fmla="*/ 2345267 h 3014134"/>
              <a:gd name="connsiteX3" fmla="*/ 2281700 w 2301074"/>
              <a:gd name="connsiteY3" fmla="*/ 0 h 3014134"/>
              <a:gd name="connsiteX0" fmla="*/ 2411473 w 2433572"/>
              <a:gd name="connsiteY0" fmla="*/ 3014134 h 3014134"/>
              <a:gd name="connsiteX1" fmla="*/ 658873 w 2433572"/>
              <a:gd name="connsiteY1" fmla="*/ 1016000 h 3014134"/>
              <a:gd name="connsiteX2" fmla="*/ 201673 w 2433572"/>
              <a:gd name="connsiteY2" fmla="*/ 2345267 h 3014134"/>
              <a:gd name="connsiteX3" fmla="*/ 2411473 w 2433572"/>
              <a:gd name="connsiteY3" fmla="*/ 0 h 3014134"/>
              <a:gd name="connsiteX0" fmla="*/ 2294448 w 2314311"/>
              <a:gd name="connsiteY0" fmla="*/ 3014134 h 3014134"/>
              <a:gd name="connsiteX1" fmla="*/ 634981 w 2314311"/>
              <a:gd name="connsiteY1" fmla="*/ 1100667 h 3014134"/>
              <a:gd name="connsiteX2" fmla="*/ 84648 w 2314311"/>
              <a:gd name="connsiteY2" fmla="*/ 2345267 h 3014134"/>
              <a:gd name="connsiteX3" fmla="*/ 2294448 w 2314311"/>
              <a:gd name="connsiteY3" fmla="*/ 0 h 3014134"/>
              <a:gd name="connsiteX0" fmla="*/ 2368635 w 2388498"/>
              <a:gd name="connsiteY0" fmla="*/ 3014134 h 3014134"/>
              <a:gd name="connsiteX1" fmla="*/ 709168 w 2388498"/>
              <a:gd name="connsiteY1" fmla="*/ 1100667 h 3014134"/>
              <a:gd name="connsiteX2" fmla="*/ 158835 w 2388498"/>
              <a:gd name="connsiteY2" fmla="*/ 2345267 h 3014134"/>
              <a:gd name="connsiteX3" fmla="*/ 2368635 w 2388498"/>
              <a:gd name="connsiteY3" fmla="*/ 0 h 3014134"/>
              <a:gd name="connsiteX0" fmla="*/ 2303357 w 2323220"/>
              <a:gd name="connsiteY0" fmla="*/ 3014134 h 3014134"/>
              <a:gd name="connsiteX1" fmla="*/ 643890 w 2323220"/>
              <a:gd name="connsiteY1" fmla="*/ 1100667 h 3014134"/>
              <a:gd name="connsiteX2" fmla="*/ 93557 w 2323220"/>
              <a:gd name="connsiteY2" fmla="*/ 2345267 h 3014134"/>
              <a:gd name="connsiteX3" fmla="*/ 2303357 w 2323220"/>
              <a:gd name="connsiteY3" fmla="*/ 0 h 3014134"/>
              <a:gd name="connsiteX0" fmla="*/ 2331543 w 2351571"/>
              <a:gd name="connsiteY0" fmla="*/ 3014134 h 3014134"/>
              <a:gd name="connsiteX1" fmla="*/ 553543 w 2351571"/>
              <a:gd name="connsiteY1" fmla="*/ 1041400 h 3014134"/>
              <a:gd name="connsiteX2" fmla="*/ 121743 w 2351571"/>
              <a:gd name="connsiteY2" fmla="*/ 2345267 h 3014134"/>
              <a:gd name="connsiteX3" fmla="*/ 2331543 w 2351571"/>
              <a:gd name="connsiteY3" fmla="*/ 0 h 3014134"/>
              <a:gd name="connsiteX0" fmla="*/ 2372368 w 2392396"/>
              <a:gd name="connsiteY0" fmla="*/ 3014134 h 3014134"/>
              <a:gd name="connsiteX1" fmla="*/ 594368 w 2392396"/>
              <a:gd name="connsiteY1" fmla="*/ 1041400 h 3014134"/>
              <a:gd name="connsiteX2" fmla="*/ 162568 w 2392396"/>
              <a:gd name="connsiteY2" fmla="*/ 2345267 h 3014134"/>
              <a:gd name="connsiteX3" fmla="*/ 2372368 w 2392396"/>
              <a:gd name="connsiteY3" fmla="*/ 0 h 3014134"/>
              <a:gd name="connsiteX0" fmla="*/ 2316216 w 2335231"/>
              <a:gd name="connsiteY0" fmla="*/ 3014134 h 3014134"/>
              <a:gd name="connsiteX1" fmla="*/ 538216 w 2335231"/>
              <a:gd name="connsiteY1" fmla="*/ 1041400 h 3014134"/>
              <a:gd name="connsiteX2" fmla="*/ 106416 w 2335231"/>
              <a:gd name="connsiteY2" fmla="*/ 2345267 h 3014134"/>
              <a:gd name="connsiteX3" fmla="*/ 2316216 w 2335231"/>
              <a:gd name="connsiteY3" fmla="*/ 0 h 3014134"/>
              <a:gd name="connsiteX0" fmla="*/ 2372368 w 2392396"/>
              <a:gd name="connsiteY0" fmla="*/ 3014134 h 3014134"/>
              <a:gd name="connsiteX1" fmla="*/ 594368 w 2392396"/>
              <a:gd name="connsiteY1" fmla="*/ 1041400 h 3014134"/>
              <a:gd name="connsiteX2" fmla="*/ 162568 w 2392396"/>
              <a:gd name="connsiteY2" fmla="*/ 2345267 h 3014134"/>
              <a:gd name="connsiteX3" fmla="*/ 2372368 w 2392396"/>
              <a:gd name="connsiteY3" fmla="*/ 0 h 3014134"/>
              <a:gd name="connsiteX0" fmla="*/ 2254901 w 2275602"/>
              <a:gd name="connsiteY0" fmla="*/ 3014134 h 3014134"/>
              <a:gd name="connsiteX1" fmla="*/ 476901 w 2275602"/>
              <a:gd name="connsiteY1" fmla="*/ 1041400 h 3014134"/>
              <a:gd name="connsiteX2" fmla="*/ 121301 w 2275602"/>
              <a:gd name="connsiteY2" fmla="*/ 2294467 h 3014134"/>
              <a:gd name="connsiteX3" fmla="*/ 2254901 w 2275602"/>
              <a:gd name="connsiteY3" fmla="*/ 0 h 3014134"/>
              <a:gd name="connsiteX0" fmla="*/ 2284247 w 2304948"/>
              <a:gd name="connsiteY0" fmla="*/ 3014134 h 3014134"/>
              <a:gd name="connsiteX1" fmla="*/ 506247 w 2304948"/>
              <a:gd name="connsiteY1" fmla="*/ 1041400 h 3014134"/>
              <a:gd name="connsiteX2" fmla="*/ 150647 w 2304948"/>
              <a:gd name="connsiteY2" fmla="*/ 2294467 h 3014134"/>
              <a:gd name="connsiteX3" fmla="*/ 2284247 w 2304948"/>
              <a:gd name="connsiteY3" fmla="*/ 0 h 3014134"/>
              <a:gd name="connsiteX0" fmla="*/ 2284247 w 2304948"/>
              <a:gd name="connsiteY0" fmla="*/ 3014134 h 3014134"/>
              <a:gd name="connsiteX1" fmla="*/ 506247 w 2304948"/>
              <a:gd name="connsiteY1" fmla="*/ 1041400 h 3014134"/>
              <a:gd name="connsiteX2" fmla="*/ 150647 w 2304948"/>
              <a:gd name="connsiteY2" fmla="*/ 2294467 h 3014134"/>
              <a:gd name="connsiteX3" fmla="*/ 2284247 w 2304948"/>
              <a:gd name="connsiteY3" fmla="*/ 0 h 3014134"/>
              <a:gd name="connsiteX0" fmla="*/ 2284247 w 2304948"/>
              <a:gd name="connsiteY0" fmla="*/ 3014134 h 3014134"/>
              <a:gd name="connsiteX1" fmla="*/ 506247 w 2304948"/>
              <a:gd name="connsiteY1" fmla="*/ 1041400 h 3014134"/>
              <a:gd name="connsiteX2" fmla="*/ 150647 w 2304948"/>
              <a:gd name="connsiteY2" fmla="*/ 2294467 h 3014134"/>
              <a:gd name="connsiteX3" fmla="*/ 2284247 w 2304948"/>
              <a:gd name="connsiteY3" fmla="*/ 0 h 3014134"/>
              <a:gd name="connsiteX0" fmla="*/ 2284247 w 2304948"/>
              <a:gd name="connsiteY0" fmla="*/ 3014134 h 3014134"/>
              <a:gd name="connsiteX1" fmla="*/ 506247 w 2304948"/>
              <a:gd name="connsiteY1" fmla="*/ 1041400 h 3014134"/>
              <a:gd name="connsiteX2" fmla="*/ 150647 w 2304948"/>
              <a:gd name="connsiteY2" fmla="*/ 2294467 h 3014134"/>
              <a:gd name="connsiteX3" fmla="*/ 2284247 w 2304948"/>
              <a:gd name="connsiteY3" fmla="*/ 0 h 3014134"/>
              <a:gd name="connsiteX0" fmla="*/ 2284247 w 2304948"/>
              <a:gd name="connsiteY0" fmla="*/ 3014134 h 3014134"/>
              <a:gd name="connsiteX1" fmla="*/ 506247 w 2304948"/>
              <a:gd name="connsiteY1" fmla="*/ 1041400 h 3014134"/>
              <a:gd name="connsiteX2" fmla="*/ 150647 w 2304948"/>
              <a:gd name="connsiteY2" fmla="*/ 2294467 h 3014134"/>
              <a:gd name="connsiteX3" fmla="*/ 2284247 w 2304948"/>
              <a:gd name="connsiteY3" fmla="*/ 0 h 3014134"/>
              <a:gd name="connsiteX0" fmla="*/ 2276607 w 2297308"/>
              <a:gd name="connsiteY0" fmla="*/ 3014134 h 3014134"/>
              <a:gd name="connsiteX1" fmla="*/ 498607 w 2297308"/>
              <a:gd name="connsiteY1" fmla="*/ 1041400 h 3014134"/>
              <a:gd name="connsiteX2" fmla="*/ 143007 w 2297308"/>
              <a:gd name="connsiteY2" fmla="*/ 2294467 h 3014134"/>
              <a:gd name="connsiteX3" fmla="*/ 2276607 w 2297308"/>
              <a:gd name="connsiteY3" fmla="*/ 0 h 3014134"/>
              <a:gd name="connsiteX0" fmla="*/ 2266005 w 2286706"/>
              <a:gd name="connsiteY0" fmla="*/ 3014134 h 3014134"/>
              <a:gd name="connsiteX1" fmla="*/ 488005 w 2286706"/>
              <a:gd name="connsiteY1" fmla="*/ 1041400 h 3014134"/>
              <a:gd name="connsiteX2" fmla="*/ 132405 w 2286706"/>
              <a:gd name="connsiteY2" fmla="*/ 2294467 h 3014134"/>
              <a:gd name="connsiteX3" fmla="*/ 2266005 w 2286706"/>
              <a:gd name="connsiteY3" fmla="*/ 0 h 3014134"/>
              <a:gd name="connsiteX0" fmla="*/ 2286230 w 2306931"/>
              <a:gd name="connsiteY0" fmla="*/ 3014134 h 3014134"/>
              <a:gd name="connsiteX1" fmla="*/ 508230 w 2306931"/>
              <a:gd name="connsiteY1" fmla="*/ 1041400 h 3014134"/>
              <a:gd name="connsiteX2" fmla="*/ 152630 w 2306931"/>
              <a:gd name="connsiteY2" fmla="*/ 2294467 h 3014134"/>
              <a:gd name="connsiteX3" fmla="*/ 2286230 w 2306931"/>
              <a:gd name="connsiteY3" fmla="*/ 0 h 3014134"/>
              <a:gd name="connsiteX0" fmla="*/ 2300907 w 2321608"/>
              <a:gd name="connsiteY0" fmla="*/ 3014134 h 3014134"/>
              <a:gd name="connsiteX1" fmla="*/ 522907 w 2321608"/>
              <a:gd name="connsiteY1" fmla="*/ 1041400 h 3014134"/>
              <a:gd name="connsiteX2" fmla="*/ 167307 w 2321608"/>
              <a:gd name="connsiteY2" fmla="*/ 2294467 h 3014134"/>
              <a:gd name="connsiteX3" fmla="*/ 2300907 w 2321608"/>
              <a:gd name="connsiteY3" fmla="*/ 0 h 3014134"/>
              <a:gd name="connsiteX0" fmla="*/ 2315833 w 2336841"/>
              <a:gd name="connsiteY0" fmla="*/ 3014134 h 3014134"/>
              <a:gd name="connsiteX1" fmla="*/ 537833 w 2336841"/>
              <a:gd name="connsiteY1" fmla="*/ 1041400 h 3014134"/>
              <a:gd name="connsiteX2" fmla="*/ 182233 w 2336841"/>
              <a:gd name="connsiteY2" fmla="*/ 2294467 h 3014134"/>
              <a:gd name="connsiteX3" fmla="*/ 2315833 w 2336841"/>
              <a:gd name="connsiteY3" fmla="*/ 0 h 3014134"/>
              <a:gd name="connsiteX0" fmla="*/ 2330775 w 2352100"/>
              <a:gd name="connsiteY0" fmla="*/ 3014134 h 3014134"/>
              <a:gd name="connsiteX1" fmla="*/ 552775 w 2352100"/>
              <a:gd name="connsiteY1" fmla="*/ 1041400 h 3014134"/>
              <a:gd name="connsiteX2" fmla="*/ 197175 w 2352100"/>
              <a:gd name="connsiteY2" fmla="*/ 2294467 h 3014134"/>
              <a:gd name="connsiteX3" fmla="*/ 2330775 w 2352100"/>
              <a:gd name="connsiteY3" fmla="*/ 0 h 3014134"/>
              <a:gd name="connsiteX0" fmla="*/ 2356955 w 2378857"/>
              <a:gd name="connsiteY0" fmla="*/ 3014134 h 3014134"/>
              <a:gd name="connsiteX1" fmla="*/ 578955 w 2378857"/>
              <a:gd name="connsiteY1" fmla="*/ 1041400 h 3014134"/>
              <a:gd name="connsiteX2" fmla="*/ 223355 w 2378857"/>
              <a:gd name="connsiteY2" fmla="*/ 2294467 h 3014134"/>
              <a:gd name="connsiteX3" fmla="*/ 2356955 w 2378857"/>
              <a:gd name="connsiteY3" fmla="*/ 0 h 3014134"/>
              <a:gd name="connsiteX0" fmla="*/ 2390659 w 2413349"/>
              <a:gd name="connsiteY0" fmla="*/ 3014134 h 3014134"/>
              <a:gd name="connsiteX1" fmla="*/ 612659 w 2413349"/>
              <a:gd name="connsiteY1" fmla="*/ 1041400 h 3014134"/>
              <a:gd name="connsiteX2" fmla="*/ 257059 w 2413349"/>
              <a:gd name="connsiteY2" fmla="*/ 2294467 h 3014134"/>
              <a:gd name="connsiteX3" fmla="*/ 2390659 w 2413349"/>
              <a:gd name="connsiteY3" fmla="*/ 0 h 3014134"/>
              <a:gd name="connsiteX0" fmla="*/ 2390659 w 2405166"/>
              <a:gd name="connsiteY0" fmla="*/ 3014134 h 3014134"/>
              <a:gd name="connsiteX1" fmla="*/ 612659 w 2405166"/>
              <a:gd name="connsiteY1" fmla="*/ 1041400 h 3014134"/>
              <a:gd name="connsiteX2" fmla="*/ 257059 w 2405166"/>
              <a:gd name="connsiteY2" fmla="*/ 2294467 h 3014134"/>
              <a:gd name="connsiteX3" fmla="*/ 2390659 w 2405166"/>
              <a:gd name="connsiteY3" fmla="*/ 0 h 3014134"/>
              <a:gd name="connsiteX0" fmla="*/ 2371930 w 2386437"/>
              <a:gd name="connsiteY0" fmla="*/ 3014134 h 3014134"/>
              <a:gd name="connsiteX1" fmla="*/ 593930 w 2386437"/>
              <a:gd name="connsiteY1" fmla="*/ 1041400 h 3014134"/>
              <a:gd name="connsiteX2" fmla="*/ 238330 w 2386437"/>
              <a:gd name="connsiteY2" fmla="*/ 2294467 h 3014134"/>
              <a:gd name="connsiteX3" fmla="*/ 2371930 w 2386437"/>
              <a:gd name="connsiteY3" fmla="*/ 0 h 3014134"/>
              <a:gd name="connsiteX0" fmla="*/ 2390659 w 2405166"/>
              <a:gd name="connsiteY0" fmla="*/ 3014134 h 3014134"/>
              <a:gd name="connsiteX1" fmla="*/ 612659 w 2405166"/>
              <a:gd name="connsiteY1" fmla="*/ 1041400 h 3014134"/>
              <a:gd name="connsiteX2" fmla="*/ 257059 w 2405166"/>
              <a:gd name="connsiteY2" fmla="*/ 2294467 h 3014134"/>
              <a:gd name="connsiteX3" fmla="*/ 2390659 w 2405166"/>
              <a:gd name="connsiteY3" fmla="*/ 0 h 3014134"/>
              <a:gd name="connsiteX0" fmla="*/ 2390659 w 2405166"/>
              <a:gd name="connsiteY0" fmla="*/ 3014134 h 3014134"/>
              <a:gd name="connsiteX1" fmla="*/ 612659 w 2405166"/>
              <a:gd name="connsiteY1" fmla="*/ 1041400 h 3014134"/>
              <a:gd name="connsiteX2" fmla="*/ 257059 w 2405166"/>
              <a:gd name="connsiteY2" fmla="*/ 2294467 h 3014134"/>
              <a:gd name="connsiteX3" fmla="*/ 2390659 w 2405166"/>
              <a:gd name="connsiteY3" fmla="*/ 0 h 3014134"/>
              <a:gd name="connsiteX0" fmla="*/ 2390659 w 2405166"/>
              <a:gd name="connsiteY0" fmla="*/ 3014134 h 3014134"/>
              <a:gd name="connsiteX1" fmla="*/ 612659 w 2405166"/>
              <a:gd name="connsiteY1" fmla="*/ 1041400 h 3014134"/>
              <a:gd name="connsiteX2" fmla="*/ 257059 w 2405166"/>
              <a:gd name="connsiteY2" fmla="*/ 2294467 h 3014134"/>
              <a:gd name="connsiteX3" fmla="*/ 2390659 w 2405166"/>
              <a:gd name="connsiteY3" fmla="*/ 0 h 3014134"/>
              <a:gd name="connsiteX0" fmla="*/ 2375675 w 2390182"/>
              <a:gd name="connsiteY0" fmla="*/ 3014134 h 3014134"/>
              <a:gd name="connsiteX1" fmla="*/ 597675 w 2390182"/>
              <a:gd name="connsiteY1" fmla="*/ 1041400 h 3014134"/>
              <a:gd name="connsiteX2" fmla="*/ 242075 w 2390182"/>
              <a:gd name="connsiteY2" fmla="*/ 2294467 h 3014134"/>
              <a:gd name="connsiteX3" fmla="*/ 2375675 w 2390182"/>
              <a:gd name="connsiteY3" fmla="*/ 0 h 3014134"/>
              <a:gd name="connsiteX0" fmla="*/ 2360699 w 2375206"/>
              <a:gd name="connsiteY0" fmla="*/ 3014134 h 3014134"/>
              <a:gd name="connsiteX1" fmla="*/ 582699 w 2375206"/>
              <a:gd name="connsiteY1" fmla="*/ 1041400 h 3014134"/>
              <a:gd name="connsiteX2" fmla="*/ 227099 w 2375206"/>
              <a:gd name="connsiteY2" fmla="*/ 2294467 h 3014134"/>
              <a:gd name="connsiteX3" fmla="*/ 2360699 w 2375206"/>
              <a:gd name="connsiteY3" fmla="*/ 0 h 3014134"/>
              <a:gd name="connsiteX0" fmla="*/ 2330776 w 2345283"/>
              <a:gd name="connsiteY0" fmla="*/ 3014134 h 3014134"/>
              <a:gd name="connsiteX1" fmla="*/ 552776 w 2345283"/>
              <a:gd name="connsiteY1" fmla="*/ 1041400 h 3014134"/>
              <a:gd name="connsiteX2" fmla="*/ 197176 w 2345283"/>
              <a:gd name="connsiteY2" fmla="*/ 2294467 h 3014134"/>
              <a:gd name="connsiteX3" fmla="*/ 2330776 w 2345283"/>
              <a:gd name="connsiteY3" fmla="*/ 0 h 3014134"/>
              <a:gd name="connsiteX0" fmla="*/ 2277666 w 2290414"/>
              <a:gd name="connsiteY0" fmla="*/ 3014134 h 3014134"/>
              <a:gd name="connsiteX1" fmla="*/ 499666 w 2290414"/>
              <a:gd name="connsiteY1" fmla="*/ 1041400 h 3014134"/>
              <a:gd name="connsiteX2" fmla="*/ 152533 w 2290414"/>
              <a:gd name="connsiteY2" fmla="*/ 2226733 h 3014134"/>
              <a:gd name="connsiteX3" fmla="*/ 2277666 w 2290414"/>
              <a:gd name="connsiteY3" fmla="*/ 0 h 3014134"/>
              <a:gd name="connsiteX0" fmla="*/ 2311256 w 2324004"/>
              <a:gd name="connsiteY0" fmla="*/ 3014134 h 3014134"/>
              <a:gd name="connsiteX1" fmla="*/ 533256 w 2324004"/>
              <a:gd name="connsiteY1" fmla="*/ 1041400 h 3014134"/>
              <a:gd name="connsiteX2" fmla="*/ 186123 w 2324004"/>
              <a:gd name="connsiteY2" fmla="*/ 2226733 h 3014134"/>
              <a:gd name="connsiteX3" fmla="*/ 2311256 w 2324004"/>
              <a:gd name="connsiteY3" fmla="*/ 0 h 3014134"/>
              <a:gd name="connsiteX0" fmla="*/ 2339730 w 2353544"/>
              <a:gd name="connsiteY0" fmla="*/ 3014134 h 3014134"/>
              <a:gd name="connsiteX1" fmla="*/ 561730 w 2353544"/>
              <a:gd name="connsiteY1" fmla="*/ 1041400 h 3014134"/>
              <a:gd name="connsiteX2" fmla="*/ 214597 w 2353544"/>
              <a:gd name="connsiteY2" fmla="*/ 2226733 h 3014134"/>
              <a:gd name="connsiteX3" fmla="*/ 2339730 w 2353544"/>
              <a:gd name="connsiteY3" fmla="*/ 0 h 3014134"/>
              <a:gd name="connsiteX0" fmla="*/ 2347702 w 2361810"/>
              <a:gd name="connsiteY0" fmla="*/ 3014134 h 3014134"/>
              <a:gd name="connsiteX1" fmla="*/ 569702 w 2361810"/>
              <a:gd name="connsiteY1" fmla="*/ 1041400 h 3014134"/>
              <a:gd name="connsiteX2" fmla="*/ 222569 w 2361810"/>
              <a:gd name="connsiteY2" fmla="*/ 2226733 h 3014134"/>
              <a:gd name="connsiteX3" fmla="*/ 2347702 w 2361810"/>
              <a:gd name="connsiteY3" fmla="*/ 0 h 3014134"/>
            </a:gdLst>
            <a:ahLst/>
            <a:cxnLst>
              <a:cxn ang="0">
                <a:pos x="connsiteX0" y="connsiteY0"/>
              </a:cxn>
              <a:cxn ang="0">
                <a:pos x="connsiteX1" y="connsiteY1"/>
              </a:cxn>
              <a:cxn ang="0">
                <a:pos x="connsiteX2" y="connsiteY2"/>
              </a:cxn>
              <a:cxn ang="0">
                <a:pos x="connsiteX3" y="connsiteY3"/>
              </a:cxn>
            </a:cxnLst>
            <a:rect l="l" t="t" r="r" b="b"/>
            <a:pathLst>
              <a:path w="2361810" h="3014134">
                <a:moveTo>
                  <a:pt x="2347702" y="3014134"/>
                </a:moveTo>
                <a:cubicBezTo>
                  <a:pt x="2518446" y="1732844"/>
                  <a:pt x="1093224" y="935567"/>
                  <a:pt x="569702" y="1041400"/>
                </a:cubicBezTo>
                <a:cubicBezTo>
                  <a:pt x="46180" y="1147233"/>
                  <a:pt x="-217698" y="2247900"/>
                  <a:pt x="222569" y="2226733"/>
                </a:cubicBezTo>
                <a:cubicBezTo>
                  <a:pt x="662836" y="2205566"/>
                  <a:pt x="2301135" y="1733549"/>
                  <a:pt x="2347702" y="0"/>
                </a:cubicBezTo>
              </a:path>
            </a:pathLst>
          </a:custGeom>
          <a:noFill/>
          <a:ln w="57150">
            <a:solidFill>
              <a:srgbClr val="92D050"/>
            </a:solidFill>
            <a:prstDash val="dash"/>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sp>
        <p:nvSpPr>
          <p:cNvPr id="54" name="圆角矩形 53"/>
          <p:cNvSpPr/>
          <p:nvPr/>
        </p:nvSpPr>
        <p:spPr bwMode="gray">
          <a:xfrm>
            <a:off x="4916939" y="3122209"/>
            <a:ext cx="6832149" cy="364249"/>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Description</a:t>
            </a:r>
          </a:p>
        </p:txBody>
      </p:sp>
      <p:sp>
        <p:nvSpPr>
          <p:cNvPr id="55" name="圆角矩形 54"/>
          <p:cNvSpPr/>
          <p:nvPr/>
        </p:nvSpPr>
        <p:spPr bwMode="gray">
          <a:xfrm>
            <a:off x="4916939" y="3539005"/>
            <a:ext cx="6832149" cy="242980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1800"/>
              </a:lnSpc>
              <a:spcAft>
                <a:spcPts val="600"/>
              </a:spcAft>
              <a:buFont typeface="Arial" panose="020B0604020202020204" pitchFamily="34" charset="0"/>
              <a:buChar char="•"/>
            </a:pPr>
            <a:r>
              <a:rPr lang="en-US" sz="1400" dirty="0">
                <a:solidFill>
                  <a:prstClr val="black"/>
                </a:solidFill>
              </a:rPr>
              <a:t>Both local Internet access and centralized Internet access are </a:t>
            </a:r>
            <a:r>
              <a:rPr lang="en-US" altLang="zh-CN" sz="1400" dirty="0">
                <a:solidFill>
                  <a:prstClr val="black"/>
                </a:solidFill>
              </a:rPr>
              <a:t>configured </a:t>
            </a:r>
            <a:r>
              <a:rPr lang="en-US" sz="1400" dirty="0">
                <a:solidFill>
                  <a:prstClr val="black"/>
                </a:solidFill>
              </a:rPr>
              <a:t>on the SD-WAN network.</a:t>
            </a:r>
          </a:p>
          <a:p>
            <a:pPr marL="285750" indent="-200025" fontAlgn="ctr">
              <a:lnSpc>
                <a:spcPts val="1800"/>
              </a:lnSpc>
              <a:spcAft>
                <a:spcPts val="600"/>
              </a:spcAft>
              <a:buFont typeface="Arial" panose="020B0604020202020204" pitchFamily="34" charset="0"/>
              <a:buChar char="•"/>
            </a:pPr>
            <a:r>
              <a:rPr lang="en-US" sz="1400" dirty="0">
                <a:solidFill>
                  <a:prstClr val="black"/>
                </a:solidFill>
              </a:rPr>
              <a:t>Local Internet access is configured for all traffic at a site.</a:t>
            </a:r>
          </a:p>
          <a:p>
            <a:pPr marL="285750" indent="-200025" fontAlgn="ctr">
              <a:lnSpc>
                <a:spcPts val="1800"/>
              </a:lnSpc>
              <a:spcAft>
                <a:spcPts val="600"/>
              </a:spcAft>
              <a:buFont typeface="Arial" panose="020B0604020202020204" pitchFamily="34" charset="0"/>
              <a:buChar char="•"/>
            </a:pPr>
            <a:r>
              <a:rPr lang="en-US" sz="1400" dirty="0">
                <a:solidFill>
                  <a:prstClr val="black"/>
                </a:solidFill>
              </a:rPr>
              <a:t>If a site has two Internet access links, that is, one for local Internet access and one for centralized Internet access, the link for local Internet access has a higher default route preference.</a:t>
            </a:r>
          </a:p>
          <a:p>
            <a:pPr marL="285750" indent="-200025" fontAlgn="ctr">
              <a:lnSpc>
                <a:spcPts val="1800"/>
              </a:lnSpc>
              <a:spcAft>
                <a:spcPts val="600"/>
              </a:spcAft>
              <a:buFont typeface="Arial" panose="020B0604020202020204" pitchFamily="34" charset="0"/>
              <a:buChar char="•"/>
            </a:pPr>
            <a:r>
              <a:rPr lang="en-US" sz="1400" dirty="0">
                <a:solidFill>
                  <a:prstClr val="black"/>
                </a:solidFill>
              </a:rPr>
              <a:t>By default, all Internet access traffic is routed out from the local Internet access interface. When the local Internet access interface is faulty, Internet access traffic is diverted to the centralized gateway and then routed out.</a:t>
            </a:r>
          </a:p>
        </p:txBody>
      </p:sp>
      <p:sp>
        <p:nvSpPr>
          <p:cNvPr id="56" name="圆角矩形 55"/>
          <p:cNvSpPr/>
          <p:nvPr/>
        </p:nvSpPr>
        <p:spPr bwMode="gray">
          <a:xfrm>
            <a:off x="4916939" y="1496617"/>
            <a:ext cx="6832149" cy="364249"/>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rPr>
              <a:t>Application scenario</a:t>
            </a:r>
          </a:p>
        </p:txBody>
      </p:sp>
      <p:sp>
        <p:nvSpPr>
          <p:cNvPr id="57" name="圆角矩形 56"/>
          <p:cNvSpPr/>
          <p:nvPr/>
        </p:nvSpPr>
        <p:spPr bwMode="gray">
          <a:xfrm>
            <a:off x="4916939" y="1922939"/>
            <a:ext cx="6832149" cy="1090053"/>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1800"/>
              </a:lnSpc>
              <a:spcAft>
                <a:spcPts val="600"/>
              </a:spcAft>
              <a:buFont typeface="Arial" panose="020B0604020202020204" pitchFamily="34" charset="0"/>
              <a:buChar char="•"/>
            </a:pPr>
            <a:r>
              <a:rPr lang="en-US" sz="1400" dirty="0">
                <a:solidFill>
                  <a:prstClr val="black"/>
                </a:solidFill>
              </a:rPr>
              <a:t>This mode applies to small enterprises or scenarios where Internet access traffic does not need to be centrally managed. </a:t>
            </a:r>
          </a:p>
          <a:p>
            <a:pPr marL="285750" indent="-200025" fontAlgn="ctr">
              <a:lnSpc>
                <a:spcPts val="1800"/>
              </a:lnSpc>
              <a:spcAft>
                <a:spcPts val="600"/>
              </a:spcAft>
              <a:buFont typeface="Arial" panose="020B0604020202020204" pitchFamily="34" charset="0"/>
              <a:buChar char="•"/>
            </a:pPr>
            <a:r>
              <a:rPr lang="en-US" sz="1400" dirty="0">
                <a:solidFill>
                  <a:prstClr val="black"/>
                </a:solidFill>
              </a:rPr>
              <a:t>The WAN side of the site has links to access the Internet, and the site has high requirements on Internet access reliability.</a:t>
            </a:r>
          </a:p>
        </p:txBody>
      </p:sp>
      <p:sp>
        <p:nvSpPr>
          <p:cNvPr id="41" name="任意多边形 40"/>
          <p:cNvSpPr/>
          <p:nvPr/>
        </p:nvSpPr>
        <p:spPr bwMode="gray">
          <a:xfrm flipH="1">
            <a:off x="3681838" y="2001680"/>
            <a:ext cx="6506" cy="2878121"/>
          </a:xfrm>
          <a:custGeom>
            <a:avLst/>
            <a:gdLst>
              <a:gd name="connsiteX0" fmla="*/ 133165 w 133165"/>
              <a:gd name="connsiteY0" fmla="*/ 1713390 h 1713390"/>
              <a:gd name="connsiteX1" fmla="*/ 0 w 133165"/>
              <a:gd name="connsiteY1" fmla="*/ 0 h 1713390"/>
              <a:gd name="connsiteX0" fmla="*/ 200898 w 200898"/>
              <a:gd name="connsiteY0" fmla="*/ 2433057 h 2433057"/>
              <a:gd name="connsiteX1" fmla="*/ 0 w 200898"/>
              <a:gd name="connsiteY1" fmla="*/ 0 h 2433057"/>
              <a:gd name="connsiteX0" fmla="*/ 78132 w 78132"/>
              <a:gd name="connsiteY0" fmla="*/ 3140023 h 3140023"/>
              <a:gd name="connsiteX1" fmla="*/ 0 w 78132"/>
              <a:gd name="connsiteY1" fmla="*/ 0 h 3140023"/>
              <a:gd name="connsiteX0" fmla="*/ 615048 w 615048"/>
              <a:gd name="connsiteY0" fmla="*/ 3140023 h 3140023"/>
              <a:gd name="connsiteX1" fmla="*/ 536916 w 615048"/>
              <a:gd name="connsiteY1" fmla="*/ 0 h 3140023"/>
              <a:gd name="connsiteX0" fmla="*/ 561363 w 561363"/>
              <a:gd name="connsiteY0" fmla="*/ 3156956 h 3156956"/>
              <a:gd name="connsiteX1" fmla="*/ 555198 w 561363"/>
              <a:gd name="connsiteY1" fmla="*/ 0 h 3156956"/>
              <a:gd name="connsiteX0" fmla="*/ 627850 w 627850"/>
              <a:gd name="connsiteY0" fmla="*/ 3144256 h 3144256"/>
              <a:gd name="connsiteX1" fmla="*/ 532785 w 627850"/>
              <a:gd name="connsiteY1" fmla="*/ 0 h 3144256"/>
              <a:gd name="connsiteX0" fmla="*/ 160321 w 789298"/>
              <a:gd name="connsiteY0" fmla="*/ 3896748 h 3896748"/>
              <a:gd name="connsiteX1" fmla="*/ 789298 w 789298"/>
              <a:gd name="connsiteY1" fmla="*/ 0 h 3896748"/>
              <a:gd name="connsiteX0" fmla="*/ 726 w 630597"/>
              <a:gd name="connsiteY0" fmla="*/ 3896748 h 3896748"/>
              <a:gd name="connsiteX1" fmla="*/ 629703 w 630597"/>
              <a:gd name="connsiteY1" fmla="*/ 0 h 3896748"/>
              <a:gd name="connsiteX0" fmla="*/ 8537 w 638327"/>
              <a:gd name="connsiteY0" fmla="*/ 3896748 h 3896748"/>
              <a:gd name="connsiteX1" fmla="*/ 637514 w 638327"/>
              <a:gd name="connsiteY1" fmla="*/ 0 h 3896748"/>
              <a:gd name="connsiteX0" fmla="*/ 2561 w 1345578"/>
              <a:gd name="connsiteY0" fmla="*/ 3896748 h 3896748"/>
              <a:gd name="connsiteX1" fmla="*/ 631538 w 1345578"/>
              <a:gd name="connsiteY1" fmla="*/ 0 h 3896748"/>
              <a:gd name="connsiteX0" fmla="*/ 2474 w 1386965"/>
              <a:gd name="connsiteY0" fmla="*/ 3896748 h 3896748"/>
              <a:gd name="connsiteX1" fmla="*/ 631451 w 1386965"/>
              <a:gd name="connsiteY1" fmla="*/ 0 h 3896748"/>
              <a:gd name="connsiteX0" fmla="*/ 17603 w 1375152"/>
              <a:gd name="connsiteY0" fmla="*/ 3896748 h 3896748"/>
              <a:gd name="connsiteX1" fmla="*/ 646580 w 1375152"/>
              <a:gd name="connsiteY1" fmla="*/ 0 h 3896748"/>
              <a:gd name="connsiteX0" fmla="*/ 16483 w 1464729"/>
              <a:gd name="connsiteY0" fmla="*/ 3896748 h 3896748"/>
              <a:gd name="connsiteX1" fmla="*/ 645460 w 1464729"/>
              <a:gd name="connsiteY1"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681562"/>
              <a:gd name="connsiteY0" fmla="*/ 3896748 h 3896748"/>
              <a:gd name="connsiteX1" fmla="*/ 385495 w 1681562"/>
              <a:gd name="connsiteY1" fmla="*/ 1849013 h 3896748"/>
              <a:gd name="connsiteX2" fmla="*/ 628977 w 1681562"/>
              <a:gd name="connsiteY2" fmla="*/ 0 h 3896748"/>
              <a:gd name="connsiteX0" fmla="*/ 17035 w 1698597"/>
              <a:gd name="connsiteY0" fmla="*/ 3896748 h 3896748"/>
              <a:gd name="connsiteX1" fmla="*/ 402530 w 1698597"/>
              <a:gd name="connsiteY1" fmla="*/ 1849013 h 3896748"/>
              <a:gd name="connsiteX2" fmla="*/ 646012 w 1698597"/>
              <a:gd name="connsiteY2" fmla="*/ 0 h 3896748"/>
              <a:gd name="connsiteX0" fmla="*/ 17035 w 1698597"/>
              <a:gd name="connsiteY0" fmla="*/ 3896748 h 3896748"/>
              <a:gd name="connsiteX1" fmla="*/ 402530 w 1698597"/>
              <a:gd name="connsiteY1" fmla="*/ 1837612 h 3896748"/>
              <a:gd name="connsiteX2" fmla="*/ 646012 w 1698597"/>
              <a:gd name="connsiteY2" fmla="*/ 0 h 3896748"/>
              <a:gd name="connsiteX0" fmla="*/ 17035 w 1431288"/>
              <a:gd name="connsiteY0" fmla="*/ 3896748 h 3896748"/>
              <a:gd name="connsiteX1" fmla="*/ 402530 w 1431288"/>
              <a:gd name="connsiteY1" fmla="*/ 1837612 h 3896748"/>
              <a:gd name="connsiteX2" fmla="*/ 646012 w 1431288"/>
              <a:gd name="connsiteY2" fmla="*/ 0 h 3896748"/>
              <a:gd name="connsiteX0" fmla="*/ 41200 w 1434293"/>
              <a:gd name="connsiteY0" fmla="*/ 3896748 h 3896748"/>
              <a:gd name="connsiteX1" fmla="*/ 349805 w 1434293"/>
              <a:gd name="connsiteY1" fmla="*/ 1906021 h 3896748"/>
              <a:gd name="connsiteX2" fmla="*/ 670177 w 1434293"/>
              <a:gd name="connsiteY2" fmla="*/ 0 h 3896748"/>
              <a:gd name="connsiteX0" fmla="*/ 0 w 628977"/>
              <a:gd name="connsiteY0" fmla="*/ 3896748 h 3896748"/>
              <a:gd name="connsiteX1" fmla="*/ 628977 w 628977"/>
              <a:gd name="connsiteY1" fmla="*/ 0 h 3896748"/>
              <a:gd name="connsiteX0" fmla="*/ 0 w 983405"/>
              <a:gd name="connsiteY0" fmla="*/ 3592290 h 3592290"/>
              <a:gd name="connsiteX1" fmla="*/ 983405 w 983405"/>
              <a:gd name="connsiteY1" fmla="*/ 0 h 3592290"/>
              <a:gd name="connsiteX0" fmla="*/ 0 w 549537"/>
              <a:gd name="connsiteY0" fmla="*/ 3744520 h 3744520"/>
              <a:gd name="connsiteX1" fmla="*/ 549537 w 549537"/>
              <a:gd name="connsiteY1" fmla="*/ 0 h 3744520"/>
              <a:gd name="connsiteX0" fmla="*/ 0 w 5674"/>
              <a:gd name="connsiteY0" fmla="*/ 3657531 h 3657531"/>
              <a:gd name="connsiteX1" fmla="*/ 5674 w 5674"/>
              <a:gd name="connsiteY1" fmla="*/ 0 h 3657531"/>
              <a:gd name="connsiteX0" fmla="*/ 44012 w 44170"/>
              <a:gd name="connsiteY0" fmla="*/ 10000 h 10000"/>
              <a:gd name="connsiteX1" fmla="*/ 159 w 44170"/>
              <a:gd name="connsiteY1" fmla="*/ 0 h 10000"/>
              <a:gd name="connsiteX0" fmla="*/ 11952 w 12361"/>
              <a:gd name="connsiteY0" fmla="*/ 10119 h 10119"/>
              <a:gd name="connsiteX1" fmla="*/ 410 w 12361"/>
              <a:gd name="connsiteY1" fmla="*/ 0 h 10119"/>
              <a:gd name="connsiteX0" fmla="*/ 1 w 31539"/>
              <a:gd name="connsiteY0" fmla="*/ 10119 h 10119"/>
              <a:gd name="connsiteX1" fmla="*/ 31540 w 31539"/>
              <a:gd name="connsiteY1" fmla="*/ 0 h 10119"/>
              <a:gd name="connsiteX0" fmla="*/ 7756 w 8276"/>
              <a:gd name="connsiteY0" fmla="*/ 10106 h 10106"/>
              <a:gd name="connsiteX1" fmla="*/ 521 w 8276"/>
              <a:gd name="connsiteY1" fmla="*/ 0 h 10106"/>
            </a:gdLst>
            <a:ahLst/>
            <a:cxnLst>
              <a:cxn ang="0">
                <a:pos x="connsiteX0" y="connsiteY0"/>
              </a:cxn>
              <a:cxn ang="0">
                <a:pos x="connsiteX1" y="connsiteY1"/>
              </a:cxn>
            </a:cxnLst>
            <a:rect l="l" t="t" r="r" b="b"/>
            <a:pathLst>
              <a:path w="8276" h="10106">
                <a:moveTo>
                  <a:pt x="7756" y="10106"/>
                </a:moveTo>
                <a:cubicBezTo>
                  <a:pt x="11089" y="6773"/>
                  <a:pt x="-2812" y="3333"/>
                  <a:pt x="521" y="0"/>
                </a:cubicBezTo>
              </a:path>
            </a:pathLst>
          </a:custGeom>
          <a:noFill/>
          <a:ln w="57150">
            <a:solidFill>
              <a:srgbClr val="92D05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endParaRPr>
          </a:p>
        </p:txBody>
      </p:sp>
      <p:sp>
        <p:nvSpPr>
          <p:cNvPr id="40" name="五边形 2">
            <a:extLst>
              <a:ext uri="{FF2B5EF4-FFF2-40B4-BE49-F238E27FC236}">
                <a16:creationId xmlns="" xmlns:a16="http://schemas.microsoft.com/office/drawing/2014/main" id="{D0373CE1-7839-44CE-B1C6-85A472EF7999}"/>
              </a:ext>
            </a:extLst>
          </p:cNvPr>
          <p:cNvSpPr/>
          <p:nvPr/>
        </p:nvSpPr>
        <p:spPr bwMode="gray">
          <a:xfrm>
            <a:off x="7414260" y="88791"/>
            <a:ext cx="2214188" cy="25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sym typeface="Huawei Sans" panose="020C0503030203020204" pitchFamily="34" charset="0"/>
              </a:rPr>
              <a:t>Internet Access Design</a:t>
            </a:r>
          </a:p>
        </p:txBody>
      </p:sp>
      <p:sp>
        <p:nvSpPr>
          <p:cNvPr id="44" name="燕尾形 3">
            <a:extLst>
              <a:ext uri="{FF2B5EF4-FFF2-40B4-BE49-F238E27FC236}">
                <a16:creationId xmlns="" xmlns:a16="http://schemas.microsoft.com/office/drawing/2014/main" id="{A4AE7CA3-3435-44FA-9DD0-098AD6FE61DD}"/>
              </a:ext>
            </a:extLst>
          </p:cNvPr>
          <p:cNvSpPr/>
          <p:nvPr/>
        </p:nvSpPr>
        <p:spPr bwMode="gray">
          <a:xfrm>
            <a:off x="9534900" y="88791"/>
            <a:ext cx="2214188"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solidFill>
                  <a:prstClr val="black"/>
                </a:solidFill>
                <a:latin typeface="Huawei Sans" panose="020C0503030203020204" pitchFamily="34" charset="0"/>
                <a:sym typeface="Huawei Sans" panose="020C0503030203020204" pitchFamily="34" charset="0"/>
              </a:rPr>
              <a:t>Legacy Site Access Design</a:t>
            </a:r>
          </a:p>
        </p:txBody>
      </p:sp>
      <p:sp>
        <p:nvSpPr>
          <p:cNvPr id="46" name="Freeform 159">
            <a:extLst>
              <a:ext uri="{FF2B5EF4-FFF2-40B4-BE49-F238E27FC236}">
                <a16:creationId xmlns="" xmlns:a16="http://schemas.microsoft.com/office/drawing/2014/main" id="{6414F111-F391-408F-8F0E-89F87E882FAF}"/>
              </a:ext>
            </a:extLst>
          </p:cNvPr>
          <p:cNvSpPr/>
          <p:nvPr/>
        </p:nvSpPr>
        <p:spPr bwMode="gray">
          <a:xfrm flipH="1">
            <a:off x="2806590" y="2608446"/>
            <a:ext cx="1115783" cy="6037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dirty="0">
                <a:solidFill>
                  <a:prstClr val="black"/>
                </a:solidFill>
              </a:rPr>
              <a:t>Internet</a:t>
            </a:r>
          </a:p>
        </p:txBody>
      </p:sp>
      <p:sp>
        <p:nvSpPr>
          <p:cNvPr id="47" name="Freeform 159">
            <a:extLst>
              <a:ext uri="{FF2B5EF4-FFF2-40B4-BE49-F238E27FC236}">
                <a16:creationId xmlns="" xmlns:a16="http://schemas.microsoft.com/office/drawing/2014/main" id="{060E8BC2-EF01-4716-B321-179AEB5051F5}"/>
              </a:ext>
            </a:extLst>
          </p:cNvPr>
          <p:cNvSpPr/>
          <p:nvPr/>
        </p:nvSpPr>
        <p:spPr bwMode="gray">
          <a:xfrm flipH="1">
            <a:off x="948843" y="2608446"/>
            <a:ext cx="1115783" cy="6037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dirty="0">
                <a:solidFill>
                  <a:prstClr val="black"/>
                </a:solidFill>
              </a:rPr>
              <a:t>MPLS</a:t>
            </a:r>
          </a:p>
        </p:txBody>
      </p:sp>
    </p:spTree>
    <p:extLst>
      <p:ext uri="{BB962C8B-B14F-4D97-AF65-F5344CB8AC3E}">
        <p14:creationId xmlns:p14="http://schemas.microsoft.com/office/powerpoint/2010/main" val="416484865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ICON" val="#393918;#163279;#164712;#138281;"/>
</p:tagLst>
</file>

<file path=ppt/tags/tag2.xml><?xml version="1.0" encoding="utf-8"?>
<p:tagLst xmlns:a="http://schemas.openxmlformats.org/drawingml/2006/main" xmlns:r="http://schemas.openxmlformats.org/officeDocument/2006/relationships" xmlns:p="http://schemas.openxmlformats.org/presentationml/2006/main">
  <p:tag name="MH" val="20151222191735"/>
  <p:tag name="MH_LIBRARY" val="GRAPHIC"/>
  <p:tag name="MH_TYPE" val="Sub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ISLIDE.ICON" val="#44059;#34331;"/>
</p:tagLst>
</file>

<file path=ppt/tags/tag4.xml><?xml version="1.0" encoding="utf-8"?>
<p:tagLst xmlns:a="http://schemas.openxmlformats.org/drawingml/2006/main" xmlns:r="http://schemas.openxmlformats.org/officeDocument/2006/relationships" xmlns:p="http://schemas.openxmlformats.org/presentationml/2006/main">
  <p:tag name="ISLIDE.ICON" val="#369430;#34657;"/>
</p:tagLst>
</file>

<file path=ppt/tags/tag5.xml><?xml version="1.0" encoding="utf-8"?>
<p:tagLst xmlns:a="http://schemas.openxmlformats.org/drawingml/2006/main" xmlns:r="http://schemas.openxmlformats.org/officeDocument/2006/relationships" xmlns:p="http://schemas.openxmlformats.org/presentationml/2006/main">
  <p:tag name="ISLIDE.ICON" val="#149650;#14884;"/>
</p:tagLst>
</file>

<file path=ppt/theme/theme1.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EDE263F-0510-4442-823E-69B63ECB61E1}">
  <ds:schemaRefs>
    <ds:schemaRef ds:uri="http://schemas.microsoft.com/sharepoint/v3/contenttype/forms"/>
  </ds:schemaRefs>
</ds:datastoreItem>
</file>

<file path=customXml/itemProps2.xml><?xml version="1.0" encoding="utf-8"?>
<ds:datastoreItem xmlns:ds="http://schemas.openxmlformats.org/officeDocument/2006/customXml" ds:itemID="{727EF316-DBEE-44C2-AA44-937E61871A23}"/>
</file>

<file path=customXml/itemProps3.xml><?xml version="1.0" encoding="utf-8"?>
<ds:datastoreItem xmlns:ds="http://schemas.openxmlformats.org/officeDocument/2006/customXml" ds:itemID="{DA5960F2-6186-408B-A0DC-5CA5E58B604F}">
  <ds:schemaRefs>
    <ds:schemaRef ds:uri="http://www.w3.org/XML/1998/namespace"/>
    <ds:schemaRef ds:uri="http://purl.org/dc/elements/1.1/"/>
    <ds:schemaRef ds:uri="http://schemas.microsoft.com/office/2006/documentManagement/types"/>
    <ds:schemaRef ds:uri="http://purl.org/dc/dcmitype/"/>
    <ds:schemaRef ds:uri="http://schemas.microsoft.com/office/2006/metadata/properties"/>
    <ds:schemaRef ds:uri="http://schemas.microsoft.com/office/infopath/2007/PartnerControls"/>
    <ds:schemaRef ds:uri="http://purl.org/dc/terms/"/>
    <ds:schemaRef ds:uri="http://schemas.openxmlformats.org/package/2006/metadata/core-properties"/>
    <ds:schemaRef ds:uri="475f1e55-3009-46d8-9566-5d569a2b3a98"/>
  </ds:schemaRefs>
</ds:datastoreItem>
</file>

<file path=docProps/app.xml><?xml version="1.0" encoding="utf-8"?>
<Properties xmlns="http://schemas.openxmlformats.org/officeDocument/2006/extended-properties" xmlns:vt="http://schemas.openxmlformats.org/officeDocument/2006/docPropsVTypes">
  <Template/>
  <TotalTime>25248</TotalTime>
  <Words>20054</Words>
  <Application>Microsoft Office PowerPoint</Application>
  <PresentationFormat>Widescreen</PresentationFormat>
  <Paragraphs>3517</Paragraphs>
  <Slides>137</Slides>
  <Notes>137</Notes>
  <HiddenSlides>3</HiddenSlides>
  <MMClips>0</MMClips>
  <ScaleCrop>false</ScaleCrop>
  <HeadingPairs>
    <vt:vector size="6" baseType="variant">
      <vt:variant>
        <vt:lpstr>Fonts Used</vt:lpstr>
      </vt:variant>
      <vt:variant>
        <vt:i4>13</vt:i4>
      </vt:variant>
      <vt:variant>
        <vt:lpstr>Theme</vt:lpstr>
      </vt:variant>
      <vt:variant>
        <vt:i4>4</vt:i4>
      </vt:variant>
      <vt:variant>
        <vt:lpstr>Slide Titles</vt:lpstr>
      </vt:variant>
      <vt:variant>
        <vt:i4>137</vt:i4>
      </vt:variant>
    </vt:vector>
  </HeadingPairs>
  <TitlesOfParts>
    <vt:vector size="154" baseType="lpstr">
      <vt:lpstr>Lucida Grande</vt:lpstr>
      <vt:lpstr>ヒラギノ角ゴ StdN</vt:lpstr>
      <vt:lpstr>华文细黑</vt:lpstr>
      <vt:lpstr>宋体</vt:lpstr>
      <vt:lpstr>Microsoft YaHei</vt:lpstr>
      <vt:lpstr>Microsoft YaHei</vt:lpstr>
      <vt:lpstr>方正兰亭黑简体</vt:lpstr>
      <vt:lpstr>等线</vt:lpstr>
      <vt:lpstr>Arial</vt:lpstr>
      <vt:lpstr>Helvetica</vt:lpstr>
      <vt:lpstr>Huawei Sans</vt:lpstr>
      <vt:lpstr>Times New Roman</vt:lpstr>
      <vt:lpstr>Wingdings</vt:lpstr>
      <vt:lpstr>2_自功能页模板</vt:lpstr>
      <vt:lpstr>1_标题页模板</vt:lpstr>
      <vt:lpstr>3_内容页模板</vt:lpstr>
      <vt:lpstr>4_感谢页模板</vt:lpstr>
      <vt:lpstr>PowerPoint Presentation</vt:lpstr>
      <vt:lpstr>SD-WAN Solution Planning and Design</vt:lpstr>
      <vt:lpstr>PowerPoint Presentation</vt:lpstr>
      <vt:lpstr>PowerPoint Presentation</vt:lpstr>
      <vt:lpstr>PowerPoint Presentation</vt:lpstr>
      <vt:lpstr>Challenges Brought by Cloud Computing to Enterprise WAN Interconnection</vt:lpstr>
      <vt:lpstr>Challenges Brought by Multiple Services to Enterprise WAN Interconnection</vt:lpstr>
      <vt:lpstr>Challenges Brought by Large Numbers of Branches to Enterprise WAN Interconnection</vt:lpstr>
      <vt:lpstr>Emergence of SD-WAN</vt:lpstr>
      <vt:lpstr>PowerPoint Presentation</vt:lpstr>
      <vt:lpstr>PowerPoint Presentation</vt:lpstr>
      <vt:lpstr>Overview of Huawei SD-WAN Solution</vt:lpstr>
      <vt:lpstr>Architecture of Huawei SD-WAN Solution</vt:lpstr>
      <vt:lpstr>Architecture of Huawei iMaster NCE-WAN</vt:lpstr>
      <vt:lpstr>Network Layer Overview</vt:lpstr>
      <vt:lpstr>EDGE Overview</vt:lpstr>
      <vt:lpstr>RR Overview</vt:lpstr>
      <vt:lpstr>Gateway Overview</vt:lpstr>
      <vt:lpstr>Huawei CPE Devices: NetEngine AR Routers</vt:lpstr>
      <vt:lpstr>PowerPoint Presentation</vt:lpstr>
      <vt:lpstr>Major Functions of Huawei SD-WAN Solution</vt:lpstr>
      <vt:lpstr>ZTP Overview</vt:lpstr>
      <vt:lpstr>ZTP Modes</vt:lpstr>
      <vt:lpstr>Flexible Networking Overview</vt:lpstr>
      <vt:lpstr>Management Channel</vt:lpstr>
      <vt:lpstr>Control Channel</vt:lpstr>
      <vt:lpstr>Data Channel</vt:lpstr>
      <vt:lpstr>Application Optimization Overview</vt:lpstr>
      <vt:lpstr>Application Identification and Traffic Steering</vt:lpstr>
      <vt:lpstr>QoS and WAN Optimization</vt:lpstr>
      <vt:lpstr>Security Overview</vt:lpstr>
      <vt:lpstr>SD-WAN System Security Hardening</vt:lpstr>
      <vt:lpstr>SD-WAN Service Security</vt:lpstr>
      <vt:lpstr>Visualized O&amp;M Overview</vt:lpstr>
      <vt:lpstr>PowerPoint Presentation</vt:lpstr>
      <vt:lpstr>SD-WAN Business Model: Enterprise-Built</vt:lpstr>
      <vt:lpstr>SD-WAN Business Model: MSP Resale</vt:lpstr>
      <vt:lpstr>SD-WAN Business Model: Carrier Resale</vt:lpstr>
      <vt:lpstr>PowerPoint Presentation</vt:lpstr>
      <vt:lpstr>PowerPoint Presentation</vt:lpstr>
      <vt:lpstr>Overview of Networking Design for Huawei SD-WAN Solution</vt:lpstr>
      <vt:lpstr>Networking Design Process for Huawei SD-WAN Solution</vt:lpstr>
      <vt:lpstr>PowerPoint Presentation</vt:lpstr>
      <vt:lpstr>Site Design Panorama</vt:lpstr>
      <vt:lpstr>WAN-Side Networking Model</vt:lpstr>
      <vt:lpstr>Typical WAN-Side Networking</vt:lpstr>
      <vt:lpstr>WAN-Side Underlay Route Design</vt:lpstr>
      <vt:lpstr>LAN-Side Networking Model</vt:lpstr>
      <vt:lpstr>Typical Scenario for Connecting the LAN Side to Layer 2 Networks</vt:lpstr>
      <vt:lpstr>Typical Scenario for Connecting the LAN Side to Layer 3 Networks</vt:lpstr>
      <vt:lpstr>Dual-CPE Interconnection Networking Model</vt:lpstr>
      <vt:lpstr>Dual-CPE Interconnection Networking Solution</vt:lpstr>
      <vt:lpstr>PowerPoint Presentation</vt:lpstr>
      <vt:lpstr>Tunnel Design Overview</vt:lpstr>
      <vt:lpstr>Basic Concepts of Tunnels</vt:lpstr>
      <vt:lpstr>TNP</vt:lpstr>
      <vt:lpstr>Tunnel Enumeration</vt:lpstr>
      <vt:lpstr>SD-WAN Tunnel Establishment Process</vt:lpstr>
      <vt:lpstr>Tunnel Networking Model</vt:lpstr>
      <vt:lpstr>Tunnel Networking Reliability</vt:lpstr>
      <vt:lpstr>RR Deployment Mode</vt:lpstr>
      <vt:lpstr>PowerPoint Presentation</vt:lpstr>
      <vt:lpstr>RR Deployment Principles</vt:lpstr>
      <vt:lpstr>Typical RR Networking: Enterprise-Built</vt:lpstr>
      <vt:lpstr>Typical RR Networking: Carrier/MSP Resale</vt:lpstr>
      <vt:lpstr>NAT Traversal</vt:lpstr>
      <vt:lpstr>NAT Traversal: Connection Between EDGEs and iMaster NCE-WAN </vt:lpstr>
      <vt:lpstr>NAT Traversal: Connection Between EDGEs and RRs </vt:lpstr>
      <vt:lpstr>NAT Traversal: Connection Between EDGEs </vt:lpstr>
      <vt:lpstr>Networking Specification Calculation</vt:lpstr>
      <vt:lpstr>Specifications-Exceeded Network Design</vt:lpstr>
      <vt:lpstr>PowerPoint Presentation</vt:lpstr>
      <vt:lpstr>VPN Design Panorama</vt:lpstr>
      <vt:lpstr>SD-WAN VPN</vt:lpstr>
      <vt:lpstr>VPN Planning and Design</vt:lpstr>
      <vt:lpstr>Overlay Topology Design</vt:lpstr>
      <vt:lpstr>Hub-Spoke Networking</vt:lpstr>
      <vt:lpstr>Full-Mesh Networking</vt:lpstr>
      <vt:lpstr>Partial-Mesh Networking</vt:lpstr>
      <vt:lpstr>Hierarchical Networking</vt:lpstr>
      <vt:lpstr>VPN Route Design</vt:lpstr>
      <vt:lpstr>PowerPoint Presentation</vt:lpstr>
      <vt:lpstr>PowerPoint Presentation</vt:lpstr>
      <vt:lpstr>Overview of Service Design for Huawei SD-WAN Solution</vt:lpstr>
      <vt:lpstr>Service Design Process for Huawei SD-WAN Solution</vt:lpstr>
      <vt:lpstr>PowerPoint Presentation</vt:lpstr>
      <vt:lpstr>Application Service Design Panorama</vt:lpstr>
      <vt:lpstr>Application Identification</vt:lpstr>
      <vt:lpstr>Intelligent Traffic Steering Design: Link Quality-based Traffic Steering</vt:lpstr>
      <vt:lpstr>Intelligent Traffic Steering Design: Load Balancing-based Traffic Steering</vt:lpstr>
      <vt:lpstr>Intelligent Traffic Steering Design: Application Priority-based Traffic Steering</vt:lpstr>
      <vt:lpstr>QoS Design: HQoS</vt:lpstr>
      <vt:lpstr>Packet Loss Optimization Design</vt:lpstr>
      <vt:lpstr>PowerPoint Presentation</vt:lpstr>
      <vt:lpstr>Network Service Design Panorama</vt:lpstr>
      <vt:lpstr>Internet Access Solution</vt:lpstr>
      <vt:lpstr>Local Internet Access Design</vt:lpstr>
      <vt:lpstr>Centralized Internet Access Design</vt:lpstr>
      <vt:lpstr>Hybrid Internet Access Design: Local Internet Access (Default) + Centralized Internet Access</vt:lpstr>
      <vt:lpstr>Hybrid Internet Access Design: Centralized Internet Access (Default) + Local Internet Access for Specified Traffic</vt:lpstr>
      <vt:lpstr>Internet Access Link Reliability</vt:lpstr>
      <vt:lpstr>Legacy Site Communication Solution</vt:lpstr>
      <vt:lpstr>Communication Through Enterprise Sites: Communication Through Dedicated Lines</vt:lpstr>
      <vt:lpstr>Communication Through Enterprise Sites: Local Access</vt:lpstr>
      <vt:lpstr>IWG</vt:lpstr>
      <vt:lpstr>Communication Through the IWG: Inter-AS Option B</vt:lpstr>
      <vt:lpstr>Communication Through the IWG: Inter-AS Option A (Layer 3 VXLAN)</vt:lpstr>
      <vt:lpstr>Communication Through the IWG: Inter-AS Option A (Layer 3 VLAN)</vt:lpstr>
      <vt:lpstr>PowerPoint Presentation</vt:lpstr>
      <vt:lpstr>PowerPoint Presentation</vt:lpstr>
      <vt:lpstr>Overview of Reliability and Security Design for Huawei SD-WAN Solution</vt:lpstr>
      <vt:lpstr>Reliability and Security Design Process for Huawei SD-WAN Solution</vt:lpstr>
      <vt:lpstr>PowerPoint Presentation</vt:lpstr>
      <vt:lpstr>Site Reliability Design Overview</vt:lpstr>
      <vt:lpstr>Hub Site Reliability Design</vt:lpstr>
      <vt:lpstr>RR Site Reliability Design: RR Redundancy</vt:lpstr>
      <vt:lpstr>RR Site Reliability Design: RR Link Redundancy</vt:lpstr>
      <vt:lpstr>IWG Reliability Design</vt:lpstr>
      <vt:lpstr>PowerPoint Presentation</vt:lpstr>
      <vt:lpstr>Controller Reliability Design Overview</vt:lpstr>
      <vt:lpstr>Controller Deployment Design in a Site</vt:lpstr>
      <vt:lpstr>Controller DR Deployment Design</vt:lpstr>
      <vt:lpstr>Reliability Design for Single-Controller Networking</vt:lpstr>
      <vt:lpstr>Reliability Design for Active and Standby Controller Networking</vt:lpstr>
      <vt:lpstr>PowerPoint Presentation</vt:lpstr>
      <vt:lpstr>Security Design Overview</vt:lpstr>
      <vt:lpstr>System Security Design: Inter-Component Communication Security</vt:lpstr>
      <vt:lpstr>System Security Design: Data Channel Security</vt:lpstr>
      <vt:lpstr>System Security Design: Administrator Authentication and Authorization</vt:lpstr>
      <vt:lpstr>System Security Design: CPE Security</vt:lpstr>
      <vt:lpstr>Service Security Design: Internet Access Security</vt:lpstr>
      <vt:lpstr>Service Security Design: VAS Advanced Security</vt:lpstr>
      <vt:lpstr>Service Security Design: Third-Party Cloud Security</vt:lpstr>
      <vt:lpstr>PowerPoint Presentation</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Wuyuezjhw (Monk)</cp:lastModifiedBy>
  <cp:revision>1059</cp:revision>
  <cp:lastPrinted>2020-07-31T09:33:18Z</cp:lastPrinted>
  <dcterms:created xsi:type="dcterms:W3CDTF">2018-11-29T10:16:29Z</dcterms:created>
  <dcterms:modified xsi:type="dcterms:W3CDTF">2021-11-19T02:27:29Z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(3)89n3PnqnEUxIFhevFrwQQiokVAvuy0seJlWsCfPFItq8zMCql2Ch5CSOFGl2NMsiBBPbCPwR
s9l9/Fhc3l5auILThlq7Ax2Ha0j/mtGLPar0xBc3/IW2YRc5jTOT756wTHmcGDqWa7/97xXx
a16rZbamoZckWW9dcVQhBJNokeDF2QYIuWqH8RxzPuJfKiwLVpP2uy+omiGyLvBng1sj9Tqp
k29v7tnnBok2li/jrz</vt:lpwstr>
  </property>
  <property fmtid="{D5CDD505-2E9C-101B-9397-08002B2CF9AE}" pid="3" name="_2015_ms_pID_7253431">
    <vt:lpwstr>2vgPtuSOCdcSB0SQzSu9iBuzoNh9Q1xuAfa/Wf1szNO2Gv3Ht6ZOOt
m11hrTh/A/yb8J7YQ6e96WKNz+htJsNMCBYvUDda7RTMVWKe7qK/Ia8mqzSclsn04Iuz54uc
8qdCPXq9G4cxPcKc3rSn9/c3k1pKeE5vuscbXSG1cI62McLK2/kersSEZE8Im/W5vIvpoDOc
cZMaK8enlX/XuX1HmO/gQMruSXImEHZnQirn</vt:lpwstr>
  </property>
  <property fmtid="{D5CDD505-2E9C-101B-9397-08002B2CF9AE}" pid="4" name="_2015_ms_pID_7253432">
    <vt:lpwstr>6TxzAhosmx8PZYcTZV4lljA=</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1623719220</vt:lpwstr>
  </property>
</Properties>
</file>