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xml" ContentType="application/vnd.openxmlformats-officedocument.presentationml.tags+xml"/>
  <Override PartName="/ppt/notesSlides/notesSlide14.xml" ContentType="application/vnd.openxmlformats-officedocument.presentationml.notesSlide+xml"/>
  <Override PartName="/ppt/tags/tag2.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74"/>
  </p:notesMasterIdLst>
  <p:handoutMasterIdLst>
    <p:handoutMasterId r:id="rId75"/>
  </p:handoutMasterIdLst>
  <p:sldIdLst>
    <p:sldId id="271" r:id="rId8"/>
    <p:sldId id="272" r:id="rId9"/>
    <p:sldId id="273" r:id="rId10"/>
    <p:sldId id="274" r:id="rId11"/>
    <p:sldId id="275" r:id="rId12"/>
    <p:sldId id="341" r:id="rId13"/>
    <p:sldId id="342" r:id="rId14"/>
    <p:sldId id="343" r:id="rId15"/>
    <p:sldId id="344" r:id="rId16"/>
    <p:sldId id="345" r:id="rId17"/>
    <p:sldId id="346" r:id="rId18"/>
    <p:sldId id="338" r:id="rId19"/>
    <p:sldId id="358" r:id="rId20"/>
    <p:sldId id="359" r:id="rId21"/>
    <p:sldId id="360" r:id="rId22"/>
    <p:sldId id="361" r:id="rId23"/>
    <p:sldId id="349" r:id="rId24"/>
    <p:sldId id="350" r:id="rId25"/>
    <p:sldId id="352" r:id="rId26"/>
    <p:sldId id="362" r:id="rId27"/>
    <p:sldId id="363" r:id="rId28"/>
    <p:sldId id="364" r:id="rId29"/>
    <p:sldId id="365" r:id="rId30"/>
    <p:sldId id="339" r:id="rId31"/>
    <p:sldId id="413" r:id="rId32"/>
    <p:sldId id="414" r:id="rId33"/>
    <p:sldId id="415" r:id="rId34"/>
    <p:sldId id="416" r:id="rId35"/>
    <p:sldId id="417" r:id="rId36"/>
    <p:sldId id="418" r:id="rId37"/>
    <p:sldId id="419" r:id="rId38"/>
    <p:sldId id="420" r:id="rId39"/>
    <p:sldId id="421" r:id="rId40"/>
    <p:sldId id="422" r:id="rId41"/>
    <p:sldId id="423" r:id="rId42"/>
    <p:sldId id="424" r:id="rId43"/>
    <p:sldId id="425" r:id="rId44"/>
    <p:sldId id="426" r:id="rId45"/>
    <p:sldId id="427" r:id="rId46"/>
    <p:sldId id="428" r:id="rId47"/>
    <p:sldId id="429" r:id="rId48"/>
    <p:sldId id="430" r:id="rId49"/>
    <p:sldId id="431" r:id="rId50"/>
    <p:sldId id="432" r:id="rId51"/>
    <p:sldId id="447" r:id="rId52"/>
    <p:sldId id="433" r:id="rId53"/>
    <p:sldId id="434" r:id="rId54"/>
    <p:sldId id="435" r:id="rId55"/>
    <p:sldId id="436" r:id="rId56"/>
    <p:sldId id="437" r:id="rId57"/>
    <p:sldId id="438" r:id="rId58"/>
    <p:sldId id="439" r:id="rId59"/>
    <p:sldId id="440" r:id="rId60"/>
    <p:sldId id="441" r:id="rId61"/>
    <p:sldId id="448" r:id="rId62"/>
    <p:sldId id="449" r:id="rId63"/>
    <p:sldId id="450" r:id="rId64"/>
    <p:sldId id="451" r:id="rId65"/>
    <p:sldId id="452" r:id="rId66"/>
    <p:sldId id="340" r:id="rId67"/>
    <p:sldId id="453" r:id="rId68"/>
    <p:sldId id="454" r:id="rId69"/>
    <p:sldId id="455" r:id="rId70"/>
    <p:sldId id="409" r:id="rId71"/>
    <p:sldId id="410" r:id="rId72"/>
    <p:sldId id="411" r:id="rId73"/>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35" userDrawn="1">
          <p15:clr>
            <a:srgbClr val="A4A3A4"/>
          </p15:clr>
        </p15:guide>
        <p15:guide id="2" pos="3840">
          <p15:clr>
            <a:srgbClr val="A4A3A4"/>
          </p15:clr>
        </p15:guide>
      </p15:sldGuideLst>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31" clrIdx="0">
    <p:extLst>
      <p:ext uri="{19B8F6BF-5375-455C-9EA6-DF929625EA0E}">
        <p15:presenceInfo xmlns:p15="http://schemas.microsoft.com/office/powerpoint/2012/main" userId="S-1-5-21-147214757-305610072-1517763936-47361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6D00"/>
    <a:srgbClr val="D0E8C4"/>
    <a:srgbClr val="30B5C5"/>
    <a:srgbClr val="BEE9EE"/>
    <a:srgbClr val="56C4D2"/>
    <a:srgbClr val="C7000B"/>
    <a:srgbClr val="94DAE2"/>
    <a:srgbClr val="404040"/>
    <a:srgbClr val="151515"/>
    <a:srgbClr val="5757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7774" autoAdjust="0"/>
  </p:normalViewPr>
  <p:slideViewPr>
    <p:cSldViewPr snapToGrid="0" snapToObjects="1">
      <p:cViewPr varScale="1">
        <p:scale>
          <a:sx n="103" d="100"/>
          <a:sy n="103" d="100"/>
        </p:scale>
        <p:origin x="72" y="264"/>
      </p:cViewPr>
      <p:guideLst>
        <p:guide orient="horz" pos="935"/>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125" d="100"/>
          <a:sy n="125" d="100"/>
        </p:scale>
        <p:origin x="2952" y="-2832"/>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16" Type="http://schemas.openxmlformats.org/officeDocument/2006/relationships/slide" Target="slides/slide9.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notesMaster" Target="notesMasters/notesMaster1.xml"/><Relationship Id="rId79"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commentAuthors" Target="commentAuthors.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11/2/2021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3001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783510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803585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131350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CIO: Chief Information Officer</a:t>
            </a:r>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430918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599524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1st-generation campus network:</a:t>
            </a:r>
          </a:p>
          <a:p>
            <a:pPr lvl="1"/>
            <a:r>
              <a:rPr lang="en-US" altLang="zh-CN" dirty="0" smtClean="0"/>
              <a:t>In 1980, IEEE released the IEEE 802.3 standard, signaling the birth of Ethernet technology. By using twisted pair connections, Ethernet was more cost-effective and easier to implement than previous networking technologies. Consequently, Ethernet quickly became the mainstream technology for campus networks. During the early days, campus networks used hubs as access devices. A hub was a shared-medium device that worked at the physical layer. It was limited in the number of users it could support for concurrent access. If many users connected to a hub simultaneously, network performance degraded severely due to the expanded collision domain. In the late 1980s, Ethernet switches emerged. Due to their more advantageous working scheme than hubs, Ethernet switches therefore quickly replaced hubs to become the standard components of campus networks</a:t>
            </a:r>
            <a:r>
              <a:rPr lang="en-US" altLang="zh-CN" dirty="0"/>
              <a:t>.</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43336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r>
              <a:rPr lang="en-US" altLang="zh-CN" dirty="0" smtClean="0"/>
              <a:t>2nd-generation campus network:</a:t>
            </a:r>
          </a:p>
          <a:p>
            <a:pPr lvl="1"/>
            <a:r>
              <a:rPr lang="en-US" altLang="zh-CN" dirty="0" smtClean="0"/>
              <a:t>In the 1990s, the growing popularity of World Wide Web (WWW) and instant messaging software posed great bandwidth challenges for campus networks. This, however, could not be met on a router-based campus backbone network. Against this backdrop, Layer 3 switches were developed in 1996. A Layer 3 switch is also called a routed switch because it integrates both Layer 2 switching and Layer 3 routing functions. Such a switch came with a simple and efficient Layer 3 forwarding engine designed and optimized for campus scenarios. Its Layer 3 routing capabilities were approximately equivalent to Layer 2 switching performance. Layer 3 switches allow computers to access the campus network, provide high-performance network connections, and meet the requirements of various WWW-based multimedia services and office systems.</a:t>
            </a:r>
          </a:p>
          <a:p>
            <a:r>
              <a:rPr lang="en-US" altLang="zh-CN" dirty="0" smtClean="0"/>
              <a:t>3rd-generation campus network</a:t>
            </a:r>
          </a:p>
          <a:p>
            <a:pPr lvl="1"/>
            <a:r>
              <a:rPr lang="en-US" altLang="zh-CN" dirty="0" smtClean="0"/>
              <a:t>As we all know, smart mobile terminals first emerged in 2007. Since then, they quickly became popular and reached a wide audience. Driven by this, Wi-Fi technology also developed rapidly. Wi-Fi has subsequently become deeply integrated into and a typical feature of campus networks. SDN has also been introduced to campus networks in order to simplify services. This generation of campus networks generally meets the requirements of enterprises that are in the early stages of wireless transformation. However, Wi-Fi networks cannot deliver a high enough service quality, and therefore can only be used as a supplement to wired networks. </a:t>
            </a:r>
          </a:p>
          <a:p>
            <a:r>
              <a:rPr lang="en-US" altLang="zh-CN" dirty="0" smtClean="0"/>
              <a:t>Campus networks have constantly evolved and made dramatic improvements in terms of bandwidth, scale, and service convergence. However, they face new challenges in connectivity, experience, O&amp;M, security, and ecosystem as digital transformation sweeps across all industries. For example, </a:t>
            </a:r>
            <a:r>
              <a:rPr lang="en-US" altLang="zh-CN" dirty="0" err="1" smtClean="0"/>
              <a:t>IoT</a:t>
            </a:r>
            <a:r>
              <a:rPr lang="en-US" altLang="zh-CN" dirty="0" smtClean="0"/>
              <a:t> services require ubiquitous connections; HD video, Augmented Reality (AR), and Virtual Reality (VR) services call for high-quality networks; and a huge number of devices require simplified service deployment and network O&amp;M. To address these challenges, industry vendors gradually introduce new technologies such as Artificial Intelligence (AI) and big data to campus networks, and they also launch a series of new solutions.</a:t>
            </a:r>
            <a:endParaRPr lang="zh-CN" altLang="en-US" dirty="0" smtClean="0"/>
          </a:p>
          <a:p>
            <a:endParaRPr lang="zh-CN" altLang="en-US" dirty="0"/>
          </a:p>
        </p:txBody>
      </p:sp>
    </p:spTree>
    <p:extLst>
      <p:ext uri="{BB962C8B-B14F-4D97-AF65-F5344CB8AC3E}">
        <p14:creationId xmlns:p14="http://schemas.microsoft.com/office/powerpoint/2010/main" val="40391286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776219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25102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066720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303099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2304465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519018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99654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Huawei CloudCampus Solution integrates service configuration and management models across LAN and WAN. It achieves LAN-WAN convergence by not only configuring and managing LAN services, but also managing WAN interconnection services.</a:t>
            </a:r>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527359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31308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dirty="0" smtClean="0"/>
              <a:t>In addition to interface-based VLAN assignment, you can also use the following methods to assign VLANs:</a:t>
            </a:r>
            <a:endParaRPr lang="en-US" altLang="zh-CN" dirty="0" smtClean="0"/>
          </a:p>
          <a:p>
            <a:pPr lvl="1"/>
            <a:r>
              <a:rPr lang="en-US" dirty="0" smtClean="0"/>
              <a:t>MAC address-based assignment: assigns VLANs based on the source MAC addresses of frames. This mode applies to small-scale networks where physical locations of user terminals frequently change but their network adapters seldom change.</a:t>
            </a:r>
          </a:p>
          <a:p>
            <a:pPr lvl="1"/>
            <a:r>
              <a:rPr lang="en-US" dirty="0" smtClean="0"/>
              <a:t>IP subnet-based assignment: assigns VLANs based on the source IP addresses of frames. This mode applies to scenarios where there are high requirements for mobility and simplified management and low requirements for security. </a:t>
            </a:r>
          </a:p>
          <a:p>
            <a:pPr lvl="1"/>
            <a:r>
              <a:rPr lang="en-US" dirty="0" smtClean="0"/>
              <a:t>Protocol-based assignment: assigns VLANs based on the protocol (suite) types and encapsulation formats of frames. This mode applies to networks running multiple protocols. </a:t>
            </a:r>
          </a:p>
          <a:p>
            <a:pPr lvl="1"/>
            <a:r>
              <a:rPr lang="en-US" dirty="0" smtClean="0"/>
              <a:t>Policy-based assignment: assigns VLANs based on a specified policy, which means VLANs are assigned based on combinations of interfaces, MAC addresses, and IP addresses. This mode applies to complex networks.</a:t>
            </a:r>
            <a:endParaRPr 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700634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device configured with voice VLAN can identify voice flows in either of the following modes:</a:t>
            </a:r>
            <a:endParaRPr lang="en-US" altLang="zh-CN" smtClean="0"/>
          </a:p>
          <a:p>
            <a:pPr lvl="1"/>
            <a:r>
              <a:rPr lang="en-US" smtClean="0"/>
              <a:t>MAC address-based identification: A device identifies voice flows based on the source MAC addresses of received data packets. If a source MAC address of a packet matches the organizationally unique identifier (OUI) of a voice device, the packet is considered a voice packet. OUIs must be preconfigured and are used in scenarios where IP phones send untagged voice packets.</a:t>
            </a:r>
            <a:endParaRPr lang="en-US" altLang="zh-CN" smtClean="0"/>
          </a:p>
          <a:p>
            <a:pPr lvl="1"/>
            <a:r>
              <a:rPr lang="en-US" smtClean="0"/>
              <a:t>VLAN-based identification: Configuring OUIs for a large number of IP phones is time-consuming. In this case, you can configure a switch to identify voice packets based on VLAN IDs. If the VLAN ID of a received packet matches the configured voice VLAN ID, the packet is considered a voice packet. This simplifies configuration when a large number of IP phones are connected to the switch. However, the IP phones must be able to obtain voice VLAN information from the switch.</a:t>
            </a:r>
          </a:p>
          <a:p>
            <a:pPr lvl="0"/>
            <a:endParaRPr lang="en-US" altLang="zh-CN"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158678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How is an STP tree generated?</a:t>
            </a:r>
          </a:p>
          <a:p>
            <a:pPr lvl="1"/>
            <a:r>
              <a:rPr lang="en-US" smtClean="0"/>
              <a:t>STP compares four parameters: root </a:t>
            </a:r>
            <a:r>
              <a:rPr lang="en-US" altLang="zh-CN" smtClean="0"/>
              <a:t>bridge </a:t>
            </a:r>
            <a:r>
              <a:rPr lang="en-US" smtClean="0"/>
              <a:t>ID, root path cost (RPC), bridge ID (BID), and port ID (PID). A smaller value indicates a higher priority. All these parameters are BPDU fields.</a:t>
            </a:r>
          </a:p>
          <a:p>
            <a:pPr lvl="2"/>
            <a:r>
              <a:rPr lang="en-US" smtClean="0"/>
              <a:t>Root bridge election: The device with the smallest root </a:t>
            </a:r>
            <a:r>
              <a:rPr lang="en-US" altLang="zh-CN" smtClean="0"/>
              <a:t>bridge </a:t>
            </a:r>
            <a:r>
              <a:rPr lang="en-US" smtClean="0"/>
              <a:t>ID is elected as the root bridge.</a:t>
            </a:r>
          </a:p>
          <a:p>
            <a:pPr lvl="2"/>
            <a:r>
              <a:rPr lang="en-US" smtClean="0"/>
              <a:t>Root port election: A device compares the RPC, peer BID, peer PID, and local PID of its ports in sequence. The port with the smallest value is elected as the root port.</a:t>
            </a:r>
          </a:p>
          <a:p>
            <a:pPr lvl="2"/>
            <a:r>
              <a:rPr lang="en-US" smtClean="0"/>
              <a:t>Designated port election: A device compares the RPC, local BID, and local PID of its ports in sequence. The port with the smallest value is elected as the root port.</a:t>
            </a:r>
          </a:p>
          <a:p>
            <a:pPr lvl="2"/>
            <a:r>
              <a:rPr lang="en-US" smtClean="0"/>
              <a:t>After the root port and designated port are determined, all the non-root ports and non-designated ports on the switch will be blocked.</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075966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196465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943232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71237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322099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PBR is used in agile campus service orchestration, multi-egress, and anti-DDoS off-path deployment scenarios.</a:t>
            </a:r>
          </a:p>
          <a:p>
            <a:r>
              <a:rPr lang="en-US" smtClean="0"/>
              <a:t>MQC: Modular QoS Command Line Interface</a:t>
            </a:r>
            <a:endParaRPr lang="en-US"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622733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266485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766659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821401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750888" y="742950"/>
            <a:ext cx="5541962" cy="3117850"/>
          </a:xfrm>
        </p:spPr>
      </p:sp>
      <p:sp>
        <p:nvSpPr>
          <p:cNvPr id="6" name="备注占位符 5"/>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936535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lnSpc>
                <a:spcPct val="100000"/>
              </a:lnSpc>
            </a:pPr>
            <a:r>
              <a:rPr lang="en-US" dirty="0" smtClean="0"/>
              <a:t>Generally, all hosts on the same network segment are configured with the same default route with the gateway address as the next-hop address. The hosts use the default route to send packets to the gateway, which then forwards the packets to other network segments, enabling hosts to communicate with external networks. If the gateway fails, hosts using this gateway address as the next hop of their default route cannot communicate with external networks.</a:t>
            </a:r>
            <a:endParaRPr lang="en-US" altLang="zh-CN" dirty="0" smtClean="0"/>
          </a:p>
          <a:p>
            <a:pPr lvl="0">
              <a:lnSpc>
                <a:spcPct val="100000"/>
              </a:lnSpc>
            </a:pPr>
            <a:r>
              <a:rPr lang="en-US" dirty="0" smtClean="0"/>
              <a:t>The Virtual Router Redundancy Protocol (VRRP) virtualizes several routing devices into a virtual router and uses the IP address of the virtual router as the default gateway address for the communication between users and external networks. If a gateway fails, VRRP selects another gateway to forward traffic, thereby ensuring reliable communication.</a:t>
            </a:r>
            <a:endParaRPr lang="en-US" altLang="zh-CN" dirty="0" smtClean="0"/>
          </a:p>
          <a:p>
            <a:pPr lvl="1">
              <a:lnSpc>
                <a:spcPct val="100000"/>
              </a:lnSpc>
            </a:pPr>
            <a:r>
              <a:rPr lang="en-US" dirty="0" smtClean="0"/>
              <a:t>Redundancy: Multiple routing devices enabled with VRRP constitute a VRRP group and the VRRP group is used as the default gateway. When a single point of failure (SPOF) occurs, services are transmitted through the backup link. This reduces the possibility of network faults and ensures non-stop transmission of services.</a:t>
            </a:r>
          </a:p>
          <a:p>
            <a:pPr lvl="1">
              <a:lnSpc>
                <a:spcPct val="100000"/>
              </a:lnSpc>
            </a:pPr>
            <a:r>
              <a:rPr lang="en-US" dirty="0" smtClean="0"/>
              <a:t>Load balancing: VRRP enables multiple available routers to share the load, reducing the traffic burden on the master.</a:t>
            </a:r>
          </a:p>
          <a:p>
            <a:pPr lvl="1">
              <a:lnSpc>
                <a:spcPct val="100000"/>
              </a:lnSpc>
            </a:pPr>
            <a:r>
              <a:rPr lang="en-US" dirty="0" smtClean="0"/>
              <a:t>Association: VRRP can monitor faults on uplinks. When the uplink interface or uplink is faulty, the priority of the original master decreases, and an optimal backup becomes the master, ensuring proper traffic forwarding. Association between VRRP and BFD speeds up the active/standby switchover. To speed up the active/standby switchover in the VRRP group, configure a BFD session between the master and backup and associate the BFD session with the VRRP group. This is because BFD can fast detect faults. When the link between the master and backup becomes Down, the backup immediately switches to the master and takes over traffic.</a:t>
            </a:r>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797733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669815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NQA measures the performance of various protocols running on networks, which helps users collect statistics about network operation indexes in real time.</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020530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Port isolation provides more secure and flexible networking solutions.</a:t>
            </a:r>
          </a:p>
          <a:p>
            <a:r>
              <a:rPr lang="en-US" smtClean="0"/>
              <a:t>In some scenarios, data exchanged between terminals in a VLAN needs to be forwarded by an upper-layer device instead of an access switch. This ensures that traffic is forwarded by the upper-layer device instead of the access switch, so that traffic management and control policies can be deployed on the upper-layer device. This mode is called centralized forwarding mode. In this mode, port isolation is configured for all downstream Layer 2 devices. Therefore, proxy ARP should be configured on the gateway. In most cases, intra-VLAN proxy ARP is used.</a:t>
            </a:r>
          </a:p>
          <a:p>
            <a:endParaRPr lang="en-US" altLang="zh-CN"/>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84481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37357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Configuring port security on an interface of a switch can limit the number of MAC addresses learned by the interface. Then punishment measures can be taken when a violation occurs.</a:t>
            </a:r>
          </a:p>
          <a:p>
            <a:r>
              <a:rPr lang="en-US" smtClean="0"/>
              <a:t>The interface configured with port security can convert the learned MAC addresses into secure MAC addresses, preventing devices with other MAC addresses from accessing the network through the interface.</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899662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707615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DHCP snooping-enabled device forwards DHCP Request messages of users (DHCP clients) to an authorized DHCP server through the trusted interface, and then generates DHCP snooping binding entries based on the DHCP ACK messages received from the DHCP server. When receiving DHCP messages from users through the DHCP snooping-enabled interfaces, the device checks the messages against the binding table, thereby preventing attacks initiated by unauthorized users. In addition, DHCP snooping supports multiple security features, such as limiting the rate for sending DHCP messages.</a:t>
            </a:r>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901092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lnSpc>
                <a:spcPct val="114000"/>
              </a:lnSpc>
            </a:pPr>
            <a:r>
              <a:rPr lang="en-US" dirty="0" smtClean="0"/>
              <a:t>An MITM attacker establishes independent connections with two parties that intend to communicate and relays messages between them. The two parties consider that they are directly communicating with each other over a private connection, but the entire conversation is in fact controlled by the attacker. In an MITM attack, the attacker can intercept all packets exchanged between the two parties and insert new ones.</a:t>
            </a:r>
            <a:endParaRPr lang="en-US" altLang="zh-CN" dirty="0" smtClean="0"/>
          </a:p>
          <a:p>
            <a:pPr>
              <a:lnSpc>
                <a:spcPct val="114000"/>
              </a:lnSpc>
            </a:pPr>
            <a:r>
              <a:rPr lang="en-US" dirty="0" smtClean="0"/>
              <a:t>To defend against MITM attacks, configure DAI on a switch.</a:t>
            </a:r>
            <a:endParaRPr lang="en-US" altLang="zh-CN" dirty="0" smtClean="0"/>
          </a:p>
          <a:p>
            <a:pPr lvl="1">
              <a:lnSpc>
                <a:spcPct val="114000"/>
              </a:lnSpc>
            </a:pPr>
            <a:r>
              <a:rPr lang="en-US" dirty="0" smtClean="0"/>
              <a:t>DAI defends against MITM attacks using a DHCP snooping binding table. When the switch receives an ARP packet, it compares the source IP address, source MAC address, VLAN ID, and interface number of the ARP packet with those in DHCP snooping binding entries. If the ARP packet matches a binding entry, the switch considers the ARP packet valid and allows the packet to pass through. If the ARP packet does not match any binding entry, the switch considers the ARP packet invalid and discards the packet.</a:t>
            </a:r>
            <a:endParaRPr lang="en-US" altLang="zh-CN" dirty="0" smtClean="0"/>
          </a:p>
          <a:p>
            <a:pPr lvl="1">
              <a:lnSpc>
                <a:spcPct val="114000"/>
              </a:lnSpc>
            </a:pPr>
            <a:r>
              <a:rPr lang="en-US" dirty="0" smtClean="0"/>
              <a:t>DAI is available only when DHCP snooping is configured. A DHCP snooping-enabled switch automatically generates DHCP snooping binding entries when DHCP users go online. If a user is configured with a static IP address, you need to manually configure a static binding entry for the user.</a:t>
            </a:r>
            <a:endParaRPr lang="en-US" altLang="zh-CN" dirty="0" smtClean="0"/>
          </a:p>
          <a:p>
            <a:pPr lvl="1">
              <a:lnSpc>
                <a:spcPct val="114000"/>
              </a:lnSpc>
            </a:pPr>
            <a:r>
              <a:rPr lang="en-US" dirty="0" smtClean="0"/>
              <a:t>When an attacker connected to the DAI-enabled switch sends bogus ARP packets, the switch detects the attack based on the binding entries and discards the bogus ARP packets. If the packet discarding alarm function is also enabled on the DAI-enabled switch, the switch will generate an alarm when the number of ARP packets discarded due to failure to match any binding entry exceeds the alarm threshold.</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669526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As networks continue to increase in scale, a growing number of attackers are forging source IP addresses to initiate network attacks (IP address spoofing attacks). Some attackers forge IP addresses of authorized users to obtain network access rights and access networks. As a result, authorized users are unable to access networks or sensitive information may be intercepted.</a:t>
            </a:r>
            <a:endParaRPr lang="en-US" altLang="zh-CN" smtClean="0"/>
          </a:p>
          <a:p>
            <a:r>
              <a:rPr lang="en-US" smtClean="0"/>
              <a:t>IPSG provides a mechanism to effectively defend against IP address spoofing attacks.</a:t>
            </a:r>
            <a:endParaRPr lang="en-US" altLang="zh-CN" smtClean="0"/>
          </a:p>
          <a:p>
            <a:pPr lvl="1"/>
            <a:r>
              <a:rPr lang="en-US" smtClean="0"/>
              <a:t>The binding table can be a static binding table or a dynamic DHCP snooping binding table.</a:t>
            </a:r>
            <a:endParaRPr lang="en-US" altLang="zh-CN" smtClean="0"/>
          </a:p>
          <a:p>
            <a:pPr lvl="1"/>
            <a:r>
              <a:rPr lang="en-US" smtClean="0"/>
              <a:t>IPSG only checks the IP packets from hosts. It does not check non-IP packets such as ARP packets.</a:t>
            </a:r>
          </a:p>
          <a:p>
            <a:pPr lvl="1"/>
            <a:endParaRPr lang="en-US" altLang="zh-CN" smtClean="0"/>
          </a:p>
          <a:p>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935149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7435909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addition to using NAC to authenticate access users and control their rights, a campus network also needs to authenticate and control rights of administrators (also called login users) who can log in to devices through FTP, HTTP, SSH, Telnet, or console ports.</a:t>
            </a:r>
            <a:endParaRPr lang="en-US" altLang="zh-CN" smtClean="0"/>
          </a:p>
          <a:p>
            <a:endParaRPr lang="en-US" altLang="zh-CN"/>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6088570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lnSpc>
                <a:spcPct val="114000"/>
              </a:lnSpc>
            </a:pPr>
            <a:r>
              <a:rPr lang="en-US" dirty="0" smtClean="0"/>
              <a:t>DHCP dynamically configures and uniformly manages IP addresses of hosts. DHCP is defined in RFC 2131 and uses the client/server communication mode. A DHCP client requests configuration information from a DHCP server, and the DHCP server returns the configuration information allocated to the DHCP client.</a:t>
            </a:r>
            <a:endParaRPr lang="en-US" altLang="zh-CN" dirty="0" smtClean="0"/>
          </a:p>
          <a:p>
            <a:pPr lvl="1">
              <a:lnSpc>
                <a:spcPct val="114000"/>
              </a:lnSpc>
            </a:pPr>
            <a:r>
              <a:rPr lang="en-US" dirty="0" smtClean="0"/>
              <a:t>Instead of statically specifying an IP address for a host, DHCP enables a host to obtain an IP address dynamically.</a:t>
            </a:r>
            <a:endParaRPr lang="en-US" altLang="zh-CN" dirty="0" smtClean="0"/>
          </a:p>
          <a:p>
            <a:pPr lvl="1">
              <a:lnSpc>
                <a:spcPct val="114000"/>
              </a:lnSpc>
            </a:pPr>
            <a:r>
              <a:rPr lang="en-US" dirty="0" smtClean="0"/>
              <a:t>DHCP can allocate other configuration parameters, such as the startup configuration file of a client, so that the client can obtain all the required configuration information by using only one message.</a:t>
            </a:r>
            <a:endParaRPr lang="en-US" altLang="zh-CN" dirty="0" smtClean="0"/>
          </a:p>
          <a:p>
            <a:pPr lvl="1">
              <a:lnSpc>
                <a:spcPct val="114000"/>
              </a:lnSpc>
            </a:pPr>
            <a:r>
              <a:rPr lang="en-US" dirty="0" smtClean="0"/>
              <a:t>DHCP supports dynamic and static IP address allocation. A network administrator can select different address allocation modes for hosts as required.</a:t>
            </a:r>
            <a:endParaRPr lang="en-US" altLang="zh-CN" dirty="0" smtClean="0"/>
          </a:p>
          <a:p>
            <a:pPr lvl="2">
              <a:lnSpc>
                <a:spcPct val="114000"/>
              </a:lnSpc>
            </a:pPr>
            <a:r>
              <a:rPr lang="en-US" dirty="0" smtClean="0"/>
              <a:t>Dynamic allocation: DHCP allocates an IP address with a limited validity period (known as a lease) to a client. This mechanism applies to scenarios where hosts temporarily access the network or the number of idle IP addresses is less than the total number of hosts that do not require permanent connections.</a:t>
            </a:r>
            <a:endParaRPr lang="en-US" altLang="zh-CN" dirty="0" smtClean="0"/>
          </a:p>
          <a:p>
            <a:pPr lvl="2">
              <a:lnSpc>
                <a:spcPct val="114000"/>
              </a:lnSpc>
            </a:pPr>
            <a:r>
              <a:rPr lang="en-US" dirty="0" smtClean="0"/>
              <a:t>Static allocation: DHCP allocates fixed IP addresses to clients. Compared with manual IP address configuration, DHCP static allocation prevents manual configuration errors and enables unified maintenance and management.</a:t>
            </a:r>
            <a:endParaRPr lang="en-US" altLang="zh-CN" dirty="0" smtClean="0"/>
          </a:p>
          <a:p>
            <a:pPr>
              <a:lnSpc>
                <a:spcPct val="114000"/>
              </a:lnSpc>
            </a:pPr>
            <a:r>
              <a:rPr lang="en-US" dirty="0" smtClean="0"/>
              <a:t>DHCP has the following benefits:</a:t>
            </a:r>
            <a:endParaRPr lang="en-US" altLang="zh-CN" dirty="0" smtClean="0"/>
          </a:p>
          <a:p>
            <a:pPr lvl="1">
              <a:lnSpc>
                <a:spcPct val="114000"/>
              </a:lnSpc>
            </a:pPr>
            <a:r>
              <a:rPr lang="en-US" dirty="0" smtClean="0"/>
              <a:t>Reduced client configuration and maintenance cost.</a:t>
            </a:r>
          </a:p>
          <a:p>
            <a:pPr lvl="1">
              <a:lnSpc>
                <a:spcPct val="114000"/>
              </a:lnSpc>
            </a:pPr>
            <a:r>
              <a:rPr lang="en-US" dirty="0" smtClean="0"/>
              <a:t>Centralized management of limited IP addresses.</a:t>
            </a:r>
            <a:endParaRPr lang="en-US" altLang="zh-CN"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3389125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8981327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094367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69030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887735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plug-and-play of a device is implemented by establishing a NETCONF session between the device and the controller, so that the controller can deliver configurations to the device.</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2367886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3262322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LLDP is a standard Layer 2 topology discovery protocol defined in IEEE 802.1ab. LLDP collects local device information including the management IP address, device ID, and port ID and advertises the information to neighboring devices. Neighboring devices save the received information in their management information bases (MIBs). The NMS can query required information in MIBs to determine link status.</a:t>
            </a:r>
            <a:endParaRPr lang="en-US" altLang="zh-CN" smtClean="0"/>
          </a:p>
          <a:p>
            <a:r>
              <a:rPr lang="en-US" smtClean="0"/>
              <a:t>As networks grow in scale, network devices are increasing in diversity with complex configurations, posing higher requirements on network management capabilities. Most NMSs can detect Layer 3 network topologies, but they cannot detect detailed Layer 2 topologies or configuration conflicts. To address the network management problems, a standard protocol is required to exchange Layer 2 information between network devices.</a:t>
            </a:r>
          </a:p>
          <a:p>
            <a:r>
              <a:rPr lang="en-US" smtClean="0"/>
              <a:t>LLDP provides a standard link-layer discovery method. By obtaining Layer 2 information from devices, LLDP allows users to detect the topology of neighboring devices, and display paths between clients, switches, routers, application servers, and network servers. The information also helps detect configuration conflicts between network devices and identify causes of network failures. Enterprise users can use an NMS to monitor the link status on devices running LLDP and quickly locate network faults.</a:t>
            </a:r>
          </a:p>
          <a:p>
            <a:endParaRPr lang="en-US" altLang="zh-CN"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7179661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035297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8643626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1309007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093763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7029315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B/S: Browser/Server</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46353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8875522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3165974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02129212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1828338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altLang="zh-CN" smtClean="0"/>
              <a:t>ERP: Enterprise Resource Planning</a:t>
            </a:r>
            <a:endParaRPr lang="zh-CN" alt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8892244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ltLang="zh-CN" dirty="0" smtClean="0"/>
              <a:t>BCD</a:t>
            </a:r>
          </a:p>
          <a:p>
            <a:pPr marL="228600" indent="-228600">
              <a:buFont typeface="+mj-lt"/>
              <a:buAutoNum type="arabicPeriod"/>
            </a:pPr>
            <a:r>
              <a:rPr lang="en-US" altLang="zh-CN" dirty="0" smtClean="0"/>
              <a:t>A</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8301852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3986822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509951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365481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946498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362035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632514168"/>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bwMode="auto">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906" userDrawn="1">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4" orient="horz" pos="3906">
          <p15:clr>
            <a:srgbClr val="F26B43"/>
          </p15:clr>
        </p15:guide>
        <p15:guide id="6" pos="3840">
          <p15:clr>
            <a:srgbClr val="F26B43"/>
          </p15:clr>
        </p15:guide>
        <p15:guide id="7" orient="horz" pos="278">
          <p15:clr>
            <a:srgbClr val="F26B43"/>
          </p15:clr>
        </p15:guide>
        <p15:guide id="8" orient="horz" pos="234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Copyright©2021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userDrawn="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5.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14.xml"/><Relationship Id="rId5" Type="http://schemas.openxmlformats.org/officeDocument/2006/relationships/image" Target="../media/image25.jpeg"/><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4.xml"/><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1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0.png"/><Relationship Id="rId7"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4.xml"/><Relationship Id="rId6" Type="http://schemas.openxmlformats.org/officeDocument/2006/relationships/image" Target="../media/image10.png"/><Relationship Id="rId5" Type="http://schemas.openxmlformats.org/officeDocument/2006/relationships/image" Target="../media/image26.png"/><Relationship Id="rId4" Type="http://schemas.openxmlformats.org/officeDocument/2006/relationships/image" Target="../media/image31.png"/><Relationship Id="rId9"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33.em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14.xml"/><Relationship Id="rId6" Type="http://schemas.openxmlformats.org/officeDocument/2006/relationships/image" Target="../media/image26.png"/><Relationship Id="rId5" Type="http://schemas.openxmlformats.org/officeDocument/2006/relationships/image" Target="../media/image36.pn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15.xml"/><Relationship Id="rId6" Type="http://schemas.openxmlformats.org/officeDocument/2006/relationships/image" Target="../media/image20.png"/><Relationship Id="rId5" Type="http://schemas.openxmlformats.org/officeDocument/2006/relationships/image" Target="../media/image16.png"/><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13.xml"/><Relationship Id="rId5" Type="http://schemas.openxmlformats.org/officeDocument/2006/relationships/image" Target="../media/image26.png"/><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15.xml"/><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15.xml"/><Relationship Id="rId5" Type="http://schemas.openxmlformats.org/officeDocument/2006/relationships/image" Target="../media/image39.png"/><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10.png"/><Relationship Id="rId3" Type="http://schemas.openxmlformats.org/officeDocument/2006/relationships/image" Target="../media/image12.pn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15.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4.png"/><Relationship Id="rId10" Type="http://schemas.openxmlformats.org/officeDocument/2006/relationships/image" Target="../media/image20.png"/><Relationship Id="rId4" Type="http://schemas.openxmlformats.org/officeDocument/2006/relationships/image" Target="../media/image13.png"/><Relationship Id="rId9"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15.xml"/><Relationship Id="rId6" Type="http://schemas.openxmlformats.org/officeDocument/2006/relationships/image" Target="../media/image40.png"/><Relationship Id="rId5" Type="http://schemas.openxmlformats.org/officeDocument/2006/relationships/image" Target="../media/image22.png"/><Relationship Id="rId4" Type="http://schemas.openxmlformats.org/officeDocument/2006/relationships/image" Target="../media/image18.png"/></Relationships>
</file>

<file path=ppt/slides/_rels/slide3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1.png"/><Relationship Id="rId7"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15.xml"/><Relationship Id="rId6" Type="http://schemas.openxmlformats.org/officeDocument/2006/relationships/image" Target="../media/image10.png"/><Relationship Id="rId5" Type="http://schemas.openxmlformats.org/officeDocument/2006/relationships/image" Target="../media/image21.png"/><Relationship Id="rId4" Type="http://schemas.openxmlformats.org/officeDocument/2006/relationships/image" Target="../media/image19.png"/><Relationship Id="rId9" Type="http://schemas.openxmlformats.org/officeDocument/2006/relationships/image" Target="../media/image12.png"/></Relationships>
</file>

<file path=ppt/slides/_rels/slide33.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7.png"/><Relationship Id="rId3" Type="http://schemas.openxmlformats.org/officeDocument/2006/relationships/image" Target="../media/image26.png"/><Relationship Id="rId7" Type="http://schemas.openxmlformats.org/officeDocument/2006/relationships/image" Target="../media/image19.png"/><Relationship Id="rId12" Type="http://schemas.openxmlformats.org/officeDocument/2006/relationships/image" Target="../media/image12.png"/><Relationship Id="rId2" Type="http://schemas.openxmlformats.org/officeDocument/2006/relationships/notesSlide" Target="../notesSlides/notesSlide33.xml"/><Relationship Id="rId1" Type="http://schemas.openxmlformats.org/officeDocument/2006/relationships/slideLayout" Target="../slideLayouts/slideLayout15.xml"/><Relationship Id="rId6" Type="http://schemas.openxmlformats.org/officeDocument/2006/relationships/image" Target="../media/image41.png"/><Relationship Id="rId11" Type="http://schemas.openxmlformats.org/officeDocument/2006/relationships/image" Target="../media/image11.png"/><Relationship Id="rId5" Type="http://schemas.openxmlformats.org/officeDocument/2006/relationships/image" Target="../media/image22.png"/><Relationship Id="rId10" Type="http://schemas.openxmlformats.org/officeDocument/2006/relationships/image" Target="../media/image42.png"/><Relationship Id="rId4" Type="http://schemas.openxmlformats.org/officeDocument/2006/relationships/image" Target="../media/image10.png"/><Relationship Id="rId9" Type="http://schemas.openxmlformats.org/officeDocument/2006/relationships/image" Target="../media/image16.png"/><Relationship Id="rId14" Type="http://schemas.openxmlformats.org/officeDocument/2006/relationships/image" Target="../media/image28.png"/></Relationships>
</file>

<file path=ppt/slides/_rels/slide3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9.png"/><Relationship Id="rId7"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15.xml"/><Relationship Id="rId6" Type="http://schemas.openxmlformats.org/officeDocument/2006/relationships/image" Target="../media/image16.png"/><Relationship Id="rId5" Type="http://schemas.openxmlformats.org/officeDocument/2006/relationships/image" Target="../media/image10.png"/><Relationship Id="rId4" Type="http://schemas.openxmlformats.org/officeDocument/2006/relationships/image" Target="../media/image21.png"/><Relationship Id="rId9" Type="http://schemas.openxmlformats.org/officeDocument/2006/relationships/image" Target="../media/image41.png"/></Relationships>
</file>

<file path=ppt/slides/_rels/slide3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0.png"/><Relationship Id="rId7"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15.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43.png"/></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6.xml"/><Relationship Id="rId1" Type="http://schemas.openxmlformats.org/officeDocument/2006/relationships/slideLayout" Target="../slideLayouts/slideLayout15.xml"/><Relationship Id="rId6" Type="http://schemas.openxmlformats.org/officeDocument/2006/relationships/image" Target="../media/image18.png"/><Relationship Id="rId5" Type="http://schemas.openxmlformats.org/officeDocument/2006/relationships/image" Target="../media/image44.png"/><Relationship Id="rId4" Type="http://schemas.openxmlformats.org/officeDocument/2006/relationships/image" Target="../media/image26.png"/></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6.png"/><Relationship Id="rId2" Type="http://schemas.openxmlformats.org/officeDocument/2006/relationships/notesSlide" Target="../notesSlides/notesSlide37.xml"/><Relationship Id="rId1" Type="http://schemas.openxmlformats.org/officeDocument/2006/relationships/slideLayout" Target="../slideLayouts/slideLayout15.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20.png"/><Relationship Id="rId2" Type="http://schemas.openxmlformats.org/officeDocument/2006/relationships/notesSlide" Target="../notesSlides/notesSlide39.xml"/><Relationship Id="rId1" Type="http://schemas.openxmlformats.org/officeDocument/2006/relationships/slideLayout" Target="../slideLayouts/slideLayout15.xml"/><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8.png"/><Relationship Id="rId2" Type="http://schemas.openxmlformats.org/officeDocument/2006/relationships/notesSlide" Target="../notesSlides/notesSlide40.xml"/><Relationship Id="rId1" Type="http://schemas.openxmlformats.org/officeDocument/2006/relationships/slideLayout" Target="../slideLayouts/slideLayout15.xml"/><Relationship Id="rId6" Type="http://schemas.openxmlformats.org/officeDocument/2006/relationships/image" Target="../media/image20.png"/><Relationship Id="rId5" Type="http://schemas.openxmlformats.org/officeDocument/2006/relationships/image" Target="../media/image16.png"/><Relationship Id="rId4" Type="http://schemas.openxmlformats.org/officeDocument/2006/relationships/image" Target="../media/image26.png"/></Relationships>
</file>

<file path=ppt/slides/_rels/slide4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1.xml"/><Relationship Id="rId1" Type="http://schemas.openxmlformats.org/officeDocument/2006/relationships/slideLayout" Target="../slideLayouts/slideLayout15.xml"/><Relationship Id="rId6" Type="http://schemas.openxmlformats.org/officeDocument/2006/relationships/image" Target="../media/image16.png"/><Relationship Id="rId5" Type="http://schemas.openxmlformats.org/officeDocument/2006/relationships/image" Target="../media/image26.png"/><Relationship Id="rId4" Type="http://schemas.openxmlformats.org/officeDocument/2006/relationships/image" Target="../media/image12.png"/></Relationships>
</file>

<file path=ppt/slides/_rels/slide4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2.xml"/><Relationship Id="rId1" Type="http://schemas.openxmlformats.org/officeDocument/2006/relationships/slideLayout" Target="../slideLayouts/slideLayout15.xml"/><Relationship Id="rId5" Type="http://schemas.openxmlformats.org/officeDocument/2006/relationships/image" Target="../media/image26.png"/><Relationship Id="rId4" Type="http://schemas.openxmlformats.org/officeDocument/2006/relationships/image" Target="../media/image49.png"/></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3.xml"/><Relationship Id="rId1" Type="http://schemas.openxmlformats.org/officeDocument/2006/relationships/slideLayout" Target="../slideLayouts/slideLayout15.xml"/><Relationship Id="rId5" Type="http://schemas.openxmlformats.org/officeDocument/2006/relationships/image" Target="../media/image18.png"/><Relationship Id="rId4" Type="http://schemas.openxmlformats.org/officeDocument/2006/relationships/image" Target="../media/image49.png"/></Relationships>
</file>

<file path=ppt/slides/_rels/slide4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4.xml"/><Relationship Id="rId1" Type="http://schemas.openxmlformats.org/officeDocument/2006/relationships/slideLayout" Target="../slideLayouts/slideLayout15.xml"/><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image" Target="../media/image26.png"/></Relationships>
</file>

<file path=ppt/slides/_rels/slide4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6.png"/><Relationship Id="rId7" Type="http://schemas.openxmlformats.org/officeDocument/2006/relationships/image" Target="../media/image10.png"/><Relationship Id="rId2" Type="http://schemas.openxmlformats.org/officeDocument/2006/relationships/notesSlide" Target="../notesSlides/notesSlide45.xml"/><Relationship Id="rId1" Type="http://schemas.openxmlformats.org/officeDocument/2006/relationships/slideLayout" Target="../slideLayouts/slideLayout15.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20.png"/><Relationship Id="rId9" Type="http://schemas.openxmlformats.org/officeDocument/2006/relationships/image" Target="../media/image43.png"/></Relationships>
</file>

<file path=ppt/slides/_rels/slide46.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17" Type="http://schemas.openxmlformats.org/officeDocument/2006/relationships/image" Target="../media/image43.png"/><Relationship Id="rId2" Type="http://schemas.openxmlformats.org/officeDocument/2006/relationships/notesSlide" Target="../notesSlides/notesSlide46.xml"/><Relationship Id="rId16" Type="http://schemas.openxmlformats.org/officeDocument/2006/relationships/image" Target="../media/image26.png"/><Relationship Id="rId1" Type="http://schemas.openxmlformats.org/officeDocument/2006/relationships/slideLayout" Target="../slideLayouts/slideLayout15.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4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6.png"/><Relationship Id="rId7" Type="http://schemas.openxmlformats.org/officeDocument/2006/relationships/image" Target="../media/image11.png"/><Relationship Id="rId2" Type="http://schemas.openxmlformats.org/officeDocument/2006/relationships/notesSlide" Target="../notesSlides/notesSlide47.xml"/><Relationship Id="rId1" Type="http://schemas.openxmlformats.org/officeDocument/2006/relationships/slideLayout" Target="../slideLayouts/slideLayout15.xml"/><Relationship Id="rId6" Type="http://schemas.openxmlformats.org/officeDocument/2006/relationships/image" Target="../media/image12.png"/><Relationship Id="rId11" Type="http://schemas.openxmlformats.org/officeDocument/2006/relationships/image" Target="../media/image19.png"/><Relationship Id="rId5" Type="http://schemas.openxmlformats.org/officeDocument/2006/relationships/image" Target="../media/image26.png"/><Relationship Id="rId10" Type="http://schemas.openxmlformats.org/officeDocument/2006/relationships/image" Target="../media/image18.png"/><Relationship Id="rId4" Type="http://schemas.openxmlformats.org/officeDocument/2006/relationships/image" Target="../media/image49.png"/><Relationship Id="rId9" Type="http://schemas.openxmlformats.org/officeDocument/2006/relationships/image" Target="../media/image10.png"/></Relationships>
</file>

<file path=ppt/slides/_rels/slide4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15.xml"/><Relationship Id="rId6" Type="http://schemas.openxmlformats.org/officeDocument/2006/relationships/image" Target="../media/image39.png"/><Relationship Id="rId5" Type="http://schemas.openxmlformats.org/officeDocument/2006/relationships/image" Target="../media/image26.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0.xml"/><Relationship Id="rId1" Type="http://schemas.openxmlformats.org/officeDocument/2006/relationships/slideLayout" Target="../slideLayouts/slideLayout15.xml"/><Relationship Id="rId6" Type="http://schemas.openxmlformats.org/officeDocument/2006/relationships/image" Target="../media/image49.png"/><Relationship Id="rId5" Type="http://schemas.openxmlformats.org/officeDocument/2006/relationships/image" Target="../media/image26.png"/><Relationship Id="rId4" Type="http://schemas.openxmlformats.org/officeDocument/2006/relationships/image" Target="../media/image13.png"/></Relationships>
</file>

<file path=ppt/slides/_rels/slide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1.xml"/><Relationship Id="rId1" Type="http://schemas.openxmlformats.org/officeDocument/2006/relationships/slideLayout" Target="../slideLayouts/slideLayout13.xml"/><Relationship Id="rId6" Type="http://schemas.openxmlformats.org/officeDocument/2006/relationships/image" Target="../media/image43.png"/><Relationship Id="rId5" Type="http://schemas.openxmlformats.org/officeDocument/2006/relationships/image" Target="../media/image52.png"/><Relationship Id="rId4" Type="http://schemas.openxmlformats.org/officeDocument/2006/relationships/image" Target="../media/image51.png"/></Relationships>
</file>

<file path=ppt/slides/_rels/slide52.xml.rels><?xml version="1.0" encoding="UTF-8" standalone="yes"?>
<Relationships xmlns="http://schemas.openxmlformats.org/package/2006/relationships"><Relationship Id="rId3" Type="http://schemas.openxmlformats.org/officeDocument/2006/relationships/hyperlink" Target="../11%20&#35268;&#33539;&#20462;&#25913;/VRPV8%20NETCONF%20&#32593;&#31649;&#25509;&#21475;&#25991;&#26723;%20V1.6.doc" TargetMode="External"/><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3.xml"/><Relationship Id="rId1" Type="http://schemas.openxmlformats.org/officeDocument/2006/relationships/slideLayout" Target="../slideLayouts/slideLayout15.xml"/><Relationship Id="rId6" Type="http://schemas.openxmlformats.org/officeDocument/2006/relationships/image" Target="../media/image43.png"/><Relationship Id="rId5" Type="http://schemas.openxmlformats.org/officeDocument/2006/relationships/image" Target="../media/image26.png"/><Relationship Id="rId4" Type="http://schemas.openxmlformats.org/officeDocument/2006/relationships/image" Target="../media/image13.png"/></Relationships>
</file>

<file path=ppt/slides/_rels/slide5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4.xml"/><Relationship Id="rId1" Type="http://schemas.openxmlformats.org/officeDocument/2006/relationships/slideLayout" Target="../slideLayouts/slideLayout13.xml"/><Relationship Id="rId5" Type="http://schemas.openxmlformats.org/officeDocument/2006/relationships/image" Target="../media/image50.png"/><Relationship Id="rId4" Type="http://schemas.openxmlformats.org/officeDocument/2006/relationships/image" Target="../media/image34.png"/></Relationships>
</file>

<file path=ppt/slides/_rels/slide5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5.xml"/><Relationship Id="rId1" Type="http://schemas.openxmlformats.org/officeDocument/2006/relationships/slideLayout" Target="../slideLayouts/slideLayout15.xml"/><Relationship Id="rId5" Type="http://schemas.openxmlformats.org/officeDocument/2006/relationships/image" Target="../media/image54.png"/><Relationship Id="rId4" Type="http://schemas.openxmlformats.org/officeDocument/2006/relationships/image" Target="../media/image39.png"/></Relationships>
</file>

<file path=ppt/slides/_rels/slide5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6.xml"/><Relationship Id="rId1" Type="http://schemas.openxmlformats.org/officeDocument/2006/relationships/slideLayout" Target="../slideLayouts/slideLayout15.xml"/><Relationship Id="rId4" Type="http://schemas.openxmlformats.org/officeDocument/2006/relationships/image" Target="../media/image15.png"/></Relationships>
</file>

<file path=ppt/slides/_rels/slide5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7.xml"/><Relationship Id="rId1" Type="http://schemas.openxmlformats.org/officeDocument/2006/relationships/slideLayout" Target="../slideLayouts/slideLayout15.xml"/><Relationship Id="rId4" Type="http://schemas.openxmlformats.org/officeDocument/2006/relationships/image" Target="../media/image15.png"/></Relationships>
</file>

<file path=ppt/slides/_rels/slide5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8.xml"/><Relationship Id="rId1" Type="http://schemas.openxmlformats.org/officeDocument/2006/relationships/slideLayout" Target="../slideLayouts/slideLayout15.xml"/><Relationship Id="rId5" Type="http://schemas.openxmlformats.org/officeDocument/2006/relationships/image" Target="../media/image34.png"/><Relationship Id="rId4" Type="http://schemas.openxmlformats.org/officeDocument/2006/relationships/image" Target="../media/image56.png"/></Relationships>
</file>

<file path=ppt/slides/_rels/slide5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9.xml"/><Relationship Id="rId1" Type="http://schemas.openxmlformats.org/officeDocument/2006/relationships/slideLayout" Target="../slideLayouts/slideLayout15.xml"/><Relationship Id="rId5" Type="http://schemas.openxmlformats.org/officeDocument/2006/relationships/image" Target="../media/image48.png"/><Relationship Id="rId4" Type="http://schemas.openxmlformats.org/officeDocument/2006/relationships/image" Target="../media/image57.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61.xml"/><Relationship Id="rId1" Type="http://schemas.openxmlformats.org/officeDocument/2006/relationships/slideLayout" Target="../slideLayouts/slideLayout15.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6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62.xml"/><Relationship Id="rId16" Type="http://schemas.openxmlformats.org/officeDocument/2006/relationships/image" Target="../media/image30.png"/><Relationship Id="rId1" Type="http://schemas.openxmlformats.org/officeDocument/2006/relationships/slideLayout" Target="../slideLayouts/slideLayout15.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6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3.xml"/><Relationship Id="rId1" Type="http://schemas.openxmlformats.org/officeDocument/2006/relationships/slideLayout" Target="../slideLayouts/slideLayout14.xml"/><Relationship Id="rId5" Type="http://schemas.openxmlformats.org/officeDocument/2006/relationships/image" Target="../media/image43.png"/><Relationship Id="rId4" Type="http://schemas.openxmlformats.org/officeDocument/2006/relationships/image" Target="../media/image58.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p:txBody>
          <a:bodyPr/>
          <a:lstStyle/>
          <a:p>
            <a:endParaRPr lang="zh-CN" altLang="en-US" dirty="0"/>
          </a:p>
        </p:txBody>
      </p:sp>
      <p:sp>
        <p:nvSpPr>
          <p:cNvPr id="7" name="文本占位符 6"/>
          <p:cNvSpPr>
            <a:spLocks noGrp="1"/>
          </p:cNvSpPr>
          <p:nvPr>
            <p:ph type="body" sz="quarter" idx="18"/>
          </p:nvPr>
        </p:nvSpPr>
        <p:spPr/>
        <p:txBody>
          <a:bodyPr/>
          <a:lstStyle/>
          <a:p>
            <a:r>
              <a:rPr lang="en-US" altLang="zh-CN" dirty="0" err="1" smtClean="0"/>
              <a:t>Datacom</a:t>
            </a:r>
            <a:endParaRPr lang="zh-CN" altLang="en-US" dirty="0"/>
          </a:p>
        </p:txBody>
      </p:sp>
      <p:sp>
        <p:nvSpPr>
          <p:cNvPr id="8" name="文本占位符 7"/>
          <p:cNvSpPr>
            <a:spLocks noGrp="1"/>
          </p:cNvSpPr>
          <p:nvPr>
            <p:ph type="body" sz="quarter" idx="19"/>
          </p:nvPr>
        </p:nvSpPr>
        <p:spPr/>
        <p:txBody>
          <a:bodyPr/>
          <a:lstStyle/>
          <a:p>
            <a:r>
              <a:rPr lang="en-US" altLang="zh-CN" dirty="0" smtClean="0"/>
              <a:t>General</a:t>
            </a:r>
            <a:endParaRPr lang="zh-CN" altLang="en-US" dirty="0"/>
          </a:p>
        </p:txBody>
      </p:sp>
      <p:sp>
        <p:nvSpPr>
          <p:cNvPr id="9" name="文本占位符 8"/>
          <p:cNvSpPr>
            <a:spLocks noGrp="1"/>
          </p:cNvSpPr>
          <p:nvPr>
            <p:ph type="body" sz="quarter" idx="20"/>
          </p:nvPr>
        </p:nvSpPr>
        <p:spPr/>
        <p:txBody>
          <a:bodyPr/>
          <a:lstStyle/>
          <a:p>
            <a:r>
              <a:rPr lang="en-US" altLang="zh-CN" dirty="0" smtClean="0"/>
              <a:t>V1.0</a:t>
            </a:r>
            <a:endParaRPr lang="zh-CN" altLang="en-US" dirty="0"/>
          </a:p>
        </p:txBody>
      </p:sp>
      <p:sp>
        <p:nvSpPr>
          <p:cNvPr id="2" name="文本占位符 1"/>
          <p:cNvSpPr>
            <a:spLocks noGrp="1"/>
          </p:cNvSpPr>
          <p:nvPr>
            <p:ph type="body" sz="quarter" idx="13"/>
          </p:nvPr>
        </p:nvSpPr>
        <p:spPr/>
        <p:txBody>
          <a:bodyPr/>
          <a:lstStyle/>
          <a:p>
            <a:r>
              <a:rPr lang="en-US" altLang="zh-CN" dirty="0" smtClean="0"/>
              <a:t>Zhang </a:t>
            </a:r>
            <a:r>
              <a:rPr lang="en-US" altLang="zh-CN" dirty="0" err="1" smtClean="0"/>
              <a:t>Linrui</a:t>
            </a:r>
            <a:r>
              <a:rPr lang="en-US" altLang="zh-CN" dirty="0" smtClean="0"/>
              <a:t>/WX570554</a:t>
            </a:r>
            <a:endParaRPr lang="en-US" altLang="zh-CN" dirty="0"/>
          </a:p>
        </p:txBody>
      </p:sp>
      <p:sp>
        <p:nvSpPr>
          <p:cNvPr id="3" name="文本占位符 2"/>
          <p:cNvSpPr>
            <a:spLocks noGrp="1"/>
          </p:cNvSpPr>
          <p:nvPr>
            <p:ph type="body" sz="quarter" idx="14"/>
          </p:nvPr>
        </p:nvSpPr>
        <p:spPr/>
        <p:txBody>
          <a:bodyPr/>
          <a:lstStyle/>
          <a:p>
            <a:r>
              <a:rPr lang="en-US" altLang="zh-CN" dirty="0" smtClean="0"/>
              <a:t>2021.02.15</a:t>
            </a:r>
            <a:endParaRPr lang="zh-CN" altLang="en-US" dirty="0"/>
          </a:p>
        </p:txBody>
      </p:sp>
      <p:sp>
        <p:nvSpPr>
          <p:cNvPr id="4" name="文本占位符 3"/>
          <p:cNvSpPr>
            <a:spLocks noGrp="1"/>
          </p:cNvSpPr>
          <p:nvPr>
            <p:ph type="body" sz="quarter" idx="15"/>
          </p:nvPr>
        </p:nvSpPr>
        <p:spPr/>
        <p:txBody>
          <a:bodyPr/>
          <a:lstStyle/>
          <a:p>
            <a:r>
              <a:rPr lang="en-US" altLang="zh-CN" dirty="0" smtClean="0"/>
              <a:t>Li </a:t>
            </a:r>
            <a:r>
              <a:rPr lang="en-US" altLang="zh-CN" dirty="0" err="1" smtClean="0"/>
              <a:t>Xianzhi</a:t>
            </a:r>
            <a:r>
              <a:rPr lang="en-US" altLang="zh-CN" dirty="0" smtClean="0"/>
              <a:t>/00354681</a:t>
            </a:r>
            <a:endParaRPr lang="en-US" altLang="zh-CN" dirty="0"/>
          </a:p>
        </p:txBody>
      </p:sp>
      <p:sp>
        <p:nvSpPr>
          <p:cNvPr id="5" name="文本占位符 4"/>
          <p:cNvSpPr>
            <a:spLocks noGrp="1"/>
          </p:cNvSpPr>
          <p:nvPr>
            <p:ph type="body" sz="quarter" idx="16"/>
          </p:nvPr>
        </p:nvSpPr>
        <p:spPr/>
        <p:txBody>
          <a:bodyPr/>
          <a:lstStyle/>
          <a:p>
            <a:r>
              <a:rPr lang="en-US" altLang="zh-CN" dirty="0" smtClean="0"/>
              <a:t>New</a:t>
            </a:r>
            <a:endParaRPr lang="zh-CN" altLang="en-US" dirty="0"/>
          </a:p>
        </p:txBody>
      </p:sp>
      <p:sp>
        <p:nvSpPr>
          <p:cNvPr id="10" name="文本占位符 9"/>
          <p:cNvSpPr>
            <a:spLocks noGrp="1"/>
          </p:cNvSpPr>
          <p:nvPr>
            <p:ph type="body" sz="quarter" idx="21"/>
          </p:nvPr>
        </p:nvSpPr>
        <p:spPr/>
        <p:txBody>
          <a:bodyPr/>
          <a:lstStyle/>
          <a:p>
            <a:r>
              <a:rPr lang="en-US" altLang="zh-CN" dirty="0" smtClean="0"/>
              <a:t>Lu </a:t>
            </a:r>
            <a:r>
              <a:rPr lang="en-US" altLang="zh-CN" dirty="0" err="1" smtClean="0"/>
              <a:t>Yueyue</a:t>
            </a:r>
            <a:r>
              <a:rPr lang="en-US" altLang="zh-CN" smtClean="0"/>
              <a:t>/WX445705</a:t>
            </a:r>
            <a:endParaRPr lang="en-US" altLang="zh-CN" dirty="0"/>
          </a:p>
        </p:txBody>
      </p:sp>
      <p:sp>
        <p:nvSpPr>
          <p:cNvPr id="11" name="文本占位符 10"/>
          <p:cNvSpPr>
            <a:spLocks noGrp="1"/>
          </p:cNvSpPr>
          <p:nvPr>
            <p:ph type="body" sz="quarter" idx="22"/>
          </p:nvPr>
        </p:nvSpPr>
        <p:spPr/>
        <p:txBody>
          <a:bodyPr/>
          <a:lstStyle/>
          <a:p>
            <a:r>
              <a:rPr lang="en-US" altLang="zh-CN" dirty="0" smtClean="0"/>
              <a:t>2021.10.15</a:t>
            </a:r>
            <a:endParaRPr lang="zh-CN" altLang="en-US" dirty="0"/>
          </a:p>
        </p:txBody>
      </p:sp>
      <p:sp>
        <p:nvSpPr>
          <p:cNvPr id="12" name="文本占位符 11"/>
          <p:cNvSpPr>
            <a:spLocks noGrp="1"/>
          </p:cNvSpPr>
          <p:nvPr>
            <p:ph type="body" sz="quarter" idx="23"/>
          </p:nvPr>
        </p:nvSpPr>
        <p:spPr/>
        <p:txBody>
          <a:bodyPr/>
          <a:lstStyle/>
          <a:p>
            <a:r>
              <a:rPr lang="en-US" altLang="zh-CN" dirty="0" smtClean="0"/>
              <a:t>He </a:t>
            </a:r>
            <a:r>
              <a:rPr lang="en-US" altLang="zh-CN" dirty="0" err="1" smtClean="0"/>
              <a:t>Junjian</a:t>
            </a:r>
            <a:r>
              <a:rPr lang="en-US" altLang="zh-CN" dirty="0" smtClean="0"/>
              <a:t>/WX580230</a:t>
            </a:r>
            <a:endParaRPr lang="en-US" altLang="zh-CN" dirty="0"/>
          </a:p>
        </p:txBody>
      </p:sp>
      <p:sp>
        <p:nvSpPr>
          <p:cNvPr id="13" name="文本占位符 12"/>
          <p:cNvSpPr>
            <a:spLocks noGrp="1"/>
          </p:cNvSpPr>
          <p:nvPr>
            <p:ph type="body" sz="quarter" idx="24"/>
          </p:nvPr>
        </p:nvSpPr>
        <p:spPr/>
        <p:txBody>
          <a:bodyPr/>
          <a:lstStyle/>
          <a:p>
            <a:r>
              <a:rPr lang="en-US" altLang="zh-CN" dirty="0" smtClean="0"/>
              <a:t>Update</a:t>
            </a:r>
            <a:endParaRPr lang="zh-CN" altLang="en-US" dirty="0"/>
          </a:p>
        </p:txBody>
      </p:sp>
      <p:sp>
        <p:nvSpPr>
          <p:cNvPr id="14" name="文本占位符 13"/>
          <p:cNvSpPr>
            <a:spLocks noGrp="1"/>
          </p:cNvSpPr>
          <p:nvPr>
            <p:ph type="body" sz="quarter" idx="25"/>
          </p:nvPr>
        </p:nvSpPr>
        <p:spPr/>
        <p:txBody>
          <a:bodyPr/>
          <a:lstStyle/>
          <a:p>
            <a:endParaRPr lang="zh-CN" altLang="en-US"/>
          </a:p>
        </p:txBody>
      </p:sp>
      <p:sp>
        <p:nvSpPr>
          <p:cNvPr id="15" name="文本占位符 14"/>
          <p:cNvSpPr>
            <a:spLocks noGrp="1"/>
          </p:cNvSpPr>
          <p:nvPr>
            <p:ph type="body" sz="quarter" idx="26"/>
          </p:nvPr>
        </p:nvSpPr>
        <p:spPr/>
        <p:txBody>
          <a:bodyPr/>
          <a:lstStyle/>
          <a:p>
            <a:endParaRPr lang="zh-CN" altLang="en-US"/>
          </a:p>
        </p:txBody>
      </p:sp>
      <p:sp>
        <p:nvSpPr>
          <p:cNvPr id="16" name="文本占位符 15"/>
          <p:cNvSpPr>
            <a:spLocks noGrp="1"/>
          </p:cNvSpPr>
          <p:nvPr>
            <p:ph type="body" sz="quarter" idx="27"/>
          </p:nvPr>
        </p:nvSpPr>
        <p:spPr/>
        <p:txBody>
          <a:bodyPr/>
          <a:lstStyle/>
          <a:p>
            <a:endParaRPr lang="zh-CN" altLang="en-US"/>
          </a:p>
        </p:txBody>
      </p:sp>
      <p:sp>
        <p:nvSpPr>
          <p:cNvPr id="17" name="文本占位符 16"/>
          <p:cNvSpPr>
            <a:spLocks noGrp="1"/>
          </p:cNvSpPr>
          <p:nvPr>
            <p:ph type="body" sz="quarter" idx="28"/>
          </p:nvPr>
        </p:nvSpPr>
        <p:spPr/>
        <p:txBody>
          <a:bodyPr/>
          <a:lstStyle/>
          <a:p>
            <a:endParaRPr lang="zh-CN" altLang="en-US"/>
          </a:p>
        </p:txBody>
      </p:sp>
      <p:sp>
        <p:nvSpPr>
          <p:cNvPr id="18" name="文本占位符 17"/>
          <p:cNvSpPr>
            <a:spLocks noGrp="1"/>
          </p:cNvSpPr>
          <p:nvPr>
            <p:ph type="body" sz="quarter" idx="29"/>
          </p:nvPr>
        </p:nvSpPr>
        <p:spPr/>
        <p:txBody>
          <a:bodyPr/>
          <a:lstStyle/>
          <a:p>
            <a:endParaRPr lang="zh-CN" altLang="en-US"/>
          </a:p>
        </p:txBody>
      </p:sp>
      <p:sp>
        <p:nvSpPr>
          <p:cNvPr id="19" name="文本占位符 18"/>
          <p:cNvSpPr>
            <a:spLocks noGrp="1"/>
          </p:cNvSpPr>
          <p:nvPr>
            <p:ph type="body" sz="quarter" idx="30"/>
          </p:nvPr>
        </p:nvSpPr>
        <p:spPr/>
        <p:txBody>
          <a:bodyPr/>
          <a:lstStyle/>
          <a:p>
            <a:endParaRPr lang="zh-CN" altLang="en-US"/>
          </a:p>
        </p:txBody>
      </p:sp>
      <p:sp>
        <p:nvSpPr>
          <p:cNvPr id="20" name="文本占位符 19"/>
          <p:cNvSpPr>
            <a:spLocks noGrp="1"/>
          </p:cNvSpPr>
          <p:nvPr>
            <p:ph type="body" sz="quarter" idx="31"/>
          </p:nvPr>
        </p:nvSpPr>
        <p:spPr/>
        <p:txBody>
          <a:bodyPr/>
          <a:lstStyle/>
          <a:p>
            <a:endParaRPr lang="zh-CN" altLang="en-US"/>
          </a:p>
        </p:txBody>
      </p:sp>
      <p:sp>
        <p:nvSpPr>
          <p:cNvPr id="21" name="文本占位符 20"/>
          <p:cNvSpPr>
            <a:spLocks noGrp="1"/>
          </p:cNvSpPr>
          <p:nvPr>
            <p:ph type="body" sz="quarter" idx="32"/>
          </p:nvPr>
        </p:nvSpPr>
        <p:spPr/>
        <p:txBody>
          <a:bodyPr/>
          <a:lstStyle/>
          <a:p>
            <a:endParaRPr lang="zh-CN" altLang="en-US"/>
          </a:p>
        </p:txBody>
      </p:sp>
      <p:sp>
        <p:nvSpPr>
          <p:cNvPr id="22" name="文本占位符 21"/>
          <p:cNvSpPr>
            <a:spLocks noGrp="1"/>
          </p:cNvSpPr>
          <p:nvPr>
            <p:ph type="body" sz="quarter" idx="33"/>
          </p:nvPr>
        </p:nvSpPr>
        <p:spPr/>
        <p:txBody>
          <a:bodyPr/>
          <a:lstStyle/>
          <a:p>
            <a:endParaRPr lang="zh-CN" altLang="en-US"/>
          </a:p>
        </p:txBody>
      </p:sp>
      <p:sp>
        <p:nvSpPr>
          <p:cNvPr id="23" name="文本占位符 22"/>
          <p:cNvSpPr>
            <a:spLocks noGrp="1"/>
          </p:cNvSpPr>
          <p:nvPr>
            <p:ph type="body" sz="quarter" idx="34"/>
          </p:nvPr>
        </p:nvSpPr>
        <p:spPr/>
        <p:txBody>
          <a:bodyPr/>
          <a:lstStyle/>
          <a:p>
            <a:endParaRPr lang="zh-CN" altLang="en-US"/>
          </a:p>
        </p:txBody>
      </p:sp>
      <p:sp>
        <p:nvSpPr>
          <p:cNvPr id="24" name="文本占位符 23"/>
          <p:cNvSpPr>
            <a:spLocks noGrp="1"/>
          </p:cNvSpPr>
          <p:nvPr>
            <p:ph type="body" sz="quarter" idx="35"/>
          </p:nvPr>
        </p:nvSpPr>
        <p:spPr/>
        <p:txBody>
          <a:bodyPr/>
          <a:lstStyle/>
          <a:p>
            <a:endParaRPr lang="zh-CN" altLang="en-US"/>
          </a:p>
        </p:txBody>
      </p:sp>
      <p:sp>
        <p:nvSpPr>
          <p:cNvPr id="25" name="文本占位符 24"/>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30254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t>Campus Network Classification (3)</a:t>
            </a:r>
            <a:endParaRPr lang="zh-CN" altLang="en-US" dirty="0"/>
          </a:p>
        </p:txBody>
      </p:sp>
      <p:sp>
        <p:nvSpPr>
          <p:cNvPr id="22" name="矩形 21"/>
          <p:cNvSpPr/>
          <p:nvPr/>
        </p:nvSpPr>
        <p:spPr bwMode="gray">
          <a:xfrm>
            <a:off x="450161" y="981717"/>
            <a:ext cx="11299824" cy="523220"/>
          </a:xfrm>
          <a:prstGeom prst="rect">
            <a:avLst/>
          </a:prstGeom>
          <a:noFill/>
        </p:spPr>
        <p:txBody>
          <a:bodyPr wrap="square">
            <a:spAutoFit/>
          </a:bodyPr>
          <a:lstStyle/>
          <a:p>
            <a:pPr lvl="0" fontAlgn="ctr"/>
            <a:r>
              <a:rPr lang="en-US" sz="1400" dirty="0" smtClean="0">
                <a:solidFill>
                  <a:prstClr val="black"/>
                </a:solidFill>
                <a:latin typeface="Huawei Sans" panose="020C0503030203020204" pitchFamily="34" charset="0"/>
              </a:rPr>
              <a:t>To meet requirements of different industries, the campus network architecture is designed based on the characteristics of the industries that campus networks serve, ultimately building industry-specific campus network solutions.</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75"/>
          <p:cNvSpPr/>
          <p:nvPr/>
        </p:nvSpPr>
        <p:spPr bwMode="gray">
          <a:xfrm>
            <a:off x="482608" y="1560304"/>
            <a:ext cx="277200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smtClean="0">
                <a:solidFill>
                  <a:srgbClr val="30B5C5"/>
                </a:solidFill>
                <a:latin typeface="Huawei Sans" panose="020C0503030203020204" pitchFamily="34" charset="0"/>
              </a:rPr>
              <a:t>Enterprise campus network</a:t>
            </a:r>
            <a:endParaRPr lang="en-US" sz="1400">
              <a:solidFill>
                <a:srgbClr val="30B5C5"/>
              </a:solidFill>
              <a:latin typeface="Huawei Sans" panose="020C0503030203020204" pitchFamily="34" charset="0"/>
            </a:endParaRPr>
          </a:p>
        </p:txBody>
      </p:sp>
      <p:sp>
        <p:nvSpPr>
          <p:cNvPr id="24" name="圆角矩形 75"/>
          <p:cNvSpPr/>
          <p:nvPr/>
        </p:nvSpPr>
        <p:spPr bwMode="gray">
          <a:xfrm>
            <a:off x="482608" y="1964263"/>
            <a:ext cx="2772000" cy="4188060"/>
          </a:xfrm>
          <a:prstGeom prst="roundRect">
            <a:avLst>
              <a:gd name="adj" fmla="val 719"/>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5" name="矩形 24"/>
          <p:cNvSpPr/>
          <p:nvPr/>
        </p:nvSpPr>
        <p:spPr bwMode="gray">
          <a:xfrm>
            <a:off x="458953" y="3662330"/>
            <a:ext cx="2747310" cy="1792798"/>
          </a:xfrm>
          <a:prstGeom prst="rect">
            <a:avLst/>
          </a:prstGeom>
          <a:noFill/>
        </p:spPr>
        <p:txBody>
          <a:bodyPr wrap="square">
            <a:spAutoFit/>
          </a:bodyPr>
          <a:lstStyle/>
          <a:p>
            <a:pPr marL="180975" lvl="0" indent="-180975" fontAlgn="ctr">
              <a:spcBef>
                <a:spcPts val="300"/>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It refers to the Ethernet-based enterprise office network.</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0975" lvl="0" indent="-180975" fontAlgn="ctr">
              <a:spcBef>
                <a:spcPts val="300"/>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The enterprise campus network focuses on network reliability and advancement, continuously improves employees' office experience, and ensures the efficiency and quality of operation and production.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75"/>
          <p:cNvSpPr/>
          <p:nvPr/>
        </p:nvSpPr>
        <p:spPr bwMode="gray">
          <a:xfrm>
            <a:off x="3305943" y="1560304"/>
            <a:ext cx="277200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School campus network</a:t>
            </a:r>
            <a:endParaRPr lang="en-US" sz="1400" dirty="0">
              <a:solidFill>
                <a:srgbClr val="30B5C5"/>
              </a:solidFill>
              <a:latin typeface="Huawei Sans" panose="020C0503030203020204" pitchFamily="34" charset="0"/>
            </a:endParaRPr>
          </a:p>
        </p:txBody>
      </p:sp>
      <p:sp>
        <p:nvSpPr>
          <p:cNvPr id="27" name="圆角矩形 75"/>
          <p:cNvSpPr/>
          <p:nvPr/>
        </p:nvSpPr>
        <p:spPr bwMode="gray">
          <a:xfrm>
            <a:off x="3305943" y="1964263"/>
            <a:ext cx="2772000" cy="4188060"/>
          </a:xfrm>
          <a:prstGeom prst="roundRect">
            <a:avLst>
              <a:gd name="adj" fmla="val 719"/>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8" name="矩形 27"/>
          <p:cNvSpPr/>
          <p:nvPr/>
        </p:nvSpPr>
        <p:spPr bwMode="gray">
          <a:xfrm>
            <a:off x="3302802" y="3662330"/>
            <a:ext cx="2820195" cy="2569934"/>
          </a:xfrm>
          <a:prstGeom prst="rect">
            <a:avLst/>
          </a:prstGeom>
          <a:noFill/>
        </p:spPr>
        <p:txBody>
          <a:bodyPr wrap="square">
            <a:spAutoFit/>
          </a:bodyPr>
          <a:lstStyle/>
          <a:p>
            <a:pPr marL="180975" lvl="0" indent="-180975" fontAlgn="ctr">
              <a:spcBef>
                <a:spcPts val="300"/>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School campus networks are classified into primary/secondary education and higher education campus networks.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0975" lvl="0" indent="-180975" fontAlgn="ctr">
              <a:spcBef>
                <a:spcPts val="300"/>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Higher education campus networks are complex and usually have teaching and research networks, student networks, and operational dormitory networks.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0975" lvl="0" indent="-180975" fontAlgn="ctr">
              <a:spcBef>
                <a:spcPts val="300"/>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There are high requirements on network manageability and security, and specific requirements on network advancement.</a:t>
            </a:r>
            <a:endParaRPr lang="en-US" sz="1200" dirty="0">
              <a:solidFill>
                <a:prstClr val="black"/>
              </a:solidFill>
              <a:latin typeface="Huawei Sans" panose="020C0503030203020204" pitchFamily="34" charset="0"/>
            </a:endParaRPr>
          </a:p>
        </p:txBody>
      </p:sp>
      <p:sp>
        <p:nvSpPr>
          <p:cNvPr id="29" name="圆角矩形 75"/>
          <p:cNvSpPr/>
          <p:nvPr/>
        </p:nvSpPr>
        <p:spPr bwMode="gray">
          <a:xfrm>
            <a:off x="6129278" y="1560304"/>
            <a:ext cx="277200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smtClean="0">
                <a:solidFill>
                  <a:srgbClr val="30B5C5"/>
                </a:solidFill>
                <a:latin typeface="Huawei Sans" panose="020C0503030203020204" pitchFamily="34" charset="0"/>
              </a:rPr>
              <a:t>Government campus network</a:t>
            </a:r>
            <a:endParaRPr lang="en-US" sz="1400">
              <a:solidFill>
                <a:srgbClr val="30B5C5"/>
              </a:solidFill>
              <a:latin typeface="Huawei Sans" panose="020C0503030203020204" pitchFamily="34" charset="0"/>
            </a:endParaRPr>
          </a:p>
        </p:txBody>
      </p:sp>
      <p:sp>
        <p:nvSpPr>
          <p:cNvPr id="30" name="圆角矩形 75"/>
          <p:cNvSpPr/>
          <p:nvPr/>
        </p:nvSpPr>
        <p:spPr bwMode="gray">
          <a:xfrm>
            <a:off x="6129278" y="1964263"/>
            <a:ext cx="2772000" cy="4188060"/>
          </a:xfrm>
          <a:prstGeom prst="roundRect">
            <a:avLst>
              <a:gd name="adj" fmla="val 719"/>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 name="矩形 30"/>
          <p:cNvSpPr/>
          <p:nvPr/>
        </p:nvSpPr>
        <p:spPr bwMode="gray">
          <a:xfrm>
            <a:off x="6146653" y="3662330"/>
            <a:ext cx="2747310" cy="1423467"/>
          </a:xfrm>
          <a:prstGeom prst="rect">
            <a:avLst/>
          </a:prstGeom>
          <a:noFill/>
        </p:spPr>
        <p:txBody>
          <a:bodyPr wrap="square">
            <a:spAutoFit/>
          </a:bodyPr>
          <a:lstStyle/>
          <a:p>
            <a:pPr marL="180975" lvl="0" indent="-180975" fontAlgn="ctr">
              <a:spcBef>
                <a:spcPts val="300"/>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It usually refers to the internal network of a government agency.</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0975" lvl="0" indent="-180975" fontAlgn="ctr">
              <a:spcBef>
                <a:spcPts val="300"/>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High security is required. Generally, the internal network and external network are isolated to ensure high security of confidential information.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75"/>
          <p:cNvSpPr/>
          <p:nvPr/>
        </p:nvSpPr>
        <p:spPr bwMode="gray">
          <a:xfrm>
            <a:off x="8952613" y="1560304"/>
            <a:ext cx="2772000"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400" dirty="0" smtClean="0">
                <a:solidFill>
                  <a:srgbClr val="30B5C5"/>
                </a:solidFill>
                <a:latin typeface="Huawei Sans" panose="020C0503030203020204" pitchFamily="34" charset="0"/>
              </a:rPr>
              <a:t>Business campus network</a:t>
            </a:r>
            <a:endParaRPr lang="en-US" sz="1400" dirty="0">
              <a:solidFill>
                <a:srgbClr val="30B5C5"/>
              </a:solidFill>
              <a:latin typeface="Huawei Sans" panose="020C0503030203020204" pitchFamily="34" charset="0"/>
            </a:endParaRPr>
          </a:p>
        </p:txBody>
      </p:sp>
      <p:sp>
        <p:nvSpPr>
          <p:cNvPr id="33" name="矩形 32"/>
          <p:cNvSpPr/>
          <p:nvPr/>
        </p:nvSpPr>
        <p:spPr bwMode="gray">
          <a:xfrm>
            <a:off x="8928957" y="3662330"/>
            <a:ext cx="2870321" cy="2385268"/>
          </a:xfrm>
          <a:prstGeom prst="rect">
            <a:avLst/>
          </a:prstGeom>
          <a:noFill/>
        </p:spPr>
        <p:txBody>
          <a:bodyPr wrap="square">
            <a:spAutoFit/>
          </a:bodyPr>
          <a:lstStyle/>
          <a:p>
            <a:pPr marL="180975" lvl="0" indent="-180975" fontAlgn="ctr">
              <a:spcBef>
                <a:spcPts val="300"/>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This type of campus networks apply to shopping malls, supermarkets, hotels, and parks.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0975" lvl="0" indent="-180975" fontAlgn="ctr">
              <a:spcBef>
                <a:spcPts val="300"/>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Such networks mainly serve consumers. In addition, they include subnets for internal office work.</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80975" lvl="0" indent="-180975" fontAlgn="ctr">
              <a:spcBef>
                <a:spcPts val="300"/>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Such networks provide Internet access services and help build business intelligence (BI) systems for a better user experience, lower O&amp;M cost, higher efficiency, and value transfer.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75"/>
          <p:cNvSpPr/>
          <p:nvPr/>
        </p:nvSpPr>
        <p:spPr bwMode="gray">
          <a:xfrm>
            <a:off x="8952613" y="1964263"/>
            <a:ext cx="2772000" cy="4188060"/>
          </a:xfrm>
          <a:prstGeom prst="roundRect">
            <a:avLst>
              <a:gd name="adj" fmla="val 719"/>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35" name="图片 34"/>
          <p:cNvPicPr>
            <a:picLocks/>
          </p:cNvPicPr>
          <p:nvPr/>
        </p:nvPicPr>
        <p:blipFill>
          <a:blip r:embed="rId3"/>
          <a:stretch>
            <a:fillRect/>
          </a:stretch>
        </p:blipFill>
        <p:spPr bwMode="gray">
          <a:xfrm>
            <a:off x="3520267" y="2014609"/>
            <a:ext cx="2400341" cy="1668987"/>
          </a:xfrm>
          <a:prstGeom prst="roundRect">
            <a:avLst>
              <a:gd name="adj" fmla="val 3026"/>
            </a:avLst>
          </a:prstGeom>
          <a:noFill/>
        </p:spPr>
      </p:pic>
      <p:pic>
        <p:nvPicPr>
          <p:cNvPr id="36" name="图片 35"/>
          <p:cNvPicPr>
            <a:picLocks/>
          </p:cNvPicPr>
          <p:nvPr/>
        </p:nvPicPr>
        <p:blipFill>
          <a:blip r:embed="rId4"/>
          <a:stretch>
            <a:fillRect/>
          </a:stretch>
        </p:blipFill>
        <p:spPr bwMode="gray">
          <a:xfrm>
            <a:off x="684565" y="2014609"/>
            <a:ext cx="2400341" cy="1668987"/>
          </a:xfrm>
          <a:prstGeom prst="roundRect">
            <a:avLst>
              <a:gd name="adj" fmla="val 3026"/>
            </a:avLst>
          </a:prstGeom>
          <a:noFill/>
        </p:spPr>
      </p:pic>
      <p:pic>
        <p:nvPicPr>
          <p:cNvPr id="37" name="图片 36"/>
          <p:cNvPicPr>
            <a:picLocks/>
          </p:cNvPicPr>
          <p:nvPr/>
        </p:nvPicPr>
        <p:blipFill>
          <a:blip r:embed="rId5"/>
          <a:stretch>
            <a:fillRect/>
          </a:stretch>
        </p:blipFill>
        <p:spPr bwMode="gray">
          <a:xfrm>
            <a:off x="6369241" y="2014609"/>
            <a:ext cx="2400341" cy="1668987"/>
          </a:xfrm>
          <a:prstGeom prst="roundRect">
            <a:avLst>
              <a:gd name="adj" fmla="val 3026"/>
            </a:avLst>
          </a:prstGeom>
          <a:noFill/>
        </p:spPr>
      </p:pic>
      <p:pic>
        <p:nvPicPr>
          <p:cNvPr id="38" name="图片 37"/>
          <p:cNvPicPr>
            <a:picLocks/>
          </p:cNvPicPr>
          <p:nvPr/>
        </p:nvPicPr>
        <p:blipFill>
          <a:blip r:embed="rId6"/>
          <a:stretch>
            <a:fillRect/>
          </a:stretch>
        </p:blipFill>
        <p:spPr bwMode="gray">
          <a:xfrm>
            <a:off x="9199784" y="2014609"/>
            <a:ext cx="2400341" cy="1668987"/>
          </a:xfrm>
          <a:prstGeom prst="roundRect">
            <a:avLst>
              <a:gd name="adj" fmla="val 3026"/>
            </a:avLst>
          </a:prstGeom>
          <a:noFill/>
        </p:spPr>
      </p:pic>
    </p:spTree>
    <p:extLst>
      <p:ext uri="{BB962C8B-B14F-4D97-AF65-F5344CB8AC3E}">
        <p14:creationId xmlns:p14="http://schemas.microsoft.com/office/powerpoint/2010/main" val="22920805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altLang="zh-CN" smtClean="0"/>
              <a:t>Typical Physical Architecture of a Campus Network</a:t>
            </a:r>
            <a:endParaRPr lang="zh-CN" altLang="en-US" dirty="0"/>
          </a:p>
        </p:txBody>
      </p:sp>
      <p:sp>
        <p:nvSpPr>
          <p:cNvPr id="212" name="矩形 211"/>
          <p:cNvSpPr/>
          <p:nvPr/>
        </p:nvSpPr>
        <p:spPr bwMode="gray">
          <a:xfrm>
            <a:off x="5561422" y="944563"/>
            <a:ext cx="6187666" cy="5207579"/>
          </a:xfrm>
          <a:prstGeom prst="rect">
            <a:avLst/>
          </a:prstGeom>
        </p:spPr>
        <p:txBody>
          <a:bodyPr wrap="square">
            <a:spAutoFit/>
          </a:bodyPr>
          <a:lstStyle/>
          <a:p>
            <a:pPr marL="285750" lvl="0" indent="-285750" fontAlgn="ctr">
              <a:lnSpc>
                <a:spcPct val="140000"/>
              </a:lnSpc>
              <a:spcBef>
                <a:spcPts val="600"/>
              </a:spcBef>
              <a:buSzPct val="50000"/>
              <a:buFont typeface="Wingdings" panose="05000000000000000000" pitchFamily="2" charset="2"/>
              <a:buChar char="l"/>
            </a:pPr>
            <a:r>
              <a:rPr lang="en-US" altLang="zh-CN" sz="1200" b="1" dirty="0">
                <a:solidFill>
                  <a:prstClr val="black"/>
                </a:solidFill>
                <a:latin typeface="Huawei Sans" panose="020C0503030203020204" pitchFamily="34" charset="0"/>
              </a:rPr>
              <a:t>Egress zone</a:t>
            </a:r>
            <a:r>
              <a:rPr lang="en-US" altLang="zh-CN" sz="1200" dirty="0">
                <a:solidFill>
                  <a:prstClr val="black"/>
                </a:solidFill>
                <a:latin typeface="Huawei Sans" panose="020C0503030203020204" pitchFamily="34" charset="0"/>
              </a:rPr>
              <a:t>: serves as the border between the campus internal network and the external network. Through this egress zone, internal users can access the public network and external users (including customers, partners, branch users, and remote users) can access the internal network. Firewalls can be deployed at the egress zone to ensure the security of the internal network.</a:t>
            </a:r>
          </a:p>
          <a:p>
            <a:pPr marL="285750" lvl="0" indent="-285750" fontAlgn="ctr">
              <a:lnSpc>
                <a:spcPct val="140000"/>
              </a:lnSpc>
              <a:spcBef>
                <a:spcPts val="600"/>
              </a:spcBef>
              <a:buSzPct val="50000"/>
              <a:buFont typeface="Wingdings" panose="05000000000000000000" pitchFamily="2" charset="2"/>
              <a:buChar char="l"/>
            </a:pPr>
            <a:r>
              <a:rPr lang="en-US" altLang="zh-CN" sz="1200" b="1" dirty="0">
                <a:solidFill>
                  <a:prstClr val="black"/>
                </a:solidFill>
                <a:latin typeface="Huawei Sans" panose="020C0503030203020204" pitchFamily="34" charset="0"/>
              </a:rPr>
              <a:t>Core layer</a:t>
            </a:r>
            <a:r>
              <a:rPr lang="en-US" altLang="zh-CN" sz="1200" dirty="0">
                <a:solidFill>
                  <a:prstClr val="black"/>
                </a:solidFill>
                <a:latin typeface="Huawei Sans" panose="020C0503030203020204" pitchFamily="34" charset="0"/>
              </a:rPr>
              <a:t>: serves as the core of data switching on the campus network. It connects various parts of the campus network, such as the data center, O&amp;M zone, and egress zone.</a:t>
            </a:r>
            <a:endParaRPr lang="en-US" altLang="zh-CN" sz="1200" dirty="0">
              <a:solidFill>
                <a:prstClr val="black"/>
              </a:solidFill>
              <a:latin typeface="Huawei Sans" panose="020C0503030203020204" pitchFamily="34" charset="0"/>
              <a:ea typeface="微软雅黑"/>
            </a:endParaRPr>
          </a:p>
          <a:p>
            <a:pPr marL="285750" lvl="0" indent="-285750" fontAlgn="ctr">
              <a:lnSpc>
                <a:spcPct val="140000"/>
              </a:lnSpc>
              <a:spcBef>
                <a:spcPts val="600"/>
              </a:spcBef>
              <a:buSzPct val="50000"/>
              <a:buFont typeface="Wingdings" panose="05000000000000000000" pitchFamily="2" charset="2"/>
              <a:buChar char="l"/>
            </a:pPr>
            <a:r>
              <a:rPr lang="en-US" altLang="zh-CN" sz="1200" b="1" dirty="0">
                <a:solidFill>
                  <a:prstClr val="black"/>
                </a:solidFill>
                <a:latin typeface="Huawei Sans" panose="020C0503030203020204" pitchFamily="34" charset="0"/>
              </a:rPr>
              <a:t>Aggregation layer</a:t>
            </a:r>
            <a:r>
              <a:rPr lang="en-US" altLang="zh-CN" sz="1200" dirty="0">
                <a:solidFill>
                  <a:prstClr val="black"/>
                </a:solidFill>
                <a:latin typeface="Huawei Sans" panose="020C0503030203020204" pitchFamily="34" charset="0"/>
              </a:rPr>
              <a:t>: forwards not only horizontal traffic between users, but also vertical traffic to the core layer. It can also function as the switching core for a department or zone and further extend the quantity of access terminals. </a:t>
            </a:r>
          </a:p>
          <a:p>
            <a:pPr marL="285750" lvl="0" indent="-285750" fontAlgn="ctr">
              <a:lnSpc>
                <a:spcPct val="140000"/>
              </a:lnSpc>
              <a:spcBef>
                <a:spcPts val="600"/>
              </a:spcBef>
              <a:buSzPct val="50000"/>
              <a:buFont typeface="Wingdings" panose="05000000000000000000" pitchFamily="2" charset="2"/>
              <a:buChar char="l"/>
            </a:pPr>
            <a:r>
              <a:rPr lang="en-US" altLang="zh-CN" sz="1200" b="1" dirty="0">
                <a:solidFill>
                  <a:prstClr val="black"/>
                </a:solidFill>
                <a:latin typeface="Huawei Sans" panose="020C0503030203020204" pitchFamily="34" charset="0"/>
              </a:rPr>
              <a:t>Access layer</a:t>
            </a:r>
            <a:r>
              <a:rPr lang="en-US" altLang="zh-CN" sz="1200" dirty="0">
                <a:solidFill>
                  <a:prstClr val="black"/>
                </a:solidFill>
                <a:latin typeface="Huawei Sans" panose="020C0503030203020204" pitchFamily="34" charset="0"/>
              </a:rPr>
              <a:t>: provides various access modes for users and is the first layer of the network to which a terminal accesses.</a:t>
            </a:r>
          </a:p>
          <a:p>
            <a:pPr marL="285750" lvl="0" indent="-285750" fontAlgn="ctr">
              <a:lnSpc>
                <a:spcPct val="140000"/>
              </a:lnSpc>
              <a:spcBef>
                <a:spcPts val="600"/>
              </a:spcBef>
              <a:buSzPct val="50000"/>
              <a:buFont typeface="Wingdings" panose="05000000000000000000" pitchFamily="2" charset="2"/>
              <a:buChar char="l"/>
            </a:pPr>
            <a:r>
              <a:rPr lang="en-US" altLang="zh-CN" sz="1200" b="1" dirty="0">
                <a:solidFill>
                  <a:prstClr val="black"/>
                </a:solidFill>
                <a:latin typeface="Huawei Sans" panose="020C0503030203020204" pitchFamily="34" charset="0"/>
              </a:rPr>
              <a:t>Terminal layer</a:t>
            </a:r>
            <a:r>
              <a:rPr lang="en-US" altLang="zh-CN" sz="1200" dirty="0">
                <a:solidFill>
                  <a:prstClr val="black"/>
                </a:solidFill>
                <a:latin typeface="Huawei Sans" panose="020C0503030203020204" pitchFamily="34" charset="0"/>
              </a:rPr>
              <a:t>: has terminals deployed to connect to the campus network. Terminals include computers, printers, IP phones, mobile phones, and cameras.</a:t>
            </a:r>
          </a:p>
          <a:p>
            <a:pPr marL="285750" lvl="0" indent="-285750" fontAlgn="ctr">
              <a:lnSpc>
                <a:spcPct val="140000"/>
              </a:lnSpc>
              <a:spcBef>
                <a:spcPts val="600"/>
              </a:spcBef>
              <a:buSzPct val="50000"/>
              <a:buFont typeface="Wingdings" panose="05000000000000000000" pitchFamily="2" charset="2"/>
              <a:buChar char="l"/>
            </a:pPr>
            <a:r>
              <a:rPr lang="en-US" altLang="zh-CN" sz="1200" b="1" dirty="0">
                <a:solidFill>
                  <a:prstClr val="black"/>
                </a:solidFill>
                <a:latin typeface="Huawei Sans" panose="020C0503030203020204" pitchFamily="34" charset="0"/>
              </a:rPr>
              <a:t>Data center</a:t>
            </a:r>
            <a:r>
              <a:rPr lang="en-US" altLang="zh-CN" sz="1200" dirty="0">
                <a:solidFill>
                  <a:prstClr val="black"/>
                </a:solidFill>
                <a:latin typeface="Huawei Sans" panose="020C0503030203020204" pitchFamily="34" charset="0"/>
              </a:rPr>
              <a:t>: has servers and application systems deployed to provide data and application services for internal and external users of the enterprise.</a:t>
            </a:r>
          </a:p>
          <a:p>
            <a:pPr marL="285750" lvl="0" indent="-285750" fontAlgn="ctr">
              <a:lnSpc>
                <a:spcPct val="140000"/>
              </a:lnSpc>
              <a:spcBef>
                <a:spcPts val="600"/>
              </a:spcBef>
              <a:buSzPct val="50000"/>
              <a:buFont typeface="Wingdings" panose="05000000000000000000" pitchFamily="2" charset="2"/>
              <a:buChar char="l"/>
            </a:pPr>
            <a:r>
              <a:rPr lang="en-US" altLang="zh-CN" sz="1200" b="1" dirty="0">
                <a:solidFill>
                  <a:prstClr val="black"/>
                </a:solidFill>
                <a:latin typeface="Huawei Sans" panose="020C0503030203020204" pitchFamily="34" charset="0"/>
              </a:rPr>
              <a:t>O&amp;M zone</a:t>
            </a:r>
            <a:r>
              <a:rPr lang="en-US" altLang="zh-CN" sz="1200" dirty="0">
                <a:solidFill>
                  <a:prstClr val="black"/>
                </a:solidFill>
                <a:latin typeface="Huawei Sans" panose="020C0503030203020204" pitchFamily="34" charset="0"/>
              </a:rPr>
              <a:t>: manages network servers such as the NMS and authentication server.</a:t>
            </a:r>
          </a:p>
        </p:txBody>
      </p:sp>
      <p:cxnSp>
        <p:nvCxnSpPr>
          <p:cNvPr id="105" name="Straight Connector 79"/>
          <p:cNvCxnSpPr/>
          <p:nvPr/>
        </p:nvCxnSpPr>
        <p:spPr bwMode="gray">
          <a:xfrm flipH="1">
            <a:off x="3848740" y="2712223"/>
            <a:ext cx="309238" cy="330261"/>
          </a:xfrm>
          <a:prstGeom prst="line">
            <a:avLst/>
          </a:prstGeom>
          <a:noFill/>
          <a:ln w="19050" cap="flat" cmpd="sng" algn="ctr">
            <a:solidFill>
              <a:sysClr val="windowText" lastClr="000000"/>
            </a:solidFill>
            <a:prstDash val="solid"/>
            <a:miter lim="800000"/>
          </a:ln>
          <a:effectLst/>
        </p:spPr>
      </p:cxnSp>
      <p:cxnSp>
        <p:nvCxnSpPr>
          <p:cNvPr id="106" name="Straight Connector 79"/>
          <p:cNvCxnSpPr/>
          <p:nvPr/>
        </p:nvCxnSpPr>
        <p:spPr bwMode="gray">
          <a:xfrm flipH="1">
            <a:off x="4152090" y="2714446"/>
            <a:ext cx="1185521" cy="0"/>
          </a:xfrm>
          <a:prstGeom prst="line">
            <a:avLst/>
          </a:prstGeom>
          <a:noFill/>
          <a:ln w="19050" cap="flat" cmpd="sng" algn="ctr">
            <a:solidFill>
              <a:sysClr val="windowText" lastClr="000000"/>
            </a:solidFill>
            <a:prstDash val="solid"/>
            <a:miter lim="800000"/>
          </a:ln>
          <a:effectLst/>
        </p:spPr>
      </p:cxnSp>
      <p:cxnSp>
        <p:nvCxnSpPr>
          <p:cNvPr id="107" name="Straight Connector 79"/>
          <p:cNvCxnSpPr/>
          <p:nvPr/>
        </p:nvCxnSpPr>
        <p:spPr bwMode="gray">
          <a:xfrm flipH="1">
            <a:off x="3023155" y="2649750"/>
            <a:ext cx="309238" cy="330261"/>
          </a:xfrm>
          <a:prstGeom prst="line">
            <a:avLst/>
          </a:prstGeom>
          <a:noFill/>
          <a:ln w="19050" cap="flat" cmpd="sng" algn="ctr">
            <a:solidFill>
              <a:sysClr val="windowText" lastClr="000000"/>
            </a:solidFill>
            <a:prstDash val="solid"/>
            <a:miter lim="800000"/>
          </a:ln>
          <a:effectLst/>
        </p:spPr>
      </p:cxnSp>
      <p:cxnSp>
        <p:nvCxnSpPr>
          <p:cNvPr id="109" name="Straight Connector 79"/>
          <p:cNvCxnSpPr/>
          <p:nvPr/>
        </p:nvCxnSpPr>
        <p:spPr bwMode="gray">
          <a:xfrm flipH="1" flipV="1">
            <a:off x="3411367" y="2594527"/>
            <a:ext cx="343673" cy="363166"/>
          </a:xfrm>
          <a:prstGeom prst="line">
            <a:avLst/>
          </a:prstGeom>
          <a:noFill/>
          <a:ln w="19050" cap="flat" cmpd="sng" algn="ctr">
            <a:solidFill>
              <a:sysClr val="windowText" lastClr="000000"/>
            </a:solidFill>
            <a:prstDash val="solid"/>
            <a:miter lim="800000"/>
          </a:ln>
          <a:effectLst/>
        </p:spPr>
      </p:cxnSp>
      <p:cxnSp>
        <p:nvCxnSpPr>
          <p:cNvPr id="110" name="Straight Connector 79"/>
          <p:cNvCxnSpPr/>
          <p:nvPr/>
        </p:nvCxnSpPr>
        <p:spPr bwMode="gray">
          <a:xfrm flipH="1" flipV="1">
            <a:off x="2655928" y="2651973"/>
            <a:ext cx="343673" cy="363166"/>
          </a:xfrm>
          <a:prstGeom prst="line">
            <a:avLst/>
          </a:prstGeom>
          <a:noFill/>
          <a:ln w="19050" cap="flat" cmpd="sng" algn="ctr">
            <a:solidFill>
              <a:sysClr val="windowText" lastClr="000000"/>
            </a:solidFill>
            <a:prstDash val="solid"/>
            <a:miter lim="800000"/>
          </a:ln>
          <a:effectLst/>
        </p:spPr>
      </p:cxnSp>
      <p:cxnSp>
        <p:nvCxnSpPr>
          <p:cNvPr id="111" name="Straight Connector 79"/>
          <p:cNvCxnSpPr/>
          <p:nvPr/>
        </p:nvCxnSpPr>
        <p:spPr bwMode="gray">
          <a:xfrm flipH="1">
            <a:off x="3937527" y="3015139"/>
            <a:ext cx="887838" cy="1"/>
          </a:xfrm>
          <a:prstGeom prst="line">
            <a:avLst/>
          </a:prstGeom>
          <a:noFill/>
          <a:ln w="19050" cap="flat" cmpd="sng" algn="ctr">
            <a:solidFill>
              <a:sysClr val="windowText" lastClr="000000"/>
            </a:solidFill>
            <a:prstDash val="solid"/>
            <a:miter lim="800000"/>
          </a:ln>
          <a:effectLst/>
        </p:spPr>
      </p:cxnSp>
      <p:cxnSp>
        <p:nvCxnSpPr>
          <p:cNvPr id="112" name="Straight Connector 76"/>
          <p:cNvCxnSpPr/>
          <p:nvPr/>
        </p:nvCxnSpPr>
        <p:spPr bwMode="gray">
          <a:xfrm>
            <a:off x="606550" y="2417300"/>
            <a:ext cx="4611636" cy="0"/>
          </a:xfrm>
          <a:prstGeom prst="line">
            <a:avLst/>
          </a:prstGeom>
          <a:noFill/>
          <a:ln w="19050" cap="flat" cmpd="sng" algn="ctr">
            <a:solidFill>
              <a:sysClr val="window" lastClr="FFFFFF">
                <a:lumMod val="85000"/>
              </a:sysClr>
            </a:solidFill>
            <a:prstDash val="sysDot"/>
            <a:miter lim="800000"/>
          </a:ln>
          <a:effectLst/>
        </p:spPr>
      </p:cxnSp>
      <p:cxnSp>
        <p:nvCxnSpPr>
          <p:cNvPr id="113" name="Straight Connector 77"/>
          <p:cNvCxnSpPr/>
          <p:nvPr/>
        </p:nvCxnSpPr>
        <p:spPr bwMode="gray">
          <a:xfrm>
            <a:off x="606550" y="1488319"/>
            <a:ext cx="4611636" cy="0"/>
          </a:xfrm>
          <a:prstGeom prst="line">
            <a:avLst/>
          </a:prstGeom>
          <a:noFill/>
          <a:ln w="19050" cap="flat" cmpd="sng" algn="ctr">
            <a:solidFill>
              <a:sysClr val="window" lastClr="FFFFFF">
                <a:lumMod val="85000"/>
              </a:sysClr>
            </a:solidFill>
            <a:prstDash val="sysDot"/>
            <a:miter lim="800000"/>
          </a:ln>
          <a:effectLst/>
        </p:spPr>
      </p:cxnSp>
      <p:cxnSp>
        <p:nvCxnSpPr>
          <p:cNvPr id="114" name="Straight Connector 78"/>
          <p:cNvCxnSpPr/>
          <p:nvPr/>
        </p:nvCxnSpPr>
        <p:spPr bwMode="gray">
          <a:xfrm>
            <a:off x="606550" y="3580136"/>
            <a:ext cx="4611636" cy="0"/>
          </a:xfrm>
          <a:prstGeom prst="line">
            <a:avLst/>
          </a:prstGeom>
          <a:noFill/>
          <a:ln w="19050" cap="flat" cmpd="sng" algn="ctr">
            <a:solidFill>
              <a:sysClr val="window" lastClr="FFFFFF">
                <a:lumMod val="85000"/>
              </a:sysClr>
            </a:solidFill>
            <a:prstDash val="sysDot"/>
            <a:miter lim="800000"/>
          </a:ln>
          <a:effectLst/>
        </p:spPr>
      </p:cxnSp>
      <p:cxnSp>
        <p:nvCxnSpPr>
          <p:cNvPr id="115" name="Straight Connector 80"/>
          <p:cNvCxnSpPr/>
          <p:nvPr/>
        </p:nvCxnSpPr>
        <p:spPr bwMode="gray">
          <a:xfrm>
            <a:off x="606550" y="4269153"/>
            <a:ext cx="4611636" cy="0"/>
          </a:xfrm>
          <a:prstGeom prst="line">
            <a:avLst/>
          </a:prstGeom>
          <a:noFill/>
          <a:ln w="19050" cap="flat" cmpd="sng" algn="ctr">
            <a:solidFill>
              <a:sysClr val="window" lastClr="FFFFFF">
                <a:lumMod val="85000"/>
              </a:sysClr>
            </a:solidFill>
            <a:prstDash val="sysDot"/>
            <a:miter lim="800000"/>
          </a:ln>
          <a:effectLst/>
        </p:spPr>
      </p:cxnSp>
      <p:cxnSp>
        <p:nvCxnSpPr>
          <p:cNvPr id="116" name="Straight Connector 81"/>
          <p:cNvCxnSpPr/>
          <p:nvPr/>
        </p:nvCxnSpPr>
        <p:spPr bwMode="gray">
          <a:xfrm>
            <a:off x="606550" y="5469108"/>
            <a:ext cx="4611636" cy="0"/>
          </a:xfrm>
          <a:prstGeom prst="line">
            <a:avLst/>
          </a:prstGeom>
          <a:noFill/>
          <a:ln w="19050" cap="flat" cmpd="sng" algn="ctr">
            <a:solidFill>
              <a:sysClr val="window" lastClr="FFFFFF">
                <a:lumMod val="85000"/>
              </a:sysClr>
            </a:solidFill>
            <a:prstDash val="sysDot"/>
            <a:miter lim="800000"/>
          </a:ln>
          <a:effectLst/>
        </p:spPr>
      </p:cxnSp>
      <p:cxnSp>
        <p:nvCxnSpPr>
          <p:cNvPr id="117" name="Straight Connector 82"/>
          <p:cNvCxnSpPr/>
          <p:nvPr/>
        </p:nvCxnSpPr>
        <p:spPr bwMode="gray">
          <a:xfrm>
            <a:off x="606550" y="5969671"/>
            <a:ext cx="4611636" cy="0"/>
          </a:xfrm>
          <a:prstGeom prst="line">
            <a:avLst/>
          </a:prstGeom>
          <a:noFill/>
          <a:ln w="19050" cap="flat" cmpd="sng" algn="ctr">
            <a:solidFill>
              <a:sysClr val="window" lastClr="FFFFFF">
                <a:lumMod val="85000"/>
              </a:sysClr>
            </a:solidFill>
            <a:prstDash val="sysDot"/>
            <a:miter lim="800000"/>
          </a:ln>
          <a:effectLst/>
        </p:spPr>
      </p:cxnSp>
      <p:pic>
        <p:nvPicPr>
          <p:cNvPr id="118" name="图片 105" descr="AP.png"/>
          <p:cNvPicPr>
            <a:picLocks noChangeAspect="1"/>
          </p:cNvPicPr>
          <p:nvPr/>
        </p:nvPicPr>
        <p:blipFill>
          <a:blip r:embed="rId3" cstate="print"/>
          <a:stretch>
            <a:fillRect/>
          </a:stretch>
        </p:blipFill>
        <p:spPr bwMode="gray">
          <a:xfrm>
            <a:off x="4662105" y="5169225"/>
            <a:ext cx="335297" cy="274335"/>
          </a:xfrm>
          <a:prstGeom prst="rect">
            <a:avLst/>
          </a:prstGeom>
        </p:spPr>
      </p:pic>
      <p:cxnSp>
        <p:nvCxnSpPr>
          <p:cNvPr id="119" name="Straight Connector 74"/>
          <p:cNvCxnSpPr>
            <a:stCxn id="118" idx="0"/>
            <a:endCxn id="149" idx="2"/>
          </p:cNvCxnSpPr>
          <p:nvPr/>
        </p:nvCxnSpPr>
        <p:spPr bwMode="gray">
          <a:xfrm flipV="1">
            <a:off x="4829754" y="4937128"/>
            <a:ext cx="927" cy="232097"/>
          </a:xfrm>
          <a:prstGeom prst="line">
            <a:avLst/>
          </a:prstGeom>
          <a:noFill/>
          <a:ln w="19050" cap="flat" cmpd="sng" algn="ctr">
            <a:solidFill>
              <a:sysClr val="windowText" lastClr="000000"/>
            </a:solidFill>
            <a:prstDash val="solid"/>
            <a:miter lim="800000"/>
          </a:ln>
          <a:effectLst/>
        </p:spPr>
      </p:cxnSp>
      <p:pic>
        <p:nvPicPr>
          <p:cNvPr id="120" name="图片 105" descr="AP.png"/>
          <p:cNvPicPr>
            <a:picLocks noChangeAspect="1"/>
          </p:cNvPicPr>
          <p:nvPr/>
        </p:nvPicPr>
        <p:blipFill>
          <a:blip r:embed="rId3" cstate="print"/>
          <a:stretch>
            <a:fillRect/>
          </a:stretch>
        </p:blipFill>
        <p:spPr bwMode="gray">
          <a:xfrm>
            <a:off x="2647539" y="5169225"/>
            <a:ext cx="335297" cy="274335"/>
          </a:xfrm>
          <a:prstGeom prst="rect">
            <a:avLst/>
          </a:prstGeom>
        </p:spPr>
      </p:pic>
      <p:pic>
        <p:nvPicPr>
          <p:cNvPr id="121" name="图片 102" descr="AC-蓝.png"/>
          <p:cNvPicPr>
            <a:picLocks noChangeAspect="1"/>
          </p:cNvPicPr>
          <p:nvPr/>
        </p:nvPicPr>
        <p:blipFill>
          <a:blip r:embed="rId4" cstate="print"/>
          <a:stretch>
            <a:fillRect/>
          </a:stretch>
        </p:blipFill>
        <p:spPr bwMode="gray">
          <a:xfrm>
            <a:off x="1894938" y="2877238"/>
            <a:ext cx="337091" cy="275802"/>
          </a:xfrm>
          <a:prstGeom prst="rect">
            <a:avLst/>
          </a:prstGeom>
        </p:spPr>
      </p:pic>
      <p:pic>
        <p:nvPicPr>
          <p:cNvPr id="122" name="图片 86" descr="核心交换机.png"/>
          <p:cNvPicPr>
            <a:picLocks noChangeAspect="1"/>
          </p:cNvPicPr>
          <p:nvPr/>
        </p:nvPicPr>
        <p:blipFill>
          <a:blip r:embed="rId5" cstate="print"/>
          <a:stretch>
            <a:fillRect/>
          </a:stretch>
        </p:blipFill>
        <p:spPr bwMode="gray">
          <a:xfrm>
            <a:off x="2834057" y="2877972"/>
            <a:ext cx="335297" cy="274335"/>
          </a:xfrm>
          <a:prstGeom prst="rect">
            <a:avLst/>
          </a:prstGeom>
        </p:spPr>
      </p:pic>
      <p:pic>
        <p:nvPicPr>
          <p:cNvPr id="123" name="图片 86" descr="核心交换机.png"/>
          <p:cNvPicPr>
            <a:picLocks noChangeAspect="1"/>
          </p:cNvPicPr>
          <p:nvPr/>
        </p:nvPicPr>
        <p:blipFill>
          <a:blip r:embed="rId5" cstate="print"/>
          <a:stretch>
            <a:fillRect/>
          </a:stretch>
        </p:blipFill>
        <p:spPr bwMode="gray">
          <a:xfrm>
            <a:off x="3655779" y="2877972"/>
            <a:ext cx="335297" cy="274335"/>
          </a:xfrm>
          <a:prstGeom prst="rect">
            <a:avLst/>
          </a:prstGeom>
        </p:spPr>
      </p:pic>
      <p:cxnSp>
        <p:nvCxnSpPr>
          <p:cNvPr id="124" name="Straight Connector 13"/>
          <p:cNvCxnSpPr>
            <a:stCxn id="122" idx="3"/>
            <a:endCxn id="123" idx="1"/>
          </p:cNvCxnSpPr>
          <p:nvPr/>
        </p:nvCxnSpPr>
        <p:spPr bwMode="gray">
          <a:xfrm>
            <a:off x="3169354" y="3015140"/>
            <a:ext cx="486425" cy="0"/>
          </a:xfrm>
          <a:prstGeom prst="line">
            <a:avLst/>
          </a:prstGeom>
          <a:noFill/>
          <a:ln w="19050" cap="flat" cmpd="sng" algn="ctr">
            <a:solidFill>
              <a:srgbClr val="56C4D2"/>
            </a:solidFill>
            <a:prstDash val="solid"/>
            <a:miter lim="800000"/>
          </a:ln>
          <a:effectLst/>
        </p:spPr>
      </p:cxnSp>
      <p:pic>
        <p:nvPicPr>
          <p:cNvPr id="125" name="图片 87" descr="汇聚交换机.png"/>
          <p:cNvPicPr>
            <a:picLocks noChangeAspect="1"/>
          </p:cNvPicPr>
          <p:nvPr/>
        </p:nvPicPr>
        <p:blipFill>
          <a:blip r:embed="rId6" cstate="print"/>
          <a:stretch>
            <a:fillRect/>
          </a:stretch>
        </p:blipFill>
        <p:spPr bwMode="gray">
          <a:xfrm>
            <a:off x="1828777" y="3780733"/>
            <a:ext cx="335297" cy="274335"/>
          </a:xfrm>
          <a:prstGeom prst="rect">
            <a:avLst/>
          </a:prstGeom>
        </p:spPr>
      </p:pic>
      <p:pic>
        <p:nvPicPr>
          <p:cNvPr id="126" name="图片 87" descr="汇聚交换机.png"/>
          <p:cNvPicPr>
            <a:picLocks noChangeAspect="1"/>
          </p:cNvPicPr>
          <p:nvPr/>
        </p:nvPicPr>
        <p:blipFill>
          <a:blip r:embed="rId6" cstate="print"/>
          <a:stretch>
            <a:fillRect/>
          </a:stretch>
        </p:blipFill>
        <p:spPr bwMode="gray">
          <a:xfrm>
            <a:off x="2648526" y="3780733"/>
            <a:ext cx="335297" cy="274335"/>
          </a:xfrm>
          <a:prstGeom prst="rect">
            <a:avLst/>
          </a:prstGeom>
        </p:spPr>
      </p:pic>
      <p:cxnSp>
        <p:nvCxnSpPr>
          <p:cNvPr id="127" name="Straight Connector 16"/>
          <p:cNvCxnSpPr>
            <a:stCxn id="125" idx="3"/>
            <a:endCxn id="126" idx="1"/>
          </p:cNvCxnSpPr>
          <p:nvPr/>
        </p:nvCxnSpPr>
        <p:spPr bwMode="gray">
          <a:xfrm>
            <a:off x="2164074" y="3917901"/>
            <a:ext cx="484452" cy="0"/>
          </a:xfrm>
          <a:prstGeom prst="line">
            <a:avLst/>
          </a:prstGeom>
          <a:noFill/>
          <a:ln w="19050" cap="flat" cmpd="sng" algn="ctr">
            <a:solidFill>
              <a:srgbClr val="56C4D2"/>
            </a:solidFill>
            <a:prstDash val="solid"/>
            <a:miter lim="800000"/>
          </a:ln>
          <a:effectLst/>
        </p:spPr>
      </p:cxnSp>
      <p:cxnSp>
        <p:nvCxnSpPr>
          <p:cNvPr id="128" name="Straight Connector 19"/>
          <p:cNvCxnSpPr/>
          <p:nvPr/>
        </p:nvCxnSpPr>
        <p:spPr bwMode="gray">
          <a:xfrm>
            <a:off x="3741463" y="6088346"/>
            <a:ext cx="268482" cy="0"/>
          </a:xfrm>
          <a:prstGeom prst="line">
            <a:avLst/>
          </a:prstGeom>
          <a:noFill/>
          <a:ln w="19050" cap="flat" cmpd="sng" algn="ctr">
            <a:solidFill>
              <a:srgbClr val="56C4D2"/>
            </a:solidFill>
            <a:prstDash val="solid"/>
            <a:miter lim="800000"/>
          </a:ln>
          <a:effectLst/>
        </p:spPr>
      </p:cxnSp>
      <p:sp>
        <p:nvSpPr>
          <p:cNvPr id="129" name="TextBox 20"/>
          <p:cNvSpPr txBox="1"/>
          <p:nvPr/>
        </p:nvSpPr>
        <p:spPr bwMode="gray">
          <a:xfrm>
            <a:off x="4009945" y="5961388"/>
            <a:ext cx="1252612" cy="253916"/>
          </a:xfrm>
          <a:prstGeom prst="rect">
            <a:avLst/>
          </a:prstGeom>
          <a:noFill/>
        </p:spPr>
        <p:txBody>
          <a:bodyPr wrap="square" rtlCol="0">
            <a:noAutofit/>
          </a:bodyPr>
          <a:lstStyle/>
          <a:p>
            <a:pPr fontAlgn="ctr">
              <a:spcBef>
                <a:spcPts val="0"/>
              </a:spcBef>
              <a:spcAft>
                <a:spcPts val="0"/>
              </a:spcAft>
            </a:pPr>
            <a:r>
              <a:rPr lang="en-US" sz="1200" dirty="0" err="1" smtClean="0">
                <a:solidFill>
                  <a:prstClr val="black"/>
                </a:solidFill>
                <a:latin typeface="Huawei Sans" panose="020C0503030203020204" pitchFamily="34" charset="0"/>
              </a:rPr>
              <a:t>iStack</a:t>
            </a:r>
            <a:r>
              <a:rPr lang="en-US" sz="1200" dirty="0" smtClean="0">
                <a:solidFill>
                  <a:prstClr val="black"/>
                </a:solidFill>
                <a:latin typeface="Huawei Sans" panose="020C0503030203020204" pitchFamily="34" charset="0"/>
              </a:rPr>
              <a:t>/CSS link</a:t>
            </a:r>
            <a:endParaRPr lang="en-US" altLang="zh-CN" sz="1200" dirty="0">
              <a:solidFill>
                <a:prstClr val="black"/>
              </a:solidFill>
              <a:latin typeface="Huawei Sans" panose="020C0503030203020204" pitchFamily="34" charset="0"/>
            </a:endParaRPr>
          </a:p>
        </p:txBody>
      </p:sp>
      <p:pic>
        <p:nvPicPr>
          <p:cNvPr id="130" name="图片 87" descr="汇聚交换机.png"/>
          <p:cNvPicPr>
            <a:picLocks noChangeAspect="1"/>
          </p:cNvPicPr>
          <p:nvPr/>
        </p:nvPicPr>
        <p:blipFill>
          <a:blip r:embed="rId6" cstate="print"/>
          <a:stretch>
            <a:fillRect/>
          </a:stretch>
        </p:blipFill>
        <p:spPr bwMode="gray">
          <a:xfrm>
            <a:off x="3842296" y="3780733"/>
            <a:ext cx="335297" cy="274335"/>
          </a:xfrm>
          <a:prstGeom prst="rect">
            <a:avLst/>
          </a:prstGeom>
        </p:spPr>
      </p:pic>
      <p:pic>
        <p:nvPicPr>
          <p:cNvPr id="131" name="图片 87" descr="汇聚交换机.png"/>
          <p:cNvPicPr>
            <a:picLocks noChangeAspect="1"/>
          </p:cNvPicPr>
          <p:nvPr/>
        </p:nvPicPr>
        <p:blipFill>
          <a:blip r:embed="rId6" cstate="print"/>
          <a:stretch>
            <a:fillRect/>
          </a:stretch>
        </p:blipFill>
        <p:spPr bwMode="gray">
          <a:xfrm>
            <a:off x="4663032" y="3780733"/>
            <a:ext cx="335297" cy="274335"/>
          </a:xfrm>
          <a:prstGeom prst="rect">
            <a:avLst/>
          </a:prstGeom>
        </p:spPr>
      </p:pic>
      <p:cxnSp>
        <p:nvCxnSpPr>
          <p:cNvPr id="132" name="Straight Connector 29"/>
          <p:cNvCxnSpPr>
            <a:stCxn id="130" idx="3"/>
            <a:endCxn id="131" idx="1"/>
          </p:cNvCxnSpPr>
          <p:nvPr/>
        </p:nvCxnSpPr>
        <p:spPr bwMode="gray">
          <a:xfrm>
            <a:off x="4177593" y="3917901"/>
            <a:ext cx="485439" cy="0"/>
          </a:xfrm>
          <a:prstGeom prst="line">
            <a:avLst/>
          </a:prstGeom>
          <a:noFill/>
          <a:ln w="19050" cap="flat" cmpd="sng" algn="ctr">
            <a:solidFill>
              <a:srgbClr val="56C4D2"/>
            </a:solidFill>
            <a:prstDash val="solid"/>
            <a:miter lim="800000"/>
          </a:ln>
          <a:effectLst/>
        </p:spPr>
      </p:cxnSp>
      <p:cxnSp>
        <p:nvCxnSpPr>
          <p:cNvPr id="133" name="Straight Connector 30"/>
          <p:cNvCxnSpPr>
            <a:stCxn id="125" idx="0"/>
            <a:endCxn id="122" idx="2"/>
          </p:cNvCxnSpPr>
          <p:nvPr/>
        </p:nvCxnSpPr>
        <p:spPr bwMode="gray">
          <a:xfrm flipV="1">
            <a:off x="1996426" y="3152307"/>
            <a:ext cx="1005280" cy="628426"/>
          </a:xfrm>
          <a:prstGeom prst="line">
            <a:avLst/>
          </a:prstGeom>
          <a:noFill/>
          <a:ln w="19050" cap="flat" cmpd="sng" algn="ctr">
            <a:solidFill>
              <a:sysClr val="windowText" lastClr="000000"/>
            </a:solidFill>
            <a:prstDash val="solid"/>
            <a:miter lim="800000"/>
          </a:ln>
          <a:effectLst/>
        </p:spPr>
      </p:cxnSp>
      <p:cxnSp>
        <p:nvCxnSpPr>
          <p:cNvPr id="134" name="Straight Connector 33"/>
          <p:cNvCxnSpPr>
            <a:stCxn id="126" idx="0"/>
            <a:endCxn id="123" idx="2"/>
          </p:cNvCxnSpPr>
          <p:nvPr/>
        </p:nvCxnSpPr>
        <p:spPr bwMode="gray">
          <a:xfrm flipV="1">
            <a:off x="2816175" y="3152307"/>
            <a:ext cx="1007253" cy="628426"/>
          </a:xfrm>
          <a:prstGeom prst="line">
            <a:avLst/>
          </a:prstGeom>
          <a:noFill/>
          <a:ln w="19050" cap="flat" cmpd="sng" algn="ctr">
            <a:solidFill>
              <a:sysClr val="windowText" lastClr="000000"/>
            </a:solidFill>
            <a:prstDash val="solid"/>
            <a:miter lim="800000"/>
          </a:ln>
          <a:effectLst/>
        </p:spPr>
      </p:cxnSp>
      <p:cxnSp>
        <p:nvCxnSpPr>
          <p:cNvPr id="135" name="Straight Connector 36"/>
          <p:cNvCxnSpPr>
            <a:stCxn id="130" idx="0"/>
            <a:endCxn id="122" idx="2"/>
          </p:cNvCxnSpPr>
          <p:nvPr/>
        </p:nvCxnSpPr>
        <p:spPr bwMode="gray">
          <a:xfrm flipH="1" flipV="1">
            <a:off x="3001706" y="3152307"/>
            <a:ext cx="1008239" cy="628426"/>
          </a:xfrm>
          <a:prstGeom prst="line">
            <a:avLst/>
          </a:prstGeom>
          <a:noFill/>
          <a:ln w="19050" cap="flat" cmpd="sng" algn="ctr">
            <a:solidFill>
              <a:sysClr val="windowText" lastClr="000000"/>
            </a:solidFill>
            <a:prstDash val="solid"/>
            <a:miter lim="800000"/>
          </a:ln>
          <a:effectLst/>
        </p:spPr>
      </p:cxnSp>
      <p:cxnSp>
        <p:nvCxnSpPr>
          <p:cNvPr id="136" name="Straight Connector 39"/>
          <p:cNvCxnSpPr>
            <a:stCxn id="131" idx="0"/>
            <a:endCxn id="123" idx="2"/>
          </p:cNvCxnSpPr>
          <p:nvPr/>
        </p:nvCxnSpPr>
        <p:spPr bwMode="gray">
          <a:xfrm flipH="1" flipV="1">
            <a:off x="3823428" y="3152307"/>
            <a:ext cx="1007253" cy="628426"/>
          </a:xfrm>
          <a:prstGeom prst="line">
            <a:avLst/>
          </a:prstGeom>
          <a:noFill/>
          <a:ln w="19050" cap="flat" cmpd="sng" algn="ctr">
            <a:solidFill>
              <a:sysClr val="windowText" lastClr="000000"/>
            </a:solidFill>
            <a:prstDash val="solid"/>
            <a:miter lim="800000"/>
          </a:ln>
          <a:effectLst/>
        </p:spPr>
      </p:cxnSp>
      <p:sp>
        <p:nvSpPr>
          <p:cNvPr id="137" name="Oval 42"/>
          <p:cNvSpPr/>
          <p:nvPr/>
        </p:nvSpPr>
        <p:spPr bwMode="gray">
          <a:xfrm rot="3077028">
            <a:off x="2609734" y="3431046"/>
            <a:ext cx="580554" cy="91395"/>
          </a:xfrm>
          <a:prstGeom prst="ellipse">
            <a:avLst/>
          </a:prstGeom>
          <a:no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微软雅黑"/>
            </a:endParaRPr>
          </a:p>
        </p:txBody>
      </p:sp>
      <p:pic>
        <p:nvPicPr>
          <p:cNvPr id="138" name="图片 106" descr="堆叠交换机蓝.png"/>
          <p:cNvPicPr>
            <a:picLocks noChangeAspect="1"/>
          </p:cNvPicPr>
          <p:nvPr/>
        </p:nvPicPr>
        <p:blipFill>
          <a:blip r:embed="rId7" cstate="print"/>
          <a:stretch>
            <a:fillRect/>
          </a:stretch>
        </p:blipFill>
        <p:spPr bwMode="gray">
          <a:xfrm>
            <a:off x="1827880" y="4661326"/>
            <a:ext cx="337091" cy="275802"/>
          </a:xfrm>
          <a:prstGeom prst="rect">
            <a:avLst/>
          </a:prstGeom>
        </p:spPr>
      </p:pic>
      <p:pic>
        <p:nvPicPr>
          <p:cNvPr id="139" name="图片 106" descr="堆叠交换机蓝.png"/>
          <p:cNvPicPr>
            <a:picLocks noChangeAspect="1"/>
          </p:cNvPicPr>
          <p:nvPr/>
        </p:nvPicPr>
        <p:blipFill>
          <a:blip r:embed="rId7" cstate="print"/>
          <a:stretch>
            <a:fillRect/>
          </a:stretch>
        </p:blipFill>
        <p:spPr bwMode="gray">
          <a:xfrm>
            <a:off x="2647629" y="4661326"/>
            <a:ext cx="337091" cy="275802"/>
          </a:xfrm>
          <a:prstGeom prst="rect">
            <a:avLst/>
          </a:prstGeom>
        </p:spPr>
      </p:pic>
      <p:cxnSp>
        <p:nvCxnSpPr>
          <p:cNvPr id="140" name="Straight Connector 34"/>
          <p:cNvCxnSpPr>
            <a:stCxn id="138" idx="0"/>
            <a:endCxn id="125" idx="2"/>
          </p:cNvCxnSpPr>
          <p:nvPr/>
        </p:nvCxnSpPr>
        <p:spPr bwMode="gray">
          <a:xfrm flipV="1">
            <a:off x="1996426" y="4055068"/>
            <a:ext cx="0" cy="606258"/>
          </a:xfrm>
          <a:prstGeom prst="line">
            <a:avLst/>
          </a:prstGeom>
          <a:noFill/>
          <a:ln w="19050" cap="flat" cmpd="sng" algn="ctr">
            <a:solidFill>
              <a:sysClr val="windowText" lastClr="000000"/>
            </a:solidFill>
            <a:prstDash val="solid"/>
            <a:miter lim="800000"/>
          </a:ln>
          <a:effectLst/>
        </p:spPr>
      </p:cxnSp>
      <p:cxnSp>
        <p:nvCxnSpPr>
          <p:cNvPr id="141" name="Straight Connector 35"/>
          <p:cNvCxnSpPr>
            <a:stCxn id="138" idx="0"/>
            <a:endCxn id="126" idx="2"/>
          </p:cNvCxnSpPr>
          <p:nvPr/>
        </p:nvCxnSpPr>
        <p:spPr bwMode="gray">
          <a:xfrm flipV="1">
            <a:off x="1996426" y="4055068"/>
            <a:ext cx="819749" cy="606258"/>
          </a:xfrm>
          <a:prstGeom prst="line">
            <a:avLst/>
          </a:prstGeom>
          <a:noFill/>
          <a:ln w="19050" cap="flat" cmpd="sng" algn="ctr">
            <a:solidFill>
              <a:sysClr val="windowText" lastClr="000000"/>
            </a:solidFill>
            <a:prstDash val="solid"/>
            <a:miter lim="800000"/>
          </a:ln>
          <a:effectLst/>
        </p:spPr>
      </p:cxnSp>
      <p:cxnSp>
        <p:nvCxnSpPr>
          <p:cNvPr id="142" name="Straight Connector 37"/>
          <p:cNvCxnSpPr>
            <a:stCxn id="139" idx="0"/>
            <a:endCxn id="125" idx="2"/>
          </p:cNvCxnSpPr>
          <p:nvPr/>
        </p:nvCxnSpPr>
        <p:spPr bwMode="gray">
          <a:xfrm flipH="1" flipV="1">
            <a:off x="1996426" y="4055068"/>
            <a:ext cx="819749" cy="606258"/>
          </a:xfrm>
          <a:prstGeom prst="line">
            <a:avLst/>
          </a:prstGeom>
          <a:noFill/>
          <a:ln w="19050" cap="flat" cmpd="sng" algn="ctr">
            <a:solidFill>
              <a:sysClr val="windowText" lastClr="000000"/>
            </a:solidFill>
            <a:prstDash val="solid"/>
            <a:miter lim="800000"/>
          </a:ln>
          <a:effectLst/>
        </p:spPr>
      </p:cxnSp>
      <p:cxnSp>
        <p:nvCxnSpPr>
          <p:cNvPr id="143" name="Straight Connector 38"/>
          <p:cNvCxnSpPr>
            <a:stCxn id="139" idx="0"/>
            <a:endCxn id="126" idx="2"/>
          </p:cNvCxnSpPr>
          <p:nvPr/>
        </p:nvCxnSpPr>
        <p:spPr bwMode="gray">
          <a:xfrm flipV="1">
            <a:off x="2816175" y="4055068"/>
            <a:ext cx="0" cy="606258"/>
          </a:xfrm>
          <a:prstGeom prst="line">
            <a:avLst/>
          </a:prstGeom>
          <a:noFill/>
          <a:ln w="19050" cap="flat" cmpd="sng" algn="ctr">
            <a:solidFill>
              <a:sysClr val="windowText" lastClr="000000"/>
            </a:solidFill>
            <a:prstDash val="solid"/>
            <a:miter lim="800000"/>
          </a:ln>
          <a:effectLst/>
        </p:spPr>
      </p:cxnSp>
      <p:grpSp>
        <p:nvGrpSpPr>
          <p:cNvPr id="144" name="Group 40"/>
          <p:cNvGrpSpPr/>
          <p:nvPr/>
        </p:nvGrpSpPr>
        <p:grpSpPr bwMode="gray">
          <a:xfrm>
            <a:off x="2275317" y="4767429"/>
            <a:ext cx="261965" cy="61979"/>
            <a:chOff x="559282" y="6488261"/>
            <a:chExt cx="261965" cy="61979"/>
          </a:xfrm>
          <a:solidFill>
            <a:sysClr val="window" lastClr="FFFFFF">
              <a:lumMod val="50000"/>
            </a:sysClr>
          </a:solidFill>
        </p:grpSpPr>
        <p:sp>
          <p:nvSpPr>
            <p:cNvPr id="145" name="Oval 41"/>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微软雅黑"/>
              </a:endParaRPr>
            </a:p>
          </p:txBody>
        </p:sp>
        <p:sp>
          <p:nvSpPr>
            <p:cNvPr id="146" name="Oval 44"/>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微软雅黑"/>
              </a:endParaRPr>
            </a:p>
          </p:txBody>
        </p:sp>
        <p:sp>
          <p:nvSpPr>
            <p:cNvPr id="147" name="Oval 45"/>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微软雅黑"/>
              </a:endParaRPr>
            </a:p>
          </p:txBody>
        </p:sp>
      </p:grpSp>
      <p:pic>
        <p:nvPicPr>
          <p:cNvPr id="148" name="图片 106" descr="堆叠交换机蓝.png"/>
          <p:cNvPicPr>
            <a:picLocks noChangeAspect="1"/>
          </p:cNvPicPr>
          <p:nvPr/>
        </p:nvPicPr>
        <p:blipFill>
          <a:blip r:embed="rId7" cstate="print"/>
          <a:stretch>
            <a:fillRect/>
          </a:stretch>
        </p:blipFill>
        <p:spPr bwMode="gray">
          <a:xfrm>
            <a:off x="3841399" y="4661326"/>
            <a:ext cx="337091" cy="275802"/>
          </a:xfrm>
          <a:prstGeom prst="rect">
            <a:avLst/>
          </a:prstGeom>
        </p:spPr>
      </p:pic>
      <p:pic>
        <p:nvPicPr>
          <p:cNvPr id="149" name="图片 106" descr="堆叠交换机蓝.png"/>
          <p:cNvPicPr>
            <a:picLocks noChangeAspect="1"/>
          </p:cNvPicPr>
          <p:nvPr/>
        </p:nvPicPr>
        <p:blipFill>
          <a:blip r:embed="rId7" cstate="print"/>
          <a:stretch>
            <a:fillRect/>
          </a:stretch>
        </p:blipFill>
        <p:spPr bwMode="gray">
          <a:xfrm>
            <a:off x="4662135" y="4661326"/>
            <a:ext cx="337091" cy="275802"/>
          </a:xfrm>
          <a:prstGeom prst="rect">
            <a:avLst/>
          </a:prstGeom>
        </p:spPr>
      </p:pic>
      <p:grpSp>
        <p:nvGrpSpPr>
          <p:cNvPr id="150" name="Group 54"/>
          <p:cNvGrpSpPr/>
          <p:nvPr/>
        </p:nvGrpSpPr>
        <p:grpSpPr bwMode="gray">
          <a:xfrm>
            <a:off x="4289823" y="4767429"/>
            <a:ext cx="261965" cy="61979"/>
            <a:chOff x="559282" y="6488261"/>
            <a:chExt cx="261965" cy="61979"/>
          </a:xfrm>
          <a:solidFill>
            <a:sysClr val="window" lastClr="FFFFFF">
              <a:lumMod val="50000"/>
            </a:sysClr>
          </a:solidFill>
        </p:grpSpPr>
        <p:sp>
          <p:nvSpPr>
            <p:cNvPr id="151" name="Oval 55"/>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微软雅黑"/>
              </a:endParaRPr>
            </a:p>
          </p:txBody>
        </p:sp>
        <p:sp>
          <p:nvSpPr>
            <p:cNvPr id="152" name="Oval 56"/>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微软雅黑"/>
              </a:endParaRPr>
            </a:p>
          </p:txBody>
        </p:sp>
        <p:sp>
          <p:nvSpPr>
            <p:cNvPr id="153" name="Oval 57"/>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微软雅黑"/>
              </a:endParaRPr>
            </a:p>
          </p:txBody>
        </p:sp>
      </p:grpSp>
      <p:cxnSp>
        <p:nvCxnSpPr>
          <p:cNvPr id="154" name="Straight Connector 58"/>
          <p:cNvCxnSpPr>
            <a:stCxn id="148" idx="0"/>
            <a:endCxn id="130" idx="2"/>
          </p:cNvCxnSpPr>
          <p:nvPr/>
        </p:nvCxnSpPr>
        <p:spPr bwMode="gray">
          <a:xfrm flipV="1">
            <a:off x="4009945" y="4055068"/>
            <a:ext cx="0" cy="606258"/>
          </a:xfrm>
          <a:prstGeom prst="line">
            <a:avLst/>
          </a:prstGeom>
          <a:noFill/>
          <a:ln w="19050" cap="flat" cmpd="sng" algn="ctr">
            <a:solidFill>
              <a:sysClr val="windowText" lastClr="000000"/>
            </a:solidFill>
            <a:prstDash val="solid"/>
            <a:miter lim="800000"/>
          </a:ln>
          <a:effectLst/>
        </p:spPr>
      </p:cxnSp>
      <p:cxnSp>
        <p:nvCxnSpPr>
          <p:cNvPr id="155" name="Straight Connector 61"/>
          <p:cNvCxnSpPr>
            <a:stCxn id="149" idx="0"/>
            <a:endCxn id="131" idx="2"/>
          </p:cNvCxnSpPr>
          <p:nvPr/>
        </p:nvCxnSpPr>
        <p:spPr bwMode="gray">
          <a:xfrm flipV="1">
            <a:off x="4830681" y="4055068"/>
            <a:ext cx="0" cy="606258"/>
          </a:xfrm>
          <a:prstGeom prst="line">
            <a:avLst/>
          </a:prstGeom>
          <a:noFill/>
          <a:ln w="19050" cap="flat" cmpd="sng" algn="ctr">
            <a:solidFill>
              <a:sysClr val="windowText" lastClr="000000"/>
            </a:solidFill>
            <a:prstDash val="solid"/>
            <a:miter lim="800000"/>
          </a:ln>
          <a:effectLst/>
        </p:spPr>
      </p:cxnSp>
      <p:cxnSp>
        <p:nvCxnSpPr>
          <p:cNvPr id="156" name="Straight Connector 64"/>
          <p:cNvCxnSpPr>
            <a:stCxn id="148" idx="0"/>
            <a:endCxn id="131" idx="2"/>
          </p:cNvCxnSpPr>
          <p:nvPr/>
        </p:nvCxnSpPr>
        <p:spPr bwMode="gray">
          <a:xfrm flipV="1">
            <a:off x="4009945" y="4055068"/>
            <a:ext cx="820736" cy="606258"/>
          </a:xfrm>
          <a:prstGeom prst="line">
            <a:avLst/>
          </a:prstGeom>
          <a:noFill/>
          <a:ln w="19050" cap="flat" cmpd="sng" algn="ctr">
            <a:solidFill>
              <a:sysClr val="windowText" lastClr="000000"/>
            </a:solidFill>
            <a:prstDash val="solid"/>
            <a:miter lim="800000"/>
          </a:ln>
          <a:effectLst/>
        </p:spPr>
      </p:cxnSp>
      <p:cxnSp>
        <p:nvCxnSpPr>
          <p:cNvPr id="157" name="Straight Connector 67"/>
          <p:cNvCxnSpPr>
            <a:stCxn id="149" idx="0"/>
            <a:endCxn id="130" idx="2"/>
          </p:cNvCxnSpPr>
          <p:nvPr/>
        </p:nvCxnSpPr>
        <p:spPr bwMode="gray">
          <a:xfrm flipH="1" flipV="1">
            <a:off x="4009945" y="4055068"/>
            <a:ext cx="820736" cy="606258"/>
          </a:xfrm>
          <a:prstGeom prst="line">
            <a:avLst/>
          </a:prstGeom>
          <a:noFill/>
          <a:ln w="19050" cap="flat" cmpd="sng" algn="ctr">
            <a:solidFill>
              <a:sysClr val="windowText" lastClr="000000"/>
            </a:solidFill>
            <a:prstDash val="solid"/>
            <a:miter lim="800000"/>
          </a:ln>
          <a:effectLst/>
        </p:spPr>
      </p:cxnSp>
      <p:cxnSp>
        <p:nvCxnSpPr>
          <p:cNvPr id="158" name="Straight Connector 70"/>
          <p:cNvCxnSpPr>
            <a:stCxn id="120" idx="0"/>
            <a:endCxn id="139" idx="2"/>
          </p:cNvCxnSpPr>
          <p:nvPr/>
        </p:nvCxnSpPr>
        <p:spPr bwMode="gray">
          <a:xfrm flipV="1">
            <a:off x="2815188" y="4937128"/>
            <a:ext cx="987" cy="232097"/>
          </a:xfrm>
          <a:prstGeom prst="line">
            <a:avLst/>
          </a:prstGeom>
          <a:noFill/>
          <a:ln w="19050" cap="flat" cmpd="sng" algn="ctr">
            <a:solidFill>
              <a:sysClr val="windowText" lastClr="000000"/>
            </a:solidFill>
            <a:prstDash val="solid"/>
            <a:miter lim="800000"/>
          </a:ln>
          <a:effectLst/>
        </p:spPr>
      </p:cxnSp>
      <p:cxnSp>
        <p:nvCxnSpPr>
          <p:cNvPr id="159" name="Straight Connector 79"/>
          <p:cNvCxnSpPr>
            <a:stCxn id="122" idx="1"/>
            <a:endCxn id="121" idx="3"/>
          </p:cNvCxnSpPr>
          <p:nvPr/>
        </p:nvCxnSpPr>
        <p:spPr bwMode="gray">
          <a:xfrm flipH="1" flipV="1">
            <a:off x="2232029" y="3015139"/>
            <a:ext cx="602028" cy="1"/>
          </a:xfrm>
          <a:prstGeom prst="line">
            <a:avLst/>
          </a:prstGeom>
          <a:noFill/>
          <a:ln w="19050" cap="flat" cmpd="sng" algn="ctr">
            <a:solidFill>
              <a:sysClr val="windowText" lastClr="000000"/>
            </a:solidFill>
            <a:prstDash val="solid"/>
            <a:miter lim="800000"/>
          </a:ln>
          <a:effectLst/>
        </p:spPr>
      </p:cxnSp>
      <p:pic>
        <p:nvPicPr>
          <p:cNvPr id="160"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831056" y="1602735"/>
            <a:ext cx="337091" cy="275801"/>
          </a:xfrm>
          <a:prstGeom prst="rect">
            <a:avLst/>
          </a:prstGeom>
          <a:noFill/>
        </p:spPr>
      </p:pic>
      <p:pic>
        <p:nvPicPr>
          <p:cNvPr id="161"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654882" y="1602735"/>
            <a:ext cx="337091" cy="275801"/>
          </a:xfrm>
          <a:prstGeom prst="rect">
            <a:avLst/>
          </a:prstGeom>
          <a:noFill/>
        </p:spPr>
      </p:pic>
      <p:cxnSp>
        <p:nvCxnSpPr>
          <p:cNvPr id="162" name="Straight Connector 98"/>
          <p:cNvCxnSpPr>
            <a:stCxn id="161" idx="2"/>
            <a:endCxn id="123" idx="0"/>
          </p:cNvCxnSpPr>
          <p:nvPr/>
        </p:nvCxnSpPr>
        <p:spPr bwMode="gray">
          <a:xfrm>
            <a:off x="3823428" y="1878536"/>
            <a:ext cx="0" cy="999436"/>
          </a:xfrm>
          <a:prstGeom prst="line">
            <a:avLst/>
          </a:prstGeom>
          <a:noFill/>
          <a:ln w="19050" cap="flat" cmpd="sng" algn="ctr">
            <a:solidFill>
              <a:sysClr val="windowText" lastClr="000000"/>
            </a:solidFill>
            <a:prstDash val="solid"/>
            <a:miter lim="800000"/>
          </a:ln>
          <a:effectLst/>
        </p:spPr>
      </p:cxnSp>
      <p:cxnSp>
        <p:nvCxnSpPr>
          <p:cNvPr id="163" name="Straight Connector 101"/>
          <p:cNvCxnSpPr>
            <a:stCxn id="160" idx="2"/>
            <a:endCxn id="122" idx="0"/>
          </p:cNvCxnSpPr>
          <p:nvPr/>
        </p:nvCxnSpPr>
        <p:spPr bwMode="gray">
          <a:xfrm>
            <a:off x="2999602" y="1878536"/>
            <a:ext cx="2104" cy="999436"/>
          </a:xfrm>
          <a:prstGeom prst="line">
            <a:avLst/>
          </a:prstGeom>
          <a:noFill/>
          <a:ln w="19050" cap="flat" cmpd="sng" algn="ctr">
            <a:solidFill>
              <a:sysClr val="windowText" lastClr="000000"/>
            </a:solidFill>
            <a:prstDash val="solid"/>
            <a:miter lim="800000"/>
          </a:ln>
          <a:effectLst/>
        </p:spPr>
      </p:cxnSp>
      <p:cxnSp>
        <p:nvCxnSpPr>
          <p:cNvPr id="164" name="Straight Connector 104"/>
          <p:cNvCxnSpPr>
            <a:stCxn id="160" idx="3"/>
            <a:endCxn id="161" idx="1"/>
          </p:cNvCxnSpPr>
          <p:nvPr/>
        </p:nvCxnSpPr>
        <p:spPr bwMode="gray">
          <a:xfrm>
            <a:off x="3168147" y="1740636"/>
            <a:ext cx="486735" cy="0"/>
          </a:xfrm>
          <a:prstGeom prst="line">
            <a:avLst/>
          </a:prstGeom>
          <a:noFill/>
          <a:ln w="19050" cap="flat" cmpd="sng" algn="ctr">
            <a:solidFill>
              <a:sysClr val="windowText" lastClr="000000"/>
            </a:solidFill>
            <a:prstDash val="solid"/>
            <a:miter lim="800000"/>
          </a:ln>
          <a:effectLst/>
        </p:spPr>
      </p:cxnSp>
      <p:sp>
        <p:nvSpPr>
          <p:cNvPr id="165" name="Oval 59"/>
          <p:cNvSpPr/>
          <p:nvPr/>
        </p:nvSpPr>
        <p:spPr bwMode="gray">
          <a:xfrm rot="1782887">
            <a:off x="1919242" y="4456785"/>
            <a:ext cx="311619" cy="90813"/>
          </a:xfrm>
          <a:prstGeom prst="ellipse">
            <a:avLst/>
          </a:prstGeom>
          <a:no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微软雅黑"/>
            </a:endParaRPr>
          </a:p>
        </p:txBody>
      </p:sp>
      <p:sp>
        <p:nvSpPr>
          <p:cNvPr id="166" name="Oval 62"/>
          <p:cNvSpPr/>
          <p:nvPr/>
        </p:nvSpPr>
        <p:spPr bwMode="gray">
          <a:xfrm rot="19401600">
            <a:off x="2577143" y="4469536"/>
            <a:ext cx="311619" cy="90813"/>
          </a:xfrm>
          <a:prstGeom prst="ellipse">
            <a:avLst/>
          </a:prstGeom>
          <a:no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微软雅黑"/>
            </a:endParaRPr>
          </a:p>
        </p:txBody>
      </p:sp>
      <p:sp>
        <p:nvSpPr>
          <p:cNvPr id="167" name="Oval 63"/>
          <p:cNvSpPr/>
          <p:nvPr/>
        </p:nvSpPr>
        <p:spPr bwMode="gray">
          <a:xfrm rot="1782887">
            <a:off x="3920656" y="4488664"/>
            <a:ext cx="311619" cy="90813"/>
          </a:xfrm>
          <a:prstGeom prst="ellipse">
            <a:avLst/>
          </a:prstGeom>
          <a:no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微软雅黑"/>
            </a:endParaRPr>
          </a:p>
        </p:txBody>
      </p:sp>
      <p:sp>
        <p:nvSpPr>
          <p:cNvPr id="168" name="Oval 65"/>
          <p:cNvSpPr/>
          <p:nvPr/>
        </p:nvSpPr>
        <p:spPr bwMode="gray">
          <a:xfrm rot="19401600">
            <a:off x="4615480" y="4463852"/>
            <a:ext cx="311619" cy="90813"/>
          </a:xfrm>
          <a:prstGeom prst="ellipse">
            <a:avLst/>
          </a:prstGeom>
          <a:no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微软雅黑"/>
            </a:endParaRPr>
          </a:p>
        </p:txBody>
      </p:sp>
      <p:pic>
        <p:nvPicPr>
          <p:cNvPr id="169" name="图片 14" descr="日志告警服务器-蓝.png"/>
          <p:cNvPicPr>
            <a:picLocks noChangeAspect="1"/>
          </p:cNvPicPr>
          <p:nvPr/>
        </p:nvPicPr>
        <p:blipFill>
          <a:blip r:embed="rId9" cstate="print"/>
          <a:stretch>
            <a:fillRect/>
          </a:stretch>
        </p:blipFill>
        <p:spPr bwMode="gray">
          <a:xfrm>
            <a:off x="1732469" y="5640105"/>
            <a:ext cx="304595" cy="190195"/>
          </a:xfrm>
          <a:prstGeom prst="rect">
            <a:avLst/>
          </a:prstGeom>
        </p:spPr>
      </p:pic>
      <p:pic>
        <p:nvPicPr>
          <p:cNvPr id="170" name="图片 42" descr="IP电话.png"/>
          <p:cNvPicPr>
            <a:picLocks noChangeAspect="1"/>
          </p:cNvPicPr>
          <p:nvPr/>
        </p:nvPicPr>
        <p:blipFill>
          <a:blip r:embed="rId10" cstate="print"/>
          <a:stretch>
            <a:fillRect/>
          </a:stretch>
        </p:blipFill>
        <p:spPr bwMode="gray">
          <a:xfrm>
            <a:off x="2588113" y="5577612"/>
            <a:ext cx="335265" cy="315180"/>
          </a:xfrm>
          <a:prstGeom prst="rect">
            <a:avLst/>
          </a:prstGeom>
        </p:spPr>
      </p:pic>
      <p:pic>
        <p:nvPicPr>
          <p:cNvPr id="171" name="图片 11" descr="开放网络-蓝.png"/>
          <p:cNvPicPr>
            <a:picLocks noChangeAspect="1"/>
          </p:cNvPicPr>
          <p:nvPr/>
        </p:nvPicPr>
        <p:blipFill>
          <a:blip r:embed="rId11" cstate="print"/>
          <a:stretch>
            <a:fillRect/>
          </a:stretch>
        </p:blipFill>
        <p:spPr bwMode="gray">
          <a:xfrm>
            <a:off x="3776679" y="5617966"/>
            <a:ext cx="304595" cy="234472"/>
          </a:xfrm>
          <a:prstGeom prst="rect">
            <a:avLst/>
          </a:prstGeom>
        </p:spPr>
      </p:pic>
      <p:pic>
        <p:nvPicPr>
          <p:cNvPr id="172" name="图片 158" descr="SAN网络-蓝.png"/>
          <p:cNvPicPr>
            <a:picLocks noChangeAspect="1"/>
          </p:cNvPicPr>
          <p:nvPr/>
        </p:nvPicPr>
        <p:blipFill>
          <a:blip r:embed="rId12" cstate="print"/>
          <a:stretch>
            <a:fillRect/>
          </a:stretch>
        </p:blipFill>
        <p:spPr bwMode="gray">
          <a:xfrm>
            <a:off x="2229528" y="5599124"/>
            <a:ext cx="166121" cy="272157"/>
          </a:xfrm>
          <a:prstGeom prst="rect">
            <a:avLst/>
          </a:prstGeom>
        </p:spPr>
      </p:pic>
      <p:pic>
        <p:nvPicPr>
          <p:cNvPr id="173" name="图片 47" descr="打印机.png"/>
          <p:cNvPicPr>
            <a:picLocks noChangeAspect="1"/>
          </p:cNvPicPr>
          <p:nvPr/>
        </p:nvPicPr>
        <p:blipFill>
          <a:blip r:embed="rId13" cstate="print"/>
          <a:stretch>
            <a:fillRect/>
          </a:stretch>
        </p:blipFill>
        <p:spPr bwMode="gray">
          <a:xfrm>
            <a:off x="4652580" y="5602200"/>
            <a:ext cx="334175" cy="266004"/>
          </a:xfrm>
          <a:prstGeom prst="rect">
            <a:avLst/>
          </a:prstGeom>
        </p:spPr>
      </p:pic>
      <p:pic>
        <p:nvPicPr>
          <p:cNvPr id="174" name="图片 157" descr="故障链路.png"/>
          <p:cNvPicPr>
            <a:picLocks noChangeAspect="1"/>
          </p:cNvPicPr>
          <p:nvPr/>
        </p:nvPicPr>
        <p:blipFill>
          <a:blip r:embed="rId14" cstate="print"/>
          <a:stretch>
            <a:fillRect/>
          </a:stretch>
        </p:blipFill>
        <p:spPr bwMode="gray">
          <a:xfrm>
            <a:off x="4199279" y="5610190"/>
            <a:ext cx="335297" cy="250025"/>
          </a:xfrm>
          <a:prstGeom prst="rect">
            <a:avLst/>
          </a:prstGeom>
        </p:spPr>
      </p:pic>
      <p:sp>
        <p:nvSpPr>
          <p:cNvPr id="175" name="TextBox 85"/>
          <p:cNvSpPr txBox="1"/>
          <p:nvPr/>
        </p:nvSpPr>
        <p:spPr bwMode="gray">
          <a:xfrm>
            <a:off x="518821" y="2144517"/>
            <a:ext cx="1194558" cy="256462"/>
          </a:xfrm>
          <a:prstGeom prst="rect">
            <a:avLst/>
          </a:prstGeom>
          <a:noFill/>
        </p:spPr>
        <p:txBody>
          <a:bodyPr wrap="square" rtlCol="0">
            <a:noAutofit/>
          </a:bodyPr>
          <a:lstStyle/>
          <a:p>
            <a:pPr fontAlgn="ctr">
              <a:spcBef>
                <a:spcPts val="0"/>
              </a:spcBef>
              <a:spcAft>
                <a:spcPts val="0"/>
              </a:spcAft>
            </a:pPr>
            <a:r>
              <a:rPr lang="en-US" sz="1200" dirty="0" smtClean="0">
                <a:solidFill>
                  <a:prstClr val="black"/>
                </a:solidFill>
                <a:latin typeface="Huawei Sans" panose="020C0503030203020204" pitchFamily="34" charset="0"/>
              </a:rPr>
              <a:t>Egress zone</a:t>
            </a:r>
            <a:endParaRPr lang="en-US" altLang="zh-CN" sz="1200" dirty="0">
              <a:solidFill>
                <a:prstClr val="black"/>
              </a:solidFill>
              <a:latin typeface="Huawei Sans" panose="020C0503030203020204" pitchFamily="34" charset="0"/>
            </a:endParaRPr>
          </a:p>
        </p:txBody>
      </p:sp>
      <p:sp>
        <p:nvSpPr>
          <p:cNvPr id="176" name="TextBox 86"/>
          <p:cNvSpPr txBox="1"/>
          <p:nvPr/>
        </p:nvSpPr>
        <p:spPr bwMode="gray">
          <a:xfrm>
            <a:off x="518821" y="3323934"/>
            <a:ext cx="896399" cy="276999"/>
          </a:xfrm>
          <a:prstGeom prst="rect">
            <a:avLst/>
          </a:prstGeom>
          <a:noFill/>
        </p:spPr>
        <p:txBody>
          <a:bodyPr wrap="square" rtlCol="0">
            <a:noAutofit/>
          </a:bodyPr>
          <a:lstStyle/>
          <a:p>
            <a:pPr fontAlgn="ctr">
              <a:spcBef>
                <a:spcPts val="0"/>
              </a:spcBef>
              <a:spcAft>
                <a:spcPts val="0"/>
              </a:spcAft>
            </a:pPr>
            <a:r>
              <a:rPr lang="en-US" sz="1200" dirty="0" smtClean="0">
                <a:solidFill>
                  <a:prstClr val="black"/>
                </a:solidFill>
                <a:latin typeface="Huawei Sans" panose="020C0503030203020204" pitchFamily="34" charset="0"/>
              </a:rPr>
              <a:t>Core layer</a:t>
            </a:r>
            <a:endParaRPr lang="en-US" altLang="zh-CN" sz="1200" dirty="0">
              <a:solidFill>
                <a:prstClr val="black"/>
              </a:solidFill>
              <a:latin typeface="Huawei Sans" panose="020C0503030203020204" pitchFamily="34" charset="0"/>
            </a:endParaRPr>
          </a:p>
        </p:txBody>
      </p:sp>
      <p:sp>
        <p:nvSpPr>
          <p:cNvPr id="177" name="TextBox 88"/>
          <p:cNvSpPr txBox="1"/>
          <p:nvPr/>
        </p:nvSpPr>
        <p:spPr bwMode="gray">
          <a:xfrm>
            <a:off x="518821" y="3982640"/>
            <a:ext cx="1436612" cy="276999"/>
          </a:xfrm>
          <a:prstGeom prst="rect">
            <a:avLst/>
          </a:prstGeom>
          <a:noFill/>
        </p:spPr>
        <p:txBody>
          <a:bodyPr wrap="square" rtlCol="0">
            <a:noAutofit/>
          </a:bodyPr>
          <a:lstStyle/>
          <a:p>
            <a:pPr fontAlgn="ctr">
              <a:spcBef>
                <a:spcPts val="0"/>
              </a:spcBef>
              <a:spcAft>
                <a:spcPts val="0"/>
              </a:spcAft>
            </a:pPr>
            <a:r>
              <a:rPr lang="en-US" sz="1200" dirty="0" smtClean="0">
                <a:solidFill>
                  <a:prstClr val="black"/>
                </a:solidFill>
                <a:latin typeface="Huawei Sans" panose="020C0503030203020204" pitchFamily="34" charset="0"/>
              </a:rPr>
              <a:t>Aggregation layer</a:t>
            </a:r>
            <a:endParaRPr lang="en-US" altLang="zh-CN" sz="1200" dirty="0">
              <a:solidFill>
                <a:prstClr val="black"/>
              </a:solidFill>
              <a:latin typeface="Huawei Sans" panose="020C0503030203020204" pitchFamily="34" charset="0"/>
            </a:endParaRPr>
          </a:p>
        </p:txBody>
      </p:sp>
      <p:sp>
        <p:nvSpPr>
          <p:cNvPr id="178" name="TextBox 89"/>
          <p:cNvSpPr txBox="1"/>
          <p:nvPr/>
        </p:nvSpPr>
        <p:spPr bwMode="gray">
          <a:xfrm>
            <a:off x="518821" y="5181637"/>
            <a:ext cx="1029449" cy="276999"/>
          </a:xfrm>
          <a:prstGeom prst="rect">
            <a:avLst/>
          </a:prstGeom>
          <a:noFill/>
        </p:spPr>
        <p:txBody>
          <a:bodyPr wrap="square" rtlCol="0">
            <a:noAutofit/>
          </a:bodyPr>
          <a:lstStyle/>
          <a:p>
            <a:pPr fontAlgn="ctr">
              <a:spcBef>
                <a:spcPts val="0"/>
              </a:spcBef>
              <a:spcAft>
                <a:spcPts val="0"/>
              </a:spcAft>
            </a:pPr>
            <a:r>
              <a:rPr lang="en-US" sz="1200" dirty="0" smtClean="0">
                <a:solidFill>
                  <a:prstClr val="black"/>
                </a:solidFill>
                <a:latin typeface="Huawei Sans" panose="020C0503030203020204" pitchFamily="34" charset="0"/>
              </a:rPr>
              <a:t>Access layer</a:t>
            </a:r>
            <a:endParaRPr lang="en-US" altLang="zh-CN" sz="1200" dirty="0">
              <a:solidFill>
                <a:prstClr val="black"/>
              </a:solidFill>
              <a:latin typeface="Huawei Sans" panose="020C0503030203020204" pitchFamily="34" charset="0"/>
            </a:endParaRPr>
          </a:p>
        </p:txBody>
      </p:sp>
      <p:sp>
        <p:nvSpPr>
          <p:cNvPr id="179" name="TextBox 91"/>
          <p:cNvSpPr txBox="1"/>
          <p:nvPr/>
        </p:nvSpPr>
        <p:spPr bwMode="gray">
          <a:xfrm>
            <a:off x="518821" y="5682199"/>
            <a:ext cx="1194558" cy="276999"/>
          </a:xfrm>
          <a:prstGeom prst="rect">
            <a:avLst/>
          </a:prstGeom>
          <a:noFill/>
        </p:spPr>
        <p:txBody>
          <a:bodyPr wrap="square" rtlCol="0">
            <a:noAutofit/>
          </a:bodyPr>
          <a:lstStyle/>
          <a:p>
            <a:pPr fontAlgn="ctr">
              <a:spcBef>
                <a:spcPts val="0"/>
              </a:spcBef>
              <a:spcAft>
                <a:spcPts val="0"/>
              </a:spcAft>
            </a:pPr>
            <a:r>
              <a:rPr lang="en-US" sz="1200" smtClean="0">
                <a:solidFill>
                  <a:prstClr val="black"/>
                </a:solidFill>
                <a:latin typeface="Huawei Sans" panose="020C0503030203020204" pitchFamily="34" charset="0"/>
              </a:rPr>
              <a:t>Terminal layer</a:t>
            </a:r>
            <a:endParaRPr lang="en-US" altLang="zh-CN" sz="1200">
              <a:solidFill>
                <a:prstClr val="black"/>
              </a:solidFill>
              <a:latin typeface="Huawei Sans" panose="020C0503030203020204" pitchFamily="34" charset="0"/>
            </a:endParaRPr>
          </a:p>
        </p:txBody>
      </p:sp>
      <p:sp>
        <p:nvSpPr>
          <p:cNvPr id="180" name="Oval 92"/>
          <p:cNvSpPr/>
          <p:nvPr/>
        </p:nvSpPr>
        <p:spPr bwMode="gray">
          <a:xfrm rot="18651691">
            <a:off x="3654042" y="3448534"/>
            <a:ext cx="580554" cy="91395"/>
          </a:xfrm>
          <a:prstGeom prst="ellipse">
            <a:avLst/>
          </a:prstGeom>
          <a:no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微软雅黑"/>
            </a:endParaRPr>
          </a:p>
        </p:txBody>
      </p:sp>
      <p:grpSp>
        <p:nvGrpSpPr>
          <p:cNvPr id="181" name="组合 35"/>
          <p:cNvGrpSpPr/>
          <p:nvPr/>
        </p:nvGrpSpPr>
        <p:grpSpPr bwMode="gray">
          <a:xfrm>
            <a:off x="2488797" y="997285"/>
            <a:ext cx="825692" cy="478501"/>
            <a:chOff x="3269076" y="1744970"/>
            <a:chExt cx="1860118" cy="1054529"/>
          </a:xfrm>
          <a:solidFill>
            <a:schemeClr val="bg1">
              <a:lumMod val="85000"/>
            </a:schemeClr>
          </a:solidFill>
        </p:grpSpPr>
        <p:sp>
          <p:nvSpPr>
            <p:cNvPr id="182" name="矩形 36"/>
            <p:cNvSpPr/>
            <p:nvPr/>
          </p:nvSpPr>
          <p:spPr bwMode="gray">
            <a:xfrm>
              <a:off x="3495526" y="2457907"/>
              <a:ext cx="1426464" cy="341592"/>
            </a:xfrm>
            <a:prstGeom prst="rect">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Huawei Sans" panose="020C0503030203020204" pitchFamily="34" charset="0"/>
                <a:ea typeface="微软雅黑"/>
              </a:endParaRPr>
            </a:p>
          </p:txBody>
        </p:sp>
        <p:sp>
          <p:nvSpPr>
            <p:cNvPr id="183"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184"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185"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186"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187"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ＭＳ Ｐゴシック" pitchFamily="34" charset="-128"/>
              </a:endParaRPr>
            </a:p>
          </p:txBody>
        </p:sp>
      </p:grpSp>
      <p:sp>
        <p:nvSpPr>
          <p:cNvPr id="188" name="TextBox 114"/>
          <p:cNvSpPr txBox="1"/>
          <p:nvPr/>
        </p:nvSpPr>
        <p:spPr bwMode="gray">
          <a:xfrm>
            <a:off x="2437289" y="1128221"/>
            <a:ext cx="928708" cy="33853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smtClean="0">
                <a:solidFill>
                  <a:prstClr val="black"/>
                </a:solidFill>
                <a:latin typeface="Huawei Sans" panose="020C0503030203020204" pitchFamily="34" charset="0"/>
              </a:rPr>
              <a:t>Internet</a:t>
            </a:r>
            <a:endParaRPr kumimoji="0" lang="en-US" altLang="zh-CN" sz="1200" b="1" i="0" u="none" strike="noStrike" kern="0" cap="none" spc="0" normalizeH="0" baseline="0" noProof="0" smtClean="0">
              <a:ln>
                <a:noFill/>
              </a:ln>
              <a:solidFill>
                <a:prstClr val="black"/>
              </a:solidFill>
              <a:effectLst/>
              <a:uLnTx/>
              <a:uFillTx/>
              <a:latin typeface="Huawei Sans" panose="020C0503030203020204" pitchFamily="34" charset="0"/>
              <a:ea typeface="微软雅黑"/>
            </a:endParaRPr>
          </a:p>
        </p:txBody>
      </p:sp>
      <p:grpSp>
        <p:nvGrpSpPr>
          <p:cNvPr id="189" name="组合 35"/>
          <p:cNvGrpSpPr/>
          <p:nvPr/>
        </p:nvGrpSpPr>
        <p:grpSpPr bwMode="gray">
          <a:xfrm>
            <a:off x="3506892" y="1006671"/>
            <a:ext cx="771622" cy="461233"/>
            <a:chOff x="3269076" y="1744970"/>
            <a:chExt cx="1860118" cy="1054529"/>
          </a:xfrm>
          <a:solidFill>
            <a:schemeClr val="bg1">
              <a:lumMod val="85000"/>
            </a:schemeClr>
          </a:solidFill>
        </p:grpSpPr>
        <p:sp>
          <p:nvSpPr>
            <p:cNvPr id="190" name="矩形 36"/>
            <p:cNvSpPr/>
            <p:nvPr/>
          </p:nvSpPr>
          <p:spPr bwMode="gray">
            <a:xfrm>
              <a:off x="3495526" y="2457907"/>
              <a:ext cx="1426464" cy="341592"/>
            </a:xfrm>
            <a:prstGeom prst="rect">
              <a:avLst/>
            </a:prstGeom>
            <a:grp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Huawei Sans" panose="020C0503030203020204" pitchFamily="34" charset="0"/>
                <a:ea typeface="微软雅黑"/>
              </a:endParaRPr>
            </a:p>
          </p:txBody>
        </p:sp>
        <p:sp>
          <p:nvSpPr>
            <p:cNvPr id="191"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192"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193"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194"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ＭＳ Ｐゴシック" pitchFamily="34" charset="-128"/>
              </a:endParaRPr>
            </a:p>
          </p:txBody>
        </p:sp>
        <p:sp>
          <p:nvSpPr>
            <p:cNvPr id="195"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ＭＳ Ｐゴシック" pitchFamily="34" charset="-128"/>
              </a:endParaRPr>
            </a:p>
          </p:txBody>
        </p:sp>
      </p:grpSp>
      <p:sp>
        <p:nvSpPr>
          <p:cNvPr id="196" name="TextBox 117"/>
          <p:cNvSpPr txBox="1"/>
          <p:nvPr/>
        </p:nvSpPr>
        <p:spPr bwMode="gray">
          <a:xfrm>
            <a:off x="3574034" y="1132882"/>
            <a:ext cx="637340" cy="33620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WAN</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微软雅黑"/>
            </a:endParaRPr>
          </a:p>
        </p:txBody>
      </p:sp>
      <p:pic>
        <p:nvPicPr>
          <p:cNvPr id="197"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2820587" y="2026087"/>
            <a:ext cx="337091" cy="275801"/>
          </a:xfrm>
          <a:prstGeom prst="rect">
            <a:avLst/>
          </a:prstGeom>
        </p:spPr>
      </p:pic>
      <p:pic>
        <p:nvPicPr>
          <p:cNvPr id="198"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3654882" y="2026087"/>
            <a:ext cx="337091" cy="275801"/>
          </a:xfrm>
          <a:prstGeom prst="rect">
            <a:avLst/>
          </a:prstGeom>
        </p:spPr>
      </p:pic>
      <p:cxnSp>
        <p:nvCxnSpPr>
          <p:cNvPr id="199" name="Straight Connector 127"/>
          <p:cNvCxnSpPr>
            <a:stCxn id="197" idx="3"/>
            <a:endCxn id="198" idx="1"/>
          </p:cNvCxnSpPr>
          <p:nvPr/>
        </p:nvCxnSpPr>
        <p:spPr bwMode="gray">
          <a:xfrm>
            <a:off x="3157678" y="2163988"/>
            <a:ext cx="497204" cy="0"/>
          </a:xfrm>
          <a:prstGeom prst="line">
            <a:avLst/>
          </a:prstGeom>
          <a:noFill/>
          <a:ln w="19050" cap="flat" cmpd="sng" algn="ctr">
            <a:solidFill>
              <a:sysClr val="windowText" lastClr="000000"/>
            </a:solidFill>
            <a:prstDash val="sysDash"/>
            <a:miter lim="800000"/>
          </a:ln>
          <a:effectLst/>
        </p:spPr>
      </p:cxnSp>
      <p:pic>
        <p:nvPicPr>
          <p:cNvPr id="200" name="图片 102" descr="AC-蓝.png"/>
          <p:cNvPicPr>
            <a:picLocks noChangeAspect="1"/>
          </p:cNvPicPr>
          <p:nvPr/>
        </p:nvPicPr>
        <p:blipFill>
          <a:blip r:embed="rId4" cstate="print"/>
          <a:stretch>
            <a:fillRect/>
          </a:stretch>
        </p:blipFill>
        <p:spPr bwMode="gray">
          <a:xfrm>
            <a:off x="4623467" y="2877238"/>
            <a:ext cx="337091" cy="275802"/>
          </a:xfrm>
          <a:prstGeom prst="rect">
            <a:avLst/>
          </a:prstGeom>
        </p:spPr>
      </p:pic>
      <p:sp>
        <p:nvSpPr>
          <p:cNvPr id="201" name="圆角矩形 200"/>
          <p:cNvSpPr/>
          <p:nvPr/>
        </p:nvSpPr>
        <p:spPr bwMode="gray">
          <a:xfrm>
            <a:off x="4512024" y="2523403"/>
            <a:ext cx="893307" cy="278033"/>
          </a:xfrm>
          <a:prstGeom prst="roundRect">
            <a:avLst>
              <a:gd name="adj" fmla="val 2563"/>
            </a:avLst>
          </a:prstGeom>
          <a:solidFill>
            <a:sysClr val="window" lastClr="FFFFFF">
              <a:lumMod val="95000"/>
            </a:sysClr>
          </a:solidFill>
          <a:ln w="12700" cap="flat" cmpd="sng" algn="ctr">
            <a:solidFill>
              <a:sysClr val="window" lastClr="FFFFFF">
                <a:lumMod val="75000"/>
              </a:sysClr>
            </a:solidFill>
            <a:prstDash val="sysDot"/>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微软雅黑"/>
            </a:endParaRPr>
          </a:p>
        </p:txBody>
      </p:sp>
      <p:sp>
        <p:nvSpPr>
          <p:cNvPr id="202" name="TextBox 20"/>
          <p:cNvSpPr txBox="1"/>
          <p:nvPr/>
        </p:nvSpPr>
        <p:spPr bwMode="gray">
          <a:xfrm>
            <a:off x="4532092" y="2522792"/>
            <a:ext cx="1049102" cy="253916"/>
          </a:xfrm>
          <a:prstGeom prst="rect">
            <a:avLst/>
          </a:prstGeom>
          <a:noFill/>
        </p:spPr>
        <p:txBody>
          <a:bodyPr wrap="square" rtlCol="0">
            <a:noAutofit/>
          </a:bodyPr>
          <a:lstStyle/>
          <a:p>
            <a:pPr fontAlgn="ctr">
              <a:spcBef>
                <a:spcPts val="0"/>
              </a:spcBef>
              <a:spcAft>
                <a:spcPts val="0"/>
              </a:spcAft>
            </a:pPr>
            <a:r>
              <a:rPr lang="en-US" sz="1200" dirty="0" smtClean="0">
                <a:solidFill>
                  <a:prstClr val="black"/>
                </a:solidFill>
                <a:latin typeface="Huawei Sans" panose="020C0503030203020204" pitchFamily="34" charset="0"/>
              </a:rPr>
              <a:t>O&amp;M zone</a:t>
            </a:r>
            <a:endParaRPr lang="en-US" altLang="zh-CN" sz="1200" dirty="0">
              <a:solidFill>
                <a:prstClr val="black"/>
              </a:solidFill>
              <a:latin typeface="Huawei Sans" panose="020C0503030203020204" pitchFamily="34" charset="0"/>
            </a:endParaRPr>
          </a:p>
        </p:txBody>
      </p:sp>
      <p:cxnSp>
        <p:nvCxnSpPr>
          <p:cNvPr id="203" name="Straight Connector 79"/>
          <p:cNvCxnSpPr/>
          <p:nvPr/>
        </p:nvCxnSpPr>
        <p:spPr bwMode="gray">
          <a:xfrm flipH="1">
            <a:off x="2232030" y="2592602"/>
            <a:ext cx="1190149" cy="0"/>
          </a:xfrm>
          <a:prstGeom prst="line">
            <a:avLst/>
          </a:prstGeom>
          <a:noFill/>
          <a:ln w="19050" cap="flat" cmpd="sng" algn="ctr">
            <a:solidFill>
              <a:sysClr val="windowText" lastClr="000000"/>
            </a:solidFill>
            <a:prstDash val="solid"/>
            <a:miter lim="800000"/>
          </a:ln>
          <a:effectLst/>
        </p:spPr>
      </p:cxnSp>
      <p:cxnSp>
        <p:nvCxnSpPr>
          <p:cNvPr id="204" name="Straight Connector 79"/>
          <p:cNvCxnSpPr/>
          <p:nvPr/>
        </p:nvCxnSpPr>
        <p:spPr bwMode="gray">
          <a:xfrm flipH="1">
            <a:off x="2232030" y="2651973"/>
            <a:ext cx="430513" cy="0"/>
          </a:xfrm>
          <a:prstGeom prst="line">
            <a:avLst/>
          </a:prstGeom>
          <a:noFill/>
          <a:ln w="19050" cap="flat" cmpd="sng" algn="ctr">
            <a:solidFill>
              <a:sysClr val="windowText" lastClr="000000"/>
            </a:solidFill>
            <a:prstDash val="solid"/>
            <a:miter lim="800000"/>
          </a:ln>
          <a:effectLst/>
        </p:spPr>
      </p:cxnSp>
      <p:sp>
        <p:nvSpPr>
          <p:cNvPr id="205" name="Freeform 159"/>
          <p:cNvSpPr/>
          <p:nvPr/>
        </p:nvSpPr>
        <p:spPr bwMode="gray">
          <a:xfrm flipH="1">
            <a:off x="1585412" y="2299639"/>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08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lumMod val="50000"/>
                  </a:prstClr>
                </a:solidFill>
                <a:latin typeface="Huawei Sans" panose="020C0503030203020204" pitchFamily="34" charset="0"/>
              </a:rPr>
              <a:t>Data center</a:t>
            </a:r>
            <a:endParaRPr kumimoji="0" lang="en-US" sz="1200" b="1"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a typeface="微软雅黑"/>
            </a:endParaRPr>
          </a:p>
        </p:txBody>
      </p:sp>
      <p:cxnSp>
        <p:nvCxnSpPr>
          <p:cNvPr id="206" name="Straight Connector 79"/>
          <p:cNvCxnSpPr/>
          <p:nvPr/>
        </p:nvCxnSpPr>
        <p:spPr bwMode="gray">
          <a:xfrm flipH="1">
            <a:off x="3326505" y="2651973"/>
            <a:ext cx="1185521" cy="0"/>
          </a:xfrm>
          <a:prstGeom prst="line">
            <a:avLst/>
          </a:prstGeom>
          <a:noFill/>
          <a:ln w="19050" cap="flat" cmpd="sng" algn="ctr">
            <a:solidFill>
              <a:sysClr val="windowText" lastClr="000000"/>
            </a:solidFill>
            <a:prstDash val="solid"/>
            <a:miter lim="800000"/>
          </a:ln>
          <a:effectLst/>
        </p:spPr>
      </p:cxnSp>
    </p:spTree>
    <p:extLst>
      <p:ext uri="{BB962C8B-B14F-4D97-AF65-F5344CB8AC3E}">
        <p14:creationId xmlns:p14="http://schemas.microsoft.com/office/powerpoint/2010/main" val="26854798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Introduction to Campus Networks</a:t>
            </a:r>
          </a:p>
          <a:p>
            <a:r>
              <a:rPr lang="en-US" altLang="zh-CN" b="1" dirty="0"/>
              <a:t>Campus Network Challenges and Huawei </a:t>
            </a:r>
            <a:r>
              <a:rPr lang="en-US" altLang="zh-CN" b="1" dirty="0" err="1"/>
              <a:t>CloudCampus</a:t>
            </a:r>
            <a:r>
              <a:rPr lang="en-US" altLang="zh-CN" b="1" dirty="0"/>
              <a:t> Solution</a:t>
            </a:r>
          </a:p>
          <a:p>
            <a:r>
              <a:rPr lang="en-US" altLang="zh-CN" dirty="0">
                <a:solidFill>
                  <a:schemeClr val="bg1">
                    <a:lumMod val="50000"/>
                  </a:schemeClr>
                </a:solidFill>
              </a:rPr>
              <a:t>Typical Campus Network Technologies</a:t>
            </a:r>
          </a:p>
          <a:p>
            <a:r>
              <a:rPr lang="en-US" altLang="zh-CN" dirty="0">
                <a:solidFill>
                  <a:schemeClr val="bg1">
                    <a:lumMod val="50000"/>
                  </a:schemeClr>
                </a:solidFill>
              </a:rPr>
              <a:t>Typical Applications of Campus Network </a:t>
            </a:r>
            <a:r>
              <a:rPr lang="en-US" altLang="zh-CN" dirty="0" smtClean="0">
                <a:solidFill>
                  <a:schemeClr val="bg1">
                    <a:lumMod val="50000"/>
                  </a:schemeClr>
                </a:solidFill>
              </a:rPr>
              <a:t>Technologies</a:t>
            </a:r>
            <a:endParaRPr lang="en-US" altLang="zh-CN" dirty="0">
              <a:solidFill>
                <a:schemeClr val="bg1">
                  <a:lumMod val="50000"/>
                </a:schemeClr>
              </a:solidFill>
            </a:endParaRPr>
          </a:p>
        </p:txBody>
      </p:sp>
    </p:spTree>
    <p:extLst>
      <p:ext uri="{BB962C8B-B14F-4D97-AF65-F5344CB8AC3E}">
        <p14:creationId xmlns:p14="http://schemas.microsoft.com/office/powerpoint/2010/main" val="16142281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smtClean="0">
                <a:sym typeface="Huawei Sans" panose="020C0503030203020204" pitchFamily="34" charset="0"/>
              </a:rPr>
              <a:t>Industry Digital Transformation Improves Efficiency and Customer Satisfaction</a:t>
            </a:r>
            <a:endParaRPr lang="zh-CN" altLang="en-US" dirty="0"/>
          </a:p>
        </p:txBody>
      </p:sp>
      <p:sp>
        <p:nvSpPr>
          <p:cNvPr id="3" name="圆角矩形 2"/>
          <p:cNvSpPr>
            <a:spLocks/>
          </p:cNvSpPr>
          <p:nvPr/>
        </p:nvSpPr>
        <p:spPr bwMode="gray">
          <a:xfrm>
            <a:off x="700009" y="1904213"/>
            <a:ext cx="3311234" cy="4208964"/>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zh-CN" altLang="en-US" sz="140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 name="圆角矩形 3"/>
          <p:cNvSpPr>
            <a:spLocks/>
          </p:cNvSpPr>
          <p:nvPr/>
        </p:nvSpPr>
        <p:spPr bwMode="gray">
          <a:xfrm>
            <a:off x="8169273" y="1904213"/>
            <a:ext cx="3311234" cy="4208964"/>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zh-CN" altLang="en-US" sz="140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 name="圆角矩形 4"/>
          <p:cNvSpPr>
            <a:spLocks/>
          </p:cNvSpPr>
          <p:nvPr/>
        </p:nvSpPr>
        <p:spPr bwMode="gray">
          <a:xfrm>
            <a:off x="4447790" y="1904213"/>
            <a:ext cx="3311234" cy="4208964"/>
          </a:xfrm>
          <a:prstGeom prst="roundRect">
            <a:avLst>
              <a:gd name="adj" fmla="val 985"/>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zh-CN" altLang="en-US" sz="140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圆角矩形 5"/>
          <p:cNvSpPr/>
          <p:nvPr/>
        </p:nvSpPr>
        <p:spPr bwMode="gray">
          <a:xfrm flipH="1">
            <a:off x="699031" y="1486486"/>
            <a:ext cx="3311234" cy="360000"/>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a:lnSpc>
                <a:spcPct val="150000"/>
              </a:lnSpc>
            </a:pPr>
            <a:r>
              <a:rPr lang="en-US" altLang="zh-CN" sz="1600" kern="0" dirty="0">
                <a:solidFill>
                  <a:srgbClr val="30B5C5"/>
                </a:solidFill>
                <a:sym typeface="Huawei Sans" panose="020C0503030203020204" pitchFamily="34" charset="0"/>
              </a:rPr>
              <a:t>Digital workspace</a:t>
            </a:r>
          </a:p>
        </p:txBody>
      </p:sp>
      <p:sp>
        <p:nvSpPr>
          <p:cNvPr id="7" name="圆角矩形 6"/>
          <p:cNvSpPr/>
          <p:nvPr/>
        </p:nvSpPr>
        <p:spPr bwMode="gray">
          <a:xfrm flipH="1">
            <a:off x="8169273" y="1486486"/>
            <a:ext cx="3311234" cy="360000"/>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a:lnSpc>
                <a:spcPct val="150000"/>
              </a:lnSpc>
            </a:pPr>
            <a:r>
              <a:rPr lang="en-US" altLang="zh-CN" sz="1600" kern="0" dirty="0">
                <a:solidFill>
                  <a:srgbClr val="30B5C5"/>
                </a:solidFill>
                <a:sym typeface="Huawei Sans" panose="020C0503030203020204" pitchFamily="34" charset="0"/>
              </a:rPr>
              <a:t>Digital manufacturing</a:t>
            </a:r>
          </a:p>
        </p:txBody>
      </p:sp>
      <p:sp>
        <p:nvSpPr>
          <p:cNvPr id="8" name="文本框 7"/>
          <p:cNvSpPr txBox="1"/>
          <p:nvPr/>
        </p:nvSpPr>
        <p:spPr bwMode="gray">
          <a:xfrm>
            <a:off x="709605" y="4946568"/>
            <a:ext cx="3300660" cy="830997"/>
          </a:xfrm>
          <a:prstGeom prst="rect">
            <a:avLst/>
          </a:prstGeom>
          <a:noFill/>
        </p:spPr>
        <p:txBody>
          <a:bodyPr wrap="square" rtlCol="0">
            <a:spAutoFit/>
          </a:bodyPr>
          <a:lstStyle/>
          <a:p>
            <a:pPr fontAlgn="ctr"/>
            <a:r>
              <a:rPr lang="en-US" altLang="zh-CN" sz="1200" dirty="0">
                <a:latin typeface="+mj-lt"/>
              </a:rPr>
              <a:t>"At least </a:t>
            </a:r>
            <a:r>
              <a:rPr lang="en-US" altLang="zh-CN" sz="1200" b="1" dirty="0">
                <a:solidFill>
                  <a:srgbClr val="C7000B"/>
                </a:solidFill>
                <a:latin typeface="+mj-lt"/>
              </a:rPr>
              <a:t>55%</a:t>
            </a:r>
            <a:r>
              <a:rPr lang="en-US" altLang="zh-CN" sz="1200" b="1" dirty="0">
                <a:solidFill>
                  <a:srgbClr val="C00000"/>
                </a:solidFill>
                <a:latin typeface="+mj-lt"/>
              </a:rPr>
              <a:t> </a:t>
            </a:r>
            <a:r>
              <a:rPr lang="en-US" altLang="zh-CN" sz="1200" dirty="0">
                <a:latin typeface="+mj-lt"/>
              </a:rPr>
              <a:t>of the organizations will be </a:t>
            </a:r>
            <a:r>
              <a:rPr lang="en-US" altLang="zh-CN" sz="1200" dirty="0" smtClean="0">
                <a:latin typeface="+mj-lt"/>
              </a:rPr>
              <a:t>firm advocates </a:t>
            </a:r>
            <a:r>
              <a:rPr lang="en-US" altLang="zh-CN" sz="1200" dirty="0">
                <a:latin typeface="+mj-lt"/>
              </a:rPr>
              <a:t>of digitalization by 2020</a:t>
            </a:r>
            <a:r>
              <a:rPr lang="en-US" altLang="zh-CN" sz="1200" dirty="0" smtClean="0">
                <a:latin typeface="+mj-lt"/>
              </a:rPr>
              <a:t>.“</a:t>
            </a:r>
          </a:p>
          <a:p>
            <a:pPr fontAlgn="ctr"/>
            <a:r>
              <a:rPr lang="en-US" altLang="zh-CN" sz="1200" i="1" dirty="0" smtClean="0">
                <a:latin typeface="+mj-lt"/>
              </a:rPr>
              <a:t>Source</a:t>
            </a:r>
            <a:r>
              <a:rPr lang="en-US" altLang="zh-CN" sz="1200" i="1" dirty="0">
                <a:latin typeface="+mj-lt"/>
              </a:rPr>
              <a:t>: IDC FutureScape: Worldwide Digital Transformation 2019 Predictions</a:t>
            </a:r>
            <a:endParaRPr lang="en-US" altLang="zh-CN" sz="1600" i="1" dirty="0">
              <a:latin typeface="+mj-lt"/>
            </a:endParaRPr>
          </a:p>
        </p:txBody>
      </p:sp>
      <p:sp>
        <p:nvSpPr>
          <p:cNvPr id="9" name="文本框 8"/>
          <p:cNvSpPr txBox="1"/>
          <p:nvPr/>
        </p:nvSpPr>
        <p:spPr bwMode="gray">
          <a:xfrm>
            <a:off x="8166150" y="4946568"/>
            <a:ext cx="3331582" cy="1200329"/>
          </a:xfrm>
          <a:prstGeom prst="rect">
            <a:avLst/>
          </a:prstGeom>
          <a:noFill/>
        </p:spPr>
        <p:txBody>
          <a:bodyPr wrap="square" rtlCol="0">
            <a:spAutoFit/>
          </a:bodyPr>
          <a:lstStyle/>
          <a:p>
            <a:pPr fontAlgn="ctr"/>
            <a:r>
              <a:rPr lang="en-US" altLang="zh-CN" sz="1200" dirty="0">
                <a:latin typeface="+mj-lt"/>
              </a:rPr>
              <a:t>"</a:t>
            </a:r>
            <a:r>
              <a:rPr lang="en-US" altLang="zh-CN" sz="1200" b="1" dirty="0" smtClean="0">
                <a:solidFill>
                  <a:srgbClr val="C7000B"/>
                </a:solidFill>
                <a:latin typeface="+mj-lt"/>
              </a:rPr>
              <a:t>84.9</a:t>
            </a:r>
            <a:r>
              <a:rPr lang="en-US" altLang="zh-CN" sz="1200" b="1" dirty="0">
                <a:solidFill>
                  <a:srgbClr val="C7000B"/>
                </a:solidFill>
                <a:latin typeface="+mj-lt"/>
              </a:rPr>
              <a:t>%</a:t>
            </a:r>
            <a:r>
              <a:rPr lang="en-US" altLang="zh-CN" sz="1200" b="1" dirty="0">
                <a:solidFill>
                  <a:srgbClr val="C00000"/>
                </a:solidFill>
                <a:latin typeface="+mj-lt"/>
              </a:rPr>
              <a:t> </a:t>
            </a:r>
            <a:r>
              <a:rPr lang="en-US" altLang="zh-CN" sz="1200" dirty="0">
                <a:latin typeface="+mj-lt"/>
              </a:rPr>
              <a:t>of manufacturing enterprises are going digital, driving business model innovations and reshaping the business ecosystem</a:t>
            </a:r>
            <a:r>
              <a:rPr lang="en-US" altLang="zh-CN" sz="1200" dirty="0" smtClean="0">
                <a:latin typeface="+mj-lt"/>
              </a:rPr>
              <a:t>.“</a:t>
            </a:r>
          </a:p>
          <a:p>
            <a:pPr fontAlgn="ctr"/>
            <a:r>
              <a:rPr lang="en-US" altLang="zh-CN" sz="1200" i="1" dirty="0" smtClean="0">
                <a:latin typeface="+mj-lt"/>
              </a:rPr>
              <a:t>Source</a:t>
            </a:r>
            <a:r>
              <a:rPr lang="en-US" altLang="zh-CN" sz="1200" i="1" dirty="0">
                <a:latin typeface="+mj-lt"/>
              </a:rPr>
              <a:t>: IDC's 2018 manufacturing industry survey</a:t>
            </a:r>
          </a:p>
        </p:txBody>
      </p:sp>
      <p:sp>
        <p:nvSpPr>
          <p:cNvPr id="10" name="圆角矩形 9"/>
          <p:cNvSpPr/>
          <p:nvPr/>
        </p:nvSpPr>
        <p:spPr bwMode="gray">
          <a:xfrm flipH="1">
            <a:off x="4447790" y="1486486"/>
            <a:ext cx="3311234" cy="360000"/>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a:lnSpc>
                <a:spcPct val="150000"/>
              </a:lnSpc>
            </a:pPr>
            <a:r>
              <a:rPr lang="en-US" altLang="zh-CN" sz="1600" kern="0" dirty="0">
                <a:solidFill>
                  <a:srgbClr val="30B5C5"/>
                </a:solidFill>
                <a:sym typeface="Huawei Sans" panose="020C0503030203020204" pitchFamily="34" charset="0"/>
              </a:rPr>
              <a:t>Digital education</a:t>
            </a:r>
          </a:p>
        </p:txBody>
      </p:sp>
      <p:sp>
        <p:nvSpPr>
          <p:cNvPr id="11" name="文本框 10"/>
          <p:cNvSpPr txBox="1"/>
          <p:nvPr/>
        </p:nvSpPr>
        <p:spPr bwMode="gray">
          <a:xfrm>
            <a:off x="4442581" y="4946568"/>
            <a:ext cx="3316443" cy="1015663"/>
          </a:xfrm>
          <a:prstGeom prst="rect">
            <a:avLst/>
          </a:prstGeom>
          <a:noFill/>
        </p:spPr>
        <p:txBody>
          <a:bodyPr wrap="square" rtlCol="0">
            <a:spAutoFit/>
          </a:bodyPr>
          <a:lstStyle/>
          <a:p>
            <a:pPr fontAlgn="ctr"/>
            <a:r>
              <a:rPr lang="en-US" altLang="zh-CN" sz="1200" dirty="0" smtClean="0">
                <a:latin typeface="+mj-lt"/>
              </a:rPr>
              <a:t>"</a:t>
            </a:r>
            <a:r>
              <a:rPr lang="en-US" altLang="zh-CN" sz="1200" b="1" dirty="0" smtClean="0">
                <a:solidFill>
                  <a:srgbClr val="C7000B"/>
                </a:solidFill>
                <a:latin typeface="+mj-lt"/>
              </a:rPr>
              <a:t>86</a:t>
            </a:r>
            <a:r>
              <a:rPr lang="en-US" altLang="zh-CN" sz="1200" b="1" dirty="0">
                <a:solidFill>
                  <a:srgbClr val="C7000B"/>
                </a:solidFill>
                <a:latin typeface="+mj-lt"/>
              </a:rPr>
              <a:t>%</a:t>
            </a:r>
            <a:r>
              <a:rPr lang="en-US" altLang="zh-CN" sz="1200" b="1" dirty="0">
                <a:solidFill>
                  <a:srgbClr val="C00000"/>
                </a:solidFill>
                <a:latin typeface="+mj-lt"/>
              </a:rPr>
              <a:t> </a:t>
            </a:r>
            <a:r>
              <a:rPr lang="en-US" altLang="zh-CN" sz="1200" dirty="0">
                <a:latin typeface="+mj-lt"/>
              </a:rPr>
              <a:t>of higher education CIOs will regard IT as a key factor in enabling education business transformation</a:t>
            </a:r>
            <a:r>
              <a:rPr lang="en-US" altLang="zh-CN" sz="1200" dirty="0" smtClean="0">
                <a:latin typeface="+mj-lt"/>
              </a:rPr>
              <a:t>.“</a:t>
            </a:r>
          </a:p>
          <a:p>
            <a:pPr fontAlgn="ctr"/>
            <a:r>
              <a:rPr lang="en-US" altLang="zh-CN" sz="1200" i="1" dirty="0" smtClean="0">
                <a:latin typeface="+mj-lt"/>
              </a:rPr>
              <a:t>Source</a:t>
            </a:r>
            <a:r>
              <a:rPr lang="en-US" altLang="zh-CN" sz="1200" i="1" dirty="0">
                <a:latin typeface="+mj-lt"/>
              </a:rPr>
              <a:t>: 2019 </a:t>
            </a:r>
            <a:r>
              <a:rPr lang="en-US" altLang="zh-CN" sz="1200" i="1" dirty="0"/>
              <a:t>Higher Education Industry </a:t>
            </a:r>
            <a:r>
              <a:rPr lang="en-US" altLang="zh-CN" sz="1200" i="1" dirty="0" smtClean="0"/>
              <a:t>Insights</a:t>
            </a:r>
            <a:r>
              <a:rPr lang="en-US" altLang="zh-CN" sz="1200" i="1" dirty="0" smtClean="0">
                <a:latin typeface="+mj-lt"/>
              </a:rPr>
              <a:t>, Gartner</a:t>
            </a:r>
            <a:endParaRPr lang="en-US" altLang="zh-CN" sz="1200" i="1" dirty="0">
              <a:latin typeface="+mj-lt"/>
            </a:endParaRPr>
          </a:p>
        </p:txBody>
      </p:sp>
      <p:sp>
        <p:nvSpPr>
          <p:cNvPr id="12" name="文本框 11"/>
          <p:cNvSpPr txBox="1"/>
          <p:nvPr/>
        </p:nvSpPr>
        <p:spPr bwMode="gray">
          <a:xfrm>
            <a:off x="8165150" y="1931309"/>
            <a:ext cx="3315441" cy="776348"/>
          </a:xfrm>
          <a:prstGeom prst="rect">
            <a:avLst/>
          </a:prstGeom>
          <a:noFill/>
        </p:spPr>
        <p:txBody>
          <a:bodyPr wrap="square" lIns="108000" tIns="72000" rIns="108000" bIns="72000" rtlCol="0">
            <a:spAutoFit/>
          </a:bodyPr>
          <a:lstStyle>
            <a:defPPr>
              <a:defRPr lang="zh-CN"/>
            </a:defPPr>
            <a:lvl1pPr algn="ctr">
              <a:lnSpc>
                <a:spcPts val="2000"/>
              </a:lnSpc>
              <a:defRPr sz="1200">
                <a:latin typeface="Gotham" panose="02000604040000020004" pitchFamily="50" charset="0"/>
                <a:ea typeface="微软雅黑" panose="020B0503020204020204" pitchFamily="34" charset="-122"/>
              </a:defRPr>
            </a:lvl1pPr>
          </a:lstStyle>
          <a:p>
            <a:pPr marL="171450" lvl="0" indent="-171450" algn="l" defTabSz="1219272" fontAlgn="ctr">
              <a:lnSpc>
                <a:spcPct val="100000"/>
              </a:lnSpc>
              <a:spcBef>
                <a:spcPts val="300"/>
              </a:spcBef>
              <a:buFont typeface="Arial" panose="020B0604020202020204" pitchFamily="34" charset="0"/>
              <a:buChar char="•"/>
            </a:pPr>
            <a:r>
              <a:rPr lang="en-US" altLang="zh-CN" dirty="0">
                <a:solidFill>
                  <a:prstClr val="black"/>
                </a:solidFill>
                <a:latin typeface="+mj-lt"/>
                <a:ea typeface="微软雅黑"/>
              </a:rPr>
              <a:t>Always-on mass terminals/sensors</a:t>
            </a:r>
          </a:p>
          <a:p>
            <a:pPr marL="171450" lvl="0" indent="-171450" algn="l" defTabSz="1219272" fontAlgn="ctr">
              <a:lnSpc>
                <a:spcPct val="100000"/>
              </a:lnSpc>
              <a:spcBef>
                <a:spcPts val="300"/>
              </a:spcBef>
              <a:buFont typeface="Arial" panose="020B0604020202020204" pitchFamily="34" charset="0"/>
              <a:buChar char="•"/>
            </a:pPr>
            <a:r>
              <a:rPr lang="en-US" altLang="zh-CN" dirty="0">
                <a:solidFill>
                  <a:prstClr val="black"/>
                </a:solidFill>
                <a:latin typeface="+mj-lt"/>
                <a:ea typeface="微软雅黑"/>
              </a:rPr>
              <a:t>Real-time collection of production data</a:t>
            </a:r>
          </a:p>
          <a:p>
            <a:pPr marL="171450" lvl="0" indent="-171450" algn="l" defTabSz="1219272" fontAlgn="ctr">
              <a:lnSpc>
                <a:spcPct val="100000"/>
              </a:lnSpc>
              <a:spcBef>
                <a:spcPts val="300"/>
              </a:spcBef>
              <a:buFont typeface="Arial" panose="020B0604020202020204" pitchFamily="34" charset="0"/>
              <a:buChar char="•"/>
            </a:pPr>
            <a:r>
              <a:rPr lang="en-US" altLang="zh-CN" dirty="0">
                <a:solidFill>
                  <a:prstClr val="black"/>
                </a:solidFill>
                <a:latin typeface="+mj-lt"/>
                <a:ea typeface="微软雅黑"/>
              </a:rPr>
              <a:t>Automated and precise control</a:t>
            </a:r>
          </a:p>
        </p:txBody>
      </p:sp>
      <p:sp>
        <p:nvSpPr>
          <p:cNvPr id="13" name="文本框 12"/>
          <p:cNvSpPr txBox="1"/>
          <p:nvPr/>
        </p:nvSpPr>
        <p:spPr bwMode="gray">
          <a:xfrm>
            <a:off x="682785" y="1957915"/>
            <a:ext cx="3327480" cy="1131079"/>
          </a:xfrm>
          <a:prstGeom prst="rect">
            <a:avLst/>
          </a:prstGeom>
          <a:noFill/>
        </p:spPr>
        <p:txBody>
          <a:bodyPr wrap="square" lIns="108000" rIns="108000" rtlCol="0">
            <a:spAutoFit/>
          </a:bodyPr>
          <a:lstStyle/>
          <a:p>
            <a:pPr marL="171450" lvl="0" indent="-171450" defTabSz="1219272" fontAlgn="ctr">
              <a:spcBef>
                <a:spcPts val="300"/>
              </a:spcBef>
              <a:buFont typeface="Arial" panose="020B0604020202020204" pitchFamily="34" charset="0"/>
              <a:buChar char="•"/>
            </a:pPr>
            <a:r>
              <a:rPr lang="en-US" altLang="zh-CN" sz="1200" dirty="0">
                <a:solidFill>
                  <a:prstClr val="black"/>
                </a:solidFill>
                <a:latin typeface="+mj-lt"/>
                <a:ea typeface="微软雅黑"/>
              </a:rPr>
              <a:t>All-wireless access</a:t>
            </a:r>
          </a:p>
          <a:p>
            <a:pPr marL="171450" lvl="0" indent="-171450" defTabSz="1219272" fontAlgn="ctr">
              <a:spcBef>
                <a:spcPts val="300"/>
              </a:spcBef>
              <a:buFont typeface="Arial" panose="020B0604020202020204" pitchFamily="34" charset="0"/>
              <a:buChar char="•"/>
            </a:pPr>
            <a:r>
              <a:rPr lang="en-US" altLang="zh-CN" sz="1200" dirty="0">
                <a:solidFill>
                  <a:prstClr val="black"/>
                </a:solidFill>
                <a:latin typeface="+mj-lt"/>
                <a:ea typeface="微软雅黑"/>
              </a:rPr>
              <a:t>Anytime, anywhere workstyles</a:t>
            </a:r>
          </a:p>
          <a:p>
            <a:pPr marL="171450" lvl="0" indent="-171450" defTabSz="1219272" fontAlgn="ctr">
              <a:spcBef>
                <a:spcPts val="300"/>
              </a:spcBef>
              <a:buFont typeface="Arial" panose="020B0604020202020204" pitchFamily="34" charset="0"/>
              <a:buChar char="•"/>
            </a:pPr>
            <a:r>
              <a:rPr lang="en-US" altLang="zh-CN" sz="1200" dirty="0">
                <a:solidFill>
                  <a:prstClr val="black"/>
                </a:solidFill>
                <a:latin typeface="+mj-lt"/>
                <a:ea typeface="微软雅黑"/>
              </a:rPr>
              <a:t>One-click conference reservation via an app</a:t>
            </a:r>
          </a:p>
          <a:p>
            <a:pPr marL="171450" lvl="0" indent="-171450" defTabSz="1219272" fontAlgn="ctr">
              <a:spcBef>
                <a:spcPts val="300"/>
              </a:spcBef>
              <a:buFont typeface="Arial" panose="020B0604020202020204" pitchFamily="34" charset="0"/>
              <a:buChar char="•"/>
            </a:pPr>
            <a:r>
              <a:rPr lang="en-US" altLang="zh-CN" sz="1200" dirty="0" smtClean="0">
                <a:solidFill>
                  <a:prstClr val="black"/>
                </a:solidFill>
                <a:latin typeface="+mj-lt"/>
                <a:ea typeface="微软雅黑"/>
              </a:rPr>
              <a:t>Auto-adjustable </a:t>
            </a:r>
            <a:r>
              <a:rPr lang="en-US" altLang="zh-CN" sz="1200" dirty="0">
                <a:solidFill>
                  <a:prstClr val="black"/>
                </a:solidFill>
                <a:latin typeface="+mj-lt"/>
                <a:ea typeface="微软雅黑"/>
              </a:rPr>
              <a:t>lighting and temperature</a:t>
            </a:r>
          </a:p>
        </p:txBody>
      </p:sp>
      <p:sp>
        <p:nvSpPr>
          <p:cNvPr id="14" name="文本框 13"/>
          <p:cNvSpPr txBox="1"/>
          <p:nvPr/>
        </p:nvSpPr>
        <p:spPr bwMode="gray">
          <a:xfrm>
            <a:off x="4447790" y="1931309"/>
            <a:ext cx="3315357" cy="1145680"/>
          </a:xfrm>
          <a:prstGeom prst="rect">
            <a:avLst/>
          </a:prstGeom>
          <a:noFill/>
        </p:spPr>
        <p:txBody>
          <a:bodyPr wrap="square" lIns="108000" tIns="72000" rIns="108000" bIns="72000" rtlCol="0">
            <a:spAutoFit/>
          </a:bodyPr>
          <a:lstStyle>
            <a:defPPr>
              <a:defRPr lang="zh-CN"/>
            </a:defPPr>
            <a:lvl1pPr algn="ctr">
              <a:lnSpc>
                <a:spcPts val="2000"/>
              </a:lnSpc>
              <a:defRPr sz="1200">
                <a:latin typeface="Gotham" panose="02000604040000020004" pitchFamily="50" charset="0"/>
                <a:ea typeface="微软雅黑" panose="020B0503020204020204" pitchFamily="34" charset="-122"/>
              </a:defRPr>
            </a:lvl1pPr>
          </a:lstStyle>
          <a:p>
            <a:pPr marL="171450" lvl="0" indent="-171450" algn="l" defTabSz="1219272" fontAlgn="ctr">
              <a:lnSpc>
                <a:spcPct val="100000"/>
              </a:lnSpc>
              <a:spcBef>
                <a:spcPts val="300"/>
              </a:spcBef>
              <a:buFont typeface="Arial" panose="020B0604020202020204" pitchFamily="34" charset="0"/>
              <a:buChar char="•"/>
            </a:pPr>
            <a:r>
              <a:rPr lang="en-US" altLang="zh-CN" dirty="0" smtClean="0">
                <a:solidFill>
                  <a:prstClr val="black"/>
                </a:solidFill>
                <a:latin typeface="+mj-lt"/>
                <a:ea typeface="微软雅黑"/>
              </a:rPr>
              <a:t>Shift from spoon-feeding education to immersive </a:t>
            </a:r>
            <a:r>
              <a:rPr lang="en-US" altLang="zh-CN" dirty="0">
                <a:solidFill>
                  <a:prstClr val="black"/>
                </a:solidFill>
                <a:latin typeface="+mj-lt"/>
                <a:ea typeface="微软雅黑"/>
              </a:rPr>
              <a:t>education </a:t>
            </a:r>
          </a:p>
          <a:p>
            <a:pPr marL="171450" lvl="0" indent="-171450" algn="l" defTabSz="1219272" fontAlgn="ctr">
              <a:lnSpc>
                <a:spcPct val="100000"/>
              </a:lnSpc>
              <a:spcBef>
                <a:spcPts val="300"/>
              </a:spcBef>
              <a:buFont typeface="Arial" panose="020B0604020202020204" pitchFamily="34" charset="0"/>
              <a:buChar char="•"/>
            </a:pPr>
            <a:r>
              <a:rPr lang="en-US" altLang="zh-CN" dirty="0">
                <a:solidFill>
                  <a:prstClr val="black"/>
                </a:solidFill>
                <a:latin typeface="+mj-lt"/>
                <a:ea typeface="微软雅黑"/>
              </a:rPr>
              <a:t>On-demand access to high-quality teaching</a:t>
            </a:r>
          </a:p>
          <a:p>
            <a:pPr marL="171450" lvl="0" indent="-171450" algn="l" defTabSz="1219272" fontAlgn="ctr">
              <a:lnSpc>
                <a:spcPct val="100000"/>
              </a:lnSpc>
              <a:spcBef>
                <a:spcPts val="300"/>
              </a:spcBef>
              <a:buFont typeface="Arial" panose="020B0604020202020204" pitchFamily="34" charset="0"/>
              <a:buChar char="•"/>
            </a:pPr>
            <a:r>
              <a:rPr lang="en-US" altLang="zh-CN" dirty="0">
                <a:solidFill>
                  <a:prstClr val="black"/>
                </a:solidFill>
                <a:latin typeface="+mj-lt"/>
                <a:ea typeface="微软雅黑"/>
              </a:rPr>
              <a:t>Practical-scene teaching</a:t>
            </a:r>
          </a:p>
        </p:txBody>
      </p:sp>
      <p:pic>
        <p:nvPicPr>
          <p:cNvPr id="15" name="Picture 2" descr="http://3ms.huawei.com/multimedia/ImageDetailServlet?f_id=img201911070433&amp;type=2&amp;loc=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935166" y="3031689"/>
            <a:ext cx="2880000" cy="1922400"/>
          </a:xfrm>
          <a:prstGeom prst="roundRect">
            <a:avLst>
              <a:gd name="adj" fmla="val 3895"/>
            </a:avLst>
          </a:prstGeom>
          <a:noFill/>
          <a:extLst>
            <a:ext uri="{909E8E84-426E-40DD-AFC4-6F175D3DCCD1}">
              <a14:hiddenFill xmlns:a14="http://schemas.microsoft.com/office/drawing/2010/main">
                <a:solidFill>
                  <a:srgbClr val="FFFFFF"/>
                </a:solidFill>
              </a14:hiddenFill>
            </a:ext>
          </a:extLst>
        </p:spPr>
      </p:pic>
      <p:pic>
        <p:nvPicPr>
          <p:cNvPr id="16" name="Picture 4" descr="http://3ms.huawei.com/multimedia/ImageDetailServlet?f_id=img201909270561&amp;type=2&amp;loc=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4677737" y="3031689"/>
            <a:ext cx="2880000" cy="1922400"/>
          </a:xfrm>
          <a:prstGeom prst="roundRect">
            <a:avLst>
              <a:gd name="adj" fmla="val 3895"/>
            </a:avLst>
          </a:prstGeom>
          <a:noFill/>
          <a:extLst>
            <a:ext uri="{909E8E84-426E-40DD-AFC4-6F175D3DCCD1}">
              <a14:hiddenFill xmlns:a14="http://schemas.microsoft.com/office/drawing/2010/main">
                <a:solidFill>
                  <a:srgbClr val="FFFFFF"/>
                </a:solidFill>
              </a14:hiddenFill>
            </a:ext>
          </a:extLst>
        </p:spPr>
      </p:pic>
      <p:pic>
        <p:nvPicPr>
          <p:cNvPr id="17" name="Picture 6" descr="http://3ms.huawei.com/multimedia/ImageDetailServlet?f_id=img201909260824&amp;type=2&amp;loc=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a:off x="8395181" y="3031689"/>
            <a:ext cx="2880000" cy="1922400"/>
          </a:xfrm>
          <a:prstGeom prst="roundRect">
            <a:avLst>
              <a:gd name="adj" fmla="val 3895"/>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51882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smtClean="0"/>
              <a:t>In the Digital Era, How Should Campus Networks Support Digital Transformation Across Industries?</a:t>
            </a:r>
            <a:endParaRPr lang="zh-CN" altLang="en-US" dirty="0"/>
          </a:p>
        </p:txBody>
      </p:sp>
      <p:sp>
        <p:nvSpPr>
          <p:cNvPr id="37" name="矩形 36"/>
          <p:cNvSpPr/>
          <p:nvPr/>
        </p:nvSpPr>
        <p:spPr bwMode="gray">
          <a:xfrm>
            <a:off x="3422729" y="1998995"/>
            <a:ext cx="2342398" cy="707886"/>
          </a:xfrm>
          <a:prstGeom prst="rect">
            <a:avLst/>
          </a:prstGeom>
        </p:spPr>
        <p:txBody>
          <a:bodyPr wrap="square">
            <a:spAutoFit/>
          </a:bodyPr>
          <a:lstStyle/>
          <a:p>
            <a:pPr lvl="0" algn="ctr" defTabSz="1219028" fontAlgn="base">
              <a:spcBef>
                <a:spcPct val="0"/>
              </a:spcBef>
              <a:spcAft>
                <a:spcPct val="0"/>
              </a:spcAft>
              <a:buClr>
                <a:srgbClr val="CC9900"/>
              </a:buClr>
              <a:defRPr/>
            </a:pPr>
            <a:r>
              <a:rPr kumimoji="1" lang="en-US" altLang="zh-CN" sz="2000" b="1" kern="0" dirty="0">
                <a:solidFill>
                  <a:srgbClr val="30B5C5"/>
                </a:solidFill>
                <a:sym typeface="Huawei Sans" panose="020C0503030203020204" pitchFamily="34" charset="0"/>
              </a:rPr>
              <a:t>On-demand services</a:t>
            </a:r>
          </a:p>
        </p:txBody>
      </p:sp>
      <p:sp>
        <p:nvSpPr>
          <p:cNvPr id="38" name="椭圆 37">
            <a:extLst>
              <a:ext uri="{FF2B5EF4-FFF2-40B4-BE49-F238E27FC236}">
                <a16:creationId xmlns="" xmlns:a16="http://schemas.microsoft.com/office/drawing/2014/main" id="{ED8394DC-89C4-4587-B2DC-858A22EC31E1}"/>
              </a:ext>
            </a:extLst>
          </p:cNvPr>
          <p:cNvSpPr>
            <a:spLocks/>
          </p:cNvSpPr>
          <p:nvPr/>
        </p:nvSpPr>
        <p:spPr bwMode="gray">
          <a:xfrm>
            <a:off x="3841309" y="2739521"/>
            <a:ext cx="1505239" cy="1462284"/>
          </a:xfrm>
          <a:prstGeom prst="ellipse">
            <a:avLst/>
          </a:prstGeom>
          <a:solidFill>
            <a:sysClr val="window" lastClr="FFFFFF"/>
          </a:solidFill>
          <a:ln w="19050" cap="flat" cmpd="sng" algn="ctr">
            <a:solidFill>
              <a:srgbClr val="30B5C5"/>
            </a:solidFill>
            <a:prstDash val="solid"/>
            <a:round/>
            <a:headEnd type="none" w="med" len="med"/>
            <a:tailEnd type="none" w="med" len="med"/>
          </a:ln>
          <a:effectLst/>
        </p:spPr>
        <p:txBody>
          <a:bodyPr vert="horz" wrap="square" lIns="91419" tIns="45709" rIns="91419" bIns="45709" numCol="1" rtlCol="0" anchor="t" anchorCtr="0" compatLnSpc="1">
            <a:prstTxWarp prst="textNoShape">
              <a:avLst/>
            </a:prstTxWarp>
          </a:bodyPr>
          <a:lstStyle/>
          <a:p>
            <a:pPr marL="0" marR="0" lvl="0" indent="0" defTabSz="914217"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800" b="1" i="0" u="none" strike="noStrike" kern="0" cap="none" spc="0" normalizeH="0" baseline="0" noProof="0" smtClean="0">
              <a:ln>
                <a:noFill/>
              </a:ln>
              <a:solidFill>
                <a:srgbClr val="1D1D1B"/>
              </a:solidFill>
              <a:effectLst/>
              <a:uLnTx/>
              <a:uFillTx/>
              <a:cs typeface="Arial" pitchFamily="34" charset="0"/>
              <a:sym typeface="Huawei Sans" panose="020C0503030203020204" pitchFamily="34" charset="0"/>
            </a:endParaRPr>
          </a:p>
        </p:txBody>
      </p:sp>
      <p:sp>
        <p:nvSpPr>
          <p:cNvPr id="39" name="Freeform 15"/>
          <p:cNvSpPr>
            <a:spLocks noChangeAspect="1" noEditPoints="1"/>
          </p:cNvSpPr>
          <p:nvPr/>
        </p:nvSpPr>
        <p:spPr bwMode="gray">
          <a:xfrm>
            <a:off x="4327153" y="3146663"/>
            <a:ext cx="533550" cy="648000"/>
          </a:xfrm>
          <a:custGeom>
            <a:avLst/>
            <a:gdLst>
              <a:gd name="T0" fmla="*/ 18 w 36"/>
              <a:gd name="T1" fmla="*/ 5 h 44"/>
              <a:gd name="T2" fmla="*/ 36 w 36"/>
              <a:gd name="T3" fmla="*/ 23 h 44"/>
              <a:gd name="T4" fmla="*/ 22 w 36"/>
              <a:gd name="T5" fmla="*/ 40 h 44"/>
              <a:gd name="T6" fmla="*/ 31 w 36"/>
              <a:gd name="T7" fmla="*/ 43 h 44"/>
              <a:gd name="T8" fmla="*/ 31 w 36"/>
              <a:gd name="T9" fmla="*/ 44 h 44"/>
              <a:gd name="T10" fmla="*/ 5 w 36"/>
              <a:gd name="T11" fmla="*/ 44 h 44"/>
              <a:gd name="T12" fmla="*/ 5 w 36"/>
              <a:gd name="T13" fmla="*/ 43 h 44"/>
              <a:gd name="T14" fmla="*/ 13 w 36"/>
              <a:gd name="T15" fmla="*/ 40 h 44"/>
              <a:gd name="T16" fmla="*/ 0 w 36"/>
              <a:gd name="T17" fmla="*/ 23 h 44"/>
              <a:gd name="T18" fmla="*/ 18 w 36"/>
              <a:gd name="T19" fmla="*/ 5 h 44"/>
              <a:gd name="T20" fmla="*/ 18 w 36"/>
              <a:gd name="T21" fmla="*/ 5 h 44"/>
              <a:gd name="T22" fmla="*/ 17 w 36"/>
              <a:gd name="T23" fmla="*/ 21 h 44"/>
              <a:gd name="T24" fmla="*/ 16 w 36"/>
              <a:gd name="T25" fmla="*/ 16 h 44"/>
              <a:gd name="T26" fmla="*/ 18 w 36"/>
              <a:gd name="T27" fmla="*/ 14 h 44"/>
              <a:gd name="T28" fmla="*/ 19 w 36"/>
              <a:gd name="T29" fmla="*/ 16 h 44"/>
              <a:gd name="T30" fmla="*/ 18 w 36"/>
              <a:gd name="T31" fmla="*/ 21 h 44"/>
              <a:gd name="T32" fmla="*/ 19 w 36"/>
              <a:gd name="T33" fmla="*/ 23 h 44"/>
              <a:gd name="T34" fmla="*/ 19 w 36"/>
              <a:gd name="T35" fmla="*/ 24 h 44"/>
              <a:gd name="T36" fmla="*/ 24 w 36"/>
              <a:gd name="T37" fmla="*/ 28 h 44"/>
              <a:gd name="T38" fmla="*/ 27 w 36"/>
              <a:gd name="T39" fmla="*/ 32 h 44"/>
              <a:gd name="T40" fmla="*/ 22 w 36"/>
              <a:gd name="T41" fmla="*/ 29 h 44"/>
              <a:gd name="T42" fmla="*/ 19 w 36"/>
              <a:gd name="T43" fmla="*/ 24 h 44"/>
              <a:gd name="T44" fmla="*/ 18 w 36"/>
              <a:gd name="T45" fmla="*/ 25 h 44"/>
              <a:gd name="T46" fmla="*/ 16 w 36"/>
              <a:gd name="T47" fmla="*/ 23 h 44"/>
              <a:gd name="T48" fmla="*/ 17 w 36"/>
              <a:gd name="T49" fmla="*/ 21 h 44"/>
              <a:gd name="T50" fmla="*/ 17 w 36"/>
              <a:gd name="T51" fmla="*/ 21 h 44"/>
              <a:gd name="T52" fmla="*/ 4 w 36"/>
              <a:gd name="T53" fmla="*/ 22 h 44"/>
              <a:gd name="T54" fmla="*/ 6 w 36"/>
              <a:gd name="T55" fmla="*/ 22 h 44"/>
              <a:gd name="T56" fmla="*/ 6 w 36"/>
              <a:gd name="T57" fmla="*/ 24 h 44"/>
              <a:gd name="T58" fmla="*/ 4 w 36"/>
              <a:gd name="T59" fmla="*/ 24 h 44"/>
              <a:gd name="T60" fmla="*/ 17 w 36"/>
              <a:gd name="T61" fmla="*/ 37 h 44"/>
              <a:gd name="T62" fmla="*/ 17 w 36"/>
              <a:gd name="T63" fmla="*/ 35 h 44"/>
              <a:gd name="T64" fmla="*/ 18 w 36"/>
              <a:gd name="T65" fmla="*/ 35 h 44"/>
              <a:gd name="T66" fmla="*/ 18 w 36"/>
              <a:gd name="T67" fmla="*/ 37 h 44"/>
              <a:gd name="T68" fmla="*/ 32 w 36"/>
              <a:gd name="T69" fmla="*/ 24 h 44"/>
              <a:gd name="T70" fmla="*/ 29 w 36"/>
              <a:gd name="T71" fmla="*/ 24 h 44"/>
              <a:gd name="T72" fmla="*/ 29 w 36"/>
              <a:gd name="T73" fmla="*/ 22 h 44"/>
              <a:gd name="T74" fmla="*/ 32 w 36"/>
              <a:gd name="T75" fmla="*/ 22 h 44"/>
              <a:gd name="T76" fmla="*/ 18 w 36"/>
              <a:gd name="T77" fmla="*/ 9 h 44"/>
              <a:gd name="T78" fmla="*/ 18 w 36"/>
              <a:gd name="T79" fmla="*/ 11 h 44"/>
              <a:gd name="T80" fmla="*/ 17 w 36"/>
              <a:gd name="T81" fmla="*/ 11 h 44"/>
              <a:gd name="T82" fmla="*/ 17 w 36"/>
              <a:gd name="T83" fmla="*/ 9 h 44"/>
              <a:gd name="T84" fmla="*/ 4 w 36"/>
              <a:gd name="T85" fmla="*/ 22 h 44"/>
              <a:gd name="T86" fmla="*/ 4 w 36"/>
              <a:gd name="T87" fmla="*/ 22 h 44"/>
              <a:gd name="T88" fmla="*/ 17 w 36"/>
              <a:gd name="T89" fmla="*/ 0 h 44"/>
              <a:gd name="T90" fmla="*/ 19 w 36"/>
              <a:gd name="T91" fmla="*/ 0 h 44"/>
              <a:gd name="T92" fmla="*/ 20 w 36"/>
              <a:gd name="T93" fmla="*/ 2 h 44"/>
              <a:gd name="T94" fmla="*/ 20 w 36"/>
              <a:gd name="T95" fmla="*/ 4 h 44"/>
              <a:gd name="T96" fmla="*/ 18 w 36"/>
              <a:gd name="T97" fmla="*/ 3 h 44"/>
              <a:gd name="T98" fmla="*/ 15 w 36"/>
              <a:gd name="T99" fmla="*/ 4 h 44"/>
              <a:gd name="T100" fmla="*/ 15 w 36"/>
              <a:gd name="T101" fmla="*/ 2 h 44"/>
              <a:gd name="T102" fmla="*/ 17 w 36"/>
              <a:gd name="T103" fmla="*/ 0 h 44"/>
              <a:gd name="T104" fmla="*/ 17 w 36"/>
              <a:gd name="T10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 h="44">
                <a:moveTo>
                  <a:pt x="18" y="5"/>
                </a:moveTo>
                <a:cubicBezTo>
                  <a:pt x="27" y="5"/>
                  <a:pt x="36" y="13"/>
                  <a:pt x="36" y="23"/>
                </a:cubicBezTo>
                <a:cubicBezTo>
                  <a:pt x="36" y="31"/>
                  <a:pt x="30" y="39"/>
                  <a:pt x="22" y="40"/>
                </a:cubicBezTo>
                <a:cubicBezTo>
                  <a:pt x="31" y="43"/>
                  <a:pt x="31" y="43"/>
                  <a:pt x="31" y="43"/>
                </a:cubicBezTo>
                <a:cubicBezTo>
                  <a:pt x="31" y="44"/>
                  <a:pt x="31" y="44"/>
                  <a:pt x="31" y="44"/>
                </a:cubicBezTo>
                <a:cubicBezTo>
                  <a:pt x="5" y="44"/>
                  <a:pt x="5" y="44"/>
                  <a:pt x="5" y="44"/>
                </a:cubicBezTo>
                <a:cubicBezTo>
                  <a:pt x="5" y="43"/>
                  <a:pt x="5" y="43"/>
                  <a:pt x="5" y="43"/>
                </a:cubicBezTo>
                <a:cubicBezTo>
                  <a:pt x="13" y="40"/>
                  <a:pt x="13" y="40"/>
                  <a:pt x="13" y="40"/>
                </a:cubicBezTo>
                <a:cubicBezTo>
                  <a:pt x="6" y="39"/>
                  <a:pt x="0" y="31"/>
                  <a:pt x="0" y="23"/>
                </a:cubicBezTo>
                <a:cubicBezTo>
                  <a:pt x="0" y="13"/>
                  <a:pt x="8" y="5"/>
                  <a:pt x="18" y="5"/>
                </a:cubicBezTo>
                <a:cubicBezTo>
                  <a:pt x="18" y="5"/>
                  <a:pt x="18" y="5"/>
                  <a:pt x="18" y="5"/>
                </a:cubicBezTo>
                <a:close/>
                <a:moveTo>
                  <a:pt x="17" y="21"/>
                </a:moveTo>
                <a:cubicBezTo>
                  <a:pt x="16" y="16"/>
                  <a:pt x="16" y="16"/>
                  <a:pt x="16" y="16"/>
                </a:cubicBezTo>
                <a:cubicBezTo>
                  <a:pt x="18" y="14"/>
                  <a:pt x="18" y="14"/>
                  <a:pt x="18" y="14"/>
                </a:cubicBezTo>
                <a:cubicBezTo>
                  <a:pt x="19" y="16"/>
                  <a:pt x="19" y="16"/>
                  <a:pt x="19" y="16"/>
                </a:cubicBezTo>
                <a:cubicBezTo>
                  <a:pt x="18" y="21"/>
                  <a:pt x="18" y="21"/>
                  <a:pt x="18" y="21"/>
                </a:cubicBezTo>
                <a:cubicBezTo>
                  <a:pt x="19" y="22"/>
                  <a:pt x="19" y="22"/>
                  <a:pt x="19" y="23"/>
                </a:cubicBezTo>
                <a:cubicBezTo>
                  <a:pt x="19" y="23"/>
                  <a:pt x="19" y="24"/>
                  <a:pt x="19" y="24"/>
                </a:cubicBezTo>
                <a:cubicBezTo>
                  <a:pt x="24" y="28"/>
                  <a:pt x="24" y="28"/>
                  <a:pt x="24" y="28"/>
                </a:cubicBezTo>
                <a:cubicBezTo>
                  <a:pt x="27" y="32"/>
                  <a:pt x="27" y="32"/>
                  <a:pt x="27" y="32"/>
                </a:cubicBezTo>
                <a:cubicBezTo>
                  <a:pt x="22" y="29"/>
                  <a:pt x="22" y="29"/>
                  <a:pt x="22" y="29"/>
                </a:cubicBezTo>
                <a:cubicBezTo>
                  <a:pt x="19" y="24"/>
                  <a:pt x="19" y="24"/>
                  <a:pt x="19" y="24"/>
                </a:cubicBezTo>
                <a:cubicBezTo>
                  <a:pt x="19" y="25"/>
                  <a:pt x="18" y="25"/>
                  <a:pt x="18" y="25"/>
                </a:cubicBezTo>
                <a:cubicBezTo>
                  <a:pt x="17" y="25"/>
                  <a:pt x="16" y="24"/>
                  <a:pt x="16" y="23"/>
                </a:cubicBezTo>
                <a:cubicBezTo>
                  <a:pt x="16" y="22"/>
                  <a:pt x="16" y="22"/>
                  <a:pt x="17" y="21"/>
                </a:cubicBezTo>
                <a:cubicBezTo>
                  <a:pt x="17" y="21"/>
                  <a:pt x="17" y="21"/>
                  <a:pt x="17" y="21"/>
                </a:cubicBezTo>
                <a:close/>
                <a:moveTo>
                  <a:pt x="4" y="22"/>
                </a:moveTo>
                <a:cubicBezTo>
                  <a:pt x="6" y="22"/>
                  <a:pt x="6" y="22"/>
                  <a:pt x="6" y="22"/>
                </a:cubicBezTo>
                <a:cubicBezTo>
                  <a:pt x="6" y="24"/>
                  <a:pt x="6" y="24"/>
                  <a:pt x="6" y="24"/>
                </a:cubicBezTo>
                <a:cubicBezTo>
                  <a:pt x="4" y="24"/>
                  <a:pt x="4" y="24"/>
                  <a:pt x="4" y="24"/>
                </a:cubicBezTo>
                <a:cubicBezTo>
                  <a:pt x="4" y="31"/>
                  <a:pt x="10" y="36"/>
                  <a:pt x="17" y="37"/>
                </a:cubicBezTo>
                <a:cubicBezTo>
                  <a:pt x="17" y="35"/>
                  <a:pt x="17" y="35"/>
                  <a:pt x="17" y="35"/>
                </a:cubicBezTo>
                <a:cubicBezTo>
                  <a:pt x="18" y="35"/>
                  <a:pt x="18" y="35"/>
                  <a:pt x="18" y="35"/>
                </a:cubicBezTo>
                <a:cubicBezTo>
                  <a:pt x="18" y="37"/>
                  <a:pt x="18" y="37"/>
                  <a:pt x="18" y="37"/>
                </a:cubicBezTo>
                <a:cubicBezTo>
                  <a:pt x="25" y="36"/>
                  <a:pt x="31" y="31"/>
                  <a:pt x="32" y="24"/>
                </a:cubicBezTo>
                <a:cubicBezTo>
                  <a:pt x="29" y="24"/>
                  <a:pt x="29" y="24"/>
                  <a:pt x="29" y="24"/>
                </a:cubicBezTo>
                <a:cubicBezTo>
                  <a:pt x="29" y="22"/>
                  <a:pt x="29" y="22"/>
                  <a:pt x="29" y="22"/>
                </a:cubicBezTo>
                <a:cubicBezTo>
                  <a:pt x="32" y="22"/>
                  <a:pt x="32" y="22"/>
                  <a:pt x="32" y="22"/>
                </a:cubicBezTo>
                <a:cubicBezTo>
                  <a:pt x="31" y="15"/>
                  <a:pt x="25" y="9"/>
                  <a:pt x="18" y="9"/>
                </a:cubicBezTo>
                <a:cubicBezTo>
                  <a:pt x="18" y="11"/>
                  <a:pt x="18" y="11"/>
                  <a:pt x="18" y="11"/>
                </a:cubicBezTo>
                <a:cubicBezTo>
                  <a:pt x="17" y="11"/>
                  <a:pt x="17" y="11"/>
                  <a:pt x="17" y="11"/>
                </a:cubicBezTo>
                <a:cubicBezTo>
                  <a:pt x="17" y="9"/>
                  <a:pt x="17" y="9"/>
                  <a:pt x="17" y="9"/>
                </a:cubicBezTo>
                <a:cubicBezTo>
                  <a:pt x="10" y="9"/>
                  <a:pt x="4" y="15"/>
                  <a:pt x="4" y="22"/>
                </a:cubicBezTo>
                <a:cubicBezTo>
                  <a:pt x="4" y="22"/>
                  <a:pt x="4" y="22"/>
                  <a:pt x="4" y="22"/>
                </a:cubicBezTo>
                <a:close/>
                <a:moveTo>
                  <a:pt x="17" y="0"/>
                </a:moveTo>
                <a:cubicBezTo>
                  <a:pt x="19" y="0"/>
                  <a:pt x="19" y="0"/>
                  <a:pt x="19" y="0"/>
                </a:cubicBezTo>
                <a:cubicBezTo>
                  <a:pt x="20" y="0"/>
                  <a:pt x="20" y="1"/>
                  <a:pt x="20" y="2"/>
                </a:cubicBezTo>
                <a:cubicBezTo>
                  <a:pt x="20" y="4"/>
                  <a:pt x="20" y="4"/>
                  <a:pt x="20" y="4"/>
                </a:cubicBezTo>
                <a:cubicBezTo>
                  <a:pt x="19" y="4"/>
                  <a:pt x="19" y="3"/>
                  <a:pt x="18" y="3"/>
                </a:cubicBezTo>
                <a:cubicBezTo>
                  <a:pt x="17" y="3"/>
                  <a:pt x="16" y="4"/>
                  <a:pt x="15" y="4"/>
                </a:cubicBezTo>
                <a:cubicBezTo>
                  <a:pt x="15" y="2"/>
                  <a:pt x="15" y="2"/>
                  <a:pt x="15" y="2"/>
                </a:cubicBezTo>
                <a:cubicBezTo>
                  <a:pt x="15" y="1"/>
                  <a:pt x="16" y="0"/>
                  <a:pt x="17" y="0"/>
                </a:cubicBezTo>
                <a:cubicBezTo>
                  <a:pt x="17" y="0"/>
                  <a:pt x="17" y="0"/>
                  <a:pt x="17" y="0"/>
                </a:cubicBezTo>
                <a:close/>
              </a:path>
            </a:pathLst>
          </a:custGeom>
          <a:solidFill>
            <a:srgbClr val="666666">
              <a:lumMod val="75000"/>
            </a:srgbClr>
          </a:solidFill>
          <a:ln>
            <a:noFill/>
          </a:ln>
        </p:spPr>
        <p:txBody>
          <a:bodyPr vert="horz" wrap="square" lIns="91419" tIns="45709" rIns="91419" bIns="45709" numCol="1" anchor="t" anchorCtr="0" compatLnSpc="1">
            <a:prstTxWarp prst="textNoShape">
              <a:avLst/>
            </a:prstTxWarp>
          </a:bodyPr>
          <a:lstStyle/>
          <a:p>
            <a:pPr marL="0" marR="0" lvl="0" indent="0" defTabSz="1219028"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1D1D1B"/>
              </a:solidFill>
              <a:effectLst/>
              <a:uLnTx/>
              <a:uFillTx/>
              <a:sym typeface="Huawei Sans" panose="020C0503030203020204" pitchFamily="34" charset="0"/>
            </a:endParaRPr>
          </a:p>
        </p:txBody>
      </p:sp>
      <p:sp>
        <p:nvSpPr>
          <p:cNvPr id="40" name="矩形 39"/>
          <p:cNvSpPr/>
          <p:nvPr/>
        </p:nvSpPr>
        <p:spPr bwMode="gray">
          <a:xfrm>
            <a:off x="3366513" y="4431083"/>
            <a:ext cx="2454831" cy="1200329"/>
          </a:xfrm>
          <a:prstGeom prst="rect">
            <a:avLst/>
          </a:prstGeom>
        </p:spPr>
        <p:txBody>
          <a:bodyPr wrap="square">
            <a:spAutoFit/>
          </a:bodyPr>
          <a:lstStyle/>
          <a:p>
            <a:pPr marL="285693" lvl="0" indent="-285693" defTabSz="1219028" fontAlgn="base">
              <a:lnSpc>
                <a:spcPct val="150000"/>
              </a:lnSpc>
              <a:spcBef>
                <a:spcPct val="0"/>
              </a:spcBef>
              <a:spcAft>
                <a:spcPct val="0"/>
              </a:spcAft>
              <a:buClr>
                <a:prstClr val="black"/>
              </a:buClr>
              <a:buFont typeface="Arial" panose="020B0604020202020204" pitchFamily="34" charset="0"/>
              <a:buChar char="•"/>
            </a:pPr>
            <a:r>
              <a:rPr lang="en-US" altLang="zh-CN" sz="1200" dirty="0">
                <a:solidFill>
                  <a:srgbClr val="1D1D1B"/>
                </a:solidFill>
                <a:latin typeface="Huawei Sans" panose="020C0503030203020204" pitchFamily="34" charset="0"/>
              </a:rPr>
              <a:t>Quick service deployment and adjustment</a:t>
            </a:r>
            <a:endParaRPr kumimoji="1" lang="en-US" altLang="zh-CN"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93" lvl="0" indent="-285693" defTabSz="1219028" fontAlgn="base">
              <a:lnSpc>
                <a:spcPct val="150000"/>
              </a:lnSpc>
              <a:spcBef>
                <a:spcPct val="0"/>
              </a:spcBef>
              <a:spcAft>
                <a:spcPct val="0"/>
              </a:spcAft>
              <a:buClr>
                <a:prstClr val="black"/>
              </a:buClr>
              <a:buFont typeface="Arial" panose="020B0604020202020204" pitchFamily="34" charset="0"/>
              <a:buChar char="•"/>
            </a:pPr>
            <a:r>
              <a:rPr lang="en-US" altLang="zh-CN" sz="1200" dirty="0">
                <a:solidFill>
                  <a:srgbClr val="1D1D1B"/>
                </a:solidFill>
                <a:latin typeface="Huawei Sans" panose="020C0503030203020204" pitchFamily="34" charset="0"/>
              </a:rPr>
              <a:t>Rapid rollout of value-added applications</a:t>
            </a:r>
            <a:endParaRPr kumimoji="1" lang="en-US" altLang="zh-CN"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p:cNvSpPr/>
          <p:nvPr/>
        </p:nvSpPr>
        <p:spPr bwMode="gray">
          <a:xfrm>
            <a:off x="948511" y="4431083"/>
            <a:ext cx="2207071" cy="1200329"/>
          </a:xfrm>
          <a:prstGeom prst="rect">
            <a:avLst/>
          </a:prstGeom>
        </p:spPr>
        <p:txBody>
          <a:bodyPr wrap="square">
            <a:spAutoFit/>
          </a:bodyPr>
          <a:lstStyle/>
          <a:p>
            <a:pPr marL="285693" lvl="0" indent="-285693" defTabSz="1219028" fontAlgn="base">
              <a:lnSpc>
                <a:spcPct val="150000"/>
              </a:lnSpc>
              <a:spcBef>
                <a:spcPct val="0"/>
              </a:spcBef>
              <a:spcAft>
                <a:spcPct val="0"/>
              </a:spcAft>
              <a:buClr>
                <a:prstClr val="black"/>
              </a:buClr>
              <a:buFont typeface="Arial" panose="020B0604020202020204" pitchFamily="34" charset="0"/>
              <a:buChar char="•"/>
            </a:pPr>
            <a:r>
              <a:rPr lang="en-US" altLang="zh-CN" sz="1200" dirty="0">
                <a:solidFill>
                  <a:srgbClr val="1D1D1B"/>
                </a:solidFill>
                <a:latin typeface="Huawei Sans" panose="020C0503030203020204" pitchFamily="34" charset="0"/>
              </a:rPr>
              <a:t>Access anytime, anywhere</a:t>
            </a:r>
            <a:endParaRPr kumimoji="1" lang="en-US" altLang="zh-CN"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93" lvl="0" indent="-285693" defTabSz="1219028" fontAlgn="base">
              <a:lnSpc>
                <a:spcPct val="150000"/>
              </a:lnSpc>
              <a:spcBef>
                <a:spcPct val="0"/>
              </a:spcBef>
              <a:spcAft>
                <a:spcPct val="0"/>
              </a:spcAft>
              <a:buClr>
                <a:prstClr val="black"/>
              </a:buClr>
              <a:buFont typeface="Arial" panose="020B0604020202020204" pitchFamily="34" charset="0"/>
              <a:buChar char="•"/>
            </a:pPr>
            <a:r>
              <a:rPr lang="en-US" altLang="zh-CN" sz="1200" dirty="0">
                <a:solidFill>
                  <a:srgbClr val="1D1D1B"/>
                </a:solidFill>
                <a:latin typeface="Huawei Sans" panose="020C0503030203020204" pitchFamily="34" charset="0"/>
              </a:rPr>
              <a:t>High-quality service support</a:t>
            </a:r>
            <a:endParaRPr kumimoji="1" lang="en-US" altLang="zh-CN" sz="1200" dirty="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任意多边形 85"/>
          <p:cNvSpPr/>
          <p:nvPr/>
        </p:nvSpPr>
        <p:spPr bwMode="gray">
          <a:xfrm>
            <a:off x="1448096" y="3125544"/>
            <a:ext cx="910327" cy="690238"/>
          </a:xfrm>
          <a:custGeom>
            <a:avLst/>
            <a:gdLst>
              <a:gd name="connsiteX0" fmla="*/ 96105 w 628567"/>
              <a:gd name="connsiteY0" fmla="*/ 192304 h 476598"/>
              <a:gd name="connsiteX1" fmla="*/ 96105 w 628567"/>
              <a:gd name="connsiteY1" fmla="*/ 476598 h 476598"/>
              <a:gd name="connsiteX2" fmla="*/ 0 w 628567"/>
              <a:gd name="connsiteY2" fmla="*/ 476598 h 476598"/>
              <a:gd name="connsiteX3" fmla="*/ 0 w 628567"/>
              <a:gd name="connsiteY3" fmla="*/ 267440 h 476598"/>
              <a:gd name="connsiteX4" fmla="*/ 451079 w 628567"/>
              <a:gd name="connsiteY4" fmla="*/ 149738 h 476598"/>
              <a:gd name="connsiteX5" fmla="*/ 451079 w 628567"/>
              <a:gd name="connsiteY5" fmla="*/ 476598 h 476598"/>
              <a:gd name="connsiteX6" fmla="*/ 354974 w 628567"/>
              <a:gd name="connsiteY6" fmla="*/ 476598 h 476598"/>
              <a:gd name="connsiteX7" fmla="*/ 354974 w 628567"/>
              <a:gd name="connsiteY7" fmla="*/ 196833 h 476598"/>
              <a:gd name="connsiteX8" fmla="*/ 357633 w 628567"/>
              <a:gd name="connsiteY8" fmla="*/ 200277 h 476598"/>
              <a:gd name="connsiteX9" fmla="*/ 359009 w 628567"/>
              <a:gd name="connsiteY9" fmla="*/ 199214 h 476598"/>
              <a:gd name="connsiteX10" fmla="*/ 372907 w 628567"/>
              <a:gd name="connsiteY10" fmla="*/ 215687 h 476598"/>
              <a:gd name="connsiteX11" fmla="*/ 255352 w 628567"/>
              <a:gd name="connsiteY11" fmla="*/ 67803 h 476598"/>
              <a:gd name="connsiteX12" fmla="*/ 273592 w 628567"/>
              <a:gd name="connsiteY12" fmla="*/ 91427 h 476598"/>
              <a:gd name="connsiteX13" fmla="*/ 273592 w 628567"/>
              <a:gd name="connsiteY13" fmla="*/ 476598 h 476598"/>
              <a:gd name="connsiteX14" fmla="*/ 177487 w 628567"/>
              <a:gd name="connsiteY14" fmla="*/ 476598 h 476598"/>
              <a:gd name="connsiteX15" fmla="*/ 177487 w 628567"/>
              <a:gd name="connsiteY15" fmla="*/ 128679 h 476598"/>
              <a:gd name="connsiteX16" fmla="*/ 628567 w 628567"/>
              <a:gd name="connsiteY16" fmla="*/ 0 h 476598"/>
              <a:gd name="connsiteX17" fmla="*/ 628567 w 628567"/>
              <a:gd name="connsiteY17" fmla="*/ 476598 h 476598"/>
              <a:gd name="connsiteX18" fmla="*/ 532462 w 628567"/>
              <a:gd name="connsiteY18" fmla="*/ 476598 h 476598"/>
              <a:gd name="connsiteX19" fmla="*/ 532462 w 628567"/>
              <a:gd name="connsiteY19" fmla="*/ 81079 h 476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solidFill>
            <a:srgbClr val="666666">
              <a:lumMod val="75000"/>
            </a:srgbClr>
          </a:solidFill>
          <a:ln w="25400" cap="flat" cmpd="sng" algn="ctr">
            <a:noFill/>
            <a:prstDash val="solid"/>
          </a:ln>
          <a:effectLst/>
        </p:spPr>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marL="0" marR="0" lvl="0" indent="0" algn="ctr" defTabSz="1219028"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sym typeface="Huawei Sans" panose="020C0503030203020204" pitchFamily="34" charset="0"/>
            </a:endParaRPr>
          </a:p>
        </p:txBody>
      </p:sp>
      <p:sp>
        <p:nvSpPr>
          <p:cNvPr id="27" name="任意多边形 86"/>
          <p:cNvSpPr/>
          <p:nvPr/>
        </p:nvSpPr>
        <p:spPr bwMode="gray">
          <a:xfrm rot="13790841">
            <a:off x="1667255" y="2898311"/>
            <a:ext cx="472008" cy="1144704"/>
          </a:xfrm>
          <a:custGeom>
            <a:avLst/>
            <a:gdLst>
              <a:gd name="connsiteX0" fmla="*/ 97660 w 325915"/>
              <a:gd name="connsiteY0" fmla="*/ 790400 h 790400"/>
              <a:gd name="connsiteX1" fmla="*/ 0 w 325915"/>
              <a:gd name="connsiteY1" fmla="*/ 664808 h 790400"/>
              <a:gd name="connsiteX2" fmla="*/ 70970 w 325915"/>
              <a:gd name="connsiteY2" fmla="*/ 664808 h 790400"/>
              <a:gd name="connsiteX3" fmla="*/ 70970 w 325915"/>
              <a:gd name="connsiteY3" fmla="*/ 320500 h 790400"/>
              <a:gd name="connsiteX4" fmla="*/ 92523 w 325915"/>
              <a:gd name="connsiteY4" fmla="*/ 320500 h 790400"/>
              <a:gd name="connsiteX5" fmla="*/ 92598 w 325915"/>
              <a:gd name="connsiteY5" fmla="*/ 318763 h 790400"/>
              <a:gd name="connsiteX6" fmla="*/ 259805 w 325915"/>
              <a:gd name="connsiteY6" fmla="*/ 326009 h 790400"/>
              <a:gd name="connsiteX7" fmla="*/ 271953 w 325915"/>
              <a:gd name="connsiteY7" fmla="*/ 0 h 790400"/>
              <a:gd name="connsiteX8" fmla="*/ 325915 w 325915"/>
              <a:gd name="connsiteY8" fmla="*/ 2011 h 790400"/>
              <a:gd name="connsiteX9" fmla="*/ 311729 w 325915"/>
              <a:gd name="connsiteY9" fmla="*/ 382747 h 790400"/>
              <a:gd name="connsiteX10" fmla="*/ 257766 w 325915"/>
              <a:gd name="connsiteY10" fmla="*/ 380736 h 790400"/>
              <a:gd name="connsiteX11" fmla="*/ 257794 w 325915"/>
              <a:gd name="connsiteY11" fmla="*/ 379973 h 790400"/>
              <a:gd name="connsiteX12" fmla="*/ 124349 w 325915"/>
              <a:gd name="connsiteY12" fmla="*/ 374190 h 790400"/>
              <a:gd name="connsiteX13" fmla="*/ 124349 w 325915"/>
              <a:gd name="connsiteY13" fmla="*/ 664808 h 790400"/>
              <a:gd name="connsiteX14" fmla="*/ 195319 w 325915"/>
              <a:gd name="connsiteY14" fmla="*/ 664808 h 79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solidFill>
            <a:sysClr val="window" lastClr="FFFFFF"/>
          </a:solidFill>
          <a:ln w="25400" cap="flat" cmpd="sng" algn="ctr">
            <a:noFill/>
            <a:prstDash val="solid"/>
          </a:ln>
          <a:effectLst/>
        </p:spPr>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marL="0" marR="0" lvl="0" indent="0" algn="ctr" defTabSz="1219028"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sym typeface="Huawei Sans" panose="020C0503030203020204" pitchFamily="34" charset="0"/>
            </a:endParaRPr>
          </a:p>
        </p:txBody>
      </p:sp>
      <p:sp>
        <p:nvSpPr>
          <p:cNvPr id="28" name="矩形 27"/>
          <p:cNvSpPr/>
          <p:nvPr/>
        </p:nvSpPr>
        <p:spPr bwMode="gray">
          <a:xfrm>
            <a:off x="525170" y="1998995"/>
            <a:ext cx="2742845" cy="707886"/>
          </a:xfrm>
          <a:prstGeom prst="rect">
            <a:avLst/>
          </a:prstGeom>
        </p:spPr>
        <p:txBody>
          <a:bodyPr wrap="square">
            <a:spAutoFit/>
          </a:bodyPr>
          <a:lstStyle/>
          <a:p>
            <a:pPr lvl="0" algn="ctr" defTabSz="1219028" fontAlgn="base">
              <a:spcBef>
                <a:spcPct val="0"/>
              </a:spcBef>
              <a:spcAft>
                <a:spcPct val="0"/>
              </a:spcAft>
              <a:buClr>
                <a:srgbClr val="CC9900"/>
              </a:buClr>
              <a:defRPr/>
            </a:pPr>
            <a:r>
              <a:rPr kumimoji="1" lang="en-US" altLang="zh-CN" sz="2000" b="1" kern="0" dirty="0">
                <a:solidFill>
                  <a:srgbClr val="30B5C5"/>
                </a:solidFill>
                <a:sym typeface="Huawei Sans" panose="020C0503030203020204" pitchFamily="34" charset="0"/>
              </a:rPr>
              <a:t>Ubiquitous connectivity</a:t>
            </a:r>
          </a:p>
        </p:txBody>
      </p:sp>
      <p:sp>
        <p:nvSpPr>
          <p:cNvPr id="29" name="椭圆 28">
            <a:extLst>
              <a:ext uri="{FF2B5EF4-FFF2-40B4-BE49-F238E27FC236}">
                <a16:creationId xmlns="" xmlns:a16="http://schemas.microsoft.com/office/drawing/2014/main" id="{8F387102-E817-4CFB-9E15-DB2712D97A23}"/>
              </a:ext>
            </a:extLst>
          </p:cNvPr>
          <p:cNvSpPr>
            <a:spLocks/>
          </p:cNvSpPr>
          <p:nvPr/>
        </p:nvSpPr>
        <p:spPr bwMode="gray">
          <a:xfrm>
            <a:off x="1143974" y="2739521"/>
            <a:ext cx="1505239" cy="1462284"/>
          </a:xfrm>
          <a:prstGeom prst="ellipse">
            <a:avLst/>
          </a:prstGeom>
          <a:solidFill>
            <a:sysClr val="window" lastClr="FFFFFF"/>
          </a:solidFill>
          <a:ln w="19050" cap="flat" cmpd="sng" algn="ctr">
            <a:solidFill>
              <a:srgbClr val="30B5C5"/>
            </a:solidFill>
            <a:prstDash val="solid"/>
            <a:round/>
            <a:headEnd type="none" w="med" len="med"/>
            <a:tailEnd type="none" w="med" len="med"/>
          </a:ln>
          <a:effectLst/>
        </p:spPr>
        <p:txBody>
          <a:bodyPr vert="horz" wrap="square" lIns="91419" tIns="45709" rIns="91419" bIns="45709" numCol="1" rtlCol="0" anchor="t" anchorCtr="0" compatLnSpc="1">
            <a:prstTxWarp prst="textNoShape">
              <a:avLst/>
            </a:prstTxWarp>
          </a:bodyPr>
          <a:lstStyle/>
          <a:p>
            <a:pPr marL="0" marR="0" lvl="0" indent="0" defTabSz="914217"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800" b="1" i="0" u="none" strike="noStrike" kern="0" cap="none" spc="0" normalizeH="0" baseline="0" noProof="0" dirty="0" smtClean="0">
              <a:ln>
                <a:noFill/>
              </a:ln>
              <a:solidFill>
                <a:srgbClr val="1D1D1B"/>
              </a:solidFill>
              <a:effectLst/>
              <a:uLnTx/>
              <a:uFillTx/>
              <a:cs typeface="Arial" pitchFamily="34" charset="0"/>
              <a:sym typeface="Huawei Sans" panose="020C0503030203020204" pitchFamily="34" charset="0"/>
            </a:endParaRPr>
          </a:p>
        </p:txBody>
      </p:sp>
      <p:sp>
        <p:nvSpPr>
          <p:cNvPr id="31" name="Freeform 5"/>
          <p:cNvSpPr>
            <a:spLocks noEditPoints="1"/>
          </p:cNvSpPr>
          <p:nvPr/>
        </p:nvSpPr>
        <p:spPr bwMode="gray">
          <a:xfrm>
            <a:off x="1568490" y="3146701"/>
            <a:ext cx="669538" cy="647924"/>
          </a:xfrm>
          <a:custGeom>
            <a:avLst/>
            <a:gdLst>
              <a:gd name="T0" fmla="*/ 2147483646 w 667"/>
              <a:gd name="T1" fmla="*/ 2147483646 h 646"/>
              <a:gd name="T2" fmla="*/ 2147483646 w 667"/>
              <a:gd name="T3" fmla="*/ 2147483646 h 646"/>
              <a:gd name="T4" fmla="*/ 0 w 667"/>
              <a:gd name="T5" fmla="*/ 2147483646 h 646"/>
              <a:gd name="T6" fmla="*/ 2147483646 w 667"/>
              <a:gd name="T7" fmla="*/ 2147483646 h 646"/>
              <a:gd name="T8" fmla="*/ 2147483646 w 667"/>
              <a:gd name="T9" fmla="*/ 2147483646 h 646"/>
              <a:gd name="T10" fmla="*/ 2147483646 w 667"/>
              <a:gd name="T11" fmla="*/ 2147483646 h 646"/>
              <a:gd name="T12" fmla="*/ 2147483646 w 667"/>
              <a:gd name="T13" fmla="*/ 2147483646 h 646"/>
              <a:gd name="T14" fmla="*/ 2147483646 w 667"/>
              <a:gd name="T15" fmla="*/ 2147483646 h 646"/>
              <a:gd name="T16" fmla="*/ 2147483646 w 667"/>
              <a:gd name="T17" fmla="*/ 2147483646 h 646"/>
              <a:gd name="T18" fmla="*/ 2147483646 w 667"/>
              <a:gd name="T19" fmla="*/ 2147483646 h 646"/>
              <a:gd name="T20" fmla="*/ 2147483646 w 667"/>
              <a:gd name="T21" fmla="*/ 2147483646 h 646"/>
              <a:gd name="T22" fmla="*/ 2147483646 w 667"/>
              <a:gd name="T23" fmla="*/ 2147483646 h 646"/>
              <a:gd name="T24" fmla="*/ 2147483646 w 667"/>
              <a:gd name="T25" fmla="*/ 2147483646 h 646"/>
              <a:gd name="T26" fmla="*/ 2147483646 w 667"/>
              <a:gd name="T27" fmla="*/ 2147483646 h 646"/>
              <a:gd name="T28" fmla="*/ 2147483646 w 667"/>
              <a:gd name="T29" fmla="*/ 2147483646 h 646"/>
              <a:gd name="T30" fmla="*/ 2147483646 w 667"/>
              <a:gd name="T31" fmla="*/ 2147483646 h 646"/>
              <a:gd name="T32" fmla="*/ 2147483646 w 667"/>
              <a:gd name="T33" fmla="*/ 2147483646 h 646"/>
              <a:gd name="T34" fmla="*/ 2147483646 w 667"/>
              <a:gd name="T35" fmla="*/ 2147483646 h 646"/>
              <a:gd name="T36" fmla="*/ 2147483646 w 667"/>
              <a:gd name="T37" fmla="*/ 2147483646 h 646"/>
              <a:gd name="T38" fmla="*/ 2147483646 w 667"/>
              <a:gd name="T39" fmla="*/ 2147483646 h 646"/>
              <a:gd name="T40" fmla="*/ 2147483646 w 667"/>
              <a:gd name="T41" fmla="*/ 2147483646 h 646"/>
              <a:gd name="T42" fmla="*/ 2147483646 w 667"/>
              <a:gd name="T43" fmla="*/ 2147483646 h 646"/>
              <a:gd name="T44" fmla="*/ 2147483646 w 667"/>
              <a:gd name="T45" fmla="*/ 2147483646 h 646"/>
              <a:gd name="T46" fmla="*/ 2147483646 w 667"/>
              <a:gd name="T47" fmla="*/ 2147483646 h 646"/>
              <a:gd name="T48" fmla="*/ 2147483646 w 667"/>
              <a:gd name="T49" fmla="*/ 2147483646 h 646"/>
              <a:gd name="T50" fmla="*/ 2147483646 w 667"/>
              <a:gd name="T51" fmla="*/ 2147483646 h 646"/>
              <a:gd name="T52" fmla="*/ 2147483646 w 667"/>
              <a:gd name="T53" fmla="*/ 2147483646 h 646"/>
              <a:gd name="T54" fmla="*/ 2147483646 w 667"/>
              <a:gd name="T55" fmla="*/ 2147483646 h 646"/>
              <a:gd name="T56" fmla="*/ 2147483646 w 667"/>
              <a:gd name="T57" fmla="*/ 2147483646 h 646"/>
              <a:gd name="T58" fmla="*/ 2147483646 w 667"/>
              <a:gd name="T59" fmla="*/ 2147483646 h 646"/>
              <a:gd name="T60" fmla="*/ 2147483646 w 667"/>
              <a:gd name="T61" fmla="*/ 2147483646 h 646"/>
              <a:gd name="T62" fmla="*/ 2147483646 w 667"/>
              <a:gd name="T63" fmla="*/ 2147483646 h 646"/>
              <a:gd name="T64" fmla="*/ 2147483646 w 667"/>
              <a:gd name="T65" fmla="*/ 2147483646 h 646"/>
              <a:gd name="T66" fmla="*/ 2147483646 w 667"/>
              <a:gd name="T67" fmla="*/ 2147483646 h 646"/>
              <a:gd name="T68" fmla="*/ 2147483646 w 667"/>
              <a:gd name="T69" fmla="*/ 2147483646 h 646"/>
              <a:gd name="T70" fmla="*/ 2147483646 w 667"/>
              <a:gd name="T71" fmla="*/ 2147483646 h 646"/>
              <a:gd name="T72" fmla="*/ 2147483646 w 667"/>
              <a:gd name="T73" fmla="*/ 2147483646 h 646"/>
              <a:gd name="T74" fmla="*/ 2147483646 w 667"/>
              <a:gd name="T75" fmla="*/ 2147483646 h 646"/>
              <a:gd name="T76" fmla="*/ 2147483646 w 667"/>
              <a:gd name="T77" fmla="*/ 2147483646 h 646"/>
              <a:gd name="T78" fmla="*/ 2147483646 w 667"/>
              <a:gd name="T79" fmla="*/ 2147483646 h 646"/>
              <a:gd name="T80" fmla="*/ 2147483646 w 667"/>
              <a:gd name="T81" fmla="*/ 2147483646 h 646"/>
              <a:gd name="T82" fmla="*/ 2147483646 w 667"/>
              <a:gd name="T83" fmla="*/ 2147483646 h 646"/>
              <a:gd name="T84" fmla="*/ 2147483646 w 667"/>
              <a:gd name="T85" fmla="*/ 2147483646 h 646"/>
              <a:gd name="T86" fmla="*/ 2147483646 w 667"/>
              <a:gd name="T87" fmla="*/ 2147483646 h 646"/>
              <a:gd name="T88" fmla="*/ 2147483646 w 667"/>
              <a:gd name="T89" fmla="*/ 2147483646 h 646"/>
              <a:gd name="T90" fmla="*/ 2147483646 w 667"/>
              <a:gd name="T91" fmla="*/ 2147483646 h 646"/>
              <a:gd name="T92" fmla="*/ 2147483646 w 667"/>
              <a:gd name="T93" fmla="*/ 2147483646 h 646"/>
              <a:gd name="T94" fmla="*/ 2147483646 w 667"/>
              <a:gd name="T95" fmla="*/ 2147483646 h 646"/>
              <a:gd name="T96" fmla="*/ 2147483646 w 667"/>
              <a:gd name="T97" fmla="*/ 2147483646 h 6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7"/>
              <a:gd name="T148" fmla="*/ 0 h 646"/>
              <a:gd name="T149" fmla="*/ 667 w 667"/>
              <a:gd name="T150" fmla="*/ 646 h 6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7" h="646">
                <a:moveTo>
                  <a:pt x="44" y="155"/>
                </a:moveTo>
                <a:cubicBezTo>
                  <a:pt x="44" y="113"/>
                  <a:pt x="60" y="71"/>
                  <a:pt x="92" y="39"/>
                </a:cubicBezTo>
                <a:cubicBezTo>
                  <a:pt x="92" y="39"/>
                  <a:pt x="92" y="39"/>
                  <a:pt x="92" y="39"/>
                </a:cubicBezTo>
                <a:cubicBezTo>
                  <a:pt x="101" y="31"/>
                  <a:pt x="101" y="17"/>
                  <a:pt x="92" y="8"/>
                </a:cubicBezTo>
                <a:cubicBezTo>
                  <a:pt x="83" y="0"/>
                  <a:pt x="70" y="0"/>
                  <a:pt x="61" y="8"/>
                </a:cubicBezTo>
                <a:cubicBezTo>
                  <a:pt x="21" y="49"/>
                  <a:pt x="0" y="102"/>
                  <a:pt x="0" y="155"/>
                </a:cubicBezTo>
                <a:cubicBezTo>
                  <a:pt x="0" y="208"/>
                  <a:pt x="21" y="261"/>
                  <a:pt x="61" y="302"/>
                </a:cubicBezTo>
                <a:cubicBezTo>
                  <a:pt x="65" y="306"/>
                  <a:pt x="71" y="308"/>
                  <a:pt x="77" y="308"/>
                </a:cubicBezTo>
                <a:cubicBezTo>
                  <a:pt x="82" y="308"/>
                  <a:pt x="88" y="306"/>
                  <a:pt x="92" y="302"/>
                </a:cubicBezTo>
                <a:cubicBezTo>
                  <a:pt x="101" y="293"/>
                  <a:pt x="101" y="279"/>
                  <a:pt x="92" y="271"/>
                </a:cubicBezTo>
                <a:cubicBezTo>
                  <a:pt x="60" y="239"/>
                  <a:pt x="44" y="197"/>
                  <a:pt x="44" y="155"/>
                </a:cubicBezTo>
                <a:close/>
                <a:moveTo>
                  <a:pt x="442" y="196"/>
                </a:moveTo>
                <a:cubicBezTo>
                  <a:pt x="446" y="201"/>
                  <a:pt x="451" y="203"/>
                  <a:pt x="457" y="203"/>
                </a:cubicBezTo>
                <a:cubicBezTo>
                  <a:pt x="463" y="203"/>
                  <a:pt x="468" y="201"/>
                  <a:pt x="473" y="196"/>
                </a:cubicBezTo>
                <a:cubicBezTo>
                  <a:pt x="484" y="185"/>
                  <a:pt x="490" y="170"/>
                  <a:pt x="490" y="155"/>
                </a:cubicBezTo>
                <a:cubicBezTo>
                  <a:pt x="490" y="140"/>
                  <a:pt x="484" y="125"/>
                  <a:pt x="473" y="113"/>
                </a:cubicBezTo>
                <a:cubicBezTo>
                  <a:pt x="464" y="105"/>
                  <a:pt x="450" y="105"/>
                  <a:pt x="442" y="113"/>
                </a:cubicBezTo>
                <a:cubicBezTo>
                  <a:pt x="433" y="122"/>
                  <a:pt x="433" y="136"/>
                  <a:pt x="442" y="144"/>
                </a:cubicBezTo>
                <a:cubicBezTo>
                  <a:pt x="442" y="144"/>
                  <a:pt x="442" y="144"/>
                  <a:pt x="442" y="144"/>
                </a:cubicBezTo>
                <a:cubicBezTo>
                  <a:pt x="445" y="147"/>
                  <a:pt x="446" y="151"/>
                  <a:pt x="446" y="155"/>
                </a:cubicBezTo>
                <a:cubicBezTo>
                  <a:pt x="446" y="159"/>
                  <a:pt x="444" y="162"/>
                  <a:pt x="442" y="165"/>
                </a:cubicBezTo>
                <a:cubicBezTo>
                  <a:pt x="433" y="174"/>
                  <a:pt x="433" y="188"/>
                  <a:pt x="442" y="196"/>
                </a:cubicBezTo>
                <a:close/>
                <a:moveTo>
                  <a:pt x="131" y="155"/>
                </a:moveTo>
                <a:cubicBezTo>
                  <a:pt x="131" y="134"/>
                  <a:pt x="139" y="113"/>
                  <a:pt x="155" y="97"/>
                </a:cubicBezTo>
                <a:cubicBezTo>
                  <a:pt x="155" y="97"/>
                  <a:pt x="155" y="97"/>
                  <a:pt x="155" y="97"/>
                </a:cubicBezTo>
                <a:cubicBezTo>
                  <a:pt x="164" y="88"/>
                  <a:pt x="164" y="74"/>
                  <a:pt x="155" y="66"/>
                </a:cubicBezTo>
                <a:cubicBezTo>
                  <a:pt x="147" y="57"/>
                  <a:pt x="133" y="57"/>
                  <a:pt x="125" y="66"/>
                </a:cubicBezTo>
                <a:cubicBezTo>
                  <a:pt x="100" y="90"/>
                  <a:pt x="88" y="123"/>
                  <a:pt x="88" y="155"/>
                </a:cubicBezTo>
                <a:cubicBezTo>
                  <a:pt x="88" y="187"/>
                  <a:pt x="100" y="220"/>
                  <a:pt x="125" y="244"/>
                </a:cubicBezTo>
                <a:cubicBezTo>
                  <a:pt x="129" y="248"/>
                  <a:pt x="134" y="251"/>
                  <a:pt x="140" y="251"/>
                </a:cubicBezTo>
                <a:cubicBezTo>
                  <a:pt x="146" y="251"/>
                  <a:pt x="151" y="248"/>
                  <a:pt x="155" y="244"/>
                </a:cubicBezTo>
                <a:cubicBezTo>
                  <a:pt x="164" y="236"/>
                  <a:pt x="164" y="222"/>
                  <a:pt x="156" y="213"/>
                </a:cubicBezTo>
                <a:cubicBezTo>
                  <a:pt x="139" y="197"/>
                  <a:pt x="131" y="176"/>
                  <a:pt x="131" y="155"/>
                </a:cubicBezTo>
                <a:close/>
                <a:moveTo>
                  <a:pt x="210" y="203"/>
                </a:moveTo>
                <a:cubicBezTo>
                  <a:pt x="216" y="203"/>
                  <a:pt x="221" y="201"/>
                  <a:pt x="225" y="196"/>
                </a:cubicBezTo>
                <a:cubicBezTo>
                  <a:pt x="234" y="188"/>
                  <a:pt x="234" y="174"/>
                  <a:pt x="225" y="165"/>
                </a:cubicBezTo>
                <a:cubicBezTo>
                  <a:pt x="223" y="162"/>
                  <a:pt x="221" y="159"/>
                  <a:pt x="221" y="155"/>
                </a:cubicBezTo>
                <a:cubicBezTo>
                  <a:pt x="221" y="151"/>
                  <a:pt x="223" y="147"/>
                  <a:pt x="225" y="144"/>
                </a:cubicBezTo>
                <a:cubicBezTo>
                  <a:pt x="225" y="144"/>
                  <a:pt x="225" y="144"/>
                  <a:pt x="225" y="144"/>
                </a:cubicBezTo>
                <a:cubicBezTo>
                  <a:pt x="234" y="136"/>
                  <a:pt x="234" y="122"/>
                  <a:pt x="225" y="113"/>
                </a:cubicBezTo>
                <a:cubicBezTo>
                  <a:pt x="217" y="105"/>
                  <a:pt x="203" y="105"/>
                  <a:pt x="195" y="113"/>
                </a:cubicBezTo>
                <a:cubicBezTo>
                  <a:pt x="183" y="125"/>
                  <a:pt x="177" y="140"/>
                  <a:pt x="177" y="155"/>
                </a:cubicBezTo>
                <a:cubicBezTo>
                  <a:pt x="177" y="170"/>
                  <a:pt x="183" y="185"/>
                  <a:pt x="194" y="196"/>
                </a:cubicBezTo>
                <a:cubicBezTo>
                  <a:pt x="199" y="201"/>
                  <a:pt x="204" y="203"/>
                  <a:pt x="210" y="203"/>
                </a:cubicBezTo>
                <a:close/>
                <a:moveTo>
                  <a:pt x="543" y="66"/>
                </a:moveTo>
                <a:cubicBezTo>
                  <a:pt x="534" y="57"/>
                  <a:pt x="520" y="57"/>
                  <a:pt x="512" y="66"/>
                </a:cubicBezTo>
                <a:cubicBezTo>
                  <a:pt x="503" y="74"/>
                  <a:pt x="503" y="88"/>
                  <a:pt x="512" y="97"/>
                </a:cubicBezTo>
                <a:cubicBezTo>
                  <a:pt x="512" y="97"/>
                  <a:pt x="512" y="97"/>
                  <a:pt x="512" y="97"/>
                </a:cubicBezTo>
                <a:cubicBezTo>
                  <a:pt x="528" y="113"/>
                  <a:pt x="536" y="134"/>
                  <a:pt x="536" y="155"/>
                </a:cubicBezTo>
                <a:cubicBezTo>
                  <a:pt x="536" y="176"/>
                  <a:pt x="528" y="197"/>
                  <a:pt x="512" y="213"/>
                </a:cubicBezTo>
                <a:cubicBezTo>
                  <a:pt x="503" y="222"/>
                  <a:pt x="503" y="236"/>
                  <a:pt x="512" y="244"/>
                </a:cubicBezTo>
                <a:cubicBezTo>
                  <a:pt x="516" y="248"/>
                  <a:pt x="521" y="251"/>
                  <a:pt x="527" y="251"/>
                </a:cubicBezTo>
                <a:cubicBezTo>
                  <a:pt x="533" y="251"/>
                  <a:pt x="538" y="248"/>
                  <a:pt x="543" y="244"/>
                </a:cubicBezTo>
                <a:cubicBezTo>
                  <a:pt x="567" y="220"/>
                  <a:pt x="580" y="187"/>
                  <a:pt x="580" y="155"/>
                </a:cubicBezTo>
                <a:cubicBezTo>
                  <a:pt x="580" y="123"/>
                  <a:pt x="567" y="90"/>
                  <a:pt x="543" y="66"/>
                </a:cubicBezTo>
                <a:close/>
                <a:moveTo>
                  <a:pt x="373" y="202"/>
                </a:moveTo>
                <a:cubicBezTo>
                  <a:pt x="385" y="192"/>
                  <a:pt x="393" y="175"/>
                  <a:pt x="393" y="158"/>
                </a:cubicBezTo>
                <a:cubicBezTo>
                  <a:pt x="393" y="125"/>
                  <a:pt x="366" y="98"/>
                  <a:pt x="334" y="98"/>
                </a:cubicBezTo>
                <a:cubicBezTo>
                  <a:pt x="301" y="98"/>
                  <a:pt x="274" y="125"/>
                  <a:pt x="274" y="158"/>
                </a:cubicBezTo>
                <a:cubicBezTo>
                  <a:pt x="274" y="175"/>
                  <a:pt x="282" y="192"/>
                  <a:pt x="294" y="202"/>
                </a:cubicBezTo>
                <a:cubicBezTo>
                  <a:pt x="173" y="627"/>
                  <a:pt x="173" y="627"/>
                  <a:pt x="173" y="627"/>
                </a:cubicBezTo>
                <a:cubicBezTo>
                  <a:pt x="170" y="638"/>
                  <a:pt x="176" y="646"/>
                  <a:pt x="187" y="646"/>
                </a:cubicBezTo>
                <a:cubicBezTo>
                  <a:pt x="192" y="646"/>
                  <a:pt x="192" y="646"/>
                  <a:pt x="192" y="646"/>
                </a:cubicBezTo>
                <a:cubicBezTo>
                  <a:pt x="203" y="646"/>
                  <a:pt x="215" y="638"/>
                  <a:pt x="219" y="628"/>
                </a:cubicBezTo>
                <a:cubicBezTo>
                  <a:pt x="250" y="552"/>
                  <a:pt x="250" y="552"/>
                  <a:pt x="250" y="552"/>
                </a:cubicBezTo>
                <a:cubicBezTo>
                  <a:pt x="252" y="547"/>
                  <a:pt x="257" y="544"/>
                  <a:pt x="262" y="544"/>
                </a:cubicBezTo>
                <a:cubicBezTo>
                  <a:pt x="405" y="544"/>
                  <a:pt x="405" y="544"/>
                  <a:pt x="405" y="544"/>
                </a:cubicBezTo>
                <a:cubicBezTo>
                  <a:pt x="410" y="544"/>
                  <a:pt x="415" y="547"/>
                  <a:pt x="417" y="552"/>
                </a:cubicBezTo>
                <a:cubicBezTo>
                  <a:pt x="448" y="628"/>
                  <a:pt x="448" y="628"/>
                  <a:pt x="448" y="628"/>
                </a:cubicBezTo>
                <a:cubicBezTo>
                  <a:pt x="452" y="638"/>
                  <a:pt x="464" y="646"/>
                  <a:pt x="475" y="646"/>
                </a:cubicBezTo>
                <a:cubicBezTo>
                  <a:pt x="480" y="646"/>
                  <a:pt x="480" y="646"/>
                  <a:pt x="480" y="646"/>
                </a:cubicBezTo>
                <a:cubicBezTo>
                  <a:pt x="491" y="646"/>
                  <a:pt x="497" y="638"/>
                  <a:pt x="494" y="627"/>
                </a:cubicBezTo>
                <a:lnTo>
                  <a:pt x="373" y="202"/>
                </a:lnTo>
                <a:close/>
                <a:moveTo>
                  <a:pt x="297" y="378"/>
                </a:moveTo>
                <a:cubicBezTo>
                  <a:pt x="370" y="378"/>
                  <a:pt x="370" y="378"/>
                  <a:pt x="370" y="378"/>
                </a:cubicBezTo>
                <a:cubicBezTo>
                  <a:pt x="379" y="378"/>
                  <a:pt x="387" y="386"/>
                  <a:pt x="387" y="396"/>
                </a:cubicBezTo>
                <a:cubicBezTo>
                  <a:pt x="387" y="405"/>
                  <a:pt x="379" y="413"/>
                  <a:pt x="370" y="413"/>
                </a:cubicBezTo>
                <a:cubicBezTo>
                  <a:pt x="297" y="413"/>
                  <a:pt x="297" y="413"/>
                  <a:pt x="297" y="413"/>
                </a:cubicBezTo>
                <a:cubicBezTo>
                  <a:pt x="288" y="413"/>
                  <a:pt x="280" y="405"/>
                  <a:pt x="280" y="396"/>
                </a:cubicBezTo>
                <a:cubicBezTo>
                  <a:pt x="280" y="386"/>
                  <a:pt x="288" y="378"/>
                  <a:pt x="297" y="378"/>
                </a:cubicBezTo>
                <a:close/>
                <a:moveTo>
                  <a:pt x="384" y="488"/>
                </a:moveTo>
                <a:cubicBezTo>
                  <a:pt x="283" y="488"/>
                  <a:pt x="283" y="488"/>
                  <a:pt x="283" y="488"/>
                </a:cubicBezTo>
                <a:cubicBezTo>
                  <a:pt x="273" y="488"/>
                  <a:pt x="265" y="480"/>
                  <a:pt x="265" y="470"/>
                </a:cubicBezTo>
                <a:cubicBezTo>
                  <a:pt x="265" y="461"/>
                  <a:pt x="273" y="453"/>
                  <a:pt x="283" y="453"/>
                </a:cubicBezTo>
                <a:cubicBezTo>
                  <a:pt x="384" y="453"/>
                  <a:pt x="384" y="453"/>
                  <a:pt x="384" y="453"/>
                </a:cubicBezTo>
                <a:cubicBezTo>
                  <a:pt x="394" y="453"/>
                  <a:pt x="402" y="461"/>
                  <a:pt x="402" y="470"/>
                </a:cubicBezTo>
                <a:cubicBezTo>
                  <a:pt x="402" y="480"/>
                  <a:pt x="394" y="488"/>
                  <a:pt x="384" y="488"/>
                </a:cubicBezTo>
                <a:close/>
                <a:moveTo>
                  <a:pt x="606" y="8"/>
                </a:moveTo>
                <a:cubicBezTo>
                  <a:pt x="597" y="0"/>
                  <a:pt x="584" y="0"/>
                  <a:pt x="575" y="8"/>
                </a:cubicBezTo>
                <a:cubicBezTo>
                  <a:pt x="566" y="17"/>
                  <a:pt x="566" y="31"/>
                  <a:pt x="575" y="39"/>
                </a:cubicBezTo>
                <a:cubicBezTo>
                  <a:pt x="575" y="39"/>
                  <a:pt x="575" y="39"/>
                  <a:pt x="575" y="39"/>
                </a:cubicBezTo>
                <a:cubicBezTo>
                  <a:pt x="607" y="71"/>
                  <a:pt x="623" y="113"/>
                  <a:pt x="623" y="155"/>
                </a:cubicBezTo>
                <a:cubicBezTo>
                  <a:pt x="623" y="197"/>
                  <a:pt x="607" y="239"/>
                  <a:pt x="575" y="271"/>
                </a:cubicBezTo>
                <a:cubicBezTo>
                  <a:pt x="566" y="279"/>
                  <a:pt x="566" y="293"/>
                  <a:pt x="575" y="302"/>
                </a:cubicBezTo>
                <a:cubicBezTo>
                  <a:pt x="579" y="306"/>
                  <a:pt x="585" y="308"/>
                  <a:pt x="591" y="308"/>
                </a:cubicBezTo>
                <a:cubicBezTo>
                  <a:pt x="596" y="308"/>
                  <a:pt x="602" y="306"/>
                  <a:pt x="606" y="302"/>
                </a:cubicBezTo>
                <a:cubicBezTo>
                  <a:pt x="647" y="261"/>
                  <a:pt x="667" y="208"/>
                  <a:pt x="667" y="155"/>
                </a:cubicBezTo>
                <a:cubicBezTo>
                  <a:pt x="667" y="102"/>
                  <a:pt x="647" y="49"/>
                  <a:pt x="606" y="8"/>
                </a:cubicBezTo>
                <a:close/>
              </a:path>
            </a:pathLst>
          </a:custGeom>
          <a:solidFill>
            <a:srgbClr val="666666">
              <a:lumMod val="75000"/>
            </a:srgbClr>
          </a:solidFill>
          <a:ln>
            <a:noFill/>
          </a:ln>
        </p:spPr>
        <p:txBody>
          <a:bodyPr lIns="27645" tIns="13822" rIns="27645" bIns="1382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1D1D1A"/>
              </a:solidFill>
              <a:effectLst/>
              <a:uLnTx/>
              <a:uFillTx/>
              <a:sym typeface="Huawei Sans" panose="020C0503030203020204" pitchFamily="34" charset="0"/>
            </a:endParaRPr>
          </a:p>
        </p:txBody>
      </p:sp>
      <p:sp>
        <p:nvSpPr>
          <p:cNvPr id="34" name="矩形 33"/>
          <p:cNvSpPr/>
          <p:nvPr/>
        </p:nvSpPr>
        <p:spPr bwMode="gray">
          <a:xfrm>
            <a:off x="6015379" y="4431083"/>
            <a:ext cx="2936704" cy="1200329"/>
          </a:xfrm>
          <a:prstGeom prst="rect">
            <a:avLst/>
          </a:prstGeom>
        </p:spPr>
        <p:txBody>
          <a:bodyPr wrap="square">
            <a:spAutoFit/>
          </a:bodyPr>
          <a:lstStyle/>
          <a:p>
            <a:pPr marL="285693" marR="0" lvl="0" indent="-285693" defTabSz="1219028" eaLnBrk="1" fontAlgn="base"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altLang="zh-CN" sz="1200" dirty="0" smtClean="0">
                <a:solidFill>
                  <a:srgbClr val="1D1D1B"/>
                </a:solidFill>
                <a:latin typeface="Huawei Sans" panose="020C0503030203020204" pitchFamily="34" charset="0"/>
                <a:sym typeface="Huawei Sans" panose="020C0503030203020204" pitchFamily="34" charset="0"/>
              </a:rPr>
              <a:t>Precise measurement and evaluation of user experience</a:t>
            </a:r>
            <a:endParaRPr lang="en-US" altLang="zh-CN" sz="1200" dirty="0">
              <a:solidFill>
                <a:srgbClr val="1D1D1B"/>
              </a:solidFill>
              <a:latin typeface="Huawei Sans" panose="020C0503030203020204" pitchFamily="34" charset="0"/>
              <a:sym typeface="Huawei Sans" panose="020C0503030203020204" pitchFamily="34" charset="0"/>
            </a:endParaRPr>
          </a:p>
          <a:p>
            <a:pPr marL="285693" marR="0" lvl="0" indent="-285693" defTabSz="1219028" eaLnBrk="1" fontAlgn="base"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altLang="zh-CN" sz="1200" dirty="0" smtClean="0">
                <a:solidFill>
                  <a:srgbClr val="1D1D1B"/>
                </a:solidFill>
                <a:latin typeface="Huawei Sans" panose="020C0503030203020204" pitchFamily="34" charset="0"/>
                <a:sym typeface="Huawei Sans" panose="020C0503030203020204" pitchFamily="34" charset="0"/>
              </a:rPr>
              <a:t>AI-powered automatic adjustment of resource allocation</a:t>
            </a:r>
            <a:endParaRPr lang="en-US" altLang="zh-CN" sz="1200" dirty="0">
              <a:solidFill>
                <a:srgbClr val="1D1D1B"/>
              </a:solidFill>
              <a:latin typeface="Huawei Sans" panose="020C0503030203020204" pitchFamily="34" charset="0"/>
              <a:sym typeface="Huawei Sans" panose="020C0503030203020204" pitchFamily="34" charset="0"/>
            </a:endParaRPr>
          </a:p>
        </p:txBody>
      </p:sp>
      <p:sp>
        <p:nvSpPr>
          <p:cNvPr id="33" name="矩形 32"/>
          <p:cNvSpPr/>
          <p:nvPr/>
        </p:nvSpPr>
        <p:spPr bwMode="gray">
          <a:xfrm>
            <a:off x="5919842" y="1998995"/>
            <a:ext cx="3127779" cy="707886"/>
          </a:xfrm>
          <a:prstGeom prst="rect">
            <a:avLst/>
          </a:prstGeom>
        </p:spPr>
        <p:txBody>
          <a:bodyPr wrap="square">
            <a:spAutoFit/>
          </a:bodyPr>
          <a:lstStyle/>
          <a:p>
            <a:pPr lvl="0" algn="ctr" defTabSz="1219028" fontAlgn="base">
              <a:spcBef>
                <a:spcPct val="0"/>
              </a:spcBef>
              <a:spcAft>
                <a:spcPct val="0"/>
              </a:spcAft>
              <a:buClr>
                <a:srgbClr val="CC9900"/>
              </a:buClr>
              <a:defRPr/>
            </a:pPr>
            <a:r>
              <a:rPr kumimoji="1" lang="en-US" altLang="zh-CN" sz="2000" b="1" kern="0" dirty="0">
                <a:solidFill>
                  <a:srgbClr val="30B5C5"/>
                </a:solidFill>
                <a:sym typeface="Huawei Sans" panose="020C0503030203020204" pitchFamily="34" charset="0"/>
              </a:rPr>
              <a:t>Perceptible and </a:t>
            </a:r>
            <a:r>
              <a:rPr kumimoji="1" lang="en-US" altLang="zh-CN" sz="2000" b="1" kern="0" dirty="0" smtClean="0">
                <a:solidFill>
                  <a:srgbClr val="30B5C5"/>
                </a:solidFill>
                <a:sym typeface="Huawei Sans" panose="020C0503030203020204" pitchFamily="34" charset="0"/>
              </a:rPr>
              <a:t>visible experience</a:t>
            </a:r>
            <a:endParaRPr kumimoji="1" lang="en-US" altLang="zh-CN" sz="2000" b="1" i="0" u="none" strike="noStrike" kern="0" cap="none" spc="0" normalizeH="0" baseline="0" noProof="0" dirty="0" smtClean="0">
              <a:ln>
                <a:noFill/>
              </a:ln>
              <a:solidFill>
                <a:srgbClr val="30B5C5"/>
              </a:solidFill>
              <a:effectLst/>
              <a:uLnTx/>
              <a:uFillTx/>
              <a:sym typeface="Huawei Sans" panose="020C0503030203020204" pitchFamily="34" charset="0"/>
            </a:endParaRPr>
          </a:p>
        </p:txBody>
      </p:sp>
      <p:sp>
        <p:nvSpPr>
          <p:cNvPr id="32" name="椭圆 31">
            <a:extLst>
              <a:ext uri="{FF2B5EF4-FFF2-40B4-BE49-F238E27FC236}">
                <a16:creationId xmlns="" xmlns:a16="http://schemas.microsoft.com/office/drawing/2014/main" id="{34A90377-791A-4E41-8715-62E028600663}"/>
              </a:ext>
            </a:extLst>
          </p:cNvPr>
          <p:cNvSpPr>
            <a:spLocks/>
          </p:cNvSpPr>
          <p:nvPr/>
        </p:nvSpPr>
        <p:spPr bwMode="gray">
          <a:xfrm>
            <a:off x="6731112" y="2739521"/>
            <a:ext cx="1505239" cy="1462284"/>
          </a:xfrm>
          <a:prstGeom prst="ellipse">
            <a:avLst/>
          </a:prstGeom>
          <a:solidFill>
            <a:sysClr val="window" lastClr="FFFFFF"/>
          </a:solidFill>
          <a:ln w="19050" cap="flat" cmpd="sng" algn="ctr">
            <a:solidFill>
              <a:srgbClr val="30B5C5"/>
            </a:solidFill>
            <a:prstDash val="solid"/>
            <a:round/>
            <a:headEnd type="none" w="med" len="med"/>
            <a:tailEnd type="none" w="med" len="med"/>
          </a:ln>
          <a:effectLst/>
        </p:spPr>
        <p:txBody>
          <a:bodyPr vert="horz" wrap="square" lIns="91419" tIns="45709" rIns="91419" bIns="45709" numCol="1" rtlCol="0" anchor="t" anchorCtr="0" compatLnSpc="1">
            <a:prstTxWarp prst="textNoShape">
              <a:avLst/>
            </a:prstTxWarp>
          </a:bodyPr>
          <a:lstStyle/>
          <a:p>
            <a:pPr marL="0" marR="0" lvl="0" indent="0" defTabSz="914217"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800" b="1" i="0" u="none" strike="noStrike" kern="0" cap="none" spc="0" normalizeH="0" baseline="0" noProof="0" smtClean="0">
              <a:ln>
                <a:noFill/>
              </a:ln>
              <a:solidFill>
                <a:srgbClr val="1D1D1B"/>
              </a:solidFill>
              <a:effectLst/>
              <a:uLnTx/>
              <a:uFillTx/>
              <a:cs typeface="Arial" pitchFamily="34" charset="0"/>
              <a:sym typeface="Huawei Sans" panose="020C0503030203020204" pitchFamily="34" charset="0"/>
            </a:endParaRPr>
          </a:p>
        </p:txBody>
      </p:sp>
      <p:sp>
        <p:nvSpPr>
          <p:cNvPr id="41" name="iconfont-1187-868526"/>
          <p:cNvSpPr>
            <a:spLocks noChangeAspect="1"/>
          </p:cNvSpPr>
          <p:nvPr/>
        </p:nvSpPr>
        <p:spPr bwMode="gray">
          <a:xfrm>
            <a:off x="7134417" y="3270973"/>
            <a:ext cx="698629" cy="399380"/>
          </a:xfrm>
          <a:custGeom>
            <a:avLst/>
            <a:gdLst>
              <a:gd name="T0" fmla="*/ 6403 w 12806"/>
              <a:gd name="T1" fmla="*/ 0 h 7319"/>
              <a:gd name="T2" fmla="*/ 0 w 12806"/>
              <a:gd name="T3" fmla="*/ 3659 h 7319"/>
              <a:gd name="T4" fmla="*/ 6403 w 12806"/>
              <a:gd name="T5" fmla="*/ 7319 h 7319"/>
              <a:gd name="T6" fmla="*/ 12806 w 12806"/>
              <a:gd name="T7" fmla="*/ 3701 h 7319"/>
              <a:gd name="T8" fmla="*/ 6403 w 12806"/>
              <a:gd name="T9" fmla="*/ 0 h 7319"/>
              <a:gd name="T10" fmla="*/ 6403 w 12806"/>
              <a:gd name="T11" fmla="*/ 6269 h 7319"/>
              <a:gd name="T12" fmla="*/ 3842 w 12806"/>
              <a:gd name="T13" fmla="*/ 3659 h 7319"/>
              <a:gd name="T14" fmla="*/ 6403 w 12806"/>
              <a:gd name="T15" fmla="*/ 1050 h 7319"/>
              <a:gd name="T16" fmla="*/ 8965 w 12806"/>
              <a:gd name="T17" fmla="*/ 3659 h 7319"/>
              <a:gd name="T18" fmla="*/ 6403 w 12806"/>
              <a:gd name="T19" fmla="*/ 6269 h 7319"/>
              <a:gd name="T20" fmla="*/ 6403 w 12806"/>
              <a:gd name="T21" fmla="*/ 6269 h 7319"/>
              <a:gd name="T22" fmla="*/ 6403 w 12806"/>
              <a:gd name="T23" fmla="*/ 2744 h 7319"/>
              <a:gd name="T24" fmla="*/ 6621 w 12806"/>
              <a:gd name="T25" fmla="*/ 2151 h 7319"/>
              <a:gd name="T26" fmla="*/ 6403 w 12806"/>
              <a:gd name="T27" fmla="*/ 2135 h 7319"/>
              <a:gd name="T28" fmla="*/ 4908 w 12806"/>
              <a:gd name="T29" fmla="*/ 3659 h 7319"/>
              <a:gd name="T30" fmla="*/ 6403 w 12806"/>
              <a:gd name="T31" fmla="*/ 5183 h 7319"/>
              <a:gd name="T32" fmla="*/ 7898 w 12806"/>
              <a:gd name="T33" fmla="*/ 3659 h 7319"/>
              <a:gd name="T34" fmla="*/ 7886 w 12806"/>
              <a:gd name="T35" fmla="*/ 3461 h 7319"/>
              <a:gd name="T36" fmla="*/ 7319 w 12806"/>
              <a:gd name="T37" fmla="*/ 3659 h 7319"/>
              <a:gd name="T38" fmla="*/ 6403 w 12806"/>
              <a:gd name="T39" fmla="*/ 2744 h 7319"/>
              <a:gd name="T40" fmla="*/ 6403 w 12806"/>
              <a:gd name="T41" fmla="*/ 2744 h 7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06" h="7319">
                <a:moveTo>
                  <a:pt x="6403" y="0"/>
                </a:moveTo>
                <a:cubicBezTo>
                  <a:pt x="4063" y="0"/>
                  <a:pt x="2238" y="1396"/>
                  <a:pt x="0" y="3659"/>
                </a:cubicBezTo>
                <a:cubicBezTo>
                  <a:pt x="1927" y="5593"/>
                  <a:pt x="3544" y="7319"/>
                  <a:pt x="6403" y="7319"/>
                </a:cubicBezTo>
                <a:cubicBezTo>
                  <a:pt x="9259" y="7319"/>
                  <a:pt x="11359" y="5135"/>
                  <a:pt x="12806" y="3701"/>
                </a:cubicBezTo>
                <a:cubicBezTo>
                  <a:pt x="11327" y="2020"/>
                  <a:pt x="9227" y="0"/>
                  <a:pt x="6403" y="0"/>
                </a:cubicBezTo>
                <a:close/>
                <a:moveTo>
                  <a:pt x="6403" y="6269"/>
                </a:moveTo>
                <a:cubicBezTo>
                  <a:pt x="4991" y="6269"/>
                  <a:pt x="3842" y="5097"/>
                  <a:pt x="3842" y="3659"/>
                </a:cubicBezTo>
                <a:cubicBezTo>
                  <a:pt x="3842" y="2219"/>
                  <a:pt x="4991" y="1050"/>
                  <a:pt x="6403" y="1050"/>
                </a:cubicBezTo>
                <a:cubicBezTo>
                  <a:pt x="7815" y="1050"/>
                  <a:pt x="8965" y="2222"/>
                  <a:pt x="8965" y="3659"/>
                </a:cubicBezTo>
                <a:cubicBezTo>
                  <a:pt x="8965" y="5100"/>
                  <a:pt x="7815" y="6269"/>
                  <a:pt x="6403" y="6269"/>
                </a:cubicBezTo>
                <a:close/>
                <a:moveTo>
                  <a:pt x="6403" y="6269"/>
                </a:moveTo>
                <a:close/>
                <a:moveTo>
                  <a:pt x="6403" y="2744"/>
                </a:moveTo>
                <a:cubicBezTo>
                  <a:pt x="6403" y="2516"/>
                  <a:pt x="6487" y="2311"/>
                  <a:pt x="6621" y="2151"/>
                </a:cubicBezTo>
                <a:cubicBezTo>
                  <a:pt x="6550" y="2138"/>
                  <a:pt x="6477" y="2135"/>
                  <a:pt x="6403" y="2135"/>
                </a:cubicBezTo>
                <a:cubicBezTo>
                  <a:pt x="5580" y="2135"/>
                  <a:pt x="4908" y="2817"/>
                  <a:pt x="4908" y="3659"/>
                </a:cubicBezTo>
                <a:cubicBezTo>
                  <a:pt x="4908" y="4501"/>
                  <a:pt x="5580" y="5183"/>
                  <a:pt x="6403" y="5183"/>
                </a:cubicBezTo>
                <a:cubicBezTo>
                  <a:pt x="7226" y="5183"/>
                  <a:pt x="7898" y="4501"/>
                  <a:pt x="7898" y="3659"/>
                </a:cubicBezTo>
                <a:cubicBezTo>
                  <a:pt x="7898" y="3592"/>
                  <a:pt x="7892" y="3528"/>
                  <a:pt x="7886" y="3461"/>
                </a:cubicBezTo>
                <a:cubicBezTo>
                  <a:pt x="7729" y="3582"/>
                  <a:pt x="7533" y="3659"/>
                  <a:pt x="7319" y="3659"/>
                </a:cubicBezTo>
                <a:cubicBezTo>
                  <a:pt x="6813" y="3659"/>
                  <a:pt x="6403" y="3249"/>
                  <a:pt x="6403" y="2744"/>
                </a:cubicBezTo>
                <a:close/>
                <a:moveTo>
                  <a:pt x="6403" y="2744"/>
                </a:moveTo>
                <a:close/>
              </a:path>
            </a:pathLst>
          </a:custGeom>
          <a:solidFill>
            <a:srgbClr val="4D4D4D"/>
          </a:solidFill>
          <a:ln>
            <a:noFill/>
          </a:ln>
        </p:spPr>
      </p:sp>
      <p:sp>
        <p:nvSpPr>
          <p:cNvPr id="50" name="矩形 49"/>
          <p:cNvSpPr/>
          <p:nvPr/>
        </p:nvSpPr>
        <p:spPr bwMode="gray">
          <a:xfrm>
            <a:off x="9146120" y="4431083"/>
            <a:ext cx="2531619" cy="1200329"/>
          </a:xfrm>
          <a:prstGeom prst="rect">
            <a:avLst/>
          </a:prstGeom>
        </p:spPr>
        <p:txBody>
          <a:bodyPr wrap="square">
            <a:spAutoFit/>
          </a:bodyPr>
          <a:lstStyle/>
          <a:p>
            <a:pPr marL="285693" marR="0" lvl="0" indent="-285693" defTabSz="1219028" eaLnBrk="1" fontAlgn="base"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altLang="zh-CN" sz="1200" dirty="0" smtClean="0">
                <a:solidFill>
                  <a:srgbClr val="1D1D1B"/>
                </a:solidFill>
                <a:latin typeface="Huawei Sans" panose="020C0503030203020204" pitchFamily="34" charset="0"/>
                <a:sym typeface="Huawei Sans" panose="020C0503030203020204" pitchFamily="34" charset="0"/>
              </a:rPr>
              <a:t>Configuration delivery based on services</a:t>
            </a:r>
          </a:p>
          <a:p>
            <a:pPr marL="285693" marR="0" lvl="0" indent="-285693" defTabSz="1219028" eaLnBrk="1" fontAlgn="base"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altLang="zh-CN" sz="1200" dirty="0" smtClean="0">
                <a:solidFill>
                  <a:srgbClr val="1D1D1B"/>
                </a:solidFill>
                <a:latin typeface="Huawei Sans" panose="020C0503030203020204" pitchFamily="34" charset="0"/>
                <a:sym typeface="Huawei Sans" panose="020C0503030203020204" pitchFamily="34" charset="0"/>
              </a:rPr>
              <a:t>Fast and accurate fault locating</a:t>
            </a:r>
            <a:endParaRPr lang="en-US" altLang="zh-CN" sz="1200" dirty="0">
              <a:solidFill>
                <a:srgbClr val="1D1D1B"/>
              </a:solidFill>
              <a:latin typeface="Huawei Sans" panose="020C0503030203020204" pitchFamily="34" charset="0"/>
              <a:sym typeface="Huawei Sans" panose="020C0503030203020204" pitchFamily="34" charset="0"/>
            </a:endParaRPr>
          </a:p>
        </p:txBody>
      </p:sp>
      <p:sp>
        <p:nvSpPr>
          <p:cNvPr id="55" name="矩形 54"/>
          <p:cNvSpPr/>
          <p:nvPr/>
        </p:nvSpPr>
        <p:spPr bwMode="gray">
          <a:xfrm>
            <a:off x="9185501" y="1998995"/>
            <a:ext cx="2452857" cy="707886"/>
          </a:xfrm>
          <a:prstGeom prst="rect">
            <a:avLst/>
          </a:prstGeom>
        </p:spPr>
        <p:txBody>
          <a:bodyPr wrap="square">
            <a:spAutoFit/>
          </a:bodyPr>
          <a:lstStyle/>
          <a:p>
            <a:pPr lvl="0" algn="ctr" defTabSz="1219028" fontAlgn="base">
              <a:spcBef>
                <a:spcPct val="0"/>
              </a:spcBef>
              <a:spcAft>
                <a:spcPct val="0"/>
              </a:spcAft>
              <a:buClr>
                <a:srgbClr val="CC9900"/>
              </a:buClr>
              <a:defRPr/>
            </a:pPr>
            <a:r>
              <a:rPr kumimoji="1" lang="en-US" altLang="zh-CN" sz="2000" b="1" kern="0" dirty="0">
                <a:solidFill>
                  <a:srgbClr val="30B5C5"/>
                </a:solidFill>
                <a:sym typeface="Huawei Sans" panose="020C0503030203020204" pitchFamily="34" charset="0"/>
              </a:rPr>
              <a:t>Efficient and </a:t>
            </a:r>
            <a:r>
              <a:rPr kumimoji="1" lang="en-US" altLang="zh-CN" sz="2000" b="1" kern="0" dirty="0" smtClean="0">
                <a:solidFill>
                  <a:srgbClr val="30B5C5"/>
                </a:solidFill>
                <a:sym typeface="Huawei Sans" panose="020C0503030203020204" pitchFamily="34" charset="0"/>
              </a:rPr>
              <a:t>intelligent </a:t>
            </a:r>
            <a:r>
              <a:rPr kumimoji="1" lang="en-US" altLang="zh-CN" sz="2000" b="1" kern="0" dirty="0">
                <a:solidFill>
                  <a:srgbClr val="30B5C5"/>
                </a:solidFill>
                <a:sym typeface="Huawei Sans" panose="020C0503030203020204" pitchFamily="34" charset="0"/>
              </a:rPr>
              <a:t>O&amp;M</a:t>
            </a:r>
            <a:endParaRPr kumimoji="1" lang="en-US" altLang="zh-CN" sz="2000" b="1" i="0" u="none" strike="noStrike" kern="0" cap="none" spc="0" normalizeH="0" baseline="0" noProof="0" dirty="0" smtClean="0">
              <a:ln>
                <a:noFill/>
              </a:ln>
              <a:solidFill>
                <a:srgbClr val="30B5C5"/>
              </a:solidFill>
              <a:effectLst/>
              <a:uLnTx/>
              <a:uFillTx/>
              <a:sym typeface="Huawei Sans" panose="020C0503030203020204" pitchFamily="34" charset="0"/>
            </a:endParaRPr>
          </a:p>
        </p:txBody>
      </p:sp>
      <p:sp>
        <p:nvSpPr>
          <p:cNvPr id="56" name="椭圆 55">
            <a:extLst>
              <a:ext uri="{FF2B5EF4-FFF2-40B4-BE49-F238E27FC236}">
                <a16:creationId xmlns="" xmlns:a16="http://schemas.microsoft.com/office/drawing/2014/main" id="{34A90377-791A-4E41-8715-62E028600663}"/>
              </a:ext>
            </a:extLst>
          </p:cNvPr>
          <p:cNvSpPr>
            <a:spLocks/>
          </p:cNvSpPr>
          <p:nvPr/>
        </p:nvSpPr>
        <p:spPr bwMode="gray">
          <a:xfrm>
            <a:off x="9659310" y="2739521"/>
            <a:ext cx="1505239" cy="1462284"/>
          </a:xfrm>
          <a:prstGeom prst="ellipse">
            <a:avLst/>
          </a:prstGeom>
          <a:solidFill>
            <a:sysClr val="window" lastClr="FFFFFF"/>
          </a:solidFill>
          <a:ln w="19050" cap="flat" cmpd="sng" algn="ctr">
            <a:solidFill>
              <a:srgbClr val="30B5C5"/>
            </a:solidFill>
            <a:prstDash val="solid"/>
            <a:round/>
            <a:headEnd type="none" w="med" len="med"/>
            <a:tailEnd type="none" w="med" len="med"/>
          </a:ln>
          <a:effectLst/>
        </p:spPr>
        <p:txBody>
          <a:bodyPr vert="horz" wrap="square" lIns="91419" tIns="45709" rIns="91419" bIns="45709" numCol="1" rtlCol="0" anchor="t" anchorCtr="0" compatLnSpc="1">
            <a:prstTxWarp prst="textNoShape">
              <a:avLst/>
            </a:prstTxWarp>
          </a:bodyPr>
          <a:lstStyle/>
          <a:p>
            <a:pPr marL="0" marR="0" lvl="0" indent="0" defTabSz="914217"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800" b="1" i="0" u="none" strike="noStrike" kern="0" cap="none" spc="0" normalizeH="0" baseline="0" noProof="0" smtClean="0">
              <a:ln>
                <a:noFill/>
              </a:ln>
              <a:solidFill>
                <a:srgbClr val="1D1D1B"/>
              </a:solidFill>
              <a:effectLst/>
              <a:uLnTx/>
              <a:uFillTx/>
              <a:cs typeface="Arial" pitchFamily="34" charset="0"/>
              <a:sym typeface="Huawei Sans" panose="020C0503030203020204" pitchFamily="34" charset="0"/>
            </a:endParaRPr>
          </a:p>
        </p:txBody>
      </p:sp>
      <p:sp>
        <p:nvSpPr>
          <p:cNvPr id="62" name="iconfont-1177-865983"/>
          <p:cNvSpPr>
            <a:spLocks noChangeAspect="1"/>
          </p:cNvSpPr>
          <p:nvPr/>
        </p:nvSpPr>
        <p:spPr bwMode="gray">
          <a:xfrm>
            <a:off x="10107087" y="3171467"/>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rgbClr val="4D4D4D"/>
          </a:solidFill>
          <a:ln>
            <a:noFill/>
          </a:ln>
        </p:spPr>
      </p:sp>
    </p:spTree>
    <p:custDataLst>
      <p:tags r:id="rId1"/>
    </p:custDataLst>
    <p:extLst>
      <p:ext uri="{BB962C8B-B14F-4D97-AF65-F5344CB8AC3E}">
        <p14:creationId xmlns:p14="http://schemas.microsoft.com/office/powerpoint/2010/main" val="25709198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t>Constantly Evolving Campus Network</a:t>
            </a:r>
            <a:endParaRPr lang="zh-CN" altLang="en-US" dirty="0"/>
          </a:p>
        </p:txBody>
      </p:sp>
      <p:sp>
        <p:nvSpPr>
          <p:cNvPr id="3" name="文本占位符 2"/>
          <p:cNvSpPr>
            <a:spLocks noGrp="1"/>
          </p:cNvSpPr>
          <p:nvPr>
            <p:ph type="body" sz="quarter" idx="10"/>
          </p:nvPr>
        </p:nvSpPr>
        <p:spPr bwMode="gray">
          <a:xfrm>
            <a:off x="455612" y="3962400"/>
            <a:ext cx="11293476" cy="2238374"/>
          </a:xfrm>
        </p:spPr>
        <p:txBody>
          <a:bodyPr/>
          <a:lstStyle/>
          <a:p>
            <a:r>
              <a:rPr lang="en-US" altLang="zh-CN" sz="1600" dirty="0" smtClean="0"/>
              <a:t>Today, we stand on the cusp of the fourth industrial revolution, as represented by AI. It is foreseeable that new ICT will lead us from the information era to the intelligence era. As a key engine of the fourth industrial revolution, AI will drive the progress and development of all industries around the world. Data networks, which are a key driving force in the IT era, will be developed and optimized first with AI.</a:t>
            </a:r>
            <a:endParaRPr lang="zh-CN" altLang="en-US" sz="1600" dirty="0" smtClean="0"/>
          </a:p>
          <a:p>
            <a:r>
              <a:rPr lang="en-US" altLang="zh-CN" sz="1600" dirty="0" smtClean="0"/>
              <a:t>Campus networks gradually become intelligent and provide simplified service deployment and network O&amp;M capabilities for customers.</a:t>
            </a:r>
            <a:endParaRPr lang="zh-CN" altLang="en-US" sz="1600" dirty="0" smtClean="0"/>
          </a:p>
          <a:p>
            <a:endParaRPr lang="zh-CN" altLang="en-US" sz="1600" dirty="0"/>
          </a:p>
        </p:txBody>
      </p:sp>
      <p:grpSp>
        <p:nvGrpSpPr>
          <p:cNvPr id="7" name="组合 6"/>
          <p:cNvGrpSpPr/>
          <p:nvPr/>
        </p:nvGrpSpPr>
        <p:grpSpPr bwMode="gray">
          <a:xfrm>
            <a:off x="632610" y="1063836"/>
            <a:ext cx="10939477" cy="2978146"/>
            <a:chOff x="638964" y="794079"/>
            <a:chExt cx="10939477" cy="2978146"/>
          </a:xfrm>
        </p:grpSpPr>
        <p:sp>
          <p:nvSpPr>
            <p:cNvPr id="26" name="Right Arrow 28"/>
            <p:cNvSpPr/>
            <p:nvPr/>
          </p:nvSpPr>
          <p:spPr bwMode="gray">
            <a:xfrm>
              <a:off x="638964" y="1093262"/>
              <a:ext cx="10939477" cy="672655"/>
            </a:xfrm>
            <a:prstGeom prst="rightArrow">
              <a:avLst>
                <a:gd name="adj1" fmla="val 82971"/>
                <a:gd name="adj2" fmla="val 37278"/>
              </a:avLst>
            </a:prstGeom>
            <a:gradFill flip="none" rotWithShape="1">
              <a:gsLst>
                <a:gs pos="5000">
                  <a:sysClr val="window" lastClr="FFFFFF">
                    <a:alpha val="0"/>
                  </a:sysClr>
                </a:gs>
                <a:gs pos="100000">
                  <a:srgbClr val="BEE9EE"/>
                </a:gs>
              </a:gsLst>
              <a:lin ang="0" scaled="1"/>
              <a:tileRect/>
            </a:gradFill>
            <a:ln w="12700" cap="flat" cmpd="sng" algn="ctr">
              <a:gradFill flip="none" rotWithShape="1">
                <a:gsLst>
                  <a:gs pos="0">
                    <a:sysClr val="window" lastClr="FFFFFF"/>
                  </a:gs>
                  <a:gs pos="67000">
                    <a:srgbClr val="30B5C5"/>
                  </a:gs>
                </a:gsLst>
                <a:lin ang="0" scaled="1"/>
                <a:tileRect/>
              </a:gradFill>
              <a:prstDash val="solid"/>
              <a:miter lim="800000"/>
            </a:ln>
            <a:effectLst/>
          </p:spPr>
          <p:txBody>
            <a:bodyPr lIns="91413" tIns="45705" rIns="91413" bIns="4570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a:ea typeface="方正兰亭黑简体"/>
                <a:cs typeface="+mn-cs"/>
                <a:sym typeface="Huawei Sans" panose="020C0503030203020204" pitchFamily="34" charset="0"/>
              </a:endParaRPr>
            </a:p>
          </p:txBody>
        </p:sp>
        <p:grpSp>
          <p:nvGrpSpPr>
            <p:cNvPr id="4" name="组合 3"/>
            <p:cNvGrpSpPr/>
            <p:nvPr/>
          </p:nvGrpSpPr>
          <p:grpSpPr bwMode="gray">
            <a:xfrm>
              <a:off x="1208630" y="1244938"/>
              <a:ext cx="1979901" cy="2527287"/>
              <a:chOff x="1208630" y="3163190"/>
              <a:chExt cx="1979901" cy="2527287"/>
            </a:xfrm>
          </p:grpSpPr>
          <p:sp>
            <p:nvSpPr>
              <p:cNvPr id="15" name="Rectangle 34"/>
              <p:cNvSpPr>
                <a:spLocks/>
              </p:cNvSpPr>
              <p:nvPr/>
            </p:nvSpPr>
            <p:spPr bwMode="gray">
              <a:xfrm>
                <a:off x="1208630" y="3983352"/>
                <a:ext cx="1979901" cy="1707125"/>
              </a:xfrm>
              <a:prstGeom prst="roundRect">
                <a:avLst>
                  <a:gd name="adj" fmla="val 6365"/>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a:lnSpc>
                    <a:spcPct val="150000"/>
                  </a:lnSpc>
                </a:pPr>
                <a:r>
                  <a:rPr lang="en-US" altLang="zh-CN" kern="0" dirty="0" smtClean="0">
                    <a:solidFill>
                      <a:srgbClr val="30B5C5"/>
                    </a:solidFill>
                    <a:latin typeface="Huawei Sans"/>
                    <a:ea typeface="方正兰亭黑简体"/>
                    <a:sym typeface="Huawei Sans" panose="020C0503030203020204" pitchFamily="34" charset="0"/>
                  </a:rPr>
                  <a:t>1</a:t>
                </a:r>
                <a:r>
                  <a:rPr lang="en-US" altLang="zh-CN" kern="0" baseline="30000" dirty="0" smtClean="0">
                    <a:solidFill>
                      <a:srgbClr val="30B5C5"/>
                    </a:solidFill>
                    <a:latin typeface="Huawei Sans"/>
                    <a:ea typeface="方正兰亭黑简体"/>
                    <a:sym typeface="Huawei Sans" panose="020C0503030203020204" pitchFamily="34" charset="0"/>
                  </a:rPr>
                  <a:t>st</a:t>
                </a:r>
                <a:r>
                  <a:rPr lang="en-US" altLang="zh-CN" kern="0" dirty="0">
                    <a:solidFill>
                      <a:srgbClr val="30B5C5"/>
                    </a:solidFill>
                    <a:latin typeface="Huawei Sans"/>
                    <a:ea typeface="方正兰亭黑简体"/>
                    <a:sym typeface="Huawei Sans" panose="020C0503030203020204" pitchFamily="34" charset="0"/>
                  </a:rPr>
                  <a:t> </a:t>
                </a:r>
                <a:r>
                  <a:rPr lang="en-US" altLang="zh-CN" kern="0" dirty="0" smtClean="0">
                    <a:solidFill>
                      <a:srgbClr val="30B5C5"/>
                    </a:solidFill>
                    <a:latin typeface="Huawei Sans"/>
                    <a:ea typeface="方正兰亭黑简体"/>
                    <a:sym typeface="Huawei Sans" panose="020C0503030203020204" pitchFamily="34" charset="0"/>
                  </a:rPr>
                  <a:t>generation</a:t>
                </a:r>
                <a:endParaRPr lang="en-US" altLang="zh-CN" kern="0" dirty="0">
                  <a:solidFill>
                    <a:srgbClr val="30B5C5"/>
                  </a:solidFill>
                  <a:latin typeface="Huawei Sans"/>
                  <a:ea typeface="方正兰亭黑简体"/>
                  <a:sym typeface="Huawei Sans" panose="020C0503030203020204" pitchFamily="34" charset="0"/>
                </a:endParaRPr>
              </a:p>
              <a:p>
                <a:pPr algn="ctr" defTabSz="914400">
                  <a:lnSpc>
                    <a:spcPct val="150000"/>
                  </a:lnSpc>
                </a:pPr>
                <a:r>
                  <a:rPr lang="en-US" altLang="zh-CN" sz="1400" kern="0" dirty="0">
                    <a:solidFill>
                      <a:srgbClr val="30B5C5"/>
                    </a:solidFill>
                    <a:sym typeface="Huawei Sans" panose="020C0503030203020204" pitchFamily="34" charset="0"/>
                  </a:rPr>
                  <a:t>From </a:t>
                </a:r>
                <a:r>
                  <a:rPr lang="en-US" altLang="zh-CN" sz="1400" kern="0" dirty="0" smtClean="0">
                    <a:solidFill>
                      <a:srgbClr val="30B5C5"/>
                    </a:solidFill>
                    <a:sym typeface="Huawei Sans" panose="020C0503030203020204" pitchFamily="34" charset="0"/>
                  </a:rPr>
                  <a:t>"sharing</a:t>
                </a:r>
                <a:r>
                  <a:rPr lang="en-US" altLang="zh-CN" sz="1400" kern="0" dirty="0">
                    <a:solidFill>
                      <a:srgbClr val="30B5C5"/>
                    </a:solidFill>
                    <a:sym typeface="Huawei Sans" panose="020C0503030203020204" pitchFamily="34" charset="0"/>
                  </a:rPr>
                  <a:t>" to </a:t>
                </a:r>
                <a:r>
                  <a:rPr lang="en-US" altLang="zh-CN" sz="1400" kern="0" dirty="0" smtClean="0">
                    <a:solidFill>
                      <a:srgbClr val="30B5C5"/>
                    </a:solidFill>
                    <a:sym typeface="Huawei Sans" panose="020C0503030203020204" pitchFamily="34" charset="0"/>
                  </a:rPr>
                  <a:t>"switching</a:t>
                </a:r>
                <a:r>
                  <a:rPr lang="en-US" altLang="zh-CN" sz="1400" kern="0" dirty="0">
                    <a:solidFill>
                      <a:srgbClr val="30B5C5"/>
                    </a:solidFill>
                    <a:sym typeface="Huawei Sans" panose="020C0503030203020204" pitchFamily="34" charset="0"/>
                  </a:rPr>
                  <a:t>"</a:t>
                </a:r>
                <a:endParaRPr lang="en-US" altLang="zh-CN" sz="1400" kern="0" dirty="0">
                  <a:solidFill>
                    <a:srgbClr val="30B5C5"/>
                  </a:solidFill>
                  <a:latin typeface="Huawei Sans"/>
                  <a:ea typeface="方正兰亭黑简体"/>
                  <a:sym typeface="Huawei Sans" panose="020C0503030203020204" pitchFamily="34" charset="0"/>
                </a:endParaRPr>
              </a:p>
            </p:txBody>
          </p:sp>
          <p:sp>
            <p:nvSpPr>
              <p:cNvPr id="27" name="Rectangle 34"/>
              <p:cNvSpPr/>
              <p:nvPr/>
            </p:nvSpPr>
            <p:spPr bwMode="gray">
              <a:xfrm>
                <a:off x="1512364" y="3163190"/>
                <a:ext cx="1372436" cy="369302"/>
              </a:xfrm>
              <a:prstGeom prst="rect">
                <a:avLst/>
              </a:prstGeom>
            </p:spPr>
            <p:txBody>
              <a:bodyPr wrap="none" lIns="91413" tIns="45705" rIns="91413" bIns="45705">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C7000B"/>
                    </a:solidFill>
                    <a:effectLst/>
                    <a:uLnTx/>
                    <a:uFillTx/>
                    <a:sym typeface="Huawei Sans" panose="020C0503030203020204" pitchFamily="34" charset="0"/>
                  </a:rPr>
                  <a:t>Late</a:t>
                </a:r>
                <a:r>
                  <a:rPr kumimoji="0" lang="en-US" altLang="zh-CN" sz="1800" b="1" i="0" u="none" strike="noStrike" kern="0" cap="none" spc="0" normalizeH="0" noProof="0" dirty="0" smtClean="0">
                    <a:ln>
                      <a:noFill/>
                    </a:ln>
                    <a:solidFill>
                      <a:srgbClr val="C7000B"/>
                    </a:solidFill>
                    <a:effectLst/>
                    <a:uLnTx/>
                    <a:uFillTx/>
                    <a:sym typeface="Huawei Sans" panose="020C0503030203020204" pitchFamily="34" charset="0"/>
                  </a:rPr>
                  <a:t> </a:t>
                </a:r>
                <a:r>
                  <a:rPr kumimoji="0" lang="en-US" altLang="zh-CN" sz="1800" b="1" i="0" u="none" strike="noStrike" kern="0" cap="none" spc="0" normalizeH="0" baseline="0" noProof="0" dirty="0" smtClean="0">
                    <a:ln>
                      <a:noFill/>
                    </a:ln>
                    <a:solidFill>
                      <a:srgbClr val="C7000B"/>
                    </a:solidFill>
                    <a:effectLst/>
                    <a:uLnTx/>
                    <a:uFillTx/>
                    <a:sym typeface="Huawei Sans" panose="020C0503030203020204" pitchFamily="34" charset="0"/>
                  </a:rPr>
                  <a:t>1980s</a:t>
                </a:r>
                <a:endParaRPr kumimoji="0" lang="zh-CN" altLang="en-US" sz="1800" b="1" i="0" u="none" strike="noStrike" kern="0" cap="none" spc="0" normalizeH="0" baseline="0" noProof="0" dirty="0" smtClean="0">
                  <a:ln>
                    <a:noFill/>
                  </a:ln>
                  <a:solidFill>
                    <a:srgbClr val="C7000B"/>
                  </a:solidFill>
                  <a:effectLst/>
                  <a:uLnTx/>
                  <a:uFillTx/>
                  <a:sym typeface="Huawei Sans" panose="020C0503030203020204" pitchFamily="34" charset="0"/>
                </a:endParaRPr>
              </a:p>
            </p:txBody>
          </p:sp>
        </p:grpSp>
        <p:grpSp>
          <p:nvGrpSpPr>
            <p:cNvPr id="5" name="组合 4"/>
            <p:cNvGrpSpPr/>
            <p:nvPr/>
          </p:nvGrpSpPr>
          <p:grpSpPr bwMode="gray">
            <a:xfrm>
              <a:off x="3904738" y="1244938"/>
              <a:ext cx="1979901" cy="2527287"/>
              <a:chOff x="3904738" y="3163190"/>
              <a:chExt cx="1979901" cy="2527287"/>
            </a:xfrm>
          </p:grpSpPr>
          <p:sp>
            <p:nvSpPr>
              <p:cNvPr id="16" name="Rectangle 34"/>
              <p:cNvSpPr>
                <a:spLocks/>
              </p:cNvSpPr>
              <p:nvPr/>
            </p:nvSpPr>
            <p:spPr bwMode="gray">
              <a:xfrm>
                <a:off x="3904738" y="3983352"/>
                <a:ext cx="1979901" cy="1707125"/>
              </a:xfrm>
              <a:prstGeom prst="roundRect">
                <a:avLst>
                  <a:gd name="adj" fmla="val 6365"/>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a:lnSpc>
                    <a:spcPct val="150000"/>
                  </a:lnSpc>
                </a:pPr>
                <a:r>
                  <a:rPr lang="en-US" altLang="zh-CN" kern="0" dirty="0" smtClean="0">
                    <a:solidFill>
                      <a:srgbClr val="30B5C5"/>
                    </a:solidFill>
                    <a:latin typeface="Huawei Sans"/>
                    <a:ea typeface="方正兰亭黑简体"/>
                    <a:sym typeface="Huawei Sans" panose="020C0503030203020204" pitchFamily="34" charset="0"/>
                  </a:rPr>
                  <a:t>2</a:t>
                </a:r>
                <a:r>
                  <a:rPr lang="en-US" altLang="zh-CN" kern="0" baseline="30000" dirty="0" smtClean="0">
                    <a:solidFill>
                      <a:srgbClr val="30B5C5"/>
                    </a:solidFill>
                    <a:latin typeface="Huawei Sans"/>
                    <a:ea typeface="方正兰亭黑简体"/>
                    <a:sym typeface="Huawei Sans" panose="020C0503030203020204" pitchFamily="34" charset="0"/>
                  </a:rPr>
                  <a:t>nd</a:t>
                </a:r>
                <a:r>
                  <a:rPr lang="en-US" altLang="zh-CN" kern="0" dirty="0">
                    <a:solidFill>
                      <a:srgbClr val="30B5C5"/>
                    </a:solidFill>
                    <a:latin typeface="Huawei Sans"/>
                    <a:ea typeface="方正兰亭黑简体"/>
                    <a:sym typeface="Huawei Sans" panose="020C0503030203020204" pitchFamily="34" charset="0"/>
                  </a:rPr>
                  <a:t> </a:t>
                </a:r>
                <a:r>
                  <a:rPr lang="en-US" altLang="zh-CN" kern="0" dirty="0" smtClean="0">
                    <a:solidFill>
                      <a:srgbClr val="30B5C5"/>
                    </a:solidFill>
                    <a:latin typeface="Huawei Sans"/>
                    <a:ea typeface="方正兰亭黑简体"/>
                    <a:sym typeface="Huawei Sans" panose="020C0503030203020204" pitchFamily="34" charset="0"/>
                  </a:rPr>
                  <a:t>generation</a:t>
                </a:r>
                <a:endParaRPr lang="en-US" altLang="zh-CN" kern="0" dirty="0">
                  <a:solidFill>
                    <a:srgbClr val="30B5C5"/>
                  </a:solidFill>
                  <a:latin typeface="Huawei Sans"/>
                  <a:ea typeface="方正兰亭黑简体"/>
                  <a:sym typeface="Huawei Sans" panose="020C0503030203020204" pitchFamily="34" charset="0"/>
                </a:endParaRPr>
              </a:p>
              <a:p>
                <a:pPr algn="ctr" defTabSz="914400">
                  <a:lnSpc>
                    <a:spcPct val="150000"/>
                  </a:lnSpc>
                </a:pPr>
                <a:r>
                  <a:rPr lang="en-US" altLang="zh-CN" sz="1400" kern="0" dirty="0">
                    <a:solidFill>
                      <a:srgbClr val="30B5C5"/>
                    </a:solidFill>
                    <a:sym typeface="Huawei Sans" panose="020C0503030203020204" pitchFamily="34" charset="0"/>
                  </a:rPr>
                  <a:t>Layer 3 routed switching</a:t>
                </a:r>
              </a:p>
            </p:txBody>
          </p:sp>
          <p:sp>
            <p:nvSpPr>
              <p:cNvPr id="28" name="Rectangle 34"/>
              <p:cNvSpPr/>
              <p:nvPr/>
            </p:nvSpPr>
            <p:spPr bwMode="gray">
              <a:xfrm>
                <a:off x="4171602" y="3163190"/>
                <a:ext cx="1446174" cy="369302"/>
              </a:xfrm>
              <a:prstGeom prst="rect">
                <a:avLst/>
              </a:prstGeom>
            </p:spPr>
            <p:txBody>
              <a:bodyPr wrap="none" lIns="91413" tIns="45705" rIns="91413" bIns="45705">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C7000B"/>
                    </a:solidFill>
                    <a:effectLst/>
                    <a:uLnTx/>
                    <a:uFillTx/>
                    <a:sym typeface="Huawei Sans" panose="020C0503030203020204" pitchFamily="34" charset="0"/>
                  </a:rPr>
                  <a:t>Early 1990s</a:t>
                </a:r>
                <a:endParaRPr kumimoji="0" lang="zh-CN" altLang="en-US" sz="1800" b="1" i="0" u="none" strike="noStrike" kern="0" cap="none" spc="0" normalizeH="0" baseline="0" noProof="0" dirty="0" smtClean="0">
                  <a:ln>
                    <a:noFill/>
                  </a:ln>
                  <a:solidFill>
                    <a:srgbClr val="C7000B"/>
                  </a:solidFill>
                  <a:effectLst/>
                  <a:uLnTx/>
                  <a:uFillTx/>
                  <a:sym typeface="Huawei Sans" panose="020C0503030203020204" pitchFamily="34" charset="0"/>
                </a:endParaRPr>
              </a:p>
            </p:txBody>
          </p:sp>
        </p:grpSp>
        <p:grpSp>
          <p:nvGrpSpPr>
            <p:cNvPr id="6" name="组合 5"/>
            <p:cNvGrpSpPr/>
            <p:nvPr/>
          </p:nvGrpSpPr>
          <p:grpSpPr bwMode="gray">
            <a:xfrm>
              <a:off x="6600846" y="1254701"/>
              <a:ext cx="1979901" cy="2517524"/>
              <a:chOff x="6661765" y="3172953"/>
              <a:chExt cx="1979901" cy="2517524"/>
            </a:xfrm>
          </p:grpSpPr>
          <p:sp>
            <p:nvSpPr>
              <p:cNvPr id="17" name="Rectangle 34"/>
              <p:cNvSpPr>
                <a:spLocks/>
              </p:cNvSpPr>
              <p:nvPr/>
            </p:nvSpPr>
            <p:spPr bwMode="gray">
              <a:xfrm>
                <a:off x="6661765" y="3983352"/>
                <a:ext cx="1979901" cy="1707125"/>
              </a:xfrm>
              <a:prstGeom prst="roundRect">
                <a:avLst>
                  <a:gd name="adj" fmla="val 6365"/>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a:lnSpc>
                    <a:spcPct val="150000"/>
                  </a:lnSpc>
                </a:pPr>
                <a:r>
                  <a:rPr lang="en-US" altLang="zh-CN" kern="0" dirty="0" smtClean="0">
                    <a:solidFill>
                      <a:srgbClr val="30B5C5"/>
                    </a:solidFill>
                    <a:latin typeface="Huawei Sans"/>
                    <a:ea typeface="方正兰亭黑简体"/>
                    <a:sym typeface="Huawei Sans" panose="020C0503030203020204" pitchFamily="34" charset="0"/>
                  </a:rPr>
                  <a:t>3</a:t>
                </a:r>
                <a:r>
                  <a:rPr lang="en-US" altLang="zh-CN" kern="0" baseline="30000" dirty="0" smtClean="0">
                    <a:solidFill>
                      <a:srgbClr val="30B5C5"/>
                    </a:solidFill>
                    <a:latin typeface="Huawei Sans"/>
                    <a:ea typeface="方正兰亭黑简体"/>
                    <a:sym typeface="Huawei Sans" panose="020C0503030203020204" pitchFamily="34" charset="0"/>
                  </a:rPr>
                  <a:t>rd</a:t>
                </a:r>
                <a:r>
                  <a:rPr lang="en-US" altLang="zh-CN" kern="0" dirty="0">
                    <a:solidFill>
                      <a:srgbClr val="30B5C5"/>
                    </a:solidFill>
                    <a:latin typeface="Huawei Sans"/>
                    <a:ea typeface="方正兰亭黑简体"/>
                    <a:sym typeface="Huawei Sans" panose="020C0503030203020204" pitchFamily="34" charset="0"/>
                  </a:rPr>
                  <a:t> </a:t>
                </a:r>
                <a:r>
                  <a:rPr lang="en-US" altLang="zh-CN" kern="0" dirty="0" smtClean="0">
                    <a:solidFill>
                      <a:srgbClr val="30B5C5"/>
                    </a:solidFill>
                    <a:latin typeface="Huawei Sans"/>
                    <a:ea typeface="方正兰亭黑简体"/>
                    <a:sym typeface="Huawei Sans" panose="020C0503030203020204" pitchFamily="34" charset="0"/>
                  </a:rPr>
                  <a:t>generation</a:t>
                </a:r>
                <a:endParaRPr lang="en-US" altLang="zh-CN" kern="0" dirty="0">
                  <a:solidFill>
                    <a:srgbClr val="30B5C5"/>
                  </a:solidFill>
                  <a:latin typeface="Huawei Sans"/>
                  <a:ea typeface="方正兰亭黑简体"/>
                  <a:sym typeface="Huawei Sans" panose="020C0503030203020204" pitchFamily="34" charset="0"/>
                </a:endParaRPr>
              </a:p>
              <a:p>
                <a:pPr algn="ctr" defTabSz="914400">
                  <a:lnSpc>
                    <a:spcPct val="150000"/>
                  </a:lnSpc>
                </a:pPr>
                <a:r>
                  <a:rPr lang="en-US" altLang="zh-CN" sz="1400" kern="0" dirty="0" smtClean="0">
                    <a:solidFill>
                      <a:srgbClr val="30B5C5"/>
                    </a:solidFill>
                  </a:rPr>
                  <a:t>Multi-service converged support</a:t>
                </a:r>
                <a:endParaRPr lang="en-US" altLang="zh-CN" sz="1400" kern="0" dirty="0">
                  <a:solidFill>
                    <a:srgbClr val="30B5C5"/>
                  </a:solidFill>
                  <a:sym typeface="Huawei Sans" panose="020C0503030203020204" pitchFamily="34" charset="0"/>
                </a:endParaRPr>
              </a:p>
            </p:txBody>
          </p:sp>
          <p:sp>
            <p:nvSpPr>
              <p:cNvPr id="29" name="Rectangle 34"/>
              <p:cNvSpPr/>
              <p:nvPr/>
            </p:nvSpPr>
            <p:spPr bwMode="gray">
              <a:xfrm>
                <a:off x="6991146" y="3172953"/>
                <a:ext cx="1321140" cy="369302"/>
              </a:xfrm>
              <a:prstGeom prst="rect">
                <a:avLst/>
              </a:prstGeom>
            </p:spPr>
            <p:txBody>
              <a:bodyPr wrap="none" lIns="91413" tIns="45705" rIns="91413" bIns="45705">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C7000B"/>
                    </a:solidFill>
                    <a:effectLst/>
                    <a:uLnTx/>
                    <a:uFillTx/>
                    <a:sym typeface="Huawei Sans" panose="020C0503030203020204" pitchFamily="34" charset="0"/>
                  </a:rPr>
                  <a:t>Mid</a:t>
                </a:r>
                <a:r>
                  <a:rPr kumimoji="0" lang="en-US" altLang="zh-CN" sz="1800" b="1" i="0" u="none" strike="noStrike" kern="0" cap="none" spc="0" normalizeH="0" noProof="0" dirty="0" smtClean="0">
                    <a:ln>
                      <a:noFill/>
                    </a:ln>
                    <a:solidFill>
                      <a:srgbClr val="C7000B"/>
                    </a:solidFill>
                    <a:effectLst/>
                    <a:uLnTx/>
                    <a:uFillTx/>
                    <a:sym typeface="Huawei Sans" panose="020C0503030203020204" pitchFamily="34" charset="0"/>
                  </a:rPr>
                  <a:t> </a:t>
                </a:r>
                <a:r>
                  <a:rPr kumimoji="0" lang="en-US" altLang="zh-CN" sz="1800" b="1" i="0" u="none" strike="noStrike" kern="0" cap="none" spc="0" normalizeH="0" baseline="0" noProof="0" dirty="0" smtClean="0">
                    <a:ln>
                      <a:noFill/>
                    </a:ln>
                    <a:solidFill>
                      <a:srgbClr val="C7000B"/>
                    </a:solidFill>
                    <a:effectLst/>
                    <a:uLnTx/>
                    <a:uFillTx/>
                    <a:sym typeface="Huawei Sans" panose="020C0503030203020204" pitchFamily="34" charset="0"/>
                  </a:rPr>
                  <a:t>2000s</a:t>
                </a:r>
                <a:endParaRPr kumimoji="0" lang="zh-CN" altLang="en-US" sz="1800" b="1" i="0" u="none" strike="noStrike" kern="0" cap="none" spc="0" normalizeH="0" baseline="0" noProof="0" dirty="0" smtClean="0">
                  <a:ln>
                    <a:noFill/>
                  </a:ln>
                  <a:solidFill>
                    <a:srgbClr val="C7000B"/>
                  </a:solidFill>
                  <a:effectLst/>
                  <a:uLnTx/>
                  <a:uFillTx/>
                  <a:sym typeface="Huawei Sans" panose="020C0503030203020204" pitchFamily="34" charset="0"/>
                </a:endParaRPr>
              </a:p>
            </p:txBody>
          </p:sp>
        </p:grpSp>
        <p:sp>
          <p:nvSpPr>
            <p:cNvPr id="12" name="question_222392"/>
            <p:cNvSpPr>
              <a:spLocks noChangeAspect="1"/>
            </p:cNvSpPr>
            <p:nvPr/>
          </p:nvSpPr>
          <p:spPr bwMode="gray">
            <a:xfrm rot="326108">
              <a:off x="10902381" y="794079"/>
              <a:ext cx="501427" cy="865894"/>
            </a:xfrm>
            <a:custGeom>
              <a:avLst/>
              <a:gdLst>
                <a:gd name="connsiteX0" fmla="*/ 175673 w 351345"/>
                <a:gd name="connsiteY0" fmla="*/ 527548 h 606722"/>
                <a:gd name="connsiteX1" fmla="*/ 215296 w 351345"/>
                <a:gd name="connsiteY1" fmla="*/ 567135 h 606722"/>
                <a:gd name="connsiteX2" fmla="*/ 175673 w 351345"/>
                <a:gd name="connsiteY2" fmla="*/ 606722 h 606722"/>
                <a:gd name="connsiteX3" fmla="*/ 136050 w 351345"/>
                <a:gd name="connsiteY3" fmla="*/ 567135 h 606722"/>
                <a:gd name="connsiteX4" fmla="*/ 175673 w 351345"/>
                <a:gd name="connsiteY4" fmla="*/ 527548 h 606722"/>
                <a:gd name="connsiteX5" fmla="*/ 175628 w 351345"/>
                <a:gd name="connsiteY5" fmla="*/ 0 h 606722"/>
                <a:gd name="connsiteX6" fmla="*/ 351345 w 351345"/>
                <a:gd name="connsiteY6" fmla="*/ 175446 h 606722"/>
                <a:gd name="connsiteX7" fmla="*/ 299894 w 351345"/>
                <a:gd name="connsiteY7" fmla="*/ 299431 h 606722"/>
                <a:gd name="connsiteX8" fmla="*/ 215329 w 351345"/>
                <a:gd name="connsiteY8" fmla="*/ 379511 h 606722"/>
                <a:gd name="connsiteX9" fmla="*/ 215329 w 351345"/>
                <a:gd name="connsiteY9" fmla="*/ 488031 h 606722"/>
                <a:gd name="connsiteX10" fmla="*/ 136016 w 351345"/>
                <a:gd name="connsiteY10" fmla="*/ 488031 h 606722"/>
                <a:gd name="connsiteX11" fmla="*/ 136016 w 351345"/>
                <a:gd name="connsiteY11" fmla="*/ 344937 h 606722"/>
                <a:gd name="connsiteX12" fmla="*/ 148745 w 351345"/>
                <a:gd name="connsiteY12" fmla="*/ 333205 h 606722"/>
                <a:gd name="connsiteX13" fmla="*/ 243814 w 351345"/>
                <a:gd name="connsiteY13" fmla="*/ 243527 h 606722"/>
                <a:gd name="connsiteX14" fmla="*/ 272121 w 351345"/>
                <a:gd name="connsiteY14" fmla="*/ 175446 h 606722"/>
                <a:gd name="connsiteX15" fmla="*/ 175628 w 351345"/>
                <a:gd name="connsiteY15" fmla="*/ 79102 h 606722"/>
                <a:gd name="connsiteX16" fmla="*/ 79224 w 351345"/>
                <a:gd name="connsiteY16" fmla="*/ 175446 h 606722"/>
                <a:gd name="connsiteX17" fmla="*/ 0 w 351345"/>
                <a:gd name="connsiteY17" fmla="*/ 175446 h 606722"/>
                <a:gd name="connsiteX18" fmla="*/ 175628 w 351345"/>
                <a:gd name="connsiteY1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1345" h="606722">
                  <a:moveTo>
                    <a:pt x="175673" y="527548"/>
                  </a:moveTo>
                  <a:cubicBezTo>
                    <a:pt x="197556" y="527548"/>
                    <a:pt x="215296" y="545272"/>
                    <a:pt x="215296" y="567135"/>
                  </a:cubicBezTo>
                  <a:cubicBezTo>
                    <a:pt x="215296" y="588998"/>
                    <a:pt x="197556" y="606722"/>
                    <a:pt x="175673" y="606722"/>
                  </a:cubicBezTo>
                  <a:cubicBezTo>
                    <a:pt x="153790" y="606722"/>
                    <a:pt x="136050" y="588998"/>
                    <a:pt x="136050" y="567135"/>
                  </a:cubicBezTo>
                  <a:cubicBezTo>
                    <a:pt x="136050" y="545272"/>
                    <a:pt x="153790" y="527548"/>
                    <a:pt x="175673" y="527548"/>
                  </a:cubicBezTo>
                  <a:close/>
                  <a:moveTo>
                    <a:pt x="175628" y="0"/>
                  </a:moveTo>
                  <a:cubicBezTo>
                    <a:pt x="272566" y="0"/>
                    <a:pt x="351345" y="78657"/>
                    <a:pt x="351345" y="175446"/>
                  </a:cubicBezTo>
                  <a:cubicBezTo>
                    <a:pt x="351345" y="222285"/>
                    <a:pt x="333097" y="266368"/>
                    <a:pt x="299894" y="299431"/>
                  </a:cubicBezTo>
                  <a:cubicBezTo>
                    <a:pt x="281201" y="318184"/>
                    <a:pt x="237138" y="359157"/>
                    <a:pt x="215329" y="379511"/>
                  </a:cubicBezTo>
                  <a:lnTo>
                    <a:pt x="215329" y="488031"/>
                  </a:lnTo>
                  <a:lnTo>
                    <a:pt x="136016" y="488031"/>
                  </a:lnTo>
                  <a:lnTo>
                    <a:pt x="136016" y="344937"/>
                  </a:lnTo>
                  <a:lnTo>
                    <a:pt x="148745" y="333205"/>
                  </a:lnTo>
                  <a:cubicBezTo>
                    <a:pt x="149457" y="332494"/>
                    <a:pt x="220047" y="267257"/>
                    <a:pt x="243814" y="243527"/>
                  </a:cubicBezTo>
                  <a:cubicBezTo>
                    <a:pt x="262062" y="225307"/>
                    <a:pt x="272121" y="201132"/>
                    <a:pt x="272121" y="175446"/>
                  </a:cubicBezTo>
                  <a:cubicBezTo>
                    <a:pt x="272121" y="122297"/>
                    <a:pt x="228859" y="79102"/>
                    <a:pt x="175628" y="79102"/>
                  </a:cubicBezTo>
                  <a:cubicBezTo>
                    <a:pt x="122486" y="79102"/>
                    <a:pt x="79224" y="122297"/>
                    <a:pt x="79224" y="175446"/>
                  </a:cubicBezTo>
                  <a:lnTo>
                    <a:pt x="0" y="175446"/>
                  </a:lnTo>
                  <a:cubicBezTo>
                    <a:pt x="0" y="78657"/>
                    <a:pt x="78779" y="0"/>
                    <a:pt x="175628" y="0"/>
                  </a:cubicBezTo>
                  <a:close/>
                </a:path>
              </a:pathLst>
            </a:custGeom>
            <a:solidFill>
              <a:srgbClr val="56C4D2"/>
            </a:solidFill>
            <a:ln>
              <a:noFill/>
            </a:ln>
          </p:spPr>
        </p:sp>
        <p:sp>
          <p:nvSpPr>
            <p:cNvPr id="13" name="Rectangle 34"/>
            <p:cNvSpPr/>
            <p:nvPr/>
          </p:nvSpPr>
          <p:spPr bwMode="gray">
            <a:xfrm>
              <a:off x="8999406" y="1260684"/>
              <a:ext cx="2148291" cy="369302"/>
            </a:xfrm>
            <a:prstGeom prst="rect">
              <a:avLst/>
            </a:prstGeom>
          </p:spPr>
          <p:txBody>
            <a:bodyPr wrap="none" lIns="91413" tIns="45705" rIns="91413" bIns="45705">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b="1" kern="0" noProof="0" dirty="0" smtClean="0">
                  <a:solidFill>
                    <a:srgbClr val="C7000B"/>
                  </a:solidFill>
                  <a:sym typeface="Huawei Sans" panose="020C0503030203020204" pitchFamily="34" charset="0"/>
                </a:rPr>
                <a:t>Today and Future</a:t>
              </a:r>
              <a:endParaRPr kumimoji="0" lang="zh-CN" altLang="en-US" sz="1800" b="1" i="0" u="none" strike="noStrike" kern="0" cap="none" spc="0" normalizeH="0" baseline="0" noProof="0" dirty="0" smtClean="0">
                <a:ln>
                  <a:noFill/>
                </a:ln>
                <a:solidFill>
                  <a:srgbClr val="C7000B"/>
                </a:solidFill>
                <a:effectLst/>
                <a:uLnTx/>
                <a:uFillTx/>
                <a:sym typeface="Huawei Sans" panose="020C0503030203020204" pitchFamily="34" charset="0"/>
              </a:endParaRPr>
            </a:p>
          </p:txBody>
        </p:sp>
        <p:sp>
          <p:nvSpPr>
            <p:cNvPr id="19" name="Rectangle 34"/>
            <p:cNvSpPr>
              <a:spLocks/>
            </p:cNvSpPr>
            <p:nvPr/>
          </p:nvSpPr>
          <p:spPr bwMode="gray">
            <a:xfrm>
              <a:off x="9252498" y="2065100"/>
              <a:ext cx="2057582" cy="1707125"/>
            </a:xfrm>
            <a:prstGeom prst="roundRect">
              <a:avLst>
                <a:gd name="adj" fmla="val 6365"/>
              </a:avLst>
            </a:prstGeom>
            <a:solidFill>
              <a:srgbClr val="F3FBFE"/>
            </a:solidFill>
            <a:ln w="12700" cap="flat" cmpd="sng" algn="ctr">
              <a:solidFill>
                <a:srgbClr val="BEE9EE"/>
              </a:solidFill>
              <a:prstDash val="solid"/>
              <a:miter lim="800000"/>
            </a:ln>
            <a:effectLst/>
          </p:spPr>
          <p:txBody>
            <a:bodyPr wrap="square" lIns="360000" tIns="0" rtlCol="0" anchor="ctr" anchorCtr="0">
              <a:noAutofit/>
            </a:bodyPr>
            <a:lstStyle/>
            <a:p>
              <a:pPr marL="285750" indent="-285750" algn="just">
                <a:lnSpc>
                  <a:spcPts val="2400"/>
                </a:lnSpc>
                <a:spcAft>
                  <a:spcPts val="600"/>
                </a:spcAft>
                <a:buFont typeface="Arial" panose="020B0604020202020204" pitchFamily="34" charset="0"/>
                <a:buChar char="•"/>
              </a:pPr>
              <a:endParaRPr lang="en-US" altLang="zh-CN" sz="1600" kern="0" dirty="0">
                <a:solidFill>
                  <a:srgbClr val="30B5C5"/>
                </a:solidFill>
                <a:latin typeface="Huawei Sans"/>
                <a:ea typeface="方正兰亭黑简体"/>
                <a:sym typeface="Huawei Sans" panose="020C0503030203020204" pitchFamily="34" charset="0"/>
              </a:endParaRPr>
            </a:p>
          </p:txBody>
        </p:sp>
      </p:grpSp>
      <p:sp>
        <p:nvSpPr>
          <p:cNvPr id="8" name="矩形 7"/>
          <p:cNvSpPr/>
          <p:nvPr/>
        </p:nvSpPr>
        <p:spPr bwMode="gray">
          <a:xfrm>
            <a:off x="9233376" y="2369987"/>
            <a:ext cx="2190242" cy="1692771"/>
          </a:xfrm>
          <a:prstGeom prst="rect">
            <a:avLst/>
          </a:prstGeom>
        </p:spPr>
        <p:txBody>
          <a:bodyPr wrap="square">
            <a:spAutoFit/>
          </a:bodyPr>
          <a:lstStyle/>
          <a:p>
            <a:pPr marL="90488" indent="-90488">
              <a:spcBef>
                <a:spcPts val="600"/>
              </a:spcBef>
              <a:buFont typeface="Arial" panose="020B0604020202020204" pitchFamily="34" charset="0"/>
              <a:buChar char="•"/>
            </a:pPr>
            <a:r>
              <a:rPr lang="en-US" altLang="zh-CN" sz="1400" kern="0" dirty="0">
                <a:solidFill>
                  <a:srgbClr val="30B5C5"/>
                </a:solidFill>
                <a:sym typeface="Huawei Sans" panose="020C0503030203020204" pitchFamily="34" charset="0"/>
              </a:rPr>
              <a:t>Autonomous driving</a:t>
            </a:r>
          </a:p>
          <a:p>
            <a:pPr marL="90488" indent="-90488">
              <a:spcBef>
                <a:spcPts val="600"/>
              </a:spcBef>
              <a:buFont typeface="Arial" panose="020B0604020202020204" pitchFamily="34" charset="0"/>
              <a:buChar char="•"/>
            </a:pPr>
            <a:r>
              <a:rPr lang="en-US" altLang="zh-CN" sz="1400" kern="0" dirty="0" smtClean="0">
                <a:solidFill>
                  <a:srgbClr val="30B5C5"/>
                </a:solidFill>
                <a:sym typeface="Huawei Sans" panose="020C0503030203020204" pitchFamily="34" charset="0"/>
              </a:rPr>
              <a:t>Intelligent O&amp;M</a:t>
            </a:r>
          </a:p>
          <a:p>
            <a:pPr marL="90488" indent="-90488">
              <a:spcBef>
                <a:spcPts val="600"/>
              </a:spcBef>
              <a:buFont typeface="Arial" panose="020B0604020202020204" pitchFamily="34" charset="0"/>
              <a:buChar char="•"/>
            </a:pPr>
            <a:r>
              <a:rPr lang="en-US" altLang="zh-CN" sz="1400" kern="0" dirty="0" smtClean="0">
                <a:solidFill>
                  <a:srgbClr val="30B5C5"/>
                </a:solidFill>
                <a:sym typeface="Huawei Sans" panose="020C0503030203020204" pitchFamily="34" charset="0"/>
              </a:rPr>
              <a:t>Intelligent connectivity</a:t>
            </a:r>
          </a:p>
          <a:p>
            <a:pPr marL="90488" indent="-90488">
              <a:spcBef>
                <a:spcPts val="600"/>
              </a:spcBef>
              <a:buFont typeface="Arial" panose="020B0604020202020204" pitchFamily="34" charset="0"/>
              <a:buChar char="•"/>
            </a:pPr>
            <a:r>
              <a:rPr lang="en-US" altLang="zh-CN" sz="1400" kern="0" dirty="0" smtClean="0">
                <a:solidFill>
                  <a:srgbClr val="30B5C5"/>
                </a:solidFill>
                <a:sym typeface="Huawei Sans" panose="020C0503030203020204" pitchFamily="34" charset="0"/>
              </a:rPr>
              <a:t>Intelligent ultra-broadband</a:t>
            </a:r>
          </a:p>
          <a:p>
            <a:pPr marL="90488" indent="-90488">
              <a:spcBef>
                <a:spcPts val="600"/>
              </a:spcBef>
              <a:buFont typeface="Arial" panose="020B0604020202020204" pitchFamily="34" charset="0"/>
              <a:buChar char="•"/>
            </a:pPr>
            <a:r>
              <a:rPr lang="en-US" altLang="zh-CN" sz="1400" kern="0" dirty="0" smtClean="0">
                <a:solidFill>
                  <a:srgbClr val="30B5C5"/>
                </a:solidFill>
                <a:sym typeface="Huawei Sans" panose="020C0503030203020204" pitchFamily="34" charset="0"/>
              </a:rPr>
              <a:t>…</a:t>
            </a:r>
            <a:endParaRPr lang="en-US" altLang="zh-CN" sz="1400" kern="0" dirty="0">
              <a:solidFill>
                <a:srgbClr val="30B5C5"/>
              </a:solidFill>
              <a:sym typeface="Huawei Sans" panose="020C0503030203020204" pitchFamily="34" charset="0"/>
            </a:endParaRPr>
          </a:p>
        </p:txBody>
      </p:sp>
    </p:spTree>
    <p:custDataLst>
      <p:tags r:id="rId1"/>
    </p:custDataLst>
    <p:extLst>
      <p:ext uri="{BB962C8B-B14F-4D97-AF65-F5344CB8AC3E}">
        <p14:creationId xmlns:p14="http://schemas.microsoft.com/office/powerpoint/2010/main" val="7311637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81706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Service Requirements and Challenges of Large- and Medium-Sized Campus Networks</a:t>
            </a:r>
            <a:endParaRPr lang="en-US" altLang="zh-CN" dirty="0">
              <a:sym typeface="Huawei Sans" panose="020C0503030203020204" pitchFamily="34" charset="0"/>
            </a:endParaRPr>
          </a:p>
        </p:txBody>
      </p:sp>
      <p:sp>
        <p:nvSpPr>
          <p:cNvPr id="3" name="圆角矩形 2"/>
          <p:cNvSpPr/>
          <p:nvPr/>
        </p:nvSpPr>
        <p:spPr bwMode="gray">
          <a:xfrm>
            <a:off x="524077" y="1526829"/>
            <a:ext cx="3565970" cy="364249"/>
          </a:xfrm>
          <a:prstGeom prst="roundRect">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dirty="0" smtClean="0">
                <a:solidFill>
                  <a:srgbClr val="30B5C5"/>
                </a:solidFill>
                <a:latin typeface="Huawei Sans" panose="020C0503030203020204" pitchFamily="34" charset="0"/>
              </a:rPr>
              <a:t>Converged transport</a:t>
            </a:r>
            <a:endParaRPr lang="en-US" dirty="0">
              <a:solidFill>
                <a:srgbClr val="30B5C5"/>
              </a:solidFill>
              <a:latin typeface="Huawei Sans" panose="020C0503030203020204" pitchFamily="34" charset="0"/>
            </a:endParaRPr>
          </a:p>
        </p:txBody>
      </p:sp>
      <p:sp>
        <p:nvSpPr>
          <p:cNvPr id="4" name="圆角矩形 3"/>
          <p:cNvSpPr/>
          <p:nvPr/>
        </p:nvSpPr>
        <p:spPr bwMode="gray">
          <a:xfrm>
            <a:off x="524077" y="1949921"/>
            <a:ext cx="3565970" cy="4131982"/>
          </a:xfrm>
          <a:prstGeom prst="roundRect">
            <a:avLst>
              <a:gd name="adj" fmla="val 2222"/>
            </a:avLst>
          </a:prstGeom>
          <a:no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lstStyle/>
          <a:p>
            <a:pPr fontAlgn="ctr">
              <a:lnSpc>
                <a:spcPts val="2000"/>
              </a:lnSpc>
              <a:spcAft>
                <a:spcPts val="600"/>
              </a:spcAft>
            </a:pPr>
            <a:r>
              <a:rPr lang="en-US" sz="1400" b="1" dirty="0" smtClean="0">
                <a:solidFill>
                  <a:schemeClr val="tx1"/>
                </a:solidFill>
                <a:latin typeface="Huawei Sans" panose="020C0503030203020204" pitchFamily="34" charset="0"/>
              </a:rPr>
              <a:t>Requirements:</a:t>
            </a:r>
            <a:endParaRPr lang="en-US" altLang="zh-CN"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000"/>
              </a:lnSpc>
              <a:spcAft>
                <a:spcPts val="600"/>
              </a:spcAft>
            </a:pPr>
            <a:r>
              <a:rPr lang="en-US" sz="1400" dirty="0" smtClean="0">
                <a:solidFill>
                  <a:schemeClr val="tx1"/>
                </a:solidFill>
                <a:latin typeface="Huawei Sans" panose="020C0503030203020204" pitchFamily="34" charset="0"/>
              </a:rPr>
              <a:t>Access terminals and services are diversified, and a converged transport network is required.</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000"/>
              </a:lnSpc>
              <a:spcAft>
                <a:spcPts val="600"/>
              </a:spcAft>
            </a:pPr>
            <a:r>
              <a:rPr lang="en-US" sz="1400" b="1" dirty="0" smtClean="0">
                <a:solidFill>
                  <a:schemeClr val="tx1"/>
                </a:solidFill>
                <a:latin typeface="Huawei Sans" panose="020C0503030203020204" pitchFamily="34" charset="0"/>
              </a:rPr>
              <a:t>Challenges:</a:t>
            </a:r>
            <a:endParaRPr lang="en-US" altLang="zh-CN"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Wi-Fi and </a:t>
            </a:r>
            <a:r>
              <a:rPr lang="en-US" sz="1400" dirty="0" err="1" smtClean="0">
                <a:solidFill>
                  <a:schemeClr val="tx1"/>
                </a:solidFill>
                <a:latin typeface="Huawei Sans" panose="020C0503030203020204" pitchFamily="34" charset="0"/>
              </a:rPr>
              <a:t>IoT</a:t>
            </a:r>
            <a:r>
              <a:rPr lang="en-US" sz="1400" dirty="0" smtClean="0">
                <a:solidFill>
                  <a:schemeClr val="tx1"/>
                </a:solidFill>
                <a:latin typeface="Huawei Sans" panose="020C0503030203020204" pitchFamily="34" charset="0"/>
              </a:rPr>
              <a:t> services are independently planned, deployed, and managed. The overall network construction cost is high.</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The workload of network management and O&amp;M is heavy.</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000"/>
              </a:lnSpc>
              <a:spcAft>
                <a:spcPts val="60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4262603" y="1526829"/>
            <a:ext cx="3560570" cy="364249"/>
          </a:xfrm>
          <a:prstGeom prst="roundRect">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dirty="0" smtClean="0">
                <a:solidFill>
                  <a:srgbClr val="30B5C5"/>
                </a:solidFill>
                <a:latin typeface="Huawei Sans" panose="020C0503030203020204" pitchFamily="34" charset="0"/>
              </a:rPr>
              <a:t>User experience awareness</a:t>
            </a:r>
            <a:endParaRPr lang="en-US" dirty="0">
              <a:solidFill>
                <a:srgbClr val="30B5C5"/>
              </a:solidFill>
              <a:latin typeface="Huawei Sans" panose="020C0503030203020204" pitchFamily="34" charset="0"/>
            </a:endParaRPr>
          </a:p>
        </p:txBody>
      </p:sp>
      <p:sp>
        <p:nvSpPr>
          <p:cNvPr id="6" name="圆角矩形 5"/>
          <p:cNvSpPr/>
          <p:nvPr/>
        </p:nvSpPr>
        <p:spPr bwMode="gray">
          <a:xfrm>
            <a:off x="4268003" y="1949921"/>
            <a:ext cx="3560570" cy="4131982"/>
          </a:xfrm>
          <a:prstGeom prst="roundRect">
            <a:avLst>
              <a:gd name="adj" fmla="val 2222"/>
            </a:avLst>
          </a:prstGeom>
          <a:no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lstStyle/>
          <a:p>
            <a:pPr fontAlgn="ctr">
              <a:lnSpc>
                <a:spcPts val="2000"/>
              </a:lnSpc>
              <a:spcAft>
                <a:spcPts val="600"/>
              </a:spcAft>
            </a:pPr>
            <a:r>
              <a:rPr lang="en-US" sz="1400" b="1" dirty="0" smtClean="0">
                <a:solidFill>
                  <a:schemeClr val="tx1"/>
                </a:solidFill>
                <a:latin typeface="Huawei Sans" panose="020C0503030203020204" pitchFamily="34" charset="0"/>
              </a:rPr>
              <a:t>Requirements:</a:t>
            </a:r>
            <a:endParaRPr lang="en-US" altLang="zh-CN"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000"/>
              </a:lnSpc>
              <a:spcAft>
                <a:spcPts val="600"/>
              </a:spcAft>
            </a:pPr>
            <a:r>
              <a:rPr lang="en-US" sz="1400" dirty="0" smtClean="0">
                <a:solidFill>
                  <a:schemeClr val="tx1"/>
                </a:solidFill>
                <a:latin typeface="Huawei Sans" panose="020C0503030203020204" pitchFamily="34" charset="0"/>
              </a:rPr>
              <a:t>Network O&amp;M needs to be automated and intelligent to perceive user experience anytime and anywhere.</a:t>
            </a:r>
          </a:p>
          <a:p>
            <a:pPr fontAlgn="ctr">
              <a:lnSpc>
                <a:spcPts val="2000"/>
              </a:lnSpc>
              <a:spcAft>
                <a:spcPts val="600"/>
              </a:spcAft>
            </a:pPr>
            <a:r>
              <a:rPr lang="en-US" sz="1400" b="1" dirty="0" smtClean="0">
                <a:solidFill>
                  <a:schemeClr val="tx1"/>
                </a:solidFill>
                <a:latin typeface="Huawei Sans" panose="020C0503030203020204" pitchFamily="34" charset="0"/>
              </a:rPr>
              <a:t>Challenges:</a:t>
            </a:r>
            <a:endParaRPr lang="en-US" altLang="zh-CN"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Service faults cannot be detected in a timely manner.</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After a fault occurs, the fault cause is determined based on the O&amp;M experience of professional personnel, and the fault cannot be quickly located.</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The network cannot be automatically optimized.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8001129" y="1526829"/>
            <a:ext cx="3565970" cy="364249"/>
          </a:xfrm>
          <a:prstGeom prst="roundRect">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dirty="0" smtClean="0">
                <a:solidFill>
                  <a:srgbClr val="30B5C5"/>
                </a:solidFill>
                <a:latin typeface="Huawei Sans" panose="020C0503030203020204" pitchFamily="34" charset="0"/>
              </a:rPr>
              <a:t>Network automation</a:t>
            </a:r>
            <a:endParaRPr lang="en-US" dirty="0">
              <a:solidFill>
                <a:srgbClr val="30B5C5"/>
              </a:solidFill>
              <a:latin typeface="Huawei Sans" panose="020C0503030203020204" pitchFamily="34" charset="0"/>
            </a:endParaRPr>
          </a:p>
        </p:txBody>
      </p:sp>
      <p:sp>
        <p:nvSpPr>
          <p:cNvPr id="8" name="圆角矩形 7"/>
          <p:cNvSpPr/>
          <p:nvPr/>
        </p:nvSpPr>
        <p:spPr bwMode="gray">
          <a:xfrm>
            <a:off x="8001129" y="1949921"/>
            <a:ext cx="3565970" cy="4131982"/>
          </a:xfrm>
          <a:prstGeom prst="roundRect">
            <a:avLst>
              <a:gd name="adj" fmla="val 2222"/>
            </a:avLst>
          </a:prstGeom>
          <a:no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lstStyle/>
          <a:p>
            <a:pPr fontAlgn="ctr">
              <a:lnSpc>
                <a:spcPts val="2000"/>
              </a:lnSpc>
              <a:spcAft>
                <a:spcPts val="600"/>
              </a:spcAft>
            </a:pPr>
            <a:r>
              <a:rPr lang="en-US" sz="1400" b="1" dirty="0" smtClean="0">
                <a:solidFill>
                  <a:schemeClr val="tx1"/>
                </a:solidFill>
                <a:latin typeface="Huawei Sans" panose="020C0503030203020204" pitchFamily="34" charset="0"/>
              </a:rPr>
              <a:t>Requirements:</a:t>
            </a:r>
            <a:endParaRPr lang="en-US" altLang="zh-CN"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000"/>
              </a:lnSpc>
              <a:spcAft>
                <a:spcPts val="600"/>
              </a:spcAft>
            </a:pPr>
            <a:r>
              <a:rPr lang="en-US" sz="1400" dirty="0" smtClean="0">
                <a:solidFill>
                  <a:schemeClr val="tx1"/>
                </a:solidFill>
                <a:latin typeface="Huawei Sans" panose="020C0503030203020204" pitchFamily="34" charset="0"/>
              </a:rPr>
              <a:t>Networks need to be automated to cope with the complexity of deployment and policies caused by the surge of applications and services.</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000"/>
              </a:lnSpc>
              <a:spcAft>
                <a:spcPts val="600"/>
              </a:spcAft>
            </a:pPr>
            <a:r>
              <a:rPr lang="en-US" sz="1400" b="1" dirty="0" smtClean="0">
                <a:solidFill>
                  <a:schemeClr val="tx1"/>
                </a:solidFill>
                <a:latin typeface="Huawei Sans" panose="020C0503030203020204" pitchFamily="34" charset="0"/>
              </a:rPr>
              <a:t>Challenges:</a:t>
            </a:r>
            <a:endParaRPr lang="en-US" altLang="zh-CN"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The workload is repetitive and heavy, and manual configuration is complex.</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New services need to be configured on devices one by one, which is time-consuming and costly.</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The workload of network policy deployment and adjustment is heavy.</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318965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455613" y="447468"/>
            <a:ext cx="10593113" cy="1001920"/>
          </a:xfrm>
        </p:spPr>
        <p:txBody>
          <a:bodyPr/>
          <a:lstStyle/>
          <a:p>
            <a:r>
              <a:rPr lang="en-US" dirty="0" smtClean="0"/>
              <a:t>Service Requirements and Challenges of Small- and Medium-Sized Campus Networks</a:t>
            </a:r>
            <a:endParaRPr lang="en-US" altLang="zh-CN" dirty="0">
              <a:sym typeface="Huawei Sans" panose="020C0503030203020204" pitchFamily="34" charset="0"/>
            </a:endParaRPr>
          </a:p>
        </p:txBody>
      </p:sp>
      <p:sp>
        <p:nvSpPr>
          <p:cNvPr id="3" name="圆角矩形 2"/>
          <p:cNvSpPr/>
          <p:nvPr/>
        </p:nvSpPr>
        <p:spPr bwMode="gray">
          <a:xfrm>
            <a:off x="838202" y="1490472"/>
            <a:ext cx="3420532" cy="663224"/>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sz="1400" dirty="0" smtClean="0">
                <a:solidFill>
                  <a:srgbClr val="30B5C5"/>
                </a:solidFill>
                <a:latin typeface="Huawei Sans" panose="020C0503030203020204" pitchFamily="34" charset="0"/>
              </a:rPr>
              <a:t>Plug-and-play network devices, improving deployment efficiency</a:t>
            </a:r>
            <a:endParaRPr lang="en-US" sz="1400" dirty="0">
              <a:solidFill>
                <a:srgbClr val="30B5C5"/>
              </a:solidFill>
              <a:latin typeface="Huawei Sans" panose="020C0503030203020204" pitchFamily="34" charset="0"/>
            </a:endParaRPr>
          </a:p>
        </p:txBody>
      </p:sp>
      <p:sp>
        <p:nvSpPr>
          <p:cNvPr id="4" name="圆角矩形 3"/>
          <p:cNvSpPr/>
          <p:nvPr/>
        </p:nvSpPr>
        <p:spPr bwMode="gray">
          <a:xfrm>
            <a:off x="838201" y="2188988"/>
            <a:ext cx="3420532" cy="4001500"/>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fontAlgn="ctr">
              <a:spcAft>
                <a:spcPts val="60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838203" y="4398115"/>
            <a:ext cx="3434108" cy="1785104"/>
          </a:xfrm>
          <a:prstGeom prst="rect">
            <a:avLst/>
          </a:prstGeom>
        </p:spPr>
        <p:txBody>
          <a:bodyPr wrap="square">
            <a:spAutoFit/>
          </a:bodyPr>
          <a:lstStyle/>
          <a:p>
            <a:pPr marL="182563" indent="-18256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rPr>
              <a:t>The network configurations of multiple sites are centrally delivered, reducing onsite configuration and commissioning workload and improving deployment efficiency.</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rPr>
              <a:t>The network is plug-and-play and able to be expanded on demand, requiring low costs for upgrades.</a:t>
            </a:r>
            <a:endParaRPr lang="en-US" sz="1200" dirty="0">
              <a:latin typeface="Huawei Sans" panose="020C0503030203020204" pitchFamily="34" charset="0"/>
            </a:endParaRPr>
          </a:p>
        </p:txBody>
      </p:sp>
      <p:sp>
        <p:nvSpPr>
          <p:cNvPr id="6" name="圆角矩形 5"/>
          <p:cNvSpPr/>
          <p:nvPr/>
        </p:nvSpPr>
        <p:spPr bwMode="gray">
          <a:xfrm>
            <a:off x="4385736" y="1490472"/>
            <a:ext cx="3420532" cy="663224"/>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sz="1400" dirty="0" smtClean="0">
                <a:solidFill>
                  <a:srgbClr val="30B5C5"/>
                </a:solidFill>
                <a:latin typeface="Huawei Sans" panose="020C0503030203020204" pitchFamily="34" charset="0"/>
              </a:rPr>
              <a:t>Centralized O&amp;M on the cloud, simplifying O&amp;M of multiple sites</a:t>
            </a:r>
            <a:endParaRPr lang="en-US" sz="1400" dirty="0">
              <a:solidFill>
                <a:srgbClr val="30B5C5"/>
              </a:solidFill>
              <a:latin typeface="Huawei Sans" panose="020C0503030203020204" pitchFamily="34" charset="0"/>
            </a:endParaRPr>
          </a:p>
        </p:txBody>
      </p:sp>
      <p:sp>
        <p:nvSpPr>
          <p:cNvPr id="7" name="圆角矩形 6"/>
          <p:cNvSpPr/>
          <p:nvPr/>
        </p:nvSpPr>
        <p:spPr bwMode="gray">
          <a:xfrm>
            <a:off x="4385735" y="2188988"/>
            <a:ext cx="3420532" cy="4001500"/>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fontAlgn="ctr">
              <a:spcAft>
                <a:spcPts val="60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bwMode="gray">
          <a:xfrm>
            <a:off x="4431839" y="4398115"/>
            <a:ext cx="3328324" cy="1477328"/>
          </a:xfrm>
          <a:prstGeom prst="rect">
            <a:avLst/>
          </a:prstGeom>
        </p:spPr>
        <p:txBody>
          <a:bodyPr wrap="square">
            <a:spAutoFit/>
          </a:bodyPr>
          <a:lstStyle/>
          <a:p>
            <a:pPr fontAlgn="ctr">
              <a:lnSpc>
                <a:spcPts val="1800"/>
              </a:lnSpc>
            </a:pPr>
            <a:r>
              <a:rPr lang="en-US" sz="1200" dirty="0" smtClean="0">
                <a:latin typeface="Huawei Sans" panose="020C0503030203020204" pitchFamily="34" charset="0"/>
              </a:rPr>
              <a:t>Scattered campus branch networks are centrally managed on the cloud through the Internet, and automation tools for troubleshooting, monitoring, and other management operations are integrated, implementing remote automated O&amp;M.</a:t>
            </a:r>
            <a:endParaRPr lang="en-US" sz="1200" dirty="0">
              <a:latin typeface="Huawei Sans" panose="020C0503030203020204" pitchFamily="34" charset="0"/>
            </a:endParaRPr>
          </a:p>
        </p:txBody>
      </p:sp>
      <p:sp>
        <p:nvSpPr>
          <p:cNvPr id="9" name="圆角矩形 8"/>
          <p:cNvSpPr/>
          <p:nvPr/>
        </p:nvSpPr>
        <p:spPr bwMode="gray">
          <a:xfrm>
            <a:off x="7933269" y="1490472"/>
            <a:ext cx="3420532" cy="663224"/>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sz="1400" dirty="0" smtClean="0">
                <a:solidFill>
                  <a:srgbClr val="30B5C5"/>
                </a:solidFill>
                <a:latin typeface="Huawei Sans" panose="020C0503030203020204" pitchFamily="34" charset="0"/>
              </a:rPr>
              <a:t>Open APIs, accelerating integration of business applications</a:t>
            </a:r>
            <a:endParaRPr lang="en-US" sz="1400" dirty="0">
              <a:solidFill>
                <a:srgbClr val="30B5C5"/>
              </a:solidFill>
              <a:latin typeface="Huawei Sans" panose="020C0503030203020204" pitchFamily="34" charset="0"/>
            </a:endParaRPr>
          </a:p>
        </p:txBody>
      </p:sp>
      <p:sp>
        <p:nvSpPr>
          <p:cNvPr id="10" name="圆角矩形 9"/>
          <p:cNvSpPr/>
          <p:nvPr/>
        </p:nvSpPr>
        <p:spPr bwMode="gray">
          <a:xfrm>
            <a:off x="7933268" y="2188988"/>
            <a:ext cx="3420532" cy="4001500"/>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fontAlgn="ctr">
              <a:spcAft>
                <a:spcPts val="60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7979373" y="4398115"/>
            <a:ext cx="3328323" cy="1708160"/>
          </a:xfrm>
          <a:prstGeom prst="rect">
            <a:avLst/>
          </a:prstGeom>
        </p:spPr>
        <p:txBody>
          <a:bodyPr wrap="square">
            <a:spAutoFit/>
          </a:bodyPr>
          <a:lstStyle/>
          <a:p>
            <a:pPr fontAlgn="ctr">
              <a:lnSpc>
                <a:spcPts val="1800"/>
              </a:lnSpc>
            </a:pPr>
            <a:r>
              <a:rPr lang="en-US" sz="1200" dirty="0" smtClean="0">
                <a:latin typeface="Huawei Sans" panose="020C0503030203020204" pitchFamily="34" charset="0"/>
              </a:rPr>
              <a:t>With open APIs and big data analytics capabilities, multiple management systems can be combined and interconnected to achieve unified network management. More value-added applications are available, </a:t>
            </a:r>
            <a:r>
              <a:rPr lang="en-US" altLang="zh-CN" sz="1200" dirty="0" smtClean="0">
                <a:latin typeface="Huawei Sans" panose="020C0503030203020204" pitchFamily="34" charset="0"/>
              </a:rPr>
              <a:t>leading </a:t>
            </a:r>
            <a:r>
              <a:rPr lang="en-US" sz="1200" dirty="0" smtClean="0">
                <a:latin typeface="Huawei Sans" panose="020C0503030203020204" pitchFamily="34" charset="0"/>
              </a:rPr>
              <a:t>enterprises into digital transformation.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Freeform 159"/>
          <p:cNvSpPr/>
          <p:nvPr/>
        </p:nvSpPr>
        <p:spPr bwMode="gray">
          <a:xfrm flipH="1">
            <a:off x="1371599" y="3102545"/>
            <a:ext cx="2353734" cy="12303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 name="图片 76" descr="接入交换机.png"/>
          <p:cNvPicPr>
            <a:picLocks noChangeAspect="1"/>
          </p:cNvPicPr>
          <p:nvPr/>
        </p:nvPicPr>
        <p:blipFill>
          <a:blip r:embed="rId3"/>
          <a:stretch>
            <a:fillRect/>
          </a:stretch>
        </p:blipFill>
        <p:spPr bwMode="gray">
          <a:xfrm>
            <a:off x="2575301" y="3717165"/>
            <a:ext cx="335297" cy="274335"/>
          </a:xfrm>
          <a:prstGeom prst="rect">
            <a:avLst/>
          </a:prstGeom>
        </p:spPr>
      </p:pic>
      <p:pic>
        <p:nvPicPr>
          <p:cNvPr id="14" name="图片 105" descr="AP.png"/>
          <p:cNvPicPr>
            <a:picLocks noChangeAspect="1"/>
          </p:cNvPicPr>
          <p:nvPr/>
        </p:nvPicPr>
        <p:blipFill>
          <a:blip r:embed="rId4"/>
          <a:stretch>
            <a:fillRect/>
          </a:stretch>
        </p:blipFill>
        <p:spPr bwMode="gray">
          <a:xfrm>
            <a:off x="2200878" y="3717165"/>
            <a:ext cx="335297" cy="274335"/>
          </a:xfrm>
          <a:prstGeom prst="rect">
            <a:avLst/>
          </a:prstGeom>
        </p:spPr>
      </p:pic>
      <p:pic>
        <p:nvPicPr>
          <p:cNvPr id="15" name="图片 114" descr="中心AP.png"/>
          <p:cNvPicPr>
            <a:picLocks noChangeAspect="1"/>
          </p:cNvPicPr>
          <p:nvPr/>
        </p:nvPicPr>
        <p:blipFill>
          <a:blip r:embed="rId5"/>
          <a:stretch>
            <a:fillRect/>
          </a:stretch>
        </p:blipFill>
        <p:spPr bwMode="gray">
          <a:xfrm>
            <a:off x="2949724" y="3719095"/>
            <a:ext cx="330578" cy="270474"/>
          </a:xfrm>
          <a:prstGeom prst="rect">
            <a:avLst/>
          </a:prstGeom>
        </p:spPr>
      </p:pic>
      <p:pic>
        <p:nvPicPr>
          <p:cNvPr id="16" name="图片 20" descr="RRU蓝.png"/>
          <p:cNvPicPr>
            <a:picLocks noChangeAspect="1"/>
          </p:cNvPicPr>
          <p:nvPr/>
        </p:nvPicPr>
        <p:blipFill>
          <a:blip r:embed="rId6"/>
          <a:stretch>
            <a:fillRect/>
          </a:stretch>
        </p:blipFill>
        <p:spPr bwMode="gray">
          <a:xfrm>
            <a:off x="3319428" y="3719095"/>
            <a:ext cx="330578" cy="270474"/>
          </a:xfrm>
          <a:prstGeom prst="rect">
            <a:avLst/>
          </a:prstGeom>
        </p:spPr>
      </p:pic>
      <p:pic>
        <p:nvPicPr>
          <p:cNvPr id="17"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1451943" y="3717165"/>
            <a:ext cx="335297" cy="274335"/>
          </a:xfrm>
          <a:prstGeom prst="rect">
            <a:avLst/>
          </a:prstGeom>
        </p:spPr>
      </p:pic>
      <p:pic>
        <p:nvPicPr>
          <p:cNvPr id="18" name="Picture 2" descr="G:\做的项目\公共\扁平图标切换\更新2015_01_21\oss扁平图标库2015_01_21更新-04.png"/>
          <p:cNvPicPr>
            <a:picLocks noChangeAspect="1" noChangeArrowheads="1"/>
          </p:cNvPicPr>
          <p:nvPr/>
        </p:nvPicPr>
        <p:blipFill>
          <a:blip r:embed="rId8"/>
          <a:stretch>
            <a:fillRect/>
          </a:stretch>
        </p:blipFill>
        <p:spPr bwMode="gray">
          <a:xfrm>
            <a:off x="1826366" y="3719095"/>
            <a:ext cx="335386" cy="270474"/>
          </a:xfrm>
          <a:prstGeom prst="rect">
            <a:avLst/>
          </a:prstGeom>
          <a:noFill/>
        </p:spPr>
      </p:pic>
      <p:sp>
        <p:nvSpPr>
          <p:cNvPr id="19" name="文本框 18"/>
          <p:cNvSpPr txBox="1"/>
          <p:nvPr/>
        </p:nvSpPr>
        <p:spPr bwMode="gray">
          <a:xfrm>
            <a:off x="1766636" y="3340608"/>
            <a:ext cx="1717137" cy="276999"/>
          </a:xfrm>
          <a:prstGeom prst="rect">
            <a:avLst/>
          </a:prstGeom>
          <a:noFill/>
        </p:spPr>
        <p:txBody>
          <a:bodyPr wrap="none" rtlCol="0">
            <a:spAutoFit/>
          </a:bodyPr>
          <a:lstStyle/>
          <a:p>
            <a:pPr fontAlgn="ctr"/>
            <a:r>
              <a:rPr lang="en-US" sz="1200" dirty="0" smtClean="0">
                <a:latin typeface="Huawei Sans" panose="020C0503030203020204" pitchFamily="34" charset="0"/>
              </a:rPr>
              <a:t>Sites' network devices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Right Arrow 158"/>
          <p:cNvSpPr/>
          <p:nvPr/>
        </p:nvSpPr>
        <p:spPr bwMode="gray">
          <a:xfrm rot="5400000">
            <a:off x="2258599" y="2761763"/>
            <a:ext cx="633403"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DD351"/>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891873" y="2254454"/>
            <a:ext cx="3366862"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Unified management and centralized configuration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1659830" y="3928946"/>
            <a:ext cx="1830949"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Plug-and-play, </a:t>
            </a:r>
          </a:p>
          <a:p>
            <a:pPr algn="ctr" fontAlgn="ctr"/>
            <a:r>
              <a:rPr lang="en-US" sz="1200" b="1" dirty="0" smtClean="0">
                <a:latin typeface="Huawei Sans" panose="020C0503030203020204" pitchFamily="34" charset="0"/>
              </a:rPr>
              <a:t>on-demand expansion</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Right Arrow 158"/>
          <p:cNvSpPr/>
          <p:nvPr/>
        </p:nvSpPr>
        <p:spPr bwMode="gray">
          <a:xfrm rot="5400000">
            <a:off x="5851048" y="2708378"/>
            <a:ext cx="526633"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DD351"/>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4385736" y="2254454"/>
            <a:ext cx="3420531"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Centralized management of multiple branches on the cloud and remote automatic O&amp;M</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159"/>
          <p:cNvSpPr/>
          <p:nvPr/>
        </p:nvSpPr>
        <p:spPr bwMode="gray">
          <a:xfrm flipH="1">
            <a:off x="5878632" y="3218847"/>
            <a:ext cx="1088628"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4797487" y="3838809"/>
            <a:ext cx="1200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Site network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159"/>
          <p:cNvSpPr/>
          <p:nvPr/>
        </p:nvSpPr>
        <p:spPr bwMode="gray">
          <a:xfrm flipH="1">
            <a:off x="4817362" y="3607445"/>
            <a:ext cx="1088628"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5851620" y="3441914"/>
            <a:ext cx="1200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Site network 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Freeform 159"/>
          <p:cNvSpPr/>
          <p:nvPr/>
        </p:nvSpPr>
        <p:spPr bwMode="gray">
          <a:xfrm flipH="1">
            <a:off x="6322020" y="3845503"/>
            <a:ext cx="1183291"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6275919" y="4077714"/>
            <a:ext cx="123142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Site network </a:t>
            </a:r>
            <a:r>
              <a:rPr lang="en-US" sz="1200" i="1" dirty="0" smtClean="0">
                <a:latin typeface="Huawei Sans" panose="020C0503030203020204" pitchFamily="34" charset="0"/>
              </a:rPr>
              <a:t>N</a:t>
            </a:r>
            <a:endParaRPr lang="en-US" altLang="zh-CN" sz="1200" i="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Group 3"/>
          <p:cNvGrpSpPr/>
          <p:nvPr/>
        </p:nvGrpSpPr>
        <p:grpSpPr bwMode="gray">
          <a:xfrm>
            <a:off x="6068183" y="3946442"/>
            <a:ext cx="261965" cy="61979"/>
            <a:chOff x="559282" y="6488261"/>
            <a:chExt cx="261965" cy="61979"/>
          </a:xfrm>
          <a:solidFill>
            <a:schemeClr val="bg1">
              <a:lumMod val="50000"/>
            </a:schemeClr>
          </a:solidFill>
        </p:grpSpPr>
        <p:sp>
          <p:nvSpPr>
            <p:cNvPr id="32"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5" name="文本框 34"/>
          <p:cNvSpPr txBox="1"/>
          <p:nvPr/>
        </p:nvSpPr>
        <p:spPr bwMode="gray">
          <a:xfrm>
            <a:off x="9129356" y="4152914"/>
            <a:ext cx="1066318" cy="276999"/>
          </a:xfrm>
          <a:prstGeom prst="rect">
            <a:avLst/>
          </a:prstGeom>
          <a:noFill/>
        </p:spPr>
        <p:txBody>
          <a:bodyPr wrap="none" rtlCol="0">
            <a:spAutoFit/>
          </a:bodyPr>
          <a:lstStyle/>
          <a:p>
            <a:pPr fontAlgn="ctr"/>
            <a:r>
              <a:rPr lang="en-US" sz="1200" dirty="0" smtClean="0">
                <a:latin typeface="Huawei Sans" panose="020C0503030203020204" pitchFamily="34" charset="0"/>
              </a:rPr>
              <a:t>Site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159"/>
          <p:cNvSpPr/>
          <p:nvPr/>
        </p:nvSpPr>
        <p:spPr bwMode="gray">
          <a:xfrm flipH="1">
            <a:off x="9154537" y="3939838"/>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Freeform 159"/>
          <p:cNvSpPr/>
          <p:nvPr/>
        </p:nvSpPr>
        <p:spPr bwMode="gray">
          <a:xfrm flipH="1">
            <a:off x="8994764" y="2899864"/>
            <a:ext cx="1353471" cy="7249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Right Arrow 158"/>
          <p:cNvSpPr/>
          <p:nvPr/>
        </p:nvSpPr>
        <p:spPr bwMode="gray">
          <a:xfrm rot="5400000" flipH="1">
            <a:off x="9384189" y="2570995"/>
            <a:ext cx="518689"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DD351"/>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8133233" y="3874982"/>
            <a:ext cx="1066318" cy="276999"/>
          </a:xfrm>
          <a:prstGeom prst="rect">
            <a:avLst/>
          </a:prstGeom>
          <a:noFill/>
        </p:spPr>
        <p:txBody>
          <a:bodyPr wrap="none" rtlCol="0">
            <a:spAutoFit/>
          </a:bodyPr>
          <a:lstStyle/>
          <a:p>
            <a:pPr fontAlgn="ctr"/>
            <a:r>
              <a:rPr lang="en-US" sz="1200" dirty="0" smtClean="0">
                <a:latin typeface="Huawei Sans" panose="020C0503030203020204" pitchFamily="34" charset="0"/>
              </a:rPr>
              <a:t>Site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159"/>
          <p:cNvSpPr/>
          <p:nvPr/>
        </p:nvSpPr>
        <p:spPr bwMode="gray">
          <a:xfrm flipH="1">
            <a:off x="8148686" y="3661906"/>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10197143" y="3874982"/>
            <a:ext cx="1066318" cy="276999"/>
          </a:xfrm>
          <a:prstGeom prst="rect">
            <a:avLst/>
          </a:prstGeom>
          <a:noFill/>
        </p:spPr>
        <p:txBody>
          <a:bodyPr wrap="none" rtlCol="0">
            <a:spAutoFit/>
          </a:bodyPr>
          <a:lstStyle/>
          <a:p>
            <a:pPr fontAlgn="ctr"/>
            <a:r>
              <a:rPr lang="en-US" sz="1200" dirty="0" smtClean="0">
                <a:latin typeface="Huawei Sans" panose="020C0503030203020204" pitchFamily="34" charset="0"/>
              </a:rPr>
              <a:t>Site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Freeform 159"/>
          <p:cNvSpPr/>
          <p:nvPr/>
        </p:nvSpPr>
        <p:spPr bwMode="gray">
          <a:xfrm flipH="1">
            <a:off x="10212596" y="3661906"/>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gray">
          <a:xfrm>
            <a:off x="8207884" y="2254454"/>
            <a:ext cx="287129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Open and big data </a:t>
            </a:r>
            <a:r>
              <a:rPr lang="en-US" altLang="zh-CN" sz="1200" dirty="0" smtClean="0">
                <a:latin typeface="Huawei Sans" panose="020C0503030203020204" pitchFamily="34" charset="0"/>
              </a:rPr>
              <a:t>analytics</a:t>
            </a:r>
            <a:r>
              <a:rPr lang="en-US" altLang="zh-CN" sz="1200" dirty="0">
                <a:latin typeface="Huawei Sans" panose="020C0503030203020204" pitchFamily="34" charset="0"/>
              </a:rPr>
              <a:t> </a:t>
            </a:r>
            <a:r>
              <a:rPr lang="en-US" sz="1200" dirty="0" smtClean="0">
                <a:latin typeface="Huawei Sans" panose="020C0503030203020204" pitchFamily="34" charset="0"/>
              </a:rPr>
              <a:t>capability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8994764" y="2975852"/>
            <a:ext cx="1331040" cy="646331"/>
          </a:xfrm>
          <a:prstGeom prst="rect">
            <a:avLst/>
          </a:prstGeom>
          <a:noFill/>
        </p:spPr>
        <p:txBody>
          <a:bodyPr wrap="square" rtlCol="0">
            <a:spAutoFit/>
          </a:bodyPr>
          <a:lstStyle/>
          <a:p>
            <a:pPr lvl="0" algn="ctr" fontAlgn="ctr"/>
            <a:r>
              <a:rPr lang="en-US" altLang="zh-CN" sz="1200" b="1" dirty="0">
                <a:solidFill>
                  <a:prstClr val="white"/>
                </a:solidFill>
                <a:latin typeface="Huawei Sans" panose="020C0503030203020204" pitchFamily="34" charset="0"/>
              </a:rPr>
              <a:t>Cloud management </a:t>
            </a:r>
            <a:r>
              <a:rPr lang="en-US" altLang="zh-CN" sz="1200" b="1" dirty="0" smtClean="0">
                <a:solidFill>
                  <a:prstClr val="white"/>
                </a:solidFill>
                <a:latin typeface="Huawei Sans" panose="020C0503030203020204" pitchFamily="34" charset="0"/>
              </a:rPr>
              <a:t>platform</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418550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dirty="0" smtClean="0"/>
              <a:t>Service Requirements and Challenges of Multi-Campus Network Interconnection</a:t>
            </a:r>
            <a:endParaRPr lang="en-US" altLang="zh-CN" dirty="0">
              <a:sym typeface="Huawei Sans" panose="020C0503030203020204" pitchFamily="34" charset="0"/>
            </a:endParaRPr>
          </a:p>
        </p:txBody>
      </p:sp>
      <p:sp>
        <p:nvSpPr>
          <p:cNvPr id="3" name="圆角矩形 2"/>
          <p:cNvSpPr/>
          <p:nvPr/>
        </p:nvSpPr>
        <p:spPr bwMode="gray">
          <a:xfrm>
            <a:off x="2753288" y="1502664"/>
            <a:ext cx="2176400" cy="490515"/>
          </a:xfrm>
          <a:prstGeom prst="roundRect">
            <a:avLst/>
          </a:prstGeom>
          <a:solidFill>
            <a:srgbClr val="F3FBFE"/>
          </a:solidFill>
          <a:ln w="12700" cap="flat" cmpd="sng" algn="ctr">
            <a:solidFill>
              <a:srgbClr val="BEE9EE"/>
            </a:solidFill>
            <a:prstDash val="solid"/>
            <a:miter lim="800000"/>
          </a:ln>
          <a:effectLst/>
        </p:spPr>
        <p:txBody>
          <a:bodyPr wrap="square" lIns="216000" tIns="0" rIns="216000" bIns="0" rtlCol="0" anchor="ctr" anchorCtr="0">
            <a:noAutofit/>
          </a:bodyPr>
          <a:lstStyle/>
          <a:p>
            <a:pPr algn="ctr" defTabSz="914400" fontAlgn="ctr"/>
            <a:r>
              <a:rPr lang="en-US" sz="1400" dirty="0" smtClean="0">
                <a:solidFill>
                  <a:srgbClr val="30B5C5"/>
                </a:solidFill>
                <a:latin typeface="Huawei Sans" panose="020C0503030203020204" pitchFamily="34" charset="0"/>
              </a:rPr>
              <a:t>Service provisioning period</a:t>
            </a:r>
            <a:endParaRPr lang="en-US" sz="1400" dirty="0">
              <a:solidFill>
                <a:srgbClr val="30B5C5"/>
              </a:solidFill>
              <a:latin typeface="Huawei Sans" panose="020C0503030203020204" pitchFamily="34" charset="0"/>
            </a:endParaRPr>
          </a:p>
        </p:txBody>
      </p:sp>
      <p:sp>
        <p:nvSpPr>
          <p:cNvPr id="4" name="圆角矩形 3"/>
          <p:cNvSpPr/>
          <p:nvPr/>
        </p:nvSpPr>
        <p:spPr bwMode="gray">
          <a:xfrm>
            <a:off x="5019365" y="1502664"/>
            <a:ext cx="2176400" cy="490515"/>
          </a:xfrm>
          <a:prstGeom prst="roundRect">
            <a:avLst/>
          </a:prstGeom>
          <a:solidFill>
            <a:srgbClr val="F3FBFE"/>
          </a:solidFill>
          <a:ln w="12700" cap="flat" cmpd="sng" algn="ctr">
            <a:solidFill>
              <a:srgbClr val="BEE9EE"/>
            </a:solidFill>
            <a:prstDash val="solid"/>
            <a:miter lim="800000"/>
          </a:ln>
          <a:effectLst/>
        </p:spPr>
        <p:txBody>
          <a:bodyPr wrap="square" lIns="216000" tIns="0" rIns="216000" bIns="0" rtlCol="0" anchor="ctr" anchorCtr="0">
            <a:noAutofit/>
          </a:bodyPr>
          <a:lstStyle/>
          <a:p>
            <a:pPr algn="ctr" defTabSz="914400" fontAlgn="ctr"/>
            <a:r>
              <a:rPr lang="en-US" sz="1400" dirty="0" smtClean="0">
                <a:solidFill>
                  <a:srgbClr val="30B5C5"/>
                </a:solidFill>
                <a:latin typeface="Huawei Sans" panose="020C0503030203020204" pitchFamily="34" charset="0"/>
              </a:rPr>
              <a:t>Service experience</a:t>
            </a:r>
            <a:endParaRPr lang="en-US" sz="1400" dirty="0">
              <a:solidFill>
                <a:srgbClr val="30B5C5"/>
              </a:solidFill>
              <a:latin typeface="Huawei Sans" panose="020C0503030203020204" pitchFamily="34" charset="0"/>
            </a:endParaRPr>
          </a:p>
        </p:txBody>
      </p:sp>
      <p:sp>
        <p:nvSpPr>
          <p:cNvPr id="5" name="圆角矩形 4"/>
          <p:cNvSpPr/>
          <p:nvPr/>
        </p:nvSpPr>
        <p:spPr bwMode="gray">
          <a:xfrm>
            <a:off x="7285442" y="1502664"/>
            <a:ext cx="2176400" cy="490515"/>
          </a:xfrm>
          <a:prstGeom prst="roundRect">
            <a:avLst/>
          </a:prstGeom>
          <a:solidFill>
            <a:srgbClr val="F3FBFE"/>
          </a:solidFill>
          <a:ln w="12700" cap="flat" cmpd="sng" algn="ctr">
            <a:solidFill>
              <a:srgbClr val="BEE9EE"/>
            </a:solidFill>
            <a:prstDash val="solid"/>
            <a:miter lim="800000"/>
          </a:ln>
          <a:effectLst/>
        </p:spPr>
        <p:txBody>
          <a:bodyPr wrap="square" lIns="72000" tIns="0" rIns="72000" bIns="0" rtlCol="0" anchor="ctr" anchorCtr="0">
            <a:noAutofit/>
          </a:bodyPr>
          <a:lstStyle/>
          <a:p>
            <a:pPr algn="ctr" defTabSz="914400" fontAlgn="ctr"/>
            <a:r>
              <a:rPr lang="en-US" sz="1400" dirty="0" smtClean="0">
                <a:solidFill>
                  <a:srgbClr val="30B5C5"/>
                </a:solidFill>
                <a:latin typeface="Huawei Sans" panose="020C0503030203020204" pitchFamily="34" charset="0"/>
              </a:rPr>
              <a:t>Management and O&amp;M</a:t>
            </a:r>
            <a:endParaRPr lang="en-US" sz="1400" dirty="0">
              <a:solidFill>
                <a:srgbClr val="30B5C5"/>
              </a:solidFill>
              <a:latin typeface="Huawei Sans" panose="020C0503030203020204" pitchFamily="34" charset="0"/>
            </a:endParaRPr>
          </a:p>
        </p:txBody>
      </p:sp>
      <p:sp>
        <p:nvSpPr>
          <p:cNvPr id="6" name="圆角矩形 5"/>
          <p:cNvSpPr/>
          <p:nvPr/>
        </p:nvSpPr>
        <p:spPr bwMode="gray">
          <a:xfrm>
            <a:off x="9551518" y="1502664"/>
            <a:ext cx="2176400" cy="490515"/>
          </a:xfrm>
          <a:prstGeom prst="roundRect">
            <a:avLst/>
          </a:prstGeom>
          <a:solidFill>
            <a:srgbClr val="F3FBFE"/>
          </a:solidFill>
          <a:ln w="12700" cap="flat" cmpd="sng" algn="ctr">
            <a:solidFill>
              <a:srgbClr val="BEE9EE"/>
            </a:solidFill>
            <a:prstDash val="solid"/>
            <a:miter lim="800000"/>
          </a:ln>
          <a:effectLst/>
        </p:spPr>
        <p:txBody>
          <a:bodyPr wrap="square" lIns="72000" tIns="0" rIns="72000" bIns="0" rtlCol="0" anchor="ctr" anchorCtr="0">
            <a:noAutofit/>
          </a:bodyPr>
          <a:lstStyle/>
          <a:p>
            <a:pPr algn="ctr" defTabSz="914400" fontAlgn="ctr"/>
            <a:r>
              <a:rPr lang="en-US" sz="1400" dirty="0" smtClean="0">
                <a:solidFill>
                  <a:srgbClr val="30B5C5"/>
                </a:solidFill>
                <a:latin typeface="Huawei Sans" panose="020C0503030203020204" pitchFamily="34" charset="0"/>
              </a:rPr>
              <a:t>Unified management</a:t>
            </a:r>
            <a:endParaRPr lang="en-US" sz="1400" dirty="0">
              <a:solidFill>
                <a:srgbClr val="30B5C5"/>
              </a:solidFill>
              <a:latin typeface="Huawei Sans" panose="020C0503030203020204" pitchFamily="34" charset="0"/>
            </a:endParaRPr>
          </a:p>
        </p:txBody>
      </p:sp>
      <p:sp>
        <p:nvSpPr>
          <p:cNvPr id="7" name="圆角矩形 6"/>
          <p:cNvSpPr/>
          <p:nvPr/>
        </p:nvSpPr>
        <p:spPr bwMode="gray">
          <a:xfrm>
            <a:off x="487211" y="1502664"/>
            <a:ext cx="2176400" cy="490515"/>
          </a:xfrm>
          <a:prstGeom prst="roundRect">
            <a:avLst/>
          </a:prstGeom>
          <a:solidFill>
            <a:srgbClr val="F3FBFE"/>
          </a:solidFill>
          <a:ln w="12700" cap="flat" cmpd="sng" algn="ctr">
            <a:solidFill>
              <a:srgbClr val="BEE9EE"/>
            </a:solidFill>
            <a:prstDash val="solid"/>
            <a:miter lim="800000"/>
          </a:ln>
          <a:effectLst/>
        </p:spPr>
        <p:txBody>
          <a:bodyPr wrap="square" lIns="216000" tIns="0" rIns="216000" bIns="0" rtlCol="0" anchor="ctr" anchorCtr="0">
            <a:noAutofit/>
          </a:bodyPr>
          <a:lstStyle/>
          <a:p>
            <a:pPr algn="ctr" defTabSz="914400" fontAlgn="ctr"/>
            <a:r>
              <a:rPr lang="en-US" sz="1400" dirty="0" smtClean="0">
                <a:solidFill>
                  <a:srgbClr val="30B5C5"/>
                </a:solidFill>
                <a:latin typeface="Huawei Sans" panose="020C0503030203020204" pitchFamily="34" charset="0"/>
              </a:rPr>
              <a:t>Branch interconnection cost</a:t>
            </a:r>
            <a:endParaRPr lang="en-US" sz="1400" dirty="0">
              <a:solidFill>
                <a:srgbClr val="30B5C5"/>
              </a:solidFill>
              <a:latin typeface="Huawei Sans" panose="020C0503030203020204" pitchFamily="34" charset="0"/>
            </a:endParaRPr>
          </a:p>
        </p:txBody>
      </p:sp>
      <p:sp>
        <p:nvSpPr>
          <p:cNvPr id="8" name="圆角矩形 7"/>
          <p:cNvSpPr/>
          <p:nvPr/>
        </p:nvSpPr>
        <p:spPr bwMode="gray">
          <a:xfrm>
            <a:off x="487211" y="2038140"/>
            <a:ext cx="2176400" cy="4068000"/>
          </a:xfrm>
          <a:prstGeom prst="roundRect">
            <a:avLst>
              <a:gd name="adj" fmla="val 2222"/>
            </a:avLst>
          </a:prstGeom>
          <a:noFill/>
          <a:ln w="952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t" anchorCtr="0"/>
          <a:lstStyle/>
          <a:p>
            <a:pPr fontAlgn="ctr">
              <a:lnSpc>
                <a:spcPts val="1800"/>
              </a:lnSpc>
              <a:spcAft>
                <a:spcPts val="600"/>
              </a:spcAft>
            </a:pPr>
            <a:r>
              <a:rPr lang="en-US" sz="1200" b="1" dirty="0" smtClean="0">
                <a:solidFill>
                  <a:schemeClr val="tx1"/>
                </a:solidFill>
                <a:latin typeface="Huawei Sans" panose="020C0503030203020204" pitchFamily="34" charset="0"/>
              </a:rPr>
              <a:t>Requirements: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dirty="0">
                <a:solidFill>
                  <a:schemeClr val="tx1"/>
                </a:solidFill>
                <a:latin typeface="Huawei Sans" panose="020C0503030203020204" pitchFamily="34" charset="0"/>
              </a:rPr>
              <a:t>T</a:t>
            </a:r>
            <a:r>
              <a:rPr lang="en-US" sz="1200" dirty="0" smtClean="0">
                <a:solidFill>
                  <a:schemeClr val="tx1"/>
                </a:solidFill>
                <a:latin typeface="Huawei Sans" panose="020C0503030203020204" pitchFamily="34" charset="0"/>
              </a:rPr>
              <a:t>he cost of WAN interconnection between branches needs to be reduced.</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b="1" dirty="0" smtClean="0">
                <a:solidFill>
                  <a:schemeClr val="tx1"/>
                </a:solidFill>
                <a:latin typeface="Huawei Sans" panose="020C0503030203020204" pitchFamily="34" charset="0"/>
              </a:rPr>
              <a:t>Challenges: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dirty="0" smtClean="0">
                <a:solidFill>
                  <a:schemeClr val="tx1"/>
                </a:solidFill>
                <a:latin typeface="Huawei Sans" panose="020C0503030203020204" pitchFamily="34" charset="0"/>
              </a:rPr>
              <a:t>Carriers' transmission private lines or MPLS VPN private lines are of high quality but expensive.</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bwMode="gray">
          <a:xfrm>
            <a:off x="2755182" y="2038140"/>
            <a:ext cx="2176400" cy="4068000"/>
          </a:xfrm>
          <a:prstGeom prst="roundRect">
            <a:avLst>
              <a:gd name="adj" fmla="val 2222"/>
            </a:avLst>
          </a:prstGeom>
          <a:noFill/>
          <a:ln w="952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t" anchorCtr="0"/>
          <a:lstStyle/>
          <a:p>
            <a:pPr fontAlgn="ctr">
              <a:lnSpc>
                <a:spcPts val="1800"/>
              </a:lnSpc>
              <a:spcAft>
                <a:spcPts val="600"/>
              </a:spcAft>
            </a:pPr>
            <a:r>
              <a:rPr lang="en-US" sz="1200" b="1" dirty="0" smtClean="0">
                <a:solidFill>
                  <a:schemeClr val="tx1"/>
                </a:solidFill>
                <a:latin typeface="Huawei Sans" panose="020C0503030203020204" pitchFamily="34" charset="0"/>
              </a:rPr>
              <a:t>Requirements: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dirty="0" smtClean="0">
                <a:solidFill>
                  <a:schemeClr val="tx1"/>
                </a:solidFill>
                <a:latin typeface="Huawei Sans" panose="020C0503030203020204" pitchFamily="34" charset="0"/>
              </a:rPr>
              <a:t>The network deployment efficiency needs to be improved and the service provisioning period needs to be shortened.</a:t>
            </a:r>
          </a:p>
          <a:p>
            <a:pPr fontAlgn="ctr">
              <a:lnSpc>
                <a:spcPts val="1800"/>
              </a:lnSpc>
              <a:spcAft>
                <a:spcPts val="600"/>
              </a:spcAft>
            </a:pPr>
            <a:r>
              <a:rPr lang="en-US" sz="1200" b="1" dirty="0" smtClean="0">
                <a:solidFill>
                  <a:schemeClr val="tx1"/>
                </a:solidFill>
                <a:latin typeface="Huawei Sans" panose="020C0503030203020204" pitchFamily="34" charset="0"/>
              </a:rPr>
              <a:t>Challenges: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It takes a long time to provision traditional private lines.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Service provisioning is mainly performed by network engineers on site, which has high skill requirements and low efficiency.</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5018892" y="2038140"/>
            <a:ext cx="2176400" cy="4068000"/>
          </a:xfrm>
          <a:prstGeom prst="roundRect">
            <a:avLst>
              <a:gd name="adj" fmla="val 2222"/>
            </a:avLst>
          </a:prstGeom>
          <a:noFill/>
          <a:ln w="952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t" anchorCtr="0"/>
          <a:lstStyle/>
          <a:p>
            <a:pPr fontAlgn="ctr">
              <a:lnSpc>
                <a:spcPts val="1800"/>
              </a:lnSpc>
              <a:spcAft>
                <a:spcPts val="600"/>
              </a:spcAft>
            </a:pPr>
            <a:r>
              <a:rPr lang="en-US" sz="1200" b="1" dirty="0" smtClean="0">
                <a:solidFill>
                  <a:schemeClr val="tx1"/>
                </a:solidFill>
                <a:latin typeface="Huawei Sans" panose="020C0503030203020204" pitchFamily="34" charset="0"/>
              </a:rPr>
              <a:t>Requirements: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dirty="0" smtClean="0">
                <a:solidFill>
                  <a:schemeClr val="tx1"/>
                </a:solidFill>
                <a:latin typeface="Huawei Sans" panose="020C0503030203020204" pitchFamily="34" charset="0"/>
              </a:rPr>
              <a:t>The application identification capability needs to be enhanced to ensure key service experience.</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b="1" dirty="0" smtClean="0">
                <a:solidFill>
                  <a:schemeClr val="tx1"/>
                </a:solidFill>
                <a:latin typeface="Huawei Sans" panose="020C0503030203020204" pitchFamily="34" charset="0"/>
              </a:rPr>
              <a:t>Challenges: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Different enterprise applications have different requirements on link quality.</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Traditional private lines cannot detect the application status and cannot guarantee key services at any time.</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bwMode="gray">
          <a:xfrm>
            <a:off x="7285442" y="2038140"/>
            <a:ext cx="2176400" cy="4068000"/>
          </a:xfrm>
          <a:prstGeom prst="roundRect">
            <a:avLst>
              <a:gd name="adj" fmla="val 2222"/>
            </a:avLst>
          </a:prstGeom>
          <a:noFill/>
          <a:ln w="952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t" anchorCtr="0"/>
          <a:lstStyle/>
          <a:p>
            <a:pPr fontAlgn="ctr">
              <a:lnSpc>
                <a:spcPts val="1800"/>
              </a:lnSpc>
              <a:spcAft>
                <a:spcPts val="600"/>
              </a:spcAft>
            </a:pPr>
            <a:r>
              <a:rPr lang="en-US" sz="1200" b="1" dirty="0" smtClean="0">
                <a:solidFill>
                  <a:schemeClr val="tx1"/>
                </a:solidFill>
                <a:latin typeface="Huawei Sans" panose="020C0503030203020204" pitchFamily="34" charset="0"/>
              </a:rPr>
              <a:t>Requirements: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dirty="0" smtClean="0">
                <a:solidFill>
                  <a:schemeClr val="tx1"/>
                </a:solidFill>
                <a:latin typeface="Huawei Sans" panose="020C0503030203020204" pitchFamily="34" charset="0"/>
              </a:rPr>
              <a:t>Visualized O&amp;M is required to simplify management and O&amp;M.</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b="1" dirty="0" smtClean="0">
                <a:solidFill>
                  <a:schemeClr val="tx1"/>
                </a:solidFill>
                <a:latin typeface="Huawei Sans" panose="020C0503030203020204" pitchFamily="34" charset="0"/>
              </a:rPr>
              <a:t>Challenges: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CLI-based O&amp;M is inefficient and lacks visualized O&amp;M methods.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If an enterprise has a large number of branches, onsite O&amp;M will increase costs.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1"/>
          <p:cNvSpPr/>
          <p:nvPr/>
        </p:nvSpPr>
        <p:spPr bwMode="gray">
          <a:xfrm>
            <a:off x="9551518" y="2038140"/>
            <a:ext cx="2176400" cy="4068000"/>
          </a:xfrm>
          <a:prstGeom prst="roundRect">
            <a:avLst>
              <a:gd name="adj" fmla="val 2222"/>
            </a:avLst>
          </a:prstGeom>
          <a:noFill/>
          <a:ln w="952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t" anchorCtr="0"/>
          <a:lstStyle/>
          <a:p>
            <a:pPr fontAlgn="ctr">
              <a:lnSpc>
                <a:spcPts val="1800"/>
              </a:lnSpc>
              <a:spcAft>
                <a:spcPts val="600"/>
              </a:spcAft>
            </a:pPr>
            <a:r>
              <a:rPr lang="en-US" sz="1200" b="1" dirty="0" smtClean="0">
                <a:solidFill>
                  <a:schemeClr val="tx1"/>
                </a:solidFill>
                <a:latin typeface="Huawei Sans" panose="020C0503030203020204" pitchFamily="34" charset="0"/>
              </a:rPr>
              <a:t>Requirements: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dirty="0" smtClean="0">
                <a:solidFill>
                  <a:schemeClr val="tx1"/>
                </a:solidFill>
                <a:latin typeface="Huawei Sans" panose="020C0503030203020204" pitchFamily="34" charset="0"/>
              </a:rPr>
              <a:t>LAN-side and WAN-side services need to be managed in a unified manner.</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b="1" dirty="0" smtClean="0">
                <a:solidFill>
                  <a:schemeClr val="tx1"/>
                </a:solidFill>
                <a:latin typeface="Huawei Sans" panose="020C0503030203020204" pitchFamily="34" charset="0"/>
              </a:rPr>
              <a:t>Challenges: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Unified configuration management and O&amp;M cannot be implemented.</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101079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smtClean="0"/>
              <a:t>Enterprise Campus Network Overview</a:t>
            </a:r>
            <a:endParaRPr lang="zh-CN" altLang="en-US" dirty="0"/>
          </a:p>
        </p:txBody>
      </p:sp>
    </p:spTree>
    <p:extLst>
      <p:ext uri="{BB962C8B-B14F-4D97-AF65-F5344CB8AC3E}">
        <p14:creationId xmlns:p14="http://schemas.microsoft.com/office/powerpoint/2010/main" val="24065509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err="1" smtClean="0">
                <a:sym typeface="Huawei Sans" panose="020C0503030203020204" pitchFamily="34" charset="0"/>
              </a:rPr>
              <a:t>CloudCampus</a:t>
            </a:r>
            <a:r>
              <a:rPr lang="en-US" altLang="zh-CN" dirty="0" smtClean="0">
                <a:sym typeface="Huawei Sans" panose="020C0503030203020204" pitchFamily="34" charset="0"/>
              </a:rPr>
              <a:t>: </a:t>
            </a:r>
            <a:r>
              <a:rPr lang="en-US" altLang="zh-CN" dirty="0" smtClean="0"/>
              <a:t>One-Stop Autonomous Driving Solution for Campus Networks</a:t>
            </a:r>
            <a:endParaRPr lang="zh-CN" altLang="en-US" dirty="0"/>
          </a:p>
        </p:txBody>
      </p:sp>
      <p:sp>
        <p:nvSpPr>
          <p:cNvPr id="126" name="圆角矩形 125"/>
          <p:cNvSpPr/>
          <p:nvPr/>
        </p:nvSpPr>
        <p:spPr bwMode="gray">
          <a:xfrm>
            <a:off x="6391235" y="1497877"/>
            <a:ext cx="5357855" cy="287683"/>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tIns="0" bIns="0" rtlCol="0" anchor="ctr" anchorCtr="0">
            <a:noAutofit/>
          </a:bodyPr>
          <a:lstStyle/>
          <a:p>
            <a:pPr algn="ctr" defTabSz="914400"/>
            <a:r>
              <a:rPr lang="en-US" altLang="zh-CN" sz="1200" b="1" kern="0" dirty="0" smtClean="0">
                <a:solidFill>
                  <a:srgbClr val="30B5C5"/>
                </a:solidFill>
                <a:sym typeface="Huawei Sans" panose="020C0503030203020204" pitchFamily="34" charset="0"/>
              </a:rPr>
              <a:t>Automated network design, </a:t>
            </a:r>
            <a:r>
              <a:rPr lang="en-US" altLang="zh-CN" sz="1200" kern="0" dirty="0" smtClean="0">
                <a:solidFill>
                  <a:srgbClr val="30B5C5"/>
                </a:solidFill>
                <a:sym typeface="Huawei Sans" panose="020C0503030203020204" pitchFamily="34" charset="0"/>
              </a:rPr>
              <a:t>accurately aligning with service intents</a:t>
            </a:r>
            <a:endParaRPr lang="zh-CN" altLang="en-US" sz="1200" kern="0" dirty="0">
              <a:solidFill>
                <a:srgbClr val="30B5C5"/>
              </a:solidFill>
              <a:sym typeface="Huawei Sans" panose="020C0503030203020204" pitchFamily="34" charset="0"/>
            </a:endParaRPr>
          </a:p>
        </p:txBody>
      </p:sp>
      <p:sp>
        <p:nvSpPr>
          <p:cNvPr id="127" name="圆角矩形 126"/>
          <p:cNvSpPr/>
          <p:nvPr/>
        </p:nvSpPr>
        <p:spPr bwMode="gray">
          <a:xfrm>
            <a:off x="6391234" y="1830498"/>
            <a:ext cx="5357855" cy="501760"/>
          </a:xfrm>
          <a:prstGeom prst="roundRect">
            <a:avLst>
              <a:gd name="adj" fmla="val 2222"/>
            </a:avLst>
          </a:prstGeom>
          <a:no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marL="176213" indent="-176213">
              <a:spcAft>
                <a:spcPts val="600"/>
              </a:spcAft>
              <a:buFont typeface="Arial" panose="020B0604020202020204" pitchFamily="34" charset="0"/>
              <a:buChar char="•"/>
            </a:pP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one-stop management platform can accurately convert service intents into configuration commands.</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圆角矩形 127"/>
          <p:cNvSpPr/>
          <p:nvPr/>
        </p:nvSpPr>
        <p:spPr bwMode="gray">
          <a:xfrm>
            <a:off x="6391234" y="2453826"/>
            <a:ext cx="5357855" cy="287683"/>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tIns="0" bIns="0" rtlCol="0" anchor="ctr" anchorCtr="0">
            <a:noAutofit/>
          </a:bodyPr>
          <a:lstStyle/>
          <a:p>
            <a:pPr algn="ctr" defTabSz="914400"/>
            <a:r>
              <a:rPr lang="en-US" altLang="zh-CN" sz="1200" b="1" kern="0" dirty="0" smtClean="0">
                <a:solidFill>
                  <a:srgbClr val="30B5C5"/>
                </a:solidFill>
                <a:sym typeface="Huawei Sans" panose="020C0503030203020204" pitchFamily="34" charset="0"/>
              </a:rPr>
              <a:t>Automated network deployment, </a:t>
            </a:r>
            <a:r>
              <a:rPr lang="en-US" altLang="zh-CN" sz="1200" kern="0" dirty="0" smtClean="0">
                <a:solidFill>
                  <a:srgbClr val="30B5C5"/>
                </a:solidFill>
                <a:sym typeface="Huawei Sans" panose="020C0503030203020204" pitchFamily="34" charset="0"/>
              </a:rPr>
              <a:t>provisioning services in minutes</a:t>
            </a:r>
            <a:endParaRPr lang="zh-CN" altLang="en-US" sz="1200" kern="0" dirty="0">
              <a:solidFill>
                <a:srgbClr val="30B5C5"/>
              </a:solidFill>
              <a:sym typeface="Huawei Sans" panose="020C0503030203020204" pitchFamily="34" charset="0"/>
            </a:endParaRPr>
          </a:p>
        </p:txBody>
      </p:sp>
      <p:sp>
        <p:nvSpPr>
          <p:cNvPr id="129" name="圆角矩形 128"/>
          <p:cNvSpPr/>
          <p:nvPr/>
        </p:nvSpPr>
        <p:spPr bwMode="gray">
          <a:xfrm>
            <a:off x="6391233" y="2786447"/>
            <a:ext cx="5357855" cy="1434382"/>
          </a:xfrm>
          <a:prstGeom prst="roundRect">
            <a:avLst>
              <a:gd name="adj" fmla="val 2222"/>
            </a:avLst>
          </a:prstGeom>
          <a:no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marL="176213" indent="-176213">
              <a:spcAft>
                <a:spcPts val="600"/>
              </a:spcAft>
              <a:buFont typeface="Arial" panose="020B0604020202020204" pitchFamily="34" charset="0"/>
              <a:buChar char="•"/>
            </a:pP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Plug-and-play devices and automatic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deployment of physical </a:t>
            </a: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networks.</a:t>
            </a:r>
          </a:p>
          <a:p>
            <a:pPr marL="176213" indent="-176213">
              <a:spcAft>
                <a:spcPts val="600"/>
              </a:spcAft>
              <a:buFont typeface="Arial" panose="020B0604020202020204" pitchFamily="34" charset="0"/>
              <a:buChar char="•"/>
            </a:pP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resource pooling, multi-purpose network, and automatic service </a:t>
            </a: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provisioning.</a:t>
            </a:r>
          </a:p>
          <a:p>
            <a:pPr marL="176213" indent="-176213">
              <a:spcAft>
                <a:spcPts val="600"/>
              </a:spcAft>
              <a:buFont typeface="Arial" panose="020B0604020202020204" pitchFamily="34" charset="0"/>
              <a:buChar char="•"/>
            </a:pP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Fine-grained control using intelligent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policies </a:t>
            </a: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(covering access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policies, bandwidth, </a:t>
            </a: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priorities, etc.) </a:t>
            </a: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based on virtual networks, security groups, and </a:t>
            </a: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applications.</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圆角矩形 129"/>
          <p:cNvSpPr/>
          <p:nvPr/>
        </p:nvSpPr>
        <p:spPr bwMode="gray">
          <a:xfrm>
            <a:off x="6407053" y="4345994"/>
            <a:ext cx="5357855" cy="233761"/>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tIns="0" bIns="0" rtlCol="0" anchor="ctr" anchorCtr="0">
            <a:noAutofit/>
          </a:bodyPr>
          <a:lstStyle/>
          <a:p>
            <a:pPr algn="ctr" defTabSz="914400"/>
            <a:r>
              <a:rPr lang="en-US" altLang="zh-CN" sz="1200" b="1" kern="0" dirty="0" smtClean="0">
                <a:solidFill>
                  <a:srgbClr val="30B5C5"/>
                </a:solidFill>
                <a:sym typeface="Huawei Sans" panose="020C0503030203020204" pitchFamily="34" charset="0"/>
              </a:rPr>
              <a:t>Automated intelligent O&amp;M, </a:t>
            </a:r>
            <a:r>
              <a:rPr lang="en-US" altLang="zh-CN" sz="1200" kern="0" dirty="0">
                <a:solidFill>
                  <a:srgbClr val="30B5C5"/>
                </a:solidFill>
                <a:sym typeface="Huawei Sans" panose="020C0503030203020204" pitchFamily="34" charset="0"/>
              </a:rPr>
              <a:t>improving </a:t>
            </a:r>
            <a:r>
              <a:rPr lang="en-US" altLang="zh-CN" sz="1200" kern="0" dirty="0" smtClean="0">
                <a:solidFill>
                  <a:srgbClr val="30B5C5"/>
                </a:solidFill>
                <a:sym typeface="Huawei Sans" panose="020C0503030203020204" pitchFamily="34" charset="0"/>
              </a:rPr>
              <a:t>network-wide </a:t>
            </a:r>
            <a:r>
              <a:rPr lang="en-US" altLang="zh-CN" sz="1200" kern="0" dirty="0">
                <a:solidFill>
                  <a:srgbClr val="30B5C5"/>
                </a:solidFill>
                <a:sym typeface="Huawei Sans" panose="020C0503030203020204" pitchFamily="34" charset="0"/>
              </a:rPr>
              <a:t>performance</a:t>
            </a:r>
          </a:p>
        </p:txBody>
      </p:sp>
      <p:sp>
        <p:nvSpPr>
          <p:cNvPr id="200" name="圆角矩形 199"/>
          <p:cNvSpPr/>
          <p:nvPr/>
        </p:nvSpPr>
        <p:spPr bwMode="gray">
          <a:xfrm>
            <a:off x="6391232" y="4621383"/>
            <a:ext cx="5357855" cy="1444506"/>
          </a:xfrm>
          <a:prstGeom prst="roundRect">
            <a:avLst>
              <a:gd name="adj" fmla="val 2222"/>
            </a:avLst>
          </a:prstGeom>
          <a:noFill/>
          <a:ln w="12700">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marL="285750" indent="-285750" fontAlgn="ctr">
              <a:lnSpc>
                <a:spcPct val="120000"/>
              </a:lnSpc>
              <a:buSzPct val="50000"/>
              <a:buFont typeface="Wingdings" panose="05000000000000000000" pitchFamily="2" charset="2"/>
              <a:buChar char="l"/>
            </a:pPr>
            <a:r>
              <a:rPr lang="en-US" altLang="zh-CN" sz="1200" b="1" dirty="0">
                <a:solidFill>
                  <a:schemeClr val="tx1"/>
                </a:solidFill>
                <a:latin typeface="Huawei Sans" panose="020C0503030203020204" pitchFamily="34" charset="0"/>
              </a:rPr>
              <a:t>Real-time visualized experience</a:t>
            </a:r>
            <a:r>
              <a:rPr lang="en-US" altLang="zh-CN" sz="1200" dirty="0">
                <a:solidFill>
                  <a:schemeClr val="tx1"/>
                </a:solidFill>
                <a:latin typeface="Huawei Sans" panose="020C0503030203020204" pitchFamily="34" charset="0"/>
              </a:rPr>
              <a:t>: Visualized network experience for each user in each area at each </a:t>
            </a:r>
            <a:r>
              <a:rPr lang="en-US" altLang="zh-CN" sz="1200" dirty="0" smtClean="0">
                <a:solidFill>
                  <a:schemeClr val="tx1"/>
                </a:solidFill>
                <a:latin typeface="Huawei Sans" panose="020C0503030203020204" pitchFamily="34" charset="0"/>
              </a:rPr>
              <a:t>moment.</a:t>
            </a:r>
            <a:endParaRPr lang="en-US" altLang="zh-CN" sz="1200" dirty="0">
              <a:solidFill>
                <a:schemeClr val="tx1"/>
              </a:solidFill>
              <a:latin typeface="Huawei Sans" panose="020C0503030203020204" pitchFamily="34" charset="0"/>
            </a:endParaRPr>
          </a:p>
          <a:p>
            <a:pPr marL="285750" indent="-285750" fontAlgn="ctr">
              <a:lnSpc>
                <a:spcPct val="120000"/>
              </a:lnSpc>
              <a:buSzPct val="50000"/>
              <a:buFont typeface="Wingdings" panose="05000000000000000000" pitchFamily="2" charset="2"/>
              <a:buChar char="l"/>
            </a:pPr>
            <a:r>
              <a:rPr lang="en-US" altLang="zh-CN" sz="1200" b="1" dirty="0">
                <a:solidFill>
                  <a:schemeClr val="tx1"/>
                </a:solidFill>
                <a:latin typeface="Huawei Sans" panose="020C0503030203020204" pitchFamily="34" charset="0"/>
              </a:rPr>
              <a:t>Precise fault analysis</a:t>
            </a:r>
            <a:r>
              <a:rPr lang="en-US" altLang="zh-CN" sz="1200" dirty="0">
                <a:solidFill>
                  <a:schemeClr val="tx1"/>
                </a:solidFill>
                <a:latin typeface="Huawei Sans" panose="020C0503030203020204" pitchFamily="34" charset="0"/>
              </a:rPr>
              <a:t>: Proactively identifying typical network issues and providing </a:t>
            </a:r>
            <a:r>
              <a:rPr lang="en-US" altLang="zh-CN" sz="1200" dirty="0" smtClean="0">
                <a:solidFill>
                  <a:schemeClr val="tx1"/>
                </a:solidFill>
                <a:latin typeface="Huawei Sans" panose="020C0503030203020204" pitchFamily="34" charset="0"/>
              </a:rPr>
              <a:t>remediation suggestions.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20000"/>
              </a:lnSpc>
              <a:buSzPct val="50000"/>
              <a:buFont typeface="Wingdings" panose="05000000000000000000" pitchFamily="2" charset="2"/>
              <a:buChar char="l"/>
            </a:pPr>
            <a:r>
              <a:rPr lang="en-US" altLang="zh-CN" sz="1200" b="1" dirty="0">
                <a:solidFill>
                  <a:schemeClr val="tx1"/>
                </a:solidFill>
                <a:latin typeface="Huawei Sans" panose="020C0503030203020204" pitchFamily="34" charset="0"/>
              </a:rPr>
              <a:t>Intelligent network optimization</a:t>
            </a:r>
            <a:r>
              <a:rPr lang="en-US" altLang="zh-CN" sz="1200" dirty="0">
                <a:solidFill>
                  <a:schemeClr val="tx1"/>
                </a:solidFill>
                <a:latin typeface="Huawei Sans" panose="020C0503030203020204" pitchFamily="34" charset="0"/>
              </a:rPr>
              <a:t>: Predictive optimization of wireless networks based on historical </a:t>
            </a:r>
            <a:r>
              <a:rPr lang="en-US" altLang="zh-CN" sz="1200" dirty="0" smtClean="0">
                <a:solidFill>
                  <a:schemeClr val="tx1"/>
                </a:solidFill>
                <a:latin typeface="Huawei Sans" panose="020C0503030203020204" pitchFamily="34" charset="0"/>
              </a:rPr>
              <a:t>data.</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02" name="Group 165"/>
          <p:cNvGrpSpPr/>
          <p:nvPr/>
        </p:nvGrpSpPr>
        <p:grpSpPr bwMode="gray">
          <a:xfrm>
            <a:off x="2939869" y="3768727"/>
            <a:ext cx="1307763" cy="340548"/>
            <a:chOff x="-1233037" y="914446"/>
            <a:chExt cx="4919386" cy="778776"/>
          </a:xfrm>
        </p:grpSpPr>
        <p:cxnSp>
          <p:nvCxnSpPr>
            <p:cNvPr id="103" name="Straight Connector 166"/>
            <p:cNvCxnSpPr/>
            <p:nvPr/>
          </p:nvCxnSpPr>
          <p:spPr bwMode="gray">
            <a:xfrm flipH="1" flipV="1">
              <a:off x="-1233037" y="914446"/>
              <a:ext cx="786912" cy="778776"/>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04" name="Straight Connector 167"/>
            <p:cNvCxnSpPr/>
            <p:nvPr/>
          </p:nvCxnSpPr>
          <p:spPr bwMode="gray">
            <a:xfrm flipV="1">
              <a:off x="2899439" y="914446"/>
              <a:ext cx="786910" cy="778776"/>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cxnSp>
        <p:nvCxnSpPr>
          <p:cNvPr id="105" name="直接连接符 104"/>
          <p:cNvCxnSpPr/>
          <p:nvPr/>
        </p:nvCxnSpPr>
        <p:spPr bwMode="gray">
          <a:xfrm>
            <a:off x="4283982" y="3779419"/>
            <a:ext cx="939031"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nvGrpSpPr>
          <p:cNvPr id="106" name="Group 165"/>
          <p:cNvGrpSpPr/>
          <p:nvPr/>
        </p:nvGrpSpPr>
        <p:grpSpPr bwMode="gray">
          <a:xfrm rot="10800000">
            <a:off x="4988582" y="3811504"/>
            <a:ext cx="523792" cy="340548"/>
            <a:chOff x="-1233037" y="914446"/>
            <a:chExt cx="1573823" cy="778776"/>
          </a:xfrm>
        </p:grpSpPr>
        <p:cxnSp>
          <p:nvCxnSpPr>
            <p:cNvPr id="107" name="Straight Connector 166"/>
            <p:cNvCxnSpPr/>
            <p:nvPr/>
          </p:nvCxnSpPr>
          <p:spPr bwMode="gray">
            <a:xfrm flipH="1" flipV="1">
              <a:off x="-1233037" y="914446"/>
              <a:ext cx="786912" cy="778776"/>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08" name="Straight Connector 167"/>
            <p:cNvCxnSpPr/>
            <p:nvPr/>
          </p:nvCxnSpPr>
          <p:spPr bwMode="gray">
            <a:xfrm flipV="1">
              <a:off x="-446125" y="914446"/>
              <a:ext cx="786911" cy="778776"/>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sp>
        <p:nvSpPr>
          <p:cNvPr id="109" name="圆角矩形 108"/>
          <p:cNvSpPr/>
          <p:nvPr/>
        </p:nvSpPr>
        <p:spPr bwMode="gray">
          <a:xfrm>
            <a:off x="479694" y="3324756"/>
            <a:ext cx="2415207" cy="1555769"/>
          </a:xfrm>
          <a:prstGeom prst="roundRect">
            <a:avLst>
              <a:gd name="adj" fmla="val 19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0" name="直接连接符 109"/>
          <p:cNvCxnSpPr/>
          <p:nvPr/>
        </p:nvCxnSpPr>
        <p:spPr bwMode="gray">
          <a:xfrm flipV="1">
            <a:off x="1299785" y="3496299"/>
            <a:ext cx="0" cy="220134"/>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bwMode="gray">
          <a:xfrm flipV="1">
            <a:off x="1852849" y="3496299"/>
            <a:ext cx="0" cy="220134"/>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151" idx="0"/>
            <a:endCxn id="155" idx="2"/>
          </p:cNvCxnSpPr>
          <p:nvPr/>
        </p:nvCxnSpPr>
        <p:spPr bwMode="gray">
          <a:xfrm flipV="1">
            <a:off x="754242" y="4324124"/>
            <a:ext cx="0" cy="29239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bwMode="gray">
          <a:xfrm flipV="1">
            <a:off x="1304948" y="4324124"/>
            <a:ext cx="0" cy="24667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bwMode="gray">
          <a:xfrm flipV="1">
            <a:off x="1857929" y="4324124"/>
            <a:ext cx="0" cy="24667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bwMode="gray">
          <a:xfrm flipV="1">
            <a:off x="2408635" y="4324124"/>
            <a:ext cx="0" cy="24667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nvGrpSpPr>
          <p:cNvPr id="116" name="组合 115"/>
          <p:cNvGrpSpPr/>
          <p:nvPr/>
        </p:nvGrpSpPr>
        <p:grpSpPr bwMode="gray">
          <a:xfrm>
            <a:off x="769253" y="3731843"/>
            <a:ext cx="1101413" cy="488985"/>
            <a:chOff x="2498773" y="3870388"/>
            <a:chExt cx="1101413" cy="294842"/>
          </a:xfrm>
        </p:grpSpPr>
        <p:cxnSp>
          <p:nvCxnSpPr>
            <p:cNvPr id="117" name="直接连接符 116"/>
            <p:cNvCxnSpPr/>
            <p:nvPr/>
          </p:nvCxnSpPr>
          <p:spPr bwMode="gray">
            <a:xfrm>
              <a:off x="3044482" y="3870388"/>
              <a:ext cx="555704"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bwMode="gray">
            <a:xfrm flipV="1">
              <a:off x="2498773" y="3870388"/>
              <a:ext cx="545709" cy="29484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bwMode="gray">
            <a:xfrm flipV="1">
              <a:off x="3054477" y="3870388"/>
              <a:ext cx="545709" cy="29484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bwMode="gray">
            <a:xfrm flipH="1">
              <a:off x="2498773" y="4165230"/>
              <a:ext cx="560721"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grpSp>
        <p:nvGrpSpPr>
          <p:cNvPr id="121" name="组合 120"/>
          <p:cNvGrpSpPr/>
          <p:nvPr/>
        </p:nvGrpSpPr>
        <p:grpSpPr bwMode="gray">
          <a:xfrm flipH="1">
            <a:off x="1304948" y="3731843"/>
            <a:ext cx="1101600" cy="488985"/>
            <a:chOff x="2498773" y="3870388"/>
            <a:chExt cx="1101413" cy="294842"/>
          </a:xfrm>
        </p:grpSpPr>
        <p:cxnSp>
          <p:nvCxnSpPr>
            <p:cNvPr id="122" name="直接连接符 121"/>
            <p:cNvCxnSpPr/>
            <p:nvPr/>
          </p:nvCxnSpPr>
          <p:spPr bwMode="gray">
            <a:xfrm>
              <a:off x="3044482" y="3870388"/>
              <a:ext cx="555704"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bwMode="gray">
            <a:xfrm flipV="1">
              <a:off x="2498773" y="3870388"/>
              <a:ext cx="545709" cy="29484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bwMode="gray">
            <a:xfrm flipV="1">
              <a:off x="3054477" y="3870388"/>
              <a:ext cx="545709" cy="29484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bwMode="gray">
            <a:xfrm flipH="1">
              <a:off x="2498773" y="4165230"/>
              <a:ext cx="560721"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grpSp>
      <p:sp>
        <p:nvSpPr>
          <p:cNvPr id="132" name="TextBox 63"/>
          <p:cNvSpPr txBox="1"/>
          <p:nvPr/>
        </p:nvSpPr>
        <p:spPr bwMode="gray">
          <a:xfrm>
            <a:off x="2594584" y="1540675"/>
            <a:ext cx="891591" cy="276999"/>
          </a:xfrm>
          <a:prstGeom prst="rect">
            <a:avLst/>
          </a:prstGeom>
          <a:noFill/>
        </p:spPr>
        <p:txBody>
          <a:bodyPr wrap="square" rtlCol="0">
            <a:spAutoFit/>
          </a:bodyPr>
          <a:lstStyle/>
          <a:p>
            <a:pPr algn="ctr" defTabSz="914112" fontAlgn="ctr"/>
            <a:r>
              <a:rPr lang="en-US" sz="1200" b="1" dirty="0" smtClean="0">
                <a:latin typeface="Huawei Sans" panose="020C0503030203020204" pitchFamily="34" charset="0"/>
              </a:rPr>
              <a:t>Analysis</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3" name="TextBox 63"/>
          <p:cNvSpPr txBox="1"/>
          <p:nvPr/>
        </p:nvSpPr>
        <p:spPr bwMode="gray">
          <a:xfrm>
            <a:off x="2058066" y="2041324"/>
            <a:ext cx="1342035" cy="276999"/>
          </a:xfrm>
          <a:prstGeom prst="rect">
            <a:avLst/>
          </a:prstGeom>
          <a:noFill/>
        </p:spPr>
        <p:txBody>
          <a:bodyPr wrap="square" rtlCol="0">
            <a:spAutoFit/>
          </a:bodyPr>
          <a:lstStyle/>
          <a:p>
            <a:pPr algn="ctr" defTabSz="914112" fontAlgn="ctr"/>
            <a:r>
              <a:rPr lang="en-US" sz="1200" b="1" dirty="0" smtClean="0">
                <a:latin typeface="Huawei Sans" panose="020C0503030203020204" pitchFamily="34" charset="0"/>
              </a:rPr>
              <a:t>Management</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4" name="TextBox 63"/>
          <p:cNvSpPr txBox="1"/>
          <p:nvPr/>
        </p:nvSpPr>
        <p:spPr bwMode="gray">
          <a:xfrm>
            <a:off x="3481785" y="1895802"/>
            <a:ext cx="829074" cy="276999"/>
          </a:xfrm>
          <a:prstGeom prst="rect">
            <a:avLst/>
          </a:prstGeom>
          <a:noFill/>
        </p:spPr>
        <p:txBody>
          <a:bodyPr wrap="square" rtlCol="0">
            <a:spAutoFit/>
          </a:bodyPr>
          <a:lstStyle/>
          <a:p>
            <a:pPr algn="ctr" defTabSz="914112" fontAlgn="ctr"/>
            <a:r>
              <a:rPr lang="en-US" sz="1200" b="1" dirty="0" smtClean="0">
                <a:latin typeface="Huawei Sans" panose="020C0503030203020204" pitchFamily="34" charset="0"/>
              </a:rPr>
              <a:t>Control</a:t>
            </a:r>
            <a:endParaRPr lang="en-US" altLang="zh-CN" sz="12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5" name="Freeform 159"/>
          <p:cNvSpPr/>
          <p:nvPr/>
        </p:nvSpPr>
        <p:spPr bwMode="gray">
          <a:xfrm flipH="1">
            <a:off x="2139550" y="1481589"/>
            <a:ext cx="2274687" cy="118904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 name="组合 3"/>
          <p:cNvGrpSpPr/>
          <p:nvPr/>
        </p:nvGrpSpPr>
        <p:grpSpPr bwMode="gray">
          <a:xfrm>
            <a:off x="3120669" y="1747631"/>
            <a:ext cx="452038" cy="394243"/>
            <a:chOff x="2895873" y="1610185"/>
            <a:chExt cx="452038" cy="394243"/>
          </a:xfrm>
        </p:grpSpPr>
        <p:sp>
          <p:nvSpPr>
            <p:cNvPr id="136" name="椭圆 135"/>
            <p:cNvSpPr/>
            <p:nvPr/>
          </p:nvSpPr>
          <p:spPr bwMode="gray">
            <a:xfrm>
              <a:off x="2957301" y="1675244"/>
              <a:ext cx="329184" cy="329184"/>
            </a:xfrm>
            <a:prstGeom prst="ellipse">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椭圆 136"/>
            <p:cNvSpPr>
              <a:spLocks noChangeAspect="1"/>
            </p:cNvSpPr>
            <p:nvPr/>
          </p:nvSpPr>
          <p:spPr bwMode="gray">
            <a:xfrm>
              <a:off x="3060465" y="1610185"/>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椭圆 137"/>
            <p:cNvSpPr>
              <a:spLocks noChangeAspect="1"/>
            </p:cNvSpPr>
            <p:nvPr/>
          </p:nvSpPr>
          <p:spPr bwMode="gray">
            <a:xfrm>
              <a:off x="2895873" y="1778408"/>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椭圆 138"/>
            <p:cNvSpPr>
              <a:spLocks noChangeAspect="1"/>
            </p:cNvSpPr>
            <p:nvPr/>
          </p:nvSpPr>
          <p:spPr bwMode="gray">
            <a:xfrm>
              <a:off x="3225057" y="1778408"/>
              <a:ext cx="122854" cy="1228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0" name="TextBox 63"/>
          <p:cNvSpPr txBox="1"/>
          <p:nvPr/>
        </p:nvSpPr>
        <p:spPr bwMode="gray">
          <a:xfrm>
            <a:off x="1989686" y="2314891"/>
            <a:ext cx="576000" cy="228927"/>
          </a:xfrm>
          <a:prstGeom prst="roundRect">
            <a:avLst/>
          </a:prstGeom>
          <a:solidFill>
            <a:srgbClr val="56C4D2"/>
          </a:solidFill>
          <a:ln>
            <a:noFill/>
          </a:ln>
        </p:spPr>
        <p:txBody>
          <a:bodyPr wrap="square" lIns="0" rIns="0" rtlCol="0" anchor="ctr" anchorCtr="0">
            <a:noAutofit/>
          </a:bodyPr>
          <a:lstStyle/>
          <a:p>
            <a:pPr algn="ctr" defTabSz="914112" fontAlgn="ctr"/>
            <a:r>
              <a:rPr lang="en-US" sz="1200" dirty="0" smtClean="0">
                <a:solidFill>
                  <a:schemeClr val="bg1"/>
                </a:solidFill>
                <a:latin typeface="Huawei Sans" panose="020C0503030203020204" pitchFamily="34" charset="0"/>
              </a:rPr>
              <a:t>Design</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1" name="TextBox 63"/>
          <p:cNvSpPr txBox="1"/>
          <p:nvPr/>
        </p:nvSpPr>
        <p:spPr bwMode="gray">
          <a:xfrm>
            <a:off x="2860104" y="2314891"/>
            <a:ext cx="963096" cy="228927"/>
          </a:xfrm>
          <a:prstGeom prst="roundRect">
            <a:avLst/>
          </a:prstGeom>
          <a:solidFill>
            <a:srgbClr val="56C4D2"/>
          </a:solidFill>
          <a:ln>
            <a:noFill/>
          </a:ln>
        </p:spPr>
        <p:txBody>
          <a:bodyPr wrap="square" lIns="0" rIns="0" rtlCol="0" anchor="ctr" anchorCtr="0">
            <a:noAutofit/>
          </a:bodyPr>
          <a:lstStyle/>
          <a:p>
            <a:pPr algn="ctr" defTabSz="914112" fontAlgn="ctr"/>
            <a:r>
              <a:rPr lang="en-US" sz="1200" dirty="0" smtClean="0">
                <a:solidFill>
                  <a:schemeClr val="bg1"/>
                </a:solidFill>
                <a:latin typeface="Huawei Sans" panose="020C0503030203020204" pitchFamily="34" charset="0"/>
              </a:rPr>
              <a:t>Deployment</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2" name="TextBox 63"/>
          <p:cNvSpPr txBox="1"/>
          <p:nvPr/>
        </p:nvSpPr>
        <p:spPr bwMode="gray">
          <a:xfrm>
            <a:off x="4117616" y="2314891"/>
            <a:ext cx="576000" cy="228927"/>
          </a:xfrm>
          <a:prstGeom prst="roundRect">
            <a:avLst/>
          </a:prstGeom>
          <a:solidFill>
            <a:srgbClr val="56C4D2"/>
          </a:solidFill>
          <a:ln>
            <a:noFill/>
          </a:ln>
        </p:spPr>
        <p:txBody>
          <a:bodyPr wrap="square" lIns="0" rIns="0" rtlCol="0" anchor="ctr" anchorCtr="0">
            <a:noAutofit/>
          </a:bodyPr>
          <a:lstStyle/>
          <a:p>
            <a:pPr algn="ctr" defTabSz="914112" fontAlgn="ctr"/>
            <a:r>
              <a:rPr lang="en-US" sz="1200" dirty="0" smtClean="0">
                <a:solidFill>
                  <a:schemeClr val="bg1"/>
                </a:solidFill>
                <a:latin typeface="Huawei Sans" panose="020C0503030203020204" pitchFamily="34" charset="0"/>
              </a:rPr>
              <a:t>Policy</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3" name="Right Arrow 158"/>
          <p:cNvSpPr/>
          <p:nvPr/>
        </p:nvSpPr>
        <p:spPr bwMode="gray">
          <a:xfrm>
            <a:off x="2565625" y="2312592"/>
            <a:ext cx="294478" cy="233525"/>
          </a:xfrm>
          <a:prstGeom prst="rightArrow">
            <a:avLst>
              <a:gd name="adj1" fmla="val 79333"/>
              <a:gd name="adj2" fmla="val 50000"/>
            </a:avLst>
          </a:prstGeom>
          <a:gradFill flip="none" rotWithShape="1">
            <a:gsLst>
              <a:gs pos="15000">
                <a:schemeClr val="accent1">
                  <a:lumMod val="5000"/>
                  <a:lumOff val="95000"/>
                  <a:alpha val="0"/>
                </a:schemeClr>
              </a:gs>
              <a:gs pos="81000">
                <a:srgbClr val="56C4D2"/>
              </a:gs>
            </a:gsLst>
            <a:lin ang="0" scaled="1"/>
            <a:tileRect/>
          </a:gradFill>
          <a:ln w="9525">
            <a:gradFill flip="none" rotWithShape="1">
              <a:gsLst>
                <a:gs pos="11000">
                  <a:schemeClr val="accent1">
                    <a:lumMod val="0"/>
                    <a:lumOff val="100000"/>
                    <a:alpha val="0"/>
                  </a:schemeClr>
                </a:gs>
                <a:gs pos="67000">
                  <a:srgbClr val="56C4D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Right Arrow 158"/>
          <p:cNvSpPr/>
          <p:nvPr/>
        </p:nvSpPr>
        <p:spPr bwMode="gray">
          <a:xfrm>
            <a:off x="3848837" y="2312592"/>
            <a:ext cx="268839" cy="233525"/>
          </a:xfrm>
          <a:prstGeom prst="rightArrow">
            <a:avLst>
              <a:gd name="adj1" fmla="val 79333"/>
              <a:gd name="adj2" fmla="val 50000"/>
            </a:avLst>
          </a:prstGeom>
          <a:gradFill flip="none" rotWithShape="1">
            <a:gsLst>
              <a:gs pos="15000">
                <a:schemeClr val="accent1">
                  <a:lumMod val="5000"/>
                  <a:lumOff val="95000"/>
                  <a:alpha val="0"/>
                </a:schemeClr>
              </a:gs>
              <a:gs pos="81000">
                <a:srgbClr val="56C4D2"/>
              </a:gs>
            </a:gsLst>
            <a:lin ang="0" scaled="1"/>
            <a:tileRect/>
          </a:gradFill>
          <a:ln w="9525">
            <a:gradFill flip="none" rotWithShape="1">
              <a:gsLst>
                <a:gs pos="11000">
                  <a:schemeClr val="accent1">
                    <a:lumMod val="0"/>
                    <a:lumOff val="100000"/>
                    <a:alpha val="0"/>
                  </a:schemeClr>
                </a:gs>
                <a:gs pos="67000">
                  <a:srgbClr val="56C4D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圆角矩形 144"/>
          <p:cNvSpPr/>
          <p:nvPr/>
        </p:nvSpPr>
        <p:spPr bwMode="gray">
          <a:xfrm>
            <a:off x="3695252" y="1551358"/>
            <a:ext cx="2440945" cy="261332"/>
          </a:xfrm>
          <a:prstGeom prst="roundRect">
            <a:avLst>
              <a:gd name="adj" fmla="val 50000"/>
            </a:avLst>
          </a:prstGeom>
          <a:solidFill>
            <a:srgbClr val="56C4D2"/>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rIns="0" anchor="ctr" anchorCtr="0">
            <a:noAutofit/>
          </a:bodyPr>
          <a:lstStyle/>
          <a:p>
            <a:pPr algn="ctr" defTabSz="2436959" eaLnBrk="0" fontAlgn="ctr">
              <a:spcBef>
                <a:spcPct val="0"/>
              </a:spcBef>
              <a:spcAft>
                <a:spcPct val="0"/>
              </a:spcAft>
            </a:pPr>
            <a:r>
              <a:rPr lang="en-US" sz="1200" dirty="0" smtClean="0">
                <a:solidFill>
                  <a:schemeClr val="bg1"/>
                </a:solidFill>
                <a:latin typeface="Huawei Sans" panose="020C0503030203020204" pitchFamily="34" charset="0"/>
              </a:rPr>
              <a:t>One-stop management platform </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46" name="组合 145"/>
          <p:cNvGrpSpPr/>
          <p:nvPr/>
        </p:nvGrpSpPr>
        <p:grpSpPr bwMode="gray">
          <a:xfrm>
            <a:off x="2521729" y="2543818"/>
            <a:ext cx="1496420" cy="290930"/>
            <a:chOff x="1859158" y="3463346"/>
            <a:chExt cx="1496420" cy="290930"/>
          </a:xfrm>
        </p:grpSpPr>
        <p:sp>
          <p:nvSpPr>
            <p:cNvPr id="147" name="矩形 146"/>
            <p:cNvSpPr/>
            <p:nvPr/>
          </p:nvSpPr>
          <p:spPr bwMode="gray">
            <a:xfrm>
              <a:off x="1859158" y="3463346"/>
              <a:ext cx="1496420" cy="269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8" name="图片 147"/>
            <p:cNvPicPr>
              <a:picLocks noChangeAspect="1"/>
            </p:cNvPicPr>
            <p:nvPr/>
          </p:nvPicPr>
          <p:blipFill rotWithShape="1">
            <a:blip r:embed="rId3" cstate="print">
              <a:extLst>
                <a:ext uri="{28A0092B-C50C-407E-A947-70E740481C1C}">
                  <a14:useLocalDpi xmlns:a14="http://schemas.microsoft.com/office/drawing/2010/main" val="0"/>
                </a:ext>
              </a:extLst>
            </a:blip>
            <a:srcRect b="80571"/>
            <a:stretch/>
          </p:blipFill>
          <p:spPr bwMode="gray">
            <a:xfrm>
              <a:off x="1963145" y="3468480"/>
              <a:ext cx="1288446" cy="285796"/>
            </a:xfrm>
            <a:prstGeom prst="rect">
              <a:avLst/>
            </a:prstGeom>
          </p:spPr>
        </p:pic>
      </p:grpSp>
      <p:pic>
        <p:nvPicPr>
          <p:cNvPr id="149" name="Picture 3" descr="E:\01转移\PTT元素\射光-01.png"/>
          <p:cNvPicPr>
            <a:picLocks noChangeAspect="1" noChangeArrowheads="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gray">
          <a:xfrm rot="10800000">
            <a:off x="845036" y="2860624"/>
            <a:ext cx="4767929" cy="406785"/>
          </a:xfrm>
          <a:prstGeom prst="rect">
            <a:avLst/>
          </a:prstGeom>
          <a:noFill/>
          <a:extLst>
            <a:ext uri="{909E8E84-426E-40DD-AFC4-6F175D3DCCD1}">
              <a14:hiddenFill xmlns:a14="http://schemas.microsoft.com/office/drawing/2010/main">
                <a:solidFill>
                  <a:srgbClr val="FFFFFF"/>
                </a:solidFill>
              </a14:hiddenFill>
            </a:ext>
          </a:extLst>
        </p:spPr>
      </p:pic>
      <p:sp>
        <p:nvSpPr>
          <p:cNvPr id="150" name="矩形 149"/>
          <p:cNvSpPr/>
          <p:nvPr/>
        </p:nvSpPr>
        <p:spPr bwMode="gray">
          <a:xfrm>
            <a:off x="2525121" y="2940054"/>
            <a:ext cx="1407758" cy="276999"/>
          </a:xfrm>
          <a:prstGeom prst="rect">
            <a:avLst/>
          </a:prstGeom>
          <a:noFill/>
          <a:ln>
            <a:noFill/>
          </a:ln>
          <a:effectLst/>
        </p:spPr>
        <p:txBody>
          <a:bodyPr wrap="square">
            <a:spAutoFit/>
          </a:bodyPr>
          <a:lstStyle/>
          <a:p>
            <a:pPr algn="ctr" fontAlgn="ctr"/>
            <a:r>
              <a:rPr lang="en-US" sz="1200" b="1" dirty="0" smtClean="0">
                <a:solidFill>
                  <a:schemeClr val="bg1"/>
                </a:solidFill>
                <a:latin typeface="Huawei Sans" panose="020C0503030203020204" pitchFamily="34" charset="0"/>
              </a:rPr>
              <a:t>NETCONF/YANG</a:t>
            </a:r>
            <a:endParaRPr lang="en-US" altLang="zh-CN" sz="1200" b="1"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51" name="图片 76" descr="接入交换机.png"/>
          <p:cNvPicPr>
            <a:picLocks noChangeAspect="1"/>
          </p:cNvPicPr>
          <p:nvPr/>
        </p:nvPicPr>
        <p:blipFill>
          <a:blip r:embed="rId5" cstate="print"/>
          <a:stretch>
            <a:fillRect/>
          </a:stretch>
        </p:blipFill>
        <p:spPr bwMode="gray">
          <a:xfrm>
            <a:off x="628285" y="4616516"/>
            <a:ext cx="251914" cy="206112"/>
          </a:xfrm>
          <a:prstGeom prst="rect">
            <a:avLst/>
          </a:prstGeom>
        </p:spPr>
      </p:pic>
      <p:pic>
        <p:nvPicPr>
          <p:cNvPr id="152" name="图片 105" descr="AP.png"/>
          <p:cNvPicPr>
            <a:picLocks noChangeAspect="1"/>
          </p:cNvPicPr>
          <p:nvPr/>
        </p:nvPicPr>
        <p:blipFill>
          <a:blip r:embed="rId6" cstate="print"/>
          <a:stretch>
            <a:fillRect/>
          </a:stretch>
        </p:blipFill>
        <p:spPr bwMode="gray">
          <a:xfrm>
            <a:off x="1178991" y="4603999"/>
            <a:ext cx="251914" cy="206112"/>
          </a:xfrm>
          <a:prstGeom prst="rect">
            <a:avLst/>
          </a:prstGeom>
        </p:spPr>
      </p:pic>
      <p:pic>
        <p:nvPicPr>
          <p:cNvPr id="153" name="图片 86" descr="核心交换机.png"/>
          <p:cNvPicPr>
            <a:picLocks noChangeAspect="1"/>
          </p:cNvPicPr>
          <p:nvPr/>
        </p:nvPicPr>
        <p:blipFill>
          <a:blip r:embed="rId7" cstate="print"/>
          <a:stretch>
            <a:fillRect/>
          </a:stretch>
        </p:blipFill>
        <p:spPr bwMode="gray">
          <a:xfrm>
            <a:off x="1178991" y="3617058"/>
            <a:ext cx="251914" cy="206112"/>
          </a:xfrm>
          <a:prstGeom prst="rect">
            <a:avLst/>
          </a:prstGeom>
          <a:ln>
            <a:noFill/>
          </a:ln>
        </p:spPr>
      </p:pic>
      <p:pic>
        <p:nvPicPr>
          <p:cNvPr id="154" name="图片 86" descr="核心交换机.png"/>
          <p:cNvPicPr>
            <a:picLocks noChangeAspect="1"/>
          </p:cNvPicPr>
          <p:nvPr/>
        </p:nvPicPr>
        <p:blipFill>
          <a:blip r:embed="rId7" cstate="print"/>
          <a:stretch>
            <a:fillRect/>
          </a:stretch>
        </p:blipFill>
        <p:spPr bwMode="gray">
          <a:xfrm>
            <a:off x="1732197" y="3617058"/>
            <a:ext cx="251914" cy="206112"/>
          </a:xfrm>
          <a:prstGeom prst="rect">
            <a:avLst/>
          </a:prstGeom>
          <a:ln>
            <a:noFill/>
          </a:ln>
        </p:spPr>
      </p:pic>
      <p:pic>
        <p:nvPicPr>
          <p:cNvPr id="155" name="图片 87" descr="汇聚交换机.png"/>
          <p:cNvPicPr>
            <a:picLocks noChangeAspect="1"/>
          </p:cNvPicPr>
          <p:nvPr/>
        </p:nvPicPr>
        <p:blipFill>
          <a:blip r:embed="rId8" cstate="print"/>
          <a:stretch>
            <a:fillRect/>
          </a:stretch>
        </p:blipFill>
        <p:spPr bwMode="gray">
          <a:xfrm>
            <a:off x="628285" y="4118012"/>
            <a:ext cx="251914" cy="206112"/>
          </a:xfrm>
          <a:prstGeom prst="rect">
            <a:avLst/>
          </a:prstGeom>
        </p:spPr>
      </p:pic>
      <p:pic>
        <p:nvPicPr>
          <p:cNvPr id="156" name="图片 87" descr="汇聚交换机.png"/>
          <p:cNvPicPr>
            <a:picLocks noChangeAspect="1"/>
          </p:cNvPicPr>
          <p:nvPr/>
        </p:nvPicPr>
        <p:blipFill>
          <a:blip r:embed="rId8" cstate="print"/>
          <a:stretch>
            <a:fillRect/>
          </a:stretch>
        </p:blipFill>
        <p:spPr bwMode="gray">
          <a:xfrm>
            <a:off x="1178991" y="4118012"/>
            <a:ext cx="251914" cy="206112"/>
          </a:xfrm>
          <a:prstGeom prst="rect">
            <a:avLst/>
          </a:prstGeom>
        </p:spPr>
      </p:pic>
      <p:pic>
        <p:nvPicPr>
          <p:cNvPr id="157" name="图片 76" descr="接入交换机.png"/>
          <p:cNvPicPr>
            <a:picLocks noChangeAspect="1"/>
          </p:cNvPicPr>
          <p:nvPr/>
        </p:nvPicPr>
        <p:blipFill>
          <a:blip r:embed="rId5" cstate="print"/>
          <a:stretch>
            <a:fillRect/>
          </a:stretch>
        </p:blipFill>
        <p:spPr bwMode="gray">
          <a:xfrm>
            <a:off x="1732197" y="4616516"/>
            <a:ext cx="251914" cy="206112"/>
          </a:xfrm>
          <a:prstGeom prst="rect">
            <a:avLst/>
          </a:prstGeom>
        </p:spPr>
      </p:pic>
      <p:pic>
        <p:nvPicPr>
          <p:cNvPr id="158" name="图片 105" descr="AP.png"/>
          <p:cNvPicPr>
            <a:picLocks noChangeAspect="1"/>
          </p:cNvPicPr>
          <p:nvPr/>
        </p:nvPicPr>
        <p:blipFill>
          <a:blip r:embed="rId6" cstate="print"/>
          <a:stretch>
            <a:fillRect/>
          </a:stretch>
        </p:blipFill>
        <p:spPr bwMode="gray">
          <a:xfrm>
            <a:off x="2285403" y="4603999"/>
            <a:ext cx="251914" cy="206112"/>
          </a:xfrm>
          <a:prstGeom prst="rect">
            <a:avLst/>
          </a:prstGeom>
        </p:spPr>
      </p:pic>
      <p:pic>
        <p:nvPicPr>
          <p:cNvPr id="159" name="图片 87" descr="汇聚交换机.png"/>
          <p:cNvPicPr>
            <a:picLocks noChangeAspect="1"/>
          </p:cNvPicPr>
          <p:nvPr/>
        </p:nvPicPr>
        <p:blipFill>
          <a:blip r:embed="rId8" cstate="print"/>
          <a:stretch>
            <a:fillRect/>
          </a:stretch>
        </p:blipFill>
        <p:spPr bwMode="gray">
          <a:xfrm>
            <a:off x="1732197" y="4118012"/>
            <a:ext cx="251914" cy="206112"/>
          </a:xfrm>
          <a:prstGeom prst="rect">
            <a:avLst/>
          </a:prstGeom>
        </p:spPr>
      </p:pic>
      <p:pic>
        <p:nvPicPr>
          <p:cNvPr id="160" name="图片 87" descr="汇聚交换机.png"/>
          <p:cNvPicPr>
            <a:picLocks noChangeAspect="1"/>
          </p:cNvPicPr>
          <p:nvPr/>
        </p:nvPicPr>
        <p:blipFill>
          <a:blip r:embed="rId8" cstate="print"/>
          <a:stretch>
            <a:fillRect/>
          </a:stretch>
        </p:blipFill>
        <p:spPr bwMode="gray">
          <a:xfrm>
            <a:off x="2285403" y="4118012"/>
            <a:ext cx="251914" cy="206112"/>
          </a:xfrm>
          <a:prstGeom prst="rect">
            <a:avLst/>
          </a:prstGeom>
        </p:spPr>
      </p:pic>
      <p:sp>
        <p:nvSpPr>
          <p:cNvPr id="161" name="梯形 160"/>
          <p:cNvSpPr/>
          <p:nvPr/>
        </p:nvSpPr>
        <p:spPr bwMode="gray">
          <a:xfrm>
            <a:off x="562362" y="4075090"/>
            <a:ext cx="2045370" cy="499842"/>
          </a:xfrm>
          <a:prstGeom prst="trapezoid">
            <a:avLst>
              <a:gd name="adj" fmla="val 22961"/>
            </a:avLst>
          </a:prstGeom>
          <a:gradFill flip="none" rotWithShape="1">
            <a:gsLst>
              <a:gs pos="0">
                <a:schemeClr val="bg1">
                  <a:alpha val="4000"/>
                </a:schemeClr>
              </a:gs>
              <a:gs pos="100000">
                <a:srgbClr val="E3F6F8"/>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梯形 161"/>
          <p:cNvSpPr/>
          <p:nvPr/>
        </p:nvSpPr>
        <p:spPr bwMode="gray">
          <a:xfrm>
            <a:off x="562362" y="3552182"/>
            <a:ext cx="2045370"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圆角矩形 162"/>
          <p:cNvSpPr/>
          <p:nvPr/>
        </p:nvSpPr>
        <p:spPr bwMode="gray">
          <a:xfrm>
            <a:off x="4301911" y="3324756"/>
            <a:ext cx="1671700" cy="1555769"/>
          </a:xfrm>
          <a:prstGeom prst="roundRect">
            <a:avLst>
              <a:gd name="adj" fmla="val 1973"/>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4"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gray">
          <a:xfrm>
            <a:off x="4160475" y="3675288"/>
            <a:ext cx="277105" cy="226723"/>
          </a:xfrm>
          <a:prstGeom prst="rect">
            <a:avLst/>
          </a:prstGeom>
          <a:noFill/>
        </p:spPr>
      </p:pic>
      <p:sp>
        <p:nvSpPr>
          <p:cNvPr id="165" name="Freeform 159"/>
          <p:cNvSpPr/>
          <p:nvPr/>
        </p:nvSpPr>
        <p:spPr bwMode="gray">
          <a:xfrm flipH="1">
            <a:off x="3117186" y="3856266"/>
            <a:ext cx="1000430" cy="52295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200" b="1" dirty="0" smtClean="0">
                <a:solidFill>
                  <a:schemeClr val="bg1">
                    <a:lumMod val="50000"/>
                  </a:schemeClr>
                </a:solidFill>
                <a:latin typeface="Huawei Sans" panose="020C0503030203020204" pitchFamily="34" charset="0"/>
              </a:rPr>
              <a:t>WAN/</a:t>
            </a:r>
          </a:p>
          <a:p>
            <a:pPr algn="ctr" fontAlgn="ctr"/>
            <a:r>
              <a:rPr lang="en-US" sz="1200" b="1" dirty="0" smtClean="0">
                <a:solidFill>
                  <a:schemeClr val="bg1">
                    <a:lumMod val="50000"/>
                  </a:schemeClr>
                </a:solidFill>
                <a:latin typeface="Huawei Sans" panose="020C0503030203020204" pitchFamily="34" charset="0"/>
              </a:rPr>
              <a:t>Internet</a:t>
            </a:r>
            <a:endParaRPr lang="en-US" sz="1200" b="1" dirty="0">
              <a:solidFill>
                <a:schemeClr val="bg1">
                  <a:lumMod val="50000"/>
                </a:schemeClr>
              </a:solidFill>
              <a:latin typeface="Huawei Sans" panose="020C0503030203020204" pitchFamily="34" charset="0"/>
            </a:endParaRPr>
          </a:p>
        </p:txBody>
      </p:sp>
      <p:cxnSp>
        <p:nvCxnSpPr>
          <p:cNvPr id="166" name="直接连接符 165"/>
          <p:cNvCxnSpPr/>
          <p:nvPr/>
        </p:nvCxnSpPr>
        <p:spPr bwMode="gray">
          <a:xfrm>
            <a:off x="1299785" y="3496299"/>
            <a:ext cx="1374835" cy="0"/>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a:endCxn id="168" idx="2"/>
          </p:cNvCxnSpPr>
          <p:nvPr/>
        </p:nvCxnSpPr>
        <p:spPr bwMode="gray">
          <a:xfrm>
            <a:off x="2674620" y="3496299"/>
            <a:ext cx="235981" cy="405712"/>
          </a:xfrm>
          <a:prstGeom prst="line">
            <a:avLst/>
          </a:prstGeom>
          <a:ln>
            <a:solidFill>
              <a:srgbClr val="30B5C5"/>
            </a:solidFill>
          </a:ln>
        </p:spPr>
        <p:style>
          <a:lnRef idx="1">
            <a:schemeClr val="accent1"/>
          </a:lnRef>
          <a:fillRef idx="0">
            <a:schemeClr val="accent1"/>
          </a:fillRef>
          <a:effectRef idx="0">
            <a:schemeClr val="accent1"/>
          </a:effectRef>
          <a:fontRef idx="minor">
            <a:schemeClr val="tx1"/>
          </a:fontRef>
        </p:style>
      </p:cxnSp>
      <p:pic>
        <p:nvPicPr>
          <p:cNvPr id="168" name="Picture 2" descr="G:\做的项目\公共\扁平图标切换\更新2015_01_21\oss扁平图标库2015_01_21更新-04.png"/>
          <p:cNvPicPr>
            <a:picLocks noChangeAspect="1" noChangeArrowheads="1"/>
          </p:cNvPicPr>
          <p:nvPr/>
        </p:nvPicPr>
        <p:blipFill>
          <a:blip r:embed="rId9" cstate="print"/>
          <a:stretch>
            <a:fillRect/>
          </a:stretch>
        </p:blipFill>
        <p:spPr bwMode="gray">
          <a:xfrm>
            <a:off x="2772048" y="3675288"/>
            <a:ext cx="277105" cy="226723"/>
          </a:xfrm>
          <a:prstGeom prst="rect">
            <a:avLst/>
          </a:prstGeom>
          <a:noFill/>
        </p:spPr>
      </p:pic>
      <p:pic>
        <p:nvPicPr>
          <p:cNvPr id="169" name="图片 105" descr="AP.png"/>
          <p:cNvPicPr>
            <a:picLocks noChangeAspect="1"/>
          </p:cNvPicPr>
          <p:nvPr/>
        </p:nvPicPr>
        <p:blipFill>
          <a:blip r:embed="rId6" cstate="print"/>
          <a:stretch>
            <a:fillRect/>
          </a:stretch>
        </p:blipFill>
        <p:spPr bwMode="gray">
          <a:xfrm>
            <a:off x="4848868" y="4137272"/>
            <a:ext cx="251914" cy="206112"/>
          </a:xfrm>
          <a:prstGeom prst="rect">
            <a:avLst/>
          </a:prstGeom>
        </p:spPr>
      </p:pic>
      <p:pic>
        <p:nvPicPr>
          <p:cNvPr id="170" name="图片 105" descr="AP.png"/>
          <p:cNvPicPr>
            <a:picLocks noChangeAspect="1"/>
          </p:cNvPicPr>
          <p:nvPr/>
        </p:nvPicPr>
        <p:blipFill>
          <a:blip r:embed="rId6" cstate="print"/>
          <a:stretch>
            <a:fillRect/>
          </a:stretch>
        </p:blipFill>
        <p:spPr bwMode="gray">
          <a:xfrm>
            <a:off x="5392354" y="4137272"/>
            <a:ext cx="251914" cy="206112"/>
          </a:xfrm>
          <a:prstGeom prst="rect">
            <a:avLst/>
          </a:prstGeom>
        </p:spPr>
      </p:pic>
      <p:pic>
        <p:nvPicPr>
          <p:cNvPr id="171" name="图片 76" descr="接入交换机.png"/>
          <p:cNvPicPr>
            <a:picLocks noChangeAspect="1"/>
          </p:cNvPicPr>
          <p:nvPr/>
        </p:nvPicPr>
        <p:blipFill>
          <a:blip r:embed="rId5" cstate="print"/>
          <a:stretch>
            <a:fillRect/>
          </a:stretch>
        </p:blipFill>
        <p:spPr bwMode="gray">
          <a:xfrm>
            <a:off x="5120611" y="3682609"/>
            <a:ext cx="251914" cy="206112"/>
          </a:xfrm>
          <a:prstGeom prst="rect">
            <a:avLst/>
          </a:prstGeom>
        </p:spPr>
      </p:pic>
      <p:sp>
        <p:nvSpPr>
          <p:cNvPr id="172" name="圆角矩形 171"/>
          <p:cNvSpPr/>
          <p:nvPr/>
        </p:nvSpPr>
        <p:spPr bwMode="gray">
          <a:xfrm>
            <a:off x="477469" y="3042148"/>
            <a:ext cx="1654958" cy="378803"/>
          </a:xfrm>
          <a:prstGeom prst="roundRect">
            <a:avLst/>
          </a:prstGeom>
          <a:solidFill>
            <a:schemeClr val="bg1">
              <a:lumMod val="50000"/>
            </a:schemeClr>
          </a:solidFill>
        </p:spPr>
        <p:txBody>
          <a:bodyPr wrap="square" lIns="36000" rIns="36000" anchor="ctr" anchorCtr="0">
            <a:noAutofit/>
          </a:bodyPr>
          <a:lstStyle/>
          <a:p>
            <a:pPr algn="ctr" fontAlgn="ctr"/>
            <a:r>
              <a:rPr lang="en-US" sz="1200" dirty="0" smtClean="0">
                <a:solidFill>
                  <a:schemeClr val="bg1"/>
                </a:solidFill>
                <a:latin typeface="Huawei Sans" panose="020C0503030203020204" pitchFamily="34" charset="0"/>
              </a:rPr>
              <a:t>Large- and medium-sized campus</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3" name="圆角矩形 172"/>
          <p:cNvSpPr/>
          <p:nvPr/>
        </p:nvSpPr>
        <p:spPr bwMode="gray">
          <a:xfrm>
            <a:off x="4349810" y="3042149"/>
            <a:ext cx="1575902" cy="377128"/>
          </a:xfrm>
          <a:prstGeom prst="roundRect">
            <a:avLst/>
          </a:prstGeom>
          <a:solidFill>
            <a:schemeClr val="bg1">
              <a:lumMod val="50000"/>
            </a:schemeClr>
          </a:solidFill>
        </p:spPr>
        <p:txBody>
          <a:bodyPr wrap="square" lIns="36000" rIns="36000" anchor="ctr" anchorCtr="0">
            <a:noAutofit/>
          </a:bodyPr>
          <a:lstStyle/>
          <a:p>
            <a:pPr algn="ctr" fontAlgn="ctr"/>
            <a:r>
              <a:rPr lang="en-US" sz="1200" dirty="0" smtClean="0">
                <a:solidFill>
                  <a:schemeClr val="bg1"/>
                </a:solidFill>
                <a:latin typeface="Huawei Sans" panose="020C0503030203020204" pitchFamily="34" charset="0"/>
              </a:rPr>
              <a:t>Small- and medium-sized campus</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4" name="圆角矩形 173"/>
          <p:cNvSpPr/>
          <p:nvPr/>
        </p:nvSpPr>
        <p:spPr bwMode="gray">
          <a:xfrm>
            <a:off x="2997897" y="3235900"/>
            <a:ext cx="1203597" cy="389521"/>
          </a:xfrm>
          <a:prstGeom prst="roundRect">
            <a:avLst/>
          </a:prstGeom>
          <a:solidFill>
            <a:schemeClr val="bg1">
              <a:lumMod val="50000"/>
            </a:schemeClr>
          </a:solidFill>
        </p:spPr>
        <p:txBody>
          <a:bodyPr wrap="square" lIns="36000" rIns="36000" anchor="ctr" anchorCtr="0">
            <a:noAutofit/>
          </a:bodyPr>
          <a:lstStyle/>
          <a:p>
            <a:pPr algn="ctr" fontAlgn="ctr"/>
            <a:r>
              <a:rPr lang="en-US" sz="1200" dirty="0" smtClean="0">
                <a:solidFill>
                  <a:schemeClr val="bg1"/>
                </a:solidFill>
                <a:latin typeface="Huawei Sans" panose="020C0503030203020204" pitchFamily="34" charset="0"/>
              </a:rPr>
              <a:t>Campus interconnection</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5" name="圆角矩形 174"/>
          <p:cNvSpPr/>
          <p:nvPr/>
        </p:nvSpPr>
        <p:spPr bwMode="gray">
          <a:xfrm>
            <a:off x="1640477" y="3850174"/>
            <a:ext cx="954107" cy="189195"/>
          </a:xfrm>
          <a:prstGeom prst="roundRect">
            <a:avLst/>
          </a:prstGeom>
          <a:noFill/>
        </p:spPr>
        <p:txBody>
          <a:bodyPr wrap="square" anchor="ctr" anchorCtr="0">
            <a:noAutofit/>
          </a:bodyPr>
          <a:lstStyle/>
          <a:p>
            <a:pPr algn="ctr" fontAlgn="ctr"/>
            <a:r>
              <a:rPr lang="en-US" sz="1200" dirty="0" smtClean="0">
                <a:solidFill>
                  <a:srgbClr val="C7000B"/>
                </a:solidFill>
                <a:latin typeface="Huawei Sans" panose="020C0503030203020204" pitchFamily="34" charset="0"/>
              </a:rPr>
              <a:t>OA VN</a:t>
            </a:r>
            <a:endParaRPr lang="en-US" altLang="zh-CN" sz="120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6" name="圆角矩形 175"/>
          <p:cNvSpPr/>
          <p:nvPr/>
        </p:nvSpPr>
        <p:spPr bwMode="gray">
          <a:xfrm>
            <a:off x="1640477" y="4345994"/>
            <a:ext cx="954107" cy="189195"/>
          </a:xfrm>
          <a:prstGeom prst="roundRect">
            <a:avLst/>
          </a:prstGeom>
          <a:noFill/>
        </p:spPr>
        <p:txBody>
          <a:bodyPr wrap="square" anchor="ctr" anchorCtr="0">
            <a:noAutofit/>
          </a:bodyPr>
          <a:lstStyle/>
          <a:p>
            <a:pPr algn="ctr" fontAlgn="ctr"/>
            <a:r>
              <a:rPr lang="en-US" sz="1200" dirty="0" smtClean="0">
                <a:solidFill>
                  <a:srgbClr val="56C4D2"/>
                </a:solidFill>
                <a:latin typeface="Huawei Sans" panose="020C0503030203020204" pitchFamily="34" charset="0"/>
              </a:rPr>
              <a:t>R&amp;D VN</a:t>
            </a:r>
            <a:endParaRPr lang="en-US" altLang="zh-CN" sz="1200" dirty="0">
              <a:solidFill>
                <a:srgbClr val="56C4D2"/>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7" name="梯形 176"/>
          <p:cNvSpPr/>
          <p:nvPr/>
        </p:nvSpPr>
        <p:spPr bwMode="gray">
          <a:xfrm>
            <a:off x="562362" y="5640715"/>
            <a:ext cx="3639132" cy="560059"/>
          </a:xfrm>
          <a:prstGeom prst="trapezoid">
            <a:avLst>
              <a:gd name="adj" fmla="val 22961"/>
            </a:avLst>
          </a:prstGeom>
          <a:gradFill flip="none" rotWithShape="1">
            <a:gsLst>
              <a:gs pos="0">
                <a:schemeClr val="bg1">
                  <a:alpha val="4000"/>
                </a:schemeClr>
              </a:gs>
              <a:gs pos="100000">
                <a:srgbClr val="E3F6F8"/>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梯形 177"/>
          <p:cNvSpPr/>
          <p:nvPr/>
        </p:nvSpPr>
        <p:spPr bwMode="gray">
          <a:xfrm>
            <a:off x="562362" y="5048137"/>
            <a:ext cx="3639132" cy="501291"/>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圆角矩形 178"/>
          <p:cNvSpPr/>
          <p:nvPr/>
        </p:nvSpPr>
        <p:spPr bwMode="gray">
          <a:xfrm>
            <a:off x="640070" y="5323374"/>
            <a:ext cx="954107" cy="189195"/>
          </a:xfrm>
          <a:prstGeom prst="roundRect">
            <a:avLst/>
          </a:prstGeom>
          <a:noFill/>
        </p:spPr>
        <p:txBody>
          <a:bodyPr wrap="square" anchor="ctr" anchorCtr="0">
            <a:noAutofit/>
          </a:bodyPr>
          <a:lstStyle/>
          <a:p>
            <a:pPr algn="ctr" fontAlgn="ctr"/>
            <a:r>
              <a:rPr lang="en-US" sz="1200" dirty="0" smtClean="0">
                <a:solidFill>
                  <a:srgbClr val="C7000B"/>
                </a:solidFill>
                <a:latin typeface="Huawei Sans" panose="020C0503030203020204" pitchFamily="34" charset="0"/>
              </a:rPr>
              <a:t>OA VN</a:t>
            </a:r>
            <a:endParaRPr lang="en-US" altLang="zh-CN" sz="120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0" name="圆角矩形 179"/>
          <p:cNvSpPr/>
          <p:nvPr/>
        </p:nvSpPr>
        <p:spPr bwMode="gray">
          <a:xfrm>
            <a:off x="640070" y="5888865"/>
            <a:ext cx="954107" cy="189195"/>
          </a:xfrm>
          <a:prstGeom prst="roundRect">
            <a:avLst/>
          </a:prstGeom>
          <a:noFill/>
        </p:spPr>
        <p:txBody>
          <a:bodyPr wrap="square" anchor="ctr" anchorCtr="0">
            <a:noAutofit/>
          </a:bodyPr>
          <a:lstStyle/>
          <a:p>
            <a:pPr algn="ctr" fontAlgn="ctr"/>
            <a:r>
              <a:rPr lang="en-US" sz="1200" dirty="0" smtClean="0">
                <a:solidFill>
                  <a:srgbClr val="56C4D2"/>
                </a:solidFill>
                <a:latin typeface="Huawei Sans" panose="020C0503030203020204" pitchFamily="34" charset="0"/>
              </a:rPr>
              <a:t>R&amp;D VN</a:t>
            </a:r>
            <a:endParaRPr lang="en-US" altLang="zh-CN" sz="1200" dirty="0">
              <a:solidFill>
                <a:srgbClr val="56C4D2"/>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1" name="圆角矩形 180"/>
          <p:cNvSpPr/>
          <p:nvPr/>
        </p:nvSpPr>
        <p:spPr bwMode="gray">
          <a:xfrm>
            <a:off x="1602879" y="5126265"/>
            <a:ext cx="687037" cy="380105"/>
          </a:xfrm>
          <a:prstGeom prst="roundRect">
            <a:avLst/>
          </a:prstGeom>
          <a:solidFill>
            <a:srgbClr val="FF9999"/>
          </a:solidFill>
        </p:spPr>
        <p:txBody>
          <a:bodyPr wrap="square" lIns="36000" tIns="36000" rIns="36000" bIns="36000" anchor="ctr" anchorCtr="0">
            <a:noAutofit/>
          </a:bodyPr>
          <a:lstStyle/>
          <a:p>
            <a:pPr algn="ctr" fontAlgn="ctr"/>
            <a:r>
              <a:rPr lang="en-US" sz="1200" dirty="0" smtClean="0">
                <a:solidFill>
                  <a:schemeClr val="bg1"/>
                </a:solidFill>
                <a:latin typeface="Huawei Sans" panose="020C0503030203020204" pitchFamily="34" charset="0"/>
              </a:rPr>
              <a:t>Security group 1</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2" name="弧形 181"/>
          <p:cNvSpPr/>
          <p:nvPr/>
        </p:nvSpPr>
        <p:spPr bwMode="gray">
          <a:xfrm>
            <a:off x="2085303" y="4961051"/>
            <a:ext cx="591241" cy="367114"/>
          </a:xfrm>
          <a:prstGeom prst="arc">
            <a:avLst>
              <a:gd name="adj1" fmla="val 11049573"/>
              <a:gd name="adj2" fmla="val 0"/>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弧形 182"/>
          <p:cNvSpPr/>
          <p:nvPr/>
        </p:nvSpPr>
        <p:spPr bwMode="gray">
          <a:xfrm>
            <a:off x="2906771" y="4961051"/>
            <a:ext cx="591241" cy="367114"/>
          </a:xfrm>
          <a:prstGeom prst="arc">
            <a:avLst>
              <a:gd name="adj1" fmla="val 11049573"/>
              <a:gd name="adj2" fmla="val 0"/>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4" name="组合 183"/>
          <p:cNvGrpSpPr>
            <a:grpSpLocks noChangeAspect="1"/>
          </p:cNvGrpSpPr>
          <p:nvPr/>
        </p:nvGrpSpPr>
        <p:grpSpPr bwMode="gray">
          <a:xfrm>
            <a:off x="2310555" y="4895409"/>
            <a:ext cx="166104" cy="166104"/>
            <a:chOff x="10441953" y="5633214"/>
            <a:chExt cx="264000" cy="264000"/>
          </a:xfrm>
        </p:grpSpPr>
        <p:sp>
          <p:nvSpPr>
            <p:cNvPr id="185" name="椭圆 184"/>
            <p:cNvSpPr>
              <a:spLocks noChangeAspect="1"/>
            </p:cNvSpPr>
            <p:nvPr/>
          </p:nvSpPr>
          <p:spPr bwMode="gray">
            <a:xfrm>
              <a:off x="10441953" y="5633214"/>
              <a:ext cx="264000" cy="264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6" name="任意多边形 185"/>
            <p:cNvSpPr/>
            <p:nvPr/>
          </p:nvSpPr>
          <p:spPr bwMode="gray">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127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spcBef>
                  <a:spcPts val="0"/>
                </a:spcBef>
                <a:spcAft>
                  <a:spcPts val="0"/>
                </a:spcAft>
              </a:pP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87" name="组合 28"/>
          <p:cNvGrpSpPr/>
          <p:nvPr/>
        </p:nvGrpSpPr>
        <p:grpSpPr bwMode="gray">
          <a:xfrm>
            <a:off x="3106824" y="4898005"/>
            <a:ext cx="163115" cy="163118"/>
            <a:chOff x="5076056" y="3356992"/>
            <a:chExt cx="436268" cy="436277"/>
          </a:xfrm>
        </p:grpSpPr>
        <p:sp>
          <p:nvSpPr>
            <p:cNvPr id="188"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禁止符 23"/>
            <p:cNvSpPr/>
            <p:nvPr/>
          </p:nvSpPr>
          <p:spPr bwMode="gray">
            <a:xfrm>
              <a:off x="5076056" y="3357000"/>
              <a:ext cx="436268" cy="436269"/>
            </a:xfrm>
            <a:prstGeom prst="noSmoking">
              <a:avLst>
                <a:gd name="adj" fmla="val 154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0" name="矩形 189"/>
          <p:cNvSpPr/>
          <p:nvPr/>
        </p:nvSpPr>
        <p:spPr bwMode="gray">
          <a:xfrm>
            <a:off x="4283982" y="5231057"/>
            <a:ext cx="1263487" cy="784830"/>
          </a:xfrm>
          <a:prstGeom prst="rect">
            <a:avLst/>
          </a:prstGeom>
        </p:spPr>
        <p:txBody>
          <a:bodyPr wrap="square">
            <a:spAutoFit/>
          </a:bodyPr>
          <a:lstStyle/>
          <a:p>
            <a:pPr marL="171450" indent="-171450" fontAlgn="ctr">
              <a:lnSpc>
                <a:spcPts val="1800"/>
              </a:lnSpc>
              <a:buFont typeface="Arial" panose="020B0604020202020204" pitchFamily="34" charset="0"/>
              <a:buChar char="•"/>
            </a:pPr>
            <a:r>
              <a:rPr lang="en-US" sz="1200" dirty="0" smtClean="0">
                <a:latin typeface="Huawei Sans" panose="020C0503030203020204" pitchFamily="34" charset="0"/>
              </a:rPr>
              <a:t>Access policy</a:t>
            </a:r>
          </a:p>
          <a:p>
            <a:pPr marL="171450" indent="-171450" fontAlgn="ctr">
              <a:lnSpc>
                <a:spcPts val="1800"/>
              </a:lnSpc>
              <a:buFont typeface="Arial" panose="020B0604020202020204" pitchFamily="34" charset="0"/>
              <a:buChar char="•"/>
            </a:pPr>
            <a:r>
              <a:rPr lang="en-US" sz="1200" dirty="0">
                <a:latin typeface="Huawei Sans" panose="020C0503030203020204" pitchFamily="34" charset="0"/>
              </a:rPr>
              <a:t>B</a:t>
            </a:r>
            <a:r>
              <a:rPr lang="en-US" sz="1200" dirty="0" smtClean="0">
                <a:latin typeface="Huawei Sans" panose="020C0503030203020204" pitchFamily="34" charset="0"/>
              </a:rPr>
              <a:t>andwidth</a:t>
            </a:r>
          </a:p>
          <a:p>
            <a:pPr marL="171450" indent="-171450" fontAlgn="ctr">
              <a:lnSpc>
                <a:spcPts val="1800"/>
              </a:lnSpc>
              <a:buFont typeface="Arial" panose="020B0604020202020204" pitchFamily="34" charset="0"/>
              <a:buChar char="•"/>
            </a:pPr>
            <a:r>
              <a:rPr lang="en-US" sz="1200" dirty="0" smtClean="0">
                <a:latin typeface="Huawei Sans" panose="020C0503030203020204" pitchFamily="34" charset="0"/>
              </a:rPr>
              <a:t>Priority</a:t>
            </a:r>
            <a:endParaRPr lang="en-US" sz="1200" dirty="0">
              <a:latin typeface="Huawei Sans" panose="020C0503030203020204" pitchFamily="34" charset="0"/>
            </a:endParaRPr>
          </a:p>
        </p:txBody>
      </p:sp>
      <p:sp>
        <p:nvSpPr>
          <p:cNvPr id="191" name="圆角矩形 190"/>
          <p:cNvSpPr/>
          <p:nvPr/>
        </p:nvSpPr>
        <p:spPr bwMode="gray">
          <a:xfrm>
            <a:off x="2448139" y="5126265"/>
            <a:ext cx="687037" cy="380105"/>
          </a:xfrm>
          <a:prstGeom prst="roundRect">
            <a:avLst/>
          </a:prstGeom>
          <a:solidFill>
            <a:srgbClr val="FF9999"/>
          </a:solidFill>
        </p:spPr>
        <p:txBody>
          <a:bodyPr wrap="square" lIns="36000" tIns="36000" rIns="36000" bIns="36000" anchor="ctr" anchorCtr="0">
            <a:noAutofit/>
          </a:bodyPr>
          <a:lstStyle/>
          <a:p>
            <a:pPr algn="ctr" fontAlgn="ctr"/>
            <a:r>
              <a:rPr lang="en-US" sz="1200" dirty="0" smtClean="0">
                <a:solidFill>
                  <a:schemeClr val="bg1"/>
                </a:solidFill>
                <a:latin typeface="Huawei Sans" panose="020C0503030203020204" pitchFamily="34" charset="0"/>
              </a:rPr>
              <a:t>Security group 2</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2" name="圆角矩形 191"/>
          <p:cNvSpPr/>
          <p:nvPr/>
        </p:nvSpPr>
        <p:spPr bwMode="gray">
          <a:xfrm>
            <a:off x="3286484" y="5126265"/>
            <a:ext cx="687037" cy="380105"/>
          </a:xfrm>
          <a:prstGeom prst="roundRect">
            <a:avLst/>
          </a:prstGeom>
          <a:solidFill>
            <a:srgbClr val="FF9999"/>
          </a:solidFill>
        </p:spPr>
        <p:txBody>
          <a:bodyPr wrap="square" lIns="36000" tIns="36000" rIns="36000" bIns="36000" anchor="ctr" anchorCtr="0">
            <a:noAutofit/>
          </a:bodyPr>
          <a:lstStyle/>
          <a:p>
            <a:pPr algn="ctr" fontAlgn="ctr"/>
            <a:r>
              <a:rPr lang="en-US" sz="1200" dirty="0" smtClean="0">
                <a:solidFill>
                  <a:schemeClr val="bg1"/>
                </a:solidFill>
                <a:latin typeface="Huawei Sans" panose="020C0503030203020204" pitchFamily="34" charset="0"/>
              </a:rPr>
              <a:t>Security group 3</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3" name="圆角矩形 192"/>
          <p:cNvSpPr/>
          <p:nvPr/>
        </p:nvSpPr>
        <p:spPr bwMode="gray">
          <a:xfrm>
            <a:off x="1741784" y="5774542"/>
            <a:ext cx="687037" cy="380105"/>
          </a:xfrm>
          <a:prstGeom prst="roundRect">
            <a:avLst/>
          </a:prstGeom>
          <a:solidFill>
            <a:srgbClr val="9DC3E6"/>
          </a:solidFill>
        </p:spPr>
        <p:txBody>
          <a:bodyPr wrap="square" lIns="36000" tIns="36000" rIns="36000" bIns="36000" anchor="ctr" anchorCtr="0">
            <a:noAutofit/>
          </a:bodyPr>
          <a:lstStyle/>
          <a:p>
            <a:pPr algn="ctr" fontAlgn="ctr"/>
            <a:r>
              <a:rPr lang="en-US" sz="1200" dirty="0" smtClean="0">
                <a:solidFill>
                  <a:schemeClr val="bg1"/>
                </a:solidFill>
                <a:latin typeface="Huawei Sans" panose="020C0503030203020204" pitchFamily="34" charset="0"/>
              </a:rPr>
              <a:t>Security group 4</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4" name="圆角矩形 193"/>
          <p:cNvSpPr/>
          <p:nvPr/>
        </p:nvSpPr>
        <p:spPr bwMode="gray">
          <a:xfrm>
            <a:off x="3120669" y="5774542"/>
            <a:ext cx="687037" cy="380105"/>
          </a:xfrm>
          <a:prstGeom prst="roundRect">
            <a:avLst/>
          </a:prstGeom>
          <a:solidFill>
            <a:srgbClr val="9DC3E6"/>
          </a:solidFill>
        </p:spPr>
        <p:txBody>
          <a:bodyPr wrap="square" lIns="36000" tIns="36000" rIns="36000" bIns="36000" anchor="ctr" anchorCtr="0">
            <a:noAutofit/>
          </a:bodyPr>
          <a:lstStyle/>
          <a:p>
            <a:pPr algn="ctr" fontAlgn="ctr"/>
            <a:r>
              <a:rPr lang="en-US" sz="1200" dirty="0" smtClean="0">
                <a:solidFill>
                  <a:schemeClr val="bg1"/>
                </a:solidFill>
                <a:latin typeface="Huawei Sans" panose="020C0503030203020204" pitchFamily="34" charset="0"/>
              </a:rPr>
              <a:t>Security group 5</a:t>
            </a:r>
            <a:endParaRPr lang="en-US" altLang="zh-CN" sz="1200" dirty="0">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5" name="弧形 194"/>
          <p:cNvSpPr/>
          <p:nvPr/>
        </p:nvSpPr>
        <p:spPr bwMode="gray">
          <a:xfrm>
            <a:off x="2215740" y="5621120"/>
            <a:ext cx="1152162" cy="367114"/>
          </a:xfrm>
          <a:prstGeom prst="arc">
            <a:avLst>
              <a:gd name="adj1" fmla="val 11049573"/>
              <a:gd name="adj2" fmla="val 0"/>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wrap="square"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6" name="组合 28"/>
          <p:cNvGrpSpPr/>
          <p:nvPr/>
        </p:nvGrpSpPr>
        <p:grpSpPr bwMode="gray">
          <a:xfrm>
            <a:off x="2719697" y="5571045"/>
            <a:ext cx="163115" cy="163118"/>
            <a:chOff x="5076056" y="3356992"/>
            <a:chExt cx="436268" cy="436277"/>
          </a:xfrm>
        </p:grpSpPr>
        <p:sp>
          <p:nvSpPr>
            <p:cNvPr id="197"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禁止符 23"/>
            <p:cNvSpPr/>
            <p:nvPr/>
          </p:nvSpPr>
          <p:spPr bwMode="gray">
            <a:xfrm>
              <a:off x="5076056" y="3357000"/>
              <a:ext cx="436268" cy="436269"/>
            </a:xfrm>
            <a:prstGeom prst="noSmoking">
              <a:avLst>
                <a:gd name="adj" fmla="val 154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fontAlgn="ct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9562370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smtClean="0"/>
              <a:t>Full Scenarios: Full Coverage from Simple-Service Campuses to Multi-Branch Interconnection Campuses</a:t>
            </a:r>
            <a:endParaRPr lang="zh-CN" altLang="en-US" dirty="0"/>
          </a:p>
        </p:txBody>
      </p:sp>
      <p:grpSp>
        <p:nvGrpSpPr>
          <p:cNvPr id="101" name="组合 100"/>
          <p:cNvGrpSpPr/>
          <p:nvPr/>
        </p:nvGrpSpPr>
        <p:grpSpPr bwMode="gray">
          <a:xfrm>
            <a:off x="7822377" y="2137922"/>
            <a:ext cx="3527788" cy="1368198"/>
            <a:chOff x="2458370" y="2301397"/>
            <a:chExt cx="3527788" cy="1368198"/>
          </a:xfrm>
        </p:grpSpPr>
        <p:sp>
          <p:nvSpPr>
            <p:cNvPr id="102" name="梯形 101"/>
            <p:cNvSpPr/>
            <p:nvPr/>
          </p:nvSpPr>
          <p:spPr bwMode="gray">
            <a:xfrm>
              <a:off x="2458370" y="2301397"/>
              <a:ext cx="3527788" cy="1368198"/>
            </a:xfrm>
            <a:prstGeom prst="trapezoid">
              <a:avLst>
                <a:gd name="adj" fmla="val 98051"/>
              </a:avLst>
            </a:prstGeom>
            <a:gradFill flip="none" rotWithShape="1">
              <a:gsLst>
                <a:gs pos="0">
                  <a:schemeClr val="bg1">
                    <a:alpha val="0"/>
                  </a:schemeClr>
                </a:gs>
                <a:gs pos="35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梯形 102"/>
            <p:cNvSpPr/>
            <p:nvPr/>
          </p:nvSpPr>
          <p:spPr bwMode="gray">
            <a:xfrm>
              <a:off x="2929423" y="2301397"/>
              <a:ext cx="2585682" cy="1368198"/>
            </a:xfrm>
            <a:prstGeom prst="trapezoid">
              <a:avLst>
                <a:gd name="adj" fmla="val 67520"/>
              </a:avLst>
            </a:prstGeom>
            <a:gradFill flip="none" rotWithShape="1">
              <a:gsLst>
                <a:gs pos="0">
                  <a:schemeClr val="bg1">
                    <a:alpha val="0"/>
                  </a:schemeClr>
                </a:gs>
                <a:gs pos="43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梯形 103"/>
            <p:cNvSpPr/>
            <p:nvPr/>
          </p:nvSpPr>
          <p:spPr bwMode="gray">
            <a:xfrm>
              <a:off x="3266979" y="2301397"/>
              <a:ext cx="1934088" cy="1368198"/>
            </a:xfrm>
            <a:prstGeom prst="trapezoid">
              <a:avLst>
                <a:gd name="adj" fmla="val 47346"/>
              </a:avLst>
            </a:prstGeom>
            <a:gradFill flip="none" rotWithShape="1">
              <a:gsLst>
                <a:gs pos="0">
                  <a:schemeClr val="bg1">
                    <a:alpha val="0"/>
                  </a:schemeClr>
                </a:gs>
                <a:gs pos="56000">
                  <a:srgbClr val="99DFF9">
                    <a:alpha val="57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5" name="组合 104"/>
          <p:cNvGrpSpPr/>
          <p:nvPr/>
        </p:nvGrpSpPr>
        <p:grpSpPr bwMode="gray">
          <a:xfrm>
            <a:off x="4336193" y="2137922"/>
            <a:ext cx="3527788" cy="1368198"/>
            <a:chOff x="2458370" y="2301397"/>
            <a:chExt cx="3527788" cy="1368198"/>
          </a:xfrm>
        </p:grpSpPr>
        <p:sp>
          <p:nvSpPr>
            <p:cNvPr id="106" name="梯形 105"/>
            <p:cNvSpPr/>
            <p:nvPr/>
          </p:nvSpPr>
          <p:spPr bwMode="gray">
            <a:xfrm>
              <a:off x="2458370" y="2301397"/>
              <a:ext cx="3527788" cy="1368198"/>
            </a:xfrm>
            <a:prstGeom prst="trapezoid">
              <a:avLst>
                <a:gd name="adj" fmla="val 98051"/>
              </a:avLst>
            </a:prstGeom>
            <a:gradFill flip="none" rotWithShape="1">
              <a:gsLst>
                <a:gs pos="0">
                  <a:schemeClr val="bg1">
                    <a:alpha val="0"/>
                  </a:schemeClr>
                </a:gs>
                <a:gs pos="35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梯形 106"/>
            <p:cNvSpPr/>
            <p:nvPr/>
          </p:nvSpPr>
          <p:spPr bwMode="gray">
            <a:xfrm>
              <a:off x="2929423" y="2301397"/>
              <a:ext cx="2585682" cy="1368198"/>
            </a:xfrm>
            <a:prstGeom prst="trapezoid">
              <a:avLst>
                <a:gd name="adj" fmla="val 67520"/>
              </a:avLst>
            </a:prstGeom>
            <a:gradFill flip="none" rotWithShape="1">
              <a:gsLst>
                <a:gs pos="0">
                  <a:schemeClr val="bg1">
                    <a:alpha val="0"/>
                  </a:schemeClr>
                </a:gs>
                <a:gs pos="43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梯形 107"/>
            <p:cNvSpPr/>
            <p:nvPr/>
          </p:nvSpPr>
          <p:spPr bwMode="gray">
            <a:xfrm>
              <a:off x="3266979" y="2301397"/>
              <a:ext cx="1934088" cy="1368198"/>
            </a:xfrm>
            <a:prstGeom prst="trapezoid">
              <a:avLst>
                <a:gd name="adj" fmla="val 47346"/>
              </a:avLst>
            </a:prstGeom>
            <a:gradFill flip="none" rotWithShape="1">
              <a:gsLst>
                <a:gs pos="0">
                  <a:schemeClr val="bg1">
                    <a:alpha val="0"/>
                  </a:schemeClr>
                </a:gs>
                <a:gs pos="56000">
                  <a:srgbClr val="99DFF9">
                    <a:alpha val="57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9" name="梯形 108"/>
          <p:cNvSpPr/>
          <p:nvPr/>
        </p:nvSpPr>
        <p:spPr bwMode="gray">
          <a:xfrm>
            <a:off x="500649" y="2137922"/>
            <a:ext cx="3527788" cy="1368198"/>
          </a:xfrm>
          <a:prstGeom prst="trapezoid">
            <a:avLst>
              <a:gd name="adj" fmla="val 98051"/>
            </a:avLst>
          </a:prstGeom>
          <a:gradFill flip="none" rotWithShape="1">
            <a:gsLst>
              <a:gs pos="0">
                <a:schemeClr val="bg1">
                  <a:alpha val="0"/>
                </a:schemeClr>
              </a:gs>
              <a:gs pos="35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梯形 109"/>
          <p:cNvSpPr/>
          <p:nvPr/>
        </p:nvSpPr>
        <p:spPr bwMode="gray">
          <a:xfrm>
            <a:off x="971702" y="2137922"/>
            <a:ext cx="2585682" cy="1368198"/>
          </a:xfrm>
          <a:prstGeom prst="trapezoid">
            <a:avLst>
              <a:gd name="adj" fmla="val 67520"/>
            </a:avLst>
          </a:prstGeom>
          <a:gradFill flip="none" rotWithShape="1">
            <a:gsLst>
              <a:gs pos="0">
                <a:schemeClr val="bg1">
                  <a:alpha val="0"/>
                </a:schemeClr>
              </a:gs>
              <a:gs pos="43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梯形 110"/>
          <p:cNvSpPr/>
          <p:nvPr/>
        </p:nvSpPr>
        <p:spPr bwMode="gray">
          <a:xfrm>
            <a:off x="1456110" y="2137922"/>
            <a:ext cx="1640384" cy="1368198"/>
          </a:xfrm>
          <a:prstGeom prst="trapezoid">
            <a:avLst>
              <a:gd name="adj" fmla="val 40539"/>
            </a:avLst>
          </a:prstGeom>
          <a:gradFill flip="none" rotWithShape="1">
            <a:gsLst>
              <a:gs pos="0">
                <a:schemeClr val="bg1">
                  <a:alpha val="0"/>
                </a:schemeClr>
              </a:gs>
              <a:gs pos="56000">
                <a:srgbClr val="99DFF9">
                  <a:alpha val="57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2" name="组合 111"/>
          <p:cNvGrpSpPr/>
          <p:nvPr/>
        </p:nvGrpSpPr>
        <p:grpSpPr bwMode="gray">
          <a:xfrm>
            <a:off x="4119644" y="1371566"/>
            <a:ext cx="3690243" cy="2983146"/>
            <a:chOff x="4136734" y="1282487"/>
            <a:chExt cx="3690243" cy="3454468"/>
          </a:xfrm>
        </p:grpSpPr>
        <p:cxnSp>
          <p:nvCxnSpPr>
            <p:cNvPr id="113" name="直接连接符 112"/>
            <p:cNvCxnSpPr/>
            <p:nvPr/>
          </p:nvCxnSpPr>
          <p:spPr bwMode="gray">
            <a:xfrm flipH="1">
              <a:off x="4136734" y="1282487"/>
              <a:ext cx="17090" cy="3454468"/>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bwMode="gray">
            <a:xfrm flipH="1">
              <a:off x="7809887" y="1282487"/>
              <a:ext cx="17090" cy="3454468"/>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115" name="矩形 114"/>
          <p:cNvSpPr/>
          <p:nvPr/>
        </p:nvSpPr>
        <p:spPr bwMode="gray">
          <a:xfrm>
            <a:off x="7822378" y="1437866"/>
            <a:ext cx="3926710" cy="338554"/>
          </a:xfrm>
          <a:prstGeom prst="rect">
            <a:avLst/>
          </a:prstGeom>
        </p:spPr>
        <p:txBody>
          <a:bodyPr wrap="square">
            <a:spAutoFit/>
          </a:bodyPr>
          <a:lstStyle/>
          <a:p>
            <a:pPr algn="ctr"/>
            <a:r>
              <a:rPr lang="en-US" altLang="zh-CN" sz="1600" b="1" dirty="0">
                <a:latin typeface="Huawei Sans" panose="020C0503030203020204" pitchFamily="34" charset="0"/>
              </a:rPr>
              <a:t>Multi-branch interconnection campus</a:t>
            </a:r>
            <a:endParaRPr kumimoji="1"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矩形 115"/>
          <p:cNvSpPr/>
          <p:nvPr/>
        </p:nvSpPr>
        <p:spPr bwMode="gray">
          <a:xfrm>
            <a:off x="4955383" y="1437866"/>
            <a:ext cx="2289409" cy="338554"/>
          </a:xfrm>
          <a:prstGeom prst="rect">
            <a:avLst/>
          </a:prstGeom>
        </p:spPr>
        <p:txBody>
          <a:bodyPr wrap="none">
            <a:spAutoFit/>
          </a:bodyPr>
          <a:lstStyle/>
          <a:p>
            <a:pPr algn="ctr"/>
            <a:r>
              <a:rPr lang="en-US" altLang="zh-CN" sz="1600" b="1" dirty="0">
                <a:latin typeface="Huawei Sans" panose="020C0503030203020204" pitchFamily="34" charset="0"/>
              </a:rPr>
              <a:t>Multi-service campus</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矩形 116"/>
          <p:cNvSpPr/>
          <p:nvPr/>
        </p:nvSpPr>
        <p:spPr bwMode="gray">
          <a:xfrm>
            <a:off x="1047282" y="1437866"/>
            <a:ext cx="2427268" cy="338554"/>
          </a:xfrm>
          <a:prstGeom prst="rect">
            <a:avLst/>
          </a:prstGeom>
        </p:spPr>
        <p:txBody>
          <a:bodyPr wrap="none">
            <a:spAutoFit/>
          </a:bodyPr>
          <a:lstStyle/>
          <a:p>
            <a:pPr algn="ctr"/>
            <a:r>
              <a:rPr lang="en-US" altLang="zh-CN" sz="1600" b="1" dirty="0">
                <a:latin typeface="Huawei Sans" panose="020C0503030203020204" pitchFamily="34" charset="0"/>
              </a:rPr>
              <a:t>Simple-service campus</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9" name="图片 1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398106" y="1683456"/>
            <a:ext cx="1725620" cy="446632"/>
          </a:xfrm>
          <a:prstGeom prst="rect">
            <a:avLst/>
          </a:prstGeom>
        </p:spPr>
      </p:pic>
      <p:sp>
        <p:nvSpPr>
          <p:cNvPr id="120" name="Freeform 159"/>
          <p:cNvSpPr/>
          <p:nvPr/>
        </p:nvSpPr>
        <p:spPr bwMode="gray">
          <a:xfrm flipH="1">
            <a:off x="1806175" y="255609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Freeform 186"/>
          <p:cNvSpPr>
            <a:spLocks noEditPoints="1"/>
          </p:cNvSpPr>
          <p:nvPr/>
        </p:nvSpPr>
        <p:spPr bwMode="gray">
          <a:xfrm>
            <a:off x="1511417" y="3214474"/>
            <a:ext cx="419835" cy="421028"/>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a:defRPr/>
            </a:pPr>
            <a:endParaRPr lang="zh-CN" altLang="en-US">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6" name="组合 125"/>
          <p:cNvGrpSpPr/>
          <p:nvPr/>
        </p:nvGrpSpPr>
        <p:grpSpPr bwMode="gray">
          <a:xfrm>
            <a:off x="739684" y="3334663"/>
            <a:ext cx="237067" cy="300839"/>
            <a:chOff x="546923" y="2951440"/>
            <a:chExt cx="195923" cy="248627"/>
          </a:xfrm>
        </p:grpSpPr>
        <p:sp>
          <p:nvSpPr>
            <p:cNvPr id="127" name="Freeform 12"/>
            <p:cNvSpPr>
              <a:spLocks/>
            </p:cNvSpPr>
            <p:nvPr/>
          </p:nvSpPr>
          <p:spPr bwMode="gray">
            <a:xfrm>
              <a:off x="546923" y="2951440"/>
              <a:ext cx="195195" cy="9962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solidFill>
              <a:schemeClr val="bg1">
                <a:lumMod val="50000"/>
              </a:schemeClr>
            </a:solidFill>
            <a:ln w="9525">
              <a:noFill/>
              <a:round/>
              <a:headEnd/>
              <a:tailEnd/>
            </a:ln>
          </p:spPr>
          <p:txBody>
            <a:bodyPr/>
            <a:lstStyle/>
            <a:p>
              <a:pPr algn="ctr">
                <a:defRPr/>
              </a:pPr>
              <a:endParaRPr lang="zh-CN" altLang="en-US">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Freeform 13"/>
            <p:cNvSpPr>
              <a:spLocks noEditPoints="1"/>
            </p:cNvSpPr>
            <p:nvPr/>
          </p:nvSpPr>
          <p:spPr bwMode="gray">
            <a:xfrm>
              <a:off x="546923" y="3063410"/>
              <a:ext cx="195923" cy="136657"/>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solidFill>
              <a:schemeClr val="bg1">
                <a:lumMod val="50000"/>
              </a:schemeClr>
            </a:solidFill>
            <a:ln w="9525">
              <a:noFill/>
              <a:round/>
              <a:headEnd/>
              <a:tailEnd/>
            </a:ln>
          </p:spPr>
          <p:txBody>
            <a:bodyPr/>
            <a:lstStyle/>
            <a:p>
              <a:pPr algn="ctr">
                <a:defRPr/>
              </a:pPr>
              <a:endParaRPr lang="zh-CN" altLang="en-US">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9" name="Freeform 30"/>
          <p:cNvSpPr>
            <a:spLocks noEditPoints="1"/>
          </p:cNvSpPr>
          <p:nvPr/>
        </p:nvSpPr>
        <p:spPr bwMode="gray">
          <a:xfrm>
            <a:off x="2467077" y="3117336"/>
            <a:ext cx="212680" cy="518166"/>
          </a:xfrm>
          <a:custGeom>
            <a:avLst/>
            <a:gdLst/>
            <a:ahLst/>
            <a:cxnLst>
              <a:cxn ang="0">
                <a:pos x="2156" y="993"/>
              </a:cxn>
              <a:cxn ang="0">
                <a:pos x="4056" y="3975"/>
              </a:cxn>
              <a:cxn ang="0">
                <a:pos x="3497" y="2787"/>
              </a:cxn>
              <a:cxn ang="0">
                <a:pos x="3497" y="3320"/>
              </a:cxn>
              <a:cxn ang="0">
                <a:pos x="4076" y="4477"/>
              </a:cxn>
              <a:cxn ang="0">
                <a:pos x="3574" y="13182"/>
              </a:cxn>
              <a:cxn ang="0">
                <a:pos x="3574" y="13682"/>
              </a:cxn>
              <a:cxn ang="0">
                <a:pos x="3763" y="11440"/>
              </a:cxn>
              <a:cxn ang="0">
                <a:pos x="1316" y="11940"/>
              </a:cxn>
              <a:cxn ang="0">
                <a:pos x="4076" y="8829"/>
              </a:cxn>
              <a:cxn ang="0">
                <a:pos x="2822" y="8829"/>
              </a:cxn>
              <a:cxn ang="0">
                <a:pos x="1818" y="8458"/>
              </a:cxn>
              <a:cxn ang="0">
                <a:pos x="564" y="7088"/>
              </a:cxn>
              <a:cxn ang="0">
                <a:pos x="3679" y="7587"/>
              </a:cxn>
              <a:cxn ang="0">
                <a:pos x="1065" y="4477"/>
              </a:cxn>
              <a:cxn ang="0">
                <a:pos x="1096" y="4477"/>
              </a:cxn>
              <a:cxn ang="0">
                <a:pos x="2570" y="4976"/>
              </a:cxn>
              <a:cxn ang="0">
                <a:pos x="1086" y="4976"/>
              </a:cxn>
              <a:cxn ang="0">
                <a:pos x="3574" y="15423"/>
              </a:cxn>
              <a:cxn ang="0">
                <a:pos x="2822" y="15423"/>
              </a:cxn>
              <a:cxn ang="0">
                <a:pos x="2070" y="15423"/>
              </a:cxn>
              <a:cxn ang="0">
                <a:pos x="1316" y="15423"/>
              </a:cxn>
              <a:cxn ang="0">
                <a:pos x="564" y="15423"/>
              </a:cxn>
              <a:cxn ang="0">
                <a:pos x="2822" y="14552"/>
              </a:cxn>
              <a:cxn ang="0">
                <a:pos x="1316" y="14552"/>
              </a:cxn>
              <a:cxn ang="0">
                <a:pos x="564" y="14552"/>
              </a:cxn>
              <a:cxn ang="0">
                <a:pos x="3574" y="12811"/>
              </a:cxn>
              <a:cxn ang="0">
                <a:pos x="2822" y="12811"/>
              </a:cxn>
              <a:cxn ang="0">
                <a:pos x="2070" y="12811"/>
              </a:cxn>
              <a:cxn ang="0">
                <a:pos x="1316" y="12811"/>
              </a:cxn>
              <a:cxn ang="0">
                <a:pos x="564" y="12811"/>
              </a:cxn>
              <a:cxn ang="0">
                <a:pos x="3574" y="11070"/>
              </a:cxn>
              <a:cxn ang="0">
                <a:pos x="2822" y="11070"/>
              </a:cxn>
              <a:cxn ang="0">
                <a:pos x="2070" y="11070"/>
              </a:cxn>
              <a:cxn ang="0">
                <a:pos x="1316" y="11070"/>
              </a:cxn>
              <a:cxn ang="0">
                <a:pos x="564" y="11070"/>
              </a:cxn>
              <a:cxn ang="0">
                <a:pos x="3574" y="10199"/>
              </a:cxn>
              <a:cxn ang="0">
                <a:pos x="1316" y="10199"/>
              </a:cxn>
              <a:cxn ang="0">
                <a:pos x="564" y="10199"/>
              </a:cxn>
              <a:cxn ang="0">
                <a:pos x="2070" y="9329"/>
              </a:cxn>
              <a:cxn ang="0">
                <a:pos x="1316" y="9329"/>
              </a:cxn>
              <a:cxn ang="0">
                <a:pos x="564" y="9329"/>
              </a:cxn>
              <a:cxn ang="0">
                <a:pos x="3574" y="8458"/>
              </a:cxn>
              <a:cxn ang="0">
                <a:pos x="2070" y="8458"/>
              </a:cxn>
              <a:cxn ang="0">
                <a:pos x="3574" y="6717"/>
              </a:cxn>
              <a:cxn ang="0">
                <a:pos x="2070" y="6717"/>
              </a:cxn>
              <a:cxn ang="0">
                <a:pos x="1316" y="6717"/>
              </a:cxn>
              <a:cxn ang="0">
                <a:pos x="564" y="6717"/>
              </a:cxn>
              <a:cxn ang="0">
                <a:pos x="3574" y="5847"/>
              </a:cxn>
              <a:cxn ang="0">
                <a:pos x="2822" y="5847"/>
              </a:cxn>
              <a:cxn ang="0">
                <a:pos x="2070" y="5847"/>
              </a:cxn>
              <a:cxn ang="0">
                <a:pos x="564" y="5847"/>
              </a:cxn>
            </a:cxnLst>
            <a:rect l="0" t="0" r="r" b="b"/>
            <a:pathLst>
              <a:path w="4640" h="16096">
                <a:moveTo>
                  <a:pt x="0" y="16096"/>
                </a:moveTo>
                <a:lnTo>
                  <a:pt x="0" y="3975"/>
                </a:lnTo>
                <a:lnTo>
                  <a:pt x="584" y="3975"/>
                </a:lnTo>
                <a:lnTo>
                  <a:pt x="584" y="2624"/>
                </a:lnTo>
                <a:lnTo>
                  <a:pt x="2156" y="993"/>
                </a:lnTo>
                <a:lnTo>
                  <a:pt x="2156" y="0"/>
                </a:lnTo>
                <a:lnTo>
                  <a:pt x="2484" y="0"/>
                </a:lnTo>
                <a:lnTo>
                  <a:pt x="2484" y="1015"/>
                </a:lnTo>
                <a:lnTo>
                  <a:pt x="4056" y="2624"/>
                </a:lnTo>
                <a:lnTo>
                  <a:pt x="4056" y="3975"/>
                </a:lnTo>
                <a:lnTo>
                  <a:pt x="4640" y="3975"/>
                </a:lnTo>
                <a:lnTo>
                  <a:pt x="4640" y="16096"/>
                </a:lnTo>
                <a:lnTo>
                  <a:pt x="0" y="16096"/>
                </a:lnTo>
                <a:close/>
                <a:moveTo>
                  <a:pt x="1143" y="2787"/>
                </a:moveTo>
                <a:lnTo>
                  <a:pt x="3497" y="2787"/>
                </a:lnTo>
                <a:lnTo>
                  <a:pt x="3497" y="3158"/>
                </a:lnTo>
                <a:lnTo>
                  <a:pt x="1143" y="3158"/>
                </a:lnTo>
                <a:lnTo>
                  <a:pt x="1143" y="2787"/>
                </a:lnTo>
                <a:close/>
                <a:moveTo>
                  <a:pt x="1143" y="3320"/>
                </a:moveTo>
                <a:lnTo>
                  <a:pt x="3497" y="3320"/>
                </a:lnTo>
                <a:lnTo>
                  <a:pt x="3497" y="3692"/>
                </a:lnTo>
                <a:lnTo>
                  <a:pt x="1143" y="3692"/>
                </a:lnTo>
                <a:lnTo>
                  <a:pt x="1143" y="3320"/>
                </a:lnTo>
                <a:close/>
                <a:moveTo>
                  <a:pt x="3574" y="4477"/>
                </a:moveTo>
                <a:lnTo>
                  <a:pt x="4076" y="4477"/>
                </a:lnTo>
                <a:lnTo>
                  <a:pt x="4076" y="4976"/>
                </a:lnTo>
                <a:lnTo>
                  <a:pt x="3574" y="4976"/>
                </a:lnTo>
                <a:lnTo>
                  <a:pt x="3574" y="4477"/>
                </a:lnTo>
                <a:close/>
                <a:moveTo>
                  <a:pt x="1316" y="13182"/>
                </a:moveTo>
                <a:lnTo>
                  <a:pt x="3574" y="13182"/>
                </a:lnTo>
                <a:lnTo>
                  <a:pt x="3846" y="13182"/>
                </a:lnTo>
                <a:lnTo>
                  <a:pt x="4076" y="13182"/>
                </a:lnTo>
                <a:lnTo>
                  <a:pt x="4076" y="13682"/>
                </a:lnTo>
                <a:lnTo>
                  <a:pt x="3846" y="13682"/>
                </a:lnTo>
                <a:lnTo>
                  <a:pt x="3574" y="13682"/>
                </a:lnTo>
                <a:lnTo>
                  <a:pt x="1316" y="13682"/>
                </a:lnTo>
                <a:lnTo>
                  <a:pt x="1316" y="13182"/>
                </a:lnTo>
                <a:close/>
                <a:moveTo>
                  <a:pt x="1316" y="11440"/>
                </a:moveTo>
                <a:lnTo>
                  <a:pt x="3574" y="11440"/>
                </a:lnTo>
                <a:lnTo>
                  <a:pt x="3763" y="11440"/>
                </a:lnTo>
                <a:lnTo>
                  <a:pt x="4076" y="11440"/>
                </a:lnTo>
                <a:lnTo>
                  <a:pt x="4076" y="11940"/>
                </a:lnTo>
                <a:lnTo>
                  <a:pt x="3763" y="11940"/>
                </a:lnTo>
                <a:lnTo>
                  <a:pt x="3574" y="11940"/>
                </a:lnTo>
                <a:lnTo>
                  <a:pt x="1316" y="11940"/>
                </a:lnTo>
                <a:lnTo>
                  <a:pt x="1316" y="11440"/>
                </a:lnTo>
                <a:close/>
                <a:moveTo>
                  <a:pt x="2822" y="8829"/>
                </a:moveTo>
                <a:lnTo>
                  <a:pt x="3220" y="8829"/>
                </a:lnTo>
                <a:lnTo>
                  <a:pt x="3324" y="8829"/>
                </a:lnTo>
                <a:lnTo>
                  <a:pt x="4076" y="8829"/>
                </a:lnTo>
                <a:lnTo>
                  <a:pt x="4076" y="9329"/>
                </a:lnTo>
                <a:lnTo>
                  <a:pt x="3324" y="9329"/>
                </a:lnTo>
                <a:lnTo>
                  <a:pt x="3220" y="9329"/>
                </a:lnTo>
                <a:lnTo>
                  <a:pt x="2822" y="9329"/>
                </a:lnTo>
                <a:lnTo>
                  <a:pt x="2822" y="8829"/>
                </a:lnTo>
                <a:close/>
                <a:moveTo>
                  <a:pt x="564" y="7958"/>
                </a:moveTo>
                <a:lnTo>
                  <a:pt x="878" y="7958"/>
                </a:lnTo>
                <a:lnTo>
                  <a:pt x="1066" y="7958"/>
                </a:lnTo>
                <a:lnTo>
                  <a:pt x="1818" y="7958"/>
                </a:lnTo>
                <a:lnTo>
                  <a:pt x="1818" y="8458"/>
                </a:lnTo>
                <a:lnTo>
                  <a:pt x="1066" y="8458"/>
                </a:lnTo>
                <a:lnTo>
                  <a:pt x="878" y="8458"/>
                </a:lnTo>
                <a:lnTo>
                  <a:pt x="564" y="8458"/>
                </a:lnTo>
                <a:lnTo>
                  <a:pt x="564" y="7958"/>
                </a:lnTo>
                <a:close/>
                <a:moveTo>
                  <a:pt x="564" y="7088"/>
                </a:moveTo>
                <a:lnTo>
                  <a:pt x="3574" y="7088"/>
                </a:lnTo>
                <a:lnTo>
                  <a:pt x="3679" y="7088"/>
                </a:lnTo>
                <a:lnTo>
                  <a:pt x="4076" y="7088"/>
                </a:lnTo>
                <a:lnTo>
                  <a:pt x="4076" y="7587"/>
                </a:lnTo>
                <a:lnTo>
                  <a:pt x="3679" y="7587"/>
                </a:lnTo>
                <a:lnTo>
                  <a:pt x="3574" y="7587"/>
                </a:lnTo>
                <a:lnTo>
                  <a:pt x="564" y="7587"/>
                </a:lnTo>
                <a:lnTo>
                  <a:pt x="564" y="7088"/>
                </a:lnTo>
                <a:close/>
                <a:moveTo>
                  <a:pt x="564" y="4477"/>
                </a:moveTo>
                <a:lnTo>
                  <a:pt x="1065" y="4477"/>
                </a:lnTo>
                <a:lnTo>
                  <a:pt x="1065" y="4976"/>
                </a:lnTo>
                <a:lnTo>
                  <a:pt x="564" y="4976"/>
                </a:lnTo>
                <a:lnTo>
                  <a:pt x="564" y="4477"/>
                </a:lnTo>
                <a:close/>
                <a:moveTo>
                  <a:pt x="1086" y="4477"/>
                </a:moveTo>
                <a:lnTo>
                  <a:pt x="1096" y="4477"/>
                </a:lnTo>
                <a:lnTo>
                  <a:pt x="1160" y="4477"/>
                </a:lnTo>
                <a:lnTo>
                  <a:pt x="1164" y="4477"/>
                </a:lnTo>
                <a:lnTo>
                  <a:pt x="1382" y="4477"/>
                </a:lnTo>
                <a:lnTo>
                  <a:pt x="2570" y="4477"/>
                </a:lnTo>
                <a:lnTo>
                  <a:pt x="2570" y="4976"/>
                </a:lnTo>
                <a:lnTo>
                  <a:pt x="1382" y="4976"/>
                </a:lnTo>
                <a:lnTo>
                  <a:pt x="1164" y="4976"/>
                </a:lnTo>
                <a:lnTo>
                  <a:pt x="1160" y="4976"/>
                </a:lnTo>
                <a:lnTo>
                  <a:pt x="1096" y="4976"/>
                </a:lnTo>
                <a:lnTo>
                  <a:pt x="1086" y="4976"/>
                </a:lnTo>
                <a:lnTo>
                  <a:pt x="1086" y="4477"/>
                </a:lnTo>
                <a:close/>
                <a:moveTo>
                  <a:pt x="3574" y="14923"/>
                </a:moveTo>
                <a:lnTo>
                  <a:pt x="4076" y="14923"/>
                </a:lnTo>
                <a:lnTo>
                  <a:pt x="4076" y="15423"/>
                </a:lnTo>
                <a:lnTo>
                  <a:pt x="3574" y="15423"/>
                </a:lnTo>
                <a:lnTo>
                  <a:pt x="3574" y="14923"/>
                </a:lnTo>
                <a:close/>
                <a:moveTo>
                  <a:pt x="2822" y="14923"/>
                </a:moveTo>
                <a:lnTo>
                  <a:pt x="3324" y="14923"/>
                </a:lnTo>
                <a:lnTo>
                  <a:pt x="3324" y="15423"/>
                </a:lnTo>
                <a:lnTo>
                  <a:pt x="2822" y="15423"/>
                </a:lnTo>
                <a:lnTo>
                  <a:pt x="2822" y="14923"/>
                </a:lnTo>
                <a:close/>
                <a:moveTo>
                  <a:pt x="2070" y="14923"/>
                </a:moveTo>
                <a:lnTo>
                  <a:pt x="2570" y="14923"/>
                </a:lnTo>
                <a:lnTo>
                  <a:pt x="2570" y="15423"/>
                </a:lnTo>
                <a:lnTo>
                  <a:pt x="2070" y="15423"/>
                </a:lnTo>
                <a:lnTo>
                  <a:pt x="2070" y="14923"/>
                </a:lnTo>
                <a:close/>
                <a:moveTo>
                  <a:pt x="1316" y="14923"/>
                </a:moveTo>
                <a:lnTo>
                  <a:pt x="1818" y="14923"/>
                </a:lnTo>
                <a:lnTo>
                  <a:pt x="1818" y="15423"/>
                </a:lnTo>
                <a:lnTo>
                  <a:pt x="1316" y="15423"/>
                </a:lnTo>
                <a:lnTo>
                  <a:pt x="1316" y="14923"/>
                </a:lnTo>
                <a:close/>
                <a:moveTo>
                  <a:pt x="564" y="14923"/>
                </a:moveTo>
                <a:lnTo>
                  <a:pt x="1066" y="14923"/>
                </a:lnTo>
                <a:lnTo>
                  <a:pt x="1066" y="15423"/>
                </a:lnTo>
                <a:lnTo>
                  <a:pt x="564" y="15423"/>
                </a:lnTo>
                <a:lnTo>
                  <a:pt x="564" y="14923"/>
                </a:lnTo>
                <a:close/>
                <a:moveTo>
                  <a:pt x="2822" y="14052"/>
                </a:moveTo>
                <a:lnTo>
                  <a:pt x="3324" y="14052"/>
                </a:lnTo>
                <a:lnTo>
                  <a:pt x="3324" y="14552"/>
                </a:lnTo>
                <a:lnTo>
                  <a:pt x="2822" y="14552"/>
                </a:lnTo>
                <a:lnTo>
                  <a:pt x="2822" y="14052"/>
                </a:lnTo>
                <a:close/>
                <a:moveTo>
                  <a:pt x="1316" y="14052"/>
                </a:moveTo>
                <a:lnTo>
                  <a:pt x="1818" y="14052"/>
                </a:lnTo>
                <a:lnTo>
                  <a:pt x="1818" y="14552"/>
                </a:lnTo>
                <a:lnTo>
                  <a:pt x="1316" y="14552"/>
                </a:lnTo>
                <a:lnTo>
                  <a:pt x="1316" y="14052"/>
                </a:lnTo>
                <a:close/>
                <a:moveTo>
                  <a:pt x="564" y="14052"/>
                </a:moveTo>
                <a:lnTo>
                  <a:pt x="1066" y="14052"/>
                </a:lnTo>
                <a:lnTo>
                  <a:pt x="1066" y="14552"/>
                </a:lnTo>
                <a:lnTo>
                  <a:pt x="564" y="14552"/>
                </a:lnTo>
                <a:lnTo>
                  <a:pt x="564" y="14052"/>
                </a:lnTo>
                <a:close/>
                <a:moveTo>
                  <a:pt x="3574" y="12311"/>
                </a:moveTo>
                <a:lnTo>
                  <a:pt x="4076" y="12311"/>
                </a:lnTo>
                <a:lnTo>
                  <a:pt x="4076" y="12811"/>
                </a:lnTo>
                <a:lnTo>
                  <a:pt x="3574" y="12811"/>
                </a:lnTo>
                <a:lnTo>
                  <a:pt x="3574" y="12311"/>
                </a:lnTo>
                <a:close/>
                <a:moveTo>
                  <a:pt x="2822" y="12311"/>
                </a:moveTo>
                <a:lnTo>
                  <a:pt x="3324" y="12311"/>
                </a:lnTo>
                <a:lnTo>
                  <a:pt x="3324" y="12811"/>
                </a:lnTo>
                <a:lnTo>
                  <a:pt x="2822" y="12811"/>
                </a:lnTo>
                <a:lnTo>
                  <a:pt x="2822" y="12311"/>
                </a:lnTo>
                <a:close/>
                <a:moveTo>
                  <a:pt x="2070" y="12311"/>
                </a:moveTo>
                <a:lnTo>
                  <a:pt x="2570" y="12311"/>
                </a:lnTo>
                <a:lnTo>
                  <a:pt x="2570" y="12811"/>
                </a:lnTo>
                <a:lnTo>
                  <a:pt x="2070" y="12811"/>
                </a:lnTo>
                <a:lnTo>
                  <a:pt x="2070" y="12311"/>
                </a:lnTo>
                <a:close/>
                <a:moveTo>
                  <a:pt x="1316" y="12311"/>
                </a:moveTo>
                <a:lnTo>
                  <a:pt x="1818" y="12311"/>
                </a:lnTo>
                <a:lnTo>
                  <a:pt x="1818" y="12811"/>
                </a:lnTo>
                <a:lnTo>
                  <a:pt x="1316" y="12811"/>
                </a:lnTo>
                <a:lnTo>
                  <a:pt x="1316" y="12311"/>
                </a:lnTo>
                <a:close/>
                <a:moveTo>
                  <a:pt x="564" y="12311"/>
                </a:moveTo>
                <a:lnTo>
                  <a:pt x="1066" y="12311"/>
                </a:lnTo>
                <a:lnTo>
                  <a:pt x="1066" y="12811"/>
                </a:lnTo>
                <a:lnTo>
                  <a:pt x="564" y="12811"/>
                </a:lnTo>
                <a:lnTo>
                  <a:pt x="564" y="12311"/>
                </a:lnTo>
                <a:close/>
                <a:moveTo>
                  <a:pt x="3574" y="10570"/>
                </a:moveTo>
                <a:lnTo>
                  <a:pt x="4076" y="10570"/>
                </a:lnTo>
                <a:lnTo>
                  <a:pt x="4076" y="11070"/>
                </a:lnTo>
                <a:lnTo>
                  <a:pt x="3574" y="11070"/>
                </a:lnTo>
                <a:lnTo>
                  <a:pt x="3574" y="10570"/>
                </a:lnTo>
                <a:close/>
                <a:moveTo>
                  <a:pt x="2822" y="10570"/>
                </a:moveTo>
                <a:lnTo>
                  <a:pt x="3324" y="10570"/>
                </a:lnTo>
                <a:lnTo>
                  <a:pt x="3324" y="11070"/>
                </a:lnTo>
                <a:lnTo>
                  <a:pt x="2822" y="11070"/>
                </a:lnTo>
                <a:lnTo>
                  <a:pt x="2822" y="10570"/>
                </a:lnTo>
                <a:close/>
                <a:moveTo>
                  <a:pt x="2070" y="10570"/>
                </a:moveTo>
                <a:lnTo>
                  <a:pt x="2570" y="10570"/>
                </a:lnTo>
                <a:lnTo>
                  <a:pt x="2570" y="11070"/>
                </a:lnTo>
                <a:lnTo>
                  <a:pt x="2070" y="11070"/>
                </a:lnTo>
                <a:lnTo>
                  <a:pt x="2070" y="10570"/>
                </a:lnTo>
                <a:close/>
                <a:moveTo>
                  <a:pt x="1316" y="10570"/>
                </a:moveTo>
                <a:lnTo>
                  <a:pt x="1818" y="10570"/>
                </a:lnTo>
                <a:lnTo>
                  <a:pt x="1818" y="11070"/>
                </a:lnTo>
                <a:lnTo>
                  <a:pt x="1316" y="11070"/>
                </a:lnTo>
                <a:lnTo>
                  <a:pt x="1316" y="10570"/>
                </a:lnTo>
                <a:close/>
                <a:moveTo>
                  <a:pt x="564" y="10570"/>
                </a:moveTo>
                <a:lnTo>
                  <a:pt x="1066" y="10570"/>
                </a:lnTo>
                <a:lnTo>
                  <a:pt x="1066" y="11070"/>
                </a:lnTo>
                <a:lnTo>
                  <a:pt x="564" y="11070"/>
                </a:lnTo>
                <a:lnTo>
                  <a:pt x="564" y="10570"/>
                </a:lnTo>
                <a:close/>
                <a:moveTo>
                  <a:pt x="3574" y="9700"/>
                </a:moveTo>
                <a:lnTo>
                  <a:pt x="4076" y="9700"/>
                </a:lnTo>
                <a:lnTo>
                  <a:pt x="4076" y="10199"/>
                </a:lnTo>
                <a:lnTo>
                  <a:pt x="3574" y="10199"/>
                </a:lnTo>
                <a:lnTo>
                  <a:pt x="3574" y="9700"/>
                </a:lnTo>
                <a:close/>
                <a:moveTo>
                  <a:pt x="1316" y="9700"/>
                </a:moveTo>
                <a:lnTo>
                  <a:pt x="1818" y="9700"/>
                </a:lnTo>
                <a:lnTo>
                  <a:pt x="1818" y="10199"/>
                </a:lnTo>
                <a:lnTo>
                  <a:pt x="1316" y="10199"/>
                </a:lnTo>
                <a:lnTo>
                  <a:pt x="1316" y="9700"/>
                </a:lnTo>
                <a:close/>
                <a:moveTo>
                  <a:pt x="564" y="9700"/>
                </a:moveTo>
                <a:lnTo>
                  <a:pt x="1066" y="9700"/>
                </a:lnTo>
                <a:lnTo>
                  <a:pt x="1066" y="10199"/>
                </a:lnTo>
                <a:lnTo>
                  <a:pt x="564" y="10199"/>
                </a:lnTo>
                <a:lnTo>
                  <a:pt x="564" y="9700"/>
                </a:lnTo>
                <a:close/>
                <a:moveTo>
                  <a:pt x="2070" y="8829"/>
                </a:moveTo>
                <a:lnTo>
                  <a:pt x="2570" y="8829"/>
                </a:lnTo>
                <a:lnTo>
                  <a:pt x="2570" y="9329"/>
                </a:lnTo>
                <a:lnTo>
                  <a:pt x="2070" y="9329"/>
                </a:lnTo>
                <a:lnTo>
                  <a:pt x="2070" y="8829"/>
                </a:lnTo>
                <a:close/>
                <a:moveTo>
                  <a:pt x="1316" y="8829"/>
                </a:moveTo>
                <a:lnTo>
                  <a:pt x="1818" y="8829"/>
                </a:lnTo>
                <a:lnTo>
                  <a:pt x="1818" y="9329"/>
                </a:lnTo>
                <a:lnTo>
                  <a:pt x="1316" y="9329"/>
                </a:lnTo>
                <a:lnTo>
                  <a:pt x="1316" y="8829"/>
                </a:lnTo>
                <a:close/>
                <a:moveTo>
                  <a:pt x="564" y="8829"/>
                </a:moveTo>
                <a:lnTo>
                  <a:pt x="1066" y="8829"/>
                </a:lnTo>
                <a:lnTo>
                  <a:pt x="1066" y="9329"/>
                </a:lnTo>
                <a:lnTo>
                  <a:pt x="564" y="9329"/>
                </a:lnTo>
                <a:lnTo>
                  <a:pt x="564" y="8829"/>
                </a:lnTo>
                <a:close/>
                <a:moveTo>
                  <a:pt x="3574" y="7958"/>
                </a:moveTo>
                <a:lnTo>
                  <a:pt x="4076" y="7958"/>
                </a:lnTo>
                <a:lnTo>
                  <a:pt x="4076" y="8458"/>
                </a:lnTo>
                <a:lnTo>
                  <a:pt x="3574" y="8458"/>
                </a:lnTo>
                <a:lnTo>
                  <a:pt x="3574" y="7958"/>
                </a:lnTo>
                <a:close/>
                <a:moveTo>
                  <a:pt x="2070" y="7958"/>
                </a:moveTo>
                <a:lnTo>
                  <a:pt x="2570" y="7958"/>
                </a:lnTo>
                <a:lnTo>
                  <a:pt x="2570" y="8458"/>
                </a:lnTo>
                <a:lnTo>
                  <a:pt x="2070" y="8458"/>
                </a:lnTo>
                <a:lnTo>
                  <a:pt x="2070" y="7958"/>
                </a:lnTo>
                <a:close/>
                <a:moveTo>
                  <a:pt x="3574" y="6217"/>
                </a:moveTo>
                <a:lnTo>
                  <a:pt x="4076" y="6217"/>
                </a:lnTo>
                <a:lnTo>
                  <a:pt x="4076" y="6717"/>
                </a:lnTo>
                <a:lnTo>
                  <a:pt x="3574" y="6717"/>
                </a:lnTo>
                <a:lnTo>
                  <a:pt x="3574" y="6217"/>
                </a:lnTo>
                <a:close/>
                <a:moveTo>
                  <a:pt x="2070" y="6217"/>
                </a:moveTo>
                <a:lnTo>
                  <a:pt x="2570" y="6217"/>
                </a:lnTo>
                <a:lnTo>
                  <a:pt x="2570" y="6717"/>
                </a:lnTo>
                <a:lnTo>
                  <a:pt x="2070" y="6717"/>
                </a:lnTo>
                <a:lnTo>
                  <a:pt x="2070" y="6217"/>
                </a:lnTo>
                <a:close/>
                <a:moveTo>
                  <a:pt x="1316" y="6217"/>
                </a:moveTo>
                <a:lnTo>
                  <a:pt x="1818" y="6217"/>
                </a:lnTo>
                <a:lnTo>
                  <a:pt x="1818" y="6717"/>
                </a:lnTo>
                <a:lnTo>
                  <a:pt x="1316" y="6717"/>
                </a:lnTo>
                <a:lnTo>
                  <a:pt x="1316" y="6217"/>
                </a:lnTo>
                <a:close/>
                <a:moveTo>
                  <a:pt x="564" y="6217"/>
                </a:moveTo>
                <a:lnTo>
                  <a:pt x="1066" y="6217"/>
                </a:lnTo>
                <a:lnTo>
                  <a:pt x="1066" y="6717"/>
                </a:lnTo>
                <a:lnTo>
                  <a:pt x="564" y="6717"/>
                </a:lnTo>
                <a:lnTo>
                  <a:pt x="564" y="6217"/>
                </a:lnTo>
                <a:close/>
                <a:moveTo>
                  <a:pt x="3574" y="5347"/>
                </a:moveTo>
                <a:lnTo>
                  <a:pt x="4076" y="5347"/>
                </a:lnTo>
                <a:lnTo>
                  <a:pt x="4076" y="5847"/>
                </a:lnTo>
                <a:lnTo>
                  <a:pt x="3574" y="5847"/>
                </a:lnTo>
                <a:lnTo>
                  <a:pt x="3574" y="5347"/>
                </a:lnTo>
                <a:close/>
                <a:moveTo>
                  <a:pt x="2822" y="5347"/>
                </a:moveTo>
                <a:lnTo>
                  <a:pt x="3324" y="5347"/>
                </a:lnTo>
                <a:lnTo>
                  <a:pt x="3324" y="5847"/>
                </a:lnTo>
                <a:lnTo>
                  <a:pt x="2822" y="5847"/>
                </a:lnTo>
                <a:lnTo>
                  <a:pt x="2822" y="5347"/>
                </a:lnTo>
                <a:close/>
                <a:moveTo>
                  <a:pt x="2070" y="5347"/>
                </a:moveTo>
                <a:lnTo>
                  <a:pt x="2570" y="5347"/>
                </a:lnTo>
                <a:lnTo>
                  <a:pt x="2570" y="5847"/>
                </a:lnTo>
                <a:lnTo>
                  <a:pt x="2070" y="5847"/>
                </a:lnTo>
                <a:lnTo>
                  <a:pt x="2070" y="5347"/>
                </a:lnTo>
                <a:close/>
                <a:moveTo>
                  <a:pt x="564" y="5347"/>
                </a:moveTo>
                <a:lnTo>
                  <a:pt x="1066" y="5347"/>
                </a:lnTo>
                <a:lnTo>
                  <a:pt x="1066" y="5847"/>
                </a:lnTo>
                <a:lnTo>
                  <a:pt x="564" y="5847"/>
                </a:lnTo>
                <a:lnTo>
                  <a:pt x="564" y="5347"/>
                </a:lnTo>
                <a:close/>
              </a:path>
            </a:pathLst>
          </a:custGeom>
          <a:solidFill>
            <a:schemeClr val="bg1">
              <a:lumMod val="50000"/>
            </a:schemeClr>
          </a:solidFill>
          <a:ln w="9525">
            <a:noFill/>
            <a:round/>
            <a:headEnd/>
            <a:tailEnd/>
          </a:ln>
        </p:spPr>
        <p:txBody>
          <a:bodyPr/>
          <a:lstStyle/>
          <a:p>
            <a:pPr algn="ctr">
              <a:defRPr/>
            </a:pPr>
            <a:endParaRPr lang="zh-CN" altLang="en-US">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0" name="图片 129"/>
          <p:cNvPicPr>
            <a:picLocks noChangeAspect="1"/>
          </p:cNvPicPr>
          <p:nvPr/>
        </p:nvPicPr>
        <p:blipFill>
          <a:blip r:embed="rId4"/>
          <a:stretch>
            <a:fillRect/>
          </a:stretch>
        </p:blipFill>
        <p:spPr bwMode="gray">
          <a:xfrm>
            <a:off x="3149050" y="3134151"/>
            <a:ext cx="786433" cy="501351"/>
          </a:xfrm>
          <a:prstGeom prst="rect">
            <a:avLst/>
          </a:prstGeom>
        </p:spPr>
      </p:pic>
      <p:pic>
        <p:nvPicPr>
          <p:cNvPr id="131" name="图片 1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237277" y="1683456"/>
            <a:ext cx="1725620" cy="446632"/>
          </a:xfrm>
          <a:prstGeom prst="rect">
            <a:avLst/>
          </a:prstGeom>
        </p:spPr>
      </p:pic>
      <p:pic>
        <p:nvPicPr>
          <p:cNvPr id="132" name="图片 1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819852" y="1683456"/>
            <a:ext cx="1725620" cy="446632"/>
          </a:xfrm>
          <a:prstGeom prst="rect">
            <a:avLst/>
          </a:prstGeom>
        </p:spPr>
      </p:pic>
      <p:sp>
        <p:nvSpPr>
          <p:cNvPr id="133" name="梯形 132"/>
          <p:cNvSpPr/>
          <p:nvPr/>
        </p:nvSpPr>
        <p:spPr bwMode="gray">
          <a:xfrm>
            <a:off x="4973184" y="2944877"/>
            <a:ext cx="2253806" cy="296995"/>
          </a:xfrm>
          <a:prstGeom prst="trapezoid">
            <a:avLst>
              <a:gd name="adj" fmla="val 55460"/>
            </a:avLst>
          </a:prstGeom>
          <a:gradFill flip="none" rotWithShape="1">
            <a:gsLst>
              <a:gs pos="0">
                <a:schemeClr val="bg1"/>
              </a:gs>
              <a:gs pos="100000">
                <a:srgbClr val="30B5C5"/>
              </a:gs>
            </a:gsLst>
            <a:lin ang="5400000" scaled="1"/>
            <a:tileRect/>
          </a:gradFill>
          <a:ln>
            <a:gradFill flip="none" rotWithShape="1">
              <a:gsLst>
                <a:gs pos="0">
                  <a:schemeClr val="accent1">
                    <a:lumMod val="5000"/>
                    <a:lumOff val="95000"/>
                    <a:alpha val="0"/>
                  </a:schemeClr>
                </a:gs>
                <a:gs pos="90000">
                  <a:srgbClr val="30B5C5"/>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梯形 133"/>
          <p:cNvSpPr/>
          <p:nvPr/>
        </p:nvSpPr>
        <p:spPr bwMode="gray">
          <a:xfrm>
            <a:off x="4973184" y="2670740"/>
            <a:ext cx="2253806" cy="280769"/>
          </a:xfrm>
          <a:prstGeom prst="trapezoid">
            <a:avLst>
              <a:gd name="adj" fmla="val 60956"/>
            </a:avLst>
          </a:prstGeom>
          <a:gradFill flip="none" rotWithShape="1">
            <a:gsLst>
              <a:gs pos="0">
                <a:schemeClr val="bg1"/>
              </a:gs>
              <a:gs pos="100000">
                <a:srgbClr val="FCC800"/>
              </a:gs>
            </a:gsLst>
            <a:lin ang="5400000" scaled="1"/>
            <a:tileRect/>
          </a:gradFill>
          <a:ln>
            <a:gradFill flip="none" rotWithShape="1">
              <a:gsLst>
                <a:gs pos="0">
                  <a:schemeClr val="accent1">
                    <a:lumMod val="5000"/>
                    <a:lumOff val="95000"/>
                    <a:alpha val="0"/>
                  </a:schemeClr>
                </a:gs>
                <a:gs pos="90000">
                  <a:srgbClr val="FCC80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梯形 134"/>
          <p:cNvSpPr/>
          <p:nvPr/>
        </p:nvSpPr>
        <p:spPr bwMode="gray">
          <a:xfrm>
            <a:off x="4973184" y="2395790"/>
            <a:ext cx="2253806" cy="281583"/>
          </a:xfrm>
          <a:prstGeom prst="trapezoid">
            <a:avLst>
              <a:gd name="adj" fmla="val 51827"/>
            </a:avLst>
          </a:prstGeom>
          <a:gradFill flip="none" rotWithShape="1">
            <a:gsLst>
              <a:gs pos="0">
                <a:schemeClr val="bg1">
                  <a:alpha val="29000"/>
                </a:schemeClr>
              </a:gs>
              <a:gs pos="100000">
                <a:srgbClr val="ED6D00"/>
              </a:gs>
            </a:gsLst>
            <a:lin ang="5400000" scaled="1"/>
            <a:tileRect/>
          </a:gradFill>
          <a:ln>
            <a:gradFill flip="none" rotWithShape="1">
              <a:gsLst>
                <a:gs pos="0">
                  <a:schemeClr val="accent1">
                    <a:lumMod val="5000"/>
                    <a:lumOff val="95000"/>
                    <a:alpha val="0"/>
                  </a:schemeClr>
                </a:gs>
                <a:gs pos="90000">
                  <a:srgbClr val="ED6D0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6" name="组合 44284"/>
          <p:cNvGrpSpPr>
            <a:grpSpLocks/>
          </p:cNvGrpSpPr>
          <p:nvPr/>
        </p:nvGrpSpPr>
        <p:grpSpPr bwMode="gray">
          <a:xfrm>
            <a:off x="5684385" y="3254482"/>
            <a:ext cx="831406" cy="543474"/>
            <a:chOff x="2974975" y="2452688"/>
            <a:chExt cx="827088" cy="541338"/>
          </a:xfrm>
        </p:grpSpPr>
        <p:sp>
          <p:nvSpPr>
            <p:cNvPr id="137" name="Freeform 196"/>
            <p:cNvSpPr>
              <a:spLocks/>
            </p:cNvSpPr>
            <p:nvPr/>
          </p:nvSpPr>
          <p:spPr bwMode="gray">
            <a:xfrm>
              <a:off x="3084513" y="265588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Freeform 197"/>
            <p:cNvSpPr>
              <a:spLocks/>
            </p:cNvSpPr>
            <p:nvPr/>
          </p:nvSpPr>
          <p:spPr bwMode="gray">
            <a:xfrm>
              <a:off x="3278188" y="2778126"/>
              <a:ext cx="22225" cy="36513"/>
            </a:xfrm>
            <a:custGeom>
              <a:avLst/>
              <a:gdLst>
                <a:gd name="T0" fmla="*/ 2147483647 w 54"/>
                <a:gd name="T1" fmla="*/ 2147483647 h 87"/>
                <a:gd name="T2" fmla="*/ 2147483647 w 54"/>
                <a:gd name="T3" fmla="*/ 2147483647 h 87"/>
                <a:gd name="T4" fmla="*/ 0 w 54"/>
                <a:gd name="T5" fmla="*/ 2147483647 h 87"/>
                <a:gd name="T6" fmla="*/ 0 w 54"/>
                <a:gd name="T7" fmla="*/ 0 h 87"/>
                <a:gd name="T8" fmla="*/ 2147483647 w 54"/>
                <a:gd name="T9" fmla="*/ 0 h 87"/>
                <a:gd name="T10" fmla="*/ 2147483647 w 54"/>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87">
                  <a:moveTo>
                    <a:pt x="54" y="87"/>
                  </a:moveTo>
                  <a:lnTo>
                    <a:pt x="54" y="87"/>
                  </a:lnTo>
                  <a:lnTo>
                    <a:pt x="0" y="87"/>
                  </a:lnTo>
                  <a:lnTo>
                    <a:pt x="0" y="0"/>
                  </a:lnTo>
                  <a:lnTo>
                    <a:pt x="54" y="0"/>
                  </a:lnTo>
                  <a:lnTo>
                    <a:pt x="54"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Freeform 198"/>
            <p:cNvSpPr>
              <a:spLocks/>
            </p:cNvSpPr>
            <p:nvPr/>
          </p:nvSpPr>
          <p:spPr bwMode="gray">
            <a:xfrm>
              <a:off x="3517900" y="2519363"/>
              <a:ext cx="19050"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Freeform 199"/>
            <p:cNvSpPr>
              <a:spLocks/>
            </p:cNvSpPr>
            <p:nvPr/>
          </p:nvSpPr>
          <p:spPr bwMode="gray">
            <a:xfrm>
              <a:off x="3556000"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Freeform 200"/>
            <p:cNvSpPr>
              <a:spLocks/>
            </p:cNvSpPr>
            <p:nvPr/>
          </p:nvSpPr>
          <p:spPr bwMode="gray">
            <a:xfrm>
              <a:off x="3592513"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Freeform 201"/>
            <p:cNvSpPr>
              <a:spLocks/>
            </p:cNvSpPr>
            <p:nvPr/>
          </p:nvSpPr>
          <p:spPr bwMode="gray">
            <a:xfrm>
              <a:off x="3309938" y="2778126"/>
              <a:ext cx="38100" cy="36513"/>
            </a:xfrm>
            <a:custGeom>
              <a:avLst/>
              <a:gdLst>
                <a:gd name="T0" fmla="*/ 2147483647 w 92"/>
                <a:gd name="T1" fmla="*/ 2147483647 h 87"/>
                <a:gd name="T2" fmla="*/ 2147483647 w 92"/>
                <a:gd name="T3" fmla="*/ 2147483647 h 87"/>
                <a:gd name="T4" fmla="*/ 0 w 92"/>
                <a:gd name="T5" fmla="*/ 2147483647 h 87"/>
                <a:gd name="T6" fmla="*/ 0 w 92"/>
                <a:gd name="T7" fmla="*/ 0 h 87"/>
                <a:gd name="T8" fmla="*/ 2147483647 w 92"/>
                <a:gd name="T9" fmla="*/ 0 h 87"/>
                <a:gd name="T10" fmla="*/ 2147483647 w 92"/>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2" h="87">
                  <a:moveTo>
                    <a:pt x="92" y="87"/>
                  </a:moveTo>
                  <a:lnTo>
                    <a:pt x="92" y="87"/>
                  </a:lnTo>
                  <a:lnTo>
                    <a:pt x="0" y="87"/>
                  </a:lnTo>
                  <a:lnTo>
                    <a:pt x="0" y="0"/>
                  </a:lnTo>
                  <a:lnTo>
                    <a:pt x="92" y="0"/>
                  </a:lnTo>
                  <a:lnTo>
                    <a:pt x="92"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Freeform 202"/>
            <p:cNvSpPr>
              <a:spLocks/>
            </p:cNvSpPr>
            <p:nvPr/>
          </p:nvSpPr>
          <p:spPr bwMode="gray">
            <a:xfrm>
              <a:off x="3360738" y="2778126"/>
              <a:ext cx="50800" cy="36513"/>
            </a:xfrm>
            <a:custGeom>
              <a:avLst/>
              <a:gdLst>
                <a:gd name="T0" fmla="*/ 2147483647 w 123"/>
                <a:gd name="T1" fmla="*/ 2147483647 h 87"/>
                <a:gd name="T2" fmla="*/ 2147483647 w 123"/>
                <a:gd name="T3" fmla="*/ 2147483647 h 87"/>
                <a:gd name="T4" fmla="*/ 0 w 123"/>
                <a:gd name="T5" fmla="*/ 2147483647 h 87"/>
                <a:gd name="T6" fmla="*/ 0 w 123"/>
                <a:gd name="T7" fmla="*/ 0 h 87"/>
                <a:gd name="T8" fmla="*/ 2147483647 w 123"/>
                <a:gd name="T9" fmla="*/ 0 h 87"/>
                <a:gd name="T10" fmla="*/ 2147483647 w 123"/>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3" h="87">
                  <a:moveTo>
                    <a:pt x="123" y="87"/>
                  </a:moveTo>
                  <a:lnTo>
                    <a:pt x="123" y="87"/>
                  </a:lnTo>
                  <a:lnTo>
                    <a:pt x="0" y="87"/>
                  </a:lnTo>
                  <a:lnTo>
                    <a:pt x="0" y="0"/>
                  </a:lnTo>
                  <a:lnTo>
                    <a:pt x="123" y="0"/>
                  </a:lnTo>
                  <a:lnTo>
                    <a:pt x="123"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Freeform 203"/>
            <p:cNvSpPr>
              <a:spLocks/>
            </p:cNvSpPr>
            <p:nvPr/>
          </p:nvSpPr>
          <p:spPr bwMode="gray">
            <a:xfrm>
              <a:off x="3084513" y="27749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Freeform 204"/>
            <p:cNvSpPr>
              <a:spLocks/>
            </p:cNvSpPr>
            <p:nvPr/>
          </p:nvSpPr>
          <p:spPr bwMode="gray">
            <a:xfrm>
              <a:off x="3141663" y="27241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Freeform 205"/>
            <p:cNvSpPr>
              <a:spLocks/>
            </p:cNvSpPr>
            <p:nvPr/>
          </p:nvSpPr>
          <p:spPr bwMode="gray">
            <a:xfrm>
              <a:off x="3141663" y="2843213"/>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206"/>
            <p:cNvSpPr>
              <a:spLocks/>
            </p:cNvSpPr>
            <p:nvPr/>
          </p:nvSpPr>
          <p:spPr bwMode="gray">
            <a:xfrm>
              <a:off x="2974975" y="2452688"/>
              <a:ext cx="827088" cy="527050"/>
            </a:xfrm>
            <a:custGeom>
              <a:avLst/>
              <a:gdLst>
                <a:gd name="T0" fmla="*/ 2147483647 w 1972"/>
                <a:gd name="T1" fmla="*/ 2147483647 h 1255"/>
                <a:gd name="T2" fmla="*/ 2147483647 w 1972"/>
                <a:gd name="T3" fmla="*/ 2147483647 h 1255"/>
                <a:gd name="T4" fmla="*/ 2147483647 w 1972"/>
                <a:gd name="T5" fmla="*/ 2147483647 h 1255"/>
                <a:gd name="T6" fmla="*/ 2147483647 w 1972"/>
                <a:gd name="T7" fmla="*/ 2147483647 h 1255"/>
                <a:gd name="T8" fmla="*/ 2147483647 w 1972"/>
                <a:gd name="T9" fmla="*/ 2147483647 h 1255"/>
                <a:gd name="T10" fmla="*/ 2147483647 w 1972"/>
                <a:gd name="T11" fmla="*/ 2147483647 h 1255"/>
                <a:gd name="T12" fmla="*/ 2147483647 w 1972"/>
                <a:gd name="T13" fmla="*/ 2147483647 h 1255"/>
                <a:gd name="T14" fmla="*/ 2147483647 w 1972"/>
                <a:gd name="T15" fmla="*/ 2147483647 h 1255"/>
                <a:gd name="T16" fmla="*/ 2147483647 w 1972"/>
                <a:gd name="T17" fmla="*/ 2147483647 h 1255"/>
                <a:gd name="T18" fmla="*/ 2147483647 w 1972"/>
                <a:gd name="T19" fmla="*/ 2147483647 h 1255"/>
                <a:gd name="T20" fmla="*/ 2147483647 w 1972"/>
                <a:gd name="T21" fmla="*/ 2147483647 h 1255"/>
                <a:gd name="T22" fmla="*/ 2147483647 w 1972"/>
                <a:gd name="T23" fmla="*/ 2147483647 h 1255"/>
                <a:gd name="T24" fmla="*/ 2147483647 w 1972"/>
                <a:gd name="T25" fmla="*/ 2147483647 h 1255"/>
                <a:gd name="T26" fmla="*/ 2147483647 w 1972"/>
                <a:gd name="T27" fmla="*/ 2147483647 h 1255"/>
                <a:gd name="T28" fmla="*/ 2147483647 w 1972"/>
                <a:gd name="T29" fmla="*/ 2147483647 h 1255"/>
                <a:gd name="T30" fmla="*/ 2147483647 w 1972"/>
                <a:gd name="T31" fmla="*/ 2147483647 h 1255"/>
                <a:gd name="T32" fmla="*/ 2147483647 w 1972"/>
                <a:gd name="T33" fmla="*/ 2147483647 h 1255"/>
                <a:gd name="T34" fmla="*/ 2147483647 w 1972"/>
                <a:gd name="T35" fmla="*/ 2147483647 h 1255"/>
                <a:gd name="T36" fmla="*/ 2147483647 w 1972"/>
                <a:gd name="T37" fmla="*/ 2147483647 h 1255"/>
                <a:gd name="T38" fmla="*/ 2147483647 w 1972"/>
                <a:gd name="T39" fmla="*/ 2147483647 h 1255"/>
                <a:gd name="T40" fmla="*/ 2147483647 w 1972"/>
                <a:gd name="T41" fmla="*/ 2147483647 h 1255"/>
                <a:gd name="T42" fmla="*/ 2147483647 w 1972"/>
                <a:gd name="T43" fmla="*/ 2147483647 h 1255"/>
                <a:gd name="T44" fmla="*/ 2147483647 w 1972"/>
                <a:gd name="T45" fmla="*/ 2147483647 h 1255"/>
                <a:gd name="T46" fmla="*/ 2147483647 w 1972"/>
                <a:gd name="T47" fmla="*/ 2147483647 h 1255"/>
                <a:gd name="T48" fmla="*/ 2147483647 w 1972"/>
                <a:gd name="T49" fmla="*/ 2147483647 h 1255"/>
                <a:gd name="T50" fmla="*/ 2147483647 w 1972"/>
                <a:gd name="T51" fmla="*/ 2147483647 h 1255"/>
                <a:gd name="T52" fmla="*/ 2147483647 w 1972"/>
                <a:gd name="T53" fmla="*/ 2147483647 h 1255"/>
                <a:gd name="T54" fmla="*/ 2147483647 w 1972"/>
                <a:gd name="T55" fmla="*/ 2147483647 h 1255"/>
                <a:gd name="T56" fmla="*/ 2147483647 w 1972"/>
                <a:gd name="T57" fmla="*/ 2147483647 h 1255"/>
                <a:gd name="T58" fmla="*/ 2147483647 w 1972"/>
                <a:gd name="T59" fmla="*/ 2147483647 h 1255"/>
                <a:gd name="T60" fmla="*/ 2147483647 w 1972"/>
                <a:gd name="T61" fmla="*/ 2147483647 h 1255"/>
                <a:gd name="T62" fmla="*/ 2147483647 w 1972"/>
                <a:gd name="T63" fmla="*/ 2147483647 h 1255"/>
                <a:gd name="T64" fmla="*/ 2147483647 w 1972"/>
                <a:gd name="T65" fmla="*/ 2147483647 h 1255"/>
                <a:gd name="T66" fmla="*/ 2147483647 w 1972"/>
                <a:gd name="T67" fmla="*/ 0 h 1255"/>
                <a:gd name="T68" fmla="*/ 2147483647 w 1972"/>
                <a:gd name="T69" fmla="*/ 2147483647 h 1255"/>
                <a:gd name="T70" fmla="*/ 2147483647 w 1972"/>
                <a:gd name="T71" fmla="*/ 2147483647 h 1255"/>
                <a:gd name="T72" fmla="*/ 2147483647 w 1972"/>
                <a:gd name="T73" fmla="*/ 2147483647 h 1255"/>
                <a:gd name="T74" fmla="*/ 2147483647 w 1972"/>
                <a:gd name="T75" fmla="*/ 2147483647 h 1255"/>
                <a:gd name="T76" fmla="*/ 2147483647 w 1972"/>
                <a:gd name="T77" fmla="*/ 2147483647 h 1255"/>
                <a:gd name="T78" fmla="*/ 2147483647 w 1972"/>
                <a:gd name="T79" fmla="*/ 2147483647 h 1255"/>
                <a:gd name="T80" fmla="*/ 2147483647 w 1972"/>
                <a:gd name="T81" fmla="*/ 2147483647 h 12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72" h="1255">
                  <a:moveTo>
                    <a:pt x="1937" y="1255"/>
                  </a:moveTo>
                  <a:lnTo>
                    <a:pt x="1937" y="1255"/>
                  </a:lnTo>
                  <a:lnTo>
                    <a:pt x="1515" y="1255"/>
                  </a:lnTo>
                  <a:cubicBezTo>
                    <a:pt x="1497" y="1255"/>
                    <a:pt x="1482" y="1240"/>
                    <a:pt x="1482" y="1222"/>
                  </a:cubicBezTo>
                  <a:cubicBezTo>
                    <a:pt x="1482" y="1203"/>
                    <a:pt x="1497" y="1188"/>
                    <a:pt x="1515" y="1188"/>
                  </a:cubicBezTo>
                  <a:lnTo>
                    <a:pt x="1882" y="1188"/>
                  </a:lnTo>
                  <a:lnTo>
                    <a:pt x="1833" y="1094"/>
                  </a:lnTo>
                  <a:lnTo>
                    <a:pt x="1798" y="1094"/>
                  </a:lnTo>
                  <a:cubicBezTo>
                    <a:pt x="1780" y="1094"/>
                    <a:pt x="1765" y="1079"/>
                    <a:pt x="1765" y="1061"/>
                  </a:cubicBezTo>
                  <a:lnTo>
                    <a:pt x="1765" y="790"/>
                  </a:lnTo>
                  <a:cubicBezTo>
                    <a:pt x="1765" y="782"/>
                    <a:pt x="1765" y="777"/>
                    <a:pt x="1749" y="759"/>
                  </a:cubicBezTo>
                  <a:lnTo>
                    <a:pt x="1717" y="723"/>
                  </a:lnTo>
                  <a:lnTo>
                    <a:pt x="1717" y="1061"/>
                  </a:lnTo>
                  <a:cubicBezTo>
                    <a:pt x="1717" y="1079"/>
                    <a:pt x="1702" y="1094"/>
                    <a:pt x="1684" y="1094"/>
                  </a:cubicBezTo>
                  <a:lnTo>
                    <a:pt x="1593" y="1094"/>
                  </a:lnTo>
                  <a:cubicBezTo>
                    <a:pt x="1574" y="1094"/>
                    <a:pt x="1560" y="1079"/>
                    <a:pt x="1560" y="1061"/>
                  </a:cubicBezTo>
                  <a:lnTo>
                    <a:pt x="1560" y="118"/>
                  </a:lnTo>
                  <a:cubicBezTo>
                    <a:pt x="1560" y="90"/>
                    <a:pt x="1537" y="67"/>
                    <a:pt x="1508" y="67"/>
                  </a:cubicBezTo>
                  <a:lnTo>
                    <a:pt x="1303" y="67"/>
                  </a:lnTo>
                  <a:cubicBezTo>
                    <a:pt x="1275" y="67"/>
                    <a:pt x="1252" y="90"/>
                    <a:pt x="1252" y="118"/>
                  </a:cubicBezTo>
                  <a:lnTo>
                    <a:pt x="1252" y="1061"/>
                  </a:lnTo>
                  <a:cubicBezTo>
                    <a:pt x="1252" y="1079"/>
                    <a:pt x="1237" y="1094"/>
                    <a:pt x="1218" y="1094"/>
                  </a:cubicBezTo>
                  <a:lnTo>
                    <a:pt x="1105" y="1094"/>
                  </a:lnTo>
                  <a:cubicBezTo>
                    <a:pt x="1086" y="1094"/>
                    <a:pt x="1071" y="1079"/>
                    <a:pt x="1071" y="1061"/>
                  </a:cubicBezTo>
                  <a:lnTo>
                    <a:pt x="1071" y="629"/>
                  </a:lnTo>
                  <a:cubicBezTo>
                    <a:pt x="1071" y="614"/>
                    <a:pt x="1067" y="602"/>
                    <a:pt x="1058" y="596"/>
                  </a:cubicBezTo>
                  <a:cubicBezTo>
                    <a:pt x="1048" y="589"/>
                    <a:pt x="1034" y="588"/>
                    <a:pt x="1020" y="592"/>
                  </a:cubicBezTo>
                  <a:lnTo>
                    <a:pt x="772" y="687"/>
                  </a:lnTo>
                  <a:cubicBezTo>
                    <a:pt x="709" y="708"/>
                    <a:pt x="698" y="725"/>
                    <a:pt x="698" y="751"/>
                  </a:cubicBezTo>
                  <a:lnTo>
                    <a:pt x="698" y="1061"/>
                  </a:lnTo>
                  <a:cubicBezTo>
                    <a:pt x="698" y="1079"/>
                    <a:pt x="683" y="1094"/>
                    <a:pt x="665" y="1094"/>
                  </a:cubicBezTo>
                  <a:lnTo>
                    <a:pt x="556" y="1094"/>
                  </a:lnTo>
                  <a:cubicBezTo>
                    <a:pt x="537" y="1094"/>
                    <a:pt x="522" y="1079"/>
                    <a:pt x="522" y="1061"/>
                  </a:cubicBezTo>
                  <a:lnTo>
                    <a:pt x="522" y="329"/>
                  </a:lnTo>
                  <a:cubicBezTo>
                    <a:pt x="522" y="318"/>
                    <a:pt x="519" y="310"/>
                    <a:pt x="513" y="306"/>
                  </a:cubicBezTo>
                  <a:cubicBezTo>
                    <a:pt x="507" y="301"/>
                    <a:pt x="497" y="300"/>
                    <a:pt x="487" y="304"/>
                  </a:cubicBezTo>
                  <a:lnTo>
                    <a:pt x="279" y="383"/>
                  </a:lnTo>
                  <a:cubicBezTo>
                    <a:pt x="226" y="401"/>
                    <a:pt x="222" y="415"/>
                    <a:pt x="222" y="431"/>
                  </a:cubicBezTo>
                  <a:lnTo>
                    <a:pt x="222" y="1061"/>
                  </a:lnTo>
                  <a:cubicBezTo>
                    <a:pt x="222" y="1079"/>
                    <a:pt x="207" y="1094"/>
                    <a:pt x="188" y="1094"/>
                  </a:cubicBezTo>
                  <a:lnTo>
                    <a:pt x="140" y="1094"/>
                  </a:lnTo>
                  <a:lnTo>
                    <a:pt x="90" y="1188"/>
                  </a:lnTo>
                  <a:lnTo>
                    <a:pt x="1292" y="1188"/>
                  </a:lnTo>
                  <a:cubicBezTo>
                    <a:pt x="1310" y="1188"/>
                    <a:pt x="1325" y="1203"/>
                    <a:pt x="1325" y="1222"/>
                  </a:cubicBezTo>
                  <a:cubicBezTo>
                    <a:pt x="1325" y="1240"/>
                    <a:pt x="1310" y="1255"/>
                    <a:pt x="1292" y="1255"/>
                  </a:cubicBezTo>
                  <a:lnTo>
                    <a:pt x="35" y="1255"/>
                  </a:lnTo>
                  <a:cubicBezTo>
                    <a:pt x="24" y="1255"/>
                    <a:pt x="13" y="1249"/>
                    <a:pt x="7" y="1239"/>
                  </a:cubicBezTo>
                  <a:cubicBezTo>
                    <a:pt x="1" y="1229"/>
                    <a:pt x="0" y="1217"/>
                    <a:pt x="6" y="1206"/>
                  </a:cubicBezTo>
                  <a:lnTo>
                    <a:pt x="90" y="1045"/>
                  </a:lnTo>
                  <a:cubicBezTo>
                    <a:pt x="96" y="1034"/>
                    <a:pt x="107" y="1028"/>
                    <a:pt x="120" y="1028"/>
                  </a:cubicBezTo>
                  <a:lnTo>
                    <a:pt x="155" y="1028"/>
                  </a:lnTo>
                  <a:lnTo>
                    <a:pt x="155" y="431"/>
                  </a:lnTo>
                  <a:cubicBezTo>
                    <a:pt x="155" y="354"/>
                    <a:pt x="224" y="331"/>
                    <a:pt x="257" y="320"/>
                  </a:cubicBezTo>
                  <a:lnTo>
                    <a:pt x="464" y="241"/>
                  </a:lnTo>
                  <a:cubicBezTo>
                    <a:pt x="496" y="230"/>
                    <a:pt x="528" y="234"/>
                    <a:pt x="552" y="252"/>
                  </a:cubicBezTo>
                  <a:cubicBezTo>
                    <a:pt x="576" y="269"/>
                    <a:pt x="589" y="296"/>
                    <a:pt x="589" y="329"/>
                  </a:cubicBezTo>
                  <a:lnTo>
                    <a:pt x="589" y="1028"/>
                  </a:lnTo>
                  <a:lnTo>
                    <a:pt x="631" y="1028"/>
                  </a:lnTo>
                  <a:lnTo>
                    <a:pt x="631" y="751"/>
                  </a:lnTo>
                  <a:cubicBezTo>
                    <a:pt x="631" y="664"/>
                    <a:pt x="711" y="637"/>
                    <a:pt x="749" y="624"/>
                  </a:cubicBezTo>
                  <a:lnTo>
                    <a:pt x="998" y="530"/>
                  </a:lnTo>
                  <a:cubicBezTo>
                    <a:pt x="1033" y="518"/>
                    <a:pt x="1070" y="522"/>
                    <a:pt x="1097" y="542"/>
                  </a:cubicBezTo>
                  <a:cubicBezTo>
                    <a:pt x="1123" y="561"/>
                    <a:pt x="1138" y="592"/>
                    <a:pt x="1138" y="629"/>
                  </a:cubicBezTo>
                  <a:lnTo>
                    <a:pt x="1138" y="1028"/>
                  </a:lnTo>
                  <a:lnTo>
                    <a:pt x="1185" y="1028"/>
                  </a:lnTo>
                  <a:lnTo>
                    <a:pt x="1185" y="118"/>
                  </a:lnTo>
                  <a:cubicBezTo>
                    <a:pt x="1185" y="53"/>
                    <a:pt x="1238" y="0"/>
                    <a:pt x="1303" y="0"/>
                  </a:cubicBezTo>
                  <a:lnTo>
                    <a:pt x="1508" y="0"/>
                  </a:lnTo>
                  <a:cubicBezTo>
                    <a:pt x="1573" y="0"/>
                    <a:pt x="1626" y="53"/>
                    <a:pt x="1626" y="118"/>
                  </a:cubicBezTo>
                  <a:lnTo>
                    <a:pt x="1626" y="1028"/>
                  </a:lnTo>
                  <a:lnTo>
                    <a:pt x="1650" y="1028"/>
                  </a:lnTo>
                  <a:lnTo>
                    <a:pt x="1650" y="681"/>
                  </a:lnTo>
                  <a:cubicBezTo>
                    <a:pt x="1650" y="656"/>
                    <a:pt x="1663" y="636"/>
                    <a:pt x="1682" y="628"/>
                  </a:cubicBezTo>
                  <a:cubicBezTo>
                    <a:pt x="1700" y="621"/>
                    <a:pt x="1720" y="626"/>
                    <a:pt x="1733" y="641"/>
                  </a:cubicBezTo>
                  <a:lnTo>
                    <a:pt x="1799" y="714"/>
                  </a:lnTo>
                  <a:cubicBezTo>
                    <a:pt x="1829" y="749"/>
                    <a:pt x="1832" y="769"/>
                    <a:pt x="1832" y="790"/>
                  </a:cubicBezTo>
                  <a:lnTo>
                    <a:pt x="1832" y="1028"/>
                  </a:lnTo>
                  <a:lnTo>
                    <a:pt x="1853" y="1028"/>
                  </a:lnTo>
                  <a:cubicBezTo>
                    <a:pt x="1865" y="1028"/>
                    <a:pt x="1877" y="1034"/>
                    <a:pt x="1882" y="1045"/>
                  </a:cubicBezTo>
                  <a:lnTo>
                    <a:pt x="1967" y="1206"/>
                  </a:lnTo>
                  <a:cubicBezTo>
                    <a:pt x="1972" y="1217"/>
                    <a:pt x="1972" y="1229"/>
                    <a:pt x="1966" y="1239"/>
                  </a:cubicBezTo>
                  <a:cubicBezTo>
                    <a:pt x="1960" y="1249"/>
                    <a:pt x="1949" y="1255"/>
                    <a:pt x="1937" y="1255"/>
                  </a:cubicBez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207"/>
            <p:cNvSpPr>
              <a:spLocks/>
            </p:cNvSpPr>
            <p:nvPr/>
          </p:nvSpPr>
          <p:spPr bwMode="gray">
            <a:xfrm>
              <a:off x="3486150" y="2936876"/>
              <a:ext cx="58738" cy="57150"/>
            </a:xfrm>
            <a:custGeom>
              <a:avLst/>
              <a:gdLst>
                <a:gd name="T0" fmla="*/ 2147483647 w 139"/>
                <a:gd name="T1" fmla="*/ 2147483647 h 139"/>
                <a:gd name="T2" fmla="*/ 2147483647 w 139"/>
                <a:gd name="T3" fmla="*/ 2147483647 h 139"/>
                <a:gd name="T4" fmla="*/ 2147483647 w 139"/>
                <a:gd name="T5" fmla="*/ 2147483647 h 139"/>
                <a:gd name="T6" fmla="*/ 0 w 139"/>
                <a:gd name="T7" fmla="*/ 2147483647 h 139"/>
                <a:gd name="T8" fmla="*/ 2147483647 w 139"/>
                <a:gd name="T9" fmla="*/ 0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70"/>
                  </a:moveTo>
                  <a:lnTo>
                    <a:pt x="139" y="70"/>
                  </a:lnTo>
                  <a:cubicBezTo>
                    <a:pt x="139" y="108"/>
                    <a:pt x="107" y="139"/>
                    <a:pt x="69" y="139"/>
                  </a:cubicBezTo>
                  <a:cubicBezTo>
                    <a:pt x="31" y="139"/>
                    <a:pt x="0" y="108"/>
                    <a:pt x="0" y="70"/>
                  </a:cubicBezTo>
                  <a:cubicBezTo>
                    <a:pt x="0" y="31"/>
                    <a:pt x="31" y="0"/>
                    <a:pt x="69" y="0"/>
                  </a:cubicBezTo>
                  <a:cubicBezTo>
                    <a:pt x="107" y="0"/>
                    <a:pt x="139" y="31"/>
                    <a:pt x="139" y="70"/>
                  </a:cubicBez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208"/>
            <p:cNvSpPr>
              <a:spLocks/>
            </p:cNvSpPr>
            <p:nvPr/>
          </p:nvSpPr>
          <p:spPr bwMode="gray">
            <a:xfrm>
              <a:off x="3584575" y="2936876"/>
              <a:ext cx="57150" cy="57150"/>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50" name="文本框 149"/>
          <p:cNvSpPr txBox="1"/>
          <p:nvPr/>
        </p:nvSpPr>
        <p:spPr bwMode="gray">
          <a:xfrm>
            <a:off x="4810311" y="3845851"/>
            <a:ext cx="2579553" cy="276999"/>
          </a:xfrm>
          <a:prstGeom prst="rect">
            <a:avLst/>
          </a:prstGeom>
          <a:noFill/>
        </p:spPr>
        <p:txBody>
          <a:bodyPr wrap="none" rtlCol="0">
            <a:spAutoFit/>
          </a:bodyPr>
          <a:lstStyle/>
          <a:p>
            <a:pPr algn="ctr"/>
            <a:r>
              <a:rPr lang="en-US" altLang="zh-CN" sz="1200" dirty="0">
                <a:latin typeface="Huawei Sans" panose="020C0503030203020204" pitchFamily="34" charset="0"/>
              </a:rPr>
              <a:t>Higher </a:t>
            </a:r>
            <a:r>
              <a:rPr lang="en-US" altLang="zh-CN" sz="1200" dirty="0" smtClean="0">
                <a:latin typeface="Huawei Sans" panose="020C0503030203020204" pitchFamily="34" charset="0"/>
              </a:rPr>
              <a:t>education, </a:t>
            </a:r>
            <a:r>
              <a:rPr lang="en-US" altLang="zh-CN" sz="1200" dirty="0">
                <a:latin typeface="Huawei Sans" panose="020C0503030203020204" pitchFamily="34" charset="0"/>
              </a:rPr>
              <a:t>large enterprise</a:t>
            </a:r>
            <a:endParaRPr lang="en-US" altLang="zh-CN" sz="1200" dirty="0">
              <a:latin typeface="Huawei Sans" panose="020C0503030203020204" pitchFamily="34" charset="0"/>
              <a:sym typeface="Huawei Sans" panose="020C0503030203020204" pitchFamily="34" charset="0"/>
            </a:endParaRPr>
          </a:p>
        </p:txBody>
      </p:sp>
      <p:sp>
        <p:nvSpPr>
          <p:cNvPr id="151" name="文本框 150"/>
          <p:cNvSpPr txBox="1"/>
          <p:nvPr/>
        </p:nvSpPr>
        <p:spPr bwMode="gray">
          <a:xfrm>
            <a:off x="5833026" y="2380350"/>
            <a:ext cx="534121" cy="276999"/>
          </a:xfrm>
          <a:prstGeom prst="rect">
            <a:avLst/>
          </a:prstGeom>
          <a:noFill/>
        </p:spPr>
        <p:txBody>
          <a:bodyPr wrap="none" rtlCol="0">
            <a:spAutoFit/>
          </a:bodyPr>
          <a:lstStyle/>
          <a:p>
            <a:pPr algn="ctr"/>
            <a:r>
              <a:rPr lang="en-US" altLang="zh-CN" sz="1200" dirty="0">
                <a:latin typeface="Huawei Sans" panose="020C0503030203020204" pitchFamily="34" charset="0"/>
              </a:rPr>
              <a:t>VN </a:t>
            </a:r>
            <a:r>
              <a:rPr lang="en-US" altLang="zh-CN" sz="120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2" name="文本框 151"/>
          <p:cNvSpPr txBox="1"/>
          <p:nvPr/>
        </p:nvSpPr>
        <p:spPr bwMode="gray">
          <a:xfrm>
            <a:off x="5833026" y="2675738"/>
            <a:ext cx="534121" cy="276999"/>
          </a:xfrm>
          <a:prstGeom prst="rect">
            <a:avLst/>
          </a:prstGeom>
          <a:noFill/>
        </p:spPr>
        <p:txBody>
          <a:bodyPr wrap="none" rtlCol="0">
            <a:spAutoFit/>
          </a:bodyPr>
          <a:lstStyle/>
          <a:p>
            <a:pPr algn="ctr"/>
            <a:r>
              <a:rPr lang="en-US" altLang="zh-CN" sz="1200" dirty="0">
                <a:latin typeface="Huawei Sans" panose="020C0503030203020204" pitchFamily="34" charset="0"/>
              </a:rPr>
              <a:t>VN </a:t>
            </a:r>
            <a:r>
              <a:rPr lang="en-US" altLang="zh-CN" sz="120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2</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3" name="文本框 152"/>
          <p:cNvSpPr txBox="1"/>
          <p:nvPr/>
        </p:nvSpPr>
        <p:spPr bwMode="gray">
          <a:xfrm>
            <a:off x="5833026" y="2971126"/>
            <a:ext cx="534121" cy="276999"/>
          </a:xfrm>
          <a:prstGeom prst="rect">
            <a:avLst/>
          </a:prstGeom>
          <a:noFill/>
        </p:spPr>
        <p:txBody>
          <a:bodyPr wrap="none" rtlCol="0">
            <a:spAutoFit/>
          </a:bodyPr>
          <a:lstStyle/>
          <a:p>
            <a:pPr algn="ctr"/>
            <a:r>
              <a:rPr lang="en-US" altLang="zh-CN" sz="1200" dirty="0">
                <a:latin typeface="Huawei Sans" panose="020C0503030203020204" pitchFamily="34" charset="0"/>
              </a:rPr>
              <a:t>VN </a:t>
            </a:r>
            <a:r>
              <a:rPr lang="en-US" altLang="zh-CN" sz="120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3</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54" name="Freeform 186"/>
          <p:cNvSpPr>
            <a:spLocks noEditPoints="1"/>
          </p:cNvSpPr>
          <p:nvPr/>
        </p:nvSpPr>
        <p:spPr bwMode="gray">
          <a:xfrm>
            <a:off x="8381981" y="2688597"/>
            <a:ext cx="419835" cy="421028"/>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a:defRPr/>
            </a:pPr>
            <a:endParaRPr lang="zh-CN" altLang="en-US">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5" name="组合 44284"/>
          <p:cNvGrpSpPr>
            <a:grpSpLocks/>
          </p:cNvGrpSpPr>
          <p:nvPr/>
        </p:nvGrpSpPr>
        <p:grpSpPr bwMode="gray">
          <a:xfrm>
            <a:off x="10658600" y="3274008"/>
            <a:ext cx="927091" cy="606021"/>
            <a:chOff x="2974975" y="2452688"/>
            <a:chExt cx="827088" cy="541338"/>
          </a:xfrm>
        </p:grpSpPr>
        <p:sp>
          <p:nvSpPr>
            <p:cNvPr id="156" name="Freeform 196"/>
            <p:cNvSpPr>
              <a:spLocks/>
            </p:cNvSpPr>
            <p:nvPr/>
          </p:nvSpPr>
          <p:spPr bwMode="gray">
            <a:xfrm>
              <a:off x="3084513" y="265588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Freeform 197"/>
            <p:cNvSpPr>
              <a:spLocks/>
            </p:cNvSpPr>
            <p:nvPr/>
          </p:nvSpPr>
          <p:spPr bwMode="gray">
            <a:xfrm>
              <a:off x="3278188" y="2778126"/>
              <a:ext cx="22225" cy="36513"/>
            </a:xfrm>
            <a:custGeom>
              <a:avLst/>
              <a:gdLst>
                <a:gd name="T0" fmla="*/ 2147483647 w 54"/>
                <a:gd name="T1" fmla="*/ 2147483647 h 87"/>
                <a:gd name="T2" fmla="*/ 2147483647 w 54"/>
                <a:gd name="T3" fmla="*/ 2147483647 h 87"/>
                <a:gd name="T4" fmla="*/ 0 w 54"/>
                <a:gd name="T5" fmla="*/ 2147483647 h 87"/>
                <a:gd name="T6" fmla="*/ 0 w 54"/>
                <a:gd name="T7" fmla="*/ 0 h 87"/>
                <a:gd name="T8" fmla="*/ 2147483647 w 54"/>
                <a:gd name="T9" fmla="*/ 0 h 87"/>
                <a:gd name="T10" fmla="*/ 2147483647 w 54"/>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87">
                  <a:moveTo>
                    <a:pt x="54" y="87"/>
                  </a:moveTo>
                  <a:lnTo>
                    <a:pt x="54" y="87"/>
                  </a:lnTo>
                  <a:lnTo>
                    <a:pt x="0" y="87"/>
                  </a:lnTo>
                  <a:lnTo>
                    <a:pt x="0" y="0"/>
                  </a:lnTo>
                  <a:lnTo>
                    <a:pt x="54" y="0"/>
                  </a:lnTo>
                  <a:lnTo>
                    <a:pt x="54"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Freeform 198"/>
            <p:cNvSpPr>
              <a:spLocks/>
            </p:cNvSpPr>
            <p:nvPr/>
          </p:nvSpPr>
          <p:spPr bwMode="gray">
            <a:xfrm>
              <a:off x="3517900" y="2519363"/>
              <a:ext cx="19050"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Freeform 199"/>
            <p:cNvSpPr>
              <a:spLocks/>
            </p:cNvSpPr>
            <p:nvPr/>
          </p:nvSpPr>
          <p:spPr bwMode="gray">
            <a:xfrm>
              <a:off x="3556000"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Freeform 200"/>
            <p:cNvSpPr>
              <a:spLocks/>
            </p:cNvSpPr>
            <p:nvPr/>
          </p:nvSpPr>
          <p:spPr bwMode="gray">
            <a:xfrm>
              <a:off x="3592513"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Freeform 201"/>
            <p:cNvSpPr>
              <a:spLocks/>
            </p:cNvSpPr>
            <p:nvPr/>
          </p:nvSpPr>
          <p:spPr bwMode="gray">
            <a:xfrm>
              <a:off x="3309938" y="2778126"/>
              <a:ext cx="38100" cy="36513"/>
            </a:xfrm>
            <a:custGeom>
              <a:avLst/>
              <a:gdLst>
                <a:gd name="T0" fmla="*/ 2147483647 w 92"/>
                <a:gd name="T1" fmla="*/ 2147483647 h 87"/>
                <a:gd name="T2" fmla="*/ 2147483647 w 92"/>
                <a:gd name="T3" fmla="*/ 2147483647 h 87"/>
                <a:gd name="T4" fmla="*/ 0 w 92"/>
                <a:gd name="T5" fmla="*/ 2147483647 h 87"/>
                <a:gd name="T6" fmla="*/ 0 w 92"/>
                <a:gd name="T7" fmla="*/ 0 h 87"/>
                <a:gd name="T8" fmla="*/ 2147483647 w 92"/>
                <a:gd name="T9" fmla="*/ 0 h 87"/>
                <a:gd name="T10" fmla="*/ 2147483647 w 92"/>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2" h="87">
                  <a:moveTo>
                    <a:pt x="92" y="87"/>
                  </a:moveTo>
                  <a:lnTo>
                    <a:pt x="92" y="87"/>
                  </a:lnTo>
                  <a:lnTo>
                    <a:pt x="0" y="87"/>
                  </a:lnTo>
                  <a:lnTo>
                    <a:pt x="0" y="0"/>
                  </a:lnTo>
                  <a:lnTo>
                    <a:pt x="92" y="0"/>
                  </a:lnTo>
                  <a:lnTo>
                    <a:pt x="92"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Freeform 202"/>
            <p:cNvSpPr>
              <a:spLocks/>
            </p:cNvSpPr>
            <p:nvPr/>
          </p:nvSpPr>
          <p:spPr bwMode="gray">
            <a:xfrm>
              <a:off x="3360738" y="2778126"/>
              <a:ext cx="50800" cy="36513"/>
            </a:xfrm>
            <a:custGeom>
              <a:avLst/>
              <a:gdLst>
                <a:gd name="T0" fmla="*/ 2147483647 w 123"/>
                <a:gd name="T1" fmla="*/ 2147483647 h 87"/>
                <a:gd name="T2" fmla="*/ 2147483647 w 123"/>
                <a:gd name="T3" fmla="*/ 2147483647 h 87"/>
                <a:gd name="T4" fmla="*/ 0 w 123"/>
                <a:gd name="T5" fmla="*/ 2147483647 h 87"/>
                <a:gd name="T6" fmla="*/ 0 w 123"/>
                <a:gd name="T7" fmla="*/ 0 h 87"/>
                <a:gd name="T8" fmla="*/ 2147483647 w 123"/>
                <a:gd name="T9" fmla="*/ 0 h 87"/>
                <a:gd name="T10" fmla="*/ 2147483647 w 123"/>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3" h="87">
                  <a:moveTo>
                    <a:pt x="123" y="87"/>
                  </a:moveTo>
                  <a:lnTo>
                    <a:pt x="123" y="87"/>
                  </a:lnTo>
                  <a:lnTo>
                    <a:pt x="0" y="87"/>
                  </a:lnTo>
                  <a:lnTo>
                    <a:pt x="0" y="0"/>
                  </a:lnTo>
                  <a:lnTo>
                    <a:pt x="123" y="0"/>
                  </a:lnTo>
                  <a:lnTo>
                    <a:pt x="123"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Freeform 203"/>
            <p:cNvSpPr>
              <a:spLocks/>
            </p:cNvSpPr>
            <p:nvPr/>
          </p:nvSpPr>
          <p:spPr bwMode="gray">
            <a:xfrm>
              <a:off x="3084513" y="27749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204"/>
            <p:cNvSpPr>
              <a:spLocks/>
            </p:cNvSpPr>
            <p:nvPr/>
          </p:nvSpPr>
          <p:spPr bwMode="gray">
            <a:xfrm>
              <a:off x="3141663" y="27241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Freeform 205"/>
            <p:cNvSpPr>
              <a:spLocks/>
            </p:cNvSpPr>
            <p:nvPr/>
          </p:nvSpPr>
          <p:spPr bwMode="gray">
            <a:xfrm>
              <a:off x="3141663" y="2843213"/>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Freeform 206"/>
            <p:cNvSpPr>
              <a:spLocks/>
            </p:cNvSpPr>
            <p:nvPr/>
          </p:nvSpPr>
          <p:spPr bwMode="gray">
            <a:xfrm>
              <a:off x="2974975" y="2452688"/>
              <a:ext cx="827088" cy="527050"/>
            </a:xfrm>
            <a:custGeom>
              <a:avLst/>
              <a:gdLst>
                <a:gd name="T0" fmla="*/ 2147483647 w 1972"/>
                <a:gd name="T1" fmla="*/ 2147483647 h 1255"/>
                <a:gd name="T2" fmla="*/ 2147483647 w 1972"/>
                <a:gd name="T3" fmla="*/ 2147483647 h 1255"/>
                <a:gd name="T4" fmla="*/ 2147483647 w 1972"/>
                <a:gd name="T5" fmla="*/ 2147483647 h 1255"/>
                <a:gd name="T6" fmla="*/ 2147483647 w 1972"/>
                <a:gd name="T7" fmla="*/ 2147483647 h 1255"/>
                <a:gd name="T8" fmla="*/ 2147483647 w 1972"/>
                <a:gd name="T9" fmla="*/ 2147483647 h 1255"/>
                <a:gd name="T10" fmla="*/ 2147483647 w 1972"/>
                <a:gd name="T11" fmla="*/ 2147483647 h 1255"/>
                <a:gd name="T12" fmla="*/ 2147483647 w 1972"/>
                <a:gd name="T13" fmla="*/ 2147483647 h 1255"/>
                <a:gd name="T14" fmla="*/ 2147483647 w 1972"/>
                <a:gd name="T15" fmla="*/ 2147483647 h 1255"/>
                <a:gd name="T16" fmla="*/ 2147483647 w 1972"/>
                <a:gd name="T17" fmla="*/ 2147483647 h 1255"/>
                <a:gd name="T18" fmla="*/ 2147483647 w 1972"/>
                <a:gd name="T19" fmla="*/ 2147483647 h 1255"/>
                <a:gd name="T20" fmla="*/ 2147483647 w 1972"/>
                <a:gd name="T21" fmla="*/ 2147483647 h 1255"/>
                <a:gd name="T22" fmla="*/ 2147483647 w 1972"/>
                <a:gd name="T23" fmla="*/ 2147483647 h 1255"/>
                <a:gd name="T24" fmla="*/ 2147483647 w 1972"/>
                <a:gd name="T25" fmla="*/ 2147483647 h 1255"/>
                <a:gd name="T26" fmla="*/ 2147483647 w 1972"/>
                <a:gd name="T27" fmla="*/ 2147483647 h 1255"/>
                <a:gd name="T28" fmla="*/ 2147483647 w 1972"/>
                <a:gd name="T29" fmla="*/ 2147483647 h 1255"/>
                <a:gd name="T30" fmla="*/ 2147483647 w 1972"/>
                <a:gd name="T31" fmla="*/ 2147483647 h 1255"/>
                <a:gd name="T32" fmla="*/ 2147483647 w 1972"/>
                <a:gd name="T33" fmla="*/ 2147483647 h 1255"/>
                <a:gd name="T34" fmla="*/ 2147483647 w 1972"/>
                <a:gd name="T35" fmla="*/ 2147483647 h 1255"/>
                <a:gd name="T36" fmla="*/ 2147483647 w 1972"/>
                <a:gd name="T37" fmla="*/ 2147483647 h 1255"/>
                <a:gd name="T38" fmla="*/ 2147483647 w 1972"/>
                <a:gd name="T39" fmla="*/ 2147483647 h 1255"/>
                <a:gd name="T40" fmla="*/ 2147483647 w 1972"/>
                <a:gd name="T41" fmla="*/ 2147483647 h 1255"/>
                <a:gd name="T42" fmla="*/ 2147483647 w 1972"/>
                <a:gd name="T43" fmla="*/ 2147483647 h 1255"/>
                <a:gd name="T44" fmla="*/ 2147483647 w 1972"/>
                <a:gd name="T45" fmla="*/ 2147483647 h 1255"/>
                <a:gd name="T46" fmla="*/ 2147483647 w 1972"/>
                <a:gd name="T47" fmla="*/ 2147483647 h 1255"/>
                <a:gd name="T48" fmla="*/ 2147483647 w 1972"/>
                <a:gd name="T49" fmla="*/ 2147483647 h 1255"/>
                <a:gd name="T50" fmla="*/ 2147483647 w 1972"/>
                <a:gd name="T51" fmla="*/ 2147483647 h 1255"/>
                <a:gd name="T52" fmla="*/ 2147483647 w 1972"/>
                <a:gd name="T53" fmla="*/ 2147483647 h 1255"/>
                <a:gd name="T54" fmla="*/ 2147483647 w 1972"/>
                <a:gd name="T55" fmla="*/ 2147483647 h 1255"/>
                <a:gd name="T56" fmla="*/ 2147483647 w 1972"/>
                <a:gd name="T57" fmla="*/ 2147483647 h 1255"/>
                <a:gd name="T58" fmla="*/ 2147483647 w 1972"/>
                <a:gd name="T59" fmla="*/ 2147483647 h 1255"/>
                <a:gd name="T60" fmla="*/ 2147483647 w 1972"/>
                <a:gd name="T61" fmla="*/ 2147483647 h 1255"/>
                <a:gd name="T62" fmla="*/ 2147483647 w 1972"/>
                <a:gd name="T63" fmla="*/ 2147483647 h 1255"/>
                <a:gd name="T64" fmla="*/ 2147483647 w 1972"/>
                <a:gd name="T65" fmla="*/ 2147483647 h 1255"/>
                <a:gd name="T66" fmla="*/ 2147483647 w 1972"/>
                <a:gd name="T67" fmla="*/ 0 h 1255"/>
                <a:gd name="T68" fmla="*/ 2147483647 w 1972"/>
                <a:gd name="T69" fmla="*/ 2147483647 h 1255"/>
                <a:gd name="T70" fmla="*/ 2147483647 w 1972"/>
                <a:gd name="T71" fmla="*/ 2147483647 h 1255"/>
                <a:gd name="T72" fmla="*/ 2147483647 w 1972"/>
                <a:gd name="T73" fmla="*/ 2147483647 h 1255"/>
                <a:gd name="T74" fmla="*/ 2147483647 w 1972"/>
                <a:gd name="T75" fmla="*/ 2147483647 h 1255"/>
                <a:gd name="T76" fmla="*/ 2147483647 w 1972"/>
                <a:gd name="T77" fmla="*/ 2147483647 h 1255"/>
                <a:gd name="T78" fmla="*/ 2147483647 w 1972"/>
                <a:gd name="T79" fmla="*/ 2147483647 h 1255"/>
                <a:gd name="T80" fmla="*/ 2147483647 w 1972"/>
                <a:gd name="T81" fmla="*/ 2147483647 h 12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72" h="1255">
                  <a:moveTo>
                    <a:pt x="1937" y="1255"/>
                  </a:moveTo>
                  <a:lnTo>
                    <a:pt x="1937" y="1255"/>
                  </a:lnTo>
                  <a:lnTo>
                    <a:pt x="1515" y="1255"/>
                  </a:lnTo>
                  <a:cubicBezTo>
                    <a:pt x="1497" y="1255"/>
                    <a:pt x="1482" y="1240"/>
                    <a:pt x="1482" y="1222"/>
                  </a:cubicBezTo>
                  <a:cubicBezTo>
                    <a:pt x="1482" y="1203"/>
                    <a:pt x="1497" y="1188"/>
                    <a:pt x="1515" y="1188"/>
                  </a:cubicBezTo>
                  <a:lnTo>
                    <a:pt x="1882" y="1188"/>
                  </a:lnTo>
                  <a:lnTo>
                    <a:pt x="1833" y="1094"/>
                  </a:lnTo>
                  <a:lnTo>
                    <a:pt x="1798" y="1094"/>
                  </a:lnTo>
                  <a:cubicBezTo>
                    <a:pt x="1780" y="1094"/>
                    <a:pt x="1765" y="1079"/>
                    <a:pt x="1765" y="1061"/>
                  </a:cubicBezTo>
                  <a:lnTo>
                    <a:pt x="1765" y="790"/>
                  </a:lnTo>
                  <a:cubicBezTo>
                    <a:pt x="1765" y="782"/>
                    <a:pt x="1765" y="777"/>
                    <a:pt x="1749" y="759"/>
                  </a:cubicBezTo>
                  <a:lnTo>
                    <a:pt x="1717" y="723"/>
                  </a:lnTo>
                  <a:lnTo>
                    <a:pt x="1717" y="1061"/>
                  </a:lnTo>
                  <a:cubicBezTo>
                    <a:pt x="1717" y="1079"/>
                    <a:pt x="1702" y="1094"/>
                    <a:pt x="1684" y="1094"/>
                  </a:cubicBezTo>
                  <a:lnTo>
                    <a:pt x="1593" y="1094"/>
                  </a:lnTo>
                  <a:cubicBezTo>
                    <a:pt x="1574" y="1094"/>
                    <a:pt x="1560" y="1079"/>
                    <a:pt x="1560" y="1061"/>
                  </a:cubicBezTo>
                  <a:lnTo>
                    <a:pt x="1560" y="118"/>
                  </a:lnTo>
                  <a:cubicBezTo>
                    <a:pt x="1560" y="90"/>
                    <a:pt x="1537" y="67"/>
                    <a:pt x="1508" y="67"/>
                  </a:cubicBezTo>
                  <a:lnTo>
                    <a:pt x="1303" y="67"/>
                  </a:lnTo>
                  <a:cubicBezTo>
                    <a:pt x="1275" y="67"/>
                    <a:pt x="1252" y="90"/>
                    <a:pt x="1252" y="118"/>
                  </a:cubicBezTo>
                  <a:lnTo>
                    <a:pt x="1252" y="1061"/>
                  </a:lnTo>
                  <a:cubicBezTo>
                    <a:pt x="1252" y="1079"/>
                    <a:pt x="1237" y="1094"/>
                    <a:pt x="1218" y="1094"/>
                  </a:cubicBezTo>
                  <a:lnTo>
                    <a:pt x="1105" y="1094"/>
                  </a:lnTo>
                  <a:cubicBezTo>
                    <a:pt x="1086" y="1094"/>
                    <a:pt x="1071" y="1079"/>
                    <a:pt x="1071" y="1061"/>
                  </a:cubicBezTo>
                  <a:lnTo>
                    <a:pt x="1071" y="629"/>
                  </a:lnTo>
                  <a:cubicBezTo>
                    <a:pt x="1071" y="614"/>
                    <a:pt x="1067" y="602"/>
                    <a:pt x="1058" y="596"/>
                  </a:cubicBezTo>
                  <a:cubicBezTo>
                    <a:pt x="1048" y="589"/>
                    <a:pt x="1034" y="588"/>
                    <a:pt x="1020" y="592"/>
                  </a:cubicBezTo>
                  <a:lnTo>
                    <a:pt x="772" y="687"/>
                  </a:lnTo>
                  <a:cubicBezTo>
                    <a:pt x="709" y="708"/>
                    <a:pt x="698" y="725"/>
                    <a:pt x="698" y="751"/>
                  </a:cubicBezTo>
                  <a:lnTo>
                    <a:pt x="698" y="1061"/>
                  </a:lnTo>
                  <a:cubicBezTo>
                    <a:pt x="698" y="1079"/>
                    <a:pt x="683" y="1094"/>
                    <a:pt x="665" y="1094"/>
                  </a:cubicBezTo>
                  <a:lnTo>
                    <a:pt x="556" y="1094"/>
                  </a:lnTo>
                  <a:cubicBezTo>
                    <a:pt x="537" y="1094"/>
                    <a:pt x="522" y="1079"/>
                    <a:pt x="522" y="1061"/>
                  </a:cubicBezTo>
                  <a:lnTo>
                    <a:pt x="522" y="329"/>
                  </a:lnTo>
                  <a:cubicBezTo>
                    <a:pt x="522" y="318"/>
                    <a:pt x="519" y="310"/>
                    <a:pt x="513" y="306"/>
                  </a:cubicBezTo>
                  <a:cubicBezTo>
                    <a:pt x="507" y="301"/>
                    <a:pt x="497" y="300"/>
                    <a:pt x="487" y="304"/>
                  </a:cubicBezTo>
                  <a:lnTo>
                    <a:pt x="279" y="383"/>
                  </a:lnTo>
                  <a:cubicBezTo>
                    <a:pt x="226" y="401"/>
                    <a:pt x="222" y="415"/>
                    <a:pt x="222" y="431"/>
                  </a:cubicBezTo>
                  <a:lnTo>
                    <a:pt x="222" y="1061"/>
                  </a:lnTo>
                  <a:cubicBezTo>
                    <a:pt x="222" y="1079"/>
                    <a:pt x="207" y="1094"/>
                    <a:pt x="188" y="1094"/>
                  </a:cubicBezTo>
                  <a:lnTo>
                    <a:pt x="140" y="1094"/>
                  </a:lnTo>
                  <a:lnTo>
                    <a:pt x="90" y="1188"/>
                  </a:lnTo>
                  <a:lnTo>
                    <a:pt x="1292" y="1188"/>
                  </a:lnTo>
                  <a:cubicBezTo>
                    <a:pt x="1310" y="1188"/>
                    <a:pt x="1325" y="1203"/>
                    <a:pt x="1325" y="1222"/>
                  </a:cubicBezTo>
                  <a:cubicBezTo>
                    <a:pt x="1325" y="1240"/>
                    <a:pt x="1310" y="1255"/>
                    <a:pt x="1292" y="1255"/>
                  </a:cubicBezTo>
                  <a:lnTo>
                    <a:pt x="35" y="1255"/>
                  </a:lnTo>
                  <a:cubicBezTo>
                    <a:pt x="24" y="1255"/>
                    <a:pt x="13" y="1249"/>
                    <a:pt x="7" y="1239"/>
                  </a:cubicBezTo>
                  <a:cubicBezTo>
                    <a:pt x="1" y="1229"/>
                    <a:pt x="0" y="1217"/>
                    <a:pt x="6" y="1206"/>
                  </a:cubicBezTo>
                  <a:lnTo>
                    <a:pt x="90" y="1045"/>
                  </a:lnTo>
                  <a:cubicBezTo>
                    <a:pt x="96" y="1034"/>
                    <a:pt x="107" y="1028"/>
                    <a:pt x="120" y="1028"/>
                  </a:cubicBezTo>
                  <a:lnTo>
                    <a:pt x="155" y="1028"/>
                  </a:lnTo>
                  <a:lnTo>
                    <a:pt x="155" y="431"/>
                  </a:lnTo>
                  <a:cubicBezTo>
                    <a:pt x="155" y="354"/>
                    <a:pt x="224" y="331"/>
                    <a:pt x="257" y="320"/>
                  </a:cubicBezTo>
                  <a:lnTo>
                    <a:pt x="464" y="241"/>
                  </a:lnTo>
                  <a:cubicBezTo>
                    <a:pt x="496" y="230"/>
                    <a:pt x="528" y="234"/>
                    <a:pt x="552" y="252"/>
                  </a:cubicBezTo>
                  <a:cubicBezTo>
                    <a:pt x="576" y="269"/>
                    <a:pt x="589" y="296"/>
                    <a:pt x="589" y="329"/>
                  </a:cubicBezTo>
                  <a:lnTo>
                    <a:pt x="589" y="1028"/>
                  </a:lnTo>
                  <a:lnTo>
                    <a:pt x="631" y="1028"/>
                  </a:lnTo>
                  <a:lnTo>
                    <a:pt x="631" y="751"/>
                  </a:lnTo>
                  <a:cubicBezTo>
                    <a:pt x="631" y="664"/>
                    <a:pt x="711" y="637"/>
                    <a:pt x="749" y="624"/>
                  </a:cubicBezTo>
                  <a:lnTo>
                    <a:pt x="998" y="530"/>
                  </a:lnTo>
                  <a:cubicBezTo>
                    <a:pt x="1033" y="518"/>
                    <a:pt x="1070" y="522"/>
                    <a:pt x="1097" y="542"/>
                  </a:cubicBezTo>
                  <a:cubicBezTo>
                    <a:pt x="1123" y="561"/>
                    <a:pt x="1138" y="592"/>
                    <a:pt x="1138" y="629"/>
                  </a:cubicBezTo>
                  <a:lnTo>
                    <a:pt x="1138" y="1028"/>
                  </a:lnTo>
                  <a:lnTo>
                    <a:pt x="1185" y="1028"/>
                  </a:lnTo>
                  <a:lnTo>
                    <a:pt x="1185" y="118"/>
                  </a:lnTo>
                  <a:cubicBezTo>
                    <a:pt x="1185" y="53"/>
                    <a:pt x="1238" y="0"/>
                    <a:pt x="1303" y="0"/>
                  </a:cubicBezTo>
                  <a:lnTo>
                    <a:pt x="1508" y="0"/>
                  </a:lnTo>
                  <a:cubicBezTo>
                    <a:pt x="1573" y="0"/>
                    <a:pt x="1626" y="53"/>
                    <a:pt x="1626" y="118"/>
                  </a:cubicBezTo>
                  <a:lnTo>
                    <a:pt x="1626" y="1028"/>
                  </a:lnTo>
                  <a:lnTo>
                    <a:pt x="1650" y="1028"/>
                  </a:lnTo>
                  <a:lnTo>
                    <a:pt x="1650" y="681"/>
                  </a:lnTo>
                  <a:cubicBezTo>
                    <a:pt x="1650" y="656"/>
                    <a:pt x="1663" y="636"/>
                    <a:pt x="1682" y="628"/>
                  </a:cubicBezTo>
                  <a:cubicBezTo>
                    <a:pt x="1700" y="621"/>
                    <a:pt x="1720" y="626"/>
                    <a:pt x="1733" y="641"/>
                  </a:cubicBezTo>
                  <a:lnTo>
                    <a:pt x="1799" y="714"/>
                  </a:lnTo>
                  <a:cubicBezTo>
                    <a:pt x="1829" y="749"/>
                    <a:pt x="1832" y="769"/>
                    <a:pt x="1832" y="790"/>
                  </a:cubicBezTo>
                  <a:lnTo>
                    <a:pt x="1832" y="1028"/>
                  </a:lnTo>
                  <a:lnTo>
                    <a:pt x="1853" y="1028"/>
                  </a:lnTo>
                  <a:cubicBezTo>
                    <a:pt x="1865" y="1028"/>
                    <a:pt x="1877" y="1034"/>
                    <a:pt x="1882" y="1045"/>
                  </a:cubicBezTo>
                  <a:lnTo>
                    <a:pt x="1967" y="1206"/>
                  </a:lnTo>
                  <a:cubicBezTo>
                    <a:pt x="1972" y="1217"/>
                    <a:pt x="1972" y="1229"/>
                    <a:pt x="1966" y="1239"/>
                  </a:cubicBezTo>
                  <a:cubicBezTo>
                    <a:pt x="1960" y="1249"/>
                    <a:pt x="1949" y="1255"/>
                    <a:pt x="1937" y="1255"/>
                  </a:cubicBez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Freeform 207"/>
            <p:cNvSpPr>
              <a:spLocks/>
            </p:cNvSpPr>
            <p:nvPr/>
          </p:nvSpPr>
          <p:spPr bwMode="gray">
            <a:xfrm>
              <a:off x="3486150" y="2936876"/>
              <a:ext cx="58738" cy="57150"/>
            </a:xfrm>
            <a:custGeom>
              <a:avLst/>
              <a:gdLst>
                <a:gd name="T0" fmla="*/ 2147483647 w 139"/>
                <a:gd name="T1" fmla="*/ 2147483647 h 139"/>
                <a:gd name="T2" fmla="*/ 2147483647 w 139"/>
                <a:gd name="T3" fmla="*/ 2147483647 h 139"/>
                <a:gd name="T4" fmla="*/ 2147483647 w 139"/>
                <a:gd name="T5" fmla="*/ 2147483647 h 139"/>
                <a:gd name="T6" fmla="*/ 0 w 139"/>
                <a:gd name="T7" fmla="*/ 2147483647 h 139"/>
                <a:gd name="T8" fmla="*/ 2147483647 w 139"/>
                <a:gd name="T9" fmla="*/ 0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70"/>
                  </a:moveTo>
                  <a:lnTo>
                    <a:pt x="139" y="70"/>
                  </a:lnTo>
                  <a:cubicBezTo>
                    <a:pt x="139" y="108"/>
                    <a:pt x="107" y="139"/>
                    <a:pt x="69" y="139"/>
                  </a:cubicBezTo>
                  <a:cubicBezTo>
                    <a:pt x="31" y="139"/>
                    <a:pt x="0" y="108"/>
                    <a:pt x="0" y="70"/>
                  </a:cubicBezTo>
                  <a:cubicBezTo>
                    <a:pt x="0" y="31"/>
                    <a:pt x="31" y="0"/>
                    <a:pt x="69" y="0"/>
                  </a:cubicBezTo>
                  <a:cubicBezTo>
                    <a:pt x="107" y="0"/>
                    <a:pt x="139" y="31"/>
                    <a:pt x="139" y="70"/>
                  </a:cubicBez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Freeform 208"/>
            <p:cNvSpPr>
              <a:spLocks/>
            </p:cNvSpPr>
            <p:nvPr/>
          </p:nvSpPr>
          <p:spPr bwMode="gray">
            <a:xfrm>
              <a:off x="3584575" y="2936876"/>
              <a:ext cx="57150" cy="57150"/>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w="0">
              <a:solidFill>
                <a:srgbClr val="000000"/>
              </a:solidFill>
              <a:prstDash val="solid"/>
              <a:round/>
              <a:headEnd/>
              <a:tailEnd/>
            </a:ln>
          </p:spPr>
          <p:txBody>
            <a:bodyPr/>
            <a:lstStyle/>
            <a:p>
              <a:pPr marL="0" marR="0" lvl="0" indent="0" defTabSz="454025" eaLnBrk="1" fontAlgn="base" latinLnBrk="0"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9" name="Freeform 186"/>
          <p:cNvSpPr>
            <a:spLocks noEditPoints="1"/>
          </p:cNvSpPr>
          <p:nvPr/>
        </p:nvSpPr>
        <p:spPr bwMode="gray">
          <a:xfrm>
            <a:off x="8023902" y="3408269"/>
            <a:ext cx="419835" cy="421028"/>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a:defRPr/>
            </a:pPr>
            <a:endParaRPr lang="zh-CN" altLang="en-US">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Freeform 159"/>
          <p:cNvSpPr/>
          <p:nvPr/>
        </p:nvSpPr>
        <p:spPr bwMode="gray">
          <a:xfrm flipH="1">
            <a:off x="9465371" y="268692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Freeform 159"/>
          <p:cNvSpPr/>
          <p:nvPr/>
        </p:nvSpPr>
        <p:spPr bwMode="gray">
          <a:xfrm flipH="1">
            <a:off x="9012202" y="3506120"/>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a:t>
            </a:r>
            <a:endPar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2" name="组合 171"/>
          <p:cNvGrpSpPr/>
          <p:nvPr/>
        </p:nvGrpSpPr>
        <p:grpSpPr bwMode="gray">
          <a:xfrm>
            <a:off x="8488074" y="2965048"/>
            <a:ext cx="2283013" cy="766586"/>
            <a:chOff x="8505164" y="3128523"/>
            <a:chExt cx="2283013" cy="766586"/>
          </a:xfrm>
        </p:grpSpPr>
        <p:cxnSp>
          <p:nvCxnSpPr>
            <p:cNvPr id="173" name="直接连接符 172"/>
            <p:cNvCxnSpPr/>
            <p:nvPr/>
          </p:nvCxnSpPr>
          <p:spPr bwMode="gray">
            <a:xfrm>
              <a:off x="8818906" y="3134601"/>
              <a:ext cx="663555"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bwMode="gray">
            <a:xfrm>
              <a:off x="8505164" y="3895109"/>
              <a:ext cx="572796"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bwMode="gray">
            <a:xfrm flipV="1">
              <a:off x="8505164" y="3796247"/>
              <a:ext cx="400523" cy="1"/>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a:endCxn id="170" idx="21"/>
            </p:cNvCxnSpPr>
            <p:nvPr/>
          </p:nvCxnSpPr>
          <p:spPr bwMode="gray">
            <a:xfrm flipV="1">
              <a:off x="8818267" y="3250472"/>
              <a:ext cx="664194" cy="620987"/>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bwMode="gray">
            <a:xfrm>
              <a:off x="8818906" y="3251426"/>
              <a:ext cx="331777"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bwMode="gray">
            <a:xfrm>
              <a:off x="9150683" y="3251426"/>
              <a:ext cx="99997" cy="454412"/>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bwMode="gray">
            <a:xfrm>
              <a:off x="10391943" y="3134601"/>
              <a:ext cx="283747"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bwMode="gray">
            <a:xfrm>
              <a:off x="10688180" y="3128523"/>
              <a:ext cx="99997" cy="454412"/>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bwMode="gray">
            <a:xfrm>
              <a:off x="9810724" y="3796247"/>
              <a:ext cx="927454"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5" name="表格 84"/>
          <p:cNvGraphicFramePr>
            <a:graphicFrameLocks noGrp="1"/>
          </p:cNvGraphicFramePr>
          <p:nvPr>
            <p:extLst>
              <p:ext uri="{D42A27DB-BD31-4B8C-83A1-F6EECF244321}">
                <p14:modId xmlns:p14="http://schemas.microsoft.com/office/powerpoint/2010/main" val="3454192272"/>
              </p:ext>
            </p:extLst>
          </p:nvPr>
        </p:nvGraphicFramePr>
        <p:xfrm>
          <a:off x="540575" y="4232449"/>
          <a:ext cx="10999342" cy="1981200"/>
        </p:xfrm>
        <a:graphic>
          <a:graphicData uri="http://schemas.openxmlformats.org/drawingml/2006/table">
            <a:tbl>
              <a:tblPr firstRow="1" bandRow="1"/>
              <a:tblGrid>
                <a:gridCol w="1201009">
                  <a:extLst>
                    <a:ext uri="{9D8B030D-6E8A-4147-A177-3AD203B41FA5}">
                      <a16:colId xmlns:a16="http://schemas.microsoft.com/office/drawing/2014/main" xmlns="" val="20000"/>
                    </a:ext>
                  </a:extLst>
                </a:gridCol>
                <a:gridCol w="3020122">
                  <a:extLst>
                    <a:ext uri="{9D8B030D-6E8A-4147-A177-3AD203B41FA5}">
                      <a16:colId xmlns:a16="http://schemas.microsoft.com/office/drawing/2014/main" xmlns="" val="20001"/>
                    </a:ext>
                  </a:extLst>
                </a:gridCol>
                <a:gridCol w="3183213"/>
                <a:gridCol w="3594998"/>
              </a:tblGrid>
              <a:tr h="267211">
                <a:tc>
                  <a:txBody>
                    <a:bodyPr/>
                    <a:lstStyle/>
                    <a:p>
                      <a:pPr algn="ctr"/>
                      <a:endParaRPr lang="zh-CN" altLang="en-US" sz="1200" b="1" dirty="0"/>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Huawei Sans" panose="020C0503030203020204" pitchFamily="34" charset="0"/>
                        </a:rPr>
                        <a:t>Simple-service Campus</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b="1" dirty="0" smtClean="0">
                          <a:solidFill>
                            <a:schemeClr val="tx1"/>
                          </a:solidFill>
                          <a:latin typeface="Huawei Sans" panose="020C0503030203020204" pitchFamily="34" charset="0"/>
                        </a:rPr>
                        <a:t>Multi-service Campus</a:t>
                      </a:r>
                      <a:endParaRPr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b="1" dirty="0" smtClean="0">
                          <a:solidFill>
                            <a:schemeClr val="tx1"/>
                          </a:solidFill>
                          <a:latin typeface="Huawei Sans" panose="020C0503030203020204" pitchFamily="34" charset="0"/>
                        </a:rPr>
                        <a:t>Multi-branch Interconnection Campus</a:t>
                      </a:r>
                      <a:endParaRPr kumimoji="1" lang="en-US" altLang="zh-CN" sz="12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431930">
                <a:tc>
                  <a:txBody>
                    <a:bodyPr/>
                    <a:lstStyle/>
                    <a:p>
                      <a:pPr algn="ctr">
                        <a:lnSpc>
                          <a:spcPts val="2000"/>
                        </a:lnSpc>
                      </a:pPr>
                      <a:r>
                        <a:rPr lang="en-US" sz="1200" dirty="0" smtClean="0">
                          <a:latin typeface="Huawei Sans" panose="020C0503030203020204" pitchFamily="34" charset="0"/>
                        </a:rPr>
                        <a:t>Network characteristics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ts val="2000"/>
                        </a:lnSpc>
                      </a:pPr>
                      <a:r>
                        <a:rPr lang="en-US" sz="1200" dirty="0" smtClean="0">
                          <a:solidFill>
                            <a:srgbClr val="000000"/>
                          </a:solidFill>
                          <a:latin typeface="Huawei Sans" panose="020C0503030203020204" pitchFamily="34" charset="0"/>
                        </a:rPr>
                        <a:t>Small scale, simple services</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p>
                      <a:pPr>
                        <a:lnSpc>
                          <a:spcPts val="2000"/>
                        </a:lnSpc>
                      </a:pPr>
                      <a:r>
                        <a:rPr lang="en-US" sz="1200" dirty="0" smtClean="0">
                          <a:solidFill>
                            <a:srgbClr val="000000"/>
                          </a:solidFill>
                          <a:latin typeface="Huawei Sans" panose="020C0503030203020204" pitchFamily="34" charset="0"/>
                        </a:rPr>
                        <a:t>Large numbers of sites, with similar models</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1187798" rtl="0" eaLnBrk="1" fontAlgn="auto" latinLnBrk="0" hangingPunct="1">
                        <a:lnSpc>
                          <a:spcPts val="2000"/>
                        </a:lnSpc>
                        <a:spcBef>
                          <a:spcPts val="0"/>
                        </a:spcBef>
                        <a:spcAft>
                          <a:spcPts val="0"/>
                        </a:spcAft>
                        <a:buClrTx/>
                        <a:buSzTx/>
                        <a:buFontTx/>
                        <a:buNone/>
                        <a:tabLst/>
                        <a:defRPr/>
                      </a:pPr>
                      <a:r>
                        <a:rPr lang="en-US" sz="1200" dirty="0" smtClean="0">
                          <a:solidFill>
                            <a:srgbClr val="000000"/>
                          </a:solidFill>
                          <a:latin typeface="Huawei Sans" panose="020C0503030203020204" pitchFamily="34" charset="0"/>
                        </a:rPr>
                        <a:t>Large scale, complex services, and coexistence of multiple services</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nSpc>
                          <a:spcPts val="2000"/>
                        </a:lnSpc>
                        <a:buFont typeface="Wingdings" panose="05000000000000000000" pitchFamily="2" charset="2"/>
                        <a:buNone/>
                      </a:pPr>
                      <a:r>
                        <a:rPr lang="en-US" sz="1200" dirty="0" smtClean="0">
                          <a:solidFill>
                            <a:srgbClr val="000000"/>
                          </a:solidFill>
                          <a:latin typeface="Huawei Sans" panose="020C0503030203020204" pitchFamily="34" charset="0"/>
                        </a:rPr>
                        <a:t>Multiple branch sites, which need to communicate with each other through hybrid WAN links</a:t>
                      </a:r>
                      <a:endParaRPr lang="en-US" altLang="zh-CN" sz="1200" dirty="0" smtClea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614951">
                <a:tc>
                  <a:txBody>
                    <a:bodyPr/>
                    <a:lstStyle/>
                    <a:p>
                      <a:pPr marL="0" marR="0" lvl="0" indent="0" algn="ctr" defTabSz="1187798" rtl="0" eaLnBrk="1" fontAlgn="auto" latinLnBrk="0" hangingPunct="1">
                        <a:lnSpc>
                          <a:spcPts val="2000"/>
                        </a:lnSpc>
                        <a:spcBef>
                          <a:spcPts val="0"/>
                        </a:spcBef>
                        <a:spcAft>
                          <a:spcPts val="0"/>
                        </a:spcAft>
                        <a:buClrTx/>
                        <a:buSzTx/>
                        <a:buFontTx/>
                        <a:buNone/>
                        <a:tabLst/>
                        <a:defRPr/>
                      </a:pPr>
                      <a:r>
                        <a:rPr lang="en-US" sz="1200" dirty="0" smtClean="0">
                          <a:latin typeface="Huawei Sans" panose="020C0503030203020204" pitchFamily="34" charset="0"/>
                        </a:rPr>
                        <a:t>Typical scenarios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nSpc>
                          <a:spcPts val="2000"/>
                        </a:lnSpc>
                      </a:pPr>
                      <a:r>
                        <a:rPr lang="en-US" sz="1200" dirty="0" smtClean="0">
                          <a:latin typeface="Huawei Sans" panose="020C0503030203020204" pitchFamily="34" charset="0"/>
                        </a:rPr>
                        <a:t>Multi-branch </a:t>
                      </a:r>
                      <a:r>
                        <a:rPr lang="en-US" altLang="zh-CN" sz="1200" dirty="0" smtClean="0">
                          <a:latin typeface="Huawei Sans" panose="020C0503030203020204" pitchFamily="34" charset="0"/>
                        </a:rPr>
                        <a:t>and</a:t>
                      </a:r>
                      <a:r>
                        <a:rPr lang="en-US" sz="1200" dirty="0" smtClean="0">
                          <a:latin typeface="Huawei Sans" panose="020C0503030203020204" pitchFamily="34" charset="0"/>
                        </a:rPr>
                        <a:t> small/midsize enterprise campuses, such as hotels and primary/secondary schools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1187798" rtl="0" eaLnBrk="1" fontAlgn="auto" latinLnBrk="0" hangingPunct="1">
                        <a:lnSpc>
                          <a:spcPts val="2000"/>
                        </a:lnSpc>
                        <a:spcBef>
                          <a:spcPts val="0"/>
                        </a:spcBef>
                        <a:spcAft>
                          <a:spcPts val="0"/>
                        </a:spcAft>
                        <a:buClrTx/>
                        <a:buSzTx/>
                        <a:buFontTx/>
                        <a:buNone/>
                        <a:tabLst/>
                        <a:defRPr/>
                      </a:pPr>
                      <a:r>
                        <a:rPr lang="en-US" sz="1200" dirty="0" smtClean="0">
                          <a:latin typeface="Huawei Sans" panose="020C0503030203020204" pitchFamily="34" charset="0"/>
                        </a:rPr>
                        <a:t>Higher education institutions, governments, large enterprise campuses, etc.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1187798" rtl="0" eaLnBrk="1" fontAlgn="auto" latinLnBrk="0" hangingPunct="1">
                        <a:lnSpc>
                          <a:spcPts val="2000"/>
                        </a:lnSpc>
                        <a:spcBef>
                          <a:spcPts val="0"/>
                        </a:spcBef>
                        <a:spcAft>
                          <a:spcPts val="0"/>
                        </a:spcAft>
                        <a:buClrTx/>
                        <a:buSzTx/>
                        <a:buFont typeface="Wingdings" panose="05000000000000000000" pitchFamily="2" charset="2"/>
                        <a:buNone/>
                        <a:tabLst/>
                        <a:defRPr/>
                      </a:pPr>
                      <a:r>
                        <a:rPr lang="en-US" sz="1200" dirty="0" smtClean="0">
                          <a:latin typeface="Huawei Sans" panose="020C0503030203020204" pitchFamily="34" charset="0"/>
                        </a:rPr>
                        <a:t>Large enterprises, financial branches, etc.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sp>
        <p:nvSpPr>
          <p:cNvPr id="84" name="文本框 83"/>
          <p:cNvSpPr txBox="1"/>
          <p:nvPr/>
        </p:nvSpPr>
        <p:spPr bwMode="gray">
          <a:xfrm>
            <a:off x="2318314" y="3685415"/>
            <a:ext cx="569387" cy="276999"/>
          </a:xfrm>
          <a:prstGeom prst="rect">
            <a:avLst/>
          </a:prstGeom>
          <a:noFill/>
        </p:spPr>
        <p:txBody>
          <a:bodyPr wrap="none" rtlCol="0">
            <a:spAutoFit/>
          </a:bodyPr>
          <a:lstStyle/>
          <a:p>
            <a:pPr marL="212657" indent="-212657" algn="ctr" defTabSz="1218194" fontAlgn="auto">
              <a:spcBef>
                <a:spcPts val="0"/>
              </a:spcBef>
              <a:spcAft>
                <a:spcPts val="0"/>
              </a:spcAft>
              <a:defRPr/>
            </a:pPr>
            <a:r>
              <a:rPr lang="en-US" sz="1200" dirty="0" smtClean="0">
                <a:latin typeface="Huawei Sans" panose="020C0503030203020204" pitchFamily="34" charset="0"/>
              </a:rPr>
              <a:t>Hotel</a:t>
            </a:r>
            <a:endParaRPr lang="en-US" altLang="zh-CN" sz="12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6" name="文本框 85"/>
          <p:cNvSpPr txBox="1"/>
          <p:nvPr/>
        </p:nvSpPr>
        <p:spPr bwMode="gray">
          <a:xfrm>
            <a:off x="2976177" y="3685415"/>
            <a:ext cx="1160895" cy="461665"/>
          </a:xfrm>
          <a:prstGeom prst="rect">
            <a:avLst/>
          </a:prstGeom>
          <a:noFill/>
        </p:spPr>
        <p:txBody>
          <a:bodyPr wrap="none" rtlCol="0">
            <a:spAutoFit/>
          </a:bodyPr>
          <a:lstStyle/>
          <a:p>
            <a:pPr algn="ctr"/>
            <a:r>
              <a:rPr lang="en-US" sz="1200" dirty="0" smtClean="0">
                <a:latin typeface="Huawei Sans" panose="020C0503030203020204" pitchFamily="34" charset="0"/>
              </a:rPr>
              <a:t>Small/Midsize</a:t>
            </a:r>
          </a:p>
          <a:p>
            <a:pPr algn="ctr"/>
            <a:r>
              <a:rPr lang="en-US" sz="1200" dirty="0" smtClean="0">
                <a:latin typeface="Huawei Sans" panose="020C0503030203020204" pitchFamily="34" charset="0"/>
              </a:rPr>
              <a:t>enterprise</a:t>
            </a:r>
            <a:endParaRPr lang="en-US" altLang="zh-CN"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7" name="文本框 86"/>
          <p:cNvSpPr txBox="1"/>
          <p:nvPr/>
        </p:nvSpPr>
        <p:spPr bwMode="gray">
          <a:xfrm>
            <a:off x="880133" y="3685415"/>
            <a:ext cx="1732612" cy="461665"/>
          </a:xfrm>
          <a:prstGeom prst="rect">
            <a:avLst/>
          </a:prstGeom>
          <a:noFill/>
        </p:spPr>
        <p:txBody>
          <a:bodyPr wrap="square" rtlCol="0">
            <a:spAutoFit/>
          </a:bodyPr>
          <a:lstStyle/>
          <a:p>
            <a:pPr marL="212657" indent="-212657" algn="ctr" defTabSz="1218194" fontAlgn="auto">
              <a:spcBef>
                <a:spcPts val="0"/>
              </a:spcBef>
              <a:spcAft>
                <a:spcPts val="0"/>
              </a:spcAft>
              <a:defRPr/>
            </a:pPr>
            <a:r>
              <a:rPr lang="en-US" sz="1200" dirty="0" smtClean="0">
                <a:latin typeface="Huawei Sans" panose="020C0503030203020204" pitchFamily="34" charset="0"/>
              </a:rPr>
              <a:t>Primary/</a:t>
            </a:r>
          </a:p>
          <a:p>
            <a:pPr marL="212657" indent="-212657" algn="ctr" defTabSz="1218194" fontAlgn="auto">
              <a:spcBef>
                <a:spcPts val="0"/>
              </a:spcBef>
              <a:spcAft>
                <a:spcPts val="0"/>
              </a:spcAft>
              <a:defRPr/>
            </a:pPr>
            <a:r>
              <a:rPr lang="en-US" sz="1200" dirty="0" smtClean="0">
                <a:latin typeface="Huawei Sans" panose="020C0503030203020204" pitchFamily="34" charset="0"/>
              </a:rPr>
              <a:t>Secondary education</a:t>
            </a:r>
            <a:endParaRPr lang="en-US" altLang="zh-CN" sz="12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8" name="文本框 87"/>
          <p:cNvSpPr txBox="1"/>
          <p:nvPr/>
        </p:nvSpPr>
        <p:spPr bwMode="gray">
          <a:xfrm>
            <a:off x="581183" y="3685415"/>
            <a:ext cx="550151" cy="276999"/>
          </a:xfrm>
          <a:prstGeom prst="rect">
            <a:avLst/>
          </a:prstGeom>
          <a:noFill/>
        </p:spPr>
        <p:txBody>
          <a:bodyPr wrap="none" rtlCol="0">
            <a:spAutoFit/>
          </a:bodyPr>
          <a:lstStyle/>
          <a:p>
            <a:pPr marL="212657" indent="-212657" algn="ctr" defTabSz="1218194" fontAlgn="auto">
              <a:spcBef>
                <a:spcPts val="0"/>
              </a:spcBef>
              <a:spcAft>
                <a:spcPts val="0"/>
              </a:spcAft>
              <a:defRPr/>
            </a:pPr>
            <a:r>
              <a:rPr lang="en-US" sz="1200" dirty="0" smtClean="0">
                <a:latin typeface="Huawei Sans" panose="020C0503030203020204" pitchFamily="34" charset="0"/>
              </a:rPr>
              <a:t>Store</a:t>
            </a:r>
            <a:endParaRPr lang="en-US" altLang="zh-CN" sz="1200"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Tree>
    <p:extLst>
      <p:ext uri="{BB962C8B-B14F-4D97-AF65-F5344CB8AC3E}">
        <p14:creationId xmlns:p14="http://schemas.microsoft.com/office/powerpoint/2010/main" val="38367797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smtClean="0"/>
              <a:t>Full Lifecycle: Planning, Deployment, O&amp;M, and Optimization</a:t>
            </a:r>
            <a:endParaRPr lang="zh-CN" altLang="en-US" dirty="0"/>
          </a:p>
        </p:txBody>
      </p:sp>
      <p:sp>
        <p:nvSpPr>
          <p:cNvPr id="31" name="Right Arrow 28"/>
          <p:cNvSpPr/>
          <p:nvPr/>
        </p:nvSpPr>
        <p:spPr bwMode="gray">
          <a:xfrm>
            <a:off x="446088" y="1493861"/>
            <a:ext cx="11266487" cy="592250"/>
          </a:xfrm>
          <a:prstGeom prst="rightArrow">
            <a:avLst>
              <a:gd name="adj1" fmla="val 100000"/>
              <a:gd name="adj2" fmla="val 37278"/>
            </a:avLst>
          </a:prstGeom>
          <a:gradFill flip="none" rotWithShape="1">
            <a:gsLst>
              <a:gs pos="0">
                <a:srgbClr val="BEE9EE"/>
              </a:gs>
              <a:gs pos="96000">
                <a:srgbClr val="94DAE2"/>
              </a:gs>
            </a:gsLst>
            <a:lin ang="0" scaled="1"/>
            <a:tileRect/>
          </a:gradFill>
          <a:ln w="12700" cap="flat" cmpd="sng" algn="ctr">
            <a:noFill/>
            <a:prstDash val="solid"/>
            <a:miter lim="800000"/>
          </a:ln>
          <a:effectLst/>
        </p:spPr>
        <p:txBody>
          <a:bodyPr lIns="91413" tIns="45705" rIns="91413" bIns="4570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prstClr val="white"/>
              </a:solidFill>
              <a:effectLst/>
              <a:uLnTx/>
              <a:uFillTx/>
              <a:latin typeface="Huawei Sans"/>
              <a:ea typeface="方正兰亭黑简体"/>
              <a:cs typeface="+mn-cs"/>
              <a:sym typeface="Huawei Sans" panose="020C0503030203020204" pitchFamily="34" charset="0"/>
            </a:endParaRPr>
          </a:p>
        </p:txBody>
      </p:sp>
      <p:sp>
        <p:nvSpPr>
          <p:cNvPr id="32" name="圆角矩形 31"/>
          <p:cNvSpPr/>
          <p:nvPr/>
        </p:nvSpPr>
        <p:spPr bwMode="gray">
          <a:xfrm>
            <a:off x="671486" y="1565027"/>
            <a:ext cx="2317553" cy="396000"/>
          </a:xfrm>
          <a:prstGeom prst="roundRect">
            <a:avLst/>
          </a:prstGeom>
          <a:solidFill>
            <a:srgbClr val="F3FBFE"/>
          </a:solidFill>
          <a:ln w="12700" cap="flat" cmpd="sng" algn="ctr">
            <a:solidFill>
              <a:srgbClr val="BEE9EE"/>
            </a:solidFill>
            <a:prstDash val="solid"/>
            <a:miter lim="800000"/>
          </a:ln>
          <a:effectLst>
            <a:outerShdw blurRad="50800" dist="38100" dir="5400000" algn="t" rotWithShape="0">
              <a:prstClr val="black">
                <a:alpha val="40000"/>
              </a:prstClr>
            </a:outerShdw>
          </a:effectLst>
        </p:spPr>
        <p:txBody>
          <a:bodyPr wrap="square" tIns="0" bIns="0" rtlCol="0" anchor="ctr" anchorCtr="0">
            <a:noAutofit/>
          </a:bodyPr>
          <a:lstStyle/>
          <a:p>
            <a:pPr algn="ctr" defTabSz="914400">
              <a:lnSpc>
                <a:spcPct val="150000"/>
              </a:lnSpc>
            </a:pPr>
            <a:r>
              <a:rPr lang="en-US" altLang="zh-CN" sz="1600" kern="0" dirty="0">
                <a:solidFill>
                  <a:srgbClr val="30B5C5"/>
                </a:solidFill>
                <a:sym typeface="Huawei Sans" panose="020C0503030203020204" pitchFamily="34" charset="0"/>
              </a:rPr>
              <a:t>Planning (Day 0)</a:t>
            </a:r>
          </a:p>
        </p:txBody>
      </p:sp>
      <p:sp>
        <p:nvSpPr>
          <p:cNvPr id="33" name="圆角矩形 32"/>
          <p:cNvSpPr/>
          <p:nvPr/>
        </p:nvSpPr>
        <p:spPr bwMode="gray">
          <a:xfrm>
            <a:off x="3465486" y="1565027"/>
            <a:ext cx="2317553" cy="396000"/>
          </a:xfrm>
          <a:prstGeom prst="roundRect">
            <a:avLst/>
          </a:prstGeom>
          <a:solidFill>
            <a:srgbClr val="F3FBFE"/>
          </a:solidFill>
          <a:ln w="12700" cap="flat" cmpd="sng" algn="ctr">
            <a:solidFill>
              <a:srgbClr val="BEE9EE"/>
            </a:solidFill>
            <a:prstDash val="solid"/>
            <a:miter lim="800000"/>
          </a:ln>
          <a:effectLst>
            <a:outerShdw blurRad="50800" dist="38100" dir="5400000" algn="t" rotWithShape="0">
              <a:prstClr val="black">
                <a:alpha val="40000"/>
              </a:prstClr>
            </a:outerShdw>
          </a:effectLst>
        </p:spPr>
        <p:txBody>
          <a:bodyPr wrap="square" tIns="0" bIns="0" rtlCol="0" anchor="ctr" anchorCtr="0">
            <a:noAutofit/>
          </a:bodyPr>
          <a:lstStyle/>
          <a:p>
            <a:pPr algn="ctr" defTabSz="914400">
              <a:lnSpc>
                <a:spcPct val="150000"/>
              </a:lnSpc>
            </a:pPr>
            <a:r>
              <a:rPr lang="en-US" altLang="zh-CN" sz="1600" kern="0" dirty="0" smtClean="0">
                <a:solidFill>
                  <a:srgbClr val="30B5C5"/>
                </a:solidFill>
                <a:sym typeface="Huawei Sans" panose="020C0503030203020204" pitchFamily="34" charset="0"/>
              </a:rPr>
              <a:t>Deployment </a:t>
            </a:r>
            <a:r>
              <a:rPr lang="en-US" altLang="zh-CN" sz="1600" kern="0" dirty="0">
                <a:solidFill>
                  <a:srgbClr val="30B5C5"/>
                </a:solidFill>
                <a:sym typeface="Huawei Sans" panose="020C0503030203020204" pitchFamily="34" charset="0"/>
              </a:rPr>
              <a:t>(Day 1-2)</a:t>
            </a:r>
          </a:p>
        </p:txBody>
      </p:sp>
      <p:sp>
        <p:nvSpPr>
          <p:cNvPr id="34" name="圆角矩形 33"/>
          <p:cNvSpPr/>
          <p:nvPr/>
        </p:nvSpPr>
        <p:spPr bwMode="gray">
          <a:xfrm>
            <a:off x="6259486" y="1565027"/>
            <a:ext cx="2317553" cy="396000"/>
          </a:xfrm>
          <a:prstGeom prst="roundRect">
            <a:avLst/>
          </a:prstGeom>
          <a:solidFill>
            <a:srgbClr val="F3FBFE"/>
          </a:solidFill>
          <a:ln w="12700" cap="flat" cmpd="sng" algn="ctr">
            <a:solidFill>
              <a:srgbClr val="BEE9EE"/>
            </a:solidFill>
            <a:prstDash val="solid"/>
            <a:miter lim="800000"/>
          </a:ln>
          <a:effectLst>
            <a:outerShdw blurRad="50800" dist="38100" dir="5400000" algn="t" rotWithShape="0">
              <a:prstClr val="black">
                <a:alpha val="40000"/>
              </a:prstClr>
            </a:outerShdw>
          </a:effectLst>
        </p:spPr>
        <p:txBody>
          <a:bodyPr wrap="square" tIns="0" bIns="0" rtlCol="0" anchor="ctr" anchorCtr="0">
            <a:noAutofit/>
          </a:bodyPr>
          <a:lstStyle/>
          <a:p>
            <a:pPr algn="ctr" defTabSz="914400">
              <a:lnSpc>
                <a:spcPct val="150000"/>
              </a:lnSpc>
            </a:pPr>
            <a:r>
              <a:rPr lang="en-US" altLang="zh-CN" sz="1600" kern="0" dirty="0" smtClean="0">
                <a:solidFill>
                  <a:srgbClr val="30B5C5"/>
                </a:solidFill>
                <a:latin typeface="Huawei Sans"/>
                <a:ea typeface="方正兰亭黑简体"/>
                <a:sym typeface="Huawei Sans" panose="020C0503030203020204" pitchFamily="34" charset="0"/>
              </a:rPr>
              <a:t>O&amp;M (Day </a:t>
            </a:r>
            <a:r>
              <a:rPr lang="en-US" altLang="zh-CN" sz="1600" i="1" kern="0" dirty="0" smtClean="0">
                <a:solidFill>
                  <a:srgbClr val="30B5C5"/>
                </a:solidFill>
                <a:latin typeface="Huawei Sans"/>
                <a:ea typeface="方正兰亭黑简体"/>
                <a:sym typeface="Huawei Sans" panose="020C0503030203020204" pitchFamily="34" charset="0"/>
              </a:rPr>
              <a:t>N</a:t>
            </a:r>
            <a:r>
              <a:rPr lang="en-US" altLang="zh-CN" sz="1600" kern="0" dirty="0" smtClean="0">
                <a:solidFill>
                  <a:srgbClr val="30B5C5"/>
                </a:solidFill>
                <a:latin typeface="Huawei Sans"/>
                <a:ea typeface="方正兰亭黑简体"/>
                <a:sym typeface="Huawei Sans" panose="020C0503030203020204" pitchFamily="34" charset="0"/>
              </a:rPr>
              <a:t>)</a:t>
            </a:r>
            <a:endParaRPr lang="zh-CN" altLang="en-US" sz="1600" kern="0" dirty="0">
              <a:solidFill>
                <a:srgbClr val="30B5C5"/>
              </a:solidFill>
              <a:latin typeface="Huawei Sans"/>
              <a:ea typeface="方正兰亭黑简体"/>
              <a:sym typeface="Huawei Sans" panose="020C0503030203020204" pitchFamily="34" charset="0"/>
            </a:endParaRPr>
          </a:p>
        </p:txBody>
      </p:sp>
      <p:sp>
        <p:nvSpPr>
          <p:cNvPr id="35" name="圆角矩形 34"/>
          <p:cNvSpPr/>
          <p:nvPr/>
        </p:nvSpPr>
        <p:spPr bwMode="gray">
          <a:xfrm>
            <a:off x="9053486" y="1565027"/>
            <a:ext cx="2317553" cy="396000"/>
          </a:xfrm>
          <a:prstGeom prst="roundRect">
            <a:avLst/>
          </a:prstGeom>
          <a:solidFill>
            <a:srgbClr val="F3FBFE"/>
          </a:solidFill>
          <a:ln w="12700" cap="flat" cmpd="sng" algn="ctr">
            <a:solidFill>
              <a:srgbClr val="BEE9EE"/>
            </a:solidFill>
            <a:prstDash val="solid"/>
            <a:miter lim="800000"/>
          </a:ln>
          <a:effectLst>
            <a:outerShdw blurRad="50800" dist="38100" dir="5400000" algn="t" rotWithShape="0">
              <a:prstClr val="black">
                <a:alpha val="40000"/>
              </a:prstClr>
            </a:outerShdw>
          </a:effectLst>
        </p:spPr>
        <p:txBody>
          <a:bodyPr wrap="square" tIns="0" bIns="0" rtlCol="0" anchor="ctr" anchorCtr="0">
            <a:noAutofit/>
          </a:bodyPr>
          <a:lstStyle/>
          <a:p>
            <a:pPr algn="ctr" defTabSz="914400">
              <a:lnSpc>
                <a:spcPct val="150000"/>
              </a:lnSpc>
            </a:pPr>
            <a:r>
              <a:rPr lang="en-US" altLang="zh-CN" sz="1600" kern="0" dirty="0" smtClean="0">
                <a:solidFill>
                  <a:srgbClr val="30B5C5"/>
                </a:solidFill>
                <a:latin typeface="Huawei Sans"/>
                <a:ea typeface="方正兰亭黑简体"/>
                <a:sym typeface="Huawei Sans" panose="020C0503030203020204" pitchFamily="34" charset="0"/>
              </a:rPr>
              <a:t>Optimization (Day </a:t>
            </a:r>
            <a:r>
              <a:rPr lang="en-US" altLang="zh-CN" sz="1600" i="1" kern="0" dirty="0" smtClean="0">
                <a:solidFill>
                  <a:srgbClr val="30B5C5"/>
                </a:solidFill>
                <a:latin typeface="Huawei Sans"/>
                <a:ea typeface="方正兰亭黑简体"/>
                <a:sym typeface="Huawei Sans" panose="020C0503030203020204" pitchFamily="34" charset="0"/>
              </a:rPr>
              <a:t>N)</a:t>
            </a:r>
            <a:endParaRPr lang="zh-CN" altLang="en-US" sz="1600" kern="0" dirty="0">
              <a:solidFill>
                <a:srgbClr val="30B5C5"/>
              </a:solidFill>
              <a:latin typeface="Huawei Sans"/>
              <a:ea typeface="方正兰亭黑简体"/>
              <a:sym typeface="Huawei Sans" panose="020C0503030203020204" pitchFamily="34" charset="0"/>
            </a:endParaRPr>
          </a:p>
        </p:txBody>
      </p:sp>
      <p:sp>
        <p:nvSpPr>
          <p:cNvPr id="36" name="圆角矩形 35"/>
          <p:cNvSpPr/>
          <p:nvPr/>
        </p:nvSpPr>
        <p:spPr bwMode="gray">
          <a:xfrm>
            <a:off x="671486" y="2127258"/>
            <a:ext cx="2317553" cy="3534633"/>
          </a:xfrm>
          <a:prstGeom prst="roundRect">
            <a:avLst>
              <a:gd name="adj" fmla="val 4220"/>
            </a:avLst>
          </a:prstGeom>
          <a:solidFill>
            <a:sysClr val="window" lastClr="FFFFFF">
              <a:lumMod val="95000"/>
            </a:sysClr>
          </a:solidFill>
          <a:ln w="12700" cap="flat" cmpd="sng" algn="ctr">
            <a:noFill/>
            <a:prstDash val="solid"/>
            <a:miter lim="800000"/>
          </a:ln>
          <a:effectLst/>
        </p:spPr>
        <p:txBody>
          <a:bodyPr lIns="72000" tIns="72000" rIns="72000" bIns="72000" rtlCol="0" anchor="ctr"/>
          <a:lstStyle/>
          <a:p>
            <a:pPr marL="182563" marR="0" lvl="0" indent="-182563" defTabSz="914400" eaLnBrk="1" fontAlgn="auto" latinLnBrk="0" hangingPunct="1">
              <a:lnSpc>
                <a:spcPts val="2000"/>
              </a:lnSpc>
              <a:spcBef>
                <a:spcPts val="0"/>
              </a:spcBef>
              <a:spcAft>
                <a:spcPts val="600"/>
              </a:spcAft>
              <a:buClrTx/>
              <a:buSzTx/>
              <a:buFont typeface="Arial" panose="020B0604020202020204" pitchFamily="34" charset="0"/>
              <a:buChar char="•"/>
              <a:tabLst/>
              <a:defRPr/>
            </a:pPr>
            <a:endParaRPr kumimoji="0" lang="en-US" altLang="zh-CN" sz="1400" b="0" i="0" u="none" strike="noStrike" kern="0" cap="none" spc="0" normalizeH="0" baseline="0" noProof="0" dirty="0" smtClean="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sp>
        <p:nvSpPr>
          <p:cNvPr id="37" name="圆角矩形 36"/>
          <p:cNvSpPr/>
          <p:nvPr/>
        </p:nvSpPr>
        <p:spPr bwMode="gray">
          <a:xfrm>
            <a:off x="991732" y="2997679"/>
            <a:ext cx="1677060" cy="360000"/>
          </a:xfrm>
          <a:prstGeom prst="roundRect">
            <a:avLst/>
          </a:prstGeom>
          <a:solidFill>
            <a:srgbClr val="FDD351"/>
          </a:solidFill>
          <a:ln w="12700" cap="flat" cmpd="sng" algn="ctr">
            <a:noFill/>
            <a:prstDash val="solid"/>
            <a:miter lim="800000"/>
          </a:ln>
          <a:effectLst/>
        </p:spPr>
        <p:txBody>
          <a:bodyPr lIns="0" tIns="0" rIns="0" bIns="0" rtlCol="0" anchor="ctr"/>
          <a:lstStyle/>
          <a:p>
            <a:pPr lvl="0" algn="ctr"/>
            <a:r>
              <a:rPr lang="en-US" altLang="zh-CN" sz="1200" dirty="0">
                <a:solidFill>
                  <a:prstClr val="black"/>
                </a:solidFill>
                <a:latin typeface="Huawei Sans" panose="020C0503030203020204" pitchFamily="34" charset="0"/>
              </a:rPr>
              <a:t>Wired network planning</a:t>
            </a:r>
          </a:p>
        </p:txBody>
      </p:sp>
      <p:sp>
        <p:nvSpPr>
          <p:cNvPr id="38" name="圆角矩形 37"/>
          <p:cNvSpPr/>
          <p:nvPr/>
        </p:nvSpPr>
        <p:spPr bwMode="gray">
          <a:xfrm>
            <a:off x="991732" y="3761424"/>
            <a:ext cx="1677060" cy="360000"/>
          </a:xfrm>
          <a:prstGeom prst="roundRect">
            <a:avLst/>
          </a:prstGeom>
          <a:solidFill>
            <a:srgbClr val="30B5C5"/>
          </a:solidFill>
          <a:ln w="12700" cap="flat" cmpd="sng" algn="ctr">
            <a:noFill/>
            <a:prstDash val="solid"/>
            <a:miter lim="800000"/>
          </a:ln>
          <a:effectLst/>
        </p:spPr>
        <p:txBody>
          <a:bodyPr lIns="0" tIns="0" rIns="0" bIns="0" rtlCol="0" anchor="ctr"/>
          <a:lstStyle/>
          <a:p>
            <a:pPr lvl="0" algn="ctr" defTabSz="914400">
              <a:defRPr/>
            </a:pPr>
            <a:r>
              <a:rPr lang="en-US" altLang="zh-CN" sz="1200" dirty="0">
                <a:solidFill>
                  <a:prstClr val="white"/>
                </a:solidFill>
                <a:latin typeface="Huawei Sans" panose="020C0503030203020204" pitchFamily="34" charset="0"/>
                <a:sym typeface="Huawei Sans" panose="020C0503030203020204" pitchFamily="34" charset="0"/>
              </a:rPr>
              <a:t>Site design</a:t>
            </a:r>
          </a:p>
        </p:txBody>
      </p:sp>
      <p:sp>
        <p:nvSpPr>
          <p:cNvPr id="39" name="圆角矩形 38"/>
          <p:cNvSpPr/>
          <p:nvPr/>
        </p:nvSpPr>
        <p:spPr bwMode="gray">
          <a:xfrm>
            <a:off x="991732" y="4525170"/>
            <a:ext cx="1677060" cy="360000"/>
          </a:xfrm>
          <a:prstGeom prst="roundRect">
            <a:avLst/>
          </a:prstGeom>
          <a:solidFill>
            <a:srgbClr val="30B5C5"/>
          </a:solidFill>
          <a:ln w="12700" cap="flat" cmpd="sng" algn="ctr">
            <a:noFill/>
            <a:prstDash val="solid"/>
            <a:miter lim="800000"/>
          </a:ln>
          <a:effectLst/>
        </p:spPr>
        <p:txBody>
          <a:bodyPr lIns="0" tIns="0" rIns="0" bIns="0" rtlCol="0" anchor="ctr"/>
          <a:lstStyle/>
          <a:p>
            <a:pPr lvl="0" algn="ctr"/>
            <a:r>
              <a:rPr lang="en-US" altLang="zh-CN" sz="1200" dirty="0">
                <a:solidFill>
                  <a:prstClr val="white"/>
                </a:solidFill>
                <a:latin typeface="Huawei Sans" panose="020C0503030203020204" pitchFamily="34" charset="0"/>
              </a:rPr>
              <a:t>Network resource planning</a:t>
            </a:r>
          </a:p>
        </p:txBody>
      </p:sp>
      <p:sp>
        <p:nvSpPr>
          <p:cNvPr id="40" name="圆角矩形 39"/>
          <p:cNvSpPr/>
          <p:nvPr/>
        </p:nvSpPr>
        <p:spPr bwMode="gray">
          <a:xfrm>
            <a:off x="991732" y="2233934"/>
            <a:ext cx="1677060" cy="360000"/>
          </a:xfrm>
          <a:prstGeom prst="roundRect">
            <a:avLst/>
          </a:prstGeom>
          <a:solidFill>
            <a:srgbClr val="FDD351"/>
          </a:solidFill>
          <a:ln w="12700" cap="flat" cmpd="sng" algn="ctr">
            <a:noFill/>
            <a:prstDash val="solid"/>
            <a:miter lim="800000"/>
          </a:ln>
          <a:effectLst/>
        </p:spPr>
        <p:txBody>
          <a:bodyPr lIns="0" tIns="0" rIns="0" bIns="0" rtlCol="0" anchor="ctr"/>
          <a:lstStyle/>
          <a:p>
            <a:pPr lvl="0" algn="ctr"/>
            <a:r>
              <a:rPr lang="en-US" altLang="zh-CN" sz="1200" dirty="0">
                <a:solidFill>
                  <a:prstClr val="black"/>
                </a:solidFill>
                <a:latin typeface="Huawei Sans" panose="020C0503030203020204" pitchFamily="34" charset="0"/>
              </a:rPr>
              <a:t>Wireless network planning</a:t>
            </a:r>
          </a:p>
        </p:txBody>
      </p:sp>
      <p:sp>
        <p:nvSpPr>
          <p:cNvPr id="41" name="圆角矩形 40"/>
          <p:cNvSpPr/>
          <p:nvPr/>
        </p:nvSpPr>
        <p:spPr bwMode="gray">
          <a:xfrm>
            <a:off x="3465486" y="2127258"/>
            <a:ext cx="2317553" cy="3534633"/>
          </a:xfrm>
          <a:prstGeom prst="roundRect">
            <a:avLst>
              <a:gd name="adj" fmla="val 4220"/>
            </a:avLst>
          </a:prstGeom>
          <a:solidFill>
            <a:sysClr val="window" lastClr="FFFFFF">
              <a:lumMod val="95000"/>
            </a:sysClr>
          </a:solidFill>
          <a:ln w="12700" cap="flat" cmpd="sng" algn="ctr">
            <a:noFill/>
            <a:prstDash val="solid"/>
            <a:miter lim="800000"/>
          </a:ln>
          <a:effectLst/>
        </p:spPr>
        <p:txBody>
          <a:bodyPr lIns="72000" tIns="72000" rIns="72000" bIns="72000" rtlCol="0" anchor="ctr"/>
          <a:lstStyle/>
          <a:p>
            <a:pPr marL="182563" marR="0" lvl="0" indent="-182563" defTabSz="914400" eaLnBrk="1" fontAlgn="auto" latinLnBrk="0" hangingPunct="1">
              <a:lnSpc>
                <a:spcPts val="2000"/>
              </a:lnSpc>
              <a:spcBef>
                <a:spcPts val="0"/>
              </a:spcBef>
              <a:spcAft>
                <a:spcPts val="600"/>
              </a:spcAft>
              <a:buClrTx/>
              <a:buSzTx/>
              <a:buFont typeface="Arial" panose="020B0604020202020204" pitchFamily="34" charset="0"/>
              <a:buChar char="•"/>
              <a:tabLst/>
              <a:defRPr/>
            </a:pPr>
            <a:endParaRPr kumimoji="0" lang="en-US" altLang="zh-CN" sz="1400" b="0" i="0" u="none" strike="noStrike" kern="0" cap="none" spc="0" normalizeH="0" baseline="0" noProof="0" dirty="0" smtClean="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sp>
        <p:nvSpPr>
          <p:cNvPr id="42" name="圆角矩形 41"/>
          <p:cNvSpPr/>
          <p:nvPr/>
        </p:nvSpPr>
        <p:spPr bwMode="gray">
          <a:xfrm>
            <a:off x="3785732" y="2997679"/>
            <a:ext cx="1677060" cy="360000"/>
          </a:xfrm>
          <a:prstGeom prst="roundRect">
            <a:avLst/>
          </a:prstGeom>
          <a:solidFill>
            <a:srgbClr val="30B5C5"/>
          </a:solidFill>
          <a:ln w="12700" cap="flat" cmpd="sng" algn="ctr">
            <a:noFill/>
            <a:prstDash val="solid"/>
            <a:miter lim="800000"/>
          </a:ln>
          <a:effectLst/>
        </p:spPr>
        <p:txBody>
          <a:bodyPr lIns="0" tIns="0" rIns="0" bIns="0" rtlCol="0" anchor="ctr"/>
          <a:lstStyle/>
          <a:p>
            <a:pPr lvl="0" algn="ctr"/>
            <a:r>
              <a:rPr lang="en-US" altLang="zh-CN" sz="1200" dirty="0">
                <a:solidFill>
                  <a:prstClr val="white"/>
                </a:solidFill>
                <a:latin typeface="Huawei Sans" panose="020C0503030203020204" pitchFamily="34" charset="0"/>
              </a:rPr>
              <a:t>Physical network deployment</a:t>
            </a:r>
          </a:p>
        </p:txBody>
      </p:sp>
      <p:sp>
        <p:nvSpPr>
          <p:cNvPr id="43" name="圆角矩形 42"/>
          <p:cNvSpPr/>
          <p:nvPr/>
        </p:nvSpPr>
        <p:spPr bwMode="gray">
          <a:xfrm>
            <a:off x="3785732" y="3761424"/>
            <a:ext cx="1677060" cy="360000"/>
          </a:xfrm>
          <a:prstGeom prst="roundRect">
            <a:avLst/>
          </a:prstGeom>
          <a:solidFill>
            <a:srgbClr val="30B5C5"/>
          </a:solidFill>
          <a:ln w="12700" cap="flat" cmpd="sng" algn="ctr">
            <a:noFill/>
            <a:prstDash val="solid"/>
            <a:miter lim="800000"/>
          </a:ln>
          <a:effectLst/>
        </p:spPr>
        <p:txBody>
          <a:bodyPr lIns="0" tIns="0" rIns="0" bIns="0" rtlCol="0" anchor="ctr"/>
          <a:lstStyle/>
          <a:p>
            <a:pPr lvl="0" algn="ctr"/>
            <a:r>
              <a:rPr lang="en-US" altLang="zh-CN" sz="1200" dirty="0">
                <a:solidFill>
                  <a:prstClr val="white"/>
                </a:solidFill>
                <a:latin typeface="Huawei Sans" panose="020C0503030203020204" pitchFamily="34" charset="0"/>
              </a:rPr>
              <a:t>Virtual network deployment</a:t>
            </a:r>
          </a:p>
        </p:txBody>
      </p:sp>
      <p:sp>
        <p:nvSpPr>
          <p:cNvPr id="44" name="圆角矩形 43"/>
          <p:cNvSpPr/>
          <p:nvPr/>
        </p:nvSpPr>
        <p:spPr bwMode="gray">
          <a:xfrm>
            <a:off x="3785732" y="4525170"/>
            <a:ext cx="1677060" cy="360000"/>
          </a:xfrm>
          <a:prstGeom prst="roundRect">
            <a:avLst/>
          </a:prstGeom>
          <a:solidFill>
            <a:srgbClr val="30B5C5"/>
          </a:solidFill>
          <a:ln w="12700" cap="flat" cmpd="sng" algn="ctr">
            <a:noFill/>
            <a:prstDash val="solid"/>
            <a:miter lim="800000"/>
          </a:ln>
          <a:effectLst/>
        </p:spPr>
        <p:txBody>
          <a:bodyPr lIns="0" tIns="0" rIns="0" bIns="0" rtlCol="0" anchor="ctr"/>
          <a:lstStyle/>
          <a:p>
            <a:pPr lvl="0" algn="ctr"/>
            <a:r>
              <a:rPr lang="en-US" altLang="zh-CN" sz="1200" dirty="0">
                <a:solidFill>
                  <a:prstClr val="white"/>
                </a:solidFill>
                <a:latin typeface="Huawei Sans" panose="020C0503030203020204" pitchFamily="34" charset="0"/>
              </a:rPr>
              <a:t>Service policy provisioning</a:t>
            </a:r>
          </a:p>
        </p:txBody>
      </p:sp>
      <p:sp>
        <p:nvSpPr>
          <p:cNvPr id="45" name="圆角矩形 44"/>
          <p:cNvSpPr/>
          <p:nvPr/>
        </p:nvSpPr>
        <p:spPr bwMode="gray">
          <a:xfrm>
            <a:off x="3785732" y="2233934"/>
            <a:ext cx="1677060" cy="360000"/>
          </a:xfrm>
          <a:prstGeom prst="roundRect">
            <a:avLst/>
          </a:prstGeom>
          <a:solidFill>
            <a:srgbClr val="FDD351"/>
          </a:solidFill>
          <a:ln w="12700" cap="flat" cmpd="sng" algn="ctr">
            <a:noFill/>
            <a:prstDash val="solid"/>
            <a:miter lim="800000"/>
          </a:ln>
          <a:effectLst/>
        </p:spPr>
        <p:txBody>
          <a:bodyPr lIns="0" tIns="0" rIns="0" bIns="0" rtlCol="0" anchor="ctr"/>
          <a:lstStyle/>
          <a:p>
            <a:pPr lvl="0" algn="ctr"/>
            <a:r>
              <a:rPr lang="en-US" altLang="zh-CN" sz="1200" dirty="0">
                <a:solidFill>
                  <a:prstClr val="black"/>
                </a:solidFill>
                <a:latin typeface="Huawei Sans" panose="020C0503030203020204" pitchFamily="34" charset="0"/>
              </a:rPr>
              <a:t>Hardware installation</a:t>
            </a:r>
          </a:p>
        </p:txBody>
      </p:sp>
      <p:sp>
        <p:nvSpPr>
          <p:cNvPr id="46" name="圆角矩形 45"/>
          <p:cNvSpPr/>
          <p:nvPr/>
        </p:nvSpPr>
        <p:spPr bwMode="gray">
          <a:xfrm>
            <a:off x="6259486" y="2127258"/>
            <a:ext cx="2317553" cy="3534633"/>
          </a:xfrm>
          <a:prstGeom prst="roundRect">
            <a:avLst>
              <a:gd name="adj" fmla="val 4220"/>
            </a:avLst>
          </a:prstGeom>
          <a:solidFill>
            <a:sysClr val="window" lastClr="FFFFFF">
              <a:lumMod val="95000"/>
            </a:sysClr>
          </a:solidFill>
          <a:ln w="12700" cap="flat" cmpd="sng" algn="ctr">
            <a:noFill/>
            <a:prstDash val="solid"/>
            <a:miter lim="800000"/>
          </a:ln>
          <a:effectLst/>
        </p:spPr>
        <p:txBody>
          <a:bodyPr lIns="72000" tIns="72000" rIns="72000" bIns="72000" rtlCol="0" anchor="ctr"/>
          <a:lstStyle/>
          <a:p>
            <a:pPr marL="182563" marR="0" lvl="0" indent="-182563" defTabSz="914400" eaLnBrk="1" fontAlgn="auto" latinLnBrk="0" hangingPunct="1">
              <a:lnSpc>
                <a:spcPts val="2000"/>
              </a:lnSpc>
              <a:spcBef>
                <a:spcPts val="0"/>
              </a:spcBef>
              <a:spcAft>
                <a:spcPts val="600"/>
              </a:spcAft>
              <a:buClrTx/>
              <a:buSzTx/>
              <a:buFont typeface="Arial" panose="020B0604020202020204" pitchFamily="34" charset="0"/>
              <a:buChar char="•"/>
              <a:tabLst/>
              <a:defRPr/>
            </a:pPr>
            <a:endParaRPr kumimoji="0" lang="en-US" altLang="zh-CN" sz="1400" b="0" i="0" u="none" strike="noStrike" kern="0" cap="none" spc="0" normalizeH="0" baseline="0" noProof="0" dirty="0" smtClean="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sp>
        <p:nvSpPr>
          <p:cNvPr id="47" name="圆角矩形 46"/>
          <p:cNvSpPr/>
          <p:nvPr/>
        </p:nvSpPr>
        <p:spPr bwMode="gray">
          <a:xfrm>
            <a:off x="6579732" y="2822579"/>
            <a:ext cx="1677060" cy="360000"/>
          </a:xfrm>
          <a:prstGeom prst="roundRect">
            <a:avLst/>
          </a:prstGeom>
          <a:solidFill>
            <a:srgbClr val="30B5C5"/>
          </a:solidFill>
          <a:ln w="12700" cap="flat" cmpd="sng" algn="ctr">
            <a:noFill/>
            <a:prstDash val="solid"/>
            <a:miter lim="800000"/>
          </a:ln>
          <a:effectLst/>
        </p:spPr>
        <p:txBody>
          <a:bodyPr lIns="0" tIns="0" rIns="0" bIns="0" rtlCol="0" anchor="ctr"/>
          <a:lstStyle/>
          <a:p>
            <a:pPr lvl="0" algn="ctr"/>
            <a:r>
              <a:rPr lang="en-US" altLang="zh-CN" sz="1200" dirty="0" smtClean="0">
                <a:solidFill>
                  <a:prstClr val="white"/>
                </a:solidFill>
                <a:latin typeface="Huawei Sans" panose="020C0503030203020204" pitchFamily="34" charset="0"/>
              </a:rPr>
              <a:t>Routine </a:t>
            </a:r>
            <a:r>
              <a:rPr lang="en-US" altLang="zh-CN" sz="1200" dirty="0">
                <a:solidFill>
                  <a:prstClr val="white"/>
                </a:solidFill>
                <a:latin typeface="Huawei Sans" panose="020C0503030203020204" pitchFamily="34" charset="0"/>
              </a:rPr>
              <a:t>device maintenance</a:t>
            </a:r>
          </a:p>
        </p:txBody>
      </p:sp>
      <p:sp>
        <p:nvSpPr>
          <p:cNvPr id="48" name="圆角矩形 47"/>
          <p:cNvSpPr/>
          <p:nvPr/>
        </p:nvSpPr>
        <p:spPr bwMode="gray">
          <a:xfrm>
            <a:off x="6579732" y="3411224"/>
            <a:ext cx="1677060" cy="360000"/>
          </a:xfrm>
          <a:prstGeom prst="roundRect">
            <a:avLst/>
          </a:prstGeom>
          <a:solidFill>
            <a:srgbClr val="30B5C5"/>
          </a:solidFill>
          <a:ln w="12700" cap="flat" cmpd="sng" algn="ctr">
            <a:noFill/>
            <a:prstDash val="solid"/>
            <a:miter lim="800000"/>
          </a:ln>
          <a:effectLst/>
        </p:spPr>
        <p:txBody>
          <a:bodyPr lIns="0" tIns="0" rIns="0" bIns="0" rtlCol="0" anchor="ctr"/>
          <a:lstStyle/>
          <a:p>
            <a:pPr lvl="0" algn="ctr"/>
            <a:r>
              <a:rPr lang="en-US" altLang="zh-CN" sz="1200" dirty="0">
                <a:solidFill>
                  <a:prstClr val="white"/>
                </a:solidFill>
                <a:latin typeface="Huawei Sans" panose="020C0503030203020204" pitchFamily="34" charset="0"/>
              </a:rPr>
              <a:t>System maintenance (controller)</a:t>
            </a:r>
          </a:p>
        </p:txBody>
      </p:sp>
      <p:sp>
        <p:nvSpPr>
          <p:cNvPr id="49" name="圆角矩形 48"/>
          <p:cNvSpPr/>
          <p:nvPr/>
        </p:nvSpPr>
        <p:spPr bwMode="gray">
          <a:xfrm>
            <a:off x="6579732" y="3999869"/>
            <a:ext cx="1677060" cy="360000"/>
          </a:xfrm>
          <a:prstGeom prst="roundRect">
            <a:avLst/>
          </a:prstGeom>
          <a:solidFill>
            <a:srgbClr val="30B5C5"/>
          </a:solidFill>
          <a:ln w="12700" cap="flat" cmpd="sng" algn="ctr">
            <a:noFill/>
            <a:prstDash val="solid"/>
            <a:miter lim="800000"/>
          </a:ln>
          <a:effectLst/>
        </p:spPr>
        <p:txBody>
          <a:bodyPr lIns="0" tIns="0" rIns="0" bIns="0" rtlCol="0" anchor="ctr"/>
          <a:lstStyle/>
          <a:p>
            <a:pPr lvl="0" algn="ctr"/>
            <a:r>
              <a:rPr lang="en-US" altLang="zh-CN" sz="1200" dirty="0">
                <a:solidFill>
                  <a:prstClr val="white"/>
                </a:solidFill>
                <a:latin typeface="Huawei Sans" panose="020C0503030203020204" pitchFamily="34" charset="0"/>
              </a:rPr>
              <a:t>User experience visibility</a:t>
            </a:r>
          </a:p>
        </p:txBody>
      </p:sp>
      <p:sp>
        <p:nvSpPr>
          <p:cNvPr id="50" name="圆角矩形 49"/>
          <p:cNvSpPr/>
          <p:nvPr/>
        </p:nvSpPr>
        <p:spPr bwMode="gray">
          <a:xfrm>
            <a:off x="6579732" y="2233934"/>
            <a:ext cx="1677060" cy="360000"/>
          </a:xfrm>
          <a:prstGeom prst="roundRect">
            <a:avLst/>
          </a:prstGeom>
          <a:solidFill>
            <a:srgbClr val="30B5C5"/>
          </a:solidFill>
          <a:ln w="12700" cap="flat" cmpd="sng" algn="ctr">
            <a:noFill/>
            <a:prstDash val="solid"/>
            <a:miter lim="800000"/>
          </a:ln>
          <a:effectLst/>
        </p:spPr>
        <p:txBody>
          <a:bodyPr lIns="0" tIns="0" rIns="0" bIns="0" rtlCol="0" anchor="ctr"/>
          <a:lstStyle/>
          <a:p>
            <a:pPr lvl="0" algn="ctr"/>
            <a:r>
              <a:rPr lang="en-US" altLang="zh-CN" sz="1200" dirty="0">
                <a:solidFill>
                  <a:prstClr val="white"/>
                </a:solidFill>
                <a:latin typeface="Huawei Sans" panose="020C0503030203020204" pitchFamily="34" charset="0"/>
              </a:rPr>
              <a:t>Network monitoring</a:t>
            </a:r>
          </a:p>
        </p:txBody>
      </p:sp>
      <p:sp>
        <p:nvSpPr>
          <p:cNvPr id="51" name="圆角矩形 50"/>
          <p:cNvSpPr/>
          <p:nvPr/>
        </p:nvSpPr>
        <p:spPr bwMode="gray">
          <a:xfrm>
            <a:off x="9053486" y="2127258"/>
            <a:ext cx="2317553" cy="3534633"/>
          </a:xfrm>
          <a:prstGeom prst="roundRect">
            <a:avLst>
              <a:gd name="adj" fmla="val 4220"/>
            </a:avLst>
          </a:prstGeom>
          <a:solidFill>
            <a:sysClr val="window" lastClr="FFFFFF">
              <a:lumMod val="95000"/>
            </a:sysClr>
          </a:solidFill>
          <a:ln w="12700" cap="flat" cmpd="sng" algn="ctr">
            <a:noFill/>
            <a:prstDash val="solid"/>
            <a:miter lim="800000"/>
          </a:ln>
          <a:effectLst/>
        </p:spPr>
        <p:txBody>
          <a:bodyPr lIns="72000" tIns="72000" rIns="72000" bIns="72000" rtlCol="0" anchor="ctr"/>
          <a:lstStyle/>
          <a:p>
            <a:pPr marL="182563" marR="0" lvl="0" indent="-182563" defTabSz="914400" eaLnBrk="1" fontAlgn="auto" latinLnBrk="0" hangingPunct="1">
              <a:lnSpc>
                <a:spcPts val="2000"/>
              </a:lnSpc>
              <a:spcBef>
                <a:spcPts val="0"/>
              </a:spcBef>
              <a:spcAft>
                <a:spcPts val="600"/>
              </a:spcAft>
              <a:buClrTx/>
              <a:buSzTx/>
              <a:buFont typeface="Arial" panose="020B0604020202020204" pitchFamily="34" charset="0"/>
              <a:buChar char="•"/>
              <a:tabLst/>
              <a:defRPr/>
            </a:pPr>
            <a:endParaRPr kumimoji="0" lang="en-US" altLang="zh-CN" sz="1400" b="0" i="0" u="none" strike="noStrike" kern="0" cap="none" spc="0" normalizeH="0" baseline="0" noProof="0" dirty="0" smtClean="0">
              <a:ln>
                <a:noFill/>
              </a:ln>
              <a:solidFill>
                <a:prstClr val="black">
                  <a:lumMod val="65000"/>
                  <a:lumOff val="35000"/>
                </a:prstClr>
              </a:solidFill>
              <a:effectLst/>
              <a:uLnTx/>
              <a:uFillTx/>
              <a:latin typeface="Huawei Sans"/>
              <a:ea typeface="方正兰亭黑简体"/>
              <a:cs typeface="+mn-cs"/>
              <a:sym typeface="Huawei Sans" panose="020C0503030203020204" pitchFamily="34" charset="0"/>
            </a:endParaRPr>
          </a:p>
        </p:txBody>
      </p:sp>
      <p:sp>
        <p:nvSpPr>
          <p:cNvPr id="52" name="圆角矩形 51"/>
          <p:cNvSpPr/>
          <p:nvPr/>
        </p:nvSpPr>
        <p:spPr bwMode="gray">
          <a:xfrm>
            <a:off x="9373732" y="2233934"/>
            <a:ext cx="1677060" cy="360000"/>
          </a:xfrm>
          <a:prstGeom prst="roundRect">
            <a:avLst/>
          </a:prstGeom>
          <a:solidFill>
            <a:srgbClr val="30B5C5"/>
          </a:solidFill>
          <a:ln w="12700" cap="flat" cmpd="sng" algn="ctr">
            <a:noFill/>
            <a:prstDash val="solid"/>
            <a:miter lim="800000"/>
          </a:ln>
          <a:effectLst/>
        </p:spPr>
        <p:txBody>
          <a:bodyPr lIns="0" tIns="0" rIns="0" bIns="0" rtlCol="0" anchor="ctr"/>
          <a:lstStyle/>
          <a:p>
            <a:pPr lvl="0" algn="ctr"/>
            <a:r>
              <a:rPr lang="en-US" altLang="zh-CN" sz="1200" dirty="0">
                <a:solidFill>
                  <a:prstClr val="white"/>
                </a:solidFill>
                <a:latin typeface="Huawei Sans" panose="020C0503030203020204" pitchFamily="34" charset="0"/>
              </a:rPr>
              <a:t>Network </a:t>
            </a:r>
          </a:p>
          <a:p>
            <a:pPr lvl="0" algn="ctr"/>
            <a:r>
              <a:rPr lang="en-US" altLang="zh-CN" sz="1200" dirty="0">
                <a:solidFill>
                  <a:prstClr val="white"/>
                </a:solidFill>
                <a:latin typeface="Huawei Sans" panose="020C0503030203020204" pitchFamily="34" charset="0"/>
              </a:rPr>
              <a:t>optimization</a:t>
            </a:r>
          </a:p>
        </p:txBody>
      </p:sp>
      <p:sp>
        <p:nvSpPr>
          <p:cNvPr id="53" name="文本框 52"/>
          <p:cNvSpPr txBox="1"/>
          <p:nvPr/>
        </p:nvSpPr>
        <p:spPr bwMode="gray">
          <a:xfrm>
            <a:off x="1226588" y="2568587"/>
            <a:ext cx="1212191" cy="27699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chemeClr val="bg1">
                    <a:lumMod val="50000"/>
                  </a:schemeClr>
                </a:solidFill>
                <a:effectLst/>
                <a:uLnTx/>
                <a:uFillTx/>
                <a:cs typeface="+mn-ea"/>
                <a:sym typeface="Huawei Sans" panose="020C0503030203020204" pitchFamily="34" charset="0"/>
              </a:rPr>
              <a:t>WLAN Planner</a:t>
            </a:r>
            <a:endParaRPr kumimoji="0" lang="zh-CN" altLang="en-US" sz="1200" b="0" i="0" u="none" strike="noStrike" kern="0" cap="none" spc="0" normalizeH="0" baseline="0" noProof="0" dirty="0" smtClean="0">
              <a:ln>
                <a:noFill/>
              </a:ln>
              <a:solidFill>
                <a:schemeClr val="bg1">
                  <a:lumMod val="50000"/>
                </a:schemeClr>
              </a:solidFill>
              <a:effectLst/>
              <a:uLnTx/>
              <a:uFillTx/>
              <a:sym typeface="Huawei Sans" panose="020C0503030203020204" pitchFamily="34" charset="0"/>
            </a:endParaRPr>
          </a:p>
        </p:txBody>
      </p:sp>
      <p:sp>
        <p:nvSpPr>
          <p:cNvPr id="54" name="文本框 53"/>
          <p:cNvSpPr txBox="1"/>
          <p:nvPr/>
        </p:nvSpPr>
        <p:spPr bwMode="gray">
          <a:xfrm>
            <a:off x="1144037" y="3332332"/>
            <a:ext cx="1377301" cy="27699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chemeClr val="bg1">
                    <a:lumMod val="50000"/>
                  </a:schemeClr>
                </a:solidFill>
                <a:effectLst/>
                <a:uLnTx/>
                <a:uFillTx/>
                <a:cs typeface="+mn-ea"/>
                <a:sym typeface="Huawei Sans" panose="020C0503030203020204" pitchFamily="34" charset="0"/>
              </a:rPr>
              <a:t>Manual</a:t>
            </a:r>
            <a:r>
              <a:rPr kumimoji="0" lang="en-US" altLang="zh-CN" sz="1200" b="0" i="0" u="none" strike="noStrike" kern="0" cap="none" spc="0" normalizeH="0" noProof="0" dirty="0" smtClean="0">
                <a:ln>
                  <a:noFill/>
                </a:ln>
                <a:solidFill>
                  <a:schemeClr val="bg1">
                    <a:lumMod val="50000"/>
                  </a:schemeClr>
                </a:solidFill>
                <a:effectLst/>
                <a:uLnTx/>
                <a:uFillTx/>
                <a:cs typeface="+mn-ea"/>
                <a:sym typeface="Huawei Sans" panose="020C0503030203020204" pitchFamily="34" charset="0"/>
              </a:rPr>
              <a:t> planning</a:t>
            </a:r>
            <a:endParaRPr kumimoji="0" lang="zh-CN" altLang="en-US" sz="1200" b="0" i="0" u="none" strike="noStrike" kern="0" cap="none" spc="0" normalizeH="0" baseline="0" noProof="0" dirty="0" smtClean="0">
              <a:ln>
                <a:noFill/>
              </a:ln>
              <a:solidFill>
                <a:schemeClr val="bg1">
                  <a:lumMod val="50000"/>
                </a:schemeClr>
              </a:solidFill>
              <a:effectLst/>
              <a:uLnTx/>
              <a:uFillTx/>
              <a:sym typeface="Huawei Sans" panose="020C0503030203020204" pitchFamily="34" charset="0"/>
            </a:endParaRPr>
          </a:p>
        </p:txBody>
      </p:sp>
      <p:sp>
        <p:nvSpPr>
          <p:cNvPr id="55" name="文本框 54"/>
          <p:cNvSpPr txBox="1"/>
          <p:nvPr/>
        </p:nvSpPr>
        <p:spPr bwMode="gray">
          <a:xfrm>
            <a:off x="3853055" y="2564808"/>
            <a:ext cx="1542410" cy="276999"/>
          </a:xfrm>
          <a:prstGeom prst="rect">
            <a:avLst/>
          </a:prstGeom>
          <a:noFill/>
        </p:spPr>
        <p:txBody>
          <a:bodyPr wrap="none" rtlCol="0">
            <a:spAutoFit/>
          </a:bodyPr>
          <a:lstStyle/>
          <a:p>
            <a:pPr lvl="0" algn="ctr" defTabSz="914400">
              <a:defRPr/>
            </a:pPr>
            <a:r>
              <a:rPr lang="en-US" altLang="zh-CN" sz="1200" kern="0" dirty="0">
                <a:solidFill>
                  <a:schemeClr val="bg1">
                    <a:lumMod val="50000"/>
                  </a:schemeClr>
                </a:solidFill>
                <a:cs typeface="+mn-ea"/>
                <a:sym typeface="Huawei Sans" panose="020C0503030203020204" pitchFamily="34" charset="0"/>
              </a:rPr>
              <a:t>Manual installation</a:t>
            </a:r>
          </a:p>
        </p:txBody>
      </p:sp>
      <p:sp>
        <p:nvSpPr>
          <p:cNvPr id="56" name="圆角矩形 55"/>
          <p:cNvSpPr/>
          <p:nvPr/>
        </p:nvSpPr>
        <p:spPr bwMode="gray">
          <a:xfrm>
            <a:off x="6579732" y="4588514"/>
            <a:ext cx="1677060" cy="360000"/>
          </a:xfrm>
          <a:prstGeom prst="roundRect">
            <a:avLst/>
          </a:prstGeom>
          <a:solidFill>
            <a:srgbClr val="30B5C5"/>
          </a:solidFill>
          <a:ln w="12700" cap="flat" cmpd="sng" algn="ctr">
            <a:noFill/>
            <a:prstDash val="solid"/>
            <a:miter lim="800000"/>
          </a:ln>
          <a:effectLst/>
        </p:spPr>
        <p:txBody>
          <a:bodyPr lIns="0" tIns="0" rIns="0" bIns="0" rtlCol="0" anchor="ctr"/>
          <a:lstStyle/>
          <a:p>
            <a:pPr lvl="0" algn="ctr"/>
            <a:r>
              <a:rPr lang="en-US" altLang="zh-CN" sz="1200" dirty="0">
                <a:solidFill>
                  <a:prstClr val="white"/>
                </a:solidFill>
                <a:latin typeface="Huawei Sans" panose="020C0503030203020204" pitchFamily="34" charset="0"/>
              </a:rPr>
              <a:t>Exception </a:t>
            </a:r>
          </a:p>
          <a:p>
            <a:pPr lvl="0" algn="ctr"/>
            <a:r>
              <a:rPr lang="en-US" altLang="zh-CN" sz="1200" dirty="0" smtClean="0">
                <a:solidFill>
                  <a:prstClr val="white"/>
                </a:solidFill>
                <a:latin typeface="Huawei Sans" panose="020C0503030203020204" pitchFamily="34" charset="0"/>
              </a:rPr>
              <a:t>identification</a:t>
            </a:r>
            <a:endParaRPr lang="en-US" altLang="zh-CN" sz="1200" dirty="0">
              <a:solidFill>
                <a:prstClr val="white"/>
              </a:solidFill>
              <a:latin typeface="Huawei Sans" panose="020C0503030203020204" pitchFamily="34" charset="0"/>
            </a:endParaRPr>
          </a:p>
        </p:txBody>
      </p:sp>
      <p:sp>
        <p:nvSpPr>
          <p:cNvPr id="57" name="圆角矩形 56"/>
          <p:cNvSpPr/>
          <p:nvPr/>
        </p:nvSpPr>
        <p:spPr bwMode="gray">
          <a:xfrm>
            <a:off x="6579732" y="5177159"/>
            <a:ext cx="1677060" cy="360000"/>
          </a:xfrm>
          <a:prstGeom prst="roundRect">
            <a:avLst/>
          </a:prstGeom>
          <a:solidFill>
            <a:srgbClr val="30B5C5"/>
          </a:solidFill>
          <a:ln w="12700" cap="flat" cmpd="sng" algn="ctr">
            <a:noFill/>
            <a:prstDash val="solid"/>
            <a:miter lim="800000"/>
          </a:ln>
          <a:effectLst/>
        </p:spPr>
        <p:txBody>
          <a:bodyPr lIns="0" tIns="0" rIns="0" bIns="0" rtlCol="0" anchor="ctr"/>
          <a:lstStyle/>
          <a:p>
            <a:pPr lvl="0" algn="ctr"/>
            <a:r>
              <a:rPr lang="en-US" altLang="zh-CN" sz="1200" dirty="0">
                <a:solidFill>
                  <a:prstClr val="white"/>
                </a:solidFill>
                <a:latin typeface="Huawei Sans" panose="020C0503030203020204" pitchFamily="34" charset="0"/>
              </a:rPr>
              <a:t>Fault demarcation</a:t>
            </a:r>
          </a:p>
        </p:txBody>
      </p:sp>
      <p:sp>
        <p:nvSpPr>
          <p:cNvPr id="58" name="圆角矩形 57"/>
          <p:cNvSpPr/>
          <p:nvPr/>
        </p:nvSpPr>
        <p:spPr bwMode="gray">
          <a:xfrm>
            <a:off x="4556857" y="5935973"/>
            <a:ext cx="7192231" cy="227881"/>
          </a:xfrm>
          <a:prstGeom prst="roundRect">
            <a:avLst/>
          </a:prstGeom>
          <a:solidFill>
            <a:srgbClr val="30B5C5"/>
          </a:solidFill>
          <a:ln w="12700" cap="flat" cmpd="sng" algn="ctr">
            <a:noFill/>
            <a:prstDash val="solid"/>
            <a:miter lim="800000"/>
          </a:ln>
          <a:effectLst/>
        </p:spPr>
        <p:txBody>
          <a:bodyPr lIns="0" tIns="0" rIns="0" bIns="0" rtlCol="0" anchor="ctr"/>
          <a:lstStyle/>
          <a:p>
            <a:pPr lvl="0" algn="r" defTabSz="914400">
              <a:defRPr/>
            </a:pPr>
            <a:r>
              <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The green part indicates the network lifecycle management service provided by </a:t>
            </a:r>
            <a:r>
              <a:rPr lang="en-US" altLang="zh-CN" sz="1200" kern="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iMaster</a:t>
            </a:r>
            <a:r>
              <a:rPr lang="en-US" altLang="zh-CN" sz="12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NCE-Campus.</a:t>
            </a:r>
            <a:endParaRPr kumimoji="0" lang="zh-CN" altLang="en-US" sz="1200" b="0" i="0" u="none" strike="noStrike" kern="0" cap="none" spc="0" normalizeH="0" baseline="0" noProof="0" dirty="0" smtClean="0">
              <a:ln>
                <a:noFill/>
              </a:ln>
              <a:solidFill>
                <a:schemeClr val="bg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780317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dirty="0" smtClean="0"/>
              <a:t>Full Convergence: One Controller Manages Both LAN and WAN</a:t>
            </a:r>
            <a:endParaRPr lang="zh-CN" altLang="en-US" dirty="0"/>
          </a:p>
        </p:txBody>
      </p:sp>
      <p:sp>
        <p:nvSpPr>
          <p:cNvPr id="8" name="圆角矩形 7"/>
          <p:cNvSpPr/>
          <p:nvPr/>
        </p:nvSpPr>
        <p:spPr bwMode="gray">
          <a:xfrm>
            <a:off x="518479" y="3878497"/>
            <a:ext cx="5483869" cy="2150331"/>
          </a:xfrm>
          <a:prstGeom prst="roundRect">
            <a:avLst>
              <a:gd name="adj" fmla="val 6668"/>
            </a:avLst>
          </a:prstGeom>
          <a:gradFill>
            <a:gsLst>
              <a:gs pos="0">
                <a:schemeClr val="bg1"/>
              </a:gs>
              <a:gs pos="100000">
                <a:srgbClr val="BEE9EE"/>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b" anchorCtr="0">
            <a:noAutofit/>
          </a:bodyPr>
          <a:lstStyle/>
          <a:p>
            <a:pPr algn="ctr"/>
            <a:r>
              <a:rPr lang="en-US" altLang="zh-CN" sz="1400" b="1"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Simple </a:t>
            </a:r>
            <a:r>
              <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O&amp;M</a:t>
            </a:r>
          </a:p>
        </p:txBody>
      </p:sp>
      <p:sp>
        <p:nvSpPr>
          <p:cNvPr id="10" name="圆角矩形 9"/>
          <p:cNvSpPr/>
          <p:nvPr/>
        </p:nvSpPr>
        <p:spPr bwMode="gray">
          <a:xfrm>
            <a:off x="6156571" y="3859184"/>
            <a:ext cx="5483869" cy="2150331"/>
          </a:xfrm>
          <a:prstGeom prst="roundRect">
            <a:avLst>
              <a:gd name="adj" fmla="val 6668"/>
            </a:avLst>
          </a:prstGeom>
          <a:gradFill>
            <a:gsLst>
              <a:gs pos="0">
                <a:schemeClr val="bg1"/>
              </a:gs>
              <a:gs pos="100000">
                <a:srgbClr val="BEE9EE"/>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b" anchorCtr="0">
            <a:noAutofit/>
          </a:bodyPr>
          <a:lstStyle/>
          <a:p>
            <a:pPr algn="ctr"/>
            <a:r>
              <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Value extension</a:t>
            </a:r>
          </a:p>
        </p:txBody>
      </p:sp>
      <p:sp>
        <p:nvSpPr>
          <p:cNvPr id="9" name="圆角矩形 8"/>
          <p:cNvSpPr/>
          <p:nvPr/>
        </p:nvSpPr>
        <p:spPr bwMode="gray">
          <a:xfrm>
            <a:off x="8027739" y="1704839"/>
            <a:ext cx="3629716" cy="2269558"/>
          </a:xfrm>
          <a:prstGeom prst="roundRect">
            <a:avLst>
              <a:gd name="adj" fmla="val 6668"/>
            </a:avLst>
          </a:prstGeom>
          <a:gradFill>
            <a:gsLst>
              <a:gs pos="0">
                <a:schemeClr val="bg1"/>
              </a:gs>
              <a:gs pos="100000">
                <a:srgbClr val="BEE9EE"/>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b" anchorCtr="0">
            <a:noAutofit/>
          </a:bodyPr>
          <a:lstStyle/>
          <a:p>
            <a:pPr algn="ctr"/>
            <a:r>
              <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Forwarding-control separation</a:t>
            </a:r>
          </a:p>
        </p:txBody>
      </p:sp>
      <p:sp>
        <p:nvSpPr>
          <p:cNvPr id="24" name="矩形 23"/>
          <p:cNvSpPr/>
          <p:nvPr/>
        </p:nvSpPr>
        <p:spPr bwMode="gray">
          <a:xfrm>
            <a:off x="8068140" y="3020692"/>
            <a:ext cx="3477450" cy="646331"/>
          </a:xfrm>
          <a:prstGeom prst="rect">
            <a:avLst/>
          </a:prstGeom>
        </p:spPr>
        <p:txBody>
          <a:bodyPr wrap="square">
            <a:spAutoFit/>
          </a:bodyPr>
          <a:lstStyle/>
          <a:p>
            <a:pPr lvl="0" algn="ctr"/>
            <a:r>
              <a:rPr lang="en-US" altLang="zh-CN" sz="1200" dirty="0">
                <a:solidFill>
                  <a:prstClr val="black"/>
                </a:solidFill>
                <a:latin typeface="Huawei Sans" panose="020C0503030203020204" pitchFamily="34" charset="0"/>
              </a:rPr>
              <a:t>Central management of the control plane implements </a:t>
            </a:r>
            <a:r>
              <a:rPr lang="en-US" altLang="zh-CN" sz="1200" dirty="0" smtClean="0">
                <a:solidFill>
                  <a:prstClr val="black"/>
                </a:solidFill>
                <a:latin typeface="Huawei Sans" panose="020C0503030203020204" pitchFamily="34" charset="0"/>
              </a:rPr>
              <a:t>flexible </a:t>
            </a:r>
            <a:r>
              <a:rPr lang="en-US" altLang="zh-CN" sz="1200" dirty="0">
                <a:solidFill>
                  <a:prstClr val="black"/>
                </a:solidFill>
                <a:latin typeface="Huawei Sans" panose="020C0503030203020204" pitchFamily="34" charset="0"/>
              </a:rPr>
              <a:t>control while improving scalability</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梯形 24"/>
          <p:cNvSpPr/>
          <p:nvPr/>
        </p:nvSpPr>
        <p:spPr bwMode="gray">
          <a:xfrm>
            <a:off x="8754529" y="2223871"/>
            <a:ext cx="2425183" cy="667443"/>
          </a:xfrm>
          <a:prstGeom prst="trapezoid">
            <a:avLst>
              <a:gd name="adj" fmla="val 22961"/>
            </a:avLst>
          </a:prstGeom>
          <a:gradFill flip="none" rotWithShape="1">
            <a:gsLst>
              <a:gs pos="0">
                <a:schemeClr val="bg1">
                  <a:alpha val="0"/>
                </a:schemeClr>
              </a:gs>
              <a:gs pos="100000">
                <a:srgbClr val="92D050">
                  <a:alpha val="49000"/>
                </a:srgbClr>
              </a:gs>
            </a:gsLst>
            <a:lin ang="5400000" scaled="1"/>
            <a:tileRect/>
          </a:gradFill>
          <a:ln>
            <a:gradFill flip="none" rotWithShape="1">
              <a:gsLst>
                <a:gs pos="0">
                  <a:schemeClr val="accent1">
                    <a:lumMod val="5000"/>
                    <a:lumOff val="95000"/>
                    <a:alpha val="0"/>
                  </a:schemeClr>
                </a:gs>
                <a:gs pos="90000">
                  <a:srgbClr val="00B05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梯形 25"/>
          <p:cNvSpPr/>
          <p:nvPr/>
        </p:nvSpPr>
        <p:spPr bwMode="gray">
          <a:xfrm>
            <a:off x="8879052" y="1545848"/>
            <a:ext cx="2176136" cy="552822"/>
          </a:xfrm>
          <a:prstGeom prst="trapezoid">
            <a:avLst>
              <a:gd name="adj" fmla="val 22961"/>
            </a:avLst>
          </a:prstGeom>
          <a:gradFill flip="none" rotWithShape="1">
            <a:gsLst>
              <a:gs pos="0">
                <a:schemeClr val="bg1">
                  <a:alpha val="4000"/>
                </a:schemeClr>
              </a:gs>
              <a:gs pos="100000">
                <a:srgbClr val="FFD17D"/>
              </a:gs>
            </a:gsLst>
            <a:lin ang="5400000" scaled="1"/>
            <a:tileRect/>
          </a:gradFill>
          <a:ln>
            <a:gradFill flip="none" rotWithShape="1">
              <a:gsLst>
                <a:gs pos="0">
                  <a:schemeClr val="accent1">
                    <a:lumMod val="5000"/>
                    <a:lumOff val="95000"/>
                    <a:alpha val="0"/>
                  </a:schemeClr>
                </a:gs>
                <a:gs pos="82000">
                  <a:srgbClr val="F0850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8073490" y="1762205"/>
            <a:ext cx="748923" cy="489920"/>
          </a:xfrm>
          <a:prstGeom prst="rect">
            <a:avLst/>
          </a:prstGeom>
          <a:noFill/>
        </p:spPr>
        <p:txBody>
          <a:bodyPr wrap="none" rtlCol="0">
            <a:spAutoFit/>
          </a:bodyPr>
          <a:lstStyle/>
          <a:p>
            <a:pPr lvl="0" algn="ctr"/>
            <a:r>
              <a:rPr lang="en-US" altLang="zh-CN" sz="1200" dirty="0">
                <a:solidFill>
                  <a:prstClr val="black"/>
                </a:solidFill>
                <a:latin typeface="Huawei Sans" panose="020C0503030203020204" pitchFamily="34" charset="0"/>
              </a:rPr>
              <a:t>Control </a:t>
            </a:r>
          </a:p>
          <a:p>
            <a:pPr lvl="0" algn="ctr"/>
            <a:r>
              <a:rPr lang="en-US" altLang="zh-CN" sz="1200" dirty="0">
                <a:solidFill>
                  <a:prstClr val="black"/>
                </a:solidFill>
                <a:latin typeface="Huawei Sans" panose="020C0503030203020204" pitchFamily="34" charset="0"/>
              </a:rPr>
              <a:t>plane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7934029" y="2421907"/>
            <a:ext cx="1027846" cy="489920"/>
          </a:xfrm>
          <a:prstGeom prst="rect">
            <a:avLst/>
          </a:prstGeom>
          <a:noFill/>
        </p:spPr>
        <p:txBody>
          <a:bodyPr wrap="none" rtlCol="0">
            <a:spAutoFit/>
          </a:bodyPr>
          <a:lstStyle/>
          <a:p>
            <a:pPr algn="ctr"/>
            <a:r>
              <a:rPr lang="en-US" altLang="zh-CN" sz="1200" dirty="0">
                <a:latin typeface="Huawei Sans" panose="020C0503030203020204" pitchFamily="34" charset="0"/>
              </a:rPr>
              <a:t>Forwarding </a:t>
            </a:r>
          </a:p>
          <a:p>
            <a:pPr algn="ctr"/>
            <a:r>
              <a:rPr lang="en-US" altLang="zh-CN" sz="1200" dirty="0">
                <a:latin typeface="Huawei Sans" panose="020C0503030203020204" pitchFamily="34" charset="0"/>
              </a:rPr>
              <a:t>plane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9732054" y="1632821"/>
            <a:ext cx="1739579" cy="326614"/>
          </a:xfrm>
          <a:prstGeom prst="rect">
            <a:avLst/>
          </a:prstGeom>
          <a:noFill/>
        </p:spPr>
        <p:txBody>
          <a:bodyPr wrap="none" rtlCol="0">
            <a:spAutoFit/>
          </a:bodyPr>
          <a:lstStyle/>
          <a:p>
            <a:r>
              <a:rPr lang="en-US" altLang="zh-CN" sz="1400" dirty="0">
                <a:solidFill>
                  <a:srgbClr val="ED6D00"/>
                </a:solidFill>
                <a:latin typeface="Huawei Sans" panose="020C0503030203020204" pitchFamily="34" charset="0"/>
                <a:ea typeface="方正兰亭黑简体" panose="02000000000000000000" pitchFamily="2" charset="-122"/>
                <a:sym typeface="Huawei Sans" panose="020C0503030203020204" pitchFamily="34" charset="0"/>
              </a:rPr>
              <a:t>Regional controller</a:t>
            </a: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284009" y="2572982"/>
            <a:ext cx="251914" cy="219212"/>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892190" y="2189722"/>
            <a:ext cx="251914" cy="219212"/>
          </a:xfrm>
          <a:prstGeom prst="rect">
            <a:avLst/>
          </a:prstGeom>
        </p:spPr>
      </p:pic>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319599" y="2572982"/>
            <a:ext cx="251914" cy="219212"/>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9368274" y="1649505"/>
            <a:ext cx="335297" cy="291771"/>
          </a:xfrm>
          <a:prstGeom prst="rect">
            <a:avLst/>
          </a:prstGeom>
        </p:spPr>
      </p:pic>
      <p:cxnSp>
        <p:nvCxnSpPr>
          <p:cNvPr id="34" name="直接箭头连接符 33"/>
          <p:cNvCxnSpPr/>
          <p:nvPr/>
        </p:nvCxnSpPr>
        <p:spPr bwMode="gray">
          <a:xfrm flipV="1">
            <a:off x="9535923" y="2287644"/>
            <a:ext cx="328752" cy="290134"/>
          </a:xfrm>
          <a:prstGeom prst="straightConnector1">
            <a:avLst/>
          </a:prstGeom>
          <a:ln>
            <a:solidFill>
              <a:schemeClr val="accent6">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bwMode="gray">
          <a:xfrm>
            <a:off x="9571545" y="2682589"/>
            <a:ext cx="712433" cy="0"/>
          </a:xfrm>
          <a:prstGeom prst="straightConnector1">
            <a:avLst/>
          </a:prstGeom>
          <a:ln>
            <a:solidFill>
              <a:schemeClr val="accent6">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bwMode="gray">
          <a:xfrm flipH="1" flipV="1">
            <a:off x="10171619" y="2316689"/>
            <a:ext cx="241402" cy="226370"/>
          </a:xfrm>
          <a:prstGeom prst="straightConnector1">
            <a:avLst/>
          </a:prstGeom>
          <a:ln>
            <a:solidFill>
              <a:schemeClr val="accent6">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7" name="矩形 36"/>
          <p:cNvSpPr/>
          <p:nvPr/>
        </p:nvSpPr>
        <p:spPr bwMode="gray">
          <a:xfrm>
            <a:off x="518479" y="5205602"/>
            <a:ext cx="5483868" cy="461665"/>
          </a:xfrm>
          <a:prstGeom prst="rect">
            <a:avLst/>
          </a:prstGeom>
        </p:spPr>
        <p:txBody>
          <a:bodyPr wrap="square">
            <a:spAutoFit/>
          </a:bodyPr>
          <a:lstStyle/>
          <a:p>
            <a:pPr lvl="0" algn="ctr"/>
            <a:r>
              <a:rPr lang="en-US" altLang="zh-CN" sz="1200" dirty="0" smtClean="0">
                <a:solidFill>
                  <a:prstClr val="black"/>
                </a:solidFill>
                <a:latin typeface="Huawei Sans" panose="020C0503030203020204" pitchFamily="34" charset="0"/>
              </a:rPr>
              <a:t>Visibility into network </a:t>
            </a:r>
            <a:r>
              <a:rPr lang="en-US" altLang="zh-CN" sz="1200" dirty="0">
                <a:solidFill>
                  <a:prstClr val="black"/>
                </a:solidFill>
                <a:latin typeface="Huawei Sans" panose="020C0503030203020204" pitchFamily="34" charset="0"/>
              </a:rPr>
              <a:t>service </a:t>
            </a:r>
            <a:r>
              <a:rPr lang="en-US" altLang="zh-CN" sz="1200" dirty="0" smtClean="0">
                <a:solidFill>
                  <a:prstClr val="black"/>
                </a:solidFill>
                <a:latin typeface="Huawei Sans" panose="020C0503030203020204" pitchFamily="34" charset="0"/>
              </a:rPr>
              <a:t>data, thereby easily monitoring and analyzing </a:t>
            </a:r>
            <a:r>
              <a:rPr lang="en-US" altLang="zh-CN" sz="1200" dirty="0">
                <a:solidFill>
                  <a:prstClr val="black"/>
                </a:solidFill>
                <a:latin typeface="Huawei Sans" panose="020C0503030203020204" pitchFamily="34" charset="0"/>
              </a:rPr>
              <a:t>the status of the entire </a:t>
            </a:r>
            <a:r>
              <a:rPr lang="en-US" altLang="zh-CN" sz="1200" dirty="0" smtClean="0">
                <a:solidFill>
                  <a:prstClr val="black"/>
                </a:solidFill>
                <a:latin typeface="Huawei Sans" panose="020C0503030203020204" pitchFamily="34" charset="0"/>
              </a:rPr>
              <a:t>network.</a:t>
            </a:r>
            <a:endParaRPr lang="en-US" altLang="zh-CN" sz="1200" dirty="0">
              <a:solidFill>
                <a:prstClr val="black"/>
              </a:solidFill>
              <a:latin typeface="Huawei Sans" panose="020C0503030203020204" pitchFamily="34" charset="0"/>
            </a:endParaRPr>
          </a:p>
        </p:txBody>
      </p:sp>
      <p:sp>
        <p:nvSpPr>
          <p:cNvPr id="38" name="矩形 37"/>
          <p:cNvSpPr/>
          <p:nvPr/>
        </p:nvSpPr>
        <p:spPr bwMode="gray">
          <a:xfrm>
            <a:off x="6156570" y="5269150"/>
            <a:ext cx="5483870" cy="461665"/>
          </a:xfrm>
          <a:prstGeom prst="rect">
            <a:avLst/>
          </a:prstGeom>
        </p:spPr>
        <p:txBody>
          <a:bodyPr wrap="square">
            <a:spAutoFit/>
          </a:bodyPr>
          <a:lstStyle/>
          <a:p>
            <a:pPr lvl="0" algn="ctr"/>
            <a:r>
              <a:rPr lang="en-US" altLang="zh-CN" sz="1200" dirty="0">
                <a:solidFill>
                  <a:prstClr val="black"/>
                </a:solidFill>
                <a:latin typeface="Huawei Sans" panose="020C0503030203020204" pitchFamily="34" charset="0"/>
              </a:rPr>
              <a:t>Services provided by the carrier can be extended from WAN to LAN and even value-added </a:t>
            </a:r>
            <a:r>
              <a:rPr lang="en-US" altLang="zh-CN" sz="1200" dirty="0" smtClean="0">
                <a:solidFill>
                  <a:prstClr val="black"/>
                </a:solidFill>
                <a:latin typeface="Huawei Sans" panose="020C0503030203020204" pitchFamily="34" charset="0"/>
              </a:rPr>
              <a:t>services</a:t>
            </a:r>
            <a:r>
              <a:rPr lang="en-US" altLang="zh-CN" sz="1200" dirty="0">
                <a:solidFill>
                  <a:prstClr val="black"/>
                </a:solidFill>
                <a:latin typeface="Huawei Sans" panose="020C0503030203020204" pitchFamily="34" charset="0"/>
              </a:rPr>
              <a:t>.</a:t>
            </a:r>
          </a:p>
        </p:txBody>
      </p:sp>
      <p:cxnSp>
        <p:nvCxnSpPr>
          <p:cNvPr id="39" name="直接连接符 38"/>
          <p:cNvCxnSpPr/>
          <p:nvPr/>
        </p:nvCxnSpPr>
        <p:spPr bwMode="gray">
          <a:xfrm>
            <a:off x="7300513" y="4787711"/>
            <a:ext cx="3195985"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bwMode="gray">
          <a:xfrm>
            <a:off x="8545684" y="4510796"/>
            <a:ext cx="873957"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WAN side</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8547899" y="4774942"/>
            <a:ext cx="803425"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LAN side</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Right Arrow 158"/>
          <p:cNvSpPr/>
          <p:nvPr/>
        </p:nvSpPr>
        <p:spPr bwMode="gray">
          <a:xfrm rot="16200000">
            <a:off x="7288546" y="4305597"/>
            <a:ext cx="633403"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3" name="组合 42"/>
          <p:cNvGrpSpPr/>
          <p:nvPr/>
        </p:nvGrpSpPr>
        <p:grpSpPr bwMode="gray">
          <a:xfrm>
            <a:off x="8006623" y="4056136"/>
            <a:ext cx="1783765" cy="473996"/>
            <a:chOff x="8029120" y="4433006"/>
            <a:chExt cx="1783765" cy="473996"/>
          </a:xfrm>
        </p:grpSpPr>
        <p:sp>
          <p:nvSpPr>
            <p:cNvPr id="44" name="任意多边形 43"/>
            <p:cNvSpPr/>
            <p:nvPr/>
          </p:nvSpPr>
          <p:spPr bwMode="gray">
            <a:xfrm>
              <a:off x="8029120" y="4433006"/>
              <a:ext cx="708913" cy="47399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Private</a:t>
              </a:r>
            </a:p>
            <a:p>
              <a:pPr algn="ct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line</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任意多边形 44"/>
            <p:cNvSpPr/>
            <p:nvPr/>
          </p:nvSpPr>
          <p:spPr bwMode="gray">
            <a:xfrm>
              <a:off x="9103972" y="4433006"/>
              <a:ext cx="708913" cy="473996"/>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Internet</a:t>
              </a:r>
              <a:endParaRPr lang="zh-CN" altLang="en-US" sz="12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6" name="Right Arrow 158"/>
          <p:cNvSpPr/>
          <p:nvPr/>
        </p:nvSpPr>
        <p:spPr bwMode="gray">
          <a:xfrm rot="16200000" flipH="1">
            <a:off x="7324341" y="4750804"/>
            <a:ext cx="561813"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FCC66"/>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7" name="直接连接符 46"/>
          <p:cNvCxnSpPr/>
          <p:nvPr/>
        </p:nvCxnSpPr>
        <p:spPr bwMode="gray">
          <a:xfrm>
            <a:off x="740575" y="4807024"/>
            <a:ext cx="765094"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bwMode="gray">
          <a:xfrm>
            <a:off x="686144" y="4530109"/>
            <a:ext cx="873957"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WAN side</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721410" y="4853433"/>
            <a:ext cx="803425"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LAN side</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圆角矩形 75"/>
          <p:cNvSpPr/>
          <p:nvPr/>
        </p:nvSpPr>
        <p:spPr bwMode="gray">
          <a:xfrm>
            <a:off x="1559545" y="4561404"/>
            <a:ext cx="956291" cy="49124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endParaRPr lang="zh-CN" alt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圆角矩形 75"/>
          <p:cNvSpPr/>
          <p:nvPr/>
        </p:nvSpPr>
        <p:spPr bwMode="gray">
          <a:xfrm>
            <a:off x="2602598" y="4561404"/>
            <a:ext cx="956291" cy="49124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endParaRPr lang="zh-CN" alt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圆角矩形 75"/>
          <p:cNvSpPr/>
          <p:nvPr/>
        </p:nvSpPr>
        <p:spPr bwMode="gray">
          <a:xfrm>
            <a:off x="3645651" y="4561404"/>
            <a:ext cx="956291" cy="49124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endParaRPr lang="zh-CN" alt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75"/>
          <p:cNvSpPr/>
          <p:nvPr/>
        </p:nvSpPr>
        <p:spPr bwMode="gray">
          <a:xfrm>
            <a:off x="4688705" y="4561404"/>
            <a:ext cx="956291" cy="49124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endParaRPr lang="zh-CN" altLang="en-US" sz="14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任意多边形 53"/>
          <p:cNvSpPr/>
          <p:nvPr/>
        </p:nvSpPr>
        <p:spPr bwMode="gray">
          <a:xfrm>
            <a:off x="8068140" y="4901416"/>
            <a:ext cx="585878" cy="391732"/>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Wired</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任意多边形 54"/>
          <p:cNvSpPr/>
          <p:nvPr/>
        </p:nvSpPr>
        <p:spPr bwMode="gray">
          <a:xfrm>
            <a:off x="9142992" y="4901416"/>
            <a:ext cx="585878" cy="391732"/>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a:r>
              <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Wireless</a:t>
            </a: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1" name="组合 60"/>
          <p:cNvGrpSpPr/>
          <p:nvPr/>
        </p:nvGrpSpPr>
        <p:grpSpPr bwMode="gray">
          <a:xfrm>
            <a:off x="4287040" y="1704839"/>
            <a:ext cx="3629716" cy="2269558"/>
            <a:chOff x="4265475" y="1952754"/>
            <a:chExt cx="3629716" cy="2138666"/>
          </a:xfrm>
        </p:grpSpPr>
        <p:sp>
          <p:nvSpPr>
            <p:cNvPr id="4" name="圆角矩形 3"/>
            <p:cNvSpPr/>
            <p:nvPr/>
          </p:nvSpPr>
          <p:spPr bwMode="gray">
            <a:xfrm>
              <a:off x="4265475" y="1952754"/>
              <a:ext cx="3629716" cy="2138666"/>
            </a:xfrm>
            <a:prstGeom prst="roundRect">
              <a:avLst>
                <a:gd name="adj" fmla="val 6668"/>
              </a:avLst>
            </a:prstGeom>
            <a:gradFill>
              <a:gsLst>
                <a:gs pos="0">
                  <a:schemeClr val="bg1"/>
                </a:gs>
                <a:gs pos="100000">
                  <a:srgbClr val="BEE9EE"/>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b" anchorCtr="0">
              <a:noAutofit/>
            </a:bodyPr>
            <a:lstStyle/>
            <a:p>
              <a:pPr algn="ctr"/>
              <a:r>
                <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Simplified configuration</a:t>
              </a:r>
            </a:p>
          </p:txBody>
        </p:sp>
        <p:sp>
          <p:nvSpPr>
            <p:cNvPr id="5" name="任意多边形 4"/>
            <p:cNvSpPr/>
            <p:nvPr/>
          </p:nvSpPr>
          <p:spPr bwMode="gray">
            <a:xfrm rot="16200000">
              <a:off x="4863372" y="2169282"/>
              <a:ext cx="1219200" cy="1256587"/>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Lst>
              <a:ahLst/>
              <a:cxnLst>
                <a:cxn ang="0">
                  <a:pos x="connsiteX0" y="connsiteY0"/>
                </a:cxn>
                <a:cxn ang="0">
                  <a:pos x="connsiteX1" y="connsiteY1"/>
                </a:cxn>
                <a:cxn ang="0">
                  <a:pos x="connsiteX2" y="connsiteY2"/>
                </a:cxn>
                <a:cxn ang="0">
                  <a:pos x="connsiteX3" y="connsiteY3"/>
                </a:cxn>
              </a:cxnLst>
              <a:rect l="l" t="t" r="r" b="b"/>
              <a:pathLst>
                <a:path w="1219200" h="659976">
                  <a:moveTo>
                    <a:pt x="602404" y="0"/>
                  </a:moveTo>
                  <a:lnTo>
                    <a:pt x="0" y="659976"/>
                  </a:lnTo>
                  <a:lnTo>
                    <a:pt x="1219200" y="659976"/>
                  </a:lnTo>
                  <a:lnTo>
                    <a:pt x="602404" y="0"/>
                  </a:lnTo>
                  <a:close/>
                </a:path>
              </a:pathLst>
            </a:custGeom>
            <a:gradFill flip="none" rotWithShape="1">
              <a:gsLst>
                <a:gs pos="15000">
                  <a:schemeClr val="accent1">
                    <a:lumMod val="5000"/>
                    <a:lumOff val="95000"/>
                    <a:alpha val="0"/>
                  </a:schemeClr>
                </a:gs>
                <a:gs pos="81000">
                  <a:srgbClr val="FFCC6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圆角矩形 75"/>
            <p:cNvSpPr/>
            <p:nvPr/>
          </p:nvSpPr>
          <p:spPr bwMode="gray">
            <a:xfrm>
              <a:off x="5575251" y="2393824"/>
              <a:ext cx="956291" cy="33634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200" dirty="0" smtClean="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IPsec </a:t>
              </a:r>
              <a:r>
                <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VPN</a:t>
              </a:r>
              <a:endParaRPr lang="zh-CN" alt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圆角矩形 75"/>
            <p:cNvSpPr/>
            <p:nvPr/>
          </p:nvSpPr>
          <p:spPr bwMode="gray">
            <a:xfrm>
              <a:off x="6732363" y="2393824"/>
              <a:ext cx="956291" cy="33634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EVPN</a:t>
              </a:r>
              <a:endParaRPr lang="zh-CN" altLang="en-US"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75"/>
            <p:cNvSpPr/>
            <p:nvPr/>
          </p:nvSpPr>
          <p:spPr bwMode="gray">
            <a:xfrm>
              <a:off x="5575251" y="2828700"/>
              <a:ext cx="2113403" cy="33634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a:r>
                <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Centralized management</a:t>
              </a:r>
            </a:p>
          </p:txBody>
        </p:sp>
        <p:sp>
          <p:nvSpPr>
            <p:cNvPr id="22" name="文本框 21"/>
            <p:cNvSpPr txBox="1"/>
            <p:nvPr/>
          </p:nvSpPr>
          <p:spPr bwMode="gray">
            <a:xfrm>
              <a:off x="4298854" y="2325108"/>
              <a:ext cx="449162"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GUI</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bwMode="gray">
            <a:xfrm>
              <a:off x="4265475" y="3448746"/>
              <a:ext cx="3629716" cy="276999"/>
            </a:xfrm>
            <a:prstGeom prst="rect">
              <a:avLst/>
            </a:prstGeom>
          </p:spPr>
          <p:txBody>
            <a:bodyPr wrap="square">
              <a:spAutoFit/>
            </a:bodyPr>
            <a:lstStyle/>
            <a:p>
              <a:pPr algn="ctr"/>
              <a:r>
                <a:rPr lang="en-US" altLang="zh-CN" sz="1200" dirty="0">
                  <a:latin typeface="Huawei Sans" panose="020C0503030203020204" pitchFamily="34" charset="0"/>
                </a:rPr>
                <a:t>GUI, flexible networking</a:t>
              </a:r>
              <a:r>
                <a:rPr lang="en-US" altLang="zh-CN" sz="1200" dirty="0" smtClean="0">
                  <a:latin typeface="Huawei Sans" panose="020C0503030203020204" pitchFamily="34" charset="0"/>
                </a:rPr>
                <a:t>, plug-and-play devices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7" name="图片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4327874" y="2675877"/>
              <a:ext cx="786452" cy="447063"/>
            </a:xfrm>
            <a:prstGeom prst="rect">
              <a:avLst/>
            </a:prstGeom>
          </p:spPr>
        </p:pic>
      </p:grpSp>
      <p:grpSp>
        <p:nvGrpSpPr>
          <p:cNvPr id="62" name="组合 61"/>
          <p:cNvGrpSpPr/>
          <p:nvPr/>
        </p:nvGrpSpPr>
        <p:grpSpPr bwMode="gray">
          <a:xfrm>
            <a:off x="546340" y="1704839"/>
            <a:ext cx="3629716" cy="2269558"/>
            <a:chOff x="468317" y="1952754"/>
            <a:chExt cx="3629716" cy="2138666"/>
          </a:xfrm>
        </p:grpSpPr>
        <p:sp>
          <p:nvSpPr>
            <p:cNvPr id="6" name="圆角矩形 5"/>
            <p:cNvSpPr/>
            <p:nvPr/>
          </p:nvSpPr>
          <p:spPr bwMode="gray">
            <a:xfrm>
              <a:off x="468317" y="1952754"/>
              <a:ext cx="3629716" cy="2138666"/>
            </a:xfrm>
            <a:prstGeom prst="roundRect">
              <a:avLst>
                <a:gd name="adj" fmla="val 6668"/>
              </a:avLst>
            </a:prstGeom>
            <a:gradFill>
              <a:gsLst>
                <a:gs pos="0">
                  <a:schemeClr val="bg1"/>
                </a:gs>
                <a:gs pos="100000">
                  <a:srgbClr val="BEE9EE"/>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b" anchorCtr="0">
              <a:noAutofit/>
            </a:bodyPr>
            <a:lstStyle/>
            <a:p>
              <a:pPr algn="ctr"/>
              <a:r>
                <a:rPr lang="en-US" altLang="zh-CN" sz="1400" b="1"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rPr>
                <a:t>Easy deployment</a:t>
              </a:r>
            </a:p>
          </p:txBody>
        </p:sp>
        <p:sp>
          <p:nvSpPr>
            <p:cNvPr id="11" name="矩形 10"/>
            <p:cNvSpPr/>
            <p:nvPr/>
          </p:nvSpPr>
          <p:spPr bwMode="gray">
            <a:xfrm>
              <a:off x="468317" y="3413630"/>
              <a:ext cx="3629716" cy="430887"/>
            </a:xfrm>
            <a:prstGeom prst="rect">
              <a:avLst/>
            </a:prstGeom>
          </p:spPr>
          <p:txBody>
            <a:bodyPr wrap="square">
              <a:spAutoFit/>
            </a:bodyPr>
            <a:lstStyle/>
            <a:p>
              <a:pPr lvl="0" algn="ctr"/>
              <a:r>
                <a:rPr lang="en-US" altLang="zh-CN" sz="1200" dirty="0">
                  <a:solidFill>
                    <a:prstClr val="black"/>
                  </a:solidFill>
                  <a:latin typeface="Huawei Sans" panose="020C0503030203020204" pitchFamily="34" charset="0"/>
                </a:rPr>
                <a:t>One set of controller manages only LAN or manages both LAN and </a:t>
              </a:r>
              <a:r>
                <a:rPr lang="en-US" altLang="zh-CN" sz="1200" dirty="0" smtClean="0">
                  <a:solidFill>
                    <a:prstClr val="black"/>
                  </a:solidFill>
                  <a:latin typeface="Huawei Sans" panose="020C0503030203020204" pitchFamily="34" charset="0"/>
                </a:rPr>
                <a:t>WAN.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 name="图片 12" descr="接入交换机.png"/>
            <p:cNvPicPr>
              <a:picLocks noChangeAspect="1"/>
            </p:cNvPicPr>
            <p:nvPr/>
          </p:nvPicPr>
          <p:blipFill>
            <a:blip r:embed="rId6" cstate="print"/>
            <a:stretch>
              <a:fillRect/>
            </a:stretch>
          </p:blipFill>
          <p:spPr bwMode="gray">
            <a:xfrm>
              <a:off x="1898075" y="2702273"/>
              <a:ext cx="277105" cy="226723"/>
            </a:xfrm>
            <a:prstGeom prst="rect">
              <a:avLst/>
            </a:prstGeom>
          </p:spPr>
        </p:pic>
        <p:pic>
          <p:nvPicPr>
            <p:cNvPr id="14" name="图片 13" descr="AP.png"/>
            <p:cNvPicPr>
              <a:picLocks noChangeAspect="1"/>
            </p:cNvPicPr>
            <p:nvPr/>
          </p:nvPicPr>
          <p:blipFill>
            <a:blip r:embed="rId7" cstate="print"/>
            <a:stretch>
              <a:fillRect/>
            </a:stretch>
          </p:blipFill>
          <p:spPr bwMode="gray">
            <a:xfrm>
              <a:off x="1898074" y="3045893"/>
              <a:ext cx="277105" cy="226723"/>
            </a:xfrm>
            <a:prstGeom prst="rect">
              <a:avLst/>
            </a:prstGeom>
          </p:spPr>
        </p:pic>
        <p:sp>
          <p:nvSpPr>
            <p:cNvPr id="15" name="任意多边形 14"/>
            <p:cNvSpPr/>
            <p:nvPr/>
          </p:nvSpPr>
          <p:spPr bwMode="gray">
            <a:xfrm rot="16200000">
              <a:off x="913338" y="2207957"/>
              <a:ext cx="1219200" cy="1148208"/>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Lst>
              <a:ahLst/>
              <a:cxnLst>
                <a:cxn ang="0">
                  <a:pos x="connsiteX0" y="connsiteY0"/>
                </a:cxn>
                <a:cxn ang="0">
                  <a:pos x="connsiteX1" y="connsiteY1"/>
                </a:cxn>
                <a:cxn ang="0">
                  <a:pos x="connsiteX2" y="connsiteY2"/>
                </a:cxn>
                <a:cxn ang="0">
                  <a:pos x="connsiteX3" y="connsiteY3"/>
                </a:cxn>
              </a:cxnLst>
              <a:rect l="l" t="t" r="r" b="b"/>
              <a:pathLst>
                <a:path w="1219200" h="659976">
                  <a:moveTo>
                    <a:pt x="602404" y="0"/>
                  </a:moveTo>
                  <a:lnTo>
                    <a:pt x="0" y="659976"/>
                  </a:lnTo>
                  <a:lnTo>
                    <a:pt x="1219200" y="659976"/>
                  </a:lnTo>
                  <a:lnTo>
                    <a:pt x="602404" y="0"/>
                  </a:lnTo>
                  <a:close/>
                </a:path>
              </a:pathLst>
            </a:custGeom>
            <a:gradFill flip="none" rotWithShape="1">
              <a:gsLst>
                <a:gs pos="15000">
                  <a:schemeClr val="accent1">
                    <a:lumMod val="5000"/>
                    <a:lumOff val="95000"/>
                    <a:alpha val="0"/>
                  </a:schemeClr>
                </a:gs>
                <a:gs pos="81000">
                  <a:srgbClr val="FFCC6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15"/>
            <p:cNvCxnSpPr/>
            <p:nvPr/>
          </p:nvCxnSpPr>
          <p:spPr bwMode="gray">
            <a:xfrm>
              <a:off x="1898075" y="2617111"/>
              <a:ext cx="1984455" cy="0"/>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bwMode="gray">
            <a:xfrm>
              <a:off x="2231816" y="2340196"/>
              <a:ext cx="873957" cy="276999"/>
            </a:xfrm>
            <a:prstGeom prst="rect">
              <a:avLst/>
            </a:prstGeom>
            <a:noFill/>
          </p:spPr>
          <p:txBody>
            <a:bodyPr wrap="non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WAN side</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2231816" y="2663520"/>
              <a:ext cx="1833063" cy="461665"/>
            </a:xfrm>
            <a:prstGeom prst="rect">
              <a:avLst/>
            </a:prstGeom>
            <a:noFill/>
          </p:spPr>
          <p:txBody>
            <a:bodyPr wrap="square" rtlCol="0">
              <a:spAutoFit/>
            </a:bodyPr>
            <a:lstStyle/>
            <a:p>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LAN side (large or small/midsize campus)</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6" name="图片 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542792" y="2675877"/>
              <a:ext cx="786452" cy="447063"/>
            </a:xfrm>
            <a:prstGeom prst="rect">
              <a:avLst/>
            </a:prstGeom>
          </p:spPr>
        </p:pic>
        <p:sp>
          <p:nvSpPr>
            <p:cNvPr id="58" name="Freeform 159"/>
            <p:cNvSpPr/>
            <p:nvPr/>
          </p:nvSpPr>
          <p:spPr bwMode="gray">
            <a:xfrm flipH="1">
              <a:off x="1660807" y="1981243"/>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WAN</a:t>
              </a:r>
              <a:endPar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888224" y="2297589"/>
              <a:ext cx="304816" cy="249949"/>
            </a:xfrm>
            <a:prstGeom prst="rect">
              <a:avLst/>
            </a:prstGeom>
          </p:spPr>
        </p:pic>
      </p:grpSp>
      <p:sp>
        <p:nvSpPr>
          <p:cNvPr id="7" name="矩形 6"/>
          <p:cNvSpPr/>
          <p:nvPr/>
        </p:nvSpPr>
        <p:spPr bwMode="gray">
          <a:xfrm>
            <a:off x="1447350" y="4581299"/>
            <a:ext cx="1221278" cy="461665"/>
          </a:xfrm>
          <a:prstGeom prst="rect">
            <a:avLst/>
          </a:prstGeom>
        </p:spPr>
        <p:txBody>
          <a:bodyPr wrap="square">
            <a:spAutoFit/>
          </a:bodyPr>
          <a:lstStyle/>
          <a:p>
            <a:pPr algn="ctr"/>
            <a:r>
              <a:rPr lang="en-US" altLang="zh-CN" sz="1200" dirty="0">
                <a:solidFill>
                  <a:srgbClr val="30B5C5"/>
                </a:solidFill>
                <a:latin typeface="Huawei Sans" panose="020C0503030203020204" pitchFamily="34" charset="0"/>
                <a:ea typeface="方正兰亭黑简体" panose="02000000000000000000" pitchFamily="2" charset="-122"/>
              </a:rPr>
              <a:t>Real-time </a:t>
            </a:r>
          </a:p>
          <a:p>
            <a:pPr algn="ctr"/>
            <a:r>
              <a:rPr lang="en-US" altLang="zh-CN" sz="1200" dirty="0">
                <a:solidFill>
                  <a:srgbClr val="30B5C5"/>
                </a:solidFill>
                <a:latin typeface="Huawei Sans" panose="020C0503030203020204" pitchFamily="34" charset="0"/>
                <a:ea typeface="方正兰亭黑简体" panose="02000000000000000000" pitchFamily="2" charset="-122"/>
              </a:rPr>
              <a:t>monitoring</a:t>
            </a:r>
            <a:endParaRPr lang="en-US" altLang="zh-CN" sz="120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p:cNvSpPr/>
          <p:nvPr/>
        </p:nvSpPr>
        <p:spPr bwMode="gray">
          <a:xfrm>
            <a:off x="2485451" y="4581299"/>
            <a:ext cx="1221278" cy="461665"/>
          </a:xfrm>
          <a:prstGeom prst="rect">
            <a:avLst/>
          </a:prstGeom>
        </p:spPr>
        <p:txBody>
          <a:bodyPr wrap="square">
            <a:spAutoFit/>
          </a:bodyPr>
          <a:lstStyle/>
          <a:p>
            <a:pPr algn="ctr"/>
            <a:r>
              <a:rPr lang="en-US" altLang="zh-CN" sz="1200" dirty="0">
                <a:solidFill>
                  <a:srgbClr val="30B5C5"/>
                </a:solidFill>
                <a:latin typeface="Huawei Sans" panose="020C0503030203020204" pitchFamily="34" charset="0"/>
                <a:ea typeface="方正兰亭黑简体" panose="02000000000000000000" pitchFamily="2" charset="-122"/>
              </a:rPr>
              <a:t>Topology </a:t>
            </a:r>
          </a:p>
          <a:p>
            <a:pPr algn="ctr"/>
            <a:r>
              <a:rPr lang="en-US" altLang="zh-CN" sz="1200" dirty="0">
                <a:solidFill>
                  <a:srgbClr val="30B5C5"/>
                </a:solidFill>
                <a:latin typeface="Huawei Sans" panose="020C0503030203020204" pitchFamily="34" charset="0"/>
                <a:ea typeface="方正兰亭黑简体" panose="02000000000000000000" pitchFamily="2" charset="-122"/>
              </a:rPr>
              <a:t>visualization</a:t>
            </a:r>
          </a:p>
        </p:txBody>
      </p:sp>
      <p:sp>
        <p:nvSpPr>
          <p:cNvPr id="64" name="矩形 63"/>
          <p:cNvSpPr/>
          <p:nvPr/>
        </p:nvSpPr>
        <p:spPr bwMode="gray">
          <a:xfrm>
            <a:off x="3539004" y="4581299"/>
            <a:ext cx="1221278" cy="461665"/>
          </a:xfrm>
          <a:prstGeom prst="rect">
            <a:avLst/>
          </a:prstGeom>
        </p:spPr>
        <p:txBody>
          <a:bodyPr wrap="square">
            <a:spAutoFit/>
          </a:bodyPr>
          <a:lstStyle/>
          <a:p>
            <a:pPr algn="ctr"/>
            <a:r>
              <a:rPr lang="en-US" altLang="zh-CN" sz="1200" dirty="0" smtClean="0">
                <a:solidFill>
                  <a:srgbClr val="30B5C5"/>
                </a:solidFill>
                <a:latin typeface="Huawei Sans" panose="020C0503030203020204" pitchFamily="34" charset="0"/>
                <a:ea typeface="方正兰亭黑简体" panose="02000000000000000000" pitchFamily="2" charset="-122"/>
              </a:rPr>
              <a:t>Various reports</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
        <p:nvSpPr>
          <p:cNvPr id="65" name="矩形 64"/>
          <p:cNvSpPr/>
          <p:nvPr/>
        </p:nvSpPr>
        <p:spPr bwMode="gray">
          <a:xfrm>
            <a:off x="4504113" y="4581299"/>
            <a:ext cx="1221278" cy="461665"/>
          </a:xfrm>
          <a:prstGeom prst="rect">
            <a:avLst/>
          </a:prstGeom>
        </p:spPr>
        <p:txBody>
          <a:bodyPr wrap="square">
            <a:spAutoFit/>
          </a:bodyPr>
          <a:lstStyle/>
          <a:p>
            <a:pPr algn="ctr"/>
            <a:r>
              <a:rPr lang="en-US" altLang="zh-CN" sz="1200" dirty="0" smtClean="0">
                <a:solidFill>
                  <a:srgbClr val="30B5C5"/>
                </a:solidFill>
                <a:latin typeface="Huawei Sans" panose="020C0503030203020204" pitchFamily="34" charset="0"/>
                <a:ea typeface="方正兰亭黑简体" panose="02000000000000000000" pitchFamily="2" charset="-122"/>
              </a:rPr>
              <a:t>Intelligent analysis</a:t>
            </a:r>
            <a:endParaRPr lang="en-US" altLang="zh-CN" sz="1200" dirty="0">
              <a:solidFill>
                <a:srgbClr val="30B5C5"/>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2442571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Introduction to Campus Networks</a:t>
            </a:r>
          </a:p>
          <a:p>
            <a:r>
              <a:rPr lang="en-US" altLang="zh-CN" dirty="0">
                <a:solidFill>
                  <a:schemeClr val="bg1">
                    <a:lumMod val="50000"/>
                  </a:schemeClr>
                </a:solidFill>
              </a:rPr>
              <a:t>Campus Network Challenges and Huawei </a:t>
            </a:r>
            <a:r>
              <a:rPr lang="en-US" altLang="zh-CN" dirty="0" err="1">
                <a:solidFill>
                  <a:schemeClr val="bg1">
                    <a:lumMod val="50000"/>
                  </a:schemeClr>
                </a:solidFill>
              </a:rPr>
              <a:t>CloudCampus</a:t>
            </a:r>
            <a:r>
              <a:rPr lang="en-US" altLang="zh-CN" dirty="0">
                <a:solidFill>
                  <a:schemeClr val="bg1">
                    <a:lumMod val="50000"/>
                  </a:schemeClr>
                </a:solidFill>
              </a:rPr>
              <a:t> Solution</a:t>
            </a:r>
          </a:p>
          <a:p>
            <a:r>
              <a:rPr lang="en-US" altLang="zh-CN" b="1" dirty="0"/>
              <a:t>Typical Campus Network Technologies</a:t>
            </a:r>
          </a:p>
          <a:p>
            <a:r>
              <a:rPr lang="en-US" altLang="zh-CN" dirty="0">
                <a:solidFill>
                  <a:schemeClr val="bg1">
                    <a:lumMod val="50000"/>
                  </a:schemeClr>
                </a:solidFill>
              </a:rPr>
              <a:t>Typical Applications of Campus Network </a:t>
            </a:r>
            <a:r>
              <a:rPr lang="en-US" altLang="zh-CN" dirty="0" smtClean="0">
                <a:solidFill>
                  <a:schemeClr val="bg1">
                    <a:lumMod val="50000"/>
                  </a:schemeClr>
                </a:solidFill>
              </a:rPr>
              <a:t>Technologies</a:t>
            </a:r>
            <a:endParaRPr lang="en-US" altLang="zh-CN" dirty="0">
              <a:solidFill>
                <a:schemeClr val="bg1">
                  <a:lumMod val="50000"/>
                </a:schemeClr>
              </a:solidFill>
            </a:endParaRPr>
          </a:p>
        </p:txBody>
      </p:sp>
    </p:spTree>
    <p:extLst>
      <p:ext uri="{BB962C8B-B14F-4D97-AF65-F5344CB8AC3E}">
        <p14:creationId xmlns:p14="http://schemas.microsoft.com/office/powerpoint/2010/main" val="12370332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bwMode="gray"/>
        <p:txBody>
          <a:bodyPr>
            <a:normAutofit/>
          </a:bodyPr>
          <a:lstStyle/>
          <a:p>
            <a:r>
              <a:rPr lang="en-US" smtClean="0"/>
              <a:t>VLAN</a:t>
            </a:r>
            <a:endParaRPr lang="en-US" altLang="zh-CN"/>
          </a:p>
        </p:txBody>
      </p:sp>
      <p:sp>
        <p:nvSpPr>
          <p:cNvPr id="43" name="圆角矩形 42"/>
          <p:cNvSpPr/>
          <p:nvPr/>
        </p:nvSpPr>
        <p:spPr bwMode="gray">
          <a:xfrm>
            <a:off x="4718536" y="4198641"/>
            <a:ext cx="1420046" cy="1407029"/>
          </a:xfrm>
          <a:prstGeom prst="roundRect">
            <a:avLst>
              <a:gd name="adj" fmla="val 7445"/>
            </a:avLst>
          </a:prstGeom>
          <a:solidFill>
            <a:srgbClr val="FFF2CC"/>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endParaRPr>
          </a:p>
        </p:txBody>
      </p:sp>
      <p:sp>
        <p:nvSpPr>
          <p:cNvPr id="44" name="圆角矩形 43"/>
          <p:cNvSpPr/>
          <p:nvPr/>
        </p:nvSpPr>
        <p:spPr bwMode="gray">
          <a:xfrm>
            <a:off x="480924" y="4198641"/>
            <a:ext cx="4053557" cy="1407029"/>
          </a:xfrm>
          <a:prstGeom prst="roundRect">
            <a:avLst>
              <a:gd name="adj" fmla="val 7445"/>
            </a:avLst>
          </a:prstGeom>
          <a:solidFill>
            <a:srgbClr val="BEE9EE"/>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endParaRPr>
          </a:p>
        </p:txBody>
      </p:sp>
      <p:grpSp>
        <p:nvGrpSpPr>
          <p:cNvPr id="45" name="Group 165"/>
          <p:cNvGrpSpPr/>
          <p:nvPr/>
        </p:nvGrpSpPr>
        <p:grpSpPr bwMode="gray">
          <a:xfrm rot="10800000">
            <a:off x="1928691" y="2286096"/>
            <a:ext cx="2803836" cy="1205915"/>
            <a:chOff x="-1233037" y="914446"/>
            <a:chExt cx="1573823" cy="778776"/>
          </a:xfrm>
        </p:grpSpPr>
        <p:cxnSp>
          <p:nvCxnSpPr>
            <p:cNvPr id="46" name="Straight Connector 166"/>
            <p:cNvCxnSpPr/>
            <p:nvPr/>
          </p:nvCxnSpPr>
          <p:spPr bwMode="gray">
            <a:xfrm flipH="1" flipV="1">
              <a:off x="-1233037" y="914446"/>
              <a:ext cx="786912" cy="778776"/>
            </a:xfrm>
            <a:prstGeom prst="line">
              <a:avLst/>
            </a:prstGeom>
            <a:noFill/>
            <a:ln w="19050" cap="flat" cmpd="sng" algn="ctr">
              <a:solidFill>
                <a:sysClr val="windowText" lastClr="000000"/>
              </a:solidFill>
              <a:prstDash val="solid"/>
              <a:miter lim="800000"/>
            </a:ln>
            <a:effectLst/>
          </p:spPr>
        </p:cxnSp>
        <p:cxnSp>
          <p:nvCxnSpPr>
            <p:cNvPr id="47" name="Straight Connector 167"/>
            <p:cNvCxnSpPr/>
            <p:nvPr/>
          </p:nvCxnSpPr>
          <p:spPr bwMode="gray">
            <a:xfrm flipV="1">
              <a:off x="-446125" y="914446"/>
              <a:ext cx="786911" cy="778776"/>
            </a:xfrm>
            <a:prstGeom prst="line">
              <a:avLst/>
            </a:prstGeom>
            <a:noFill/>
            <a:ln w="19050" cap="flat" cmpd="sng" algn="ctr">
              <a:solidFill>
                <a:sysClr val="windowText" lastClr="000000"/>
              </a:solidFill>
              <a:prstDash val="solid"/>
              <a:miter lim="800000"/>
            </a:ln>
            <a:effectLst/>
          </p:spPr>
        </p:cxnSp>
      </p:grpSp>
      <p:sp>
        <p:nvSpPr>
          <p:cNvPr id="48" name="矩形 47"/>
          <p:cNvSpPr/>
          <p:nvPr/>
        </p:nvSpPr>
        <p:spPr bwMode="gray">
          <a:xfrm>
            <a:off x="6197007" y="1386147"/>
            <a:ext cx="5552081" cy="4019562"/>
          </a:xfrm>
          <a:prstGeom prst="rect">
            <a:avLst/>
          </a:prstGeom>
        </p:spPr>
        <p:txBody>
          <a:bodyPr wrap="square">
            <a:spAutoFit/>
          </a:bodyPr>
          <a:lstStyle/>
          <a:p>
            <a:pPr marL="285750" indent="-285750" defTabSz="913668" fontAlgn="ctr">
              <a:lnSpc>
                <a:spcPct val="140000"/>
              </a:lnSpc>
              <a:spcBef>
                <a:spcPts val="792"/>
              </a:spcBef>
              <a:buSzPct val="50000"/>
              <a:buFont typeface="Wingdings" panose="05000000000000000000" pitchFamily="2" charset="2"/>
              <a:buChar char="l"/>
            </a:pPr>
            <a:r>
              <a:rPr lang="en-US" sz="1400" dirty="0" smtClean="0">
                <a:latin typeface="Huawei Sans" panose="020C0503030203020204" pitchFamily="34" charset="0"/>
              </a:rPr>
              <a:t>Virtual Local Area Network (VLAN) technology logically divides a physical LAN into multiple broadcast domains, each of which is called a VLAN.</a:t>
            </a:r>
          </a:p>
          <a:p>
            <a:pPr marL="285750" indent="-285750" defTabSz="913668" fontAlgn="ctr">
              <a:lnSpc>
                <a:spcPct val="140000"/>
              </a:lnSpc>
              <a:spcBef>
                <a:spcPts val="792"/>
              </a:spcBef>
              <a:buSzPct val="50000"/>
              <a:buFont typeface="Wingdings" panose="05000000000000000000" pitchFamily="2" charset="2"/>
              <a:buChar char="l"/>
            </a:pPr>
            <a:r>
              <a:rPr lang="en-US" sz="1400" dirty="0" smtClean="0">
                <a:latin typeface="Huawei Sans" panose="020C0503030203020204" pitchFamily="34" charset="0"/>
              </a:rPr>
              <a:t>All devices in a VLAN belong to the same broadcast domain. Different VLANs specify different broadcast domains. Devices in a VLAN can directly communicate with each other, whereas devices in different VLANs cannot communicate directly, but require a Layer 3 device for mutual communication.</a:t>
            </a:r>
          </a:p>
          <a:p>
            <a:pPr marL="285750" indent="-285750" defTabSz="913668" fontAlgn="ctr">
              <a:lnSpc>
                <a:spcPct val="140000"/>
              </a:lnSpc>
              <a:spcBef>
                <a:spcPts val="792"/>
              </a:spcBef>
              <a:buSzPct val="50000"/>
              <a:buFont typeface="Wingdings" panose="05000000000000000000" pitchFamily="2" charset="2"/>
              <a:buChar char="l"/>
            </a:pPr>
            <a:r>
              <a:rPr lang="en-US" sz="1400" dirty="0" smtClean="0">
                <a:latin typeface="Huawei Sans" panose="020C0503030203020204" pitchFamily="34" charset="0"/>
              </a:rPr>
              <a:t>Typically, a VLAN is a logical subnet.</a:t>
            </a:r>
          </a:p>
          <a:p>
            <a:pPr marL="285750" indent="-285750" defTabSz="913668" fontAlgn="ctr">
              <a:lnSpc>
                <a:spcPct val="140000"/>
              </a:lnSpc>
              <a:spcBef>
                <a:spcPts val="792"/>
              </a:spcBef>
              <a:buSzPct val="50000"/>
              <a:buFont typeface="Wingdings" panose="05000000000000000000" pitchFamily="2" charset="2"/>
              <a:buChar char="l"/>
            </a:pPr>
            <a:r>
              <a:rPr lang="en-US" sz="1400" dirty="0" smtClean="0">
                <a:latin typeface="Huawei Sans" panose="020C0503030203020204" pitchFamily="34" charset="0"/>
              </a:rPr>
              <a:t>Members of a VLAN are assigned based on interfaces of a switch. After an interface of a switch is added to a VLAN, the device connected to the interface is also added to this VLAN.</a:t>
            </a:r>
            <a:endParaRPr lang="en-US" altLang="zh-CN" sz="1400" dirty="0">
              <a:latin typeface="Huawei Sans" panose="020C0503030203020204" pitchFamily="34" charset="0"/>
              <a:cs typeface="Huawei Sans" panose="020C0503030203020204" pitchFamily="34" charset="0"/>
            </a:endParaRPr>
          </a:p>
        </p:txBody>
      </p:sp>
      <p:grpSp>
        <p:nvGrpSpPr>
          <p:cNvPr id="49" name="Group 165"/>
          <p:cNvGrpSpPr/>
          <p:nvPr/>
        </p:nvGrpSpPr>
        <p:grpSpPr bwMode="gray">
          <a:xfrm rot="10800000">
            <a:off x="1036364" y="3590553"/>
            <a:ext cx="1689846" cy="867073"/>
            <a:chOff x="-1233037" y="914446"/>
            <a:chExt cx="1573823" cy="778776"/>
          </a:xfrm>
        </p:grpSpPr>
        <p:cxnSp>
          <p:nvCxnSpPr>
            <p:cNvPr id="50" name="Straight Connector 166"/>
            <p:cNvCxnSpPr/>
            <p:nvPr/>
          </p:nvCxnSpPr>
          <p:spPr bwMode="gray">
            <a:xfrm flipH="1" flipV="1">
              <a:off x="-1233037" y="914446"/>
              <a:ext cx="786912" cy="778776"/>
            </a:xfrm>
            <a:prstGeom prst="line">
              <a:avLst/>
            </a:prstGeom>
            <a:noFill/>
            <a:ln w="19050" cap="flat" cmpd="sng" algn="ctr">
              <a:solidFill>
                <a:sysClr val="windowText" lastClr="000000"/>
              </a:solidFill>
              <a:prstDash val="solid"/>
              <a:miter lim="800000"/>
            </a:ln>
            <a:effectLst/>
          </p:spPr>
        </p:cxnSp>
        <p:cxnSp>
          <p:nvCxnSpPr>
            <p:cNvPr id="51" name="Straight Connector 167"/>
            <p:cNvCxnSpPr/>
            <p:nvPr/>
          </p:nvCxnSpPr>
          <p:spPr bwMode="gray">
            <a:xfrm flipV="1">
              <a:off x="-446125" y="914446"/>
              <a:ext cx="786911" cy="778776"/>
            </a:xfrm>
            <a:prstGeom prst="line">
              <a:avLst/>
            </a:prstGeom>
            <a:noFill/>
            <a:ln w="19050" cap="flat" cmpd="sng" algn="ctr">
              <a:solidFill>
                <a:sysClr val="windowText" lastClr="000000"/>
              </a:solidFill>
              <a:prstDash val="solid"/>
              <a:miter lim="800000"/>
            </a:ln>
            <a:effectLst/>
          </p:spPr>
        </p:cxnSp>
      </p:grpSp>
      <p:grpSp>
        <p:nvGrpSpPr>
          <p:cNvPr id="52" name="Group 165"/>
          <p:cNvGrpSpPr/>
          <p:nvPr/>
        </p:nvGrpSpPr>
        <p:grpSpPr bwMode="gray">
          <a:xfrm rot="10800000">
            <a:off x="3911362" y="3590553"/>
            <a:ext cx="1689846" cy="867073"/>
            <a:chOff x="-1233037" y="914446"/>
            <a:chExt cx="1573823" cy="778776"/>
          </a:xfrm>
        </p:grpSpPr>
        <p:cxnSp>
          <p:nvCxnSpPr>
            <p:cNvPr id="53" name="Straight Connector 166"/>
            <p:cNvCxnSpPr/>
            <p:nvPr/>
          </p:nvCxnSpPr>
          <p:spPr bwMode="gray">
            <a:xfrm flipH="1" flipV="1">
              <a:off x="-1233037" y="914446"/>
              <a:ext cx="786912" cy="778776"/>
            </a:xfrm>
            <a:prstGeom prst="line">
              <a:avLst/>
            </a:prstGeom>
            <a:noFill/>
            <a:ln w="19050" cap="flat" cmpd="sng" algn="ctr">
              <a:solidFill>
                <a:sysClr val="windowText" lastClr="000000"/>
              </a:solidFill>
              <a:prstDash val="solid"/>
              <a:miter lim="800000"/>
            </a:ln>
            <a:effectLst/>
          </p:spPr>
        </p:cxnSp>
        <p:cxnSp>
          <p:nvCxnSpPr>
            <p:cNvPr id="54" name="Straight Connector 167"/>
            <p:cNvCxnSpPr/>
            <p:nvPr/>
          </p:nvCxnSpPr>
          <p:spPr bwMode="gray">
            <a:xfrm flipV="1">
              <a:off x="-446125" y="914446"/>
              <a:ext cx="786911" cy="778776"/>
            </a:xfrm>
            <a:prstGeom prst="line">
              <a:avLst/>
            </a:prstGeom>
            <a:noFill/>
            <a:ln w="19050" cap="flat" cmpd="sng" algn="ctr">
              <a:solidFill>
                <a:sysClr val="windowText" lastClr="000000"/>
              </a:solidFill>
              <a:prstDash val="solid"/>
              <a:miter lim="800000"/>
            </a:ln>
            <a:effectLst/>
          </p:spPr>
        </p:cxnSp>
      </p:grpSp>
      <p:pic>
        <p:nvPicPr>
          <p:cNvPr id="55" name="图片 87" descr="汇聚交换机.png"/>
          <p:cNvPicPr>
            <a:picLocks noChangeAspect="1"/>
          </p:cNvPicPr>
          <p:nvPr/>
        </p:nvPicPr>
        <p:blipFill>
          <a:blip r:embed="rId3" cstate="print"/>
          <a:stretch>
            <a:fillRect/>
          </a:stretch>
        </p:blipFill>
        <p:spPr bwMode="gray">
          <a:xfrm>
            <a:off x="3085157" y="2085272"/>
            <a:ext cx="490909" cy="401653"/>
          </a:xfrm>
          <a:prstGeom prst="rect">
            <a:avLst/>
          </a:prstGeom>
        </p:spPr>
      </p:pic>
      <p:pic>
        <p:nvPicPr>
          <p:cNvPr id="56" name="图片 76" descr="接入交换机.png"/>
          <p:cNvPicPr>
            <a:picLocks noChangeAspect="1"/>
          </p:cNvPicPr>
          <p:nvPr/>
        </p:nvPicPr>
        <p:blipFill>
          <a:blip r:embed="rId4" cstate="print"/>
          <a:stretch>
            <a:fillRect/>
          </a:stretch>
        </p:blipFill>
        <p:spPr bwMode="gray">
          <a:xfrm>
            <a:off x="1635833" y="3345914"/>
            <a:ext cx="490909" cy="401653"/>
          </a:xfrm>
          <a:prstGeom prst="rect">
            <a:avLst/>
          </a:prstGeom>
        </p:spPr>
      </p:pic>
      <p:pic>
        <p:nvPicPr>
          <p:cNvPr id="57" name="图片 76" descr="接入交换机.png"/>
          <p:cNvPicPr>
            <a:picLocks noChangeAspect="1"/>
          </p:cNvPicPr>
          <p:nvPr/>
        </p:nvPicPr>
        <p:blipFill>
          <a:blip r:embed="rId4" cstate="print"/>
          <a:stretch>
            <a:fillRect/>
          </a:stretch>
        </p:blipFill>
        <p:spPr bwMode="gray">
          <a:xfrm>
            <a:off x="4534481" y="3345914"/>
            <a:ext cx="490909" cy="401653"/>
          </a:xfrm>
          <a:prstGeom prst="rect">
            <a:avLst/>
          </a:prstGeom>
        </p:spPr>
      </p:pic>
      <p:pic>
        <p:nvPicPr>
          <p:cNvPr id="58" name="图片 14" descr="日志告警服务器-蓝.png"/>
          <p:cNvPicPr>
            <a:picLocks noChangeAspect="1"/>
          </p:cNvPicPr>
          <p:nvPr/>
        </p:nvPicPr>
        <p:blipFill>
          <a:blip r:embed="rId5" cstate="print"/>
          <a:stretch>
            <a:fillRect/>
          </a:stretch>
        </p:blipFill>
        <p:spPr bwMode="gray">
          <a:xfrm>
            <a:off x="845089" y="4387025"/>
            <a:ext cx="490552" cy="306312"/>
          </a:xfrm>
          <a:prstGeom prst="rect">
            <a:avLst/>
          </a:prstGeom>
        </p:spPr>
      </p:pic>
      <p:pic>
        <p:nvPicPr>
          <p:cNvPr id="59" name="图片 47" descr="打印机.png"/>
          <p:cNvPicPr>
            <a:picLocks noChangeAspect="1"/>
          </p:cNvPicPr>
          <p:nvPr/>
        </p:nvPicPr>
        <p:blipFill>
          <a:blip r:embed="rId6" cstate="print"/>
          <a:stretch>
            <a:fillRect/>
          </a:stretch>
        </p:blipFill>
        <p:spPr bwMode="gray">
          <a:xfrm>
            <a:off x="3779600" y="4362619"/>
            <a:ext cx="444786" cy="365835"/>
          </a:xfrm>
          <a:prstGeom prst="rect">
            <a:avLst/>
          </a:prstGeom>
        </p:spPr>
      </p:pic>
      <p:grpSp>
        <p:nvGrpSpPr>
          <p:cNvPr id="60" name="组合 211"/>
          <p:cNvGrpSpPr/>
          <p:nvPr/>
        </p:nvGrpSpPr>
        <p:grpSpPr bwMode="gray">
          <a:xfrm>
            <a:off x="5305600" y="4457717"/>
            <a:ext cx="515863" cy="256225"/>
            <a:chOff x="5310188" y="1243013"/>
            <a:chExt cx="915988" cy="414338"/>
          </a:xfrm>
          <a:solidFill>
            <a:srgbClr val="7A7B7C"/>
          </a:solidFill>
        </p:grpSpPr>
        <p:sp>
          <p:nvSpPr>
            <p:cNvPr id="61"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a:ln>
                  <a:noFill/>
                </a:ln>
                <a:solidFill>
                  <a:prstClr val="black"/>
                </a:solidFill>
                <a:effectLst/>
                <a:uLnTx/>
                <a:uFillTx/>
                <a:latin typeface="Huawei Sans" panose="020C0503030203020204" pitchFamily="34" charset="0"/>
              </a:endParaRPr>
            </a:p>
          </p:txBody>
        </p:sp>
        <p:sp>
          <p:nvSpPr>
            <p:cNvPr id="62"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a:ln>
                  <a:noFill/>
                </a:ln>
                <a:solidFill>
                  <a:prstClr val="black"/>
                </a:solidFill>
                <a:effectLst/>
                <a:uLnTx/>
                <a:uFillTx/>
                <a:latin typeface="Huawei Sans" panose="020C0503030203020204" pitchFamily="34" charset="0"/>
              </a:endParaRPr>
            </a:p>
          </p:txBody>
        </p:sp>
        <p:sp>
          <p:nvSpPr>
            <p:cNvPr id="63"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a:ln>
                  <a:noFill/>
                </a:ln>
                <a:solidFill>
                  <a:prstClr val="black"/>
                </a:solidFill>
                <a:effectLst/>
                <a:uLnTx/>
                <a:uFillTx/>
                <a:latin typeface="Huawei Sans" panose="020C0503030203020204" pitchFamily="34" charset="0"/>
              </a:endParaRPr>
            </a:p>
          </p:txBody>
        </p:sp>
        <p:sp>
          <p:nvSpPr>
            <p:cNvPr id="64"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a:ln>
                  <a:noFill/>
                </a:ln>
                <a:solidFill>
                  <a:prstClr val="black"/>
                </a:solidFill>
                <a:effectLst/>
                <a:uLnTx/>
                <a:uFillTx/>
                <a:latin typeface="Huawei Sans" panose="020C0503030203020204" pitchFamily="34" charset="0"/>
              </a:endParaRPr>
            </a:p>
          </p:txBody>
        </p:sp>
        <p:sp>
          <p:nvSpPr>
            <p:cNvPr id="65"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a:ln>
                  <a:noFill/>
                </a:ln>
                <a:solidFill>
                  <a:prstClr val="black"/>
                </a:solidFill>
                <a:effectLst/>
                <a:uLnTx/>
                <a:uFillTx/>
                <a:latin typeface="Huawei Sans" panose="020C0503030203020204" pitchFamily="34" charset="0"/>
              </a:endParaRPr>
            </a:p>
          </p:txBody>
        </p:sp>
        <p:sp>
          <p:nvSpPr>
            <p:cNvPr id="66"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a:ln>
                  <a:noFill/>
                </a:ln>
                <a:solidFill>
                  <a:prstClr val="black"/>
                </a:solidFill>
                <a:effectLst/>
                <a:uLnTx/>
                <a:uFillTx/>
                <a:latin typeface="Huawei Sans" panose="020C0503030203020204" pitchFamily="34" charset="0"/>
              </a:endParaRPr>
            </a:p>
          </p:txBody>
        </p:sp>
        <p:sp>
          <p:nvSpPr>
            <p:cNvPr id="67"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a:ln>
                  <a:noFill/>
                </a:ln>
                <a:solidFill>
                  <a:prstClr val="black"/>
                </a:solidFill>
                <a:effectLst/>
                <a:uLnTx/>
                <a:uFillTx/>
                <a:latin typeface="Huawei Sans" panose="020C0503030203020204" pitchFamily="34" charset="0"/>
              </a:endParaRPr>
            </a:p>
          </p:txBody>
        </p:sp>
        <p:sp>
          <p:nvSpPr>
            <p:cNvPr id="68"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marL="0" marR="0" lvl="0" indent="0" defTabSz="456512"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a:ln>
                  <a:noFill/>
                </a:ln>
                <a:solidFill>
                  <a:prstClr val="black"/>
                </a:solidFill>
                <a:effectLst/>
                <a:uLnTx/>
                <a:uFillTx/>
                <a:latin typeface="Huawei Sans" panose="020C0503030203020204" pitchFamily="34" charset="0"/>
              </a:endParaRPr>
            </a:p>
          </p:txBody>
        </p:sp>
      </p:grpSp>
      <p:grpSp>
        <p:nvGrpSpPr>
          <p:cNvPr id="69" name="组合 68"/>
          <p:cNvGrpSpPr/>
          <p:nvPr/>
        </p:nvGrpSpPr>
        <p:grpSpPr bwMode="gray">
          <a:xfrm>
            <a:off x="2473250" y="4351372"/>
            <a:ext cx="445956" cy="377619"/>
            <a:chOff x="2557450" y="4936459"/>
            <a:chExt cx="445956" cy="343290"/>
          </a:xfrm>
        </p:grpSpPr>
        <p:pic>
          <p:nvPicPr>
            <p:cNvPr id="70" name="图片 11" descr="开放网络-蓝.png"/>
            <p:cNvPicPr>
              <a:picLocks noChangeAspect="1"/>
            </p:cNvPicPr>
            <p:nvPr/>
          </p:nvPicPr>
          <p:blipFill>
            <a:blip r:embed="rId7" cstate="print"/>
            <a:stretch>
              <a:fillRect/>
            </a:stretch>
          </p:blipFill>
          <p:spPr bwMode="gray">
            <a:xfrm>
              <a:off x="2557450" y="4936459"/>
              <a:ext cx="445956" cy="343290"/>
            </a:xfrm>
            <a:prstGeom prst="rect">
              <a:avLst/>
            </a:prstGeom>
          </p:spPr>
        </p:pic>
        <p:sp>
          <p:nvSpPr>
            <p:cNvPr id="71" name="矩形 70"/>
            <p:cNvSpPr/>
            <p:nvPr/>
          </p:nvSpPr>
          <p:spPr bwMode="gray">
            <a:xfrm>
              <a:off x="2591651" y="4996057"/>
              <a:ext cx="262770" cy="202688"/>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endParaRPr>
            </a:p>
          </p:txBody>
        </p:sp>
      </p:grpSp>
      <p:sp>
        <p:nvSpPr>
          <p:cNvPr id="72" name="文本框 71"/>
          <p:cNvSpPr txBox="1"/>
          <p:nvPr/>
        </p:nvSpPr>
        <p:spPr bwMode="gray">
          <a:xfrm>
            <a:off x="2805464" y="1770186"/>
            <a:ext cx="1050288" cy="276999"/>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1" smtClean="0">
                <a:solidFill>
                  <a:prstClr val="black"/>
                </a:solidFill>
                <a:latin typeface="Huawei Sans" panose="020C0503030203020204" pitchFamily="34" charset="0"/>
              </a:rPr>
              <a:t>Core switch</a:t>
            </a:r>
            <a:endParaRPr kumimoji="0" lang="en-US" altLang="zh-CN" sz="1200" b="1"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73" name="文本框 72"/>
          <p:cNvSpPr txBox="1"/>
          <p:nvPr/>
        </p:nvSpPr>
        <p:spPr bwMode="gray">
          <a:xfrm>
            <a:off x="540302" y="3309325"/>
            <a:ext cx="1090512" cy="461665"/>
          </a:xfrm>
          <a:prstGeom prst="rect">
            <a:avLst/>
          </a:prstGeom>
          <a:noFill/>
        </p:spPr>
        <p:txBody>
          <a:bodyPr wrap="square" rtlCol="0">
            <a:spAutoFit/>
          </a:bodyPr>
          <a:lstStyle/>
          <a:p>
            <a:pPr algn="ctr" fontAlgn="ctr"/>
            <a:r>
              <a:rPr lang="en-US" sz="1200" b="1" dirty="0" smtClean="0">
                <a:latin typeface="Huawei Sans" panose="020C0503030203020204" pitchFamily="34" charset="0"/>
              </a:rPr>
              <a:t>Access switch 1</a:t>
            </a:r>
            <a:endParaRPr lang="en-US" altLang="zh-CN" sz="1200" b="1" dirty="0">
              <a:latin typeface="Huawei Sans" panose="020C0503030203020204" pitchFamily="34" charset="0"/>
            </a:endParaRPr>
          </a:p>
        </p:txBody>
      </p:sp>
      <p:sp>
        <p:nvSpPr>
          <p:cNvPr id="74" name="文本框 73"/>
          <p:cNvSpPr txBox="1"/>
          <p:nvPr/>
        </p:nvSpPr>
        <p:spPr bwMode="gray">
          <a:xfrm>
            <a:off x="4924847" y="3309325"/>
            <a:ext cx="1090512" cy="461665"/>
          </a:xfrm>
          <a:prstGeom prst="rect">
            <a:avLst/>
          </a:prstGeom>
          <a:noFill/>
        </p:spPr>
        <p:txBody>
          <a:bodyPr wrap="square" rtlCol="0">
            <a:spAutoFit/>
          </a:bodyPr>
          <a:lstStyle/>
          <a:p>
            <a:pPr algn="ctr" defTabSz="914400" fontAlgn="ctr">
              <a:defRPr/>
            </a:pPr>
            <a:r>
              <a:rPr lang="en-US" sz="1200" b="1" dirty="0" smtClean="0">
                <a:latin typeface="Huawei Sans" panose="020C0503030203020204" pitchFamily="34" charset="0"/>
              </a:rPr>
              <a:t>Access switch </a:t>
            </a:r>
            <a:r>
              <a:rPr lang="en-US" sz="1200" b="1" dirty="0" smtClean="0">
                <a:solidFill>
                  <a:prstClr val="black"/>
                </a:solidFill>
                <a:latin typeface="Huawei Sans" panose="020C0503030203020204" pitchFamily="34" charset="0"/>
              </a:rPr>
              <a:t>2</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75" name="文本框 74"/>
          <p:cNvSpPr txBox="1"/>
          <p:nvPr/>
        </p:nvSpPr>
        <p:spPr bwMode="gray">
          <a:xfrm>
            <a:off x="599083" y="4723519"/>
            <a:ext cx="987771" cy="461665"/>
          </a:xfrm>
          <a:prstGeom prst="rect">
            <a:avLst/>
          </a:prstGeom>
          <a:noFill/>
        </p:spPr>
        <p:txBody>
          <a:bodyPr wrap="none" rtlCol="0">
            <a:spAutoFit/>
          </a:bodyPr>
          <a:lstStyle/>
          <a:p>
            <a:pPr lvl="0" algn="ctr" defTabSz="914400" fontAlgn="ctr">
              <a:defRPr/>
            </a:pPr>
            <a:r>
              <a:rPr lang="en-US" sz="1200" dirty="0" smtClean="0">
                <a:latin typeface="Huawei Sans" panose="020C0503030203020204" pitchFamily="34" charset="0"/>
              </a:rPr>
              <a:t>Terminal 1 </a:t>
            </a:r>
            <a:endParaRPr lang="en-US" altLang="zh-CN" sz="1200" dirty="0" smtClean="0">
              <a:latin typeface="Huawei Sans" panose="020C0503030203020204" pitchFamily="34" charset="0"/>
            </a:endParaRPr>
          </a:p>
          <a:p>
            <a:pPr lvl="0" algn="ctr" defTabSz="914400" fontAlgn="ctr">
              <a:defRPr/>
            </a:pPr>
            <a:r>
              <a:rPr lang="en-US" sz="1200" b="0" dirty="0" smtClean="0">
                <a:solidFill>
                  <a:prstClr val="black"/>
                </a:solidFill>
                <a:latin typeface="Huawei Sans" panose="020C0503030203020204" pitchFamily="34" charset="0"/>
              </a:rPr>
              <a:t>1.1.1.1/24</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76" name="文本框 75"/>
          <p:cNvSpPr txBox="1"/>
          <p:nvPr/>
        </p:nvSpPr>
        <p:spPr bwMode="gray">
          <a:xfrm>
            <a:off x="2195074" y="4723519"/>
            <a:ext cx="939681" cy="461665"/>
          </a:xfrm>
          <a:prstGeom prst="rect">
            <a:avLst/>
          </a:prstGeom>
          <a:noFill/>
        </p:spPr>
        <p:txBody>
          <a:bodyPr wrap="none" rtlCol="0">
            <a:spAutoFit/>
          </a:bodyPr>
          <a:lstStyle/>
          <a:p>
            <a:pPr lvl="0" algn="ctr" defTabSz="914400" fontAlgn="ctr">
              <a:defRPr/>
            </a:pPr>
            <a:r>
              <a:rPr lang="en-US" sz="1200" dirty="0" smtClean="0">
                <a:latin typeface="Huawei Sans" panose="020C0503030203020204" pitchFamily="34" charset="0"/>
              </a:rPr>
              <a:t>Terminal </a:t>
            </a:r>
            <a:r>
              <a:rPr lang="en-US" sz="1200" dirty="0" smtClean="0">
                <a:solidFill>
                  <a:prstClr val="black"/>
                </a:solidFill>
                <a:latin typeface="Huawei Sans" panose="020C0503030203020204" pitchFamily="34" charset="0"/>
              </a:rPr>
              <a:t>2</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1.1.1.2/24</a:t>
            </a:r>
            <a:endParaRPr lang="en-US" sz="1200" b="0" dirty="0">
              <a:solidFill>
                <a:prstClr val="black"/>
              </a:solidFill>
              <a:latin typeface="Huawei Sans" panose="020C0503030203020204" pitchFamily="34" charset="0"/>
            </a:endParaRPr>
          </a:p>
        </p:txBody>
      </p:sp>
      <p:sp>
        <p:nvSpPr>
          <p:cNvPr id="77" name="文本框 76"/>
          <p:cNvSpPr txBox="1"/>
          <p:nvPr/>
        </p:nvSpPr>
        <p:spPr bwMode="gray">
          <a:xfrm>
            <a:off x="3532153" y="4723519"/>
            <a:ext cx="939681" cy="461665"/>
          </a:xfrm>
          <a:prstGeom prst="rect">
            <a:avLst/>
          </a:prstGeom>
          <a:noFill/>
        </p:spPr>
        <p:txBody>
          <a:bodyPr wrap="none" rtlCol="0">
            <a:spAutoFit/>
          </a:bodyPr>
          <a:lstStyle/>
          <a:p>
            <a:pPr lvl="0" algn="ctr" defTabSz="914400" fontAlgn="ctr">
              <a:defRPr/>
            </a:pPr>
            <a:r>
              <a:rPr lang="en-US" sz="1200" smtClean="0">
                <a:latin typeface="Huawei Sans" panose="020C0503030203020204" pitchFamily="34" charset="0"/>
              </a:rPr>
              <a:t>Terminal </a:t>
            </a:r>
            <a:r>
              <a:rPr lang="en-US" sz="1200" smtClean="0">
                <a:solidFill>
                  <a:prstClr val="black"/>
                </a:solidFill>
                <a:latin typeface="Huawei Sans" panose="020C0503030203020204" pitchFamily="34" charset="0"/>
              </a:rPr>
              <a:t>3</a:t>
            </a: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smtClean="0">
                <a:solidFill>
                  <a:prstClr val="black"/>
                </a:solidFill>
                <a:latin typeface="Huawei Sans" panose="020C0503030203020204" pitchFamily="34" charset="0"/>
              </a:rPr>
              <a:t>1.1.1.3/24</a:t>
            </a:r>
            <a:endParaRPr lang="en-US" sz="1200" b="0">
              <a:solidFill>
                <a:prstClr val="black"/>
              </a:solidFill>
              <a:latin typeface="Huawei Sans" panose="020C0503030203020204" pitchFamily="34" charset="0"/>
            </a:endParaRPr>
          </a:p>
        </p:txBody>
      </p:sp>
      <p:sp>
        <p:nvSpPr>
          <p:cNvPr id="78" name="文本框 77"/>
          <p:cNvSpPr txBox="1"/>
          <p:nvPr/>
        </p:nvSpPr>
        <p:spPr bwMode="gray">
          <a:xfrm>
            <a:off x="5089927" y="4723519"/>
            <a:ext cx="939681" cy="461665"/>
          </a:xfrm>
          <a:prstGeom prst="rect">
            <a:avLst/>
          </a:prstGeom>
          <a:noFill/>
        </p:spPr>
        <p:txBody>
          <a:bodyPr wrap="none" rtlCol="0">
            <a:spAutoFit/>
          </a:bodyPr>
          <a:lstStyle/>
          <a:p>
            <a:pPr lvl="0" algn="ctr" defTabSz="914400" fontAlgn="ctr">
              <a:defRPr/>
            </a:pPr>
            <a:r>
              <a:rPr lang="en-US" sz="1200" smtClean="0">
                <a:latin typeface="Huawei Sans" panose="020C0503030203020204" pitchFamily="34" charset="0"/>
              </a:rPr>
              <a:t>Terminal </a:t>
            </a:r>
            <a:r>
              <a:rPr lang="en-US" sz="1200" smtClean="0">
                <a:solidFill>
                  <a:prstClr val="black"/>
                </a:solidFill>
                <a:latin typeface="Huawei Sans" panose="020C0503030203020204" pitchFamily="34" charset="0"/>
              </a:rPr>
              <a:t>4</a:t>
            </a: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smtClean="0">
                <a:solidFill>
                  <a:prstClr val="black"/>
                </a:solidFill>
                <a:latin typeface="Huawei Sans" panose="020C0503030203020204" pitchFamily="34" charset="0"/>
              </a:rPr>
              <a:t>2.2.2.1/24</a:t>
            </a:r>
            <a:endParaRPr lang="en-US" sz="1200" b="0">
              <a:solidFill>
                <a:prstClr val="black"/>
              </a:solidFill>
              <a:latin typeface="Huawei Sans" panose="020C0503030203020204" pitchFamily="34" charset="0"/>
            </a:endParaRPr>
          </a:p>
        </p:txBody>
      </p:sp>
      <p:sp>
        <p:nvSpPr>
          <p:cNvPr id="79" name="文本框 78"/>
          <p:cNvSpPr txBox="1"/>
          <p:nvPr/>
        </p:nvSpPr>
        <p:spPr bwMode="gray">
          <a:xfrm>
            <a:off x="2791244" y="5261341"/>
            <a:ext cx="1364476" cy="276999"/>
          </a:xfrm>
          <a:prstGeom prst="rect">
            <a:avLst/>
          </a:prstGeom>
          <a:noFill/>
        </p:spPr>
        <p:txBody>
          <a:bodyPr wrap="none" rtlCol="0">
            <a:spAutoFit/>
          </a:bodyPr>
          <a:lstStyle/>
          <a:p>
            <a:pPr defTabSz="914400" fontAlgn="ctr">
              <a:defRPr/>
            </a:pPr>
            <a:r>
              <a:rPr lang="en-US" sz="1200" smtClean="0">
                <a:solidFill>
                  <a:srgbClr val="30B5C5"/>
                </a:solidFill>
                <a:latin typeface="Huawei Sans" panose="020C0503030203020204" pitchFamily="34" charset="0"/>
              </a:rPr>
              <a:t>VLAN 10 (office)</a:t>
            </a:r>
            <a:endParaRPr lang="en-US" sz="1200">
              <a:solidFill>
                <a:srgbClr val="30B5C5"/>
              </a:solidFill>
              <a:latin typeface="Huawei Sans" panose="020C0503030203020204" pitchFamily="34" charset="0"/>
            </a:endParaRPr>
          </a:p>
        </p:txBody>
      </p:sp>
      <p:sp>
        <p:nvSpPr>
          <p:cNvPr id="80" name="文本框 79"/>
          <p:cNvSpPr txBox="1"/>
          <p:nvPr/>
        </p:nvSpPr>
        <p:spPr bwMode="gray">
          <a:xfrm>
            <a:off x="4803158" y="5109626"/>
            <a:ext cx="1250802" cy="461665"/>
          </a:xfrm>
          <a:prstGeom prst="rect">
            <a:avLst/>
          </a:prstGeom>
          <a:noFill/>
        </p:spPr>
        <p:txBody>
          <a:bodyPr wrap="square" rtlCol="0">
            <a:spAutoFit/>
          </a:bodyPr>
          <a:lstStyle/>
          <a:p>
            <a:pPr algn="ctr" defTabSz="914400" fontAlgn="ctr">
              <a:defRPr/>
            </a:pPr>
            <a:r>
              <a:rPr lang="en-US" sz="1200" b="0" dirty="0" smtClean="0">
                <a:solidFill>
                  <a:srgbClr val="ED6D00"/>
                </a:solidFill>
                <a:latin typeface="Huawei Sans" panose="020C0503030203020204" pitchFamily="34" charset="0"/>
              </a:rPr>
              <a:t>VLAN 20 </a:t>
            </a:r>
            <a:endParaRPr lang="en-US" altLang="zh-CN" sz="1200" kern="0" dirty="0" smtClean="0">
              <a:solidFill>
                <a:srgbClr val="ED6D00"/>
              </a:solidFill>
              <a:latin typeface="Huawei Sans" panose="020C0503030203020204" pitchFamily="34" charset="0"/>
            </a:endParaRPr>
          </a:p>
          <a:p>
            <a:pPr algn="ctr" defTabSz="914400" fontAlgn="ctr">
              <a:defRPr/>
            </a:pPr>
            <a:r>
              <a:rPr lang="en-US" sz="1200" dirty="0" smtClean="0">
                <a:solidFill>
                  <a:srgbClr val="ED6D00"/>
                </a:solidFill>
                <a:latin typeface="Huawei Sans" panose="020C0503030203020204" pitchFamily="34" charset="0"/>
              </a:rPr>
              <a:t>(monitoring)</a:t>
            </a:r>
            <a:endParaRPr lang="en-US" sz="1200" dirty="0">
              <a:solidFill>
                <a:srgbClr val="ED6D00"/>
              </a:solidFill>
              <a:latin typeface="Huawei Sans" panose="020C0503030203020204" pitchFamily="34" charset="0"/>
            </a:endParaRPr>
          </a:p>
        </p:txBody>
      </p:sp>
    </p:spTree>
    <p:extLst>
      <p:ext uri="{BB962C8B-B14F-4D97-AF65-F5344CB8AC3E}">
        <p14:creationId xmlns:p14="http://schemas.microsoft.com/office/powerpoint/2010/main" val="13357187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smtClean="0"/>
              <a:t>Voice VLAN</a:t>
            </a:r>
            <a:endParaRPr lang="en-US" altLang="zh-CN"/>
          </a:p>
        </p:txBody>
      </p:sp>
      <p:sp>
        <p:nvSpPr>
          <p:cNvPr id="3" name="文本占位符 2"/>
          <p:cNvSpPr>
            <a:spLocks noGrp="1"/>
          </p:cNvSpPr>
          <p:nvPr>
            <p:ph type="body" sz="quarter" idx="10"/>
          </p:nvPr>
        </p:nvSpPr>
        <p:spPr bwMode="gray"/>
        <p:txBody>
          <a:bodyPr/>
          <a:lstStyle/>
          <a:p>
            <a:pPr algn="l"/>
            <a:r>
              <a:rPr lang="en-US" sz="1400" dirty="0" smtClean="0"/>
              <a:t>Multiple types of flows are usually transmitted on a network simultaneously. Packet loss and delay seriously affect voice communication quality. Users are more sensitive to the quality of the voice service than to the quality of data and video services. Therefore, voice data flows must be preferentially transmitted when there is limited bandwidth available.</a:t>
            </a:r>
          </a:p>
          <a:p>
            <a:pPr algn="l"/>
            <a:r>
              <a:rPr lang="en-US" sz="1400" dirty="0" smtClean="0"/>
              <a:t>A voice VLAN is used to exclusively transmit voice data.</a:t>
            </a:r>
          </a:p>
          <a:p>
            <a:pPr algn="l"/>
            <a:r>
              <a:rPr lang="en-US" sz="1400" dirty="0" smtClean="0"/>
              <a:t>After a voice VLAN is configured on a switch, the switch can identify voice data flows, transmit the voice data flows in the voice VLAN, and provide </a:t>
            </a:r>
            <a:r>
              <a:rPr lang="en-US" sz="1400" dirty="0" err="1" smtClean="0"/>
              <a:t>QoS</a:t>
            </a:r>
            <a:r>
              <a:rPr lang="en-US" sz="1400" dirty="0" smtClean="0"/>
              <a:t> guarantee for the voice data flows.</a:t>
            </a:r>
          </a:p>
          <a:p>
            <a:pPr algn="l"/>
            <a:endParaRPr lang="en-US" altLang="zh-CN" sz="1400" dirty="0"/>
          </a:p>
        </p:txBody>
      </p:sp>
      <p:cxnSp>
        <p:nvCxnSpPr>
          <p:cNvPr id="6" name="直接连接符 5"/>
          <p:cNvCxnSpPr/>
          <p:nvPr/>
        </p:nvCxnSpPr>
        <p:spPr bwMode="gray">
          <a:xfrm flipH="1">
            <a:off x="2912897" y="4578285"/>
            <a:ext cx="219771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gray">
          <a:xfrm flipH="1">
            <a:off x="1415860" y="4578285"/>
            <a:ext cx="106721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gray">
          <a:xfrm flipV="1">
            <a:off x="6308452" y="3876933"/>
            <a:ext cx="0" cy="227584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任意多边形 8"/>
          <p:cNvSpPr/>
          <p:nvPr/>
        </p:nvSpPr>
        <p:spPr bwMode="gray">
          <a:xfrm>
            <a:off x="5019337" y="4142393"/>
            <a:ext cx="1121495" cy="74986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600" b="1" smtClean="0">
                <a:latin typeface="Huawei Sans" panose="020C0503030203020204" pitchFamily="34" charset="0"/>
              </a:rPr>
              <a:t>Network</a:t>
            </a:r>
            <a:endParaRPr lang="en-US" altLang="zh-CN" sz="1600" b="1">
              <a:latin typeface="Huawei Sans" panose="020C0503030203020204" pitchFamily="34" charset="0"/>
            </a:endParaRPr>
          </a:p>
        </p:txBody>
      </p:sp>
      <p:sp>
        <p:nvSpPr>
          <p:cNvPr id="10" name="文本框 9"/>
          <p:cNvSpPr txBox="1"/>
          <p:nvPr/>
        </p:nvSpPr>
        <p:spPr bwMode="gray">
          <a:xfrm>
            <a:off x="990743" y="4829818"/>
            <a:ext cx="404278" cy="307777"/>
          </a:xfrm>
          <a:prstGeom prst="rect">
            <a:avLst/>
          </a:prstGeom>
          <a:noFill/>
        </p:spPr>
        <p:txBody>
          <a:bodyPr wrap="none" rtlCol="0">
            <a:spAutoFit/>
          </a:bodyPr>
          <a:lstStyle/>
          <a:p>
            <a:pPr algn="ctr" fontAlgn="ctr"/>
            <a:r>
              <a:rPr lang="en-US" sz="1400" b="1" smtClean="0">
                <a:latin typeface="Huawei Sans" panose="020C0503030203020204" pitchFamily="34" charset="0"/>
              </a:rPr>
              <a:t>PC</a:t>
            </a:r>
            <a:endParaRPr lang="en-US" sz="1400" b="1">
              <a:latin typeface="Huawei Sans" panose="020C0503030203020204" pitchFamily="34" charset="0"/>
            </a:endParaRPr>
          </a:p>
        </p:txBody>
      </p:sp>
      <p:sp>
        <p:nvSpPr>
          <p:cNvPr id="11" name="文本框 10"/>
          <p:cNvSpPr txBox="1"/>
          <p:nvPr/>
        </p:nvSpPr>
        <p:spPr bwMode="gray">
          <a:xfrm>
            <a:off x="2210211" y="4829818"/>
            <a:ext cx="947632" cy="307777"/>
          </a:xfrm>
          <a:prstGeom prst="rect">
            <a:avLst/>
          </a:prstGeom>
          <a:noFill/>
        </p:spPr>
        <p:txBody>
          <a:bodyPr wrap="none" rtlCol="0">
            <a:spAutoFit/>
          </a:bodyPr>
          <a:lstStyle/>
          <a:p>
            <a:pPr algn="ctr" fontAlgn="ctr"/>
            <a:r>
              <a:rPr lang="en-US" sz="1400" b="1" smtClean="0">
                <a:latin typeface="Huawei Sans" panose="020C0503030203020204" pitchFamily="34" charset="0"/>
              </a:rPr>
              <a:t>IP Phone</a:t>
            </a:r>
            <a:endParaRPr lang="en-US" sz="1400" b="1">
              <a:latin typeface="Huawei Sans" panose="020C0503030203020204" pitchFamily="34" charset="0"/>
            </a:endParaRPr>
          </a:p>
        </p:txBody>
      </p:sp>
      <p:sp>
        <p:nvSpPr>
          <p:cNvPr id="12" name="文本框 11"/>
          <p:cNvSpPr txBox="1"/>
          <p:nvPr/>
        </p:nvSpPr>
        <p:spPr bwMode="gray">
          <a:xfrm>
            <a:off x="3879384" y="4829818"/>
            <a:ext cx="761747" cy="307777"/>
          </a:xfrm>
          <a:prstGeom prst="rect">
            <a:avLst/>
          </a:prstGeom>
          <a:noFill/>
        </p:spPr>
        <p:txBody>
          <a:bodyPr wrap="none" rtlCol="0">
            <a:spAutoFit/>
          </a:bodyPr>
          <a:lstStyle/>
          <a:p>
            <a:pPr algn="ctr" fontAlgn="ctr"/>
            <a:r>
              <a:rPr lang="en-US" sz="1400" b="1" smtClean="0">
                <a:latin typeface="Huawei Sans" panose="020C0503030203020204" pitchFamily="34" charset="0"/>
              </a:rPr>
              <a:t>Switch</a:t>
            </a:r>
            <a:endParaRPr lang="en-US" sz="1400" b="1">
              <a:latin typeface="Huawei Sans" panose="020C0503030203020204" pitchFamily="34" charset="0"/>
            </a:endParaRPr>
          </a:p>
        </p:txBody>
      </p:sp>
      <p:sp>
        <p:nvSpPr>
          <p:cNvPr id="13" name="矩形 12"/>
          <p:cNvSpPr/>
          <p:nvPr/>
        </p:nvSpPr>
        <p:spPr bwMode="gray">
          <a:xfrm>
            <a:off x="831092" y="5370983"/>
            <a:ext cx="5309740" cy="707886"/>
          </a:xfrm>
          <a:prstGeom prst="rect">
            <a:avLst/>
          </a:prstGeom>
        </p:spPr>
        <p:txBody>
          <a:bodyPr wrap="square">
            <a:spAutoFit/>
          </a:bodyPr>
          <a:lstStyle/>
          <a:p>
            <a:pPr fontAlgn="ctr">
              <a:lnSpc>
                <a:spcPts val="2400"/>
              </a:lnSpc>
              <a:spcAft>
                <a:spcPts val="600"/>
              </a:spcAft>
            </a:pPr>
            <a:r>
              <a:rPr lang="en-US" sz="1600" smtClean="0">
                <a:solidFill>
                  <a:srgbClr val="333333"/>
                </a:solidFill>
                <a:latin typeface="Huawei Sans" panose="020C0503030203020204" pitchFamily="34" charset="0"/>
              </a:rPr>
              <a:t>You can use a single interface of a switch to transmit both voice and data services.</a:t>
            </a:r>
            <a:endParaRPr lang="en-US" altLang="zh-CN" sz="1600">
              <a:solidFill>
                <a:srgbClr val="333333"/>
              </a:solidFill>
              <a:latin typeface="Huawei Sans" panose="020C0503030203020204" pitchFamily="34" charset="0"/>
              <a:ea typeface="Microsoft Yahei" panose="020B0503020204020204" pitchFamily="34" charset="-122"/>
            </a:endParaRPr>
          </a:p>
        </p:txBody>
      </p:sp>
      <p:cxnSp>
        <p:nvCxnSpPr>
          <p:cNvPr id="14" name="直接连接符 13"/>
          <p:cNvCxnSpPr/>
          <p:nvPr/>
        </p:nvCxnSpPr>
        <p:spPr bwMode="gray">
          <a:xfrm flipH="1">
            <a:off x="7210943" y="4578285"/>
            <a:ext cx="327387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任意多边形 14"/>
          <p:cNvSpPr/>
          <p:nvPr/>
        </p:nvSpPr>
        <p:spPr bwMode="gray">
          <a:xfrm>
            <a:off x="10389206" y="4142393"/>
            <a:ext cx="1121495" cy="749864"/>
          </a:xfrm>
          <a:custGeom>
            <a:avLst/>
            <a:gdLst>
              <a:gd name="connsiteX0" fmla="*/ 556667 w 1304010"/>
              <a:gd name="connsiteY0" fmla="*/ 0 h 871899"/>
              <a:gd name="connsiteX1" fmla="*/ 725733 w 1304010"/>
              <a:gd name="connsiteY1" fmla="*/ 51642 h 871899"/>
              <a:gd name="connsiteX2" fmla="*/ 766358 w 1304010"/>
              <a:gd name="connsiteY2" fmla="*/ 85161 h 871899"/>
              <a:gd name="connsiteX3" fmla="*/ 782904 w 1304010"/>
              <a:gd name="connsiteY3" fmla="*/ 80025 h 871899"/>
              <a:gd name="connsiteX4" fmla="*/ 829585 w 1304010"/>
              <a:gd name="connsiteY4" fmla="*/ 75319 h 871899"/>
              <a:gd name="connsiteX5" fmla="*/ 1043011 w 1304010"/>
              <a:gd name="connsiteY5" fmla="*/ 216788 h 871899"/>
              <a:gd name="connsiteX6" fmla="*/ 1048069 w 1304010"/>
              <a:gd name="connsiteY6" fmla="*/ 241838 h 871899"/>
              <a:gd name="connsiteX7" fmla="*/ 1049965 w 1304010"/>
              <a:gd name="connsiteY7" fmla="*/ 242029 h 871899"/>
              <a:gd name="connsiteX8" fmla="*/ 1304010 w 1304010"/>
              <a:gd name="connsiteY8" fmla="*/ 553732 h 871899"/>
              <a:gd name="connsiteX9" fmla="*/ 1049965 w 1304010"/>
              <a:gd name="connsiteY9" fmla="*/ 865435 h 871899"/>
              <a:gd name="connsiteX10" fmla="*/ 994859 w 1304010"/>
              <a:gd name="connsiteY10" fmla="*/ 870990 h 871899"/>
              <a:gd name="connsiteX11" fmla="*/ 994859 w 1304010"/>
              <a:gd name="connsiteY11" fmla="*/ 871898 h 871899"/>
              <a:gd name="connsiteX12" fmla="*/ 985853 w 1304010"/>
              <a:gd name="connsiteY12" fmla="*/ 871898 h 871899"/>
              <a:gd name="connsiteX13" fmla="*/ 985843 w 1304010"/>
              <a:gd name="connsiteY13" fmla="*/ 871899 h 871899"/>
              <a:gd name="connsiteX14" fmla="*/ 985833 w 1304010"/>
              <a:gd name="connsiteY14" fmla="*/ 871898 h 871899"/>
              <a:gd name="connsiteX15" fmla="*/ 351518 w 1304010"/>
              <a:gd name="connsiteY15" fmla="*/ 871898 h 871899"/>
              <a:gd name="connsiteX16" fmla="*/ 347099 w 1304010"/>
              <a:gd name="connsiteY16" fmla="*/ 871898 h 871899"/>
              <a:gd name="connsiteX17" fmla="*/ 347099 w 1304010"/>
              <a:gd name="connsiteY17" fmla="*/ 871463 h 871899"/>
              <a:gd name="connsiteX18" fmla="*/ 280675 w 1304010"/>
              <a:gd name="connsiteY18" fmla="*/ 864925 h 871899"/>
              <a:gd name="connsiteX19" fmla="*/ 0 w 1304010"/>
              <a:gd name="connsiteY19" fmla="*/ 528693 h 871899"/>
              <a:gd name="connsiteX20" fmla="*/ 214691 w 1304010"/>
              <a:gd name="connsiteY20" fmla="*/ 212459 h 871899"/>
              <a:gd name="connsiteX21" fmla="*/ 275108 w 1304010"/>
              <a:gd name="connsiteY21" fmla="*/ 194148 h 871899"/>
              <a:gd name="connsiteX22" fmla="*/ 278046 w 1304010"/>
              <a:gd name="connsiteY22" fmla="*/ 184683 h 871899"/>
              <a:gd name="connsiteX23" fmla="*/ 556667 w 1304010"/>
              <a:gd name="connsiteY23" fmla="*/ 0 h 87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04010" h="871899">
                <a:moveTo>
                  <a:pt x="556667" y="0"/>
                </a:moveTo>
                <a:cubicBezTo>
                  <a:pt x="619293" y="0"/>
                  <a:pt x="677472" y="19038"/>
                  <a:pt x="725733" y="51642"/>
                </a:cubicBezTo>
                <a:lnTo>
                  <a:pt x="766358" y="85161"/>
                </a:lnTo>
                <a:lnTo>
                  <a:pt x="782904" y="80025"/>
                </a:lnTo>
                <a:cubicBezTo>
                  <a:pt x="797982" y="76940"/>
                  <a:pt x="813594" y="75319"/>
                  <a:pt x="829585" y="75319"/>
                </a:cubicBezTo>
                <a:cubicBezTo>
                  <a:pt x="925529" y="75319"/>
                  <a:pt x="1007848" y="133653"/>
                  <a:pt x="1043011" y="216788"/>
                </a:cubicBezTo>
                <a:lnTo>
                  <a:pt x="1048069" y="241838"/>
                </a:lnTo>
                <a:lnTo>
                  <a:pt x="1049965" y="242029"/>
                </a:lnTo>
                <a:cubicBezTo>
                  <a:pt x="1194948" y="271697"/>
                  <a:pt x="1304010" y="399978"/>
                  <a:pt x="1304010" y="553732"/>
                </a:cubicBezTo>
                <a:cubicBezTo>
                  <a:pt x="1304010" y="707486"/>
                  <a:pt x="1194948" y="835767"/>
                  <a:pt x="1049965" y="865435"/>
                </a:cubicBezTo>
                <a:lnTo>
                  <a:pt x="994859" y="870990"/>
                </a:lnTo>
                <a:lnTo>
                  <a:pt x="994859" y="871898"/>
                </a:lnTo>
                <a:lnTo>
                  <a:pt x="985853" y="871898"/>
                </a:lnTo>
                <a:lnTo>
                  <a:pt x="985843" y="871899"/>
                </a:lnTo>
                <a:lnTo>
                  <a:pt x="985833" y="871898"/>
                </a:lnTo>
                <a:lnTo>
                  <a:pt x="351518" y="871898"/>
                </a:lnTo>
                <a:lnTo>
                  <a:pt x="347099" y="871898"/>
                </a:lnTo>
                <a:lnTo>
                  <a:pt x="347099" y="871463"/>
                </a:lnTo>
                <a:lnTo>
                  <a:pt x="280675" y="864925"/>
                </a:lnTo>
                <a:cubicBezTo>
                  <a:pt x="120494" y="832923"/>
                  <a:pt x="0" y="694547"/>
                  <a:pt x="0" y="528693"/>
                </a:cubicBezTo>
                <a:cubicBezTo>
                  <a:pt x="0" y="386533"/>
                  <a:pt x="88526" y="264560"/>
                  <a:pt x="214691" y="212459"/>
                </a:cubicBezTo>
                <a:lnTo>
                  <a:pt x="275108" y="194148"/>
                </a:lnTo>
                <a:lnTo>
                  <a:pt x="278046" y="184683"/>
                </a:lnTo>
                <a:cubicBezTo>
                  <a:pt x="323950" y="76153"/>
                  <a:pt x="431416" y="0"/>
                  <a:pt x="55666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r>
              <a:rPr lang="en-US" sz="1600" b="1" smtClean="0">
                <a:latin typeface="Huawei Sans" panose="020C0503030203020204" pitchFamily="34" charset="0"/>
              </a:rPr>
              <a:t>Network</a:t>
            </a:r>
            <a:endParaRPr lang="en-US" altLang="zh-CN" sz="1600" b="1">
              <a:latin typeface="Huawei Sans" panose="020C0503030203020204" pitchFamily="34" charset="0"/>
            </a:endParaRPr>
          </a:p>
        </p:txBody>
      </p:sp>
      <p:sp>
        <p:nvSpPr>
          <p:cNvPr id="16" name="文本框 15"/>
          <p:cNvSpPr txBox="1"/>
          <p:nvPr/>
        </p:nvSpPr>
        <p:spPr bwMode="gray">
          <a:xfrm>
            <a:off x="6508885" y="4829818"/>
            <a:ext cx="947632" cy="307777"/>
          </a:xfrm>
          <a:prstGeom prst="rect">
            <a:avLst/>
          </a:prstGeom>
          <a:noFill/>
        </p:spPr>
        <p:txBody>
          <a:bodyPr wrap="none" rtlCol="0">
            <a:spAutoFit/>
          </a:bodyPr>
          <a:lstStyle/>
          <a:p>
            <a:pPr algn="ctr" fontAlgn="ctr"/>
            <a:r>
              <a:rPr lang="en-US" sz="1400" b="1" smtClean="0">
                <a:latin typeface="Huawei Sans" panose="020C0503030203020204" pitchFamily="34" charset="0"/>
              </a:rPr>
              <a:t>IP phone</a:t>
            </a:r>
            <a:endParaRPr lang="en-US" altLang="zh-CN" sz="1400" b="1" smtClean="0">
              <a:latin typeface="Huawei Sans" panose="020C0503030203020204" pitchFamily="34" charset="0"/>
            </a:endParaRPr>
          </a:p>
        </p:txBody>
      </p:sp>
      <p:sp>
        <p:nvSpPr>
          <p:cNvPr id="17" name="文本框 16"/>
          <p:cNvSpPr txBox="1"/>
          <p:nvPr/>
        </p:nvSpPr>
        <p:spPr bwMode="gray">
          <a:xfrm>
            <a:off x="8787008" y="4829818"/>
            <a:ext cx="761747" cy="307777"/>
          </a:xfrm>
          <a:prstGeom prst="rect">
            <a:avLst/>
          </a:prstGeom>
          <a:noFill/>
        </p:spPr>
        <p:txBody>
          <a:bodyPr wrap="none" rtlCol="0">
            <a:spAutoFit/>
          </a:bodyPr>
          <a:lstStyle/>
          <a:p>
            <a:pPr algn="ctr" fontAlgn="ctr"/>
            <a:r>
              <a:rPr lang="en-US" sz="1400" b="1" smtClean="0">
                <a:latin typeface="Huawei Sans" panose="020C0503030203020204" pitchFamily="34" charset="0"/>
              </a:rPr>
              <a:t>Switch</a:t>
            </a:r>
            <a:endParaRPr lang="en-US" sz="1400" b="1">
              <a:latin typeface="Huawei Sans" panose="020C0503030203020204" pitchFamily="34" charset="0"/>
            </a:endParaRPr>
          </a:p>
        </p:txBody>
      </p:sp>
      <p:sp>
        <p:nvSpPr>
          <p:cNvPr id="18" name="矩形 17"/>
          <p:cNvSpPr/>
          <p:nvPr/>
        </p:nvSpPr>
        <p:spPr bwMode="gray">
          <a:xfrm>
            <a:off x="6508885" y="5370983"/>
            <a:ext cx="5416142" cy="784830"/>
          </a:xfrm>
          <a:prstGeom prst="rect">
            <a:avLst/>
          </a:prstGeom>
        </p:spPr>
        <p:txBody>
          <a:bodyPr wrap="square">
            <a:spAutoFit/>
          </a:bodyPr>
          <a:lstStyle/>
          <a:p>
            <a:pPr fontAlgn="ctr">
              <a:lnSpc>
                <a:spcPts val="2400"/>
              </a:lnSpc>
              <a:spcAft>
                <a:spcPts val="600"/>
              </a:spcAft>
            </a:pPr>
            <a:r>
              <a:rPr lang="en-US" sz="1600" smtClean="0">
                <a:solidFill>
                  <a:srgbClr val="333333"/>
                </a:solidFill>
                <a:latin typeface="Huawei Sans" panose="020C0503030203020204" pitchFamily="34" charset="0"/>
              </a:rPr>
              <a:t>An IP phone is connected to a switch independently.</a:t>
            </a:r>
          </a:p>
          <a:p>
            <a:pPr fontAlgn="ctr">
              <a:lnSpc>
                <a:spcPts val="2400"/>
              </a:lnSpc>
              <a:spcAft>
                <a:spcPts val="600"/>
              </a:spcAft>
            </a:pPr>
            <a:r>
              <a:rPr lang="en-US" sz="1600" smtClean="0">
                <a:latin typeface="Huawei Sans" panose="020C0503030203020204" pitchFamily="34" charset="0"/>
              </a:rPr>
              <a:t> </a:t>
            </a:r>
            <a:endParaRPr lang="en-US" altLang="zh-CN" sz="16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 name="图片 11" descr="开放网络-蓝.png"/>
          <p:cNvPicPr>
            <a:picLocks noChangeAspect="1"/>
          </p:cNvPicPr>
          <p:nvPr/>
        </p:nvPicPr>
        <p:blipFill>
          <a:blip r:embed="rId3" cstate="print"/>
          <a:stretch>
            <a:fillRect/>
          </a:stretch>
        </p:blipFill>
        <p:spPr bwMode="gray">
          <a:xfrm>
            <a:off x="947606" y="4389476"/>
            <a:ext cx="490552" cy="377619"/>
          </a:xfrm>
          <a:prstGeom prst="rect">
            <a:avLst/>
          </a:prstGeom>
        </p:spPr>
      </p:pic>
      <p:pic>
        <p:nvPicPr>
          <p:cNvPr id="20" name="图片 42" descr="IP电话.png"/>
          <p:cNvPicPr>
            <a:picLocks noChangeAspect="1"/>
          </p:cNvPicPr>
          <p:nvPr/>
        </p:nvPicPr>
        <p:blipFill>
          <a:blip r:embed="rId4" cstate="print"/>
          <a:stretch>
            <a:fillRect/>
          </a:stretch>
        </p:blipFill>
        <p:spPr bwMode="gray">
          <a:xfrm>
            <a:off x="2483071" y="4347557"/>
            <a:ext cx="490861" cy="461456"/>
          </a:xfrm>
          <a:prstGeom prst="rect">
            <a:avLst/>
          </a:prstGeom>
        </p:spPr>
      </p:pic>
      <p:pic>
        <p:nvPicPr>
          <p:cNvPr id="21" name="图片 76" descr="接入交换机.png"/>
          <p:cNvPicPr>
            <a:picLocks noChangeAspect="1"/>
          </p:cNvPicPr>
          <p:nvPr/>
        </p:nvPicPr>
        <p:blipFill>
          <a:blip r:embed="rId5" cstate="print"/>
          <a:stretch>
            <a:fillRect/>
          </a:stretch>
        </p:blipFill>
        <p:spPr bwMode="gray">
          <a:xfrm>
            <a:off x="4025987" y="4377459"/>
            <a:ext cx="490909" cy="401653"/>
          </a:xfrm>
          <a:prstGeom prst="rect">
            <a:avLst/>
          </a:prstGeom>
        </p:spPr>
      </p:pic>
      <p:pic>
        <p:nvPicPr>
          <p:cNvPr id="22" name="图片 76" descr="接入交换机.png"/>
          <p:cNvPicPr>
            <a:picLocks noChangeAspect="1"/>
          </p:cNvPicPr>
          <p:nvPr/>
        </p:nvPicPr>
        <p:blipFill>
          <a:blip r:embed="rId5" cstate="print"/>
          <a:stretch>
            <a:fillRect/>
          </a:stretch>
        </p:blipFill>
        <p:spPr bwMode="gray">
          <a:xfrm>
            <a:off x="8931109" y="4377459"/>
            <a:ext cx="490909" cy="401653"/>
          </a:xfrm>
          <a:prstGeom prst="rect">
            <a:avLst/>
          </a:prstGeom>
        </p:spPr>
      </p:pic>
      <p:pic>
        <p:nvPicPr>
          <p:cNvPr id="23" name="图片 42" descr="IP电话.png"/>
          <p:cNvPicPr>
            <a:picLocks noChangeAspect="1"/>
          </p:cNvPicPr>
          <p:nvPr/>
        </p:nvPicPr>
        <p:blipFill>
          <a:blip r:embed="rId4" cstate="print"/>
          <a:stretch>
            <a:fillRect/>
          </a:stretch>
        </p:blipFill>
        <p:spPr bwMode="gray">
          <a:xfrm>
            <a:off x="6720082" y="4347557"/>
            <a:ext cx="490861" cy="461456"/>
          </a:xfrm>
          <a:prstGeom prst="rect">
            <a:avLst/>
          </a:prstGeom>
        </p:spPr>
      </p:pic>
      <p:sp>
        <p:nvSpPr>
          <p:cNvPr id="24" name="圆角矩形 23"/>
          <p:cNvSpPr/>
          <p:nvPr/>
        </p:nvSpPr>
        <p:spPr bwMode="gray">
          <a:xfrm>
            <a:off x="844966" y="3344464"/>
            <a:ext cx="10805700" cy="338555"/>
          </a:xfrm>
          <a:prstGeom prst="roundRect">
            <a:avLst/>
          </a:prstGeom>
          <a:solidFill>
            <a:srgbClr val="56C4D2"/>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0">
            <a:noAutofit/>
          </a:bodyPr>
          <a:lstStyle/>
          <a:p>
            <a:pPr algn="ctr" fontAlgn="ctr"/>
            <a:r>
              <a:rPr lang="en-US" sz="1600" smtClean="0">
                <a:solidFill>
                  <a:schemeClr val="bg1"/>
                </a:solidFill>
                <a:latin typeface="Huawei Sans" panose="020C0503030203020204" pitchFamily="34" charset="0"/>
              </a:rPr>
              <a:t>Typical networking of voice VLAN technology</a:t>
            </a:r>
            <a:endParaRPr lang="en-US" altLang="zh-CN" sz="1600">
              <a:solidFill>
                <a:schemeClr val="bg1"/>
              </a:solidFill>
              <a:latin typeface="Huawei Sans" panose="020C0503030203020204" pitchFamily="34" charset="0"/>
            </a:endParaRPr>
          </a:p>
        </p:txBody>
      </p:sp>
    </p:spTree>
    <p:extLst>
      <p:ext uri="{BB962C8B-B14F-4D97-AF65-F5344CB8AC3E}">
        <p14:creationId xmlns:p14="http://schemas.microsoft.com/office/powerpoint/2010/main" val="104829954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smtClean="0"/>
              <a:t>Spanning Tree Protocol (STP)</a:t>
            </a:r>
            <a:endParaRPr lang="en-US" altLang="zh-CN" dirty="0"/>
          </a:p>
        </p:txBody>
      </p:sp>
      <p:grpSp>
        <p:nvGrpSpPr>
          <p:cNvPr id="38" name="组合 37"/>
          <p:cNvGrpSpPr/>
          <p:nvPr/>
        </p:nvGrpSpPr>
        <p:grpSpPr bwMode="gray">
          <a:xfrm>
            <a:off x="567240" y="4564534"/>
            <a:ext cx="1239519" cy="276999"/>
            <a:chOff x="503728" y="4697363"/>
            <a:chExt cx="1239519" cy="276999"/>
          </a:xfrm>
        </p:grpSpPr>
        <p:sp>
          <p:nvSpPr>
            <p:cNvPr id="6" name="椭圆 5"/>
            <p:cNvSpPr>
              <a:spLocks noChangeAspect="1"/>
            </p:cNvSpPr>
            <p:nvPr/>
          </p:nvSpPr>
          <p:spPr bwMode="gray">
            <a:xfrm>
              <a:off x="503728" y="4735011"/>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smtClean="0">
                  <a:solidFill>
                    <a:prstClr val="white"/>
                  </a:solidFill>
                  <a:latin typeface="Huawei Sans" panose="020C0503030203020204" pitchFamily="34" charset="0"/>
                </a:rPr>
                <a:t>R</a:t>
              </a:r>
              <a:endParaRPr lang="en-US" altLang="zh-CN" sz="12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bwMode="gray">
            <a:xfrm>
              <a:off x="686646" y="4697363"/>
              <a:ext cx="1056601" cy="276999"/>
            </a:xfrm>
            <a:prstGeom prst="rect">
              <a:avLst/>
            </a:prstGeom>
            <a:noFill/>
          </p:spPr>
          <p:txBody>
            <a:bodyPr wrap="square" rtlCol="0">
              <a:spAutoFit/>
            </a:bodyPr>
            <a:lstStyle/>
            <a:p>
              <a:pPr fontAlgn="ctr">
                <a:spcBef>
                  <a:spcPts val="0"/>
                </a:spcBef>
                <a:spcAft>
                  <a:spcPts val="0"/>
                </a:spcAft>
              </a:pPr>
              <a:r>
                <a:rPr lang="en-US" sz="1200" b="1" dirty="0" smtClean="0">
                  <a:solidFill>
                    <a:schemeClr val="bg1">
                      <a:lumMod val="50000"/>
                    </a:schemeClr>
                  </a:solidFill>
                  <a:latin typeface="Huawei Sans" panose="020C0503030203020204" pitchFamily="34" charset="0"/>
                </a:rPr>
                <a:t>Root port</a:t>
              </a:r>
              <a:endPar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6" name="组合 35"/>
          <p:cNvGrpSpPr/>
          <p:nvPr/>
        </p:nvGrpSpPr>
        <p:grpSpPr bwMode="gray">
          <a:xfrm>
            <a:off x="1728642" y="4564534"/>
            <a:ext cx="1360319" cy="461665"/>
            <a:chOff x="1931211" y="4697363"/>
            <a:chExt cx="1360319" cy="461665"/>
          </a:xfrm>
        </p:grpSpPr>
        <p:sp>
          <p:nvSpPr>
            <p:cNvPr id="8" name="椭圆 7"/>
            <p:cNvSpPr>
              <a:spLocks noChangeAspect="1"/>
            </p:cNvSpPr>
            <p:nvPr/>
          </p:nvSpPr>
          <p:spPr bwMode="gray">
            <a:xfrm>
              <a:off x="1931211" y="4735011"/>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smtClean="0">
                  <a:solidFill>
                    <a:prstClr val="white"/>
                  </a:solidFill>
                  <a:latin typeface="Huawei Sans" panose="020C0503030203020204" pitchFamily="34" charset="0"/>
                </a:rPr>
                <a:t>D</a:t>
              </a:r>
              <a:endParaRPr lang="en-US" altLang="zh-CN" sz="12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2114129" y="4697363"/>
              <a:ext cx="1177401" cy="461665"/>
            </a:xfrm>
            <a:prstGeom prst="rect">
              <a:avLst/>
            </a:prstGeom>
            <a:noFill/>
          </p:spPr>
          <p:txBody>
            <a:bodyPr wrap="square" rtlCol="0">
              <a:spAutoFit/>
            </a:bodyPr>
            <a:lstStyle/>
            <a:p>
              <a:pPr fontAlgn="ctr">
                <a:spcBef>
                  <a:spcPts val="0"/>
                </a:spcBef>
                <a:spcAft>
                  <a:spcPts val="0"/>
                </a:spcAft>
              </a:pPr>
              <a:r>
                <a:rPr lang="en-US" sz="1200" b="1" dirty="0" smtClean="0">
                  <a:solidFill>
                    <a:schemeClr val="bg1">
                      <a:lumMod val="50000"/>
                    </a:schemeClr>
                  </a:solidFill>
                  <a:latin typeface="Huawei Sans" panose="020C0503030203020204" pitchFamily="34" charset="0"/>
                </a:rPr>
                <a:t>Designated port</a:t>
              </a:r>
              <a:endParaRPr lang="en-US" altLang="zh-CN" sz="1200" b="1"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5" name="组合 34"/>
          <p:cNvGrpSpPr/>
          <p:nvPr/>
        </p:nvGrpSpPr>
        <p:grpSpPr bwMode="gray">
          <a:xfrm>
            <a:off x="3010844" y="4578333"/>
            <a:ext cx="1756111" cy="461665"/>
            <a:chOff x="3240799" y="4711162"/>
            <a:chExt cx="1756111" cy="461665"/>
          </a:xfrm>
        </p:grpSpPr>
        <p:grpSp>
          <p:nvGrpSpPr>
            <p:cNvPr id="3" name="组合 28"/>
            <p:cNvGrpSpPr>
              <a:grpSpLocks noChangeAspect="1"/>
            </p:cNvGrpSpPr>
            <p:nvPr/>
          </p:nvGrpSpPr>
          <p:grpSpPr bwMode="gray">
            <a:xfrm>
              <a:off x="3240799" y="4733491"/>
              <a:ext cx="234000" cy="234000"/>
              <a:chOff x="5076056" y="3356992"/>
              <a:chExt cx="436268" cy="436268"/>
            </a:xfrm>
          </p:grpSpPr>
          <p:sp>
            <p:nvSpPr>
              <p:cNvPr id="4"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禁止符 23"/>
              <p:cNvSpPr/>
              <p:nvPr/>
            </p:nvSpPr>
            <p:spPr bwMode="gray">
              <a:xfrm>
                <a:off x="5076056" y="3356992"/>
                <a:ext cx="436268" cy="436268"/>
              </a:xfrm>
              <a:prstGeom prst="noSmoking">
                <a:avLst>
                  <a:gd name="adj" fmla="val 15475"/>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 name="文本框 9"/>
            <p:cNvSpPr txBox="1"/>
            <p:nvPr/>
          </p:nvSpPr>
          <p:spPr bwMode="gray">
            <a:xfrm>
              <a:off x="3446725" y="4711162"/>
              <a:ext cx="1550185" cy="461665"/>
            </a:xfrm>
            <a:prstGeom prst="rect">
              <a:avLst/>
            </a:prstGeom>
            <a:noFill/>
          </p:spPr>
          <p:txBody>
            <a:bodyPr wrap="square" rtlCol="0">
              <a:spAutoFit/>
            </a:bodyPr>
            <a:lstStyle>
              <a:defPPr>
                <a:defRPr lang="en-US"/>
              </a:defPPr>
              <a:lvl1pPr fontAlgn="auto">
                <a:spcBef>
                  <a:spcPts val="0"/>
                </a:spcBef>
                <a:spcAft>
                  <a:spcPts val="0"/>
                </a:spcAft>
                <a:defRPr sz="1400" b="1">
                  <a:solidFill>
                    <a:srgbClr val="C7000B"/>
                  </a:solidFill>
                  <a:latin typeface="Huawei Sans" panose="020C0503030203020204" pitchFamily="34" charset="0"/>
                  <a:ea typeface="方正兰亭黑简体" panose="02000000000000000000" pitchFamily="2" charset="-122"/>
                </a:defRPr>
              </a:lvl1pPr>
            </a:lstStyle>
            <a:p>
              <a:r>
                <a:rPr lang="en-US" sz="1200" dirty="0"/>
                <a:t>Non-designated port</a:t>
              </a:r>
              <a:endParaRPr lang="en-US" altLang="zh-CN" sz="1200" dirty="0">
                <a:sym typeface="Huawei Sans" panose="020C0503030203020204" pitchFamily="34" charset="0"/>
              </a:endParaRPr>
            </a:p>
          </p:txBody>
        </p:sp>
      </p:grpSp>
      <p:grpSp>
        <p:nvGrpSpPr>
          <p:cNvPr id="12" name="组合 11"/>
          <p:cNvGrpSpPr/>
          <p:nvPr/>
        </p:nvGrpSpPr>
        <p:grpSpPr bwMode="gray">
          <a:xfrm>
            <a:off x="705450" y="1473421"/>
            <a:ext cx="4924655" cy="2599914"/>
            <a:chOff x="6164554" y="1391415"/>
            <a:chExt cx="4924655" cy="2599914"/>
          </a:xfrm>
        </p:grpSpPr>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93600" y="1790950"/>
              <a:ext cx="720000" cy="590400"/>
            </a:xfrm>
            <a:prstGeom prst="rect">
              <a:avLst/>
            </a:prstGeom>
          </p:spPr>
        </p:pic>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6825849" y="3400929"/>
              <a:ext cx="720000" cy="590400"/>
            </a:xfrm>
            <a:prstGeom prst="rect">
              <a:avLst/>
            </a:prstGeom>
          </p:spPr>
        </p:pic>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9761350" y="3400929"/>
              <a:ext cx="720000" cy="590400"/>
            </a:xfrm>
            <a:prstGeom prst="rect">
              <a:avLst/>
            </a:prstGeom>
          </p:spPr>
        </p:pic>
        <p:cxnSp>
          <p:nvCxnSpPr>
            <p:cNvPr id="24" name="直接连接符 23"/>
            <p:cNvCxnSpPr>
              <a:stCxn id="22" idx="3"/>
              <a:endCxn id="23" idx="1"/>
            </p:cNvCxnSpPr>
            <p:nvPr/>
          </p:nvCxnSpPr>
          <p:spPr bwMode="gray">
            <a:xfrm>
              <a:off x="7545849" y="3696129"/>
              <a:ext cx="2215501" cy="0"/>
            </a:xfrm>
            <a:prstGeom prst="line">
              <a:avLst/>
            </a:prstGeom>
            <a:noFill/>
            <a:ln w="19050" cap="flat" cmpd="sng" algn="ctr">
              <a:solidFill>
                <a:srgbClr val="1D1D1A"/>
              </a:solidFill>
              <a:prstDash val="solid"/>
              <a:miter lim="800000"/>
              <a:headEnd type="none" w="med" len="med"/>
              <a:tailEnd type="none" w="med" len="med"/>
            </a:ln>
            <a:effectLst/>
          </p:spPr>
        </p:cxnSp>
        <p:cxnSp>
          <p:nvCxnSpPr>
            <p:cNvPr id="25" name="直接连接符 24"/>
            <p:cNvCxnSpPr>
              <a:stCxn id="23" idx="0"/>
              <a:endCxn id="21" idx="3"/>
            </p:cNvCxnSpPr>
            <p:nvPr/>
          </p:nvCxnSpPr>
          <p:spPr bwMode="gray">
            <a:xfrm flipH="1" flipV="1">
              <a:off x="9013600" y="2086150"/>
              <a:ext cx="1107750" cy="1314779"/>
            </a:xfrm>
            <a:prstGeom prst="line">
              <a:avLst/>
            </a:prstGeom>
            <a:noFill/>
            <a:ln w="19050" cap="flat" cmpd="sng" algn="ctr">
              <a:solidFill>
                <a:srgbClr val="151515"/>
              </a:solidFill>
              <a:prstDash val="solid"/>
              <a:miter lim="800000"/>
            </a:ln>
            <a:effectLst/>
          </p:spPr>
        </p:cxnSp>
        <p:sp>
          <p:nvSpPr>
            <p:cNvPr id="26" name="文本框 25"/>
            <p:cNvSpPr txBox="1"/>
            <p:nvPr/>
          </p:nvSpPr>
          <p:spPr bwMode="gray">
            <a:xfrm>
              <a:off x="6164554" y="3527820"/>
              <a:ext cx="607859" cy="338554"/>
            </a:xfrm>
            <a:prstGeom prst="rect">
              <a:avLst/>
            </a:prstGeom>
            <a:noFill/>
          </p:spPr>
          <p:txBody>
            <a:bodyPr wrap="none" rtlCol="0" anchor="ctr">
              <a:spAutoFit/>
            </a:bodyPr>
            <a:lstStyle/>
            <a:p>
              <a:pPr marL="0" marR="0" lvl="0" indent="0" defTabSz="914478" eaLnBrk="1" fontAlgn="ctr" latinLnBrk="0" hangingPunct="1">
                <a:spcBef>
                  <a:spcPts val="0"/>
                </a:spcBef>
                <a:spcAft>
                  <a:spcPts val="0"/>
                </a:spcAft>
                <a:buClrTx/>
                <a:buSzTx/>
                <a:buFontTx/>
                <a:buNone/>
                <a:tabLst/>
                <a:defRPr/>
              </a:pPr>
              <a:r>
                <a:rPr lang="en-US" sz="1600" b="0" smtClean="0">
                  <a:solidFill>
                    <a:srgbClr val="1D1D1A"/>
                  </a:solidFill>
                  <a:latin typeface="Huawei Sans" panose="020C0503030203020204" pitchFamily="34" charset="0"/>
                </a:rPr>
                <a:t>SW2</a:t>
              </a:r>
              <a:endParaRPr kumimoji="0" lang="en-US" altLang="zh-CN" sz="1600" b="0" i="0" u="none" strike="noStrike" kern="0" cap="none" spc="0" normalizeH="0" baseline="0" noProof="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10481350" y="3527820"/>
              <a:ext cx="607859" cy="338554"/>
            </a:xfrm>
            <a:prstGeom prst="rect">
              <a:avLst/>
            </a:prstGeom>
            <a:noFill/>
          </p:spPr>
          <p:txBody>
            <a:bodyPr wrap="none" rtlCol="0" anchor="ctr">
              <a:spAutoFit/>
            </a:bodyPr>
            <a:lstStyle/>
            <a:p>
              <a:pPr marL="0" marR="0" lvl="0" indent="0" defTabSz="914478" eaLnBrk="1" fontAlgn="ctr" latinLnBrk="0" hangingPunct="1">
                <a:spcBef>
                  <a:spcPts val="0"/>
                </a:spcBef>
                <a:spcAft>
                  <a:spcPts val="0"/>
                </a:spcAft>
                <a:buClrTx/>
                <a:buSzTx/>
                <a:buFontTx/>
                <a:buNone/>
                <a:tabLst/>
                <a:defRPr/>
              </a:pPr>
              <a:r>
                <a:rPr lang="en-US" sz="1600" b="0" smtClean="0">
                  <a:solidFill>
                    <a:srgbClr val="1D1D1A"/>
                  </a:solidFill>
                  <a:latin typeface="Huawei Sans" panose="020C0503030203020204" pitchFamily="34" charset="0"/>
                </a:rPr>
                <a:t>SW3</a:t>
              </a:r>
              <a:endParaRPr kumimoji="0" lang="en-US" altLang="zh-CN" sz="1600" b="0" i="0" u="none" strike="noStrike" kern="0" cap="none" spc="0" normalizeH="0" baseline="0" noProof="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7708467" y="1391415"/>
              <a:ext cx="1890261" cy="338554"/>
            </a:xfrm>
            <a:prstGeom prst="rect">
              <a:avLst/>
            </a:prstGeom>
            <a:noFill/>
          </p:spPr>
          <p:txBody>
            <a:bodyPr wrap="none" rtlCol="0">
              <a:spAutoFit/>
            </a:bodyPr>
            <a:lstStyle/>
            <a:p>
              <a:pPr marL="0" marR="0" lvl="0" indent="0" algn="ctr" defTabSz="914478" eaLnBrk="1" fontAlgn="ctr" latinLnBrk="0" hangingPunct="1">
                <a:spcBef>
                  <a:spcPts val="0"/>
                </a:spcBef>
                <a:spcAft>
                  <a:spcPts val="0"/>
                </a:spcAft>
                <a:buClrTx/>
                <a:buSzTx/>
                <a:buFontTx/>
                <a:buNone/>
                <a:tabLst/>
                <a:defRPr/>
              </a:pPr>
              <a:r>
                <a:rPr lang="en-US" sz="1600" b="0" smtClean="0">
                  <a:solidFill>
                    <a:srgbClr val="1D1D1A"/>
                  </a:solidFill>
                  <a:latin typeface="Huawei Sans" panose="020C0503030203020204" pitchFamily="34" charset="0"/>
                </a:rPr>
                <a:t>SW1 (root bridge)</a:t>
              </a:r>
              <a:endParaRPr kumimoji="0" lang="en-US" altLang="zh-CN" sz="1600" b="0" i="0" u="none" strike="noStrike" kern="0" cap="none" spc="0" normalizeH="0" baseline="0" noProof="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箭头连接符 28"/>
            <p:cNvCxnSpPr>
              <a:stCxn id="22" idx="0"/>
              <a:endCxn id="21" idx="1"/>
            </p:cNvCxnSpPr>
            <p:nvPr/>
          </p:nvCxnSpPr>
          <p:spPr bwMode="gray">
            <a:xfrm flipV="1">
              <a:off x="7185849" y="2086150"/>
              <a:ext cx="1107751" cy="1314779"/>
            </a:xfrm>
            <a:prstGeom prst="straightConnector1">
              <a:avLst/>
            </a:prstGeom>
            <a:noFill/>
            <a:ln w="19050" cap="flat" cmpd="sng" algn="ctr">
              <a:solidFill>
                <a:srgbClr val="1D1D1A"/>
              </a:solidFill>
              <a:prstDash val="solid"/>
              <a:miter lim="800000"/>
              <a:headEnd type="none" w="med" len="med"/>
              <a:tailEnd type="none" w="med" len="med"/>
            </a:ln>
            <a:effectLst/>
          </p:spPr>
        </p:cxnSp>
      </p:grpSp>
      <p:sp>
        <p:nvSpPr>
          <p:cNvPr id="13" name="椭圆 12"/>
          <p:cNvSpPr>
            <a:spLocks noChangeAspect="1"/>
          </p:cNvSpPr>
          <p:nvPr/>
        </p:nvSpPr>
        <p:spPr bwMode="gray">
          <a:xfrm>
            <a:off x="2727041" y="2095116"/>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D</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椭圆 13"/>
          <p:cNvSpPr>
            <a:spLocks noChangeAspect="1"/>
          </p:cNvSpPr>
          <p:nvPr/>
        </p:nvSpPr>
        <p:spPr bwMode="gray">
          <a:xfrm>
            <a:off x="3456165" y="2104627"/>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D</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椭圆 14"/>
          <p:cNvSpPr>
            <a:spLocks noChangeAspect="1"/>
          </p:cNvSpPr>
          <p:nvPr/>
        </p:nvSpPr>
        <p:spPr bwMode="gray">
          <a:xfrm>
            <a:off x="1660856" y="3366703"/>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R</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椭圆 15"/>
          <p:cNvSpPr>
            <a:spLocks noChangeAspect="1"/>
          </p:cNvSpPr>
          <p:nvPr/>
        </p:nvSpPr>
        <p:spPr bwMode="gray">
          <a:xfrm>
            <a:off x="1973346" y="366792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D</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椭圆 16"/>
          <p:cNvSpPr>
            <a:spLocks noChangeAspect="1"/>
          </p:cNvSpPr>
          <p:nvPr/>
        </p:nvSpPr>
        <p:spPr bwMode="gray">
          <a:xfrm>
            <a:off x="4546006" y="3366703"/>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R</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 name="组合 28"/>
          <p:cNvGrpSpPr>
            <a:grpSpLocks noChangeAspect="1"/>
          </p:cNvGrpSpPr>
          <p:nvPr/>
        </p:nvGrpSpPr>
        <p:grpSpPr bwMode="gray">
          <a:xfrm>
            <a:off x="4161997" y="3666404"/>
            <a:ext cx="234000" cy="234000"/>
            <a:chOff x="5076056" y="3356992"/>
            <a:chExt cx="436268" cy="436268"/>
          </a:xfrm>
        </p:grpSpPr>
        <p:sp>
          <p:nvSpPr>
            <p:cNvPr id="19" name="椭圆 27"/>
            <p:cNvSpPr/>
            <p:nvPr/>
          </p:nvSpPr>
          <p:spPr bwMode="gray">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禁止符 23"/>
            <p:cNvSpPr/>
            <p:nvPr/>
          </p:nvSpPr>
          <p:spPr bwMode="gray">
            <a:xfrm>
              <a:off x="5076056" y="3356992"/>
              <a:ext cx="436268" cy="436268"/>
            </a:xfrm>
            <a:prstGeom prst="noSmoking">
              <a:avLst>
                <a:gd name="adj" fmla="val 15475"/>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0" name="矩形 29"/>
          <p:cNvSpPr/>
          <p:nvPr/>
        </p:nvSpPr>
        <p:spPr bwMode="gray">
          <a:xfrm>
            <a:off x="5991388" y="1183065"/>
            <a:ext cx="5757699" cy="4324261"/>
          </a:xfrm>
          <a:prstGeom prst="rect">
            <a:avLst/>
          </a:prstGeom>
        </p:spPr>
        <p:txBody>
          <a:bodyPr wrap="square" anchor="ctr">
            <a:spAutoFit/>
          </a:bodyPr>
          <a:lstStyle/>
          <a:p>
            <a:pPr marL="285750" indent="-285750" fontAlgn="ctr">
              <a:lnSpc>
                <a:spcPts val="2400"/>
              </a:lnSpc>
              <a:spcAft>
                <a:spcPts val="600"/>
              </a:spcAft>
              <a:buSzPct val="50000"/>
              <a:buFont typeface="Wingdings" panose="05000000000000000000" pitchFamily="2" charset="2"/>
              <a:buChar char="l"/>
            </a:pPr>
            <a:r>
              <a:rPr lang="en-US" sz="1400" dirty="0" smtClean="0">
                <a:latin typeface="Huawei Sans" panose="020C0503030203020204" pitchFamily="34" charset="0"/>
              </a:rPr>
              <a:t>On a switching network with physical loops, switches running STP automatically generate a loop-free working topology, which is also called an STP tree. Each node of an STP tree is a specific switch, and each branch is a specific link.</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spcAft>
                <a:spcPts val="600"/>
              </a:spcAft>
              <a:buSzPct val="50000"/>
              <a:buFont typeface="Wingdings" panose="05000000000000000000" pitchFamily="2" charset="2"/>
              <a:buChar char="l"/>
            </a:pPr>
            <a:r>
              <a:rPr lang="en-US" sz="1400" dirty="0" smtClean="0">
                <a:latin typeface="Huawei Sans" panose="020C0503030203020204" pitchFamily="34" charset="0"/>
              </a:rPr>
              <a:t>STP transmits configuration BPDUs between switches to elect the root switch (or root bridge) and determine the role and status of each switch port.</a:t>
            </a:r>
          </a:p>
          <a:p>
            <a:pPr marL="285750" indent="-285750" fontAlgn="ctr">
              <a:lnSpc>
                <a:spcPts val="2400"/>
              </a:lnSpc>
              <a:spcAft>
                <a:spcPts val="600"/>
              </a:spcAft>
              <a:buSzPct val="50000"/>
              <a:buFont typeface="Wingdings" panose="05000000000000000000" pitchFamily="2" charset="2"/>
              <a:buChar char="l"/>
            </a:pPr>
            <a:r>
              <a:rPr lang="en-US" sz="1400" dirty="0" smtClean="0">
                <a:latin typeface="Huawei Sans" panose="020C0503030203020204" pitchFamily="34" charset="0"/>
              </a:rPr>
              <a:t>Each switch proactively sends configuration BPDUs during initialization. After the network topology becomes stable, only the root bridge periodically sends configuration BPDUs. Other switches send their own configuration BPDUs only after receiving configuration BPDUs from upstream devices.</a:t>
            </a:r>
          </a:p>
          <a:p>
            <a:pPr marL="284400" indent="-284400" fontAlgn="ctr">
              <a:lnSpc>
                <a:spcPts val="2400"/>
              </a:lnSpc>
              <a:spcAft>
                <a:spcPts val="600"/>
              </a:spcAft>
              <a:buFont typeface="Arial" panose="020B0604020202020204" pitchFamily="34" charset="0"/>
              <a:buChar char="•"/>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31" name="表格 30"/>
          <p:cNvGraphicFramePr>
            <a:graphicFrameLocks noGrp="1"/>
          </p:cNvGraphicFramePr>
          <p:nvPr>
            <p:extLst>
              <p:ext uri="{D42A27DB-BD31-4B8C-83A1-F6EECF244321}">
                <p14:modId xmlns:p14="http://schemas.microsoft.com/office/powerpoint/2010/main" val="1185569341"/>
              </p:ext>
            </p:extLst>
          </p:nvPr>
        </p:nvGraphicFramePr>
        <p:xfrm>
          <a:off x="1349856" y="5193923"/>
          <a:ext cx="9489595" cy="518124"/>
        </p:xfrm>
        <a:graphic>
          <a:graphicData uri="http://schemas.openxmlformats.org/drawingml/2006/table">
            <a:tbl>
              <a:tblPr firstRow="1" bandRow="1">
                <a:tableStyleId>{2D5ABB26-0587-4C30-8999-92F81FD0307C}</a:tableStyleId>
              </a:tblPr>
              <a:tblGrid>
                <a:gridCol w="661095"/>
                <a:gridCol w="661095"/>
                <a:gridCol w="807833"/>
                <a:gridCol w="702466"/>
                <a:gridCol w="807833"/>
                <a:gridCol w="660317"/>
                <a:gridCol w="807833"/>
                <a:gridCol w="660317"/>
                <a:gridCol w="1018574"/>
                <a:gridCol w="807833"/>
                <a:gridCol w="807833"/>
                <a:gridCol w="1086566"/>
              </a:tblGrid>
              <a:tr h="427558">
                <a:tc>
                  <a:txBody>
                    <a:bodyPr/>
                    <a:lstStyle/>
                    <a:p>
                      <a:pPr algn="ctr" fontAlgn="ctr"/>
                      <a:r>
                        <a:rPr lang="en-US" sz="1400" dirty="0" smtClean="0">
                          <a:latin typeface="Huawei Sans" panose="020C0503030203020204" pitchFamily="34" charset="0"/>
                        </a:rPr>
                        <a:t>PID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a:txBody>
                    <a:bodyPr/>
                    <a:lstStyle/>
                    <a:p>
                      <a:pPr algn="ctr" fontAlgn="ctr"/>
                      <a:r>
                        <a:rPr lang="en-US" sz="1400" smtClean="0">
                          <a:latin typeface="Huawei Sans" panose="020C0503030203020204" pitchFamily="34" charset="0"/>
                        </a:rPr>
                        <a:t>PVI</a:t>
                      </a:r>
                      <a:endParaRPr lang="en-US" altLang="zh-CN" sz="140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a:txBody>
                    <a:bodyPr/>
                    <a:lstStyle/>
                    <a:p>
                      <a:pPr algn="ctr" fontAlgn="ctr"/>
                      <a:r>
                        <a:rPr lang="en-US" sz="1400" dirty="0" smtClean="0">
                          <a:latin typeface="Huawei Sans" panose="020C0503030203020204" pitchFamily="34" charset="0"/>
                        </a:rPr>
                        <a:t>BPDU</a:t>
                      </a:r>
                    </a:p>
                    <a:p>
                      <a:pPr algn="ctr" fontAlgn="ctr"/>
                      <a:r>
                        <a:rPr lang="en-US" sz="1400" dirty="0" smtClean="0">
                          <a:latin typeface="Huawei Sans" panose="020C0503030203020204" pitchFamily="34" charset="0"/>
                        </a:rPr>
                        <a:t>Type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a:txBody>
                    <a:bodyPr/>
                    <a:lstStyle/>
                    <a:p>
                      <a:pPr algn="ctr" fontAlgn="ctr"/>
                      <a:r>
                        <a:rPr lang="en-US" sz="1400" smtClean="0">
                          <a:latin typeface="Huawei Sans" panose="020C0503030203020204" pitchFamily="34" charset="0"/>
                        </a:rPr>
                        <a:t>Flag</a:t>
                      </a:r>
                      <a:endParaRPr lang="en-US" altLang="zh-CN" sz="140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a:txBody>
                    <a:bodyPr/>
                    <a:lstStyle/>
                    <a:p>
                      <a:pPr algn="ctr" fontAlgn="ctr"/>
                      <a:r>
                        <a:rPr lang="en-US" sz="1400" b="1" dirty="0" smtClean="0">
                          <a:solidFill>
                            <a:srgbClr val="C7000B"/>
                          </a:solidFill>
                          <a:latin typeface="Huawei Sans" panose="020C0503030203020204" pitchFamily="34" charset="0"/>
                        </a:rPr>
                        <a:t>Root</a:t>
                      </a:r>
                    </a:p>
                    <a:p>
                      <a:pPr algn="ctr" fontAlgn="ctr"/>
                      <a:r>
                        <a:rPr lang="en-US" sz="1400" b="1" dirty="0" smtClean="0">
                          <a:solidFill>
                            <a:srgbClr val="C7000B"/>
                          </a:solidFill>
                          <a:latin typeface="Huawei Sans" panose="020C0503030203020204" pitchFamily="34" charset="0"/>
                        </a:rPr>
                        <a:t>ID</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a:txBody>
                    <a:bodyPr/>
                    <a:lstStyle/>
                    <a:p>
                      <a:pPr algn="ctr" fontAlgn="ctr"/>
                      <a:r>
                        <a:rPr lang="en-US" sz="1400" b="1" smtClean="0">
                          <a:solidFill>
                            <a:srgbClr val="C7000B"/>
                          </a:solidFill>
                          <a:latin typeface="Huawei Sans" panose="020C0503030203020204" pitchFamily="34" charset="0"/>
                        </a:rPr>
                        <a:t>RPC</a:t>
                      </a:r>
                      <a:endParaRPr lang="en-US" altLang="zh-CN" sz="1400" b="1">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a:txBody>
                    <a:bodyPr/>
                    <a:lstStyle/>
                    <a:p>
                      <a:pPr algn="ctr" fontAlgn="ctr"/>
                      <a:r>
                        <a:rPr lang="en-US" sz="1400" b="1" smtClean="0">
                          <a:solidFill>
                            <a:srgbClr val="C7000B"/>
                          </a:solidFill>
                          <a:latin typeface="Huawei Sans" panose="020C0503030203020204" pitchFamily="34" charset="0"/>
                        </a:rPr>
                        <a:t>Bridge</a:t>
                      </a:r>
                    </a:p>
                    <a:p>
                      <a:pPr algn="ctr" fontAlgn="ctr"/>
                      <a:r>
                        <a:rPr lang="en-US" sz="1400" b="1" smtClean="0">
                          <a:solidFill>
                            <a:srgbClr val="C7000B"/>
                          </a:solidFill>
                          <a:latin typeface="Huawei Sans" panose="020C0503030203020204" pitchFamily="34" charset="0"/>
                        </a:rPr>
                        <a:t>ID</a:t>
                      </a:r>
                      <a:endParaRPr lang="en-US" altLang="zh-CN" sz="1400" b="1">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a:txBody>
                    <a:bodyPr/>
                    <a:lstStyle/>
                    <a:p>
                      <a:pPr algn="ctr" fontAlgn="ctr"/>
                      <a:r>
                        <a:rPr lang="en-US" sz="1400" b="1" smtClean="0">
                          <a:solidFill>
                            <a:srgbClr val="C7000B"/>
                          </a:solidFill>
                          <a:latin typeface="Huawei Sans" panose="020C0503030203020204" pitchFamily="34" charset="0"/>
                        </a:rPr>
                        <a:t>Port</a:t>
                      </a:r>
                    </a:p>
                    <a:p>
                      <a:pPr algn="ctr" fontAlgn="ctr"/>
                      <a:r>
                        <a:rPr lang="en-US" sz="1400" b="1" smtClean="0">
                          <a:solidFill>
                            <a:srgbClr val="C7000B"/>
                          </a:solidFill>
                          <a:latin typeface="Huawei Sans" panose="020C0503030203020204" pitchFamily="34" charset="0"/>
                        </a:rPr>
                        <a:t>ID</a:t>
                      </a:r>
                      <a:endParaRPr lang="en-US" altLang="zh-CN" sz="1400" b="1">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a:txBody>
                    <a:bodyPr/>
                    <a:lstStyle/>
                    <a:p>
                      <a:pPr algn="ctr" fontAlgn="ctr"/>
                      <a:r>
                        <a:rPr lang="en-US" sz="1400" smtClean="0">
                          <a:latin typeface="Huawei Sans" panose="020C0503030203020204" pitchFamily="34" charset="0"/>
                        </a:rPr>
                        <a:t>Message</a:t>
                      </a:r>
                    </a:p>
                    <a:p>
                      <a:pPr algn="ctr" fontAlgn="ctr"/>
                      <a:r>
                        <a:rPr lang="en-US" sz="1400" smtClean="0">
                          <a:latin typeface="Huawei Sans" panose="020C0503030203020204" pitchFamily="34" charset="0"/>
                        </a:rPr>
                        <a:t>Age</a:t>
                      </a:r>
                      <a:endParaRPr lang="en-US" altLang="zh-CN" sz="140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a:txBody>
                    <a:bodyPr/>
                    <a:lstStyle/>
                    <a:p>
                      <a:pPr algn="ctr" fontAlgn="ctr"/>
                      <a:r>
                        <a:rPr lang="en-US" sz="1400" smtClean="0">
                          <a:latin typeface="Huawei Sans" panose="020C0503030203020204" pitchFamily="34" charset="0"/>
                        </a:rPr>
                        <a:t>Max</a:t>
                      </a:r>
                    </a:p>
                    <a:p>
                      <a:pPr algn="ctr" fontAlgn="ctr"/>
                      <a:r>
                        <a:rPr lang="en-US" sz="1400" smtClean="0">
                          <a:latin typeface="Huawei Sans" panose="020C0503030203020204" pitchFamily="34" charset="0"/>
                        </a:rPr>
                        <a:t>Age</a:t>
                      </a:r>
                      <a:endParaRPr lang="en-US" altLang="zh-CN" sz="140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a:txBody>
                    <a:bodyPr/>
                    <a:lstStyle/>
                    <a:p>
                      <a:pPr algn="ctr" fontAlgn="ctr"/>
                      <a:r>
                        <a:rPr lang="en-US" sz="1400" smtClean="0">
                          <a:latin typeface="Huawei Sans" panose="020C0503030203020204" pitchFamily="34" charset="0"/>
                        </a:rPr>
                        <a:t>Hello</a:t>
                      </a:r>
                    </a:p>
                    <a:p>
                      <a:pPr algn="ctr" fontAlgn="ctr"/>
                      <a:r>
                        <a:rPr lang="en-US" sz="1400" smtClean="0">
                          <a:latin typeface="Huawei Sans" panose="020C0503030203020204" pitchFamily="34" charset="0"/>
                        </a:rPr>
                        <a:t>Time</a:t>
                      </a:r>
                      <a:endParaRPr lang="en-US" altLang="zh-CN" sz="140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c>
                  <a:txBody>
                    <a:bodyPr/>
                    <a:lstStyle/>
                    <a:p>
                      <a:pPr algn="ctr" fontAlgn="ctr"/>
                      <a:r>
                        <a:rPr lang="en-US" sz="1400" dirty="0" smtClean="0">
                          <a:latin typeface="Huawei Sans" panose="020C0503030203020204" pitchFamily="34" charset="0"/>
                        </a:rPr>
                        <a:t>Forward</a:t>
                      </a:r>
                    </a:p>
                    <a:p>
                      <a:pPr algn="ctr" fontAlgn="ctr"/>
                      <a:r>
                        <a:rPr lang="en-US" sz="1400" dirty="0" smtClean="0">
                          <a:latin typeface="Huawei Sans" panose="020C0503030203020204" pitchFamily="34" charset="0"/>
                        </a:rPr>
                        <a:t>Delay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91404" marR="91404" marT="45702" marB="45702" anchor="ctr">
                    <a:lnL w="12700" cap="flat" cmpd="sng" algn="ctr">
                      <a:solidFill>
                        <a:srgbClr val="94DAE2"/>
                      </a:solidFill>
                      <a:prstDash val="solid"/>
                      <a:round/>
                      <a:headEnd type="none" w="med" len="med"/>
                      <a:tailEnd type="none" w="med" len="med"/>
                    </a:lnL>
                    <a:lnR w="12700" cap="flat" cmpd="sng" algn="ctr">
                      <a:solidFill>
                        <a:srgbClr val="94DAE2"/>
                      </a:solidFill>
                      <a:prstDash val="solid"/>
                      <a:round/>
                      <a:headEnd type="none" w="med" len="med"/>
                      <a:tailEnd type="none" w="med" len="med"/>
                    </a:lnR>
                    <a:lnT w="12700" cap="flat" cmpd="sng" algn="ctr">
                      <a:solidFill>
                        <a:srgbClr val="94DAE2"/>
                      </a:solidFill>
                      <a:prstDash val="solid"/>
                      <a:round/>
                      <a:headEnd type="none" w="med" len="med"/>
                      <a:tailEnd type="none" w="med" len="med"/>
                    </a:lnT>
                    <a:lnB w="12700" cap="flat" cmpd="sng" algn="ctr">
                      <a:solidFill>
                        <a:srgbClr val="94DAE2"/>
                      </a:solidFill>
                      <a:prstDash val="solid"/>
                      <a:round/>
                      <a:headEnd type="none" w="med" len="med"/>
                      <a:tailEnd type="none" w="med" len="med"/>
                    </a:lnB>
                    <a:noFill/>
                  </a:tcPr>
                </a:tc>
              </a:tr>
            </a:tbl>
          </a:graphicData>
        </a:graphic>
      </p:graphicFrame>
      <p:grpSp>
        <p:nvGrpSpPr>
          <p:cNvPr id="41" name="组合 40"/>
          <p:cNvGrpSpPr/>
          <p:nvPr/>
        </p:nvGrpSpPr>
        <p:grpSpPr bwMode="gray">
          <a:xfrm>
            <a:off x="4688838" y="4564534"/>
            <a:ext cx="1680934" cy="461665"/>
            <a:chOff x="4625326" y="4695470"/>
            <a:chExt cx="1680934" cy="461665"/>
          </a:xfrm>
        </p:grpSpPr>
        <p:sp>
          <p:nvSpPr>
            <p:cNvPr id="39" name="椭圆 38"/>
            <p:cNvSpPr>
              <a:spLocks noChangeAspect="1"/>
            </p:cNvSpPr>
            <p:nvPr/>
          </p:nvSpPr>
          <p:spPr bwMode="gray">
            <a:xfrm>
              <a:off x="4625326" y="4733491"/>
              <a:ext cx="211345" cy="211345"/>
            </a:xfrm>
            <a:prstGeom prst="ellipse">
              <a:avLst/>
            </a:prstGeom>
            <a:solidFill>
              <a:schemeClr val="bg1"/>
            </a:solidFill>
            <a:ln w="381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2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bwMode="gray">
            <a:xfrm>
              <a:off x="4825104" y="4695470"/>
              <a:ext cx="1481156" cy="461665"/>
            </a:xfrm>
            <a:prstGeom prst="rect">
              <a:avLst/>
            </a:prstGeom>
            <a:noFill/>
          </p:spPr>
          <p:txBody>
            <a:bodyPr wrap="square" rtlCol="0">
              <a:spAutoFit/>
            </a:bodyPr>
            <a:lstStyle/>
            <a:p>
              <a:pPr fontAlgn="ctr">
                <a:spcBef>
                  <a:spcPts val="0"/>
                </a:spcBef>
                <a:spcAft>
                  <a:spcPts val="0"/>
                </a:spcAft>
              </a:pPr>
              <a:r>
                <a:rPr lang="en-US" sz="1200" b="1" dirty="0" smtClean="0">
                  <a:solidFill>
                    <a:srgbClr val="56C4D2"/>
                  </a:solidFill>
                  <a:latin typeface="Huawei Sans" panose="020C0503030203020204" pitchFamily="34" charset="0"/>
                </a:rPr>
                <a:t>Configuration BPDU</a:t>
              </a:r>
              <a:endParaRPr lang="en-US" altLang="zh-CN" sz="1200" b="1" dirty="0">
                <a:solidFill>
                  <a:srgbClr val="56C4D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9" name="组合 58"/>
          <p:cNvGrpSpPr/>
          <p:nvPr/>
        </p:nvGrpSpPr>
        <p:grpSpPr bwMode="gray">
          <a:xfrm>
            <a:off x="2372120" y="3836254"/>
            <a:ext cx="593447" cy="211345"/>
            <a:chOff x="2619653" y="4367362"/>
            <a:chExt cx="593447" cy="211345"/>
          </a:xfrm>
        </p:grpSpPr>
        <p:cxnSp>
          <p:nvCxnSpPr>
            <p:cNvPr id="52" name="直接箭头连接符 51"/>
            <p:cNvCxnSpPr>
              <a:stCxn id="53" idx="5"/>
            </p:cNvCxnSpPr>
            <p:nvPr/>
          </p:nvCxnSpPr>
          <p:spPr bwMode="gray">
            <a:xfrm>
              <a:off x="2830593" y="4463798"/>
              <a:ext cx="382507" cy="0"/>
            </a:xfrm>
            <a:prstGeom prst="straightConnector1">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3" name="椭圆 52"/>
            <p:cNvSpPr>
              <a:spLocks noChangeAspect="1"/>
            </p:cNvSpPr>
            <p:nvPr/>
          </p:nvSpPr>
          <p:spPr bwMode="gray">
            <a:xfrm rot="18599130">
              <a:off x="2619653" y="4367362"/>
              <a:ext cx="211345" cy="211345"/>
            </a:xfrm>
            <a:prstGeom prst="ellipse">
              <a:avLst/>
            </a:prstGeom>
            <a:solidFill>
              <a:schemeClr val="bg1"/>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0" name="组合 59"/>
          <p:cNvGrpSpPr/>
          <p:nvPr/>
        </p:nvGrpSpPr>
        <p:grpSpPr bwMode="gray">
          <a:xfrm flipH="1">
            <a:off x="3309775" y="3836254"/>
            <a:ext cx="593447" cy="211345"/>
            <a:chOff x="2619653" y="4367362"/>
            <a:chExt cx="593447" cy="211345"/>
          </a:xfrm>
        </p:grpSpPr>
        <p:cxnSp>
          <p:nvCxnSpPr>
            <p:cNvPr id="61" name="直接箭头连接符 60"/>
            <p:cNvCxnSpPr>
              <a:stCxn id="62" idx="5"/>
            </p:cNvCxnSpPr>
            <p:nvPr/>
          </p:nvCxnSpPr>
          <p:spPr bwMode="gray">
            <a:xfrm>
              <a:off x="2830593" y="4463798"/>
              <a:ext cx="382507" cy="0"/>
            </a:xfrm>
            <a:prstGeom prst="straightConnector1">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2" name="椭圆 61"/>
            <p:cNvSpPr>
              <a:spLocks noChangeAspect="1"/>
            </p:cNvSpPr>
            <p:nvPr/>
          </p:nvSpPr>
          <p:spPr bwMode="gray">
            <a:xfrm rot="18599130">
              <a:off x="2619653" y="4367362"/>
              <a:ext cx="211345" cy="211345"/>
            </a:xfrm>
            <a:prstGeom prst="ellipse">
              <a:avLst/>
            </a:prstGeom>
            <a:solidFill>
              <a:schemeClr val="bg1"/>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5" name="组合 64"/>
          <p:cNvGrpSpPr/>
          <p:nvPr/>
        </p:nvGrpSpPr>
        <p:grpSpPr bwMode="gray">
          <a:xfrm rot="2991214">
            <a:off x="3768133" y="2272455"/>
            <a:ext cx="593447" cy="211345"/>
            <a:chOff x="2619653" y="4367362"/>
            <a:chExt cx="593447" cy="211345"/>
          </a:xfrm>
        </p:grpSpPr>
        <p:cxnSp>
          <p:nvCxnSpPr>
            <p:cNvPr id="69" name="直接箭头连接符 68"/>
            <p:cNvCxnSpPr>
              <a:stCxn id="70" idx="5"/>
            </p:cNvCxnSpPr>
            <p:nvPr/>
          </p:nvCxnSpPr>
          <p:spPr bwMode="gray">
            <a:xfrm>
              <a:off x="2830593" y="4463798"/>
              <a:ext cx="382507" cy="0"/>
            </a:xfrm>
            <a:prstGeom prst="straightConnector1">
              <a:avLst/>
            </a:prstGeom>
            <a:ln w="3810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70" name="椭圆 69"/>
            <p:cNvSpPr>
              <a:spLocks noChangeAspect="1"/>
            </p:cNvSpPr>
            <p:nvPr/>
          </p:nvSpPr>
          <p:spPr bwMode="gray">
            <a:xfrm rot="18599130">
              <a:off x="2619653" y="4367362"/>
              <a:ext cx="211345" cy="211345"/>
            </a:xfrm>
            <a:prstGeom prst="ellipse">
              <a:avLst/>
            </a:prstGeom>
            <a:solidFill>
              <a:schemeClr val="bg1"/>
            </a:solidFill>
            <a:ln w="381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6" name="组合 65"/>
          <p:cNvGrpSpPr/>
          <p:nvPr/>
        </p:nvGrpSpPr>
        <p:grpSpPr bwMode="gray">
          <a:xfrm rot="2991214" flipH="1">
            <a:off x="4372680" y="2989197"/>
            <a:ext cx="593447" cy="211345"/>
            <a:chOff x="2619653" y="4367362"/>
            <a:chExt cx="593447" cy="211345"/>
          </a:xfrm>
        </p:grpSpPr>
        <p:cxnSp>
          <p:nvCxnSpPr>
            <p:cNvPr id="67" name="直接箭头连接符 66"/>
            <p:cNvCxnSpPr>
              <a:stCxn id="68" idx="5"/>
            </p:cNvCxnSpPr>
            <p:nvPr/>
          </p:nvCxnSpPr>
          <p:spPr bwMode="gray">
            <a:xfrm>
              <a:off x="2830593" y="4463798"/>
              <a:ext cx="382507" cy="0"/>
            </a:xfrm>
            <a:prstGeom prst="straightConnector1">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8" name="椭圆 67"/>
            <p:cNvSpPr>
              <a:spLocks noChangeAspect="1"/>
            </p:cNvSpPr>
            <p:nvPr/>
          </p:nvSpPr>
          <p:spPr bwMode="gray">
            <a:xfrm rot="18599130">
              <a:off x="2619653" y="4367362"/>
              <a:ext cx="211345" cy="211345"/>
            </a:xfrm>
            <a:prstGeom prst="ellipse">
              <a:avLst/>
            </a:prstGeom>
            <a:solidFill>
              <a:schemeClr val="bg1"/>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2" name="组合 71"/>
          <p:cNvGrpSpPr/>
          <p:nvPr/>
        </p:nvGrpSpPr>
        <p:grpSpPr bwMode="gray">
          <a:xfrm rot="18565651">
            <a:off x="1505732" y="2950547"/>
            <a:ext cx="593447" cy="211345"/>
            <a:chOff x="2619653" y="4367362"/>
            <a:chExt cx="593447" cy="211345"/>
          </a:xfrm>
        </p:grpSpPr>
        <p:cxnSp>
          <p:nvCxnSpPr>
            <p:cNvPr id="76" name="直接箭头连接符 75"/>
            <p:cNvCxnSpPr>
              <a:stCxn id="77" idx="5"/>
            </p:cNvCxnSpPr>
            <p:nvPr/>
          </p:nvCxnSpPr>
          <p:spPr bwMode="gray">
            <a:xfrm>
              <a:off x="2830593" y="4463798"/>
              <a:ext cx="382507" cy="0"/>
            </a:xfrm>
            <a:prstGeom prst="straightConnector1">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7" name="椭圆 76"/>
            <p:cNvSpPr>
              <a:spLocks noChangeAspect="1"/>
            </p:cNvSpPr>
            <p:nvPr/>
          </p:nvSpPr>
          <p:spPr bwMode="gray">
            <a:xfrm rot="18599130">
              <a:off x="2619653" y="4367362"/>
              <a:ext cx="211345" cy="211345"/>
            </a:xfrm>
            <a:prstGeom prst="ellipse">
              <a:avLst/>
            </a:prstGeom>
            <a:solidFill>
              <a:schemeClr val="bg1"/>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3" name="组合 72"/>
          <p:cNvGrpSpPr/>
          <p:nvPr/>
        </p:nvGrpSpPr>
        <p:grpSpPr bwMode="gray">
          <a:xfrm rot="18565651" flipH="1">
            <a:off x="2101239" y="2226275"/>
            <a:ext cx="593447" cy="211345"/>
            <a:chOff x="2619653" y="4367362"/>
            <a:chExt cx="593447" cy="211345"/>
          </a:xfrm>
        </p:grpSpPr>
        <p:cxnSp>
          <p:nvCxnSpPr>
            <p:cNvPr id="74" name="直接箭头连接符 73"/>
            <p:cNvCxnSpPr>
              <a:stCxn id="75" idx="5"/>
            </p:cNvCxnSpPr>
            <p:nvPr/>
          </p:nvCxnSpPr>
          <p:spPr bwMode="gray">
            <a:xfrm>
              <a:off x="2830593" y="4463798"/>
              <a:ext cx="382507" cy="0"/>
            </a:xfrm>
            <a:prstGeom prst="straightConnector1">
              <a:avLst/>
            </a:prstGeom>
            <a:ln w="38100">
              <a:solidFill>
                <a:srgbClr val="56C4D2"/>
              </a:solidFill>
              <a:tailEnd type="triangle"/>
            </a:ln>
          </p:spPr>
          <p:style>
            <a:lnRef idx="1">
              <a:schemeClr val="accent1"/>
            </a:lnRef>
            <a:fillRef idx="0">
              <a:schemeClr val="accent1"/>
            </a:fillRef>
            <a:effectRef idx="0">
              <a:schemeClr val="accent1"/>
            </a:effectRef>
            <a:fontRef idx="minor">
              <a:schemeClr val="tx1"/>
            </a:fontRef>
          </p:style>
        </p:cxnSp>
        <p:sp>
          <p:nvSpPr>
            <p:cNvPr id="75" name="椭圆 74"/>
            <p:cNvSpPr>
              <a:spLocks noChangeAspect="1"/>
            </p:cNvSpPr>
            <p:nvPr/>
          </p:nvSpPr>
          <p:spPr bwMode="gray">
            <a:xfrm rot="18599130">
              <a:off x="2619653" y="4367362"/>
              <a:ext cx="211345" cy="211345"/>
            </a:xfrm>
            <a:prstGeom prst="ellipse">
              <a:avLst/>
            </a:prstGeom>
            <a:solidFill>
              <a:schemeClr val="bg1"/>
            </a:solidFill>
            <a:ln w="381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1" name="矩形 80"/>
          <p:cNvSpPr/>
          <p:nvPr/>
        </p:nvSpPr>
        <p:spPr bwMode="gray">
          <a:xfrm rot="18598793">
            <a:off x="1441553" y="2870245"/>
            <a:ext cx="683265" cy="306571"/>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82" name="矩形 81"/>
          <p:cNvSpPr/>
          <p:nvPr/>
        </p:nvSpPr>
        <p:spPr bwMode="gray">
          <a:xfrm>
            <a:off x="2301069" y="3805068"/>
            <a:ext cx="1675592" cy="306571"/>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83" name="矩形 82"/>
          <p:cNvSpPr/>
          <p:nvPr/>
        </p:nvSpPr>
        <p:spPr bwMode="gray">
          <a:xfrm rot="2390976">
            <a:off x="4329029" y="2950842"/>
            <a:ext cx="683265" cy="306571"/>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84" name="文本框 83"/>
          <p:cNvSpPr txBox="1"/>
          <p:nvPr/>
        </p:nvSpPr>
        <p:spPr bwMode="gray">
          <a:xfrm>
            <a:off x="3782038" y="5696754"/>
            <a:ext cx="4625226" cy="425758"/>
          </a:xfrm>
          <a:prstGeom prst="rect">
            <a:avLst/>
          </a:prstGeom>
          <a:noFill/>
        </p:spPr>
        <p:txBody>
          <a:bodyPr wrap="square" rtlCol="0">
            <a:spAutoFit/>
          </a:bodyPr>
          <a:lstStyle/>
          <a:p>
            <a:pPr algn="ctr" fontAlgn="ctr">
              <a:lnSpc>
                <a:spcPts val="2600"/>
              </a:lnSpc>
              <a:spcBef>
                <a:spcPts val="0"/>
              </a:spcBef>
              <a:spcAft>
                <a:spcPts val="600"/>
              </a:spcAft>
            </a:pPr>
            <a:r>
              <a:rPr lang="en-US" sz="1600" b="1" smtClean="0">
                <a:solidFill>
                  <a:prstClr val="black"/>
                </a:solidFill>
                <a:latin typeface="Huawei Sans" panose="020C0503030203020204" pitchFamily="34" charset="0"/>
              </a:rPr>
              <a:t>Format of a configuration BPDU</a:t>
            </a:r>
            <a:endParaRPr lang="en-US" altLang="zh-CN" sz="16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56549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barn(inVertical)">
                                      <p:cBhvr>
                                        <p:cTn id="7" dur="500"/>
                                        <p:tgtEl>
                                          <p:spTgt spid="8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1"/>
                                        </p:tgtEl>
                                        <p:attrNameLst>
                                          <p:attrName>style.visibility</p:attrName>
                                        </p:attrNameLst>
                                      </p:cBhvr>
                                      <p:to>
                                        <p:strVal val="visible"/>
                                      </p:to>
                                    </p:set>
                                    <p:animEffect transition="in" filter="barn(inVertical)">
                                      <p:cBhvr>
                                        <p:cTn id="10" dur="500"/>
                                        <p:tgtEl>
                                          <p:spTgt spid="8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82"/>
                                        </p:tgtEl>
                                        <p:attrNameLst>
                                          <p:attrName>style.visibility</p:attrName>
                                        </p:attrNameLst>
                                      </p:cBhvr>
                                      <p:to>
                                        <p:strVal val="visible"/>
                                      </p:to>
                                    </p:set>
                                    <p:animEffect transition="in" filter="barn(inVertical)">
                                      <p:cBhvr>
                                        <p:cTn id="13" dur="500"/>
                                        <p:tgtEl>
                                          <p:spTgt spid="8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arn(inVertical)">
                                      <p:cBhvr>
                                        <p:cTn id="16" dur="500"/>
                                        <p:tgtEl>
                                          <p:spTgt spid="1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arn(inVertical)">
                                      <p:cBhvr>
                                        <p:cTn id="19" dur="500"/>
                                        <p:tgtEl>
                                          <p:spTgt spid="15"/>
                                        </p:tgtEl>
                                      </p:cBhvr>
                                    </p:animEffect>
                                  </p:childTnLst>
                                </p:cTn>
                              </p:par>
                              <p:par>
                                <p:cTn id="20" presetID="16" presetClass="entr" presetSubtype="21"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arn(inVertical)">
                                      <p:cBhvr>
                                        <p:cTn id="22" dur="500"/>
                                        <p:tgtEl>
                                          <p:spTgt spid="18"/>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arn(inVertical)">
                                      <p:cBhvr>
                                        <p:cTn id="25" dur="500"/>
                                        <p:tgtEl>
                                          <p:spTgt spid="17"/>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arn(inVertical)">
                                      <p:cBhvr>
                                        <p:cTn id="28" dur="500"/>
                                        <p:tgtEl>
                                          <p:spTgt spid="14"/>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inVertical)">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81" grpId="0" animBg="1"/>
      <p:bldP spid="82" grpId="0" animBg="1"/>
      <p:bldP spid="8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6" name="直接连接符 65"/>
          <p:cNvCxnSpPr>
            <a:endCxn id="59" idx="0"/>
          </p:cNvCxnSpPr>
          <p:nvPr/>
        </p:nvCxnSpPr>
        <p:spPr bwMode="gray">
          <a:xfrm>
            <a:off x="4456353" y="3310002"/>
            <a:ext cx="540000" cy="4876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bwMode="gray"/>
        <p:txBody>
          <a:bodyPr>
            <a:normAutofit/>
          </a:bodyPr>
          <a:lstStyle/>
          <a:p>
            <a:r>
              <a:rPr lang="en-US" dirty="0" smtClean="0"/>
              <a:t>Rapid Spanning Tree Protocol (RSTP)</a:t>
            </a:r>
            <a:endParaRPr lang="en-US" altLang="zh-CN" dirty="0">
              <a:sym typeface="Huawei Sans" panose="020C0503030203020204" pitchFamily="34" charset="0"/>
            </a:endParaRPr>
          </a:p>
        </p:txBody>
      </p:sp>
      <p:sp>
        <p:nvSpPr>
          <p:cNvPr id="42" name="矩形 41"/>
          <p:cNvSpPr/>
          <p:nvPr/>
        </p:nvSpPr>
        <p:spPr bwMode="gray">
          <a:xfrm>
            <a:off x="5381898" y="1313803"/>
            <a:ext cx="6487718" cy="4734629"/>
          </a:xfrm>
          <a:prstGeom prst="rect">
            <a:avLst/>
          </a:prstGeom>
        </p:spPr>
        <p:txBody>
          <a:bodyPr wrap="square">
            <a:spAutoFit/>
          </a:bodyPr>
          <a:lstStyle/>
          <a:p>
            <a:pPr marL="285750" indent="-285750" fontAlgn="ctr">
              <a:lnSpc>
                <a:spcPts val="2000"/>
              </a:lnSpc>
              <a:spcAft>
                <a:spcPts val="600"/>
              </a:spcAft>
              <a:buSzPct val="50000"/>
              <a:buFont typeface="Wingdings" panose="05000000000000000000" pitchFamily="2" charset="2"/>
              <a:buChar char="l"/>
            </a:pPr>
            <a:r>
              <a:rPr lang="en-US" sz="1400" dirty="0" smtClean="0">
                <a:latin typeface="Huawei Sans" panose="020C0503030203020204" pitchFamily="34" charset="0"/>
              </a:rPr>
              <a:t>As LANs are increasing in scale, the problem of slow STP topology convergence is becoming more prominent. To address this problem, the IEEE released the 802.1w standard in 2001 that defined the RSTP protocol. RSTP is an enhanced version of STP and implements rapid convergence of the switching network.</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000"/>
              </a:lnSpc>
              <a:spcAft>
                <a:spcPts val="600"/>
              </a:spcAft>
              <a:buSzPct val="50000"/>
              <a:buFont typeface="Wingdings" panose="05000000000000000000" pitchFamily="2" charset="2"/>
              <a:buChar char="l"/>
            </a:pPr>
            <a:r>
              <a:rPr lang="en-US" sz="1400" dirty="0" smtClean="0">
                <a:latin typeface="Huawei Sans" panose="020C0503030203020204" pitchFamily="34" charset="0"/>
              </a:rPr>
              <a:t>RSTP makes the following improvements over STP:</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38125" fontAlgn="ctr">
              <a:lnSpc>
                <a:spcPts val="2000"/>
              </a:lnSpc>
              <a:spcAft>
                <a:spcPts val="600"/>
              </a:spcAft>
              <a:buSzPct val="50000"/>
              <a:buFont typeface="Wingdings" panose="05000000000000000000" pitchFamily="2" charset="2"/>
              <a:buChar char="p"/>
            </a:pPr>
            <a:r>
              <a:rPr lang="en-US" sz="1200" dirty="0" smtClean="0">
                <a:latin typeface="Huawei Sans" panose="020C0503030203020204" pitchFamily="34" charset="0"/>
              </a:rPr>
              <a:t>Defines more port roles, making the spanning tree protocol easier to understand and configure.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38125" fontAlgn="ctr">
              <a:lnSpc>
                <a:spcPts val="2000"/>
              </a:lnSpc>
              <a:spcAft>
                <a:spcPts val="600"/>
              </a:spcAft>
              <a:buSzPct val="50000"/>
              <a:buFont typeface="Wingdings" panose="05000000000000000000" pitchFamily="2" charset="2"/>
              <a:buChar char="p"/>
            </a:pPr>
            <a:r>
              <a:rPr lang="en-US" sz="1200" dirty="0" smtClean="0">
                <a:latin typeface="Huawei Sans" panose="020C0503030203020204" pitchFamily="34" charset="0"/>
              </a:rPr>
              <a:t>Eliminates the listening state, reducing the number of port states from 5 to 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38125" fontAlgn="ctr">
              <a:lnSpc>
                <a:spcPts val="2000"/>
              </a:lnSpc>
              <a:spcAft>
                <a:spcPts val="600"/>
              </a:spcAft>
              <a:buSzPct val="50000"/>
              <a:buFont typeface="Wingdings" panose="05000000000000000000" pitchFamily="2" charset="2"/>
              <a:buChar char="p"/>
            </a:pPr>
            <a:r>
              <a:rPr lang="en-US" sz="1200" dirty="0" smtClean="0">
                <a:latin typeface="Huawei Sans" panose="020C0503030203020204" pitchFamily="34" charset="0"/>
              </a:rPr>
              <a:t>Uses the Flags field of STP configuration BPDUs to define port roles.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38125" fontAlgn="ctr">
              <a:lnSpc>
                <a:spcPts val="2000"/>
              </a:lnSpc>
              <a:spcAft>
                <a:spcPts val="600"/>
              </a:spcAft>
              <a:buSzPct val="50000"/>
              <a:buFont typeface="Wingdings" panose="05000000000000000000" pitchFamily="2" charset="2"/>
              <a:buChar char="p"/>
            </a:pPr>
            <a:r>
              <a:rPr lang="en-US" sz="1200" dirty="0" smtClean="0">
                <a:latin typeface="Huawei Sans" panose="020C0503030203020204" pitchFamily="34" charset="0"/>
              </a:rPr>
              <a:t>Processes configuration BPDUs differently from STP. For example, it allows non-root bridges to proactively generate and send configuration BPDUs, and reduces the BPDU timeout interval to three times that of the Hello Time.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38125" fontAlgn="ctr">
              <a:lnSpc>
                <a:spcPts val="2000"/>
              </a:lnSpc>
              <a:spcAft>
                <a:spcPts val="600"/>
              </a:spcAft>
              <a:buSzPct val="50000"/>
              <a:buFont typeface="Wingdings" panose="05000000000000000000" pitchFamily="2" charset="2"/>
              <a:buChar char="p"/>
            </a:pPr>
            <a:r>
              <a:rPr lang="en-US" sz="1200" dirty="0" smtClean="0">
                <a:latin typeface="Huawei Sans" panose="020C0503030203020204" pitchFamily="34" charset="0"/>
              </a:rPr>
              <a:t>Provides rapid convergence mechanisms, such as the Proposal/Agreement (PA) mechanism and edge port mechanism.</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38125" fontAlgn="ctr">
              <a:lnSpc>
                <a:spcPts val="2000"/>
              </a:lnSpc>
              <a:spcAft>
                <a:spcPts val="600"/>
              </a:spcAft>
              <a:buSzPct val="50000"/>
              <a:buFont typeface="Wingdings" panose="05000000000000000000" pitchFamily="2" charset="2"/>
              <a:buChar char="p"/>
            </a:pPr>
            <a:r>
              <a:rPr lang="en-US" sz="1200" dirty="0" smtClean="0">
                <a:latin typeface="Huawei Sans" panose="020C0503030203020204" pitchFamily="34" charset="0"/>
              </a:rPr>
              <a:t>Provides protection mechanisms to ensure the stability of the switching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 name="Group 165"/>
          <p:cNvGrpSpPr/>
          <p:nvPr/>
        </p:nvGrpSpPr>
        <p:grpSpPr bwMode="gray">
          <a:xfrm rot="10800000">
            <a:off x="1744772" y="2026153"/>
            <a:ext cx="2736306" cy="1062941"/>
            <a:chOff x="-1221190" y="1029588"/>
            <a:chExt cx="1550129" cy="613067"/>
          </a:xfrm>
        </p:grpSpPr>
        <p:cxnSp>
          <p:nvCxnSpPr>
            <p:cNvPr id="31" name="Straight Connector 166"/>
            <p:cNvCxnSpPr>
              <a:stCxn id="19" idx="3"/>
              <a:endCxn id="21" idx="0"/>
            </p:cNvCxnSpPr>
            <p:nvPr/>
          </p:nvCxnSpPr>
          <p:spPr bwMode="gray">
            <a:xfrm rot="10800000">
              <a:off x="-1221190" y="1029589"/>
              <a:ext cx="622108" cy="6130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167"/>
            <p:cNvCxnSpPr>
              <a:stCxn id="19" idx="1"/>
              <a:endCxn id="20" idx="0"/>
            </p:cNvCxnSpPr>
            <p:nvPr/>
          </p:nvCxnSpPr>
          <p:spPr bwMode="gray">
            <a:xfrm rot="10800000" flipH="1">
              <a:off x="-293169" y="1029588"/>
              <a:ext cx="622108" cy="61306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18" name="直接连接符 17"/>
          <p:cNvCxnSpPr>
            <a:stCxn id="21" idx="1"/>
            <a:endCxn id="20" idx="3"/>
          </p:cNvCxnSpPr>
          <p:nvPr/>
        </p:nvCxnSpPr>
        <p:spPr bwMode="gray">
          <a:xfrm flipH="1">
            <a:off x="2014773" y="3310002"/>
            <a:ext cx="219630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图片 76" descr="接入交换机.png"/>
          <p:cNvPicPr>
            <a:picLocks noChangeAspect="1"/>
          </p:cNvPicPr>
          <p:nvPr/>
        </p:nvPicPr>
        <p:blipFill>
          <a:blip r:embed="rId3" cstate="print"/>
          <a:stretch>
            <a:fillRect/>
          </a:stretch>
        </p:blipFill>
        <p:spPr bwMode="gray">
          <a:xfrm>
            <a:off x="2842925" y="1805245"/>
            <a:ext cx="540000" cy="441818"/>
          </a:xfrm>
          <a:prstGeom prst="rect">
            <a:avLst/>
          </a:prstGeom>
        </p:spPr>
      </p:pic>
      <p:pic>
        <p:nvPicPr>
          <p:cNvPr id="20" name="图片 76" descr="接入交换机.png"/>
          <p:cNvPicPr>
            <a:picLocks noChangeAspect="1"/>
          </p:cNvPicPr>
          <p:nvPr/>
        </p:nvPicPr>
        <p:blipFill>
          <a:blip r:embed="rId3" cstate="print"/>
          <a:stretch>
            <a:fillRect/>
          </a:stretch>
        </p:blipFill>
        <p:spPr bwMode="gray">
          <a:xfrm>
            <a:off x="1474773" y="3089093"/>
            <a:ext cx="540000" cy="441818"/>
          </a:xfrm>
          <a:prstGeom prst="rect">
            <a:avLst/>
          </a:prstGeom>
        </p:spPr>
      </p:pic>
      <p:sp>
        <p:nvSpPr>
          <p:cNvPr id="22" name="文本框 21"/>
          <p:cNvSpPr txBox="1"/>
          <p:nvPr/>
        </p:nvSpPr>
        <p:spPr bwMode="gray">
          <a:xfrm>
            <a:off x="2290250" y="1497468"/>
            <a:ext cx="1673856" cy="307777"/>
          </a:xfrm>
          <a:prstGeom prst="rect">
            <a:avLst/>
          </a:prstGeom>
          <a:noFill/>
        </p:spPr>
        <p:txBody>
          <a:bodyPr wrap="none" rtlCol="0">
            <a:spAutoFit/>
          </a:bodyPr>
          <a:lstStyle/>
          <a:p>
            <a:pPr algn="ctr" fontAlgn="ctr"/>
            <a:r>
              <a:rPr lang="en-US" sz="1400" smtClean="0">
                <a:latin typeface="Huawei Sans" panose="020C0503030203020204" pitchFamily="34" charset="0"/>
              </a:rPr>
              <a:t>SW1 (root bridge)</a:t>
            </a:r>
            <a:endParaRPr lang="en-US" altLang="zh-CN"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bwMode="gray">
          <a:xfrm>
            <a:off x="916619" y="3154224"/>
            <a:ext cx="562975" cy="307777"/>
          </a:xfrm>
          <a:prstGeom prst="rect">
            <a:avLst/>
          </a:prstGeom>
          <a:noFill/>
        </p:spPr>
        <p:txBody>
          <a:bodyPr wrap="none" rtlCol="0">
            <a:spAutoFit/>
          </a:bodyPr>
          <a:lstStyle/>
          <a:p>
            <a:pPr algn="ctr" fontAlgn="ctr"/>
            <a:r>
              <a:rPr lang="en-US" sz="1400" smtClean="0">
                <a:latin typeface="Huawei Sans" panose="020C0503030203020204" pitchFamily="34" charset="0"/>
              </a:rPr>
              <a:t>SW2</a:t>
            </a:r>
            <a:endParaRPr lang="en-US" altLang="zh-CN"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4747387" y="3154224"/>
            <a:ext cx="564578" cy="307777"/>
          </a:xfrm>
          <a:prstGeom prst="rect">
            <a:avLst/>
          </a:prstGeom>
          <a:noFill/>
        </p:spPr>
        <p:txBody>
          <a:bodyPr wrap="none" rtlCol="0">
            <a:spAutoFit/>
          </a:bodyPr>
          <a:lstStyle/>
          <a:p>
            <a:pPr algn="ctr" fontAlgn="ctr"/>
            <a:r>
              <a:rPr lang="en-US" sz="1400" smtClean="0">
                <a:latin typeface="Huawei Sans" panose="020C0503030203020204" pitchFamily="34" charset="0"/>
              </a:rPr>
              <a:t>SW3</a:t>
            </a:r>
            <a:endParaRPr lang="en-US" altLang="zh-CN"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椭圆 24"/>
          <p:cNvSpPr>
            <a:spLocks noChangeAspect="1"/>
          </p:cNvSpPr>
          <p:nvPr/>
        </p:nvSpPr>
        <p:spPr bwMode="gray">
          <a:xfrm>
            <a:off x="2726552" y="195641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D</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椭圆 25"/>
          <p:cNvSpPr>
            <a:spLocks noChangeAspect="1"/>
          </p:cNvSpPr>
          <p:nvPr/>
        </p:nvSpPr>
        <p:spPr bwMode="gray">
          <a:xfrm>
            <a:off x="3282416" y="1956414"/>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D</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椭圆 26"/>
          <p:cNvSpPr>
            <a:spLocks noChangeAspect="1"/>
          </p:cNvSpPr>
          <p:nvPr/>
        </p:nvSpPr>
        <p:spPr bwMode="gray">
          <a:xfrm>
            <a:off x="1648750" y="2980758"/>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R</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椭圆 29"/>
          <p:cNvSpPr>
            <a:spLocks noChangeAspect="1"/>
          </p:cNvSpPr>
          <p:nvPr/>
        </p:nvSpPr>
        <p:spPr bwMode="gray">
          <a:xfrm>
            <a:off x="1919224" y="3207108"/>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D</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连接符 34"/>
          <p:cNvCxnSpPr/>
          <p:nvPr/>
        </p:nvCxnSpPr>
        <p:spPr bwMode="gray">
          <a:xfrm>
            <a:off x="1581347" y="3575185"/>
            <a:ext cx="0" cy="3274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bwMode="gray">
          <a:xfrm flipH="1">
            <a:off x="1310015" y="3898224"/>
            <a:ext cx="90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椭圆 36"/>
          <p:cNvSpPr>
            <a:spLocks noChangeAspect="1"/>
          </p:cNvSpPr>
          <p:nvPr/>
        </p:nvSpPr>
        <p:spPr bwMode="gray">
          <a:xfrm>
            <a:off x="1486697" y="3451039"/>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D</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8" name="直接连接符 37"/>
          <p:cNvCxnSpPr/>
          <p:nvPr/>
        </p:nvCxnSpPr>
        <p:spPr bwMode="gray">
          <a:xfrm>
            <a:off x="1888990" y="3575185"/>
            <a:ext cx="0" cy="3274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椭圆 38"/>
          <p:cNvSpPr>
            <a:spLocks noChangeAspect="1"/>
          </p:cNvSpPr>
          <p:nvPr/>
        </p:nvSpPr>
        <p:spPr bwMode="gray">
          <a:xfrm>
            <a:off x="1779292" y="3448638"/>
            <a:ext cx="232480" cy="232480"/>
          </a:xfrm>
          <a:prstGeom prst="ellipse">
            <a:avLst/>
          </a:prstGeom>
          <a:solidFill>
            <a:srgbClr val="FF99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B</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0" name="组合 49"/>
          <p:cNvGrpSpPr/>
          <p:nvPr/>
        </p:nvGrpSpPr>
        <p:grpSpPr bwMode="gray">
          <a:xfrm>
            <a:off x="545224" y="4867976"/>
            <a:ext cx="1025667" cy="276999"/>
            <a:chOff x="723646" y="4249887"/>
            <a:chExt cx="1025667" cy="276999"/>
          </a:xfrm>
        </p:grpSpPr>
        <p:sp>
          <p:nvSpPr>
            <p:cNvPr id="43" name="椭圆 42"/>
            <p:cNvSpPr>
              <a:spLocks noChangeAspect="1"/>
            </p:cNvSpPr>
            <p:nvPr/>
          </p:nvSpPr>
          <p:spPr bwMode="gray">
            <a:xfrm>
              <a:off x="723646" y="4302283"/>
              <a:ext cx="180000" cy="180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smtClean="0">
                  <a:solidFill>
                    <a:prstClr val="white"/>
                  </a:solidFill>
                  <a:latin typeface="Huawei Sans" panose="020C0503030203020204" pitchFamily="34" charset="0"/>
                </a:rPr>
                <a:t>R</a:t>
              </a:r>
              <a:endParaRPr lang="en-US" altLang="zh-CN" sz="12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gray">
            <a:xfrm>
              <a:off x="846559" y="4249887"/>
              <a:ext cx="902754" cy="276999"/>
            </a:xfrm>
            <a:prstGeom prst="rect">
              <a:avLst/>
            </a:prstGeom>
            <a:noFill/>
          </p:spPr>
          <p:txBody>
            <a:bodyPr wrap="square" rtlCol="0">
              <a:spAutoFit/>
            </a:bodyPr>
            <a:lstStyle/>
            <a:p>
              <a:pPr fontAlgn="ctr">
                <a:spcBef>
                  <a:spcPts val="0"/>
                </a:spcBef>
                <a:spcAft>
                  <a:spcPts val="0"/>
                </a:spcAft>
              </a:pPr>
              <a:r>
                <a:rPr lang="en-US" sz="1200" b="1" smtClean="0">
                  <a:solidFill>
                    <a:schemeClr val="bg1">
                      <a:lumMod val="50000"/>
                    </a:schemeClr>
                  </a:solidFill>
                  <a:latin typeface="Huawei Sans" panose="020C0503030203020204" pitchFamily="34" charset="0"/>
                </a:rPr>
                <a:t>Root port</a:t>
              </a:r>
              <a:endParaRPr lang="en-US" altLang="zh-CN" sz="1200" b="1"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0" name="组合 39"/>
          <p:cNvGrpSpPr/>
          <p:nvPr/>
        </p:nvGrpSpPr>
        <p:grpSpPr bwMode="gray">
          <a:xfrm>
            <a:off x="1487879" y="4867976"/>
            <a:ext cx="1186367" cy="461665"/>
            <a:chOff x="723646" y="4543270"/>
            <a:chExt cx="1186367" cy="461665"/>
          </a:xfrm>
        </p:grpSpPr>
        <p:sp>
          <p:nvSpPr>
            <p:cNvPr id="45" name="椭圆 44"/>
            <p:cNvSpPr>
              <a:spLocks noChangeAspect="1"/>
            </p:cNvSpPr>
            <p:nvPr/>
          </p:nvSpPr>
          <p:spPr bwMode="gray">
            <a:xfrm>
              <a:off x="723646" y="4595666"/>
              <a:ext cx="180000" cy="18000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smtClean="0">
                  <a:solidFill>
                    <a:prstClr val="white"/>
                  </a:solidFill>
                  <a:latin typeface="Huawei Sans" panose="020C0503030203020204" pitchFamily="34" charset="0"/>
                </a:rPr>
                <a:t>D</a:t>
              </a:r>
              <a:endParaRPr lang="en-US" altLang="zh-CN" sz="12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bwMode="gray">
            <a:xfrm>
              <a:off x="846558" y="4543270"/>
              <a:ext cx="1063455" cy="461665"/>
            </a:xfrm>
            <a:prstGeom prst="rect">
              <a:avLst/>
            </a:prstGeom>
            <a:noFill/>
          </p:spPr>
          <p:txBody>
            <a:bodyPr wrap="square" rtlCol="0">
              <a:spAutoFit/>
            </a:bodyPr>
            <a:lstStyle/>
            <a:p>
              <a:pPr fontAlgn="ctr">
                <a:spcBef>
                  <a:spcPts val="0"/>
                </a:spcBef>
                <a:spcAft>
                  <a:spcPts val="0"/>
                </a:spcAft>
              </a:pPr>
              <a:r>
                <a:rPr lang="en-US" sz="1200" b="1" smtClean="0">
                  <a:solidFill>
                    <a:schemeClr val="bg1">
                      <a:lumMod val="50000"/>
                    </a:schemeClr>
                  </a:solidFill>
                  <a:latin typeface="Huawei Sans" panose="020C0503030203020204" pitchFamily="34" charset="0"/>
                </a:rPr>
                <a:t>Designated port</a:t>
              </a:r>
              <a:endParaRPr lang="en-US" altLang="zh-CN" sz="1200" b="1"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9" name="组合 48"/>
          <p:cNvGrpSpPr/>
          <p:nvPr/>
        </p:nvGrpSpPr>
        <p:grpSpPr bwMode="gray">
          <a:xfrm>
            <a:off x="2591090" y="4867976"/>
            <a:ext cx="1036369" cy="461665"/>
            <a:chOff x="723646" y="4836654"/>
            <a:chExt cx="1036369" cy="461665"/>
          </a:xfrm>
        </p:grpSpPr>
        <p:sp>
          <p:nvSpPr>
            <p:cNvPr id="47" name="椭圆 46"/>
            <p:cNvSpPr>
              <a:spLocks noChangeAspect="1"/>
            </p:cNvSpPr>
            <p:nvPr/>
          </p:nvSpPr>
          <p:spPr bwMode="gray">
            <a:xfrm>
              <a:off x="723646" y="4889050"/>
              <a:ext cx="180000" cy="180000"/>
            </a:xfrm>
            <a:prstGeom prst="ellipse">
              <a:avLst/>
            </a:prstGeom>
            <a:solidFill>
              <a:srgbClr val="C7000B"/>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200" b="1" dirty="0" smtClean="0">
                  <a:solidFill>
                    <a:prstClr val="white"/>
                  </a:solidFill>
                  <a:latin typeface="Huawei Sans" panose="020C0503030203020204" pitchFamily="34" charset="0"/>
                </a:rPr>
                <a:t>A</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bwMode="gray">
            <a:xfrm>
              <a:off x="846559" y="4836654"/>
              <a:ext cx="913456" cy="461665"/>
            </a:xfrm>
            <a:prstGeom prst="rect">
              <a:avLst/>
            </a:prstGeom>
            <a:noFill/>
          </p:spPr>
          <p:txBody>
            <a:bodyPr wrap="square" rtlCol="0">
              <a:spAutoFit/>
            </a:bodyPr>
            <a:lstStyle/>
            <a:p>
              <a:pPr fontAlgn="ctr">
                <a:spcBef>
                  <a:spcPts val="0"/>
                </a:spcBef>
                <a:spcAft>
                  <a:spcPts val="0"/>
                </a:spcAft>
              </a:pPr>
              <a:r>
                <a:rPr lang="en-US" sz="1200" b="1" dirty="0" smtClean="0">
                  <a:solidFill>
                    <a:srgbClr val="C7000B"/>
                  </a:solidFill>
                  <a:latin typeface="Huawei Sans" panose="020C0503030203020204" pitchFamily="34" charset="0"/>
                </a:rPr>
                <a:t>Alternate port</a:t>
              </a:r>
              <a:endParaRPr lang="en-US" sz="1200" b="1" dirty="0">
                <a:solidFill>
                  <a:srgbClr val="C7000B"/>
                </a:solidFill>
                <a:latin typeface="Huawei Sans" panose="020C0503030203020204" pitchFamily="34" charset="0"/>
              </a:endParaRPr>
            </a:p>
          </p:txBody>
        </p:sp>
      </p:grpSp>
      <p:grpSp>
        <p:nvGrpSpPr>
          <p:cNvPr id="58" name="组合 57"/>
          <p:cNvGrpSpPr/>
          <p:nvPr/>
        </p:nvGrpSpPr>
        <p:grpSpPr bwMode="gray">
          <a:xfrm>
            <a:off x="3614789" y="4867976"/>
            <a:ext cx="1051117" cy="461665"/>
            <a:chOff x="3002769" y="5268536"/>
            <a:chExt cx="1051117" cy="461665"/>
          </a:xfrm>
        </p:grpSpPr>
        <p:sp>
          <p:nvSpPr>
            <p:cNvPr id="56" name="椭圆 55"/>
            <p:cNvSpPr>
              <a:spLocks noChangeAspect="1"/>
            </p:cNvSpPr>
            <p:nvPr/>
          </p:nvSpPr>
          <p:spPr bwMode="gray">
            <a:xfrm>
              <a:off x="3002769" y="5317035"/>
              <a:ext cx="180000" cy="180000"/>
            </a:xfrm>
            <a:prstGeom prst="ellipse">
              <a:avLst/>
            </a:prstGeom>
            <a:solidFill>
              <a:srgbClr val="FF99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smtClean="0">
                  <a:solidFill>
                    <a:prstClr val="white"/>
                  </a:solidFill>
                  <a:latin typeface="Huawei Sans" panose="020C0503030203020204" pitchFamily="34" charset="0"/>
                </a:rPr>
                <a:t>B</a:t>
              </a:r>
              <a:endParaRPr lang="en-US" altLang="zh-CN" sz="12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3140430" y="5268536"/>
              <a:ext cx="913456" cy="461665"/>
            </a:xfrm>
            <a:prstGeom prst="rect">
              <a:avLst/>
            </a:prstGeom>
            <a:noFill/>
          </p:spPr>
          <p:txBody>
            <a:bodyPr wrap="square" rtlCol="0">
              <a:spAutoFit/>
            </a:bodyPr>
            <a:lstStyle>
              <a:defPPr>
                <a:defRPr lang="en-US"/>
              </a:defPPr>
              <a:lvl1pPr fontAlgn="auto">
                <a:spcBef>
                  <a:spcPts val="0"/>
                </a:spcBef>
                <a:spcAft>
                  <a:spcPts val="0"/>
                </a:spcAft>
                <a:defRPr sz="1200" b="1">
                  <a:solidFill>
                    <a:srgbClr val="FF9900"/>
                  </a:solidFill>
                </a:defRPr>
              </a:lvl1pPr>
            </a:lstStyle>
            <a:p>
              <a:pPr fontAlgn="ctr"/>
              <a:r>
                <a:rPr lang="en-US" dirty="0" smtClean="0">
                  <a:latin typeface="Huawei Sans" panose="020C0503030203020204" pitchFamily="34" charset="0"/>
                </a:rPr>
                <a:t>Backup port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59" name="图片 11" descr="开放网络-蓝.png"/>
          <p:cNvPicPr>
            <a:picLocks noChangeAspect="1"/>
          </p:cNvPicPr>
          <p:nvPr/>
        </p:nvPicPr>
        <p:blipFill>
          <a:blip r:embed="rId4" cstate="print"/>
          <a:stretch>
            <a:fillRect/>
          </a:stretch>
        </p:blipFill>
        <p:spPr bwMode="gray">
          <a:xfrm>
            <a:off x="4751077" y="3797660"/>
            <a:ext cx="490552" cy="377619"/>
          </a:xfrm>
          <a:prstGeom prst="rect">
            <a:avLst/>
          </a:prstGeom>
        </p:spPr>
      </p:pic>
      <p:cxnSp>
        <p:nvCxnSpPr>
          <p:cNvPr id="61" name="直接连接符 60"/>
          <p:cNvCxnSpPr>
            <a:endCxn id="60" idx="0"/>
          </p:cNvCxnSpPr>
          <p:nvPr/>
        </p:nvCxnSpPr>
        <p:spPr bwMode="gray">
          <a:xfrm flipH="1">
            <a:off x="3917176" y="3265687"/>
            <a:ext cx="515077" cy="5258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图片 76" descr="接入交换机.png"/>
          <p:cNvPicPr>
            <a:picLocks noChangeAspect="1"/>
          </p:cNvPicPr>
          <p:nvPr/>
        </p:nvPicPr>
        <p:blipFill>
          <a:blip r:embed="rId3" cstate="print"/>
          <a:stretch>
            <a:fillRect/>
          </a:stretch>
        </p:blipFill>
        <p:spPr bwMode="gray">
          <a:xfrm>
            <a:off x="4211077" y="3089093"/>
            <a:ext cx="540000" cy="441818"/>
          </a:xfrm>
          <a:prstGeom prst="rect">
            <a:avLst/>
          </a:prstGeom>
        </p:spPr>
      </p:pic>
      <p:sp>
        <p:nvSpPr>
          <p:cNvPr id="28" name="椭圆 27"/>
          <p:cNvSpPr>
            <a:spLocks noChangeAspect="1"/>
          </p:cNvSpPr>
          <p:nvPr/>
        </p:nvSpPr>
        <p:spPr bwMode="gray">
          <a:xfrm>
            <a:off x="4347358" y="2979888"/>
            <a:ext cx="232480" cy="232480"/>
          </a:xfrm>
          <a:prstGeom prst="ellipse">
            <a:avLst/>
          </a:prstGeom>
          <a:solidFill>
            <a:schemeClr val="bg1">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R</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椭圆 28"/>
          <p:cNvSpPr>
            <a:spLocks noChangeAspect="1"/>
          </p:cNvSpPr>
          <p:nvPr/>
        </p:nvSpPr>
        <p:spPr bwMode="gray">
          <a:xfrm>
            <a:off x="4031104" y="3179877"/>
            <a:ext cx="232480" cy="232480"/>
          </a:xfrm>
          <a:prstGeom prst="ellipse">
            <a:avLst/>
          </a:prstGeom>
          <a:solidFill>
            <a:srgbClr val="C7000B"/>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prstClr val="white"/>
                </a:solidFill>
                <a:latin typeface="Huawei Sans" panose="020C0503030203020204" pitchFamily="34" charset="0"/>
              </a:rPr>
              <a:t>A</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11" descr="开放网络-蓝.png"/>
          <p:cNvPicPr>
            <a:picLocks noChangeAspect="1"/>
          </p:cNvPicPr>
          <p:nvPr/>
        </p:nvPicPr>
        <p:blipFill>
          <a:blip r:embed="rId4" cstate="print"/>
          <a:stretch>
            <a:fillRect/>
          </a:stretch>
        </p:blipFill>
        <p:spPr bwMode="gray">
          <a:xfrm>
            <a:off x="3671900" y="3791586"/>
            <a:ext cx="490552" cy="377619"/>
          </a:xfrm>
          <a:prstGeom prst="rect">
            <a:avLst/>
          </a:prstGeom>
        </p:spPr>
      </p:pic>
      <p:grpSp>
        <p:nvGrpSpPr>
          <p:cNvPr id="69" name="组合 68"/>
          <p:cNvGrpSpPr/>
          <p:nvPr/>
        </p:nvGrpSpPr>
        <p:grpSpPr bwMode="gray">
          <a:xfrm>
            <a:off x="4692991" y="4868310"/>
            <a:ext cx="1051117" cy="276999"/>
            <a:chOff x="3002769" y="5268536"/>
            <a:chExt cx="1051117" cy="276999"/>
          </a:xfrm>
        </p:grpSpPr>
        <p:sp>
          <p:nvSpPr>
            <p:cNvPr id="70" name="椭圆 69"/>
            <p:cNvSpPr>
              <a:spLocks noChangeAspect="1"/>
            </p:cNvSpPr>
            <p:nvPr/>
          </p:nvSpPr>
          <p:spPr bwMode="gray">
            <a:xfrm>
              <a:off x="3002769" y="5317035"/>
              <a:ext cx="180000" cy="18000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smtClean="0">
                  <a:solidFill>
                    <a:prstClr val="white"/>
                  </a:solidFill>
                  <a:latin typeface="Huawei Sans" panose="020C0503030203020204" pitchFamily="34" charset="0"/>
                </a:rPr>
                <a:t>E</a:t>
              </a:r>
              <a:endParaRPr lang="en-US" altLang="zh-CN" sz="12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框 70"/>
            <p:cNvSpPr txBox="1"/>
            <p:nvPr/>
          </p:nvSpPr>
          <p:spPr bwMode="gray">
            <a:xfrm>
              <a:off x="3140430" y="5268536"/>
              <a:ext cx="913456" cy="276999"/>
            </a:xfrm>
            <a:prstGeom prst="rect">
              <a:avLst/>
            </a:prstGeom>
            <a:noFill/>
          </p:spPr>
          <p:txBody>
            <a:bodyPr wrap="square" rtlCol="0">
              <a:spAutoFit/>
            </a:bodyPr>
            <a:lstStyle>
              <a:defPPr>
                <a:defRPr lang="en-US"/>
              </a:defPPr>
              <a:lvl1pPr fontAlgn="auto">
                <a:spcBef>
                  <a:spcPts val="0"/>
                </a:spcBef>
                <a:spcAft>
                  <a:spcPts val="0"/>
                </a:spcAft>
                <a:defRPr sz="1200" b="1">
                  <a:solidFill>
                    <a:srgbClr val="FF9900"/>
                  </a:solidFill>
                </a:defRPr>
              </a:lvl1pPr>
            </a:lstStyle>
            <a:p>
              <a:pPr fontAlgn="ctr"/>
              <a:r>
                <a:rPr lang="en-US" smtClean="0">
                  <a:solidFill>
                    <a:srgbClr val="62B230"/>
                  </a:solidFill>
                  <a:latin typeface="Huawei Sans" panose="020C0503030203020204" pitchFamily="34" charset="0"/>
                </a:rPr>
                <a:t>Edge port</a:t>
              </a:r>
              <a:endParaRPr lang="en-US" altLang="zh-CN">
                <a:solidFill>
                  <a:srgbClr val="62B230"/>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3" name="椭圆 72"/>
          <p:cNvSpPr>
            <a:spLocks noChangeAspect="1"/>
          </p:cNvSpPr>
          <p:nvPr/>
        </p:nvSpPr>
        <p:spPr bwMode="gray">
          <a:xfrm>
            <a:off x="4144518" y="3416362"/>
            <a:ext cx="232480" cy="23248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E</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椭圆 73"/>
          <p:cNvSpPr>
            <a:spLocks noChangeAspect="1"/>
          </p:cNvSpPr>
          <p:nvPr/>
        </p:nvSpPr>
        <p:spPr bwMode="gray">
          <a:xfrm>
            <a:off x="4546927" y="3416362"/>
            <a:ext cx="232480" cy="232480"/>
          </a:xfrm>
          <a:prstGeom prst="ellipse">
            <a:avLst/>
          </a:prstGeom>
          <a:solidFill>
            <a:srgbClr val="62B2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smtClean="0">
                <a:solidFill>
                  <a:prstClr val="white"/>
                </a:solidFill>
                <a:latin typeface="Huawei Sans" panose="020C0503030203020204" pitchFamily="34" charset="0"/>
              </a:rPr>
              <a:t>E</a:t>
            </a:r>
            <a:endParaRPr lang="en-US" altLang="zh-CN" sz="14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6186679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Multiple Spanning Tree Protocol (MSTP)</a:t>
            </a:r>
            <a:endParaRPr lang="en-US" altLang="zh-CN">
              <a:sym typeface="Huawei Sans" panose="020C0503030203020204" pitchFamily="34" charset="0"/>
            </a:endParaRPr>
          </a:p>
        </p:txBody>
      </p:sp>
      <p:sp>
        <p:nvSpPr>
          <p:cNvPr id="94" name="矩形 93"/>
          <p:cNvSpPr/>
          <p:nvPr/>
        </p:nvSpPr>
        <p:spPr bwMode="gray">
          <a:xfrm>
            <a:off x="5627209" y="1221544"/>
            <a:ext cx="6211821" cy="4708981"/>
          </a:xfrm>
          <a:prstGeom prst="rect">
            <a:avLst/>
          </a:prstGeom>
        </p:spPr>
        <p:txBody>
          <a:bodyPr wrap="square">
            <a:spAutoFit/>
          </a:bodyPr>
          <a:lstStyle/>
          <a:p>
            <a:pPr marL="285750" lvl="0" indent="-285750" defTabSz="914034" fontAlgn="ctr">
              <a:lnSpc>
                <a:spcPts val="2400"/>
              </a:lnSpc>
              <a:spcBef>
                <a:spcPts val="792"/>
              </a:spcBef>
              <a:buSzPct val="50000"/>
              <a:buFont typeface="Wingdings" panose="05000000000000000000" pitchFamily="2" charset="2"/>
              <a:buChar char="l"/>
            </a:pPr>
            <a:r>
              <a:rPr lang="en-US" sz="1400" dirty="0" smtClean="0">
                <a:solidFill>
                  <a:prstClr val="black"/>
                </a:solidFill>
                <a:latin typeface="Huawei Sans" panose="020C0503030203020204" pitchFamily="34" charset="0"/>
              </a:rPr>
              <a:t>Defined in IEEE 802.1s and compatible with STP and RSTP, MSTP implements fast convergence while providing multiple redundant paths for forwarding data, effectively load balancing traffic for VLANs.</a:t>
            </a:r>
          </a:p>
          <a:p>
            <a:pPr marL="285750" lvl="0" indent="-285750" defTabSz="914034" fontAlgn="ctr">
              <a:lnSpc>
                <a:spcPts val="2400"/>
              </a:lnSpc>
              <a:spcBef>
                <a:spcPts val="792"/>
              </a:spcBef>
              <a:buSzPct val="50000"/>
              <a:buFont typeface="Wingdings" panose="05000000000000000000" pitchFamily="2" charset="2"/>
              <a:buChar char="l"/>
            </a:pPr>
            <a:r>
              <a:rPr lang="en-US" sz="1400" dirty="0" smtClean="0">
                <a:solidFill>
                  <a:prstClr val="black"/>
                </a:solidFill>
                <a:latin typeface="Huawei Sans" panose="020C0503030203020204" pitchFamily="34" charset="0"/>
              </a:rPr>
              <a:t>An MSTP network is composed of one or more MST regions, and each MST region contains one or more multiple spanning tree instances (MSTIs). An MSTI is a tree network that consists of switches running STP, RSTP, or MSTP. </a:t>
            </a:r>
            <a:endParaRPr lang="en-US" altLang="zh-CN" sz="14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285750" lvl="0" indent="-285750" defTabSz="914034" fontAlgn="ctr">
              <a:lnSpc>
                <a:spcPts val="2400"/>
              </a:lnSpc>
              <a:spcBef>
                <a:spcPts val="792"/>
              </a:spcBef>
              <a:buSzPct val="50000"/>
              <a:buFont typeface="Wingdings" panose="05000000000000000000" pitchFamily="2" charset="2"/>
              <a:buChar char="l"/>
            </a:pPr>
            <a:r>
              <a:rPr lang="en-US" sz="1400" dirty="0" smtClean="0">
                <a:solidFill>
                  <a:prstClr val="black"/>
                </a:solidFill>
                <a:latin typeface="Huawei Sans" panose="020C0503030203020204" pitchFamily="34" charset="0"/>
              </a:rPr>
              <a:t>The switches in the same MST region share the following characteristics:</a:t>
            </a:r>
          </a:p>
          <a:p>
            <a:pPr marL="542925" lvl="1" indent="-266700" defTabSz="914034" fontAlgn="ctr">
              <a:lnSpc>
                <a:spcPts val="2400"/>
              </a:lnSpc>
              <a:spcBef>
                <a:spcPts val="792"/>
              </a:spcBef>
              <a:buSzPct val="50000"/>
              <a:buFont typeface="Wingdings" panose="05000000000000000000" pitchFamily="2" charset="2"/>
              <a:buChar char="p"/>
            </a:pPr>
            <a:r>
              <a:rPr lang="en-US" sz="1400" dirty="0">
                <a:latin typeface="Huawei Sans" panose="020C0503030203020204" pitchFamily="34" charset="0"/>
              </a:rPr>
              <a:t>Have MSTP enabled.</a:t>
            </a:r>
            <a:endParaRPr lang="en-US" altLang="zh-CN" sz="1400" dirty="0">
              <a:latin typeface="Huawei Sans" panose="020C0503030203020204" pitchFamily="34" charset="0"/>
              <a:sym typeface="Huawei Sans" panose="020C0503030203020204" pitchFamily="34" charset="0"/>
            </a:endParaRPr>
          </a:p>
          <a:p>
            <a:pPr marL="542925" lvl="1" indent="-266700" defTabSz="914034" fontAlgn="ctr">
              <a:lnSpc>
                <a:spcPts val="2400"/>
              </a:lnSpc>
              <a:spcBef>
                <a:spcPts val="792"/>
              </a:spcBef>
              <a:buSzPct val="50000"/>
              <a:buFont typeface="Wingdings" panose="05000000000000000000" pitchFamily="2" charset="2"/>
              <a:buChar char="p"/>
            </a:pPr>
            <a:r>
              <a:rPr lang="en-US" sz="1400" dirty="0">
                <a:latin typeface="Huawei Sans" panose="020C0503030203020204" pitchFamily="34" charset="0"/>
              </a:rPr>
              <a:t>Have the same region name.</a:t>
            </a:r>
            <a:endParaRPr lang="en-US" altLang="zh-CN" sz="1400" dirty="0">
              <a:latin typeface="Huawei Sans" panose="020C0503030203020204" pitchFamily="34" charset="0"/>
              <a:sym typeface="Huawei Sans" panose="020C0503030203020204" pitchFamily="34" charset="0"/>
            </a:endParaRPr>
          </a:p>
          <a:p>
            <a:pPr marL="542925" lvl="1" indent="-266700" defTabSz="914034" fontAlgn="ctr">
              <a:lnSpc>
                <a:spcPts val="2400"/>
              </a:lnSpc>
              <a:spcBef>
                <a:spcPts val="792"/>
              </a:spcBef>
              <a:buSzPct val="50000"/>
              <a:buFont typeface="Wingdings" panose="05000000000000000000" pitchFamily="2" charset="2"/>
              <a:buChar char="p"/>
            </a:pPr>
            <a:r>
              <a:rPr lang="en-US" sz="1400" dirty="0">
                <a:latin typeface="Huawei Sans" panose="020C0503030203020204" pitchFamily="34" charset="0"/>
              </a:rPr>
              <a:t>Have the same VLAN-to-MSTI mappings.</a:t>
            </a:r>
            <a:endParaRPr lang="en-US" altLang="zh-CN" sz="1400" dirty="0">
              <a:latin typeface="Huawei Sans" panose="020C0503030203020204" pitchFamily="34" charset="0"/>
              <a:sym typeface="Huawei Sans" panose="020C0503030203020204" pitchFamily="34" charset="0"/>
            </a:endParaRPr>
          </a:p>
          <a:p>
            <a:pPr marL="542925" lvl="1" indent="-266700" defTabSz="914034" fontAlgn="ctr">
              <a:lnSpc>
                <a:spcPts val="2400"/>
              </a:lnSpc>
              <a:spcBef>
                <a:spcPts val="792"/>
              </a:spcBef>
              <a:buSzPct val="50000"/>
              <a:buFont typeface="Wingdings" panose="05000000000000000000" pitchFamily="2" charset="2"/>
              <a:buChar char="p"/>
            </a:pPr>
            <a:r>
              <a:rPr lang="en-US" sz="1400" dirty="0" smtClean="0">
                <a:latin typeface="Huawei Sans" panose="020C0503030203020204" pitchFamily="34" charset="0"/>
              </a:rPr>
              <a:t>Have the same MSTP revision level.</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5" name="图片 9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322490" y="2124510"/>
            <a:ext cx="540000" cy="442800"/>
          </a:xfrm>
          <a:prstGeom prst="rect">
            <a:avLst/>
          </a:prstGeom>
        </p:spPr>
      </p:pic>
      <p:pic>
        <p:nvPicPr>
          <p:cNvPr id="96" name="图片 9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342200" y="2124510"/>
            <a:ext cx="540000" cy="442800"/>
          </a:xfrm>
          <a:prstGeom prst="rect">
            <a:avLst/>
          </a:prstGeom>
        </p:spPr>
      </p:pic>
      <p:cxnSp>
        <p:nvCxnSpPr>
          <p:cNvPr id="97" name="直接连接符 96"/>
          <p:cNvCxnSpPr>
            <a:endCxn id="104" idx="1"/>
          </p:cNvCxnSpPr>
          <p:nvPr/>
        </p:nvCxnSpPr>
        <p:spPr bwMode="gray">
          <a:xfrm>
            <a:off x="1597846" y="2573209"/>
            <a:ext cx="1238331" cy="1362041"/>
          </a:xfrm>
          <a:prstGeom prst="line">
            <a:avLst/>
          </a:prstGeom>
          <a:noFill/>
          <a:ln w="19050" cap="flat" cmpd="sng" algn="ctr">
            <a:solidFill>
              <a:srgbClr val="151515"/>
            </a:solidFill>
            <a:prstDash val="solid"/>
            <a:miter lim="800000"/>
          </a:ln>
          <a:effectLst/>
        </p:spPr>
      </p:cxnSp>
      <p:cxnSp>
        <p:nvCxnSpPr>
          <p:cNvPr id="98" name="直接连接符 97"/>
          <p:cNvCxnSpPr>
            <a:stCxn id="104" idx="3"/>
          </p:cNvCxnSpPr>
          <p:nvPr/>
        </p:nvCxnSpPr>
        <p:spPr bwMode="gray">
          <a:xfrm flipV="1">
            <a:off x="3376177" y="2573209"/>
            <a:ext cx="1241894" cy="1362041"/>
          </a:xfrm>
          <a:prstGeom prst="line">
            <a:avLst/>
          </a:prstGeom>
          <a:noFill/>
          <a:ln w="19050" cap="flat" cmpd="sng" algn="ctr">
            <a:solidFill>
              <a:srgbClr val="151515"/>
            </a:solidFill>
            <a:prstDash val="solid"/>
            <a:miter lim="800000"/>
          </a:ln>
          <a:effectLst/>
        </p:spPr>
      </p:cxnSp>
      <p:sp>
        <p:nvSpPr>
          <p:cNvPr id="99" name="文本框 98"/>
          <p:cNvSpPr txBox="1"/>
          <p:nvPr/>
        </p:nvSpPr>
        <p:spPr bwMode="gray">
          <a:xfrm>
            <a:off x="4847630" y="2196152"/>
            <a:ext cx="562975" cy="307777"/>
          </a:xfrm>
          <a:prstGeom prst="rect">
            <a:avLst/>
          </a:prstGeom>
          <a:noFill/>
        </p:spPr>
        <p:txBody>
          <a:bodyPr wrap="none" rtlCol="0">
            <a:spAutoFit/>
          </a:bodyPr>
          <a:lstStyle>
            <a:defPPr>
              <a:defRPr lang="en-US"/>
            </a:defPPr>
            <a:lvl1pPr marR="0" lvl="0" indent="0" algn="ctr" fontAlgn="auto">
              <a:spcBef>
                <a:spcPts val="0"/>
              </a:spcBef>
              <a:spcAft>
                <a:spcPts val="0"/>
              </a:spcAft>
              <a:buClrTx/>
              <a:buSzTx/>
              <a:buFontTx/>
              <a:buNone/>
              <a:tabLst/>
              <a:defRPr kumimoji="0" sz="1400" b="0" i="0" u="none" strike="noStrike" kern="0" cap="none" spc="0" normalizeH="0" baseline="0">
                <a:ln>
                  <a:noFill/>
                </a:ln>
                <a:solidFill>
                  <a:srgbClr val="1D1D1A"/>
                </a:solidFill>
                <a:effectLst/>
                <a:uLnTx/>
                <a:uFillTx/>
              </a:defRPr>
            </a:lvl1pPr>
          </a:lstStyle>
          <a:p>
            <a:pPr fontAlgn="ctr"/>
            <a:r>
              <a:rPr lang="en-US" smtClean="0">
                <a:latin typeface="Huawei Sans" panose="020C0503030203020204" pitchFamily="34" charset="0"/>
              </a:rPr>
              <a:t>SW2</a:t>
            </a:r>
            <a:endParaRPr lang="en-US" altLang="zh-CN">
              <a:latin typeface="Huawei Sans" panose="020C0503030203020204" pitchFamily="34" charset="0"/>
            </a:endParaRPr>
          </a:p>
        </p:txBody>
      </p:sp>
      <p:sp>
        <p:nvSpPr>
          <p:cNvPr id="100" name="文本框 99"/>
          <p:cNvSpPr txBox="1"/>
          <p:nvPr/>
        </p:nvSpPr>
        <p:spPr bwMode="gray">
          <a:xfrm>
            <a:off x="2832092" y="3245981"/>
            <a:ext cx="564578" cy="528350"/>
          </a:xfrm>
          <a:prstGeom prst="rect">
            <a:avLst/>
          </a:prstGeom>
          <a:noFill/>
        </p:spPr>
        <p:txBody>
          <a:bodyPr wrap="none" rtlCol="0">
            <a:spAutoFit/>
          </a:bodyPr>
          <a:lstStyle/>
          <a:p>
            <a:pPr marL="0" marR="0" lvl="0" indent="0" defTabSz="914478" eaLnBrk="1" fontAlgn="ctr" latinLnBrk="0" hangingPunct="1">
              <a:lnSpc>
                <a:spcPts val="3440"/>
              </a:lnSpc>
              <a:spcBef>
                <a:spcPts val="0"/>
              </a:spcBef>
              <a:spcAft>
                <a:spcPts val="0"/>
              </a:spcAft>
              <a:buClrTx/>
              <a:buSzTx/>
              <a:buFontTx/>
              <a:buNone/>
              <a:tabLst/>
              <a:defRPr/>
            </a:pPr>
            <a:r>
              <a:rPr lang="en-US" sz="1400" b="0" smtClean="0">
                <a:solidFill>
                  <a:srgbClr val="1D1D1A"/>
                </a:solidFill>
                <a:latin typeface="Huawei Sans" panose="020C0503030203020204" pitchFamily="34" charset="0"/>
              </a:rPr>
              <a:t>SW3</a:t>
            </a:r>
            <a:endParaRPr kumimoji="0" lang="en-US" altLang="zh-CN" sz="1400" b="0" i="0" u="none" strike="noStrike" kern="0" cap="none" spc="0" normalizeH="0" baseline="0" noProof="0" smtClean="0">
              <a:ln>
                <a:noFill/>
              </a:ln>
              <a:solidFill>
                <a:srgbClr val="1D1D1A"/>
              </a:solidFill>
              <a:effectLst/>
              <a:uLnTx/>
              <a:uFillTx/>
              <a:latin typeface="Huawei Sans" panose="020C0503030203020204" pitchFamily="34" charset="0"/>
            </a:endParaRPr>
          </a:p>
        </p:txBody>
      </p:sp>
      <p:sp>
        <p:nvSpPr>
          <p:cNvPr id="101" name="文本框 100"/>
          <p:cNvSpPr txBox="1"/>
          <p:nvPr/>
        </p:nvSpPr>
        <p:spPr bwMode="gray">
          <a:xfrm>
            <a:off x="795744" y="2196152"/>
            <a:ext cx="572593" cy="307777"/>
          </a:xfrm>
          <a:prstGeom prst="rect">
            <a:avLst/>
          </a:prstGeom>
          <a:noFill/>
        </p:spPr>
        <p:txBody>
          <a:bodyPr wrap="none" rtlCol="0">
            <a:spAutoFit/>
          </a:bodyPr>
          <a:lstStyle/>
          <a:p>
            <a:pPr marL="0" marR="0" lvl="0" indent="0" algn="ctr" defTabSz="914478" eaLnBrk="1" fontAlgn="ctr" latinLnBrk="0" hangingPunct="1">
              <a:spcBef>
                <a:spcPts val="0"/>
              </a:spcBef>
              <a:spcAft>
                <a:spcPts val="0"/>
              </a:spcAft>
              <a:buClrTx/>
              <a:buSzTx/>
              <a:buFontTx/>
              <a:buNone/>
              <a:tabLst/>
              <a:defRPr/>
            </a:pPr>
            <a:r>
              <a:rPr lang="en-US" sz="1400" b="0" smtClean="0">
                <a:solidFill>
                  <a:srgbClr val="1D1D1A"/>
                </a:solidFill>
                <a:latin typeface="Huawei Sans" panose="020C0503030203020204" pitchFamily="34" charset="0"/>
              </a:rPr>
              <a:t>SW1</a:t>
            </a:r>
            <a:endParaRPr lang="en-US" sz="1400" b="0">
              <a:solidFill>
                <a:srgbClr val="1D1D1A"/>
              </a:solidFill>
              <a:latin typeface="Huawei Sans" panose="020C0503030203020204" pitchFamily="34" charset="0"/>
            </a:endParaRPr>
          </a:p>
        </p:txBody>
      </p:sp>
      <p:cxnSp>
        <p:nvCxnSpPr>
          <p:cNvPr id="102" name="直接箭头连接符 101"/>
          <p:cNvCxnSpPr/>
          <p:nvPr/>
        </p:nvCxnSpPr>
        <p:spPr bwMode="gray">
          <a:xfrm>
            <a:off x="1867846" y="2351809"/>
            <a:ext cx="2480225" cy="0"/>
          </a:xfrm>
          <a:prstGeom prst="straightConnector1">
            <a:avLst/>
          </a:prstGeom>
          <a:noFill/>
          <a:ln w="19050" cap="flat" cmpd="sng" algn="ctr">
            <a:solidFill>
              <a:srgbClr val="1D1D1A"/>
            </a:solidFill>
            <a:prstDash val="solid"/>
            <a:miter lim="800000"/>
            <a:headEnd type="none" w="med" len="med"/>
            <a:tailEnd type="none" w="med" len="med"/>
          </a:ln>
          <a:effectLst/>
        </p:spPr>
      </p:cxnSp>
      <p:cxnSp>
        <p:nvCxnSpPr>
          <p:cNvPr id="103" name="直接连接符 102"/>
          <p:cNvCxnSpPr>
            <a:stCxn id="114" idx="0"/>
            <a:endCxn id="104" idx="2"/>
          </p:cNvCxnSpPr>
          <p:nvPr/>
        </p:nvCxnSpPr>
        <p:spPr bwMode="gray">
          <a:xfrm flipV="1">
            <a:off x="2448953" y="4156650"/>
            <a:ext cx="657224" cy="563008"/>
          </a:xfrm>
          <a:prstGeom prst="line">
            <a:avLst/>
          </a:prstGeom>
          <a:noFill/>
          <a:ln w="19050" cap="flat" cmpd="sng" algn="ctr">
            <a:solidFill>
              <a:srgbClr val="151515"/>
            </a:solidFill>
            <a:prstDash val="solid"/>
            <a:miter lim="800000"/>
          </a:ln>
          <a:effectLst/>
        </p:spPr>
      </p:cxnSp>
      <p:pic>
        <p:nvPicPr>
          <p:cNvPr id="104" name="图片 10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836177" y="3713850"/>
            <a:ext cx="540000" cy="442800"/>
          </a:xfrm>
          <a:prstGeom prst="rect">
            <a:avLst/>
          </a:prstGeom>
        </p:spPr>
      </p:pic>
      <p:sp>
        <p:nvSpPr>
          <p:cNvPr id="110" name="圆角矩形 109"/>
          <p:cNvSpPr/>
          <p:nvPr/>
        </p:nvSpPr>
        <p:spPr bwMode="gray">
          <a:xfrm>
            <a:off x="455614" y="4615618"/>
            <a:ext cx="1723808"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smtClean="0">
                <a:solidFill>
                  <a:schemeClr val="tx1"/>
                </a:solidFill>
                <a:latin typeface="Huawei Sans" panose="020C0503030203020204" pitchFamily="34" charset="0"/>
              </a:rPr>
              <a:t>Instance 1: </a:t>
            </a:r>
          </a:p>
          <a:p>
            <a:pPr algn="ctr" fontAlgn="ctr"/>
            <a:r>
              <a:rPr lang="en-US" sz="1400" smtClean="0">
                <a:solidFill>
                  <a:schemeClr val="tx1"/>
                </a:solidFill>
                <a:latin typeface="Huawei Sans" panose="020C0503030203020204" pitchFamily="34" charset="0"/>
              </a:rPr>
              <a:t>VLAN 1, 2, 3 ... 10</a:t>
            </a:r>
            <a:endParaRPr lang="en-US" sz="1400">
              <a:solidFill>
                <a:schemeClr val="tx1"/>
              </a:solidFill>
              <a:latin typeface="Huawei Sans" panose="020C0503030203020204" pitchFamily="34" charset="0"/>
            </a:endParaRPr>
          </a:p>
        </p:txBody>
      </p:sp>
      <p:pic>
        <p:nvPicPr>
          <p:cNvPr id="114" name="图片 113" descr="PC.png"/>
          <p:cNvPicPr>
            <a:picLocks noChangeAspect="1"/>
          </p:cNvPicPr>
          <p:nvPr/>
        </p:nvPicPr>
        <p:blipFill>
          <a:blip r:embed="rId5" cstate="print"/>
          <a:stretch>
            <a:fillRect/>
          </a:stretch>
        </p:blipFill>
        <p:spPr bwMode="gray">
          <a:xfrm>
            <a:off x="2179421" y="4719658"/>
            <a:ext cx="539063" cy="414000"/>
          </a:xfrm>
          <a:prstGeom prst="rect">
            <a:avLst/>
          </a:prstGeom>
        </p:spPr>
      </p:pic>
      <p:sp>
        <p:nvSpPr>
          <p:cNvPr id="116" name="任意多边形 115"/>
          <p:cNvSpPr/>
          <p:nvPr/>
        </p:nvSpPr>
        <p:spPr bwMode="auto">
          <a:xfrm>
            <a:off x="1996115" y="1798912"/>
            <a:ext cx="888642" cy="2768957"/>
          </a:xfrm>
          <a:custGeom>
            <a:avLst/>
            <a:gdLst>
              <a:gd name="connsiteX0" fmla="*/ 0 w 888642"/>
              <a:gd name="connsiteY0" fmla="*/ 0 h 2768957"/>
              <a:gd name="connsiteX1" fmla="*/ 0 w 888642"/>
              <a:gd name="connsiteY1" fmla="*/ 785611 h 2768957"/>
              <a:gd name="connsiteX2" fmla="*/ 888642 w 888642"/>
              <a:gd name="connsiteY2" fmla="*/ 1674253 h 2768957"/>
              <a:gd name="connsiteX3" fmla="*/ 862884 w 888642"/>
              <a:gd name="connsiteY3" fmla="*/ 2768957 h 2768957"/>
            </a:gdLst>
            <a:ahLst/>
            <a:cxnLst>
              <a:cxn ang="0">
                <a:pos x="connsiteX0" y="connsiteY0"/>
              </a:cxn>
              <a:cxn ang="0">
                <a:pos x="connsiteX1" y="connsiteY1"/>
              </a:cxn>
              <a:cxn ang="0">
                <a:pos x="connsiteX2" y="connsiteY2"/>
              </a:cxn>
              <a:cxn ang="0">
                <a:pos x="connsiteX3" y="connsiteY3"/>
              </a:cxn>
            </a:cxnLst>
            <a:rect l="l" t="t" r="r" b="b"/>
            <a:pathLst>
              <a:path w="888642" h="2768957">
                <a:moveTo>
                  <a:pt x="0" y="0"/>
                </a:moveTo>
                <a:lnTo>
                  <a:pt x="0" y="785611"/>
                </a:lnTo>
                <a:lnTo>
                  <a:pt x="888642" y="1674253"/>
                </a:lnTo>
                <a:lnTo>
                  <a:pt x="862884" y="2768957"/>
                </a:lnTo>
              </a:path>
            </a:pathLst>
          </a:custGeom>
          <a:noFill/>
          <a:ln w="57150">
            <a:solidFill>
              <a:srgbClr val="FFD17D"/>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latin typeface="Huawei Sans" panose="020C0503030203020204" pitchFamily="34" charset="0"/>
              <a:ea typeface="方正兰亭黑简体" panose="02000000000000000000" pitchFamily="2" charset="-122"/>
            </a:endParaRPr>
          </a:p>
        </p:txBody>
      </p:sp>
      <p:sp>
        <p:nvSpPr>
          <p:cNvPr id="117" name="圆角矩形 116"/>
          <p:cNvSpPr/>
          <p:nvPr/>
        </p:nvSpPr>
        <p:spPr bwMode="gray">
          <a:xfrm>
            <a:off x="2347388" y="2641337"/>
            <a:ext cx="1326427" cy="381287"/>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smtClean="0">
                <a:solidFill>
                  <a:schemeClr val="tx1"/>
                </a:solidFill>
                <a:latin typeface="Huawei Sans" panose="020C0503030203020204" pitchFamily="34" charset="0"/>
              </a:rPr>
              <a:t>Data traffic</a:t>
            </a:r>
            <a:endParaRPr lang="en-US" altLang="zh-CN" sz="1400">
              <a:solidFill>
                <a:schemeClr val="tx1"/>
              </a:solidFill>
              <a:latin typeface="Huawei Sans" panose="020C0503030203020204" pitchFamily="34" charset="0"/>
            </a:endParaRPr>
          </a:p>
        </p:txBody>
      </p:sp>
      <p:sp>
        <p:nvSpPr>
          <p:cNvPr id="118" name="任意多边形 117"/>
          <p:cNvSpPr/>
          <p:nvPr/>
        </p:nvSpPr>
        <p:spPr bwMode="auto">
          <a:xfrm flipH="1">
            <a:off x="3355901" y="1787339"/>
            <a:ext cx="888642" cy="2768957"/>
          </a:xfrm>
          <a:custGeom>
            <a:avLst/>
            <a:gdLst>
              <a:gd name="connsiteX0" fmla="*/ 0 w 888642"/>
              <a:gd name="connsiteY0" fmla="*/ 0 h 2768957"/>
              <a:gd name="connsiteX1" fmla="*/ 0 w 888642"/>
              <a:gd name="connsiteY1" fmla="*/ 785611 h 2768957"/>
              <a:gd name="connsiteX2" fmla="*/ 888642 w 888642"/>
              <a:gd name="connsiteY2" fmla="*/ 1674253 h 2768957"/>
              <a:gd name="connsiteX3" fmla="*/ 862884 w 888642"/>
              <a:gd name="connsiteY3" fmla="*/ 2768957 h 2768957"/>
            </a:gdLst>
            <a:ahLst/>
            <a:cxnLst>
              <a:cxn ang="0">
                <a:pos x="connsiteX0" y="connsiteY0"/>
              </a:cxn>
              <a:cxn ang="0">
                <a:pos x="connsiteX1" y="connsiteY1"/>
              </a:cxn>
              <a:cxn ang="0">
                <a:pos x="connsiteX2" y="connsiteY2"/>
              </a:cxn>
              <a:cxn ang="0">
                <a:pos x="connsiteX3" y="connsiteY3"/>
              </a:cxn>
            </a:cxnLst>
            <a:rect l="l" t="t" r="r" b="b"/>
            <a:pathLst>
              <a:path w="888642" h="2768957">
                <a:moveTo>
                  <a:pt x="0" y="0"/>
                </a:moveTo>
                <a:lnTo>
                  <a:pt x="0" y="785611"/>
                </a:lnTo>
                <a:lnTo>
                  <a:pt x="888642" y="1674253"/>
                </a:lnTo>
                <a:lnTo>
                  <a:pt x="862884" y="2768957"/>
                </a:lnTo>
              </a:path>
            </a:pathLst>
          </a:custGeom>
          <a:noFill/>
          <a:ln w="57150">
            <a:solidFill>
              <a:srgbClr val="99DFF9"/>
            </a:solidFill>
            <a:prstDash val="sysDot"/>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latin typeface="Huawei Sans" panose="020C0503030203020204" pitchFamily="34" charset="0"/>
              <a:ea typeface="方正兰亭黑简体" panose="02000000000000000000" pitchFamily="2" charset="-122"/>
            </a:endParaRPr>
          </a:p>
        </p:txBody>
      </p:sp>
      <p:cxnSp>
        <p:nvCxnSpPr>
          <p:cNvPr id="120" name="直接连接符 119"/>
          <p:cNvCxnSpPr>
            <a:stCxn id="122" idx="0"/>
            <a:endCxn id="104" idx="2"/>
          </p:cNvCxnSpPr>
          <p:nvPr/>
        </p:nvCxnSpPr>
        <p:spPr bwMode="gray">
          <a:xfrm flipH="1" flipV="1">
            <a:off x="3106177" y="4156650"/>
            <a:ext cx="567639" cy="572533"/>
          </a:xfrm>
          <a:prstGeom prst="line">
            <a:avLst/>
          </a:prstGeom>
          <a:noFill/>
          <a:ln w="19050" cap="flat" cmpd="sng" algn="ctr">
            <a:solidFill>
              <a:srgbClr val="151515"/>
            </a:solidFill>
            <a:prstDash val="solid"/>
            <a:miter lim="800000"/>
          </a:ln>
          <a:effectLst/>
        </p:spPr>
      </p:cxnSp>
      <p:sp>
        <p:nvSpPr>
          <p:cNvPr id="121" name="圆角矩形 120"/>
          <p:cNvSpPr/>
          <p:nvPr/>
        </p:nvSpPr>
        <p:spPr bwMode="gray">
          <a:xfrm>
            <a:off x="3901309" y="4615618"/>
            <a:ext cx="2013716" cy="623215"/>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smtClean="0">
                <a:solidFill>
                  <a:schemeClr val="tx1"/>
                </a:solidFill>
                <a:latin typeface="Huawei Sans" panose="020C0503030203020204" pitchFamily="34" charset="0"/>
              </a:rPr>
              <a:t>Instance 2: </a:t>
            </a:r>
          </a:p>
          <a:p>
            <a:pPr algn="ctr" fontAlgn="ctr"/>
            <a:r>
              <a:rPr lang="en-US" sz="1400" smtClean="0">
                <a:solidFill>
                  <a:schemeClr val="tx1"/>
                </a:solidFill>
                <a:latin typeface="Huawei Sans" panose="020C0503030203020204" pitchFamily="34" charset="0"/>
              </a:rPr>
              <a:t>VLAN 11, 12, 13 ... 20</a:t>
            </a:r>
            <a:endParaRPr lang="en-US" sz="1400">
              <a:solidFill>
                <a:schemeClr val="tx1"/>
              </a:solidFill>
              <a:latin typeface="Huawei Sans" panose="020C0503030203020204" pitchFamily="34" charset="0"/>
            </a:endParaRPr>
          </a:p>
        </p:txBody>
      </p:sp>
      <p:pic>
        <p:nvPicPr>
          <p:cNvPr id="122" name="图片 121" descr="PC.png"/>
          <p:cNvPicPr>
            <a:picLocks noChangeAspect="1"/>
          </p:cNvPicPr>
          <p:nvPr/>
        </p:nvPicPr>
        <p:blipFill>
          <a:blip r:embed="rId5" cstate="print"/>
          <a:stretch>
            <a:fillRect/>
          </a:stretch>
        </p:blipFill>
        <p:spPr bwMode="gray">
          <a:xfrm>
            <a:off x="3404284" y="4729183"/>
            <a:ext cx="539063" cy="414000"/>
          </a:xfrm>
          <a:prstGeom prst="rect">
            <a:avLst/>
          </a:prstGeom>
        </p:spPr>
      </p:pic>
    </p:spTree>
    <p:extLst>
      <p:ext uri="{BB962C8B-B14F-4D97-AF65-F5344CB8AC3E}">
        <p14:creationId xmlns:p14="http://schemas.microsoft.com/office/powerpoint/2010/main" val="20859473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sz="1800" dirty="0"/>
              <a:t>Campuses are everywhere in our cities. Some examples of campuses include factories, government buildings and facilities, shopping malls, office buildings, school campuses, and parks. According to statistics, 90% of urban residents work and live in campuses, 80% of gross domestic product (GDP) is created in campuses, and each person stays in campuses for 18 hours every </a:t>
            </a:r>
            <a:r>
              <a:rPr lang="en-US" altLang="zh-CN" sz="1800" dirty="0" smtClean="0"/>
              <a:t>day. Campus </a:t>
            </a:r>
            <a:r>
              <a:rPr lang="en-US" altLang="zh-CN" sz="1800" dirty="0"/>
              <a:t>networks, as the infrastructure for campuses to connect to the digital world, are an indispensable part of campus construction and play an increasingly important role in daily working, R&amp;D, production, and operation management.</a:t>
            </a:r>
          </a:p>
          <a:p>
            <a:r>
              <a:rPr lang="en-US" altLang="zh-CN" sz="1800" dirty="0"/>
              <a:t>This course describes campus networks, common architectures and technologies of campus networks, and typical applications of these technologies. This information helps readers better understand the campus network design</a:t>
            </a:r>
            <a:r>
              <a:rPr lang="en-US" altLang="zh-CN" sz="1800" dirty="0" smtClean="0"/>
              <a:t>.</a:t>
            </a:r>
            <a:endParaRPr lang="en-US" altLang="zh-CN" sz="1800" dirty="0"/>
          </a:p>
        </p:txBody>
      </p:sp>
    </p:spTree>
    <p:extLst>
      <p:ext uri="{BB962C8B-B14F-4D97-AF65-F5344CB8AC3E}">
        <p14:creationId xmlns:p14="http://schemas.microsoft.com/office/powerpoint/2010/main" val="7818968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圆角矩形 107"/>
          <p:cNvSpPr>
            <a:spLocks/>
          </p:cNvSpPr>
          <p:nvPr/>
        </p:nvSpPr>
        <p:spPr bwMode="gray">
          <a:xfrm>
            <a:off x="3102352" y="3585921"/>
            <a:ext cx="1562093" cy="1257899"/>
          </a:xfrm>
          <a:prstGeom prst="roundRect">
            <a:avLst>
              <a:gd name="adj" fmla="val 8101"/>
            </a:avLst>
          </a:prstGeom>
          <a:solidFill>
            <a:srgbClr val="BEE9EE"/>
          </a:solidFill>
          <a:ln w="19050" cap="flat" cmpd="sng" algn="ctr">
            <a:solidFill>
              <a:srgbClr val="30B5C5">
                <a:alpha val="80000"/>
              </a:srgbClr>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圆角矩形 106"/>
          <p:cNvSpPr>
            <a:spLocks/>
          </p:cNvSpPr>
          <p:nvPr/>
        </p:nvSpPr>
        <p:spPr bwMode="gray">
          <a:xfrm>
            <a:off x="1101196" y="3585920"/>
            <a:ext cx="1562093" cy="1257899"/>
          </a:xfrm>
          <a:prstGeom prst="roundRect">
            <a:avLst>
              <a:gd name="adj" fmla="val 8101"/>
            </a:avLst>
          </a:prstGeom>
          <a:solidFill>
            <a:srgbClr val="BEE9EE"/>
          </a:solidFill>
          <a:ln w="19050" cap="flat" cmpd="sng" algn="ctr">
            <a:solidFill>
              <a:srgbClr val="30B5C5">
                <a:alpha val="80000"/>
              </a:srgbClr>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圆角矩形 105"/>
          <p:cNvSpPr/>
          <p:nvPr/>
        </p:nvSpPr>
        <p:spPr bwMode="gray">
          <a:xfrm>
            <a:off x="1101197" y="1514077"/>
            <a:ext cx="3563248" cy="2017452"/>
          </a:xfrm>
          <a:prstGeom prst="roundRect">
            <a:avLst>
              <a:gd name="adj" fmla="val 8529"/>
            </a:avLst>
          </a:prstGeom>
          <a:solidFill>
            <a:srgbClr val="FEEEC1"/>
          </a:solidFill>
          <a:ln w="19050" cap="flat" cmpd="sng" algn="ctr">
            <a:solidFill>
              <a:schemeClr val="accent4">
                <a:lumMod val="75000"/>
                <a:alpha val="80000"/>
              </a:schemeClr>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normAutofit/>
          </a:bodyPr>
          <a:lstStyle/>
          <a:p>
            <a:r>
              <a:rPr lang="en-US" smtClean="0"/>
              <a:t>OSPFv2</a:t>
            </a:r>
            <a:endParaRPr lang="en-US" altLang="zh-CN">
              <a:sym typeface="Huawei Sans" panose="020C0503030203020204" pitchFamily="34" charset="0"/>
            </a:endParaRPr>
          </a:p>
        </p:txBody>
      </p:sp>
      <p:cxnSp>
        <p:nvCxnSpPr>
          <p:cNvPr id="10" name="Straight Connector 74"/>
          <p:cNvCxnSpPr/>
          <p:nvPr/>
        </p:nvCxnSpPr>
        <p:spPr bwMode="gray">
          <a:xfrm flipV="1">
            <a:off x="4323689" y="4649823"/>
            <a:ext cx="92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86" descr="核心交换机.png"/>
          <p:cNvPicPr>
            <a:picLocks noChangeAspect="1"/>
          </p:cNvPicPr>
          <p:nvPr/>
        </p:nvPicPr>
        <p:blipFill>
          <a:blip r:embed="rId3" cstate="print"/>
          <a:stretch>
            <a:fillRect/>
          </a:stretch>
        </p:blipFill>
        <p:spPr bwMode="gray">
          <a:xfrm>
            <a:off x="2330745" y="2552567"/>
            <a:ext cx="335297" cy="274335"/>
          </a:xfrm>
          <a:prstGeom prst="rect">
            <a:avLst/>
          </a:prstGeom>
        </p:spPr>
      </p:pic>
      <p:pic>
        <p:nvPicPr>
          <p:cNvPr id="14" name="图片 86" descr="核心交换机.png"/>
          <p:cNvPicPr>
            <a:picLocks noChangeAspect="1"/>
          </p:cNvPicPr>
          <p:nvPr/>
        </p:nvPicPr>
        <p:blipFill>
          <a:blip r:embed="rId3" cstate="print"/>
          <a:stretch>
            <a:fillRect/>
          </a:stretch>
        </p:blipFill>
        <p:spPr bwMode="gray">
          <a:xfrm>
            <a:off x="3158754" y="2552567"/>
            <a:ext cx="335297" cy="274335"/>
          </a:xfrm>
          <a:prstGeom prst="rect">
            <a:avLst/>
          </a:prstGeom>
        </p:spPr>
      </p:pic>
      <p:cxnSp>
        <p:nvCxnSpPr>
          <p:cNvPr id="15" name="Straight Connector 13"/>
          <p:cNvCxnSpPr/>
          <p:nvPr/>
        </p:nvCxnSpPr>
        <p:spPr bwMode="gray">
          <a:xfrm>
            <a:off x="2663289" y="2689735"/>
            <a:ext cx="486425"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16" name="图片 87" descr="汇聚交换机.png"/>
          <p:cNvPicPr>
            <a:picLocks noChangeAspect="1"/>
          </p:cNvPicPr>
          <p:nvPr/>
        </p:nvPicPr>
        <p:blipFill>
          <a:blip r:embed="rId4" cstate="print"/>
          <a:stretch>
            <a:fillRect/>
          </a:stretch>
        </p:blipFill>
        <p:spPr bwMode="gray">
          <a:xfrm>
            <a:off x="1322712" y="3493428"/>
            <a:ext cx="335297" cy="274335"/>
          </a:xfrm>
          <a:prstGeom prst="rect">
            <a:avLst/>
          </a:prstGeom>
        </p:spPr>
      </p:pic>
      <p:pic>
        <p:nvPicPr>
          <p:cNvPr id="17" name="图片 87" descr="汇聚交换机.png"/>
          <p:cNvPicPr>
            <a:picLocks noChangeAspect="1"/>
          </p:cNvPicPr>
          <p:nvPr/>
        </p:nvPicPr>
        <p:blipFill>
          <a:blip r:embed="rId4" cstate="print"/>
          <a:stretch>
            <a:fillRect/>
          </a:stretch>
        </p:blipFill>
        <p:spPr bwMode="gray">
          <a:xfrm>
            <a:off x="2142461" y="3493428"/>
            <a:ext cx="335297" cy="274335"/>
          </a:xfrm>
          <a:prstGeom prst="rect">
            <a:avLst/>
          </a:prstGeom>
        </p:spPr>
      </p:pic>
      <p:cxnSp>
        <p:nvCxnSpPr>
          <p:cNvPr id="18" name="Straight Connector 16"/>
          <p:cNvCxnSpPr/>
          <p:nvPr/>
        </p:nvCxnSpPr>
        <p:spPr bwMode="gray">
          <a:xfrm>
            <a:off x="1658009" y="3630596"/>
            <a:ext cx="48445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19" name="图片 87" descr="汇聚交换机.png"/>
          <p:cNvPicPr>
            <a:picLocks noChangeAspect="1"/>
          </p:cNvPicPr>
          <p:nvPr/>
        </p:nvPicPr>
        <p:blipFill>
          <a:blip r:embed="rId4" cstate="print"/>
          <a:stretch>
            <a:fillRect/>
          </a:stretch>
        </p:blipFill>
        <p:spPr bwMode="gray">
          <a:xfrm>
            <a:off x="3336231" y="3493428"/>
            <a:ext cx="335297" cy="274335"/>
          </a:xfrm>
          <a:prstGeom prst="rect">
            <a:avLst/>
          </a:prstGeom>
        </p:spPr>
      </p:pic>
      <p:pic>
        <p:nvPicPr>
          <p:cNvPr id="20" name="图片 87" descr="汇聚交换机.png"/>
          <p:cNvPicPr>
            <a:picLocks noChangeAspect="1"/>
          </p:cNvPicPr>
          <p:nvPr/>
        </p:nvPicPr>
        <p:blipFill>
          <a:blip r:embed="rId4" cstate="print"/>
          <a:stretch>
            <a:fillRect/>
          </a:stretch>
        </p:blipFill>
        <p:spPr bwMode="gray">
          <a:xfrm>
            <a:off x="4156967" y="3493428"/>
            <a:ext cx="335297" cy="274335"/>
          </a:xfrm>
          <a:prstGeom prst="rect">
            <a:avLst/>
          </a:prstGeom>
        </p:spPr>
      </p:pic>
      <p:cxnSp>
        <p:nvCxnSpPr>
          <p:cNvPr id="21" name="Straight Connector 29"/>
          <p:cNvCxnSpPr/>
          <p:nvPr/>
        </p:nvCxnSpPr>
        <p:spPr bwMode="gray">
          <a:xfrm>
            <a:off x="3671528" y="3630596"/>
            <a:ext cx="485439"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 name="Straight Connector 30"/>
          <p:cNvCxnSpPr>
            <a:stCxn id="16" idx="0"/>
          </p:cNvCxnSpPr>
          <p:nvPr/>
        </p:nvCxnSpPr>
        <p:spPr bwMode="gray">
          <a:xfrm flipV="1">
            <a:off x="1490361" y="2826902"/>
            <a:ext cx="1005280" cy="6665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33"/>
          <p:cNvCxnSpPr>
            <a:stCxn id="17" idx="0"/>
          </p:cNvCxnSpPr>
          <p:nvPr/>
        </p:nvCxnSpPr>
        <p:spPr bwMode="gray">
          <a:xfrm flipV="1">
            <a:off x="2310110" y="2826902"/>
            <a:ext cx="1007253" cy="6665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36"/>
          <p:cNvCxnSpPr>
            <a:stCxn id="19" idx="0"/>
          </p:cNvCxnSpPr>
          <p:nvPr/>
        </p:nvCxnSpPr>
        <p:spPr bwMode="gray">
          <a:xfrm flipH="1" flipV="1">
            <a:off x="2495642" y="2826902"/>
            <a:ext cx="1008238" cy="6665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39"/>
          <p:cNvCxnSpPr>
            <a:stCxn id="20" idx="0"/>
          </p:cNvCxnSpPr>
          <p:nvPr/>
        </p:nvCxnSpPr>
        <p:spPr bwMode="gray">
          <a:xfrm flipH="1" flipV="1">
            <a:off x="3317364" y="2826902"/>
            <a:ext cx="1007252" cy="6665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Oval 42"/>
          <p:cNvSpPr/>
          <p:nvPr/>
        </p:nvSpPr>
        <p:spPr bwMode="gray">
          <a:xfrm rot="3077028">
            <a:off x="2103669" y="3105641"/>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 name="图片 26" descr="堆叠交换机蓝.png"/>
          <p:cNvPicPr>
            <a:picLocks noChangeAspect="1"/>
          </p:cNvPicPr>
          <p:nvPr/>
        </p:nvPicPr>
        <p:blipFill>
          <a:blip r:embed="rId5" cstate="print"/>
          <a:stretch>
            <a:fillRect/>
          </a:stretch>
        </p:blipFill>
        <p:spPr bwMode="gray">
          <a:xfrm>
            <a:off x="1321815" y="4374021"/>
            <a:ext cx="337091" cy="275802"/>
          </a:xfrm>
          <a:prstGeom prst="rect">
            <a:avLst/>
          </a:prstGeom>
        </p:spPr>
      </p:pic>
      <p:pic>
        <p:nvPicPr>
          <p:cNvPr id="28" name="图片 106" descr="堆叠交换机蓝.png"/>
          <p:cNvPicPr>
            <a:picLocks noChangeAspect="1"/>
          </p:cNvPicPr>
          <p:nvPr/>
        </p:nvPicPr>
        <p:blipFill>
          <a:blip r:embed="rId5" cstate="print"/>
          <a:stretch>
            <a:fillRect/>
          </a:stretch>
        </p:blipFill>
        <p:spPr bwMode="gray">
          <a:xfrm>
            <a:off x="2141564" y="4374021"/>
            <a:ext cx="337091" cy="275802"/>
          </a:xfrm>
          <a:prstGeom prst="rect">
            <a:avLst/>
          </a:prstGeom>
        </p:spPr>
      </p:pic>
      <p:cxnSp>
        <p:nvCxnSpPr>
          <p:cNvPr id="29" name="Straight Connector 34"/>
          <p:cNvCxnSpPr/>
          <p:nvPr/>
        </p:nvCxnSpPr>
        <p:spPr bwMode="gray">
          <a:xfrm flipV="1">
            <a:off x="1490361" y="3767763"/>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35"/>
          <p:cNvCxnSpPr/>
          <p:nvPr/>
        </p:nvCxnSpPr>
        <p:spPr bwMode="gray">
          <a:xfrm flipV="1">
            <a:off x="1490361" y="3767763"/>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7"/>
          <p:cNvCxnSpPr/>
          <p:nvPr/>
        </p:nvCxnSpPr>
        <p:spPr bwMode="gray">
          <a:xfrm flipH="1" flipV="1">
            <a:off x="1490361" y="3767763"/>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8"/>
          <p:cNvCxnSpPr/>
          <p:nvPr/>
        </p:nvCxnSpPr>
        <p:spPr bwMode="gray">
          <a:xfrm flipV="1">
            <a:off x="2310110" y="3767763"/>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3" name="Group 40"/>
          <p:cNvGrpSpPr/>
          <p:nvPr/>
        </p:nvGrpSpPr>
        <p:grpSpPr bwMode="gray">
          <a:xfrm>
            <a:off x="1769252" y="4480124"/>
            <a:ext cx="261965" cy="61979"/>
            <a:chOff x="559282" y="6488261"/>
            <a:chExt cx="261965" cy="61979"/>
          </a:xfrm>
          <a:solidFill>
            <a:schemeClr val="bg1">
              <a:lumMod val="50000"/>
            </a:schemeClr>
          </a:solidFill>
        </p:grpSpPr>
        <p:sp>
          <p:nvSpPr>
            <p:cNvPr id="34" name="Oval 4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Oval 4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Oval 4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37" name="图片 106" descr="堆叠交换机蓝.png"/>
          <p:cNvPicPr>
            <a:picLocks noChangeAspect="1"/>
          </p:cNvPicPr>
          <p:nvPr/>
        </p:nvPicPr>
        <p:blipFill>
          <a:blip r:embed="rId5" cstate="print"/>
          <a:stretch>
            <a:fillRect/>
          </a:stretch>
        </p:blipFill>
        <p:spPr bwMode="gray">
          <a:xfrm>
            <a:off x="3335334" y="4374021"/>
            <a:ext cx="337091" cy="275802"/>
          </a:xfrm>
          <a:prstGeom prst="rect">
            <a:avLst/>
          </a:prstGeom>
        </p:spPr>
      </p:pic>
      <p:pic>
        <p:nvPicPr>
          <p:cNvPr id="38" name="图片 106" descr="堆叠交换机蓝.png"/>
          <p:cNvPicPr>
            <a:picLocks noChangeAspect="1"/>
          </p:cNvPicPr>
          <p:nvPr/>
        </p:nvPicPr>
        <p:blipFill>
          <a:blip r:embed="rId5" cstate="print"/>
          <a:stretch>
            <a:fillRect/>
          </a:stretch>
        </p:blipFill>
        <p:spPr bwMode="gray">
          <a:xfrm>
            <a:off x="4156070" y="4374021"/>
            <a:ext cx="337091" cy="275802"/>
          </a:xfrm>
          <a:prstGeom prst="rect">
            <a:avLst/>
          </a:prstGeom>
        </p:spPr>
      </p:pic>
      <p:grpSp>
        <p:nvGrpSpPr>
          <p:cNvPr id="39" name="Group 54"/>
          <p:cNvGrpSpPr/>
          <p:nvPr/>
        </p:nvGrpSpPr>
        <p:grpSpPr bwMode="gray">
          <a:xfrm>
            <a:off x="3783758" y="4480124"/>
            <a:ext cx="261965" cy="61979"/>
            <a:chOff x="559282" y="6488261"/>
            <a:chExt cx="261965" cy="61979"/>
          </a:xfrm>
          <a:solidFill>
            <a:schemeClr val="bg1">
              <a:lumMod val="50000"/>
            </a:schemeClr>
          </a:solidFill>
        </p:grpSpPr>
        <p:sp>
          <p:nvSpPr>
            <p:cNvPr id="40" name="Oval 5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Oval 5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Oval 5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3" name="Straight Connector 58"/>
          <p:cNvCxnSpPr/>
          <p:nvPr/>
        </p:nvCxnSpPr>
        <p:spPr bwMode="gray">
          <a:xfrm flipV="1">
            <a:off x="3503880" y="3767763"/>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61"/>
          <p:cNvCxnSpPr/>
          <p:nvPr/>
        </p:nvCxnSpPr>
        <p:spPr bwMode="gray">
          <a:xfrm flipV="1">
            <a:off x="4324616" y="3767763"/>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64"/>
          <p:cNvCxnSpPr/>
          <p:nvPr/>
        </p:nvCxnSpPr>
        <p:spPr bwMode="gray">
          <a:xfrm flipV="1">
            <a:off x="3503880" y="3767763"/>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67"/>
          <p:cNvCxnSpPr/>
          <p:nvPr/>
        </p:nvCxnSpPr>
        <p:spPr bwMode="gray">
          <a:xfrm flipH="1" flipV="1">
            <a:off x="3503880" y="3767763"/>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70"/>
          <p:cNvCxnSpPr/>
          <p:nvPr/>
        </p:nvCxnSpPr>
        <p:spPr bwMode="gray">
          <a:xfrm flipV="1">
            <a:off x="2309123" y="4649823"/>
            <a:ext cx="98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Oval 59"/>
          <p:cNvSpPr/>
          <p:nvPr/>
        </p:nvSpPr>
        <p:spPr bwMode="gray">
          <a:xfrm rot="1782887">
            <a:off x="1413177" y="4169480"/>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Oval 62"/>
          <p:cNvSpPr/>
          <p:nvPr/>
        </p:nvSpPr>
        <p:spPr bwMode="gray">
          <a:xfrm rot="19401600">
            <a:off x="2071078" y="4182231"/>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Oval 63"/>
          <p:cNvSpPr/>
          <p:nvPr/>
        </p:nvSpPr>
        <p:spPr bwMode="gray">
          <a:xfrm rot="1782887">
            <a:off x="3414591" y="4201359"/>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Oval 65"/>
          <p:cNvSpPr/>
          <p:nvPr/>
        </p:nvSpPr>
        <p:spPr bwMode="gray">
          <a:xfrm rot="19401600">
            <a:off x="4109415" y="4176547"/>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图片 14" descr="日志告警服务器-蓝.png"/>
          <p:cNvPicPr>
            <a:picLocks noChangeAspect="1"/>
          </p:cNvPicPr>
          <p:nvPr/>
        </p:nvPicPr>
        <p:blipFill>
          <a:blip r:embed="rId6" cstate="print"/>
          <a:stretch>
            <a:fillRect/>
          </a:stretch>
        </p:blipFill>
        <p:spPr bwMode="gray">
          <a:xfrm>
            <a:off x="1226404" y="5314700"/>
            <a:ext cx="304595" cy="190195"/>
          </a:xfrm>
          <a:prstGeom prst="rect">
            <a:avLst/>
          </a:prstGeom>
        </p:spPr>
      </p:pic>
      <p:pic>
        <p:nvPicPr>
          <p:cNvPr id="54" name="图片 42" descr="IP电话.png"/>
          <p:cNvPicPr>
            <a:picLocks noChangeAspect="1"/>
          </p:cNvPicPr>
          <p:nvPr/>
        </p:nvPicPr>
        <p:blipFill>
          <a:blip r:embed="rId7" cstate="print"/>
          <a:stretch>
            <a:fillRect/>
          </a:stretch>
        </p:blipFill>
        <p:spPr bwMode="gray">
          <a:xfrm>
            <a:off x="2082048" y="5252207"/>
            <a:ext cx="335265" cy="315180"/>
          </a:xfrm>
          <a:prstGeom prst="rect">
            <a:avLst/>
          </a:prstGeom>
        </p:spPr>
      </p:pic>
      <p:pic>
        <p:nvPicPr>
          <p:cNvPr id="55" name="图片 11" descr="开放网络-蓝.png"/>
          <p:cNvPicPr>
            <a:picLocks noChangeAspect="1"/>
          </p:cNvPicPr>
          <p:nvPr/>
        </p:nvPicPr>
        <p:blipFill>
          <a:blip r:embed="rId8" cstate="print"/>
          <a:stretch>
            <a:fillRect/>
          </a:stretch>
        </p:blipFill>
        <p:spPr bwMode="gray">
          <a:xfrm>
            <a:off x="3270614" y="5292561"/>
            <a:ext cx="304595" cy="234472"/>
          </a:xfrm>
          <a:prstGeom prst="rect">
            <a:avLst/>
          </a:prstGeom>
        </p:spPr>
      </p:pic>
      <p:pic>
        <p:nvPicPr>
          <p:cNvPr id="56" name="图片 158" descr="SAN网络-蓝.png"/>
          <p:cNvPicPr>
            <a:picLocks noChangeAspect="1"/>
          </p:cNvPicPr>
          <p:nvPr/>
        </p:nvPicPr>
        <p:blipFill>
          <a:blip r:embed="rId9" cstate="print"/>
          <a:stretch>
            <a:fillRect/>
          </a:stretch>
        </p:blipFill>
        <p:spPr bwMode="gray">
          <a:xfrm>
            <a:off x="1723463" y="5273719"/>
            <a:ext cx="166121" cy="272157"/>
          </a:xfrm>
          <a:prstGeom prst="rect">
            <a:avLst/>
          </a:prstGeom>
        </p:spPr>
      </p:pic>
      <p:pic>
        <p:nvPicPr>
          <p:cNvPr id="57" name="图片 47" descr="打印机.png"/>
          <p:cNvPicPr>
            <a:picLocks noChangeAspect="1"/>
          </p:cNvPicPr>
          <p:nvPr/>
        </p:nvPicPr>
        <p:blipFill>
          <a:blip r:embed="rId10" cstate="print"/>
          <a:stretch>
            <a:fillRect/>
          </a:stretch>
        </p:blipFill>
        <p:spPr bwMode="gray">
          <a:xfrm>
            <a:off x="4146515" y="5276795"/>
            <a:ext cx="334175" cy="266004"/>
          </a:xfrm>
          <a:prstGeom prst="rect">
            <a:avLst/>
          </a:prstGeom>
        </p:spPr>
      </p:pic>
      <p:pic>
        <p:nvPicPr>
          <p:cNvPr id="58" name="图片 157" descr="故障链路.png"/>
          <p:cNvPicPr>
            <a:picLocks noChangeAspect="1"/>
          </p:cNvPicPr>
          <p:nvPr/>
        </p:nvPicPr>
        <p:blipFill>
          <a:blip r:embed="rId11" cstate="print"/>
          <a:stretch>
            <a:fillRect/>
          </a:stretch>
        </p:blipFill>
        <p:spPr bwMode="gray">
          <a:xfrm>
            <a:off x="3693214" y="5284785"/>
            <a:ext cx="335297" cy="250025"/>
          </a:xfrm>
          <a:prstGeom prst="rect">
            <a:avLst/>
          </a:prstGeom>
        </p:spPr>
      </p:pic>
      <p:sp>
        <p:nvSpPr>
          <p:cNvPr id="59" name="Oval 92"/>
          <p:cNvSpPr/>
          <p:nvPr/>
        </p:nvSpPr>
        <p:spPr bwMode="gray">
          <a:xfrm rot="18651691">
            <a:off x="3147977" y="3123129"/>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gray">
          <a:xfrm>
            <a:off x="2329848" y="1886028"/>
            <a:ext cx="337091" cy="275801"/>
          </a:xfrm>
          <a:prstGeom prst="rect">
            <a:avLst/>
          </a:prstGeom>
        </p:spPr>
      </p:pic>
      <p:pic>
        <p:nvPicPr>
          <p:cNvPr id="61" name="图片 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gray">
          <a:xfrm>
            <a:off x="3157857" y="1886028"/>
            <a:ext cx="337091" cy="275801"/>
          </a:xfrm>
          <a:prstGeom prst="rect">
            <a:avLst/>
          </a:prstGeom>
        </p:spPr>
      </p:pic>
      <p:cxnSp>
        <p:nvCxnSpPr>
          <p:cNvPr id="62" name="Straight Connector 127"/>
          <p:cNvCxnSpPr/>
          <p:nvPr/>
        </p:nvCxnSpPr>
        <p:spPr bwMode="gray">
          <a:xfrm>
            <a:off x="2668795" y="2023929"/>
            <a:ext cx="497204"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00" name="Straight Connector 34"/>
          <p:cNvCxnSpPr>
            <a:stCxn id="13" idx="0"/>
            <a:endCxn id="60" idx="2"/>
          </p:cNvCxnSpPr>
          <p:nvPr/>
        </p:nvCxnSpPr>
        <p:spPr bwMode="gray">
          <a:xfrm flipV="1">
            <a:off x="2498394" y="2161829"/>
            <a:ext cx="0" cy="39073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34"/>
          <p:cNvCxnSpPr>
            <a:stCxn id="14" idx="0"/>
            <a:endCxn id="61" idx="2"/>
          </p:cNvCxnSpPr>
          <p:nvPr/>
        </p:nvCxnSpPr>
        <p:spPr bwMode="gray">
          <a:xfrm flipV="1">
            <a:off x="3326403" y="2161829"/>
            <a:ext cx="0" cy="39073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3" name="矩形 112"/>
          <p:cNvSpPr/>
          <p:nvPr/>
        </p:nvSpPr>
        <p:spPr bwMode="gray">
          <a:xfrm>
            <a:off x="5059709" y="1263061"/>
            <a:ext cx="6533775" cy="4401205"/>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On a large-scale enterprise network, the aggregation layer may consist of Layer 3 devices, such as routers and switches. In such scenarios, static routes are not flexible because the configuration is complex and they cannot quickly respond to topology changes. Therefore, a dynamic routing protocol — typically OSPF in IGP — can be deployed on the enterprise intranet.</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buSzPct val="50000"/>
              <a:buFont typeface="Wingdings" panose="05000000000000000000" pitchFamily="2" charset="2"/>
              <a:buChar char="l"/>
            </a:pPr>
            <a:r>
              <a:rPr lang="en-US" sz="1400" dirty="0" smtClean="0">
                <a:latin typeface="Huawei Sans" panose="020C0503030203020204" pitchFamily="34" charset="0"/>
              </a:rPr>
              <a:t>The aggregation devices are divided into different non-backbone OSPF areas based on the network structure.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buSzPct val="50000"/>
              <a:buFont typeface="Wingdings" panose="05000000000000000000" pitchFamily="2" charset="2"/>
              <a:buChar char="l"/>
            </a:pPr>
            <a:r>
              <a:rPr lang="en-US" sz="1400" dirty="0" smtClean="0">
                <a:latin typeface="Huawei Sans" panose="020C0503030203020204" pitchFamily="34" charset="0"/>
              </a:rPr>
              <a:t>Core devices, network egress devices, and uplink interfaces of aggregation devices belong to Area 0. The downlink interfaces of aggregation devices and the access devices are added to Area X.</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buSzPct val="50000"/>
              <a:buFont typeface="Wingdings" panose="05000000000000000000" pitchFamily="2" charset="2"/>
              <a:buChar char="l"/>
            </a:pPr>
            <a:r>
              <a:rPr lang="en-US" sz="1400" dirty="0" smtClean="0">
                <a:latin typeface="Huawei Sans" panose="020C0503030203020204" pitchFamily="34" charset="0"/>
              </a:rPr>
              <a:t>Redundancy links and the OSPF triggered update mechanism are used to implement backup of intranet paths.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400"/>
              </a:lnSpc>
              <a:buSzPct val="50000"/>
              <a:buFont typeface="Wingdings" panose="05000000000000000000" pitchFamily="2" charset="2"/>
              <a:buChar char="l"/>
            </a:pPr>
            <a:r>
              <a:rPr lang="en-US" sz="1400" dirty="0" smtClean="0">
                <a:latin typeface="Huawei Sans" panose="020C0503030203020204" pitchFamily="34" charset="0"/>
              </a:rPr>
              <a:t>Aggregation devices function as area border routers (ABRs) to execute route filtering policies.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文本框 113"/>
          <p:cNvSpPr txBox="1"/>
          <p:nvPr/>
        </p:nvSpPr>
        <p:spPr bwMode="gray">
          <a:xfrm>
            <a:off x="1083911" y="1550300"/>
            <a:ext cx="747320" cy="307777"/>
          </a:xfrm>
          <a:prstGeom prst="rect">
            <a:avLst/>
          </a:prstGeom>
          <a:noFill/>
        </p:spPr>
        <p:txBody>
          <a:bodyPr wrap="none" rtlCol="0">
            <a:spAutoFit/>
          </a:bodyPr>
          <a:lstStyle/>
          <a:p>
            <a:pPr fontAlgn="ctr"/>
            <a:r>
              <a:rPr lang="en-US" sz="1400" b="1" smtClean="0">
                <a:latin typeface="Huawei Sans" panose="020C0503030203020204" pitchFamily="34" charset="0"/>
              </a:rPr>
              <a:t>Area 0</a:t>
            </a:r>
            <a:endParaRPr lang="en-US" altLang="zh-CN" sz="1400" b="1">
              <a:latin typeface="Huawei Sans" panose="020C0503030203020204" pitchFamily="34" charset="0"/>
            </a:endParaRPr>
          </a:p>
        </p:txBody>
      </p:sp>
      <p:sp>
        <p:nvSpPr>
          <p:cNvPr id="115" name="文本框 114"/>
          <p:cNvSpPr txBox="1"/>
          <p:nvPr/>
        </p:nvSpPr>
        <p:spPr bwMode="gray">
          <a:xfrm>
            <a:off x="1495585" y="4584277"/>
            <a:ext cx="747320" cy="307777"/>
          </a:xfrm>
          <a:prstGeom prst="rect">
            <a:avLst/>
          </a:prstGeom>
          <a:noFill/>
        </p:spPr>
        <p:txBody>
          <a:bodyPr wrap="none" rtlCol="0">
            <a:spAutoFit/>
          </a:bodyPr>
          <a:lstStyle/>
          <a:p>
            <a:pPr fontAlgn="ctr"/>
            <a:r>
              <a:rPr lang="en-US" sz="1400" b="1" smtClean="0">
                <a:latin typeface="Huawei Sans" panose="020C0503030203020204" pitchFamily="34" charset="0"/>
              </a:rPr>
              <a:t>Area 1</a:t>
            </a:r>
            <a:endParaRPr lang="en-US" altLang="zh-CN" sz="1400" b="1">
              <a:latin typeface="Huawei Sans" panose="020C0503030203020204" pitchFamily="34" charset="0"/>
            </a:endParaRPr>
          </a:p>
        </p:txBody>
      </p:sp>
      <p:pic>
        <p:nvPicPr>
          <p:cNvPr id="9" name="图片 105" descr="AP.png"/>
          <p:cNvPicPr>
            <a:picLocks noChangeAspect="1"/>
          </p:cNvPicPr>
          <p:nvPr/>
        </p:nvPicPr>
        <p:blipFill>
          <a:blip r:embed="rId13" cstate="print"/>
          <a:stretch>
            <a:fillRect/>
          </a:stretch>
        </p:blipFill>
        <p:spPr bwMode="gray">
          <a:xfrm>
            <a:off x="4156040" y="4843820"/>
            <a:ext cx="335297" cy="274335"/>
          </a:xfrm>
          <a:prstGeom prst="rect">
            <a:avLst/>
          </a:prstGeom>
        </p:spPr>
      </p:pic>
      <p:sp>
        <p:nvSpPr>
          <p:cNvPr id="116" name="文本框 115"/>
          <p:cNvSpPr txBox="1"/>
          <p:nvPr/>
        </p:nvSpPr>
        <p:spPr bwMode="gray">
          <a:xfrm>
            <a:off x="3510091" y="4576614"/>
            <a:ext cx="747320" cy="307777"/>
          </a:xfrm>
          <a:prstGeom prst="rect">
            <a:avLst/>
          </a:prstGeom>
          <a:noFill/>
        </p:spPr>
        <p:txBody>
          <a:bodyPr wrap="none" rtlCol="0">
            <a:spAutoFit/>
          </a:bodyPr>
          <a:lstStyle/>
          <a:p>
            <a:pPr fontAlgn="ctr"/>
            <a:r>
              <a:rPr lang="en-US" sz="1400" b="1" dirty="0" smtClean="0">
                <a:latin typeface="Huawei Sans" panose="020C0503030203020204" pitchFamily="34" charset="0"/>
              </a:rPr>
              <a:t>Area 2</a:t>
            </a:r>
            <a:endParaRPr lang="en-US" altLang="zh-CN" sz="1400" b="1" dirty="0">
              <a:latin typeface="Huawei Sans" panose="020C0503030203020204" pitchFamily="34" charset="0"/>
            </a:endParaRPr>
          </a:p>
        </p:txBody>
      </p:sp>
      <p:pic>
        <p:nvPicPr>
          <p:cNvPr id="11" name="图片 105" descr="AP.png"/>
          <p:cNvPicPr>
            <a:picLocks noChangeAspect="1"/>
          </p:cNvPicPr>
          <p:nvPr/>
        </p:nvPicPr>
        <p:blipFill>
          <a:blip r:embed="rId13" cstate="print"/>
          <a:stretch>
            <a:fillRect/>
          </a:stretch>
        </p:blipFill>
        <p:spPr bwMode="gray">
          <a:xfrm>
            <a:off x="2141474" y="4843820"/>
            <a:ext cx="335297" cy="274335"/>
          </a:xfrm>
          <a:prstGeom prst="rect">
            <a:avLst/>
          </a:prstGeom>
        </p:spPr>
      </p:pic>
    </p:spTree>
    <p:extLst>
      <p:ext uri="{BB962C8B-B14F-4D97-AF65-F5344CB8AC3E}">
        <p14:creationId xmlns:p14="http://schemas.microsoft.com/office/powerpoint/2010/main" val="41015820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159">
            <a:extLst>
              <a:ext uri="{FF2B5EF4-FFF2-40B4-BE49-F238E27FC236}">
                <a16:creationId xmlns="" xmlns:a16="http://schemas.microsoft.com/office/drawing/2014/main" id="{0BF43FC9-56BB-4AC9-BB3D-A0B506C43A22}"/>
              </a:ext>
            </a:extLst>
          </p:cNvPr>
          <p:cNvSpPr/>
          <p:nvPr/>
        </p:nvSpPr>
        <p:spPr bwMode="gray">
          <a:xfrm flipH="1">
            <a:off x="1802796" y="1069190"/>
            <a:ext cx="1188645" cy="62133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 name="直接连接符 25"/>
          <p:cNvCxnSpPr/>
          <p:nvPr/>
        </p:nvCxnSpPr>
        <p:spPr bwMode="gray">
          <a:xfrm>
            <a:off x="712737" y="2510076"/>
            <a:ext cx="16824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gray">
          <a:xfrm>
            <a:off x="672958" y="2677716"/>
            <a:ext cx="16824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圆角矩形 15"/>
          <p:cNvSpPr>
            <a:spLocks/>
          </p:cNvSpPr>
          <p:nvPr/>
        </p:nvSpPr>
        <p:spPr bwMode="gray">
          <a:xfrm>
            <a:off x="1177225" y="3970870"/>
            <a:ext cx="2439787" cy="1017006"/>
          </a:xfrm>
          <a:prstGeom prst="roundRect">
            <a:avLst>
              <a:gd name="adj" fmla="val 8101"/>
            </a:avLst>
          </a:prstGeom>
          <a:solidFill>
            <a:srgbClr val="BEE9EE"/>
          </a:solidFill>
          <a:ln w="19050" cap="flat" cmpd="sng" algn="ctr">
            <a:solidFill>
              <a:srgbClr val="30B5C5">
                <a:alpha val="80000"/>
              </a:srgbClr>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784225" eaLnBrk="0" fontAlgn="ctr" hangingPunct="0">
              <a:spcBef>
                <a:spcPct val="0"/>
              </a:spcBef>
              <a:spcAft>
                <a:spcPct val="0"/>
              </a:spcAft>
            </a:pPr>
            <a:endParaRPr lang="en-US" altLang="zh-CN" sz="21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bwMode="gray"/>
        <p:txBody>
          <a:bodyPr>
            <a:normAutofit/>
          </a:bodyPr>
          <a:lstStyle/>
          <a:p>
            <a:r>
              <a:rPr lang="en-US" smtClean="0"/>
              <a:t>Policy-Based Routing (PBR)</a:t>
            </a:r>
            <a:endParaRPr lang="en-US" altLang="zh-CN">
              <a:sym typeface="Huawei Sans" panose="020C0503030203020204" pitchFamily="34" charset="0"/>
            </a:endParaRPr>
          </a:p>
        </p:txBody>
      </p:sp>
      <p:sp>
        <p:nvSpPr>
          <p:cNvPr id="4" name="矩形 3"/>
          <p:cNvSpPr/>
          <p:nvPr/>
        </p:nvSpPr>
        <p:spPr bwMode="gray">
          <a:xfrm>
            <a:off x="3881057" y="944563"/>
            <a:ext cx="7720394" cy="1054135"/>
          </a:xfrm>
          <a:prstGeom prst="rect">
            <a:avLst/>
          </a:prstGeom>
        </p:spPr>
        <p:txBody>
          <a:bodyPr wrap="square">
            <a:spAutoFit/>
          </a:bodyPr>
          <a:lstStyle/>
          <a:p>
            <a:pPr defTabSz="914400" fontAlgn="ctr">
              <a:lnSpc>
                <a:spcPts val="2400"/>
              </a:lnSpc>
            </a:pPr>
            <a:r>
              <a:rPr lang="en-US" sz="1400" dirty="0" smtClean="0">
                <a:latin typeface="Huawei Sans" panose="020C0503030203020204" pitchFamily="34" charset="0"/>
              </a:rPr>
              <a:t>In the conventional routing and forwarding process, devices search their IP routing tables for routes based on packets' destination addresses and then forward the packets accordingly. However, more and more users require packet routing based on user-defined policies. </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3881055" y="2008625"/>
            <a:ext cx="4195503" cy="1747555"/>
          </a:xfrm>
          <a:prstGeom prst="roundRect">
            <a:avLst/>
          </a:prstGeom>
          <a:solidFill>
            <a:srgbClr val="FFFFCC"/>
          </a:solidFill>
          <a:ln w="12700" cap="flat" cmpd="sng" algn="ctr">
            <a:solidFill>
              <a:srgbClr val="FFC000"/>
            </a:solidFill>
            <a:prstDash val="solid"/>
            <a:miter lim="800000"/>
          </a:ln>
          <a:effectLst/>
        </p:spPr>
        <p:txBody>
          <a:bodyPr rtlCol="0" anchor="ctr" anchorCtr="0"/>
          <a:lstStyle/>
          <a:p>
            <a:pPr marL="0" marR="0" lvl="0" indent="0" algn="ctr" defTabSz="914400" eaLnBrk="1" fontAlgn="ctr" latinLnBrk="0" hangingPunct="1">
              <a:lnSpc>
                <a:spcPts val="2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Traffic classifier</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914400" eaLnBrk="1" fontAlgn="ctr" latinLnBrk="0" hangingPunct="1">
              <a:lnSpc>
                <a:spcPts val="2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Configure a traffic classifier for matching interested data flows.</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914400" eaLnBrk="1" fontAlgn="ctr" latinLnBrk="0" hangingPunct="1">
              <a:lnSpc>
                <a:spcPts val="2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Matching criteria: VLAN ID, source or destination MAC address, Ethernet protocol type, DSCP priority, IP precedence, inbound or outbound interface, ACL rule</a:t>
            </a:r>
            <a:endPar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bwMode="gray">
          <a:xfrm>
            <a:off x="8118300" y="2024700"/>
            <a:ext cx="3630788" cy="1730698"/>
          </a:xfrm>
          <a:prstGeom prst="roundRect">
            <a:avLst/>
          </a:prstGeom>
          <a:solidFill>
            <a:srgbClr val="FFFFCC"/>
          </a:solidFill>
          <a:ln w="12700" cap="flat" cmpd="sng" algn="ctr">
            <a:solidFill>
              <a:srgbClr val="FFC000"/>
            </a:solidFill>
            <a:prstDash val="solid"/>
            <a:miter lim="800000"/>
          </a:ln>
          <a:effectLst/>
        </p:spPr>
        <p:txBody>
          <a:bodyPr rtlCol="0" anchor="ctr" anchorCtr="0"/>
          <a:lstStyle/>
          <a:p>
            <a:pPr marL="0" marR="0" lvl="0" indent="0" algn="ctr" defTabSz="914400" eaLnBrk="1" fontAlgn="ctr" latinLnBrk="0" hangingPunct="1">
              <a:lnSpc>
                <a:spcPts val="2000"/>
              </a:lnSpc>
              <a:spcBef>
                <a:spcPts val="0"/>
              </a:spcBef>
              <a:spcAft>
                <a:spcPts val="0"/>
              </a:spcAft>
              <a:buClrTx/>
              <a:buSzTx/>
              <a:buFontTx/>
              <a:buNone/>
              <a:tabLst/>
              <a:defRPr/>
            </a:pPr>
            <a:r>
              <a:rPr lang="en-US" sz="1200" b="1" smtClean="0">
                <a:solidFill>
                  <a:prstClr val="black"/>
                </a:solidFill>
                <a:latin typeface="Huawei Sans" panose="020C0503030203020204" pitchFamily="34" charset="0"/>
              </a:rPr>
              <a:t>Traffic behavior</a:t>
            </a:r>
            <a:endParaRPr kumimoji="0" lang="en-US" altLang="zh-CN"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914400" eaLnBrk="1" fontAlgn="ctr" latinLnBrk="0" hangingPunct="1">
              <a:lnSpc>
                <a:spcPts val="2000"/>
              </a:lnSpc>
              <a:spcBef>
                <a:spcPts val="0"/>
              </a:spcBef>
              <a:spcAft>
                <a:spcPts val="0"/>
              </a:spcAft>
              <a:buClrTx/>
              <a:buSzTx/>
              <a:buFontTx/>
              <a:buNone/>
              <a:tabLst/>
              <a:defRPr/>
            </a:pPr>
            <a:r>
              <a:rPr lang="en-US" sz="1200" b="0" smtClean="0">
                <a:solidFill>
                  <a:prstClr val="black"/>
                </a:solidFill>
                <a:latin typeface="Huawei Sans" panose="020C0503030203020204" pitchFamily="34" charset="0"/>
              </a:rPr>
              <a:t>Redirects interested packets.</a:t>
            </a: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914400" eaLnBrk="1" fontAlgn="ctr" latinLnBrk="0" hangingPunct="1">
              <a:lnSpc>
                <a:spcPts val="2000"/>
              </a:lnSpc>
              <a:spcBef>
                <a:spcPts val="0"/>
              </a:spcBef>
              <a:spcAft>
                <a:spcPts val="0"/>
              </a:spcAft>
              <a:buClrTx/>
              <a:buSzTx/>
              <a:buFontTx/>
              <a:buNone/>
              <a:tabLst/>
              <a:defRPr/>
            </a:pPr>
            <a:r>
              <a:rPr lang="en-US" sz="1200" b="0" smtClean="0">
                <a:solidFill>
                  <a:prstClr val="black"/>
                </a:solidFill>
                <a:latin typeface="Huawei Sans" panose="020C0503030203020204" pitchFamily="34" charset="0"/>
              </a:rPr>
              <a:t>You can set the next-hop IP address or outbound interface for redirection.</a:t>
            </a: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5914795" y="4094636"/>
            <a:ext cx="3973200" cy="557289"/>
          </a:xfrm>
          <a:prstGeom prst="roundRect">
            <a:avLst/>
          </a:prstGeom>
          <a:solidFill>
            <a:srgbClr val="FFFFCC"/>
          </a:solidFill>
          <a:ln w="12700" cap="flat" cmpd="sng" algn="ctr">
            <a:solidFill>
              <a:srgbClr val="FFC000"/>
            </a:solidFill>
            <a:prstDash val="solid"/>
            <a:miter lim="800000"/>
          </a:ln>
          <a:effectLst/>
        </p:spPr>
        <p:txBody>
          <a:bodyPr rtlCol="0" anchor="ctr" anchorCtr="0"/>
          <a:lstStyle/>
          <a:p>
            <a:pPr marL="0" marR="0" lvl="0" indent="0" algn="ctr" defTabSz="914400" eaLnBrk="1" fontAlgn="ctr" latinLnBrk="0" hangingPunct="1">
              <a:lnSpc>
                <a:spcPts val="2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Traffic policy</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914400" eaLnBrk="1" fontAlgn="ctr" latinLnBrk="0" hangingPunct="1">
              <a:lnSpc>
                <a:spcPts val="2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Traffic classifier &gt; Traffic behavior</a:t>
            </a:r>
            <a:endPar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bwMode="gray">
          <a:xfrm>
            <a:off x="4791890" y="4791948"/>
            <a:ext cx="6219010" cy="1377518"/>
          </a:xfrm>
          <a:prstGeom prst="roundRect">
            <a:avLst/>
          </a:prstGeom>
          <a:solidFill>
            <a:sysClr val="window" lastClr="FFFFFF">
              <a:lumMod val="95000"/>
            </a:sysClr>
          </a:solidFill>
          <a:ln w="12700" cap="flat" cmpd="sng" algn="ctr">
            <a:solidFill>
              <a:sysClr val="window" lastClr="FFFFFF">
                <a:lumMod val="75000"/>
              </a:sysClr>
            </a:solidFill>
            <a:prstDash val="solid"/>
            <a:miter lim="800000"/>
          </a:ln>
          <a:effectLst/>
        </p:spPr>
        <p:txBody>
          <a:bodyPr rtlCol="0" anchor="ctr" anchorCtr="0"/>
          <a:lstStyle/>
          <a:p>
            <a:pPr marL="0" marR="0" lvl="0" indent="0" algn="ctr" defTabSz="914400" eaLnBrk="1" fontAlgn="ctr" latinLnBrk="0" hangingPunct="1">
              <a:lnSpc>
                <a:spcPts val="2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Apply the traffic policy</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28594" marR="0" lvl="0" indent="-228594" defTabSz="914400" eaLnBrk="1" fontAlgn="ctr" latinLnBrk="0" hangingPunct="1">
              <a:lnSpc>
                <a:spcPts val="2000"/>
              </a:lnSpc>
              <a:spcBef>
                <a:spcPts val="0"/>
              </a:spcBef>
              <a:spcAft>
                <a:spcPts val="0"/>
              </a:spcAft>
              <a:buClrTx/>
              <a:buSzPct val="50000"/>
              <a:buFont typeface="Wingdings" panose="05000000000000000000" pitchFamily="2" charset="2"/>
              <a:buChar char="l"/>
              <a:tabLst/>
              <a:defRPr/>
            </a:pPr>
            <a:r>
              <a:rPr lang="en-US" sz="1200" b="0" dirty="0" smtClean="0">
                <a:solidFill>
                  <a:prstClr val="black"/>
                </a:solidFill>
                <a:latin typeface="Huawei Sans" panose="020C0503030203020204" pitchFamily="34" charset="0"/>
              </a:rPr>
              <a:t>Apply the traffic policy to the inbound direction of an interface.</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28594" marR="0" lvl="0" indent="-228594" defTabSz="914400" eaLnBrk="1" fontAlgn="ctr" latinLnBrk="0" hangingPunct="1">
              <a:lnSpc>
                <a:spcPts val="2000"/>
              </a:lnSpc>
              <a:spcBef>
                <a:spcPts val="0"/>
              </a:spcBef>
              <a:spcAft>
                <a:spcPts val="0"/>
              </a:spcAft>
              <a:buClrTx/>
              <a:buSzPct val="50000"/>
              <a:buFont typeface="Wingdings" panose="05000000000000000000" pitchFamily="2" charset="2"/>
              <a:buChar char="l"/>
              <a:tabLst/>
              <a:defRPr/>
            </a:pPr>
            <a:r>
              <a:rPr lang="en-US" sz="1200" b="0" dirty="0" smtClean="0">
                <a:solidFill>
                  <a:prstClr val="black"/>
                </a:solidFill>
                <a:latin typeface="Huawei Sans" panose="020C0503030203020204" pitchFamily="34" charset="0"/>
              </a:rPr>
              <a:t>Apply the traffic policy to the incoming packets that belong to the VLAN and match the criteria defined in the traffic classifier.</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28594" marR="0" lvl="0" indent="-228594" defTabSz="914400" eaLnBrk="1" fontAlgn="ctr" latinLnBrk="0" hangingPunct="1">
              <a:lnSpc>
                <a:spcPts val="2000"/>
              </a:lnSpc>
              <a:spcBef>
                <a:spcPts val="0"/>
              </a:spcBef>
              <a:spcAft>
                <a:spcPts val="0"/>
              </a:spcAft>
              <a:buClrTx/>
              <a:buSzPct val="50000"/>
              <a:buFont typeface="Wingdings" panose="05000000000000000000" pitchFamily="2" charset="2"/>
              <a:buChar char="l"/>
              <a:tabLst/>
              <a:defRPr/>
            </a:pPr>
            <a:r>
              <a:rPr lang="en-US" sz="1200" b="0" dirty="0" smtClean="0">
                <a:solidFill>
                  <a:prstClr val="black"/>
                </a:solidFill>
                <a:latin typeface="Huawei Sans" panose="020C0503030203020204" pitchFamily="34" charset="0"/>
              </a:rPr>
              <a:t>Apply the traffic policy globally or to a card.</a:t>
            </a:r>
            <a:endPar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800498" y="5068916"/>
            <a:ext cx="3609063" cy="1054135"/>
          </a:xfrm>
          <a:prstGeom prst="rect">
            <a:avLst/>
          </a:prstGeom>
        </p:spPr>
        <p:txBody>
          <a:bodyPr wrap="square">
            <a:spAutoFit/>
          </a:bodyPr>
          <a:lstStyle/>
          <a:p>
            <a:pPr defTabSz="914400" fontAlgn="ctr">
              <a:lnSpc>
                <a:spcPts val="2533"/>
              </a:lnSpc>
            </a:pPr>
            <a:r>
              <a:rPr lang="en-US" sz="1333" dirty="0" smtClean="0">
                <a:solidFill>
                  <a:srgbClr val="333333"/>
                </a:solidFill>
                <a:latin typeface="Huawei Sans" panose="020C0503030203020204" pitchFamily="34" charset="0"/>
              </a:rPr>
              <a:t>PBR can be configured using the modular </a:t>
            </a:r>
            <a:r>
              <a:rPr lang="en-US" sz="1333" dirty="0" err="1" smtClean="0">
                <a:solidFill>
                  <a:srgbClr val="333333"/>
                </a:solidFill>
                <a:latin typeface="Huawei Sans" panose="020C0503030203020204" pitchFamily="34" charset="0"/>
              </a:rPr>
              <a:t>QoS</a:t>
            </a:r>
            <a:r>
              <a:rPr lang="en-US" sz="1333" dirty="0" smtClean="0">
                <a:solidFill>
                  <a:srgbClr val="333333"/>
                </a:solidFill>
                <a:latin typeface="Huawei Sans" panose="020C0503030203020204" pitchFamily="34" charset="0"/>
              </a:rPr>
              <a:t> command line interface (MQC) or an ACL-based simplified traffic policy.</a:t>
            </a:r>
            <a:endParaRPr lang="en-US" sz="1333"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 name="图片 76" descr="接入交换机.png"/>
          <p:cNvPicPr>
            <a:picLocks/>
          </p:cNvPicPr>
          <p:nvPr/>
        </p:nvPicPr>
        <p:blipFill>
          <a:blip r:embed="rId3" cstate="print"/>
          <a:stretch>
            <a:fillRect/>
          </a:stretch>
        </p:blipFill>
        <p:spPr bwMode="gray">
          <a:xfrm>
            <a:off x="2149703" y="2390217"/>
            <a:ext cx="490909" cy="401653"/>
          </a:xfrm>
          <a:prstGeom prst="rect">
            <a:avLst/>
          </a:prstGeom>
        </p:spPr>
      </p:pic>
      <p:pic>
        <p:nvPicPr>
          <p:cNvPr id="13" name="图片 76" descr="接入交换机.png"/>
          <p:cNvPicPr>
            <a:picLocks noChangeAspect="1"/>
          </p:cNvPicPr>
          <p:nvPr/>
        </p:nvPicPr>
        <p:blipFill>
          <a:blip r:embed="rId3" cstate="print"/>
          <a:stretch>
            <a:fillRect/>
          </a:stretch>
        </p:blipFill>
        <p:spPr bwMode="gray">
          <a:xfrm>
            <a:off x="2151664" y="3253595"/>
            <a:ext cx="490909" cy="401653"/>
          </a:xfrm>
          <a:prstGeom prst="rect">
            <a:avLst/>
          </a:prstGeom>
        </p:spPr>
      </p:pic>
      <p:pic>
        <p:nvPicPr>
          <p:cNvPr id="14" name="图片 11" descr="开放网络-蓝.png"/>
          <p:cNvPicPr>
            <a:picLocks noChangeAspect="1"/>
          </p:cNvPicPr>
          <p:nvPr/>
        </p:nvPicPr>
        <p:blipFill>
          <a:blip r:embed="rId4" cstate="print"/>
          <a:stretch>
            <a:fillRect/>
          </a:stretch>
        </p:blipFill>
        <p:spPr bwMode="gray">
          <a:xfrm>
            <a:off x="1479055" y="4194026"/>
            <a:ext cx="525922" cy="404846"/>
          </a:xfrm>
          <a:prstGeom prst="rect">
            <a:avLst/>
          </a:prstGeom>
        </p:spPr>
      </p:pic>
      <p:pic>
        <p:nvPicPr>
          <p:cNvPr id="15" name="图片 11" descr="开放网络-蓝.png"/>
          <p:cNvPicPr>
            <a:picLocks noChangeAspect="1"/>
          </p:cNvPicPr>
          <p:nvPr/>
        </p:nvPicPr>
        <p:blipFill>
          <a:blip r:embed="rId4" cstate="print"/>
          <a:stretch>
            <a:fillRect/>
          </a:stretch>
        </p:blipFill>
        <p:spPr bwMode="gray">
          <a:xfrm>
            <a:off x="2808745" y="4194026"/>
            <a:ext cx="525922" cy="404846"/>
          </a:xfrm>
          <a:prstGeom prst="rect">
            <a:avLst/>
          </a:prstGeom>
        </p:spPr>
      </p:pic>
      <p:sp>
        <p:nvSpPr>
          <p:cNvPr id="17" name="文本框 16"/>
          <p:cNvSpPr txBox="1"/>
          <p:nvPr/>
        </p:nvSpPr>
        <p:spPr bwMode="gray">
          <a:xfrm>
            <a:off x="1544962" y="4668139"/>
            <a:ext cx="1704313" cy="307777"/>
          </a:xfrm>
          <a:prstGeom prst="rect">
            <a:avLst/>
          </a:prstGeom>
          <a:noFill/>
        </p:spPr>
        <p:txBody>
          <a:bodyPr wrap="none" rtlCol="0">
            <a:spAutoFit/>
          </a:bodyPr>
          <a:lstStyle/>
          <a:p>
            <a:pPr algn="ctr" fontAlgn="ctr"/>
            <a:r>
              <a:rPr lang="en-US" sz="1400" smtClean="0">
                <a:latin typeface="Huawei Sans" panose="020C0503030203020204" pitchFamily="34" charset="0"/>
              </a:rPr>
              <a:t>Enterprise intranet</a:t>
            </a:r>
            <a:endParaRPr lang="en-US" altLang="zh-CN" sz="1400">
              <a:latin typeface="Huawei Sans" panose="020C0503030203020204" pitchFamily="34" charset="0"/>
            </a:endParaRPr>
          </a:p>
        </p:txBody>
      </p:sp>
      <p:cxnSp>
        <p:nvCxnSpPr>
          <p:cNvPr id="19" name="直接连接符 18"/>
          <p:cNvCxnSpPr>
            <a:stCxn id="14" idx="0"/>
            <a:endCxn id="13" idx="2"/>
          </p:cNvCxnSpPr>
          <p:nvPr/>
        </p:nvCxnSpPr>
        <p:spPr bwMode="gray">
          <a:xfrm flipV="1">
            <a:off x="1742016" y="3655248"/>
            <a:ext cx="655103" cy="5387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5" idx="0"/>
            <a:endCxn id="13" idx="2"/>
          </p:cNvCxnSpPr>
          <p:nvPr/>
        </p:nvCxnSpPr>
        <p:spPr bwMode="gray">
          <a:xfrm flipH="1" flipV="1">
            <a:off x="2397119" y="3655248"/>
            <a:ext cx="674587" cy="5387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3" idx="0"/>
            <a:endCxn id="12" idx="2"/>
          </p:cNvCxnSpPr>
          <p:nvPr/>
        </p:nvCxnSpPr>
        <p:spPr bwMode="gray">
          <a:xfrm flipH="1" flipV="1">
            <a:off x="2395158" y="2791870"/>
            <a:ext cx="1961" cy="4617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4" name="图片 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67283" y="2390217"/>
            <a:ext cx="490909" cy="401653"/>
          </a:xfrm>
          <a:prstGeom prst="rect">
            <a:avLst/>
          </a:prstGeom>
        </p:spPr>
      </p:pic>
      <p:pic>
        <p:nvPicPr>
          <p:cNvPr id="28" name="Picture 2" descr="G:\做的项目\公共\扁平图标切换\更新2015_01_21\oss扁平图标库2015_01_21更新-04.png"/>
          <p:cNvPicPr>
            <a:picLocks noChangeArrowheads="1"/>
          </p:cNvPicPr>
          <p:nvPr/>
        </p:nvPicPr>
        <p:blipFill>
          <a:blip r:embed="rId6" cstate="print"/>
          <a:stretch>
            <a:fillRect/>
          </a:stretch>
        </p:blipFill>
        <p:spPr bwMode="gray">
          <a:xfrm>
            <a:off x="2151664" y="1475908"/>
            <a:ext cx="490909" cy="401653"/>
          </a:xfrm>
          <a:prstGeom prst="rect">
            <a:avLst/>
          </a:prstGeom>
          <a:noFill/>
        </p:spPr>
      </p:pic>
      <p:cxnSp>
        <p:nvCxnSpPr>
          <p:cNvPr id="30" name="直接连接符 29"/>
          <p:cNvCxnSpPr>
            <a:stCxn id="12" idx="0"/>
            <a:endCxn id="28" idx="2"/>
          </p:cNvCxnSpPr>
          <p:nvPr/>
        </p:nvCxnSpPr>
        <p:spPr bwMode="gray">
          <a:xfrm flipV="1">
            <a:off x="2395158" y="1877561"/>
            <a:ext cx="1961" cy="5126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bwMode="gray">
          <a:xfrm flipH="1">
            <a:off x="1177225" y="2390217"/>
            <a:ext cx="892342" cy="0"/>
          </a:xfrm>
          <a:prstGeom prst="straightConnector1">
            <a:avLst/>
          </a:prstGeom>
          <a:ln w="19050">
            <a:solidFill>
              <a:srgbClr val="D3394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bwMode="gray">
          <a:xfrm flipH="1">
            <a:off x="1177225" y="2791870"/>
            <a:ext cx="892342" cy="0"/>
          </a:xfrm>
          <a:prstGeom prst="straightConnector1">
            <a:avLst/>
          </a:prstGeom>
          <a:ln w="19050">
            <a:solidFill>
              <a:srgbClr val="62B23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bwMode="gray">
          <a:xfrm>
            <a:off x="1980979" y="1197901"/>
            <a:ext cx="832279" cy="307777"/>
          </a:xfrm>
          <a:prstGeom prst="rect">
            <a:avLst/>
          </a:prstGeom>
          <a:noFill/>
        </p:spPr>
        <p:txBody>
          <a:bodyPr wrap="none" rtlCol="0">
            <a:spAutoFit/>
          </a:bodyPr>
          <a:lstStyle/>
          <a:p>
            <a:pPr fontAlgn="ctr"/>
            <a:r>
              <a:rPr lang="en-US" sz="1400" smtClean="0">
                <a:latin typeface="Huawei Sans" panose="020C0503030203020204" pitchFamily="34" charset="0"/>
              </a:rPr>
              <a:t>Internet</a:t>
            </a:r>
            <a:endParaRPr lang="en-US" altLang="zh-CN" sz="1400">
              <a:latin typeface="Huawei Sans" panose="020C0503030203020204" pitchFamily="34" charset="0"/>
            </a:endParaRPr>
          </a:p>
        </p:txBody>
      </p:sp>
      <p:cxnSp>
        <p:nvCxnSpPr>
          <p:cNvPr id="38" name="直接箭头连接符 37"/>
          <p:cNvCxnSpPr/>
          <p:nvPr/>
        </p:nvCxnSpPr>
        <p:spPr bwMode="gray">
          <a:xfrm>
            <a:off x="2491399" y="1915568"/>
            <a:ext cx="8361" cy="413300"/>
          </a:xfrm>
          <a:prstGeom prst="straightConnector1">
            <a:avLst/>
          </a:prstGeom>
          <a:ln w="19050">
            <a:solidFill>
              <a:srgbClr val="62B23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bwMode="gray">
          <a:xfrm flipH="1" flipV="1">
            <a:off x="2491397" y="2838277"/>
            <a:ext cx="1" cy="360000"/>
          </a:xfrm>
          <a:prstGeom prst="straightConnector1">
            <a:avLst/>
          </a:prstGeom>
          <a:ln w="19050">
            <a:solidFill>
              <a:srgbClr val="D33941"/>
            </a:solidFill>
            <a:tailEnd type="triangle"/>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bwMode="gray">
          <a:xfrm>
            <a:off x="2491396" y="2868844"/>
            <a:ext cx="364202" cy="307777"/>
          </a:xfrm>
          <a:prstGeom prst="rect">
            <a:avLst/>
          </a:prstGeom>
          <a:noFill/>
        </p:spPr>
        <p:txBody>
          <a:bodyPr wrap="none" rtlCol="0">
            <a:spAutoFit/>
          </a:bodyPr>
          <a:lstStyle/>
          <a:p>
            <a:pPr fontAlgn="ctr"/>
            <a:r>
              <a:rPr lang="en-US" sz="1400" b="1" smtClean="0">
                <a:latin typeface="Huawei Sans" panose="020C0503030203020204" pitchFamily="34" charset="0"/>
              </a:rPr>
              <a:t>①</a:t>
            </a:r>
            <a:endParaRPr lang="en-US" altLang="zh-CN" sz="1400" b="1">
              <a:latin typeface="Huawei Sans" panose="020C0503030203020204" pitchFamily="34" charset="0"/>
            </a:endParaRPr>
          </a:p>
        </p:txBody>
      </p:sp>
      <p:sp>
        <p:nvSpPr>
          <p:cNvPr id="54" name="文本框 53"/>
          <p:cNvSpPr txBox="1"/>
          <p:nvPr/>
        </p:nvSpPr>
        <p:spPr bwMode="gray">
          <a:xfrm>
            <a:off x="1495868" y="2080900"/>
            <a:ext cx="364202" cy="307777"/>
          </a:xfrm>
          <a:prstGeom prst="rect">
            <a:avLst/>
          </a:prstGeom>
          <a:noFill/>
        </p:spPr>
        <p:txBody>
          <a:bodyPr wrap="none" rtlCol="0">
            <a:spAutoFit/>
          </a:bodyPr>
          <a:lstStyle/>
          <a:p>
            <a:pPr fontAlgn="ctr"/>
            <a:r>
              <a:rPr lang="en-US" sz="1400" b="1" smtClean="0">
                <a:latin typeface="Huawei Sans" panose="020C0503030203020204" pitchFamily="34" charset="0"/>
              </a:rPr>
              <a:t>②</a:t>
            </a:r>
            <a:endParaRPr lang="en-US" sz="1400" b="1">
              <a:latin typeface="Huawei Sans" panose="020C0503030203020204" pitchFamily="34" charset="0"/>
            </a:endParaRPr>
          </a:p>
        </p:txBody>
      </p:sp>
      <p:sp>
        <p:nvSpPr>
          <p:cNvPr id="55" name="文本框 54"/>
          <p:cNvSpPr txBox="1"/>
          <p:nvPr/>
        </p:nvSpPr>
        <p:spPr bwMode="gray">
          <a:xfrm>
            <a:off x="1495868" y="2783241"/>
            <a:ext cx="364202" cy="307777"/>
          </a:xfrm>
          <a:prstGeom prst="rect">
            <a:avLst/>
          </a:prstGeom>
          <a:noFill/>
        </p:spPr>
        <p:txBody>
          <a:bodyPr wrap="none" rtlCol="0">
            <a:spAutoFit/>
          </a:bodyPr>
          <a:lstStyle/>
          <a:p>
            <a:pPr fontAlgn="ctr"/>
            <a:r>
              <a:rPr lang="en-US" sz="1400" b="1" smtClean="0">
                <a:latin typeface="Huawei Sans" panose="020C0503030203020204" pitchFamily="34" charset="0"/>
              </a:rPr>
              <a:t>③</a:t>
            </a:r>
            <a:endParaRPr lang="en-US" altLang="zh-CN" sz="1400" b="1">
              <a:latin typeface="Huawei Sans" panose="020C0503030203020204" pitchFamily="34" charset="0"/>
            </a:endParaRPr>
          </a:p>
        </p:txBody>
      </p:sp>
      <p:sp>
        <p:nvSpPr>
          <p:cNvPr id="56" name="文本框 55"/>
          <p:cNvSpPr txBox="1"/>
          <p:nvPr/>
        </p:nvSpPr>
        <p:spPr bwMode="gray">
          <a:xfrm>
            <a:off x="2449056" y="2009490"/>
            <a:ext cx="364202" cy="307777"/>
          </a:xfrm>
          <a:prstGeom prst="rect">
            <a:avLst/>
          </a:prstGeom>
          <a:noFill/>
        </p:spPr>
        <p:txBody>
          <a:bodyPr wrap="none" rtlCol="0">
            <a:spAutoFit/>
          </a:bodyPr>
          <a:lstStyle/>
          <a:p>
            <a:pPr fontAlgn="ctr"/>
            <a:r>
              <a:rPr lang="en-US" sz="1400" b="1" smtClean="0">
                <a:latin typeface="Huawei Sans" panose="020C0503030203020204" pitchFamily="34" charset="0"/>
              </a:rPr>
              <a:t>④</a:t>
            </a:r>
            <a:endParaRPr lang="en-US" sz="1400" b="1">
              <a:latin typeface="Huawei Sans" panose="020C0503030203020204" pitchFamily="34" charset="0"/>
            </a:endParaRPr>
          </a:p>
        </p:txBody>
      </p:sp>
      <p:sp>
        <p:nvSpPr>
          <p:cNvPr id="39" name="Freeform 67"/>
          <p:cNvSpPr/>
          <p:nvPr/>
        </p:nvSpPr>
        <p:spPr bwMode="gray">
          <a:xfrm rot="6300000" flipV="1">
            <a:off x="6590833" y="3214368"/>
            <a:ext cx="636994" cy="961384"/>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rgbClr val="5B9BD5">
                  <a:lumMod val="5000"/>
                  <a:lumOff val="95000"/>
                  <a:alpha val="0"/>
                </a:srgbClr>
              </a:gs>
              <a:gs pos="100000">
                <a:srgbClr val="FFCC66"/>
              </a:gs>
            </a:gsLst>
            <a:lin ang="2700000" scaled="1"/>
            <a:tileRect/>
          </a:gradFill>
          <a:ln w="12700" cap="flat" cmpd="sng" algn="ctr">
            <a:gradFill flip="none" rotWithShape="1">
              <a:gsLst>
                <a:gs pos="26000">
                  <a:srgbClr val="5B9BD5">
                    <a:lumMod val="0"/>
                    <a:lumOff val="100000"/>
                    <a:alpha val="0"/>
                  </a:srgbClr>
                </a:gs>
                <a:gs pos="71000">
                  <a:srgbClr val="FF9933"/>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67"/>
          <p:cNvSpPr/>
          <p:nvPr/>
        </p:nvSpPr>
        <p:spPr bwMode="gray">
          <a:xfrm rot="4814260">
            <a:off x="8776319" y="3246241"/>
            <a:ext cx="651392" cy="957445"/>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rgbClr val="5B9BD5">
                  <a:lumMod val="5000"/>
                  <a:lumOff val="95000"/>
                  <a:alpha val="0"/>
                </a:srgbClr>
              </a:gs>
              <a:gs pos="100000">
                <a:srgbClr val="FFCC66"/>
              </a:gs>
            </a:gsLst>
            <a:lin ang="2700000" scaled="1"/>
            <a:tileRect/>
          </a:gradFill>
          <a:ln w="12700" cap="flat" cmpd="sng" algn="ctr">
            <a:gradFill flip="none" rotWithShape="1">
              <a:gsLst>
                <a:gs pos="26000">
                  <a:srgbClr val="5B9BD5">
                    <a:lumMod val="0"/>
                    <a:lumOff val="100000"/>
                    <a:alpha val="0"/>
                  </a:srgbClr>
                </a:gs>
                <a:gs pos="71000">
                  <a:srgbClr val="FF9933"/>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3360056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WLAN Network Architectures (1)</a:t>
            </a:r>
            <a:endParaRPr lang="en-US" altLang="zh-CN" dirty="0"/>
          </a:p>
        </p:txBody>
      </p:sp>
      <p:cxnSp>
        <p:nvCxnSpPr>
          <p:cNvPr id="3" name="直接连接符 2"/>
          <p:cNvCxnSpPr/>
          <p:nvPr/>
        </p:nvCxnSpPr>
        <p:spPr bwMode="gray">
          <a:xfrm>
            <a:off x="8250091" y="2222711"/>
            <a:ext cx="0" cy="7465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 name="Group 165"/>
          <p:cNvGrpSpPr/>
          <p:nvPr/>
        </p:nvGrpSpPr>
        <p:grpSpPr bwMode="gray">
          <a:xfrm rot="10800000">
            <a:off x="7934611" y="2966988"/>
            <a:ext cx="636528" cy="746548"/>
            <a:chOff x="-1233037" y="914446"/>
            <a:chExt cx="1573823" cy="778776"/>
          </a:xfrm>
        </p:grpSpPr>
        <p:cxnSp>
          <p:nvCxnSpPr>
            <p:cNvPr id="5"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7" name="Group 165"/>
          <p:cNvGrpSpPr/>
          <p:nvPr/>
        </p:nvGrpSpPr>
        <p:grpSpPr bwMode="gray">
          <a:xfrm rot="10800000">
            <a:off x="7316544" y="2975119"/>
            <a:ext cx="1872662" cy="746548"/>
            <a:chOff x="-1233037" y="914446"/>
            <a:chExt cx="1573823" cy="778776"/>
          </a:xfrm>
        </p:grpSpPr>
        <p:cxnSp>
          <p:nvCxnSpPr>
            <p:cNvPr id="8"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10" name="圆角矩形 75"/>
          <p:cNvSpPr/>
          <p:nvPr/>
        </p:nvSpPr>
        <p:spPr bwMode="gray">
          <a:xfrm>
            <a:off x="539399" y="1117254"/>
            <a:ext cx="4673375"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smtClean="0">
                <a:solidFill>
                  <a:srgbClr val="30B5C5"/>
                </a:solidFill>
                <a:latin typeface="Huawei Sans" panose="020C0503030203020204" pitchFamily="34" charset="0"/>
              </a:rPr>
              <a:t>Fat AP</a:t>
            </a:r>
            <a:endParaRPr lang="en-US" altLang="zh-CN" sz="1600">
              <a:solidFill>
                <a:srgbClr val="30B5C5"/>
              </a:solidFill>
              <a:latin typeface="Huawei Sans" panose="020C0503030203020204" pitchFamily="34" charset="0"/>
              <a:ea typeface="方正兰亭黑简体" panose="02000000000000000000" pitchFamily="2" charset="-122"/>
            </a:endParaRPr>
          </a:p>
        </p:txBody>
      </p:sp>
      <p:sp>
        <p:nvSpPr>
          <p:cNvPr id="11" name="圆角矩形 75"/>
          <p:cNvSpPr/>
          <p:nvPr/>
        </p:nvSpPr>
        <p:spPr bwMode="gray">
          <a:xfrm>
            <a:off x="539399" y="1571769"/>
            <a:ext cx="4673375" cy="4524232"/>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pic>
        <p:nvPicPr>
          <p:cNvPr id="12" name="图片 102" descr="AC-蓝.png"/>
          <p:cNvPicPr>
            <a:picLocks noChangeAspect="1"/>
          </p:cNvPicPr>
          <p:nvPr/>
        </p:nvPicPr>
        <p:blipFill>
          <a:blip r:embed="rId3" cstate="print"/>
          <a:stretch>
            <a:fillRect/>
          </a:stretch>
        </p:blipFill>
        <p:spPr bwMode="gray">
          <a:xfrm>
            <a:off x="9110710" y="1972162"/>
            <a:ext cx="446281" cy="365139"/>
          </a:xfrm>
          <a:prstGeom prst="rect">
            <a:avLst/>
          </a:prstGeom>
        </p:spPr>
      </p:pic>
      <p:pic>
        <p:nvPicPr>
          <p:cNvPr id="13" name="图片 158" descr="SAN网络-蓝.png"/>
          <p:cNvPicPr>
            <a:picLocks noChangeAspect="1"/>
          </p:cNvPicPr>
          <p:nvPr/>
        </p:nvPicPr>
        <p:blipFill>
          <a:blip r:embed="rId4" cstate="print"/>
          <a:stretch>
            <a:fillRect/>
          </a:stretch>
        </p:blipFill>
        <p:spPr bwMode="gray">
          <a:xfrm>
            <a:off x="3550364" y="4379720"/>
            <a:ext cx="182733" cy="299373"/>
          </a:xfrm>
          <a:prstGeom prst="rect">
            <a:avLst/>
          </a:prstGeom>
        </p:spPr>
      </p:pic>
      <p:pic>
        <p:nvPicPr>
          <p:cNvPr id="14" name="图片 157" descr="故障链路.png"/>
          <p:cNvPicPr>
            <a:picLocks noChangeAspect="1"/>
          </p:cNvPicPr>
          <p:nvPr/>
        </p:nvPicPr>
        <p:blipFill>
          <a:blip r:embed="rId5" cstate="print"/>
          <a:stretch>
            <a:fillRect/>
          </a:stretch>
        </p:blipFill>
        <p:spPr bwMode="gray">
          <a:xfrm>
            <a:off x="2721406" y="4404394"/>
            <a:ext cx="335297" cy="250025"/>
          </a:xfrm>
          <a:prstGeom prst="rect">
            <a:avLst/>
          </a:prstGeom>
        </p:spPr>
      </p:pic>
      <p:grpSp>
        <p:nvGrpSpPr>
          <p:cNvPr id="15" name="Group 6"/>
          <p:cNvGrpSpPr/>
          <p:nvPr/>
        </p:nvGrpSpPr>
        <p:grpSpPr bwMode="gray">
          <a:xfrm>
            <a:off x="2314192" y="1935836"/>
            <a:ext cx="998434" cy="566030"/>
            <a:chOff x="7877711" y="3990014"/>
            <a:chExt cx="998434" cy="566030"/>
          </a:xfrm>
        </p:grpSpPr>
        <p:sp>
          <p:nvSpPr>
            <p:cNvPr id="16" name="Freeform 200"/>
            <p:cNvSpPr/>
            <p:nvPr/>
          </p:nvSpPr>
          <p:spPr bwMode="gray">
            <a:xfrm>
              <a:off x="7877711" y="3990014"/>
              <a:ext cx="998434" cy="5660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17" name="TextBox 2"/>
            <p:cNvSpPr txBox="1"/>
            <p:nvPr/>
          </p:nvSpPr>
          <p:spPr bwMode="gray">
            <a:xfrm>
              <a:off x="7965050" y="4208668"/>
              <a:ext cx="832279"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Internet</a:t>
              </a:r>
              <a:endParaRPr lang="en-US" altLang="zh-CN" sz="1400" dirty="0">
                <a:latin typeface="Huawei Sans" panose="020C0503030203020204" pitchFamily="34" charset="0"/>
              </a:endParaRPr>
            </a:p>
          </p:txBody>
        </p:sp>
      </p:grpSp>
      <p:cxnSp>
        <p:nvCxnSpPr>
          <p:cNvPr id="18" name="直接连接符 17"/>
          <p:cNvCxnSpPr/>
          <p:nvPr/>
        </p:nvCxnSpPr>
        <p:spPr bwMode="gray">
          <a:xfrm>
            <a:off x="2813409" y="2501866"/>
            <a:ext cx="0" cy="993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图片 105" descr="AP.png"/>
          <p:cNvPicPr>
            <a:picLocks noChangeAspect="1"/>
          </p:cNvPicPr>
          <p:nvPr/>
        </p:nvPicPr>
        <p:blipFill>
          <a:blip r:embed="rId6" cstate="print"/>
          <a:stretch>
            <a:fillRect/>
          </a:stretch>
        </p:blipFill>
        <p:spPr bwMode="gray">
          <a:xfrm>
            <a:off x="2567955" y="3209774"/>
            <a:ext cx="490909" cy="401653"/>
          </a:xfrm>
          <a:prstGeom prst="rect">
            <a:avLst/>
          </a:prstGeom>
        </p:spPr>
      </p:pic>
      <p:grpSp>
        <p:nvGrpSpPr>
          <p:cNvPr id="20" name="组合 758"/>
          <p:cNvGrpSpPr/>
          <p:nvPr/>
        </p:nvGrpSpPr>
        <p:grpSpPr bwMode="gray">
          <a:xfrm flipV="1">
            <a:off x="2657420" y="3733241"/>
            <a:ext cx="311978" cy="264190"/>
            <a:chOff x="7440613" y="4868863"/>
            <a:chExt cx="1019175" cy="828675"/>
          </a:xfrm>
          <a:solidFill>
            <a:schemeClr val="bg1">
              <a:lumMod val="65000"/>
            </a:schemeClr>
          </a:solidFill>
        </p:grpSpPr>
        <p:sp>
          <p:nvSpPr>
            <p:cNvPr id="21"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sp>
          <p:nvSpPr>
            <p:cNvPr id="22"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grpSp>
      <p:pic>
        <p:nvPicPr>
          <p:cNvPr id="23" name="图片 14" descr="日志告警服务器-蓝.png"/>
          <p:cNvPicPr>
            <a:picLocks noChangeAspect="1"/>
          </p:cNvPicPr>
          <p:nvPr/>
        </p:nvPicPr>
        <p:blipFill>
          <a:blip r:embed="rId7" cstate="print"/>
          <a:stretch>
            <a:fillRect/>
          </a:stretch>
        </p:blipFill>
        <p:spPr bwMode="gray">
          <a:xfrm>
            <a:off x="1785477" y="4402831"/>
            <a:ext cx="405415" cy="253150"/>
          </a:xfrm>
          <a:prstGeom prst="rect">
            <a:avLst/>
          </a:prstGeom>
        </p:spPr>
      </p:pic>
      <p:sp>
        <p:nvSpPr>
          <p:cNvPr id="24" name="矩形 23"/>
          <p:cNvSpPr/>
          <p:nvPr/>
        </p:nvSpPr>
        <p:spPr bwMode="gray">
          <a:xfrm>
            <a:off x="539399" y="4761758"/>
            <a:ext cx="4673375" cy="1297791"/>
          </a:xfrm>
          <a:prstGeom prst="rect">
            <a:avLst/>
          </a:prstGeom>
        </p:spPr>
        <p:txBody>
          <a:bodyPr wrap="square">
            <a:spAutoFit/>
          </a:bodyPr>
          <a:lstStyle/>
          <a:p>
            <a:pPr marL="266700" indent="-266700" fontAlgn="ctr">
              <a:lnSpc>
                <a:spcPts val="2200"/>
              </a:lnSpc>
              <a:spcAft>
                <a:spcPts val="600"/>
              </a:spcAft>
              <a:buSzPct val="50000"/>
              <a:buFont typeface="Wingdings" panose="05000000000000000000" pitchFamily="2" charset="2"/>
              <a:buChar char="l"/>
            </a:pPr>
            <a:r>
              <a:rPr lang="en-US" sz="1200" b="1" dirty="0" smtClean="0">
                <a:latin typeface="Huawei Sans" panose="020C0503030203020204" pitchFamily="34" charset="0"/>
              </a:rPr>
              <a:t>Networking characteristics</a:t>
            </a:r>
            <a:r>
              <a:rPr lang="en-US" sz="1200" dirty="0" smtClean="0">
                <a:latin typeface="Huawei Sans" panose="020C0503030203020204" pitchFamily="34" charset="0"/>
              </a:rPr>
              <a:t>: A Fat AP works independently and needs to be configured separately. It provides only simple functions and is cost-effective.</a:t>
            </a:r>
          </a:p>
          <a:p>
            <a:pPr marL="266700" indent="-266700" fontAlgn="ctr">
              <a:lnSpc>
                <a:spcPts val="2200"/>
              </a:lnSpc>
              <a:spcAft>
                <a:spcPts val="600"/>
              </a:spcAft>
              <a:buSzPct val="50000"/>
              <a:buFont typeface="Wingdings" panose="05000000000000000000" pitchFamily="2" charset="2"/>
              <a:buChar char="l"/>
            </a:pPr>
            <a:r>
              <a:rPr lang="en-US" sz="1200" b="1" dirty="0" smtClean="0">
                <a:latin typeface="Huawei Sans" panose="020C0503030203020204" pitchFamily="34" charset="0"/>
              </a:rPr>
              <a:t>Application scenarios</a:t>
            </a:r>
            <a:r>
              <a:rPr lang="en-US" sz="1200" dirty="0" smtClean="0">
                <a:latin typeface="Huawei Sans" panose="020C0503030203020204" pitchFamily="34" charset="0"/>
              </a:rPr>
              <a:t>: families or mini-stores</a:t>
            </a:r>
            <a:endParaRPr lang="en-US" altLang="zh-CN" sz="1200" dirty="0">
              <a:latin typeface="Huawei Sans" panose="020C0503030203020204" pitchFamily="34" charset="0"/>
            </a:endParaRPr>
          </a:p>
        </p:txBody>
      </p:sp>
      <p:sp>
        <p:nvSpPr>
          <p:cNvPr id="25" name="圆角矩形 75"/>
          <p:cNvSpPr/>
          <p:nvPr/>
        </p:nvSpPr>
        <p:spPr bwMode="gray">
          <a:xfrm>
            <a:off x="5364535" y="1117254"/>
            <a:ext cx="6290856"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smtClean="0">
                <a:solidFill>
                  <a:srgbClr val="30B5C5"/>
                </a:solidFill>
                <a:latin typeface="Huawei Sans" panose="020C0503030203020204" pitchFamily="34" charset="0"/>
              </a:rPr>
              <a:t>AC + Fit AP</a:t>
            </a:r>
            <a:endParaRPr lang="en-US" altLang="zh-CN" sz="1600">
              <a:solidFill>
                <a:srgbClr val="30B5C5"/>
              </a:solidFill>
              <a:latin typeface="Huawei Sans" panose="020C0503030203020204" pitchFamily="34" charset="0"/>
              <a:ea typeface="方正兰亭黑简体" panose="02000000000000000000" pitchFamily="2" charset="-122"/>
            </a:endParaRPr>
          </a:p>
        </p:txBody>
      </p:sp>
      <p:sp>
        <p:nvSpPr>
          <p:cNvPr id="26" name="圆角矩形 75"/>
          <p:cNvSpPr/>
          <p:nvPr/>
        </p:nvSpPr>
        <p:spPr bwMode="gray">
          <a:xfrm>
            <a:off x="5364534" y="1571769"/>
            <a:ext cx="6290857" cy="4524232"/>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pic>
        <p:nvPicPr>
          <p:cNvPr id="27" name="图片 158" descr="SAN网络-蓝.png"/>
          <p:cNvPicPr>
            <a:picLocks noChangeAspect="1"/>
          </p:cNvPicPr>
          <p:nvPr/>
        </p:nvPicPr>
        <p:blipFill>
          <a:blip r:embed="rId4" cstate="print"/>
          <a:stretch>
            <a:fillRect/>
          </a:stretch>
        </p:blipFill>
        <p:spPr bwMode="gray">
          <a:xfrm>
            <a:off x="9055303" y="4430522"/>
            <a:ext cx="182733" cy="299373"/>
          </a:xfrm>
          <a:prstGeom prst="rect">
            <a:avLst/>
          </a:prstGeom>
        </p:spPr>
      </p:pic>
      <p:pic>
        <p:nvPicPr>
          <p:cNvPr id="28" name="图片 157" descr="故障链路.png"/>
          <p:cNvPicPr>
            <a:picLocks noChangeAspect="1"/>
          </p:cNvPicPr>
          <p:nvPr/>
        </p:nvPicPr>
        <p:blipFill>
          <a:blip r:embed="rId5" cstate="print"/>
          <a:stretch>
            <a:fillRect/>
          </a:stretch>
        </p:blipFill>
        <p:spPr bwMode="gray">
          <a:xfrm>
            <a:off x="8226345" y="4455196"/>
            <a:ext cx="335297" cy="250025"/>
          </a:xfrm>
          <a:prstGeom prst="rect">
            <a:avLst/>
          </a:prstGeom>
        </p:spPr>
      </p:pic>
      <p:grpSp>
        <p:nvGrpSpPr>
          <p:cNvPr id="29" name="组合 28"/>
          <p:cNvGrpSpPr/>
          <p:nvPr/>
        </p:nvGrpSpPr>
        <p:grpSpPr bwMode="gray">
          <a:xfrm>
            <a:off x="7180715" y="3609959"/>
            <a:ext cx="405710" cy="697037"/>
            <a:chOff x="5581232" y="3599905"/>
            <a:chExt cx="405710" cy="697037"/>
          </a:xfrm>
        </p:grpSpPr>
        <p:pic>
          <p:nvPicPr>
            <p:cNvPr id="30" name="图片 105" descr="AP.png"/>
            <p:cNvPicPr>
              <a:picLocks noChangeAspect="1"/>
            </p:cNvPicPr>
            <p:nvPr/>
          </p:nvPicPr>
          <p:blipFill>
            <a:blip r:embed="rId6" cstate="print"/>
            <a:stretch>
              <a:fillRect/>
            </a:stretch>
          </p:blipFill>
          <p:spPr bwMode="gray">
            <a:xfrm>
              <a:off x="5581232" y="3599905"/>
              <a:ext cx="405710" cy="331945"/>
            </a:xfrm>
            <a:prstGeom prst="rect">
              <a:avLst/>
            </a:prstGeom>
          </p:spPr>
        </p:pic>
        <p:grpSp>
          <p:nvGrpSpPr>
            <p:cNvPr id="31" name="组合 758"/>
            <p:cNvGrpSpPr/>
            <p:nvPr/>
          </p:nvGrpSpPr>
          <p:grpSpPr bwMode="gray">
            <a:xfrm flipV="1">
              <a:off x="5628098" y="4032752"/>
              <a:ext cx="311978" cy="264190"/>
              <a:chOff x="7440613" y="4868863"/>
              <a:chExt cx="1019175" cy="828675"/>
            </a:xfrm>
            <a:solidFill>
              <a:schemeClr val="bg1">
                <a:lumMod val="65000"/>
              </a:schemeClr>
            </a:solidFill>
          </p:grpSpPr>
          <p:sp>
            <p:nvSpPr>
              <p:cNvPr id="3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sp>
            <p:nvSpPr>
              <p:cNvPr id="3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grpSp>
      </p:grpSp>
      <p:pic>
        <p:nvPicPr>
          <p:cNvPr id="34" name="图片 14" descr="日志告警服务器-蓝.png"/>
          <p:cNvPicPr>
            <a:picLocks noChangeAspect="1"/>
          </p:cNvPicPr>
          <p:nvPr/>
        </p:nvPicPr>
        <p:blipFill>
          <a:blip r:embed="rId7" cstate="print"/>
          <a:stretch>
            <a:fillRect/>
          </a:stretch>
        </p:blipFill>
        <p:spPr bwMode="gray">
          <a:xfrm>
            <a:off x="7290416" y="4453633"/>
            <a:ext cx="405415" cy="253150"/>
          </a:xfrm>
          <a:prstGeom prst="rect">
            <a:avLst/>
          </a:prstGeom>
        </p:spPr>
      </p:pic>
      <p:sp>
        <p:nvSpPr>
          <p:cNvPr id="35" name="矩形 34"/>
          <p:cNvSpPr/>
          <p:nvPr/>
        </p:nvSpPr>
        <p:spPr bwMode="gray">
          <a:xfrm>
            <a:off x="5364535" y="4761758"/>
            <a:ext cx="6290856" cy="1297791"/>
          </a:xfrm>
          <a:prstGeom prst="rect">
            <a:avLst/>
          </a:prstGeom>
        </p:spPr>
        <p:txBody>
          <a:bodyPr wrap="square">
            <a:spAutoFit/>
          </a:bodyPr>
          <a:lstStyle/>
          <a:p>
            <a:pPr marL="266700" indent="-266700" fontAlgn="ctr">
              <a:lnSpc>
                <a:spcPts val="2200"/>
              </a:lnSpc>
              <a:spcAft>
                <a:spcPts val="600"/>
              </a:spcAft>
              <a:buSzPct val="50000"/>
              <a:buFont typeface="Wingdings" panose="05000000000000000000" pitchFamily="2" charset="2"/>
              <a:buChar char="l"/>
            </a:pPr>
            <a:r>
              <a:rPr lang="en-US" sz="1200" b="1" dirty="0" smtClean="0">
                <a:latin typeface="Huawei Sans" panose="020C0503030203020204" pitchFamily="34" charset="0"/>
              </a:rPr>
              <a:t>Networking characteristics</a:t>
            </a:r>
            <a:r>
              <a:rPr lang="en-US" sz="1200" dirty="0" smtClean="0">
                <a:latin typeface="Huawei Sans" panose="020C0503030203020204" pitchFamily="34" charset="0"/>
              </a:rPr>
              <a:t>: A Fit AP provides a wide range of functions and is used with an AC. Fit APs are managed and configured by an AC in a unified manner, posing high requirements on skills of maintenance personnel.</a:t>
            </a:r>
          </a:p>
          <a:p>
            <a:pPr marL="266700" indent="-266700" fontAlgn="ctr">
              <a:lnSpc>
                <a:spcPts val="2200"/>
              </a:lnSpc>
              <a:spcAft>
                <a:spcPts val="600"/>
              </a:spcAft>
              <a:buSzPct val="50000"/>
              <a:buFont typeface="Wingdings" panose="05000000000000000000" pitchFamily="2" charset="2"/>
              <a:buChar char="l"/>
            </a:pPr>
            <a:r>
              <a:rPr lang="en-US" sz="1200" b="1" dirty="0" smtClean="0">
                <a:latin typeface="Huawei Sans" panose="020C0503030203020204" pitchFamily="34" charset="0"/>
              </a:rPr>
              <a:t>Application scenarios</a:t>
            </a:r>
            <a:r>
              <a:rPr lang="en-US" sz="1200" dirty="0" smtClean="0">
                <a:latin typeface="Huawei Sans" panose="020C0503030203020204" pitchFamily="34" charset="0"/>
              </a:rPr>
              <a:t>: medium- and large-sized enterprises</a:t>
            </a:r>
            <a:endParaRPr lang="en-US" altLang="zh-CN" sz="1200" dirty="0">
              <a:latin typeface="Huawei Sans" panose="020C0503030203020204" pitchFamily="34" charset="0"/>
            </a:endParaRPr>
          </a:p>
        </p:txBody>
      </p:sp>
      <p:pic>
        <p:nvPicPr>
          <p:cNvPr id="36" name="图片 76" descr="接入交换机.png"/>
          <p:cNvPicPr>
            <a:picLocks noChangeAspect="1"/>
          </p:cNvPicPr>
          <p:nvPr/>
        </p:nvPicPr>
        <p:blipFill>
          <a:blip r:embed="rId8" cstate="print"/>
          <a:stretch>
            <a:fillRect/>
          </a:stretch>
        </p:blipFill>
        <p:spPr bwMode="gray">
          <a:xfrm>
            <a:off x="8027178" y="2772397"/>
            <a:ext cx="446281" cy="365139"/>
          </a:xfrm>
          <a:prstGeom prst="rect">
            <a:avLst/>
          </a:prstGeom>
        </p:spPr>
      </p:pic>
      <p:grpSp>
        <p:nvGrpSpPr>
          <p:cNvPr id="37" name="组合 36"/>
          <p:cNvGrpSpPr/>
          <p:nvPr/>
        </p:nvGrpSpPr>
        <p:grpSpPr bwMode="gray">
          <a:xfrm>
            <a:off x="7756428" y="3609959"/>
            <a:ext cx="405710" cy="697037"/>
            <a:chOff x="5581232" y="3599905"/>
            <a:chExt cx="405710" cy="697037"/>
          </a:xfrm>
        </p:grpSpPr>
        <p:pic>
          <p:nvPicPr>
            <p:cNvPr id="38" name="图片 105" descr="AP.png"/>
            <p:cNvPicPr>
              <a:picLocks noChangeAspect="1"/>
            </p:cNvPicPr>
            <p:nvPr/>
          </p:nvPicPr>
          <p:blipFill>
            <a:blip r:embed="rId6" cstate="print"/>
            <a:stretch>
              <a:fillRect/>
            </a:stretch>
          </p:blipFill>
          <p:spPr bwMode="gray">
            <a:xfrm>
              <a:off x="5581232" y="3599905"/>
              <a:ext cx="405710" cy="331945"/>
            </a:xfrm>
            <a:prstGeom prst="rect">
              <a:avLst/>
            </a:prstGeom>
          </p:spPr>
        </p:pic>
        <p:grpSp>
          <p:nvGrpSpPr>
            <p:cNvPr id="39" name="组合 758"/>
            <p:cNvGrpSpPr/>
            <p:nvPr/>
          </p:nvGrpSpPr>
          <p:grpSpPr bwMode="gray">
            <a:xfrm flipV="1">
              <a:off x="5628098" y="4032752"/>
              <a:ext cx="311978" cy="264190"/>
              <a:chOff x="7440613" y="4868863"/>
              <a:chExt cx="1019175" cy="828675"/>
            </a:xfrm>
            <a:solidFill>
              <a:schemeClr val="bg1">
                <a:lumMod val="65000"/>
              </a:schemeClr>
            </a:solidFill>
          </p:grpSpPr>
          <p:sp>
            <p:nvSpPr>
              <p:cNvPr id="40"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sp>
            <p:nvSpPr>
              <p:cNvPr id="41"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grpSp>
      </p:grpSp>
      <p:grpSp>
        <p:nvGrpSpPr>
          <p:cNvPr id="42" name="组合 41"/>
          <p:cNvGrpSpPr/>
          <p:nvPr/>
        </p:nvGrpSpPr>
        <p:grpSpPr bwMode="gray">
          <a:xfrm>
            <a:off x="8332141" y="3609959"/>
            <a:ext cx="405710" cy="697037"/>
            <a:chOff x="5581232" y="3599905"/>
            <a:chExt cx="405710" cy="697037"/>
          </a:xfrm>
        </p:grpSpPr>
        <p:pic>
          <p:nvPicPr>
            <p:cNvPr id="43" name="图片 105" descr="AP.png"/>
            <p:cNvPicPr>
              <a:picLocks noChangeAspect="1"/>
            </p:cNvPicPr>
            <p:nvPr/>
          </p:nvPicPr>
          <p:blipFill>
            <a:blip r:embed="rId6" cstate="print"/>
            <a:stretch>
              <a:fillRect/>
            </a:stretch>
          </p:blipFill>
          <p:spPr bwMode="gray">
            <a:xfrm>
              <a:off x="5581232" y="3599905"/>
              <a:ext cx="405710" cy="331945"/>
            </a:xfrm>
            <a:prstGeom prst="rect">
              <a:avLst/>
            </a:prstGeom>
          </p:spPr>
        </p:pic>
        <p:grpSp>
          <p:nvGrpSpPr>
            <p:cNvPr id="44" name="组合 758"/>
            <p:cNvGrpSpPr/>
            <p:nvPr/>
          </p:nvGrpSpPr>
          <p:grpSpPr bwMode="gray">
            <a:xfrm flipV="1">
              <a:off x="5628098" y="4032752"/>
              <a:ext cx="311978" cy="264190"/>
              <a:chOff x="7440613" y="4868863"/>
              <a:chExt cx="1019175" cy="828675"/>
            </a:xfrm>
            <a:solidFill>
              <a:schemeClr val="bg1">
                <a:lumMod val="65000"/>
              </a:schemeClr>
            </a:solidFill>
          </p:grpSpPr>
          <p:sp>
            <p:nvSpPr>
              <p:cNvPr id="45"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sp>
            <p:nvSpPr>
              <p:cNvPr id="46"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grpSp>
      </p:grpSp>
      <p:grpSp>
        <p:nvGrpSpPr>
          <p:cNvPr id="47" name="组合 46"/>
          <p:cNvGrpSpPr/>
          <p:nvPr/>
        </p:nvGrpSpPr>
        <p:grpSpPr bwMode="gray">
          <a:xfrm>
            <a:off x="8907855" y="3609959"/>
            <a:ext cx="405710" cy="697037"/>
            <a:chOff x="5581232" y="3599905"/>
            <a:chExt cx="405710" cy="697037"/>
          </a:xfrm>
        </p:grpSpPr>
        <p:pic>
          <p:nvPicPr>
            <p:cNvPr id="48" name="图片 105" descr="AP.png"/>
            <p:cNvPicPr>
              <a:picLocks noChangeAspect="1"/>
            </p:cNvPicPr>
            <p:nvPr/>
          </p:nvPicPr>
          <p:blipFill>
            <a:blip r:embed="rId6" cstate="print"/>
            <a:stretch>
              <a:fillRect/>
            </a:stretch>
          </p:blipFill>
          <p:spPr bwMode="gray">
            <a:xfrm>
              <a:off x="5581232" y="3599905"/>
              <a:ext cx="405710" cy="331945"/>
            </a:xfrm>
            <a:prstGeom prst="rect">
              <a:avLst/>
            </a:prstGeom>
          </p:spPr>
        </p:pic>
        <p:grpSp>
          <p:nvGrpSpPr>
            <p:cNvPr id="49" name="组合 758"/>
            <p:cNvGrpSpPr/>
            <p:nvPr/>
          </p:nvGrpSpPr>
          <p:grpSpPr bwMode="gray">
            <a:xfrm flipV="1">
              <a:off x="5628098" y="4032752"/>
              <a:ext cx="311978" cy="264190"/>
              <a:chOff x="7440613" y="4868863"/>
              <a:chExt cx="1019175" cy="828675"/>
            </a:xfrm>
            <a:solidFill>
              <a:schemeClr val="bg1">
                <a:lumMod val="65000"/>
              </a:schemeClr>
            </a:solidFill>
          </p:grpSpPr>
          <p:sp>
            <p:nvSpPr>
              <p:cNvPr id="50"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sp>
            <p:nvSpPr>
              <p:cNvPr id="51"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grpSp>
      </p:grpSp>
      <p:pic>
        <p:nvPicPr>
          <p:cNvPr id="52" name="图片 86" descr="核心交换机.png"/>
          <p:cNvPicPr>
            <a:picLocks noChangeAspect="1"/>
          </p:cNvPicPr>
          <p:nvPr/>
        </p:nvPicPr>
        <p:blipFill>
          <a:blip r:embed="rId9" cstate="print"/>
          <a:stretch>
            <a:fillRect/>
          </a:stretch>
        </p:blipFill>
        <p:spPr bwMode="gray">
          <a:xfrm>
            <a:off x="8036084" y="1972162"/>
            <a:ext cx="446281" cy="365139"/>
          </a:xfrm>
          <a:prstGeom prst="rect">
            <a:avLst/>
          </a:prstGeom>
        </p:spPr>
      </p:pic>
      <p:cxnSp>
        <p:nvCxnSpPr>
          <p:cNvPr id="53" name="直接连接符 52"/>
          <p:cNvCxnSpPr>
            <a:stCxn id="12" idx="1"/>
            <a:endCxn id="52" idx="3"/>
          </p:cNvCxnSpPr>
          <p:nvPr/>
        </p:nvCxnSpPr>
        <p:spPr bwMode="gray">
          <a:xfrm flipH="1">
            <a:off x="8482365" y="2154732"/>
            <a:ext cx="6283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bwMode="gray">
          <a:xfrm>
            <a:off x="3044655" y="3272100"/>
            <a:ext cx="668773" cy="276999"/>
          </a:xfrm>
          <a:prstGeom prst="rect">
            <a:avLst/>
          </a:prstGeom>
          <a:noFill/>
        </p:spPr>
        <p:txBody>
          <a:bodyPr wrap="none" rtlCol="0">
            <a:spAutoFit/>
          </a:bodyPr>
          <a:lstStyle/>
          <a:p>
            <a:pPr fontAlgn="ctr"/>
            <a:r>
              <a:rPr lang="en-US" sz="1200" b="1" smtClean="0">
                <a:latin typeface="Huawei Sans" panose="020C0503030203020204" pitchFamily="34" charset="0"/>
              </a:rPr>
              <a:t>Fat AP</a:t>
            </a:r>
            <a:endParaRPr lang="en-US" altLang="zh-CN" sz="1200" b="1">
              <a:latin typeface="Huawei Sans" panose="020C0503030203020204" pitchFamily="34" charset="0"/>
            </a:endParaRPr>
          </a:p>
        </p:txBody>
      </p:sp>
      <p:sp>
        <p:nvSpPr>
          <p:cNvPr id="55" name="文本框 54"/>
          <p:cNvSpPr txBox="1"/>
          <p:nvPr/>
        </p:nvSpPr>
        <p:spPr bwMode="gray">
          <a:xfrm>
            <a:off x="9332721" y="3637084"/>
            <a:ext cx="623889" cy="276999"/>
          </a:xfrm>
          <a:prstGeom prst="rect">
            <a:avLst/>
          </a:prstGeom>
          <a:noFill/>
        </p:spPr>
        <p:txBody>
          <a:bodyPr wrap="none" rtlCol="0">
            <a:spAutoFit/>
          </a:bodyPr>
          <a:lstStyle/>
          <a:p>
            <a:pPr fontAlgn="ctr"/>
            <a:r>
              <a:rPr lang="en-US" sz="1200" b="1" smtClean="0">
                <a:latin typeface="Huawei Sans" panose="020C0503030203020204" pitchFamily="34" charset="0"/>
              </a:rPr>
              <a:t>Fit AP</a:t>
            </a:r>
            <a:endParaRPr lang="en-US" altLang="zh-CN" sz="1200" b="1">
              <a:latin typeface="Huawei Sans" panose="020C0503030203020204" pitchFamily="34" charset="0"/>
            </a:endParaRPr>
          </a:p>
        </p:txBody>
      </p:sp>
      <p:sp>
        <p:nvSpPr>
          <p:cNvPr id="56" name="文本框 55"/>
          <p:cNvSpPr txBox="1"/>
          <p:nvPr/>
        </p:nvSpPr>
        <p:spPr bwMode="gray">
          <a:xfrm>
            <a:off x="9134418" y="2352571"/>
            <a:ext cx="386644" cy="276999"/>
          </a:xfrm>
          <a:prstGeom prst="rect">
            <a:avLst/>
          </a:prstGeom>
          <a:noFill/>
        </p:spPr>
        <p:txBody>
          <a:bodyPr wrap="none" rtlCol="0">
            <a:spAutoFit/>
          </a:bodyPr>
          <a:lstStyle/>
          <a:p>
            <a:pPr fontAlgn="ctr"/>
            <a:r>
              <a:rPr lang="en-US" sz="1200" b="1" dirty="0" smtClean="0">
                <a:latin typeface="Huawei Sans" panose="020C0503030203020204" pitchFamily="34" charset="0"/>
              </a:rPr>
              <a:t>AC</a:t>
            </a:r>
            <a:endParaRPr lang="en-US" altLang="zh-CN" sz="1200" b="1" dirty="0">
              <a:latin typeface="Huawei Sans" panose="020C0503030203020204" pitchFamily="34" charset="0"/>
            </a:endParaRPr>
          </a:p>
        </p:txBody>
      </p:sp>
    </p:spTree>
    <p:extLst>
      <p:ext uri="{BB962C8B-B14F-4D97-AF65-F5344CB8AC3E}">
        <p14:creationId xmlns:p14="http://schemas.microsoft.com/office/powerpoint/2010/main" val="228011188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WLAN Network Architectures (2)</a:t>
            </a:r>
            <a:endParaRPr lang="en-US" altLang="zh-CN" dirty="0"/>
          </a:p>
        </p:txBody>
      </p:sp>
      <p:sp>
        <p:nvSpPr>
          <p:cNvPr id="57" name="圆角矩形 75"/>
          <p:cNvSpPr/>
          <p:nvPr/>
        </p:nvSpPr>
        <p:spPr bwMode="gray">
          <a:xfrm>
            <a:off x="451093" y="1085792"/>
            <a:ext cx="4680000"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smtClean="0">
                <a:solidFill>
                  <a:srgbClr val="30B5C5"/>
                </a:solidFill>
                <a:latin typeface="Huawei Sans" panose="020C0503030203020204" pitchFamily="34" charset="0"/>
              </a:rPr>
              <a:t>Leader AP</a:t>
            </a:r>
            <a:endParaRPr lang="en-US" altLang="zh-CN" sz="1600">
              <a:solidFill>
                <a:srgbClr val="30B5C5"/>
              </a:solidFill>
              <a:latin typeface="Huawei Sans" panose="020C0503030203020204" pitchFamily="34" charset="0"/>
              <a:ea typeface="方正兰亭黑简体" panose="02000000000000000000" pitchFamily="2" charset="-122"/>
            </a:endParaRPr>
          </a:p>
        </p:txBody>
      </p:sp>
      <p:sp>
        <p:nvSpPr>
          <p:cNvPr id="58" name="圆角矩形 75"/>
          <p:cNvSpPr/>
          <p:nvPr/>
        </p:nvSpPr>
        <p:spPr bwMode="gray">
          <a:xfrm>
            <a:off x="451093" y="1540306"/>
            <a:ext cx="4680000" cy="4629007"/>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59" name="矩形 58"/>
          <p:cNvSpPr/>
          <p:nvPr/>
        </p:nvSpPr>
        <p:spPr bwMode="gray">
          <a:xfrm>
            <a:off x="451092" y="4604655"/>
            <a:ext cx="4825135" cy="1579920"/>
          </a:xfrm>
          <a:prstGeom prst="rect">
            <a:avLst/>
          </a:prstGeom>
        </p:spPr>
        <p:txBody>
          <a:bodyPr wrap="square">
            <a:spAutoFit/>
          </a:bodyPr>
          <a:lstStyle/>
          <a:p>
            <a:pPr marL="266700" indent="-266700" fontAlgn="ctr">
              <a:lnSpc>
                <a:spcPts val="2200"/>
              </a:lnSpc>
              <a:spcAft>
                <a:spcPts val="600"/>
              </a:spcAft>
              <a:buSzPct val="50000"/>
              <a:buFont typeface="Wingdings" panose="05000000000000000000" pitchFamily="2" charset="2"/>
              <a:buChar char="l"/>
            </a:pPr>
            <a:r>
              <a:rPr lang="en-US" sz="1200" b="1" dirty="0" smtClean="0">
                <a:latin typeface="Huawei Sans" panose="020C0503030203020204" pitchFamily="34" charset="0"/>
              </a:rPr>
              <a:t>Networking characteristics</a:t>
            </a:r>
            <a:r>
              <a:rPr lang="en-US" sz="1200" dirty="0" smtClean="0">
                <a:latin typeface="Huawei Sans" panose="020C0503030203020204" pitchFamily="34" charset="0"/>
              </a:rPr>
              <a:t>: A leader AP can work independently or manage a small number of common APs to implement basic roaming functions. A leader AP has a low price and low requirements for maintenance skills.</a:t>
            </a:r>
            <a:endParaRPr lang="en-US" altLang="zh-CN" sz="1200" dirty="0" smtClean="0">
              <a:latin typeface="Huawei Sans" panose="020C0503030203020204" pitchFamily="34" charset="0"/>
            </a:endParaRPr>
          </a:p>
          <a:p>
            <a:pPr marL="266700" indent="-266700" fontAlgn="ctr">
              <a:lnSpc>
                <a:spcPts val="2200"/>
              </a:lnSpc>
              <a:spcAft>
                <a:spcPts val="600"/>
              </a:spcAft>
              <a:buSzPct val="50000"/>
              <a:buFont typeface="Wingdings" panose="05000000000000000000" pitchFamily="2" charset="2"/>
              <a:buChar char="l"/>
            </a:pPr>
            <a:r>
              <a:rPr lang="en-US" sz="1200" b="1" dirty="0" smtClean="0">
                <a:latin typeface="Huawei Sans" panose="020C0503030203020204" pitchFamily="34" charset="0"/>
              </a:rPr>
              <a:t>Application scenarios</a:t>
            </a:r>
            <a:r>
              <a:rPr lang="en-US" sz="1200" dirty="0" smtClean="0">
                <a:latin typeface="Huawei Sans" panose="020C0503030203020204" pitchFamily="34" charset="0"/>
              </a:rPr>
              <a:t>: small and micro enterprises</a:t>
            </a:r>
            <a:endParaRPr lang="en-US" sz="1200" dirty="0">
              <a:latin typeface="Huawei Sans" panose="020C0503030203020204" pitchFamily="34" charset="0"/>
            </a:endParaRPr>
          </a:p>
        </p:txBody>
      </p:sp>
      <p:sp>
        <p:nvSpPr>
          <p:cNvPr id="60" name="圆角矩形 75"/>
          <p:cNvSpPr/>
          <p:nvPr/>
        </p:nvSpPr>
        <p:spPr bwMode="gray">
          <a:xfrm>
            <a:off x="5210360" y="1085792"/>
            <a:ext cx="6538727"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dirty="0" smtClean="0">
                <a:solidFill>
                  <a:srgbClr val="30B5C5"/>
                </a:solidFill>
                <a:latin typeface="Huawei Sans" panose="020C0503030203020204" pitchFamily="34" charset="0"/>
              </a:rPr>
              <a:t>Agile distributed AP</a:t>
            </a:r>
            <a:endParaRPr lang="en-US" altLang="zh-CN" sz="1600" dirty="0">
              <a:solidFill>
                <a:srgbClr val="30B5C5"/>
              </a:solidFill>
              <a:latin typeface="Huawei Sans" panose="020C0503030203020204" pitchFamily="34" charset="0"/>
              <a:ea typeface="方正兰亭黑简体" panose="02000000000000000000" pitchFamily="2" charset="-122"/>
            </a:endParaRPr>
          </a:p>
        </p:txBody>
      </p:sp>
      <p:sp>
        <p:nvSpPr>
          <p:cNvPr id="61" name="圆角矩形 75"/>
          <p:cNvSpPr/>
          <p:nvPr/>
        </p:nvSpPr>
        <p:spPr bwMode="gray">
          <a:xfrm>
            <a:off x="5210360" y="1540306"/>
            <a:ext cx="6538728" cy="4629007"/>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62" name="矩形 61"/>
          <p:cNvSpPr/>
          <p:nvPr/>
        </p:nvSpPr>
        <p:spPr bwMode="gray">
          <a:xfrm>
            <a:off x="5313173" y="4604655"/>
            <a:ext cx="6316331" cy="1579920"/>
          </a:xfrm>
          <a:prstGeom prst="rect">
            <a:avLst/>
          </a:prstGeom>
        </p:spPr>
        <p:txBody>
          <a:bodyPr wrap="square">
            <a:spAutoFit/>
          </a:bodyPr>
          <a:lstStyle/>
          <a:p>
            <a:pPr marL="266700" indent="-266700" fontAlgn="ctr">
              <a:lnSpc>
                <a:spcPts val="2200"/>
              </a:lnSpc>
              <a:spcAft>
                <a:spcPts val="600"/>
              </a:spcAft>
              <a:buSzPct val="50000"/>
              <a:buFont typeface="Wingdings" panose="05000000000000000000" pitchFamily="2" charset="2"/>
              <a:buChar char="l"/>
            </a:pPr>
            <a:r>
              <a:rPr lang="en-US" sz="1200" b="1" dirty="0" smtClean="0">
                <a:latin typeface="Huawei Sans" panose="020C0503030203020204" pitchFamily="34" charset="0"/>
              </a:rPr>
              <a:t>Networking characteristics</a:t>
            </a:r>
            <a:r>
              <a:rPr lang="en-US" sz="1200" dirty="0" smtClean="0">
                <a:latin typeface="Huawei Sans" panose="020C0503030203020204" pitchFamily="34" charset="0"/>
              </a:rPr>
              <a:t>: The agile distributed architecture divides APs into central APs and remote units (RUs). A central AP can manage multiple RUs, and this architecture provides good coverage and reduces costs. RUs can be used in the Fat AP, AC + Fit AP, and cloud management architectures.</a:t>
            </a:r>
            <a:endParaRPr lang="en-US" altLang="zh-CN" sz="1200" dirty="0" smtClean="0">
              <a:latin typeface="Huawei Sans" panose="020C0503030203020204" pitchFamily="34" charset="0"/>
            </a:endParaRPr>
          </a:p>
          <a:p>
            <a:pPr marL="266700" indent="-266700" fontAlgn="ctr">
              <a:lnSpc>
                <a:spcPts val="2200"/>
              </a:lnSpc>
              <a:spcAft>
                <a:spcPts val="600"/>
              </a:spcAft>
              <a:buSzPct val="50000"/>
              <a:buFont typeface="Wingdings" panose="05000000000000000000" pitchFamily="2" charset="2"/>
              <a:buChar char="l"/>
            </a:pPr>
            <a:r>
              <a:rPr lang="en-US" sz="1200" b="1" dirty="0" smtClean="0">
                <a:latin typeface="Huawei Sans" panose="020C0503030203020204" pitchFamily="34" charset="0"/>
              </a:rPr>
              <a:t>Application scenarios</a:t>
            </a:r>
            <a:r>
              <a:rPr lang="en-US" sz="1200" dirty="0" smtClean="0">
                <a:latin typeface="Huawei Sans" panose="020C0503030203020204" pitchFamily="34" charset="0"/>
              </a:rPr>
              <a:t>: scenarios where rooms are densely distributed</a:t>
            </a:r>
            <a:endParaRPr lang="en-US" altLang="zh-CN" sz="1200" dirty="0">
              <a:latin typeface="Huawei Sans" panose="020C0503030203020204" pitchFamily="34" charset="0"/>
            </a:endParaRPr>
          </a:p>
        </p:txBody>
      </p:sp>
      <p:cxnSp>
        <p:nvCxnSpPr>
          <p:cNvPr id="63" name="直接连接符 62"/>
          <p:cNvCxnSpPr/>
          <p:nvPr/>
        </p:nvCxnSpPr>
        <p:spPr bwMode="gray">
          <a:xfrm>
            <a:off x="2823282" y="1858163"/>
            <a:ext cx="0" cy="13334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bwMode="gray">
          <a:xfrm>
            <a:off x="1889735" y="3157830"/>
            <a:ext cx="1872662" cy="560950"/>
            <a:chOff x="8697104" y="3266499"/>
            <a:chExt cx="1872662" cy="754679"/>
          </a:xfrm>
        </p:grpSpPr>
        <p:grpSp>
          <p:nvGrpSpPr>
            <p:cNvPr id="65" name="Group 165"/>
            <p:cNvGrpSpPr/>
            <p:nvPr/>
          </p:nvGrpSpPr>
          <p:grpSpPr bwMode="gray">
            <a:xfrm rot="10800000">
              <a:off x="9315171" y="3266499"/>
              <a:ext cx="636528" cy="746548"/>
              <a:chOff x="-1233037" y="914446"/>
              <a:chExt cx="1573823" cy="778776"/>
            </a:xfrm>
          </p:grpSpPr>
          <p:cxnSp>
            <p:nvCxnSpPr>
              <p:cNvPr id="69"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66" name="Group 165"/>
            <p:cNvGrpSpPr/>
            <p:nvPr/>
          </p:nvGrpSpPr>
          <p:grpSpPr bwMode="gray">
            <a:xfrm rot="10800000">
              <a:off x="8697104" y="3274630"/>
              <a:ext cx="1872662" cy="746548"/>
              <a:chOff x="-1233037" y="914446"/>
              <a:chExt cx="1573823" cy="778776"/>
            </a:xfrm>
          </p:grpSpPr>
          <p:cxnSp>
            <p:nvCxnSpPr>
              <p:cNvPr id="6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71" name="组合 758"/>
          <p:cNvGrpSpPr/>
          <p:nvPr/>
        </p:nvGrpSpPr>
        <p:grpSpPr bwMode="gray">
          <a:xfrm flipV="1">
            <a:off x="1800772" y="4039919"/>
            <a:ext cx="311978" cy="264190"/>
            <a:chOff x="7440613" y="4868863"/>
            <a:chExt cx="1019175" cy="828675"/>
          </a:xfrm>
          <a:solidFill>
            <a:schemeClr val="bg1">
              <a:lumMod val="65000"/>
            </a:schemeClr>
          </a:solidFill>
        </p:grpSpPr>
        <p:sp>
          <p:nvSpPr>
            <p:cNvPr id="7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sp>
          <p:nvSpPr>
            <p:cNvPr id="7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grpSp>
      <p:pic>
        <p:nvPicPr>
          <p:cNvPr id="74" name="图片 76" descr="接入交换机.png"/>
          <p:cNvPicPr>
            <a:picLocks noChangeAspect="1"/>
          </p:cNvPicPr>
          <p:nvPr/>
        </p:nvPicPr>
        <p:blipFill>
          <a:blip r:embed="rId3" cstate="print"/>
          <a:stretch>
            <a:fillRect/>
          </a:stretch>
        </p:blipFill>
        <p:spPr bwMode="gray">
          <a:xfrm>
            <a:off x="2639096" y="3026516"/>
            <a:ext cx="368827" cy="301768"/>
          </a:xfrm>
          <a:prstGeom prst="rect">
            <a:avLst/>
          </a:prstGeom>
        </p:spPr>
      </p:pic>
      <p:grpSp>
        <p:nvGrpSpPr>
          <p:cNvPr id="75" name="组合 74"/>
          <p:cNvGrpSpPr/>
          <p:nvPr/>
        </p:nvGrpSpPr>
        <p:grpSpPr bwMode="gray">
          <a:xfrm>
            <a:off x="2329619" y="3607072"/>
            <a:ext cx="405710" cy="697037"/>
            <a:chOff x="5581232" y="3599905"/>
            <a:chExt cx="405710" cy="697037"/>
          </a:xfrm>
        </p:grpSpPr>
        <p:pic>
          <p:nvPicPr>
            <p:cNvPr id="76" name="图片 105" descr="AP.png"/>
            <p:cNvPicPr>
              <a:picLocks noChangeAspect="1"/>
            </p:cNvPicPr>
            <p:nvPr/>
          </p:nvPicPr>
          <p:blipFill>
            <a:blip r:embed="rId4" cstate="print"/>
            <a:stretch>
              <a:fillRect/>
            </a:stretch>
          </p:blipFill>
          <p:spPr bwMode="gray">
            <a:xfrm>
              <a:off x="5581232" y="3599905"/>
              <a:ext cx="405710" cy="331945"/>
            </a:xfrm>
            <a:prstGeom prst="rect">
              <a:avLst/>
            </a:prstGeom>
          </p:spPr>
        </p:pic>
        <p:grpSp>
          <p:nvGrpSpPr>
            <p:cNvPr id="77" name="组合 758"/>
            <p:cNvGrpSpPr/>
            <p:nvPr/>
          </p:nvGrpSpPr>
          <p:grpSpPr bwMode="gray">
            <a:xfrm flipV="1">
              <a:off x="5628098" y="4032752"/>
              <a:ext cx="311978" cy="264190"/>
              <a:chOff x="7440613" y="4868863"/>
              <a:chExt cx="1019175" cy="828675"/>
            </a:xfrm>
            <a:solidFill>
              <a:schemeClr val="bg1">
                <a:lumMod val="65000"/>
              </a:schemeClr>
            </a:solidFill>
          </p:grpSpPr>
          <p:sp>
            <p:nvSpPr>
              <p:cNvPr id="78"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sp>
            <p:nvSpPr>
              <p:cNvPr id="79"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grpSp>
      </p:grpSp>
      <p:grpSp>
        <p:nvGrpSpPr>
          <p:cNvPr id="80" name="组合 79"/>
          <p:cNvGrpSpPr/>
          <p:nvPr/>
        </p:nvGrpSpPr>
        <p:grpSpPr bwMode="gray">
          <a:xfrm>
            <a:off x="2905332" y="3607072"/>
            <a:ext cx="405710" cy="697037"/>
            <a:chOff x="5581232" y="3599905"/>
            <a:chExt cx="405710" cy="697037"/>
          </a:xfrm>
        </p:grpSpPr>
        <p:pic>
          <p:nvPicPr>
            <p:cNvPr id="81" name="图片 105" descr="AP.png"/>
            <p:cNvPicPr>
              <a:picLocks noChangeAspect="1"/>
            </p:cNvPicPr>
            <p:nvPr/>
          </p:nvPicPr>
          <p:blipFill>
            <a:blip r:embed="rId4" cstate="print"/>
            <a:stretch>
              <a:fillRect/>
            </a:stretch>
          </p:blipFill>
          <p:spPr bwMode="gray">
            <a:xfrm>
              <a:off x="5581232" y="3599905"/>
              <a:ext cx="405710" cy="331945"/>
            </a:xfrm>
            <a:prstGeom prst="rect">
              <a:avLst/>
            </a:prstGeom>
          </p:spPr>
        </p:pic>
        <p:grpSp>
          <p:nvGrpSpPr>
            <p:cNvPr id="82" name="组合 758"/>
            <p:cNvGrpSpPr/>
            <p:nvPr/>
          </p:nvGrpSpPr>
          <p:grpSpPr bwMode="gray">
            <a:xfrm flipV="1">
              <a:off x="5628098" y="4032752"/>
              <a:ext cx="311978" cy="264190"/>
              <a:chOff x="7440613" y="4868863"/>
              <a:chExt cx="1019175" cy="828675"/>
            </a:xfrm>
            <a:solidFill>
              <a:schemeClr val="bg1">
                <a:lumMod val="65000"/>
              </a:schemeClr>
            </a:solidFill>
          </p:grpSpPr>
          <p:sp>
            <p:nvSpPr>
              <p:cNvPr id="83"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sp>
            <p:nvSpPr>
              <p:cNvPr id="84"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grpSp>
      </p:grpSp>
      <p:grpSp>
        <p:nvGrpSpPr>
          <p:cNvPr id="85" name="组合 84"/>
          <p:cNvGrpSpPr/>
          <p:nvPr/>
        </p:nvGrpSpPr>
        <p:grpSpPr bwMode="gray">
          <a:xfrm>
            <a:off x="3481046" y="3607072"/>
            <a:ext cx="405710" cy="697037"/>
            <a:chOff x="5581232" y="3599905"/>
            <a:chExt cx="405710" cy="697037"/>
          </a:xfrm>
        </p:grpSpPr>
        <p:pic>
          <p:nvPicPr>
            <p:cNvPr id="86" name="图片 105" descr="AP.png"/>
            <p:cNvPicPr>
              <a:picLocks noChangeAspect="1"/>
            </p:cNvPicPr>
            <p:nvPr/>
          </p:nvPicPr>
          <p:blipFill>
            <a:blip r:embed="rId4" cstate="print"/>
            <a:stretch>
              <a:fillRect/>
            </a:stretch>
          </p:blipFill>
          <p:spPr bwMode="gray">
            <a:xfrm>
              <a:off x="5581232" y="3599905"/>
              <a:ext cx="405710" cy="331945"/>
            </a:xfrm>
            <a:prstGeom prst="rect">
              <a:avLst/>
            </a:prstGeom>
          </p:spPr>
        </p:pic>
        <p:grpSp>
          <p:nvGrpSpPr>
            <p:cNvPr id="87" name="组合 758"/>
            <p:cNvGrpSpPr/>
            <p:nvPr/>
          </p:nvGrpSpPr>
          <p:grpSpPr bwMode="gray">
            <a:xfrm flipV="1">
              <a:off x="5628098" y="4032752"/>
              <a:ext cx="311978" cy="264190"/>
              <a:chOff x="7440613" y="4868863"/>
              <a:chExt cx="1019175" cy="828675"/>
            </a:xfrm>
            <a:solidFill>
              <a:schemeClr val="bg1">
                <a:lumMod val="65000"/>
              </a:schemeClr>
            </a:solidFill>
          </p:grpSpPr>
          <p:sp>
            <p:nvSpPr>
              <p:cNvPr id="88"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sp>
            <p:nvSpPr>
              <p:cNvPr id="89"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grpSp>
      </p:grpSp>
      <p:pic>
        <p:nvPicPr>
          <p:cNvPr id="9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641652" y="2592252"/>
            <a:ext cx="368827" cy="301768"/>
          </a:xfrm>
          <a:prstGeom prst="rect">
            <a:avLst/>
          </a:prstGeom>
        </p:spPr>
      </p:pic>
      <p:grpSp>
        <p:nvGrpSpPr>
          <p:cNvPr id="91" name="Group 6"/>
          <p:cNvGrpSpPr/>
          <p:nvPr/>
        </p:nvGrpSpPr>
        <p:grpSpPr bwMode="gray">
          <a:xfrm>
            <a:off x="2465436" y="2033849"/>
            <a:ext cx="740908" cy="411230"/>
            <a:chOff x="8002027" y="4067414"/>
            <a:chExt cx="740908" cy="411230"/>
          </a:xfrm>
        </p:grpSpPr>
        <p:sp>
          <p:nvSpPr>
            <p:cNvPr id="92" name="Freeform 200"/>
            <p:cNvSpPr/>
            <p:nvPr/>
          </p:nvSpPr>
          <p:spPr bwMode="gray">
            <a:xfrm>
              <a:off x="8014239" y="4067414"/>
              <a:ext cx="725378" cy="4112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93" name="TextBox 2"/>
            <p:cNvSpPr txBox="1"/>
            <p:nvPr/>
          </p:nvSpPr>
          <p:spPr bwMode="gray">
            <a:xfrm>
              <a:off x="8002027" y="4200927"/>
              <a:ext cx="74090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ndParaRPr>
            </a:p>
          </p:txBody>
        </p:sp>
      </p:grpSp>
      <p:pic>
        <p:nvPicPr>
          <p:cNvPr id="94" name="图片 9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249152" y="1602427"/>
            <a:ext cx="1113095" cy="205285"/>
          </a:xfrm>
          <a:prstGeom prst="rect">
            <a:avLst/>
          </a:prstGeom>
        </p:spPr>
      </p:pic>
      <p:pic>
        <p:nvPicPr>
          <p:cNvPr id="95" name="图片 158" descr="SAN网络-蓝.png"/>
          <p:cNvPicPr>
            <a:picLocks noChangeAspect="1"/>
          </p:cNvPicPr>
          <p:nvPr/>
        </p:nvPicPr>
        <p:blipFill>
          <a:blip r:embed="rId7" cstate="print"/>
          <a:stretch>
            <a:fillRect/>
          </a:stretch>
        </p:blipFill>
        <p:spPr bwMode="gray">
          <a:xfrm>
            <a:off x="3569160" y="4376833"/>
            <a:ext cx="182733" cy="299373"/>
          </a:xfrm>
          <a:prstGeom prst="rect">
            <a:avLst/>
          </a:prstGeom>
        </p:spPr>
      </p:pic>
      <p:pic>
        <p:nvPicPr>
          <p:cNvPr id="96" name="图片 157" descr="故障链路.png"/>
          <p:cNvPicPr>
            <a:picLocks noChangeAspect="1"/>
          </p:cNvPicPr>
          <p:nvPr/>
        </p:nvPicPr>
        <p:blipFill>
          <a:blip r:embed="rId8" cstate="print"/>
          <a:stretch>
            <a:fillRect/>
          </a:stretch>
        </p:blipFill>
        <p:spPr bwMode="gray">
          <a:xfrm>
            <a:off x="2740202" y="4401507"/>
            <a:ext cx="335297" cy="250025"/>
          </a:xfrm>
          <a:prstGeom prst="rect">
            <a:avLst/>
          </a:prstGeom>
        </p:spPr>
      </p:pic>
      <p:pic>
        <p:nvPicPr>
          <p:cNvPr id="97" name="图片 14" descr="日志告警服务器-蓝.png"/>
          <p:cNvPicPr>
            <a:picLocks noChangeAspect="1"/>
          </p:cNvPicPr>
          <p:nvPr/>
        </p:nvPicPr>
        <p:blipFill>
          <a:blip r:embed="rId9" cstate="print"/>
          <a:stretch>
            <a:fillRect/>
          </a:stretch>
        </p:blipFill>
        <p:spPr bwMode="gray">
          <a:xfrm>
            <a:off x="1804273" y="4399944"/>
            <a:ext cx="405415" cy="253150"/>
          </a:xfrm>
          <a:prstGeom prst="rect">
            <a:avLst/>
          </a:prstGeom>
        </p:spPr>
      </p:pic>
      <p:sp>
        <p:nvSpPr>
          <p:cNvPr id="98" name="文本框 97"/>
          <p:cNvSpPr txBox="1"/>
          <p:nvPr/>
        </p:nvSpPr>
        <p:spPr bwMode="gray">
          <a:xfrm>
            <a:off x="1350070" y="3260107"/>
            <a:ext cx="931665" cy="276999"/>
          </a:xfrm>
          <a:prstGeom prst="rect">
            <a:avLst/>
          </a:prstGeom>
          <a:noFill/>
        </p:spPr>
        <p:txBody>
          <a:bodyPr wrap="none" rtlCol="0">
            <a:spAutoFit/>
          </a:bodyPr>
          <a:lstStyle/>
          <a:p>
            <a:pPr fontAlgn="ctr"/>
            <a:r>
              <a:rPr lang="en-US" sz="1200" b="1" smtClean="0">
                <a:latin typeface="Huawei Sans" panose="020C0503030203020204" pitchFamily="34" charset="0"/>
              </a:rPr>
              <a:t>Leader AP</a:t>
            </a:r>
            <a:endParaRPr lang="en-US" altLang="zh-CN" sz="1200" b="1">
              <a:latin typeface="Huawei Sans" panose="020C0503030203020204" pitchFamily="34" charset="0"/>
            </a:endParaRPr>
          </a:p>
        </p:txBody>
      </p:sp>
      <p:pic>
        <p:nvPicPr>
          <p:cNvPr id="99" name="图片 72" descr="AP.png"/>
          <p:cNvPicPr>
            <a:picLocks noChangeAspect="1"/>
          </p:cNvPicPr>
          <p:nvPr/>
        </p:nvPicPr>
        <p:blipFill>
          <a:blip r:embed="rId10" cstate="print"/>
          <a:stretch>
            <a:fillRect/>
          </a:stretch>
        </p:blipFill>
        <p:spPr bwMode="gray">
          <a:xfrm>
            <a:off x="1753365" y="3605407"/>
            <a:ext cx="405710" cy="331945"/>
          </a:xfrm>
          <a:prstGeom prst="rect">
            <a:avLst/>
          </a:prstGeom>
        </p:spPr>
      </p:pic>
      <p:grpSp>
        <p:nvGrpSpPr>
          <p:cNvPr id="100" name="Group 165"/>
          <p:cNvGrpSpPr/>
          <p:nvPr/>
        </p:nvGrpSpPr>
        <p:grpSpPr bwMode="gray">
          <a:xfrm rot="10800000">
            <a:off x="7039217" y="2187028"/>
            <a:ext cx="2776418" cy="746548"/>
            <a:chOff x="-1233037" y="914446"/>
            <a:chExt cx="1573823" cy="778776"/>
          </a:xfrm>
        </p:grpSpPr>
        <p:cxnSp>
          <p:nvCxnSpPr>
            <p:cNvPr id="101"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03" name="图片 102" descr="AC-蓝.png"/>
          <p:cNvPicPr>
            <a:picLocks noChangeAspect="1"/>
          </p:cNvPicPr>
          <p:nvPr/>
        </p:nvPicPr>
        <p:blipFill>
          <a:blip r:embed="rId11" cstate="print"/>
          <a:stretch>
            <a:fillRect/>
          </a:stretch>
        </p:blipFill>
        <p:spPr bwMode="gray">
          <a:xfrm>
            <a:off x="9313080" y="1988975"/>
            <a:ext cx="405710" cy="331945"/>
          </a:xfrm>
          <a:prstGeom prst="rect">
            <a:avLst/>
          </a:prstGeom>
        </p:spPr>
      </p:pic>
      <p:pic>
        <p:nvPicPr>
          <p:cNvPr id="104" name="图片 86" descr="核心交换机.png"/>
          <p:cNvPicPr>
            <a:picLocks noChangeAspect="1"/>
          </p:cNvPicPr>
          <p:nvPr/>
        </p:nvPicPr>
        <p:blipFill>
          <a:blip r:embed="rId12" cstate="print"/>
          <a:stretch>
            <a:fillRect/>
          </a:stretch>
        </p:blipFill>
        <p:spPr bwMode="gray">
          <a:xfrm>
            <a:off x="8238454" y="1988975"/>
            <a:ext cx="405710" cy="331945"/>
          </a:xfrm>
          <a:prstGeom prst="rect">
            <a:avLst/>
          </a:prstGeom>
        </p:spPr>
      </p:pic>
      <p:cxnSp>
        <p:nvCxnSpPr>
          <p:cNvPr id="105" name="直接连接符 104"/>
          <p:cNvCxnSpPr/>
          <p:nvPr/>
        </p:nvCxnSpPr>
        <p:spPr bwMode="gray">
          <a:xfrm flipH="1">
            <a:off x="8644164" y="2154947"/>
            <a:ext cx="66891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6" name="Group 165"/>
          <p:cNvGrpSpPr/>
          <p:nvPr/>
        </p:nvGrpSpPr>
        <p:grpSpPr bwMode="gray">
          <a:xfrm rot="10800000">
            <a:off x="9397078" y="2865672"/>
            <a:ext cx="636528" cy="746548"/>
            <a:chOff x="-1233037" y="914446"/>
            <a:chExt cx="1573823" cy="778776"/>
          </a:xfrm>
        </p:grpSpPr>
        <p:cxnSp>
          <p:nvCxnSpPr>
            <p:cNvPr id="10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09" name="Group 165"/>
          <p:cNvGrpSpPr/>
          <p:nvPr/>
        </p:nvGrpSpPr>
        <p:grpSpPr bwMode="gray">
          <a:xfrm rot="10800000">
            <a:off x="8779011" y="2873803"/>
            <a:ext cx="1872662" cy="746548"/>
            <a:chOff x="-1233037" y="914446"/>
            <a:chExt cx="1573823" cy="778776"/>
          </a:xfrm>
        </p:grpSpPr>
        <p:cxnSp>
          <p:nvCxnSpPr>
            <p:cNvPr id="110"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12" name="组合 758"/>
          <p:cNvGrpSpPr/>
          <p:nvPr/>
        </p:nvGrpSpPr>
        <p:grpSpPr bwMode="gray">
          <a:xfrm flipV="1">
            <a:off x="8690048" y="3941490"/>
            <a:ext cx="311978" cy="264190"/>
            <a:chOff x="7440613" y="4868863"/>
            <a:chExt cx="1019175" cy="828675"/>
          </a:xfrm>
          <a:solidFill>
            <a:schemeClr val="bg1">
              <a:lumMod val="65000"/>
            </a:schemeClr>
          </a:solidFill>
        </p:grpSpPr>
        <p:sp>
          <p:nvSpPr>
            <p:cNvPr id="113"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sp>
          <p:nvSpPr>
            <p:cNvPr id="114"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grpSp>
      <p:grpSp>
        <p:nvGrpSpPr>
          <p:cNvPr id="115" name="组合 758"/>
          <p:cNvGrpSpPr/>
          <p:nvPr/>
        </p:nvGrpSpPr>
        <p:grpSpPr bwMode="gray">
          <a:xfrm flipV="1">
            <a:off x="9265761" y="3941490"/>
            <a:ext cx="311978" cy="264190"/>
            <a:chOff x="7440613" y="4868863"/>
            <a:chExt cx="1019175" cy="828675"/>
          </a:xfrm>
          <a:solidFill>
            <a:schemeClr val="bg1">
              <a:lumMod val="65000"/>
            </a:schemeClr>
          </a:solidFill>
        </p:grpSpPr>
        <p:sp>
          <p:nvSpPr>
            <p:cNvPr id="116"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sp>
          <p:nvSpPr>
            <p:cNvPr id="117"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grpSp>
      <p:grpSp>
        <p:nvGrpSpPr>
          <p:cNvPr id="118" name="组合 758"/>
          <p:cNvGrpSpPr/>
          <p:nvPr/>
        </p:nvGrpSpPr>
        <p:grpSpPr bwMode="gray">
          <a:xfrm flipV="1">
            <a:off x="9841474" y="3941490"/>
            <a:ext cx="311978" cy="264190"/>
            <a:chOff x="7440613" y="4868863"/>
            <a:chExt cx="1019175" cy="828675"/>
          </a:xfrm>
          <a:solidFill>
            <a:schemeClr val="bg1">
              <a:lumMod val="65000"/>
            </a:schemeClr>
          </a:solidFill>
        </p:grpSpPr>
        <p:sp>
          <p:nvSpPr>
            <p:cNvPr id="119"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sp>
          <p:nvSpPr>
            <p:cNvPr id="120"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grpSp>
      <p:grpSp>
        <p:nvGrpSpPr>
          <p:cNvPr id="121" name="组合 758"/>
          <p:cNvGrpSpPr/>
          <p:nvPr/>
        </p:nvGrpSpPr>
        <p:grpSpPr bwMode="gray">
          <a:xfrm flipV="1">
            <a:off x="10417188" y="3941490"/>
            <a:ext cx="311978" cy="264190"/>
            <a:chOff x="7440613" y="4868863"/>
            <a:chExt cx="1019175" cy="828675"/>
          </a:xfrm>
          <a:solidFill>
            <a:schemeClr val="bg1">
              <a:lumMod val="65000"/>
            </a:schemeClr>
          </a:solidFill>
        </p:grpSpPr>
        <p:sp>
          <p:nvSpPr>
            <p:cNvPr id="12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sp>
          <p:nvSpPr>
            <p:cNvPr id="12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grpSp>
      <p:sp>
        <p:nvSpPr>
          <p:cNvPr id="124" name="文本框 123"/>
          <p:cNvSpPr txBox="1"/>
          <p:nvPr/>
        </p:nvSpPr>
        <p:spPr bwMode="gray">
          <a:xfrm>
            <a:off x="8572636" y="2740190"/>
            <a:ext cx="976549" cy="276999"/>
          </a:xfrm>
          <a:prstGeom prst="rect">
            <a:avLst/>
          </a:prstGeom>
          <a:noFill/>
        </p:spPr>
        <p:txBody>
          <a:bodyPr wrap="none" rtlCol="0">
            <a:spAutoFit/>
          </a:bodyPr>
          <a:lstStyle/>
          <a:p>
            <a:pPr fontAlgn="ctr"/>
            <a:r>
              <a:rPr lang="en-US" sz="1200" b="1" dirty="0" smtClean="0">
                <a:latin typeface="Huawei Sans" panose="020C0503030203020204" pitchFamily="34" charset="0"/>
              </a:rPr>
              <a:t>Central AP</a:t>
            </a:r>
            <a:endParaRPr lang="en-US" altLang="zh-CN" sz="1200" b="1" dirty="0">
              <a:latin typeface="Huawei Sans" panose="020C0503030203020204" pitchFamily="34" charset="0"/>
            </a:endParaRPr>
          </a:p>
        </p:txBody>
      </p:sp>
      <p:pic>
        <p:nvPicPr>
          <p:cNvPr id="126" name="图片 114" descr="中心AP.png"/>
          <p:cNvPicPr>
            <a:picLocks noChangeAspect="1"/>
          </p:cNvPicPr>
          <p:nvPr/>
        </p:nvPicPr>
        <p:blipFill>
          <a:blip r:embed="rId13"/>
          <a:stretch>
            <a:fillRect/>
          </a:stretch>
        </p:blipFill>
        <p:spPr bwMode="gray">
          <a:xfrm>
            <a:off x="9518354" y="2741089"/>
            <a:ext cx="400000" cy="327273"/>
          </a:xfrm>
          <a:prstGeom prst="rect">
            <a:avLst/>
          </a:prstGeom>
        </p:spPr>
      </p:pic>
      <p:sp>
        <p:nvSpPr>
          <p:cNvPr id="127" name="圆角矩形 75"/>
          <p:cNvSpPr/>
          <p:nvPr/>
        </p:nvSpPr>
        <p:spPr bwMode="gray">
          <a:xfrm>
            <a:off x="8555522"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28" name="圆角矩形 75"/>
          <p:cNvSpPr/>
          <p:nvPr/>
        </p:nvSpPr>
        <p:spPr bwMode="gray">
          <a:xfrm>
            <a:off x="9143999"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29" name="圆角矩形 75"/>
          <p:cNvSpPr/>
          <p:nvPr/>
        </p:nvSpPr>
        <p:spPr bwMode="gray">
          <a:xfrm>
            <a:off x="9732476"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30" name="圆角矩形 75"/>
          <p:cNvSpPr/>
          <p:nvPr/>
        </p:nvSpPr>
        <p:spPr bwMode="gray">
          <a:xfrm>
            <a:off x="10320954"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31" name="文本框 130"/>
          <p:cNvSpPr txBox="1"/>
          <p:nvPr/>
        </p:nvSpPr>
        <p:spPr bwMode="gray">
          <a:xfrm>
            <a:off x="8496421" y="4340351"/>
            <a:ext cx="681597" cy="276999"/>
          </a:xfrm>
          <a:prstGeom prst="rect">
            <a:avLst/>
          </a:prstGeom>
          <a:noFill/>
        </p:spPr>
        <p:txBody>
          <a:bodyPr wrap="none" rtlCol="0">
            <a:spAutoFit/>
          </a:bodyPr>
          <a:lstStyle/>
          <a:p>
            <a:pPr fontAlgn="ctr"/>
            <a:r>
              <a:rPr lang="en-US" sz="1200" dirty="0" smtClean="0">
                <a:latin typeface="Huawei Sans" panose="020C0503030203020204" pitchFamily="34" charset="0"/>
              </a:rPr>
              <a:t>Room1</a:t>
            </a:r>
            <a:endParaRPr lang="en-US" altLang="zh-CN" sz="1200" dirty="0">
              <a:latin typeface="Huawei Sans" panose="020C0503030203020204" pitchFamily="34" charset="0"/>
            </a:endParaRPr>
          </a:p>
        </p:txBody>
      </p:sp>
      <p:sp>
        <p:nvSpPr>
          <p:cNvPr id="132" name="文本框 131"/>
          <p:cNvSpPr txBox="1"/>
          <p:nvPr/>
        </p:nvSpPr>
        <p:spPr bwMode="gray">
          <a:xfrm>
            <a:off x="9087003" y="4340351"/>
            <a:ext cx="681597" cy="276999"/>
          </a:xfrm>
          <a:prstGeom prst="rect">
            <a:avLst/>
          </a:prstGeom>
          <a:noFill/>
        </p:spPr>
        <p:txBody>
          <a:bodyPr wrap="none" rtlCol="0">
            <a:spAutoFit/>
          </a:bodyPr>
          <a:lstStyle/>
          <a:p>
            <a:pPr fontAlgn="ctr"/>
            <a:r>
              <a:rPr lang="en-US" sz="1200" dirty="0" smtClean="0">
                <a:latin typeface="Huawei Sans" panose="020C0503030203020204" pitchFamily="34" charset="0"/>
              </a:rPr>
              <a:t>Room2</a:t>
            </a:r>
            <a:endParaRPr lang="en-US" altLang="zh-CN" sz="1200" dirty="0">
              <a:latin typeface="Huawei Sans" panose="020C0503030203020204" pitchFamily="34" charset="0"/>
            </a:endParaRPr>
          </a:p>
        </p:txBody>
      </p:sp>
      <p:sp>
        <p:nvSpPr>
          <p:cNvPr id="133" name="文本框 132"/>
          <p:cNvSpPr txBox="1"/>
          <p:nvPr/>
        </p:nvSpPr>
        <p:spPr bwMode="gray">
          <a:xfrm>
            <a:off x="9682238" y="4340351"/>
            <a:ext cx="681597" cy="276999"/>
          </a:xfrm>
          <a:prstGeom prst="rect">
            <a:avLst/>
          </a:prstGeom>
          <a:noFill/>
        </p:spPr>
        <p:txBody>
          <a:bodyPr wrap="none" rtlCol="0">
            <a:spAutoFit/>
          </a:bodyPr>
          <a:lstStyle/>
          <a:p>
            <a:pPr fontAlgn="ctr"/>
            <a:r>
              <a:rPr lang="en-US" sz="1200" dirty="0" smtClean="0">
                <a:latin typeface="Huawei Sans" panose="020C0503030203020204" pitchFamily="34" charset="0"/>
              </a:rPr>
              <a:t>Room3</a:t>
            </a:r>
            <a:endParaRPr lang="en-US" altLang="zh-CN" sz="1200" dirty="0">
              <a:latin typeface="Huawei Sans" panose="020C0503030203020204" pitchFamily="34" charset="0"/>
            </a:endParaRPr>
          </a:p>
        </p:txBody>
      </p:sp>
      <p:sp>
        <p:nvSpPr>
          <p:cNvPr id="134" name="文本框 133"/>
          <p:cNvSpPr txBox="1"/>
          <p:nvPr/>
        </p:nvSpPr>
        <p:spPr bwMode="gray">
          <a:xfrm>
            <a:off x="10240630" y="4340351"/>
            <a:ext cx="712054" cy="276999"/>
          </a:xfrm>
          <a:prstGeom prst="rect">
            <a:avLst/>
          </a:prstGeom>
          <a:noFill/>
        </p:spPr>
        <p:txBody>
          <a:bodyPr wrap="none" rtlCol="0">
            <a:spAutoFit/>
          </a:bodyPr>
          <a:lstStyle/>
          <a:p>
            <a:pPr fontAlgn="ctr"/>
            <a:r>
              <a:rPr lang="en-US" sz="1200" dirty="0" err="1" smtClean="0">
                <a:latin typeface="Huawei Sans" panose="020C0503030203020204" pitchFamily="34" charset="0"/>
              </a:rPr>
              <a:t>Room</a:t>
            </a:r>
            <a:r>
              <a:rPr lang="en-US" sz="1200" i="1" dirty="0" err="1" smtClean="0">
                <a:latin typeface="Huawei Sans" panose="020C0503030203020204" pitchFamily="34" charset="0"/>
              </a:rPr>
              <a:t>N</a:t>
            </a:r>
            <a:endParaRPr lang="en-US" altLang="zh-CN" sz="1200" i="1" dirty="0">
              <a:latin typeface="Huawei Sans" panose="020C0503030203020204" pitchFamily="34" charset="0"/>
            </a:endParaRPr>
          </a:p>
        </p:txBody>
      </p:sp>
      <p:grpSp>
        <p:nvGrpSpPr>
          <p:cNvPr id="135" name="Group 165"/>
          <p:cNvGrpSpPr/>
          <p:nvPr/>
        </p:nvGrpSpPr>
        <p:grpSpPr bwMode="gray">
          <a:xfrm rot="10800000">
            <a:off x="6853974" y="2865672"/>
            <a:ext cx="636528" cy="746548"/>
            <a:chOff x="-1233037" y="914446"/>
            <a:chExt cx="1573823" cy="778776"/>
          </a:xfrm>
        </p:grpSpPr>
        <p:cxnSp>
          <p:nvCxnSpPr>
            <p:cNvPr id="136"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38" name="Group 165"/>
          <p:cNvGrpSpPr/>
          <p:nvPr/>
        </p:nvGrpSpPr>
        <p:grpSpPr bwMode="gray">
          <a:xfrm rot="10800000">
            <a:off x="6235907" y="2873803"/>
            <a:ext cx="1872662" cy="746548"/>
            <a:chOff x="-1233037" y="914446"/>
            <a:chExt cx="1573823" cy="778776"/>
          </a:xfrm>
        </p:grpSpPr>
        <p:cxnSp>
          <p:nvCxnSpPr>
            <p:cNvPr id="139"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41" name="组合 758"/>
          <p:cNvGrpSpPr/>
          <p:nvPr/>
        </p:nvGrpSpPr>
        <p:grpSpPr bwMode="gray">
          <a:xfrm flipV="1">
            <a:off x="6146944" y="3941490"/>
            <a:ext cx="311978" cy="264190"/>
            <a:chOff x="7440613" y="4868863"/>
            <a:chExt cx="1019175" cy="828675"/>
          </a:xfrm>
          <a:solidFill>
            <a:schemeClr val="bg1">
              <a:lumMod val="65000"/>
            </a:schemeClr>
          </a:solidFill>
        </p:grpSpPr>
        <p:sp>
          <p:nvSpPr>
            <p:cNvPr id="14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sp>
          <p:nvSpPr>
            <p:cNvPr id="14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grpSp>
      <p:grpSp>
        <p:nvGrpSpPr>
          <p:cNvPr id="144" name="组合 758"/>
          <p:cNvGrpSpPr/>
          <p:nvPr/>
        </p:nvGrpSpPr>
        <p:grpSpPr bwMode="gray">
          <a:xfrm flipV="1">
            <a:off x="6722657" y="3941490"/>
            <a:ext cx="311978" cy="264190"/>
            <a:chOff x="7440613" y="4868863"/>
            <a:chExt cx="1019175" cy="828675"/>
          </a:xfrm>
          <a:solidFill>
            <a:schemeClr val="bg1">
              <a:lumMod val="65000"/>
            </a:schemeClr>
          </a:solidFill>
        </p:grpSpPr>
        <p:sp>
          <p:nvSpPr>
            <p:cNvPr id="145"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sp>
          <p:nvSpPr>
            <p:cNvPr id="146"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grpSp>
      <p:grpSp>
        <p:nvGrpSpPr>
          <p:cNvPr id="147" name="组合 758"/>
          <p:cNvGrpSpPr/>
          <p:nvPr/>
        </p:nvGrpSpPr>
        <p:grpSpPr bwMode="gray">
          <a:xfrm flipV="1">
            <a:off x="7298370" y="3941490"/>
            <a:ext cx="311978" cy="264190"/>
            <a:chOff x="7440613" y="4868863"/>
            <a:chExt cx="1019175" cy="828675"/>
          </a:xfrm>
          <a:solidFill>
            <a:schemeClr val="bg1">
              <a:lumMod val="65000"/>
            </a:schemeClr>
          </a:solidFill>
        </p:grpSpPr>
        <p:sp>
          <p:nvSpPr>
            <p:cNvPr id="148"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sp>
          <p:nvSpPr>
            <p:cNvPr id="149"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grpSp>
      <p:grpSp>
        <p:nvGrpSpPr>
          <p:cNvPr id="150" name="组合 758"/>
          <p:cNvGrpSpPr/>
          <p:nvPr/>
        </p:nvGrpSpPr>
        <p:grpSpPr bwMode="gray">
          <a:xfrm flipV="1">
            <a:off x="7874084" y="3941490"/>
            <a:ext cx="311978" cy="264190"/>
            <a:chOff x="7440613" y="4868863"/>
            <a:chExt cx="1019175" cy="828675"/>
          </a:xfrm>
          <a:solidFill>
            <a:schemeClr val="bg1">
              <a:lumMod val="65000"/>
            </a:schemeClr>
          </a:solidFill>
        </p:grpSpPr>
        <p:sp>
          <p:nvSpPr>
            <p:cNvPr id="151"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sp>
          <p:nvSpPr>
            <p:cNvPr id="152"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grpSp>
      <p:sp>
        <p:nvSpPr>
          <p:cNvPr id="153" name="文本框 152"/>
          <p:cNvSpPr txBox="1"/>
          <p:nvPr/>
        </p:nvSpPr>
        <p:spPr bwMode="gray">
          <a:xfrm>
            <a:off x="6012418" y="2740190"/>
            <a:ext cx="976549" cy="276999"/>
          </a:xfrm>
          <a:prstGeom prst="rect">
            <a:avLst/>
          </a:prstGeom>
          <a:noFill/>
        </p:spPr>
        <p:txBody>
          <a:bodyPr wrap="none" rtlCol="0">
            <a:spAutoFit/>
          </a:bodyPr>
          <a:lstStyle/>
          <a:p>
            <a:pPr fontAlgn="ctr"/>
            <a:r>
              <a:rPr lang="en-US" sz="1200" b="1" smtClean="0">
                <a:latin typeface="Huawei Sans" panose="020C0503030203020204" pitchFamily="34" charset="0"/>
              </a:rPr>
              <a:t>Central AP</a:t>
            </a:r>
            <a:endParaRPr lang="en-US" altLang="zh-CN" sz="1200" b="1">
              <a:latin typeface="Huawei Sans" panose="020C0503030203020204" pitchFamily="34" charset="0"/>
            </a:endParaRPr>
          </a:p>
        </p:txBody>
      </p:sp>
      <p:pic>
        <p:nvPicPr>
          <p:cNvPr id="155" name="图片 114" descr="中心AP.png"/>
          <p:cNvPicPr>
            <a:picLocks noChangeAspect="1"/>
          </p:cNvPicPr>
          <p:nvPr/>
        </p:nvPicPr>
        <p:blipFill>
          <a:blip r:embed="rId13"/>
          <a:stretch>
            <a:fillRect/>
          </a:stretch>
        </p:blipFill>
        <p:spPr bwMode="gray">
          <a:xfrm>
            <a:off x="6975250" y="2741089"/>
            <a:ext cx="400000" cy="327273"/>
          </a:xfrm>
          <a:prstGeom prst="rect">
            <a:avLst/>
          </a:prstGeom>
        </p:spPr>
      </p:pic>
      <p:sp>
        <p:nvSpPr>
          <p:cNvPr id="156" name="圆角矩形 75"/>
          <p:cNvSpPr/>
          <p:nvPr/>
        </p:nvSpPr>
        <p:spPr bwMode="gray">
          <a:xfrm>
            <a:off x="6012418"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57" name="圆角矩形 75"/>
          <p:cNvSpPr/>
          <p:nvPr/>
        </p:nvSpPr>
        <p:spPr bwMode="gray">
          <a:xfrm>
            <a:off x="6600895"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58" name="圆角矩形 75"/>
          <p:cNvSpPr/>
          <p:nvPr/>
        </p:nvSpPr>
        <p:spPr bwMode="gray">
          <a:xfrm>
            <a:off x="7189372"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59" name="圆角矩形 75"/>
          <p:cNvSpPr/>
          <p:nvPr/>
        </p:nvSpPr>
        <p:spPr bwMode="gray">
          <a:xfrm>
            <a:off x="7777850" y="3316156"/>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60" name="文本框 159"/>
          <p:cNvSpPr txBox="1"/>
          <p:nvPr/>
        </p:nvSpPr>
        <p:spPr bwMode="gray">
          <a:xfrm>
            <a:off x="5944608" y="4340351"/>
            <a:ext cx="681597" cy="276999"/>
          </a:xfrm>
          <a:prstGeom prst="rect">
            <a:avLst/>
          </a:prstGeom>
          <a:noFill/>
        </p:spPr>
        <p:txBody>
          <a:bodyPr wrap="none" rtlCol="0">
            <a:spAutoFit/>
          </a:bodyPr>
          <a:lstStyle/>
          <a:p>
            <a:pPr fontAlgn="ctr"/>
            <a:r>
              <a:rPr lang="en-US" sz="1200" dirty="0" smtClean="0">
                <a:latin typeface="Huawei Sans" panose="020C0503030203020204" pitchFamily="34" charset="0"/>
              </a:rPr>
              <a:t>Room1</a:t>
            </a:r>
            <a:endParaRPr lang="en-US" altLang="zh-CN" sz="1200" dirty="0">
              <a:latin typeface="Huawei Sans" panose="020C0503030203020204" pitchFamily="34" charset="0"/>
            </a:endParaRPr>
          </a:p>
        </p:txBody>
      </p:sp>
      <p:sp>
        <p:nvSpPr>
          <p:cNvPr id="161" name="文本框 160"/>
          <p:cNvSpPr txBox="1"/>
          <p:nvPr/>
        </p:nvSpPr>
        <p:spPr bwMode="gray">
          <a:xfrm>
            <a:off x="6526481" y="4340351"/>
            <a:ext cx="681597" cy="276999"/>
          </a:xfrm>
          <a:prstGeom prst="rect">
            <a:avLst/>
          </a:prstGeom>
          <a:noFill/>
        </p:spPr>
        <p:txBody>
          <a:bodyPr wrap="none" rtlCol="0">
            <a:spAutoFit/>
          </a:bodyPr>
          <a:lstStyle/>
          <a:p>
            <a:pPr fontAlgn="ctr"/>
            <a:r>
              <a:rPr lang="en-US" sz="1200" dirty="0" smtClean="0">
                <a:latin typeface="Huawei Sans" panose="020C0503030203020204" pitchFamily="34" charset="0"/>
              </a:rPr>
              <a:t>Room2</a:t>
            </a:r>
            <a:endParaRPr lang="en-US" altLang="zh-CN" sz="1200" dirty="0">
              <a:latin typeface="Huawei Sans" panose="020C0503030203020204" pitchFamily="34" charset="0"/>
            </a:endParaRPr>
          </a:p>
        </p:txBody>
      </p:sp>
      <p:sp>
        <p:nvSpPr>
          <p:cNvPr id="162" name="文本框 161"/>
          <p:cNvSpPr txBox="1"/>
          <p:nvPr/>
        </p:nvSpPr>
        <p:spPr bwMode="gray">
          <a:xfrm>
            <a:off x="7121716" y="4340351"/>
            <a:ext cx="681597" cy="276999"/>
          </a:xfrm>
          <a:prstGeom prst="rect">
            <a:avLst/>
          </a:prstGeom>
          <a:noFill/>
        </p:spPr>
        <p:txBody>
          <a:bodyPr wrap="none" rtlCol="0">
            <a:spAutoFit/>
          </a:bodyPr>
          <a:lstStyle/>
          <a:p>
            <a:pPr fontAlgn="ctr"/>
            <a:r>
              <a:rPr lang="en-US" sz="1200" dirty="0" smtClean="0">
                <a:latin typeface="Huawei Sans" panose="020C0503030203020204" pitchFamily="34" charset="0"/>
              </a:rPr>
              <a:t>Room3</a:t>
            </a:r>
            <a:endParaRPr lang="en-US" altLang="zh-CN" sz="1200" dirty="0">
              <a:latin typeface="Huawei Sans" panose="020C0503030203020204" pitchFamily="34" charset="0"/>
            </a:endParaRPr>
          </a:p>
        </p:txBody>
      </p:sp>
      <p:sp>
        <p:nvSpPr>
          <p:cNvPr id="163" name="文本框 162"/>
          <p:cNvSpPr txBox="1"/>
          <p:nvPr/>
        </p:nvSpPr>
        <p:spPr bwMode="gray">
          <a:xfrm>
            <a:off x="7706235" y="4340351"/>
            <a:ext cx="712054" cy="276999"/>
          </a:xfrm>
          <a:prstGeom prst="rect">
            <a:avLst/>
          </a:prstGeom>
          <a:noFill/>
        </p:spPr>
        <p:txBody>
          <a:bodyPr wrap="none" rtlCol="0">
            <a:spAutoFit/>
          </a:bodyPr>
          <a:lstStyle/>
          <a:p>
            <a:pPr fontAlgn="ctr"/>
            <a:r>
              <a:rPr lang="en-US" sz="1200" dirty="0" err="1" smtClean="0">
                <a:latin typeface="Huawei Sans" panose="020C0503030203020204" pitchFamily="34" charset="0"/>
              </a:rPr>
              <a:t>Room</a:t>
            </a:r>
            <a:r>
              <a:rPr lang="en-US" sz="1200" i="1" dirty="0" err="1" smtClean="0">
                <a:latin typeface="Huawei Sans" panose="020C0503030203020204" pitchFamily="34" charset="0"/>
              </a:rPr>
              <a:t>N</a:t>
            </a:r>
            <a:endParaRPr lang="en-US" altLang="zh-CN" sz="1200" i="1" dirty="0">
              <a:latin typeface="Huawei Sans" panose="020C0503030203020204" pitchFamily="34" charset="0"/>
            </a:endParaRPr>
          </a:p>
        </p:txBody>
      </p:sp>
      <p:pic>
        <p:nvPicPr>
          <p:cNvPr id="164" name="图片 20" descr="RRU蓝.png"/>
          <p:cNvPicPr>
            <a:picLocks noChangeAspect="1"/>
          </p:cNvPicPr>
          <p:nvPr/>
        </p:nvPicPr>
        <p:blipFill>
          <a:blip r:embed="rId14"/>
          <a:stretch>
            <a:fillRect/>
          </a:stretch>
        </p:blipFill>
        <p:spPr bwMode="gray">
          <a:xfrm>
            <a:off x="6143412" y="3544383"/>
            <a:ext cx="330578" cy="270474"/>
          </a:xfrm>
          <a:prstGeom prst="rect">
            <a:avLst/>
          </a:prstGeom>
        </p:spPr>
      </p:pic>
      <p:pic>
        <p:nvPicPr>
          <p:cNvPr id="165" name="图片 20" descr="RRU蓝.png"/>
          <p:cNvPicPr>
            <a:picLocks noChangeAspect="1"/>
          </p:cNvPicPr>
          <p:nvPr/>
        </p:nvPicPr>
        <p:blipFill>
          <a:blip r:embed="rId14"/>
          <a:stretch>
            <a:fillRect/>
          </a:stretch>
        </p:blipFill>
        <p:spPr bwMode="gray">
          <a:xfrm>
            <a:off x="7889363" y="3544383"/>
            <a:ext cx="330578" cy="270474"/>
          </a:xfrm>
          <a:prstGeom prst="rect">
            <a:avLst/>
          </a:prstGeom>
        </p:spPr>
      </p:pic>
      <p:pic>
        <p:nvPicPr>
          <p:cNvPr id="166" name="图片 20" descr="RRU蓝.png"/>
          <p:cNvPicPr>
            <a:picLocks noChangeAspect="1"/>
          </p:cNvPicPr>
          <p:nvPr/>
        </p:nvPicPr>
        <p:blipFill>
          <a:blip r:embed="rId14"/>
          <a:stretch>
            <a:fillRect/>
          </a:stretch>
        </p:blipFill>
        <p:spPr bwMode="gray">
          <a:xfrm>
            <a:off x="6717821" y="3544383"/>
            <a:ext cx="330578" cy="270474"/>
          </a:xfrm>
          <a:prstGeom prst="rect">
            <a:avLst/>
          </a:prstGeom>
        </p:spPr>
      </p:pic>
      <p:pic>
        <p:nvPicPr>
          <p:cNvPr id="167" name="图片 20" descr="RRU蓝.png"/>
          <p:cNvPicPr>
            <a:picLocks noChangeAspect="1"/>
          </p:cNvPicPr>
          <p:nvPr/>
        </p:nvPicPr>
        <p:blipFill>
          <a:blip r:embed="rId14"/>
          <a:stretch>
            <a:fillRect/>
          </a:stretch>
        </p:blipFill>
        <p:spPr bwMode="gray">
          <a:xfrm>
            <a:off x="7287371" y="3544383"/>
            <a:ext cx="330578" cy="270474"/>
          </a:xfrm>
          <a:prstGeom prst="rect">
            <a:avLst/>
          </a:prstGeom>
        </p:spPr>
      </p:pic>
      <p:pic>
        <p:nvPicPr>
          <p:cNvPr id="168" name="图片 20" descr="RRU蓝.png"/>
          <p:cNvPicPr>
            <a:picLocks noChangeAspect="1"/>
          </p:cNvPicPr>
          <p:nvPr/>
        </p:nvPicPr>
        <p:blipFill>
          <a:blip r:embed="rId14"/>
          <a:stretch>
            <a:fillRect/>
          </a:stretch>
        </p:blipFill>
        <p:spPr bwMode="gray">
          <a:xfrm>
            <a:off x="8671237" y="3544383"/>
            <a:ext cx="330578" cy="270474"/>
          </a:xfrm>
          <a:prstGeom prst="rect">
            <a:avLst/>
          </a:prstGeom>
        </p:spPr>
      </p:pic>
      <p:pic>
        <p:nvPicPr>
          <p:cNvPr id="169" name="图片 20" descr="RRU蓝.png"/>
          <p:cNvPicPr>
            <a:picLocks noChangeAspect="1"/>
          </p:cNvPicPr>
          <p:nvPr/>
        </p:nvPicPr>
        <p:blipFill>
          <a:blip r:embed="rId14"/>
          <a:stretch>
            <a:fillRect/>
          </a:stretch>
        </p:blipFill>
        <p:spPr bwMode="gray">
          <a:xfrm>
            <a:off x="10417188" y="3544383"/>
            <a:ext cx="330578" cy="270474"/>
          </a:xfrm>
          <a:prstGeom prst="rect">
            <a:avLst/>
          </a:prstGeom>
        </p:spPr>
      </p:pic>
      <p:pic>
        <p:nvPicPr>
          <p:cNvPr id="170" name="图片 20" descr="RRU蓝.png"/>
          <p:cNvPicPr>
            <a:picLocks noChangeAspect="1"/>
          </p:cNvPicPr>
          <p:nvPr/>
        </p:nvPicPr>
        <p:blipFill>
          <a:blip r:embed="rId14"/>
          <a:stretch>
            <a:fillRect/>
          </a:stretch>
        </p:blipFill>
        <p:spPr bwMode="gray">
          <a:xfrm>
            <a:off x="9245646" y="3544383"/>
            <a:ext cx="330578" cy="270474"/>
          </a:xfrm>
          <a:prstGeom prst="rect">
            <a:avLst/>
          </a:prstGeom>
        </p:spPr>
      </p:pic>
      <p:pic>
        <p:nvPicPr>
          <p:cNvPr id="171" name="图片 20" descr="RRU蓝.png"/>
          <p:cNvPicPr>
            <a:picLocks noChangeAspect="1"/>
          </p:cNvPicPr>
          <p:nvPr/>
        </p:nvPicPr>
        <p:blipFill>
          <a:blip r:embed="rId14"/>
          <a:stretch>
            <a:fillRect/>
          </a:stretch>
        </p:blipFill>
        <p:spPr bwMode="gray">
          <a:xfrm>
            <a:off x="9815196" y="3544383"/>
            <a:ext cx="330578" cy="270474"/>
          </a:xfrm>
          <a:prstGeom prst="rect">
            <a:avLst/>
          </a:prstGeom>
        </p:spPr>
      </p:pic>
      <p:sp>
        <p:nvSpPr>
          <p:cNvPr id="172" name="文本框 171"/>
          <p:cNvSpPr txBox="1"/>
          <p:nvPr/>
        </p:nvSpPr>
        <p:spPr bwMode="gray">
          <a:xfrm>
            <a:off x="9690307" y="2016447"/>
            <a:ext cx="386644" cy="276999"/>
          </a:xfrm>
          <a:prstGeom prst="rect">
            <a:avLst/>
          </a:prstGeom>
          <a:noFill/>
        </p:spPr>
        <p:txBody>
          <a:bodyPr wrap="none" rtlCol="0">
            <a:spAutoFit/>
          </a:bodyPr>
          <a:lstStyle/>
          <a:p>
            <a:pPr fontAlgn="ctr"/>
            <a:r>
              <a:rPr lang="en-US" sz="1200" b="1" smtClean="0">
                <a:latin typeface="Huawei Sans" panose="020C0503030203020204" pitchFamily="34" charset="0"/>
              </a:rPr>
              <a:t>AC</a:t>
            </a:r>
            <a:endParaRPr lang="en-US" altLang="zh-CN" sz="1200" b="1">
              <a:latin typeface="Huawei Sans" panose="020C0503030203020204" pitchFamily="34" charset="0"/>
            </a:endParaRPr>
          </a:p>
        </p:txBody>
      </p:sp>
      <p:sp>
        <p:nvSpPr>
          <p:cNvPr id="125" name="文本框 124"/>
          <p:cNvSpPr txBox="1"/>
          <p:nvPr/>
        </p:nvSpPr>
        <p:spPr bwMode="gray">
          <a:xfrm>
            <a:off x="10724673" y="3393588"/>
            <a:ext cx="946466"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RU</a:t>
            </a:r>
            <a:endParaRPr lang="en-US" altLang="zh-CN" sz="1200" dirty="0">
              <a:latin typeface="Huawei Sans" panose="020C0503030203020204" pitchFamily="34" charset="0"/>
            </a:endParaRPr>
          </a:p>
        </p:txBody>
      </p:sp>
      <p:sp>
        <p:nvSpPr>
          <p:cNvPr id="173" name="文本框 172"/>
          <p:cNvSpPr txBox="1"/>
          <p:nvPr/>
        </p:nvSpPr>
        <p:spPr bwMode="gray">
          <a:xfrm>
            <a:off x="5139472" y="3389571"/>
            <a:ext cx="953414"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RU</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404008581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WLAN Network Architectures (3)</a:t>
            </a:r>
            <a:endParaRPr lang="en-US" altLang="zh-CN" dirty="0"/>
          </a:p>
        </p:txBody>
      </p:sp>
      <p:cxnSp>
        <p:nvCxnSpPr>
          <p:cNvPr id="173" name="直接连接符 172"/>
          <p:cNvCxnSpPr/>
          <p:nvPr/>
        </p:nvCxnSpPr>
        <p:spPr bwMode="gray">
          <a:xfrm>
            <a:off x="2683449" y="2855325"/>
            <a:ext cx="0" cy="12205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4" name="组合 173"/>
          <p:cNvGrpSpPr/>
          <p:nvPr/>
        </p:nvGrpSpPr>
        <p:grpSpPr bwMode="gray">
          <a:xfrm>
            <a:off x="1749902" y="4042087"/>
            <a:ext cx="1872662" cy="560950"/>
            <a:chOff x="8697104" y="3266499"/>
            <a:chExt cx="1872662" cy="754679"/>
          </a:xfrm>
        </p:grpSpPr>
        <p:grpSp>
          <p:nvGrpSpPr>
            <p:cNvPr id="175" name="Group 165"/>
            <p:cNvGrpSpPr/>
            <p:nvPr/>
          </p:nvGrpSpPr>
          <p:grpSpPr bwMode="gray">
            <a:xfrm rot="10800000">
              <a:off x="9315171" y="3266499"/>
              <a:ext cx="636528" cy="746548"/>
              <a:chOff x="-1233037" y="914446"/>
              <a:chExt cx="1573823" cy="778776"/>
            </a:xfrm>
          </p:grpSpPr>
          <p:cxnSp>
            <p:nvCxnSpPr>
              <p:cNvPr id="179"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76" name="Group 165"/>
            <p:cNvGrpSpPr/>
            <p:nvPr/>
          </p:nvGrpSpPr>
          <p:grpSpPr bwMode="gray">
            <a:xfrm rot="10800000">
              <a:off x="8697104" y="3274630"/>
              <a:ext cx="1872662" cy="746548"/>
              <a:chOff x="-1233037" y="914446"/>
              <a:chExt cx="1573823" cy="778776"/>
            </a:xfrm>
          </p:grpSpPr>
          <p:cxnSp>
            <p:nvCxnSpPr>
              <p:cNvPr id="177"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8"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sp>
        <p:nvSpPr>
          <p:cNvPr id="181" name="圆角矩形 75"/>
          <p:cNvSpPr/>
          <p:nvPr/>
        </p:nvSpPr>
        <p:spPr bwMode="gray">
          <a:xfrm>
            <a:off x="520619" y="1616009"/>
            <a:ext cx="11150759" cy="432759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pic>
        <p:nvPicPr>
          <p:cNvPr id="182" name="图片 158" descr="SAN网络-蓝.png"/>
          <p:cNvPicPr>
            <a:picLocks noChangeAspect="1"/>
          </p:cNvPicPr>
          <p:nvPr/>
        </p:nvPicPr>
        <p:blipFill>
          <a:blip r:embed="rId3" cstate="print"/>
          <a:stretch>
            <a:fillRect/>
          </a:stretch>
        </p:blipFill>
        <p:spPr bwMode="gray">
          <a:xfrm>
            <a:off x="3482125" y="5311892"/>
            <a:ext cx="182733" cy="299373"/>
          </a:xfrm>
          <a:prstGeom prst="rect">
            <a:avLst/>
          </a:prstGeom>
        </p:spPr>
      </p:pic>
      <p:pic>
        <p:nvPicPr>
          <p:cNvPr id="183" name="图片 157" descr="故障链路.png"/>
          <p:cNvPicPr>
            <a:picLocks noChangeAspect="1"/>
          </p:cNvPicPr>
          <p:nvPr/>
        </p:nvPicPr>
        <p:blipFill>
          <a:blip r:embed="rId4" cstate="print"/>
          <a:stretch>
            <a:fillRect/>
          </a:stretch>
        </p:blipFill>
        <p:spPr bwMode="gray">
          <a:xfrm>
            <a:off x="2653167" y="5336566"/>
            <a:ext cx="335297" cy="250025"/>
          </a:xfrm>
          <a:prstGeom prst="rect">
            <a:avLst/>
          </a:prstGeom>
        </p:spPr>
      </p:pic>
      <p:grpSp>
        <p:nvGrpSpPr>
          <p:cNvPr id="184" name="组合 183"/>
          <p:cNvGrpSpPr/>
          <p:nvPr/>
        </p:nvGrpSpPr>
        <p:grpSpPr bwMode="gray">
          <a:xfrm>
            <a:off x="1614073" y="4491329"/>
            <a:ext cx="405710" cy="697037"/>
            <a:chOff x="5581232" y="3599905"/>
            <a:chExt cx="405710" cy="697037"/>
          </a:xfrm>
        </p:grpSpPr>
        <p:pic>
          <p:nvPicPr>
            <p:cNvPr id="185" name="图片 105" descr="AP.png"/>
            <p:cNvPicPr>
              <a:picLocks noChangeAspect="1"/>
            </p:cNvPicPr>
            <p:nvPr/>
          </p:nvPicPr>
          <p:blipFill>
            <a:blip r:embed="rId5" cstate="print"/>
            <a:stretch>
              <a:fillRect/>
            </a:stretch>
          </p:blipFill>
          <p:spPr bwMode="gray">
            <a:xfrm>
              <a:off x="5581232" y="3599905"/>
              <a:ext cx="405710" cy="331945"/>
            </a:xfrm>
            <a:prstGeom prst="rect">
              <a:avLst/>
            </a:prstGeom>
          </p:spPr>
        </p:pic>
        <p:grpSp>
          <p:nvGrpSpPr>
            <p:cNvPr id="186" name="组合 758"/>
            <p:cNvGrpSpPr/>
            <p:nvPr/>
          </p:nvGrpSpPr>
          <p:grpSpPr bwMode="gray">
            <a:xfrm flipV="1">
              <a:off x="5628098" y="4032752"/>
              <a:ext cx="311978" cy="264190"/>
              <a:chOff x="7440613" y="4868863"/>
              <a:chExt cx="1019175" cy="828675"/>
            </a:xfrm>
            <a:solidFill>
              <a:schemeClr val="bg1">
                <a:lumMod val="65000"/>
              </a:schemeClr>
            </a:solidFill>
          </p:grpSpPr>
          <p:sp>
            <p:nvSpPr>
              <p:cNvPr id="187"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sp>
            <p:nvSpPr>
              <p:cNvPr id="188"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grpSp>
      </p:grpSp>
      <p:pic>
        <p:nvPicPr>
          <p:cNvPr id="189" name="图片 14" descr="日志告警服务器-蓝.png"/>
          <p:cNvPicPr>
            <a:picLocks noChangeAspect="1"/>
          </p:cNvPicPr>
          <p:nvPr/>
        </p:nvPicPr>
        <p:blipFill>
          <a:blip r:embed="rId6" cstate="print"/>
          <a:stretch>
            <a:fillRect/>
          </a:stretch>
        </p:blipFill>
        <p:spPr bwMode="gray">
          <a:xfrm>
            <a:off x="1717238" y="5335003"/>
            <a:ext cx="405415" cy="253150"/>
          </a:xfrm>
          <a:prstGeom prst="rect">
            <a:avLst/>
          </a:prstGeom>
        </p:spPr>
      </p:pic>
      <p:sp>
        <p:nvSpPr>
          <p:cNvPr id="190" name="矩形 189"/>
          <p:cNvSpPr/>
          <p:nvPr/>
        </p:nvSpPr>
        <p:spPr bwMode="gray">
          <a:xfrm>
            <a:off x="5071532" y="2706645"/>
            <a:ext cx="6314506" cy="1400383"/>
          </a:xfrm>
          <a:prstGeom prst="rect">
            <a:avLst/>
          </a:prstGeom>
        </p:spPr>
        <p:txBody>
          <a:bodyPr wrap="square">
            <a:spAutoFit/>
          </a:bodyPr>
          <a:lstStyle/>
          <a:p>
            <a:pPr marL="285750" indent="-285750" fontAlgn="ctr">
              <a:lnSpc>
                <a:spcPts val="2400"/>
              </a:lnSpc>
              <a:spcAft>
                <a:spcPts val="600"/>
              </a:spcAft>
              <a:buSzPct val="50000"/>
              <a:buFont typeface="Wingdings" panose="05000000000000000000" pitchFamily="2" charset="2"/>
              <a:buChar char="l"/>
            </a:pPr>
            <a:r>
              <a:rPr lang="en-US" sz="1400" b="1" dirty="0" smtClean="0">
                <a:latin typeface="Huawei Sans" panose="020C0503030203020204" pitchFamily="34" charset="0"/>
              </a:rPr>
              <a:t>Networking characteristics</a:t>
            </a:r>
            <a:r>
              <a:rPr lang="en-US" sz="1400" dirty="0" smtClean="0">
                <a:latin typeface="Huawei Sans" panose="020C0503030203020204" pitchFamily="34" charset="0"/>
              </a:rPr>
              <a:t>: APs are centrally managed and configured on </a:t>
            </a:r>
            <a:r>
              <a:rPr lang="en-US" sz="1400" dirty="0" err="1" smtClean="0">
                <a:latin typeface="Huawei Sans" panose="020C0503030203020204" pitchFamily="34" charset="0"/>
              </a:rPr>
              <a:t>iMaster</a:t>
            </a:r>
            <a:r>
              <a:rPr lang="en-US" sz="1400" dirty="0" smtClean="0">
                <a:latin typeface="Huawei Sans" panose="020C0503030203020204" pitchFamily="34" charset="0"/>
              </a:rPr>
              <a:t> NCE-Campus. They provide rich functions and support plug-and-play.</a:t>
            </a:r>
          </a:p>
          <a:p>
            <a:pPr marL="285750" indent="-285750" fontAlgn="ctr">
              <a:lnSpc>
                <a:spcPts val="2400"/>
              </a:lnSpc>
              <a:spcAft>
                <a:spcPts val="600"/>
              </a:spcAft>
              <a:buSzPct val="50000"/>
              <a:buFont typeface="Wingdings" panose="05000000000000000000" pitchFamily="2" charset="2"/>
              <a:buChar char="l"/>
            </a:pPr>
            <a:r>
              <a:rPr lang="en-US" sz="1400" b="1" dirty="0" smtClean="0">
                <a:latin typeface="Huawei Sans" panose="020C0503030203020204" pitchFamily="34" charset="0"/>
              </a:rPr>
              <a:t>Application scenarios</a:t>
            </a:r>
            <a:r>
              <a:rPr lang="en-US" sz="1400" dirty="0" smtClean="0">
                <a:latin typeface="Huawei Sans" panose="020C0503030203020204" pitchFamily="34" charset="0"/>
              </a:rPr>
              <a:t>: small- and medium-sized enterprises</a:t>
            </a:r>
            <a:endParaRPr lang="en-US" sz="1400" dirty="0">
              <a:latin typeface="Huawei Sans" panose="020C0503030203020204" pitchFamily="34" charset="0"/>
            </a:endParaRPr>
          </a:p>
        </p:txBody>
      </p:sp>
      <p:pic>
        <p:nvPicPr>
          <p:cNvPr id="191" name="图片 76" descr="接入交换机.png"/>
          <p:cNvPicPr>
            <a:picLocks noChangeAspect="1"/>
          </p:cNvPicPr>
          <p:nvPr/>
        </p:nvPicPr>
        <p:blipFill>
          <a:blip r:embed="rId7" cstate="print"/>
          <a:stretch>
            <a:fillRect/>
          </a:stretch>
        </p:blipFill>
        <p:spPr bwMode="gray">
          <a:xfrm>
            <a:off x="2499263" y="3910773"/>
            <a:ext cx="368827" cy="301768"/>
          </a:xfrm>
          <a:prstGeom prst="rect">
            <a:avLst/>
          </a:prstGeom>
        </p:spPr>
      </p:pic>
      <p:grpSp>
        <p:nvGrpSpPr>
          <p:cNvPr id="192" name="组合 191"/>
          <p:cNvGrpSpPr/>
          <p:nvPr/>
        </p:nvGrpSpPr>
        <p:grpSpPr bwMode="gray">
          <a:xfrm>
            <a:off x="2189786" y="4491329"/>
            <a:ext cx="405710" cy="697037"/>
            <a:chOff x="5581232" y="3599905"/>
            <a:chExt cx="405710" cy="697037"/>
          </a:xfrm>
        </p:grpSpPr>
        <p:pic>
          <p:nvPicPr>
            <p:cNvPr id="193" name="图片 105" descr="AP.png"/>
            <p:cNvPicPr>
              <a:picLocks noChangeAspect="1"/>
            </p:cNvPicPr>
            <p:nvPr/>
          </p:nvPicPr>
          <p:blipFill>
            <a:blip r:embed="rId5" cstate="print"/>
            <a:stretch>
              <a:fillRect/>
            </a:stretch>
          </p:blipFill>
          <p:spPr bwMode="gray">
            <a:xfrm>
              <a:off x="5581232" y="3599905"/>
              <a:ext cx="405710" cy="331945"/>
            </a:xfrm>
            <a:prstGeom prst="rect">
              <a:avLst/>
            </a:prstGeom>
          </p:spPr>
        </p:pic>
        <p:grpSp>
          <p:nvGrpSpPr>
            <p:cNvPr id="194" name="组合 758"/>
            <p:cNvGrpSpPr/>
            <p:nvPr/>
          </p:nvGrpSpPr>
          <p:grpSpPr bwMode="gray">
            <a:xfrm flipV="1">
              <a:off x="5628098" y="4032752"/>
              <a:ext cx="311978" cy="264190"/>
              <a:chOff x="7440613" y="4868863"/>
              <a:chExt cx="1019175" cy="828675"/>
            </a:xfrm>
            <a:solidFill>
              <a:schemeClr val="bg1">
                <a:lumMod val="65000"/>
              </a:schemeClr>
            </a:solidFill>
          </p:grpSpPr>
          <p:sp>
            <p:nvSpPr>
              <p:cNvPr id="195"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sp>
            <p:nvSpPr>
              <p:cNvPr id="196"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grpSp>
      </p:grpSp>
      <p:grpSp>
        <p:nvGrpSpPr>
          <p:cNvPr id="197" name="组合 196"/>
          <p:cNvGrpSpPr/>
          <p:nvPr/>
        </p:nvGrpSpPr>
        <p:grpSpPr bwMode="gray">
          <a:xfrm>
            <a:off x="2765499" y="4491329"/>
            <a:ext cx="405710" cy="697037"/>
            <a:chOff x="5581232" y="3599905"/>
            <a:chExt cx="405710" cy="697037"/>
          </a:xfrm>
        </p:grpSpPr>
        <p:pic>
          <p:nvPicPr>
            <p:cNvPr id="198" name="图片 105" descr="AP.png"/>
            <p:cNvPicPr>
              <a:picLocks noChangeAspect="1"/>
            </p:cNvPicPr>
            <p:nvPr/>
          </p:nvPicPr>
          <p:blipFill>
            <a:blip r:embed="rId5" cstate="print"/>
            <a:stretch>
              <a:fillRect/>
            </a:stretch>
          </p:blipFill>
          <p:spPr bwMode="gray">
            <a:xfrm>
              <a:off x="5581232" y="3599905"/>
              <a:ext cx="405710" cy="331945"/>
            </a:xfrm>
            <a:prstGeom prst="rect">
              <a:avLst/>
            </a:prstGeom>
          </p:spPr>
        </p:pic>
        <p:grpSp>
          <p:nvGrpSpPr>
            <p:cNvPr id="199" name="组合 758"/>
            <p:cNvGrpSpPr/>
            <p:nvPr/>
          </p:nvGrpSpPr>
          <p:grpSpPr bwMode="gray">
            <a:xfrm flipV="1">
              <a:off x="5628098" y="4032752"/>
              <a:ext cx="311978" cy="264190"/>
              <a:chOff x="7440613" y="4868863"/>
              <a:chExt cx="1019175" cy="828675"/>
            </a:xfrm>
            <a:solidFill>
              <a:schemeClr val="bg1">
                <a:lumMod val="65000"/>
              </a:schemeClr>
            </a:solidFill>
          </p:grpSpPr>
          <p:sp>
            <p:nvSpPr>
              <p:cNvPr id="200"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sp>
            <p:nvSpPr>
              <p:cNvPr id="201"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grpSp>
      </p:grpSp>
      <p:grpSp>
        <p:nvGrpSpPr>
          <p:cNvPr id="202" name="组合 201"/>
          <p:cNvGrpSpPr/>
          <p:nvPr/>
        </p:nvGrpSpPr>
        <p:grpSpPr bwMode="gray">
          <a:xfrm>
            <a:off x="3341213" y="4491329"/>
            <a:ext cx="405710" cy="697037"/>
            <a:chOff x="5581232" y="3599905"/>
            <a:chExt cx="405710" cy="697037"/>
          </a:xfrm>
        </p:grpSpPr>
        <p:pic>
          <p:nvPicPr>
            <p:cNvPr id="203" name="图片 105" descr="AP.png"/>
            <p:cNvPicPr>
              <a:picLocks noChangeAspect="1"/>
            </p:cNvPicPr>
            <p:nvPr/>
          </p:nvPicPr>
          <p:blipFill>
            <a:blip r:embed="rId5" cstate="print"/>
            <a:stretch>
              <a:fillRect/>
            </a:stretch>
          </p:blipFill>
          <p:spPr bwMode="gray">
            <a:xfrm>
              <a:off x="5581232" y="3599905"/>
              <a:ext cx="405710" cy="331945"/>
            </a:xfrm>
            <a:prstGeom prst="rect">
              <a:avLst/>
            </a:prstGeom>
          </p:spPr>
        </p:pic>
        <p:grpSp>
          <p:nvGrpSpPr>
            <p:cNvPr id="204" name="组合 758"/>
            <p:cNvGrpSpPr/>
            <p:nvPr/>
          </p:nvGrpSpPr>
          <p:grpSpPr bwMode="gray">
            <a:xfrm flipV="1">
              <a:off x="5628098" y="4032752"/>
              <a:ext cx="311978" cy="264190"/>
              <a:chOff x="7440613" y="4868863"/>
              <a:chExt cx="1019175" cy="828675"/>
            </a:xfrm>
            <a:solidFill>
              <a:schemeClr val="bg1">
                <a:lumMod val="65000"/>
              </a:schemeClr>
            </a:solidFill>
          </p:grpSpPr>
          <p:sp>
            <p:nvSpPr>
              <p:cNvPr id="205"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sp>
            <p:nvSpPr>
              <p:cNvPr id="206"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grpSp>
      </p:grpSp>
      <p:pic>
        <p:nvPicPr>
          <p:cNvPr id="207"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2501819" y="3314734"/>
            <a:ext cx="368827" cy="301768"/>
          </a:xfrm>
          <a:prstGeom prst="rect">
            <a:avLst/>
          </a:prstGeom>
        </p:spPr>
      </p:pic>
      <p:grpSp>
        <p:nvGrpSpPr>
          <p:cNvPr id="208" name="Group 6"/>
          <p:cNvGrpSpPr/>
          <p:nvPr/>
        </p:nvGrpSpPr>
        <p:grpSpPr bwMode="gray">
          <a:xfrm>
            <a:off x="2269813" y="2560707"/>
            <a:ext cx="861382" cy="488334"/>
            <a:chOff x="7946237" y="4028862"/>
            <a:chExt cx="861382" cy="488334"/>
          </a:xfrm>
        </p:grpSpPr>
        <p:sp>
          <p:nvSpPr>
            <p:cNvPr id="209" name="Freeform 200"/>
            <p:cNvSpPr/>
            <p:nvPr/>
          </p:nvSpPr>
          <p:spPr bwMode="gray">
            <a:xfrm>
              <a:off x="7946237" y="4028862"/>
              <a:ext cx="861382" cy="488334"/>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210" name="TextBox 2"/>
            <p:cNvSpPr txBox="1"/>
            <p:nvPr/>
          </p:nvSpPr>
          <p:spPr bwMode="gray">
            <a:xfrm>
              <a:off x="7965051" y="4174800"/>
              <a:ext cx="832279" cy="307777"/>
            </a:xfrm>
            <a:prstGeom prst="rect">
              <a:avLst/>
            </a:prstGeom>
            <a:noFill/>
          </p:spPr>
          <p:txBody>
            <a:bodyPr wrap="none" rtlCol="0">
              <a:spAutoFit/>
            </a:bodyPr>
            <a:lstStyle/>
            <a:p>
              <a:pPr algn="ctr" fontAlgn="ctr"/>
              <a:r>
                <a:rPr lang="en-US" sz="1400" smtClean="0">
                  <a:latin typeface="Huawei Sans" panose="020C0503030203020204" pitchFamily="34" charset="0"/>
                </a:rPr>
                <a:t>Internet</a:t>
              </a:r>
              <a:endParaRPr lang="en-US" altLang="zh-CN" sz="1400">
                <a:latin typeface="Huawei Sans" panose="020C0503030203020204" pitchFamily="34" charset="0"/>
              </a:endParaRPr>
            </a:p>
          </p:txBody>
        </p:sp>
      </p:grpSp>
      <p:pic>
        <p:nvPicPr>
          <p:cNvPr id="211" name="图片 2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2008438" y="2112958"/>
            <a:ext cx="1289458" cy="237812"/>
          </a:xfrm>
          <a:prstGeom prst="rect">
            <a:avLst/>
          </a:prstGeom>
        </p:spPr>
      </p:pic>
      <p:sp>
        <p:nvSpPr>
          <p:cNvPr id="212" name="文本框 211"/>
          <p:cNvSpPr txBox="1"/>
          <p:nvPr/>
        </p:nvSpPr>
        <p:spPr bwMode="gray">
          <a:xfrm>
            <a:off x="3740258" y="4518454"/>
            <a:ext cx="857927" cy="276999"/>
          </a:xfrm>
          <a:prstGeom prst="rect">
            <a:avLst/>
          </a:prstGeom>
          <a:noFill/>
        </p:spPr>
        <p:txBody>
          <a:bodyPr wrap="none" rtlCol="0">
            <a:spAutoFit/>
          </a:bodyPr>
          <a:lstStyle/>
          <a:p>
            <a:pPr fontAlgn="ctr"/>
            <a:r>
              <a:rPr lang="en-US" sz="1200" b="1" dirty="0" smtClean="0">
                <a:latin typeface="Huawei Sans" panose="020C0503030203020204" pitchFamily="34" charset="0"/>
              </a:rPr>
              <a:t>Cloud AP</a:t>
            </a:r>
            <a:endParaRPr lang="en-US" altLang="zh-CN" sz="1200" b="1" dirty="0">
              <a:latin typeface="Huawei Sans" panose="020C0503030203020204" pitchFamily="34" charset="0"/>
            </a:endParaRPr>
          </a:p>
        </p:txBody>
      </p:sp>
      <p:sp>
        <p:nvSpPr>
          <p:cNvPr id="213" name="圆角矩形 75"/>
          <p:cNvSpPr/>
          <p:nvPr/>
        </p:nvSpPr>
        <p:spPr bwMode="gray">
          <a:xfrm>
            <a:off x="520620" y="1161495"/>
            <a:ext cx="11150759"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smtClean="0">
                <a:solidFill>
                  <a:srgbClr val="30B5C5"/>
                </a:solidFill>
                <a:latin typeface="Huawei Sans" panose="020C0503030203020204" pitchFamily="34" charset="0"/>
              </a:rPr>
              <a:t>Cloud management mode</a:t>
            </a:r>
            <a:endParaRPr lang="en-US" sz="1600">
              <a:solidFill>
                <a:srgbClr val="30B5C5"/>
              </a:solidFill>
              <a:latin typeface="Huawei Sans" panose="020C0503030203020204" pitchFamily="34" charset="0"/>
            </a:endParaRPr>
          </a:p>
        </p:txBody>
      </p:sp>
    </p:spTree>
    <p:extLst>
      <p:ext uri="{BB962C8B-B14F-4D97-AF65-F5344CB8AC3E}">
        <p14:creationId xmlns:p14="http://schemas.microsoft.com/office/powerpoint/2010/main" val="12999457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WLAN Network Architectures (4)</a:t>
            </a:r>
            <a:endParaRPr lang="en-US" altLang="zh-CN" dirty="0"/>
          </a:p>
        </p:txBody>
      </p:sp>
      <p:sp>
        <p:nvSpPr>
          <p:cNvPr id="3" name="圆角矩形 75"/>
          <p:cNvSpPr/>
          <p:nvPr/>
        </p:nvSpPr>
        <p:spPr bwMode="gray">
          <a:xfrm>
            <a:off x="520622" y="1106551"/>
            <a:ext cx="11150759" cy="395245"/>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smtClean="0">
                <a:solidFill>
                  <a:srgbClr val="30B5C5"/>
                </a:solidFill>
                <a:latin typeface="Huawei Sans" panose="020C0503030203020204" pitchFamily="34" charset="0"/>
              </a:rPr>
              <a:t>Native AC</a:t>
            </a:r>
            <a:endParaRPr lang="en-US" sz="1600">
              <a:solidFill>
                <a:srgbClr val="30B5C5"/>
              </a:solidFill>
              <a:latin typeface="Huawei Sans" panose="020C0503030203020204" pitchFamily="34" charset="0"/>
            </a:endParaRPr>
          </a:p>
        </p:txBody>
      </p:sp>
      <p:sp>
        <p:nvSpPr>
          <p:cNvPr id="4" name="圆角矩形 75"/>
          <p:cNvSpPr/>
          <p:nvPr/>
        </p:nvSpPr>
        <p:spPr bwMode="gray">
          <a:xfrm>
            <a:off x="520623" y="1561065"/>
            <a:ext cx="11150758" cy="4524775"/>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5" name="矩形 4"/>
          <p:cNvSpPr/>
          <p:nvPr/>
        </p:nvSpPr>
        <p:spPr bwMode="gray">
          <a:xfrm>
            <a:off x="7141094" y="2553606"/>
            <a:ext cx="4311306" cy="2939266"/>
          </a:xfrm>
          <a:prstGeom prst="rect">
            <a:avLst/>
          </a:prstGeom>
        </p:spPr>
        <p:txBody>
          <a:bodyPr wrap="square">
            <a:spAutoFit/>
          </a:bodyPr>
          <a:lstStyle/>
          <a:p>
            <a:pPr marL="285750" indent="-285750" fontAlgn="ctr">
              <a:lnSpc>
                <a:spcPts val="2400"/>
              </a:lnSpc>
              <a:spcAft>
                <a:spcPts val="600"/>
              </a:spcAft>
              <a:buSzPct val="50000"/>
              <a:buFont typeface="Wingdings" panose="05000000000000000000" pitchFamily="2" charset="2"/>
              <a:buChar char="l"/>
            </a:pPr>
            <a:r>
              <a:rPr lang="en-US" sz="1400" b="1" dirty="0" smtClean="0">
                <a:latin typeface="Huawei Sans" panose="020C0503030203020204" pitchFamily="34" charset="0"/>
              </a:rPr>
              <a:t>Networking characteristics</a:t>
            </a:r>
            <a:r>
              <a:rPr lang="en-US" sz="1400" dirty="0" smtClean="0">
                <a:latin typeface="Huawei Sans" panose="020C0503030203020204" pitchFamily="34" charset="0"/>
              </a:rPr>
              <a:t>: This architecture uses the native AC function of switches to manage APs on a network, implementing wired and wireless network convergence. This architecture also leverages big data and AI technologies to implement simplified, smart, and secure campus networks.</a:t>
            </a:r>
            <a:endParaRPr lang="en-US" altLang="zh-CN" sz="1400" dirty="0" smtClean="0">
              <a:latin typeface="Huawei Sans" panose="020C0503030203020204" pitchFamily="34" charset="0"/>
            </a:endParaRPr>
          </a:p>
          <a:p>
            <a:pPr marL="285750" indent="-285750" fontAlgn="ctr">
              <a:lnSpc>
                <a:spcPts val="2400"/>
              </a:lnSpc>
              <a:spcAft>
                <a:spcPts val="600"/>
              </a:spcAft>
              <a:buSzPct val="50000"/>
              <a:buFont typeface="Wingdings" panose="05000000000000000000" pitchFamily="2" charset="2"/>
              <a:buChar char="l"/>
            </a:pPr>
            <a:r>
              <a:rPr lang="en-US" sz="1400" b="1" dirty="0" smtClean="0">
                <a:latin typeface="Huawei Sans" panose="020C0503030203020204" pitchFamily="34" charset="0"/>
              </a:rPr>
              <a:t>Application scenarios</a:t>
            </a:r>
            <a:r>
              <a:rPr lang="en-US" sz="1400" dirty="0" smtClean="0">
                <a:latin typeface="Huawei Sans" panose="020C0503030203020204" pitchFamily="34" charset="0"/>
              </a:rPr>
              <a:t>: large- and medium-sized enterprises</a:t>
            </a:r>
            <a:endParaRPr lang="en-US" sz="1400" dirty="0">
              <a:latin typeface="Huawei Sans" panose="020C0503030203020204" pitchFamily="34" charset="0"/>
            </a:endParaRPr>
          </a:p>
        </p:txBody>
      </p:sp>
      <p:cxnSp>
        <p:nvCxnSpPr>
          <p:cNvPr id="6" name="Straight Connector 79"/>
          <p:cNvCxnSpPr/>
          <p:nvPr/>
        </p:nvCxnSpPr>
        <p:spPr bwMode="gray">
          <a:xfrm flipH="1">
            <a:off x="4015857" y="3241231"/>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79"/>
          <p:cNvCxnSpPr/>
          <p:nvPr/>
        </p:nvCxnSpPr>
        <p:spPr bwMode="gray">
          <a:xfrm flipH="1">
            <a:off x="4319207" y="3243454"/>
            <a:ext cx="11855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9"/>
          <p:cNvCxnSpPr/>
          <p:nvPr/>
        </p:nvCxnSpPr>
        <p:spPr bwMode="gray">
          <a:xfrm flipH="1">
            <a:off x="3190272" y="3178758"/>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79"/>
          <p:cNvCxnSpPr/>
          <p:nvPr/>
        </p:nvCxnSpPr>
        <p:spPr bwMode="gray">
          <a:xfrm flipH="1" flipV="1">
            <a:off x="3578484" y="3123535"/>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79"/>
          <p:cNvCxnSpPr/>
          <p:nvPr/>
        </p:nvCxnSpPr>
        <p:spPr bwMode="gray">
          <a:xfrm flipH="1" flipV="1">
            <a:off x="2823045" y="3180981"/>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76"/>
          <p:cNvCxnSpPr/>
          <p:nvPr/>
        </p:nvCxnSpPr>
        <p:spPr bwMode="gray">
          <a:xfrm>
            <a:off x="773667" y="2946308"/>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77"/>
          <p:cNvCxnSpPr/>
          <p:nvPr/>
        </p:nvCxnSpPr>
        <p:spPr bwMode="gray">
          <a:xfrm>
            <a:off x="773667" y="2051195"/>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78"/>
          <p:cNvCxnSpPr/>
          <p:nvPr/>
        </p:nvCxnSpPr>
        <p:spPr bwMode="gray">
          <a:xfrm>
            <a:off x="773667" y="4109144"/>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80"/>
          <p:cNvCxnSpPr/>
          <p:nvPr/>
        </p:nvCxnSpPr>
        <p:spPr bwMode="gray">
          <a:xfrm>
            <a:off x="773667" y="4798161"/>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5" name="图片 105" descr="AP.png"/>
          <p:cNvPicPr>
            <a:picLocks noChangeAspect="1"/>
          </p:cNvPicPr>
          <p:nvPr/>
        </p:nvPicPr>
        <p:blipFill>
          <a:blip r:embed="rId3" cstate="print"/>
          <a:stretch>
            <a:fillRect/>
          </a:stretch>
        </p:blipFill>
        <p:spPr bwMode="gray">
          <a:xfrm>
            <a:off x="4829222" y="5698233"/>
            <a:ext cx="335297" cy="274335"/>
          </a:xfrm>
          <a:prstGeom prst="rect">
            <a:avLst/>
          </a:prstGeom>
        </p:spPr>
      </p:pic>
      <p:cxnSp>
        <p:nvCxnSpPr>
          <p:cNvPr id="16" name="Straight Connector 74"/>
          <p:cNvCxnSpPr>
            <a:stCxn id="15" idx="0"/>
            <a:endCxn id="43" idx="2"/>
          </p:cNvCxnSpPr>
          <p:nvPr/>
        </p:nvCxnSpPr>
        <p:spPr bwMode="gray">
          <a:xfrm flipV="1">
            <a:off x="4996871" y="5466136"/>
            <a:ext cx="92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图片 105" descr="AP.png"/>
          <p:cNvPicPr>
            <a:picLocks noChangeAspect="1"/>
          </p:cNvPicPr>
          <p:nvPr/>
        </p:nvPicPr>
        <p:blipFill>
          <a:blip r:embed="rId3" cstate="print"/>
          <a:stretch>
            <a:fillRect/>
          </a:stretch>
        </p:blipFill>
        <p:spPr bwMode="gray">
          <a:xfrm>
            <a:off x="2814656" y="5698233"/>
            <a:ext cx="335297" cy="274335"/>
          </a:xfrm>
          <a:prstGeom prst="rect">
            <a:avLst/>
          </a:prstGeom>
        </p:spPr>
      </p:pic>
      <p:pic>
        <p:nvPicPr>
          <p:cNvPr id="18" name="图片 86" descr="核心交换机.png"/>
          <p:cNvPicPr>
            <a:picLocks noChangeAspect="1"/>
          </p:cNvPicPr>
          <p:nvPr/>
        </p:nvPicPr>
        <p:blipFill>
          <a:blip r:embed="rId4" cstate="print"/>
          <a:stretch>
            <a:fillRect/>
          </a:stretch>
        </p:blipFill>
        <p:spPr bwMode="gray">
          <a:xfrm>
            <a:off x="3001174" y="3406980"/>
            <a:ext cx="335297" cy="274335"/>
          </a:xfrm>
          <a:prstGeom prst="rect">
            <a:avLst/>
          </a:prstGeom>
        </p:spPr>
      </p:pic>
      <p:pic>
        <p:nvPicPr>
          <p:cNvPr id="19" name="图片 86" descr="核心交换机.png"/>
          <p:cNvPicPr>
            <a:picLocks noChangeAspect="1"/>
          </p:cNvPicPr>
          <p:nvPr/>
        </p:nvPicPr>
        <p:blipFill>
          <a:blip r:embed="rId4" cstate="print"/>
          <a:stretch>
            <a:fillRect/>
          </a:stretch>
        </p:blipFill>
        <p:spPr bwMode="gray">
          <a:xfrm>
            <a:off x="3822896" y="3406980"/>
            <a:ext cx="335297" cy="274335"/>
          </a:xfrm>
          <a:prstGeom prst="rect">
            <a:avLst/>
          </a:prstGeom>
        </p:spPr>
      </p:pic>
      <p:cxnSp>
        <p:nvCxnSpPr>
          <p:cNvPr id="20" name="Straight Connector 13"/>
          <p:cNvCxnSpPr>
            <a:stCxn id="18" idx="3"/>
            <a:endCxn id="19" idx="1"/>
          </p:cNvCxnSpPr>
          <p:nvPr/>
        </p:nvCxnSpPr>
        <p:spPr bwMode="gray">
          <a:xfrm>
            <a:off x="3336471" y="3544148"/>
            <a:ext cx="486425"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21" name="图片 87" descr="汇聚交换机.png"/>
          <p:cNvPicPr>
            <a:picLocks noChangeAspect="1"/>
          </p:cNvPicPr>
          <p:nvPr/>
        </p:nvPicPr>
        <p:blipFill>
          <a:blip r:embed="rId5" cstate="print"/>
          <a:stretch>
            <a:fillRect/>
          </a:stretch>
        </p:blipFill>
        <p:spPr bwMode="gray">
          <a:xfrm>
            <a:off x="1995894" y="4309741"/>
            <a:ext cx="335297" cy="274335"/>
          </a:xfrm>
          <a:prstGeom prst="rect">
            <a:avLst/>
          </a:prstGeom>
        </p:spPr>
      </p:pic>
      <p:pic>
        <p:nvPicPr>
          <p:cNvPr id="22" name="图片 87" descr="汇聚交换机.png"/>
          <p:cNvPicPr>
            <a:picLocks noChangeAspect="1"/>
          </p:cNvPicPr>
          <p:nvPr/>
        </p:nvPicPr>
        <p:blipFill>
          <a:blip r:embed="rId5" cstate="print"/>
          <a:stretch>
            <a:fillRect/>
          </a:stretch>
        </p:blipFill>
        <p:spPr bwMode="gray">
          <a:xfrm>
            <a:off x="2815643" y="4309741"/>
            <a:ext cx="335297" cy="274335"/>
          </a:xfrm>
          <a:prstGeom prst="rect">
            <a:avLst/>
          </a:prstGeom>
        </p:spPr>
      </p:pic>
      <p:cxnSp>
        <p:nvCxnSpPr>
          <p:cNvPr id="23" name="Straight Connector 16"/>
          <p:cNvCxnSpPr>
            <a:stCxn id="21" idx="3"/>
            <a:endCxn id="22" idx="1"/>
          </p:cNvCxnSpPr>
          <p:nvPr/>
        </p:nvCxnSpPr>
        <p:spPr bwMode="gray">
          <a:xfrm>
            <a:off x="2331191" y="4446909"/>
            <a:ext cx="484452"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pic>
        <p:nvPicPr>
          <p:cNvPr id="24" name="图片 87" descr="汇聚交换机.png"/>
          <p:cNvPicPr>
            <a:picLocks noChangeAspect="1"/>
          </p:cNvPicPr>
          <p:nvPr/>
        </p:nvPicPr>
        <p:blipFill>
          <a:blip r:embed="rId5" cstate="print"/>
          <a:stretch>
            <a:fillRect/>
          </a:stretch>
        </p:blipFill>
        <p:spPr bwMode="gray">
          <a:xfrm>
            <a:off x="4009413" y="4309741"/>
            <a:ext cx="335297" cy="274335"/>
          </a:xfrm>
          <a:prstGeom prst="rect">
            <a:avLst/>
          </a:prstGeom>
        </p:spPr>
      </p:pic>
      <p:pic>
        <p:nvPicPr>
          <p:cNvPr id="25" name="图片 87" descr="汇聚交换机.png"/>
          <p:cNvPicPr>
            <a:picLocks noChangeAspect="1"/>
          </p:cNvPicPr>
          <p:nvPr/>
        </p:nvPicPr>
        <p:blipFill>
          <a:blip r:embed="rId5" cstate="print"/>
          <a:stretch>
            <a:fillRect/>
          </a:stretch>
        </p:blipFill>
        <p:spPr bwMode="gray">
          <a:xfrm>
            <a:off x="4830149" y="4309741"/>
            <a:ext cx="335297" cy="274335"/>
          </a:xfrm>
          <a:prstGeom prst="rect">
            <a:avLst/>
          </a:prstGeom>
        </p:spPr>
      </p:pic>
      <p:cxnSp>
        <p:nvCxnSpPr>
          <p:cNvPr id="26" name="Straight Connector 29"/>
          <p:cNvCxnSpPr>
            <a:stCxn id="24" idx="3"/>
            <a:endCxn id="25" idx="1"/>
          </p:cNvCxnSpPr>
          <p:nvPr/>
        </p:nvCxnSpPr>
        <p:spPr bwMode="gray">
          <a:xfrm>
            <a:off x="4344710" y="4446909"/>
            <a:ext cx="485439"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 name="Straight Connector 30"/>
          <p:cNvCxnSpPr>
            <a:stCxn id="21" idx="0"/>
            <a:endCxn id="18" idx="2"/>
          </p:cNvCxnSpPr>
          <p:nvPr/>
        </p:nvCxnSpPr>
        <p:spPr bwMode="gray">
          <a:xfrm flipV="1">
            <a:off x="2163543" y="3681315"/>
            <a:ext cx="1005280"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33"/>
          <p:cNvCxnSpPr>
            <a:stCxn id="22" idx="0"/>
            <a:endCxn id="19" idx="2"/>
          </p:cNvCxnSpPr>
          <p:nvPr/>
        </p:nvCxnSpPr>
        <p:spPr bwMode="gray">
          <a:xfrm flipV="1">
            <a:off x="2983292" y="3681315"/>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36"/>
          <p:cNvCxnSpPr>
            <a:stCxn id="24" idx="0"/>
            <a:endCxn id="18" idx="2"/>
          </p:cNvCxnSpPr>
          <p:nvPr/>
        </p:nvCxnSpPr>
        <p:spPr bwMode="gray">
          <a:xfrm flipH="1" flipV="1">
            <a:off x="3168823" y="3681315"/>
            <a:ext cx="1008239"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39"/>
          <p:cNvCxnSpPr>
            <a:stCxn id="25" idx="0"/>
            <a:endCxn id="19" idx="2"/>
          </p:cNvCxnSpPr>
          <p:nvPr/>
        </p:nvCxnSpPr>
        <p:spPr bwMode="gray">
          <a:xfrm flipH="1" flipV="1">
            <a:off x="3990545" y="3681315"/>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Oval 42"/>
          <p:cNvSpPr/>
          <p:nvPr/>
        </p:nvSpPr>
        <p:spPr bwMode="gray">
          <a:xfrm rot="3077028">
            <a:off x="2776851" y="3960054"/>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pic>
        <p:nvPicPr>
          <p:cNvPr id="32" name="图片 106" descr="堆叠交换机蓝.png"/>
          <p:cNvPicPr>
            <a:picLocks noChangeAspect="1"/>
          </p:cNvPicPr>
          <p:nvPr/>
        </p:nvPicPr>
        <p:blipFill>
          <a:blip r:embed="rId6" cstate="print"/>
          <a:stretch>
            <a:fillRect/>
          </a:stretch>
        </p:blipFill>
        <p:spPr bwMode="gray">
          <a:xfrm>
            <a:off x="1994997" y="5190334"/>
            <a:ext cx="337091" cy="275802"/>
          </a:xfrm>
          <a:prstGeom prst="rect">
            <a:avLst/>
          </a:prstGeom>
        </p:spPr>
      </p:pic>
      <p:pic>
        <p:nvPicPr>
          <p:cNvPr id="33" name="图片 106" descr="堆叠交换机蓝.png"/>
          <p:cNvPicPr>
            <a:picLocks noChangeAspect="1"/>
          </p:cNvPicPr>
          <p:nvPr/>
        </p:nvPicPr>
        <p:blipFill>
          <a:blip r:embed="rId6" cstate="print"/>
          <a:stretch>
            <a:fillRect/>
          </a:stretch>
        </p:blipFill>
        <p:spPr bwMode="gray">
          <a:xfrm>
            <a:off x="2814746" y="5190334"/>
            <a:ext cx="337091" cy="275802"/>
          </a:xfrm>
          <a:prstGeom prst="rect">
            <a:avLst/>
          </a:prstGeom>
        </p:spPr>
      </p:pic>
      <p:cxnSp>
        <p:nvCxnSpPr>
          <p:cNvPr id="34" name="Straight Connector 34"/>
          <p:cNvCxnSpPr>
            <a:stCxn id="32" idx="0"/>
            <a:endCxn id="21" idx="2"/>
          </p:cNvCxnSpPr>
          <p:nvPr/>
        </p:nvCxnSpPr>
        <p:spPr bwMode="gray">
          <a:xfrm flipV="1">
            <a:off x="2163543" y="4584076"/>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5"/>
          <p:cNvCxnSpPr>
            <a:stCxn id="32" idx="0"/>
            <a:endCxn id="22" idx="2"/>
          </p:cNvCxnSpPr>
          <p:nvPr/>
        </p:nvCxnSpPr>
        <p:spPr bwMode="gray">
          <a:xfrm flipV="1">
            <a:off x="2163543" y="4584076"/>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7"/>
          <p:cNvCxnSpPr>
            <a:stCxn id="33" idx="0"/>
            <a:endCxn id="21" idx="2"/>
          </p:cNvCxnSpPr>
          <p:nvPr/>
        </p:nvCxnSpPr>
        <p:spPr bwMode="gray">
          <a:xfrm flipH="1" flipV="1">
            <a:off x="2163543" y="4584076"/>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8"/>
          <p:cNvCxnSpPr>
            <a:stCxn id="33" idx="0"/>
            <a:endCxn id="22" idx="2"/>
          </p:cNvCxnSpPr>
          <p:nvPr/>
        </p:nvCxnSpPr>
        <p:spPr bwMode="gray">
          <a:xfrm flipV="1">
            <a:off x="2983292" y="4584076"/>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8" name="Group 40"/>
          <p:cNvGrpSpPr/>
          <p:nvPr/>
        </p:nvGrpSpPr>
        <p:grpSpPr bwMode="gray">
          <a:xfrm>
            <a:off x="2442434" y="5296437"/>
            <a:ext cx="261965" cy="61979"/>
            <a:chOff x="559282" y="6488261"/>
            <a:chExt cx="261965" cy="61979"/>
          </a:xfrm>
          <a:solidFill>
            <a:schemeClr val="bg1">
              <a:lumMod val="50000"/>
            </a:schemeClr>
          </a:solidFill>
        </p:grpSpPr>
        <p:sp>
          <p:nvSpPr>
            <p:cNvPr id="39" name="Oval 4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40" name="Oval 4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41" name="Oval 4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pic>
        <p:nvPicPr>
          <p:cNvPr id="42" name="图片 106" descr="堆叠交换机蓝.png"/>
          <p:cNvPicPr>
            <a:picLocks noChangeAspect="1"/>
          </p:cNvPicPr>
          <p:nvPr/>
        </p:nvPicPr>
        <p:blipFill>
          <a:blip r:embed="rId6" cstate="print"/>
          <a:stretch>
            <a:fillRect/>
          </a:stretch>
        </p:blipFill>
        <p:spPr bwMode="gray">
          <a:xfrm>
            <a:off x="4008516" y="5190334"/>
            <a:ext cx="337091" cy="275802"/>
          </a:xfrm>
          <a:prstGeom prst="rect">
            <a:avLst/>
          </a:prstGeom>
        </p:spPr>
      </p:pic>
      <p:pic>
        <p:nvPicPr>
          <p:cNvPr id="43" name="图片 106" descr="堆叠交换机蓝.png"/>
          <p:cNvPicPr>
            <a:picLocks noChangeAspect="1"/>
          </p:cNvPicPr>
          <p:nvPr/>
        </p:nvPicPr>
        <p:blipFill>
          <a:blip r:embed="rId6" cstate="print"/>
          <a:stretch>
            <a:fillRect/>
          </a:stretch>
        </p:blipFill>
        <p:spPr bwMode="gray">
          <a:xfrm>
            <a:off x="4829252" y="5190334"/>
            <a:ext cx="337091" cy="275802"/>
          </a:xfrm>
          <a:prstGeom prst="rect">
            <a:avLst/>
          </a:prstGeom>
        </p:spPr>
      </p:pic>
      <p:grpSp>
        <p:nvGrpSpPr>
          <p:cNvPr id="44" name="Group 54"/>
          <p:cNvGrpSpPr/>
          <p:nvPr/>
        </p:nvGrpSpPr>
        <p:grpSpPr bwMode="gray">
          <a:xfrm>
            <a:off x="4456940" y="5296437"/>
            <a:ext cx="261965" cy="61979"/>
            <a:chOff x="559282" y="6488261"/>
            <a:chExt cx="261965" cy="61979"/>
          </a:xfrm>
          <a:solidFill>
            <a:schemeClr val="bg1">
              <a:lumMod val="50000"/>
            </a:schemeClr>
          </a:solidFill>
        </p:grpSpPr>
        <p:sp>
          <p:nvSpPr>
            <p:cNvPr id="45" name="Oval 5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46" name="Oval 5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47" name="Oval 5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cxnSp>
        <p:nvCxnSpPr>
          <p:cNvPr id="48" name="Straight Connector 58"/>
          <p:cNvCxnSpPr>
            <a:stCxn id="42" idx="0"/>
            <a:endCxn id="24" idx="2"/>
          </p:cNvCxnSpPr>
          <p:nvPr/>
        </p:nvCxnSpPr>
        <p:spPr bwMode="gray">
          <a:xfrm flipV="1">
            <a:off x="4177062" y="4584076"/>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61"/>
          <p:cNvCxnSpPr>
            <a:stCxn id="43" idx="0"/>
            <a:endCxn id="25" idx="2"/>
          </p:cNvCxnSpPr>
          <p:nvPr/>
        </p:nvCxnSpPr>
        <p:spPr bwMode="gray">
          <a:xfrm flipV="1">
            <a:off x="4997798" y="4584076"/>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64"/>
          <p:cNvCxnSpPr>
            <a:stCxn id="42" idx="0"/>
            <a:endCxn id="25" idx="2"/>
          </p:cNvCxnSpPr>
          <p:nvPr/>
        </p:nvCxnSpPr>
        <p:spPr bwMode="gray">
          <a:xfrm flipV="1">
            <a:off x="4177062" y="4584076"/>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67"/>
          <p:cNvCxnSpPr>
            <a:stCxn id="43" idx="0"/>
            <a:endCxn id="24" idx="2"/>
          </p:cNvCxnSpPr>
          <p:nvPr/>
        </p:nvCxnSpPr>
        <p:spPr bwMode="gray">
          <a:xfrm flipH="1" flipV="1">
            <a:off x="4177062" y="4584076"/>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70"/>
          <p:cNvCxnSpPr>
            <a:stCxn id="17" idx="0"/>
            <a:endCxn id="33" idx="2"/>
          </p:cNvCxnSpPr>
          <p:nvPr/>
        </p:nvCxnSpPr>
        <p:spPr bwMode="gray">
          <a:xfrm flipV="1">
            <a:off x="2982305" y="5466136"/>
            <a:ext cx="98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3"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2998173" y="2131743"/>
            <a:ext cx="337091" cy="275801"/>
          </a:xfrm>
          <a:prstGeom prst="rect">
            <a:avLst/>
          </a:prstGeom>
          <a:noFill/>
        </p:spPr>
      </p:pic>
      <p:pic>
        <p:nvPicPr>
          <p:cNvPr id="54"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gray">
          <a:xfrm>
            <a:off x="3821999" y="2131743"/>
            <a:ext cx="337091" cy="275801"/>
          </a:xfrm>
          <a:prstGeom prst="rect">
            <a:avLst/>
          </a:prstGeom>
          <a:noFill/>
        </p:spPr>
      </p:pic>
      <p:cxnSp>
        <p:nvCxnSpPr>
          <p:cNvPr id="55" name="Straight Connector 98"/>
          <p:cNvCxnSpPr>
            <a:stCxn id="54" idx="2"/>
            <a:endCxn id="19" idx="0"/>
          </p:cNvCxnSpPr>
          <p:nvPr/>
        </p:nvCxnSpPr>
        <p:spPr bwMode="gray">
          <a:xfrm>
            <a:off x="3990545" y="2407544"/>
            <a:ext cx="0" cy="999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101"/>
          <p:cNvCxnSpPr>
            <a:stCxn id="53" idx="2"/>
            <a:endCxn id="18" idx="0"/>
          </p:cNvCxnSpPr>
          <p:nvPr/>
        </p:nvCxnSpPr>
        <p:spPr bwMode="gray">
          <a:xfrm>
            <a:off x="3166719" y="2407544"/>
            <a:ext cx="2104" cy="999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104"/>
          <p:cNvCxnSpPr>
            <a:stCxn id="53" idx="3"/>
            <a:endCxn id="54" idx="1"/>
          </p:cNvCxnSpPr>
          <p:nvPr/>
        </p:nvCxnSpPr>
        <p:spPr bwMode="gray">
          <a:xfrm>
            <a:off x="3335264" y="2269644"/>
            <a:ext cx="4867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Oval 59"/>
          <p:cNvSpPr/>
          <p:nvPr/>
        </p:nvSpPr>
        <p:spPr bwMode="gray">
          <a:xfrm rot="1782887">
            <a:off x="2086359" y="4985793"/>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sp>
        <p:nvSpPr>
          <p:cNvPr id="59" name="Oval 62"/>
          <p:cNvSpPr/>
          <p:nvPr/>
        </p:nvSpPr>
        <p:spPr bwMode="gray">
          <a:xfrm rot="19401600">
            <a:off x="2744260" y="4998544"/>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sp>
        <p:nvSpPr>
          <p:cNvPr id="60" name="Oval 63"/>
          <p:cNvSpPr/>
          <p:nvPr/>
        </p:nvSpPr>
        <p:spPr bwMode="gray">
          <a:xfrm rot="1782887">
            <a:off x="4087773" y="5017672"/>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sp>
        <p:nvSpPr>
          <p:cNvPr id="61" name="Oval 65"/>
          <p:cNvSpPr/>
          <p:nvPr/>
        </p:nvSpPr>
        <p:spPr bwMode="gray">
          <a:xfrm rot="19401600">
            <a:off x="4782597" y="4992860"/>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sp>
        <p:nvSpPr>
          <p:cNvPr id="62" name="TextBox 85"/>
          <p:cNvSpPr txBox="1"/>
          <p:nvPr/>
        </p:nvSpPr>
        <p:spPr bwMode="gray">
          <a:xfrm>
            <a:off x="685938" y="2652988"/>
            <a:ext cx="1008609" cy="276999"/>
          </a:xfrm>
          <a:prstGeom prst="rect">
            <a:avLst/>
          </a:prstGeom>
          <a:noFill/>
        </p:spPr>
        <p:txBody>
          <a:bodyPr wrap="none" rtlCol="0">
            <a:spAutoFit/>
          </a:bodyPr>
          <a:lstStyle/>
          <a:p>
            <a:pPr fontAlgn="ctr"/>
            <a:r>
              <a:rPr lang="en-US" sz="1200" dirty="0" smtClean="0">
                <a:latin typeface="Huawei Sans" panose="020C0503030203020204" pitchFamily="34" charset="0"/>
              </a:rPr>
              <a:t>Egress zone</a:t>
            </a:r>
            <a:endParaRPr lang="en-US" altLang="zh-CN" sz="1200" dirty="0">
              <a:latin typeface="Huawei Sans" panose="020C0503030203020204" pitchFamily="34" charset="0"/>
            </a:endParaRPr>
          </a:p>
        </p:txBody>
      </p:sp>
      <p:sp>
        <p:nvSpPr>
          <p:cNvPr id="63" name="TextBox 86"/>
          <p:cNvSpPr txBox="1"/>
          <p:nvPr/>
        </p:nvSpPr>
        <p:spPr bwMode="gray">
          <a:xfrm>
            <a:off x="685938" y="3852942"/>
            <a:ext cx="896399" cy="276999"/>
          </a:xfrm>
          <a:prstGeom prst="rect">
            <a:avLst/>
          </a:prstGeom>
          <a:noFill/>
        </p:spPr>
        <p:txBody>
          <a:bodyPr wrap="none" rtlCol="0">
            <a:spAutoFit/>
          </a:bodyPr>
          <a:lstStyle/>
          <a:p>
            <a:pPr fontAlgn="ctr"/>
            <a:r>
              <a:rPr lang="en-US" sz="1200" smtClean="0">
                <a:latin typeface="Huawei Sans" panose="020C0503030203020204" pitchFamily="34" charset="0"/>
              </a:rPr>
              <a:t>Core layer</a:t>
            </a:r>
            <a:endParaRPr lang="en-US" altLang="zh-CN" sz="1200">
              <a:latin typeface="Huawei Sans" panose="020C0503030203020204" pitchFamily="34" charset="0"/>
            </a:endParaRPr>
          </a:p>
        </p:txBody>
      </p:sp>
      <p:sp>
        <p:nvSpPr>
          <p:cNvPr id="64" name="TextBox 88"/>
          <p:cNvSpPr txBox="1"/>
          <p:nvPr/>
        </p:nvSpPr>
        <p:spPr bwMode="gray">
          <a:xfrm>
            <a:off x="685938" y="4492598"/>
            <a:ext cx="1436612" cy="276999"/>
          </a:xfrm>
          <a:prstGeom prst="rect">
            <a:avLst/>
          </a:prstGeom>
          <a:noFill/>
        </p:spPr>
        <p:txBody>
          <a:bodyPr wrap="none" rtlCol="0">
            <a:spAutoFit/>
          </a:bodyPr>
          <a:lstStyle/>
          <a:p>
            <a:pPr fontAlgn="ctr"/>
            <a:r>
              <a:rPr lang="en-US" sz="1200" dirty="0" smtClean="0">
                <a:latin typeface="Huawei Sans" panose="020C0503030203020204" pitchFamily="34" charset="0"/>
              </a:rPr>
              <a:t>Aggregation layer</a:t>
            </a:r>
            <a:endParaRPr lang="en-US" altLang="zh-CN" sz="1200" dirty="0">
              <a:latin typeface="Huawei Sans" panose="020C0503030203020204" pitchFamily="34" charset="0"/>
            </a:endParaRPr>
          </a:p>
        </p:txBody>
      </p:sp>
      <p:sp>
        <p:nvSpPr>
          <p:cNvPr id="65" name="TextBox 89"/>
          <p:cNvSpPr txBox="1"/>
          <p:nvPr/>
        </p:nvSpPr>
        <p:spPr bwMode="gray">
          <a:xfrm>
            <a:off x="685938" y="5148869"/>
            <a:ext cx="1029449" cy="276999"/>
          </a:xfrm>
          <a:prstGeom prst="rect">
            <a:avLst/>
          </a:prstGeom>
          <a:noFill/>
        </p:spPr>
        <p:txBody>
          <a:bodyPr wrap="none" rtlCol="0">
            <a:spAutoFit/>
          </a:bodyPr>
          <a:lstStyle/>
          <a:p>
            <a:pPr fontAlgn="ctr"/>
            <a:r>
              <a:rPr lang="en-US" sz="1200" smtClean="0">
                <a:latin typeface="Huawei Sans" panose="020C0503030203020204" pitchFamily="34" charset="0"/>
              </a:rPr>
              <a:t>Access layer</a:t>
            </a:r>
            <a:endParaRPr lang="en-US" altLang="zh-CN" sz="1200">
              <a:latin typeface="Huawei Sans" panose="020C0503030203020204" pitchFamily="34" charset="0"/>
            </a:endParaRPr>
          </a:p>
        </p:txBody>
      </p:sp>
      <p:sp>
        <p:nvSpPr>
          <p:cNvPr id="66" name="Oval 92"/>
          <p:cNvSpPr/>
          <p:nvPr/>
        </p:nvSpPr>
        <p:spPr bwMode="gray">
          <a:xfrm rot="18651691">
            <a:off x="3821159" y="3977542"/>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pic>
        <p:nvPicPr>
          <p:cNvPr id="67"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2987704" y="2555095"/>
            <a:ext cx="337091" cy="275801"/>
          </a:xfrm>
          <a:prstGeom prst="rect">
            <a:avLst/>
          </a:prstGeom>
        </p:spPr>
      </p:pic>
      <p:pic>
        <p:nvPicPr>
          <p:cNvPr id="68"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3821999" y="2555095"/>
            <a:ext cx="337091" cy="275801"/>
          </a:xfrm>
          <a:prstGeom prst="rect">
            <a:avLst/>
          </a:prstGeom>
        </p:spPr>
      </p:pic>
      <p:cxnSp>
        <p:nvCxnSpPr>
          <p:cNvPr id="69" name="Straight Connector 127"/>
          <p:cNvCxnSpPr>
            <a:stCxn id="67" idx="3"/>
            <a:endCxn id="68" idx="1"/>
          </p:cNvCxnSpPr>
          <p:nvPr/>
        </p:nvCxnSpPr>
        <p:spPr bwMode="gray">
          <a:xfrm>
            <a:off x="3324795" y="2692996"/>
            <a:ext cx="497204"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70" name="Straight Connector 79"/>
          <p:cNvCxnSpPr/>
          <p:nvPr/>
        </p:nvCxnSpPr>
        <p:spPr bwMode="gray">
          <a:xfrm flipH="1">
            <a:off x="2399147" y="3121610"/>
            <a:ext cx="119014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9"/>
          <p:cNvCxnSpPr/>
          <p:nvPr/>
        </p:nvCxnSpPr>
        <p:spPr bwMode="gray">
          <a:xfrm flipH="1">
            <a:off x="2399147" y="3180981"/>
            <a:ext cx="4305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Freeform 159"/>
          <p:cNvSpPr/>
          <p:nvPr/>
        </p:nvSpPr>
        <p:spPr bwMode="gray">
          <a:xfrm flipH="1">
            <a:off x="1752529" y="2828647"/>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bIns="108000" rtlCol="0" anchor="ctr">
            <a:noAutofit/>
          </a:bodyPr>
          <a:lstStyle/>
          <a:p>
            <a:pPr algn="ctr" fontAlgn="ctr"/>
            <a:r>
              <a:rPr lang="en-US" sz="1200" b="1" smtClean="0">
                <a:solidFill>
                  <a:schemeClr val="bg1">
                    <a:lumMod val="50000"/>
                  </a:schemeClr>
                </a:solidFill>
                <a:latin typeface="Huawei Sans" panose="020C0503030203020204" pitchFamily="34" charset="0"/>
              </a:rPr>
              <a:t>Data center</a:t>
            </a:r>
            <a:endParaRPr lang="en-US" sz="1200" b="1">
              <a:solidFill>
                <a:schemeClr val="bg1">
                  <a:lumMod val="50000"/>
                </a:schemeClr>
              </a:solidFill>
              <a:latin typeface="Huawei Sans" panose="020C0503030203020204" pitchFamily="34" charset="0"/>
            </a:endParaRPr>
          </a:p>
        </p:txBody>
      </p:sp>
      <p:cxnSp>
        <p:nvCxnSpPr>
          <p:cNvPr id="73" name="Straight Connector 79"/>
          <p:cNvCxnSpPr/>
          <p:nvPr/>
        </p:nvCxnSpPr>
        <p:spPr bwMode="gray">
          <a:xfrm flipH="1">
            <a:off x="3493623" y="3180981"/>
            <a:ext cx="15032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TextBox 86"/>
          <p:cNvSpPr txBox="1"/>
          <p:nvPr/>
        </p:nvSpPr>
        <p:spPr bwMode="gray">
          <a:xfrm>
            <a:off x="2266291" y="3337364"/>
            <a:ext cx="775569" cy="461665"/>
          </a:xfrm>
          <a:prstGeom prst="rect">
            <a:avLst/>
          </a:prstGeom>
          <a:noFill/>
        </p:spPr>
        <p:txBody>
          <a:bodyPr wrap="square" rtlCol="0">
            <a:spAutoFit/>
          </a:bodyPr>
          <a:lstStyle/>
          <a:p>
            <a:pPr algn="ctr" fontAlgn="ctr"/>
            <a:r>
              <a:rPr lang="en-US" sz="1200" b="1" smtClean="0">
                <a:solidFill>
                  <a:srgbClr val="C7000B"/>
                </a:solidFill>
                <a:latin typeface="Huawei Sans" panose="020C0503030203020204" pitchFamily="34" charset="0"/>
              </a:rPr>
              <a:t>Native AC</a:t>
            </a:r>
            <a:endParaRPr lang="en-US" altLang="zh-CN" sz="1200" b="1">
              <a:solidFill>
                <a:srgbClr val="C7000B"/>
              </a:solidFill>
              <a:latin typeface="Huawei Sans" panose="020C0503030203020204" pitchFamily="34" charset="0"/>
            </a:endParaRPr>
          </a:p>
        </p:txBody>
      </p:sp>
      <p:sp>
        <p:nvSpPr>
          <p:cNvPr id="75" name="TextBox 86"/>
          <p:cNvSpPr txBox="1"/>
          <p:nvPr/>
        </p:nvSpPr>
        <p:spPr bwMode="gray">
          <a:xfrm>
            <a:off x="4173838" y="3337364"/>
            <a:ext cx="755606" cy="461665"/>
          </a:xfrm>
          <a:prstGeom prst="rect">
            <a:avLst/>
          </a:prstGeom>
          <a:noFill/>
        </p:spPr>
        <p:txBody>
          <a:bodyPr wrap="square" rtlCol="0">
            <a:spAutoFit/>
          </a:bodyPr>
          <a:lstStyle/>
          <a:p>
            <a:pPr algn="ctr" fontAlgn="ctr"/>
            <a:r>
              <a:rPr lang="en-US" sz="1200" b="1" smtClean="0">
                <a:solidFill>
                  <a:srgbClr val="C7000B"/>
                </a:solidFill>
                <a:latin typeface="Huawei Sans" panose="020C0503030203020204" pitchFamily="34" charset="0"/>
              </a:rPr>
              <a:t>Native AC</a:t>
            </a:r>
            <a:endParaRPr lang="en-US" altLang="zh-CN" sz="1200" b="1">
              <a:solidFill>
                <a:srgbClr val="C7000B"/>
              </a:solidFill>
              <a:latin typeface="Huawei Sans" panose="020C0503030203020204" pitchFamily="34" charset="0"/>
            </a:endParaRPr>
          </a:p>
        </p:txBody>
      </p:sp>
      <p:sp>
        <p:nvSpPr>
          <p:cNvPr id="76" name="圆角矩形 75"/>
          <p:cNvSpPr/>
          <p:nvPr/>
        </p:nvSpPr>
        <p:spPr bwMode="gray">
          <a:xfrm>
            <a:off x="4923555" y="2740212"/>
            <a:ext cx="1738375" cy="1010467"/>
          </a:xfrm>
          <a:prstGeom prst="roundRect">
            <a:avLst>
              <a:gd name="adj" fmla="val 2563"/>
            </a:avLst>
          </a:prstGeom>
          <a:solidFill>
            <a:schemeClr val="bg1">
              <a:lumMod val="95000"/>
            </a:schemeClr>
          </a:solid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77" name="TextBox 20"/>
          <p:cNvSpPr txBox="1"/>
          <p:nvPr/>
        </p:nvSpPr>
        <p:spPr bwMode="gray">
          <a:xfrm>
            <a:off x="5799530" y="3448381"/>
            <a:ext cx="938077" cy="276999"/>
          </a:xfrm>
          <a:prstGeom prst="rect">
            <a:avLst/>
          </a:prstGeom>
          <a:noFill/>
        </p:spPr>
        <p:txBody>
          <a:bodyPr wrap="none" rtlCol="0">
            <a:spAutoFit/>
          </a:bodyPr>
          <a:lstStyle/>
          <a:p>
            <a:pPr fontAlgn="ctr"/>
            <a:r>
              <a:rPr lang="en-US" sz="1200" smtClean="0">
                <a:latin typeface="Huawei Sans" panose="020C0503030203020204" pitchFamily="34" charset="0"/>
              </a:rPr>
              <a:t>O&amp;M zone</a:t>
            </a:r>
            <a:endParaRPr lang="en-US" altLang="zh-CN" sz="1200">
              <a:latin typeface="Huawei Sans" panose="020C0503030203020204" pitchFamily="34" charset="0"/>
            </a:endParaRPr>
          </a:p>
        </p:txBody>
      </p:sp>
      <p:pic>
        <p:nvPicPr>
          <p:cNvPr id="78" name="图片 7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5062429" y="3009430"/>
            <a:ext cx="1346845" cy="248394"/>
          </a:xfrm>
          <a:prstGeom prst="rect">
            <a:avLst/>
          </a:prstGeom>
        </p:spPr>
      </p:pic>
      <p:cxnSp>
        <p:nvCxnSpPr>
          <p:cNvPr id="79" name="Straight Connector 19"/>
          <p:cNvCxnSpPr/>
          <p:nvPr/>
        </p:nvCxnSpPr>
        <p:spPr bwMode="gray">
          <a:xfrm>
            <a:off x="5504728" y="5876945"/>
            <a:ext cx="268482" cy="0"/>
          </a:xfrm>
          <a:prstGeom prst="line">
            <a:avLst/>
          </a:prstGeom>
          <a:ln w="19050">
            <a:solidFill>
              <a:srgbClr val="56C4D2"/>
            </a:solidFill>
          </a:ln>
        </p:spPr>
        <p:style>
          <a:lnRef idx="1">
            <a:schemeClr val="accent1"/>
          </a:lnRef>
          <a:fillRef idx="0">
            <a:schemeClr val="accent1"/>
          </a:fillRef>
          <a:effectRef idx="0">
            <a:schemeClr val="accent1"/>
          </a:effectRef>
          <a:fontRef idx="minor">
            <a:schemeClr val="tx1"/>
          </a:fontRef>
        </p:style>
      </p:cxnSp>
      <p:sp>
        <p:nvSpPr>
          <p:cNvPr id="80" name="TextBox 20"/>
          <p:cNvSpPr txBox="1"/>
          <p:nvPr/>
        </p:nvSpPr>
        <p:spPr bwMode="gray">
          <a:xfrm>
            <a:off x="5773210" y="5734785"/>
            <a:ext cx="1252266" cy="276999"/>
          </a:xfrm>
          <a:prstGeom prst="rect">
            <a:avLst/>
          </a:prstGeom>
          <a:noFill/>
        </p:spPr>
        <p:txBody>
          <a:bodyPr wrap="none" rtlCol="0" anchor="ctr">
            <a:spAutoFit/>
          </a:bodyPr>
          <a:lstStyle/>
          <a:p>
            <a:pPr fontAlgn="ctr"/>
            <a:r>
              <a:rPr lang="en-US" sz="1200" dirty="0" err="1" smtClean="0">
                <a:latin typeface="Huawei Sans" panose="020C0503030203020204" pitchFamily="34" charset="0"/>
              </a:rPr>
              <a:t>iStack</a:t>
            </a:r>
            <a:r>
              <a:rPr lang="en-US" sz="1200" dirty="0" smtClean="0">
                <a:latin typeface="Huawei Sans" panose="020C0503030203020204" pitchFamily="34" charset="0"/>
              </a:rPr>
              <a:t>/CSS link</a:t>
            </a:r>
            <a:endParaRPr lang="en-US" altLang="zh-CN" sz="1200" dirty="0">
              <a:latin typeface="Huawei Sans" panose="020C0503030203020204" pitchFamily="34" charset="0"/>
            </a:endParaRPr>
          </a:p>
        </p:txBody>
      </p:sp>
      <p:grpSp>
        <p:nvGrpSpPr>
          <p:cNvPr id="81" name="Group 6"/>
          <p:cNvGrpSpPr/>
          <p:nvPr/>
        </p:nvGrpSpPr>
        <p:grpSpPr bwMode="gray">
          <a:xfrm>
            <a:off x="2777562" y="1618696"/>
            <a:ext cx="740908" cy="413968"/>
            <a:chOff x="8010737" y="4085456"/>
            <a:chExt cx="740908" cy="413968"/>
          </a:xfrm>
        </p:grpSpPr>
        <p:sp>
          <p:nvSpPr>
            <p:cNvPr id="82" name="Freeform 200"/>
            <p:cNvSpPr/>
            <p:nvPr/>
          </p:nvSpPr>
          <p:spPr bwMode="gray">
            <a:xfrm>
              <a:off x="8046065" y="4085456"/>
              <a:ext cx="661726" cy="375146"/>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83" name="TextBox 2"/>
            <p:cNvSpPr txBox="1"/>
            <p:nvPr/>
          </p:nvSpPr>
          <p:spPr bwMode="gray">
            <a:xfrm>
              <a:off x="8010737" y="4222425"/>
              <a:ext cx="74090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Internet</a:t>
              </a:r>
              <a:endParaRPr lang="en-US" altLang="zh-CN" sz="1200" dirty="0">
                <a:latin typeface="Huawei Sans" panose="020C0503030203020204" pitchFamily="34" charset="0"/>
              </a:endParaRPr>
            </a:p>
          </p:txBody>
        </p:sp>
      </p:grpSp>
      <p:grpSp>
        <p:nvGrpSpPr>
          <p:cNvPr id="84" name="Group 6"/>
          <p:cNvGrpSpPr/>
          <p:nvPr/>
        </p:nvGrpSpPr>
        <p:grpSpPr bwMode="gray">
          <a:xfrm>
            <a:off x="3644362" y="1618696"/>
            <a:ext cx="661726" cy="423493"/>
            <a:chOff x="8046065" y="4085456"/>
            <a:chExt cx="661726" cy="423493"/>
          </a:xfrm>
        </p:grpSpPr>
        <p:sp>
          <p:nvSpPr>
            <p:cNvPr id="85" name="Freeform 200"/>
            <p:cNvSpPr/>
            <p:nvPr/>
          </p:nvSpPr>
          <p:spPr bwMode="gray">
            <a:xfrm>
              <a:off x="8046065" y="4085456"/>
              <a:ext cx="661726" cy="375146"/>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86" name="TextBox 2"/>
            <p:cNvSpPr txBox="1"/>
            <p:nvPr/>
          </p:nvSpPr>
          <p:spPr bwMode="gray">
            <a:xfrm>
              <a:off x="8105314" y="4231950"/>
              <a:ext cx="551754" cy="276999"/>
            </a:xfrm>
            <a:prstGeom prst="rect">
              <a:avLst/>
            </a:prstGeom>
            <a:noFill/>
          </p:spPr>
          <p:txBody>
            <a:bodyPr wrap="none" rtlCol="0">
              <a:spAutoFit/>
            </a:bodyPr>
            <a:lstStyle/>
            <a:p>
              <a:pPr algn="ctr" fontAlgn="ctr"/>
              <a:r>
                <a:rPr lang="en-US" sz="1200" smtClean="0">
                  <a:latin typeface="Huawei Sans" panose="020C0503030203020204" pitchFamily="34" charset="0"/>
                </a:rPr>
                <a:t>WAN</a:t>
              </a:r>
              <a:endParaRPr lang="en-US" altLang="zh-CN" sz="1200">
                <a:latin typeface="Huawei Sans" panose="020C0503030203020204" pitchFamily="34" charset="0"/>
              </a:endParaRPr>
            </a:p>
          </p:txBody>
        </p:sp>
      </p:grpSp>
    </p:spTree>
    <p:extLst>
      <p:ext uri="{BB962C8B-B14F-4D97-AF65-F5344CB8AC3E}">
        <p14:creationId xmlns:p14="http://schemas.microsoft.com/office/powerpoint/2010/main" val="91683566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VRRP</a:t>
            </a:r>
            <a:endParaRPr lang="en-US" altLang="zh-CN"/>
          </a:p>
        </p:txBody>
      </p:sp>
      <p:cxnSp>
        <p:nvCxnSpPr>
          <p:cNvPr id="3" name="直接连接符 2"/>
          <p:cNvCxnSpPr/>
          <p:nvPr/>
        </p:nvCxnSpPr>
        <p:spPr bwMode="gray">
          <a:xfrm>
            <a:off x="7812373" y="3735297"/>
            <a:ext cx="16194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bwMode="gray">
          <a:xfrm flipV="1">
            <a:off x="8627908" y="4779670"/>
            <a:ext cx="0" cy="5420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gray">
          <a:xfrm>
            <a:off x="7842073" y="3795214"/>
            <a:ext cx="156007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gray">
          <a:xfrm flipV="1">
            <a:off x="3088339" y="4574290"/>
            <a:ext cx="0" cy="665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圆角矩形 6"/>
          <p:cNvSpPr/>
          <p:nvPr/>
        </p:nvSpPr>
        <p:spPr bwMode="gray">
          <a:xfrm>
            <a:off x="598075" y="1514035"/>
            <a:ext cx="4964872" cy="4660364"/>
          </a:xfrm>
          <a:prstGeom prst="roundRect">
            <a:avLst>
              <a:gd name="adj" fmla="val 1950"/>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a:solidFill>
                <a:prstClr val="white"/>
              </a:solidFill>
              <a:latin typeface="Huawei Sans" panose="020C0503030203020204" pitchFamily="34" charset="0"/>
            </a:endParaRPr>
          </a:p>
        </p:txBody>
      </p:sp>
      <p:sp>
        <p:nvSpPr>
          <p:cNvPr id="8" name="圆角矩形 7"/>
          <p:cNvSpPr/>
          <p:nvPr/>
        </p:nvSpPr>
        <p:spPr bwMode="gray">
          <a:xfrm>
            <a:off x="5690630" y="1514035"/>
            <a:ext cx="5684809" cy="4660364"/>
          </a:xfrm>
          <a:prstGeom prst="roundRect">
            <a:avLst>
              <a:gd name="adj" fmla="val 898"/>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a:solidFill>
                <a:prstClr val="white"/>
              </a:solidFill>
              <a:latin typeface="Huawei Sans" panose="020C0503030203020204" pitchFamily="34" charset="0"/>
            </a:endParaRPr>
          </a:p>
        </p:txBody>
      </p:sp>
      <p:sp>
        <p:nvSpPr>
          <p:cNvPr id="9" name="文本框 8"/>
          <p:cNvSpPr txBox="1"/>
          <p:nvPr/>
        </p:nvSpPr>
        <p:spPr bwMode="gray">
          <a:xfrm>
            <a:off x="598075" y="1071436"/>
            <a:ext cx="4964871"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Basic VRRP application</a:t>
            </a:r>
            <a:endParaRPr lang="en-US" altLang="zh-CN">
              <a:latin typeface="Huawei Sans" panose="020C0503030203020204" pitchFamily="34" charset="0"/>
            </a:endParaRPr>
          </a:p>
        </p:txBody>
      </p:sp>
      <p:sp>
        <p:nvSpPr>
          <p:cNvPr id="10" name="文本框 9"/>
          <p:cNvSpPr txBox="1"/>
          <p:nvPr/>
        </p:nvSpPr>
        <p:spPr bwMode="gray">
          <a:xfrm>
            <a:off x="5690632" y="1071436"/>
            <a:ext cx="5684808"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Typical application of MSTP+VRRP</a:t>
            </a:r>
            <a:endParaRPr lang="en-US" altLang="zh-CN">
              <a:latin typeface="Huawei Sans" panose="020C0503030203020204" pitchFamily="34" charset="0"/>
            </a:endParaRPr>
          </a:p>
        </p:txBody>
      </p:sp>
      <p:grpSp>
        <p:nvGrpSpPr>
          <p:cNvPr id="11" name="组合 10"/>
          <p:cNvGrpSpPr/>
          <p:nvPr/>
        </p:nvGrpSpPr>
        <p:grpSpPr bwMode="gray">
          <a:xfrm>
            <a:off x="1332310" y="2678636"/>
            <a:ext cx="3519520" cy="1756614"/>
            <a:chOff x="2479407" y="2891801"/>
            <a:chExt cx="1800201" cy="1756614"/>
          </a:xfrm>
        </p:grpSpPr>
        <p:cxnSp>
          <p:nvCxnSpPr>
            <p:cNvPr id="12" name="直接连接符 11"/>
            <p:cNvCxnSpPr/>
            <p:nvPr/>
          </p:nvCxnSpPr>
          <p:spPr bwMode="gray">
            <a:xfrm>
              <a:off x="2479407" y="2912918"/>
              <a:ext cx="900100" cy="16864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bwMode="gray">
            <a:xfrm flipH="1">
              <a:off x="3374179" y="2891801"/>
              <a:ext cx="905429" cy="17566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4" name="图片 87" descr="汇聚交换机.png"/>
          <p:cNvPicPr>
            <a:picLocks noChangeAspect="1"/>
          </p:cNvPicPr>
          <p:nvPr/>
        </p:nvPicPr>
        <p:blipFill>
          <a:blip r:embed="rId3" cstate="print"/>
          <a:stretch>
            <a:fillRect/>
          </a:stretch>
        </p:blipFill>
        <p:spPr bwMode="gray">
          <a:xfrm>
            <a:off x="1004130" y="2439009"/>
            <a:ext cx="490909" cy="401653"/>
          </a:xfrm>
          <a:prstGeom prst="rect">
            <a:avLst/>
          </a:prstGeom>
        </p:spPr>
      </p:pic>
      <p:pic>
        <p:nvPicPr>
          <p:cNvPr id="15" name="图片 87" descr="汇聚交换机.png"/>
          <p:cNvPicPr>
            <a:picLocks noChangeAspect="1"/>
          </p:cNvPicPr>
          <p:nvPr/>
        </p:nvPicPr>
        <p:blipFill>
          <a:blip r:embed="rId3" cstate="print"/>
          <a:stretch>
            <a:fillRect/>
          </a:stretch>
        </p:blipFill>
        <p:spPr bwMode="gray">
          <a:xfrm>
            <a:off x="4695829" y="2439009"/>
            <a:ext cx="490909" cy="401653"/>
          </a:xfrm>
          <a:prstGeom prst="rect">
            <a:avLst/>
          </a:prstGeom>
        </p:spPr>
      </p:pic>
      <p:pic>
        <p:nvPicPr>
          <p:cNvPr id="16" name="图片 76" descr="接入交换机.png"/>
          <p:cNvPicPr>
            <a:picLocks noChangeAspect="1"/>
          </p:cNvPicPr>
          <p:nvPr/>
        </p:nvPicPr>
        <p:blipFill>
          <a:blip r:embed="rId4" cstate="print"/>
          <a:stretch>
            <a:fillRect/>
          </a:stretch>
        </p:blipFill>
        <p:spPr bwMode="gray">
          <a:xfrm>
            <a:off x="2851553" y="4152555"/>
            <a:ext cx="490909" cy="401653"/>
          </a:xfrm>
          <a:prstGeom prst="rect">
            <a:avLst/>
          </a:prstGeom>
        </p:spPr>
      </p:pic>
      <p:sp>
        <p:nvSpPr>
          <p:cNvPr id="17" name="文本框 16"/>
          <p:cNvSpPr txBox="1"/>
          <p:nvPr/>
        </p:nvSpPr>
        <p:spPr bwMode="gray">
          <a:xfrm>
            <a:off x="444900" y="1906111"/>
            <a:ext cx="1585402" cy="523220"/>
          </a:xfrm>
          <a:prstGeom prst="rect">
            <a:avLst/>
          </a:prstGeom>
          <a:noFill/>
        </p:spPr>
        <p:txBody>
          <a:bodyPr wrap="square" rtlCol="0">
            <a:spAutoFit/>
          </a:bodyPr>
          <a:lstStyle/>
          <a:p>
            <a:pPr algn="ctr" fontAlgn="ctr">
              <a:spcBef>
                <a:spcPts val="0"/>
              </a:spcBef>
              <a:spcAft>
                <a:spcPts val="0"/>
              </a:spcAft>
            </a:pPr>
            <a:r>
              <a:rPr lang="en-US" sz="1400" smtClean="0">
                <a:latin typeface="Huawei Sans" panose="020C0503030203020204" pitchFamily="34" charset="0"/>
              </a:rPr>
              <a:t>Aggregation switch 1 </a:t>
            </a:r>
            <a:endParaRPr lang="en-US" altLang="zh-CN" sz="1400">
              <a:latin typeface="Huawei Sans" panose="020C0503030203020204" pitchFamily="34" charset="0"/>
            </a:endParaRPr>
          </a:p>
        </p:txBody>
      </p:sp>
      <p:sp>
        <p:nvSpPr>
          <p:cNvPr id="18" name="文本框 17"/>
          <p:cNvSpPr txBox="1"/>
          <p:nvPr/>
        </p:nvSpPr>
        <p:spPr bwMode="gray">
          <a:xfrm>
            <a:off x="4186402" y="1906111"/>
            <a:ext cx="1540406" cy="523220"/>
          </a:xfrm>
          <a:prstGeom prst="rect">
            <a:avLst/>
          </a:prstGeom>
          <a:noFill/>
        </p:spPr>
        <p:txBody>
          <a:bodyPr wrap="square" rtlCol="0">
            <a:spAutoFit/>
          </a:bodyPr>
          <a:lstStyle/>
          <a:p>
            <a:pPr algn="ctr" fontAlgn="ctr"/>
            <a:r>
              <a:rPr lang="en-US" sz="1400" smtClean="0">
                <a:latin typeface="Huawei Sans" panose="020C0503030203020204" pitchFamily="34" charset="0"/>
              </a:rPr>
              <a:t>Aggregation switch 2</a:t>
            </a:r>
            <a:endParaRPr lang="en-US" altLang="zh-CN" sz="1400">
              <a:latin typeface="Huawei Sans" panose="020C0503030203020204" pitchFamily="34" charset="0"/>
            </a:endParaRPr>
          </a:p>
        </p:txBody>
      </p:sp>
      <p:sp>
        <p:nvSpPr>
          <p:cNvPr id="19" name="文本框 18"/>
          <p:cNvSpPr txBox="1"/>
          <p:nvPr/>
        </p:nvSpPr>
        <p:spPr bwMode="gray">
          <a:xfrm>
            <a:off x="3351803" y="4196993"/>
            <a:ext cx="1282723" cy="307777"/>
          </a:xfrm>
          <a:prstGeom prst="rect">
            <a:avLst/>
          </a:prstGeom>
          <a:noFill/>
        </p:spPr>
        <p:txBody>
          <a:bodyPr wrap="none" rtlCol="0">
            <a:spAutoFit/>
          </a:bodyPr>
          <a:lstStyle/>
          <a:p>
            <a:pPr fontAlgn="ctr">
              <a:spcBef>
                <a:spcPts val="0"/>
              </a:spcBef>
              <a:spcAft>
                <a:spcPts val="0"/>
              </a:spcAft>
            </a:pPr>
            <a:r>
              <a:rPr lang="en-US" sz="1400" smtClean="0">
                <a:latin typeface="Huawei Sans" panose="020C0503030203020204" pitchFamily="34" charset="0"/>
              </a:rPr>
              <a:t>Access switch</a:t>
            </a:r>
            <a:endParaRPr lang="en-US" altLang="zh-CN" sz="1400">
              <a:latin typeface="Huawei Sans" panose="020C0503030203020204" pitchFamily="34" charset="0"/>
            </a:endParaRPr>
          </a:p>
        </p:txBody>
      </p:sp>
      <p:grpSp>
        <p:nvGrpSpPr>
          <p:cNvPr id="20" name="组合 19"/>
          <p:cNvGrpSpPr/>
          <p:nvPr/>
        </p:nvGrpSpPr>
        <p:grpSpPr bwMode="gray">
          <a:xfrm>
            <a:off x="7727808" y="3791031"/>
            <a:ext cx="1800201" cy="1040381"/>
            <a:chOff x="7948874" y="2891801"/>
            <a:chExt cx="1800201" cy="1756614"/>
          </a:xfrm>
        </p:grpSpPr>
        <p:cxnSp>
          <p:nvCxnSpPr>
            <p:cNvPr id="21" name="直接连接符 20"/>
            <p:cNvCxnSpPr/>
            <p:nvPr/>
          </p:nvCxnSpPr>
          <p:spPr bwMode="gray">
            <a:xfrm>
              <a:off x="7948874" y="2912918"/>
              <a:ext cx="900100" cy="16864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flipH="1">
              <a:off x="8843646" y="2891801"/>
              <a:ext cx="905429" cy="17566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3" name="图片 87" descr="汇聚交换机.png"/>
          <p:cNvPicPr>
            <a:picLocks noChangeAspect="1"/>
          </p:cNvPicPr>
          <p:nvPr/>
        </p:nvPicPr>
        <p:blipFill>
          <a:blip r:embed="rId3" cstate="print"/>
          <a:stretch>
            <a:fillRect/>
          </a:stretch>
        </p:blipFill>
        <p:spPr bwMode="gray">
          <a:xfrm>
            <a:off x="7394261" y="3551404"/>
            <a:ext cx="490909" cy="401653"/>
          </a:xfrm>
          <a:prstGeom prst="rect">
            <a:avLst/>
          </a:prstGeom>
        </p:spPr>
      </p:pic>
      <p:pic>
        <p:nvPicPr>
          <p:cNvPr id="24" name="图片 87" descr="汇聚交换机.png"/>
          <p:cNvPicPr>
            <a:picLocks noChangeAspect="1"/>
          </p:cNvPicPr>
          <p:nvPr/>
        </p:nvPicPr>
        <p:blipFill>
          <a:blip r:embed="rId3" cstate="print"/>
          <a:stretch>
            <a:fillRect/>
          </a:stretch>
        </p:blipFill>
        <p:spPr bwMode="gray">
          <a:xfrm>
            <a:off x="9359047" y="3551404"/>
            <a:ext cx="490909" cy="401653"/>
          </a:xfrm>
          <a:prstGeom prst="rect">
            <a:avLst/>
          </a:prstGeom>
        </p:spPr>
      </p:pic>
      <p:pic>
        <p:nvPicPr>
          <p:cNvPr id="25" name="图片 76" descr="接入交换机.png"/>
          <p:cNvPicPr>
            <a:picLocks noChangeAspect="1"/>
          </p:cNvPicPr>
          <p:nvPr/>
        </p:nvPicPr>
        <p:blipFill>
          <a:blip r:embed="rId4" cstate="print"/>
          <a:stretch>
            <a:fillRect/>
          </a:stretch>
        </p:blipFill>
        <p:spPr bwMode="gray">
          <a:xfrm>
            <a:off x="8387392" y="4588584"/>
            <a:ext cx="490909" cy="401653"/>
          </a:xfrm>
          <a:prstGeom prst="rect">
            <a:avLst/>
          </a:prstGeom>
        </p:spPr>
      </p:pic>
      <p:sp>
        <p:nvSpPr>
          <p:cNvPr id="26" name="文本框 25"/>
          <p:cNvSpPr txBox="1"/>
          <p:nvPr/>
        </p:nvSpPr>
        <p:spPr bwMode="gray">
          <a:xfrm>
            <a:off x="6084685" y="3484742"/>
            <a:ext cx="1359456" cy="523220"/>
          </a:xfrm>
          <a:prstGeom prst="rect">
            <a:avLst/>
          </a:prstGeom>
          <a:noFill/>
        </p:spPr>
        <p:txBody>
          <a:bodyPr wrap="square" rtlCol="0">
            <a:spAutoFit/>
          </a:bodyPr>
          <a:lstStyle/>
          <a:p>
            <a:pPr algn="ctr" fontAlgn="ctr">
              <a:spcBef>
                <a:spcPts val="0"/>
              </a:spcBef>
              <a:spcAft>
                <a:spcPts val="0"/>
              </a:spcAft>
            </a:pPr>
            <a:r>
              <a:rPr lang="en-US" sz="1400" smtClean="0">
                <a:latin typeface="Huawei Sans" panose="020C0503030203020204" pitchFamily="34" charset="0"/>
              </a:rPr>
              <a:t>Aggregation switch 1 </a:t>
            </a:r>
            <a:endParaRPr lang="en-US" altLang="zh-CN" sz="1400">
              <a:latin typeface="Huawei Sans" panose="020C0503030203020204" pitchFamily="34" charset="0"/>
            </a:endParaRPr>
          </a:p>
        </p:txBody>
      </p:sp>
      <p:sp>
        <p:nvSpPr>
          <p:cNvPr id="27" name="文本框 26"/>
          <p:cNvSpPr txBox="1"/>
          <p:nvPr/>
        </p:nvSpPr>
        <p:spPr bwMode="gray">
          <a:xfrm>
            <a:off x="9779019" y="3484742"/>
            <a:ext cx="1320874" cy="523220"/>
          </a:xfrm>
          <a:prstGeom prst="rect">
            <a:avLst/>
          </a:prstGeom>
          <a:noFill/>
        </p:spPr>
        <p:txBody>
          <a:bodyPr wrap="square" rtlCol="0">
            <a:spAutoFit/>
          </a:bodyPr>
          <a:lstStyle/>
          <a:p>
            <a:pPr algn="ctr" fontAlgn="ctr"/>
            <a:r>
              <a:rPr lang="en-US" sz="1400" dirty="0" smtClean="0">
                <a:latin typeface="Huawei Sans" panose="020C0503030203020204" pitchFamily="34" charset="0"/>
              </a:rPr>
              <a:t>Aggregation switch 2</a:t>
            </a:r>
            <a:endParaRPr lang="en-US" altLang="zh-CN" sz="1400" dirty="0">
              <a:latin typeface="Huawei Sans" panose="020C0503030203020204" pitchFamily="34" charset="0"/>
            </a:endParaRPr>
          </a:p>
        </p:txBody>
      </p:sp>
      <p:sp>
        <p:nvSpPr>
          <p:cNvPr id="28" name="文本框 27"/>
          <p:cNvSpPr txBox="1"/>
          <p:nvPr/>
        </p:nvSpPr>
        <p:spPr bwMode="gray">
          <a:xfrm>
            <a:off x="9075294" y="4633022"/>
            <a:ext cx="1282723" cy="307777"/>
          </a:xfrm>
          <a:prstGeom prst="rect">
            <a:avLst/>
          </a:prstGeom>
          <a:noFill/>
        </p:spPr>
        <p:txBody>
          <a:bodyPr wrap="none" rtlCol="0">
            <a:spAutoFit/>
          </a:bodyPr>
          <a:lstStyle/>
          <a:p>
            <a:pPr fontAlgn="ctr">
              <a:spcBef>
                <a:spcPts val="0"/>
              </a:spcBef>
              <a:spcAft>
                <a:spcPts val="0"/>
              </a:spcAft>
            </a:pPr>
            <a:r>
              <a:rPr lang="en-US" sz="1400" smtClean="0">
                <a:latin typeface="Huawei Sans" panose="020C0503030203020204" pitchFamily="34" charset="0"/>
              </a:rPr>
              <a:t>Access switch</a:t>
            </a:r>
            <a:endParaRPr lang="en-US" altLang="zh-CN" sz="1400">
              <a:latin typeface="Huawei Sans" panose="020C0503030203020204" pitchFamily="34" charset="0"/>
            </a:endParaRPr>
          </a:p>
        </p:txBody>
      </p:sp>
      <p:pic>
        <p:nvPicPr>
          <p:cNvPr id="29" name="图片 100" descr="汇聚交换机.png"/>
          <p:cNvPicPr>
            <a:picLocks noChangeAspect="1"/>
          </p:cNvPicPr>
          <p:nvPr/>
        </p:nvPicPr>
        <p:blipFill>
          <a:blip r:embed="rId5" cstate="print"/>
          <a:stretch>
            <a:fillRect/>
          </a:stretch>
        </p:blipFill>
        <p:spPr bwMode="gray">
          <a:xfrm>
            <a:off x="2897942" y="2593679"/>
            <a:ext cx="405710" cy="331945"/>
          </a:xfrm>
          <a:prstGeom prst="rect">
            <a:avLst/>
          </a:prstGeom>
        </p:spPr>
      </p:pic>
      <p:sp>
        <p:nvSpPr>
          <p:cNvPr id="30" name="任意多边形 2"/>
          <p:cNvSpPr/>
          <p:nvPr/>
        </p:nvSpPr>
        <p:spPr bwMode="gray">
          <a:xfrm>
            <a:off x="1624801" y="2826205"/>
            <a:ext cx="2984877" cy="952877"/>
          </a:xfrm>
          <a:custGeom>
            <a:avLst/>
            <a:gdLst>
              <a:gd name="connsiteX0" fmla="*/ 0 w 1485900"/>
              <a:gd name="connsiteY0" fmla="*/ 0 h 355678"/>
              <a:gd name="connsiteX1" fmla="*/ 749300 w 1485900"/>
              <a:gd name="connsiteY1" fmla="*/ 355600 h 355678"/>
              <a:gd name="connsiteX2" fmla="*/ 1485900 w 1485900"/>
              <a:gd name="connsiteY2" fmla="*/ 25400 h 355678"/>
              <a:gd name="connsiteX0" fmla="*/ 0 w 1485900"/>
              <a:gd name="connsiteY0" fmla="*/ 0 h 25400"/>
              <a:gd name="connsiteX1" fmla="*/ 1485900 w 1485900"/>
              <a:gd name="connsiteY1" fmla="*/ 25400 h 25400"/>
              <a:gd name="connsiteX0" fmla="*/ 0 w 1502950"/>
              <a:gd name="connsiteY0" fmla="*/ 0 h 15752"/>
              <a:gd name="connsiteX1" fmla="*/ 1502950 w 1502950"/>
              <a:gd name="connsiteY1" fmla="*/ 15752 h 15752"/>
              <a:gd name="connsiteX0" fmla="*/ 0 w 1524262"/>
              <a:gd name="connsiteY0" fmla="*/ 3543 h 3543"/>
              <a:gd name="connsiteX1" fmla="*/ 1524262 w 1524262"/>
              <a:gd name="connsiteY1" fmla="*/ 0 h 3543"/>
              <a:gd name="connsiteX0" fmla="*/ 0 w 10000"/>
              <a:gd name="connsiteY0" fmla="*/ 10000 h 704562"/>
              <a:gd name="connsiteX1" fmla="*/ 10000 w 10000"/>
              <a:gd name="connsiteY1" fmla="*/ 0 h 704562"/>
              <a:gd name="connsiteX0" fmla="*/ 0 w 10000"/>
              <a:gd name="connsiteY0" fmla="*/ 10000 h 704562"/>
              <a:gd name="connsiteX1" fmla="*/ 10000 w 10000"/>
              <a:gd name="connsiteY1" fmla="*/ 0 h 704562"/>
              <a:gd name="connsiteX0" fmla="*/ 0 w 10000"/>
              <a:gd name="connsiteY0" fmla="*/ 10000 h 953836"/>
              <a:gd name="connsiteX1" fmla="*/ 10000 w 10000"/>
              <a:gd name="connsiteY1" fmla="*/ 0 h 953836"/>
              <a:gd name="connsiteX0" fmla="*/ 0 w 10000"/>
              <a:gd name="connsiteY0" fmla="*/ 10000 h 959694"/>
              <a:gd name="connsiteX1" fmla="*/ 10000 w 10000"/>
              <a:gd name="connsiteY1" fmla="*/ 0 h 959694"/>
              <a:gd name="connsiteX0" fmla="*/ 0 w 10000"/>
              <a:gd name="connsiteY0" fmla="*/ 10000 h 962636"/>
              <a:gd name="connsiteX1" fmla="*/ 10000 w 10000"/>
              <a:gd name="connsiteY1" fmla="*/ 0 h 962636"/>
              <a:gd name="connsiteX0" fmla="*/ 0 w 10000"/>
              <a:gd name="connsiteY0" fmla="*/ 10000 h 851292"/>
              <a:gd name="connsiteX1" fmla="*/ 10000 w 10000"/>
              <a:gd name="connsiteY1" fmla="*/ 0 h 851292"/>
              <a:gd name="connsiteX0" fmla="*/ 0 w 10000"/>
              <a:gd name="connsiteY0" fmla="*/ 19077 h 856390"/>
              <a:gd name="connsiteX1" fmla="*/ 10000 w 10000"/>
              <a:gd name="connsiteY1" fmla="*/ 0 h 856390"/>
              <a:gd name="connsiteX0" fmla="*/ 0 w 10000"/>
              <a:gd name="connsiteY0" fmla="*/ 19077 h 949527"/>
              <a:gd name="connsiteX1" fmla="*/ 10000 w 10000"/>
              <a:gd name="connsiteY1" fmla="*/ 0 h 949527"/>
              <a:gd name="connsiteX0" fmla="*/ 0 w 10000"/>
              <a:gd name="connsiteY0" fmla="*/ 19077 h 949527"/>
              <a:gd name="connsiteX1" fmla="*/ 10000 w 10000"/>
              <a:gd name="connsiteY1" fmla="*/ 0 h 949527"/>
              <a:gd name="connsiteX0" fmla="*/ 0 w 10000"/>
              <a:gd name="connsiteY0" fmla="*/ 19077 h 963509"/>
              <a:gd name="connsiteX1" fmla="*/ 10000 w 10000"/>
              <a:gd name="connsiteY1" fmla="*/ 0 h 963509"/>
              <a:gd name="connsiteX0" fmla="*/ 0 w 9944"/>
              <a:gd name="connsiteY0" fmla="*/ 28154 h 968271"/>
              <a:gd name="connsiteX1" fmla="*/ 9944 w 9944"/>
              <a:gd name="connsiteY1" fmla="*/ 0 h 968271"/>
              <a:gd name="connsiteX0" fmla="*/ 0 w 10000"/>
              <a:gd name="connsiteY0" fmla="*/ 291 h 10515"/>
              <a:gd name="connsiteX1" fmla="*/ 10000 w 10000"/>
              <a:gd name="connsiteY1" fmla="*/ 0 h 10515"/>
              <a:gd name="connsiteX0" fmla="*/ 0 w 10000"/>
              <a:gd name="connsiteY0" fmla="*/ 291 h 10550"/>
              <a:gd name="connsiteX1" fmla="*/ 10000 w 10000"/>
              <a:gd name="connsiteY1" fmla="*/ 0 h 10550"/>
            </a:gdLst>
            <a:ahLst/>
            <a:cxnLst>
              <a:cxn ang="0">
                <a:pos x="connsiteX0" y="connsiteY0"/>
              </a:cxn>
              <a:cxn ang="0">
                <a:pos x="connsiteX1" y="connsiteY1"/>
              </a:cxn>
            </a:cxnLst>
            <a:rect l="l" t="t" r="r" b="b"/>
            <a:pathLst>
              <a:path w="10000" h="10550">
                <a:moveTo>
                  <a:pt x="0" y="291"/>
                </a:moveTo>
                <a:cubicBezTo>
                  <a:pt x="4448" y="14036"/>
                  <a:pt x="5383" y="14002"/>
                  <a:pt x="10000" y="0"/>
                </a:cubicBezTo>
              </a:path>
            </a:pathLst>
          </a:custGeom>
          <a:ln w="19050">
            <a:solidFill>
              <a:srgbClr val="C7000B"/>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sz="1400">
              <a:solidFill>
                <a:srgbClr val="C00000"/>
              </a:solidFill>
              <a:latin typeface="Huawei Sans" panose="020C0503030203020204" pitchFamily="34" charset="0"/>
            </a:endParaRPr>
          </a:p>
        </p:txBody>
      </p:sp>
      <p:sp>
        <p:nvSpPr>
          <p:cNvPr id="31" name="Rectangle 21"/>
          <p:cNvSpPr>
            <a:spLocks noChangeArrowheads="1"/>
          </p:cNvSpPr>
          <p:nvPr/>
        </p:nvSpPr>
        <p:spPr bwMode="gray">
          <a:xfrm>
            <a:off x="2762249" y="3601998"/>
            <a:ext cx="610277" cy="30353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36000" rIns="72000" bIns="36000">
            <a:spAutoFit/>
          </a:bodyPr>
          <a:lstStyle/>
          <a:p>
            <a:pPr algn="ctr" fontAlgn="ctr"/>
            <a:r>
              <a:rPr lang="en-US" sz="1500" smtClean="0">
                <a:solidFill>
                  <a:srgbClr val="C7000B"/>
                </a:solidFill>
                <a:latin typeface="Huawei Sans" panose="020C0503030203020204" pitchFamily="34" charset="0"/>
              </a:rPr>
              <a:t>VRRP</a:t>
            </a:r>
            <a:endParaRPr lang="en-US" altLang="zh-CN" sz="1500">
              <a:solidFill>
                <a:srgbClr val="C7000B"/>
              </a:solidFill>
              <a:latin typeface="Huawei Sans" panose="020C0503030203020204" pitchFamily="34" charset="0"/>
              <a:ea typeface="微软雅黑" pitchFamily="34" charset="-122"/>
            </a:endParaRPr>
          </a:p>
        </p:txBody>
      </p:sp>
      <p:sp>
        <p:nvSpPr>
          <p:cNvPr id="32" name="Rectangle 21"/>
          <p:cNvSpPr>
            <a:spLocks noChangeArrowheads="1"/>
          </p:cNvSpPr>
          <p:nvPr/>
        </p:nvSpPr>
        <p:spPr bwMode="gray">
          <a:xfrm>
            <a:off x="2407326" y="2975562"/>
            <a:ext cx="131959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ctr"/>
            <a:r>
              <a:rPr lang="en-US" sz="1400" smtClean="0">
                <a:solidFill>
                  <a:srgbClr val="C7000B"/>
                </a:solidFill>
                <a:latin typeface="Huawei Sans" panose="020C0503030203020204" pitchFamily="34" charset="0"/>
              </a:rPr>
              <a:t>Virtual router</a:t>
            </a:r>
            <a:endParaRPr lang="en-US" altLang="zh-CN" sz="1400" smtClean="0">
              <a:solidFill>
                <a:srgbClr val="C7000B"/>
              </a:solidFill>
              <a:latin typeface="Huawei Sans" panose="020C0503030203020204" pitchFamily="34" charset="0"/>
              <a:ea typeface="微软雅黑" pitchFamily="34" charset="-122"/>
            </a:endParaRPr>
          </a:p>
          <a:p>
            <a:pPr algn="ctr" fontAlgn="ctr"/>
            <a:r>
              <a:rPr lang="en-US" sz="1400" smtClean="0">
                <a:solidFill>
                  <a:srgbClr val="C7000B"/>
                </a:solidFill>
                <a:latin typeface="Huawei Sans" panose="020C0503030203020204" pitchFamily="34" charset="0"/>
              </a:rPr>
              <a:t>192.168.1.254</a:t>
            </a:r>
            <a:endParaRPr lang="en-US" altLang="zh-CN" sz="1400">
              <a:solidFill>
                <a:srgbClr val="C7000B"/>
              </a:solidFill>
              <a:latin typeface="Huawei Sans" panose="020C0503030203020204" pitchFamily="34" charset="0"/>
              <a:ea typeface="微软雅黑" pitchFamily="34" charset="-122"/>
            </a:endParaRPr>
          </a:p>
        </p:txBody>
      </p:sp>
      <p:pic>
        <p:nvPicPr>
          <p:cNvPr id="33" name="图片 11" descr="开放网络-蓝.png"/>
          <p:cNvPicPr>
            <a:picLocks noChangeAspect="1"/>
          </p:cNvPicPr>
          <p:nvPr/>
        </p:nvPicPr>
        <p:blipFill>
          <a:blip r:embed="rId6" cstate="print"/>
          <a:stretch>
            <a:fillRect/>
          </a:stretch>
        </p:blipFill>
        <p:spPr bwMode="gray">
          <a:xfrm>
            <a:off x="2869091" y="5192277"/>
            <a:ext cx="445956" cy="343290"/>
          </a:xfrm>
          <a:prstGeom prst="rect">
            <a:avLst/>
          </a:prstGeom>
        </p:spPr>
      </p:pic>
      <p:sp>
        <p:nvSpPr>
          <p:cNvPr id="34" name="文本框 33"/>
          <p:cNvSpPr txBox="1"/>
          <p:nvPr/>
        </p:nvSpPr>
        <p:spPr bwMode="gray">
          <a:xfrm>
            <a:off x="3337054" y="4845667"/>
            <a:ext cx="2193500" cy="954107"/>
          </a:xfrm>
          <a:prstGeom prst="rect">
            <a:avLst/>
          </a:prstGeom>
          <a:noFill/>
        </p:spPr>
        <p:txBody>
          <a:bodyPr wrap="square" rtlCol="0">
            <a:spAutoFit/>
          </a:bodyPr>
          <a:lstStyle/>
          <a:p>
            <a:pPr fontAlgn="ctr">
              <a:spcBef>
                <a:spcPts val="0"/>
              </a:spcBef>
              <a:spcAft>
                <a:spcPts val="0"/>
              </a:spcAft>
            </a:pPr>
            <a:r>
              <a:rPr lang="en-US" sz="1400" smtClean="0">
                <a:latin typeface="Huawei Sans" panose="020C0503030203020204" pitchFamily="34" charset="0"/>
              </a:rPr>
              <a:t>IP address: 192.168.1.1/24</a:t>
            </a:r>
          </a:p>
          <a:p>
            <a:pPr fontAlgn="ctr">
              <a:spcBef>
                <a:spcPts val="0"/>
              </a:spcBef>
              <a:spcAft>
                <a:spcPts val="0"/>
              </a:spcAft>
            </a:pPr>
            <a:r>
              <a:rPr lang="en-US" sz="1400" smtClean="0">
                <a:latin typeface="Huawei Sans" panose="020C0503030203020204" pitchFamily="34" charset="0"/>
              </a:rPr>
              <a:t>Default gateway: 192.168.1.254</a:t>
            </a:r>
            <a:endParaRPr lang="en-US" altLang="zh-CN" sz="1400">
              <a:latin typeface="Huawei Sans" panose="020C0503030203020204" pitchFamily="34" charset="0"/>
            </a:endParaRPr>
          </a:p>
        </p:txBody>
      </p:sp>
      <p:sp>
        <p:nvSpPr>
          <p:cNvPr id="35" name="文本框 34"/>
          <p:cNvSpPr txBox="1"/>
          <p:nvPr/>
        </p:nvSpPr>
        <p:spPr bwMode="gray">
          <a:xfrm>
            <a:off x="683677" y="4632981"/>
            <a:ext cx="1901483" cy="1169551"/>
          </a:xfrm>
          <a:prstGeom prst="rect">
            <a:avLst/>
          </a:prstGeom>
          <a:noFill/>
        </p:spPr>
        <p:txBody>
          <a:bodyPr wrap="none" rtlCol="0">
            <a:spAutoFit/>
          </a:bodyPr>
          <a:lstStyle/>
          <a:p>
            <a:pPr marL="285750" indent="-285750" fontAlgn="ctr">
              <a:lnSpc>
                <a:spcPts val="2400"/>
              </a:lnSpc>
              <a:spcBef>
                <a:spcPts val="0"/>
              </a:spcBef>
              <a:spcAft>
                <a:spcPts val="600"/>
              </a:spcAft>
              <a:buSzPct val="50000"/>
              <a:buFont typeface="Wingdings" panose="05000000000000000000" pitchFamily="2" charset="2"/>
              <a:buChar char="l"/>
            </a:pPr>
            <a:r>
              <a:rPr lang="en-US" sz="1600" dirty="0" smtClean="0">
                <a:latin typeface="Huawei Sans" panose="020C0503030203020204" pitchFamily="34" charset="0"/>
              </a:rPr>
              <a:t>Redundancy</a:t>
            </a:r>
          </a:p>
          <a:p>
            <a:pPr marL="285750" indent="-285750" fontAlgn="ctr">
              <a:lnSpc>
                <a:spcPts val="2400"/>
              </a:lnSpc>
              <a:spcBef>
                <a:spcPts val="0"/>
              </a:spcBef>
              <a:spcAft>
                <a:spcPts val="600"/>
              </a:spcAft>
              <a:buSzPct val="50000"/>
              <a:buFont typeface="Wingdings" panose="05000000000000000000" pitchFamily="2" charset="2"/>
              <a:buChar char="l"/>
            </a:pPr>
            <a:r>
              <a:rPr lang="en-US" sz="1600" dirty="0" smtClean="0">
                <a:latin typeface="Huawei Sans" panose="020C0503030203020204" pitchFamily="34" charset="0"/>
              </a:rPr>
              <a:t>Load balancing</a:t>
            </a:r>
          </a:p>
          <a:p>
            <a:pPr marL="285750" indent="-285750" fontAlgn="ctr">
              <a:lnSpc>
                <a:spcPts val="2400"/>
              </a:lnSpc>
              <a:spcBef>
                <a:spcPts val="0"/>
              </a:spcBef>
              <a:spcAft>
                <a:spcPts val="600"/>
              </a:spcAft>
              <a:buSzPct val="50000"/>
              <a:buFont typeface="Wingdings" panose="05000000000000000000" pitchFamily="2" charset="2"/>
              <a:buChar char="l"/>
            </a:pPr>
            <a:r>
              <a:rPr lang="en-US" sz="1600" dirty="0" smtClean="0">
                <a:latin typeface="Huawei Sans" panose="020C0503030203020204" pitchFamily="34" charset="0"/>
              </a:rPr>
              <a:t>Association</a:t>
            </a:r>
            <a:endParaRPr lang="en-US" altLang="zh-CN" sz="1600" dirty="0">
              <a:latin typeface="Huawei Sans" panose="020C0503030203020204" pitchFamily="34" charset="0"/>
            </a:endParaRPr>
          </a:p>
        </p:txBody>
      </p:sp>
      <p:sp>
        <p:nvSpPr>
          <p:cNvPr id="36" name="椭圆 35"/>
          <p:cNvSpPr/>
          <p:nvPr/>
        </p:nvSpPr>
        <p:spPr bwMode="gray">
          <a:xfrm>
            <a:off x="8571177" y="3668677"/>
            <a:ext cx="98315" cy="196631"/>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sp>
        <p:nvSpPr>
          <p:cNvPr id="37" name="文本框 36"/>
          <p:cNvSpPr txBox="1"/>
          <p:nvPr/>
        </p:nvSpPr>
        <p:spPr bwMode="gray">
          <a:xfrm>
            <a:off x="6508441" y="5345731"/>
            <a:ext cx="1451038" cy="276999"/>
          </a:xfrm>
          <a:prstGeom prst="rect">
            <a:avLst/>
          </a:prstGeom>
          <a:noFill/>
        </p:spPr>
        <p:txBody>
          <a:bodyPr wrap="none" rtlCol="0">
            <a:spAutoFit/>
          </a:bodyPr>
          <a:lstStyle>
            <a:defPPr>
              <a:defRPr lang="en-US"/>
            </a:defPPr>
            <a:lvl1pPr fontAlgn="auto">
              <a:spcBef>
                <a:spcPts val="0"/>
              </a:spcBef>
              <a:spcAft>
                <a:spcPts val="0"/>
              </a:spcAft>
              <a:defRPr sz="1200">
                <a:solidFill>
                  <a:srgbClr val="30B5C5"/>
                </a:solidFill>
                <a:latin typeface="Huawei Sans" panose="020C0503030203020204" pitchFamily="34" charset="0"/>
                <a:ea typeface="方正兰亭黑简体" panose="02000000000000000000" pitchFamily="2" charset="-122"/>
              </a:defRPr>
            </a:lvl1pPr>
          </a:lstStyle>
          <a:p>
            <a:r>
              <a:rPr lang="en-US" dirty="0"/>
              <a:t>VLANs 11, 12</a:t>
            </a:r>
            <a:r>
              <a:rPr lang="en-US" dirty="0" smtClean="0"/>
              <a:t>... 20</a:t>
            </a:r>
            <a:endParaRPr lang="en-US" altLang="zh-CN" dirty="0"/>
          </a:p>
        </p:txBody>
      </p:sp>
      <p:sp>
        <p:nvSpPr>
          <p:cNvPr id="38" name="Rectangle 91"/>
          <p:cNvSpPr/>
          <p:nvPr/>
        </p:nvSpPr>
        <p:spPr bwMode="gray">
          <a:xfrm>
            <a:off x="5907539" y="1829529"/>
            <a:ext cx="2274435" cy="534185"/>
          </a:xfrm>
          <a:prstGeom prst="rect">
            <a:avLst/>
          </a:prstGeom>
          <a:solidFill>
            <a:schemeClr val="bg1">
              <a:lumMod val="95000"/>
            </a:schemeClr>
          </a:solidFill>
        </p:spPr>
        <p:txBody>
          <a:bodyPr wrap="none">
            <a:noAutofit/>
          </a:bodyPr>
          <a:lstStyle/>
          <a:p>
            <a:pPr algn="ctr" fontAlgn="ctr">
              <a:lnSpc>
                <a:spcPts val="1800"/>
              </a:lnSpc>
            </a:pPr>
            <a:r>
              <a:rPr lang="en-US" sz="1200" dirty="0" smtClean="0">
                <a:latin typeface="Huawei Sans" panose="020C0503030203020204" pitchFamily="34" charset="0"/>
              </a:rPr>
              <a:t>VLANIF11-20  VRRP Master</a:t>
            </a:r>
          </a:p>
          <a:p>
            <a:pPr algn="ctr" fontAlgn="ctr">
              <a:lnSpc>
                <a:spcPts val="1800"/>
              </a:lnSpc>
            </a:pPr>
            <a:r>
              <a:rPr lang="en-US" sz="1200" dirty="0" smtClean="0">
                <a:latin typeface="Huawei Sans" panose="020C0503030203020204" pitchFamily="34" charset="0"/>
              </a:rPr>
              <a:t>VLANIF21-30  VRRP Backup</a:t>
            </a:r>
            <a:endParaRPr lang="en-US" sz="1200" dirty="0">
              <a:latin typeface="Huawei Sans" panose="020C0503030203020204" pitchFamily="34" charset="0"/>
            </a:endParaRPr>
          </a:p>
        </p:txBody>
      </p:sp>
      <p:sp>
        <p:nvSpPr>
          <p:cNvPr id="39" name="Rectangle 91"/>
          <p:cNvSpPr/>
          <p:nvPr/>
        </p:nvSpPr>
        <p:spPr bwMode="gray">
          <a:xfrm>
            <a:off x="5907539" y="2658054"/>
            <a:ext cx="2274435" cy="537198"/>
          </a:xfrm>
          <a:prstGeom prst="rect">
            <a:avLst/>
          </a:prstGeom>
          <a:solidFill>
            <a:schemeClr val="bg1">
              <a:lumMod val="95000"/>
            </a:schemeClr>
          </a:solidFill>
        </p:spPr>
        <p:txBody>
          <a:bodyPr wrap="none">
            <a:noAutofit/>
          </a:bodyPr>
          <a:lstStyle/>
          <a:p>
            <a:pPr algn="ctr" fontAlgn="ctr">
              <a:lnSpc>
                <a:spcPts val="1800"/>
              </a:lnSpc>
            </a:pPr>
            <a:r>
              <a:rPr lang="en-US" sz="1200" dirty="0" smtClean="0">
                <a:latin typeface="Huawei Sans" panose="020C0503030203020204" pitchFamily="34" charset="0"/>
              </a:rPr>
              <a:t>MSTI 10 Primary root bridge</a:t>
            </a:r>
          </a:p>
          <a:p>
            <a:pPr algn="ctr" fontAlgn="ctr">
              <a:lnSpc>
                <a:spcPts val="1800"/>
              </a:lnSpc>
            </a:pPr>
            <a:r>
              <a:rPr lang="en-US" sz="1200" dirty="0" smtClean="0">
                <a:latin typeface="Huawei Sans" panose="020C0503030203020204" pitchFamily="34" charset="0"/>
              </a:rPr>
              <a:t>MSTI 20 Secondary root bridge</a:t>
            </a:r>
          </a:p>
          <a:p>
            <a:pPr algn="ctr" fontAlgn="ctr">
              <a:lnSpc>
                <a:spcPts val="1800"/>
              </a:lnSpc>
            </a:pPr>
            <a:endParaRPr lang="en-US" altLang="zh-CN" sz="1200" dirty="0">
              <a:latin typeface="Huawei Sans" panose="020C0503030203020204" pitchFamily="34" charset="0"/>
            </a:endParaRPr>
          </a:p>
        </p:txBody>
      </p:sp>
      <p:sp>
        <p:nvSpPr>
          <p:cNvPr id="40" name="圆角矩形 39"/>
          <p:cNvSpPr/>
          <p:nvPr/>
        </p:nvSpPr>
        <p:spPr bwMode="gray">
          <a:xfrm>
            <a:off x="5907539" y="2438536"/>
            <a:ext cx="2274435" cy="227059"/>
          </a:xfrm>
          <a:prstGeom prst="roundRect">
            <a:avLst>
              <a:gd name="adj" fmla="val 6529"/>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200" b="1" dirty="0" smtClean="0">
                <a:solidFill>
                  <a:schemeClr val="tx1">
                    <a:lumMod val="75000"/>
                    <a:lumOff val="25000"/>
                  </a:schemeClr>
                </a:solidFill>
                <a:latin typeface="Huawei Sans" panose="020C0503030203020204" pitchFamily="34" charset="0"/>
              </a:rPr>
              <a:t>MSTP</a:t>
            </a:r>
            <a:endParaRPr lang="en-US" sz="1200" b="1" dirty="0">
              <a:solidFill>
                <a:schemeClr val="tx1">
                  <a:lumMod val="75000"/>
                  <a:lumOff val="25000"/>
                </a:schemeClr>
              </a:solidFill>
              <a:latin typeface="Huawei Sans" panose="020C0503030203020204" pitchFamily="34" charset="0"/>
            </a:endParaRPr>
          </a:p>
        </p:txBody>
      </p:sp>
      <p:sp>
        <p:nvSpPr>
          <p:cNvPr id="41" name="Rectangle 91"/>
          <p:cNvSpPr/>
          <p:nvPr/>
        </p:nvSpPr>
        <p:spPr bwMode="gray">
          <a:xfrm>
            <a:off x="8875640" y="1829529"/>
            <a:ext cx="2275200" cy="534185"/>
          </a:xfrm>
          <a:prstGeom prst="rect">
            <a:avLst/>
          </a:prstGeom>
          <a:solidFill>
            <a:schemeClr val="bg1">
              <a:lumMod val="95000"/>
            </a:schemeClr>
          </a:solidFill>
        </p:spPr>
        <p:txBody>
          <a:bodyPr wrap="none">
            <a:noAutofit/>
          </a:bodyPr>
          <a:lstStyle/>
          <a:p>
            <a:pPr fontAlgn="ctr">
              <a:lnSpc>
                <a:spcPts val="1800"/>
              </a:lnSpc>
            </a:pPr>
            <a:r>
              <a:rPr lang="en-US" sz="1200" smtClean="0">
                <a:latin typeface="Huawei Sans" panose="020C0503030203020204" pitchFamily="34" charset="0"/>
              </a:rPr>
              <a:t>VLANIF11-20 VRRP Backup</a:t>
            </a:r>
          </a:p>
          <a:p>
            <a:pPr fontAlgn="ctr">
              <a:lnSpc>
                <a:spcPts val="1800"/>
              </a:lnSpc>
            </a:pPr>
            <a:r>
              <a:rPr lang="en-US" sz="1200" smtClean="0">
                <a:latin typeface="Huawei Sans" panose="020C0503030203020204" pitchFamily="34" charset="0"/>
              </a:rPr>
              <a:t>VLANIF21-30 VRRP Master</a:t>
            </a:r>
            <a:endParaRPr lang="en-US" sz="1200">
              <a:latin typeface="Huawei Sans" panose="020C0503030203020204" pitchFamily="34" charset="0"/>
            </a:endParaRPr>
          </a:p>
        </p:txBody>
      </p:sp>
      <p:sp>
        <p:nvSpPr>
          <p:cNvPr id="42" name="Rectangle 91"/>
          <p:cNvSpPr/>
          <p:nvPr/>
        </p:nvSpPr>
        <p:spPr bwMode="gray">
          <a:xfrm>
            <a:off x="8875640" y="2658054"/>
            <a:ext cx="2275200" cy="537198"/>
          </a:xfrm>
          <a:prstGeom prst="rect">
            <a:avLst/>
          </a:prstGeom>
          <a:solidFill>
            <a:schemeClr val="bg1">
              <a:lumMod val="95000"/>
            </a:schemeClr>
          </a:solidFill>
        </p:spPr>
        <p:txBody>
          <a:bodyPr wrap="none">
            <a:noAutofit/>
          </a:bodyPr>
          <a:lstStyle/>
          <a:p>
            <a:pPr algn="ctr" fontAlgn="ctr">
              <a:lnSpc>
                <a:spcPts val="1800"/>
              </a:lnSpc>
            </a:pPr>
            <a:r>
              <a:rPr lang="en-US" sz="1200" dirty="0" smtClean="0">
                <a:latin typeface="Huawei Sans" panose="020C0503030203020204" pitchFamily="34" charset="0"/>
              </a:rPr>
              <a:t>MSTI 10 Secondary root bridge</a:t>
            </a:r>
            <a:endParaRPr lang="en-US" altLang="zh-CN" sz="1200" dirty="0" smtClean="0">
              <a:latin typeface="Huawei Sans" panose="020C0503030203020204" pitchFamily="34" charset="0"/>
            </a:endParaRPr>
          </a:p>
          <a:p>
            <a:pPr algn="ctr" fontAlgn="ctr">
              <a:lnSpc>
                <a:spcPts val="1800"/>
              </a:lnSpc>
            </a:pPr>
            <a:r>
              <a:rPr lang="en-US" sz="1200" dirty="0" smtClean="0">
                <a:latin typeface="Huawei Sans" panose="020C0503030203020204" pitchFamily="34" charset="0"/>
              </a:rPr>
              <a:t>MSTI 20 Primary root bridge</a:t>
            </a:r>
            <a:endParaRPr lang="en-US" sz="1200" dirty="0">
              <a:latin typeface="Huawei Sans" panose="020C0503030203020204" pitchFamily="34" charset="0"/>
            </a:endParaRPr>
          </a:p>
        </p:txBody>
      </p:sp>
      <p:sp>
        <p:nvSpPr>
          <p:cNvPr id="43" name="圆角矩形 42"/>
          <p:cNvSpPr/>
          <p:nvPr/>
        </p:nvSpPr>
        <p:spPr bwMode="gray">
          <a:xfrm>
            <a:off x="8875640" y="2438536"/>
            <a:ext cx="2275200" cy="227059"/>
          </a:xfrm>
          <a:prstGeom prst="roundRect">
            <a:avLst>
              <a:gd name="adj" fmla="val 6529"/>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200" b="1" smtClean="0">
                <a:solidFill>
                  <a:schemeClr val="tx1">
                    <a:lumMod val="75000"/>
                    <a:lumOff val="25000"/>
                  </a:schemeClr>
                </a:solidFill>
                <a:latin typeface="Huawei Sans" panose="020C0503030203020204" pitchFamily="34" charset="0"/>
              </a:rPr>
              <a:t>MSTP</a:t>
            </a:r>
            <a:endParaRPr lang="en-US" sz="1200" b="1">
              <a:solidFill>
                <a:schemeClr val="tx1">
                  <a:lumMod val="75000"/>
                  <a:lumOff val="25000"/>
                </a:schemeClr>
              </a:solidFill>
              <a:latin typeface="Huawei Sans" panose="020C0503030203020204" pitchFamily="34" charset="0"/>
            </a:endParaRPr>
          </a:p>
        </p:txBody>
      </p:sp>
      <p:sp>
        <p:nvSpPr>
          <p:cNvPr id="44" name="圆角矩形 43"/>
          <p:cNvSpPr/>
          <p:nvPr/>
        </p:nvSpPr>
        <p:spPr bwMode="gray">
          <a:xfrm>
            <a:off x="5907539" y="1595396"/>
            <a:ext cx="2274435" cy="227059"/>
          </a:xfrm>
          <a:prstGeom prst="roundRect">
            <a:avLst>
              <a:gd name="adj" fmla="val 6529"/>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200" b="1" smtClean="0">
                <a:solidFill>
                  <a:schemeClr val="tx1">
                    <a:lumMod val="75000"/>
                    <a:lumOff val="25000"/>
                  </a:schemeClr>
                </a:solidFill>
                <a:latin typeface="Huawei Sans" panose="020C0503030203020204" pitchFamily="34" charset="0"/>
              </a:rPr>
              <a:t>VRRP</a:t>
            </a:r>
            <a:endParaRPr lang="en-US" sz="1200" b="1">
              <a:solidFill>
                <a:schemeClr val="tx1">
                  <a:lumMod val="75000"/>
                  <a:lumOff val="25000"/>
                </a:schemeClr>
              </a:solidFill>
              <a:latin typeface="Huawei Sans" panose="020C0503030203020204" pitchFamily="34" charset="0"/>
            </a:endParaRPr>
          </a:p>
        </p:txBody>
      </p:sp>
      <p:sp>
        <p:nvSpPr>
          <p:cNvPr id="45" name="圆角矩形 44"/>
          <p:cNvSpPr/>
          <p:nvPr/>
        </p:nvSpPr>
        <p:spPr bwMode="gray">
          <a:xfrm>
            <a:off x="8875640" y="1595396"/>
            <a:ext cx="2275200" cy="227059"/>
          </a:xfrm>
          <a:prstGeom prst="roundRect">
            <a:avLst>
              <a:gd name="adj" fmla="val 6529"/>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r>
              <a:rPr lang="en-US" sz="1200" b="1" smtClean="0">
                <a:solidFill>
                  <a:schemeClr val="tx1">
                    <a:lumMod val="75000"/>
                    <a:lumOff val="25000"/>
                  </a:schemeClr>
                </a:solidFill>
                <a:latin typeface="Huawei Sans" panose="020C0503030203020204" pitchFamily="34" charset="0"/>
              </a:rPr>
              <a:t>VRRP</a:t>
            </a:r>
            <a:endParaRPr lang="en-US" sz="1200" b="1">
              <a:solidFill>
                <a:schemeClr val="tx1">
                  <a:lumMod val="75000"/>
                  <a:lumOff val="25000"/>
                </a:schemeClr>
              </a:solidFill>
              <a:latin typeface="Huawei Sans" panose="020C0503030203020204" pitchFamily="34" charset="0"/>
            </a:endParaRPr>
          </a:p>
        </p:txBody>
      </p:sp>
      <p:pic>
        <p:nvPicPr>
          <p:cNvPr id="46" name="图片 11" descr="开放网络-蓝.png"/>
          <p:cNvPicPr>
            <a:picLocks noChangeAspect="1"/>
          </p:cNvPicPr>
          <p:nvPr/>
        </p:nvPicPr>
        <p:blipFill>
          <a:blip r:embed="rId6" cstate="print"/>
          <a:stretch>
            <a:fillRect/>
          </a:stretch>
        </p:blipFill>
        <p:spPr bwMode="gray">
          <a:xfrm>
            <a:off x="8404930" y="5288302"/>
            <a:ext cx="445956" cy="343290"/>
          </a:xfrm>
          <a:prstGeom prst="rect">
            <a:avLst/>
          </a:prstGeom>
        </p:spPr>
      </p:pic>
      <p:sp>
        <p:nvSpPr>
          <p:cNvPr id="47" name="文本框 46"/>
          <p:cNvSpPr txBox="1"/>
          <p:nvPr/>
        </p:nvSpPr>
        <p:spPr bwMode="gray">
          <a:xfrm>
            <a:off x="8968955" y="5345731"/>
            <a:ext cx="1451038" cy="276999"/>
          </a:xfrm>
          <a:prstGeom prst="rect">
            <a:avLst/>
          </a:prstGeom>
          <a:noFill/>
        </p:spPr>
        <p:txBody>
          <a:bodyPr wrap="none" rtlCol="0">
            <a:spAutoFit/>
          </a:bodyPr>
          <a:lstStyle>
            <a:defPPr>
              <a:defRPr lang="en-US"/>
            </a:defPPr>
            <a:lvl1pPr fontAlgn="auto">
              <a:spcBef>
                <a:spcPts val="0"/>
              </a:spcBef>
              <a:spcAft>
                <a:spcPts val="0"/>
              </a:spcAft>
              <a:defRPr sz="1200">
                <a:solidFill>
                  <a:srgbClr val="62B230"/>
                </a:solidFill>
                <a:latin typeface="Huawei Sans" panose="020C0503030203020204" pitchFamily="34" charset="0"/>
                <a:ea typeface="方正兰亭黑简体" panose="02000000000000000000" pitchFamily="2" charset="-122"/>
              </a:defRPr>
            </a:lvl1pPr>
          </a:lstStyle>
          <a:p>
            <a:r>
              <a:rPr lang="en-US" dirty="0"/>
              <a:t>VLANs 21</a:t>
            </a:r>
            <a:r>
              <a:rPr lang="en-US" dirty="0" smtClean="0"/>
              <a:t>, 12... 30</a:t>
            </a:r>
            <a:endParaRPr lang="en-US" altLang="zh-CN" dirty="0"/>
          </a:p>
        </p:txBody>
      </p:sp>
      <p:sp>
        <p:nvSpPr>
          <p:cNvPr id="48" name="任意多边形 47"/>
          <p:cNvSpPr/>
          <p:nvPr/>
        </p:nvSpPr>
        <p:spPr bwMode="gray">
          <a:xfrm>
            <a:off x="7619282" y="3247106"/>
            <a:ext cx="628891" cy="2074589"/>
          </a:xfrm>
          <a:custGeom>
            <a:avLst/>
            <a:gdLst>
              <a:gd name="connsiteX0" fmla="*/ 0 w 1049867"/>
              <a:gd name="connsiteY0" fmla="*/ 3810000 h 3810000"/>
              <a:gd name="connsiteX1" fmla="*/ 1049867 w 1049867"/>
              <a:gd name="connsiteY1" fmla="*/ 0 h 3810000"/>
              <a:gd name="connsiteX0" fmla="*/ 0 w 1024467"/>
              <a:gd name="connsiteY0" fmla="*/ 3937000 h 3937000"/>
              <a:gd name="connsiteX1" fmla="*/ 1024467 w 1024467"/>
              <a:gd name="connsiteY1" fmla="*/ 0 h 3937000"/>
              <a:gd name="connsiteX0" fmla="*/ 117368 w 1141835"/>
              <a:gd name="connsiteY0" fmla="*/ 3937000 h 3937000"/>
              <a:gd name="connsiteX1" fmla="*/ 1141835 w 1141835"/>
              <a:gd name="connsiteY1"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269860"/>
              <a:gd name="connsiteY0" fmla="*/ 3937000 h 3937000"/>
              <a:gd name="connsiteX1" fmla="*/ 965200 w 1269860"/>
              <a:gd name="connsiteY1" fmla="*/ 1744134 h 3937000"/>
              <a:gd name="connsiteX2" fmla="*/ 1024467 w 1269860"/>
              <a:gd name="connsiteY2"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024467"/>
              <a:gd name="connsiteY0" fmla="*/ 3937000 h 3937000"/>
              <a:gd name="connsiteX1" fmla="*/ 753533 w 1024467"/>
              <a:gd name="connsiteY1" fmla="*/ 2717801 h 3937000"/>
              <a:gd name="connsiteX2" fmla="*/ 1024467 w 1024467"/>
              <a:gd name="connsiteY2" fmla="*/ 0 h 3937000"/>
              <a:gd name="connsiteX0" fmla="*/ 157561 w 1182028"/>
              <a:gd name="connsiteY0" fmla="*/ 3937000 h 3937000"/>
              <a:gd name="connsiteX1" fmla="*/ 911094 w 1182028"/>
              <a:gd name="connsiteY1" fmla="*/ 2717801 h 3937000"/>
              <a:gd name="connsiteX2" fmla="*/ 1182028 w 1182028"/>
              <a:gd name="connsiteY2" fmla="*/ 0 h 3937000"/>
              <a:gd name="connsiteX0" fmla="*/ 170306 w 1194773"/>
              <a:gd name="connsiteY0" fmla="*/ 3937000 h 3937000"/>
              <a:gd name="connsiteX1" fmla="*/ 923839 w 1194773"/>
              <a:gd name="connsiteY1" fmla="*/ 2717801 h 3937000"/>
              <a:gd name="connsiteX2" fmla="*/ 1194773 w 1194773"/>
              <a:gd name="connsiteY2" fmla="*/ 0 h 3937000"/>
              <a:gd name="connsiteX0" fmla="*/ 163990 w 1188457"/>
              <a:gd name="connsiteY0" fmla="*/ 3937000 h 3937000"/>
              <a:gd name="connsiteX1" fmla="*/ 985256 w 1188457"/>
              <a:gd name="connsiteY1" fmla="*/ 2472268 h 3937000"/>
              <a:gd name="connsiteX2" fmla="*/ 1188457 w 1188457"/>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56026 w 1180493"/>
              <a:gd name="connsiteY0" fmla="*/ 3937000 h 3937000"/>
              <a:gd name="connsiteX1" fmla="*/ 1070426 w 1180493"/>
              <a:gd name="connsiteY1" fmla="*/ 2489201 h 3937000"/>
              <a:gd name="connsiteX2" fmla="*/ 1180493 w 1180493"/>
              <a:gd name="connsiteY2" fmla="*/ 0 h 3937000"/>
              <a:gd name="connsiteX0" fmla="*/ 163523 w 1154123"/>
              <a:gd name="connsiteY0" fmla="*/ 3810000 h 3810000"/>
              <a:gd name="connsiteX1" fmla="*/ 1077923 w 1154123"/>
              <a:gd name="connsiteY1" fmla="*/ 2362201 h 3810000"/>
              <a:gd name="connsiteX2" fmla="*/ 1154123 w 1154123"/>
              <a:gd name="connsiteY2" fmla="*/ 0 h 3810000"/>
              <a:gd name="connsiteX0" fmla="*/ 163593 w 1159273"/>
              <a:gd name="connsiteY0" fmla="*/ 3855720 h 3855720"/>
              <a:gd name="connsiteX1" fmla="*/ 1077993 w 1159273"/>
              <a:gd name="connsiteY1" fmla="*/ 2407921 h 3855720"/>
              <a:gd name="connsiteX2" fmla="*/ 1159273 w 1159273"/>
              <a:gd name="connsiteY2" fmla="*/ 0 h 3855720"/>
              <a:gd name="connsiteX0" fmla="*/ 163593 w 1165970"/>
              <a:gd name="connsiteY0" fmla="*/ 3855720 h 3855720"/>
              <a:gd name="connsiteX1" fmla="*/ 1077993 w 1165970"/>
              <a:gd name="connsiteY1" fmla="*/ 2407921 h 3855720"/>
              <a:gd name="connsiteX2" fmla="*/ 1159273 w 1165970"/>
              <a:gd name="connsiteY2" fmla="*/ 0 h 3855720"/>
              <a:gd name="connsiteX0" fmla="*/ 166352 w 1162032"/>
              <a:gd name="connsiteY0" fmla="*/ 3855720 h 3855720"/>
              <a:gd name="connsiteX1" fmla="*/ 1050272 w 1162032"/>
              <a:gd name="connsiteY1" fmla="*/ 2458721 h 3855720"/>
              <a:gd name="connsiteX2" fmla="*/ 1162032 w 1162032"/>
              <a:gd name="connsiteY2" fmla="*/ 0 h 3855720"/>
              <a:gd name="connsiteX0" fmla="*/ 168242 w 1163922"/>
              <a:gd name="connsiteY0" fmla="*/ 3855720 h 3855720"/>
              <a:gd name="connsiteX1" fmla="*/ 1031842 w 1163922"/>
              <a:gd name="connsiteY1" fmla="*/ 2448561 h 3855720"/>
              <a:gd name="connsiteX2" fmla="*/ 1163922 w 1163922"/>
              <a:gd name="connsiteY2" fmla="*/ 0 h 3855720"/>
              <a:gd name="connsiteX0" fmla="*/ 161821 w 1157501"/>
              <a:gd name="connsiteY0" fmla="*/ 3855720 h 3855720"/>
              <a:gd name="connsiteX1" fmla="*/ 1025421 w 1157501"/>
              <a:gd name="connsiteY1" fmla="*/ 2448561 h 3855720"/>
              <a:gd name="connsiteX2" fmla="*/ 1157501 w 1157501"/>
              <a:gd name="connsiteY2" fmla="*/ 0 h 3855720"/>
              <a:gd name="connsiteX0" fmla="*/ 156660 w 1152340"/>
              <a:gd name="connsiteY0" fmla="*/ 3855720 h 3855720"/>
              <a:gd name="connsiteX1" fmla="*/ 1081220 w 1152340"/>
              <a:gd name="connsiteY1" fmla="*/ 2453641 h 3855720"/>
              <a:gd name="connsiteX2" fmla="*/ 1152340 w 1152340"/>
              <a:gd name="connsiteY2" fmla="*/ 0 h 3855720"/>
              <a:gd name="connsiteX0" fmla="*/ 154738 w 1150418"/>
              <a:gd name="connsiteY0" fmla="*/ 3855720 h 3855720"/>
              <a:gd name="connsiteX1" fmla="*/ 1079298 w 1150418"/>
              <a:gd name="connsiteY1" fmla="*/ 2453641 h 3855720"/>
              <a:gd name="connsiteX2" fmla="*/ 1150418 w 1150418"/>
              <a:gd name="connsiteY2" fmla="*/ 0 h 3855720"/>
              <a:gd name="connsiteX0" fmla="*/ 151160 w 1147097"/>
              <a:gd name="connsiteY0" fmla="*/ 3855720 h 3855720"/>
              <a:gd name="connsiteX1" fmla="*/ 1121440 w 1147097"/>
              <a:gd name="connsiteY1" fmla="*/ 2428241 h 3855720"/>
              <a:gd name="connsiteX2" fmla="*/ 1146840 w 1147097"/>
              <a:gd name="connsiteY2" fmla="*/ 0 h 3855720"/>
              <a:gd name="connsiteX0" fmla="*/ 149718 w 1145398"/>
              <a:gd name="connsiteY0" fmla="*/ 3855720 h 3855720"/>
              <a:gd name="connsiteX1" fmla="*/ 1119998 w 1145398"/>
              <a:gd name="connsiteY1" fmla="*/ 2428241 h 3855720"/>
              <a:gd name="connsiteX2" fmla="*/ 1145398 w 1145398"/>
              <a:gd name="connsiteY2" fmla="*/ 0 h 3855720"/>
              <a:gd name="connsiteX0" fmla="*/ 149718 w 1152345"/>
              <a:gd name="connsiteY0" fmla="*/ 3855720 h 3855720"/>
              <a:gd name="connsiteX1" fmla="*/ 1119998 w 1152345"/>
              <a:gd name="connsiteY1" fmla="*/ 2428241 h 3855720"/>
              <a:gd name="connsiteX2" fmla="*/ 1145398 w 1152345"/>
              <a:gd name="connsiteY2" fmla="*/ 0 h 3855720"/>
              <a:gd name="connsiteX0" fmla="*/ 149718 w 1172319"/>
              <a:gd name="connsiteY0" fmla="*/ 3855720 h 3855720"/>
              <a:gd name="connsiteX1" fmla="*/ 1119998 w 1172319"/>
              <a:gd name="connsiteY1" fmla="*/ 2428241 h 3855720"/>
              <a:gd name="connsiteX2" fmla="*/ 1145398 w 1172319"/>
              <a:gd name="connsiteY2" fmla="*/ 0 h 3855720"/>
              <a:gd name="connsiteX0" fmla="*/ 149718 w 1156697"/>
              <a:gd name="connsiteY0" fmla="*/ 3855720 h 3855720"/>
              <a:gd name="connsiteX1" fmla="*/ 1119998 w 1156697"/>
              <a:gd name="connsiteY1" fmla="*/ 2428241 h 3855720"/>
              <a:gd name="connsiteX2" fmla="*/ 1145398 w 1156697"/>
              <a:gd name="connsiteY2" fmla="*/ 0 h 3855720"/>
              <a:gd name="connsiteX0" fmla="*/ 148301 w 1150763"/>
              <a:gd name="connsiteY0" fmla="*/ 3855720 h 3855720"/>
              <a:gd name="connsiteX1" fmla="*/ 1118581 w 1150763"/>
              <a:gd name="connsiteY1" fmla="*/ 2428241 h 3855720"/>
              <a:gd name="connsiteX2" fmla="*/ 1143981 w 1150763"/>
              <a:gd name="connsiteY2" fmla="*/ 0 h 3855720"/>
              <a:gd name="connsiteX0" fmla="*/ 146565 w 1146322"/>
              <a:gd name="connsiteY0" fmla="*/ 3855720 h 3855720"/>
              <a:gd name="connsiteX1" fmla="*/ 1116845 w 1146322"/>
              <a:gd name="connsiteY1" fmla="*/ 2428241 h 3855720"/>
              <a:gd name="connsiteX2" fmla="*/ 1142245 w 1146322"/>
              <a:gd name="connsiteY2" fmla="*/ 0 h 3855720"/>
              <a:gd name="connsiteX0" fmla="*/ 158367 w 1202774"/>
              <a:gd name="connsiteY0" fmla="*/ 3855720 h 3855720"/>
              <a:gd name="connsiteX1" fmla="*/ 1128647 w 1202774"/>
              <a:gd name="connsiteY1" fmla="*/ 2428241 h 3855720"/>
              <a:gd name="connsiteX2" fmla="*/ 1123567 w 1202774"/>
              <a:gd name="connsiteY2" fmla="*/ 0 h 3855720"/>
              <a:gd name="connsiteX0" fmla="*/ 147602 w 1127100"/>
              <a:gd name="connsiteY0" fmla="*/ 3855720 h 3855720"/>
              <a:gd name="connsiteX1" fmla="*/ 1117882 w 1127100"/>
              <a:gd name="connsiteY1" fmla="*/ 2428241 h 3855720"/>
              <a:gd name="connsiteX2" fmla="*/ 1112802 w 1127100"/>
              <a:gd name="connsiteY2" fmla="*/ 0 h 3855720"/>
              <a:gd name="connsiteX0" fmla="*/ 148300 w 1132075"/>
              <a:gd name="connsiteY0" fmla="*/ 3855720 h 3855720"/>
              <a:gd name="connsiteX1" fmla="*/ 1118580 w 1132075"/>
              <a:gd name="connsiteY1" fmla="*/ 2428241 h 3855720"/>
              <a:gd name="connsiteX2" fmla="*/ 1113500 w 1132075"/>
              <a:gd name="connsiteY2" fmla="*/ 0 h 3855720"/>
              <a:gd name="connsiteX0" fmla="*/ 124092 w 1107867"/>
              <a:gd name="connsiteY0" fmla="*/ 3855720 h 3855720"/>
              <a:gd name="connsiteX1" fmla="*/ 1094372 w 1107867"/>
              <a:gd name="connsiteY1" fmla="*/ 2428241 h 3855720"/>
              <a:gd name="connsiteX2" fmla="*/ 1089292 w 1107867"/>
              <a:gd name="connsiteY2" fmla="*/ 0 h 3855720"/>
              <a:gd name="connsiteX0" fmla="*/ 115681 w 1099456"/>
              <a:gd name="connsiteY0" fmla="*/ 3855720 h 3855720"/>
              <a:gd name="connsiteX1" fmla="*/ 1085961 w 1099456"/>
              <a:gd name="connsiteY1" fmla="*/ 2428241 h 3855720"/>
              <a:gd name="connsiteX2" fmla="*/ 1080881 w 1099456"/>
              <a:gd name="connsiteY2" fmla="*/ 0 h 3855720"/>
              <a:gd name="connsiteX0" fmla="*/ 468786 w 1452561"/>
              <a:gd name="connsiteY0" fmla="*/ 3855720 h 3855720"/>
              <a:gd name="connsiteX1" fmla="*/ 1439066 w 1452561"/>
              <a:gd name="connsiteY1" fmla="*/ 2428241 h 3855720"/>
              <a:gd name="connsiteX2" fmla="*/ 1433986 w 1452561"/>
              <a:gd name="connsiteY2" fmla="*/ 0 h 3855720"/>
              <a:gd name="connsiteX0" fmla="*/ 547411 w 1513076"/>
              <a:gd name="connsiteY0" fmla="*/ 3855720 h 3855720"/>
              <a:gd name="connsiteX1" fmla="*/ 1024931 w 1513076"/>
              <a:gd name="connsiteY1" fmla="*/ 2336801 h 3855720"/>
              <a:gd name="connsiteX2" fmla="*/ 1512611 w 1513076"/>
              <a:gd name="connsiteY2" fmla="*/ 0 h 3855720"/>
              <a:gd name="connsiteX0" fmla="*/ 539271 w 1504471"/>
              <a:gd name="connsiteY0" fmla="*/ 3855720 h 3855720"/>
              <a:gd name="connsiteX1" fmla="*/ 1016791 w 1504471"/>
              <a:gd name="connsiteY1" fmla="*/ 2336801 h 3855720"/>
              <a:gd name="connsiteX2" fmla="*/ 381855 w 1504471"/>
              <a:gd name="connsiteY2" fmla="*/ 1427480 h 3855720"/>
              <a:gd name="connsiteX3" fmla="*/ 1504471 w 1504471"/>
              <a:gd name="connsiteY3" fmla="*/ 0 h 3855720"/>
              <a:gd name="connsiteX0" fmla="*/ 539271 w 1504471"/>
              <a:gd name="connsiteY0" fmla="*/ 3855720 h 3855720"/>
              <a:gd name="connsiteX1" fmla="*/ 1016791 w 1504471"/>
              <a:gd name="connsiteY1" fmla="*/ 2336801 h 3855720"/>
              <a:gd name="connsiteX2" fmla="*/ 381855 w 1504471"/>
              <a:gd name="connsiteY2" fmla="*/ 1427480 h 3855720"/>
              <a:gd name="connsiteX3" fmla="*/ 1504471 w 1504471"/>
              <a:gd name="connsiteY3" fmla="*/ 0 h 3855720"/>
              <a:gd name="connsiteX0" fmla="*/ 380217 w 1345417"/>
              <a:gd name="connsiteY0" fmla="*/ 3855720 h 3855720"/>
              <a:gd name="connsiteX1" fmla="*/ 857737 w 1345417"/>
              <a:gd name="connsiteY1" fmla="*/ 2336801 h 3855720"/>
              <a:gd name="connsiteX2" fmla="*/ 222801 w 1345417"/>
              <a:gd name="connsiteY2" fmla="*/ 1427480 h 3855720"/>
              <a:gd name="connsiteX3" fmla="*/ 1345417 w 1345417"/>
              <a:gd name="connsiteY3" fmla="*/ 0 h 3855720"/>
              <a:gd name="connsiteX0" fmla="*/ 380217 w 1345417"/>
              <a:gd name="connsiteY0" fmla="*/ 3855720 h 3855720"/>
              <a:gd name="connsiteX1" fmla="*/ 857737 w 1345417"/>
              <a:gd name="connsiteY1" fmla="*/ 2336801 h 3855720"/>
              <a:gd name="connsiteX2" fmla="*/ 222801 w 1345417"/>
              <a:gd name="connsiteY2" fmla="*/ 1427480 h 3855720"/>
              <a:gd name="connsiteX3" fmla="*/ 1345417 w 1345417"/>
              <a:gd name="connsiteY3" fmla="*/ 0 h 3855720"/>
              <a:gd name="connsiteX0" fmla="*/ 382817 w 1348017"/>
              <a:gd name="connsiteY0" fmla="*/ 3855720 h 3855720"/>
              <a:gd name="connsiteX1" fmla="*/ 860337 w 1348017"/>
              <a:gd name="connsiteY1" fmla="*/ 2336801 h 3855720"/>
              <a:gd name="connsiteX2" fmla="*/ 332081 w 1348017"/>
              <a:gd name="connsiteY2" fmla="*/ 1391920 h 3855720"/>
              <a:gd name="connsiteX3" fmla="*/ 1348017 w 1348017"/>
              <a:gd name="connsiteY3" fmla="*/ 0 h 3855720"/>
              <a:gd name="connsiteX0" fmla="*/ 382817 w 1348218"/>
              <a:gd name="connsiteY0" fmla="*/ 3855720 h 3855720"/>
              <a:gd name="connsiteX1" fmla="*/ 860337 w 1348218"/>
              <a:gd name="connsiteY1" fmla="*/ 2336801 h 3855720"/>
              <a:gd name="connsiteX2" fmla="*/ 332081 w 1348218"/>
              <a:gd name="connsiteY2" fmla="*/ 1391920 h 3855720"/>
              <a:gd name="connsiteX3" fmla="*/ 1348017 w 1348218"/>
              <a:gd name="connsiteY3" fmla="*/ 0 h 3855720"/>
              <a:gd name="connsiteX0" fmla="*/ 388878 w 1354279"/>
              <a:gd name="connsiteY0" fmla="*/ 3855720 h 3855720"/>
              <a:gd name="connsiteX1" fmla="*/ 866398 w 1354279"/>
              <a:gd name="connsiteY1" fmla="*/ 2336801 h 3855720"/>
              <a:gd name="connsiteX2" fmla="*/ 338142 w 1354279"/>
              <a:gd name="connsiteY2" fmla="*/ 1391920 h 3855720"/>
              <a:gd name="connsiteX3" fmla="*/ 1354078 w 1354279"/>
              <a:gd name="connsiteY3" fmla="*/ 0 h 3855720"/>
              <a:gd name="connsiteX0" fmla="*/ 391192 w 1356593"/>
              <a:gd name="connsiteY0" fmla="*/ 3855720 h 3855720"/>
              <a:gd name="connsiteX1" fmla="*/ 868712 w 1356593"/>
              <a:gd name="connsiteY1" fmla="*/ 2336801 h 3855720"/>
              <a:gd name="connsiteX2" fmla="*/ 340456 w 1356593"/>
              <a:gd name="connsiteY2" fmla="*/ 1391920 h 3855720"/>
              <a:gd name="connsiteX3" fmla="*/ 1356392 w 1356593"/>
              <a:gd name="connsiteY3" fmla="*/ 0 h 3855720"/>
              <a:gd name="connsiteX0" fmla="*/ 391192 w 1356571"/>
              <a:gd name="connsiteY0" fmla="*/ 3855720 h 3855720"/>
              <a:gd name="connsiteX1" fmla="*/ 868712 w 1356571"/>
              <a:gd name="connsiteY1" fmla="*/ 2336801 h 3855720"/>
              <a:gd name="connsiteX2" fmla="*/ 340456 w 1356571"/>
              <a:gd name="connsiteY2" fmla="*/ 1391920 h 3855720"/>
              <a:gd name="connsiteX3" fmla="*/ 1356392 w 1356571"/>
              <a:gd name="connsiteY3" fmla="*/ 0 h 3855720"/>
              <a:gd name="connsiteX0" fmla="*/ 391192 w 1356562"/>
              <a:gd name="connsiteY0" fmla="*/ 3855720 h 3855720"/>
              <a:gd name="connsiteX1" fmla="*/ 868712 w 1356562"/>
              <a:gd name="connsiteY1" fmla="*/ 2336801 h 3855720"/>
              <a:gd name="connsiteX2" fmla="*/ 340456 w 1356562"/>
              <a:gd name="connsiteY2" fmla="*/ 1391920 h 3855720"/>
              <a:gd name="connsiteX3" fmla="*/ 1356392 w 1356562"/>
              <a:gd name="connsiteY3" fmla="*/ 0 h 3855720"/>
              <a:gd name="connsiteX0" fmla="*/ 391192 w 1356588"/>
              <a:gd name="connsiteY0" fmla="*/ 3855720 h 3855720"/>
              <a:gd name="connsiteX1" fmla="*/ 868712 w 1356588"/>
              <a:gd name="connsiteY1" fmla="*/ 2336801 h 3855720"/>
              <a:gd name="connsiteX2" fmla="*/ 340456 w 1356588"/>
              <a:gd name="connsiteY2" fmla="*/ 1391920 h 3855720"/>
              <a:gd name="connsiteX3" fmla="*/ 1356392 w 1356588"/>
              <a:gd name="connsiteY3" fmla="*/ 0 h 3855720"/>
              <a:gd name="connsiteX0" fmla="*/ 408622 w 1374018"/>
              <a:gd name="connsiteY0" fmla="*/ 3855720 h 3855720"/>
              <a:gd name="connsiteX1" fmla="*/ 886142 w 1374018"/>
              <a:gd name="connsiteY1" fmla="*/ 2336801 h 3855720"/>
              <a:gd name="connsiteX2" fmla="*/ 357886 w 1374018"/>
              <a:gd name="connsiteY2" fmla="*/ 1391920 h 3855720"/>
              <a:gd name="connsiteX3" fmla="*/ 1373822 w 1374018"/>
              <a:gd name="connsiteY3" fmla="*/ 0 h 3855720"/>
              <a:gd name="connsiteX0" fmla="*/ 408622 w 887574"/>
              <a:gd name="connsiteY0" fmla="*/ 2463800 h 2463800"/>
              <a:gd name="connsiteX1" fmla="*/ 886142 w 887574"/>
              <a:gd name="connsiteY1" fmla="*/ 944881 h 2463800"/>
              <a:gd name="connsiteX2" fmla="*/ 357886 w 887574"/>
              <a:gd name="connsiteY2" fmla="*/ 0 h 2463800"/>
              <a:gd name="connsiteX0" fmla="*/ 408622 w 891748"/>
              <a:gd name="connsiteY0" fmla="*/ 2463800 h 2463800"/>
              <a:gd name="connsiteX1" fmla="*/ 886142 w 891748"/>
              <a:gd name="connsiteY1" fmla="*/ 944881 h 2463800"/>
              <a:gd name="connsiteX2" fmla="*/ 357886 w 891748"/>
              <a:gd name="connsiteY2" fmla="*/ 0 h 2463800"/>
              <a:gd name="connsiteX0" fmla="*/ 395865 w 874014"/>
              <a:gd name="connsiteY0" fmla="*/ 2299970 h 2299970"/>
              <a:gd name="connsiteX1" fmla="*/ 873385 w 874014"/>
              <a:gd name="connsiteY1" fmla="*/ 781051 h 2299970"/>
              <a:gd name="connsiteX2" fmla="*/ 171774 w 874014"/>
              <a:gd name="connsiteY2" fmla="*/ 0 h 2299970"/>
              <a:gd name="connsiteX0" fmla="*/ 395865 w 874014"/>
              <a:gd name="connsiteY0" fmla="*/ 2299970 h 2299970"/>
              <a:gd name="connsiteX1" fmla="*/ 873385 w 874014"/>
              <a:gd name="connsiteY1" fmla="*/ 781051 h 2299970"/>
              <a:gd name="connsiteX2" fmla="*/ 171774 w 874014"/>
              <a:gd name="connsiteY2" fmla="*/ 0 h 2299970"/>
              <a:gd name="connsiteX0" fmla="*/ 406521 w 885956"/>
              <a:gd name="connsiteY0" fmla="*/ 2299970 h 2299970"/>
              <a:gd name="connsiteX1" fmla="*/ 884041 w 885956"/>
              <a:gd name="connsiteY1" fmla="*/ 781051 h 2299970"/>
              <a:gd name="connsiteX2" fmla="*/ 182430 w 885956"/>
              <a:gd name="connsiteY2" fmla="*/ 0 h 2299970"/>
              <a:gd name="connsiteX0" fmla="*/ 362011 w 841446"/>
              <a:gd name="connsiteY0" fmla="*/ 2299970 h 2299970"/>
              <a:gd name="connsiteX1" fmla="*/ 839531 w 841446"/>
              <a:gd name="connsiteY1" fmla="*/ 781051 h 2299970"/>
              <a:gd name="connsiteX2" fmla="*/ 137920 w 841446"/>
              <a:gd name="connsiteY2" fmla="*/ 0 h 2299970"/>
              <a:gd name="connsiteX0" fmla="*/ 366252 w 820402"/>
              <a:gd name="connsiteY0" fmla="*/ 2299970 h 2299970"/>
              <a:gd name="connsiteX1" fmla="*/ 818372 w 820402"/>
              <a:gd name="connsiteY1" fmla="*/ 806451 h 2299970"/>
              <a:gd name="connsiteX2" fmla="*/ 142161 w 820402"/>
              <a:gd name="connsiteY2" fmla="*/ 0 h 2299970"/>
              <a:gd name="connsiteX0" fmla="*/ 352903 w 806599"/>
              <a:gd name="connsiteY0" fmla="*/ 2383790 h 2383790"/>
              <a:gd name="connsiteX1" fmla="*/ 805023 w 806599"/>
              <a:gd name="connsiteY1" fmla="*/ 890271 h 2383790"/>
              <a:gd name="connsiteX2" fmla="*/ 8797 w 806599"/>
              <a:gd name="connsiteY2" fmla="*/ 0 h 2383790"/>
              <a:gd name="connsiteX0" fmla="*/ 366300 w 820031"/>
              <a:gd name="connsiteY0" fmla="*/ 2383790 h 2383790"/>
              <a:gd name="connsiteX1" fmla="*/ 818420 w 820031"/>
              <a:gd name="connsiteY1" fmla="*/ 890271 h 2383790"/>
              <a:gd name="connsiteX2" fmla="*/ 22194 w 820031"/>
              <a:gd name="connsiteY2" fmla="*/ 0 h 2383790"/>
              <a:gd name="connsiteX0" fmla="*/ 366013 w 819578"/>
              <a:gd name="connsiteY0" fmla="*/ 2383790 h 2383790"/>
              <a:gd name="connsiteX1" fmla="*/ 818133 w 819578"/>
              <a:gd name="connsiteY1" fmla="*/ 890271 h 2383790"/>
              <a:gd name="connsiteX2" fmla="*/ 21907 w 819578"/>
              <a:gd name="connsiteY2" fmla="*/ 0 h 2383790"/>
              <a:gd name="connsiteX0" fmla="*/ 796226 w 797671"/>
              <a:gd name="connsiteY0" fmla="*/ 890271 h 890271"/>
              <a:gd name="connsiteX1" fmla="*/ 0 w 797671"/>
              <a:gd name="connsiteY1" fmla="*/ 0 h 890271"/>
              <a:gd name="connsiteX0" fmla="*/ 0 w 1479565"/>
              <a:gd name="connsiteY0" fmla="*/ 157637 h 235841"/>
              <a:gd name="connsiteX1" fmla="*/ 1441006 w 1479565"/>
              <a:gd name="connsiteY1" fmla="*/ 200054 h 235841"/>
              <a:gd name="connsiteX0" fmla="*/ 0 w 1501674"/>
              <a:gd name="connsiteY0" fmla="*/ 5126 h 117156"/>
              <a:gd name="connsiteX1" fmla="*/ 1441006 w 1501674"/>
              <a:gd name="connsiteY1" fmla="*/ 47543 h 117156"/>
              <a:gd name="connsiteX0" fmla="*/ 0 w 1055450"/>
              <a:gd name="connsiteY0" fmla="*/ 1134111 h 1134111"/>
              <a:gd name="connsiteX1" fmla="*/ 959422 w 1055450"/>
              <a:gd name="connsiteY1" fmla="*/ 0 h 1134111"/>
              <a:gd name="connsiteX0" fmla="*/ 0 w 959422"/>
              <a:gd name="connsiteY0" fmla="*/ 1134111 h 1134111"/>
              <a:gd name="connsiteX1" fmla="*/ 959422 w 959422"/>
              <a:gd name="connsiteY1" fmla="*/ 0 h 1134111"/>
              <a:gd name="connsiteX0" fmla="*/ 0 w 966476"/>
              <a:gd name="connsiteY0" fmla="*/ 1134111 h 1134111"/>
              <a:gd name="connsiteX1" fmla="*/ 959422 w 966476"/>
              <a:gd name="connsiteY1" fmla="*/ 0 h 1134111"/>
              <a:gd name="connsiteX0" fmla="*/ 0 w 953065"/>
              <a:gd name="connsiteY0" fmla="*/ 1542543 h 1542543"/>
              <a:gd name="connsiteX1" fmla="*/ 941134 w 953065"/>
              <a:gd name="connsiteY1" fmla="*/ 0 h 1542543"/>
              <a:gd name="connsiteX0" fmla="*/ 0 w 985548"/>
              <a:gd name="connsiteY0" fmla="*/ 1542543 h 1542543"/>
              <a:gd name="connsiteX1" fmla="*/ 941134 w 985548"/>
              <a:gd name="connsiteY1" fmla="*/ 0 h 1542543"/>
              <a:gd name="connsiteX0" fmla="*/ 0 w 1017376"/>
              <a:gd name="connsiteY0" fmla="*/ 1524255 h 1524255"/>
              <a:gd name="connsiteX1" fmla="*/ 983806 w 1017376"/>
              <a:gd name="connsiteY1" fmla="*/ 0 h 1524255"/>
              <a:gd name="connsiteX0" fmla="*/ 0 w 997043"/>
              <a:gd name="connsiteY0" fmla="*/ 1524255 h 1524255"/>
              <a:gd name="connsiteX1" fmla="*/ 983806 w 997043"/>
              <a:gd name="connsiteY1" fmla="*/ 0 h 1524255"/>
              <a:gd name="connsiteX0" fmla="*/ 0 w 522400"/>
              <a:gd name="connsiteY0" fmla="*/ 1922189 h 1922189"/>
              <a:gd name="connsiteX1" fmla="*/ 27073 w 522400"/>
              <a:gd name="connsiteY1" fmla="*/ 0 h 1922189"/>
              <a:gd name="connsiteX0" fmla="*/ 66060 w 564572"/>
              <a:gd name="connsiteY0" fmla="*/ 2006856 h 2006856"/>
              <a:gd name="connsiteX1" fmla="*/ 0 w 564572"/>
              <a:gd name="connsiteY1" fmla="*/ 0 h 2006856"/>
              <a:gd name="connsiteX0" fmla="*/ 66060 w 575491"/>
              <a:gd name="connsiteY0" fmla="*/ 2006856 h 2006856"/>
              <a:gd name="connsiteX1" fmla="*/ 0 w 575491"/>
              <a:gd name="connsiteY1" fmla="*/ 0 h 2006856"/>
              <a:gd name="connsiteX0" fmla="*/ 226927 w 698417"/>
              <a:gd name="connsiteY0" fmla="*/ 2023789 h 2023789"/>
              <a:gd name="connsiteX1" fmla="*/ 0 w 698417"/>
              <a:gd name="connsiteY1" fmla="*/ 0 h 2023789"/>
              <a:gd name="connsiteX0" fmla="*/ 226927 w 821906"/>
              <a:gd name="connsiteY0" fmla="*/ 2023789 h 2023789"/>
              <a:gd name="connsiteX1" fmla="*/ 0 w 821906"/>
              <a:gd name="connsiteY1" fmla="*/ 0 h 2023789"/>
              <a:gd name="connsiteX0" fmla="*/ 125327 w 744143"/>
              <a:gd name="connsiteY0" fmla="*/ 2032256 h 2032256"/>
              <a:gd name="connsiteX1" fmla="*/ 0 w 744143"/>
              <a:gd name="connsiteY1" fmla="*/ 0 h 2032256"/>
              <a:gd name="connsiteX0" fmla="*/ 130379 w 715075"/>
              <a:gd name="connsiteY0" fmla="*/ 2032256 h 2032256"/>
              <a:gd name="connsiteX1" fmla="*/ 5052 w 715075"/>
              <a:gd name="connsiteY1" fmla="*/ 0 h 2032256"/>
              <a:gd name="connsiteX0" fmla="*/ 125327 w 735329"/>
              <a:gd name="connsiteY0" fmla="*/ 2032256 h 2032256"/>
              <a:gd name="connsiteX1" fmla="*/ 0 w 735329"/>
              <a:gd name="connsiteY1" fmla="*/ 0 h 2032256"/>
              <a:gd name="connsiteX0" fmla="*/ 125345 w 730150"/>
              <a:gd name="connsiteY0" fmla="*/ 2032256 h 2032256"/>
              <a:gd name="connsiteX1" fmla="*/ 18 w 730150"/>
              <a:gd name="connsiteY1" fmla="*/ 0 h 2032256"/>
              <a:gd name="connsiteX0" fmla="*/ 125345 w 730150"/>
              <a:gd name="connsiteY0" fmla="*/ 2032256 h 2032256"/>
              <a:gd name="connsiteX1" fmla="*/ 18 w 730150"/>
              <a:gd name="connsiteY1" fmla="*/ 0 h 2032256"/>
              <a:gd name="connsiteX0" fmla="*/ 125344 w 793974"/>
              <a:gd name="connsiteY0" fmla="*/ 2032256 h 2032256"/>
              <a:gd name="connsiteX1" fmla="*/ 17 w 793974"/>
              <a:gd name="connsiteY1" fmla="*/ 0 h 2032256"/>
              <a:gd name="connsiteX0" fmla="*/ 125347 w 647602"/>
              <a:gd name="connsiteY0" fmla="*/ 2032256 h 2032256"/>
              <a:gd name="connsiteX1" fmla="*/ 20 w 647602"/>
              <a:gd name="connsiteY1" fmla="*/ 0 h 2032256"/>
              <a:gd name="connsiteX0" fmla="*/ 125350 w 568879"/>
              <a:gd name="connsiteY0" fmla="*/ 2032256 h 2032256"/>
              <a:gd name="connsiteX1" fmla="*/ 23 w 568879"/>
              <a:gd name="connsiteY1" fmla="*/ 0 h 2032256"/>
              <a:gd name="connsiteX0" fmla="*/ 201549 w 628450"/>
              <a:gd name="connsiteY0" fmla="*/ 2032256 h 2032256"/>
              <a:gd name="connsiteX1" fmla="*/ 22 w 628450"/>
              <a:gd name="connsiteY1" fmla="*/ 0 h 2032256"/>
              <a:gd name="connsiteX0" fmla="*/ 208512 w 615873"/>
              <a:gd name="connsiteY0" fmla="*/ 2032256 h 2032256"/>
              <a:gd name="connsiteX1" fmla="*/ 6985 w 615873"/>
              <a:gd name="connsiteY1" fmla="*/ 0 h 2032256"/>
              <a:gd name="connsiteX0" fmla="*/ 207785 w 689147"/>
              <a:gd name="connsiteY0" fmla="*/ 2032256 h 2032256"/>
              <a:gd name="connsiteX1" fmla="*/ 6258 w 689147"/>
              <a:gd name="connsiteY1" fmla="*/ 0 h 2032256"/>
              <a:gd name="connsiteX0" fmla="*/ 207785 w 689147"/>
              <a:gd name="connsiteY0" fmla="*/ 2074589 h 2074589"/>
              <a:gd name="connsiteX1" fmla="*/ 6258 w 689147"/>
              <a:gd name="connsiteY1" fmla="*/ 0 h 2074589"/>
              <a:gd name="connsiteX0" fmla="*/ 201527 w 727958"/>
              <a:gd name="connsiteY0" fmla="*/ 2074589 h 2074589"/>
              <a:gd name="connsiteX1" fmla="*/ 0 w 727958"/>
              <a:gd name="connsiteY1" fmla="*/ 0 h 2074589"/>
              <a:gd name="connsiteX0" fmla="*/ 201527 w 717757"/>
              <a:gd name="connsiteY0" fmla="*/ 2074589 h 2074589"/>
              <a:gd name="connsiteX1" fmla="*/ 0 w 717757"/>
              <a:gd name="connsiteY1" fmla="*/ 0 h 2074589"/>
              <a:gd name="connsiteX0" fmla="*/ 202028 w 698758"/>
              <a:gd name="connsiteY0" fmla="*/ 2074589 h 2074589"/>
              <a:gd name="connsiteX1" fmla="*/ 501 w 698758"/>
              <a:gd name="connsiteY1" fmla="*/ 0 h 2074589"/>
              <a:gd name="connsiteX0" fmla="*/ 207784 w 689146"/>
              <a:gd name="connsiteY0" fmla="*/ 2074589 h 2074589"/>
              <a:gd name="connsiteX1" fmla="*/ 6257 w 689146"/>
              <a:gd name="connsiteY1" fmla="*/ 0 h 2074589"/>
              <a:gd name="connsiteX0" fmla="*/ 229063 w 686030"/>
              <a:gd name="connsiteY0" fmla="*/ 2074589 h 2074589"/>
              <a:gd name="connsiteX1" fmla="*/ 27536 w 686030"/>
              <a:gd name="connsiteY1" fmla="*/ 0 h 2074589"/>
              <a:gd name="connsiteX0" fmla="*/ 224445 w 685565"/>
              <a:gd name="connsiteY0" fmla="*/ 2074589 h 2074589"/>
              <a:gd name="connsiteX1" fmla="*/ 22918 w 685565"/>
              <a:gd name="connsiteY1" fmla="*/ 0 h 2074589"/>
              <a:gd name="connsiteX0" fmla="*/ 211635 w 687066"/>
              <a:gd name="connsiteY0" fmla="*/ 2074589 h 2074589"/>
              <a:gd name="connsiteX1" fmla="*/ 10108 w 687066"/>
              <a:gd name="connsiteY1" fmla="*/ 0 h 2074589"/>
              <a:gd name="connsiteX0" fmla="*/ 214269 w 538943"/>
              <a:gd name="connsiteY0" fmla="*/ 2074589 h 2074589"/>
              <a:gd name="connsiteX1" fmla="*/ 12742 w 538943"/>
              <a:gd name="connsiteY1" fmla="*/ 0 h 2074589"/>
              <a:gd name="connsiteX0" fmla="*/ 213161 w 592748"/>
              <a:gd name="connsiteY0" fmla="*/ 2074589 h 2074589"/>
              <a:gd name="connsiteX1" fmla="*/ 11634 w 592748"/>
              <a:gd name="connsiteY1" fmla="*/ 0 h 2074589"/>
              <a:gd name="connsiteX0" fmla="*/ 212523 w 628891"/>
              <a:gd name="connsiteY0" fmla="*/ 2074589 h 2074589"/>
              <a:gd name="connsiteX1" fmla="*/ 10996 w 628891"/>
              <a:gd name="connsiteY1" fmla="*/ 0 h 2074589"/>
            </a:gdLst>
            <a:ahLst/>
            <a:cxnLst>
              <a:cxn ang="0">
                <a:pos x="connsiteX0" y="connsiteY0"/>
              </a:cxn>
              <a:cxn ang="0">
                <a:pos x="connsiteX1" y="connsiteY1"/>
              </a:cxn>
            </a:cxnLst>
            <a:rect l="l" t="t" r="r" b="b"/>
            <a:pathLst>
              <a:path w="628891" h="2074589">
                <a:moveTo>
                  <a:pt x="212523" y="2074589"/>
                </a:moveTo>
                <a:cubicBezTo>
                  <a:pt x="1315571" y="1032216"/>
                  <a:pt x="-139075" y="1436329"/>
                  <a:pt x="10996" y="0"/>
                </a:cubicBezTo>
              </a:path>
            </a:pathLst>
          </a:custGeom>
          <a:noFill/>
          <a:ln w="76200">
            <a:solidFill>
              <a:srgbClr val="30B5C5"/>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latin typeface="Huawei Sans" panose="020C0503030203020204" pitchFamily="34" charset="0"/>
              <a:ea typeface="方正兰亭黑简体" panose="02000000000000000000" pitchFamily="2" charset="-122"/>
            </a:endParaRPr>
          </a:p>
        </p:txBody>
      </p:sp>
      <p:sp>
        <p:nvSpPr>
          <p:cNvPr id="49" name="任意多边形 48"/>
          <p:cNvSpPr/>
          <p:nvPr/>
        </p:nvSpPr>
        <p:spPr bwMode="gray">
          <a:xfrm flipH="1">
            <a:off x="8990187" y="3247106"/>
            <a:ext cx="628891" cy="2074589"/>
          </a:xfrm>
          <a:custGeom>
            <a:avLst/>
            <a:gdLst>
              <a:gd name="connsiteX0" fmla="*/ 0 w 1049867"/>
              <a:gd name="connsiteY0" fmla="*/ 3810000 h 3810000"/>
              <a:gd name="connsiteX1" fmla="*/ 1049867 w 1049867"/>
              <a:gd name="connsiteY1" fmla="*/ 0 h 3810000"/>
              <a:gd name="connsiteX0" fmla="*/ 0 w 1024467"/>
              <a:gd name="connsiteY0" fmla="*/ 3937000 h 3937000"/>
              <a:gd name="connsiteX1" fmla="*/ 1024467 w 1024467"/>
              <a:gd name="connsiteY1" fmla="*/ 0 h 3937000"/>
              <a:gd name="connsiteX0" fmla="*/ 117368 w 1141835"/>
              <a:gd name="connsiteY0" fmla="*/ 3937000 h 3937000"/>
              <a:gd name="connsiteX1" fmla="*/ 1141835 w 1141835"/>
              <a:gd name="connsiteY1"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269860"/>
              <a:gd name="connsiteY0" fmla="*/ 3937000 h 3937000"/>
              <a:gd name="connsiteX1" fmla="*/ 965200 w 1269860"/>
              <a:gd name="connsiteY1" fmla="*/ 1744134 h 3937000"/>
              <a:gd name="connsiteX2" fmla="*/ 1024467 w 1269860"/>
              <a:gd name="connsiteY2"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024467"/>
              <a:gd name="connsiteY0" fmla="*/ 3937000 h 3937000"/>
              <a:gd name="connsiteX1" fmla="*/ 753533 w 1024467"/>
              <a:gd name="connsiteY1" fmla="*/ 2717801 h 3937000"/>
              <a:gd name="connsiteX2" fmla="*/ 1024467 w 1024467"/>
              <a:gd name="connsiteY2" fmla="*/ 0 h 3937000"/>
              <a:gd name="connsiteX0" fmla="*/ 157561 w 1182028"/>
              <a:gd name="connsiteY0" fmla="*/ 3937000 h 3937000"/>
              <a:gd name="connsiteX1" fmla="*/ 911094 w 1182028"/>
              <a:gd name="connsiteY1" fmla="*/ 2717801 h 3937000"/>
              <a:gd name="connsiteX2" fmla="*/ 1182028 w 1182028"/>
              <a:gd name="connsiteY2" fmla="*/ 0 h 3937000"/>
              <a:gd name="connsiteX0" fmla="*/ 170306 w 1194773"/>
              <a:gd name="connsiteY0" fmla="*/ 3937000 h 3937000"/>
              <a:gd name="connsiteX1" fmla="*/ 923839 w 1194773"/>
              <a:gd name="connsiteY1" fmla="*/ 2717801 h 3937000"/>
              <a:gd name="connsiteX2" fmla="*/ 1194773 w 1194773"/>
              <a:gd name="connsiteY2" fmla="*/ 0 h 3937000"/>
              <a:gd name="connsiteX0" fmla="*/ 163990 w 1188457"/>
              <a:gd name="connsiteY0" fmla="*/ 3937000 h 3937000"/>
              <a:gd name="connsiteX1" fmla="*/ 985256 w 1188457"/>
              <a:gd name="connsiteY1" fmla="*/ 2472268 h 3937000"/>
              <a:gd name="connsiteX2" fmla="*/ 1188457 w 1188457"/>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56026 w 1180493"/>
              <a:gd name="connsiteY0" fmla="*/ 3937000 h 3937000"/>
              <a:gd name="connsiteX1" fmla="*/ 1070426 w 1180493"/>
              <a:gd name="connsiteY1" fmla="*/ 2489201 h 3937000"/>
              <a:gd name="connsiteX2" fmla="*/ 1180493 w 1180493"/>
              <a:gd name="connsiteY2" fmla="*/ 0 h 3937000"/>
              <a:gd name="connsiteX0" fmla="*/ 163523 w 1154123"/>
              <a:gd name="connsiteY0" fmla="*/ 3810000 h 3810000"/>
              <a:gd name="connsiteX1" fmla="*/ 1077923 w 1154123"/>
              <a:gd name="connsiteY1" fmla="*/ 2362201 h 3810000"/>
              <a:gd name="connsiteX2" fmla="*/ 1154123 w 1154123"/>
              <a:gd name="connsiteY2" fmla="*/ 0 h 3810000"/>
              <a:gd name="connsiteX0" fmla="*/ 163593 w 1159273"/>
              <a:gd name="connsiteY0" fmla="*/ 3855720 h 3855720"/>
              <a:gd name="connsiteX1" fmla="*/ 1077993 w 1159273"/>
              <a:gd name="connsiteY1" fmla="*/ 2407921 h 3855720"/>
              <a:gd name="connsiteX2" fmla="*/ 1159273 w 1159273"/>
              <a:gd name="connsiteY2" fmla="*/ 0 h 3855720"/>
              <a:gd name="connsiteX0" fmla="*/ 163593 w 1165970"/>
              <a:gd name="connsiteY0" fmla="*/ 3855720 h 3855720"/>
              <a:gd name="connsiteX1" fmla="*/ 1077993 w 1165970"/>
              <a:gd name="connsiteY1" fmla="*/ 2407921 h 3855720"/>
              <a:gd name="connsiteX2" fmla="*/ 1159273 w 1165970"/>
              <a:gd name="connsiteY2" fmla="*/ 0 h 3855720"/>
              <a:gd name="connsiteX0" fmla="*/ 166352 w 1162032"/>
              <a:gd name="connsiteY0" fmla="*/ 3855720 h 3855720"/>
              <a:gd name="connsiteX1" fmla="*/ 1050272 w 1162032"/>
              <a:gd name="connsiteY1" fmla="*/ 2458721 h 3855720"/>
              <a:gd name="connsiteX2" fmla="*/ 1162032 w 1162032"/>
              <a:gd name="connsiteY2" fmla="*/ 0 h 3855720"/>
              <a:gd name="connsiteX0" fmla="*/ 168242 w 1163922"/>
              <a:gd name="connsiteY0" fmla="*/ 3855720 h 3855720"/>
              <a:gd name="connsiteX1" fmla="*/ 1031842 w 1163922"/>
              <a:gd name="connsiteY1" fmla="*/ 2448561 h 3855720"/>
              <a:gd name="connsiteX2" fmla="*/ 1163922 w 1163922"/>
              <a:gd name="connsiteY2" fmla="*/ 0 h 3855720"/>
              <a:gd name="connsiteX0" fmla="*/ 161821 w 1157501"/>
              <a:gd name="connsiteY0" fmla="*/ 3855720 h 3855720"/>
              <a:gd name="connsiteX1" fmla="*/ 1025421 w 1157501"/>
              <a:gd name="connsiteY1" fmla="*/ 2448561 h 3855720"/>
              <a:gd name="connsiteX2" fmla="*/ 1157501 w 1157501"/>
              <a:gd name="connsiteY2" fmla="*/ 0 h 3855720"/>
              <a:gd name="connsiteX0" fmla="*/ 156660 w 1152340"/>
              <a:gd name="connsiteY0" fmla="*/ 3855720 h 3855720"/>
              <a:gd name="connsiteX1" fmla="*/ 1081220 w 1152340"/>
              <a:gd name="connsiteY1" fmla="*/ 2453641 h 3855720"/>
              <a:gd name="connsiteX2" fmla="*/ 1152340 w 1152340"/>
              <a:gd name="connsiteY2" fmla="*/ 0 h 3855720"/>
              <a:gd name="connsiteX0" fmla="*/ 154738 w 1150418"/>
              <a:gd name="connsiteY0" fmla="*/ 3855720 h 3855720"/>
              <a:gd name="connsiteX1" fmla="*/ 1079298 w 1150418"/>
              <a:gd name="connsiteY1" fmla="*/ 2453641 h 3855720"/>
              <a:gd name="connsiteX2" fmla="*/ 1150418 w 1150418"/>
              <a:gd name="connsiteY2" fmla="*/ 0 h 3855720"/>
              <a:gd name="connsiteX0" fmla="*/ 151160 w 1147097"/>
              <a:gd name="connsiteY0" fmla="*/ 3855720 h 3855720"/>
              <a:gd name="connsiteX1" fmla="*/ 1121440 w 1147097"/>
              <a:gd name="connsiteY1" fmla="*/ 2428241 h 3855720"/>
              <a:gd name="connsiteX2" fmla="*/ 1146840 w 1147097"/>
              <a:gd name="connsiteY2" fmla="*/ 0 h 3855720"/>
              <a:gd name="connsiteX0" fmla="*/ 149718 w 1145398"/>
              <a:gd name="connsiteY0" fmla="*/ 3855720 h 3855720"/>
              <a:gd name="connsiteX1" fmla="*/ 1119998 w 1145398"/>
              <a:gd name="connsiteY1" fmla="*/ 2428241 h 3855720"/>
              <a:gd name="connsiteX2" fmla="*/ 1145398 w 1145398"/>
              <a:gd name="connsiteY2" fmla="*/ 0 h 3855720"/>
              <a:gd name="connsiteX0" fmla="*/ 149718 w 1152345"/>
              <a:gd name="connsiteY0" fmla="*/ 3855720 h 3855720"/>
              <a:gd name="connsiteX1" fmla="*/ 1119998 w 1152345"/>
              <a:gd name="connsiteY1" fmla="*/ 2428241 h 3855720"/>
              <a:gd name="connsiteX2" fmla="*/ 1145398 w 1152345"/>
              <a:gd name="connsiteY2" fmla="*/ 0 h 3855720"/>
              <a:gd name="connsiteX0" fmla="*/ 149718 w 1172319"/>
              <a:gd name="connsiteY0" fmla="*/ 3855720 h 3855720"/>
              <a:gd name="connsiteX1" fmla="*/ 1119998 w 1172319"/>
              <a:gd name="connsiteY1" fmla="*/ 2428241 h 3855720"/>
              <a:gd name="connsiteX2" fmla="*/ 1145398 w 1172319"/>
              <a:gd name="connsiteY2" fmla="*/ 0 h 3855720"/>
              <a:gd name="connsiteX0" fmla="*/ 149718 w 1156697"/>
              <a:gd name="connsiteY0" fmla="*/ 3855720 h 3855720"/>
              <a:gd name="connsiteX1" fmla="*/ 1119998 w 1156697"/>
              <a:gd name="connsiteY1" fmla="*/ 2428241 h 3855720"/>
              <a:gd name="connsiteX2" fmla="*/ 1145398 w 1156697"/>
              <a:gd name="connsiteY2" fmla="*/ 0 h 3855720"/>
              <a:gd name="connsiteX0" fmla="*/ 148301 w 1150763"/>
              <a:gd name="connsiteY0" fmla="*/ 3855720 h 3855720"/>
              <a:gd name="connsiteX1" fmla="*/ 1118581 w 1150763"/>
              <a:gd name="connsiteY1" fmla="*/ 2428241 h 3855720"/>
              <a:gd name="connsiteX2" fmla="*/ 1143981 w 1150763"/>
              <a:gd name="connsiteY2" fmla="*/ 0 h 3855720"/>
              <a:gd name="connsiteX0" fmla="*/ 146565 w 1146322"/>
              <a:gd name="connsiteY0" fmla="*/ 3855720 h 3855720"/>
              <a:gd name="connsiteX1" fmla="*/ 1116845 w 1146322"/>
              <a:gd name="connsiteY1" fmla="*/ 2428241 h 3855720"/>
              <a:gd name="connsiteX2" fmla="*/ 1142245 w 1146322"/>
              <a:gd name="connsiteY2" fmla="*/ 0 h 3855720"/>
              <a:gd name="connsiteX0" fmla="*/ 158367 w 1202774"/>
              <a:gd name="connsiteY0" fmla="*/ 3855720 h 3855720"/>
              <a:gd name="connsiteX1" fmla="*/ 1128647 w 1202774"/>
              <a:gd name="connsiteY1" fmla="*/ 2428241 h 3855720"/>
              <a:gd name="connsiteX2" fmla="*/ 1123567 w 1202774"/>
              <a:gd name="connsiteY2" fmla="*/ 0 h 3855720"/>
              <a:gd name="connsiteX0" fmla="*/ 147602 w 1127100"/>
              <a:gd name="connsiteY0" fmla="*/ 3855720 h 3855720"/>
              <a:gd name="connsiteX1" fmla="*/ 1117882 w 1127100"/>
              <a:gd name="connsiteY1" fmla="*/ 2428241 h 3855720"/>
              <a:gd name="connsiteX2" fmla="*/ 1112802 w 1127100"/>
              <a:gd name="connsiteY2" fmla="*/ 0 h 3855720"/>
              <a:gd name="connsiteX0" fmla="*/ 148300 w 1132075"/>
              <a:gd name="connsiteY0" fmla="*/ 3855720 h 3855720"/>
              <a:gd name="connsiteX1" fmla="*/ 1118580 w 1132075"/>
              <a:gd name="connsiteY1" fmla="*/ 2428241 h 3855720"/>
              <a:gd name="connsiteX2" fmla="*/ 1113500 w 1132075"/>
              <a:gd name="connsiteY2" fmla="*/ 0 h 3855720"/>
              <a:gd name="connsiteX0" fmla="*/ 124092 w 1107867"/>
              <a:gd name="connsiteY0" fmla="*/ 3855720 h 3855720"/>
              <a:gd name="connsiteX1" fmla="*/ 1094372 w 1107867"/>
              <a:gd name="connsiteY1" fmla="*/ 2428241 h 3855720"/>
              <a:gd name="connsiteX2" fmla="*/ 1089292 w 1107867"/>
              <a:gd name="connsiteY2" fmla="*/ 0 h 3855720"/>
              <a:gd name="connsiteX0" fmla="*/ 115681 w 1099456"/>
              <a:gd name="connsiteY0" fmla="*/ 3855720 h 3855720"/>
              <a:gd name="connsiteX1" fmla="*/ 1085961 w 1099456"/>
              <a:gd name="connsiteY1" fmla="*/ 2428241 h 3855720"/>
              <a:gd name="connsiteX2" fmla="*/ 1080881 w 1099456"/>
              <a:gd name="connsiteY2" fmla="*/ 0 h 3855720"/>
              <a:gd name="connsiteX0" fmla="*/ 468786 w 1452561"/>
              <a:gd name="connsiteY0" fmla="*/ 3855720 h 3855720"/>
              <a:gd name="connsiteX1" fmla="*/ 1439066 w 1452561"/>
              <a:gd name="connsiteY1" fmla="*/ 2428241 h 3855720"/>
              <a:gd name="connsiteX2" fmla="*/ 1433986 w 1452561"/>
              <a:gd name="connsiteY2" fmla="*/ 0 h 3855720"/>
              <a:gd name="connsiteX0" fmla="*/ 547411 w 1513076"/>
              <a:gd name="connsiteY0" fmla="*/ 3855720 h 3855720"/>
              <a:gd name="connsiteX1" fmla="*/ 1024931 w 1513076"/>
              <a:gd name="connsiteY1" fmla="*/ 2336801 h 3855720"/>
              <a:gd name="connsiteX2" fmla="*/ 1512611 w 1513076"/>
              <a:gd name="connsiteY2" fmla="*/ 0 h 3855720"/>
              <a:gd name="connsiteX0" fmla="*/ 539271 w 1504471"/>
              <a:gd name="connsiteY0" fmla="*/ 3855720 h 3855720"/>
              <a:gd name="connsiteX1" fmla="*/ 1016791 w 1504471"/>
              <a:gd name="connsiteY1" fmla="*/ 2336801 h 3855720"/>
              <a:gd name="connsiteX2" fmla="*/ 381855 w 1504471"/>
              <a:gd name="connsiteY2" fmla="*/ 1427480 h 3855720"/>
              <a:gd name="connsiteX3" fmla="*/ 1504471 w 1504471"/>
              <a:gd name="connsiteY3" fmla="*/ 0 h 3855720"/>
              <a:gd name="connsiteX0" fmla="*/ 539271 w 1504471"/>
              <a:gd name="connsiteY0" fmla="*/ 3855720 h 3855720"/>
              <a:gd name="connsiteX1" fmla="*/ 1016791 w 1504471"/>
              <a:gd name="connsiteY1" fmla="*/ 2336801 h 3855720"/>
              <a:gd name="connsiteX2" fmla="*/ 381855 w 1504471"/>
              <a:gd name="connsiteY2" fmla="*/ 1427480 h 3855720"/>
              <a:gd name="connsiteX3" fmla="*/ 1504471 w 1504471"/>
              <a:gd name="connsiteY3" fmla="*/ 0 h 3855720"/>
              <a:gd name="connsiteX0" fmla="*/ 380217 w 1345417"/>
              <a:gd name="connsiteY0" fmla="*/ 3855720 h 3855720"/>
              <a:gd name="connsiteX1" fmla="*/ 857737 w 1345417"/>
              <a:gd name="connsiteY1" fmla="*/ 2336801 h 3855720"/>
              <a:gd name="connsiteX2" fmla="*/ 222801 w 1345417"/>
              <a:gd name="connsiteY2" fmla="*/ 1427480 h 3855720"/>
              <a:gd name="connsiteX3" fmla="*/ 1345417 w 1345417"/>
              <a:gd name="connsiteY3" fmla="*/ 0 h 3855720"/>
              <a:gd name="connsiteX0" fmla="*/ 380217 w 1345417"/>
              <a:gd name="connsiteY0" fmla="*/ 3855720 h 3855720"/>
              <a:gd name="connsiteX1" fmla="*/ 857737 w 1345417"/>
              <a:gd name="connsiteY1" fmla="*/ 2336801 h 3855720"/>
              <a:gd name="connsiteX2" fmla="*/ 222801 w 1345417"/>
              <a:gd name="connsiteY2" fmla="*/ 1427480 h 3855720"/>
              <a:gd name="connsiteX3" fmla="*/ 1345417 w 1345417"/>
              <a:gd name="connsiteY3" fmla="*/ 0 h 3855720"/>
              <a:gd name="connsiteX0" fmla="*/ 382817 w 1348017"/>
              <a:gd name="connsiteY0" fmla="*/ 3855720 h 3855720"/>
              <a:gd name="connsiteX1" fmla="*/ 860337 w 1348017"/>
              <a:gd name="connsiteY1" fmla="*/ 2336801 h 3855720"/>
              <a:gd name="connsiteX2" fmla="*/ 332081 w 1348017"/>
              <a:gd name="connsiteY2" fmla="*/ 1391920 h 3855720"/>
              <a:gd name="connsiteX3" fmla="*/ 1348017 w 1348017"/>
              <a:gd name="connsiteY3" fmla="*/ 0 h 3855720"/>
              <a:gd name="connsiteX0" fmla="*/ 382817 w 1348218"/>
              <a:gd name="connsiteY0" fmla="*/ 3855720 h 3855720"/>
              <a:gd name="connsiteX1" fmla="*/ 860337 w 1348218"/>
              <a:gd name="connsiteY1" fmla="*/ 2336801 h 3855720"/>
              <a:gd name="connsiteX2" fmla="*/ 332081 w 1348218"/>
              <a:gd name="connsiteY2" fmla="*/ 1391920 h 3855720"/>
              <a:gd name="connsiteX3" fmla="*/ 1348017 w 1348218"/>
              <a:gd name="connsiteY3" fmla="*/ 0 h 3855720"/>
              <a:gd name="connsiteX0" fmla="*/ 388878 w 1354279"/>
              <a:gd name="connsiteY0" fmla="*/ 3855720 h 3855720"/>
              <a:gd name="connsiteX1" fmla="*/ 866398 w 1354279"/>
              <a:gd name="connsiteY1" fmla="*/ 2336801 h 3855720"/>
              <a:gd name="connsiteX2" fmla="*/ 338142 w 1354279"/>
              <a:gd name="connsiteY2" fmla="*/ 1391920 h 3855720"/>
              <a:gd name="connsiteX3" fmla="*/ 1354078 w 1354279"/>
              <a:gd name="connsiteY3" fmla="*/ 0 h 3855720"/>
              <a:gd name="connsiteX0" fmla="*/ 391192 w 1356593"/>
              <a:gd name="connsiteY0" fmla="*/ 3855720 h 3855720"/>
              <a:gd name="connsiteX1" fmla="*/ 868712 w 1356593"/>
              <a:gd name="connsiteY1" fmla="*/ 2336801 h 3855720"/>
              <a:gd name="connsiteX2" fmla="*/ 340456 w 1356593"/>
              <a:gd name="connsiteY2" fmla="*/ 1391920 h 3855720"/>
              <a:gd name="connsiteX3" fmla="*/ 1356392 w 1356593"/>
              <a:gd name="connsiteY3" fmla="*/ 0 h 3855720"/>
              <a:gd name="connsiteX0" fmla="*/ 391192 w 1356571"/>
              <a:gd name="connsiteY0" fmla="*/ 3855720 h 3855720"/>
              <a:gd name="connsiteX1" fmla="*/ 868712 w 1356571"/>
              <a:gd name="connsiteY1" fmla="*/ 2336801 h 3855720"/>
              <a:gd name="connsiteX2" fmla="*/ 340456 w 1356571"/>
              <a:gd name="connsiteY2" fmla="*/ 1391920 h 3855720"/>
              <a:gd name="connsiteX3" fmla="*/ 1356392 w 1356571"/>
              <a:gd name="connsiteY3" fmla="*/ 0 h 3855720"/>
              <a:gd name="connsiteX0" fmla="*/ 391192 w 1356562"/>
              <a:gd name="connsiteY0" fmla="*/ 3855720 h 3855720"/>
              <a:gd name="connsiteX1" fmla="*/ 868712 w 1356562"/>
              <a:gd name="connsiteY1" fmla="*/ 2336801 h 3855720"/>
              <a:gd name="connsiteX2" fmla="*/ 340456 w 1356562"/>
              <a:gd name="connsiteY2" fmla="*/ 1391920 h 3855720"/>
              <a:gd name="connsiteX3" fmla="*/ 1356392 w 1356562"/>
              <a:gd name="connsiteY3" fmla="*/ 0 h 3855720"/>
              <a:gd name="connsiteX0" fmla="*/ 391192 w 1356588"/>
              <a:gd name="connsiteY0" fmla="*/ 3855720 h 3855720"/>
              <a:gd name="connsiteX1" fmla="*/ 868712 w 1356588"/>
              <a:gd name="connsiteY1" fmla="*/ 2336801 h 3855720"/>
              <a:gd name="connsiteX2" fmla="*/ 340456 w 1356588"/>
              <a:gd name="connsiteY2" fmla="*/ 1391920 h 3855720"/>
              <a:gd name="connsiteX3" fmla="*/ 1356392 w 1356588"/>
              <a:gd name="connsiteY3" fmla="*/ 0 h 3855720"/>
              <a:gd name="connsiteX0" fmla="*/ 408622 w 1374018"/>
              <a:gd name="connsiteY0" fmla="*/ 3855720 h 3855720"/>
              <a:gd name="connsiteX1" fmla="*/ 886142 w 1374018"/>
              <a:gd name="connsiteY1" fmla="*/ 2336801 h 3855720"/>
              <a:gd name="connsiteX2" fmla="*/ 357886 w 1374018"/>
              <a:gd name="connsiteY2" fmla="*/ 1391920 h 3855720"/>
              <a:gd name="connsiteX3" fmla="*/ 1373822 w 1374018"/>
              <a:gd name="connsiteY3" fmla="*/ 0 h 3855720"/>
              <a:gd name="connsiteX0" fmla="*/ 408622 w 887574"/>
              <a:gd name="connsiteY0" fmla="*/ 2463800 h 2463800"/>
              <a:gd name="connsiteX1" fmla="*/ 886142 w 887574"/>
              <a:gd name="connsiteY1" fmla="*/ 944881 h 2463800"/>
              <a:gd name="connsiteX2" fmla="*/ 357886 w 887574"/>
              <a:gd name="connsiteY2" fmla="*/ 0 h 2463800"/>
              <a:gd name="connsiteX0" fmla="*/ 408622 w 891748"/>
              <a:gd name="connsiteY0" fmla="*/ 2463800 h 2463800"/>
              <a:gd name="connsiteX1" fmla="*/ 886142 w 891748"/>
              <a:gd name="connsiteY1" fmla="*/ 944881 h 2463800"/>
              <a:gd name="connsiteX2" fmla="*/ 357886 w 891748"/>
              <a:gd name="connsiteY2" fmla="*/ 0 h 2463800"/>
              <a:gd name="connsiteX0" fmla="*/ 395865 w 874014"/>
              <a:gd name="connsiteY0" fmla="*/ 2299970 h 2299970"/>
              <a:gd name="connsiteX1" fmla="*/ 873385 w 874014"/>
              <a:gd name="connsiteY1" fmla="*/ 781051 h 2299970"/>
              <a:gd name="connsiteX2" fmla="*/ 171774 w 874014"/>
              <a:gd name="connsiteY2" fmla="*/ 0 h 2299970"/>
              <a:gd name="connsiteX0" fmla="*/ 395865 w 874014"/>
              <a:gd name="connsiteY0" fmla="*/ 2299970 h 2299970"/>
              <a:gd name="connsiteX1" fmla="*/ 873385 w 874014"/>
              <a:gd name="connsiteY1" fmla="*/ 781051 h 2299970"/>
              <a:gd name="connsiteX2" fmla="*/ 171774 w 874014"/>
              <a:gd name="connsiteY2" fmla="*/ 0 h 2299970"/>
              <a:gd name="connsiteX0" fmla="*/ 406521 w 885956"/>
              <a:gd name="connsiteY0" fmla="*/ 2299970 h 2299970"/>
              <a:gd name="connsiteX1" fmla="*/ 884041 w 885956"/>
              <a:gd name="connsiteY1" fmla="*/ 781051 h 2299970"/>
              <a:gd name="connsiteX2" fmla="*/ 182430 w 885956"/>
              <a:gd name="connsiteY2" fmla="*/ 0 h 2299970"/>
              <a:gd name="connsiteX0" fmla="*/ 362011 w 841446"/>
              <a:gd name="connsiteY0" fmla="*/ 2299970 h 2299970"/>
              <a:gd name="connsiteX1" fmla="*/ 839531 w 841446"/>
              <a:gd name="connsiteY1" fmla="*/ 781051 h 2299970"/>
              <a:gd name="connsiteX2" fmla="*/ 137920 w 841446"/>
              <a:gd name="connsiteY2" fmla="*/ 0 h 2299970"/>
              <a:gd name="connsiteX0" fmla="*/ 366252 w 820402"/>
              <a:gd name="connsiteY0" fmla="*/ 2299970 h 2299970"/>
              <a:gd name="connsiteX1" fmla="*/ 818372 w 820402"/>
              <a:gd name="connsiteY1" fmla="*/ 806451 h 2299970"/>
              <a:gd name="connsiteX2" fmla="*/ 142161 w 820402"/>
              <a:gd name="connsiteY2" fmla="*/ 0 h 2299970"/>
              <a:gd name="connsiteX0" fmla="*/ 352903 w 806599"/>
              <a:gd name="connsiteY0" fmla="*/ 2383790 h 2383790"/>
              <a:gd name="connsiteX1" fmla="*/ 805023 w 806599"/>
              <a:gd name="connsiteY1" fmla="*/ 890271 h 2383790"/>
              <a:gd name="connsiteX2" fmla="*/ 8797 w 806599"/>
              <a:gd name="connsiteY2" fmla="*/ 0 h 2383790"/>
              <a:gd name="connsiteX0" fmla="*/ 366300 w 820031"/>
              <a:gd name="connsiteY0" fmla="*/ 2383790 h 2383790"/>
              <a:gd name="connsiteX1" fmla="*/ 818420 w 820031"/>
              <a:gd name="connsiteY1" fmla="*/ 890271 h 2383790"/>
              <a:gd name="connsiteX2" fmla="*/ 22194 w 820031"/>
              <a:gd name="connsiteY2" fmla="*/ 0 h 2383790"/>
              <a:gd name="connsiteX0" fmla="*/ 366013 w 819578"/>
              <a:gd name="connsiteY0" fmla="*/ 2383790 h 2383790"/>
              <a:gd name="connsiteX1" fmla="*/ 818133 w 819578"/>
              <a:gd name="connsiteY1" fmla="*/ 890271 h 2383790"/>
              <a:gd name="connsiteX2" fmla="*/ 21907 w 819578"/>
              <a:gd name="connsiteY2" fmla="*/ 0 h 2383790"/>
              <a:gd name="connsiteX0" fmla="*/ 796226 w 797671"/>
              <a:gd name="connsiteY0" fmla="*/ 890271 h 890271"/>
              <a:gd name="connsiteX1" fmla="*/ 0 w 797671"/>
              <a:gd name="connsiteY1" fmla="*/ 0 h 890271"/>
              <a:gd name="connsiteX0" fmla="*/ 0 w 1479565"/>
              <a:gd name="connsiteY0" fmla="*/ 157637 h 235841"/>
              <a:gd name="connsiteX1" fmla="*/ 1441006 w 1479565"/>
              <a:gd name="connsiteY1" fmla="*/ 200054 h 235841"/>
              <a:gd name="connsiteX0" fmla="*/ 0 w 1501674"/>
              <a:gd name="connsiteY0" fmla="*/ 5126 h 117156"/>
              <a:gd name="connsiteX1" fmla="*/ 1441006 w 1501674"/>
              <a:gd name="connsiteY1" fmla="*/ 47543 h 117156"/>
              <a:gd name="connsiteX0" fmla="*/ 0 w 1055450"/>
              <a:gd name="connsiteY0" fmla="*/ 1134111 h 1134111"/>
              <a:gd name="connsiteX1" fmla="*/ 959422 w 1055450"/>
              <a:gd name="connsiteY1" fmla="*/ 0 h 1134111"/>
              <a:gd name="connsiteX0" fmla="*/ 0 w 959422"/>
              <a:gd name="connsiteY0" fmla="*/ 1134111 h 1134111"/>
              <a:gd name="connsiteX1" fmla="*/ 959422 w 959422"/>
              <a:gd name="connsiteY1" fmla="*/ 0 h 1134111"/>
              <a:gd name="connsiteX0" fmla="*/ 0 w 966476"/>
              <a:gd name="connsiteY0" fmla="*/ 1134111 h 1134111"/>
              <a:gd name="connsiteX1" fmla="*/ 959422 w 966476"/>
              <a:gd name="connsiteY1" fmla="*/ 0 h 1134111"/>
              <a:gd name="connsiteX0" fmla="*/ 0 w 953065"/>
              <a:gd name="connsiteY0" fmla="*/ 1542543 h 1542543"/>
              <a:gd name="connsiteX1" fmla="*/ 941134 w 953065"/>
              <a:gd name="connsiteY1" fmla="*/ 0 h 1542543"/>
              <a:gd name="connsiteX0" fmla="*/ 0 w 985548"/>
              <a:gd name="connsiteY0" fmla="*/ 1542543 h 1542543"/>
              <a:gd name="connsiteX1" fmla="*/ 941134 w 985548"/>
              <a:gd name="connsiteY1" fmla="*/ 0 h 1542543"/>
              <a:gd name="connsiteX0" fmla="*/ 0 w 1017376"/>
              <a:gd name="connsiteY0" fmla="*/ 1524255 h 1524255"/>
              <a:gd name="connsiteX1" fmla="*/ 983806 w 1017376"/>
              <a:gd name="connsiteY1" fmla="*/ 0 h 1524255"/>
              <a:gd name="connsiteX0" fmla="*/ 0 w 997043"/>
              <a:gd name="connsiteY0" fmla="*/ 1524255 h 1524255"/>
              <a:gd name="connsiteX1" fmla="*/ 983806 w 997043"/>
              <a:gd name="connsiteY1" fmla="*/ 0 h 1524255"/>
              <a:gd name="connsiteX0" fmla="*/ 0 w 522400"/>
              <a:gd name="connsiteY0" fmla="*/ 1922189 h 1922189"/>
              <a:gd name="connsiteX1" fmla="*/ 27073 w 522400"/>
              <a:gd name="connsiteY1" fmla="*/ 0 h 1922189"/>
              <a:gd name="connsiteX0" fmla="*/ 66060 w 564572"/>
              <a:gd name="connsiteY0" fmla="*/ 2006856 h 2006856"/>
              <a:gd name="connsiteX1" fmla="*/ 0 w 564572"/>
              <a:gd name="connsiteY1" fmla="*/ 0 h 2006856"/>
              <a:gd name="connsiteX0" fmla="*/ 66060 w 575491"/>
              <a:gd name="connsiteY0" fmla="*/ 2006856 h 2006856"/>
              <a:gd name="connsiteX1" fmla="*/ 0 w 575491"/>
              <a:gd name="connsiteY1" fmla="*/ 0 h 2006856"/>
              <a:gd name="connsiteX0" fmla="*/ 226927 w 698417"/>
              <a:gd name="connsiteY0" fmla="*/ 2023789 h 2023789"/>
              <a:gd name="connsiteX1" fmla="*/ 0 w 698417"/>
              <a:gd name="connsiteY1" fmla="*/ 0 h 2023789"/>
              <a:gd name="connsiteX0" fmla="*/ 226927 w 821906"/>
              <a:gd name="connsiteY0" fmla="*/ 2023789 h 2023789"/>
              <a:gd name="connsiteX1" fmla="*/ 0 w 821906"/>
              <a:gd name="connsiteY1" fmla="*/ 0 h 2023789"/>
              <a:gd name="connsiteX0" fmla="*/ 125327 w 744143"/>
              <a:gd name="connsiteY0" fmla="*/ 2032256 h 2032256"/>
              <a:gd name="connsiteX1" fmla="*/ 0 w 744143"/>
              <a:gd name="connsiteY1" fmla="*/ 0 h 2032256"/>
              <a:gd name="connsiteX0" fmla="*/ 130379 w 715075"/>
              <a:gd name="connsiteY0" fmla="*/ 2032256 h 2032256"/>
              <a:gd name="connsiteX1" fmla="*/ 5052 w 715075"/>
              <a:gd name="connsiteY1" fmla="*/ 0 h 2032256"/>
              <a:gd name="connsiteX0" fmla="*/ 125327 w 735329"/>
              <a:gd name="connsiteY0" fmla="*/ 2032256 h 2032256"/>
              <a:gd name="connsiteX1" fmla="*/ 0 w 735329"/>
              <a:gd name="connsiteY1" fmla="*/ 0 h 2032256"/>
              <a:gd name="connsiteX0" fmla="*/ 125345 w 730150"/>
              <a:gd name="connsiteY0" fmla="*/ 2032256 h 2032256"/>
              <a:gd name="connsiteX1" fmla="*/ 18 w 730150"/>
              <a:gd name="connsiteY1" fmla="*/ 0 h 2032256"/>
              <a:gd name="connsiteX0" fmla="*/ 125345 w 730150"/>
              <a:gd name="connsiteY0" fmla="*/ 2032256 h 2032256"/>
              <a:gd name="connsiteX1" fmla="*/ 18 w 730150"/>
              <a:gd name="connsiteY1" fmla="*/ 0 h 2032256"/>
              <a:gd name="connsiteX0" fmla="*/ 125344 w 793974"/>
              <a:gd name="connsiteY0" fmla="*/ 2032256 h 2032256"/>
              <a:gd name="connsiteX1" fmla="*/ 17 w 793974"/>
              <a:gd name="connsiteY1" fmla="*/ 0 h 2032256"/>
              <a:gd name="connsiteX0" fmla="*/ 125347 w 647602"/>
              <a:gd name="connsiteY0" fmla="*/ 2032256 h 2032256"/>
              <a:gd name="connsiteX1" fmla="*/ 20 w 647602"/>
              <a:gd name="connsiteY1" fmla="*/ 0 h 2032256"/>
              <a:gd name="connsiteX0" fmla="*/ 125350 w 568879"/>
              <a:gd name="connsiteY0" fmla="*/ 2032256 h 2032256"/>
              <a:gd name="connsiteX1" fmla="*/ 23 w 568879"/>
              <a:gd name="connsiteY1" fmla="*/ 0 h 2032256"/>
              <a:gd name="connsiteX0" fmla="*/ 201549 w 628450"/>
              <a:gd name="connsiteY0" fmla="*/ 2032256 h 2032256"/>
              <a:gd name="connsiteX1" fmla="*/ 22 w 628450"/>
              <a:gd name="connsiteY1" fmla="*/ 0 h 2032256"/>
              <a:gd name="connsiteX0" fmla="*/ 208512 w 615873"/>
              <a:gd name="connsiteY0" fmla="*/ 2032256 h 2032256"/>
              <a:gd name="connsiteX1" fmla="*/ 6985 w 615873"/>
              <a:gd name="connsiteY1" fmla="*/ 0 h 2032256"/>
              <a:gd name="connsiteX0" fmla="*/ 207785 w 689147"/>
              <a:gd name="connsiteY0" fmla="*/ 2032256 h 2032256"/>
              <a:gd name="connsiteX1" fmla="*/ 6258 w 689147"/>
              <a:gd name="connsiteY1" fmla="*/ 0 h 2032256"/>
              <a:gd name="connsiteX0" fmla="*/ 207785 w 689147"/>
              <a:gd name="connsiteY0" fmla="*/ 2074589 h 2074589"/>
              <a:gd name="connsiteX1" fmla="*/ 6258 w 689147"/>
              <a:gd name="connsiteY1" fmla="*/ 0 h 2074589"/>
              <a:gd name="connsiteX0" fmla="*/ 201527 w 727958"/>
              <a:gd name="connsiteY0" fmla="*/ 2074589 h 2074589"/>
              <a:gd name="connsiteX1" fmla="*/ 0 w 727958"/>
              <a:gd name="connsiteY1" fmla="*/ 0 h 2074589"/>
              <a:gd name="connsiteX0" fmla="*/ 201527 w 717757"/>
              <a:gd name="connsiteY0" fmla="*/ 2074589 h 2074589"/>
              <a:gd name="connsiteX1" fmla="*/ 0 w 717757"/>
              <a:gd name="connsiteY1" fmla="*/ 0 h 2074589"/>
              <a:gd name="connsiteX0" fmla="*/ 202028 w 698758"/>
              <a:gd name="connsiteY0" fmla="*/ 2074589 h 2074589"/>
              <a:gd name="connsiteX1" fmla="*/ 501 w 698758"/>
              <a:gd name="connsiteY1" fmla="*/ 0 h 2074589"/>
              <a:gd name="connsiteX0" fmla="*/ 207784 w 689146"/>
              <a:gd name="connsiteY0" fmla="*/ 2074589 h 2074589"/>
              <a:gd name="connsiteX1" fmla="*/ 6257 w 689146"/>
              <a:gd name="connsiteY1" fmla="*/ 0 h 2074589"/>
              <a:gd name="connsiteX0" fmla="*/ 229063 w 686030"/>
              <a:gd name="connsiteY0" fmla="*/ 2074589 h 2074589"/>
              <a:gd name="connsiteX1" fmla="*/ 27536 w 686030"/>
              <a:gd name="connsiteY1" fmla="*/ 0 h 2074589"/>
              <a:gd name="connsiteX0" fmla="*/ 224445 w 685565"/>
              <a:gd name="connsiteY0" fmla="*/ 2074589 h 2074589"/>
              <a:gd name="connsiteX1" fmla="*/ 22918 w 685565"/>
              <a:gd name="connsiteY1" fmla="*/ 0 h 2074589"/>
              <a:gd name="connsiteX0" fmla="*/ 211635 w 687066"/>
              <a:gd name="connsiteY0" fmla="*/ 2074589 h 2074589"/>
              <a:gd name="connsiteX1" fmla="*/ 10108 w 687066"/>
              <a:gd name="connsiteY1" fmla="*/ 0 h 2074589"/>
              <a:gd name="connsiteX0" fmla="*/ 214269 w 538943"/>
              <a:gd name="connsiteY0" fmla="*/ 2074589 h 2074589"/>
              <a:gd name="connsiteX1" fmla="*/ 12742 w 538943"/>
              <a:gd name="connsiteY1" fmla="*/ 0 h 2074589"/>
              <a:gd name="connsiteX0" fmla="*/ 213161 w 592748"/>
              <a:gd name="connsiteY0" fmla="*/ 2074589 h 2074589"/>
              <a:gd name="connsiteX1" fmla="*/ 11634 w 592748"/>
              <a:gd name="connsiteY1" fmla="*/ 0 h 2074589"/>
              <a:gd name="connsiteX0" fmla="*/ 212523 w 628891"/>
              <a:gd name="connsiteY0" fmla="*/ 2074589 h 2074589"/>
              <a:gd name="connsiteX1" fmla="*/ 10996 w 628891"/>
              <a:gd name="connsiteY1" fmla="*/ 0 h 2074589"/>
            </a:gdLst>
            <a:ahLst/>
            <a:cxnLst>
              <a:cxn ang="0">
                <a:pos x="connsiteX0" y="connsiteY0"/>
              </a:cxn>
              <a:cxn ang="0">
                <a:pos x="connsiteX1" y="connsiteY1"/>
              </a:cxn>
            </a:cxnLst>
            <a:rect l="l" t="t" r="r" b="b"/>
            <a:pathLst>
              <a:path w="628891" h="2074589">
                <a:moveTo>
                  <a:pt x="212523" y="2074589"/>
                </a:moveTo>
                <a:cubicBezTo>
                  <a:pt x="1315571" y="1032216"/>
                  <a:pt x="-139075" y="1436329"/>
                  <a:pt x="10996" y="0"/>
                </a:cubicBezTo>
              </a:path>
            </a:pathLst>
          </a:custGeom>
          <a:noFill/>
          <a:ln w="76200">
            <a:solidFill>
              <a:srgbClr val="62B230"/>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latin typeface="Huawei Sans" panose="020C0503030203020204" pitchFamily="34" charset="0"/>
              <a:ea typeface="方正兰亭黑简体" panose="02000000000000000000" pitchFamily="2" charset="-122"/>
            </a:endParaRPr>
          </a:p>
        </p:txBody>
      </p:sp>
      <p:sp>
        <p:nvSpPr>
          <p:cNvPr id="50" name="文本框 49"/>
          <p:cNvSpPr txBox="1"/>
          <p:nvPr/>
        </p:nvSpPr>
        <p:spPr bwMode="gray">
          <a:xfrm>
            <a:off x="5745251" y="5580248"/>
            <a:ext cx="5532349" cy="553998"/>
          </a:xfrm>
          <a:prstGeom prst="rect">
            <a:avLst/>
          </a:prstGeom>
          <a:noFill/>
        </p:spPr>
        <p:txBody>
          <a:bodyPr wrap="square" rtlCol="0">
            <a:spAutoFit/>
          </a:bodyPr>
          <a:lstStyle/>
          <a:p>
            <a:pPr fontAlgn="ctr">
              <a:lnSpc>
                <a:spcPts val="1800"/>
              </a:lnSpc>
              <a:spcBef>
                <a:spcPts val="0"/>
              </a:spcBef>
              <a:spcAft>
                <a:spcPts val="0"/>
              </a:spcAft>
            </a:pPr>
            <a:r>
              <a:rPr lang="en-US" sz="1200" dirty="0" smtClean="0">
                <a:latin typeface="Huawei Sans" panose="020C0503030203020204" pitchFamily="34" charset="0"/>
              </a:rPr>
              <a:t>VRRP and MSTP are used together to implement gateway redundancy, load balancing, Layer 2 loop prevention, and reliability.</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276050707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Link Aggregation, iStack, and CSS</a:t>
            </a:r>
            <a:endParaRPr lang="en-US" altLang="zh-CN"/>
          </a:p>
        </p:txBody>
      </p:sp>
      <p:sp>
        <p:nvSpPr>
          <p:cNvPr id="72" name="文本占位符 71"/>
          <p:cNvSpPr>
            <a:spLocks noGrp="1"/>
          </p:cNvSpPr>
          <p:nvPr>
            <p:ph type="body" sz="quarter" idx="4294967295"/>
          </p:nvPr>
        </p:nvSpPr>
        <p:spPr bwMode="gray">
          <a:xfrm>
            <a:off x="6096000" y="1484313"/>
            <a:ext cx="5653088" cy="4443412"/>
          </a:xfrm>
        </p:spPr>
        <p:txBody>
          <a:bodyPr/>
          <a:lstStyle/>
          <a:p>
            <a:pPr algn="l"/>
            <a:r>
              <a:rPr lang="en-US" sz="1400" dirty="0" smtClean="0"/>
              <a:t>Ethernet link aggregation, also known as Eth-Trunk, bundles multiple physical links into a logical link to increase link bandwidth, without having to upgrade hardware. </a:t>
            </a:r>
          </a:p>
          <a:p>
            <a:pPr algn="l"/>
            <a:r>
              <a:rPr lang="en-US" sz="1400" dirty="0" smtClean="0"/>
              <a:t>Intelligent stack (</a:t>
            </a:r>
            <a:r>
              <a:rPr lang="en-US" sz="1400" dirty="0" err="1" smtClean="0"/>
              <a:t>iStack</a:t>
            </a:r>
            <a:r>
              <a:rPr lang="en-US" sz="1400" dirty="0" smtClean="0"/>
              <a:t>) enables multiple stacking-capable switches to function as a single logical switch. </a:t>
            </a:r>
            <a:r>
              <a:rPr lang="en-US" sz="1400" dirty="0" err="1" smtClean="0"/>
              <a:t>iStack</a:t>
            </a:r>
            <a:r>
              <a:rPr lang="en-US" sz="1400" dirty="0" smtClean="0"/>
              <a:t> is applicable to Huawei fixed switches.</a:t>
            </a:r>
          </a:p>
          <a:p>
            <a:pPr algn="l"/>
            <a:r>
              <a:rPr lang="en-US" sz="1400" dirty="0" smtClean="0"/>
              <a:t>A cluster switch system (CSS), also known as a cluster, combines two clustering-capable switches into a single logical switch. CSS is applicable to Huawei modular switches.</a:t>
            </a:r>
          </a:p>
          <a:p>
            <a:pPr algn="l"/>
            <a:r>
              <a:rPr lang="en-US" sz="1400" dirty="0" smtClean="0"/>
              <a:t>Link aggregation can be used with </a:t>
            </a:r>
            <a:r>
              <a:rPr lang="en-US" sz="1400" dirty="0" err="1" smtClean="0"/>
              <a:t>iStack</a:t>
            </a:r>
            <a:r>
              <a:rPr lang="en-US" sz="1400" dirty="0" smtClean="0"/>
              <a:t>/CSS to implement link-level and device-level reliability and increase network bandwidth.</a:t>
            </a:r>
            <a:endParaRPr lang="en-US" altLang="zh-CN" sz="1400" dirty="0"/>
          </a:p>
        </p:txBody>
      </p:sp>
      <p:sp>
        <p:nvSpPr>
          <p:cNvPr id="3" name="圆角矩形 2"/>
          <p:cNvSpPr/>
          <p:nvPr/>
        </p:nvSpPr>
        <p:spPr bwMode="gray">
          <a:xfrm>
            <a:off x="739087" y="5167367"/>
            <a:ext cx="2406981" cy="548787"/>
          </a:xfrm>
          <a:prstGeom prst="roundRect">
            <a:avLst>
              <a:gd name="adj" fmla="val 4236"/>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fontAlgn="ctr">
              <a:lnSpc>
                <a:spcPts val="2000"/>
              </a:lnSpc>
            </a:pPr>
            <a:endParaRPr lang="en-US" altLang="zh-CN" sz="1400" b="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任意多边形 3"/>
          <p:cNvSpPr/>
          <p:nvPr/>
        </p:nvSpPr>
        <p:spPr bwMode="gray">
          <a:xfrm>
            <a:off x="1097508" y="5547397"/>
            <a:ext cx="1710657" cy="116515"/>
          </a:xfrm>
          <a:custGeom>
            <a:avLst/>
            <a:gdLst>
              <a:gd name="connsiteX0" fmla="*/ 0 w 1898650"/>
              <a:gd name="connsiteY0" fmla="*/ 0 h 209550"/>
              <a:gd name="connsiteX1" fmla="*/ 0 w 1898650"/>
              <a:gd name="connsiteY1" fmla="*/ 209550 h 209550"/>
              <a:gd name="connsiteX2" fmla="*/ 1898650 w 1898650"/>
              <a:gd name="connsiteY2" fmla="*/ 209550 h 209550"/>
              <a:gd name="connsiteX3" fmla="*/ 1898650 w 1898650"/>
              <a:gd name="connsiteY3" fmla="*/ 0 h 209550"/>
            </a:gdLst>
            <a:ahLst/>
            <a:cxnLst>
              <a:cxn ang="0">
                <a:pos x="connsiteX0" y="connsiteY0"/>
              </a:cxn>
              <a:cxn ang="0">
                <a:pos x="connsiteX1" y="connsiteY1"/>
              </a:cxn>
              <a:cxn ang="0">
                <a:pos x="connsiteX2" y="connsiteY2"/>
              </a:cxn>
              <a:cxn ang="0">
                <a:pos x="connsiteX3" y="connsiteY3"/>
              </a:cxn>
            </a:cxnLst>
            <a:rect l="l" t="t" r="r" b="b"/>
            <a:pathLst>
              <a:path w="1898650" h="209550">
                <a:moveTo>
                  <a:pt x="0" y="0"/>
                </a:moveTo>
                <a:lnTo>
                  <a:pt x="0" y="209550"/>
                </a:lnTo>
                <a:lnTo>
                  <a:pt x="1898650" y="209550"/>
                </a:lnTo>
                <a:lnTo>
                  <a:pt x="1898650" y="0"/>
                </a:lnTo>
              </a:path>
            </a:pathLst>
          </a:custGeom>
          <a:noFill/>
          <a:ln w="2857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p:cNvCxnSpPr>
            <a:endCxn id="6" idx="0"/>
          </p:cNvCxnSpPr>
          <p:nvPr/>
        </p:nvCxnSpPr>
        <p:spPr bwMode="gray">
          <a:xfrm>
            <a:off x="1007351" y="5398102"/>
            <a:ext cx="0" cy="47148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824177" y="5869591"/>
            <a:ext cx="366348" cy="27971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2679051" y="5869591"/>
            <a:ext cx="366348" cy="279710"/>
          </a:xfrm>
          <a:prstGeom prst="rect">
            <a:avLst/>
          </a:prstGeom>
        </p:spPr>
      </p:pic>
      <p:cxnSp>
        <p:nvCxnSpPr>
          <p:cNvPr id="8" name="直接连接符 7"/>
          <p:cNvCxnSpPr>
            <a:endCxn id="7" idx="0"/>
          </p:cNvCxnSpPr>
          <p:nvPr/>
        </p:nvCxnSpPr>
        <p:spPr bwMode="gray">
          <a:xfrm>
            <a:off x="2862225" y="5398102"/>
            <a:ext cx="0" cy="47148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sp>
        <p:nvSpPr>
          <p:cNvPr id="9" name="TextBox 77"/>
          <p:cNvSpPr txBox="1"/>
          <p:nvPr/>
        </p:nvSpPr>
        <p:spPr bwMode="gray">
          <a:xfrm>
            <a:off x="762810" y="5382047"/>
            <a:ext cx="1390745" cy="316351"/>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400" b="1" err="1" smtClean="0">
                <a:solidFill>
                  <a:srgbClr val="000000"/>
                </a:solidFill>
                <a:latin typeface="Huawei Sans" panose="020C0503030203020204" pitchFamily="34" charset="0"/>
              </a:rPr>
              <a:t>iStack</a:t>
            </a:r>
            <a:endParaRPr lang="en-US" altLang="zh-CN" sz="1400" b="1">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1733250" y="5876681"/>
            <a:ext cx="366348" cy="279710"/>
          </a:xfrm>
          <a:prstGeom prst="rect">
            <a:avLst/>
          </a:prstGeom>
        </p:spPr>
      </p:pic>
      <p:cxnSp>
        <p:nvCxnSpPr>
          <p:cNvPr id="11" name="直接连接符 10"/>
          <p:cNvCxnSpPr>
            <a:endCxn id="10" idx="0"/>
          </p:cNvCxnSpPr>
          <p:nvPr/>
        </p:nvCxnSpPr>
        <p:spPr bwMode="gray">
          <a:xfrm>
            <a:off x="1916424" y="5398102"/>
            <a:ext cx="0" cy="47857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bwMode="gray">
          <a:xfrm>
            <a:off x="1192354" y="5396030"/>
            <a:ext cx="539067"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sp>
        <p:nvSpPr>
          <p:cNvPr id="13" name="圆角矩形 12"/>
          <p:cNvSpPr/>
          <p:nvPr/>
        </p:nvSpPr>
        <p:spPr bwMode="gray">
          <a:xfrm>
            <a:off x="2530303" y="2623120"/>
            <a:ext cx="1595397" cy="483351"/>
          </a:xfrm>
          <a:prstGeom prst="roundRect">
            <a:avLst>
              <a:gd name="adj" fmla="val 4236"/>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fontAlgn="ctr">
              <a:lnSpc>
                <a:spcPts val="2000"/>
              </a:lnSpc>
            </a:pPr>
            <a:endParaRPr lang="en-US" altLang="zh-CN" sz="1400" b="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连接符 13"/>
          <p:cNvCxnSpPr>
            <a:stCxn id="68" idx="3"/>
          </p:cNvCxnSpPr>
          <p:nvPr/>
        </p:nvCxnSpPr>
        <p:spPr bwMode="gray">
          <a:xfrm>
            <a:off x="3025825" y="2923166"/>
            <a:ext cx="607764"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sp>
        <p:nvSpPr>
          <p:cNvPr id="15" name="TextBox 77"/>
          <p:cNvSpPr txBox="1"/>
          <p:nvPr/>
        </p:nvSpPr>
        <p:spPr bwMode="gray">
          <a:xfrm>
            <a:off x="2619265" y="2602644"/>
            <a:ext cx="1390745" cy="316351"/>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400" b="1" smtClean="0">
                <a:solidFill>
                  <a:srgbClr val="000000"/>
                </a:solidFill>
                <a:latin typeface="Huawei Sans" panose="020C0503030203020204" pitchFamily="34" charset="0"/>
              </a:rPr>
              <a:t>CSS</a:t>
            </a:r>
            <a:endParaRPr lang="en-US" sz="1400" b="1">
              <a:solidFill>
                <a:srgbClr val="000000"/>
              </a:solidFill>
              <a:latin typeface="Huawei Sans" panose="020C0503030203020204" pitchFamily="34" charset="0"/>
            </a:endParaRPr>
          </a:p>
        </p:txBody>
      </p:sp>
      <p:sp>
        <p:nvSpPr>
          <p:cNvPr id="16" name="圆角矩形 15"/>
          <p:cNvSpPr/>
          <p:nvPr/>
        </p:nvSpPr>
        <p:spPr bwMode="gray">
          <a:xfrm>
            <a:off x="2633198" y="3806342"/>
            <a:ext cx="1407273" cy="420785"/>
          </a:xfrm>
          <a:prstGeom prst="roundRect">
            <a:avLst>
              <a:gd name="adj" fmla="val 4236"/>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fontAlgn="ctr">
              <a:lnSpc>
                <a:spcPts val="2000"/>
              </a:lnSpc>
            </a:pPr>
            <a:endParaRPr lang="en-US" altLang="zh-CN" sz="1400" b="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连接符 16"/>
          <p:cNvCxnSpPr>
            <a:stCxn id="67" idx="3"/>
            <a:endCxn id="66" idx="1"/>
          </p:cNvCxnSpPr>
          <p:nvPr/>
        </p:nvCxnSpPr>
        <p:spPr bwMode="gray">
          <a:xfrm>
            <a:off x="3146068" y="4044519"/>
            <a:ext cx="337141"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cxnSp>
        <p:nvCxnSpPr>
          <p:cNvPr id="18" name="直接连接符 17"/>
          <p:cNvCxnSpPr/>
          <p:nvPr/>
        </p:nvCxnSpPr>
        <p:spPr bwMode="gray">
          <a:xfrm>
            <a:off x="2101427" y="5396030"/>
            <a:ext cx="575795"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sp>
        <p:nvSpPr>
          <p:cNvPr id="19" name="圆角矩形 18"/>
          <p:cNvSpPr/>
          <p:nvPr/>
        </p:nvSpPr>
        <p:spPr bwMode="gray">
          <a:xfrm>
            <a:off x="3437658" y="5167367"/>
            <a:ext cx="2406981" cy="548787"/>
          </a:xfrm>
          <a:prstGeom prst="roundRect">
            <a:avLst>
              <a:gd name="adj" fmla="val 4236"/>
            </a:avLst>
          </a:prstGeom>
          <a:solidFill>
            <a:srgbClr val="F2FBFC"/>
          </a:solidFill>
          <a:ln w="12700">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fontAlgn="ctr">
              <a:lnSpc>
                <a:spcPts val="2000"/>
              </a:lnSpc>
            </a:pPr>
            <a:endParaRPr lang="en-US" altLang="zh-CN" sz="1400" b="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任意多边形 19"/>
          <p:cNvSpPr/>
          <p:nvPr/>
        </p:nvSpPr>
        <p:spPr bwMode="gray">
          <a:xfrm>
            <a:off x="3796079" y="5547397"/>
            <a:ext cx="1710657" cy="116515"/>
          </a:xfrm>
          <a:custGeom>
            <a:avLst/>
            <a:gdLst>
              <a:gd name="connsiteX0" fmla="*/ 0 w 1898650"/>
              <a:gd name="connsiteY0" fmla="*/ 0 h 209550"/>
              <a:gd name="connsiteX1" fmla="*/ 0 w 1898650"/>
              <a:gd name="connsiteY1" fmla="*/ 209550 h 209550"/>
              <a:gd name="connsiteX2" fmla="*/ 1898650 w 1898650"/>
              <a:gd name="connsiteY2" fmla="*/ 209550 h 209550"/>
              <a:gd name="connsiteX3" fmla="*/ 1898650 w 1898650"/>
              <a:gd name="connsiteY3" fmla="*/ 0 h 209550"/>
            </a:gdLst>
            <a:ahLst/>
            <a:cxnLst>
              <a:cxn ang="0">
                <a:pos x="connsiteX0" y="connsiteY0"/>
              </a:cxn>
              <a:cxn ang="0">
                <a:pos x="connsiteX1" y="connsiteY1"/>
              </a:cxn>
              <a:cxn ang="0">
                <a:pos x="connsiteX2" y="connsiteY2"/>
              </a:cxn>
              <a:cxn ang="0">
                <a:pos x="connsiteX3" y="connsiteY3"/>
              </a:cxn>
            </a:cxnLst>
            <a:rect l="l" t="t" r="r" b="b"/>
            <a:pathLst>
              <a:path w="1898650" h="209550">
                <a:moveTo>
                  <a:pt x="0" y="0"/>
                </a:moveTo>
                <a:lnTo>
                  <a:pt x="0" y="209550"/>
                </a:lnTo>
                <a:lnTo>
                  <a:pt x="1898650" y="209550"/>
                </a:lnTo>
                <a:lnTo>
                  <a:pt x="1898650" y="0"/>
                </a:lnTo>
              </a:path>
            </a:pathLst>
          </a:custGeom>
          <a:noFill/>
          <a:ln w="28575">
            <a:solidFill>
              <a:srgbClr val="30B5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p:cNvCxnSpPr>
            <a:endCxn id="22" idx="0"/>
          </p:cNvCxnSpPr>
          <p:nvPr/>
        </p:nvCxnSpPr>
        <p:spPr bwMode="gray">
          <a:xfrm>
            <a:off x="3705922" y="5398102"/>
            <a:ext cx="0" cy="47148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3522748" y="5869591"/>
            <a:ext cx="366348" cy="279710"/>
          </a:xfrm>
          <a:prstGeom prst="rect">
            <a:avLst/>
          </a:prstGeom>
        </p:spPr>
      </p:pic>
      <p:pic>
        <p:nvPicPr>
          <p:cNvPr id="23" name="图片 22"/>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377622" y="5869591"/>
            <a:ext cx="366348" cy="279710"/>
          </a:xfrm>
          <a:prstGeom prst="rect">
            <a:avLst/>
          </a:prstGeom>
        </p:spPr>
      </p:pic>
      <p:cxnSp>
        <p:nvCxnSpPr>
          <p:cNvPr id="24" name="直接连接符 23"/>
          <p:cNvCxnSpPr>
            <a:endCxn id="23" idx="0"/>
          </p:cNvCxnSpPr>
          <p:nvPr/>
        </p:nvCxnSpPr>
        <p:spPr bwMode="gray">
          <a:xfrm>
            <a:off x="5560796" y="5398102"/>
            <a:ext cx="0" cy="47148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pic>
        <p:nvPicPr>
          <p:cNvPr id="25" name="图片 24"/>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4435479" y="5876681"/>
            <a:ext cx="366348" cy="279710"/>
          </a:xfrm>
          <a:prstGeom prst="rect">
            <a:avLst/>
          </a:prstGeom>
        </p:spPr>
      </p:pic>
      <p:cxnSp>
        <p:nvCxnSpPr>
          <p:cNvPr id="26" name="直接连接符 25"/>
          <p:cNvCxnSpPr>
            <a:endCxn id="25" idx="0"/>
          </p:cNvCxnSpPr>
          <p:nvPr/>
        </p:nvCxnSpPr>
        <p:spPr bwMode="gray">
          <a:xfrm>
            <a:off x="4618653" y="5398102"/>
            <a:ext cx="0" cy="47857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bwMode="gray">
          <a:xfrm>
            <a:off x="3890925" y="5396030"/>
            <a:ext cx="539066"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cxnSp>
        <p:nvCxnSpPr>
          <p:cNvPr id="28" name="直接连接符 27"/>
          <p:cNvCxnSpPr/>
          <p:nvPr/>
        </p:nvCxnSpPr>
        <p:spPr bwMode="gray">
          <a:xfrm>
            <a:off x="4799997" y="5396030"/>
            <a:ext cx="575795"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sp>
        <p:nvSpPr>
          <p:cNvPr id="29" name="TextBox 77"/>
          <p:cNvSpPr txBox="1"/>
          <p:nvPr/>
        </p:nvSpPr>
        <p:spPr bwMode="gray">
          <a:xfrm>
            <a:off x="1620901" y="3861602"/>
            <a:ext cx="1390745" cy="316351"/>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400" b="1" err="1" smtClean="0">
                <a:solidFill>
                  <a:srgbClr val="000000"/>
                </a:solidFill>
                <a:latin typeface="Huawei Sans" panose="020C0503030203020204" pitchFamily="34" charset="0"/>
              </a:rPr>
              <a:t>iStack</a:t>
            </a:r>
            <a:endParaRPr lang="en-US" altLang="zh-CN" sz="1400" b="1">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30" name="直接连接符 29"/>
          <p:cNvCxnSpPr/>
          <p:nvPr/>
        </p:nvCxnSpPr>
        <p:spPr bwMode="gray">
          <a:xfrm flipH="1">
            <a:off x="1007352" y="4199856"/>
            <a:ext cx="1939934"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gray">
          <a:xfrm flipH="1">
            <a:off x="1916424" y="4199856"/>
            <a:ext cx="1030862" cy="1044808"/>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bwMode="gray">
          <a:xfrm flipH="1">
            <a:off x="2862226" y="4199856"/>
            <a:ext cx="85060" cy="1044808"/>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bwMode="gray">
          <a:xfrm>
            <a:off x="2947286" y="4199856"/>
            <a:ext cx="758636"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bwMode="gray">
          <a:xfrm>
            <a:off x="2947286" y="4199856"/>
            <a:ext cx="1667709"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bwMode="gray">
          <a:xfrm>
            <a:off x="2947286" y="4199856"/>
            <a:ext cx="2613510"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bwMode="gray">
          <a:xfrm flipH="1">
            <a:off x="1007351" y="4199856"/>
            <a:ext cx="2665142"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bwMode="gray">
          <a:xfrm>
            <a:off x="3672494" y="4199856"/>
            <a:ext cx="1888303"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bwMode="gray">
          <a:xfrm>
            <a:off x="3672493" y="4199856"/>
            <a:ext cx="33429"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gray">
          <a:xfrm flipH="1">
            <a:off x="2862225" y="4199856"/>
            <a:ext cx="810268" cy="1044808"/>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bwMode="gray">
          <a:xfrm flipH="1">
            <a:off x="1916424" y="4199856"/>
            <a:ext cx="1756069" cy="1044808"/>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bwMode="gray">
          <a:xfrm>
            <a:off x="3672493" y="4199856"/>
            <a:ext cx="942502"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bwMode="gray">
          <a:xfrm rot="5400000">
            <a:off x="4193070" y="4091870"/>
            <a:ext cx="259960" cy="1770784"/>
          </a:xfrm>
          <a:prstGeom prst="ellipse">
            <a:avLst/>
          </a:prstGeom>
          <a:noFill/>
          <a:ln w="25400" cap="flat" cmpd="sng" algn="ctr">
            <a:solidFill>
              <a:srgbClr val="FFD17D"/>
            </a:solidFill>
            <a:prstDash val="solid"/>
          </a:ln>
          <a:effectLst/>
        </p:spPr>
        <p:txBody>
          <a:bodyPr rtlCol="0" anchor="ctr"/>
          <a:lstStyle/>
          <a:p>
            <a:pPr algn="ctr" defTabSz="914034" fontAlgn="ctr"/>
            <a:endParaRPr lang="en-US" altLang="zh-CN" sz="1799"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直接连接符 42"/>
          <p:cNvCxnSpPr/>
          <p:nvPr/>
        </p:nvCxnSpPr>
        <p:spPr bwMode="gray">
          <a:xfrm>
            <a:off x="2831019" y="3077511"/>
            <a:ext cx="116267" cy="808896"/>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bwMode="gray">
          <a:xfrm flipH="1">
            <a:off x="2947286" y="3077511"/>
            <a:ext cx="878835" cy="808896"/>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bwMode="gray">
          <a:xfrm>
            <a:off x="2831019" y="3077511"/>
            <a:ext cx="841474" cy="808896"/>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bwMode="gray">
          <a:xfrm flipH="1">
            <a:off x="3672493" y="3077511"/>
            <a:ext cx="153628" cy="808896"/>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sp>
        <p:nvSpPr>
          <p:cNvPr id="47" name="椭圆 46"/>
          <p:cNvSpPr/>
          <p:nvPr/>
        </p:nvSpPr>
        <p:spPr bwMode="gray">
          <a:xfrm rot="5400000">
            <a:off x="3234572" y="2904999"/>
            <a:ext cx="120799" cy="1120180"/>
          </a:xfrm>
          <a:prstGeom prst="ellipse">
            <a:avLst/>
          </a:prstGeom>
          <a:noFill/>
          <a:ln w="25400" cap="flat" cmpd="sng" algn="ctr">
            <a:solidFill>
              <a:srgbClr val="FFD17D"/>
            </a:solidFill>
            <a:prstDash val="solid"/>
          </a:ln>
          <a:effectLst/>
        </p:spPr>
        <p:txBody>
          <a:bodyPr rtlCol="0" anchor="ctr"/>
          <a:lstStyle/>
          <a:p>
            <a:pPr algn="ctr" defTabSz="914034" fontAlgn="ctr"/>
            <a:endParaRPr lang="en-US" altLang="zh-CN" sz="1799"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椭圆 47"/>
          <p:cNvSpPr/>
          <p:nvPr/>
        </p:nvSpPr>
        <p:spPr bwMode="gray">
          <a:xfrm rot="5400000">
            <a:off x="2177099" y="4066294"/>
            <a:ext cx="259960" cy="1770784"/>
          </a:xfrm>
          <a:prstGeom prst="ellipse">
            <a:avLst/>
          </a:prstGeom>
          <a:noFill/>
          <a:ln w="25400" cap="flat" cmpd="sng" algn="ctr">
            <a:solidFill>
              <a:srgbClr val="FFD17D"/>
            </a:solidFill>
            <a:prstDash val="solid"/>
          </a:ln>
          <a:effectLst/>
        </p:spPr>
        <p:txBody>
          <a:bodyPr rtlCol="0" anchor="ctr"/>
          <a:lstStyle/>
          <a:p>
            <a:pPr algn="ctr" defTabSz="914034" fontAlgn="ctr"/>
            <a:endParaRPr lang="en-US" altLang="zh-CN" sz="1799"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159"/>
          <p:cNvSpPr/>
          <p:nvPr/>
        </p:nvSpPr>
        <p:spPr bwMode="gray">
          <a:xfrm flipH="1">
            <a:off x="2970217" y="1500604"/>
            <a:ext cx="768320" cy="3892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0" name="图片 49"/>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3163940" y="1851463"/>
            <a:ext cx="380872" cy="312315"/>
          </a:xfrm>
          <a:prstGeom prst="rect">
            <a:avLst/>
          </a:prstGeom>
        </p:spPr>
      </p:pic>
      <p:cxnSp>
        <p:nvCxnSpPr>
          <p:cNvPr id="51" name="直接连接符 50"/>
          <p:cNvCxnSpPr>
            <a:endCxn id="50" idx="2"/>
          </p:cNvCxnSpPr>
          <p:nvPr/>
        </p:nvCxnSpPr>
        <p:spPr bwMode="gray">
          <a:xfrm flipV="1">
            <a:off x="2831019" y="2163778"/>
            <a:ext cx="523357" cy="595520"/>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69" idx="0"/>
            <a:endCxn id="50" idx="2"/>
          </p:cNvCxnSpPr>
          <p:nvPr/>
        </p:nvCxnSpPr>
        <p:spPr bwMode="gray">
          <a:xfrm flipH="1" flipV="1">
            <a:off x="3354376" y="2163778"/>
            <a:ext cx="470765" cy="602663"/>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sp>
        <p:nvSpPr>
          <p:cNvPr id="53" name="TextBox 77"/>
          <p:cNvSpPr txBox="1"/>
          <p:nvPr/>
        </p:nvSpPr>
        <p:spPr bwMode="gray">
          <a:xfrm>
            <a:off x="3468395" y="5386950"/>
            <a:ext cx="1390745" cy="316351"/>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400" b="1" err="1" smtClean="0">
                <a:solidFill>
                  <a:srgbClr val="000000"/>
                </a:solidFill>
                <a:latin typeface="Huawei Sans" panose="020C0503030203020204" pitchFamily="34" charset="0"/>
              </a:rPr>
              <a:t>iStack</a:t>
            </a:r>
            <a:endParaRPr lang="en-US" altLang="zh-CN" sz="1400" b="1">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54" name="椭圆 53"/>
          <p:cNvSpPr/>
          <p:nvPr/>
        </p:nvSpPr>
        <p:spPr bwMode="gray">
          <a:xfrm rot="5400000">
            <a:off x="3292659" y="1870608"/>
            <a:ext cx="120799" cy="1120180"/>
          </a:xfrm>
          <a:prstGeom prst="ellipse">
            <a:avLst/>
          </a:prstGeom>
          <a:noFill/>
          <a:ln w="25400" cap="flat" cmpd="sng" algn="ctr">
            <a:solidFill>
              <a:srgbClr val="FFD17D"/>
            </a:solidFill>
            <a:prstDash val="solid"/>
          </a:ln>
          <a:effectLst/>
        </p:spPr>
        <p:txBody>
          <a:bodyPr rtlCol="0" anchor="ctr"/>
          <a:lstStyle/>
          <a:p>
            <a:pPr algn="ctr" defTabSz="914034" fontAlgn="ctr"/>
            <a:endParaRPr lang="en-US" altLang="zh-CN" sz="1799"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5" name="直接连接符 54"/>
          <p:cNvCxnSpPr/>
          <p:nvPr/>
        </p:nvCxnSpPr>
        <p:spPr bwMode="gray">
          <a:xfrm>
            <a:off x="631493" y="2035278"/>
            <a:ext cx="500188" cy="0"/>
          </a:xfrm>
          <a:prstGeom prst="line">
            <a:avLst/>
          </a:prstGeom>
          <a:solidFill>
            <a:schemeClr val="accent1"/>
          </a:solidFill>
          <a:ln w="28575" cap="flat" cmpd="sng" algn="ctr">
            <a:solidFill>
              <a:srgbClr val="30B5C5"/>
            </a:solidFill>
            <a:prstDash val="solid"/>
            <a:round/>
            <a:headEnd type="none" w="med" len="med"/>
            <a:tailEnd type="none" w="med" len="med"/>
          </a:ln>
          <a:effectLst/>
        </p:spPr>
      </p:cxnSp>
      <p:sp>
        <p:nvSpPr>
          <p:cNvPr id="56" name="TextBox 77"/>
          <p:cNvSpPr txBox="1"/>
          <p:nvPr/>
        </p:nvSpPr>
        <p:spPr bwMode="gray">
          <a:xfrm>
            <a:off x="1093821" y="1889880"/>
            <a:ext cx="1583400" cy="316351"/>
          </a:xfrm>
          <a:prstGeom prst="rect">
            <a:avLst/>
          </a:prstGeom>
          <a:noFill/>
          <a:ln w="9525">
            <a:noFill/>
            <a:miter lim="800000"/>
            <a:headEnd/>
            <a:tailEnd/>
          </a:ln>
        </p:spPr>
        <p:txBody>
          <a:bodyPr wrap="square" lIns="99941" tIns="49966" rIns="99941" bIns="49966" rtlCol="0">
            <a:spAutoFit/>
          </a:bodyPr>
          <a:lstStyle/>
          <a:p>
            <a:pPr defTabSz="1001248" eaLnBrk="0" fontAlgn="ctr" hangingPunct="0"/>
            <a:r>
              <a:rPr lang="en-US" sz="1400" dirty="0" err="1" smtClean="0">
                <a:solidFill>
                  <a:srgbClr val="000000"/>
                </a:solidFill>
                <a:latin typeface="Huawei Sans" panose="020C0503030203020204" pitchFamily="34" charset="0"/>
              </a:rPr>
              <a:t>iStack</a:t>
            </a:r>
            <a:r>
              <a:rPr lang="en-US" sz="1400" dirty="0" smtClean="0">
                <a:solidFill>
                  <a:srgbClr val="000000"/>
                </a:solidFill>
                <a:latin typeface="Huawei Sans" panose="020C0503030203020204" pitchFamily="34" charset="0"/>
              </a:rPr>
              <a:t>/CSS Link</a:t>
            </a:r>
            <a:endParaRPr lang="en-US" sz="1400" dirty="0">
              <a:solidFill>
                <a:srgbClr val="000000"/>
              </a:solidFill>
              <a:latin typeface="Huawei Sans" panose="020C0503030203020204" pitchFamily="34" charset="0"/>
            </a:endParaRPr>
          </a:p>
        </p:txBody>
      </p:sp>
      <p:sp>
        <p:nvSpPr>
          <p:cNvPr id="57" name="椭圆 56"/>
          <p:cNvSpPr/>
          <p:nvPr/>
        </p:nvSpPr>
        <p:spPr bwMode="gray">
          <a:xfrm rot="5400000">
            <a:off x="865969" y="2103367"/>
            <a:ext cx="129345" cy="598295"/>
          </a:xfrm>
          <a:prstGeom prst="ellipse">
            <a:avLst/>
          </a:prstGeom>
          <a:noFill/>
          <a:ln w="25400" cap="flat" cmpd="sng" algn="ctr">
            <a:solidFill>
              <a:srgbClr val="FFD17D"/>
            </a:solidFill>
            <a:prstDash val="solid"/>
          </a:ln>
          <a:effectLst/>
        </p:spPr>
        <p:txBody>
          <a:bodyPr rtlCol="0" anchor="ctr"/>
          <a:lstStyle/>
          <a:p>
            <a:pPr algn="ctr" defTabSz="914034" fontAlgn="ctr"/>
            <a:endParaRPr lang="en-US" altLang="zh-CN" sz="1799"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77"/>
          <p:cNvSpPr txBox="1"/>
          <p:nvPr/>
        </p:nvSpPr>
        <p:spPr bwMode="gray">
          <a:xfrm>
            <a:off x="1200912" y="2259763"/>
            <a:ext cx="1390745" cy="316351"/>
          </a:xfrm>
          <a:prstGeom prst="rect">
            <a:avLst/>
          </a:prstGeom>
          <a:noFill/>
          <a:ln w="9525">
            <a:noFill/>
            <a:miter lim="800000"/>
            <a:headEnd/>
            <a:tailEnd/>
          </a:ln>
        </p:spPr>
        <p:txBody>
          <a:bodyPr wrap="square" lIns="99941" tIns="49966" rIns="99941" bIns="49966" rtlCol="0">
            <a:spAutoFit/>
          </a:bodyPr>
          <a:lstStyle/>
          <a:p>
            <a:pPr defTabSz="1001248" eaLnBrk="0" fontAlgn="ctr" hangingPunct="0"/>
            <a:r>
              <a:rPr lang="en-US" sz="1400" dirty="0" smtClean="0">
                <a:solidFill>
                  <a:srgbClr val="000000"/>
                </a:solidFill>
                <a:latin typeface="Huawei Sans" panose="020C0503030203020204" pitchFamily="34" charset="0"/>
              </a:rPr>
              <a:t>Eth-Trunk</a:t>
            </a:r>
            <a:endParaRPr lang="en-US" sz="1400" dirty="0">
              <a:solidFill>
                <a:srgbClr val="000000"/>
              </a:solidFill>
              <a:latin typeface="Huawei Sans" panose="020C0503030203020204" pitchFamily="34" charset="0"/>
            </a:endParaRPr>
          </a:p>
        </p:txBody>
      </p:sp>
      <p:sp>
        <p:nvSpPr>
          <p:cNvPr id="59" name="矩形 58"/>
          <p:cNvSpPr/>
          <p:nvPr/>
        </p:nvSpPr>
        <p:spPr bwMode="gray">
          <a:xfrm>
            <a:off x="2970217" y="1599430"/>
            <a:ext cx="787396" cy="276999"/>
          </a:xfrm>
          <a:prstGeom prst="rect">
            <a:avLst/>
          </a:prstGeom>
        </p:spPr>
        <p:txBody>
          <a:bodyPr wrap="none">
            <a:spAutoFit/>
          </a:bodyPr>
          <a:lstStyle/>
          <a:p>
            <a:pPr lvl="0" algn="ctr" fontAlgn="ctr"/>
            <a:r>
              <a:rPr lang="en-US" sz="1200" dirty="0" smtClean="0">
                <a:solidFill>
                  <a:prstClr val="black"/>
                </a:solidFill>
                <a:latin typeface="Huawei Sans" panose="020C0503030203020204" pitchFamily="34" charset="0"/>
              </a:rPr>
              <a:t>Network</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5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820519" y="5244664"/>
            <a:ext cx="370006" cy="302732"/>
          </a:xfrm>
          <a:prstGeom prst="rect">
            <a:avLst/>
          </a:prstGeom>
        </p:spPr>
      </p:pic>
      <p:pic>
        <p:nvPicPr>
          <p:cNvPr id="61" name="图片 60"/>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729592" y="5244664"/>
            <a:ext cx="370006" cy="302732"/>
          </a:xfrm>
          <a:prstGeom prst="rect">
            <a:avLst/>
          </a:prstGeom>
        </p:spPr>
      </p:pic>
      <p:pic>
        <p:nvPicPr>
          <p:cNvPr id="62" name="图片 61"/>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2675393" y="5244664"/>
            <a:ext cx="370006" cy="302732"/>
          </a:xfrm>
          <a:prstGeom prst="rect">
            <a:avLst/>
          </a:prstGeom>
        </p:spPr>
      </p:pic>
      <p:pic>
        <p:nvPicPr>
          <p:cNvPr id="63" name="图片 62"/>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522748" y="5244664"/>
            <a:ext cx="370006" cy="302732"/>
          </a:xfrm>
          <a:prstGeom prst="rect">
            <a:avLst/>
          </a:prstGeom>
        </p:spPr>
      </p:pic>
      <p:pic>
        <p:nvPicPr>
          <p:cNvPr id="64" name="图片 6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4431821" y="5244664"/>
            <a:ext cx="370006" cy="302732"/>
          </a:xfrm>
          <a:prstGeom prst="rect">
            <a:avLst/>
          </a:prstGeom>
        </p:spPr>
      </p:pic>
      <p:pic>
        <p:nvPicPr>
          <p:cNvPr id="65" name="图片 64"/>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373964" y="5244664"/>
            <a:ext cx="370006" cy="302732"/>
          </a:xfrm>
          <a:prstGeom prst="rect">
            <a:avLst/>
          </a:prstGeom>
        </p:spPr>
      </p:pic>
      <p:pic>
        <p:nvPicPr>
          <p:cNvPr id="66" name="图片 65"/>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3483209" y="3887794"/>
            <a:ext cx="383103" cy="313449"/>
          </a:xfrm>
          <a:prstGeom prst="rect">
            <a:avLst/>
          </a:prstGeom>
        </p:spPr>
      </p:pic>
      <p:pic>
        <p:nvPicPr>
          <p:cNvPr id="67" name="图片 66"/>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2762965" y="3887794"/>
            <a:ext cx="383103" cy="313449"/>
          </a:xfrm>
          <a:prstGeom prst="rect">
            <a:avLst/>
          </a:prstGeom>
        </p:spPr>
      </p:pic>
      <p:pic>
        <p:nvPicPr>
          <p:cNvPr id="68" name="图片 67"/>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2642722" y="2766441"/>
            <a:ext cx="383103" cy="313449"/>
          </a:xfrm>
          <a:prstGeom prst="rect">
            <a:avLst/>
          </a:prstGeom>
        </p:spPr>
      </p:pic>
      <p:pic>
        <p:nvPicPr>
          <p:cNvPr id="69" name="图片 68"/>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3633589" y="2766441"/>
            <a:ext cx="383103" cy="313449"/>
          </a:xfrm>
          <a:prstGeom prst="rect">
            <a:avLst/>
          </a:prstGeom>
        </p:spPr>
      </p:pic>
    </p:spTree>
    <p:extLst>
      <p:ext uri="{BB962C8B-B14F-4D97-AF65-F5344CB8AC3E}">
        <p14:creationId xmlns:p14="http://schemas.microsoft.com/office/powerpoint/2010/main" val="333015548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AE1927F-2BD6-419D-B062-C6ACF31B77FC}"/>
              </a:ext>
            </a:extLst>
          </p:cNvPr>
          <p:cNvSpPr>
            <a:spLocks noGrp="1"/>
          </p:cNvSpPr>
          <p:nvPr>
            <p:ph type="title"/>
          </p:nvPr>
        </p:nvSpPr>
        <p:spPr bwMode="gray"/>
        <p:txBody>
          <a:bodyPr>
            <a:normAutofit/>
          </a:bodyPr>
          <a:lstStyle/>
          <a:p>
            <a:r>
              <a:rPr lang="en-US" smtClean="0"/>
              <a:t>Network Quality Analysis (NQA)</a:t>
            </a:r>
            <a:endParaRPr lang="en-US"/>
          </a:p>
        </p:txBody>
      </p:sp>
      <p:sp>
        <p:nvSpPr>
          <p:cNvPr id="3" name="Text Placeholder 2">
            <a:extLst>
              <a:ext uri="{FF2B5EF4-FFF2-40B4-BE49-F238E27FC236}">
                <a16:creationId xmlns="" xmlns:a16="http://schemas.microsoft.com/office/drawing/2014/main" id="{41ED5D3C-7D88-4129-A713-93F3ECF6806F}"/>
              </a:ext>
            </a:extLst>
          </p:cNvPr>
          <p:cNvSpPr>
            <a:spLocks noGrp="1"/>
          </p:cNvSpPr>
          <p:nvPr>
            <p:ph type="body" sz="quarter" idx="4294967295"/>
          </p:nvPr>
        </p:nvSpPr>
        <p:spPr bwMode="gray">
          <a:xfrm>
            <a:off x="6096001" y="1052513"/>
            <a:ext cx="5653087" cy="4875212"/>
          </a:xfrm>
        </p:spPr>
        <p:txBody>
          <a:bodyPr/>
          <a:lstStyle/>
          <a:p>
            <a:pPr algn="l"/>
            <a:r>
              <a:rPr lang="en-US" sz="1400" dirty="0" smtClean="0"/>
              <a:t>To visualize the quality of network services and allow users to check whether the quality of network services meets requirements, the following measures must be taken:</a:t>
            </a:r>
          </a:p>
          <a:p>
            <a:pPr marL="536575" lvl="1" indent="-228600"/>
            <a:r>
              <a:rPr lang="en-US" sz="1200" dirty="0" smtClean="0"/>
              <a:t>Enable the device to provide network service quality information.</a:t>
            </a:r>
          </a:p>
          <a:p>
            <a:pPr marL="536575" lvl="1" indent="-228600"/>
            <a:r>
              <a:rPr lang="en-US" sz="1200" dirty="0" smtClean="0"/>
              <a:t>Deploy probe devices to monitor network service quality.</a:t>
            </a:r>
          </a:p>
          <a:p>
            <a:pPr algn="l"/>
            <a:r>
              <a:rPr lang="en-US" sz="1400" dirty="0" smtClean="0"/>
              <a:t>The preceding measures require devices to provide statistical parameters such as the delay, jitter, and packet loss ratio and require dedicated probe devices. These requirements increase investments on devices.</a:t>
            </a:r>
          </a:p>
          <a:p>
            <a:pPr algn="l"/>
            <a:r>
              <a:rPr lang="en-US" sz="1400" dirty="0" smtClean="0"/>
              <a:t>NQA can precisely test the network operating status and output statistics without using dedicated probe devices, effectively reducing costs. </a:t>
            </a:r>
            <a:endParaRPr lang="en-US" altLang="zh-CN" sz="1400" dirty="0" smtClean="0"/>
          </a:p>
          <a:p>
            <a:pPr algn="l"/>
            <a:r>
              <a:rPr lang="en-US" sz="1400" dirty="0" smtClean="0"/>
              <a:t>NQA measures network performance and collects statistics on the delay, jitter, and packet loss ratio in real time.</a:t>
            </a:r>
            <a:endParaRPr lang="en-US" altLang="zh-CN" sz="1400" dirty="0"/>
          </a:p>
        </p:txBody>
      </p:sp>
      <p:pic>
        <p:nvPicPr>
          <p:cNvPr id="4" name="Picture 12" descr="E:\2016.01\1.12 扁平化图标\蓝色\AR-蓝色最新-40.png">
            <a:extLst>
              <a:ext uri="{FF2B5EF4-FFF2-40B4-BE49-F238E27FC236}">
                <a16:creationId xmlns="" xmlns:a16="http://schemas.microsoft.com/office/drawing/2014/main" id="{AFEBAB38-3C14-44F2-93EA-7A117F2B73D0}"/>
              </a:ext>
            </a:extLst>
          </p:cNvPr>
          <p:cNvPicPr>
            <a:picLocks noChangeAspect="1" noChangeArrowheads="1"/>
          </p:cNvPicPr>
          <p:nvPr/>
        </p:nvPicPr>
        <p:blipFill>
          <a:blip r:embed="rId3" cstate="print"/>
          <a:srcRect/>
          <a:stretch>
            <a:fillRect/>
          </a:stretch>
        </p:blipFill>
        <p:spPr bwMode="gray">
          <a:xfrm>
            <a:off x="729036" y="3938861"/>
            <a:ext cx="440049" cy="360040"/>
          </a:xfrm>
          <a:prstGeom prst="rect">
            <a:avLst/>
          </a:prstGeom>
          <a:noFill/>
        </p:spPr>
      </p:pic>
      <p:pic>
        <p:nvPicPr>
          <p:cNvPr id="5" name="Picture 12" descr="E:\2016.01\1.12 扁平化图标\蓝色\AR-蓝色最新-40.png">
            <a:extLst>
              <a:ext uri="{FF2B5EF4-FFF2-40B4-BE49-F238E27FC236}">
                <a16:creationId xmlns="" xmlns:a16="http://schemas.microsoft.com/office/drawing/2014/main" id="{592835B9-C526-4DEE-959B-34A8E7847D71}"/>
              </a:ext>
            </a:extLst>
          </p:cNvPr>
          <p:cNvPicPr>
            <a:picLocks noChangeAspect="1" noChangeArrowheads="1"/>
          </p:cNvPicPr>
          <p:nvPr/>
        </p:nvPicPr>
        <p:blipFill>
          <a:blip r:embed="rId3" cstate="print"/>
          <a:srcRect/>
          <a:stretch>
            <a:fillRect/>
          </a:stretch>
        </p:blipFill>
        <p:spPr bwMode="gray">
          <a:xfrm>
            <a:off x="5042083" y="3938861"/>
            <a:ext cx="440049" cy="360040"/>
          </a:xfrm>
          <a:prstGeom prst="rect">
            <a:avLst/>
          </a:prstGeom>
          <a:noFill/>
        </p:spPr>
      </p:pic>
      <p:sp>
        <p:nvSpPr>
          <p:cNvPr id="6" name="Freeform 159">
            <a:extLst>
              <a:ext uri="{FF2B5EF4-FFF2-40B4-BE49-F238E27FC236}">
                <a16:creationId xmlns="" xmlns:a16="http://schemas.microsoft.com/office/drawing/2014/main" id="{DBA60D68-C68C-4D31-8BEC-6641CD6250EA}"/>
              </a:ext>
            </a:extLst>
          </p:cNvPr>
          <p:cNvSpPr/>
          <p:nvPr/>
        </p:nvSpPr>
        <p:spPr bwMode="gray">
          <a:xfrm flipH="1">
            <a:off x="2668000" y="3778576"/>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44000" rtlCol="0" anchor="ctr">
            <a:noAutofit/>
          </a:bodyPr>
          <a:lstStyle/>
          <a:p>
            <a:pPr algn="ctr" fontAlgn="ctr"/>
            <a:r>
              <a:rPr lang="en-US" sz="1200" dirty="0" smtClean="0">
                <a:solidFill>
                  <a:schemeClr val="bg1">
                    <a:lumMod val="50000"/>
                  </a:schemeClr>
                </a:solidFill>
                <a:latin typeface="Huawei Sans" panose="020C0503030203020204" pitchFamily="34" charset="0"/>
              </a:rPr>
              <a:t>Network</a:t>
            </a:r>
            <a:endParaRPr lang="en-US" sz="1200" dirty="0">
              <a:solidFill>
                <a:schemeClr val="bg1">
                  <a:lumMod val="50000"/>
                </a:schemeClr>
              </a:solidFill>
              <a:latin typeface="Huawei Sans" panose="020C0503030203020204" pitchFamily="34" charset="0"/>
            </a:endParaRPr>
          </a:p>
        </p:txBody>
      </p:sp>
      <p:cxnSp>
        <p:nvCxnSpPr>
          <p:cNvPr id="7" name="Straight Connector 6">
            <a:extLst>
              <a:ext uri="{FF2B5EF4-FFF2-40B4-BE49-F238E27FC236}">
                <a16:creationId xmlns="" xmlns:a16="http://schemas.microsoft.com/office/drawing/2014/main" id="{416077FA-C3C0-4CF0-AF90-1058695EBF4E}"/>
              </a:ext>
            </a:extLst>
          </p:cNvPr>
          <p:cNvCxnSpPr>
            <a:cxnSpLocks/>
            <a:stCxn id="4" idx="3"/>
            <a:endCxn id="6" idx="21"/>
          </p:cNvCxnSpPr>
          <p:nvPr/>
        </p:nvCxnSpPr>
        <p:spPr bwMode="gray">
          <a:xfrm flipV="1">
            <a:off x="1169085" y="4111886"/>
            <a:ext cx="1498915" cy="699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 xmlns:a16="http://schemas.microsoft.com/office/drawing/2014/main" id="{B8BB05DB-D6A8-44D7-A1B9-B6D564D7C6A5}"/>
              </a:ext>
            </a:extLst>
          </p:cNvPr>
          <p:cNvCxnSpPr>
            <a:cxnSpLocks/>
            <a:stCxn id="5" idx="1"/>
            <a:endCxn id="6" idx="8"/>
          </p:cNvCxnSpPr>
          <p:nvPr/>
        </p:nvCxnSpPr>
        <p:spPr bwMode="gray">
          <a:xfrm flipH="1" flipV="1">
            <a:off x="3577482" y="4103233"/>
            <a:ext cx="1464601" cy="1564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 xmlns:a16="http://schemas.microsoft.com/office/drawing/2014/main" id="{ED2EA4A4-62A2-486B-8DF2-B2AFDDF9E198}"/>
              </a:ext>
            </a:extLst>
          </p:cNvPr>
          <p:cNvSpPr txBox="1"/>
          <p:nvPr/>
        </p:nvSpPr>
        <p:spPr bwMode="gray">
          <a:xfrm>
            <a:off x="1207785" y="2499201"/>
            <a:ext cx="1296425" cy="276999"/>
          </a:xfrm>
          <a:prstGeom prst="rect">
            <a:avLst/>
          </a:prstGeom>
          <a:solidFill>
            <a:srgbClr val="00B050"/>
          </a:solidFill>
          <a:ln>
            <a:noFill/>
          </a:ln>
        </p:spPr>
        <p:txBody>
          <a:bodyPr wrap="square" rtlCol="0" anchor="ctr">
            <a:noAutofit/>
          </a:bodyPr>
          <a:lstStyle>
            <a:defPPr>
              <a:defRPr lang="en-US"/>
            </a:defPPr>
            <a:lvl1pPr algn="ctr">
              <a:defRPr sz="1200">
                <a:solidFill>
                  <a:schemeClr val="bg1"/>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TCP test</a:t>
            </a:r>
            <a:endParaRPr lang="en-US">
              <a:latin typeface="Huawei Sans" panose="020C0503030203020204" pitchFamily="34" charset="0"/>
            </a:endParaRPr>
          </a:p>
        </p:txBody>
      </p:sp>
      <p:sp>
        <p:nvSpPr>
          <p:cNvPr id="12" name="TextBox 11">
            <a:extLst>
              <a:ext uri="{FF2B5EF4-FFF2-40B4-BE49-F238E27FC236}">
                <a16:creationId xmlns="" xmlns:a16="http://schemas.microsoft.com/office/drawing/2014/main" id="{09B9583D-DE55-4AB3-888C-E98C9DAD19DC}"/>
              </a:ext>
            </a:extLst>
          </p:cNvPr>
          <p:cNvSpPr txBox="1"/>
          <p:nvPr/>
        </p:nvSpPr>
        <p:spPr bwMode="gray">
          <a:xfrm>
            <a:off x="1207785" y="2886189"/>
            <a:ext cx="1296425" cy="276999"/>
          </a:xfrm>
          <a:prstGeom prst="rect">
            <a:avLst/>
          </a:prstGeom>
          <a:solidFill>
            <a:srgbClr val="92D050"/>
          </a:solidFill>
          <a:ln>
            <a:noFill/>
          </a:ln>
        </p:spPr>
        <p:txBody>
          <a:bodyPr wrap="square" rtlCol="0" anchor="ctr">
            <a:noAutofit/>
          </a:bodyPr>
          <a:lstStyle>
            <a:defPPr>
              <a:defRPr lang="en-US"/>
            </a:defPPr>
            <a:lvl1pPr algn="ctr">
              <a:defRPr sz="1200">
                <a:solidFill>
                  <a:schemeClr val="bg1"/>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DNS test</a:t>
            </a:r>
            <a:endParaRPr lang="en-US">
              <a:latin typeface="Huawei Sans" panose="020C0503030203020204" pitchFamily="34" charset="0"/>
            </a:endParaRPr>
          </a:p>
        </p:txBody>
      </p:sp>
      <p:sp>
        <p:nvSpPr>
          <p:cNvPr id="13" name="TextBox 12">
            <a:extLst>
              <a:ext uri="{FF2B5EF4-FFF2-40B4-BE49-F238E27FC236}">
                <a16:creationId xmlns="" xmlns:a16="http://schemas.microsoft.com/office/drawing/2014/main" id="{07D6A27B-C9A1-417B-B5D9-17D0C8A17868}"/>
              </a:ext>
            </a:extLst>
          </p:cNvPr>
          <p:cNvSpPr txBox="1"/>
          <p:nvPr/>
        </p:nvSpPr>
        <p:spPr bwMode="gray">
          <a:xfrm>
            <a:off x="1207785" y="3660165"/>
            <a:ext cx="1303373" cy="276999"/>
          </a:xfrm>
          <a:prstGeom prst="rect">
            <a:avLst/>
          </a:prstGeom>
          <a:solidFill>
            <a:srgbClr val="56C4D2"/>
          </a:solidFill>
          <a:ln>
            <a:noFill/>
          </a:ln>
        </p:spPr>
        <p:txBody>
          <a:bodyPr wrap="square" rtlCol="0" anchor="ctr">
            <a:noAutofit/>
          </a:bodyPr>
          <a:lstStyle>
            <a:defPPr>
              <a:defRPr lang="en-US"/>
            </a:defPPr>
            <a:lvl1pPr algn="ctr">
              <a:defRPr sz="1200">
                <a:solidFill>
                  <a:schemeClr val="bg1"/>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HTTP test</a:t>
            </a:r>
            <a:endParaRPr lang="en-US" dirty="0">
              <a:latin typeface="Huawei Sans" panose="020C0503030203020204" pitchFamily="34" charset="0"/>
            </a:endParaRPr>
          </a:p>
        </p:txBody>
      </p:sp>
      <p:sp>
        <p:nvSpPr>
          <p:cNvPr id="14" name="Arrow: Right 13">
            <a:extLst>
              <a:ext uri="{FF2B5EF4-FFF2-40B4-BE49-F238E27FC236}">
                <a16:creationId xmlns="" xmlns:a16="http://schemas.microsoft.com/office/drawing/2014/main" id="{235B9ACD-CC1B-470C-9597-CF475582EF0E}"/>
              </a:ext>
            </a:extLst>
          </p:cNvPr>
          <p:cNvSpPr/>
          <p:nvPr/>
        </p:nvSpPr>
        <p:spPr bwMode="gray">
          <a:xfrm>
            <a:off x="3168024" y="2983709"/>
            <a:ext cx="1521650" cy="404211"/>
          </a:xfrm>
          <a:prstGeom prst="rightArrow">
            <a:avLst>
              <a:gd name="adj1" fmla="val 68851"/>
              <a:gd name="adj2" fmla="val 50000"/>
            </a:avLst>
          </a:prstGeom>
          <a:solidFill>
            <a:srgbClr val="BEE9EE"/>
          </a:solidFill>
          <a:ln>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r>
              <a:rPr lang="en-US" sz="1200" dirty="0" smtClean="0">
                <a:solidFill>
                  <a:schemeClr val="tx1"/>
                </a:solidFill>
                <a:latin typeface="Huawei Sans" panose="020C0503030203020204" pitchFamily="34" charset="0"/>
              </a:rPr>
              <a:t>NQA test instance</a:t>
            </a:r>
            <a:endParaRPr lang="en-US" sz="1200" dirty="0">
              <a:solidFill>
                <a:schemeClr val="tx1"/>
              </a:solidFill>
              <a:latin typeface="Huawei Sans" panose="020C0503030203020204" pitchFamily="34" charset="0"/>
            </a:endParaRPr>
          </a:p>
        </p:txBody>
      </p:sp>
      <p:sp>
        <p:nvSpPr>
          <p:cNvPr id="19" name="Trapezoid 18">
            <a:extLst>
              <a:ext uri="{FF2B5EF4-FFF2-40B4-BE49-F238E27FC236}">
                <a16:creationId xmlns="" xmlns:a16="http://schemas.microsoft.com/office/drawing/2014/main" id="{38BC3546-84E6-471E-8953-B8883D64CB0F}"/>
              </a:ext>
            </a:extLst>
          </p:cNvPr>
          <p:cNvSpPr/>
          <p:nvPr/>
        </p:nvSpPr>
        <p:spPr bwMode="gray">
          <a:xfrm rot="5400000">
            <a:off x="2189492" y="2893900"/>
            <a:ext cx="1373229" cy="583831"/>
          </a:xfrm>
          <a:prstGeom prst="trapezoid">
            <a:avLst>
              <a:gd name="adj" fmla="val 89816"/>
            </a:avLst>
          </a:prstGeom>
          <a:gradFill>
            <a:gsLst>
              <a:gs pos="0">
                <a:schemeClr val="accent1">
                  <a:lumMod val="5000"/>
                  <a:lumOff val="95000"/>
                </a:schemeClr>
              </a:gs>
              <a:gs pos="100000">
                <a:srgbClr val="56C4D2">
                  <a:alpha val="5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sz="1600">
              <a:latin typeface="Huawei Sans" panose="020C0503030203020204" pitchFamily="34" charset="0"/>
            </a:endParaRPr>
          </a:p>
        </p:txBody>
      </p:sp>
      <p:sp>
        <p:nvSpPr>
          <p:cNvPr id="20" name="文本框 34">
            <a:extLst>
              <a:ext uri="{FF2B5EF4-FFF2-40B4-BE49-F238E27FC236}">
                <a16:creationId xmlns="" xmlns:a16="http://schemas.microsoft.com/office/drawing/2014/main" id="{2B950A9F-4929-4BC2-B749-7605FCFF8388}"/>
              </a:ext>
            </a:extLst>
          </p:cNvPr>
          <p:cNvSpPr txBox="1"/>
          <p:nvPr/>
        </p:nvSpPr>
        <p:spPr bwMode="gray">
          <a:xfrm>
            <a:off x="474410" y="4279674"/>
            <a:ext cx="949299" cy="276999"/>
          </a:xfrm>
          <a:prstGeom prst="rect">
            <a:avLst/>
          </a:prstGeom>
          <a:noFill/>
        </p:spPr>
        <p:txBody>
          <a:bodyPr wrap="none" rtlCol="0">
            <a:spAutoFit/>
          </a:bodyPr>
          <a:lstStyle/>
          <a:p>
            <a:pPr fontAlgn="ctr"/>
            <a:r>
              <a:rPr lang="en-US" sz="1200" dirty="0" smtClean="0">
                <a:latin typeface="Huawei Sans" panose="020C0503030203020204" pitchFamily="34" charset="0"/>
              </a:rPr>
              <a:t>NQA client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34">
            <a:extLst>
              <a:ext uri="{FF2B5EF4-FFF2-40B4-BE49-F238E27FC236}">
                <a16:creationId xmlns="" xmlns:a16="http://schemas.microsoft.com/office/drawing/2014/main" id="{9E232339-5D44-4F04-8456-0B91F9C045BB}"/>
              </a:ext>
            </a:extLst>
          </p:cNvPr>
          <p:cNvSpPr txBox="1"/>
          <p:nvPr/>
        </p:nvSpPr>
        <p:spPr bwMode="gray">
          <a:xfrm>
            <a:off x="4746519" y="4279674"/>
            <a:ext cx="990977" cy="276999"/>
          </a:xfrm>
          <a:prstGeom prst="rect">
            <a:avLst/>
          </a:prstGeom>
          <a:noFill/>
        </p:spPr>
        <p:txBody>
          <a:bodyPr wrap="none" rtlCol="0">
            <a:spAutoFit/>
          </a:bodyPr>
          <a:lstStyle/>
          <a:p>
            <a:pPr fontAlgn="ctr"/>
            <a:r>
              <a:rPr lang="en-US" sz="1200" dirty="0" smtClean="0">
                <a:latin typeface="Huawei Sans" panose="020C0503030203020204" pitchFamily="34" charset="0"/>
              </a:rPr>
              <a:t>NQA 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Box 10">
            <a:extLst>
              <a:ext uri="{FF2B5EF4-FFF2-40B4-BE49-F238E27FC236}">
                <a16:creationId xmlns="" xmlns:a16="http://schemas.microsoft.com/office/drawing/2014/main" id="{ED2EA4A4-62A2-486B-8DF2-B2AFDDF9E198}"/>
              </a:ext>
            </a:extLst>
          </p:cNvPr>
          <p:cNvSpPr txBox="1"/>
          <p:nvPr/>
        </p:nvSpPr>
        <p:spPr bwMode="gray">
          <a:xfrm>
            <a:off x="1215234" y="3273177"/>
            <a:ext cx="1288976" cy="276999"/>
          </a:xfrm>
          <a:prstGeom prst="rect">
            <a:avLst/>
          </a:prstGeom>
          <a:solidFill>
            <a:srgbClr val="30B5C5"/>
          </a:solidFill>
          <a:ln>
            <a:noFill/>
          </a:ln>
        </p:spPr>
        <p:txBody>
          <a:bodyPr wrap="square" rtlCol="0" anchor="ctr">
            <a:noAutofit/>
          </a:bodyPr>
          <a:lstStyle>
            <a:defPPr>
              <a:defRPr lang="en-US"/>
            </a:defPPr>
            <a:lvl1pPr algn="ctr">
              <a:defRPr sz="1200">
                <a:solidFill>
                  <a:schemeClr val="bg1"/>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ICMP test</a:t>
            </a:r>
            <a:endParaRPr lang="en-US">
              <a:latin typeface="Huawei Sans" panose="020C0503030203020204" pitchFamily="34" charset="0"/>
            </a:endParaRPr>
          </a:p>
        </p:txBody>
      </p:sp>
    </p:spTree>
    <p:extLst>
      <p:ext uri="{BB962C8B-B14F-4D97-AF65-F5344CB8AC3E}">
        <p14:creationId xmlns:p14="http://schemas.microsoft.com/office/powerpoint/2010/main" val="320678954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Port Isolation</a:t>
            </a:r>
            <a:endParaRPr lang="en-US" altLang="zh-CN"/>
          </a:p>
        </p:txBody>
      </p:sp>
      <p:sp>
        <p:nvSpPr>
          <p:cNvPr id="3" name="文本框 2"/>
          <p:cNvSpPr txBox="1"/>
          <p:nvPr/>
        </p:nvSpPr>
        <p:spPr bwMode="gray">
          <a:xfrm>
            <a:off x="1593368" y="5226457"/>
            <a:ext cx="1806905" cy="276999"/>
          </a:xfrm>
          <a:prstGeom prst="rect">
            <a:avLst/>
          </a:prstGeom>
          <a:noFill/>
        </p:spPr>
        <p:txBody>
          <a:bodyPr wrap="none" rtlCol="0">
            <a:spAutoFit/>
          </a:bodyPr>
          <a:lstStyle/>
          <a:p>
            <a:pPr fontAlgn="ctr"/>
            <a:r>
              <a:rPr lang="en-US" sz="1200" dirty="0" smtClean="0">
                <a:solidFill>
                  <a:srgbClr val="C7000B"/>
                </a:solidFill>
                <a:latin typeface="Huawei Sans" panose="020C0503030203020204" pitchFamily="34" charset="0"/>
              </a:rPr>
              <a:t>VLAN 10 (office VLAN)</a:t>
            </a:r>
            <a:endParaRPr lang="en-US" altLang="zh-CN" sz="1200" dirty="0">
              <a:solidFill>
                <a:srgbClr val="C7000B"/>
              </a:solidFill>
              <a:latin typeface="Huawei Sans" panose="020C0503030203020204" pitchFamily="34" charset="0"/>
            </a:endParaRPr>
          </a:p>
        </p:txBody>
      </p:sp>
      <p:grpSp>
        <p:nvGrpSpPr>
          <p:cNvPr id="4" name="Group 165"/>
          <p:cNvGrpSpPr/>
          <p:nvPr/>
        </p:nvGrpSpPr>
        <p:grpSpPr bwMode="gray">
          <a:xfrm rot="10800000">
            <a:off x="1105023" y="3052364"/>
            <a:ext cx="2766308" cy="1332366"/>
            <a:chOff x="-1233037" y="914446"/>
            <a:chExt cx="1573823" cy="778776"/>
          </a:xfrm>
        </p:grpSpPr>
        <p:cxnSp>
          <p:nvCxnSpPr>
            <p:cNvPr id="5"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7" name="Straight Connector 167"/>
          <p:cNvCxnSpPr/>
          <p:nvPr/>
        </p:nvCxnSpPr>
        <p:spPr bwMode="gray">
          <a:xfrm>
            <a:off x="2478941" y="1740847"/>
            <a:ext cx="0" cy="2628247"/>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8" name="图片 87" descr="汇聚交换机.png"/>
          <p:cNvPicPr>
            <a:picLocks noChangeAspect="1"/>
          </p:cNvPicPr>
          <p:nvPr/>
        </p:nvPicPr>
        <p:blipFill>
          <a:blip r:embed="rId3" cstate="print"/>
          <a:stretch>
            <a:fillRect/>
          </a:stretch>
        </p:blipFill>
        <p:spPr bwMode="gray">
          <a:xfrm>
            <a:off x="2233487" y="1540023"/>
            <a:ext cx="490909" cy="401653"/>
          </a:xfrm>
          <a:prstGeom prst="rect">
            <a:avLst/>
          </a:prstGeom>
        </p:spPr>
      </p:pic>
      <p:pic>
        <p:nvPicPr>
          <p:cNvPr id="9" name="图片 76" descr="接入交换机.png"/>
          <p:cNvPicPr>
            <a:picLocks noChangeAspect="1"/>
          </p:cNvPicPr>
          <p:nvPr/>
        </p:nvPicPr>
        <p:blipFill>
          <a:blip r:embed="rId4" cstate="print"/>
          <a:stretch>
            <a:fillRect/>
          </a:stretch>
        </p:blipFill>
        <p:spPr bwMode="gray">
          <a:xfrm>
            <a:off x="2233487" y="2829528"/>
            <a:ext cx="490909" cy="401653"/>
          </a:xfrm>
          <a:prstGeom prst="rect">
            <a:avLst/>
          </a:prstGeom>
        </p:spPr>
      </p:pic>
      <p:pic>
        <p:nvPicPr>
          <p:cNvPr id="10" name="图片 9" descr="日志告警服务器-蓝.png"/>
          <p:cNvPicPr>
            <a:picLocks noChangeAspect="1"/>
          </p:cNvPicPr>
          <p:nvPr/>
        </p:nvPicPr>
        <p:blipFill>
          <a:blip r:embed="rId5" cstate="print"/>
          <a:stretch>
            <a:fillRect/>
          </a:stretch>
        </p:blipFill>
        <p:spPr bwMode="gray">
          <a:xfrm>
            <a:off x="736605" y="4369094"/>
            <a:ext cx="490552" cy="306312"/>
          </a:xfrm>
          <a:prstGeom prst="rect">
            <a:avLst/>
          </a:prstGeom>
        </p:spPr>
      </p:pic>
      <p:grpSp>
        <p:nvGrpSpPr>
          <p:cNvPr id="11" name="组合 10"/>
          <p:cNvGrpSpPr/>
          <p:nvPr/>
        </p:nvGrpSpPr>
        <p:grpSpPr bwMode="gray">
          <a:xfrm>
            <a:off x="2199851" y="4333441"/>
            <a:ext cx="445956" cy="377619"/>
            <a:chOff x="2557450" y="4936459"/>
            <a:chExt cx="445956" cy="343290"/>
          </a:xfrm>
        </p:grpSpPr>
        <p:pic>
          <p:nvPicPr>
            <p:cNvPr id="12" name="图片 11" descr="开放网络-蓝.png"/>
            <p:cNvPicPr>
              <a:picLocks noChangeAspect="1"/>
            </p:cNvPicPr>
            <p:nvPr/>
          </p:nvPicPr>
          <p:blipFill>
            <a:blip r:embed="rId6" cstate="print"/>
            <a:stretch>
              <a:fillRect/>
            </a:stretch>
          </p:blipFill>
          <p:spPr bwMode="gray">
            <a:xfrm>
              <a:off x="2557450" y="4936459"/>
              <a:ext cx="445956" cy="343290"/>
            </a:xfrm>
            <a:prstGeom prst="rect">
              <a:avLst/>
            </a:prstGeom>
          </p:spPr>
        </p:pic>
        <p:sp>
          <p:nvSpPr>
            <p:cNvPr id="13" name="矩形 12"/>
            <p:cNvSpPr/>
            <p:nvPr/>
          </p:nvSpPr>
          <p:spPr bwMode="gray">
            <a:xfrm>
              <a:off x="2591651" y="4996057"/>
              <a:ext cx="262770" cy="202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sp>
        <p:nvSpPr>
          <p:cNvPr id="14" name="文本框 13"/>
          <p:cNvSpPr txBox="1"/>
          <p:nvPr/>
        </p:nvSpPr>
        <p:spPr bwMode="gray">
          <a:xfrm>
            <a:off x="2698665" y="1593803"/>
            <a:ext cx="1050288" cy="276999"/>
          </a:xfrm>
          <a:prstGeom prst="rect">
            <a:avLst/>
          </a:prstGeom>
          <a:noFill/>
        </p:spPr>
        <p:txBody>
          <a:bodyPr wrap="none" rtlCol="0">
            <a:spAutoFit/>
          </a:bodyPr>
          <a:lstStyle/>
          <a:p>
            <a:pPr fontAlgn="ctr"/>
            <a:r>
              <a:rPr lang="en-US" sz="1200" b="1" smtClean="0">
                <a:latin typeface="Huawei Sans" panose="020C0503030203020204" pitchFamily="34" charset="0"/>
              </a:rPr>
              <a:t>Core switch</a:t>
            </a:r>
            <a:endParaRPr lang="en-US" altLang="zh-CN" sz="1200" b="1">
              <a:latin typeface="Huawei Sans" panose="020C0503030203020204" pitchFamily="34" charset="0"/>
            </a:endParaRPr>
          </a:p>
        </p:txBody>
      </p:sp>
      <p:sp>
        <p:nvSpPr>
          <p:cNvPr id="15" name="文本框 14"/>
          <p:cNvSpPr txBox="1"/>
          <p:nvPr/>
        </p:nvSpPr>
        <p:spPr bwMode="gray">
          <a:xfrm>
            <a:off x="2698665" y="2892014"/>
            <a:ext cx="1327608" cy="276999"/>
          </a:xfrm>
          <a:prstGeom prst="rect">
            <a:avLst/>
          </a:prstGeom>
          <a:noFill/>
        </p:spPr>
        <p:txBody>
          <a:bodyPr wrap="none" rtlCol="0">
            <a:spAutoFit/>
          </a:bodyPr>
          <a:lstStyle/>
          <a:p>
            <a:pPr fontAlgn="ctr"/>
            <a:r>
              <a:rPr lang="en-US" sz="1200" b="1" smtClean="0">
                <a:latin typeface="Huawei Sans" panose="020C0503030203020204" pitchFamily="34" charset="0"/>
              </a:rPr>
              <a:t>Access switch 1</a:t>
            </a:r>
            <a:endParaRPr lang="en-US" altLang="zh-CN" sz="1200" b="1">
              <a:latin typeface="Huawei Sans" panose="020C0503030203020204" pitchFamily="34" charset="0"/>
            </a:endParaRPr>
          </a:p>
        </p:txBody>
      </p:sp>
      <p:sp>
        <p:nvSpPr>
          <p:cNvPr id="16" name="文本框 15"/>
          <p:cNvSpPr txBox="1"/>
          <p:nvPr/>
        </p:nvSpPr>
        <p:spPr bwMode="gray">
          <a:xfrm>
            <a:off x="512041" y="4740756"/>
            <a:ext cx="939681" cy="461665"/>
          </a:xfrm>
          <a:prstGeom prst="rect">
            <a:avLst/>
          </a:prstGeom>
          <a:noFill/>
        </p:spPr>
        <p:txBody>
          <a:bodyPr wrap="none" rtlCol="0">
            <a:spAutoFit/>
          </a:bodyPr>
          <a:lstStyle/>
          <a:p>
            <a:pPr algn="ctr" fontAlgn="ctr"/>
            <a:r>
              <a:rPr lang="en-US" sz="1200" smtClean="0">
                <a:latin typeface="Huawei Sans" panose="020C0503030203020204" pitchFamily="34" charset="0"/>
              </a:rPr>
              <a:t>Terminal 1</a:t>
            </a:r>
            <a:endParaRPr lang="en-US" altLang="zh-CN" sz="1200" smtClean="0">
              <a:latin typeface="Huawei Sans" panose="020C0503030203020204" pitchFamily="34" charset="0"/>
            </a:endParaRPr>
          </a:p>
          <a:p>
            <a:pPr algn="ctr" fontAlgn="ctr"/>
            <a:r>
              <a:rPr lang="en-US" sz="1200" smtClean="0">
                <a:latin typeface="Huawei Sans" panose="020C0503030203020204" pitchFamily="34" charset="0"/>
              </a:rPr>
              <a:t>1.1.1.1/24</a:t>
            </a:r>
            <a:endParaRPr lang="en-US" sz="1200">
              <a:latin typeface="Huawei Sans" panose="020C0503030203020204" pitchFamily="34" charset="0"/>
            </a:endParaRPr>
          </a:p>
        </p:txBody>
      </p:sp>
      <p:sp>
        <p:nvSpPr>
          <p:cNvPr id="17" name="文本框 16"/>
          <p:cNvSpPr txBox="1"/>
          <p:nvPr/>
        </p:nvSpPr>
        <p:spPr bwMode="gray">
          <a:xfrm>
            <a:off x="1994225" y="4740756"/>
            <a:ext cx="939681" cy="461665"/>
          </a:xfrm>
          <a:prstGeom prst="rect">
            <a:avLst/>
          </a:prstGeom>
          <a:noFill/>
        </p:spPr>
        <p:txBody>
          <a:bodyPr wrap="none" rtlCol="0">
            <a:spAutoFit/>
          </a:bodyPr>
          <a:lstStyle/>
          <a:p>
            <a:pPr algn="ctr" fontAlgn="ctr"/>
            <a:r>
              <a:rPr lang="en-US" sz="1200" smtClean="0">
                <a:latin typeface="Huawei Sans" panose="020C0503030203020204" pitchFamily="34" charset="0"/>
              </a:rPr>
              <a:t>Terminal 2</a:t>
            </a:r>
            <a:endParaRPr lang="en-US" altLang="zh-CN" sz="1200" smtClean="0">
              <a:latin typeface="Huawei Sans" panose="020C0503030203020204" pitchFamily="34" charset="0"/>
            </a:endParaRPr>
          </a:p>
          <a:p>
            <a:pPr algn="ctr" fontAlgn="ctr"/>
            <a:r>
              <a:rPr lang="en-US" sz="1200" smtClean="0">
                <a:latin typeface="Huawei Sans" panose="020C0503030203020204" pitchFamily="34" charset="0"/>
              </a:rPr>
              <a:t>1.1.1.2/24</a:t>
            </a:r>
            <a:endParaRPr lang="en-US" sz="1200">
              <a:latin typeface="Huawei Sans" panose="020C0503030203020204" pitchFamily="34" charset="0"/>
            </a:endParaRPr>
          </a:p>
        </p:txBody>
      </p:sp>
      <p:sp>
        <p:nvSpPr>
          <p:cNvPr id="18" name="任意多边形 17"/>
          <p:cNvSpPr/>
          <p:nvPr/>
        </p:nvSpPr>
        <p:spPr bwMode="gray">
          <a:xfrm>
            <a:off x="1306758" y="3647648"/>
            <a:ext cx="1071896" cy="715259"/>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0225"/>
              <a:gd name="connsiteY0" fmla="*/ 319154 h 319154"/>
              <a:gd name="connsiteX1" fmla="*/ 10225 w 10225"/>
              <a:gd name="connsiteY1" fmla="*/ 296120 h 319154"/>
              <a:gd name="connsiteX0" fmla="*/ 0 w 10225"/>
              <a:gd name="connsiteY0" fmla="*/ 319154 h 319154"/>
              <a:gd name="connsiteX1" fmla="*/ 10225 w 10225"/>
              <a:gd name="connsiteY1" fmla="*/ 296120 h 319154"/>
              <a:gd name="connsiteX0" fmla="*/ 0 w 10705"/>
              <a:gd name="connsiteY0" fmla="*/ 308428 h 308428"/>
              <a:gd name="connsiteX1" fmla="*/ 10705 w 10705"/>
              <a:gd name="connsiteY1" fmla="*/ 306805 h 308428"/>
              <a:gd name="connsiteX0" fmla="*/ 0 w 10705"/>
              <a:gd name="connsiteY0" fmla="*/ 294445 h 294445"/>
              <a:gd name="connsiteX1" fmla="*/ 10705 w 10705"/>
              <a:gd name="connsiteY1" fmla="*/ 292822 h 294445"/>
              <a:gd name="connsiteX0" fmla="*/ 0 w 10705"/>
              <a:gd name="connsiteY0" fmla="*/ 287355 h 287355"/>
              <a:gd name="connsiteX1" fmla="*/ 10705 w 10705"/>
              <a:gd name="connsiteY1" fmla="*/ 285732 h 287355"/>
              <a:gd name="connsiteX0" fmla="*/ 0 w 11435"/>
              <a:gd name="connsiteY0" fmla="*/ 297107 h 297107"/>
              <a:gd name="connsiteX1" fmla="*/ 11435 w 11435"/>
              <a:gd name="connsiteY1" fmla="*/ 275602 h 297107"/>
              <a:gd name="connsiteX0" fmla="*/ 0 w 11435"/>
              <a:gd name="connsiteY0" fmla="*/ 312197 h 312197"/>
              <a:gd name="connsiteX1" fmla="*/ 11435 w 11435"/>
              <a:gd name="connsiteY1" fmla="*/ 290692 h 312197"/>
              <a:gd name="connsiteX0" fmla="*/ 0 w 8806"/>
              <a:gd name="connsiteY0" fmla="*/ 322724 h 322724"/>
              <a:gd name="connsiteX1" fmla="*/ 8806 w 8806"/>
              <a:gd name="connsiteY1" fmla="*/ 279808 h 322724"/>
              <a:gd name="connsiteX0" fmla="*/ 0 w 10000"/>
              <a:gd name="connsiteY0" fmla="*/ 10071 h 10071"/>
              <a:gd name="connsiteX1" fmla="*/ 10000 w 10000"/>
              <a:gd name="connsiteY1" fmla="*/ 8741 h 10071"/>
              <a:gd name="connsiteX0" fmla="*/ 0 w 10000"/>
              <a:gd name="connsiteY0" fmla="*/ 10030 h 10030"/>
              <a:gd name="connsiteX1" fmla="*/ 10000 w 10000"/>
              <a:gd name="connsiteY1" fmla="*/ 8700 h 10030"/>
              <a:gd name="connsiteX0" fmla="*/ 0 w 10004"/>
              <a:gd name="connsiteY0" fmla="*/ 9948 h 9948"/>
              <a:gd name="connsiteX1" fmla="*/ 10000 w 10004"/>
              <a:gd name="connsiteY1" fmla="*/ 8618 h 9948"/>
              <a:gd name="connsiteX0" fmla="*/ 0 w 9996"/>
              <a:gd name="connsiteY0" fmla="*/ 9275 h 9275"/>
              <a:gd name="connsiteX1" fmla="*/ 9996 w 9996"/>
              <a:gd name="connsiteY1" fmla="*/ 7938 h 9275"/>
              <a:gd name="connsiteX0" fmla="*/ 0 w 10000"/>
              <a:gd name="connsiteY0" fmla="*/ 10515 h 10515"/>
              <a:gd name="connsiteX1" fmla="*/ 10000 w 10000"/>
              <a:gd name="connsiteY1" fmla="*/ 9073 h 10515"/>
              <a:gd name="connsiteX0" fmla="*/ 0 w 10000"/>
              <a:gd name="connsiteY0" fmla="*/ 10472 h 10472"/>
              <a:gd name="connsiteX1" fmla="*/ 10000 w 10000"/>
              <a:gd name="connsiteY1" fmla="*/ 9030 h 10472"/>
              <a:gd name="connsiteX0" fmla="*/ 0 w 10000"/>
              <a:gd name="connsiteY0" fmla="*/ 10151 h 10151"/>
              <a:gd name="connsiteX1" fmla="*/ 10000 w 10000"/>
              <a:gd name="connsiteY1" fmla="*/ 8709 h 10151"/>
              <a:gd name="connsiteX0" fmla="*/ 0 w 10000"/>
              <a:gd name="connsiteY0" fmla="*/ 9670 h 9670"/>
              <a:gd name="connsiteX1" fmla="*/ 10000 w 10000"/>
              <a:gd name="connsiteY1" fmla="*/ 8228 h 9670"/>
              <a:gd name="connsiteX0" fmla="*/ 0 w 10000"/>
              <a:gd name="connsiteY0" fmla="*/ 10000 h 10000"/>
              <a:gd name="connsiteX1" fmla="*/ 10000 w 10000"/>
              <a:gd name="connsiteY1" fmla="*/ 8509 h 10000"/>
            </a:gdLst>
            <a:ahLst/>
            <a:cxnLst>
              <a:cxn ang="0">
                <a:pos x="connsiteX0" y="connsiteY0"/>
              </a:cxn>
              <a:cxn ang="0">
                <a:pos x="connsiteX1" y="connsiteY1"/>
              </a:cxn>
            </a:cxnLst>
            <a:rect l="l" t="t" r="r" b="b"/>
            <a:pathLst>
              <a:path w="10000" h="10000">
                <a:moveTo>
                  <a:pt x="0" y="10000"/>
                </a:moveTo>
                <a:cubicBezTo>
                  <a:pt x="7851" y="-2768"/>
                  <a:pt x="9551" y="-3356"/>
                  <a:pt x="10000" y="8509"/>
                </a:cubicBezTo>
              </a:path>
            </a:pathLst>
          </a:custGeom>
          <a:noFill/>
          <a:ln w="38100" algn="ctr">
            <a:solidFill>
              <a:srgbClr val="C7000B">
                <a:alpha val="63922"/>
              </a:srgbClr>
            </a:solidFill>
            <a:prstDash val="solid"/>
            <a:round/>
            <a:headEnd type="triangle" w="sm" len="med"/>
            <a:tailEnd type="triangle" w="sm" len="med"/>
          </a:ln>
        </p:spPr>
        <p:txBody>
          <a:bodyPr rtlCol="0" anchor="ctr"/>
          <a:lstStyle/>
          <a:p>
            <a:pPr algn="ctr" fontAlgn="ctr"/>
            <a:endParaRPr lang="en-US" altLang="zh-CN">
              <a:latin typeface="Huawei Sans" panose="020C0503030203020204" pitchFamily="34" charset="0"/>
            </a:endParaRPr>
          </a:p>
        </p:txBody>
      </p:sp>
      <p:sp>
        <p:nvSpPr>
          <p:cNvPr id="19" name="圆角矩形 18"/>
          <p:cNvSpPr/>
          <p:nvPr/>
        </p:nvSpPr>
        <p:spPr bwMode="gray">
          <a:xfrm>
            <a:off x="4409899" y="1630600"/>
            <a:ext cx="7302676" cy="1195788"/>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8288" indent="-268288" fontAlgn="ctr">
              <a:lnSpc>
                <a:spcPts val="2000"/>
              </a:lnSpc>
              <a:spcAft>
                <a:spcPts val="600"/>
              </a:spcAft>
              <a:buSzPct val="50000"/>
              <a:buFont typeface="Wingdings" panose="05000000000000000000" pitchFamily="2" charset="2"/>
              <a:buChar char="l"/>
            </a:pPr>
            <a:r>
              <a:rPr lang="en-US" sz="1200" dirty="0">
                <a:solidFill>
                  <a:schemeClr val="tx1"/>
                </a:solidFill>
                <a:latin typeface="Huawei Sans" panose="020C0503030203020204" pitchFamily="34" charset="0"/>
              </a:rPr>
              <a:t>Users in the same VLAN are isolated to enhance user communication security and prevent invalid broadcast packets from affecting services.</a:t>
            </a:r>
          </a:p>
          <a:p>
            <a:pPr marL="268288" indent="-268288" fontAlgn="ctr">
              <a:lnSpc>
                <a:spcPts val="2000"/>
              </a:lnSpc>
              <a:spcAft>
                <a:spcPts val="600"/>
              </a:spcAft>
              <a:buSzPct val="50000"/>
              <a:buFont typeface="Wingdings" panose="05000000000000000000" pitchFamily="2" charset="2"/>
              <a:buChar char="l"/>
            </a:pPr>
            <a:r>
              <a:rPr lang="en-US" sz="1200" dirty="0">
                <a:solidFill>
                  <a:schemeClr val="tx1"/>
                </a:solidFill>
                <a:latin typeface="Huawei Sans" panose="020C0503030203020204" pitchFamily="34" charset="0"/>
              </a:rPr>
              <a:t>Data exchanged between different users in the same VLAN can be forwarded by the upper-layer device in a centralized manner.</a:t>
            </a:r>
            <a:endParaRPr lang="en-US" altLang="zh-CN" sz="1200" dirty="0">
              <a:solidFill>
                <a:schemeClr val="tx1"/>
              </a:solidFill>
              <a:latin typeface="Huawei Sans" panose="020C0503030203020204" pitchFamily="34" charset="0"/>
            </a:endParaRPr>
          </a:p>
        </p:txBody>
      </p:sp>
      <p:sp>
        <p:nvSpPr>
          <p:cNvPr id="20" name="文本框 19"/>
          <p:cNvSpPr txBox="1"/>
          <p:nvPr/>
        </p:nvSpPr>
        <p:spPr bwMode="gray">
          <a:xfrm>
            <a:off x="4409899" y="1207987"/>
            <a:ext cx="7302675"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Requirements</a:t>
            </a:r>
            <a:endParaRPr lang="en-US" altLang="zh-CN">
              <a:latin typeface="Huawei Sans" panose="020C0503030203020204" pitchFamily="34" charset="0"/>
            </a:endParaRPr>
          </a:p>
        </p:txBody>
      </p:sp>
      <p:sp>
        <p:nvSpPr>
          <p:cNvPr id="21" name="圆角矩形 20"/>
          <p:cNvSpPr/>
          <p:nvPr/>
        </p:nvSpPr>
        <p:spPr bwMode="gray">
          <a:xfrm>
            <a:off x="4409899" y="3298039"/>
            <a:ext cx="7302676" cy="2787625"/>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8288" indent="-268288" fontAlgn="ctr">
              <a:lnSpc>
                <a:spcPts val="2000"/>
              </a:lnSpc>
              <a:spcBef>
                <a:spcPts val="0"/>
              </a:spcBef>
              <a:spcAft>
                <a:spcPts val="6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Port isolation can isolate ports in the same VLAN.</a:t>
            </a:r>
          </a:p>
          <a:p>
            <a:pPr marL="268288" indent="-268288" fontAlgn="ctr">
              <a:lnSpc>
                <a:spcPts val="2000"/>
              </a:lnSpc>
              <a:spcBef>
                <a:spcPts val="0"/>
              </a:spcBef>
              <a:spcAft>
                <a:spcPts val="6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To implement Layer 2 isolation between ports, simply add these ports to a port isolation group.</a:t>
            </a:r>
          </a:p>
          <a:p>
            <a:pPr marL="268288" indent="-268288" fontAlgn="ctr">
              <a:lnSpc>
                <a:spcPts val="2000"/>
              </a:lnSpc>
              <a:spcBef>
                <a:spcPts val="0"/>
              </a:spcBef>
              <a:spcAft>
                <a:spcPts val="6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There are two port isolation modes: Layer 2 isolation and Layer 3 interworking, and Layer 2 and Layer 3 isolation.</a:t>
            </a:r>
          </a:p>
          <a:p>
            <a:pPr marL="534988" lvl="1" indent="-266700" fontAlgn="ctr">
              <a:lnSpc>
                <a:spcPts val="2000"/>
              </a:lnSpc>
              <a:spcAft>
                <a:spcPts val="600"/>
              </a:spcAft>
              <a:buSzPct val="50000"/>
              <a:buFont typeface="Wingdings" panose="05000000000000000000" pitchFamily="2" charset="2"/>
              <a:buChar char="p"/>
            </a:pPr>
            <a:r>
              <a:rPr lang="en-US" sz="1200" dirty="0" smtClean="0">
                <a:solidFill>
                  <a:schemeClr val="tx1"/>
                </a:solidFill>
                <a:latin typeface="Huawei Sans" panose="020C0503030203020204" pitchFamily="34" charset="0"/>
              </a:rPr>
              <a:t>To isolate broadcast packets in the same VLAN but allow users connected to different interfaces to communicate at Layer 3, you can set the port isolation mode to Layer 2 isolation and Layer 3 interworking.</a:t>
            </a:r>
          </a:p>
          <a:p>
            <a:pPr marL="534988" lvl="1" indent="-266700" fontAlgn="ctr">
              <a:lnSpc>
                <a:spcPts val="2000"/>
              </a:lnSpc>
              <a:spcAft>
                <a:spcPts val="600"/>
              </a:spcAft>
              <a:buSzPct val="50000"/>
              <a:buFont typeface="Wingdings" panose="05000000000000000000" pitchFamily="2" charset="2"/>
              <a:buChar char="p"/>
            </a:pPr>
            <a:r>
              <a:rPr lang="en-US" sz="1200" dirty="0" smtClean="0">
                <a:solidFill>
                  <a:schemeClr val="tx1"/>
                </a:solidFill>
                <a:latin typeface="Huawei Sans" panose="020C0503030203020204" pitchFamily="34" charset="0"/>
              </a:rPr>
              <a:t>To prevent interfaces in the same VLAN from communicating at both Layer 2 and Layer 3, you can set the port isolation mode to Layer 2 and Layer 3 isolation.</a:t>
            </a:r>
            <a:endParaRPr lang="en-US" altLang="zh-CN" sz="1200" dirty="0">
              <a:solidFill>
                <a:schemeClr val="tx1"/>
              </a:solidFill>
              <a:latin typeface="Huawei Sans" panose="020C0503030203020204" pitchFamily="34" charset="0"/>
            </a:endParaRPr>
          </a:p>
        </p:txBody>
      </p:sp>
      <p:sp>
        <p:nvSpPr>
          <p:cNvPr id="22" name="文本框 21"/>
          <p:cNvSpPr txBox="1"/>
          <p:nvPr/>
        </p:nvSpPr>
        <p:spPr bwMode="gray">
          <a:xfrm>
            <a:off x="4409900" y="2875425"/>
            <a:ext cx="7302675"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Solution</a:t>
            </a:r>
            <a:endParaRPr lang="en-US" altLang="zh-CN">
              <a:latin typeface="Huawei Sans" panose="020C0503030203020204" pitchFamily="34" charset="0"/>
            </a:endParaRPr>
          </a:p>
        </p:txBody>
      </p:sp>
      <p:pic>
        <p:nvPicPr>
          <p:cNvPr id="23" name="图片 22" descr="打印机.png"/>
          <p:cNvPicPr>
            <a:picLocks noChangeAspect="1"/>
          </p:cNvPicPr>
          <p:nvPr/>
        </p:nvPicPr>
        <p:blipFill>
          <a:blip r:embed="rId7" cstate="print"/>
          <a:stretch>
            <a:fillRect/>
          </a:stretch>
        </p:blipFill>
        <p:spPr bwMode="gray">
          <a:xfrm>
            <a:off x="3618501" y="4268782"/>
            <a:ext cx="489266" cy="389455"/>
          </a:xfrm>
          <a:prstGeom prst="rect">
            <a:avLst/>
          </a:prstGeom>
        </p:spPr>
      </p:pic>
      <p:sp>
        <p:nvSpPr>
          <p:cNvPr id="24" name="文本框 23"/>
          <p:cNvSpPr txBox="1"/>
          <p:nvPr/>
        </p:nvSpPr>
        <p:spPr bwMode="gray">
          <a:xfrm>
            <a:off x="3371050" y="4740756"/>
            <a:ext cx="939681" cy="461665"/>
          </a:xfrm>
          <a:prstGeom prst="rect">
            <a:avLst/>
          </a:prstGeom>
          <a:noFill/>
        </p:spPr>
        <p:txBody>
          <a:bodyPr wrap="none" rtlCol="0">
            <a:spAutoFit/>
          </a:bodyPr>
          <a:lstStyle/>
          <a:p>
            <a:pPr algn="ctr" fontAlgn="ctr"/>
            <a:r>
              <a:rPr lang="en-US" sz="1200" smtClean="0">
                <a:latin typeface="Huawei Sans" panose="020C0503030203020204" pitchFamily="34" charset="0"/>
              </a:rPr>
              <a:t>Terminal 3</a:t>
            </a:r>
            <a:endParaRPr lang="en-US" altLang="zh-CN" sz="1200" smtClean="0">
              <a:latin typeface="Huawei Sans" panose="020C0503030203020204" pitchFamily="34" charset="0"/>
            </a:endParaRPr>
          </a:p>
          <a:p>
            <a:pPr algn="ctr" fontAlgn="ctr"/>
            <a:r>
              <a:rPr lang="en-US" sz="1200" smtClean="0">
                <a:latin typeface="Huawei Sans" panose="020C0503030203020204" pitchFamily="34" charset="0"/>
              </a:rPr>
              <a:t>1.1.1.3/24</a:t>
            </a:r>
            <a:endParaRPr lang="en-US" sz="1200">
              <a:latin typeface="Huawei Sans" panose="020C0503030203020204" pitchFamily="34" charset="0"/>
            </a:endParaRPr>
          </a:p>
        </p:txBody>
      </p:sp>
      <p:sp>
        <p:nvSpPr>
          <p:cNvPr id="28" name="任意多边形 27"/>
          <p:cNvSpPr/>
          <p:nvPr/>
        </p:nvSpPr>
        <p:spPr bwMode="gray">
          <a:xfrm flipH="1">
            <a:off x="1004528" y="3346125"/>
            <a:ext cx="2849370" cy="935957"/>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0225"/>
              <a:gd name="connsiteY0" fmla="*/ 319154 h 319154"/>
              <a:gd name="connsiteX1" fmla="*/ 10225 w 10225"/>
              <a:gd name="connsiteY1" fmla="*/ 296120 h 319154"/>
              <a:gd name="connsiteX0" fmla="*/ 0 w 10225"/>
              <a:gd name="connsiteY0" fmla="*/ 319154 h 319154"/>
              <a:gd name="connsiteX1" fmla="*/ 10225 w 10225"/>
              <a:gd name="connsiteY1" fmla="*/ 296120 h 319154"/>
              <a:gd name="connsiteX0" fmla="*/ 0 w 10705"/>
              <a:gd name="connsiteY0" fmla="*/ 308428 h 308428"/>
              <a:gd name="connsiteX1" fmla="*/ 10705 w 10705"/>
              <a:gd name="connsiteY1" fmla="*/ 306805 h 308428"/>
              <a:gd name="connsiteX0" fmla="*/ 0 w 10705"/>
              <a:gd name="connsiteY0" fmla="*/ 294445 h 294445"/>
              <a:gd name="connsiteX1" fmla="*/ 10705 w 10705"/>
              <a:gd name="connsiteY1" fmla="*/ 292822 h 294445"/>
              <a:gd name="connsiteX0" fmla="*/ 0 w 10705"/>
              <a:gd name="connsiteY0" fmla="*/ 287355 h 287355"/>
              <a:gd name="connsiteX1" fmla="*/ 10705 w 10705"/>
              <a:gd name="connsiteY1" fmla="*/ 285732 h 287355"/>
              <a:gd name="connsiteX0" fmla="*/ 0 w 11435"/>
              <a:gd name="connsiteY0" fmla="*/ 297107 h 297107"/>
              <a:gd name="connsiteX1" fmla="*/ 11435 w 11435"/>
              <a:gd name="connsiteY1" fmla="*/ 275602 h 297107"/>
              <a:gd name="connsiteX0" fmla="*/ 0 w 11435"/>
              <a:gd name="connsiteY0" fmla="*/ 312197 h 312197"/>
              <a:gd name="connsiteX1" fmla="*/ 11435 w 11435"/>
              <a:gd name="connsiteY1" fmla="*/ 290692 h 312197"/>
              <a:gd name="connsiteX0" fmla="*/ 0 w 8806"/>
              <a:gd name="connsiteY0" fmla="*/ 322724 h 322724"/>
              <a:gd name="connsiteX1" fmla="*/ 8806 w 8806"/>
              <a:gd name="connsiteY1" fmla="*/ 279808 h 322724"/>
              <a:gd name="connsiteX0" fmla="*/ 0 w 10000"/>
              <a:gd name="connsiteY0" fmla="*/ 10071 h 10071"/>
              <a:gd name="connsiteX1" fmla="*/ 10000 w 10000"/>
              <a:gd name="connsiteY1" fmla="*/ 8741 h 10071"/>
              <a:gd name="connsiteX0" fmla="*/ 0 w 10175"/>
              <a:gd name="connsiteY0" fmla="*/ 10245 h 10245"/>
              <a:gd name="connsiteX1" fmla="*/ 10175 w 10175"/>
              <a:gd name="connsiteY1" fmla="*/ 8574 h 10245"/>
              <a:gd name="connsiteX0" fmla="*/ 0 w 10175"/>
              <a:gd name="connsiteY0" fmla="*/ 13923 h 13923"/>
              <a:gd name="connsiteX1" fmla="*/ 10175 w 10175"/>
              <a:gd name="connsiteY1" fmla="*/ 12252 h 13923"/>
              <a:gd name="connsiteX0" fmla="*/ 0 w 10175"/>
              <a:gd name="connsiteY0" fmla="*/ 15081 h 15081"/>
              <a:gd name="connsiteX1" fmla="*/ 10175 w 10175"/>
              <a:gd name="connsiteY1" fmla="*/ 13410 h 15081"/>
              <a:gd name="connsiteX0" fmla="*/ 0 w 9453"/>
              <a:gd name="connsiteY0" fmla="*/ 13157 h 15125"/>
              <a:gd name="connsiteX1" fmla="*/ 9453 w 9453"/>
              <a:gd name="connsiteY1" fmla="*/ 15125 h 15125"/>
              <a:gd name="connsiteX0" fmla="*/ 0 w 10000"/>
              <a:gd name="connsiteY0" fmla="*/ 7362 h 8663"/>
              <a:gd name="connsiteX1" fmla="*/ 10000 w 10000"/>
              <a:gd name="connsiteY1" fmla="*/ 8663 h 8663"/>
              <a:gd name="connsiteX0" fmla="*/ 0 w 10000"/>
              <a:gd name="connsiteY0" fmla="*/ 8319 h 9821"/>
              <a:gd name="connsiteX1" fmla="*/ 10000 w 10000"/>
              <a:gd name="connsiteY1" fmla="*/ 9821 h 9821"/>
              <a:gd name="connsiteX0" fmla="*/ 0 w 10000"/>
              <a:gd name="connsiteY0" fmla="*/ 8937 h 10466"/>
              <a:gd name="connsiteX1" fmla="*/ 10000 w 10000"/>
              <a:gd name="connsiteY1" fmla="*/ 10466 h 10466"/>
              <a:gd name="connsiteX0" fmla="*/ 0 w 10208"/>
              <a:gd name="connsiteY0" fmla="*/ 9247 h 10246"/>
              <a:gd name="connsiteX1" fmla="*/ 10208 w 10208"/>
              <a:gd name="connsiteY1" fmla="*/ 10246 h 10246"/>
              <a:gd name="connsiteX0" fmla="*/ 0 w 10347"/>
              <a:gd name="connsiteY0" fmla="*/ 9247 h 10246"/>
              <a:gd name="connsiteX1" fmla="*/ 10347 w 10347"/>
              <a:gd name="connsiteY1" fmla="*/ 10246 h 10246"/>
              <a:gd name="connsiteX0" fmla="*/ 0 w 10381"/>
              <a:gd name="connsiteY0" fmla="*/ 7173 h 12033"/>
              <a:gd name="connsiteX1" fmla="*/ 10381 w 10381"/>
              <a:gd name="connsiteY1" fmla="*/ 12033 h 12033"/>
              <a:gd name="connsiteX0" fmla="*/ 0 w 10448"/>
              <a:gd name="connsiteY0" fmla="*/ 9324 h 10194"/>
              <a:gd name="connsiteX1" fmla="*/ 10448 w 10448"/>
              <a:gd name="connsiteY1" fmla="*/ 10194 h 10194"/>
              <a:gd name="connsiteX0" fmla="*/ 0 w 10819"/>
              <a:gd name="connsiteY0" fmla="*/ 9247 h 10246"/>
              <a:gd name="connsiteX1" fmla="*/ 10819 w 10819"/>
              <a:gd name="connsiteY1" fmla="*/ 10246 h 10246"/>
              <a:gd name="connsiteX0" fmla="*/ 0 w 10819"/>
              <a:gd name="connsiteY0" fmla="*/ 12571 h 13570"/>
              <a:gd name="connsiteX1" fmla="*/ 10819 w 10819"/>
              <a:gd name="connsiteY1" fmla="*/ 13570 h 13570"/>
            </a:gdLst>
            <a:ahLst/>
            <a:cxnLst>
              <a:cxn ang="0">
                <a:pos x="connsiteX0" y="connsiteY0"/>
              </a:cxn>
              <a:cxn ang="0">
                <a:pos x="connsiteX1" y="connsiteY1"/>
              </a:cxn>
            </a:cxnLst>
            <a:rect l="l" t="t" r="r" b="b"/>
            <a:pathLst>
              <a:path w="10819" h="13570">
                <a:moveTo>
                  <a:pt x="0" y="12571"/>
                </a:moveTo>
                <a:cubicBezTo>
                  <a:pt x="1752" y="4030"/>
                  <a:pt x="5784" y="-11332"/>
                  <a:pt x="10819" y="13570"/>
                </a:cubicBezTo>
              </a:path>
            </a:pathLst>
          </a:custGeom>
          <a:noFill/>
          <a:ln w="38100" algn="ctr">
            <a:solidFill>
              <a:srgbClr val="C7000B">
                <a:alpha val="63922"/>
              </a:srgbClr>
            </a:solidFill>
            <a:prstDash val="solid"/>
            <a:round/>
            <a:headEnd type="triangle" w="sm" len="med"/>
            <a:tailEnd type="triangle" w="sm" len="med"/>
          </a:ln>
        </p:spPr>
        <p:txBody>
          <a:bodyPr rtlCol="0" anchor="ctr"/>
          <a:lstStyle/>
          <a:p>
            <a:pPr algn="ctr" fontAlgn="ctr"/>
            <a:endParaRPr lang="en-US" altLang="zh-CN">
              <a:latin typeface="Huawei Sans" panose="020C0503030203020204" pitchFamily="34" charset="0"/>
            </a:endParaRPr>
          </a:p>
        </p:txBody>
      </p:sp>
      <p:sp>
        <p:nvSpPr>
          <p:cNvPr id="29" name="任意多边形 28"/>
          <p:cNvSpPr/>
          <p:nvPr/>
        </p:nvSpPr>
        <p:spPr bwMode="gray">
          <a:xfrm flipH="1">
            <a:off x="2566960" y="3647648"/>
            <a:ext cx="1071896" cy="715259"/>
          </a:xfrm>
          <a:custGeom>
            <a:avLst/>
            <a:gdLst>
              <a:gd name="connsiteX0" fmla="*/ 0 w 1388533"/>
              <a:gd name="connsiteY0" fmla="*/ 0 h 33866"/>
              <a:gd name="connsiteX1" fmla="*/ 1388533 w 1388533"/>
              <a:gd name="connsiteY1" fmla="*/ 33866 h 33866"/>
              <a:gd name="connsiteX0" fmla="*/ 0 w 1319173"/>
              <a:gd name="connsiteY0" fmla="*/ 0 h 51234"/>
              <a:gd name="connsiteX1" fmla="*/ 1319173 w 1319173"/>
              <a:gd name="connsiteY1" fmla="*/ 51234 h 51234"/>
              <a:gd name="connsiteX0" fmla="*/ 0 w 944632"/>
              <a:gd name="connsiteY0" fmla="*/ 0 h 603"/>
              <a:gd name="connsiteX1" fmla="*/ 944632 w 944632"/>
              <a:gd name="connsiteY1" fmla="*/ 603 h 603"/>
              <a:gd name="connsiteX0" fmla="*/ 0 w 10000"/>
              <a:gd name="connsiteY0" fmla="*/ 185459 h 195459"/>
              <a:gd name="connsiteX1" fmla="*/ 10000 w 10000"/>
              <a:gd name="connsiteY1" fmla="*/ 195459 h 195459"/>
              <a:gd name="connsiteX0" fmla="*/ 0 w 10000"/>
              <a:gd name="connsiteY0" fmla="*/ 302781 h 312781"/>
              <a:gd name="connsiteX1" fmla="*/ 10000 w 10000"/>
              <a:gd name="connsiteY1" fmla="*/ 312781 h 312781"/>
              <a:gd name="connsiteX0" fmla="*/ 0 w 10225"/>
              <a:gd name="connsiteY0" fmla="*/ 319154 h 319154"/>
              <a:gd name="connsiteX1" fmla="*/ 10225 w 10225"/>
              <a:gd name="connsiteY1" fmla="*/ 296120 h 319154"/>
              <a:gd name="connsiteX0" fmla="*/ 0 w 10225"/>
              <a:gd name="connsiteY0" fmla="*/ 319154 h 319154"/>
              <a:gd name="connsiteX1" fmla="*/ 10225 w 10225"/>
              <a:gd name="connsiteY1" fmla="*/ 296120 h 319154"/>
              <a:gd name="connsiteX0" fmla="*/ 0 w 10705"/>
              <a:gd name="connsiteY0" fmla="*/ 308428 h 308428"/>
              <a:gd name="connsiteX1" fmla="*/ 10705 w 10705"/>
              <a:gd name="connsiteY1" fmla="*/ 306805 h 308428"/>
              <a:gd name="connsiteX0" fmla="*/ 0 w 10705"/>
              <a:gd name="connsiteY0" fmla="*/ 294445 h 294445"/>
              <a:gd name="connsiteX1" fmla="*/ 10705 w 10705"/>
              <a:gd name="connsiteY1" fmla="*/ 292822 h 294445"/>
              <a:gd name="connsiteX0" fmla="*/ 0 w 10705"/>
              <a:gd name="connsiteY0" fmla="*/ 287355 h 287355"/>
              <a:gd name="connsiteX1" fmla="*/ 10705 w 10705"/>
              <a:gd name="connsiteY1" fmla="*/ 285732 h 287355"/>
              <a:gd name="connsiteX0" fmla="*/ 0 w 11435"/>
              <a:gd name="connsiteY0" fmla="*/ 297107 h 297107"/>
              <a:gd name="connsiteX1" fmla="*/ 11435 w 11435"/>
              <a:gd name="connsiteY1" fmla="*/ 275602 h 297107"/>
              <a:gd name="connsiteX0" fmla="*/ 0 w 11435"/>
              <a:gd name="connsiteY0" fmla="*/ 312197 h 312197"/>
              <a:gd name="connsiteX1" fmla="*/ 11435 w 11435"/>
              <a:gd name="connsiteY1" fmla="*/ 290692 h 312197"/>
              <a:gd name="connsiteX0" fmla="*/ 0 w 8806"/>
              <a:gd name="connsiteY0" fmla="*/ 322724 h 322724"/>
              <a:gd name="connsiteX1" fmla="*/ 8806 w 8806"/>
              <a:gd name="connsiteY1" fmla="*/ 279808 h 322724"/>
              <a:gd name="connsiteX0" fmla="*/ 0 w 10000"/>
              <a:gd name="connsiteY0" fmla="*/ 10071 h 10071"/>
              <a:gd name="connsiteX1" fmla="*/ 10000 w 10000"/>
              <a:gd name="connsiteY1" fmla="*/ 8741 h 10071"/>
              <a:gd name="connsiteX0" fmla="*/ 0 w 10000"/>
              <a:gd name="connsiteY0" fmla="*/ 10030 h 10030"/>
              <a:gd name="connsiteX1" fmla="*/ 10000 w 10000"/>
              <a:gd name="connsiteY1" fmla="*/ 8700 h 10030"/>
              <a:gd name="connsiteX0" fmla="*/ 0 w 10004"/>
              <a:gd name="connsiteY0" fmla="*/ 9948 h 9948"/>
              <a:gd name="connsiteX1" fmla="*/ 10000 w 10004"/>
              <a:gd name="connsiteY1" fmla="*/ 8618 h 9948"/>
              <a:gd name="connsiteX0" fmla="*/ 0 w 9996"/>
              <a:gd name="connsiteY0" fmla="*/ 9275 h 9275"/>
              <a:gd name="connsiteX1" fmla="*/ 9996 w 9996"/>
              <a:gd name="connsiteY1" fmla="*/ 7938 h 9275"/>
              <a:gd name="connsiteX0" fmla="*/ 0 w 10000"/>
              <a:gd name="connsiteY0" fmla="*/ 10515 h 10515"/>
              <a:gd name="connsiteX1" fmla="*/ 10000 w 10000"/>
              <a:gd name="connsiteY1" fmla="*/ 9073 h 10515"/>
              <a:gd name="connsiteX0" fmla="*/ 0 w 10000"/>
              <a:gd name="connsiteY0" fmla="*/ 10472 h 10472"/>
              <a:gd name="connsiteX1" fmla="*/ 10000 w 10000"/>
              <a:gd name="connsiteY1" fmla="*/ 9030 h 10472"/>
              <a:gd name="connsiteX0" fmla="*/ 0 w 10000"/>
              <a:gd name="connsiteY0" fmla="*/ 10151 h 10151"/>
              <a:gd name="connsiteX1" fmla="*/ 10000 w 10000"/>
              <a:gd name="connsiteY1" fmla="*/ 8709 h 10151"/>
              <a:gd name="connsiteX0" fmla="*/ 0 w 10000"/>
              <a:gd name="connsiteY0" fmla="*/ 9670 h 9670"/>
              <a:gd name="connsiteX1" fmla="*/ 10000 w 10000"/>
              <a:gd name="connsiteY1" fmla="*/ 8228 h 9670"/>
              <a:gd name="connsiteX0" fmla="*/ 0 w 10000"/>
              <a:gd name="connsiteY0" fmla="*/ 10000 h 10000"/>
              <a:gd name="connsiteX1" fmla="*/ 10000 w 10000"/>
              <a:gd name="connsiteY1" fmla="*/ 8509 h 10000"/>
            </a:gdLst>
            <a:ahLst/>
            <a:cxnLst>
              <a:cxn ang="0">
                <a:pos x="connsiteX0" y="connsiteY0"/>
              </a:cxn>
              <a:cxn ang="0">
                <a:pos x="connsiteX1" y="connsiteY1"/>
              </a:cxn>
            </a:cxnLst>
            <a:rect l="l" t="t" r="r" b="b"/>
            <a:pathLst>
              <a:path w="10000" h="10000">
                <a:moveTo>
                  <a:pt x="0" y="10000"/>
                </a:moveTo>
                <a:cubicBezTo>
                  <a:pt x="7851" y="-2768"/>
                  <a:pt x="9551" y="-3356"/>
                  <a:pt x="10000" y="8509"/>
                </a:cubicBezTo>
              </a:path>
            </a:pathLst>
          </a:custGeom>
          <a:noFill/>
          <a:ln w="38100" algn="ctr">
            <a:solidFill>
              <a:srgbClr val="C7000B">
                <a:alpha val="63922"/>
              </a:srgbClr>
            </a:solidFill>
            <a:prstDash val="solid"/>
            <a:round/>
            <a:headEnd type="triangle" w="sm" len="med"/>
            <a:tailEnd type="triangle" w="sm" len="med"/>
          </a:ln>
        </p:spPr>
        <p:txBody>
          <a:bodyPr rtlCol="0" anchor="ctr"/>
          <a:lstStyle/>
          <a:p>
            <a:pPr algn="ctr" fontAlgn="ctr"/>
            <a:endParaRPr lang="en-US" altLang="zh-CN">
              <a:latin typeface="Huawei Sans" panose="020C0503030203020204" pitchFamily="34" charset="0"/>
            </a:endParaRPr>
          </a:p>
        </p:txBody>
      </p:sp>
      <p:sp>
        <p:nvSpPr>
          <p:cNvPr id="31" name="文本框 30"/>
          <p:cNvSpPr txBox="1"/>
          <p:nvPr/>
        </p:nvSpPr>
        <p:spPr bwMode="gray">
          <a:xfrm>
            <a:off x="727617" y="5685522"/>
            <a:ext cx="3171403" cy="461665"/>
          </a:xfrm>
          <a:prstGeom prst="rect">
            <a:avLst/>
          </a:prstGeom>
          <a:noFill/>
        </p:spPr>
        <p:txBody>
          <a:bodyPr wrap="square" rtlCol="0">
            <a:spAutoFit/>
          </a:bodyPr>
          <a:lstStyle/>
          <a:p>
            <a:pPr fontAlgn="ctr"/>
            <a:r>
              <a:rPr lang="en-US" sz="1200" dirty="0" smtClean="0">
                <a:latin typeface="Huawei Sans" panose="020C0503030203020204" pitchFamily="34" charset="0"/>
              </a:rPr>
              <a:t>Enable port isolation and add the ports to the same port isolation group</a:t>
            </a:r>
            <a:endParaRPr lang="en-US" altLang="zh-CN" sz="1200" dirty="0">
              <a:latin typeface="Huawei Sans" panose="020C0503030203020204" pitchFamily="34" charset="0"/>
            </a:endParaRPr>
          </a:p>
        </p:txBody>
      </p:sp>
      <p:sp>
        <p:nvSpPr>
          <p:cNvPr id="32" name="椭圆 31"/>
          <p:cNvSpPr/>
          <p:nvPr/>
        </p:nvSpPr>
        <p:spPr bwMode="gray">
          <a:xfrm>
            <a:off x="2222832" y="3109762"/>
            <a:ext cx="161831" cy="161831"/>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33" name="椭圆 32"/>
          <p:cNvSpPr/>
          <p:nvPr/>
        </p:nvSpPr>
        <p:spPr bwMode="gray">
          <a:xfrm>
            <a:off x="2415906" y="3109762"/>
            <a:ext cx="161831" cy="161831"/>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35" name="椭圆 34"/>
          <p:cNvSpPr/>
          <p:nvPr/>
        </p:nvSpPr>
        <p:spPr bwMode="gray">
          <a:xfrm>
            <a:off x="574774" y="5775222"/>
            <a:ext cx="161831" cy="161831"/>
          </a:xfrm>
          <a:prstGeom prst="ellipse">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nvGrpSpPr>
          <p:cNvPr id="36" name="组合 35"/>
          <p:cNvGrpSpPr/>
          <p:nvPr/>
        </p:nvGrpSpPr>
        <p:grpSpPr bwMode="gray">
          <a:xfrm>
            <a:off x="2075764" y="3535561"/>
            <a:ext cx="197369" cy="214511"/>
            <a:chOff x="2092178" y="3542555"/>
            <a:chExt cx="197369" cy="214511"/>
          </a:xfrm>
        </p:grpSpPr>
        <p:sp>
          <p:nvSpPr>
            <p:cNvPr id="37" name="椭圆 27"/>
            <p:cNvSpPr/>
            <p:nvPr/>
          </p:nvSpPr>
          <p:spPr bwMode="gray">
            <a:xfrm rot="16200000">
              <a:off x="2092184" y="3542549"/>
              <a:ext cx="195450" cy="195462"/>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ct val="0"/>
                </a:spcBef>
                <a:spcAft>
                  <a:spcPct val="0"/>
                </a:spcAft>
                <a:buClrTx/>
                <a:buSzTx/>
                <a:buFontTx/>
                <a:buNone/>
                <a:tabLst/>
                <a:defRPr/>
              </a:pPr>
              <a:endParaRPr kumimoji="0" lang="en-US" altLang="zh-CN" sz="21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禁止符 23"/>
            <p:cNvSpPr/>
            <p:nvPr/>
          </p:nvSpPr>
          <p:spPr bwMode="gray">
            <a:xfrm rot="16200000">
              <a:off x="2092184" y="3559703"/>
              <a:ext cx="197359" cy="197367"/>
            </a:xfrm>
            <a:prstGeom prst="noSmoking">
              <a:avLst>
                <a:gd name="adj" fmla="val 15475"/>
              </a:avLst>
            </a:prstGeom>
            <a:solidFill>
              <a:srgbClr val="C7000B"/>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5493730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302279" indent="-302279">
              <a:buFont typeface="Wingdings" panose="05000000000000000000" pitchFamily="2" charset="2"/>
              <a:buChar char="l"/>
            </a:pPr>
            <a:r>
              <a:rPr lang="en-US" altLang="zh-CN" sz="2199" kern="1200" smtClean="0">
                <a:solidFill>
                  <a:schemeClr val="tx1"/>
                </a:solidFill>
                <a:cs typeface="Huawei Sans" panose="020C0503030203020204" pitchFamily="34" charset="0"/>
              </a:rPr>
              <a:t>On </a:t>
            </a:r>
            <a:r>
              <a:rPr lang="en-US" altLang="zh-CN" sz="2199" kern="1200" dirty="0">
                <a:solidFill>
                  <a:schemeClr val="tx1"/>
                </a:solidFill>
                <a:cs typeface="Huawei Sans" panose="020C0503030203020204" pitchFamily="34" charset="0"/>
              </a:rPr>
              <a:t>completion of this course, you will be able to:</a:t>
            </a:r>
          </a:p>
          <a:p>
            <a:pPr lvl="1"/>
            <a:r>
              <a:rPr lang="en-US" altLang="zh-CN" dirty="0" smtClean="0"/>
              <a:t>Describe what a campus network is like.</a:t>
            </a:r>
            <a:endParaRPr lang="en-US" altLang="zh-CN" dirty="0" smtClean="0">
              <a:sym typeface="Huawei Sans" panose="020C0503030203020204" pitchFamily="34" charset="0"/>
            </a:endParaRPr>
          </a:p>
          <a:p>
            <a:pPr lvl="1"/>
            <a:r>
              <a:rPr lang="en-US" altLang="zh-CN" dirty="0" smtClean="0"/>
              <a:t>Describe the typical architecture of a campus network.</a:t>
            </a:r>
          </a:p>
          <a:p>
            <a:pPr lvl="1"/>
            <a:r>
              <a:rPr lang="en-US" altLang="zh-CN" dirty="0"/>
              <a:t>Describe the trends and challenges of campus networks.</a:t>
            </a:r>
          </a:p>
          <a:p>
            <a:pPr lvl="1"/>
            <a:r>
              <a:rPr lang="en-US" altLang="zh-CN" dirty="0"/>
              <a:t>Describe Huawei </a:t>
            </a:r>
            <a:r>
              <a:rPr lang="en-US" altLang="zh-CN" dirty="0" err="1"/>
              <a:t>CloudCampus</a:t>
            </a:r>
            <a:r>
              <a:rPr lang="en-US" altLang="zh-CN" dirty="0"/>
              <a:t> Solution.</a:t>
            </a:r>
          </a:p>
          <a:p>
            <a:pPr lvl="1"/>
            <a:r>
              <a:rPr lang="en-US" altLang="zh-CN" dirty="0" smtClean="0"/>
              <a:t>Understand common technologies used on campus networks.</a:t>
            </a:r>
            <a:endParaRPr lang="en-US" altLang="zh-CN" dirty="0" smtClean="0">
              <a:sym typeface="Huawei Sans" panose="020C0503030203020204" pitchFamily="34" charset="0"/>
            </a:endParaRPr>
          </a:p>
          <a:p>
            <a:pPr lvl="1"/>
            <a:r>
              <a:rPr lang="en-US" altLang="zh-CN" dirty="0" smtClean="0"/>
              <a:t>Understand typical applications of campus network technologies.</a:t>
            </a:r>
            <a:endParaRPr lang="en-US" altLang="zh-CN" dirty="0" smtClean="0">
              <a:sym typeface="Huawei Sans" panose="020C0503030203020204" pitchFamily="34" charset="0"/>
            </a:endParaRPr>
          </a:p>
          <a:p>
            <a:pPr lvl="1"/>
            <a:endParaRPr lang="en-US" altLang="zh-CN" dirty="0" smtClean="0"/>
          </a:p>
          <a:p>
            <a:endParaRPr lang="zh-CN" altLang="en-US" dirty="0"/>
          </a:p>
        </p:txBody>
      </p:sp>
    </p:spTree>
    <p:extLst>
      <p:ext uri="{BB962C8B-B14F-4D97-AF65-F5344CB8AC3E}">
        <p14:creationId xmlns:p14="http://schemas.microsoft.com/office/powerpoint/2010/main" val="410012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Ethernet Port Security</a:t>
            </a:r>
            <a:endParaRPr lang="en-US" altLang="zh-CN"/>
          </a:p>
        </p:txBody>
      </p:sp>
      <p:sp>
        <p:nvSpPr>
          <p:cNvPr id="3" name="椭圆 2"/>
          <p:cNvSpPr/>
          <p:nvPr/>
        </p:nvSpPr>
        <p:spPr bwMode="gray">
          <a:xfrm>
            <a:off x="1050940" y="5561599"/>
            <a:ext cx="161831" cy="161831"/>
          </a:xfrm>
          <a:prstGeom prst="ellipse">
            <a:avLst/>
          </a:prstGeom>
          <a:solidFill>
            <a:srgbClr val="81C15F"/>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endParaRPr>
          </a:p>
        </p:txBody>
      </p:sp>
      <p:sp>
        <p:nvSpPr>
          <p:cNvPr id="4" name="文本框 3"/>
          <p:cNvSpPr txBox="1"/>
          <p:nvPr/>
        </p:nvSpPr>
        <p:spPr bwMode="gray">
          <a:xfrm>
            <a:off x="1189410" y="5504015"/>
            <a:ext cx="3252814" cy="276999"/>
          </a:xfrm>
          <a:prstGeom prst="rect">
            <a:avLst/>
          </a:prstGeom>
          <a:noFill/>
        </p:spPr>
        <p:txBody>
          <a:bodyPr wrap="none" rtlCol="0">
            <a:spAutoFit/>
          </a:bodyPr>
          <a:lstStyle/>
          <a:p>
            <a:pPr fontAlgn="ctr"/>
            <a:r>
              <a:rPr lang="en-US" sz="1200" smtClean="0">
                <a:latin typeface="Huawei Sans" panose="020C0503030203020204" pitchFamily="34" charset="0"/>
              </a:rPr>
              <a:t>Point where port security can be configured</a:t>
            </a:r>
            <a:endParaRPr lang="en-US" altLang="zh-CN" sz="1200">
              <a:latin typeface="Huawei Sans" panose="020C0503030203020204" pitchFamily="34" charset="0"/>
            </a:endParaRPr>
          </a:p>
        </p:txBody>
      </p:sp>
      <p:grpSp>
        <p:nvGrpSpPr>
          <p:cNvPr id="5" name="Group 165"/>
          <p:cNvGrpSpPr/>
          <p:nvPr/>
        </p:nvGrpSpPr>
        <p:grpSpPr bwMode="gray">
          <a:xfrm rot="10800000">
            <a:off x="1893855" y="2176613"/>
            <a:ext cx="2803836" cy="1205915"/>
            <a:chOff x="-1233037" y="914446"/>
            <a:chExt cx="1573823" cy="778776"/>
          </a:xfrm>
        </p:grpSpPr>
        <p:cxnSp>
          <p:nvCxnSpPr>
            <p:cNvPr id="6"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8" name="Group 165"/>
          <p:cNvGrpSpPr/>
          <p:nvPr/>
        </p:nvGrpSpPr>
        <p:grpSpPr bwMode="gray">
          <a:xfrm rot="10800000">
            <a:off x="1001528" y="3481070"/>
            <a:ext cx="1689846" cy="867073"/>
            <a:chOff x="-1233037" y="914446"/>
            <a:chExt cx="1573823" cy="778776"/>
          </a:xfrm>
        </p:grpSpPr>
        <p:cxnSp>
          <p:nvCxnSpPr>
            <p:cNvPr id="9"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1" name="Group 165"/>
          <p:cNvGrpSpPr/>
          <p:nvPr/>
        </p:nvGrpSpPr>
        <p:grpSpPr bwMode="gray">
          <a:xfrm rot="10800000">
            <a:off x="3876526" y="3481070"/>
            <a:ext cx="1689846" cy="867073"/>
            <a:chOff x="-1233037" y="914446"/>
            <a:chExt cx="1573823" cy="778776"/>
          </a:xfrm>
        </p:grpSpPr>
        <p:cxnSp>
          <p:nvCxnSpPr>
            <p:cNvPr id="12"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4" name="图片 87" descr="汇聚交换机.png"/>
          <p:cNvPicPr>
            <a:picLocks noChangeAspect="1"/>
          </p:cNvPicPr>
          <p:nvPr/>
        </p:nvPicPr>
        <p:blipFill>
          <a:blip r:embed="rId3" cstate="print"/>
          <a:stretch>
            <a:fillRect/>
          </a:stretch>
        </p:blipFill>
        <p:spPr bwMode="gray">
          <a:xfrm>
            <a:off x="3063623" y="1975789"/>
            <a:ext cx="490909" cy="401653"/>
          </a:xfrm>
          <a:prstGeom prst="rect">
            <a:avLst/>
          </a:prstGeom>
        </p:spPr>
      </p:pic>
      <p:pic>
        <p:nvPicPr>
          <p:cNvPr id="15" name="图片 76" descr="接入交换机.png"/>
          <p:cNvPicPr>
            <a:picLocks noChangeAspect="1"/>
          </p:cNvPicPr>
          <p:nvPr/>
        </p:nvPicPr>
        <p:blipFill>
          <a:blip r:embed="rId4" cstate="print"/>
          <a:stretch>
            <a:fillRect/>
          </a:stretch>
        </p:blipFill>
        <p:spPr bwMode="gray">
          <a:xfrm>
            <a:off x="1600997" y="3236431"/>
            <a:ext cx="490909" cy="401653"/>
          </a:xfrm>
          <a:prstGeom prst="rect">
            <a:avLst/>
          </a:prstGeom>
        </p:spPr>
      </p:pic>
      <p:pic>
        <p:nvPicPr>
          <p:cNvPr id="16" name="图片 76" descr="接入交换机.png"/>
          <p:cNvPicPr>
            <a:picLocks noChangeAspect="1"/>
          </p:cNvPicPr>
          <p:nvPr/>
        </p:nvPicPr>
        <p:blipFill>
          <a:blip r:embed="rId4" cstate="print"/>
          <a:stretch>
            <a:fillRect/>
          </a:stretch>
        </p:blipFill>
        <p:spPr bwMode="gray">
          <a:xfrm>
            <a:off x="4499645" y="3236431"/>
            <a:ext cx="490909" cy="401653"/>
          </a:xfrm>
          <a:prstGeom prst="rect">
            <a:avLst/>
          </a:prstGeom>
        </p:spPr>
      </p:pic>
      <p:pic>
        <p:nvPicPr>
          <p:cNvPr id="17" name="图片 14" descr="日志告警服务器-蓝.png"/>
          <p:cNvPicPr>
            <a:picLocks noChangeAspect="1"/>
          </p:cNvPicPr>
          <p:nvPr/>
        </p:nvPicPr>
        <p:blipFill>
          <a:blip r:embed="rId5" cstate="print"/>
          <a:stretch>
            <a:fillRect/>
          </a:stretch>
        </p:blipFill>
        <p:spPr bwMode="gray">
          <a:xfrm>
            <a:off x="810253" y="4277542"/>
            <a:ext cx="490552" cy="306312"/>
          </a:xfrm>
          <a:prstGeom prst="rect">
            <a:avLst/>
          </a:prstGeom>
        </p:spPr>
      </p:pic>
      <p:pic>
        <p:nvPicPr>
          <p:cNvPr id="18" name="图片 47" descr="打印机.png"/>
          <p:cNvPicPr>
            <a:picLocks noChangeAspect="1"/>
          </p:cNvPicPr>
          <p:nvPr/>
        </p:nvPicPr>
        <p:blipFill>
          <a:blip r:embed="rId6" cstate="print"/>
          <a:stretch>
            <a:fillRect/>
          </a:stretch>
        </p:blipFill>
        <p:spPr bwMode="gray">
          <a:xfrm>
            <a:off x="3744764" y="4253136"/>
            <a:ext cx="444786" cy="365835"/>
          </a:xfrm>
          <a:prstGeom prst="rect">
            <a:avLst/>
          </a:prstGeom>
        </p:spPr>
      </p:pic>
      <p:grpSp>
        <p:nvGrpSpPr>
          <p:cNvPr id="19" name="组合 211"/>
          <p:cNvGrpSpPr/>
          <p:nvPr/>
        </p:nvGrpSpPr>
        <p:grpSpPr bwMode="gray">
          <a:xfrm>
            <a:off x="5270764" y="4348234"/>
            <a:ext cx="515863" cy="256225"/>
            <a:chOff x="5310188" y="1243013"/>
            <a:chExt cx="915988" cy="414338"/>
          </a:xfrm>
          <a:solidFill>
            <a:srgbClr val="7A7B7C"/>
          </a:solidFill>
        </p:grpSpPr>
        <p:sp>
          <p:nvSpPr>
            <p:cNvPr id="20"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ndParaRPr>
            </a:p>
          </p:txBody>
        </p:sp>
        <p:sp>
          <p:nvSpPr>
            <p:cNvPr id="21"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ndParaRPr>
            </a:p>
          </p:txBody>
        </p:sp>
        <p:sp>
          <p:nvSpPr>
            <p:cNvPr id="22"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ndParaRPr>
            </a:p>
          </p:txBody>
        </p:sp>
        <p:sp>
          <p:nvSpPr>
            <p:cNvPr id="23"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ndParaRPr>
            </a:p>
          </p:txBody>
        </p:sp>
        <p:sp>
          <p:nvSpPr>
            <p:cNvPr id="24"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ndParaRPr>
            </a:p>
          </p:txBody>
        </p:sp>
        <p:sp>
          <p:nvSpPr>
            <p:cNvPr id="25"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ndParaRPr>
            </a:p>
          </p:txBody>
        </p:sp>
        <p:sp>
          <p:nvSpPr>
            <p:cNvPr id="26"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ndParaRPr>
            </a:p>
          </p:txBody>
        </p:sp>
        <p:sp>
          <p:nvSpPr>
            <p:cNvPr id="27"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ndParaRPr>
            </a:p>
          </p:txBody>
        </p:sp>
      </p:grpSp>
      <p:grpSp>
        <p:nvGrpSpPr>
          <p:cNvPr id="28" name="组合 27"/>
          <p:cNvGrpSpPr/>
          <p:nvPr/>
        </p:nvGrpSpPr>
        <p:grpSpPr bwMode="gray">
          <a:xfrm>
            <a:off x="2438414" y="4241889"/>
            <a:ext cx="445956" cy="377619"/>
            <a:chOff x="2557450" y="4936459"/>
            <a:chExt cx="445956" cy="343290"/>
          </a:xfrm>
        </p:grpSpPr>
        <p:pic>
          <p:nvPicPr>
            <p:cNvPr id="29" name="图片 11" descr="开放网络-蓝.png"/>
            <p:cNvPicPr>
              <a:picLocks noChangeAspect="1"/>
            </p:cNvPicPr>
            <p:nvPr/>
          </p:nvPicPr>
          <p:blipFill>
            <a:blip r:embed="rId7" cstate="print"/>
            <a:stretch>
              <a:fillRect/>
            </a:stretch>
          </p:blipFill>
          <p:spPr bwMode="gray">
            <a:xfrm>
              <a:off x="2557450" y="4936459"/>
              <a:ext cx="445956" cy="343290"/>
            </a:xfrm>
            <a:prstGeom prst="rect">
              <a:avLst/>
            </a:prstGeom>
          </p:spPr>
        </p:pic>
        <p:sp>
          <p:nvSpPr>
            <p:cNvPr id="30" name="矩形 29"/>
            <p:cNvSpPr/>
            <p:nvPr/>
          </p:nvSpPr>
          <p:spPr bwMode="gray">
            <a:xfrm>
              <a:off x="2591651" y="4996057"/>
              <a:ext cx="262770" cy="202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sp>
        <p:nvSpPr>
          <p:cNvPr id="31" name="文本框 30"/>
          <p:cNvSpPr txBox="1"/>
          <p:nvPr/>
        </p:nvSpPr>
        <p:spPr bwMode="gray">
          <a:xfrm>
            <a:off x="2783933" y="2502572"/>
            <a:ext cx="1050288" cy="276999"/>
          </a:xfrm>
          <a:prstGeom prst="rect">
            <a:avLst/>
          </a:prstGeom>
          <a:noFill/>
        </p:spPr>
        <p:txBody>
          <a:bodyPr wrap="none" rtlCol="0">
            <a:spAutoFit/>
          </a:bodyPr>
          <a:lstStyle/>
          <a:p>
            <a:pPr fontAlgn="ctr"/>
            <a:r>
              <a:rPr lang="en-US" sz="1200" b="1" dirty="0" smtClean="0">
                <a:latin typeface="Huawei Sans" panose="020C0503030203020204" pitchFamily="34" charset="0"/>
              </a:rPr>
              <a:t>Core switch</a:t>
            </a:r>
            <a:endParaRPr lang="en-US" altLang="zh-CN" sz="1200" b="1" dirty="0">
              <a:latin typeface="Huawei Sans" panose="020C0503030203020204" pitchFamily="34" charset="0"/>
            </a:endParaRPr>
          </a:p>
        </p:txBody>
      </p:sp>
      <p:sp>
        <p:nvSpPr>
          <p:cNvPr id="32" name="文本框 31"/>
          <p:cNvSpPr txBox="1"/>
          <p:nvPr/>
        </p:nvSpPr>
        <p:spPr bwMode="gray">
          <a:xfrm>
            <a:off x="640948" y="3219245"/>
            <a:ext cx="1153496" cy="461665"/>
          </a:xfrm>
          <a:prstGeom prst="rect">
            <a:avLst/>
          </a:prstGeom>
          <a:noFill/>
        </p:spPr>
        <p:txBody>
          <a:bodyPr wrap="square" rtlCol="0">
            <a:spAutoFit/>
          </a:bodyPr>
          <a:lstStyle/>
          <a:p>
            <a:pPr algn="ctr" fontAlgn="ctr"/>
            <a:r>
              <a:rPr lang="en-US" sz="1200" b="1" smtClean="0">
                <a:latin typeface="Huawei Sans" panose="020C0503030203020204" pitchFamily="34" charset="0"/>
              </a:rPr>
              <a:t>Access switch 1</a:t>
            </a:r>
            <a:endParaRPr lang="en-US" altLang="zh-CN" sz="1200" b="1">
              <a:latin typeface="Huawei Sans" panose="020C0503030203020204" pitchFamily="34" charset="0"/>
            </a:endParaRPr>
          </a:p>
        </p:txBody>
      </p:sp>
      <p:sp>
        <p:nvSpPr>
          <p:cNvPr id="33" name="文本框 32"/>
          <p:cNvSpPr txBox="1"/>
          <p:nvPr/>
        </p:nvSpPr>
        <p:spPr bwMode="gray">
          <a:xfrm>
            <a:off x="4808799" y="3219245"/>
            <a:ext cx="1153496" cy="461665"/>
          </a:xfrm>
          <a:prstGeom prst="rect">
            <a:avLst/>
          </a:prstGeom>
          <a:noFill/>
        </p:spPr>
        <p:txBody>
          <a:bodyPr wrap="square" rtlCol="0">
            <a:spAutoFit/>
          </a:bodyPr>
          <a:lstStyle/>
          <a:p>
            <a:pPr algn="ctr" fontAlgn="ctr"/>
            <a:r>
              <a:rPr lang="en-US" sz="1200" b="1" smtClean="0">
                <a:latin typeface="Huawei Sans" panose="020C0503030203020204" pitchFamily="34" charset="0"/>
              </a:rPr>
              <a:t>Access switch 2</a:t>
            </a:r>
            <a:endParaRPr lang="en-US" altLang="zh-CN" sz="1200" b="1">
              <a:latin typeface="Huawei Sans" panose="020C0503030203020204" pitchFamily="34" charset="0"/>
            </a:endParaRPr>
          </a:p>
        </p:txBody>
      </p:sp>
      <p:sp>
        <p:nvSpPr>
          <p:cNvPr id="34" name="文本框 33"/>
          <p:cNvSpPr txBox="1"/>
          <p:nvPr/>
        </p:nvSpPr>
        <p:spPr bwMode="gray">
          <a:xfrm>
            <a:off x="588291" y="4649204"/>
            <a:ext cx="93968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Terminal 1</a:t>
            </a:r>
            <a:endParaRPr lang="en-US" altLang="zh-CN" sz="1200" dirty="0" smtClean="0">
              <a:latin typeface="Huawei Sans" panose="020C0503030203020204" pitchFamily="34" charset="0"/>
            </a:endParaRPr>
          </a:p>
        </p:txBody>
      </p:sp>
      <p:sp>
        <p:nvSpPr>
          <p:cNvPr id="35" name="文本框 34"/>
          <p:cNvSpPr txBox="1"/>
          <p:nvPr/>
        </p:nvSpPr>
        <p:spPr bwMode="gray">
          <a:xfrm>
            <a:off x="2160237" y="4649204"/>
            <a:ext cx="939681" cy="276999"/>
          </a:xfrm>
          <a:prstGeom prst="rect">
            <a:avLst/>
          </a:prstGeom>
          <a:noFill/>
        </p:spPr>
        <p:txBody>
          <a:bodyPr wrap="none" rtlCol="0">
            <a:spAutoFit/>
          </a:bodyPr>
          <a:lstStyle/>
          <a:p>
            <a:pPr algn="ctr" fontAlgn="ctr"/>
            <a:r>
              <a:rPr lang="en-US" sz="1200" smtClean="0">
                <a:latin typeface="Huawei Sans" panose="020C0503030203020204" pitchFamily="34" charset="0"/>
              </a:rPr>
              <a:t>Terminal 2</a:t>
            </a:r>
            <a:endParaRPr lang="en-US" altLang="zh-CN" sz="1200" smtClean="0">
              <a:latin typeface="Huawei Sans" panose="020C0503030203020204" pitchFamily="34" charset="0"/>
            </a:endParaRPr>
          </a:p>
        </p:txBody>
      </p:sp>
      <p:sp>
        <p:nvSpPr>
          <p:cNvPr id="36" name="文本框 35"/>
          <p:cNvSpPr txBox="1"/>
          <p:nvPr/>
        </p:nvSpPr>
        <p:spPr bwMode="gray">
          <a:xfrm>
            <a:off x="3497316" y="4649204"/>
            <a:ext cx="939681" cy="276999"/>
          </a:xfrm>
          <a:prstGeom prst="rect">
            <a:avLst/>
          </a:prstGeom>
          <a:noFill/>
        </p:spPr>
        <p:txBody>
          <a:bodyPr wrap="none" rtlCol="0">
            <a:spAutoFit/>
          </a:bodyPr>
          <a:lstStyle/>
          <a:p>
            <a:pPr algn="ctr" fontAlgn="ctr"/>
            <a:r>
              <a:rPr lang="en-US" sz="1200" smtClean="0">
                <a:latin typeface="Huawei Sans" panose="020C0503030203020204" pitchFamily="34" charset="0"/>
              </a:rPr>
              <a:t>Terminal 3</a:t>
            </a:r>
            <a:endParaRPr lang="en-US" altLang="zh-CN" sz="1200" smtClean="0">
              <a:latin typeface="Huawei Sans" panose="020C0503030203020204" pitchFamily="34" charset="0"/>
            </a:endParaRPr>
          </a:p>
        </p:txBody>
      </p:sp>
      <p:sp>
        <p:nvSpPr>
          <p:cNvPr id="37" name="文本框 36"/>
          <p:cNvSpPr txBox="1"/>
          <p:nvPr/>
        </p:nvSpPr>
        <p:spPr bwMode="gray">
          <a:xfrm>
            <a:off x="5055090" y="4649204"/>
            <a:ext cx="939681" cy="276999"/>
          </a:xfrm>
          <a:prstGeom prst="rect">
            <a:avLst/>
          </a:prstGeom>
          <a:noFill/>
        </p:spPr>
        <p:txBody>
          <a:bodyPr wrap="none" rtlCol="0">
            <a:spAutoFit/>
          </a:bodyPr>
          <a:lstStyle/>
          <a:p>
            <a:pPr algn="ctr" fontAlgn="ctr"/>
            <a:r>
              <a:rPr lang="en-US" sz="1200" smtClean="0">
                <a:latin typeface="Huawei Sans" panose="020C0503030203020204" pitchFamily="34" charset="0"/>
              </a:rPr>
              <a:t>Terminal 4</a:t>
            </a:r>
            <a:endParaRPr lang="en-US" altLang="zh-CN" sz="1200" smtClean="0">
              <a:latin typeface="Huawei Sans" panose="020C0503030203020204" pitchFamily="34" charset="0"/>
            </a:endParaRPr>
          </a:p>
        </p:txBody>
      </p:sp>
      <p:sp>
        <p:nvSpPr>
          <p:cNvPr id="38" name="椭圆 37"/>
          <p:cNvSpPr/>
          <p:nvPr/>
        </p:nvSpPr>
        <p:spPr bwMode="gray">
          <a:xfrm>
            <a:off x="1572537" y="3574012"/>
            <a:ext cx="161831" cy="161831"/>
          </a:xfrm>
          <a:prstGeom prst="ellipse">
            <a:avLst/>
          </a:prstGeom>
          <a:solidFill>
            <a:srgbClr val="81C15F"/>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endParaRPr>
          </a:p>
        </p:txBody>
      </p:sp>
      <p:sp>
        <p:nvSpPr>
          <p:cNvPr id="39" name="椭圆 38"/>
          <p:cNvSpPr/>
          <p:nvPr/>
        </p:nvSpPr>
        <p:spPr bwMode="gray">
          <a:xfrm>
            <a:off x="1945657" y="3574012"/>
            <a:ext cx="161831" cy="161831"/>
          </a:xfrm>
          <a:prstGeom prst="ellipse">
            <a:avLst/>
          </a:prstGeom>
          <a:solidFill>
            <a:srgbClr val="81C15F"/>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endParaRPr>
          </a:p>
        </p:txBody>
      </p:sp>
      <p:sp>
        <p:nvSpPr>
          <p:cNvPr id="40" name="椭圆 39"/>
          <p:cNvSpPr/>
          <p:nvPr/>
        </p:nvSpPr>
        <p:spPr bwMode="gray">
          <a:xfrm>
            <a:off x="4456723" y="3574012"/>
            <a:ext cx="161831" cy="161831"/>
          </a:xfrm>
          <a:prstGeom prst="ellipse">
            <a:avLst/>
          </a:prstGeom>
          <a:solidFill>
            <a:srgbClr val="81C15F"/>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endParaRPr>
          </a:p>
        </p:txBody>
      </p:sp>
      <p:sp>
        <p:nvSpPr>
          <p:cNvPr id="41" name="椭圆 40"/>
          <p:cNvSpPr/>
          <p:nvPr/>
        </p:nvSpPr>
        <p:spPr bwMode="gray">
          <a:xfrm>
            <a:off x="4829843" y="3574012"/>
            <a:ext cx="161831" cy="161831"/>
          </a:xfrm>
          <a:prstGeom prst="ellipse">
            <a:avLst/>
          </a:prstGeom>
          <a:solidFill>
            <a:srgbClr val="81C15F"/>
          </a:solidFill>
          <a:ln>
            <a:solidFill>
              <a:srgbClr val="62B2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endParaRPr>
          </a:p>
        </p:txBody>
      </p:sp>
      <p:sp>
        <p:nvSpPr>
          <p:cNvPr id="42" name="圆角矩形 41"/>
          <p:cNvSpPr/>
          <p:nvPr/>
        </p:nvSpPr>
        <p:spPr bwMode="gray">
          <a:xfrm>
            <a:off x="6195635" y="1472887"/>
            <a:ext cx="5515442" cy="2793970"/>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8288" indent="-268288" fontAlgn="ctr">
              <a:lnSpc>
                <a:spcPts val="2000"/>
              </a:lnSpc>
              <a:spcAft>
                <a:spcPts val="600"/>
              </a:spcAft>
              <a:buSzPct val="50000"/>
              <a:buFont typeface="Wingdings" panose="05000000000000000000" pitchFamily="2" charset="2"/>
              <a:buChar char="l"/>
            </a:pPr>
            <a:r>
              <a:rPr lang="en-US" sz="1200" dirty="0">
                <a:solidFill>
                  <a:schemeClr val="tx1"/>
                </a:solidFill>
                <a:latin typeface="Huawei Sans" panose="020C0503030203020204" pitchFamily="34" charset="0"/>
              </a:rPr>
              <a:t>An enterprise requires that each access switch interface connected to terminals allow only one PC to access the network so as to limit the number of MAC addresses.</a:t>
            </a:r>
          </a:p>
          <a:p>
            <a:pPr marL="268288" indent="-268288" fontAlgn="ctr">
              <a:lnSpc>
                <a:spcPts val="2000"/>
              </a:lnSpc>
              <a:spcAft>
                <a:spcPts val="600"/>
              </a:spcAft>
              <a:buSzPct val="50000"/>
              <a:buFont typeface="Wingdings" panose="05000000000000000000" pitchFamily="2" charset="2"/>
              <a:buChar char="l"/>
            </a:pPr>
            <a:r>
              <a:rPr lang="en-US" sz="1200" dirty="0">
                <a:solidFill>
                  <a:schemeClr val="tx1"/>
                </a:solidFill>
                <a:latin typeface="Huawei Sans" panose="020C0503030203020204" pitchFamily="34" charset="0"/>
              </a:rPr>
              <a:t>If an employee attempts to connect a small switch or hub to an interface to increase the number of Internet access interfaces, this behavior should be detected and prohibited.</a:t>
            </a:r>
          </a:p>
          <a:p>
            <a:pPr marL="268288" indent="-268288" fontAlgn="ctr">
              <a:lnSpc>
                <a:spcPts val="2000"/>
              </a:lnSpc>
              <a:spcAft>
                <a:spcPts val="600"/>
              </a:spcAft>
              <a:buSzPct val="50000"/>
              <a:buFont typeface="Wingdings" panose="05000000000000000000" pitchFamily="2" charset="2"/>
              <a:buChar char="l"/>
            </a:pPr>
            <a:r>
              <a:rPr lang="en-US" sz="1200" dirty="0">
                <a:solidFill>
                  <a:schemeClr val="tx1"/>
                </a:solidFill>
                <a:latin typeface="Huawei Sans" panose="020C0503030203020204" pitchFamily="34" charset="0"/>
              </a:rPr>
              <a:t>Some enterprises may require that a switch forward only data frames sent by terminals with trusted MAC addresses to the upper-layer network. Employees are not allowed to change their locations, that is, change access interfaces of the switch.</a:t>
            </a:r>
            <a:endParaRPr lang="en-US" altLang="zh-CN" sz="1200" dirty="0">
              <a:solidFill>
                <a:schemeClr val="tx1"/>
              </a:solidFill>
              <a:latin typeface="Huawei Sans" panose="020C0503030203020204" pitchFamily="34" charset="0"/>
            </a:endParaRPr>
          </a:p>
        </p:txBody>
      </p:sp>
      <p:sp>
        <p:nvSpPr>
          <p:cNvPr id="43" name="文本框 42"/>
          <p:cNvSpPr txBox="1"/>
          <p:nvPr/>
        </p:nvSpPr>
        <p:spPr bwMode="gray">
          <a:xfrm>
            <a:off x="6195636" y="1050274"/>
            <a:ext cx="5515441"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Requirements</a:t>
            </a:r>
            <a:endParaRPr lang="en-US" altLang="zh-CN">
              <a:latin typeface="Huawei Sans" panose="020C0503030203020204" pitchFamily="34" charset="0"/>
            </a:endParaRPr>
          </a:p>
        </p:txBody>
      </p:sp>
      <p:sp>
        <p:nvSpPr>
          <p:cNvPr id="44" name="圆角矩形 43"/>
          <p:cNvSpPr/>
          <p:nvPr/>
        </p:nvSpPr>
        <p:spPr bwMode="gray">
          <a:xfrm>
            <a:off x="6195635" y="4797089"/>
            <a:ext cx="5515442" cy="1394894"/>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ct val="140000"/>
              </a:lnSpc>
              <a:spcBef>
                <a:spcPts val="0"/>
              </a:spcBef>
              <a:spcAft>
                <a:spcPts val="600"/>
              </a:spcAft>
            </a:pPr>
            <a:r>
              <a:rPr lang="en-US" sz="1200" dirty="0" smtClean="0">
                <a:solidFill>
                  <a:schemeClr val="tx1"/>
                </a:solidFill>
                <a:latin typeface="Huawei Sans" panose="020C0503030203020204" pitchFamily="34" charset="0"/>
              </a:rPr>
              <a:t>Port security converts the dynamic MAC addresses learned on an interface into secure MAC addresses (including dynamic and static secure MAC addresses, and sticky MAC addresses). This function prevents unauthorized users from using this interface to communicate with the switch, thereby enhancing device security.</a:t>
            </a:r>
            <a:endParaRPr lang="en-US" altLang="zh-CN" sz="1200" dirty="0">
              <a:solidFill>
                <a:schemeClr val="tx1"/>
              </a:solidFill>
              <a:latin typeface="Huawei Sans" panose="020C0503030203020204" pitchFamily="34" charset="0"/>
            </a:endParaRPr>
          </a:p>
        </p:txBody>
      </p:sp>
      <p:sp>
        <p:nvSpPr>
          <p:cNvPr id="45" name="文本框 44"/>
          <p:cNvSpPr txBox="1"/>
          <p:nvPr/>
        </p:nvSpPr>
        <p:spPr bwMode="gray">
          <a:xfrm>
            <a:off x="6195636" y="4374475"/>
            <a:ext cx="5515441"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Solution</a:t>
            </a:r>
            <a:endParaRPr lang="en-US" altLang="zh-CN">
              <a:latin typeface="Huawei Sans" panose="020C0503030203020204" pitchFamily="34" charset="0"/>
            </a:endParaRPr>
          </a:p>
        </p:txBody>
      </p:sp>
    </p:spTree>
    <p:extLst>
      <p:ext uri="{BB962C8B-B14F-4D97-AF65-F5344CB8AC3E}">
        <p14:creationId xmlns:p14="http://schemas.microsoft.com/office/powerpoint/2010/main" val="146204122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altLang="zh-CN" smtClean="0"/>
              <a:t>Media Access Control Security (</a:t>
            </a:r>
            <a:r>
              <a:rPr lang="en-US" smtClean="0"/>
              <a:t>MACsec)</a:t>
            </a:r>
            <a:endParaRPr lang="en-US" altLang="zh-CN" dirty="0"/>
          </a:p>
        </p:txBody>
      </p:sp>
      <p:cxnSp>
        <p:nvCxnSpPr>
          <p:cNvPr id="3" name="Straight Connector 166"/>
          <p:cNvCxnSpPr/>
          <p:nvPr/>
        </p:nvCxnSpPr>
        <p:spPr bwMode="gray">
          <a:xfrm>
            <a:off x="2724053" y="1565470"/>
            <a:ext cx="0" cy="6447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166"/>
          <p:cNvCxnSpPr/>
          <p:nvPr/>
        </p:nvCxnSpPr>
        <p:spPr bwMode="gray">
          <a:xfrm>
            <a:off x="2724052" y="3394539"/>
            <a:ext cx="1" cy="7380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166"/>
          <p:cNvCxnSpPr/>
          <p:nvPr/>
        </p:nvCxnSpPr>
        <p:spPr bwMode="gray">
          <a:xfrm flipH="1">
            <a:off x="1228852" y="5199971"/>
            <a:ext cx="1" cy="5552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166"/>
          <p:cNvCxnSpPr/>
          <p:nvPr/>
        </p:nvCxnSpPr>
        <p:spPr bwMode="gray">
          <a:xfrm flipH="1">
            <a:off x="4214188" y="5199971"/>
            <a:ext cx="1" cy="5552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Group 165"/>
          <p:cNvGrpSpPr/>
          <p:nvPr/>
        </p:nvGrpSpPr>
        <p:grpSpPr bwMode="gray">
          <a:xfrm rot="10800000">
            <a:off x="1306340" y="4248434"/>
            <a:ext cx="2835430" cy="773558"/>
            <a:chOff x="-1233037" y="914446"/>
            <a:chExt cx="1573823" cy="778776"/>
          </a:xfrm>
        </p:grpSpPr>
        <p:cxnSp>
          <p:nvCxnSpPr>
            <p:cNvPr id="8"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500915" y="3278651"/>
            <a:ext cx="446281" cy="365139"/>
          </a:xfrm>
          <a:prstGeom prst="rect">
            <a:avLst/>
          </a:prstGeom>
        </p:spPr>
      </p:pic>
      <p:pic>
        <p:nvPicPr>
          <p:cNvPr id="11" name="图片 86" descr="核心交换机.png"/>
          <p:cNvPicPr>
            <a:picLocks noChangeAspect="1"/>
          </p:cNvPicPr>
          <p:nvPr/>
        </p:nvPicPr>
        <p:blipFill>
          <a:blip r:embed="rId4" cstate="print"/>
          <a:stretch>
            <a:fillRect/>
          </a:stretch>
        </p:blipFill>
        <p:spPr bwMode="gray">
          <a:xfrm>
            <a:off x="2500915" y="4039748"/>
            <a:ext cx="446281" cy="365139"/>
          </a:xfrm>
          <a:prstGeom prst="rect">
            <a:avLst/>
          </a:prstGeom>
        </p:spPr>
      </p:pic>
      <p:pic>
        <p:nvPicPr>
          <p:cNvPr id="12" name="图片 76" descr="接入交换机.png"/>
          <p:cNvPicPr>
            <a:picLocks noChangeAspect="1"/>
          </p:cNvPicPr>
          <p:nvPr/>
        </p:nvPicPr>
        <p:blipFill>
          <a:blip r:embed="rId5" cstate="print"/>
          <a:stretch>
            <a:fillRect/>
          </a:stretch>
        </p:blipFill>
        <p:spPr bwMode="gray">
          <a:xfrm>
            <a:off x="1010782" y="4896922"/>
            <a:ext cx="446281" cy="365139"/>
          </a:xfrm>
          <a:prstGeom prst="rect">
            <a:avLst/>
          </a:prstGeom>
        </p:spPr>
      </p:pic>
      <p:pic>
        <p:nvPicPr>
          <p:cNvPr id="13" name="图片 14" descr="日志告警服务器-蓝.png"/>
          <p:cNvPicPr>
            <a:picLocks noChangeAspect="1"/>
          </p:cNvPicPr>
          <p:nvPr/>
        </p:nvPicPr>
        <p:blipFill>
          <a:blip r:embed="rId6" cstate="print"/>
          <a:stretch>
            <a:fillRect/>
          </a:stretch>
        </p:blipFill>
        <p:spPr bwMode="gray">
          <a:xfrm>
            <a:off x="988646" y="5693153"/>
            <a:ext cx="490552" cy="306312"/>
          </a:xfrm>
          <a:prstGeom prst="rect">
            <a:avLst/>
          </a:prstGeom>
        </p:spPr>
      </p:pic>
      <p:pic>
        <p:nvPicPr>
          <p:cNvPr id="14" name="图片 76" descr="接入交换机.png"/>
          <p:cNvPicPr>
            <a:picLocks noChangeAspect="1"/>
          </p:cNvPicPr>
          <p:nvPr/>
        </p:nvPicPr>
        <p:blipFill>
          <a:blip r:embed="rId5" cstate="print"/>
          <a:stretch>
            <a:fillRect/>
          </a:stretch>
        </p:blipFill>
        <p:spPr bwMode="gray">
          <a:xfrm>
            <a:off x="3991048" y="4896922"/>
            <a:ext cx="446281" cy="365139"/>
          </a:xfrm>
          <a:prstGeom prst="rect">
            <a:avLst/>
          </a:prstGeom>
        </p:spPr>
      </p:pic>
      <p:pic>
        <p:nvPicPr>
          <p:cNvPr id="15" name="图片 14" descr="日志告警服务器-蓝.png"/>
          <p:cNvPicPr>
            <a:picLocks noChangeAspect="1"/>
          </p:cNvPicPr>
          <p:nvPr/>
        </p:nvPicPr>
        <p:blipFill>
          <a:blip r:embed="rId6" cstate="print"/>
          <a:stretch>
            <a:fillRect/>
          </a:stretch>
        </p:blipFill>
        <p:spPr bwMode="gray">
          <a:xfrm>
            <a:off x="3968912" y="5693153"/>
            <a:ext cx="490552" cy="306312"/>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500915" y="2089323"/>
            <a:ext cx="446281" cy="365139"/>
          </a:xfrm>
          <a:prstGeom prst="rect">
            <a:avLst/>
          </a:prstGeom>
        </p:spPr>
      </p:pic>
      <p:pic>
        <p:nvPicPr>
          <p:cNvPr id="17" name="图片 14" descr="日志告警服务器-蓝.png"/>
          <p:cNvPicPr>
            <a:picLocks noChangeAspect="1"/>
          </p:cNvPicPr>
          <p:nvPr/>
        </p:nvPicPr>
        <p:blipFill>
          <a:blip r:embed="rId6" cstate="print"/>
          <a:stretch>
            <a:fillRect/>
          </a:stretch>
        </p:blipFill>
        <p:spPr bwMode="gray">
          <a:xfrm>
            <a:off x="2478777" y="1263585"/>
            <a:ext cx="490552" cy="306312"/>
          </a:xfrm>
          <a:prstGeom prst="rect">
            <a:avLst/>
          </a:prstGeom>
        </p:spPr>
      </p:pic>
      <p:sp>
        <p:nvSpPr>
          <p:cNvPr id="18" name="圆角矩形 17"/>
          <p:cNvSpPr/>
          <p:nvPr/>
        </p:nvSpPr>
        <p:spPr bwMode="gray">
          <a:xfrm>
            <a:off x="547674" y="3193196"/>
            <a:ext cx="4352762" cy="2935817"/>
          </a:xfrm>
          <a:prstGeom prst="roundRect">
            <a:avLst>
              <a:gd name="adj" fmla="val 140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19" name="圆角矩形 18"/>
          <p:cNvSpPr/>
          <p:nvPr/>
        </p:nvSpPr>
        <p:spPr bwMode="gray">
          <a:xfrm>
            <a:off x="547674" y="1101513"/>
            <a:ext cx="4352762" cy="1474578"/>
          </a:xfrm>
          <a:prstGeom prst="roundRect">
            <a:avLst>
              <a:gd name="adj" fmla="val 140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20" name="文本框 19"/>
          <p:cNvSpPr txBox="1"/>
          <p:nvPr/>
        </p:nvSpPr>
        <p:spPr bwMode="gray">
          <a:xfrm>
            <a:off x="547674" y="2232535"/>
            <a:ext cx="644728" cy="307777"/>
          </a:xfrm>
          <a:prstGeom prst="rect">
            <a:avLst/>
          </a:prstGeom>
          <a:noFill/>
        </p:spPr>
        <p:txBody>
          <a:bodyPr wrap="none" rtlCol="0">
            <a:spAutoFit/>
          </a:bodyPr>
          <a:lstStyle/>
          <a:p>
            <a:pPr fontAlgn="ctr"/>
            <a:r>
              <a:rPr lang="en-US" sz="1400" smtClean="0">
                <a:solidFill>
                  <a:schemeClr val="bg1">
                    <a:lumMod val="50000"/>
                  </a:schemeClr>
                </a:solidFill>
                <a:latin typeface="Huawei Sans" panose="020C0503030203020204" pitchFamily="34" charset="0"/>
              </a:rPr>
              <a:t>Site 1</a:t>
            </a:r>
            <a:endParaRPr lang="en-US" altLang="zh-CN" sz="1400">
              <a:solidFill>
                <a:schemeClr val="bg1">
                  <a:lumMod val="50000"/>
                </a:schemeClr>
              </a:solidFill>
              <a:latin typeface="Huawei Sans" panose="020C0503030203020204" pitchFamily="34" charset="0"/>
            </a:endParaRPr>
          </a:p>
        </p:txBody>
      </p:sp>
      <p:sp>
        <p:nvSpPr>
          <p:cNvPr id="21" name="文本框 20"/>
          <p:cNvSpPr txBox="1"/>
          <p:nvPr/>
        </p:nvSpPr>
        <p:spPr bwMode="gray">
          <a:xfrm>
            <a:off x="547674" y="3211473"/>
            <a:ext cx="644728" cy="307777"/>
          </a:xfrm>
          <a:prstGeom prst="rect">
            <a:avLst/>
          </a:prstGeom>
          <a:noFill/>
        </p:spPr>
        <p:txBody>
          <a:bodyPr wrap="none" rtlCol="0">
            <a:spAutoFit/>
          </a:bodyPr>
          <a:lstStyle/>
          <a:p>
            <a:pPr fontAlgn="ctr"/>
            <a:r>
              <a:rPr lang="en-US" sz="1400" smtClean="0">
                <a:solidFill>
                  <a:schemeClr val="bg1">
                    <a:lumMod val="50000"/>
                  </a:schemeClr>
                </a:solidFill>
                <a:latin typeface="Huawei Sans" panose="020C0503030203020204" pitchFamily="34" charset="0"/>
              </a:rPr>
              <a:t>Site 2</a:t>
            </a:r>
            <a:endParaRPr lang="en-US" altLang="zh-CN" sz="1400">
              <a:solidFill>
                <a:schemeClr val="bg1">
                  <a:lumMod val="50000"/>
                </a:schemeClr>
              </a:solidFill>
              <a:latin typeface="Huawei Sans" panose="020C0503030203020204" pitchFamily="34" charset="0"/>
            </a:endParaRPr>
          </a:p>
        </p:txBody>
      </p:sp>
      <p:grpSp>
        <p:nvGrpSpPr>
          <p:cNvPr id="22" name="Group 6"/>
          <p:cNvGrpSpPr/>
          <p:nvPr/>
        </p:nvGrpSpPr>
        <p:grpSpPr bwMode="gray">
          <a:xfrm>
            <a:off x="2359535" y="2629151"/>
            <a:ext cx="729034" cy="436655"/>
            <a:chOff x="7877711" y="3990014"/>
            <a:chExt cx="998434" cy="598013"/>
          </a:xfrm>
        </p:grpSpPr>
        <p:sp>
          <p:nvSpPr>
            <p:cNvPr id="23" name="Freeform 200"/>
            <p:cNvSpPr/>
            <p:nvPr/>
          </p:nvSpPr>
          <p:spPr bwMode="gray">
            <a:xfrm>
              <a:off x="7877711" y="3990014"/>
              <a:ext cx="998434" cy="5660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24" name="TextBox 2"/>
            <p:cNvSpPr txBox="1"/>
            <p:nvPr/>
          </p:nvSpPr>
          <p:spPr bwMode="gray">
            <a:xfrm>
              <a:off x="8254692" y="4208668"/>
              <a:ext cx="252995" cy="379359"/>
            </a:xfrm>
            <a:prstGeom prst="rect">
              <a:avLst/>
            </a:prstGeom>
            <a:noFill/>
          </p:spPr>
          <p:txBody>
            <a:bodyPr wrap="none" rtlCol="0">
              <a:spAutoFit/>
            </a:bodyPr>
            <a:lstStyle/>
            <a:p>
              <a:pPr algn="ctr" fontAlgn="ctr"/>
              <a:endParaRPr lang="en-US" altLang="zh-CN" sz="1200" b="1">
                <a:solidFill>
                  <a:schemeClr val="bg1"/>
                </a:solidFill>
                <a:latin typeface="Huawei Sans" panose="020C0503030203020204" pitchFamily="34" charset="0"/>
              </a:endParaRPr>
            </a:p>
          </p:txBody>
        </p:sp>
      </p:grpSp>
      <p:sp>
        <p:nvSpPr>
          <p:cNvPr id="25" name="Can 9"/>
          <p:cNvSpPr/>
          <p:nvPr/>
        </p:nvSpPr>
        <p:spPr bwMode="gray">
          <a:xfrm>
            <a:off x="2609316" y="2360966"/>
            <a:ext cx="229472" cy="980398"/>
          </a:xfrm>
          <a:prstGeom prst="can">
            <a:avLst>
              <a:gd name="adj" fmla="val 40000"/>
            </a:avLst>
          </a:prstGeom>
          <a:solidFill>
            <a:srgbClr val="FEEEC1"/>
          </a:solidFill>
          <a:ln w="12700" cap="flat" cmpd="sng" algn="ctr">
            <a:solidFill>
              <a:srgbClr val="FFD17D"/>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cs typeface="+mn-cs"/>
              <a:sym typeface="Huawei Sans" panose="020C0503030203020204" pitchFamily="34" charset="0"/>
            </a:endParaRPr>
          </a:p>
        </p:txBody>
      </p:sp>
      <p:sp>
        <p:nvSpPr>
          <p:cNvPr id="26" name="Can 9"/>
          <p:cNvSpPr/>
          <p:nvPr/>
        </p:nvSpPr>
        <p:spPr bwMode="gray">
          <a:xfrm rot="3683218">
            <a:off x="1879120" y="3903887"/>
            <a:ext cx="172405" cy="1485219"/>
          </a:xfrm>
          <a:prstGeom prst="can">
            <a:avLst>
              <a:gd name="adj" fmla="val 40000"/>
            </a:avLst>
          </a:prstGeom>
          <a:solidFill>
            <a:srgbClr val="DEF4F6"/>
          </a:solidFill>
          <a:ln w="12700" cap="flat" cmpd="sng" algn="ctr">
            <a:solidFill>
              <a:srgbClr val="94DAE2"/>
            </a:solidFill>
            <a:prstDash val="solid"/>
            <a:miter lim="800000"/>
          </a:ln>
          <a:effectLst/>
        </p:spPr>
        <p:txBody>
          <a:bodyPr rtlCol="0" anchor="ctr"/>
          <a:lstStyle/>
          <a:p>
            <a:pPr algn="ctr" fontAlgn="ctr"/>
            <a:endParaRPr lang="en-US" altLang="zh-CN"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1568278" y="2721188"/>
            <a:ext cx="832279" cy="307777"/>
          </a:xfrm>
          <a:prstGeom prst="rect">
            <a:avLst/>
          </a:prstGeom>
          <a:noFill/>
        </p:spPr>
        <p:txBody>
          <a:bodyPr wrap="none" rtlCol="0">
            <a:spAutoFit/>
          </a:bodyPr>
          <a:lstStyle/>
          <a:p>
            <a:pPr fontAlgn="ctr"/>
            <a:r>
              <a:rPr lang="en-US" sz="1400" smtClean="0">
                <a:solidFill>
                  <a:schemeClr val="bg1">
                    <a:lumMod val="50000"/>
                  </a:schemeClr>
                </a:solidFill>
                <a:latin typeface="Huawei Sans" panose="020C0503030203020204" pitchFamily="34" charset="0"/>
              </a:rPr>
              <a:t>Internet</a:t>
            </a:r>
            <a:endParaRPr lang="en-US" altLang="zh-CN" sz="1400">
              <a:solidFill>
                <a:schemeClr val="bg1">
                  <a:lumMod val="50000"/>
                </a:schemeClr>
              </a:solidFill>
              <a:latin typeface="Huawei Sans" panose="020C0503030203020204" pitchFamily="34" charset="0"/>
            </a:endParaRPr>
          </a:p>
        </p:txBody>
      </p:sp>
      <p:sp>
        <p:nvSpPr>
          <p:cNvPr id="28" name="Can 9"/>
          <p:cNvSpPr/>
          <p:nvPr/>
        </p:nvSpPr>
        <p:spPr bwMode="gray">
          <a:xfrm rot="17905139">
            <a:off x="3420263" y="3900280"/>
            <a:ext cx="172405" cy="1485219"/>
          </a:xfrm>
          <a:prstGeom prst="can">
            <a:avLst>
              <a:gd name="adj" fmla="val 40000"/>
            </a:avLst>
          </a:prstGeom>
          <a:solidFill>
            <a:srgbClr val="DEF4F6"/>
          </a:solidFill>
          <a:ln w="12700" cap="flat" cmpd="sng" algn="ctr">
            <a:solidFill>
              <a:srgbClr val="94DAE2"/>
            </a:solidFill>
            <a:prstDash val="solid"/>
            <a:miter lim="800000"/>
          </a:ln>
          <a:effectLst/>
        </p:spPr>
        <p:txBody>
          <a:bodyPr rtlCol="0" anchor="ctr"/>
          <a:lstStyle/>
          <a:p>
            <a:pPr algn="ctr" fontAlgn="ctr"/>
            <a:endParaRPr lang="en-US" altLang="zh-CN"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rot="19880899">
            <a:off x="1413009" y="4298424"/>
            <a:ext cx="829073" cy="307777"/>
          </a:xfrm>
          <a:prstGeom prst="rect">
            <a:avLst/>
          </a:prstGeom>
          <a:noFill/>
        </p:spPr>
        <p:txBody>
          <a:bodyPr wrap="none" rtlCol="0">
            <a:spAutoFit/>
          </a:bodyPr>
          <a:lstStyle/>
          <a:p>
            <a:pPr fontAlgn="ctr"/>
            <a:r>
              <a:rPr lang="en-US" sz="1400" err="1" smtClean="0">
                <a:solidFill>
                  <a:srgbClr val="30B5C5"/>
                </a:solidFill>
                <a:latin typeface="Huawei Sans" panose="020C0503030203020204" pitchFamily="34" charset="0"/>
              </a:rPr>
              <a:t>MACsec</a:t>
            </a:r>
            <a:endParaRPr lang="en-US" altLang="zh-CN" sz="1400">
              <a:solidFill>
                <a:srgbClr val="30B5C5"/>
              </a:solidFill>
              <a:latin typeface="Huawei Sans" panose="020C0503030203020204" pitchFamily="34" charset="0"/>
            </a:endParaRPr>
          </a:p>
        </p:txBody>
      </p:sp>
      <p:sp>
        <p:nvSpPr>
          <p:cNvPr id="30" name="文本框 29"/>
          <p:cNvSpPr txBox="1"/>
          <p:nvPr/>
        </p:nvSpPr>
        <p:spPr bwMode="gray">
          <a:xfrm rot="1500659">
            <a:off x="3208848" y="4298424"/>
            <a:ext cx="829073" cy="307777"/>
          </a:xfrm>
          <a:prstGeom prst="rect">
            <a:avLst/>
          </a:prstGeom>
          <a:noFill/>
        </p:spPr>
        <p:txBody>
          <a:bodyPr wrap="none" rtlCol="0">
            <a:spAutoFit/>
          </a:bodyPr>
          <a:lstStyle/>
          <a:p>
            <a:pPr fontAlgn="ctr"/>
            <a:r>
              <a:rPr lang="en-US" sz="1400" err="1" smtClean="0">
                <a:solidFill>
                  <a:srgbClr val="30B5C5"/>
                </a:solidFill>
                <a:latin typeface="Huawei Sans" panose="020C0503030203020204" pitchFamily="34" charset="0"/>
              </a:rPr>
              <a:t>MACsec</a:t>
            </a:r>
            <a:endParaRPr lang="en-US" altLang="zh-CN" sz="1400">
              <a:solidFill>
                <a:srgbClr val="30B5C5"/>
              </a:solidFill>
              <a:latin typeface="Huawei Sans" panose="020C0503030203020204" pitchFamily="34" charset="0"/>
            </a:endParaRPr>
          </a:p>
        </p:txBody>
      </p:sp>
      <p:sp>
        <p:nvSpPr>
          <p:cNvPr id="31" name="文本框 30"/>
          <p:cNvSpPr txBox="1"/>
          <p:nvPr/>
        </p:nvSpPr>
        <p:spPr bwMode="gray">
          <a:xfrm rot="16200000">
            <a:off x="2418521" y="2712643"/>
            <a:ext cx="611065" cy="307777"/>
          </a:xfrm>
          <a:prstGeom prst="rect">
            <a:avLst/>
          </a:prstGeom>
          <a:noFill/>
        </p:spPr>
        <p:txBody>
          <a:bodyPr wrap="none" rtlCol="0">
            <a:spAutoFit/>
          </a:bodyPr>
          <a:lstStyle/>
          <a:p>
            <a:pPr fontAlgn="ctr"/>
            <a:r>
              <a:rPr lang="en-US" sz="1400" smtClean="0">
                <a:solidFill>
                  <a:srgbClr val="ED6D00"/>
                </a:solidFill>
                <a:latin typeface="Huawei Sans" panose="020C0503030203020204" pitchFamily="34" charset="0"/>
              </a:rPr>
              <a:t>IPsec</a:t>
            </a:r>
            <a:endParaRPr lang="en-US" altLang="zh-CN" sz="1400">
              <a:solidFill>
                <a:srgbClr val="ED6D00"/>
              </a:solidFill>
              <a:latin typeface="Huawei Sans" panose="020C0503030203020204" pitchFamily="34" charset="0"/>
            </a:endParaRPr>
          </a:p>
        </p:txBody>
      </p:sp>
      <p:sp>
        <p:nvSpPr>
          <p:cNvPr id="32" name="圆角矩形 75"/>
          <p:cNvSpPr/>
          <p:nvPr/>
        </p:nvSpPr>
        <p:spPr bwMode="gray">
          <a:xfrm>
            <a:off x="5161777" y="1101513"/>
            <a:ext cx="6550798"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smtClean="0">
                <a:solidFill>
                  <a:srgbClr val="30B5C5"/>
                </a:solidFill>
                <a:latin typeface="Huawei Sans" panose="020C0503030203020204" pitchFamily="34" charset="0"/>
              </a:rPr>
              <a:t>Background</a:t>
            </a:r>
            <a:endParaRPr lang="en-US" sz="1600">
              <a:solidFill>
                <a:srgbClr val="30B5C5"/>
              </a:solidFill>
              <a:latin typeface="Huawei Sans" panose="020C0503030203020204" pitchFamily="34" charset="0"/>
            </a:endParaRPr>
          </a:p>
        </p:txBody>
      </p:sp>
      <p:sp>
        <p:nvSpPr>
          <p:cNvPr id="33" name="圆角矩形 75"/>
          <p:cNvSpPr/>
          <p:nvPr/>
        </p:nvSpPr>
        <p:spPr bwMode="gray">
          <a:xfrm>
            <a:off x="5161777" y="1544514"/>
            <a:ext cx="6550798" cy="755552"/>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fontAlgn="ctr">
              <a:lnSpc>
                <a:spcPts val="2000"/>
              </a:lnSpc>
            </a:pPr>
            <a:r>
              <a:rPr lang="en-US" sz="1200" dirty="0" smtClean="0">
                <a:solidFill>
                  <a:schemeClr val="tx1"/>
                </a:solidFill>
                <a:latin typeface="Huawei Sans" panose="020C0503030203020204" pitchFamily="34" charset="0"/>
              </a:rPr>
              <a:t>Most data is transmitted in plaintext on LAN links, failing to meet security requirements in scenarios demanding high security.</a:t>
            </a:r>
            <a:endParaRPr lang="en-US" altLang="zh-CN" sz="1200" dirty="0">
              <a:solidFill>
                <a:schemeClr val="tx1"/>
              </a:solidFill>
              <a:latin typeface="Huawei Sans" panose="020C0503030203020204" pitchFamily="34" charset="0"/>
              <a:ea typeface="微软雅黑" panose="020B0503020204020204" pitchFamily="34" charset="-122"/>
              <a:cs typeface="Arial" panose="020B0604020202020204" pitchFamily="34" charset="0"/>
            </a:endParaRPr>
          </a:p>
        </p:txBody>
      </p:sp>
      <p:grpSp>
        <p:nvGrpSpPr>
          <p:cNvPr id="44" name="组合 43"/>
          <p:cNvGrpSpPr/>
          <p:nvPr/>
        </p:nvGrpSpPr>
        <p:grpSpPr bwMode="gray">
          <a:xfrm>
            <a:off x="5161777" y="2383067"/>
            <a:ext cx="6550798" cy="1960053"/>
            <a:chOff x="5161777" y="2288382"/>
            <a:chExt cx="6550798" cy="1960053"/>
          </a:xfrm>
        </p:grpSpPr>
        <p:sp>
          <p:nvSpPr>
            <p:cNvPr id="34" name="圆角矩形 75"/>
            <p:cNvSpPr/>
            <p:nvPr/>
          </p:nvSpPr>
          <p:spPr bwMode="gray">
            <a:xfrm>
              <a:off x="5161777" y="2288382"/>
              <a:ext cx="6550798"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err="1" smtClean="0">
                  <a:solidFill>
                    <a:srgbClr val="30B5C5"/>
                  </a:solidFill>
                  <a:latin typeface="Huawei Sans" panose="020C0503030203020204" pitchFamily="34" charset="0"/>
                </a:rPr>
                <a:t>MACsec</a:t>
              </a:r>
              <a:r>
                <a:rPr lang="en-US" sz="1600" smtClean="0">
                  <a:solidFill>
                    <a:srgbClr val="30B5C5"/>
                  </a:solidFill>
                  <a:latin typeface="Huawei Sans" panose="020C0503030203020204" pitchFamily="34" charset="0"/>
                </a:rPr>
                <a:t> overview</a:t>
              </a:r>
              <a:endParaRPr lang="en-US" altLang="zh-CN" sz="1600">
                <a:solidFill>
                  <a:srgbClr val="30B5C5"/>
                </a:solidFill>
                <a:latin typeface="Huawei Sans" panose="020C0503030203020204" pitchFamily="34" charset="0"/>
                <a:ea typeface="方正兰亭黑简体" panose="02000000000000000000" pitchFamily="2" charset="-122"/>
              </a:endParaRPr>
            </a:p>
          </p:txBody>
        </p:sp>
        <p:sp>
          <p:nvSpPr>
            <p:cNvPr id="35" name="圆角矩形 75"/>
            <p:cNvSpPr/>
            <p:nvPr/>
          </p:nvSpPr>
          <p:spPr bwMode="gray">
            <a:xfrm>
              <a:off x="5161777" y="2692341"/>
              <a:ext cx="6550798" cy="1556094"/>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fontAlgn="ctr">
                <a:lnSpc>
                  <a:spcPts val="2000"/>
                </a:lnSpc>
              </a:pPr>
              <a:r>
                <a:rPr lang="en-US" sz="1200" dirty="0" smtClean="0">
                  <a:solidFill>
                    <a:schemeClr val="tx1"/>
                  </a:solidFill>
                  <a:latin typeface="Huawei Sans" panose="020C0503030203020204" pitchFamily="34" charset="0"/>
                </a:rPr>
                <a:t>Media Access Control Security (</a:t>
              </a:r>
              <a:r>
                <a:rPr lang="en-US" sz="1200" dirty="0" err="1" smtClean="0">
                  <a:solidFill>
                    <a:schemeClr val="tx1"/>
                  </a:solidFill>
                  <a:latin typeface="Huawei Sans" panose="020C0503030203020204" pitchFamily="34" charset="0"/>
                </a:rPr>
                <a:t>MACsec</a:t>
              </a:r>
              <a:r>
                <a:rPr lang="en-US" sz="1200" dirty="0" smtClean="0">
                  <a:solidFill>
                    <a:schemeClr val="tx1"/>
                  </a:solidFill>
                  <a:latin typeface="Huawei Sans" panose="020C0503030203020204" pitchFamily="34" charset="0"/>
                </a:rPr>
                <a:t>), in compliance with the IEEE 802.1AE standard, defines a method for secure data communication based on the Ethernet. It provides hop-by-hop encryption to secure data transmission.</a:t>
              </a:r>
              <a:endParaRPr lang="en-US" altLang="zh-CN" sz="1200" dirty="0">
                <a:solidFill>
                  <a:schemeClr val="tx1"/>
                </a:solidFill>
                <a:latin typeface="Huawei Sans" panose="020C0503030203020204" pitchFamily="34" charset="0"/>
              </a:endParaRPr>
            </a:p>
          </p:txBody>
        </p:sp>
        <p:sp>
          <p:nvSpPr>
            <p:cNvPr id="36" name="圆角矩形 35"/>
            <p:cNvSpPr/>
            <p:nvPr/>
          </p:nvSpPr>
          <p:spPr bwMode="gray">
            <a:xfrm>
              <a:off x="5315905" y="3605933"/>
              <a:ext cx="1347330" cy="556507"/>
            </a:xfrm>
            <a:prstGeom prst="roundRect">
              <a:avLst>
                <a:gd name="adj" fmla="val 15000"/>
              </a:avLst>
            </a:prstGeom>
            <a:solidFill>
              <a:srgbClr val="30B5C5"/>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chemeClr val="bg1"/>
                  </a:solidFill>
                  <a:latin typeface="Huawei Sans" panose="020C0503030203020204" pitchFamily="34" charset="0"/>
                </a:rPr>
                <a:t>Data integrity check</a:t>
              </a:r>
              <a:endParaRPr lang="en-US" altLang="zh-CN" sz="1200" kern="0" dirty="0">
                <a:solidFill>
                  <a:schemeClr val="bg1"/>
                </a:solidFill>
                <a:latin typeface="Huawei Sans" panose="020C0503030203020204" pitchFamily="34" charset="0"/>
                <a:ea typeface="方正兰亭黑简体" panose="02000000000000000000" pitchFamily="2" charset="-122"/>
              </a:endParaRPr>
            </a:p>
          </p:txBody>
        </p:sp>
        <p:sp>
          <p:nvSpPr>
            <p:cNvPr id="37" name="圆角矩形 36"/>
            <p:cNvSpPr/>
            <p:nvPr/>
          </p:nvSpPr>
          <p:spPr bwMode="gray">
            <a:xfrm>
              <a:off x="6851818" y="3605933"/>
              <a:ext cx="1347330" cy="556507"/>
            </a:xfrm>
            <a:prstGeom prst="roundRect">
              <a:avLst>
                <a:gd name="adj" fmla="val 15000"/>
              </a:avLst>
            </a:prstGeom>
            <a:solidFill>
              <a:srgbClr val="30B5C5"/>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smtClean="0">
                  <a:solidFill>
                    <a:schemeClr val="bg1"/>
                  </a:solidFill>
                  <a:latin typeface="Huawei Sans" panose="020C0503030203020204" pitchFamily="34" charset="0"/>
                </a:rPr>
                <a:t>User data encryption</a:t>
              </a:r>
              <a:endParaRPr lang="en-US" altLang="zh-CN" sz="1200" kern="0">
                <a:solidFill>
                  <a:schemeClr val="bg1"/>
                </a:solidFill>
                <a:latin typeface="Huawei Sans" panose="020C0503030203020204" pitchFamily="34" charset="0"/>
                <a:ea typeface="方正兰亭黑简体" panose="02000000000000000000" pitchFamily="2" charset="-122"/>
              </a:endParaRPr>
            </a:p>
          </p:txBody>
        </p:sp>
        <p:sp>
          <p:nvSpPr>
            <p:cNvPr id="38" name="圆角矩形 37"/>
            <p:cNvSpPr/>
            <p:nvPr/>
          </p:nvSpPr>
          <p:spPr bwMode="gray">
            <a:xfrm>
              <a:off x="8387731" y="3605933"/>
              <a:ext cx="1347330" cy="556507"/>
            </a:xfrm>
            <a:prstGeom prst="roundRect">
              <a:avLst>
                <a:gd name="adj" fmla="val 15000"/>
              </a:avLst>
            </a:prstGeom>
            <a:solidFill>
              <a:srgbClr val="30B5C5"/>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smtClean="0">
                  <a:solidFill>
                    <a:schemeClr val="bg1"/>
                  </a:solidFill>
                  <a:latin typeface="Huawei Sans" panose="020C0503030203020204" pitchFamily="34" charset="0"/>
                </a:rPr>
                <a:t>Data source authenticity verification</a:t>
              </a:r>
              <a:endParaRPr lang="en-US" altLang="zh-CN" sz="1200" kern="0">
                <a:solidFill>
                  <a:schemeClr val="bg1"/>
                </a:solidFill>
                <a:latin typeface="Huawei Sans" panose="020C0503030203020204" pitchFamily="34" charset="0"/>
                <a:ea typeface="方正兰亭黑简体" panose="02000000000000000000" pitchFamily="2" charset="-122"/>
              </a:endParaRPr>
            </a:p>
          </p:txBody>
        </p:sp>
        <p:sp>
          <p:nvSpPr>
            <p:cNvPr id="39" name="圆角矩形 38"/>
            <p:cNvSpPr/>
            <p:nvPr/>
          </p:nvSpPr>
          <p:spPr bwMode="gray">
            <a:xfrm>
              <a:off x="9923645" y="3605933"/>
              <a:ext cx="1347330" cy="556507"/>
            </a:xfrm>
            <a:prstGeom prst="roundRect">
              <a:avLst>
                <a:gd name="adj" fmla="val 15000"/>
              </a:avLst>
            </a:prstGeom>
            <a:solidFill>
              <a:srgbClr val="30B5C5"/>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smtClean="0">
                  <a:solidFill>
                    <a:schemeClr val="bg1"/>
                  </a:solidFill>
                  <a:latin typeface="Huawei Sans" panose="020C0503030203020204" pitchFamily="34" charset="0"/>
                </a:rPr>
                <a:t>Replay protection</a:t>
              </a:r>
              <a:endParaRPr lang="en-US" altLang="zh-CN" sz="1200" kern="0">
                <a:solidFill>
                  <a:schemeClr val="bg1"/>
                </a:solidFill>
                <a:latin typeface="Huawei Sans" panose="020C0503030203020204" pitchFamily="34" charset="0"/>
                <a:ea typeface="方正兰亭黑简体" panose="02000000000000000000" pitchFamily="2" charset="-122"/>
              </a:endParaRPr>
            </a:p>
          </p:txBody>
        </p:sp>
      </p:grpSp>
      <p:grpSp>
        <p:nvGrpSpPr>
          <p:cNvPr id="45" name="组合 44"/>
          <p:cNvGrpSpPr/>
          <p:nvPr/>
        </p:nvGrpSpPr>
        <p:grpSpPr bwMode="gray">
          <a:xfrm>
            <a:off x="5161777" y="4426121"/>
            <a:ext cx="6550798" cy="1705763"/>
            <a:chOff x="5161777" y="4426121"/>
            <a:chExt cx="6550798" cy="1705763"/>
          </a:xfrm>
        </p:grpSpPr>
        <p:sp>
          <p:nvSpPr>
            <p:cNvPr id="40" name="圆角矩形 75"/>
            <p:cNvSpPr/>
            <p:nvPr/>
          </p:nvSpPr>
          <p:spPr bwMode="gray">
            <a:xfrm>
              <a:off x="5161777" y="4426121"/>
              <a:ext cx="6550798" cy="360000"/>
            </a:xfrm>
            <a:prstGeom prst="roundRect">
              <a:avLst>
                <a:gd name="adj" fmla="val 10604"/>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fontAlgn="ctr"/>
              <a:r>
                <a:rPr lang="en-US" sz="1600" smtClean="0">
                  <a:solidFill>
                    <a:srgbClr val="30B5C5"/>
                  </a:solidFill>
                  <a:latin typeface="Huawei Sans" panose="020C0503030203020204" pitchFamily="34" charset="0"/>
                </a:rPr>
                <a:t>Typical application scenarios</a:t>
              </a:r>
              <a:endParaRPr lang="en-US" altLang="zh-CN" sz="1600">
                <a:solidFill>
                  <a:srgbClr val="30B5C5"/>
                </a:solidFill>
                <a:latin typeface="Huawei Sans" panose="020C0503030203020204" pitchFamily="34" charset="0"/>
                <a:ea typeface="方正兰亭黑简体" panose="02000000000000000000" pitchFamily="2" charset="-122"/>
              </a:endParaRPr>
            </a:p>
          </p:txBody>
        </p:sp>
        <p:sp>
          <p:nvSpPr>
            <p:cNvPr id="41" name="圆角矩形 75"/>
            <p:cNvSpPr/>
            <p:nvPr/>
          </p:nvSpPr>
          <p:spPr bwMode="gray">
            <a:xfrm>
              <a:off x="5161777" y="4830079"/>
              <a:ext cx="6550798" cy="1301805"/>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268288" indent="-268288" fontAlgn="ctr">
                <a:lnSpc>
                  <a:spcPts val="2000"/>
                </a:lnSpc>
                <a:spcAft>
                  <a:spcPts val="600"/>
                </a:spcAft>
                <a:buSzPct val="50000"/>
                <a:buFont typeface="Wingdings" panose="05000000000000000000" pitchFamily="2" charset="2"/>
                <a:buChar char="l"/>
              </a:pPr>
              <a:r>
                <a:rPr lang="en-US" sz="1200" dirty="0" err="1">
                  <a:solidFill>
                    <a:schemeClr val="tx1"/>
                  </a:solidFill>
                  <a:latin typeface="Huawei Sans" panose="020C0503030203020204" pitchFamily="34" charset="0"/>
                </a:rPr>
                <a:t>MACsec</a:t>
              </a:r>
              <a:r>
                <a:rPr lang="en-US" sz="1200" dirty="0">
                  <a:solidFill>
                    <a:schemeClr val="tx1"/>
                  </a:solidFill>
                  <a:latin typeface="Huawei Sans" panose="020C0503030203020204" pitchFamily="34" charset="0"/>
                </a:rPr>
                <a:t> is deployed between switches to ensure data security. For example, </a:t>
              </a:r>
              <a:r>
                <a:rPr lang="en-US" sz="1200" dirty="0" err="1">
                  <a:solidFill>
                    <a:schemeClr val="tx1"/>
                  </a:solidFill>
                  <a:latin typeface="Huawei Sans" panose="020C0503030203020204" pitchFamily="34" charset="0"/>
                </a:rPr>
                <a:t>MACsec</a:t>
              </a:r>
              <a:r>
                <a:rPr lang="en-US" sz="1200" dirty="0">
                  <a:solidFill>
                    <a:schemeClr val="tx1"/>
                  </a:solidFill>
                  <a:latin typeface="Huawei Sans" panose="020C0503030203020204" pitchFamily="34" charset="0"/>
                </a:rPr>
                <a:t> is deployed between access switches and uplink aggregation or core switches.</a:t>
              </a:r>
              <a:endParaRPr lang="en-US" altLang="zh-CN" sz="1200" dirty="0">
                <a:solidFill>
                  <a:schemeClr val="tx1"/>
                </a:solidFill>
                <a:latin typeface="Huawei Sans" panose="020C0503030203020204" pitchFamily="34" charset="0"/>
              </a:endParaRPr>
            </a:p>
            <a:p>
              <a:pPr marL="268288" indent="-268288" fontAlgn="ctr">
                <a:lnSpc>
                  <a:spcPts val="2000"/>
                </a:lnSpc>
                <a:spcAft>
                  <a:spcPts val="600"/>
                </a:spcAft>
                <a:buSzPct val="50000"/>
                <a:buFont typeface="Wingdings" panose="05000000000000000000" pitchFamily="2" charset="2"/>
                <a:buChar char="l"/>
              </a:pPr>
              <a:r>
                <a:rPr lang="en-US" sz="1200" dirty="0">
                  <a:solidFill>
                    <a:schemeClr val="tx1"/>
                  </a:solidFill>
                  <a:latin typeface="Huawei Sans" panose="020C0503030203020204" pitchFamily="34" charset="0"/>
                </a:rPr>
                <a:t>When transmission devices exist between switches, </a:t>
              </a:r>
              <a:r>
                <a:rPr lang="en-US" sz="1200" dirty="0" err="1">
                  <a:solidFill>
                    <a:schemeClr val="tx1"/>
                  </a:solidFill>
                  <a:latin typeface="Huawei Sans" panose="020C0503030203020204" pitchFamily="34" charset="0"/>
                </a:rPr>
                <a:t>MACsec</a:t>
              </a:r>
              <a:r>
                <a:rPr lang="en-US" sz="1200" dirty="0">
                  <a:solidFill>
                    <a:schemeClr val="tx1"/>
                  </a:solidFill>
                  <a:latin typeface="Huawei Sans" panose="020C0503030203020204" pitchFamily="34" charset="0"/>
                </a:rPr>
                <a:t> can be deployed to ensure data security.</a:t>
              </a:r>
              <a:endParaRPr lang="en-US" altLang="zh-CN" sz="1200" dirty="0">
                <a:solidFill>
                  <a:schemeClr val="tx1"/>
                </a:solidFill>
                <a:latin typeface="Huawei Sans" panose="020C0503030203020204" pitchFamily="34" charset="0"/>
              </a:endParaRPr>
            </a:p>
          </p:txBody>
        </p:sp>
      </p:grpSp>
    </p:spTree>
    <p:extLst>
      <p:ext uri="{BB962C8B-B14F-4D97-AF65-F5344CB8AC3E}">
        <p14:creationId xmlns:p14="http://schemas.microsoft.com/office/powerpoint/2010/main" val="363875747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DHCP Snooping</a:t>
            </a:r>
            <a:endParaRPr lang="en-US" altLang="zh-CN"/>
          </a:p>
        </p:txBody>
      </p:sp>
      <p:sp>
        <p:nvSpPr>
          <p:cNvPr id="5" name="文本占位符 4"/>
          <p:cNvSpPr>
            <a:spLocks noGrp="1"/>
          </p:cNvSpPr>
          <p:nvPr>
            <p:ph type="body" sz="quarter" idx="4294967295"/>
          </p:nvPr>
        </p:nvSpPr>
        <p:spPr bwMode="gray">
          <a:xfrm>
            <a:off x="5610225" y="2251075"/>
            <a:ext cx="6138863" cy="3676650"/>
          </a:xfrm>
        </p:spPr>
        <p:txBody>
          <a:bodyPr/>
          <a:lstStyle/>
          <a:p>
            <a:pPr algn="l"/>
            <a:r>
              <a:rPr lang="en-US" sz="1800" dirty="0" smtClean="0"/>
              <a:t>Some attacks are launched against DHCP on the network, including bogus DHCP server attacks, DHCP server </a:t>
            </a:r>
            <a:r>
              <a:rPr lang="en-US" sz="1800" dirty="0" err="1" smtClean="0"/>
              <a:t>DoS</a:t>
            </a:r>
            <a:r>
              <a:rPr lang="en-US" sz="1800" dirty="0" smtClean="0"/>
              <a:t> attacks, and bogus DHCP message attacks.</a:t>
            </a:r>
            <a:endParaRPr lang="en-US" altLang="zh-CN" sz="1800" dirty="0" smtClean="0"/>
          </a:p>
          <a:p>
            <a:pPr algn="l"/>
            <a:r>
              <a:rPr lang="en-US" sz="1800" dirty="0" smtClean="0"/>
              <a:t>DHCP snooping ensures that DHCP clients obtain IP addresses from authorized DHCP servers and records mappings between IP addresses and MAC addresses of DHCP clients, preventing DHCP attacks on the network.</a:t>
            </a:r>
            <a:endParaRPr lang="en-US" altLang="zh-CN" sz="1800" dirty="0" smtClean="0"/>
          </a:p>
        </p:txBody>
      </p:sp>
      <p:cxnSp>
        <p:nvCxnSpPr>
          <p:cNvPr id="35" name="直接连接符 34"/>
          <p:cNvCxnSpPr/>
          <p:nvPr/>
        </p:nvCxnSpPr>
        <p:spPr bwMode="gray">
          <a:xfrm>
            <a:off x="2717916" y="2546420"/>
            <a:ext cx="0" cy="1350648"/>
          </a:xfrm>
          <a:prstGeom prst="line">
            <a:avLst/>
          </a:prstGeom>
          <a:noFill/>
          <a:ln w="19050" cap="flat" cmpd="sng" algn="ctr">
            <a:solidFill>
              <a:sysClr val="windowText" lastClr="000000"/>
            </a:solidFill>
            <a:prstDash val="solid"/>
            <a:miter lim="800000"/>
          </a:ln>
          <a:effectLst/>
        </p:spPr>
      </p:cxnSp>
      <p:cxnSp>
        <p:nvCxnSpPr>
          <p:cNvPr id="36" name="直接连接符 35"/>
          <p:cNvCxnSpPr/>
          <p:nvPr/>
        </p:nvCxnSpPr>
        <p:spPr bwMode="gray">
          <a:xfrm>
            <a:off x="2891668" y="3897735"/>
            <a:ext cx="1480167" cy="0"/>
          </a:xfrm>
          <a:prstGeom prst="line">
            <a:avLst/>
          </a:prstGeom>
          <a:noFill/>
          <a:ln w="19050" cap="flat" cmpd="sng" algn="ctr">
            <a:solidFill>
              <a:sysClr val="windowText" lastClr="000000"/>
            </a:solidFill>
            <a:prstDash val="solid"/>
            <a:miter lim="800000"/>
          </a:ln>
          <a:effectLst/>
        </p:spPr>
      </p:cxnSp>
      <p:grpSp>
        <p:nvGrpSpPr>
          <p:cNvPr id="37" name="Group 165"/>
          <p:cNvGrpSpPr/>
          <p:nvPr/>
        </p:nvGrpSpPr>
        <p:grpSpPr bwMode="gray">
          <a:xfrm rot="10800000">
            <a:off x="1834465" y="3827624"/>
            <a:ext cx="1766904" cy="1072123"/>
            <a:chOff x="-1233037" y="914446"/>
            <a:chExt cx="1573823" cy="778776"/>
          </a:xfrm>
        </p:grpSpPr>
        <p:cxnSp>
          <p:nvCxnSpPr>
            <p:cNvPr id="38" name="Straight Connector 166"/>
            <p:cNvCxnSpPr/>
            <p:nvPr/>
          </p:nvCxnSpPr>
          <p:spPr bwMode="gray">
            <a:xfrm flipH="1" flipV="1">
              <a:off x="-1233037" y="914446"/>
              <a:ext cx="786912" cy="778776"/>
            </a:xfrm>
            <a:prstGeom prst="line">
              <a:avLst/>
            </a:prstGeom>
            <a:noFill/>
            <a:ln w="19050" cap="flat" cmpd="sng" algn="ctr">
              <a:solidFill>
                <a:sysClr val="windowText" lastClr="000000"/>
              </a:solidFill>
              <a:prstDash val="solid"/>
              <a:miter lim="800000"/>
            </a:ln>
            <a:effectLst/>
          </p:spPr>
        </p:cxnSp>
        <p:cxnSp>
          <p:nvCxnSpPr>
            <p:cNvPr id="39" name="Straight Connector 167"/>
            <p:cNvCxnSpPr/>
            <p:nvPr/>
          </p:nvCxnSpPr>
          <p:spPr bwMode="gray">
            <a:xfrm flipV="1">
              <a:off x="-446125" y="914446"/>
              <a:ext cx="786911" cy="778776"/>
            </a:xfrm>
            <a:prstGeom prst="line">
              <a:avLst/>
            </a:prstGeom>
            <a:noFill/>
            <a:ln w="19050" cap="flat" cmpd="sng" algn="ctr">
              <a:solidFill>
                <a:sysClr val="windowText" lastClr="000000"/>
              </a:solidFill>
              <a:prstDash val="solid"/>
              <a:miter lim="800000"/>
            </a:ln>
            <a:effectLst/>
          </p:spPr>
        </p:cxnSp>
      </p:grpSp>
      <p:sp>
        <p:nvSpPr>
          <p:cNvPr id="40" name="文本框 39"/>
          <p:cNvSpPr txBox="1"/>
          <p:nvPr/>
        </p:nvSpPr>
        <p:spPr bwMode="gray">
          <a:xfrm>
            <a:off x="1112769" y="5233621"/>
            <a:ext cx="1023037" cy="276999"/>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DHCP client</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41" name="文本框 40"/>
          <p:cNvSpPr txBox="1"/>
          <p:nvPr/>
        </p:nvSpPr>
        <p:spPr bwMode="gray">
          <a:xfrm>
            <a:off x="3284607" y="5233621"/>
            <a:ext cx="1050737" cy="276999"/>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DHCP client</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sp>
        <p:nvSpPr>
          <p:cNvPr id="42" name="文本框 41"/>
          <p:cNvSpPr txBox="1"/>
          <p:nvPr/>
        </p:nvSpPr>
        <p:spPr bwMode="gray">
          <a:xfrm>
            <a:off x="2934255" y="2114060"/>
            <a:ext cx="1214032"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Authorized DHCP server</a:t>
            </a:r>
            <a:endParaRPr lang="en-US" altLang="zh-CN" sz="1200" dirty="0">
              <a:latin typeface="Huawei Sans" panose="020C0503030203020204" pitchFamily="34" charset="0"/>
            </a:endParaRPr>
          </a:p>
        </p:txBody>
      </p:sp>
      <p:sp>
        <p:nvSpPr>
          <p:cNvPr id="43" name="文本框 42"/>
          <p:cNvSpPr txBox="1"/>
          <p:nvPr/>
        </p:nvSpPr>
        <p:spPr bwMode="gray">
          <a:xfrm>
            <a:off x="3900489" y="4131509"/>
            <a:ext cx="1483586" cy="461665"/>
          </a:xfrm>
          <a:prstGeom prst="rect">
            <a:avLst/>
          </a:prstGeom>
          <a:noFill/>
        </p:spPr>
        <p:txBody>
          <a:bodyPr wrap="squar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Unauthorized DHCP server</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cxnSp>
        <p:nvCxnSpPr>
          <p:cNvPr id="44" name="直接箭头连接符 43"/>
          <p:cNvCxnSpPr/>
          <p:nvPr/>
        </p:nvCxnSpPr>
        <p:spPr bwMode="gray">
          <a:xfrm>
            <a:off x="2519194" y="2702618"/>
            <a:ext cx="0" cy="588992"/>
          </a:xfrm>
          <a:prstGeom prst="straightConnector1">
            <a:avLst/>
          </a:prstGeom>
          <a:noFill/>
          <a:ln w="38100" cap="flat" cmpd="sng" algn="ctr">
            <a:solidFill>
              <a:srgbClr val="8BC9A0"/>
            </a:solidFill>
            <a:prstDash val="solid"/>
            <a:miter lim="800000"/>
            <a:tailEnd type="triangle"/>
          </a:ln>
          <a:effectLst/>
        </p:spPr>
      </p:cxnSp>
      <p:cxnSp>
        <p:nvCxnSpPr>
          <p:cNvPr id="45" name="直接箭头连接符 44"/>
          <p:cNvCxnSpPr/>
          <p:nvPr/>
        </p:nvCxnSpPr>
        <p:spPr bwMode="gray">
          <a:xfrm flipH="1">
            <a:off x="3084902" y="3715348"/>
            <a:ext cx="1043916" cy="0"/>
          </a:xfrm>
          <a:prstGeom prst="straightConnector1">
            <a:avLst/>
          </a:prstGeom>
          <a:noFill/>
          <a:ln w="38100" cap="flat" cmpd="sng" algn="ctr">
            <a:solidFill>
              <a:srgbClr val="30B5C5"/>
            </a:solidFill>
            <a:prstDash val="solid"/>
            <a:miter lim="800000"/>
            <a:tailEnd type="triangle"/>
          </a:ln>
          <a:effectLst/>
        </p:spPr>
      </p:cxnSp>
      <p:sp>
        <p:nvSpPr>
          <p:cNvPr id="46" name="文本框 45"/>
          <p:cNvSpPr txBox="1"/>
          <p:nvPr/>
        </p:nvSpPr>
        <p:spPr bwMode="gray">
          <a:xfrm>
            <a:off x="2790532" y="3157254"/>
            <a:ext cx="1903680" cy="461665"/>
          </a:xfrm>
          <a:prstGeom prst="rect">
            <a:avLst/>
          </a:prstGeom>
          <a:noFill/>
        </p:spPr>
        <p:txBody>
          <a:bodyPr wrap="square" rtlCol="0">
            <a:spAutoFit/>
          </a:bodyPr>
          <a:lstStyle/>
          <a:p>
            <a:pPr algn="ctr" fontAlgn="ctr"/>
            <a:r>
              <a:rPr lang="en-US" sz="1200" dirty="0" smtClean="0">
                <a:solidFill>
                  <a:srgbClr val="30B5C5"/>
                </a:solidFill>
                <a:latin typeface="Huawei Sans" panose="020C0503030203020204" pitchFamily="34" charset="0"/>
              </a:rPr>
              <a:t>Invalid DHCP ACK, NAK, and Offer messages</a:t>
            </a:r>
            <a:endParaRPr lang="en-US" altLang="zh-CN" sz="1200" dirty="0">
              <a:solidFill>
                <a:srgbClr val="30B5C5"/>
              </a:solidFill>
              <a:latin typeface="Huawei Sans" panose="020C0503030203020204" pitchFamily="34" charset="0"/>
            </a:endParaRPr>
          </a:p>
        </p:txBody>
      </p:sp>
      <p:sp>
        <p:nvSpPr>
          <p:cNvPr id="47" name="Oval 4"/>
          <p:cNvSpPr>
            <a:spLocks noChangeAspect="1"/>
          </p:cNvSpPr>
          <p:nvPr/>
        </p:nvSpPr>
        <p:spPr bwMode="gray">
          <a:xfrm>
            <a:off x="4010213" y="3612594"/>
            <a:ext cx="211977" cy="211977"/>
          </a:xfrm>
          <a:prstGeom prst="ellipse">
            <a:avLst/>
          </a:prstGeom>
          <a:solidFill>
            <a:srgbClr val="30B5C5"/>
          </a:solidFill>
          <a:ln w="1905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2</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endParaRPr>
          </a:p>
        </p:txBody>
      </p:sp>
      <p:sp>
        <p:nvSpPr>
          <p:cNvPr id="48" name="Oval 4"/>
          <p:cNvSpPr>
            <a:spLocks noChangeAspect="1"/>
          </p:cNvSpPr>
          <p:nvPr/>
        </p:nvSpPr>
        <p:spPr bwMode="gray">
          <a:xfrm>
            <a:off x="2092670" y="4907644"/>
            <a:ext cx="211977" cy="211977"/>
          </a:xfrm>
          <a:prstGeom prst="ellipse">
            <a:avLst/>
          </a:prstGeom>
          <a:solidFill>
            <a:srgbClr val="30B5C5"/>
          </a:solidFill>
          <a:ln w="1905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3</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endParaRPr>
          </a:p>
        </p:txBody>
      </p:sp>
      <p:sp>
        <p:nvSpPr>
          <p:cNvPr id="49" name="文本框 48"/>
          <p:cNvSpPr txBox="1"/>
          <p:nvPr/>
        </p:nvSpPr>
        <p:spPr bwMode="gray">
          <a:xfrm>
            <a:off x="2274112" y="4812455"/>
            <a:ext cx="1059149" cy="646331"/>
          </a:xfrm>
          <a:prstGeom prst="rect">
            <a:avLst/>
          </a:prstGeom>
          <a:noFill/>
        </p:spPr>
        <p:txBody>
          <a:bodyPr wrap="square" rtlCol="0">
            <a:spAutoFit/>
          </a:bodyPr>
          <a:lstStyle/>
          <a:p>
            <a:pPr fontAlgn="ctr"/>
            <a:r>
              <a:rPr lang="en-US" sz="1200" dirty="0" smtClean="0">
                <a:solidFill>
                  <a:srgbClr val="30B5C5"/>
                </a:solidFill>
                <a:latin typeface="Huawei Sans" panose="020C0503030203020204" pitchFamily="34" charset="0"/>
              </a:rPr>
              <a:t>Obtain an incorrect IP address</a:t>
            </a:r>
            <a:endParaRPr lang="en-US" altLang="zh-CN" sz="1200" dirty="0">
              <a:solidFill>
                <a:srgbClr val="30B5C5"/>
              </a:solidFill>
              <a:latin typeface="Huawei Sans" panose="020C0503030203020204" pitchFamily="34" charset="0"/>
            </a:endParaRPr>
          </a:p>
        </p:txBody>
      </p:sp>
      <p:pic>
        <p:nvPicPr>
          <p:cNvPr id="50" name="图片 11" descr="开放网络-蓝.png"/>
          <p:cNvPicPr>
            <a:picLocks noChangeAspect="1"/>
          </p:cNvPicPr>
          <p:nvPr/>
        </p:nvPicPr>
        <p:blipFill>
          <a:blip r:embed="rId3" cstate="print"/>
          <a:stretch>
            <a:fillRect/>
          </a:stretch>
        </p:blipFill>
        <p:spPr bwMode="gray">
          <a:xfrm>
            <a:off x="1368334" y="4821745"/>
            <a:ext cx="539607" cy="415381"/>
          </a:xfrm>
          <a:prstGeom prst="rect">
            <a:avLst/>
          </a:prstGeom>
        </p:spPr>
      </p:pic>
      <p:pic>
        <p:nvPicPr>
          <p:cNvPr id="51" name="图片 72" descr="交换机.png"/>
          <p:cNvPicPr>
            <a:picLocks noChangeAspect="1"/>
          </p:cNvPicPr>
          <p:nvPr/>
        </p:nvPicPr>
        <p:blipFill>
          <a:blip r:embed="rId4" cstate="print"/>
          <a:stretch>
            <a:fillRect/>
          </a:stretch>
        </p:blipFill>
        <p:spPr bwMode="gray">
          <a:xfrm>
            <a:off x="2461214" y="2133909"/>
            <a:ext cx="538214" cy="441816"/>
          </a:xfrm>
          <a:prstGeom prst="rect">
            <a:avLst/>
          </a:prstGeom>
        </p:spPr>
      </p:pic>
      <p:pic>
        <p:nvPicPr>
          <p:cNvPr id="60" name="图片 76" descr="接入交换机.png"/>
          <p:cNvPicPr>
            <a:picLocks noChangeAspect="1"/>
          </p:cNvPicPr>
          <p:nvPr/>
        </p:nvPicPr>
        <p:blipFill>
          <a:blip r:embed="rId5" cstate="print"/>
          <a:stretch>
            <a:fillRect/>
          </a:stretch>
        </p:blipFill>
        <p:spPr bwMode="gray">
          <a:xfrm>
            <a:off x="2460321" y="3656604"/>
            <a:ext cx="540000" cy="441818"/>
          </a:xfrm>
          <a:prstGeom prst="rect">
            <a:avLst/>
          </a:prstGeom>
        </p:spPr>
      </p:pic>
      <p:pic>
        <p:nvPicPr>
          <p:cNvPr id="61" name="图片 11" descr="开放网络-蓝.png"/>
          <p:cNvPicPr>
            <a:picLocks noChangeAspect="1"/>
          </p:cNvPicPr>
          <p:nvPr/>
        </p:nvPicPr>
        <p:blipFill>
          <a:blip r:embed="rId3" cstate="print"/>
          <a:stretch>
            <a:fillRect/>
          </a:stretch>
        </p:blipFill>
        <p:spPr bwMode="gray">
          <a:xfrm>
            <a:off x="3543543" y="4821745"/>
            <a:ext cx="539607" cy="415381"/>
          </a:xfrm>
          <a:prstGeom prst="rect">
            <a:avLst/>
          </a:prstGeom>
        </p:spPr>
      </p:pic>
      <p:cxnSp>
        <p:nvCxnSpPr>
          <p:cNvPr id="62" name="直接箭头连接符 61"/>
          <p:cNvCxnSpPr/>
          <p:nvPr/>
        </p:nvCxnSpPr>
        <p:spPr bwMode="gray">
          <a:xfrm flipV="1">
            <a:off x="1797853" y="4058020"/>
            <a:ext cx="525672" cy="603968"/>
          </a:xfrm>
          <a:prstGeom prst="straightConnector1">
            <a:avLst/>
          </a:prstGeom>
          <a:noFill/>
          <a:ln w="38100" cap="flat" cmpd="sng" algn="ctr">
            <a:solidFill>
              <a:srgbClr val="8BC9A0"/>
            </a:solidFill>
            <a:prstDash val="solid"/>
            <a:miter lim="800000"/>
            <a:tailEnd type="triangle"/>
          </a:ln>
          <a:effectLst/>
        </p:spPr>
      </p:cxnSp>
      <p:sp>
        <p:nvSpPr>
          <p:cNvPr id="63" name="Oval 4"/>
          <p:cNvSpPr>
            <a:spLocks noChangeAspect="1"/>
          </p:cNvSpPr>
          <p:nvPr/>
        </p:nvSpPr>
        <p:spPr bwMode="gray">
          <a:xfrm>
            <a:off x="1676610" y="4550449"/>
            <a:ext cx="211977" cy="211977"/>
          </a:xfrm>
          <a:prstGeom prst="ellipse">
            <a:avLst/>
          </a:prstGeom>
          <a:solidFill>
            <a:srgbClr val="8BC9A0"/>
          </a:solidFill>
          <a:ln w="1905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1</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endParaRPr>
          </a:p>
        </p:txBody>
      </p:sp>
      <p:sp>
        <p:nvSpPr>
          <p:cNvPr id="64" name="Oval 4"/>
          <p:cNvSpPr>
            <a:spLocks noChangeAspect="1"/>
          </p:cNvSpPr>
          <p:nvPr/>
        </p:nvSpPr>
        <p:spPr bwMode="gray">
          <a:xfrm>
            <a:off x="2419097" y="2628588"/>
            <a:ext cx="211977" cy="211977"/>
          </a:xfrm>
          <a:prstGeom prst="ellipse">
            <a:avLst/>
          </a:prstGeom>
          <a:solidFill>
            <a:srgbClr val="8BC9A0"/>
          </a:solidFill>
          <a:ln w="1905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2</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endParaRPr>
          </a:p>
        </p:txBody>
      </p:sp>
      <p:grpSp>
        <p:nvGrpSpPr>
          <p:cNvPr id="65" name="组合 168"/>
          <p:cNvGrpSpPr>
            <a:grpSpLocks noChangeAspect="1"/>
          </p:cNvGrpSpPr>
          <p:nvPr/>
        </p:nvGrpSpPr>
        <p:grpSpPr bwMode="gray">
          <a:xfrm>
            <a:off x="4379575" y="3612594"/>
            <a:ext cx="540000" cy="540000"/>
            <a:chOff x="5336418" y="696349"/>
            <a:chExt cx="842890" cy="844091"/>
          </a:xfrm>
        </p:grpSpPr>
        <p:sp>
          <p:nvSpPr>
            <p:cNvPr id="66" name="Freeform 38"/>
            <p:cNvSpPr>
              <a:spLocks/>
            </p:cNvSpPr>
            <p:nvPr/>
          </p:nvSpPr>
          <p:spPr bwMode="gray">
            <a:xfrm>
              <a:off x="5336418" y="696349"/>
              <a:ext cx="842890" cy="844091"/>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chemeClr val="bg1">
                <a:lumMod val="50000"/>
              </a:schemeClr>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ndParaRPr>
            </a:p>
          </p:txBody>
        </p:sp>
        <p:grpSp>
          <p:nvGrpSpPr>
            <p:cNvPr id="67" name="组合 148"/>
            <p:cNvGrpSpPr>
              <a:grpSpLocks/>
            </p:cNvGrpSpPr>
            <p:nvPr/>
          </p:nvGrpSpPr>
          <p:grpSpPr bwMode="gray">
            <a:xfrm>
              <a:off x="5491163" y="787400"/>
              <a:ext cx="533400" cy="661988"/>
              <a:chOff x="5491163" y="787400"/>
              <a:chExt cx="533400" cy="661988"/>
            </a:xfrm>
          </p:grpSpPr>
          <p:sp>
            <p:nvSpPr>
              <p:cNvPr id="68" name="Freeform 39"/>
              <p:cNvSpPr>
                <a:spLocks/>
              </p:cNvSpPr>
              <p:nvPr/>
            </p:nvSpPr>
            <p:spPr bwMode="gray">
              <a:xfrm>
                <a:off x="5664200" y="1022350"/>
                <a:ext cx="93663" cy="49213"/>
              </a:xfrm>
              <a:custGeom>
                <a:avLst/>
                <a:gdLst>
                  <a:gd name="T0" fmla="*/ 2147483647 w 223"/>
                  <a:gd name="T1" fmla="*/ 2147483647 h 120"/>
                  <a:gd name="T2" fmla="*/ 2147483647 w 223"/>
                  <a:gd name="T3" fmla="*/ 2147483647 h 120"/>
                  <a:gd name="T4" fmla="*/ 2147483647 w 223"/>
                  <a:gd name="T5" fmla="*/ 2147483647 h 120"/>
                  <a:gd name="T6" fmla="*/ 0 w 223"/>
                  <a:gd name="T7" fmla="*/ 0 h 120"/>
                  <a:gd name="T8" fmla="*/ 2147483647 w 223"/>
                  <a:gd name="T9" fmla="*/ 2147483647 h 120"/>
                  <a:gd name="T10" fmla="*/ 0 60000 65536"/>
                  <a:gd name="T11" fmla="*/ 0 60000 65536"/>
                  <a:gd name="T12" fmla="*/ 0 60000 65536"/>
                  <a:gd name="T13" fmla="*/ 0 60000 65536"/>
                  <a:gd name="T14" fmla="*/ 0 60000 65536"/>
                  <a:gd name="T15" fmla="*/ 0 w 223"/>
                  <a:gd name="T16" fmla="*/ 0 h 120"/>
                  <a:gd name="T17" fmla="*/ 223 w 223"/>
                  <a:gd name="T18" fmla="*/ 120 h 120"/>
                </a:gdLst>
                <a:ahLst/>
                <a:cxnLst>
                  <a:cxn ang="T10">
                    <a:pos x="T0" y="T1"/>
                  </a:cxn>
                  <a:cxn ang="T11">
                    <a:pos x="T2" y="T3"/>
                  </a:cxn>
                  <a:cxn ang="T12">
                    <a:pos x="T4" y="T5"/>
                  </a:cxn>
                  <a:cxn ang="T13">
                    <a:pos x="T6" y="T7"/>
                  </a:cxn>
                  <a:cxn ang="T14">
                    <a:pos x="T8" y="T9"/>
                  </a:cxn>
                </a:cxnLst>
                <a:rect l="T15" t="T16" r="T17" b="T18"/>
                <a:pathLst>
                  <a:path w="223" h="120">
                    <a:moveTo>
                      <a:pt x="91" y="106"/>
                    </a:moveTo>
                    <a:lnTo>
                      <a:pt x="91" y="106"/>
                    </a:lnTo>
                    <a:cubicBezTo>
                      <a:pt x="142" y="120"/>
                      <a:pt x="193" y="100"/>
                      <a:pt x="223" y="60"/>
                    </a:cubicBezTo>
                    <a:lnTo>
                      <a:pt x="0" y="0"/>
                    </a:lnTo>
                    <a:cubicBezTo>
                      <a:pt x="5" y="49"/>
                      <a:pt x="40" y="93"/>
                      <a:pt x="91" y="10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ndParaRPr>
              </a:p>
            </p:txBody>
          </p:sp>
          <p:sp>
            <p:nvSpPr>
              <p:cNvPr id="69" name="Freeform 40"/>
              <p:cNvSpPr>
                <a:spLocks/>
              </p:cNvSpPr>
              <p:nvPr/>
            </p:nvSpPr>
            <p:spPr bwMode="gray">
              <a:xfrm>
                <a:off x="5757863" y="1022350"/>
                <a:ext cx="93663" cy="49213"/>
              </a:xfrm>
              <a:custGeom>
                <a:avLst/>
                <a:gdLst>
                  <a:gd name="T0" fmla="*/ 0 w 223"/>
                  <a:gd name="T1" fmla="*/ 2147483647 h 120"/>
                  <a:gd name="T2" fmla="*/ 0 w 223"/>
                  <a:gd name="T3" fmla="*/ 2147483647 h 120"/>
                  <a:gd name="T4" fmla="*/ 2147483647 w 223"/>
                  <a:gd name="T5" fmla="*/ 2147483647 h 120"/>
                  <a:gd name="T6" fmla="*/ 2147483647 w 223"/>
                  <a:gd name="T7" fmla="*/ 0 h 120"/>
                  <a:gd name="T8" fmla="*/ 0 w 223"/>
                  <a:gd name="T9" fmla="*/ 2147483647 h 120"/>
                  <a:gd name="T10" fmla="*/ 0 60000 65536"/>
                  <a:gd name="T11" fmla="*/ 0 60000 65536"/>
                  <a:gd name="T12" fmla="*/ 0 60000 65536"/>
                  <a:gd name="T13" fmla="*/ 0 60000 65536"/>
                  <a:gd name="T14" fmla="*/ 0 60000 65536"/>
                  <a:gd name="T15" fmla="*/ 0 w 223"/>
                  <a:gd name="T16" fmla="*/ 0 h 120"/>
                  <a:gd name="T17" fmla="*/ 223 w 223"/>
                  <a:gd name="T18" fmla="*/ 120 h 120"/>
                </a:gdLst>
                <a:ahLst/>
                <a:cxnLst>
                  <a:cxn ang="T10">
                    <a:pos x="T0" y="T1"/>
                  </a:cxn>
                  <a:cxn ang="T11">
                    <a:pos x="T2" y="T3"/>
                  </a:cxn>
                  <a:cxn ang="T12">
                    <a:pos x="T4" y="T5"/>
                  </a:cxn>
                  <a:cxn ang="T13">
                    <a:pos x="T6" y="T7"/>
                  </a:cxn>
                  <a:cxn ang="T14">
                    <a:pos x="T8" y="T9"/>
                  </a:cxn>
                </a:cxnLst>
                <a:rect l="T15" t="T16" r="T17" b="T18"/>
                <a:pathLst>
                  <a:path w="223" h="120">
                    <a:moveTo>
                      <a:pt x="0" y="60"/>
                    </a:moveTo>
                    <a:lnTo>
                      <a:pt x="0" y="60"/>
                    </a:lnTo>
                    <a:cubicBezTo>
                      <a:pt x="29" y="100"/>
                      <a:pt x="81" y="120"/>
                      <a:pt x="132" y="106"/>
                    </a:cubicBezTo>
                    <a:cubicBezTo>
                      <a:pt x="182" y="93"/>
                      <a:pt x="217" y="49"/>
                      <a:pt x="223" y="0"/>
                    </a:cubicBezTo>
                    <a:lnTo>
                      <a:pt x="0" y="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ndParaRPr>
              </a:p>
            </p:txBody>
          </p:sp>
          <p:sp>
            <p:nvSpPr>
              <p:cNvPr id="70" name="Freeform 41"/>
              <p:cNvSpPr>
                <a:spLocks noEditPoints="1"/>
              </p:cNvSpPr>
              <p:nvPr/>
            </p:nvSpPr>
            <p:spPr bwMode="gray">
              <a:xfrm>
                <a:off x="5491163" y="787400"/>
                <a:ext cx="533400" cy="661988"/>
              </a:xfrm>
              <a:custGeom>
                <a:avLst/>
                <a:gdLst>
                  <a:gd name="T0" fmla="*/ 2147483647 w 1270"/>
                  <a:gd name="T1" fmla="*/ 2147483647 h 1576"/>
                  <a:gd name="T2" fmla="*/ 2147483647 w 1270"/>
                  <a:gd name="T3" fmla="*/ 2147483647 h 1576"/>
                  <a:gd name="T4" fmla="*/ 2147483647 w 1270"/>
                  <a:gd name="T5" fmla="*/ 2147483647 h 1576"/>
                  <a:gd name="T6" fmla="*/ 2147483647 w 1270"/>
                  <a:gd name="T7" fmla="*/ 2147483647 h 1576"/>
                  <a:gd name="T8" fmla="*/ 2147483647 w 1270"/>
                  <a:gd name="T9" fmla="*/ 2147483647 h 1576"/>
                  <a:gd name="T10" fmla="*/ 2147483647 w 1270"/>
                  <a:gd name="T11" fmla="*/ 2147483647 h 1576"/>
                  <a:gd name="T12" fmla="*/ 2147483647 w 1270"/>
                  <a:gd name="T13" fmla="*/ 2147483647 h 1576"/>
                  <a:gd name="T14" fmla="*/ 2147483647 w 1270"/>
                  <a:gd name="T15" fmla="*/ 2147483647 h 1576"/>
                  <a:gd name="T16" fmla="*/ 2147483647 w 1270"/>
                  <a:gd name="T17" fmla="*/ 2147483647 h 1576"/>
                  <a:gd name="T18" fmla="*/ 2147483647 w 1270"/>
                  <a:gd name="T19" fmla="*/ 2147483647 h 1576"/>
                  <a:gd name="T20" fmla="*/ 2147483647 w 1270"/>
                  <a:gd name="T21" fmla="*/ 2147483647 h 1576"/>
                  <a:gd name="T22" fmla="*/ 2147483647 w 1270"/>
                  <a:gd name="T23" fmla="*/ 2147483647 h 1576"/>
                  <a:gd name="T24" fmla="*/ 2147483647 w 1270"/>
                  <a:gd name="T25" fmla="*/ 2147483647 h 1576"/>
                  <a:gd name="T26" fmla="*/ 2147483647 w 1270"/>
                  <a:gd name="T27" fmla="*/ 2147483647 h 1576"/>
                  <a:gd name="T28" fmla="*/ 2147483647 w 1270"/>
                  <a:gd name="T29" fmla="*/ 2147483647 h 1576"/>
                  <a:gd name="T30" fmla="*/ 2147483647 w 1270"/>
                  <a:gd name="T31" fmla="*/ 2147483647 h 1576"/>
                  <a:gd name="T32" fmla="*/ 2147483647 w 1270"/>
                  <a:gd name="T33" fmla="*/ 2147483647 h 1576"/>
                  <a:gd name="T34" fmla="*/ 2147483647 w 1270"/>
                  <a:gd name="T35" fmla="*/ 2147483647 h 1576"/>
                  <a:gd name="T36" fmla="*/ 2147483647 w 1270"/>
                  <a:gd name="T37" fmla="*/ 2147483647 h 1576"/>
                  <a:gd name="T38" fmla="*/ 2147483647 w 1270"/>
                  <a:gd name="T39" fmla="*/ 2147483647 h 1576"/>
                  <a:gd name="T40" fmla="*/ 2147483647 w 1270"/>
                  <a:gd name="T41" fmla="*/ 2147483647 h 1576"/>
                  <a:gd name="T42" fmla="*/ 2147483647 w 1270"/>
                  <a:gd name="T43" fmla="*/ 2147483647 h 1576"/>
                  <a:gd name="T44" fmla="*/ 2147483647 w 1270"/>
                  <a:gd name="T45" fmla="*/ 2147483647 h 1576"/>
                  <a:gd name="T46" fmla="*/ 2147483647 w 1270"/>
                  <a:gd name="T47" fmla="*/ 2147483647 h 1576"/>
                  <a:gd name="T48" fmla="*/ 2147483647 w 1270"/>
                  <a:gd name="T49" fmla="*/ 2147483647 h 1576"/>
                  <a:gd name="T50" fmla="*/ 2147483647 w 1270"/>
                  <a:gd name="T51" fmla="*/ 2147483647 h 1576"/>
                  <a:gd name="T52" fmla="*/ 0 w 1270"/>
                  <a:gd name="T53" fmla="*/ 2147483647 h 1576"/>
                  <a:gd name="T54" fmla="*/ 2147483647 w 1270"/>
                  <a:gd name="T55" fmla="*/ 2147483647 h 1576"/>
                  <a:gd name="T56" fmla="*/ 2147483647 w 1270"/>
                  <a:gd name="T57" fmla="*/ 2147483647 h 1576"/>
                  <a:gd name="T58" fmla="*/ 2147483647 w 1270"/>
                  <a:gd name="T59" fmla="*/ 2147483647 h 1576"/>
                  <a:gd name="T60" fmla="*/ 2147483647 w 1270"/>
                  <a:gd name="T61" fmla="*/ 2147483647 h 1576"/>
                  <a:gd name="T62" fmla="*/ 2147483647 w 1270"/>
                  <a:gd name="T63" fmla="*/ 2147483647 h 1576"/>
                  <a:gd name="T64" fmla="*/ 2147483647 w 1270"/>
                  <a:gd name="T65" fmla="*/ 2147483647 h 1576"/>
                  <a:gd name="T66" fmla="*/ 2147483647 w 1270"/>
                  <a:gd name="T67" fmla="*/ 2147483647 h 1576"/>
                  <a:gd name="T68" fmla="*/ 2147483647 w 1270"/>
                  <a:gd name="T69" fmla="*/ 2147483647 h 157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70"/>
                  <a:gd name="T106" fmla="*/ 0 h 1576"/>
                  <a:gd name="T107" fmla="*/ 1270 w 1270"/>
                  <a:gd name="T108" fmla="*/ 1576 h 157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70" h="1576">
                    <a:moveTo>
                      <a:pt x="122" y="1257"/>
                    </a:moveTo>
                    <a:lnTo>
                      <a:pt x="122" y="1257"/>
                    </a:lnTo>
                    <a:cubicBezTo>
                      <a:pt x="149" y="1200"/>
                      <a:pt x="186" y="1149"/>
                      <a:pt x="229" y="1105"/>
                    </a:cubicBezTo>
                    <a:lnTo>
                      <a:pt x="1040" y="1105"/>
                    </a:lnTo>
                    <a:cubicBezTo>
                      <a:pt x="1084" y="1149"/>
                      <a:pt x="1120" y="1200"/>
                      <a:pt x="1147" y="1257"/>
                    </a:cubicBezTo>
                    <a:lnTo>
                      <a:pt x="122" y="1257"/>
                    </a:lnTo>
                    <a:close/>
                    <a:moveTo>
                      <a:pt x="962" y="1038"/>
                    </a:moveTo>
                    <a:lnTo>
                      <a:pt x="962" y="1038"/>
                    </a:lnTo>
                    <a:lnTo>
                      <a:pt x="307" y="1038"/>
                    </a:lnTo>
                    <a:cubicBezTo>
                      <a:pt x="400" y="972"/>
                      <a:pt x="513" y="934"/>
                      <a:pt x="635" y="934"/>
                    </a:cubicBezTo>
                    <a:cubicBezTo>
                      <a:pt x="757" y="934"/>
                      <a:pt x="870" y="972"/>
                      <a:pt x="962" y="1038"/>
                    </a:cubicBezTo>
                    <a:close/>
                    <a:moveTo>
                      <a:pt x="335" y="567"/>
                    </a:moveTo>
                    <a:lnTo>
                      <a:pt x="335" y="567"/>
                    </a:lnTo>
                    <a:cubicBezTo>
                      <a:pt x="335" y="556"/>
                      <a:pt x="335" y="545"/>
                      <a:pt x="337" y="533"/>
                    </a:cubicBezTo>
                    <a:cubicBezTo>
                      <a:pt x="423" y="543"/>
                      <a:pt x="526" y="548"/>
                      <a:pt x="635" y="548"/>
                    </a:cubicBezTo>
                    <a:cubicBezTo>
                      <a:pt x="743" y="548"/>
                      <a:pt x="847" y="543"/>
                      <a:pt x="933" y="533"/>
                    </a:cubicBezTo>
                    <a:cubicBezTo>
                      <a:pt x="934" y="545"/>
                      <a:pt x="935" y="556"/>
                      <a:pt x="935" y="567"/>
                    </a:cubicBezTo>
                    <a:cubicBezTo>
                      <a:pt x="935" y="733"/>
                      <a:pt x="800" y="867"/>
                      <a:pt x="635" y="867"/>
                    </a:cubicBezTo>
                    <a:cubicBezTo>
                      <a:pt x="469" y="867"/>
                      <a:pt x="335" y="733"/>
                      <a:pt x="335" y="567"/>
                    </a:cubicBezTo>
                    <a:close/>
                    <a:moveTo>
                      <a:pt x="316" y="418"/>
                    </a:moveTo>
                    <a:lnTo>
                      <a:pt x="316" y="418"/>
                    </a:lnTo>
                    <a:lnTo>
                      <a:pt x="315" y="417"/>
                    </a:lnTo>
                    <a:cubicBezTo>
                      <a:pt x="328" y="416"/>
                      <a:pt x="339" y="407"/>
                      <a:pt x="343" y="394"/>
                    </a:cubicBezTo>
                    <a:lnTo>
                      <a:pt x="441" y="79"/>
                    </a:lnTo>
                    <a:lnTo>
                      <a:pt x="622" y="154"/>
                    </a:lnTo>
                    <a:cubicBezTo>
                      <a:pt x="630" y="158"/>
                      <a:pt x="639" y="158"/>
                      <a:pt x="647" y="154"/>
                    </a:cubicBezTo>
                    <a:lnTo>
                      <a:pt x="828" y="79"/>
                    </a:lnTo>
                    <a:lnTo>
                      <a:pt x="926" y="394"/>
                    </a:lnTo>
                    <a:cubicBezTo>
                      <a:pt x="930" y="407"/>
                      <a:pt x="941" y="416"/>
                      <a:pt x="954" y="417"/>
                    </a:cubicBezTo>
                    <a:lnTo>
                      <a:pt x="954" y="418"/>
                    </a:lnTo>
                    <a:cubicBezTo>
                      <a:pt x="1016" y="426"/>
                      <a:pt x="1053" y="434"/>
                      <a:pt x="1075" y="441"/>
                    </a:cubicBezTo>
                    <a:cubicBezTo>
                      <a:pt x="1014" y="459"/>
                      <a:pt x="867" y="481"/>
                      <a:pt x="635" y="481"/>
                    </a:cubicBezTo>
                    <a:cubicBezTo>
                      <a:pt x="403" y="481"/>
                      <a:pt x="255" y="459"/>
                      <a:pt x="195" y="441"/>
                    </a:cubicBezTo>
                    <a:cubicBezTo>
                      <a:pt x="216" y="434"/>
                      <a:pt x="254" y="426"/>
                      <a:pt x="316" y="418"/>
                    </a:cubicBezTo>
                    <a:close/>
                    <a:moveTo>
                      <a:pt x="1270" y="1502"/>
                    </a:moveTo>
                    <a:lnTo>
                      <a:pt x="1270" y="1502"/>
                    </a:lnTo>
                    <a:cubicBezTo>
                      <a:pt x="1270" y="1212"/>
                      <a:pt x="1073" y="966"/>
                      <a:pt x="807" y="891"/>
                    </a:cubicBezTo>
                    <a:cubicBezTo>
                      <a:pt x="922" y="829"/>
                      <a:pt x="1001" y="707"/>
                      <a:pt x="1001" y="567"/>
                    </a:cubicBezTo>
                    <a:cubicBezTo>
                      <a:pt x="1001" y="553"/>
                      <a:pt x="1001" y="539"/>
                      <a:pt x="999" y="525"/>
                    </a:cubicBezTo>
                    <a:cubicBezTo>
                      <a:pt x="1119" y="506"/>
                      <a:pt x="1166" y="483"/>
                      <a:pt x="1166" y="441"/>
                    </a:cubicBezTo>
                    <a:cubicBezTo>
                      <a:pt x="1166" y="404"/>
                      <a:pt x="1134" y="376"/>
                      <a:pt x="984" y="354"/>
                    </a:cubicBezTo>
                    <a:lnTo>
                      <a:pt x="881" y="24"/>
                    </a:lnTo>
                    <a:cubicBezTo>
                      <a:pt x="878" y="16"/>
                      <a:pt x="872" y="8"/>
                      <a:pt x="863" y="4"/>
                    </a:cubicBezTo>
                    <a:cubicBezTo>
                      <a:pt x="855" y="0"/>
                      <a:pt x="845" y="0"/>
                      <a:pt x="836" y="4"/>
                    </a:cubicBezTo>
                    <a:lnTo>
                      <a:pt x="635" y="88"/>
                    </a:lnTo>
                    <a:lnTo>
                      <a:pt x="433" y="4"/>
                    </a:lnTo>
                    <a:cubicBezTo>
                      <a:pt x="424" y="0"/>
                      <a:pt x="415" y="0"/>
                      <a:pt x="406" y="4"/>
                    </a:cubicBezTo>
                    <a:cubicBezTo>
                      <a:pt x="398" y="8"/>
                      <a:pt x="391" y="16"/>
                      <a:pt x="388" y="24"/>
                    </a:cubicBezTo>
                    <a:lnTo>
                      <a:pt x="286" y="354"/>
                    </a:lnTo>
                    <a:cubicBezTo>
                      <a:pt x="135" y="376"/>
                      <a:pt x="103" y="404"/>
                      <a:pt x="103" y="441"/>
                    </a:cubicBezTo>
                    <a:cubicBezTo>
                      <a:pt x="103" y="483"/>
                      <a:pt x="150" y="506"/>
                      <a:pt x="271" y="525"/>
                    </a:cubicBezTo>
                    <a:cubicBezTo>
                      <a:pt x="269" y="539"/>
                      <a:pt x="268" y="553"/>
                      <a:pt x="268" y="567"/>
                    </a:cubicBezTo>
                    <a:cubicBezTo>
                      <a:pt x="268" y="707"/>
                      <a:pt x="347" y="829"/>
                      <a:pt x="463" y="891"/>
                    </a:cubicBezTo>
                    <a:cubicBezTo>
                      <a:pt x="196" y="966"/>
                      <a:pt x="0" y="1212"/>
                      <a:pt x="0" y="1502"/>
                    </a:cubicBezTo>
                    <a:lnTo>
                      <a:pt x="0" y="1536"/>
                    </a:lnTo>
                    <a:lnTo>
                      <a:pt x="686" y="1536"/>
                    </a:lnTo>
                    <a:cubicBezTo>
                      <a:pt x="696" y="1559"/>
                      <a:pt x="720" y="1576"/>
                      <a:pt x="749" y="1576"/>
                    </a:cubicBezTo>
                    <a:cubicBezTo>
                      <a:pt x="787" y="1576"/>
                      <a:pt x="818" y="1545"/>
                      <a:pt x="818" y="1507"/>
                    </a:cubicBezTo>
                    <a:cubicBezTo>
                      <a:pt x="818" y="1468"/>
                      <a:pt x="787" y="1437"/>
                      <a:pt x="749" y="1437"/>
                    </a:cubicBezTo>
                    <a:cubicBezTo>
                      <a:pt x="724" y="1437"/>
                      <a:pt x="703" y="1450"/>
                      <a:pt x="690" y="1469"/>
                    </a:cubicBezTo>
                    <a:lnTo>
                      <a:pt x="67" y="1469"/>
                    </a:lnTo>
                    <a:cubicBezTo>
                      <a:pt x="70" y="1418"/>
                      <a:pt x="80" y="1370"/>
                      <a:pt x="95" y="1324"/>
                    </a:cubicBezTo>
                    <a:lnTo>
                      <a:pt x="1174" y="1324"/>
                    </a:lnTo>
                    <a:cubicBezTo>
                      <a:pt x="1189" y="1370"/>
                      <a:pt x="1199" y="1418"/>
                      <a:pt x="1202" y="1469"/>
                    </a:cubicBezTo>
                    <a:lnTo>
                      <a:pt x="1020" y="1469"/>
                    </a:lnTo>
                    <a:cubicBezTo>
                      <a:pt x="1007" y="1450"/>
                      <a:pt x="986" y="1437"/>
                      <a:pt x="962" y="1437"/>
                    </a:cubicBezTo>
                    <a:cubicBezTo>
                      <a:pt x="923" y="1437"/>
                      <a:pt x="892" y="1468"/>
                      <a:pt x="892" y="1507"/>
                    </a:cubicBezTo>
                    <a:cubicBezTo>
                      <a:pt x="892" y="1545"/>
                      <a:pt x="923" y="1576"/>
                      <a:pt x="962" y="1576"/>
                    </a:cubicBezTo>
                    <a:cubicBezTo>
                      <a:pt x="989" y="1576"/>
                      <a:pt x="1013" y="1559"/>
                      <a:pt x="1024" y="1536"/>
                    </a:cubicBezTo>
                    <a:lnTo>
                      <a:pt x="1270" y="1536"/>
                    </a:lnTo>
                    <a:lnTo>
                      <a:pt x="1270" y="150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ndParaRPr>
              </a:p>
            </p:txBody>
          </p:sp>
        </p:grpSp>
      </p:grpSp>
    </p:spTree>
    <p:extLst>
      <p:ext uri="{BB962C8B-B14F-4D97-AF65-F5344CB8AC3E}">
        <p14:creationId xmlns:p14="http://schemas.microsoft.com/office/powerpoint/2010/main" val="30277920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Dynamic ARP Inspection (DAI)</a:t>
            </a:r>
            <a:endParaRPr lang="en-US" altLang="zh-CN"/>
          </a:p>
        </p:txBody>
      </p:sp>
      <p:sp>
        <p:nvSpPr>
          <p:cNvPr id="26" name="文本占位符 25"/>
          <p:cNvSpPr>
            <a:spLocks noGrp="1"/>
          </p:cNvSpPr>
          <p:nvPr>
            <p:ph type="body" sz="quarter" idx="4294967295"/>
          </p:nvPr>
        </p:nvSpPr>
        <p:spPr bwMode="gray">
          <a:xfrm>
            <a:off x="5913438" y="1052513"/>
            <a:ext cx="5835650" cy="4875212"/>
          </a:xfrm>
        </p:spPr>
        <p:txBody>
          <a:bodyPr/>
          <a:lstStyle/>
          <a:p>
            <a:pPr algn="l"/>
            <a:r>
              <a:rPr lang="en-US" sz="1400" dirty="0" smtClean="0"/>
              <a:t>ARP attacks are frequently launched on networks. A man-in-the-middle (MITM) attack is a common ARP spoofing attack.</a:t>
            </a:r>
          </a:p>
          <a:p>
            <a:pPr algn="l"/>
            <a:r>
              <a:rPr lang="en-US" sz="1400" dirty="0" smtClean="0"/>
              <a:t>To defend against MITM attacks, configure DAI on a switch.</a:t>
            </a:r>
          </a:p>
          <a:p>
            <a:pPr algn="l"/>
            <a:r>
              <a:rPr lang="en-US" sz="1400" dirty="0" smtClean="0"/>
              <a:t>DAI defends against MITM attacks using a DHCP snooping binding table. When a switch receives an ARP packet, it compares the source IP address, source MAC address, VLAN ID, and interface number of the ARP packet with those in DHCP snooping binding entries.</a:t>
            </a:r>
          </a:p>
          <a:p>
            <a:pPr marL="536575" lvl="1" indent="-220663"/>
            <a:r>
              <a:rPr lang="en-US" sz="1200" dirty="0" smtClean="0"/>
              <a:t>If the ARP packet matches a binding entry, the switch considers the ARP packet valid and allows the packet to pass through.</a:t>
            </a:r>
            <a:endParaRPr lang="en-US" altLang="zh-CN" sz="1200" dirty="0" smtClean="0"/>
          </a:p>
          <a:p>
            <a:pPr marL="536575" lvl="1" indent="-220663"/>
            <a:r>
              <a:rPr lang="en-US" sz="1200" dirty="0" smtClean="0"/>
              <a:t>If the ARP packet does not match any binding entry, the switch considers the ARP packet invalid and discards the packet.</a:t>
            </a:r>
          </a:p>
          <a:p>
            <a:pPr algn="l"/>
            <a:endParaRPr lang="en-US" altLang="zh-CN" sz="1400" dirty="0"/>
          </a:p>
        </p:txBody>
      </p:sp>
      <p:sp>
        <p:nvSpPr>
          <p:cNvPr id="5" name="文本框 4"/>
          <p:cNvSpPr txBox="1"/>
          <p:nvPr/>
        </p:nvSpPr>
        <p:spPr bwMode="gray">
          <a:xfrm>
            <a:off x="3465355" y="2503287"/>
            <a:ext cx="2069161" cy="830997"/>
          </a:xfrm>
          <a:prstGeom prst="rect">
            <a:avLst/>
          </a:prstGeom>
          <a:noFill/>
        </p:spPr>
        <p:txBody>
          <a:bodyPr wrap="square" rtlCol="0">
            <a:spAutoFit/>
          </a:bodyPr>
          <a:lstStyle/>
          <a:p>
            <a:pPr fontAlgn="ctr"/>
            <a:r>
              <a:rPr lang="en-US" sz="1200" b="1" dirty="0" smtClean="0">
                <a:solidFill>
                  <a:srgbClr val="C7000B"/>
                </a:solidFill>
                <a:latin typeface="Huawei Sans" panose="020C0503030203020204" pitchFamily="34" charset="0"/>
              </a:rPr>
              <a:t>ARP packet:</a:t>
            </a:r>
          </a:p>
          <a:p>
            <a:pPr fontAlgn="ctr"/>
            <a:r>
              <a:rPr lang="en-US" sz="1200" dirty="0" smtClean="0">
                <a:solidFill>
                  <a:srgbClr val="C7000B"/>
                </a:solidFill>
                <a:latin typeface="Huawei Sans" panose="020C0503030203020204" pitchFamily="34" charset="0"/>
              </a:rPr>
              <a:t>Sender IP address: 1.1.1.1</a:t>
            </a:r>
          </a:p>
          <a:p>
            <a:pPr fontAlgn="ctr"/>
            <a:r>
              <a:rPr lang="en-US" sz="1200" dirty="0" smtClean="0">
                <a:solidFill>
                  <a:srgbClr val="C7000B"/>
                </a:solidFill>
                <a:latin typeface="Huawei Sans" panose="020C0503030203020204" pitchFamily="34" charset="0"/>
              </a:rPr>
              <a:t>Sender MAC address: 0000-0000-2222</a:t>
            </a:r>
            <a:endParaRPr lang="en-US" altLang="zh-CN" sz="1200" dirty="0">
              <a:solidFill>
                <a:srgbClr val="C7000B"/>
              </a:solidFill>
              <a:latin typeface="Huawei Sans" panose="020C0503030203020204" pitchFamily="34" charset="0"/>
            </a:endParaRPr>
          </a:p>
        </p:txBody>
      </p:sp>
      <p:sp>
        <p:nvSpPr>
          <p:cNvPr id="6" name="文本框 5"/>
          <p:cNvSpPr txBox="1"/>
          <p:nvPr/>
        </p:nvSpPr>
        <p:spPr bwMode="gray">
          <a:xfrm>
            <a:off x="1517445" y="5744814"/>
            <a:ext cx="225093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DHCP snooping binding table</a:t>
            </a:r>
            <a:endParaRPr lang="en-US" altLang="zh-CN" sz="1200" dirty="0">
              <a:latin typeface="Huawei Sans" panose="020C0503030203020204" pitchFamily="34" charset="0"/>
            </a:endParaRPr>
          </a:p>
        </p:txBody>
      </p:sp>
      <p:cxnSp>
        <p:nvCxnSpPr>
          <p:cNvPr id="7" name="直接连接符 6"/>
          <p:cNvCxnSpPr/>
          <p:nvPr/>
        </p:nvCxnSpPr>
        <p:spPr bwMode="gray">
          <a:xfrm>
            <a:off x="2592252" y="1559401"/>
            <a:ext cx="0" cy="10936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Group 165"/>
          <p:cNvGrpSpPr/>
          <p:nvPr/>
        </p:nvGrpSpPr>
        <p:grpSpPr bwMode="gray">
          <a:xfrm rot="10800000">
            <a:off x="1698709" y="2583641"/>
            <a:ext cx="1766904" cy="1002907"/>
            <a:chOff x="-1233037" y="914446"/>
            <a:chExt cx="1573823" cy="778776"/>
          </a:xfrm>
        </p:grpSpPr>
        <p:cxnSp>
          <p:nvCxnSpPr>
            <p:cNvPr id="9"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167"/>
            <p:cNvCxnSpPr/>
            <p:nvPr/>
          </p:nvCxnSpPr>
          <p:spPr bwMode="gray">
            <a:xfrm flipV="1">
              <a:off x="-446125" y="914446"/>
              <a:ext cx="786911"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bwMode="gray">
          <a:xfrm>
            <a:off x="359625" y="3957801"/>
            <a:ext cx="2188420"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PC1</a:t>
            </a:r>
          </a:p>
          <a:p>
            <a:pPr algn="ctr" fontAlgn="ctr"/>
            <a:r>
              <a:rPr lang="en-US" sz="1200" dirty="0" smtClean="0">
                <a:latin typeface="Huawei Sans" panose="020C0503030203020204" pitchFamily="34" charset="0"/>
              </a:rPr>
              <a:t>with MAC 0000-0000-1111</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obtains IP address 1.1.1.1/24</a:t>
            </a:r>
            <a:endParaRPr lang="en-US" altLang="zh-CN" sz="1200" dirty="0">
              <a:latin typeface="Huawei Sans" panose="020C0503030203020204" pitchFamily="34" charset="0"/>
            </a:endParaRPr>
          </a:p>
        </p:txBody>
      </p:sp>
      <p:sp>
        <p:nvSpPr>
          <p:cNvPr id="12" name="文本框 11"/>
          <p:cNvSpPr txBox="1"/>
          <p:nvPr/>
        </p:nvSpPr>
        <p:spPr bwMode="gray">
          <a:xfrm>
            <a:off x="2697896" y="3957801"/>
            <a:ext cx="2188420" cy="646331"/>
          </a:xfrm>
          <a:prstGeom prst="rect">
            <a:avLst/>
          </a:prstGeom>
          <a:noFill/>
        </p:spPr>
        <p:txBody>
          <a:bodyPr wrap="none" rtlCol="0">
            <a:spAutoFit/>
          </a:bodyPr>
          <a:lstStyle/>
          <a:p>
            <a:pPr algn="ctr" fontAlgn="ctr"/>
            <a:r>
              <a:rPr lang="en-US" sz="1200" b="1" dirty="0" smtClean="0">
                <a:latin typeface="Huawei Sans" panose="020C0503030203020204" pitchFamily="34" charset="0"/>
              </a:rPr>
              <a:t>PC2</a:t>
            </a:r>
            <a:endParaRPr lang="en-US" altLang="zh-CN" sz="1200" b="1" dirty="0" smtClean="0">
              <a:latin typeface="Huawei Sans" panose="020C0503030203020204" pitchFamily="34" charset="0"/>
            </a:endParaRPr>
          </a:p>
          <a:p>
            <a:pPr algn="ctr" fontAlgn="ctr"/>
            <a:r>
              <a:rPr lang="en-US" sz="1200" dirty="0" smtClean="0">
                <a:latin typeface="Huawei Sans" panose="020C0503030203020204" pitchFamily="34" charset="0"/>
              </a:rPr>
              <a:t>with MAC 0000-0000-2222</a:t>
            </a:r>
            <a:endParaRPr lang="en-US" altLang="zh-CN" sz="1200" dirty="0" smtClean="0">
              <a:latin typeface="Huawei Sans" panose="020C0503030203020204" pitchFamily="34" charset="0"/>
            </a:endParaRPr>
          </a:p>
          <a:p>
            <a:pPr algn="ctr" fontAlgn="ctr"/>
            <a:r>
              <a:rPr lang="en-US" sz="1200" dirty="0" smtClean="0">
                <a:latin typeface="Huawei Sans" panose="020C0503030203020204" pitchFamily="34" charset="0"/>
              </a:rPr>
              <a:t>obtains IP address 1.1.1.2/24</a:t>
            </a:r>
            <a:endParaRPr lang="en-US" altLang="zh-CN" sz="1200" dirty="0">
              <a:latin typeface="Huawei Sans" panose="020C0503030203020204" pitchFamily="34" charset="0"/>
            </a:endParaRPr>
          </a:p>
        </p:txBody>
      </p:sp>
      <p:sp>
        <p:nvSpPr>
          <p:cNvPr id="13" name="文本框 12"/>
          <p:cNvSpPr txBox="1"/>
          <p:nvPr/>
        </p:nvSpPr>
        <p:spPr bwMode="gray">
          <a:xfrm>
            <a:off x="2780160" y="1351142"/>
            <a:ext cx="1875835" cy="276999"/>
          </a:xfrm>
          <a:prstGeom prst="rect">
            <a:avLst/>
          </a:prstGeom>
          <a:noFill/>
        </p:spPr>
        <p:txBody>
          <a:bodyPr wrap="none" rtlCol="0">
            <a:spAutoFit/>
          </a:bodyPr>
          <a:lstStyle/>
          <a:p>
            <a:pPr fontAlgn="ctr"/>
            <a:r>
              <a:rPr lang="en-US" sz="1200" smtClean="0">
                <a:latin typeface="Huawei Sans" panose="020C0503030203020204" pitchFamily="34" charset="0"/>
              </a:rPr>
              <a:t>Authorized DHCP server</a:t>
            </a:r>
            <a:endParaRPr lang="en-US" altLang="zh-CN" sz="1200">
              <a:latin typeface="Huawei Sans" panose="020C0503030203020204" pitchFamily="34" charset="0"/>
            </a:endParaRPr>
          </a:p>
        </p:txBody>
      </p:sp>
      <p:sp>
        <p:nvSpPr>
          <p:cNvPr id="15" name="文本框 14"/>
          <p:cNvSpPr txBox="1"/>
          <p:nvPr/>
        </p:nvSpPr>
        <p:spPr bwMode="gray">
          <a:xfrm rot="18719605">
            <a:off x="1876571" y="2996371"/>
            <a:ext cx="756938" cy="276999"/>
          </a:xfrm>
          <a:prstGeom prst="rect">
            <a:avLst/>
          </a:prstGeom>
          <a:noFill/>
        </p:spPr>
        <p:txBody>
          <a:bodyPr wrap="none" rtlCol="0">
            <a:spAutoFit/>
          </a:bodyPr>
          <a:lstStyle/>
          <a:p>
            <a:pPr algn="ctr" fontAlgn="ctr"/>
            <a:r>
              <a:rPr lang="en-US" sz="1200" smtClean="0">
                <a:latin typeface="Huawei Sans" panose="020C0503030203020204" pitchFamily="34" charset="0"/>
              </a:rPr>
              <a:t>GE0/0/1</a:t>
            </a:r>
            <a:endParaRPr lang="en-US" altLang="zh-CN" sz="1200">
              <a:latin typeface="Huawei Sans" panose="020C0503030203020204" pitchFamily="34" charset="0"/>
            </a:endParaRPr>
          </a:p>
        </p:txBody>
      </p:sp>
      <p:sp>
        <p:nvSpPr>
          <p:cNvPr id="16" name="文本框 15"/>
          <p:cNvSpPr txBox="1"/>
          <p:nvPr/>
        </p:nvSpPr>
        <p:spPr bwMode="gray">
          <a:xfrm rot="2959886">
            <a:off x="2492982" y="2998412"/>
            <a:ext cx="75693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pic>
        <p:nvPicPr>
          <p:cNvPr id="17" name="图片 76" descr="接入交换机.png"/>
          <p:cNvPicPr>
            <a:picLocks noChangeAspect="1"/>
          </p:cNvPicPr>
          <p:nvPr/>
        </p:nvPicPr>
        <p:blipFill>
          <a:blip r:embed="rId3" cstate="print"/>
          <a:stretch>
            <a:fillRect/>
          </a:stretch>
        </p:blipFill>
        <p:spPr bwMode="gray">
          <a:xfrm>
            <a:off x="2322252" y="2392531"/>
            <a:ext cx="540000" cy="441818"/>
          </a:xfrm>
          <a:prstGeom prst="rect">
            <a:avLst/>
          </a:prstGeom>
        </p:spPr>
      </p:pic>
      <p:pic>
        <p:nvPicPr>
          <p:cNvPr id="18" name="图片 72" descr="交换机.png"/>
          <p:cNvPicPr>
            <a:picLocks noChangeAspect="1"/>
          </p:cNvPicPr>
          <p:nvPr/>
        </p:nvPicPr>
        <p:blipFill>
          <a:blip r:embed="rId4" cstate="print"/>
          <a:stretch>
            <a:fillRect/>
          </a:stretch>
        </p:blipFill>
        <p:spPr bwMode="gray">
          <a:xfrm>
            <a:off x="2323145" y="1198515"/>
            <a:ext cx="538214" cy="441816"/>
          </a:xfrm>
          <a:prstGeom prst="rect">
            <a:avLst/>
          </a:prstGeom>
        </p:spPr>
      </p:pic>
      <p:pic>
        <p:nvPicPr>
          <p:cNvPr id="19" name="图片 11" descr="开放网络-蓝.png"/>
          <p:cNvPicPr>
            <a:picLocks noChangeAspect="1"/>
          </p:cNvPicPr>
          <p:nvPr/>
        </p:nvPicPr>
        <p:blipFill>
          <a:blip r:embed="rId5" cstate="print"/>
          <a:stretch>
            <a:fillRect/>
          </a:stretch>
        </p:blipFill>
        <p:spPr bwMode="gray">
          <a:xfrm>
            <a:off x="1201672" y="3544758"/>
            <a:ext cx="539607" cy="415381"/>
          </a:xfrm>
          <a:prstGeom prst="rect">
            <a:avLst/>
          </a:prstGeom>
        </p:spPr>
      </p:pic>
      <p:pic>
        <p:nvPicPr>
          <p:cNvPr id="20" name="图片 11" descr="开放网络-蓝.png"/>
          <p:cNvPicPr>
            <a:picLocks noChangeAspect="1"/>
          </p:cNvPicPr>
          <p:nvPr/>
        </p:nvPicPr>
        <p:blipFill>
          <a:blip r:embed="rId5" cstate="print"/>
          <a:stretch>
            <a:fillRect/>
          </a:stretch>
        </p:blipFill>
        <p:spPr bwMode="gray">
          <a:xfrm>
            <a:off x="3434813" y="3544758"/>
            <a:ext cx="539607" cy="415381"/>
          </a:xfrm>
          <a:prstGeom prst="rect">
            <a:avLst/>
          </a:prstGeom>
        </p:spPr>
      </p:pic>
      <p:sp>
        <p:nvSpPr>
          <p:cNvPr id="21" name="Right Arrow 158"/>
          <p:cNvSpPr/>
          <p:nvPr/>
        </p:nvSpPr>
        <p:spPr bwMode="gray">
          <a:xfrm rot="5400000">
            <a:off x="1884803" y="3850729"/>
            <a:ext cx="1414898" cy="306924"/>
          </a:xfrm>
          <a:prstGeom prst="rightArrow">
            <a:avLst>
              <a:gd name="adj1" fmla="val 32989"/>
              <a:gd name="adj2" fmla="val 50000"/>
            </a:avLst>
          </a:prstGeom>
          <a:gradFill flip="none" rotWithShape="1">
            <a:gsLst>
              <a:gs pos="15000">
                <a:srgbClr val="1AABE2">
                  <a:lumMod val="5000"/>
                  <a:lumOff val="95000"/>
                  <a:alpha val="0"/>
                </a:srgbClr>
              </a:gs>
              <a:gs pos="81000">
                <a:srgbClr val="94DAE2"/>
              </a:gs>
            </a:gsLst>
            <a:lin ang="0" scaled="1"/>
            <a:tileRect/>
          </a:gradFill>
          <a:ln w="9525" cap="flat" cmpd="sng" algn="ctr">
            <a:gradFill flip="none" rotWithShape="1">
              <a:gsLst>
                <a:gs pos="0">
                  <a:srgbClr val="1AABE2">
                    <a:lumMod val="5000"/>
                    <a:lumOff val="95000"/>
                  </a:srgbClr>
                </a:gs>
                <a:gs pos="100000">
                  <a:srgbClr val="30B5C5"/>
                </a:gs>
              </a:gsLst>
              <a:lin ang="0" scaled="1"/>
              <a:tileRect/>
            </a:gradFill>
            <a:prstDash val="solid"/>
            <a:miter lim="800000"/>
          </a:ln>
          <a:effectLst/>
        </p:spPr>
        <p:txBody>
          <a:bodyPr rtlCol="0" anchor="ctr"/>
          <a:lstStyle/>
          <a:p>
            <a:pPr algn="ctr" fontAlgn="ctr"/>
            <a:endParaRPr lang="en-US" altLang="zh-CN">
              <a:latin typeface="Huawei Sans" panose="020C0503030203020204" pitchFamily="34" charset="0"/>
              <a:ea typeface="方正兰亭黑简体" panose="02000000000000000000" pitchFamily="2" charset="-122"/>
            </a:endParaRPr>
          </a:p>
        </p:txBody>
      </p:sp>
      <p:graphicFrame>
        <p:nvGraphicFramePr>
          <p:cNvPr id="25" name="表格 24"/>
          <p:cNvGraphicFramePr>
            <a:graphicFrameLocks noGrp="1"/>
          </p:cNvGraphicFramePr>
          <p:nvPr>
            <p:extLst>
              <p:ext uri="{D42A27DB-BD31-4B8C-83A1-F6EECF244321}">
                <p14:modId xmlns:p14="http://schemas.microsoft.com/office/powerpoint/2010/main" val="3983651475"/>
              </p:ext>
            </p:extLst>
          </p:nvPr>
        </p:nvGraphicFramePr>
        <p:xfrm>
          <a:off x="487519" y="4841800"/>
          <a:ext cx="4310788" cy="842887"/>
        </p:xfrm>
        <a:graphic>
          <a:graphicData uri="http://schemas.openxmlformats.org/drawingml/2006/table">
            <a:tbl>
              <a:tblPr firstRow="1" bandRow="1">
                <a:tableStyleId>{5940675A-B579-460E-94D1-54222C63F5DA}</a:tableStyleId>
              </a:tblPr>
              <a:tblGrid>
                <a:gridCol w="1030874"/>
                <a:gridCol w="1391478"/>
                <a:gridCol w="857366"/>
                <a:gridCol w="1031070"/>
              </a:tblGrid>
              <a:tr h="294247">
                <a:tc>
                  <a:txBody>
                    <a:bodyPr/>
                    <a:lstStyle/>
                    <a:p>
                      <a:pPr algn="ctr" fontAlgn="ctr"/>
                      <a:r>
                        <a:rPr lang="en-US" sz="1200" b="1" dirty="0" smtClean="0">
                          <a:latin typeface="Huawei Sans" panose="020C0503030203020204" pitchFamily="34" charset="0"/>
                        </a:rPr>
                        <a:t>IP Address</a:t>
                      </a:r>
                      <a:endParaRPr lang="en-US" altLang="zh-CN" sz="12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smtClean="0">
                          <a:latin typeface="Huawei Sans" panose="020C0503030203020204" pitchFamily="34" charset="0"/>
                        </a:rPr>
                        <a:t>MAC Address</a:t>
                      </a:r>
                      <a:endParaRPr lang="en-US" altLang="zh-CN" sz="1200" b="1">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smtClean="0">
                          <a:latin typeface="Huawei Sans" panose="020C0503030203020204" pitchFamily="34" charset="0"/>
                        </a:rPr>
                        <a:t>VLAN ID</a:t>
                      </a:r>
                      <a:endParaRPr lang="en-US" altLang="zh-CN" sz="1200" b="1">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smtClean="0">
                          <a:latin typeface="Huawei Sans" panose="020C0503030203020204" pitchFamily="34" charset="0"/>
                        </a:rPr>
                        <a:t>Interface</a:t>
                      </a:r>
                      <a:endParaRPr lang="en-US" altLang="zh-CN" sz="1200" b="1">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76548">
                <a:tc>
                  <a:txBody>
                    <a:bodyPr/>
                    <a:lstStyle/>
                    <a:p>
                      <a:pPr algn="ctr" fontAlgn="ctr"/>
                      <a:r>
                        <a:rPr lang="en-US" sz="1200" smtClean="0">
                          <a:latin typeface="Huawei Sans" panose="020C0503030203020204" pitchFamily="34" charset="0"/>
                        </a:rPr>
                        <a:t>1.1.1.1</a:t>
                      </a:r>
                      <a:endParaRPr lang="en-US" altLang="zh-CN" sz="120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0000-0000-1111</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smtClean="0">
                          <a:latin typeface="Huawei Sans" panose="020C0503030203020204" pitchFamily="34" charset="0"/>
                        </a:rPr>
                        <a:t>10</a:t>
                      </a:r>
                      <a:endParaRPr lang="en-US" altLang="zh-CN"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smtClean="0">
                          <a:latin typeface="Huawei Sans" panose="020C0503030203020204" pitchFamily="34" charset="0"/>
                        </a:rPr>
                        <a:t>GE0/0/1</a:t>
                      </a:r>
                      <a:endParaRPr lang="en-US" altLang="zh-CN"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6548">
                <a:tc>
                  <a:txBody>
                    <a:bodyPr/>
                    <a:lstStyle/>
                    <a:p>
                      <a:pPr algn="ctr" fontAlgn="ctr"/>
                      <a:r>
                        <a:rPr lang="en-US" sz="1200" smtClean="0">
                          <a:latin typeface="Huawei Sans" panose="020C0503030203020204" pitchFamily="34" charset="0"/>
                        </a:rPr>
                        <a:t>1.1.1.2</a:t>
                      </a:r>
                      <a:endParaRPr lang="en-US" altLang="zh-CN" sz="120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smtClean="0">
                          <a:latin typeface="Huawei Sans" panose="020C0503030203020204" pitchFamily="34" charset="0"/>
                        </a:rPr>
                        <a:t>0000-0000-2222</a:t>
                      </a:r>
                      <a:endParaRPr lang="en-US" altLang="zh-CN"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smtClean="0">
                          <a:latin typeface="Huawei Sans" panose="020C0503030203020204" pitchFamily="34" charset="0"/>
                        </a:rPr>
                        <a:t>10</a:t>
                      </a:r>
                      <a:endParaRPr lang="en-US" altLang="zh-CN"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cxnSp>
        <p:nvCxnSpPr>
          <p:cNvPr id="27" name="直接连接符 26"/>
          <p:cNvCxnSpPr/>
          <p:nvPr/>
        </p:nvCxnSpPr>
        <p:spPr bwMode="gray">
          <a:xfrm>
            <a:off x="2997412" y="2804048"/>
            <a:ext cx="635462" cy="683990"/>
          </a:xfrm>
          <a:prstGeom prst="line">
            <a:avLst/>
          </a:prstGeom>
          <a:ln w="28575">
            <a:solidFill>
              <a:srgbClr val="C7000B"/>
            </a:solidFill>
            <a:headEnd type="triangle"/>
          </a:ln>
        </p:spPr>
        <p:style>
          <a:lnRef idx="1">
            <a:schemeClr val="accent1"/>
          </a:lnRef>
          <a:fillRef idx="0">
            <a:schemeClr val="accent1"/>
          </a:fillRef>
          <a:effectRef idx="0">
            <a:schemeClr val="accent1"/>
          </a:effectRef>
          <a:fontRef idx="minor">
            <a:schemeClr val="tx1"/>
          </a:fontRef>
        </p:style>
      </p:cxnSp>
      <p:sp>
        <p:nvSpPr>
          <p:cNvPr id="29" name="椭圆 27"/>
          <p:cNvSpPr/>
          <p:nvPr/>
        </p:nvSpPr>
        <p:spPr bwMode="gray">
          <a:xfrm rot="6373161">
            <a:off x="3105158" y="2904643"/>
            <a:ext cx="214310" cy="214310"/>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ct val="0"/>
              </a:spcBef>
              <a:spcAft>
                <a:spcPct val="0"/>
              </a:spcAft>
              <a:buClrTx/>
              <a:buSzTx/>
              <a:buFontTx/>
              <a:buNone/>
              <a:tabLst/>
              <a:defRPr/>
            </a:pPr>
            <a:endParaRPr kumimoji="0" lang="en-US" altLang="zh-CN" sz="21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禁止符 29"/>
          <p:cNvSpPr/>
          <p:nvPr/>
        </p:nvSpPr>
        <p:spPr bwMode="gray">
          <a:xfrm rot="6373161">
            <a:off x="3102814" y="2904309"/>
            <a:ext cx="216403" cy="216403"/>
          </a:xfrm>
          <a:prstGeom prst="noSmoking">
            <a:avLst>
              <a:gd name="adj" fmla="val 15475"/>
            </a:avLst>
          </a:prstGeom>
          <a:solidFill>
            <a:srgbClr val="C7000B"/>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3256665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IP Source Guard (IPSG)</a:t>
            </a:r>
            <a:endParaRPr lang="en-US" altLang="zh-CN"/>
          </a:p>
        </p:txBody>
      </p:sp>
      <p:sp>
        <p:nvSpPr>
          <p:cNvPr id="15" name="文本占位符 14"/>
          <p:cNvSpPr>
            <a:spLocks noGrp="1"/>
          </p:cNvSpPr>
          <p:nvPr>
            <p:ph type="body" sz="quarter" idx="4294967295"/>
          </p:nvPr>
        </p:nvSpPr>
        <p:spPr bwMode="gray">
          <a:xfrm>
            <a:off x="6096000" y="1052513"/>
            <a:ext cx="5653088" cy="4875212"/>
          </a:xfrm>
        </p:spPr>
        <p:txBody>
          <a:bodyPr/>
          <a:lstStyle/>
          <a:p>
            <a:pPr algn="l"/>
            <a:r>
              <a:rPr lang="en-US" sz="1600" dirty="0" smtClean="0"/>
              <a:t>IPSG implements source IP address filtering based on Layer 2 interfaces. IPSG prevents malicious hosts from simulating authorized hosts using forged IP addresses. In addition, IPSG prevents unauthorized hosts from accessing or attacking networks using forged IP addresses.</a:t>
            </a:r>
          </a:p>
          <a:p>
            <a:pPr algn="l"/>
            <a:r>
              <a:rPr lang="en-US" sz="1600" dirty="0" smtClean="0"/>
              <a:t>IPSG checks IP packets on Layer 2 interfaces against a binding table that contains the bindings of source IP addresses, source MAC addresses, VLAN IDs, and inbound interfaces. Only packets matching the binding table are forwarded, and other packets are discarded.</a:t>
            </a:r>
            <a:endParaRPr lang="en-US" sz="1600" dirty="0"/>
          </a:p>
        </p:txBody>
      </p:sp>
      <p:cxnSp>
        <p:nvCxnSpPr>
          <p:cNvPr id="4" name="Straight Connector 167"/>
          <p:cNvCxnSpPr>
            <a:stCxn id="8" idx="2"/>
            <a:endCxn id="9" idx="0"/>
          </p:cNvCxnSpPr>
          <p:nvPr/>
        </p:nvCxnSpPr>
        <p:spPr bwMode="gray">
          <a:xfrm>
            <a:off x="1536238" y="1879075"/>
            <a:ext cx="0" cy="858989"/>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5" name="Group 165"/>
          <p:cNvGrpSpPr/>
          <p:nvPr/>
        </p:nvGrpSpPr>
        <p:grpSpPr bwMode="gray">
          <a:xfrm rot="10800000">
            <a:off x="691314" y="2889137"/>
            <a:ext cx="1689846" cy="867073"/>
            <a:chOff x="-1233037" y="914446"/>
            <a:chExt cx="1573823" cy="778776"/>
          </a:xfrm>
        </p:grpSpPr>
        <p:cxnSp>
          <p:nvCxnSpPr>
            <p:cNvPr id="6" name="Straight Connector 166"/>
            <p:cNvCxnSpPr/>
            <p:nvPr/>
          </p:nvCxnSpPr>
          <p:spPr bwMode="gray">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167"/>
            <p:cNvCxnSpPr/>
            <p:nvPr/>
          </p:nvCxnSpPr>
          <p:spPr bwMode="gray">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8" name="图片 87" descr="汇聚交换机.png"/>
          <p:cNvPicPr>
            <a:picLocks noChangeAspect="1"/>
          </p:cNvPicPr>
          <p:nvPr/>
        </p:nvPicPr>
        <p:blipFill>
          <a:blip r:embed="rId3" cstate="print"/>
          <a:stretch>
            <a:fillRect/>
          </a:stretch>
        </p:blipFill>
        <p:spPr bwMode="gray">
          <a:xfrm>
            <a:off x="1290783" y="1477422"/>
            <a:ext cx="490909" cy="401653"/>
          </a:xfrm>
          <a:prstGeom prst="rect">
            <a:avLst/>
          </a:prstGeom>
        </p:spPr>
      </p:pic>
      <p:pic>
        <p:nvPicPr>
          <p:cNvPr id="9" name="图片 76" descr="接入交换机.png"/>
          <p:cNvPicPr>
            <a:picLocks noChangeAspect="1"/>
          </p:cNvPicPr>
          <p:nvPr/>
        </p:nvPicPr>
        <p:blipFill>
          <a:blip r:embed="rId4" cstate="print"/>
          <a:stretch>
            <a:fillRect/>
          </a:stretch>
        </p:blipFill>
        <p:spPr bwMode="gray">
          <a:xfrm>
            <a:off x="1290783" y="2738064"/>
            <a:ext cx="490909" cy="401653"/>
          </a:xfrm>
          <a:prstGeom prst="rect">
            <a:avLst/>
          </a:prstGeom>
        </p:spPr>
      </p:pic>
      <p:pic>
        <p:nvPicPr>
          <p:cNvPr id="10" name="图片 14" descr="日志告警服务器-蓝.png"/>
          <p:cNvPicPr>
            <a:picLocks noChangeAspect="1"/>
          </p:cNvPicPr>
          <p:nvPr/>
        </p:nvPicPr>
        <p:blipFill>
          <a:blip r:embed="rId5" cstate="print"/>
          <a:stretch>
            <a:fillRect/>
          </a:stretch>
        </p:blipFill>
        <p:spPr bwMode="gray">
          <a:xfrm>
            <a:off x="500039" y="3743663"/>
            <a:ext cx="490552" cy="306312"/>
          </a:xfrm>
          <a:prstGeom prst="rect">
            <a:avLst/>
          </a:prstGeom>
        </p:spPr>
      </p:pic>
      <p:grpSp>
        <p:nvGrpSpPr>
          <p:cNvPr id="11" name="组合 10"/>
          <p:cNvGrpSpPr/>
          <p:nvPr/>
        </p:nvGrpSpPr>
        <p:grpSpPr bwMode="gray">
          <a:xfrm>
            <a:off x="2145207" y="4993432"/>
            <a:ext cx="445956" cy="377619"/>
            <a:chOff x="2557450" y="4936459"/>
            <a:chExt cx="445956" cy="343290"/>
          </a:xfrm>
        </p:grpSpPr>
        <p:pic>
          <p:nvPicPr>
            <p:cNvPr id="12" name="图片 11" descr="开放网络-蓝.png"/>
            <p:cNvPicPr>
              <a:picLocks noChangeAspect="1"/>
            </p:cNvPicPr>
            <p:nvPr/>
          </p:nvPicPr>
          <p:blipFill>
            <a:blip r:embed="rId6" cstate="print"/>
            <a:stretch>
              <a:fillRect/>
            </a:stretch>
          </p:blipFill>
          <p:spPr bwMode="gray">
            <a:xfrm>
              <a:off x="2557450" y="4936459"/>
              <a:ext cx="445956" cy="343290"/>
            </a:xfrm>
            <a:prstGeom prst="rect">
              <a:avLst/>
            </a:prstGeom>
          </p:spPr>
        </p:pic>
        <p:sp>
          <p:nvSpPr>
            <p:cNvPr id="13" name="矩形 12"/>
            <p:cNvSpPr/>
            <p:nvPr/>
          </p:nvSpPr>
          <p:spPr bwMode="gray">
            <a:xfrm>
              <a:off x="2591651" y="4996057"/>
              <a:ext cx="262770" cy="202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sp>
        <p:nvSpPr>
          <p:cNvPr id="22" name="文本框 21"/>
          <p:cNvSpPr txBox="1"/>
          <p:nvPr/>
        </p:nvSpPr>
        <p:spPr bwMode="gray">
          <a:xfrm>
            <a:off x="1667000" y="5380484"/>
            <a:ext cx="1452696" cy="830997"/>
          </a:xfrm>
          <a:prstGeom prst="rect">
            <a:avLst/>
          </a:prstGeom>
          <a:noFill/>
        </p:spPr>
        <p:txBody>
          <a:bodyPr wrap="square" rtlCol="0">
            <a:spAutoFit/>
          </a:bodyPr>
          <a:lstStyle/>
          <a:p>
            <a:pPr algn="ctr" fontAlgn="ctr"/>
            <a:r>
              <a:rPr lang="en-US" sz="1200" smtClean="0">
                <a:latin typeface="Huawei Sans" panose="020C0503030203020204" pitchFamily="34" charset="0"/>
              </a:rPr>
              <a:t>Authorized terminal 1</a:t>
            </a:r>
            <a:endParaRPr lang="en-US" altLang="zh-CN" sz="1200" smtClean="0">
              <a:latin typeface="Huawei Sans" panose="020C0503030203020204" pitchFamily="34" charset="0"/>
            </a:endParaRPr>
          </a:p>
          <a:p>
            <a:pPr algn="ctr" fontAlgn="ctr"/>
            <a:r>
              <a:rPr lang="en-US" sz="1200" smtClean="0">
                <a:latin typeface="Huawei Sans" panose="020C0503030203020204" pitchFamily="34" charset="0"/>
              </a:rPr>
              <a:t>1.1.1.2/24</a:t>
            </a:r>
          </a:p>
          <a:p>
            <a:pPr algn="ctr" fontAlgn="ctr"/>
            <a:r>
              <a:rPr lang="en-US" sz="1200" smtClean="0">
                <a:latin typeface="Huawei Sans" panose="020C0503030203020204" pitchFamily="34" charset="0"/>
              </a:rPr>
              <a:t>0000-0000-2222</a:t>
            </a:r>
            <a:endParaRPr lang="en-US" altLang="zh-CN" sz="1200">
              <a:latin typeface="Huawei Sans" panose="020C0503030203020204" pitchFamily="34" charset="0"/>
            </a:endParaRPr>
          </a:p>
        </p:txBody>
      </p:sp>
      <p:sp>
        <p:nvSpPr>
          <p:cNvPr id="23" name="文本框 22"/>
          <p:cNvSpPr txBox="1"/>
          <p:nvPr/>
        </p:nvSpPr>
        <p:spPr bwMode="gray">
          <a:xfrm>
            <a:off x="1605455" y="4068851"/>
            <a:ext cx="1575787" cy="830997"/>
          </a:xfrm>
          <a:prstGeom prst="rect">
            <a:avLst/>
          </a:prstGeom>
          <a:noFill/>
        </p:spPr>
        <p:txBody>
          <a:bodyPr wrap="square" rtlCol="0">
            <a:spAutoFit/>
          </a:bodyPr>
          <a:lstStyle/>
          <a:p>
            <a:pPr algn="ctr" fontAlgn="ctr"/>
            <a:r>
              <a:rPr lang="en-US" sz="1200" smtClean="0">
                <a:latin typeface="Huawei Sans" panose="020C0503030203020204" pitchFamily="34" charset="0"/>
              </a:rPr>
              <a:t>Unauthorized terminal</a:t>
            </a:r>
          </a:p>
          <a:p>
            <a:pPr algn="ctr" fontAlgn="ctr"/>
            <a:r>
              <a:rPr lang="en-US" sz="1200" smtClean="0">
                <a:latin typeface="Huawei Sans" panose="020C0503030203020204" pitchFamily="34" charset="0"/>
              </a:rPr>
              <a:t>1.1.1.2/24</a:t>
            </a:r>
            <a:endParaRPr lang="en-US" altLang="zh-CN" sz="1200" smtClean="0">
              <a:latin typeface="Huawei Sans" panose="020C0503030203020204" pitchFamily="34" charset="0"/>
            </a:endParaRPr>
          </a:p>
          <a:p>
            <a:pPr algn="ctr" fontAlgn="ctr"/>
            <a:r>
              <a:rPr lang="en-US" sz="1200" smtClean="0">
                <a:latin typeface="Huawei Sans" panose="020C0503030203020204" pitchFamily="34" charset="0"/>
              </a:rPr>
              <a:t>0000-0000-FFFF</a:t>
            </a:r>
            <a:endParaRPr lang="en-US" altLang="zh-CN" sz="1200">
              <a:latin typeface="Huawei Sans" panose="020C0503030203020204" pitchFamily="34" charset="0"/>
            </a:endParaRPr>
          </a:p>
        </p:txBody>
      </p:sp>
      <p:sp>
        <p:nvSpPr>
          <p:cNvPr id="24" name="椭圆 23"/>
          <p:cNvSpPr>
            <a:spLocks noChangeAspect="1"/>
          </p:cNvSpPr>
          <p:nvPr/>
        </p:nvSpPr>
        <p:spPr bwMode="gray">
          <a:xfrm>
            <a:off x="3058152" y="5277321"/>
            <a:ext cx="252000" cy="252000"/>
          </a:xfrm>
          <a:prstGeom prst="ellipse">
            <a:avLst/>
          </a:prstGeom>
          <a:solidFill>
            <a:srgbClr val="C7000B"/>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1</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bwMode="gray">
          <a:xfrm>
            <a:off x="3301922" y="5261098"/>
            <a:ext cx="2962671" cy="276999"/>
          </a:xfrm>
          <a:prstGeom prst="rect">
            <a:avLst/>
          </a:prstGeom>
          <a:noFill/>
        </p:spPr>
        <p:txBody>
          <a:bodyPr wrap="none" rtlCol="0">
            <a:spAutoFit/>
          </a:bodyPr>
          <a:lstStyle/>
          <a:p>
            <a:pPr fontAlgn="ctr"/>
            <a:r>
              <a:rPr lang="en-US" sz="1200" dirty="0" smtClean="0">
                <a:solidFill>
                  <a:srgbClr val="C7000B"/>
                </a:solidFill>
                <a:latin typeface="Huawei Sans" panose="020C0503030203020204" pitchFamily="34" charset="0"/>
              </a:rPr>
              <a:t>The authorized terminal is powered off.</a:t>
            </a:r>
            <a:endParaRPr lang="en-US" sz="1200" dirty="0">
              <a:solidFill>
                <a:srgbClr val="C7000B"/>
              </a:solidFill>
              <a:latin typeface="Huawei Sans" panose="020C0503030203020204" pitchFamily="34" charset="0"/>
            </a:endParaRPr>
          </a:p>
        </p:txBody>
      </p:sp>
      <p:sp>
        <p:nvSpPr>
          <p:cNvPr id="26" name="椭圆 25"/>
          <p:cNvSpPr>
            <a:spLocks noChangeAspect="1"/>
          </p:cNvSpPr>
          <p:nvPr/>
        </p:nvSpPr>
        <p:spPr bwMode="gray">
          <a:xfrm>
            <a:off x="3058152" y="4001125"/>
            <a:ext cx="252000" cy="252000"/>
          </a:xfrm>
          <a:prstGeom prst="ellipse">
            <a:avLst/>
          </a:prstGeom>
          <a:solidFill>
            <a:srgbClr val="C7000B"/>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2</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bwMode="gray">
          <a:xfrm>
            <a:off x="3310714" y="3805847"/>
            <a:ext cx="2839599" cy="646331"/>
          </a:xfrm>
          <a:prstGeom prst="rect">
            <a:avLst/>
          </a:prstGeom>
          <a:noFill/>
        </p:spPr>
        <p:txBody>
          <a:bodyPr wrap="square" rtlCol="0">
            <a:spAutoFit/>
          </a:bodyPr>
          <a:lstStyle/>
          <a:p>
            <a:pPr fontAlgn="ctr"/>
            <a:r>
              <a:rPr lang="en-US" sz="1200" dirty="0" smtClean="0">
                <a:solidFill>
                  <a:srgbClr val="C7000B"/>
                </a:solidFill>
                <a:latin typeface="Huawei Sans" panose="020C0503030203020204" pitchFamily="34" charset="0"/>
              </a:rPr>
              <a:t>An unauthorized terminal accesses the network using authorized terminal 1's IP address.</a:t>
            </a:r>
            <a:endParaRPr lang="en-US" sz="1200" dirty="0">
              <a:solidFill>
                <a:srgbClr val="C7000B"/>
              </a:solidFill>
              <a:latin typeface="Huawei Sans" panose="020C0503030203020204" pitchFamily="34" charset="0"/>
            </a:endParaRPr>
          </a:p>
        </p:txBody>
      </p:sp>
      <p:sp>
        <p:nvSpPr>
          <p:cNvPr id="29" name="文本框 28"/>
          <p:cNvSpPr txBox="1"/>
          <p:nvPr/>
        </p:nvSpPr>
        <p:spPr bwMode="gray">
          <a:xfrm>
            <a:off x="2198999" y="1618439"/>
            <a:ext cx="1181734" cy="276999"/>
          </a:xfrm>
          <a:prstGeom prst="rect">
            <a:avLst/>
          </a:prstGeom>
          <a:noFill/>
        </p:spPr>
        <p:txBody>
          <a:bodyPr wrap="none" rtlCol="0">
            <a:spAutoFit/>
          </a:bodyPr>
          <a:lstStyle/>
          <a:p>
            <a:pPr algn="just" fontAlgn="ctr"/>
            <a:r>
              <a:rPr lang="en-US" sz="1200" b="1" smtClean="0">
                <a:latin typeface="Huawei Sans" panose="020C0503030203020204" pitchFamily="34" charset="0"/>
              </a:rPr>
              <a:t>Binding table</a:t>
            </a:r>
            <a:endParaRPr lang="en-US" sz="1200" b="1">
              <a:latin typeface="Huawei Sans" panose="020C0503030203020204" pitchFamily="34" charset="0"/>
            </a:endParaRPr>
          </a:p>
        </p:txBody>
      </p:sp>
      <p:sp>
        <p:nvSpPr>
          <p:cNvPr id="30" name="文本框 29"/>
          <p:cNvSpPr txBox="1"/>
          <p:nvPr/>
        </p:nvSpPr>
        <p:spPr bwMode="gray">
          <a:xfrm>
            <a:off x="586301" y="2961633"/>
            <a:ext cx="756938" cy="276999"/>
          </a:xfrm>
          <a:prstGeom prst="rect">
            <a:avLst/>
          </a:prstGeom>
          <a:noFill/>
        </p:spPr>
        <p:txBody>
          <a:bodyPr wrap="none" rtlCol="0">
            <a:spAutoFit/>
          </a:bodyPr>
          <a:lstStyle/>
          <a:p>
            <a:pPr algn="just" fontAlgn="ctr"/>
            <a:r>
              <a:rPr lang="en-US" sz="1200" smtClean="0">
                <a:latin typeface="Huawei Sans" panose="020C0503030203020204" pitchFamily="34" charset="0"/>
              </a:rPr>
              <a:t>GE0/0/1</a:t>
            </a:r>
            <a:endParaRPr lang="en-US" sz="1200">
              <a:latin typeface="Huawei Sans" panose="020C0503030203020204" pitchFamily="34" charset="0"/>
            </a:endParaRPr>
          </a:p>
        </p:txBody>
      </p:sp>
      <p:sp>
        <p:nvSpPr>
          <p:cNvPr id="31" name="文本框 30"/>
          <p:cNvSpPr txBox="1"/>
          <p:nvPr/>
        </p:nvSpPr>
        <p:spPr bwMode="gray">
          <a:xfrm>
            <a:off x="1749731" y="2961633"/>
            <a:ext cx="756938" cy="276999"/>
          </a:xfrm>
          <a:prstGeom prst="rect">
            <a:avLst/>
          </a:prstGeom>
          <a:noFill/>
        </p:spPr>
        <p:txBody>
          <a:bodyPr wrap="none" rtlCol="0">
            <a:spAutoFit/>
          </a:bodyPr>
          <a:lstStyle/>
          <a:p>
            <a:pPr algn="just" fontAlgn="ctr"/>
            <a:r>
              <a:rPr lang="en-US" sz="1200" smtClean="0">
                <a:latin typeface="Huawei Sans" panose="020C0503030203020204" pitchFamily="34" charset="0"/>
              </a:rPr>
              <a:t>GE0/0/2</a:t>
            </a:r>
            <a:endParaRPr lang="en-US" sz="1200">
              <a:latin typeface="Huawei Sans" panose="020C0503030203020204" pitchFamily="34" charset="0"/>
            </a:endParaRPr>
          </a:p>
        </p:txBody>
      </p:sp>
      <p:cxnSp>
        <p:nvCxnSpPr>
          <p:cNvPr id="32" name="直接连接符 31"/>
          <p:cNvCxnSpPr>
            <a:stCxn id="31" idx="2"/>
          </p:cNvCxnSpPr>
          <p:nvPr/>
        </p:nvCxnSpPr>
        <p:spPr bwMode="gray">
          <a:xfrm>
            <a:off x="2128200" y="3238632"/>
            <a:ext cx="360187" cy="269947"/>
          </a:xfrm>
          <a:prstGeom prst="line">
            <a:avLst/>
          </a:prstGeom>
          <a:ln w="28575">
            <a:solidFill>
              <a:srgbClr val="EC7061"/>
            </a:solidFill>
            <a:headEnd type="triangle"/>
          </a:ln>
        </p:spPr>
        <p:style>
          <a:lnRef idx="1">
            <a:schemeClr val="accent1"/>
          </a:lnRef>
          <a:fillRef idx="0">
            <a:schemeClr val="accent1"/>
          </a:fillRef>
          <a:effectRef idx="0">
            <a:schemeClr val="accent1"/>
          </a:effectRef>
          <a:fontRef idx="minor">
            <a:schemeClr val="tx1"/>
          </a:fontRef>
        </p:style>
      </p:cxnSp>
      <p:sp>
        <p:nvSpPr>
          <p:cNvPr id="33" name="椭圆 32"/>
          <p:cNvSpPr>
            <a:spLocks noChangeAspect="1"/>
          </p:cNvSpPr>
          <p:nvPr/>
        </p:nvSpPr>
        <p:spPr bwMode="gray">
          <a:xfrm>
            <a:off x="2294112" y="3309900"/>
            <a:ext cx="252000" cy="252000"/>
          </a:xfrm>
          <a:prstGeom prst="ellipse">
            <a:avLst/>
          </a:prstGeom>
          <a:solidFill>
            <a:srgbClr val="C7000B"/>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3</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2531232" y="3287352"/>
            <a:ext cx="2965241" cy="276999"/>
          </a:xfrm>
          <a:prstGeom prst="rect">
            <a:avLst/>
          </a:prstGeom>
          <a:noFill/>
        </p:spPr>
        <p:txBody>
          <a:bodyPr wrap="square" rtlCol="0">
            <a:spAutoFit/>
          </a:bodyPr>
          <a:lstStyle/>
          <a:p>
            <a:pPr fontAlgn="ctr"/>
            <a:r>
              <a:rPr lang="en-US" sz="1200" dirty="0" smtClean="0">
                <a:solidFill>
                  <a:srgbClr val="C7000B"/>
                </a:solidFill>
                <a:latin typeface="Huawei Sans" panose="020C0503030203020204" pitchFamily="34" charset="0"/>
              </a:rPr>
              <a:t>The unauthorized terminal sends data.</a:t>
            </a:r>
            <a:endParaRPr lang="en-US" sz="1200" dirty="0">
              <a:solidFill>
                <a:srgbClr val="C7000B"/>
              </a:solidFill>
              <a:latin typeface="Huawei Sans" panose="020C0503030203020204" pitchFamily="34" charset="0"/>
            </a:endParaRPr>
          </a:p>
        </p:txBody>
      </p:sp>
      <p:sp>
        <p:nvSpPr>
          <p:cNvPr id="35" name="椭圆 34"/>
          <p:cNvSpPr>
            <a:spLocks noChangeAspect="1"/>
          </p:cNvSpPr>
          <p:nvPr/>
        </p:nvSpPr>
        <p:spPr bwMode="gray">
          <a:xfrm>
            <a:off x="2281009" y="1305799"/>
            <a:ext cx="252000" cy="252000"/>
          </a:xfrm>
          <a:prstGeom prst="ellipse">
            <a:avLst/>
          </a:prstGeom>
          <a:solidFill>
            <a:srgbClr val="C7000B"/>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4</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bwMode="gray">
          <a:xfrm>
            <a:off x="2533009" y="999117"/>
            <a:ext cx="2431594" cy="646331"/>
          </a:xfrm>
          <a:prstGeom prst="rect">
            <a:avLst/>
          </a:prstGeom>
          <a:noFill/>
        </p:spPr>
        <p:txBody>
          <a:bodyPr wrap="square" rtlCol="0">
            <a:spAutoFit/>
          </a:bodyPr>
          <a:lstStyle/>
          <a:p>
            <a:pPr fontAlgn="ctr"/>
            <a:r>
              <a:rPr lang="en-US" sz="1200" dirty="0" smtClean="0">
                <a:solidFill>
                  <a:srgbClr val="C7000B"/>
                </a:solidFill>
                <a:latin typeface="Huawei Sans" panose="020C0503030203020204" pitchFamily="34" charset="0"/>
              </a:rPr>
              <a:t>The switch identifies and discards invalid traffic based on the binding table.</a:t>
            </a:r>
            <a:endParaRPr lang="en-US" sz="1200" dirty="0">
              <a:solidFill>
                <a:srgbClr val="C7000B"/>
              </a:solidFill>
              <a:latin typeface="Huawei Sans" panose="020C0503030203020204" pitchFamily="34" charset="0"/>
            </a:endParaRPr>
          </a:p>
        </p:txBody>
      </p:sp>
      <p:graphicFrame>
        <p:nvGraphicFramePr>
          <p:cNvPr id="37" name="表格 36"/>
          <p:cNvGraphicFramePr>
            <a:graphicFrameLocks noGrp="1"/>
          </p:cNvGraphicFramePr>
          <p:nvPr>
            <p:extLst/>
          </p:nvPr>
        </p:nvGraphicFramePr>
        <p:xfrm>
          <a:off x="2307285" y="1933599"/>
          <a:ext cx="3616247" cy="1005840"/>
        </p:xfrm>
        <a:graphic>
          <a:graphicData uri="http://schemas.openxmlformats.org/drawingml/2006/table">
            <a:tbl>
              <a:tblPr firstRow="1" bandRow="1">
                <a:tableStyleId>{5940675A-B579-460E-94D1-54222C63F5DA}</a:tableStyleId>
              </a:tblPr>
              <a:tblGrid>
                <a:gridCol w="792000"/>
                <a:gridCol w="1368000"/>
                <a:gridCol w="612000"/>
                <a:gridCol w="844247"/>
              </a:tblGrid>
              <a:tr h="0">
                <a:tc>
                  <a:txBody>
                    <a:bodyPr/>
                    <a:lstStyle/>
                    <a:p>
                      <a:pPr algn="ctr" fontAlgn="ctr"/>
                      <a:r>
                        <a:rPr lang="en-US" sz="1200" b="1" dirty="0" smtClean="0">
                          <a:latin typeface="Huawei Sans" panose="020C0503030203020204" pitchFamily="34" charset="0"/>
                        </a:rPr>
                        <a:t>IP Address</a:t>
                      </a:r>
                      <a:endParaRPr lang="en-US" altLang="zh-CN" sz="12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smtClean="0">
                          <a:latin typeface="Huawei Sans" panose="020C0503030203020204" pitchFamily="34" charset="0"/>
                        </a:rPr>
                        <a:t>MAC Address</a:t>
                      </a:r>
                      <a:endParaRPr lang="en-US" altLang="zh-CN" sz="12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smtClean="0">
                          <a:latin typeface="Huawei Sans" panose="020C0503030203020204" pitchFamily="34" charset="0"/>
                        </a:rPr>
                        <a:t>VLAN ID</a:t>
                      </a:r>
                      <a:endParaRPr lang="en-US" altLang="zh-CN" sz="1200" b="1">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smtClean="0">
                          <a:latin typeface="Huawei Sans" panose="020C0503030203020204" pitchFamily="34" charset="0"/>
                        </a:rPr>
                        <a:t>Interface</a:t>
                      </a:r>
                      <a:endParaRPr lang="en-US" altLang="zh-CN" sz="1200" b="1">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0">
                <a:tc>
                  <a:txBody>
                    <a:bodyPr/>
                    <a:lstStyle/>
                    <a:p>
                      <a:pPr algn="ctr" fontAlgn="ctr"/>
                      <a:r>
                        <a:rPr lang="en-US" sz="1200" smtClean="0">
                          <a:latin typeface="Huawei Sans" panose="020C0503030203020204" pitchFamily="34" charset="0"/>
                        </a:rPr>
                        <a:t>1.1.1.1</a:t>
                      </a:r>
                      <a:endParaRPr lang="en-US" altLang="zh-CN" sz="120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smtClean="0">
                          <a:latin typeface="Huawei Sans" panose="020C0503030203020204" pitchFamily="34" charset="0"/>
                        </a:rPr>
                        <a:t>0000-0000-1111</a:t>
                      </a:r>
                      <a:endParaRPr lang="en-US" altLang="zh-CN"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smtClean="0">
                          <a:latin typeface="Huawei Sans" panose="020C0503030203020204" pitchFamily="34" charset="0"/>
                        </a:rPr>
                        <a:t>10</a:t>
                      </a:r>
                      <a:endParaRPr lang="en-US" altLang="zh-CN"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smtClean="0">
                          <a:latin typeface="Huawei Sans" panose="020C0503030203020204" pitchFamily="34" charset="0"/>
                        </a:rPr>
                        <a:t>GE0/0/1</a:t>
                      </a:r>
                      <a:endParaRPr lang="en-US" altLang="zh-CN"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fontAlgn="ctr"/>
                      <a:r>
                        <a:rPr lang="en-US" sz="1200" smtClean="0">
                          <a:latin typeface="Huawei Sans" panose="020C0503030203020204" pitchFamily="34" charset="0"/>
                        </a:rPr>
                        <a:t>1.1.1.2</a:t>
                      </a:r>
                      <a:endParaRPr lang="en-US" altLang="zh-CN" sz="120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smtClean="0">
                          <a:latin typeface="Huawei Sans" panose="020C0503030203020204" pitchFamily="34" charset="0"/>
                        </a:rPr>
                        <a:t>0000-0000-2222</a:t>
                      </a:r>
                      <a:endParaRPr lang="en-US" altLang="zh-CN"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smtClean="0">
                          <a:latin typeface="Huawei Sans" panose="020C0503030203020204" pitchFamily="34" charset="0"/>
                        </a:rPr>
                        <a:t>10</a:t>
                      </a:r>
                      <a:endParaRPr lang="en-US" altLang="zh-CN"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pSp>
        <p:nvGrpSpPr>
          <p:cNvPr id="38" name="组合 168"/>
          <p:cNvGrpSpPr>
            <a:grpSpLocks noChangeAspect="1"/>
          </p:cNvGrpSpPr>
          <p:nvPr/>
        </p:nvGrpSpPr>
        <p:grpSpPr bwMode="gray">
          <a:xfrm>
            <a:off x="2123657" y="3571187"/>
            <a:ext cx="540000" cy="540000"/>
            <a:chOff x="5336418" y="696349"/>
            <a:chExt cx="842890" cy="844091"/>
          </a:xfrm>
        </p:grpSpPr>
        <p:sp>
          <p:nvSpPr>
            <p:cNvPr id="39" name="Freeform 38"/>
            <p:cNvSpPr>
              <a:spLocks/>
            </p:cNvSpPr>
            <p:nvPr/>
          </p:nvSpPr>
          <p:spPr bwMode="gray">
            <a:xfrm>
              <a:off x="5336418" y="696349"/>
              <a:ext cx="842890" cy="844091"/>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4" y="2659"/>
                    <a:pt x="1330" y="2659"/>
                  </a:cubicBezTo>
                  <a:cubicBezTo>
                    <a:pt x="595" y="2659"/>
                    <a:pt x="0" y="2064"/>
                    <a:pt x="0" y="1330"/>
                  </a:cubicBezTo>
                  <a:cubicBezTo>
                    <a:pt x="0" y="595"/>
                    <a:pt x="595" y="0"/>
                    <a:pt x="1330" y="0"/>
                  </a:cubicBezTo>
                  <a:cubicBezTo>
                    <a:pt x="2064" y="0"/>
                    <a:pt x="2659" y="595"/>
                    <a:pt x="2659" y="1330"/>
                  </a:cubicBezTo>
                  <a:close/>
                </a:path>
              </a:pathLst>
            </a:custGeom>
            <a:solidFill>
              <a:schemeClr val="bg1">
                <a:lumMod val="50000"/>
              </a:schemeClr>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ndParaRPr>
            </a:p>
          </p:txBody>
        </p:sp>
        <p:grpSp>
          <p:nvGrpSpPr>
            <p:cNvPr id="40" name="组合 148"/>
            <p:cNvGrpSpPr>
              <a:grpSpLocks/>
            </p:cNvGrpSpPr>
            <p:nvPr/>
          </p:nvGrpSpPr>
          <p:grpSpPr bwMode="gray">
            <a:xfrm>
              <a:off x="5491163" y="787400"/>
              <a:ext cx="533400" cy="661988"/>
              <a:chOff x="5491163" y="787400"/>
              <a:chExt cx="533400" cy="661988"/>
            </a:xfrm>
          </p:grpSpPr>
          <p:sp>
            <p:nvSpPr>
              <p:cNvPr id="41" name="Freeform 39"/>
              <p:cNvSpPr>
                <a:spLocks/>
              </p:cNvSpPr>
              <p:nvPr/>
            </p:nvSpPr>
            <p:spPr bwMode="gray">
              <a:xfrm>
                <a:off x="5664200" y="1022350"/>
                <a:ext cx="93663" cy="49213"/>
              </a:xfrm>
              <a:custGeom>
                <a:avLst/>
                <a:gdLst>
                  <a:gd name="T0" fmla="*/ 2147483647 w 223"/>
                  <a:gd name="T1" fmla="*/ 2147483647 h 120"/>
                  <a:gd name="T2" fmla="*/ 2147483647 w 223"/>
                  <a:gd name="T3" fmla="*/ 2147483647 h 120"/>
                  <a:gd name="T4" fmla="*/ 2147483647 w 223"/>
                  <a:gd name="T5" fmla="*/ 2147483647 h 120"/>
                  <a:gd name="T6" fmla="*/ 0 w 223"/>
                  <a:gd name="T7" fmla="*/ 0 h 120"/>
                  <a:gd name="T8" fmla="*/ 2147483647 w 223"/>
                  <a:gd name="T9" fmla="*/ 2147483647 h 120"/>
                  <a:gd name="T10" fmla="*/ 0 60000 65536"/>
                  <a:gd name="T11" fmla="*/ 0 60000 65536"/>
                  <a:gd name="T12" fmla="*/ 0 60000 65536"/>
                  <a:gd name="T13" fmla="*/ 0 60000 65536"/>
                  <a:gd name="T14" fmla="*/ 0 60000 65536"/>
                  <a:gd name="T15" fmla="*/ 0 w 223"/>
                  <a:gd name="T16" fmla="*/ 0 h 120"/>
                  <a:gd name="T17" fmla="*/ 223 w 223"/>
                  <a:gd name="T18" fmla="*/ 120 h 120"/>
                </a:gdLst>
                <a:ahLst/>
                <a:cxnLst>
                  <a:cxn ang="T10">
                    <a:pos x="T0" y="T1"/>
                  </a:cxn>
                  <a:cxn ang="T11">
                    <a:pos x="T2" y="T3"/>
                  </a:cxn>
                  <a:cxn ang="T12">
                    <a:pos x="T4" y="T5"/>
                  </a:cxn>
                  <a:cxn ang="T13">
                    <a:pos x="T6" y="T7"/>
                  </a:cxn>
                  <a:cxn ang="T14">
                    <a:pos x="T8" y="T9"/>
                  </a:cxn>
                </a:cxnLst>
                <a:rect l="T15" t="T16" r="T17" b="T18"/>
                <a:pathLst>
                  <a:path w="223" h="120">
                    <a:moveTo>
                      <a:pt x="91" y="106"/>
                    </a:moveTo>
                    <a:lnTo>
                      <a:pt x="91" y="106"/>
                    </a:lnTo>
                    <a:cubicBezTo>
                      <a:pt x="142" y="120"/>
                      <a:pt x="193" y="100"/>
                      <a:pt x="223" y="60"/>
                    </a:cubicBezTo>
                    <a:lnTo>
                      <a:pt x="0" y="0"/>
                    </a:lnTo>
                    <a:cubicBezTo>
                      <a:pt x="5" y="49"/>
                      <a:pt x="40" y="93"/>
                      <a:pt x="91" y="10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ndParaRPr>
              </a:p>
            </p:txBody>
          </p:sp>
          <p:sp>
            <p:nvSpPr>
              <p:cNvPr id="42" name="Freeform 40"/>
              <p:cNvSpPr>
                <a:spLocks/>
              </p:cNvSpPr>
              <p:nvPr/>
            </p:nvSpPr>
            <p:spPr bwMode="gray">
              <a:xfrm>
                <a:off x="5757863" y="1022350"/>
                <a:ext cx="93663" cy="49213"/>
              </a:xfrm>
              <a:custGeom>
                <a:avLst/>
                <a:gdLst>
                  <a:gd name="T0" fmla="*/ 0 w 223"/>
                  <a:gd name="T1" fmla="*/ 2147483647 h 120"/>
                  <a:gd name="T2" fmla="*/ 0 w 223"/>
                  <a:gd name="T3" fmla="*/ 2147483647 h 120"/>
                  <a:gd name="T4" fmla="*/ 2147483647 w 223"/>
                  <a:gd name="T5" fmla="*/ 2147483647 h 120"/>
                  <a:gd name="T6" fmla="*/ 2147483647 w 223"/>
                  <a:gd name="T7" fmla="*/ 0 h 120"/>
                  <a:gd name="T8" fmla="*/ 0 w 223"/>
                  <a:gd name="T9" fmla="*/ 2147483647 h 120"/>
                  <a:gd name="T10" fmla="*/ 0 60000 65536"/>
                  <a:gd name="T11" fmla="*/ 0 60000 65536"/>
                  <a:gd name="T12" fmla="*/ 0 60000 65536"/>
                  <a:gd name="T13" fmla="*/ 0 60000 65536"/>
                  <a:gd name="T14" fmla="*/ 0 60000 65536"/>
                  <a:gd name="T15" fmla="*/ 0 w 223"/>
                  <a:gd name="T16" fmla="*/ 0 h 120"/>
                  <a:gd name="T17" fmla="*/ 223 w 223"/>
                  <a:gd name="T18" fmla="*/ 120 h 120"/>
                </a:gdLst>
                <a:ahLst/>
                <a:cxnLst>
                  <a:cxn ang="T10">
                    <a:pos x="T0" y="T1"/>
                  </a:cxn>
                  <a:cxn ang="T11">
                    <a:pos x="T2" y="T3"/>
                  </a:cxn>
                  <a:cxn ang="T12">
                    <a:pos x="T4" y="T5"/>
                  </a:cxn>
                  <a:cxn ang="T13">
                    <a:pos x="T6" y="T7"/>
                  </a:cxn>
                  <a:cxn ang="T14">
                    <a:pos x="T8" y="T9"/>
                  </a:cxn>
                </a:cxnLst>
                <a:rect l="T15" t="T16" r="T17" b="T18"/>
                <a:pathLst>
                  <a:path w="223" h="120">
                    <a:moveTo>
                      <a:pt x="0" y="60"/>
                    </a:moveTo>
                    <a:lnTo>
                      <a:pt x="0" y="60"/>
                    </a:lnTo>
                    <a:cubicBezTo>
                      <a:pt x="29" y="100"/>
                      <a:pt x="81" y="120"/>
                      <a:pt x="132" y="106"/>
                    </a:cubicBezTo>
                    <a:cubicBezTo>
                      <a:pt x="182" y="93"/>
                      <a:pt x="217" y="49"/>
                      <a:pt x="223" y="0"/>
                    </a:cubicBezTo>
                    <a:lnTo>
                      <a:pt x="0" y="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ndParaRPr>
              </a:p>
            </p:txBody>
          </p:sp>
          <p:sp>
            <p:nvSpPr>
              <p:cNvPr id="43" name="Freeform 41"/>
              <p:cNvSpPr>
                <a:spLocks noEditPoints="1"/>
              </p:cNvSpPr>
              <p:nvPr/>
            </p:nvSpPr>
            <p:spPr bwMode="gray">
              <a:xfrm>
                <a:off x="5491163" y="787400"/>
                <a:ext cx="533400" cy="661988"/>
              </a:xfrm>
              <a:custGeom>
                <a:avLst/>
                <a:gdLst>
                  <a:gd name="T0" fmla="*/ 2147483647 w 1270"/>
                  <a:gd name="T1" fmla="*/ 2147483647 h 1576"/>
                  <a:gd name="T2" fmla="*/ 2147483647 w 1270"/>
                  <a:gd name="T3" fmla="*/ 2147483647 h 1576"/>
                  <a:gd name="T4" fmla="*/ 2147483647 w 1270"/>
                  <a:gd name="T5" fmla="*/ 2147483647 h 1576"/>
                  <a:gd name="T6" fmla="*/ 2147483647 w 1270"/>
                  <a:gd name="T7" fmla="*/ 2147483647 h 1576"/>
                  <a:gd name="T8" fmla="*/ 2147483647 w 1270"/>
                  <a:gd name="T9" fmla="*/ 2147483647 h 1576"/>
                  <a:gd name="T10" fmla="*/ 2147483647 w 1270"/>
                  <a:gd name="T11" fmla="*/ 2147483647 h 1576"/>
                  <a:gd name="T12" fmla="*/ 2147483647 w 1270"/>
                  <a:gd name="T13" fmla="*/ 2147483647 h 1576"/>
                  <a:gd name="T14" fmla="*/ 2147483647 w 1270"/>
                  <a:gd name="T15" fmla="*/ 2147483647 h 1576"/>
                  <a:gd name="T16" fmla="*/ 2147483647 w 1270"/>
                  <a:gd name="T17" fmla="*/ 2147483647 h 1576"/>
                  <a:gd name="T18" fmla="*/ 2147483647 w 1270"/>
                  <a:gd name="T19" fmla="*/ 2147483647 h 1576"/>
                  <a:gd name="T20" fmla="*/ 2147483647 w 1270"/>
                  <a:gd name="T21" fmla="*/ 2147483647 h 1576"/>
                  <a:gd name="T22" fmla="*/ 2147483647 w 1270"/>
                  <a:gd name="T23" fmla="*/ 2147483647 h 1576"/>
                  <a:gd name="T24" fmla="*/ 2147483647 w 1270"/>
                  <a:gd name="T25" fmla="*/ 2147483647 h 1576"/>
                  <a:gd name="T26" fmla="*/ 2147483647 w 1270"/>
                  <a:gd name="T27" fmla="*/ 2147483647 h 1576"/>
                  <a:gd name="T28" fmla="*/ 2147483647 w 1270"/>
                  <a:gd name="T29" fmla="*/ 2147483647 h 1576"/>
                  <a:gd name="T30" fmla="*/ 2147483647 w 1270"/>
                  <a:gd name="T31" fmla="*/ 2147483647 h 1576"/>
                  <a:gd name="T32" fmla="*/ 2147483647 w 1270"/>
                  <a:gd name="T33" fmla="*/ 2147483647 h 1576"/>
                  <a:gd name="T34" fmla="*/ 2147483647 w 1270"/>
                  <a:gd name="T35" fmla="*/ 2147483647 h 1576"/>
                  <a:gd name="T36" fmla="*/ 2147483647 w 1270"/>
                  <a:gd name="T37" fmla="*/ 2147483647 h 1576"/>
                  <a:gd name="T38" fmla="*/ 2147483647 w 1270"/>
                  <a:gd name="T39" fmla="*/ 2147483647 h 1576"/>
                  <a:gd name="T40" fmla="*/ 2147483647 w 1270"/>
                  <a:gd name="T41" fmla="*/ 2147483647 h 1576"/>
                  <a:gd name="T42" fmla="*/ 2147483647 w 1270"/>
                  <a:gd name="T43" fmla="*/ 2147483647 h 1576"/>
                  <a:gd name="T44" fmla="*/ 2147483647 w 1270"/>
                  <a:gd name="T45" fmla="*/ 2147483647 h 1576"/>
                  <a:gd name="T46" fmla="*/ 2147483647 w 1270"/>
                  <a:gd name="T47" fmla="*/ 2147483647 h 1576"/>
                  <a:gd name="T48" fmla="*/ 2147483647 w 1270"/>
                  <a:gd name="T49" fmla="*/ 2147483647 h 1576"/>
                  <a:gd name="T50" fmla="*/ 2147483647 w 1270"/>
                  <a:gd name="T51" fmla="*/ 2147483647 h 1576"/>
                  <a:gd name="T52" fmla="*/ 0 w 1270"/>
                  <a:gd name="T53" fmla="*/ 2147483647 h 1576"/>
                  <a:gd name="T54" fmla="*/ 2147483647 w 1270"/>
                  <a:gd name="T55" fmla="*/ 2147483647 h 1576"/>
                  <a:gd name="T56" fmla="*/ 2147483647 w 1270"/>
                  <a:gd name="T57" fmla="*/ 2147483647 h 1576"/>
                  <a:gd name="T58" fmla="*/ 2147483647 w 1270"/>
                  <a:gd name="T59" fmla="*/ 2147483647 h 1576"/>
                  <a:gd name="T60" fmla="*/ 2147483647 w 1270"/>
                  <a:gd name="T61" fmla="*/ 2147483647 h 1576"/>
                  <a:gd name="T62" fmla="*/ 2147483647 w 1270"/>
                  <a:gd name="T63" fmla="*/ 2147483647 h 1576"/>
                  <a:gd name="T64" fmla="*/ 2147483647 w 1270"/>
                  <a:gd name="T65" fmla="*/ 2147483647 h 1576"/>
                  <a:gd name="T66" fmla="*/ 2147483647 w 1270"/>
                  <a:gd name="T67" fmla="*/ 2147483647 h 1576"/>
                  <a:gd name="T68" fmla="*/ 2147483647 w 1270"/>
                  <a:gd name="T69" fmla="*/ 2147483647 h 157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70"/>
                  <a:gd name="T106" fmla="*/ 0 h 1576"/>
                  <a:gd name="T107" fmla="*/ 1270 w 1270"/>
                  <a:gd name="T108" fmla="*/ 1576 h 157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70" h="1576">
                    <a:moveTo>
                      <a:pt x="122" y="1257"/>
                    </a:moveTo>
                    <a:lnTo>
                      <a:pt x="122" y="1257"/>
                    </a:lnTo>
                    <a:cubicBezTo>
                      <a:pt x="149" y="1200"/>
                      <a:pt x="186" y="1149"/>
                      <a:pt x="229" y="1105"/>
                    </a:cubicBezTo>
                    <a:lnTo>
                      <a:pt x="1040" y="1105"/>
                    </a:lnTo>
                    <a:cubicBezTo>
                      <a:pt x="1084" y="1149"/>
                      <a:pt x="1120" y="1200"/>
                      <a:pt x="1147" y="1257"/>
                    </a:cubicBezTo>
                    <a:lnTo>
                      <a:pt x="122" y="1257"/>
                    </a:lnTo>
                    <a:close/>
                    <a:moveTo>
                      <a:pt x="962" y="1038"/>
                    </a:moveTo>
                    <a:lnTo>
                      <a:pt x="962" y="1038"/>
                    </a:lnTo>
                    <a:lnTo>
                      <a:pt x="307" y="1038"/>
                    </a:lnTo>
                    <a:cubicBezTo>
                      <a:pt x="400" y="972"/>
                      <a:pt x="513" y="934"/>
                      <a:pt x="635" y="934"/>
                    </a:cubicBezTo>
                    <a:cubicBezTo>
                      <a:pt x="757" y="934"/>
                      <a:pt x="870" y="972"/>
                      <a:pt x="962" y="1038"/>
                    </a:cubicBezTo>
                    <a:close/>
                    <a:moveTo>
                      <a:pt x="335" y="567"/>
                    </a:moveTo>
                    <a:lnTo>
                      <a:pt x="335" y="567"/>
                    </a:lnTo>
                    <a:cubicBezTo>
                      <a:pt x="335" y="556"/>
                      <a:pt x="335" y="545"/>
                      <a:pt x="337" y="533"/>
                    </a:cubicBezTo>
                    <a:cubicBezTo>
                      <a:pt x="423" y="543"/>
                      <a:pt x="526" y="548"/>
                      <a:pt x="635" y="548"/>
                    </a:cubicBezTo>
                    <a:cubicBezTo>
                      <a:pt x="743" y="548"/>
                      <a:pt x="847" y="543"/>
                      <a:pt x="933" y="533"/>
                    </a:cubicBezTo>
                    <a:cubicBezTo>
                      <a:pt x="934" y="545"/>
                      <a:pt x="935" y="556"/>
                      <a:pt x="935" y="567"/>
                    </a:cubicBezTo>
                    <a:cubicBezTo>
                      <a:pt x="935" y="733"/>
                      <a:pt x="800" y="867"/>
                      <a:pt x="635" y="867"/>
                    </a:cubicBezTo>
                    <a:cubicBezTo>
                      <a:pt x="469" y="867"/>
                      <a:pt x="335" y="733"/>
                      <a:pt x="335" y="567"/>
                    </a:cubicBezTo>
                    <a:close/>
                    <a:moveTo>
                      <a:pt x="316" y="418"/>
                    </a:moveTo>
                    <a:lnTo>
                      <a:pt x="316" y="418"/>
                    </a:lnTo>
                    <a:lnTo>
                      <a:pt x="315" y="417"/>
                    </a:lnTo>
                    <a:cubicBezTo>
                      <a:pt x="328" y="416"/>
                      <a:pt x="339" y="407"/>
                      <a:pt x="343" y="394"/>
                    </a:cubicBezTo>
                    <a:lnTo>
                      <a:pt x="441" y="79"/>
                    </a:lnTo>
                    <a:lnTo>
                      <a:pt x="622" y="154"/>
                    </a:lnTo>
                    <a:cubicBezTo>
                      <a:pt x="630" y="158"/>
                      <a:pt x="639" y="158"/>
                      <a:pt x="647" y="154"/>
                    </a:cubicBezTo>
                    <a:lnTo>
                      <a:pt x="828" y="79"/>
                    </a:lnTo>
                    <a:lnTo>
                      <a:pt x="926" y="394"/>
                    </a:lnTo>
                    <a:cubicBezTo>
                      <a:pt x="930" y="407"/>
                      <a:pt x="941" y="416"/>
                      <a:pt x="954" y="417"/>
                    </a:cubicBezTo>
                    <a:lnTo>
                      <a:pt x="954" y="418"/>
                    </a:lnTo>
                    <a:cubicBezTo>
                      <a:pt x="1016" y="426"/>
                      <a:pt x="1053" y="434"/>
                      <a:pt x="1075" y="441"/>
                    </a:cubicBezTo>
                    <a:cubicBezTo>
                      <a:pt x="1014" y="459"/>
                      <a:pt x="867" y="481"/>
                      <a:pt x="635" y="481"/>
                    </a:cubicBezTo>
                    <a:cubicBezTo>
                      <a:pt x="403" y="481"/>
                      <a:pt x="255" y="459"/>
                      <a:pt x="195" y="441"/>
                    </a:cubicBezTo>
                    <a:cubicBezTo>
                      <a:pt x="216" y="434"/>
                      <a:pt x="254" y="426"/>
                      <a:pt x="316" y="418"/>
                    </a:cubicBezTo>
                    <a:close/>
                    <a:moveTo>
                      <a:pt x="1270" y="1502"/>
                    </a:moveTo>
                    <a:lnTo>
                      <a:pt x="1270" y="1502"/>
                    </a:lnTo>
                    <a:cubicBezTo>
                      <a:pt x="1270" y="1212"/>
                      <a:pt x="1073" y="966"/>
                      <a:pt x="807" y="891"/>
                    </a:cubicBezTo>
                    <a:cubicBezTo>
                      <a:pt x="922" y="829"/>
                      <a:pt x="1001" y="707"/>
                      <a:pt x="1001" y="567"/>
                    </a:cubicBezTo>
                    <a:cubicBezTo>
                      <a:pt x="1001" y="553"/>
                      <a:pt x="1001" y="539"/>
                      <a:pt x="999" y="525"/>
                    </a:cubicBezTo>
                    <a:cubicBezTo>
                      <a:pt x="1119" y="506"/>
                      <a:pt x="1166" y="483"/>
                      <a:pt x="1166" y="441"/>
                    </a:cubicBezTo>
                    <a:cubicBezTo>
                      <a:pt x="1166" y="404"/>
                      <a:pt x="1134" y="376"/>
                      <a:pt x="984" y="354"/>
                    </a:cubicBezTo>
                    <a:lnTo>
                      <a:pt x="881" y="24"/>
                    </a:lnTo>
                    <a:cubicBezTo>
                      <a:pt x="878" y="16"/>
                      <a:pt x="872" y="8"/>
                      <a:pt x="863" y="4"/>
                    </a:cubicBezTo>
                    <a:cubicBezTo>
                      <a:pt x="855" y="0"/>
                      <a:pt x="845" y="0"/>
                      <a:pt x="836" y="4"/>
                    </a:cubicBezTo>
                    <a:lnTo>
                      <a:pt x="635" y="88"/>
                    </a:lnTo>
                    <a:lnTo>
                      <a:pt x="433" y="4"/>
                    </a:lnTo>
                    <a:cubicBezTo>
                      <a:pt x="424" y="0"/>
                      <a:pt x="415" y="0"/>
                      <a:pt x="406" y="4"/>
                    </a:cubicBezTo>
                    <a:cubicBezTo>
                      <a:pt x="398" y="8"/>
                      <a:pt x="391" y="16"/>
                      <a:pt x="388" y="24"/>
                    </a:cubicBezTo>
                    <a:lnTo>
                      <a:pt x="286" y="354"/>
                    </a:lnTo>
                    <a:cubicBezTo>
                      <a:pt x="135" y="376"/>
                      <a:pt x="103" y="404"/>
                      <a:pt x="103" y="441"/>
                    </a:cubicBezTo>
                    <a:cubicBezTo>
                      <a:pt x="103" y="483"/>
                      <a:pt x="150" y="506"/>
                      <a:pt x="271" y="525"/>
                    </a:cubicBezTo>
                    <a:cubicBezTo>
                      <a:pt x="269" y="539"/>
                      <a:pt x="268" y="553"/>
                      <a:pt x="268" y="567"/>
                    </a:cubicBezTo>
                    <a:cubicBezTo>
                      <a:pt x="268" y="707"/>
                      <a:pt x="347" y="829"/>
                      <a:pt x="463" y="891"/>
                    </a:cubicBezTo>
                    <a:cubicBezTo>
                      <a:pt x="196" y="966"/>
                      <a:pt x="0" y="1212"/>
                      <a:pt x="0" y="1502"/>
                    </a:cubicBezTo>
                    <a:lnTo>
                      <a:pt x="0" y="1536"/>
                    </a:lnTo>
                    <a:lnTo>
                      <a:pt x="686" y="1536"/>
                    </a:lnTo>
                    <a:cubicBezTo>
                      <a:pt x="696" y="1559"/>
                      <a:pt x="720" y="1576"/>
                      <a:pt x="749" y="1576"/>
                    </a:cubicBezTo>
                    <a:cubicBezTo>
                      <a:pt x="787" y="1576"/>
                      <a:pt x="818" y="1545"/>
                      <a:pt x="818" y="1507"/>
                    </a:cubicBezTo>
                    <a:cubicBezTo>
                      <a:pt x="818" y="1468"/>
                      <a:pt x="787" y="1437"/>
                      <a:pt x="749" y="1437"/>
                    </a:cubicBezTo>
                    <a:cubicBezTo>
                      <a:pt x="724" y="1437"/>
                      <a:pt x="703" y="1450"/>
                      <a:pt x="690" y="1469"/>
                    </a:cubicBezTo>
                    <a:lnTo>
                      <a:pt x="67" y="1469"/>
                    </a:lnTo>
                    <a:cubicBezTo>
                      <a:pt x="70" y="1418"/>
                      <a:pt x="80" y="1370"/>
                      <a:pt x="95" y="1324"/>
                    </a:cubicBezTo>
                    <a:lnTo>
                      <a:pt x="1174" y="1324"/>
                    </a:lnTo>
                    <a:cubicBezTo>
                      <a:pt x="1189" y="1370"/>
                      <a:pt x="1199" y="1418"/>
                      <a:pt x="1202" y="1469"/>
                    </a:cubicBezTo>
                    <a:lnTo>
                      <a:pt x="1020" y="1469"/>
                    </a:lnTo>
                    <a:cubicBezTo>
                      <a:pt x="1007" y="1450"/>
                      <a:pt x="986" y="1437"/>
                      <a:pt x="962" y="1437"/>
                    </a:cubicBezTo>
                    <a:cubicBezTo>
                      <a:pt x="923" y="1437"/>
                      <a:pt x="892" y="1468"/>
                      <a:pt x="892" y="1507"/>
                    </a:cubicBezTo>
                    <a:cubicBezTo>
                      <a:pt x="892" y="1545"/>
                      <a:pt x="923" y="1576"/>
                      <a:pt x="962" y="1576"/>
                    </a:cubicBezTo>
                    <a:cubicBezTo>
                      <a:pt x="989" y="1576"/>
                      <a:pt x="1013" y="1559"/>
                      <a:pt x="1024" y="1536"/>
                    </a:cubicBezTo>
                    <a:lnTo>
                      <a:pt x="1270" y="1536"/>
                    </a:lnTo>
                    <a:lnTo>
                      <a:pt x="1270" y="150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a:latin typeface="Huawei Sans" panose="020C0503030203020204" pitchFamily="34" charset="0"/>
                </a:endParaRPr>
              </a:p>
            </p:txBody>
          </p:sp>
        </p:grpSp>
      </p:grpSp>
    </p:spTree>
    <p:extLst>
      <p:ext uri="{BB962C8B-B14F-4D97-AF65-F5344CB8AC3E}">
        <p14:creationId xmlns:p14="http://schemas.microsoft.com/office/powerpoint/2010/main" val="171991615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Using VRF for VN Isolation</a:t>
            </a:r>
            <a:endParaRPr lang="en-US" altLang="zh-CN">
              <a:sym typeface="Huawei Sans" panose="020C0503030203020204" pitchFamily="34" charset="0"/>
            </a:endParaRPr>
          </a:p>
        </p:txBody>
      </p:sp>
      <p:sp>
        <p:nvSpPr>
          <p:cNvPr id="3" name="圆角矩形 2"/>
          <p:cNvSpPr/>
          <p:nvPr/>
        </p:nvSpPr>
        <p:spPr bwMode="gray">
          <a:xfrm>
            <a:off x="3383187" y="4170649"/>
            <a:ext cx="1368000" cy="1175792"/>
          </a:xfrm>
          <a:prstGeom prst="roundRect">
            <a:avLst>
              <a:gd name="adj" fmla="val 7445"/>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bwMode="gray">
          <a:xfrm>
            <a:off x="1892420" y="4170649"/>
            <a:ext cx="1368000" cy="1175792"/>
          </a:xfrm>
          <a:prstGeom prst="roundRect">
            <a:avLst>
              <a:gd name="adj" fmla="val 7445"/>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211"/>
          <p:cNvGrpSpPr/>
          <p:nvPr/>
        </p:nvGrpSpPr>
        <p:grpSpPr bwMode="gray">
          <a:xfrm>
            <a:off x="2318489" y="4429724"/>
            <a:ext cx="515863" cy="256225"/>
            <a:chOff x="5310188" y="1243013"/>
            <a:chExt cx="915988" cy="414338"/>
          </a:xfrm>
          <a:solidFill>
            <a:srgbClr val="7A7B7C"/>
          </a:solidFill>
        </p:grpSpPr>
        <p:sp>
          <p:nvSpPr>
            <p:cNvPr id="6"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 name="文本框 13"/>
          <p:cNvSpPr txBox="1"/>
          <p:nvPr/>
        </p:nvSpPr>
        <p:spPr bwMode="gray">
          <a:xfrm>
            <a:off x="2106580" y="4730694"/>
            <a:ext cx="939681" cy="461665"/>
          </a:xfrm>
          <a:prstGeom prst="rect">
            <a:avLst/>
          </a:prstGeom>
          <a:noFill/>
        </p:spPr>
        <p:txBody>
          <a:bodyPr wrap="none" rtlCol="0">
            <a:spAutoFit/>
          </a:bodyPr>
          <a:lstStyle/>
          <a:p>
            <a:pPr algn="ctr" fontAlgn="ctr"/>
            <a:r>
              <a:rPr lang="en-US" sz="1200" smtClean="0">
                <a:latin typeface="Huawei Sans" panose="020C0503030203020204" pitchFamily="34" charset="0"/>
              </a:rPr>
              <a:t>Terminal 4</a:t>
            </a:r>
            <a:endPar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smtClean="0">
                <a:latin typeface="Huawei Sans" panose="020C0503030203020204" pitchFamily="34" charset="0"/>
              </a:rPr>
              <a:t>2.2.2.1/24</a:t>
            </a:r>
            <a:endParaRPr lang="en-US" sz="1200">
              <a:latin typeface="Huawei Sans" panose="020C0503030203020204" pitchFamily="34" charset="0"/>
            </a:endParaRPr>
          </a:p>
        </p:txBody>
      </p:sp>
      <p:sp>
        <p:nvSpPr>
          <p:cNvPr id="15" name="圆角矩形 14"/>
          <p:cNvSpPr/>
          <p:nvPr/>
        </p:nvSpPr>
        <p:spPr bwMode="gray">
          <a:xfrm>
            <a:off x="2448556" y="5794825"/>
            <a:ext cx="1420046" cy="321726"/>
          </a:xfrm>
          <a:prstGeom prst="roundRect">
            <a:avLst>
              <a:gd name="adj" fmla="val 7445"/>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p:cNvSpPr/>
          <p:nvPr/>
        </p:nvSpPr>
        <p:spPr bwMode="gray">
          <a:xfrm>
            <a:off x="456230" y="5794825"/>
            <a:ext cx="1422000" cy="321726"/>
          </a:xfrm>
          <a:prstGeom prst="roundRect">
            <a:avLst>
              <a:gd name="adj" fmla="val 7445"/>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bwMode="gray">
          <a:xfrm>
            <a:off x="4841990" y="4170649"/>
            <a:ext cx="1368000" cy="1175792"/>
          </a:xfrm>
          <a:prstGeom prst="roundRect">
            <a:avLst>
              <a:gd name="adj" fmla="val 7445"/>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圆角矩形 17"/>
          <p:cNvSpPr/>
          <p:nvPr/>
        </p:nvSpPr>
        <p:spPr bwMode="gray">
          <a:xfrm>
            <a:off x="452438" y="4170649"/>
            <a:ext cx="1368000" cy="1175792"/>
          </a:xfrm>
          <a:prstGeom prst="roundRect">
            <a:avLst>
              <a:gd name="adj" fmla="val 7445"/>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1" name="图片 14" descr="日志告警服务器-蓝.png"/>
          <p:cNvPicPr>
            <a:picLocks noChangeAspect="1"/>
          </p:cNvPicPr>
          <p:nvPr/>
        </p:nvPicPr>
        <p:blipFill>
          <a:blip r:embed="rId3" cstate="print"/>
          <a:stretch>
            <a:fillRect/>
          </a:stretch>
        </p:blipFill>
        <p:spPr bwMode="gray">
          <a:xfrm>
            <a:off x="891162" y="4359032"/>
            <a:ext cx="490552" cy="306312"/>
          </a:xfrm>
          <a:prstGeom prst="rect">
            <a:avLst/>
          </a:prstGeom>
        </p:spPr>
      </p:pic>
      <p:pic>
        <p:nvPicPr>
          <p:cNvPr id="32" name="图片 47" descr="打印机.png"/>
          <p:cNvPicPr>
            <a:picLocks noChangeAspect="1"/>
          </p:cNvPicPr>
          <p:nvPr/>
        </p:nvPicPr>
        <p:blipFill>
          <a:blip r:embed="rId4" cstate="print"/>
          <a:stretch>
            <a:fillRect/>
          </a:stretch>
        </p:blipFill>
        <p:spPr bwMode="gray">
          <a:xfrm>
            <a:off x="3844794" y="4334626"/>
            <a:ext cx="444786" cy="365835"/>
          </a:xfrm>
          <a:prstGeom prst="rect">
            <a:avLst/>
          </a:prstGeom>
        </p:spPr>
      </p:pic>
      <p:grpSp>
        <p:nvGrpSpPr>
          <p:cNvPr id="33" name="组合 211"/>
          <p:cNvGrpSpPr/>
          <p:nvPr/>
        </p:nvGrpSpPr>
        <p:grpSpPr bwMode="gray">
          <a:xfrm>
            <a:off x="5268059" y="4429724"/>
            <a:ext cx="515863" cy="256225"/>
            <a:chOff x="5310188" y="1243013"/>
            <a:chExt cx="915988" cy="414338"/>
          </a:xfrm>
          <a:solidFill>
            <a:srgbClr val="7A7B7C"/>
          </a:solidFill>
        </p:grpSpPr>
        <p:sp>
          <p:nvSpPr>
            <p:cNvPr id="34" name="Freeform 106"/>
            <p:cNvSpPr>
              <a:spLocks/>
            </p:cNvSpPr>
            <p:nvPr/>
          </p:nvSpPr>
          <p:spPr bwMode="gray">
            <a:xfrm>
              <a:off x="5310188" y="1243013"/>
              <a:ext cx="915988" cy="414338"/>
            </a:xfrm>
            <a:custGeom>
              <a:avLst/>
              <a:gdLst/>
              <a:ahLst/>
              <a:cxnLst>
                <a:cxn ang="0">
                  <a:pos x="680" y="989"/>
                </a:cxn>
                <a:cxn ang="0">
                  <a:pos x="680" y="989"/>
                </a:cxn>
                <a:cxn ang="0">
                  <a:pos x="453" y="923"/>
                </a:cxn>
                <a:cxn ang="0">
                  <a:pos x="448" y="921"/>
                </a:cxn>
                <a:cxn ang="0">
                  <a:pos x="223" y="748"/>
                </a:cxn>
                <a:cxn ang="0">
                  <a:pos x="221" y="745"/>
                </a:cxn>
                <a:cxn ang="0">
                  <a:pos x="189" y="507"/>
                </a:cxn>
                <a:cxn ang="0">
                  <a:pos x="50" y="395"/>
                </a:cxn>
                <a:cxn ang="0">
                  <a:pos x="43" y="376"/>
                </a:cxn>
                <a:cxn ang="0">
                  <a:pos x="14" y="188"/>
                </a:cxn>
                <a:cxn ang="0">
                  <a:pos x="297" y="65"/>
                </a:cxn>
                <a:cxn ang="0">
                  <a:pos x="1609" y="5"/>
                </a:cxn>
                <a:cxn ang="0">
                  <a:pos x="1900" y="18"/>
                </a:cxn>
                <a:cxn ang="0">
                  <a:pos x="1953" y="25"/>
                </a:cxn>
                <a:cxn ang="0">
                  <a:pos x="2168" y="213"/>
                </a:cxn>
                <a:cxn ang="0">
                  <a:pos x="2135" y="394"/>
                </a:cxn>
                <a:cxn ang="0">
                  <a:pos x="2100" y="409"/>
                </a:cxn>
                <a:cxn ang="0">
                  <a:pos x="2100" y="472"/>
                </a:cxn>
                <a:cxn ang="0">
                  <a:pos x="1997" y="599"/>
                </a:cxn>
                <a:cxn ang="0">
                  <a:pos x="1814" y="656"/>
                </a:cxn>
                <a:cxn ang="0">
                  <a:pos x="1773" y="634"/>
                </a:cxn>
                <a:cxn ang="0">
                  <a:pos x="1795" y="592"/>
                </a:cxn>
                <a:cxn ang="0">
                  <a:pos x="1975" y="536"/>
                </a:cxn>
                <a:cxn ang="0">
                  <a:pos x="2033" y="472"/>
                </a:cxn>
                <a:cxn ang="0">
                  <a:pos x="2033" y="384"/>
                </a:cxn>
                <a:cxn ang="0">
                  <a:pos x="2060" y="351"/>
                </a:cxn>
                <a:cxn ang="0">
                  <a:pos x="2098" y="339"/>
                </a:cxn>
                <a:cxn ang="0">
                  <a:pos x="2102" y="224"/>
                </a:cxn>
                <a:cxn ang="0">
                  <a:pos x="1944" y="91"/>
                </a:cxn>
                <a:cxn ang="0">
                  <a:pos x="1892" y="84"/>
                </a:cxn>
                <a:cxn ang="0">
                  <a:pos x="1611" y="72"/>
                </a:cxn>
                <a:cxn ang="0">
                  <a:pos x="302" y="131"/>
                </a:cxn>
                <a:cxn ang="0">
                  <a:pos x="79" y="200"/>
                </a:cxn>
                <a:cxn ang="0">
                  <a:pos x="105" y="351"/>
                </a:cxn>
                <a:cxn ang="0">
                  <a:pos x="113" y="372"/>
                </a:cxn>
                <a:cxn ang="0">
                  <a:pos x="217" y="439"/>
                </a:cxn>
                <a:cxn ang="0">
                  <a:pos x="243" y="447"/>
                </a:cxn>
                <a:cxn ang="0">
                  <a:pos x="255" y="471"/>
                </a:cxn>
                <a:cxn ang="0">
                  <a:pos x="281" y="714"/>
                </a:cxn>
                <a:cxn ang="0">
                  <a:pos x="282" y="717"/>
                </a:cxn>
                <a:cxn ang="0">
                  <a:pos x="471" y="859"/>
                </a:cxn>
                <a:cxn ang="0">
                  <a:pos x="477" y="861"/>
                </a:cxn>
                <a:cxn ang="0">
                  <a:pos x="717" y="917"/>
                </a:cxn>
                <a:cxn ang="0">
                  <a:pos x="1620" y="645"/>
                </a:cxn>
                <a:cxn ang="0">
                  <a:pos x="1662" y="668"/>
                </a:cxn>
                <a:cxn ang="0">
                  <a:pos x="1639" y="709"/>
                </a:cxn>
                <a:cxn ang="0">
                  <a:pos x="733" y="982"/>
                </a:cxn>
                <a:cxn ang="0">
                  <a:pos x="680" y="989"/>
                </a:cxn>
              </a:cxnLst>
              <a:rect l="0" t="0" r="r" b="b"/>
              <a:pathLst>
                <a:path w="2184" h="989">
                  <a:moveTo>
                    <a:pt x="680" y="989"/>
                  </a:moveTo>
                  <a:lnTo>
                    <a:pt x="680" y="989"/>
                  </a:lnTo>
                  <a:cubicBezTo>
                    <a:pt x="627" y="989"/>
                    <a:pt x="571" y="968"/>
                    <a:pt x="453" y="923"/>
                  </a:cubicBezTo>
                  <a:lnTo>
                    <a:pt x="448" y="921"/>
                  </a:lnTo>
                  <a:cubicBezTo>
                    <a:pt x="280" y="858"/>
                    <a:pt x="251" y="802"/>
                    <a:pt x="223" y="748"/>
                  </a:cubicBezTo>
                  <a:lnTo>
                    <a:pt x="221" y="745"/>
                  </a:lnTo>
                  <a:cubicBezTo>
                    <a:pt x="198" y="699"/>
                    <a:pt x="191" y="573"/>
                    <a:pt x="189" y="507"/>
                  </a:cubicBezTo>
                  <a:cubicBezTo>
                    <a:pt x="93" y="506"/>
                    <a:pt x="70" y="448"/>
                    <a:pt x="50" y="395"/>
                  </a:cubicBezTo>
                  <a:cubicBezTo>
                    <a:pt x="48" y="389"/>
                    <a:pt x="45" y="382"/>
                    <a:pt x="43" y="376"/>
                  </a:cubicBezTo>
                  <a:cubicBezTo>
                    <a:pt x="23" y="324"/>
                    <a:pt x="0" y="266"/>
                    <a:pt x="14" y="188"/>
                  </a:cubicBezTo>
                  <a:cubicBezTo>
                    <a:pt x="32" y="84"/>
                    <a:pt x="126" y="77"/>
                    <a:pt x="297" y="65"/>
                  </a:cubicBezTo>
                  <a:cubicBezTo>
                    <a:pt x="469" y="52"/>
                    <a:pt x="1427" y="11"/>
                    <a:pt x="1609" y="5"/>
                  </a:cubicBezTo>
                  <a:cubicBezTo>
                    <a:pt x="1769" y="0"/>
                    <a:pt x="1824" y="8"/>
                    <a:pt x="1900" y="18"/>
                  </a:cubicBezTo>
                  <a:cubicBezTo>
                    <a:pt x="1916" y="20"/>
                    <a:pt x="1933" y="22"/>
                    <a:pt x="1953" y="25"/>
                  </a:cubicBezTo>
                  <a:cubicBezTo>
                    <a:pt x="2065" y="39"/>
                    <a:pt x="2145" y="76"/>
                    <a:pt x="2168" y="213"/>
                  </a:cubicBezTo>
                  <a:cubicBezTo>
                    <a:pt x="2184" y="310"/>
                    <a:pt x="2174" y="368"/>
                    <a:pt x="2135" y="394"/>
                  </a:cubicBezTo>
                  <a:cubicBezTo>
                    <a:pt x="2125" y="401"/>
                    <a:pt x="2112" y="406"/>
                    <a:pt x="2100" y="409"/>
                  </a:cubicBezTo>
                  <a:lnTo>
                    <a:pt x="2100" y="472"/>
                  </a:lnTo>
                  <a:cubicBezTo>
                    <a:pt x="2100" y="531"/>
                    <a:pt x="2063" y="576"/>
                    <a:pt x="1997" y="599"/>
                  </a:cubicBezTo>
                  <a:cubicBezTo>
                    <a:pt x="1985" y="603"/>
                    <a:pt x="1924" y="622"/>
                    <a:pt x="1814" y="656"/>
                  </a:cubicBezTo>
                  <a:cubicBezTo>
                    <a:pt x="1797" y="661"/>
                    <a:pt x="1778" y="651"/>
                    <a:pt x="1773" y="634"/>
                  </a:cubicBezTo>
                  <a:cubicBezTo>
                    <a:pt x="1767" y="616"/>
                    <a:pt x="1777" y="597"/>
                    <a:pt x="1795" y="592"/>
                  </a:cubicBezTo>
                  <a:cubicBezTo>
                    <a:pt x="1937" y="548"/>
                    <a:pt x="1969" y="538"/>
                    <a:pt x="1975" y="536"/>
                  </a:cubicBezTo>
                  <a:cubicBezTo>
                    <a:pt x="2033" y="516"/>
                    <a:pt x="2033" y="483"/>
                    <a:pt x="2033" y="472"/>
                  </a:cubicBezTo>
                  <a:lnTo>
                    <a:pt x="2033" y="384"/>
                  </a:lnTo>
                  <a:cubicBezTo>
                    <a:pt x="2033" y="368"/>
                    <a:pt x="2044" y="354"/>
                    <a:pt x="2060" y="351"/>
                  </a:cubicBezTo>
                  <a:cubicBezTo>
                    <a:pt x="2073" y="348"/>
                    <a:pt x="2092" y="342"/>
                    <a:pt x="2098" y="339"/>
                  </a:cubicBezTo>
                  <a:cubicBezTo>
                    <a:pt x="2106" y="333"/>
                    <a:pt x="2116" y="303"/>
                    <a:pt x="2102" y="224"/>
                  </a:cubicBezTo>
                  <a:cubicBezTo>
                    <a:pt x="2087" y="135"/>
                    <a:pt x="2051" y="104"/>
                    <a:pt x="1944" y="91"/>
                  </a:cubicBezTo>
                  <a:cubicBezTo>
                    <a:pt x="1925" y="89"/>
                    <a:pt x="1908" y="86"/>
                    <a:pt x="1892" y="84"/>
                  </a:cubicBezTo>
                  <a:cubicBezTo>
                    <a:pt x="1815" y="74"/>
                    <a:pt x="1765" y="67"/>
                    <a:pt x="1611" y="72"/>
                  </a:cubicBezTo>
                  <a:cubicBezTo>
                    <a:pt x="1429" y="77"/>
                    <a:pt x="473" y="119"/>
                    <a:pt x="302" y="131"/>
                  </a:cubicBezTo>
                  <a:cubicBezTo>
                    <a:pt x="129" y="144"/>
                    <a:pt x="88" y="152"/>
                    <a:pt x="79" y="200"/>
                  </a:cubicBezTo>
                  <a:cubicBezTo>
                    <a:pt x="69" y="259"/>
                    <a:pt x="86" y="304"/>
                    <a:pt x="105" y="351"/>
                  </a:cubicBezTo>
                  <a:cubicBezTo>
                    <a:pt x="108" y="358"/>
                    <a:pt x="110" y="365"/>
                    <a:pt x="113" y="372"/>
                  </a:cubicBezTo>
                  <a:cubicBezTo>
                    <a:pt x="133" y="425"/>
                    <a:pt x="142" y="448"/>
                    <a:pt x="217" y="439"/>
                  </a:cubicBezTo>
                  <a:cubicBezTo>
                    <a:pt x="227" y="438"/>
                    <a:pt x="236" y="441"/>
                    <a:pt x="243" y="447"/>
                  </a:cubicBezTo>
                  <a:cubicBezTo>
                    <a:pt x="250" y="453"/>
                    <a:pt x="254" y="462"/>
                    <a:pt x="255" y="471"/>
                  </a:cubicBezTo>
                  <a:cubicBezTo>
                    <a:pt x="256" y="553"/>
                    <a:pt x="264" y="683"/>
                    <a:pt x="281" y="714"/>
                  </a:cubicBezTo>
                  <a:lnTo>
                    <a:pt x="282" y="717"/>
                  </a:lnTo>
                  <a:cubicBezTo>
                    <a:pt x="306" y="764"/>
                    <a:pt x="328" y="805"/>
                    <a:pt x="471" y="859"/>
                  </a:cubicBezTo>
                  <a:lnTo>
                    <a:pt x="477" y="861"/>
                  </a:lnTo>
                  <a:cubicBezTo>
                    <a:pt x="632" y="920"/>
                    <a:pt x="663" y="930"/>
                    <a:pt x="717" y="917"/>
                  </a:cubicBezTo>
                  <a:cubicBezTo>
                    <a:pt x="757" y="908"/>
                    <a:pt x="1217" y="769"/>
                    <a:pt x="1620" y="645"/>
                  </a:cubicBezTo>
                  <a:cubicBezTo>
                    <a:pt x="1638" y="640"/>
                    <a:pt x="1656" y="650"/>
                    <a:pt x="1662" y="668"/>
                  </a:cubicBezTo>
                  <a:cubicBezTo>
                    <a:pt x="1667" y="685"/>
                    <a:pt x="1657" y="704"/>
                    <a:pt x="1639" y="709"/>
                  </a:cubicBezTo>
                  <a:cubicBezTo>
                    <a:pt x="1290" y="816"/>
                    <a:pt x="778" y="971"/>
                    <a:pt x="733" y="982"/>
                  </a:cubicBezTo>
                  <a:cubicBezTo>
                    <a:pt x="714" y="986"/>
                    <a:pt x="697" y="989"/>
                    <a:pt x="680" y="989"/>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107"/>
            <p:cNvSpPr>
              <a:spLocks/>
            </p:cNvSpPr>
            <p:nvPr/>
          </p:nvSpPr>
          <p:spPr bwMode="gray">
            <a:xfrm>
              <a:off x="5322888" y="1287463"/>
              <a:ext cx="868363" cy="230188"/>
            </a:xfrm>
            <a:custGeom>
              <a:avLst/>
              <a:gdLst/>
              <a:ahLst/>
              <a:cxnLst>
                <a:cxn ang="0">
                  <a:pos x="753" y="549"/>
                </a:cxn>
                <a:cxn ang="0">
                  <a:pos x="753" y="549"/>
                </a:cxn>
                <a:cxn ang="0">
                  <a:pos x="643" y="465"/>
                </a:cxn>
                <a:cxn ang="0">
                  <a:pos x="636" y="449"/>
                </a:cxn>
                <a:cxn ang="0">
                  <a:pos x="507" y="208"/>
                </a:cxn>
                <a:cxn ang="0">
                  <a:pos x="223" y="79"/>
                </a:cxn>
                <a:cxn ang="0">
                  <a:pos x="47" y="74"/>
                </a:cxn>
                <a:cxn ang="0">
                  <a:pos x="12" y="72"/>
                </a:cxn>
                <a:cxn ang="0">
                  <a:pos x="11" y="34"/>
                </a:cxn>
                <a:cxn ang="0">
                  <a:pos x="231" y="26"/>
                </a:cxn>
                <a:cxn ang="0">
                  <a:pos x="548" y="174"/>
                </a:cxn>
                <a:cxn ang="0">
                  <a:pos x="685" y="428"/>
                </a:cxn>
                <a:cxn ang="0">
                  <a:pos x="692" y="444"/>
                </a:cxn>
                <a:cxn ang="0">
                  <a:pos x="829" y="486"/>
                </a:cxn>
                <a:cxn ang="0">
                  <a:pos x="1733" y="302"/>
                </a:cxn>
                <a:cxn ang="0">
                  <a:pos x="2033" y="241"/>
                </a:cxn>
                <a:cxn ang="0">
                  <a:pos x="2065" y="261"/>
                </a:cxn>
                <a:cxn ang="0">
                  <a:pos x="2044" y="293"/>
                </a:cxn>
                <a:cxn ang="0">
                  <a:pos x="1743" y="354"/>
                </a:cxn>
                <a:cxn ang="0">
                  <a:pos x="840" y="538"/>
                </a:cxn>
                <a:cxn ang="0">
                  <a:pos x="753" y="549"/>
                </a:cxn>
              </a:cxnLst>
              <a:rect l="0" t="0" r="r" b="b"/>
              <a:pathLst>
                <a:path w="2068" h="549">
                  <a:moveTo>
                    <a:pt x="753" y="549"/>
                  </a:moveTo>
                  <a:lnTo>
                    <a:pt x="753" y="549"/>
                  </a:lnTo>
                  <a:cubicBezTo>
                    <a:pt x="687" y="549"/>
                    <a:pt x="666" y="519"/>
                    <a:pt x="643" y="465"/>
                  </a:cubicBezTo>
                  <a:lnTo>
                    <a:pt x="636" y="449"/>
                  </a:lnTo>
                  <a:cubicBezTo>
                    <a:pt x="610" y="387"/>
                    <a:pt x="561" y="272"/>
                    <a:pt x="507" y="208"/>
                  </a:cubicBezTo>
                  <a:cubicBezTo>
                    <a:pt x="457" y="147"/>
                    <a:pt x="394" y="107"/>
                    <a:pt x="223" y="79"/>
                  </a:cubicBezTo>
                  <a:cubicBezTo>
                    <a:pt x="87" y="57"/>
                    <a:pt x="51" y="71"/>
                    <a:pt x="47" y="74"/>
                  </a:cubicBezTo>
                  <a:cubicBezTo>
                    <a:pt x="36" y="82"/>
                    <a:pt x="21" y="81"/>
                    <a:pt x="12" y="72"/>
                  </a:cubicBezTo>
                  <a:cubicBezTo>
                    <a:pt x="1" y="62"/>
                    <a:pt x="0" y="45"/>
                    <a:pt x="11" y="34"/>
                  </a:cubicBezTo>
                  <a:cubicBezTo>
                    <a:pt x="24" y="20"/>
                    <a:pt x="71" y="0"/>
                    <a:pt x="231" y="26"/>
                  </a:cubicBezTo>
                  <a:cubicBezTo>
                    <a:pt x="395" y="53"/>
                    <a:pt x="481" y="93"/>
                    <a:pt x="548" y="174"/>
                  </a:cubicBezTo>
                  <a:cubicBezTo>
                    <a:pt x="607" y="244"/>
                    <a:pt x="656" y="359"/>
                    <a:pt x="685" y="428"/>
                  </a:cubicBezTo>
                  <a:lnTo>
                    <a:pt x="692" y="444"/>
                  </a:lnTo>
                  <a:cubicBezTo>
                    <a:pt x="714" y="495"/>
                    <a:pt x="719" y="509"/>
                    <a:pt x="829" y="486"/>
                  </a:cubicBezTo>
                  <a:cubicBezTo>
                    <a:pt x="922" y="466"/>
                    <a:pt x="1410" y="367"/>
                    <a:pt x="1733" y="302"/>
                  </a:cubicBezTo>
                  <a:cubicBezTo>
                    <a:pt x="1893" y="269"/>
                    <a:pt x="2020" y="243"/>
                    <a:pt x="2033" y="241"/>
                  </a:cubicBezTo>
                  <a:cubicBezTo>
                    <a:pt x="2048" y="238"/>
                    <a:pt x="2062" y="247"/>
                    <a:pt x="2065" y="261"/>
                  </a:cubicBezTo>
                  <a:cubicBezTo>
                    <a:pt x="2068" y="276"/>
                    <a:pt x="2059" y="290"/>
                    <a:pt x="2044" y="293"/>
                  </a:cubicBezTo>
                  <a:cubicBezTo>
                    <a:pt x="2031" y="296"/>
                    <a:pt x="1910" y="320"/>
                    <a:pt x="1743" y="354"/>
                  </a:cubicBezTo>
                  <a:cubicBezTo>
                    <a:pt x="1421" y="419"/>
                    <a:pt x="933" y="518"/>
                    <a:pt x="840" y="538"/>
                  </a:cubicBezTo>
                  <a:cubicBezTo>
                    <a:pt x="804" y="545"/>
                    <a:pt x="776" y="549"/>
                    <a:pt x="753" y="549"/>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108"/>
            <p:cNvSpPr>
              <a:spLocks/>
            </p:cNvSpPr>
            <p:nvPr/>
          </p:nvSpPr>
          <p:spPr bwMode="gray">
            <a:xfrm>
              <a:off x="5564188" y="1495425"/>
              <a:ext cx="87313" cy="157163"/>
            </a:xfrm>
            <a:custGeom>
              <a:avLst/>
              <a:gdLst/>
              <a:ahLst/>
              <a:cxnLst>
                <a:cxn ang="0">
                  <a:pos x="45" y="375"/>
                </a:cxn>
                <a:cxn ang="0">
                  <a:pos x="45" y="375"/>
                </a:cxn>
                <a:cxn ang="0">
                  <a:pos x="25" y="375"/>
                </a:cxn>
                <a:cxn ang="0">
                  <a:pos x="0" y="346"/>
                </a:cxn>
                <a:cxn ang="0">
                  <a:pos x="29" y="321"/>
                </a:cxn>
                <a:cxn ang="0">
                  <a:pos x="143" y="237"/>
                </a:cxn>
                <a:cxn ang="0">
                  <a:pos x="144" y="232"/>
                </a:cxn>
                <a:cxn ang="0">
                  <a:pos x="153" y="28"/>
                </a:cxn>
                <a:cxn ang="0">
                  <a:pos x="179" y="1"/>
                </a:cxn>
                <a:cxn ang="0">
                  <a:pos x="206" y="27"/>
                </a:cxn>
                <a:cxn ang="0">
                  <a:pos x="196" y="245"/>
                </a:cxn>
                <a:cxn ang="0">
                  <a:pos x="195" y="249"/>
                </a:cxn>
                <a:cxn ang="0">
                  <a:pos x="45" y="375"/>
                </a:cxn>
              </a:cxnLst>
              <a:rect l="0" t="0" r="r" b="b"/>
              <a:pathLst>
                <a:path w="210" h="375">
                  <a:moveTo>
                    <a:pt x="45" y="375"/>
                  </a:moveTo>
                  <a:lnTo>
                    <a:pt x="45" y="375"/>
                  </a:lnTo>
                  <a:cubicBezTo>
                    <a:pt x="39" y="375"/>
                    <a:pt x="32" y="375"/>
                    <a:pt x="25" y="375"/>
                  </a:cubicBezTo>
                  <a:cubicBezTo>
                    <a:pt x="11" y="374"/>
                    <a:pt x="0" y="361"/>
                    <a:pt x="0" y="346"/>
                  </a:cubicBezTo>
                  <a:cubicBezTo>
                    <a:pt x="1" y="332"/>
                    <a:pt x="14" y="320"/>
                    <a:pt x="29" y="321"/>
                  </a:cubicBezTo>
                  <a:cubicBezTo>
                    <a:pt x="121" y="327"/>
                    <a:pt x="130" y="291"/>
                    <a:pt x="143" y="237"/>
                  </a:cubicBezTo>
                  <a:lnTo>
                    <a:pt x="144" y="232"/>
                  </a:lnTo>
                  <a:cubicBezTo>
                    <a:pt x="155" y="189"/>
                    <a:pt x="154" y="70"/>
                    <a:pt x="153" y="28"/>
                  </a:cubicBezTo>
                  <a:cubicBezTo>
                    <a:pt x="153" y="13"/>
                    <a:pt x="164" y="1"/>
                    <a:pt x="179" y="1"/>
                  </a:cubicBezTo>
                  <a:cubicBezTo>
                    <a:pt x="194" y="0"/>
                    <a:pt x="206" y="12"/>
                    <a:pt x="206" y="27"/>
                  </a:cubicBezTo>
                  <a:cubicBezTo>
                    <a:pt x="206" y="33"/>
                    <a:pt x="210" y="186"/>
                    <a:pt x="196" y="245"/>
                  </a:cubicBezTo>
                  <a:lnTo>
                    <a:pt x="195" y="249"/>
                  </a:lnTo>
                  <a:cubicBezTo>
                    <a:pt x="182" y="303"/>
                    <a:pt x="164" y="375"/>
                    <a:pt x="45" y="375"/>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Freeform 109"/>
            <p:cNvSpPr>
              <a:spLocks/>
            </p:cNvSpPr>
            <p:nvPr/>
          </p:nvSpPr>
          <p:spPr bwMode="gray">
            <a:xfrm>
              <a:off x="5394325" y="1303338"/>
              <a:ext cx="87313" cy="147638"/>
            </a:xfrm>
            <a:custGeom>
              <a:avLst/>
              <a:gdLst/>
              <a:ahLst/>
              <a:cxnLst>
                <a:cxn ang="0">
                  <a:pos x="27" y="353"/>
                </a:cxn>
                <a:cxn ang="0">
                  <a:pos x="27" y="353"/>
                </a:cxn>
                <a:cxn ang="0">
                  <a:pos x="0" y="327"/>
                </a:cxn>
                <a:cxn ang="0">
                  <a:pos x="0" y="169"/>
                </a:cxn>
                <a:cxn ang="0">
                  <a:pos x="52" y="31"/>
                </a:cxn>
                <a:cxn ang="0">
                  <a:pos x="184" y="14"/>
                </a:cxn>
                <a:cxn ang="0">
                  <a:pos x="203" y="46"/>
                </a:cxn>
                <a:cxn ang="0">
                  <a:pos x="171" y="66"/>
                </a:cxn>
                <a:cxn ang="0">
                  <a:pos x="84" y="73"/>
                </a:cxn>
                <a:cxn ang="0">
                  <a:pos x="54" y="169"/>
                </a:cxn>
                <a:cxn ang="0">
                  <a:pos x="54" y="327"/>
                </a:cxn>
                <a:cxn ang="0">
                  <a:pos x="27" y="353"/>
                </a:cxn>
              </a:cxnLst>
              <a:rect l="0" t="0" r="r" b="b"/>
              <a:pathLst>
                <a:path w="207" h="353">
                  <a:moveTo>
                    <a:pt x="27" y="353"/>
                  </a:moveTo>
                  <a:lnTo>
                    <a:pt x="27" y="353"/>
                  </a:lnTo>
                  <a:cubicBezTo>
                    <a:pt x="12" y="353"/>
                    <a:pt x="0" y="342"/>
                    <a:pt x="0" y="327"/>
                  </a:cubicBezTo>
                  <a:lnTo>
                    <a:pt x="0" y="169"/>
                  </a:lnTo>
                  <a:cubicBezTo>
                    <a:pt x="0" y="104"/>
                    <a:pt x="17" y="57"/>
                    <a:pt x="52" y="31"/>
                  </a:cubicBezTo>
                  <a:cubicBezTo>
                    <a:pt x="84" y="6"/>
                    <a:pt x="128" y="0"/>
                    <a:pt x="184" y="14"/>
                  </a:cubicBezTo>
                  <a:cubicBezTo>
                    <a:pt x="198" y="17"/>
                    <a:pt x="207" y="32"/>
                    <a:pt x="203" y="46"/>
                  </a:cubicBezTo>
                  <a:cubicBezTo>
                    <a:pt x="200" y="61"/>
                    <a:pt x="185" y="69"/>
                    <a:pt x="171" y="66"/>
                  </a:cubicBezTo>
                  <a:cubicBezTo>
                    <a:pt x="132" y="56"/>
                    <a:pt x="103" y="58"/>
                    <a:pt x="84" y="73"/>
                  </a:cubicBezTo>
                  <a:cubicBezTo>
                    <a:pt x="64" y="89"/>
                    <a:pt x="54" y="121"/>
                    <a:pt x="54" y="169"/>
                  </a:cubicBezTo>
                  <a:lnTo>
                    <a:pt x="54" y="327"/>
                  </a:lnTo>
                  <a:cubicBezTo>
                    <a:pt x="54" y="342"/>
                    <a:pt x="42" y="353"/>
                    <a:pt x="27" y="353"/>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Freeform 110"/>
            <p:cNvSpPr>
              <a:spLocks/>
            </p:cNvSpPr>
            <p:nvPr/>
          </p:nvSpPr>
          <p:spPr bwMode="gray">
            <a:xfrm>
              <a:off x="5437188" y="1339850"/>
              <a:ext cx="165100" cy="247650"/>
            </a:xfrm>
            <a:custGeom>
              <a:avLst/>
              <a:gdLst/>
              <a:ahLst/>
              <a:cxnLst>
                <a:cxn ang="0">
                  <a:pos x="233" y="591"/>
                </a:cxn>
                <a:cxn ang="0">
                  <a:pos x="233" y="591"/>
                </a:cxn>
                <a:cxn ang="0">
                  <a:pos x="108" y="521"/>
                </a:cxn>
                <a:cxn ang="0">
                  <a:pos x="26" y="326"/>
                </a:cxn>
                <a:cxn ang="0">
                  <a:pos x="157" y="5"/>
                </a:cxn>
                <a:cxn ang="0">
                  <a:pos x="243" y="23"/>
                </a:cxn>
                <a:cxn ang="0">
                  <a:pos x="250" y="50"/>
                </a:cxn>
                <a:cxn ang="0">
                  <a:pos x="223" y="57"/>
                </a:cxn>
                <a:cxn ang="0">
                  <a:pos x="163" y="44"/>
                </a:cxn>
                <a:cxn ang="0">
                  <a:pos x="66" y="320"/>
                </a:cxn>
                <a:cxn ang="0">
                  <a:pos x="139" y="495"/>
                </a:cxn>
                <a:cxn ang="0">
                  <a:pos x="245" y="550"/>
                </a:cxn>
                <a:cxn ang="0">
                  <a:pos x="329" y="465"/>
                </a:cxn>
                <a:cxn ang="0">
                  <a:pos x="343" y="275"/>
                </a:cxn>
                <a:cxn ang="0">
                  <a:pos x="337" y="247"/>
                </a:cxn>
                <a:cxn ang="0">
                  <a:pos x="352" y="223"/>
                </a:cxn>
                <a:cxn ang="0">
                  <a:pos x="376" y="238"/>
                </a:cxn>
                <a:cxn ang="0">
                  <a:pos x="382" y="268"/>
                </a:cxn>
                <a:cxn ang="0">
                  <a:pos x="366" y="479"/>
                </a:cxn>
                <a:cxn ang="0">
                  <a:pos x="252" y="590"/>
                </a:cxn>
                <a:cxn ang="0">
                  <a:pos x="233" y="591"/>
                </a:cxn>
              </a:cxnLst>
              <a:rect l="0" t="0" r="r" b="b"/>
              <a:pathLst>
                <a:path w="395" h="591">
                  <a:moveTo>
                    <a:pt x="233" y="591"/>
                  </a:moveTo>
                  <a:lnTo>
                    <a:pt x="233" y="591"/>
                  </a:lnTo>
                  <a:cubicBezTo>
                    <a:pt x="190" y="591"/>
                    <a:pt x="146" y="567"/>
                    <a:pt x="108" y="521"/>
                  </a:cubicBezTo>
                  <a:cubicBezTo>
                    <a:pt x="68" y="471"/>
                    <a:pt x="39" y="402"/>
                    <a:pt x="26" y="326"/>
                  </a:cubicBezTo>
                  <a:cubicBezTo>
                    <a:pt x="0" y="162"/>
                    <a:pt x="57" y="21"/>
                    <a:pt x="157" y="5"/>
                  </a:cubicBezTo>
                  <a:cubicBezTo>
                    <a:pt x="185" y="0"/>
                    <a:pt x="215" y="6"/>
                    <a:pt x="243" y="23"/>
                  </a:cubicBezTo>
                  <a:cubicBezTo>
                    <a:pt x="253" y="28"/>
                    <a:pt x="256" y="41"/>
                    <a:pt x="250" y="50"/>
                  </a:cubicBezTo>
                  <a:cubicBezTo>
                    <a:pt x="245" y="60"/>
                    <a:pt x="232" y="63"/>
                    <a:pt x="223" y="57"/>
                  </a:cubicBezTo>
                  <a:cubicBezTo>
                    <a:pt x="202" y="45"/>
                    <a:pt x="182" y="41"/>
                    <a:pt x="163" y="44"/>
                  </a:cubicBezTo>
                  <a:cubicBezTo>
                    <a:pt x="88" y="56"/>
                    <a:pt x="43" y="182"/>
                    <a:pt x="66" y="320"/>
                  </a:cubicBezTo>
                  <a:cubicBezTo>
                    <a:pt x="77" y="389"/>
                    <a:pt x="103" y="452"/>
                    <a:pt x="139" y="495"/>
                  </a:cubicBezTo>
                  <a:cubicBezTo>
                    <a:pt x="173" y="536"/>
                    <a:pt x="210" y="556"/>
                    <a:pt x="245" y="550"/>
                  </a:cubicBezTo>
                  <a:cubicBezTo>
                    <a:pt x="280" y="544"/>
                    <a:pt x="310" y="514"/>
                    <a:pt x="329" y="465"/>
                  </a:cubicBezTo>
                  <a:cubicBezTo>
                    <a:pt x="349" y="412"/>
                    <a:pt x="354" y="344"/>
                    <a:pt x="343" y="275"/>
                  </a:cubicBezTo>
                  <a:cubicBezTo>
                    <a:pt x="341" y="265"/>
                    <a:pt x="339" y="256"/>
                    <a:pt x="337" y="247"/>
                  </a:cubicBezTo>
                  <a:cubicBezTo>
                    <a:pt x="335" y="236"/>
                    <a:pt x="342" y="225"/>
                    <a:pt x="352" y="223"/>
                  </a:cubicBezTo>
                  <a:cubicBezTo>
                    <a:pt x="363" y="221"/>
                    <a:pt x="374" y="227"/>
                    <a:pt x="376" y="238"/>
                  </a:cubicBezTo>
                  <a:cubicBezTo>
                    <a:pt x="379" y="248"/>
                    <a:pt x="380" y="258"/>
                    <a:pt x="382" y="268"/>
                  </a:cubicBezTo>
                  <a:cubicBezTo>
                    <a:pt x="395" y="344"/>
                    <a:pt x="389" y="419"/>
                    <a:pt x="366" y="479"/>
                  </a:cubicBezTo>
                  <a:cubicBezTo>
                    <a:pt x="342" y="542"/>
                    <a:pt x="301" y="582"/>
                    <a:pt x="252" y="590"/>
                  </a:cubicBezTo>
                  <a:cubicBezTo>
                    <a:pt x="246" y="591"/>
                    <a:pt x="239" y="591"/>
                    <a:pt x="233" y="591"/>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Freeform 111"/>
            <p:cNvSpPr>
              <a:spLocks noEditPoints="1"/>
            </p:cNvSpPr>
            <p:nvPr/>
          </p:nvSpPr>
          <p:spPr bwMode="gray">
            <a:xfrm>
              <a:off x="5478463" y="1400175"/>
              <a:ext cx="87313" cy="123825"/>
            </a:xfrm>
            <a:custGeom>
              <a:avLst/>
              <a:gdLst/>
              <a:ahLst/>
              <a:cxnLst>
                <a:cxn ang="0">
                  <a:pos x="91" y="47"/>
                </a:cxn>
                <a:cxn ang="0">
                  <a:pos x="91" y="47"/>
                </a:cxn>
                <a:cxn ang="0">
                  <a:pos x="87" y="48"/>
                </a:cxn>
                <a:cxn ang="0">
                  <a:pos x="53" y="159"/>
                </a:cxn>
                <a:cxn ang="0">
                  <a:pos x="117" y="255"/>
                </a:cxn>
                <a:cxn ang="0">
                  <a:pos x="121" y="255"/>
                </a:cxn>
                <a:cxn ang="0">
                  <a:pos x="156" y="143"/>
                </a:cxn>
                <a:cxn ang="0">
                  <a:pos x="91" y="47"/>
                </a:cxn>
                <a:cxn ang="0">
                  <a:pos x="117" y="295"/>
                </a:cxn>
                <a:cxn ang="0">
                  <a:pos x="117" y="295"/>
                </a:cxn>
                <a:cxn ang="0">
                  <a:pos x="13" y="166"/>
                </a:cxn>
                <a:cxn ang="0">
                  <a:pos x="81" y="8"/>
                </a:cxn>
                <a:cxn ang="0">
                  <a:pos x="195" y="136"/>
                </a:cxn>
                <a:cxn ang="0">
                  <a:pos x="127" y="294"/>
                </a:cxn>
                <a:cxn ang="0">
                  <a:pos x="117" y="295"/>
                </a:cxn>
              </a:cxnLst>
              <a:rect l="0" t="0" r="r" b="b"/>
              <a:pathLst>
                <a:path w="208" h="295">
                  <a:moveTo>
                    <a:pt x="91" y="47"/>
                  </a:moveTo>
                  <a:lnTo>
                    <a:pt x="91" y="47"/>
                  </a:lnTo>
                  <a:cubicBezTo>
                    <a:pt x="90" y="47"/>
                    <a:pt x="89" y="47"/>
                    <a:pt x="87" y="48"/>
                  </a:cubicBezTo>
                  <a:cubicBezTo>
                    <a:pt x="63" y="52"/>
                    <a:pt x="43" y="99"/>
                    <a:pt x="53" y="159"/>
                  </a:cubicBezTo>
                  <a:cubicBezTo>
                    <a:pt x="62" y="217"/>
                    <a:pt x="94" y="255"/>
                    <a:pt x="117" y="255"/>
                  </a:cubicBezTo>
                  <a:cubicBezTo>
                    <a:pt x="119" y="255"/>
                    <a:pt x="120" y="255"/>
                    <a:pt x="121" y="255"/>
                  </a:cubicBezTo>
                  <a:cubicBezTo>
                    <a:pt x="145" y="251"/>
                    <a:pt x="166" y="204"/>
                    <a:pt x="156" y="143"/>
                  </a:cubicBezTo>
                  <a:cubicBezTo>
                    <a:pt x="147" y="86"/>
                    <a:pt x="115" y="47"/>
                    <a:pt x="91" y="47"/>
                  </a:cubicBezTo>
                  <a:close/>
                  <a:moveTo>
                    <a:pt x="117" y="295"/>
                  </a:moveTo>
                  <a:lnTo>
                    <a:pt x="117" y="295"/>
                  </a:lnTo>
                  <a:cubicBezTo>
                    <a:pt x="69" y="295"/>
                    <a:pt x="25" y="241"/>
                    <a:pt x="13" y="166"/>
                  </a:cubicBezTo>
                  <a:cubicBezTo>
                    <a:pt x="0" y="86"/>
                    <a:pt x="30" y="17"/>
                    <a:pt x="81" y="8"/>
                  </a:cubicBezTo>
                  <a:cubicBezTo>
                    <a:pt x="133" y="0"/>
                    <a:pt x="182" y="56"/>
                    <a:pt x="195" y="136"/>
                  </a:cubicBezTo>
                  <a:cubicBezTo>
                    <a:pt x="208" y="216"/>
                    <a:pt x="179" y="286"/>
                    <a:pt x="127" y="294"/>
                  </a:cubicBezTo>
                  <a:cubicBezTo>
                    <a:pt x="124" y="295"/>
                    <a:pt x="121" y="295"/>
                    <a:pt x="117" y="295"/>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112"/>
            <p:cNvSpPr>
              <a:spLocks/>
            </p:cNvSpPr>
            <p:nvPr/>
          </p:nvSpPr>
          <p:spPr bwMode="gray">
            <a:xfrm>
              <a:off x="5953125" y="14954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3" y="21"/>
                    <a:pt x="144" y="58"/>
                  </a:cubicBezTo>
                  <a:cubicBezTo>
                    <a:pt x="155" y="95"/>
                    <a:pt x="134" y="133"/>
                    <a:pt x="97" y="144"/>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Freeform 113"/>
            <p:cNvSpPr>
              <a:spLocks/>
            </p:cNvSpPr>
            <p:nvPr/>
          </p:nvSpPr>
          <p:spPr bwMode="gray">
            <a:xfrm>
              <a:off x="6038850" y="1470025"/>
              <a:ext cx="65088" cy="65088"/>
            </a:xfrm>
            <a:custGeom>
              <a:avLst/>
              <a:gdLst/>
              <a:ahLst/>
              <a:cxnLst>
                <a:cxn ang="0">
                  <a:pos x="97" y="144"/>
                </a:cxn>
                <a:cxn ang="0">
                  <a:pos x="97" y="144"/>
                </a:cxn>
                <a:cxn ang="0">
                  <a:pos x="11" y="97"/>
                </a:cxn>
                <a:cxn ang="0">
                  <a:pos x="58" y="11"/>
                </a:cxn>
                <a:cxn ang="0">
                  <a:pos x="144" y="58"/>
                </a:cxn>
                <a:cxn ang="0">
                  <a:pos x="97" y="144"/>
                </a:cxn>
              </a:cxnLst>
              <a:rect l="0" t="0" r="r" b="b"/>
              <a:pathLst>
                <a:path w="155" h="155">
                  <a:moveTo>
                    <a:pt x="97" y="144"/>
                  </a:moveTo>
                  <a:lnTo>
                    <a:pt x="97" y="144"/>
                  </a:lnTo>
                  <a:cubicBezTo>
                    <a:pt x="60" y="155"/>
                    <a:pt x="22" y="134"/>
                    <a:pt x="11" y="97"/>
                  </a:cubicBezTo>
                  <a:cubicBezTo>
                    <a:pt x="0" y="60"/>
                    <a:pt x="21" y="22"/>
                    <a:pt x="58" y="11"/>
                  </a:cubicBezTo>
                  <a:cubicBezTo>
                    <a:pt x="95" y="0"/>
                    <a:pt x="134" y="21"/>
                    <a:pt x="144" y="58"/>
                  </a:cubicBezTo>
                  <a:cubicBezTo>
                    <a:pt x="155" y="95"/>
                    <a:pt x="134" y="134"/>
                    <a:pt x="97" y="144"/>
                  </a:cubicBezTo>
                  <a:close/>
                </a:path>
              </a:pathLst>
            </a:custGeom>
            <a:grpFill/>
            <a:ln w="0">
              <a:noFill/>
              <a:prstDash val="solid"/>
              <a:round/>
              <a:headEnd/>
              <a:tailEnd/>
            </a:ln>
          </p:spPr>
          <p:txBody>
            <a:bodyPr/>
            <a:lstStyle/>
            <a:p>
              <a:pPr defTabSz="456512" fontAlgn="ctr">
                <a:defRPr/>
              </a:pP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5" name="文本框 44"/>
          <p:cNvSpPr txBox="1"/>
          <p:nvPr/>
        </p:nvSpPr>
        <p:spPr bwMode="gray">
          <a:xfrm>
            <a:off x="666598" y="4730694"/>
            <a:ext cx="939681" cy="461665"/>
          </a:xfrm>
          <a:prstGeom prst="rect">
            <a:avLst/>
          </a:prstGeom>
          <a:noFill/>
        </p:spPr>
        <p:txBody>
          <a:bodyPr wrap="none" rtlCol="0">
            <a:spAutoFit/>
          </a:bodyPr>
          <a:lstStyle/>
          <a:p>
            <a:pPr algn="ctr" fontAlgn="ctr"/>
            <a:r>
              <a:rPr lang="en-US" sz="1200" smtClean="0">
                <a:latin typeface="Huawei Sans" panose="020C0503030203020204" pitchFamily="34" charset="0"/>
              </a:rPr>
              <a:t>Terminal 1</a:t>
            </a:r>
            <a:endPar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smtClean="0">
                <a:latin typeface="Huawei Sans" panose="020C0503030203020204" pitchFamily="34" charset="0"/>
              </a:rPr>
              <a:t>1.1.1.1/24</a:t>
            </a:r>
            <a:endParaRPr lang="en-US" sz="1200">
              <a:latin typeface="Huawei Sans" panose="020C0503030203020204" pitchFamily="34" charset="0"/>
            </a:endParaRPr>
          </a:p>
        </p:txBody>
      </p:sp>
      <p:sp>
        <p:nvSpPr>
          <p:cNvPr id="46" name="文本框 45"/>
          <p:cNvSpPr txBox="1"/>
          <p:nvPr/>
        </p:nvSpPr>
        <p:spPr bwMode="gray">
          <a:xfrm>
            <a:off x="3597347" y="4730694"/>
            <a:ext cx="939681" cy="461665"/>
          </a:xfrm>
          <a:prstGeom prst="rect">
            <a:avLst/>
          </a:prstGeom>
          <a:noFill/>
        </p:spPr>
        <p:txBody>
          <a:bodyPr wrap="none" rtlCol="0">
            <a:spAutoFit/>
          </a:bodyPr>
          <a:lstStyle/>
          <a:p>
            <a:pPr algn="ctr" fontAlgn="ctr"/>
            <a:r>
              <a:rPr lang="en-US" sz="1200" smtClean="0">
                <a:latin typeface="Huawei Sans" panose="020C0503030203020204" pitchFamily="34" charset="0"/>
              </a:rPr>
              <a:t>Terminal 3</a:t>
            </a:r>
            <a:endPar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smtClean="0">
                <a:latin typeface="Huawei Sans" panose="020C0503030203020204" pitchFamily="34" charset="0"/>
              </a:rPr>
              <a:t>1.1.1.2/24</a:t>
            </a:r>
            <a:endParaRPr lang="en-US" sz="1200">
              <a:latin typeface="Huawei Sans" panose="020C0503030203020204" pitchFamily="34" charset="0"/>
            </a:endParaRPr>
          </a:p>
        </p:txBody>
      </p:sp>
      <p:sp>
        <p:nvSpPr>
          <p:cNvPr id="47" name="文本框 46"/>
          <p:cNvSpPr txBox="1"/>
          <p:nvPr/>
        </p:nvSpPr>
        <p:spPr bwMode="gray">
          <a:xfrm>
            <a:off x="5056150" y="4730694"/>
            <a:ext cx="939681" cy="461665"/>
          </a:xfrm>
          <a:prstGeom prst="rect">
            <a:avLst/>
          </a:prstGeom>
          <a:noFill/>
        </p:spPr>
        <p:txBody>
          <a:bodyPr wrap="none" rtlCol="0">
            <a:spAutoFit/>
          </a:bodyPr>
          <a:lstStyle/>
          <a:p>
            <a:pPr algn="ctr" fontAlgn="ctr"/>
            <a:r>
              <a:rPr lang="en-US" sz="1200" smtClean="0">
                <a:latin typeface="Huawei Sans" panose="020C0503030203020204" pitchFamily="34" charset="0"/>
              </a:rPr>
              <a:t>Terminal 4</a:t>
            </a:r>
            <a:endParaRPr lang="en-US" altLang="zh-CN" sz="120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smtClean="0">
                <a:latin typeface="Huawei Sans" panose="020C0503030203020204" pitchFamily="34" charset="0"/>
              </a:rPr>
              <a:t>2.2.2.2/24</a:t>
            </a:r>
            <a:endParaRPr lang="en-US" sz="1200">
              <a:latin typeface="Huawei Sans" panose="020C0503030203020204" pitchFamily="34" charset="0"/>
            </a:endParaRPr>
          </a:p>
        </p:txBody>
      </p:sp>
      <p:sp>
        <p:nvSpPr>
          <p:cNvPr id="48" name="文本框 47"/>
          <p:cNvSpPr txBox="1"/>
          <p:nvPr/>
        </p:nvSpPr>
        <p:spPr bwMode="gray">
          <a:xfrm>
            <a:off x="642086" y="5817189"/>
            <a:ext cx="1050288" cy="461665"/>
          </a:xfrm>
          <a:prstGeom prst="rect">
            <a:avLst/>
          </a:prstGeom>
          <a:noFill/>
        </p:spPr>
        <p:txBody>
          <a:bodyPr wrap="none" rtlCol="0">
            <a:spAutoFit/>
          </a:bodyPr>
          <a:lstStyle/>
          <a:p>
            <a:pPr algn="ctr" fontAlgn="ctr"/>
            <a:r>
              <a:rPr lang="en-US" sz="1200" smtClean="0">
                <a:latin typeface="Huawei Sans" panose="020C0503030203020204" pitchFamily="34" charset="0"/>
              </a:rPr>
              <a:t>VN1 (office)</a:t>
            </a:r>
          </a:p>
          <a:p>
            <a:pPr algn="ctr" fontAlgn="ct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bwMode="gray">
          <a:xfrm>
            <a:off x="2438613" y="5817189"/>
            <a:ext cx="1436612" cy="276999"/>
          </a:xfrm>
          <a:prstGeom prst="rect">
            <a:avLst/>
          </a:prstGeom>
          <a:noFill/>
        </p:spPr>
        <p:txBody>
          <a:bodyPr wrap="none" rtlCol="0">
            <a:spAutoFit/>
          </a:bodyPr>
          <a:lstStyle/>
          <a:p>
            <a:pPr fontAlgn="ctr"/>
            <a:r>
              <a:rPr lang="en-US" sz="1200" smtClean="0">
                <a:latin typeface="Huawei Sans" panose="020C0503030203020204" pitchFamily="34" charset="0"/>
              </a:rPr>
              <a:t>VN2 (monitoring)</a:t>
            </a:r>
            <a:endParaRPr lang="en-US" altLang="zh-CN" sz="1200">
              <a:latin typeface="Huawei Sans" panose="020C0503030203020204" pitchFamily="34" charset="0"/>
            </a:endParaRPr>
          </a:p>
        </p:txBody>
      </p:sp>
      <p:sp>
        <p:nvSpPr>
          <p:cNvPr id="50" name="Freeform 155"/>
          <p:cNvSpPr/>
          <p:nvPr/>
        </p:nvSpPr>
        <p:spPr bwMode="gray">
          <a:xfrm flipV="1">
            <a:off x="1303967" y="5203992"/>
            <a:ext cx="1055073" cy="171129"/>
          </a:xfrm>
          <a:custGeom>
            <a:avLst/>
            <a:gdLst>
              <a:gd name="connsiteX0" fmla="*/ 0 w 977030"/>
              <a:gd name="connsiteY0" fmla="*/ 201022 h 201022"/>
              <a:gd name="connsiteX1" fmla="*/ 475989 w 977030"/>
              <a:gd name="connsiteY1" fmla="*/ 606 h 201022"/>
              <a:gd name="connsiteX2" fmla="*/ 977030 w 977030"/>
              <a:gd name="connsiteY2" fmla="*/ 150918 h 201022"/>
              <a:gd name="connsiteX0" fmla="*/ 0 w 974649"/>
              <a:gd name="connsiteY0" fmla="*/ 200418 h 202701"/>
              <a:gd name="connsiteX1" fmla="*/ 475989 w 974649"/>
              <a:gd name="connsiteY1" fmla="*/ 2 h 202701"/>
              <a:gd name="connsiteX2" fmla="*/ 974649 w 974649"/>
              <a:gd name="connsiteY2" fmla="*/ 202701 h 202701"/>
              <a:gd name="connsiteX0" fmla="*/ 0 w 974649"/>
              <a:gd name="connsiteY0" fmla="*/ 200418 h 202701"/>
              <a:gd name="connsiteX1" fmla="*/ 475989 w 974649"/>
              <a:gd name="connsiteY1" fmla="*/ 2 h 202701"/>
              <a:gd name="connsiteX2" fmla="*/ 974649 w 974649"/>
              <a:gd name="connsiteY2" fmla="*/ 202701 h 202701"/>
              <a:gd name="connsiteX0" fmla="*/ 0 w 977031"/>
              <a:gd name="connsiteY0" fmla="*/ 200442 h 212250"/>
              <a:gd name="connsiteX1" fmla="*/ 475989 w 977031"/>
              <a:gd name="connsiteY1" fmla="*/ 26 h 212250"/>
              <a:gd name="connsiteX2" fmla="*/ 977031 w 977031"/>
              <a:gd name="connsiteY2" fmla="*/ 212250 h 212250"/>
              <a:gd name="connsiteX0" fmla="*/ 0 w 977031"/>
              <a:gd name="connsiteY0" fmla="*/ 195683 h 207491"/>
              <a:gd name="connsiteX1" fmla="*/ 480751 w 977031"/>
              <a:gd name="connsiteY1" fmla="*/ 29 h 207491"/>
              <a:gd name="connsiteX2" fmla="*/ 977031 w 977031"/>
              <a:gd name="connsiteY2" fmla="*/ 207491 h 207491"/>
              <a:gd name="connsiteX0" fmla="*/ 0 w 977031"/>
              <a:gd name="connsiteY0" fmla="*/ 0 h 11808"/>
              <a:gd name="connsiteX1" fmla="*/ 977031 w 977031"/>
              <a:gd name="connsiteY1" fmla="*/ 11808 h 11808"/>
              <a:gd name="connsiteX0" fmla="*/ 0 w 977031"/>
              <a:gd name="connsiteY0" fmla="*/ 85139 h 85139"/>
              <a:gd name="connsiteX1" fmla="*/ 977031 w 977031"/>
              <a:gd name="connsiteY1" fmla="*/ 0 h 85139"/>
              <a:gd name="connsiteX0" fmla="*/ 0 w 704616"/>
              <a:gd name="connsiteY0" fmla="*/ 3499 h 3499"/>
              <a:gd name="connsiteX1" fmla="*/ 704616 w 704616"/>
              <a:gd name="connsiteY1" fmla="*/ 0 h 3499"/>
              <a:gd name="connsiteX0" fmla="*/ 0 w 10000"/>
              <a:gd name="connsiteY0" fmla="*/ 0 h 48324"/>
              <a:gd name="connsiteX1" fmla="*/ 10000 w 10000"/>
              <a:gd name="connsiteY1" fmla="*/ 48324 h 48324"/>
              <a:gd name="connsiteX0" fmla="*/ 0 w 10000"/>
              <a:gd name="connsiteY0" fmla="*/ 405325 h 453649"/>
              <a:gd name="connsiteX1" fmla="*/ 10000 w 10000"/>
              <a:gd name="connsiteY1" fmla="*/ 453649 h 453649"/>
              <a:gd name="connsiteX0" fmla="*/ 0 w 10000"/>
              <a:gd name="connsiteY0" fmla="*/ 606593 h 654917"/>
              <a:gd name="connsiteX1" fmla="*/ 10000 w 10000"/>
              <a:gd name="connsiteY1" fmla="*/ 654917 h 654917"/>
            </a:gdLst>
            <a:ahLst/>
            <a:cxnLst>
              <a:cxn ang="0">
                <a:pos x="connsiteX0" y="connsiteY0"/>
              </a:cxn>
              <a:cxn ang="0">
                <a:pos x="connsiteX1" y="connsiteY1"/>
              </a:cxn>
            </a:cxnLst>
            <a:rect l="l" t="t" r="r" b="b"/>
            <a:pathLst>
              <a:path w="10000" h="654917">
                <a:moveTo>
                  <a:pt x="0" y="606593"/>
                </a:moveTo>
                <a:cubicBezTo>
                  <a:pt x="3252" y="-325065"/>
                  <a:pt x="7397" y="-82951"/>
                  <a:pt x="10000" y="654917"/>
                </a:cubicBezTo>
              </a:path>
            </a:pathLst>
          </a:custGeom>
          <a:noFill/>
          <a:ln w="19050">
            <a:solidFill>
              <a:srgbClr val="C7000B"/>
            </a:solidFill>
            <a:prstDash val="solid"/>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bwMode="gray">
          <a:xfrm>
            <a:off x="1435302" y="5394286"/>
            <a:ext cx="780983" cy="276999"/>
          </a:xfrm>
          <a:prstGeom prst="rect">
            <a:avLst/>
          </a:prstGeom>
          <a:noFill/>
        </p:spPr>
        <p:txBody>
          <a:bodyPr wrap="none" rtlCol="0">
            <a:spAutoFit/>
          </a:bodyPr>
          <a:lstStyle/>
          <a:p>
            <a:pPr algn="ctr" fontAlgn="ctr"/>
            <a:r>
              <a:rPr lang="en-US" sz="1200" dirty="0" smtClean="0">
                <a:solidFill>
                  <a:srgbClr val="C7000B"/>
                </a:solidFill>
                <a:latin typeface="Huawei Sans" panose="020C0503030203020204" pitchFamily="34" charset="0"/>
              </a:rPr>
              <a:t>Isolation</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十字形 51"/>
          <p:cNvSpPr/>
          <p:nvPr/>
        </p:nvSpPr>
        <p:spPr bwMode="gray">
          <a:xfrm rot="2785165">
            <a:off x="1748020" y="5300255"/>
            <a:ext cx="149732" cy="149730"/>
          </a:xfrm>
          <a:prstGeom prst="plus">
            <a:avLst>
              <a:gd name="adj" fmla="val 39697"/>
            </a:avLst>
          </a:prstGeom>
          <a:solidFill>
            <a:srgbClr val="C7000B"/>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Freeform 155"/>
          <p:cNvSpPr/>
          <p:nvPr/>
        </p:nvSpPr>
        <p:spPr bwMode="gray">
          <a:xfrm flipV="1">
            <a:off x="2814683" y="5203992"/>
            <a:ext cx="1055073" cy="171129"/>
          </a:xfrm>
          <a:custGeom>
            <a:avLst/>
            <a:gdLst>
              <a:gd name="connsiteX0" fmla="*/ 0 w 977030"/>
              <a:gd name="connsiteY0" fmla="*/ 201022 h 201022"/>
              <a:gd name="connsiteX1" fmla="*/ 475989 w 977030"/>
              <a:gd name="connsiteY1" fmla="*/ 606 h 201022"/>
              <a:gd name="connsiteX2" fmla="*/ 977030 w 977030"/>
              <a:gd name="connsiteY2" fmla="*/ 150918 h 201022"/>
              <a:gd name="connsiteX0" fmla="*/ 0 w 974649"/>
              <a:gd name="connsiteY0" fmla="*/ 200418 h 202701"/>
              <a:gd name="connsiteX1" fmla="*/ 475989 w 974649"/>
              <a:gd name="connsiteY1" fmla="*/ 2 h 202701"/>
              <a:gd name="connsiteX2" fmla="*/ 974649 w 974649"/>
              <a:gd name="connsiteY2" fmla="*/ 202701 h 202701"/>
              <a:gd name="connsiteX0" fmla="*/ 0 w 974649"/>
              <a:gd name="connsiteY0" fmla="*/ 200418 h 202701"/>
              <a:gd name="connsiteX1" fmla="*/ 475989 w 974649"/>
              <a:gd name="connsiteY1" fmla="*/ 2 h 202701"/>
              <a:gd name="connsiteX2" fmla="*/ 974649 w 974649"/>
              <a:gd name="connsiteY2" fmla="*/ 202701 h 202701"/>
              <a:gd name="connsiteX0" fmla="*/ 0 w 977031"/>
              <a:gd name="connsiteY0" fmla="*/ 200442 h 212250"/>
              <a:gd name="connsiteX1" fmla="*/ 475989 w 977031"/>
              <a:gd name="connsiteY1" fmla="*/ 26 h 212250"/>
              <a:gd name="connsiteX2" fmla="*/ 977031 w 977031"/>
              <a:gd name="connsiteY2" fmla="*/ 212250 h 212250"/>
              <a:gd name="connsiteX0" fmla="*/ 0 w 977031"/>
              <a:gd name="connsiteY0" fmla="*/ 195683 h 207491"/>
              <a:gd name="connsiteX1" fmla="*/ 480751 w 977031"/>
              <a:gd name="connsiteY1" fmla="*/ 29 h 207491"/>
              <a:gd name="connsiteX2" fmla="*/ 977031 w 977031"/>
              <a:gd name="connsiteY2" fmla="*/ 207491 h 207491"/>
              <a:gd name="connsiteX0" fmla="*/ 0 w 977031"/>
              <a:gd name="connsiteY0" fmla="*/ 0 h 11808"/>
              <a:gd name="connsiteX1" fmla="*/ 977031 w 977031"/>
              <a:gd name="connsiteY1" fmla="*/ 11808 h 11808"/>
              <a:gd name="connsiteX0" fmla="*/ 0 w 977031"/>
              <a:gd name="connsiteY0" fmla="*/ 85139 h 85139"/>
              <a:gd name="connsiteX1" fmla="*/ 977031 w 977031"/>
              <a:gd name="connsiteY1" fmla="*/ 0 h 85139"/>
              <a:gd name="connsiteX0" fmla="*/ 0 w 704616"/>
              <a:gd name="connsiteY0" fmla="*/ 3499 h 3499"/>
              <a:gd name="connsiteX1" fmla="*/ 704616 w 704616"/>
              <a:gd name="connsiteY1" fmla="*/ 0 h 3499"/>
              <a:gd name="connsiteX0" fmla="*/ 0 w 10000"/>
              <a:gd name="connsiteY0" fmla="*/ 0 h 48324"/>
              <a:gd name="connsiteX1" fmla="*/ 10000 w 10000"/>
              <a:gd name="connsiteY1" fmla="*/ 48324 h 48324"/>
              <a:gd name="connsiteX0" fmla="*/ 0 w 10000"/>
              <a:gd name="connsiteY0" fmla="*/ 405325 h 453649"/>
              <a:gd name="connsiteX1" fmla="*/ 10000 w 10000"/>
              <a:gd name="connsiteY1" fmla="*/ 453649 h 453649"/>
              <a:gd name="connsiteX0" fmla="*/ 0 w 10000"/>
              <a:gd name="connsiteY0" fmla="*/ 606593 h 654917"/>
              <a:gd name="connsiteX1" fmla="*/ 10000 w 10000"/>
              <a:gd name="connsiteY1" fmla="*/ 654917 h 654917"/>
            </a:gdLst>
            <a:ahLst/>
            <a:cxnLst>
              <a:cxn ang="0">
                <a:pos x="connsiteX0" y="connsiteY0"/>
              </a:cxn>
              <a:cxn ang="0">
                <a:pos x="connsiteX1" y="connsiteY1"/>
              </a:cxn>
            </a:cxnLst>
            <a:rect l="l" t="t" r="r" b="b"/>
            <a:pathLst>
              <a:path w="10000" h="654917">
                <a:moveTo>
                  <a:pt x="0" y="606593"/>
                </a:moveTo>
                <a:cubicBezTo>
                  <a:pt x="3252" y="-325065"/>
                  <a:pt x="7397" y="-82951"/>
                  <a:pt x="10000" y="654917"/>
                </a:cubicBezTo>
              </a:path>
            </a:pathLst>
          </a:custGeom>
          <a:noFill/>
          <a:ln w="19050">
            <a:solidFill>
              <a:srgbClr val="C7000B"/>
            </a:solidFill>
            <a:prstDash val="solid"/>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bwMode="gray">
          <a:xfrm>
            <a:off x="2946018" y="5394286"/>
            <a:ext cx="780983" cy="276999"/>
          </a:xfrm>
          <a:prstGeom prst="rect">
            <a:avLst/>
          </a:prstGeom>
          <a:noFill/>
        </p:spPr>
        <p:txBody>
          <a:bodyPr wrap="none" rtlCol="0">
            <a:spAutoFit/>
          </a:bodyPr>
          <a:lstStyle/>
          <a:p>
            <a:pPr algn="ctr" fontAlgn="ctr"/>
            <a:r>
              <a:rPr lang="en-US" sz="1200" dirty="0" smtClean="0">
                <a:solidFill>
                  <a:srgbClr val="C7000B"/>
                </a:solidFill>
                <a:latin typeface="Huawei Sans" panose="020C0503030203020204" pitchFamily="34" charset="0"/>
              </a:rPr>
              <a:t>Isolation</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十字形 54"/>
          <p:cNvSpPr/>
          <p:nvPr/>
        </p:nvSpPr>
        <p:spPr bwMode="gray">
          <a:xfrm rot="2785165">
            <a:off x="3258736" y="5300255"/>
            <a:ext cx="149732" cy="149730"/>
          </a:xfrm>
          <a:prstGeom prst="plus">
            <a:avLst>
              <a:gd name="adj" fmla="val 39697"/>
            </a:avLst>
          </a:prstGeom>
          <a:solidFill>
            <a:srgbClr val="C7000B"/>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155"/>
          <p:cNvSpPr/>
          <p:nvPr/>
        </p:nvSpPr>
        <p:spPr bwMode="gray">
          <a:xfrm flipV="1">
            <a:off x="4258880" y="5203992"/>
            <a:ext cx="1055073" cy="171129"/>
          </a:xfrm>
          <a:custGeom>
            <a:avLst/>
            <a:gdLst>
              <a:gd name="connsiteX0" fmla="*/ 0 w 977030"/>
              <a:gd name="connsiteY0" fmla="*/ 201022 h 201022"/>
              <a:gd name="connsiteX1" fmla="*/ 475989 w 977030"/>
              <a:gd name="connsiteY1" fmla="*/ 606 h 201022"/>
              <a:gd name="connsiteX2" fmla="*/ 977030 w 977030"/>
              <a:gd name="connsiteY2" fmla="*/ 150918 h 201022"/>
              <a:gd name="connsiteX0" fmla="*/ 0 w 974649"/>
              <a:gd name="connsiteY0" fmla="*/ 200418 h 202701"/>
              <a:gd name="connsiteX1" fmla="*/ 475989 w 974649"/>
              <a:gd name="connsiteY1" fmla="*/ 2 h 202701"/>
              <a:gd name="connsiteX2" fmla="*/ 974649 w 974649"/>
              <a:gd name="connsiteY2" fmla="*/ 202701 h 202701"/>
              <a:gd name="connsiteX0" fmla="*/ 0 w 974649"/>
              <a:gd name="connsiteY0" fmla="*/ 200418 h 202701"/>
              <a:gd name="connsiteX1" fmla="*/ 475989 w 974649"/>
              <a:gd name="connsiteY1" fmla="*/ 2 h 202701"/>
              <a:gd name="connsiteX2" fmla="*/ 974649 w 974649"/>
              <a:gd name="connsiteY2" fmla="*/ 202701 h 202701"/>
              <a:gd name="connsiteX0" fmla="*/ 0 w 977031"/>
              <a:gd name="connsiteY0" fmla="*/ 200442 h 212250"/>
              <a:gd name="connsiteX1" fmla="*/ 475989 w 977031"/>
              <a:gd name="connsiteY1" fmla="*/ 26 h 212250"/>
              <a:gd name="connsiteX2" fmla="*/ 977031 w 977031"/>
              <a:gd name="connsiteY2" fmla="*/ 212250 h 212250"/>
              <a:gd name="connsiteX0" fmla="*/ 0 w 977031"/>
              <a:gd name="connsiteY0" fmla="*/ 195683 h 207491"/>
              <a:gd name="connsiteX1" fmla="*/ 480751 w 977031"/>
              <a:gd name="connsiteY1" fmla="*/ 29 h 207491"/>
              <a:gd name="connsiteX2" fmla="*/ 977031 w 977031"/>
              <a:gd name="connsiteY2" fmla="*/ 207491 h 207491"/>
              <a:gd name="connsiteX0" fmla="*/ 0 w 977031"/>
              <a:gd name="connsiteY0" fmla="*/ 0 h 11808"/>
              <a:gd name="connsiteX1" fmla="*/ 977031 w 977031"/>
              <a:gd name="connsiteY1" fmla="*/ 11808 h 11808"/>
              <a:gd name="connsiteX0" fmla="*/ 0 w 977031"/>
              <a:gd name="connsiteY0" fmla="*/ 85139 h 85139"/>
              <a:gd name="connsiteX1" fmla="*/ 977031 w 977031"/>
              <a:gd name="connsiteY1" fmla="*/ 0 h 85139"/>
              <a:gd name="connsiteX0" fmla="*/ 0 w 704616"/>
              <a:gd name="connsiteY0" fmla="*/ 3499 h 3499"/>
              <a:gd name="connsiteX1" fmla="*/ 704616 w 704616"/>
              <a:gd name="connsiteY1" fmla="*/ 0 h 3499"/>
              <a:gd name="connsiteX0" fmla="*/ 0 w 10000"/>
              <a:gd name="connsiteY0" fmla="*/ 0 h 48324"/>
              <a:gd name="connsiteX1" fmla="*/ 10000 w 10000"/>
              <a:gd name="connsiteY1" fmla="*/ 48324 h 48324"/>
              <a:gd name="connsiteX0" fmla="*/ 0 w 10000"/>
              <a:gd name="connsiteY0" fmla="*/ 405325 h 453649"/>
              <a:gd name="connsiteX1" fmla="*/ 10000 w 10000"/>
              <a:gd name="connsiteY1" fmla="*/ 453649 h 453649"/>
              <a:gd name="connsiteX0" fmla="*/ 0 w 10000"/>
              <a:gd name="connsiteY0" fmla="*/ 606593 h 654917"/>
              <a:gd name="connsiteX1" fmla="*/ 10000 w 10000"/>
              <a:gd name="connsiteY1" fmla="*/ 654917 h 654917"/>
            </a:gdLst>
            <a:ahLst/>
            <a:cxnLst>
              <a:cxn ang="0">
                <a:pos x="connsiteX0" y="connsiteY0"/>
              </a:cxn>
              <a:cxn ang="0">
                <a:pos x="connsiteX1" y="connsiteY1"/>
              </a:cxn>
            </a:cxnLst>
            <a:rect l="l" t="t" r="r" b="b"/>
            <a:pathLst>
              <a:path w="10000" h="654917">
                <a:moveTo>
                  <a:pt x="0" y="606593"/>
                </a:moveTo>
                <a:cubicBezTo>
                  <a:pt x="3252" y="-325065"/>
                  <a:pt x="7397" y="-82951"/>
                  <a:pt x="10000" y="654917"/>
                </a:cubicBezTo>
              </a:path>
            </a:pathLst>
          </a:custGeom>
          <a:noFill/>
          <a:ln w="19050">
            <a:solidFill>
              <a:srgbClr val="C7000B"/>
            </a:solidFill>
            <a:prstDash val="solid"/>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4390215" y="5394286"/>
            <a:ext cx="780983" cy="276999"/>
          </a:xfrm>
          <a:prstGeom prst="rect">
            <a:avLst/>
          </a:prstGeom>
          <a:noFill/>
        </p:spPr>
        <p:txBody>
          <a:bodyPr wrap="none" rtlCol="0">
            <a:spAutoFit/>
          </a:bodyPr>
          <a:lstStyle/>
          <a:p>
            <a:pPr algn="ctr" fontAlgn="ctr"/>
            <a:r>
              <a:rPr lang="en-US" sz="1200" dirty="0" smtClean="0">
                <a:solidFill>
                  <a:srgbClr val="C7000B"/>
                </a:solidFill>
                <a:latin typeface="Huawei Sans" panose="020C0503030203020204" pitchFamily="34" charset="0"/>
              </a:rPr>
              <a:t>Isolation</a:t>
            </a:r>
            <a:endParaRPr lang="en-US" altLang="zh-CN" sz="12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十字形 57"/>
          <p:cNvSpPr/>
          <p:nvPr/>
        </p:nvSpPr>
        <p:spPr bwMode="gray">
          <a:xfrm rot="2785165">
            <a:off x="4702933" y="5300255"/>
            <a:ext cx="149732" cy="149730"/>
          </a:xfrm>
          <a:prstGeom prst="plus">
            <a:avLst>
              <a:gd name="adj" fmla="val 39697"/>
            </a:avLst>
          </a:prstGeom>
          <a:solidFill>
            <a:srgbClr val="C7000B"/>
          </a:solidFill>
          <a:ln w="12700" cap="flat" cmpd="sng" algn="ctr">
            <a:no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Freeform 159"/>
          <p:cNvSpPr/>
          <p:nvPr/>
        </p:nvSpPr>
        <p:spPr bwMode="gray">
          <a:xfrm flipH="1">
            <a:off x="1275999" y="1698836"/>
            <a:ext cx="3663712" cy="191512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85000"/>
              <a:alpha val="48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6" name="Straight Connector 166"/>
          <p:cNvCxnSpPr>
            <a:endCxn id="17" idx="0"/>
          </p:cNvCxnSpPr>
          <p:nvPr/>
        </p:nvCxnSpPr>
        <p:spPr bwMode="gray">
          <a:xfrm>
            <a:off x="4190341" y="3646431"/>
            <a:ext cx="1335649" cy="5242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167"/>
          <p:cNvCxnSpPr>
            <a:endCxn id="3" idx="0"/>
          </p:cNvCxnSpPr>
          <p:nvPr/>
        </p:nvCxnSpPr>
        <p:spPr bwMode="gray">
          <a:xfrm flipH="1">
            <a:off x="4067187" y="3646431"/>
            <a:ext cx="123154" cy="5242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8" name="图片 67" descr="汇聚交换机.png"/>
          <p:cNvPicPr>
            <a:picLocks noChangeAspect="1"/>
          </p:cNvPicPr>
          <p:nvPr/>
        </p:nvPicPr>
        <p:blipFill>
          <a:blip r:embed="rId5" cstate="print"/>
          <a:stretch>
            <a:fillRect/>
          </a:stretch>
        </p:blipFill>
        <p:spPr bwMode="gray">
          <a:xfrm>
            <a:off x="1617442" y="2532555"/>
            <a:ext cx="403334" cy="330001"/>
          </a:xfrm>
          <a:prstGeom prst="rect">
            <a:avLst/>
          </a:prstGeom>
        </p:spPr>
      </p:pic>
      <p:pic>
        <p:nvPicPr>
          <p:cNvPr id="69" name="图片 87" descr="汇聚交换机.png"/>
          <p:cNvPicPr>
            <a:picLocks noChangeAspect="1"/>
          </p:cNvPicPr>
          <p:nvPr/>
        </p:nvPicPr>
        <p:blipFill>
          <a:blip r:embed="rId5" cstate="print"/>
          <a:stretch>
            <a:fillRect/>
          </a:stretch>
        </p:blipFill>
        <p:spPr bwMode="gray">
          <a:xfrm>
            <a:off x="3993059" y="2532555"/>
            <a:ext cx="403334" cy="330001"/>
          </a:xfrm>
          <a:prstGeom prst="rect">
            <a:avLst/>
          </a:prstGeom>
        </p:spPr>
      </p:pic>
      <p:pic>
        <p:nvPicPr>
          <p:cNvPr id="70" name="图片 86" descr="核心交换机.png"/>
          <p:cNvPicPr>
            <a:picLocks noChangeAspect="1"/>
          </p:cNvPicPr>
          <p:nvPr/>
        </p:nvPicPr>
        <p:blipFill>
          <a:blip r:embed="rId6" cstate="print"/>
          <a:stretch>
            <a:fillRect/>
          </a:stretch>
        </p:blipFill>
        <p:spPr bwMode="gray">
          <a:xfrm>
            <a:off x="2717232" y="1648497"/>
            <a:ext cx="443667" cy="363001"/>
          </a:xfrm>
          <a:prstGeom prst="rect">
            <a:avLst/>
          </a:prstGeom>
        </p:spPr>
      </p:pic>
      <p:grpSp>
        <p:nvGrpSpPr>
          <p:cNvPr id="71" name="组合 758"/>
          <p:cNvGrpSpPr/>
          <p:nvPr/>
        </p:nvGrpSpPr>
        <p:grpSpPr bwMode="gray">
          <a:xfrm flipV="1">
            <a:off x="2868469" y="3818521"/>
            <a:ext cx="225699" cy="191129"/>
            <a:chOff x="7440613" y="4868863"/>
            <a:chExt cx="1019175" cy="828675"/>
          </a:xfrm>
          <a:solidFill>
            <a:schemeClr val="bg1">
              <a:lumMod val="50000"/>
            </a:schemeClr>
          </a:solidFill>
        </p:grpSpPr>
        <p:sp>
          <p:nvSpPr>
            <p:cNvPr id="7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74" name="直接连接符 73"/>
          <p:cNvCxnSpPr/>
          <p:nvPr/>
        </p:nvCxnSpPr>
        <p:spPr bwMode="gray">
          <a:xfrm flipH="1">
            <a:off x="1760039" y="3614067"/>
            <a:ext cx="107692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5" name="图片 105" descr="AP.png"/>
          <p:cNvPicPr>
            <a:picLocks noChangeAspect="1"/>
          </p:cNvPicPr>
          <p:nvPr/>
        </p:nvPicPr>
        <p:blipFill>
          <a:blip r:embed="rId7" cstate="print"/>
          <a:stretch>
            <a:fillRect/>
          </a:stretch>
        </p:blipFill>
        <p:spPr bwMode="gray">
          <a:xfrm>
            <a:off x="2779651" y="3449067"/>
            <a:ext cx="403334" cy="330001"/>
          </a:xfrm>
          <a:prstGeom prst="rect">
            <a:avLst/>
          </a:prstGeom>
        </p:spPr>
      </p:pic>
      <p:grpSp>
        <p:nvGrpSpPr>
          <p:cNvPr id="76" name="Group 165"/>
          <p:cNvGrpSpPr/>
          <p:nvPr/>
        </p:nvGrpSpPr>
        <p:grpSpPr bwMode="gray">
          <a:xfrm rot="10800000">
            <a:off x="1406719" y="3646431"/>
            <a:ext cx="823660" cy="502927"/>
            <a:chOff x="-1233037" y="914446"/>
            <a:chExt cx="1573823" cy="778776"/>
          </a:xfrm>
        </p:grpSpPr>
        <p:cxnSp>
          <p:nvCxnSpPr>
            <p:cNvPr id="77" name="Straight Connector 166"/>
            <p:cNvCxnSpPr/>
            <p:nvPr/>
          </p:nvCxnSpPr>
          <p:spPr bwMode="gray">
            <a:xfrm flipH="1" flipV="1">
              <a:off x="-1233037" y="914446"/>
              <a:ext cx="786912"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167"/>
            <p:cNvCxnSpPr/>
            <p:nvPr/>
          </p:nvCxnSpPr>
          <p:spPr bwMode="gray">
            <a:xfrm flipV="1">
              <a:off x="-446125" y="914446"/>
              <a:ext cx="786911" cy="7787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9" name="组合 758"/>
          <p:cNvGrpSpPr/>
          <p:nvPr/>
        </p:nvGrpSpPr>
        <p:grpSpPr bwMode="gray">
          <a:xfrm flipV="1">
            <a:off x="5291993" y="3818521"/>
            <a:ext cx="225699" cy="191129"/>
            <a:chOff x="7440613" y="4868863"/>
            <a:chExt cx="1019175" cy="828675"/>
          </a:xfrm>
          <a:solidFill>
            <a:schemeClr val="bg1">
              <a:lumMod val="50000"/>
            </a:schemeClr>
          </a:solidFill>
        </p:grpSpPr>
        <p:sp>
          <p:nvSpPr>
            <p:cNvPr id="80"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82" name="直接连接符 81"/>
          <p:cNvCxnSpPr/>
          <p:nvPr/>
        </p:nvCxnSpPr>
        <p:spPr bwMode="gray">
          <a:xfrm flipH="1">
            <a:off x="4190341" y="3614067"/>
            <a:ext cx="10701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83" name="图片 105" descr="AP.png"/>
          <p:cNvPicPr>
            <a:picLocks noChangeAspect="1"/>
          </p:cNvPicPr>
          <p:nvPr/>
        </p:nvPicPr>
        <p:blipFill>
          <a:blip r:embed="rId7" cstate="print"/>
          <a:stretch>
            <a:fillRect/>
          </a:stretch>
        </p:blipFill>
        <p:spPr bwMode="gray">
          <a:xfrm>
            <a:off x="5203175" y="3449067"/>
            <a:ext cx="403334" cy="330001"/>
          </a:xfrm>
          <a:prstGeom prst="rect">
            <a:avLst/>
          </a:prstGeom>
        </p:spPr>
      </p:pic>
      <p:pic>
        <p:nvPicPr>
          <p:cNvPr id="84" name="图片 76" descr="接入交换机.png"/>
          <p:cNvPicPr>
            <a:picLocks noChangeAspect="1"/>
          </p:cNvPicPr>
          <p:nvPr/>
        </p:nvPicPr>
        <p:blipFill>
          <a:blip r:embed="rId8" cstate="print"/>
          <a:stretch>
            <a:fillRect/>
          </a:stretch>
        </p:blipFill>
        <p:spPr bwMode="gray">
          <a:xfrm>
            <a:off x="3988673" y="3449067"/>
            <a:ext cx="403334" cy="330001"/>
          </a:xfrm>
          <a:prstGeom prst="rect">
            <a:avLst/>
          </a:prstGeom>
        </p:spPr>
      </p:pic>
      <p:pic>
        <p:nvPicPr>
          <p:cNvPr id="85" name="图片 76" descr="接入交换机.png"/>
          <p:cNvPicPr>
            <a:picLocks noChangeAspect="1"/>
          </p:cNvPicPr>
          <p:nvPr/>
        </p:nvPicPr>
        <p:blipFill>
          <a:blip r:embed="rId8" cstate="print"/>
          <a:stretch>
            <a:fillRect/>
          </a:stretch>
        </p:blipFill>
        <p:spPr bwMode="gray">
          <a:xfrm>
            <a:off x="1613261" y="3449067"/>
            <a:ext cx="403334" cy="330001"/>
          </a:xfrm>
          <a:prstGeom prst="rect">
            <a:avLst/>
          </a:prstGeom>
        </p:spPr>
      </p:pic>
      <p:pic>
        <p:nvPicPr>
          <p:cNvPr id="86" name="图片 8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3637133" y="1514482"/>
            <a:ext cx="1346845" cy="248394"/>
          </a:xfrm>
          <a:prstGeom prst="rect">
            <a:avLst/>
          </a:prstGeom>
        </p:spPr>
      </p:pic>
      <p:sp>
        <p:nvSpPr>
          <p:cNvPr id="87" name="文本框 86"/>
          <p:cNvSpPr txBox="1"/>
          <p:nvPr/>
        </p:nvSpPr>
        <p:spPr bwMode="gray">
          <a:xfrm>
            <a:off x="2644578" y="2580282"/>
            <a:ext cx="907621" cy="369332"/>
          </a:xfrm>
          <a:prstGeom prst="rect">
            <a:avLst/>
          </a:prstGeom>
          <a:noFill/>
        </p:spPr>
        <p:txBody>
          <a:bodyPr wrap="none" rtlCol="0">
            <a:spAutoFit/>
          </a:bodyPr>
          <a:lstStyle/>
          <a:p>
            <a:pPr fontAlgn="ctr"/>
            <a:r>
              <a:rPr lang="en-US" smtClean="0">
                <a:solidFill>
                  <a:schemeClr val="bg1">
                    <a:lumMod val="50000"/>
                  </a:schemeClr>
                </a:solidFill>
                <a:latin typeface="Huawei Sans" panose="020C0503030203020204" pitchFamily="34" charset="0"/>
              </a:rPr>
              <a:t>VXLAN</a:t>
            </a:r>
            <a:endParaRPr lang="en-US" altLang="zh-CN">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圆角矩形 88"/>
          <p:cNvSpPr/>
          <p:nvPr/>
        </p:nvSpPr>
        <p:spPr bwMode="gray">
          <a:xfrm>
            <a:off x="6300792" y="1544149"/>
            <a:ext cx="5448295" cy="1036133"/>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3050" indent="-273050" fontAlgn="ctr">
              <a:lnSpc>
                <a:spcPct val="150000"/>
              </a:lnSpc>
              <a:spcBef>
                <a:spcPts val="0"/>
              </a:spcBef>
              <a:spcAft>
                <a:spcPts val="6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Multiple logical networks, such as the office network and monitoring network, can be built on a simple physical campus network.</a:t>
            </a:r>
          </a:p>
          <a:p>
            <a:pPr marL="273050" indent="-273050" fontAlgn="ctr">
              <a:lnSpc>
                <a:spcPct val="150000"/>
              </a:lnSpc>
              <a:spcBef>
                <a:spcPts val="0"/>
              </a:spcBef>
              <a:spcAft>
                <a:spcPts val="6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The office network is completely isolated from the monitoring network.</a:t>
            </a:r>
            <a:endParaRPr lang="en-US" altLang="zh-CN" sz="1200" dirty="0">
              <a:solidFill>
                <a:schemeClr val="tx1"/>
              </a:solidFill>
              <a:latin typeface="Huawei Sans" panose="020C0503030203020204" pitchFamily="34" charset="0"/>
            </a:endParaRPr>
          </a:p>
        </p:txBody>
      </p:sp>
      <p:sp>
        <p:nvSpPr>
          <p:cNvPr id="90" name="圆角矩形 89"/>
          <p:cNvSpPr/>
          <p:nvPr/>
        </p:nvSpPr>
        <p:spPr bwMode="gray">
          <a:xfrm>
            <a:off x="6300792" y="3104502"/>
            <a:ext cx="5448295" cy="3012049"/>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3050" indent="-273050" fontAlgn="ctr">
              <a:lnSpc>
                <a:spcPct val="150000"/>
              </a:lnSpc>
              <a:spcBef>
                <a:spcPts val="0"/>
              </a:spcBef>
              <a:spcAft>
                <a:spcPts val="6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Deploying ACLs: ACLs can be used to isolate traffic between VLANs. However, ACL configuration is complex and ACLs do not apply to all scenarios.</a:t>
            </a:r>
          </a:p>
          <a:p>
            <a:pPr marL="273050" indent="-273050" fontAlgn="ctr">
              <a:lnSpc>
                <a:spcPct val="150000"/>
              </a:lnSpc>
              <a:spcBef>
                <a:spcPts val="0"/>
              </a:spcBef>
              <a:spcAft>
                <a:spcPts val="6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Build independent physical networks: Separate physical networks can be built for office and monitoring purposes, so services can be isolated. However, this increases network construction costs.</a:t>
            </a:r>
          </a:p>
          <a:p>
            <a:pPr marL="273050" indent="-273050" fontAlgn="ctr">
              <a:lnSpc>
                <a:spcPct val="150000"/>
              </a:lnSpc>
              <a:spcBef>
                <a:spcPts val="0"/>
              </a:spcBef>
              <a:spcAft>
                <a:spcPts val="6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Virtual Routing and Forwarding (VRF): It is also called a VPN instance, which is similar to a virtual device. A VPN instance uses a routing table independent of the root device to completely isolate the VPN instance from the root device, without increasing hardware costs.</a:t>
            </a:r>
            <a:endParaRPr lang="en-US" altLang="zh-CN" sz="1200" dirty="0">
              <a:solidFill>
                <a:schemeClr val="tx1"/>
              </a:solidFill>
              <a:latin typeface="Huawei Sans" panose="020C0503030203020204" pitchFamily="34" charset="0"/>
            </a:endParaRPr>
          </a:p>
        </p:txBody>
      </p:sp>
      <p:sp>
        <p:nvSpPr>
          <p:cNvPr id="91" name="文本框 90"/>
          <p:cNvSpPr txBox="1"/>
          <p:nvPr/>
        </p:nvSpPr>
        <p:spPr bwMode="gray">
          <a:xfrm>
            <a:off x="6300794" y="2681890"/>
            <a:ext cx="5448294"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Solution</a:t>
            </a:r>
            <a:endParaRPr lang="en-US" altLang="zh-CN">
              <a:latin typeface="Huawei Sans" panose="020C0503030203020204" pitchFamily="34" charset="0"/>
            </a:endParaRPr>
          </a:p>
        </p:txBody>
      </p:sp>
      <p:sp>
        <p:nvSpPr>
          <p:cNvPr id="92" name="文本框 91"/>
          <p:cNvSpPr txBox="1"/>
          <p:nvPr/>
        </p:nvSpPr>
        <p:spPr bwMode="gray">
          <a:xfrm>
            <a:off x="6300794" y="1121536"/>
            <a:ext cx="5448294"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Requirements</a:t>
            </a:r>
            <a:endParaRPr lang="en-US" altLang="zh-CN">
              <a:latin typeface="Huawei Sans" panose="020C0503030203020204" pitchFamily="34" charset="0"/>
            </a:endParaRPr>
          </a:p>
        </p:txBody>
      </p:sp>
    </p:spTree>
    <p:extLst>
      <p:ext uri="{BB962C8B-B14F-4D97-AF65-F5344CB8AC3E}">
        <p14:creationId xmlns:p14="http://schemas.microsoft.com/office/powerpoint/2010/main" val="287914908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smtClean="0"/>
              <a:t>Network Admission Control (NAC)</a:t>
            </a:r>
            <a:endParaRPr lang="en-US" altLang="zh-CN"/>
          </a:p>
        </p:txBody>
      </p:sp>
      <p:sp>
        <p:nvSpPr>
          <p:cNvPr id="3" name="Rounded Rectangle 23"/>
          <p:cNvSpPr/>
          <p:nvPr/>
        </p:nvSpPr>
        <p:spPr bwMode="gray">
          <a:xfrm>
            <a:off x="6036905" y="2525771"/>
            <a:ext cx="5292354" cy="470425"/>
          </a:xfrm>
          <a:prstGeom prst="roundRect">
            <a:avLst>
              <a:gd name="adj" fmla="val 7521"/>
            </a:avLst>
          </a:prstGeom>
          <a:solidFill>
            <a:srgbClr val="BEE9EE"/>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45705" rIns="91413" bIns="45705" rtlCol="0" anchor="ctr"/>
          <a:lstStyle/>
          <a:p>
            <a:pPr fontAlgn="ctr"/>
            <a:r>
              <a:rPr lang="en-US" sz="1200" smtClean="0">
                <a:solidFill>
                  <a:schemeClr val="tx2">
                    <a:lumMod val="50000"/>
                  </a:schemeClr>
                </a:solidFill>
                <a:latin typeface="Huawei Sans" panose="020C0503030203020204" pitchFamily="34" charset="0"/>
              </a:rPr>
              <a:t>User terminal</a:t>
            </a:r>
            <a:endParaRPr lang="en-US" altLang="zh-CN" sz="1200">
              <a:solidFill>
                <a:schemeClr val="tx2">
                  <a:lumMod val="50000"/>
                </a:schemeClr>
              </a:solidFill>
              <a:latin typeface="Huawei Sans" panose="020C0503030203020204" pitchFamily="34" charset="0"/>
            </a:endParaRPr>
          </a:p>
        </p:txBody>
      </p:sp>
      <p:sp>
        <p:nvSpPr>
          <p:cNvPr id="4" name="Rounded Rectangle 23"/>
          <p:cNvSpPr/>
          <p:nvPr/>
        </p:nvSpPr>
        <p:spPr bwMode="gray">
          <a:xfrm>
            <a:off x="6036905" y="1987993"/>
            <a:ext cx="5292354" cy="470425"/>
          </a:xfrm>
          <a:prstGeom prst="roundRect">
            <a:avLst>
              <a:gd name="adj" fmla="val 7521"/>
            </a:avLst>
          </a:prstGeom>
          <a:solidFill>
            <a:srgbClr val="BEE9EE"/>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45705" rIns="91413" bIns="45705" rtlCol="0" anchor="ctr"/>
          <a:lstStyle/>
          <a:p>
            <a:pPr fontAlgn="ctr"/>
            <a:endParaRPr lang="en-US" altLang="zh-CN" sz="1400">
              <a:solidFill>
                <a:schemeClr val="tx2">
                  <a:lumMod val="50000"/>
                </a:schemeClr>
              </a:solidFill>
              <a:latin typeface="Huawei Sans" panose="020C0503030203020204" pitchFamily="34" charset="0"/>
            </a:endParaRPr>
          </a:p>
        </p:txBody>
      </p:sp>
      <p:sp>
        <p:nvSpPr>
          <p:cNvPr id="5" name="Rounded Rectangle 23"/>
          <p:cNvSpPr/>
          <p:nvPr/>
        </p:nvSpPr>
        <p:spPr bwMode="gray">
          <a:xfrm>
            <a:off x="6036905" y="1445529"/>
            <a:ext cx="5292354" cy="470425"/>
          </a:xfrm>
          <a:prstGeom prst="roundRect">
            <a:avLst>
              <a:gd name="adj" fmla="val 7521"/>
            </a:avLst>
          </a:prstGeom>
          <a:solidFill>
            <a:srgbClr val="BEE9EE"/>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45705" rIns="91413" bIns="45705" rtlCol="0" anchor="ctr"/>
          <a:lstStyle/>
          <a:p>
            <a:pPr fontAlgn="ctr"/>
            <a:r>
              <a:rPr lang="en-US" sz="1200" dirty="0" smtClean="0">
                <a:solidFill>
                  <a:schemeClr val="tx2">
                    <a:lumMod val="50000"/>
                  </a:schemeClr>
                </a:solidFill>
                <a:latin typeface="Huawei Sans" panose="020C0503030203020204" pitchFamily="34" charset="0"/>
              </a:rPr>
              <a:t>Authentication server</a:t>
            </a:r>
            <a:endParaRPr lang="en-US" altLang="zh-CN" sz="1200" dirty="0">
              <a:solidFill>
                <a:schemeClr val="tx2">
                  <a:lumMod val="50000"/>
                </a:schemeClr>
              </a:solidFill>
              <a:latin typeface="Huawei Sans" panose="020C0503030203020204" pitchFamily="34" charset="0"/>
            </a:endParaRPr>
          </a:p>
        </p:txBody>
      </p:sp>
      <p:sp>
        <p:nvSpPr>
          <p:cNvPr id="6" name="Rounded Rectangle 23"/>
          <p:cNvSpPr/>
          <p:nvPr/>
        </p:nvSpPr>
        <p:spPr bwMode="gray">
          <a:xfrm>
            <a:off x="559837" y="5451193"/>
            <a:ext cx="4818243" cy="575598"/>
          </a:xfrm>
          <a:prstGeom prst="roundRect">
            <a:avLst>
              <a:gd name="adj" fmla="val 7521"/>
            </a:avLst>
          </a:prstGeom>
          <a:gradFill flip="none" rotWithShape="1">
            <a:gsLst>
              <a:gs pos="100000">
                <a:schemeClr val="bg1"/>
              </a:gs>
              <a:gs pos="0">
                <a:srgbClr val="BEE9EE"/>
              </a:gs>
            </a:gsLst>
            <a:lin ang="0" scaled="1"/>
            <a:tileRect/>
          </a:gradFill>
          <a:ln w="9525">
            <a:gradFill flip="none" rotWithShape="1">
              <a:gsLst>
                <a:gs pos="32000">
                  <a:srgbClr val="56C4D2"/>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pPr fontAlgn="ctr"/>
            <a:endParaRPr lang="en-US" altLang="zh-CN" sz="2000">
              <a:solidFill>
                <a:srgbClr val="007FAC"/>
              </a:solidFill>
              <a:latin typeface="Huawei Sans" panose="020C0503030203020204" pitchFamily="34" charset="0"/>
            </a:endParaRPr>
          </a:p>
        </p:txBody>
      </p:sp>
      <p:cxnSp>
        <p:nvCxnSpPr>
          <p:cNvPr id="7" name="Straight Connector 79"/>
          <p:cNvCxnSpPr/>
          <p:nvPr/>
        </p:nvCxnSpPr>
        <p:spPr bwMode="gray">
          <a:xfrm flipH="1">
            <a:off x="3594853" y="2663962"/>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9"/>
          <p:cNvCxnSpPr/>
          <p:nvPr/>
        </p:nvCxnSpPr>
        <p:spPr bwMode="gray">
          <a:xfrm flipH="1">
            <a:off x="3898203" y="2666185"/>
            <a:ext cx="11855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79"/>
          <p:cNvCxnSpPr/>
          <p:nvPr/>
        </p:nvCxnSpPr>
        <p:spPr bwMode="gray">
          <a:xfrm flipH="1">
            <a:off x="2769268" y="2601489"/>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79"/>
          <p:cNvCxnSpPr/>
          <p:nvPr/>
        </p:nvCxnSpPr>
        <p:spPr bwMode="gray">
          <a:xfrm flipH="1" flipV="1">
            <a:off x="3157480" y="2546266"/>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79"/>
          <p:cNvCxnSpPr/>
          <p:nvPr/>
        </p:nvCxnSpPr>
        <p:spPr bwMode="gray">
          <a:xfrm flipH="1" flipV="1">
            <a:off x="2402041" y="2603712"/>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79"/>
          <p:cNvCxnSpPr/>
          <p:nvPr/>
        </p:nvCxnSpPr>
        <p:spPr bwMode="gray">
          <a:xfrm flipH="1">
            <a:off x="3683640" y="2966878"/>
            <a:ext cx="887838"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105" descr="AP.png"/>
          <p:cNvPicPr>
            <a:picLocks noChangeAspect="1"/>
          </p:cNvPicPr>
          <p:nvPr/>
        </p:nvPicPr>
        <p:blipFill>
          <a:blip r:embed="rId3" cstate="print"/>
          <a:stretch>
            <a:fillRect/>
          </a:stretch>
        </p:blipFill>
        <p:spPr bwMode="gray">
          <a:xfrm>
            <a:off x="4408218" y="5120964"/>
            <a:ext cx="335297" cy="274335"/>
          </a:xfrm>
          <a:prstGeom prst="rect">
            <a:avLst/>
          </a:prstGeom>
        </p:spPr>
      </p:pic>
      <p:cxnSp>
        <p:nvCxnSpPr>
          <p:cNvPr id="14" name="Straight Connector 74"/>
          <p:cNvCxnSpPr>
            <a:stCxn id="13" idx="0"/>
            <a:endCxn id="42" idx="2"/>
          </p:cNvCxnSpPr>
          <p:nvPr/>
        </p:nvCxnSpPr>
        <p:spPr bwMode="gray">
          <a:xfrm flipV="1">
            <a:off x="4575867" y="4888867"/>
            <a:ext cx="92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图片 105" descr="AP.png"/>
          <p:cNvPicPr>
            <a:picLocks noChangeAspect="1"/>
          </p:cNvPicPr>
          <p:nvPr/>
        </p:nvPicPr>
        <p:blipFill>
          <a:blip r:embed="rId3" cstate="print"/>
          <a:stretch>
            <a:fillRect/>
          </a:stretch>
        </p:blipFill>
        <p:spPr bwMode="gray">
          <a:xfrm>
            <a:off x="2393652" y="5120964"/>
            <a:ext cx="335297" cy="274335"/>
          </a:xfrm>
          <a:prstGeom prst="rect">
            <a:avLst/>
          </a:prstGeom>
        </p:spPr>
      </p:pic>
      <p:pic>
        <p:nvPicPr>
          <p:cNvPr id="16" name="图片 102" descr="AC-蓝.png"/>
          <p:cNvPicPr>
            <a:picLocks noChangeAspect="1"/>
          </p:cNvPicPr>
          <p:nvPr/>
        </p:nvPicPr>
        <p:blipFill>
          <a:blip r:embed="rId4" cstate="print"/>
          <a:stretch>
            <a:fillRect/>
          </a:stretch>
        </p:blipFill>
        <p:spPr bwMode="gray">
          <a:xfrm>
            <a:off x="1641051" y="2828977"/>
            <a:ext cx="337091" cy="275802"/>
          </a:xfrm>
          <a:prstGeom prst="rect">
            <a:avLst/>
          </a:prstGeom>
        </p:spPr>
      </p:pic>
      <p:pic>
        <p:nvPicPr>
          <p:cNvPr id="17" name="图片 86" descr="核心交换机.png"/>
          <p:cNvPicPr>
            <a:picLocks noChangeAspect="1"/>
          </p:cNvPicPr>
          <p:nvPr/>
        </p:nvPicPr>
        <p:blipFill>
          <a:blip r:embed="rId5" cstate="print"/>
          <a:stretch>
            <a:fillRect/>
          </a:stretch>
        </p:blipFill>
        <p:spPr bwMode="gray">
          <a:xfrm>
            <a:off x="2580170" y="2829711"/>
            <a:ext cx="335297" cy="274335"/>
          </a:xfrm>
          <a:prstGeom prst="rect">
            <a:avLst/>
          </a:prstGeom>
        </p:spPr>
      </p:pic>
      <p:pic>
        <p:nvPicPr>
          <p:cNvPr id="18" name="图片 86" descr="核心交换机.png"/>
          <p:cNvPicPr>
            <a:picLocks noChangeAspect="1"/>
          </p:cNvPicPr>
          <p:nvPr/>
        </p:nvPicPr>
        <p:blipFill>
          <a:blip r:embed="rId5" cstate="print"/>
          <a:stretch>
            <a:fillRect/>
          </a:stretch>
        </p:blipFill>
        <p:spPr bwMode="gray">
          <a:xfrm>
            <a:off x="3401892" y="2829711"/>
            <a:ext cx="335297" cy="274335"/>
          </a:xfrm>
          <a:prstGeom prst="rect">
            <a:avLst/>
          </a:prstGeom>
        </p:spPr>
      </p:pic>
      <p:cxnSp>
        <p:nvCxnSpPr>
          <p:cNvPr id="19" name="Straight Connector 13"/>
          <p:cNvCxnSpPr>
            <a:stCxn id="17" idx="3"/>
            <a:endCxn id="18" idx="1"/>
          </p:cNvCxnSpPr>
          <p:nvPr/>
        </p:nvCxnSpPr>
        <p:spPr bwMode="gray">
          <a:xfrm>
            <a:off x="2915467" y="2966879"/>
            <a:ext cx="486425"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20" name="图片 87" descr="汇聚交换机.png"/>
          <p:cNvPicPr>
            <a:picLocks noChangeAspect="1"/>
          </p:cNvPicPr>
          <p:nvPr/>
        </p:nvPicPr>
        <p:blipFill>
          <a:blip r:embed="rId6" cstate="print"/>
          <a:stretch>
            <a:fillRect/>
          </a:stretch>
        </p:blipFill>
        <p:spPr bwMode="gray">
          <a:xfrm>
            <a:off x="1574890" y="3732472"/>
            <a:ext cx="335297" cy="274335"/>
          </a:xfrm>
          <a:prstGeom prst="rect">
            <a:avLst/>
          </a:prstGeom>
        </p:spPr>
      </p:pic>
      <p:pic>
        <p:nvPicPr>
          <p:cNvPr id="21" name="图片 87" descr="汇聚交换机.png"/>
          <p:cNvPicPr>
            <a:picLocks noChangeAspect="1"/>
          </p:cNvPicPr>
          <p:nvPr/>
        </p:nvPicPr>
        <p:blipFill>
          <a:blip r:embed="rId6" cstate="print"/>
          <a:stretch>
            <a:fillRect/>
          </a:stretch>
        </p:blipFill>
        <p:spPr bwMode="gray">
          <a:xfrm>
            <a:off x="2394639" y="3732472"/>
            <a:ext cx="335297" cy="274335"/>
          </a:xfrm>
          <a:prstGeom prst="rect">
            <a:avLst/>
          </a:prstGeom>
        </p:spPr>
      </p:pic>
      <p:cxnSp>
        <p:nvCxnSpPr>
          <p:cNvPr id="22" name="Straight Connector 16"/>
          <p:cNvCxnSpPr>
            <a:stCxn id="20" idx="3"/>
            <a:endCxn id="21" idx="1"/>
          </p:cNvCxnSpPr>
          <p:nvPr/>
        </p:nvCxnSpPr>
        <p:spPr bwMode="gray">
          <a:xfrm>
            <a:off x="1910187" y="3869640"/>
            <a:ext cx="48445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23" name="图片 87" descr="汇聚交换机.png"/>
          <p:cNvPicPr>
            <a:picLocks noChangeAspect="1"/>
          </p:cNvPicPr>
          <p:nvPr/>
        </p:nvPicPr>
        <p:blipFill>
          <a:blip r:embed="rId6" cstate="print"/>
          <a:stretch>
            <a:fillRect/>
          </a:stretch>
        </p:blipFill>
        <p:spPr bwMode="gray">
          <a:xfrm>
            <a:off x="3588409" y="3732472"/>
            <a:ext cx="335297" cy="274335"/>
          </a:xfrm>
          <a:prstGeom prst="rect">
            <a:avLst/>
          </a:prstGeom>
        </p:spPr>
      </p:pic>
      <p:pic>
        <p:nvPicPr>
          <p:cNvPr id="24" name="图片 87" descr="汇聚交换机.png"/>
          <p:cNvPicPr>
            <a:picLocks noChangeAspect="1"/>
          </p:cNvPicPr>
          <p:nvPr/>
        </p:nvPicPr>
        <p:blipFill>
          <a:blip r:embed="rId6" cstate="print"/>
          <a:stretch>
            <a:fillRect/>
          </a:stretch>
        </p:blipFill>
        <p:spPr bwMode="gray">
          <a:xfrm>
            <a:off x="4409145" y="3732472"/>
            <a:ext cx="335297" cy="274335"/>
          </a:xfrm>
          <a:prstGeom prst="rect">
            <a:avLst/>
          </a:prstGeom>
        </p:spPr>
      </p:pic>
      <p:cxnSp>
        <p:nvCxnSpPr>
          <p:cNvPr id="25" name="Straight Connector 29"/>
          <p:cNvCxnSpPr>
            <a:stCxn id="23" idx="3"/>
            <a:endCxn id="24" idx="1"/>
          </p:cNvCxnSpPr>
          <p:nvPr/>
        </p:nvCxnSpPr>
        <p:spPr bwMode="gray">
          <a:xfrm>
            <a:off x="3923706" y="3869640"/>
            <a:ext cx="485439"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 name="Straight Connector 30"/>
          <p:cNvCxnSpPr>
            <a:stCxn id="20" idx="0"/>
            <a:endCxn id="17" idx="2"/>
          </p:cNvCxnSpPr>
          <p:nvPr/>
        </p:nvCxnSpPr>
        <p:spPr bwMode="gray">
          <a:xfrm flipV="1">
            <a:off x="1742539" y="3104046"/>
            <a:ext cx="1005280"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33"/>
          <p:cNvCxnSpPr>
            <a:stCxn id="21" idx="0"/>
            <a:endCxn id="18" idx="2"/>
          </p:cNvCxnSpPr>
          <p:nvPr/>
        </p:nvCxnSpPr>
        <p:spPr bwMode="gray">
          <a:xfrm flipV="1">
            <a:off x="2562288" y="3104046"/>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36"/>
          <p:cNvCxnSpPr>
            <a:stCxn id="23" idx="0"/>
            <a:endCxn id="17" idx="2"/>
          </p:cNvCxnSpPr>
          <p:nvPr/>
        </p:nvCxnSpPr>
        <p:spPr bwMode="gray">
          <a:xfrm flipH="1" flipV="1">
            <a:off x="2747819" y="3104046"/>
            <a:ext cx="1008239"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39"/>
          <p:cNvCxnSpPr>
            <a:stCxn id="24" idx="0"/>
            <a:endCxn id="18" idx="2"/>
          </p:cNvCxnSpPr>
          <p:nvPr/>
        </p:nvCxnSpPr>
        <p:spPr bwMode="gray">
          <a:xfrm flipH="1" flipV="1">
            <a:off x="3569541" y="3104046"/>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Oval 42"/>
          <p:cNvSpPr/>
          <p:nvPr/>
        </p:nvSpPr>
        <p:spPr bwMode="gray">
          <a:xfrm rot="3077028">
            <a:off x="2355847" y="3382785"/>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pic>
        <p:nvPicPr>
          <p:cNvPr id="31" name="图片 30" descr="堆叠交换机蓝.png"/>
          <p:cNvPicPr>
            <a:picLocks noChangeAspect="1"/>
          </p:cNvPicPr>
          <p:nvPr/>
        </p:nvPicPr>
        <p:blipFill>
          <a:blip r:embed="rId7" cstate="print"/>
          <a:stretch>
            <a:fillRect/>
          </a:stretch>
        </p:blipFill>
        <p:spPr bwMode="gray">
          <a:xfrm>
            <a:off x="1573993" y="4613065"/>
            <a:ext cx="337091" cy="275802"/>
          </a:xfrm>
          <a:prstGeom prst="rect">
            <a:avLst/>
          </a:prstGeom>
        </p:spPr>
      </p:pic>
      <p:pic>
        <p:nvPicPr>
          <p:cNvPr id="32" name="图片 106" descr="堆叠交换机蓝.png"/>
          <p:cNvPicPr>
            <a:picLocks noChangeAspect="1"/>
          </p:cNvPicPr>
          <p:nvPr/>
        </p:nvPicPr>
        <p:blipFill>
          <a:blip r:embed="rId7" cstate="print"/>
          <a:stretch>
            <a:fillRect/>
          </a:stretch>
        </p:blipFill>
        <p:spPr bwMode="gray">
          <a:xfrm>
            <a:off x="2393742" y="4613065"/>
            <a:ext cx="337091" cy="275802"/>
          </a:xfrm>
          <a:prstGeom prst="rect">
            <a:avLst/>
          </a:prstGeom>
        </p:spPr>
      </p:pic>
      <p:cxnSp>
        <p:nvCxnSpPr>
          <p:cNvPr id="33" name="Straight Connector 34"/>
          <p:cNvCxnSpPr>
            <a:stCxn id="31" idx="0"/>
            <a:endCxn id="20" idx="2"/>
          </p:cNvCxnSpPr>
          <p:nvPr/>
        </p:nvCxnSpPr>
        <p:spPr bwMode="gray">
          <a:xfrm flipV="1">
            <a:off x="1742539" y="4006807"/>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5"/>
          <p:cNvCxnSpPr>
            <a:stCxn id="31" idx="0"/>
            <a:endCxn id="21" idx="2"/>
          </p:cNvCxnSpPr>
          <p:nvPr/>
        </p:nvCxnSpPr>
        <p:spPr bwMode="gray">
          <a:xfrm flipV="1">
            <a:off x="1742539" y="4006807"/>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7"/>
          <p:cNvCxnSpPr>
            <a:stCxn id="32" idx="0"/>
            <a:endCxn id="20" idx="2"/>
          </p:cNvCxnSpPr>
          <p:nvPr/>
        </p:nvCxnSpPr>
        <p:spPr bwMode="gray">
          <a:xfrm flipH="1" flipV="1">
            <a:off x="1742539" y="4006807"/>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8"/>
          <p:cNvCxnSpPr>
            <a:stCxn id="32" idx="0"/>
            <a:endCxn id="21" idx="2"/>
          </p:cNvCxnSpPr>
          <p:nvPr/>
        </p:nvCxnSpPr>
        <p:spPr bwMode="gray">
          <a:xfrm flipV="1">
            <a:off x="2562288" y="4006807"/>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7" name="Group 40"/>
          <p:cNvGrpSpPr/>
          <p:nvPr/>
        </p:nvGrpSpPr>
        <p:grpSpPr bwMode="gray">
          <a:xfrm>
            <a:off x="2021430" y="4719168"/>
            <a:ext cx="261965" cy="61979"/>
            <a:chOff x="559282" y="6488261"/>
            <a:chExt cx="261965" cy="61979"/>
          </a:xfrm>
          <a:solidFill>
            <a:schemeClr val="bg1">
              <a:lumMod val="50000"/>
            </a:schemeClr>
          </a:solidFill>
        </p:grpSpPr>
        <p:sp>
          <p:nvSpPr>
            <p:cNvPr id="38" name="Oval 4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39" name="Oval 4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40" name="Oval 4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pic>
        <p:nvPicPr>
          <p:cNvPr id="41" name="图片 106" descr="堆叠交换机蓝.png"/>
          <p:cNvPicPr>
            <a:picLocks noChangeAspect="1"/>
          </p:cNvPicPr>
          <p:nvPr/>
        </p:nvPicPr>
        <p:blipFill>
          <a:blip r:embed="rId7" cstate="print"/>
          <a:stretch>
            <a:fillRect/>
          </a:stretch>
        </p:blipFill>
        <p:spPr bwMode="gray">
          <a:xfrm>
            <a:off x="3587512" y="4613065"/>
            <a:ext cx="337091" cy="275802"/>
          </a:xfrm>
          <a:prstGeom prst="rect">
            <a:avLst/>
          </a:prstGeom>
        </p:spPr>
      </p:pic>
      <p:pic>
        <p:nvPicPr>
          <p:cNvPr id="42" name="图片 106" descr="堆叠交换机蓝.png"/>
          <p:cNvPicPr>
            <a:picLocks noChangeAspect="1"/>
          </p:cNvPicPr>
          <p:nvPr/>
        </p:nvPicPr>
        <p:blipFill>
          <a:blip r:embed="rId7" cstate="print"/>
          <a:stretch>
            <a:fillRect/>
          </a:stretch>
        </p:blipFill>
        <p:spPr bwMode="gray">
          <a:xfrm>
            <a:off x="4408248" y="4613065"/>
            <a:ext cx="337091" cy="275802"/>
          </a:xfrm>
          <a:prstGeom prst="rect">
            <a:avLst/>
          </a:prstGeom>
        </p:spPr>
      </p:pic>
      <p:grpSp>
        <p:nvGrpSpPr>
          <p:cNvPr id="43" name="Group 54"/>
          <p:cNvGrpSpPr/>
          <p:nvPr/>
        </p:nvGrpSpPr>
        <p:grpSpPr bwMode="gray">
          <a:xfrm>
            <a:off x="4035936" y="4719168"/>
            <a:ext cx="261965" cy="61979"/>
            <a:chOff x="559282" y="6488261"/>
            <a:chExt cx="261965" cy="61979"/>
          </a:xfrm>
          <a:solidFill>
            <a:schemeClr val="bg1">
              <a:lumMod val="50000"/>
            </a:schemeClr>
          </a:solidFill>
        </p:grpSpPr>
        <p:sp>
          <p:nvSpPr>
            <p:cNvPr id="44" name="Oval 55"/>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45" name="Oval 56"/>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46" name="Oval 57"/>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cxnSp>
        <p:nvCxnSpPr>
          <p:cNvPr id="47" name="Straight Connector 58"/>
          <p:cNvCxnSpPr>
            <a:stCxn id="41" idx="0"/>
            <a:endCxn id="23" idx="2"/>
          </p:cNvCxnSpPr>
          <p:nvPr/>
        </p:nvCxnSpPr>
        <p:spPr bwMode="gray">
          <a:xfrm flipV="1">
            <a:off x="3756058" y="4006807"/>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61"/>
          <p:cNvCxnSpPr>
            <a:stCxn id="42" idx="0"/>
            <a:endCxn id="24" idx="2"/>
          </p:cNvCxnSpPr>
          <p:nvPr/>
        </p:nvCxnSpPr>
        <p:spPr bwMode="gray">
          <a:xfrm flipV="1">
            <a:off x="4576794" y="4006807"/>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64"/>
          <p:cNvCxnSpPr>
            <a:stCxn id="41" idx="0"/>
            <a:endCxn id="24" idx="2"/>
          </p:cNvCxnSpPr>
          <p:nvPr/>
        </p:nvCxnSpPr>
        <p:spPr bwMode="gray">
          <a:xfrm flipV="1">
            <a:off x="3756058" y="4006807"/>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67"/>
          <p:cNvCxnSpPr>
            <a:stCxn id="42" idx="0"/>
            <a:endCxn id="23" idx="2"/>
          </p:cNvCxnSpPr>
          <p:nvPr/>
        </p:nvCxnSpPr>
        <p:spPr bwMode="gray">
          <a:xfrm flipH="1" flipV="1">
            <a:off x="3756058" y="4006807"/>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70"/>
          <p:cNvCxnSpPr>
            <a:stCxn id="15" idx="0"/>
            <a:endCxn id="32" idx="2"/>
          </p:cNvCxnSpPr>
          <p:nvPr/>
        </p:nvCxnSpPr>
        <p:spPr bwMode="gray">
          <a:xfrm flipV="1">
            <a:off x="2561301" y="4888867"/>
            <a:ext cx="98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79"/>
          <p:cNvCxnSpPr>
            <a:stCxn id="17" idx="1"/>
            <a:endCxn id="16" idx="3"/>
          </p:cNvCxnSpPr>
          <p:nvPr/>
        </p:nvCxnSpPr>
        <p:spPr bwMode="gray">
          <a:xfrm flipH="1" flipV="1">
            <a:off x="1978142" y="2966878"/>
            <a:ext cx="602028"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3"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577169" y="1703770"/>
            <a:ext cx="337091" cy="275801"/>
          </a:xfrm>
          <a:prstGeom prst="rect">
            <a:avLst/>
          </a:prstGeom>
          <a:noFill/>
        </p:spPr>
      </p:pic>
      <p:pic>
        <p:nvPicPr>
          <p:cNvPr id="54"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400995" y="1703770"/>
            <a:ext cx="337091" cy="275801"/>
          </a:xfrm>
          <a:prstGeom prst="rect">
            <a:avLst/>
          </a:prstGeom>
          <a:noFill/>
        </p:spPr>
      </p:pic>
      <p:cxnSp>
        <p:nvCxnSpPr>
          <p:cNvPr id="55" name="Straight Connector 98"/>
          <p:cNvCxnSpPr>
            <a:stCxn id="54" idx="2"/>
            <a:endCxn id="18" idx="0"/>
          </p:cNvCxnSpPr>
          <p:nvPr/>
        </p:nvCxnSpPr>
        <p:spPr bwMode="gray">
          <a:xfrm>
            <a:off x="3569541" y="1979571"/>
            <a:ext cx="0" cy="8501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101"/>
          <p:cNvCxnSpPr>
            <a:stCxn id="53" idx="2"/>
            <a:endCxn id="17" idx="0"/>
          </p:cNvCxnSpPr>
          <p:nvPr/>
        </p:nvCxnSpPr>
        <p:spPr bwMode="gray">
          <a:xfrm>
            <a:off x="2745715" y="1979571"/>
            <a:ext cx="2104" cy="8501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104"/>
          <p:cNvCxnSpPr>
            <a:stCxn id="53" idx="3"/>
            <a:endCxn id="54" idx="1"/>
          </p:cNvCxnSpPr>
          <p:nvPr/>
        </p:nvCxnSpPr>
        <p:spPr bwMode="gray">
          <a:xfrm>
            <a:off x="2914260" y="1841671"/>
            <a:ext cx="4867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Oval 59"/>
          <p:cNvSpPr/>
          <p:nvPr/>
        </p:nvSpPr>
        <p:spPr bwMode="gray">
          <a:xfrm rot="1782887">
            <a:off x="1665355" y="4408524"/>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sp>
        <p:nvSpPr>
          <p:cNvPr id="59" name="Oval 62"/>
          <p:cNvSpPr/>
          <p:nvPr/>
        </p:nvSpPr>
        <p:spPr bwMode="gray">
          <a:xfrm rot="19401600">
            <a:off x="2323256" y="4421275"/>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sp>
        <p:nvSpPr>
          <p:cNvPr id="60" name="Oval 63"/>
          <p:cNvSpPr/>
          <p:nvPr/>
        </p:nvSpPr>
        <p:spPr bwMode="gray">
          <a:xfrm rot="1782887">
            <a:off x="3666769" y="4440403"/>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sp>
        <p:nvSpPr>
          <p:cNvPr id="61" name="Oval 65"/>
          <p:cNvSpPr/>
          <p:nvPr/>
        </p:nvSpPr>
        <p:spPr bwMode="gray">
          <a:xfrm rot="19401600">
            <a:off x="4361593" y="4415591"/>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pic>
        <p:nvPicPr>
          <p:cNvPr id="62" name="图片 14" descr="日志告警服务器-蓝.png"/>
          <p:cNvPicPr>
            <a:picLocks noChangeAspect="1"/>
          </p:cNvPicPr>
          <p:nvPr/>
        </p:nvPicPr>
        <p:blipFill>
          <a:blip r:embed="rId9" cstate="print"/>
          <a:stretch>
            <a:fillRect/>
          </a:stretch>
        </p:blipFill>
        <p:spPr bwMode="gray">
          <a:xfrm>
            <a:off x="1478582" y="5591844"/>
            <a:ext cx="304595" cy="190195"/>
          </a:xfrm>
          <a:prstGeom prst="rect">
            <a:avLst/>
          </a:prstGeom>
        </p:spPr>
      </p:pic>
      <p:pic>
        <p:nvPicPr>
          <p:cNvPr id="63" name="图片 42" descr="IP电话.png"/>
          <p:cNvPicPr>
            <a:picLocks noChangeAspect="1"/>
          </p:cNvPicPr>
          <p:nvPr/>
        </p:nvPicPr>
        <p:blipFill>
          <a:blip r:embed="rId10" cstate="print"/>
          <a:stretch>
            <a:fillRect/>
          </a:stretch>
        </p:blipFill>
        <p:spPr bwMode="gray">
          <a:xfrm>
            <a:off x="2334226" y="5529351"/>
            <a:ext cx="335265" cy="315180"/>
          </a:xfrm>
          <a:prstGeom prst="rect">
            <a:avLst/>
          </a:prstGeom>
        </p:spPr>
      </p:pic>
      <p:pic>
        <p:nvPicPr>
          <p:cNvPr id="64" name="图片 11" descr="开放网络-蓝.png"/>
          <p:cNvPicPr>
            <a:picLocks noChangeAspect="1"/>
          </p:cNvPicPr>
          <p:nvPr/>
        </p:nvPicPr>
        <p:blipFill>
          <a:blip r:embed="rId11" cstate="print"/>
          <a:stretch>
            <a:fillRect/>
          </a:stretch>
        </p:blipFill>
        <p:spPr bwMode="gray">
          <a:xfrm>
            <a:off x="3522792" y="5569705"/>
            <a:ext cx="304595" cy="234472"/>
          </a:xfrm>
          <a:prstGeom prst="rect">
            <a:avLst/>
          </a:prstGeom>
        </p:spPr>
      </p:pic>
      <p:pic>
        <p:nvPicPr>
          <p:cNvPr id="65" name="图片 158" descr="SAN网络-蓝.png"/>
          <p:cNvPicPr>
            <a:picLocks noChangeAspect="1"/>
          </p:cNvPicPr>
          <p:nvPr/>
        </p:nvPicPr>
        <p:blipFill>
          <a:blip r:embed="rId12" cstate="print"/>
          <a:stretch>
            <a:fillRect/>
          </a:stretch>
        </p:blipFill>
        <p:spPr bwMode="gray">
          <a:xfrm>
            <a:off x="1975641" y="5550863"/>
            <a:ext cx="166121" cy="272157"/>
          </a:xfrm>
          <a:prstGeom prst="rect">
            <a:avLst/>
          </a:prstGeom>
        </p:spPr>
      </p:pic>
      <p:pic>
        <p:nvPicPr>
          <p:cNvPr id="66" name="图片 47" descr="打印机.png"/>
          <p:cNvPicPr>
            <a:picLocks noChangeAspect="1"/>
          </p:cNvPicPr>
          <p:nvPr/>
        </p:nvPicPr>
        <p:blipFill>
          <a:blip r:embed="rId13" cstate="print"/>
          <a:stretch>
            <a:fillRect/>
          </a:stretch>
        </p:blipFill>
        <p:spPr bwMode="gray">
          <a:xfrm>
            <a:off x="4398693" y="5553939"/>
            <a:ext cx="334175" cy="266004"/>
          </a:xfrm>
          <a:prstGeom prst="rect">
            <a:avLst/>
          </a:prstGeom>
        </p:spPr>
      </p:pic>
      <p:pic>
        <p:nvPicPr>
          <p:cNvPr id="67" name="图片 157" descr="故障链路.png"/>
          <p:cNvPicPr>
            <a:picLocks noChangeAspect="1"/>
          </p:cNvPicPr>
          <p:nvPr/>
        </p:nvPicPr>
        <p:blipFill>
          <a:blip r:embed="rId14" cstate="print"/>
          <a:stretch>
            <a:fillRect/>
          </a:stretch>
        </p:blipFill>
        <p:spPr bwMode="gray">
          <a:xfrm>
            <a:off x="3945392" y="5561929"/>
            <a:ext cx="335297" cy="250025"/>
          </a:xfrm>
          <a:prstGeom prst="rect">
            <a:avLst/>
          </a:prstGeom>
        </p:spPr>
      </p:pic>
      <p:sp>
        <p:nvSpPr>
          <p:cNvPr id="68" name="Oval 92"/>
          <p:cNvSpPr/>
          <p:nvPr/>
        </p:nvSpPr>
        <p:spPr bwMode="gray">
          <a:xfrm rot="18651691">
            <a:off x="3400155" y="3400273"/>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a:latin typeface="Huawei Sans" panose="020C0503030203020204" pitchFamily="34" charset="0"/>
            </a:endParaRPr>
          </a:p>
        </p:txBody>
      </p:sp>
      <p:grpSp>
        <p:nvGrpSpPr>
          <p:cNvPr id="70" name="组合 35"/>
          <p:cNvGrpSpPr/>
          <p:nvPr/>
        </p:nvGrpSpPr>
        <p:grpSpPr bwMode="gray">
          <a:xfrm>
            <a:off x="2439548" y="1324375"/>
            <a:ext cx="633070" cy="358898"/>
            <a:chOff x="3269076" y="1744970"/>
            <a:chExt cx="1860118" cy="1054529"/>
          </a:xfrm>
          <a:solidFill>
            <a:schemeClr val="bg1">
              <a:lumMod val="85000"/>
            </a:schemeClr>
          </a:solidFill>
        </p:grpSpPr>
        <p:sp>
          <p:nvSpPr>
            <p:cNvPr id="72" name="矩形 36"/>
            <p:cNvSpPr/>
            <p:nvPr/>
          </p:nvSpPr>
          <p:spPr bwMode="gray">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atin typeface="Huawei Sans" panose="020C0503030203020204" pitchFamily="34" charset="0"/>
              </a:endParaRPr>
            </a:p>
          </p:txBody>
        </p:sp>
        <p:sp>
          <p:nvSpPr>
            <p:cNvPr id="73"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latin typeface="Huawei Sans" panose="020C0503030203020204" pitchFamily="34" charset="0"/>
                <a:ea typeface="ＭＳ Ｐゴシック" pitchFamily="34" charset="-128"/>
              </a:endParaRPr>
            </a:p>
          </p:txBody>
        </p:sp>
        <p:sp>
          <p:nvSpPr>
            <p:cNvPr id="74"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latin typeface="Huawei Sans" panose="020C0503030203020204" pitchFamily="34" charset="0"/>
                <a:ea typeface="ＭＳ Ｐゴシック" pitchFamily="34" charset="-128"/>
              </a:endParaRPr>
            </a:p>
          </p:txBody>
        </p:sp>
        <p:sp>
          <p:nvSpPr>
            <p:cNvPr id="75"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latin typeface="Huawei Sans" panose="020C0503030203020204" pitchFamily="34" charset="0"/>
                <a:ea typeface="ＭＳ Ｐゴシック" pitchFamily="34" charset="-128"/>
              </a:endParaRPr>
            </a:p>
          </p:txBody>
        </p:sp>
        <p:sp>
          <p:nvSpPr>
            <p:cNvPr id="76"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latin typeface="Huawei Sans" panose="020C0503030203020204" pitchFamily="34" charset="0"/>
                <a:ea typeface="ＭＳ Ｐゴシック" pitchFamily="34" charset="-128"/>
              </a:endParaRPr>
            </a:p>
          </p:txBody>
        </p:sp>
        <p:sp>
          <p:nvSpPr>
            <p:cNvPr id="77"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latin typeface="Huawei Sans" panose="020C0503030203020204" pitchFamily="34" charset="0"/>
                <a:ea typeface="ＭＳ Ｐゴシック" pitchFamily="34" charset="-128"/>
              </a:endParaRPr>
            </a:p>
          </p:txBody>
        </p:sp>
      </p:grpSp>
      <p:sp>
        <p:nvSpPr>
          <p:cNvPr id="71" name="TextBox 114"/>
          <p:cNvSpPr txBox="1"/>
          <p:nvPr/>
        </p:nvSpPr>
        <p:spPr bwMode="gray">
          <a:xfrm>
            <a:off x="2361584" y="1422583"/>
            <a:ext cx="788999"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Internet</a:t>
            </a:r>
            <a:endParaRPr lang="en-US" altLang="zh-CN" sz="1200" b="1" dirty="0">
              <a:latin typeface="Huawei Sans" panose="020C0503030203020204" pitchFamily="34" charset="0"/>
            </a:endParaRPr>
          </a:p>
        </p:txBody>
      </p:sp>
      <p:grpSp>
        <p:nvGrpSpPr>
          <p:cNvPr id="79" name="组合 35"/>
          <p:cNvGrpSpPr/>
          <p:nvPr/>
        </p:nvGrpSpPr>
        <p:grpSpPr bwMode="gray">
          <a:xfrm>
            <a:off x="3253005" y="1324375"/>
            <a:ext cx="633070" cy="358898"/>
            <a:chOff x="3269076" y="1744970"/>
            <a:chExt cx="1860118" cy="1054529"/>
          </a:xfrm>
          <a:solidFill>
            <a:schemeClr val="bg1">
              <a:lumMod val="85000"/>
            </a:schemeClr>
          </a:solidFill>
        </p:grpSpPr>
        <p:sp>
          <p:nvSpPr>
            <p:cNvPr id="81" name="矩形 36"/>
            <p:cNvSpPr/>
            <p:nvPr/>
          </p:nvSpPr>
          <p:spPr bwMode="gray">
            <a:xfrm>
              <a:off x="3495526" y="2457907"/>
              <a:ext cx="1426464" cy="3415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atin typeface="Huawei Sans" panose="020C0503030203020204" pitchFamily="34" charset="0"/>
              </a:endParaRPr>
            </a:p>
          </p:txBody>
        </p:sp>
        <p:sp>
          <p:nvSpPr>
            <p:cNvPr id="82"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latin typeface="Huawei Sans" panose="020C0503030203020204" pitchFamily="34" charset="0"/>
                <a:ea typeface="ＭＳ Ｐゴシック" pitchFamily="34" charset="-128"/>
              </a:endParaRPr>
            </a:p>
          </p:txBody>
        </p:sp>
        <p:sp>
          <p:nvSpPr>
            <p:cNvPr id="83"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latin typeface="Huawei Sans" panose="020C0503030203020204" pitchFamily="34" charset="0"/>
                <a:ea typeface="ＭＳ Ｐゴシック" pitchFamily="34" charset="-128"/>
              </a:endParaRPr>
            </a:p>
          </p:txBody>
        </p:sp>
        <p:sp>
          <p:nvSpPr>
            <p:cNvPr id="84"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latin typeface="Huawei Sans" panose="020C0503030203020204" pitchFamily="34" charset="0"/>
                <a:ea typeface="ＭＳ Ｐゴシック" pitchFamily="34" charset="-128"/>
              </a:endParaRPr>
            </a:p>
          </p:txBody>
        </p:sp>
        <p:sp>
          <p:nvSpPr>
            <p:cNvPr id="85"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latin typeface="Huawei Sans" panose="020C0503030203020204" pitchFamily="34" charset="0"/>
                <a:ea typeface="ＭＳ Ｐゴシック" pitchFamily="34" charset="-128"/>
              </a:endParaRPr>
            </a:p>
          </p:txBody>
        </p:sp>
        <p:sp>
          <p:nvSpPr>
            <p:cNvPr id="86"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784225" eaLnBrk="0" fontAlgn="ctr" hangingPunct="0">
                <a:spcBef>
                  <a:spcPct val="0"/>
                </a:spcBef>
                <a:spcAft>
                  <a:spcPct val="0"/>
                </a:spcAft>
              </a:pPr>
              <a:endParaRPr lang="en-US" altLang="zh-CN" sz="2100">
                <a:latin typeface="Huawei Sans" panose="020C0503030203020204" pitchFamily="34" charset="0"/>
                <a:ea typeface="ＭＳ Ｐゴシック" pitchFamily="34" charset="-128"/>
              </a:endParaRPr>
            </a:p>
          </p:txBody>
        </p:sp>
      </p:grpSp>
      <p:sp>
        <p:nvSpPr>
          <p:cNvPr id="80" name="TextBox 117"/>
          <p:cNvSpPr txBox="1"/>
          <p:nvPr/>
        </p:nvSpPr>
        <p:spPr bwMode="gray">
          <a:xfrm>
            <a:off x="3283245" y="1422583"/>
            <a:ext cx="572594" cy="276999"/>
          </a:xfrm>
          <a:prstGeom prst="rect">
            <a:avLst/>
          </a:prstGeom>
          <a:noFill/>
        </p:spPr>
        <p:txBody>
          <a:bodyPr wrap="none" rtlCol="0">
            <a:spAutoFit/>
          </a:bodyPr>
          <a:lstStyle/>
          <a:p>
            <a:pPr algn="ctr" fontAlgn="ctr"/>
            <a:r>
              <a:rPr lang="en-US" sz="1200" b="1" dirty="0" smtClean="0">
                <a:latin typeface="Huawei Sans" panose="020C0503030203020204" pitchFamily="34" charset="0"/>
              </a:rPr>
              <a:t>WAN</a:t>
            </a:r>
            <a:endParaRPr lang="en-US" altLang="zh-CN" sz="1200" b="1" dirty="0">
              <a:latin typeface="Huawei Sans" panose="020C0503030203020204" pitchFamily="34" charset="0"/>
            </a:endParaRPr>
          </a:p>
        </p:txBody>
      </p:sp>
      <p:pic>
        <p:nvPicPr>
          <p:cNvPr id="87"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2566700" y="2127122"/>
            <a:ext cx="337091" cy="275801"/>
          </a:xfrm>
          <a:prstGeom prst="rect">
            <a:avLst/>
          </a:prstGeom>
        </p:spPr>
      </p:pic>
      <p:pic>
        <p:nvPicPr>
          <p:cNvPr id="88"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3400995" y="2127122"/>
            <a:ext cx="337091" cy="275801"/>
          </a:xfrm>
          <a:prstGeom prst="rect">
            <a:avLst/>
          </a:prstGeom>
        </p:spPr>
      </p:pic>
      <p:cxnSp>
        <p:nvCxnSpPr>
          <p:cNvPr id="89" name="Straight Connector 127"/>
          <p:cNvCxnSpPr>
            <a:stCxn id="87" idx="3"/>
            <a:endCxn id="88" idx="1"/>
          </p:cNvCxnSpPr>
          <p:nvPr/>
        </p:nvCxnSpPr>
        <p:spPr bwMode="gray">
          <a:xfrm>
            <a:off x="2903791" y="2265023"/>
            <a:ext cx="497204"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90" name="TextBox 20"/>
          <p:cNvSpPr txBox="1"/>
          <p:nvPr/>
        </p:nvSpPr>
        <p:spPr bwMode="gray">
          <a:xfrm>
            <a:off x="1605378" y="3077993"/>
            <a:ext cx="380232" cy="276999"/>
          </a:xfrm>
          <a:prstGeom prst="rect">
            <a:avLst/>
          </a:prstGeom>
          <a:noFill/>
        </p:spPr>
        <p:txBody>
          <a:bodyPr wrap="none" rtlCol="0">
            <a:spAutoFit/>
          </a:bodyPr>
          <a:lstStyle/>
          <a:p>
            <a:pPr fontAlgn="ctr"/>
            <a:r>
              <a:rPr lang="en-US" sz="1200" dirty="0" smtClean="0">
                <a:latin typeface="Huawei Sans" panose="020C0503030203020204" pitchFamily="34" charset="0"/>
              </a:rPr>
              <a:t>AC</a:t>
            </a:r>
            <a:endParaRPr lang="en-US" altLang="zh-CN" sz="1200" dirty="0">
              <a:latin typeface="Huawei Sans" panose="020C0503030203020204" pitchFamily="34" charset="0"/>
            </a:endParaRPr>
          </a:p>
        </p:txBody>
      </p:sp>
      <p:pic>
        <p:nvPicPr>
          <p:cNvPr id="91" name="图片 102" descr="AC-蓝.png"/>
          <p:cNvPicPr>
            <a:picLocks noChangeAspect="1"/>
          </p:cNvPicPr>
          <p:nvPr/>
        </p:nvPicPr>
        <p:blipFill>
          <a:blip r:embed="rId4" cstate="print"/>
          <a:stretch>
            <a:fillRect/>
          </a:stretch>
        </p:blipFill>
        <p:spPr bwMode="gray">
          <a:xfrm>
            <a:off x="4369580" y="2828977"/>
            <a:ext cx="337091" cy="275802"/>
          </a:xfrm>
          <a:prstGeom prst="rect">
            <a:avLst/>
          </a:prstGeom>
        </p:spPr>
      </p:pic>
      <p:sp>
        <p:nvSpPr>
          <p:cNvPr id="92" name="TextBox 20"/>
          <p:cNvSpPr txBox="1"/>
          <p:nvPr/>
        </p:nvSpPr>
        <p:spPr bwMode="gray">
          <a:xfrm>
            <a:off x="4343432" y="3077993"/>
            <a:ext cx="380232" cy="276999"/>
          </a:xfrm>
          <a:prstGeom prst="rect">
            <a:avLst/>
          </a:prstGeom>
          <a:noFill/>
        </p:spPr>
        <p:txBody>
          <a:bodyPr wrap="none" rtlCol="0">
            <a:spAutoFit/>
          </a:bodyPr>
          <a:lstStyle/>
          <a:p>
            <a:pPr fontAlgn="ctr"/>
            <a:r>
              <a:rPr lang="en-US" sz="1200" smtClean="0">
                <a:latin typeface="Huawei Sans" panose="020C0503030203020204" pitchFamily="34" charset="0"/>
              </a:rPr>
              <a:t>AC</a:t>
            </a:r>
            <a:endParaRPr lang="en-US" altLang="zh-CN" sz="1200">
              <a:latin typeface="Huawei Sans" panose="020C0503030203020204" pitchFamily="34" charset="0"/>
            </a:endParaRPr>
          </a:p>
        </p:txBody>
      </p:sp>
      <p:cxnSp>
        <p:nvCxnSpPr>
          <p:cNvPr id="93" name="Straight Connector 79"/>
          <p:cNvCxnSpPr/>
          <p:nvPr/>
        </p:nvCxnSpPr>
        <p:spPr bwMode="gray">
          <a:xfrm flipH="1">
            <a:off x="1978143" y="2544341"/>
            <a:ext cx="119014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79"/>
          <p:cNvCxnSpPr/>
          <p:nvPr/>
        </p:nvCxnSpPr>
        <p:spPr bwMode="gray">
          <a:xfrm flipH="1">
            <a:off x="1978143" y="2603712"/>
            <a:ext cx="4305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Freeform 159"/>
          <p:cNvSpPr/>
          <p:nvPr/>
        </p:nvSpPr>
        <p:spPr bwMode="gray">
          <a:xfrm flipH="1">
            <a:off x="1331525" y="2251378"/>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tIns="108000" rtlCol="0" anchor="ctr">
            <a:noAutofit/>
          </a:bodyPr>
          <a:lstStyle/>
          <a:p>
            <a:pPr algn="ctr" fontAlgn="ctr"/>
            <a:r>
              <a:rPr lang="en-US" sz="1200" b="1" smtClean="0">
                <a:solidFill>
                  <a:schemeClr val="bg1">
                    <a:lumMod val="50000"/>
                  </a:schemeClr>
                </a:solidFill>
                <a:latin typeface="Huawei Sans" panose="020C0503030203020204" pitchFamily="34" charset="0"/>
              </a:rPr>
              <a:t>Data</a:t>
            </a:r>
          </a:p>
          <a:p>
            <a:pPr algn="ctr" fontAlgn="ctr"/>
            <a:r>
              <a:rPr lang="en-US" sz="1200" b="1" smtClean="0">
                <a:solidFill>
                  <a:schemeClr val="bg1">
                    <a:lumMod val="50000"/>
                  </a:schemeClr>
                </a:solidFill>
                <a:latin typeface="Huawei Sans" panose="020C0503030203020204" pitchFamily="34" charset="0"/>
              </a:rPr>
              <a:t>center</a:t>
            </a:r>
            <a:endParaRPr lang="en-US" sz="1200" b="1">
              <a:solidFill>
                <a:schemeClr val="bg1">
                  <a:lumMod val="50000"/>
                </a:schemeClr>
              </a:solidFill>
              <a:latin typeface="Huawei Sans" panose="020C0503030203020204" pitchFamily="34" charset="0"/>
            </a:endParaRPr>
          </a:p>
        </p:txBody>
      </p:sp>
      <p:cxnSp>
        <p:nvCxnSpPr>
          <p:cNvPr id="96" name="Straight Connector 79"/>
          <p:cNvCxnSpPr/>
          <p:nvPr/>
        </p:nvCxnSpPr>
        <p:spPr bwMode="gray">
          <a:xfrm flipH="1">
            <a:off x="3072618" y="2603712"/>
            <a:ext cx="11855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圆角矩形 96"/>
          <p:cNvSpPr/>
          <p:nvPr/>
        </p:nvSpPr>
        <p:spPr bwMode="gray">
          <a:xfrm>
            <a:off x="4127559" y="2332576"/>
            <a:ext cx="1250521" cy="405048"/>
          </a:xfrm>
          <a:prstGeom prst="roundRect">
            <a:avLst>
              <a:gd name="adj" fmla="val 2563"/>
            </a:avLst>
          </a:prstGeom>
          <a:solidFill>
            <a:schemeClr val="bg1">
              <a:lumMod val="95000"/>
            </a:schemeClr>
          </a:solid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98" name="TextBox 20"/>
          <p:cNvSpPr txBox="1"/>
          <p:nvPr/>
        </p:nvSpPr>
        <p:spPr bwMode="gray">
          <a:xfrm>
            <a:off x="4293865" y="2406647"/>
            <a:ext cx="938077" cy="276999"/>
          </a:xfrm>
          <a:prstGeom prst="rect">
            <a:avLst/>
          </a:prstGeom>
          <a:noFill/>
        </p:spPr>
        <p:txBody>
          <a:bodyPr wrap="none" rtlCol="0">
            <a:spAutoFit/>
          </a:bodyPr>
          <a:lstStyle/>
          <a:p>
            <a:pPr fontAlgn="ctr"/>
            <a:r>
              <a:rPr lang="en-US" sz="1200" dirty="0" smtClean="0">
                <a:latin typeface="Huawei Sans" panose="020C0503030203020204" pitchFamily="34" charset="0"/>
              </a:rPr>
              <a:t>O&amp;M zone</a:t>
            </a:r>
            <a:endParaRPr lang="en-US" altLang="zh-CN" sz="1200" dirty="0">
              <a:latin typeface="Huawei Sans" panose="020C0503030203020204" pitchFamily="34" charset="0"/>
            </a:endParaRPr>
          </a:p>
        </p:txBody>
      </p:sp>
      <p:sp>
        <p:nvSpPr>
          <p:cNvPr id="100" name="下箭头 63"/>
          <p:cNvSpPr/>
          <p:nvPr/>
        </p:nvSpPr>
        <p:spPr bwMode="gray">
          <a:xfrm rot="2499411" flipV="1">
            <a:off x="6213119" y="4645632"/>
            <a:ext cx="2325340" cy="1059583"/>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1AABE2">
                  <a:lumMod val="5000"/>
                  <a:lumOff val="95000"/>
                  <a:alpha val="0"/>
                </a:srgbClr>
              </a:gs>
              <a:gs pos="81000">
                <a:srgbClr val="99DFF9"/>
              </a:gs>
            </a:gsLst>
            <a:lin ang="5400000" scaled="1"/>
            <a:tileRect/>
          </a:gradFill>
          <a:ln w="9525" cap="flat" cmpd="sng" algn="ctr">
            <a:gradFill flip="none" rotWithShape="1">
              <a:gsLst>
                <a:gs pos="0">
                  <a:srgbClr val="1AABE2">
                    <a:lumMod val="5000"/>
                    <a:lumOff val="95000"/>
                  </a:srgbClr>
                </a:gs>
                <a:gs pos="100000">
                  <a:srgbClr val="94DAE2"/>
                </a:gs>
              </a:gsLst>
              <a:lin ang="5400000" scaled="1"/>
              <a:tileRect/>
            </a:gradFill>
            <a:prstDash val="solid"/>
            <a:miter lim="800000"/>
          </a:ln>
          <a:effectLst/>
        </p:spPr>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TextBox 20"/>
          <p:cNvSpPr txBox="1"/>
          <p:nvPr/>
        </p:nvSpPr>
        <p:spPr bwMode="gray">
          <a:xfrm>
            <a:off x="5589710" y="5425925"/>
            <a:ext cx="6244338" cy="707886"/>
          </a:xfrm>
          <a:prstGeom prst="rect">
            <a:avLst/>
          </a:prstGeom>
          <a:noFill/>
        </p:spPr>
        <p:txBody>
          <a:bodyPr wrap="none" rtlCol="0">
            <a:spAutoFit/>
          </a:bodyPr>
          <a:lstStyle/>
          <a:p>
            <a:pPr marL="268288" indent="-268288" fontAlgn="ctr">
              <a:lnSpc>
                <a:spcPts val="2400"/>
              </a:lnSpc>
              <a:buFont typeface="Arial" panose="020B0604020202020204" pitchFamily="34" charset="0"/>
              <a:buChar char="•"/>
            </a:pPr>
            <a:r>
              <a:rPr lang="en-US" sz="1400" b="1" dirty="0" smtClean="0">
                <a:solidFill>
                  <a:srgbClr val="30B5C5"/>
                </a:solidFill>
                <a:latin typeface="Huawei Sans" panose="020C0503030203020204" pitchFamily="34" charset="0"/>
              </a:rPr>
              <a:t>How to ensure that terminals are valid and secure?</a:t>
            </a:r>
          </a:p>
          <a:p>
            <a:pPr marL="268288" indent="-268288" fontAlgn="ctr">
              <a:lnSpc>
                <a:spcPts val="2400"/>
              </a:lnSpc>
              <a:buFont typeface="Arial" panose="020B0604020202020204" pitchFamily="34" charset="0"/>
              <a:buChar char="•"/>
            </a:pPr>
            <a:r>
              <a:rPr lang="en-US" sz="1400" b="1" dirty="0" smtClean="0">
                <a:solidFill>
                  <a:srgbClr val="30B5C5"/>
                </a:solidFill>
                <a:latin typeface="Huawei Sans" panose="020C0503030203020204" pitchFamily="34" charset="0"/>
              </a:rPr>
              <a:t>How to ensure that authorized terminals are authorized correctly?</a:t>
            </a:r>
          </a:p>
        </p:txBody>
      </p:sp>
      <p:sp>
        <p:nvSpPr>
          <p:cNvPr id="102" name="圆角矩形 75"/>
          <p:cNvSpPr/>
          <p:nvPr/>
        </p:nvSpPr>
        <p:spPr bwMode="gray">
          <a:xfrm>
            <a:off x="5927812" y="1333697"/>
            <a:ext cx="5519914" cy="3205999"/>
          </a:xfrm>
          <a:prstGeom prst="roundRect">
            <a:avLst>
              <a:gd name="adj" fmla="val 1534"/>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6213" indent="-176213" fontAlgn="ctr">
              <a:lnSpc>
                <a:spcPts val="2200"/>
              </a:lnSpc>
              <a:spcAft>
                <a:spcPts val="300"/>
              </a:spcAft>
              <a:buFont typeface="Arial" panose="020B0604020202020204" pitchFamily="34" charset="0"/>
              <a:buChar char="•"/>
            </a:pPr>
            <a:endParaRPr lang="en-US" altLang="zh-CN" sz="1400">
              <a:solidFill>
                <a:schemeClr val="tx1">
                  <a:lumMod val="65000"/>
                  <a:lumOff val="3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103" name="矩形 102"/>
          <p:cNvSpPr/>
          <p:nvPr/>
        </p:nvSpPr>
        <p:spPr bwMode="gray">
          <a:xfrm>
            <a:off x="5929018" y="3074547"/>
            <a:ext cx="5518707" cy="1400383"/>
          </a:xfrm>
          <a:prstGeom prst="rect">
            <a:avLst/>
          </a:prstGeom>
        </p:spPr>
        <p:txBody>
          <a:bodyPr wrap="square">
            <a:spAutoFit/>
          </a:bodyPr>
          <a:lstStyle/>
          <a:p>
            <a:pPr marL="268288" indent="-268288" fontAlgn="ctr">
              <a:lnSpc>
                <a:spcPts val="2400"/>
              </a:lnSpc>
              <a:spcAft>
                <a:spcPts val="600"/>
              </a:spcAft>
              <a:buFont typeface="Arial" panose="020B0604020202020204" pitchFamily="34" charset="0"/>
              <a:buChar char="•"/>
            </a:pPr>
            <a:r>
              <a:rPr lang="en-US" sz="1200" dirty="0" smtClean="0">
                <a:latin typeface="Huawei Sans" panose="020C0503030203020204" pitchFamily="34" charset="0"/>
              </a:rPr>
              <a:t>NAC is an end-to-end security technology that authenticates clients and users to ensure network security.</a:t>
            </a:r>
          </a:p>
          <a:p>
            <a:pPr marL="268288" indent="-268288" fontAlgn="ctr">
              <a:lnSpc>
                <a:spcPts val="2400"/>
              </a:lnSpc>
              <a:spcAft>
                <a:spcPts val="600"/>
              </a:spcAft>
              <a:buFont typeface="Arial" panose="020B0604020202020204" pitchFamily="34" charset="0"/>
              <a:buChar char="•"/>
            </a:pPr>
            <a:r>
              <a:rPr lang="en-US" sz="1200" dirty="0" smtClean="0">
                <a:latin typeface="Huawei Sans" panose="020C0503030203020204" pitchFamily="34" charset="0"/>
              </a:rPr>
              <a:t>NAC provides three authentication modes: 802.1X authentication, MAC address authentication, and Portal authentication.</a:t>
            </a:r>
            <a:endParaRPr lang="en-US" altLang="zh-CN" sz="1200" dirty="0">
              <a:latin typeface="Huawei Sans" panose="020C0503030203020204" pitchFamily="34" charset="0"/>
            </a:endParaRPr>
          </a:p>
        </p:txBody>
      </p:sp>
      <p:pic>
        <p:nvPicPr>
          <p:cNvPr id="104" name="图片 14" descr="日志告警服务器-蓝.png"/>
          <p:cNvPicPr>
            <a:picLocks noChangeAspect="1"/>
          </p:cNvPicPr>
          <p:nvPr/>
        </p:nvPicPr>
        <p:blipFill>
          <a:blip r:embed="rId9" cstate="print"/>
          <a:stretch>
            <a:fillRect/>
          </a:stretch>
        </p:blipFill>
        <p:spPr bwMode="gray">
          <a:xfrm>
            <a:off x="9338236" y="2652474"/>
            <a:ext cx="335054" cy="209215"/>
          </a:xfrm>
          <a:prstGeom prst="rect">
            <a:avLst/>
          </a:prstGeom>
        </p:spPr>
      </p:pic>
      <p:pic>
        <p:nvPicPr>
          <p:cNvPr id="105" name="图片 11" descr="开放网络-蓝.png"/>
          <p:cNvPicPr>
            <a:picLocks noChangeAspect="1"/>
          </p:cNvPicPr>
          <p:nvPr/>
        </p:nvPicPr>
        <p:blipFill>
          <a:blip r:embed="rId11" cstate="print"/>
          <a:stretch>
            <a:fillRect/>
          </a:stretch>
        </p:blipFill>
        <p:spPr bwMode="gray">
          <a:xfrm>
            <a:off x="10802896" y="2628122"/>
            <a:ext cx="335054" cy="257919"/>
          </a:xfrm>
          <a:prstGeom prst="rect">
            <a:avLst/>
          </a:prstGeom>
        </p:spPr>
      </p:pic>
      <p:pic>
        <p:nvPicPr>
          <p:cNvPr id="106" name="图片 42" descr="IP电话.png"/>
          <p:cNvPicPr>
            <a:picLocks noChangeAspect="1"/>
          </p:cNvPicPr>
          <p:nvPr/>
        </p:nvPicPr>
        <p:blipFill>
          <a:blip r:embed="rId10" cstate="print"/>
          <a:stretch>
            <a:fillRect/>
          </a:stretch>
        </p:blipFill>
        <p:spPr bwMode="gray">
          <a:xfrm>
            <a:off x="7304410" y="2626842"/>
            <a:ext cx="277078" cy="260479"/>
          </a:xfrm>
          <a:prstGeom prst="rect">
            <a:avLst/>
          </a:prstGeom>
        </p:spPr>
      </p:pic>
      <p:pic>
        <p:nvPicPr>
          <p:cNvPr id="107" name="图片 158" descr="SAN网络-蓝.png"/>
          <p:cNvPicPr>
            <a:picLocks noChangeAspect="1"/>
          </p:cNvPicPr>
          <p:nvPr/>
        </p:nvPicPr>
        <p:blipFill>
          <a:blip r:embed="rId12" cstate="print"/>
          <a:stretch>
            <a:fillRect/>
          </a:stretch>
        </p:blipFill>
        <p:spPr bwMode="gray">
          <a:xfrm>
            <a:off x="8742597" y="2607395"/>
            <a:ext cx="182733" cy="299373"/>
          </a:xfrm>
          <a:prstGeom prst="rect">
            <a:avLst/>
          </a:prstGeom>
        </p:spPr>
      </p:pic>
      <p:pic>
        <p:nvPicPr>
          <p:cNvPr id="108" name="图片 157" descr="故障链路.png"/>
          <p:cNvPicPr>
            <a:picLocks noChangeAspect="1"/>
          </p:cNvPicPr>
          <p:nvPr/>
        </p:nvPicPr>
        <p:blipFill>
          <a:blip r:embed="rId14" cstate="print"/>
          <a:stretch>
            <a:fillRect/>
          </a:stretch>
        </p:blipFill>
        <p:spPr bwMode="gray">
          <a:xfrm>
            <a:off x="7994394" y="2632069"/>
            <a:ext cx="335297" cy="250025"/>
          </a:xfrm>
          <a:prstGeom prst="rect">
            <a:avLst/>
          </a:prstGeom>
        </p:spPr>
      </p:pic>
      <p:pic>
        <p:nvPicPr>
          <p:cNvPr id="109" name="图片 47" descr="打印机.png"/>
          <p:cNvPicPr>
            <a:picLocks noChangeAspect="1"/>
          </p:cNvPicPr>
          <p:nvPr/>
        </p:nvPicPr>
        <p:blipFill>
          <a:blip r:embed="rId13" cstate="print"/>
          <a:stretch>
            <a:fillRect/>
          </a:stretch>
        </p:blipFill>
        <p:spPr bwMode="gray">
          <a:xfrm>
            <a:off x="10086196" y="2636170"/>
            <a:ext cx="303795" cy="241822"/>
          </a:xfrm>
          <a:prstGeom prst="rect">
            <a:avLst/>
          </a:prstGeom>
        </p:spPr>
      </p:pic>
      <p:pic>
        <p:nvPicPr>
          <p:cNvPr id="110"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10793419" y="2049839"/>
            <a:ext cx="368827" cy="301768"/>
          </a:xfrm>
          <a:prstGeom prst="rect">
            <a:avLst/>
          </a:prstGeom>
        </p:spPr>
      </p:pic>
      <p:pic>
        <p:nvPicPr>
          <p:cNvPr id="111"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8136335" y="2049840"/>
            <a:ext cx="368827" cy="301767"/>
          </a:xfrm>
          <a:prstGeom prst="rect">
            <a:avLst/>
          </a:prstGeom>
          <a:noFill/>
        </p:spPr>
      </p:pic>
      <p:pic>
        <p:nvPicPr>
          <p:cNvPr id="112" name="图片 76" descr="接入交换机.png"/>
          <p:cNvPicPr>
            <a:picLocks noChangeAspect="1"/>
          </p:cNvPicPr>
          <p:nvPr/>
        </p:nvPicPr>
        <p:blipFill>
          <a:blip r:embed="rId16" cstate="print"/>
          <a:stretch>
            <a:fillRect/>
          </a:stretch>
        </p:blipFill>
        <p:spPr bwMode="gray">
          <a:xfrm>
            <a:off x="7250641" y="2049839"/>
            <a:ext cx="368827" cy="301768"/>
          </a:xfrm>
          <a:prstGeom prst="rect">
            <a:avLst/>
          </a:prstGeom>
        </p:spPr>
      </p:pic>
      <p:pic>
        <p:nvPicPr>
          <p:cNvPr id="113" name="图片 105" descr="AP.png"/>
          <p:cNvPicPr>
            <a:picLocks noChangeAspect="1"/>
          </p:cNvPicPr>
          <p:nvPr/>
        </p:nvPicPr>
        <p:blipFill>
          <a:blip r:embed="rId3" cstate="print"/>
          <a:stretch>
            <a:fillRect/>
          </a:stretch>
        </p:blipFill>
        <p:spPr bwMode="gray">
          <a:xfrm>
            <a:off x="9022030" y="2049839"/>
            <a:ext cx="368827" cy="301768"/>
          </a:xfrm>
          <a:prstGeom prst="rect">
            <a:avLst/>
          </a:prstGeom>
        </p:spPr>
      </p:pic>
      <p:pic>
        <p:nvPicPr>
          <p:cNvPr id="114" name="图片 102" descr="AC-蓝.png"/>
          <p:cNvPicPr>
            <a:picLocks noChangeAspect="1"/>
          </p:cNvPicPr>
          <p:nvPr/>
        </p:nvPicPr>
        <p:blipFill>
          <a:blip r:embed="rId4" cstate="print"/>
          <a:stretch>
            <a:fillRect/>
          </a:stretch>
        </p:blipFill>
        <p:spPr bwMode="gray">
          <a:xfrm>
            <a:off x="9907725" y="2049839"/>
            <a:ext cx="368827" cy="301768"/>
          </a:xfrm>
          <a:prstGeom prst="rect">
            <a:avLst/>
          </a:prstGeom>
        </p:spPr>
      </p:pic>
      <p:pic>
        <p:nvPicPr>
          <p:cNvPr id="115" name="图片 11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bwMode="gray">
          <a:xfrm>
            <a:off x="8061001" y="1556544"/>
            <a:ext cx="1346845" cy="248394"/>
          </a:xfrm>
          <a:prstGeom prst="rect">
            <a:avLst/>
          </a:prstGeom>
        </p:spPr>
      </p:pic>
      <p:sp>
        <p:nvSpPr>
          <p:cNvPr id="99" name="矩形 98"/>
          <p:cNvSpPr/>
          <p:nvPr/>
        </p:nvSpPr>
        <p:spPr bwMode="gray">
          <a:xfrm>
            <a:off x="6036703" y="1995290"/>
            <a:ext cx="1670786" cy="461665"/>
          </a:xfrm>
          <a:prstGeom prst="rect">
            <a:avLst/>
          </a:prstGeom>
        </p:spPr>
        <p:txBody>
          <a:bodyPr wrap="square">
            <a:spAutoFit/>
          </a:bodyPr>
          <a:lstStyle/>
          <a:p>
            <a:pPr fontAlgn="ctr"/>
            <a:r>
              <a:rPr lang="en-US" sz="1200" dirty="0" smtClean="0">
                <a:solidFill>
                  <a:schemeClr val="tx2">
                    <a:lumMod val="50000"/>
                  </a:schemeClr>
                </a:solidFill>
                <a:latin typeface="Huawei Sans" panose="020C0503030203020204" pitchFamily="34" charset="0"/>
              </a:rPr>
              <a:t>Authentication device</a:t>
            </a:r>
            <a:endParaRPr lang="en-US" sz="1200" dirty="0">
              <a:solidFill>
                <a:schemeClr val="tx2">
                  <a:lumMod val="50000"/>
                </a:schemeClr>
              </a:solidFill>
              <a:latin typeface="Huawei Sans" panose="020C0503030203020204" pitchFamily="34" charset="0"/>
            </a:endParaRPr>
          </a:p>
        </p:txBody>
      </p:sp>
    </p:spTree>
    <p:extLst>
      <p:ext uri="{BB962C8B-B14F-4D97-AF65-F5344CB8AC3E}">
        <p14:creationId xmlns:p14="http://schemas.microsoft.com/office/powerpoint/2010/main" val="296622342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DHCP</a:t>
            </a:r>
            <a:endParaRPr lang="en-US" altLang="zh-CN"/>
          </a:p>
        </p:txBody>
      </p:sp>
      <p:cxnSp>
        <p:nvCxnSpPr>
          <p:cNvPr id="3" name="直接连接符 2"/>
          <p:cNvCxnSpPr>
            <a:endCxn id="41" idx="2"/>
          </p:cNvCxnSpPr>
          <p:nvPr/>
        </p:nvCxnSpPr>
        <p:spPr bwMode="gray">
          <a:xfrm flipV="1">
            <a:off x="7125021" y="3038746"/>
            <a:ext cx="0" cy="183193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166"/>
          <p:cNvCxnSpPr/>
          <p:nvPr/>
        </p:nvCxnSpPr>
        <p:spPr bwMode="gray">
          <a:xfrm>
            <a:off x="6968416" y="2043208"/>
            <a:ext cx="11339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5" name="Group 165"/>
          <p:cNvGrpSpPr/>
          <p:nvPr/>
        </p:nvGrpSpPr>
        <p:grpSpPr bwMode="gray">
          <a:xfrm rot="10800000">
            <a:off x="7109584" y="1990231"/>
            <a:ext cx="2180459" cy="860828"/>
            <a:chOff x="-1233037" y="914446"/>
            <a:chExt cx="1573823" cy="778776"/>
          </a:xfrm>
        </p:grpSpPr>
        <p:cxnSp>
          <p:nvCxnSpPr>
            <p:cNvPr id="6" name="Straight Connector 166"/>
            <p:cNvCxnSpPr/>
            <p:nvPr/>
          </p:nvCxnSpPr>
          <p:spPr bwMode="gray">
            <a:xfrm flipH="1" flipV="1">
              <a:off x="-1233037" y="914446"/>
              <a:ext cx="786912"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167"/>
            <p:cNvCxnSpPr/>
            <p:nvPr/>
          </p:nvCxnSpPr>
          <p:spPr bwMode="gray">
            <a:xfrm flipV="1">
              <a:off x="-446125" y="914446"/>
              <a:ext cx="786911"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8" name="直接连接符 7"/>
          <p:cNvCxnSpPr/>
          <p:nvPr/>
        </p:nvCxnSpPr>
        <p:spPr bwMode="gray">
          <a:xfrm flipH="1">
            <a:off x="1386485" y="2048767"/>
            <a:ext cx="295789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圆角矩形 8"/>
          <p:cNvSpPr/>
          <p:nvPr/>
        </p:nvSpPr>
        <p:spPr bwMode="gray">
          <a:xfrm>
            <a:off x="4971634" y="1648601"/>
            <a:ext cx="6589247" cy="4473930"/>
          </a:xfrm>
          <a:prstGeom prst="roundRect">
            <a:avLst>
              <a:gd name="adj" fmla="val 898"/>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a:solidFill>
                <a:prstClr val="white"/>
              </a:solidFill>
              <a:latin typeface="Huawei Sans" panose="020C0503030203020204" pitchFamily="34" charset="0"/>
            </a:endParaRPr>
          </a:p>
        </p:txBody>
      </p:sp>
      <p:sp>
        <p:nvSpPr>
          <p:cNvPr id="10" name="文本框 9"/>
          <p:cNvSpPr txBox="1"/>
          <p:nvPr/>
        </p:nvSpPr>
        <p:spPr bwMode="gray">
          <a:xfrm>
            <a:off x="454225" y="1108805"/>
            <a:ext cx="4423308" cy="49076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400" smtClean="0">
                <a:latin typeface="Huawei Sans" panose="020C0503030203020204" pitchFamily="34" charset="0"/>
              </a:rPr>
              <a:t>Using DHCP to automatically configure IP addresses</a:t>
            </a:r>
            <a:endParaRPr lang="en-US" altLang="zh-CN" sz="1400">
              <a:latin typeface="Huawei Sans" panose="020C0503030203020204" pitchFamily="34" charset="0"/>
            </a:endParaRPr>
          </a:p>
        </p:txBody>
      </p:sp>
      <p:sp>
        <p:nvSpPr>
          <p:cNvPr id="11" name="文本框 10"/>
          <p:cNvSpPr txBox="1"/>
          <p:nvPr/>
        </p:nvSpPr>
        <p:spPr bwMode="gray">
          <a:xfrm>
            <a:off x="4971636" y="1108805"/>
            <a:ext cx="6589246" cy="490760"/>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400" smtClean="0">
                <a:latin typeface="Huawei Sans" panose="020C0503030203020204" pitchFamily="34" charset="0"/>
              </a:rPr>
              <a:t>Typical application of DHCP on a large-scale campus network</a:t>
            </a:r>
            <a:endParaRPr lang="en-US" altLang="zh-CN" sz="1400">
              <a:latin typeface="Huawei Sans" panose="020C0503030203020204" pitchFamily="34" charset="0"/>
            </a:endParaRPr>
          </a:p>
        </p:txBody>
      </p:sp>
      <p:pic>
        <p:nvPicPr>
          <p:cNvPr id="12" name="图片 14" descr="日志告警服务器-蓝.png"/>
          <p:cNvPicPr>
            <a:picLocks noChangeAspect="1"/>
          </p:cNvPicPr>
          <p:nvPr/>
        </p:nvPicPr>
        <p:blipFill>
          <a:blip r:embed="rId3" cstate="print"/>
          <a:stretch>
            <a:fillRect/>
          </a:stretch>
        </p:blipFill>
        <p:spPr bwMode="gray">
          <a:xfrm>
            <a:off x="890335" y="1920468"/>
            <a:ext cx="490552" cy="306312"/>
          </a:xfrm>
          <a:prstGeom prst="rect">
            <a:avLst/>
          </a:prstGeom>
        </p:spPr>
      </p:pic>
      <p:sp>
        <p:nvSpPr>
          <p:cNvPr id="13" name="文本框 12"/>
          <p:cNvSpPr txBox="1"/>
          <p:nvPr/>
        </p:nvSpPr>
        <p:spPr bwMode="gray">
          <a:xfrm>
            <a:off x="624094" y="2275817"/>
            <a:ext cx="102303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DHCP client</a:t>
            </a:r>
            <a:endParaRPr lang="en-US" altLang="zh-CN" sz="1200" dirty="0">
              <a:latin typeface="Huawei Sans" panose="020C0503030203020204" pitchFamily="34" charset="0"/>
            </a:endParaRPr>
          </a:p>
        </p:txBody>
      </p:sp>
      <p:pic>
        <p:nvPicPr>
          <p:cNvPr id="14" name="图片 72" descr="交换机.png"/>
          <p:cNvPicPr>
            <a:picLocks noChangeAspect="1"/>
          </p:cNvPicPr>
          <p:nvPr/>
        </p:nvPicPr>
        <p:blipFill>
          <a:blip r:embed="rId4" cstate="print"/>
          <a:stretch>
            <a:fillRect/>
          </a:stretch>
        </p:blipFill>
        <p:spPr bwMode="gray">
          <a:xfrm>
            <a:off x="3969515" y="1891056"/>
            <a:ext cx="444805" cy="365137"/>
          </a:xfrm>
          <a:prstGeom prst="rect">
            <a:avLst/>
          </a:prstGeom>
        </p:spPr>
      </p:pic>
      <p:pic>
        <p:nvPicPr>
          <p:cNvPr id="15" name="图片 76" descr="接入交换机.png"/>
          <p:cNvPicPr>
            <a:picLocks noChangeAspect="1"/>
          </p:cNvPicPr>
          <p:nvPr/>
        </p:nvPicPr>
        <p:blipFill>
          <a:blip r:embed="rId5" cstate="print"/>
          <a:stretch>
            <a:fillRect/>
          </a:stretch>
        </p:blipFill>
        <p:spPr bwMode="gray">
          <a:xfrm>
            <a:off x="2453205" y="1891055"/>
            <a:ext cx="446281" cy="365139"/>
          </a:xfrm>
          <a:prstGeom prst="rect">
            <a:avLst/>
          </a:prstGeom>
        </p:spPr>
      </p:pic>
      <p:sp>
        <p:nvSpPr>
          <p:cNvPr id="16" name="文本框 15"/>
          <p:cNvSpPr txBox="1"/>
          <p:nvPr/>
        </p:nvSpPr>
        <p:spPr bwMode="gray">
          <a:xfrm>
            <a:off x="2083074" y="2275817"/>
            <a:ext cx="1186543" cy="276999"/>
          </a:xfrm>
          <a:prstGeom prst="rect">
            <a:avLst/>
          </a:prstGeom>
          <a:noFill/>
        </p:spPr>
        <p:txBody>
          <a:bodyPr wrap="none" rtlCol="0">
            <a:spAutoFit/>
          </a:bodyPr>
          <a:lstStyle/>
          <a:p>
            <a:pPr algn="ctr" fontAlgn="ctr"/>
            <a:r>
              <a:rPr lang="en-US" sz="1200" smtClean="0">
                <a:latin typeface="Huawei Sans" panose="020C0503030203020204" pitchFamily="34" charset="0"/>
              </a:rPr>
              <a:t>Layer 2 switch</a:t>
            </a:r>
            <a:endParaRPr lang="en-US" altLang="zh-CN" sz="1200">
              <a:latin typeface="Huawei Sans" panose="020C0503030203020204" pitchFamily="34" charset="0"/>
            </a:endParaRPr>
          </a:p>
        </p:txBody>
      </p:sp>
      <p:sp>
        <p:nvSpPr>
          <p:cNvPr id="17" name="文本框 16"/>
          <p:cNvSpPr txBox="1"/>
          <p:nvPr/>
        </p:nvSpPr>
        <p:spPr bwMode="gray">
          <a:xfrm>
            <a:off x="3660373" y="2275817"/>
            <a:ext cx="1064715" cy="276999"/>
          </a:xfrm>
          <a:prstGeom prst="rect">
            <a:avLst/>
          </a:prstGeom>
          <a:noFill/>
        </p:spPr>
        <p:txBody>
          <a:bodyPr wrap="none" rtlCol="0">
            <a:spAutoFit/>
          </a:bodyPr>
          <a:lstStyle/>
          <a:p>
            <a:pPr algn="ctr" fontAlgn="ctr"/>
            <a:r>
              <a:rPr lang="en-US" sz="1200" smtClean="0">
                <a:latin typeface="Huawei Sans" panose="020C0503030203020204" pitchFamily="34" charset="0"/>
              </a:rPr>
              <a:t>DHCP server</a:t>
            </a:r>
            <a:endParaRPr lang="en-US" altLang="zh-CN" sz="1200">
              <a:latin typeface="Huawei Sans" panose="020C0503030203020204" pitchFamily="34" charset="0"/>
            </a:endParaRPr>
          </a:p>
        </p:txBody>
      </p:sp>
      <p:grpSp>
        <p:nvGrpSpPr>
          <p:cNvPr id="18" name="组合 17"/>
          <p:cNvGrpSpPr/>
          <p:nvPr/>
        </p:nvGrpSpPr>
        <p:grpSpPr bwMode="gray">
          <a:xfrm>
            <a:off x="1137910" y="2584851"/>
            <a:ext cx="3033135" cy="3328174"/>
            <a:chOff x="1137910" y="3137492"/>
            <a:chExt cx="3033135" cy="2721770"/>
          </a:xfrm>
        </p:grpSpPr>
        <p:cxnSp>
          <p:nvCxnSpPr>
            <p:cNvPr id="19" name="直接连接符 18"/>
            <p:cNvCxnSpPr/>
            <p:nvPr/>
          </p:nvCxnSpPr>
          <p:spPr bwMode="gray">
            <a:xfrm flipV="1">
              <a:off x="1137910" y="3137492"/>
              <a:ext cx="0" cy="272177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gray">
            <a:xfrm flipV="1">
              <a:off x="4171045" y="3137492"/>
              <a:ext cx="0" cy="272177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cxnSp>
        <p:nvCxnSpPr>
          <p:cNvPr id="21" name="直接连接符 20"/>
          <p:cNvCxnSpPr/>
          <p:nvPr/>
        </p:nvCxnSpPr>
        <p:spPr bwMode="gray">
          <a:xfrm>
            <a:off x="1137910" y="3005100"/>
            <a:ext cx="2441511" cy="0"/>
          </a:xfrm>
          <a:prstGeom prst="line">
            <a:avLst/>
          </a:prstGeom>
          <a:noFill/>
          <a:ln w="19050" algn="ctr">
            <a:solidFill>
              <a:srgbClr val="EC7061"/>
            </a:solidFill>
            <a:prstDash val="solid"/>
            <a:round/>
            <a:headEnd type="none" w="med" len="med"/>
            <a:tailEnd type="triangle" w="med" len="med"/>
          </a:ln>
        </p:spPr>
      </p:cxnSp>
      <p:cxnSp>
        <p:nvCxnSpPr>
          <p:cNvPr id="22" name="直接连接符 21"/>
          <p:cNvCxnSpPr/>
          <p:nvPr/>
        </p:nvCxnSpPr>
        <p:spPr bwMode="gray">
          <a:xfrm flipH="1">
            <a:off x="1594177" y="3883829"/>
            <a:ext cx="2576868" cy="0"/>
          </a:xfrm>
          <a:prstGeom prst="line">
            <a:avLst/>
          </a:prstGeom>
          <a:noFill/>
          <a:ln w="19050" algn="ctr">
            <a:solidFill>
              <a:srgbClr val="EC7061"/>
            </a:solidFill>
            <a:prstDash val="solid"/>
            <a:round/>
            <a:headEnd type="none" w="med" len="med"/>
            <a:tailEnd type="triangle" w="med" len="med"/>
          </a:ln>
        </p:spPr>
      </p:cxnSp>
      <p:cxnSp>
        <p:nvCxnSpPr>
          <p:cNvPr id="23" name="直接连接符 22"/>
          <p:cNvCxnSpPr/>
          <p:nvPr/>
        </p:nvCxnSpPr>
        <p:spPr bwMode="gray">
          <a:xfrm>
            <a:off x="1137910" y="4756455"/>
            <a:ext cx="2441511" cy="0"/>
          </a:xfrm>
          <a:prstGeom prst="line">
            <a:avLst/>
          </a:prstGeom>
          <a:noFill/>
          <a:ln w="19050" algn="ctr">
            <a:solidFill>
              <a:srgbClr val="EC7061"/>
            </a:solidFill>
            <a:prstDash val="solid"/>
            <a:round/>
            <a:headEnd type="none" w="med" len="med"/>
            <a:tailEnd type="triangle" w="med" len="med"/>
          </a:ln>
        </p:spPr>
      </p:cxnSp>
      <p:cxnSp>
        <p:nvCxnSpPr>
          <p:cNvPr id="24" name="直接连接符 23"/>
          <p:cNvCxnSpPr/>
          <p:nvPr/>
        </p:nvCxnSpPr>
        <p:spPr bwMode="gray">
          <a:xfrm flipH="1">
            <a:off x="1594177" y="5655939"/>
            <a:ext cx="2576868" cy="0"/>
          </a:xfrm>
          <a:prstGeom prst="line">
            <a:avLst/>
          </a:prstGeom>
          <a:noFill/>
          <a:ln w="19050" algn="ctr">
            <a:solidFill>
              <a:srgbClr val="EC7061"/>
            </a:solidFill>
            <a:prstDash val="solid"/>
            <a:round/>
            <a:headEnd type="none" w="med" len="med"/>
            <a:tailEnd type="triangle" w="med" len="med"/>
          </a:ln>
        </p:spPr>
      </p:cxnSp>
      <p:sp>
        <p:nvSpPr>
          <p:cNvPr id="25" name="圆角矩形 24"/>
          <p:cNvSpPr/>
          <p:nvPr/>
        </p:nvSpPr>
        <p:spPr bwMode="gray">
          <a:xfrm>
            <a:off x="454226" y="1648601"/>
            <a:ext cx="4423308" cy="4473930"/>
          </a:xfrm>
          <a:prstGeom prst="roundRect">
            <a:avLst>
              <a:gd name="adj" fmla="val 898"/>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600">
              <a:solidFill>
                <a:prstClr val="white"/>
              </a:solidFill>
              <a:latin typeface="Huawei Sans" panose="020C0503030203020204" pitchFamily="34" charset="0"/>
            </a:endParaRPr>
          </a:p>
        </p:txBody>
      </p:sp>
      <p:sp>
        <p:nvSpPr>
          <p:cNvPr id="26" name="文本框 25"/>
          <p:cNvSpPr txBox="1"/>
          <p:nvPr/>
        </p:nvSpPr>
        <p:spPr bwMode="gray">
          <a:xfrm>
            <a:off x="1224673" y="2548915"/>
            <a:ext cx="2218091" cy="461665"/>
          </a:xfrm>
          <a:prstGeom prst="rect">
            <a:avLst/>
          </a:prstGeom>
          <a:noFill/>
        </p:spPr>
        <p:txBody>
          <a:bodyPr wrap="square" rtlCol="0">
            <a:spAutoFit/>
          </a:bodyPr>
          <a:lstStyle/>
          <a:p>
            <a:pPr fontAlgn="ctr"/>
            <a:r>
              <a:rPr lang="en-US" sz="1200" b="1" dirty="0" smtClean="0">
                <a:latin typeface="Huawei Sans" panose="020C0503030203020204" pitchFamily="34" charset="0"/>
              </a:rPr>
              <a:t>The DHCP client broadcasts a DHCP Discover message.</a:t>
            </a:r>
            <a:endParaRPr lang="en-US" altLang="zh-CN" sz="1200" b="1" dirty="0">
              <a:latin typeface="Huawei Sans" panose="020C0503030203020204" pitchFamily="34" charset="0"/>
            </a:endParaRPr>
          </a:p>
        </p:txBody>
      </p:sp>
      <p:sp>
        <p:nvSpPr>
          <p:cNvPr id="27" name="椭圆 26"/>
          <p:cNvSpPr>
            <a:spLocks noChangeAspect="1"/>
          </p:cNvSpPr>
          <p:nvPr/>
        </p:nvSpPr>
        <p:spPr bwMode="gray">
          <a:xfrm>
            <a:off x="1031478" y="2900968"/>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smtClean="0">
                <a:solidFill>
                  <a:prstClr val="white"/>
                </a:solidFill>
                <a:latin typeface="Huawei Sans" panose="020C0503030203020204" pitchFamily="34" charset="0"/>
              </a:rPr>
              <a:t>1</a:t>
            </a:r>
            <a:endParaRPr kumimoji="0" lang="en-US" altLang="zh-CN" sz="12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椭圆 27"/>
          <p:cNvSpPr>
            <a:spLocks noChangeAspect="1"/>
          </p:cNvSpPr>
          <p:nvPr/>
        </p:nvSpPr>
        <p:spPr bwMode="gray">
          <a:xfrm>
            <a:off x="4084516" y="3779696"/>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smtClean="0">
                <a:solidFill>
                  <a:prstClr val="white"/>
                </a:solidFill>
                <a:latin typeface="Huawei Sans" panose="020C0503030203020204" pitchFamily="34" charset="0"/>
              </a:rPr>
              <a:t>2</a:t>
            </a:r>
            <a:endParaRPr kumimoji="0" lang="en-US" altLang="zh-CN" sz="12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1594177" y="3431876"/>
            <a:ext cx="2561048" cy="461665"/>
          </a:xfrm>
          <a:prstGeom prst="rect">
            <a:avLst/>
          </a:prstGeom>
          <a:noFill/>
        </p:spPr>
        <p:txBody>
          <a:bodyPr wrap="square" rtlCol="0">
            <a:spAutoFit/>
          </a:bodyPr>
          <a:lstStyle/>
          <a:p>
            <a:pPr algn="r" fontAlgn="ctr"/>
            <a:r>
              <a:rPr lang="en-US" sz="1200" b="1" smtClean="0">
                <a:latin typeface="Huawei Sans" panose="020C0503030203020204" pitchFamily="34" charset="0"/>
              </a:rPr>
              <a:t>The DHCP server responds with a DHCP Offer message.</a:t>
            </a:r>
            <a:endParaRPr lang="en-US" altLang="zh-CN" sz="1200" b="1">
              <a:latin typeface="Huawei Sans" panose="020C0503030203020204" pitchFamily="34" charset="0"/>
            </a:endParaRPr>
          </a:p>
        </p:txBody>
      </p:sp>
      <p:sp>
        <p:nvSpPr>
          <p:cNvPr id="30" name="文本框 29"/>
          <p:cNvSpPr txBox="1"/>
          <p:nvPr/>
        </p:nvSpPr>
        <p:spPr bwMode="gray">
          <a:xfrm>
            <a:off x="1224674" y="4314056"/>
            <a:ext cx="2301944" cy="461665"/>
          </a:xfrm>
          <a:prstGeom prst="rect">
            <a:avLst/>
          </a:prstGeom>
          <a:noFill/>
        </p:spPr>
        <p:txBody>
          <a:bodyPr wrap="square" rtlCol="0">
            <a:spAutoFit/>
          </a:bodyPr>
          <a:lstStyle/>
          <a:p>
            <a:pPr fontAlgn="ctr"/>
            <a:r>
              <a:rPr lang="en-US" sz="1200" b="1" smtClean="0">
                <a:latin typeface="Huawei Sans" panose="020C0503030203020204" pitchFamily="34" charset="0"/>
              </a:rPr>
              <a:t>The DHCP client broadcasts a DHCP Request message.</a:t>
            </a:r>
            <a:endParaRPr lang="en-US" altLang="zh-CN" sz="1200" b="1">
              <a:latin typeface="Huawei Sans" panose="020C0503030203020204" pitchFamily="34" charset="0"/>
            </a:endParaRPr>
          </a:p>
        </p:txBody>
      </p:sp>
      <p:sp>
        <p:nvSpPr>
          <p:cNvPr id="31" name="椭圆 30"/>
          <p:cNvSpPr>
            <a:spLocks noChangeAspect="1"/>
          </p:cNvSpPr>
          <p:nvPr/>
        </p:nvSpPr>
        <p:spPr bwMode="gray">
          <a:xfrm>
            <a:off x="1031478" y="4654425"/>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smtClean="0">
                <a:solidFill>
                  <a:prstClr val="white"/>
                </a:solidFill>
                <a:latin typeface="Huawei Sans" panose="020C0503030203020204" pitchFamily="34" charset="0"/>
              </a:rPr>
              <a:t>3</a:t>
            </a:r>
            <a:endParaRPr kumimoji="0" lang="en-US" altLang="zh-CN" sz="12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椭圆 31"/>
          <p:cNvSpPr>
            <a:spLocks noChangeAspect="1"/>
          </p:cNvSpPr>
          <p:nvPr/>
        </p:nvSpPr>
        <p:spPr bwMode="gray">
          <a:xfrm>
            <a:off x="4084516" y="5551806"/>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200" b="1" smtClean="0">
                <a:solidFill>
                  <a:prstClr val="white"/>
                </a:solidFill>
                <a:latin typeface="Huawei Sans" panose="020C0503030203020204" pitchFamily="34" charset="0"/>
              </a:rPr>
              <a:t>4</a:t>
            </a:r>
            <a:endParaRPr kumimoji="0" lang="en-US" altLang="zh-CN" sz="1200" b="1"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bwMode="gray">
          <a:xfrm>
            <a:off x="1594177" y="5176790"/>
            <a:ext cx="2561048" cy="461665"/>
          </a:xfrm>
          <a:prstGeom prst="rect">
            <a:avLst/>
          </a:prstGeom>
          <a:noFill/>
        </p:spPr>
        <p:txBody>
          <a:bodyPr wrap="square" rtlCol="0">
            <a:spAutoFit/>
          </a:bodyPr>
          <a:lstStyle/>
          <a:p>
            <a:pPr algn="r" fontAlgn="ctr"/>
            <a:r>
              <a:rPr lang="en-US" sz="1200" b="1" smtClean="0">
                <a:latin typeface="Huawei Sans" panose="020C0503030203020204" pitchFamily="34" charset="0"/>
              </a:rPr>
              <a:t>The DHCP server responds with a DHCP ACK message.</a:t>
            </a:r>
            <a:endParaRPr lang="en-US" altLang="zh-CN" sz="1200" b="1">
              <a:latin typeface="Huawei Sans" panose="020C0503030203020204" pitchFamily="34" charset="0"/>
            </a:endParaRPr>
          </a:p>
        </p:txBody>
      </p:sp>
      <p:sp>
        <p:nvSpPr>
          <p:cNvPr id="34" name="文本框 33"/>
          <p:cNvSpPr txBox="1"/>
          <p:nvPr/>
        </p:nvSpPr>
        <p:spPr bwMode="gray">
          <a:xfrm>
            <a:off x="1224674" y="3010197"/>
            <a:ext cx="2044943" cy="646331"/>
          </a:xfrm>
          <a:prstGeom prst="rect">
            <a:avLst/>
          </a:prstGeom>
          <a:noFill/>
        </p:spPr>
        <p:txBody>
          <a:bodyPr wrap="square" rtlCol="0">
            <a:spAutoFit/>
          </a:bodyPr>
          <a:lstStyle/>
          <a:p>
            <a:pPr fontAlgn="ctr"/>
            <a:r>
              <a:rPr lang="en-US" sz="1200" dirty="0" smtClean="0">
                <a:solidFill>
                  <a:schemeClr val="bg1">
                    <a:lumMod val="50000"/>
                  </a:schemeClr>
                </a:solidFill>
                <a:latin typeface="Huawei Sans" panose="020C0503030203020204" pitchFamily="34" charset="0"/>
              </a:rPr>
              <a:t>Search for the DHCP server on the network</a:t>
            </a:r>
          </a:p>
          <a:p>
            <a:pPr fontAlgn="ctr"/>
            <a:endParaRPr lang="en-US" altLang="zh-CN" sz="1200" dirty="0">
              <a:solidFill>
                <a:schemeClr val="bg1">
                  <a:lumMod val="50000"/>
                </a:schemeClr>
              </a:solidFill>
              <a:latin typeface="Huawei Sans" panose="020C0503030203020204" pitchFamily="34" charset="0"/>
            </a:endParaRPr>
          </a:p>
        </p:txBody>
      </p:sp>
      <p:sp>
        <p:nvSpPr>
          <p:cNvPr id="35" name="文本框 34"/>
          <p:cNvSpPr txBox="1"/>
          <p:nvPr/>
        </p:nvSpPr>
        <p:spPr bwMode="gray">
          <a:xfrm>
            <a:off x="1994119" y="3902316"/>
            <a:ext cx="2149207" cy="461665"/>
          </a:xfrm>
          <a:prstGeom prst="rect">
            <a:avLst/>
          </a:prstGeom>
          <a:noFill/>
        </p:spPr>
        <p:txBody>
          <a:bodyPr wrap="square" rtlCol="0">
            <a:spAutoFit/>
          </a:bodyPr>
          <a:lstStyle/>
          <a:p>
            <a:pPr algn="r" fontAlgn="ctr"/>
            <a:r>
              <a:rPr lang="en-US" sz="1200" dirty="0" smtClean="0">
                <a:solidFill>
                  <a:schemeClr val="bg1">
                    <a:lumMod val="50000"/>
                  </a:schemeClr>
                </a:solidFill>
                <a:latin typeface="Huawei Sans" panose="020C0503030203020204" pitchFamily="34" charset="0"/>
              </a:rPr>
              <a:t>Provide information such as the IP address</a:t>
            </a:r>
            <a:endParaRPr lang="en-US" altLang="zh-CN" sz="1200" dirty="0">
              <a:solidFill>
                <a:schemeClr val="bg1">
                  <a:lumMod val="50000"/>
                </a:schemeClr>
              </a:solidFill>
              <a:latin typeface="Huawei Sans" panose="020C0503030203020204" pitchFamily="34" charset="0"/>
            </a:endParaRPr>
          </a:p>
        </p:txBody>
      </p:sp>
      <p:sp>
        <p:nvSpPr>
          <p:cNvPr id="36" name="文本框 35"/>
          <p:cNvSpPr txBox="1"/>
          <p:nvPr/>
        </p:nvSpPr>
        <p:spPr bwMode="gray">
          <a:xfrm>
            <a:off x="1224673" y="4754755"/>
            <a:ext cx="2244344" cy="461665"/>
          </a:xfrm>
          <a:prstGeom prst="rect">
            <a:avLst/>
          </a:prstGeom>
          <a:noFill/>
        </p:spPr>
        <p:txBody>
          <a:bodyPr wrap="square" rtlCol="0">
            <a:spAutoFit/>
          </a:bodyPr>
          <a:lstStyle/>
          <a:p>
            <a:pPr fontAlgn="ctr"/>
            <a:r>
              <a:rPr lang="en-US" sz="1200" smtClean="0">
                <a:solidFill>
                  <a:schemeClr val="bg1">
                    <a:lumMod val="50000"/>
                  </a:schemeClr>
                </a:solidFill>
                <a:latin typeface="Huawei Sans" panose="020C0503030203020204" pitchFamily="34" charset="0"/>
              </a:rPr>
              <a:t>Specify the IP address provided by a DHCP server</a:t>
            </a:r>
            <a:endParaRPr lang="en-US" altLang="zh-CN" sz="1200">
              <a:solidFill>
                <a:schemeClr val="bg1">
                  <a:lumMod val="50000"/>
                </a:schemeClr>
              </a:solidFill>
              <a:latin typeface="Huawei Sans" panose="020C0503030203020204" pitchFamily="34" charset="0"/>
            </a:endParaRPr>
          </a:p>
        </p:txBody>
      </p:sp>
      <p:sp>
        <p:nvSpPr>
          <p:cNvPr id="37" name="文本框 36"/>
          <p:cNvSpPr txBox="1"/>
          <p:nvPr/>
        </p:nvSpPr>
        <p:spPr bwMode="gray">
          <a:xfrm>
            <a:off x="1713532" y="5655939"/>
            <a:ext cx="2441695" cy="276999"/>
          </a:xfrm>
          <a:prstGeom prst="rect">
            <a:avLst/>
          </a:prstGeom>
          <a:noFill/>
        </p:spPr>
        <p:txBody>
          <a:bodyPr wrap="none" rtlCol="0">
            <a:spAutoFit/>
          </a:bodyPr>
          <a:lstStyle/>
          <a:p>
            <a:pPr algn="r" fontAlgn="ctr"/>
            <a:r>
              <a:rPr lang="en-US" sz="1200" dirty="0" smtClean="0">
                <a:solidFill>
                  <a:schemeClr val="bg1">
                    <a:lumMod val="50000"/>
                  </a:schemeClr>
                </a:solidFill>
                <a:latin typeface="Huawei Sans" panose="020C0503030203020204" pitchFamily="34" charset="0"/>
              </a:rPr>
              <a:t>Allocate the specified IP address</a:t>
            </a:r>
            <a:endParaRPr lang="en-US" altLang="zh-CN" sz="1200" dirty="0">
              <a:solidFill>
                <a:schemeClr val="bg1">
                  <a:lumMod val="50000"/>
                </a:schemeClr>
              </a:solidFill>
              <a:latin typeface="Huawei Sans" panose="020C0503030203020204" pitchFamily="34" charset="0"/>
            </a:endParaRPr>
          </a:p>
        </p:txBody>
      </p:sp>
      <p:pic>
        <p:nvPicPr>
          <p:cNvPr id="38" name="图片 86" descr="核心交换机.png"/>
          <p:cNvPicPr>
            <a:picLocks noChangeAspect="1"/>
          </p:cNvPicPr>
          <p:nvPr/>
        </p:nvPicPr>
        <p:blipFill>
          <a:blip r:embed="rId6" cstate="print"/>
          <a:stretch>
            <a:fillRect/>
          </a:stretch>
        </p:blipFill>
        <p:spPr bwMode="gray">
          <a:xfrm>
            <a:off x="7984393" y="1860637"/>
            <a:ext cx="446281" cy="365140"/>
          </a:xfrm>
          <a:prstGeom prst="rect">
            <a:avLst/>
          </a:prstGeom>
        </p:spPr>
      </p:pic>
      <p:pic>
        <p:nvPicPr>
          <p:cNvPr id="39" name="图片 72" descr="交换机.png"/>
          <p:cNvPicPr>
            <a:picLocks noChangeAspect="1"/>
          </p:cNvPicPr>
          <p:nvPr/>
        </p:nvPicPr>
        <p:blipFill>
          <a:blip r:embed="rId4" cstate="print"/>
          <a:stretch>
            <a:fillRect/>
          </a:stretch>
        </p:blipFill>
        <p:spPr bwMode="gray">
          <a:xfrm>
            <a:off x="9469845" y="1877236"/>
            <a:ext cx="404368" cy="331943"/>
          </a:xfrm>
          <a:prstGeom prst="rect">
            <a:avLst/>
          </a:prstGeom>
        </p:spPr>
      </p:pic>
      <p:pic>
        <p:nvPicPr>
          <p:cNvPr id="40" name="图片 102" descr="AC-蓝.png"/>
          <p:cNvPicPr>
            <a:picLocks noChangeAspect="1"/>
          </p:cNvPicPr>
          <p:nvPr/>
        </p:nvPicPr>
        <p:blipFill>
          <a:blip r:embed="rId7" cstate="print"/>
          <a:stretch>
            <a:fillRect/>
          </a:stretch>
        </p:blipFill>
        <p:spPr bwMode="gray">
          <a:xfrm>
            <a:off x="6600515" y="1906501"/>
            <a:ext cx="405710" cy="331945"/>
          </a:xfrm>
          <a:prstGeom prst="rect">
            <a:avLst/>
          </a:prstGeom>
        </p:spPr>
      </p:pic>
      <p:pic>
        <p:nvPicPr>
          <p:cNvPr id="41" name="图片 87" descr="汇聚交换机.png"/>
          <p:cNvPicPr>
            <a:picLocks noChangeAspect="1"/>
          </p:cNvPicPr>
          <p:nvPr/>
        </p:nvPicPr>
        <p:blipFill>
          <a:blip r:embed="rId8" cstate="print"/>
          <a:stretch>
            <a:fillRect/>
          </a:stretch>
        </p:blipFill>
        <p:spPr bwMode="gray">
          <a:xfrm>
            <a:off x="6922166" y="2706801"/>
            <a:ext cx="405710" cy="331945"/>
          </a:xfrm>
          <a:prstGeom prst="rect">
            <a:avLst/>
          </a:prstGeom>
        </p:spPr>
      </p:pic>
      <p:pic>
        <p:nvPicPr>
          <p:cNvPr id="42" name="图片 76" descr="接入交换机.png"/>
          <p:cNvPicPr>
            <a:picLocks noChangeAspect="1"/>
          </p:cNvPicPr>
          <p:nvPr/>
        </p:nvPicPr>
        <p:blipFill>
          <a:blip r:embed="rId5" cstate="print"/>
          <a:stretch>
            <a:fillRect/>
          </a:stretch>
        </p:blipFill>
        <p:spPr bwMode="gray">
          <a:xfrm>
            <a:off x="6922166" y="3765003"/>
            <a:ext cx="405710" cy="331945"/>
          </a:xfrm>
          <a:prstGeom prst="rect">
            <a:avLst/>
          </a:prstGeom>
        </p:spPr>
      </p:pic>
      <p:pic>
        <p:nvPicPr>
          <p:cNvPr id="43" name="图片 87" descr="汇聚交换机.png"/>
          <p:cNvPicPr>
            <a:picLocks noChangeAspect="1"/>
          </p:cNvPicPr>
          <p:nvPr/>
        </p:nvPicPr>
        <p:blipFill>
          <a:blip r:embed="rId8" cstate="print"/>
          <a:stretch>
            <a:fillRect/>
          </a:stretch>
        </p:blipFill>
        <p:spPr bwMode="gray">
          <a:xfrm>
            <a:off x="9087192" y="2706801"/>
            <a:ext cx="405710" cy="331945"/>
          </a:xfrm>
          <a:prstGeom prst="rect">
            <a:avLst/>
          </a:prstGeom>
        </p:spPr>
      </p:pic>
      <p:pic>
        <p:nvPicPr>
          <p:cNvPr id="44" name="图片 76" descr="接入交换机.png"/>
          <p:cNvPicPr>
            <a:picLocks noChangeAspect="1"/>
          </p:cNvPicPr>
          <p:nvPr/>
        </p:nvPicPr>
        <p:blipFill>
          <a:blip r:embed="rId5" cstate="print"/>
          <a:stretch>
            <a:fillRect/>
          </a:stretch>
        </p:blipFill>
        <p:spPr bwMode="gray">
          <a:xfrm>
            <a:off x="9087192" y="3326726"/>
            <a:ext cx="405710" cy="331945"/>
          </a:xfrm>
          <a:prstGeom prst="rect">
            <a:avLst/>
          </a:prstGeom>
        </p:spPr>
      </p:pic>
      <p:pic>
        <p:nvPicPr>
          <p:cNvPr id="45" name="图片 105" descr="AP.png"/>
          <p:cNvPicPr>
            <a:picLocks noChangeAspect="1"/>
          </p:cNvPicPr>
          <p:nvPr/>
        </p:nvPicPr>
        <p:blipFill>
          <a:blip r:embed="rId9" cstate="print"/>
          <a:stretch>
            <a:fillRect/>
          </a:stretch>
        </p:blipFill>
        <p:spPr bwMode="gray">
          <a:xfrm>
            <a:off x="9087192" y="4078351"/>
            <a:ext cx="405710" cy="331945"/>
          </a:xfrm>
          <a:prstGeom prst="rect">
            <a:avLst/>
          </a:prstGeom>
        </p:spPr>
      </p:pic>
      <p:cxnSp>
        <p:nvCxnSpPr>
          <p:cNvPr id="46" name="直接连接符 45"/>
          <p:cNvCxnSpPr>
            <a:stCxn id="44" idx="0"/>
            <a:endCxn id="43" idx="2"/>
          </p:cNvCxnSpPr>
          <p:nvPr/>
        </p:nvCxnSpPr>
        <p:spPr bwMode="gray">
          <a:xfrm flipV="1">
            <a:off x="9290047" y="3038746"/>
            <a:ext cx="0" cy="2879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45" idx="0"/>
            <a:endCxn id="44" idx="2"/>
          </p:cNvCxnSpPr>
          <p:nvPr/>
        </p:nvCxnSpPr>
        <p:spPr bwMode="gray">
          <a:xfrm flipV="1">
            <a:off x="9290047" y="3658671"/>
            <a:ext cx="0" cy="41968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166"/>
          <p:cNvCxnSpPr>
            <a:stCxn id="38" idx="3"/>
          </p:cNvCxnSpPr>
          <p:nvPr/>
        </p:nvCxnSpPr>
        <p:spPr bwMode="gray">
          <a:xfrm>
            <a:off x="8430674" y="2043207"/>
            <a:ext cx="109023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49" name="图片 11" descr="开放网络-蓝.png"/>
          <p:cNvPicPr>
            <a:picLocks noChangeAspect="1"/>
          </p:cNvPicPr>
          <p:nvPr/>
        </p:nvPicPr>
        <p:blipFill>
          <a:blip r:embed="rId10" cstate="print"/>
          <a:stretch>
            <a:fillRect/>
          </a:stretch>
        </p:blipFill>
        <p:spPr bwMode="gray">
          <a:xfrm>
            <a:off x="6922166" y="4775353"/>
            <a:ext cx="445956" cy="343290"/>
          </a:xfrm>
          <a:prstGeom prst="rect">
            <a:avLst/>
          </a:prstGeom>
        </p:spPr>
      </p:pic>
      <p:pic>
        <p:nvPicPr>
          <p:cNvPr id="50" name="图片 158" descr="SAN网络-蓝.png"/>
          <p:cNvPicPr>
            <a:picLocks noChangeAspect="1"/>
          </p:cNvPicPr>
          <p:nvPr/>
        </p:nvPicPr>
        <p:blipFill>
          <a:blip r:embed="rId11" cstate="print"/>
          <a:stretch>
            <a:fillRect/>
          </a:stretch>
        </p:blipFill>
        <p:spPr bwMode="gray">
          <a:xfrm>
            <a:off x="9213648" y="4767128"/>
            <a:ext cx="201006" cy="329310"/>
          </a:xfrm>
          <a:prstGeom prst="rect">
            <a:avLst/>
          </a:prstGeom>
        </p:spPr>
      </p:pic>
      <p:grpSp>
        <p:nvGrpSpPr>
          <p:cNvPr id="51" name="组合 758"/>
          <p:cNvGrpSpPr/>
          <p:nvPr/>
        </p:nvGrpSpPr>
        <p:grpSpPr bwMode="gray">
          <a:xfrm flipV="1">
            <a:off x="9168817" y="4506044"/>
            <a:ext cx="236214" cy="200032"/>
            <a:chOff x="7440613" y="4868863"/>
            <a:chExt cx="1019175" cy="828675"/>
          </a:xfrm>
          <a:solidFill>
            <a:schemeClr val="bg1">
              <a:lumMod val="50000"/>
            </a:schemeClr>
          </a:solidFill>
        </p:grpSpPr>
        <p:sp>
          <p:nvSpPr>
            <p:cNvPr id="52"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sp>
          <p:nvSpPr>
            <p:cNvPr id="53"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ctr" hangingPunct="1">
                <a:spcBef>
                  <a:spcPts val="0"/>
                </a:spcBef>
                <a:spcAft>
                  <a:spcPts val="0"/>
                </a:spcAft>
                <a:defRPr/>
              </a:pPr>
              <a:endParaRPr lang="en-US" altLang="zh-CN" sz="1200" kern="0">
                <a:solidFill>
                  <a:schemeClr val="bg1"/>
                </a:solidFill>
                <a:latin typeface="Huawei Sans" panose="020C0503030203020204" pitchFamily="34" charset="0"/>
                <a:ea typeface="微软雅黑" panose="020B0503020204020204" pitchFamily="34" charset="-122"/>
              </a:endParaRPr>
            </a:p>
          </p:txBody>
        </p:sp>
      </p:grpSp>
      <p:sp>
        <p:nvSpPr>
          <p:cNvPr id="54" name="文本框 53"/>
          <p:cNvSpPr txBox="1"/>
          <p:nvPr/>
        </p:nvSpPr>
        <p:spPr bwMode="gray">
          <a:xfrm>
            <a:off x="9965709" y="1884227"/>
            <a:ext cx="1080744" cy="276999"/>
          </a:xfrm>
          <a:prstGeom prst="rect">
            <a:avLst/>
          </a:prstGeom>
          <a:noFill/>
        </p:spPr>
        <p:txBody>
          <a:bodyPr wrap="none" rtlCol="0">
            <a:spAutoFit/>
          </a:bodyPr>
          <a:lstStyle/>
          <a:p>
            <a:pPr algn="ctr" fontAlgn="ctr"/>
            <a:r>
              <a:rPr lang="en-US" sz="1200" smtClean="0">
                <a:latin typeface="Huawei Sans" panose="020C0503030203020204" pitchFamily="34" charset="0"/>
              </a:rPr>
              <a:t>DHCP server</a:t>
            </a:r>
            <a:endParaRPr lang="en-US" sz="1200">
              <a:latin typeface="Huawei Sans" panose="020C0503030203020204" pitchFamily="34" charset="0"/>
            </a:endParaRPr>
          </a:p>
        </p:txBody>
      </p:sp>
      <p:sp>
        <p:nvSpPr>
          <p:cNvPr id="55" name="文本框 54"/>
          <p:cNvSpPr txBox="1"/>
          <p:nvPr/>
        </p:nvSpPr>
        <p:spPr bwMode="gray">
          <a:xfrm>
            <a:off x="5856555" y="4810866"/>
            <a:ext cx="1023036" cy="276999"/>
          </a:xfrm>
          <a:prstGeom prst="rect">
            <a:avLst/>
          </a:prstGeom>
          <a:noFill/>
        </p:spPr>
        <p:txBody>
          <a:bodyPr wrap="none" rtlCol="0">
            <a:spAutoFit/>
          </a:bodyPr>
          <a:lstStyle/>
          <a:p>
            <a:pPr algn="r" fontAlgn="ctr"/>
            <a:r>
              <a:rPr lang="en-US" sz="1200" dirty="0" smtClean="0">
                <a:latin typeface="Huawei Sans" panose="020C0503030203020204" pitchFamily="34" charset="0"/>
              </a:rPr>
              <a:t>DHCP client</a:t>
            </a:r>
            <a:endParaRPr lang="en-US" altLang="zh-CN" sz="1200" dirty="0">
              <a:latin typeface="Huawei Sans" panose="020C0503030203020204" pitchFamily="34" charset="0"/>
            </a:endParaRPr>
          </a:p>
        </p:txBody>
      </p:sp>
      <p:sp>
        <p:nvSpPr>
          <p:cNvPr id="56" name="文本框 55"/>
          <p:cNvSpPr txBox="1"/>
          <p:nvPr/>
        </p:nvSpPr>
        <p:spPr bwMode="gray">
          <a:xfrm>
            <a:off x="9360269" y="4810866"/>
            <a:ext cx="1023037" cy="276999"/>
          </a:xfrm>
          <a:prstGeom prst="rect">
            <a:avLst/>
          </a:prstGeom>
          <a:noFill/>
        </p:spPr>
        <p:txBody>
          <a:bodyPr wrap="none" rtlCol="0">
            <a:spAutoFit/>
          </a:bodyPr>
          <a:lstStyle/>
          <a:p>
            <a:pPr fontAlgn="ctr"/>
            <a:r>
              <a:rPr lang="en-US" sz="1200" smtClean="0">
                <a:latin typeface="Huawei Sans" panose="020C0503030203020204" pitchFamily="34" charset="0"/>
              </a:rPr>
              <a:t>DHCP client</a:t>
            </a:r>
            <a:endParaRPr lang="en-US" altLang="zh-CN" sz="1200">
              <a:latin typeface="Huawei Sans" panose="020C0503030203020204" pitchFamily="34" charset="0"/>
            </a:endParaRPr>
          </a:p>
        </p:txBody>
      </p:sp>
      <p:sp>
        <p:nvSpPr>
          <p:cNvPr id="57" name="文本框 56"/>
          <p:cNvSpPr txBox="1"/>
          <p:nvPr/>
        </p:nvSpPr>
        <p:spPr bwMode="gray">
          <a:xfrm>
            <a:off x="5549553" y="2571169"/>
            <a:ext cx="1354872" cy="646331"/>
          </a:xfrm>
          <a:prstGeom prst="rect">
            <a:avLst/>
          </a:prstGeom>
          <a:noFill/>
        </p:spPr>
        <p:txBody>
          <a:bodyPr wrap="square" rtlCol="0">
            <a:spAutoFit/>
          </a:bodyPr>
          <a:lstStyle/>
          <a:p>
            <a:pPr algn="r" fontAlgn="ctr"/>
            <a:r>
              <a:rPr lang="en-US" sz="1200" dirty="0" smtClean="0">
                <a:latin typeface="Huawei Sans" panose="020C0503030203020204" pitchFamily="34" charset="0"/>
              </a:rPr>
              <a:t>Layer 3 gateway</a:t>
            </a:r>
          </a:p>
          <a:p>
            <a:pPr algn="r" fontAlgn="ctr"/>
            <a:r>
              <a:rPr lang="en-US" sz="1200" b="1" dirty="0" smtClean="0">
                <a:solidFill>
                  <a:srgbClr val="C7000B"/>
                </a:solidFill>
                <a:latin typeface="Huawei Sans" panose="020C0503030203020204" pitchFamily="34" charset="0"/>
              </a:rPr>
              <a:t>enabled with DHCP relay</a:t>
            </a:r>
            <a:endParaRPr lang="en-US" sz="1200" b="1" dirty="0">
              <a:solidFill>
                <a:srgbClr val="C7000B"/>
              </a:solidFill>
              <a:latin typeface="Huawei Sans" panose="020C0503030203020204" pitchFamily="34" charset="0"/>
            </a:endParaRPr>
          </a:p>
        </p:txBody>
      </p:sp>
      <p:sp>
        <p:nvSpPr>
          <p:cNvPr id="58" name="矩形 57"/>
          <p:cNvSpPr/>
          <p:nvPr/>
        </p:nvSpPr>
        <p:spPr bwMode="gray">
          <a:xfrm>
            <a:off x="4971637" y="5068396"/>
            <a:ext cx="6678638" cy="1054135"/>
          </a:xfrm>
          <a:prstGeom prst="rect">
            <a:avLst/>
          </a:prstGeom>
        </p:spPr>
        <p:txBody>
          <a:bodyPr wrap="square">
            <a:spAutoFit/>
          </a:bodyPr>
          <a:lstStyle/>
          <a:p>
            <a:pPr marL="177800" indent="-177800" fontAlgn="ctr">
              <a:lnSpc>
                <a:spcPts val="1800"/>
              </a:lnSpc>
              <a:spcAft>
                <a:spcPts val="300"/>
              </a:spcAft>
              <a:buSzPct val="50000"/>
              <a:buFont typeface="Wingdings" panose="05000000000000000000" pitchFamily="2" charset="2"/>
              <a:buChar char="l"/>
            </a:pPr>
            <a:r>
              <a:rPr lang="en-US" sz="1200" dirty="0" smtClean="0">
                <a:latin typeface="Huawei Sans" panose="020C0503030203020204" pitchFamily="34" charset="0"/>
              </a:rPr>
              <a:t>DHCP is widely used on various campus networks to implement automatic IP address configuration for wired or wireless terminals.</a:t>
            </a:r>
          </a:p>
          <a:p>
            <a:pPr marL="177800" indent="-177800" fontAlgn="ctr">
              <a:lnSpc>
                <a:spcPts val="1800"/>
              </a:lnSpc>
              <a:spcAft>
                <a:spcPts val="300"/>
              </a:spcAft>
              <a:buSzPct val="50000"/>
              <a:buFont typeface="Wingdings" panose="05000000000000000000" pitchFamily="2" charset="2"/>
              <a:buChar char="l"/>
            </a:pPr>
            <a:r>
              <a:rPr lang="en-US" sz="1200" dirty="0" smtClean="0">
                <a:latin typeface="Huawei Sans" panose="020C0503030203020204" pitchFamily="34" charset="0"/>
              </a:rPr>
              <a:t>A DHCP relay agent forwards DHCP messages between a DHCP server and DHCP clients to help the DHCP server to dynamically allocate network parameters to the DHCP clients.</a:t>
            </a:r>
            <a:endParaRPr lang="en-US" altLang="zh-CN" sz="1200" dirty="0">
              <a:latin typeface="Huawei Sans" panose="020C0503030203020204" pitchFamily="34" charset="0"/>
            </a:endParaRPr>
          </a:p>
        </p:txBody>
      </p:sp>
      <p:sp>
        <p:nvSpPr>
          <p:cNvPr id="59" name="文本框 58"/>
          <p:cNvSpPr txBox="1"/>
          <p:nvPr/>
        </p:nvSpPr>
        <p:spPr bwMode="gray">
          <a:xfrm>
            <a:off x="9505463" y="2571169"/>
            <a:ext cx="1410187" cy="646331"/>
          </a:xfrm>
          <a:prstGeom prst="rect">
            <a:avLst/>
          </a:prstGeom>
          <a:noFill/>
        </p:spPr>
        <p:txBody>
          <a:bodyPr wrap="square" rtlCol="0">
            <a:spAutoFit/>
          </a:bodyPr>
          <a:lstStyle/>
          <a:p>
            <a:pPr fontAlgn="ctr"/>
            <a:r>
              <a:rPr lang="en-US" sz="1200" smtClean="0">
                <a:latin typeface="Huawei Sans" panose="020C0503030203020204" pitchFamily="34" charset="0"/>
              </a:rPr>
              <a:t>Layer 3 gateway</a:t>
            </a:r>
          </a:p>
          <a:p>
            <a:pPr fontAlgn="ctr"/>
            <a:r>
              <a:rPr lang="en-US" sz="1200" b="1" smtClean="0">
                <a:solidFill>
                  <a:srgbClr val="C7000B"/>
                </a:solidFill>
                <a:latin typeface="Huawei Sans" panose="020C0503030203020204" pitchFamily="34" charset="0"/>
              </a:rPr>
              <a:t>enabled with DHCP relay</a:t>
            </a:r>
            <a:endParaRPr lang="en-US" altLang="zh-CN" sz="1200" b="1">
              <a:solidFill>
                <a:srgbClr val="C7000B"/>
              </a:solidFill>
              <a:latin typeface="Huawei Sans" panose="020C0503030203020204" pitchFamily="34" charset="0"/>
            </a:endParaRPr>
          </a:p>
        </p:txBody>
      </p:sp>
    </p:spTree>
    <p:extLst>
      <p:ext uri="{BB962C8B-B14F-4D97-AF65-F5344CB8AC3E}">
        <p14:creationId xmlns:p14="http://schemas.microsoft.com/office/powerpoint/2010/main" val="141669798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DHCP Options</a:t>
            </a:r>
            <a:endParaRPr lang="en-US" altLang="zh-CN"/>
          </a:p>
        </p:txBody>
      </p:sp>
      <p:pic>
        <p:nvPicPr>
          <p:cNvPr id="3" name="图片 72" descr="交换机.png"/>
          <p:cNvPicPr>
            <a:picLocks noChangeAspect="1"/>
          </p:cNvPicPr>
          <p:nvPr/>
        </p:nvPicPr>
        <p:blipFill>
          <a:blip r:embed="rId3" cstate="print"/>
          <a:stretch>
            <a:fillRect/>
          </a:stretch>
        </p:blipFill>
        <p:spPr bwMode="gray">
          <a:xfrm>
            <a:off x="963892" y="1618573"/>
            <a:ext cx="444805" cy="365137"/>
          </a:xfrm>
          <a:prstGeom prst="rect">
            <a:avLst/>
          </a:prstGeom>
        </p:spPr>
      </p:pic>
      <p:sp>
        <p:nvSpPr>
          <p:cNvPr id="4" name="文本框 3"/>
          <p:cNvSpPr txBox="1"/>
          <p:nvPr/>
        </p:nvSpPr>
        <p:spPr bwMode="gray">
          <a:xfrm>
            <a:off x="592221" y="5599553"/>
            <a:ext cx="1188147" cy="307777"/>
          </a:xfrm>
          <a:prstGeom prst="rect">
            <a:avLst/>
          </a:prstGeom>
          <a:noFill/>
        </p:spPr>
        <p:txBody>
          <a:bodyPr wrap="none" rtlCol="0">
            <a:spAutoFit/>
          </a:bodyPr>
          <a:lstStyle/>
          <a:p>
            <a:pPr algn="ctr" fontAlgn="ctr"/>
            <a:r>
              <a:rPr lang="en-US" sz="1400" smtClean="0">
                <a:latin typeface="Huawei Sans" panose="020C0503030203020204" pitchFamily="34" charset="0"/>
              </a:rPr>
              <a:t>DHCP client</a:t>
            </a:r>
            <a:endParaRPr lang="en-US" altLang="zh-CN" sz="1400">
              <a:latin typeface="Huawei Sans" panose="020C0503030203020204" pitchFamily="34" charset="0"/>
            </a:endParaRPr>
          </a:p>
        </p:txBody>
      </p:sp>
      <p:pic>
        <p:nvPicPr>
          <p:cNvPr id="5" name="图片 72" descr="交换机.png"/>
          <p:cNvPicPr>
            <a:picLocks noChangeAspect="1"/>
          </p:cNvPicPr>
          <p:nvPr/>
        </p:nvPicPr>
        <p:blipFill>
          <a:blip r:embed="rId3" cstate="print"/>
          <a:stretch>
            <a:fillRect/>
          </a:stretch>
        </p:blipFill>
        <p:spPr bwMode="gray">
          <a:xfrm>
            <a:off x="963892" y="5224472"/>
            <a:ext cx="444805" cy="365137"/>
          </a:xfrm>
          <a:prstGeom prst="rect">
            <a:avLst/>
          </a:prstGeom>
        </p:spPr>
      </p:pic>
      <p:sp>
        <p:nvSpPr>
          <p:cNvPr id="6" name="文本框 5"/>
          <p:cNvSpPr txBox="1"/>
          <p:nvPr/>
        </p:nvSpPr>
        <p:spPr bwMode="gray">
          <a:xfrm>
            <a:off x="572985" y="1982713"/>
            <a:ext cx="1226619" cy="307777"/>
          </a:xfrm>
          <a:prstGeom prst="rect">
            <a:avLst/>
          </a:prstGeom>
          <a:noFill/>
        </p:spPr>
        <p:txBody>
          <a:bodyPr wrap="none" rtlCol="0">
            <a:spAutoFit/>
          </a:bodyPr>
          <a:lstStyle/>
          <a:p>
            <a:pPr algn="ctr" fontAlgn="ctr"/>
            <a:r>
              <a:rPr lang="en-US" sz="1400" smtClean="0">
                <a:latin typeface="Huawei Sans" panose="020C0503030203020204" pitchFamily="34" charset="0"/>
              </a:rPr>
              <a:t>DHCP server</a:t>
            </a:r>
            <a:endParaRPr lang="en-US" altLang="zh-CN" sz="1400">
              <a:latin typeface="Huawei Sans" panose="020C0503030203020204" pitchFamily="34" charset="0"/>
            </a:endParaRPr>
          </a:p>
        </p:txBody>
      </p:sp>
      <p:cxnSp>
        <p:nvCxnSpPr>
          <p:cNvPr id="7" name="直接箭头连接符 6"/>
          <p:cNvCxnSpPr/>
          <p:nvPr/>
        </p:nvCxnSpPr>
        <p:spPr bwMode="gray">
          <a:xfrm>
            <a:off x="1186294" y="2246050"/>
            <a:ext cx="0" cy="2902999"/>
          </a:xfrm>
          <a:prstGeom prst="straightConnector1">
            <a:avLst/>
          </a:prstGeom>
          <a:noFill/>
          <a:ln w="31750" algn="ctr">
            <a:solidFill>
              <a:srgbClr val="30B5C5"/>
            </a:solidFill>
            <a:prstDash val="solid"/>
            <a:round/>
            <a:headEnd type="none" w="med" len="med"/>
            <a:tailEnd type="triangle" w="med" len="med"/>
          </a:ln>
        </p:spPr>
      </p:cxnSp>
      <p:sp>
        <p:nvSpPr>
          <p:cNvPr id="8" name="圆角矩形 7"/>
          <p:cNvSpPr/>
          <p:nvPr/>
        </p:nvSpPr>
        <p:spPr bwMode="gray">
          <a:xfrm>
            <a:off x="1408696" y="2791312"/>
            <a:ext cx="3334753" cy="1791705"/>
          </a:xfrm>
          <a:prstGeom prst="roundRect">
            <a:avLst>
              <a:gd name="adj" fmla="val 2303"/>
            </a:avLst>
          </a:prstGeom>
          <a:solidFill>
            <a:srgbClr val="BEE9EE"/>
          </a:solidFill>
          <a:ln w="12700" cap="flat" cmpd="sng" algn="ctr">
            <a:solidFill>
              <a:schemeClr val="bg1"/>
            </a:solidFill>
            <a:prstDash val="solid"/>
            <a:miter lim="800000"/>
          </a:ln>
          <a:effectLst/>
        </p:spPr>
        <p:txBody>
          <a:bodyPr rtlCol="0" anchor="ctr" anchorCtr="0"/>
          <a:lstStyle/>
          <a:p>
            <a:pPr marL="0" marR="0" lvl="0" indent="0" algn="ctr" defTabSz="914478" eaLnBrk="1" fontAlgn="ctr" latinLnBrk="0" hangingPunct="1">
              <a:spcBef>
                <a:spcPts val="0"/>
              </a:spcBef>
              <a:spcAft>
                <a:spcPts val="0"/>
              </a:spcAft>
              <a:buClrTx/>
              <a:buSzTx/>
              <a:buFontTx/>
              <a:buNone/>
              <a:tabLst/>
              <a:defRPr/>
            </a:pPr>
            <a:r>
              <a:rPr lang="en-US" sz="1400" b="1" smtClean="0">
                <a:latin typeface="Huawei Sans" panose="020C0503030203020204" pitchFamily="34" charset="0"/>
              </a:rPr>
              <a:t>DHCP Offer</a:t>
            </a:r>
            <a:endParaRPr kumimoji="0" lang="en-US" altLang="zh-CN" sz="1400" b="1" u="none" strike="noStrike" kern="0" cap="none" spc="0" normalizeH="0" baseline="0" noProof="0" smtClean="0">
              <a:ln>
                <a:noFill/>
              </a:ln>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bwMode="ltGray">
          <a:xfrm>
            <a:off x="1548500" y="3156460"/>
            <a:ext cx="3055144" cy="774642"/>
          </a:xfrm>
          <a:prstGeom prst="roundRect">
            <a:avLst>
              <a:gd name="adj" fmla="val 2303"/>
            </a:avLst>
          </a:prstGeom>
          <a:solidFill>
            <a:schemeClr val="bg1">
              <a:lumMod val="95000"/>
            </a:schemeClr>
          </a:solidFill>
          <a:ln w="12700" cap="flat" cmpd="sng" algn="ctr">
            <a:solidFill>
              <a:schemeClr val="bg1"/>
            </a:solidFill>
            <a:prstDash val="solid"/>
            <a:miter lim="800000"/>
          </a:ln>
          <a:effectLst/>
        </p:spPr>
        <p:txBody>
          <a:bodyPr lIns="36000" rIns="36000" rtlCol="0" anchor="ctr"/>
          <a:lstStyle/>
          <a:p>
            <a:pPr algn="ctr" fontAlgn="ctr">
              <a:defRPr/>
            </a:pPr>
            <a:r>
              <a:rPr lang="en-US" sz="1400" dirty="0" smtClean="0">
                <a:solidFill>
                  <a:schemeClr val="bg1">
                    <a:lumMod val="50000"/>
                  </a:schemeClr>
                </a:solidFill>
                <a:latin typeface="Huawei Sans" panose="020C0503030203020204" pitchFamily="34" charset="0"/>
              </a:rPr>
              <a:t>IP address assigned to a DHCP client</a:t>
            </a:r>
            <a:endParaRPr lang="en-US" altLang="zh-CN" sz="1400" kern="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defRPr/>
            </a:pPr>
            <a:r>
              <a:rPr lang="en-US" sz="1400" dirty="0" smtClean="0">
                <a:solidFill>
                  <a:schemeClr val="bg1">
                    <a:lumMod val="50000"/>
                  </a:schemeClr>
                </a:solidFill>
                <a:latin typeface="Huawei Sans" panose="020C0503030203020204" pitchFamily="34" charset="0"/>
              </a:rPr>
              <a:t>…</a:t>
            </a:r>
            <a:endParaRPr kumimoji="0" lang="en-US" altLang="zh-CN" sz="1400" b="0" u="none" strike="noStrike" kern="0" cap="none" spc="0" normalizeH="0" baseline="0" noProof="0" dirty="0" smtClean="0">
              <a:ln>
                <a:noFill/>
              </a:ln>
              <a:solidFill>
                <a:schemeClr val="bg1">
                  <a:lumMod val="50000"/>
                </a:scheme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1548500" y="4054649"/>
            <a:ext cx="3055144" cy="332130"/>
          </a:xfrm>
          <a:prstGeom prst="roundRect">
            <a:avLst>
              <a:gd name="adj" fmla="val 2303"/>
            </a:avLst>
          </a:prstGeom>
          <a:solidFill>
            <a:schemeClr val="accent2">
              <a:lumMod val="20000"/>
              <a:lumOff val="80000"/>
            </a:schemeClr>
          </a:solidFill>
          <a:ln w="12700" cap="flat" cmpd="sng" algn="ctr">
            <a:solidFill>
              <a:schemeClr val="bg1"/>
            </a:solidFill>
            <a:prstDash val="solid"/>
            <a:miter lim="800000"/>
          </a:ln>
          <a:effectLst/>
        </p:spPr>
        <p:txBody>
          <a:bodyPr lIns="36000" rIns="36000" rtlCol="0" anchor="ctr"/>
          <a:lstStyle/>
          <a:p>
            <a:pPr marL="0" marR="0" lvl="0" indent="0" algn="ctr" defTabSz="914478" eaLnBrk="1" fontAlgn="ctr" latinLnBrk="0" hangingPunct="1">
              <a:spcBef>
                <a:spcPts val="0"/>
              </a:spcBef>
              <a:spcAft>
                <a:spcPts val="0"/>
              </a:spcAft>
              <a:buClrTx/>
              <a:buSzTx/>
              <a:buFontTx/>
              <a:buNone/>
              <a:tabLst/>
              <a:defRPr/>
            </a:pPr>
            <a:r>
              <a:rPr lang="en-US" sz="1400" b="1" dirty="0" smtClean="0">
                <a:solidFill>
                  <a:srgbClr val="C7000B"/>
                </a:solidFill>
                <a:latin typeface="Huawei Sans" panose="020C0503030203020204" pitchFamily="34" charset="0"/>
              </a:rPr>
              <a:t>Options</a:t>
            </a:r>
            <a:endParaRPr kumimoji="0" lang="en-US" altLang="zh-CN" sz="1400" b="1" u="none" strike="noStrike" kern="0" cap="none" spc="0" normalizeH="0" baseline="0" noProof="0" dirty="0" smtClean="0">
              <a:ln>
                <a:noFill/>
              </a:ln>
              <a:solidFill>
                <a:srgbClr val="C7000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bwMode="gray">
          <a:xfrm>
            <a:off x="5464783" y="1625517"/>
            <a:ext cx="5735814" cy="1530943"/>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fontAlgn="ctr">
              <a:lnSpc>
                <a:spcPts val="2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The Options field stores control information and parameters allocated to a DHCP client.</a:t>
            </a:r>
          </a:p>
          <a:p>
            <a:pPr marL="285750" indent="-285750" fontAlgn="ctr">
              <a:lnSpc>
                <a:spcPts val="2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A DHCP message can carry multiple options.</a:t>
            </a:r>
          </a:p>
          <a:p>
            <a:pPr marL="285750" indent="-285750" fontAlgn="ctr">
              <a:lnSpc>
                <a:spcPts val="2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DHCP predefines a large number of options for various purposes, for example, setting the gateway address and DNS server address.</a:t>
            </a:r>
            <a:endParaRPr lang="en-US" altLang="zh-CN" sz="1200" dirty="0">
              <a:solidFill>
                <a:schemeClr val="tx1"/>
              </a:solidFill>
              <a:latin typeface="Huawei Sans" panose="020C0503030203020204" pitchFamily="34" charset="0"/>
            </a:endParaRPr>
          </a:p>
        </p:txBody>
      </p:sp>
      <p:sp>
        <p:nvSpPr>
          <p:cNvPr id="12" name="文本框 11"/>
          <p:cNvSpPr txBox="1"/>
          <p:nvPr/>
        </p:nvSpPr>
        <p:spPr bwMode="gray">
          <a:xfrm>
            <a:off x="5464784" y="1202905"/>
            <a:ext cx="5735813"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Options field in DHCP messages</a:t>
            </a:r>
            <a:endParaRPr lang="en-US" altLang="zh-CN">
              <a:latin typeface="Huawei Sans" panose="020C0503030203020204" pitchFamily="34" charset="0"/>
            </a:endParaRPr>
          </a:p>
        </p:txBody>
      </p:sp>
      <p:sp>
        <p:nvSpPr>
          <p:cNvPr id="13" name="圆角矩形 12"/>
          <p:cNvSpPr/>
          <p:nvPr/>
        </p:nvSpPr>
        <p:spPr bwMode="gray">
          <a:xfrm>
            <a:off x="5464783" y="3746917"/>
            <a:ext cx="5735814" cy="2146126"/>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fontAlgn="ctr">
              <a:lnSpc>
                <a:spcPts val="2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The Options field can be used to set the IP address of the NTP server.</a:t>
            </a:r>
          </a:p>
          <a:p>
            <a:pPr marL="285750" indent="-285750" fontAlgn="ctr">
              <a:lnSpc>
                <a:spcPts val="2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The Options field can be vendor-defined. For example, the CloudCampus solution uses Option 148 to implement plug-and-play of network devices. The information is used to notify the DHCP client of controller information so that the device can obtain the controller address and port number.</a:t>
            </a:r>
          </a:p>
          <a:p>
            <a:pPr marL="285750" indent="-285750" fontAlgn="ctr">
              <a:lnSpc>
                <a:spcPts val="2000"/>
              </a:lnSpc>
              <a:spcBef>
                <a:spcPts val="0"/>
              </a:spcBef>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Option 43 is used to register an AP with an AC that resides on a different network segment from the AP in WLAN scenarios.</a:t>
            </a:r>
            <a:endParaRPr lang="en-US" altLang="zh-CN" sz="1200" dirty="0">
              <a:solidFill>
                <a:schemeClr val="tx1"/>
              </a:solidFill>
              <a:latin typeface="Huawei Sans" panose="020C0503030203020204" pitchFamily="34" charset="0"/>
            </a:endParaRPr>
          </a:p>
        </p:txBody>
      </p:sp>
      <p:sp>
        <p:nvSpPr>
          <p:cNvPr id="14" name="文本框 13"/>
          <p:cNvSpPr txBox="1"/>
          <p:nvPr/>
        </p:nvSpPr>
        <p:spPr bwMode="gray">
          <a:xfrm>
            <a:off x="5464784" y="3294363"/>
            <a:ext cx="5735813"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Typical application scenarios</a:t>
            </a:r>
            <a:endParaRPr lang="en-US" altLang="zh-CN">
              <a:latin typeface="Huawei Sans" panose="020C0503030203020204" pitchFamily="34" charset="0"/>
            </a:endParaRPr>
          </a:p>
        </p:txBody>
      </p:sp>
    </p:spTree>
    <p:extLst>
      <p:ext uri="{BB962C8B-B14F-4D97-AF65-F5344CB8AC3E}">
        <p14:creationId xmlns:p14="http://schemas.microsoft.com/office/powerpoint/2010/main" val="343816053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bwMode="gray">
          <a:xfrm>
            <a:off x="3246033" y="3885179"/>
            <a:ext cx="1597083" cy="899990"/>
            <a:chOff x="1162603" y="3894267"/>
            <a:chExt cx="1597083" cy="899990"/>
          </a:xfrm>
        </p:grpSpPr>
        <p:grpSp>
          <p:nvGrpSpPr>
            <p:cNvPr id="70" name="组合 69"/>
            <p:cNvGrpSpPr/>
            <p:nvPr/>
          </p:nvGrpSpPr>
          <p:grpSpPr bwMode="gray">
            <a:xfrm flipV="1">
              <a:off x="1162603" y="4344262"/>
              <a:ext cx="776620" cy="449995"/>
              <a:chOff x="1604900" y="3894267"/>
              <a:chExt cx="776620" cy="449995"/>
            </a:xfrm>
          </p:grpSpPr>
          <p:cxnSp>
            <p:nvCxnSpPr>
              <p:cNvPr id="77" name="Straight Connector 167"/>
              <p:cNvCxnSpPr/>
              <p:nvPr/>
            </p:nvCxnSpPr>
            <p:spPr bwMode="gray">
              <a:xfrm>
                <a:off x="1993210" y="3894267"/>
                <a:ext cx="0" cy="449995"/>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8" name="Straight Connector 167"/>
              <p:cNvCxnSpPr/>
              <p:nvPr/>
            </p:nvCxnSpPr>
            <p:spPr bwMode="gray">
              <a:xfrm flipH="1">
                <a:off x="1604900" y="4344262"/>
                <a:ext cx="776620"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71" name="组合 70"/>
            <p:cNvGrpSpPr/>
            <p:nvPr/>
          </p:nvGrpSpPr>
          <p:grpSpPr bwMode="gray">
            <a:xfrm flipV="1">
              <a:off x="1983066" y="4344262"/>
              <a:ext cx="776620" cy="449995"/>
              <a:chOff x="1604900" y="3894267"/>
              <a:chExt cx="776620" cy="449995"/>
            </a:xfrm>
          </p:grpSpPr>
          <p:cxnSp>
            <p:nvCxnSpPr>
              <p:cNvPr id="75" name="Straight Connector 167"/>
              <p:cNvCxnSpPr/>
              <p:nvPr/>
            </p:nvCxnSpPr>
            <p:spPr bwMode="gray">
              <a:xfrm>
                <a:off x="1993210" y="3894267"/>
                <a:ext cx="0" cy="449995"/>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6" name="Straight Connector 167"/>
              <p:cNvCxnSpPr/>
              <p:nvPr/>
            </p:nvCxnSpPr>
            <p:spPr bwMode="gray">
              <a:xfrm flipH="1">
                <a:off x="1604900" y="4344262"/>
                <a:ext cx="776620"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72" name="组合 71"/>
            <p:cNvGrpSpPr/>
            <p:nvPr/>
          </p:nvGrpSpPr>
          <p:grpSpPr bwMode="gray">
            <a:xfrm>
              <a:off x="1604900" y="3894267"/>
              <a:ext cx="776620" cy="449995"/>
              <a:chOff x="1604900" y="3894267"/>
              <a:chExt cx="776620" cy="449995"/>
            </a:xfrm>
          </p:grpSpPr>
          <p:cxnSp>
            <p:nvCxnSpPr>
              <p:cNvPr id="73" name="Straight Connector 167"/>
              <p:cNvCxnSpPr/>
              <p:nvPr/>
            </p:nvCxnSpPr>
            <p:spPr bwMode="gray">
              <a:xfrm>
                <a:off x="1993210" y="3894267"/>
                <a:ext cx="0" cy="449995"/>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4" name="Straight Connector 167"/>
              <p:cNvCxnSpPr/>
              <p:nvPr/>
            </p:nvCxnSpPr>
            <p:spPr bwMode="gray">
              <a:xfrm flipH="1">
                <a:off x="1604900" y="4344262"/>
                <a:ext cx="776620"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68" name="组合 67"/>
          <p:cNvGrpSpPr/>
          <p:nvPr/>
        </p:nvGrpSpPr>
        <p:grpSpPr bwMode="gray">
          <a:xfrm>
            <a:off x="866734" y="3894267"/>
            <a:ext cx="1597083" cy="899990"/>
            <a:chOff x="1162603" y="3894267"/>
            <a:chExt cx="1597083" cy="899990"/>
          </a:xfrm>
        </p:grpSpPr>
        <p:grpSp>
          <p:nvGrpSpPr>
            <p:cNvPr id="62" name="组合 61"/>
            <p:cNvGrpSpPr/>
            <p:nvPr/>
          </p:nvGrpSpPr>
          <p:grpSpPr bwMode="gray">
            <a:xfrm flipV="1">
              <a:off x="1162603" y="4344262"/>
              <a:ext cx="776620" cy="449995"/>
              <a:chOff x="1604900" y="3894267"/>
              <a:chExt cx="776620" cy="449995"/>
            </a:xfrm>
          </p:grpSpPr>
          <p:cxnSp>
            <p:nvCxnSpPr>
              <p:cNvPr id="63" name="Straight Connector 167"/>
              <p:cNvCxnSpPr/>
              <p:nvPr/>
            </p:nvCxnSpPr>
            <p:spPr bwMode="gray">
              <a:xfrm>
                <a:off x="1993210" y="3894267"/>
                <a:ext cx="0" cy="449995"/>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167"/>
              <p:cNvCxnSpPr/>
              <p:nvPr/>
            </p:nvCxnSpPr>
            <p:spPr bwMode="gray">
              <a:xfrm flipH="1">
                <a:off x="1604900" y="4344262"/>
                <a:ext cx="776620"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bwMode="gray">
            <a:xfrm flipV="1">
              <a:off x="1983066" y="4344262"/>
              <a:ext cx="776620" cy="449995"/>
              <a:chOff x="1604900" y="3894267"/>
              <a:chExt cx="776620" cy="449995"/>
            </a:xfrm>
          </p:grpSpPr>
          <p:cxnSp>
            <p:nvCxnSpPr>
              <p:cNvPr id="66" name="Straight Connector 167"/>
              <p:cNvCxnSpPr/>
              <p:nvPr/>
            </p:nvCxnSpPr>
            <p:spPr bwMode="gray">
              <a:xfrm>
                <a:off x="1993210" y="3894267"/>
                <a:ext cx="0" cy="449995"/>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7" name="Straight Connector 167"/>
              <p:cNvCxnSpPr/>
              <p:nvPr/>
            </p:nvCxnSpPr>
            <p:spPr bwMode="gray">
              <a:xfrm flipH="1">
                <a:off x="1604900" y="4344262"/>
                <a:ext cx="776620"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58" name="组合 57"/>
            <p:cNvGrpSpPr/>
            <p:nvPr/>
          </p:nvGrpSpPr>
          <p:grpSpPr bwMode="gray">
            <a:xfrm>
              <a:off x="1604900" y="3894267"/>
              <a:ext cx="776620" cy="449995"/>
              <a:chOff x="1604900" y="3894267"/>
              <a:chExt cx="776620" cy="449995"/>
            </a:xfrm>
          </p:grpSpPr>
          <p:cxnSp>
            <p:nvCxnSpPr>
              <p:cNvPr id="48" name="Straight Connector 167"/>
              <p:cNvCxnSpPr/>
              <p:nvPr/>
            </p:nvCxnSpPr>
            <p:spPr bwMode="gray">
              <a:xfrm>
                <a:off x="1993210" y="3894267"/>
                <a:ext cx="0" cy="449995"/>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167"/>
              <p:cNvCxnSpPr/>
              <p:nvPr/>
            </p:nvCxnSpPr>
            <p:spPr bwMode="gray">
              <a:xfrm flipH="1">
                <a:off x="1604900" y="4344262"/>
                <a:ext cx="776620"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sp>
        <p:nvSpPr>
          <p:cNvPr id="2" name="标题 1"/>
          <p:cNvSpPr>
            <a:spLocks noGrp="1"/>
          </p:cNvSpPr>
          <p:nvPr>
            <p:ph type="title"/>
          </p:nvPr>
        </p:nvSpPr>
        <p:spPr bwMode="gray"/>
        <p:txBody>
          <a:bodyPr>
            <a:normAutofit/>
          </a:bodyPr>
          <a:lstStyle/>
          <a:p>
            <a:r>
              <a:rPr lang="en-US" altLang="zh-CN" smtClean="0"/>
              <a:t>Network Time Protocol (</a:t>
            </a:r>
            <a:r>
              <a:rPr lang="en-US" smtClean="0"/>
              <a:t>NTP)</a:t>
            </a:r>
            <a:endParaRPr lang="en-US" altLang="zh-CN" dirty="0"/>
          </a:p>
        </p:txBody>
      </p:sp>
      <p:sp>
        <p:nvSpPr>
          <p:cNvPr id="3" name="矩形 2"/>
          <p:cNvSpPr/>
          <p:nvPr/>
        </p:nvSpPr>
        <p:spPr bwMode="gray">
          <a:xfrm>
            <a:off x="5542840" y="1345432"/>
            <a:ext cx="6206248" cy="4741811"/>
          </a:xfrm>
          <a:prstGeom prst="rect">
            <a:avLst/>
          </a:prstGeom>
        </p:spPr>
        <p:txBody>
          <a:bodyPr wrap="square">
            <a:spAutoFit/>
          </a:bodyPr>
          <a:lstStyle/>
          <a:p>
            <a:pPr marL="302279" lvl="0" indent="-302279" defTabSz="914034" fontAlgn="ctr">
              <a:lnSpc>
                <a:spcPct val="140000"/>
              </a:lnSpc>
              <a:spcBef>
                <a:spcPts val="792"/>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NTP is an application layer protocol in the TCP/IP suite that synchronizes time between time servers and clients. NTP is implemented based on IP and UDP. NTP packets are transmitted over UDP using port 123.</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a:p>
            <a:pPr marL="302279" lvl="0" indent="-302279" defTabSz="914034" fontAlgn="ctr">
              <a:lnSpc>
                <a:spcPct val="140000"/>
              </a:lnSpc>
              <a:spcBef>
                <a:spcPts val="792"/>
              </a:spcBef>
              <a:buSzPct val="50000"/>
              <a:buFont typeface="Wingdings" panose="05000000000000000000" pitchFamily="2" charset="2"/>
              <a:buChar char="l"/>
            </a:pPr>
            <a:r>
              <a:rPr lang="en-US" sz="1200" dirty="0" smtClean="0">
                <a:solidFill>
                  <a:prstClr val="black"/>
                </a:solidFill>
                <a:latin typeface="Huawei Sans" panose="020C0503030203020204" pitchFamily="34" charset="0"/>
              </a:rPr>
              <a:t>Key concepts in the NTP network architecture:</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a:p>
            <a:pPr marL="542925" lvl="1" indent="-238125" defTabSz="914034" fontAlgn="ctr">
              <a:lnSpc>
                <a:spcPct val="140000"/>
              </a:lnSpc>
              <a:spcBef>
                <a:spcPts val="792"/>
              </a:spcBef>
              <a:buSzPct val="50000"/>
              <a:buFont typeface="Wingdings" panose="05000000000000000000" pitchFamily="2" charset="2"/>
              <a:buChar char="p"/>
            </a:pPr>
            <a:r>
              <a:rPr lang="en-US" sz="1200" b="1" dirty="0" smtClean="0">
                <a:latin typeface="Huawei Sans" panose="020C0503030203020204" pitchFamily="34" charset="0"/>
              </a:rPr>
              <a:t>Synchronization subnet: </a:t>
            </a:r>
            <a:r>
              <a:rPr lang="en-US" sz="1200" dirty="0" smtClean="0">
                <a:latin typeface="Huawei Sans" panose="020C0503030203020204" pitchFamily="34" charset="0"/>
              </a:rPr>
              <a:t>consists of the primary time server, stratum-2 time servers, PC clients, and transmission paths connecting them.</a:t>
            </a:r>
            <a:endParaRPr lang="en-US" altLang="zh-CN" sz="1200" dirty="0" smtClean="0">
              <a:latin typeface="Huawei Sans" panose="020C0503030203020204" pitchFamily="34" charset="0"/>
              <a:ea typeface="方正兰亭黑简体" panose="02000000000000000000" pitchFamily="2" charset="-122"/>
            </a:endParaRPr>
          </a:p>
          <a:p>
            <a:pPr marL="542925" lvl="1" indent="-238125" defTabSz="914034" fontAlgn="ctr">
              <a:lnSpc>
                <a:spcPct val="140000"/>
              </a:lnSpc>
              <a:spcBef>
                <a:spcPts val="792"/>
              </a:spcBef>
              <a:buSzPct val="50000"/>
              <a:buFont typeface="Wingdings" panose="05000000000000000000" pitchFamily="2" charset="2"/>
              <a:buChar char="p"/>
            </a:pPr>
            <a:r>
              <a:rPr lang="en-US" sz="1200" b="1" dirty="0" smtClean="0">
                <a:latin typeface="Huawei Sans" panose="020C0503030203020204" pitchFamily="34" charset="0"/>
              </a:rPr>
              <a:t>Primary time server: </a:t>
            </a:r>
            <a:r>
              <a:rPr lang="en-US" sz="1200" dirty="0" smtClean="0">
                <a:latin typeface="Huawei Sans" panose="020C0503030203020204" pitchFamily="34" charset="0"/>
              </a:rPr>
              <a:t>directly synchronizes its clock with a standard reference clock through a cable or radio. Typically, the standard reference clock is either a radio clock or the Global Positioning System (GPS).</a:t>
            </a:r>
            <a:endParaRPr lang="en-US" altLang="zh-CN" sz="1200" dirty="0" smtClean="0">
              <a:latin typeface="Huawei Sans" panose="020C0503030203020204" pitchFamily="34" charset="0"/>
              <a:ea typeface="方正兰亭黑简体" panose="02000000000000000000" pitchFamily="2" charset="-122"/>
            </a:endParaRPr>
          </a:p>
          <a:p>
            <a:pPr marL="542925" lvl="1" indent="-238125" defTabSz="914034" fontAlgn="ctr">
              <a:lnSpc>
                <a:spcPct val="140000"/>
              </a:lnSpc>
              <a:spcBef>
                <a:spcPts val="792"/>
              </a:spcBef>
              <a:buSzPct val="50000"/>
              <a:buFont typeface="Wingdings" panose="05000000000000000000" pitchFamily="2" charset="2"/>
              <a:buChar char="p"/>
            </a:pPr>
            <a:r>
              <a:rPr lang="en-US" sz="1200" b="1" dirty="0" smtClean="0">
                <a:latin typeface="Huawei Sans" panose="020C0503030203020204" pitchFamily="34" charset="0"/>
              </a:rPr>
              <a:t>Stratum-2 time server: </a:t>
            </a:r>
            <a:r>
              <a:rPr lang="en-US" sz="1200" dirty="0" smtClean="0">
                <a:latin typeface="Huawei Sans" panose="020C0503030203020204" pitchFamily="34" charset="0"/>
              </a:rPr>
              <a:t>synchronizes its clock with either the primary time server or other stratum-2 time servers on the network. Stratum-2 time servers use NTP to transmit time information to other hosts in a LAN.</a:t>
            </a:r>
            <a:endParaRPr lang="en-US" altLang="zh-CN" sz="1200" dirty="0" smtClean="0">
              <a:latin typeface="Huawei Sans" panose="020C0503030203020204" pitchFamily="34" charset="0"/>
              <a:ea typeface="方正兰亭黑简体" panose="02000000000000000000" pitchFamily="2" charset="-122"/>
            </a:endParaRPr>
          </a:p>
          <a:p>
            <a:pPr marL="542925" lvl="1" indent="-238125" defTabSz="914034" fontAlgn="ctr">
              <a:lnSpc>
                <a:spcPct val="140000"/>
              </a:lnSpc>
              <a:spcBef>
                <a:spcPts val="792"/>
              </a:spcBef>
              <a:buSzPct val="50000"/>
              <a:buFont typeface="Wingdings" panose="05000000000000000000" pitchFamily="2" charset="2"/>
              <a:buChar char="p"/>
            </a:pPr>
            <a:r>
              <a:rPr lang="en-US" sz="1200" b="1" dirty="0" smtClean="0">
                <a:latin typeface="Huawei Sans" panose="020C0503030203020204" pitchFamily="34" charset="0"/>
              </a:rPr>
              <a:t>Stratum: </a:t>
            </a:r>
            <a:r>
              <a:rPr lang="en-US" sz="1200" dirty="0" smtClean="0">
                <a:latin typeface="Huawei Sans" panose="020C0503030203020204" pitchFamily="34" charset="0"/>
              </a:rPr>
              <a:t>is a hierarchical standard for clock synchronization. It represents the precision of a clock. The value of a stratum ranges from 1 to 16. A smaller value indicates higher precision. The value </a:t>
            </a:r>
            <a:r>
              <a:rPr lang="en-US" sz="1200" b="1" dirty="0" smtClean="0">
                <a:latin typeface="Huawei Sans" panose="020C0503030203020204" pitchFamily="34" charset="0"/>
              </a:rPr>
              <a:t>1</a:t>
            </a:r>
            <a:r>
              <a:rPr lang="en-US" sz="1200" dirty="0" smtClean="0">
                <a:latin typeface="Huawei Sans" panose="020C0503030203020204" pitchFamily="34" charset="0"/>
              </a:rPr>
              <a:t> indicates the highest clock precision, and the value </a:t>
            </a:r>
            <a:r>
              <a:rPr lang="en-US" sz="1200" b="1" dirty="0" smtClean="0">
                <a:latin typeface="Huawei Sans" panose="020C0503030203020204" pitchFamily="34" charset="0"/>
              </a:rPr>
              <a:t>16</a:t>
            </a:r>
            <a:r>
              <a:rPr lang="en-US" sz="1200" dirty="0" smtClean="0">
                <a:latin typeface="Huawei Sans" panose="020C0503030203020204" pitchFamily="34" charset="0"/>
              </a:rPr>
              <a:t> indicates that the clock is not synchronized.</a:t>
            </a:r>
            <a:endParaRPr lang="en-US" altLang="zh-CN" sz="1200" dirty="0" smtClean="0">
              <a:solidFill>
                <a:prstClr val="black"/>
              </a:solidFill>
              <a:latin typeface="Huawei Sans" panose="020C0503030203020204" pitchFamily="34" charset="0"/>
              <a:ea typeface="方正兰亭黑简体" panose="02000000000000000000" pitchFamily="2" charset="-122"/>
              <a:cs typeface="Arial" panose="020B0604020202020204" pitchFamily="34" charset="0"/>
            </a:endParaRPr>
          </a:p>
        </p:txBody>
      </p:sp>
      <p:pic>
        <p:nvPicPr>
          <p:cNvPr id="4" name="图片 86" descr="核心交换机.png"/>
          <p:cNvPicPr>
            <a:picLocks/>
          </p:cNvPicPr>
          <p:nvPr/>
        </p:nvPicPr>
        <p:blipFill>
          <a:blip r:embed="rId3" cstate="print"/>
          <a:stretch>
            <a:fillRect/>
          </a:stretch>
        </p:blipFill>
        <p:spPr bwMode="gray">
          <a:xfrm>
            <a:off x="2683467" y="2052897"/>
            <a:ext cx="459637" cy="416337"/>
          </a:xfrm>
          <a:prstGeom prst="rect">
            <a:avLst/>
          </a:prstGeom>
        </p:spPr>
      </p:pic>
      <p:pic>
        <p:nvPicPr>
          <p:cNvPr id="5" name="图片 4" descr="汇聚交换机.png"/>
          <p:cNvPicPr>
            <a:picLocks/>
          </p:cNvPicPr>
          <p:nvPr/>
        </p:nvPicPr>
        <p:blipFill>
          <a:blip r:embed="rId4" cstate="print"/>
          <a:stretch>
            <a:fillRect/>
          </a:stretch>
        </p:blipFill>
        <p:spPr bwMode="gray">
          <a:xfrm>
            <a:off x="1472051" y="2694988"/>
            <a:ext cx="459637" cy="416337"/>
          </a:xfrm>
          <a:prstGeom prst="rect">
            <a:avLst/>
          </a:prstGeom>
        </p:spPr>
      </p:pic>
      <p:pic>
        <p:nvPicPr>
          <p:cNvPr id="6" name="图片 76" descr="接入交换机.png"/>
          <p:cNvPicPr>
            <a:picLocks/>
          </p:cNvPicPr>
          <p:nvPr/>
        </p:nvPicPr>
        <p:blipFill>
          <a:blip r:embed="rId5" cstate="print"/>
          <a:stretch>
            <a:fillRect/>
          </a:stretch>
        </p:blipFill>
        <p:spPr bwMode="gray">
          <a:xfrm>
            <a:off x="1472051" y="3470877"/>
            <a:ext cx="459637" cy="416337"/>
          </a:xfrm>
          <a:prstGeom prst="rect">
            <a:avLst/>
          </a:prstGeom>
        </p:spPr>
      </p:pic>
      <p:pic>
        <p:nvPicPr>
          <p:cNvPr id="7" name="图片 6" descr="汇聚交换机.png"/>
          <p:cNvPicPr>
            <a:picLocks/>
          </p:cNvPicPr>
          <p:nvPr/>
        </p:nvPicPr>
        <p:blipFill>
          <a:blip r:embed="rId4" cstate="print"/>
          <a:stretch>
            <a:fillRect/>
          </a:stretch>
        </p:blipFill>
        <p:spPr bwMode="gray">
          <a:xfrm>
            <a:off x="3832175" y="2694988"/>
            <a:ext cx="459637" cy="416337"/>
          </a:xfrm>
          <a:prstGeom prst="rect">
            <a:avLst/>
          </a:prstGeom>
        </p:spPr>
      </p:pic>
      <p:pic>
        <p:nvPicPr>
          <p:cNvPr id="8" name="图片 76" descr="接入交换机.png"/>
          <p:cNvPicPr>
            <a:picLocks/>
          </p:cNvPicPr>
          <p:nvPr/>
        </p:nvPicPr>
        <p:blipFill>
          <a:blip r:embed="rId5" cstate="print"/>
          <a:stretch>
            <a:fillRect/>
          </a:stretch>
        </p:blipFill>
        <p:spPr bwMode="gray">
          <a:xfrm>
            <a:off x="3832175" y="3470877"/>
            <a:ext cx="459637" cy="416337"/>
          </a:xfrm>
          <a:prstGeom prst="rect">
            <a:avLst/>
          </a:prstGeom>
        </p:spPr>
      </p:pic>
      <p:pic>
        <p:nvPicPr>
          <p:cNvPr id="11" name="图片 10" descr="PC.png"/>
          <p:cNvPicPr>
            <a:picLocks noChangeAspect="1"/>
          </p:cNvPicPr>
          <p:nvPr/>
        </p:nvPicPr>
        <p:blipFill>
          <a:blip r:embed="rId6" cstate="print"/>
          <a:stretch>
            <a:fillRect/>
          </a:stretch>
        </p:blipFill>
        <p:spPr bwMode="gray">
          <a:xfrm>
            <a:off x="3438400" y="4669691"/>
            <a:ext cx="468379" cy="375354"/>
          </a:xfrm>
          <a:prstGeom prst="rect">
            <a:avLst/>
          </a:prstGeom>
        </p:spPr>
      </p:pic>
      <p:pic>
        <p:nvPicPr>
          <p:cNvPr id="12" name="图片 11" descr="PC.png"/>
          <p:cNvPicPr>
            <a:picLocks noChangeAspect="1"/>
          </p:cNvPicPr>
          <p:nvPr/>
        </p:nvPicPr>
        <p:blipFill>
          <a:blip r:embed="rId6" cstate="print"/>
          <a:stretch>
            <a:fillRect/>
          </a:stretch>
        </p:blipFill>
        <p:spPr bwMode="gray">
          <a:xfrm>
            <a:off x="4265871" y="4669691"/>
            <a:ext cx="468379" cy="375354"/>
          </a:xfrm>
          <a:prstGeom prst="rect">
            <a:avLst/>
          </a:prstGeom>
        </p:spPr>
      </p:pic>
      <p:pic>
        <p:nvPicPr>
          <p:cNvPr id="13" name="图片 12" descr="PC.png"/>
          <p:cNvPicPr>
            <a:picLocks noChangeAspect="1"/>
          </p:cNvPicPr>
          <p:nvPr/>
        </p:nvPicPr>
        <p:blipFill>
          <a:blip r:embed="rId6" cstate="print"/>
          <a:stretch>
            <a:fillRect/>
          </a:stretch>
        </p:blipFill>
        <p:spPr bwMode="gray">
          <a:xfrm>
            <a:off x="1020855" y="4669849"/>
            <a:ext cx="468379" cy="375354"/>
          </a:xfrm>
          <a:prstGeom prst="rect">
            <a:avLst/>
          </a:prstGeom>
        </p:spPr>
      </p:pic>
      <p:pic>
        <p:nvPicPr>
          <p:cNvPr id="14" name="图片 13" descr="PC.png"/>
          <p:cNvPicPr>
            <a:picLocks noChangeAspect="1"/>
          </p:cNvPicPr>
          <p:nvPr/>
        </p:nvPicPr>
        <p:blipFill>
          <a:blip r:embed="rId6" cstate="print"/>
          <a:stretch>
            <a:fillRect/>
          </a:stretch>
        </p:blipFill>
        <p:spPr bwMode="gray">
          <a:xfrm>
            <a:off x="1848326" y="4669849"/>
            <a:ext cx="468379" cy="375354"/>
          </a:xfrm>
          <a:prstGeom prst="rect">
            <a:avLst/>
          </a:prstGeom>
        </p:spPr>
      </p:pic>
      <p:sp>
        <p:nvSpPr>
          <p:cNvPr id="15" name="文本框 14"/>
          <p:cNvSpPr txBox="1"/>
          <p:nvPr/>
        </p:nvSpPr>
        <p:spPr bwMode="gray">
          <a:xfrm>
            <a:off x="1783386" y="5089790"/>
            <a:ext cx="598242" cy="276999"/>
          </a:xfrm>
          <a:prstGeom prst="rect">
            <a:avLst/>
          </a:prstGeom>
          <a:noFill/>
        </p:spPr>
        <p:txBody>
          <a:bodyPr wrap="none" rtlCol="0">
            <a:spAutoFit/>
          </a:bodyPr>
          <a:lstStyle/>
          <a:p>
            <a:pPr algn="ctr" fontAlgn="ctr"/>
            <a:r>
              <a:rPr lang="en-US" sz="1200" smtClean="0">
                <a:latin typeface="Huawei Sans" panose="020C0503030203020204" pitchFamily="34" charset="0"/>
              </a:rPr>
              <a:t>Host2</a:t>
            </a:r>
            <a:endParaRPr lang="en-US" sz="1200">
              <a:latin typeface="Huawei Sans" panose="020C0503030203020204" pitchFamily="34" charset="0"/>
              <a:ea typeface="方正兰亭黑简体" panose="02000000000000000000" pitchFamily="2" charset="-122"/>
            </a:endParaRPr>
          </a:p>
        </p:txBody>
      </p:sp>
      <p:sp>
        <p:nvSpPr>
          <p:cNvPr id="16" name="文本框 15"/>
          <p:cNvSpPr txBox="1"/>
          <p:nvPr/>
        </p:nvSpPr>
        <p:spPr bwMode="gray">
          <a:xfrm>
            <a:off x="3374208" y="5089790"/>
            <a:ext cx="59824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Host3</a:t>
            </a:r>
            <a:endParaRPr lang="en-US" sz="1200" dirty="0">
              <a:latin typeface="Huawei Sans" panose="020C0503030203020204" pitchFamily="34" charset="0"/>
              <a:ea typeface="方正兰亭黑简体" panose="02000000000000000000" pitchFamily="2" charset="-122"/>
            </a:endParaRPr>
          </a:p>
        </p:txBody>
      </p:sp>
      <p:sp>
        <p:nvSpPr>
          <p:cNvPr id="17" name="文本框 16"/>
          <p:cNvSpPr txBox="1"/>
          <p:nvPr/>
        </p:nvSpPr>
        <p:spPr bwMode="gray">
          <a:xfrm>
            <a:off x="903225" y="5089790"/>
            <a:ext cx="598242" cy="276999"/>
          </a:xfrm>
          <a:prstGeom prst="rect">
            <a:avLst/>
          </a:prstGeom>
          <a:noFill/>
        </p:spPr>
        <p:txBody>
          <a:bodyPr wrap="none" rtlCol="0">
            <a:spAutoFit/>
          </a:bodyPr>
          <a:lstStyle/>
          <a:p>
            <a:pPr algn="ctr" fontAlgn="ctr"/>
            <a:r>
              <a:rPr lang="en-US" sz="1200" smtClean="0">
                <a:latin typeface="Huawei Sans" panose="020C0503030203020204" pitchFamily="34" charset="0"/>
              </a:rPr>
              <a:t>Host1</a:t>
            </a:r>
            <a:endParaRPr lang="en-US" sz="1200">
              <a:latin typeface="Huawei Sans" panose="020C0503030203020204" pitchFamily="34" charset="0"/>
              <a:ea typeface="方正兰亭黑简体" panose="02000000000000000000" pitchFamily="2" charset="-122"/>
            </a:endParaRPr>
          </a:p>
        </p:txBody>
      </p:sp>
      <p:sp>
        <p:nvSpPr>
          <p:cNvPr id="18" name="文本框 17"/>
          <p:cNvSpPr txBox="1"/>
          <p:nvPr/>
        </p:nvSpPr>
        <p:spPr bwMode="gray">
          <a:xfrm>
            <a:off x="4232466" y="5089790"/>
            <a:ext cx="598242" cy="276999"/>
          </a:xfrm>
          <a:prstGeom prst="rect">
            <a:avLst/>
          </a:prstGeom>
          <a:noFill/>
        </p:spPr>
        <p:txBody>
          <a:bodyPr wrap="none" rtlCol="0">
            <a:spAutoFit/>
          </a:bodyPr>
          <a:lstStyle/>
          <a:p>
            <a:pPr algn="ctr" fontAlgn="ctr"/>
            <a:r>
              <a:rPr lang="en-US" sz="1200" smtClean="0">
                <a:latin typeface="Huawei Sans" panose="020C0503030203020204" pitchFamily="34" charset="0"/>
              </a:rPr>
              <a:t>Host4</a:t>
            </a:r>
            <a:endParaRPr lang="en-US" sz="1200">
              <a:latin typeface="Huawei Sans" panose="020C0503030203020204" pitchFamily="34" charset="0"/>
              <a:ea typeface="方正兰亭黑简体" panose="02000000000000000000" pitchFamily="2" charset="-122"/>
            </a:endParaRPr>
          </a:p>
        </p:txBody>
      </p:sp>
      <p:sp>
        <p:nvSpPr>
          <p:cNvPr id="33" name="文本框 32"/>
          <p:cNvSpPr txBox="1"/>
          <p:nvPr/>
        </p:nvSpPr>
        <p:spPr bwMode="gray">
          <a:xfrm>
            <a:off x="1972831" y="2007551"/>
            <a:ext cx="739305" cy="276999"/>
          </a:xfrm>
          <a:prstGeom prst="rect">
            <a:avLst/>
          </a:prstGeom>
          <a:noFill/>
        </p:spPr>
        <p:txBody>
          <a:bodyPr wrap="none" rtlCol="0">
            <a:spAutoFit/>
          </a:bodyPr>
          <a:lstStyle/>
          <a:p>
            <a:pPr defTabSz="914400" fontAlgn="ctr"/>
            <a:r>
              <a:rPr lang="en-US" sz="1200" err="1" smtClean="0">
                <a:solidFill>
                  <a:prstClr val="black"/>
                </a:solidFill>
                <a:latin typeface="Huawei Sans" panose="020C0503030203020204" pitchFamily="34" charset="0"/>
              </a:rPr>
              <a:t>SwitchA</a:t>
            </a:r>
            <a:endParaRPr lang="en-US" sz="1200">
              <a:solidFill>
                <a:prstClr val="black"/>
              </a:solidFill>
              <a:latin typeface="Huawei Sans" panose="020C0503030203020204" pitchFamily="34" charset="0"/>
              <a:ea typeface="方正兰亭黑简体" panose="02000000000000000000" pitchFamily="2" charset="-122"/>
            </a:endParaRPr>
          </a:p>
        </p:txBody>
      </p:sp>
      <p:sp>
        <p:nvSpPr>
          <p:cNvPr id="34" name="文本框 33"/>
          <p:cNvSpPr txBox="1"/>
          <p:nvPr/>
        </p:nvSpPr>
        <p:spPr bwMode="gray">
          <a:xfrm>
            <a:off x="1341153" y="2442467"/>
            <a:ext cx="739305" cy="276999"/>
          </a:xfrm>
          <a:prstGeom prst="rect">
            <a:avLst/>
          </a:prstGeom>
          <a:noFill/>
        </p:spPr>
        <p:txBody>
          <a:bodyPr wrap="none" rtlCol="0">
            <a:spAutoFit/>
          </a:bodyPr>
          <a:lstStyle/>
          <a:p>
            <a:pPr defTabSz="914400" fontAlgn="ctr"/>
            <a:r>
              <a:rPr lang="en-US" sz="1200" err="1" smtClean="0">
                <a:solidFill>
                  <a:prstClr val="black"/>
                </a:solidFill>
                <a:latin typeface="Huawei Sans" panose="020C0503030203020204" pitchFamily="34" charset="0"/>
              </a:rPr>
              <a:t>SwitchB</a:t>
            </a:r>
            <a:endParaRPr lang="en-US" sz="1200">
              <a:solidFill>
                <a:prstClr val="black"/>
              </a:solidFill>
              <a:latin typeface="Huawei Sans" panose="020C0503030203020204" pitchFamily="34" charset="0"/>
              <a:ea typeface="方正兰亭黑简体" panose="02000000000000000000" pitchFamily="2" charset="-122"/>
            </a:endParaRPr>
          </a:p>
        </p:txBody>
      </p:sp>
      <p:sp>
        <p:nvSpPr>
          <p:cNvPr id="35" name="文本框 34"/>
          <p:cNvSpPr txBox="1"/>
          <p:nvPr/>
        </p:nvSpPr>
        <p:spPr bwMode="gray">
          <a:xfrm>
            <a:off x="3679189" y="2442467"/>
            <a:ext cx="747320" cy="276999"/>
          </a:xfrm>
          <a:prstGeom prst="rect">
            <a:avLst/>
          </a:prstGeom>
          <a:noFill/>
        </p:spPr>
        <p:txBody>
          <a:bodyPr wrap="none" rtlCol="0">
            <a:spAutoFit/>
          </a:bodyPr>
          <a:lstStyle/>
          <a:p>
            <a:pPr defTabSz="914400" fontAlgn="ctr"/>
            <a:r>
              <a:rPr lang="en-US" sz="1200" dirty="0" err="1" smtClean="0">
                <a:solidFill>
                  <a:prstClr val="black"/>
                </a:solidFill>
                <a:latin typeface="Huawei Sans" panose="020C0503030203020204" pitchFamily="34" charset="0"/>
              </a:rPr>
              <a:t>SwitchD</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36" name="文本框 35"/>
          <p:cNvSpPr txBox="1"/>
          <p:nvPr/>
        </p:nvSpPr>
        <p:spPr bwMode="gray">
          <a:xfrm>
            <a:off x="421087" y="2561716"/>
            <a:ext cx="1029852" cy="646331"/>
          </a:xfrm>
          <a:prstGeom prst="rect">
            <a:avLst/>
          </a:prstGeom>
          <a:noFill/>
        </p:spPr>
        <p:txBody>
          <a:bodyPr wrap="square" rtlCol="0">
            <a:spAutoFit/>
          </a:bodyPr>
          <a:lstStyle/>
          <a:p>
            <a:pPr algn="ctr" defTabSz="914400" fontAlgn="ctr"/>
            <a:r>
              <a:rPr lang="en-US" sz="1200" dirty="0" smtClean="0">
                <a:solidFill>
                  <a:prstClr val="black"/>
                </a:solidFill>
                <a:latin typeface="Huawei Sans" panose="020C0503030203020204" pitchFamily="34" charset="0"/>
              </a:rPr>
              <a:t>Stratum-2 time server</a:t>
            </a:r>
            <a:endParaRPr lang="en-US" altLang="zh-CN" sz="1200" dirty="0" smtClean="0">
              <a:solidFill>
                <a:prstClr val="black"/>
              </a:solidFill>
              <a:latin typeface="Huawei Sans" panose="020C0503030203020204" pitchFamily="34" charset="0"/>
              <a:ea typeface="方正兰亭黑简体" panose="02000000000000000000" pitchFamily="2" charset="-122"/>
            </a:endParaRPr>
          </a:p>
          <a:p>
            <a:pPr algn="ctr" defTabSz="914400" fontAlgn="ctr"/>
            <a:r>
              <a:rPr lang="en-US" sz="1200" dirty="0" smtClean="0">
                <a:solidFill>
                  <a:prstClr val="black"/>
                </a:solidFill>
                <a:latin typeface="Huawei Sans" panose="020C0503030203020204" pitchFamily="34" charset="0"/>
              </a:rPr>
              <a:t>Stratum 2</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37" name="文本框 36"/>
          <p:cNvSpPr txBox="1"/>
          <p:nvPr/>
        </p:nvSpPr>
        <p:spPr bwMode="gray">
          <a:xfrm>
            <a:off x="4234837" y="2561716"/>
            <a:ext cx="1234750" cy="646331"/>
          </a:xfrm>
          <a:prstGeom prst="rect">
            <a:avLst/>
          </a:prstGeom>
          <a:noFill/>
        </p:spPr>
        <p:txBody>
          <a:bodyPr wrap="square" rtlCol="0">
            <a:spAutoFit/>
          </a:bodyPr>
          <a:lstStyle/>
          <a:p>
            <a:pPr algn="ctr" defTabSz="914400" fontAlgn="ctr"/>
            <a:r>
              <a:rPr lang="en-US" sz="1200" dirty="0" smtClean="0">
                <a:solidFill>
                  <a:prstClr val="black"/>
                </a:solidFill>
                <a:latin typeface="Huawei Sans" panose="020C0503030203020204" pitchFamily="34" charset="0"/>
              </a:rPr>
              <a:t>Stratum-2 time server</a:t>
            </a:r>
            <a:endParaRPr lang="en-US" altLang="zh-CN" sz="1200" dirty="0" smtClean="0">
              <a:solidFill>
                <a:prstClr val="black"/>
              </a:solidFill>
              <a:latin typeface="Huawei Sans" panose="020C0503030203020204" pitchFamily="34" charset="0"/>
              <a:ea typeface="方正兰亭黑简体" panose="02000000000000000000" pitchFamily="2" charset="-122"/>
            </a:endParaRPr>
          </a:p>
          <a:p>
            <a:pPr algn="ctr" defTabSz="914400" fontAlgn="ctr"/>
            <a:r>
              <a:rPr lang="en-US" sz="1200" dirty="0" smtClean="0">
                <a:solidFill>
                  <a:prstClr val="black"/>
                </a:solidFill>
                <a:latin typeface="Huawei Sans" panose="020C0503030203020204" pitchFamily="34" charset="0"/>
              </a:rPr>
              <a:t>Stratum 2</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38" name="文本框 37"/>
          <p:cNvSpPr txBox="1"/>
          <p:nvPr/>
        </p:nvSpPr>
        <p:spPr bwMode="gray">
          <a:xfrm>
            <a:off x="4340142" y="3311176"/>
            <a:ext cx="1024140" cy="646331"/>
          </a:xfrm>
          <a:prstGeom prst="rect">
            <a:avLst/>
          </a:prstGeom>
          <a:noFill/>
        </p:spPr>
        <p:txBody>
          <a:bodyPr wrap="square" rtlCol="0">
            <a:spAutoFit/>
          </a:bodyPr>
          <a:lstStyle/>
          <a:p>
            <a:pPr algn="ctr" defTabSz="914400" fontAlgn="ctr"/>
            <a:r>
              <a:rPr lang="en-US" sz="1200" dirty="0" smtClean="0">
                <a:solidFill>
                  <a:prstClr val="black"/>
                </a:solidFill>
                <a:latin typeface="Huawei Sans" panose="020C0503030203020204" pitchFamily="34" charset="0"/>
              </a:rPr>
              <a:t>Stratum-2 time server</a:t>
            </a:r>
            <a:endParaRPr lang="en-US" altLang="zh-CN" sz="1200" dirty="0" smtClean="0">
              <a:solidFill>
                <a:prstClr val="black"/>
              </a:solidFill>
              <a:latin typeface="Huawei Sans" panose="020C0503030203020204" pitchFamily="34" charset="0"/>
              <a:ea typeface="方正兰亭黑简体" panose="02000000000000000000" pitchFamily="2" charset="-122"/>
            </a:endParaRPr>
          </a:p>
          <a:p>
            <a:pPr algn="ctr" defTabSz="914400" fontAlgn="ctr"/>
            <a:r>
              <a:rPr lang="en-US" sz="1200" dirty="0" smtClean="0">
                <a:solidFill>
                  <a:prstClr val="black"/>
                </a:solidFill>
                <a:latin typeface="Huawei Sans" panose="020C0503030203020204" pitchFamily="34" charset="0"/>
              </a:rPr>
              <a:t>Stratum 3</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39" name="文本框 38"/>
          <p:cNvSpPr txBox="1"/>
          <p:nvPr/>
        </p:nvSpPr>
        <p:spPr bwMode="gray">
          <a:xfrm>
            <a:off x="332881" y="3349276"/>
            <a:ext cx="1206264" cy="646331"/>
          </a:xfrm>
          <a:prstGeom prst="rect">
            <a:avLst/>
          </a:prstGeom>
          <a:noFill/>
        </p:spPr>
        <p:txBody>
          <a:bodyPr wrap="square" rtlCol="0">
            <a:spAutoFit/>
          </a:bodyPr>
          <a:lstStyle/>
          <a:p>
            <a:pPr algn="ctr" defTabSz="914400" fontAlgn="ctr"/>
            <a:r>
              <a:rPr lang="en-US" sz="1200" dirty="0" smtClean="0">
                <a:solidFill>
                  <a:prstClr val="black"/>
                </a:solidFill>
                <a:latin typeface="Huawei Sans" panose="020C0503030203020204" pitchFamily="34" charset="0"/>
              </a:rPr>
              <a:t>Stratum-2 time server</a:t>
            </a:r>
            <a:endParaRPr lang="en-US" altLang="zh-CN" sz="1200" dirty="0" smtClean="0">
              <a:solidFill>
                <a:prstClr val="black"/>
              </a:solidFill>
              <a:latin typeface="Huawei Sans" panose="020C0503030203020204" pitchFamily="34" charset="0"/>
              <a:ea typeface="方正兰亭黑简体" panose="02000000000000000000" pitchFamily="2" charset="-122"/>
            </a:endParaRPr>
          </a:p>
          <a:p>
            <a:pPr algn="ctr" defTabSz="914400" fontAlgn="ctr"/>
            <a:r>
              <a:rPr lang="en-US" sz="1200" dirty="0" smtClean="0">
                <a:solidFill>
                  <a:prstClr val="black"/>
                </a:solidFill>
                <a:latin typeface="Huawei Sans" panose="020C0503030203020204" pitchFamily="34" charset="0"/>
              </a:rPr>
              <a:t>Stratum 3</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40" name="文本框 39"/>
          <p:cNvSpPr txBox="1"/>
          <p:nvPr/>
        </p:nvSpPr>
        <p:spPr bwMode="gray">
          <a:xfrm>
            <a:off x="2395132" y="1370528"/>
            <a:ext cx="1038566" cy="646331"/>
          </a:xfrm>
          <a:prstGeom prst="rect">
            <a:avLst/>
          </a:prstGeom>
          <a:noFill/>
        </p:spPr>
        <p:txBody>
          <a:bodyPr wrap="square" rtlCol="0">
            <a:spAutoFit/>
          </a:bodyPr>
          <a:lstStyle/>
          <a:p>
            <a:pPr algn="ctr" defTabSz="914400" fontAlgn="ctr"/>
            <a:r>
              <a:rPr lang="en-US" sz="1200" dirty="0" smtClean="0">
                <a:solidFill>
                  <a:prstClr val="black"/>
                </a:solidFill>
                <a:latin typeface="Huawei Sans" panose="020C0503030203020204" pitchFamily="34" charset="0"/>
              </a:rPr>
              <a:t>Primary time server</a:t>
            </a:r>
            <a:endParaRPr lang="en-US" altLang="zh-CN" sz="1200" dirty="0" smtClean="0">
              <a:solidFill>
                <a:prstClr val="black"/>
              </a:solidFill>
              <a:latin typeface="Huawei Sans" panose="020C0503030203020204" pitchFamily="34" charset="0"/>
              <a:ea typeface="方正兰亭黑简体" panose="02000000000000000000" pitchFamily="2" charset="-122"/>
            </a:endParaRPr>
          </a:p>
          <a:p>
            <a:pPr algn="ctr" defTabSz="914400" fontAlgn="ctr"/>
            <a:r>
              <a:rPr lang="en-US" sz="1200" dirty="0" smtClean="0">
                <a:solidFill>
                  <a:prstClr val="black"/>
                </a:solidFill>
                <a:latin typeface="Huawei Sans" panose="020C0503030203020204" pitchFamily="34" charset="0"/>
              </a:rPr>
              <a:t>Stratum 1</a:t>
            </a:r>
            <a:endParaRPr lang="en-US" sz="1200" dirty="0">
              <a:solidFill>
                <a:prstClr val="black"/>
              </a:solidFill>
              <a:latin typeface="Huawei Sans" panose="020C0503030203020204" pitchFamily="34" charset="0"/>
              <a:ea typeface="方正兰亭黑简体" panose="02000000000000000000" pitchFamily="2" charset="-122"/>
            </a:endParaRPr>
          </a:p>
        </p:txBody>
      </p:sp>
      <p:sp>
        <p:nvSpPr>
          <p:cNvPr id="41" name="文本框 40"/>
          <p:cNvSpPr txBox="1"/>
          <p:nvPr/>
        </p:nvSpPr>
        <p:spPr bwMode="gray">
          <a:xfrm>
            <a:off x="1877802" y="3541604"/>
            <a:ext cx="747320" cy="276999"/>
          </a:xfrm>
          <a:prstGeom prst="rect">
            <a:avLst/>
          </a:prstGeom>
          <a:noFill/>
        </p:spPr>
        <p:txBody>
          <a:bodyPr wrap="none" rtlCol="0">
            <a:spAutoFit/>
          </a:bodyPr>
          <a:lstStyle/>
          <a:p>
            <a:pPr defTabSz="914400" fontAlgn="ctr"/>
            <a:r>
              <a:rPr lang="en-US" sz="1200" err="1" smtClean="0">
                <a:solidFill>
                  <a:prstClr val="black"/>
                </a:solidFill>
                <a:latin typeface="Huawei Sans" panose="020C0503030203020204" pitchFamily="34" charset="0"/>
              </a:rPr>
              <a:t>SwitchC</a:t>
            </a:r>
            <a:endParaRPr lang="en-US" sz="1200">
              <a:solidFill>
                <a:prstClr val="black"/>
              </a:solidFill>
              <a:latin typeface="Huawei Sans" panose="020C0503030203020204" pitchFamily="34" charset="0"/>
              <a:ea typeface="方正兰亭黑简体" panose="02000000000000000000" pitchFamily="2" charset="-122"/>
            </a:endParaRPr>
          </a:p>
        </p:txBody>
      </p:sp>
      <p:sp>
        <p:nvSpPr>
          <p:cNvPr id="42" name="文本框 41"/>
          <p:cNvSpPr txBox="1"/>
          <p:nvPr/>
        </p:nvSpPr>
        <p:spPr bwMode="gray">
          <a:xfrm>
            <a:off x="3104454" y="3541604"/>
            <a:ext cx="747320" cy="276999"/>
          </a:xfrm>
          <a:prstGeom prst="rect">
            <a:avLst/>
          </a:prstGeom>
          <a:noFill/>
        </p:spPr>
        <p:txBody>
          <a:bodyPr wrap="none" rtlCol="0">
            <a:spAutoFit/>
          </a:bodyPr>
          <a:lstStyle/>
          <a:p>
            <a:pPr defTabSz="914400" fontAlgn="ctr"/>
            <a:r>
              <a:rPr lang="en-US" sz="1200" dirty="0" err="1" smtClean="0">
                <a:solidFill>
                  <a:prstClr val="black"/>
                </a:solidFill>
                <a:latin typeface="Huawei Sans" panose="020C0503030203020204" pitchFamily="34" charset="0"/>
              </a:rPr>
              <a:t>SwitchE</a:t>
            </a:r>
            <a:endParaRPr lang="en-US" sz="1200" dirty="0">
              <a:solidFill>
                <a:prstClr val="black"/>
              </a:solidFill>
              <a:latin typeface="Huawei Sans" panose="020C0503030203020204" pitchFamily="34" charset="0"/>
              <a:ea typeface="方正兰亭黑简体" panose="02000000000000000000" pitchFamily="2" charset="-122"/>
            </a:endParaRPr>
          </a:p>
        </p:txBody>
      </p:sp>
      <p:pic>
        <p:nvPicPr>
          <p:cNvPr id="43" name="图片 42"/>
          <p:cNvPicPr>
            <a:picLocks/>
          </p:cNvPicPr>
          <p:nvPr/>
        </p:nvPicPr>
        <p:blipFill>
          <a:blip r:embed="rId7" cstate="print">
            <a:extLst>
              <a:ext uri="{28A0092B-C50C-407E-A947-70E740481C1C}">
                <a14:useLocalDpi xmlns:a14="http://schemas.microsoft.com/office/drawing/2010/main" val="0"/>
              </a:ext>
            </a:extLst>
          </a:blip>
          <a:stretch>
            <a:fillRect/>
          </a:stretch>
        </p:blipFill>
        <p:spPr bwMode="gray">
          <a:xfrm>
            <a:off x="3908626" y="1642646"/>
            <a:ext cx="459637" cy="416337"/>
          </a:xfrm>
          <a:prstGeom prst="rect">
            <a:avLst/>
          </a:prstGeom>
        </p:spPr>
      </p:pic>
      <p:sp>
        <p:nvSpPr>
          <p:cNvPr id="44" name="文本框 43"/>
          <p:cNvSpPr txBox="1"/>
          <p:nvPr/>
        </p:nvSpPr>
        <p:spPr bwMode="gray">
          <a:xfrm>
            <a:off x="3610529" y="2048306"/>
            <a:ext cx="1063112" cy="276999"/>
          </a:xfrm>
          <a:prstGeom prst="rect">
            <a:avLst/>
          </a:prstGeom>
          <a:noFill/>
        </p:spPr>
        <p:txBody>
          <a:bodyPr wrap="none" rtlCol="0">
            <a:spAutoFit/>
          </a:bodyPr>
          <a:lstStyle/>
          <a:p>
            <a:pPr defTabSz="914400" fontAlgn="ctr"/>
            <a:r>
              <a:rPr lang="en-US" sz="1200" smtClean="0">
                <a:solidFill>
                  <a:prstClr val="black"/>
                </a:solidFill>
                <a:latin typeface="Huawei Sans" panose="020C0503030203020204" pitchFamily="34" charset="0"/>
              </a:rPr>
              <a:t>Clock source</a:t>
            </a:r>
            <a:endParaRPr lang="en-US" sz="1200">
              <a:solidFill>
                <a:prstClr val="black"/>
              </a:solidFill>
              <a:latin typeface="Huawei Sans" panose="020C0503030203020204" pitchFamily="34" charset="0"/>
              <a:ea typeface="方正兰亭黑简体" panose="02000000000000000000" pitchFamily="2" charset="-122"/>
            </a:endParaRPr>
          </a:p>
        </p:txBody>
      </p:sp>
      <p:cxnSp>
        <p:nvCxnSpPr>
          <p:cNvPr id="79" name="Straight Connector 167"/>
          <p:cNvCxnSpPr>
            <a:stCxn id="5" idx="2"/>
            <a:endCxn id="6" idx="0"/>
          </p:cNvCxnSpPr>
          <p:nvPr/>
        </p:nvCxnSpPr>
        <p:spPr bwMode="gray">
          <a:xfrm>
            <a:off x="1701870" y="3111325"/>
            <a:ext cx="0" cy="359552"/>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2" name="Straight Connector 167"/>
          <p:cNvCxnSpPr>
            <a:stCxn id="7" idx="2"/>
            <a:endCxn id="8" idx="0"/>
          </p:cNvCxnSpPr>
          <p:nvPr/>
        </p:nvCxnSpPr>
        <p:spPr bwMode="gray">
          <a:xfrm>
            <a:off x="4061994" y="3111325"/>
            <a:ext cx="0" cy="359552"/>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5" name="Straight Connector 167"/>
          <p:cNvCxnSpPr>
            <a:stCxn id="4" idx="2"/>
            <a:endCxn id="5" idx="3"/>
          </p:cNvCxnSpPr>
          <p:nvPr/>
        </p:nvCxnSpPr>
        <p:spPr bwMode="gray">
          <a:xfrm flipH="1">
            <a:off x="1931688" y="2469234"/>
            <a:ext cx="981598" cy="43392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8" name="Straight Connector 167"/>
          <p:cNvCxnSpPr>
            <a:stCxn id="4" idx="2"/>
            <a:endCxn id="7" idx="1"/>
          </p:cNvCxnSpPr>
          <p:nvPr/>
        </p:nvCxnSpPr>
        <p:spPr bwMode="gray">
          <a:xfrm>
            <a:off x="2913286" y="2469234"/>
            <a:ext cx="918889" cy="43392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1" name="Straight Connector 167"/>
          <p:cNvCxnSpPr>
            <a:stCxn id="43" idx="1"/>
            <a:endCxn id="4" idx="3"/>
          </p:cNvCxnSpPr>
          <p:nvPr/>
        </p:nvCxnSpPr>
        <p:spPr bwMode="gray">
          <a:xfrm flipH="1">
            <a:off x="3143104" y="1850815"/>
            <a:ext cx="765522" cy="410251"/>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76243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gray"/>
        <p:txBody>
          <a:bodyPr/>
          <a:lstStyle/>
          <a:p>
            <a:r>
              <a:rPr lang="en-US" altLang="zh-CN" b="1" dirty="0" smtClean="0"/>
              <a:t>Introduction to Campus Networks</a:t>
            </a:r>
          </a:p>
          <a:p>
            <a:r>
              <a:rPr lang="en-US" altLang="zh-CN" dirty="0" smtClean="0">
                <a:solidFill>
                  <a:schemeClr val="bg1">
                    <a:lumMod val="50000"/>
                  </a:schemeClr>
                </a:solidFill>
              </a:rPr>
              <a:t>Campus Network Challenges and Huawei </a:t>
            </a:r>
            <a:r>
              <a:rPr lang="en-US" altLang="zh-CN" dirty="0" err="1" smtClean="0">
                <a:solidFill>
                  <a:schemeClr val="bg1">
                    <a:lumMod val="50000"/>
                  </a:schemeClr>
                </a:solidFill>
              </a:rPr>
              <a:t>CloudCampus</a:t>
            </a:r>
            <a:r>
              <a:rPr lang="en-US" altLang="zh-CN" dirty="0" smtClean="0">
                <a:solidFill>
                  <a:schemeClr val="bg1">
                    <a:lumMod val="50000"/>
                  </a:schemeClr>
                </a:solidFill>
              </a:rPr>
              <a:t> Solution</a:t>
            </a:r>
          </a:p>
          <a:p>
            <a:r>
              <a:rPr lang="en-US" altLang="zh-CN" dirty="0" smtClean="0">
                <a:solidFill>
                  <a:schemeClr val="bg1">
                    <a:lumMod val="50000"/>
                  </a:schemeClr>
                </a:solidFill>
              </a:rPr>
              <a:t>Typical Campus Network Technologies</a:t>
            </a:r>
          </a:p>
          <a:p>
            <a:r>
              <a:rPr lang="en-US" altLang="zh-CN" dirty="0" smtClean="0">
                <a:solidFill>
                  <a:schemeClr val="bg1">
                    <a:lumMod val="50000"/>
                  </a:schemeClr>
                </a:solidFill>
              </a:rPr>
              <a:t>Typical Applications of Campus Network Technologies</a:t>
            </a:r>
            <a:endParaRPr lang="en-US" altLang="zh-CN" dirty="0">
              <a:solidFill>
                <a:schemeClr val="bg1">
                  <a:lumMod val="50000"/>
                </a:schemeClr>
              </a:solidFill>
            </a:endParaRPr>
          </a:p>
        </p:txBody>
      </p:sp>
    </p:spTree>
    <p:extLst>
      <p:ext uri="{BB962C8B-B14F-4D97-AF65-F5344CB8AC3E}">
        <p14:creationId xmlns:p14="http://schemas.microsoft.com/office/powerpoint/2010/main" val="82697391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SNMP</a:t>
            </a:r>
            <a:endParaRPr lang="en-US" altLang="zh-CN"/>
          </a:p>
        </p:txBody>
      </p:sp>
      <p:sp>
        <p:nvSpPr>
          <p:cNvPr id="3" name="任意多边形 2"/>
          <p:cNvSpPr/>
          <p:nvPr/>
        </p:nvSpPr>
        <p:spPr bwMode="gray">
          <a:xfrm>
            <a:off x="3064999" y="3677687"/>
            <a:ext cx="1136129" cy="1953003"/>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1985125 w 2771255"/>
              <a:gd name="connsiteY0" fmla="*/ 423 h 629991"/>
              <a:gd name="connsiteX1" fmla="*/ 0 w 2771255"/>
              <a:gd name="connsiteY1" fmla="*/ 629991 h 629991"/>
              <a:gd name="connsiteX2" fmla="*/ 2771255 w 2771255"/>
              <a:gd name="connsiteY2" fmla="*/ 618066 h 629991"/>
              <a:gd name="connsiteX3" fmla="*/ 2364855 w 2771255"/>
              <a:gd name="connsiteY3" fmla="*/ 0 h 629991"/>
              <a:gd name="connsiteX0" fmla="*/ 1985125 w 2432547"/>
              <a:gd name="connsiteY0" fmla="*/ 423 h 693588"/>
              <a:gd name="connsiteX1" fmla="*/ 0 w 2432547"/>
              <a:gd name="connsiteY1" fmla="*/ 629991 h 693588"/>
              <a:gd name="connsiteX2" fmla="*/ 2432547 w 2432547"/>
              <a:gd name="connsiteY2" fmla="*/ 693588 h 693588"/>
              <a:gd name="connsiteX3" fmla="*/ 2364855 w 2432547"/>
              <a:gd name="connsiteY3" fmla="*/ 0 h 693588"/>
              <a:gd name="connsiteX0" fmla="*/ 441645 w 2432547"/>
              <a:gd name="connsiteY0" fmla="*/ 100913 h 693588"/>
              <a:gd name="connsiteX1" fmla="*/ 0 w 2432547"/>
              <a:gd name="connsiteY1" fmla="*/ 629991 h 693588"/>
              <a:gd name="connsiteX2" fmla="*/ 2432547 w 2432547"/>
              <a:gd name="connsiteY2" fmla="*/ 693588 h 693588"/>
              <a:gd name="connsiteX3" fmla="*/ 2364855 w 2432547"/>
              <a:gd name="connsiteY3" fmla="*/ 0 h 693588"/>
              <a:gd name="connsiteX0" fmla="*/ 441645 w 2432547"/>
              <a:gd name="connsiteY0" fmla="*/ 18695 h 611370"/>
              <a:gd name="connsiteX1" fmla="*/ 0 w 2432547"/>
              <a:gd name="connsiteY1" fmla="*/ 547773 h 611370"/>
              <a:gd name="connsiteX2" fmla="*/ 2432547 w 2432547"/>
              <a:gd name="connsiteY2" fmla="*/ 611370 h 611370"/>
              <a:gd name="connsiteX3" fmla="*/ 849957 w 2432547"/>
              <a:gd name="connsiteY3" fmla="*/ 0 h 611370"/>
              <a:gd name="connsiteX0" fmla="*/ 441645 w 2346798"/>
              <a:gd name="connsiteY0" fmla="*/ 18695 h 547773"/>
              <a:gd name="connsiteX1" fmla="*/ 0 w 2346798"/>
              <a:gd name="connsiteY1" fmla="*/ 547773 h 547773"/>
              <a:gd name="connsiteX2" fmla="*/ 2346798 w 2346798"/>
              <a:gd name="connsiteY2" fmla="*/ 483475 h 547773"/>
              <a:gd name="connsiteX3" fmla="*/ 849957 w 2346798"/>
              <a:gd name="connsiteY3" fmla="*/ 0 h 547773"/>
              <a:gd name="connsiteX0" fmla="*/ 489283 w 2394436"/>
              <a:gd name="connsiteY0" fmla="*/ 18695 h 492961"/>
              <a:gd name="connsiteX1" fmla="*/ 0 w 2394436"/>
              <a:gd name="connsiteY1" fmla="*/ 492961 h 492961"/>
              <a:gd name="connsiteX2" fmla="*/ 2394436 w 2394436"/>
              <a:gd name="connsiteY2" fmla="*/ 483475 h 492961"/>
              <a:gd name="connsiteX3" fmla="*/ 897595 w 2394436"/>
              <a:gd name="connsiteY3" fmla="*/ 0 h 492961"/>
              <a:gd name="connsiteX0" fmla="*/ 0 w 3243834"/>
              <a:gd name="connsiteY0" fmla="*/ 535952 h 535952"/>
              <a:gd name="connsiteX1" fmla="*/ 849398 w 3243834"/>
              <a:gd name="connsiteY1" fmla="*/ 492961 h 535952"/>
              <a:gd name="connsiteX2" fmla="*/ 3243834 w 3243834"/>
              <a:gd name="connsiteY2" fmla="*/ 483475 h 535952"/>
              <a:gd name="connsiteX3" fmla="*/ 1746993 w 3243834"/>
              <a:gd name="connsiteY3" fmla="*/ 0 h 535952"/>
              <a:gd name="connsiteX0" fmla="*/ 0 w 3243834"/>
              <a:gd name="connsiteY0" fmla="*/ 363533 h 363533"/>
              <a:gd name="connsiteX1" fmla="*/ 849398 w 3243834"/>
              <a:gd name="connsiteY1" fmla="*/ 320542 h 363533"/>
              <a:gd name="connsiteX2" fmla="*/ 3243834 w 3243834"/>
              <a:gd name="connsiteY2" fmla="*/ 311056 h 363533"/>
              <a:gd name="connsiteX3" fmla="*/ 68645 w 3243834"/>
              <a:gd name="connsiteY3" fmla="*/ 0 h 363533"/>
              <a:gd name="connsiteX0" fmla="*/ 0 w 956087"/>
              <a:gd name="connsiteY0" fmla="*/ 1086991 h 1086991"/>
              <a:gd name="connsiteX1" fmla="*/ 849398 w 956087"/>
              <a:gd name="connsiteY1" fmla="*/ 1044000 h 1086991"/>
              <a:gd name="connsiteX2" fmla="*/ 956087 w 956087"/>
              <a:gd name="connsiteY2" fmla="*/ 0 h 1086991"/>
              <a:gd name="connsiteX3" fmla="*/ 68645 w 956087"/>
              <a:gd name="connsiteY3" fmla="*/ 723458 h 1086991"/>
              <a:gd name="connsiteX0" fmla="*/ 0 w 1428828"/>
              <a:gd name="connsiteY0" fmla="*/ 1086991 h 1158946"/>
              <a:gd name="connsiteX1" fmla="*/ 1428828 w 1428828"/>
              <a:gd name="connsiteY1" fmla="*/ 1158946 h 1158946"/>
              <a:gd name="connsiteX2" fmla="*/ 956087 w 1428828"/>
              <a:gd name="connsiteY2" fmla="*/ 0 h 1158946"/>
              <a:gd name="connsiteX3" fmla="*/ 68645 w 1428828"/>
              <a:gd name="connsiteY3" fmla="*/ 723458 h 1158946"/>
              <a:gd name="connsiteX0" fmla="*/ 0 w 1226590"/>
              <a:gd name="connsiteY0" fmla="*/ 1086991 h 1254735"/>
              <a:gd name="connsiteX1" fmla="*/ 1226590 w 1226590"/>
              <a:gd name="connsiteY1" fmla="*/ 1254735 h 1254735"/>
              <a:gd name="connsiteX2" fmla="*/ 956087 w 1226590"/>
              <a:gd name="connsiteY2" fmla="*/ 0 h 1254735"/>
              <a:gd name="connsiteX3" fmla="*/ 68645 w 1226590"/>
              <a:gd name="connsiteY3" fmla="*/ 723458 h 1254735"/>
              <a:gd name="connsiteX0" fmla="*/ 0 w 1226590"/>
              <a:gd name="connsiteY0" fmla="*/ 1240253 h 1407997"/>
              <a:gd name="connsiteX1" fmla="*/ 1226590 w 1226590"/>
              <a:gd name="connsiteY1" fmla="*/ 1407997 h 1407997"/>
              <a:gd name="connsiteX2" fmla="*/ 1171809 w 1226590"/>
              <a:gd name="connsiteY2" fmla="*/ 0 h 1407997"/>
              <a:gd name="connsiteX3" fmla="*/ 68645 w 1226590"/>
              <a:gd name="connsiteY3" fmla="*/ 876720 h 1407997"/>
              <a:gd name="connsiteX0" fmla="*/ 0 w 1725445"/>
              <a:gd name="connsiteY0" fmla="*/ 1240253 h 2107252"/>
              <a:gd name="connsiteX1" fmla="*/ 1725445 w 1725445"/>
              <a:gd name="connsiteY1" fmla="*/ 2107252 h 2107252"/>
              <a:gd name="connsiteX2" fmla="*/ 1171809 w 1725445"/>
              <a:gd name="connsiteY2" fmla="*/ 0 h 2107252"/>
              <a:gd name="connsiteX3" fmla="*/ 68645 w 1725445"/>
              <a:gd name="connsiteY3" fmla="*/ 876720 h 2107252"/>
              <a:gd name="connsiteX0" fmla="*/ 0 w 1725445"/>
              <a:gd name="connsiteY0" fmla="*/ 1240253 h 2107252"/>
              <a:gd name="connsiteX1" fmla="*/ 1725445 w 1725445"/>
              <a:gd name="connsiteY1" fmla="*/ 2107252 h 2107252"/>
              <a:gd name="connsiteX2" fmla="*/ 1643699 w 1725445"/>
              <a:gd name="connsiteY2" fmla="*/ 0 h 2107252"/>
              <a:gd name="connsiteX3" fmla="*/ 68645 w 1725445"/>
              <a:gd name="connsiteY3" fmla="*/ 876720 h 2107252"/>
            </a:gdLst>
            <a:ahLst/>
            <a:cxnLst>
              <a:cxn ang="0">
                <a:pos x="connsiteX0" y="connsiteY0"/>
              </a:cxn>
              <a:cxn ang="0">
                <a:pos x="connsiteX1" y="connsiteY1"/>
              </a:cxn>
              <a:cxn ang="0">
                <a:pos x="connsiteX2" y="connsiteY2"/>
              </a:cxn>
              <a:cxn ang="0">
                <a:pos x="connsiteX3" y="connsiteY3"/>
              </a:cxn>
            </a:cxnLst>
            <a:rect l="l" t="t" r="r" b="b"/>
            <a:pathLst>
              <a:path w="1725445" h="2107252">
                <a:moveTo>
                  <a:pt x="0" y="1240253"/>
                </a:moveTo>
                <a:lnTo>
                  <a:pt x="1725445" y="2107252"/>
                </a:lnTo>
                <a:lnTo>
                  <a:pt x="1643699" y="0"/>
                </a:lnTo>
                <a:lnTo>
                  <a:pt x="68645" y="876720"/>
                </a:lnTo>
              </a:path>
            </a:pathLst>
          </a:custGeom>
          <a:gradFill flip="none" rotWithShape="1">
            <a:gsLst>
              <a:gs pos="15000">
                <a:schemeClr val="accent1">
                  <a:lumMod val="5000"/>
                  <a:lumOff val="95000"/>
                  <a:alpha val="0"/>
                </a:schemeClr>
              </a:gs>
              <a:gs pos="81000">
                <a:schemeClr val="accent2">
                  <a:lumMod val="40000"/>
                  <a:lumOff val="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 name="Group 165"/>
          <p:cNvGrpSpPr/>
          <p:nvPr/>
        </p:nvGrpSpPr>
        <p:grpSpPr bwMode="gray">
          <a:xfrm rot="10800000">
            <a:off x="576698" y="1867905"/>
            <a:ext cx="2475266" cy="1369396"/>
            <a:chOff x="-1233037" y="914446"/>
            <a:chExt cx="1573823" cy="778776"/>
          </a:xfrm>
        </p:grpSpPr>
        <p:cxnSp>
          <p:nvCxnSpPr>
            <p:cNvPr id="5" name="Straight Connector 166"/>
            <p:cNvCxnSpPr/>
            <p:nvPr/>
          </p:nvCxnSpPr>
          <p:spPr bwMode="gray">
            <a:xfrm flipH="1" flipV="1">
              <a:off x="-1233037" y="914446"/>
              <a:ext cx="786912"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167"/>
            <p:cNvCxnSpPr/>
            <p:nvPr/>
          </p:nvCxnSpPr>
          <p:spPr bwMode="gray">
            <a:xfrm flipV="1">
              <a:off x="-446125" y="914446"/>
              <a:ext cx="786911" cy="7787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86" descr="核心交换机.png"/>
          <p:cNvPicPr>
            <a:picLocks noChangeAspect="1"/>
          </p:cNvPicPr>
          <p:nvPr/>
        </p:nvPicPr>
        <p:blipFill>
          <a:blip r:embed="rId3" cstate="print">
            <a:duotone>
              <a:schemeClr val="accent5">
                <a:shade val="45000"/>
                <a:satMod val="135000"/>
              </a:schemeClr>
              <a:prstClr val="white"/>
            </a:duotone>
          </a:blip>
          <a:stretch>
            <a:fillRect/>
          </a:stretch>
        </p:blipFill>
        <p:spPr bwMode="gray">
          <a:xfrm>
            <a:off x="1576598" y="1703145"/>
            <a:ext cx="490909" cy="401654"/>
          </a:xfrm>
          <a:prstGeom prst="rect">
            <a:avLst/>
          </a:prstGeom>
        </p:spPr>
      </p:pic>
      <p:pic>
        <p:nvPicPr>
          <p:cNvPr id="8" name="图片 87" descr="汇聚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494086" y="3058188"/>
            <a:ext cx="490909" cy="401654"/>
          </a:xfrm>
          <a:prstGeom prst="rect">
            <a:avLst/>
          </a:prstGeom>
        </p:spPr>
      </p:pic>
      <p:pic>
        <p:nvPicPr>
          <p:cNvPr id="9" name="图片 76" descr="接入交换机.png"/>
          <p:cNvPicPr>
            <a:picLocks noChangeAspect="1"/>
          </p:cNvPicPr>
          <p:nvPr/>
        </p:nvPicPr>
        <p:blipFill>
          <a:blip r:embed="rId5" cstate="print">
            <a:duotone>
              <a:schemeClr val="accent5">
                <a:shade val="45000"/>
                <a:satMod val="135000"/>
              </a:schemeClr>
              <a:prstClr val="white"/>
            </a:duotone>
          </a:blip>
          <a:stretch>
            <a:fillRect/>
          </a:stretch>
        </p:blipFill>
        <p:spPr bwMode="gray">
          <a:xfrm>
            <a:off x="494086" y="4449298"/>
            <a:ext cx="490909" cy="401654"/>
          </a:xfrm>
          <a:prstGeom prst="rect">
            <a:avLst/>
          </a:prstGeom>
        </p:spPr>
      </p:pic>
      <p:pic>
        <p:nvPicPr>
          <p:cNvPr id="10" name="图片 87" descr="汇聚交换机.png"/>
          <p:cNvPicPr>
            <a:picLocks noChangeAspect="1"/>
          </p:cNvPicPr>
          <p:nvPr/>
        </p:nvPicPr>
        <p:blipFill>
          <a:blip r:embed="rId4" cstate="print">
            <a:duotone>
              <a:schemeClr val="accent5">
                <a:shade val="45000"/>
                <a:satMod val="135000"/>
              </a:schemeClr>
              <a:prstClr val="white"/>
            </a:duotone>
          </a:blip>
          <a:stretch>
            <a:fillRect/>
          </a:stretch>
        </p:blipFill>
        <p:spPr bwMode="gray">
          <a:xfrm>
            <a:off x="2659112" y="3058188"/>
            <a:ext cx="490909" cy="401654"/>
          </a:xfrm>
          <a:prstGeom prst="rect">
            <a:avLst/>
          </a:prstGeom>
        </p:spPr>
      </p:pic>
      <p:pic>
        <p:nvPicPr>
          <p:cNvPr id="11" name="图片 76" descr="接入交换机.png"/>
          <p:cNvPicPr>
            <a:picLocks noChangeAspect="1"/>
          </p:cNvPicPr>
          <p:nvPr/>
        </p:nvPicPr>
        <p:blipFill>
          <a:blip r:embed="rId5" cstate="print"/>
          <a:stretch>
            <a:fillRect/>
          </a:stretch>
        </p:blipFill>
        <p:spPr bwMode="gray">
          <a:xfrm>
            <a:off x="2659112" y="4449298"/>
            <a:ext cx="490909" cy="401654"/>
          </a:xfrm>
          <a:prstGeom prst="rect">
            <a:avLst/>
          </a:prstGeom>
        </p:spPr>
      </p:pic>
      <p:cxnSp>
        <p:nvCxnSpPr>
          <p:cNvPr id="12" name="直接连接符 11"/>
          <p:cNvCxnSpPr>
            <a:stCxn id="11" idx="0"/>
            <a:endCxn id="10" idx="2"/>
          </p:cNvCxnSpPr>
          <p:nvPr/>
        </p:nvCxnSpPr>
        <p:spPr bwMode="gray">
          <a:xfrm flipV="1">
            <a:off x="2904567" y="3459842"/>
            <a:ext cx="0" cy="9894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66"/>
          <p:cNvCxnSpPr>
            <a:stCxn id="7" idx="3"/>
          </p:cNvCxnSpPr>
          <p:nvPr/>
        </p:nvCxnSpPr>
        <p:spPr bwMode="gray">
          <a:xfrm>
            <a:off x="2067507" y="1903972"/>
            <a:ext cx="218295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9" idx="0"/>
            <a:endCxn id="8" idx="2"/>
          </p:cNvCxnSpPr>
          <p:nvPr/>
        </p:nvCxnSpPr>
        <p:spPr bwMode="gray">
          <a:xfrm flipV="1">
            <a:off x="739541" y="3459842"/>
            <a:ext cx="0" cy="9894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bwMode="gray">
          <a:xfrm>
            <a:off x="6921494" y="2064913"/>
            <a:ext cx="4791081" cy="3522766"/>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fontAlgn="ctr">
              <a:lnSpc>
                <a:spcPts val="2400"/>
              </a:lnSpc>
              <a:spcBef>
                <a:spcPts val="0"/>
              </a:spcBef>
              <a:spcAft>
                <a:spcPts val="600"/>
              </a:spcAft>
              <a:buSzPct val="50000"/>
              <a:buFont typeface="Wingdings" panose="05000000000000000000" pitchFamily="2" charset="2"/>
              <a:buChar char="l"/>
            </a:pPr>
            <a:r>
              <a:rPr lang="en-US" sz="1400" dirty="0" smtClean="0">
                <a:solidFill>
                  <a:schemeClr val="tx1"/>
                </a:solidFill>
                <a:latin typeface="Huawei Sans" panose="020C0503030203020204" pitchFamily="34" charset="0"/>
              </a:rPr>
              <a:t>SNMP is a network management protocol widely used on TCP/IP networks.</a:t>
            </a:r>
          </a:p>
          <a:p>
            <a:pPr marL="285750" indent="-285750" fontAlgn="ctr">
              <a:lnSpc>
                <a:spcPts val="2400"/>
              </a:lnSpc>
              <a:spcBef>
                <a:spcPts val="0"/>
              </a:spcBef>
              <a:spcAft>
                <a:spcPts val="600"/>
              </a:spcAft>
              <a:buSzPct val="50000"/>
              <a:buFont typeface="Wingdings" panose="05000000000000000000" pitchFamily="2" charset="2"/>
              <a:buChar char="l"/>
            </a:pPr>
            <a:r>
              <a:rPr lang="en-US" sz="1400" dirty="0" smtClean="0">
                <a:solidFill>
                  <a:schemeClr val="tx1"/>
                </a:solidFill>
                <a:latin typeface="Huawei Sans" panose="020C0503030203020204" pitchFamily="34" charset="0"/>
              </a:rPr>
              <a:t>SNMP provides a method for managing devices through a central computer that runs network management software — known as a network management station (NMS). </a:t>
            </a:r>
            <a:endParaRPr lang="en-US" altLang="zh-CN" sz="1400" dirty="0" smtClean="0">
              <a:solidFill>
                <a:schemeClr val="tx1"/>
              </a:solidFill>
              <a:latin typeface="Huawei Sans" panose="020C0503030203020204" pitchFamily="34" charset="0"/>
            </a:endParaRPr>
          </a:p>
          <a:p>
            <a:pPr marL="285750" indent="-285750" fontAlgn="ctr">
              <a:lnSpc>
                <a:spcPts val="2400"/>
              </a:lnSpc>
              <a:spcBef>
                <a:spcPts val="0"/>
              </a:spcBef>
              <a:spcAft>
                <a:spcPts val="600"/>
              </a:spcAft>
              <a:buSzPct val="50000"/>
              <a:buFont typeface="Wingdings" panose="05000000000000000000" pitchFamily="2" charset="2"/>
              <a:buChar char="l"/>
            </a:pPr>
            <a:r>
              <a:rPr lang="en-US" sz="1400" dirty="0" smtClean="0">
                <a:solidFill>
                  <a:schemeClr val="tx1"/>
                </a:solidFill>
                <a:latin typeface="Huawei Sans" panose="020C0503030203020204" pitchFamily="34" charset="0"/>
              </a:rPr>
              <a:t>Using in-band management, SNMP achieves efficient and batch network device management. In addition, SNMP enables unified management of different types of network devices from different vendors.</a:t>
            </a:r>
            <a:endParaRPr lang="en-US" altLang="zh-CN" sz="1400" dirty="0">
              <a:solidFill>
                <a:schemeClr val="tx1"/>
              </a:solidFill>
              <a:latin typeface="Huawei Sans" panose="020C0503030203020204" pitchFamily="34" charset="0"/>
            </a:endParaRPr>
          </a:p>
        </p:txBody>
      </p:sp>
      <p:sp>
        <p:nvSpPr>
          <p:cNvPr id="16" name="文本框 15"/>
          <p:cNvSpPr txBox="1"/>
          <p:nvPr/>
        </p:nvSpPr>
        <p:spPr bwMode="gray">
          <a:xfrm>
            <a:off x="6921496" y="1642300"/>
            <a:ext cx="4791080"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mtClean="0">
                <a:latin typeface="Huawei Sans" panose="020C0503030203020204" pitchFamily="34" charset="0"/>
              </a:rPr>
              <a:t>Overview of SNMP</a:t>
            </a:r>
            <a:endParaRPr lang="en-US" altLang="zh-CN">
              <a:latin typeface="Huawei Sans" panose="020C0503030203020204" pitchFamily="34" charset="0"/>
              <a:sym typeface="Huawei Sans" panose="020C0503030203020204" pitchFamily="34" charset="0"/>
            </a:endParaRPr>
          </a:p>
        </p:txBody>
      </p:sp>
      <p:pic>
        <p:nvPicPr>
          <p:cNvPr id="17" name="图片 72" descr="交换机.png"/>
          <p:cNvPicPr>
            <a:picLocks noChangeAspect="1"/>
          </p:cNvPicPr>
          <p:nvPr/>
        </p:nvPicPr>
        <p:blipFill>
          <a:blip r:embed="rId6" cstate="print"/>
          <a:stretch>
            <a:fillRect/>
          </a:stretch>
        </p:blipFill>
        <p:spPr bwMode="gray">
          <a:xfrm>
            <a:off x="4005819" y="1703147"/>
            <a:ext cx="489286" cy="401651"/>
          </a:xfrm>
          <a:prstGeom prst="rect">
            <a:avLst/>
          </a:prstGeom>
        </p:spPr>
      </p:pic>
      <p:cxnSp>
        <p:nvCxnSpPr>
          <p:cNvPr id="18" name="直接连接符 17"/>
          <p:cNvCxnSpPr>
            <a:stCxn id="17" idx="2"/>
          </p:cNvCxnSpPr>
          <p:nvPr/>
        </p:nvCxnSpPr>
        <p:spPr bwMode="gray">
          <a:xfrm flipH="1">
            <a:off x="3017027" y="2104798"/>
            <a:ext cx="1233435" cy="2344500"/>
          </a:xfrm>
          <a:prstGeom prst="line">
            <a:avLst/>
          </a:prstGeom>
          <a:noFill/>
          <a:ln w="19050" algn="ctr">
            <a:solidFill>
              <a:srgbClr val="C7000B"/>
            </a:solidFill>
            <a:prstDash val="solid"/>
            <a:round/>
            <a:headEnd type="triangle" w="med" len="med"/>
            <a:tailEnd type="triangle" w="med" len="med"/>
          </a:ln>
        </p:spPr>
      </p:cxnSp>
      <p:sp>
        <p:nvSpPr>
          <p:cNvPr id="19" name="文本框 18"/>
          <p:cNvSpPr txBox="1"/>
          <p:nvPr/>
        </p:nvSpPr>
        <p:spPr bwMode="gray">
          <a:xfrm rot="17898219">
            <a:off x="3412544" y="3269702"/>
            <a:ext cx="688009" cy="307777"/>
          </a:xfrm>
          <a:prstGeom prst="rect">
            <a:avLst/>
          </a:prstGeom>
          <a:noFill/>
        </p:spPr>
        <p:txBody>
          <a:bodyPr wrap="none" rtlCol="0">
            <a:spAutoFit/>
          </a:bodyPr>
          <a:lstStyle/>
          <a:p>
            <a:pPr fontAlgn="ctr"/>
            <a:r>
              <a:rPr lang="en-US" sz="1400" dirty="0" smtClean="0">
                <a:solidFill>
                  <a:srgbClr val="C7000B"/>
                </a:solidFill>
                <a:latin typeface="Huawei Sans" panose="020C0503030203020204" pitchFamily="34" charset="0"/>
              </a:rPr>
              <a:t>SNMP</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gray">
          <a:xfrm>
            <a:off x="4481562" y="1621547"/>
            <a:ext cx="1991251" cy="523220"/>
          </a:xfrm>
          <a:prstGeom prst="rect">
            <a:avLst/>
          </a:prstGeom>
          <a:noFill/>
        </p:spPr>
        <p:txBody>
          <a:bodyPr wrap="none" rtlCol="0">
            <a:spAutoFit/>
          </a:bodyPr>
          <a:lstStyle/>
          <a:p>
            <a:pPr fontAlgn="ctr"/>
            <a:r>
              <a:rPr lang="en-US" sz="1400" b="1" smtClean="0">
                <a:latin typeface="Huawei Sans" panose="020C0503030203020204" pitchFamily="34" charset="0"/>
              </a:rPr>
              <a:t>NMS (SNMP server)</a:t>
            </a:r>
          </a:p>
          <a:p>
            <a:pPr fontAlgn="ctr"/>
            <a:r>
              <a:rPr lang="en-US" sz="1400" smtClean="0">
                <a:latin typeface="Huawei Sans" panose="020C0503030203020204" pitchFamily="34" charset="0"/>
              </a:rPr>
              <a:t>Example: </a:t>
            </a:r>
            <a:r>
              <a:rPr lang="en-US" sz="1400" err="1" smtClean="0">
                <a:latin typeface="Huawei Sans" panose="020C0503030203020204" pitchFamily="34" charset="0"/>
              </a:rPr>
              <a:t>iMaster</a:t>
            </a:r>
            <a:r>
              <a:rPr lang="en-US" sz="1400" smtClean="0">
                <a:latin typeface="Huawei Sans" panose="020C0503030203020204" pitchFamily="34" charset="0"/>
              </a:rPr>
              <a:t> NCE</a:t>
            </a:r>
            <a:endParaRPr lang="en-US" altLang="zh-CN" sz="1400">
              <a:latin typeface="Huawei Sans" panose="020C0503030203020204" pitchFamily="34" charset="0"/>
            </a:endParaRPr>
          </a:p>
        </p:txBody>
      </p:sp>
      <p:sp>
        <p:nvSpPr>
          <p:cNvPr id="21" name="矩形 20"/>
          <p:cNvSpPr/>
          <p:nvPr/>
        </p:nvSpPr>
        <p:spPr bwMode="gray">
          <a:xfrm>
            <a:off x="4140274" y="3691507"/>
            <a:ext cx="2277722" cy="233068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1113104" y="4886772"/>
            <a:ext cx="2879313" cy="523220"/>
          </a:xfrm>
          <a:prstGeom prst="rect">
            <a:avLst/>
          </a:prstGeom>
          <a:noFill/>
        </p:spPr>
        <p:txBody>
          <a:bodyPr wrap="none" rtlCol="0">
            <a:spAutoFit/>
          </a:bodyPr>
          <a:lstStyle/>
          <a:p>
            <a:pPr algn="ctr" fontAlgn="ctr"/>
            <a:r>
              <a:rPr lang="en-US" sz="1400" b="1" smtClean="0">
                <a:latin typeface="Huawei Sans" panose="020C0503030203020204" pitchFamily="34" charset="0"/>
              </a:rPr>
              <a:t>Managed device (SNMP client)</a:t>
            </a:r>
          </a:p>
          <a:p>
            <a:pPr algn="ctr" fontAlgn="ctr"/>
            <a:r>
              <a:rPr lang="en-US" sz="1400" smtClean="0">
                <a:latin typeface="Huawei Sans" panose="020C0503030203020204" pitchFamily="34" charset="0"/>
              </a:rPr>
              <a:t>Example: routers and switches</a:t>
            </a:r>
            <a:endParaRPr lang="en-US" altLang="zh-CN" sz="1400">
              <a:latin typeface="Huawei Sans" panose="020C0503030203020204" pitchFamily="34" charset="0"/>
            </a:endParaRPr>
          </a:p>
        </p:txBody>
      </p:sp>
      <p:sp>
        <p:nvSpPr>
          <p:cNvPr id="23" name="TextBox 179"/>
          <p:cNvSpPr txBox="1"/>
          <p:nvPr/>
        </p:nvSpPr>
        <p:spPr bwMode="gray">
          <a:xfrm>
            <a:off x="4631457" y="3990635"/>
            <a:ext cx="1295356" cy="267630"/>
          </a:xfrm>
          <a:prstGeom prst="roundRect">
            <a:avLst>
              <a:gd name="adj" fmla="val 29642"/>
            </a:avLst>
          </a:prstGeom>
          <a:solidFill>
            <a:srgbClr val="ED6D00"/>
          </a:solidFill>
          <a:ln>
            <a:noFill/>
          </a:ln>
        </p:spPr>
        <p:txBody>
          <a:bodyPr wrap="none" lIns="0" tIns="0" rIns="0" bIns="0" anchor="ctr" anchorCtr="0">
            <a:noAutofit/>
          </a:bodyPr>
          <a:lstStyle>
            <a:defPPr>
              <a:defRPr lang="en-US"/>
            </a:defPPr>
            <a:lvl1pPr algn="ctr" defTabSz="914478">
              <a:defRPr sz="1200">
                <a:solidFill>
                  <a:schemeClr val="bg1"/>
                </a:solidFill>
              </a:defRPr>
            </a:lvl1pPr>
            <a:lvl2pPr marL="457240" defTabSz="914478"/>
            <a:lvl3pPr marL="914478" defTabSz="914478"/>
            <a:lvl4pPr marL="1371718" defTabSz="914478"/>
            <a:lvl5pPr marL="1828957" defTabSz="914478"/>
            <a:lvl6pPr marL="2286196" defTabSz="914478"/>
            <a:lvl7pPr marL="2743435" defTabSz="914478"/>
            <a:lvl8pPr marL="3200675" defTabSz="914478"/>
            <a:lvl9pPr marL="3657913" defTabSz="914478"/>
          </a:lstStyle>
          <a:p>
            <a:pPr fontAlgn="ctr"/>
            <a:r>
              <a:rPr lang="en-US" sz="1400" smtClean="0">
                <a:latin typeface="Huawei Sans" panose="020C0503030203020204" pitchFamily="34" charset="0"/>
              </a:rPr>
              <a:t>Agent</a:t>
            </a:r>
            <a:endParaRPr lang="en-US" altLang="zh-CN" sz="1400">
              <a:latin typeface="Huawei Sans" panose="020C0503030203020204" pitchFamily="34" charset="0"/>
            </a:endParaRPr>
          </a:p>
        </p:txBody>
      </p:sp>
      <p:cxnSp>
        <p:nvCxnSpPr>
          <p:cNvPr id="24" name="直接连接符 23"/>
          <p:cNvCxnSpPr/>
          <p:nvPr/>
        </p:nvCxnSpPr>
        <p:spPr bwMode="gray">
          <a:xfrm flipH="1">
            <a:off x="5279135" y="2201846"/>
            <a:ext cx="0" cy="1712684"/>
          </a:xfrm>
          <a:prstGeom prst="line">
            <a:avLst/>
          </a:prstGeom>
          <a:noFill/>
          <a:ln w="19050" algn="ctr">
            <a:solidFill>
              <a:srgbClr val="ED6D00"/>
            </a:solidFill>
            <a:prstDash val="solid"/>
            <a:round/>
            <a:headEnd type="triangle" w="med" len="med"/>
            <a:tailEnd type="triangle" w="med" len="med"/>
          </a:ln>
        </p:spPr>
      </p:cxnSp>
      <p:cxnSp>
        <p:nvCxnSpPr>
          <p:cNvPr id="25" name="直接连接符 24"/>
          <p:cNvCxnSpPr/>
          <p:nvPr/>
        </p:nvCxnSpPr>
        <p:spPr bwMode="gray">
          <a:xfrm>
            <a:off x="5279135" y="4342416"/>
            <a:ext cx="0" cy="288200"/>
          </a:xfrm>
          <a:prstGeom prst="line">
            <a:avLst/>
          </a:prstGeom>
          <a:noFill/>
          <a:ln w="19050" algn="ctr">
            <a:solidFill>
              <a:srgbClr val="ED6D00"/>
            </a:solidFill>
            <a:prstDash val="solid"/>
            <a:round/>
            <a:headEnd type="triangle" w="med" len="med"/>
            <a:tailEnd type="triangle" w="med" len="med"/>
          </a:ln>
        </p:spPr>
      </p:cxnSp>
      <p:sp>
        <p:nvSpPr>
          <p:cNvPr id="26" name="Rounded Rectangle 30"/>
          <p:cNvSpPr/>
          <p:nvPr/>
        </p:nvSpPr>
        <p:spPr bwMode="gray">
          <a:xfrm>
            <a:off x="4326151" y="4654249"/>
            <a:ext cx="1905968" cy="1212735"/>
          </a:xfrm>
          <a:prstGeom prst="roundRect">
            <a:avLst>
              <a:gd name="adj" fmla="val 7261"/>
            </a:avLst>
          </a:prstGeom>
          <a:solidFill>
            <a:srgbClr val="FFFFCC"/>
          </a:solidFill>
          <a:ln w="19050" cap="flat" cmpd="sng" algn="ctr">
            <a:solidFill>
              <a:srgbClr val="FFC000"/>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Oval 33"/>
          <p:cNvSpPr/>
          <p:nvPr/>
        </p:nvSpPr>
        <p:spPr bwMode="gray">
          <a:xfrm>
            <a:off x="5180837" y="4881895"/>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Oval 67"/>
          <p:cNvSpPr/>
          <p:nvPr/>
        </p:nvSpPr>
        <p:spPr bwMode="gray">
          <a:xfrm>
            <a:off x="4872179" y="5193169"/>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Oval 68"/>
          <p:cNvSpPr/>
          <p:nvPr/>
        </p:nvSpPr>
        <p:spPr bwMode="gray">
          <a:xfrm>
            <a:off x="5504872" y="5193169"/>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Oval 70"/>
          <p:cNvSpPr/>
          <p:nvPr/>
        </p:nvSpPr>
        <p:spPr bwMode="gray">
          <a:xfrm>
            <a:off x="5252845" y="5529967"/>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Oval 71"/>
          <p:cNvSpPr/>
          <p:nvPr/>
        </p:nvSpPr>
        <p:spPr bwMode="gray">
          <a:xfrm>
            <a:off x="5776244" y="5529967"/>
            <a:ext cx="144016" cy="144016"/>
          </a:xfrm>
          <a:prstGeom prst="ellipse">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Straight Connector 35"/>
          <p:cNvCxnSpPr>
            <a:stCxn id="27" idx="3"/>
            <a:endCxn id="28" idx="7"/>
          </p:cNvCxnSpPr>
          <p:nvPr/>
        </p:nvCxnSpPr>
        <p:spPr bwMode="gray">
          <a:xfrm flipH="1">
            <a:off x="4995104" y="5004820"/>
            <a:ext cx="206824" cy="20944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33" name="Straight Connector 72"/>
          <p:cNvCxnSpPr>
            <a:stCxn id="27" idx="5"/>
            <a:endCxn id="29" idx="1"/>
          </p:cNvCxnSpPr>
          <p:nvPr/>
        </p:nvCxnSpPr>
        <p:spPr bwMode="gray">
          <a:xfrm>
            <a:off x="5303762" y="5004820"/>
            <a:ext cx="222201" cy="20944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34" name="Straight Connector 79"/>
          <p:cNvCxnSpPr>
            <a:stCxn id="29" idx="3"/>
            <a:endCxn id="30" idx="7"/>
          </p:cNvCxnSpPr>
          <p:nvPr/>
        </p:nvCxnSpPr>
        <p:spPr bwMode="gray">
          <a:xfrm flipH="1">
            <a:off x="5375770" y="5316094"/>
            <a:ext cx="150193" cy="234964"/>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35" name="Straight Connector 80"/>
          <p:cNvCxnSpPr>
            <a:stCxn id="29" idx="5"/>
            <a:endCxn id="31" idx="0"/>
          </p:cNvCxnSpPr>
          <p:nvPr/>
        </p:nvCxnSpPr>
        <p:spPr bwMode="gray">
          <a:xfrm>
            <a:off x="5627797" y="5316094"/>
            <a:ext cx="220455" cy="213873"/>
          </a:xfrm>
          <a:prstGeom prst="line">
            <a:avLst/>
          </a:prstGeom>
          <a:solidFill>
            <a:schemeClr val="accent1"/>
          </a:solidFill>
          <a:ln w="28575" cap="flat" cmpd="sng" algn="ctr">
            <a:solidFill>
              <a:schemeClr val="tx1"/>
            </a:solidFill>
            <a:prstDash val="solid"/>
            <a:round/>
            <a:headEnd type="none" w="med" len="med"/>
            <a:tailEnd type="none" w="med" len="med"/>
          </a:ln>
          <a:effectLst/>
        </p:spPr>
      </p:cxnSp>
      <p:sp>
        <p:nvSpPr>
          <p:cNvPr id="36" name="Rectangle 52"/>
          <p:cNvSpPr/>
          <p:nvPr/>
        </p:nvSpPr>
        <p:spPr bwMode="gray">
          <a:xfrm>
            <a:off x="5604600" y="4709451"/>
            <a:ext cx="550151" cy="323165"/>
          </a:xfrm>
          <a:prstGeom prst="rect">
            <a:avLst/>
          </a:prstGeom>
        </p:spPr>
        <p:txBody>
          <a:bodyPr wrap="none">
            <a:spAutoFit/>
          </a:bodyPr>
          <a:lstStyle/>
          <a:p>
            <a:pPr fontAlgn="ctr"/>
            <a:r>
              <a:rPr lang="en-US" sz="1500" b="1" smtClean="0">
                <a:solidFill>
                  <a:srgbClr val="000000"/>
                </a:solidFill>
                <a:latin typeface="Huawei Sans" panose="020C0503030203020204" pitchFamily="34" charset="0"/>
              </a:rPr>
              <a:t>MIB</a:t>
            </a:r>
            <a:endParaRPr lang="en-US" altLang="zh-CN" b="1">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7" name="Group 3"/>
          <p:cNvGrpSpPr/>
          <p:nvPr/>
        </p:nvGrpSpPr>
        <p:grpSpPr bwMode="gray">
          <a:xfrm>
            <a:off x="4490915" y="5259992"/>
            <a:ext cx="261965" cy="61979"/>
            <a:chOff x="559282" y="6488261"/>
            <a:chExt cx="261965" cy="61979"/>
          </a:xfrm>
          <a:solidFill>
            <a:schemeClr val="bg1">
              <a:lumMod val="50000"/>
            </a:schemeClr>
          </a:solidFill>
        </p:grpSpPr>
        <p:sp>
          <p:nvSpPr>
            <p:cNvPr id="38"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1" name="Group 3"/>
          <p:cNvGrpSpPr/>
          <p:nvPr/>
        </p:nvGrpSpPr>
        <p:grpSpPr bwMode="gray">
          <a:xfrm>
            <a:off x="4916614" y="5587678"/>
            <a:ext cx="261965" cy="61979"/>
            <a:chOff x="559282" y="6488261"/>
            <a:chExt cx="261965" cy="61979"/>
          </a:xfrm>
          <a:solidFill>
            <a:schemeClr val="bg1">
              <a:lumMod val="50000"/>
            </a:schemeClr>
          </a:solidFill>
        </p:grpSpPr>
        <p:sp>
          <p:nvSpPr>
            <p:cNvPr id="42"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25545633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t>Network Configuration Protocol (</a:t>
            </a:r>
            <a:r>
              <a:rPr lang="en-US" smtClean="0"/>
              <a:t>NETCONF)</a:t>
            </a:r>
            <a:endParaRPr lang="en-US" altLang="zh-CN" dirty="0">
              <a:sym typeface="Huawei Sans" panose="020C0503030203020204" pitchFamily="34" charset="0"/>
            </a:endParaRPr>
          </a:p>
        </p:txBody>
      </p:sp>
      <p:sp>
        <p:nvSpPr>
          <p:cNvPr id="35" name="文本占位符 34"/>
          <p:cNvSpPr>
            <a:spLocks noGrp="1"/>
          </p:cNvSpPr>
          <p:nvPr>
            <p:ph type="body" sz="quarter" idx="10"/>
          </p:nvPr>
        </p:nvSpPr>
        <p:spPr bwMode="gray">
          <a:xfrm>
            <a:off x="455612" y="1052514"/>
            <a:ext cx="11293476" cy="1338902"/>
          </a:xfrm>
        </p:spPr>
        <p:txBody>
          <a:bodyPr/>
          <a:lstStyle/>
          <a:p>
            <a:r>
              <a:rPr lang="en-US" sz="1800" dirty="0" smtClean="0"/>
              <a:t>NETCONF provides a set of mechanisms for managing network devices. To be specific, users can use NETCONF to add, modify, and delete configurations of network devices, as well as obtain configurations and status of network devices.</a:t>
            </a:r>
          </a:p>
          <a:p>
            <a:endParaRPr lang="en-US" altLang="zh-CN" sz="1800" dirty="0"/>
          </a:p>
        </p:txBody>
      </p:sp>
      <p:sp>
        <p:nvSpPr>
          <p:cNvPr id="3" name="Rounded Rectangle 2"/>
          <p:cNvSpPr/>
          <p:nvPr/>
        </p:nvSpPr>
        <p:spPr bwMode="gray">
          <a:xfrm>
            <a:off x="4116576" y="4826829"/>
            <a:ext cx="5892800" cy="1304928"/>
          </a:xfrm>
          <a:prstGeom prst="roundRect">
            <a:avLst>
              <a:gd name="adj" fmla="val 10000"/>
            </a:avLst>
          </a:prstGeom>
          <a:solidFill>
            <a:srgbClr val="BEE9EE"/>
          </a:solidFill>
          <a:ln w="19050" cap="flat" cmpd="sng" algn="ctr">
            <a:solidFill>
              <a:srgbClr val="30B5C5"/>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Rounded Rectangle 2"/>
          <p:cNvSpPr/>
          <p:nvPr/>
        </p:nvSpPr>
        <p:spPr bwMode="gray">
          <a:xfrm>
            <a:off x="5385898" y="2297460"/>
            <a:ext cx="3264083" cy="1020147"/>
          </a:xfrm>
          <a:prstGeom prst="roundRect">
            <a:avLst>
              <a:gd name="adj" fmla="val 10000"/>
            </a:avLst>
          </a:prstGeom>
          <a:solidFill>
            <a:srgbClr val="BEE9EE"/>
          </a:solidFill>
          <a:ln w="19050" cap="flat" cmpd="sng" algn="ctr">
            <a:solidFill>
              <a:srgbClr val="30B5C5"/>
            </a:solidFill>
            <a:prstDash val="solid"/>
            <a:miter lim="800000"/>
          </a:ln>
          <a:effectLst/>
        </p:spPr>
        <p:txBody>
          <a:bodyPr rtlCol="0" anchor="ctr"/>
          <a:lstStyle/>
          <a:p>
            <a:pPr algn="ctr" defTabSz="914400" fontAlgn="ctr"/>
            <a:endParaRPr lang="en-US" altLang="zh-CN"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a:extLst>
              <a:ext uri="{FF2B5EF4-FFF2-40B4-BE49-F238E27FC236}">
                <a16:creationId xmlns="" xmlns:a16="http://schemas.microsoft.com/office/drawing/2014/main" id="{5CFCCD8D-0A25-46FF-8CB9-75564116A8B9}"/>
              </a:ext>
            </a:extLst>
          </p:cNvPr>
          <p:cNvSpPr/>
          <p:nvPr/>
        </p:nvSpPr>
        <p:spPr bwMode="gray">
          <a:xfrm>
            <a:off x="4359785" y="5100725"/>
            <a:ext cx="2052228" cy="756084"/>
          </a:xfrm>
          <a:prstGeom prst="rect">
            <a:avLst/>
          </a:prstGeom>
          <a:solidFill>
            <a:srgbClr val="AFD89C"/>
          </a:solidFill>
          <a:ln w="9525" cap="flat" cmpd="sng" algn="ctr">
            <a:solidFill>
              <a:srgbClr val="94DAE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a:ln>
                <a:noFill/>
              </a:ln>
              <a:solidFill>
                <a:schemeClr val="tx1"/>
              </a:solidFill>
              <a:effectLst/>
              <a:latin typeface="Huawei Sans" panose="020C0503030203020204" pitchFamily="34" charset="0"/>
            </a:endParaRPr>
          </a:p>
        </p:txBody>
      </p:sp>
      <p:sp>
        <p:nvSpPr>
          <p:cNvPr id="30" name="矩形: 圆角 5">
            <a:extLst>
              <a:ext uri="{FF2B5EF4-FFF2-40B4-BE49-F238E27FC236}">
                <a16:creationId xmlns="" xmlns:a16="http://schemas.microsoft.com/office/drawing/2014/main" id="{02EC7DDE-6ADD-4428-AF36-BF0A47D6C648}"/>
              </a:ext>
            </a:extLst>
          </p:cNvPr>
          <p:cNvSpPr/>
          <p:nvPr/>
        </p:nvSpPr>
        <p:spPr bwMode="gray">
          <a:xfrm>
            <a:off x="4524734" y="5172733"/>
            <a:ext cx="1779267" cy="360040"/>
          </a:xfrm>
          <a:prstGeom prst="roundRect">
            <a:avLst/>
          </a:prstGeom>
          <a:solidFill>
            <a:srgbClr val="FEEEC1"/>
          </a:solidFill>
          <a:ln w="9525" cap="flat" cmpd="sng" algn="ctr">
            <a:solidFill>
              <a:srgbClr val="CBCBCB"/>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r>
              <a:rPr lang="en-US" sz="1400" smtClean="0">
                <a:latin typeface="Huawei Sans" panose="020C0503030203020204" pitchFamily="34" charset="0"/>
              </a:rPr>
              <a:t> NETCONF Server</a:t>
            </a:r>
            <a:endParaRPr kumimoji="0" lang="en-US" altLang="zh-CN" sz="1400" b="0" i="0" u="none" strike="noStrike" cap="none" normalizeH="0" baseline="0">
              <a:ln>
                <a:noFill/>
              </a:ln>
              <a:solidFill>
                <a:schemeClr val="tx1"/>
              </a:solidFill>
              <a:effectLst/>
              <a:latin typeface="Huawei Sans" panose="020C0503030203020204" pitchFamily="34" charset="0"/>
            </a:endParaRPr>
          </a:p>
        </p:txBody>
      </p:sp>
      <p:sp>
        <p:nvSpPr>
          <p:cNvPr id="31" name="文本框 30">
            <a:extLst>
              <a:ext uri="{FF2B5EF4-FFF2-40B4-BE49-F238E27FC236}">
                <a16:creationId xmlns="" xmlns:a16="http://schemas.microsoft.com/office/drawing/2014/main" id="{CCED106C-FE7B-4A89-854E-5D585CE70B46}"/>
              </a:ext>
            </a:extLst>
          </p:cNvPr>
          <p:cNvSpPr txBox="1"/>
          <p:nvPr/>
        </p:nvSpPr>
        <p:spPr bwMode="gray">
          <a:xfrm>
            <a:off x="5079865" y="5545473"/>
            <a:ext cx="712722"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smtClean="0">
                <a:latin typeface="Huawei Sans" panose="020C0503030203020204" pitchFamily="34" charset="0"/>
              </a:rPr>
              <a:t>Device</a:t>
            </a:r>
            <a:endParaRPr lang="en-US" altLang="zh-CN" sz="1400">
              <a:latin typeface="Huawei Sans" panose="020C0503030203020204" pitchFamily="34" charset="0"/>
            </a:endParaRPr>
          </a:p>
        </p:txBody>
      </p:sp>
      <p:pic>
        <p:nvPicPr>
          <p:cNvPr id="7" name="图片 6" descr="接入交换机.png">
            <a:extLst>
              <a:ext uri="{FF2B5EF4-FFF2-40B4-BE49-F238E27FC236}">
                <a16:creationId xmlns="" xmlns:a16="http://schemas.microsoft.com/office/drawing/2014/main" id="{49235A04-8CF7-4862-861C-7B174330C2FE}"/>
              </a:ext>
            </a:extLst>
          </p:cNvPr>
          <p:cNvPicPr>
            <a:picLocks noChangeAspect="1"/>
          </p:cNvPicPr>
          <p:nvPr/>
        </p:nvPicPr>
        <p:blipFill>
          <a:blip r:embed="rId3" cstate="print"/>
          <a:stretch>
            <a:fillRect/>
          </a:stretch>
        </p:blipFill>
        <p:spPr bwMode="gray">
          <a:xfrm>
            <a:off x="6772113" y="5162963"/>
            <a:ext cx="540000" cy="441818"/>
          </a:xfrm>
          <a:prstGeom prst="rect">
            <a:avLst/>
          </a:prstGeom>
        </p:spPr>
      </p:pic>
      <p:pic>
        <p:nvPicPr>
          <p:cNvPr id="8" name="图片 7" descr="接入交换机.png">
            <a:extLst>
              <a:ext uri="{FF2B5EF4-FFF2-40B4-BE49-F238E27FC236}">
                <a16:creationId xmlns="" xmlns:a16="http://schemas.microsoft.com/office/drawing/2014/main" id="{C9C5E838-5106-403A-9152-29A5A4A710A5}"/>
              </a:ext>
            </a:extLst>
          </p:cNvPr>
          <p:cNvPicPr>
            <a:picLocks noChangeAspect="1"/>
          </p:cNvPicPr>
          <p:nvPr/>
        </p:nvPicPr>
        <p:blipFill>
          <a:blip r:embed="rId3" cstate="print"/>
          <a:stretch>
            <a:fillRect/>
          </a:stretch>
        </p:blipFill>
        <p:spPr bwMode="gray">
          <a:xfrm>
            <a:off x="7888237" y="5155725"/>
            <a:ext cx="540000" cy="441818"/>
          </a:xfrm>
          <a:prstGeom prst="rect">
            <a:avLst/>
          </a:prstGeom>
        </p:spPr>
      </p:pic>
      <p:pic>
        <p:nvPicPr>
          <p:cNvPr id="9" name="图片 8" descr="接入交换机.png">
            <a:extLst>
              <a:ext uri="{FF2B5EF4-FFF2-40B4-BE49-F238E27FC236}">
                <a16:creationId xmlns="" xmlns:a16="http://schemas.microsoft.com/office/drawing/2014/main" id="{62DB3881-6C29-4A45-8239-3602399C2116}"/>
              </a:ext>
            </a:extLst>
          </p:cNvPr>
          <p:cNvPicPr>
            <a:picLocks noChangeAspect="1"/>
          </p:cNvPicPr>
          <p:nvPr/>
        </p:nvPicPr>
        <p:blipFill>
          <a:blip r:embed="rId3" cstate="print"/>
          <a:stretch>
            <a:fillRect/>
          </a:stretch>
        </p:blipFill>
        <p:spPr bwMode="gray">
          <a:xfrm>
            <a:off x="9076369" y="5155725"/>
            <a:ext cx="540000" cy="441818"/>
          </a:xfrm>
          <a:prstGeom prst="rect">
            <a:avLst/>
          </a:prstGeom>
        </p:spPr>
      </p:pic>
      <p:sp>
        <p:nvSpPr>
          <p:cNvPr id="10" name="文本框 9">
            <a:extLst>
              <a:ext uri="{FF2B5EF4-FFF2-40B4-BE49-F238E27FC236}">
                <a16:creationId xmlns="" xmlns:a16="http://schemas.microsoft.com/office/drawing/2014/main" id="{33072236-6362-4429-A63C-F8823418A506}"/>
              </a:ext>
            </a:extLst>
          </p:cNvPr>
          <p:cNvSpPr txBox="1"/>
          <p:nvPr/>
        </p:nvSpPr>
        <p:spPr bwMode="gray">
          <a:xfrm>
            <a:off x="6607205" y="5661400"/>
            <a:ext cx="86981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smtClean="0">
                <a:latin typeface="Huawei Sans" panose="020C0503030203020204" pitchFamily="34" charset="0"/>
              </a:rPr>
              <a:t>Device 1</a:t>
            </a:r>
            <a:endParaRPr lang="en-US" altLang="zh-CN" sz="1400">
              <a:latin typeface="Huawei Sans" panose="020C0503030203020204" pitchFamily="34" charset="0"/>
            </a:endParaRPr>
          </a:p>
        </p:txBody>
      </p:sp>
      <p:sp>
        <p:nvSpPr>
          <p:cNvPr id="11" name="文本框 10">
            <a:extLst>
              <a:ext uri="{FF2B5EF4-FFF2-40B4-BE49-F238E27FC236}">
                <a16:creationId xmlns="" xmlns:a16="http://schemas.microsoft.com/office/drawing/2014/main" id="{364F4306-29C7-4466-AE1A-AD2D8FE5DB27}"/>
              </a:ext>
            </a:extLst>
          </p:cNvPr>
          <p:cNvSpPr txBox="1"/>
          <p:nvPr/>
        </p:nvSpPr>
        <p:spPr bwMode="gray">
          <a:xfrm>
            <a:off x="7723329" y="5661400"/>
            <a:ext cx="86981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smtClean="0">
                <a:latin typeface="Huawei Sans" panose="020C0503030203020204" pitchFamily="34" charset="0"/>
              </a:rPr>
              <a:t>Device 2</a:t>
            </a:r>
            <a:endParaRPr lang="en-US" altLang="zh-CN" sz="1400">
              <a:latin typeface="Huawei Sans" panose="020C0503030203020204" pitchFamily="34" charset="0"/>
            </a:endParaRPr>
          </a:p>
        </p:txBody>
      </p:sp>
      <p:sp>
        <p:nvSpPr>
          <p:cNvPr id="12" name="文本框 11">
            <a:extLst>
              <a:ext uri="{FF2B5EF4-FFF2-40B4-BE49-F238E27FC236}">
                <a16:creationId xmlns="" xmlns:a16="http://schemas.microsoft.com/office/drawing/2014/main" id="{5A24D448-5F25-4996-A9B7-4B6FD70E7C6D}"/>
              </a:ext>
            </a:extLst>
          </p:cNvPr>
          <p:cNvSpPr txBox="1"/>
          <p:nvPr/>
        </p:nvSpPr>
        <p:spPr bwMode="gray">
          <a:xfrm>
            <a:off x="8911461" y="5661400"/>
            <a:ext cx="86981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smtClean="0">
                <a:latin typeface="Huawei Sans" panose="020C0503030203020204" pitchFamily="34" charset="0"/>
              </a:rPr>
              <a:t>Device 3</a:t>
            </a:r>
            <a:endParaRPr lang="en-US" altLang="zh-CN" sz="1400">
              <a:latin typeface="Huawei Sans" panose="020C0503030203020204" pitchFamily="34" charset="0"/>
            </a:endParaRPr>
          </a:p>
        </p:txBody>
      </p:sp>
      <p:cxnSp>
        <p:nvCxnSpPr>
          <p:cNvPr id="13" name="直接连接符 12">
            <a:extLst>
              <a:ext uri="{FF2B5EF4-FFF2-40B4-BE49-F238E27FC236}">
                <a16:creationId xmlns="" xmlns:a16="http://schemas.microsoft.com/office/drawing/2014/main" id="{B9D86CC9-E88F-4AC2-99D2-1BFC2E3B5826}"/>
              </a:ext>
            </a:extLst>
          </p:cNvPr>
          <p:cNvCxnSpPr>
            <a:cxnSpLocks/>
            <a:stCxn id="27" idx="2"/>
            <a:endCxn id="7" idx="0"/>
          </p:cNvCxnSpPr>
          <p:nvPr/>
        </p:nvCxnSpPr>
        <p:spPr bwMode="gray">
          <a:xfrm>
            <a:off x="6901982" y="4682023"/>
            <a:ext cx="140131" cy="48094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4" name="直接连接符 13">
            <a:extLst>
              <a:ext uri="{FF2B5EF4-FFF2-40B4-BE49-F238E27FC236}">
                <a16:creationId xmlns="" xmlns:a16="http://schemas.microsoft.com/office/drawing/2014/main" id="{5657056B-1D07-43DE-B1CA-DA391074DA61}"/>
              </a:ext>
            </a:extLst>
          </p:cNvPr>
          <p:cNvCxnSpPr>
            <a:cxnSpLocks/>
            <a:endCxn id="8" idx="0"/>
          </p:cNvCxnSpPr>
          <p:nvPr/>
        </p:nvCxnSpPr>
        <p:spPr bwMode="gray">
          <a:xfrm>
            <a:off x="6880065" y="4380645"/>
            <a:ext cx="1278172" cy="77508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5" name="直接连接符 14">
            <a:extLst>
              <a:ext uri="{FF2B5EF4-FFF2-40B4-BE49-F238E27FC236}">
                <a16:creationId xmlns="" xmlns:a16="http://schemas.microsoft.com/office/drawing/2014/main" id="{32F0759B-77D1-4B98-A685-1F4ECC482DCC}"/>
              </a:ext>
            </a:extLst>
          </p:cNvPr>
          <p:cNvCxnSpPr>
            <a:cxnSpLocks/>
            <a:endCxn id="9" idx="0"/>
          </p:cNvCxnSpPr>
          <p:nvPr/>
        </p:nvCxnSpPr>
        <p:spPr bwMode="gray">
          <a:xfrm>
            <a:off x="7365219" y="4481273"/>
            <a:ext cx="1981150" cy="674452"/>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nvGrpSpPr>
          <p:cNvPr id="16" name="组合 15">
            <a:extLst>
              <a:ext uri="{FF2B5EF4-FFF2-40B4-BE49-F238E27FC236}">
                <a16:creationId xmlns="" xmlns:a16="http://schemas.microsoft.com/office/drawing/2014/main" id="{393A3EE3-84A3-4902-8A4D-8EC4891B6551}"/>
              </a:ext>
            </a:extLst>
          </p:cNvPr>
          <p:cNvGrpSpPr/>
          <p:nvPr/>
        </p:nvGrpSpPr>
        <p:grpSpPr bwMode="gray">
          <a:xfrm>
            <a:off x="6397926" y="4049022"/>
            <a:ext cx="1008112" cy="633001"/>
            <a:chOff x="8508268" y="3933056"/>
            <a:chExt cx="1008112" cy="633001"/>
          </a:xfrm>
        </p:grpSpPr>
        <p:pic>
          <p:nvPicPr>
            <p:cNvPr id="27" name="图片 26">
              <a:extLst>
                <a:ext uri="{FF2B5EF4-FFF2-40B4-BE49-F238E27FC236}">
                  <a16:creationId xmlns="" xmlns:a16="http://schemas.microsoft.com/office/drawing/2014/main" id="{67C950FE-ADFC-4D2F-8A8A-5175539FB53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508268" y="3933056"/>
              <a:ext cx="1008112" cy="633001"/>
            </a:xfrm>
            <a:prstGeom prst="rect">
              <a:avLst/>
            </a:prstGeom>
            <a:noFill/>
            <a:ln>
              <a:noFill/>
            </a:ln>
          </p:spPr>
        </p:pic>
        <p:sp>
          <p:nvSpPr>
            <p:cNvPr id="28" name="文本框 27">
              <a:extLst>
                <a:ext uri="{FF2B5EF4-FFF2-40B4-BE49-F238E27FC236}">
                  <a16:creationId xmlns="" xmlns:a16="http://schemas.microsoft.com/office/drawing/2014/main" id="{44B50A1F-28B7-4040-9B0B-5D18D62F76FE}"/>
                </a:ext>
              </a:extLst>
            </p:cNvPr>
            <p:cNvSpPr txBox="1"/>
            <p:nvPr/>
          </p:nvSpPr>
          <p:spPr bwMode="gray">
            <a:xfrm>
              <a:off x="8592921" y="4109137"/>
              <a:ext cx="882640"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smtClean="0">
                  <a:latin typeface="Huawei Sans" panose="020C0503030203020204" pitchFamily="34" charset="0"/>
                </a:rPr>
                <a:t>Network</a:t>
              </a:r>
              <a:endParaRPr lang="en-US" altLang="zh-CN" sz="1400">
                <a:latin typeface="Huawei Sans" panose="020C0503030203020204" pitchFamily="34" charset="0"/>
              </a:endParaRPr>
            </a:p>
          </p:txBody>
        </p:sp>
      </p:grpSp>
      <p:pic>
        <p:nvPicPr>
          <p:cNvPr id="17" name="图片 16" descr="大型网管-蓝.png">
            <a:extLst>
              <a:ext uri="{FF2B5EF4-FFF2-40B4-BE49-F238E27FC236}">
                <a16:creationId xmlns="" xmlns:a16="http://schemas.microsoft.com/office/drawing/2014/main" id="{3D01FC9A-DC5A-4B6D-AA47-1538B972AB53}"/>
              </a:ext>
            </a:extLst>
          </p:cNvPr>
          <p:cNvPicPr>
            <a:picLocks noChangeAspect="1"/>
          </p:cNvPicPr>
          <p:nvPr/>
        </p:nvPicPr>
        <p:blipFill>
          <a:blip r:embed="rId5" cstate="print"/>
          <a:stretch>
            <a:fillRect/>
          </a:stretch>
        </p:blipFill>
        <p:spPr bwMode="gray">
          <a:xfrm>
            <a:off x="6123981" y="2391416"/>
            <a:ext cx="540000" cy="441818"/>
          </a:xfrm>
          <a:prstGeom prst="rect">
            <a:avLst/>
          </a:prstGeom>
        </p:spPr>
      </p:pic>
      <p:sp>
        <p:nvSpPr>
          <p:cNvPr id="19" name="文本框 18">
            <a:extLst>
              <a:ext uri="{FF2B5EF4-FFF2-40B4-BE49-F238E27FC236}">
                <a16:creationId xmlns="" xmlns:a16="http://schemas.microsoft.com/office/drawing/2014/main" id="{17838E36-8EF2-4CD4-B6DF-5F0FE2A8114D}"/>
              </a:ext>
            </a:extLst>
          </p:cNvPr>
          <p:cNvSpPr txBox="1"/>
          <p:nvPr/>
        </p:nvSpPr>
        <p:spPr bwMode="gray">
          <a:xfrm>
            <a:off x="5463252" y="2796724"/>
            <a:ext cx="1846918"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fontAlgn="ctr"/>
            <a:r>
              <a:rPr lang="en-US" sz="1400" dirty="0" smtClean="0">
                <a:latin typeface="Huawei Sans" panose="020C0503030203020204" pitchFamily="34" charset="0"/>
              </a:rPr>
              <a:t>Management platform</a:t>
            </a:r>
            <a:endParaRPr lang="en-US" altLang="zh-CN" sz="1400" dirty="0">
              <a:latin typeface="Huawei Sans" panose="020C0503030203020204" pitchFamily="34" charset="0"/>
            </a:endParaRPr>
          </a:p>
        </p:txBody>
      </p:sp>
      <p:sp>
        <p:nvSpPr>
          <p:cNvPr id="20" name="文本框 19">
            <a:extLst>
              <a:ext uri="{FF2B5EF4-FFF2-40B4-BE49-F238E27FC236}">
                <a16:creationId xmlns="" xmlns:a16="http://schemas.microsoft.com/office/drawing/2014/main" id="{662545B8-2A5B-4B55-9425-045C4FA43D4C}"/>
              </a:ext>
            </a:extLst>
          </p:cNvPr>
          <p:cNvSpPr txBox="1"/>
          <p:nvPr/>
        </p:nvSpPr>
        <p:spPr bwMode="gray">
          <a:xfrm>
            <a:off x="7060085" y="2856075"/>
            <a:ext cx="138598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r>
              <a:rPr lang="en-US" sz="1400" smtClean="0">
                <a:latin typeface="Huawei Sans" panose="020C0503030203020204" pitchFamily="34" charset="0"/>
              </a:rPr>
              <a:t>SDN controller</a:t>
            </a:r>
            <a:endParaRPr lang="en-US" altLang="zh-CN" sz="1400">
              <a:latin typeface="Huawei Sans" panose="020C0503030203020204" pitchFamily="34" charset="0"/>
            </a:endParaRPr>
          </a:p>
        </p:txBody>
      </p:sp>
      <p:grpSp>
        <p:nvGrpSpPr>
          <p:cNvPr id="21" name="组合 20">
            <a:extLst>
              <a:ext uri="{FF2B5EF4-FFF2-40B4-BE49-F238E27FC236}">
                <a16:creationId xmlns="" xmlns:a16="http://schemas.microsoft.com/office/drawing/2014/main" id="{6BAAC384-9D73-4F6C-BAEC-93C55F9E93E2}"/>
              </a:ext>
            </a:extLst>
          </p:cNvPr>
          <p:cNvGrpSpPr/>
          <p:nvPr/>
        </p:nvGrpSpPr>
        <p:grpSpPr bwMode="gray">
          <a:xfrm>
            <a:off x="6574031" y="3749303"/>
            <a:ext cx="612068" cy="301651"/>
            <a:chOff x="5762452" y="3789834"/>
            <a:chExt cx="612068" cy="396044"/>
          </a:xfrm>
        </p:grpSpPr>
        <p:sp>
          <p:nvSpPr>
            <p:cNvPr id="25" name="箭头: 下 24">
              <a:extLst>
                <a:ext uri="{FF2B5EF4-FFF2-40B4-BE49-F238E27FC236}">
                  <a16:creationId xmlns="" xmlns:a16="http://schemas.microsoft.com/office/drawing/2014/main" id="{E1D76A44-4712-4A52-B845-9A5CC97311F6}"/>
                </a:ext>
              </a:extLst>
            </p:cNvPr>
            <p:cNvSpPr/>
            <p:nvPr/>
          </p:nvSpPr>
          <p:spPr bwMode="gray">
            <a:xfrm>
              <a:off x="5762452" y="3825838"/>
              <a:ext cx="216024" cy="360040"/>
            </a:xfrm>
            <a:prstGeom prst="downArrow">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a:ln>
                  <a:noFill/>
                </a:ln>
                <a:solidFill>
                  <a:schemeClr val="tx1"/>
                </a:solidFill>
                <a:effectLst/>
                <a:latin typeface="Huawei Sans" panose="020C0503030203020204" pitchFamily="34" charset="0"/>
              </a:endParaRPr>
            </a:p>
          </p:txBody>
        </p:sp>
        <p:sp>
          <p:nvSpPr>
            <p:cNvPr id="26" name="箭头: 上 25">
              <a:extLst>
                <a:ext uri="{FF2B5EF4-FFF2-40B4-BE49-F238E27FC236}">
                  <a16:creationId xmlns="" xmlns:a16="http://schemas.microsoft.com/office/drawing/2014/main" id="{F26C38D1-D34C-4C14-992B-3C1BCF94EE49}"/>
                </a:ext>
              </a:extLst>
            </p:cNvPr>
            <p:cNvSpPr/>
            <p:nvPr/>
          </p:nvSpPr>
          <p:spPr bwMode="gray">
            <a:xfrm>
              <a:off x="6158496" y="3789834"/>
              <a:ext cx="216024" cy="360040"/>
            </a:xfrm>
            <a:prstGeom prst="upArrow">
              <a:avLst/>
            </a:prstGeom>
            <a:solidFill>
              <a:srgbClr val="FFC000"/>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en-US" altLang="zh-CN" sz="1400" b="0" i="0" u="none" strike="noStrike" cap="none" normalizeH="0" baseline="0">
                <a:ln>
                  <a:noFill/>
                </a:ln>
                <a:solidFill>
                  <a:schemeClr val="tx1"/>
                </a:solidFill>
                <a:effectLst/>
                <a:latin typeface="Huawei Sans" panose="020C0503030203020204" pitchFamily="34" charset="0"/>
              </a:endParaRPr>
            </a:p>
          </p:txBody>
        </p:sp>
      </p:grpSp>
      <p:cxnSp>
        <p:nvCxnSpPr>
          <p:cNvPr id="22" name="直接连接符 21">
            <a:extLst>
              <a:ext uri="{FF2B5EF4-FFF2-40B4-BE49-F238E27FC236}">
                <a16:creationId xmlns="" xmlns:a16="http://schemas.microsoft.com/office/drawing/2014/main" id="{5C06ADFC-C405-4E72-BC0D-A53734D39A9E}"/>
              </a:ext>
            </a:extLst>
          </p:cNvPr>
          <p:cNvCxnSpPr>
            <a:cxnSpLocks/>
            <a:endCxn id="29" idx="0"/>
          </p:cNvCxnSpPr>
          <p:nvPr/>
        </p:nvCxnSpPr>
        <p:spPr bwMode="gray">
          <a:xfrm flipH="1">
            <a:off x="5385899" y="4481273"/>
            <a:ext cx="1012027" cy="619452"/>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3" name="矩形: 圆角 27">
            <a:extLst>
              <a:ext uri="{FF2B5EF4-FFF2-40B4-BE49-F238E27FC236}">
                <a16:creationId xmlns="" xmlns:a16="http://schemas.microsoft.com/office/drawing/2014/main" id="{2ED1B6ED-B5C0-48B4-8B67-35A3D99FB448}"/>
              </a:ext>
            </a:extLst>
          </p:cNvPr>
          <p:cNvSpPr/>
          <p:nvPr/>
        </p:nvSpPr>
        <p:spPr bwMode="gray">
          <a:xfrm>
            <a:off x="6249844" y="3368192"/>
            <a:ext cx="1392177" cy="331897"/>
          </a:xfrm>
          <a:prstGeom prst="roundRect">
            <a:avLst/>
          </a:prstGeom>
          <a:solidFill>
            <a:srgbClr val="FEEEC1"/>
          </a:solidFill>
          <a:ln w="9525" cap="flat" cmpd="sng" algn="ctr">
            <a:solidFill>
              <a:srgbClr val="CBCBCB"/>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ctr" latinLnBrk="0" hangingPunct="1">
              <a:lnSpc>
                <a:spcPct val="100000"/>
              </a:lnSpc>
              <a:spcBef>
                <a:spcPct val="0"/>
              </a:spcBef>
              <a:spcAft>
                <a:spcPct val="0"/>
              </a:spcAft>
              <a:buClrTx/>
              <a:buSzTx/>
              <a:buFontTx/>
              <a:buNone/>
              <a:tabLst/>
            </a:pPr>
            <a:r>
              <a:rPr lang="en-US" sz="1200" dirty="0" smtClean="0">
                <a:latin typeface="Huawei Sans" panose="020C0503030203020204" pitchFamily="34" charset="0"/>
              </a:rPr>
              <a:t>NETCONF Client</a:t>
            </a:r>
            <a:endParaRPr kumimoji="0" lang="en-US" altLang="zh-CN" sz="1200" b="0" i="0" u="none" strike="noStrike" cap="none" normalizeH="0" baseline="0" dirty="0">
              <a:ln>
                <a:noFill/>
              </a:ln>
              <a:solidFill>
                <a:schemeClr val="tx1"/>
              </a:solidFill>
              <a:effectLst/>
              <a:latin typeface="Huawei Sans" panose="020C0503030203020204" pitchFamily="34" charset="0"/>
            </a:endParaRPr>
          </a:p>
        </p:txBody>
      </p:sp>
      <p:sp>
        <p:nvSpPr>
          <p:cNvPr id="24" name="文本框 23">
            <a:extLst>
              <a:ext uri="{FF2B5EF4-FFF2-40B4-BE49-F238E27FC236}">
                <a16:creationId xmlns="" xmlns:a16="http://schemas.microsoft.com/office/drawing/2014/main" id="{DEA6771D-E4B2-45D2-A576-238A3B4842A4}"/>
              </a:ext>
            </a:extLst>
          </p:cNvPr>
          <p:cNvSpPr txBox="1"/>
          <p:nvPr/>
        </p:nvSpPr>
        <p:spPr bwMode="gray">
          <a:xfrm>
            <a:off x="5241883" y="4149263"/>
            <a:ext cx="1156043"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fontAlgn="ctr"/>
            <a:r>
              <a:rPr lang="en-US" sz="1400" b="1" smtClean="0">
                <a:solidFill>
                  <a:srgbClr val="C7000B"/>
                </a:solidFill>
                <a:latin typeface="Huawei Sans" panose="020C0503030203020204" pitchFamily="34" charset="0"/>
              </a:rPr>
              <a:t>NETCONF</a:t>
            </a:r>
            <a:endParaRPr lang="en-US" altLang="zh-CN" sz="1400" b="1">
              <a:solidFill>
                <a:srgbClr val="C7000B"/>
              </a:solidFill>
              <a:latin typeface="Huawei Sans" panose="020C0503030203020204" pitchFamily="34" charset="0"/>
            </a:endParaRPr>
          </a:p>
        </p:txBody>
      </p:sp>
      <p:sp>
        <p:nvSpPr>
          <p:cNvPr id="33" name="文本框 32">
            <a:extLst>
              <a:ext uri="{FF2B5EF4-FFF2-40B4-BE49-F238E27FC236}">
                <a16:creationId xmlns="" xmlns:a16="http://schemas.microsoft.com/office/drawing/2014/main" id="{75DB4D2E-0296-40B4-BECE-CD8689E1E15D}"/>
              </a:ext>
            </a:extLst>
          </p:cNvPr>
          <p:cNvSpPr txBox="1"/>
          <p:nvPr/>
        </p:nvSpPr>
        <p:spPr bwMode="gray">
          <a:xfrm>
            <a:off x="730423" y="2431860"/>
            <a:ext cx="4058404" cy="1668149"/>
          </a:xfrm>
          <a:prstGeom prst="rect">
            <a:avLst/>
          </a:prstGeom>
          <a:noFill/>
          <a:ln>
            <a:noFill/>
          </a:ln>
        </p:spPr>
        <p:txBody>
          <a:bodyPr wrap="square" rtlCol="0">
            <a:spAutoFit/>
          </a:bodyPr>
          <a:lstStyle/>
          <a:p>
            <a:pPr algn="l" fontAlgn="ctr">
              <a:lnSpc>
                <a:spcPct val="160000"/>
              </a:lnSpc>
            </a:pPr>
            <a:r>
              <a:rPr lang="en-US" sz="1600" dirty="0" smtClean="0">
                <a:latin typeface="Huawei Sans" panose="020C0503030203020204" pitchFamily="34" charset="0"/>
              </a:rPr>
              <a:t>NETCONF has three objects:</a:t>
            </a:r>
            <a:endParaRPr lang="en-US" altLang="zh-CN" sz="1600" dirty="0" smtClean="0">
              <a:latin typeface="Huawei Sans" panose="020C0503030203020204" pitchFamily="34" charset="0"/>
            </a:endParaRPr>
          </a:p>
          <a:p>
            <a:pPr marL="285750" lvl="1" indent="-285750" fontAlgn="ctr">
              <a:lnSpc>
                <a:spcPct val="160000"/>
              </a:lnSpc>
              <a:buSzPct val="50000"/>
              <a:buFont typeface="Wingdings" panose="05000000000000000000" pitchFamily="2" charset="2"/>
              <a:buChar char="p"/>
            </a:pPr>
            <a:r>
              <a:rPr lang="en-US" sz="1600" dirty="0" smtClean="0">
                <a:latin typeface="Huawei Sans" panose="020C0503030203020204" pitchFamily="34" charset="0"/>
              </a:rPr>
              <a:t>NETCONF client</a:t>
            </a:r>
            <a:endParaRPr lang="en-US" altLang="zh-CN" sz="1600" dirty="0" smtClean="0">
              <a:latin typeface="Huawei Sans" panose="020C0503030203020204" pitchFamily="34" charset="0"/>
            </a:endParaRPr>
          </a:p>
          <a:p>
            <a:pPr marL="285750" lvl="1" indent="-285750" fontAlgn="ctr">
              <a:lnSpc>
                <a:spcPct val="160000"/>
              </a:lnSpc>
              <a:buSzPct val="50000"/>
              <a:buFont typeface="Wingdings" panose="05000000000000000000" pitchFamily="2" charset="2"/>
              <a:buChar char="p"/>
            </a:pPr>
            <a:r>
              <a:rPr lang="en-US" sz="1600" dirty="0" smtClean="0">
                <a:latin typeface="Huawei Sans" panose="020C0503030203020204" pitchFamily="34" charset="0"/>
              </a:rPr>
              <a:t>NETCONF server</a:t>
            </a:r>
            <a:endParaRPr lang="en-US" altLang="zh-CN" sz="1600" dirty="0" smtClean="0">
              <a:latin typeface="Huawei Sans" panose="020C0503030203020204" pitchFamily="34" charset="0"/>
            </a:endParaRPr>
          </a:p>
          <a:p>
            <a:pPr marL="285750" lvl="1" indent="-285750" fontAlgn="ctr">
              <a:lnSpc>
                <a:spcPct val="160000"/>
              </a:lnSpc>
              <a:buSzPct val="50000"/>
              <a:buFont typeface="Wingdings" panose="05000000000000000000" pitchFamily="2" charset="2"/>
              <a:buChar char="p"/>
            </a:pPr>
            <a:r>
              <a:rPr lang="en-US" sz="1600" dirty="0" smtClean="0">
                <a:latin typeface="Huawei Sans" panose="020C0503030203020204" pitchFamily="34" charset="0"/>
              </a:rPr>
              <a:t>NETCONF message</a:t>
            </a:r>
            <a:endParaRPr lang="en-US" altLang="zh-CN" sz="1600" dirty="0">
              <a:latin typeface="Huawei Sans" panose="020C0503030203020204" pitchFamily="34" charset="0"/>
            </a:endParaRPr>
          </a:p>
        </p:txBody>
      </p:sp>
      <p:pic>
        <p:nvPicPr>
          <p:cNvPr id="32" name="图片 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845728" y="2531044"/>
            <a:ext cx="1346845" cy="248394"/>
          </a:xfrm>
          <a:prstGeom prst="rect">
            <a:avLst/>
          </a:prstGeom>
        </p:spPr>
      </p:pic>
    </p:spTree>
    <p:extLst>
      <p:ext uri="{BB962C8B-B14F-4D97-AF65-F5344CB8AC3E}">
        <p14:creationId xmlns:p14="http://schemas.microsoft.com/office/powerpoint/2010/main" val="182663700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Basic Operations of NETCONF</a:t>
            </a:r>
            <a:endParaRPr lang="en-US" altLang="zh-CN">
              <a:sym typeface="Huawei Sans" panose="020C0503030203020204" pitchFamily="34" charset="0"/>
            </a:endParaRPr>
          </a:p>
        </p:txBody>
      </p:sp>
      <p:sp>
        <p:nvSpPr>
          <p:cNvPr id="4" name="文本占位符 3"/>
          <p:cNvSpPr>
            <a:spLocks noGrp="1"/>
          </p:cNvSpPr>
          <p:nvPr>
            <p:ph type="body" sz="quarter" idx="10"/>
          </p:nvPr>
        </p:nvSpPr>
        <p:spPr/>
        <p:txBody>
          <a:bodyPr/>
          <a:lstStyle/>
          <a:p>
            <a:r>
              <a:rPr lang="en-US" sz="1800" dirty="0" smtClean="0"/>
              <a:t>NETCONF defines a series of operations:</a:t>
            </a:r>
            <a:endParaRPr lang="en-US" altLang="zh-CN" sz="1800" dirty="0"/>
          </a:p>
        </p:txBody>
      </p:sp>
      <p:graphicFrame>
        <p:nvGraphicFramePr>
          <p:cNvPr id="3" name="表格 2">
            <a:hlinkClick r:id="rId3"/>
            <a:extLst>
              <a:ext uri="{FF2B5EF4-FFF2-40B4-BE49-F238E27FC236}">
                <a16:creationId xmlns="" xmlns:a16="http://schemas.microsoft.com/office/drawing/2014/main" id="{3C3542EE-BA11-45B3-B127-648FA062E240}"/>
              </a:ext>
            </a:extLst>
          </p:cNvPr>
          <p:cNvGraphicFramePr>
            <a:graphicFrameLocks noGrp="1"/>
          </p:cNvGraphicFramePr>
          <p:nvPr>
            <p:extLst/>
          </p:nvPr>
        </p:nvGraphicFramePr>
        <p:xfrm>
          <a:off x="719972" y="1592840"/>
          <a:ext cx="10910889" cy="4249154"/>
        </p:xfrm>
        <a:graphic>
          <a:graphicData uri="http://schemas.openxmlformats.org/drawingml/2006/table">
            <a:tbl>
              <a:tblPr firstRow="1" bandRow="1">
                <a:tableStyleId>{5C22544A-7EE6-4342-B048-85BDC9FD1C3A}</a:tableStyleId>
              </a:tblPr>
              <a:tblGrid>
                <a:gridCol w="1781175"/>
                <a:gridCol w="1602296">
                  <a:extLst>
                    <a:ext uri="{9D8B030D-6E8A-4147-A177-3AD203B41FA5}">
                      <a16:colId xmlns="" xmlns:a16="http://schemas.microsoft.com/office/drawing/2014/main" val="20000"/>
                    </a:ext>
                  </a:extLst>
                </a:gridCol>
                <a:gridCol w="7527418">
                  <a:extLst>
                    <a:ext uri="{9D8B030D-6E8A-4147-A177-3AD203B41FA5}">
                      <a16:colId xmlns="" xmlns:a16="http://schemas.microsoft.com/office/drawing/2014/main" val="20002"/>
                    </a:ext>
                  </a:extLst>
                </a:gridCol>
              </a:tblGrid>
              <a:tr h="319367">
                <a:tc>
                  <a:txBody>
                    <a:bodyPr/>
                    <a:lstStyle/>
                    <a:p>
                      <a:pPr algn="ctr" fontAlgn="ctr"/>
                      <a:r>
                        <a:rPr lang="en-US" sz="1400" b="1" dirty="0" smtClean="0">
                          <a:solidFill>
                            <a:schemeClr val="tx1"/>
                          </a:solidFill>
                          <a:latin typeface="Huawei Sans" panose="020C0503030203020204" pitchFamily="34" charset="0"/>
                        </a:rPr>
                        <a:t>Scenario</a:t>
                      </a:r>
                      <a:endParaRPr lang="en-US" sz="1400" b="1"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smtClean="0">
                          <a:solidFill>
                            <a:schemeClr val="tx1"/>
                          </a:solidFill>
                          <a:latin typeface="Huawei Sans" panose="020C0503030203020204" pitchFamily="34" charset="0"/>
                        </a:rPr>
                        <a:t>Operation</a:t>
                      </a:r>
                      <a:endParaRPr lang="en-US" sz="1400" b="1"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400" b="1" dirty="0" smtClean="0">
                          <a:solidFill>
                            <a:schemeClr val="tx1"/>
                          </a:solidFill>
                          <a:latin typeface="Huawei Sans" panose="020C0503030203020204" pitchFamily="34" charset="0"/>
                        </a:rPr>
                        <a:t>Function</a:t>
                      </a:r>
                      <a:endParaRPr lang="en-US" sz="1400" b="1"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287655">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Query data</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smtClean="0">
                          <a:latin typeface="Huawei Sans" panose="020C0503030203020204" pitchFamily="34" charset="0"/>
                        </a:rPr>
                        <a:t>&lt;get-</a:t>
                      </a:r>
                      <a:r>
                        <a:rPr lang="en-US" sz="1200" err="1" smtClean="0">
                          <a:latin typeface="Huawei Sans" panose="020C0503030203020204" pitchFamily="34" charset="0"/>
                        </a:rPr>
                        <a:t>config</a:t>
                      </a:r>
                      <a:r>
                        <a:rPr lang="en-US" sz="1200" smtClean="0">
                          <a:latin typeface="Huawei Sans" panose="020C0503030203020204" pitchFamily="34" charset="0"/>
                        </a:rPr>
                        <a:t>&gt;</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200" smtClean="0">
                          <a:latin typeface="Huawei Sans" panose="020C0503030203020204" pitchFamily="34" charset="0"/>
                        </a:rPr>
                        <a:t>Queries configuration data.</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287655">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200" b="0" dirty="0">
                        <a:solidFill>
                          <a:srgbClr val="000000"/>
                        </a:solidFill>
                      </a:endParaRPr>
                    </a:p>
                  </a:txBody>
                  <a:tcPr marL="109753" marR="109753" marT="45731" marB="45731">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dirty="0" smtClean="0">
                          <a:latin typeface="Huawei Sans" panose="020C0503030203020204" pitchFamily="34" charset="0"/>
                        </a:rPr>
                        <a:t>&lt;get&gt;</a:t>
                      </a:r>
                      <a:endParaRPr lang="en-US" altLang="zh-CN" sz="1200" b="0" dirty="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200" smtClean="0">
                          <a:latin typeface="Huawei Sans" panose="020C0503030203020204" pitchFamily="34" charset="0"/>
                        </a:rPr>
                        <a:t>Queries the current configuration and status data of the device.</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28765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dirty="0" smtClean="0">
                          <a:solidFill>
                            <a:schemeClr val="tx1"/>
                          </a:solidFill>
                          <a:latin typeface="Huawei Sans" panose="020C0503030203020204" pitchFamily="34" charset="0"/>
                        </a:rPr>
                        <a:t>Edit data</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smtClean="0">
                          <a:latin typeface="Huawei Sans" panose="020C0503030203020204" pitchFamily="34" charset="0"/>
                        </a:rPr>
                        <a:t>&lt;edit-</a:t>
                      </a:r>
                      <a:r>
                        <a:rPr lang="en-US" sz="1200" err="1" smtClean="0">
                          <a:latin typeface="Huawei Sans" panose="020C0503030203020204" pitchFamily="34" charset="0"/>
                        </a:rPr>
                        <a:t>config</a:t>
                      </a:r>
                      <a:r>
                        <a:rPr lang="en-US" sz="1200" smtClean="0">
                          <a:latin typeface="Huawei Sans" panose="020C0503030203020204" pitchFamily="34" charset="0"/>
                        </a:rPr>
                        <a:t>&gt; </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smtClean="0">
                          <a:latin typeface="Huawei Sans" panose="020C0503030203020204" pitchFamily="34" charset="0"/>
                        </a:rPr>
                        <a:t>Creates, modifies, or deletes configuration data.</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287655">
                <a:tc rowSpan="2">
                  <a:txBody>
                    <a:bodyPr/>
                    <a:lstStyle/>
                    <a:p>
                      <a:pPr algn="ctr" fontAlgn="ctr"/>
                      <a:r>
                        <a:rPr lang="en-US" sz="1200" b="0" dirty="0" smtClean="0">
                          <a:solidFill>
                            <a:schemeClr val="tx1"/>
                          </a:solidFill>
                          <a:latin typeface="Huawei Sans" panose="020C0503030203020204" pitchFamily="34" charset="0"/>
                        </a:rPr>
                        <a:t>Backup/Restoration</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dirty="0" smtClean="0">
                          <a:latin typeface="Huawei Sans" panose="020C0503030203020204" pitchFamily="34" charset="0"/>
                        </a:rPr>
                        <a:t>&lt;copy-</a:t>
                      </a:r>
                      <a:r>
                        <a:rPr lang="en-US" sz="1200" dirty="0" err="1" smtClean="0">
                          <a:latin typeface="Huawei Sans" panose="020C0503030203020204" pitchFamily="34" charset="0"/>
                        </a:rPr>
                        <a:t>config</a:t>
                      </a:r>
                      <a:r>
                        <a:rPr lang="en-US" sz="1200" dirty="0" smtClean="0">
                          <a:latin typeface="Huawei Sans" panose="020C0503030203020204" pitchFamily="34" charset="0"/>
                        </a:rPr>
                        <a:t>&gt; </a:t>
                      </a:r>
                      <a:endParaRPr lang="en-US" altLang="zh-CN" sz="1200" b="0" dirty="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Exports configuration data, or replaces one configuration </a:t>
                      </a:r>
                      <a:r>
                        <a:rPr lang="en-US" sz="1200" dirty="0" err="1" smtClean="0">
                          <a:latin typeface="Huawei Sans" panose="020C0503030203020204" pitchFamily="34" charset="0"/>
                        </a:rPr>
                        <a:t>datastore</a:t>
                      </a:r>
                      <a:r>
                        <a:rPr lang="en-US" sz="1200" dirty="0" smtClean="0">
                          <a:latin typeface="Huawei Sans" panose="020C0503030203020204" pitchFamily="34" charset="0"/>
                        </a:rPr>
                        <a:t> with another configuration </a:t>
                      </a:r>
                      <a:r>
                        <a:rPr lang="en-US" sz="1200" dirty="0" err="1" smtClean="0">
                          <a:latin typeface="Huawei Sans" panose="020C0503030203020204" pitchFamily="34" charset="0"/>
                        </a:rPr>
                        <a:t>datastore</a:t>
                      </a:r>
                      <a:r>
                        <a:rPr lang="en-US" sz="1200" dirty="0" smtClean="0">
                          <a:latin typeface="Huawei Sans" panose="020C0503030203020204" pitchFamily="34" charset="0"/>
                        </a:rPr>
                        <a:t>.</a:t>
                      </a:r>
                      <a:endParaRPr lang="en-US" altLang="zh-CN" sz="1200" b="0" dirty="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655">
                <a:tc vMerge="1">
                  <a:txBody>
                    <a:bodyPr/>
                    <a:lstStyle/>
                    <a:p>
                      <a:endParaRPr lang="zh-CN" altLang="en-US" sz="1200" b="0" dirty="0">
                        <a:solidFill>
                          <a:srgbClr val="000000"/>
                        </a:solidFill>
                      </a:endParaRPr>
                    </a:p>
                  </a:txBody>
                  <a:tcPr marL="109753" marR="109753" marT="45731" marB="45731">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smtClean="0">
                          <a:latin typeface="Huawei Sans" panose="020C0503030203020204" pitchFamily="34" charset="0"/>
                        </a:rPr>
                        <a:t>&lt;delete-</a:t>
                      </a:r>
                      <a:r>
                        <a:rPr lang="en-US" sz="1200" err="1" smtClean="0">
                          <a:latin typeface="Huawei Sans" panose="020C0503030203020204" pitchFamily="34" charset="0"/>
                        </a:rPr>
                        <a:t>config</a:t>
                      </a:r>
                      <a:r>
                        <a:rPr lang="en-US" sz="1200" smtClean="0">
                          <a:latin typeface="Huawei Sans" panose="020C0503030203020204" pitchFamily="34" charset="0"/>
                        </a:rPr>
                        <a:t>&gt;</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200" smtClean="0">
                          <a:latin typeface="Huawei Sans" panose="020C0503030203020204" pitchFamily="34" charset="0"/>
                        </a:rPr>
                        <a:t>Deletes the configuration </a:t>
                      </a:r>
                      <a:r>
                        <a:rPr lang="en-US" sz="1200" err="1" smtClean="0">
                          <a:latin typeface="Huawei Sans" panose="020C0503030203020204" pitchFamily="34" charset="0"/>
                        </a:rPr>
                        <a:t>datastore</a:t>
                      </a:r>
                      <a:r>
                        <a:rPr lang="en-US" sz="1200" smtClean="0">
                          <a:latin typeface="Huawei Sans" panose="020C0503030203020204" pitchFamily="34" charset="0"/>
                        </a:rPr>
                        <a:t> and clears the startup configuration.</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87655">
                <a:tc rowSpan="2">
                  <a:txBody>
                    <a:bodyPr/>
                    <a:lstStyle/>
                    <a:p>
                      <a:pPr algn="ctr" fontAlgn="ctr"/>
                      <a:r>
                        <a:rPr lang="en-US" sz="1200" b="0" dirty="0" smtClean="0">
                          <a:solidFill>
                            <a:schemeClr val="tx1"/>
                          </a:solidFill>
                          <a:latin typeface="Huawei Sans" panose="020C0503030203020204" pitchFamily="34" charset="0"/>
                        </a:rPr>
                        <a:t>Locking/Unlocking</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smtClean="0">
                          <a:latin typeface="Huawei Sans" panose="020C0503030203020204" pitchFamily="34" charset="0"/>
                        </a:rPr>
                        <a:t>&lt;lock&gt; </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Exclusively occupies the permission to modify the configuration </a:t>
                      </a:r>
                      <a:r>
                        <a:rPr lang="en-US" sz="1200" dirty="0" err="1" smtClean="0">
                          <a:latin typeface="Huawei Sans" panose="020C0503030203020204" pitchFamily="34" charset="0"/>
                        </a:rPr>
                        <a:t>datastore</a:t>
                      </a:r>
                      <a:r>
                        <a:rPr lang="en-US" sz="1200" dirty="0" smtClean="0">
                          <a:latin typeface="Huawei Sans" panose="020C0503030203020204" pitchFamily="34" charset="0"/>
                        </a:rPr>
                        <a:t>.</a:t>
                      </a:r>
                      <a:endParaRPr lang="en-US" altLang="zh-CN" sz="1200" b="0" dirty="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6"/>
                  </a:ext>
                </a:extLst>
              </a:tr>
              <a:tr h="287655">
                <a:tc vMerge="1">
                  <a:txBody>
                    <a:bodyPr/>
                    <a:lstStyle/>
                    <a:p>
                      <a:endParaRPr lang="zh-CN" altLang="en-US" sz="1200" b="0" dirty="0">
                        <a:solidFill>
                          <a:schemeClr val="tx1"/>
                        </a:solidFill>
                      </a:endParaRPr>
                    </a:p>
                  </a:txBody>
                  <a:tcPr marL="109753" marR="109753" marT="45731" marB="45731">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smtClean="0">
                          <a:latin typeface="Huawei Sans" panose="020C0503030203020204" pitchFamily="34" charset="0"/>
                        </a:rPr>
                        <a:t>&lt;unlock&gt; </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Releases the exclusive permission to modify the configuration </a:t>
                      </a:r>
                      <a:r>
                        <a:rPr lang="en-US" sz="1200" dirty="0" err="1" smtClean="0">
                          <a:latin typeface="Huawei Sans" panose="020C0503030203020204" pitchFamily="34" charset="0"/>
                        </a:rPr>
                        <a:t>datastore</a:t>
                      </a:r>
                      <a:r>
                        <a:rPr lang="en-US" sz="1200" dirty="0" smtClean="0">
                          <a:latin typeface="Huawei Sans" panose="020C0503030203020204" pitchFamily="34" charset="0"/>
                        </a:rPr>
                        <a:t>.</a:t>
                      </a:r>
                      <a:endParaRPr lang="en-US" altLang="zh-CN" sz="1200" b="0" dirty="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7"/>
                  </a:ext>
                </a:extLst>
              </a:tr>
              <a:tr h="287655">
                <a:tc rowSpan="4">
                  <a:txBody>
                    <a:bodyPr/>
                    <a:lstStyle/>
                    <a:p>
                      <a:pPr algn="ctr" fontAlgn="ctr"/>
                      <a:r>
                        <a:rPr lang="en-US" sz="1200" b="0" dirty="0" smtClean="0">
                          <a:solidFill>
                            <a:schemeClr val="tx1"/>
                          </a:solidFill>
                          <a:latin typeface="Huawei Sans" panose="020C0503030203020204" pitchFamily="34" charset="0"/>
                        </a:rPr>
                        <a:t>Transactional operations</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smtClean="0">
                          <a:latin typeface="Huawei Sans" panose="020C0503030203020204" pitchFamily="34" charset="0"/>
                        </a:rPr>
                        <a:t>&lt;commit&gt;</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200" b="0" dirty="0" smtClean="0">
                          <a:solidFill>
                            <a:srgbClr val="000000"/>
                          </a:solidFill>
                          <a:latin typeface="Huawei Sans" panose="020C0503030203020204" pitchFamily="34" charset="0"/>
                        </a:rPr>
                        <a:t>Copies the candidate configuration to the device's running configuration.</a:t>
                      </a:r>
                      <a:endParaRPr lang="en-US" sz="1200" b="0" dirty="0">
                        <a:solidFill>
                          <a:srgbClr val="000000"/>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8"/>
                  </a:ext>
                </a:extLst>
              </a:tr>
              <a:tr h="287655">
                <a:tc vMerge="1">
                  <a:txBody>
                    <a:bodyPr/>
                    <a:lstStyle/>
                    <a:p>
                      <a:endParaRPr lang="zh-CN" altLang="en-US"/>
                    </a:p>
                  </a:txBody>
                  <a:tcP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0" smtClean="0">
                          <a:solidFill>
                            <a:srgbClr val="000000"/>
                          </a:solidFill>
                          <a:latin typeface="Huawei Sans" panose="020C0503030203020204" pitchFamily="34" charset="0"/>
                        </a:rPr>
                        <a:t>&lt;cancel-commit&gt;</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200" b="0" dirty="0" smtClean="0">
                          <a:solidFill>
                            <a:srgbClr val="000000"/>
                          </a:solidFill>
                          <a:latin typeface="Huawei Sans" panose="020C0503030203020204" pitchFamily="34" charset="0"/>
                        </a:rPr>
                        <a:t>Cancels an ongoing confirmed commit.</a:t>
                      </a:r>
                      <a:endParaRPr lang="en-US" sz="1200" b="0" dirty="0">
                        <a:solidFill>
                          <a:srgbClr val="000000"/>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9"/>
                  </a:ext>
                </a:extLst>
              </a:tr>
              <a:tr h="287655">
                <a:tc vMerge="1">
                  <a:txBody>
                    <a:bodyPr/>
                    <a:lstStyle/>
                    <a:p>
                      <a:endParaRPr lang="zh-CN" altLang="en-US" sz="1200" b="0">
                        <a:solidFill>
                          <a:schemeClr val="tx1"/>
                        </a:solidFill>
                      </a:endParaRPr>
                    </a:p>
                  </a:txBody>
                  <a:tcPr marL="109753" marR="109753" marT="45731" marB="45731">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smtClean="0">
                          <a:solidFill>
                            <a:srgbClr val="000000"/>
                          </a:solidFill>
                          <a:latin typeface="Huawei Sans" panose="020C0503030203020204" pitchFamily="34" charset="0"/>
                        </a:rPr>
                        <a:t>&lt;discard-changes&gt;</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200" b="0" dirty="0" smtClean="0">
                          <a:solidFill>
                            <a:srgbClr val="000000"/>
                          </a:solidFill>
                          <a:latin typeface="Huawei Sans" panose="020C0503030203020204" pitchFamily="34" charset="0"/>
                        </a:rPr>
                        <a:t>Discards uncommitted changes to the candidate configuration.</a:t>
                      </a:r>
                      <a:endParaRPr lang="en-US" sz="1200" b="0" dirty="0">
                        <a:solidFill>
                          <a:srgbClr val="000000"/>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10"/>
                  </a:ext>
                </a:extLst>
              </a:tr>
              <a:tr h="287655">
                <a:tc vMerge="1">
                  <a:txBody>
                    <a:bodyPr/>
                    <a:lstStyle/>
                    <a:p>
                      <a:endParaRPr lang="zh-CN" altLang="en-US" sz="1200" b="0" dirty="0">
                        <a:solidFill>
                          <a:schemeClr val="tx1"/>
                        </a:solidFill>
                      </a:endParaRPr>
                    </a:p>
                  </a:txBody>
                  <a:tcPr marL="109753" marR="109753" marT="45731" marB="45731">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smtClean="0">
                          <a:solidFill>
                            <a:srgbClr val="000000"/>
                          </a:solidFill>
                          <a:latin typeface="Huawei Sans" panose="020C0503030203020204" pitchFamily="34" charset="0"/>
                        </a:rPr>
                        <a:t>&lt;validate&gt;</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200" b="0" dirty="0" smtClean="0">
                          <a:solidFill>
                            <a:srgbClr val="000000"/>
                          </a:solidFill>
                          <a:latin typeface="Huawei Sans" panose="020C0503030203020204" pitchFamily="34" charset="0"/>
                        </a:rPr>
                        <a:t>Checks whether the syntax and semantics of the specified configuration data are correct.</a:t>
                      </a:r>
                      <a:endParaRPr lang="en-US" sz="1200" b="0" dirty="0">
                        <a:solidFill>
                          <a:srgbClr val="000000"/>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11"/>
                  </a:ext>
                </a:extLst>
              </a:tr>
              <a:tr h="287655">
                <a:tc rowSpan="2">
                  <a:txBody>
                    <a:bodyPr/>
                    <a:lstStyle/>
                    <a:p>
                      <a:pPr algn="ctr" fontAlgn="ctr"/>
                      <a:r>
                        <a:rPr lang="en-US" sz="1200" b="0" dirty="0" smtClean="0">
                          <a:solidFill>
                            <a:schemeClr val="tx1"/>
                          </a:solidFill>
                          <a:latin typeface="Huawei Sans" panose="020C0503030203020204" pitchFamily="34" charset="0"/>
                        </a:rPr>
                        <a:t>Session operations</a:t>
                      </a:r>
                      <a:endParaRPr lang="en-US" sz="1200" b="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smtClean="0">
                          <a:latin typeface="Huawei Sans" panose="020C0503030203020204" pitchFamily="34" charset="0"/>
                        </a:rPr>
                        <a:t>&lt;close-session&gt; </a:t>
                      </a:r>
                      <a:endParaRPr lang="en-US" altLang="zh-CN" sz="1200" b="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smtClean="0">
                          <a:solidFill>
                            <a:schemeClr val="dk1"/>
                          </a:solidFill>
                          <a:latin typeface="Huawei Sans" panose="020C0503030203020204" pitchFamily="34" charset="0"/>
                        </a:rPr>
                        <a:t>Normally ends the NETCONF session.</a:t>
                      </a:r>
                      <a:endParaRPr lang="en-US" sz="1200" dirty="0">
                        <a:solidFill>
                          <a:schemeClr val="dk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12"/>
                  </a:ext>
                </a:extLst>
              </a:tr>
              <a:tr h="477927">
                <a:tc vMerge="1">
                  <a:txBody>
                    <a:bodyPr/>
                    <a:lstStyle/>
                    <a:p>
                      <a:endParaRPr lang="zh-CN" altLang="en-US" sz="1200" b="0" dirty="0">
                        <a:solidFill>
                          <a:schemeClr val="tx1"/>
                        </a:solidFill>
                      </a:endParaRPr>
                    </a:p>
                  </a:txBody>
                  <a:tcPr marL="109753" marR="109753" marT="45731" marB="45731">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dirty="0" smtClean="0">
                          <a:latin typeface="Huawei Sans" panose="020C0503030203020204" pitchFamily="34" charset="0"/>
                        </a:rPr>
                        <a:t>&lt;kill-session&gt; </a:t>
                      </a:r>
                      <a:endParaRPr lang="en-US" altLang="zh-CN" sz="1200" b="0" dirty="0">
                        <a:solidFill>
                          <a:srgbClr val="000000"/>
                        </a:solidFill>
                        <a:latin typeface="Huawei Sans" panose="020C0503030203020204" pitchFamily="34" charset="0"/>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dirty="0" smtClean="0">
                          <a:solidFill>
                            <a:schemeClr val="dk1"/>
                          </a:solidFill>
                          <a:latin typeface="Huawei Sans" panose="020C0503030203020204" pitchFamily="34" charset="0"/>
                        </a:rPr>
                        <a:t>Forcibly terminates other NETCONF sessions. You must have the administrator permission to perform this operation.</a:t>
                      </a:r>
                      <a:endParaRPr lang="en-US" sz="1200" dirty="0">
                        <a:solidFill>
                          <a:schemeClr val="dk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13"/>
                  </a:ext>
                </a:extLst>
              </a:tr>
            </a:tbl>
          </a:graphicData>
        </a:graphic>
      </p:graphicFrame>
    </p:spTree>
    <p:extLst>
      <p:ext uri="{BB962C8B-B14F-4D97-AF65-F5344CB8AC3E}">
        <p14:creationId xmlns:p14="http://schemas.microsoft.com/office/powerpoint/2010/main" val="232684389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LLDP</a:t>
            </a:r>
            <a:endParaRPr lang="en-US" altLang="zh-CN"/>
          </a:p>
        </p:txBody>
      </p:sp>
      <p:sp>
        <p:nvSpPr>
          <p:cNvPr id="79" name="Freeform 3"/>
          <p:cNvSpPr>
            <a:spLocks/>
          </p:cNvSpPr>
          <p:nvPr/>
        </p:nvSpPr>
        <p:spPr bwMode="gray">
          <a:xfrm>
            <a:off x="5960932" y="2450744"/>
            <a:ext cx="2698494" cy="1905767"/>
          </a:xfrm>
          <a:custGeom>
            <a:avLst/>
            <a:gdLst>
              <a:gd name="T0" fmla="*/ 0 w 5016"/>
              <a:gd name="T1" fmla="*/ 2147483647 h 2256"/>
              <a:gd name="T2" fmla="*/ 2147483647 w 5016"/>
              <a:gd name="T3" fmla="*/ 2147483647 h 2256"/>
              <a:gd name="T4" fmla="*/ 2147483647 w 5016"/>
              <a:gd name="T5" fmla="*/ 2147483647 h 2256"/>
              <a:gd name="T6" fmla="*/ 2147483647 w 5016"/>
              <a:gd name="T7" fmla="*/ 2147483647 h 2256"/>
              <a:gd name="T8" fmla="*/ 2147483647 w 5016"/>
              <a:gd name="T9" fmla="*/ 2147483647 h 2256"/>
              <a:gd name="T10" fmla="*/ 2147483647 w 5016"/>
              <a:gd name="T11" fmla="*/ 2147483647 h 2256"/>
              <a:gd name="T12" fmla="*/ 2147483647 w 5016"/>
              <a:gd name="T13" fmla="*/ 2147483647 h 2256"/>
              <a:gd name="T14" fmla="*/ 2147483647 w 5016"/>
              <a:gd name="T15" fmla="*/ 2147483647 h 2256"/>
              <a:gd name="T16" fmla="*/ 2147483647 w 5016"/>
              <a:gd name="T17" fmla="*/ 2147483647 h 2256"/>
              <a:gd name="T18" fmla="*/ 2147483647 w 5016"/>
              <a:gd name="T19" fmla="*/ 0 h 2256"/>
              <a:gd name="T20" fmla="*/ 2147483647 w 5016"/>
              <a:gd name="T21" fmla="*/ 2147483647 h 2256"/>
              <a:gd name="T22" fmla="*/ 2147483647 w 5016"/>
              <a:gd name="T23" fmla="*/ 2147483647 h 2256"/>
              <a:gd name="T24" fmla="*/ 2147483647 w 5016"/>
              <a:gd name="T25" fmla="*/ 2147483647 h 2256"/>
              <a:gd name="T26" fmla="*/ 2147483647 w 5016"/>
              <a:gd name="T27" fmla="*/ 2147483647 h 2256"/>
              <a:gd name="T28" fmla="*/ 2147483647 w 5016"/>
              <a:gd name="T29" fmla="*/ 2147483647 h 2256"/>
              <a:gd name="T30" fmla="*/ 2147483647 w 5016"/>
              <a:gd name="T31" fmla="*/ 2147483647 h 2256"/>
              <a:gd name="T32" fmla="*/ 2147483647 w 5016"/>
              <a:gd name="T33" fmla="*/ 2147483647 h 2256"/>
              <a:gd name="T34" fmla="*/ 2147483647 w 5016"/>
              <a:gd name="T35" fmla="*/ 2147483647 h 2256"/>
              <a:gd name="T36" fmla="*/ 2147483647 w 5016"/>
              <a:gd name="T37" fmla="*/ 2147483647 h 2256"/>
              <a:gd name="T38" fmla="*/ 0 w 5016"/>
              <a:gd name="T39" fmla="*/ 2147483647 h 22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16"/>
              <a:gd name="T61" fmla="*/ 0 h 2256"/>
              <a:gd name="T62" fmla="*/ 5016 w 5016"/>
              <a:gd name="T63" fmla="*/ 2256 h 2256"/>
              <a:gd name="connsiteX0" fmla="*/ 0 w 10000"/>
              <a:gd name="connsiteY0" fmla="*/ 9929 h 9953"/>
              <a:gd name="connsiteX1" fmla="*/ 2237 w 10000"/>
              <a:gd name="connsiteY1" fmla="*/ 3112 h 9953"/>
              <a:gd name="connsiteX2" fmla="*/ 1938 w 10000"/>
              <a:gd name="connsiteY2" fmla="*/ 3298 h 9953"/>
              <a:gd name="connsiteX3" fmla="*/ 2273 w 10000"/>
              <a:gd name="connsiteY3" fmla="*/ 1941 h 9953"/>
              <a:gd name="connsiteX4" fmla="*/ 2835 w 10000"/>
              <a:gd name="connsiteY4" fmla="*/ 2846 h 9953"/>
              <a:gd name="connsiteX5" fmla="*/ 2536 w 10000"/>
              <a:gd name="connsiteY5" fmla="*/ 2979 h 9953"/>
              <a:gd name="connsiteX6" fmla="*/ 3923 w 10000"/>
              <a:gd name="connsiteY6" fmla="*/ 4891 h 9953"/>
              <a:gd name="connsiteX7" fmla="*/ 4916 w 10000"/>
              <a:gd name="connsiteY7" fmla="*/ 1410 h 9953"/>
              <a:gd name="connsiteX8" fmla="*/ 4545 w 10000"/>
              <a:gd name="connsiteY8" fmla="*/ 1410 h 9953"/>
              <a:gd name="connsiteX9" fmla="*/ 5179 w 10000"/>
              <a:gd name="connsiteY9" fmla="*/ 0 h 9953"/>
              <a:gd name="connsiteX10" fmla="*/ 5778 w 10000"/>
              <a:gd name="connsiteY10" fmla="*/ 1463 h 9953"/>
              <a:gd name="connsiteX11" fmla="*/ 5431 w 10000"/>
              <a:gd name="connsiteY11" fmla="*/ 1436 h 9953"/>
              <a:gd name="connsiteX12" fmla="*/ 6400 w 10000"/>
              <a:gd name="connsiteY12" fmla="*/ 5771 h 9953"/>
              <a:gd name="connsiteX13" fmla="*/ 7715 w 10000"/>
              <a:gd name="connsiteY13" fmla="*/ 2899 h 9953"/>
              <a:gd name="connsiteX14" fmla="*/ 7380 w 10000"/>
              <a:gd name="connsiteY14" fmla="*/ 2846 h 9953"/>
              <a:gd name="connsiteX15" fmla="*/ 7943 w 10000"/>
              <a:gd name="connsiteY15" fmla="*/ 1862 h 9953"/>
              <a:gd name="connsiteX16" fmla="*/ 8337 w 10000"/>
              <a:gd name="connsiteY16" fmla="*/ 3005 h 9953"/>
              <a:gd name="connsiteX17" fmla="*/ 8026 w 10000"/>
              <a:gd name="connsiteY17" fmla="*/ 2979 h 9953"/>
              <a:gd name="connsiteX18" fmla="*/ 10000 w 10000"/>
              <a:gd name="connsiteY18" fmla="*/ 9863 h 9953"/>
              <a:gd name="connsiteX19" fmla="*/ 0 w 10000"/>
              <a:gd name="connsiteY19" fmla="*/ 9929 h 9953"/>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914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462 w 10000"/>
              <a:gd name="connsiteY12" fmla="*/ 5051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914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308 w 10000"/>
              <a:gd name="connsiteY12" fmla="*/ 4994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914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308 w 10000"/>
              <a:gd name="connsiteY12" fmla="*/ 4994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914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215 w 10000"/>
              <a:gd name="connsiteY12" fmla="*/ 4707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914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215 w 10000"/>
              <a:gd name="connsiteY12" fmla="*/ 4707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627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215 w 10000"/>
              <a:gd name="connsiteY12" fmla="*/ 4707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10000"/>
              <a:gd name="connsiteY0" fmla="*/ 9976 h 10000"/>
              <a:gd name="connsiteX1" fmla="*/ 2237 w 10000"/>
              <a:gd name="connsiteY1" fmla="*/ 3127 h 10000"/>
              <a:gd name="connsiteX2" fmla="*/ 1938 w 10000"/>
              <a:gd name="connsiteY2" fmla="*/ 3314 h 10000"/>
              <a:gd name="connsiteX3" fmla="*/ 2273 w 10000"/>
              <a:gd name="connsiteY3" fmla="*/ 1950 h 10000"/>
              <a:gd name="connsiteX4" fmla="*/ 2835 w 10000"/>
              <a:gd name="connsiteY4" fmla="*/ 2859 h 10000"/>
              <a:gd name="connsiteX5" fmla="*/ 2536 w 10000"/>
              <a:gd name="connsiteY5" fmla="*/ 2993 h 10000"/>
              <a:gd name="connsiteX6" fmla="*/ 3923 w 10000"/>
              <a:gd name="connsiteY6" fmla="*/ 4627 h 10000"/>
              <a:gd name="connsiteX7" fmla="*/ 4916 w 10000"/>
              <a:gd name="connsiteY7" fmla="*/ 1417 h 10000"/>
              <a:gd name="connsiteX8" fmla="*/ 4545 w 10000"/>
              <a:gd name="connsiteY8" fmla="*/ 1417 h 10000"/>
              <a:gd name="connsiteX9" fmla="*/ 5179 w 10000"/>
              <a:gd name="connsiteY9" fmla="*/ 0 h 10000"/>
              <a:gd name="connsiteX10" fmla="*/ 5778 w 10000"/>
              <a:gd name="connsiteY10" fmla="*/ 1470 h 10000"/>
              <a:gd name="connsiteX11" fmla="*/ 5431 w 10000"/>
              <a:gd name="connsiteY11" fmla="*/ 1443 h 10000"/>
              <a:gd name="connsiteX12" fmla="*/ 6215 w 10000"/>
              <a:gd name="connsiteY12" fmla="*/ 4707 h 10000"/>
              <a:gd name="connsiteX13" fmla="*/ 7715 w 10000"/>
              <a:gd name="connsiteY13" fmla="*/ 2913 h 10000"/>
              <a:gd name="connsiteX14" fmla="*/ 7380 w 10000"/>
              <a:gd name="connsiteY14" fmla="*/ 2859 h 10000"/>
              <a:gd name="connsiteX15" fmla="*/ 7943 w 10000"/>
              <a:gd name="connsiteY15" fmla="*/ 1871 h 10000"/>
              <a:gd name="connsiteX16" fmla="*/ 8337 w 10000"/>
              <a:gd name="connsiteY16" fmla="*/ 3019 h 10000"/>
              <a:gd name="connsiteX17" fmla="*/ 8026 w 10000"/>
              <a:gd name="connsiteY17" fmla="*/ 2993 h 10000"/>
              <a:gd name="connsiteX18" fmla="*/ 10000 w 10000"/>
              <a:gd name="connsiteY18" fmla="*/ 9910 h 10000"/>
              <a:gd name="connsiteX19" fmla="*/ 0 w 10000"/>
              <a:gd name="connsiteY19" fmla="*/ 9976 h 10000"/>
              <a:gd name="connsiteX0" fmla="*/ 0 w 9691"/>
              <a:gd name="connsiteY0" fmla="*/ 9976 h 10772"/>
              <a:gd name="connsiteX1" fmla="*/ 2237 w 9691"/>
              <a:gd name="connsiteY1" fmla="*/ 3127 h 10772"/>
              <a:gd name="connsiteX2" fmla="*/ 1938 w 9691"/>
              <a:gd name="connsiteY2" fmla="*/ 3314 h 10772"/>
              <a:gd name="connsiteX3" fmla="*/ 2273 w 9691"/>
              <a:gd name="connsiteY3" fmla="*/ 1950 h 10772"/>
              <a:gd name="connsiteX4" fmla="*/ 2835 w 9691"/>
              <a:gd name="connsiteY4" fmla="*/ 2859 h 10772"/>
              <a:gd name="connsiteX5" fmla="*/ 2536 w 9691"/>
              <a:gd name="connsiteY5" fmla="*/ 2993 h 10772"/>
              <a:gd name="connsiteX6" fmla="*/ 3923 w 9691"/>
              <a:gd name="connsiteY6" fmla="*/ 4627 h 10772"/>
              <a:gd name="connsiteX7" fmla="*/ 4916 w 9691"/>
              <a:gd name="connsiteY7" fmla="*/ 1417 h 10772"/>
              <a:gd name="connsiteX8" fmla="*/ 4545 w 9691"/>
              <a:gd name="connsiteY8" fmla="*/ 1417 h 10772"/>
              <a:gd name="connsiteX9" fmla="*/ 5179 w 9691"/>
              <a:gd name="connsiteY9" fmla="*/ 0 h 10772"/>
              <a:gd name="connsiteX10" fmla="*/ 5778 w 9691"/>
              <a:gd name="connsiteY10" fmla="*/ 1470 h 10772"/>
              <a:gd name="connsiteX11" fmla="*/ 5431 w 9691"/>
              <a:gd name="connsiteY11" fmla="*/ 1443 h 10772"/>
              <a:gd name="connsiteX12" fmla="*/ 6215 w 9691"/>
              <a:gd name="connsiteY12" fmla="*/ 4707 h 10772"/>
              <a:gd name="connsiteX13" fmla="*/ 7715 w 9691"/>
              <a:gd name="connsiteY13" fmla="*/ 2913 h 10772"/>
              <a:gd name="connsiteX14" fmla="*/ 7380 w 9691"/>
              <a:gd name="connsiteY14" fmla="*/ 2859 h 10772"/>
              <a:gd name="connsiteX15" fmla="*/ 7943 w 9691"/>
              <a:gd name="connsiteY15" fmla="*/ 1871 h 10772"/>
              <a:gd name="connsiteX16" fmla="*/ 8337 w 9691"/>
              <a:gd name="connsiteY16" fmla="*/ 3019 h 10772"/>
              <a:gd name="connsiteX17" fmla="*/ 8026 w 9691"/>
              <a:gd name="connsiteY17" fmla="*/ 2993 h 10772"/>
              <a:gd name="connsiteX18" fmla="*/ 9691 w 9691"/>
              <a:gd name="connsiteY18" fmla="*/ 10772 h 10772"/>
              <a:gd name="connsiteX19" fmla="*/ 0 w 9691"/>
              <a:gd name="connsiteY19" fmla="*/ 9976 h 10772"/>
              <a:gd name="connsiteX0" fmla="*/ 0 w 10000"/>
              <a:gd name="connsiteY0" fmla="*/ 9261 h 10000"/>
              <a:gd name="connsiteX1" fmla="*/ 2308 w 10000"/>
              <a:gd name="connsiteY1" fmla="*/ 2903 h 10000"/>
              <a:gd name="connsiteX2" fmla="*/ 2000 w 10000"/>
              <a:gd name="connsiteY2" fmla="*/ 3076 h 10000"/>
              <a:gd name="connsiteX3" fmla="*/ 2345 w 10000"/>
              <a:gd name="connsiteY3" fmla="*/ 1810 h 10000"/>
              <a:gd name="connsiteX4" fmla="*/ 2925 w 10000"/>
              <a:gd name="connsiteY4" fmla="*/ 2654 h 10000"/>
              <a:gd name="connsiteX5" fmla="*/ 2617 w 10000"/>
              <a:gd name="connsiteY5" fmla="*/ 2778 h 10000"/>
              <a:gd name="connsiteX6" fmla="*/ 4048 w 10000"/>
              <a:gd name="connsiteY6" fmla="*/ 4295 h 10000"/>
              <a:gd name="connsiteX7" fmla="*/ 5073 w 10000"/>
              <a:gd name="connsiteY7" fmla="*/ 1315 h 10000"/>
              <a:gd name="connsiteX8" fmla="*/ 4690 w 10000"/>
              <a:gd name="connsiteY8" fmla="*/ 1315 h 10000"/>
              <a:gd name="connsiteX9" fmla="*/ 5344 w 10000"/>
              <a:gd name="connsiteY9" fmla="*/ 0 h 10000"/>
              <a:gd name="connsiteX10" fmla="*/ 5962 w 10000"/>
              <a:gd name="connsiteY10" fmla="*/ 1365 h 10000"/>
              <a:gd name="connsiteX11" fmla="*/ 5604 w 10000"/>
              <a:gd name="connsiteY11" fmla="*/ 1340 h 10000"/>
              <a:gd name="connsiteX12" fmla="*/ 6413 w 10000"/>
              <a:gd name="connsiteY12" fmla="*/ 4370 h 10000"/>
              <a:gd name="connsiteX13" fmla="*/ 7961 w 10000"/>
              <a:gd name="connsiteY13" fmla="*/ 2704 h 10000"/>
              <a:gd name="connsiteX14" fmla="*/ 7615 w 10000"/>
              <a:gd name="connsiteY14" fmla="*/ 2654 h 10000"/>
              <a:gd name="connsiteX15" fmla="*/ 8196 w 10000"/>
              <a:gd name="connsiteY15" fmla="*/ 1737 h 10000"/>
              <a:gd name="connsiteX16" fmla="*/ 8603 w 10000"/>
              <a:gd name="connsiteY16" fmla="*/ 2803 h 10000"/>
              <a:gd name="connsiteX17" fmla="*/ 8282 w 10000"/>
              <a:gd name="connsiteY17" fmla="*/ 2778 h 10000"/>
              <a:gd name="connsiteX18" fmla="*/ 10000 w 10000"/>
              <a:gd name="connsiteY18" fmla="*/ 10000 h 10000"/>
              <a:gd name="connsiteX19" fmla="*/ 0 w 10000"/>
              <a:gd name="connsiteY19" fmla="*/ 9261 h 10000"/>
              <a:gd name="connsiteX0" fmla="*/ 0 w 9490"/>
              <a:gd name="connsiteY0" fmla="*/ 10754 h 10757"/>
              <a:gd name="connsiteX1" fmla="*/ 1798 w 9490"/>
              <a:gd name="connsiteY1" fmla="*/ 2903 h 10757"/>
              <a:gd name="connsiteX2" fmla="*/ 1490 w 9490"/>
              <a:gd name="connsiteY2" fmla="*/ 3076 h 10757"/>
              <a:gd name="connsiteX3" fmla="*/ 1835 w 9490"/>
              <a:gd name="connsiteY3" fmla="*/ 1810 h 10757"/>
              <a:gd name="connsiteX4" fmla="*/ 2415 w 9490"/>
              <a:gd name="connsiteY4" fmla="*/ 2654 h 10757"/>
              <a:gd name="connsiteX5" fmla="*/ 2107 w 9490"/>
              <a:gd name="connsiteY5" fmla="*/ 2778 h 10757"/>
              <a:gd name="connsiteX6" fmla="*/ 3538 w 9490"/>
              <a:gd name="connsiteY6" fmla="*/ 4295 h 10757"/>
              <a:gd name="connsiteX7" fmla="*/ 4563 w 9490"/>
              <a:gd name="connsiteY7" fmla="*/ 1315 h 10757"/>
              <a:gd name="connsiteX8" fmla="*/ 4180 w 9490"/>
              <a:gd name="connsiteY8" fmla="*/ 1315 h 10757"/>
              <a:gd name="connsiteX9" fmla="*/ 4834 w 9490"/>
              <a:gd name="connsiteY9" fmla="*/ 0 h 10757"/>
              <a:gd name="connsiteX10" fmla="*/ 5452 w 9490"/>
              <a:gd name="connsiteY10" fmla="*/ 1365 h 10757"/>
              <a:gd name="connsiteX11" fmla="*/ 5094 w 9490"/>
              <a:gd name="connsiteY11" fmla="*/ 1340 h 10757"/>
              <a:gd name="connsiteX12" fmla="*/ 5903 w 9490"/>
              <a:gd name="connsiteY12" fmla="*/ 4370 h 10757"/>
              <a:gd name="connsiteX13" fmla="*/ 7451 w 9490"/>
              <a:gd name="connsiteY13" fmla="*/ 2704 h 10757"/>
              <a:gd name="connsiteX14" fmla="*/ 7105 w 9490"/>
              <a:gd name="connsiteY14" fmla="*/ 2654 h 10757"/>
              <a:gd name="connsiteX15" fmla="*/ 7686 w 9490"/>
              <a:gd name="connsiteY15" fmla="*/ 1737 h 10757"/>
              <a:gd name="connsiteX16" fmla="*/ 8093 w 9490"/>
              <a:gd name="connsiteY16" fmla="*/ 2803 h 10757"/>
              <a:gd name="connsiteX17" fmla="*/ 7772 w 9490"/>
              <a:gd name="connsiteY17" fmla="*/ 2778 h 10757"/>
              <a:gd name="connsiteX18" fmla="*/ 9490 w 9490"/>
              <a:gd name="connsiteY18" fmla="*/ 10000 h 10757"/>
              <a:gd name="connsiteX19" fmla="*/ 0 w 9490"/>
              <a:gd name="connsiteY19" fmla="*/ 10754 h 10757"/>
              <a:gd name="connsiteX0" fmla="*/ 0 w 10000"/>
              <a:gd name="connsiteY0" fmla="*/ 9997 h 10000"/>
              <a:gd name="connsiteX1" fmla="*/ 1895 w 10000"/>
              <a:gd name="connsiteY1" fmla="*/ 2699 h 10000"/>
              <a:gd name="connsiteX2" fmla="*/ 1570 w 10000"/>
              <a:gd name="connsiteY2" fmla="*/ 2860 h 10000"/>
              <a:gd name="connsiteX3" fmla="*/ 1934 w 10000"/>
              <a:gd name="connsiteY3" fmla="*/ 1683 h 10000"/>
              <a:gd name="connsiteX4" fmla="*/ 2545 w 10000"/>
              <a:gd name="connsiteY4" fmla="*/ 2467 h 10000"/>
              <a:gd name="connsiteX5" fmla="*/ 2220 w 10000"/>
              <a:gd name="connsiteY5" fmla="*/ 2583 h 10000"/>
              <a:gd name="connsiteX6" fmla="*/ 3728 w 10000"/>
              <a:gd name="connsiteY6" fmla="*/ 3993 h 10000"/>
              <a:gd name="connsiteX7" fmla="*/ 4808 w 10000"/>
              <a:gd name="connsiteY7" fmla="*/ 1222 h 10000"/>
              <a:gd name="connsiteX8" fmla="*/ 4405 w 10000"/>
              <a:gd name="connsiteY8" fmla="*/ 1222 h 10000"/>
              <a:gd name="connsiteX9" fmla="*/ 5094 w 10000"/>
              <a:gd name="connsiteY9" fmla="*/ 0 h 10000"/>
              <a:gd name="connsiteX10" fmla="*/ 5745 w 10000"/>
              <a:gd name="connsiteY10" fmla="*/ 1269 h 10000"/>
              <a:gd name="connsiteX11" fmla="*/ 5368 w 10000"/>
              <a:gd name="connsiteY11" fmla="*/ 1246 h 10000"/>
              <a:gd name="connsiteX12" fmla="*/ 6220 w 10000"/>
              <a:gd name="connsiteY12" fmla="*/ 4062 h 10000"/>
              <a:gd name="connsiteX13" fmla="*/ 7851 w 10000"/>
              <a:gd name="connsiteY13" fmla="*/ 2514 h 10000"/>
              <a:gd name="connsiteX14" fmla="*/ 7487 w 10000"/>
              <a:gd name="connsiteY14" fmla="*/ 2467 h 10000"/>
              <a:gd name="connsiteX15" fmla="*/ 8099 w 10000"/>
              <a:gd name="connsiteY15" fmla="*/ 1615 h 10000"/>
              <a:gd name="connsiteX16" fmla="*/ 8528 w 10000"/>
              <a:gd name="connsiteY16" fmla="*/ 2606 h 10000"/>
              <a:gd name="connsiteX17" fmla="*/ 8190 w 10000"/>
              <a:gd name="connsiteY17" fmla="*/ 2583 h 10000"/>
              <a:gd name="connsiteX18" fmla="*/ 10000 w 10000"/>
              <a:gd name="connsiteY18" fmla="*/ 9296 h 10000"/>
              <a:gd name="connsiteX19" fmla="*/ 0 w 10000"/>
              <a:gd name="connsiteY19" fmla="*/ 9997 h 10000"/>
              <a:gd name="connsiteX0" fmla="*/ 0 w 10000"/>
              <a:gd name="connsiteY0" fmla="*/ 9997 h 9997"/>
              <a:gd name="connsiteX1" fmla="*/ 1895 w 10000"/>
              <a:gd name="connsiteY1" fmla="*/ 2699 h 9997"/>
              <a:gd name="connsiteX2" fmla="*/ 1570 w 10000"/>
              <a:gd name="connsiteY2" fmla="*/ 2860 h 9997"/>
              <a:gd name="connsiteX3" fmla="*/ 1934 w 10000"/>
              <a:gd name="connsiteY3" fmla="*/ 1683 h 9997"/>
              <a:gd name="connsiteX4" fmla="*/ 2545 w 10000"/>
              <a:gd name="connsiteY4" fmla="*/ 2467 h 9997"/>
              <a:gd name="connsiteX5" fmla="*/ 2220 w 10000"/>
              <a:gd name="connsiteY5" fmla="*/ 2583 h 9997"/>
              <a:gd name="connsiteX6" fmla="*/ 3728 w 10000"/>
              <a:gd name="connsiteY6" fmla="*/ 3993 h 9997"/>
              <a:gd name="connsiteX7" fmla="*/ 4808 w 10000"/>
              <a:gd name="connsiteY7" fmla="*/ 1222 h 9997"/>
              <a:gd name="connsiteX8" fmla="*/ 4405 w 10000"/>
              <a:gd name="connsiteY8" fmla="*/ 1222 h 9997"/>
              <a:gd name="connsiteX9" fmla="*/ 5094 w 10000"/>
              <a:gd name="connsiteY9" fmla="*/ 0 h 9997"/>
              <a:gd name="connsiteX10" fmla="*/ 5745 w 10000"/>
              <a:gd name="connsiteY10" fmla="*/ 1269 h 9997"/>
              <a:gd name="connsiteX11" fmla="*/ 5368 w 10000"/>
              <a:gd name="connsiteY11" fmla="*/ 1246 h 9997"/>
              <a:gd name="connsiteX12" fmla="*/ 6220 w 10000"/>
              <a:gd name="connsiteY12" fmla="*/ 4062 h 9997"/>
              <a:gd name="connsiteX13" fmla="*/ 7851 w 10000"/>
              <a:gd name="connsiteY13" fmla="*/ 2514 h 9997"/>
              <a:gd name="connsiteX14" fmla="*/ 7487 w 10000"/>
              <a:gd name="connsiteY14" fmla="*/ 2467 h 9997"/>
              <a:gd name="connsiteX15" fmla="*/ 8099 w 10000"/>
              <a:gd name="connsiteY15" fmla="*/ 1615 h 9997"/>
              <a:gd name="connsiteX16" fmla="*/ 8528 w 10000"/>
              <a:gd name="connsiteY16" fmla="*/ 2606 h 9997"/>
              <a:gd name="connsiteX17" fmla="*/ 8190 w 10000"/>
              <a:gd name="connsiteY17" fmla="*/ 2583 h 9997"/>
              <a:gd name="connsiteX18" fmla="*/ 10000 w 10000"/>
              <a:gd name="connsiteY18" fmla="*/ 9296 h 9997"/>
              <a:gd name="connsiteX19" fmla="*/ 0 w 10000"/>
              <a:gd name="connsiteY19" fmla="*/ 9997 h 9997"/>
              <a:gd name="connsiteX0" fmla="*/ 0 w 10201"/>
              <a:gd name="connsiteY0" fmla="*/ 10645 h 10645"/>
              <a:gd name="connsiteX1" fmla="*/ 2096 w 10201"/>
              <a:gd name="connsiteY1" fmla="*/ 2700 h 10645"/>
              <a:gd name="connsiteX2" fmla="*/ 1771 w 10201"/>
              <a:gd name="connsiteY2" fmla="*/ 2861 h 10645"/>
              <a:gd name="connsiteX3" fmla="*/ 2135 w 10201"/>
              <a:gd name="connsiteY3" fmla="*/ 1684 h 10645"/>
              <a:gd name="connsiteX4" fmla="*/ 2746 w 10201"/>
              <a:gd name="connsiteY4" fmla="*/ 2468 h 10645"/>
              <a:gd name="connsiteX5" fmla="*/ 2421 w 10201"/>
              <a:gd name="connsiteY5" fmla="*/ 2584 h 10645"/>
              <a:gd name="connsiteX6" fmla="*/ 3929 w 10201"/>
              <a:gd name="connsiteY6" fmla="*/ 3994 h 10645"/>
              <a:gd name="connsiteX7" fmla="*/ 5009 w 10201"/>
              <a:gd name="connsiteY7" fmla="*/ 1222 h 10645"/>
              <a:gd name="connsiteX8" fmla="*/ 4606 w 10201"/>
              <a:gd name="connsiteY8" fmla="*/ 1222 h 10645"/>
              <a:gd name="connsiteX9" fmla="*/ 5295 w 10201"/>
              <a:gd name="connsiteY9" fmla="*/ 0 h 10645"/>
              <a:gd name="connsiteX10" fmla="*/ 5946 w 10201"/>
              <a:gd name="connsiteY10" fmla="*/ 1269 h 10645"/>
              <a:gd name="connsiteX11" fmla="*/ 5569 w 10201"/>
              <a:gd name="connsiteY11" fmla="*/ 1246 h 10645"/>
              <a:gd name="connsiteX12" fmla="*/ 6421 w 10201"/>
              <a:gd name="connsiteY12" fmla="*/ 4063 h 10645"/>
              <a:gd name="connsiteX13" fmla="*/ 8052 w 10201"/>
              <a:gd name="connsiteY13" fmla="*/ 2515 h 10645"/>
              <a:gd name="connsiteX14" fmla="*/ 7688 w 10201"/>
              <a:gd name="connsiteY14" fmla="*/ 2468 h 10645"/>
              <a:gd name="connsiteX15" fmla="*/ 8300 w 10201"/>
              <a:gd name="connsiteY15" fmla="*/ 1615 h 10645"/>
              <a:gd name="connsiteX16" fmla="*/ 8729 w 10201"/>
              <a:gd name="connsiteY16" fmla="*/ 2607 h 10645"/>
              <a:gd name="connsiteX17" fmla="*/ 8391 w 10201"/>
              <a:gd name="connsiteY17" fmla="*/ 2584 h 10645"/>
              <a:gd name="connsiteX18" fmla="*/ 10201 w 10201"/>
              <a:gd name="connsiteY18" fmla="*/ 9299 h 10645"/>
              <a:gd name="connsiteX19" fmla="*/ 0 w 10201"/>
              <a:gd name="connsiteY19" fmla="*/ 10645 h 10645"/>
              <a:gd name="connsiteX0" fmla="*/ 0 w 10201"/>
              <a:gd name="connsiteY0" fmla="*/ 10645 h 10645"/>
              <a:gd name="connsiteX1" fmla="*/ 2096 w 10201"/>
              <a:gd name="connsiteY1" fmla="*/ 2700 h 10645"/>
              <a:gd name="connsiteX2" fmla="*/ 1771 w 10201"/>
              <a:gd name="connsiteY2" fmla="*/ 2861 h 10645"/>
              <a:gd name="connsiteX3" fmla="*/ 2135 w 10201"/>
              <a:gd name="connsiteY3" fmla="*/ 1684 h 10645"/>
              <a:gd name="connsiteX4" fmla="*/ 2746 w 10201"/>
              <a:gd name="connsiteY4" fmla="*/ 2468 h 10645"/>
              <a:gd name="connsiteX5" fmla="*/ 2421 w 10201"/>
              <a:gd name="connsiteY5" fmla="*/ 2584 h 10645"/>
              <a:gd name="connsiteX6" fmla="*/ 3929 w 10201"/>
              <a:gd name="connsiteY6" fmla="*/ 3994 h 10645"/>
              <a:gd name="connsiteX7" fmla="*/ 5009 w 10201"/>
              <a:gd name="connsiteY7" fmla="*/ 1222 h 10645"/>
              <a:gd name="connsiteX8" fmla="*/ 4606 w 10201"/>
              <a:gd name="connsiteY8" fmla="*/ 1222 h 10645"/>
              <a:gd name="connsiteX9" fmla="*/ 5295 w 10201"/>
              <a:gd name="connsiteY9" fmla="*/ 0 h 10645"/>
              <a:gd name="connsiteX10" fmla="*/ 5946 w 10201"/>
              <a:gd name="connsiteY10" fmla="*/ 1269 h 10645"/>
              <a:gd name="connsiteX11" fmla="*/ 5569 w 10201"/>
              <a:gd name="connsiteY11" fmla="*/ 1246 h 10645"/>
              <a:gd name="connsiteX12" fmla="*/ 6421 w 10201"/>
              <a:gd name="connsiteY12" fmla="*/ 4063 h 10645"/>
              <a:gd name="connsiteX13" fmla="*/ 8052 w 10201"/>
              <a:gd name="connsiteY13" fmla="*/ 2515 h 10645"/>
              <a:gd name="connsiteX14" fmla="*/ 7688 w 10201"/>
              <a:gd name="connsiteY14" fmla="*/ 2468 h 10645"/>
              <a:gd name="connsiteX15" fmla="*/ 8300 w 10201"/>
              <a:gd name="connsiteY15" fmla="*/ 1615 h 10645"/>
              <a:gd name="connsiteX16" fmla="*/ 8729 w 10201"/>
              <a:gd name="connsiteY16" fmla="*/ 2607 h 10645"/>
              <a:gd name="connsiteX17" fmla="*/ 8391 w 10201"/>
              <a:gd name="connsiteY17" fmla="*/ 2584 h 10645"/>
              <a:gd name="connsiteX18" fmla="*/ 10201 w 10201"/>
              <a:gd name="connsiteY18" fmla="*/ 9299 h 10645"/>
              <a:gd name="connsiteX19" fmla="*/ 0 w 10201"/>
              <a:gd name="connsiteY19" fmla="*/ 10645 h 1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201" h="10645">
                <a:moveTo>
                  <a:pt x="0" y="10645"/>
                </a:moveTo>
                <a:cubicBezTo>
                  <a:pt x="1237" y="8950"/>
                  <a:pt x="2225" y="5668"/>
                  <a:pt x="2096" y="2700"/>
                </a:cubicBezTo>
                <a:lnTo>
                  <a:pt x="1771" y="2861"/>
                </a:lnTo>
                <a:cubicBezTo>
                  <a:pt x="1806" y="2700"/>
                  <a:pt x="2135" y="1677"/>
                  <a:pt x="2135" y="1684"/>
                </a:cubicBezTo>
                <a:lnTo>
                  <a:pt x="2746" y="2468"/>
                </a:lnTo>
                <a:cubicBezTo>
                  <a:pt x="2746" y="2468"/>
                  <a:pt x="2395" y="2584"/>
                  <a:pt x="2421" y="2584"/>
                </a:cubicBezTo>
                <a:cubicBezTo>
                  <a:pt x="2759" y="3875"/>
                  <a:pt x="3308" y="4247"/>
                  <a:pt x="3929" y="3994"/>
                </a:cubicBezTo>
                <a:cubicBezTo>
                  <a:pt x="4550" y="3741"/>
                  <a:pt x="4996" y="2214"/>
                  <a:pt x="5009" y="1222"/>
                </a:cubicBezTo>
                <a:lnTo>
                  <a:pt x="4606" y="1222"/>
                </a:lnTo>
                <a:lnTo>
                  <a:pt x="5295" y="0"/>
                </a:lnTo>
                <a:lnTo>
                  <a:pt x="5946" y="1269"/>
                </a:lnTo>
                <a:lnTo>
                  <a:pt x="5569" y="1246"/>
                </a:lnTo>
                <a:cubicBezTo>
                  <a:pt x="5569" y="1249"/>
                  <a:pt x="5379" y="3845"/>
                  <a:pt x="6421" y="4063"/>
                </a:cubicBezTo>
                <a:cubicBezTo>
                  <a:pt x="7464" y="4282"/>
                  <a:pt x="7937" y="3507"/>
                  <a:pt x="8052" y="2515"/>
                </a:cubicBezTo>
                <a:lnTo>
                  <a:pt x="7688" y="2468"/>
                </a:lnTo>
                <a:lnTo>
                  <a:pt x="8300" y="1615"/>
                </a:lnTo>
                <a:lnTo>
                  <a:pt x="8729" y="2607"/>
                </a:lnTo>
                <a:lnTo>
                  <a:pt x="8391" y="2584"/>
                </a:lnTo>
                <a:cubicBezTo>
                  <a:pt x="8403" y="2607"/>
                  <a:pt x="8247" y="7159"/>
                  <a:pt x="10201" y="9299"/>
                </a:cubicBezTo>
                <a:cubicBezTo>
                  <a:pt x="6781" y="9326"/>
                  <a:pt x="2635" y="8575"/>
                  <a:pt x="0" y="10645"/>
                </a:cubicBezTo>
                <a:close/>
              </a:path>
            </a:pathLst>
          </a:custGeom>
          <a:gradFill flip="none" rotWithShape="1">
            <a:gsLst>
              <a:gs pos="15000">
                <a:srgbClr val="1AABE2">
                  <a:lumMod val="5000"/>
                  <a:lumOff val="95000"/>
                  <a:alpha val="0"/>
                </a:srgbClr>
              </a:gs>
              <a:gs pos="81000">
                <a:srgbClr val="94DAE2"/>
              </a:gs>
            </a:gsLst>
            <a:lin ang="16200000" scaled="0"/>
            <a:tileRect/>
          </a:gradFill>
          <a:ln w="15875" cap="flat" cmpd="sng" algn="ctr">
            <a:gradFill flip="none" rotWithShape="1">
              <a:gsLst>
                <a:gs pos="0">
                  <a:sysClr val="window" lastClr="FFFFFF"/>
                </a:gs>
                <a:gs pos="100000">
                  <a:srgbClr val="56C4D2"/>
                </a:gs>
              </a:gsLst>
              <a:lin ang="16200000" scaled="0"/>
              <a:tileRect/>
            </a:gradFill>
            <a:prstDash val="solid"/>
            <a:miter lim="800000"/>
          </a:ln>
          <a:effectLst/>
          <a:extLst/>
        </p:spPr>
        <p:txBody>
          <a:bodyPr rtlCol="0" anchor="ctr"/>
          <a:lstStyle/>
          <a:p>
            <a:pPr algn="ctr" defTabSz="914400"/>
            <a:endParaRPr lang="en-US" sz="1799"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梯形 26"/>
          <p:cNvSpPr/>
          <p:nvPr/>
        </p:nvSpPr>
        <p:spPr bwMode="gray">
          <a:xfrm>
            <a:off x="642389" y="5017071"/>
            <a:ext cx="4269651" cy="384984"/>
          </a:xfrm>
          <a:custGeom>
            <a:avLst/>
            <a:gdLst>
              <a:gd name="connsiteX0" fmla="*/ 0 w 985162"/>
              <a:gd name="connsiteY0" fmla="*/ 246413 h 246413"/>
              <a:gd name="connsiteX1" fmla="*/ 102877 w 985162"/>
              <a:gd name="connsiteY1" fmla="*/ 0 h 246413"/>
              <a:gd name="connsiteX2" fmla="*/ 882285 w 985162"/>
              <a:gd name="connsiteY2" fmla="*/ 0 h 246413"/>
              <a:gd name="connsiteX3" fmla="*/ 985162 w 985162"/>
              <a:gd name="connsiteY3" fmla="*/ 246413 h 246413"/>
              <a:gd name="connsiteX4" fmla="*/ 0 w 985162"/>
              <a:gd name="connsiteY4" fmla="*/ 246413 h 246413"/>
              <a:gd name="connsiteX0" fmla="*/ 0 w 1112162"/>
              <a:gd name="connsiteY0" fmla="*/ 215933 h 246413"/>
              <a:gd name="connsiteX1" fmla="*/ 229877 w 1112162"/>
              <a:gd name="connsiteY1" fmla="*/ 0 h 246413"/>
              <a:gd name="connsiteX2" fmla="*/ 1009285 w 1112162"/>
              <a:gd name="connsiteY2" fmla="*/ 0 h 246413"/>
              <a:gd name="connsiteX3" fmla="*/ 1112162 w 1112162"/>
              <a:gd name="connsiteY3" fmla="*/ 246413 h 246413"/>
              <a:gd name="connsiteX4" fmla="*/ 0 w 1112162"/>
              <a:gd name="connsiteY4" fmla="*/ 215933 h 246413"/>
              <a:gd name="connsiteX0" fmla="*/ 0 w 4270652"/>
              <a:gd name="connsiteY0" fmla="*/ 215933 h 215933"/>
              <a:gd name="connsiteX1" fmla="*/ 229877 w 4270652"/>
              <a:gd name="connsiteY1" fmla="*/ 0 h 215933"/>
              <a:gd name="connsiteX2" fmla="*/ 1009285 w 4270652"/>
              <a:gd name="connsiteY2" fmla="*/ 0 h 215933"/>
              <a:gd name="connsiteX3" fmla="*/ 4270652 w 4270652"/>
              <a:gd name="connsiteY3" fmla="*/ 208313 h 215933"/>
              <a:gd name="connsiteX4" fmla="*/ 0 w 4270652"/>
              <a:gd name="connsiteY4" fmla="*/ 215933 h 215933"/>
              <a:gd name="connsiteX0" fmla="*/ 0 w 4270652"/>
              <a:gd name="connsiteY0" fmla="*/ 238793 h 238793"/>
              <a:gd name="connsiteX1" fmla="*/ 557537 w 4270652"/>
              <a:gd name="connsiteY1" fmla="*/ 0 h 238793"/>
              <a:gd name="connsiteX2" fmla="*/ 1009285 w 4270652"/>
              <a:gd name="connsiteY2" fmla="*/ 22860 h 238793"/>
              <a:gd name="connsiteX3" fmla="*/ 4270652 w 4270652"/>
              <a:gd name="connsiteY3" fmla="*/ 231173 h 238793"/>
              <a:gd name="connsiteX4" fmla="*/ 0 w 4270652"/>
              <a:gd name="connsiteY4" fmla="*/ 238793 h 238793"/>
              <a:gd name="connsiteX0" fmla="*/ 0 w 4270652"/>
              <a:gd name="connsiteY0" fmla="*/ 246413 h 246413"/>
              <a:gd name="connsiteX1" fmla="*/ 557537 w 4270652"/>
              <a:gd name="connsiteY1" fmla="*/ 7620 h 246413"/>
              <a:gd name="connsiteX2" fmla="*/ 929275 w 4270652"/>
              <a:gd name="connsiteY2" fmla="*/ 0 h 246413"/>
              <a:gd name="connsiteX3" fmla="*/ 4270652 w 4270652"/>
              <a:gd name="connsiteY3" fmla="*/ 238793 h 246413"/>
              <a:gd name="connsiteX4" fmla="*/ 0 w 4270652"/>
              <a:gd name="connsiteY4" fmla="*/ 246413 h 246413"/>
              <a:gd name="connsiteX0" fmla="*/ 0 w 4270652"/>
              <a:gd name="connsiteY0" fmla="*/ 302153 h 302153"/>
              <a:gd name="connsiteX1" fmla="*/ 557537 w 4270652"/>
              <a:gd name="connsiteY1" fmla="*/ 63360 h 302153"/>
              <a:gd name="connsiteX2" fmla="*/ 1151216 w 4270652"/>
              <a:gd name="connsiteY2" fmla="*/ 0 h 302153"/>
              <a:gd name="connsiteX3" fmla="*/ 4270652 w 4270652"/>
              <a:gd name="connsiteY3" fmla="*/ 294533 h 302153"/>
              <a:gd name="connsiteX4" fmla="*/ 0 w 4270652"/>
              <a:gd name="connsiteY4" fmla="*/ 302153 h 302153"/>
              <a:gd name="connsiteX0" fmla="*/ 0 w 4270652"/>
              <a:gd name="connsiteY0" fmla="*/ 302153 h 302153"/>
              <a:gd name="connsiteX1" fmla="*/ 735091 w 4270652"/>
              <a:gd name="connsiteY1" fmla="*/ 7619 h 302153"/>
              <a:gd name="connsiteX2" fmla="*/ 1151216 w 4270652"/>
              <a:gd name="connsiteY2" fmla="*/ 0 h 302153"/>
              <a:gd name="connsiteX3" fmla="*/ 4270652 w 4270652"/>
              <a:gd name="connsiteY3" fmla="*/ 294533 h 302153"/>
              <a:gd name="connsiteX4" fmla="*/ 0 w 4270652"/>
              <a:gd name="connsiteY4" fmla="*/ 302153 h 3021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0652" h="302153">
                <a:moveTo>
                  <a:pt x="0" y="302153"/>
                </a:moveTo>
                <a:lnTo>
                  <a:pt x="735091" y="7619"/>
                </a:lnTo>
                <a:lnTo>
                  <a:pt x="1151216" y="0"/>
                </a:lnTo>
                <a:lnTo>
                  <a:pt x="4270652" y="294533"/>
                </a:lnTo>
                <a:lnTo>
                  <a:pt x="0" y="302153"/>
                </a:lnTo>
                <a:close/>
              </a:path>
            </a:pathLst>
          </a:custGeom>
          <a:gradFill>
            <a:gsLst>
              <a:gs pos="100000">
                <a:schemeClr val="bg1"/>
              </a:gs>
              <a:gs pos="0">
                <a:schemeClr val="bg1">
                  <a:lumMod val="85000"/>
                </a:schemeClr>
              </a:gs>
            </a:gsLst>
            <a:lin ang="16200000" scaled="1"/>
          </a:gradFill>
        </p:spPr>
        <p:txBody>
          <a:bodyPr wrap="none">
            <a:noAutofit/>
          </a:bodyPr>
          <a:lstStyle/>
          <a:p>
            <a:pPr algn="ctr" defTabSz="914400" fontAlgn="ctr">
              <a:lnSpc>
                <a:spcPts val="1800"/>
              </a:lnSpc>
            </a:pPr>
            <a:endParaRPr lang="en-US" altLang="zh-CN" sz="1200" b="1" kern="0">
              <a:solidFill>
                <a:prstClr val="black"/>
              </a:solidFill>
              <a:latin typeface="Huawei Sans" panose="020C0503030203020204" pitchFamily="34" charset="0"/>
              <a:ea typeface="方正兰亭黑简体" panose="02000000000000000000" pitchFamily="2" charset="-122"/>
            </a:endParaRPr>
          </a:p>
        </p:txBody>
      </p:sp>
      <p:cxnSp>
        <p:nvCxnSpPr>
          <p:cNvPr id="81" name="直接连接符 80"/>
          <p:cNvCxnSpPr>
            <a:stCxn id="88" idx="0"/>
            <a:endCxn id="86" idx="2"/>
          </p:cNvCxnSpPr>
          <p:nvPr/>
        </p:nvCxnSpPr>
        <p:spPr bwMode="gray">
          <a:xfrm flipH="1" flipV="1">
            <a:off x="1562620" y="2325552"/>
            <a:ext cx="1" cy="2437122"/>
          </a:xfrm>
          <a:prstGeom prst="line">
            <a:avLst/>
          </a:prstGeom>
          <a:noFill/>
          <a:ln w="6350" cap="flat" cmpd="sng" algn="ctr">
            <a:solidFill>
              <a:sysClr val="window" lastClr="FFFFFF">
                <a:lumMod val="50000"/>
              </a:sysClr>
            </a:solidFill>
            <a:prstDash val="solid"/>
            <a:miter lim="800000"/>
          </a:ln>
          <a:effectLst/>
        </p:spPr>
      </p:cxnSp>
      <p:sp>
        <p:nvSpPr>
          <p:cNvPr id="82" name="圆角矩形 81"/>
          <p:cNvSpPr/>
          <p:nvPr/>
        </p:nvSpPr>
        <p:spPr bwMode="gray">
          <a:xfrm>
            <a:off x="6211611" y="1648601"/>
            <a:ext cx="5403477" cy="4473930"/>
          </a:xfrm>
          <a:prstGeom prst="roundRect">
            <a:avLst>
              <a:gd name="adj" fmla="val 898"/>
            </a:avLst>
          </a:prstGeom>
          <a:noFill/>
          <a:ln w="12700" cap="flat" cmpd="sng" algn="ctr">
            <a:solidFill>
              <a:sysClr val="window" lastClr="FFFFFF">
                <a:lumMod val="85000"/>
              </a:sys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endParaRPr>
          </a:p>
        </p:txBody>
      </p:sp>
      <p:sp>
        <p:nvSpPr>
          <p:cNvPr id="83" name="文本框 82"/>
          <p:cNvSpPr txBox="1"/>
          <p:nvPr/>
        </p:nvSpPr>
        <p:spPr bwMode="gray">
          <a:xfrm>
            <a:off x="522287" y="1225987"/>
            <a:ext cx="5594306"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smtClean="0">
                <a:latin typeface="Huawei Sans" panose="020C0503030203020204" pitchFamily="34" charset="0"/>
              </a:rPr>
              <a:t>Network management requirements and overview of LLDP</a:t>
            </a:r>
            <a:endParaRPr lang="en-US" altLang="zh-CN" sz="1400">
              <a:latin typeface="Huawei Sans" panose="020C0503030203020204" pitchFamily="34" charset="0"/>
            </a:endParaRPr>
          </a:p>
        </p:txBody>
      </p:sp>
      <p:sp>
        <p:nvSpPr>
          <p:cNvPr id="84" name="文本框 83"/>
          <p:cNvSpPr txBox="1"/>
          <p:nvPr/>
        </p:nvSpPr>
        <p:spPr bwMode="gray">
          <a:xfrm>
            <a:off x="6211611" y="1225987"/>
            <a:ext cx="5403478"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smtClean="0">
                <a:latin typeface="Huawei Sans" panose="020C0503030203020204" pitchFamily="34" charset="0"/>
              </a:rPr>
              <a:t>Application of LLDP in Huawei </a:t>
            </a:r>
            <a:r>
              <a:rPr lang="en-US" sz="1400" err="1" smtClean="0">
                <a:latin typeface="Huawei Sans" panose="020C0503030203020204" pitchFamily="34" charset="0"/>
              </a:rPr>
              <a:t>CloudCampus</a:t>
            </a:r>
            <a:r>
              <a:rPr lang="en-US" sz="1400" smtClean="0">
                <a:latin typeface="Huawei Sans" panose="020C0503030203020204" pitchFamily="34" charset="0"/>
              </a:rPr>
              <a:t> solution</a:t>
            </a:r>
            <a:endParaRPr lang="en-US" altLang="zh-CN" sz="1400">
              <a:latin typeface="Huawei Sans" panose="020C0503030203020204" pitchFamily="34" charset="0"/>
            </a:endParaRPr>
          </a:p>
        </p:txBody>
      </p:sp>
      <p:sp>
        <p:nvSpPr>
          <p:cNvPr id="85" name="圆角矩形 84"/>
          <p:cNvSpPr/>
          <p:nvPr/>
        </p:nvSpPr>
        <p:spPr bwMode="gray">
          <a:xfrm>
            <a:off x="522288" y="1648601"/>
            <a:ext cx="5594305" cy="4473930"/>
          </a:xfrm>
          <a:prstGeom prst="roundRect">
            <a:avLst>
              <a:gd name="adj" fmla="val 898"/>
            </a:avLst>
          </a:prstGeom>
          <a:noFill/>
          <a:ln w="12700" cap="flat" cmpd="sng" algn="ctr">
            <a:solidFill>
              <a:sysClr val="window" lastClr="FFFFFF">
                <a:lumMod val="85000"/>
              </a:sys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endParaRPr>
          </a:p>
        </p:txBody>
      </p:sp>
      <p:pic>
        <p:nvPicPr>
          <p:cNvPr id="86" name="图片 86" descr="核心交换机.png"/>
          <p:cNvPicPr>
            <a:picLocks noChangeAspect="1"/>
          </p:cNvPicPr>
          <p:nvPr/>
        </p:nvPicPr>
        <p:blipFill>
          <a:blip r:embed="rId3" cstate="print"/>
          <a:stretch>
            <a:fillRect/>
          </a:stretch>
        </p:blipFill>
        <p:spPr bwMode="gray">
          <a:xfrm>
            <a:off x="1317165" y="1923898"/>
            <a:ext cx="490909" cy="401654"/>
          </a:xfrm>
          <a:prstGeom prst="rect">
            <a:avLst/>
          </a:prstGeom>
        </p:spPr>
      </p:pic>
      <p:pic>
        <p:nvPicPr>
          <p:cNvPr id="87" name="图片 87" descr="汇聚交换机.png"/>
          <p:cNvPicPr>
            <a:picLocks noChangeAspect="1"/>
          </p:cNvPicPr>
          <p:nvPr/>
        </p:nvPicPr>
        <p:blipFill>
          <a:blip r:embed="rId4" cstate="print"/>
          <a:stretch>
            <a:fillRect/>
          </a:stretch>
        </p:blipFill>
        <p:spPr bwMode="gray">
          <a:xfrm>
            <a:off x="1317166" y="3026168"/>
            <a:ext cx="490909" cy="401654"/>
          </a:xfrm>
          <a:prstGeom prst="rect">
            <a:avLst/>
          </a:prstGeom>
        </p:spPr>
      </p:pic>
      <p:pic>
        <p:nvPicPr>
          <p:cNvPr id="88" name="图片 76" descr="接入交换机.png"/>
          <p:cNvPicPr>
            <a:picLocks noChangeAspect="1"/>
          </p:cNvPicPr>
          <p:nvPr/>
        </p:nvPicPr>
        <p:blipFill>
          <a:blip r:embed="rId5" cstate="print"/>
          <a:stretch>
            <a:fillRect/>
          </a:stretch>
        </p:blipFill>
        <p:spPr bwMode="gray">
          <a:xfrm>
            <a:off x="1317166" y="4762674"/>
            <a:ext cx="490909" cy="401654"/>
          </a:xfrm>
          <a:prstGeom prst="rect">
            <a:avLst/>
          </a:prstGeom>
        </p:spPr>
      </p:pic>
      <p:sp>
        <p:nvSpPr>
          <p:cNvPr id="89" name="矩形 88"/>
          <p:cNvSpPr/>
          <p:nvPr/>
        </p:nvSpPr>
        <p:spPr bwMode="gray">
          <a:xfrm>
            <a:off x="1862534" y="1729033"/>
            <a:ext cx="4243202" cy="3298339"/>
          </a:xfrm>
          <a:prstGeom prst="rect">
            <a:avLst/>
          </a:prstGeom>
        </p:spPr>
        <p:txBody>
          <a:bodyPr wrap="square">
            <a:spAutoFit/>
          </a:bodyPr>
          <a:lstStyle/>
          <a:p>
            <a:pPr marL="176213" indent="-176213" fontAlgn="ctr">
              <a:lnSpc>
                <a:spcPts val="2000"/>
              </a:lnSpc>
              <a:spcAft>
                <a:spcPts val="600"/>
              </a:spcAft>
              <a:buSzPct val="50000"/>
              <a:buFont typeface="Wingdings" panose="05000000000000000000" pitchFamily="2" charset="2"/>
              <a:buChar char="l"/>
            </a:pPr>
            <a:r>
              <a:rPr lang="en-US" sz="1200" dirty="0" smtClean="0">
                <a:latin typeface="Huawei Sans" panose="020C0503030203020204" pitchFamily="34" charset="0"/>
              </a:rPr>
              <a:t>Most network management systems (NMSs) can detect Layer 3 network topologies, but cannot detect detailed Layer 2 topologies or configuration conflicts.</a:t>
            </a:r>
          </a:p>
          <a:p>
            <a:pPr marL="176213" indent="-176213" fontAlgn="ctr">
              <a:lnSpc>
                <a:spcPts val="2000"/>
              </a:lnSpc>
              <a:spcAft>
                <a:spcPts val="600"/>
              </a:spcAft>
              <a:buSzPct val="50000"/>
              <a:buFont typeface="Wingdings" panose="05000000000000000000" pitchFamily="2" charset="2"/>
              <a:buChar char="l"/>
            </a:pPr>
            <a:r>
              <a:rPr lang="en-US" sz="1200" dirty="0" smtClean="0">
                <a:latin typeface="Huawei Sans" panose="020C0503030203020204" pitchFamily="34" charset="0"/>
              </a:rPr>
              <a:t>LLDP provides a standard link-layer discovery method. It can:</a:t>
            </a:r>
          </a:p>
          <a:p>
            <a:pPr marL="360363" lvl="1" indent="-184150" defTabSz="914034" fontAlgn="ctr">
              <a:lnSpc>
                <a:spcPts val="2000"/>
              </a:lnSpc>
              <a:spcAft>
                <a:spcPts val="600"/>
              </a:spcAft>
              <a:buSzPct val="50000"/>
              <a:buFont typeface="Wingdings" panose="05000000000000000000" pitchFamily="2" charset="2"/>
              <a:buChar char="p"/>
            </a:pPr>
            <a:r>
              <a:rPr lang="en-US" sz="1200" dirty="0" smtClean="0">
                <a:latin typeface="Huawei Sans" panose="020C0503030203020204" pitchFamily="34" charset="0"/>
              </a:rPr>
              <a:t>Obtain the topology status of the connected devices.</a:t>
            </a:r>
            <a:endParaRPr lang="en-US" altLang="zh-CN" sz="1200" dirty="0" smtClean="0">
              <a:latin typeface="Huawei Sans" panose="020C0503030203020204" pitchFamily="34" charset="0"/>
              <a:ea typeface="方正兰亭黑简体" panose="02000000000000000000" pitchFamily="2" charset="-122"/>
            </a:endParaRPr>
          </a:p>
          <a:p>
            <a:pPr marL="360363" lvl="1" indent="-184150" defTabSz="914034" fontAlgn="ctr">
              <a:lnSpc>
                <a:spcPts val="2000"/>
              </a:lnSpc>
              <a:spcAft>
                <a:spcPts val="600"/>
              </a:spcAft>
              <a:buSzPct val="50000"/>
              <a:buFont typeface="Wingdings" panose="05000000000000000000" pitchFamily="2" charset="2"/>
              <a:buChar char="p"/>
            </a:pPr>
            <a:r>
              <a:rPr lang="en-US" sz="1200" dirty="0" smtClean="0">
                <a:latin typeface="Huawei Sans" panose="020C0503030203020204" pitchFamily="34" charset="0"/>
              </a:rPr>
              <a:t>Display paths between devices.</a:t>
            </a:r>
            <a:endParaRPr lang="en-US" altLang="zh-CN" sz="1200" dirty="0" smtClean="0">
              <a:latin typeface="Huawei Sans" panose="020C0503030203020204" pitchFamily="34" charset="0"/>
              <a:ea typeface="方正兰亭黑简体" panose="02000000000000000000" pitchFamily="2" charset="-122"/>
            </a:endParaRPr>
          </a:p>
          <a:p>
            <a:pPr marL="360363" lvl="1" indent="-184150" defTabSz="914034" fontAlgn="ctr">
              <a:lnSpc>
                <a:spcPts val="2000"/>
              </a:lnSpc>
              <a:spcAft>
                <a:spcPts val="600"/>
              </a:spcAft>
              <a:buSzPct val="50000"/>
              <a:buFont typeface="Wingdings" panose="05000000000000000000" pitchFamily="2" charset="2"/>
              <a:buChar char="p"/>
            </a:pPr>
            <a:r>
              <a:rPr lang="en-US" sz="1200" dirty="0" smtClean="0">
                <a:latin typeface="Huawei Sans" panose="020C0503030203020204" pitchFamily="34" charset="0"/>
              </a:rPr>
              <a:t>Detect configuration conflicts between devices and queries network failure cause.</a:t>
            </a:r>
            <a:endParaRPr lang="en-US" altLang="zh-CN" sz="1200" dirty="0" smtClean="0">
              <a:latin typeface="Huawei Sans" panose="020C0503030203020204" pitchFamily="34" charset="0"/>
              <a:ea typeface="方正兰亭黑简体" panose="02000000000000000000" pitchFamily="2" charset="-122"/>
            </a:endParaRPr>
          </a:p>
          <a:p>
            <a:pPr marL="176213" indent="-176213" fontAlgn="ctr">
              <a:lnSpc>
                <a:spcPts val="2000"/>
              </a:lnSpc>
              <a:spcAft>
                <a:spcPts val="600"/>
              </a:spcAft>
              <a:buSzPct val="50000"/>
              <a:buFont typeface="Wingdings" panose="05000000000000000000" pitchFamily="2" charset="2"/>
              <a:buChar char="l"/>
            </a:pPr>
            <a:r>
              <a:rPr lang="en-US" sz="1200" dirty="0" smtClean="0">
                <a:latin typeface="Huawei Sans" panose="020C0503030203020204" pitchFamily="34" charset="0"/>
              </a:rPr>
              <a:t>You can use an NMS to monitor the link status on devices running LLDP and quickly locate network faults.</a:t>
            </a:r>
            <a:endParaRPr lang="en-US" altLang="zh-CN" sz="1200" dirty="0">
              <a:latin typeface="Huawei Sans" panose="020C0503030203020204" pitchFamily="34" charset="0"/>
            </a:endParaRPr>
          </a:p>
        </p:txBody>
      </p:sp>
      <p:cxnSp>
        <p:nvCxnSpPr>
          <p:cNvPr id="90" name="直接连接符 89"/>
          <p:cNvCxnSpPr/>
          <p:nvPr/>
        </p:nvCxnSpPr>
        <p:spPr bwMode="gray">
          <a:xfrm flipH="1">
            <a:off x="1476661" y="2339077"/>
            <a:ext cx="1" cy="666787"/>
          </a:xfrm>
          <a:prstGeom prst="line">
            <a:avLst/>
          </a:prstGeom>
          <a:noFill/>
          <a:ln w="19050" algn="ctr">
            <a:solidFill>
              <a:srgbClr val="EC7061"/>
            </a:solidFill>
            <a:prstDash val="solid"/>
            <a:round/>
            <a:headEnd type="triangle" w="med" len="med"/>
            <a:tailEnd type="triangle" w="med" len="med"/>
          </a:ln>
        </p:spPr>
      </p:cxnSp>
      <p:cxnSp>
        <p:nvCxnSpPr>
          <p:cNvPr id="91" name="直接连接符 90"/>
          <p:cNvCxnSpPr/>
          <p:nvPr/>
        </p:nvCxnSpPr>
        <p:spPr bwMode="gray">
          <a:xfrm>
            <a:off x="1476662" y="3457003"/>
            <a:ext cx="0" cy="1260000"/>
          </a:xfrm>
          <a:prstGeom prst="line">
            <a:avLst/>
          </a:prstGeom>
          <a:noFill/>
          <a:ln w="19050" algn="ctr">
            <a:solidFill>
              <a:srgbClr val="EC7061"/>
            </a:solidFill>
            <a:prstDash val="solid"/>
            <a:round/>
            <a:headEnd type="triangle" w="med" len="med"/>
            <a:tailEnd type="triangle" w="med" len="med"/>
          </a:ln>
        </p:spPr>
      </p:cxnSp>
      <p:sp>
        <p:nvSpPr>
          <p:cNvPr id="92" name="文本框 91"/>
          <p:cNvSpPr txBox="1"/>
          <p:nvPr/>
        </p:nvSpPr>
        <p:spPr bwMode="gray">
          <a:xfrm>
            <a:off x="818081" y="2026298"/>
            <a:ext cx="518091" cy="276999"/>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1" smtClean="0">
                <a:solidFill>
                  <a:prstClr val="black"/>
                </a:solidFill>
                <a:latin typeface="Huawei Sans" panose="020C0503030203020204" pitchFamily="34" charset="0"/>
              </a:rPr>
              <a:t>SW1</a:t>
            </a:r>
            <a:endParaRPr kumimoji="0" lang="en-US" altLang="zh-CN" sz="1200" b="1"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93" name="文本框 92"/>
          <p:cNvSpPr txBox="1"/>
          <p:nvPr/>
        </p:nvSpPr>
        <p:spPr bwMode="gray">
          <a:xfrm>
            <a:off x="818081" y="3085178"/>
            <a:ext cx="518091" cy="276999"/>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1" smtClean="0">
                <a:solidFill>
                  <a:prstClr val="black"/>
                </a:solidFill>
                <a:latin typeface="Huawei Sans" panose="020C0503030203020204" pitchFamily="34" charset="0"/>
              </a:rPr>
              <a:t>SW2</a:t>
            </a:r>
            <a:endParaRPr kumimoji="0" lang="en-US" altLang="zh-CN" sz="1200" b="1"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94" name="文本框 93"/>
          <p:cNvSpPr txBox="1"/>
          <p:nvPr/>
        </p:nvSpPr>
        <p:spPr bwMode="gray">
          <a:xfrm>
            <a:off x="818081" y="4842197"/>
            <a:ext cx="518091" cy="276999"/>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1" smtClean="0">
                <a:solidFill>
                  <a:prstClr val="black"/>
                </a:solidFill>
                <a:latin typeface="Huawei Sans" panose="020C0503030203020204" pitchFamily="34" charset="0"/>
              </a:rPr>
              <a:t>SW3</a:t>
            </a:r>
            <a:endParaRPr kumimoji="0" lang="en-US" altLang="zh-CN" sz="1200" b="1"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95" name="文本框 94"/>
          <p:cNvSpPr txBox="1"/>
          <p:nvPr/>
        </p:nvSpPr>
        <p:spPr bwMode="gray">
          <a:xfrm rot="16200000">
            <a:off x="1289523" y="4271998"/>
            <a:ext cx="768148" cy="276999"/>
          </a:xfrm>
          <a:prstGeom prst="rect">
            <a:avLst/>
          </a:prstGeom>
          <a:noFill/>
        </p:spPr>
        <p:txBody>
          <a:bodyPr wrap="squar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smtClean="0">
                <a:solidFill>
                  <a:prstClr val="black"/>
                </a:solidFill>
                <a:latin typeface="Huawei Sans" panose="020C0503030203020204" pitchFamily="34" charset="0"/>
              </a:rPr>
              <a:t>GE1/0/1</a:t>
            </a: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96" name="文本框 95"/>
          <p:cNvSpPr txBox="1"/>
          <p:nvPr/>
        </p:nvSpPr>
        <p:spPr bwMode="gray">
          <a:xfrm rot="16042767">
            <a:off x="1263503" y="3563180"/>
            <a:ext cx="820188" cy="276999"/>
          </a:xfrm>
          <a:prstGeom prst="rect">
            <a:avLst/>
          </a:prstGeom>
          <a:noFill/>
        </p:spPr>
        <p:txBody>
          <a:bodyPr wrap="squar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smtClean="0">
                <a:solidFill>
                  <a:prstClr val="black"/>
                </a:solidFill>
                <a:latin typeface="Huawei Sans" panose="020C0503030203020204" pitchFamily="34" charset="0"/>
              </a:rPr>
              <a:t>GE1/0/1</a:t>
            </a: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97" name="矩形 96"/>
          <p:cNvSpPr/>
          <p:nvPr/>
        </p:nvSpPr>
        <p:spPr bwMode="gray">
          <a:xfrm>
            <a:off x="642390" y="5391314"/>
            <a:ext cx="4273721" cy="646331"/>
          </a:xfrm>
          <a:prstGeom prst="rect">
            <a:avLst/>
          </a:prstGeom>
          <a:solidFill>
            <a:schemeClr val="bg1">
              <a:lumMod val="85000"/>
            </a:schemeClr>
          </a:solidFill>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[SW3] display </a:t>
            </a:r>
            <a:r>
              <a:rPr lang="en-US" sz="1200" b="0" dirty="0" err="1" smtClean="0">
                <a:solidFill>
                  <a:prstClr val="black"/>
                </a:solidFill>
                <a:latin typeface="Huawei Sans" panose="020C0503030203020204" pitchFamily="34" charset="0"/>
              </a:rPr>
              <a:t>lldp</a:t>
            </a:r>
            <a:r>
              <a:rPr lang="en-US" sz="1200" b="0" dirty="0" smtClean="0">
                <a:solidFill>
                  <a:prstClr val="black"/>
                </a:solidFill>
                <a:latin typeface="Huawei Sans" panose="020C0503030203020204" pitchFamily="34" charset="0"/>
              </a:rPr>
              <a:t> neighbor brief</a:t>
            </a:r>
          </a:p>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Local </a:t>
            </a:r>
            <a:r>
              <a:rPr lang="en-US" sz="1200" b="0" dirty="0" err="1" smtClean="0">
                <a:solidFill>
                  <a:prstClr val="black"/>
                </a:solidFill>
                <a:latin typeface="Huawei Sans" panose="020C0503030203020204" pitchFamily="34" charset="0"/>
              </a:rPr>
              <a:t>Intf</a:t>
            </a:r>
            <a:r>
              <a:rPr lang="en-US" sz="1200" b="0" dirty="0" smtClean="0">
                <a:solidFill>
                  <a:prstClr val="black"/>
                </a:solidFill>
                <a:latin typeface="Huawei Sans" panose="020C0503030203020204" pitchFamily="34" charset="0"/>
              </a:rPr>
              <a:t>  	Neighbor Dev   Neighbor </a:t>
            </a:r>
            <a:r>
              <a:rPr lang="en-US" sz="1200" b="0" dirty="0" err="1" smtClean="0">
                <a:solidFill>
                  <a:prstClr val="black"/>
                </a:solidFill>
                <a:latin typeface="Huawei Sans" panose="020C0503030203020204" pitchFamily="34" charset="0"/>
              </a:rPr>
              <a:t>Intf</a:t>
            </a:r>
            <a:r>
              <a:rPr lang="en-US" sz="1200" b="0" dirty="0" smtClean="0">
                <a:solidFill>
                  <a:prstClr val="black"/>
                </a:solidFill>
                <a:latin typeface="Huawei Sans" panose="020C0503030203020204" pitchFamily="34" charset="0"/>
              </a:rPr>
              <a:t>      </a:t>
            </a:r>
            <a:r>
              <a:rPr lang="en-US" sz="1200" b="0" dirty="0" err="1" smtClean="0">
                <a:solidFill>
                  <a:prstClr val="black"/>
                </a:solidFill>
                <a:latin typeface="Huawei Sans" panose="020C0503030203020204" pitchFamily="34" charset="0"/>
              </a:rPr>
              <a:t>Exptime</a:t>
            </a:r>
            <a:r>
              <a:rPr lang="en-US" sz="1200" b="0" dirty="0" smtClean="0">
                <a:solidFill>
                  <a:prstClr val="black"/>
                </a:solidFill>
                <a:latin typeface="Huawei Sans" panose="020C0503030203020204" pitchFamily="34" charset="0"/>
              </a:rPr>
              <a:t>(s)         </a:t>
            </a:r>
          </a:p>
          <a:p>
            <a:pPr marL="0" marR="0" lvl="0" indent="0" defTabSz="914400" eaLnBrk="1" fontAlgn="ctr" latinLnBrk="0" hangingPunct="1">
              <a:lnSpc>
                <a:spcPct val="100000"/>
              </a:lnSpc>
              <a:spcBef>
                <a:spcPts val="0"/>
              </a:spcBef>
              <a:spcAft>
                <a:spcPts val="0"/>
              </a:spcAft>
              <a:buClrTx/>
              <a:buSzTx/>
              <a:buFontTx/>
              <a:buNone/>
              <a:tabLst/>
              <a:defRPr/>
            </a:pPr>
            <a:r>
              <a:rPr lang="en-US" sz="1200" b="0" dirty="0" smtClean="0">
                <a:solidFill>
                  <a:prstClr val="black"/>
                </a:solidFill>
                <a:latin typeface="Huawei Sans" panose="020C0503030203020204" pitchFamily="34" charset="0"/>
              </a:rPr>
              <a:t>GE1/0/1    	SW2	    GE1/0/1             101 </a:t>
            </a: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ndParaRPr>
          </a:p>
        </p:txBody>
      </p:sp>
      <p:pic>
        <p:nvPicPr>
          <p:cNvPr id="98" name="图片 86" descr="核心交换机.png"/>
          <p:cNvPicPr>
            <a:picLocks noChangeAspect="1"/>
          </p:cNvPicPr>
          <p:nvPr/>
        </p:nvPicPr>
        <p:blipFill>
          <a:blip r:embed="rId3" cstate="print"/>
          <a:stretch>
            <a:fillRect/>
          </a:stretch>
        </p:blipFill>
        <p:spPr bwMode="gray">
          <a:xfrm>
            <a:off x="7127430" y="3857211"/>
            <a:ext cx="368827" cy="301768"/>
          </a:xfrm>
          <a:prstGeom prst="rect">
            <a:avLst/>
          </a:prstGeom>
        </p:spPr>
      </p:pic>
      <p:pic>
        <p:nvPicPr>
          <p:cNvPr id="99" name="图片 87" descr="汇聚交换机.png"/>
          <p:cNvPicPr>
            <a:picLocks noChangeAspect="1"/>
          </p:cNvPicPr>
          <p:nvPr/>
        </p:nvPicPr>
        <p:blipFill>
          <a:blip r:embed="rId4" cstate="print"/>
          <a:stretch>
            <a:fillRect/>
          </a:stretch>
        </p:blipFill>
        <p:spPr bwMode="gray">
          <a:xfrm>
            <a:off x="6481845" y="4637567"/>
            <a:ext cx="368827" cy="301768"/>
          </a:xfrm>
          <a:prstGeom prst="rect">
            <a:avLst/>
          </a:prstGeom>
        </p:spPr>
      </p:pic>
      <p:pic>
        <p:nvPicPr>
          <p:cNvPr id="100" name="图片 76" descr="接入交换机.png"/>
          <p:cNvPicPr>
            <a:picLocks noChangeAspect="1"/>
          </p:cNvPicPr>
          <p:nvPr/>
        </p:nvPicPr>
        <p:blipFill>
          <a:blip r:embed="rId5" cstate="print"/>
          <a:stretch>
            <a:fillRect/>
          </a:stretch>
        </p:blipFill>
        <p:spPr bwMode="gray">
          <a:xfrm>
            <a:off x="6485753" y="5354545"/>
            <a:ext cx="368827" cy="301768"/>
          </a:xfrm>
          <a:prstGeom prst="rect">
            <a:avLst/>
          </a:prstGeom>
        </p:spPr>
      </p:pic>
      <p:pic>
        <p:nvPicPr>
          <p:cNvPr id="101" name="图片 87" descr="汇聚交换机.png"/>
          <p:cNvPicPr>
            <a:picLocks noChangeAspect="1"/>
          </p:cNvPicPr>
          <p:nvPr/>
        </p:nvPicPr>
        <p:blipFill>
          <a:blip r:embed="rId4" cstate="print"/>
          <a:stretch>
            <a:fillRect/>
          </a:stretch>
        </p:blipFill>
        <p:spPr bwMode="gray">
          <a:xfrm>
            <a:off x="7769107" y="4637567"/>
            <a:ext cx="368827" cy="301768"/>
          </a:xfrm>
          <a:prstGeom prst="rect">
            <a:avLst/>
          </a:prstGeom>
        </p:spPr>
      </p:pic>
      <p:pic>
        <p:nvPicPr>
          <p:cNvPr id="102" name="图片 76" descr="接入交换机.png"/>
          <p:cNvPicPr>
            <a:picLocks noChangeAspect="1"/>
          </p:cNvPicPr>
          <p:nvPr/>
        </p:nvPicPr>
        <p:blipFill>
          <a:blip r:embed="rId5" cstate="print"/>
          <a:stretch>
            <a:fillRect/>
          </a:stretch>
        </p:blipFill>
        <p:spPr bwMode="gray">
          <a:xfrm>
            <a:off x="7773015" y="5354545"/>
            <a:ext cx="368827" cy="301768"/>
          </a:xfrm>
          <a:prstGeom prst="rect">
            <a:avLst/>
          </a:prstGeom>
        </p:spPr>
      </p:pic>
      <p:grpSp>
        <p:nvGrpSpPr>
          <p:cNvPr id="103" name="组合 102"/>
          <p:cNvGrpSpPr/>
          <p:nvPr/>
        </p:nvGrpSpPr>
        <p:grpSpPr bwMode="gray">
          <a:xfrm>
            <a:off x="6687094" y="4158979"/>
            <a:ext cx="1236737" cy="478588"/>
            <a:chOff x="6163707" y="4349571"/>
            <a:chExt cx="1490563" cy="478588"/>
          </a:xfrm>
        </p:grpSpPr>
        <p:cxnSp>
          <p:nvCxnSpPr>
            <p:cNvPr id="104" name="直接连接符 103"/>
            <p:cNvCxnSpPr/>
            <p:nvPr/>
          </p:nvCxnSpPr>
          <p:spPr bwMode="gray">
            <a:xfrm flipH="1">
              <a:off x="6163707" y="4349571"/>
              <a:ext cx="645584" cy="478588"/>
            </a:xfrm>
            <a:prstGeom prst="line">
              <a:avLst/>
            </a:prstGeom>
            <a:noFill/>
            <a:ln w="19050" algn="ctr">
              <a:solidFill>
                <a:srgbClr val="EC7061"/>
              </a:solidFill>
              <a:prstDash val="solid"/>
              <a:round/>
              <a:headEnd type="triangle" w="med" len="med"/>
              <a:tailEnd type="triangle" w="med" len="med"/>
            </a:ln>
          </p:spPr>
        </p:cxnSp>
        <p:cxnSp>
          <p:nvCxnSpPr>
            <p:cNvPr id="105" name="直接连接符 104"/>
            <p:cNvCxnSpPr/>
            <p:nvPr/>
          </p:nvCxnSpPr>
          <p:spPr bwMode="gray">
            <a:xfrm>
              <a:off x="7012594" y="4349571"/>
              <a:ext cx="641676" cy="478588"/>
            </a:xfrm>
            <a:prstGeom prst="line">
              <a:avLst/>
            </a:prstGeom>
            <a:noFill/>
            <a:ln w="19050" algn="ctr">
              <a:solidFill>
                <a:srgbClr val="EC7061"/>
              </a:solidFill>
              <a:prstDash val="solid"/>
              <a:round/>
              <a:headEnd type="triangle" w="med" len="med"/>
              <a:tailEnd type="triangle" w="med" len="med"/>
            </a:ln>
          </p:spPr>
        </p:cxnSp>
      </p:grpSp>
      <p:cxnSp>
        <p:nvCxnSpPr>
          <p:cNvPr id="106" name="直接连接符 105"/>
          <p:cNvCxnSpPr>
            <a:stCxn id="99" idx="2"/>
            <a:endCxn id="100" idx="0"/>
          </p:cNvCxnSpPr>
          <p:nvPr/>
        </p:nvCxnSpPr>
        <p:spPr bwMode="gray">
          <a:xfrm>
            <a:off x="6666259" y="4939335"/>
            <a:ext cx="3908" cy="415210"/>
          </a:xfrm>
          <a:prstGeom prst="line">
            <a:avLst/>
          </a:prstGeom>
          <a:noFill/>
          <a:ln w="19050" algn="ctr">
            <a:solidFill>
              <a:srgbClr val="EC7061"/>
            </a:solidFill>
            <a:prstDash val="solid"/>
            <a:round/>
            <a:headEnd type="triangle" w="med" len="med"/>
            <a:tailEnd type="triangle" w="med" len="med"/>
          </a:ln>
        </p:spPr>
      </p:cxnSp>
      <p:cxnSp>
        <p:nvCxnSpPr>
          <p:cNvPr id="107" name="直接连接符 106"/>
          <p:cNvCxnSpPr/>
          <p:nvPr/>
        </p:nvCxnSpPr>
        <p:spPr bwMode="gray">
          <a:xfrm>
            <a:off x="7953520" y="4939335"/>
            <a:ext cx="3908" cy="415210"/>
          </a:xfrm>
          <a:prstGeom prst="line">
            <a:avLst/>
          </a:prstGeom>
          <a:noFill/>
          <a:ln w="19050" algn="ctr">
            <a:solidFill>
              <a:srgbClr val="EC7061"/>
            </a:solidFill>
            <a:prstDash val="solid"/>
            <a:round/>
            <a:headEnd type="triangle" w="med" len="med"/>
            <a:tailEnd type="triangle" w="med" len="med"/>
          </a:ln>
        </p:spPr>
      </p:cxnSp>
      <p:pic>
        <p:nvPicPr>
          <p:cNvPr id="108" name="图片 10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450891" y="2005815"/>
            <a:ext cx="1792651" cy="330612"/>
          </a:xfrm>
          <a:prstGeom prst="rect">
            <a:avLst/>
          </a:prstGeom>
        </p:spPr>
      </p:pic>
      <p:sp>
        <p:nvSpPr>
          <p:cNvPr id="109" name="文本框 108"/>
          <p:cNvSpPr txBox="1"/>
          <p:nvPr/>
        </p:nvSpPr>
        <p:spPr bwMode="gray">
          <a:xfrm>
            <a:off x="6796167" y="3215212"/>
            <a:ext cx="1570446" cy="646331"/>
          </a:xfrm>
          <a:prstGeom prst="rect">
            <a:avLst/>
          </a:prstGeom>
          <a:noFill/>
        </p:spPr>
        <p:txBody>
          <a:bodyPr wrap="square" rtlCol="0">
            <a:spAutoFit/>
          </a:bodyPr>
          <a:lstStyle/>
          <a:p>
            <a:pPr fontAlgn="ctr"/>
            <a:r>
              <a:rPr lang="en-US" sz="1200" smtClean="0">
                <a:latin typeface="Huawei Sans" panose="020C0503030203020204" pitchFamily="34" charset="0"/>
              </a:rPr>
              <a:t>The device reports LLDP information to the controller.</a:t>
            </a:r>
            <a:endParaRPr lang="en-US" altLang="zh-CN" sz="1200">
              <a:latin typeface="Huawei Sans" panose="020C0503030203020204" pitchFamily="34" charset="0"/>
            </a:endParaRPr>
          </a:p>
        </p:txBody>
      </p:sp>
      <p:sp>
        <p:nvSpPr>
          <p:cNvPr id="111" name="椭圆 110"/>
          <p:cNvSpPr>
            <a:spLocks noChangeAspect="1"/>
          </p:cNvSpPr>
          <p:nvPr/>
        </p:nvSpPr>
        <p:spPr bwMode="gray">
          <a:xfrm>
            <a:off x="6999092" y="4757869"/>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1</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112" name="椭圆 111"/>
          <p:cNvSpPr>
            <a:spLocks noChangeAspect="1"/>
          </p:cNvSpPr>
          <p:nvPr/>
        </p:nvSpPr>
        <p:spPr bwMode="gray">
          <a:xfrm>
            <a:off x="6566035" y="3463869"/>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2</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113" name="椭圆 112"/>
          <p:cNvSpPr>
            <a:spLocks noChangeAspect="1"/>
          </p:cNvSpPr>
          <p:nvPr/>
        </p:nvSpPr>
        <p:spPr bwMode="gray">
          <a:xfrm>
            <a:off x="8955215" y="4075783"/>
            <a:ext cx="208265" cy="208265"/>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3</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114" name="文本框 113"/>
          <p:cNvSpPr txBox="1"/>
          <p:nvPr/>
        </p:nvSpPr>
        <p:spPr bwMode="gray">
          <a:xfrm>
            <a:off x="9185347" y="3870920"/>
            <a:ext cx="2407874" cy="830997"/>
          </a:xfrm>
          <a:prstGeom prst="rect">
            <a:avLst/>
          </a:prstGeom>
          <a:noFill/>
        </p:spPr>
        <p:txBody>
          <a:bodyPr wrap="square" rtlCol="0">
            <a:spAutoFit/>
          </a:bodyPr>
          <a:lstStyle/>
          <a:p>
            <a:pPr fontAlgn="ctr"/>
            <a:r>
              <a:rPr lang="en-US" sz="1200" dirty="0" smtClean="0">
                <a:latin typeface="Huawei Sans" panose="020C0503030203020204" pitchFamily="34" charset="0"/>
              </a:rPr>
              <a:t>The controller restores and displays the network topology based on the LLDP information reported by devices.</a:t>
            </a:r>
            <a:endParaRPr lang="en-US" altLang="zh-CN" sz="1200" dirty="0">
              <a:latin typeface="Huawei Sans" panose="020C0503030203020204" pitchFamily="34" charset="0"/>
            </a:endParaRPr>
          </a:p>
        </p:txBody>
      </p:sp>
      <p:pic>
        <p:nvPicPr>
          <p:cNvPr id="115" name="图片 76" descr="接入交换机.png"/>
          <p:cNvPicPr>
            <a:picLocks noChangeAspect="1"/>
          </p:cNvPicPr>
          <p:nvPr/>
        </p:nvPicPr>
        <p:blipFill>
          <a:blip r:embed="rId5" cstate="print"/>
          <a:stretch>
            <a:fillRect/>
          </a:stretch>
        </p:blipFill>
        <p:spPr bwMode="gray">
          <a:xfrm>
            <a:off x="7124814" y="5354545"/>
            <a:ext cx="368827" cy="301768"/>
          </a:xfrm>
          <a:prstGeom prst="rect">
            <a:avLst/>
          </a:prstGeom>
        </p:spPr>
      </p:pic>
      <p:cxnSp>
        <p:nvCxnSpPr>
          <p:cNvPr id="116" name="直接连接符 115"/>
          <p:cNvCxnSpPr>
            <a:stCxn id="98" idx="2"/>
          </p:cNvCxnSpPr>
          <p:nvPr/>
        </p:nvCxnSpPr>
        <p:spPr bwMode="gray">
          <a:xfrm>
            <a:off x="7311844" y="4158979"/>
            <a:ext cx="3907" cy="1195566"/>
          </a:xfrm>
          <a:prstGeom prst="line">
            <a:avLst/>
          </a:prstGeom>
          <a:noFill/>
          <a:ln w="19050" algn="ctr">
            <a:solidFill>
              <a:srgbClr val="EC7061"/>
            </a:solidFill>
            <a:prstDash val="solid"/>
            <a:round/>
            <a:headEnd type="triangle" w="med" len="med"/>
            <a:tailEnd type="triangle" w="med" len="med"/>
          </a:ln>
        </p:spPr>
      </p:cxnSp>
    </p:spTree>
    <p:extLst>
      <p:ext uri="{BB962C8B-B14F-4D97-AF65-F5344CB8AC3E}">
        <p14:creationId xmlns:p14="http://schemas.microsoft.com/office/powerpoint/2010/main" val="198077965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Telemetry</a:t>
            </a:r>
            <a:endParaRPr lang="en-US" altLang="zh-CN"/>
          </a:p>
        </p:txBody>
      </p:sp>
      <p:sp>
        <p:nvSpPr>
          <p:cNvPr id="3" name="文本占位符 2"/>
          <p:cNvSpPr>
            <a:spLocks noGrp="1"/>
          </p:cNvSpPr>
          <p:nvPr>
            <p:ph type="body" sz="quarter" idx="10"/>
          </p:nvPr>
        </p:nvSpPr>
        <p:spPr bwMode="gray"/>
        <p:txBody>
          <a:bodyPr/>
          <a:lstStyle/>
          <a:p>
            <a:pPr algn="l"/>
            <a:r>
              <a:rPr lang="en-US" sz="1600" dirty="0" smtClean="0"/>
              <a:t>Telemetry, also called network telemetry, is a technology that remotely collects data from physical or virtual devices at a </a:t>
            </a:r>
            <a:r>
              <a:rPr lang="en-US" sz="1600" b="1" dirty="0" smtClean="0">
                <a:solidFill>
                  <a:srgbClr val="C7000B"/>
                </a:solidFill>
              </a:rPr>
              <a:t>high</a:t>
            </a:r>
            <a:r>
              <a:rPr lang="en-US" sz="1600" dirty="0" smtClean="0"/>
              <a:t> speed. Devices periodically send information such as interface traffic statistics, CPU usage, and memory usage to collectors in push mode. Compared with the conventional pull mode (request-response interaction), the push mode provides faster and real-time data collection.</a:t>
            </a:r>
          </a:p>
          <a:p>
            <a:pPr algn="l"/>
            <a:endParaRPr lang="en-US" altLang="zh-CN" sz="1600" dirty="0"/>
          </a:p>
        </p:txBody>
      </p:sp>
      <p:pic>
        <p:nvPicPr>
          <p:cNvPr id="5" name="图片 4">
            <a:extLst>
              <a:ext uri="{FF2B5EF4-FFF2-40B4-BE49-F238E27FC236}">
                <a16:creationId xmlns="" xmlns:a16="http://schemas.microsoft.com/office/drawing/2014/main" id="{B0D5661D-DEEA-43C9-A2FB-6249CBB1AC3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bwMode="gray">
          <a:xfrm>
            <a:off x="5953100" y="2607256"/>
            <a:ext cx="427834" cy="350824"/>
          </a:xfrm>
          <a:prstGeom prst="rect">
            <a:avLst/>
          </a:prstGeom>
        </p:spPr>
      </p:pic>
      <p:grpSp>
        <p:nvGrpSpPr>
          <p:cNvPr id="6" name="组合 5">
            <a:extLst>
              <a:ext uri="{FF2B5EF4-FFF2-40B4-BE49-F238E27FC236}">
                <a16:creationId xmlns="" xmlns:a16="http://schemas.microsoft.com/office/drawing/2014/main" id="{BE33A96B-7EBE-4549-BA4C-938F96356FEE}"/>
              </a:ext>
            </a:extLst>
          </p:cNvPr>
          <p:cNvGrpSpPr/>
          <p:nvPr/>
        </p:nvGrpSpPr>
        <p:grpSpPr bwMode="gray">
          <a:xfrm>
            <a:off x="5972116" y="5273484"/>
            <a:ext cx="725589" cy="519269"/>
            <a:chOff x="2771248" y="5810426"/>
            <a:chExt cx="915819" cy="655407"/>
          </a:xfrm>
        </p:grpSpPr>
        <p:sp>
          <p:nvSpPr>
            <p:cNvPr id="20" name="Freeform 159">
              <a:extLst>
                <a:ext uri="{FF2B5EF4-FFF2-40B4-BE49-F238E27FC236}">
                  <a16:creationId xmlns="" xmlns:a16="http://schemas.microsoft.com/office/drawing/2014/main" id="{DA18C563-2443-497D-AAAF-63A59F403C30}"/>
                </a:ext>
              </a:extLst>
            </p:cNvPr>
            <p:cNvSpPr/>
            <p:nvPr/>
          </p:nvSpPr>
          <p:spPr bwMode="gray">
            <a:xfrm flipH="1">
              <a:off x="2935429" y="5810426"/>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rgbClr val="86D3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300">
                <a:solidFill>
                  <a:schemeClr val="tx1"/>
                </a:solidFill>
                <a:latin typeface="Huawei Sans" panose="020C0503030203020204" pitchFamily="34" charset="0"/>
              </a:endParaRPr>
            </a:p>
          </p:txBody>
        </p:sp>
        <p:pic>
          <p:nvPicPr>
            <p:cNvPr id="21" name="图片 20">
              <a:extLst>
                <a:ext uri="{FF2B5EF4-FFF2-40B4-BE49-F238E27FC236}">
                  <a16:creationId xmlns="" xmlns:a16="http://schemas.microsoft.com/office/drawing/2014/main" id="{7A1063F3-A8CC-4050-8C29-03DB95B43B0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771248" y="6023033"/>
              <a:ext cx="540000" cy="442800"/>
            </a:xfrm>
            <a:prstGeom prst="rect">
              <a:avLst/>
            </a:prstGeom>
          </p:spPr>
        </p:pic>
      </p:grpSp>
      <p:sp>
        <p:nvSpPr>
          <p:cNvPr id="7" name="文本框 6">
            <a:extLst>
              <a:ext uri="{FF2B5EF4-FFF2-40B4-BE49-F238E27FC236}">
                <a16:creationId xmlns="" xmlns:a16="http://schemas.microsoft.com/office/drawing/2014/main" id="{BDD4EFF4-4533-4FB5-97AB-07D3B0ED7CBB}"/>
              </a:ext>
            </a:extLst>
          </p:cNvPr>
          <p:cNvSpPr txBox="1"/>
          <p:nvPr/>
        </p:nvSpPr>
        <p:spPr bwMode="gray">
          <a:xfrm>
            <a:off x="5722053" y="2905358"/>
            <a:ext cx="889928" cy="276999"/>
          </a:xfrm>
          <a:prstGeom prst="rect">
            <a:avLst/>
          </a:prstGeom>
          <a:noFill/>
        </p:spPr>
        <p:txBody>
          <a:bodyPr wrap="square" rtlCol="0" anchor="ctr">
            <a:spAutoFit/>
          </a:bodyPr>
          <a:lstStyle/>
          <a:p>
            <a:pPr algn="ctr" fontAlgn="ctr"/>
            <a:r>
              <a:rPr lang="en-US" sz="1200" dirty="0" smtClean="0">
                <a:latin typeface="Huawei Sans" panose="020C0503030203020204" pitchFamily="34" charset="0"/>
              </a:rPr>
              <a:t>Analyzer</a:t>
            </a:r>
            <a:endParaRPr lang="en-US" altLang="zh-CN" sz="1200" dirty="0">
              <a:latin typeface="Huawei Sans" panose="020C0503030203020204" pitchFamily="34" charset="0"/>
            </a:endParaRPr>
          </a:p>
        </p:txBody>
      </p:sp>
      <p:pic>
        <p:nvPicPr>
          <p:cNvPr id="8" name="图片 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351002" y="3967196"/>
            <a:ext cx="427834" cy="350824"/>
          </a:xfrm>
          <a:prstGeom prst="rect">
            <a:avLst/>
          </a:prstGeom>
        </p:spPr>
      </p:pic>
      <p:pic>
        <p:nvPicPr>
          <p:cNvPr id="9" name="图片 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6664040" y="3946399"/>
            <a:ext cx="427834" cy="350824"/>
          </a:xfrm>
          <a:prstGeom prst="rect">
            <a:avLst/>
          </a:prstGeom>
        </p:spPr>
      </p:pic>
      <p:sp>
        <p:nvSpPr>
          <p:cNvPr id="10" name="文本框 9">
            <a:extLst>
              <a:ext uri="{FF2B5EF4-FFF2-40B4-BE49-F238E27FC236}">
                <a16:creationId xmlns="" xmlns:a16="http://schemas.microsoft.com/office/drawing/2014/main" id="{BDD4EFF4-4533-4FB5-97AB-07D3B0ED7CBB}"/>
              </a:ext>
            </a:extLst>
          </p:cNvPr>
          <p:cNvSpPr txBox="1"/>
          <p:nvPr/>
        </p:nvSpPr>
        <p:spPr bwMode="gray">
          <a:xfrm>
            <a:off x="5744229" y="5812132"/>
            <a:ext cx="867752" cy="276999"/>
          </a:xfrm>
          <a:prstGeom prst="rect">
            <a:avLst/>
          </a:prstGeom>
          <a:noFill/>
        </p:spPr>
        <p:txBody>
          <a:bodyPr wrap="square" rtlCol="0" anchor="ctr">
            <a:spAutoFit/>
          </a:bodyPr>
          <a:lstStyle/>
          <a:p>
            <a:pPr algn="ctr" fontAlgn="ctr"/>
            <a:r>
              <a:rPr lang="en-US" sz="1200" smtClean="0">
                <a:latin typeface="Huawei Sans" panose="020C0503030203020204" pitchFamily="34" charset="0"/>
              </a:rPr>
              <a:t>Device</a:t>
            </a:r>
            <a:endParaRPr lang="en-US" altLang="zh-CN" sz="1200">
              <a:latin typeface="Huawei Sans" panose="020C0503030203020204" pitchFamily="34" charset="0"/>
            </a:endParaRPr>
          </a:p>
        </p:txBody>
      </p:sp>
      <p:sp>
        <p:nvSpPr>
          <p:cNvPr id="11" name="Right Arrow 157"/>
          <p:cNvSpPr/>
          <p:nvPr/>
        </p:nvSpPr>
        <p:spPr bwMode="gray">
          <a:xfrm rot="7509341">
            <a:off x="6449099" y="4636289"/>
            <a:ext cx="626765" cy="282245"/>
          </a:xfrm>
          <a:prstGeom prst="rightArrow">
            <a:avLst>
              <a:gd name="adj1" fmla="val 40000"/>
              <a:gd name="adj2" fmla="val 50000"/>
            </a:avLst>
          </a:prstGeom>
          <a:gradFill flip="none" rotWithShape="1">
            <a:gsLst>
              <a:gs pos="15000">
                <a:schemeClr val="accent1">
                  <a:lumMod val="5000"/>
                  <a:lumOff val="95000"/>
                  <a:alpha val="0"/>
                </a:schemeClr>
              </a:gs>
              <a:gs pos="81000">
                <a:srgbClr val="56C4D2"/>
              </a:gs>
            </a:gsLst>
            <a:lin ang="0" scaled="1"/>
            <a:tileRect/>
          </a:gradFill>
          <a:ln w="15875">
            <a:gradFill flip="none" rotWithShape="1">
              <a:gsLst>
                <a:gs pos="0">
                  <a:schemeClr val="accent1">
                    <a:lumMod val="5000"/>
                    <a:lumOff val="95000"/>
                  </a:schemeClr>
                </a:gs>
                <a:gs pos="100000">
                  <a:srgbClr val="30B5C5"/>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3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Right Arrow 157"/>
          <p:cNvSpPr/>
          <p:nvPr/>
        </p:nvSpPr>
        <p:spPr bwMode="gray">
          <a:xfrm rot="3064701">
            <a:off x="6422133" y="3200291"/>
            <a:ext cx="626765" cy="282245"/>
          </a:xfrm>
          <a:prstGeom prst="rightArrow">
            <a:avLst>
              <a:gd name="adj1" fmla="val 40000"/>
              <a:gd name="adj2" fmla="val 50000"/>
            </a:avLst>
          </a:prstGeom>
          <a:gradFill flip="none" rotWithShape="1">
            <a:gsLst>
              <a:gs pos="15000">
                <a:schemeClr val="accent1">
                  <a:lumMod val="5000"/>
                  <a:lumOff val="95000"/>
                  <a:alpha val="0"/>
                </a:schemeClr>
              </a:gs>
              <a:gs pos="81000">
                <a:srgbClr val="56C4D2"/>
              </a:gs>
            </a:gsLst>
            <a:lin ang="0" scaled="1"/>
            <a:tileRect/>
          </a:gradFill>
          <a:ln w="15875">
            <a:gradFill flip="none" rotWithShape="1">
              <a:gsLst>
                <a:gs pos="0">
                  <a:schemeClr val="accent1">
                    <a:lumMod val="5000"/>
                    <a:lumOff val="95000"/>
                  </a:schemeClr>
                </a:gs>
                <a:gs pos="100000">
                  <a:srgbClr val="30B5C5"/>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3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Right Arrow 157"/>
          <p:cNvSpPr/>
          <p:nvPr/>
        </p:nvSpPr>
        <p:spPr bwMode="gray">
          <a:xfrm rot="14282487">
            <a:off x="5434196" y="4713425"/>
            <a:ext cx="689281" cy="291447"/>
          </a:xfrm>
          <a:prstGeom prst="rightArrow">
            <a:avLst>
              <a:gd name="adj1" fmla="val 40000"/>
              <a:gd name="adj2" fmla="val 50000"/>
            </a:avLst>
          </a:prstGeom>
          <a:gradFill flip="none" rotWithShape="1">
            <a:gsLst>
              <a:gs pos="15000">
                <a:schemeClr val="accent1">
                  <a:lumMod val="5000"/>
                  <a:lumOff val="95000"/>
                  <a:alpha val="0"/>
                </a:schemeClr>
              </a:gs>
              <a:gs pos="81000">
                <a:srgbClr val="FEEEC1"/>
              </a:gs>
            </a:gsLst>
            <a:lin ang="0" scaled="1"/>
            <a:tileRect/>
          </a:gradFill>
          <a:ln w="15875">
            <a:gradFill flip="none" rotWithShape="1">
              <a:gsLst>
                <a:gs pos="11000">
                  <a:schemeClr val="accent1">
                    <a:lumMod val="0"/>
                    <a:lumOff val="100000"/>
                    <a:alpha val="0"/>
                  </a:schemeClr>
                </a:gs>
                <a:gs pos="67000">
                  <a:srgbClr val="FDD35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3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Right Arrow 157"/>
          <p:cNvSpPr/>
          <p:nvPr/>
        </p:nvSpPr>
        <p:spPr bwMode="gray">
          <a:xfrm rot="18418800">
            <a:off x="5307029" y="3299687"/>
            <a:ext cx="689281" cy="291447"/>
          </a:xfrm>
          <a:prstGeom prst="rightArrow">
            <a:avLst>
              <a:gd name="adj1" fmla="val 40000"/>
              <a:gd name="adj2" fmla="val 50000"/>
            </a:avLst>
          </a:prstGeom>
          <a:gradFill flip="none" rotWithShape="1">
            <a:gsLst>
              <a:gs pos="15000">
                <a:schemeClr val="accent1">
                  <a:lumMod val="5000"/>
                  <a:lumOff val="95000"/>
                  <a:alpha val="0"/>
                </a:schemeClr>
              </a:gs>
              <a:gs pos="81000">
                <a:srgbClr val="FEEEC1"/>
              </a:gs>
            </a:gsLst>
            <a:lin ang="0" scaled="1"/>
            <a:tileRect/>
          </a:gradFill>
          <a:ln w="15875">
            <a:gradFill flip="none" rotWithShape="1">
              <a:gsLst>
                <a:gs pos="11000">
                  <a:schemeClr val="accent1">
                    <a:lumMod val="0"/>
                    <a:lumOff val="100000"/>
                    <a:alpha val="0"/>
                  </a:schemeClr>
                </a:gs>
                <a:gs pos="67000">
                  <a:srgbClr val="FDD35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3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a:extLst>
              <a:ext uri="{FF2B5EF4-FFF2-40B4-BE49-F238E27FC236}">
                <a16:creationId xmlns="" xmlns:a16="http://schemas.microsoft.com/office/drawing/2014/main" id="{453348B2-735E-4889-A139-375AEB133887}"/>
              </a:ext>
            </a:extLst>
          </p:cNvPr>
          <p:cNvSpPr/>
          <p:nvPr/>
        </p:nvSpPr>
        <p:spPr bwMode="gray">
          <a:xfrm>
            <a:off x="5150106" y="5147912"/>
            <a:ext cx="2302189" cy="1027629"/>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300">
              <a:solidFill>
                <a:schemeClr val="tx1"/>
              </a:solidFill>
              <a:latin typeface="Huawei Sans" panose="020C0503030203020204" pitchFamily="34" charset="0"/>
            </a:endParaRPr>
          </a:p>
        </p:txBody>
      </p:sp>
      <p:sp>
        <p:nvSpPr>
          <p:cNvPr id="16" name="矩形 15">
            <a:extLst>
              <a:ext uri="{FF2B5EF4-FFF2-40B4-BE49-F238E27FC236}">
                <a16:creationId xmlns="" xmlns:a16="http://schemas.microsoft.com/office/drawing/2014/main" id="{453348B2-735E-4889-A139-375AEB133887}"/>
              </a:ext>
            </a:extLst>
          </p:cNvPr>
          <p:cNvSpPr/>
          <p:nvPr/>
        </p:nvSpPr>
        <p:spPr bwMode="gray">
          <a:xfrm>
            <a:off x="5140072" y="3788702"/>
            <a:ext cx="2302189" cy="1283872"/>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300">
              <a:solidFill>
                <a:schemeClr val="tx1"/>
              </a:solidFill>
              <a:latin typeface="Huawei Sans" panose="020C0503030203020204" pitchFamily="34" charset="0"/>
            </a:endParaRPr>
          </a:p>
        </p:txBody>
      </p:sp>
      <p:sp>
        <p:nvSpPr>
          <p:cNvPr id="17" name="文本框 16">
            <a:extLst>
              <a:ext uri="{FF2B5EF4-FFF2-40B4-BE49-F238E27FC236}">
                <a16:creationId xmlns="" xmlns:a16="http://schemas.microsoft.com/office/drawing/2014/main" id="{BDD4EFF4-4533-4FB5-97AB-07D3B0ED7CBB}"/>
              </a:ext>
            </a:extLst>
          </p:cNvPr>
          <p:cNvSpPr txBox="1"/>
          <p:nvPr/>
        </p:nvSpPr>
        <p:spPr bwMode="gray">
          <a:xfrm>
            <a:off x="5051088" y="4303157"/>
            <a:ext cx="1031614" cy="276999"/>
          </a:xfrm>
          <a:prstGeom prst="rect">
            <a:avLst/>
          </a:prstGeom>
          <a:noFill/>
        </p:spPr>
        <p:txBody>
          <a:bodyPr wrap="square" rtlCol="0" anchor="ctr">
            <a:spAutoFit/>
          </a:bodyPr>
          <a:lstStyle/>
          <a:p>
            <a:pPr algn="ctr" fontAlgn="ctr"/>
            <a:r>
              <a:rPr lang="en-US" sz="1200" smtClean="0">
                <a:latin typeface="Huawei Sans" panose="020C0503030203020204" pitchFamily="34" charset="0"/>
              </a:rPr>
              <a:t>Collector</a:t>
            </a:r>
            <a:endParaRPr lang="en-US" altLang="zh-CN" sz="1200">
              <a:latin typeface="Huawei Sans" panose="020C0503030203020204" pitchFamily="34" charset="0"/>
            </a:endParaRPr>
          </a:p>
        </p:txBody>
      </p:sp>
      <p:sp>
        <p:nvSpPr>
          <p:cNvPr id="18" name="文本框 17">
            <a:extLst>
              <a:ext uri="{FF2B5EF4-FFF2-40B4-BE49-F238E27FC236}">
                <a16:creationId xmlns="" xmlns:a16="http://schemas.microsoft.com/office/drawing/2014/main" id="{BDD4EFF4-4533-4FB5-97AB-07D3B0ED7CBB}"/>
              </a:ext>
            </a:extLst>
          </p:cNvPr>
          <p:cNvSpPr txBox="1"/>
          <p:nvPr/>
        </p:nvSpPr>
        <p:spPr bwMode="gray">
          <a:xfrm>
            <a:off x="6452676" y="4303157"/>
            <a:ext cx="903000" cy="276999"/>
          </a:xfrm>
          <a:prstGeom prst="rect">
            <a:avLst/>
          </a:prstGeom>
          <a:noFill/>
        </p:spPr>
        <p:txBody>
          <a:bodyPr wrap="square" rtlCol="0" anchor="ctr">
            <a:spAutoFit/>
          </a:bodyPr>
          <a:lstStyle/>
          <a:p>
            <a:pPr algn="ctr" fontAlgn="ctr"/>
            <a:r>
              <a:rPr lang="en-US" sz="1200" smtClean="0">
                <a:latin typeface="Huawei Sans" panose="020C0503030203020204" pitchFamily="34" charset="0"/>
              </a:rPr>
              <a:t>Controller</a:t>
            </a:r>
            <a:endParaRPr lang="en-US" altLang="zh-CN" sz="1200">
              <a:latin typeface="Huawei Sans" panose="020C0503030203020204" pitchFamily="34" charset="0"/>
            </a:endParaRPr>
          </a:p>
        </p:txBody>
      </p:sp>
      <p:sp>
        <p:nvSpPr>
          <p:cNvPr id="19" name="矩形 18">
            <a:extLst>
              <a:ext uri="{FF2B5EF4-FFF2-40B4-BE49-F238E27FC236}">
                <a16:creationId xmlns="" xmlns:a16="http://schemas.microsoft.com/office/drawing/2014/main" id="{453348B2-735E-4889-A139-375AEB133887}"/>
              </a:ext>
            </a:extLst>
          </p:cNvPr>
          <p:cNvSpPr/>
          <p:nvPr/>
        </p:nvSpPr>
        <p:spPr bwMode="gray">
          <a:xfrm>
            <a:off x="5140072" y="2487656"/>
            <a:ext cx="2302189" cy="1222197"/>
          </a:xfrm>
          <a:prstGeom prst="rect">
            <a:avLst/>
          </a:prstGeom>
          <a:noFill/>
          <a:ln w="19050">
            <a:solidFill>
              <a:srgbClr val="30B5C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300">
              <a:solidFill>
                <a:schemeClr val="tx1"/>
              </a:solidFill>
              <a:latin typeface="Huawei Sans" panose="020C0503030203020204" pitchFamily="34" charset="0"/>
            </a:endParaRPr>
          </a:p>
        </p:txBody>
      </p:sp>
      <p:sp>
        <p:nvSpPr>
          <p:cNvPr id="22" name="Freeform 9"/>
          <p:cNvSpPr>
            <a:spLocks/>
          </p:cNvSpPr>
          <p:nvPr/>
        </p:nvSpPr>
        <p:spPr bwMode="gray">
          <a:xfrm rot="14637775" flipV="1">
            <a:off x="3296159" y="3929476"/>
            <a:ext cx="3057721" cy="1314820"/>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flip="none" rotWithShape="1">
            <a:gsLst>
              <a:gs pos="15000">
                <a:schemeClr val="accent1">
                  <a:lumMod val="5000"/>
                  <a:lumOff val="95000"/>
                  <a:alpha val="0"/>
                </a:schemeClr>
              </a:gs>
              <a:gs pos="81000">
                <a:srgbClr val="FEEEC1"/>
              </a:gs>
            </a:gsLst>
            <a:lin ang="0" scaled="1"/>
            <a:tileRect/>
          </a:gradFill>
          <a:ln w="15875">
            <a:gradFill flip="none" rotWithShape="1">
              <a:gsLst>
                <a:gs pos="11000">
                  <a:schemeClr val="accent1">
                    <a:lumMod val="0"/>
                    <a:lumOff val="100000"/>
                    <a:alpha val="0"/>
                  </a:schemeClr>
                </a:gs>
                <a:gs pos="67000">
                  <a:srgbClr val="FDD35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3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22"/>
          <p:cNvSpPr/>
          <p:nvPr/>
        </p:nvSpPr>
        <p:spPr bwMode="gray">
          <a:xfrm>
            <a:off x="2636047" y="4031386"/>
            <a:ext cx="1553589" cy="475644"/>
          </a:xfrm>
          <a:prstGeom prst="roundRect">
            <a:avLst>
              <a:gd name="adj" fmla="val 15000"/>
            </a:avLst>
          </a:prstGeom>
          <a:solidFill>
            <a:srgbClr val="FEEEC1"/>
          </a:solidFill>
          <a:ln w="12700" cap="flat" cmpd="sng" algn="ctr">
            <a:solidFill>
              <a:srgbClr val="FDE397"/>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smtClean="0">
                <a:latin typeface="Huawei Sans" panose="020C0503030203020204" pitchFamily="34" charset="0"/>
              </a:rPr>
              <a:t>Telemetry-based data reporting</a:t>
            </a:r>
            <a:endParaRPr lang="en-US" sz="1400">
              <a:latin typeface="Huawei Sans" panose="020C0503030203020204" pitchFamily="34" charset="0"/>
            </a:endParaRPr>
          </a:p>
        </p:txBody>
      </p:sp>
    </p:spTree>
    <p:extLst>
      <p:ext uri="{BB962C8B-B14F-4D97-AF65-F5344CB8AC3E}">
        <p14:creationId xmlns:p14="http://schemas.microsoft.com/office/powerpoint/2010/main" val="178338927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Line 9"/>
          <p:cNvSpPr>
            <a:spLocks noChangeShapeType="1"/>
          </p:cNvSpPr>
          <p:nvPr/>
        </p:nvSpPr>
        <p:spPr bwMode="gray">
          <a:xfrm flipH="1">
            <a:off x="2289428" y="1396635"/>
            <a:ext cx="0" cy="1755556"/>
          </a:xfrm>
          <a:prstGeom prst="line">
            <a:avLst/>
          </a:prstGeom>
          <a:solidFill>
            <a:srgbClr val="1AABE2"/>
          </a:solidFill>
          <a:ln w="19050" cap="flat" cmpd="sng" algn="ctr">
            <a:solidFill>
              <a:schemeClr val="tx1"/>
            </a:solidFill>
            <a:prstDash val="solid"/>
            <a:round/>
            <a:headEnd type="none" w="med" len="med"/>
            <a:tailEnd type="none" w="med" len="med"/>
          </a:ln>
          <a:effectLs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 name="圆角矩形 13"/>
          <p:cNvSpPr/>
          <p:nvPr/>
        </p:nvSpPr>
        <p:spPr bwMode="gray">
          <a:xfrm rot="16200000">
            <a:off x="801206" y="2737313"/>
            <a:ext cx="2921578" cy="3592162"/>
          </a:xfrm>
          <a:prstGeom prst="roundRect">
            <a:avLst>
              <a:gd name="adj" fmla="val 7563"/>
            </a:avLst>
          </a:prstGeom>
          <a:solidFill>
            <a:srgbClr val="FFFFFF"/>
          </a:solidFill>
          <a:ln w="12700" cap="flat" cmpd="sng" algn="ctr">
            <a:solidFill>
              <a:srgbClr val="56C4D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gray">
          <a:xfrm>
            <a:off x="536474" y="3164361"/>
            <a:ext cx="1380506" cy="276999"/>
          </a:xfrm>
          <a:prstGeom prst="rect">
            <a:avLst/>
          </a:prstGeom>
        </p:spPr>
        <p:txBody>
          <a:bodyPr wrap="none">
            <a:spAutoFit/>
          </a:bodyPr>
          <a:lstStyle/>
          <a:p>
            <a:pPr algn="ctr" defTabSz="914034" fontAlgn="ctr">
              <a:spcBef>
                <a:spcPct val="0"/>
              </a:spcBef>
              <a:spcAft>
                <a:spcPct val="0"/>
              </a:spcAft>
            </a:pPr>
            <a:r>
              <a:rPr lang="en-US" sz="1200" b="1" dirty="0" smtClean="0">
                <a:latin typeface="Huawei Sans" panose="020C0503030203020204" pitchFamily="34" charset="0"/>
              </a:rPr>
              <a:t>Private network</a:t>
            </a:r>
            <a:endParaRPr lang="en-US" sz="1200" b="1" dirty="0">
              <a:latin typeface="Huawei Sans" panose="020C0503030203020204" pitchFamily="34" charset="0"/>
            </a:endParaRPr>
          </a:p>
        </p:txBody>
      </p:sp>
      <p:cxnSp>
        <p:nvCxnSpPr>
          <p:cNvPr id="20" name="直接箭头连接符 19"/>
          <p:cNvCxnSpPr/>
          <p:nvPr/>
        </p:nvCxnSpPr>
        <p:spPr bwMode="gray">
          <a:xfrm rot="16200000">
            <a:off x="1335143" y="4122219"/>
            <a:ext cx="1707926" cy="0"/>
          </a:xfrm>
          <a:prstGeom prst="straightConnector1">
            <a:avLst/>
          </a:prstGeom>
          <a:noFill/>
          <a:ln w="25400" cap="flat" cmpd="sng" algn="ctr">
            <a:solidFill>
              <a:srgbClr val="62B230"/>
            </a:solidFill>
            <a:prstDash val="sysDash"/>
            <a:headEnd type="none" w="med" len="med"/>
            <a:tailEnd type="arrow" w="med" len="med"/>
          </a:ln>
          <a:effectLst>
            <a:outerShdw blurRad="152400" dist="38100" dir="5400000" algn="t" rotWithShape="0">
              <a:prstClr val="black">
                <a:alpha val="12000"/>
              </a:prstClr>
            </a:outerShdw>
          </a:effectLst>
        </p:spPr>
      </p:cxnSp>
      <p:sp>
        <p:nvSpPr>
          <p:cNvPr id="21" name="文本框 32"/>
          <p:cNvSpPr txBox="1"/>
          <p:nvPr/>
        </p:nvSpPr>
        <p:spPr bwMode="gray">
          <a:xfrm>
            <a:off x="931695" y="3912864"/>
            <a:ext cx="1109666" cy="762652"/>
          </a:xfrm>
          <a:prstGeom prst="rect">
            <a:avLst/>
          </a:prstGeom>
          <a:solidFill>
            <a:srgbClr val="EAF8FA"/>
          </a:solidFill>
          <a:ln w="12700" cap="flat" cmpd="sng" algn="ctr">
            <a:solidFill>
              <a:srgbClr val="94DAE2"/>
            </a:solidFill>
            <a:prstDash val="solid"/>
            <a:miter lim="800000"/>
          </a:ln>
          <a:effectLst/>
        </p:spPr>
        <p:txBody>
          <a:bodyPr rot="0" spcFirstLastPara="0" vertOverflow="overflow" horzOverflow="overflow" vert="horz" wrap="square" lIns="36000" tIns="0" rIns="0" bIns="0" numCol="1" spcCol="0" rtlCol="0" fromWordArt="0" anchor="ctr" anchorCtr="0" forceAA="0" compatLnSpc="1">
            <a:prstTxWarp prst="textNoShape">
              <a:avLst/>
            </a:prstTxWarp>
            <a:noAutofit/>
          </a:bodyPr>
          <a:lstStyle>
            <a:defPPr>
              <a:defRPr lang="en-US"/>
            </a:defPPr>
            <a:lvl1pPr>
              <a:defRPr sz="1399" kern="0">
                <a:solidFill>
                  <a:srgbClr val="1D1D1A"/>
                </a:solidFill>
                <a:latin typeface="Huawei Sans" panose="020C0503030203020204" pitchFamily="34" charset="0"/>
                <a:ea typeface="方正兰亭黑简体" panose="02000000000000000000" pitchFamily="2" charset="-122"/>
              </a:defRPr>
            </a:lvl1pPr>
          </a:lstStyle>
          <a:p>
            <a:r>
              <a:rPr lang="en-US" sz="1200" dirty="0"/>
              <a:t>Source IP:</a:t>
            </a:r>
            <a:endParaRPr lang="en-US" altLang="zh-CN" sz="1200" dirty="0">
              <a:sym typeface="Huawei Sans" panose="020C0503030203020204" pitchFamily="34" charset="0"/>
            </a:endParaRPr>
          </a:p>
          <a:p>
            <a:r>
              <a:rPr lang="en-US" sz="1200" dirty="0"/>
              <a:t>192.168.1.10</a:t>
            </a:r>
            <a:endParaRPr lang="en-US" altLang="zh-CN" sz="1200" dirty="0">
              <a:sym typeface="Huawei Sans" panose="020C0503030203020204" pitchFamily="34" charset="0"/>
            </a:endParaRPr>
          </a:p>
          <a:p>
            <a:r>
              <a:rPr lang="en-US" sz="1200" dirty="0"/>
              <a:t>Destination IP:</a:t>
            </a:r>
            <a:endParaRPr lang="en-US" altLang="zh-CN" sz="1200" dirty="0">
              <a:sym typeface="Huawei Sans" panose="020C0503030203020204" pitchFamily="34" charset="0"/>
            </a:endParaRPr>
          </a:p>
          <a:p>
            <a:r>
              <a:rPr lang="en-US" sz="1200" dirty="0"/>
              <a:t>200.1.2.3</a:t>
            </a:r>
            <a:endParaRPr lang="en-US" altLang="zh-CN" sz="1200" dirty="0">
              <a:sym typeface="Huawei Sans" panose="020C0503030203020204" pitchFamily="34" charset="0"/>
            </a:endParaRPr>
          </a:p>
        </p:txBody>
      </p:sp>
      <p:cxnSp>
        <p:nvCxnSpPr>
          <p:cNvPr id="22" name="直接箭头连接符 21"/>
          <p:cNvCxnSpPr/>
          <p:nvPr/>
        </p:nvCxnSpPr>
        <p:spPr bwMode="gray">
          <a:xfrm rot="16200000">
            <a:off x="1503184" y="4122219"/>
            <a:ext cx="1707927" cy="0"/>
          </a:xfrm>
          <a:prstGeom prst="straightConnector1">
            <a:avLst/>
          </a:prstGeom>
          <a:noFill/>
          <a:ln w="25400" cap="flat" cmpd="sng" algn="ctr">
            <a:solidFill>
              <a:srgbClr val="ED6D00"/>
            </a:solidFill>
            <a:prstDash val="sysDash"/>
            <a:round/>
            <a:headEnd type="arrow" w="med" len="med"/>
            <a:tailEnd type="none" w="med" len="med"/>
          </a:ln>
          <a:effectLst/>
        </p:spPr>
      </p:cxnSp>
      <p:sp>
        <p:nvSpPr>
          <p:cNvPr id="23" name="文本框 41"/>
          <p:cNvSpPr txBox="1"/>
          <p:nvPr/>
        </p:nvSpPr>
        <p:spPr bwMode="gray">
          <a:xfrm>
            <a:off x="2500985" y="3912865"/>
            <a:ext cx="1213800" cy="760514"/>
          </a:xfrm>
          <a:prstGeom prst="rect">
            <a:avLst/>
          </a:prstGeom>
          <a:solidFill>
            <a:srgbClr val="EAF8FA"/>
          </a:solidFill>
          <a:ln w="12700" cap="flat" cmpd="sng" algn="ctr">
            <a:solidFill>
              <a:srgbClr val="94DAE2"/>
            </a:solidFill>
            <a:prstDash val="solid"/>
            <a:miter lim="800000"/>
          </a:ln>
          <a:effectLst/>
        </p:spPr>
        <p:txBody>
          <a:bodyPr rot="0" spcFirstLastPara="0" vertOverflow="overflow" horzOverflow="overflow" vert="horz" wrap="square" lIns="36000" tIns="0" rIns="0" bIns="0" numCol="1" spcCol="0" rtlCol="0" fromWordArt="0" anchor="ctr" anchorCtr="0" forceAA="0" compatLnSpc="1">
            <a:prstTxWarp prst="textNoShape">
              <a:avLst/>
            </a:prstTxWarp>
            <a:noAutofit/>
          </a:bodyPr>
          <a:lstStyle>
            <a:defPPr>
              <a:defRPr lang="en-US"/>
            </a:defPPr>
            <a:lvl1pPr>
              <a:defRPr sz="1200" kern="0">
                <a:solidFill>
                  <a:srgbClr val="1D1D1A"/>
                </a:solidFill>
                <a:latin typeface="Huawei Sans" panose="020C0503030203020204" pitchFamily="34" charset="0"/>
                <a:ea typeface="方正兰亭黑简体" panose="02000000000000000000" pitchFamily="2" charset="-122"/>
              </a:defRPr>
            </a:lvl1pPr>
          </a:lstStyle>
          <a:p>
            <a:r>
              <a:rPr lang="en-US" dirty="0"/>
              <a:t>Source IP:</a:t>
            </a:r>
            <a:endParaRPr lang="en-US" altLang="zh-CN" dirty="0">
              <a:sym typeface="Huawei Sans" panose="020C0503030203020204" pitchFamily="34" charset="0"/>
            </a:endParaRPr>
          </a:p>
          <a:p>
            <a:r>
              <a:rPr lang="en-US" dirty="0"/>
              <a:t>200.1.2.3</a:t>
            </a:r>
            <a:endParaRPr lang="en-US" altLang="zh-CN" dirty="0">
              <a:sym typeface="Huawei Sans" panose="020C0503030203020204" pitchFamily="34" charset="0"/>
            </a:endParaRPr>
          </a:p>
          <a:p>
            <a:r>
              <a:rPr lang="en-US" dirty="0"/>
              <a:t>Destination IP:</a:t>
            </a:r>
            <a:endParaRPr lang="en-US" altLang="zh-CN" dirty="0">
              <a:sym typeface="Huawei Sans" panose="020C0503030203020204" pitchFamily="34" charset="0"/>
            </a:endParaRPr>
          </a:p>
          <a:p>
            <a:r>
              <a:rPr lang="en-US" dirty="0"/>
              <a:t>192.168.1.10</a:t>
            </a:r>
            <a:endParaRPr lang="en-US" altLang="zh-CN" dirty="0">
              <a:sym typeface="Huawei Sans" panose="020C0503030203020204" pitchFamily="34" charset="0"/>
            </a:endParaRPr>
          </a:p>
        </p:txBody>
      </p:sp>
      <p:sp>
        <p:nvSpPr>
          <p:cNvPr id="2" name="标题 1"/>
          <p:cNvSpPr>
            <a:spLocks noGrp="1"/>
          </p:cNvSpPr>
          <p:nvPr>
            <p:ph type="title"/>
          </p:nvPr>
        </p:nvSpPr>
        <p:spPr bwMode="gray"/>
        <p:txBody>
          <a:bodyPr>
            <a:normAutofit/>
          </a:bodyPr>
          <a:lstStyle/>
          <a:p>
            <a:r>
              <a:rPr lang="en-US" altLang="zh-CN" smtClean="0"/>
              <a:t>Network Address Translation (</a:t>
            </a:r>
            <a:r>
              <a:rPr lang="en-US" smtClean="0"/>
              <a:t>NAT)</a:t>
            </a:r>
            <a:endParaRPr lang="en-US" altLang="zh-CN" dirty="0"/>
          </a:p>
        </p:txBody>
      </p:sp>
      <p:sp>
        <p:nvSpPr>
          <p:cNvPr id="5" name="TextBox 9"/>
          <p:cNvSpPr txBox="1"/>
          <p:nvPr/>
        </p:nvSpPr>
        <p:spPr bwMode="gray">
          <a:xfrm>
            <a:off x="933449" y="2782397"/>
            <a:ext cx="1162498"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Egress router</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gray">
          <a:xfrm>
            <a:off x="2041914" y="2790623"/>
            <a:ext cx="490909" cy="401652"/>
          </a:xfrm>
          <a:prstGeom prst="rect">
            <a:avLst/>
          </a:prstGeom>
          <a:noFill/>
        </p:spPr>
      </p:pic>
      <p:pic>
        <p:nvPicPr>
          <p:cNvPr id="16" name="图片 15" descr="PC.png"/>
          <p:cNvPicPr>
            <a:picLocks noChangeAspect="1"/>
          </p:cNvPicPr>
          <p:nvPr/>
        </p:nvPicPr>
        <p:blipFill>
          <a:blip r:embed="rId4" cstate="print"/>
          <a:stretch>
            <a:fillRect/>
          </a:stretch>
        </p:blipFill>
        <p:spPr bwMode="gray">
          <a:xfrm>
            <a:off x="1969787" y="5012043"/>
            <a:ext cx="700414" cy="537918"/>
          </a:xfrm>
          <a:prstGeom prst="rect">
            <a:avLst/>
          </a:prstGeom>
        </p:spPr>
      </p:pic>
      <p:sp>
        <p:nvSpPr>
          <p:cNvPr id="17" name="TextBox 77"/>
          <p:cNvSpPr txBox="1"/>
          <p:nvPr/>
        </p:nvSpPr>
        <p:spPr bwMode="gray">
          <a:xfrm>
            <a:off x="1382435" y="5523943"/>
            <a:ext cx="1803578" cy="470240"/>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smtClean="0">
                <a:solidFill>
                  <a:srgbClr val="000000"/>
                </a:solidFill>
                <a:latin typeface="Huawei Sans" panose="020C0503030203020204" pitchFamily="34" charset="0"/>
              </a:rPr>
              <a:t>PC</a:t>
            </a:r>
          </a:p>
          <a:p>
            <a:pPr algn="ctr" defTabSz="1001248" eaLnBrk="0" fontAlgn="ctr" hangingPunct="0"/>
            <a:r>
              <a:rPr lang="en-US" sz="1200" smtClean="0">
                <a:solidFill>
                  <a:srgbClr val="000000"/>
                </a:solidFill>
                <a:latin typeface="Huawei Sans" panose="020C0503030203020204" pitchFamily="34" charset="0"/>
              </a:rPr>
              <a:t>192.168.1.10/24</a:t>
            </a:r>
            <a:endParaRPr lang="en-US" altLang="zh-CN" sz="120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0" name="图片 29" descr="Web服务器-蓝.png"/>
          <p:cNvPicPr>
            <a:picLocks noChangeAspect="1"/>
          </p:cNvPicPr>
          <p:nvPr/>
        </p:nvPicPr>
        <p:blipFill>
          <a:blip r:embed="rId5" cstate="print"/>
          <a:stretch>
            <a:fillRect/>
          </a:stretch>
        </p:blipFill>
        <p:spPr bwMode="gray">
          <a:xfrm>
            <a:off x="4154139" y="1050976"/>
            <a:ext cx="701632" cy="574062"/>
          </a:xfrm>
          <a:prstGeom prst="rect">
            <a:avLst/>
          </a:prstGeom>
        </p:spPr>
      </p:pic>
      <p:sp>
        <p:nvSpPr>
          <p:cNvPr id="31" name="TextBox 77"/>
          <p:cNvSpPr txBox="1"/>
          <p:nvPr/>
        </p:nvSpPr>
        <p:spPr bwMode="gray">
          <a:xfrm>
            <a:off x="4664710" y="1060744"/>
            <a:ext cx="1413874" cy="470240"/>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200" smtClean="0">
                <a:solidFill>
                  <a:srgbClr val="000000"/>
                </a:solidFill>
                <a:latin typeface="Huawei Sans" panose="020C0503030203020204" pitchFamily="34" charset="0"/>
              </a:rPr>
              <a:t>Web server</a:t>
            </a:r>
            <a:endParaRPr lang="en-US" altLang="zh-CN" sz="1200" smtClean="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1001248" eaLnBrk="0" fontAlgn="ctr" hangingPunct="0"/>
            <a:r>
              <a:rPr lang="en-US" sz="1200" smtClean="0">
                <a:solidFill>
                  <a:srgbClr val="000000"/>
                </a:solidFill>
                <a:latin typeface="Huawei Sans" panose="020C0503030203020204" pitchFamily="34" charset="0"/>
              </a:rPr>
              <a:t>200.1.2.3</a:t>
            </a:r>
            <a:endParaRPr lang="en-US" altLang="zh-CN" sz="120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Line 9"/>
          <p:cNvSpPr>
            <a:spLocks noChangeShapeType="1"/>
          </p:cNvSpPr>
          <p:nvPr/>
        </p:nvSpPr>
        <p:spPr bwMode="gray">
          <a:xfrm flipH="1">
            <a:off x="2385140" y="1310310"/>
            <a:ext cx="1768998" cy="0"/>
          </a:xfrm>
          <a:prstGeom prst="line">
            <a:avLst/>
          </a:prstGeom>
          <a:solidFill>
            <a:srgbClr val="1AABE2"/>
          </a:solidFill>
          <a:ln w="19050" cap="flat" cmpd="sng" algn="ctr">
            <a:solidFill>
              <a:schemeClr val="tx1"/>
            </a:solidFill>
            <a:prstDash val="solid"/>
            <a:round/>
            <a:headEnd type="none" w="med" len="med"/>
            <a:tailEnd type="none" w="med" len="med"/>
          </a:ln>
          <a:effectLs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nvGrpSpPr>
          <p:cNvPr id="45" name="组合 44"/>
          <p:cNvGrpSpPr/>
          <p:nvPr/>
        </p:nvGrpSpPr>
        <p:grpSpPr bwMode="gray">
          <a:xfrm>
            <a:off x="1580431" y="967290"/>
            <a:ext cx="1413874" cy="526642"/>
            <a:chOff x="2576956" y="1182035"/>
            <a:chExt cx="1413874" cy="526642"/>
          </a:xfrm>
        </p:grpSpPr>
        <p:sp>
          <p:nvSpPr>
            <p:cNvPr id="42" name="Freeform 159"/>
            <p:cNvSpPr/>
            <p:nvPr/>
          </p:nvSpPr>
          <p:spPr bwMode="gray">
            <a:xfrm flipH="1">
              <a:off x="2860937" y="1182035"/>
              <a:ext cx="845913" cy="52664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Box 77"/>
            <p:cNvSpPr txBox="1"/>
            <p:nvPr/>
          </p:nvSpPr>
          <p:spPr bwMode="gray">
            <a:xfrm>
              <a:off x="2576956" y="1361642"/>
              <a:ext cx="1413874" cy="316351"/>
            </a:xfrm>
            <a:prstGeom prst="rect">
              <a:avLst/>
            </a:prstGeom>
            <a:noFill/>
            <a:ln w="9525">
              <a:noFill/>
              <a:miter lim="800000"/>
              <a:headEnd/>
              <a:tailEnd/>
            </a:ln>
          </p:spPr>
          <p:txBody>
            <a:bodyPr wrap="square" lIns="99941" tIns="49966" rIns="99941" bIns="49966" rtlCol="0">
              <a:spAutoFit/>
            </a:bodyPr>
            <a:lstStyle/>
            <a:p>
              <a:pPr algn="ctr" defTabSz="1001248" eaLnBrk="0" fontAlgn="ctr" hangingPunct="0"/>
              <a:r>
                <a:rPr lang="en-US" sz="1400" smtClean="0">
                  <a:solidFill>
                    <a:srgbClr val="000000"/>
                  </a:solidFill>
                  <a:latin typeface="Huawei Sans" panose="020C0503030203020204" pitchFamily="34" charset="0"/>
                </a:rPr>
                <a:t>Internet</a:t>
              </a:r>
              <a:endParaRPr lang="en-US" altLang="zh-CN" sz="140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47" name="椭圆 46"/>
          <p:cNvSpPr/>
          <p:nvPr/>
        </p:nvSpPr>
        <p:spPr bwMode="gray">
          <a:xfrm>
            <a:off x="1852848" y="4723512"/>
            <a:ext cx="233878" cy="233878"/>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smtClean="0">
                <a:solidFill>
                  <a:schemeClr val="bg1"/>
                </a:solidFill>
                <a:latin typeface="Huawei Sans" panose="020C0503030203020204" pitchFamily="34" charset="0"/>
              </a:rPr>
              <a:t>1</a:t>
            </a:r>
            <a:endParaRPr lang="en-US" altLang="zh-CN"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椭圆 47"/>
          <p:cNvSpPr/>
          <p:nvPr/>
        </p:nvSpPr>
        <p:spPr bwMode="gray">
          <a:xfrm>
            <a:off x="2459528" y="4732332"/>
            <a:ext cx="233878" cy="233878"/>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smtClean="0">
                <a:solidFill>
                  <a:schemeClr val="bg1"/>
                </a:solidFill>
                <a:latin typeface="Huawei Sans" panose="020C0503030203020204" pitchFamily="34" charset="0"/>
              </a:rPr>
              <a:t>4</a:t>
            </a:r>
            <a:endParaRPr lang="en-US" altLang="zh-CN"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圆角矩形 48"/>
          <p:cNvSpPr/>
          <p:nvPr/>
        </p:nvSpPr>
        <p:spPr bwMode="gray">
          <a:xfrm>
            <a:off x="5568087" y="1750423"/>
            <a:ext cx="6205989" cy="4200392"/>
          </a:xfrm>
          <a:prstGeom prst="roundRect">
            <a:avLst>
              <a:gd name="adj" fmla="val 898"/>
            </a:avLst>
          </a:prstGeom>
          <a:noFill/>
          <a:ln w="9525" cap="flat" cmpd="sng" algn="ctr">
            <a:noFill/>
            <a:prstDash val="solid"/>
            <a:miter lim="800000"/>
          </a:ln>
          <a:effectLst/>
        </p:spPr>
        <p:txBody>
          <a:bodyPr rtlCol="0" anchor="ctr" anchorCtr="0"/>
          <a:lstStyle/>
          <a:p>
            <a:pPr marL="285750" lvl="0" indent="-285750" defTabSz="914400" fontAlgn="ctr">
              <a:lnSpc>
                <a:spcPts val="2400"/>
              </a:lnSpc>
              <a:spcAft>
                <a:spcPts val="600"/>
              </a:spcAft>
              <a:buSzPct val="50000"/>
              <a:buFont typeface="Wingdings" panose="05000000000000000000" pitchFamily="2" charset="2"/>
              <a:buChar char="l"/>
              <a:defRPr/>
            </a:pPr>
            <a:r>
              <a:rPr lang="en-US" sz="1600" dirty="0" smtClean="0">
                <a:solidFill>
                  <a:prstClr val="black"/>
                </a:solidFill>
                <a:latin typeface="Huawei Sans" panose="020C0503030203020204" pitchFamily="34" charset="0"/>
              </a:rPr>
              <a:t>NAT technology translates IP addresses in IP data packets. It is widely used on live networks and is usually deployed on network egress devices, such as routers or firewalls.</a:t>
            </a:r>
            <a:endParaRPr lang="en-US" altLang="zh-CN" sz="16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defTabSz="914400" fontAlgn="ctr">
              <a:lnSpc>
                <a:spcPts val="2400"/>
              </a:lnSpc>
              <a:spcAft>
                <a:spcPts val="600"/>
              </a:spcAft>
              <a:buSzPct val="50000"/>
              <a:buFont typeface="Wingdings" panose="05000000000000000000" pitchFamily="2" charset="2"/>
              <a:buChar char="l"/>
              <a:defRPr/>
            </a:pPr>
            <a:r>
              <a:rPr lang="en-US" sz="1600" dirty="0" smtClean="0">
                <a:solidFill>
                  <a:prstClr val="black"/>
                </a:solidFill>
                <a:latin typeface="Huawei Sans" panose="020C0503030203020204" pitchFamily="34" charset="0"/>
              </a:rPr>
              <a:t>Typical application scenarios:</a:t>
            </a:r>
            <a:endParaRPr lang="en-US" altLang="zh-CN" sz="16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571500" lvl="1" indent="-285750" defTabSz="914400" fontAlgn="ctr">
              <a:lnSpc>
                <a:spcPts val="2400"/>
              </a:lnSpc>
              <a:spcAft>
                <a:spcPts val="600"/>
              </a:spcAft>
              <a:buSzPct val="50000"/>
              <a:buFont typeface="Wingdings" panose="05000000000000000000" pitchFamily="2" charset="2"/>
              <a:buChar char="p"/>
              <a:defRPr/>
            </a:pPr>
            <a:r>
              <a:rPr lang="en-US" sz="1400" dirty="0" smtClean="0">
                <a:solidFill>
                  <a:prstClr val="black"/>
                </a:solidFill>
                <a:latin typeface="Huawei Sans" panose="020C0503030203020204" pitchFamily="34" charset="0"/>
              </a:rPr>
              <a:t>When users with private IP addresses attempt to access the Internet, NAT deployed on the egress device of the campus network can translate the source IP addresses of data packets sent from the intranet to the Internet into specific public IP addresses.</a:t>
            </a:r>
            <a:endParaRPr lang="en-US" altLang="zh-CN" sz="14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571500" lvl="1" indent="-285750" defTabSz="914400" fontAlgn="ctr">
              <a:lnSpc>
                <a:spcPts val="2400"/>
              </a:lnSpc>
              <a:spcAft>
                <a:spcPts val="600"/>
              </a:spcAft>
              <a:buSzPct val="50000"/>
              <a:buFont typeface="Wingdings" panose="05000000000000000000" pitchFamily="2" charset="2"/>
              <a:buChar char="p"/>
              <a:defRPr/>
            </a:pPr>
            <a:r>
              <a:rPr lang="en-US" sz="1400" dirty="0" smtClean="0">
                <a:solidFill>
                  <a:prstClr val="black"/>
                </a:solidFill>
                <a:latin typeface="Huawei Sans" panose="020C0503030203020204" pitchFamily="34" charset="0"/>
              </a:rPr>
              <a:t>The campus network provides some services for Internet users. When Internet users access these services using public IP addresses, NAT can translate the destination IP addresses of data packets from the Internet.</a:t>
            </a:r>
          </a:p>
          <a:p>
            <a:pPr marL="174625" lvl="0" indent="-174625" defTabSz="914400" fontAlgn="ctr">
              <a:lnSpc>
                <a:spcPts val="2400"/>
              </a:lnSpc>
              <a:spcAft>
                <a:spcPts val="600"/>
              </a:spcAft>
              <a:buFont typeface="Arial" panose="020B0604020202020204" pitchFamily="34" charset="0"/>
              <a:buChar char="•"/>
              <a:defRPr/>
            </a:pPr>
            <a:endParaRPr lang="en-US" altLang="zh-CN" sz="16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 name="组合 2"/>
          <p:cNvGrpSpPr/>
          <p:nvPr/>
        </p:nvGrpSpPr>
        <p:grpSpPr bwMode="gray">
          <a:xfrm rot="440479">
            <a:off x="2522926" y="1189317"/>
            <a:ext cx="1684721" cy="2045665"/>
            <a:chOff x="2485646" y="1349310"/>
            <a:chExt cx="1684721" cy="2045665"/>
          </a:xfrm>
        </p:grpSpPr>
        <p:cxnSp>
          <p:nvCxnSpPr>
            <p:cNvPr id="33" name="直接箭头连接符 32"/>
            <p:cNvCxnSpPr/>
            <p:nvPr/>
          </p:nvCxnSpPr>
          <p:spPr bwMode="gray">
            <a:xfrm rot="18743443">
              <a:off x="2583866" y="2410119"/>
              <a:ext cx="1741245" cy="0"/>
            </a:xfrm>
            <a:prstGeom prst="straightConnector1">
              <a:avLst/>
            </a:prstGeom>
            <a:noFill/>
            <a:ln w="25400" cap="flat" cmpd="sng" algn="ctr">
              <a:solidFill>
                <a:srgbClr val="62B230"/>
              </a:solidFill>
              <a:prstDash val="sysDash"/>
              <a:headEnd type="none" w="med" len="med"/>
              <a:tailEnd type="arrow" w="med" len="med"/>
            </a:ln>
            <a:effectLst>
              <a:outerShdw blurRad="152400" dist="38100" dir="5400000" algn="t" rotWithShape="0">
                <a:prstClr val="black">
                  <a:alpha val="12000"/>
                </a:prstClr>
              </a:outerShdw>
            </a:effectLst>
          </p:spPr>
        </p:cxnSp>
        <p:cxnSp>
          <p:nvCxnSpPr>
            <p:cNvPr id="35" name="直接箭头连接符 34"/>
            <p:cNvCxnSpPr/>
            <p:nvPr/>
          </p:nvCxnSpPr>
          <p:spPr bwMode="gray">
            <a:xfrm rot="18743443">
              <a:off x="2656144" y="2512669"/>
              <a:ext cx="1741245" cy="0"/>
            </a:xfrm>
            <a:prstGeom prst="straightConnector1">
              <a:avLst/>
            </a:prstGeom>
            <a:noFill/>
            <a:ln w="25400" cap="flat" cmpd="sng" algn="ctr">
              <a:solidFill>
                <a:srgbClr val="ED6D00"/>
              </a:solidFill>
              <a:prstDash val="sysDash"/>
              <a:round/>
              <a:headEnd type="arrow" w="med" len="med"/>
              <a:tailEnd type="none" w="med" len="med"/>
            </a:ln>
            <a:effectLst/>
          </p:spPr>
        </p:cxnSp>
        <p:sp>
          <p:nvSpPr>
            <p:cNvPr id="36" name="文本框 43"/>
            <p:cNvSpPr txBox="1"/>
            <p:nvPr/>
          </p:nvSpPr>
          <p:spPr bwMode="gray">
            <a:xfrm rot="18743443">
              <a:off x="3121509" y="2346116"/>
              <a:ext cx="1514920" cy="582797"/>
            </a:xfrm>
            <a:prstGeom prst="rect">
              <a:avLst/>
            </a:prstGeom>
            <a:solidFill>
              <a:srgbClr val="EAF8FA"/>
            </a:solidFill>
            <a:ln w="12700" cap="flat" cmpd="sng" algn="ctr">
              <a:solidFill>
                <a:srgbClr val="94DAE2"/>
              </a:solidFill>
              <a:prstDash val="solid"/>
              <a:miter lim="800000"/>
            </a:ln>
            <a:effectLst/>
          </p:spPr>
          <p:txBody>
            <a:bodyPr rot="0" spcFirstLastPara="0" vertOverflow="overflow" horzOverflow="overflow" vert="horz" wrap="square" lIns="36000" tIns="0" rIns="0" bIns="0" numCol="1" spcCol="0" rtlCol="0" fromWordArt="0" anchor="ctr" anchorCtr="0" forceAA="0" compatLnSpc="1">
              <a:prstTxWarp prst="textNoShape">
                <a:avLst/>
              </a:prstTxWarp>
              <a:noAutofit/>
            </a:bodyPr>
            <a:lstStyle>
              <a:defPPr>
                <a:defRPr lang="en-US"/>
              </a:defPPr>
              <a:lvl1pPr>
                <a:defRPr sz="1200" kern="0">
                  <a:solidFill>
                    <a:srgbClr val="1D1D1A"/>
                  </a:solidFill>
                  <a:latin typeface="Huawei Sans" panose="020C0503030203020204" pitchFamily="34" charset="0"/>
                  <a:ea typeface="方正兰亭黑简体" panose="02000000000000000000" pitchFamily="2" charset="-122"/>
                </a:defRPr>
              </a:lvl1pPr>
            </a:lstStyle>
            <a:p>
              <a:r>
                <a:rPr lang="en-US" dirty="0"/>
                <a:t>Source IP: 200.1.2.3</a:t>
              </a:r>
            </a:p>
            <a:p>
              <a:r>
                <a:rPr lang="en-US" dirty="0"/>
                <a:t>Destination IP: 122.1.2.1</a:t>
              </a:r>
              <a:endParaRPr lang="en-US" altLang="zh-CN" dirty="0">
                <a:sym typeface="Huawei Sans" panose="020C0503030203020204" pitchFamily="34" charset="0"/>
              </a:endParaRPr>
            </a:p>
          </p:txBody>
        </p:sp>
        <p:sp>
          <p:nvSpPr>
            <p:cNvPr id="37" name="椭圆 36"/>
            <p:cNvSpPr/>
            <p:nvPr/>
          </p:nvSpPr>
          <p:spPr bwMode="gray">
            <a:xfrm rot="18743443">
              <a:off x="2496080" y="2605732"/>
              <a:ext cx="185768" cy="206635"/>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smtClean="0">
                  <a:solidFill>
                    <a:schemeClr val="bg1"/>
                  </a:solidFill>
                  <a:latin typeface="Huawei Sans" panose="020C0503030203020204" pitchFamily="34" charset="0"/>
                </a:rPr>
                <a:t>2</a:t>
              </a:r>
              <a:endParaRPr lang="en-US" altLang="zh-CN"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椭圆 37"/>
            <p:cNvSpPr/>
            <p:nvPr/>
          </p:nvSpPr>
          <p:spPr bwMode="gray">
            <a:xfrm rot="18743443">
              <a:off x="3116203" y="3135833"/>
              <a:ext cx="185768" cy="206635"/>
            </a:xfrm>
            <a:prstGeom prst="ellipse">
              <a:avLst/>
            </a:prstGeom>
            <a:solidFill>
              <a:srgbClr val="30B5C5"/>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200" b="1" smtClean="0">
                  <a:solidFill>
                    <a:schemeClr val="bg1"/>
                  </a:solidFill>
                  <a:latin typeface="Huawei Sans" panose="020C0503030203020204" pitchFamily="34" charset="0"/>
                </a:rPr>
                <a:t>3</a:t>
              </a:r>
              <a:endParaRPr lang="en-US" altLang="zh-CN"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4"/>
            <p:cNvSpPr txBox="1"/>
            <p:nvPr/>
          </p:nvSpPr>
          <p:spPr bwMode="gray">
            <a:xfrm rot="18743443">
              <a:off x="2453099" y="1815371"/>
              <a:ext cx="1514920" cy="582798"/>
            </a:xfrm>
            <a:prstGeom prst="rect">
              <a:avLst/>
            </a:prstGeom>
            <a:solidFill>
              <a:srgbClr val="EAF8FA"/>
            </a:solidFill>
            <a:ln w="12700" cap="flat" cmpd="sng" algn="ctr">
              <a:solidFill>
                <a:srgbClr val="94DAE2"/>
              </a:solidFill>
              <a:prstDash val="solid"/>
              <a:miter lim="800000"/>
            </a:ln>
            <a:effectLst/>
          </p:spPr>
          <p:txBody>
            <a:bodyPr rot="0" spcFirstLastPara="0" vertOverflow="overflow" horzOverflow="overflow" vert="horz" wrap="square" lIns="36000" tIns="0" rIns="0" bIns="0" numCol="1" spcCol="0" rtlCol="0" fromWordArt="0" anchor="ctr" anchorCtr="0" forceAA="0" compatLnSpc="1">
              <a:prstTxWarp prst="textNoShape">
                <a:avLst/>
              </a:prstTxWarp>
              <a:noAutofit/>
            </a:bodyPr>
            <a:lstStyle>
              <a:defPPr>
                <a:defRPr lang="en-US"/>
              </a:defPPr>
              <a:lvl1pPr>
                <a:defRPr sz="1200" kern="0">
                  <a:solidFill>
                    <a:srgbClr val="1D1D1A"/>
                  </a:solidFill>
                  <a:latin typeface="Huawei Sans" panose="020C0503030203020204" pitchFamily="34" charset="0"/>
                  <a:ea typeface="方正兰亭黑简体" panose="02000000000000000000" pitchFamily="2" charset="-122"/>
                </a:defRPr>
              </a:lvl1pPr>
            </a:lstStyle>
            <a:p>
              <a:r>
                <a:rPr lang="en-US" dirty="0"/>
                <a:t>Source IP: 122.1.2.1</a:t>
              </a:r>
            </a:p>
            <a:p>
              <a:r>
                <a:rPr lang="en-US" dirty="0"/>
                <a:t>Destination IP: 200.1.2.3</a:t>
              </a:r>
              <a:endParaRPr lang="en-US" altLang="zh-CN" dirty="0">
                <a:sym typeface="Huawei Sans" panose="020C0503030203020204" pitchFamily="34" charset="0"/>
              </a:endParaRPr>
            </a:p>
          </p:txBody>
        </p:sp>
      </p:grpSp>
    </p:spTree>
    <p:extLst>
      <p:ext uri="{BB962C8B-B14F-4D97-AF65-F5344CB8AC3E}">
        <p14:creationId xmlns:p14="http://schemas.microsoft.com/office/powerpoint/2010/main" val="337473712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Generic Routing Encapsulation (GRE)</a:t>
            </a:r>
            <a:endParaRPr lang="en-US" altLang="zh-CN"/>
          </a:p>
        </p:txBody>
      </p:sp>
      <p:cxnSp>
        <p:nvCxnSpPr>
          <p:cNvPr id="28" name="Straight Connector 167"/>
          <p:cNvCxnSpPr/>
          <p:nvPr/>
        </p:nvCxnSpPr>
        <p:spPr bwMode="gray">
          <a:xfrm flipV="1">
            <a:off x="1504303" y="3755594"/>
            <a:ext cx="0" cy="439334"/>
          </a:xfrm>
          <a:prstGeom prst="line">
            <a:avLst/>
          </a:prstGeom>
          <a:noFill/>
          <a:ln w="57150" cap="flat" cmpd="sng" algn="ctr">
            <a:solidFill>
              <a:sysClr val="window" lastClr="FFFFFF">
                <a:lumMod val="50000"/>
              </a:sysClr>
            </a:solidFill>
            <a:prstDash val="solid"/>
            <a:miter lim="800000"/>
            <a:tailEnd type="triangle"/>
          </a:ln>
          <a:effectLst/>
        </p:spPr>
      </p:cxnSp>
      <p:sp>
        <p:nvSpPr>
          <p:cNvPr id="29" name="Line 9"/>
          <p:cNvSpPr>
            <a:spLocks noChangeShapeType="1"/>
          </p:cNvSpPr>
          <p:nvPr/>
        </p:nvSpPr>
        <p:spPr bwMode="gray">
          <a:xfrm>
            <a:off x="1277602" y="3636466"/>
            <a:ext cx="0" cy="1694371"/>
          </a:xfrm>
          <a:prstGeom prst="line">
            <a:avLst/>
          </a:prstGeom>
          <a:solidFill>
            <a:srgbClr val="1AABE2"/>
          </a:solidFill>
          <a:ln w="19050" cap="flat" cmpd="sng" algn="ctr">
            <a:solidFill>
              <a:sysClr val="window" lastClr="FFFFFF">
                <a:lumMod val="75000"/>
              </a:sysClr>
            </a:solidFill>
            <a:prstDash val="solid"/>
            <a:round/>
            <a:headEnd type="none" w="med" len="med"/>
            <a:tailEnd type="none" w="med" len="med"/>
          </a:ln>
          <a:effectLs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smtClean="0">
              <a:ln>
                <a:noFill/>
              </a:ln>
              <a:solidFill>
                <a:prstClr val="black"/>
              </a:solidFill>
              <a:effectLst/>
              <a:uLnTx/>
              <a:uFillTx/>
              <a:latin typeface="Huawei Sans" panose="020C0503030203020204" pitchFamily="34" charset="0"/>
              <a:cs typeface="Arial" pitchFamily="34" charset="0"/>
            </a:endParaRPr>
          </a:p>
        </p:txBody>
      </p:sp>
      <p:sp>
        <p:nvSpPr>
          <p:cNvPr id="30" name="TextBox 9"/>
          <p:cNvSpPr txBox="1"/>
          <p:nvPr/>
        </p:nvSpPr>
        <p:spPr bwMode="gray">
          <a:xfrm>
            <a:off x="1069884" y="2946874"/>
            <a:ext cx="415437" cy="311114"/>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black"/>
                </a:solidFill>
                <a:latin typeface="Huawei Sans" panose="020C0503030203020204" pitchFamily="34" charset="0"/>
              </a:rPr>
              <a:t>R1</a:t>
            </a:r>
            <a:endParaRPr kumimoji="0" lang="en-US" altLang="zh-CN" sz="1400" b="1"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31" name="TextBox 54"/>
          <p:cNvSpPr txBox="1"/>
          <p:nvPr/>
        </p:nvSpPr>
        <p:spPr bwMode="gray">
          <a:xfrm>
            <a:off x="372546" y="5680263"/>
            <a:ext cx="1810111" cy="523220"/>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black"/>
                </a:solidFill>
                <a:latin typeface="Huawei Sans" panose="020C0503030203020204" pitchFamily="34" charset="0"/>
              </a:rPr>
              <a:t>PC1</a:t>
            </a:r>
          </a:p>
          <a:p>
            <a:pPr lvl="0" algn="ctr" defTabSz="914400" fontAlgn="ctr"/>
            <a:r>
              <a:rPr lang="en-US" sz="1400" smtClean="0">
                <a:solidFill>
                  <a:prstClr val="black"/>
                </a:solidFill>
                <a:latin typeface="Huawei Sans" panose="020C0503030203020204" pitchFamily="34" charset="0"/>
              </a:rPr>
              <a:t>2001:0DB8:0:0::1/64</a:t>
            </a:r>
            <a:endParaRPr lang="en-US" altLang="zh-CN" sz="1400" kern="0">
              <a:solidFill>
                <a:prstClr val="black"/>
              </a:solidFill>
              <a:latin typeface="Huawei Sans" panose="020C0503030203020204" pitchFamily="34" charset="0"/>
            </a:endParaRPr>
          </a:p>
        </p:txBody>
      </p:sp>
      <p:pic>
        <p:nvPicPr>
          <p:cNvPr id="32" name="图片 11" descr="开放网络-蓝.png"/>
          <p:cNvPicPr>
            <a:picLocks noChangeAspect="1"/>
          </p:cNvPicPr>
          <p:nvPr/>
        </p:nvPicPr>
        <p:blipFill>
          <a:blip r:embed="rId3" cstate="print"/>
          <a:stretch>
            <a:fillRect/>
          </a:stretch>
        </p:blipFill>
        <p:spPr bwMode="gray">
          <a:xfrm>
            <a:off x="1032326" y="5287039"/>
            <a:ext cx="490552" cy="377619"/>
          </a:xfrm>
          <a:prstGeom prst="rect">
            <a:avLst/>
          </a:prstGeom>
        </p:spPr>
      </p:pic>
      <p:pic>
        <p:nvPicPr>
          <p:cNvPr id="33"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1032148" y="3269234"/>
            <a:ext cx="490909" cy="401652"/>
          </a:xfrm>
          <a:prstGeom prst="rect">
            <a:avLst/>
          </a:prstGeom>
          <a:noFill/>
        </p:spPr>
      </p:pic>
      <p:sp>
        <p:nvSpPr>
          <p:cNvPr id="34" name="Freeform 159"/>
          <p:cNvSpPr/>
          <p:nvPr/>
        </p:nvSpPr>
        <p:spPr bwMode="gray">
          <a:xfrm flipH="1">
            <a:off x="1717127" y="2309583"/>
            <a:ext cx="3195802" cy="17437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19050" cap="flat" cmpd="sng" algn="ctr">
            <a:solidFill>
              <a:sysClr val="window" lastClr="FFFFFF">
                <a:lumMod val="65000"/>
              </a:sysClr>
            </a:solidFill>
            <a:prstDash val="solid"/>
            <a:miter lim="800000"/>
          </a:ln>
          <a:effectLst/>
        </p:spPr>
        <p:txBody>
          <a:bodyPr wrap="square" tIns="108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smtClean="0">
              <a:ln>
                <a:noFill/>
              </a:ln>
              <a:solidFill>
                <a:prstClr val="white">
                  <a:lumMod val="50000"/>
                </a:prstClr>
              </a:solidFill>
              <a:effectLst/>
              <a:uLnTx/>
              <a:uFillTx/>
              <a:latin typeface="Huawei Sans" panose="020C0503030203020204" pitchFamily="34" charset="0"/>
              <a:ea typeface="方正兰亭黑简体"/>
              <a:cs typeface="+mn-cs"/>
            </a:endParaRPr>
          </a:p>
        </p:txBody>
      </p:sp>
      <p:sp>
        <p:nvSpPr>
          <p:cNvPr id="35" name="Line 9"/>
          <p:cNvSpPr>
            <a:spLocks noChangeShapeType="1"/>
          </p:cNvSpPr>
          <p:nvPr/>
        </p:nvSpPr>
        <p:spPr bwMode="gray">
          <a:xfrm>
            <a:off x="5352453" y="3636466"/>
            <a:ext cx="0" cy="1694371"/>
          </a:xfrm>
          <a:prstGeom prst="line">
            <a:avLst/>
          </a:prstGeom>
          <a:solidFill>
            <a:srgbClr val="1AABE2"/>
          </a:solidFill>
          <a:ln w="19050" cap="flat" cmpd="sng" algn="ctr">
            <a:solidFill>
              <a:sysClr val="window" lastClr="FFFFFF">
                <a:lumMod val="75000"/>
              </a:sysClr>
            </a:solidFill>
            <a:prstDash val="solid"/>
            <a:round/>
            <a:headEnd type="none" w="med" len="med"/>
            <a:tailEnd type="none" w="med" len="med"/>
          </a:ln>
          <a:effectLs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smtClean="0">
              <a:ln>
                <a:noFill/>
              </a:ln>
              <a:solidFill>
                <a:prstClr val="black"/>
              </a:solidFill>
              <a:effectLst/>
              <a:uLnTx/>
              <a:uFillTx/>
              <a:latin typeface="Huawei Sans" panose="020C0503030203020204" pitchFamily="34" charset="0"/>
              <a:cs typeface="Arial" pitchFamily="34" charset="0"/>
            </a:endParaRPr>
          </a:p>
        </p:txBody>
      </p:sp>
      <p:sp>
        <p:nvSpPr>
          <p:cNvPr id="36" name="TextBox 9"/>
          <p:cNvSpPr txBox="1"/>
          <p:nvPr/>
        </p:nvSpPr>
        <p:spPr bwMode="gray">
          <a:xfrm>
            <a:off x="5154292" y="2946874"/>
            <a:ext cx="405880" cy="307777"/>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black"/>
                </a:solidFill>
                <a:latin typeface="Huawei Sans" panose="020C0503030203020204" pitchFamily="34" charset="0"/>
              </a:rPr>
              <a:t>R2</a:t>
            </a:r>
            <a:endParaRPr kumimoji="0" lang="en-US" altLang="zh-CN" sz="1400" b="1"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37" name="TextBox 54"/>
          <p:cNvSpPr txBox="1"/>
          <p:nvPr/>
        </p:nvSpPr>
        <p:spPr bwMode="gray">
          <a:xfrm>
            <a:off x="4444170" y="5680263"/>
            <a:ext cx="1810111" cy="523220"/>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black"/>
                </a:solidFill>
                <a:latin typeface="Huawei Sans" panose="020C0503030203020204" pitchFamily="34" charset="0"/>
              </a:rPr>
              <a:t>PC2</a:t>
            </a:r>
          </a:p>
          <a:p>
            <a:pPr lvl="0" algn="ctr" defTabSz="914400" fontAlgn="ctr"/>
            <a:r>
              <a:rPr lang="en-US" sz="1400" smtClean="0">
                <a:solidFill>
                  <a:prstClr val="black"/>
                </a:solidFill>
                <a:latin typeface="Huawei Sans" panose="020C0503030203020204" pitchFamily="34" charset="0"/>
              </a:rPr>
              <a:t>2001:0DB8:0:1::1/64</a:t>
            </a:r>
            <a:endParaRPr lang="en-US" sz="1400">
              <a:solidFill>
                <a:prstClr val="black"/>
              </a:solidFill>
              <a:latin typeface="Huawei Sans" panose="020C0503030203020204" pitchFamily="34" charset="0"/>
            </a:endParaRPr>
          </a:p>
        </p:txBody>
      </p:sp>
      <p:pic>
        <p:nvPicPr>
          <p:cNvPr id="38" name="图片 11" descr="开放网络-蓝.png"/>
          <p:cNvPicPr>
            <a:picLocks noChangeAspect="1"/>
          </p:cNvPicPr>
          <p:nvPr/>
        </p:nvPicPr>
        <p:blipFill>
          <a:blip r:embed="rId3" cstate="print"/>
          <a:stretch>
            <a:fillRect/>
          </a:stretch>
        </p:blipFill>
        <p:spPr bwMode="gray">
          <a:xfrm>
            <a:off x="5107177" y="5287039"/>
            <a:ext cx="490552" cy="377619"/>
          </a:xfrm>
          <a:prstGeom prst="rect">
            <a:avLst/>
          </a:prstGeom>
        </p:spPr>
      </p:pic>
      <p:pic>
        <p:nvPicPr>
          <p:cNvPr id="39"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5106999" y="3269234"/>
            <a:ext cx="490909" cy="401652"/>
          </a:xfrm>
          <a:prstGeom prst="rect">
            <a:avLst/>
          </a:prstGeom>
          <a:noFill/>
        </p:spPr>
      </p:pic>
      <p:sp>
        <p:nvSpPr>
          <p:cNvPr id="40" name="Can 225"/>
          <p:cNvSpPr/>
          <p:nvPr/>
        </p:nvSpPr>
        <p:spPr bwMode="gray">
          <a:xfrm rot="5400000">
            <a:off x="3218531" y="1726917"/>
            <a:ext cx="266328" cy="3464616"/>
          </a:xfrm>
          <a:prstGeom prst="can">
            <a:avLst>
              <a:gd name="adj" fmla="val 75773"/>
            </a:avLst>
          </a:prstGeom>
          <a:solidFill>
            <a:srgbClr val="30B5C5"/>
          </a:solidFill>
          <a:ln w="12700" cap="flat" cmpd="sng" algn="ctr">
            <a:solidFill>
              <a:sysClr val="window" lastClr="FFFFFF"/>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41" name="TextBox 9"/>
          <p:cNvSpPr txBox="1"/>
          <p:nvPr/>
        </p:nvSpPr>
        <p:spPr bwMode="gray">
          <a:xfrm>
            <a:off x="1488555" y="2972698"/>
            <a:ext cx="713657" cy="307777"/>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b="0" smtClean="0">
                <a:solidFill>
                  <a:prstClr val="black"/>
                </a:solidFill>
                <a:latin typeface="Huawei Sans" panose="020C0503030203020204" pitchFamily="34" charset="0"/>
              </a:rPr>
              <a:t>1.1.1.1</a:t>
            </a:r>
            <a:endParaRPr kumimoji="0" lang="en-US" altLang="zh-CN" sz="14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42" name="TextBox 9"/>
          <p:cNvSpPr txBox="1"/>
          <p:nvPr/>
        </p:nvSpPr>
        <p:spPr bwMode="gray">
          <a:xfrm>
            <a:off x="4427844" y="2972698"/>
            <a:ext cx="713657" cy="307777"/>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b="0" smtClean="0">
                <a:solidFill>
                  <a:prstClr val="black"/>
                </a:solidFill>
                <a:latin typeface="Huawei Sans" panose="020C0503030203020204" pitchFamily="34" charset="0"/>
              </a:rPr>
              <a:t>2.2.2.2</a:t>
            </a:r>
            <a:endParaRPr kumimoji="0" lang="en-US" altLang="zh-CN" sz="14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43" name="TextBox 9"/>
          <p:cNvSpPr txBox="1"/>
          <p:nvPr/>
        </p:nvSpPr>
        <p:spPr bwMode="gray">
          <a:xfrm>
            <a:off x="2736183" y="3305336"/>
            <a:ext cx="1157689" cy="307777"/>
          </a:xfrm>
          <a:prstGeom prst="rect">
            <a:avLst/>
          </a:prstGeom>
          <a:noFill/>
        </p:spPr>
        <p:txBody>
          <a:bodyPr wrap="none" rtlCol="0">
            <a:spAutoFit/>
          </a:bodyPr>
          <a:lstStyle/>
          <a:p>
            <a:pPr algn="ctr" fontAlgn="ctr"/>
            <a:r>
              <a:rPr lang="en-US" sz="1400" b="1" smtClean="0">
                <a:solidFill>
                  <a:schemeClr val="bg1"/>
                </a:solidFill>
                <a:latin typeface="Huawei Sans" panose="020C0503030203020204" pitchFamily="34" charset="0"/>
              </a:rPr>
              <a:t>GRE tunnel</a:t>
            </a:r>
            <a:endParaRPr lang="en-US" altLang="zh-CN" sz="1400" b="1">
              <a:solidFill>
                <a:schemeClr val="bg1"/>
              </a:solidFill>
              <a:latin typeface="Huawei Sans" panose="020C0503030203020204" pitchFamily="34" charset="0"/>
            </a:endParaRPr>
          </a:p>
        </p:txBody>
      </p:sp>
      <p:graphicFrame>
        <p:nvGraphicFramePr>
          <p:cNvPr id="44" name="表格 43"/>
          <p:cNvGraphicFramePr>
            <a:graphicFrameLocks noGrp="1"/>
          </p:cNvGraphicFramePr>
          <p:nvPr>
            <p:extLst/>
          </p:nvPr>
        </p:nvGraphicFramePr>
        <p:xfrm>
          <a:off x="1310553" y="4280240"/>
          <a:ext cx="2158511" cy="947520"/>
        </p:xfrm>
        <a:graphic>
          <a:graphicData uri="http://schemas.openxmlformats.org/drawingml/2006/table">
            <a:tbl>
              <a:tblPr firstRow="1" bandRow="1"/>
              <a:tblGrid>
                <a:gridCol w="933026"/>
                <a:gridCol w="1225485"/>
              </a:tblGrid>
              <a:tr h="140804">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b="0" dirty="0" smtClean="0">
                          <a:solidFill>
                            <a:schemeClr val="bg1"/>
                          </a:solidFill>
                          <a:latin typeface="Huawei Sans" panose="020C0503030203020204" pitchFamily="34" charset="0"/>
                        </a:rPr>
                        <a:t>Source IP</a:t>
                      </a:r>
                      <a:endParaRPr lang="en-US" altLang="zh-CN" sz="120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algn="ctr" defTabSz="914034" rtl="0" eaLnBrk="1" fontAlgn="ctr" latinLnBrk="0" hangingPunct="1"/>
                      <a:r>
                        <a:rPr lang="en-US" sz="1200" b="0" dirty="0" smtClean="0">
                          <a:solidFill>
                            <a:schemeClr val="bg1">
                              <a:lumMod val="50000"/>
                            </a:schemeClr>
                          </a:solidFill>
                          <a:latin typeface="Huawei Sans" panose="020C0503030203020204" pitchFamily="34" charset="0"/>
                        </a:rPr>
                        <a:t>2001:0DB8:0:0::1</a:t>
                      </a:r>
                      <a:endParaRPr lang="en-US" sz="120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241833">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smtClean="0">
                          <a:solidFill>
                            <a:schemeClr val="bg1"/>
                          </a:solidFill>
                          <a:latin typeface="Huawei Sans" panose="020C0503030203020204" pitchFamily="34" charset="0"/>
                        </a:rPr>
                        <a:t>Destination IP</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b="0" smtClean="0">
                          <a:solidFill>
                            <a:schemeClr val="bg1">
                              <a:lumMod val="50000"/>
                            </a:schemeClr>
                          </a:solidFill>
                          <a:latin typeface="Huawei Sans" panose="020C0503030203020204" pitchFamily="34" charset="0"/>
                        </a:rPr>
                        <a:t>2001:0DB8:0:1::1</a:t>
                      </a:r>
                      <a:endParaRPr lang="en-US" sz="1200" b="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140804">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smtClean="0">
                          <a:solidFill>
                            <a:schemeClr val="bg1"/>
                          </a:solidFill>
                          <a:latin typeface="Huawei Sans" panose="020C0503030203020204" pitchFamily="34" charset="0"/>
                        </a:rPr>
                        <a:t>Payload</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b="0" dirty="0" smtClean="0">
                          <a:solidFill>
                            <a:schemeClr val="bg1">
                              <a:lumMod val="50000"/>
                            </a:schemeClr>
                          </a:solidFill>
                          <a:latin typeface="Huawei Sans" panose="020C0503030203020204" pitchFamily="34" charset="0"/>
                        </a:rPr>
                        <a:t>Data</a:t>
                      </a:r>
                      <a:endParaRPr lang="en-US" altLang="zh-CN" sz="120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bl>
          </a:graphicData>
        </a:graphic>
      </p:graphicFrame>
      <p:graphicFrame>
        <p:nvGraphicFramePr>
          <p:cNvPr id="45" name="表格 44"/>
          <p:cNvGraphicFramePr>
            <a:graphicFrameLocks noGrp="1"/>
          </p:cNvGraphicFramePr>
          <p:nvPr>
            <p:extLst>
              <p:ext uri="{D42A27DB-BD31-4B8C-83A1-F6EECF244321}">
                <p14:modId xmlns:p14="http://schemas.microsoft.com/office/powerpoint/2010/main" val="3992419358"/>
              </p:ext>
            </p:extLst>
          </p:nvPr>
        </p:nvGraphicFramePr>
        <p:xfrm>
          <a:off x="1255392" y="981631"/>
          <a:ext cx="2553038" cy="1529280"/>
        </p:xfrm>
        <a:graphic>
          <a:graphicData uri="http://schemas.openxmlformats.org/drawingml/2006/table">
            <a:tbl>
              <a:tblPr firstRow="1" bandRow="1"/>
              <a:tblGrid>
                <a:gridCol w="1163668"/>
                <a:gridCol w="1389370"/>
              </a:tblGrid>
              <a:tr h="151968">
                <a:tc>
                  <a:txBody>
                    <a:bodyPr/>
                    <a:lstStyle>
                      <a:lvl1pPr marL="0" algn="l" defTabSz="914034" rtl="0" eaLnBrk="1" latinLnBrk="0" hangingPunct="1">
                        <a:defRPr sz="1799" b="1" kern="1200">
                          <a:solidFill>
                            <a:schemeClr val="bg1"/>
                          </a:solidFill>
                          <a:latin typeface="Arial"/>
                          <a:ea typeface="方正兰亭黑简体"/>
                        </a:defRPr>
                      </a:lvl1pPr>
                      <a:lvl2pPr marL="457017" algn="l" defTabSz="914034" rtl="0" eaLnBrk="1" latinLnBrk="0" hangingPunct="1">
                        <a:defRPr sz="1799" b="1" kern="1200">
                          <a:solidFill>
                            <a:schemeClr val="bg1"/>
                          </a:solidFill>
                          <a:latin typeface="Arial"/>
                          <a:ea typeface="方正兰亭黑简体"/>
                        </a:defRPr>
                      </a:lvl2pPr>
                      <a:lvl3pPr marL="914034" algn="l" defTabSz="914034" rtl="0" eaLnBrk="1" latinLnBrk="0" hangingPunct="1">
                        <a:defRPr sz="1799" b="1" kern="1200">
                          <a:solidFill>
                            <a:schemeClr val="bg1"/>
                          </a:solidFill>
                          <a:latin typeface="Arial"/>
                          <a:ea typeface="方正兰亭黑简体"/>
                        </a:defRPr>
                      </a:lvl3pPr>
                      <a:lvl4pPr marL="1371051" algn="l" defTabSz="914034" rtl="0" eaLnBrk="1" latinLnBrk="0" hangingPunct="1">
                        <a:defRPr sz="1799" b="1" kern="1200">
                          <a:solidFill>
                            <a:schemeClr val="bg1"/>
                          </a:solidFill>
                          <a:latin typeface="Arial"/>
                          <a:ea typeface="方正兰亭黑简体"/>
                        </a:defRPr>
                      </a:lvl4pPr>
                      <a:lvl5pPr marL="1828068" algn="l" defTabSz="914034" rtl="0" eaLnBrk="1" latinLnBrk="0" hangingPunct="1">
                        <a:defRPr sz="1799" b="1" kern="1200">
                          <a:solidFill>
                            <a:schemeClr val="bg1"/>
                          </a:solidFill>
                          <a:latin typeface="Arial"/>
                          <a:ea typeface="方正兰亭黑简体"/>
                        </a:defRPr>
                      </a:lvl5pPr>
                      <a:lvl6pPr marL="2285086" algn="l" defTabSz="914034" rtl="0" eaLnBrk="1" latinLnBrk="0" hangingPunct="1">
                        <a:defRPr sz="1799" b="1" kern="1200">
                          <a:solidFill>
                            <a:schemeClr val="bg1"/>
                          </a:solidFill>
                          <a:latin typeface="Arial"/>
                          <a:ea typeface="方正兰亭黑简体"/>
                        </a:defRPr>
                      </a:lvl6pPr>
                      <a:lvl7pPr marL="2742103" algn="l" defTabSz="914034" rtl="0" eaLnBrk="1" latinLnBrk="0" hangingPunct="1">
                        <a:defRPr sz="1799" b="1" kern="1200">
                          <a:solidFill>
                            <a:schemeClr val="bg1"/>
                          </a:solidFill>
                          <a:latin typeface="Arial"/>
                          <a:ea typeface="方正兰亭黑简体"/>
                        </a:defRPr>
                      </a:lvl7pPr>
                      <a:lvl8pPr marL="3199120" algn="l" defTabSz="914034" rtl="0" eaLnBrk="1" latinLnBrk="0" hangingPunct="1">
                        <a:defRPr sz="1799" b="1" kern="1200">
                          <a:solidFill>
                            <a:schemeClr val="bg1"/>
                          </a:solidFill>
                          <a:latin typeface="Arial"/>
                          <a:ea typeface="方正兰亭黑简体"/>
                        </a:defRPr>
                      </a:lvl8pPr>
                      <a:lvl9pPr marL="3656137" algn="l" defTabSz="914034" rtl="0" eaLnBrk="1" latinLnBrk="0" hangingPunct="1">
                        <a:defRPr sz="1799" b="1" kern="1200">
                          <a:solidFill>
                            <a:schemeClr val="bg1"/>
                          </a:solidFill>
                          <a:latin typeface="Arial"/>
                          <a:ea typeface="方正兰亭黑简体"/>
                        </a:defRPr>
                      </a:lvl9pPr>
                    </a:lstStyle>
                    <a:p>
                      <a:pPr algn="ctr" fontAlgn="ctr"/>
                      <a:r>
                        <a:rPr lang="en-US" sz="1200" b="0" dirty="0" smtClean="0">
                          <a:solidFill>
                            <a:schemeClr val="bg1"/>
                          </a:solidFill>
                          <a:latin typeface="Huawei Sans" panose="020C0503030203020204" pitchFamily="34" charset="0"/>
                        </a:rPr>
                        <a:t>Source IP</a:t>
                      </a:r>
                      <a:endParaRPr lang="en-US" altLang="zh-CN" sz="120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0B5C5"/>
                    </a:solidFill>
                  </a:tcPr>
                </a:tc>
                <a:tc>
                  <a:txBody>
                    <a:bodyPr/>
                    <a:lstStyle/>
                    <a:p>
                      <a:pPr marL="0" algn="ctr" defTabSz="914034" rtl="0" eaLnBrk="1" fontAlgn="ctr" latinLnBrk="0" hangingPunct="1"/>
                      <a:r>
                        <a:rPr lang="en-US" sz="1200" b="1" dirty="0" smtClean="0">
                          <a:solidFill>
                            <a:srgbClr val="30B5C5"/>
                          </a:solidFill>
                          <a:latin typeface="Huawei Sans" panose="020C0503030203020204" pitchFamily="34" charset="0"/>
                        </a:rPr>
                        <a:t>1.1.1.1</a:t>
                      </a:r>
                      <a:endParaRPr lang="en-US" altLang="zh-CN" sz="1200" b="1" kern="1200" dirty="0">
                        <a:solidFill>
                          <a:srgbClr val="30B5C5"/>
                        </a:solidFill>
                        <a:latin typeface="Huawei Sans" panose="020C0503030203020204" pitchFamily="34" charset="0"/>
                        <a:ea typeface="+mn-ea"/>
                        <a:cs typeface="+mn-cs"/>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BEE9EE"/>
                    </a:solidFill>
                  </a:tcPr>
                </a:tc>
              </a:tr>
              <a:tr h="151968">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b="0" smtClean="0">
                          <a:solidFill>
                            <a:schemeClr val="bg1"/>
                          </a:solidFill>
                          <a:latin typeface="Huawei Sans" panose="020C0503030203020204" pitchFamily="34" charset="0"/>
                        </a:rPr>
                        <a:t>Destination IP</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30B5C5"/>
                    </a:solidFill>
                  </a:tcPr>
                </a:tc>
                <a:tc>
                  <a:txBody>
                    <a:bodyPr/>
                    <a:lstStyle/>
                    <a:p>
                      <a:pPr algn="ctr" fontAlgn="ctr"/>
                      <a:r>
                        <a:rPr lang="en-US" sz="1200" b="1" dirty="0" smtClean="0">
                          <a:solidFill>
                            <a:srgbClr val="30B5C5"/>
                          </a:solidFill>
                          <a:latin typeface="Huawei Sans" panose="020C0503030203020204" pitchFamily="34" charset="0"/>
                        </a:rPr>
                        <a:t>2.2.2.2</a:t>
                      </a:r>
                      <a:endParaRPr lang="en-US" altLang="zh-CN" sz="1200" b="1" dirty="0">
                        <a:solidFill>
                          <a:srgbClr val="30B5C5"/>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BEE9EE"/>
                    </a:solidFill>
                  </a:tcPr>
                </a:tc>
              </a:tr>
              <a:tr h="151968">
                <a:tc gridSpan="2">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dirty="0" smtClean="0">
                          <a:solidFill>
                            <a:schemeClr val="tx1"/>
                          </a:solidFill>
                          <a:latin typeface="Huawei Sans" panose="020C0503030203020204" pitchFamily="34" charset="0"/>
                        </a:rPr>
                        <a:t>GRE header</a:t>
                      </a:r>
                      <a:endParaRPr lang="en-US" altLang="zh-CN" sz="1200" b="0" dirty="0">
                        <a:solidFill>
                          <a:schemeClr val="tx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0E8C4"/>
                    </a:solidFill>
                  </a:tcPr>
                </a:tc>
                <a:tc hMerge="1">
                  <a:txBody>
                    <a:bodyPr/>
                    <a:lstStyle/>
                    <a:p>
                      <a:endParaRPr lang="zh-CN" altLang="en-US"/>
                    </a:p>
                  </a:txBody>
                  <a:tcPr/>
                </a:tc>
              </a:tr>
              <a:tr h="151968">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b="0" smtClean="0">
                          <a:solidFill>
                            <a:schemeClr val="bg1"/>
                          </a:solidFill>
                          <a:latin typeface="Huawei Sans" panose="020C0503030203020204" pitchFamily="34" charset="0"/>
                        </a:rPr>
                        <a:t>Source IP</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p>
                      <a:pPr marL="0" algn="ctr" defTabSz="914034" rtl="0" eaLnBrk="1" fontAlgn="ctr" latinLnBrk="0" hangingPunct="1"/>
                      <a:r>
                        <a:rPr lang="en-US" sz="1200" b="0" smtClean="0">
                          <a:solidFill>
                            <a:schemeClr val="bg1">
                              <a:lumMod val="50000"/>
                            </a:schemeClr>
                          </a:solidFill>
                          <a:latin typeface="Huawei Sans" panose="020C0503030203020204" pitchFamily="34" charset="0"/>
                        </a:rPr>
                        <a:t>2001:0DB8:0:0::1</a:t>
                      </a:r>
                      <a:endParaRPr lang="en-US" sz="1200" b="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151968">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smtClean="0">
                          <a:solidFill>
                            <a:schemeClr val="bg1"/>
                          </a:solidFill>
                          <a:latin typeface="Huawei Sans" panose="020C0503030203020204" pitchFamily="34" charset="0"/>
                        </a:rPr>
                        <a:t>Destination IP</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p>
                      <a:pPr algn="ctr" fontAlgn="ctr"/>
                      <a:r>
                        <a:rPr lang="en-US" sz="1200" b="0" smtClean="0">
                          <a:solidFill>
                            <a:schemeClr val="bg1">
                              <a:lumMod val="50000"/>
                            </a:schemeClr>
                          </a:solidFill>
                          <a:latin typeface="Huawei Sans" panose="020C0503030203020204" pitchFamily="34" charset="0"/>
                        </a:rPr>
                        <a:t>2001:0DB8:0:1::1</a:t>
                      </a:r>
                      <a:endParaRPr lang="en-US" sz="1200" b="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151968">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smtClean="0">
                          <a:solidFill>
                            <a:schemeClr val="bg1"/>
                          </a:solidFill>
                          <a:latin typeface="Huawei Sans" panose="020C0503030203020204" pitchFamily="34" charset="0"/>
                        </a:rPr>
                        <a:t>Payload</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p>
                      <a:pPr algn="ctr" fontAlgn="ctr"/>
                      <a:r>
                        <a:rPr lang="en-US" sz="1200" b="0" dirty="0" smtClean="0">
                          <a:solidFill>
                            <a:schemeClr val="bg1">
                              <a:lumMod val="50000"/>
                            </a:schemeClr>
                          </a:solidFill>
                          <a:latin typeface="Huawei Sans" panose="020C0503030203020204" pitchFamily="34" charset="0"/>
                        </a:rPr>
                        <a:t>Data</a:t>
                      </a:r>
                      <a:endParaRPr lang="en-US" altLang="zh-CN" sz="120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bl>
          </a:graphicData>
        </a:graphic>
      </p:graphicFrame>
      <p:pic>
        <p:nvPicPr>
          <p:cNvPr id="46" name="Picture 2" descr="G:\做的项目\公共\扁平图标切换\更新2015_01_21\oss扁平图标库2015_01_21更新-04.png"/>
          <p:cNvPicPr>
            <a:picLocks noChangeAspect="1" noChangeArrowheads="1"/>
          </p:cNvPicPr>
          <p:nvPr/>
        </p:nvPicPr>
        <p:blipFill>
          <a:blip r:embed="rId4" cstate="print">
            <a:duotone>
              <a:srgbClr val="F3FBFE">
                <a:shade val="45000"/>
                <a:satMod val="135000"/>
              </a:srgbClr>
              <a:prstClr val="white"/>
            </a:duotone>
          </a:blip>
          <a:stretch>
            <a:fillRect/>
          </a:stretch>
        </p:blipFill>
        <p:spPr bwMode="gray">
          <a:xfrm>
            <a:off x="2651558" y="2832755"/>
            <a:ext cx="335297" cy="274334"/>
          </a:xfrm>
          <a:prstGeom prst="rect">
            <a:avLst/>
          </a:prstGeom>
          <a:noFill/>
        </p:spPr>
      </p:pic>
      <p:pic>
        <p:nvPicPr>
          <p:cNvPr id="47" name="Picture 2" descr="G:\做的项目\公共\扁平图标切换\更新2015_01_21\oss扁平图标库2015_01_21更新-04.png"/>
          <p:cNvPicPr>
            <a:picLocks noChangeAspect="1" noChangeArrowheads="1"/>
          </p:cNvPicPr>
          <p:nvPr/>
        </p:nvPicPr>
        <p:blipFill>
          <a:blip r:embed="rId4" cstate="print">
            <a:duotone>
              <a:srgbClr val="F3FBFE">
                <a:shade val="45000"/>
                <a:satMod val="135000"/>
              </a:srgbClr>
              <a:prstClr val="white"/>
            </a:duotone>
          </a:blip>
          <a:stretch>
            <a:fillRect/>
          </a:stretch>
        </p:blipFill>
        <p:spPr bwMode="gray">
          <a:xfrm>
            <a:off x="3260730" y="3674574"/>
            <a:ext cx="335297" cy="274334"/>
          </a:xfrm>
          <a:prstGeom prst="rect">
            <a:avLst/>
          </a:prstGeom>
          <a:noFill/>
        </p:spPr>
      </p:pic>
      <p:pic>
        <p:nvPicPr>
          <p:cNvPr id="48" name="Picture 2" descr="G:\做的项目\公共\扁平图标切换\更新2015_01_21\oss扁平图标库2015_01_21更新-04.png"/>
          <p:cNvPicPr>
            <a:picLocks noChangeAspect="1" noChangeArrowheads="1"/>
          </p:cNvPicPr>
          <p:nvPr/>
        </p:nvPicPr>
        <p:blipFill>
          <a:blip r:embed="rId4" cstate="print">
            <a:duotone>
              <a:srgbClr val="F3FBFE">
                <a:shade val="45000"/>
                <a:satMod val="135000"/>
              </a:srgbClr>
              <a:prstClr val="white"/>
            </a:duotone>
          </a:blip>
          <a:stretch>
            <a:fillRect/>
          </a:stretch>
        </p:blipFill>
        <p:spPr bwMode="gray">
          <a:xfrm>
            <a:off x="3643534" y="2948991"/>
            <a:ext cx="335297" cy="274334"/>
          </a:xfrm>
          <a:prstGeom prst="rect">
            <a:avLst/>
          </a:prstGeom>
          <a:noFill/>
        </p:spPr>
      </p:pic>
      <p:cxnSp>
        <p:nvCxnSpPr>
          <p:cNvPr id="49" name="Straight Connector 167"/>
          <p:cNvCxnSpPr/>
          <p:nvPr/>
        </p:nvCxnSpPr>
        <p:spPr bwMode="gray">
          <a:xfrm>
            <a:off x="1433281" y="2672156"/>
            <a:ext cx="3673896" cy="0"/>
          </a:xfrm>
          <a:prstGeom prst="line">
            <a:avLst/>
          </a:prstGeom>
          <a:noFill/>
          <a:ln w="57150" cap="flat" cmpd="sng" algn="ctr">
            <a:solidFill>
              <a:srgbClr val="30B5C5"/>
            </a:solidFill>
            <a:prstDash val="solid"/>
            <a:miter lim="800000"/>
            <a:tailEnd type="triangle"/>
          </a:ln>
          <a:effectLst/>
        </p:spPr>
      </p:cxnSp>
      <p:cxnSp>
        <p:nvCxnSpPr>
          <p:cNvPr id="50" name="Straight Connector 167"/>
          <p:cNvCxnSpPr/>
          <p:nvPr/>
        </p:nvCxnSpPr>
        <p:spPr bwMode="gray">
          <a:xfrm>
            <a:off x="5080943" y="4733444"/>
            <a:ext cx="0" cy="578901"/>
          </a:xfrm>
          <a:prstGeom prst="line">
            <a:avLst/>
          </a:prstGeom>
          <a:noFill/>
          <a:ln w="57150" cap="flat" cmpd="sng" algn="ctr">
            <a:solidFill>
              <a:sysClr val="window" lastClr="FFFFFF">
                <a:lumMod val="50000"/>
              </a:sysClr>
            </a:solidFill>
            <a:prstDash val="solid"/>
            <a:miter lim="800000"/>
            <a:tailEnd type="triangle"/>
          </a:ln>
          <a:effectLst/>
        </p:spPr>
      </p:cxnSp>
      <p:sp>
        <p:nvSpPr>
          <p:cNvPr id="52" name="圆角矩形 51"/>
          <p:cNvSpPr/>
          <p:nvPr/>
        </p:nvSpPr>
        <p:spPr bwMode="gray">
          <a:xfrm>
            <a:off x="5712823" y="1018955"/>
            <a:ext cx="6174377" cy="5093892"/>
          </a:xfrm>
          <a:prstGeom prst="roundRect">
            <a:avLst>
              <a:gd name="adj" fmla="val 898"/>
            </a:avLst>
          </a:prstGeom>
          <a:noFill/>
          <a:ln w="9525" cap="flat" cmpd="sng" algn="ctr">
            <a:noFill/>
            <a:prstDash val="solid"/>
            <a:miter lim="800000"/>
          </a:ln>
          <a:effectLst/>
        </p:spPr>
        <p:txBody>
          <a:bodyPr rtlCol="0" anchor="t" anchorCtr="0"/>
          <a:lstStyle/>
          <a:p>
            <a:pPr marL="285750" indent="-285750" fontAlgn="ctr">
              <a:lnSpc>
                <a:spcPct val="140000"/>
              </a:lnSpc>
              <a:spcBef>
                <a:spcPts val="0"/>
              </a:spcBef>
              <a:spcAft>
                <a:spcPts val="600"/>
              </a:spcAft>
              <a:buSzPct val="50000"/>
              <a:buFont typeface="Wingdings" panose="05000000000000000000" pitchFamily="2" charset="2"/>
              <a:buChar char="l"/>
            </a:pPr>
            <a:r>
              <a:rPr lang="en-US" sz="1400" dirty="0" smtClean="0">
                <a:latin typeface="Huawei Sans" panose="020C0503030203020204" pitchFamily="34" charset="0"/>
              </a:rPr>
              <a:t>GRE is a protocol that encapsulates data packets of some network layer protocols, such as IPX, IPv6, and IPv4. The encapsulated data packets can then be transmitted over a network using a different network layer protocol, such as IPv4 and IPv6.</a:t>
            </a:r>
          </a:p>
          <a:p>
            <a:pPr marL="285750" indent="-285750" defTabSz="914400" fontAlgn="ctr">
              <a:lnSpc>
                <a:spcPct val="140000"/>
              </a:lnSpc>
              <a:spcAft>
                <a:spcPts val="600"/>
              </a:spcAft>
              <a:buSzPct val="50000"/>
              <a:buFont typeface="Wingdings" panose="05000000000000000000" pitchFamily="2" charset="2"/>
              <a:buChar char="l"/>
              <a:defRPr/>
            </a:pPr>
            <a:r>
              <a:rPr lang="en-US" sz="1400" dirty="0" smtClean="0">
                <a:latin typeface="Huawei Sans" panose="020C0503030203020204" pitchFamily="34" charset="0"/>
              </a:rPr>
              <a:t>GRE is a Layer 3 tunneling technology that transparently transmits packets over GRE tunnels. It solves the transmission problems on the network that uses different network-layer protocols.</a:t>
            </a:r>
            <a:r>
              <a:rPr lang="en-US" sz="1400" dirty="0" smtClean="0">
                <a:solidFill>
                  <a:prstClr val="black"/>
                </a:solidFill>
                <a:latin typeface="Huawei Sans" panose="020C0503030203020204" pitchFamily="34" charset="0"/>
              </a:rPr>
              <a:t> </a:t>
            </a:r>
            <a:endParaRPr kumimoji="0" lang="en-US" altLang="zh-CN"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endParaRP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GRE is easy to implement and increases only a few loads on devices at both ends of a tunnel.</a:t>
            </a:r>
            <a:endParaRPr lang="en-US" altLang="zh-CN" sz="1200" kern="0" dirty="0" smtClean="0">
              <a:solidFill>
                <a:prstClr val="black"/>
              </a:solidFill>
              <a:latin typeface="Huawei Sans" panose="020C0503030203020204" pitchFamily="34" charset="0"/>
              <a:ea typeface="方正兰亭黑简体"/>
            </a:endParaRP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GRE sets up tunnels over an IPv4 network to connect networks running different protocols, reusing the original network architecture and reducing costs.</a:t>
            </a: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GRE connects non-contiguous subnets and sets up VPNs to ensure secure connections between the enterprise headquarters and branches.</a:t>
            </a: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GRE provides only simple password authentication and does not provide the encryption function.</a:t>
            </a:r>
            <a:endParaRPr lang="en-US" sz="1200" dirty="0">
              <a:latin typeface="Huawei Sans" panose="020C0503030203020204" pitchFamily="34" charset="0"/>
            </a:endParaRPr>
          </a:p>
        </p:txBody>
      </p:sp>
      <p:graphicFrame>
        <p:nvGraphicFramePr>
          <p:cNvPr id="53" name="表格 52"/>
          <p:cNvGraphicFramePr>
            <a:graphicFrameLocks noGrp="1"/>
          </p:cNvGraphicFramePr>
          <p:nvPr>
            <p:extLst/>
          </p:nvPr>
        </p:nvGraphicFramePr>
        <p:xfrm>
          <a:off x="3574493" y="3869133"/>
          <a:ext cx="1724671" cy="1130400"/>
        </p:xfrm>
        <a:graphic>
          <a:graphicData uri="http://schemas.openxmlformats.org/drawingml/2006/table">
            <a:tbl>
              <a:tblPr firstRow="1" bandRow="1"/>
              <a:tblGrid>
                <a:gridCol w="926141"/>
                <a:gridCol w="798530"/>
              </a:tblGrid>
              <a:tr h="0">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b="0" dirty="0" smtClean="0">
                          <a:solidFill>
                            <a:schemeClr val="bg1"/>
                          </a:solidFill>
                          <a:latin typeface="Huawei Sans" panose="020C0503030203020204" pitchFamily="34" charset="0"/>
                        </a:rPr>
                        <a:t>Source IP</a:t>
                      </a:r>
                      <a:endParaRPr lang="en-US" altLang="zh-CN" sz="120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algn="ctr" defTabSz="914034" rtl="0" eaLnBrk="1" fontAlgn="ctr" latinLnBrk="0" hangingPunct="1"/>
                      <a:r>
                        <a:rPr lang="en-US" sz="1200" b="0" dirty="0" smtClean="0">
                          <a:solidFill>
                            <a:schemeClr val="bg1">
                              <a:lumMod val="50000"/>
                            </a:schemeClr>
                          </a:solidFill>
                          <a:latin typeface="Huawei Sans" panose="020C0503030203020204" pitchFamily="34" charset="0"/>
                        </a:rPr>
                        <a:t>2001:0DB8:0:0::1</a:t>
                      </a:r>
                      <a:endParaRPr lang="en-US" sz="120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0">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smtClean="0">
                          <a:solidFill>
                            <a:schemeClr val="bg1"/>
                          </a:solidFill>
                          <a:latin typeface="Huawei Sans" panose="020C0503030203020204" pitchFamily="34" charset="0"/>
                        </a:rPr>
                        <a:t>Destination IP</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b="0" smtClean="0">
                          <a:solidFill>
                            <a:schemeClr val="bg1">
                              <a:lumMod val="50000"/>
                            </a:schemeClr>
                          </a:solidFill>
                          <a:latin typeface="Huawei Sans" panose="020C0503030203020204" pitchFamily="34" charset="0"/>
                        </a:rPr>
                        <a:t>2001:0DB8:0:1::1</a:t>
                      </a:r>
                      <a:endParaRPr lang="en-US" sz="1200" b="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0">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smtClean="0">
                          <a:solidFill>
                            <a:schemeClr val="bg1"/>
                          </a:solidFill>
                          <a:latin typeface="Huawei Sans" panose="020C0503030203020204" pitchFamily="34" charset="0"/>
                        </a:rPr>
                        <a:t>Payload</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0" dirty="0" smtClean="0">
                          <a:solidFill>
                            <a:schemeClr val="bg1">
                              <a:lumMod val="50000"/>
                            </a:schemeClr>
                          </a:solidFill>
                          <a:latin typeface="Huawei Sans" panose="020C0503030203020204" pitchFamily="34" charset="0"/>
                        </a:rPr>
                        <a:t>Data</a:t>
                      </a:r>
                      <a:endParaRPr lang="en-US" altLang="zh-CN" sz="1200" b="0" dirty="0" smtClean="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bl>
          </a:graphicData>
        </a:graphic>
      </p:graphicFrame>
    </p:spTree>
    <p:extLst>
      <p:ext uri="{BB962C8B-B14F-4D97-AF65-F5344CB8AC3E}">
        <p14:creationId xmlns:p14="http://schemas.microsoft.com/office/powerpoint/2010/main" val="251473751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IPsec VPN</a:t>
            </a:r>
            <a:endParaRPr lang="en-US" altLang="zh-CN"/>
          </a:p>
        </p:txBody>
      </p:sp>
      <p:cxnSp>
        <p:nvCxnSpPr>
          <p:cNvPr id="53" name="Straight Connector 167"/>
          <p:cNvCxnSpPr/>
          <p:nvPr/>
        </p:nvCxnSpPr>
        <p:spPr bwMode="gray">
          <a:xfrm flipV="1">
            <a:off x="1491848" y="3759531"/>
            <a:ext cx="0" cy="741798"/>
          </a:xfrm>
          <a:prstGeom prst="line">
            <a:avLst/>
          </a:prstGeom>
          <a:noFill/>
          <a:ln w="57150" cap="flat" cmpd="sng" algn="ctr">
            <a:solidFill>
              <a:sysClr val="window" lastClr="FFFFFF">
                <a:lumMod val="50000"/>
              </a:sysClr>
            </a:solidFill>
            <a:prstDash val="solid"/>
            <a:miter lim="800000"/>
            <a:tailEnd type="triangle"/>
          </a:ln>
          <a:effectLst/>
        </p:spPr>
      </p:cxnSp>
      <p:sp>
        <p:nvSpPr>
          <p:cNvPr id="54" name="Line 9"/>
          <p:cNvSpPr>
            <a:spLocks noChangeShapeType="1"/>
          </p:cNvSpPr>
          <p:nvPr/>
        </p:nvSpPr>
        <p:spPr bwMode="gray">
          <a:xfrm>
            <a:off x="1265147" y="3640404"/>
            <a:ext cx="0" cy="1694371"/>
          </a:xfrm>
          <a:prstGeom prst="line">
            <a:avLst/>
          </a:prstGeom>
          <a:solidFill>
            <a:srgbClr val="1AABE2"/>
          </a:solidFill>
          <a:ln w="19050" cap="flat" cmpd="sng" algn="ctr">
            <a:solidFill>
              <a:sysClr val="window" lastClr="FFFFFF">
                <a:lumMod val="75000"/>
              </a:sysClr>
            </a:solidFill>
            <a:prstDash val="solid"/>
            <a:round/>
            <a:headEnd type="none" w="med" len="med"/>
            <a:tailEnd type="none" w="med" len="med"/>
          </a:ln>
          <a:effectLs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smtClean="0">
              <a:ln>
                <a:noFill/>
              </a:ln>
              <a:solidFill>
                <a:prstClr val="black"/>
              </a:solidFill>
              <a:effectLst/>
              <a:uLnTx/>
              <a:uFillTx/>
              <a:latin typeface="Huawei Sans" panose="020C0503030203020204" pitchFamily="34" charset="0"/>
              <a:cs typeface="Arial" pitchFamily="34" charset="0"/>
            </a:endParaRPr>
          </a:p>
        </p:txBody>
      </p:sp>
      <p:sp>
        <p:nvSpPr>
          <p:cNvPr id="55" name="TextBox 9"/>
          <p:cNvSpPr txBox="1"/>
          <p:nvPr/>
        </p:nvSpPr>
        <p:spPr bwMode="gray">
          <a:xfrm>
            <a:off x="1057429" y="2950812"/>
            <a:ext cx="415437" cy="311114"/>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black"/>
                </a:solidFill>
                <a:latin typeface="Huawei Sans" panose="020C0503030203020204" pitchFamily="34" charset="0"/>
              </a:rPr>
              <a:t>R1</a:t>
            </a:r>
            <a:endParaRPr kumimoji="0" lang="en-US" altLang="zh-CN" sz="1400" b="1"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56" name="TextBox 54"/>
          <p:cNvSpPr txBox="1"/>
          <p:nvPr/>
        </p:nvSpPr>
        <p:spPr bwMode="gray">
          <a:xfrm>
            <a:off x="544439" y="5702007"/>
            <a:ext cx="1441420" cy="523220"/>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black"/>
                </a:solidFill>
                <a:latin typeface="Huawei Sans" panose="020C0503030203020204" pitchFamily="34" charset="0"/>
              </a:rPr>
              <a:t>PC1</a:t>
            </a:r>
          </a:p>
          <a:p>
            <a:pPr marL="0" marR="0" lvl="0" indent="0" algn="ctr" defTabSz="914400" eaLnBrk="1" fontAlgn="ctr" latinLnBrk="0" hangingPunct="1">
              <a:lnSpc>
                <a:spcPct val="100000"/>
              </a:lnSpc>
              <a:spcBef>
                <a:spcPts val="0"/>
              </a:spcBef>
              <a:spcAft>
                <a:spcPts val="0"/>
              </a:spcAft>
              <a:buClrTx/>
              <a:buSzTx/>
              <a:buFontTx/>
              <a:buNone/>
              <a:tabLst/>
              <a:defRPr/>
            </a:pPr>
            <a:r>
              <a:rPr lang="en-US" sz="1400" b="0" smtClean="0">
                <a:solidFill>
                  <a:prstClr val="black"/>
                </a:solidFill>
                <a:latin typeface="Huawei Sans" panose="020C0503030203020204" pitchFamily="34" charset="0"/>
              </a:rPr>
              <a:t>192.168.1.1/24</a:t>
            </a:r>
            <a:endParaRPr lang="en-US" sz="1400" b="0">
              <a:solidFill>
                <a:prstClr val="black"/>
              </a:solidFill>
              <a:latin typeface="Huawei Sans" panose="020C0503030203020204" pitchFamily="34" charset="0"/>
            </a:endParaRPr>
          </a:p>
        </p:txBody>
      </p:sp>
      <p:pic>
        <p:nvPicPr>
          <p:cNvPr id="57" name="图片 11" descr="开放网络-蓝.png"/>
          <p:cNvPicPr>
            <a:picLocks noChangeAspect="1"/>
          </p:cNvPicPr>
          <p:nvPr/>
        </p:nvPicPr>
        <p:blipFill>
          <a:blip r:embed="rId3" cstate="print"/>
          <a:stretch>
            <a:fillRect/>
          </a:stretch>
        </p:blipFill>
        <p:spPr bwMode="gray">
          <a:xfrm>
            <a:off x="1019871" y="5290977"/>
            <a:ext cx="490552" cy="377619"/>
          </a:xfrm>
          <a:prstGeom prst="rect">
            <a:avLst/>
          </a:prstGeom>
        </p:spPr>
      </p:pic>
      <p:pic>
        <p:nvPicPr>
          <p:cNvPr id="58"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1019693" y="3273172"/>
            <a:ext cx="490909" cy="401652"/>
          </a:xfrm>
          <a:prstGeom prst="rect">
            <a:avLst/>
          </a:prstGeom>
          <a:noFill/>
        </p:spPr>
      </p:pic>
      <p:sp>
        <p:nvSpPr>
          <p:cNvPr id="59" name="Freeform 159"/>
          <p:cNvSpPr/>
          <p:nvPr/>
        </p:nvSpPr>
        <p:spPr bwMode="gray">
          <a:xfrm flipH="1">
            <a:off x="1704672" y="2313521"/>
            <a:ext cx="3195802" cy="17437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19050" cap="flat" cmpd="sng" algn="ctr">
            <a:solidFill>
              <a:sysClr val="window" lastClr="FFFFFF">
                <a:lumMod val="65000"/>
              </a:sysClr>
            </a:solidFill>
            <a:prstDash val="solid"/>
            <a:miter lim="800000"/>
          </a:ln>
          <a:effectLst/>
        </p:spPr>
        <p:txBody>
          <a:bodyPr wrap="square" tIns="108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smtClean="0">
              <a:ln>
                <a:noFill/>
              </a:ln>
              <a:solidFill>
                <a:prstClr val="white">
                  <a:lumMod val="50000"/>
                </a:prstClr>
              </a:solidFill>
              <a:effectLst/>
              <a:uLnTx/>
              <a:uFillTx/>
              <a:latin typeface="Huawei Sans" panose="020C0503030203020204" pitchFamily="34" charset="0"/>
              <a:ea typeface="方正兰亭黑简体"/>
              <a:cs typeface="+mn-cs"/>
            </a:endParaRPr>
          </a:p>
        </p:txBody>
      </p:sp>
      <p:sp>
        <p:nvSpPr>
          <p:cNvPr id="60" name="Line 9"/>
          <p:cNvSpPr>
            <a:spLocks noChangeShapeType="1"/>
          </p:cNvSpPr>
          <p:nvPr/>
        </p:nvSpPr>
        <p:spPr bwMode="gray">
          <a:xfrm>
            <a:off x="5339998" y="3640404"/>
            <a:ext cx="0" cy="1694371"/>
          </a:xfrm>
          <a:prstGeom prst="line">
            <a:avLst/>
          </a:prstGeom>
          <a:solidFill>
            <a:srgbClr val="1AABE2"/>
          </a:solidFill>
          <a:ln w="19050" cap="flat" cmpd="sng" algn="ctr">
            <a:solidFill>
              <a:sysClr val="window" lastClr="FFFFFF">
                <a:lumMod val="75000"/>
              </a:sysClr>
            </a:solidFill>
            <a:prstDash val="solid"/>
            <a:round/>
            <a:headEnd type="none" w="med" len="med"/>
            <a:tailEnd type="none" w="med" len="med"/>
          </a:ln>
          <a:effectLs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smtClean="0">
              <a:ln>
                <a:noFill/>
              </a:ln>
              <a:solidFill>
                <a:prstClr val="black"/>
              </a:solidFill>
              <a:effectLst/>
              <a:uLnTx/>
              <a:uFillTx/>
              <a:latin typeface="Huawei Sans" panose="020C0503030203020204" pitchFamily="34" charset="0"/>
              <a:cs typeface="Arial" pitchFamily="34" charset="0"/>
            </a:endParaRPr>
          </a:p>
        </p:txBody>
      </p:sp>
      <p:sp>
        <p:nvSpPr>
          <p:cNvPr id="61" name="TextBox 9"/>
          <p:cNvSpPr txBox="1"/>
          <p:nvPr/>
        </p:nvSpPr>
        <p:spPr bwMode="gray">
          <a:xfrm>
            <a:off x="5141837" y="2950812"/>
            <a:ext cx="405880" cy="307777"/>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black"/>
                </a:solidFill>
                <a:latin typeface="Huawei Sans" panose="020C0503030203020204" pitchFamily="34" charset="0"/>
              </a:rPr>
              <a:t>R2</a:t>
            </a:r>
            <a:endParaRPr kumimoji="0" lang="en-US" altLang="zh-CN" sz="1400" b="1"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62" name="TextBox 54"/>
          <p:cNvSpPr txBox="1"/>
          <p:nvPr/>
        </p:nvSpPr>
        <p:spPr bwMode="gray">
          <a:xfrm>
            <a:off x="4671387" y="5702007"/>
            <a:ext cx="1337226" cy="523220"/>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black"/>
                </a:solidFill>
                <a:latin typeface="Huawei Sans" panose="020C0503030203020204" pitchFamily="34" charset="0"/>
              </a:rPr>
              <a:t>PC2</a:t>
            </a:r>
          </a:p>
          <a:p>
            <a:pPr marL="0" marR="0" lvl="0" indent="0" algn="ctr" defTabSz="914400" eaLnBrk="1" fontAlgn="ctr" latinLnBrk="0" hangingPunct="1">
              <a:lnSpc>
                <a:spcPct val="100000"/>
              </a:lnSpc>
              <a:spcBef>
                <a:spcPts val="0"/>
              </a:spcBef>
              <a:spcAft>
                <a:spcPts val="0"/>
              </a:spcAft>
              <a:buClrTx/>
              <a:buSzTx/>
              <a:buFontTx/>
              <a:buNone/>
              <a:tabLst/>
              <a:defRPr/>
            </a:pPr>
            <a:r>
              <a:rPr lang="en-US" sz="1400" b="0" smtClean="0">
                <a:solidFill>
                  <a:prstClr val="black"/>
                </a:solidFill>
                <a:latin typeface="Huawei Sans" panose="020C0503030203020204" pitchFamily="34" charset="0"/>
              </a:rPr>
              <a:t>172.16.1.1/24</a:t>
            </a:r>
            <a:endParaRPr lang="en-US" sz="1400" b="0">
              <a:solidFill>
                <a:prstClr val="black"/>
              </a:solidFill>
              <a:latin typeface="Huawei Sans" panose="020C0503030203020204" pitchFamily="34" charset="0"/>
            </a:endParaRPr>
          </a:p>
        </p:txBody>
      </p:sp>
      <p:pic>
        <p:nvPicPr>
          <p:cNvPr id="63" name="图片 11" descr="开放网络-蓝.png"/>
          <p:cNvPicPr>
            <a:picLocks noChangeAspect="1"/>
          </p:cNvPicPr>
          <p:nvPr/>
        </p:nvPicPr>
        <p:blipFill>
          <a:blip r:embed="rId3" cstate="print"/>
          <a:stretch>
            <a:fillRect/>
          </a:stretch>
        </p:blipFill>
        <p:spPr bwMode="gray">
          <a:xfrm>
            <a:off x="5094722" y="5290977"/>
            <a:ext cx="490552" cy="377619"/>
          </a:xfrm>
          <a:prstGeom prst="rect">
            <a:avLst/>
          </a:prstGeom>
        </p:spPr>
      </p:pic>
      <p:pic>
        <p:nvPicPr>
          <p:cNvPr id="64"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gray">
          <a:xfrm>
            <a:off x="5094544" y="3273172"/>
            <a:ext cx="490909" cy="401652"/>
          </a:xfrm>
          <a:prstGeom prst="rect">
            <a:avLst/>
          </a:prstGeom>
          <a:noFill/>
        </p:spPr>
      </p:pic>
      <p:sp>
        <p:nvSpPr>
          <p:cNvPr id="65" name="Can 225"/>
          <p:cNvSpPr/>
          <p:nvPr/>
        </p:nvSpPr>
        <p:spPr bwMode="gray">
          <a:xfrm rot="5400000">
            <a:off x="3206076" y="1730855"/>
            <a:ext cx="266328" cy="3464616"/>
          </a:xfrm>
          <a:prstGeom prst="can">
            <a:avLst>
              <a:gd name="adj" fmla="val 75773"/>
            </a:avLst>
          </a:prstGeom>
          <a:solidFill>
            <a:srgbClr val="EC7061"/>
          </a:solidFill>
          <a:ln w="12700" cap="flat" cmpd="sng" algn="ctr">
            <a:solidFill>
              <a:sysClr val="window" lastClr="FFFFFF"/>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66" name="TextBox 9"/>
          <p:cNvSpPr txBox="1"/>
          <p:nvPr/>
        </p:nvSpPr>
        <p:spPr bwMode="gray">
          <a:xfrm>
            <a:off x="1476100" y="2976636"/>
            <a:ext cx="713657" cy="307777"/>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b="0" smtClean="0">
                <a:solidFill>
                  <a:prstClr val="black"/>
                </a:solidFill>
                <a:latin typeface="Huawei Sans" panose="020C0503030203020204" pitchFamily="34" charset="0"/>
              </a:rPr>
              <a:t>1.1.1.1</a:t>
            </a:r>
            <a:endParaRPr kumimoji="0" lang="en-US" altLang="zh-CN" sz="14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67" name="TextBox 9"/>
          <p:cNvSpPr txBox="1"/>
          <p:nvPr/>
        </p:nvSpPr>
        <p:spPr bwMode="gray">
          <a:xfrm>
            <a:off x="4415389" y="2976636"/>
            <a:ext cx="713657" cy="307777"/>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b="0" smtClean="0">
                <a:solidFill>
                  <a:prstClr val="black"/>
                </a:solidFill>
                <a:latin typeface="Huawei Sans" panose="020C0503030203020204" pitchFamily="34" charset="0"/>
              </a:rPr>
              <a:t>2.2.2.2</a:t>
            </a:r>
            <a:endParaRPr kumimoji="0" lang="en-US" altLang="zh-CN" sz="14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68" name="TextBox 9"/>
          <p:cNvSpPr txBox="1"/>
          <p:nvPr/>
        </p:nvSpPr>
        <p:spPr bwMode="gray">
          <a:xfrm>
            <a:off x="2468050" y="3309274"/>
            <a:ext cx="1669048" cy="307777"/>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smtClean="0">
                <a:solidFill>
                  <a:prstClr val="white"/>
                </a:solidFill>
                <a:latin typeface="Huawei Sans" panose="020C0503030203020204" pitchFamily="34" charset="0"/>
              </a:rPr>
              <a:t>IPsec VPN tunnel</a:t>
            </a:r>
            <a:endParaRPr kumimoji="0" lang="en-US" altLang="zh-CN" sz="1400" b="1" i="0" u="none" strike="noStrike" kern="0" cap="none" spc="0" normalizeH="0" baseline="0" noProof="0" smtClean="0">
              <a:ln>
                <a:noFill/>
              </a:ln>
              <a:solidFill>
                <a:prstClr val="white"/>
              </a:solidFill>
              <a:effectLst/>
              <a:uLnTx/>
              <a:uFillTx/>
              <a:latin typeface="Huawei Sans" panose="020C0503030203020204" pitchFamily="34" charset="0"/>
            </a:endParaRPr>
          </a:p>
        </p:txBody>
      </p:sp>
      <p:graphicFrame>
        <p:nvGraphicFramePr>
          <p:cNvPr id="69" name="表格 68"/>
          <p:cNvGraphicFramePr>
            <a:graphicFrameLocks noGrp="1"/>
          </p:cNvGraphicFramePr>
          <p:nvPr>
            <p:extLst/>
          </p:nvPr>
        </p:nvGraphicFramePr>
        <p:xfrm>
          <a:off x="1353073" y="4355062"/>
          <a:ext cx="1955735" cy="764640"/>
        </p:xfrm>
        <a:graphic>
          <a:graphicData uri="http://schemas.openxmlformats.org/drawingml/2006/table">
            <a:tbl>
              <a:tblPr firstRow="1" bandRow="1"/>
              <a:tblGrid>
                <a:gridCol w="1049546"/>
                <a:gridCol w="906189"/>
              </a:tblGrid>
              <a:tr h="0">
                <a:tc>
                  <a:txBody>
                    <a:bodyPr/>
                    <a:lstStyle/>
                    <a:p>
                      <a:pPr algn="ctr" fontAlgn="ctr"/>
                      <a:r>
                        <a:rPr lang="en-US" sz="1200" b="0" dirty="0" smtClean="0">
                          <a:solidFill>
                            <a:schemeClr val="bg1"/>
                          </a:solidFill>
                          <a:latin typeface="Huawei Sans" panose="020C0503030203020204" pitchFamily="34" charset="0"/>
                        </a:rPr>
                        <a:t>Source IP</a:t>
                      </a:r>
                      <a:endParaRPr lang="en-US" altLang="zh-CN" sz="120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b="1" kern="1200">
                          <a:solidFill>
                            <a:schemeClr val="bg1"/>
                          </a:solidFill>
                          <a:latin typeface="Arial"/>
                          <a:ea typeface="方正兰亭黑简体"/>
                        </a:defRPr>
                      </a:lvl1pPr>
                      <a:lvl2pPr marL="457017" algn="l" defTabSz="914034" rtl="0" eaLnBrk="1" latinLnBrk="0" hangingPunct="1">
                        <a:defRPr sz="1799" b="1" kern="1200">
                          <a:solidFill>
                            <a:schemeClr val="bg1"/>
                          </a:solidFill>
                          <a:latin typeface="Arial"/>
                          <a:ea typeface="方正兰亭黑简体"/>
                        </a:defRPr>
                      </a:lvl2pPr>
                      <a:lvl3pPr marL="914034" algn="l" defTabSz="914034" rtl="0" eaLnBrk="1" latinLnBrk="0" hangingPunct="1">
                        <a:defRPr sz="1799" b="1" kern="1200">
                          <a:solidFill>
                            <a:schemeClr val="bg1"/>
                          </a:solidFill>
                          <a:latin typeface="Arial"/>
                          <a:ea typeface="方正兰亭黑简体"/>
                        </a:defRPr>
                      </a:lvl3pPr>
                      <a:lvl4pPr marL="1371051" algn="l" defTabSz="914034" rtl="0" eaLnBrk="1" latinLnBrk="0" hangingPunct="1">
                        <a:defRPr sz="1799" b="1" kern="1200">
                          <a:solidFill>
                            <a:schemeClr val="bg1"/>
                          </a:solidFill>
                          <a:latin typeface="Arial"/>
                          <a:ea typeface="方正兰亭黑简体"/>
                        </a:defRPr>
                      </a:lvl4pPr>
                      <a:lvl5pPr marL="1828068" algn="l" defTabSz="914034" rtl="0" eaLnBrk="1" latinLnBrk="0" hangingPunct="1">
                        <a:defRPr sz="1799" b="1" kern="1200">
                          <a:solidFill>
                            <a:schemeClr val="bg1"/>
                          </a:solidFill>
                          <a:latin typeface="Arial"/>
                          <a:ea typeface="方正兰亭黑简体"/>
                        </a:defRPr>
                      </a:lvl5pPr>
                      <a:lvl6pPr marL="2285086" algn="l" defTabSz="914034" rtl="0" eaLnBrk="1" latinLnBrk="0" hangingPunct="1">
                        <a:defRPr sz="1799" b="1" kern="1200">
                          <a:solidFill>
                            <a:schemeClr val="bg1"/>
                          </a:solidFill>
                          <a:latin typeface="Arial"/>
                          <a:ea typeface="方正兰亭黑简体"/>
                        </a:defRPr>
                      </a:lvl6pPr>
                      <a:lvl7pPr marL="2742103" algn="l" defTabSz="914034" rtl="0" eaLnBrk="1" latinLnBrk="0" hangingPunct="1">
                        <a:defRPr sz="1799" b="1" kern="1200">
                          <a:solidFill>
                            <a:schemeClr val="bg1"/>
                          </a:solidFill>
                          <a:latin typeface="Arial"/>
                          <a:ea typeface="方正兰亭黑简体"/>
                        </a:defRPr>
                      </a:lvl7pPr>
                      <a:lvl8pPr marL="3199120" algn="l" defTabSz="914034" rtl="0" eaLnBrk="1" latinLnBrk="0" hangingPunct="1">
                        <a:defRPr sz="1799" b="1" kern="1200">
                          <a:solidFill>
                            <a:schemeClr val="bg1"/>
                          </a:solidFill>
                          <a:latin typeface="Arial"/>
                          <a:ea typeface="方正兰亭黑简体"/>
                        </a:defRPr>
                      </a:lvl8pPr>
                      <a:lvl9pPr marL="3656137" algn="l" defTabSz="914034" rtl="0" eaLnBrk="1" latinLnBrk="0" hangingPunct="1">
                        <a:defRPr sz="1799" b="1" kern="1200">
                          <a:solidFill>
                            <a:schemeClr val="bg1"/>
                          </a:solidFill>
                          <a:latin typeface="Arial"/>
                          <a:ea typeface="方正兰亭黑简体"/>
                        </a:defRPr>
                      </a:lvl9pPr>
                    </a:lstStyle>
                    <a:p>
                      <a:pPr marL="0" algn="ctr" defTabSz="914034" rtl="0" eaLnBrk="1" fontAlgn="ctr" latinLnBrk="0" hangingPunct="1"/>
                      <a:r>
                        <a:rPr lang="en-US" sz="1200" b="0" smtClean="0">
                          <a:solidFill>
                            <a:schemeClr val="bg1">
                              <a:lumMod val="50000"/>
                            </a:schemeClr>
                          </a:solidFill>
                          <a:latin typeface="Huawei Sans" panose="020C0503030203020204" pitchFamily="34" charset="0"/>
                        </a:rPr>
                        <a:t>192.168.1.1</a:t>
                      </a:r>
                      <a:endParaRPr lang="en-US" altLang="zh-CN" sz="1200" b="0" kern="1200">
                        <a:solidFill>
                          <a:schemeClr val="bg1">
                            <a:lumMod val="50000"/>
                          </a:schemeClr>
                        </a:solidFill>
                        <a:latin typeface="Huawei Sans" panose="020C0503030203020204" pitchFamily="34" charset="0"/>
                        <a:ea typeface="+mn-ea"/>
                        <a:cs typeface="+mn-cs"/>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0">
                <a:tc>
                  <a:txBody>
                    <a:bodyPr/>
                    <a:lstStyle/>
                    <a:p>
                      <a:pPr algn="ctr" fontAlgn="ctr"/>
                      <a:r>
                        <a:rPr lang="en-US" sz="1200" smtClean="0">
                          <a:solidFill>
                            <a:schemeClr val="bg1"/>
                          </a:solidFill>
                          <a:latin typeface="Huawei Sans" panose="020C0503030203020204" pitchFamily="34" charset="0"/>
                        </a:rPr>
                        <a:t>Destination IP</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b="0" dirty="0" smtClean="0">
                          <a:solidFill>
                            <a:schemeClr val="bg1">
                              <a:lumMod val="50000"/>
                            </a:schemeClr>
                          </a:solidFill>
                          <a:latin typeface="Huawei Sans" panose="020C0503030203020204" pitchFamily="34" charset="0"/>
                        </a:rPr>
                        <a:t>172.16.1.1</a:t>
                      </a:r>
                      <a:endParaRPr lang="en-US" altLang="zh-CN" sz="120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0">
                <a:tc>
                  <a:txBody>
                    <a:bodyPr/>
                    <a:lstStyle/>
                    <a:p>
                      <a:pPr algn="ctr" fontAlgn="ctr"/>
                      <a:r>
                        <a:rPr lang="en-US" sz="1200" dirty="0" smtClean="0">
                          <a:solidFill>
                            <a:schemeClr val="bg1"/>
                          </a:solidFill>
                          <a:latin typeface="Huawei Sans" panose="020C0503030203020204" pitchFamily="34" charset="0"/>
                        </a:rPr>
                        <a:t>Payload</a:t>
                      </a:r>
                      <a:endParaRPr lang="en-US" altLang="zh-CN" sz="120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dirty="0" smtClean="0">
                          <a:solidFill>
                            <a:schemeClr val="bg1">
                              <a:lumMod val="50000"/>
                            </a:schemeClr>
                          </a:solidFill>
                          <a:latin typeface="Huawei Sans" panose="020C0503030203020204" pitchFamily="34" charset="0"/>
                        </a:rPr>
                        <a:t>Data</a:t>
                      </a:r>
                      <a:endParaRPr lang="en-US" altLang="zh-CN" sz="120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bl>
          </a:graphicData>
        </a:graphic>
      </p:graphicFrame>
      <p:graphicFrame>
        <p:nvGraphicFramePr>
          <p:cNvPr id="70" name="表格 69"/>
          <p:cNvGraphicFramePr>
            <a:graphicFrameLocks noGrp="1"/>
          </p:cNvGraphicFramePr>
          <p:nvPr>
            <p:extLst>
              <p:ext uri="{D42A27DB-BD31-4B8C-83A1-F6EECF244321}">
                <p14:modId xmlns:p14="http://schemas.microsoft.com/office/powerpoint/2010/main" val="1328545911"/>
              </p:ext>
            </p:extLst>
          </p:nvPr>
        </p:nvGraphicFramePr>
        <p:xfrm>
          <a:off x="1420826" y="1033911"/>
          <a:ext cx="2148823" cy="1529280"/>
        </p:xfrm>
        <a:graphic>
          <a:graphicData uri="http://schemas.openxmlformats.org/drawingml/2006/table">
            <a:tbl>
              <a:tblPr firstRow="1" bandRow="1"/>
              <a:tblGrid>
                <a:gridCol w="1098186"/>
                <a:gridCol w="1050637"/>
              </a:tblGrid>
              <a:tr h="0">
                <a:tc>
                  <a:txBody>
                    <a:bodyPr/>
                    <a:lstStyle>
                      <a:lvl1pPr marL="0" algn="l" defTabSz="914034" rtl="0" eaLnBrk="1" latinLnBrk="0" hangingPunct="1">
                        <a:defRPr sz="1799" b="1" kern="1200">
                          <a:solidFill>
                            <a:schemeClr val="bg1"/>
                          </a:solidFill>
                          <a:latin typeface="Arial"/>
                          <a:ea typeface="方正兰亭黑简体"/>
                        </a:defRPr>
                      </a:lvl1pPr>
                      <a:lvl2pPr marL="457017" algn="l" defTabSz="914034" rtl="0" eaLnBrk="1" latinLnBrk="0" hangingPunct="1">
                        <a:defRPr sz="1799" b="1" kern="1200">
                          <a:solidFill>
                            <a:schemeClr val="bg1"/>
                          </a:solidFill>
                          <a:latin typeface="Arial"/>
                          <a:ea typeface="方正兰亭黑简体"/>
                        </a:defRPr>
                      </a:lvl2pPr>
                      <a:lvl3pPr marL="914034" algn="l" defTabSz="914034" rtl="0" eaLnBrk="1" latinLnBrk="0" hangingPunct="1">
                        <a:defRPr sz="1799" b="1" kern="1200">
                          <a:solidFill>
                            <a:schemeClr val="bg1"/>
                          </a:solidFill>
                          <a:latin typeface="Arial"/>
                          <a:ea typeface="方正兰亭黑简体"/>
                        </a:defRPr>
                      </a:lvl3pPr>
                      <a:lvl4pPr marL="1371051" algn="l" defTabSz="914034" rtl="0" eaLnBrk="1" latinLnBrk="0" hangingPunct="1">
                        <a:defRPr sz="1799" b="1" kern="1200">
                          <a:solidFill>
                            <a:schemeClr val="bg1"/>
                          </a:solidFill>
                          <a:latin typeface="Arial"/>
                          <a:ea typeface="方正兰亭黑简体"/>
                        </a:defRPr>
                      </a:lvl4pPr>
                      <a:lvl5pPr marL="1828068" algn="l" defTabSz="914034" rtl="0" eaLnBrk="1" latinLnBrk="0" hangingPunct="1">
                        <a:defRPr sz="1799" b="1" kern="1200">
                          <a:solidFill>
                            <a:schemeClr val="bg1"/>
                          </a:solidFill>
                          <a:latin typeface="Arial"/>
                          <a:ea typeface="方正兰亭黑简体"/>
                        </a:defRPr>
                      </a:lvl5pPr>
                      <a:lvl6pPr marL="2285086" algn="l" defTabSz="914034" rtl="0" eaLnBrk="1" latinLnBrk="0" hangingPunct="1">
                        <a:defRPr sz="1799" b="1" kern="1200">
                          <a:solidFill>
                            <a:schemeClr val="bg1"/>
                          </a:solidFill>
                          <a:latin typeface="Arial"/>
                          <a:ea typeface="方正兰亭黑简体"/>
                        </a:defRPr>
                      </a:lvl6pPr>
                      <a:lvl7pPr marL="2742103" algn="l" defTabSz="914034" rtl="0" eaLnBrk="1" latinLnBrk="0" hangingPunct="1">
                        <a:defRPr sz="1799" b="1" kern="1200">
                          <a:solidFill>
                            <a:schemeClr val="bg1"/>
                          </a:solidFill>
                          <a:latin typeface="Arial"/>
                          <a:ea typeface="方正兰亭黑简体"/>
                        </a:defRPr>
                      </a:lvl7pPr>
                      <a:lvl8pPr marL="3199120" algn="l" defTabSz="914034" rtl="0" eaLnBrk="1" latinLnBrk="0" hangingPunct="1">
                        <a:defRPr sz="1799" b="1" kern="1200">
                          <a:solidFill>
                            <a:schemeClr val="bg1"/>
                          </a:solidFill>
                          <a:latin typeface="Arial"/>
                          <a:ea typeface="方正兰亭黑简体"/>
                        </a:defRPr>
                      </a:lvl8pPr>
                      <a:lvl9pPr marL="3656137" algn="l" defTabSz="914034" rtl="0" eaLnBrk="1" latinLnBrk="0" hangingPunct="1">
                        <a:defRPr sz="1799" b="1" kern="1200">
                          <a:solidFill>
                            <a:schemeClr val="bg1"/>
                          </a:solidFill>
                          <a:latin typeface="Arial"/>
                          <a:ea typeface="方正兰亭黑简体"/>
                        </a:defRPr>
                      </a:lvl9pPr>
                    </a:lstStyle>
                    <a:p>
                      <a:pPr algn="ctr" fontAlgn="ctr"/>
                      <a:r>
                        <a:rPr lang="en-US" sz="1200" b="0" dirty="0" smtClean="0">
                          <a:solidFill>
                            <a:schemeClr val="bg1"/>
                          </a:solidFill>
                          <a:latin typeface="Huawei Sans" panose="020C0503030203020204" pitchFamily="34" charset="0"/>
                        </a:rPr>
                        <a:t>Source IP</a:t>
                      </a:r>
                      <a:endParaRPr lang="en-US" altLang="zh-CN" sz="120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6C4D2"/>
                    </a:solidFill>
                  </a:tcPr>
                </a:tc>
                <a:tc>
                  <a:txBody>
                    <a:bodyPr/>
                    <a:lstStyle/>
                    <a:p>
                      <a:pPr marL="0" algn="ctr" defTabSz="914034" rtl="0" eaLnBrk="1" fontAlgn="ctr" latinLnBrk="0" hangingPunct="1"/>
                      <a:r>
                        <a:rPr lang="en-US" sz="1200" b="1" dirty="0" smtClean="0">
                          <a:solidFill>
                            <a:srgbClr val="30B5C5"/>
                          </a:solidFill>
                          <a:latin typeface="Huawei Sans" panose="020C0503030203020204" pitchFamily="34" charset="0"/>
                        </a:rPr>
                        <a:t>1.1.1.1</a:t>
                      </a:r>
                      <a:endParaRPr lang="en-US" altLang="zh-CN" sz="1200" b="1" kern="1200" dirty="0">
                        <a:solidFill>
                          <a:srgbClr val="30B5C5"/>
                        </a:solidFill>
                        <a:latin typeface="Huawei Sans" panose="020C0503030203020204" pitchFamily="34" charset="0"/>
                        <a:ea typeface="+mn-ea"/>
                        <a:cs typeface="+mn-cs"/>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BEE9EE"/>
                    </a:solidFill>
                  </a:tcPr>
                </a:tc>
              </a:tr>
              <a:tr h="0">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b="0" dirty="0" smtClean="0">
                          <a:solidFill>
                            <a:schemeClr val="bg1"/>
                          </a:solidFill>
                          <a:latin typeface="Huawei Sans" panose="020C0503030203020204" pitchFamily="34" charset="0"/>
                        </a:rPr>
                        <a:t>Destination IP</a:t>
                      </a:r>
                      <a:endParaRPr lang="en-US" altLang="zh-CN" sz="1200" b="0" dirty="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6C4D2"/>
                    </a:solidFill>
                  </a:tcPr>
                </a:tc>
                <a:tc>
                  <a:txBody>
                    <a:bodyPr/>
                    <a:lstStyle/>
                    <a:p>
                      <a:pPr algn="ctr" fontAlgn="ctr"/>
                      <a:r>
                        <a:rPr lang="en-US" sz="1200" b="1" dirty="0" smtClean="0">
                          <a:solidFill>
                            <a:srgbClr val="30B5C5"/>
                          </a:solidFill>
                          <a:latin typeface="Huawei Sans" panose="020C0503030203020204" pitchFamily="34" charset="0"/>
                        </a:rPr>
                        <a:t>2.2.2.2</a:t>
                      </a:r>
                      <a:endParaRPr lang="en-US" altLang="zh-CN" sz="1200" b="1" dirty="0">
                        <a:solidFill>
                          <a:srgbClr val="30B5C5"/>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BEE9EE"/>
                    </a:solidFill>
                  </a:tcPr>
                </a:tc>
              </a:tr>
              <a:tr h="0">
                <a:tc gridSpan="2">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dirty="0" smtClean="0">
                          <a:solidFill>
                            <a:schemeClr val="tx1"/>
                          </a:solidFill>
                          <a:latin typeface="Huawei Sans" panose="020C0503030203020204" pitchFamily="34" charset="0"/>
                        </a:rPr>
                        <a:t>Security protocol header</a:t>
                      </a:r>
                      <a:endParaRPr lang="en-US" altLang="zh-CN" sz="1200" b="0" dirty="0">
                        <a:solidFill>
                          <a:schemeClr val="tx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0E8C4"/>
                    </a:solidFill>
                  </a:tcPr>
                </a:tc>
                <a:tc hMerge="1">
                  <a:txBody>
                    <a:bodyPr/>
                    <a:lstStyle/>
                    <a:p>
                      <a:endParaRPr lang="zh-CN" altLang="en-US"/>
                    </a:p>
                  </a:txBody>
                  <a:tcPr/>
                </a:tc>
              </a:tr>
              <a:tr h="0">
                <a:tc>
                  <a:txBody>
                    <a:bodyPr/>
                    <a:lstStyle/>
                    <a:p>
                      <a:pPr algn="ctr" fontAlgn="ctr"/>
                      <a:r>
                        <a:rPr lang="en-US" sz="1200" b="0" smtClean="0">
                          <a:solidFill>
                            <a:schemeClr val="bg1"/>
                          </a:solidFill>
                          <a:latin typeface="Huawei Sans" panose="020C0503030203020204" pitchFamily="34" charset="0"/>
                        </a:rPr>
                        <a:t>Source IP</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A6A6A6"/>
                    </a:solidFill>
                  </a:tcPr>
                </a:tc>
                <a:tc>
                  <a:txBody>
                    <a:bodyPr/>
                    <a:lstStyle/>
                    <a:p>
                      <a:pPr marL="0" algn="ctr" defTabSz="914034" rtl="0" eaLnBrk="1" fontAlgn="ctr" latinLnBrk="0" hangingPunct="1"/>
                      <a:r>
                        <a:rPr lang="en-US" sz="1200" b="0" dirty="0" smtClean="0">
                          <a:solidFill>
                            <a:schemeClr val="bg1">
                              <a:lumMod val="50000"/>
                            </a:schemeClr>
                          </a:solidFill>
                          <a:latin typeface="Huawei Sans" panose="020C0503030203020204" pitchFamily="34" charset="0"/>
                        </a:rPr>
                        <a:t>192.168.1.1</a:t>
                      </a:r>
                      <a:endParaRPr lang="en-US" altLang="zh-CN" sz="1200" b="0" kern="1200" dirty="0">
                        <a:solidFill>
                          <a:schemeClr val="bg1">
                            <a:lumMod val="50000"/>
                          </a:schemeClr>
                        </a:solidFill>
                        <a:latin typeface="Huawei Sans" panose="020C0503030203020204" pitchFamily="34" charset="0"/>
                        <a:ea typeface="方正兰亭黑简体"/>
                        <a:cs typeface="+mn-cs"/>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0">
                <a:tc>
                  <a:txBody>
                    <a:bodyPr/>
                    <a:lstStyle/>
                    <a:p>
                      <a:pPr algn="ctr" fontAlgn="ctr"/>
                      <a:r>
                        <a:rPr lang="en-US" sz="1200" smtClean="0">
                          <a:solidFill>
                            <a:schemeClr val="bg1"/>
                          </a:solidFill>
                          <a:latin typeface="Huawei Sans" panose="020C0503030203020204" pitchFamily="34" charset="0"/>
                        </a:rPr>
                        <a:t>Destination IP</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A6A6A6"/>
                    </a:solidFill>
                  </a:tcPr>
                </a:tc>
                <a:tc>
                  <a:txBody>
                    <a:bodyPr/>
                    <a:lstStyle/>
                    <a:p>
                      <a:pPr marL="0" algn="ctr" defTabSz="914034" rtl="0" eaLnBrk="1" fontAlgn="ctr" latinLnBrk="0" hangingPunct="1"/>
                      <a:r>
                        <a:rPr lang="en-US" sz="1200" b="0" smtClean="0">
                          <a:solidFill>
                            <a:schemeClr val="bg1">
                              <a:lumMod val="50000"/>
                            </a:schemeClr>
                          </a:solidFill>
                          <a:latin typeface="Huawei Sans" panose="020C0503030203020204" pitchFamily="34" charset="0"/>
                        </a:rPr>
                        <a:t>172.16.1.1</a:t>
                      </a:r>
                      <a:endParaRPr lang="en-US" altLang="zh-CN" sz="1200" b="0" kern="1200">
                        <a:solidFill>
                          <a:schemeClr val="bg1">
                            <a:lumMod val="50000"/>
                          </a:schemeClr>
                        </a:solidFill>
                        <a:latin typeface="Huawei Sans" panose="020C0503030203020204" pitchFamily="34" charset="0"/>
                        <a:ea typeface="方正兰亭黑简体"/>
                        <a:cs typeface="+mn-cs"/>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r h="0">
                <a:tc>
                  <a:txBody>
                    <a:bodyPr/>
                    <a:lstStyle/>
                    <a:p>
                      <a:pPr algn="ctr" fontAlgn="ctr"/>
                      <a:r>
                        <a:rPr lang="en-US" sz="1200" smtClean="0">
                          <a:solidFill>
                            <a:schemeClr val="bg1"/>
                          </a:solidFill>
                          <a:latin typeface="Huawei Sans" panose="020C0503030203020204" pitchFamily="34" charset="0"/>
                        </a:rPr>
                        <a:t>Payload</a:t>
                      </a:r>
                      <a:endParaRPr lang="en-US" altLang="zh-CN" sz="1200" b="0">
                        <a:solidFill>
                          <a:schemeClr val="bg1"/>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A6A6A6"/>
                    </a:solidFill>
                  </a:tcPr>
                </a:tc>
                <a:tc>
                  <a:txBody>
                    <a:bodyPr/>
                    <a:lstStyle/>
                    <a:p>
                      <a:pPr algn="ctr" fontAlgn="ctr"/>
                      <a:r>
                        <a:rPr lang="en-US" sz="1200" dirty="0" smtClean="0">
                          <a:solidFill>
                            <a:schemeClr val="bg1">
                              <a:lumMod val="50000"/>
                            </a:schemeClr>
                          </a:solidFill>
                          <a:latin typeface="Huawei Sans" panose="020C0503030203020204" pitchFamily="34" charset="0"/>
                        </a:rPr>
                        <a:t>Data</a:t>
                      </a:r>
                      <a:endParaRPr lang="en-US" altLang="zh-CN" sz="1200" b="0" dirty="0">
                        <a:solidFill>
                          <a:schemeClr val="bg1">
                            <a:lumMod val="50000"/>
                          </a:schemeClr>
                        </a:solidFill>
                        <a:latin typeface="Huawei Sans" panose="020C0503030203020204" pitchFamily="34"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r>
            </a:tbl>
          </a:graphicData>
        </a:graphic>
      </p:graphicFrame>
      <p:pic>
        <p:nvPicPr>
          <p:cNvPr id="71" name="Picture 2" descr="G:\做的项目\公共\扁平图标切换\更新2015_01_21\oss扁平图标库2015_01_21更新-04.png"/>
          <p:cNvPicPr>
            <a:picLocks noChangeAspect="1" noChangeArrowheads="1"/>
          </p:cNvPicPr>
          <p:nvPr/>
        </p:nvPicPr>
        <p:blipFill>
          <a:blip r:embed="rId4" cstate="print">
            <a:duotone>
              <a:srgbClr val="F3FBFE">
                <a:shade val="45000"/>
                <a:satMod val="135000"/>
              </a:srgbClr>
              <a:prstClr val="white"/>
            </a:duotone>
          </a:blip>
          <a:stretch>
            <a:fillRect/>
          </a:stretch>
        </p:blipFill>
        <p:spPr bwMode="gray">
          <a:xfrm>
            <a:off x="2639103" y="2836693"/>
            <a:ext cx="335297" cy="274334"/>
          </a:xfrm>
          <a:prstGeom prst="rect">
            <a:avLst/>
          </a:prstGeom>
          <a:noFill/>
        </p:spPr>
      </p:pic>
      <p:pic>
        <p:nvPicPr>
          <p:cNvPr id="72" name="Picture 2" descr="G:\做的项目\公共\扁平图标切换\更新2015_01_21\oss扁平图标库2015_01_21更新-04.png"/>
          <p:cNvPicPr>
            <a:picLocks noChangeAspect="1" noChangeArrowheads="1"/>
          </p:cNvPicPr>
          <p:nvPr/>
        </p:nvPicPr>
        <p:blipFill>
          <a:blip r:embed="rId4" cstate="print">
            <a:duotone>
              <a:srgbClr val="F3FBFE">
                <a:shade val="45000"/>
                <a:satMod val="135000"/>
              </a:srgbClr>
              <a:prstClr val="white"/>
            </a:duotone>
          </a:blip>
          <a:stretch>
            <a:fillRect/>
          </a:stretch>
        </p:blipFill>
        <p:spPr bwMode="gray">
          <a:xfrm>
            <a:off x="3248275" y="3678512"/>
            <a:ext cx="335297" cy="274334"/>
          </a:xfrm>
          <a:prstGeom prst="rect">
            <a:avLst/>
          </a:prstGeom>
          <a:noFill/>
        </p:spPr>
      </p:pic>
      <p:pic>
        <p:nvPicPr>
          <p:cNvPr id="73" name="Picture 2" descr="G:\做的项目\公共\扁平图标切换\更新2015_01_21\oss扁平图标库2015_01_21更新-04.png"/>
          <p:cNvPicPr>
            <a:picLocks noChangeAspect="1" noChangeArrowheads="1"/>
          </p:cNvPicPr>
          <p:nvPr/>
        </p:nvPicPr>
        <p:blipFill>
          <a:blip r:embed="rId4" cstate="print">
            <a:duotone>
              <a:srgbClr val="F3FBFE">
                <a:shade val="45000"/>
                <a:satMod val="135000"/>
              </a:srgbClr>
              <a:prstClr val="white"/>
            </a:duotone>
          </a:blip>
          <a:stretch>
            <a:fillRect/>
          </a:stretch>
        </p:blipFill>
        <p:spPr bwMode="gray">
          <a:xfrm>
            <a:off x="3631079" y="2952929"/>
            <a:ext cx="335297" cy="274334"/>
          </a:xfrm>
          <a:prstGeom prst="rect">
            <a:avLst/>
          </a:prstGeom>
          <a:noFill/>
        </p:spPr>
      </p:pic>
      <p:cxnSp>
        <p:nvCxnSpPr>
          <p:cNvPr id="74" name="Straight Connector 167"/>
          <p:cNvCxnSpPr/>
          <p:nvPr/>
        </p:nvCxnSpPr>
        <p:spPr bwMode="gray">
          <a:xfrm>
            <a:off x="1420826" y="2676094"/>
            <a:ext cx="3673896" cy="0"/>
          </a:xfrm>
          <a:prstGeom prst="line">
            <a:avLst/>
          </a:prstGeom>
          <a:noFill/>
          <a:ln w="57150" cap="flat" cmpd="sng" algn="ctr">
            <a:solidFill>
              <a:srgbClr val="EC7061"/>
            </a:solidFill>
            <a:prstDash val="solid"/>
            <a:miter lim="800000"/>
            <a:tailEnd type="triangle"/>
          </a:ln>
          <a:effectLst/>
        </p:spPr>
      </p:cxnSp>
      <p:cxnSp>
        <p:nvCxnSpPr>
          <p:cNvPr id="75" name="Straight Connector 167"/>
          <p:cNvCxnSpPr/>
          <p:nvPr/>
        </p:nvCxnSpPr>
        <p:spPr bwMode="gray">
          <a:xfrm>
            <a:off x="5068488" y="4737382"/>
            <a:ext cx="0" cy="518831"/>
          </a:xfrm>
          <a:prstGeom prst="line">
            <a:avLst/>
          </a:prstGeom>
          <a:noFill/>
          <a:ln w="57150" cap="flat" cmpd="sng" algn="ctr">
            <a:solidFill>
              <a:sysClr val="window" lastClr="FFFFFF">
                <a:lumMod val="50000"/>
              </a:sysClr>
            </a:solidFill>
            <a:prstDash val="solid"/>
            <a:miter lim="800000"/>
            <a:tailEnd type="triangle"/>
          </a:ln>
          <a:effectLst/>
        </p:spPr>
      </p:cxnSp>
      <p:graphicFrame>
        <p:nvGraphicFramePr>
          <p:cNvPr id="76" name="表格 75"/>
          <p:cNvGraphicFramePr>
            <a:graphicFrameLocks noGrp="1"/>
          </p:cNvGraphicFramePr>
          <p:nvPr>
            <p:extLst/>
          </p:nvPr>
        </p:nvGraphicFramePr>
        <p:xfrm>
          <a:off x="3478696" y="4066450"/>
          <a:ext cx="1800314" cy="839520"/>
        </p:xfrm>
        <a:graphic>
          <a:graphicData uri="http://schemas.openxmlformats.org/drawingml/2006/table">
            <a:tbl>
              <a:tblPr firstRow="1" bandRow="1"/>
              <a:tblGrid>
                <a:gridCol w="895341"/>
                <a:gridCol w="904973"/>
              </a:tblGrid>
              <a:tr h="113247">
                <a:tc>
                  <a:txBody>
                    <a:bodyPr/>
                    <a:lstStyle/>
                    <a:p>
                      <a:pPr algn="ctr" fontAlgn="ctr"/>
                      <a:r>
                        <a:rPr lang="en-US" sz="1200" b="0" dirty="0" smtClean="0">
                          <a:solidFill>
                            <a:schemeClr val="bg1"/>
                          </a:solidFill>
                          <a:latin typeface="Huawei Sans" panose="020C0503030203020204" pitchFamily="34" charset="0"/>
                        </a:rPr>
                        <a:t>Source IP</a:t>
                      </a:r>
                      <a:endParaRPr lang="en-US" altLang="zh-CN" sz="1200" b="0" dirty="0">
                        <a:solidFill>
                          <a:schemeClr val="bg1"/>
                        </a:solidFill>
                        <a:latin typeface="Huawei Sans" panose="020C0503030203020204" pitchFamily="34" charset="0"/>
                      </a:endParaRPr>
                    </a:p>
                  </a:txBody>
                  <a:tcPr marL="36000" marR="36000" marT="18000" marB="18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b="1" kern="1200">
                          <a:solidFill>
                            <a:schemeClr val="bg1"/>
                          </a:solidFill>
                          <a:latin typeface="Arial"/>
                          <a:ea typeface="方正兰亭黑简体"/>
                        </a:defRPr>
                      </a:lvl1pPr>
                      <a:lvl2pPr marL="457017" algn="l" defTabSz="914034" rtl="0" eaLnBrk="1" latinLnBrk="0" hangingPunct="1">
                        <a:defRPr sz="1799" b="1" kern="1200">
                          <a:solidFill>
                            <a:schemeClr val="bg1"/>
                          </a:solidFill>
                          <a:latin typeface="Arial"/>
                          <a:ea typeface="方正兰亭黑简体"/>
                        </a:defRPr>
                      </a:lvl2pPr>
                      <a:lvl3pPr marL="914034" algn="l" defTabSz="914034" rtl="0" eaLnBrk="1" latinLnBrk="0" hangingPunct="1">
                        <a:defRPr sz="1799" b="1" kern="1200">
                          <a:solidFill>
                            <a:schemeClr val="bg1"/>
                          </a:solidFill>
                          <a:latin typeface="Arial"/>
                          <a:ea typeface="方正兰亭黑简体"/>
                        </a:defRPr>
                      </a:lvl3pPr>
                      <a:lvl4pPr marL="1371051" algn="l" defTabSz="914034" rtl="0" eaLnBrk="1" latinLnBrk="0" hangingPunct="1">
                        <a:defRPr sz="1799" b="1" kern="1200">
                          <a:solidFill>
                            <a:schemeClr val="bg1"/>
                          </a:solidFill>
                          <a:latin typeface="Arial"/>
                          <a:ea typeface="方正兰亭黑简体"/>
                        </a:defRPr>
                      </a:lvl4pPr>
                      <a:lvl5pPr marL="1828068" algn="l" defTabSz="914034" rtl="0" eaLnBrk="1" latinLnBrk="0" hangingPunct="1">
                        <a:defRPr sz="1799" b="1" kern="1200">
                          <a:solidFill>
                            <a:schemeClr val="bg1"/>
                          </a:solidFill>
                          <a:latin typeface="Arial"/>
                          <a:ea typeface="方正兰亭黑简体"/>
                        </a:defRPr>
                      </a:lvl5pPr>
                      <a:lvl6pPr marL="2285086" algn="l" defTabSz="914034" rtl="0" eaLnBrk="1" latinLnBrk="0" hangingPunct="1">
                        <a:defRPr sz="1799" b="1" kern="1200">
                          <a:solidFill>
                            <a:schemeClr val="bg1"/>
                          </a:solidFill>
                          <a:latin typeface="Arial"/>
                          <a:ea typeface="方正兰亭黑简体"/>
                        </a:defRPr>
                      </a:lvl6pPr>
                      <a:lvl7pPr marL="2742103" algn="l" defTabSz="914034" rtl="0" eaLnBrk="1" latinLnBrk="0" hangingPunct="1">
                        <a:defRPr sz="1799" b="1" kern="1200">
                          <a:solidFill>
                            <a:schemeClr val="bg1"/>
                          </a:solidFill>
                          <a:latin typeface="Arial"/>
                          <a:ea typeface="方正兰亭黑简体"/>
                        </a:defRPr>
                      </a:lvl7pPr>
                      <a:lvl8pPr marL="3199120" algn="l" defTabSz="914034" rtl="0" eaLnBrk="1" latinLnBrk="0" hangingPunct="1">
                        <a:defRPr sz="1799" b="1" kern="1200">
                          <a:solidFill>
                            <a:schemeClr val="bg1"/>
                          </a:solidFill>
                          <a:latin typeface="Arial"/>
                          <a:ea typeface="方正兰亭黑简体"/>
                        </a:defRPr>
                      </a:lvl8pPr>
                      <a:lvl9pPr marL="3656137" algn="l" defTabSz="914034" rtl="0" eaLnBrk="1" latinLnBrk="0" hangingPunct="1">
                        <a:defRPr sz="1799" b="1" kern="1200">
                          <a:solidFill>
                            <a:schemeClr val="bg1"/>
                          </a:solidFill>
                          <a:latin typeface="Arial"/>
                          <a:ea typeface="方正兰亭黑简体"/>
                        </a:defRPr>
                      </a:lvl9pPr>
                    </a:lstStyle>
                    <a:p>
                      <a:pPr marL="0" algn="ctr" defTabSz="914034" rtl="0" eaLnBrk="1" fontAlgn="ctr" latinLnBrk="0" hangingPunct="1"/>
                      <a:r>
                        <a:rPr lang="en-US" sz="1200" b="0" smtClean="0">
                          <a:solidFill>
                            <a:schemeClr val="bg1">
                              <a:lumMod val="50000"/>
                            </a:schemeClr>
                          </a:solidFill>
                          <a:latin typeface="Huawei Sans" panose="020C0503030203020204" pitchFamily="34" charset="0"/>
                        </a:rPr>
                        <a:t>192.168.1.1</a:t>
                      </a:r>
                      <a:endParaRPr lang="en-US" altLang="zh-CN" sz="1200" b="0" kern="1200">
                        <a:solidFill>
                          <a:schemeClr val="bg1">
                            <a:lumMod val="50000"/>
                          </a:schemeClr>
                        </a:solidFill>
                        <a:latin typeface="Huawei Sans" panose="020C0503030203020204" pitchFamily="34" charset="0"/>
                        <a:ea typeface="+mn-ea"/>
                        <a:cs typeface="+mn-cs"/>
                      </a:endParaRPr>
                    </a:p>
                  </a:txBody>
                  <a:tcPr marL="36000" marR="36000" marT="18000" marB="18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208386">
                <a:tc>
                  <a:txBody>
                    <a:bodyPr/>
                    <a:lstStyle/>
                    <a:p>
                      <a:pPr algn="ctr" fontAlgn="ctr"/>
                      <a:r>
                        <a:rPr lang="en-US" sz="1200" smtClean="0">
                          <a:solidFill>
                            <a:schemeClr val="bg1"/>
                          </a:solidFill>
                          <a:latin typeface="Huawei Sans" panose="020C0503030203020204" pitchFamily="34" charset="0"/>
                        </a:rPr>
                        <a:t>Destination IP</a:t>
                      </a:r>
                      <a:endParaRPr lang="en-US" altLang="zh-CN" sz="1200" b="0">
                        <a:solidFill>
                          <a:schemeClr val="bg1"/>
                        </a:solidFill>
                        <a:latin typeface="Huawei Sans" panose="020C0503030203020204" pitchFamily="34" charset="0"/>
                      </a:endParaRPr>
                    </a:p>
                  </a:txBody>
                  <a:tcPr marL="36000" marR="36000" marT="18000" marB="18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b="0" smtClean="0">
                          <a:solidFill>
                            <a:schemeClr val="bg1">
                              <a:lumMod val="50000"/>
                            </a:schemeClr>
                          </a:solidFill>
                          <a:latin typeface="Huawei Sans" panose="020C0503030203020204" pitchFamily="34" charset="0"/>
                        </a:rPr>
                        <a:t>172.16.1.1</a:t>
                      </a:r>
                      <a:endParaRPr lang="en-US" altLang="zh-CN" sz="1200" b="0">
                        <a:solidFill>
                          <a:schemeClr val="bg1">
                            <a:lumMod val="50000"/>
                          </a:schemeClr>
                        </a:solidFill>
                        <a:latin typeface="Huawei Sans" panose="020C0503030203020204" pitchFamily="34" charset="0"/>
                      </a:endParaRPr>
                    </a:p>
                  </a:txBody>
                  <a:tcPr marL="36000" marR="36000" marT="18000" marB="18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r h="113247">
                <a:tc>
                  <a:txBody>
                    <a:bodyPr/>
                    <a:lstStyle/>
                    <a:p>
                      <a:pPr algn="ctr" fontAlgn="ctr"/>
                      <a:r>
                        <a:rPr lang="en-US" sz="1200" smtClean="0">
                          <a:solidFill>
                            <a:schemeClr val="bg1"/>
                          </a:solidFill>
                          <a:latin typeface="Huawei Sans" panose="020C0503030203020204" pitchFamily="34" charset="0"/>
                        </a:rPr>
                        <a:t>Payload</a:t>
                      </a:r>
                      <a:endParaRPr lang="en-US" altLang="zh-CN" sz="1200" b="0">
                        <a:solidFill>
                          <a:schemeClr val="bg1"/>
                        </a:solidFill>
                        <a:latin typeface="Huawei Sans" panose="020C0503030203020204" pitchFamily="34" charset="0"/>
                      </a:endParaRPr>
                    </a:p>
                  </a:txBody>
                  <a:tcPr marL="36000" marR="36000" marT="18000" marB="18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914034" rtl="0" eaLnBrk="1" latinLnBrk="0" hangingPunct="1">
                        <a:defRPr sz="1799" kern="1200">
                          <a:solidFill>
                            <a:schemeClr val="tx1"/>
                          </a:solidFill>
                          <a:latin typeface="Arial"/>
                          <a:ea typeface="方正兰亭黑简体"/>
                        </a:defRPr>
                      </a:lvl1pPr>
                      <a:lvl2pPr marL="457017" algn="l" defTabSz="914034" rtl="0" eaLnBrk="1" latinLnBrk="0" hangingPunct="1">
                        <a:defRPr sz="1799" kern="1200">
                          <a:solidFill>
                            <a:schemeClr val="tx1"/>
                          </a:solidFill>
                          <a:latin typeface="Arial"/>
                          <a:ea typeface="方正兰亭黑简体"/>
                        </a:defRPr>
                      </a:lvl2pPr>
                      <a:lvl3pPr marL="914034" algn="l" defTabSz="914034" rtl="0" eaLnBrk="1" latinLnBrk="0" hangingPunct="1">
                        <a:defRPr sz="1799" kern="1200">
                          <a:solidFill>
                            <a:schemeClr val="tx1"/>
                          </a:solidFill>
                          <a:latin typeface="Arial"/>
                          <a:ea typeface="方正兰亭黑简体"/>
                        </a:defRPr>
                      </a:lvl3pPr>
                      <a:lvl4pPr marL="1371051" algn="l" defTabSz="914034" rtl="0" eaLnBrk="1" latinLnBrk="0" hangingPunct="1">
                        <a:defRPr sz="1799" kern="1200">
                          <a:solidFill>
                            <a:schemeClr val="tx1"/>
                          </a:solidFill>
                          <a:latin typeface="Arial"/>
                          <a:ea typeface="方正兰亭黑简体"/>
                        </a:defRPr>
                      </a:lvl4pPr>
                      <a:lvl5pPr marL="1828068" algn="l" defTabSz="914034" rtl="0" eaLnBrk="1" latinLnBrk="0" hangingPunct="1">
                        <a:defRPr sz="1799" kern="1200">
                          <a:solidFill>
                            <a:schemeClr val="tx1"/>
                          </a:solidFill>
                          <a:latin typeface="Arial"/>
                          <a:ea typeface="方正兰亭黑简体"/>
                        </a:defRPr>
                      </a:lvl5pPr>
                      <a:lvl6pPr marL="2285086" algn="l" defTabSz="914034" rtl="0" eaLnBrk="1" latinLnBrk="0" hangingPunct="1">
                        <a:defRPr sz="1799" kern="1200">
                          <a:solidFill>
                            <a:schemeClr val="tx1"/>
                          </a:solidFill>
                          <a:latin typeface="Arial"/>
                          <a:ea typeface="方正兰亭黑简体"/>
                        </a:defRPr>
                      </a:lvl6pPr>
                      <a:lvl7pPr marL="2742103" algn="l" defTabSz="914034" rtl="0" eaLnBrk="1" latinLnBrk="0" hangingPunct="1">
                        <a:defRPr sz="1799" kern="1200">
                          <a:solidFill>
                            <a:schemeClr val="tx1"/>
                          </a:solidFill>
                          <a:latin typeface="Arial"/>
                          <a:ea typeface="方正兰亭黑简体"/>
                        </a:defRPr>
                      </a:lvl7pPr>
                      <a:lvl8pPr marL="3199120" algn="l" defTabSz="914034" rtl="0" eaLnBrk="1" latinLnBrk="0" hangingPunct="1">
                        <a:defRPr sz="1799" kern="1200">
                          <a:solidFill>
                            <a:schemeClr val="tx1"/>
                          </a:solidFill>
                          <a:latin typeface="Arial"/>
                          <a:ea typeface="方正兰亭黑简体"/>
                        </a:defRPr>
                      </a:lvl8pPr>
                      <a:lvl9pPr marL="3656137" algn="l" defTabSz="914034" rtl="0" eaLnBrk="1" latinLnBrk="0" hangingPunct="1">
                        <a:defRPr sz="1799" kern="1200">
                          <a:solidFill>
                            <a:schemeClr val="tx1"/>
                          </a:solidFill>
                          <a:latin typeface="Arial"/>
                          <a:ea typeface="方正兰亭黑简体"/>
                        </a:defRPr>
                      </a:lvl9pPr>
                    </a:lstStyle>
                    <a:p>
                      <a:pPr algn="ctr" fontAlgn="ctr"/>
                      <a:r>
                        <a:rPr lang="en-US" sz="1200" dirty="0" smtClean="0">
                          <a:solidFill>
                            <a:schemeClr val="bg1">
                              <a:lumMod val="50000"/>
                            </a:schemeClr>
                          </a:solidFill>
                          <a:latin typeface="Huawei Sans" panose="020C0503030203020204" pitchFamily="34" charset="0"/>
                        </a:rPr>
                        <a:t>Data</a:t>
                      </a:r>
                      <a:endParaRPr lang="en-US" altLang="zh-CN" sz="1200" b="0" dirty="0">
                        <a:solidFill>
                          <a:schemeClr val="bg1">
                            <a:lumMod val="50000"/>
                          </a:schemeClr>
                        </a:solidFill>
                        <a:latin typeface="Huawei Sans" panose="020C0503030203020204" pitchFamily="34" charset="0"/>
                      </a:endParaRPr>
                    </a:p>
                  </a:txBody>
                  <a:tcPr marL="36000" marR="36000" marT="18000" marB="18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r>
            </a:tbl>
          </a:graphicData>
        </a:graphic>
      </p:graphicFrame>
      <p:sp>
        <p:nvSpPr>
          <p:cNvPr id="77" name="圆角矩形 76"/>
          <p:cNvSpPr/>
          <p:nvPr/>
        </p:nvSpPr>
        <p:spPr bwMode="gray">
          <a:xfrm>
            <a:off x="6096000" y="1601786"/>
            <a:ext cx="5363817" cy="4066809"/>
          </a:xfrm>
          <a:prstGeom prst="roundRect">
            <a:avLst>
              <a:gd name="adj" fmla="val 898"/>
            </a:avLst>
          </a:prstGeom>
          <a:noFill/>
          <a:ln w="9525" cap="flat" cmpd="sng" algn="ctr">
            <a:noFill/>
            <a:prstDash val="solid"/>
            <a:miter lim="800000"/>
          </a:ln>
          <a:effectLst/>
        </p:spPr>
        <p:txBody>
          <a:bodyPr rtlCol="0" anchor="t" anchorCtr="0"/>
          <a:lstStyle/>
          <a:p>
            <a:pPr marL="285750" indent="-285750" fontAlgn="ctr">
              <a:lnSpc>
                <a:spcPct val="140000"/>
              </a:lnSpc>
              <a:spcAft>
                <a:spcPts val="600"/>
              </a:spcAft>
              <a:buSzPct val="50000"/>
              <a:buFont typeface="Wingdings" panose="05000000000000000000" pitchFamily="2" charset="2"/>
              <a:buChar char="l"/>
            </a:pPr>
            <a:r>
              <a:rPr lang="en-US" sz="1400" dirty="0" smtClean="0">
                <a:latin typeface="Huawei Sans" panose="020C0503030203020204" pitchFamily="34" charset="0"/>
              </a:rPr>
              <a:t>Internet Protocol Security (IPsec) is a set of open network security protocols defined by the Internet Engineering Task Force (IETF) to secure data transmission and reduce the risk of information leakage. </a:t>
            </a:r>
          </a:p>
          <a:p>
            <a:pPr marL="285750" indent="-285750" fontAlgn="ctr">
              <a:lnSpc>
                <a:spcPct val="140000"/>
              </a:lnSpc>
              <a:spcAft>
                <a:spcPts val="600"/>
              </a:spcAft>
              <a:buSzPct val="50000"/>
              <a:buFont typeface="Wingdings" panose="05000000000000000000" pitchFamily="2" charset="2"/>
              <a:buChar char="l"/>
            </a:pPr>
            <a:r>
              <a:rPr lang="en-US" sz="1400" dirty="0" smtClean="0">
                <a:latin typeface="Huawei Sans" panose="020C0503030203020204" pitchFamily="34" charset="0"/>
              </a:rPr>
              <a:t>Through encryption and authentication, IPsec ensures secure service data transmission over the Internet from the following dimensions:</a:t>
            </a: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Data source authentication</a:t>
            </a: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Data encryption</a:t>
            </a: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Data integrity verification</a:t>
            </a: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Anti-replay</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341058868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L2TP VPN</a:t>
            </a:r>
            <a:endParaRPr lang="en-US" altLang="zh-CN"/>
          </a:p>
        </p:txBody>
      </p:sp>
      <p:sp>
        <p:nvSpPr>
          <p:cNvPr id="7" name="Freeform 159"/>
          <p:cNvSpPr/>
          <p:nvPr/>
        </p:nvSpPr>
        <p:spPr bwMode="gray">
          <a:xfrm flipH="1">
            <a:off x="2110244" y="4862696"/>
            <a:ext cx="2526908" cy="126345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pic>
        <p:nvPicPr>
          <p:cNvPr id="9" name="图片 42" descr="大型网管-蓝.png"/>
          <p:cNvPicPr>
            <a:picLocks noChangeAspect="1"/>
          </p:cNvPicPr>
          <p:nvPr/>
        </p:nvPicPr>
        <p:blipFill>
          <a:blip r:embed="rId3" cstate="print"/>
          <a:stretch>
            <a:fillRect/>
          </a:stretch>
        </p:blipFill>
        <p:spPr bwMode="gray">
          <a:xfrm>
            <a:off x="3344698" y="5566459"/>
            <a:ext cx="539607" cy="441817"/>
          </a:xfrm>
          <a:prstGeom prst="rect">
            <a:avLst/>
          </a:prstGeom>
        </p:spPr>
      </p:pic>
      <p:sp>
        <p:nvSpPr>
          <p:cNvPr id="53" name="Freeform 159"/>
          <p:cNvSpPr/>
          <p:nvPr/>
        </p:nvSpPr>
        <p:spPr bwMode="gray">
          <a:xfrm flipH="1">
            <a:off x="1671244" y="1753986"/>
            <a:ext cx="3854792" cy="206286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50000"/>
              </a:sysClr>
            </a:solidFill>
            <a:prstDash val="solid"/>
            <a:miter lim="800000"/>
          </a:ln>
          <a:effectLst/>
        </p:spPr>
        <p:txBody>
          <a:bodyPr wrap="square" tIns="108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smtClean="0">
              <a:ln>
                <a:noFill/>
              </a:ln>
              <a:solidFill>
                <a:prstClr val="white">
                  <a:lumMod val="50000"/>
                </a:prstClr>
              </a:solidFill>
              <a:effectLst/>
              <a:uLnTx/>
              <a:uFillTx/>
              <a:latin typeface="Huawei Sans" panose="020C0503030203020204" pitchFamily="34" charset="0"/>
              <a:ea typeface="方正兰亭黑简体"/>
              <a:cs typeface="+mn-cs"/>
            </a:endParaRPr>
          </a:p>
        </p:txBody>
      </p:sp>
      <p:grpSp>
        <p:nvGrpSpPr>
          <p:cNvPr id="54" name="组合 362"/>
          <p:cNvGrpSpPr>
            <a:grpSpLocks/>
          </p:cNvGrpSpPr>
          <p:nvPr/>
        </p:nvGrpSpPr>
        <p:grpSpPr bwMode="gray">
          <a:xfrm>
            <a:off x="3401514" y="2171084"/>
            <a:ext cx="510160" cy="510160"/>
            <a:chOff x="373063" y="2114551"/>
            <a:chExt cx="1114425" cy="1116013"/>
          </a:xfrm>
        </p:grpSpPr>
        <p:sp>
          <p:nvSpPr>
            <p:cNvPr id="55"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ysClr val="window" lastClr="FFFFFF">
                <a:lumMod val="50000"/>
              </a:sysClr>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grpSp>
          <p:nvGrpSpPr>
            <p:cNvPr id="56" name="组合 341"/>
            <p:cNvGrpSpPr>
              <a:grpSpLocks/>
            </p:cNvGrpSpPr>
            <p:nvPr/>
          </p:nvGrpSpPr>
          <p:grpSpPr bwMode="gray">
            <a:xfrm>
              <a:off x="649288" y="2289176"/>
              <a:ext cx="561975" cy="769938"/>
              <a:chOff x="649288" y="2289176"/>
              <a:chExt cx="561975" cy="769938"/>
            </a:xfrm>
          </p:grpSpPr>
          <p:sp>
            <p:nvSpPr>
              <p:cNvPr id="57"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58"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59"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60"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61"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62"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grpSp>
      </p:grpSp>
      <p:sp>
        <p:nvSpPr>
          <p:cNvPr id="63" name="文本框 62"/>
          <p:cNvSpPr txBox="1"/>
          <p:nvPr/>
        </p:nvSpPr>
        <p:spPr bwMode="gray">
          <a:xfrm>
            <a:off x="3896442" y="2162707"/>
            <a:ext cx="897649" cy="646331"/>
          </a:xfrm>
          <a:prstGeom prst="rect">
            <a:avLst/>
          </a:prstGeom>
          <a:noFill/>
        </p:spPr>
        <p:txBody>
          <a:bodyPr wrap="square" rtlCol="0">
            <a:spAutoFit/>
          </a:bodyPr>
          <a:lstStyle/>
          <a:p>
            <a:pPr defTabSz="914400" fontAlgn="ctr">
              <a:defRPr/>
            </a:pPr>
            <a:r>
              <a:rPr lang="en-US" sz="1200" dirty="0" smtClean="0">
                <a:latin typeface="Huawei Sans" panose="020C0503030203020204" pitchFamily="34" charset="0"/>
              </a:rPr>
              <a:t>LAC</a:t>
            </a:r>
            <a:endParaRPr kumimoji="0" lang="en-US" altLang="zh-CN" sz="1200" b="0" i="0" u="none" strike="noStrike" kern="0" cap="none" spc="0" normalizeH="0" baseline="0" noProof="0" dirty="0" smtClean="0">
              <a:ln>
                <a:noFill/>
              </a:ln>
              <a:effectLst/>
              <a:uLnTx/>
              <a:uFillTx/>
              <a:latin typeface="Huawei Sans" panose="020C0503030203020204" pitchFamily="34" charset="0"/>
            </a:endParaRPr>
          </a:p>
          <a:p>
            <a:pPr fontAlgn="ctr"/>
            <a:r>
              <a:rPr lang="en-US" sz="1200" dirty="0" smtClean="0">
                <a:solidFill>
                  <a:schemeClr val="bg1">
                    <a:lumMod val="50000"/>
                  </a:schemeClr>
                </a:solidFill>
                <a:latin typeface="Huawei Sans" panose="020C0503030203020204" pitchFamily="34" charset="0"/>
              </a:rPr>
              <a:t>Remote OA user</a:t>
            </a:r>
            <a:endParaRPr lang="en-US" altLang="zh-CN" sz="1200" dirty="0">
              <a:solidFill>
                <a:schemeClr val="bg1">
                  <a:lumMod val="50000"/>
                </a:schemeClr>
              </a:solidFill>
              <a:latin typeface="Huawei Sans" panose="020C0503030203020204" pitchFamily="34" charset="0"/>
            </a:endParaRPr>
          </a:p>
        </p:txBody>
      </p:sp>
      <p:grpSp>
        <p:nvGrpSpPr>
          <p:cNvPr id="70" name="组合 69"/>
          <p:cNvGrpSpPr/>
          <p:nvPr/>
        </p:nvGrpSpPr>
        <p:grpSpPr bwMode="gray">
          <a:xfrm>
            <a:off x="3506600" y="2660691"/>
            <a:ext cx="276999" cy="2038013"/>
            <a:chOff x="3487746" y="2759605"/>
            <a:chExt cx="276999" cy="1985215"/>
          </a:xfrm>
        </p:grpSpPr>
        <p:sp>
          <p:nvSpPr>
            <p:cNvPr id="64" name="Can 225"/>
            <p:cNvSpPr/>
            <p:nvPr/>
          </p:nvSpPr>
          <p:spPr bwMode="gray">
            <a:xfrm>
              <a:off x="3525254" y="2759605"/>
              <a:ext cx="201983" cy="1985215"/>
            </a:xfrm>
            <a:prstGeom prst="can">
              <a:avLst>
                <a:gd name="adj" fmla="val 75773"/>
              </a:avLst>
            </a:prstGeom>
            <a:solidFill>
              <a:srgbClr val="EC7061"/>
            </a:solidFill>
            <a:ln w="12700" cap="flat" cmpd="sng" algn="ctr">
              <a:solidFill>
                <a:sysClr val="window" lastClr="FFFFFF"/>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65" name="文本框 64"/>
            <p:cNvSpPr txBox="1"/>
            <p:nvPr/>
          </p:nvSpPr>
          <p:spPr bwMode="gray">
            <a:xfrm rot="16200000">
              <a:off x="2921864" y="3613713"/>
              <a:ext cx="1408763"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smtClean="0">
                  <a:solidFill>
                    <a:prstClr val="white"/>
                  </a:solidFill>
                  <a:latin typeface="Huawei Sans" panose="020C0503030203020204" pitchFamily="34" charset="0"/>
                </a:rPr>
                <a:t>L2TP VPN tunnel</a:t>
              </a:r>
              <a:endParaRPr kumimoji="0" lang="en-US" altLang="zh-CN" sz="1200" b="1" i="0" u="none" strike="noStrike" kern="0" cap="none" spc="0" normalizeH="0" baseline="0" noProof="0" smtClean="0">
                <a:ln>
                  <a:noFill/>
                </a:ln>
                <a:solidFill>
                  <a:prstClr val="white"/>
                </a:solidFill>
                <a:effectLst/>
                <a:uLnTx/>
                <a:uFillTx/>
                <a:latin typeface="Huawei Sans" panose="020C0503030203020204" pitchFamily="34" charset="0"/>
              </a:endParaRPr>
            </a:p>
          </p:txBody>
        </p:sp>
      </p:grpSp>
      <p:sp>
        <p:nvSpPr>
          <p:cNvPr id="67" name="文本框 66"/>
          <p:cNvSpPr txBox="1"/>
          <p:nvPr/>
        </p:nvSpPr>
        <p:spPr bwMode="gray">
          <a:xfrm>
            <a:off x="2110243" y="5566459"/>
            <a:ext cx="1261853" cy="461665"/>
          </a:xfrm>
          <a:prstGeom prst="rect">
            <a:avLst/>
          </a:prstGeom>
          <a:noFill/>
        </p:spPr>
        <p:txBody>
          <a:bodyPr wrap="squar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latin typeface="Huawei Sans" panose="020C0503030203020204" pitchFamily="34" charset="0"/>
              </a:rPr>
              <a:t>Enterprise headquarters</a:t>
            </a:r>
            <a:endParaRPr kumimoji="0" lang="en-US" altLang="zh-CN" sz="1200" b="0" i="0" u="none" strike="noStrike" kern="0" cap="none" spc="0" normalizeH="0" baseline="0" noProof="0" dirty="0" smtClean="0">
              <a:ln>
                <a:noFill/>
              </a:ln>
              <a:effectLst/>
              <a:uLnTx/>
              <a:uFillTx/>
              <a:latin typeface="Huawei Sans" panose="020C0503030203020204" pitchFamily="34" charset="0"/>
            </a:endParaRPr>
          </a:p>
        </p:txBody>
      </p:sp>
      <p:sp>
        <p:nvSpPr>
          <p:cNvPr id="68" name="文本框 67"/>
          <p:cNvSpPr txBox="1"/>
          <p:nvPr/>
        </p:nvSpPr>
        <p:spPr bwMode="gray">
          <a:xfrm>
            <a:off x="3832621" y="3450088"/>
            <a:ext cx="1484143" cy="276999"/>
          </a:xfrm>
          <a:prstGeom prst="rect">
            <a:avLst/>
          </a:prstGeom>
          <a:noFill/>
        </p:spPr>
        <p:txBody>
          <a:bodyPr wrap="square" rtlCol="0">
            <a:spAutoFit/>
          </a:bodyPr>
          <a:lstStyle/>
          <a:p>
            <a:pPr algn="ctr" fontAlgn="ctr"/>
            <a:r>
              <a:rPr lang="en-US" sz="1200" dirty="0" smtClean="0">
                <a:solidFill>
                  <a:schemeClr val="bg1">
                    <a:lumMod val="50000"/>
                  </a:schemeClr>
                </a:solidFill>
                <a:latin typeface="Huawei Sans" panose="020C0503030203020204" pitchFamily="34" charset="0"/>
              </a:rPr>
              <a:t>External network</a:t>
            </a:r>
            <a:endParaRPr lang="en-US" altLang="zh-CN" sz="1200" dirty="0">
              <a:solidFill>
                <a:schemeClr val="bg1">
                  <a:lumMod val="50000"/>
                </a:schemeClr>
              </a:solidFill>
              <a:latin typeface="Huawei Sans" panose="020C0503030203020204" pitchFamily="34" charset="0"/>
            </a:endParaRPr>
          </a:p>
        </p:txBody>
      </p:sp>
      <p:sp>
        <p:nvSpPr>
          <p:cNvPr id="5" name="Freeform 159"/>
          <p:cNvSpPr/>
          <p:nvPr/>
        </p:nvSpPr>
        <p:spPr bwMode="gray">
          <a:xfrm flipH="1">
            <a:off x="484611" y="1680409"/>
            <a:ext cx="1579129" cy="101214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a:solidFill>
                <a:schemeClr val="tx1"/>
              </a:solidFill>
              <a:latin typeface="Huawei Sans" panose="020C0503030203020204" pitchFamily="34" charset="0"/>
            </a:endParaRPr>
          </a:p>
        </p:txBody>
      </p:sp>
      <p:sp>
        <p:nvSpPr>
          <p:cNvPr id="11" name="TextBox 9"/>
          <p:cNvSpPr txBox="1"/>
          <p:nvPr/>
        </p:nvSpPr>
        <p:spPr bwMode="gray">
          <a:xfrm>
            <a:off x="1952215" y="1930338"/>
            <a:ext cx="494713"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smtClean="0">
                <a:latin typeface="Huawei Sans" panose="020C0503030203020204" pitchFamily="34" charset="0"/>
              </a:rPr>
              <a:t>LAC</a:t>
            </a:r>
            <a:endParaRPr lang="en-US" sz="1400" dirty="0">
              <a:latin typeface="Huawei Sans" panose="020C0503030203020204" pitchFamily="34" charset="0"/>
            </a:endParaRPr>
          </a:p>
        </p:txBody>
      </p:sp>
      <p:pic>
        <p:nvPicPr>
          <p:cNvPr id="12" name="图片 51" descr="交换机.png"/>
          <p:cNvPicPr>
            <a:picLocks noChangeAspect="1"/>
          </p:cNvPicPr>
          <p:nvPr/>
        </p:nvPicPr>
        <p:blipFill>
          <a:blip r:embed="rId4" cstate="print"/>
          <a:stretch>
            <a:fillRect/>
          </a:stretch>
        </p:blipFill>
        <p:spPr bwMode="gray">
          <a:xfrm>
            <a:off x="1249079" y="2210784"/>
            <a:ext cx="540000" cy="441817"/>
          </a:xfrm>
          <a:prstGeom prst="rect">
            <a:avLst/>
          </a:prstGeom>
        </p:spPr>
      </p:pic>
      <p:sp>
        <p:nvSpPr>
          <p:cNvPr id="13" name="TextBox 13"/>
          <p:cNvSpPr txBox="1"/>
          <p:nvPr/>
        </p:nvSpPr>
        <p:spPr bwMode="gray">
          <a:xfrm>
            <a:off x="662377" y="1807341"/>
            <a:ext cx="1139822" cy="461665"/>
          </a:xfrm>
          <a:prstGeom prst="rect">
            <a:avLst/>
          </a:prstGeom>
          <a:noFill/>
        </p:spPr>
        <p:txBody>
          <a:bodyPr wrap="square" rtlCol="0">
            <a:spAutoFit/>
          </a:bodyPr>
          <a:lstStyle>
            <a:defPPr>
              <a:defRPr lang="en-US"/>
            </a:defPPr>
            <a:lvl1pPr marR="0" lvl="0" indent="0" defTabSz="914400" fontAlgn="auto">
              <a:lnSpc>
                <a:spcPct val="100000"/>
              </a:lnSpc>
              <a:spcBef>
                <a:spcPts val="0"/>
              </a:spcBef>
              <a:spcAft>
                <a:spcPts val="0"/>
              </a:spcAft>
              <a:buClrTx/>
              <a:buSzTx/>
              <a:buFontTx/>
              <a:buNone/>
              <a:tabLst/>
              <a:defRPr kumimoji="0" sz="1600" b="0" i="0" u="none" strike="noStrike" kern="0" cap="none" spc="0" normalizeH="0" baseline="0">
                <a:ln>
                  <a:noFill/>
                </a:ln>
                <a:solidFill>
                  <a:prstClr val="white">
                    <a:lumMod val="50000"/>
                  </a:prstClr>
                </a:solidFill>
                <a:effectLst/>
                <a:uLnTx/>
                <a:uFillTx/>
              </a:defRPr>
            </a:lvl1pPr>
          </a:lstStyle>
          <a:p>
            <a:pPr algn="ctr" fontAlgn="ctr"/>
            <a:r>
              <a:rPr lang="en-US" sz="1200" dirty="0" smtClean="0">
                <a:latin typeface="Huawei Sans" panose="020C0503030203020204" pitchFamily="34" charset="0"/>
              </a:rPr>
              <a:t>Enterprise branch</a:t>
            </a:r>
            <a:endParaRPr lang="en-US" altLang="zh-CN" sz="1200" dirty="0">
              <a:latin typeface="Huawei Sans" panose="020C0503030203020204" pitchFamily="34" charset="0"/>
            </a:endParaRPr>
          </a:p>
        </p:txBody>
      </p:sp>
      <p:grpSp>
        <p:nvGrpSpPr>
          <p:cNvPr id="76" name="组合 75"/>
          <p:cNvGrpSpPr/>
          <p:nvPr/>
        </p:nvGrpSpPr>
        <p:grpSpPr bwMode="gray">
          <a:xfrm rot="19880318">
            <a:off x="2830397" y="2522460"/>
            <a:ext cx="276999" cy="2308946"/>
            <a:chOff x="3487746" y="2759605"/>
            <a:chExt cx="276999" cy="1985215"/>
          </a:xfrm>
        </p:grpSpPr>
        <p:sp>
          <p:nvSpPr>
            <p:cNvPr id="77" name="Can 225"/>
            <p:cNvSpPr/>
            <p:nvPr/>
          </p:nvSpPr>
          <p:spPr bwMode="gray">
            <a:xfrm>
              <a:off x="3525254" y="2759605"/>
              <a:ext cx="201983" cy="1985215"/>
            </a:xfrm>
            <a:prstGeom prst="can">
              <a:avLst>
                <a:gd name="adj" fmla="val 75773"/>
              </a:avLst>
            </a:prstGeom>
            <a:solidFill>
              <a:srgbClr val="EC7061"/>
            </a:solidFill>
            <a:ln w="12700" cap="flat" cmpd="sng" algn="ctr">
              <a:solidFill>
                <a:sysClr val="window" lastClr="FFFFFF"/>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78" name="文本框 77"/>
            <p:cNvSpPr txBox="1"/>
            <p:nvPr/>
          </p:nvSpPr>
          <p:spPr bwMode="gray">
            <a:xfrm rot="5400000">
              <a:off x="3004517" y="3613712"/>
              <a:ext cx="1243458"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solidFill>
                  <a:latin typeface="Huawei Sans" panose="020C0503030203020204" pitchFamily="34" charset="0"/>
                </a:rPr>
                <a:t>L2TP VPN tunnel</a:t>
              </a:r>
              <a:endParaRPr kumimoji="0" lang="en-US" altLang="zh-CN" sz="1200" b="1" i="0" u="none" strike="noStrike" kern="0" cap="none" spc="0" normalizeH="0" baseline="0" noProof="0" dirty="0" smtClean="0">
                <a:ln>
                  <a:noFill/>
                </a:ln>
                <a:solidFill>
                  <a:prstClr val="white"/>
                </a:solidFill>
                <a:effectLst/>
                <a:uLnTx/>
                <a:uFillTx/>
                <a:latin typeface="Huawei Sans" panose="020C0503030203020204" pitchFamily="34" charset="0"/>
              </a:endParaRPr>
            </a:p>
          </p:txBody>
        </p:sp>
      </p:grpSp>
      <p:pic>
        <p:nvPicPr>
          <p:cNvPr id="69"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3360180" y="4698704"/>
            <a:ext cx="540000" cy="442800"/>
          </a:xfrm>
          <a:prstGeom prst="rect">
            <a:avLst/>
          </a:prstGeom>
        </p:spPr>
      </p:pic>
      <p:pic>
        <p:nvPicPr>
          <p:cNvPr id="6"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985573" y="2217891"/>
            <a:ext cx="540000" cy="442800"/>
          </a:xfrm>
          <a:prstGeom prst="rect">
            <a:avLst/>
          </a:prstGeom>
        </p:spPr>
      </p:pic>
      <p:sp>
        <p:nvSpPr>
          <p:cNvPr id="79" name="圆角矩形 78"/>
          <p:cNvSpPr/>
          <p:nvPr/>
        </p:nvSpPr>
        <p:spPr bwMode="gray">
          <a:xfrm>
            <a:off x="5883270" y="1417880"/>
            <a:ext cx="5846856" cy="4341414"/>
          </a:xfrm>
          <a:prstGeom prst="roundRect">
            <a:avLst>
              <a:gd name="adj" fmla="val 898"/>
            </a:avLst>
          </a:prstGeom>
          <a:noFill/>
          <a:ln w="9525" cap="flat" cmpd="sng" algn="ctr">
            <a:noFill/>
            <a:prstDash val="solid"/>
            <a:miter lim="800000"/>
          </a:ln>
          <a:effectLst/>
        </p:spPr>
        <p:txBody>
          <a:bodyPr rtlCol="0" anchor="t" anchorCtr="0"/>
          <a:lstStyle/>
          <a:p>
            <a:pPr marL="285750" indent="-285750" fontAlgn="ctr">
              <a:lnSpc>
                <a:spcPct val="140000"/>
              </a:lnSpc>
              <a:spcAft>
                <a:spcPts val="600"/>
              </a:spcAft>
              <a:buSzPct val="50000"/>
              <a:buFont typeface="Wingdings" panose="05000000000000000000" pitchFamily="2" charset="2"/>
              <a:buChar char="l"/>
            </a:pPr>
            <a:r>
              <a:rPr lang="en-US" sz="1400" dirty="0" smtClean="0">
                <a:latin typeface="Huawei Sans" panose="020C0503030203020204" pitchFamily="34" charset="0"/>
              </a:rPr>
              <a:t>Layer 2 Tunneling Protocol (L2TP) extends the application of the Point-to-Point Protocol (PPP). It is a VPN tunneling protocol that allows traveling employees or enterprise branches to remotely access intranet resources.</a:t>
            </a:r>
            <a:endParaRPr lang="en-US" altLang="zh-CN" sz="1400" dirty="0" smtClean="0">
              <a:latin typeface="Huawei Sans" panose="020C0503030203020204" pitchFamily="34" charset="0"/>
            </a:endParaRPr>
          </a:p>
          <a:p>
            <a:pPr marL="285750" indent="-285750" fontAlgn="ctr">
              <a:lnSpc>
                <a:spcPct val="140000"/>
              </a:lnSpc>
              <a:spcAft>
                <a:spcPts val="600"/>
              </a:spcAft>
              <a:buSzPct val="50000"/>
              <a:buFont typeface="Wingdings" panose="05000000000000000000" pitchFamily="2" charset="2"/>
              <a:buChar char="l"/>
            </a:pPr>
            <a:r>
              <a:rPr lang="en-US" sz="1400" dirty="0" smtClean="0">
                <a:latin typeface="Huawei Sans" panose="020C0503030203020204" pitchFamily="34" charset="0"/>
              </a:rPr>
              <a:t>The L2TP network architecture includes an L2TP access concentrator (LAC) and an L2TP network server (LNS).</a:t>
            </a:r>
            <a:endParaRPr lang="en-US" altLang="zh-CN" sz="1400" dirty="0" smtClean="0">
              <a:latin typeface="Huawei Sans" panose="020C0503030203020204" pitchFamily="34" charset="0"/>
            </a:endParaRP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An LAC provides PPP and L2TP processing capabilities, and establishes an L2TP tunnel with the LNS. LACs can be different devices in different networking environments, for example, an LAC can be a gateway or a terminal. An LAC can initiate requests for establishing multiple L2TP tunnels to isolate data flows.</a:t>
            </a: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An LNS is the peer of an LAC. That is, an L2TP tunnel is established between the LAC and the LNS. The LNS is located at the border between the private network of the enterprise headquarters and public network, and is usually the gateway of the enterprise headquarters.</a:t>
            </a:r>
          </a:p>
          <a:p>
            <a:pPr marL="536575" lvl="1" indent="-263525" defTabSz="914400" fontAlgn="ctr">
              <a:lnSpc>
                <a:spcPct val="140000"/>
              </a:lnSpc>
              <a:spcAft>
                <a:spcPts val="600"/>
              </a:spcAft>
              <a:buFont typeface="Huawei Sans" panose="020C0503030203020204" pitchFamily="34" charset="0"/>
              <a:buChar char="▫"/>
            </a:pPr>
            <a:endParaRPr lang="en-US" altLang="zh-CN" sz="1200" dirty="0" smtClean="0">
              <a:latin typeface="Huawei Sans" panose="020C0503030203020204" pitchFamily="34" charset="0"/>
            </a:endParaRPr>
          </a:p>
          <a:p>
            <a:pPr marL="536575" lvl="1" indent="-263525" defTabSz="914400" fontAlgn="ctr">
              <a:lnSpc>
                <a:spcPct val="140000"/>
              </a:lnSpc>
              <a:spcAft>
                <a:spcPts val="600"/>
              </a:spcAft>
              <a:buFont typeface="Huawei Sans" panose="020C0503030203020204" pitchFamily="34" charset="0"/>
              <a:buChar char="▫"/>
            </a:pPr>
            <a:endParaRPr lang="en-US" altLang="zh-CN" sz="1200" dirty="0">
              <a:latin typeface="Huawei Sans" panose="020C0503030203020204" pitchFamily="34" charset="0"/>
            </a:endParaRPr>
          </a:p>
        </p:txBody>
      </p:sp>
      <p:sp>
        <p:nvSpPr>
          <p:cNvPr id="31" name="TextBox 9"/>
          <p:cNvSpPr txBox="1"/>
          <p:nvPr/>
        </p:nvSpPr>
        <p:spPr bwMode="gray">
          <a:xfrm>
            <a:off x="3889986" y="4713692"/>
            <a:ext cx="502729"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algn="ctr" fontAlgn="ctr"/>
            <a:r>
              <a:rPr lang="en-US" sz="1400" dirty="0" smtClean="0">
                <a:latin typeface="Huawei Sans" panose="020C0503030203020204" pitchFamily="34" charset="0"/>
              </a:rPr>
              <a:t>L</a:t>
            </a:r>
            <a:r>
              <a:rPr lang="en-US" altLang="zh-CN" sz="1400" dirty="0" smtClean="0">
                <a:latin typeface="Huawei Sans" panose="020C0503030203020204" pitchFamily="34" charset="0"/>
              </a:rPr>
              <a:t>NS</a:t>
            </a:r>
            <a:endParaRPr lang="en-US" sz="1400" dirty="0">
              <a:latin typeface="Huawei Sans" panose="020C0503030203020204" pitchFamily="34" charset="0"/>
            </a:endParaRPr>
          </a:p>
        </p:txBody>
      </p:sp>
    </p:spTree>
    <p:extLst>
      <p:ext uri="{BB962C8B-B14F-4D97-AF65-F5344CB8AC3E}">
        <p14:creationId xmlns:p14="http://schemas.microsoft.com/office/powerpoint/2010/main" val="683334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smtClean="0"/>
              <a:t>SSL VPN</a:t>
            </a:r>
            <a:endParaRPr lang="en-US" altLang="zh-CN"/>
          </a:p>
        </p:txBody>
      </p:sp>
      <p:cxnSp>
        <p:nvCxnSpPr>
          <p:cNvPr id="27" name="Straight Connector 167"/>
          <p:cNvCxnSpPr/>
          <p:nvPr/>
        </p:nvCxnSpPr>
        <p:spPr bwMode="gray">
          <a:xfrm>
            <a:off x="3568033" y="4699189"/>
            <a:ext cx="0" cy="874477"/>
          </a:xfrm>
          <a:prstGeom prst="line">
            <a:avLst/>
          </a:prstGeom>
          <a:noFill/>
          <a:ln w="19050" cap="flat" cmpd="sng" algn="ctr">
            <a:solidFill>
              <a:sysClr val="window" lastClr="FFFFFF">
                <a:lumMod val="50000"/>
              </a:sysClr>
            </a:solidFill>
            <a:prstDash val="solid"/>
            <a:miter lim="800000"/>
          </a:ln>
          <a:effectLst/>
        </p:spPr>
      </p:cxnSp>
      <p:sp>
        <p:nvSpPr>
          <p:cNvPr id="28" name="任意多边形 27"/>
          <p:cNvSpPr/>
          <p:nvPr/>
        </p:nvSpPr>
        <p:spPr bwMode="gray">
          <a:xfrm rot="5400000">
            <a:off x="1336018" y="3249256"/>
            <a:ext cx="1232202" cy="2899866"/>
          </a:xfrm>
          <a:custGeom>
            <a:avLst/>
            <a:gdLst>
              <a:gd name="connsiteX0" fmla="*/ 0 w 1374250"/>
              <a:gd name="connsiteY0" fmla="*/ 2669047 h 2669047"/>
              <a:gd name="connsiteX1" fmla="*/ 0 w 1374250"/>
              <a:gd name="connsiteY1" fmla="*/ 930840 h 2669047"/>
              <a:gd name="connsiteX2" fmla="*/ 186664 w 1374250"/>
              <a:gd name="connsiteY2" fmla="*/ 748651 h 2669047"/>
              <a:gd name="connsiteX3" fmla="*/ 463043 w 1374250"/>
              <a:gd name="connsiteY3" fmla="*/ 748651 h 2669047"/>
              <a:gd name="connsiteX4" fmla="*/ 463043 w 1374250"/>
              <a:gd name="connsiteY4" fmla="*/ 38645 h 2669047"/>
              <a:gd name="connsiteX5" fmla="*/ 502637 w 1374250"/>
              <a:gd name="connsiteY5" fmla="*/ 0 h 2669047"/>
              <a:gd name="connsiteX6" fmla="*/ 886752 w 1374250"/>
              <a:gd name="connsiteY6" fmla="*/ 0 h 2669047"/>
              <a:gd name="connsiteX7" fmla="*/ 926346 w 1374250"/>
              <a:gd name="connsiteY7" fmla="*/ 38645 h 2669047"/>
              <a:gd name="connsiteX8" fmla="*/ 926346 w 1374250"/>
              <a:gd name="connsiteY8" fmla="*/ 748651 h 2669047"/>
              <a:gd name="connsiteX9" fmla="*/ 1187586 w 1374250"/>
              <a:gd name="connsiteY9" fmla="*/ 748651 h 2669047"/>
              <a:gd name="connsiteX10" fmla="*/ 1374250 w 1374250"/>
              <a:gd name="connsiteY10" fmla="*/ 930840 h 2669047"/>
              <a:gd name="connsiteX11" fmla="*/ 1374250 w 1374250"/>
              <a:gd name="connsiteY11" fmla="*/ 2669047 h 266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74250" h="2669047">
                <a:moveTo>
                  <a:pt x="0" y="2669047"/>
                </a:moveTo>
                <a:lnTo>
                  <a:pt x="0" y="930840"/>
                </a:lnTo>
                <a:cubicBezTo>
                  <a:pt x="0" y="830219"/>
                  <a:pt x="83572" y="748651"/>
                  <a:pt x="186664" y="748651"/>
                </a:cubicBezTo>
                <a:lnTo>
                  <a:pt x="463043" y="748651"/>
                </a:lnTo>
                <a:lnTo>
                  <a:pt x="463043" y="38645"/>
                </a:lnTo>
                <a:cubicBezTo>
                  <a:pt x="463043" y="17301"/>
                  <a:pt x="480770" y="0"/>
                  <a:pt x="502637" y="0"/>
                </a:cubicBezTo>
                <a:lnTo>
                  <a:pt x="886752" y="0"/>
                </a:lnTo>
                <a:cubicBezTo>
                  <a:pt x="908620" y="0"/>
                  <a:pt x="926346" y="17301"/>
                  <a:pt x="926346" y="38645"/>
                </a:cubicBezTo>
                <a:lnTo>
                  <a:pt x="926346" y="748651"/>
                </a:lnTo>
                <a:lnTo>
                  <a:pt x="1187586" y="748651"/>
                </a:lnTo>
                <a:cubicBezTo>
                  <a:pt x="1290678" y="748651"/>
                  <a:pt x="1374250" y="830219"/>
                  <a:pt x="1374250" y="930840"/>
                </a:cubicBezTo>
                <a:lnTo>
                  <a:pt x="1374250" y="2669047"/>
                </a:lnTo>
                <a:close/>
              </a:path>
            </a:pathLst>
          </a:custGeom>
          <a:gradFill>
            <a:gsLst>
              <a:gs pos="0">
                <a:sysClr val="window" lastClr="FFFFFF"/>
              </a:gs>
              <a:gs pos="100000">
                <a:srgbClr val="FEEEC1"/>
              </a:gs>
            </a:gsLst>
            <a:lin ang="16200000" scaled="1"/>
          </a:gradFill>
          <a:ln w="12700" cap="flat" cmpd="sng" algn="ctr">
            <a:gradFill flip="none" rotWithShape="1">
              <a:gsLst>
                <a:gs pos="0">
                  <a:srgbClr val="1AABE2">
                    <a:lumMod val="5000"/>
                    <a:lumOff val="95000"/>
                    <a:alpha val="0"/>
                  </a:srgbClr>
                </a:gs>
                <a:gs pos="62000">
                  <a:srgbClr val="FFD17D"/>
                </a:gs>
              </a:gsLst>
              <a:lin ang="16200000" scaled="1"/>
              <a:tileRect/>
            </a:gradFill>
            <a:prstDash val="solid"/>
            <a:miter lim="800000"/>
          </a:ln>
          <a:effectLst/>
        </p:spPr>
        <p:txBody>
          <a:bodyPr wrap="square" lIns="46785" tIns="143958" rIns="46785" bIns="45705" rtlCol="0" anchor="t" anchorCtr="0">
            <a:noAutofit/>
          </a:bodyPr>
          <a:lstStyle/>
          <a:p>
            <a:pPr marL="0" marR="0" lvl="0" indent="0" algn="ctr" defTabSz="914400" eaLnBrk="1" fontAlgn="ctr" latinLnBrk="0" hangingPunct="1">
              <a:lnSpc>
                <a:spcPct val="150000"/>
              </a:lnSpc>
              <a:spcBef>
                <a:spcPts val="0"/>
              </a:spcBef>
              <a:spcAft>
                <a:spcPts val="1200"/>
              </a:spcAft>
              <a:buClrTx/>
              <a:buSzTx/>
              <a:buFontTx/>
              <a:buNone/>
              <a:tabLst/>
              <a:defRPr/>
            </a:pPr>
            <a:endParaRPr kumimoji="0" lang="en-US" altLang="zh-CN" sz="15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a:cs typeface="+mn-cs"/>
            </a:endParaRPr>
          </a:p>
        </p:txBody>
      </p:sp>
      <p:cxnSp>
        <p:nvCxnSpPr>
          <p:cNvPr id="29" name="Straight Connector 167"/>
          <p:cNvCxnSpPr/>
          <p:nvPr/>
        </p:nvCxnSpPr>
        <p:spPr bwMode="gray">
          <a:xfrm flipH="1">
            <a:off x="1697712" y="4702230"/>
            <a:ext cx="1609090" cy="0"/>
          </a:xfrm>
          <a:prstGeom prst="line">
            <a:avLst/>
          </a:prstGeom>
          <a:noFill/>
          <a:ln w="19050" cap="flat" cmpd="sng" algn="ctr">
            <a:solidFill>
              <a:sysClr val="window" lastClr="FFFFFF">
                <a:lumMod val="50000"/>
              </a:sysClr>
            </a:solidFill>
            <a:prstDash val="solid"/>
            <a:miter lim="800000"/>
          </a:ln>
          <a:effectLst/>
        </p:spPr>
      </p:cxnSp>
      <p:pic>
        <p:nvPicPr>
          <p:cNvPr id="30" name="图片 87" descr="汇聚交换机.png"/>
          <p:cNvPicPr>
            <a:picLocks noChangeAspect="1"/>
          </p:cNvPicPr>
          <p:nvPr/>
        </p:nvPicPr>
        <p:blipFill>
          <a:blip r:embed="rId3" cstate="print"/>
          <a:stretch>
            <a:fillRect/>
          </a:stretch>
        </p:blipFill>
        <p:spPr bwMode="gray">
          <a:xfrm>
            <a:off x="3322579" y="5573666"/>
            <a:ext cx="490909" cy="401653"/>
          </a:xfrm>
          <a:prstGeom prst="rect">
            <a:avLst/>
          </a:prstGeom>
        </p:spPr>
      </p:pic>
      <p:pic>
        <p:nvPicPr>
          <p:cNvPr id="31" name="图片 30" descr="交换机.png"/>
          <p:cNvPicPr>
            <a:picLocks noChangeAspect="1"/>
          </p:cNvPicPr>
          <p:nvPr/>
        </p:nvPicPr>
        <p:blipFill>
          <a:blip r:embed="rId4" cstate="print"/>
          <a:stretch>
            <a:fillRect/>
          </a:stretch>
        </p:blipFill>
        <p:spPr bwMode="gray">
          <a:xfrm>
            <a:off x="1229062" y="4505569"/>
            <a:ext cx="490909" cy="401652"/>
          </a:xfrm>
          <a:prstGeom prst="rect">
            <a:avLst/>
          </a:prstGeom>
        </p:spPr>
      </p:pic>
      <p:pic>
        <p:nvPicPr>
          <p:cNvPr id="32"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241333" y="4443807"/>
            <a:ext cx="653400" cy="534600"/>
          </a:xfrm>
          <a:prstGeom prst="rect">
            <a:avLst/>
          </a:prstGeom>
        </p:spPr>
      </p:pic>
      <p:sp>
        <p:nvSpPr>
          <p:cNvPr id="33" name="文本框 32"/>
          <p:cNvSpPr txBox="1"/>
          <p:nvPr/>
        </p:nvSpPr>
        <p:spPr bwMode="gray">
          <a:xfrm>
            <a:off x="1474516" y="4105253"/>
            <a:ext cx="643125" cy="338554"/>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600" b="0" smtClean="0">
                <a:solidFill>
                  <a:srgbClr val="ED6D00"/>
                </a:solidFill>
                <a:latin typeface="Huawei Sans" panose="020C0503030203020204" pitchFamily="34" charset="0"/>
              </a:rPr>
              <a:t>DMZ</a:t>
            </a:r>
            <a:endParaRPr kumimoji="0" lang="en-US" altLang="zh-CN" sz="1600" b="0" i="0" u="none" strike="noStrike" kern="0" cap="none" spc="0" normalizeH="0" baseline="0" noProof="0" smtClean="0">
              <a:ln>
                <a:noFill/>
              </a:ln>
              <a:solidFill>
                <a:srgbClr val="ED6D00"/>
              </a:solidFill>
              <a:effectLst/>
              <a:uLnTx/>
              <a:uFillTx/>
              <a:latin typeface="Huawei Sans" panose="020C0503030203020204" pitchFamily="34" charset="0"/>
            </a:endParaRPr>
          </a:p>
        </p:txBody>
      </p:sp>
      <p:sp>
        <p:nvSpPr>
          <p:cNvPr id="34" name="Freeform 159"/>
          <p:cNvSpPr/>
          <p:nvPr/>
        </p:nvSpPr>
        <p:spPr bwMode="gray">
          <a:xfrm flipH="1">
            <a:off x="1594177" y="1632191"/>
            <a:ext cx="3750614" cy="196055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50000"/>
              </a:sysClr>
            </a:solidFill>
            <a:prstDash val="solid"/>
            <a:miter lim="800000"/>
          </a:ln>
          <a:effectLst/>
        </p:spPr>
        <p:txBody>
          <a:bodyPr wrap="square" tIns="108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smtClean="0">
              <a:ln>
                <a:noFill/>
              </a:ln>
              <a:solidFill>
                <a:prstClr val="white">
                  <a:lumMod val="50000"/>
                </a:prstClr>
              </a:solidFill>
              <a:effectLst/>
              <a:uLnTx/>
              <a:uFillTx/>
              <a:latin typeface="Huawei Sans" panose="020C0503030203020204" pitchFamily="34" charset="0"/>
              <a:ea typeface="方正兰亭黑简体"/>
              <a:cs typeface="+mn-cs"/>
            </a:endParaRPr>
          </a:p>
        </p:txBody>
      </p:sp>
      <p:grpSp>
        <p:nvGrpSpPr>
          <p:cNvPr id="35" name="组合 362"/>
          <p:cNvGrpSpPr>
            <a:grpSpLocks/>
          </p:cNvGrpSpPr>
          <p:nvPr/>
        </p:nvGrpSpPr>
        <p:grpSpPr bwMode="gray">
          <a:xfrm>
            <a:off x="3312953" y="2151760"/>
            <a:ext cx="510160" cy="510160"/>
            <a:chOff x="373063" y="2114551"/>
            <a:chExt cx="1114425" cy="1116013"/>
          </a:xfrm>
        </p:grpSpPr>
        <p:sp>
          <p:nvSpPr>
            <p:cNvPr id="36" name="Freeform 84"/>
            <p:cNvSpPr>
              <a:spLocks/>
            </p:cNvSpPr>
            <p:nvPr/>
          </p:nvSpPr>
          <p:spPr bwMode="gray">
            <a:xfrm>
              <a:off x="373063" y="2114551"/>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29" y="2658"/>
                  </a:cubicBezTo>
                  <a:cubicBezTo>
                    <a:pt x="595" y="2658"/>
                    <a:pt x="0" y="2063"/>
                    <a:pt x="0" y="1329"/>
                  </a:cubicBezTo>
                  <a:cubicBezTo>
                    <a:pt x="0" y="595"/>
                    <a:pt x="595" y="0"/>
                    <a:pt x="1329" y="0"/>
                  </a:cubicBezTo>
                  <a:cubicBezTo>
                    <a:pt x="2064" y="0"/>
                    <a:pt x="2659" y="595"/>
                    <a:pt x="2659" y="1329"/>
                  </a:cubicBezTo>
                  <a:close/>
                </a:path>
              </a:pathLst>
            </a:custGeom>
            <a:solidFill>
              <a:sysClr val="window" lastClr="FFFFFF">
                <a:lumMod val="50000"/>
              </a:sysClr>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grpSp>
          <p:nvGrpSpPr>
            <p:cNvPr id="37" name="组合 341"/>
            <p:cNvGrpSpPr>
              <a:grpSpLocks/>
            </p:cNvGrpSpPr>
            <p:nvPr/>
          </p:nvGrpSpPr>
          <p:grpSpPr bwMode="gray">
            <a:xfrm>
              <a:off x="649288" y="2289176"/>
              <a:ext cx="561975" cy="769938"/>
              <a:chOff x="649288" y="2289176"/>
              <a:chExt cx="561975" cy="769938"/>
            </a:xfrm>
          </p:grpSpPr>
          <p:sp>
            <p:nvSpPr>
              <p:cNvPr id="38" name="Freeform 85"/>
              <p:cNvSpPr>
                <a:spLocks noEditPoints="1"/>
              </p:cNvSpPr>
              <p:nvPr/>
            </p:nvSpPr>
            <p:spPr bwMode="gray">
              <a:xfrm>
                <a:off x="768350" y="2289176"/>
                <a:ext cx="323850" cy="327025"/>
              </a:xfrm>
              <a:custGeom>
                <a:avLst/>
                <a:gdLst>
                  <a:gd name="T0" fmla="*/ 2147483647 w 775"/>
                  <a:gd name="T1" fmla="*/ 2147483647 h 776"/>
                  <a:gd name="T2" fmla="*/ 2147483647 w 775"/>
                  <a:gd name="T3" fmla="*/ 2147483647 h 776"/>
                  <a:gd name="T4" fmla="*/ 2147483647 w 775"/>
                  <a:gd name="T5" fmla="*/ 2147483647 h 776"/>
                  <a:gd name="T6" fmla="*/ 2147483647 w 775"/>
                  <a:gd name="T7" fmla="*/ 2147483647 h 776"/>
                  <a:gd name="T8" fmla="*/ 2147483647 w 775"/>
                  <a:gd name="T9" fmla="*/ 2147483647 h 776"/>
                  <a:gd name="T10" fmla="*/ 2147483647 w 775"/>
                  <a:gd name="T11" fmla="*/ 2147483647 h 776"/>
                  <a:gd name="T12" fmla="*/ 2147483647 w 775"/>
                  <a:gd name="T13" fmla="*/ 2147483647 h 776"/>
                  <a:gd name="T14" fmla="*/ 2147483647 w 775"/>
                  <a:gd name="T15" fmla="*/ 2147483647 h 776"/>
                  <a:gd name="T16" fmla="*/ 0 w 775"/>
                  <a:gd name="T17" fmla="*/ 2147483647 h 776"/>
                  <a:gd name="T18" fmla="*/ 2147483647 w 775"/>
                  <a:gd name="T19" fmla="*/ 0 h 776"/>
                  <a:gd name="T20" fmla="*/ 2147483647 w 775"/>
                  <a:gd name="T21" fmla="*/ 2147483647 h 776"/>
                  <a:gd name="T22" fmla="*/ 2147483647 w 775"/>
                  <a:gd name="T23" fmla="*/ 2147483647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5"/>
                  <a:gd name="T37" fmla="*/ 0 h 776"/>
                  <a:gd name="T38" fmla="*/ 775 w 775"/>
                  <a:gd name="T39" fmla="*/ 776 h 7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5" h="776">
                    <a:moveTo>
                      <a:pt x="387" y="67"/>
                    </a:moveTo>
                    <a:lnTo>
                      <a:pt x="387" y="67"/>
                    </a:lnTo>
                    <a:cubicBezTo>
                      <a:pt x="210" y="67"/>
                      <a:pt x="66" y="211"/>
                      <a:pt x="66" y="388"/>
                    </a:cubicBezTo>
                    <a:cubicBezTo>
                      <a:pt x="66" y="565"/>
                      <a:pt x="210" y="709"/>
                      <a:pt x="387" y="709"/>
                    </a:cubicBezTo>
                    <a:cubicBezTo>
                      <a:pt x="565" y="709"/>
                      <a:pt x="709" y="565"/>
                      <a:pt x="709" y="388"/>
                    </a:cubicBezTo>
                    <a:cubicBezTo>
                      <a:pt x="709" y="211"/>
                      <a:pt x="565" y="67"/>
                      <a:pt x="387" y="67"/>
                    </a:cubicBezTo>
                    <a:close/>
                    <a:moveTo>
                      <a:pt x="387" y="776"/>
                    </a:moveTo>
                    <a:lnTo>
                      <a:pt x="387" y="776"/>
                    </a:lnTo>
                    <a:cubicBezTo>
                      <a:pt x="174" y="776"/>
                      <a:pt x="0" y="602"/>
                      <a:pt x="0" y="388"/>
                    </a:cubicBezTo>
                    <a:cubicBezTo>
                      <a:pt x="0" y="174"/>
                      <a:pt x="174" y="0"/>
                      <a:pt x="387" y="0"/>
                    </a:cubicBezTo>
                    <a:cubicBezTo>
                      <a:pt x="601" y="0"/>
                      <a:pt x="775" y="174"/>
                      <a:pt x="775" y="388"/>
                    </a:cubicBezTo>
                    <a:cubicBezTo>
                      <a:pt x="775" y="602"/>
                      <a:pt x="601" y="776"/>
                      <a:pt x="387" y="7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39" name="Freeform 86"/>
              <p:cNvSpPr>
                <a:spLocks/>
              </p:cNvSpPr>
              <p:nvPr/>
            </p:nvSpPr>
            <p:spPr bwMode="gray">
              <a:xfrm>
                <a:off x="649288" y="2652713"/>
                <a:ext cx="561975" cy="390525"/>
              </a:xfrm>
              <a:custGeom>
                <a:avLst/>
                <a:gdLst>
                  <a:gd name="T0" fmla="*/ 2147483647 w 1337"/>
                  <a:gd name="T1" fmla="*/ 2147483647 h 932"/>
                  <a:gd name="T2" fmla="*/ 2147483647 w 1337"/>
                  <a:gd name="T3" fmla="*/ 2147483647 h 932"/>
                  <a:gd name="T4" fmla="*/ 2147483647 w 1337"/>
                  <a:gd name="T5" fmla="*/ 2147483647 h 932"/>
                  <a:gd name="T6" fmla="*/ 2147483647 w 1337"/>
                  <a:gd name="T7" fmla="*/ 2147483647 h 932"/>
                  <a:gd name="T8" fmla="*/ 2147483647 w 1337"/>
                  <a:gd name="T9" fmla="*/ 2147483647 h 932"/>
                  <a:gd name="T10" fmla="*/ 2147483647 w 1337"/>
                  <a:gd name="T11" fmla="*/ 2147483647 h 932"/>
                  <a:gd name="T12" fmla="*/ 2147483647 w 1337"/>
                  <a:gd name="T13" fmla="*/ 2147483647 h 932"/>
                  <a:gd name="T14" fmla="*/ 2147483647 w 1337"/>
                  <a:gd name="T15" fmla="*/ 2147483647 h 932"/>
                  <a:gd name="T16" fmla="*/ 2147483647 w 1337"/>
                  <a:gd name="T17" fmla="*/ 2147483647 h 932"/>
                  <a:gd name="T18" fmla="*/ 2147483647 w 1337"/>
                  <a:gd name="T19" fmla="*/ 2147483647 h 932"/>
                  <a:gd name="T20" fmla="*/ 2147483647 w 1337"/>
                  <a:gd name="T21" fmla="*/ 2147483647 h 932"/>
                  <a:gd name="T22" fmla="*/ 2147483647 w 1337"/>
                  <a:gd name="T23" fmla="*/ 2147483647 h 932"/>
                  <a:gd name="T24" fmla="*/ 2147483647 w 1337"/>
                  <a:gd name="T25" fmla="*/ 2147483647 h 932"/>
                  <a:gd name="T26" fmla="*/ 2147483647 w 1337"/>
                  <a:gd name="T27" fmla="*/ 2147483647 h 932"/>
                  <a:gd name="T28" fmla="*/ 2147483647 w 1337"/>
                  <a:gd name="T29" fmla="*/ 2147483647 h 932"/>
                  <a:gd name="T30" fmla="*/ 0 w 1337"/>
                  <a:gd name="T31" fmla="*/ 2147483647 h 932"/>
                  <a:gd name="T32" fmla="*/ 0 w 1337"/>
                  <a:gd name="T33" fmla="*/ 2147483647 h 932"/>
                  <a:gd name="T34" fmla="*/ 2147483647 w 1337"/>
                  <a:gd name="T35" fmla="*/ 2147483647 h 932"/>
                  <a:gd name="T36" fmla="*/ 2147483647 w 1337"/>
                  <a:gd name="T37" fmla="*/ 2147483647 h 932"/>
                  <a:gd name="T38" fmla="*/ 2147483647 w 1337"/>
                  <a:gd name="T39" fmla="*/ 2147483647 h 932"/>
                  <a:gd name="T40" fmla="*/ 2147483647 w 1337"/>
                  <a:gd name="T41" fmla="*/ 2147483647 h 932"/>
                  <a:gd name="T42" fmla="*/ 2147483647 w 1337"/>
                  <a:gd name="T43" fmla="*/ 2147483647 h 932"/>
                  <a:gd name="T44" fmla="*/ 2147483647 w 1337"/>
                  <a:gd name="T45" fmla="*/ 2147483647 h 932"/>
                  <a:gd name="T46" fmla="*/ 2147483647 w 1337"/>
                  <a:gd name="T47" fmla="*/ 2147483647 h 932"/>
                  <a:gd name="T48" fmla="*/ 2147483647 w 1337"/>
                  <a:gd name="T49" fmla="*/ 2147483647 h 9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37"/>
                  <a:gd name="T76" fmla="*/ 0 h 932"/>
                  <a:gd name="T77" fmla="*/ 1337 w 1337"/>
                  <a:gd name="T78" fmla="*/ 932 h 9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37" h="932">
                    <a:moveTo>
                      <a:pt x="1304" y="932"/>
                    </a:moveTo>
                    <a:lnTo>
                      <a:pt x="1304" y="932"/>
                    </a:lnTo>
                    <a:lnTo>
                      <a:pt x="1080" y="932"/>
                    </a:lnTo>
                    <a:lnTo>
                      <a:pt x="1080" y="866"/>
                    </a:lnTo>
                    <a:lnTo>
                      <a:pt x="1270" y="866"/>
                    </a:lnTo>
                    <a:lnTo>
                      <a:pt x="1270" y="429"/>
                    </a:lnTo>
                    <a:cubicBezTo>
                      <a:pt x="1270" y="255"/>
                      <a:pt x="1151" y="108"/>
                      <a:pt x="983" y="71"/>
                    </a:cubicBezTo>
                    <a:lnTo>
                      <a:pt x="694" y="412"/>
                    </a:lnTo>
                    <a:cubicBezTo>
                      <a:pt x="681" y="427"/>
                      <a:pt x="656" y="427"/>
                      <a:pt x="643" y="412"/>
                    </a:cubicBezTo>
                    <a:lnTo>
                      <a:pt x="353" y="71"/>
                    </a:lnTo>
                    <a:cubicBezTo>
                      <a:pt x="186" y="108"/>
                      <a:pt x="67" y="255"/>
                      <a:pt x="67" y="429"/>
                    </a:cubicBezTo>
                    <a:lnTo>
                      <a:pt x="67" y="866"/>
                    </a:lnTo>
                    <a:lnTo>
                      <a:pt x="896" y="866"/>
                    </a:lnTo>
                    <a:lnTo>
                      <a:pt x="896" y="932"/>
                    </a:lnTo>
                    <a:lnTo>
                      <a:pt x="33" y="932"/>
                    </a:lnTo>
                    <a:cubicBezTo>
                      <a:pt x="15" y="932"/>
                      <a:pt x="0" y="917"/>
                      <a:pt x="0" y="899"/>
                    </a:cubicBezTo>
                    <a:lnTo>
                      <a:pt x="0" y="429"/>
                    </a:lnTo>
                    <a:cubicBezTo>
                      <a:pt x="0" y="217"/>
                      <a:pt x="152" y="37"/>
                      <a:pt x="361" y="2"/>
                    </a:cubicBezTo>
                    <a:cubicBezTo>
                      <a:pt x="372" y="0"/>
                      <a:pt x="384" y="4"/>
                      <a:pt x="392" y="13"/>
                    </a:cubicBezTo>
                    <a:lnTo>
                      <a:pt x="668" y="339"/>
                    </a:lnTo>
                    <a:lnTo>
                      <a:pt x="945" y="13"/>
                    </a:lnTo>
                    <a:cubicBezTo>
                      <a:pt x="953" y="4"/>
                      <a:pt x="965" y="0"/>
                      <a:pt x="976" y="2"/>
                    </a:cubicBezTo>
                    <a:cubicBezTo>
                      <a:pt x="1185" y="37"/>
                      <a:pt x="1337" y="216"/>
                      <a:pt x="1337" y="429"/>
                    </a:cubicBezTo>
                    <a:lnTo>
                      <a:pt x="1337" y="899"/>
                    </a:lnTo>
                    <a:cubicBezTo>
                      <a:pt x="1337" y="917"/>
                      <a:pt x="1322" y="932"/>
                      <a:pt x="1304" y="932"/>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40" name="Freeform 87"/>
              <p:cNvSpPr>
                <a:spLocks/>
              </p:cNvSpPr>
              <p:nvPr/>
            </p:nvSpPr>
            <p:spPr bwMode="gray">
              <a:xfrm>
                <a:off x="879475" y="2667001"/>
                <a:ext cx="101600" cy="149225"/>
              </a:xfrm>
              <a:custGeom>
                <a:avLst/>
                <a:gdLst>
                  <a:gd name="T0" fmla="*/ 2147483647 w 239"/>
                  <a:gd name="T1" fmla="*/ 2147483647 h 357"/>
                  <a:gd name="T2" fmla="*/ 2147483647 w 239"/>
                  <a:gd name="T3" fmla="*/ 2147483647 h 357"/>
                  <a:gd name="T4" fmla="*/ 2147483647 w 239"/>
                  <a:gd name="T5" fmla="*/ 2147483647 h 357"/>
                  <a:gd name="T6" fmla="*/ 2147483647 w 239"/>
                  <a:gd name="T7" fmla="*/ 0 h 357"/>
                  <a:gd name="T8" fmla="*/ 0 w 239"/>
                  <a:gd name="T9" fmla="*/ 0 h 357"/>
                  <a:gd name="T10" fmla="*/ 2147483647 w 239"/>
                  <a:gd name="T11" fmla="*/ 2147483647 h 357"/>
                  <a:gd name="T12" fmla="*/ 2147483647 w 239"/>
                  <a:gd name="T13" fmla="*/ 2147483647 h 357"/>
                  <a:gd name="T14" fmla="*/ 2147483647 w 239"/>
                  <a:gd name="T15" fmla="*/ 2147483647 h 357"/>
                  <a:gd name="T16" fmla="*/ 2147483647 w 239"/>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9"/>
                  <a:gd name="T28" fmla="*/ 0 h 357"/>
                  <a:gd name="T29" fmla="*/ 239 w 239"/>
                  <a:gd name="T30" fmla="*/ 357 h 3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9" h="357">
                    <a:moveTo>
                      <a:pt x="210" y="260"/>
                    </a:moveTo>
                    <a:lnTo>
                      <a:pt x="210" y="260"/>
                    </a:lnTo>
                    <a:lnTo>
                      <a:pt x="135" y="112"/>
                    </a:lnTo>
                    <a:lnTo>
                      <a:pt x="239" y="0"/>
                    </a:lnTo>
                    <a:lnTo>
                      <a:pt x="0" y="0"/>
                    </a:lnTo>
                    <a:lnTo>
                      <a:pt x="104" y="112"/>
                    </a:lnTo>
                    <a:lnTo>
                      <a:pt x="29" y="260"/>
                    </a:lnTo>
                    <a:lnTo>
                      <a:pt x="119" y="357"/>
                    </a:lnTo>
                    <a:lnTo>
                      <a:pt x="210" y="260"/>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41" name="Freeform 88"/>
              <p:cNvSpPr>
                <a:spLocks/>
              </p:cNvSpPr>
              <p:nvPr/>
            </p:nvSpPr>
            <p:spPr bwMode="gray">
              <a:xfrm>
                <a:off x="803275" y="2652713"/>
                <a:ext cx="254000" cy="28575"/>
              </a:xfrm>
              <a:custGeom>
                <a:avLst/>
                <a:gdLst>
                  <a:gd name="T0" fmla="*/ 2147483647 w 605"/>
                  <a:gd name="T1" fmla="*/ 2147483647 h 67"/>
                  <a:gd name="T2" fmla="*/ 2147483647 w 605"/>
                  <a:gd name="T3" fmla="*/ 2147483647 h 67"/>
                  <a:gd name="T4" fmla="*/ 0 w 605"/>
                  <a:gd name="T5" fmla="*/ 2147483647 h 67"/>
                  <a:gd name="T6" fmla="*/ 0 w 605"/>
                  <a:gd name="T7" fmla="*/ 0 h 67"/>
                  <a:gd name="T8" fmla="*/ 2147483647 w 605"/>
                  <a:gd name="T9" fmla="*/ 0 h 67"/>
                  <a:gd name="T10" fmla="*/ 2147483647 w 605"/>
                  <a:gd name="T11" fmla="*/ 2147483647 h 67"/>
                  <a:gd name="T12" fmla="*/ 0 60000 65536"/>
                  <a:gd name="T13" fmla="*/ 0 60000 65536"/>
                  <a:gd name="T14" fmla="*/ 0 60000 65536"/>
                  <a:gd name="T15" fmla="*/ 0 60000 65536"/>
                  <a:gd name="T16" fmla="*/ 0 60000 65536"/>
                  <a:gd name="T17" fmla="*/ 0 60000 65536"/>
                  <a:gd name="T18" fmla="*/ 0 w 605"/>
                  <a:gd name="T19" fmla="*/ 0 h 67"/>
                  <a:gd name="T20" fmla="*/ 605 w 605"/>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605" h="67">
                    <a:moveTo>
                      <a:pt x="605" y="67"/>
                    </a:moveTo>
                    <a:lnTo>
                      <a:pt x="605" y="67"/>
                    </a:lnTo>
                    <a:lnTo>
                      <a:pt x="0" y="67"/>
                    </a:lnTo>
                    <a:lnTo>
                      <a:pt x="0" y="0"/>
                    </a:lnTo>
                    <a:lnTo>
                      <a:pt x="605" y="0"/>
                    </a:lnTo>
                    <a:lnTo>
                      <a:pt x="605" y="6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42" name="Freeform 89"/>
              <p:cNvSpPr>
                <a:spLocks/>
              </p:cNvSpPr>
              <p:nvPr/>
            </p:nvSpPr>
            <p:spPr bwMode="gray">
              <a:xfrm>
                <a:off x="990600" y="3000376"/>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sp>
            <p:nvSpPr>
              <p:cNvPr id="43" name="Freeform 90"/>
              <p:cNvSpPr>
                <a:spLocks/>
              </p:cNvSpPr>
              <p:nvPr/>
            </p:nvSpPr>
            <p:spPr bwMode="gray">
              <a:xfrm>
                <a:off x="1081088" y="3000376"/>
                <a:ext cx="57150"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ndParaRPr>
              </a:p>
            </p:txBody>
          </p:sp>
        </p:grpSp>
      </p:grpSp>
      <p:sp>
        <p:nvSpPr>
          <p:cNvPr id="44" name="文本框 43"/>
          <p:cNvSpPr txBox="1"/>
          <p:nvPr/>
        </p:nvSpPr>
        <p:spPr bwMode="gray">
          <a:xfrm>
            <a:off x="3813488" y="2061440"/>
            <a:ext cx="1133225" cy="584775"/>
          </a:xfrm>
          <a:prstGeom prst="rect">
            <a:avLst/>
          </a:prstGeom>
          <a:noFill/>
        </p:spPr>
        <p:txBody>
          <a:bodyPr wrap="square" rtlCol="0">
            <a:spAutoFit/>
          </a:bodyPr>
          <a:lstStyle/>
          <a:p>
            <a:pPr algn="ctr" fontAlgn="ctr"/>
            <a:r>
              <a:rPr lang="en-US" sz="1600" smtClean="0">
                <a:solidFill>
                  <a:schemeClr val="bg1">
                    <a:lumMod val="50000"/>
                  </a:schemeClr>
                </a:solidFill>
                <a:latin typeface="Huawei Sans" panose="020C0503030203020204" pitchFamily="34" charset="0"/>
              </a:rPr>
              <a:t>Remote OA user</a:t>
            </a:r>
            <a:endParaRPr lang="en-US" altLang="zh-CN" sz="1600">
              <a:solidFill>
                <a:schemeClr val="bg1">
                  <a:lumMod val="50000"/>
                </a:schemeClr>
              </a:solidFill>
              <a:latin typeface="Huawei Sans" panose="020C0503030203020204" pitchFamily="34" charset="0"/>
            </a:endParaRPr>
          </a:p>
        </p:txBody>
      </p:sp>
      <p:sp>
        <p:nvSpPr>
          <p:cNvPr id="45" name="Can 225"/>
          <p:cNvSpPr/>
          <p:nvPr/>
        </p:nvSpPr>
        <p:spPr bwMode="gray">
          <a:xfrm>
            <a:off x="3467042" y="2793992"/>
            <a:ext cx="201983" cy="1778008"/>
          </a:xfrm>
          <a:prstGeom prst="can">
            <a:avLst>
              <a:gd name="adj" fmla="val 75773"/>
            </a:avLst>
          </a:prstGeom>
          <a:solidFill>
            <a:srgbClr val="EC7061"/>
          </a:solidFill>
          <a:ln w="12700" cap="flat" cmpd="sng" algn="ctr">
            <a:solidFill>
              <a:sysClr val="window" lastClr="FFFFFF"/>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sym typeface="Huawei Sans" panose="020C0503030203020204" pitchFamily="34" charset="0"/>
            </a:endParaRPr>
          </a:p>
        </p:txBody>
      </p:sp>
      <p:sp>
        <p:nvSpPr>
          <p:cNvPr id="46" name="文本框 45"/>
          <p:cNvSpPr txBox="1"/>
          <p:nvPr/>
        </p:nvSpPr>
        <p:spPr bwMode="gray">
          <a:xfrm rot="16200000">
            <a:off x="2876249" y="3669079"/>
            <a:ext cx="1383567" cy="276999"/>
          </a:xfrm>
          <a:prstGeom prst="rect">
            <a:avLst/>
          </a:prstGeom>
          <a:noFill/>
        </p:spPr>
        <p:txBody>
          <a:bodyPr wrap="squar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200" b="1" smtClean="0">
                <a:solidFill>
                  <a:prstClr val="white"/>
                </a:solidFill>
                <a:latin typeface="Huawei Sans" panose="020C0503030203020204" pitchFamily="34" charset="0"/>
              </a:rPr>
              <a:t>SSL VPN tunnel</a:t>
            </a:r>
            <a:endParaRPr kumimoji="0" lang="en-US" altLang="zh-CN" sz="1200" b="1" i="0" u="none" strike="noStrike" kern="0" cap="none" spc="0" normalizeH="0" baseline="0" noProof="0" smtClean="0">
              <a:ln>
                <a:noFill/>
              </a:ln>
              <a:solidFill>
                <a:prstClr val="white"/>
              </a:solidFill>
              <a:effectLst/>
              <a:uLnTx/>
              <a:uFillTx/>
              <a:latin typeface="Huawei Sans" panose="020C0503030203020204" pitchFamily="34" charset="0"/>
            </a:endParaRPr>
          </a:p>
        </p:txBody>
      </p:sp>
      <p:sp>
        <p:nvSpPr>
          <p:cNvPr id="47" name="文本框 46"/>
          <p:cNvSpPr txBox="1"/>
          <p:nvPr/>
        </p:nvSpPr>
        <p:spPr bwMode="gray">
          <a:xfrm>
            <a:off x="1057322" y="4941978"/>
            <a:ext cx="894797" cy="338554"/>
          </a:xfrm>
          <a:prstGeom prst="rect">
            <a:avLst/>
          </a:prstGeom>
          <a:noFill/>
        </p:spPr>
        <p:txBody>
          <a:bodyPr wrap="none"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600" b="0" smtClean="0">
                <a:latin typeface="Huawei Sans" panose="020C0503030203020204" pitchFamily="34" charset="0"/>
              </a:rPr>
              <a:t>Server  </a:t>
            </a:r>
            <a:endParaRPr kumimoji="0" lang="en-US" altLang="zh-CN" sz="1600" b="0" i="0" u="none" strike="noStrike" kern="0" cap="none" spc="0" normalizeH="0" baseline="0" noProof="0" smtClean="0">
              <a:ln>
                <a:noFill/>
              </a:ln>
              <a:effectLst/>
              <a:uLnTx/>
              <a:uFillTx/>
              <a:latin typeface="Huawei Sans" panose="020C0503030203020204" pitchFamily="34" charset="0"/>
            </a:endParaRPr>
          </a:p>
        </p:txBody>
      </p:sp>
      <p:sp>
        <p:nvSpPr>
          <p:cNvPr id="48" name="文本框 47"/>
          <p:cNvSpPr txBox="1"/>
          <p:nvPr/>
        </p:nvSpPr>
        <p:spPr bwMode="gray">
          <a:xfrm>
            <a:off x="2389310" y="5605215"/>
            <a:ext cx="933269" cy="338554"/>
          </a:xfrm>
          <a:prstGeom prst="rect">
            <a:avLst/>
          </a:prstGeom>
          <a:noFill/>
        </p:spPr>
        <p:txBody>
          <a:bodyPr wrap="none" rtlCol="0">
            <a:spAutoFit/>
          </a:bodyPr>
          <a:lstStyle/>
          <a:p>
            <a:pPr marL="0" marR="0" lvl="0" indent="0" algn="r" defTabSz="914400" eaLnBrk="1" fontAlgn="ctr" latinLnBrk="0" hangingPunct="1">
              <a:lnSpc>
                <a:spcPct val="100000"/>
              </a:lnSpc>
              <a:spcBef>
                <a:spcPts val="0"/>
              </a:spcBef>
              <a:spcAft>
                <a:spcPts val="0"/>
              </a:spcAft>
              <a:buClrTx/>
              <a:buSzTx/>
              <a:buFontTx/>
              <a:buNone/>
              <a:tabLst/>
              <a:defRPr/>
            </a:pPr>
            <a:r>
              <a:rPr lang="en-US" sz="1600" b="0" smtClean="0">
                <a:latin typeface="Huawei Sans" panose="020C0503030203020204" pitchFamily="34" charset="0"/>
              </a:rPr>
              <a:t>Intranet</a:t>
            </a:r>
            <a:endParaRPr kumimoji="0" lang="en-US" altLang="zh-CN" sz="1600" b="0" i="0" u="none" strike="noStrike" kern="0" cap="none" spc="0" normalizeH="0" baseline="0" noProof="0" smtClean="0">
              <a:ln>
                <a:noFill/>
              </a:ln>
              <a:effectLst/>
              <a:uLnTx/>
              <a:uFillTx/>
              <a:latin typeface="Huawei Sans" panose="020C0503030203020204" pitchFamily="34" charset="0"/>
            </a:endParaRPr>
          </a:p>
        </p:txBody>
      </p:sp>
      <p:sp>
        <p:nvSpPr>
          <p:cNvPr id="49" name="圆角矩形 48"/>
          <p:cNvSpPr/>
          <p:nvPr/>
        </p:nvSpPr>
        <p:spPr bwMode="gray">
          <a:xfrm>
            <a:off x="5525745" y="1271580"/>
            <a:ext cx="6223343" cy="4642326"/>
          </a:xfrm>
          <a:prstGeom prst="roundRect">
            <a:avLst>
              <a:gd name="adj" fmla="val 898"/>
            </a:avLst>
          </a:prstGeom>
          <a:noFill/>
          <a:ln w="9525" cap="flat" cmpd="sng" algn="ctr">
            <a:noFill/>
            <a:prstDash val="solid"/>
            <a:miter lim="800000"/>
          </a:ln>
          <a:effectLst/>
        </p:spPr>
        <p:txBody>
          <a:bodyPr rtlCol="0" anchor="t" anchorCtr="0"/>
          <a:lstStyle/>
          <a:p>
            <a:pPr marL="285750" indent="-285750" fontAlgn="ctr">
              <a:lnSpc>
                <a:spcPct val="140000"/>
              </a:lnSpc>
              <a:spcAft>
                <a:spcPts val="600"/>
              </a:spcAft>
              <a:buSzPct val="50000"/>
              <a:buFont typeface="Wingdings" panose="05000000000000000000" pitchFamily="2" charset="2"/>
              <a:buChar char="l"/>
            </a:pPr>
            <a:r>
              <a:rPr lang="en-US" sz="1400" dirty="0" smtClean="0">
                <a:latin typeface="Huawei Sans" panose="020C0503030203020204" pitchFamily="34" charset="0"/>
              </a:rPr>
              <a:t>Secure Shell (SSL) VPN is an SSL-based remote access VPN technology. It allows mobile users (referred to as remote users in SSL VPN) to securely and conveniently access enterprise intranets and intranet resources, improving work efficiency.</a:t>
            </a:r>
          </a:p>
          <a:p>
            <a:pPr marL="285750" indent="-285750" fontAlgn="ctr">
              <a:lnSpc>
                <a:spcPct val="140000"/>
              </a:lnSpc>
              <a:spcAft>
                <a:spcPts val="600"/>
              </a:spcAft>
              <a:buSzPct val="50000"/>
              <a:buFont typeface="Wingdings" panose="05000000000000000000" pitchFamily="2" charset="2"/>
              <a:buChar char="l"/>
            </a:pPr>
            <a:r>
              <a:rPr lang="en-US" sz="1400" dirty="0" smtClean="0">
                <a:latin typeface="Huawei Sans" panose="020C0503030203020204" pitchFamily="34" charset="0"/>
              </a:rPr>
              <a:t>SSL VPN uses the browser/server (B/S) architecture. Remote users can directly use a web browser to access intranet resources securely and quickly, without the need to install extra client software. SSL VPN provides the following functions:</a:t>
            </a:r>
            <a:endParaRPr lang="en-US" altLang="zh-CN" sz="1400" dirty="0" smtClean="0">
              <a:latin typeface="Huawei Sans" panose="020C0503030203020204" pitchFamily="34" charset="0"/>
            </a:endParaRP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Fine-grained permission control based on the type of intranet resources accessed by remote </a:t>
            </a:r>
            <a:r>
              <a:rPr lang="en-US" sz="1200" dirty="0" smtClean="0">
                <a:latin typeface="Huawei Sans" panose="020C0503030203020204" pitchFamily="34" charset="0"/>
              </a:rPr>
              <a:t>users.</a:t>
            </a:r>
            <a:endParaRPr lang="en-US" altLang="zh-CN" sz="1200" dirty="0" smtClean="0">
              <a:latin typeface="Huawei Sans" panose="020C0503030203020204" pitchFamily="34" charset="0"/>
            </a:endParaRP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Flexible identity </a:t>
            </a:r>
            <a:r>
              <a:rPr lang="en-US" sz="1200" dirty="0" smtClean="0">
                <a:latin typeface="Huawei Sans" panose="020C0503030203020204" pitchFamily="34" charset="0"/>
              </a:rPr>
              <a:t>authentication.</a:t>
            </a:r>
            <a:endParaRPr lang="en-US" altLang="zh-CN" sz="1200" dirty="0" smtClean="0">
              <a:latin typeface="Huawei Sans" panose="020C0503030203020204" pitchFamily="34" charset="0"/>
            </a:endParaRPr>
          </a:p>
          <a:p>
            <a:pPr marL="536575" lvl="1" indent="-263525" defTabSz="914400" fontAlgn="ctr">
              <a:lnSpc>
                <a:spcPct val="140000"/>
              </a:lnSpc>
              <a:spcAft>
                <a:spcPts val="600"/>
              </a:spcAft>
              <a:buSzPct val="50000"/>
              <a:buFont typeface="Wingdings" panose="05000000000000000000" pitchFamily="2" charset="2"/>
              <a:buChar char="p"/>
            </a:pPr>
            <a:r>
              <a:rPr lang="en-US" sz="1200" dirty="0" smtClean="0">
                <a:latin typeface="Huawei Sans" panose="020C0503030203020204" pitchFamily="34" charset="0"/>
              </a:rPr>
              <a:t>Host check policies that check whether the operating systems, ports, processes, and antivirus software of remote users' devices meet security requirements. It also provides anti-nested remote desktop connection and anti-snapshot functions to eliminate security risks from remote users' devices.</a:t>
            </a:r>
            <a:endParaRPr lang="en-US" altLang="zh-CN" sz="1200" dirty="0">
              <a:latin typeface="Huawei Sans" panose="020C0503030203020204" pitchFamily="34" charset="0"/>
            </a:endParaRPr>
          </a:p>
        </p:txBody>
      </p:sp>
      <p:sp>
        <p:nvSpPr>
          <p:cNvPr id="50" name="文本框 49"/>
          <p:cNvSpPr txBox="1"/>
          <p:nvPr/>
        </p:nvSpPr>
        <p:spPr bwMode="gray">
          <a:xfrm>
            <a:off x="1871543" y="2939974"/>
            <a:ext cx="1015293" cy="584775"/>
          </a:xfrm>
          <a:prstGeom prst="rect">
            <a:avLst/>
          </a:prstGeom>
          <a:noFill/>
        </p:spPr>
        <p:txBody>
          <a:bodyPr wrap="square" rtlCol="0">
            <a:spAutoFit/>
          </a:bodyPr>
          <a:lstStyle/>
          <a:p>
            <a:pPr algn="ctr" fontAlgn="ctr"/>
            <a:r>
              <a:rPr lang="en-US" sz="1600" smtClean="0">
                <a:solidFill>
                  <a:schemeClr val="bg1">
                    <a:lumMod val="50000"/>
                  </a:schemeClr>
                </a:solidFill>
                <a:latin typeface="Huawei Sans" panose="020C0503030203020204" pitchFamily="34" charset="0"/>
              </a:rPr>
              <a:t>External network</a:t>
            </a:r>
            <a:endParaRPr lang="en-US" altLang="zh-CN" sz="160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2180452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t>Campuses Are Everywhere</a:t>
            </a:r>
            <a:endParaRPr lang="zh-CN" altLang="en-US" dirty="0"/>
          </a:p>
        </p:txBody>
      </p:sp>
      <p:sp>
        <p:nvSpPr>
          <p:cNvPr id="6" name="等腰三角形 5"/>
          <p:cNvSpPr/>
          <p:nvPr/>
        </p:nvSpPr>
        <p:spPr bwMode="gray">
          <a:xfrm rot="10800000" flipV="1">
            <a:off x="1552478" y="3415922"/>
            <a:ext cx="8508734" cy="2558580"/>
          </a:xfrm>
          <a:prstGeom prst="triangle">
            <a:avLst/>
          </a:prstGeom>
          <a:gradFill>
            <a:gsLst>
              <a:gs pos="0">
                <a:schemeClr val="bg2"/>
              </a:gs>
              <a:gs pos="65000">
                <a:schemeClr val="bg1"/>
              </a:gs>
            </a:gsLst>
            <a:lin ang="5400000" scaled="1"/>
          </a:gradFill>
          <a:ln>
            <a:noFill/>
          </a:ln>
          <a:effectLst/>
          <a:extLst/>
        </p:spPr>
        <p:txBody>
          <a:bodyPr vert="horz" wrap="square" lIns="91404" tIns="45702" rIns="91404" bIns="45702" numCol="1" rtlCol="0" anchor="t" anchorCtr="0" compatLnSpc="1">
            <a:prstTxWarp prst="textNoShape">
              <a:avLst/>
            </a:prstTxWarp>
          </a:bodyPr>
          <a:lstStyle/>
          <a:p>
            <a:pPr algn="ctr" defTabSz="914034" fontAlgn="base">
              <a:spcBef>
                <a:spcPct val="0"/>
              </a:spcBef>
              <a:spcAft>
                <a:spcPct val="0"/>
              </a:spcAft>
              <a:buClr>
                <a:srgbClr val="CC9900"/>
              </a:buClr>
              <a:buFont typeface="Wingdings" pitchFamily="2" charset="2"/>
              <a:buChar char="n"/>
            </a:pPr>
            <a:endParaRPr lang="zh-CN" altLang="en-US" sz="1799"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等腰三角形 6"/>
          <p:cNvSpPr/>
          <p:nvPr/>
        </p:nvSpPr>
        <p:spPr bwMode="gray">
          <a:xfrm rot="16200000" flipH="1" flipV="1">
            <a:off x="1370395" y="1381118"/>
            <a:ext cx="4769478" cy="4103421"/>
          </a:xfrm>
          <a:prstGeom prst="triangle">
            <a:avLst/>
          </a:prstGeom>
          <a:gradFill>
            <a:gsLst>
              <a:gs pos="0">
                <a:schemeClr val="bg2"/>
              </a:gs>
              <a:gs pos="65000">
                <a:schemeClr val="bg1"/>
              </a:gs>
            </a:gsLst>
            <a:lin ang="5400000" scaled="1"/>
          </a:gradFill>
          <a:ln>
            <a:noFill/>
          </a:ln>
          <a:effectLst/>
          <a:extLst/>
        </p:spPr>
        <p:txBody>
          <a:bodyPr vert="horz" wrap="square" lIns="91404" tIns="45702" rIns="91404" bIns="45702" numCol="1" rtlCol="0" anchor="t" anchorCtr="0" compatLnSpc="1">
            <a:prstTxWarp prst="textNoShape">
              <a:avLst/>
            </a:prstTxWarp>
          </a:bodyPr>
          <a:lstStyle/>
          <a:p>
            <a:pPr defTabSz="914034" fontAlgn="base">
              <a:spcBef>
                <a:spcPct val="0"/>
              </a:spcBef>
              <a:spcAft>
                <a:spcPct val="0"/>
              </a:spcAft>
              <a:buClr>
                <a:srgbClr val="CC9900"/>
              </a:buClr>
              <a:buFont typeface="Wingdings" pitchFamily="2" charset="2"/>
              <a:buChar char="n"/>
            </a:pPr>
            <a:endParaRPr lang="zh-CN" altLang="en-US" sz="1799" ker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等腰三角形 7"/>
          <p:cNvSpPr/>
          <p:nvPr/>
        </p:nvSpPr>
        <p:spPr bwMode="gray">
          <a:xfrm rot="5400000" flipV="1">
            <a:off x="5766775" y="1381118"/>
            <a:ext cx="4769478" cy="4103421"/>
          </a:xfrm>
          <a:prstGeom prst="triangle">
            <a:avLst/>
          </a:prstGeom>
          <a:gradFill>
            <a:gsLst>
              <a:gs pos="0">
                <a:schemeClr val="bg2"/>
              </a:gs>
              <a:gs pos="65000">
                <a:schemeClr val="bg1"/>
              </a:gs>
            </a:gsLst>
            <a:lin ang="5400000" scaled="1"/>
          </a:gradFill>
          <a:ln>
            <a:noFill/>
          </a:ln>
          <a:effectLst/>
          <a:extLst/>
        </p:spPr>
        <p:txBody>
          <a:bodyPr vert="horz" wrap="square" lIns="91404" tIns="45702" rIns="91404" bIns="45702" numCol="1" rtlCol="0" anchor="t" anchorCtr="0" compatLnSpc="1">
            <a:prstTxWarp prst="textNoShape">
              <a:avLst/>
            </a:prstTxWarp>
          </a:bodyPr>
          <a:lstStyle/>
          <a:p>
            <a:pPr defTabSz="914034" fontAlgn="base">
              <a:spcBef>
                <a:spcPct val="0"/>
              </a:spcBef>
              <a:spcAft>
                <a:spcPct val="0"/>
              </a:spcAft>
              <a:buClr>
                <a:srgbClr val="CC9900"/>
              </a:buClr>
              <a:buFont typeface="Wingdings" pitchFamily="2" charset="2"/>
              <a:buChar char="n"/>
            </a:pPr>
            <a:endParaRPr lang="zh-CN" altLang="en-US" sz="1799" ker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Box 54">
            <a:hlinkClick r:id="" action="ppaction://noaction"/>
          </p:cNvPr>
          <p:cNvSpPr txBox="1"/>
          <p:nvPr/>
        </p:nvSpPr>
        <p:spPr bwMode="gray">
          <a:xfrm>
            <a:off x="3098301" y="2947798"/>
            <a:ext cx="1423000" cy="453183"/>
          </a:xfrm>
          <a:prstGeom prst="rect">
            <a:avLst/>
          </a:prstGeom>
          <a:noFill/>
        </p:spPr>
        <p:txBody>
          <a:bodyPr wrap="none" lIns="72000" tIns="72000" rIns="72000" bIns="72000" anchor="ctr" anchorCtr="0">
            <a:spAutoFit/>
          </a:bodyPr>
          <a:lstStyle/>
          <a:p>
            <a:pPr algn="ctr" defTabSz="457231" fontAlgn="auto">
              <a:spcBef>
                <a:spcPts val="0"/>
              </a:spcBef>
              <a:spcAft>
                <a:spcPts val="0"/>
              </a:spcAft>
              <a:defRPr/>
            </a:pPr>
            <a:r>
              <a:rPr lang="en-US" altLang="zh-CN" sz="2000" b="1" kern="0" dirty="0" smtClean="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Arial" panose="020B0604020202020204" pitchFamily="34" charset="0"/>
              </a:rPr>
              <a:t>5 h &amp; 22 h</a:t>
            </a:r>
            <a:endParaRPr lang="en-US" altLang="zh-CN" sz="2000" b="1" kern="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Arial" panose="020B0604020202020204" pitchFamily="34" charset="0"/>
            </a:endParaRPr>
          </a:p>
        </p:txBody>
      </p:sp>
      <p:sp>
        <p:nvSpPr>
          <p:cNvPr id="10" name="TextBox 55">
            <a:hlinkClick r:id="" action="ppaction://noaction"/>
          </p:cNvPr>
          <p:cNvSpPr txBox="1"/>
          <p:nvPr/>
        </p:nvSpPr>
        <p:spPr bwMode="gray">
          <a:xfrm>
            <a:off x="5683256" y="1220123"/>
            <a:ext cx="833094" cy="453183"/>
          </a:xfrm>
          <a:prstGeom prst="rect">
            <a:avLst/>
          </a:prstGeom>
          <a:noFill/>
        </p:spPr>
        <p:txBody>
          <a:bodyPr wrap="none" lIns="72000" tIns="72000" rIns="72000" bIns="72000" anchor="ctr" anchorCtr="0">
            <a:spAutoFit/>
          </a:bodyPr>
          <a:lstStyle>
            <a:defPPr>
              <a:defRPr lang="en-US"/>
            </a:defPPr>
            <a:lvl1pPr algn="ctr" defTabSz="457231" fontAlgn="auto">
              <a:spcBef>
                <a:spcPts val="0"/>
              </a:spcBef>
              <a:spcAft>
                <a:spcPts val="0"/>
              </a:spcAft>
              <a:defRPr sz="2000" b="1" kern="0">
                <a:solidFill>
                  <a:srgbClr val="C7000B"/>
                </a:solidFill>
                <a:latin typeface="Huawei Sans" panose="020C0503030203020204" pitchFamily="34" charset="0"/>
                <a:ea typeface="方正兰亭黑简体" panose="02000000000000000000" pitchFamily="2" charset="-122"/>
                <a:cs typeface="Arial" panose="020B0604020202020204" pitchFamily="34" charset="0"/>
              </a:defRPr>
            </a:lvl1pPr>
          </a:lstStyle>
          <a:p>
            <a:r>
              <a:rPr lang="en-US" dirty="0" smtClean="0">
                <a:sym typeface="Huawei Sans" panose="020C0503030203020204" pitchFamily="34" charset="0"/>
              </a:rPr>
              <a:t>90%+</a:t>
            </a:r>
            <a:endParaRPr lang="en-US" dirty="0">
              <a:sym typeface="Huawei Sans" panose="020C0503030203020204" pitchFamily="34" charset="0"/>
            </a:endParaRPr>
          </a:p>
        </p:txBody>
      </p:sp>
      <p:sp>
        <p:nvSpPr>
          <p:cNvPr id="11" name="TextBox 56">
            <a:hlinkClick r:id="" action="ppaction://noaction"/>
          </p:cNvPr>
          <p:cNvSpPr txBox="1"/>
          <p:nvPr/>
        </p:nvSpPr>
        <p:spPr bwMode="gray">
          <a:xfrm>
            <a:off x="7419696" y="2947797"/>
            <a:ext cx="833094" cy="453183"/>
          </a:xfrm>
          <a:prstGeom prst="rect">
            <a:avLst/>
          </a:prstGeom>
          <a:noFill/>
        </p:spPr>
        <p:txBody>
          <a:bodyPr wrap="none" lIns="72000" tIns="72000" rIns="72000" bIns="72000" anchor="ctr" anchorCtr="0">
            <a:spAutoFit/>
          </a:bodyPr>
          <a:lstStyle>
            <a:defPPr>
              <a:defRPr lang="en-US"/>
            </a:defPPr>
            <a:lvl1pPr algn="ctr" defTabSz="457231" fontAlgn="auto">
              <a:spcBef>
                <a:spcPts val="0"/>
              </a:spcBef>
              <a:spcAft>
                <a:spcPts val="0"/>
              </a:spcAft>
              <a:defRPr sz="2000" b="1" kern="0">
                <a:solidFill>
                  <a:srgbClr val="C7000B"/>
                </a:solidFill>
                <a:latin typeface="Huawei Sans" panose="020C0503030203020204" pitchFamily="34" charset="0"/>
                <a:ea typeface="方正兰亭黑简体" panose="02000000000000000000" pitchFamily="2" charset="-122"/>
                <a:cs typeface="Arial" panose="020B0604020202020204" pitchFamily="34" charset="0"/>
              </a:defRPr>
            </a:lvl1pPr>
          </a:lstStyle>
          <a:p>
            <a:r>
              <a:rPr lang="en-US" dirty="0" smtClean="0">
                <a:sym typeface="Huawei Sans" panose="020C0503030203020204" pitchFamily="34" charset="0"/>
              </a:rPr>
              <a:t>80%+</a:t>
            </a:r>
            <a:endParaRPr lang="en-US" dirty="0">
              <a:sym typeface="Huawei Sans" panose="020C0503030203020204" pitchFamily="34" charset="0"/>
            </a:endParaRPr>
          </a:p>
        </p:txBody>
      </p:sp>
      <p:sp>
        <p:nvSpPr>
          <p:cNvPr id="12" name="TextBox 57">
            <a:hlinkClick r:id="" action="ppaction://noaction"/>
          </p:cNvPr>
          <p:cNvSpPr txBox="1"/>
          <p:nvPr/>
        </p:nvSpPr>
        <p:spPr bwMode="gray">
          <a:xfrm>
            <a:off x="5683256" y="4530193"/>
            <a:ext cx="833094" cy="453183"/>
          </a:xfrm>
          <a:prstGeom prst="rect">
            <a:avLst/>
          </a:prstGeom>
          <a:noFill/>
        </p:spPr>
        <p:txBody>
          <a:bodyPr wrap="none" lIns="72000" tIns="72000" rIns="72000" bIns="72000" anchor="ctr" anchorCtr="0">
            <a:spAutoFit/>
          </a:bodyPr>
          <a:lstStyle>
            <a:defPPr>
              <a:defRPr lang="en-US"/>
            </a:defPPr>
            <a:lvl1pPr algn="ctr" defTabSz="457231" fontAlgn="auto">
              <a:spcBef>
                <a:spcPts val="0"/>
              </a:spcBef>
              <a:spcAft>
                <a:spcPts val="0"/>
              </a:spcAft>
              <a:defRPr sz="2000" b="1" kern="0">
                <a:solidFill>
                  <a:srgbClr val="C7000B"/>
                </a:solidFill>
                <a:latin typeface="Huawei Sans" panose="020C0503030203020204" pitchFamily="34" charset="0"/>
                <a:ea typeface="方正兰亭黑简体" panose="02000000000000000000" pitchFamily="2" charset="-122"/>
                <a:cs typeface="Arial" panose="020B0604020202020204" pitchFamily="34" charset="0"/>
              </a:defRPr>
            </a:lvl1pPr>
          </a:lstStyle>
          <a:p>
            <a:r>
              <a:rPr lang="en-US" dirty="0" smtClean="0">
                <a:sym typeface="Huawei Sans" panose="020C0503030203020204" pitchFamily="34" charset="0"/>
              </a:rPr>
              <a:t>90%+</a:t>
            </a:r>
            <a:endParaRPr lang="en-US" dirty="0">
              <a:sym typeface="Huawei Sans" panose="020C0503030203020204" pitchFamily="34" charset="0"/>
            </a:endParaRPr>
          </a:p>
        </p:txBody>
      </p:sp>
      <p:sp>
        <p:nvSpPr>
          <p:cNvPr id="18" name="Rounded Rectangle 85"/>
          <p:cNvSpPr/>
          <p:nvPr/>
        </p:nvSpPr>
        <p:spPr bwMode="gray">
          <a:xfrm>
            <a:off x="4596081" y="1590804"/>
            <a:ext cx="2983230" cy="783193"/>
          </a:xfrm>
          <a:prstGeom prst="roundRect">
            <a:avLst/>
          </a:prstGeom>
          <a:noFill/>
          <a:ln>
            <a:noFill/>
          </a:ln>
          <a:effectLst/>
          <a:extLst/>
        </p:spPr>
        <p:txBody>
          <a:bodyPr wrap="square" anchor="ctr">
            <a:spAutoFit/>
          </a:bodyPr>
          <a:lstStyle/>
          <a:p>
            <a:pPr algn="ctr" defTabSz="914034" fontAlgn="ctr">
              <a:lnSpc>
                <a:spcPts val="2400"/>
              </a:lnSpc>
            </a:pPr>
            <a:r>
              <a:rPr lang="en-US" dirty="0" smtClean="0">
                <a:latin typeface="Huawei Sans" panose="020C0503030203020204" pitchFamily="34" charset="0"/>
              </a:rPr>
              <a:t>of city residents work and live in campuses.</a:t>
            </a:r>
            <a:endParaRPr lang="en-US" altLang="zh-CN" dirty="0">
              <a:latin typeface="Huawei Sans" panose="020C0503030203020204" pitchFamily="34" charset="0"/>
            </a:endParaRPr>
          </a:p>
        </p:txBody>
      </p:sp>
      <p:sp>
        <p:nvSpPr>
          <p:cNvPr id="19" name="Rounded Rectangle 85"/>
          <p:cNvSpPr/>
          <p:nvPr/>
        </p:nvSpPr>
        <p:spPr bwMode="gray">
          <a:xfrm>
            <a:off x="1134737" y="3254942"/>
            <a:ext cx="3373408" cy="1123712"/>
          </a:xfrm>
          <a:prstGeom prst="roundRect">
            <a:avLst/>
          </a:prstGeom>
          <a:noFill/>
          <a:ln>
            <a:noFill/>
          </a:ln>
          <a:effectLst/>
          <a:extLst/>
        </p:spPr>
        <p:txBody>
          <a:bodyPr wrap="square" anchor="ctr">
            <a:spAutoFit/>
          </a:bodyPr>
          <a:lstStyle/>
          <a:p>
            <a:pPr algn="r" defTabSz="914034" fontAlgn="ctr">
              <a:lnSpc>
                <a:spcPts val="2400"/>
              </a:lnSpc>
            </a:pPr>
            <a:r>
              <a:rPr lang="en-US" dirty="0" smtClean="0">
                <a:latin typeface="Huawei Sans" panose="020C0503030203020204" pitchFamily="34" charset="0"/>
              </a:rPr>
              <a:t>spent in using smart terminals &amp; staying in the campus every day</a:t>
            </a:r>
            <a:endParaRPr lang="en-US" altLang="zh-CN" dirty="0">
              <a:latin typeface="Huawei Sans" panose="020C0503030203020204" pitchFamily="34" charset="0"/>
            </a:endParaRPr>
          </a:p>
        </p:txBody>
      </p:sp>
      <p:sp>
        <p:nvSpPr>
          <p:cNvPr id="20" name="Rounded Rectangle 85"/>
          <p:cNvSpPr/>
          <p:nvPr/>
        </p:nvSpPr>
        <p:spPr bwMode="gray">
          <a:xfrm>
            <a:off x="7539855" y="3312396"/>
            <a:ext cx="2441426" cy="783193"/>
          </a:xfrm>
          <a:prstGeom prst="roundRect">
            <a:avLst/>
          </a:prstGeom>
          <a:noFill/>
          <a:ln>
            <a:noFill/>
          </a:ln>
          <a:effectLst/>
          <a:extLst/>
        </p:spPr>
        <p:txBody>
          <a:bodyPr wrap="square" anchor="ctr">
            <a:spAutoFit/>
          </a:bodyPr>
          <a:lstStyle/>
          <a:p>
            <a:pPr defTabSz="914034" fontAlgn="ctr">
              <a:lnSpc>
                <a:spcPts val="2400"/>
              </a:lnSpc>
            </a:pPr>
            <a:r>
              <a:rPr lang="en-US" dirty="0" smtClean="0">
                <a:latin typeface="Huawei Sans" panose="020C0503030203020204" pitchFamily="34" charset="0"/>
              </a:rPr>
              <a:t>of GDP is created in campuses.</a:t>
            </a:r>
            <a:endParaRPr lang="en-US" altLang="zh-CN" dirty="0">
              <a:latin typeface="Huawei Sans" panose="020C0503030203020204" pitchFamily="34" charset="0"/>
            </a:endParaRPr>
          </a:p>
        </p:txBody>
      </p:sp>
      <p:sp>
        <p:nvSpPr>
          <p:cNvPr id="21" name="Rounded Rectangle 85"/>
          <p:cNvSpPr/>
          <p:nvPr/>
        </p:nvSpPr>
        <p:spPr bwMode="gray">
          <a:xfrm>
            <a:off x="4731483" y="4909091"/>
            <a:ext cx="2693344" cy="783193"/>
          </a:xfrm>
          <a:prstGeom prst="roundRect">
            <a:avLst/>
          </a:prstGeom>
          <a:noFill/>
          <a:ln>
            <a:noFill/>
          </a:ln>
          <a:effectLst/>
          <a:extLst/>
        </p:spPr>
        <p:txBody>
          <a:bodyPr wrap="square" anchor="ctr">
            <a:spAutoFit/>
          </a:bodyPr>
          <a:lstStyle/>
          <a:p>
            <a:pPr algn="ctr" defTabSz="914034" fontAlgn="ctr">
              <a:lnSpc>
                <a:spcPts val="2400"/>
              </a:lnSpc>
            </a:pPr>
            <a:r>
              <a:rPr lang="en-US" dirty="0" smtClean="0">
                <a:latin typeface="Huawei Sans" panose="020C0503030203020204" pitchFamily="34" charset="0"/>
              </a:rPr>
              <a:t>of innovations are made in campuses.</a:t>
            </a:r>
            <a:endParaRPr lang="en-US" altLang="zh-CN" dirty="0">
              <a:latin typeface="Huawei Sans" panose="020C0503030203020204" pitchFamily="34" charset="0"/>
            </a:endParaRPr>
          </a:p>
        </p:txBody>
      </p:sp>
      <p:pic>
        <p:nvPicPr>
          <p:cNvPr id="16" name="图片 15"/>
          <p:cNvPicPr>
            <a:picLocks/>
          </p:cNvPicPr>
          <p:nvPr/>
        </p:nvPicPr>
        <p:blipFill>
          <a:blip r:embed="rId3"/>
          <a:stretch>
            <a:fillRect/>
          </a:stretch>
        </p:blipFill>
        <p:spPr bwMode="gray">
          <a:xfrm>
            <a:off x="4743224" y="2575775"/>
            <a:ext cx="2664000" cy="1776866"/>
          </a:xfrm>
          <a:prstGeom prst="roundRect">
            <a:avLst>
              <a:gd name="adj" fmla="val 50000"/>
            </a:avLst>
          </a:prstGeom>
        </p:spPr>
      </p:pic>
    </p:spTree>
    <p:extLst>
      <p:ext uri="{BB962C8B-B14F-4D97-AF65-F5344CB8AC3E}">
        <p14:creationId xmlns:p14="http://schemas.microsoft.com/office/powerpoint/2010/main" val="30339081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p:txBody>
          <a:bodyPr/>
          <a:lstStyle/>
          <a:p>
            <a:r>
              <a:rPr lang="en-US" altLang="zh-CN" dirty="0">
                <a:solidFill>
                  <a:schemeClr val="bg1">
                    <a:lumMod val="50000"/>
                  </a:schemeClr>
                </a:solidFill>
              </a:rPr>
              <a:t>Introduction to Campus Networks</a:t>
            </a:r>
          </a:p>
          <a:p>
            <a:r>
              <a:rPr lang="en-US" altLang="zh-CN" dirty="0">
                <a:solidFill>
                  <a:schemeClr val="bg1">
                    <a:lumMod val="50000"/>
                  </a:schemeClr>
                </a:solidFill>
              </a:rPr>
              <a:t>Campus Network Challenges and Huawei </a:t>
            </a:r>
            <a:r>
              <a:rPr lang="en-US" altLang="zh-CN" dirty="0" err="1">
                <a:solidFill>
                  <a:schemeClr val="bg1">
                    <a:lumMod val="50000"/>
                  </a:schemeClr>
                </a:solidFill>
              </a:rPr>
              <a:t>CloudCampus</a:t>
            </a:r>
            <a:r>
              <a:rPr lang="en-US" altLang="zh-CN" dirty="0">
                <a:solidFill>
                  <a:schemeClr val="bg1">
                    <a:lumMod val="50000"/>
                  </a:schemeClr>
                </a:solidFill>
              </a:rPr>
              <a:t> Solution</a:t>
            </a:r>
          </a:p>
          <a:p>
            <a:r>
              <a:rPr lang="en-US" altLang="zh-CN" dirty="0">
                <a:solidFill>
                  <a:schemeClr val="bg1">
                    <a:lumMod val="50000"/>
                  </a:schemeClr>
                </a:solidFill>
              </a:rPr>
              <a:t>Typical Campus Network Technologies</a:t>
            </a:r>
          </a:p>
          <a:p>
            <a:r>
              <a:rPr lang="en-US" altLang="zh-CN" b="1" dirty="0"/>
              <a:t>Typical Applications of Campus Network Technologies</a:t>
            </a:r>
          </a:p>
        </p:txBody>
      </p:sp>
    </p:spTree>
    <p:extLst>
      <p:ext uri="{BB962C8B-B14F-4D97-AF65-F5344CB8AC3E}">
        <p14:creationId xmlns:p14="http://schemas.microsoft.com/office/powerpoint/2010/main" val="381530340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r>
              <a:rPr lang="en-US" smtClean="0"/>
              <a:t>Case 1 - Traditional Campus Network</a:t>
            </a:r>
            <a:endParaRPr lang="en-US" altLang="zh-CN">
              <a:sym typeface="Huawei Sans" panose="020C0503030203020204" pitchFamily="34" charset="0"/>
            </a:endParaRPr>
          </a:p>
        </p:txBody>
      </p:sp>
      <p:cxnSp>
        <p:nvCxnSpPr>
          <p:cNvPr id="109" name="Straight Connector 79"/>
          <p:cNvCxnSpPr/>
          <p:nvPr/>
        </p:nvCxnSpPr>
        <p:spPr bwMode="gray">
          <a:xfrm flipH="1">
            <a:off x="3775998" y="2702295"/>
            <a:ext cx="309238" cy="330261"/>
          </a:xfrm>
          <a:prstGeom prst="line">
            <a:avLst/>
          </a:prstGeom>
          <a:noFill/>
          <a:ln w="19050" cap="flat" cmpd="sng" algn="ctr">
            <a:solidFill>
              <a:sysClr val="windowText" lastClr="000000"/>
            </a:solidFill>
            <a:prstDash val="solid"/>
            <a:miter lim="800000"/>
          </a:ln>
          <a:effectLst/>
        </p:spPr>
      </p:cxnSp>
      <p:cxnSp>
        <p:nvCxnSpPr>
          <p:cNvPr id="110" name="Straight Connector 79"/>
          <p:cNvCxnSpPr/>
          <p:nvPr/>
        </p:nvCxnSpPr>
        <p:spPr bwMode="gray">
          <a:xfrm flipH="1">
            <a:off x="4079348" y="2704518"/>
            <a:ext cx="1185521" cy="0"/>
          </a:xfrm>
          <a:prstGeom prst="line">
            <a:avLst/>
          </a:prstGeom>
          <a:noFill/>
          <a:ln w="19050" cap="flat" cmpd="sng" algn="ctr">
            <a:solidFill>
              <a:sysClr val="windowText" lastClr="000000"/>
            </a:solidFill>
            <a:prstDash val="solid"/>
            <a:miter lim="800000"/>
          </a:ln>
          <a:effectLst/>
        </p:spPr>
      </p:cxnSp>
      <p:cxnSp>
        <p:nvCxnSpPr>
          <p:cNvPr id="111" name="Straight Connector 79"/>
          <p:cNvCxnSpPr/>
          <p:nvPr/>
        </p:nvCxnSpPr>
        <p:spPr bwMode="gray">
          <a:xfrm flipH="1">
            <a:off x="2950413" y="2639822"/>
            <a:ext cx="309238" cy="330261"/>
          </a:xfrm>
          <a:prstGeom prst="line">
            <a:avLst/>
          </a:prstGeom>
          <a:noFill/>
          <a:ln w="19050" cap="flat" cmpd="sng" algn="ctr">
            <a:solidFill>
              <a:sysClr val="windowText" lastClr="000000"/>
            </a:solidFill>
            <a:prstDash val="solid"/>
            <a:miter lim="800000"/>
          </a:ln>
          <a:effectLst/>
        </p:spPr>
      </p:cxnSp>
      <p:cxnSp>
        <p:nvCxnSpPr>
          <p:cNvPr id="112" name="Straight Connector 79"/>
          <p:cNvCxnSpPr/>
          <p:nvPr/>
        </p:nvCxnSpPr>
        <p:spPr bwMode="gray">
          <a:xfrm flipH="1" flipV="1">
            <a:off x="3338625" y="2584599"/>
            <a:ext cx="343673" cy="363166"/>
          </a:xfrm>
          <a:prstGeom prst="line">
            <a:avLst/>
          </a:prstGeom>
          <a:noFill/>
          <a:ln w="19050" cap="flat" cmpd="sng" algn="ctr">
            <a:solidFill>
              <a:sysClr val="windowText" lastClr="000000"/>
            </a:solidFill>
            <a:prstDash val="solid"/>
            <a:miter lim="800000"/>
          </a:ln>
          <a:effectLst/>
        </p:spPr>
      </p:cxnSp>
      <p:cxnSp>
        <p:nvCxnSpPr>
          <p:cNvPr id="113" name="Straight Connector 79"/>
          <p:cNvCxnSpPr/>
          <p:nvPr/>
        </p:nvCxnSpPr>
        <p:spPr bwMode="gray">
          <a:xfrm flipH="1" flipV="1">
            <a:off x="2583186" y="2642045"/>
            <a:ext cx="343673" cy="363166"/>
          </a:xfrm>
          <a:prstGeom prst="line">
            <a:avLst/>
          </a:prstGeom>
          <a:noFill/>
          <a:ln w="19050" cap="flat" cmpd="sng" algn="ctr">
            <a:solidFill>
              <a:sysClr val="windowText" lastClr="000000"/>
            </a:solidFill>
            <a:prstDash val="solid"/>
            <a:miter lim="800000"/>
          </a:ln>
          <a:effectLst/>
        </p:spPr>
      </p:cxnSp>
      <p:cxnSp>
        <p:nvCxnSpPr>
          <p:cNvPr id="114" name="Straight Connector 79"/>
          <p:cNvCxnSpPr/>
          <p:nvPr/>
        </p:nvCxnSpPr>
        <p:spPr bwMode="gray">
          <a:xfrm flipH="1">
            <a:off x="3864785" y="3005211"/>
            <a:ext cx="887838" cy="1"/>
          </a:xfrm>
          <a:prstGeom prst="line">
            <a:avLst/>
          </a:prstGeom>
          <a:noFill/>
          <a:ln w="19050" cap="flat" cmpd="sng" algn="ctr">
            <a:solidFill>
              <a:sysClr val="windowText" lastClr="000000"/>
            </a:solidFill>
            <a:prstDash val="solid"/>
            <a:miter lim="800000"/>
          </a:ln>
          <a:effectLst/>
        </p:spPr>
      </p:cxnSp>
      <p:cxnSp>
        <p:nvCxnSpPr>
          <p:cNvPr id="115" name="Straight Connector 76"/>
          <p:cNvCxnSpPr/>
          <p:nvPr/>
        </p:nvCxnSpPr>
        <p:spPr bwMode="gray">
          <a:xfrm>
            <a:off x="533808" y="2407372"/>
            <a:ext cx="4611636" cy="0"/>
          </a:xfrm>
          <a:prstGeom prst="line">
            <a:avLst/>
          </a:prstGeom>
          <a:noFill/>
          <a:ln w="19050" cap="flat" cmpd="sng" algn="ctr">
            <a:solidFill>
              <a:sysClr val="window" lastClr="FFFFFF">
                <a:lumMod val="85000"/>
              </a:sysClr>
            </a:solidFill>
            <a:prstDash val="sysDot"/>
            <a:miter lim="800000"/>
          </a:ln>
          <a:effectLst/>
        </p:spPr>
      </p:cxnSp>
      <p:cxnSp>
        <p:nvCxnSpPr>
          <p:cNvPr id="116" name="Straight Connector 77"/>
          <p:cNvCxnSpPr/>
          <p:nvPr/>
        </p:nvCxnSpPr>
        <p:spPr bwMode="gray">
          <a:xfrm>
            <a:off x="533808" y="1478391"/>
            <a:ext cx="4611636" cy="0"/>
          </a:xfrm>
          <a:prstGeom prst="line">
            <a:avLst/>
          </a:prstGeom>
          <a:noFill/>
          <a:ln w="19050" cap="flat" cmpd="sng" algn="ctr">
            <a:solidFill>
              <a:sysClr val="window" lastClr="FFFFFF">
                <a:lumMod val="85000"/>
              </a:sysClr>
            </a:solidFill>
            <a:prstDash val="sysDot"/>
            <a:miter lim="800000"/>
          </a:ln>
          <a:effectLst/>
        </p:spPr>
      </p:cxnSp>
      <p:cxnSp>
        <p:nvCxnSpPr>
          <p:cNvPr id="117" name="Straight Connector 78"/>
          <p:cNvCxnSpPr/>
          <p:nvPr/>
        </p:nvCxnSpPr>
        <p:spPr bwMode="gray">
          <a:xfrm>
            <a:off x="533808" y="3570208"/>
            <a:ext cx="4611636" cy="0"/>
          </a:xfrm>
          <a:prstGeom prst="line">
            <a:avLst/>
          </a:prstGeom>
          <a:noFill/>
          <a:ln w="19050" cap="flat" cmpd="sng" algn="ctr">
            <a:solidFill>
              <a:sysClr val="window" lastClr="FFFFFF">
                <a:lumMod val="85000"/>
              </a:sysClr>
            </a:solidFill>
            <a:prstDash val="sysDot"/>
            <a:miter lim="800000"/>
          </a:ln>
          <a:effectLst/>
        </p:spPr>
      </p:cxnSp>
      <p:cxnSp>
        <p:nvCxnSpPr>
          <p:cNvPr id="118" name="Straight Connector 80"/>
          <p:cNvCxnSpPr/>
          <p:nvPr/>
        </p:nvCxnSpPr>
        <p:spPr bwMode="gray">
          <a:xfrm>
            <a:off x="533808" y="4259225"/>
            <a:ext cx="4611636" cy="0"/>
          </a:xfrm>
          <a:prstGeom prst="line">
            <a:avLst/>
          </a:prstGeom>
          <a:noFill/>
          <a:ln w="19050" cap="flat" cmpd="sng" algn="ctr">
            <a:solidFill>
              <a:sysClr val="window" lastClr="FFFFFF">
                <a:lumMod val="85000"/>
              </a:sysClr>
            </a:solidFill>
            <a:prstDash val="sysDot"/>
            <a:miter lim="800000"/>
          </a:ln>
          <a:effectLst/>
        </p:spPr>
      </p:cxnSp>
      <p:cxnSp>
        <p:nvCxnSpPr>
          <p:cNvPr id="119" name="Straight Connector 81"/>
          <p:cNvCxnSpPr/>
          <p:nvPr/>
        </p:nvCxnSpPr>
        <p:spPr bwMode="gray">
          <a:xfrm>
            <a:off x="533808" y="5459180"/>
            <a:ext cx="4611636" cy="0"/>
          </a:xfrm>
          <a:prstGeom prst="line">
            <a:avLst/>
          </a:prstGeom>
          <a:noFill/>
          <a:ln w="19050" cap="flat" cmpd="sng" algn="ctr">
            <a:solidFill>
              <a:sysClr val="window" lastClr="FFFFFF">
                <a:lumMod val="85000"/>
              </a:sysClr>
            </a:solidFill>
            <a:prstDash val="sysDot"/>
            <a:miter lim="800000"/>
          </a:ln>
          <a:effectLst/>
        </p:spPr>
      </p:cxnSp>
      <p:cxnSp>
        <p:nvCxnSpPr>
          <p:cNvPr id="120" name="Straight Connector 82"/>
          <p:cNvCxnSpPr/>
          <p:nvPr/>
        </p:nvCxnSpPr>
        <p:spPr bwMode="gray">
          <a:xfrm>
            <a:off x="533808" y="5959743"/>
            <a:ext cx="4611636" cy="0"/>
          </a:xfrm>
          <a:prstGeom prst="line">
            <a:avLst/>
          </a:prstGeom>
          <a:noFill/>
          <a:ln w="19050" cap="flat" cmpd="sng" algn="ctr">
            <a:solidFill>
              <a:sysClr val="window" lastClr="FFFFFF">
                <a:lumMod val="85000"/>
              </a:sysClr>
            </a:solidFill>
            <a:prstDash val="sysDot"/>
            <a:miter lim="800000"/>
          </a:ln>
          <a:effectLst/>
        </p:spPr>
      </p:cxnSp>
      <p:pic>
        <p:nvPicPr>
          <p:cNvPr id="121" name="图片 105" descr="AP.png"/>
          <p:cNvPicPr>
            <a:picLocks noChangeAspect="1"/>
          </p:cNvPicPr>
          <p:nvPr/>
        </p:nvPicPr>
        <p:blipFill>
          <a:blip r:embed="rId3" cstate="print"/>
          <a:stretch>
            <a:fillRect/>
          </a:stretch>
        </p:blipFill>
        <p:spPr bwMode="gray">
          <a:xfrm>
            <a:off x="4589363" y="5159297"/>
            <a:ext cx="335297" cy="274335"/>
          </a:xfrm>
          <a:prstGeom prst="rect">
            <a:avLst/>
          </a:prstGeom>
        </p:spPr>
      </p:pic>
      <p:cxnSp>
        <p:nvCxnSpPr>
          <p:cNvPr id="122" name="Straight Connector 74"/>
          <p:cNvCxnSpPr>
            <a:stCxn id="121" idx="0"/>
            <a:endCxn id="152" idx="2"/>
          </p:cNvCxnSpPr>
          <p:nvPr/>
        </p:nvCxnSpPr>
        <p:spPr bwMode="gray">
          <a:xfrm flipV="1">
            <a:off x="4757012" y="4927200"/>
            <a:ext cx="927" cy="232097"/>
          </a:xfrm>
          <a:prstGeom prst="line">
            <a:avLst/>
          </a:prstGeom>
          <a:noFill/>
          <a:ln w="19050" cap="flat" cmpd="sng" algn="ctr">
            <a:solidFill>
              <a:sysClr val="windowText" lastClr="000000"/>
            </a:solidFill>
            <a:prstDash val="solid"/>
            <a:miter lim="800000"/>
          </a:ln>
          <a:effectLst/>
        </p:spPr>
      </p:cxnSp>
      <p:pic>
        <p:nvPicPr>
          <p:cNvPr id="123" name="图片 105" descr="AP.png"/>
          <p:cNvPicPr>
            <a:picLocks noChangeAspect="1"/>
          </p:cNvPicPr>
          <p:nvPr/>
        </p:nvPicPr>
        <p:blipFill>
          <a:blip r:embed="rId3" cstate="print"/>
          <a:stretch>
            <a:fillRect/>
          </a:stretch>
        </p:blipFill>
        <p:spPr bwMode="gray">
          <a:xfrm>
            <a:off x="2574797" y="5159297"/>
            <a:ext cx="335297" cy="274335"/>
          </a:xfrm>
          <a:prstGeom prst="rect">
            <a:avLst/>
          </a:prstGeom>
        </p:spPr>
      </p:pic>
      <p:pic>
        <p:nvPicPr>
          <p:cNvPr id="124" name="图片 102" descr="AC-蓝.png"/>
          <p:cNvPicPr>
            <a:picLocks noChangeAspect="1"/>
          </p:cNvPicPr>
          <p:nvPr/>
        </p:nvPicPr>
        <p:blipFill>
          <a:blip r:embed="rId4" cstate="print"/>
          <a:stretch>
            <a:fillRect/>
          </a:stretch>
        </p:blipFill>
        <p:spPr bwMode="gray">
          <a:xfrm>
            <a:off x="1822196" y="2867310"/>
            <a:ext cx="337091" cy="275802"/>
          </a:xfrm>
          <a:prstGeom prst="rect">
            <a:avLst/>
          </a:prstGeom>
        </p:spPr>
      </p:pic>
      <p:pic>
        <p:nvPicPr>
          <p:cNvPr id="125" name="图片 86" descr="核心交换机.png"/>
          <p:cNvPicPr>
            <a:picLocks noChangeAspect="1"/>
          </p:cNvPicPr>
          <p:nvPr/>
        </p:nvPicPr>
        <p:blipFill>
          <a:blip r:embed="rId5" cstate="print"/>
          <a:stretch>
            <a:fillRect/>
          </a:stretch>
        </p:blipFill>
        <p:spPr bwMode="gray">
          <a:xfrm>
            <a:off x="2761315" y="2868044"/>
            <a:ext cx="335297" cy="274335"/>
          </a:xfrm>
          <a:prstGeom prst="rect">
            <a:avLst/>
          </a:prstGeom>
        </p:spPr>
      </p:pic>
      <p:pic>
        <p:nvPicPr>
          <p:cNvPr id="126" name="图片 86" descr="核心交换机.png"/>
          <p:cNvPicPr>
            <a:picLocks noChangeAspect="1"/>
          </p:cNvPicPr>
          <p:nvPr/>
        </p:nvPicPr>
        <p:blipFill>
          <a:blip r:embed="rId5" cstate="print"/>
          <a:stretch>
            <a:fillRect/>
          </a:stretch>
        </p:blipFill>
        <p:spPr bwMode="gray">
          <a:xfrm>
            <a:off x="3583037" y="2868044"/>
            <a:ext cx="335297" cy="274335"/>
          </a:xfrm>
          <a:prstGeom prst="rect">
            <a:avLst/>
          </a:prstGeom>
        </p:spPr>
      </p:pic>
      <p:cxnSp>
        <p:nvCxnSpPr>
          <p:cNvPr id="127" name="Straight Connector 13"/>
          <p:cNvCxnSpPr>
            <a:stCxn id="125" idx="3"/>
            <a:endCxn id="126" idx="1"/>
          </p:cNvCxnSpPr>
          <p:nvPr/>
        </p:nvCxnSpPr>
        <p:spPr bwMode="gray">
          <a:xfrm>
            <a:off x="3096612" y="3005212"/>
            <a:ext cx="486425" cy="0"/>
          </a:xfrm>
          <a:prstGeom prst="line">
            <a:avLst/>
          </a:prstGeom>
          <a:noFill/>
          <a:ln w="19050" cap="flat" cmpd="sng" algn="ctr">
            <a:solidFill>
              <a:srgbClr val="0070C0"/>
            </a:solidFill>
            <a:prstDash val="solid"/>
            <a:miter lim="800000"/>
          </a:ln>
          <a:effectLst/>
        </p:spPr>
      </p:cxnSp>
      <p:pic>
        <p:nvPicPr>
          <p:cNvPr id="128" name="图片 87" descr="汇聚交换机.png"/>
          <p:cNvPicPr>
            <a:picLocks noChangeAspect="1"/>
          </p:cNvPicPr>
          <p:nvPr/>
        </p:nvPicPr>
        <p:blipFill>
          <a:blip r:embed="rId6" cstate="print"/>
          <a:stretch>
            <a:fillRect/>
          </a:stretch>
        </p:blipFill>
        <p:spPr bwMode="gray">
          <a:xfrm>
            <a:off x="1756035" y="3770805"/>
            <a:ext cx="335297" cy="274335"/>
          </a:xfrm>
          <a:prstGeom prst="rect">
            <a:avLst/>
          </a:prstGeom>
        </p:spPr>
      </p:pic>
      <p:pic>
        <p:nvPicPr>
          <p:cNvPr id="129" name="图片 87" descr="汇聚交换机.png"/>
          <p:cNvPicPr>
            <a:picLocks noChangeAspect="1"/>
          </p:cNvPicPr>
          <p:nvPr/>
        </p:nvPicPr>
        <p:blipFill>
          <a:blip r:embed="rId6" cstate="print"/>
          <a:stretch>
            <a:fillRect/>
          </a:stretch>
        </p:blipFill>
        <p:spPr bwMode="gray">
          <a:xfrm>
            <a:off x="2575784" y="3770805"/>
            <a:ext cx="335297" cy="274335"/>
          </a:xfrm>
          <a:prstGeom prst="rect">
            <a:avLst/>
          </a:prstGeom>
        </p:spPr>
      </p:pic>
      <p:cxnSp>
        <p:nvCxnSpPr>
          <p:cNvPr id="130" name="Straight Connector 16"/>
          <p:cNvCxnSpPr>
            <a:stCxn id="128" idx="3"/>
            <a:endCxn id="129" idx="1"/>
          </p:cNvCxnSpPr>
          <p:nvPr/>
        </p:nvCxnSpPr>
        <p:spPr bwMode="gray">
          <a:xfrm>
            <a:off x="2091332" y="3907973"/>
            <a:ext cx="484452" cy="0"/>
          </a:xfrm>
          <a:prstGeom prst="line">
            <a:avLst/>
          </a:prstGeom>
          <a:noFill/>
          <a:ln w="19050" cap="flat" cmpd="sng" algn="ctr">
            <a:solidFill>
              <a:srgbClr val="0070C0"/>
            </a:solidFill>
            <a:prstDash val="solid"/>
            <a:miter lim="800000"/>
          </a:ln>
          <a:effectLst/>
        </p:spPr>
      </p:cxnSp>
      <p:cxnSp>
        <p:nvCxnSpPr>
          <p:cNvPr id="131" name="Straight Connector 19"/>
          <p:cNvCxnSpPr/>
          <p:nvPr/>
        </p:nvCxnSpPr>
        <p:spPr bwMode="gray">
          <a:xfrm>
            <a:off x="3668721" y="6082853"/>
            <a:ext cx="268482" cy="0"/>
          </a:xfrm>
          <a:prstGeom prst="line">
            <a:avLst/>
          </a:prstGeom>
          <a:noFill/>
          <a:ln w="19050" cap="flat" cmpd="sng" algn="ctr">
            <a:solidFill>
              <a:srgbClr val="0070C0"/>
            </a:solidFill>
            <a:prstDash val="solid"/>
            <a:miter lim="800000"/>
          </a:ln>
          <a:effectLst/>
        </p:spPr>
      </p:cxnSp>
      <p:sp>
        <p:nvSpPr>
          <p:cNvPr id="132" name="TextBox 20"/>
          <p:cNvSpPr txBox="1"/>
          <p:nvPr/>
        </p:nvSpPr>
        <p:spPr bwMode="gray">
          <a:xfrm>
            <a:off x="3937203" y="5951013"/>
            <a:ext cx="1223412" cy="276999"/>
          </a:xfrm>
          <a:prstGeom prst="rect">
            <a:avLst/>
          </a:prstGeom>
          <a:noFill/>
        </p:spPr>
        <p:txBody>
          <a:bodyPr wrap="none" rtlCol="0">
            <a:spAutoFit/>
          </a:bodyPr>
          <a:lstStyle/>
          <a:p>
            <a:pPr fontAlgn="ctr">
              <a:spcBef>
                <a:spcPts val="0"/>
              </a:spcBef>
              <a:spcAft>
                <a:spcPts val="0"/>
              </a:spcAft>
            </a:pPr>
            <a:r>
              <a:rPr lang="en-US" sz="1200" err="1" smtClean="0">
                <a:solidFill>
                  <a:prstClr val="black"/>
                </a:solidFill>
                <a:latin typeface="Huawei Sans" panose="020C0503030203020204" pitchFamily="34" charset="0"/>
              </a:rPr>
              <a:t>iStack</a:t>
            </a:r>
            <a:r>
              <a:rPr lang="en-US" sz="1200" smtClean="0">
                <a:solidFill>
                  <a:prstClr val="black"/>
                </a:solidFill>
                <a:latin typeface="Huawei Sans" panose="020C0503030203020204" pitchFamily="34" charset="0"/>
              </a:rPr>
              <a:t>/CSS link</a:t>
            </a:r>
            <a:endParaRPr lang="en-US" altLang="zh-CN"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3" name="图片 87" descr="汇聚交换机.png"/>
          <p:cNvPicPr>
            <a:picLocks noChangeAspect="1"/>
          </p:cNvPicPr>
          <p:nvPr/>
        </p:nvPicPr>
        <p:blipFill>
          <a:blip r:embed="rId6" cstate="print"/>
          <a:stretch>
            <a:fillRect/>
          </a:stretch>
        </p:blipFill>
        <p:spPr bwMode="gray">
          <a:xfrm>
            <a:off x="3769554" y="3770805"/>
            <a:ext cx="335297" cy="274335"/>
          </a:xfrm>
          <a:prstGeom prst="rect">
            <a:avLst/>
          </a:prstGeom>
        </p:spPr>
      </p:pic>
      <p:pic>
        <p:nvPicPr>
          <p:cNvPr id="134" name="图片 87" descr="汇聚交换机.png"/>
          <p:cNvPicPr>
            <a:picLocks noChangeAspect="1"/>
          </p:cNvPicPr>
          <p:nvPr/>
        </p:nvPicPr>
        <p:blipFill>
          <a:blip r:embed="rId6" cstate="print"/>
          <a:stretch>
            <a:fillRect/>
          </a:stretch>
        </p:blipFill>
        <p:spPr bwMode="gray">
          <a:xfrm>
            <a:off x="4590290" y="3770805"/>
            <a:ext cx="335297" cy="274335"/>
          </a:xfrm>
          <a:prstGeom prst="rect">
            <a:avLst/>
          </a:prstGeom>
        </p:spPr>
      </p:pic>
      <p:cxnSp>
        <p:nvCxnSpPr>
          <p:cNvPr id="135" name="Straight Connector 29"/>
          <p:cNvCxnSpPr>
            <a:stCxn id="133" idx="3"/>
            <a:endCxn id="134" idx="1"/>
          </p:cNvCxnSpPr>
          <p:nvPr/>
        </p:nvCxnSpPr>
        <p:spPr bwMode="gray">
          <a:xfrm>
            <a:off x="4104851" y="3907973"/>
            <a:ext cx="485439" cy="0"/>
          </a:xfrm>
          <a:prstGeom prst="line">
            <a:avLst/>
          </a:prstGeom>
          <a:noFill/>
          <a:ln w="19050" cap="flat" cmpd="sng" algn="ctr">
            <a:solidFill>
              <a:srgbClr val="0070C0"/>
            </a:solidFill>
            <a:prstDash val="solid"/>
            <a:miter lim="800000"/>
          </a:ln>
          <a:effectLst/>
        </p:spPr>
      </p:cxnSp>
      <p:cxnSp>
        <p:nvCxnSpPr>
          <p:cNvPr id="136" name="Straight Connector 30"/>
          <p:cNvCxnSpPr>
            <a:stCxn id="128" idx="0"/>
            <a:endCxn id="125" idx="2"/>
          </p:cNvCxnSpPr>
          <p:nvPr/>
        </p:nvCxnSpPr>
        <p:spPr bwMode="gray">
          <a:xfrm flipV="1">
            <a:off x="1923684" y="3142379"/>
            <a:ext cx="1005280" cy="628426"/>
          </a:xfrm>
          <a:prstGeom prst="line">
            <a:avLst/>
          </a:prstGeom>
          <a:noFill/>
          <a:ln w="19050" cap="flat" cmpd="sng" algn="ctr">
            <a:solidFill>
              <a:sysClr val="windowText" lastClr="000000"/>
            </a:solidFill>
            <a:prstDash val="solid"/>
            <a:miter lim="800000"/>
          </a:ln>
          <a:effectLst/>
        </p:spPr>
      </p:cxnSp>
      <p:cxnSp>
        <p:nvCxnSpPr>
          <p:cNvPr id="137" name="Straight Connector 33"/>
          <p:cNvCxnSpPr>
            <a:stCxn id="129" idx="0"/>
            <a:endCxn id="126" idx="2"/>
          </p:cNvCxnSpPr>
          <p:nvPr/>
        </p:nvCxnSpPr>
        <p:spPr bwMode="gray">
          <a:xfrm flipV="1">
            <a:off x="2743433" y="3142379"/>
            <a:ext cx="1007253" cy="628426"/>
          </a:xfrm>
          <a:prstGeom prst="line">
            <a:avLst/>
          </a:prstGeom>
          <a:noFill/>
          <a:ln w="19050" cap="flat" cmpd="sng" algn="ctr">
            <a:solidFill>
              <a:sysClr val="windowText" lastClr="000000"/>
            </a:solidFill>
            <a:prstDash val="solid"/>
            <a:miter lim="800000"/>
          </a:ln>
          <a:effectLst/>
        </p:spPr>
      </p:cxnSp>
      <p:cxnSp>
        <p:nvCxnSpPr>
          <p:cNvPr id="138" name="Straight Connector 36"/>
          <p:cNvCxnSpPr>
            <a:stCxn id="133" idx="0"/>
            <a:endCxn id="125" idx="2"/>
          </p:cNvCxnSpPr>
          <p:nvPr/>
        </p:nvCxnSpPr>
        <p:spPr bwMode="gray">
          <a:xfrm flipH="1" flipV="1">
            <a:off x="2928964" y="3142379"/>
            <a:ext cx="1008239" cy="628426"/>
          </a:xfrm>
          <a:prstGeom prst="line">
            <a:avLst/>
          </a:prstGeom>
          <a:noFill/>
          <a:ln w="19050" cap="flat" cmpd="sng" algn="ctr">
            <a:solidFill>
              <a:sysClr val="windowText" lastClr="000000"/>
            </a:solidFill>
            <a:prstDash val="solid"/>
            <a:miter lim="800000"/>
          </a:ln>
          <a:effectLst/>
        </p:spPr>
      </p:cxnSp>
      <p:cxnSp>
        <p:nvCxnSpPr>
          <p:cNvPr id="139" name="Straight Connector 39"/>
          <p:cNvCxnSpPr>
            <a:stCxn id="134" idx="0"/>
            <a:endCxn id="126" idx="2"/>
          </p:cNvCxnSpPr>
          <p:nvPr/>
        </p:nvCxnSpPr>
        <p:spPr bwMode="gray">
          <a:xfrm flipH="1" flipV="1">
            <a:off x="3750686" y="3142379"/>
            <a:ext cx="1007253" cy="628426"/>
          </a:xfrm>
          <a:prstGeom prst="line">
            <a:avLst/>
          </a:prstGeom>
          <a:noFill/>
          <a:ln w="19050" cap="flat" cmpd="sng" algn="ctr">
            <a:solidFill>
              <a:sysClr val="windowText" lastClr="000000"/>
            </a:solidFill>
            <a:prstDash val="solid"/>
            <a:miter lim="800000"/>
          </a:ln>
          <a:effectLst/>
        </p:spPr>
      </p:cxnSp>
      <p:sp>
        <p:nvSpPr>
          <p:cNvPr id="140" name="Oval 42"/>
          <p:cNvSpPr/>
          <p:nvPr/>
        </p:nvSpPr>
        <p:spPr bwMode="gray">
          <a:xfrm rot="3077028">
            <a:off x="2536992" y="3421118"/>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1" name="图片 106" descr="堆叠交换机蓝.png"/>
          <p:cNvPicPr>
            <a:picLocks noChangeAspect="1"/>
          </p:cNvPicPr>
          <p:nvPr/>
        </p:nvPicPr>
        <p:blipFill>
          <a:blip r:embed="rId7" cstate="print"/>
          <a:stretch>
            <a:fillRect/>
          </a:stretch>
        </p:blipFill>
        <p:spPr bwMode="gray">
          <a:xfrm>
            <a:off x="1755138" y="4651398"/>
            <a:ext cx="337091" cy="275802"/>
          </a:xfrm>
          <a:prstGeom prst="rect">
            <a:avLst/>
          </a:prstGeom>
        </p:spPr>
      </p:pic>
      <p:pic>
        <p:nvPicPr>
          <p:cNvPr id="142" name="图片 106" descr="堆叠交换机蓝.png"/>
          <p:cNvPicPr>
            <a:picLocks noChangeAspect="1"/>
          </p:cNvPicPr>
          <p:nvPr/>
        </p:nvPicPr>
        <p:blipFill>
          <a:blip r:embed="rId7" cstate="print"/>
          <a:stretch>
            <a:fillRect/>
          </a:stretch>
        </p:blipFill>
        <p:spPr bwMode="gray">
          <a:xfrm>
            <a:off x="2574887" y="4651398"/>
            <a:ext cx="337091" cy="275802"/>
          </a:xfrm>
          <a:prstGeom prst="rect">
            <a:avLst/>
          </a:prstGeom>
        </p:spPr>
      </p:pic>
      <p:cxnSp>
        <p:nvCxnSpPr>
          <p:cNvPr id="143" name="Straight Connector 34"/>
          <p:cNvCxnSpPr>
            <a:stCxn id="141" idx="0"/>
            <a:endCxn id="128" idx="2"/>
          </p:cNvCxnSpPr>
          <p:nvPr/>
        </p:nvCxnSpPr>
        <p:spPr bwMode="gray">
          <a:xfrm flipV="1">
            <a:off x="1923684" y="4045140"/>
            <a:ext cx="0" cy="606258"/>
          </a:xfrm>
          <a:prstGeom prst="line">
            <a:avLst/>
          </a:prstGeom>
          <a:noFill/>
          <a:ln w="19050" cap="flat" cmpd="sng" algn="ctr">
            <a:solidFill>
              <a:sysClr val="windowText" lastClr="000000"/>
            </a:solidFill>
            <a:prstDash val="solid"/>
            <a:miter lim="800000"/>
          </a:ln>
          <a:effectLst/>
        </p:spPr>
      </p:cxnSp>
      <p:cxnSp>
        <p:nvCxnSpPr>
          <p:cNvPr id="144" name="Straight Connector 35"/>
          <p:cNvCxnSpPr>
            <a:stCxn id="141" idx="0"/>
            <a:endCxn id="129" idx="2"/>
          </p:cNvCxnSpPr>
          <p:nvPr/>
        </p:nvCxnSpPr>
        <p:spPr bwMode="gray">
          <a:xfrm flipV="1">
            <a:off x="1923684" y="4045140"/>
            <a:ext cx="819749" cy="606258"/>
          </a:xfrm>
          <a:prstGeom prst="line">
            <a:avLst/>
          </a:prstGeom>
          <a:noFill/>
          <a:ln w="19050" cap="flat" cmpd="sng" algn="ctr">
            <a:solidFill>
              <a:sysClr val="windowText" lastClr="000000"/>
            </a:solidFill>
            <a:prstDash val="solid"/>
            <a:miter lim="800000"/>
          </a:ln>
          <a:effectLst/>
        </p:spPr>
      </p:cxnSp>
      <p:cxnSp>
        <p:nvCxnSpPr>
          <p:cNvPr id="145" name="Straight Connector 37"/>
          <p:cNvCxnSpPr>
            <a:stCxn id="142" idx="0"/>
            <a:endCxn id="128" idx="2"/>
          </p:cNvCxnSpPr>
          <p:nvPr/>
        </p:nvCxnSpPr>
        <p:spPr bwMode="gray">
          <a:xfrm flipH="1" flipV="1">
            <a:off x="1923684" y="4045140"/>
            <a:ext cx="819749" cy="606258"/>
          </a:xfrm>
          <a:prstGeom prst="line">
            <a:avLst/>
          </a:prstGeom>
          <a:noFill/>
          <a:ln w="19050" cap="flat" cmpd="sng" algn="ctr">
            <a:solidFill>
              <a:sysClr val="windowText" lastClr="000000"/>
            </a:solidFill>
            <a:prstDash val="solid"/>
            <a:miter lim="800000"/>
          </a:ln>
          <a:effectLst/>
        </p:spPr>
      </p:cxnSp>
      <p:cxnSp>
        <p:nvCxnSpPr>
          <p:cNvPr id="146" name="Straight Connector 38"/>
          <p:cNvCxnSpPr>
            <a:stCxn id="142" idx="0"/>
            <a:endCxn id="129" idx="2"/>
          </p:cNvCxnSpPr>
          <p:nvPr/>
        </p:nvCxnSpPr>
        <p:spPr bwMode="gray">
          <a:xfrm flipV="1">
            <a:off x="2743433" y="4045140"/>
            <a:ext cx="0" cy="606258"/>
          </a:xfrm>
          <a:prstGeom prst="line">
            <a:avLst/>
          </a:prstGeom>
          <a:noFill/>
          <a:ln w="19050" cap="flat" cmpd="sng" algn="ctr">
            <a:solidFill>
              <a:sysClr val="windowText" lastClr="000000"/>
            </a:solidFill>
            <a:prstDash val="solid"/>
            <a:miter lim="800000"/>
          </a:ln>
          <a:effectLst/>
        </p:spPr>
      </p:cxnSp>
      <p:grpSp>
        <p:nvGrpSpPr>
          <p:cNvPr id="147" name="Group 40"/>
          <p:cNvGrpSpPr/>
          <p:nvPr/>
        </p:nvGrpSpPr>
        <p:grpSpPr bwMode="gray">
          <a:xfrm>
            <a:off x="2202575" y="4757501"/>
            <a:ext cx="261965" cy="61979"/>
            <a:chOff x="559282" y="6488261"/>
            <a:chExt cx="261965" cy="61979"/>
          </a:xfrm>
          <a:solidFill>
            <a:sysClr val="window" lastClr="FFFFFF">
              <a:lumMod val="50000"/>
            </a:sysClr>
          </a:solidFill>
        </p:grpSpPr>
        <p:sp>
          <p:nvSpPr>
            <p:cNvPr id="148" name="Oval 41"/>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Oval 44"/>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Oval 45"/>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51" name="图片 106" descr="堆叠交换机蓝.png"/>
          <p:cNvPicPr>
            <a:picLocks noChangeAspect="1"/>
          </p:cNvPicPr>
          <p:nvPr/>
        </p:nvPicPr>
        <p:blipFill>
          <a:blip r:embed="rId7" cstate="print"/>
          <a:stretch>
            <a:fillRect/>
          </a:stretch>
        </p:blipFill>
        <p:spPr bwMode="gray">
          <a:xfrm>
            <a:off x="3768657" y="4651398"/>
            <a:ext cx="337091" cy="275802"/>
          </a:xfrm>
          <a:prstGeom prst="rect">
            <a:avLst/>
          </a:prstGeom>
        </p:spPr>
      </p:pic>
      <p:pic>
        <p:nvPicPr>
          <p:cNvPr id="152" name="图片 106" descr="堆叠交换机蓝.png"/>
          <p:cNvPicPr>
            <a:picLocks noChangeAspect="1"/>
          </p:cNvPicPr>
          <p:nvPr/>
        </p:nvPicPr>
        <p:blipFill>
          <a:blip r:embed="rId7" cstate="print"/>
          <a:stretch>
            <a:fillRect/>
          </a:stretch>
        </p:blipFill>
        <p:spPr bwMode="gray">
          <a:xfrm>
            <a:off x="4589393" y="4651398"/>
            <a:ext cx="337091" cy="275802"/>
          </a:xfrm>
          <a:prstGeom prst="rect">
            <a:avLst/>
          </a:prstGeom>
        </p:spPr>
      </p:pic>
      <p:grpSp>
        <p:nvGrpSpPr>
          <p:cNvPr id="153" name="Group 54"/>
          <p:cNvGrpSpPr/>
          <p:nvPr/>
        </p:nvGrpSpPr>
        <p:grpSpPr bwMode="gray">
          <a:xfrm>
            <a:off x="4217081" y="4757501"/>
            <a:ext cx="261965" cy="61979"/>
            <a:chOff x="559282" y="6488261"/>
            <a:chExt cx="261965" cy="61979"/>
          </a:xfrm>
          <a:solidFill>
            <a:sysClr val="window" lastClr="FFFFFF">
              <a:lumMod val="50000"/>
            </a:sysClr>
          </a:solidFill>
        </p:grpSpPr>
        <p:sp>
          <p:nvSpPr>
            <p:cNvPr id="154" name="Oval 55"/>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Oval 56"/>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Oval 57"/>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57" name="Straight Connector 58"/>
          <p:cNvCxnSpPr>
            <a:stCxn id="151" idx="0"/>
            <a:endCxn id="133" idx="2"/>
          </p:cNvCxnSpPr>
          <p:nvPr/>
        </p:nvCxnSpPr>
        <p:spPr bwMode="gray">
          <a:xfrm flipV="1">
            <a:off x="3937203" y="4045140"/>
            <a:ext cx="0" cy="606258"/>
          </a:xfrm>
          <a:prstGeom prst="line">
            <a:avLst/>
          </a:prstGeom>
          <a:noFill/>
          <a:ln w="19050" cap="flat" cmpd="sng" algn="ctr">
            <a:solidFill>
              <a:sysClr val="windowText" lastClr="000000"/>
            </a:solidFill>
            <a:prstDash val="solid"/>
            <a:miter lim="800000"/>
          </a:ln>
          <a:effectLst/>
        </p:spPr>
      </p:cxnSp>
      <p:cxnSp>
        <p:nvCxnSpPr>
          <p:cNvPr id="158" name="Straight Connector 61"/>
          <p:cNvCxnSpPr>
            <a:stCxn id="152" idx="0"/>
            <a:endCxn id="134" idx="2"/>
          </p:cNvCxnSpPr>
          <p:nvPr/>
        </p:nvCxnSpPr>
        <p:spPr bwMode="gray">
          <a:xfrm flipV="1">
            <a:off x="4757939" y="4045140"/>
            <a:ext cx="0" cy="606258"/>
          </a:xfrm>
          <a:prstGeom prst="line">
            <a:avLst/>
          </a:prstGeom>
          <a:noFill/>
          <a:ln w="19050" cap="flat" cmpd="sng" algn="ctr">
            <a:solidFill>
              <a:sysClr val="windowText" lastClr="000000"/>
            </a:solidFill>
            <a:prstDash val="solid"/>
            <a:miter lim="800000"/>
          </a:ln>
          <a:effectLst/>
        </p:spPr>
      </p:cxnSp>
      <p:cxnSp>
        <p:nvCxnSpPr>
          <p:cNvPr id="159" name="Straight Connector 64"/>
          <p:cNvCxnSpPr>
            <a:stCxn id="151" idx="0"/>
            <a:endCxn id="134" idx="2"/>
          </p:cNvCxnSpPr>
          <p:nvPr/>
        </p:nvCxnSpPr>
        <p:spPr bwMode="gray">
          <a:xfrm flipV="1">
            <a:off x="3937203" y="4045140"/>
            <a:ext cx="820736" cy="606258"/>
          </a:xfrm>
          <a:prstGeom prst="line">
            <a:avLst/>
          </a:prstGeom>
          <a:noFill/>
          <a:ln w="19050" cap="flat" cmpd="sng" algn="ctr">
            <a:solidFill>
              <a:sysClr val="windowText" lastClr="000000"/>
            </a:solidFill>
            <a:prstDash val="solid"/>
            <a:miter lim="800000"/>
          </a:ln>
          <a:effectLst/>
        </p:spPr>
      </p:cxnSp>
      <p:cxnSp>
        <p:nvCxnSpPr>
          <p:cNvPr id="160" name="Straight Connector 67"/>
          <p:cNvCxnSpPr>
            <a:stCxn id="152" idx="0"/>
            <a:endCxn id="133" idx="2"/>
          </p:cNvCxnSpPr>
          <p:nvPr/>
        </p:nvCxnSpPr>
        <p:spPr bwMode="gray">
          <a:xfrm flipH="1" flipV="1">
            <a:off x="3937203" y="4045140"/>
            <a:ext cx="820736" cy="606258"/>
          </a:xfrm>
          <a:prstGeom prst="line">
            <a:avLst/>
          </a:prstGeom>
          <a:noFill/>
          <a:ln w="19050" cap="flat" cmpd="sng" algn="ctr">
            <a:solidFill>
              <a:sysClr val="windowText" lastClr="000000"/>
            </a:solidFill>
            <a:prstDash val="solid"/>
            <a:miter lim="800000"/>
          </a:ln>
          <a:effectLst/>
        </p:spPr>
      </p:cxnSp>
      <p:cxnSp>
        <p:nvCxnSpPr>
          <p:cNvPr id="161" name="Straight Connector 70"/>
          <p:cNvCxnSpPr>
            <a:stCxn id="123" idx="0"/>
            <a:endCxn id="142" idx="2"/>
          </p:cNvCxnSpPr>
          <p:nvPr/>
        </p:nvCxnSpPr>
        <p:spPr bwMode="gray">
          <a:xfrm flipV="1">
            <a:off x="2742446" y="4927200"/>
            <a:ext cx="987" cy="232097"/>
          </a:xfrm>
          <a:prstGeom prst="line">
            <a:avLst/>
          </a:prstGeom>
          <a:noFill/>
          <a:ln w="19050" cap="flat" cmpd="sng" algn="ctr">
            <a:solidFill>
              <a:sysClr val="windowText" lastClr="000000"/>
            </a:solidFill>
            <a:prstDash val="solid"/>
            <a:miter lim="800000"/>
          </a:ln>
          <a:effectLst/>
        </p:spPr>
      </p:cxnSp>
      <p:cxnSp>
        <p:nvCxnSpPr>
          <p:cNvPr id="162" name="Straight Connector 79"/>
          <p:cNvCxnSpPr>
            <a:stCxn id="125" idx="1"/>
            <a:endCxn id="124" idx="3"/>
          </p:cNvCxnSpPr>
          <p:nvPr/>
        </p:nvCxnSpPr>
        <p:spPr bwMode="gray">
          <a:xfrm flipH="1" flipV="1">
            <a:off x="2159287" y="3005211"/>
            <a:ext cx="602028" cy="1"/>
          </a:xfrm>
          <a:prstGeom prst="line">
            <a:avLst/>
          </a:prstGeom>
          <a:noFill/>
          <a:ln w="19050" cap="flat" cmpd="sng" algn="ctr">
            <a:solidFill>
              <a:sysClr val="windowText" lastClr="000000"/>
            </a:solidFill>
            <a:prstDash val="solid"/>
            <a:miter lim="800000"/>
          </a:ln>
          <a:effectLst/>
        </p:spPr>
      </p:cxnSp>
      <p:pic>
        <p:nvPicPr>
          <p:cNvPr id="163"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758314" y="1592807"/>
            <a:ext cx="337091" cy="275801"/>
          </a:xfrm>
          <a:prstGeom prst="rect">
            <a:avLst/>
          </a:prstGeom>
          <a:noFill/>
        </p:spPr>
      </p:pic>
      <p:pic>
        <p:nvPicPr>
          <p:cNvPr id="164"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582140" y="1592807"/>
            <a:ext cx="337091" cy="275801"/>
          </a:xfrm>
          <a:prstGeom prst="rect">
            <a:avLst/>
          </a:prstGeom>
          <a:noFill/>
        </p:spPr>
      </p:pic>
      <p:cxnSp>
        <p:nvCxnSpPr>
          <p:cNvPr id="165" name="Straight Connector 98"/>
          <p:cNvCxnSpPr>
            <a:stCxn id="164" idx="2"/>
            <a:endCxn id="126" idx="0"/>
          </p:cNvCxnSpPr>
          <p:nvPr/>
        </p:nvCxnSpPr>
        <p:spPr bwMode="gray">
          <a:xfrm>
            <a:off x="3750686" y="1868608"/>
            <a:ext cx="0" cy="999436"/>
          </a:xfrm>
          <a:prstGeom prst="line">
            <a:avLst/>
          </a:prstGeom>
          <a:noFill/>
          <a:ln w="19050" cap="flat" cmpd="sng" algn="ctr">
            <a:solidFill>
              <a:sysClr val="windowText" lastClr="000000"/>
            </a:solidFill>
            <a:prstDash val="solid"/>
            <a:miter lim="800000"/>
          </a:ln>
          <a:effectLst/>
        </p:spPr>
      </p:cxnSp>
      <p:cxnSp>
        <p:nvCxnSpPr>
          <p:cNvPr id="166" name="Straight Connector 101"/>
          <p:cNvCxnSpPr>
            <a:stCxn id="163" idx="2"/>
            <a:endCxn id="125" idx="0"/>
          </p:cNvCxnSpPr>
          <p:nvPr/>
        </p:nvCxnSpPr>
        <p:spPr bwMode="gray">
          <a:xfrm>
            <a:off x="2926860" y="1868608"/>
            <a:ext cx="2104" cy="999436"/>
          </a:xfrm>
          <a:prstGeom prst="line">
            <a:avLst/>
          </a:prstGeom>
          <a:noFill/>
          <a:ln w="19050" cap="flat" cmpd="sng" algn="ctr">
            <a:solidFill>
              <a:sysClr val="windowText" lastClr="000000"/>
            </a:solidFill>
            <a:prstDash val="solid"/>
            <a:miter lim="800000"/>
          </a:ln>
          <a:effectLst/>
        </p:spPr>
      </p:cxnSp>
      <p:cxnSp>
        <p:nvCxnSpPr>
          <p:cNvPr id="167" name="Straight Connector 104"/>
          <p:cNvCxnSpPr>
            <a:stCxn id="163" idx="3"/>
            <a:endCxn id="164" idx="1"/>
          </p:cNvCxnSpPr>
          <p:nvPr/>
        </p:nvCxnSpPr>
        <p:spPr bwMode="gray">
          <a:xfrm>
            <a:off x="3095405" y="1730708"/>
            <a:ext cx="486735" cy="0"/>
          </a:xfrm>
          <a:prstGeom prst="line">
            <a:avLst/>
          </a:prstGeom>
          <a:noFill/>
          <a:ln w="19050" cap="flat" cmpd="sng" algn="ctr">
            <a:solidFill>
              <a:sysClr val="windowText" lastClr="000000"/>
            </a:solidFill>
            <a:prstDash val="solid"/>
            <a:miter lim="800000"/>
          </a:ln>
          <a:effectLst/>
        </p:spPr>
      </p:cxnSp>
      <p:sp>
        <p:nvSpPr>
          <p:cNvPr id="168" name="Oval 59"/>
          <p:cNvSpPr/>
          <p:nvPr/>
        </p:nvSpPr>
        <p:spPr bwMode="gray">
          <a:xfrm rot="1782887">
            <a:off x="1846500" y="4446857"/>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Oval 62"/>
          <p:cNvSpPr/>
          <p:nvPr/>
        </p:nvSpPr>
        <p:spPr bwMode="gray">
          <a:xfrm rot="19401600">
            <a:off x="2504401" y="4459608"/>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Oval 63"/>
          <p:cNvSpPr/>
          <p:nvPr/>
        </p:nvSpPr>
        <p:spPr bwMode="gray">
          <a:xfrm rot="1782887">
            <a:off x="3847914" y="4478736"/>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Oval 65"/>
          <p:cNvSpPr/>
          <p:nvPr/>
        </p:nvSpPr>
        <p:spPr bwMode="gray">
          <a:xfrm rot="19401600">
            <a:off x="4542738" y="4453924"/>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2" name="图片 14" descr="日志告警服务器-蓝.png"/>
          <p:cNvPicPr>
            <a:picLocks noChangeAspect="1"/>
          </p:cNvPicPr>
          <p:nvPr/>
        </p:nvPicPr>
        <p:blipFill>
          <a:blip r:embed="rId9" cstate="print"/>
          <a:stretch>
            <a:fillRect/>
          </a:stretch>
        </p:blipFill>
        <p:spPr bwMode="gray">
          <a:xfrm>
            <a:off x="1659727" y="5630177"/>
            <a:ext cx="304595" cy="190195"/>
          </a:xfrm>
          <a:prstGeom prst="rect">
            <a:avLst/>
          </a:prstGeom>
        </p:spPr>
      </p:pic>
      <p:pic>
        <p:nvPicPr>
          <p:cNvPr id="173" name="图片 42" descr="IP电话.png"/>
          <p:cNvPicPr>
            <a:picLocks noChangeAspect="1"/>
          </p:cNvPicPr>
          <p:nvPr/>
        </p:nvPicPr>
        <p:blipFill>
          <a:blip r:embed="rId10" cstate="print"/>
          <a:stretch>
            <a:fillRect/>
          </a:stretch>
        </p:blipFill>
        <p:spPr bwMode="gray">
          <a:xfrm>
            <a:off x="2515371" y="5567684"/>
            <a:ext cx="335265" cy="315180"/>
          </a:xfrm>
          <a:prstGeom prst="rect">
            <a:avLst/>
          </a:prstGeom>
        </p:spPr>
      </p:pic>
      <p:pic>
        <p:nvPicPr>
          <p:cNvPr id="174" name="图片 11" descr="开放网络-蓝.png"/>
          <p:cNvPicPr>
            <a:picLocks noChangeAspect="1"/>
          </p:cNvPicPr>
          <p:nvPr/>
        </p:nvPicPr>
        <p:blipFill>
          <a:blip r:embed="rId11" cstate="print"/>
          <a:stretch>
            <a:fillRect/>
          </a:stretch>
        </p:blipFill>
        <p:spPr bwMode="gray">
          <a:xfrm>
            <a:off x="3703937" y="5608038"/>
            <a:ext cx="304595" cy="234472"/>
          </a:xfrm>
          <a:prstGeom prst="rect">
            <a:avLst/>
          </a:prstGeom>
        </p:spPr>
      </p:pic>
      <p:pic>
        <p:nvPicPr>
          <p:cNvPr id="175" name="图片 158" descr="SAN网络-蓝.png"/>
          <p:cNvPicPr>
            <a:picLocks noChangeAspect="1"/>
          </p:cNvPicPr>
          <p:nvPr/>
        </p:nvPicPr>
        <p:blipFill>
          <a:blip r:embed="rId12" cstate="print"/>
          <a:stretch>
            <a:fillRect/>
          </a:stretch>
        </p:blipFill>
        <p:spPr bwMode="gray">
          <a:xfrm>
            <a:off x="2156786" y="5589196"/>
            <a:ext cx="166121" cy="272157"/>
          </a:xfrm>
          <a:prstGeom prst="rect">
            <a:avLst/>
          </a:prstGeom>
        </p:spPr>
      </p:pic>
      <p:pic>
        <p:nvPicPr>
          <p:cNvPr id="176" name="图片 47" descr="打印机.png"/>
          <p:cNvPicPr>
            <a:picLocks noChangeAspect="1"/>
          </p:cNvPicPr>
          <p:nvPr/>
        </p:nvPicPr>
        <p:blipFill>
          <a:blip r:embed="rId13" cstate="print"/>
          <a:stretch>
            <a:fillRect/>
          </a:stretch>
        </p:blipFill>
        <p:spPr bwMode="gray">
          <a:xfrm>
            <a:off x="4579838" y="5592272"/>
            <a:ext cx="334175" cy="266004"/>
          </a:xfrm>
          <a:prstGeom prst="rect">
            <a:avLst/>
          </a:prstGeom>
        </p:spPr>
      </p:pic>
      <p:pic>
        <p:nvPicPr>
          <p:cNvPr id="177" name="图片 157" descr="故障链路.png"/>
          <p:cNvPicPr>
            <a:picLocks noChangeAspect="1"/>
          </p:cNvPicPr>
          <p:nvPr/>
        </p:nvPicPr>
        <p:blipFill>
          <a:blip r:embed="rId14" cstate="print"/>
          <a:stretch>
            <a:fillRect/>
          </a:stretch>
        </p:blipFill>
        <p:spPr bwMode="gray">
          <a:xfrm>
            <a:off x="4126537" y="5600262"/>
            <a:ext cx="335297" cy="250025"/>
          </a:xfrm>
          <a:prstGeom prst="rect">
            <a:avLst/>
          </a:prstGeom>
        </p:spPr>
      </p:pic>
      <p:sp>
        <p:nvSpPr>
          <p:cNvPr id="178" name="TextBox 85"/>
          <p:cNvSpPr txBox="1"/>
          <p:nvPr/>
        </p:nvSpPr>
        <p:spPr bwMode="gray">
          <a:xfrm>
            <a:off x="446079" y="2114052"/>
            <a:ext cx="1008609"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Egress zone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TextBox 86"/>
          <p:cNvSpPr txBox="1"/>
          <p:nvPr/>
        </p:nvSpPr>
        <p:spPr bwMode="gray">
          <a:xfrm>
            <a:off x="446079" y="3314006"/>
            <a:ext cx="896399"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Core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TextBox 88"/>
          <p:cNvSpPr txBox="1"/>
          <p:nvPr/>
        </p:nvSpPr>
        <p:spPr bwMode="gray">
          <a:xfrm>
            <a:off x="446079" y="3953662"/>
            <a:ext cx="1436612" cy="276999"/>
          </a:xfrm>
          <a:prstGeom prst="rect">
            <a:avLst/>
          </a:prstGeom>
          <a:noFill/>
        </p:spPr>
        <p:txBody>
          <a:bodyPr wrap="none" rtlCol="0">
            <a:spAutoFit/>
          </a:bodyPr>
          <a:lstStyle/>
          <a:p>
            <a:pPr fontAlgn="ctr">
              <a:spcBef>
                <a:spcPts val="0"/>
              </a:spcBef>
              <a:spcAft>
                <a:spcPts val="0"/>
              </a:spcAft>
            </a:pPr>
            <a:r>
              <a:rPr lang="en-US" sz="1200" smtClean="0">
                <a:solidFill>
                  <a:prstClr val="black"/>
                </a:solidFill>
                <a:latin typeface="Huawei Sans" panose="020C0503030203020204" pitchFamily="34" charset="0"/>
              </a:rPr>
              <a:t>Aggregation layer</a:t>
            </a:r>
            <a:endParaRPr lang="en-US" altLang="zh-CN"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TextBox 89"/>
          <p:cNvSpPr txBox="1"/>
          <p:nvPr/>
        </p:nvSpPr>
        <p:spPr bwMode="gray">
          <a:xfrm>
            <a:off x="446079" y="5171709"/>
            <a:ext cx="1029449" cy="276999"/>
          </a:xfrm>
          <a:prstGeom prst="rect">
            <a:avLst/>
          </a:prstGeom>
          <a:noFill/>
        </p:spPr>
        <p:txBody>
          <a:bodyPr wrap="none" rtlCol="0">
            <a:spAutoFit/>
          </a:bodyPr>
          <a:lstStyle/>
          <a:p>
            <a:pPr fontAlgn="ctr">
              <a:spcBef>
                <a:spcPts val="0"/>
              </a:spcBef>
              <a:spcAft>
                <a:spcPts val="0"/>
              </a:spcAft>
            </a:pPr>
            <a:r>
              <a:rPr lang="en-US" sz="1200" smtClean="0">
                <a:solidFill>
                  <a:prstClr val="black"/>
                </a:solidFill>
                <a:latin typeface="Huawei Sans" panose="020C0503030203020204" pitchFamily="34" charset="0"/>
              </a:rPr>
              <a:t>Access layer</a:t>
            </a:r>
            <a:endParaRPr lang="en-US" altLang="zh-CN"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TextBox 91"/>
          <p:cNvSpPr txBox="1"/>
          <p:nvPr/>
        </p:nvSpPr>
        <p:spPr bwMode="gray">
          <a:xfrm>
            <a:off x="446079" y="5672271"/>
            <a:ext cx="1194558" cy="276999"/>
          </a:xfrm>
          <a:prstGeom prst="rect">
            <a:avLst/>
          </a:prstGeom>
          <a:noFill/>
        </p:spPr>
        <p:txBody>
          <a:bodyPr wrap="none" rtlCol="0">
            <a:spAutoFit/>
          </a:bodyPr>
          <a:lstStyle/>
          <a:p>
            <a:pPr fontAlgn="ctr">
              <a:spcBef>
                <a:spcPts val="0"/>
              </a:spcBef>
              <a:spcAft>
                <a:spcPts val="0"/>
              </a:spcAft>
            </a:pPr>
            <a:r>
              <a:rPr lang="en-US" sz="1200" smtClean="0">
                <a:solidFill>
                  <a:prstClr val="black"/>
                </a:solidFill>
                <a:latin typeface="Huawei Sans" panose="020C0503030203020204" pitchFamily="34" charset="0"/>
              </a:rPr>
              <a:t>Terminal layer</a:t>
            </a:r>
            <a:endParaRPr lang="en-US" altLang="zh-CN"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Oval 92"/>
          <p:cNvSpPr/>
          <p:nvPr/>
        </p:nvSpPr>
        <p:spPr bwMode="gray">
          <a:xfrm rot="18651691">
            <a:off x="3581300" y="3438606"/>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5" name="组合 35"/>
          <p:cNvGrpSpPr/>
          <p:nvPr/>
        </p:nvGrpSpPr>
        <p:grpSpPr bwMode="gray">
          <a:xfrm>
            <a:off x="2620693" y="1023140"/>
            <a:ext cx="633070" cy="358898"/>
            <a:chOff x="3269076" y="1744970"/>
            <a:chExt cx="1860118" cy="1054529"/>
          </a:xfrm>
          <a:solidFill>
            <a:schemeClr val="bg1">
              <a:lumMod val="85000"/>
            </a:schemeClr>
          </a:solidFill>
        </p:grpSpPr>
        <p:sp>
          <p:nvSpPr>
            <p:cNvPr id="187" name="矩形 36"/>
            <p:cNvSpPr/>
            <p:nvPr/>
          </p:nvSpPr>
          <p:spPr bwMode="gray">
            <a:xfrm>
              <a:off x="3495526" y="2457907"/>
              <a:ext cx="1426464" cy="341592"/>
            </a:xfrm>
            <a:prstGeom prst="rect">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86" name="TextBox 114"/>
          <p:cNvSpPr txBox="1"/>
          <p:nvPr/>
        </p:nvSpPr>
        <p:spPr bwMode="gray">
          <a:xfrm>
            <a:off x="2542729" y="1121348"/>
            <a:ext cx="788999"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smtClean="0">
                <a:solidFill>
                  <a:prstClr val="black"/>
                </a:solidFill>
                <a:latin typeface="Huawei Sans" panose="020C0503030203020204" pitchFamily="34" charset="0"/>
              </a:rPr>
              <a:t>Internet</a:t>
            </a:r>
            <a:endParaRPr kumimoji="0" lang="en-US" altLang="zh-CN"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4" name="组合 35"/>
          <p:cNvGrpSpPr/>
          <p:nvPr/>
        </p:nvGrpSpPr>
        <p:grpSpPr bwMode="gray">
          <a:xfrm>
            <a:off x="3434150" y="1023140"/>
            <a:ext cx="633070" cy="358898"/>
            <a:chOff x="3269076" y="1744970"/>
            <a:chExt cx="1860118" cy="1054529"/>
          </a:xfrm>
          <a:solidFill>
            <a:schemeClr val="bg1">
              <a:lumMod val="85000"/>
            </a:schemeClr>
          </a:solidFill>
        </p:grpSpPr>
        <p:sp>
          <p:nvSpPr>
            <p:cNvPr id="196" name="矩形 36"/>
            <p:cNvSpPr/>
            <p:nvPr/>
          </p:nvSpPr>
          <p:spPr bwMode="gray">
            <a:xfrm>
              <a:off x="3495526" y="2457907"/>
              <a:ext cx="1426464" cy="341592"/>
            </a:xfrm>
            <a:prstGeom prst="rect">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7"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20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20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20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20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20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5" name="TextBox 117"/>
          <p:cNvSpPr txBox="1"/>
          <p:nvPr/>
        </p:nvSpPr>
        <p:spPr bwMode="gray">
          <a:xfrm>
            <a:off x="3464390" y="1121348"/>
            <a:ext cx="572593"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smtClean="0">
                <a:solidFill>
                  <a:prstClr val="black"/>
                </a:solidFill>
                <a:latin typeface="Huawei Sans" panose="020C0503030203020204" pitchFamily="34" charset="0"/>
              </a:rPr>
              <a:t>WAN</a:t>
            </a:r>
            <a:endParaRPr kumimoji="0" lang="en-US" altLang="zh-CN"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2"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2747845" y="2016159"/>
            <a:ext cx="337091" cy="275801"/>
          </a:xfrm>
          <a:prstGeom prst="rect">
            <a:avLst/>
          </a:prstGeom>
        </p:spPr>
      </p:pic>
      <p:pic>
        <p:nvPicPr>
          <p:cNvPr id="203"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3582140" y="2016159"/>
            <a:ext cx="337091" cy="275801"/>
          </a:xfrm>
          <a:prstGeom prst="rect">
            <a:avLst/>
          </a:prstGeom>
        </p:spPr>
      </p:pic>
      <p:cxnSp>
        <p:nvCxnSpPr>
          <p:cNvPr id="204" name="Straight Connector 127"/>
          <p:cNvCxnSpPr>
            <a:stCxn id="202" idx="3"/>
            <a:endCxn id="203" idx="1"/>
          </p:cNvCxnSpPr>
          <p:nvPr/>
        </p:nvCxnSpPr>
        <p:spPr bwMode="gray">
          <a:xfrm>
            <a:off x="3084936" y="2154060"/>
            <a:ext cx="497204" cy="0"/>
          </a:xfrm>
          <a:prstGeom prst="line">
            <a:avLst/>
          </a:prstGeom>
          <a:noFill/>
          <a:ln w="19050" cap="flat" cmpd="sng" algn="ctr">
            <a:solidFill>
              <a:sysClr val="windowText" lastClr="000000"/>
            </a:solidFill>
            <a:prstDash val="sysDash"/>
            <a:miter lim="800000"/>
          </a:ln>
          <a:effectLst/>
        </p:spPr>
      </p:cxnSp>
      <p:pic>
        <p:nvPicPr>
          <p:cNvPr id="205" name="图片 102" descr="AC-蓝.png"/>
          <p:cNvPicPr>
            <a:picLocks noChangeAspect="1"/>
          </p:cNvPicPr>
          <p:nvPr/>
        </p:nvPicPr>
        <p:blipFill>
          <a:blip r:embed="rId4" cstate="print"/>
          <a:stretch>
            <a:fillRect/>
          </a:stretch>
        </p:blipFill>
        <p:spPr bwMode="gray">
          <a:xfrm>
            <a:off x="4550725" y="2867310"/>
            <a:ext cx="337091" cy="275802"/>
          </a:xfrm>
          <a:prstGeom prst="rect">
            <a:avLst/>
          </a:prstGeom>
        </p:spPr>
      </p:pic>
      <p:sp>
        <p:nvSpPr>
          <p:cNvPr id="206" name="圆角矩形 205"/>
          <p:cNvSpPr/>
          <p:nvPr/>
        </p:nvSpPr>
        <p:spPr bwMode="gray">
          <a:xfrm>
            <a:off x="4439282" y="2513475"/>
            <a:ext cx="1002778" cy="278033"/>
          </a:xfrm>
          <a:prstGeom prst="roundRect">
            <a:avLst>
              <a:gd name="adj" fmla="val 2563"/>
            </a:avLst>
          </a:prstGeom>
          <a:solidFill>
            <a:sysClr val="window" lastClr="FFFFFF">
              <a:lumMod val="95000"/>
            </a:sysClr>
          </a:solidFill>
          <a:ln w="12700" cap="flat" cmpd="sng" algn="ctr">
            <a:solidFill>
              <a:sysClr val="window" lastClr="FFFFFF">
                <a:lumMod val="75000"/>
              </a:sysClr>
            </a:solidFill>
            <a:prstDash val="sysDot"/>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TextBox 20"/>
          <p:cNvSpPr txBox="1"/>
          <p:nvPr/>
        </p:nvSpPr>
        <p:spPr bwMode="gray">
          <a:xfrm>
            <a:off x="4468364" y="2513224"/>
            <a:ext cx="938077" cy="276999"/>
          </a:xfrm>
          <a:prstGeom prst="rect">
            <a:avLst/>
          </a:prstGeom>
          <a:noFill/>
        </p:spPr>
        <p:txBody>
          <a:bodyPr wrap="none" rtlCol="0">
            <a:spAutoFit/>
          </a:bodyPr>
          <a:lstStyle/>
          <a:p>
            <a:pPr algn="ctr" fontAlgn="ctr">
              <a:spcBef>
                <a:spcPts val="0"/>
              </a:spcBef>
              <a:spcAft>
                <a:spcPts val="0"/>
              </a:spcAft>
            </a:pPr>
            <a:r>
              <a:rPr lang="en-US" sz="1200" dirty="0" smtClean="0">
                <a:solidFill>
                  <a:prstClr val="black"/>
                </a:solidFill>
                <a:latin typeface="Huawei Sans" panose="020C0503030203020204" pitchFamily="34" charset="0"/>
              </a:rPr>
              <a:t>O&amp;M zone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8" name="Straight Connector 79"/>
          <p:cNvCxnSpPr/>
          <p:nvPr/>
        </p:nvCxnSpPr>
        <p:spPr bwMode="gray">
          <a:xfrm flipH="1">
            <a:off x="2159288" y="2582674"/>
            <a:ext cx="1190149" cy="0"/>
          </a:xfrm>
          <a:prstGeom prst="line">
            <a:avLst/>
          </a:prstGeom>
          <a:noFill/>
          <a:ln w="19050" cap="flat" cmpd="sng" algn="ctr">
            <a:solidFill>
              <a:sysClr val="windowText" lastClr="000000"/>
            </a:solidFill>
            <a:prstDash val="solid"/>
            <a:miter lim="800000"/>
          </a:ln>
          <a:effectLst/>
        </p:spPr>
      </p:cxnSp>
      <p:cxnSp>
        <p:nvCxnSpPr>
          <p:cNvPr id="209" name="Straight Connector 79"/>
          <p:cNvCxnSpPr/>
          <p:nvPr/>
        </p:nvCxnSpPr>
        <p:spPr bwMode="gray">
          <a:xfrm flipH="1">
            <a:off x="2159288" y="2642045"/>
            <a:ext cx="430513" cy="0"/>
          </a:xfrm>
          <a:prstGeom prst="line">
            <a:avLst/>
          </a:prstGeom>
          <a:noFill/>
          <a:ln w="19050" cap="flat" cmpd="sng" algn="ctr">
            <a:solidFill>
              <a:sysClr val="windowText" lastClr="000000"/>
            </a:solidFill>
            <a:prstDash val="solid"/>
            <a:miter lim="800000"/>
          </a:ln>
          <a:effectLst/>
        </p:spPr>
      </p:cxnSp>
      <p:sp>
        <p:nvSpPr>
          <p:cNvPr id="210" name="Freeform 159"/>
          <p:cNvSpPr/>
          <p:nvPr/>
        </p:nvSpPr>
        <p:spPr bwMode="gray">
          <a:xfrm flipH="1">
            <a:off x="1461378" y="2289711"/>
            <a:ext cx="1012066"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bIns="144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lumMod val="50000"/>
                  </a:prstClr>
                </a:solidFill>
                <a:latin typeface="Huawei Sans" panose="020C0503030203020204" pitchFamily="34" charset="0"/>
              </a:rPr>
              <a:t>Data center</a:t>
            </a:r>
            <a:endParaRPr kumimoji="0" lang="en-US" sz="1200" b="1"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1" name="Straight Connector 79"/>
          <p:cNvCxnSpPr/>
          <p:nvPr/>
        </p:nvCxnSpPr>
        <p:spPr bwMode="gray">
          <a:xfrm flipH="1">
            <a:off x="3253763" y="2642045"/>
            <a:ext cx="1185521" cy="0"/>
          </a:xfrm>
          <a:prstGeom prst="line">
            <a:avLst/>
          </a:prstGeom>
          <a:noFill/>
          <a:ln w="19050" cap="flat" cmpd="sng" algn="ctr">
            <a:solidFill>
              <a:sysClr val="windowText" lastClr="000000"/>
            </a:solidFill>
            <a:prstDash val="solid"/>
            <a:miter lim="800000"/>
          </a:ln>
          <a:effectLst/>
        </p:spPr>
      </p:cxnSp>
      <p:sp>
        <p:nvSpPr>
          <p:cNvPr id="106" name="圆角矩形 105"/>
          <p:cNvSpPr/>
          <p:nvPr/>
        </p:nvSpPr>
        <p:spPr bwMode="gray">
          <a:xfrm>
            <a:off x="5734877" y="1313789"/>
            <a:ext cx="6014211" cy="1826976"/>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74625" indent="-174625" fontAlgn="ctr">
              <a:spcBef>
                <a:spcPts val="0"/>
              </a:spcBef>
              <a:spcAft>
                <a:spcPts val="1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There are about 3000 wireless and wired terminals in total, so the campus network needs to provide both wireless and wired access services.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1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Network segments are divided based on departments and services. The gateways are configured on aggregation switches, and terminal addresses are automatically allocated.</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1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Network devices are centrally managed and monitored.</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1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Unified policy control is implemented for access users, and the intranet is protected from attacks from external networks.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1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Network reliability must be ensured.</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文本框 106"/>
          <p:cNvSpPr txBox="1"/>
          <p:nvPr/>
        </p:nvSpPr>
        <p:spPr bwMode="gray">
          <a:xfrm>
            <a:off x="5734879" y="964097"/>
            <a:ext cx="6014210" cy="300656"/>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400" dirty="0" smtClean="0">
                <a:latin typeface="Huawei Sans" panose="020C0503030203020204" pitchFamily="34" charset="0"/>
              </a:rPr>
              <a:t>Network requirements</a:t>
            </a:r>
            <a:endParaRPr lang="en-US" altLang="zh-CN" sz="1400" dirty="0">
              <a:latin typeface="Huawei Sans" panose="020C0503030203020204" pitchFamily="34" charset="0"/>
              <a:sym typeface="Huawei Sans" panose="020C0503030203020204" pitchFamily="34" charset="0"/>
            </a:endParaRPr>
          </a:p>
        </p:txBody>
      </p:sp>
      <p:sp>
        <p:nvSpPr>
          <p:cNvPr id="108" name="圆角矩形 107"/>
          <p:cNvSpPr/>
          <p:nvPr/>
        </p:nvSpPr>
        <p:spPr bwMode="gray">
          <a:xfrm>
            <a:off x="5734877" y="3534657"/>
            <a:ext cx="6014211" cy="2639900"/>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74625" indent="-174625" fontAlgn="ctr">
              <a:spcBef>
                <a:spcPts val="0"/>
              </a:spcBef>
              <a:spcAft>
                <a:spcPts val="1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Access, aggregation, and core switches are stacked or set up a CSS, and Eth-Trunks are configured on uplinks to ensure reliability.</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1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The AC + Fit AP wireless networking mode is used, and hot standby is configured between ACs to ensure wireless network reliability. VLANs are configured on access switches to differentiate users on different service network segments, and IP addresses are allocated to these users by the corresponding aggregation switches through DHCP. Single-area OSPF is deployed on aggregation devices and upper-layer devices.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1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Access authentication is deployed for all users on the network, and corresponding policies are configured using ACLs.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1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Firewalls are deployed in the egress zone and security </a:t>
            </a:r>
            <a:r>
              <a:rPr lang="en-US" altLang="zh-CN" sz="1200" dirty="0" smtClean="0">
                <a:solidFill>
                  <a:schemeClr val="tx1"/>
                </a:solidFill>
                <a:latin typeface="Huawei Sans" panose="020C0503030203020204" pitchFamily="34" charset="0"/>
              </a:rPr>
              <a:t>zone</a:t>
            </a:r>
            <a:r>
              <a:rPr lang="en-US" sz="1200" dirty="0" smtClean="0">
                <a:solidFill>
                  <a:schemeClr val="tx1"/>
                </a:solidFill>
                <a:latin typeface="Huawei Sans" panose="020C0503030203020204" pitchFamily="34" charset="0"/>
              </a:rPr>
              <a:t>s are configured to control traffic.</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1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SNMP is enabled on all devices on the network, and the network management software is used to manage and maintain network devices in a unified manner.</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文本框 183"/>
          <p:cNvSpPr txBox="1"/>
          <p:nvPr/>
        </p:nvSpPr>
        <p:spPr bwMode="gray">
          <a:xfrm>
            <a:off x="5734879" y="3180483"/>
            <a:ext cx="6014210" cy="300656"/>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a:defRPr sz="1600">
                <a:solidFill>
                  <a:srgbClr val="30B5C5"/>
                </a:solidFill>
                <a:latin typeface="Arial" panose="020C0503030203020204" pitchFamily="34" charset="0"/>
                <a:ea typeface="方正兰亭黑简体" panose="02000000000000000000" pitchFamily="2" charset="-122"/>
              </a:defRPr>
            </a:lvl1pPr>
          </a:lstStyle>
          <a:p>
            <a:pPr fontAlgn="ctr"/>
            <a:r>
              <a:rPr lang="en-US" sz="1400" dirty="0" smtClean="0">
                <a:latin typeface="Huawei Sans" panose="020C0503030203020204" pitchFamily="34" charset="0"/>
              </a:rPr>
              <a:t>Solution</a:t>
            </a:r>
            <a:endParaRPr lang="en-US" altLang="zh-CN" sz="14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50264048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normAutofit/>
          </a:bodyPr>
          <a:lstStyle/>
          <a:p>
            <a:r>
              <a:rPr lang="en-US" smtClean="0"/>
              <a:t>Case 2 - Virtualized Campus Network</a:t>
            </a:r>
            <a:endParaRPr lang="en-US" altLang="zh-CN">
              <a:sym typeface="Huawei Sans" panose="020C0503030203020204" pitchFamily="34" charset="0"/>
            </a:endParaRPr>
          </a:p>
        </p:txBody>
      </p:sp>
      <p:cxnSp>
        <p:nvCxnSpPr>
          <p:cNvPr id="109" name="Straight Connector 79"/>
          <p:cNvCxnSpPr/>
          <p:nvPr/>
        </p:nvCxnSpPr>
        <p:spPr bwMode="gray">
          <a:xfrm flipH="1">
            <a:off x="3779576" y="2702295"/>
            <a:ext cx="309238" cy="330261"/>
          </a:xfrm>
          <a:prstGeom prst="line">
            <a:avLst/>
          </a:prstGeom>
          <a:noFill/>
          <a:ln w="19050" cap="flat" cmpd="sng" algn="ctr">
            <a:solidFill>
              <a:sysClr val="windowText" lastClr="000000"/>
            </a:solidFill>
            <a:prstDash val="solid"/>
            <a:miter lim="800000"/>
          </a:ln>
          <a:effectLst/>
        </p:spPr>
      </p:cxnSp>
      <p:cxnSp>
        <p:nvCxnSpPr>
          <p:cNvPr id="110" name="Straight Connector 79"/>
          <p:cNvCxnSpPr/>
          <p:nvPr/>
        </p:nvCxnSpPr>
        <p:spPr bwMode="gray">
          <a:xfrm flipH="1">
            <a:off x="4082926" y="2704518"/>
            <a:ext cx="1185521" cy="0"/>
          </a:xfrm>
          <a:prstGeom prst="line">
            <a:avLst/>
          </a:prstGeom>
          <a:noFill/>
          <a:ln w="19050" cap="flat" cmpd="sng" algn="ctr">
            <a:solidFill>
              <a:sysClr val="windowText" lastClr="000000"/>
            </a:solidFill>
            <a:prstDash val="solid"/>
            <a:miter lim="800000"/>
          </a:ln>
          <a:effectLst/>
        </p:spPr>
      </p:cxnSp>
      <p:cxnSp>
        <p:nvCxnSpPr>
          <p:cNvPr id="111" name="Straight Connector 79"/>
          <p:cNvCxnSpPr/>
          <p:nvPr/>
        </p:nvCxnSpPr>
        <p:spPr bwMode="gray">
          <a:xfrm flipH="1">
            <a:off x="2953991" y="2639822"/>
            <a:ext cx="309238" cy="330261"/>
          </a:xfrm>
          <a:prstGeom prst="line">
            <a:avLst/>
          </a:prstGeom>
          <a:noFill/>
          <a:ln w="19050" cap="flat" cmpd="sng" algn="ctr">
            <a:solidFill>
              <a:sysClr val="windowText" lastClr="000000"/>
            </a:solidFill>
            <a:prstDash val="solid"/>
            <a:miter lim="800000"/>
          </a:ln>
          <a:effectLst/>
        </p:spPr>
      </p:cxnSp>
      <p:cxnSp>
        <p:nvCxnSpPr>
          <p:cNvPr id="112" name="Straight Connector 79"/>
          <p:cNvCxnSpPr/>
          <p:nvPr/>
        </p:nvCxnSpPr>
        <p:spPr bwMode="gray">
          <a:xfrm flipH="1" flipV="1">
            <a:off x="3342203" y="2584599"/>
            <a:ext cx="343673" cy="363166"/>
          </a:xfrm>
          <a:prstGeom prst="line">
            <a:avLst/>
          </a:prstGeom>
          <a:noFill/>
          <a:ln w="19050" cap="flat" cmpd="sng" algn="ctr">
            <a:solidFill>
              <a:sysClr val="windowText" lastClr="000000"/>
            </a:solidFill>
            <a:prstDash val="solid"/>
            <a:miter lim="800000"/>
          </a:ln>
          <a:effectLst/>
        </p:spPr>
      </p:cxnSp>
      <p:cxnSp>
        <p:nvCxnSpPr>
          <p:cNvPr id="113" name="Straight Connector 79"/>
          <p:cNvCxnSpPr/>
          <p:nvPr/>
        </p:nvCxnSpPr>
        <p:spPr bwMode="gray">
          <a:xfrm flipH="1" flipV="1">
            <a:off x="2586764" y="2642045"/>
            <a:ext cx="343673" cy="363166"/>
          </a:xfrm>
          <a:prstGeom prst="line">
            <a:avLst/>
          </a:prstGeom>
          <a:noFill/>
          <a:ln w="19050" cap="flat" cmpd="sng" algn="ctr">
            <a:solidFill>
              <a:sysClr val="windowText" lastClr="000000"/>
            </a:solidFill>
            <a:prstDash val="solid"/>
            <a:miter lim="800000"/>
          </a:ln>
          <a:effectLst/>
        </p:spPr>
      </p:cxnSp>
      <p:cxnSp>
        <p:nvCxnSpPr>
          <p:cNvPr id="114" name="Straight Connector 79"/>
          <p:cNvCxnSpPr/>
          <p:nvPr/>
        </p:nvCxnSpPr>
        <p:spPr bwMode="gray">
          <a:xfrm flipH="1">
            <a:off x="3868363" y="3005211"/>
            <a:ext cx="887838" cy="1"/>
          </a:xfrm>
          <a:prstGeom prst="line">
            <a:avLst/>
          </a:prstGeom>
          <a:noFill/>
          <a:ln w="19050" cap="flat" cmpd="sng" algn="ctr">
            <a:solidFill>
              <a:sysClr val="windowText" lastClr="000000"/>
            </a:solidFill>
            <a:prstDash val="solid"/>
            <a:miter lim="800000"/>
          </a:ln>
          <a:effectLst/>
        </p:spPr>
      </p:cxnSp>
      <p:cxnSp>
        <p:nvCxnSpPr>
          <p:cNvPr id="115" name="Straight Connector 76"/>
          <p:cNvCxnSpPr/>
          <p:nvPr/>
        </p:nvCxnSpPr>
        <p:spPr bwMode="gray">
          <a:xfrm>
            <a:off x="537386" y="2407372"/>
            <a:ext cx="4611636" cy="0"/>
          </a:xfrm>
          <a:prstGeom prst="line">
            <a:avLst/>
          </a:prstGeom>
          <a:noFill/>
          <a:ln w="19050" cap="flat" cmpd="sng" algn="ctr">
            <a:solidFill>
              <a:sysClr val="window" lastClr="FFFFFF">
                <a:lumMod val="85000"/>
              </a:sysClr>
            </a:solidFill>
            <a:prstDash val="sysDot"/>
            <a:miter lim="800000"/>
          </a:ln>
          <a:effectLst/>
        </p:spPr>
      </p:cxnSp>
      <p:cxnSp>
        <p:nvCxnSpPr>
          <p:cNvPr id="116" name="Straight Connector 77"/>
          <p:cNvCxnSpPr/>
          <p:nvPr/>
        </p:nvCxnSpPr>
        <p:spPr bwMode="gray">
          <a:xfrm>
            <a:off x="537386" y="1478391"/>
            <a:ext cx="4611636" cy="0"/>
          </a:xfrm>
          <a:prstGeom prst="line">
            <a:avLst/>
          </a:prstGeom>
          <a:noFill/>
          <a:ln w="19050" cap="flat" cmpd="sng" algn="ctr">
            <a:solidFill>
              <a:sysClr val="window" lastClr="FFFFFF">
                <a:lumMod val="85000"/>
              </a:sysClr>
            </a:solidFill>
            <a:prstDash val="sysDot"/>
            <a:miter lim="800000"/>
          </a:ln>
          <a:effectLst/>
        </p:spPr>
      </p:cxnSp>
      <p:cxnSp>
        <p:nvCxnSpPr>
          <p:cNvPr id="117" name="Straight Connector 78"/>
          <p:cNvCxnSpPr/>
          <p:nvPr/>
        </p:nvCxnSpPr>
        <p:spPr bwMode="gray">
          <a:xfrm>
            <a:off x="537386" y="3570208"/>
            <a:ext cx="4611636" cy="0"/>
          </a:xfrm>
          <a:prstGeom prst="line">
            <a:avLst/>
          </a:prstGeom>
          <a:noFill/>
          <a:ln w="19050" cap="flat" cmpd="sng" algn="ctr">
            <a:solidFill>
              <a:sysClr val="window" lastClr="FFFFFF">
                <a:lumMod val="85000"/>
              </a:sysClr>
            </a:solidFill>
            <a:prstDash val="sysDot"/>
            <a:miter lim="800000"/>
          </a:ln>
          <a:effectLst/>
        </p:spPr>
      </p:cxnSp>
      <p:cxnSp>
        <p:nvCxnSpPr>
          <p:cNvPr id="118" name="Straight Connector 80"/>
          <p:cNvCxnSpPr/>
          <p:nvPr/>
        </p:nvCxnSpPr>
        <p:spPr bwMode="gray">
          <a:xfrm>
            <a:off x="537386" y="4259225"/>
            <a:ext cx="4611636" cy="0"/>
          </a:xfrm>
          <a:prstGeom prst="line">
            <a:avLst/>
          </a:prstGeom>
          <a:noFill/>
          <a:ln w="19050" cap="flat" cmpd="sng" algn="ctr">
            <a:solidFill>
              <a:sysClr val="window" lastClr="FFFFFF">
                <a:lumMod val="85000"/>
              </a:sysClr>
            </a:solidFill>
            <a:prstDash val="sysDot"/>
            <a:miter lim="800000"/>
          </a:ln>
          <a:effectLst/>
        </p:spPr>
      </p:cxnSp>
      <p:cxnSp>
        <p:nvCxnSpPr>
          <p:cNvPr id="119" name="Straight Connector 81"/>
          <p:cNvCxnSpPr/>
          <p:nvPr/>
        </p:nvCxnSpPr>
        <p:spPr bwMode="gray">
          <a:xfrm>
            <a:off x="537386" y="5459180"/>
            <a:ext cx="4611636" cy="0"/>
          </a:xfrm>
          <a:prstGeom prst="line">
            <a:avLst/>
          </a:prstGeom>
          <a:noFill/>
          <a:ln w="19050" cap="flat" cmpd="sng" algn="ctr">
            <a:solidFill>
              <a:sysClr val="window" lastClr="FFFFFF">
                <a:lumMod val="85000"/>
              </a:sysClr>
            </a:solidFill>
            <a:prstDash val="sysDot"/>
            <a:miter lim="800000"/>
          </a:ln>
          <a:effectLst/>
        </p:spPr>
      </p:cxnSp>
      <p:cxnSp>
        <p:nvCxnSpPr>
          <p:cNvPr id="120" name="Straight Connector 82"/>
          <p:cNvCxnSpPr/>
          <p:nvPr/>
        </p:nvCxnSpPr>
        <p:spPr bwMode="gray">
          <a:xfrm>
            <a:off x="537386" y="5959743"/>
            <a:ext cx="4611636" cy="0"/>
          </a:xfrm>
          <a:prstGeom prst="line">
            <a:avLst/>
          </a:prstGeom>
          <a:noFill/>
          <a:ln w="19050" cap="flat" cmpd="sng" algn="ctr">
            <a:solidFill>
              <a:sysClr val="window" lastClr="FFFFFF">
                <a:lumMod val="85000"/>
              </a:sysClr>
            </a:solidFill>
            <a:prstDash val="sysDot"/>
            <a:miter lim="800000"/>
          </a:ln>
          <a:effectLst/>
        </p:spPr>
      </p:cxnSp>
      <p:pic>
        <p:nvPicPr>
          <p:cNvPr id="121" name="图片 105" descr="AP.png"/>
          <p:cNvPicPr>
            <a:picLocks noChangeAspect="1"/>
          </p:cNvPicPr>
          <p:nvPr/>
        </p:nvPicPr>
        <p:blipFill>
          <a:blip r:embed="rId3" cstate="print"/>
          <a:stretch>
            <a:fillRect/>
          </a:stretch>
        </p:blipFill>
        <p:spPr bwMode="gray">
          <a:xfrm>
            <a:off x="4592941" y="5159297"/>
            <a:ext cx="335297" cy="274335"/>
          </a:xfrm>
          <a:prstGeom prst="rect">
            <a:avLst/>
          </a:prstGeom>
        </p:spPr>
      </p:pic>
      <p:cxnSp>
        <p:nvCxnSpPr>
          <p:cNvPr id="122" name="Straight Connector 74"/>
          <p:cNvCxnSpPr>
            <a:stCxn id="121" idx="0"/>
            <a:endCxn id="152" idx="2"/>
          </p:cNvCxnSpPr>
          <p:nvPr/>
        </p:nvCxnSpPr>
        <p:spPr bwMode="gray">
          <a:xfrm flipV="1">
            <a:off x="4760590" y="4927200"/>
            <a:ext cx="927" cy="232097"/>
          </a:xfrm>
          <a:prstGeom prst="line">
            <a:avLst/>
          </a:prstGeom>
          <a:noFill/>
          <a:ln w="19050" cap="flat" cmpd="sng" algn="ctr">
            <a:solidFill>
              <a:sysClr val="windowText" lastClr="000000"/>
            </a:solidFill>
            <a:prstDash val="solid"/>
            <a:miter lim="800000"/>
          </a:ln>
          <a:effectLst/>
        </p:spPr>
      </p:cxnSp>
      <p:pic>
        <p:nvPicPr>
          <p:cNvPr id="123" name="图片 105" descr="AP.png"/>
          <p:cNvPicPr>
            <a:picLocks noChangeAspect="1"/>
          </p:cNvPicPr>
          <p:nvPr/>
        </p:nvPicPr>
        <p:blipFill>
          <a:blip r:embed="rId3" cstate="print"/>
          <a:stretch>
            <a:fillRect/>
          </a:stretch>
        </p:blipFill>
        <p:spPr bwMode="gray">
          <a:xfrm>
            <a:off x="2578375" y="5159297"/>
            <a:ext cx="335297" cy="274335"/>
          </a:xfrm>
          <a:prstGeom prst="rect">
            <a:avLst/>
          </a:prstGeom>
        </p:spPr>
      </p:pic>
      <p:pic>
        <p:nvPicPr>
          <p:cNvPr id="124" name="图片 102" descr="AC-蓝.png"/>
          <p:cNvPicPr>
            <a:picLocks noChangeAspect="1"/>
          </p:cNvPicPr>
          <p:nvPr/>
        </p:nvPicPr>
        <p:blipFill>
          <a:blip r:embed="rId4" cstate="print"/>
          <a:stretch>
            <a:fillRect/>
          </a:stretch>
        </p:blipFill>
        <p:spPr bwMode="gray">
          <a:xfrm>
            <a:off x="1825774" y="2867310"/>
            <a:ext cx="337091" cy="275802"/>
          </a:xfrm>
          <a:prstGeom prst="rect">
            <a:avLst/>
          </a:prstGeom>
        </p:spPr>
      </p:pic>
      <p:pic>
        <p:nvPicPr>
          <p:cNvPr id="125" name="图片 86" descr="核心交换机.png"/>
          <p:cNvPicPr>
            <a:picLocks noChangeAspect="1"/>
          </p:cNvPicPr>
          <p:nvPr/>
        </p:nvPicPr>
        <p:blipFill>
          <a:blip r:embed="rId5" cstate="print"/>
          <a:stretch>
            <a:fillRect/>
          </a:stretch>
        </p:blipFill>
        <p:spPr bwMode="gray">
          <a:xfrm>
            <a:off x="2764893" y="2868044"/>
            <a:ext cx="335297" cy="274335"/>
          </a:xfrm>
          <a:prstGeom prst="rect">
            <a:avLst/>
          </a:prstGeom>
        </p:spPr>
      </p:pic>
      <p:pic>
        <p:nvPicPr>
          <p:cNvPr id="126" name="图片 86" descr="核心交换机.png"/>
          <p:cNvPicPr>
            <a:picLocks noChangeAspect="1"/>
          </p:cNvPicPr>
          <p:nvPr/>
        </p:nvPicPr>
        <p:blipFill>
          <a:blip r:embed="rId5" cstate="print"/>
          <a:stretch>
            <a:fillRect/>
          </a:stretch>
        </p:blipFill>
        <p:spPr bwMode="gray">
          <a:xfrm>
            <a:off x="3586615" y="2868044"/>
            <a:ext cx="335297" cy="274335"/>
          </a:xfrm>
          <a:prstGeom prst="rect">
            <a:avLst/>
          </a:prstGeom>
        </p:spPr>
      </p:pic>
      <p:cxnSp>
        <p:nvCxnSpPr>
          <p:cNvPr id="127" name="Straight Connector 13"/>
          <p:cNvCxnSpPr>
            <a:stCxn id="125" idx="3"/>
            <a:endCxn id="126" idx="1"/>
          </p:cNvCxnSpPr>
          <p:nvPr/>
        </p:nvCxnSpPr>
        <p:spPr bwMode="gray">
          <a:xfrm>
            <a:off x="3100190" y="3005212"/>
            <a:ext cx="486425" cy="0"/>
          </a:xfrm>
          <a:prstGeom prst="line">
            <a:avLst/>
          </a:prstGeom>
          <a:noFill/>
          <a:ln w="19050" cap="flat" cmpd="sng" algn="ctr">
            <a:solidFill>
              <a:srgbClr val="0070C0"/>
            </a:solidFill>
            <a:prstDash val="solid"/>
            <a:miter lim="800000"/>
          </a:ln>
          <a:effectLst/>
        </p:spPr>
      </p:cxnSp>
      <p:pic>
        <p:nvPicPr>
          <p:cNvPr id="128" name="图片 87" descr="汇聚交换机.png"/>
          <p:cNvPicPr>
            <a:picLocks noChangeAspect="1"/>
          </p:cNvPicPr>
          <p:nvPr/>
        </p:nvPicPr>
        <p:blipFill>
          <a:blip r:embed="rId6" cstate="print"/>
          <a:stretch>
            <a:fillRect/>
          </a:stretch>
        </p:blipFill>
        <p:spPr bwMode="gray">
          <a:xfrm>
            <a:off x="1759613" y="3770805"/>
            <a:ext cx="335297" cy="274335"/>
          </a:xfrm>
          <a:prstGeom prst="rect">
            <a:avLst/>
          </a:prstGeom>
        </p:spPr>
      </p:pic>
      <p:pic>
        <p:nvPicPr>
          <p:cNvPr id="129" name="图片 87" descr="汇聚交换机.png"/>
          <p:cNvPicPr>
            <a:picLocks noChangeAspect="1"/>
          </p:cNvPicPr>
          <p:nvPr/>
        </p:nvPicPr>
        <p:blipFill>
          <a:blip r:embed="rId6" cstate="print"/>
          <a:stretch>
            <a:fillRect/>
          </a:stretch>
        </p:blipFill>
        <p:spPr bwMode="gray">
          <a:xfrm>
            <a:off x="2579362" y="3770805"/>
            <a:ext cx="335297" cy="274335"/>
          </a:xfrm>
          <a:prstGeom prst="rect">
            <a:avLst/>
          </a:prstGeom>
        </p:spPr>
      </p:pic>
      <p:cxnSp>
        <p:nvCxnSpPr>
          <p:cNvPr id="130" name="Straight Connector 16"/>
          <p:cNvCxnSpPr>
            <a:stCxn id="128" idx="3"/>
            <a:endCxn id="129" idx="1"/>
          </p:cNvCxnSpPr>
          <p:nvPr/>
        </p:nvCxnSpPr>
        <p:spPr bwMode="gray">
          <a:xfrm>
            <a:off x="2094910" y="3907973"/>
            <a:ext cx="484452" cy="0"/>
          </a:xfrm>
          <a:prstGeom prst="line">
            <a:avLst/>
          </a:prstGeom>
          <a:noFill/>
          <a:ln w="19050" cap="flat" cmpd="sng" algn="ctr">
            <a:solidFill>
              <a:srgbClr val="0070C0"/>
            </a:solidFill>
            <a:prstDash val="solid"/>
            <a:miter lim="800000"/>
          </a:ln>
          <a:effectLst/>
        </p:spPr>
      </p:cxnSp>
      <p:cxnSp>
        <p:nvCxnSpPr>
          <p:cNvPr id="131" name="Straight Connector 19"/>
          <p:cNvCxnSpPr/>
          <p:nvPr/>
        </p:nvCxnSpPr>
        <p:spPr bwMode="gray">
          <a:xfrm>
            <a:off x="3672299" y="6082853"/>
            <a:ext cx="268482" cy="0"/>
          </a:xfrm>
          <a:prstGeom prst="line">
            <a:avLst/>
          </a:prstGeom>
          <a:noFill/>
          <a:ln w="19050" cap="flat" cmpd="sng" algn="ctr">
            <a:solidFill>
              <a:srgbClr val="0070C0"/>
            </a:solidFill>
            <a:prstDash val="solid"/>
            <a:miter lim="800000"/>
          </a:ln>
          <a:effectLst/>
        </p:spPr>
      </p:cxnSp>
      <p:sp>
        <p:nvSpPr>
          <p:cNvPr id="132" name="TextBox 20"/>
          <p:cNvSpPr txBox="1"/>
          <p:nvPr/>
        </p:nvSpPr>
        <p:spPr bwMode="gray">
          <a:xfrm>
            <a:off x="3940781" y="5951013"/>
            <a:ext cx="1223412" cy="276999"/>
          </a:xfrm>
          <a:prstGeom prst="rect">
            <a:avLst/>
          </a:prstGeom>
          <a:noFill/>
        </p:spPr>
        <p:txBody>
          <a:bodyPr wrap="none" rtlCol="0">
            <a:spAutoFit/>
          </a:bodyPr>
          <a:lstStyle/>
          <a:p>
            <a:pPr fontAlgn="ctr">
              <a:spcBef>
                <a:spcPts val="0"/>
              </a:spcBef>
              <a:spcAft>
                <a:spcPts val="0"/>
              </a:spcAft>
            </a:pPr>
            <a:r>
              <a:rPr lang="en-US" sz="1200" err="1" smtClean="0">
                <a:solidFill>
                  <a:prstClr val="black"/>
                </a:solidFill>
                <a:latin typeface="Huawei Sans" panose="020C0503030203020204" pitchFamily="34" charset="0"/>
              </a:rPr>
              <a:t>iStack</a:t>
            </a:r>
            <a:r>
              <a:rPr lang="en-US" sz="1200" smtClean="0">
                <a:solidFill>
                  <a:prstClr val="black"/>
                </a:solidFill>
                <a:latin typeface="Huawei Sans" panose="020C0503030203020204" pitchFamily="34" charset="0"/>
              </a:rPr>
              <a:t>/CSS link</a:t>
            </a:r>
            <a:endParaRPr lang="en-US" altLang="zh-CN"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3" name="图片 87" descr="汇聚交换机.png"/>
          <p:cNvPicPr>
            <a:picLocks noChangeAspect="1"/>
          </p:cNvPicPr>
          <p:nvPr/>
        </p:nvPicPr>
        <p:blipFill>
          <a:blip r:embed="rId6" cstate="print"/>
          <a:stretch>
            <a:fillRect/>
          </a:stretch>
        </p:blipFill>
        <p:spPr bwMode="gray">
          <a:xfrm>
            <a:off x="3773132" y="3770805"/>
            <a:ext cx="335297" cy="274335"/>
          </a:xfrm>
          <a:prstGeom prst="rect">
            <a:avLst/>
          </a:prstGeom>
        </p:spPr>
      </p:pic>
      <p:pic>
        <p:nvPicPr>
          <p:cNvPr id="134" name="图片 87" descr="汇聚交换机.png"/>
          <p:cNvPicPr>
            <a:picLocks noChangeAspect="1"/>
          </p:cNvPicPr>
          <p:nvPr/>
        </p:nvPicPr>
        <p:blipFill>
          <a:blip r:embed="rId6" cstate="print"/>
          <a:stretch>
            <a:fillRect/>
          </a:stretch>
        </p:blipFill>
        <p:spPr bwMode="gray">
          <a:xfrm>
            <a:off x="4593868" y="3770805"/>
            <a:ext cx="335297" cy="274335"/>
          </a:xfrm>
          <a:prstGeom prst="rect">
            <a:avLst/>
          </a:prstGeom>
        </p:spPr>
      </p:pic>
      <p:cxnSp>
        <p:nvCxnSpPr>
          <p:cNvPr id="135" name="Straight Connector 29"/>
          <p:cNvCxnSpPr>
            <a:stCxn id="133" idx="3"/>
            <a:endCxn id="134" idx="1"/>
          </p:cNvCxnSpPr>
          <p:nvPr/>
        </p:nvCxnSpPr>
        <p:spPr bwMode="gray">
          <a:xfrm>
            <a:off x="4108429" y="3907973"/>
            <a:ext cx="485439" cy="0"/>
          </a:xfrm>
          <a:prstGeom prst="line">
            <a:avLst/>
          </a:prstGeom>
          <a:noFill/>
          <a:ln w="19050" cap="flat" cmpd="sng" algn="ctr">
            <a:solidFill>
              <a:srgbClr val="0070C0"/>
            </a:solidFill>
            <a:prstDash val="solid"/>
            <a:miter lim="800000"/>
          </a:ln>
          <a:effectLst/>
        </p:spPr>
      </p:cxnSp>
      <p:cxnSp>
        <p:nvCxnSpPr>
          <p:cNvPr id="136" name="Straight Connector 30"/>
          <p:cNvCxnSpPr>
            <a:stCxn id="128" idx="0"/>
            <a:endCxn id="125" idx="2"/>
          </p:cNvCxnSpPr>
          <p:nvPr/>
        </p:nvCxnSpPr>
        <p:spPr bwMode="gray">
          <a:xfrm flipV="1">
            <a:off x="1927262" y="3142379"/>
            <a:ext cx="1005280" cy="628426"/>
          </a:xfrm>
          <a:prstGeom prst="line">
            <a:avLst/>
          </a:prstGeom>
          <a:noFill/>
          <a:ln w="19050" cap="flat" cmpd="sng" algn="ctr">
            <a:solidFill>
              <a:sysClr val="windowText" lastClr="000000"/>
            </a:solidFill>
            <a:prstDash val="solid"/>
            <a:miter lim="800000"/>
          </a:ln>
          <a:effectLst/>
        </p:spPr>
      </p:cxnSp>
      <p:cxnSp>
        <p:nvCxnSpPr>
          <p:cNvPr id="137" name="Straight Connector 33"/>
          <p:cNvCxnSpPr>
            <a:stCxn id="129" idx="0"/>
            <a:endCxn id="126" idx="2"/>
          </p:cNvCxnSpPr>
          <p:nvPr/>
        </p:nvCxnSpPr>
        <p:spPr bwMode="gray">
          <a:xfrm flipV="1">
            <a:off x="2747011" y="3142379"/>
            <a:ext cx="1007253" cy="628426"/>
          </a:xfrm>
          <a:prstGeom prst="line">
            <a:avLst/>
          </a:prstGeom>
          <a:noFill/>
          <a:ln w="19050" cap="flat" cmpd="sng" algn="ctr">
            <a:solidFill>
              <a:sysClr val="windowText" lastClr="000000"/>
            </a:solidFill>
            <a:prstDash val="solid"/>
            <a:miter lim="800000"/>
          </a:ln>
          <a:effectLst/>
        </p:spPr>
      </p:cxnSp>
      <p:cxnSp>
        <p:nvCxnSpPr>
          <p:cNvPr id="138" name="Straight Connector 36"/>
          <p:cNvCxnSpPr>
            <a:stCxn id="133" idx="0"/>
            <a:endCxn id="125" idx="2"/>
          </p:cNvCxnSpPr>
          <p:nvPr/>
        </p:nvCxnSpPr>
        <p:spPr bwMode="gray">
          <a:xfrm flipH="1" flipV="1">
            <a:off x="2932542" y="3142379"/>
            <a:ext cx="1008239" cy="628426"/>
          </a:xfrm>
          <a:prstGeom prst="line">
            <a:avLst/>
          </a:prstGeom>
          <a:noFill/>
          <a:ln w="19050" cap="flat" cmpd="sng" algn="ctr">
            <a:solidFill>
              <a:sysClr val="windowText" lastClr="000000"/>
            </a:solidFill>
            <a:prstDash val="solid"/>
            <a:miter lim="800000"/>
          </a:ln>
          <a:effectLst/>
        </p:spPr>
      </p:cxnSp>
      <p:cxnSp>
        <p:nvCxnSpPr>
          <p:cNvPr id="139" name="Straight Connector 39"/>
          <p:cNvCxnSpPr>
            <a:stCxn id="134" idx="0"/>
            <a:endCxn id="126" idx="2"/>
          </p:cNvCxnSpPr>
          <p:nvPr/>
        </p:nvCxnSpPr>
        <p:spPr bwMode="gray">
          <a:xfrm flipH="1" flipV="1">
            <a:off x="3754264" y="3142379"/>
            <a:ext cx="1007253" cy="628426"/>
          </a:xfrm>
          <a:prstGeom prst="line">
            <a:avLst/>
          </a:prstGeom>
          <a:noFill/>
          <a:ln w="19050" cap="flat" cmpd="sng" algn="ctr">
            <a:solidFill>
              <a:sysClr val="windowText" lastClr="000000"/>
            </a:solidFill>
            <a:prstDash val="solid"/>
            <a:miter lim="800000"/>
          </a:ln>
          <a:effectLst/>
        </p:spPr>
      </p:cxnSp>
      <p:sp>
        <p:nvSpPr>
          <p:cNvPr id="140" name="Oval 42"/>
          <p:cNvSpPr/>
          <p:nvPr/>
        </p:nvSpPr>
        <p:spPr bwMode="gray">
          <a:xfrm rot="3077028">
            <a:off x="2540570" y="3421118"/>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1" name="图片 106" descr="堆叠交换机蓝.png"/>
          <p:cNvPicPr>
            <a:picLocks noChangeAspect="1"/>
          </p:cNvPicPr>
          <p:nvPr/>
        </p:nvPicPr>
        <p:blipFill>
          <a:blip r:embed="rId7" cstate="print"/>
          <a:stretch>
            <a:fillRect/>
          </a:stretch>
        </p:blipFill>
        <p:spPr bwMode="gray">
          <a:xfrm>
            <a:off x="1758716" y="4651398"/>
            <a:ext cx="337091" cy="275802"/>
          </a:xfrm>
          <a:prstGeom prst="rect">
            <a:avLst/>
          </a:prstGeom>
        </p:spPr>
      </p:pic>
      <p:pic>
        <p:nvPicPr>
          <p:cNvPr id="142" name="图片 106" descr="堆叠交换机蓝.png"/>
          <p:cNvPicPr>
            <a:picLocks noChangeAspect="1"/>
          </p:cNvPicPr>
          <p:nvPr/>
        </p:nvPicPr>
        <p:blipFill>
          <a:blip r:embed="rId7" cstate="print"/>
          <a:stretch>
            <a:fillRect/>
          </a:stretch>
        </p:blipFill>
        <p:spPr bwMode="gray">
          <a:xfrm>
            <a:off x="2578465" y="4651398"/>
            <a:ext cx="337091" cy="275802"/>
          </a:xfrm>
          <a:prstGeom prst="rect">
            <a:avLst/>
          </a:prstGeom>
        </p:spPr>
      </p:pic>
      <p:cxnSp>
        <p:nvCxnSpPr>
          <p:cNvPr id="143" name="Straight Connector 34"/>
          <p:cNvCxnSpPr>
            <a:stCxn id="141" idx="0"/>
            <a:endCxn id="128" idx="2"/>
          </p:cNvCxnSpPr>
          <p:nvPr/>
        </p:nvCxnSpPr>
        <p:spPr bwMode="gray">
          <a:xfrm flipV="1">
            <a:off x="1927262" y="4045140"/>
            <a:ext cx="0" cy="606258"/>
          </a:xfrm>
          <a:prstGeom prst="line">
            <a:avLst/>
          </a:prstGeom>
          <a:noFill/>
          <a:ln w="19050" cap="flat" cmpd="sng" algn="ctr">
            <a:solidFill>
              <a:sysClr val="windowText" lastClr="000000"/>
            </a:solidFill>
            <a:prstDash val="solid"/>
            <a:miter lim="800000"/>
          </a:ln>
          <a:effectLst/>
        </p:spPr>
      </p:cxnSp>
      <p:cxnSp>
        <p:nvCxnSpPr>
          <p:cNvPr id="144" name="Straight Connector 35"/>
          <p:cNvCxnSpPr>
            <a:stCxn id="141" idx="0"/>
            <a:endCxn id="129" idx="2"/>
          </p:cNvCxnSpPr>
          <p:nvPr/>
        </p:nvCxnSpPr>
        <p:spPr bwMode="gray">
          <a:xfrm flipV="1">
            <a:off x="1927262" y="4045140"/>
            <a:ext cx="819749" cy="606258"/>
          </a:xfrm>
          <a:prstGeom prst="line">
            <a:avLst/>
          </a:prstGeom>
          <a:noFill/>
          <a:ln w="19050" cap="flat" cmpd="sng" algn="ctr">
            <a:solidFill>
              <a:sysClr val="windowText" lastClr="000000"/>
            </a:solidFill>
            <a:prstDash val="solid"/>
            <a:miter lim="800000"/>
          </a:ln>
          <a:effectLst/>
        </p:spPr>
      </p:cxnSp>
      <p:cxnSp>
        <p:nvCxnSpPr>
          <p:cNvPr id="145" name="Straight Connector 37"/>
          <p:cNvCxnSpPr>
            <a:stCxn id="142" idx="0"/>
            <a:endCxn id="128" idx="2"/>
          </p:cNvCxnSpPr>
          <p:nvPr/>
        </p:nvCxnSpPr>
        <p:spPr bwMode="gray">
          <a:xfrm flipH="1" flipV="1">
            <a:off x="1927262" y="4045140"/>
            <a:ext cx="819749" cy="606258"/>
          </a:xfrm>
          <a:prstGeom prst="line">
            <a:avLst/>
          </a:prstGeom>
          <a:noFill/>
          <a:ln w="19050" cap="flat" cmpd="sng" algn="ctr">
            <a:solidFill>
              <a:sysClr val="windowText" lastClr="000000"/>
            </a:solidFill>
            <a:prstDash val="solid"/>
            <a:miter lim="800000"/>
          </a:ln>
          <a:effectLst/>
        </p:spPr>
      </p:cxnSp>
      <p:cxnSp>
        <p:nvCxnSpPr>
          <p:cNvPr id="146" name="Straight Connector 38"/>
          <p:cNvCxnSpPr>
            <a:stCxn id="142" idx="0"/>
            <a:endCxn id="129" idx="2"/>
          </p:cNvCxnSpPr>
          <p:nvPr/>
        </p:nvCxnSpPr>
        <p:spPr bwMode="gray">
          <a:xfrm flipV="1">
            <a:off x="2747011" y="4045140"/>
            <a:ext cx="0" cy="606258"/>
          </a:xfrm>
          <a:prstGeom prst="line">
            <a:avLst/>
          </a:prstGeom>
          <a:noFill/>
          <a:ln w="19050" cap="flat" cmpd="sng" algn="ctr">
            <a:solidFill>
              <a:sysClr val="windowText" lastClr="000000"/>
            </a:solidFill>
            <a:prstDash val="solid"/>
            <a:miter lim="800000"/>
          </a:ln>
          <a:effectLst/>
        </p:spPr>
      </p:cxnSp>
      <p:grpSp>
        <p:nvGrpSpPr>
          <p:cNvPr id="147" name="Group 40"/>
          <p:cNvGrpSpPr/>
          <p:nvPr/>
        </p:nvGrpSpPr>
        <p:grpSpPr bwMode="gray">
          <a:xfrm>
            <a:off x="2206153" y="4757501"/>
            <a:ext cx="261965" cy="61979"/>
            <a:chOff x="559282" y="6488261"/>
            <a:chExt cx="261965" cy="61979"/>
          </a:xfrm>
          <a:solidFill>
            <a:sysClr val="window" lastClr="FFFFFF">
              <a:lumMod val="50000"/>
            </a:sysClr>
          </a:solidFill>
        </p:grpSpPr>
        <p:sp>
          <p:nvSpPr>
            <p:cNvPr id="148" name="Oval 41"/>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Oval 44"/>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Oval 45"/>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51" name="图片 106" descr="堆叠交换机蓝.png"/>
          <p:cNvPicPr>
            <a:picLocks noChangeAspect="1"/>
          </p:cNvPicPr>
          <p:nvPr/>
        </p:nvPicPr>
        <p:blipFill>
          <a:blip r:embed="rId7" cstate="print"/>
          <a:stretch>
            <a:fillRect/>
          </a:stretch>
        </p:blipFill>
        <p:spPr bwMode="gray">
          <a:xfrm>
            <a:off x="3772235" y="4651398"/>
            <a:ext cx="337091" cy="275802"/>
          </a:xfrm>
          <a:prstGeom prst="rect">
            <a:avLst/>
          </a:prstGeom>
        </p:spPr>
      </p:pic>
      <p:pic>
        <p:nvPicPr>
          <p:cNvPr id="152" name="图片 106" descr="堆叠交换机蓝.png"/>
          <p:cNvPicPr>
            <a:picLocks noChangeAspect="1"/>
          </p:cNvPicPr>
          <p:nvPr/>
        </p:nvPicPr>
        <p:blipFill>
          <a:blip r:embed="rId7" cstate="print"/>
          <a:stretch>
            <a:fillRect/>
          </a:stretch>
        </p:blipFill>
        <p:spPr bwMode="gray">
          <a:xfrm>
            <a:off x="4592971" y="4651398"/>
            <a:ext cx="337091" cy="275802"/>
          </a:xfrm>
          <a:prstGeom prst="rect">
            <a:avLst/>
          </a:prstGeom>
        </p:spPr>
      </p:pic>
      <p:grpSp>
        <p:nvGrpSpPr>
          <p:cNvPr id="153" name="Group 54"/>
          <p:cNvGrpSpPr/>
          <p:nvPr/>
        </p:nvGrpSpPr>
        <p:grpSpPr bwMode="gray">
          <a:xfrm>
            <a:off x="4220659" y="4757501"/>
            <a:ext cx="261965" cy="61979"/>
            <a:chOff x="559282" y="6488261"/>
            <a:chExt cx="261965" cy="61979"/>
          </a:xfrm>
          <a:solidFill>
            <a:sysClr val="window" lastClr="FFFFFF">
              <a:lumMod val="50000"/>
            </a:sysClr>
          </a:solidFill>
        </p:grpSpPr>
        <p:sp>
          <p:nvSpPr>
            <p:cNvPr id="154" name="Oval 55"/>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Oval 56"/>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Oval 57"/>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57" name="Straight Connector 58"/>
          <p:cNvCxnSpPr>
            <a:stCxn id="151" idx="0"/>
            <a:endCxn id="133" idx="2"/>
          </p:cNvCxnSpPr>
          <p:nvPr/>
        </p:nvCxnSpPr>
        <p:spPr bwMode="gray">
          <a:xfrm flipV="1">
            <a:off x="3940781" y="4045140"/>
            <a:ext cx="0" cy="606258"/>
          </a:xfrm>
          <a:prstGeom prst="line">
            <a:avLst/>
          </a:prstGeom>
          <a:noFill/>
          <a:ln w="19050" cap="flat" cmpd="sng" algn="ctr">
            <a:solidFill>
              <a:sysClr val="windowText" lastClr="000000"/>
            </a:solidFill>
            <a:prstDash val="solid"/>
            <a:miter lim="800000"/>
          </a:ln>
          <a:effectLst/>
        </p:spPr>
      </p:cxnSp>
      <p:cxnSp>
        <p:nvCxnSpPr>
          <p:cNvPr id="158" name="Straight Connector 61"/>
          <p:cNvCxnSpPr>
            <a:stCxn id="152" idx="0"/>
            <a:endCxn id="134" idx="2"/>
          </p:cNvCxnSpPr>
          <p:nvPr/>
        </p:nvCxnSpPr>
        <p:spPr bwMode="gray">
          <a:xfrm flipV="1">
            <a:off x="4761517" y="4045140"/>
            <a:ext cx="0" cy="606258"/>
          </a:xfrm>
          <a:prstGeom prst="line">
            <a:avLst/>
          </a:prstGeom>
          <a:noFill/>
          <a:ln w="19050" cap="flat" cmpd="sng" algn="ctr">
            <a:solidFill>
              <a:sysClr val="windowText" lastClr="000000"/>
            </a:solidFill>
            <a:prstDash val="solid"/>
            <a:miter lim="800000"/>
          </a:ln>
          <a:effectLst/>
        </p:spPr>
      </p:cxnSp>
      <p:cxnSp>
        <p:nvCxnSpPr>
          <p:cNvPr id="159" name="Straight Connector 64"/>
          <p:cNvCxnSpPr>
            <a:stCxn id="151" idx="0"/>
            <a:endCxn id="134" idx="2"/>
          </p:cNvCxnSpPr>
          <p:nvPr/>
        </p:nvCxnSpPr>
        <p:spPr bwMode="gray">
          <a:xfrm flipV="1">
            <a:off x="3940781" y="4045140"/>
            <a:ext cx="820736" cy="606258"/>
          </a:xfrm>
          <a:prstGeom prst="line">
            <a:avLst/>
          </a:prstGeom>
          <a:noFill/>
          <a:ln w="19050" cap="flat" cmpd="sng" algn="ctr">
            <a:solidFill>
              <a:sysClr val="windowText" lastClr="000000"/>
            </a:solidFill>
            <a:prstDash val="solid"/>
            <a:miter lim="800000"/>
          </a:ln>
          <a:effectLst/>
        </p:spPr>
      </p:cxnSp>
      <p:cxnSp>
        <p:nvCxnSpPr>
          <p:cNvPr id="160" name="Straight Connector 67"/>
          <p:cNvCxnSpPr>
            <a:stCxn id="152" idx="0"/>
            <a:endCxn id="133" idx="2"/>
          </p:cNvCxnSpPr>
          <p:nvPr/>
        </p:nvCxnSpPr>
        <p:spPr bwMode="gray">
          <a:xfrm flipH="1" flipV="1">
            <a:off x="3940781" y="4045140"/>
            <a:ext cx="820736" cy="606258"/>
          </a:xfrm>
          <a:prstGeom prst="line">
            <a:avLst/>
          </a:prstGeom>
          <a:noFill/>
          <a:ln w="19050" cap="flat" cmpd="sng" algn="ctr">
            <a:solidFill>
              <a:sysClr val="windowText" lastClr="000000"/>
            </a:solidFill>
            <a:prstDash val="solid"/>
            <a:miter lim="800000"/>
          </a:ln>
          <a:effectLst/>
        </p:spPr>
      </p:cxnSp>
      <p:cxnSp>
        <p:nvCxnSpPr>
          <p:cNvPr id="161" name="Straight Connector 70"/>
          <p:cNvCxnSpPr>
            <a:stCxn id="123" idx="0"/>
            <a:endCxn id="142" idx="2"/>
          </p:cNvCxnSpPr>
          <p:nvPr/>
        </p:nvCxnSpPr>
        <p:spPr bwMode="gray">
          <a:xfrm flipV="1">
            <a:off x="2746024" y="4927200"/>
            <a:ext cx="987" cy="232097"/>
          </a:xfrm>
          <a:prstGeom prst="line">
            <a:avLst/>
          </a:prstGeom>
          <a:noFill/>
          <a:ln w="19050" cap="flat" cmpd="sng" algn="ctr">
            <a:solidFill>
              <a:sysClr val="windowText" lastClr="000000"/>
            </a:solidFill>
            <a:prstDash val="solid"/>
            <a:miter lim="800000"/>
          </a:ln>
          <a:effectLst/>
        </p:spPr>
      </p:cxnSp>
      <p:cxnSp>
        <p:nvCxnSpPr>
          <p:cNvPr id="162" name="Straight Connector 79"/>
          <p:cNvCxnSpPr>
            <a:stCxn id="125" idx="1"/>
            <a:endCxn id="124" idx="3"/>
          </p:cNvCxnSpPr>
          <p:nvPr/>
        </p:nvCxnSpPr>
        <p:spPr bwMode="gray">
          <a:xfrm flipH="1" flipV="1">
            <a:off x="2162865" y="3005211"/>
            <a:ext cx="602028" cy="1"/>
          </a:xfrm>
          <a:prstGeom prst="line">
            <a:avLst/>
          </a:prstGeom>
          <a:noFill/>
          <a:ln w="19050" cap="flat" cmpd="sng" algn="ctr">
            <a:solidFill>
              <a:sysClr val="windowText" lastClr="000000"/>
            </a:solidFill>
            <a:prstDash val="solid"/>
            <a:miter lim="800000"/>
          </a:ln>
          <a:effectLst/>
        </p:spPr>
      </p:cxnSp>
      <p:pic>
        <p:nvPicPr>
          <p:cNvPr id="163"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761892" y="1592807"/>
            <a:ext cx="337091" cy="275801"/>
          </a:xfrm>
          <a:prstGeom prst="rect">
            <a:avLst/>
          </a:prstGeom>
          <a:noFill/>
        </p:spPr>
      </p:pic>
      <p:pic>
        <p:nvPicPr>
          <p:cNvPr id="164"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585718" y="1592807"/>
            <a:ext cx="337091" cy="275801"/>
          </a:xfrm>
          <a:prstGeom prst="rect">
            <a:avLst/>
          </a:prstGeom>
          <a:noFill/>
        </p:spPr>
      </p:pic>
      <p:cxnSp>
        <p:nvCxnSpPr>
          <p:cNvPr id="165" name="Straight Connector 98"/>
          <p:cNvCxnSpPr>
            <a:stCxn id="164" idx="2"/>
            <a:endCxn id="126" idx="0"/>
          </p:cNvCxnSpPr>
          <p:nvPr/>
        </p:nvCxnSpPr>
        <p:spPr bwMode="gray">
          <a:xfrm>
            <a:off x="3754264" y="1868608"/>
            <a:ext cx="0" cy="999436"/>
          </a:xfrm>
          <a:prstGeom prst="line">
            <a:avLst/>
          </a:prstGeom>
          <a:noFill/>
          <a:ln w="19050" cap="flat" cmpd="sng" algn="ctr">
            <a:solidFill>
              <a:sysClr val="windowText" lastClr="000000"/>
            </a:solidFill>
            <a:prstDash val="solid"/>
            <a:miter lim="800000"/>
          </a:ln>
          <a:effectLst/>
        </p:spPr>
      </p:cxnSp>
      <p:cxnSp>
        <p:nvCxnSpPr>
          <p:cNvPr id="166" name="Straight Connector 101"/>
          <p:cNvCxnSpPr>
            <a:stCxn id="163" idx="2"/>
            <a:endCxn id="125" idx="0"/>
          </p:cNvCxnSpPr>
          <p:nvPr/>
        </p:nvCxnSpPr>
        <p:spPr bwMode="gray">
          <a:xfrm>
            <a:off x="2930438" y="1868608"/>
            <a:ext cx="2104" cy="999436"/>
          </a:xfrm>
          <a:prstGeom prst="line">
            <a:avLst/>
          </a:prstGeom>
          <a:noFill/>
          <a:ln w="19050" cap="flat" cmpd="sng" algn="ctr">
            <a:solidFill>
              <a:sysClr val="windowText" lastClr="000000"/>
            </a:solidFill>
            <a:prstDash val="solid"/>
            <a:miter lim="800000"/>
          </a:ln>
          <a:effectLst/>
        </p:spPr>
      </p:cxnSp>
      <p:cxnSp>
        <p:nvCxnSpPr>
          <p:cNvPr id="167" name="Straight Connector 104"/>
          <p:cNvCxnSpPr>
            <a:stCxn id="163" idx="3"/>
            <a:endCxn id="164" idx="1"/>
          </p:cNvCxnSpPr>
          <p:nvPr/>
        </p:nvCxnSpPr>
        <p:spPr bwMode="gray">
          <a:xfrm>
            <a:off x="3098983" y="1730708"/>
            <a:ext cx="486735" cy="0"/>
          </a:xfrm>
          <a:prstGeom prst="line">
            <a:avLst/>
          </a:prstGeom>
          <a:noFill/>
          <a:ln w="19050" cap="flat" cmpd="sng" algn="ctr">
            <a:solidFill>
              <a:sysClr val="windowText" lastClr="000000"/>
            </a:solidFill>
            <a:prstDash val="solid"/>
            <a:miter lim="800000"/>
          </a:ln>
          <a:effectLst/>
        </p:spPr>
      </p:cxnSp>
      <p:sp>
        <p:nvSpPr>
          <p:cNvPr id="168" name="Oval 59"/>
          <p:cNvSpPr/>
          <p:nvPr/>
        </p:nvSpPr>
        <p:spPr bwMode="gray">
          <a:xfrm rot="1782887">
            <a:off x="1850078" y="4446857"/>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Oval 62"/>
          <p:cNvSpPr/>
          <p:nvPr/>
        </p:nvSpPr>
        <p:spPr bwMode="gray">
          <a:xfrm rot="19401600">
            <a:off x="2507979" y="4459608"/>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Oval 63"/>
          <p:cNvSpPr/>
          <p:nvPr/>
        </p:nvSpPr>
        <p:spPr bwMode="gray">
          <a:xfrm rot="1782887">
            <a:off x="3851492" y="4478736"/>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Oval 65"/>
          <p:cNvSpPr/>
          <p:nvPr/>
        </p:nvSpPr>
        <p:spPr bwMode="gray">
          <a:xfrm rot="19401600">
            <a:off x="4546316" y="4453924"/>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2" name="图片 14" descr="日志告警服务器-蓝.png"/>
          <p:cNvPicPr>
            <a:picLocks noChangeAspect="1"/>
          </p:cNvPicPr>
          <p:nvPr/>
        </p:nvPicPr>
        <p:blipFill>
          <a:blip r:embed="rId9" cstate="print"/>
          <a:stretch>
            <a:fillRect/>
          </a:stretch>
        </p:blipFill>
        <p:spPr bwMode="gray">
          <a:xfrm>
            <a:off x="1663305" y="5630177"/>
            <a:ext cx="304595" cy="190195"/>
          </a:xfrm>
          <a:prstGeom prst="rect">
            <a:avLst/>
          </a:prstGeom>
        </p:spPr>
      </p:pic>
      <p:pic>
        <p:nvPicPr>
          <p:cNvPr id="173" name="图片 42" descr="IP电话.png"/>
          <p:cNvPicPr>
            <a:picLocks noChangeAspect="1"/>
          </p:cNvPicPr>
          <p:nvPr/>
        </p:nvPicPr>
        <p:blipFill>
          <a:blip r:embed="rId10" cstate="print"/>
          <a:stretch>
            <a:fillRect/>
          </a:stretch>
        </p:blipFill>
        <p:spPr bwMode="gray">
          <a:xfrm>
            <a:off x="2518949" y="5567684"/>
            <a:ext cx="335265" cy="315180"/>
          </a:xfrm>
          <a:prstGeom prst="rect">
            <a:avLst/>
          </a:prstGeom>
        </p:spPr>
      </p:pic>
      <p:pic>
        <p:nvPicPr>
          <p:cNvPr id="174" name="图片 11" descr="开放网络-蓝.png"/>
          <p:cNvPicPr>
            <a:picLocks noChangeAspect="1"/>
          </p:cNvPicPr>
          <p:nvPr/>
        </p:nvPicPr>
        <p:blipFill>
          <a:blip r:embed="rId11" cstate="print"/>
          <a:stretch>
            <a:fillRect/>
          </a:stretch>
        </p:blipFill>
        <p:spPr bwMode="gray">
          <a:xfrm>
            <a:off x="3707515" y="5608038"/>
            <a:ext cx="304595" cy="234472"/>
          </a:xfrm>
          <a:prstGeom prst="rect">
            <a:avLst/>
          </a:prstGeom>
        </p:spPr>
      </p:pic>
      <p:pic>
        <p:nvPicPr>
          <p:cNvPr id="175" name="图片 158" descr="SAN网络-蓝.png"/>
          <p:cNvPicPr>
            <a:picLocks noChangeAspect="1"/>
          </p:cNvPicPr>
          <p:nvPr/>
        </p:nvPicPr>
        <p:blipFill>
          <a:blip r:embed="rId12" cstate="print"/>
          <a:stretch>
            <a:fillRect/>
          </a:stretch>
        </p:blipFill>
        <p:spPr bwMode="gray">
          <a:xfrm>
            <a:off x="2160364" y="5589196"/>
            <a:ext cx="166121" cy="272157"/>
          </a:xfrm>
          <a:prstGeom prst="rect">
            <a:avLst/>
          </a:prstGeom>
        </p:spPr>
      </p:pic>
      <p:pic>
        <p:nvPicPr>
          <p:cNvPr id="176" name="图片 47" descr="打印机.png"/>
          <p:cNvPicPr>
            <a:picLocks noChangeAspect="1"/>
          </p:cNvPicPr>
          <p:nvPr/>
        </p:nvPicPr>
        <p:blipFill>
          <a:blip r:embed="rId13" cstate="print"/>
          <a:stretch>
            <a:fillRect/>
          </a:stretch>
        </p:blipFill>
        <p:spPr bwMode="gray">
          <a:xfrm>
            <a:off x="4583416" y="5592272"/>
            <a:ext cx="334175" cy="266004"/>
          </a:xfrm>
          <a:prstGeom prst="rect">
            <a:avLst/>
          </a:prstGeom>
        </p:spPr>
      </p:pic>
      <p:pic>
        <p:nvPicPr>
          <p:cNvPr id="177" name="图片 157" descr="故障链路.png"/>
          <p:cNvPicPr>
            <a:picLocks noChangeAspect="1"/>
          </p:cNvPicPr>
          <p:nvPr/>
        </p:nvPicPr>
        <p:blipFill>
          <a:blip r:embed="rId14" cstate="print"/>
          <a:stretch>
            <a:fillRect/>
          </a:stretch>
        </p:blipFill>
        <p:spPr bwMode="gray">
          <a:xfrm>
            <a:off x="4130115" y="5600262"/>
            <a:ext cx="335297" cy="250025"/>
          </a:xfrm>
          <a:prstGeom prst="rect">
            <a:avLst/>
          </a:prstGeom>
        </p:spPr>
      </p:pic>
      <p:sp>
        <p:nvSpPr>
          <p:cNvPr id="178" name="TextBox 85"/>
          <p:cNvSpPr txBox="1"/>
          <p:nvPr/>
        </p:nvSpPr>
        <p:spPr bwMode="gray">
          <a:xfrm>
            <a:off x="449657" y="2114052"/>
            <a:ext cx="1008609" cy="276999"/>
          </a:xfrm>
          <a:prstGeom prst="rect">
            <a:avLst/>
          </a:prstGeom>
          <a:noFill/>
        </p:spPr>
        <p:txBody>
          <a:bodyPr wrap="none" rtlCol="0">
            <a:spAutoFit/>
          </a:bodyPr>
          <a:lstStyle/>
          <a:p>
            <a:pPr fontAlgn="ctr">
              <a:spcBef>
                <a:spcPts val="0"/>
              </a:spcBef>
              <a:spcAft>
                <a:spcPts val="0"/>
              </a:spcAft>
            </a:pPr>
            <a:r>
              <a:rPr lang="en-US" sz="1200" smtClean="0">
                <a:solidFill>
                  <a:prstClr val="black"/>
                </a:solidFill>
                <a:latin typeface="Huawei Sans" panose="020C0503030203020204" pitchFamily="34" charset="0"/>
              </a:rPr>
              <a:t>Egress zone</a:t>
            </a:r>
            <a:endParaRPr lang="en-US" altLang="zh-CN"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TextBox 86"/>
          <p:cNvSpPr txBox="1"/>
          <p:nvPr/>
        </p:nvSpPr>
        <p:spPr bwMode="gray">
          <a:xfrm>
            <a:off x="449657" y="3314006"/>
            <a:ext cx="896399" cy="276999"/>
          </a:xfrm>
          <a:prstGeom prst="rect">
            <a:avLst/>
          </a:prstGeom>
          <a:noFill/>
        </p:spPr>
        <p:txBody>
          <a:bodyPr wrap="none" rtlCol="0">
            <a:spAutoFit/>
          </a:bodyPr>
          <a:lstStyle/>
          <a:p>
            <a:pPr fontAlgn="ctr">
              <a:spcBef>
                <a:spcPts val="0"/>
              </a:spcBef>
              <a:spcAft>
                <a:spcPts val="0"/>
              </a:spcAft>
            </a:pPr>
            <a:r>
              <a:rPr lang="en-US" sz="1200" smtClean="0">
                <a:solidFill>
                  <a:prstClr val="black"/>
                </a:solidFill>
                <a:latin typeface="Huawei Sans" panose="020C0503030203020204" pitchFamily="34" charset="0"/>
              </a:rPr>
              <a:t>Core layer</a:t>
            </a:r>
            <a:endParaRPr lang="en-US" altLang="zh-CN"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TextBox 88"/>
          <p:cNvSpPr txBox="1"/>
          <p:nvPr/>
        </p:nvSpPr>
        <p:spPr bwMode="gray">
          <a:xfrm>
            <a:off x="449657" y="3953662"/>
            <a:ext cx="1436612" cy="276999"/>
          </a:xfrm>
          <a:prstGeom prst="rect">
            <a:avLst/>
          </a:prstGeom>
          <a:noFill/>
        </p:spPr>
        <p:txBody>
          <a:bodyPr wrap="none" rtlCol="0">
            <a:spAutoFit/>
          </a:bodyPr>
          <a:lstStyle/>
          <a:p>
            <a:pPr fontAlgn="ctr">
              <a:spcBef>
                <a:spcPts val="0"/>
              </a:spcBef>
              <a:spcAft>
                <a:spcPts val="0"/>
              </a:spcAft>
            </a:pPr>
            <a:r>
              <a:rPr lang="en-US" sz="1200" smtClean="0">
                <a:solidFill>
                  <a:prstClr val="black"/>
                </a:solidFill>
                <a:latin typeface="Huawei Sans" panose="020C0503030203020204" pitchFamily="34" charset="0"/>
              </a:rPr>
              <a:t>Aggregation layer</a:t>
            </a:r>
            <a:endParaRPr lang="en-US" altLang="zh-CN"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TextBox 89"/>
          <p:cNvSpPr txBox="1"/>
          <p:nvPr/>
        </p:nvSpPr>
        <p:spPr bwMode="gray">
          <a:xfrm>
            <a:off x="449657" y="5171709"/>
            <a:ext cx="1029449" cy="276999"/>
          </a:xfrm>
          <a:prstGeom prst="rect">
            <a:avLst/>
          </a:prstGeom>
          <a:noFill/>
        </p:spPr>
        <p:txBody>
          <a:bodyPr wrap="none" rtlCol="0">
            <a:spAutoFit/>
          </a:bodyPr>
          <a:lstStyle/>
          <a:p>
            <a:pPr fontAlgn="ctr">
              <a:spcBef>
                <a:spcPts val="0"/>
              </a:spcBef>
              <a:spcAft>
                <a:spcPts val="0"/>
              </a:spcAft>
            </a:pPr>
            <a:r>
              <a:rPr lang="en-US" sz="1200" smtClean="0">
                <a:solidFill>
                  <a:prstClr val="black"/>
                </a:solidFill>
                <a:latin typeface="Huawei Sans" panose="020C0503030203020204" pitchFamily="34" charset="0"/>
              </a:rPr>
              <a:t>Access layer</a:t>
            </a:r>
            <a:endParaRPr lang="en-US" altLang="zh-CN"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TextBox 91"/>
          <p:cNvSpPr txBox="1"/>
          <p:nvPr/>
        </p:nvSpPr>
        <p:spPr bwMode="gray">
          <a:xfrm>
            <a:off x="449657" y="5672271"/>
            <a:ext cx="1194558" cy="276999"/>
          </a:xfrm>
          <a:prstGeom prst="rect">
            <a:avLst/>
          </a:prstGeom>
          <a:noFill/>
        </p:spPr>
        <p:txBody>
          <a:bodyPr wrap="none" rtlCol="0">
            <a:spAutoFit/>
          </a:bodyPr>
          <a:lstStyle/>
          <a:p>
            <a:pPr fontAlgn="ctr">
              <a:spcBef>
                <a:spcPts val="0"/>
              </a:spcBef>
              <a:spcAft>
                <a:spcPts val="0"/>
              </a:spcAft>
            </a:pPr>
            <a:r>
              <a:rPr lang="en-US" sz="1200" smtClean="0">
                <a:solidFill>
                  <a:prstClr val="black"/>
                </a:solidFill>
                <a:latin typeface="Huawei Sans" panose="020C0503030203020204" pitchFamily="34" charset="0"/>
              </a:rPr>
              <a:t>Terminal layer</a:t>
            </a:r>
            <a:endParaRPr lang="en-US" altLang="zh-CN"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Oval 92"/>
          <p:cNvSpPr/>
          <p:nvPr/>
        </p:nvSpPr>
        <p:spPr bwMode="gray">
          <a:xfrm rot="18651691">
            <a:off x="3584878" y="3438606"/>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5" name="组合 35"/>
          <p:cNvGrpSpPr/>
          <p:nvPr/>
        </p:nvGrpSpPr>
        <p:grpSpPr bwMode="gray">
          <a:xfrm>
            <a:off x="2624271" y="1023140"/>
            <a:ext cx="633070" cy="358898"/>
            <a:chOff x="3269076" y="1744970"/>
            <a:chExt cx="1860118" cy="1054529"/>
          </a:xfrm>
          <a:solidFill>
            <a:schemeClr val="bg1">
              <a:lumMod val="85000"/>
            </a:schemeClr>
          </a:solidFill>
        </p:grpSpPr>
        <p:sp>
          <p:nvSpPr>
            <p:cNvPr id="187" name="矩形 36"/>
            <p:cNvSpPr/>
            <p:nvPr/>
          </p:nvSpPr>
          <p:spPr bwMode="gray">
            <a:xfrm>
              <a:off x="3495526" y="2457907"/>
              <a:ext cx="1426464" cy="341592"/>
            </a:xfrm>
            <a:prstGeom prst="rect">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86" name="TextBox 114"/>
          <p:cNvSpPr txBox="1"/>
          <p:nvPr/>
        </p:nvSpPr>
        <p:spPr bwMode="gray">
          <a:xfrm>
            <a:off x="2546307" y="1121348"/>
            <a:ext cx="788999"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Internet</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4" name="组合 35"/>
          <p:cNvGrpSpPr/>
          <p:nvPr/>
        </p:nvGrpSpPr>
        <p:grpSpPr bwMode="gray">
          <a:xfrm>
            <a:off x="3437728" y="1023140"/>
            <a:ext cx="633070" cy="358898"/>
            <a:chOff x="3269076" y="1744970"/>
            <a:chExt cx="1860118" cy="1054529"/>
          </a:xfrm>
          <a:solidFill>
            <a:schemeClr val="bg1">
              <a:lumMod val="85000"/>
            </a:schemeClr>
          </a:solidFill>
        </p:grpSpPr>
        <p:sp>
          <p:nvSpPr>
            <p:cNvPr id="196" name="矩形 36"/>
            <p:cNvSpPr/>
            <p:nvPr/>
          </p:nvSpPr>
          <p:spPr bwMode="gray">
            <a:xfrm>
              <a:off x="3495526" y="2457907"/>
              <a:ext cx="1426464" cy="341592"/>
            </a:xfrm>
            <a:prstGeom prst="rect">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7"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5" name="TextBox 117"/>
          <p:cNvSpPr txBox="1"/>
          <p:nvPr/>
        </p:nvSpPr>
        <p:spPr bwMode="gray">
          <a:xfrm>
            <a:off x="3467968" y="1121348"/>
            <a:ext cx="572593"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smtClean="0">
                <a:solidFill>
                  <a:prstClr val="black"/>
                </a:solidFill>
                <a:latin typeface="Huawei Sans" panose="020C0503030203020204" pitchFamily="34" charset="0"/>
              </a:rPr>
              <a:t>WAN</a:t>
            </a:r>
            <a:endParaRPr kumimoji="0" lang="en-US" altLang="zh-CN" sz="1200" b="1" i="0" u="none" strike="noStrike" kern="0" cap="none" spc="0" normalizeH="0" baseline="0" noProof="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2"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2751423" y="2016159"/>
            <a:ext cx="337091" cy="275801"/>
          </a:xfrm>
          <a:prstGeom prst="rect">
            <a:avLst/>
          </a:prstGeom>
        </p:spPr>
      </p:pic>
      <p:pic>
        <p:nvPicPr>
          <p:cNvPr id="203"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3585718" y="2016159"/>
            <a:ext cx="337091" cy="275801"/>
          </a:xfrm>
          <a:prstGeom prst="rect">
            <a:avLst/>
          </a:prstGeom>
        </p:spPr>
      </p:pic>
      <p:cxnSp>
        <p:nvCxnSpPr>
          <p:cNvPr id="204" name="Straight Connector 127"/>
          <p:cNvCxnSpPr>
            <a:stCxn id="202" idx="3"/>
            <a:endCxn id="203" idx="1"/>
          </p:cNvCxnSpPr>
          <p:nvPr/>
        </p:nvCxnSpPr>
        <p:spPr bwMode="gray">
          <a:xfrm>
            <a:off x="3088514" y="2154060"/>
            <a:ext cx="497204" cy="0"/>
          </a:xfrm>
          <a:prstGeom prst="line">
            <a:avLst/>
          </a:prstGeom>
          <a:noFill/>
          <a:ln w="19050" cap="flat" cmpd="sng" algn="ctr">
            <a:solidFill>
              <a:sysClr val="windowText" lastClr="000000"/>
            </a:solidFill>
            <a:prstDash val="sysDash"/>
            <a:miter lim="800000"/>
          </a:ln>
          <a:effectLst/>
        </p:spPr>
      </p:cxnSp>
      <p:pic>
        <p:nvPicPr>
          <p:cNvPr id="205" name="图片 102" descr="AC-蓝.png"/>
          <p:cNvPicPr>
            <a:picLocks noChangeAspect="1"/>
          </p:cNvPicPr>
          <p:nvPr/>
        </p:nvPicPr>
        <p:blipFill>
          <a:blip r:embed="rId4" cstate="print"/>
          <a:stretch>
            <a:fillRect/>
          </a:stretch>
        </p:blipFill>
        <p:spPr bwMode="gray">
          <a:xfrm>
            <a:off x="4554303" y="2867310"/>
            <a:ext cx="337091" cy="275802"/>
          </a:xfrm>
          <a:prstGeom prst="rect">
            <a:avLst/>
          </a:prstGeom>
        </p:spPr>
      </p:pic>
      <p:sp>
        <p:nvSpPr>
          <p:cNvPr id="206" name="圆角矩形 205"/>
          <p:cNvSpPr/>
          <p:nvPr/>
        </p:nvSpPr>
        <p:spPr bwMode="gray">
          <a:xfrm>
            <a:off x="4442860" y="2513475"/>
            <a:ext cx="1002778" cy="278033"/>
          </a:xfrm>
          <a:prstGeom prst="roundRect">
            <a:avLst>
              <a:gd name="adj" fmla="val 2563"/>
            </a:avLst>
          </a:prstGeom>
          <a:solidFill>
            <a:sysClr val="window" lastClr="FFFFFF">
              <a:lumMod val="95000"/>
            </a:sysClr>
          </a:solidFill>
          <a:ln w="12700" cap="flat" cmpd="sng" algn="ctr">
            <a:solidFill>
              <a:sysClr val="window" lastClr="FFFFFF">
                <a:lumMod val="75000"/>
              </a:sysClr>
            </a:solidFill>
            <a:prstDash val="sysDot"/>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TextBox 20"/>
          <p:cNvSpPr txBox="1"/>
          <p:nvPr/>
        </p:nvSpPr>
        <p:spPr bwMode="gray">
          <a:xfrm>
            <a:off x="4491531" y="2521686"/>
            <a:ext cx="954107"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O&amp;M zone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8" name="Straight Connector 79"/>
          <p:cNvCxnSpPr/>
          <p:nvPr/>
        </p:nvCxnSpPr>
        <p:spPr bwMode="gray">
          <a:xfrm flipH="1">
            <a:off x="2162866" y="2582674"/>
            <a:ext cx="1190149" cy="0"/>
          </a:xfrm>
          <a:prstGeom prst="line">
            <a:avLst/>
          </a:prstGeom>
          <a:noFill/>
          <a:ln w="19050" cap="flat" cmpd="sng" algn="ctr">
            <a:solidFill>
              <a:sysClr val="windowText" lastClr="000000"/>
            </a:solidFill>
            <a:prstDash val="solid"/>
            <a:miter lim="800000"/>
          </a:ln>
          <a:effectLst/>
        </p:spPr>
      </p:cxnSp>
      <p:cxnSp>
        <p:nvCxnSpPr>
          <p:cNvPr id="209" name="Straight Connector 79"/>
          <p:cNvCxnSpPr/>
          <p:nvPr/>
        </p:nvCxnSpPr>
        <p:spPr bwMode="gray">
          <a:xfrm flipH="1">
            <a:off x="2162866" y="2642045"/>
            <a:ext cx="430513" cy="0"/>
          </a:xfrm>
          <a:prstGeom prst="line">
            <a:avLst/>
          </a:prstGeom>
          <a:noFill/>
          <a:ln w="19050" cap="flat" cmpd="sng" algn="ctr">
            <a:solidFill>
              <a:sysClr val="windowText" lastClr="000000"/>
            </a:solidFill>
            <a:prstDash val="solid"/>
            <a:miter lim="800000"/>
          </a:ln>
          <a:effectLst/>
        </p:spPr>
      </p:cxnSp>
      <p:sp>
        <p:nvSpPr>
          <p:cNvPr id="210" name="Freeform 159"/>
          <p:cNvSpPr/>
          <p:nvPr/>
        </p:nvSpPr>
        <p:spPr bwMode="gray">
          <a:xfrm flipH="1">
            <a:off x="1464956" y="2289711"/>
            <a:ext cx="1012066"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bIns="144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lumMod val="50000"/>
                  </a:prstClr>
                </a:solidFill>
                <a:latin typeface="Huawei Sans" panose="020C0503030203020204" pitchFamily="34" charset="0"/>
              </a:rPr>
              <a:t>Data center</a:t>
            </a:r>
            <a:endParaRPr kumimoji="0" lang="en-US" sz="1200" b="1"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1" name="Straight Connector 79"/>
          <p:cNvCxnSpPr/>
          <p:nvPr/>
        </p:nvCxnSpPr>
        <p:spPr bwMode="gray">
          <a:xfrm flipH="1">
            <a:off x="3257341" y="2642045"/>
            <a:ext cx="1185521" cy="0"/>
          </a:xfrm>
          <a:prstGeom prst="line">
            <a:avLst/>
          </a:prstGeom>
          <a:noFill/>
          <a:ln w="19050" cap="flat" cmpd="sng" algn="ctr">
            <a:solidFill>
              <a:sysClr val="windowText" lastClr="000000"/>
            </a:solidFill>
            <a:prstDash val="solid"/>
            <a:miter lim="800000"/>
          </a:ln>
          <a:effectLst/>
        </p:spPr>
      </p:cxnSp>
      <p:grpSp>
        <p:nvGrpSpPr>
          <p:cNvPr id="8" name="组合 7"/>
          <p:cNvGrpSpPr/>
          <p:nvPr/>
        </p:nvGrpSpPr>
        <p:grpSpPr bwMode="gray">
          <a:xfrm>
            <a:off x="1729224" y="4171381"/>
            <a:ext cx="3390415" cy="684829"/>
            <a:chOff x="8350898" y="2074382"/>
            <a:chExt cx="3390415" cy="684829"/>
          </a:xfrm>
        </p:grpSpPr>
        <p:sp>
          <p:nvSpPr>
            <p:cNvPr id="221" name="梯形 220"/>
            <p:cNvSpPr/>
            <p:nvPr/>
          </p:nvSpPr>
          <p:spPr bwMode="gray">
            <a:xfrm>
              <a:off x="8350898" y="2074382"/>
              <a:ext cx="3247582" cy="684829"/>
            </a:xfrm>
            <a:prstGeom prst="trapezoid">
              <a:avLst>
                <a:gd name="adj" fmla="val 22961"/>
              </a:avLst>
            </a:prstGeom>
            <a:gradFill flip="none" rotWithShape="1">
              <a:gsLst>
                <a:gs pos="0">
                  <a:schemeClr val="bg1">
                    <a:alpha val="4000"/>
                  </a:schemeClr>
                </a:gs>
                <a:gs pos="100000">
                  <a:srgbClr val="D0E8C4"/>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2" name="圆角矩形 221"/>
            <p:cNvSpPr/>
            <p:nvPr/>
          </p:nvSpPr>
          <p:spPr bwMode="gray">
            <a:xfrm>
              <a:off x="10226408" y="2445545"/>
              <a:ext cx="1514905" cy="259214"/>
            </a:xfrm>
            <a:prstGeom prst="roundRect">
              <a:avLst/>
            </a:prstGeom>
            <a:noFill/>
          </p:spPr>
          <p:txBody>
            <a:bodyPr wrap="none" anchor="ctr" anchorCtr="0">
              <a:noAutofit/>
            </a:bodyPr>
            <a:lstStyle/>
            <a:p>
              <a:pPr algn="ctr" fontAlgn="ctr"/>
              <a:r>
                <a:rPr lang="en-US" sz="1200" dirty="0" smtClean="0">
                  <a:solidFill>
                    <a:srgbClr val="81C15F"/>
                  </a:solidFill>
                  <a:latin typeface="Huawei Sans" panose="020C0503030203020204" pitchFamily="34" charset="0"/>
                </a:rPr>
                <a:t>VN 3</a:t>
              </a:r>
              <a:endParaRPr lang="en-US" altLang="zh-CN" sz="1100" dirty="0">
                <a:solidFill>
                  <a:srgbClr val="81C15F"/>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sp>
        <p:nvSpPr>
          <p:cNvPr id="184" name="圆角矩形 183"/>
          <p:cNvSpPr/>
          <p:nvPr/>
        </p:nvSpPr>
        <p:spPr bwMode="gray">
          <a:xfrm>
            <a:off x="5959354" y="1423118"/>
            <a:ext cx="5537262" cy="1740792"/>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74625" indent="-174625" fontAlgn="ctr">
              <a:spcBef>
                <a:spcPts val="0"/>
              </a:spcBef>
              <a:spcAft>
                <a:spcPts val="3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Reliability and security requirements similar to those of traditional campus </a:t>
            </a:r>
            <a:r>
              <a:rPr lang="en-US" sz="1200" dirty="0" smtClean="0">
                <a:solidFill>
                  <a:schemeClr val="tx1"/>
                </a:solidFill>
                <a:latin typeface="Huawei Sans" panose="020C0503030203020204" pitchFamily="34" charset="0"/>
              </a:rPr>
              <a:t>networks.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Aft>
                <a:spcPts val="3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Plug-and-play and centralized management of network devices, and flexible provisioning of service configurations and </a:t>
            </a:r>
            <a:r>
              <a:rPr lang="en-US" sz="1200" dirty="0" smtClean="0">
                <a:solidFill>
                  <a:schemeClr val="tx1"/>
                </a:solidFill>
                <a:latin typeface="Huawei Sans" panose="020C0503030203020204" pitchFamily="34" charset="0"/>
              </a:rPr>
              <a:t>policies.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3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Isolation of multiple services on the campus </a:t>
            </a:r>
            <a:r>
              <a:rPr lang="en-US" sz="1200" dirty="0" smtClean="0">
                <a:solidFill>
                  <a:schemeClr val="tx1"/>
                </a:solidFill>
                <a:latin typeface="Huawei Sans" panose="020C0503030203020204" pitchFamily="34" charset="0"/>
              </a:rPr>
              <a:t>network.</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3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Access control of terminals, and consistent network access rights and experience for users while they are moving within the campus so long as their identities remain </a:t>
            </a:r>
            <a:r>
              <a:rPr lang="en-US" sz="1200" dirty="0" smtClean="0">
                <a:solidFill>
                  <a:schemeClr val="tx1"/>
                </a:solidFill>
                <a:latin typeface="Huawei Sans" panose="020C0503030203020204" pitchFamily="34" charset="0"/>
              </a:rPr>
              <a:t>unchanged.</a:t>
            </a:r>
            <a:endParaRPr lang="en-US" sz="1200" dirty="0">
              <a:solidFill>
                <a:schemeClr val="tx1"/>
              </a:solidFill>
              <a:latin typeface="Huawei Sans" panose="020C0503030203020204" pitchFamily="34" charset="0"/>
            </a:endParaRPr>
          </a:p>
        </p:txBody>
      </p:sp>
      <p:sp>
        <p:nvSpPr>
          <p:cNvPr id="193" name="文本框 192"/>
          <p:cNvSpPr txBox="1"/>
          <p:nvPr/>
        </p:nvSpPr>
        <p:spPr bwMode="gray">
          <a:xfrm>
            <a:off x="5959355" y="1000505"/>
            <a:ext cx="5537261"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ctr">
              <a:defRPr sz="1400">
                <a:solidFill>
                  <a:srgbClr val="30B5C5"/>
                </a:solidFill>
                <a:latin typeface="Huawei Sans" panose="020C0503030203020204" pitchFamily="34" charset="0"/>
                <a:ea typeface="方正兰亭黑简体" panose="02000000000000000000" pitchFamily="2" charset="-122"/>
              </a:defRPr>
            </a:lvl1pPr>
          </a:lstStyle>
          <a:p>
            <a:r>
              <a:rPr lang="en-US"/>
              <a:t>Network requirements</a:t>
            </a:r>
            <a:endParaRPr lang="en-US" altLang="zh-CN">
              <a:sym typeface="Huawei Sans" panose="020C0503030203020204" pitchFamily="34" charset="0"/>
            </a:endParaRPr>
          </a:p>
        </p:txBody>
      </p:sp>
      <p:sp>
        <p:nvSpPr>
          <p:cNvPr id="212" name="圆角矩形 211"/>
          <p:cNvSpPr/>
          <p:nvPr/>
        </p:nvSpPr>
        <p:spPr bwMode="gray">
          <a:xfrm>
            <a:off x="5959354" y="3644522"/>
            <a:ext cx="5537262" cy="2304747"/>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74625" indent="-174625" fontAlgn="ctr">
              <a:spcBef>
                <a:spcPts val="0"/>
              </a:spcBef>
              <a:spcAft>
                <a:spcPts val="300"/>
              </a:spcAft>
              <a:buSzPct val="50000"/>
              <a:buFont typeface="Wingdings" panose="05000000000000000000" pitchFamily="2" charset="2"/>
              <a:buChar char="l"/>
            </a:pP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 is used to manage network-wide devices. Protocols such as NETCONF and Telemetry are used to implement unified management and maintenance of network devices as well as quick onboarding of devices.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3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VXLAN, BGP EVPN, and VRF technologies are used to divide VNs based on service requirements. </a:t>
            </a: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 implements simplified deployment of the underlay and overlay networks as well as VN isolation.</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300"/>
              </a:spcAft>
              <a:buSzPct val="50000"/>
              <a:buFont typeface="Wingdings" panose="05000000000000000000" pitchFamily="2" charset="2"/>
              <a:buChar char="l"/>
            </a:pPr>
            <a:r>
              <a:rPr lang="en-US" sz="1200" dirty="0" err="1" smtClean="0">
                <a:solidFill>
                  <a:schemeClr val="tx1"/>
                </a:solidFill>
                <a:latin typeface="Huawei Sans" panose="020C0503030203020204" pitchFamily="34" charset="0"/>
              </a:rPr>
              <a:t>iMaster</a:t>
            </a:r>
            <a:r>
              <a:rPr lang="en-US" sz="1200" dirty="0" smtClean="0">
                <a:solidFill>
                  <a:schemeClr val="tx1"/>
                </a:solidFill>
                <a:latin typeface="Huawei Sans" panose="020C0503030203020204" pitchFamily="34" charset="0"/>
              </a:rPr>
              <a:t> NCE-Campus is used to authenticate users on the entire network. Free mobility is deployed to define different user groups or resources on the network as different security groups and implement policy control based on security groups.</a:t>
            </a:r>
            <a:endParaRPr lang="en-US" sz="1200" dirty="0">
              <a:solidFill>
                <a:schemeClr val="tx1"/>
              </a:solidFill>
              <a:latin typeface="Huawei Sans" panose="020C0503030203020204" pitchFamily="34" charset="0"/>
            </a:endParaRPr>
          </a:p>
        </p:txBody>
      </p:sp>
      <p:sp>
        <p:nvSpPr>
          <p:cNvPr id="213" name="文本框 212"/>
          <p:cNvSpPr txBox="1"/>
          <p:nvPr/>
        </p:nvSpPr>
        <p:spPr bwMode="gray">
          <a:xfrm>
            <a:off x="5959355" y="3217428"/>
            <a:ext cx="5537261"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ctr">
              <a:defRPr sz="1400">
                <a:solidFill>
                  <a:srgbClr val="30B5C5"/>
                </a:solidFill>
                <a:latin typeface="Huawei Sans" panose="020C0503030203020204" pitchFamily="34" charset="0"/>
                <a:ea typeface="方正兰亭黑简体" panose="02000000000000000000" pitchFamily="2" charset="-122"/>
              </a:defRPr>
            </a:lvl1pPr>
          </a:lstStyle>
          <a:p>
            <a:r>
              <a:rPr lang="en-US" dirty="0"/>
              <a:t>Solution</a:t>
            </a:r>
            <a:endParaRPr lang="en-US" altLang="zh-CN" dirty="0">
              <a:sym typeface="Huawei Sans" panose="020C0503030203020204" pitchFamily="34" charset="0"/>
            </a:endParaRPr>
          </a:p>
        </p:txBody>
      </p:sp>
      <p:pic>
        <p:nvPicPr>
          <p:cNvPr id="224" name="图片 223"/>
          <p:cNvPicPr>
            <a:picLocks noChangeAspect="1"/>
          </p:cNvPicPr>
          <p:nvPr/>
        </p:nvPicPr>
        <p:blipFill rotWithShape="1">
          <a:blip r:embed="rId16" cstate="print">
            <a:extLst>
              <a:ext uri="{28A0092B-C50C-407E-A947-70E740481C1C}">
                <a14:useLocalDpi xmlns:a14="http://schemas.microsoft.com/office/drawing/2010/main" val="0"/>
              </a:ext>
            </a:extLst>
          </a:blip>
          <a:srcRect b="80571"/>
          <a:stretch/>
        </p:blipFill>
        <p:spPr bwMode="gray">
          <a:xfrm>
            <a:off x="4282911" y="2254367"/>
            <a:ext cx="1288446" cy="285796"/>
          </a:xfrm>
          <a:prstGeom prst="rect">
            <a:avLst/>
          </a:prstGeom>
        </p:spPr>
      </p:pic>
      <p:grpSp>
        <p:nvGrpSpPr>
          <p:cNvPr id="9" name="组合 8"/>
          <p:cNvGrpSpPr/>
          <p:nvPr/>
        </p:nvGrpSpPr>
        <p:grpSpPr bwMode="gray">
          <a:xfrm>
            <a:off x="1729224" y="3687563"/>
            <a:ext cx="3372296" cy="684829"/>
            <a:chOff x="8350898" y="813025"/>
            <a:chExt cx="3372296" cy="684829"/>
          </a:xfrm>
        </p:grpSpPr>
        <p:sp>
          <p:nvSpPr>
            <p:cNvPr id="216" name="梯形 215"/>
            <p:cNvSpPr/>
            <p:nvPr/>
          </p:nvSpPr>
          <p:spPr bwMode="gray">
            <a:xfrm>
              <a:off x="8350898" y="813025"/>
              <a:ext cx="3247582" cy="684829"/>
            </a:xfrm>
            <a:prstGeom prst="trapezoid">
              <a:avLst>
                <a:gd name="adj" fmla="val 22961"/>
              </a:avLst>
            </a:prstGeom>
            <a:gradFill flip="none" rotWithShape="1">
              <a:gsLst>
                <a:gs pos="0">
                  <a:schemeClr val="bg1">
                    <a:alpha val="4000"/>
                  </a:schemeClr>
                </a:gs>
                <a:gs pos="100000">
                  <a:srgbClr val="E3F6F8"/>
                </a:gs>
              </a:gsLst>
              <a:lin ang="5400000" scaled="1"/>
              <a:tileRect/>
            </a:gradFill>
            <a:ln>
              <a:gradFill flip="none" rotWithShape="1">
                <a:gsLst>
                  <a:gs pos="0">
                    <a:schemeClr val="accent1">
                      <a:lumMod val="5000"/>
                      <a:lumOff val="95000"/>
                      <a:alpha val="0"/>
                    </a:schemeClr>
                  </a:gs>
                  <a:gs pos="82000">
                    <a:srgbClr val="94DAE2"/>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9" name="圆角矩形 218"/>
            <p:cNvSpPr/>
            <p:nvPr/>
          </p:nvSpPr>
          <p:spPr bwMode="gray">
            <a:xfrm>
              <a:off x="10208289" y="1184188"/>
              <a:ext cx="1514905" cy="259214"/>
            </a:xfrm>
            <a:prstGeom prst="roundRect">
              <a:avLst/>
            </a:prstGeom>
            <a:noFill/>
          </p:spPr>
          <p:txBody>
            <a:bodyPr wrap="none" anchor="ctr" anchorCtr="0">
              <a:noAutofit/>
            </a:bodyPr>
            <a:lstStyle/>
            <a:p>
              <a:pPr algn="ctr" fontAlgn="ctr"/>
              <a:r>
                <a:rPr lang="en-US" sz="1200" dirty="0" smtClean="0">
                  <a:solidFill>
                    <a:srgbClr val="56C4D2"/>
                  </a:solidFill>
                  <a:latin typeface="Huawei Sans" panose="020C0503030203020204" pitchFamily="34" charset="0"/>
                </a:rPr>
                <a:t>VN 2</a:t>
              </a:r>
              <a:endParaRPr lang="en-US" altLang="zh-CN" sz="1100" dirty="0">
                <a:solidFill>
                  <a:srgbClr val="56C4D2"/>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nvGrpSpPr>
          <p:cNvPr id="10" name="组合 9"/>
          <p:cNvGrpSpPr/>
          <p:nvPr/>
        </p:nvGrpSpPr>
        <p:grpSpPr bwMode="gray">
          <a:xfrm>
            <a:off x="1729224" y="3197048"/>
            <a:ext cx="3366638" cy="686814"/>
            <a:chOff x="8350898" y="322510"/>
            <a:chExt cx="3366638" cy="686814"/>
          </a:xfrm>
        </p:grpSpPr>
        <p:sp>
          <p:nvSpPr>
            <p:cNvPr id="217" name="梯形 216"/>
            <p:cNvSpPr/>
            <p:nvPr/>
          </p:nvSpPr>
          <p:spPr bwMode="gray">
            <a:xfrm>
              <a:off x="8350898" y="322510"/>
              <a:ext cx="3247582" cy="686814"/>
            </a:xfrm>
            <a:prstGeom prst="trapezoid">
              <a:avLst>
                <a:gd name="adj" fmla="val 22961"/>
              </a:avLst>
            </a:prstGeom>
            <a:gradFill flip="none" rotWithShape="1">
              <a:gsLst>
                <a:gs pos="0">
                  <a:schemeClr val="bg1">
                    <a:alpha val="4000"/>
                  </a:schemeClr>
                </a:gs>
                <a:gs pos="100000">
                  <a:srgbClr val="EEB3B8"/>
                </a:gs>
              </a:gsLst>
              <a:lin ang="5400000" scaled="1"/>
              <a:tileRect/>
            </a:gradFill>
            <a:ln>
              <a:gradFill flip="none" rotWithShape="1">
                <a:gsLst>
                  <a:gs pos="0">
                    <a:schemeClr val="accent1">
                      <a:lumMod val="5000"/>
                      <a:lumOff val="95000"/>
                      <a:alpha val="0"/>
                    </a:schemeClr>
                  </a:gs>
                  <a:gs pos="82000">
                    <a:srgbClr val="E28189"/>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8" name="圆角矩形 217"/>
            <p:cNvSpPr/>
            <p:nvPr/>
          </p:nvSpPr>
          <p:spPr bwMode="gray">
            <a:xfrm>
              <a:off x="10202631" y="730786"/>
              <a:ext cx="1514905" cy="259214"/>
            </a:xfrm>
            <a:prstGeom prst="roundRect">
              <a:avLst/>
            </a:prstGeom>
            <a:noFill/>
          </p:spPr>
          <p:txBody>
            <a:bodyPr wrap="none" anchor="ctr" anchorCtr="0">
              <a:noAutofit/>
            </a:bodyPr>
            <a:lstStyle/>
            <a:p>
              <a:pPr algn="ctr" fontAlgn="ctr"/>
              <a:r>
                <a:rPr lang="en-US" sz="1200" dirty="0" smtClean="0">
                  <a:solidFill>
                    <a:srgbClr val="C7000B"/>
                  </a:solidFill>
                  <a:latin typeface="Huawei Sans" panose="020C0503030203020204" pitchFamily="34" charset="0"/>
                </a:rPr>
                <a:t>VN 1</a:t>
              </a:r>
              <a:endParaRPr lang="en-US" altLang="zh-CN" sz="1100"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spTree>
    <p:extLst>
      <p:ext uri="{BB962C8B-B14F-4D97-AF65-F5344CB8AC3E}">
        <p14:creationId xmlns:p14="http://schemas.microsoft.com/office/powerpoint/2010/main" val="417129424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r>
              <a:rPr lang="en-US" dirty="0" smtClean="0"/>
              <a:t>Case 3 - Small- and Medium-Sized Cloud Managed Campus Network</a:t>
            </a:r>
            <a:endParaRPr lang="en-US" altLang="zh-CN" dirty="0"/>
          </a:p>
        </p:txBody>
      </p:sp>
      <p:grpSp>
        <p:nvGrpSpPr>
          <p:cNvPr id="3" name="Group 6"/>
          <p:cNvGrpSpPr/>
          <p:nvPr/>
        </p:nvGrpSpPr>
        <p:grpSpPr bwMode="gray">
          <a:xfrm>
            <a:off x="2273377" y="2853670"/>
            <a:ext cx="1299944" cy="736962"/>
            <a:chOff x="7726956" y="3904548"/>
            <a:chExt cx="1299944" cy="736962"/>
          </a:xfrm>
        </p:grpSpPr>
        <p:sp>
          <p:nvSpPr>
            <p:cNvPr id="4" name="Freeform 200"/>
            <p:cNvSpPr/>
            <p:nvPr/>
          </p:nvSpPr>
          <p:spPr bwMode="gray">
            <a:xfrm>
              <a:off x="7726956" y="3904548"/>
              <a:ext cx="1299944" cy="736962"/>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5" name="TextBox 2"/>
            <p:cNvSpPr txBox="1"/>
            <p:nvPr/>
          </p:nvSpPr>
          <p:spPr bwMode="gray">
            <a:xfrm>
              <a:off x="7936997" y="4208668"/>
              <a:ext cx="888385" cy="307777"/>
            </a:xfrm>
            <a:prstGeom prst="rect">
              <a:avLst/>
            </a:prstGeom>
            <a:noFill/>
          </p:spPr>
          <p:txBody>
            <a:bodyPr wrap="none" rtlCol="0">
              <a:spAutoFit/>
            </a:bodyPr>
            <a:lstStyle/>
            <a:p>
              <a:pPr algn="ctr" fontAlgn="ctr"/>
              <a:r>
                <a:rPr lang="en-US" sz="1400" b="1" smtClean="0">
                  <a:solidFill>
                    <a:schemeClr val="bg1"/>
                  </a:solidFill>
                  <a:latin typeface="Huawei Sans" panose="020C0503030203020204" pitchFamily="34" charset="0"/>
                </a:rPr>
                <a:t>Internet</a:t>
              </a:r>
              <a:endParaRPr lang="en-US" altLang="zh-CN" sz="1400" b="1">
                <a:solidFill>
                  <a:schemeClr val="bg1"/>
                </a:solidFill>
                <a:latin typeface="Huawei Sans" panose="020C0503030203020204" pitchFamily="34" charset="0"/>
              </a:endParaRPr>
            </a:p>
          </p:txBody>
        </p:sp>
      </p:grpSp>
      <p:sp>
        <p:nvSpPr>
          <p:cNvPr id="6" name="圆角矩形 5"/>
          <p:cNvSpPr/>
          <p:nvPr/>
        </p:nvSpPr>
        <p:spPr bwMode="gray">
          <a:xfrm>
            <a:off x="605099" y="3751080"/>
            <a:ext cx="1515194" cy="2432017"/>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a:solidFill>
                <a:schemeClr val="bg1">
                  <a:lumMod val="65000"/>
                </a:schemeClr>
              </a:solidFill>
              <a:latin typeface="Huawei Sans" panose="020C0503030203020204" pitchFamily="34" charset="0"/>
            </a:endParaRPr>
          </a:p>
        </p:txBody>
      </p:sp>
      <p:grpSp>
        <p:nvGrpSpPr>
          <p:cNvPr id="7" name="组合 6"/>
          <p:cNvGrpSpPr/>
          <p:nvPr/>
        </p:nvGrpSpPr>
        <p:grpSpPr bwMode="gray">
          <a:xfrm>
            <a:off x="897858" y="4196272"/>
            <a:ext cx="959286" cy="681290"/>
            <a:chOff x="6600056" y="4353447"/>
            <a:chExt cx="1296144" cy="833967"/>
          </a:xfrm>
        </p:grpSpPr>
        <p:cxnSp>
          <p:nvCxnSpPr>
            <p:cNvPr id="8" name="直接连接符 7"/>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197888" y="4038748"/>
            <a:ext cx="368827" cy="302438"/>
          </a:xfrm>
          <a:prstGeom prst="rect">
            <a:avLst/>
          </a:prstGeom>
        </p:spPr>
      </p:pic>
      <p:pic>
        <p:nvPicPr>
          <p:cNvPr id="11" name="图片 10" descr="云AP蓝.png"/>
          <p:cNvPicPr>
            <a:picLocks noChangeAspect="1"/>
          </p:cNvPicPr>
          <p:nvPr/>
        </p:nvPicPr>
        <p:blipFill>
          <a:blip r:embed="rId4" cstate="print"/>
          <a:stretch>
            <a:fillRect/>
          </a:stretch>
        </p:blipFill>
        <p:spPr bwMode="gray">
          <a:xfrm>
            <a:off x="1637836" y="4795041"/>
            <a:ext cx="335963" cy="274878"/>
          </a:xfrm>
          <a:prstGeom prst="rect">
            <a:avLst/>
          </a:prstGeom>
        </p:spPr>
      </p:pic>
      <p:pic>
        <p:nvPicPr>
          <p:cNvPr id="12" name="图片 11" descr="云AP蓝.png"/>
          <p:cNvPicPr>
            <a:picLocks noChangeAspect="1"/>
          </p:cNvPicPr>
          <p:nvPr/>
        </p:nvPicPr>
        <p:blipFill>
          <a:blip r:embed="rId4" cstate="print"/>
          <a:stretch>
            <a:fillRect/>
          </a:stretch>
        </p:blipFill>
        <p:spPr bwMode="gray">
          <a:xfrm>
            <a:off x="781203" y="4795041"/>
            <a:ext cx="335963" cy="274878"/>
          </a:xfrm>
          <a:prstGeom prst="rect">
            <a:avLst/>
          </a:prstGeom>
        </p:spPr>
      </p:pic>
      <p:grpSp>
        <p:nvGrpSpPr>
          <p:cNvPr id="13" name="Group 3"/>
          <p:cNvGrpSpPr/>
          <p:nvPr/>
        </p:nvGrpSpPr>
        <p:grpSpPr bwMode="gray">
          <a:xfrm>
            <a:off x="1246518" y="4900472"/>
            <a:ext cx="261965" cy="61979"/>
            <a:chOff x="559282" y="6488261"/>
            <a:chExt cx="261965" cy="61979"/>
          </a:xfrm>
          <a:solidFill>
            <a:schemeClr val="bg1">
              <a:lumMod val="50000"/>
            </a:schemeClr>
          </a:solidFill>
        </p:grpSpPr>
        <p:sp>
          <p:nvSpPr>
            <p:cNvPr id="14"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15"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16"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sp>
        <p:nvSpPr>
          <p:cNvPr id="18" name="圆角矩形 17"/>
          <p:cNvSpPr/>
          <p:nvPr/>
        </p:nvSpPr>
        <p:spPr bwMode="gray">
          <a:xfrm>
            <a:off x="3784034" y="3755718"/>
            <a:ext cx="1515194" cy="2432017"/>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a:solidFill>
                <a:schemeClr val="bg1">
                  <a:lumMod val="65000"/>
                </a:schemeClr>
              </a:solidFill>
              <a:latin typeface="Huawei Sans" panose="020C0503030203020204" pitchFamily="34" charset="0"/>
            </a:endParaRPr>
          </a:p>
        </p:txBody>
      </p:sp>
      <p:grpSp>
        <p:nvGrpSpPr>
          <p:cNvPr id="19" name="组合 18"/>
          <p:cNvGrpSpPr/>
          <p:nvPr/>
        </p:nvGrpSpPr>
        <p:grpSpPr bwMode="gray">
          <a:xfrm>
            <a:off x="4076793" y="4200910"/>
            <a:ext cx="959286" cy="681290"/>
            <a:chOff x="6600056" y="4353447"/>
            <a:chExt cx="1296144" cy="833967"/>
          </a:xfrm>
        </p:grpSpPr>
        <p:cxnSp>
          <p:nvCxnSpPr>
            <p:cNvPr id="20" name="直接连接符 19"/>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376823" y="4043386"/>
            <a:ext cx="368827" cy="302438"/>
          </a:xfrm>
          <a:prstGeom prst="rect">
            <a:avLst/>
          </a:prstGeom>
        </p:spPr>
      </p:pic>
      <p:pic>
        <p:nvPicPr>
          <p:cNvPr id="23" name="图片 22" descr="云AP蓝.png"/>
          <p:cNvPicPr>
            <a:picLocks noChangeAspect="1"/>
          </p:cNvPicPr>
          <p:nvPr/>
        </p:nvPicPr>
        <p:blipFill>
          <a:blip r:embed="rId4" cstate="print"/>
          <a:stretch>
            <a:fillRect/>
          </a:stretch>
        </p:blipFill>
        <p:spPr bwMode="gray">
          <a:xfrm>
            <a:off x="4816771" y="4799679"/>
            <a:ext cx="335963" cy="274878"/>
          </a:xfrm>
          <a:prstGeom prst="rect">
            <a:avLst/>
          </a:prstGeom>
        </p:spPr>
      </p:pic>
      <p:pic>
        <p:nvPicPr>
          <p:cNvPr id="24" name="图片 23" descr="云AP蓝.png"/>
          <p:cNvPicPr>
            <a:picLocks noChangeAspect="1"/>
          </p:cNvPicPr>
          <p:nvPr/>
        </p:nvPicPr>
        <p:blipFill>
          <a:blip r:embed="rId4" cstate="print"/>
          <a:stretch>
            <a:fillRect/>
          </a:stretch>
        </p:blipFill>
        <p:spPr bwMode="gray">
          <a:xfrm>
            <a:off x="3960138" y="4799679"/>
            <a:ext cx="335963" cy="274878"/>
          </a:xfrm>
          <a:prstGeom prst="rect">
            <a:avLst/>
          </a:prstGeom>
        </p:spPr>
      </p:pic>
      <p:grpSp>
        <p:nvGrpSpPr>
          <p:cNvPr id="25" name="Group 3"/>
          <p:cNvGrpSpPr/>
          <p:nvPr/>
        </p:nvGrpSpPr>
        <p:grpSpPr bwMode="gray">
          <a:xfrm>
            <a:off x="4425453" y="4905110"/>
            <a:ext cx="261965" cy="61979"/>
            <a:chOff x="559282" y="6488261"/>
            <a:chExt cx="261965" cy="61979"/>
          </a:xfrm>
          <a:solidFill>
            <a:schemeClr val="bg1">
              <a:lumMod val="50000"/>
            </a:schemeClr>
          </a:solidFill>
        </p:grpSpPr>
        <p:sp>
          <p:nvSpPr>
            <p:cNvPr id="26"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27"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28"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sp>
        <p:nvSpPr>
          <p:cNvPr id="33" name="文本框 32"/>
          <p:cNvSpPr txBox="1"/>
          <p:nvPr/>
        </p:nvSpPr>
        <p:spPr bwMode="gray">
          <a:xfrm>
            <a:off x="604251" y="5903332"/>
            <a:ext cx="684803" cy="276999"/>
          </a:xfrm>
          <a:prstGeom prst="rect">
            <a:avLst/>
          </a:prstGeom>
          <a:noFill/>
        </p:spPr>
        <p:txBody>
          <a:bodyPr wrap="none" rtlCol="0">
            <a:spAutoFit/>
          </a:bodyPr>
          <a:lstStyle/>
          <a:p>
            <a:pPr fontAlgn="ctr"/>
            <a:r>
              <a:rPr lang="en-US" sz="1200" smtClean="0">
                <a:solidFill>
                  <a:schemeClr val="bg1">
                    <a:lumMod val="50000"/>
                  </a:schemeClr>
                </a:solidFill>
                <a:latin typeface="Huawei Sans" panose="020C0503030203020204" pitchFamily="34" charset="0"/>
              </a:rPr>
              <a:t>Store 1</a:t>
            </a:r>
            <a:endParaRPr lang="en-US" altLang="zh-CN" sz="1200">
              <a:solidFill>
                <a:schemeClr val="bg1">
                  <a:lumMod val="50000"/>
                </a:schemeClr>
              </a:solidFill>
              <a:latin typeface="Huawei Sans" panose="020C0503030203020204" pitchFamily="34" charset="0"/>
            </a:endParaRPr>
          </a:p>
        </p:txBody>
      </p:sp>
      <p:sp>
        <p:nvSpPr>
          <p:cNvPr id="34" name="文本框 33"/>
          <p:cNvSpPr txBox="1"/>
          <p:nvPr/>
        </p:nvSpPr>
        <p:spPr bwMode="gray">
          <a:xfrm>
            <a:off x="4517337" y="5907970"/>
            <a:ext cx="715260"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rPr>
              <a:t>Store N</a:t>
            </a:r>
            <a:endParaRPr lang="en-US" altLang="zh-CN" sz="1200" dirty="0">
              <a:solidFill>
                <a:schemeClr val="bg1">
                  <a:lumMod val="50000"/>
                </a:schemeClr>
              </a:solidFill>
              <a:latin typeface="Huawei Sans" panose="020C0503030203020204" pitchFamily="34" charset="0"/>
            </a:endParaRPr>
          </a:p>
        </p:txBody>
      </p:sp>
      <p:sp>
        <p:nvSpPr>
          <p:cNvPr id="41" name="文本框 40"/>
          <p:cNvSpPr txBox="1"/>
          <p:nvPr/>
        </p:nvSpPr>
        <p:spPr bwMode="gray">
          <a:xfrm>
            <a:off x="957112" y="1506564"/>
            <a:ext cx="1515612" cy="331054"/>
          </a:xfrm>
          <a:prstGeom prst="roundRect">
            <a:avLst>
              <a:gd name="adj" fmla="val 20793"/>
            </a:avLst>
          </a:prstGeom>
          <a:solidFill>
            <a:schemeClr val="bg1">
              <a:lumMod val="50000"/>
            </a:schemeClr>
          </a:solidFill>
        </p:spPr>
        <p:txBody>
          <a:bodyPr wrap="none" lIns="0" tIns="0" rIns="0" bIns="0" rtlCol="0" anchor="ctr" anchorCtr="0">
            <a:noAutofit/>
          </a:bodyPr>
          <a:lstStyle/>
          <a:p>
            <a:pPr algn="ctr" fontAlgn="ctr"/>
            <a:r>
              <a:rPr lang="en-US" sz="1200" smtClean="0">
                <a:solidFill>
                  <a:schemeClr val="bg1"/>
                </a:solidFill>
                <a:latin typeface="Huawei Sans" panose="020C0503030203020204" pitchFamily="34" charset="0"/>
              </a:rPr>
              <a:t>Advertisement push</a:t>
            </a:r>
            <a:endParaRPr lang="en-US" sz="1200">
              <a:solidFill>
                <a:schemeClr val="bg1"/>
              </a:solidFill>
              <a:latin typeface="Huawei Sans" panose="020C0503030203020204" pitchFamily="34" charset="0"/>
            </a:endParaRPr>
          </a:p>
        </p:txBody>
      </p:sp>
      <p:sp>
        <p:nvSpPr>
          <p:cNvPr id="42" name="文本框 41"/>
          <p:cNvSpPr txBox="1"/>
          <p:nvPr/>
        </p:nvSpPr>
        <p:spPr bwMode="gray">
          <a:xfrm>
            <a:off x="3301159" y="1506564"/>
            <a:ext cx="1515612" cy="331054"/>
          </a:xfrm>
          <a:prstGeom prst="roundRect">
            <a:avLst>
              <a:gd name="adj" fmla="val 20793"/>
            </a:avLst>
          </a:prstGeom>
          <a:solidFill>
            <a:schemeClr val="bg1">
              <a:lumMod val="50000"/>
            </a:schemeClr>
          </a:solidFill>
        </p:spPr>
        <p:txBody>
          <a:bodyPr wrap="none" lIns="0" tIns="0" rIns="0" bIns="0" rtlCol="0" anchor="ctr" anchorCtr="0">
            <a:noAutofit/>
          </a:bodyPr>
          <a:lstStyle/>
          <a:p>
            <a:pPr algn="ctr" fontAlgn="ctr"/>
            <a:r>
              <a:rPr lang="en-US" sz="1200" smtClean="0">
                <a:solidFill>
                  <a:schemeClr val="bg1"/>
                </a:solidFill>
                <a:latin typeface="Huawei Sans" panose="020C0503030203020204" pitchFamily="34" charset="0"/>
              </a:rPr>
              <a:t>ESL</a:t>
            </a:r>
            <a:endParaRPr lang="en-US" sz="1200">
              <a:solidFill>
                <a:schemeClr val="bg1"/>
              </a:solidFill>
              <a:latin typeface="Huawei Sans" panose="020C0503030203020204" pitchFamily="34" charset="0"/>
            </a:endParaRPr>
          </a:p>
        </p:txBody>
      </p:sp>
      <p:pic>
        <p:nvPicPr>
          <p:cNvPr id="45" name="图片 4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091533" y="2273390"/>
            <a:ext cx="1629683" cy="300556"/>
          </a:xfrm>
          <a:prstGeom prst="rect">
            <a:avLst/>
          </a:prstGeom>
        </p:spPr>
      </p:pic>
      <p:sp>
        <p:nvSpPr>
          <p:cNvPr id="47" name="圆角矩形 46"/>
          <p:cNvSpPr/>
          <p:nvPr/>
        </p:nvSpPr>
        <p:spPr bwMode="gray">
          <a:xfrm>
            <a:off x="453107" y="2117388"/>
            <a:ext cx="4906534" cy="612560"/>
          </a:xfrm>
          <a:prstGeom prst="round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48" name="等腰三角形 47"/>
          <p:cNvSpPr/>
          <p:nvPr/>
        </p:nvSpPr>
        <p:spPr bwMode="gray">
          <a:xfrm>
            <a:off x="1645011" y="1944579"/>
            <a:ext cx="139813" cy="88059"/>
          </a:xfrm>
          <a:prstGeom prst="triangle">
            <a:avLst/>
          </a:prstGeom>
          <a:solidFill>
            <a:schemeClr val="bg1">
              <a:lumMod val="75000"/>
            </a:schemeClr>
          </a:solidFill>
        </p:spPr>
        <p:txBody>
          <a:bodyPr wrap="none" lIns="0" tIns="0" rIns="0" bIns="0" rtlCol="0" anchor="ctr" anchorCtr="0">
            <a:noAutofit/>
          </a:bodyPr>
          <a:lstStyle/>
          <a:p>
            <a:pPr algn="ctr" fontAlgn="ctr"/>
            <a:endParaRPr lang="en-US" altLang="zh-CN" sz="1200">
              <a:solidFill>
                <a:schemeClr val="bg1"/>
              </a:solidFill>
              <a:latin typeface="Huawei Sans" panose="020C0503030203020204" pitchFamily="34" charset="0"/>
            </a:endParaRPr>
          </a:p>
        </p:txBody>
      </p:sp>
      <p:sp>
        <p:nvSpPr>
          <p:cNvPr id="49" name="等腰三角形 48"/>
          <p:cNvSpPr/>
          <p:nvPr/>
        </p:nvSpPr>
        <p:spPr bwMode="gray">
          <a:xfrm>
            <a:off x="3989058" y="1944579"/>
            <a:ext cx="139813" cy="88059"/>
          </a:xfrm>
          <a:prstGeom prst="triangle">
            <a:avLst/>
          </a:prstGeom>
          <a:solidFill>
            <a:schemeClr val="bg1">
              <a:lumMod val="75000"/>
            </a:schemeClr>
          </a:solidFill>
        </p:spPr>
        <p:txBody>
          <a:bodyPr wrap="none" lIns="0" tIns="0" rIns="0" bIns="0" rtlCol="0" anchor="ctr" anchorCtr="0">
            <a:noAutofit/>
          </a:bodyPr>
          <a:lstStyle/>
          <a:p>
            <a:pPr algn="ctr" fontAlgn="ctr"/>
            <a:endParaRPr lang="en-US" altLang="zh-CN" sz="1200">
              <a:solidFill>
                <a:schemeClr val="bg1"/>
              </a:solidFill>
              <a:latin typeface="Huawei Sans" panose="020C0503030203020204" pitchFamily="34" charset="0"/>
            </a:endParaRPr>
          </a:p>
        </p:txBody>
      </p:sp>
      <p:sp>
        <p:nvSpPr>
          <p:cNvPr id="50" name="圆角矩形 49"/>
          <p:cNvSpPr/>
          <p:nvPr/>
        </p:nvSpPr>
        <p:spPr bwMode="gray">
          <a:xfrm>
            <a:off x="2191209" y="3755718"/>
            <a:ext cx="1515194" cy="2432017"/>
          </a:xfrm>
          <a:prstGeom prst="roundRect">
            <a:avLst>
              <a:gd name="adj" fmla="val 2222"/>
            </a:avLst>
          </a:prstGeom>
          <a:solidFill>
            <a:schemeClr val="bg1">
              <a:lumMod val="95000"/>
            </a:schemeClr>
          </a:solidFill>
          <a:ln w="38100">
            <a:noFill/>
            <a:prstDash val="solid"/>
          </a:ln>
        </p:spPr>
        <p:style>
          <a:lnRef idx="2">
            <a:schemeClr val="accent1">
              <a:shade val="50000"/>
            </a:schemeClr>
          </a:lnRef>
          <a:fillRef idx="1">
            <a:schemeClr val="accent1"/>
          </a:fillRef>
          <a:effectRef idx="0">
            <a:schemeClr val="accent1"/>
          </a:effectRef>
          <a:fontRef idx="minor">
            <a:schemeClr val="lt1"/>
          </a:fontRef>
        </p:style>
        <p:txBody>
          <a:bodyPr vert="eaVert" lIns="144000" tIns="36000" rIns="36000" bIns="36000" rtlCol="0" anchor="b" anchorCtr="1"/>
          <a:lstStyle/>
          <a:p>
            <a:pPr marL="85725" fontAlgn="ctr">
              <a:lnSpc>
                <a:spcPts val="3000"/>
              </a:lnSpc>
              <a:spcAft>
                <a:spcPts val="600"/>
              </a:spcAft>
            </a:pPr>
            <a:endParaRPr lang="en-US" altLang="zh-CN" b="1" spc="500">
              <a:solidFill>
                <a:schemeClr val="bg1">
                  <a:lumMod val="65000"/>
                </a:schemeClr>
              </a:solidFill>
              <a:latin typeface="Huawei Sans" panose="020C0503030203020204" pitchFamily="34" charset="0"/>
            </a:endParaRPr>
          </a:p>
        </p:txBody>
      </p:sp>
      <p:grpSp>
        <p:nvGrpSpPr>
          <p:cNvPr id="51" name="组合 50"/>
          <p:cNvGrpSpPr/>
          <p:nvPr/>
        </p:nvGrpSpPr>
        <p:grpSpPr bwMode="gray">
          <a:xfrm>
            <a:off x="2483968" y="4200910"/>
            <a:ext cx="959286" cy="681290"/>
            <a:chOff x="6600056" y="4353447"/>
            <a:chExt cx="1296144" cy="833967"/>
          </a:xfrm>
        </p:grpSpPr>
        <p:cxnSp>
          <p:nvCxnSpPr>
            <p:cNvPr id="52" name="直接连接符 51"/>
            <p:cNvCxnSpPr/>
            <p:nvPr/>
          </p:nvCxnSpPr>
          <p:spPr bwMode="gray">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gray">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54" name="图片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2783998" y="4043386"/>
            <a:ext cx="368827" cy="302438"/>
          </a:xfrm>
          <a:prstGeom prst="rect">
            <a:avLst/>
          </a:prstGeom>
        </p:spPr>
      </p:pic>
      <p:pic>
        <p:nvPicPr>
          <p:cNvPr id="55" name="图片 54" descr="云AP蓝.png"/>
          <p:cNvPicPr>
            <a:picLocks noChangeAspect="1"/>
          </p:cNvPicPr>
          <p:nvPr/>
        </p:nvPicPr>
        <p:blipFill>
          <a:blip r:embed="rId4" cstate="print"/>
          <a:stretch>
            <a:fillRect/>
          </a:stretch>
        </p:blipFill>
        <p:spPr bwMode="gray">
          <a:xfrm>
            <a:off x="3223946" y="4799679"/>
            <a:ext cx="335963" cy="274878"/>
          </a:xfrm>
          <a:prstGeom prst="rect">
            <a:avLst/>
          </a:prstGeom>
        </p:spPr>
      </p:pic>
      <p:pic>
        <p:nvPicPr>
          <p:cNvPr id="56" name="图片 55" descr="云AP蓝.png"/>
          <p:cNvPicPr>
            <a:picLocks noChangeAspect="1"/>
          </p:cNvPicPr>
          <p:nvPr/>
        </p:nvPicPr>
        <p:blipFill>
          <a:blip r:embed="rId4" cstate="print"/>
          <a:stretch>
            <a:fillRect/>
          </a:stretch>
        </p:blipFill>
        <p:spPr bwMode="gray">
          <a:xfrm>
            <a:off x="2367313" y="4799679"/>
            <a:ext cx="335963" cy="274878"/>
          </a:xfrm>
          <a:prstGeom prst="rect">
            <a:avLst/>
          </a:prstGeom>
        </p:spPr>
      </p:pic>
      <p:grpSp>
        <p:nvGrpSpPr>
          <p:cNvPr id="57" name="Group 3"/>
          <p:cNvGrpSpPr/>
          <p:nvPr/>
        </p:nvGrpSpPr>
        <p:grpSpPr bwMode="gray">
          <a:xfrm>
            <a:off x="2832628" y="4905110"/>
            <a:ext cx="261965" cy="61979"/>
            <a:chOff x="559282" y="6488261"/>
            <a:chExt cx="261965" cy="61979"/>
          </a:xfrm>
          <a:solidFill>
            <a:schemeClr val="bg1">
              <a:lumMod val="50000"/>
            </a:schemeClr>
          </a:solidFill>
        </p:grpSpPr>
        <p:sp>
          <p:nvSpPr>
            <p:cNvPr id="58"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59"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60"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sp>
        <p:nvSpPr>
          <p:cNvPr id="61" name="文本框 60"/>
          <p:cNvSpPr txBox="1"/>
          <p:nvPr/>
        </p:nvSpPr>
        <p:spPr bwMode="gray">
          <a:xfrm>
            <a:off x="2181820" y="5920997"/>
            <a:ext cx="684803" cy="276999"/>
          </a:xfrm>
          <a:prstGeom prst="rect">
            <a:avLst/>
          </a:prstGeom>
          <a:noFill/>
        </p:spPr>
        <p:txBody>
          <a:bodyPr wrap="none" rtlCol="0">
            <a:spAutoFit/>
          </a:bodyPr>
          <a:lstStyle/>
          <a:p>
            <a:pPr fontAlgn="ctr"/>
            <a:r>
              <a:rPr lang="en-US" sz="1200" smtClean="0">
                <a:solidFill>
                  <a:schemeClr val="bg1">
                    <a:lumMod val="50000"/>
                  </a:schemeClr>
                </a:solidFill>
                <a:latin typeface="Huawei Sans" panose="020C0503030203020204" pitchFamily="34" charset="0"/>
              </a:rPr>
              <a:t>Store 2</a:t>
            </a:r>
            <a:endParaRPr lang="en-US" altLang="zh-CN" sz="1200">
              <a:solidFill>
                <a:schemeClr val="bg1">
                  <a:lumMod val="50000"/>
                </a:schemeClr>
              </a:solidFill>
              <a:latin typeface="Huawei Sans" panose="020C0503030203020204" pitchFamily="34" charset="0"/>
            </a:endParaRPr>
          </a:p>
        </p:txBody>
      </p:sp>
      <p:grpSp>
        <p:nvGrpSpPr>
          <p:cNvPr id="29" name="Group 3"/>
          <p:cNvGrpSpPr/>
          <p:nvPr/>
        </p:nvGrpSpPr>
        <p:grpSpPr bwMode="gray">
          <a:xfrm>
            <a:off x="3614236" y="6059496"/>
            <a:ext cx="261965" cy="61979"/>
            <a:chOff x="559282" y="6488261"/>
            <a:chExt cx="261965" cy="61979"/>
          </a:xfrm>
          <a:solidFill>
            <a:schemeClr val="bg1">
              <a:lumMod val="50000"/>
            </a:schemeClr>
          </a:solidFill>
        </p:grpSpPr>
        <p:sp>
          <p:nvSpPr>
            <p:cNvPr id="30"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31"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sp>
          <p:nvSpPr>
            <p:cNvPr id="32"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a:latin typeface="Huawei Sans" panose="020C0503030203020204" pitchFamily="34" charset="0"/>
              </a:endParaRPr>
            </a:p>
          </p:txBody>
        </p:sp>
      </p:grpSp>
      <p:sp>
        <p:nvSpPr>
          <p:cNvPr id="63" name="圆角矩形 62"/>
          <p:cNvSpPr/>
          <p:nvPr/>
        </p:nvSpPr>
        <p:spPr bwMode="gray">
          <a:xfrm>
            <a:off x="5646654" y="1929720"/>
            <a:ext cx="6064726" cy="1479108"/>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74625" indent="-174625" fontAlgn="ctr">
              <a:spcBef>
                <a:spcPts val="0"/>
              </a:spcBef>
              <a:spcAft>
                <a:spcPts val="3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There are a large number of stores, most of which use wireless networks and have simple network topologies. In addition, onsite personnel do not have network O&amp;M skills.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3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There are many types of wireless terminals, including common wireless terminals and </a:t>
            </a:r>
            <a:r>
              <a:rPr lang="en-US" sz="1200" dirty="0" err="1" smtClean="0">
                <a:solidFill>
                  <a:schemeClr val="tx1"/>
                </a:solidFill>
                <a:latin typeface="Huawei Sans" panose="020C0503030203020204" pitchFamily="34" charset="0"/>
              </a:rPr>
              <a:t>IoT</a:t>
            </a:r>
            <a:r>
              <a:rPr lang="en-US" sz="1200" dirty="0" smtClean="0">
                <a:solidFill>
                  <a:schemeClr val="tx1"/>
                </a:solidFill>
                <a:latin typeface="Huawei Sans" panose="020C0503030203020204" pitchFamily="34" charset="0"/>
              </a:rPr>
              <a:t> terminals such as electronic shelf labels (ESLs).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3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The stores want to push product discounts and promotion activity advertisements to customers who are connecting to the Wi-Fi network in the stores.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bwMode="gray">
          <a:xfrm>
            <a:off x="5646655" y="1507107"/>
            <a:ext cx="6064725"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ctr">
              <a:defRPr sz="1400">
                <a:solidFill>
                  <a:srgbClr val="30B5C5"/>
                </a:solidFill>
                <a:latin typeface="Huawei Sans" panose="020C0503030203020204" pitchFamily="34" charset="0"/>
                <a:ea typeface="方正兰亭黑简体" panose="02000000000000000000" pitchFamily="2" charset="-122"/>
              </a:defRPr>
            </a:lvl1pPr>
          </a:lstStyle>
          <a:p>
            <a:r>
              <a:rPr lang="en-US"/>
              <a:t>Network requirements</a:t>
            </a:r>
            <a:endParaRPr lang="en-US" altLang="zh-CN">
              <a:sym typeface="Huawei Sans" panose="020C0503030203020204" pitchFamily="34" charset="0"/>
            </a:endParaRPr>
          </a:p>
        </p:txBody>
      </p:sp>
      <p:sp>
        <p:nvSpPr>
          <p:cNvPr id="65" name="圆角矩形 64"/>
          <p:cNvSpPr/>
          <p:nvPr/>
        </p:nvSpPr>
        <p:spPr bwMode="gray">
          <a:xfrm>
            <a:off x="5646654" y="3931831"/>
            <a:ext cx="6064726" cy="2255904"/>
          </a:xfrm>
          <a:prstGeom prst="roundRect">
            <a:avLst>
              <a:gd name="adj" fmla="val 898"/>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174625" indent="-174625" fontAlgn="ctr">
              <a:spcBef>
                <a:spcPts val="0"/>
              </a:spcBef>
              <a:spcAft>
                <a:spcPts val="3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Deployment by scanning barcodes achieves minute-level AP onboarding and quick provisioning of wireless network services. The cloud management platform provides one-stop management of the entire lifecycle (from planning and construction to maintenance and optimization) of all store networks.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3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Deploy </a:t>
            </a:r>
            <a:r>
              <a:rPr lang="en-US" sz="1200" dirty="0" err="1" smtClean="0">
                <a:solidFill>
                  <a:schemeClr val="tx1"/>
                </a:solidFill>
                <a:latin typeface="Huawei Sans" panose="020C0503030203020204" pitchFamily="34" charset="0"/>
              </a:rPr>
              <a:t>IoT</a:t>
            </a:r>
            <a:r>
              <a:rPr lang="en-US" sz="1200" dirty="0" smtClean="0">
                <a:solidFill>
                  <a:schemeClr val="tx1"/>
                </a:solidFill>
                <a:latin typeface="Huawei Sans" panose="020C0503030203020204" pitchFamily="34" charset="0"/>
              </a:rPr>
              <a:t> APs and use the </a:t>
            </a:r>
            <a:r>
              <a:rPr lang="en-US" sz="1200" dirty="0" err="1" smtClean="0">
                <a:solidFill>
                  <a:schemeClr val="tx1"/>
                </a:solidFill>
                <a:latin typeface="Huawei Sans" panose="020C0503030203020204" pitchFamily="34" charset="0"/>
              </a:rPr>
              <a:t>IoT</a:t>
            </a:r>
            <a:r>
              <a:rPr lang="en-US" sz="1200" dirty="0" smtClean="0">
                <a:solidFill>
                  <a:schemeClr val="tx1"/>
                </a:solidFill>
                <a:latin typeface="Huawei Sans" panose="020C0503030203020204" pitchFamily="34" charset="0"/>
              </a:rPr>
              <a:t> slots built in the </a:t>
            </a:r>
            <a:r>
              <a:rPr lang="en-US" sz="1200" dirty="0" err="1" smtClean="0">
                <a:solidFill>
                  <a:schemeClr val="tx1"/>
                </a:solidFill>
                <a:latin typeface="Huawei Sans" panose="020C0503030203020204" pitchFamily="34" charset="0"/>
              </a:rPr>
              <a:t>IoT</a:t>
            </a:r>
            <a:r>
              <a:rPr lang="en-US" sz="1200" dirty="0" smtClean="0">
                <a:solidFill>
                  <a:schemeClr val="tx1"/>
                </a:solidFill>
                <a:latin typeface="Huawei Sans" panose="020C0503030203020204" pitchFamily="34" charset="0"/>
              </a:rPr>
              <a:t> APs to implement co-site deployment of </a:t>
            </a:r>
            <a:r>
              <a:rPr lang="en-US" sz="1200" dirty="0" err="1" smtClean="0">
                <a:solidFill>
                  <a:schemeClr val="tx1"/>
                </a:solidFill>
                <a:latin typeface="Huawei Sans" panose="020C0503030203020204" pitchFamily="34" charset="0"/>
              </a:rPr>
              <a:t>IoT</a:t>
            </a:r>
            <a:r>
              <a:rPr lang="en-US" sz="1200" dirty="0" smtClean="0">
                <a:solidFill>
                  <a:schemeClr val="tx1"/>
                </a:solidFill>
                <a:latin typeface="Huawei Sans" panose="020C0503030203020204" pitchFamily="34" charset="0"/>
              </a:rPr>
              <a:t> and Wi-Fi, unified planning, and shared network for data backhaul. The ESL management system connects to and interacts with the supermarket management and ERP systems to dynamically display real-time price changes and issue out-of-stock warnings.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4625" indent="-174625" fontAlgn="ctr">
              <a:spcBef>
                <a:spcPts val="0"/>
              </a:spcBef>
              <a:spcAft>
                <a:spcPts val="300"/>
              </a:spcAft>
              <a:buSzPct val="50000"/>
              <a:buFont typeface="Wingdings" panose="05000000000000000000" pitchFamily="2" charset="2"/>
              <a:buChar char="l"/>
            </a:pPr>
            <a:r>
              <a:rPr lang="en-US" sz="1200" dirty="0" smtClean="0">
                <a:solidFill>
                  <a:schemeClr val="tx1"/>
                </a:solidFill>
                <a:latin typeface="Huawei Sans" panose="020C0503030203020204" pitchFamily="34" charset="0"/>
              </a:rPr>
              <a:t>Customers access the network through Portal authentication, and can view customized advertisements displayed on the authentication page.</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bwMode="gray">
          <a:xfrm>
            <a:off x="5646655" y="3504736"/>
            <a:ext cx="6064725" cy="373577"/>
          </a:xfrm>
          <a:prstGeom prst="roundRect">
            <a:avLst/>
          </a:prstGeom>
          <a:gradFill>
            <a:gsLst>
              <a:gs pos="0">
                <a:schemeClr val="bg1"/>
              </a:gs>
              <a:gs pos="100000">
                <a:srgbClr val="BEE9EE"/>
              </a:gs>
            </a:gsLst>
            <a:lin ang="5400000" scaled="1"/>
          </a:gradFill>
          <a:ln w="9525">
            <a:solidFill>
              <a:srgbClr val="56C4D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defPPr>
              <a:defRPr lang="en-US"/>
            </a:defPPr>
            <a:lvl1pPr algn="ctr" fontAlgn="ctr">
              <a:defRPr sz="1400">
                <a:solidFill>
                  <a:srgbClr val="30B5C5"/>
                </a:solidFill>
                <a:latin typeface="Huawei Sans" panose="020C0503030203020204" pitchFamily="34" charset="0"/>
                <a:ea typeface="方正兰亭黑简体" panose="02000000000000000000" pitchFamily="2" charset="-122"/>
              </a:defRPr>
            </a:lvl1pPr>
          </a:lstStyle>
          <a:p>
            <a:r>
              <a:rPr lang="en-US"/>
              <a:t>Solution</a:t>
            </a:r>
            <a:endParaRPr lang="en-US" altLang="zh-CN">
              <a:sym typeface="Huawei Sans" panose="020C0503030203020204" pitchFamily="34" charset="0"/>
            </a:endParaRPr>
          </a:p>
        </p:txBody>
      </p:sp>
    </p:spTree>
    <p:extLst>
      <p:ext uri="{BB962C8B-B14F-4D97-AF65-F5344CB8AC3E}">
        <p14:creationId xmlns:p14="http://schemas.microsoft.com/office/powerpoint/2010/main" val="113859878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1019176" y="1844675"/>
            <a:ext cx="10153650" cy="4356100"/>
          </a:xfrm>
        </p:spPr>
        <p:txBody>
          <a:bodyPr/>
          <a:lstStyle/>
          <a:p>
            <a:r>
              <a:rPr lang="en-US" altLang="zh-CN" sz="1800" smtClean="0"/>
              <a:t>(Multiple-Answer Question) Which of the following technologies can be used to improve network reliability? (     )</a:t>
            </a:r>
          </a:p>
          <a:p>
            <a:pPr lvl="1"/>
            <a:r>
              <a:rPr lang="en-US" altLang="zh-CN" sz="1600" smtClean="0"/>
              <a:t>STP</a:t>
            </a:r>
          </a:p>
          <a:p>
            <a:pPr lvl="1"/>
            <a:r>
              <a:rPr lang="en-US" altLang="zh-CN" sz="1600" smtClean="0"/>
              <a:t>Eth-Trunk</a:t>
            </a:r>
          </a:p>
          <a:p>
            <a:pPr lvl="1"/>
            <a:r>
              <a:rPr lang="en-US" altLang="zh-CN" sz="1600" smtClean="0"/>
              <a:t>iStack</a:t>
            </a:r>
            <a:endParaRPr lang="en-US" altLang="zh-CN" sz="1600" smtClean="0">
              <a:sym typeface="Huawei Sans" panose="020C0503030203020204" pitchFamily="34" charset="0"/>
            </a:endParaRPr>
          </a:p>
          <a:p>
            <a:pPr lvl="1"/>
            <a:r>
              <a:rPr lang="en-US" altLang="zh-CN" sz="1600" smtClean="0"/>
              <a:t>CSS</a:t>
            </a:r>
          </a:p>
          <a:p>
            <a:r>
              <a:rPr lang="en-US" altLang="zh-CN" sz="1800" smtClean="0"/>
              <a:t>(True or False) On an MSTP network, devices in the same MST region must be configured with the same VLAN-to-MSTI mappings. (     )</a:t>
            </a:r>
          </a:p>
          <a:p>
            <a:pPr lvl="1"/>
            <a:r>
              <a:rPr lang="en-US" altLang="zh-CN" sz="1600" smtClean="0"/>
              <a:t>True</a:t>
            </a:r>
          </a:p>
          <a:p>
            <a:pPr lvl="1"/>
            <a:r>
              <a:rPr lang="en-US" altLang="zh-CN" sz="1600" smtClean="0"/>
              <a:t>False</a:t>
            </a:r>
            <a:endParaRPr lang="en-US" altLang="zh-CN" sz="1600" dirty="0" smtClean="0"/>
          </a:p>
        </p:txBody>
      </p:sp>
    </p:spTree>
    <p:extLst>
      <p:ext uri="{BB962C8B-B14F-4D97-AF65-F5344CB8AC3E}">
        <p14:creationId xmlns:p14="http://schemas.microsoft.com/office/powerpoint/2010/main" val="283313265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altLang="zh-CN" sz="2000" smtClean="0"/>
              <a:t>This course provides the definition of campus networks, common technologies used in campus networks, and application scenarios of these technologies.</a:t>
            </a:r>
          </a:p>
          <a:p>
            <a:r>
              <a:rPr lang="en-US" altLang="zh-CN" sz="2000" smtClean="0"/>
              <a:t>In subsequent courses, we will discuss how to design networks based on customer requirements, which requires a comprehensive and in-depth understanding of campus network technologies. Due to limited space, this document cannot list every technology used on campus networks. To better understand subsequent courses, you can read related documents for more campus network technologies and a deeper understanding of the key technologies discussed in this course.</a:t>
            </a:r>
            <a:endParaRPr lang="en-US" altLang="zh-CN" sz="2000" dirty="0"/>
          </a:p>
        </p:txBody>
      </p:sp>
    </p:spTree>
    <p:extLst>
      <p:ext uri="{BB962C8B-B14F-4D97-AF65-F5344CB8AC3E}">
        <p14:creationId xmlns:p14="http://schemas.microsoft.com/office/powerpoint/2010/main" val="361792267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35694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p:cNvPicPr>
          <p:nvPr/>
        </p:nvPicPr>
        <p:blipFill>
          <a:blip r:embed="rId3"/>
          <a:stretch>
            <a:fillRect/>
          </a:stretch>
        </p:blipFill>
        <p:spPr bwMode="gray">
          <a:xfrm>
            <a:off x="1141895" y="2224087"/>
            <a:ext cx="3410782" cy="2257261"/>
          </a:xfrm>
          <a:prstGeom prst="roundRect">
            <a:avLst>
              <a:gd name="adj" fmla="val 8487"/>
            </a:avLst>
          </a:prstGeom>
        </p:spPr>
      </p:pic>
      <p:sp>
        <p:nvSpPr>
          <p:cNvPr id="2" name="标题 1"/>
          <p:cNvSpPr>
            <a:spLocks noGrp="1"/>
          </p:cNvSpPr>
          <p:nvPr>
            <p:ph type="title"/>
          </p:nvPr>
        </p:nvSpPr>
        <p:spPr bwMode="gray"/>
        <p:txBody>
          <a:bodyPr/>
          <a:lstStyle/>
          <a:p>
            <a:r>
              <a:rPr lang="en-US" altLang="zh-CN" smtClean="0"/>
              <a:t>Overview of a Campus Network</a:t>
            </a:r>
            <a:endParaRPr lang="zh-CN" altLang="en-US" dirty="0"/>
          </a:p>
        </p:txBody>
      </p:sp>
      <p:sp>
        <p:nvSpPr>
          <p:cNvPr id="3" name="文本占位符 2"/>
          <p:cNvSpPr>
            <a:spLocks noGrp="1"/>
          </p:cNvSpPr>
          <p:nvPr>
            <p:ph type="body" sz="quarter" idx="10"/>
          </p:nvPr>
        </p:nvSpPr>
        <p:spPr bwMode="gray">
          <a:xfrm>
            <a:off x="4991878" y="1390260"/>
            <a:ext cx="6757210" cy="4739952"/>
          </a:xfrm>
        </p:spPr>
        <p:txBody>
          <a:bodyPr/>
          <a:lstStyle/>
          <a:p>
            <a:pPr lvl="0"/>
            <a:r>
              <a:rPr lang="en-US" altLang="zh-CN" sz="1800" dirty="0" smtClean="0"/>
              <a:t>A campus network generally refers to the internal network of an enterprise or organization, which is connected to the wide area network (WAN) and data center network.</a:t>
            </a:r>
            <a:endParaRPr lang="en-US" altLang="zh-CN" sz="1800" dirty="0" smtClean="0">
              <a:sym typeface="Huawei Sans" panose="020C0503030203020204" pitchFamily="34" charset="0"/>
            </a:endParaRPr>
          </a:p>
          <a:p>
            <a:pPr lvl="0"/>
            <a:r>
              <a:rPr lang="en-US" altLang="zh-CN" sz="1800" dirty="0" smtClean="0"/>
              <a:t>A campus network is built to ensure that key enterprise services are running more efficiently.</a:t>
            </a:r>
            <a:endParaRPr lang="en-US" altLang="zh-CN" sz="1800" dirty="0" smtClean="0">
              <a:sym typeface="Huawei Sans" panose="020C0503030203020204" pitchFamily="34" charset="0"/>
            </a:endParaRPr>
          </a:p>
          <a:p>
            <a:pPr lvl="0"/>
            <a:r>
              <a:rPr lang="en-US" altLang="zh-CN" sz="1800" dirty="0" smtClean="0"/>
              <a:t>Campus networks can be classified into large- and medium-sized campus networks and small- and medium-sized campus networks by scale.</a:t>
            </a:r>
            <a:endParaRPr lang="en-US" altLang="zh-CN" sz="1800" dirty="0" smtClean="0">
              <a:sym typeface="Huawei Sans" panose="020C0503030203020204" pitchFamily="34" charset="0"/>
            </a:endParaRPr>
          </a:p>
          <a:p>
            <a:pPr lvl="0"/>
            <a:r>
              <a:rPr lang="en-US" altLang="zh-CN" sz="1800" dirty="0" smtClean="0"/>
              <a:t>Some enterprises have branches dispersed in different geographical locations. Each branch network can be considered as a single campus network.</a:t>
            </a:r>
            <a:endParaRPr lang="en-US" altLang="zh-CN" sz="1800" dirty="0"/>
          </a:p>
        </p:txBody>
      </p:sp>
    </p:spTree>
    <p:extLst>
      <p:ext uri="{BB962C8B-B14F-4D97-AF65-F5344CB8AC3E}">
        <p14:creationId xmlns:p14="http://schemas.microsoft.com/office/powerpoint/2010/main" val="27655952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t>Campus Network Classification (1)</a:t>
            </a:r>
            <a:endParaRPr lang="zh-CN" altLang="en-US" dirty="0"/>
          </a:p>
        </p:txBody>
      </p:sp>
      <p:sp>
        <p:nvSpPr>
          <p:cNvPr id="23" name="Oval 7"/>
          <p:cNvSpPr>
            <a:spLocks noChangeAspect="1" noChangeArrowheads="1"/>
          </p:cNvSpPr>
          <p:nvPr/>
        </p:nvSpPr>
        <p:spPr bwMode="gray">
          <a:xfrm>
            <a:off x="1963801" y="2101367"/>
            <a:ext cx="2655298" cy="2655298"/>
          </a:xfrm>
          <a:prstGeom prst="ellipse">
            <a:avLst/>
          </a:prstGeom>
          <a:noFill/>
          <a:ln w="15875">
            <a:solidFill>
              <a:srgbClr val="94DAE2"/>
            </a:solidFill>
            <a:round/>
            <a:headEnd/>
            <a:tailEnd/>
          </a:ln>
        </p:spPr>
        <p:txBody>
          <a:bodyPr vert="horz" wrap="square" lIns="0" tIns="0" rIns="0" bIns="0" numCol="1" anchor="ctr" anchorCtr="0" compatLnSpc="1">
            <a:prstTxWarp prst="textNoShape">
              <a:avLst/>
            </a:prstTxWarp>
          </a:bodyPr>
          <a:lstStyle/>
          <a:p>
            <a:pPr algn="ctr" defTabSz="914034" fontAlgn="ctr">
              <a:spcBef>
                <a:spcPct val="0"/>
              </a:spcBef>
              <a:spcAft>
                <a:spcPct val="0"/>
              </a:spcAft>
            </a:pPr>
            <a:endParaRPr lang="en-US" altLang="zh-CN" sz="16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Oval 7"/>
          <p:cNvSpPr>
            <a:spLocks noChangeAspect="1" noChangeArrowheads="1"/>
          </p:cNvSpPr>
          <p:nvPr/>
        </p:nvSpPr>
        <p:spPr bwMode="gray">
          <a:xfrm>
            <a:off x="2818786" y="2956352"/>
            <a:ext cx="945328" cy="945328"/>
          </a:xfrm>
          <a:prstGeom prst="ellipse">
            <a:avLst/>
          </a:prstGeom>
          <a:solidFill>
            <a:srgbClr val="30B5C5"/>
          </a:solidFill>
          <a:ln w="9525">
            <a:noFill/>
            <a:round/>
            <a:headEnd/>
            <a:tailEnd/>
          </a:ln>
        </p:spPr>
        <p:txBody>
          <a:bodyPr vert="horz" wrap="square" lIns="91404" tIns="45702" rIns="91404" bIns="45702" numCol="1" anchor="ctr" anchorCtr="0" compatLnSpc="1">
            <a:prstTxWarp prst="textNoShape">
              <a:avLst/>
            </a:prstTxWarp>
          </a:bodyPr>
          <a:lstStyle/>
          <a:p>
            <a:pPr algn="ctr" defTabSz="914034" fontAlgn="ctr">
              <a:spcBef>
                <a:spcPct val="0"/>
              </a:spcBef>
              <a:spcAft>
                <a:spcPct val="0"/>
              </a:spcAft>
            </a:pPr>
            <a:endParaRPr lang="en-US" altLang="zh-CN" sz="160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Oval 7"/>
          <p:cNvSpPr>
            <a:spLocks noChangeAspect="1" noChangeArrowheads="1"/>
          </p:cNvSpPr>
          <p:nvPr/>
        </p:nvSpPr>
        <p:spPr bwMode="gray">
          <a:xfrm>
            <a:off x="2820185" y="1706841"/>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ctr">
              <a:spcBef>
                <a:spcPct val="0"/>
              </a:spcBef>
              <a:spcAft>
                <a:spcPct val="0"/>
              </a:spcAft>
              <a:defRPr/>
            </a:pPr>
            <a:r>
              <a:rPr lang="en-US" sz="1200" smtClean="0">
                <a:solidFill>
                  <a:prstClr val="black"/>
                </a:solidFill>
                <a:latin typeface="Huawei Sans" panose="020C0503030203020204" pitchFamily="34" charset="0"/>
              </a:rPr>
              <a:t>Large campus network</a:t>
            </a:r>
            <a:endParaRPr lang="en-US" sz="1200">
              <a:solidFill>
                <a:prstClr val="black"/>
              </a:solidFill>
              <a:latin typeface="Huawei Sans" panose="020C0503030203020204" pitchFamily="34" charset="0"/>
            </a:endParaRPr>
          </a:p>
        </p:txBody>
      </p:sp>
      <p:sp>
        <p:nvSpPr>
          <p:cNvPr id="30" name="矩形 29"/>
          <p:cNvSpPr/>
          <p:nvPr/>
        </p:nvSpPr>
        <p:spPr bwMode="gray">
          <a:xfrm>
            <a:off x="2568882" y="3929440"/>
            <a:ext cx="1445136" cy="646331"/>
          </a:xfrm>
          <a:prstGeom prst="rect">
            <a:avLst/>
          </a:prstGeom>
        </p:spPr>
        <p:txBody>
          <a:bodyPr wrap="square">
            <a:spAutoFit/>
          </a:bodyPr>
          <a:lstStyle/>
          <a:p>
            <a:pPr algn="ctr" fontAlgn="ctr"/>
            <a:r>
              <a:rPr lang="en-US" sz="1200" dirty="0" smtClean="0">
                <a:latin typeface="Huawei Sans" panose="020C0503030203020204" pitchFamily="34" charset="0"/>
              </a:rPr>
              <a:t>Classified by the number of terminals or NEs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Oval 7"/>
          <p:cNvSpPr>
            <a:spLocks noChangeAspect="1" noChangeArrowheads="1"/>
          </p:cNvSpPr>
          <p:nvPr/>
        </p:nvSpPr>
        <p:spPr bwMode="gray">
          <a:xfrm>
            <a:off x="1628008" y="3739559"/>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ctr">
              <a:spcBef>
                <a:spcPct val="0"/>
              </a:spcBef>
              <a:spcAft>
                <a:spcPct val="0"/>
              </a:spcAft>
              <a:defRPr/>
            </a:pPr>
            <a:r>
              <a:rPr lang="en-US" sz="1200" smtClean="0">
                <a:solidFill>
                  <a:prstClr val="black"/>
                </a:solidFill>
                <a:latin typeface="Huawei Sans" panose="020C0503030203020204" pitchFamily="34" charset="0"/>
              </a:rPr>
              <a:t>Midsize campus network</a:t>
            </a:r>
            <a:endParaRPr lang="en-US" sz="1200">
              <a:solidFill>
                <a:prstClr val="black"/>
              </a:solidFill>
              <a:latin typeface="Huawei Sans" panose="020C0503030203020204" pitchFamily="34" charset="0"/>
            </a:endParaRPr>
          </a:p>
        </p:txBody>
      </p:sp>
      <p:sp>
        <p:nvSpPr>
          <p:cNvPr id="32" name="Oval 7"/>
          <p:cNvSpPr>
            <a:spLocks noChangeAspect="1" noChangeArrowheads="1"/>
          </p:cNvSpPr>
          <p:nvPr/>
        </p:nvSpPr>
        <p:spPr bwMode="gray">
          <a:xfrm>
            <a:off x="4020829" y="3739559"/>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ctr">
              <a:spcBef>
                <a:spcPct val="0"/>
              </a:spcBef>
              <a:spcAft>
                <a:spcPct val="0"/>
              </a:spcAft>
              <a:defRPr/>
            </a:pPr>
            <a:r>
              <a:rPr lang="en-US" sz="1200" smtClean="0">
                <a:solidFill>
                  <a:prstClr val="black"/>
                </a:solidFill>
                <a:latin typeface="Huawei Sans" panose="020C0503030203020204" pitchFamily="34" charset="0"/>
              </a:rPr>
              <a:t>Small campus network</a:t>
            </a:r>
            <a:endParaRPr lang="en-US" sz="1200">
              <a:solidFill>
                <a:prstClr val="black"/>
              </a:solidFill>
              <a:latin typeface="Huawei Sans" panose="020C0503030203020204" pitchFamily="34" charset="0"/>
            </a:endParaRPr>
          </a:p>
        </p:txBody>
      </p:sp>
      <p:sp>
        <p:nvSpPr>
          <p:cNvPr id="33" name="矩形 32"/>
          <p:cNvSpPr/>
          <p:nvPr/>
        </p:nvSpPr>
        <p:spPr bwMode="gray">
          <a:xfrm>
            <a:off x="2148166" y="1090771"/>
            <a:ext cx="2472152" cy="535531"/>
          </a:xfrm>
          <a:prstGeom prst="rect">
            <a:avLst/>
          </a:prstGeom>
        </p:spPr>
        <p:txBody>
          <a:bodyPr wrap="none">
            <a:spAutoFit/>
          </a:bodyPr>
          <a:lstStyle/>
          <a:p>
            <a:pPr marL="285750" indent="-285750" fontAlgn="ctr">
              <a:lnSpc>
                <a:spcPct val="120000"/>
              </a:lnSpc>
              <a:buSzPct val="50000"/>
              <a:buFont typeface="Wingdings" panose="05000000000000000000" pitchFamily="2" charset="2"/>
              <a:buChar char="l"/>
            </a:pPr>
            <a:r>
              <a:rPr lang="en-US" sz="1200" dirty="0" smtClean="0">
                <a:latin typeface="Huawei Sans" panose="020C0503030203020204" pitchFamily="34" charset="0"/>
              </a:rPr>
              <a:t>Number of terminals &gt; 2000</a:t>
            </a:r>
          </a:p>
          <a:p>
            <a:pPr marL="285750" indent="-285750" fontAlgn="ctr">
              <a:lnSpc>
                <a:spcPct val="120000"/>
              </a:lnSpc>
              <a:buSzPct val="50000"/>
              <a:buFont typeface="Wingdings" panose="05000000000000000000" pitchFamily="2" charset="2"/>
              <a:buChar char="l"/>
            </a:pPr>
            <a:r>
              <a:rPr lang="en-US" sz="1200" dirty="0" smtClean="0">
                <a:latin typeface="Huawei Sans" panose="020C0503030203020204" pitchFamily="34" charset="0"/>
              </a:rPr>
              <a:t>Number of NEs &gt; 100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p:cNvSpPr/>
          <p:nvPr/>
        </p:nvSpPr>
        <p:spPr bwMode="gray">
          <a:xfrm>
            <a:off x="679477" y="4774309"/>
            <a:ext cx="2740376" cy="535531"/>
          </a:xfrm>
          <a:prstGeom prst="rect">
            <a:avLst/>
          </a:prstGeom>
        </p:spPr>
        <p:txBody>
          <a:bodyPr wrap="square">
            <a:spAutoFit/>
          </a:bodyPr>
          <a:lstStyle/>
          <a:p>
            <a:pPr marL="285750" indent="-285750" fontAlgn="ctr">
              <a:lnSpc>
                <a:spcPct val="120000"/>
              </a:lnSpc>
              <a:buSzPct val="50000"/>
              <a:buFont typeface="Wingdings" panose="05000000000000000000" pitchFamily="2" charset="2"/>
              <a:buChar char="l"/>
            </a:pPr>
            <a:r>
              <a:rPr lang="en-US" sz="1200" smtClean="0">
                <a:latin typeface="Huawei Sans" panose="020C0503030203020204" pitchFamily="34" charset="0"/>
              </a:rPr>
              <a:t>Number of terminals: 200–2000</a:t>
            </a:r>
          </a:p>
          <a:p>
            <a:pPr marL="285750" indent="-285750" fontAlgn="ctr">
              <a:lnSpc>
                <a:spcPct val="120000"/>
              </a:lnSpc>
              <a:buSzPct val="50000"/>
              <a:buFont typeface="Wingdings" panose="05000000000000000000" pitchFamily="2" charset="2"/>
              <a:buChar char="l"/>
            </a:pPr>
            <a:r>
              <a:rPr lang="en-US" sz="1200" smtClean="0">
                <a:latin typeface="Huawei Sans" panose="020C0503030203020204" pitchFamily="34" charset="0"/>
              </a:rPr>
              <a:t>Number of NEs: 25–100</a:t>
            </a: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p:cNvSpPr/>
          <p:nvPr/>
        </p:nvSpPr>
        <p:spPr bwMode="gray">
          <a:xfrm>
            <a:off x="3625035" y="4774309"/>
            <a:ext cx="2407980" cy="535531"/>
          </a:xfrm>
          <a:prstGeom prst="rect">
            <a:avLst/>
          </a:prstGeom>
        </p:spPr>
        <p:txBody>
          <a:bodyPr wrap="square">
            <a:spAutoFit/>
          </a:bodyPr>
          <a:lstStyle/>
          <a:p>
            <a:pPr marL="285750" lvl="0" indent="-285750" fontAlgn="ctr">
              <a:lnSpc>
                <a:spcPct val="120000"/>
              </a:lnSpc>
              <a:buSzPct val="50000"/>
              <a:buFont typeface="Wingdings" panose="05000000000000000000" pitchFamily="2" charset="2"/>
              <a:buChar char="l"/>
            </a:pPr>
            <a:r>
              <a:rPr lang="en-US" sz="1200" dirty="0" smtClean="0">
                <a:solidFill>
                  <a:prstClr val="black"/>
                </a:solidFill>
                <a:latin typeface="Huawei Sans" panose="020C0503030203020204" pitchFamily="34" charset="0"/>
              </a:rPr>
              <a:t>Number of terminals &lt; 200</a:t>
            </a:r>
          </a:p>
          <a:p>
            <a:pPr marL="285750" lvl="0" indent="-285750" fontAlgn="ctr">
              <a:lnSpc>
                <a:spcPct val="120000"/>
              </a:lnSpc>
              <a:buSzPct val="50000"/>
              <a:buFont typeface="Wingdings" panose="05000000000000000000" pitchFamily="2" charset="2"/>
              <a:buChar char="l"/>
            </a:pPr>
            <a:r>
              <a:rPr lang="en-US" sz="1200" dirty="0" smtClean="0">
                <a:solidFill>
                  <a:prstClr val="black"/>
                </a:solidFill>
                <a:latin typeface="Huawei Sans" panose="020C0503030203020204" pitchFamily="34" charset="0"/>
              </a:rPr>
              <a:t>Number of NEs &lt; 25</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Oval 7"/>
          <p:cNvSpPr>
            <a:spLocks noChangeAspect="1" noChangeArrowheads="1"/>
          </p:cNvSpPr>
          <p:nvPr/>
        </p:nvSpPr>
        <p:spPr bwMode="gray">
          <a:xfrm>
            <a:off x="8369163" y="2958842"/>
            <a:ext cx="945328" cy="945328"/>
          </a:xfrm>
          <a:prstGeom prst="ellipse">
            <a:avLst/>
          </a:prstGeom>
          <a:solidFill>
            <a:srgbClr val="30B5C5"/>
          </a:solidFill>
          <a:ln w="9525">
            <a:noFill/>
            <a:round/>
            <a:headEnd/>
            <a:tailEnd/>
          </a:ln>
        </p:spPr>
        <p:txBody>
          <a:bodyPr vert="horz" wrap="square" lIns="91404" tIns="45702" rIns="91404" bIns="45702" numCol="1" anchor="ctr" anchorCtr="0" compatLnSpc="1">
            <a:prstTxWarp prst="textNoShape">
              <a:avLst/>
            </a:prstTxWarp>
          </a:bodyPr>
          <a:lstStyle/>
          <a:p>
            <a:pPr algn="ctr" defTabSz="914034" fontAlgn="ctr">
              <a:spcBef>
                <a:spcPct val="0"/>
              </a:spcBef>
              <a:spcAft>
                <a:spcPct val="0"/>
              </a:spcAft>
            </a:pPr>
            <a:endParaRPr lang="en-US" altLang="zh-C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bwMode="gray">
          <a:xfrm>
            <a:off x="8213190" y="3929440"/>
            <a:ext cx="1445136" cy="646331"/>
          </a:xfrm>
          <a:prstGeom prst="rect">
            <a:avLst/>
          </a:prstGeom>
        </p:spPr>
        <p:txBody>
          <a:bodyPr wrap="square">
            <a:spAutoFit/>
          </a:bodyPr>
          <a:lstStyle/>
          <a:p>
            <a:pPr algn="ctr" fontAlgn="ctr"/>
            <a:r>
              <a:rPr lang="en-US" sz="1200" smtClean="0">
                <a:latin typeface="Huawei Sans" panose="020C0503030203020204" pitchFamily="34" charset="0"/>
              </a:rPr>
              <a:t>Classified by served objects of campus networks</a:t>
            </a: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bwMode="gray">
          <a:xfrm>
            <a:off x="7165618" y="979971"/>
            <a:ext cx="4173114" cy="757130"/>
          </a:xfrm>
          <a:prstGeom prst="rect">
            <a:avLst/>
          </a:prstGeom>
        </p:spPr>
        <p:txBody>
          <a:bodyPr wrap="square">
            <a:spAutoFit/>
          </a:bodyPr>
          <a:lstStyle/>
          <a:p>
            <a:pPr marL="171450" indent="-171450" fontAlgn="ctr">
              <a:lnSpc>
                <a:spcPct val="120000"/>
              </a:lnSpc>
              <a:buFont typeface="Arial" panose="020B0604020202020204" pitchFamily="34" charset="0"/>
              <a:buChar char="•"/>
            </a:pPr>
            <a:r>
              <a:rPr lang="en-US" sz="1200" smtClean="0">
                <a:latin typeface="Huawei Sans" panose="020C0503030203020204" pitchFamily="34" charset="0"/>
              </a:rPr>
              <a:t>Users: internal personnel only</a:t>
            </a:r>
          </a:p>
          <a:p>
            <a:pPr marL="171450" indent="-171450" fontAlgn="ctr">
              <a:lnSpc>
                <a:spcPct val="120000"/>
              </a:lnSpc>
              <a:buFont typeface="Arial" panose="020B0604020202020204" pitchFamily="34" charset="0"/>
              <a:buChar char="•"/>
            </a:pPr>
            <a:r>
              <a:rPr lang="en-US" sz="1200" smtClean="0">
                <a:latin typeface="Huawei Sans" panose="020C0503030203020204" pitchFamily="34" charset="0"/>
              </a:rPr>
              <a:t>Security requirements: network access control and external threat defense</a:t>
            </a:r>
            <a:endParaRPr lang="en-US" sz="1200">
              <a:latin typeface="Huawei Sans" panose="020C0503030203020204" pitchFamily="34" charset="0"/>
            </a:endParaRPr>
          </a:p>
        </p:txBody>
      </p:sp>
      <p:sp>
        <p:nvSpPr>
          <p:cNvPr id="39" name="矩形 38"/>
          <p:cNvSpPr/>
          <p:nvPr/>
        </p:nvSpPr>
        <p:spPr bwMode="gray">
          <a:xfrm>
            <a:off x="6753339" y="4774309"/>
            <a:ext cx="4480155" cy="757130"/>
          </a:xfrm>
          <a:prstGeom prst="rect">
            <a:avLst/>
          </a:prstGeom>
        </p:spPr>
        <p:txBody>
          <a:bodyPr wrap="square">
            <a:spAutoFit/>
          </a:bodyPr>
          <a:lstStyle/>
          <a:p>
            <a:pPr marL="285750" lvl="0" indent="-285750" fontAlgn="ctr">
              <a:lnSpc>
                <a:spcPct val="120000"/>
              </a:lnSpc>
              <a:buSzPct val="50000"/>
              <a:buFont typeface="Wingdings" panose="05000000000000000000" pitchFamily="2" charset="2"/>
              <a:buChar char="l"/>
            </a:pPr>
            <a:r>
              <a:rPr lang="en-US" sz="1200" dirty="0" smtClean="0">
                <a:solidFill>
                  <a:prstClr val="black"/>
                </a:solidFill>
                <a:latin typeface="Huawei Sans" panose="020C0503030203020204" pitchFamily="34" charset="0"/>
              </a:rPr>
              <a:t>Users: including external personnel, such as the public</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ct val="120000"/>
              </a:lnSpc>
              <a:buSzPct val="50000"/>
              <a:buFont typeface="Wingdings" panose="05000000000000000000" pitchFamily="2" charset="2"/>
              <a:buChar char="l"/>
            </a:pPr>
            <a:r>
              <a:rPr lang="en-US" sz="1200" dirty="0" smtClean="0">
                <a:solidFill>
                  <a:prstClr val="black"/>
                </a:solidFill>
                <a:latin typeface="Huawei Sans" panose="020C0503030203020204" pitchFamily="34" charset="0"/>
              </a:rPr>
              <a:t>Security requirements: access control, identity identification, behavior control, security protection, etc.</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7"/>
          <p:cNvSpPr>
            <a:spLocks noChangeAspect="1" noChangeArrowheads="1"/>
          </p:cNvSpPr>
          <p:nvPr/>
        </p:nvSpPr>
        <p:spPr bwMode="gray">
          <a:xfrm>
            <a:off x="7512381" y="2099982"/>
            <a:ext cx="2655298" cy="2655298"/>
          </a:xfrm>
          <a:prstGeom prst="ellipse">
            <a:avLst/>
          </a:prstGeom>
          <a:noFill/>
          <a:ln w="15875">
            <a:solidFill>
              <a:srgbClr val="94DAE2"/>
            </a:solidFill>
            <a:round/>
            <a:headEnd/>
            <a:tailEnd/>
          </a:ln>
        </p:spPr>
        <p:txBody>
          <a:bodyPr vert="horz" wrap="square" lIns="0" tIns="0" rIns="0" bIns="0" numCol="1" anchor="ctr" anchorCtr="0" compatLnSpc="1">
            <a:prstTxWarp prst="textNoShape">
              <a:avLst/>
            </a:prstTxWarp>
          </a:bodyPr>
          <a:lstStyle/>
          <a:p>
            <a:pPr algn="ctr" defTabSz="914034" fontAlgn="ctr">
              <a:spcBef>
                <a:spcPct val="0"/>
              </a:spcBef>
              <a:spcAft>
                <a:spcPct val="0"/>
              </a:spcAft>
            </a:pPr>
            <a:endParaRPr lang="en-US" altLang="zh-CN" sz="16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Oval 7"/>
          <p:cNvSpPr>
            <a:spLocks noChangeAspect="1" noChangeArrowheads="1"/>
          </p:cNvSpPr>
          <p:nvPr/>
        </p:nvSpPr>
        <p:spPr bwMode="gray">
          <a:xfrm>
            <a:off x="9093129" y="1854173"/>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ctr">
              <a:spcBef>
                <a:spcPct val="0"/>
              </a:spcBef>
              <a:spcAft>
                <a:spcPct val="0"/>
              </a:spcAft>
              <a:defRPr/>
            </a:pPr>
            <a:r>
              <a:rPr lang="en-US" sz="1200" smtClean="0">
                <a:solidFill>
                  <a:prstClr val="black"/>
                </a:solidFill>
                <a:latin typeface="Huawei Sans" panose="020C0503030203020204" pitchFamily="34" charset="0"/>
              </a:rPr>
              <a:t>Closed campus network</a:t>
            </a:r>
            <a:endParaRPr lang="en-US" altLang="zh-CN" sz="1200" ker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Oval 7"/>
          <p:cNvSpPr>
            <a:spLocks noChangeAspect="1" noChangeArrowheads="1"/>
          </p:cNvSpPr>
          <p:nvPr/>
        </p:nvSpPr>
        <p:spPr bwMode="gray">
          <a:xfrm>
            <a:off x="7165618" y="3691657"/>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ctr">
              <a:spcBef>
                <a:spcPct val="0"/>
              </a:spcBef>
              <a:spcAft>
                <a:spcPct val="0"/>
              </a:spcAft>
              <a:defRPr/>
            </a:pPr>
            <a:r>
              <a:rPr lang="en-US" sz="1200" smtClean="0">
                <a:solidFill>
                  <a:prstClr val="black"/>
                </a:solidFill>
                <a:latin typeface="Huawei Sans" panose="020C0503030203020204" pitchFamily="34" charset="0"/>
              </a:rPr>
              <a:t>Open campus network</a:t>
            </a:r>
            <a:endParaRPr lang="en-US" altLang="zh-CN" sz="1200" ker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2957864" y="3279619"/>
            <a:ext cx="667170" cy="338554"/>
          </a:xfrm>
          <a:prstGeom prst="rect">
            <a:avLst/>
          </a:prstGeom>
        </p:spPr>
        <p:txBody>
          <a:bodyPr wrap="none">
            <a:spAutoFit/>
          </a:bodyPr>
          <a:lstStyle/>
          <a:p>
            <a:pPr algn="ctr" defTabSz="914034" fontAlgn="ctr">
              <a:spcBef>
                <a:spcPct val="0"/>
              </a:spcBef>
              <a:spcAft>
                <a:spcPct val="0"/>
              </a:spcAft>
            </a:pPr>
            <a:r>
              <a:rPr lang="en-US" sz="1600" smtClean="0">
                <a:solidFill>
                  <a:schemeClr val="bg1"/>
                </a:solidFill>
                <a:latin typeface="Huawei Sans" panose="020C0503030203020204" pitchFamily="34" charset="0"/>
              </a:rPr>
              <a:t>Scale</a:t>
            </a:r>
            <a:endParaRPr lang="en-US" sz="1600">
              <a:solidFill>
                <a:schemeClr val="bg1"/>
              </a:solidFill>
              <a:latin typeface="Huawei Sans" panose="020C0503030203020204" pitchFamily="34" charset="0"/>
            </a:endParaRPr>
          </a:p>
        </p:txBody>
      </p:sp>
      <p:sp>
        <p:nvSpPr>
          <p:cNvPr id="44" name="矩形 43"/>
          <p:cNvSpPr/>
          <p:nvPr/>
        </p:nvSpPr>
        <p:spPr bwMode="gray">
          <a:xfrm>
            <a:off x="8119259" y="3162782"/>
            <a:ext cx="1459337" cy="584775"/>
          </a:xfrm>
          <a:prstGeom prst="rect">
            <a:avLst/>
          </a:prstGeom>
        </p:spPr>
        <p:txBody>
          <a:bodyPr wrap="square">
            <a:spAutoFit/>
          </a:bodyPr>
          <a:lstStyle/>
          <a:p>
            <a:pPr lvl="0" algn="ctr" defTabSz="914034" fontAlgn="ctr">
              <a:spcBef>
                <a:spcPct val="0"/>
              </a:spcBef>
              <a:spcAft>
                <a:spcPct val="0"/>
              </a:spcAft>
            </a:pPr>
            <a:r>
              <a:rPr lang="en-US" sz="1600" dirty="0" smtClean="0">
                <a:solidFill>
                  <a:prstClr val="white"/>
                </a:solidFill>
                <a:latin typeface="Huawei Sans" panose="020C0503030203020204" pitchFamily="34" charset="0"/>
              </a:rPr>
              <a:t>Served</a:t>
            </a:r>
          </a:p>
          <a:p>
            <a:pPr lvl="0" algn="ctr" defTabSz="914034" fontAlgn="ctr">
              <a:spcBef>
                <a:spcPct val="0"/>
              </a:spcBef>
              <a:spcAft>
                <a:spcPct val="0"/>
              </a:spcAft>
            </a:pPr>
            <a:r>
              <a:rPr lang="en-US" sz="1600" dirty="0" smtClean="0">
                <a:solidFill>
                  <a:prstClr val="white"/>
                </a:solidFill>
                <a:latin typeface="Huawei Sans" panose="020C0503030203020204" pitchFamily="34" charset="0"/>
              </a:rPr>
              <a:t>objects</a:t>
            </a: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bwMode="gray">
          <a:xfrm>
            <a:off x="540242" y="5858944"/>
            <a:ext cx="5401733" cy="276999"/>
          </a:xfrm>
          <a:prstGeom prst="rect">
            <a:avLst/>
          </a:prstGeom>
          <a:solidFill>
            <a:schemeClr val="bg1">
              <a:lumMod val="95000"/>
            </a:schemeClr>
          </a:solidFill>
        </p:spPr>
        <p:txBody>
          <a:bodyPr wrap="square">
            <a:spAutoFit/>
          </a:bodyPr>
          <a:lstStyle/>
          <a:p>
            <a:pPr algn="ctr" fontAlgn="ctr"/>
            <a:r>
              <a:rPr lang="en-US" sz="1200" dirty="0" smtClean="0">
                <a:latin typeface="Huawei Sans" panose="020C0503030203020204" pitchFamily="34" charset="0"/>
              </a:rPr>
              <a:t>Networks of different scales have different requirements and pain points.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45"/>
          <p:cNvSpPr/>
          <p:nvPr/>
        </p:nvSpPr>
        <p:spPr bwMode="gray">
          <a:xfrm>
            <a:off x="6201834" y="5858944"/>
            <a:ext cx="5401733" cy="276999"/>
          </a:xfrm>
          <a:prstGeom prst="rect">
            <a:avLst/>
          </a:prstGeom>
          <a:solidFill>
            <a:schemeClr val="bg1">
              <a:lumMod val="95000"/>
            </a:schemeClr>
          </a:solidFill>
        </p:spPr>
        <p:txBody>
          <a:bodyPr wrap="square">
            <a:spAutoFit/>
          </a:bodyPr>
          <a:lstStyle/>
          <a:p>
            <a:pPr algn="ctr" fontAlgn="ctr"/>
            <a:r>
              <a:rPr lang="en-US" sz="1200" dirty="0" smtClean="0">
                <a:latin typeface="Huawei Sans" panose="020C0503030203020204" pitchFamily="34" charset="0"/>
              </a:rPr>
              <a:t>A running campus network usually has both closed and open subnets.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4190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lstStyle/>
          <a:p>
            <a:r>
              <a:rPr lang="en-US" altLang="zh-CN" smtClean="0"/>
              <a:t>Campus Network Classification (2)</a:t>
            </a:r>
            <a:endParaRPr lang="zh-CN" altLang="en-US" dirty="0"/>
          </a:p>
        </p:txBody>
      </p:sp>
      <p:sp>
        <p:nvSpPr>
          <p:cNvPr id="21" name="Oval 7"/>
          <p:cNvSpPr>
            <a:spLocks noChangeAspect="1" noChangeArrowheads="1"/>
          </p:cNvSpPr>
          <p:nvPr/>
        </p:nvSpPr>
        <p:spPr bwMode="gray">
          <a:xfrm>
            <a:off x="1905658" y="2123974"/>
            <a:ext cx="2655298" cy="2655298"/>
          </a:xfrm>
          <a:prstGeom prst="ellipse">
            <a:avLst/>
          </a:prstGeom>
          <a:noFill/>
          <a:ln w="15875">
            <a:solidFill>
              <a:srgbClr val="94DAE2"/>
            </a:solidFill>
            <a:round/>
            <a:headEnd/>
            <a:tailEnd/>
          </a:ln>
        </p:spPr>
        <p:txBody>
          <a:bodyPr vert="horz" wrap="square" lIns="0" tIns="0" rIns="0" bIns="0" numCol="1" anchor="ctr" anchorCtr="0" compatLnSpc="1">
            <a:prstTxWarp prst="textNoShape">
              <a:avLst/>
            </a:prstTxWarp>
          </a:bodyPr>
          <a:lstStyle/>
          <a:p>
            <a:pPr algn="ctr" defTabSz="914034" fontAlgn="ctr">
              <a:spcBef>
                <a:spcPct val="0"/>
              </a:spcBef>
              <a:spcAft>
                <a:spcPct val="0"/>
              </a:spcAft>
            </a:pPr>
            <a:endParaRPr lang="en-US" altLang="zh-CN" sz="16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Oval 7"/>
          <p:cNvSpPr>
            <a:spLocks noChangeAspect="1" noChangeArrowheads="1"/>
          </p:cNvSpPr>
          <p:nvPr/>
        </p:nvSpPr>
        <p:spPr bwMode="gray">
          <a:xfrm>
            <a:off x="2760643" y="2978959"/>
            <a:ext cx="945328" cy="945328"/>
          </a:xfrm>
          <a:prstGeom prst="ellipse">
            <a:avLst/>
          </a:prstGeom>
          <a:solidFill>
            <a:srgbClr val="30B5C5"/>
          </a:solidFill>
          <a:ln w="9525">
            <a:noFill/>
            <a:round/>
            <a:headEnd/>
            <a:tailEnd/>
          </a:ln>
        </p:spPr>
        <p:txBody>
          <a:bodyPr vert="horz" wrap="square" lIns="91404" tIns="45702" rIns="91404" bIns="45702" numCol="1" anchor="ctr" anchorCtr="0" compatLnSpc="1">
            <a:prstTxWarp prst="textNoShape">
              <a:avLst/>
            </a:prstTxWarp>
          </a:bodyPr>
          <a:lstStyle/>
          <a:p>
            <a:pPr lvl="0" algn="ctr" defTabSz="914034" fontAlgn="ctr">
              <a:spcBef>
                <a:spcPct val="0"/>
              </a:spcBef>
              <a:spcAft>
                <a:spcPct val="0"/>
              </a:spcAft>
            </a:pPr>
            <a:endParaRPr lang="en-US" altLang="zh-CN" sz="14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Oval 7"/>
          <p:cNvSpPr>
            <a:spLocks noChangeAspect="1" noChangeArrowheads="1"/>
          </p:cNvSpPr>
          <p:nvPr/>
        </p:nvSpPr>
        <p:spPr bwMode="gray">
          <a:xfrm>
            <a:off x="3416049" y="1729448"/>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ctr">
              <a:spcBef>
                <a:spcPct val="0"/>
              </a:spcBef>
              <a:spcAft>
                <a:spcPct val="0"/>
              </a:spcAft>
              <a:defRPr/>
            </a:pPr>
            <a:r>
              <a:rPr lang="en-US" sz="1200" smtClean="0">
                <a:solidFill>
                  <a:prstClr val="black"/>
                </a:solidFill>
                <a:latin typeface="Huawei Sans" panose="020C0503030203020204" pitchFamily="34" charset="0"/>
              </a:rPr>
              <a:t>Single-service campus network</a:t>
            </a:r>
            <a:endParaRPr lang="en-US" altLang="zh-CN" sz="1200" ker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bwMode="gray">
          <a:xfrm>
            <a:off x="2510739" y="3944087"/>
            <a:ext cx="1582248" cy="646331"/>
          </a:xfrm>
          <a:prstGeom prst="rect">
            <a:avLst/>
          </a:prstGeom>
        </p:spPr>
        <p:txBody>
          <a:bodyPr wrap="square">
            <a:spAutoFit/>
          </a:bodyPr>
          <a:lstStyle/>
          <a:p>
            <a:pPr algn="ctr" fontAlgn="ctr"/>
            <a:r>
              <a:rPr lang="en-US" sz="1200" smtClean="0">
                <a:latin typeface="Huawei Sans" panose="020C0503030203020204" pitchFamily="34" charset="0"/>
              </a:rPr>
              <a:t>Classified by services carried on campus networks</a:t>
            </a: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Oval 7"/>
          <p:cNvSpPr>
            <a:spLocks noChangeAspect="1" noChangeArrowheads="1"/>
          </p:cNvSpPr>
          <p:nvPr/>
        </p:nvSpPr>
        <p:spPr bwMode="gray">
          <a:xfrm>
            <a:off x="1569865" y="3762166"/>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ctr">
              <a:spcBef>
                <a:spcPct val="0"/>
              </a:spcBef>
              <a:spcAft>
                <a:spcPct val="0"/>
              </a:spcAft>
              <a:defRPr/>
            </a:pPr>
            <a:r>
              <a:rPr lang="en-US" sz="1200" smtClean="0">
                <a:solidFill>
                  <a:prstClr val="black"/>
                </a:solidFill>
                <a:latin typeface="Huawei Sans" panose="020C0503030203020204" pitchFamily="34" charset="0"/>
              </a:rPr>
              <a:t>Multi-service campus network</a:t>
            </a:r>
            <a:endParaRPr lang="en-US" altLang="zh-CN" sz="1200" ker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gray">
          <a:xfrm>
            <a:off x="3058834" y="1177984"/>
            <a:ext cx="2451312" cy="535531"/>
          </a:xfrm>
          <a:prstGeom prst="rect">
            <a:avLst/>
          </a:prstGeom>
        </p:spPr>
        <p:txBody>
          <a:bodyPr wrap="none">
            <a:spAutoFit/>
          </a:bodyPr>
          <a:lstStyle/>
          <a:p>
            <a:pPr marL="285750" lvl="0" indent="-285750" fontAlgn="ctr">
              <a:lnSpc>
                <a:spcPct val="120000"/>
              </a:lnSpc>
              <a:buSzPct val="50000"/>
              <a:buFont typeface="Wingdings" panose="05000000000000000000" pitchFamily="2" charset="2"/>
              <a:buChar char="l"/>
            </a:pPr>
            <a:r>
              <a:rPr lang="en-US" sz="1200" smtClean="0">
                <a:solidFill>
                  <a:prstClr val="black"/>
                </a:solidFill>
                <a:latin typeface="Huawei Sans" panose="020C0503030203020204" pitchFamily="34" charset="0"/>
              </a:rPr>
              <a:t>Single services</a:t>
            </a:r>
            <a:endParaRPr lang="en-US" altLang="zh-CN" sz="120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ct val="120000"/>
              </a:lnSpc>
              <a:buSzPct val="50000"/>
              <a:buFont typeface="Wingdings" panose="05000000000000000000" pitchFamily="2" charset="2"/>
              <a:buChar char="l"/>
            </a:pPr>
            <a:r>
              <a:rPr lang="en-US" sz="1200" smtClean="0">
                <a:solidFill>
                  <a:prstClr val="black"/>
                </a:solidFill>
                <a:latin typeface="Huawei Sans" panose="020C0503030203020204" pitchFamily="34" charset="0"/>
              </a:rPr>
              <a:t>Simple network architecture</a:t>
            </a:r>
            <a:endParaRPr lang="en-US" altLang="zh-CN"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bwMode="gray">
          <a:xfrm>
            <a:off x="621333" y="4713473"/>
            <a:ext cx="5461752" cy="978729"/>
          </a:xfrm>
          <a:prstGeom prst="rect">
            <a:avLst/>
          </a:prstGeom>
        </p:spPr>
        <p:txBody>
          <a:bodyPr wrap="none">
            <a:spAutoFit/>
          </a:bodyPr>
          <a:lstStyle/>
          <a:p>
            <a:pPr marL="285750" lvl="0" indent="-285750" fontAlgn="ctr">
              <a:lnSpc>
                <a:spcPct val="120000"/>
              </a:lnSpc>
              <a:buSzPct val="50000"/>
              <a:buFont typeface="Wingdings" panose="05000000000000000000" pitchFamily="2" charset="2"/>
              <a:buChar char="l"/>
            </a:pPr>
            <a:r>
              <a:rPr lang="en-US" sz="1200" dirty="0" smtClean="0">
                <a:solidFill>
                  <a:prstClr val="black"/>
                </a:solidFill>
                <a:latin typeface="Huawei Sans" panose="020C0503030203020204" pitchFamily="34" charset="0"/>
              </a:rPr>
              <a:t>The network needs to carry a large number of services, and the </a:t>
            </a:r>
          </a:p>
          <a:p>
            <a:pPr lvl="0" fontAlgn="ctr">
              <a:lnSpc>
                <a:spcPct val="120000"/>
              </a:lnSpc>
              <a:buSzPct val="50000"/>
            </a:pPr>
            <a:r>
              <a:rPr lang="en-US" sz="1200" dirty="0" smtClean="0">
                <a:solidFill>
                  <a:prstClr val="black"/>
                </a:solidFill>
                <a:latin typeface="Huawei Sans" panose="020C0503030203020204" pitchFamily="34" charset="0"/>
              </a:rPr>
              <a:t>      network scale is large. Different services need to be isolated </a:t>
            </a:r>
          </a:p>
          <a:p>
            <a:pPr lvl="0" fontAlgn="ctr">
              <a:lnSpc>
                <a:spcPct val="120000"/>
              </a:lnSpc>
              <a:buSzPct val="50000"/>
            </a:pPr>
            <a:r>
              <a:rPr lang="en-US" sz="1200" dirty="0" smtClean="0">
                <a:solidFill>
                  <a:prstClr val="black"/>
                </a:solidFill>
                <a:latin typeface="Huawei Sans" panose="020C0503030203020204" pitchFamily="34" charset="0"/>
              </a:rPr>
              <a:t>      and guaranteed.</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ct val="120000"/>
              </a:lnSpc>
              <a:buSzPct val="50000"/>
              <a:buFont typeface="Wingdings" panose="05000000000000000000" pitchFamily="2" charset="2"/>
              <a:buChar char="l"/>
            </a:pPr>
            <a:r>
              <a:rPr lang="en-US" sz="1200" dirty="0" smtClean="0">
                <a:solidFill>
                  <a:prstClr val="black"/>
                </a:solidFill>
                <a:latin typeface="Huawei Sans" panose="020C0503030203020204" pitchFamily="34" charset="0"/>
              </a:rPr>
              <a:t>The campus network architecture is becoming complex and virtualized.</a:t>
            </a:r>
            <a:endParaRPr lang="en-US" altLang="zh-CN" sz="1200" dirty="0">
              <a:solidFill>
                <a:prstClr val="black"/>
              </a:solidFill>
              <a:latin typeface="Huawei Sans" panose="020C0503030203020204" pitchFamily="34" charset="0"/>
            </a:endParaRPr>
          </a:p>
        </p:txBody>
      </p:sp>
      <p:sp>
        <p:nvSpPr>
          <p:cNvPr id="44" name="Oval 7"/>
          <p:cNvSpPr>
            <a:spLocks noChangeAspect="1" noChangeArrowheads="1"/>
          </p:cNvSpPr>
          <p:nvPr/>
        </p:nvSpPr>
        <p:spPr bwMode="gray">
          <a:xfrm>
            <a:off x="7512381" y="2099982"/>
            <a:ext cx="2655298" cy="2655298"/>
          </a:xfrm>
          <a:prstGeom prst="ellipse">
            <a:avLst/>
          </a:prstGeom>
          <a:noFill/>
          <a:ln w="15875">
            <a:solidFill>
              <a:srgbClr val="94DAE2"/>
            </a:solidFill>
            <a:round/>
            <a:headEnd/>
            <a:tailEnd/>
          </a:ln>
        </p:spPr>
        <p:txBody>
          <a:bodyPr vert="horz" wrap="square" lIns="0" tIns="0" rIns="0" bIns="0" numCol="1" anchor="ctr" anchorCtr="0" compatLnSpc="1">
            <a:prstTxWarp prst="textNoShape">
              <a:avLst/>
            </a:prstTxWarp>
          </a:bodyPr>
          <a:lstStyle/>
          <a:p>
            <a:pPr algn="ctr" defTabSz="914034" fontAlgn="ctr">
              <a:spcBef>
                <a:spcPct val="0"/>
              </a:spcBef>
              <a:spcAft>
                <a:spcPct val="0"/>
              </a:spcAft>
            </a:pPr>
            <a:endParaRPr lang="en-US" altLang="zh-CN" sz="16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Oval 7"/>
          <p:cNvSpPr>
            <a:spLocks noChangeAspect="1" noChangeArrowheads="1"/>
          </p:cNvSpPr>
          <p:nvPr/>
        </p:nvSpPr>
        <p:spPr bwMode="gray">
          <a:xfrm>
            <a:off x="8367366" y="2954967"/>
            <a:ext cx="945328" cy="945328"/>
          </a:xfrm>
          <a:prstGeom prst="ellipse">
            <a:avLst/>
          </a:prstGeom>
          <a:solidFill>
            <a:srgbClr val="30B5C5"/>
          </a:solidFill>
          <a:ln w="9525">
            <a:noFill/>
            <a:round/>
            <a:headEnd/>
            <a:tailEnd/>
          </a:ln>
        </p:spPr>
        <p:txBody>
          <a:bodyPr vert="horz" wrap="square" lIns="91404" tIns="45702" rIns="91404" bIns="45702" numCol="1" anchor="ctr" anchorCtr="0" compatLnSpc="1">
            <a:prstTxWarp prst="textNoShape">
              <a:avLst/>
            </a:prstTxWarp>
          </a:bodyPr>
          <a:lstStyle/>
          <a:p>
            <a:pPr algn="ctr" defTabSz="914034" fontAlgn="ctr">
              <a:spcBef>
                <a:spcPct val="0"/>
              </a:spcBef>
              <a:spcAft>
                <a:spcPct val="0"/>
              </a:spcAft>
            </a:pPr>
            <a:endParaRPr lang="en-US" altLang="zh-C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Oval 7"/>
          <p:cNvSpPr>
            <a:spLocks noChangeAspect="1" noChangeArrowheads="1"/>
          </p:cNvSpPr>
          <p:nvPr/>
        </p:nvSpPr>
        <p:spPr bwMode="gray">
          <a:xfrm>
            <a:off x="9091332" y="1850298"/>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ctr">
              <a:spcBef>
                <a:spcPct val="0"/>
              </a:spcBef>
              <a:spcAft>
                <a:spcPct val="0"/>
              </a:spcAft>
              <a:defRPr/>
            </a:pPr>
            <a:r>
              <a:rPr lang="en-US" sz="1200" smtClean="0">
                <a:solidFill>
                  <a:prstClr val="black"/>
                </a:solidFill>
                <a:latin typeface="Huawei Sans" panose="020C0503030203020204" pitchFamily="34" charset="0"/>
              </a:rPr>
              <a:t>Wired campus network</a:t>
            </a:r>
            <a:endParaRPr lang="en-US" altLang="zh-CN" sz="1200" ker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bwMode="gray">
          <a:xfrm>
            <a:off x="8117462" y="3944087"/>
            <a:ext cx="1445136" cy="646331"/>
          </a:xfrm>
          <a:prstGeom prst="rect">
            <a:avLst/>
          </a:prstGeom>
        </p:spPr>
        <p:txBody>
          <a:bodyPr wrap="square">
            <a:spAutoFit/>
          </a:bodyPr>
          <a:lstStyle/>
          <a:p>
            <a:pPr algn="ctr" fontAlgn="ctr"/>
            <a:r>
              <a:rPr lang="en-US" sz="1200" smtClean="0">
                <a:latin typeface="Huawei Sans" panose="020C0503030203020204" pitchFamily="34" charset="0"/>
              </a:rPr>
              <a:t>Classified by campus network access modes</a:t>
            </a:r>
            <a:endParaRPr lang="en-US" altLang="zh-CN"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Oval 7"/>
          <p:cNvSpPr>
            <a:spLocks noChangeAspect="1" noChangeArrowheads="1"/>
          </p:cNvSpPr>
          <p:nvPr/>
        </p:nvSpPr>
        <p:spPr bwMode="gray">
          <a:xfrm>
            <a:off x="7165618" y="3691657"/>
            <a:ext cx="942531" cy="942531"/>
          </a:xfrm>
          <a:prstGeom prst="ellipse">
            <a:avLst/>
          </a:prstGeom>
          <a:solidFill>
            <a:srgbClr val="BEE9EE"/>
          </a:solidFill>
          <a:ln w="15875">
            <a:solidFill>
              <a:srgbClr val="94DAE2"/>
            </a:solidFill>
            <a:round/>
            <a:headEnd/>
            <a:tailEnd/>
          </a:ln>
        </p:spPr>
        <p:txBody>
          <a:bodyPr vert="horz" wrap="square" lIns="0" tIns="0" rIns="0" bIns="0" numCol="1" anchor="ctr" anchorCtr="0" compatLnSpc="1">
            <a:prstTxWarp prst="textNoShape">
              <a:avLst/>
            </a:prstTxWarp>
          </a:bodyPr>
          <a:lstStyle/>
          <a:p>
            <a:pPr lvl="0" algn="ctr" defTabSz="914034" fontAlgn="ctr">
              <a:spcBef>
                <a:spcPct val="0"/>
              </a:spcBef>
              <a:spcAft>
                <a:spcPct val="0"/>
              </a:spcAft>
              <a:defRPr/>
            </a:pPr>
            <a:r>
              <a:rPr lang="en-US" sz="1200" smtClean="0">
                <a:solidFill>
                  <a:prstClr val="black"/>
                </a:solidFill>
                <a:latin typeface="Huawei Sans" panose="020C0503030203020204" pitchFamily="34" charset="0"/>
              </a:rPr>
              <a:t>Wireless</a:t>
            </a:r>
            <a:endParaRPr lang="en-US" altLang="zh-CN" sz="1200" kern="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algn="ctr" defTabSz="914034" fontAlgn="ctr">
              <a:spcBef>
                <a:spcPct val="0"/>
              </a:spcBef>
              <a:spcAft>
                <a:spcPct val="0"/>
              </a:spcAft>
              <a:defRPr/>
            </a:pPr>
            <a:r>
              <a:rPr lang="en-US" sz="1200" smtClean="0">
                <a:solidFill>
                  <a:prstClr val="black"/>
                </a:solidFill>
                <a:latin typeface="Huawei Sans" panose="020C0503030203020204" pitchFamily="34" charset="0"/>
              </a:rPr>
              <a:t>campus network</a:t>
            </a:r>
            <a:endParaRPr lang="en-US" altLang="zh-CN" sz="1200">
              <a:solidFill>
                <a:prstClr val="black"/>
              </a:solidFill>
              <a:latin typeface="Huawei Sans" panose="020C0503030203020204" pitchFamily="34" charset="0"/>
            </a:endParaRPr>
          </a:p>
        </p:txBody>
      </p:sp>
      <p:sp>
        <p:nvSpPr>
          <p:cNvPr id="49" name="矩形 48"/>
          <p:cNvSpPr/>
          <p:nvPr/>
        </p:nvSpPr>
        <p:spPr bwMode="gray">
          <a:xfrm>
            <a:off x="6472622" y="1006080"/>
            <a:ext cx="4869519" cy="978729"/>
          </a:xfrm>
          <a:prstGeom prst="rect">
            <a:avLst/>
          </a:prstGeom>
        </p:spPr>
        <p:txBody>
          <a:bodyPr wrap="square">
            <a:spAutoFit/>
          </a:bodyPr>
          <a:lstStyle/>
          <a:p>
            <a:pPr marL="285750" lvl="0" indent="-285750" fontAlgn="ctr">
              <a:lnSpc>
                <a:spcPct val="120000"/>
              </a:lnSpc>
              <a:buSzPct val="50000"/>
              <a:buFont typeface="Wingdings" panose="05000000000000000000" pitchFamily="2" charset="2"/>
              <a:buChar char="l"/>
            </a:pPr>
            <a:r>
              <a:rPr lang="en-US" sz="1200" dirty="0" smtClean="0">
                <a:solidFill>
                  <a:prstClr val="black"/>
                </a:solidFill>
                <a:latin typeface="Huawei Sans" panose="020C0503030203020204" pitchFamily="34" charset="0"/>
              </a:rPr>
              <a:t>Each device accessing a network must be connected to the preset network port through a network cable.</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ct val="120000"/>
              </a:lnSpc>
              <a:buSzPct val="50000"/>
              <a:buFont typeface="Wingdings" panose="05000000000000000000" pitchFamily="2" charset="2"/>
              <a:buChar char="l"/>
            </a:pPr>
            <a:r>
              <a:rPr lang="en-US" sz="1200" dirty="0" smtClean="0">
                <a:solidFill>
                  <a:prstClr val="black"/>
                </a:solidFill>
                <a:latin typeface="Huawei Sans" panose="020C0503030203020204" pitchFamily="34" charset="0"/>
              </a:rPr>
              <a:t>The architecture is structured and hierarchical, and the logic is clear, so faults are easy to locate.</a:t>
            </a:r>
            <a:endParaRPr lang="en-US" sz="1200" dirty="0">
              <a:solidFill>
                <a:prstClr val="black"/>
              </a:solidFill>
              <a:latin typeface="Huawei Sans" panose="020C0503030203020204" pitchFamily="34" charset="0"/>
            </a:endParaRPr>
          </a:p>
        </p:txBody>
      </p:sp>
      <p:sp>
        <p:nvSpPr>
          <p:cNvPr id="50" name="矩形 49"/>
          <p:cNvSpPr/>
          <p:nvPr/>
        </p:nvSpPr>
        <p:spPr bwMode="gray">
          <a:xfrm>
            <a:off x="5933957" y="4713473"/>
            <a:ext cx="5900992" cy="978729"/>
          </a:xfrm>
          <a:prstGeom prst="rect">
            <a:avLst/>
          </a:prstGeom>
        </p:spPr>
        <p:txBody>
          <a:bodyPr wrap="square">
            <a:spAutoFit/>
          </a:bodyPr>
          <a:lstStyle/>
          <a:p>
            <a:pPr marL="285750" lvl="0" indent="-285750" fontAlgn="ctr">
              <a:lnSpc>
                <a:spcPct val="120000"/>
              </a:lnSpc>
              <a:buSzPct val="50000"/>
              <a:buFont typeface="Wingdings" panose="05000000000000000000" pitchFamily="2" charset="2"/>
              <a:buChar char="l"/>
            </a:pPr>
            <a:r>
              <a:rPr lang="en-US" sz="1200" dirty="0" smtClean="0">
                <a:solidFill>
                  <a:prstClr val="black"/>
                </a:solidFill>
                <a:latin typeface="Huawei Sans" panose="020C0503030203020204" pitchFamily="34" charset="0"/>
              </a:rPr>
              <a:t>The network is based on the 802.11 protocol (Wi-Fi) and is also called WLAN.</a:t>
            </a:r>
          </a:p>
          <a:p>
            <a:pPr marL="285750" lvl="0" indent="-285750" fontAlgn="ctr">
              <a:lnSpc>
                <a:spcPct val="120000"/>
              </a:lnSpc>
              <a:buSzPct val="50000"/>
              <a:buFont typeface="Wingdings" panose="05000000000000000000" pitchFamily="2" charset="2"/>
              <a:buChar char="l"/>
            </a:pPr>
            <a:r>
              <a:rPr lang="en-US" sz="1200" dirty="0" smtClean="0">
                <a:solidFill>
                  <a:prstClr val="black"/>
                </a:solidFill>
                <a:latin typeface="Huawei Sans" panose="020C0503030203020204" pitchFamily="34" charset="0"/>
              </a:rPr>
              <a:t>AP deployment and installation affect the coverage effect. Interference and conflicts exist, so the network needs to be optimized periodically.</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ct val="120000"/>
              </a:lnSpc>
              <a:buSzPct val="50000"/>
              <a:buFont typeface="Wingdings" panose="05000000000000000000" pitchFamily="2" charset="2"/>
              <a:buChar char="l"/>
            </a:pPr>
            <a:r>
              <a:rPr lang="en-US" sz="1200" dirty="0" smtClean="0">
                <a:solidFill>
                  <a:prstClr val="black"/>
                </a:solidFill>
                <a:latin typeface="Huawei Sans" panose="020C0503030203020204" pitchFamily="34" charset="0"/>
              </a:rPr>
              <a:t>Faults are difficult to locate.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bwMode="gray">
          <a:xfrm>
            <a:off x="2814545" y="3297734"/>
            <a:ext cx="837089" cy="338554"/>
          </a:xfrm>
          <a:prstGeom prst="rect">
            <a:avLst/>
          </a:prstGeom>
        </p:spPr>
        <p:txBody>
          <a:bodyPr wrap="none">
            <a:spAutoFit/>
          </a:bodyPr>
          <a:lstStyle/>
          <a:p>
            <a:pPr lvl="0" algn="ctr" defTabSz="914034" fontAlgn="ctr">
              <a:spcBef>
                <a:spcPct val="0"/>
              </a:spcBef>
              <a:spcAft>
                <a:spcPct val="0"/>
              </a:spcAft>
            </a:pPr>
            <a:r>
              <a:rPr lang="en-US" sz="1600" smtClean="0">
                <a:solidFill>
                  <a:prstClr val="white"/>
                </a:solidFill>
                <a:latin typeface="Huawei Sans" panose="020C0503030203020204" pitchFamily="34" charset="0"/>
              </a:rPr>
              <a:t>Service</a:t>
            </a:r>
            <a:endParaRPr lang="en-US" altLang="zh-CN" sz="1600">
              <a:solidFill>
                <a:prstClr val="white"/>
              </a:solidFill>
              <a:latin typeface="Huawei Sans" panose="020C0503030203020204" pitchFamily="34" charset="0"/>
              <a:sym typeface="Huawei Sans" panose="020C0503030203020204" pitchFamily="34" charset="0"/>
            </a:endParaRPr>
          </a:p>
        </p:txBody>
      </p:sp>
      <p:sp>
        <p:nvSpPr>
          <p:cNvPr id="52" name="矩形 51"/>
          <p:cNvSpPr/>
          <p:nvPr/>
        </p:nvSpPr>
        <p:spPr bwMode="gray">
          <a:xfrm>
            <a:off x="8367366" y="3158436"/>
            <a:ext cx="945329" cy="584775"/>
          </a:xfrm>
          <a:prstGeom prst="rect">
            <a:avLst/>
          </a:prstGeom>
        </p:spPr>
        <p:txBody>
          <a:bodyPr wrap="square">
            <a:spAutoFit/>
          </a:bodyPr>
          <a:lstStyle/>
          <a:p>
            <a:pPr lvl="0" algn="ctr" defTabSz="914034" fontAlgn="ctr">
              <a:spcBef>
                <a:spcPct val="0"/>
              </a:spcBef>
              <a:spcAft>
                <a:spcPct val="0"/>
              </a:spcAft>
            </a:pPr>
            <a:r>
              <a:rPr lang="en-US" sz="1600" smtClean="0">
                <a:solidFill>
                  <a:prstClr val="white"/>
                </a:solidFill>
                <a:latin typeface="Huawei Sans" panose="020C0503030203020204" pitchFamily="34" charset="0"/>
              </a:rPr>
              <a:t>Access </a:t>
            </a:r>
          </a:p>
          <a:p>
            <a:pPr lvl="0" algn="ctr" defTabSz="914034" fontAlgn="ctr">
              <a:spcBef>
                <a:spcPct val="0"/>
              </a:spcBef>
              <a:spcAft>
                <a:spcPct val="0"/>
              </a:spcAft>
            </a:pPr>
            <a:r>
              <a:rPr lang="en-US" sz="1600" smtClean="0">
                <a:solidFill>
                  <a:prstClr val="white"/>
                </a:solidFill>
                <a:latin typeface="Huawei Sans" panose="020C0503030203020204" pitchFamily="34" charset="0"/>
              </a:rPr>
              <a:t>mode</a:t>
            </a:r>
            <a:endParaRPr lang="en-US" altLang="zh-CN" sz="16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p:cNvSpPr/>
          <p:nvPr/>
        </p:nvSpPr>
        <p:spPr bwMode="gray">
          <a:xfrm>
            <a:off x="6206516" y="5726721"/>
            <a:ext cx="5401733" cy="461665"/>
          </a:xfrm>
          <a:prstGeom prst="rect">
            <a:avLst/>
          </a:prstGeom>
          <a:solidFill>
            <a:schemeClr val="bg1">
              <a:lumMod val="95000"/>
            </a:schemeClr>
          </a:solidFill>
        </p:spPr>
        <p:txBody>
          <a:bodyPr wrap="square">
            <a:spAutoFit/>
          </a:bodyPr>
          <a:lstStyle/>
          <a:p>
            <a:pPr algn="ctr" fontAlgn="ctr"/>
            <a:r>
              <a:rPr lang="en-US" sz="1200" dirty="0" smtClean="0">
                <a:latin typeface="Huawei Sans" panose="020C0503030203020204" pitchFamily="34" charset="0"/>
              </a:rPr>
              <a:t>Currently, most campus networks are a mix of wired and wireless networks.</a:t>
            </a:r>
            <a:endParaRPr lang="en-US" sz="1200" dirty="0">
              <a:latin typeface="Huawei Sans" panose="020C0503030203020204" pitchFamily="34" charset="0"/>
            </a:endParaRPr>
          </a:p>
        </p:txBody>
      </p:sp>
      <p:sp>
        <p:nvSpPr>
          <p:cNvPr id="54" name="矩形 53"/>
          <p:cNvSpPr/>
          <p:nvPr/>
        </p:nvSpPr>
        <p:spPr bwMode="gray">
          <a:xfrm>
            <a:off x="532224" y="5726721"/>
            <a:ext cx="5401733" cy="461665"/>
          </a:xfrm>
          <a:prstGeom prst="rect">
            <a:avLst/>
          </a:prstGeom>
          <a:solidFill>
            <a:schemeClr val="bg1">
              <a:lumMod val="95000"/>
            </a:schemeClr>
          </a:solidFill>
        </p:spPr>
        <p:txBody>
          <a:bodyPr wrap="square">
            <a:spAutoFit/>
          </a:bodyPr>
          <a:lstStyle/>
          <a:p>
            <a:pPr algn="ctr" fontAlgn="ctr"/>
            <a:r>
              <a:rPr lang="en-US" sz="1200" smtClean="0">
                <a:latin typeface="Huawei Sans" panose="020C0503030203020204" pitchFamily="34" charset="0"/>
              </a:rPr>
              <a:t>The complexity of the campus network architecture depends on the complexity of services carried on the campus network.</a:t>
            </a:r>
            <a:endParaRPr lang="en-US" sz="1200">
              <a:latin typeface="Huawei Sans" panose="020C0503030203020204" pitchFamily="34" charset="0"/>
            </a:endParaRPr>
          </a:p>
        </p:txBody>
      </p:sp>
    </p:spTree>
    <p:extLst>
      <p:ext uri="{BB962C8B-B14F-4D97-AF65-F5344CB8AC3E}">
        <p14:creationId xmlns:p14="http://schemas.microsoft.com/office/powerpoint/2010/main" val="44958616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ICON" val="#405345;#402182;"/>
</p:tagLst>
</file>

<file path=ppt/tags/tag2.xml><?xml version="1.0" encoding="utf-8"?>
<p:tagLst xmlns:a="http://schemas.openxmlformats.org/drawingml/2006/main" xmlns:r="http://schemas.openxmlformats.org/officeDocument/2006/relationships" xmlns:p="http://schemas.openxmlformats.org/presentationml/2006/main">
  <p:tag name="ISLIDE.ICON" val="#145886;"/>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2.xml><?xml version="1.0" encoding="utf-8"?>
<ds:datastoreItem xmlns:ds="http://schemas.openxmlformats.org/officeDocument/2006/customXml" ds:itemID="{57FC0056-1C6A-4B47-B08D-B1B9924D3604}"/>
</file>

<file path=customXml/itemProps3.xml><?xml version="1.0" encoding="utf-8"?>
<ds:datastoreItem xmlns:ds="http://schemas.openxmlformats.org/officeDocument/2006/customXml" ds:itemID="{12296AD3-5121-4DF6-8150-62C25C031437}">
  <ds:schemaRefs>
    <ds:schemaRef ds:uri="http://schemas.microsoft.com/office/2006/documentManagement/types"/>
    <ds:schemaRef ds:uri="http://schemas.microsoft.com/office/infopath/2007/PartnerControls"/>
    <ds:schemaRef ds:uri="http://schemas.microsoft.com/office/2006/metadata/properties"/>
    <ds:schemaRef ds:uri="http://purl.org/dc/terms/"/>
    <ds:schemaRef ds:uri="http://www.w3.org/XML/1998/namespace"/>
    <ds:schemaRef ds:uri="475f1e55-3009-46d8-9566-5d569a2b3a98"/>
    <ds:schemaRef ds:uri="http://purl.org/dc/elements/1.1/"/>
    <ds:schemaRef ds:uri="http://purl.org/dc/dcmitype/"/>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740</TotalTime>
  <Words>11357</Words>
  <Application>Microsoft Office PowerPoint</Application>
  <PresentationFormat>宽屏</PresentationFormat>
  <Paragraphs>1242</Paragraphs>
  <Slides>66</Slides>
  <Notes>66</Notes>
  <HiddenSlides>2</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66</vt:i4>
      </vt:variant>
    </vt:vector>
  </HeadingPairs>
  <TitlesOfParts>
    <vt:vector size="78" baseType="lpstr">
      <vt:lpstr>Microsoft Yahei</vt:lpstr>
      <vt:lpstr>ＭＳ Ｐゴシック</vt:lpstr>
      <vt:lpstr>方正兰亭黑简体</vt:lpstr>
      <vt:lpstr>Microsoft YaHei</vt:lpstr>
      <vt:lpstr>Microsoft YaHei</vt:lpstr>
      <vt:lpstr>Arial</vt:lpstr>
      <vt:lpstr>Huawei Sans</vt:lpstr>
      <vt:lpstr>Wingdings</vt:lpstr>
      <vt:lpstr>1_标题页模板</vt:lpstr>
      <vt:lpstr>2_自功能页模板</vt:lpstr>
      <vt:lpstr>3_内容页模板</vt:lpstr>
      <vt:lpstr>4_感谢页模板</vt:lpstr>
      <vt:lpstr>PowerPoint 演示文稿</vt:lpstr>
      <vt:lpstr>Enterprise Campus Network Overview</vt:lpstr>
      <vt:lpstr>PowerPoint 演示文稿</vt:lpstr>
      <vt:lpstr>PowerPoint 演示文稿</vt:lpstr>
      <vt:lpstr>PowerPoint 演示文稿</vt:lpstr>
      <vt:lpstr>Campuses Are Everywhere</vt:lpstr>
      <vt:lpstr>Overview of a Campus Network</vt:lpstr>
      <vt:lpstr>Campus Network Classification (1)</vt:lpstr>
      <vt:lpstr>Campus Network Classification (2)</vt:lpstr>
      <vt:lpstr>Campus Network Classification (3)</vt:lpstr>
      <vt:lpstr>Typical Physical Architecture of a Campus Network</vt:lpstr>
      <vt:lpstr>PowerPoint 演示文稿</vt:lpstr>
      <vt:lpstr>Industry Digital Transformation Improves Efficiency and Customer Satisfaction</vt:lpstr>
      <vt:lpstr>In the Digital Era, How Should Campus Networks Support Digital Transformation Across Industries?</vt:lpstr>
      <vt:lpstr>Constantly Evolving Campus Network</vt:lpstr>
      <vt:lpstr>PowerPoint 演示文稿</vt:lpstr>
      <vt:lpstr>Service Requirements and Challenges of Large- and Medium-Sized Campus Networks</vt:lpstr>
      <vt:lpstr>Service Requirements and Challenges of Small- and Medium-Sized Campus Networks</vt:lpstr>
      <vt:lpstr>Service Requirements and Challenges of Multi-Campus Network Interconnection</vt:lpstr>
      <vt:lpstr>CloudCampus: One-Stop Autonomous Driving Solution for Campus Networks</vt:lpstr>
      <vt:lpstr>Full Scenarios: Full Coverage from Simple-Service Campuses to Multi-Branch Interconnection Campuses</vt:lpstr>
      <vt:lpstr>Full Lifecycle: Planning, Deployment, O&amp;M, and Optimization</vt:lpstr>
      <vt:lpstr>Full Convergence: One Controller Manages Both LAN and WAN</vt:lpstr>
      <vt:lpstr>PowerPoint 演示文稿</vt:lpstr>
      <vt:lpstr>VLAN</vt:lpstr>
      <vt:lpstr>Voice VLAN</vt:lpstr>
      <vt:lpstr>Spanning Tree Protocol (STP)</vt:lpstr>
      <vt:lpstr>Rapid Spanning Tree Protocol (RSTP)</vt:lpstr>
      <vt:lpstr>Multiple Spanning Tree Protocol (MSTP)</vt:lpstr>
      <vt:lpstr>OSPFv2</vt:lpstr>
      <vt:lpstr>Policy-Based Routing (PBR)</vt:lpstr>
      <vt:lpstr>WLAN Network Architectures (1)</vt:lpstr>
      <vt:lpstr>WLAN Network Architectures (2)</vt:lpstr>
      <vt:lpstr>WLAN Network Architectures (3)</vt:lpstr>
      <vt:lpstr>WLAN Network Architectures (4)</vt:lpstr>
      <vt:lpstr>VRRP</vt:lpstr>
      <vt:lpstr>Link Aggregation, iStack, and CSS</vt:lpstr>
      <vt:lpstr>Network Quality Analysis (NQA)</vt:lpstr>
      <vt:lpstr>Port Isolation</vt:lpstr>
      <vt:lpstr>Ethernet Port Security</vt:lpstr>
      <vt:lpstr>Media Access Control Security (MACsec)</vt:lpstr>
      <vt:lpstr>DHCP Snooping</vt:lpstr>
      <vt:lpstr>Dynamic ARP Inspection (DAI)</vt:lpstr>
      <vt:lpstr>IP Source Guard (IPSG)</vt:lpstr>
      <vt:lpstr>Using VRF for VN Isolation</vt:lpstr>
      <vt:lpstr>Network Admission Control (NAC)</vt:lpstr>
      <vt:lpstr>DHCP</vt:lpstr>
      <vt:lpstr>DHCP Options</vt:lpstr>
      <vt:lpstr>Network Time Protocol (NTP)</vt:lpstr>
      <vt:lpstr>SNMP</vt:lpstr>
      <vt:lpstr>Network Configuration Protocol (NETCONF)</vt:lpstr>
      <vt:lpstr>Basic Operations of NETCONF</vt:lpstr>
      <vt:lpstr>LLDP</vt:lpstr>
      <vt:lpstr>Telemetry</vt:lpstr>
      <vt:lpstr>Network Address Translation (NAT)</vt:lpstr>
      <vt:lpstr>Generic Routing Encapsulation (GRE)</vt:lpstr>
      <vt:lpstr>IPsec VPN</vt:lpstr>
      <vt:lpstr>L2TP VPN</vt:lpstr>
      <vt:lpstr>SSL VPN</vt:lpstr>
      <vt:lpstr>PowerPoint 演示文稿</vt:lpstr>
      <vt:lpstr>Case 1 - Traditional Campus Network</vt:lpstr>
      <vt:lpstr>Case 2 - Virtualized Campus Network</vt:lpstr>
      <vt:lpstr>Case 3 - Small- and Medium-Sized Cloud Managed Campus Network</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199</cp:revision>
  <dcterms:created xsi:type="dcterms:W3CDTF">2018-11-29T10:16:29Z</dcterms:created>
  <dcterms:modified xsi:type="dcterms:W3CDTF">2021-11-02T12:01:20Z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(3)eq6I9bMkZ9dKdMjVcybDTwV+zVtvLef6esPEXRCmW4u3JpVyXpShuFX/AbHXiXB8DxNc97Pv
MhlpzOmdHI30+RlhZCJoK0sLPnJCslaXUb+FnI8e9GcUELxhQ4lYI0rM2UHI1Gvy+3iAW0lt
Z2ApjXZkbR2wRr/EgXlKsMyojvdISxkApp063z9e9bswQOGeN5s8eY8i0q6y9EtHVqovGYfx
njP6O0kRXMd9FxqPPy</vt:lpwstr>
  </property>
  <property fmtid="{D5CDD505-2E9C-101B-9397-08002B2CF9AE}" pid="3" name="_2015_ms_pID_7253431">
    <vt:lpwstr>/FoCJa5SQX3SDYOP1q/Wvsnw0mcB/MzEtffV15AHP1NYhXF+Jd1Y2D
CIg3OLJ7755Wuf+lHsKsftTWIag8FgKuqbKBZf1wDTeZK7hUV1XYUjlbUI/kzJx6WWOdEPL/
LmzWuKiZCfPkWEBKWJs1QKGfFgXPsmrYIERLwB0wJek+gjnmds04RRaoqZKZNuqnRvrvTBLx
0IvAmqfJhTb9fg5VMRYMEFpsJsVhZ8+ORYqK</vt:lpwstr>
  </property>
  <property fmtid="{D5CDD505-2E9C-101B-9397-08002B2CF9AE}" pid="4" name="_2015_ms_pID_7253432">
    <vt:lpwstr>UzjatBrsMYiE6e8mIL9+Z0k=</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1635813201</vt:lpwstr>
  </property>
</Properties>
</file>